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106"/>
  </p:notesMasterIdLst>
  <p:handoutMasterIdLst>
    <p:handoutMasterId r:id="rId107"/>
  </p:handoutMasterIdLst>
  <p:sldIdLst>
    <p:sldId id="500" r:id="rId2"/>
    <p:sldId id="541" r:id="rId3"/>
    <p:sldId id="692" r:id="rId4"/>
    <p:sldId id="741" r:id="rId5"/>
    <p:sldId id="743" r:id="rId6"/>
    <p:sldId id="742" r:id="rId7"/>
    <p:sldId id="744" r:id="rId8"/>
    <p:sldId id="745" r:id="rId9"/>
    <p:sldId id="713" r:id="rId10"/>
    <p:sldId id="747" r:id="rId11"/>
    <p:sldId id="749" r:id="rId12"/>
    <p:sldId id="750" r:id="rId13"/>
    <p:sldId id="752" r:id="rId14"/>
    <p:sldId id="751" r:id="rId15"/>
    <p:sldId id="696" r:id="rId16"/>
    <p:sldId id="753" r:id="rId17"/>
    <p:sldId id="754" r:id="rId18"/>
    <p:sldId id="755" r:id="rId19"/>
    <p:sldId id="756" r:id="rId20"/>
    <p:sldId id="758" r:id="rId21"/>
    <p:sldId id="759" r:id="rId22"/>
    <p:sldId id="777" r:id="rId23"/>
    <p:sldId id="767" r:id="rId24"/>
    <p:sldId id="768" r:id="rId25"/>
    <p:sldId id="773" r:id="rId26"/>
    <p:sldId id="772" r:id="rId27"/>
    <p:sldId id="774" r:id="rId28"/>
    <p:sldId id="779" r:id="rId29"/>
    <p:sldId id="780" r:id="rId30"/>
    <p:sldId id="775" r:id="rId31"/>
    <p:sldId id="762" r:id="rId32"/>
    <p:sldId id="695" r:id="rId33"/>
    <p:sldId id="782" r:id="rId34"/>
    <p:sldId id="781" r:id="rId35"/>
    <p:sldId id="778" r:id="rId36"/>
    <p:sldId id="783" r:id="rId37"/>
    <p:sldId id="785" r:id="rId38"/>
    <p:sldId id="786" r:id="rId39"/>
    <p:sldId id="787" r:id="rId40"/>
    <p:sldId id="790" r:id="rId41"/>
    <p:sldId id="792" r:id="rId42"/>
    <p:sldId id="788" r:id="rId43"/>
    <p:sldId id="789" r:id="rId44"/>
    <p:sldId id="791" r:id="rId45"/>
    <p:sldId id="793" r:id="rId46"/>
    <p:sldId id="810" r:id="rId47"/>
    <p:sldId id="799" r:id="rId48"/>
    <p:sldId id="798" r:id="rId49"/>
    <p:sldId id="807" r:id="rId50"/>
    <p:sldId id="808" r:id="rId51"/>
    <p:sldId id="809" r:id="rId52"/>
    <p:sldId id="811" r:id="rId53"/>
    <p:sldId id="693" r:id="rId54"/>
    <p:sldId id="812" r:id="rId55"/>
    <p:sldId id="813" r:id="rId56"/>
    <p:sldId id="814" r:id="rId57"/>
    <p:sldId id="844" r:id="rId58"/>
    <p:sldId id="720" r:id="rId59"/>
    <p:sldId id="845" r:id="rId60"/>
    <p:sldId id="847" r:id="rId61"/>
    <p:sldId id="723" r:id="rId62"/>
    <p:sldId id="722" r:id="rId63"/>
    <p:sldId id="849" r:id="rId64"/>
    <p:sldId id="726" r:id="rId65"/>
    <p:sldId id="850" r:id="rId66"/>
    <p:sldId id="728" r:id="rId67"/>
    <p:sldId id="853" r:id="rId68"/>
    <p:sldId id="857" r:id="rId69"/>
    <p:sldId id="863" r:id="rId70"/>
    <p:sldId id="864" r:id="rId71"/>
    <p:sldId id="856" r:id="rId72"/>
    <p:sldId id="859" r:id="rId73"/>
    <p:sldId id="860" r:id="rId74"/>
    <p:sldId id="861" r:id="rId75"/>
    <p:sldId id="862" r:id="rId76"/>
    <p:sldId id="865" r:id="rId77"/>
    <p:sldId id="869" r:id="rId78"/>
    <p:sldId id="868" r:id="rId79"/>
    <p:sldId id="870" r:id="rId80"/>
    <p:sldId id="877" r:id="rId81"/>
    <p:sldId id="878" r:id="rId82"/>
    <p:sldId id="883" r:id="rId83"/>
    <p:sldId id="880" r:id="rId84"/>
    <p:sldId id="900" r:id="rId85"/>
    <p:sldId id="891" r:id="rId86"/>
    <p:sldId id="885" r:id="rId87"/>
    <p:sldId id="884" r:id="rId88"/>
    <p:sldId id="886" r:id="rId89"/>
    <p:sldId id="888" r:id="rId90"/>
    <p:sldId id="889" r:id="rId91"/>
    <p:sldId id="896" r:id="rId92"/>
    <p:sldId id="890" r:id="rId93"/>
    <p:sldId id="892" r:id="rId94"/>
    <p:sldId id="893" r:id="rId95"/>
    <p:sldId id="894" r:id="rId96"/>
    <p:sldId id="895" r:id="rId97"/>
    <p:sldId id="897" r:id="rId98"/>
    <p:sldId id="881" r:id="rId99"/>
    <p:sldId id="609" r:id="rId100"/>
    <p:sldId id="898" r:id="rId101"/>
    <p:sldId id="899" r:id="rId102"/>
    <p:sldId id="683" r:id="rId103"/>
    <p:sldId id="901" r:id="rId104"/>
    <p:sldId id="681" r:id="rId105"/>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99"/>
    <a:srgbClr val="FFFF99"/>
    <a:srgbClr val="678DC5"/>
    <a:srgbClr val="C0C0C4"/>
    <a:srgbClr val="3E67A4"/>
    <a:srgbClr val="3E8DC5"/>
    <a:srgbClr val="5F5F65"/>
    <a:srgbClr val="7E7E86"/>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74413" autoAdjust="0"/>
  </p:normalViewPr>
  <p:slideViewPr>
    <p:cSldViewPr snapToGrid="0" showGuides="1">
      <p:cViewPr varScale="1">
        <p:scale>
          <a:sx n="63" d="100"/>
          <a:sy n="63" d="100"/>
        </p:scale>
        <p:origin x="-1662" y="-114"/>
      </p:cViewPr>
      <p:guideLst>
        <p:guide orient="horz" pos="2169"/>
        <p:guide pos="176"/>
      </p:guideLst>
    </p:cSldViewPr>
  </p:slideViewPr>
  <p:notesTextViewPr>
    <p:cViewPr>
      <p:scale>
        <a:sx n="75" d="100"/>
        <a:sy n="75" d="100"/>
      </p:scale>
      <p:origin x="0" y="0"/>
    </p:cViewPr>
  </p:notesTextViewPr>
  <p:sorterViewPr>
    <p:cViewPr>
      <p:scale>
        <a:sx n="100" d="100"/>
        <a:sy n="100" d="100"/>
      </p:scale>
      <p:origin x="0" y="24984"/>
    </p:cViewPr>
  </p:sorterViewPr>
  <p:notesViewPr>
    <p:cSldViewPr snapToGrid="0" showGuides="1">
      <p:cViewPr varScale="1">
        <p:scale>
          <a:sx n="82" d="100"/>
          <a:sy n="82" d="100"/>
        </p:scale>
        <p:origin x="-1938"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4: Manipulating Routing Updates </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A metric of infinity tells the router that the route is unreachable, and therefore, it should not be advertised. When redistributing routes into RIP, IGRP, and EIGRP, you must specify a default metric. If you do not configure a default metric, the default will be infinity which means that all routes redistributed from these three protocols will be unreachable. </a:t>
            </a:r>
          </a:p>
          <a:p>
            <a:pPr>
              <a:buFontTx/>
              <a:buChar char="•"/>
            </a:pPr>
            <a:r>
              <a:rPr lang="en-US" dirty="0" smtClean="0"/>
              <a:t>For OSPF, the redistributed routes have a default type 2 metric of 20, except for redistributed BGP routes, which have a default type 2 metric of 1. For IS-IS, the redistributed routes have a default metric of 0. But unlike RIP, IGRP, or EIGRP, a seed metric of 0 will not be treated as unreachable by IS-IS. Configuring a seed metric for redistribution into IS-IS is recommended. </a:t>
            </a:r>
          </a:p>
          <a:p>
            <a:pPr>
              <a:buFontTx/>
              <a:buChar char="•"/>
            </a:pPr>
            <a:r>
              <a:rPr lang="en-US" dirty="0" smtClean="0"/>
              <a:t>For BGP, the redistributed routes maintain the IGP routing metrics.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As we know, each routing protocol defines a metric for each route. When a router redistributes routes from one routing domain to another this information cannot be translated from one routing protocol to another. A RIP hop cannot be dynamically recalculated to an OSPF cost by the router doing redistribution. </a:t>
            </a:r>
          </a:p>
          <a:p>
            <a:pPr>
              <a:buFontTx/>
              <a:buChar char="•"/>
            </a:pPr>
            <a:r>
              <a:rPr lang="en-US" dirty="0" smtClean="0"/>
              <a:t>Therefore, a seed metric is used to artificially set the distance, cost, etc., to each external (redistributed) network from the redistribution point.</a:t>
            </a:r>
          </a:p>
          <a:p>
            <a:r>
              <a:rPr lang="en-US" dirty="0" smtClean="0"/>
              <a:t>For example, OSPF has been defined to make the seed metric for redistributed RIP routes to be 30. </a:t>
            </a:r>
          </a:p>
          <a:p>
            <a:pPr lvl="1"/>
            <a:r>
              <a:rPr lang="en-US" dirty="0" smtClean="0"/>
              <a:t>If the link cost of the Serial link to R4 is 100. The routes are redistributed as E2 routes, so the cost for networks 172.16.0.0, 172.17.0.0, and 172.18.0.0 in R4 is only the seed metric (30). </a:t>
            </a:r>
          </a:p>
          <a:p>
            <a:pPr lvl="1"/>
            <a:r>
              <a:rPr lang="en-US" dirty="0" smtClean="0"/>
              <a:t>Notice that the metrics of the three networks in the RIP cloud are irrelevant in the OSPF cloud because the router in the OSPF network (R4) forwards any traffic for these three networks to the border (redistributing) router, R3. R3 then forwards the traffic within the RIP network appropriately.</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one-point, one-way redistribution example, the OSPF domain would have knowledge of the RIP routes</a:t>
            </a:r>
            <a:r>
              <a:rPr lang="en-US" smtClean="0"/>
              <a:t>. However </a:t>
            </a:r>
            <a:r>
              <a:rPr lang="en-US" dirty="0" smtClean="0"/>
              <a:t>the RIP domain would require a static route to reach the OSPF domain.</a:t>
            </a:r>
          </a:p>
          <a:p>
            <a:r>
              <a:rPr lang="en-US" dirty="0" smtClean="0"/>
              <a:t>In the one-point, two-way redistribution</a:t>
            </a:r>
            <a:r>
              <a:rPr lang="en-US" baseline="0" dirty="0" smtClean="0"/>
              <a:t> example, the RIP domain would know the OSPF networks, and the OSPF domain would know the RIP routes.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following example displays how one-point one-way redistribution can result in suboptimal routing</a:t>
            </a:r>
            <a:r>
              <a:rPr lang="en-US" sz="1200" kern="1200" baseline="0" dirty="0" smtClean="0">
                <a:solidFill>
                  <a:schemeClr val="tx1"/>
                </a:solidFill>
                <a:latin typeface="Arial" charset="0"/>
                <a:ea typeface="+mn-ea"/>
                <a:cs typeface="+mn-cs"/>
              </a:rPr>
              <a:t>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Router R1 running EIGRP is announcing an external route to routers R2 and R3.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Both of these routers are running the two routing protocols OSPF and EIGRP, but the redistribution between EIGRP and OSPF only occurs on router R2.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Router R3 receives routing update information for the external route directly from router R1 via EIGRP, and via OSPF from router R2.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administrative distance of OSPF (110) is lower than administrative distance of external EIGRP routes (170), so router R3 selects the OSPF route.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Instead of sending packets directly from router R3 to router R1, router R3 prefers the path via router R2, resulting in suboptimal routing.</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Technique #1 helps prevent route feedback, suboptimal routing, and routing loops.</a:t>
            </a:r>
          </a:p>
          <a:p>
            <a:r>
              <a:rPr lang="en-US" sz="1200" u="none" strike="noStrike" kern="1200" dirty="0" smtClean="0">
                <a:solidFill>
                  <a:schemeClr val="tx1"/>
                </a:solidFill>
                <a:latin typeface="Arial" charset="0"/>
                <a:ea typeface="+mn-ea"/>
                <a:cs typeface="+mn-cs"/>
              </a:rPr>
              <a:t>Technique #2 </a:t>
            </a:r>
            <a:r>
              <a:rPr lang="en-US" sz="1200" kern="1200" dirty="0" smtClean="0">
                <a:solidFill>
                  <a:schemeClr val="tx1"/>
                </a:solidFill>
                <a:latin typeface="Arial" charset="0"/>
                <a:ea typeface="+mn-ea"/>
                <a:cs typeface="+mn-cs"/>
              </a:rPr>
              <a:t>works if there is only one redistribution point; multiple redistribution points might cause route feedback.</a:t>
            </a:r>
          </a:p>
          <a:p>
            <a:r>
              <a:rPr lang="en-US" sz="1200" u="none" strike="noStrike" kern="1200" dirty="0" smtClean="0">
                <a:solidFill>
                  <a:schemeClr val="tx1"/>
                </a:solidFill>
                <a:latin typeface="Arial" charset="0"/>
                <a:ea typeface="+mn-ea"/>
                <a:cs typeface="+mn-cs"/>
              </a:rPr>
              <a:t>Technique #3 works </a:t>
            </a:r>
            <a:r>
              <a:rPr lang="en-US" sz="1200" kern="1200" dirty="0" smtClean="0">
                <a:solidFill>
                  <a:schemeClr val="tx1"/>
                </a:solidFill>
                <a:latin typeface="Arial" charset="0"/>
                <a:ea typeface="+mn-ea"/>
                <a:cs typeface="+mn-cs"/>
              </a:rPr>
              <a:t>when there are multiple boundary routers. Routes redistributed from the edge AS at one boundary router should not be redistributed back into the edge AS from the core at another redistribution point.</a:t>
            </a:r>
          </a:p>
          <a:p>
            <a:r>
              <a:rPr lang="en-US" sz="1200" kern="1200" dirty="0" smtClean="0">
                <a:solidFill>
                  <a:schemeClr val="tx1"/>
                </a:solidFill>
                <a:latin typeface="Arial" charset="0"/>
                <a:ea typeface="+mn-ea"/>
                <a:cs typeface="+mn-cs"/>
              </a:rPr>
              <a:t>For technique #4, r</a:t>
            </a:r>
            <a:r>
              <a:rPr lang="en-US" sz="1200" kern="1200" baseline="0" dirty="0" smtClean="0">
                <a:solidFill>
                  <a:schemeClr val="tx1"/>
                </a:solidFill>
                <a:latin typeface="Arial" charset="0"/>
                <a:ea typeface="+mn-ea"/>
                <a:cs typeface="+mn-cs"/>
              </a:rPr>
              <a:t>ecall that if two routing protocols advertise routes to the same destination, information from the routing protocol with the lowest administrative distance is placed in the routing table. A route redistributed into a routing protocol by default inherits the default administrative distance of that routing protocol.</a:t>
            </a:r>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F2212B61-07C8-40E2-9B66-82DEDDD06454}" type="slidenum">
              <a:rPr lang="en-US"/>
              <a:pPr/>
              <a:t>33</a:t>
            </a:fld>
            <a:endParaRPr lang="en-US" dirty="0"/>
          </a:p>
        </p:txBody>
      </p:sp>
      <p:sp>
        <p:nvSpPr>
          <p:cNvPr id="991234" name="Rectangle 2"/>
          <p:cNvSpPr>
            <a:spLocks noGrp="1" noRot="1" noChangeAspect="1" noChangeArrowheads="1" noTextEdit="1"/>
          </p:cNvSpPr>
          <p:nvPr>
            <p:ph type="sldImg"/>
          </p:nvPr>
        </p:nvSpPr>
        <p:spPr>
          <a:xfrm>
            <a:off x="879475" y="244475"/>
            <a:ext cx="5321300" cy="3990975"/>
          </a:xfrm>
          <a:ln/>
        </p:spPr>
      </p:sp>
      <p:sp>
        <p:nvSpPr>
          <p:cNvPr id="991235" name="Rectangle 3"/>
          <p:cNvSpPr>
            <a:spLocks noGrp="1" noChangeArrowheads="1"/>
          </p:cNvSpPr>
          <p:nvPr>
            <p:ph type="body" idx="1"/>
          </p:nvPr>
        </p:nvSpPr>
        <p:spPr>
          <a:xfrm>
            <a:off x="404813" y="4378325"/>
            <a:ext cx="6121400" cy="4251325"/>
          </a:xfrm>
        </p:spPr>
        <p:txBody>
          <a:bodyPr/>
          <a:lstStyle/>
          <a:p>
            <a:r>
              <a:rPr lang="en-US" dirty="0" smtClean="0"/>
              <a:t>Redistribution supports all routing protocols. Additionally, static and connected routes can be redistributed to allow the routing protocol to advertise the routes without using a network statement for them.</a:t>
            </a:r>
          </a:p>
          <a:p>
            <a:r>
              <a:rPr lang="en-US" dirty="0" smtClean="0"/>
              <a:t>Since routes are redistributed by the routing protocol, the </a:t>
            </a:r>
            <a:r>
              <a:rPr lang="en-US" b="1" dirty="0" smtClean="0"/>
              <a:t>redistribute</a:t>
            </a:r>
            <a:r>
              <a:rPr lang="en-US" dirty="0" smtClean="0"/>
              <a:t> command is given under the routing process that is to </a:t>
            </a:r>
            <a:r>
              <a:rPr lang="en-US" u="sng" dirty="0" smtClean="0"/>
              <a:t>receive</a:t>
            </a:r>
            <a:r>
              <a:rPr lang="en-US" dirty="0" smtClean="0"/>
              <a:t> the routes. </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following steps for configuring redistribution are generic enough to apply to all routing protocol combinations</a:t>
            </a:r>
            <a:r>
              <a:rPr lang="en-US" smtClean="0"/>
              <a:t>. However</a:t>
            </a:r>
            <a:r>
              <a:rPr lang="en-US" dirty="0" smtClean="0"/>
              <a:t>, the commands used to implement the steps vary, as identified in the following sections. </a:t>
            </a:r>
          </a:p>
          <a:p>
            <a:r>
              <a:rPr lang="en-US" dirty="0" smtClean="0"/>
              <a:t>It is important that you review the Cisco IOS documentation for the configuration commands that apply to the specific routing protocols you want to redistribute.</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4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A </a:t>
            </a:r>
            <a:r>
              <a:rPr lang="en-US" i="1" dirty="0" smtClean="0"/>
              <a:t>metric-value </a:t>
            </a:r>
            <a:r>
              <a:rPr lang="en-US" dirty="0" smtClean="0"/>
              <a:t>must be specified or the </a:t>
            </a:r>
            <a:r>
              <a:rPr lang="en-US" b="1" dirty="0" smtClean="0"/>
              <a:t>default-metric </a:t>
            </a:r>
            <a:r>
              <a:rPr lang="en-US" dirty="0" smtClean="0"/>
              <a:t>command must be configured. </a:t>
            </a:r>
            <a:r>
              <a:rPr lang="en-US" sz="1200" kern="1200" baseline="0" dirty="0" smtClean="0">
                <a:solidFill>
                  <a:schemeClr val="tx1"/>
                </a:solidFill>
                <a:latin typeface="Arial" charset="0"/>
                <a:ea typeface="+mn-ea"/>
                <a:cs typeface="+mn-cs"/>
              </a:rPr>
              <a:t>A metric configured in a </a:t>
            </a:r>
            <a:r>
              <a:rPr lang="en-US" sz="1200" b="1" kern="1200" baseline="0" dirty="0" smtClean="0">
                <a:solidFill>
                  <a:schemeClr val="tx1"/>
                </a:solidFill>
                <a:latin typeface="Arial" charset="0"/>
                <a:ea typeface="+mn-ea"/>
                <a:cs typeface="+mn-cs"/>
              </a:rPr>
              <a:t>redistribute </a:t>
            </a:r>
            <a:r>
              <a:rPr lang="en-US" sz="1200" b="0" kern="1200" baseline="0" dirty="0" smtClean="0">
                <a:solidFill>
                  <a:schemeClr val="tx1"/>
                </a:solidFill>
                <a:latin typeface="Arial" charset="0"/>
                <a:ea typeface="+mn-ea"/>
                <a:cs typeface="+mn-cs"/>
              </a:rPr>
              <a:t>command overrides the value in the </a:t>
            </a:r>
            <a:r>
              <a:rPr lang="en-US" sz="1200" b="1" kern="1200" baseline="0" dirty="0" smtClean="0">
                <a:solidFill>
                  <a:schemeClr val="tx1"/>
                </a:solidFill>
                <a:latin typeface="Arial" charset="0"/>
                <a:ea typeface="+mn-ea"/>
                <a:cs typeface="+mn-cs"/>
              </a:rPr>
              <a:t>default-metric </a:t>
            </a:r>
            <a:r>
              <a:rPr lang="en-US" sz="1200" b="0" kern="1200" baseline="0" dirty="0" smtClean="0">
                <a:solidFill>
                  <a:schemeClr val="tx1"/>
                </a:solidFill>
                <a:latin typeface="Arial" charset="0"/>
                <a:ea typeface="+mn-ea"/>
                <a:cs typeface="+mn-cs"/>
              </a:rPr>
              <a:t>command for that one </a:t>
            </a:r>
            <a:r>
              <a:rPr lang="en-US" sz="1200" kern="1200" baseline="0" dirty="0" smtClean="0">
                <a:solidFill>
                  <a:schemeClr val="tx1"/>
                </a:solidFill>
                <a:latin typeface="Arial" charset="0"/>
                <a:ea typeface="+mn-ea"/>
                <a:cs typeface="+mn-cs"/>
              </a:rPr>
              <a:t>protocol.</a:t>
            </a:r>
            <a:endParaRPr lang="en-US" dirty="0" smtClean="0"/>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On R1, routes from OSPF process 1 are redistributed into RIP and are given a seed metric of 3. Because no route type is specified, both internal and external OSPF routes are redistributed into RIP.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R2 learns about the 172.16.0.0 network from R1 via RIP; R2’s routing table has 172.16.0.0 installed as a RIP route. Notice that the route is automatically summarized by R1.</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kern="1200" dirty="0" smtClean="0">
              <a:solidFill>
                <a:schemeClr val="tx1"/>
              </a:solidFill>
              <a:latin typeface="Arial" charset="0"/>
              <a:ea typeface="+mn-ea"/>
              <a:cs typeface="+mn-cs"/>
            </a:endParaRPr>
          </a:p>
          <a:p>
            <a:pPr>
              <a:buFontTx/>
              <a:buChar char="•"/>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A metric configured in a </a:t>
            </a:r>
            <a:r>
              <a:rPr lang="en-US" sz="1200" b="1" kern="1200" baseline="0" dirty="0" smtClean="0">
                <a:solidFill>
                  <a:schemeClr val="tx1"/>
                </a:solidFill>
                <a:latin typeface="Arial" charset="0"/>
                <a:ea typeface="+mn-ea"/>
                <a:cs typeface="+mn-cs"/>
              </a:rPr>
              <a:t>redistribute </a:t>
            </a:r>
            <a:r>
              <a:rPr lang="en-US" sz="1200" b="0" kern="1200" baseline="0" dirty="0" smtClean="0">
                <a:solidFill>
                  <a:schemeClr val="tx1"/>
                </a:solidFill>
                <a:latin typeface="Arial" charset="0"/>
                <a:ea typeface="+mn-ea"/>
                <a:cs typeface="+mn-cs"/>
              </a:rPr>
              <a:t>command overrides the value in the </a:t>
            </a:r>
            <a:r>
              <a:rPr lang="en-US" sz="1200" b="1" kern="1200" baseline="0" dirty="0" smtClean="0">
                <a:solidFill>
                  <a:schemeClr val="tx1"/>
                </a:solidFill>
                <a:latin typeface="Arial" charset="0"/>
                <a:ea typeface="+mn-ea"/>
                <a:cs typeface="+mn-cs"/>
              </a:rPr>
              <a:t>default-metric </a:t>
            </a:r>
            <a:r>
              <a:rPr lang="en-US" sz="1200" b="0" kern="1200" baseline="0" dirty="0" smtClean="0">
                <a:solidFill>
                  <a:schemeClr val="tx1"/>
                </a:solidFill>
                <a:latin typeface="Arial" charset="0"/>
                <a:ea typeface="+mn-ea"/>
                <a:cs typeface="+mn-cs"/>
              </a:rPr>
              <a:t>command for that one </a:t>
            </a:r>
            <a:r>
              <a:rPr lang="en-US" sz="1200" kern="1200" baseline="0" dirty="0" smtClean="0">
                <a:solidFill>
                  <a:schemeClr val="tx1"/>
                </a:solidFill>
                <a:latin typeface="Arial" charset="0"/>
                <a:ea typeface="+mn-ea"/>
                <a:cs typeface="+mn-cs"/>
              </a:rPr>
              <a:t>protocol.</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Note that the </a:t>
            </a:r>
            <a:r>
              <a:rPr lang="en-US" sz="1200" b="1" kern="1200" baseline="0" dirty="0" smtClean="0">
                <a:solidFill>
                  <a:schemeClr val="tx1"/>
                </a:solidFill>
                <a:latin typeface="Arial" charset="0"/>
                <a:ea typeface="+mn-ea"/>
                <a:cs typeface="+mn-cs"/>
              </a:rPr>
              <a:t>subnets </a:t>
            </a:r>
            <a:r>
              <a:rPr lang="en-US" sz="1200" b="0" kern="1200" baseline="0" dirty="0" smtClean="0">
                <a:solidFill>
                  <a:schemeClr val="tx1"/>
                </a:solidFill>
                <a:latin typeface="Arial" charset="0"/>
                <a:ea typeface="+mn-ea"/>
                <a:cs typeface="+mn-cs"/>
              </a:rPr>
              <a:t>keyword is used so subnets are redistributed. If this keyword were omitted, no subnets would be redistributed into the OSPF domain (including the 172.16.1.0 subnet). </a:t>
            </a:r>
          </a:p>
          <a:p>
            <a:pPr lvl="0"/>
            <a:r>
              <a:rPr lang="en-US" sz="1200" b="0" kern="1200" baseline="0" dirty="0" smtClean="0">
                <a:solidFill>
                  <a:schemeClr val="tx1"/>
                </a:solidFill>
                <a:latin typeface="Arial" charset="0"/>
                <a:ea typeface="+mn-ea"/>
                <a:cs typeface="+mn-cs"/>
              </a:rPr>
              <a:t>Omitting the </a:t>
            </a:r>
            <a:r>
              <a:rPr lang="en-US" sz="1200" b="1" kern="1200" baseline="0" dirty="0" smtClean="0">
                <a:solidFill>
                  <a:schemeClr val="tx1"/>
                </a:solidFill>
                <a:latin typeface="Arial" charset="0"/>
                <a:ea typeface="+mn-ea"/>
                <a:cs typeface="+mn-cs"/>
              </a:rPr>
              <a:t>subnets </a:t>
            </a:r>
            <a:r>
              <a:rPr lang="en-US" sz="1200" b="0" kern="1200" baseline="0" dirty="0" smtClean="0">
                <a:solidFill>
                  <a:schemeClr val="tx1"/>
                </a:solidFill>
                <a:latin typeface="Arial" charset="0"/>
                <a:ea typeface="+mn-ea"/>
                <a:cs typeface="+mn-cs"/>
              </a:rPr>
              <a:t>keyword is a common configuration error.</a:t>
            </a:r>
          </a:p>
          <a:p>
            <a:r>
              <a:rPr lang="en-US" sz="1200" b="0" kern="1200" baseline="0" dirty="0" smtClean="0">
                <a:solidFill>
                  <a:schemeClr val="tx1"/>
                </a:solidFill>
                <a:latin typeface="Arial" charset="0"/>
                <a:ea typeface="+mn-ea"/>
                <a:cs typeface="+mn-cs"/>
              </a:rPr>
              <a:t>Also notice that a metric value is optional since OSPF will automatically assign a cost of 20 and identify the route as an E2 type route.</a:t>
            </a:r>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A metric configured in a </a:t>
            </a:r>
            <a:r>
              <a:rPr lang="en-US" sz="1200" b="1" kern="1200" baseline="0" dirty="0" smtClean="0">
                <a:solidFill>
                  <a:schemeClr val="tx1"/>
                </a:solidFill>
                <a:latin typeface="Arial" charset="0"/>
                <a:ea typeface="+mn-ea"/>
                <a:cs typeface="+mn-cs"/>
              </a:rPr>
              <a:t>redistribute </a:t>
            </a:r>
            <a:r>
              <a:rPr lang="en-US" sz="1200" b="0" kern="1200" baseline="0" dirty="0" smtClean="0">
                <a:solidFill>
                  <a:schemeClr val="tx1"/>
                </a:solidFill>
                <a:latin typeface="Arial" charset="0"/>
                <a:ea typeface="+mn-ea"/>
                <a:cs typeface="+mn-cs"/>
              </a:rPr>
              <a:t>command overrides the value in the </a:t>
            </a:r>
            <a:r>
              <a:rPr lang="en-US" sz="1200" b="1" kern="1200" baseline="0" dirty="0" smtClean="0">
                <a:solidFill>
                  <a:schemeClr val="tx1"/>
                </a:solidFill>
                <a:latin typeface="Arial" charset="0"/>
                <a:ea typeface="+mn-ea"/>
                <a:cs typeface="+mn-cs"/>
              </a:rPr>
              <a:t>default-metric </a:t>
            </a:r>
            <a:r>
              <a:rPr lang="en-US" sz="1200" b="0" kern="1200" baseline="0" dirty="0" smtClean="0">
                <a:solidFill>
                  <a:schemeClr val="tx1"/>
                </a:solidFill>
                <a:latin typeface="Arial" charset="0"/>
                <a:ea typeface="+mn-ea"/>
                <a:cs typeface="+mn-cs"/>
              </a:rPr>
              <a:t>command for that one </a:t>
            </a:r>
            <a:r>
              <a:rPr lang="en-US" sz="1200" kern="1200" baseline="0" dirty="0" smtClean="0">
                <a:solidFill>
                  <a:schemeClr val="tx1"/>
                </a:solidFill>
                <a:latin typeface="Arial" charset="0"/>
                <a:ea typeface="+mn-ea"/>
                <a:cs typeface="+mn-cs"/>
              </a:rPr>
              <a:t>protocol.</a:t>
            </a: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A </a:t>
            </a:r>
            <a:r>
              <a:rPr lang="en-US" i="1" dirty="0" smtClean="0"/>
              <a:t>metric-value </a:t>
            </a:r>
            <a:r>
              <a:rPr lang="en-US" dirty="0" smtClean="0"/>
              <a:t>must be specified or the </a:t>
            </a:r>
            <a:r>
              <a:rPr lang="en-US" b="1" dirty="0" smtClean="0"/>
              <a:t>default-metric </a:t>
            </a:r>
            <a:r>
              <a:rPr lang="en-US" dirty="0" smtClean="0"/>
              <a:t>command must be configured. </a:t>
            </a:r>
            <a:r>
              <a:rPr lang="en-US" sz="1200" kern="1200" baseline="0" dirty="0" smtClean="0">
                <a:solidFill>
                  <a:schemeClr val="tx1"/>
                </a:solidFill>
                <a:latin typeface="Arial" charset="0"/>
                <a:ea typeface="+mn-ea"/>
                <a:cs typeface="+mn-cs"/>
              </a:rPr>
              <a:t>A metric configured in a </a:t>
            </a:r>
            <a:r>
              <a:rPr lang="en-US" sz="1200" b="1" kern="1200" baseline="0" dirty="0" smtClean="0">
                <a:solidFill>
                  <a:schemeClr val="tx1"/>
                </a:solidFill>
                <a:latin typeface="Arial" charset="0"/>
                <a:ea typeface="+mn-ea"/>
                <a:cs typeface="+mn-cs"/>
              </a:rPr>
              <a:t>redistribute </a:t>
            </a:r>
            <a:r>
              <a:rPr lang="en-US" sz="1200" b="0" kern="1200" baseline="0" dirty="0" smtClean="0">
                <a:solidFill>
                  <a:schemeClr val="tx1"/>
                </a:solidFill>
                <a:latin typeface="Arial" charset="0"/>
                <a:ea typeface="+mn-ea"/>
                <a:cs typeface="+mn-cs"/>
              </a:rPr>
              <a:t>command overrides the value in the </a:t>
            </a:r>
            <a:r>
              <a:rPr lang="en-US" sz="1200" b="1" kern="1200" baseline="0" dirty="0" smtClean="0">
                <a:solidFill>
                  <a:schemeClr val="tx1"/>
                </a:solidFill>
                <a:latin typeface="Arial" charset="0"/>
                <a:ea typeface="+mn-ea"/>
                <a:cs typeface="+mn-cs"/>
              </a:rPr>
              <a:t>default-metric </a:t>
            </a:r>
            <a:r>
              <a:rPr lang="en-US" sz="1200" b="0" kern="1200" baseline="0" dirty="0" smtClean="0">
                <a:solidFill>
                  <a:schemeClr val="tx1"/>
                </a:solidFill>
                <a:latin typeface="Arial" charset="0"/>
                <a:ea typeface="+mn-ea"/>
                <a:cs typeface="+mn-cs"/>
              </a:rPr>
              <a:t>command for that one </a:t>
            </a:r>
            <a:r>
              <a:rPr lang="en-US" sz="1200" kern="1200" baseline="0" dirty="0" smtClean="0">
                <a:solidFill>
                  <a:schemeClr val="tx1"/>
                </a:solidFill>
                <a:latin typeface="Arial" charset="0"/>
                <a:ea typeface="+mn-ea"/>
                <a:cs typeface="+mn-cs"/>
              </a:rPr>
              <a:t>protocol.</a:t>
            </a:r>
            <a:endParaRPr lang="en-US" dirty="0" smtClean="0"/>
          </a:p>
          <a:p>
            <a:r>
              <a:rPr lang="en-US" sz="1200" kern="1200" baseline="0" smtClean="0">
                <a:solidFill>
                  <a:schemeClr val="tx1"/>
                </a:solidFill>
                <a:latin typeface="Arial" charset="0"/>
                <a:ea typeface="+mn-ea"/>
                <a:cs typeface="+mn-cs"/>
              </a:rPr>
              <a:t>Note: When </a:t>
            </a:r>
            <a:r>
              <a:rPr lang="en-US" sz="1200" kern="1200" baseline="0" dirty="0" smtClean="0">
                <a:solidFill>
                  <a:schemeClr val="tx1"/>
                </a:solidFill>
                <a:latin typeface="Arial" charset="0"/>
                <a:ea typeface="+mn-ea"/>
                <a:cs typeface="+mn-cs"/>
              </a:rPr>
              <a:t>redistributing a static or connected route into EIGRP, the default metric is equal to the metric of the associated static or connected interface, so the metric does not have to be specified.</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A metric is specified to ensure that routes are redistributed.</a:t>
            </a:r>
          </a:p>
          <a:p>
            <a:r>
              <a:rPr lang="en-US" sz="1200" kern="1200" baseline="0" dirty="0" smtClean="0">
                <a:solidFill>
                  <a:schemeClr val="tx1"/>
                </a:solidFill>
                <a:latin typeface="Arial" charset="0"/>
                <a:ea typeface="+mn-ea"/>
                <a:cs typeface="+mn-cs"/>
              </a:rPr>
              <a:t>The metric configured in this example is interpreted as follows:</a:t>
            </a:r>
          </a:p>
          <a:p>
            <a:pPr lvl="1"/>
            <a:r>
              <a:rPr lang="en-US" sz="1200" kern="1200" baseline="0" dirty="0" smtClean="0">
                <a:solidFill>
                  <a:schemeClr val="tx1"/>
                </a:solidFill>
                <a:latin typeface="Arial" charset="0"/>
                <a:ea typeface="+mn-ea"/>
                <a:cs typeface="+mn-cs"/>
              </a:rPr>
              <a:t>Bandwidth in kbps = 10,000</a:t>
            </a:r>
          </a:p>
          <a:p>
            <a:pPr lvl="1"/>
            <a:r>
              <a:rPr lang="en-US" sz="1200" kern="1200" baseline="0" dirty="0" smtClean="0">
                <a:solidFill>
                  <a:schemeClr val="tx1"/>
                </a:solidFill>
                <a:latin typeface="Arial" charset="0"/>
                <a:ea typeface="+mn-ea"/>
                <a:cs typeface="+mn-cs"/>
              </a:rPr>
              <a:t>Delay in tens of microseconds = 100</a:t>
            </a:r>
          </a:p>
          <a:p>
            <a:pPr lvl="1"/>
            <a:r>
              <a:rPr lang="en-US" sz="1200" kern="1200" baseline="0" dirty="0" smtClean="0">
                <a:solidFill>
                  <a:schemeClr val="tx1"/>
                </a:solidFill>
                <a:latin typeface="Arial" charset="0"/>
                <a:ea typeface="+mn-ea"/>
                <a:cs typeface="+mn-cs"/>
              </a:rPr>
              <a:t>Reliability = 255 (maximum)</a:t>
            </a:r>
          </a:p>
          <a:p>
            <a:pPr lvl="1"/>
            <a:r>
              <a:rPr lang="en-US" sz="1200" kern="1200" baseline="0" dirty="0" smtClean="0">
                <a:solidFill>
                  <a:schemeClr val="tx1"/>
                </a:solidFill>
                <a:latin typeface="Arial" charset="0"/>
                <a:ea typeface="+mn-ea"/>
                <a:cs typeface="+mn-cs"/>
              </a:rPr>
              <a:t>Load = 1 (minimum)</a:t>
            </a:r>
          </a:p>
          <a:p>
            <a:pPr lvl="1"/>
            <a:r>
              <a:rPr lang="en-US" sz="1200" kern="1200" baseline="0" dirty="0" smtClean="0">
                <a:solidFill>
                  <a:schemeClr val="tx1"/>
                </a:solidFill>
                <a:latin typeface="Arial" charset="0"/>
                <a:ea typeface="+mn-ea"/>
                <a:cs typeface="+mn-cs"/>
              </a:rPr>
              <a:t>MTU = 1500 bytes</a:t>
            </a:r>
          </a:p>
          <a:p>
            <a:r>
              <a:rPr lang="en-US" sz="1200" kern="1200" baseline="0" dirty="0" smtClean="0">
                <a:solidFill>
                  <a:schemeClr val="tx1"/>
                </a:solidFill>
                <a:latin typeface="Arial" charset="0"/>
                <a:ea typeface="+mn-ea"/>
                <a:cs typeface="+mn-cs"/>
              </a:rPr>
              <a:t>The redistributed routes appear in Router B’s table as external EIGRP (D EX) routes with an administrative distance of 170 instead of the EIGRP default of 90. This makes internal EIGRP routes preferred over external EIGRP routes.</a:t>
            </a:r>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A metric configured in a </a:t>
            </a:r>
            <a:r>
              <a:rPr lang="en-US" sz="1200" b="1" kern="1200" baseline="0" dirty="0" smtClean="0">
                <a:solidFill>
                  <a:schemeClr val="tx1"/>
                </a:solidFill>
                <a:latin typeface="Arial" charset="0"/>
                <a:ea typeface="+mn-ea"/>
                <a:cs typeface="+mn-cs"/>
              </a:rPr>
              <a:t>redistribute </a:t>
            </a:r>
            <a:r>
              <a:rPr lang="en-US" sz="1200" b="0" kern="1200" baseline="0" dirty="0" smtClean="0">
                <a:solidFill>
                  <a:schemeClr val="tx1"/>
                </a:solidFill>
                <a:latin typeface="Arial" charset="0"/>
                <a:ea typeface="+mn-ea"/>
                <a:cs typeface="+mn-cs"/>
              </a:rPr>
              <a:t>command overrides the value in the </a:t>
            </a:r>
            <a:r>
              <a:rPr lang="en-US" sz="1200" b="1" kern="1200" baseline="0" dirty="0" smtClean="0">
                <a:solidFill>
                  <a:schemeClr val="tx1"/>
                </a:solidFill>
                <a:latin typeface="Arial" charset="0"/>
                <a:ea typeface="+mn-ea"/>
                <a:cs typeface="+mn-cs"/>
              </a:rPr>
              <a:t>default-metric </a:t>
            </a:r>
            <a:r>
              <a:rPr lang="en-US" sz="1200" b="0" kern="1200" baseline="0" dirty="0" smtClean="0">
                <a:solidFill>
                  <a:schemeClr val="tx1"/>
                </a:solidFill>
                <a:latin typeface="Arial" charset="0"/>
                <a:ea typeface="+mn-ea"/>
                <a:cs typeface="+mn-cs"/>
              </a:rPr>
              <a:t>command for that one </a:t>
            </a:r>
            <a:r>
              <a:rPr lang="en-US" sz="1200" kern="1200" baseline="0" dirty="0" smtClean="0">
                <a:solidFill>
                  <a:schemeClr val="tx1"/>
                </a:solidFill>
                <a:latin typeface="Arial" charset="0"/>
                <a:ea typeface="+mn-ea"/>
                <a:cs typeface="+mn-cs"/>
              </a:rPr>
              <a:t>protocol.</a:t>
            </a: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r>
              <a:rPr lang="en-US" sz="1200" b="0" kern="1200" baseline="0" dirty="0" smtClean="0">
                <a:solidFill>
                  <a:schemeClr val="tx1"/>
                </a:solidFill>
                <a:latin typeface="Arial" charset="0"/>
                <a:ea typeface="+mn-ea"/>
                <a:cs typeface="+mn-cs"/>
              </a:rPr>
              <a:t>Common network performance issues related to routing include the following:</a:t>
            </a:r>
          </a:p>
          <a:p>
            <a:pPr lvl="0"/>
            <a:r>
              <a:rPr lang="en-US" sz="1200" b="0" kern="1200" baseline="0" dirty="0" smtClean="0">
                <a:solidFill>
                  <a:schemeClr val="tx1"/>
                </a:solidFill>
                <a:latin typeface="Arial" charset="0"/>
                <a:ea typeface="+mn-ea"/>
                <a:cs typeface="+mn-cs"/>
              </a:rPr>
              <a:t>Excessive routing updates—Excessive routing updates can decrease network performance, because if a Layer 3 switch or a router receives a large number of updates, it must process all of those updates. The size of the CPU utilization spike during this processing depends on the following factors:</a:t>
            </a:r>
          </a:p>
          <a:p>
            <a:pPr lvl="1"/>
            <a:r>
              <a:rPr lang="en-US" sz="1200" b="0" kern="1200" baseline="0" dirty="0" smtClean="0">
                <a:solidFill>
                  <a:schemeClr val="tx1"/>
                </a:solidFill>
                <a:latin typeface="Arial" charset="0"/>
                <a:ea typeface="+mn-ea"/>
                <a:cs typeface="+mn-cs"/>
              </a:rPr>
              <a:t>The size of the routing update: This depends on the routing protocol used, the number of changes being reported, and the number of devices in the autonomous system (AS).</a:t>
            </a:r>
          </a:p>
          <a:p>
            <a:pPr lvl="1"/>
            <a:r>
              <a:rPr lang="en-US" sz="1200" b="0" kern="1200" baseline="0" dirty="0" smtClean="0">
                <a:solidFill>
                  <a:schemeClr val="tx1"/>
                </a:solidFill>
                <a:latin typeface="Arial" charset="0"/>
                <a:ea typeface="+mn-ea"/>
                <a:cs typeface="+mn-cs"/>
              </a:rPr>
              <a:t>The frequency of the updates: This depends on the routing protocol used.</a:t>
            </a:r>
          </a:p>
          <a:p>
            <a:pPr lvl="1"/>
            <a:r>
              <a:rPr lang="en-US" sz="1200" b="0" kern="1200" baseline="0" dirty="0" smtClean="0">
                <a:solidFill>
                  <a:schemeClr val="tx1"/>
                </a:solidFill>
                <a:latin typeface="Arial" charset="0"/>
                <a:ea typeface="+mn-ea"/>
                <a:cs typeface="+mn-cs"/>
              </a:rPr>
              <a:t>The design: The IP addressing plan and use of summarization can affect the number of routing updates sent.</a:t>
            </a:r>
          </a:p>
          <a:p>
            <a:pPr lvl="0"/>
            <a:r>
              <a:rPr lang="en-US" sz="1200" b="0" kern="1200" baseline="0" dirty="0" smtClean="0">
                <a:solidFill>
                  <a:schemeClr val="tx1"/>
                </a:solidFill>
                <a:latin typeface="Arial" charset="0"/>
                <a:ea typeface="+mn-ea"/>
                <a:cs typeface="+mn-cs"/>
              </a:rPr>
              <a:t>The presence of any route maps or filters—Incorrectly configured route maps or filters can cause too much or the wrong data to be sent.</a:t>
            </a:r>
          </a:p>
          <a:p>
            <a:pPr lvl="0"/>
            <a:r>
              <a:rPr lang="en-US" sz="1200" b="0" kern="1200" baseline="0" dirty="0" smtClean="0">
                <a:solidFill>
                  <a:schemeClr val="tx1"/>
                </a:solidFill>
                <a:latin typeface="Arial" charset="0"/>
                <a:ea typeface="+mn-ea"/>
                <a:cs typeface="+mn-cs"/>
              </a:rPr>
              <a:t>The number of routing protocols running in the same autonomous system—This affects the number of routing protocol processes receiving and processing the updates. Routes may also be redistributed between protocols, which can add to the number of updates that a specific protocol must process.</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RIP, with an administrative distance of 120, chooses the R1 to R4 to R6 path based on hop count (two hops versus four hops the other way).</a:t>
            </a:r>
            <a:endParaRPr lang="en-US" dirty="0" smtClean="0"/>
          </a:p>
          <a:p>
            <a:r>
              <a:rPr lang="en-US" sz="1200" kern="1200" baseline="0" dirty="0" smtClean="0">
                <a:solidFill>
                  <a:schemeClr val="tx1"/>
                </a:solidFill>
                <a:latin typeface="Arial" charset="0"/>
                <a:ea typeface="+mn-ea"/>
                <a:cs typeface="+mn-cs"/>
              </a:rPr>
              <a:t>OSPF, with an administrative distance of 110, by default calculates the default metric as 100 megabits per second (Mbps) divided by the interface bandwidth, where the interface bandwidth is the speed of each link in Mbps.</a:t>
            </a:r>
          </a:p>
          <a:p>
            <a:pPr lvl="0"/>
            <a:r>
              <a:rPr lang="en-US" sz="1200" kern="1200" baseline="0" dirty="0" smtClean="0">
                <a:solidFill>
                  <a:schemeClr val="tx1"/>
                </a:solidFill>
                <a:latin typeface="Arial" charset="0"/>
                <a:ea typeface="+mn-ea"/>
                <a:cs typeface="+mn-cs"/>
              </a:rPr>
              <a:t>OSPF chooses the R1 to R2 to R3 to R5 to R6 path.</a:t>
            </a:r>
            <a:endParaRPr lang="en-US" dirty="0" smtClean="0"/>
          </a:p>
          <a:p>
            <a:r>
              <a:rPr lang="en-US" sz="1200" kern="1200" baseline="0" dirty="0" smtClean="0">
                <a:solidFill>
                  <a:schemeClr val="tx1"/>
                </a:solidFill>
                <a:latin typeface="Arial" charset="0"/>
                <a:ea typeface="+mn-ea"/>
                <a:cs typeface="+mn-cs"/>
              </a:rPr>
              <a:t>EIGRP chooses the R1 to R2 to R3 to R5 to R6 path. Although EIGRP and OSPF routing protocols both converge quickly and consider bandwidth, EIGRP is considered more trustworthy than OSPF because EIGRP takes more information into account in its calculation.</a:t>
            </a:r>
          </a:p>
          <a:p>
            <a:r>
              <a:rPr lang="en-US" sz="1200" kern="1200" baseline="0" dirty="0" smtClean="0">
                <a:solidFill>
                  <a:schemeClr val="tx1"/>
                </a:solidFill>
                <a:latin typeface="Arial" charset="0"/>
                <a:ea typeface="+mn-ea"/>
                <a:cs typeface="+mn-cs"/>
              </a:rPr>
              <a:t>Because EIGRP has the lowest administrative distance of the three protocols, only the EIGRP path to 10.0.0.0/8 is put into the routing table.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administrative distance affects only the choice of path for </a:t>
            </a:r>
            <a:r>
              <a:rPr lang="en-US" sz="1200" i="1" kern="1200" baseline="0" dirty="0" smtClean="0">
                <a:solidFill>
                  <a:schemeClr val="tx1"/>
                </a:solidFill>
                <a:latin typeface="Arial" charset="0"/>
                <a:ea typeface="+mn-ea"/>
                <a:cs typeface="+mn-cs"/>
              </a:rPr>
              <a:t>identical IP </a:t>
            </a:r>
            <a:r>
              <a:rPr lang="en-US" sz="1200" kern="1200" baseline="0" dirty="0" smtClean="0">
                <a:solidFill>
                  <a:schemeClr val="tx1"/>
                </a:solidFill>
                <a:latin typeface="Arial" charset="0"/>
                <a:ea typeface="+mn-ea"/>
                <a:cs typeface="+mn-cs"/>
              </a:rPr>
              <a:t>routes—in other words, for routes with the same prefix and mask. </a:t>
            </a:r>
          </a:p>
          <a:p>
            <a:r>
              <a:rPr lang="en-US" sz="1200" kern="1200" baseline="0" dirty="0" smtClean="0">
                <a:solidFill>
                  <a:schemeClr val="tx1"/>
                </a:solidFill>
                <a:latin typeface="Arial" charset="0"/>
                <a:ea typeface="+mn-ea"/>
                <a:cs typeface="+mn-cs"/>
              </a:rPr>
              <a:t>Routers use the longest prefix match in the routing table if more than one entry in the routing table matches a particular destination.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You should change the default administrative distance carefully and by considering the network’s specific requirements.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mtClean="0"/>
              <a:t>This command</a:t>
            </a:r>
            <a:r>
              <a:rPr lang="en-US" baseline="0" smtClean="0"/>
              <a:t> </a:t>
            </a:r>
            <a:r>
              <a:rPr lang="en-US" baseline="0" dirty="0" smtClean="0"/>
              <a:t>can be used for all protocols.</a:t>
            </a:r>
          </a:p>
          <a:p>
            <a:r>
              <a:rPr lang="en-US" dirty="0" smtClean="0"/>
              <a:t>The </a:t>
            </a:r>
            <a:r>
              <a:rPr lang="en-US" i="1" dirty="0" smtClean="0"/>
              <a:t>administrative-distance</a:t>
            </a:r>
            <a:r>
              <a:rPr lang="en-US" i="1" baseline="0" dirty="0" smtClean="0"/>
              <a:t>  </a:t>
            </a:r>
            <a:r>
              <a:rPr lang="en-US" sz="1200" kern="1200" dirty="0" smtClean="0">
                <a:solidFill>
                  <a:srgbClr val="000000"/>
                </a:solidFill>
                <a:latin typeface="Arial" charset="0"/>
                <a:ea typeface="SimSun"/>
                <a:cs typeface="Arial"/>
              </a:rPr>
              <a:t>values 0 to 9 are reserved for internal use and should not be used, even though values from 1 to 9 can be configured.</a:t>
            </a: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A passive interface prevents routing updates for the specified protocol from being sent through an interface.</a:t>
            </a:r>
          </a:p>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Default routes—A default route instructs the router that if it does not have a route for a given destination, it should send the packet to the default </a:t>
            </a:r>
            <a:r>
              <a:rPr lang="en-US" smtClean="0"/>
              <a:t>route. Therefore</a:t>
            </a:r>
            <a:r>
              <a:rPr lang="en-US" dirty="0" smtClean="0"/>
              <a:t>, no dynamic routing updates about the remote destinations are necessary.</a:t>
            </a:r>
          </a:p>
          <a:p>
            <a:pPr lvl="0"/>
            <a:r>
              <a:rPr lang="en-US" dirty="0" smtClean="0"/>
              <a:t>Static routes—A static route allows routes to remote destinations to be manually configured on the router. Therefore, no dynamic routing updates about the remote destinations are necessary.</a:t>
            </a:r>
          </a:p>
          <a:p>
            <a:pPr lvl="0"/>
            <a:r>
              <a:rPr lang="en-US" dirty="0" smtClean="0"/>
              <a:t>Route maps—Route maps are complex access lists that allow conditions to be tested against a packet or route, and then actions taken to modify attributes of the packet or route.</a:t>
            </a:r>
          </a:p>
          <a:p>
            <a:pPr lvl="0"/>
            <a:r>
              <a:rPr lang="en-US" dirty="0" smtClean="0"/>
              <a:t>Distribute lists—A distribute list allows an access list to be applied to routing</a:t>
            </a:r>
            <a:r>
              <a:rPr lang="en-US" baseline="0" dirty="0" smtClean="0"/>
              <a:t> </a:t>
            </a:r>
            <a:r>
              <a:rPr lang="en-US" dirty="0" smtClean="0"/>
              <a:t>updates.</a:t>
            </a:r>
          </a:p>
          <a:p>
            <a:pPr lvl="0"/>
            <a:r>
              <a:rPr lang="en-US" dirty="0" smtClean="0"/>
              <a:t>Prefix lists—A prefix list is a specialized access list designed to filter routes.</a:t>
            </a:r>
          </a:p>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5FD969-776C-4FAF-8520-5E9D242F98B3}" type="slidenum">
              <a:rPr lang="en-US"/>
              <a:pPr/>
              <a:t>58</a:t>
            </a:fld>
            <a:endParaRPr lang="en-US" dirty="0"/>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effectLst/>
                <a:latin typeface="Arial" charset="0"/>
                <a:ea typeface="+mn-ea"/>
                <a:cs typeface="+mn-cs"/>
              </a:rPr>
              <a:t>Route filtering during redistribution</a:t>
            </a:r>
            <a:r>
              <a:rPr lang="en-US" sz="1200" kern="1200" dirty="0" smtClean="0">
                <a:solidFill>
                  <a:schemeClr val="tx1"/>
                </a:solidFill>
                <a:latin typeface="Arial" charset="0"/>
                <a:ea typeface="+mn-ea"/>
                <a:cs typeface="+mn-cs"/>
              </a:rPr>
              <a:t>—Redistribution nearly always requires some amount of route filtering. Although distribute lists can be used for this purpose, route maps offer the added benefit of manipulating routing metrics through the use of </a:t>
            </a:r>
            <a:r>
              <a:rPr lang="en-US" sz="1200" b="1" kern="1200" dirty="0" smtClean="0">
                <a:solidFill>
                  <a:schemeClr val="tx1"/>
                </a:solidFill>
                <a:latin typeface="Arial" charset="0"/>
                <a:ea typeface="+mn-ea"/>
                <a:cs typeface="+mn-cs"/>
              </a:rPr>
              <a:t>set </a:t>
            </a:r>
            <a:r>
              <a:rPr lang="en-US" sz="1200" kern="1200" dirty="0" smtClean="0">
                <a:solidFill>
                  <a:schemeClr val="tx1"/>
                </a:solidFill>
                <a:latin typeface="Arial" charset="0"/>
                <a:ea typeface="+mn-ea"/>
                <a:cs typeface="+mn-cs"/>
              </a:rPr>
              <a:t>commands.</a:t>
            </a:r>
          </a:p>
          <a:p>
            <a:r>
              <a:rPr lang="en-US" sz="1200" b="1" i="0" u="none" strike="noStrike" kern="1200" dirty="0" smtClean="0">
                <a:solidFill>
                  <a:schemeClr val="tx1"/>
                </a:solidFill>
                <a:effectLst/>
                <a:latin typeface="Arial" charset="0"/>
                <a:ea typeface="+mn-ea"/>
                <a:cs typeface="+mn-cs"/>
              </a:rPr>
              <a:t>Policy-based routing (PBR)</a:t>
            </a:r>
            <a:r>
              <a:rPr lang="en-US" sz="1200" kern="1200" dirty="0" smtClean="0">
                <a:solidFill>
                  <a:schemeClr val="tx1"/>
                </a:solidFill>
                <a:latin typeface="Arial" charset="0"/>
                <a:ea typeface="+mn-ea"/>
                <a:cs typeface="+mn-cs"/>
              </a:rPr>
              <a:t>—Route maps can be used to match source and destination addresses, protocol types, and end-user applications. When a match occurs, a </a:t>
            </a:r>
            <a:r>
              <a:rPr lang="en-US" sz="1200" b="1" kern="1200" dirty="0" smtClean="0">
                <a:solidFill>
                  <a:schemeClr val="tx1"/>
                </a:solidFill>
                <a:latin typeface="Arial" charset="0"/>
                <a:ea typeface="+mn-ea"/>
                <a:cs typeface="+mn-cs"/>
              </a:rPr>
              <a:t>set </a:t>
            </a:r>
            <a:r>
              <a:rPr lang="en-US" sz="1200" kern="1200" dirty="0" smtClean="0">
                <a:solidFill>
                  <a:schemeClr val="tx1"/>
                </a:solidFill>
                <a:latin typeface="Arial" charset="0"/>
                <a:ea typeface="+mn-ea"/>
                <a:cs typeface="+mn-cs"/>
              </a:rPr>
              <a:t>command can be used to define the interface or next-hop address to which the packet should be sent. PBR allows the operator to define routing policy other than basic destination-based routing using the routing table. </a:t>
            </a:r>
          </a:p>
          <a:p>
            <a:r>
              <a:rPr lang="en-US" sz="1200" b="1" i="0" u="none" strike="noStrike" kern="1200" dirty="0" smtClean="0">
                <a:solidFill>
                  <a:schemeClr val="tx1"/>
                </a:solidFill>
                <a:effectLst/>
                <a:latin typeface="Arial" charset="0"/>
                <a:ea typeface="+mn-ea"/>
                <a:cs typeface="+mn-cs"/>
              </a:rPr>
              <a:t>NAT</a:t>
            </a:r>
            <a:r>
              <a:rPr lang="en-US" sz="1200" kern="1200" dirty="0" smtClean="0">
                <a:solidFill>
                  <a:schemeClr val="tx1"/>
                </a:solidFill>
                <a:latin typeface="Arial" charset="0"/>
                <a:ea typeface="+mn-ea"/>
                <a:cs typeface="+mn-cs"/>
              </a:rPr>
              <a:t>—Route maps can better control which private addresses are translated to public addresses. Using a route map with NAT also provides more detailed </a:t>
            </a:r>
            <a:r>
              <a:rPr lang="en-US" sz="1200" b="1" kern="1200" dirty="0" smtClean="0">
                <a:solidFill>
                  <a:schemeClr val="tx1"/>
                </a:solidFill>
                <a:latin typeface="Arial" charset="0"/>
                <a:ea typeface="+mn-ea"/>
                <a:cs typeface="+mn-cs"/>
              </a:rPr>
              <a:t>show </a:t>
            </a:r>
            <a:r>
              <a:rPr lang="en-US" sz="1200" kern="1200" dirty="0" smtClean="0">
                <a:solidFill>
                  <a:schemeClr val="tx1"/>
                </a:solidFill>
                <a:latin typeface="Arial" charset="0"/>
                <a:ea typeface="+mn-ea"/>
                <a:cs typeface="+mn-cs"/>
              </a:rPr>
              <a:t>commands that describe the address-translation process. </a:t>
            </a:r>
          </a:p>
          <a:p>
            <a:r>
              <a:rPr lang="en-US" sz="1200" b="1" i="0" u="none" strike="noStrike" kern="1200" dirty="0" smtClean="0">
                <a:solidFill>
                  <a:schemeClr val="tx1"/>
                </a:solidFill>
                <a:effectLst/>
                <a:latin typeface="Arial" charset="0"/>
                <a:ea typeface="+mn-ea"/>
                <a:cs typeface="+mn-cs"/>
              </a:rPr>
              <a:t>BGP</a:t>
            </a:r>
            <a:r>
              <a:rPr lang="en-US" sz="1200" kern="1200" dirty="0" smtClean="0">
                <a:solidFill>
                  <a:schemeClr val="tx1"/>
                </a:solidFill>
                <a:latin typeface="Arial" charset="0"/>
                <a:ea typeface="+mn-ea"/>
                <a:cs typeface="+mn-cs"/>
              </a:rPr>
              <a:t>—Route maps are the primary tools for implementing BGP policy. Network administrators assign route maps to specific BGP sessions (neighbors) to control which routes are allowed to flow in and out of the BGP process. In addition to filtering, route maps provide sophisticated manipulation of BGP path attributes. Route maps for BGP are discussed in Chapter 6, “Implementing a BGP Solution for ISP Connectivity.”</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kern="1200" dirty="0" smtClean="0">
                <a:solidFill>
                  <a:schemeClr val="tx1"/>
                </a:solidFill>
                <a:latin typeface="Arial" charset="0"/>
                <a:ea typeface="+mn-ea"/>
                <a:cs typeface="+mn-cs"/>
              </a:rPr>
              <a:t>When the sequence-number parameter of the </a:t>
            </a:r>
            <a:r>
              <a:rPr lang="en-US" sz="1200" b="1" kern="1200" dirty="0" smtClean="0">
                <a:solidFill>
                  <a:schemeClr val="tx1"/>
                </a:solidFill>
                <a:latin typeface="Arial" charset="0"/>
                <a:ea typeface="+mn-ea"/>
                <a:cs typeface="+mn-cs"/>
              </a:rPr>
              <a:t>route-map</a:t>
            </a:r>
            <a:r>
              <a:rPr lang="en-US" sz="1200" kern="1200" dirty="0" smtClean="0">
                <a:solidFill>
                  <a:schemeClr val="tx1"/>
                </a:solidFill>
                <a:latin typeface="Arial" charset="0"/>
                <a:ea typeface="+mn-ea"/>
                <a:cs typeface="+mn-cs"/>
              </a:rPr>
              <a:t> command is not used, the following occurs:</a:t>
            </a:r>
          </a:p>
          <a:p>
            <a:pPr lvl="0"/>
            <a:r>
              <a:rPr lang="en-US" sz="1200" kern="1200" dirty="0" smtClean="0">
                <a:solidFill>
                  <a:schemeClr val="tx1"/>
                </a:solidFill>
                <a:latin typeface="Arial" charset="0"/>
                <a:ea typeface="+mn-ea"/>
                <a:cs typeface="+mn-cs"/>
              </a:rPr>
              <a:t>If no other entry is already defined with the supplied route-map tag, an entry is created, with the sequence-number set to 10.</a:t>
            </a:r>
          </a:p>
          <a:p>
            <a:pPr lvl="0"/>
            <a:r>
              <a:rPr lang="en-US" sz="1200" kern="1200" dirty="0" smtClean="0">
                <a:solidFill>
                  <a:schemeClr val="tx1"/>
                </a:solidFill>
                <a:latin typeface="Arial" charset="0"/>
                <a:ea typeface="+mn-ea"/>
                <a:cs typeface="+mn-cs"/>
              </a:rPr>
              <a:t>If only one entry is already defined with the supplied route-map tag, that entry is the default entry for the </a:t>
            </a:r>
            <a:r>
              <a:rPr lang="en-US" sz="1200" b="1" kern="1200" dirty="0" smtClean="0">
                <a:solidFill>
                  <a:schemeClr val="tx1"/>
                </a:solidFill>
                <a:latin typeface="Arial" charset="0"/>
                <a:ea typeface="+mn-ea"/>
                <a:cs typeface="+mn-cs"/>
              </a:rPr>
              <a:t>route-map</a:t>
            </a:r>
            <a:r>
              <a:rPr lang="en-US" sz="1200" kern="1200" dirty="0" smtClean="0">
                <a:solidFill>
                  <a:schemeClr val="tx1"/>
                </a:solidFill>
                <a:latin typeface="Arial" charset="0"/>
                <a:ea typeface="+mn-ea"/>
                <a:cs typeface="+mn-cs"/>
              </a:rPr>
              <a:t> command, and the sequence-number of the entry is unchanged. (The router assumes you are editing the one entry that is already defined.)</a:t>
            </a:r>
          </a:p>
          <a:p>
            <a:pPr lvl="0"/>
            <a:r>
              <a:rPr lang="en-US" sz="1200" kern="1200" dirty="0" smtClean="0">
                <a:solidFill>
                  <a:schemeClr val="tx1"/>
                </a:solidFill>
                <a:latin typeface="Arial" charset="0"/>
                <a:ea typeface="+mn-ea"/>
                <a:cs typeface="+mn-cs"/>
              </a:rPr>
              <a:t>If more than one entry is already defined with the supplied route-map tag, an error message is displayed, indicating that the sequence-number is required.</a:t>
            </a:r>
          </a:p>
          <a:p>
            <a:pPr lvl="0"/>
            <a:r>
              <a:rPr lang="en-US" sz="1200" kern="1200" dirty="0" smtClean="0">
                <a:solidFill>
                  <a:schemeClr val="tx1"/>
                </a:solidFill>
                <a:latin typeface="Arial" charset="0"/>
                <a:ea typeface="+mn-ea"/>
                <a:cs typeface="+mn-cs"/>
              </a:rPr>
              <a:t>If the </a:t>
            </a:r>
            <a:r>
              <a:rPr lang="en-US" sz="1200" b="1" kern="1200" dirty="0" smtClean="0">
                <a:solidFill>
                  <a:schemeClr val="tx1"/>
                </a:solidFill>
                <a:latin typeface="Arial" charset="0"/>
                <a:ea typeface="+mn-ea"/>
                <a:cs typeface="+mn-cs"/>
              </a:rPr>
              <a:t>no route-map map-tag</a:t>
            </a:r>
            <a:r>
              <a:rPr lang="en-US" sz="1200" kern="1200" dirty="0" smtClean="0">
                <a:solidFill>
                  <a:schemeClr val="tx1"/>
                </a:solidFill>
                <a:latin typeface="Arial" charset="0"/>
                <a:ea typeface="+mn-ea"/>
                <a:cs typeface="+mn-cs"/>
              </a:rPr>
              <a:t> command is specified (without the sequence-number parameter), then the whole route map is deleted.</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Cisco routers allow internetworks using different routing protocols (referred to as routing domains or autonomous systems) to exchange routing information through a feature called route redistribution. </a:t>
            </a:r>
          </a:p>
          <a:p>
            <a:r>
              <a:rPr lang="en-US" i="0" dirty="0" smtClean="0"/>
              <a:t>Route redistribution is the capability of boundary routers connecting different routing domains to exchange and advertise routing information between those routing domains.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79FA41-D12D-4B1A-AA27-69B496E4625C}" type="slidenum">
              <a:rPr lang="en-US"/>
              <a:pPr/>
              <a:t>61</a:t>
            </a:fld>
            <a:endParaRPr lang="en-US" dirty="0"/>
          </a:p>
        </p:txBody>
      </p:sp>
      <p:sp>
        <p:nvSpPr>
          <p:cNvPr id="153602" name="Rectangle 2"/>
          <p:cNvSpPr>
            <a:spLocks noGrp="1" noRot="1" noChangeAspect="1" noChangeArrowheads="1" noTextEdit="1"/>
          </p:cNvSpPr>
          <p:nvPr>
            <p:ph type="sldImg"/>
          </p:nvPr>
        </p:nvSpPr>
        <p:spPr>
          <a:xfrm>
            <a:off x="1282700" y="573088"/>
            <a:ext cx="4456113" cy="3341687"/>
          </a:xfrm>
          <a:ln/>
        </p:spPr>
      </p:sp>
      <p:sp>
        <p:nvSpPr>
          <p:cNvPr id="153603" name="Rectangle 3"/>
          <p:cNvSpPr>
            <a:spLocks noGrp="1" noChangeArrowheads="1"/>
          </p:cNvSpPr>
          <p:nvPr>
            <p:ph type="body" idx="1"/>
          </p:nvPr>
        </p:nvSpPr>
        <p:spPr>
          <a:xfrm>
            <a:off x="877923" y="4063947"/>
            <a:ext cx="5275650" cy="4378669"/>
          </a:xfrm>
        </p:spPr>
        <p:txBody>
          <a:bodyPr lIns="91503" tIns="45751" rIns="91503" bIns="45751"/>
          <a:lstStyle/>
          <a:p>
            <a:pPr>
              <a:buFontTx/>
              <a:buChar char="•"/>
            </a:pPr>
            <a:r>
              <a:rPr lang="en-US" sz="1000" dirty="0"/>
              <a:t>Matching statements in a route map can be complex. Multiple match criteria in the same line are processed with </a:t>
            </a:r>
            <a:r>
              <a:rPr lang="en-US" sz="1000" b="1" dirty="0"/>
              <a:t>OR</a:t>
            </a:r>
            <a:r>
              <a:rPr lang="en-US" sz="1000" dirty="0"/>
              <a:t> logic. Separate match criteria can also be applied vertically under a route map line. In this case, each match uses </a:t>
            </a:r>
            <a:r>
              <a:rPr lang="en-US" sz="1000" b="1" dirty="0"/>
              <a:t>AND</a:t>
            </a:r>
            <a:r>
              <a:rPr lang="en-US" sz="1000" dirty="0"/>
              <a:t> logic.</a:t>
            </a:r>
          </a:p>
          <a:p>
            <a:pPr>
              <a:buFontTx/>
              <a:buChar char="•"/>
            </a:pPr>
            <a:r>
              <a:rPr lang="en-US" sz="1000" dirty="0"/>
              <a:t>A route map may consist of multiple route map statements. The statements are processed top-down, like an ACL. The first match found for a route is applied. The sequence number is used for inserting or deleting specific route map statements in a specific place in the route map.</a:t>
            </a:r>
          </a:p>
          <a:p>
            <a:pPr>
              <a:buFontTx/>
              <a:buChar char="•"/>
            </a:pPr>
            <a:r>
              <a:rPr lang="en-US" sz="1000" dirty="0"/>
              <a:t>The </a:t>
            </a:r>
            <a:r>
              <a:rPr lang="en-US" sz="1000" b="1" dirty="0"/>
              <a:t>match</a:t>
            </a:r>
            <a:r>
              <a:rPr lang="en-US" sz="1000" dirty="0"/>
              <a:t> route map configuration commands define the conditions to be checked. The </a:t>
            </a:r>
            <a:r>
              <a:rPr lang="en-US" sz="1000" b="1" dirty="0"/>
              <a:t>set</a:t>
            </a:r>
            <a:r>
              <a:rPr lang="en-US" sz="1000" dirty="0"/>
              <a:t> route map configuration commands define the actions that you should follow if there is a match.</a:t>
            </a:r>
          </a:p>
          <a:p>
            <a:pPr>
              <a:buFontTx/>
              <a:buChar char="•"/>
            </a:pPr>
            <a:r>
              <a:rPr lang="en-US" sz="1000" dirty="0"/>
              <a:t>The single-match statement may contain multiple conditions. At least one condition in the match statement must be true to consider the statement a match (logical OR). A route map statement may contain multiple match statements. All match statements in the route map statement must be true to consider the route map statement a match (logical AND).</a:t>
            </a:r>
          </a:p>
          <a:p>
            <a:pPr>
              <a:buFontTx/>
              <a:buChar char="•"/>
            </a:pPr>
            <a:r>
              <a:rPr lang="en-US" sz="1000" dirty="0"/>
              <a:t>The sequence number specifies the order in which conditions are checked. For example, if there are two statements in a route map named </a:t>
            </a:r>
            <a:r>
              <a:rPr lang="en-US" sz="1000" dirty="0" err="1"/>
              <a:t>MYMAP</a:t>
            </a:r>
            <a:r>
              <a:rPr lang="en-US" sz="1000" dirty="0"/>
              <a:t>, one with sequence 10 and the other with sequence 20, sequence 10 is checked first. If the match conditions in sequence 10 are not met, then sequence 20 is checked.</a:t>
            </a:r>
          </a:p>
          <a:p>
            <a:pPr>
              <a:buFontTx/>
              <a:buChar char="•"/>
            </a:pPr>
            <a:r>
              <a:rPr lang="en-US" sz="1000" dirty="0"/>
              <a:t>Like an ACL, there is an implicit deny any at the end of a route map. The consequences of this deny depend on how the route map is used.</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B947A-7FA6-40DE-8F8F-A017CD007796}" type="slidenum">
              <a:rPr lang="en-US"/>
              <a:pPr/>
              <a:t>62</a:t>
            </a:fld>
            <a:endParaRPr lang="en-US"/>
          </a:p>
        </p:txBody>
      </p:sp>
      <p:sp>
        <p:nvSpPr>
          <p:cNvPr id="151554" name="Rectangle 2"/>
          <p:cNvSpPr>
            <a:spLocks noGrp="1" noRot="1" noChangeAspect="1" noChangeArrowheads="1" noTextEdit="1"/>
          </p:cNvSpPr>
          <p:nvPr>
            <p:ph type="sldImg"/>
          </p:nvPr>
        </p:nvSpPr>
        <p:spPr>
          <a:xfrm>
            <a:off x="1282700" y="573088"/>
            <a:ext cx="4456113" cy="3341687"/>
          </a:xfrm>
          <a:ln/>
        </p:spPr>
      </p:sp>
      <p:sp>
        <p:nvSpPr>
          <p:cNvPr id="151555" name="Rectangle 3"/>
          <p:cNvSpPr>
            <a:spLocks noGrp="1" noChangeArrowheads="1"/>
          </p:cNvSpPr>
          <p:nvPr>
            <p:ph type="body" idx="1"/>
          </p:nvPr>
        </p:nvSpPr>
        <p:spPr>
          <a:xfrm>
            <a:off x="877923" y="4063947"/>
            <a:ext cx="5275650" cy="4378669"/>
          </a:xfrm>
        </p:spPr>
        <p:txBody>
          <a:bodyPr lIns="91503" tIns="45751" rIns="91503" bIns="45751"/>
          <a:lstStyle/>
          <a:p>
            <a:r>
              <a:rPr lang="en-US" sz="1200" kern="1200" baseline="0" dirty="0" smtClean="0">
                <a:solidFill>
                  <a:schemeClr val="tx1"/>
                </a:solidFill>
                <a:latin typeface="Arial" charset="0"/>
                <a:ea typeface="+mn-ea"/>
                <a:cs typeface="+mn-cs"/>
              </a:rPr>
              <a:t>The following is a simple example to see how route-map statements would be interpreted. </a:t>
            </a:r>
          </a:p>
          <a:p>
            <a:r>
              <a:rPr lang="en-US" sz="1200" kern="1200" baseline="0" dirty="0" smtClean="0">
                <a:solidFill>
                  <a:schemeClr val="tx1"/>
                </a:solidFill>
                <a:latin typeface="Arial" charset="0"/>
                <a:ea typeface="+mn-ea"/>
                <a:cs typeface="+mn-cs"/>
              </a:rPr>
              <a:t>Each route-map statement is attributed a sequence for editing purposes.</a:t>
            </a:r>
          </a:p>
          <a:p>
            <a:r>
              <a:rPr lang="en-US" sz="1200" kern="1200" baseline="0" dirty="0" smtClean="0">
                <a:solidFill>
                  <a:schemeClr val="tx1"/>
                </a:solidFill>
                <a:latin typeface="Arial" charset="0"/>
                <a:ea typeface="+mn-ea"/>
                <a:cs typeface="+mn-cs"/>
              </a:rPr>
              <a:t>Match criteria on the same line mean a logical OR condition.</a:t>
            </a:r>
          </a:p>
          <a:p>
            <a:r>
              <a:rPr lang="en-US" sz="1200" kern="1200" baseline="0" dirty="0" smtClean="0">
                <a:solidFill>
                  <a:schemeClr val="tx1"/>
                </a:solidFill>
                <a:latin typeface="Arial" charset="0"/>
                <a:ea typeface="+mn-ea"/>
                <a:cs typeface="+mn-cs"/>
              </a:rPr>
              <a:t>Match criteria on separate lines indicates an AND condition.</a:t>
            </a:r>
          </a:p>
          <a:p>
            <a:pPr lvl="0"/>
            <a:r>
              <a:rPr lang="en-US" sz="1200" kern="1200" baseline="0" dirty="0" smtClean="0">
                <a:solidFill>
                  <a:schemeClr val="tx1"/>
                </a:solidFill>
                <a:latin typeface="Arial" charset="0"/>
                <a:ea typeface="+mn-ea"/>
                <a:cs typeface="+mn-cs"/>
              </a:rPr>
              <a:t>Note that on a router, all the conditions and actions shown would be replaced with specific conditions and actions, depending on the exact </a:t>
            </a:r>
            <a:r>
              <a:rPr lang="en-US" sz="1200" b="1" kern="1200" baseline="0" dirty="0" smtClean="0">
                <a:solidFill>
                  <a:schemeClr val="tx1"/>
                </a:solidFill>
                <a:latin typeface="Arial" charset="0"/>
                <a:ea typeface="+mn-ea"/>
                <a:cs typeface="+mn-cs"/>
              </a:rPr>
              <a:t>match </a:t>
            </a:r>
            <a:r>
              <a:rPr lang="en-US" sz="1200" b="0" kern="1200" baseline="0" dirty="0" smtClean="0">
                <a:solidFill>
                  <a:schemeClr val="tx1"/>
                </a:solidFill>
                <a:latin typeface="Arial" charset="0"/>
                <a:ea typeface="+mn-ea"/>
                <a:cs typeface="+mn-cs"/>
              </a:rPr>
              <a:t>and </a:t>
            </a:r>
            <a:r>
              <a:rPr lang="en-US" sz="1200" b="1" kern="1200" baseline="0" dirty="0" smtClean="0">
                <a:solidFill>
                  <a:schemeClr val="tx1"/>
                </a:solidFill>
                <a:latin typeface="Arial" charset="0"/>
                <a:ea typeface="+mn-ea"/>
                <a:cs typeface="+mn-cs"/>
              </a:rPr>
              <a:t>set </a:t>
            </a:r>
            <a:r>
              <a:rPr lang="en-US" sz="1200" b="0" kern="1200" baseline="0" dirty="0" smtClean="0">
                <a:solidFill>
                  <a:schemeClr val="tx1"/>
                </a:solidFill>
                <a:latin typeface="Arial" charset="0"/>
                <a:ea typeface="+mn-ea"/>
                <a:cs typeface="+mn-cs"/>
              </a:rPr>
              <a:t>commands used.</a:t>
            </a:r>
          </a:p>
          <a:p>
            <a:pPr lvl="0"/>
            <a:r>
              <a:rPr lang="en-US" sz="1200" b="0" kern="1200" baseline="0" dirty="0" smtClean="0">
                <a:solidFill>
                  <a:schemeClr val="tx1"/>
                </a:solidFill>
                <a:latin typeface="Arial" charset="0"/>
                <a:ea typeface="+mn-ea"/>
                <a:cs typeface="+mn-cs"/>
              </a:rPr>
              <a:t>A route-map statement without any match statements will be considered matched.</a:t>
            </a:r>
            <a:endParaRPr lang="en-US" b="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Once inside route map configuration mode as designated by the router prompt shown here, you can enter </a:t>
            </a:r>
            <a:r>
              <a:rPr lang="en-US" b="1" dirty="0" smtClean="0"/>
              <a:t>match</a:t>
            </a:r>
            <a:r>
              <a:rPr lang="en-US" dirty="0" smtClean="0"/>
              <a:t> commands to specify criteria to be matched. Although this is not really new to the curriculum, the student should be aware of all the more common </a:t>
            </a:r>
            <a:r>
              <a:rPr lang="en-US" b="1" dirty="0" smtClean="0"/>
              <a:t>match</a:t>
            </a:r>
            <a:r>
              <a:rPr lang="en-US" dirty="0" smtClean="0"/>
              <a:t> options shown on the next slide</a:t>
            </a:r>
          </a:p>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64</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r>
              <a:rPr lang="en-US"/>
              <a:t>The table presents a general list of match criteria. Some criteria are used for BGP policy, some criteria are used for policy-based routing, and some criteria are used for redistribution filtering.</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FontTx/>
              <a:buChar char="•"/>
            </a:pPr>
            <a:r>
              <a:rPr lang="en-US" dirty="0" smtClean="0"/>
              <a:t>Once a </a:t>
            </a:r>
            <a:r>
              <a:rPr lang="en-US" b="1" dirty="0" smtClean="0"/>
              <a:t>match</a:t>
            </a:r>
            <a:r>
              <a:rPr lang="en-US" dirty="0" smtClean="0"/>
              <a:t> has been made, the </a:t>
            </a:r>
            <a:r>
              <a:rPr lang="en-US" b="1" dirty="0" smtClean="0"/>
              <a:t>set</a:t>
            </a:r>
            <a:r>
              <a:rPr lang="en-US" dirty="0" smtClean="0"/>
              <a:t> commands are used within a route map to change or add characteristics, such as metrics, to any routes that have met a match criterion. </a:t>
            </a:r>
          </a:p>
          <a:p>
            <a:r>
              <a:rPr lang="en-US" dirty="0" smtClean="0"/>
              <a:t>The next slide reviews some of the more common </a:t>
            </a:r>
            <a:r>
              <a:rPr lang="en-US" b="1" dirty="0" smtClean="0"/>
              <a:t>set </a:t>
            </a:r>
            <a:r>
              <a:rPr lang="en-US" dirty="0" smtClean="0"/>
              <a:t>options.</a:t>
            </a: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66</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dirty="0" smtClean="0"/>
              <a:t>Not </a:t>
            </a:r>
            <a:r>
              <a:rPr lang="en-US" dirty="0"/>
              <a:t>all the </a:t>
            </a:r>
            <a:r>
              <a:rPr lang="en-US" b="1" dirty="0"/>
              <a:t>set</a:t>
            </a:r>
            <a:r>
              <a:rPr lang="en-US" dirty="0"/>
              <a:t> </a:t>
            </a:r>
            <a:r>
              <a:rPr lang="en-US"/>
              <a:t>options </a:t>
            </a:r>
            <a:r>
              <a:rPr lang="en-US" smtClean="0"/>
              <a:t>are </a:t>
            </a:r>
            <a:r>
              <a:rPr lang="en-US" dirty="0"/>
              <a:t>listed here </a:t>
            </a:r>
            <a:r>
              <a:rPr lang="en-US" dirty="0" smtClean="0"/>
              <a:t>and not all of the ones listed are </a:t>
            </a:r>
            <a:r>
              <a:rPr lang="en-US" dirty="0"/>
              <a:t>used for redistribution purposes. The table includes options for BGP and policy-based routing.</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When</a:t>
            </a:r>
            <a:r>
              <a:rPr lang="en-US" baseline="0" dirty="0" smtClean="0"/>
              <a:t> route maps are used for redistribution, the route maps are applied to the </a:t>
            </a:r>
            <a:r>
              <a:rPr lang="en-US" b="1" baseline="0" dirty="0" smtClean="0"/>
              <a:t>redistribute </a:t>
            </a:r>
            <a:r>
              <a:rPr lang="en-US" b="0" baseline="0" dirty="0" smtClean="0"/>
              <a:t>router configuration command.</a:t>
            </a:r>
          </a:p>
          <a:p>
            <a:r>
              <a:rPr lang="en-US" dirty="0" smtClean="0"/>
              <a:t>PBR is covered in more detail in chapter 5.</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9362B-80FF-4BCF-9D7F-51F56D9F2975}" type="slidenum">
              <a:rPr lang="en-US"/>
              <a:pPr/>
              <a:t>68</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buNone/>
              <a:tabLst>
                <a:tab pos="1407366" algn="l"/>
              </a:tabLst>
            </a:pPr>
            <a:r>
              <a:rPr lang="en-US" dirty="0"/>
              <a:t>This slide shows the parameters for the </a:t>
            </a:r>
            <a:r>
              <a:rPr lang="en-US" b="1" dirty="0"/>
              <a:t>route-map</a:t>
            </a:r>
            <a:r>
              <a:rPr lang="en-US" dirty="0"/>
              <a:t> </a:t>
            </a:r>
            <a:r>
              <a:rPr lang="en-US"/>
              <a:t>commands</a:t>
            </a:r>
            <a:r>
              <a:rPr lang="en-US" smtClean="0"/>
              <a:t>.</a:t>
            </a:r>
          </a:p>
          <a:p>
            <a:pPr>
              <a:buNone/>
              <a:tabLst>
                <a:tab pos="1407366" algn="l"/>
              </a:tabLst>
            </a:pPr>
            <a:endParaRPr lang="en-US" dirty="0"/>
          </a:p>
          <a:p>
            <a:pPr>
              <a:tabLst>
                <a:tab pos="1407366" algn="l"/>
              </a:tabLst>
            </a:pPr>
            <a:r>
              <a:rPr lang="en-US" i="1" smtClean="0"/>
              <a:t>map-tag</a:t>
            </a:r>
            <a:r>
              <a:rPr lang="en-US" i="0" smtClean="0"/>
              <a:t>:</a:t>
            </a:r>
            <a:r>
              <a:rPr lang="en-US" i="0" baseline="0" smtClean="0"/>
              <a:t> </a:t>
            </a:r>
            <a:r>
              <a:rPr lang="en-US" smtClean="0"/>
              <a:t>Specifies </a:t>
            </a:r>
            <a:r>
              <a:rPr lang="en-US" dirty="0"/>
              <a:t>the name of the route map</a:t>
            </a:r>
          </a:p>
          <a:p>
            <a:pPr>
              <a:tabLst>
                <a:tab pos="1407366" algn="l"/>
              </a:tabLst>
            </a:pPr>
            <a:r>
              <a:rPr lang="en-US" b="1" dirty="0"/>
              <a:t>permit </a:t>
            </a:r>
            <a:r>
              <a:rPr lang="en-US" b="1"/>
              <a:t>| </a:t>
            </a:r>
            <a:r>
              <a:rPr lang="en-US" b="1" smtClean="0"/>
              <a:t>deny</a:t>
            </a:r>
            <a:r>
              <a:rPr lang="en-US" b="0" smtClean="0"/>
              <a:t>:</a:t>
            </a:r>
            <a:r>
              <a:rPr lang="en-US" b="0" baseline="0" smtClean="0"/>
              <a:t> </a:t>
            </a:r>
            <a:r>
              <a:rPr lang="en-US" smtClean="0"/>
              <a:t>Specifies </a:t>
            </a:r>
            <a:r>
              <a:rPr lang="en-US" dirty="0"/>
              <a:t>the action to be taken if the route map </a:t>
            </a:r>
            <a:r>
              <a:rPr lang="en-US"/>
              <a:t>match </a:t>
            </a:r>
            <a:r>
              <a:rPr lang="en-US" smtClean="0"/>
              <a:t>conditions </a:t>
            </a:r>
            <a:r>
              <a:rPr lang="en-US" dirty="0"/>
              <a:t>are met</a:t>
            </a:r>
          </a:p>
          <a:p>
            <a:pPr lvl="1">
              <a:tabLst>
                <a:tab pos="1407366" algn="l"/>
              </a:tabLst>
            </a:pPr>
            <a:r>
              <a:rPr lang="en-US" b="1" smtClean="0"/>
              <a:t>permit </a:t>
            </a:r>
            <a:r>
              <a:rPr lang="en-US" dirty="0"/>
              <a:t>= permit the matched route to be redistributed</a:t>
            </a:r>
          </a:p>
          <a:p>
            <a:pPr lvl="1">
              <a:tabLst>
                <a:tab pos="1407366" algn="l"/>
              </a:tabLst>
            </a:pPr>
            <a:r>
              <a:rPr lang="en-US" b="1" smtClean="0"/>
              <a:t>deny</a:t>
            </a:r>
            <a:r>
              <a:rPr lang="en-US" smtClean="0"/>
              <a:t> </a:t>
            </a:r>
            <a:r>
              <a:rPr lang="en-US" dirty="0"/>
              <a:t>= deny the matched route from being redistributed</a:t>
            </a:r>
          </a:p>
          <a:p>
            <a:pPr>
              <a:tabLst>
                <a:tab pos="1407366" algn="l"/>
              </a:tabLst>
            </a:pPr>
            <a:r>
              <a:rPr lang="en-US" i="0" smtClean="0"/>
              <a:t>sequence-number:</a:t>
            </a:r>
            <a:r>
              <a:rPr lang="en-US" i="0" baseline="0" smtClean="0"/>
              <a:t> </a:t>
            </a:r>
            <a:r>
              <a:rPr lang="en-US" i="0" smtClean="0"/>
              <a:t>Specifies</a:t>
            </a:r>
            <a:r>
              <a:rPr lang="en-US" smtClean="0"/>
              <a:t> </a:t>
            </a:r>
            <a:r>
              <a:rPr lang="en-US" dirty="0"/>
              <a:t>the sequence number that indicates the </a:t>
            </a:r>
            <a:r>
              <a:rPr lang="en-US"/>
              <a:t>position </a:t>
            </a:r>
            <a:r>
              <a:rPr lang="en-US" smtClean="0"/>
              <a:t>that </a:t>
            </a:r>
            <a:r>
              <a:rPr lang="en-US" dirty="0"/>
              <a:t>a new route map statement will have in the list </a:t>
            </a:r>
            <a:r>
              <a:rPr lang="en-US"/>
              <a:t>of </a:t>
            </a:r>
            <a:r>
              <a:rPr lang="en-US" smtClean="0"/>
              <a:t>route </a:t>
            </a:r>
            <a:r>
              <a:rPr lang="en-US" dirty="0"/>
              <a:t>map statements already configured with the </a:t>
            </a:r>
            <a:r>
              <a:rPr lang="en-US"/>
              <a:t>same </a:t>
            </a:r>
            <a:r>
              <a:rPr lang="en-US" smtClean="0"/>
              <a:t>route </a:t>
            </a:r>
            <a:r>
              <a:rPr lang="en-US" dirty="0"/>
              <a:t>map name</a:t>
            </a:r>
          </a:p>
          <a:p>
            <a:pPr marL="112713" marR="0" indent="-112713" algn="l" defTabSz="1020763" rtl="0" eaLnBrk="0" fontAlgn="base" latinLnBrk="0" hangingPunct="0">
              <a:lnSpc>
                <a:spcPct val="90000"/>
              </a:lnSpc>
              <a:spcBef>
                <a:spcPct val="50000"/>
              </a:spcBef>
              <a:spcAft>
                <a:spcPct val="0"/>
              </a:spcAft>
              <a:buClrTx/>
              <a:buSzPct val="100000"/>
              <a:buFontTx/>
              <a:buChar char="•"/>
              <a:tabLst>
                <a:tab pos="1407366" algn="l"/>
              </a:tabLst>
              <a:defRPr/>
            </a:pPr>
            <a:r>
              <a:rPr lang="en-US" smtClean="0"/>
              <a:t>When used for redistribution filtering, a route map is applied to the route redistribution process by adding the </a:t>
            </a:r>
            <a:r>
              <a:rPr lang="en-US" b="1" smtClean="0"/>
              <a:t>route-map</a:t>
            </a:r>
            <a:r>
              <a:rPr lang="en-US" smtClean="0"/>
              <a:t> command and </a:t>
            </a:r>
            <a:r>
              <a:rPr lang="en-US" i="1" smtClean="0"/>
              <a:t>map-tag</a:t>
            </a:r>
            <a:r>
              <a:rPr lang="en-US" smtClean="0"/>
              <a:t> to the end of the </a:t>
            </a:r>
            <a:r>
              <a:rPr lang="en-US" b="1" smtClean="0"/>
              <a:t>redistribute</a:t>
            </a:r>
            <a:r>
              <a:rPr lang="en-US" b="1" i="1" smtClean="0"/>
              <a:t> </a:t>
            </a:r>
            <a:r>
              <a:rPr lang="en-US" i="1" smtClean="0"/>
              <a:t>protocol </a:t>
            </a:r>
            <a:r>
              <a:rPr lang="en-US" smtClean="0"/>
              <a:t>command. </a:t>
            </a:r>
          </a:p>
          <a:p>
            <a:pPr>
              <a:tabLst>
                <a:tab pos="1407366" algn="l"/>
              </a:tabLst>
            </a:pPr>
            <a:endParaRPr lang="en-US" smtClean="0"/>
          </a:p>
          <a:p>
            <a:pPr>
              <a:tabLst>
                <a:tab pos="1407366" algn="l"/>
              </a:tabLst>
            </a:pPr>
            <a:r>
              <a:rPr lang="en-US" smtClean="0"/>
              <a:t>We </a:t>
            </a:r>
            <a:r>
              <a:rPr lang="en-US" dirty="0"/>
              <a:t>will look at the </a:t>
            </a:r>
            <a:r>
              <a:rPr lang="en-US" b="1" dirty="0"/>
              <a:t>match</a:t>
            </a:r>
            <a:r>
              <a:rPr lang="en-US" dirty="0"/>
              <a:t> and </a:t>
            </a:r>
            <a:r>
              <a:rPr lang="en-US" b="1" dirty="0"/>
              <a:t>set</a:t>
            </a:r>
            <a:r>
              <a:rPr lang="en-US" dirty="0"/>
              <a:t> commands next.</a:t>
            </a:r>
          </a:p>
          <a:p>
            <a:pPr>
              <a:tabLst>
                <a:tab pos="1407366" algn="l"/>
              </a:tabLst>
            </a:pP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69</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70</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ACLs are usually associated with interfaces and are usually used to control user traffic (data plane traffic) rather than routing protocol traffic (or other control plane traffic).</a:t>
            </a:r>
          </a:p>
          <a:p>
            <a:r>
              <a:rPr lang="en-US" sz="1200" kern="1200" baseline="0" dirty="0" smtClean="0">
                <a:solidFill>
                  <a:schemeClr val="tx1"/>
                </a:solidFill>
                <a:latin typeface="Arial" charset="0"/>
                <a:ea typeface="+mn-ea"/>
                <a:cs typeface="+mn-cs"/>
              </a:rPr>
              <a:t>Using route maps, distribute lists, or prefix lists instead of access lists for route filtering gives the administrator greater flexibility in determining just which routes will be permitted and which will be denied.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When</a:t>
            </a:r>
            <a:r>
              <a:rPr lang="en-US" baseline="0" dirty="0" smtClean="0"/>
              <a:t> route maps are used for redistribution, the route maps are applied to the </a:t>
            </a:r>
            <a:r>
              <a:rPr lang="en-US" b="1" baseline="0" dirty="0" smtClean="0"/>
              <a:t>redistribute </a:t>
            </a:r>
            <a:r>
              <a:rPr lang="en-US" b="0" baseline="0" dirty="0" smtClean="0"/>
              <a:t>router configuration command.</a:t>
            </a:r>
          </a:p>
          <a:p>
            <a:r>
              <a:rPr lang="en-US" dirty="0" smtClean="0"/>
              <a:t>PBR is covered in more detail in chapter 5.</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9362B-80FF-4BCF-9D7F-51F56D9F2975}" type="slidenum">
              <a:rPr lang="en-US"/>
              <a:pPr/>
              <a:t>73</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tabLst>
                <a:tab pos="1407366" algn="l"/>
              </a:tabLst>
            </a:pPr>
            <a:r>
              <a:rPr lang="en-US" dirty="0"/>
              <a:t>This slide shows the parameters for the </a:t>
            </a:r>
            <a:r>
              <a:rPr lang="en-US" b="1" dirty="0"/>
              <a:t>route-map</a:t>
            </a:r>
            <a:r>
              <a:rPr lang="en-US" dirty="0"/>
              <a:t> commands.</a:t>
            </a:r>
          </a:p>
          <a:p>
            <a:pPr>
              <a:tabLst>
                <a:tab pos="1407366" algn="l"/>
              </a:tabLst>
            </a:pPr>
            <a:r>
              <a:rPr lang="en-US" i="1" smtClean="0"/>
              <a:t>map-tag</a:t>
            </a:r>
            <a:r>
              <a:rPr lang="en-US" i="0" smtClean="0"/>
              <a:t>:</a:t>
            </a:r>
            <a:r>
              <a:rPr lang="en-US" i="0" baseline="0" smtClean="0"/>
              <a:t> </a:t>
            </a:r>
            <a:r>
              <a:rPr lang="en-US" smtClean="0"/>
              <a:t>Specifies </a:t>
            </a:r>
            <a:r>
              <a:rPr lang="en-US" dirty="0"/>
              <a:t>the name of the route map</a:t>
            </a:r>
          </a:p>
          <a:p>
            <a:pPr>
              <a:tabLst>
                <a:tab pos="1407366" algn="l"/>
              </a:tabLst>
            </a:pPr>
            <a:r>
              <a:rPr lang="en-US" b="1" dirty="0"/>
              <a:t>permit </a:t>
            </a:r>
            <a:r>
              <a:rPr lang="en-US" b="1"/>
              <a:t>| </a:t>
            </a:r>
            <a:r>
              <a:rPr lang="en-US" b="1" smtClean="0"/>
              <a:t>deny</a:t>
            </a:r>
            <a:r>
              <a:rPr lang="en-US" b="0" smtClean="0"/>
              <a:t>:</a:t>
            </a:r>
            <a:r>
              <a:rPr lang="en-US" b="0" baseline="0" smtClean="0"/>
              <a:t> </a:t>
            </a:r>
            <a:r>
              <a:rPr lang="en-US" smtClean="0"/>
              <a:t>Specifies </a:t>
            </a:r>
            <a:r>
              <a:rPr lang="en-US" dirty="0"/>
              <a:t>the action to be taken if the route map </a:t>
            </a:r>
            <a:r>
              <a:rPr lang="en-US"/>
              <a:t>match </a:t>
            </a:r>
            <a:r>
              <a:rPr lang="en-US" dirty="0"/>
              <a:t>	conditions are met</a:t>
            </a:r>
          </a:p>
          <a:p>
            <a:pPr lvl="1">
              <a:tabLst>
                <a:tab pos="1407366" algn="l"/>
              </a:tabLst>
            </a:pPr>
            <a:r>
              <a:rPr lang="en-US" b="1" smtClean="0"/>
              <a:t>permit </a:t>
            </a:r>
            <a:r>
              <a:rPr lang="en-US" dirty="0"/>
              <a:t>= permit the matched route to be redistributed</a:t>
            </a:r>
          </a:p>
          <a:p>
            <a:pPr lvl="1">
              <a:tabLst>
                <a:tab pos="1407366" algn="l"/>
              </a:tabLst>
            </a:pPr>
            <a:r>
              <a:rPr lang="en-US" b="1" smtClean="0"/>
              <a:t>deny</a:t>
            </a:r>
            <a:r>
              <a:rPr lang="en-US" smtClean="0"/>
              <a:t> </a:t>
            </a:r>
            <a:r>
              <a:rPr lang="en-US" dirty="0"/>
              <a:t>= deny the matched route from being redistributed</a:t>
            </a:r>
          </a:p>
          <a:p>
            <a:pPr>
              <a:tabLst>
                <a:tab pos="1407366" algn="l"/>
              </a:tabLst>
            </a:pPr>
            <a:r>
              <a:rPr lang="en-US" i="1" smtClean="0"/>
              <a:t>sequence-number:</a:t>
            </a:r>
            <a:r>
              <a:rPr lang="en-US" i="1" baseline="0" smtClean="0"/>
              <a:t> </a:t>
            </a:r>
            <a:r>
              <a:rPr lang="en-US" smtClean="0"/>
              <a:t>Specifies </a:t>
            </a:r>
            <a:r>
              <a:rPr lang="en-US" dirty="0"/>
              <a:t>the sequence number that indicates the </a:t>
            </a:r>
            <a:r>
              <a:rPr lang="en-US"/>
              <a:t>position </a:t>
            </a:r>
            <a:r>
              <a:rPr lang="en-US" smtClean="0"/>
              <a:t>that </a:t>
            </a:r>
            <a:r>
              <a:rPr lang="en-US" dirty="0"/>
              <a:t>a new route map statement will have in the list </a:t>
            </a:r>
            <a:r>
              <a:rPr lang="en-US"/>
              <a:t>of </a:t>
            </a:r>
            <a:r>
              <a:rPr lang="en-US" smtClean="0"/>
              <a:t>route </a:t>
            </a:r>
            <a:r>
              <a:rPr lang="en-US" dirty="0"/>
              <a:t>map statements already configured with the </a:t>
            </a:r>
            <a:r>
              <a:rPr lang="en-US"/>
              <a:t>same </a:t>
            </a:r>
            <a:r>
              <a:rPr lang="en-US" smtClean="0"/>
              <a:t>route </a:t>
            </a:r>
            <a:r>
              <a:rPr lang="en-US" dirty="0"/>
              <a:t>map name</a:t>
            </a:r>
          </a:p>
          <a:p>
            <a:pPr marL="112713" marR="0" indent="-112713" algn="l" defTabSz="1020763" rtl="0" eaLnBrk="0" fontAlgn="base" latinLnBrk="0" hangingPunct="0">
              <a:lnSpc>
                <a:spcPct val="90000"/>
              </a:lnSpc>
              <a:spcBef>
                <a:spcPct val="50000"/>
              </a:spcBef>
              <a:spcAft>
                <a:spcPct val="0"/>
              </a:spcAft>
              <a:buClrTx/>
              <a:buSzPct val="100000"/>
              <a:buFontTx/>
              <a:buChar char="•"/>
              <a:tabLst>
                <a:tab pos="1407366" algn="l"/>
              </a:tabLst>
              <a:defRPr/>
            </a:pPr>
            <a:r>
              <a:rPr lang="en-US" smtClean="0"/>
              <a:t>When used for redistribution filtering, a route map is applied to the route redistribution process by adding the </a:t>
            </a:r>
            <a:r>
              <a:rPr lang="en-US" b="1" smtClean="0"/>
              <a:t>route-map</a:t>
            </a:r>
            <a:r>
              <a:rPr lang="en-US" smtClean="0"/>
              <a:t> command and </a:t>
            </a:r>
            <a:r>
              <a:rPr lang="en-US" i="1" smtClean="0"/>
              <a:t>map-tag</a:t>
            </a:r>
            <a:r>
              <a:rPr lang="en-US" smtClean="0"/>
              <a:t> to the end of the </a:t>
            </a:r>
            <a:r>
              <a:rPr lang="en-US" b="1" smtClean="0"/>
              <a:t>redistribute</a:t>
            </a:r>
            <a:r>
              <a:rPr lang="en-US" b="1" i="1" smtClean="0"/>
              <a:t> </a:t>
            </a:r>
            <a:r>
              <a:rPr lang="en-US" i="1" smtClean="0"/>
              <a:t>protocol </a:t>
            </a:r>
            <a:r>
              <a:rPr lang="en-US" smtClean="0"/>
              <a:t>command. </a:t>
            </a:r>
          </a:p>
          <a:p>
            <a:pPr>
              <a:tabLst>
                <a:tab pos="1407366" algn="l"/>
              </a:tabLst>
            </a:pPr>
            <a:endParaRPr lang="en-US" dirty="0"/>
          </a:p>
          <a:p>
            <a:pPr>
              <a:tabLst>
                <a:tab pos="1407366" algn="l"/>
              </a:tabLst>
            </a:pPr>
            <a:r>
              <a:rPr lang="en-US" dirty="0"/>
              <a:t>We will look at the </a:t>
            </a:r>
            <a:r>
              <a:rPr lang="en-US" b="1" dirty="0"/>
              <a:t>match</a:t>
            </a:r>
            <a:r>
              <a:rPr lang="en-US" dirty="0"/>
              <a:t> and </a:t>
            </a:r>
            <a:r>
              <a:rPr lang="en-US" b="1" dirty="0"/>
              <a:t>set</a:t>
            </a:r>
            <a:r>
              <a:rPr lang="en-US" dirty="0"/>
              <a:t> commands next.</a:t>
            </a:r>
          </a:p>
          <a:p>
            <a:pPr>
              <a:tabLst>
                <a:tab pos="1407366" algn="l"/>
              </a:tabLst>
            </a:pPr>
            <a:endParaRPr lang="en-US" dirty="0"/>
          </a:p>
          <a:p>
            <a:pPr>
              <a:tabLst>
                <a:tab pos="1407366" algn="l"/>
              </a:tabLst>
            </a:pPr>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74</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75</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kern="1200" baseline="0" dirty="0" smtClean="0">
                <a:solidFill>
                  <a:schemeClr val="tx1"/>
                </a:solidFill>
                <a:latin typeface="Arial" charset="0"/>
                <a:ea typeface="+mn-ea"/>
                <a:cs typeface="+mn-cs"/>
              </a:rPr>
              <a:t>Sequence number 10 of the route map is looking for an IP address match in access list 23 or access list 29. </a:t>
            </a:r>
          </a:p>
          <a:p>
            <a:pPr lvl="1"/>
            <a:r>
              <a:rPr lang="en-US" sz="1200" b="0" kern="1200" baseline="0" dirty="0" smtClean="0">
                <a:solidFill>
                  <a:schemeClr val="tx1"/>
                </a:solidFill>
                <a:latin typeface="Arial" charset="0"/>
                <a:ea typeface="+mn-ea"/>
                <a:cs typeface="+mn-cs"/>
              </a:rPr>
              <a:t>Routes 10.1.0.0/16 and 172.16.1.0/24 match these lists. </a:t>
            </a:r>
          </a:p>
          <a:p>
            <a:pPr lvl="1"/>
            <a:r>
              <a:rPr lang="en-US" sz="1200" b="0" kern="1200" baseline="0" dirty="0" smtClean="0">
                <a:solidFill>
                  <a:schemeClr val="tx1"/>
                </a:solidFill>
                <a:latin typeface="Arial" charset="0"/>
                <a:ea typeface="+mn-ea"/>
                <a:cs typeface="+mn-cs"/>
              </a:rPr>
              <a:t>If a match is found, the router redistributes the route into OSPF with a cost metric of 500 and sets the new OSPF route to external type 1.</a:t>
            </a:r>
          </a:p>
          <a:p>
            <a:r>
              <a:rPr lang="en-US" sz="1200" b="0" kern="1200" baseline="0" dirty="0" smtClean="0">
                <a:solidFill>
                  <a:schemeClr val="tx1"/>
                </a:solidFill>
                <a:latin typeface="Arial" charset="0"/>
                <a:ea typeface="+mn-ea"/>
                <a:cs typeface="+mn-cs"/>
              </a:rPr>
              <a:t>If there is no match to sequence number 10, sequence number 20 is checked. </a:t>
            </a:r>
          </a:p>
          <a:p>
            <a:pPr lvl="1"/>
            <a:r>
              <a:rPr lang="en-US" sz="1200" b="0" kern="1200" baseline="0" dirty="0" smtClean="0">
                <a:solidFill>
                  <a:schemeClr val="tx1"/>
                </a:solidFill>
                <a:latin typeface="Arial" charset="0"/>
                <a:ea typeface="+mn-ea"/>
                <a:cs typeface="+mn-cs"/>
              </a:rPr>
              <a:t>If there is a match in access list 37 (10.0.0.0/8), that route is not redistributed into OSPF, because sequence number 20 specifies deny.</a:t>
            </a:r>
          </a:p>
          <a:p>
            <a:r>
              <a:rPr lang="en-US" sz="1200" b="0" kern="1200" baseline="0" dirty="0" smtClean="0">
                <a:solidFill>
                  <a:schemeClr val="tx1"/>
                </a:solidFill>
                <a:latin typeface="Arial" charset="0"/>
                <a:ea typeface="+mn-ea"/>
                <a:cs typeface="+mn-cs"/>
              </a:rPr>
              <a:t>If there is no match to sequence number 20, sequence number 30 is checked. </a:t>
            </a:r>
          </a:p>
          <a:p>
            <a:pPr lvl="1"/>
            <a:r>
              <a:rPr lang="en-US" sz="1200" b="0" kern="1200" baseline="0" dirty="0" smtClean="0">
                <a:solidFill>
                  <a:schemeClr val="tx1"/>
                </a:solidFill>
                <a:latin typeface="Arial" charset="0"/>
                <a:ea typeface="+mn-ea"/>
                <a:cs typeface="+mn-cs"/>
              </a:rPr>
              <a:t>Because sequence number 30 is a permit and there is no match criterion, all remaining routes are redistributed into OSPF with a cost metric of 5000 and an external metric of type 2.</a:t>
            </a:r>
          </a:p>
          <a:p>
            <a:r>
              <a:rPr lang="en-US" sz="1200" b="0" kern="1200" baseline="0" dirty="0" smtClean="0">
                <a:solidFill>
                  <a:schemeClr val="tx1"/>
                </a:solidFill>
                <a:latin typeface="Arial" charset="0"/>
                <a:ea typeface="+mn-ea"/>
                <a:cs typeface="+mn-cs"/>
              </a:rPr>
              <a:t>Note that the decision of whether to redistribute a route or not is based on the </a:t>
            </a:r>
            <a:r>
              <a:rPr lang="en-US" sz="1200" b="1" kern="1200" baseline="0" dirty="0" smtClean="0">
                <a:solidFill>
                  <a:schemeClr val="tx1"/>
                </a:solidFill>
                <a:latin typeface="Arial" charset="0"/>
                <a:ea typeface="+mn-ea"/>
                <a:cs typeface="+mn-cs"/>
              </a:rPr>
              <a:t>deny</a:t>
            </a:r>
            <a:r>
              <a:rPr lang="en-US" sz="1200" b="0" kern="1200" baseline="0" dirty="0" smtClean="0">
                <a:solidFill>
                  <a:schemeClr val="tx1"/>
                </a:solidFill>
                <a:latin typeface="Arial" charset="0"/>
                <a:ea typeface="+mn-ea"/>
                <a:cs typeface="+mn-cs"/>
              </a:rPr>
              <a:t> or </a:t>
            </a:r>
            <a:r>
              <a:rPr lang="en-US" sz="1200" b="1" kern="1200" baseline="0" dirty="0" smtClean="0">
                <a:solidFill>
                  <a:schemeClr val="tx1"/>
                </a:solidFill>
                <a:latin typeface="Arial" charset="0"/>
                <a:ea typeface="+mn-ea"/>
                <a:cs typeface="+mn-cs"/>
              </a:rPr>
              <a:t>permit</a:t>
            </a:r>
            <a:r>
              <a:rPr lang="en-US" sz="1200" b="0" kern="1200" baseline="0" dirty="0" smtClean="0">
                <a:solidFill>
                  <a:schemeClr val="tx1"/>
                </a:solidFill>
                <a:latin typeface="Arial" charset="0"/>
                <a:ea typeface="+mn-ea"/>
                <a:cs typeface="+mn-cs"/>
              </a:rPr>
              <a:t> in the </a:t>
            </a:r>
            <a:r>
              <a:rPr lang="en-US" sz="1200" b="1" kern="1200" baseline="0" dirty="0" smtClean="0">
                <a:solidFill>
                  <a:schemeClr val="tx1"/>
                </a:solidFill>
                <a:latin typeface="Arial" charset="0"/>
                <a:ea typeface="+mn-ea"/>
                <a:cs typeface="+mn-cs"/>
              </a:rPr>
              <a:t>route-map </a:t>
            </a:r>
            <a:r>
              <a:rPr lang="en-US" sz="1200" b="0" kern="1200" baseline="0" dirty="0" smtClean="0">
                <a:solidFill>
                  <a:schemeClr val="tx1"/>
                </a:solidFill>
                <a:latin typeface="Arial" charset="0"/>
                <a:ea typeface="+mn-ea"/>
                <a:cs typeface="+mn-cs"/>
              </a:rPr>
              <a:t>command, and not the </a:t>
            </a:r>
            <a:r>
              <a:rPr lang="en-US" sz="1200" b="1" kern="1200" baseline="0" dirty="0" smtClean="0">
                <a:solidFill>
                  <a:schemeClr val="tx1"/>
                </a:solidFill>
                <a:latin typeface="Arial" charset="0"/>
                <a:ea typeface="+mn-ea"/>
                <a:cs typeface="+mn-cs"/>
              </a:rPr>
              <a:t>deny </a:t>
            </a:r>
            <a:r>
              <a:rPr lang="en-US" sz="1200" b="0" kern="1200" baseline="0" dirty="0" smtClean="0">
                <a:solidFill>
                  <a:schemeClr val="tx1"/>
                </a:solidFill>
                <a:latin typeface="Arial" charset="0"/>
                <a:ea typeface="+mn-ea"/>
                <a:cs typeface="+mn-cs"/>
              </a:rPr>
              <a:t>or </a:t>
            </a:r>
            <a:r>
              <a:rPr lang="en-US" sz="1200" b="1" kern="1200" baseline="0" dirty="0" smtClean="0">
                <a:solidFill>
                  <a:schemeClr val="tx1"/>
                </a:solidFill>
                <a:latin typeface="Arial" charset="0"/>
                <a:ea typeface="+mn-ea"/>
                <a:cs typeface="+mn-cs"/>
              </a:rPr>
              <a:t>permit </a:t>
            </a:r>
            <a:r>
              <a:rPr lang="en-US" sz="1200" b="0" kern="1200" baseline="0" dirty="0" smtClean="0">
                <a:solidFill>
                  <a:schemeClr val="tx1"/>
                </a:solidFill>
                <a:latin typeface="Arial" charset="0"/>
                <a:ea typeface="+mn-ea"/>
                <a:cs typeface="+mn-cs"/>
              </a:rPr>
              <a:t>in the ACLs referenced by the route-map command</a:t>
            </a:r>
            <a:r>
              <a:rPr lang="en-US" sz="1200" b="0" kern="1200" baseline="0" smtClean="0">
                <a:solidFill>
                  <a:schemeClr val="tx1"/>
                </a:solidFill>
                <a:latin typeface="Arial" charset="0"/>
                <a:ea typeface="+mn-ea"/>
                <a:cs typeface="+mn-cs"/>
              </a:rPr>
              <a:t>. The </a:t>
            </a:r>
            <a:r>
              <a:rPr lang="en-US" sz="1200" b="0" kern="1200" baseline="0" dirty="0" smtClean="0">
                <a:solidFill>
                  <a:schemeClr val="tx1"/>
                </a:solidFill>
                <a:latin typeface="Arial" charset="0"/>
                <a:ea typeface="+mn-ea"/>
                <a:cs typeface="+mn-cs"/>
              </a:rPr>
              <a:t>ACLs are used only to match routes in the </a:t>
            </a:r>
            <a:r>
              <a:rPr lang="en-US" sz="1200" b="1" kern="1200" baseline="0" dirty="0" smtClean="0">
                <a:solidFill>
                  <a:schemeClr val="tx1"/>
                </a:solidFill>
                <a:latin typeface="Arial" charset="0"/>
                <a:ea typeface="+mn-ea"/>
                <a:cs typeface="+mn-cs"/>
              </a:rPr>
              <a:t>route-map </a:t>
            </a:r>
            <a:r>
              <a:rPr lang="en-US" sz="1200" b="0" kern="1200" baseline="0" dirty="0" smtClean="0">
                <a:solidFill>
                  <a:schemeClr val="tx1"/>
                </a:solidFill>
                <a:latin typeface="Arial" charset="0"/>
                <a:ea typeface="+mn-ea"/>
                <a:cs typeface="+mn-cs"/>
              </a:rPr>
              <a:t>statements.</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76</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To prevent the routing feedback loop, a route map called OSPF-into-RIP has been applied to Routers A and B when redistributing OSPF routes </a:t>
            </a:r>
            <a:r>
              <a:rPr lang="en-US" sz="1200" b="0" kern="1200" baseline="0" smtClean="0">
                <a:solidFill>
                  <a:schemeClr val="tx1"/>
                </a:solidFill>
                <a:latin typeface="Arial" charset="0"/>
                <a:ea typeface="+mn-ea"/>
                <a:cs typeface="+mn-cs"/>
              </a:rPr>
              <a:t>into RIP.</a:t>
            </a:r>
            <a:endParaRPr lang="en-US" sz="1200" b="0" kern="1200" baseline="0" dirty="0" smtClean="0">
              <a:solidFill>
                <a:schemeClr val="tx1"/>
              </a:solidFill>
              <a:latin typeface="Arial" charset="0"/>
              <a:ea typeface="+mn-ea"/>
              <a:cs typeface="+mn-cs"/>
            </a:endParaRP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with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refers to access list </a:t>
            </a:r>
            <a:r>
              <a:rPr lang="en-US" sz="1200" b="1" kern="1200" baseline="0" dirty="0" smtClean="0">
                <a:solidFill>
                  <a:schemeClr val="tx1"/>
                </a:solidFill>
                <a:latin typeface="Arial" charset="0"/>
                <a:ea typeface="+mn-ea"/>
                <a:cs typeface="+mn-cs"/>
              </a:rPr>
              <a:t>1</a:t>
            </a:r>
            <a:r>
              <a:rPr lang="en-US" sz="1200" b="0" kern="1200" baseline="0" dirty="0" smtClean="0">
                <a:solidFill>
                  <a:schemeClr val="tx1"/>
                </a:solidFill>
                <a:latin typeface="Arial" charset="0"/>
                <a:ea typeface="+mn-ea"/>
                <a:cs typeface="+mn-cs"/>
              </a:rPr>
              <a:t>, which matches the original RIPv2 network 192.168.1.0/16. </a:t>
            </a:r>
          </a:p>
          <a:p>
            <a:pPr lvl="1"/>
            <a:r>
              <a:rPr lang="en-US" sz="1200" b="0" kern="1200" baseline="0" dirty="0" smtClean="0">
                <a:solidFill>
                  <a:schemeClr val="tx1"/>
                </a:solidFill>
                <a:latin typeface="Arial" charset="0"/>
                <a:ea typeface="+mn-ea"/>
                <a:cs typeface="+mn-cs"/>
              </a:rPr>
              <a:t>This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is a </a:t>
            </a:r>
            <a:r>
              <a:rPr lang="en-US" sz="1200" b="1" kern="1200" baseline="0" dirty="0" smtClean="0">
                <a:solidFill>
                  <a:schemeClr val="tx1"/>
                </a:solidFill>
                <a:latin typeface="Arial" charset="0"/>
                <a:ea typeface="+mn-ea"/>
                <a:cs typeface="+mn-cs"/>
              </a:rPr>
              <a:t>deny</a:t>
            </a:r>
            <a:r>
              <a:rPr lang="en-US" sz="1200" b="0" kern="1200" baseline="0" dirty="0" smtClean="0">
                <a:solidFill>
                  <a:schemeClr val="tx1"/>
                </a:solidFill>
                <a:latin typeface="Arial" charset="0"/>
                <a:ea typeface="+mn-ea"/>
                <a:cs typeface="+mn-cs"/>
              </a:rPr>
              <a:t>, so the 192.168.1.0 route is denied from being redistributed back into RIPv2. </a:t>
            </a:r>
          </a:p>
          <a:p>
            <a:pPr lvl="1"/>
            <a:r>
              <a:rPr lang="en-US" sz="1200" b="0" kern="1200" baseline="0" dirty="0" smtClean="0">
                <a:solidFill>
                  <a:schemeClr val="tx1"/>
                </a:solidFill>
                <a:latin typeface="Arial" charset="0"/>
                <a:ea typeface="+mn-ea"/>
                <a:cs typeface="+mn-cs"/>
              </a:rPr>
              <a:t>If the route does not match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the router then checks sequence number </a:t>
            </a:r>
            <a:r>
              <a:rPr lang="en-US" sz="1200" b="1" kern="1200" baseline="0" dirty="0" smtClean="0">
                <a:solidFill>
                  <a:schemeClr val="tx1"/>
                </a:solidFill>
                <a:latin typeface="Arial" charset="0"/>
                <a:ea typeface="+mn-ea"/>
                <a:cs typeface="+mn-cs"/>
              </a:rPr>
              <a:t>20</a:t>
            </a:r>
            <a:r>
              <a:rPr lang="en-US" sz="1200" b="0" kern="1200" baseline="0" dirty="0" smtClean="0">
                <a:solidFill>
                  <a:schemeClr val="tx1"/>
                </a:solidFill>
                <a:latin typeface="Arial" charset="0"/>
                <a:ea typeface="+mn-ea"/>
                <a:cs typeface="+mn-cs"/>
              </a:rPr>
              <a:t>, which is an empty </a:t>
            </a:r>
            <a:r>
              <a:rPr lang="en-US" sz="1200" b="1" kern="1200" baseline="0" dirty="0" smtClean="0">
                <a:solidFill>
                  <a:schemeClr val="tx1"/>
                </a:solidFill>
                <a:latin typeface="Arial" charset="0"/>
                <a:ea typeface="+mn-ea"/>
                <a:cs typeface="+mn-cs"/>
              </a:rPr>
              <a:t>permit</a:t>
            </a:r>
            <a:r>
              <a:rPr lang="en-US" sz="1200" b="0" kern="1200" baseline="0" dirty="0" smtClean="0">
                <a:solidFill>
                  <a:schemeClr val="tx1"/>
                </a:solidFill>
                <a:latin typeface="Arial" charset="0"/>
                <a:ea typeface="+mn-ea"/>
                <a:cs typeface="+mn-cs"/>
              </a:rPr>
              <a:t> statement. </a:t>
            </a:r>
          </a:p>
          <a:p>
            <a:pPr lvl="1"/>
            <a:r>
              <a:rPr lang="en-US" sz="1200" b="0" kern="1200" baseline="0" dirty="0" smtClean="0">
                <a:solidFill>
                  <a:schemeClr val="tx1"/>
                </a:solidFill>
                <a:latin typeface="Arial" charset="0"/>
                <a:ea typeface="+mn-ea"/>
                <a:cs typeface="+mn-cs"/>
              </a:rPr>
              <a:t>This statement matches all routes, so all other routes are redistributed into RIP.</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Access lists are usually associated with interfaces and are usually used to control </a:t>
            </a:r>
            <a:r>
              <a:rPr lang="en-US" i="0" dirty="0" smtClean="0"/>
              <a:t>user traffic (data plane traffic) rather than routing protocol traffic (or other control plane traffic). </a:t>
            </a:r>
          </a:p>
          <a:p>
            <a:r>
              <a:rPr lang="en-US" i="0" dirty="0" smtClean="0"/>
              <a:t>However, routers can have many interfaces, and route information can also be obtained through route redistribution, which does not involve a specific interface.</a:t>
            </a:r>
          </a:p>
          <a:p>
            <a:r>
              <a:rPr lang="en-US" dirty="0" smtClean="0"/>
              <a:t>In addition, access lists do not affect traffic originated by the router, so applying one on an interface has no effect on outgoing routing advertisements. </a:t>
            </a:r>
          </a:p>
          <a:p>
            <a:r>
              <a:rPr lang="en-US" dirty="0" smtClean="0"/>
              <a:t>However, when you configure an access list and use it with a distribute list, routing updates can be controlled, no matter what their source is.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The </a:t>
            </a:r>
            <a:r>
              <a:rPr lang="en-US" sz="1200" b="1" kern="1200" dirty="0" smtClean="0">
                <a:solidFill>
                  <a:schemeClr val="tx1"/>
                </a:solidFill>
                <a:latin typeface="Arial" charset="0"/>
                <a:ea typeface="+mn-ea"/>
                <a:cs typeface="+mn-cs"/>
              </a:rPr>
              <a:t>distribute-list in </a:t>
            </a:r>
            <a:r>
              <a:rPr lang="en-US" sz="1200" kern="1200" dirty="0" smtClean="0">
                <a:solidFill>
                  <a:schemeClr val="tx1"/>
                </a:solidFill>
                <a:latin typeface="Arial" charset="0"/>
                <a:ea typeface="+mn-ea"/>
                <a:cs typeface="+mn-cs"/>
              </a:rPr>
              <a:t>command filters updates going </a:t>
            </a:r>
            <a:r>
              <a:rPr lang="en-US" sz="1200" i="1" kern="1200" dirty="0" smtClean="0">
                <a:solidFill>
                  <a:schemeClr val="tx1"/>
                </a:solidFill>
                <a:latin typeface="Arial" charset="0"/>
                <a:ea typeface="+mn-ea"/>
                <a:cs typeface="+mn-cs"/>
              </a:rPr>
              <a:t>into</a:t>
            </a:r>
            <a:r>
              <a:rPr lang="en-US" sz="1200" kern="1200" dirty="0" smtClean="0">
                <a:solidFill>
                  <a:schemeClr val="tx1"/>
                </a:solidFill>
                <a:latin typeface="Arial" charset="0"/>
                <a:ea typeface="+mn-ea"/>
                <a:cs typeface="+mn-cs"/>
              </a:rPr>
              <a:t> the interface specified in the command, </a:t>
            </a:r>
            <a:r>
              <a:rPr lang="en-US" sz="1200" i="1" kern="1200" dirty="0" smtClean="0">
                <a:solidFill>
                  <a:schemeClr val="tx1"/>
                </a:solidFill>
                <a:latin typeface="Arial" charset="0"/>
                <a:ea typeface="+mn-ea"/>
                <a:cs typeface="+mn-cs"/>
              </a:rPr>
              <a:t>into</a:t>
            </a:r>
            <a:r>
              <a:rPr lang="en-US" sz="1200" kern="1200" dirty="0" smtClean="0">
                <a:solidFill>
                  <a:schemeClr val="tx1"/>
                </a:solidFill>
                <a:latin typeface="Arial" charset="0"/>
                <a:ea typeface="+mn-ea"/>
                <a:cs typeface="+mn-cs"/>
              </a:rPr>
              <a:t> the routing process under which it is configured.</a:t>
            </a:r>
          </a:p>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a:t>
            </a:r>
            <a:r>
              <a:rPr lang="en-US" sz="1200" b="1" kern="1200" dirty="0" smtClean="0">
                <a:solidFill>
                  <a:schemeClr val="tx1"/>
                </a:solidFill>
                <a:latin typeface="Arial" charset="0"/>
                <a:ea typeface="+mn-ea"/>
                <a:cs typeface="+mn-cs"/>
              </a:rPr>
              <a:t>distribute-list out</a:t>
            </a:r>
            <a:r>
              <a:rPr lang="en-US" sz="1200" kern="1200" dirty="0" smtClean="0">
                <a:solidFill>
                  <a:schemeClr val="tx1"/>
                </a:solidFill>
                <a:latin typeface="Arial" charset="0"/>
                <a:ea typeface="+mn-ea"/>
                <a:cs typeface="+mn-cs"/>
              </a:rPr>
              <a:t> command filters updates going </a:t>
            </a:r>
            <a:r>
              <a:rPr lang="en-US" sz="1200" i="1" kern="1200" dirty="0" smtClean="0">
                <a:solidFill>
                  <a:schemeClr val="tx1"/>
                </a:solidFill>
                <a:latin typeface="Arial" charset="0"/>
                <a:ea typeface="+mn-ea"/>
                <a:cs typeface="+mn-cs"/>
              </a:rPr>
              <a:t>out</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of</a:t>
            </a:r>
            <a:r>
              <a:rPr lang="en-US" sz="1200" kern="1200" dirty="0" smtClean="0">
                <a:solidFill>
                  <a:schemeClr val="tx1"/>
                </a:solidFill>
                <a:latin typeface="Arial" charset="0"/>
                <a:ea typeface="+mn-ea"/>
                <a:cs typeface="+mn-cs"/>
              </a:rPr>
              <a:t> the interface or routing protocol specified in the command, </a:t>
            </a:r>
            <a:r>
              <a:rPr lang="en-US" sz="1200" i="1" kern="1200" dirty="0" smtClean="0">
                <a:solidFill>
                  <a:schemeClr val="tx1"/>
                </a:solidFill>
                <a:latin typeface="Arial" charset="0"/>
                <a:ea typeface="+mn-ea"/>
                <a:cs typeface="+mn-cs"/>
              </a:rPr>
              <a:t>into</a:t>
            </a:r>
            <a:r>
              <a:rPr lang="en-US" sz="1200" kern="1200" dirty="0" smtClean="0">
                <a:solidFill>
                  <a:schemeClr val="tx1"/>
                </a:solidFill>
                <a:latin typeface="Arial" charset="0"/>
                <a:ea typeface="+mn-ea"/>
                <a:cs typeface="+mn-cs"/>
              </a:rPr>
              <a:t> the routing process under which it is configured.</a:t>
            </a:r>
          </a:p>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To prevent the routing feedback loop, a route map called OSPF-into-RIP has been applied to Routers A and B when redistributing OSPF routes into RIP</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with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refers to access list </a:t>
            </a:r>
            <a:r>
              <a:rPr lang="en-US" sz="1200" b="1" kern="1200" baseline="0" dirty="0" smtClean="0">
                <a:solidFill>
                  <a:schemeClr val="tx1"/>
                </a:solidFill>
                <a:latin typeface="Arial" charset="0"/>
                <a:ea typeface="+mn-ea"/>
                <a:cs typeface="+mn-cs"/>
              </a:rPr>
              <a:t>1</a:t>
            </a:r>
            <a:r>
              <a:rPr lang="en-US" sz="1200" b="0" kern="1200" baseline="0" dirty="0" smtClean="0">
                <a:solidFill>
                  <a:schemeClr val="tx1"/>
                </a:solidFill>
                <a:latin typeface="Arial" charset="0"/>
                <a:ea typeface="+mn-ea"/>
                <a:cs typeface="+mn-cs"/>
              </a:rPr>
              <a:t>, which matches the original RIPv2 network 192.168.1.0/16. </a:t>
            </a:r>
          </a:p>
          <a:p>
            <a:pPr lvl="1"/>
            <a:r>
              <a:rPr lang="en-US" sz="1200" b="0" kern="1200" baseline="0" dirty="0" smtClean="0">
                <a:solidFill>
                  <a:schemeClr val="tx1"/>
                </a:solidFill>
                <a:latin typeface="Arial" charset="0"/>
                <a:ea typeface="+mn-ea"/>
                <a:cs typeface="+mn-cs"/>
              </a:rPr>
              <a:t>This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is a </a:t>
            </a:r>
            <a:r>
              <a:rPr lang="en-US" sz="1200" b="1" kern="1200" baseline="0" dirty="0" smtClean="0">
                <a:solidFill>
                  <a:schemeClr val="tx1"/>
                </a:solidFill>
                <a:latin typeface="Arial" charset="0"/>
                <a:ea typeface="+mn-ea"/>
                <a:cs typeface="+mn-cs"/>
              </a:rPr>
              <a:t>deny</a:t>
            </a:r>
            <a:r>
              <a:rPr lang="en-US" sz="1200" b="0" kern="1200" baseline="0" dirty="0" smtClean="0">
                <a:solidFill>
                  <a:schemeClr val="tx1"/>
                </a:solidFill>
                <a:latin typeface="Arial" charset="0"/>
                <a:ea typeface="+mn-ea"/>
                <a:cs typeface="+mn-cs"/>
              </a:rPr>
              <a:t>, so the 192.168.1.0 route is denied from being redistributed back into RIPv2. </a:t>
            </a:r>
          </a:p>
          <a:p>
            <a:pPr lvl="1"/>
            <a:r>
              <a:rPr lang="en-US" sz="1200" b="0" kern="1200" baseline="0" dirty="0" smtClean="0">
                <a:solidFill>
                  <a:schemeClr val="tx1"/>
                </a:solidFill>
                <a:latin typeface="Arial" charset="0"/>
                <a:ea typeface="+mn-ea"/>
                <a:cs typeface="+mn-cs"/>
              </a:rPr>
              <a:t>If the route does not match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the router then checks sequence number </a:t>
            </a:r>
            <a:r>
              <a:rPr lang="en-US" sz="1200" b="1" kern="1200" baseline="0" dirty="0" smtClean="0">
                <a:solidFill>
                  <a:schemeClr val="tx1"/>
                </a:solidFill>
                <a:latin typeface="Arial" charset="0"/>
                <a:ea typeface="+mn-ea"/>
                <a:cs typeface="+mn-cs"/>
              </a:rPr>
              <a:t>20</a:t>
            </a:r>
            <a:r>
              <a:rPr lang="en-US" sz="1200" b="0" kern="1200" baseline="0" dirty="0" smtClean="0">
                <a:solidFill>
                  <a:schemeClr val="tx1"/>
                </a:solidFill>
                <a:latin typeface="Arial" charset="0"/>
                <a:ea typeface="+mn-ea"/>
                <a:cs typeface="+mn-cs"/>
              </a:rPr>
              <a:t>, which is an empty </a:t>
            </a:r>
            <a:r>
              <a:rPr lang="en-US" sz="1200" b="1" kern="1200" baseline="0" dirty="0" smtClean="0">
                <a:solidFill>
                  <a:schemeClr val="tx1"/>
                </a:solidFill>
                <a:latin typeface="Arial" charset="0"/>
                <a:ea typeface="+mn-ea"/>
                <a:cs typeface="+mn-cs"/>
              </a:rPr>
              <a:t>permit</a:t>
            </a:r>
            <a:r>
              <a:rPr lang="en-US" sz="1200" b="0" kern="1200" baseline="0" dirty="0" smtClean="0">
                <a:solidFill>
                  <a:schemeClr val="tx1"/>
                </a:solidFill>
                <a:latin typeface="Arial" charset="0"/>
                <a:ea typeface="+mn-ea"/>
                <a:cs typeface="+mn-cs"/>
              </a:rPr>
              <a:t> statement. </a:t>
            </a:r>
          </a:p>
          <a:p>
            <a:pPr lvl="1"/>
            <a:r>
              <a:rPr lang="en-US" sz="1200" b="0" kern="1200" baseline="0" dirty="0" smtClean="0">
                <a:solidFill>
                  <a:schemeClr val="tx1"/>
                </a:solidFill>
                <a:latin typeface="Arial" charset="0"/>
                <a:ea typeface="+mn-ea"/>
                <a:cs typeface="+mn-cs"/>
              </a:rPr>
              <a:t>This statement matches all routes, so all other routes are redistributed into RIP.</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buNone/>
            </a:pPr>
            <a:r>
              <a:rPr lang="en-US" sz="1200" kern="1200" baseline="0" dirty="0" smtClean="0">
                <a:solidFill>
                  <a:schemeClr val="tx1"/>
                </a:solidFill>
                <a:latin typeface="Arial" charset="0"/>
                <a:ea typeface="+mn-ea"/>
                <a:cs typeface="+mn-cs"/>
              </a:rPr>
              <a:t>The many reasons why a change in routing protocols or running multiple protocols might be required, resulting in a more complex routing environment, include the following:</a:t>
            </a:r>
          </a:p>
          <a:p>
            <a:pPr lvl="0"/>
            <a:r>
              <a:rPr lang="en-US" sz="1200" kern="1200" baseline="0" dirty="0" smtClean="0">
                <a:solidFill>
                  <a:schemeClr val="tx1"/>
                </a:solidFill>
                <a:latin typeface="Arial" charset="0"/>
                <a:ea typeface="+mn-ea"/>
                <a:cs typeface="+mn-cs"/>
              </a:rPr>
              <a:t>You are migrating from an older IGP to a new IGP. Multiple redistribution boundaries may exist until the new protocol has displaced the old protocol completely. Running multiple routing protocols during a migration is effectively the same as a network that has multiple routing protocols running as part of its design.</a:t>
            </a:r>
          </a:p>
          <a:p>
            <a:pPr lvl="0"/>
            <a:r>
              <a:rPr lang="en-US" sz="1200" kern="1200" baseline="0" dirty="0" smtClean="0">
                <a:solidFill>
                  <a:schemeClr val="tx1"/>
                </a:solidFill>
                <a:latin typeface="Arial" charset="0"/>
                <a:ea typeface="+mn-ea"/>
                <a:cs typeface="+mn-cs"/>
              </a:rPr>
              <a:t>You want to use another protocol but need to keep the old routing protocol because of the host system’s needs. For example, UNIX host-based routers might run only RIP.</a:t>
            </a:r>
          </a:p>
          <a:p>
            <a:pPr lvl="0"/>
            <a:r>
              <a:rPr lang="en-US" sz="1200" kern="1200" baseline="0" dirty="0" smtClean="0">
                <a:solidFill>
                  <a:schemeClr val="tx1"/>
                </a:solidFill>
                <a:latin typeface="Arial" charset="0"/>
                <a:ea typeface="+mn-ea"/>
                <a:cs typeface="+mn-cs"/>
              </a:rPr>
              <a:t>Different departments might not want to upgrade their routers to support a new routing protocol.</a:t>
            </a:r>
          </a:p>
          <a:p>
            <a:pPr lvl="0"/>
            <a:r>
              <a:rPr lang="en-US" sz="1200" kern="1200" baseline="0" dirty="0" smtClean="0">
                <a:solidFill>
                  <a:schemeClr val="tx1"/>
                </a:solidFill>
                <a:latin typeface="Arial" charset="0"/>
                <a:ea typeface="+mn-ea"/>
                <a:cs typeface="+mn-cs"/>
              </a:rPr>
              <a:t>If you have a mixed-router vendor environment, you can use a Cisco-specific routing protocol, such as EIGRP, in the Cisco portion of the network and then use a common standards-based routing protocol, such as OSPF, to communicate with non-Cisco devices.</a:t>
            </a:r>
          </a:p>
          <a:p>
            <a:pPr lvl="0"/>
            <a:r>
              <a:rPr lang="en-US" sz="1200" kern="1200" baseline="0" dirty="0" smtClean="0">
                <a:solidFill>
                  <a:schemeClr val="tx1"/>
                </a:solidFill>
                <a:latin typeface="Arial" charset="0"/>
                <a:ea typeface="+mn-ea"/>
                <a:cs typeface="+mn-cs"/>
              </a:rPr>
              <a:t>Your network may become larger and more complex because of political and geographic border issues, and as you merge with or are acquired by other organizations.</a:t>
            </a:r>
          </a:p>
          <a:p>
            <a:pPr lvl="0"/>
            <a:r>
              <a:rPr lang="en-US" sz="1200" kern="1200" baseline="0" dirty="0" smtClean="0">
                <a:solidFill>
                  <a:schemeClr val="tx1"/>
                </a:solidFill>
                <a:latin typeface="Arial" charset="0"/>
                <a:ea typeface="+mn-ea"/>
                <a:cs typeface="+mn-cs"/>
              </a:rPr>
              <a:t>Your organization uses a Layer 3 Multiprotocol Label Switching (MPLS) virtual private network (VPN) service from a service provider that does not use the same IGP as the rest of your network.</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To prevent the routing feedback loop, a route map called OSPF-into-RIP has been applied to Routers A and B when redistributing OSPF routes into RIP</a:t>
            </a:r>
          </a:p>
          <a:p>
            <a:pPr lvl="1"/>
            <a:r>
              <a:rPr lang="en-US" sz="1200" b="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with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refers to access list </a:t>
            </a:r>
            <a:r>
              <a:rPr lang="en-US" sz="1200" b="1" kern="1200" baseline="0" dirty="0" smtClean="0">
                <a:solidFill>
                  <a:schemeClr val="tx1"/>
                </a:solidFill>
                <a:latin typeface="Arial" charset="0"/>
                <a:ea typeface="+mn-ea"/>
                <a:cs typeface="+mn-cs"/>
              </a:rPr>
              <a:t>1</a:t>
            </a:r>
            <a:r>
              <a:rPr lang="en-US" sz="1200" b="0" kern="1200" baseline="0" dirty="0" smtClean="0">
                <a:solidFill>
                  <a:schemeClr val="tx1"/>
                </a:solidFill>
                <a:latin typeface="Arial" charset="0"/>
                <a:ea typeface="+mn-ea"/>
                <a:cs typeface="+mn-cs"/>
              </a:rPr>
              <a:t>, which matches the original RIPv2 network 192.168.1.0/16. </a:t>
            </a:r>
          </a:p>
          <a:p>
            <a:pPr lvl="1"/>
            <a:r>
              <a:rPr lang="en-US" sz="1200" b="0" kern="1200" baseline="0" dirty="0" smtClean="0">
                <a:solidFill>
                  <a:schemeClr val="tx1"/>
                </a:solidFill>
                <a:latin typeface="Arial" charset="0"/>
                <a:ea typeface="+mn-ea"/>
                <a:cs typeface="+mn-cs"/>
              </a:rPr>
              <a:t>This </a:t>
            </a:r>
            <a:r>
              <a:rPr lang="en-US" sz="1200" b="1" kern="1200" baseline="0" dirty="0" smtClean="0">
                <a:solidFill>
                  <a:schemeClr val="tx1"/>
                </a:solidFill>
                <a:latin typeface="Arial" charset="0"/>
                <a:ea typeface="+mn-ea"/>
                <a:cs typeface="+mn-cs"/>
              </a:rPr>
              <a:t>route-map</a:t>
            </a:r>
            <a:r>
              <a:rPr lang="en-US" sz="1200" b="0" kern="1200" baseline="0" dirty="0" smtClean="0">
                <a:solidFill>
                  <a:schemeClr val="tx1"/>
                </a:solidFill>
                <a:latin typeface="Arial" charset="0"/>
                <a:ea typeface="+mn-ea"/>
                <a:cs typeface="+mn-cs"/>
              </a:rPr>
              <a:t> statement is a </a:t>
            </a:r>
            <a:r>
              <a:rPr lang="en-US" sz="1200" b="1" kern="1200" baseline="0" dirty="0" smtClean="0">
                <a:solidFill>
                  <a:schemeClr val="tx1"/>
                </a:solidFill>
                <a:latin typeface="Arial" charset="0"/>
                <a:ea typeface="+mn-ea"/>
                <a:cs typeface="+mn-cs"/>
              </a:rPr>
              <a:t>deny</a:t>
            </a:r>
            <a:r>
              <a:rPr lang="en-US" sz="1200" b="0" kern="1200" baseline="0" dirty="0" smtClean="0">
                <a:solidFill>
                  <a:schemeClr val="tx1"/>
                </a:solidFill>
                <a:latin typeface="Arial" charset="0"/>
                <a:ea typeface="+mn-ea"/>
                <a:cs typeface="+mn-cs"/>
              </a:rPr>
              <a:t>, so the 192.168.1.0 route is denied from being redistributed back into RIPv2. </a:t>
            </a:r>
          </a:p>
          <a:p>
            <a:pPr lvl="1"/>
            <a:r>
              <a:rPr lang="en-US" sz="1200" b="0" kern="1200" baseline="0" dirty="0" smtClean="0">
                <a:solidFill>
                  <a:schemeClr val="tx1"/>
                </a:solidFill>
                <a:latin typeface="Arial" charset="0"/>
                <a:ea typeface="+mn-ea"/>
                <a:cs typeface="+mn-cs"/>
              </a:rPr>
              <a:t>If the route does not match sequence number </a:t>
            </a:r>
            <a:r>
              <a:rPr lang="en-US" sz="1200" b="1" kern="1200" baseline="0" dirty="0" smtClean="0">
                <a:solidFill>
                  <a:schemeClr val="tx1"/>
                </a:solidFill>
                <a:latin typeface="Arial" charset="0"/>
                <a:ea typeface="+mn-ea"/>
                <a:cs typeface="+mn-cs"/>
              </a:rPr>
              <a:t>10</a:t>
            </a:r>
            <a:r>
              <a:rPr lang="en-US" sz="1200" b="0" kern="1200" baseline="0" dirty="0" smtClean="0">
                <a:solidFill>
                  <a:schemeClr val="tx1"/>
                </a:solidFill>
                <a:latin typeface="Arial" charset="0"/>
                <a:ea typeface="+mn-ea"/>
                <a:cs typeface="+mn-cs"/>
              </a:rPr>
              <a:t>, the router then checks sequence number </a:t>
            </a:r>
            <a:r>
              <a:rPr lang="en-US" sz="1200" b="1" kern="1200" baseline="0" dirty="0" smtClean="0">
                <a:solidFill>
                  <a:schemeClr val="tx1"/>
                </a:solidFill>
                <a:latin typeface="Arial" charset="0"/>
                <a:ea typeface="+mn-ea"/>
                <a:cs typeface="+mn-cs"/>
              </a:rPr>
              <a:t>20</a:t>
            </a:r>
            <a:r>
              <a:rPr lang="en-US" sz="1200" b="0" kern="1200" baseline="0" dirty="0" smtClean="0">
                <a:solidFill>
                  <a:schemeClr val="tx1"/>
                </a:solidFill>
                <a:latin typeface="Arial" charset="0"/>
                <a:ea typeface="+mn-ea"/>
                <a:cs typeface="+mn-cs"/>
              </a:rPr>
              <a:t>, which is an empty </a:t>
            </a:r>
            <a:r>
              <a:rPr lang="en-US" sz="1200" b="1" kern="1200" baseline="0" dirty="0" smtClean="0">
                <a:solidFill>
                  <a:schemeClr val="tx1"/>
                </a:solidFill>
                <a:latin typeface="Arial" charset="0"/>
                <a:ea typeface="+mn-ea"/>
                <a:cs typeface="+mn-cs"/>
              </a:rPr>
              <a:t>permit</a:t>
            </a:r>
            <a:r>
              <a:rPr lang="en-US" sz="1200" b="0" kern="1200" baseline="0" dirty="0" smtClean="0">
                <a:solidFill>
                  <a:schemeClr val="tx1"/>
                </a:solidFill>
                <a:latin typeface="Arial" charset="0"/>
                <a:ea typeface="+mn-ea"/>
                <a:cs typeface="+mn-cs"/>
              </a:rPr>
              <a:t> statement. </a:t>
            </a:r>
          </a:p>
          <a:p>
            <a:pPr lvl="1"/>
            <a:r>
              <a:rPr lang="en-US" sz="1200" b="0" kern="1200" baseline="0" dirty="0" smtClean="0">
                <a:solidFill>
                  <a:schemeClr val="tx1"/>
                </a:solidFill>
                <a:latin typeface="Arial" charset="0"/>
                <a:ea typeface="+mn-ea"/>
                <a:cs typeface="+mn-cs"/>
              </a:rPr>
              <a:t>This statement matches all routes, so all other routes are redistributed into RIP.</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84</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With mutual redistribution, using a distribute list helps prevent route feedback and routing loops. Route feedback occurs when routes originally learned from one routing protocol are redistributed back into that protocol.</a:t>
            </a:r>
          </a:p>
          <a:p>
            <a:r>
              <a:rPr lang="en-US" sz="1200" kern="1200" baseline="0" dirty="0" smtClean="0">
                <a:solidFill>
                  <a:schemeClr val="tx1"/>
                </a:solidFill>
                <a:latin typeface="Arial" charset="0"/>
                <a:ea typeface="+mn-ea"/>
                <a:cs typeface="+mn-cs"/>
              </a:rPr>
              <a:t>The configuration on R2 is shown. (</a:t>
            </a:r>
            <a:r>
              <a:rPr lang="en-US" sz="1200" kern="1200" baseline="0" dirty="0" err="1" smtClean="0">
                <a:solidFill>
                  <a:schemeClr val="tx1"/>
                </a:solidFill>
                <a:latin typeface="Arial" charset="0"/>
                <a:ea typeface="+mn-ea"/>
                <a:cs typeface="+mn-cs"/>
              </a:rPr>
              <a:t>R4’s</a:t>
            </a:r>
            <a:r>
              <a:rPr lang="en-US" sz="1200" kern="1200" baseline="0" dirty="0" smtClean="0">
                <a:solidFill>
                  <a:schemeClr val="tx1"/>
                </a:solidFill>
                <a:latin typeface="Arial" charset="0"/>
                <a:ea typeface="+mn-ea"/>
                <a:cs typeface="+mn-cs"/>
              </a:rPr>
              <a:t> configuration would be similar to R2’s configuration.)</a:t>
            </a:r>
          </a:p>
          <a:p>
            <a:r>
              <a:rPr lang="en-US" sz="1200" kern="1200" baseline="0" dirty="0" smtClean="0">
                <a:solidFill>
                  <a:schemeClr val="tx1"/>
                </a:solidFill>
                <a:latin typeface="Arial" charset="0"/>
                <a:ea typeface="+mn-ea"/>
                <a:cs typeface="+mn-cs"/>
              </a:rPr>
              <a:t>R2 redistributes the networks it learns via RIPv2 (in this case, 10.1.0.0 to 10.3.0.0) into OSPF. Without filtering, route feedback could occur if OSPF on R4, the other redistribution point, redistributes those same networks back into RIP.</a:t>
            </a:r>
          </a:p>
          <a:p>
            <a:r>
              <a:rPr lang="en-US" sz="1200" kern="1200" baseline="0" dirty="0" smtClean="0">
                <a:solidFill>
                  <a:schemeClr val="tx1"/>
                </a:solidFill>
                <a:latin typeface="Arial" charset="0"/>
                <a:ea typeface="+mn-ea"/>
                <a:cs typeface="+mn-cs"/>
              </a:rPr>
              <a:t>Therefore, the configuration includes a distribute list configuration that prevents route feedback. Access list 2 denies the routes originating in the OSPF network (10.8.0.0 through 10.11.0.0) and permits all others; the distribute list configured under OSPF refers to this access list. The result is that networks 10.8.0.0 to 10.11.0.0, originated by OSPF, are not redistributed back into OSPF from RIPv2. All other routes are redistributed into OSPF. Redistribution from OSPF into RIPv2 is filtered with access list 3; it permits routes 10.8.0.0 through 10.11.0.0 to be redistributed into RIPv2.</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A significant performance improvement over ACLs in loading and route lookup of large lists. The router transforms the prefix list into a tree structure, with each branch of the tree representing a test, allowing the Cisco IOS software to determine whether to permit or deny much faster.</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 Compared to a normal access list in which one </a:t>
            </a:r>
            <a:r>
              <a:rPr lang="en-US" b="1" dirty="0" smtClean="0"/>
              <a:t>no</a:t>
            </a:r>
            <a:r>
              <a:rPr lang="en-US" dirty="0" smtClean="0"/>
              <a:t> command erases the whole access list, prefix list entries can be modified incrementally. You can assign a sequence number to each line of a prefix-list; the router uses this number to sort the entries in the list. If you initially sequence the lines with some gaps between the sequence numbers, you can easily insert lines later. You can also remove individual lines without removing the entire list.</a:t>
            </a:r>
          </a:p>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smtClean="0"/>
              <a:t>Greater </a:t>
            </a:r>
            <a:r>
              <a:rPr lang="en-US" dirty="0" smtClean="0"/>
              <a:t>flexibility . For example, routers match network numbers in a routing update against the prefix-list using as many bits as indicated. For example, you can specify a prefix list to match 10.0.0.0/16, which will match 10.0.0.0 routes but not 10.1.0.0 routes. Optionally, the prefix list can also specify the size of the subnet mask, or that the subnet mask must be in a specified range.</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87</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R1 initially has two /24 routes and is aggregating (summarizing) those routes to 172.16.0.0/16 so that the summary /16 route and the two /24 routes are available to be advertised. </a:t>
            </a:r>
          </a:p>
          <a:p>
            <a:r>
              <a:rPr lang="en-US" sz="1200" kern="1200" baseline="0" dirty="0" smtClean="0">
                <a:solidFill>
                  <a:schemeClr val="tx1"/>
                </a:solidFill>
                <a:latin typeface="Arial" charset="0"/>
                <a:ea typeface="+mn-ea"/>
                <a:cs typeface="+mn-cs"/>
              </a:rPr>
              <a:t>The prefix list determines which routes neighbor 10.1.1.1 learns from R1.</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92</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93</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96</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99</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baseline="0" dirty="0" smtClean="0">
                <a:solidFill>
                  <a:schemeClr val="tx1"/>
                </a:solidFill>
                <a:latin typeface="Arial" charset="0"/>
                <a:ea typeface="+mn-ea"/>
                <a:cs typeface="+mn-cs"/>
              </a:rPr>
              <a:t>This network initially used RIP Version 1 (RIPv1) and is migrating to OSPF, necessitating the following changes:</a:t>
            </a:r>
          </a:p>
          <a:p>
            <a:pPr lvl="0"/>
            <a:r>
              <a:rPr lang="en-US" sz="1200" kern="1200" baseline="0" dirty="0" smtClean="0">
                <a:solidFill>
                  <a:schemeClr val="tx1"/>
                </a:solidFill>
                <a:latin typeface="Arial" charset="0"/>
                <a:ea typeface="+mn-ea"/>
                <a:cs typeface="+mn-cs"/>
              </a:rPr>
              <a:t>Conversion of the old fixed-length subnet mask (FLSM) addressing scheme to a variable-length subnet mask (VLSM) configuration</a:t>
            </a:r>
          </a:p>
          <a:p>
            <a:pPr lvl="0"/>
            <a:r>
              <a:rPr lang="en-US" sz="1200" kern="1200" baseline="0" dirty="0" smtClean="0">
                <a:solidFill>
                  <a:schemeClr val="tx1"/>
                </a:solidFill>
                <a:latin typeface="Arial" charset="0"/>
                <a:ea typeface="+mn-ea"/>
                <a:cs typeface="+mn-cs"/>
              </a:rPr>
              <a:t>Use of a hierarchical addressing scheme to facilitate route summarization and make the network more scalable</a:t>
            </a:r>
          </a:p>
          <a:p>
            <a:pPr lvl="0"/>
            <a:r>
              <a:rPr lang="en-US" sz="1200" kern="1200" baseline="0" dirty="0" smtClean="0">
                <a:solidFill>
                  <a:schemeClr val="tx1"/>
                </a:solidFill>
                <a:latin typeface="Arial" charset="0"/>
                <a:ea typeface="+mn-ea"/>
                <a:cs typeface="+mn-cs"/>
              </a:rPr>
              <a:t>Division of the network from one large area into a transit backbone area and two other areas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100</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101</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104</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D27BB3-4B24-4B08-BC0C-EB7BFC82224D}" type="slidenum">
              <a:rPr lang="en-US"/>
              <a:pPr/>
              <a:t>15</a:t>
            </a:fld>
            <a:endParaRPr lang="en-US" dirty="0"/>
          </a:p>
        </p:txBody>
      </p:sp>
      <p:sp>
        <p:nvSpPr>
          <p:cNvPr id="217090" name="Rectangle 2"/>
          <p:cNvSpPr>
            <a:spLocks noGrp="1" noRot="1" noChangeAspect="1" noChangeArrowheads="1" noTextEdit="1"/>
          </p:cNvSpPr>
          <p:nvPr>
            <p:ph type="sldImg"/>
          </p:nvPr>
        </p:nvSpPr>
        <p:spPr>
          <a:xfrm>
            <a:off x="1282700" y="573088"/>
            <a:ext cx="4456113" cy="3341687"/>
          </a:xfrm>
          <a:ln/>
        </p:spPr>
      </p:sp>
      <p:sp>
        <p:nvSpPr>
          <p:cNvPr id="217091" name="Rectangle 3"/>
          <p:cNvSpPr>
            <a:spLocks noGrp="1" noChangeArrowheads="1"/>
          </p:cNvSpPr>
          <p:nvPr>
            <p:ph type="body" idx="1"/>
          </p:nvPr>
        </p:nvSpPr>
        <p:spPr>
          <a:xfrm>
            <a:off x="877923" y="4063947"/>
            <a:ext cx="5275650" cy="4378669"/>
          </a:xfrm>
        </p:spPr>
        <p:txBody>
          <a:bodyPr lIns="91503" tIns="45751" rIns="91503" bIns="45751"/>
          <a:lstStyle/>
          <a:p>
            <a:pPr>
              <a:buFontTx/>
              <a:buChar char="•"/>
            </a:pPr>
            <a:r>
              <a:rPr lang="en-US" dirty="0"/>
              <a:t>As a review, remember there may be many reasons why an enterprise uses two or more interior gateway routing protocols. Whatever the reason for the change, network administrators must conduct migration from one routing protocol to another carefully and thoughtfully. The new routing protocol will most likely have different requirements and capabilities from the old one.</a:t>
            </a:r>
          </a:p>
          <a:p>
            <a:pPr>
              <a:buFontTx/>
              <a:buChar char="•"/>
            </a:pPr>
            <a:r>
              <a:rPr lang="en-US" dirty="0"/>
              <a:t>It is important for network administrators to understand what must be changed and to create a detailed plan before making any changes. An accurate topology map of the network and an inventory of all network devices are also critical for success.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b="1" kern="1200" dirty="0" smtClean="0">
                <a:solidFill>
                  <a:schemeClr val="tx1"/>
                </a:solidFill>
                <a:latin typeface="Arial" charset="0"/>
                <a:ea typeface="+mn-ea"/>
                <a:cs typeface="+mn-cs"/>
              </a:rPr>
              <a:t>Administrative Distance</a:t>
            </a:r>
          </a:p>
          <a:p>
            <a:r>
              <a:rPr lang="en-US" sz="1200" kern="1200" dirty="0" smtClean="0">
                <a:solidFill>
                  <a:schemeClr val="tx1"/>
                </a:solidFill>
                <a:latin typeface="Arial" charset="0"/>
                <a:ea typeface="+mn-ea"/>
                <a:cs typeface="+mn-cs"/>
              </a:rPr>
              <a:t>Lower administrative distances are considered more believable (better).</a:t>
            </a:r>
          </a:p>
          <a:p>
            <a:r>
              <a:rPr lang="en-US" sz="1200" kern="1200" baseline="0" dirty="0" smtClean="0">
                <a:solidFill>
                  <a:schemeClr val="tx1"/>
                </a:solidFill>
                <a:latin typeface="Arial" charset="0"/>
                <a:ea typeface="+mn-ea"/>
                <a:cs typeface="+mn-cs"/>
              </a:rPr>
              <a:t>Static routes are configured with the </a:t>
            </a:r>
            <a:r>
              <a:rPr lang="en-US" sz="1200" b="1" i="0" kern="1200" baseline="0" dirty="0" smtClean="0">
                <a:solidFill>
                  <a:schemeClr val="tx1"/>
                </a:solidFill>
                <a:latin typeface="Arial" charset="0"/>
                <a:ea typeface="+mn-ea"/>
                <a:cs typeface="+mn-cs"/>
              </a:rPr>
              <a:t>ip route </a:t>
            </a:r>
            <a:r>
              <a:rPr lang="en-US" sz="1200" b="0" i="1" kern="1200" baseline="0" dirty="0" smtClean="0">
                <a:solidFill>
                  <a:schemeClr val="tx1"/>
                </a:solidFill>
                <a:latin typeface="Arial" charset="0"/>
                <a:ea typeface="+mn-ea"/>
                <a:cs typeface="+mn-cs"/>
              </a:rPr>
              <a:t>prefix</a:t>
            </a:r>
            <a:r>
              <a:rPr lang="en-US" sz="1200" b="1" i="0" kern="1200" baseline="0" dirty="0" smtClean="0">
                <a:solidFill>
                  <a:schemeClr val="tx1"/>
                </a:solidFill>
                <a:latin typeface="Arial" charset="0"/>
                <a:ea typeface="+mn-ea"/>
                <a:cs typeface="+mn-cs"/>
              </a:rPr>
              <a:t> </a:t>
            </a:r>
            <a:r>
              <a:rPr lang="en-US" sz="1200" b="0" i="1" kern="1200" baseline="0" dirty="0" smtClean="0">
                <a:solidFill>
                  <a:schemeClr val="tx1"/>
                </a:solidFill>
                <a:latin typeface="Arial" charset="0"/>
                <a:ea typeface="+mn-ea"/>
                <a:cs typeface="+mn-cs"/>
              </a:rPr>
              <a:t>mask</a:t>
            </a:r>
            <a:r>
              <a:rPr lang="en-US" sz="1200" b="1" i="0" kern="1200" baseline="0" dirty="0" smtClean="0">
                <a:solidFill>
                  <a:schemeClr val="tx1"/>
                </a:solidFill>
                <a:latin typeface="Arial" charset="0"/>
                <a:ea typeface="+mn-ea"/>
                <a:cs typeface="+mn-cs"/>
              </a:rPr>
              <a:t> {</a:t>
            </a:r>
            <a:r>
              <a:rPr lang="en-US" sz="1200" b="0" i="1" kern="1200" baseline="0" dirty="0" smtClean="0">
                <a:solidFill>
                  <a:schemeClr val="tx1"/>
                </a:solidFill>
                <a:latin typeface="Arial" charset="0"/>
                <a:ea typeface="+mn-ea"/>
                <a:cs typeface="+mn-cs"/>
              </a:rPr>
              <a:t>address</a:t>
            </a:r>
            <a:r>
              <a:rPr lang="en-US" sz="1200" b="1" i="0" kern="1200" baseline="0" dirty="0" smtClean="0">
                <a:solidFill>
                  <a:schemeClr val="tx1"/>
                </a:solidFill>
                <a:latin typeface="Arial" charset="0"/>
                <a:ea typeface="+mn-ea"/>
                <a:cs typeface="+mn-cs"/>
              </a:rPr>
              <a:t> </a:t>
            </a:r>
            <a:r>
              <a:rPr lang="en-US" sz="1200" b="1" i="0" kern="1200" baseline="0" smtClean="0">
                <a:solidFill>
                  <a:schemeClr val="tx1"/>
                </a:solidFill>
                <a:latin typeface="Arial" charset="0"/>
                <a:ea typeface="+mn-ea"/>
                <a:cs typeface="+mn-cs"/>
              </a:rPr>
              <a:t>| </a:t>
            </a:r>
            <a:r>
              <a:rPr lang="en-US" sz="1200" b="0" i="1" kern="1200" baseline="0" smtClean="0">
                <a:solidFill>
                  <a:schemeClr val="tx1"/>
                </a:solidFill>
                <a:latin typeface="Arial" charset="0"/>
                <a:ea typeface="+mn-ea"/>
                <a:cs typeface="+mn-cs"/>
              </a:rPr>
              <a:t>interface-type interface-number</a:t>
            </a:r>
            <a:r>
              <a:rPr lang="en-US" sz="1200" b="1" i="0" kern="1200" baseline="0" smtClean="0">
                <a:solidFill>
                  <a:schemeClr val="tx1"/>
                </a:solidFill>
                <a:latin typeface="Arial" charset="0"/>
                <a:ea typeface="+mn-ea"/>
                <a:cs typeface="+mn-cs"/>
              </a:rPr>
              <a:t> [</a:t>
            </a:r>
            <a:r>
              <a:rPr lang="en-US" sz="1200" i="1" kern="1200" baseline="0" smtClean="0">
                <a:solidFill>
                  <a:schemeClr val="tx1"/>
                </a:solidFill>
                <a:latin typeface="Arial" charset="0"/>
                <a:ea typeface="+mn-ea"/>
                <a:cs typeface="+mn-cs"/>
              </a:rPr>
              <a:t>ip-address</a:t>
            </a:r>
            <a:r>
              <a:rPr lang="en-US" sz="1200" b="1" i="0" kern="1200" baseline="0" smtClean="0">
                <a:solidFill>
                  <a:schemeClr val="tx1"/>
                </a:solidFill>
                <a:latin typeface="Arial" charset="0"/>
                <a:ea typeface="+mn-ea"/>
                <a:cs typeface="+mn-cs"/>
              </a:rPr>
              <a:t>]} </a:t>
            </a:r>
            <a:r>
              <a:rPr lang="en-US" sz="1200" b="1" i="0" kern="1200" baseline="0" dirty="0" smtClean="0">
                <a:solidFill>
                  <a:schemeClr val="tx1"/>
                </a:solidFill>
                <a:latin typeface="Arial" charset="0"/>
                <a:ea typeface="+mn-ea"/>
                <a:cs typeface="+mn-cs"/>
              </a:rPr>
              <a:t>[dhcp] [</a:t>
            </a:r>
            <a:r>
              <a:rPr lang="en-US" sz="1200" b="0" i="1" kern="1200" baseline="0" dirty="0" smtClean="0">
                <a:solidFill>
                  <a:schemeClr val="tx1"/>
                </a:solidFill>
                <a:latin typeface="Arial" charset="0"/>
                <a:ea typeface="+mn-ea"/>
                <a:cs typeface="+mn-cs"/>
              </a:rPr>
              <a:t>distance</a:t>
            </a:r>
            <a:r>
              <a:rPr lang="en-US" sz="1200" b="1" i="0" kern="1200" baseline="0" dirty="0" smtClean="0">
                <a:solidFill>
                  <a:schemeClr val="tx1"/>
                </a:solidFill>
                <a:latin typeface="Arial" charset="0"/>
                <a:ea typeface="+mn-ea"/>
                <a:cs typeface="+mn-cs"/>
              </a:rPr>
              <a:t>] [name </a:t>
            </a:r>
            <a:r>
              <a:rPr lang="en-US" sz="1200" b="0" i="1" kern="1200" baseline="0" dirty="0" smtClean="0">
                <a:solidFill>
                  <a:schemeClr val="tx1"/>
                </a:solidFill>
                <a:latin typeface="Arial" charset="0"/>
                <a:ea typeface="+mn-ea"/>
                <a:cs typeface="+mn-cs"/>
              </a:rPr>
              <a:t>next-hop-name</a:t>
            </a:r>
            <a:r>
              <a:rPr lang="en-US" sz="1200" b="1" i="0" kern="1200" baseline="0" dirty="0" smtClean="0">
                <a:solidFill>
                  <a:schemeClr val="tx1"/>
                </a:solidFill>
                <a:latin typeface="Arial" charset="0"/>
                <a:ea typeface="+mn-ea"/>
                <a:cs typeface="+mn-cs"/>
              </a:rPr>
              <a:t>] [permanent | track </a:t>
            </a:r>
            <a:r>
              <a:rPr lang="en-US" sz="1200" b="0" i="1" kern="1200" baseline="0" dirty="0" smtClean="0">
                <a:solidFill>
                  <a:schemeClr val="tx1"/>
                </a:solidFill>
                <a:latin typeface="Arial" charset="0"/>
                <a:ea typeface="+mn-ea"/>
                <a:cs typeface="+mn-cs"/>
              </a:rPr>
              <a:t>number</a:t>
            </a:r>
            <a:r>
              <a:rPr lang="en-US" sz="1200" b="1" i="0" kern="1200" baseline="0" dirty="0" smtClean="0">
                <a:solidFill>
                  <a:schemeClr val="tx1"/>
                </a:solidFill>
                <a:latin typeface="Arial" charset="0"/>
                <a:ea typeface="+mn-ea"/>
                <a:cs typeface="+mn-cs"/>
              </a:rPr>
              <a:t>] [tag </a:t>
            </a:r>
            <a:r>
              <a:rPr lang="en-US" sz="1200" b="0" i="1" kern="1200" baseline="0" dirty="0" err="1" smtClean="0">
                <a:solidFill>
                  <a:schemeClr val="tx1"/>
                </a:solidFill>
                <a:latin typeface="Arial" charset="0"/>
                <a:ea typeface="+mn-ea"/>
                <a:cs typeface="+mn-cs"/>
              </a:rPr>
              <a:t>tag</a:t>
            </a:r>
            <a:r>
              <a:rPr lang="en-US" sz="1200" b="1" i="0"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global </a:t>
            </a:r>
            <a:r>
              <a:rPr lang="en-US" sz="1200" kern="1200" baseline="0" smtClean="0">
                <a:solidFill>
                  <a:schemeClr val="tx1"/>
                </a:solidFill>
                <a:latin typeface="Arial" charset="0"/>
                <a:ea typeface="+mn-ea"/>
                <a:cs typeface="+mn-cs"/>
              </a:rPr>
              <a:t>configuration command. </a:t>
            </a:r>
            <a:r>
              <a:rPr lang="en-US" sz="1200" kern="1200" baseline="0" dirty="0" smtClean="0">
                <a:solidFill>
                  <a:schemeClr val="tx1"/>
                </a:solidFill>
                <a:latin typeface="Arial" charset="0"/>
                <a:ea typeface="+mn-ea"/>
                <a:cs typeface="+mn-cs"/>
              </a:rPr>
              <a:t>If the </a:t>
            </a:r>
            <a:r>
              <a:rPr lang="en-US" sz="1200" i="0" kern="1200" baseline="0" dirty="0" smtClean="0">
                <a:solidFill>
                  <a:schemeClr val="tx1"/>
                </a:solidFill>
                <a:latin typeface="Arial" charset="0"/>
                <a:ea typeface="+mn-ea"/>
                <a:cs typeface="+mn-cs"/>
              </a:rPr>
              <a:t>address parameter is used in this command, specifying the address of the next-hop router to use to reach the destination network, the default administrative distance is 1. If the interface parameter is used instead, specifying the local router outbound interface to use to reach the destination network, the router considers this a directly connected route; however, the default administrative distance in this case appears to be somewhere between 0 and 1.</a:t>
            </a:r>
            <a:endParaRPr lang="en-US" i="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4</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pic>
        <p:nvPicPr>
          <p:cNvPr id="11" name="Picture 8" descr="PPt_4face_021208.jpg"/>
          <p:cNvPicPr>
            <a:picLocks noChangeAspect="1"/>
          </p:cNvPicPr>
          <p:nvPr userDrawn="1"/>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pic>
        <p:nvPicPr>
          <p:cNvPr id="13" name="Picture 331" descr="Cisco_NewLogo"/>
          <p:cNvPicPr>
            <a:picLocks noChangeAspect="1" noChangeArrowheads="1"/>
          </p:cNvPicPr>
          <p:nvPr userDrawn="1"/>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0252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633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0231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4</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4" cstate="print"/>
          <a:srcRect/>
          <a:stretch>
            <a:fillRect/>
          </a:stretch>
        </p:blipFill>
        <p:spPr bwMode="auto">
          <a:xfrm>
            <a:off x="0" y="0"/>
            <a:ext cx="9144000" cy="341313"/>
          </a:xfrm>
          <a:prstGeom prst="rect">
            <a:avLst/>
          </a:prstGeom>
          <a:noFill/>
          <a:ln w="9525">
            <a:noFill/>
            <a:miter lim="800000"/>
            <a:headEnd/>
            <a:tailEnd/>
          </a:ln>
        </p:spPr>
      </p:pic>
      <p:pic>
        <p:nvPicPr>
          <p:cNvPr id="9" name="Picture 8" descr="Rev08_Cisco_BrandBar10_060408.png"/>
          <p:cNvPicPr>
            <a:picLocks noChangeAspect="1"/>
          </p:cNvPicPr>
          <p:nvPr userDrawn="1"/>
        </p:nvPicPr>
        <p:blipFill>
          <a:blip r:embed="rId24"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58" r:id="rId19"/>
    <p:sldLayoutId id="2147483879" r:id="rId20"/>
    <p:sldLayoutId id="2147483886" r:id="rId21"/>
    <p:sldLayoutId id="2147483888" r:id="rId22"/>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hyperlink" Target="http://cisco.com/en/US/products/sw/iosswrel/ps1830/products_feature_guide09186a008008784e.html" TargetMode="External"/><Relationship Id="rId2" Type="http://schemas.openxmlformats.org/officeDocument/2006/relationships/hyperlink" Target="http://cisco.com/en/US/tech/tk648/tk361/technologies_configuration_example09186a0080100548.shtml" TargetMode="External"/><Relationship Id="rId1" Type="http://schemas.openxmlformats.org/officeDocument/2006/relationships/slideLayout" Target="../slideLayouts/slideLayout3.xml"/><Relationship Id="rId4" Type="http://schemas.openxmlformats.org/officeDocument/2006/relationships/hyperlink" Target="http://cisco.com/en/US/tech/tk365/technologies_tech_note09186a008047915d.shtml" TargetMode="Externa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2.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4: </a:t>
            </a:r>
            <a:br>
              <a:rPr lang="en-US" sz="2800" dirty="0" smtClean="0"/>
            </a:br>
            <a:r>
              <a:rPr lang="en-US" sz="2800" dirty="0" smtClean="0"/>
              <a:t>Manipulating Routing Updates </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p:txBody>
          <a:bodyPr/>
          <a:lstStyle/>
          <a:p>
            <a:pPr>
              <a:defRPr/>
            </a:pPr>
            <a:r>
              <a:rPr lang="en-US" dirty="0" smtClean="0"/>
              <a:t>Simple to Complex Networks</a:t>
            </a:r>
          </a:p>
        </p:txBody>
      </p:sp>
      <p:sp>
        <p:nvSpPr>
          <p:cNvPr id="5123" name="Rectangle 3"/>
          <p:cNvSpPr>
            <a:spLocks noGrp="1" noChangeArrowheads="1"/>
          </p:cNvSpPr>
          <p:nvPr>
            <p:ph idx="1"/>
          </p:nvPr>
        </p:nvSpPr>
        <p:spPr/>
        <p:txBody>
          <a:bodyPr/>
          <a:lstStyle/>
          <a:p>
            <a:r>
              <a:rPr lang="en-US" dirty="0" smtClean="0"/>
              <a:t>Simple routing protocols work well for simple networks.</a:t>
            </a:r>
          </a:p>
          <a:p>
            <a:pPr lvl="1"/>
            <a:r>
              <a:rPr lang="en-US" dirty="0" smtClean="0"/>
              <a:t>Typically only require one routing protocol.</a:t>
            </a:r>
          </a:p>
          <a:p>
            <a:r>
              <a:rPr lang="en-US" dirty="0" smtClean="0"/>
              <a:t>Running a single routing protocol throughout your entire IP internetwork is desirable.</a:t>
            </a:r>
          </a:p>
          <a:p>
            <a:r>
              <a:rPr lang="en-US" dirty="0" smtClean="0"/>
              <a:t>However, as networks grow they become more complex and large internetworks may have to support several routing protocols.</a:t>
            </a:r>
          </a:p>
          <a:p>
            <a:pPr lvl="1"/>
            <a:r>
              <a:rPr lang="en-US" dirty="0" smtClean="0"/>
              <a:t>Proper inter-routing protocol exchange is vital.</a:t>
            </a:r>
          </a:p>
          <a:p>
            <a:endParaRPr lang="en-US" dirty="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4 Summary</a:t>
            </a:r>
          </a:p>
        </p:txBody>
      </p:sp>
      <p:sp>
        <p:nvSpPr>
          <p:cNvPr id="5" name="Content Placeholder 4"/>
          <p:cNvSpPr>
            <a:spLocks noGrp="1"/>
          </p:cNvSpPr>
          <p:nvPr>
            <p:ph idx="1"/>
          </p:nvPr>
        </p:nvSpPr>
        <p:spPr/>
        <p:txBody>
          <a:bodyPr>
            <a:noAutofit/>
          </a:bodyPr>
          <a:lstStyle/>
          <a:p>
            <a:r>
              <a:rPr lang="en-US" sz="2000" dirty="0" smtClean="0"/>
              <a:t>When redistributing, a router assigns a seed metric to redistributed routes using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default-metric </a:t>
            </a:r>
            <a:r>
              <a:rPr lang="en-US" sz="2000" dirty="0" smtClean="0"/>
              <a:t>router configuration command, or specified as part of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redistribute</a:t>
            </a:r>
            <a:r>
              <a:rPr lang="en-US" sz="2000" dirty="0" smtClean="0">
                <a:latin typeface="Courier New" pitchFamily="49" charset="0"/>
                <a:cs typeface="Courier New" pitchFamily="49" charset="0"/>
              </a:rPr>
              <a:t> </a:t>
            </a:r>
            <a:r>
              <a:rPr lang="en-US" sz="2000" dirty="0" smtClean="0"/>
              <a:t>command either with the metric option or by using a route map.</a:t>
            </a:r>
          </a:p>
          <a:p>
            <a:r>
              <a:rPr lang="en-US" sz="2000" dirty="0" smtClean="0"/>
              <a:t>The redistribution techniques, one-point and multipoint.</a:t>
            </a:r>
          </a:p>
          <a:p>
            <a:r>
              <a:rPr lang="en-US" sz="2000" dirty="0" smtClean="0"/>
              <a:t>Configuration of redistribution between various IP routing protocols.</a:t>
            </a:r>
          </a:p>
          <a:p>
            <a:r>
              <a:rPr lang="en-US" sz="2000" dirty="0" smtClean="0"/>
              <a:t>Using the</a:t>
            </a:r>
            <a:r>
              <a:rPr lang="en-US" sz="2000" b="1" dirty="0" smtClean="0">
                <a:latin typeface="Courier New" pitchFamily="49" charset="0"/>
                <a:cs typeface="Courier New" pitchFamily="49" charset="0"/>
              </a:rPr>
              <a:t> passive-interface </a:t>
            </a:r>
            <a:r>
              <a:rPr lang="en-US" sz="2000" dirty="0" smtClean="0"/>
              <a:t>router configuration command to prevent routing updates from being sent through the router interface.</a:t>
            </a:r>
          </a:p>
          <a:p>
            <a:r>
              <a:rPr lang="en-US" sz="2000" dirty="0" smtClean="0"/>
              <a:t>How to manipulate the administrative distance of routes to influence the route selection process.</a:t>
            </a:r>
          </a:p>
          <a:p>
            <a:r>
              <a:rPr lang="en-US" sz="2000" dirty="0" smtClean="0"/>
              <a:t>Using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show ip route </a:t>
            </a:r>
            <a:r>
              <a:rPr lang="en-US" sz="2000" dirty="0" smtClean="0"/>
              <a:t>and</a:t>
            </a:r>
            <a:r>
              <a:rPr lang="en-US" sz="2000" b="1" dirty="0" smtClean="0">
                <a:latin typeface="Courier New" pitchFamily="49" charset="0"/>
                <a:cs typeface="Courier New" pitchFamily="49" charset="0"/>
              </a:rPr>
              <a:t> traceroute </a:t>
            </a:r>
            <a:r>
              <a:rPr lang="en-US" sz="2000" dirty="0" smtClean="0"/>
              <a:t>commands to verify route redistribution.</a:t>
            </a:r>
          </a:p>
        </p:txBody>
      </p:sp>
    </p:spTree>
  </p:cSld>
  <p:clrMapOvr>
    <a:masterClrMapping/>
  </p:clrMapOvr>
  <p:transition spd="med"/>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4 Summary</a:t>
            </a:r>
          </a:p>
        </p:txBody>
      </p:sp>
      <p:sp>
        <p:nvSpPr>
          <p:cNvPr id="5" name="Content Placeholder 4"/>
          <p:cNvSpPr>
            <a:spLocks noGrp="1"/>
          </p:cNvSpPr>
          <p:nvPr>
            <p:ph idx="1"/>
          </p:nvPr>
        </p:nvSpPr>
        <p:spPr/>
        <p:txBody>
          <a:bodyPr>
            <a:noAutofit/>
          </a:bodyPr>
          <a:lstStyle/>
          <a:p>
            <a:r>
              <a:rPr lang="en-US" sz="2000" dirty="0" smtClean="0"/>
              <a:t>Using route maps for route filtering during redistribution, PBR, NAT, and BGP.</a:t>
            </a:r>
          </a:p>
          <a:p>
            <a:r>
              <a:rPr lang="en-US" sz="2000" dirty="0" smtClean="0"/>
              <a:t>The characteristics of route maps and configuration commands including the </a:t>
            </a:r>
            <a:r>
              <a:rPr lang="en-US" sz="2000" b="1" dirty="0" smtClean="0">
                <a:latin typeface="Courier New" pitchFamily="49" charset="0"/>
                <a:cs typeface="Courier New" pitchFamily="49" charset="0"/>
              </a:rPr>
              <a:t>route-map </a:t>
            </a:r>
            <a:r>
              <a:rPr lang="en-US" sz="2000" i="1" dirty="0" smtClean="0">
                <a:latin typeface="Courier New" pitchFamily="49" charset="0"/>
                <a:cs typeface="Courier New" pitchFamily="49" charset="0"/>
              </a:rPr>
              <a:t>map-tag</a:t>
            </a:r>
            <a:r>
              <a:rPr lang="en-US" sz="2000" b="1" dirty="0" smtClean="0">
                <a:latin typeface="Courier New" pitchFamily="49" charset="0"/>
                <a:cs typeface="Courier New" pitchFamily="49" charset="0"/>
              </a:rPr>
              <a:t> </a:t>
            </a:r>
            <a:r>
              <a:rPr lang="en-US" sz="2000" dirty="0" smtClean="0"/>
              <a:t>global configuration command, </a:t>
            </a:r>
            <a:r>
              <a:rPr lang="en-US" sz="2000" b="1" dirty="0" smtClean="0">
                <a:latin typeface="Courier New" pitchFamily="49" charset="0"/>
                <a:cs typeface="Courier New" pitchFamily="49" charset="0"/>
              </a:rPr>
              <a:t>match </a:t>
            </a:r>
            <a:r>
              <a:rPr lang="en-US" sz="2000" dirty="0" smtClean="0"/>
              <a:t>and</a:t>
            </a:r>
            <a:r>
              <a:rPr lang="en-US" sz="2000" b="1" dirty="0" smtClean="0">
                <a:latin typeface="Courier New" pitchFamily="49" charset="0"/>
                <a:cs typeface="Courier New" pitchFamily="49" charset="0"/>
              </a:rPr>
              <a:t> set </a:t>
            </a:r>
            <a:r>
              <a:rPr lang="en-US" sz="2000" dirty="0" smtClean="0"/>
              <a:t>route-map configuration commands.</a:t>
            </a:r>
          </a:p>
          <a:p>
            <a:r>
              <a:rPr lang="en-US" sz="2000" dirty="0" smtClean="0"/>
              <a:t>Configuring route maps for PBR, using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ip policy route-map </a:t>
            </a:r>
            <a:r>
              <a:rPr lang="en-US" sz="2000" i="1" dirty="0" smtClean="0">
                <a:latin typeface="Courier New" pitchFamily="49" charset="0"/>
                <a:cs typeface="Courier New" pitchFamily="49" charset="0"/>
              </a:rPr>
              <a:t>map-tag interface </a:t>
            </a:r>
            <a:r>
              <a:rPr lang="en-US" sz="2000" dirty="0" smtClean="0"/>
              <a:t>configuration command. </a:t>
            </a:r>
            <a:endParaRPr lang="en-US" sz="2000" i="1" dirty="0" smtClean="0">
              <a:latin typeface="Courier New" pitchFamily="49" charset="0"/>
              <a:cs typeface="Courier New" pitchFamily="49" charset="0"/>
            </a:endParaRPr>
          </a:p>
          <a:p>
            <a:r>
              <a:rPr lang="en-US" sz="2000" dirty="0" smtClean="0"/>
              <a:t>Distribute lists, allowing an access list to be applied to routing updates.</a:t>
            </a:r>
          </a:p>
          <a:p>
            <a:r>
              <a:rPr lang="en-US" sz="2000" dirty="0" smtClean="0"/>
              <a:t>Configuring and verifying prefix lists. </a:t>
            </a:r>
          </a:p>
        </p:txBody>
      </p:sp>
    </p:spTree>
  </p:cSld>
  <p:clrMapOvr>
    <a:masterClrMapping/>
  </p:clrMapOvr>
  <p:transition spd="med"/>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lstStyle/>
          <a:p>
            <a:pPr>
              <a:lnSpc>
                <a:spcPct val="85000"/>
              </a:lnSpc>
            </a:pPr>
            <a:r>
              <a:rPr lang="en-US" dirty="0" smtClean="0"/>
              <a:t>Commonly Used IP ACLs</a:t>
            </a:r>
          </a:p>
          <a:p>
            <a:pPr marL="225425" lvl="1" indent="0">
              <a:lnSpc>
                <a:spcPct val="85000"/>
              </a:lnSpc>
              <a:buNone/>
            </a:pPr>
            <a:r>
              <a:rPr lang="en-US" dirty="0" smtClean="0">
                <a:hlinkClick r:id="rId2"/>
              </a:rPr>
              <a:t>http://cisco.com/en/US/tech/tk648/tk361/technologies_configuration_example09186a0080100548.shtml</a:t>
            </a:r>
            <a:r>
              <a:rPr lang="en-US" dirty="0" smtClean="0"/>
              <a:t> </a:t>
            </a:r>
          </a:p>
          <a:p>
            <a:pPr>
              <a:lnSpc>
                <a:spcPct val="85000"/>
              </a:lnSpc>
            </a:pPr>
            <a:r>
              <a:rPr lang="en-US" dirty="0" smtClean="0"/>
              <a:t>Default Passive Interface Feature</a:t>
            </a:r>
          </a:p>
          <a:p>
            <a:pPr marL="225425" lvl="1" indent="0">
              <a:lnSpc>
                <a:spcPct val="85000"/>
              </a:lnSpc>
              <a:buNone/>
            </a:pPr>
            <a:r>
              <a:rPr lang="en-US" dirty="0" smtClean="0">
                <a:hlinkClick r:id="rId3"/>
              </a:rPr>
              <a:t>http://cisco.com/en/US/products/sw/iosswrel/ps1830/products_feature_guide09186a008008784e.html</a:t>
            </a:r>
            <a:r>
              <a:rPr lang="en-US" dirty="0" smtClean="0"/>
              <a:t> </a:t>
            </a:r>
          </a:p>
          <a:p>
            <a:pPr>
              <a:lnSpc>
                <a:spcPct val="85000"/>
              </a:lnSpc>
            </a:pPr>
            <a:r>
              <a:rPr lang="en-US" dirty="0" smtClean="0"/>
              <a:t>Route-Maps for IP Routing Protocol Redistribution Configuration</a:t>
            </a:r>
          </a:p>
          <a:p>
            <a:pPr marL="225425" lvl="1" indent="0">
              <a:lnSpc>
                <a:spcPct val="85000"/>
              </a:lnSpc>
              <a:buNone/>
            </a:pPr>
            <a:r>
              <a:rPr lang="en-US" dirty="0" smtClean="0">
                <a:hlinkClick r:id="rId4"/>
              </a:rPr>
              <a:t>http://cisco.com/en/US/tech/tk365/technologies_tech_note09186a008047915d.shtml</a:t>
            </a:r>
            <a:r>
              <a:rPr lang="en-US" dirty="0" smtClean="0"/>
              <a:t> </a:t>
            </a:r>
          </a:p>
          <a:p>
            <a:endParaRPr 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a:t>
            </a:r>
            <a:r>
              <a:rPr lang="en-US" b="1" smtClean="0">
                <a:ea typeface="Times New Roman"/>
                <a:cs typeface="Arial"/>
              </a:rPr>
              <a:t>4-1 Redistribution Between RIP and OSPF</a:t>
            </a:r>
          </a:p>
          <a:p>
            <a:r>
              <a:rPr lang="en-US" b="1" smtClean="0">
                <a:cs typeface="Arial"/>
              </a:rPr>
              <a:t>Lab 4-2 Redistribution Between EIGRP and OSPF</a:t>
            </a:r>
          </a:p>
          <a:p>
            <a:r>
              <a:rPr lang="en-US" b="1" smtClean="0">
                <a:cs typeface="Arial"/>
              </a:rPr>
              <a:t>Lab 4-3 Manipulating Administrative Distance</a:t>
            </a:r>
          </a:p>
          <a:p>
            <a:r>
              <a:rPr lang="en-US" b="1" smtClean="0">
                <a:cs typeface="Arial"/>
              </a:rPr>
              <a:t>Lab 4-4  EIGRP and OSPF Case Study</a:t>
            </a:r>
          </a:p>
        </p:txBody>
      </p:sp>
      <p:sp>
        <p:nvSpPr>
          <p:cNvPr id="5" name="Title 4"/>
          <p:cNvSpPr>
            <a:spLocks noGrp="1"/>
          </p:cNvSpPr>
          <p:nvPr>
            <p:ph type="title"/>
          </p:nvPr>
        </p:nvSpPr>
        <p:spPr/>
        <p:txBody>
          <a:bodyPr/>
          <a:lstStyle/>
          <a:p>
            <a:r>
              <a:rPr lang="en-US" smtClean="0"/>
              <a:t>Chapter </a:t>
            </a:r>
            <a:r>
              <a:rPr lang="en-US" smtClean="0"/>
              <a:t>4 </a:t>
            </a:r>
            <a:r>
              <a:rPr lang="en-US" dirty="0" smtClean="0"/>
              <a:t>Labs</a:t>
            </a:r>
            <a:endParaRPr lang="en-US" dirty="0"/>
          </a:p>
        </p:txBody>
      </p:sp>
    </p:spTree>
    <p:extLst>
      <p:ext uri="{BB962C8B-B14F-4D97-AF65-F5344CB8AC3E}">
        <p14:creationId xmlns="" xmlns:p14="http://schemas.microsoft.com/office/powerpoint/2010/main" val="140831812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86" name="Rectangle 2"/>
          <p:cNvSpPr>
            <a:spLocks noGrp="1" noChangeArrowheads="1"/>
          </p:cNvSpPr>
          <p:nvPr>
            <p:ph type="title"/>
          </p:nvPr>
        </p:nvSpPr>
        <p:spPr/>
        <p:txBody>
          <a:bodyPr/>
          <a:lstStyle/>
          <a:p>
            <a:r>
              <a:rPr lang="en-US" dirty="0" smtClean="0"/>
              <a:t>Why have multiple routing protocols?</a:t>
            </a:r>
          </a:p>
        </p:txBody>
      </p:sp>
      <p:sp>
        <p:nvSpPr>
          <p:cNvPr id="7171" name="Rectangle 3"/>
          <p:cNvSpPr>
            <a:spLocks noGrp="1" noChangeArrowheads="1"/>
          </p:cNvSpPr>
          <p:nvPr>
            <p:ph idx="1"/>
          </p:nvPr>
        </p:nvSpPr>
        <p:spPr/>
        <p:txBody>
          <a:bodyPr>
            <a:normAutofit/>
          </a:bodyPr>
          <a:lstStyle/>
          <a:p>
            <a:r>
              <a:rPr lang="en-US" dirty="0" smtClean="0"/>
              <a:t>Interim during conversion</a:t>
            </a:r>
          </a:p>
          <a:p>
            <a:pPr lvl="1"/>
            <a:r>
              <a:rPr lang="en-US" dirty="0" smtClean="0"/>
              <a:t>Migrating from an older IGP to a new IGP.</a:t>
            </a:r>
          </a:p>
          <a:p>
            <a:r>
              <a:rPr lang="en-US" dirty="0" smtClean="0"/>
              <a:t>Application-specific protocols</a:t>
            </a:r>
          </a:p>
          <a:p>
            <a:pPr lvl="1"/>
            <a:r>
              <a:rPr lang="en-US" dirty="0" smtClean="0"/>
              <a:t> One size does not always fit all.</a:t>
            </a:r>
          </a:p>
          <a:p>
            <a:r>
              <a:rPr lang="en-US" dirty="0" smtClean="0"/>
              <a:t>Political boundaries</a:t>
            </a:r>
          </a:p>
          <a:p>
            <a:pPr lvl="1"/>
            <a:r>
              <a:rPr lang="en-US" dirty="0" smtClean="0"/>
              <a:t>Multiple departments managed by different network administrators</a:t>
            </a:r>
          </a:p>
          <a:p>
            <a:pPr lvl="1"/>
            <a:r>
              <a:rPr lang="en-US" dirty="0" smtClean="0"/>
              <a:t>Groups that do not work well with others</a:t>
            </a:r>
          </a:p>
          <a:p>
            <a:r>
              <a:rPr lang="en-US" dirty="0" smtClean="0"/>
              <a:t>Mismatch between devices</a:t>
            </a:r>
          </a:p>
          <a:p>
            <a:pPr lvl="1"/>
            <a:r>
              <a:rPr lang="en-US" dirty="0" smtClean="0"/>
              <a:t> Multivendor interoperability</a:t>
            </a:r>
          </a:p>
          <a:p>
            <a:pPr lvl="1"/>
            <a:r>
              <a:rPr lang="en-US" dirty="0" smtClean="0"/>
              <a:t> Host-based routers</a:t>
            </a:r>
          </a:p>
          <a:p>
            <a:r>
              <a:rPr lang="en-US" dirty="0" smtClean="0"/>
              <a:t>Company mergers</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p:txBody>
          <a:bodyPr/>
          <a:lstStyle/>
          <a:p>
            <a:pPr>
              <a:defRPr/>
            </a:pPr>
            <a:r>
              <a:rPr lang="en-US" dirty="0" smtClean="0"/>
              <a:t>Complex Networks</a:t>
            </a:r>
          </a:p>
        </p:txBody>
      </p:sp>
      <p:sp>
        <p:nvSpPr>
          <p:cNvPr id="8195" name="Rectangle 3"/>
          <p:cNvSpPr>
            <a:spLocks noGrp="1" noChangeArrowheads="1"/>
          </p:cNvSpPr>
          <p:nvPr>
            <p:ph idx="1"/>
          </p:nvPr>
        </p:nvSpPr>
        <p:spPr/>
        <p:txBody>
          <a:bodyPr>
            <a:normAutofit/>
          </a:bodyPr>
          <a:lstStyle/>
          <a:p>
            <a:r>
              <a:rPr lang="en-US" dirty="0" smtClean="0"/>
              <a:t>Complex networks require careful routing protocol design and traffic optimization solutions, including the following:</a:t>
            </a:r>
          </a:p>
          <a:p>
            <a:pPr lvl="1"/>
            <a:r>
              <a:rPr lang="en-US" dirty="0" smtClean="0"/>
              <a:t>Redistribution between routing protocols</a:t>
            </a:r>
          </a:p>
          <a:p>
            <a:pPr lvl="1"/>
            <a:r>
              <a:rPr lang="en-US" dirty="0" smtClean="0"/>
              <a:t>Route filtering (covered in the next chapter)</a:t>
            </a:r>
          </a:p>
          <a:p>
            <a:pPr lvl="1"/>
            <a:r>
              <a:rPr lang="en-US" dirty="0" smtClean="0"/>
              <a:t>Summarization (covered in EIGRP and OSPF)</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p:txBody>
          <a:bodyPr/>
          <a:lstStyle/>
          <a:p>
            <a:pPr>
              <a:defRPr/>
            </a:pPr>
            <a:r>
              <a:rPr lang="en-US" dirty="0" smtClean="0"/>
              <a:t>Redistribution</a:t>
            </a:r>
          </a:p>
        </p:txBody>
      </p:sp>
      <p:sp>
        <p:nvSpPr>
          <p:cNvPr id="8195" name="Rectangle 3"/>
          <p:cNvSpPr>
            <a:spLocks noGrp="1" noChangeArrowheads="1"/>
          </p:cNvSpPr>
          <p:nvPr>
            <p:ph idx="1"/>
          </p:nvPr>
        </p:nvSpPr>
        <p:spPr/>
        <p:txBody>
          <a:bodyPr>
            <a:normAutofit/>
          </a:bodyPr>
          <a:lstStyle/>
          <a:p>
            <a:r>
              <a:rPr lang="en-US" dirty="0" smtClean="0"/>
              <a:t>Cisco routers allow different routing protocols to exchange routing information through a feature called </a:t>
            </a:r>
            <a:r>
              <a:rPr lang="en-US" i="1" dirty="0" smtClean="0"/>
              <a:t>route redistribution. </a:t>
            </a:r>
          </a:p>
          <a:p>
            <a:pPr lvl="1"/>
            <a:r>
              <a:rPr lang="en-US" dirty="0" smtClean="0"/>
              <a:t>Route redistribution is defined as the capability of boundary routers connecting different routing domains to exchange and advertise routing information between those routing domains (autonomous systems).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 Redistribution Example</a:t>
            </a:r>
            <a:endParaRPr lang="en-US" dirty="0"/>
          </a:p>
        </p:txBody>
      </p:sp>
      <p:pic>
        <p:nvPicPr>
          <p:cNvPr id="4" name="Picture 5" descr="pic_10001"/>
          <p:cNvPicPr>
            <a:picLocks noGrp="1" noChangeAspect="1" noChangeArrowheads="1"/>
          </p:cNvPicPr>
          <p:nvPr>
            <p:ph idx="1"/>
          </p:nvPr>
        </p:nvPicPr>
        <p:blipFill>
          <a:blip r:embed="rId3"/>
          <a:stretch>
            <a:fillRect/>
          </a:stretch>
        </p:blipFill>
        <p:spPr>
          <a:xfrm>
            <a:off x="1677194" y="1201737"/>
            <a:ext cx="5724525" cy="50768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dirty="0" smtClean="0"/>
              <a:t>Redistributed Routes</a:t>
            </a:r>
            <a:endParaRPr lang="en-US" dirty="0"/>
          </a:p>
        </p:txBody>
      </p:sp>
      <p:sp>
        <p:nvSpPr>
          <p:cNvPr id="4" name="Content Placeholder 3"/>
          <p:cNvSpPr>
            <a:spLocks noGrp="1"/>
          </p:cNvSpPr>
          <p:nvPr>
            <p:ph idx="1"/>
          </p:nvPr>
        </p:nvSpPr>
        <p:spPr/>
        <p:txBody>
          <a:bodyPr>
            <a:normAutofit/>
          </a:bodyPr>
          <a:lstStyle/>
          <a:p>
            <a:r>
              <a:rPr lang="en-US" dirty="0" smtClean="0"/>
              <a:t>Redistribution is always performed outbound; the router doing redistribution does not change its routing table. </a:t>
            </a:r>
          </a:p>
          <a:p>
            <a:r>
              <a:rPr lang="en-US" dirty="0" smtClean="0"/>
              <a:t>The boundary router’s neighbors see the redistributed routes as external routes. </a:t>
            </a:r>
          </a:p>
          <a:p>
            <a:r>
              <a:rPr lang="en-US" dirty="0" smtClean="0"/>
              <a:t>Routes must be in the routing table for them to be redistributed.</a:t>
            </a:r>
          </a:p>
          <a:p>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Redistribution Considerations</a:t>
            </a:r>
            <a:endParaRPr lang="en-US" dirty="0"/>
          </a:p>
        </p:txBody>
      </p:sp>
      <p:sp>
        <p:nvSpPr>
          <p:cNvPr id="3" name="Content Placeholder 2"/>
          <p:cNvSpPr>
            <a:spLocks noGrp="1"/>
          </p:cNvSpPr>
          <p:nvPr>
            <p:ph idx="1"/>
          </p:nvPr>
        </p:nvSpPr>
        <p:spPr/>
        <p:txBody>
          <a:bodyPr>
            <a:noAutofit/>
          </a:bodyPr>
          <a:lstStyle/>
          <a:p>
            <a:pPr>
              <a:lnSpc>
                <a:spcPct val="110000"/>
              </a:lnSpc>
            </a:pPr>
            <a:r>
              <a:rPr lang="en-US" sz="2000" smtClean="0"/>
              <a:t>The key issues that arise when using redistribution: </a:t>
            </a:r>
          </a:p>
          <a:p>
            <a:pPr lvl="1">
              <a:lnSpc>
                <a:spcPct val="110000"/>
              </a:lnSpc>
            </a:pPr>
            <a:r>
              <a:rPr lang="en-US" sz="1800" b="1" smtClean="0"/>
              <a:t>Routing feedback (loops)</a:t>
            </a:r>
          </a:p>
          <a:p>
            <a:pPr lvl="2">
              <a:lnSpc>
                <a:spcPct val="110000"/>
              </a:lnSpc>
            </a:pPr>
            <a:r>
              <a:rPr lang="en-US" sz="1600" smtClean="0"/>
              <a:t>If more than one boundary router is performing route redistribution, then the routers might send routing information received from one autonomous system back into that same autonomous system. </a:t>
            </a:r>
          </a:p>
          <a:p>
            <a:pPr lvl="1">
              <a:lnSpc>
                <a:spcPct val="110000"/>
              </a:lnSpc>
            </a:pPr>
            <a:r>
              <a:rPr lang="en-US" sz="1800" b="1" smtClean="0"/>
              <a:t>Incompatible routing information</a:t>
            </a:r>
          </a:p>
          <a:p>
            <a:pPr lvl="2">
              <a:lnSpc>
                <a:spcPct val="110000"/>
              </a:lnSpc>
            </a:pPr>
            <a:r>
              <a:rPr lang="en-US" sz="1600" smtClean="0"/>
              <a:t>Each routing protocol uses different metrics to determine the best path therefore path selection using the redistributed route information might not be optimal.</a:t>
            </a:r>
          </a:p>
          <a:p>
            <a:pPr lvl="1">
              <a:lnSpc>
                <a:spcPct val="110000"/>
              </a:lnSpc>
            </a:pPr>
            <a:r>
              <a:rPr lang="en-US" sz="1800" b="1" smtClean="0"/>
              <a:t>Inconsistent convergence times</a:t>
            </a:r>
          </a:p>
          <a:p>
            <a:pPr lvl="2">
              <a:lnSpc>
                <a:spcPct val="110000"/>
              </a:lnSpc>
            </a:pPr>
            <a:r>
              <a:rPr lang="en-US" sz="1600" smtClean="0"/>
              <a:t>Different routing protocols converge at different rates. </a:t>
            </a:r>
          </a:p>
          <a:p>
            <a:pPr>
              <a:lnSpc>
                <a:spcPct val="110000"/>
              </a:lnSpc>
            </a:pPr>
            <a:r>
              <a:rPr lang="en-US" sz="2000" smtClean="0"/>
              <a:t>Good planning should solve the majority of issues but additional configuration might be required. </a:t>
            </a:r>
          </a:p>
          <a:p>
            <a:pPr lvl="1">
              <a:lnSpc>
                <a:spcPct val="110000"/>
              </a:lnSpc>
            </a:pPr>
            <a:r>
              <a:rPr lang="en-US" sz="1800" smtClean="0"/>
              <a:t>Some issues might be solved by changing the administrative distance, manipulating the metrics, and filtering using route maps, distribute lists, and prefix lists.</a:t>
            </a: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Selecting the Best Route </a:t>
            </a:r>
            <a:endParaRPr lang="en-US" dirty="0"/>
          </a:p>
        </p:txBody>
      </p:sp>
      <p:sp>
        <p:nvSpPr>
          <p:cNvPr id="3" name="Content Placeholder 2"/>
          <p:cNvSpPr>
            <a:spLocks noGrp="1"/>
          </p:cNvSpPr>
          <p:nvPr>
            <p:ph idx="1"/>
          </p:nvPr>
        </p:nvSpPr>
        <p:spPr/>
        <p:txBody>
          <a:bodyPr>
            <a:normAutofit/>
          </a:bodyPr>
          <a:lstStyle/>
          <a:p>
            <a:pPr marL="0" indent="0">
              <a:lnSpc>
                <a:spcPct val="100000"/>
              </a:lnSpc>
              <a:buNone/>
            </a:pPr>
            <a:r>
              <a:rPr lang="en-US" smtClean="0"/>
              <a:t>Routers use the following two parameters to select the best path:</a:t>
            </a:r>
          </a:p>
          <a:p>
            <a:pPr>
              <a:lnSpc>
                <a:spcPct val="100000"/>
              </a:lnSpc>
            </a:pPr>
            <a:r>
              <a:rPr lang="en-US" b="1" smtClean="0"/>
              <a:t>Administrative distance</a:t>
            </a:r>
            <a:r>
              <a:rPr lang="en-US" smtClean="0"/>
              <a:t>: </a:t>
            </a:r>
          </a:p>
          <a:p>
            <a:pPr lvl="1">
              <a:lnSpc>
                <a:spcPct val="100000"/>
              </a:lnSpc>
            </a:pPr>
            <a:r>
              <a:rPr lang="en-US" smtClean="0"/>
              <a:t>Used to rate a routing protocol’s believability (also called its trustworthiness).</a:t>
            </a:r>
          </a:p>
          <a:p>
            <a:pPr lvl="1">
              <a:lnSpc>
                <a:spcPct val="100000"/>
              </a:lnSpc>
            </a:pPr>
            <a:r>
              <a:rPr lang="en-US" smtClean="0"/>
              <a:t>This criterion is the first thing a router uses to determine which routing protocol to believe if more than one protocol provides route information for the same destination.</a:t>
            </a:r>
          </a:p>
          <a:p>
            <a:pPr>
              <a:lnSpc>
                <a:spcPct val="100000"/>
              </a:lnSpc>
            </a:pPr>
            <a:r>
              <a:rPr lang="en-US" b="1" smtClean="0"/>
              <a:t>Routing metric:</a:t>
            </a:r>
          </a:p>
          <a:p>
            <a:pPr lvl="1">
              <a:lnSpc>
                <a:spcPct val="100000"/>
              </a:lnSpc>
            </a:pPr>
            <a:r>
              <a:rPr lang="en-US" smtClean="0"/>
              <a:t>The routing metric is a value representing the path between the local router and the destination network, according to the routing protocol being used.</a:t>
            </a:r>
          </a:p>
          <a:p>
            <a:pPr lvl="1">
              <a:lnSpc>
                <a:spcPct val="100000"/>
              </a:lnSpc>
            </a:pPr>
            <a:r>
              <a:rPr lang="en-US" smtClean="0"/>
              <a:t>The metric is used to determine the routing protocol’s “best” path to the destination.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Cisco IOS Administrative </a:t>
            </a:r>
            <a:r>
              <a:rPr lang="en-US" dirty="0" smtClean="0"/>
              <a:t>Distance</a:t>
            </a:r>
            <a:endParaRPr lang="en-US" dirty="0"/>
          </a:p>
        </p:txBody>
      </p:sp>
      <p:graphicFrame>
        <p:nvGraphicFramePr>
          <p:cNvPr id="9" name="Content Placeholder 8"/>
          <p:cNvGraphicFramePr>
            <a:graphicFrameLocks noGrp="1"/>
          </p:cNvGraphicFramePr>
          <p:nvPr>
            <p:ph idx="1"/>
          </p:nvPr>
        </p:nvGraphicFramePr>
        <p:xfrm>
          <a:off x="279400" y="1182688"/>
          <a:ext cx="7172960" cy="5294320"/>
        </p:xfrm>
        <a:graphic>
          <a:graphicData uri="http://schemas.openxmlformats.org/drawingml/2006/table">
            <a:tbl>
              <a:tblPr firstRow="1" bandRow="1">
                <a:tableStyleId>{5C22544A-7EE6-4342-B048-85BDC9FD1C3A}</a:tableStyleId>
              </a:tblPr>
              <a:tblGrid>
                <a:gridCol w="3054826"/>
                <a:gridCol w="4118134"/>
              </a:tblGrid>
              <a:tr h="330895">
                <a:tc>
                  <a:txBody>
                    <a:bodyPr/>
                    <a:lstStyle/>
                    <a:p>
                      <a:pPr marL="0" marR="0" algn="l">
                        <a:lnSpc>
                          <a:spcPct val="100000"/>
                        </a:lnSpc>
                        <a:spcBef>
                          <a:spcPts val="0"/>
                        </a:spcBef>
                        <a:spcAft>
                          <a:spcPts val="0"/>
                        </a:spcAft>
                      </a:pPr>
                      <a:r>
                        <a:rPr lang="en-US" sz="1600" b="1" dirty="0"/>
                        <a:t>Routing Protocol</a:t>
                      </a:r>
                      <a:endParaRPr lang="en-US" sz="1600" b="1" dirty="0">
                        <a:solidFill>
                          <a:srgbClr val="000000"/>
                        </a:solidFill>
                        <a:latin typeface="Arial"/>
                        <a:ea typeface="SimSun"/>
                      </a:endParaRPr>
                    </a:p>
                  </a:txBody>
                  <a:tcPr marL="68580" marR="68580" marT="0" marB="0" anchor="ctr"/>
                </a:tc>
                <a:tc>
                  <a:txBody>
                    <a:bodyPr/>
                    <a:lstStyle/>
                    <a:p>
                      <a:pPr marL="0" marR="0" algn="ctr">
                        <a:lnSpc>
                          <a:spcPct val="100000"/>
                        </a:lnSpc>
                        <a:spcBef>
                          <a:spcPts val="0"/>
                        </a:spcBef>
                        <a:spcAft>
                          <a:spcPts val="0"/>
                        </a:spcAft>
                      </a:pPr>
                      <a:r>
                        <a:rPr lang="en-US" sz="1600" b="1" dirty="0"/>
                        <a:t>Default Administrative Distance Value</a:t>
                      </a:r>
                      <a:endParaRPr lang="en-US" sz="1600" b="1" dirty="0">
                        <a:solidFill>
                          <a:srgbClr val="000000"/>
                        </a:solidFill>
                        <a:latin typeface="Arial"/>
                        <a:ea typeface="SimSun"/>
                      </a:endParaRPr>
                    </a:p>
                  </a:txBody>
                  <a:tcPr marL="68580" marR="68580" marT="0" marB="0" anchor="ctr"/>
                </a:tc>
              </a:tr>
              <a:tr h="330895">
                <a:tc>
                  <a:txBody>
                    <a:bodyPr/>
                    <a:lstStyle/>
                    <a:p>
                      <a:pPr marL="0" marR="0" algn="l">
                        <a:lnSpc>
                          <a:spcPct val="100000"/>
                        </a:lnSpc>
                        <a:spcBef>
                          <a:spcPts val="0"/>
                        </a:spcBef>
                        <a:spcAft>
                          <a:spcPts val="0"/>
                        </a:spcAft>
                      </a:pPr>
                      <a:r>
                        <a:rPr lang="en-US" sz="1400" dirty="0"/>
                        <a:t>Connected interface</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Static route out an interface</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smtClean="0"/>
                        <a:t>1</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Static route to a next-hop address</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EIGRP summary route</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5</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External BGP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20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Internal EIGRP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90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IGRP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100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OSPF</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110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IS-IS</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115</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RIPv1 and RIP </a:t>
                      </a:r>
                      <a:r>
                        <a:rPr lang="en-US" sz="1400" dirty="0" smtClean="0"/>
                        <a:t>v2</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120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Exterior Gateway Protocol (EGP)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140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On-Demand Routing (ODR)</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160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External EIGRP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170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Internal BGP</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200</a:t>
                      </a:r>
                      <a:endParaRPr lang="en-US" sz="1400" dirty="0">
                        <a:solidFill>
                          <a:srgbClr val="000000"/>
                        </a:solidFill>
                        <a:latin typeface="Times New Roman"/>
                        <a:ea typeface="SimSun"/>
                        <a:cs typeface="Arial"/>
                      </a:endParaRPr>
                    </a:p>
                  </a:txBody>
                  <a:tcPr marL="68580" marR="68580" marT="0" marB="0" anchor="ctr"/>
                </a:tc>
              </a:tr>
              <a:tr h="330895">
                <a:tc>
                  <a:txBody>
                    <a:bodyPr/>
                    <a:lstStyle/>
                    <a:p>
                      <a:pPr marL="0" marR="0" algn="l">
                        <a:lnSpc>
                          <a:spcPct val="100000"/>
                        </a:lnSpc>
                        <a:spcBef>
                          <a:spcPts val="0"/>
                        </a:spcBef>
                        <a:spcAft>
                          <a:spcPts val="0"/>
                        </a:spcAft>
                      </a:pPr>
                      <a:r>
                        <a:rPr lang="en-US" sz="1400" dirty="0"/>
                        <a:t>Unknown</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255</a:t>
                      </a:r>
                      <a:endParaRPr lang="en-US" sz="1400" dirty="0">
                        <a:solidFill>
                          <a:srgbClr val="000000"/>
                        </a:solidFill>
                        <a:latin typeface="Times New Roman"/>
                        <a:ea typeface="SimSun"/>
                        <a:cs typeface="Arial"/>
                      </a:endParaRPr>
                    </a:p>
                  </a:txBody>
                  <a:tcPr marL="68580" marR="68580" marT="0" marB="0" anchor="ctr"/>
                </a:tc>
              </a:tr>
            </a:tbl>
          </a:graphicData>
        </a:graphic>
      </p:graphicFrame>
      <p:sp>
        <p:nvSpPr>
          <p:cNvPr id="5" name="Up-Down Arrow 4"/>
          <p:cNvSpPr/>
          <p:nvPr/>
        </p:nvSpPr>
        <p:spPr bwMode="auto">
          <a:xfrm>
            <a:off x="7717662" y="1633285"/>
            <a:ext cx="1081616" cy="4797660"/>
          </a:xfrm>
          <a:prstGeom prst="upDownArrow">
            <a:avLst>
              <a:gd name="adj1" fmla="val 59655"/>
              <a:gd name="adj2" fmla="val 53743"/>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82124" tIns="41061" rIns="82124" bIns="41061"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2400" b="1" i="0" u="none" strike="noStrike" cap="none" normalizeH="0" baseline="0" dirty="0" smtClean="0">
                <a:ln>
                  <a:noFill/>
                </a:ln>
                <a:solidFill>
                  <a:srgbClr val="FFFF00"/>
                </a:solidFill>
                <a:effectLst/>
                <a:latin typeface="Tahoma" pitchFamily="34" charset="0"/>
                <a:cs typeface="Tahoma" pitchFamily="34" charset="0"/>
              </a:rPr>
              <a:t>Trustworthiness</a:t>
            </a:r>
          </a:p>
        </p:txBody>
      </p:sp>
      <p:sp>
        <p:nvSpPr>
          <p:cNvPr id="6" name="TextBox 5"/>
          <p:cNvSpPr txBox="1"/>
          <p:nvPr/>
        </p:nvSpPr>
        <p:spPr>
          <a:xfrm>
            <a:off x="7921115" y="1940656"/>
            <a:ext cx="710451" cy="341632"/>
          </a:xfrm>
          <a:prstGeom prst="rect">
            <a:avLst/>
          </a:prstGeom>
          <a:noFill/>
        </p:spPr>
        <p:txBody>
          <a:bodyPr wrap="none" rtlCol="0">
            <a:spAutoFit/>
          </a:bodyPr>
          <a:lstStyle/>
          <a:p>
            <a:r>
              <a:rPr lang="en-US" sz="1800" dirty="0" smtClean="0">
                <a:solidFill>
                  <a:schemeClr val="bg1"/>
                </a:solidFill>
                <a:effectLst>
                  <a:outerShdw blurRad="38100" dist="38100" dir="2700000" algn="tl">
                    <a:srgbClr val="000000">
                      <a:alpha val="43137"/>
                    </a:srgbClr>
                  </a:outerShdw>
                </a:effectLst>
              </a:rPr>
              <a:t>More</a:t>
            </a:r>
            <a:endParaRPr lang="en-US" sz="1800" dirty="0">
              <a:solidFill>
                <a:schemeClr val="bg1"/>
              </a:solidFill>
              <a:effectLst>
                <a:outerShdw blurRad="38100" dist="38100" dir="2700000" algn="tl">
                  <a:srgbClr val="000000">
                    <a:alpha val="43137"/>
                  </a:srgbClr>
                </a:outerShdw>
              </a:effectLst>
            </a:endParaRPr>
          </a:p>
        </p:txBody>
      </p:sp>
      <p:sp>
        <p:nvSpPr>
          <p:cNvPr id="7" name="TextBox 6"/>
          <p:cNvSpPr txBox="1"/>
          <p:nvPr/>
        </p:nvSpPr>
        <p:spPr>
          <a:xfrm>
            <a:off x="7895661" y="5858050"/>
            <a:ext cx="671979" cy="341632"/>
          </a:xfrm>
          <a:prstGeom prst="rect">
            <a:avLst/>
          </a:prstGeom>
          <a:noFill/>
        </p:spPr>
        <p:txBody>
          <a:bodyPr wrap="none" rtlCol="0">
            <a:spAutoFit/>
          </a:bodyPr>
          <a:lstStyle/>
          <a:p>
            <a:r>
              <a:rPr lang="en-US" sz="1800" dirty="0" smtClean="0">
                <a:solidFill>
                  <a:schemeClr val="bg1"/>
                </a:solidFill>
                <a:effectLst>
                  <a:outerShdw blurRad="38100" dist="38100" dir="2700000" algn="tl">
                    <a:srgbClr val="000000">
                      <a:alpha val="43137"/>
                    </a:srgbClr>
                  </a:outerShdw>
                </a:effectLst>
              </a:rPr>
              <a:t>Less</a:t>
            </a:r>
            <a:endParaRPr lang="en-US" sz="1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Metric</a:t>
            </a:r>
            <a:endParaRPr lang="en-US" dirty="0"/>
          </a:p>
        </p:txBody>
      </p:sp>
      <p:sp>
        <p:nvSpPr>
          <p:cNvPr id="3" name="Content Placeholder 2"/>
          <p:cNvSpPr>
            <a:spLocks noGrp="1"/>
          </p:cNvSpPr>
          <p:nvPr>
            <p:ph idx="1"/>
          </p:nvPr>
        </p:nvSpPr>
        <p:spPr/>
        <p:txBody>
          <a:bodyPr/>
          <a:lstStyle/>
          <a:p>
            <a:r>
              <a:rPr lang="en-US" dirty="0" smtClean="0"/>
              <a:t>A boundary router must be capable of translating the metric of the received route into the receiving routing protocol. </a:t>
            </a:r>
          </a:p>
          <a:p>
            <a:pPr lvl="1"/>
            <a:r>
              <a:rPr lang="en-US" dirty="0" smtClean="0"/>
              <a:t>Redistributed route must have a metric appropriate for the receiving protocol.</a:t>
            </a:r>
          </a:p>
          <a:p>
            <a:r>
              <a:rPr lang="en-US" dirty="0" smtClean="0"/>
              <a:t>The Cisco IOS assigns the following default metrics when a protocol is redistributed into the specified routing protocol:</a:t>
            </a:r>
          </a:p>
        </p:txBody>
      </p:sp>
      <p:graphicFrame>
        <p:nvGraphicFramePr>
          <p:cNvPr id="5" name="Table 4"/>
          <p:cNvGraphicFramePr>
            <a:graphicFrameLocks noGrp="1"/>
          </p:cNvGraphicFramePr>
          <p:nvPr/>
        </p:nvGraphicFramePr>
        <p:xfrm>
          <a:off x="548640" y="3667760"/>
          <a:ext cx="8001000" cy="2791397"/>
        </p:xfrm>
        <a:graphic>
          <a:graphicData uri="http://schemas.openxmlformats.org/drawingml/2006/table">
            <a:tbl>
              <a:tblPr firstRow="1" bandRow="1">
                <a:tableStyleId>{5C22544A-7EE6-4342-B048-85BDC9FD1C3A}</a:tableStyleId>
              </a:tblPr>
              <a:tblGrid>
                <a:gridCol w="2636520"/>
                <a:gridCol w="5364480"/>
              </a:tblGrid>
              <a:tr h="479619">
                <a:tc>
                  <a:txBody>
                    <a:bodyPr/>
                    <a:lstStyle/>
                    <a:p>
                      <a:pPr marL="0" marR="0" algn="ctr">
                        <a:lnSpc>
                          <a:spcPct val="100000"/>
                        </a:lnSpc>
                        <a:spcBef>
                          <a:spcPts val="0"/>
                        </a:spcBef>
                        <a:spcAft>
                          <a:spcPts val="0"/>
                        </a:spcAft>
                      </a:pPr>
                      <a:r>
                        <a:rPr lang="en-US" sz="1600" b="1" dirty="0"/>
                        <a:t>Protocol That Route Is </a:t>
                      </a:r>
                      <a:r>
                        <a:rPr lang="en-US" sz="1600" b="1" dirty="0" smtClean="0"/>
                        <a:t>Redistributed Into …</a:t>
                      </a:r>
                      <a:endParaRPr lang="en-US" sz="1600" b="1" dirty="0">
                        <a:solidFill>
                          <a:srgbClr val="000000"/>
                        </a:solidFill>
                        <a:latin typeface="Arial"/>
                        <a:ea typeface="SimSun"/>
                      </a:endParaRPr>
                    </a:p>
                  </a:txBody>
                  <a:tcPr marL="68580" marR="68580" marT="0" marB="0" anchor="ctr"/>
                </a:tc>
                <a:tc>
                  <a:txBody>
                    <a:bodyPr/>
                    <a:lstStyle/>
                    <a:p>
                      <a:pPr marL="0" marR="0" algn="ctr">
                        <a:lnSpc>
                          <a:spcPct val="100000"/>
                        </a:lnSpc>
                        <a:spcBef>
                          <a:spcPts val="0"/>
                        </a:spcBef>
                        <a:spcAft>
                          <a:spcPts val="0"/>
                        </a:spcAft>
                      </a:pPr>
                      <a:r>
                        <a:rPr lang="en-US" sz="1600" b="1" dirty="0"/>
                        <a:t>Default Seed Metric</a:t>
                      </a:r>
                      <a:endParaRPr lang="en-US" sz="1600" b="1" dirty="0">
                        <a:solidFill>
                          <a:srgbClr val="000000"/>
                        </a:solidFill>
                        <a:latin typeface="Arial"/>
                        <a:ea typeface="SimSun"/>
                      </a:endParaRPr>
                    </a:p>
                  </a:txBody>
                  <a:tcPr marL="68580" marR="68580" marT="0" marB="0" anchor="ctr"/>
                </a:tc>
              </a:tr>
              <a:tr h="416812">
                <a:tc>
                  <a:txBody>
                    <a:bodyPr/>
                    <a:lstStyle/>
                    <a:p>
                      <a:pPr marL="0" marR="0" algn="ctr">
                        <a:lnSpc>
                          <a:spcPct val="100000"/>
                        </a:lnSpc>
                        <a:spcBef>
                          <a:spcPts val="0"/>
                        </a:spcBef>
                        <a:spcAft>
                          <a:spcPts val="0"/>
                        </a:spcAft>
                      </a:pPr>
                      <a:r>
                        <a:rPr lang="en-US" sz="1400" b="1" dirty="0"/>
                        <a:t>RIP</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b="1" dirty="0" smtClean="0"/>
                        <a:t>0</a:t>
                      </a:r>
                    </a:p>
                    <a:p>
                      <a:pPr marL="0" marR="0" algn="ctr">
                        <a:lnSpc>
                          <a:spcPct val="100000"/>
                        </a:lnSpc>
                        <a:spcBef>
                          <a:spcPts val="0"/>
                        </a:spcBef>
                        <a:spcAft>
                          <a:spcPts val="0"/>
                        </a:spcAft>
                      </a:pPr>
                      <a:r>
                        <a:rPr lang="en-US" sz="1400" dirty="0" smtClean="0"/>
                        <a:t>(interpreted </a:t>
                      </a:r>
                      <a:r>
                        <a:rPr lang="en-US" sz="1400" dirty="0"/>
                        <a:t>as </a:t>
                      </a:r>
                      <a:r>
                        <a:rPr lang="en-US" sz="1400" dirty="0" smtClean="0"/>
                        <a:t>infinity)</a:t>
                      </a:r>
                      <a:endParaRPr lang="en-US" sz="1400" dirty="0">
                        <a:solidFill>
                          <a:srgbClr val="000000"/>
                        </a:solidFill>
                        <a:latin typeface="Times New Roman"/>
                        <a:ea typeface="SimSun"/>
                        <a:cs typeface="Arial"/>
                      </a:endParaRPr>
                    </a:p>
                  </a:txBody>
                  <a:tcPr marL="68580" marR="68580" marT="0" marB="0" anchor="ctr"/>
                </a:tc>
              </a:tr>
              <a:tr h="416812">
                <a:tc>
                  <a:txBody>
                    <a:bodyPr/>
                    <a:lstStyle/>
                    <a:p>
                      <a:pPr marL="0" marR="0" algn="ctr">
                        <a:lnSpc>
                          <a:spcPct val="100000"/>
                        </a:lnSpc>
                        <a:spcBef>
                          <a:spcPts val="0"/>
                        </a:spcBef>
                        <a:spcAft>
                          <a:spcPts val="0"/>
                        </a:spcAft>
                      </a:pPr>
                      <a:r>
                        <a:rPr lang="en-US" sz="1400" b="1" dirty="0" smtClean="0"/>
                        <a:t>IGRP / EIGRP</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b="1" dirty="0" smtClean="0"/>
                        <a:t>0</a:t>
                      </a:r>
                    </a:p>
                    <a:p>
                      <a:pPr marL="0" marR="0" algn="ctr">
                        <a:lnSpc>
                          <a:spcPct val="100000"/>
                        </a:lnSpc>
                        <a:spcBef>
                          <a:spcPts val="0"/>
                        </a:spcBef>
                        <a:spcAft>
                          <a:spcPts val="0"/>
                        </a:spcAft>
                      </a:pPr>
                      <a:r>
                        <a:rPr lang="en-US" sz="1400" dirty="0" smtClean="0"/>
                        <a:t>(interpreted as infinity)</a:t>
                      </a:r>
                      <a:endParaRPr lang="en-US" sz="1400" dirty="0">
                        <a:solidFill>
                          <a:srgbClr val="000000"/>
                        </a:solidFill>
                        <a:latin typeface="Times New Roman"/>
                        <a:ea typeface="SimSun"/>
                        <a:cs typeface="Arial"/>
                      </a:endParaRPr>
                    </a:p>
                  </a:txBody>
                  <a:tcPr marL="68580" marR="68580" marT="0" marB="0" anchor="ctr"/>
                </a:tc>
              </a:tr>
              <a:tr h="616653">
                <a:tc>
                  <a:txBody>
                    <a:bodyPr/>
                    <a:lstStyle/>
                    <a:p>
                      <a:pPr marL="0" marR="0" algn="ctr">
                        <a:lnSpc>
                          <a:spcPct val="100000"/>
                        </a:lnSpc>
                        <a:spcBef>
                          <a:spcPts val="0"/>
                        </a:spcBef>
                        <a:spcAft>
                          <a:spcPts val="0"/>
                        </a:spcAft>
                      </a:pPr>
                      <a:r>
                        <a:rPr lang="en-US" sz="1400" b="1" dirty="0"/>
                        <a:t>OSPF</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b="1" dirty="0"/>
                        <a:t>20 </a:t>
                      </a:r>
                      <a:r>
                        <a:rPr lang="en-US" sz="1400" dirty="0"/>
                        <a:t>for all except BGP </a:t>
                      </a:r>
                      <a:r>
                        <a:rPr lang="en-US" sz="1400" dirty="0" smtClean="0"/>
                        <a:t>routes</a:t>
                      </a:r>
                    </a:p>
                    <a:p>
                      <a:pPr marL="0" marR="0" algn="ctr">
                        <a:lnSpc>
                          <a:spcPct val="100000"/>
                        </a:lnSpc>
                        <a:spcBef>
                          <a:spcPts val="0"/>
                        </a:spcBef>
                        <a:spcAft>
                          <a:spcPts val="0"/>
                        </a:spcAft>
                      </a:pPr>
                      <a:r>
                        <a:rPr lang="en-US" sz="1400" dirty="0" smtClean="0"/>
                        <a:t>(BGP routes have </a:t>
                      </a:r>
                      <a:r>
                        <a:rPr lang="en-US" sz="1400" dirty="0"/>
                        <a:t>a default seed metric of </a:t>
                      </a:r>
                      <a:r>
                        <a:rPr lang="en-US" sz="1400" dirty="0" smtClean="0"/>
                        <a:t>1)</a:t>
                      </a:r>
                      <a:endParaRPr lang="en-US" sz="1400" dirty="0">
                        <a:solidFill>
                          <a:srgbClr val="000000"/>
                        </a:solidFill>
                        <a:latin typeface="Times New Roman"/>
                        <a:ea typeface="SimSun"/>
                        <a:cs typeface="Arial"/>
                      </a:endParaRPr>
                    </a:p>
                  </a:txBody>
                  <a:tcPr marL="68580" marR="68580" marT="0" marB="0" anchor="ctr"/>
                </a:tc>
              </a:tr>
              <a:tr h="416812">
                <a:tc>
                  <a:txBody>
                    <a:bodyPr/>
                    <a:lstStyle/>
                    <a:p>
                      <a:pPr marL="0" marR="0" algn="ctr">
                        <a:lnSpc>
                          <a:spcPct val="100000"/>
                        </a:lnSpc>
                        <a:spcBef>
                          <a:spcPts val="0"/>
                        </a:spcBef>
                        <a:spcAft>
                          <a:spcPts val="0"/>
                        </a:spcAft>
                      </a:pPr>
                      <a:r>
                        <a:rPr lang="en-US" sz="1400" b="1" dirty="0"/>
                        <a:t>IS-IS</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b="1" dirty="0"/>
                        <a:t>0</a:t>
                      </a:r>
                      <a:endParaRPr lang="en-US" sz="1400" b="1" dirty="0">
                        <a:solidFill>
                          <a:srgbClr val="000000"/>
                        </a:solidFill>
                        <a:latin typeface="Times New Roman"/>
                        <a:ea typeface="SimSun"/>
                        <a:cs typeface="Arial"/>
                      </a:endParaRPr>
                    </a:p>
                  </a:txBody>
                  <a:tcPr marL="68580" marR="68580" marT="0" marB="0" anchor="ctr"/>
                </a:tc>
              </a:tr>
              <a:tr h="416812">
                <a:tc>
                  <a:txBody>
                    <a:bodyPr/>
                    <a:lstStyle/>
                    <a:p>
                      <a:pPr marL="0" marR="0" algn="ctr">
                        <a:lnSpc>
                          <a:spcPct val="100000"/>
                        </a:lnSpc>
                        <a:spcBef>
                          <a:spcPts val="0"/>
                        </a:spcBef>
                        <a:spcAft>
                          <a:spcPts val="0"/>
                        </a:spcAft>
                      </a:pPr>
                      <a:r>
                        <a:rPr lang="en-US" sz="1400" b="1" dirty="0"/>
                        <a:t>BGP</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400" dirty="0"/>
                        <a:t>BGP metric is set to IGP metric value</a:t>
                      </a:r>
                      <a:endParaRPr lang="en-US" sz="14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4 Objectives</a:t>
            </a:r>
          </a:p>
        </p:txBody>
      </p:sp>
      <p:sp>
        <p:nvSpPr>
          <p:cNvPr id="7" name="Content Placeholder 6"/>
          <p:cNvSpPr>
            <a:spLocks noGrp="1"/>
          </p:cNvSpPr>
          <p:nvPr>
            <p:ph idx="1"/>
          </p:nvPr>
        </p:nvSpPr>
        <p:spPr/>
        <p:txBody>
          <a:bodyPr/>
          <a:lstStyle/>
          <a:p>
            <a:r>
              <a:rPr lang="en-US" dirty="0" smtClean="0"/>
              <a:t>Describe network performance issues and ways to control routing updates and traffic.</a:t>
            </a:r>
          </a:p>
          <a:p>
            <a:r>
              <a:rPr lang="en-US" dirty="0" smtClean="0"/>
              <a:t>Describe the purpose of and considerations for using multiple routing protocols in a network.</a:t>
            </a:r>
          </a:p>
          <a:p>
            <a:r>
              <a:rPr lang="en-US" dirty="0" smtClean="0"/>
              <a:t>Configure and verify route redistribution of multiple protocols.</a:t>
            </a:r>
          </a:p>
          <a:p>
            <a:r>
              <a:rPr lang="en-US" dirty="0" smtClean="0"/>
              <a:t>Describe, configure and verify various methods for controlling routing update traffic.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 Seed Metric</a:t>
            </a:r>
            <a:endParaRPr lang="en-US" dirty="0"/>
          </a:p>
        </p:txBody>
      </p:sp>
      <p:sp>
        <p:nvSpPr>
          <p:cNvPr id="3" name="Content Placeholder 2"/>
          <p:cNvSpPr>
            <a:spLocks noGrp="1"/>
          </p:cNvSpPr>
          <p:nvPr>
            <p:ph idx="1"/>
          </p:nvPr>
        </p:nvSpPr>
        <p:spPr/>
        <p:txBody>
          <a:bodyPr/>
          <a:lstStyle/>
          <a:p>
            <a:pPr>
              <a:lnSpc>
                <a:spcPct val="100000"/>
              </a:lnSpc>
            </a:pPr>
            <a:r>
              <a:rPr lang="en-US" dirty="0" smtClean="0"/>
              <a:t>A seed metric, different than the default metric, can be defined during the redistribution configuration. </a:t>
            </a:r>
          </a:p>
          <a:p>
            <a:pPr lvl="1">
              <a:lnSpc>
                <a:spcPct val="100000"/>
              </a:lnSpc>
            </a:pPr>
            <a:r>
              <a:rPr lang="en-US" dirty="0" smtClean="0"/>
              <a:t>After the seed metric for a redistributed route is established, the metric increments normally within the autonomous system. </a:t>
            </a:r>
          </a:p>
          <a:p>
            <a:pPr lvl="2">
              <a:lnSpc>
                <a:spcPct val="100000"/>
              </a:lnSpc>
            </a:pPr>
            <a:r>
              <a:rPr lang="en-US" dirty="0" smtClean="0"/>
              <a:t>The exception to this rule is OSPF E2 routes.</a:t>
            </a:r>
          </a:p>
          <a:p>
            <a:pPr>
              <a:lnSpc>
                <a:spcPct val="100000"/>
              </a:lnSpc>
            </a:pPr>
            <a:r>
              <a:rPr lang="en-US" dirty="0" smtClean="0"/>
              <a:t>Seed metrics can be defined in two ways:</a:t>
            </a:r>
          </a:p>
          <a:p>
            <a:pPr lvl="1">
              <a:lnSpc>
                <a:spcPct val="100000"/>
              </a:lnSpc>
            </a:pPr>
            <a:r>
              <a:rPr lang="en-US" dirty="0" smtClean="0"/>
              <a:t>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default-metric </a:t>
            </a:r>
            <a:r>
              <a:rPr lang="en-US" dirty="0" smtClean="0"/>
              <a:t>router configuration command establishes the seed metric for all </a:t>
            </a:r>
            <a:r>
              <a:rPr lang="en-US" smtClean="0"/>
              <a:t>redistributed routes. </a:t>
            </a:r>
            <a:endParaRPr lang="en-US" dirty="0" smtClean="0"/>
          </a:p>
          <a:p>
            <a:pPr lvl="1">
              <a:lnSpc>
                <a:spcPct val="100000"/>
              </a:lnSpc>
            </a:pPr>
            <a:r>
              <a:rPr lang="en-US" dirty="0" smtClean="0"/>
              <a:t>The </a:t>
            </a:r>
            <a:r>
              <a:rPr lang="en-US" b="1" dirty="0" smtClean="0">
                <a:latin typeface="Courier New" pitchFamily="49" charset="0"/>
                <a:cs typeface="Courier New" pitchFamily="49" charset="0"/>
              </a:rPr>
              <a:t>redistribute </a:t>
            </a:r>
            <a:r>
              <a:rPr lang="en-US" dirty="0" smtClean="0"/>
              <a:t>can also be used to define the seed metric for a specific protocol. </a:t>
            </a:r>
          </a:p>
          <a:p>
            <a:pPr>
              <a:lnSpc>
                <a:spcPct val="100000"/>
              </a:lnSpc>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bwMode="auto">
          <a:xfrm>
            <a:off x="7666894" y="5092876"/>
            <a:ext cx="180870" cy="8356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6" name="Rounded Rectangle 75"/>
          <p:cNvSpPr/>
          <p:nvPr/>
        </p:nvSpPr>
        <p:spPr bwMode="auto">
          <a:xfrm>
            <a:off x="341644" y="2674494"/>
            <a:ext cx="5387704" cy="1708220"/>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0" name="Rounded Rectangle 69"/>
          <p:cNvSpPr/>
          <p:nvPr/>
        </p:nvSpPr>
        <p:spPr bwMode="auto">
          <a:xfrm>
            <a:off x="5777802" y="2642670"/>
            <a:ext cx="3024554" cy="1708220"/>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5478470" y="1905873"/>
            <a:ext cx="3293741" cy="1640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OSPF Seed Metric Example #1</a:t>
            </a:r>
            <a:endParaRPr lang="en-US" dirty="0"/>
          </a:p>
        </p:txBody>
      </p:sp>
      <p:sp>
        <p:nvSpPr>
          <p:cNvPr id="33" name="Text Placeholder 5"/>
          <p:cNvSpPr>
            <a:spLocks/>
          </p:cNvSpPr>
          <p:nvPr/>
        </p:nvSpPr>
        <p:spPr bwMode="auto">
          <a:xfrm>
            <a:off x="3729694" y="947610"/>
            <a:ext cx="5263581" cy="139360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router rip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172.18.0.0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172.19.0.0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192.168.2.0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redistribute rip subnets metric 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a:t>
            </a:r>
            <a:endParaRPr lang="en-US" sz="1200" kern="0" dirty="0">
              <a:latin typeface="Courier New" pitchFamily="49" charset="0"/>
            </a:endParaRPr>
          </a:p>
        </p:txBody>
      </p:sp>
      <p:cxnSp>
        <p:nvCxnSpPr>
          <p:cNvPr id="20" name="Straight Connector 19"/>
          <p:cNvCxnSpPr/>
          <p:nvPr/>
        </p:nvCxnSpPr>
        <p:spPr bwMode="auto">
          <a:xfrm rot="5400000">
            <a:off x="681992" y="372796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605790" y="389964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3137527" y="372709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3061325" y="389877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6" name="TextBox 25"/>
          <p:cNvSpPr txBox="1"/>
          <p:nvPr/>
        </p:nvSpPr>
        <p:spPr>
          <a:xfrm>
            <a:off x="350558" y="3994058"/>
            <a:ext cx="1013551" cy="165253"/>
          </a:xfrm>
          <a:prstGeom prst="rect">
            <a:avLst/>
          </a:prstGeom>
          <a:noFill/>
        </p:spPr>
        <p:txBody>
          <a:bodyPr wrap="square" lIns="0" tIns="0" rIns="0" bIns="0" rtlCol="0" anchor="ctr" anchorCtr="0">
            <a:noAutofit/>
          </a:bodyPr>
          <a:lstStyle/>
          <a:p>
            <a:r>
              <a:rPr lang="en-US" sz="1050" dirty="0" smtClean="0"/>
              <a:t>172.16.0.0</a:t>
            </a:r>
            <a:endParaRPr lang="en-US" sz="1050" dirty="0"/>
          </a:p>
        </p:txBody>
      </p:sp>
      <p:sp>
        <p:nvSpPr>
          <p:cNvPr id="47" name="TextBox 46"/>
          <p:cNvSpPr txBox="1"/>
          <p:nvPr/>
        </p:nvSpPr>
        <p:spPr>
          <a:xfrm>
            <a:off x="2801891" y="3977674"/>
            <a:ext cx="1013551" cy="165253"/>
          </a:xfrm>
          <a:prstGeom prst="rect">
            <a:avLst/>
          </a:prstGeom>
          <a:noFill/>
        </p:spPr>
        <p:txBody>
          <a:bodyPr wrap="square" lIns="0" tIns="0" rIns="0" bIns="0" rtlCol="0" anchor="ctr" anchorCtr="0">
            <a:noAutofit/>
          </a:bodyPr>
          <a:lstStyle/>
          <a:p>
            <a:r>
              <a:rPr lang="en-US" sz="1050" dirty="0" smtClean="0"/>
              <a:t>172.17.0.0</a:t>
            </a:r>
            <a:endParaRPr lang="en-US" sz="1050" dirty="0"/>
          </a:p>
        </p:txBody>
      </p:sp>
      <p:sp>
        <p:nvSpPr>
          <p:cNvPr id="54" name="TextBox 53"/>
          <p:cNvSpPr txBox="1"/>
          <p:nvPr/>
        </p:nvSpPr>
        <p:spPr>
          <a:xfrm>
            <a:off x="1618195" y="3711817"/>
            <a:ext cx="1013551" cy="165253"/>
          </a:xfrm>
          <a:prstGeom prst="rect">
            <a:avLst/>
          </a:prstGeom>
          <a:noFill/>
        </p:spPr>
        <p:txBody>
          <a:bodyPr wrap="square" lIns="0" tIns="0" rIns="0" bIns="0" rtlCol="0" anchor="ctr" anchorCtr="0">
            <a:noAutofit/>
          </a:bodyPr>
          <a:lstStyle/>
          <a:p>
            <a:r>
              <a:rPr lang="en-US" sz="1050" dirty="0" smtClean="0"/>
              <a:t>172.20.0.0</a:t>
            </a:r>
            <a:endParaRPr lang="en-US" sz="1050" dirty="0"/>
          </a:p>
        </p:txBody>
      </p:sp>
      <p:sp>
        <p:nvSpPr>
          <p:cNvPr id="52" name="TextBox 51"/>
          <p:cNvSpPr txBox="1"/>
          <p:nvPr/>
        </p:nvSpPr>
        <p:spPr>
          <a:xfrm>
            <a:off x="3800291" y="3683353"/>
            <a:ext cx="1013551" cy="165253"/>
          </a:xfrm>
          <a:prstGeom prst="rect">
            <a:avLst/>
          </a:prstGeom>
          <a:noFill/>
        </p:spPr>
        <p:txBody>
          <a:bodyPr wrap="square" lIns="0" tIns="0" rIns="0" bIns="0" rtlCol="0" anchor="ctr" anchorCtr="0">
            <a:noAutofit/>
          </a:bodyPr>
          <a:lstStyle/>
          <a:p>
            <a:r>
              <a:rPr lang="en-US" sz="1050" dirty="0" smtClean="0"/>
              <a:t>172.19.0.0</a:t>
            </a:r>
            <a:endParaRPr lang="en-US" sz="1050" dirty="0"/>
          </a:p>
        </p:txBody>
      </p:sp>
      <p:cxnSp>
        <p:nvCxnSpPr>
          <p:cNvPr id="67" name="Straight Connector 66"/>
          <p:cNvCxnSpPr/>
          <p:nvPr/>
        </p:nvCxnSpPr>
        <p:spPr bwMode="auto">
          <a:xfrm rot="5400000">
            <a:off x="5289479" y="3728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8" name="Straight Connector 67"/>
          <p:cNvCxnSpPr/>
          <p:nvPr/>
        </p:nvCxnSpPr>
        <p:spPr bwMode="auto">
          <a:xfrm rot="10800000">
            <a:off x="5213277" y="390045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9" name="TextBox 68"/>
          <p:cNvSpPr txBox="1"/>
          <p:nvPr/>
        </p:nvSpPr>
        <p:spPr>
          <a:xfrm>
            <a:off x="4893555" y="3969306"/>
            <a:ext cx="1013551" cy="165253"/>
          </a:xfrm>
          <a:prstGeom prst="rect">
            <a:avLst/>
          </a:prstGeom>
          <a:noFill/>
        </p:spPr>
        <p:txBody>
          <a:bodyPr wrap="square" lIns="0" tIns="0" rIns="0" bIns="0" rtlCol="0" anchor="ctr" anchorCtr="0">
            <a:noAutofit/>
          </a:bodyPr>
          <a:lstStyle/>
          <a:p>
            <a:r>
              <a:rPr lang="en-US" sz="1050" dirty="0" smtClean="0"/>
              <a:t>172.18.0.0</a:t>
            </a:r>
            <a:endParaRPr lang="en-US" sz="1050" dirty="0"/>
          </a:p>
        </p:txBody>
      </p:sp>
      <p:cxnSp>
        <p:nvCxnSpPr>
          <p:cNvPr id="71" name="Straight Connector 70"/>
          <p:cNvCxnSpPr/>
          <p:nvPr/>
        </p:nvCxnSpPr>
        <p:spPr bwMode="auto">
          <a:xfrm rot="5400000">
            <a:off x="7787774" y="3729640"/>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72" name="Straight Connector 71"/>
          <p:cNvCxnSpPr/>
          <p:nvPr/>
        </p:nvCxnSpPr>
        <p:spPr bwMode="auto">
          <a:xfrm rot="10800000">
            <a:off x="7711572" y="3901317"/>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73" name="TextBox 72"/>
          <p:cNvSpPr txBox="1"/>
          <p:nvPr/>
        </p:nvSpPr>
        <p:spPr>
          <a:xfrm>
            <a:off x="6190167" y="3603849"/>
            <a:ext cx="1013551" cy="314963"/>
          </a:xfrm>
          <a:prstGeom prst="rect">
            <a:avLst/>
          </a:prstGeom>
          <a:noFill/>
        </p:spPr>
        <p:txBody>
          <a:bodyPr wrap="square" lIns="0" tIns="0" rIns="0" bIns="0" rtlCol="0" anchor="ctr" anchorCtr="0">
            <a:noAutofit/>
          </a:bodyPr>
          <a:lstStyle/>
          <a:p>
            <a:r>
              <a:rPr lang="en-US" sz="1050" dirty="0" smtClean="0"/>
              <a:t>192.168.2.0</a:t>
            </a:r>
            <a:endParaRPr lang="en-US" sz="1050" dirty="0"/>
          </a:p>
        </p:txBody>
      </p:sp>
      <p:sp>
        <p:nvSpPr>
          <p:cNvPr id="74" name="TextBox 73"/>
          <p:cNvSpPr txBox="1"/>
          <p:nvPr/>
        </p:nvSpPr>
        <p:spPr>
          <a:xfrm>
            <a:off x="7958295" y="3575378"/>
            <a:ext cx="754431" cy="314963"/>
          </a:xfrm>
          <a:prstGeom prst="rect">
            <a:avLst/>
          </a:prstGeom>
          <a:noFill/>
        </p:spPr>
        <p:txBody>
          <a:bodyPr wrap="square" lIns="0" tIns="0" rIns="0" bIns="0" rtlCol="0" anchor="ctr" anchorCtr="0">
            <a:noAutofit/>
          </a:bodyPr>
          <a:lstStyle/>
          <a:p>
            <a:r>
              <a:rPr lang="en-US" sz="1050" b="1" dirty="0" smtClean="0"/>
              <a:t>Cost = 10</a:t>
            </a:r>
            <a:endParaRPr lang="en-US" sz="1050" b="1" dirty="0"/>
          </a:p>
        </p:txBody>
      </p:sp>
      <p:sp>
        <p:nvSpPr>
          <p:cNvPr id="75" name="TextBox 74"/>
          <p:cNvSpPr txBox="1"/>
          <p:nvPr/>
        </p:nvSpPr>
        <p:spPr>
          <a:xfrm>
            <a:off x="6352234" y="2994248"/>
            <a:ext cx="754431" cy="314963"/>
          </a:xfrm>
          <a:prstGeom prst="rect">
            <a:avLst/>
          </a:prstGeom>
          <a:noFill/>
        </p:spPr>
        <p:txBody>
          <a:bodyPr wrap="square" lIns="0" tIns="0" rIns="0" bIns="0" rtlCol="0" anchor="ctr" anchorCtr="0">
            <a:noAutofit/>
          </a:bodyPr>
          <a:lstStyle/>
          <a:p>
            <a:r>
              <a:rPr lang="en-US" sz="1050" b="1" dirty="0" smtClean="0"/>
              <a:t>Cost = 100</a:t>
            </a:r>
            <a:endParaRPr lang="en-US" sz="1050" b="1" dirty="0"/>
          </a:p>
        </p:txBody>
      </p:sp>
      <p:sp>
        <p:nvSpPr>
          <p:cNvPr id="77" name="TextBox 76"/>
          <p:cNvSpPr txBox="1"/>
          <p:nvPr/>
        </p:nvSpPr>
        <p:spPr>
          <a:xfrm>
            <a:off x="534653" y="2809140"/>
            <a:ext cx="1013551" cy="165253"/>
          </a:xfrm>
          <a:prstGeom prst="rect">
            <a:avLst/>
          </a:prstGeom>
          <a:noFill/>
        </p:spPr>
        <p:txBody>
          <a:bodyPr wrap="square" lIns="0" tIns="0" rIns="0" bIns="0" rtlCol="0" anchor="ctr" anchorCtr="0">
            <a:noAutofit/>
          </a:bodyPr>
          <a:lstStyle/>
          <a:p>
            <a:pPr algn="l"/>
            <a:r>
              <a:rPr lang="en-US" sz="1050" b="1" dirty="0" smtClean="0"/>
              <a:t>RIP AS</a:t>
            </a:r>
            <a:endParaRPr lang="en-US" sz="1050" b="1" dirty="0"/>
          </a:p>
        </p:txBody>
      </p:sp>
      <p:sp>
        <p:nvSpPr>
          <p:cNvPr id="78" name="TextBox 77"/>
          <p:cNvSpPr txBox="1"/>
          <p:nvPr/>
        </p:nvSpPr>
        <p:spPr>
          <a:xfrm>
            <a:off x="5952205" y="2780676"/>
            <a:ext cx="1013551" cy="16525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sp>
        <p:nvSpPr>
          <p:cNvPr id="51" name="Freeform 9"/>
          <p:cNvSpPr>
            <a:spLocks/>
          </p:cNvSpPr>
          <p:nvPr/>
        </p:nvSpPr>
        <p:spPr bwMode="auto">
          <a:xfrm>
            <a:off x="5729578" y="33500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50" name="Freeform 9"/>
          <p:cNvSpPr>
            <a:spLocks/>
          </p:cNvSpPr>
          <p:nvPr/>
        </p:nvSpPr>
        <p:spPr bwMode="auto">
          <a:xfrm>
            <a:off x="1258293" y="336068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a:off x="3467098" y="3358461"/>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7" name="Picture 37"/>
          <p:cNvPicPr>
            <a:picLocks noChangeArrowheads="1"/>
          </p:cNvPicPr>
          <p:nvPr/>
        </p:nvPicPr>
        <p:blipFill>
          <a:blip r:embed="rId3"/>
          <a:srcRect/>
          <a:stretch>
            <a:fillRect/>
          </a:stretch>
        </p:blipFill>
        <p:spPr bwMode="auto">
          <a:xfrm>
            <a:off x="420331" y="3160443"/>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2833639" y="3151364"/>
            <a:ext cx="870351" cy="451691"/>
          </a:xfrm>
          <a:prstGeom prst="rect">
            <a:avLst/>
          </a:prstGeom>
          <a:noFill/>
          <a:ln w="9525">
            <a:noFill/>
            <a:miter lim="800000"/>
            <a:headEnd/>
            <a:tailEnd/>
          </a:ln>
        </p:spPr>
      </p:pic>
      <p:sp>
        <p:nvSpPr>
          <p:cNvPr id="24" name="TextBox 23"/>
          <p:cNvSpPr txBox="1"/>
          <p:nvPr/>
        </p:nvSpPr>
        <p:spPr>
          <a:xfrm>
            <a:off x="695764" y="33807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3129294" y="336986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39" name="Picture 37"/>
          <p:cNvPicPr>
            <a:picLocks noChangeArrowheads="1"/>
          </p:cNvPicPr>
          <p:nvPr/>
        </p:nvPicPr>
        <p:blipFill>
          <a:blip r:embed="rId3"/>
          <a:srcRect/>
          <a:stretch>
            <a:fillRect/>
          </a:stretch>
        </p:blipFill>
        <p:spPr bwMode="auto">
          <a:xfrm>
            <a:off x="4961325" y="3151948"/>
            <a:ext cx="870351" cy="451691"/>
          </a:xfrm>
          <a:prstGeom prst="rect">
            <a:avLst/>
          </a:prstGeom>
          <a:noFill/>
          <a:ln w="9525">
            <a:noFill/>
            <a:miter lim="800000"/>
            <a:headEnd/>
            <a:tailEnd/>
          </a:ln>
        </p:spPr>
      </p:pic>
      <p:sp>
        <p:nvSpPr>
          <p:cNvPr id="42" name="TextBox 41"/>
          <p:cNvSpPr txBox="1"/>
          <p:nvPr/>
        </p:nvSpPr>
        <p:spPr>
          <a:xfrm>
            <a:off x="5261215" y="3371537"/>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43" name="Picture 37"/>
          <p:cNvPicPr>
            <a:picLocks noChangeArrowheads="1"/>
          </p:cNvPicPr>
          <p:nvPr/>
        </p:nvPicPr>
        <p:blipFill>
          <a:blip r:embed="rId3"/>
          <a:srcRect/>
          <a:stretch>
            <a:fillRect/>
          </a:stretch>
        </p:blipFill>
        <p:spPr bwMode="auto">
          <a:xfrm>
            <a:off x="7454909" y="3153628"/>
            <a:ext cx="870351" cy="451691"/>
          </a:xfrm>
          <a:prstGeom prst="rect">
            <a:avLst/>
          </a:prstGeom>
          <a:noFill/>
          <a:ln w="9525">
            <a:noFill/>
            <a:miter lim="800000"/>
            <a:headEnd/>
            <a:tailEnd/>
          </a:ln>
        </p:spPr>
      </p:pic>
      <p:sp>
        <p:nvSpPr>
          <p:cNvPr id="49" name="TextBox 48"/>
          <p:cNvSpPr txBox="1"/>
          <p:nvPr/>
        </p:nvSpPr>
        <p:spPr>
          <a:xfrm>
            <a:off x="7754799" y="3363169"/>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0" name="Text Placeholder 5"/>
          <p:cNvSpPr>
            <a:spLocks/>
          </p:cNvSpPr>
          <p:nvPr/>
        </p:nvSpPr>
        <p:spPr bwMode="auto">
          <a:xfrm>
            <a:off x="372043" y="4787752"/>
            <a:ext cx="2046428" cy="89793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[120/2] 172.18.0.0</a:t>
            </a:r>
            <a:endParaRPr lang="en-US" sz="1050" kern="0" dirty="0">
              <a:latin typeface="Courier New" pitchFamily="49" charset="0"/>
            </a:endParaRPr>
          </a:p>
        </p:txBody>
      </p:sp>
      <p:sp>
        <p:nvSpPr>
          <p:cNvPr id="81" name="TextBox 80"/>
          <p:cNvSpPr txBox="1"/>
          <p:nvPr/>
        </p:nvSpPr>
        <p:spPr>
          <a:xfrm>
            <a:off x="248030" y="4531805"/>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2522987" y="4779384"/>
            <a:ext cx="2046428" cy="89793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172.18.0.0</a:t>
            </a:r>
            <a:endParaRPr lang="en-US" sz="1050" kern="0" dirty="0">
              <a:latin typeface="Courier New" pitchFamily="49" charset="0"/>
            </a:endParaRPr>
          </a:p>
        </p:txBody>
      </p:sp>
      <p:sp>
        <p:nvSpPr>
          <p:cNvPr id="83" name="TextBox 82"/>
          <p:cNvSpPr txBox="1"/>
          <p:nvPr/>
        </p:nvSpPr>
        <p:spPr>
          <a:xfrm>
            <a:off x="2398974" y="4523437"/>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84" name="Text Placeholder 5"/>
          <p:cNvSpPr>
            <a:spLocks/>
          </p:cNvSpPr>
          <p:nvPr/>
        </p:nvSpPr>
        <p:spPr bwMode="auto">
          <a:xfrm>
            <a:off x="4679123" y="4781063"/>
            <a:ext cx="2046428" cy="124794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172.18.0.0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[120/2]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192.168.2.0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[110/110] 192.168.1.0</a:t>
            </a:r>
            <a:endParaRPr lang="en-US" sz="1050" kern="0" dirty="0">
              <a:latin typeface="Courier New" pitchFamily="49" charset="0"/>
            </a:endParaRPr>
          </a:p>
        </p:txBody>
      </p:sp>
      <p:sp>
        <p:nvSpPr>
          <p:cNvPr id="85" name="TextBox 84"/>
          <p:cNvSpPr txBox="1"/>
          <p:nvPr/>
        </p:nvSpPr>
        <p:spPr>
          <a:xfrm>
            <a:off x="4555110" y="4525117"/>
            <a:ext cx="914400" cy="241161"/>
          </a:xfrm>
          <a:prstGeom prst="rect">
            <a:avLst/>
          </a:prstGeom>
          <a:noFill/>
        </p:spPr>
        <p:txBody>
          <a:bodyPr wrap="none" rtlCol="0" anchor="ctr" anchorCtr="0">
            <a:noAutofit/>
          </a:bodyPr>
          <a:lstStyle/>
          <a:p>
            <a:pPr algn="l"/>
            <a:r>
              <a:rPr lang="en-US" sz="1400" dirty="0" smtClean="0"/>
              <a:t>Table R3</a:t>
            </a:r>
            <a:endParaRPr lang="en-US" sz="1400" dirty="0"/>
          </a:p>
        </p:txBody>
      </p:sp>
      <p:sp>
        <p:nvSpPr>
          <p:cNvPr id="86" name="Text Placeholder 5"/>
          <p:cNvSpPr>
            <a:spLocks/>
          </p:cNvSpPr>
          <p:nvPr/>
        </p:nvSpPr>
        <p:spPr bwMode="auto">
          <a:xfrm>
            <a:off x="6832879" y="4782743"/>
            <a:ext cx="2180492" cy="124626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C 192.168.2.0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172.16.0.0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172.17.0.0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172.18.0.0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172.19.0.0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172.20.0.0</a:t>
            </a:r>
            <a:endParaRPr lang="en-US" sz="1000" kern="0" dirty="0">
              <a:latin typeface="Courier New" pitchFamily="49" charset="0"/>
            </a:endParaRPr>
          </a:p>
        </p:txBody>
      </p:sp>
      <p:sp>
        <p:nvSpPr>
          <p:cNvPr id="87" name="TextBox 86"/>
          <p:cNvSpPr txBox="1"/>
          <p:nvPr/>
        </p:nvSpPr>
        <p:spPr>
          <a:xfrm>
            <a:off x="6787446" y="4526797"/>
            <a:ext cx="914400" cy="241161"/>
          </a:xfrm>
          <a:prstGeom prst="rect">
            <a:avLst/>
          </a:prstGeom>
          <a:noFill/>
        </p:spPr>
        <p:txBody>
          <a:bodyPr wrap="none" rtlCol="0" anchor="ctr" anchorCtr="0">
            <a:noAutofit/>
          </a:bodyPr>
          <a:lstStyle/>
          <a:p>
            <a:pPr algn="l"/>
            <a:r>
              <a:rPr lang="en-US" sz="1400" dirty="0" smtClean="0"/>
              <a:t>Table R4</a:t>
            </a:r>
            <a:endParaRPr lang="en-US" sz="1400" dirty="0"/>
          </a:p>
        </p:txBody>
      </p:sp>
      <p:sp>
        <p:nvSpPr>
          <p:cNvPr id="45" name="TextBox 44"/>
          <p:cNvSpPr txBox="1"/>
          <p:nvPr/>
        </p:nvSpPr>
        <p:spPr>
          <a:xfrm>
            <a:off x="7466517" y="3870549"/>
            <a:ext cx="1013551" cy="314963"/>
          </a:xfrm>
          <a:prstGeom prst="rect">
            <a:avLst/>
          </a:prstGeom>
          <a:noFill/>
        </p:spPr>
        <p:txBody>
          <a:bodyPr wrap="square" lIns="0" tIns="0" rIns="0" bIns="0" rtlCol="0" anchor="ctr" anchorCtr="0">
            <a:noAutofit/>
          </a:bodyPr>
          <a:lstStyle/>
          <a:p>
            <a:r>
              <a:rPr lang="en-US" sz="1050" smtClean="0"/>
              <a:t>192.168.4.0</a:t>
            </a:r>
            <a:endParaRPr lang="en-US" sz="105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bwMode="auto">
          <a:xfrm>
            <a:off x="7666894" y="5092876"/>
            <a:ext cx="180870" cy="8356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6" name="Rounded Rectangle 75"/>
          <p:cNvSpPr/>
          <p:nvPr/>
        </p:nvSpPr>
        <p:spPr bwMode="auto">
          <a:xfrm>
            <a:off x="341644" y="2674494"/>
            <a:ext cx="5387704" cy="1708220"/>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0" name="Rounded Rectangle 69"/>
          <p:cNvSpPr/>
          <p:nvPr/>
        </p:nvSpPr>
        <p:spPr bwMode="auto">
          <a:xfrm>
            <a:off x="5777802" y="2642670"/>
            <a:ext cx="3024554" cy="1708220"/>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5478470" y="1905873"/>
            <a:ext cx="2369293" cy="34495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OSPF Seed Metric Example #2</a:t>
            </a:r>
            <a:endParaRPr lang="en-US" dirty="0"/>
          </a:p>
        </p:txBody>
      </p:sp>
      <p:sp>
        <p:nvSpPr>
          <p:cNvPr id="33" name="Text Placeholder 5"/>
          <p:cNvSpPr>
            <a:spLocks/>
          </p:cNvSpPr>
          <p:nvPr/>
        </p:nvSpPr>
        <p:spPr bwMode="auto">
          <a:xfrm>
            <a:off x="3729694" y="947610"/>
            <a:ext cx="5263581" cy="139360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router rip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172.18.0.0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172.19.0.0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192.168.2.0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redistribute rip subnets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default-metric 30</a:t>
            </a:r>
            <a:endParaRPr lang="en-US" sz="1200" b="1" kern="0" dirty="0">
              <a:latin typeface="Courier New" pitchFamily="49" charset="0"/>
            </a:endParaRPr>
          </a:p>
        </p:txBody>
      </p:sp>
      <p:cxnSp>
        <p:nvCxnSpPr>
          <p:cNvPr id="20" name="Straight Connector 19"/>
          <p:cNvCxnSpPr/>
          <p:nvPr/>
        </p:nvCxnSpPr>
        <p:spPr bwMode="auto">
          <a:xfrm rot="5400000">
            <a:off x="681992" y="372796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605790" y="389964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3137527" y="372709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3061325" y="389877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6" name="TextBox 25"/>
          <p:cNvSpPr txBox="1"/>
          <p:nvPr/>
        </p:nvSpPr>
        <p:spPr>
          <a:xfrm>
            <a:off x="350558" y="3994058"/>
            <a:ext cx="1013551" cy="165253"/>
          </a:xfrm>
          <a:prstGeom prst="rect">
            <a:avLst/>
          </a:prstGeom>
          <a:noFill/>
        </p:spPr>
        <p:txBody>
          <a:bodyPr wrap="square" lIns="0" tIns="0" rIns="0" bIns="0" rtlCol="0" anchor="ctr" anchorCtr="0">
            <a:noAutofit/>
          </a:bodyPr>
          <a:lstStyle/>
          <a:p>
            <a:r>
              <a:rPr lang="en-US" sz="1050" dirty="0" smtClean="0"/>
              <a:t>172.16.0.0</a:t>
            </a:r>
            <a:endParaRPr lang="en-US" sz="1050" dirty="0"/>
          </a:p>
        </p:txBody>
      </p:sp>
      <p:sp>
        <p:nvSpPr>
          <p:cNvPr id="47" name="TextBox 46"/>
          <p:cNvSpPr txBox="1"/>
          <p:nvPr/>
        </p:nvSpPr>
        <p:spPr>
          <a:xfrm>
            <a:off x="2801891" y="3977674"/>
            <a:ext cx="1013551" cy="165253"/>
          </a:xfrm>
          <a:prstGeom prst="rect">
            <a:avLst/>
          </a:prstGeom>
          <a:noFill/>
        </p:spPr>
        <p:txBody>
          <a:bodyPr wrap="square" lIns="0" tIns="0" rIns="0" bIns="0" rtlCol="0" anchor="ctr" anchorCtr="0">
            <a:noAutofit/>
          </a:bodyPr>
          <a:lstStyle/>
          <a:p>
            <a:r>
              <a:rPr lang="en-US" sz="1050" dirty="0" smtClean="0"/>
              <a:t>172.17.0.0</a:t>
            </a:r>
            <a:endParaRPr lang="en-US" sz="1050" dirty="0"/>
          </a:p>
        </p:txBody>
      </p:sp>
      <p:sp>
        <p:nvSpPr>
          <p:cNvPr id="54" name="TextBox 53"/>
          <p:cNvSpPr txBox="1"/>
          <p:nvPr/>
        </p:nvSpPr>
        <p:spPr>
          <a:xfrm>
            <a:off x="1618195" y="3711817"/>
            <a:ext cx="1013551" cy="165253"/>
          </a:xfrm>
          <a:prstGeom prst="rect">
            <a:avLst/>
          </a:prstGeom>
          <a:noFill/>
        </p:spPr>
        <p:txBody>
          <a:bodyPr wrap="square" lIns="0" tIns="0" rIns="0" bIns="0" rtlCol="0" anchor="ctr" anchorCtr="0">
            <a:noAutofit/>
          </a:bodyPr>
          <a:lstStyle/>
          <a:p>
            <a:r>
              <a:rPr lang="en-US" sz="1050" dirty="0" smtClean="0"/>
              <a:t>172.20.0.0</a:t>
            </a:r>
            <a:endParaRPr lang="en-US" sz="1050" dirty="0"/>
          </a:p>
        </p:txBody>
      </p:sp>
      <p:sp>
        <p:nvSpPr>
          <p:cNvPr id="52" name="TextBox 51"/>
          <p:cNvSpPr txBox="1"/>
          <p:nvPr/>
        </p:nvSpPr>
        <p:spPr>
          <a:xfrm>
            <a:off x="3800291" y="3683353"/>
            <a:ext cx="1013551" cy="165253"/>
          </a:xfrm>
          <a:prstGeom prst="rect">
            <a:avLst/>
          </a:prstGeom>
          <a:noFill/>
        </p:spPr>
        <p:txBody>
          <a:bodyPr wrap="square" lIns="0" tIns="0" rIns="0" bIns="0" rtlCol="0" anchor="ctr" anchorCtr="0">
            <a:noAutofit/>
          </a:bodyPr>
          <a:lstStyle/>
          <a:p>
            <a:r>
              <a:rPr lang="en-US" sz="1050" dirty="0" smtClean="0"/>
              <a:t>172.19.0.0</a:t>
            </a:r>
            <a:endParaRPr lang="en-US" sz="1050" dirty="0"/>
          </a:p>
        </p:txBody>
      </p:sp>
      <p:cxnSp>
        <p:nvCxnSpPr>
          <p:cNvPr id="67" name="Straight Connector 66"/>
          <p:cNvCxnSpPr/>
          <p:nvPr/>
        </p:nvCxnSpPr>
        <p:spPr bwMode="auto">
          <a:xfrm rot="5400000">
            <a:off x="5289479" y="3728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8" name="Straight Connector 67"/>
          <p:cNvCxnSpPr/>
          <p:nvPr/>
        </p:nvCxnSpPr>
        <p:spPr bwMode="auto">
          <a:xfrm rot="10800000">
            <a:off x="5213277" y="390045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9" name="TextBox 68"/>
          <p:cNvSpPr txBox="1"/>
          <p:nvPr/>
        </p:nvSpPr>
        <p:spPr>
          <a:xfrm>
            <a:off x="4893555" y="3969306"/>
            <a:ext cx="1013551" cy="165253"/>
          </a:xfrm>
          <a:prstGeom prst="rect">
            <a:avLst/>
          </a:prstGeom>
          <a:noFill/>
        </p:spPr>
        <p:txBody>
          <a:bodyPr wrap="square" lIns="0" tIns="0" rIns="0" bIns="0" rtlCol="0" anchor="ctr" anchorCtr="0">
            <a:noAutofit/>
          </a:bodyPr>
          <a:lstStyle/>
          <a:p>
            <a:r>
              <a:rPr lang="en-US" sz="1050" dirty="0" smtClean="0"/>
              <a:t>172.18.0.0</a:t>
            </a:r>
            <a:endParaRPr lang="en-US" sz="1050" dirty="0"/>
          </a:p>
        </p:txBody>
      </p:sp>
      <p:cxnSp>
        <p:nvCxnSpPr>
          <p:cNvPr id="71" name="Straight Connector 70"/>
          <p:cNvCxnSpPr/>
          <p:nvPr/>
        </p:nvCxnSpPr>
        <p:spPr bwMode="auto">
          <a:xfrm rot="5400000">
            <a:off x="7787774" y="3729640"/>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72" name="Straight Connector 71"/>
          <p:cNvCxnSpPr/>
          <p:nvPr/>
        </p:nvCxnSpPr>
        <p:spPr bwMode="auto">
          <a:xfrm rot="10800000">
            <a:off x="7711572" y="3901317"/>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73" name="TextBox 72"/>
          <p:cNvSpPr txBox="1"/>
          <p:nvPr/>
        </p:nvSpPr>
        <p:spPr>
          <a:xfrm>
            <a:off x="6190167" y="3603849"/>
            <a:ext cx="1013551" cy="314963"/>
          </a:xfrm>
          <a:prstGeom prst="rect">
            <a:avLst/>
          </a:prstGeom>
          <a:noFill/>
        </p:spPr>
        <p:txBody>
          <a:bodyPr wrap="square" lIns="0" tIns="0" rIns="0" bIns="0" rtlCol="0" anchor="ctr" anchorCtr="0">
            <a:noAutofit/>
          </a:bodyPr>
          <a:lstStyle/>
          <a:p>
            <a:r>
              <a:rPr lang="en-US" sz="1050" dirty="0" smtClean="0"/>
              <a:t>192.168.2.0</a:t>
            </a:r>
            <a:endParaRPr lang="en-US" sz="1050" dirty="0"/>
          </a:p>
        </p:txBody>
      </p:sp>
      <p:sp>
        <p:nvSpPr>
          <p:cNvPr id="74" name="TextBox 73"/>
          <p:cNvSpPr txBox="1"/>
          <p:nvPr/>
        </p:nvSpPr>
        <p:spPr>
          <a:xfrm>
            <a:off x="7958295" y="3575378"/>
            <a:ext cx="754431" cy="314963"/>
          </a:xfrm>
          <a:prstGeom prst="rect">
            <a:avLst/>
          </a:prstGeom>
          <a:noFill/>
        </p:spPr>
        <p:txBody>
          <a:bodyPr wrap="square" lIns="0" tIns="0" rIns="0" bIns="0" rtlCol="0" anchor="ctr" anchorCtr="0">
            <a:noAutofit/>
          </a:bodyPr>
          <a:lstStyle/>
          <a:p>
            <a:r>
              <a:rPr lang="en-US" sz="1050" b="1" dirty="0" smtClean="0"/>
              <a:t>Cost = 10</a:t>
            </a:r>
            <a:endParaRPr lang="en-US" sz="1050" b="1" dirty="0"/>
          </a:p>
        </p:txBody>
      </p:sp>
      <p:sp>
        <p:nvSpPr>
          <p:cNvPr id="75" name="TextBox 74"/>
          <p:cNvSpPr txBox="1"/>
          <p:nvPr/>
        </p:nvSpPr>
        <p:spPr>
          <a:xfrm>
            <a:off x="6352234" y="2994248"/>
            <a:ext cx="754431" cy="314963"/>
          </a:xfrm>
          <a:prstGeom prst="rect">
            <a:avLst/>
          </a:prstGeom>
          <a:noFill/>
        </p:spPr>
        <p:txBody>
          <a:bodyPr wrap="square" lIns="0" tIns="0" rIns="0" bIns="0" rtlCol="0" anchor="ctr" anchorCtr="0">
            <a:noAutofit/>
          </a:bodyPr>
          <a:lstStyle/>
          <a:p>
            <a:r>
              <a:rPr lang="en-US" sz="1050" b="1" dirty="0" smtClean="0"/>
              <a:t>Cost = 100</a:t>
            </a:r>
            <a:endParaRPr lang="en-US" sz="1050" b="1" dirty="0"/>
          </a:p>
        </p:txBody>
      </p:sp>
      <p:sp>
        <p:nvSpPr>
          <p:cNvPr id="77" name="TextBox 76"/>
          <p:cNvSpPr txBox="1"/>
          <p:nvPr/>
        </p:nvSpPr>
        <p:spPr>
          <a:xfrm>
            <a:off x="534653" y="2809140"/>
            <a:ext cx="1013551" cy="165253"/>
          </a:xfrm>
          <a:prstGeom prst="rect">
            <a:avLst/>
          </a:prstGeom>
          <a:noFill/>
        </p:spPr>
        <p:txBody>
          <a:bodyPr wrap="square" lIns="0" tIns="0" rIns="0" bIns="0" rtlCol="0" anchor="ctr" anchorCtr="0">
            <a:noAutofit/>
          </a:bodyPr>
          <a:lstStyle/>
          <a:p>
            <a:pPr algn="l"/>
            <a:r>
              <a:rPr lang="en-US" sz="1050" b="1" dirty="0" smtClean="0"/>
              <a:t>RIP AS</a:t>
            </a:r>
            <a:endParaRPr lang="en-US" sz="1050" b="1" dirty="0"/>
          </a:p>
        </p:txBody>
      </p:sp>
      <p:sp>
        <p:nvSpPr>
          <p:cNvPr id="78" name="TextBox 77"/>
          <p:cNvSpPr txBox="1"/>
          <p:nvPr/>
        </p:nvSpPr>
        <p:spPr>
          <a:xfrm>
            <a:off x="5952205" y="2780676"/>
            <a:ext cx="1013551" cy="16525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sp>
        <p:nvSpPr>
          <p:cNvPr id="51" name="Freeform 9"/>
          <p:cNvSpPr>
            <a:spLocks/>
          </p:cNvSpPr>
          <p:nvPr/>
        </p:nvSpPr>
        <p:spPr bwMode="auto">
          <a:xfrm>
            <a:off x="5729578" y="33500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50" name="Freeform 9"/>
          <p:cNvSpPr>
            <a:spLocks/>
          </p:cNvSpPr>
          <p:nvPr/>
        </p:nvSpPr>
        <p:spPr bwMode="auto">
          <a:xfrm>
            <a:off x="1258293" y="336068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a:off x="3467098" y="3358461"/>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7" name="Picture 37"/>
          <p:cNvPicPr>
            <a:picLocks noChangeArrowheads="1"/>
          </p:cNvPicPr>
          <p:nvPr/>
        </p:nvPicPr>
        <p:blipFill>
          <a:blip r:embed="rId3"/>
          <a:srcRect/>
          <a:stretch>
            <a:fillRect/>
          </a:stretch>
        </p:blipFill>
        <p:spPr bwMode="auto">
          <a:xfrm>
            <a:off x="420331" y="3160443"/>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2833639" y="3151364"/>
            <a:ext cx="870351" cy="451691"/>
          </a:xfrm>
          <a:prstGeom prst="rect">
            <a:avLst/>
          </a:prstGeom>
          <a:noFill/>
          <a:ln w="9525">
            <a:noFill/>
            <a:miter lim="800000"/>
            <a:headEnd/>
            <a:tailEnd/>
          </a:ln>
        </p:spPr>
      </p:pic>
      <p:sp>
        <p:nvSpPr>
          <p:cNvPr id="24" name="TextBox 23"/>
          <p:cNvSpPr txBox="1"/>
          <p:nvPr/>
        </p:nvSpPr>
        <p:spPr>
          <a:xfrm>
            <a:off x="695764" y="33807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3129294" y="3369863"/>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39" name="Picture 37"/>
          <p:cNvPicPr>
            <a:picLocks noChangeArrowheads="1"/>
          </p:cNvPicPr>
          <p:nvPr/>
        </p:nvPicPr>
        <p:blipFill>
          <a:blip r:embed="rId3"/>
          <a:srcRect/>
          <a:stretch>
            <a:fillRect/>
          </a:stretch>
        </p:blipFill>
        <p:spPr bwMode="auto">
          <a:xfrm>
            <a:off x="4961325" y="3151948"/>
            <a:ext cx="870351" cy="451691"/>
          </a:xfrm>
          <a:prstGeom prst="rect">
            <a:avLst/>
          </a:prstGeom>
          <a:noFill/>
          <a:ln w="9525">
            <a:noFill/>
            <a:miter lim="800000"/>
            <a:headEnd/>
            <a:tailEnd/>
          </a:ln>
        </p:spPr>
      </p:pic>
      <p:sp>
        <p:nvSpPr>
          <p:cNvPr id="42" name="TextBox 41"/>
          <p:cNvSpPr txBox="1"/>
          <p:nvPr/>
        </p:nvSpPr>
        <p:spPr>
          <a:xfrm>
            <a:off x="5261215" y="3371537"/>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43" name="Picture 37"/>
          <p:cNvPicPr>
            <a:picLocks noChangeArrowheads="1"/>
          </p:cNvPicPr>
          <p:nvPr/>
        </p:nvPicPr>
        <p:blipFill>
          <a:blip r:embed="rId3"/>
          <a:srcRect/>
          <a:stretch>
            <a:fillRect/>
          </a:stretch>
        </p:blipFill>
        <p:spPr bwMode="auto">
          <a:xfrm>
            <a:off x="7454909" y="3153628"/>
            <a:ext cx="870351" cy="451691"/>
          </a:xfrm>
          <a:prstGeom prst="rect">
            <a:avLst/>
          </a:prstGeom>
          <a:noFill/>
          <a:ln w="9525">
            <a:noFill/>
            <a:miter lim="800000"/>
            <a:headEnd/>
            <a:tailEnd/>
          </a:ln>
        </p:spPr>
      </p:pic>
      <p:sp>
        <p:nvSpPr>
          <p:cNvPr id="49" name="TextBox 48"/>
          <p:cNvSpPr txBox="1"/>
          <p:nvPr/>
        </p:nvSpPr>
        <p:spPr>
          <a:xfrm>
            <a:off x="7754799" y="3363169"/>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0" name="Text Placeholder 5"/>
          <p:cNvSpPr>
            <a:spLocks/>
          </p:cNvSpPr>
          <p:nvPr/>
        </p:nvSpPr>
        <p:spPr bwMode="auto">
          <a:xfrm>
            <a:off x="387283" y="4787752"/>
            <a:ext cx="2046428" cy="89793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[120/2] 172.18.0.0</a:t>
            </a:r>
            <a:endParaRPr lang="en-US" sz="1050" kern="0" dirty="0">
              <a:latin typeface="Courier New" pitchFamily="49" charset="0"/>
            </a:endParaRPr>
          </a:p>
        </p:txBody>
      </p:sp>
      <p:sp>
        <p:nvSpPr>
          <p:cNvPr id="81" name="TextBox 80"/>
          <p:cNvSpPr txBox="1"/>
          <p:nvPr/>
        </p:nvSpPr>
        <p:spPr>
          <a:xfrm>
            <a:off x="263270" y="4531805"/>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2538227" y="4779384"/>
            <a:ext cx="2046428" cy="89793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172.18.0.0</a:t>
            </a:r>
            <a:endParaRPr lang="en-US" sz="1050" kern="0" dirty="0">
              <a:latin typeface="Courier New" pitchFamily="49" charset="0"/>
            </a:endParaRPr>
          </a:p>
        </p:txBody>
      </p:sp>
      <p:sp>
        <p:nvSpPr>
          <p:cNvPr id="83" name="TextBox 82"/>
          <p:cNvSpPr txBox="1"/>
          <p:nvPr/>
        </p:nvSpPr>
        <p:spPr>
          <a:xfrm>
            <a:off x="2414214" y="4523437"/>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84" name="Text Placeholder 5"/>
          <p:cNvSpPr>
            <a:spLocks/>
          </p:cNvSpPr>
          <p:nvPr/>
        </p:nvSpPr>
        <p:spPr bwMode="auto">
          <a:xfrm>
            <a:off x="4679123" y="4781063"/>
            <a:ext cx="2046428" cy="124794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172.18.0.0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172.19.0.0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172.17.0.0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[120/1] 172.20.0.0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[120/2] 172.16.0.0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192.168.2.0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[110/110] 192.168.1.0</a:t>
            </a:r>
            <a:endParaRPr lang="en-US" sz="1050" kern="0" dirty="0">
              <a:latin typeface="Courier New" pitchFamily="49" charset="0"/>
            </a:endParaRPr>
          </a:p>
        </p:txBody>
      </p:sp>
      <p:sp>
        <p:nvSpPr>
          <p:cNvPr id="85" name="TextBox 84"/>
          <p:cNvSpPr txBox="1"/>
          <p:nvPr/>
        </p:nvSpPr>
        <p:spPr>
          <a:xfrm>
            <a:off x="4555110" y="4525117"/>
            <a:ext cx="914400" cy="241161"/>
          </a:xfrm>
          <a:prstGeom prst="rect">
            <a:avLst/>
          </a:prstGeom>
          <a:noFill/>
        </p:spPr>
        <p:txBody>
          <a:bodyPr wrap="none" rtlCol="0" anchor="ctr" anchorCtr="0">
            <a:noAutofit/>
          </a:bodyPr>
          <a:lstStyle/>
          <a:p>
            <a:pPr algn="l"/>
            <a:r>
              <a:rPr lang="en-US" sz="1400" dirty="0" smtClean="0"/>
              <a:t>Table R3</a:t>
            </a:r>
            <a:endParaRPr lang="en-US" sz="1400" dirty="0"/>
          </a:p>
        </p:txBody>
      </p:sp>
      <p:sp>
        <p:nvSpPr>
          <p:cNvPr id="86" name="Text Placeholder 5"/>
          <p:cNvSpPr>
            <a:spLocks/>
          </p:cNvSpPr>
          <p:nvPr/>
        </p:nvSpPr>
        <p:spPr bwMode="auto">
          <a:xfrm>
            <a:off x="6832879" y="4782743"/>
            <a:ext cx="2180492" cy="124626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C 192.168.2.0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172.16.0.0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172.17.0.0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172.18.0.0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172.19.0.0</a:t>
            </a:r>
          </a:p>
          <a:p>
            <a:pPr marL="236538" indent="-236538" algn="l" defTabSz="814388" eaLnBrk="1" hangingPunct="1">
              <a:lnSpc>
                <a:spcPct val="100000"/>
              </a:lnSpc>
              <a:spcBef>
                <a:spcPts val="0"/>
              </a:spcBef>
              <a:buClr>
                <a:srgbClr val="708CA1"/>
              </a:buClr>
              <a:defRPr/>
            </a:pPr>
            <a:r>
              <a:rPr lang="pt-BR" sz="1000" kern="0" dirty="0" smtClean="0">
                <a:latin typeface="Courier New" pitchFamily="49" charset="0"/>
              </a:rPr>
              <a:t>O E2 [110/30] 172.20.0.0</a:t>
            </a:r>
            <a:endParaRPr lang="en-US" sz="1000" kern="0" dirty="0">
              <a:latin typeface="Courier New" pitchFamily="49" charset="0"/>
            </a:endParaRPr>
          </a:p>
        </p:txBody>
      </p:sp>
      <p:sp>
        <p:nvSpPr>
          <p:cNvPr id="87" name="TextBox 86"/>
          <p:cNvSpPr txBox="1"/>
          <p:nvPr/>
        </p:nvSpPr>
        <p:spPr>
          <a:xfrm>
            <a:off x="6787446" y="4526797"/>
            <a:ext cx="914400" cy="241161"/>
          </a:xfrm>
          <a:prstGeom prst="rect">
            <a:avLst/>
          </a:prstGeom>
          <a:noFill/>
        </p:spPr>
        <p:txBody>
          <a:bodyPr wrap="none" rtlCol="0" anchor="ctr" anchorCtr="0">
            <a:noAutofit/>
          </a:bodyPr>
          <a:lstStyle/>
          <a:p>
            <a:pPr algn="l"/>
            <a:r>
              <a:rPr lang="en-US" sz="1400" dirty="0" smtClean="0"/>
              <a:t>Table R4</a:t>
            </a:r>
            <a:endParaRPr lang="en-US" sz="1400" dirty="0"/>
          </a:p>
        </p:txBody>
      </p:sp>
      <p:sp>
        <p:nvSpPr>
          <p:cNvPr id="45" name="TextBox 44"/>
          <p:cNvSpPr txBox="1"/>
          <p:nvPr/>
        </p:nvSpPr>
        <p:spPr>
          <a:xfrm>
            <a:off x="7466517" y="3870549"/>
            <a:ext cx="1013551" cy="314963"/>
          </a:xfrm>
          <a:prstGeom prst="rect">
            <a:avLst/>
          </a:prstGeom>
          <a:noFill/>
        </p:spPr>
        <p:txBody>
          <a:bodyPr wrap="square" lIns="0" tIns="0" rIns="0" bIns="0" rtlCol="0" anchor="ctr" anchorCtr="0">
            <a:noAutofit/>
          </a:bodyPr>
          <a:lstStyle/>
          <a:p>
            <a:r>
              <a:rPr lang="en-US" sz="1050" smtClean="0"/>
              <a:t>192.168.4.0</a:t>
            </a:r>
            <a:endParaRPr lang="en-US" sz="105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Redistribution Methods</a:t>
            </a:r>
            <a:endParaRPr lang="en-US" dirty="0"/>
          </a:p>
        </p:txBody>
      </p:sp>
      <p:sp>
        <p:nvSpPr>
          <p:cNvPr id="3" name="Content Placeholder 2"/>
          <p:cNvSpPr>
            <a:spLocks noGrp="1"/>
          </p:cNvSpPr>
          <p:nvPr>
            <p:ph idx="1"/>
          </p:nvPr>
        </p:nvSpPr>
        <p:spPr>
          <a:xfrm>
            <a:off x="279400" y="1198254"/>
            <a:ext cx="4342842" cy="5191792"/>
          </a:xfrm>
        </p:spPr>
        <p:txBody>
          <a:bodyPr/>
          <a:lstStyle/>
          <a:p>
            <a:pPr>
              <a:lnSpc>
                <a:spcPct val="100000"/>
              </a:lnSpc>
            </a:pPr>
            <a:r>
              <a:rPr lang="en-US" dirty="0" smtClean="0"/>
              <a:t>Redistribution can be done through:</a:t>
            </a:r>
          </a:p>
          <a:p>
            <a:pPr lvl="1">
              <a:lnSpc>
                <a:spcPct val="100000"/>
              </a:lnSpc>
            </a:pPr>
            <a:r>
              <a:rPr lang="en-US" b="1" dirty="0" smtClean="0"/>
              <a:t>One-point redistribution</a:t>
            </a:r>
          </a:p>
          <a:p>
            <a:pPr lvl="2">
              <a:lnSpc>
                <a:spcPct val="100000"/>
              </a:lnSpc>
            </a:pPr>
            <a:r>
              <a:rPr lang="en-US" dirty="0" smtClean="0"/>
              <a:t>Only one router is redistributing one-way or two-way (both ways).</a:t>
            </a:r>
          </a:p>
          <a:p>
            <a:pPr marL="854075" lvl="3" indent="-171450">
              <a:lnSpc>
                <a:spcPct val="100000"/>
              </a:lnSpc>
            </a:pPr>
            <a:r>
              <a:rPr lang="en-US" sz="1600" dirty="0" smtClean="0"/>
              <a:t>There could still be other boundary routers but they are not configured to redistribute.</a:t>
            </a:r>
          </a:p>
          <a:p>
            <a:pPr lvl="1">
              <a:lnSpc>
                <a:spcPct val="100000"/>
              </a:lnSpc>
            </a:pPr>
            <a:r>
              <a:rPr lang="en-US" b="1" dirty="0" smtClean="0"/>
              <a:t>Multipoint redistribution</a:t>
            </a:r>
          </a:p>
          <a:p>
            <a:pPr lvl="2">
              <a:lnSpc>
                <a:spcPct val="100000"/>
              </a:lnSpc>
            </a:pPr>
            <a:r>
              <a:rPr lang="en-US" dirty="0" smtClean="0"/>
              <a:t>Multiple routers are used to redistribute either one-way or two-way (both ways).</a:t>
            </a:r>
          </a:p>
          <a:p>
            <a:pPr lvl="2">
              <a:lnSpc>
                <a:spcPct val="100000"/>
              </a:lnSpc>
            </a:pPr>
            <a:r>
              <a:rPr lang="en-US" dirty="0" smtClean="0"/>
              <a:t>More prone to routing loop problems.</a:t>
            </a:r>
          </a:p>
        </p:txBody>
      </p:sp>
      <p:grpSp>
        <p:nvGrpSpPr>
          <p:cNvPr id="67" name="Content Placeholder 66"/>
          <p:cNvGrpSpPr>
            <a:grpSpLocks noGrp="1"/>
          </p:cNvGrpSpPr>
          <p:nvPr>
            <p:ph idx="10"/>
          </p:nvPr>
        </p:nvGrpSpPr>
        <p:grpSpPr>
          <a:xfrm>
            <a:off x="5727560" y="1215851"/>
            <a:ext cx="3102080" cy="4369969"/>
            <a:chOff x="4702175" y="1198563"/>
            <a:chExt cx="4067175" cy="5191125"/>
          </a:xfrm>
        </p:grpSpPr>
        <p:sp>
          <p:nvSpPr>
            <p:cNvPr id="53" name="Rounded Rectangle 52"/>
            <p:cNvSpPr/>
            <p:nvPr/>
          </p:nvSpPr>
          <p:spPr bwMode="auto">
            <a:xfrm>
              <a:off x="4702175" y="4365565"/>
              <a:ext cx="1897846" cy="2024123"/>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ounded Rectangle 53"/>
            <p:cNvSpPr/>
            <p:nvPr/>
          </p:nvSpPr>
          <p:spPr bwMode="auto">
            <a:xfrm>
              <a:off x="6943726" y="4327856"/>
              <a:ext cx="1823125" cy="2024123"/>
            </a:xfrm>
            <a:prstGeom prst="roundRect">
              <a:avLst/>
            </a:prstGeom>
            <a:solidFill>
              <a:schemeClr val="accent2">
                <a:lumMod val="60000"/>
                <a:lumOff val="4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5" name="Picture 37"/>
            <p:cNvPicPr>
              <a:picLocks noChangeArrowheads="1"/>
            </p:cNvPicPr>
            <p:nvPr/>
          </p:nvPicPr>
          <p:blipFill>
            <a:blip r:embed="rId2"/>
            <a:srcRect/>
            <a:stretch>
              <a:fillRect/>
            </a:stretch>
          </p:blipFill>
          <p:spPr bwMode="auto">
            <a:xfrm>
              <a:off x="6357101" y="4744654"/>
              <a:ext cx="855597" cy="340885"/>
            </a:xfrm>
            <a:prstGeom prst="rect">
              <a:avLst/>
            </a:prstGeom>
            <a:noFill/>
            <a:ln w="9525">
              <a:noFill/>
              <a:miter lim="800000"/>
              <a:headEnd/>
              <a:tailEnd/>
            </a:ln>
          </p:spPr>
        </p:pic>
        <p:sp>
          <p:nvSpPr>
            <p:cNvPr id="56" name="TextBox 55"/>
            <p:cNvSpPr txBox="1"/>
            <p:nvPr/>
          </p:nvSpPr>
          <p:spPr>
            <a:xfrm>
              <a:off x="4931657" y="4467570"/>
              <a:ext cx="1507328" cy="195813"/>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57" name="TextBox 56"/>
            <p:cNvSpPr txBox="1"/>
            <p:nvPr/>
          </p:nvSpPr>
          <p:spPr>
            <a:xfrm>
              <a:off x="7038712" y="4467570"/>
              <a:ext cx="1507328" cy="19581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pic>
          <p:nvPicPr>
            <p:cNvPr id="58" name="Picture 57"/>
            <p:cNvPicPr>
              <a:picLocks noChangeArrowheads="1"/>
            </p:cNvPicPr>
            <p:nvPr/>
          </p:nvPicPr>
          <p:blipFill>
            <a:blip r:embed="rId2"/>
            <a:srcRect/>
            <a:stretch>
              <a:fillRect/>
            </a:stretch>
          </p:blipFill>
          <p:spPr bwMode="auto">
            <a:xfrm>
              <a:off x="6372045" y="5280450"/>
              <a:ext cx="855597" cy="340885"/>
            </a:xfrm>
            <a:prstGeom prst="rect">
              <a:avLst/>
            </a:prstGeom>
            <a:noFill/>
            <a:ln w="9525">
              <a:noFill/>
              <a:miter lim="800000"/>
              <a:headEnd/>
              <a:tailEnd/>
            </a:ln>
          </p:spPr>
        </p:pic>
        <p:pic>
          <p:nvPicPr>
            <p:cNvPr id="59" name="Picture 58"/>
            <p:cNvPicPr>
              <a:picLocks noChangeArrowheads="1"/>
            </p:cNvPicPr>
            <p:nvPr/>
          </p:nvPicPr>
          <p:blipFill>
            <a:blip r:embed="rId2"/>
            <a:srcRect/>
            <a:stretch>
              <a:fillRect/>
            </a:stretch>
          </p:blipFill>
          <p:spPr bwMode="auto">
            <a:xfrm>
              <a:off x="6372045" y="5792435"/>
              <a:ext cx="855597" cy="340885"/>
            </a:xfrm>
            <a:prstGeom prst="rect">
              <a:avLst/>
            </a:prstGeom>
            <a:noFill/>
            <a:ln w="9525">
              <a:noFill/>
              <a:miter lim="800000"/>
              <a:headEnd/>
              <a:tailEnd/>
            </a:ln>
          </p:spPr>
        </p:pic>
        <p:sp>
          <p:nvSpPr>
            <p:cNvPr id="60" name="TextBox 59"/>
            <p:cNvSpPr txBox="1"/>
            <p:nvPr/>
          </p:nvSpPr>
          <p:spPr>
            <a:xfrm>
              <a:off x="4841995" y="4006433"/>
              <a:ext cx="3491489" cy="287847"/>
            </a:xfrm>
            <a:prstGeom prst="rect">
              <a:avLst/>
            </a:prstGeom>
            <a:noFill/>
          </p:spPr>
          <p:txBody>
            <a:bodyPr wrap="square" lIns="0" tIns="0" rIns="0" bIns="0" rtlCol="0" anchor="ctr" anchorCtr="0">
              <a:noAutofit/>
            </a:bodyPr>
            <a:lstStyle/>
            <a:p>
              <a:pPr algn="l"/>
              <a:r>
                <a:rPr lang="en-US" sz="1400" b="1" dirty="0" smtClean="0"/>
                <a:t>Multipoint Redistribution</a:t>
              </a:r>
              <a:endParaRPr lang="en-US" sz="1400" b="1" dirty="0"/>
            </a:p>
          </p:txBody>
        </p:sp>
        <p:sp>
          <p:nvSpPr>
            <p:cNvPr id="61" name="Rounded Rectangle 60"/>
            <p:cNvSpPr/>
            <p:nvPr/>
          </p:nvSpPr>
          <p:spPr bwMode="auto">
            <a:xfrm>
              <a:off x="4704673" y="1557695"/>
              <a:ext cx="1897846" cy="2024123"/>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2" name="Rounded Rectangle 61"/>
            <p:cNvSpPr/>
            <p:nvPr/>
          </p:nvSpPr>
          <p:spPr bwMode="auto">
            <a:xfrm>
              <a:off x="6946225" y="1519986"/>
              <a:ext cx="1823125" cy="202412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3" name="TextBox 62"/>
            <p:cNvSpPr txBox="1"/>
            <p:nvPr/>
          </p:nvSpPr>
          <p:spPr>
            <a:xfrm>
              <a:off x="4934155" y="1659700"/>
              <a:ext cx="1507328" cy="195813"/>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64" name="TextBox 63"/>
            <p:cNvSpPr txBox="1"/>
            <p:nvPr/>
          </p:nvSpPr>
          <p:spPr>
            <a:xfrm>
              <a:off x="7041210" y="1659700"/>
              <a:ext cx="1507328" cy="19581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pic>
          <p:nvPicPr>
            <p:cNvPr id="65" name="Picture 64"/>
            <p:cNvPicPr>
              <a:picLocks noChangeArrowheads="1"/>
            </p:cNvPicPr>
            <p:nvPr/>
          </p:nvPicPr>
          <p:blipFill>
            <a:blip r:embed="rId2"/>
            <a:srcRect/>
            <a:stretch>
              <a:fillRect/>
            </a:stretch>
          </p:blipFill>
          <p:spPr bwMode="auto">
            <a:xfrm>
              <a:off x="6374544" y="2472581"/>
              <a:ext cx="855597" cy="340885"/>
            </a:xfrm>
            <a:prstGeom prst="rect">
              <a:avLst/>
            </a:prstGeom>
            <a:noFill/>
            <a:ln w="9525">
              <a:noFill/>
              <a:miter lim="800000"/>
              <a:headEnd/>
              <a:tailEnd/>
            </a:ln>
          </p:spPr>
        </p:pic>
        <p:sp>
          <p:nvSpPr>
            <p:cNvPr id="66" name="TextBox 65"/>
            <p:cNvSpPr txBox="1"/>
            <p:nvPr/>
          </p:nvSpPr>
          <p:spPr>
            <a:xfrm>
              <a:off x="4844493" y="1198563"/>
              <a:ext cx="3491489" cy="287847"/>
            </a:xfrm>
            <a:prstGeom prst="rect">
              <a:avLst/>
            </a:prstGeom>
            <a:noFill/>
          </p:spPr>
          <p:txBody>
            <a:bodyPr wrap="square" lIns="0" tIns="0" rIns="0" bIns="0" rtlCol="0" anchor="ctr" anchorCtr="0">
              <a:noAutofit/>
            </a:bodyPr>
            <a:lstStyle/>
            <a:p>
              <a:pPr algn="l"/>
              <a:r>
                <a:rPr lang="en-US" sz="1400" b="1" dirty="0" smtClean="0"/>
                <a:t>One-Point Redistribution</a:t>
              </a:r>
              <a:endParaRPr lang="en-US" sz="1400" b="1" dirty="0"/>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One-Point Redistribution</a:t>
            </a:r>
            <a:endParaRPr lang="en-US" dirty="0"/>
          </a:p>
        </p:txBody>
      </p:sp>
      <p:sp>
        <p:nvSpPr>
          <p:cNvPr id="3" name="Content Placeholder 2"/>
          <p:cNvSpPr>
            <a:spLocks noGrp="1"/>
          </p:cNvSpPr>
          <p:nvPr>
            <p:ph idx="1"/>
          </p:nvPr>
        </p:nvSpPr>
        <p:spPr>
          <a:xfrm>
            <a:off x="279400" y="1198254"/>
            <a:ext cx="4372987" cy="5191792"/>
          </a:xfrm>
        </p:spPr>
        <p:txBody>
          <a:bodyPr>
            <a:normAutofit/>
          </a:bodyPr>
          <a:lstStyle/>
          <a:p>
            <a:pPr>
              <a:lnSpc>
                <a:spcPct val="100000"/>
              </a:lnSpc>
            </a:pPr>
            <a:r>
              <a:rPr lang="en-US" dirty="0" smtClean="0"/>
              <a:t>One-point redistribution can be configured in either:</a:t>
            </a:r>
          </a:p>
          <a:p>
            <a:pPr lvl="1">
              <a:lnSpc>
                <a:spcPct val="100000"/>
              </a:lnSpc>
            </a:pPr>
            <a:r>
              <a:rPr lang="en-US" b="1" dirty="0" smtClean="0"/>
              <a:t>One-point One-way</a:t>
            </a:r>
          </a:p>
          <a:p>
            <a:pPr lvl="2">
              <a:lnSpc>
                <a:spcPct val="100000"/>
              </a:lnSpc>
            </a:pPr>
            <a:r>
              <a:rPr lang="en-US" dirty="0" smtClean="0"/>
              <a:t>Redistributes networks from one routing protocol into the other routing protocol.</a:t>
            </a:r>
          </a:p>
          <a:p>
            <a:pPr lvl="2">
              <a:lnSpc>
                <a:spcPct val="100000"/>
              </a:lnSpc>
            </a:pPr>
            <a:r>
              <a:rPr lang="en-US" dirty="0" smtClean="0"/>
              <a:t>Typically uses a default or static route so that devices in that other part of the network can reach the first part of the network. </a:t>
            </a:r>
          </a:p>
          <a:p>
            <a:pPr lvl="1">
              <a:lnSpc>
                <a:spcPct val="100000"/>
              </a:lnSpc>
            </a:pPr>
            <a:r>
              <a:rPr lang="en-US" b="1" dirty="0" smtClean="0"/>
              <a:t>One-point Two-way</a:t>
            </a:r>
          </a:p>
          <a:p>
            <a:pPr lvl="2">
              <a:lnSpc>
                <a:spcPct val="100000"/>
              </a:lnSpc>
            </a:pPr>
            <a:r>
              <a:rPr lang="en-US" dirty="0" smtClean="0"/>
              <a:t>Redistributes routes between the two routing processes, in both directions.</a:t>
            </a:r>
          </a:p>
          <a:p>
            <a:pPr>
              <a:lnSpc>
                <a:spcPct val="100000"/>
              </a:lnSpc>
            </a:pPr>
            <a:endParaRPr lang="en-US" dirty="0"/>
          </a:p>
        </p:txBody>
      </p:sp>
      <p:grpSp>
        <p:nvGrpSpPr>
          <p:cNvPr id="27" name="Content Placeholder 26"/>
          <p:cNvGrpSpPr>
            <a:grpSpLocks noGrp="1"/>
          </p:cNvGrpSpPr>
          <p:nvPr>
            <p:ph idx="10"/>
          </p:nvPr>
        </p:nvGrpSpPr>
        <p:grpSpPr>
          <a:xfrm>
            <a:off x="4762919" y="1276140"/>
            <a:ext cx="4006431" cy="5113547"/>
            <a:chOff x="4684577" y="1871779"/>
            <a:chExt cx="4066351" cy="4014071"/>
          </a:xfrm>
        </p:grpSpPr>
        <p:sp>
          <p:nvSpPr>
            <p:cNvPr id="28" name="Rounded Rectangle 27"/>
            <p:cNvSpPr/>
            <p:nvPr/>
          </p:nvSpPr>
          <p:spPr bwMode="auto">
            <a:xfrm>
              <a:off x="4684577" y="2230912"/>
              <a:ext cx="1897846" cy="1486956"/>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ounded Rectangle 28"/>
            <p:cNvSpPr/>
            <p:nvPr/>
          </p:nvSpPr>
          <p:spPr bwMode="auto">
            <a:xfrm>
              <a:off x="6926129" y="2193202"/>
              <a:ext cx="1823125" cy="159500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TextBox 29"/>
            <p:cNvSpPr txBox="1"/>
            <p:nvPr/>
          </p:nvSpPr>
          <p:spPr>
            <a:xfrm>
              <a:off x="4914059" y="2332916"/>
              <a:ext cx="1507328" cy="195813"/>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31" name="TextBox 30"/>
            <p:cNvSpPr txBox="1"/>
            <p:nvPr/>
          </p:nvSpPr>
          <p:spPr>
            <a:xfrm>
              <a:off x="7021114" y="2332916"/>
              <a:ext cx="1507328" cy="19581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pic>
          <p:nvPicPr>
            <p:cNvPr id="32" name="Picture 31"/>
            <p:cNvPicPr>
              <a:picLocks noChangeArrowheads="1"/>
            </p:cNvPicPr>
            <p:nvPr/>
          </p:nvPicPr>
          <p:blipFill>
            <a:blip r:embed="rId3"/>
            <a:srcRect/>
            <a:stretch>
              <a:fillRect/>
            </a:stretch>
          </p:blipFill>
          <p:spPr bwMode="auto">
            <a:xfrm>
              <a:off x="6354448" y="2924741"/>
              <a:ext cx="855597" cy="340885"/>
            </a:xfrm>
            <a:prstGeom prst="rect">
              <a:avLst/>
            </a:prstGeom>
            <a:noFill/>
            <a:ln w="9525">
              <a:noFill/>
              <a:miter lim="800000"/>
              <a:headEnd/>
              <a:tailEnd/>
            </a:ln>
          </p:spPr>
        </p:pic>
        <p:sp>
          <p:nvSpPr>
            <p:cNvPr id="33" name="TextBox 32"/>
            <p:cNvSpPr txBox="1"/>
            <p:nvPr/>
          </p:nvSpPr>
          <p:spPr>
            <a:xfrm>
              <a:off x="4824397" y="1871779"/>
              <a:ext cx="3491489" cy="287847"/>
            </a:xfrm>
            <a:prstGeom prst="rect">
              <a:avLst/>
            </a:prstGeom>
            <a:noFill/>
          </p:spPr>
          <p:txBody>
            <a:bodyPr wrap="square" lIns="0" tIns="0" rIns="0" bIns="0" rtlCol="0" anchor="ctr" anchorCtr="0">
              <a:noAutofit/>
            </a:bodyPr>
            <a:lstStyle/>
            <a:p>
              <a:pPr algn="l"/>
              <a:r>
                <a:rPr lang="en-US" sz="1400" b="1" dirty="0" smtClean="0"/>
                <a:t>One-Point One-Way Redistribution</a:t>
              </a:r>
              <a:endParaRPr lang="en-US" sz="1400" b="1" dirty="0"/>
            </a:p>
          </p:txBody>
        </p:sp>
        <p:sp>
          <p:nvSpPr>
            <p:cNvPr id="34" name="Right Arrow 33"/>
            <p:cNvSpPr/>
            <p:nvPr/>
          </p:nvSpPr>
          <p:spPr bwMode="auto">
            <a:xfrm>
              <a:off x="5355783" y="2391493"/>
              <a:ext cx="2884481" cy="549898"/>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Redistributing</a:t>
              </a:r>
              <a:r>
                <a:rPr kumimoji="0" lang="en-US" sz="1200" b="0" i="0" u="none" strike="noStrike" cap="none" normalizeH="0" dirty="0" smtClean="0">
                  <a:ln>
                    <a:noFill/>
                  </a:ln>
                  <a:solidFill>
                    <a:schemeClr val="tx1"/>
                  </a:solidFill>
                  <a:effectLst/>
                  <a:latin typeface="Arial" charset="0"/>
                </a:rPr>
                <a:t> </a:t>
              </a:r>
              <a:r>
                <a:rPr kumimoji="0" lang="en-US" sz="1200" b="0" i="0" u="none" strike="noStrike" cap="none" normalizeH="0" baseline="0" dirty="0" smtClean="0">
                  <a:ln>
                    <a:noFill/>
                  </a:ln>
                  <a:solidFill>
                    <a:schemeClr val="tx1"/>
                  </a:solidFill>
                  <a:effectLst/>
                  <a:latin typeface="Arial" charset="0"/>
                </a:rPr>
                <a:t>from RIP to OSPF</a:t>
              </a:r>
            </a:p>
          </p:txBody>
        </p:sp>
        <p:sp>
          <p:nvSpPr>
            <p:cNvPr id="35" name="Rounded Rectangle 34"/>
            <p:cNvSpPr/>
            <p:nvPr/>
          </p:nvSpPr>
          <p:spPr bwMode="auto">
            <a:xfrm>
              <a:off x="4686251" y="4393005"/>
              <a:ext cx="1897846" cy="1492845"/>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ounded Rectangle 35"/>
            <p:cNvSpPr/>
            <p:nvPr/>
          </p:nvSpPr>
          <p:spPr bwMode="auto">
            <a:xfrm>
              <a:off x="6927803" y="4355296"/>
              <a:ext cx="1823125" cy="1492845"/>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4915733" y="4495010"/>
              <a:ext cx="1507328" cy="195813"/>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38" name="TextBox 37"/>
            <p:cNvSpPr txBox="1"/>
            <p:nvPr/>
          </p:nvSpPr>
          <p:spPr>
            <a:xfrm>
              <a:off x="7022788" y="4495010"/>
              <a:ext cx="1507328" cy="19581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pic>
          <p:nvPicPr>
            <p:cNvPr id="39" name="Picture 38"/>
            <p:cNvPicPr>
              <a:picLocks noChangeArrowheads="1"/>
            </p:cNvPicPr>
            <p:nvPr/>
          </p:nvPicPr>
          <p:blipFill>
            <a:blip r:embed="rId3"/>
            <a:srcRect/>
            <a:stretch>
              <a:fillRect/>
            </a:stretch>
          </p:blipFill>
          <p:spPr bwMode="auto">
            <a:xfrm>
              <a:off x="6356122" y="5307891"/>
              <a:ext cx="855597" cy="340885"/>
            </a:xfrm>
            <a:prstGeom prst="rect">
              <a:avLst/>
            </a:prstGeom>
            <a:noFill/>
            <a:ln w="9525">
              <a:noFill/>
              <a:miter lim="800000"/>
              <a:headEnd/>
              <a:tailEnd/>
            </a:ln>
          </p:spPr>
        </p:pic>
        <p:sp>
          <p:nvSpPr>
            <p:cNvPr id="40" name="TextBox 39"/>
            <p:cNvSpPr txBox="1"/>
            <p:nvPr/>
          </p:nvSpPr>
          <p:spPr>
            <a:xfrm>
              <a:off x="4826071" y="4033873"/>
              <a:ext cx="3491489" cy="287847"/>
            </a:xfrm>
            <a:prstGeom prst="rect">
              <a:avLst/>
            </a:prstGeom>
            <a:noFill/>
          </p:spPr>
          <p:txBody>
            <a:bodyPr wrap="square" lIns="0" tIns="0" rIns="0" bIns="0" rtlCol="0" anchor="ctr" anchorCtr="0">
              <a:noAutofit/>
            </a:bodyPr>
            <a:lstStyle/>
            <a:p>
              <a:pPr algn="l"/>
              <a:r>
                <a:rPr lang="en-US" sz="1400" b="1" dirty="0" smtClean="0"/>
                <a:t>One-Point Two-Way Redistribution</a:t>
              </a:r>
              <a:endParaRPr lang="en-US" sz="1400" b="1" dirty="0"/>
            </a:p>
          </p:txBody>
        </p:sp>
        <p:sp>
          <p:nvSpPr>
            <p:cNvPr id="41" name="Left-Right Arrow 40"/>
            <p:cNvSpPr/>
            <p:nvPr/>
          </p:nvSpPr>
          <p:spPr bwMode="auto">
            <a:xfrm>
              <a:off x="5265337" y="4762919"/>
              <a:ext cx="3024553" cy="663191"/>
            </a:xfrm>
            <a:prstGeom prst="lef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Redistributing from RIP to OSPF </a:t>
              </a:r>
            </a:p>
            <a:p>
              <a:pPr marL="0" marR="0" indent="0" algn="ctr" defTabSz="814388" rtl="0" eaLnBrk="0" fontAlgn="base" latinLnBrk="0" hangingPunct="0">
                <a:lnSpc>
                  <a:spcPct val="9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and from OSPF to RIP</a:t>
              </a:r>
            </a:p>
          </p:txBody>
        </p:sp>
        <p:sp>
          <p:nvSpPr>
            <p:cNvPr id="42" name="Right Arrow 41"/>
            <p:cNvSpPr/>
            <p:nvPr/>
          </p:nvSpPr>
          <p:spPr bwMode="auto">
            <a:xfrm>
              <a:off x="5397651" y="3197031"/>
              <a:ext cx="2884481" cy="549898"/>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Default route to the OSPF network</a:t>
              </a: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4952" y="3120563"/>
            <a:ext cx="1013551" cy="165253"/>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sp>
        <p:nvSpPr>
          <p:cNvPr id="36" name="Rounded Rectangle 35"/>
          <p:cNvSpPr/>
          <p:nvPr/>
        </p:nvSpPr>
        <p:spPr bwMode="auto">
          <a:xfrm>
            <a:off x="2543903" y="4029339"/>
            <a:ext cx="4290645" cy="1681325"/>
          </a:xfrm>
          <a:prstGeom prst="roundRect">
            <a:avLst/>
          </a:prstGeom>
          <a:solidFill>
            <a:schemeClr val="accent1">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Freeform 9"/>
          <p:cNvSpPr>
            <a:spLocks/>
          </p:cNvSpPr>
          <p:nvPr/>
        </p:nvSpPr>
        <p:spPr bwMode="auto">
          <a:xfrm rot="18900000" flipV="1">
            <a:off x="4803317" y="4470809"/>
            <a:ext cx="1927296" cy="1386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rot="2700000">
            <a:off x="3199284" y="4537965"/>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 name="Title 1"/>
          <p:cNvSpPr>
            <a:spLocks noGrp="1"/>
          </p:cNvSpPr>
          <p:nvPr>
            <p:ph type="title"/>
          </p:nvPr>
        </p:nvSpPr>
        <p:spPr/>
        <p:txBody>
          <a:bodyPr/>
          <a:lstStyle/>
          <a:p>
            <a:r>
              <a:rPr lang="en-US" dirty="0" smtClean="0"/>
              <a:t>One-Point One-Way Redistribution Issue</a:t>
            </a:r>
            <a:endParaRPr lang="en-US" dirty="0"/>
          </a:p>
        </p:txBody>
      </p:sp>
      <p:sp>
        <p:nvSpPr>
          <p:cNvPr id="56" name="Content Placeholder 55"/>
          <p:cNvSpPr>
            <a:spLocks noGrp="1"/>
          </p:cNvSpPr>
          <p:nvPr>
            <p:ph idx="1"/>
          </p:nvPr>
        </p:nvSpPr>
        <p:spPr/>
        <p:txBody>
          <a:bodyPr>
            <a:normAutofit/>
          </a:bodyPr>
          <a:lstStyle/>
          <a:p>
            <a:pPr>
              <a:lnSpc>
                <a:spcPct val="100000"/>
              </a:lnSpc>
            </a:pPr>
            <a:r>
              <a:rPr lang="en-US" sz="2000" dirty="0" smtClean="0"/>
              <a:t>Although one-point one-way or two-way redistribution is usually safe from routing loops, issues can still occur if multiple boundary routers exist and only one router is performing one-point one-way redistribution.</a:t>
            </a:r>
          </a:p>
          <a:p>
            <a:pPr lvl="1">
              <a:lnSpc>
                <a:spcPct val="100000"/>
              </a:lnSpc>
            </a:pPr>
            <a:r>
              <a:rPr lang="en-US" sz="1800" dirty="0" smtClean="0"/>
              <a:t>In this example, R2 is redistributing an external EIGRP route into the OSPF domain.</a:t>
            </a:r>
          </a:p>
          <a:p>
            <a:pPr>
              <a:lnSpc>
                <a:spcPct val="100000"/>
              </a:lnSpc>
            </a:pPr>
            <a:endParaRPr lang="en-US" sz="2000" dirty="0"/>
          </a:p>
        </p:txBody>
      </p:sp>
      <p:sp>
        <p:nvSpPr>
          <p:cNvPr id="4" name="Rounded Rectangle 3"/>
          <p:cNvSpPr/>
          <p:nvPr/>
        </p:nvSpPr>
        <p:spPr bwMode="auto">
          <a:xfrm>
            <a:off x="2542223" y="2994409"/>
            <a:ext cx="4290645" cy="663141"/>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6" name="Freeform 9"/>
          <p:cNvSpPr>
            <a:spLocks/>
          </p:cNvSpPr>
          <p:nvPr/>
        </p:nvSpPr>
        <p:spPr bwMode="auto">
          <a:xfrm>
            <a:off x="3860812" y="3822857"/>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28" name="Picture 37"/>
          <p:cNvPicPr>
            <a:picLocks noChangeArrowheads="1"/>
          </p:cNvPicPr>
          <p:nvPr/>
        </p:nvPicPr>
        <p:blipFill>
          <a:blip r:embed="rId3"/>
          <a:srcRect/>
          <a:stretch>
            <a:fillRect/>
          </a:stretch>
        </p:blipFill>
        <p:spPr bwMode="auto">
          <a:xfrm>
            <a:off x="3032898" y="3622618"/>
            <a:ext cx="870351" cy="451691"/>
          </a:xfrm>
          <a:prstGeom prst="rect">
            <a:avLst/>
          </a:prstGeom>
          <a:noFill/>
          <a:ln w="9525">
            <a:noFill/>
            <a:miter lim="800000"/>
            <a:headEnd/>
            <a:tailEnd/>
          </a:ln>
        </p:spPr>
      </p:pic>
      <p:pic>
        <p:nvPicPr>
          <p:cNvPr id="29" name="Picture 37"/>
          <p:cNvPicPr>
            <a:picLocks noChangeArrowheads="1"/>
          </p:cNvPicPr>
          <p:nvPr/>
        </p:nvPicPr>
        <p:blipFill>
          <a:blip r:embed="rId3"/>
          <a:srcRect/>
          <a:stretch>
            <a:fillRect/>
          </a:stretch>
        </p:blipFill>
        <p:spPr bwMode="auto">
          <a:xfrm>
            <a:off x="5596926" y="3613539"/>
            <a:ext cx="870351" cy="451691"/>
          </a:xfrm>
          <a:prstGeom prst="rect">
            <a:avLst/>
          </a:prstGeom>
          <a:noFill/>
          <a:ln w="9525">
            <a:noFill/>
            <a:miter lim="800000"/>
            <a:headEnd/>
            <a:tailEnd/>
          </a:ln>
        </p:spPr>
      </p:pic>
      <p:sp>
        <p:nvSpPr>
          <p:cNvPr id="30" name="TextBox 29"/>
          <p:cNvSpPr txBox="1"/>
          <p:nvPr/>
        </p:nvSpPr>
        <p:spPr>
          <a:xfrm>
            <a:off x="3308331" y="384295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1" name="TextBox 30"/>
          <p:cNvSpPr txBox="1"/>
          <p:nvPr/>
        </p:nvSpPr>
        <p:spPr>
          <a:xfrm>
            <a:off x="5892581" y="3832038"/>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32" name="Picture 37"/>
          <p:cNvPicPr>
            <a:picLocks noChangeArrowheads="1"/>
          </p:cNvPicPr>
          <p:nvPr/>
        </p:nvPicPr>
        <p:blipFill>
          <a:blip r:embed="rId3"/>
          <a:srcRect/>
          <a:stretch>
            <a:fillRect/>
          </a:stretch>
        </p:blipFill>
        <p:spPr bwMode="auto">
          <a:xfrm>
            <a:off x="4529237" y="5000796"/>
            <a:ext cx="870351" cy="451691"/>
          </a:xfrm>
          <a:prstGeom prst="rect">
            <a:avLst/>
          </a:prstGeom>
          <a:noFill/>
          <a:ln w="9525">
            <a:noFill/>
            <a:miter lim="800000"/>
            <a:headEnd/>
            <a:tailEnd/>
          </a:ln>
        </p:spPr>
      </p:pic>
      <p:sp>
        <p:nvSpPr>
          <p:cNvPr id="33" name="TextBox 32"/>
          <p:cNvSpPr txBox="1"/>
          <p:nvPr/>
        </p:nvSpPr>
        <p:spPr>
          <a:xfrm>
            <a:off x="4829127" y="522038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7" name="TextBox 36"/>
          <p:cNvSpPr txBox="1"/>
          <p:nvPr/>
        </p:nvSpPr>
        <p:spPr>
          <a:xfrm>
            <a:off x="2767064" y="5433328"/>
            <a:ext cx="1013551" cy="165253"/>
          </a:xfrm>
          <a:prstGeom prst="rect">
            <a:avLst/>
          </a:prstGeom>
          <a:noFill/>
        </p:spPr>
        <p:txBody>
          <a:bodyPr wrap="square" lIns="0" tIns="0" rIns="0" bIns="0" rtlCol="0" anchor="ctr" anchorCtr="0">
            <a:noAutofit/>
          </a:bodyPr>
          <a:lstStyle/>
          <a:p>
            <a:pPr algn="l"/>
            <a:r>
              <a:rPr lang="en-US" sz="1050" b="1" dirty="0" smtClean="0"/>
              <a:t>EIGRP</a:t>
            </a:r>
            <a:endParaRPr lang="en-US" sz="1050" b="1" dirty="0"/>
          </a:p>
        </p:txBody>
      </p:sp>
      <p:sp>
        <p:nvSpPr>
          <p:cNvPr id="44" name="Up Arrow Callout 43"/>
          <p:cNvSpPr/>
          <p:nvPr/>
        </p:nvSpPr>
        <p:spPr bwMode="auto">
          <a:xfrm>
            <a:off x="3828413" y="5466255"/>
            <a:ext cx="2381470" cy="1185703"/>
          </a:xfrm>
          <a:prstGeom prst="upArrowCallout">
            <a:avLst>
              <a:gd name="adj1" fmla="val 12805"/>
              <a:gd name="adj2" fmla="val 17683"/>
              <a:gd name="adj3" fmla="val 25000"/>
              <a:gd name="adj4" fmla="val 56931"/>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R1 announces the external EIGRP route 10.0.0.0</a:t>
            </a:r>
            <a:r>
              <a:rPr kumimoji="0" lang="en-US" sz="1100" b="0" i="0" u="none" strike="noStrike" cap="none" normalizeH="0" dirty="0" smtClean="0">
                <a:ln>
                  <a:noFill/>
                </a:ln>
                <a:solidFill>
                  <a:schemeClr val="tx1"/>
                </a:solidFill>
                <a:effectLst/>
                <a:latin typeface="Arial" charset="0"/>
              </a:rPr>
              <a:t> with an administrative distance of 170 to both R2 and R3.</a:t>
            </a:r>
            <a:endParaRPr kumimoji="0" lang="en-US" sz="1100" b="0" i="0" u="none" strike="noStrike" cap="none" normalizeH="0" baseline="0" dirty="0" smtClean="0">
              <a:ln>
                <a:noFill/>
              </a:ln>
              <a:solidFill>
                <a:schemeClr val="tx1"/>
              </a:solidFill>
              <a:effectLst/>
              <a:latin typeface="Arial" charset="0"/>
            </a:endParaRPr>
          </a:p>
        </p:txBody>
      </p:sp>
      <p:sp>
        <p:nvSpPr>
          <p:cNvPr id="45" name="Right Arrow Callout 44"/>
          <p:cNvSpPr/>
          <p:nvPr/>
        </p:nvSpPr>
        <p:spPr bwMode="auto">
          <a:xfrm>
            <a:off x="633047" y="3024513"/>
            <a:ext cx="2401548" cy="1637880"/>
          </a:xfrm>
          <a:prstGeom prst="rightArrowCallout">
            <a:avLst>
              <a:gd name="adj1" fmla="val 11842"/>
              <a:gd name="adj2" fmla="val 13816"/>
              <a:gd name="adj3" fmla="val 17701"/>
              <a:gd name="adj4" fmla="val 69251"/>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en-US" sz="1100" dirty="0" smtClean="0"/>
              <a:t>Only R2 is configured to redistribute the EIGRP routes into the OSPF domain.</a:t>
            </a:r>
          </a:p>
          <a:p>
            <a:pPr algn="l" defTabSz="814388"/>
            <a:r>
              <a:rPr lang="en-US" sz="1100" dirty="0" smtClean="0"/>
              <a:t>Therefore the external 10.0.0.0 network is redistributed into the OSPF domain with an administrative distance of 110.</a:t>
            </a:r>
          </a:p>
        </p:txBody>
      </p:sp>
      <p:sp>
        <p:nvSpPr>
          <p:cNvPr id="46" name="Right Arrow 45"/>
          <p:cNvSpPr/>
          <p:nvPr/>
        </p:nvSpPr>
        <p:spPr bwMode="auto">
          <a:xfrm>
            <a:off x="3949000" y="3315899"/>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E2 10.0.0.0/8 [110/20] </a:t>
            </a:r>
            <a:endParaRPr kumimoji="0" lang="en-US" sz="800" b="1" i="0" u="none" strike="noStrike" cap="none" normalizeH="0" baseline="0" dirty="0" smtClean="0">
              <a:ln>
                <a:noFill/>
              </a:ln>
              <a:solidFill>
                <a:schemeClr val="tx1"/>
              </a:solidFill>
              <a:effectLst/>
              <a:latin typeface="Arial" charset="0"/>
            </a:endParaRPr>
          </a:p>
        </p:txBody>
      </p:sp>
      <p:sp>
        <p:nvSpPr>
          <p:cNvPr id="47" name="Right Arrow Callout 46"/>
          <p:cNvSpPr/>
          <p:nvPr/>
        </p:nvSpPr>
        <p:spPr bwMode="auto">
          <a:xfrm flipH="1">
            <a:off x="6601707" y="2924027"/>
            <a:ext cx="2341314" cy="1889088"/>
          </a:xfrm>
          <a:prstGeom prst="rightArrowCallout">
            <a:avLst>
              <a:gd name="adj1" fmla="val 10630"/>
              <a:gd name="adj2" fmla="val 12604"/>
              <a:gd name="adj3" fmla="val 19545"/>
              <a:gd name="adj4" fmla="val 71465"/>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en-US" sz="1100" dirty="0" smtClean="0"/>
              <a:t>Although R3 has a direct connection to R1, R3 will use the OSPF route via R2 to get to the 10.0.0.0 network due to the lower administrative distance of OSPF (110).</a:t>
            </a:r>
          </a:p>
          <a:p>
            <a:pPr algn="l" defTabSz="814388"/>
            <a:endParaRPr lang="en-US" sz="1100" dirty="0" smtClean="0"/>
          </a:p>
          <a:p>
            <a:pPr algn="l" defTabSz="814388"/>
            <a:r>
              <a:rPr lang="en-US" sz="1100" dirty="0" smtClean="0"/>
              <a:t>This creates a suboptimal routing issue.</a:t>
            </a:r>
          </a:p>
        </p:txBody>
      </p:sp>
      <p:sp>
        <p:nvSpPr>
          <p:cNvPr id="51" name="Right Arrow 50"/>
          <p:cNvSpPr/>
          <p:nvPr/>
        </p:nvSpPr>
        <p:spPr bwMode="auto">
          <a:xfrm rot="18663191">
            <a:off x="4989914" y="4692530"/>
            <a:ext cx="2067968" cy="311499"/>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EX 10.0.0.0/8 [170/41024000]</a:t>
            </a:r>
            <a:endParaRPr kumimoji="0" lang="en-US" sz="800" b="1" i="0" u="none" strike="noStrike" cap="none" normalizeH="0" baseline="0" dirty="0" smtClean="0">
              <a:ln>
                <a:noFill/>
              </a:ln>
              <a:solidFill>
                <a:schemeClr val="tx1"/>
              </a:solidFill>
              <a:effectLst/>
              <a:latin typeface="Arial" charset="0"/>
            </a:endParaRPr>
          </a:p>
        </p:txBody>
      </p:sp>
      <p:sp>
        <p:nvSpPr>
          <p:cNvPr id="52" name="Right Arrow 51"/>
          <p:cNvSpPr/>
          <p:nvPr/>
        </p:nvSpPr>
        <p:spPr bwMode="auto">
          <a:xfrm rot="13630405" flipV="1">
            <a:off x="2913761" y="4725501"/>
            <a:ext cx="2067968" cy="29728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EX 10.0.0.0/8 [170/41024000]</a:t>
            </a:r>
            <a:endParaRPr kumimoji="0" lang="en-US" sz="800" b="1" i="0" u="none" strike="noStrike" cap="none" normalizeH="0" baseline="0" dirty="0" smtClean="0">
              <a:ln>
                <a:noFill/>
              </a:ln>
              <a:solidFill>
                <a:schemeClr val="tx1"/>
              </a:solidFill>
              <a:effectLst/>
              <a:latin typeface="Arial" charset="0"/>
            </a:endParaRPr>
          </a:p>
        </p:txBody>
      </p:sp>
      <p:sp>
        <p:nvSpPr>
          <p:cNvPr id="53" name="Dodecagon 52"/>
          <p:cNvSpPr/>
          <p:nvPr/>
        </p:nvSpPr>
        <p:spPr bwMode="auto">
          <a:xfrm>
            <a:off x="3456626" y="5968671"/>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a:t>
            </a:r>
          </a:p>
        </p:txBody>
      </p:sp>
      <p:sp>
        <p:nvSpPr>
          <p:cNvPr id="54" name="Dodecagon 53"/>
          <p:cNvSpPr/>
          <p:nvPr/>
        </p:nvSpPr>
        <p:spPr bwMode="auto">
          <a:xfrm>
            <a:off x="262933" y="3106671"/>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a:t>
            </a:r>
          </a:p>
        </p:txBody>
      </p:sp>
      <p:sp>
        <p:nvSpPr>
          <p:cNvPr id="55" name="Dodecagon 54"/>
          <p:cNvSpPr/>
          <p:nvPr/>
        </p:nvSpPr>
        <p:spPr bwMode="auto">
          <a:xfrm>
            <a:off x="6896509" y="2957616"/>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Multipoint Redistribution</a:t>
            </a:r>
            <a:endParaRPr lang="en-US" dirty="0"/>
          </a:p>
        </p:txBody>
      </p:sp>
      <p:sp>
        <p:nvSpPr>
          <p:cNvPr id="3" name="Content Placeholder 2"/>
          <p:cNvSpPr>
            <a:spLocks noGrp="1"/>
          </p:cNvSpPr>
          <p:nvPr>
            <p:ph idx="1"/>
          </p:nvPr>
        </p:nvSpPr>
        <p:spPr>
          <a:xfrm>
            <a:off x="279400" y="1198254"/>
            <a:ext cx="4282551" cy="5191792"/>
          </a:xfrm>
        </p:spPr>
        <p:txBody>
          <a:bodyPr>
            <a:noAutofit/>
          </a:bodyPr>
          <a:lstStyle/>
          <a:p>
            <a:pPr>
              <a:lnSpc>
                <a:spcPct val="100000"/>
              </a:lnSpc>
            </a:pPr>
            <a:r>
              <a:rPr lang="en-US" sz="2000" dirty="0" smtClean="0"/>
              <a:t>Multipoint redistribution has two (or more) separate routers running both routing protocols.</a:t>
            </a:r>
          </a:p>
          <a:p>
            <a:pPr>
              <a:lnSpc>
                <a:spcPct val="100000"/>
              </a:lnSpc>
            </a:pPr>
            <a:r>
              <a:rPr lang="en-US" sz="2000" dirty="0" smtClean="0"/>
              <a:t>Redistribution can be configured as:</a:t>
            </a:r>
          </a:p>
          <a:p>
            <a:pPr lvl="1">
              <a:lnSpc>
                <a:spcPct val="100000"/>
              </a:lnSpc>
            </a:pPr>
            <a:r>
              <a:rPr lang="en-US" sz="1800" dirty="0" smtClean="0"/>
              <a:t>Multipoint one-way redistribution</a:t>
            </a:r>
          </a:p>
          <a:p>
            <a:pPr lvl="1">
              <a:lnSpc>
                <a:spcPct val="100000"/>
              </a:lnSpc>
            </a:pPr>
            <a:r>
              <a:rPr lang="en-US" sz="1800" dirty="0" smtClean="0"/>
              <a:t>Multipoint two-way redistribution</a:t>
            </a:r>
          </a:p>
          <a:p>
            <a:pPr marL="236538" lvl="1">
              <a:lnSpc>
                <a:spcPct val="100000"/>
              </a:lnSpc>
              <a:spcBef>
                <a:spcPct val="50000"/>
              </a:spcBef>
              <a:buFont typeface="Wingdings" pitchFamily="2" charset="2"/>
              <a:buChar char="§"/>
            </a:pPr>
            <a:r>
              <a:rPr lang="en-US" dirty="0" smtClean="0"/>
              <a:t>Although multipoint two-way redistribution is especially problematic, either method is likely to introduce potential routing feedback loops. </a:t>
            </a:r>
          </a:p>
        </p:txBody>
      </p:sp>
      <p:sp>
        <p:nvSpPr>
          <p:cNvPr id="28" name="Rounded Rectangle 27"/>
          <p:cNvSpPr/>
          <p:nvPr/>
        </p:nvSpPr>
        <p:spPr bwMode="auto">
          <a:xfrm>
            <a:off x="4702175" y="1663005"/>
            <a:ext cx="1898231" cy="1922979"/>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ounded Rectangle 28"/>
          <p:cNvSpPr/>
          <p:nvPr/>
        </p:nvSpPr>
        <p:spPr bwMode="auto">
          <a:xfrm>
            <a:off x="6944181" y="1614238"/>
            <a:ext cx="1823494" cy="2062709"/>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TextBox 29"/>
          <p:cNvSpPr txBox="1"/>
          <p:nvPr/>
        </p:nvSpPr>
        <p:spPr>
          <a:xfrm>
            <a:off x="4931704" y="1794920"/>
            <a:ext cx="1507633" cy="253232"/>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31" name="TextBox 30"/>
          <p:cNvSpPr txBox="1"/>
          <p:nvPr/>
        </p:nvSpPr>
        <p:spPr>
          <a:xfrm>
            <a:off x="7039185" y="1794920"/>
            <a:ext cx="1507633" cy="253232"/>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pic>
        <p:nvPicPr>
          <p:cNvPr id="32" name="Picture 31"/>
          <p:cNvPicPr>
            <a:picLocks noChangeArrowheads="1"/>
          </p:cNvPicPr>
          <p:nvPr/>
        </p:nvPicPr>
        <p:blipFill>
          <a:blip r:embed="rId3"/>
          <a:srcRect/>
          <a:stretch>
            <a:fillRect/>
          </a:stretch>
        </p:blipFill>
        <p:spPr bwMode="auto">
          <a:xfrm>
            <a:off x="6452771" y="2371415"/>
            <a:ext cx="661462" cy="318220"/>
          </a:xfrm>
          <a:prstGeom prst="rect">
            <a:avLst/>
          </a:prstGeom>
          <a:noFill/>
          <a:ln w="9525">
            <a:noFill/>
            <a:miter lim="800000"/>
            <a:headEnd/>
            <a:tailEnd/>
          </a:ln>
        </p:spPr>
      </p:pic>
      <p:sp>
        <p:nvSpPr>
          <p:cNvPr id="33" name="TextBox 32"/>
          <p:cNvSpPr txBox="1"/>
          <p:nvPr/>
        </p:nvSpPr>
        <p:spPr>
          <a:xfrm>
            <a:off x="4842023" y="1198563"/>
            <a:ext cx="3492197" cy="372253"/>
          </a:xfrm>
          <a:prstGeom prst="rect">
            <a:avLst/>
          </a:prstGeom>
          <a:noFill/>
        </p:spPr>
        <p:txBody>
          <a:bodyPr wrap="square" lIns="0" tIns="0" rIns="0" bIns="0" rtlCol="0" anchor="ctr" anchorCtr="0">
            <a:noAutofit/>
          </a:bodyPr>
          <a:lstStyle/>
          <a:p>
            <a:pPr algn="l"/>
            <a:r>
              <a:rPr lang="en-US" sz="1400" b="1" dirty="0" smtClean="0"/>
              <a:t>Multipoint One-Way Redistribution</a:t>
            </a:r>
            <a:endParaRPr lang="en-US" sz="1400" b="1" dirty="0"/>
          </a:p>
        </p:txBody>
      </p:sp>
      <p:sp>
        <p:nvSpPr>
          <p:cNvPr id="34" name="Right Arrow 33"/>
          <p:cNvSpPr/>
          <p:nvPr/>
        </p:nvSpPr>
        <p:spPr bwMode="auto">
          <a:xfrm>
            <a:off x="5614676" y="1969480"/>
            <a:ext cx="2464200" cy="391279"/>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Redistributing</a:t>
            </a:r>
            <a:r>
              <a:rPr kumimoji="0" lang="en-US" sz="1050" b="0" i="0" u="none" strike="noStrike" cap="none" normalizeH="0" dirty="0" smtClean="0">
                <a:ln>
                  <a:noFill/>
                </a:ln>
                <a:solidFill>
                  <a:schemeClr val="tx1"/>
                </a:solidFill>
                <a:effectLst/>
                <a:latin typeface="Arial" charset="0"/>
              </a:rPr>
              <a:t> </a:t>
            </a:r>
            <a:r>
              <a:rPr kumimoji="0" lang="en-US" sz="1050" b="0" i="0" u="none" strike="noStrike" cap="none" normalizeH="0" baseline="0" dirty="0" smtClean="0">
                <a:ln>
                  <a:noFill/>
                </a:ln>
                <a:solidFill>
                  <a:schemeClr val="tx1"/>
                </a:solidFill>
                <a:effectLst/>
                <a:latin typeface="Arial" charset="0"/>
              </a:rPr>
              <a:t>RIP into OSPF</a:t>
            </a:r>
          </a:p>
        </p:txBody>
      </p:sp>
      <p:sp>
        <p:nvSpPr>
          <p:cNvPr id="35" name="Rounded Rectangle 34"/>
          <p:cNvSpPr/>
          <p:nvPr/>
        </p:nvSpPr>
        <p:spPr bwMode="auto">
          <a:xfrm>
            <a:off x="4703849" y="4459093"/>
            <a:ext cx="1898231" cy="1930595"/>
          </a:xfrm>
          <a:prstGeom prst="roundRect">
            <a:avLst/>
          </a:prstGeom>
          <a:solidFill>
            <a:schemeClr val="tx1">
              <a:lumMod val="65000"/>
              <a:lumOff val="35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ounded Rectangle 35"/>
          <p:cNvSpPr/>
          <p:nvPr/>
        </p:nvSpPr>
        <p:spPr bwMode="auto">
          <a:xfrm>
            <a:off x="6945856" y="4410327"/>
            <a:ext cx="1823494" cy="1930595"/>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4933378" y="4591009"/>
            <a:ext cx="1507633" cy="253232"/>
          </a:xfrm>
          <a:prstGeom prst="rect">
            <a:avLst/>
          </a:prstGeom>
          <a:noFill/>
        </p:spPr>
        <p:txBody>
          <a:bodyPr wrap="square" lIns="0" tIns="0" rIns="0" bIns="0" rtlCol="0" anchor="ctr" anchorCtr="0">
            <a:noAutofit/>
          </a:bodyPr>
          <a:lstStyle/>
          <a:p>
            <a:pPr algn="l"/>
            <a:r>
              <a:rPr lang="en-US" sz="1050" b="1" dirty="0" smtClean="0"/>
              <a:t>RIP</a:t>
            </a:r>
            <a:endParaRPr lang="en-US" sz="1050" b="1" dirty="0"/>
          </a:p>
        </p:txBody>
      </p:sp>
      <p:sp>
        <p:nvSpPr>
          <p:cNvPr id="38" name="TextBox 37"/>
          <p:cNvSpPr txBox="1"/>
          <p:nvPr/>
        </p:nvSpPr>
        <p:spPr>
          <a:xfrm>
            <a:off x="7040860" y="4591009"/>
            <a:ext cx="1507633" cy="253232"/>
          </a:xfrm>
          <a:prstGeom prst="rect">
            <a:avLst/>
          </a:prstGeom>
          <a:noFill/>
        </p:spPr>
        <p:txBody>
          <a:bodyPr wrap="square" lIns="0" tIns="0" rIns="0" bIns="0" rtlCol="0" anchor="ctr" anchorCtr="0">
            <a:noAutofit/>
          </a:bodyPr>
          <a:lstStyle/>
          <a:p>
            <a:pPr algn="l"/>
            <a:r>
              <a:rPr lang="en-US" sz="1050" b="1" dirty="0" smtClean="0"/>
              <a:t>OSPF</a:t>
            </a:r>
            <a:endParaRPr lang="en-US" sz="1050" b="1" dirty="0"/>
          </a:p>
        </p:txBody>
      </p:sp>
      <p:sp>
        <p:nvSpPr>
          <p:cNvPr id="40" name="TextBox 39"/>
          <p:cNvSpPr txBox="1"/>
          <p:nvPr/>
        </p:nvSpPr>
        <p:spPr>
          <a:xfrm>
            <a:off x="4843698" y="3994652"/>
            <a:ext cx="3492197" cy="372253"/>
          </a:xfrm>
          <a:prstGeom prst="rect">
            <a:avLst/>
          </a:prstGeom>
          <a:noFill/>
        </p:spPr>
        <p:txBody>
          <a:bodyPr wrap="square" lIns="0" tIns="0" rIns="0" bIns="0" rtlCol="0" anchor="ctr" anchorCtr="0">
            <a:noAutofit/>
          </a:bodyPr>
          <a:lstStyle/>
          <a:p>
            <a:pPr algn="l"/>
            <a:r>
              <a:rPr lang="en-US" sz="1400" b="1" dirty="0" smtClean="0"/>
              <a:t>Multipoint Two-Way Redistribution</a:t>
            </a:r>
            <a:endParaRPr lang="en-US" sz="1400" b="1" dirty="0"/>
          </a:p>
        </p:txBody>
      </p:sp>
      <p:sp>
        <p:nvSpPr>
          <p:cNvPr id="41" name="Left-Right Arrow 40"/>
          <p:cNvSpPr/>
          <p:nvPr/>
        </p:nvSpPr>
        <p:spPr bwMode="auto">
          <a:xfrm>
            <a:off x="4853354" y="4732784"/>
            <a:ext cx="3884564" cy="432079"/>
          </a:xfrm>
          <a:prstGeom prst="leftRightArrow">
            <a:avLst>
              <a:gd name="adj1" fmla="val 50000"/>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Redistributing RIP into OSPF and OSPF into RIP</a:t>
            </a:r>
          </a:p>
        </p:txBody>
      </p:sp>
      <p:pic>
        <p:nvPicPr>
          <p:cNvPr id="20" name="Picture 19"/>
          <p:cNvPicPr>
            <a:picLocks noChangeArrowheads="1"/>
          </p:cNvPicPr>
          <p:nvPr/>
        </p:nvPicPr>
        <p:blipFill>
          <a:blip r:embed="rId3"/>
          <a:srcRect/>
          <a:stretch>
            <a:fillRect/>
          </a:stretch>
        </p:blipFill>
        <p:spPr bwMode="auto">
          <a:xfrm>
            <a:off x="6464499" y="3186983"/>
            <a:ext cx="661462" cy="318220"/>
          </a:xfrm>
          <a:prstGeom prst="rect">
            <a:avLst/>
          </a:prstGeom>
          <a:noFill/>
          <a:ln w="9525">
            <a:noFill/>
            <a:miter lim="800000"/>
            <a:headEnd/>
            <a:tailEnd/>
          </a:ln>
        </p:spPr>
      </p:pic>
      <p:sp>
        <p:nvSpPr>
          <p:cNvPr id="21" name="Right Arrow 20"/>
          <p:cNvSpPr/>
          <p:nvPr/>
        </p:nvSpPr>
        <p:spPr bwMode="auto">
          <a:xfrm>
            <a:off x="5626404" y="2785048"/>
            <a:ext cx="2464200" cy="391279"/>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Redistributing</a:t>
            </a:r>
            <a:r>
              <a:rPr kumimoji="0" lang="en-US" sz="1050" b="0" i="0" u="none" strike="noStrike" cap="none" normalizeH="0" dirty="0" smtClean="0">
                <a:ln>
                  <a:noFill/>
                </a:ln>
                <a:solidFill>
                  <a:schemeClr val="tx1"/>
                </a:solidFill>
                <a:effectLst/>
                <a:latin typeface="Arial" charset="0"/>
              </a:rPr>
              <a:t> </a:t>
            </a:r>
            <a:r>
              <a:rPr kumimoji="0" lang="en-US" sz="1050" b="0" i="0" u="none" strike="noStrike" cap="none" normalizeH="0" baseline="0" dirty="0" smtClean="0">
                <a:ln>
                  <a:noFill/>
                </a:ln>
                <a:solidFill>
                  <a:schemeClr val="tx1"/>
                </a:solidFill>
                <a:effectLst/>
                <a:latin typeface="Arial" charset="0"/>
              </a:rPr>
              <a:t>RIP into OSPF</a:t>
            </a:r>
          </a:p>
        </p:txBody>
      </p:sp>
      <p:pic>
        <p:nvPicPr>
          <p:cNvPr id="22" name="Picture 21"/>
          <p:cNvPicPr>
            <a:picLocks noChangeArrowheads="1"/>
          </p:cNvPicPr>
          <p:nvPr/>
        </p:nvPicPr>
        <p:blipFill>
          <a:blip r:embed="rId3"/>
          <a:srcRect/>
          <a:stretch>
            <a:fillRect/>
          </a:stretch>
        </p:blipFill>
        <p:spPr bwMode="auto">
          <a:xfrm>
            <a:off x="6454451" y="5146343"/>
            <a:ext cx="661462" cy="318220"/>
          </a:xfrm>
          <a:prstGeom prst="rect">
            <a:avLst/>
          </a:prstGeom>
          <a:noFill/>
          <a:ln w="9525">
            <a:noFill/>
            <a:miter lim="800000"/>
            <a:headEnd/>
            <a:tailEnd/>
          </a:ln>
        </p:spPr>
      </p:pic>
      <p:pic>
        <p:nvPicPr>
          <p:cNvPr id="23" name="Picture 22"/>
          <p:cNvPicPr>
            <a:picLocks noChangeArrowheads="1"/>
          </p:cNvPicPr>
          <p:nvPr/>
        </p:nvPicPr>
        <p:blipFill>
          <a:blip r:embed="rId3"/>
          <a:srcRect/>
          <a:stretch>
            <a:fillRect/>
          </a:stretch>
        </p:blipFill>
        <p:spPr bwMode="auto">
          <a:xfrm>
            <a:off x="6466179" y="5961911"/>
            <a:ext cx="661462" cy="318220"/>
          </a:xfrm>
          <a:prstGeom prst="rect">
            <a:avLst/>
          </a:prstGeom>
          <a:noFill/>
          <a:ln w="9525">
            <a:noFill/>
            <a:miter lim="800000"/>
            <a:headEnd/>
            <a:tailEnd/>
          </a:ln>
        </p:spPr>
      </p:pic>
      <p:sp>
        <p:nvSpPr>
          <p:cNvPr id="24" name="Left-Right Arrow 23"/>
          <p:cNvSpPr/>
          <p:nvPr/>
        </p:nvSpPr>
        <p:spPr bwMode="auto">
          <a:xfrm>
            <a:off x="4865082" y="5588544"/>
            <a:ext cx="3884564" cy="432079"/>
          </a:xfrm>
          <a:prstGeom prst="leftRightArrow">
            <a:avLst>
              <a:gd name="adj1" fmla="val 50000"/>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Redistributing RIP into OSPF and OSPF into RIP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bwMode="auto">
          <a:xfrm>
            <a:off x="2542223" y="3336041"/>
            <a:ext cx="4290645" cy="663141"/>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TextBox 22"/>
          <p:cNvSpPr txBox="1"/>
          <p:nvPr/>
        </p:nvSpPr>
        <p:spPr>
          <a:xfrm>
            <a:off x="2674952" y="3472243"/>
            <a:ext cx="1013551" cy="165253"/>
          </a:xfrm>
          <a:prstGeom prst="rect">
            <a:avLst/>
          </a:prstGeom>
          <a:noFill/>
        </p:spPr>
        <p:txBody>
          <a:bodyPr wrap="square" lIns="0" tIns="0" rIns="0" bIns="0" rtlCol="0" anchor="ctr" anchorCtr="0">
            <a:noAutofit/>
          </a:bodyPr>
          <a:lstStyle/>
          <a:p>
            <a:pPr algn="l"/>
            <a:r>
              <a:rPr lang="en-US" sz="1050" b="1" dirty="0" smtClean="0"/>
              <a:t>Routing Protocol A	</a:t>
            </a:r>
            <a:endParaRPr lang="en-US" sz="1050" b="1" dirty="0"/>
          </a:p>
        </p:txBody>
      </p:sp>
      <p:sp>
        <p:nvSpPr>
          <p:cNvPr id="36" name="Rounded Rectangle 35"/>
          <p:cNvSpPr/>
          <p:nvPr/>
        </p:nvSpPr>
        <p:spPr bwMode="auto">
          <a:xfrm>
            <a:off x="2543903" y="4381019"/>
            <a:ext cx="4290645" cy="1681325"/>
          </a:xfrm>
          <a:prstGeom prst="roundRect">
            <a:avLst/>
          </a:prstGeom>
          <a:solidFill>
            <a:schemeClr val="accent1">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Freeform 9"/>
          <p:cNvSpPr>
            <a:spLocks/>
          </p:cNvSpPr>
          <p:nvPr/>
        </p:nvSpPr>
        <p:spPr bwMode="auto">
          <a:xfrm rot="18900000" flipV="1">
            <a:off x="4803317" y="4822489"/>
            <a:ext cx="1927296" cy="1386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rot="2700000">
            <a:off x="3199284" y="4889645"/>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 name="Title 1"/>
          <p:cNvSpPr>
            <a:spLocks noGrp="1"/>
          </p:cNvSpPr>
          <p:nvPr>
            <p:ph type="title"/>
          </p:nvPr>
        </p:nvSpPr>
        <p:spPr/>
        <p:txBody>
          <a:bodyPr/>
          <a:lstStyle/>
          <a:p>
            <a:r>
              <a:rPr lang="en-US" dirty="0" smtClean="0"/>
              <a:t>Multipoint Redistribution</a:t>
            </a:r>
            <a:endParaRPr lang="en-US" dirty="0"/>
          </a:p>
        </p:txBody>
      </p:sp>
      <p:sp>
        <p:nvSpPr>
          <p:cNvPr id="56" name="Content Placeholder 55"/>
          <p:cNvSpPr>
            <a:spLocks noGrp="1"/>
          </p:cNvSpPr>
          <p:nvPr>
            <p:ph idx="1"/>
          </p:nvPr>
        </p:nvSpPr>
        <p:spPr/>
        <p:txBody>
          <a:bodyPr>
            <a:normAutofit/>
          </a:bodyPr>
          <a:lstStyle/>
          <a:p>
            <a:pPr>
              <a:lnSpc>
                <a:spcPct val="100000"/>
              </a:lnSpc>
            </a:pPr>
            <a:r>
              <a:rPr lang="en-US" sz="2000" dirty="0" smtClean="0"/>
              <a:t>Multipoint one-way redistribution only works well if:</a:t>
            </a:r>
          </a:p>
          <a:p>
            <a:pPr lvl="1">
              <a:lnSpc>
                <a:spcPct val="100000"/>
              </a:lnSpc>
            </a:pPr>
            <a:r>
              <a:rPr lang="en-US" sz="1800" dirty="0" smtClean="0"/>
              <a:t>The receiving routing protocol is either EIGRP, BGP and OSPF because </a:t>
            </a:r>
            <a:r>
              <a:rPr lang="en-US" sz="1800" smtClean="0"/>
              <a:t>they support </a:t>
            </a:r>
            <a:r>
              <a:rPr lang="en-US" sz="1800" dirty="0" smtClean="0"/>
              <a:t>different administrative distances for internal and external routes. </a:t>
            </a:r>
          </a:p>
          <a:p>
            <a:pPr lvl="1">
              <a:lnSpc>
                <a:spcPct val="100000"/>
              </a:lnSpc>
            </a:pPr>
            <a:r>
              <a:rPr lang="en-US" sz="1800" dirty="0" smtClean="0"/>
              <a:t>The administrative distance of protocol B’s external routes is higher than the administrative distance of protocol A’s routes, so that R2 and R3 will use the appropriate routes to destinations in the protocol A side of the network.</a:t>
            </a:r>
            <a:endParaRPr lang="en-US" sz="1800" dirty="0"/>
          </a:p>
        </p:txBody>
      </p:sp>
      <p:sp>
        <p:nvSpPr>
          <p:cNvPr id="26" name="Freeform 9"/>
          <p:cNvSpPr>
            <a:spLocks/>
          </p:cNvSpPr>
          <p:nvPr/>
        </p:nvSpPr>
        <p:spPr bwMode="auto">
          <a:xfrm>
            <a:off x="3780428" y="4174537"/>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28" name="Picture 37"/>
          <p:cNvPicPr>
            <a:picLocks noChangeArrowheads="1"/>
          </p:cNvPicPr>
          <p:nvPr/>
        </p:nvPicPr>
        <p:blipFill>
          <a:blip r:embed="rId3"/>
          <a:srcRect/>
          <a:stretch>
            <a:fillRect/>
          </a:stretch>
        </p:blipFill>
        <p:spPr bwMode="auto">
          <a:xfrm>
            <a:off x="3032898" y="3974298"/>
            <a:ext cx="870351" cy="451691"/>
          </a:xfrm>
          <a:prstGeom prst="rect">
            <a:avLst/>
          </a:prstGeom>
          <a:noFill/>
          <a:ln w="9525">
            <a:noFill/>
            <a:miter lim="800000"/>
            <a:headEnd/>
            <a:tailEnd/>
          </a:ln>
        </p:spPr>
      </p:pic>
      <p:pic>
        <p:nvPicPr>
          <p:cNvPr id="29" name="Picture 37"/>
          <p:cNvPicPr>
            <a:picLocks noChangeArrowheads="1"/>
          </p:cNvPicPr>
          <p:nvPr/>
        </p:nvPicPr>
        <p:blipFill>
          <a:blip r:embed="rId3"/>
          <a:srcRect/>
          <a:stretch>
            <a:fillRect/>
          </a:stretch>
        </p:blipFill>
        <p:spPr bwMode="auto">
          <a:xfrm>
            <a:off x="5596926" y="3965219"/>
            <a:ext cx="870351" cy="451691"/>
          </a:xfrm>
          <a:prstGeom prst="rect">
            <a:avLst/>
          </a:prstGeom>
          <a:noFill/>
          <a:ln w="9525">
            <a:noFill/>
            <a:miter lim="800000"/>
            <a:headEnd/>
            <a:tailEnd/>
          </a:ln>
        </p:spPr>
      </p:pic>
      <p:sp>
        <p:nvSpPr>
          <p:cNvPr id="30" name="TextBox 29"/>
          <p:cNvSpPr txBox="1"/>
          <p:nvPr/>
        </p:nvSpPr>
        <p:spPr>
          <a:xfrm>
            <a:off x="3308331" y="419463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1" name="TextBox 30"/>
          <p:cNvSpPr txBox="1"/>
          <p:nvPr/>
        </p:nvSpPr>
        <p:spPr>
          <a:xfrm>
            <a:off x="5892581" y="4183718"/>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32" name="Picture 37"/>
          <p:cNvPicPr>
            <a:picLocks noChangeArrowheads="1"/>
          </p:cNvPicPr>
          <p:nvPr/>
        </p:nvPicPr>
        <p:blipFill>
          <a:blip r:embed="rId3"/>
          <a:srcRect/>
          <a:stretch>
            <a:fillRect/>
          </a:stretch>
        </p:blipFill>
        <p:spPr bwMode="auto">
          <a:xfrm>
            <a:off x="4529237" y="5352476"/>
            <a:ext cx="870351" cy="451691"/>
          </a:xfrm>
          <a:prstGeom prst="rect">
            <a:avLst/>
          </a:prstGeom>
          <a:noFill/>
          <a:ln w="9525">
            <a:noFill/>
            <a:miter lim="800000"/>
            <a:headEnd/>
            <a:tailEnd/>
          </a:ln>
        </p:spPr>
      </p:pic>
      <p:sp>
        <p:nvSpPr>
          <p:cNvPr id="33" name="TextBox 32"/>
          <p:cNvSpPr txBox="1"/>
          <p:nvPr/>
        </p:nvSpPr>
        <p:spPr>
          <a:xfrm>
            <a:off x="4829127" y="557206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7" name="TextBox 36"/>
          <p:cNvSpPr txBox="1"/>
          <p:nvPr/>
        </p:nvSpPr>
        <p:spPr>
          <a:xfrm>
            <a:off x="2767064" y="5785008"/>
            <a:ext cx="1013551" cy="165253"/>
          </a:xfrm>
          <a:prstGeom prst="rect">
            <a:avLst/>
          </a:prstGeom>
          <a:noFill/>
        </p:spPr>
        <p:txBody>
          <a:bodyPr wrap="square" lIns="0" tIns="0" rIns="0" bIns="0" rtlCol="0" anchor="ctr" anchorCtr="0">
            <a:noAutofit/>
          </a:bodyPr>
          <a:lstStyle/>
          <a:p>
            <a:pPr algn="l"/>
            <a:r>
              <a:rPr lang="en-US" sz="1050" b="1" dirty="0" smtClean="0"/>
              <a:t>Routing Protocol B</a:t>
            </a:r>
            <a:endParaRPr lang="en-US" sz="1050" b="1" dirty="0"/>
          </a:p>
        </p:txBody>
      </p:sp>
      <p:sp>
        <p:nvSpPr>
          <p:cNvPr id="44" name="Up Arrow Callout 43"/>
          <p:cNvSpPr/>
          <p:nvPr/>
        </p:nvSpPr>
        <p:spPr bwMode="auto">
          <a:xfrm>
            <a:off x="3828413" y="5817935"/>
            <a:ext cx="2381470" cy="813965"/>
          </a:xfrm>
          <a:prstGeom prst="upArrowCallout">
            <a:avLst>
              <a:gd name="adj1" fmla="val 12805"/>
              <a:gd name="adj2" fmla="val 17683"/>
              <a:gd name="adj3" fmla="val 25000"/>
              <a:gd name="adj4" fmla="val 56931"/>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R1 announces protocol</a:t>
            </a:r>
            <a:r>
              <a:rPr kumimoji="0" lang="en-US" sz="1100" b="0" i="0" u="none" strike="noStrike" cap="none" normalizeH="0" dirty="0" smtClean="0">
                <a:ln>
                  <a:noFill/>
                </a:ln>
                <a:solidFill>
                  <a:schemeClr val="tx1"/>
                </a:solidFill>
                <a:effectLst/>
                <a:latin typeface="Arial" charset="0"/>
              </a:rPr>
              <a:t> B </a:t>
            </a:r>
            <a:r>
              <a:rPr kumimoji="0" lang="en-US" sz="1100" b="0" i="0" u="none" strike="noStrike" cap="none" normalizeH="0" baseline="0" dirty="0" smtClean="0">
                <a:ln>
                  <a:noFill/>
                </a:ln>
                <a:solidFill>
                  <a:schemeClr val="tx1"/>
                </a:solidFill>
                <a:effectLst/>
                <a:latin typeface="Arial" charset="0"/>
              </a:rPr>
              <a:t>routes </a:t>
            </a:r>
            <a:r>
              <a:rPr kumimoji="0" lang="en-US" sz="1100" b="0" i="0" u="none" strike="noStrike" cap="none" normalizeH="0" dirty="0" smtClean="0">
                <a:ln>
                  <a:noFill/>
                </a:ln>
                <a:solidFill>
                  <a:schemeClr val="tx1"/>
                </a:solidFill>
                <a:effectLst/>
                <a:latin typeface="Arial" charset="0"/>
              </a:rPr>
              <a:t>to both R2 and R3.</a:t>
            </a:r>
            <a:endParaRPr kumimoji="0" lang="en-US" sz="1100" b="0" i="0" u="none" strike="noStrike" cap="none" normalizeH="0" baseline="0" dirty="0" smtClean="0">
              <a:ln>
                <a:noFill/>
              </a:ln>
              <a:solidFill>
                <a:schemeClr val="tx1"/>
              </a:solidFill>
              <a:effectLst/>
              <a:latin typeface="Arial" charset="0"/>
            </a:endParaRPr>
          </a:p>
        </p:txBody>
      </p:sp>
      <p:sp>
        <p:nvSpPr>
          <p:cNvPr id="45" name="Right Arrow Callout 44"/>
          <p:cNvSpPr/>
          <p:nvPr/>
        </p:nvSpPr>
        <p:spPr bwMode="auto">
          <a:xfrm>
            <a:off x="633047" y="3828410"/>
            <a:ext cx="2401548" cy="733446"/>
          </a:xfrm>
          <a:prstGeom prst="rightArrowCallout">
            <a:avLst>
              <a:gd name="adj1" fmla="val 17322"/>
              <a:gd name="adj2" fmla="val 13816"/>
              <a:gd name="adj3" fmla="val 17701"/>
              <a:gd name="adj4" fmla="val 73854"/>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en-US" sz="1100" dirty="0" smtClean="0"/>
              <a:t>R2 is configured to redistribute routing protocol B routes.</a:t>
            </a:r>
          </a:p>
        </p:txBody>
      </p:sp>
      <p:sp>
        <p:nvSpPr>
          <p:cNvPr id="47" name="Right Arrow Callout 46"/>
          <p:cNvSpPr/>
          <p:nvPr/>
        </p:nvSpPr>
        <p:spPr bwMode="auto">
          <a:xfrm flipH="1">
            <a:off x="6601707" y="3838458"/>
            <a:ext cx="2341314" cy="763586"/>
          </a:xfrm>
          <a:prstGeom prst="rightArrowCallout">
            <a:avLst>
              <a:gd name="adj1" fmla="val 17312"/>
              <a:gd name="adj2" fmla="val 24447"/>
              <a:gd name="adj3" fmla="val 19545"/>
              <a:gd name="adj4" fmla="val 71465"/>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en-US" sz="1100" dirty="0" smtClean="0"/>
              <a:t>R3 is configured to redistribute routing protocol B routes.</a:t>
            </a:r>
          </a:p>
        </p:txBody>
      </p:sp>
      <p:sp>
        <p:nvSpPr>
          <p:cNvPr id="51" name="Right Arrow 50"/>
          <p:cNvSpPr/>
          <p:nvPr/>
        </p:nvSpPr>
        <p:spPr bwMode="auto">
          <a:xfrm rot="18663191">
            <a:off x="4989914" y="5044210"/>
            <a:ext cx="2067968" cy="311499"/>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900" b="1" kern="0" dirty="0" smtClean="0">
                <a:latin typeface="Courier New" pitchFamily="49" charset="0"/>
              </a:rPr>
              <a:t>Protocol B routes</a:t>
            </a:r>
            <a:endParaRPr kumimoji="0" lang="en-US" sz="900" b="1" i="0" u="none" strike="noStrike" cap="none" normalizeH="0" baseline="0" dirty="0" smtClean="0">
              <a:ln>
                <a:noFill/>
              </a:ln>
              <a:solidFill>
                <a:schemeClr val="tx1"/>
              </a:solidFill>
              <a:effectLst/>
              <a:latin typeface="Arial" charset="0"/>
            </a:endParaRPr>
          </a:p>
        </p:txBody>
      </p:sp>
      <p:sp>
        <p:nvSpPr>
          <p:cNvPr id="52" name="Right Arrow 51"/>
          <p:cNvSpPr/>
          <p:nvPr/>
        </p:nvSpPr>
        <p:spPr bwMode="auto">
          <a:xfrm rot="13630405" flipV="1">
            <a:off x="2913761" y="5077181"/>
            <a:ext cx="2067968" cy="29728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900" b="1" kern="0" dirty="0" smtClean="0">
                <a:latin typeface="Courier New" pitchFamily="49" charset="0"/>
              </a:rPr>
              <a:t>Protocol B routes</a:t>
            </a:r>
            <a:endParaRPr kumimoji="0" lang="en-US" sz="900" b="1" i="0" u="none" strike="noStrike" cap="none" normalizeH="0" baseline="0" dirty="0" smtClean="0">
              <a:ln>
                <a:noFill/>
              </a:ln>
              <a:solidFill>
                <a:schemeClr val="tx1"/>
              </a:solidFill>
              <a:effectLst/>
              <a:latin typeface="Arial" charset="0"/>
            </a:endParaRPr>
          </a:p>
        </p:txBody>
      </p:sp>
      <p:sp>
        <p:nvSpPr>
          <p:cNvPr id="53" name="Dodecagon 52"/>
          <p:cNvSpPr/>
          <p:nvPr/>
        </p:nvSpPr>
        <p:spPr bwMode="auto">
          <a:xfrm>
            <a:off x="3456626" y="6159583"/>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a:t>
            </a:r>
          </a:p>
        </p:txBody>
      </p:sp>
      <p:sp>
        <p:nvSpPr>
          <p:cNvPr id="54" name="Dodecagon 53"/>
          <p:cNvSpPr/>
          <p:nvPr/>
        </p:nvSpPr>
        <p:spPr bwMode="auto">
          <a:xfrm>
            <a:off x="262933" y="3810044"/>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a:t>
            </a:r>
          </a:p>
        </p:txBody>
      </p:sp>
      <p:sp>
        <p:nvSpPr>
          <p:cNvPr id="55" name="Dodecagon 54"/>
          <p:cNvSpPr/>
          <p:nvPr/>
        </p:nvSpPr>
        <p:spPr bwMode="auto">
          <a:xfrm>
            <a:off x="6896509" y="3811696"/>
            <a:ext cx="351692" cy="331595"/>
          </a:xfrm>
          <a:prstGeom prst="dodecagon">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a:t>
            </a:r>
          </a:p>
        </p:txBody>
      </p:sp>
      <p:sp>
        <p:nvSpPr>
          <p:cNvPr id="35" name="Left-Right Arrow 34"/>
          <p:cNvSpPr/>
          <p:nvPr/>
        </p:nvSpPr>
        <p:spPr bwMode="auto">
          <a:xfrm>
            <a:off x="3446601" y="3537016"/>
            <a:ext cx="2503080" cy="419215"/>
          </a:xfrm>
          <a:prstGeom prst="lef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defTabSz="814388"/>
            <a:r>
              <a:rPr lang="pt-BR" sz="900" b="1" kern="0" dirty="0" smtClean="0">
                <a:latin typeface="Courier New" pitchFamily="49" charset="0"/>
                <a:cs typeface="Courier New" pitchFamily="49" charset="0"/>
              </a:rPr>
              <a:t>Redistributed protocol B routes</a:t>
            </a:r>
            <a:endParaRPr lang="en-US" sz="900"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Core and Edge Routing Protocols</a:t>
            </a:r>
            <a:endParaRPr lang="en-US" dirty="0"/>
          </a:p>
        </p:txBody>
      </p:sp>
      <p:sp>
        <p:nvSpPr>
          <p:cNvPr id="3" name="Content Placeholder 2"/>
          <p:cNvSpPr>
            <a:spLocks noGrp="1"/>
          </p:cNvSpPr>
          <p:nvPr>
            <p:ph idx="1"/>
          </p:nvPr>
        </p:nvSpPr>
        <p:spPr/>
        <p:txBody>
          <a:bodyPr/>
          <a:lstStyle/>
          <a:p>
            <a:pPr>
              <a:lnSpc>
                <a:spcPct val="100000"/>
              </a:lnSpc>
            </a:pPr>
            <a:r>
              <a:rPr lang="en-US" dirty="0" smtClean="0"/>
              <a:t>Two terms are often used to distinguish redistribution roles between IGPs:</a:t>
            </a:r>
          </a:p>
          <a:p>
            <a:pPr lvl="1">
              <a:lnSpc>
                <a:spcPct val="100000"/>
              </a:lnSpc>
            </a:pPr>
            <a:r>
              <a:rPr lang="en-US" dirty="0" smtClean="0"/>
              <a:t>Core routing protocol </a:t>
            </a:r>
          </a:p>
          <a:p>
            <a:pPr lvl="1">
              <a:lnSpc>
                <a:spcPct val="100000"/>
              </a:lnSpc>
            </a:pPr>
            <a:r>
              <a:rPr lang="en-US" dirty="0" smtClean="0"/>
              <a:t>Edge routing protocol</a:t>
            </a:r>
          </a:p>
          <a:p>
            <a:pPr>
              <a:lnSpc>
                <a:spcPct val="100000"/>
              </a:lnSpc>
            </a:pPr>
            <a:r>
              <a:rPr lang="en-US" dirty="0" smtClean="0"/>
              <a:t>In a network that run multiple IGPs:</a:t>
            </a:r>
          </a:p>
          <a:p>
            <a:pPr lvl="1">
              <a:lnSpc>
                <a:spcPct val="100000"/>
              </a:lnSpc>
            </a:pPr>
            <a:r>
              <a:rPr lang="en-US" dirty="0" smtClean="0"/>
              <a:t>The core routing protocol is the main and more advanced routing protocol running in the network (e.g.; EIGRP, OSPF).</a:t>
            </a:r>
          </a:p>
          <a:p>
            <a:pPr lvl="1">
              <a:lnSpc>
                <a:spcPct val="100000"/>
              </a:lnSpc>
            </a:pPr>
            <a:r>
              <a:rPr lang="en-US" dirty="0" smtClean="0"/>
              <a:t>The edge routing protocol is the simpler IGP (e.g., RIP).</a:t>
            </a:r>
          </a:p>
          <a:p>
            <a:pPr>
              <a:lnSpc>
                <a:spcPct val="100000"/>
              </a:lnSpc>
            </a:pPr>
            <a:r>
              <a:rPr lang="en-US" dirty="0" smtClean="0"/>
              <a:t>If this is an IGP migration from an older IGP to a newer IGP:</a:t>
            </a:r>
          </a:p>
          <a:p>
            <a:pPr lvl="1">
              <a:lnSpc>
                <a:spcPct val="100000"/>
              </a:lnSpc>
            </a:pPr>
            <a:r>
              <a:rPr lang="en-US" dirty="0" smtClean="0"/>
              <a:t>The core routing protocol is the new routing protocol.</a:t>
            </a:r>
          </a:p>
          <a:p>
            <a:pPr lvl="1">
              <a:lnSpc>
                <a:spcPct val="100000"/>
              </a:lnSpc>
            </a:pPr>
            <a:r>
              <a:rPr lang="en-US" dirty="0" smtClean="0"/>
              <a:t>The edge routing protocol is the old routing protocol.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431702" y="1296225"/>
            <a:ext cx="4250453" cy="884267"/>
          </a:xfrm>
          <a:prstGeom prst="rect">
            <a:avLst/>
          </a:prstGeom>
          <a:solidFill>
            <a:schemeClr val="tx1">
              <a:lumMod val="50000"/>
              <a:lumOff val="50000"/>
              <a:alpha val="15000"/>
            </a:schemeClr>
          </a:solidFill>
          <a:ln w="12700">
            <a:solidFill>
              <a:schemeClr val="bg2"/>
            </a:solidFill>
          </a:ln>
        </p:spPr>
        <p:txBody>
          <a:bodyPr wrap="square" rtlCol="0" anchor="ctr" anchorCtr="0">
            <a:noAutofit/>
          </a:bodyPr>
          <a:lstStyle/>
          <a:p>
            <a:endParaRPr lang="en-US" sz="1400" dirty="0"/>
          </a:p>
        </p:txBody>
      </p:sp>
      <p:sp>
        <p:nvSpPr>
          <p:cNvPr id="21" name="TextBox 20"/>
          <p:cNvSpPr txBox="1"/>
          <p:nvPr/>
        </p:nvSpPr>
        <p:spPr>
          <a:xfrm>
            <a:off x="2433382" y="2594097"/>
            <a:ext cx="4250453" cy="892681"/>
          </a:xfrm>
          <a:prstGeom prst="rect">
            <a:avLst/>
          </a:prstGeom>
          <a:solidFill>
            <a:schemeClr val="tx1">
              <a:lumMod val="50000"/>
              <a:lumOff val="50000"/>
              <a:alpha val="15000"/>
            </a:schemeClr>
          </a:solidFill>
          <a:ln w="12700">
            <a:solidFill>
              <a:schemeClr val="bg2"/>
            </a:solidFill>
          </a:ln>
        </p:spPr>
        <p:txBody>
          <a:bodyPr wrap="square" rtlCol="0" anchor="ctr" anchorCtr="0">
            <a:noAutofit/>
          </a:bodyPr>
          <a:lstStyle/>
          <a:p>
            <a:endParaRPr lang="en-US" sz="1400" dirty="0"/>
          </a:p>
        </p:txBody>
      </p:sp>
      <p:sp>
        <p:nvSpPr>
          <p:cNvPr id="25" name="TextBox 24"/>
          <p:cNvSpPr txBox="1"/>
          <p:nvPr/>
        </p:nvSpPr>
        <p:spPr>
          <a:xfrm>
            <a:off x="2435062" y="3841729"/>
            <a:ext cx="4250453" cy="984738"/>
          </a:xfrm>
          <a:prstGeom prst="rect">
            <a:avLst/>
          </a:prstGeom>
          <a:solidFill>
            <a:schemeClr val="tx1">
              <a:lumMod val="50000"/>
              <a:lumOff val="50000"/>
              <a:alpha val="15000"/>
            </a:schemeClr>
          </a:solidFill>
          <a:ln w="12700">
            <a:solidFill>
              <a:schemeClr val="bg2"/>
            </a:solidFill>
          </a:ln>
        </p:spPr>
        <p:txBody>
          <a:bodyPr wrap="square" rtlCol="0" anchor="ctr" anchorCtr="0">
            <a:noAutofit/>
          </a:bodyPr>
          <a:lstStyle/>
          <a:p>
            <a:endParaRPr lang="en-US" sz="1400" dirty="0"/>
          </a:p>
        </p:txBody>
      </p:sp>
      <p:sp>
        <p:nvSpPr>
          <p:cNvPr id="29" name="TextBox 28"/>
          <p:cNvSpPr txBox="1"/>
          <p:nvPr/>
        </p:nvSpPr>
        <p:spPr>
          <a:xfrm>
            <a:off x="2426694" y="5240080"/>
            <a:ext cx="4250453" cy="1442073"/>
          </a:xfrm>
          <a:prstGeom prst="rect">
            <a:avLst/>
          </a:prstGeom>
          <a:solidFill>
            <a:schemeClr val="tx1">
              <a:lumMod val="50000"/>
              <a:lumOff val="50000"/>
              <a:alpha val="15000"/>
            </a:schemeClr>
          </a:solidFill>
          <a:ln w="12700">
            <a:solidFill>
              <a:schemeClr val="bg2"/>
            </a:solidFill>
          </a:ln>
        </p:spPr>
        <p:txBody>
          <a:bodyPr wrap="square" rtlCol="0" anchor="b" anchorCtr="0">
            <a:noAutofit/>
          </a:bodyPr>
          <a:lstStyle/>
          <a:p>
            <a:endParaRPr lang="en-US" sz="1100" dirty="0" smtClean="0"/>
          </a:p>
          <a:p>
            <a:endParaRPr lang="en-US" sz="1100" dirty="0" smtClean="0"/>
          </a:p>
          <a:p>
            <a:endParaRPr lang="en-US" sz="1100" dirty="0" smtClean="0"/>
          </a:p>
          <a:p>
            <a:r>
              <a:rPr lang="en-US" sz="1050" dirty="0" smtClean="0"/>
              <a:t>Then modify the administrative distance associated with redistributed routes so that they are not the selected routes when multiple routes exist for the same destination.</a:t>
            </a:r>
          </a:p>
          <a:p>
            <a:endParaRPr lang="en-US" sz="1400" dirty="0"/>
          </a:p>
        </p:txBody>
      </p:sp>
      <p:sp>
        <p:nvSpPr>
          <p:cNvPr id="2" name="Title 1"/>
          <p:cNvSpPr>
            <a:spLocks noGrp="1"/>
          </p:cNvSpPr>
          <p:nvPr>
            <p:ph type="title"/>
          </p:nvPr>
        </p:nvSpPr>
        <p:spPr/>
        <p:txBody>
          <a:bodyPr>
            <a:normAutofit/>
          </a:bodyPr>
          <a:lstStyle/>
          <a:p>
            <a:r>
              <a:rPr lang="en-US" dirty="0" smtClean="0"/>
              <a:t>Redistribution Techniques</a:t>
            </a:r>
            <a:endParaRPr lang="en-US" dirty="0"/>
          </a:p>
        </p:txBody>
      </p:sp>
      <p:pic>
        <p:nvPicPr>
          <p:cNvPr id="4" name="Picture 88"/>
          <p:cNvPicPr>
            <a:picLocks noChangeAspect="1" noChangeArrowheads="1"/>
          </p:cNvPicPr>
          <p:nvPr/>
        </p:nvPicPr>
        <p:blipFill>
          <a:blip r:embed="rId3"/>
          <a:srcRect/>
          <a:stretch>
            <a:fillRect/>
          </a:stretch>
        </p:blipFill>
        <p:spPr bwMode="auto">
          <a:xfrm>
            <a:off x="230252" y="2614034"/>
            <a:ext cx="2010546" cy="1447316"/>
          </a:xfrm>
          <a:prstGeom prst="rect">
            <a:avLst/>
          </a:prstGeom>
          <a:noFill/>
          <a:ln w="9525" algn="ctr">
            <a:noFill/>
            <a:miter lim="800000"/>
            <a:headEnd/>
            <a:tailEnd/>
          </a:ln>
        </p:spPr>
      </p:pic>
      <p:pic>
        <p:nvPicPr>
          <p:cNvPr id="5" name="Picture 88"/>
          <p:cNvPicPr>
            <a:picLocks noChangeAspect="1" noChangeArrowheads="1"/>
          </p:cNvPicPr>
          <p:nvPr/>
        </p:nvPicPr>
        <p:blipFill>
          <a:blip r:embed="rId3"/>
          <a:srcRect/>
          <a:stretch>
            <a:fillRect/>
          </a:stretch>
        </p:blipFill>
        <p:spPr bwMode="auto">
          <a:xfrm>
            <a:off x="6932422" y="2614034"/>
            <a:ext cx="2010546" cy="1447316"/>
          </a:xfrm>
          <a:prstGeom prst="rect">
            <a:avLst/>
          </a:prstGeom>
          <a:noFill/>
          <a:ln w="9525" algn="ctr">
            <a:noFill/>
            <a:miter lim="800000"/>
            <a:headEnd/>
            <a:tailEnd/>
          </a:ln>
        </p:spPr>
      </p:pic>
      <p:sp>
        <p:nvSpPr>
          <p:cNvPr id="6" name="Right Arrow 5"/>
          <p:cNvSpPr/>
          <p:nvPr/>
        </p:nvSpPr>
        <p:spPr bwMode="auto">
          <a:xfrm>
            <a:off x="2614629" y="1366572"/>
            <a:ext cx="3929161" cy="355548"/>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routes from the edge into the core. </a:t>
            </a:r>
            <a:endParaRPr kumimoji="0" lang="en-US" sz="1050" b="1" i="0" u="none" strike="noStrike" cap="none" normalizeH="0" baseline="0" dirty="0" smtClean="0">
              <a:ln>
                <a:noFill/>
              </a:ln>
              <a:solidFill>
                <a:schemeClr val="tx1"/>
              </a:solidFill>
              <a:effectLst/>
              <a:latin typeface="Arial" charset="0"/>
            </a:endParaRPr>
          </a:p>
        </p:txBody>
      </p:sp>
      <p:sp>
        <p:nvSpPr>
          <p:cNvPr id="9" name="TextBox 8"/>
          <p:cNvSpPr txBox="1"/>
          <p:nvPr/>
        </p:nvSpPr>
        <p:spPr>
          <a:xfrm>
            <a:off x="7596480" y="3054667"/>
            <a:ext cx="844062" cy="432080"/>
          </a:xfrm>
          <a:prstGeom prst="rect">
            <a:avLst/>
          </a:prstGeom>
          <a:noFill/>
        </p:spPr>
        <p:txBody>
          <a:bodyPr wrap="none" rtlCol="0" anchor="ctr" anchorCtr="0">
            <a:noAutofit/>
          </a:bodyPr>
          <a:lstStyle/>
          <a:p>
            <a:r>
              <a:rPr lang="en-US" sz="1400" b="1" dirty="0" smtClean="0"/>
              <a:t>Core </a:t>
            </a:r>
          </a:p>
          <a:p>
            <a:r>
              <a:rPr lang="en-US" sz="1400" b="1" dirty="0" smtClean="0"/>
              <a:t>Routing Protocol</a:t>
            </a:r>
            <a:endParaRPr lang="en-US" sz="1400" b="1" dirty="0"/>
          </a:p>
        </p:txBody>
      </p:sp>
      <p:sp>
        <p:nvSpPr>
          <p:cNvPr id="10" name="TextBox 9"/>
          <p:cNvSpPr txBox="1"/>
          <p:nvPr/>
        </p:nvSpPr>
        <p:spPr>
          <a:xfrm>
            <a:off x="855792" y="3016152"/>
            <a:ext cx="844062" cy="432080"/>
          </a:xfrm>
          <a:prstGeom prst="rect">
            <a:avLst/>
          </a:prstGeom>
          <a:noFill/>
        </p:spPr>
        <p:txBody>
          <a:bodyPr wrap="none" rtlCol="0" anchor="ctr" anchorCtr="0">
            <a:noAutofit/>
          </a:bodyPr>
          <a:lstStyle/>
          <a:p>
            <a:r>
              <a:rPr lang="en-US" sz="1400" b="1" dirty="0" smtClean="0"/>
              <a:t>Edge</a:t>
            </a:r>
          </a:p>
          <a:p>
            <a:r>
              <a:rPr lang="en-US" sz="1400" b="1" dirty="0" smtClean="0"/>
              <a:t>Routing Protocol</a:t>
            </a:r>
            <a:endParaRPr lang="en-US" sz="1400" b="1" dirty="0"/>
          </a:p>
        </p:txBody>
      </p:sp>
      <p:sp>
        <p:nvSpPr>
          <p:cNvPr id="11" name="Right Arrow 10"/>
          <p:cNvSpPr/>
          <p:nvPr/>
        </p:nvSpPr>
        <p:spPr bwMode="auto">
          <a:xfrm flipH="1">
            <a:off x="2602523" y="3880353"/>
            <a:ext cx="3928906" cy="882577"/>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When using multiple boundary routers, redistribute routes from the core into the edge and filter inappropriate routes.</a:t>
            </a:r>
            <a:endParaRPr kumimoji="0" lang="en-US" sz="1050" b="1" i="0" u="none" strike="noStrike" cap="none" normalizeH="0" baseline="0" dirty="0" smtClean="0">
              <a:ln>
                <a:noFill/>
              </a:ln>
              <a:solidFill>
                <a:schemeClr val="tx1"/>
              </a:solidFill>
              <a:effectLst/>
              <a:latin typeface="Arial" charset="0"/>
            </a:endParaRPr>
          </a:p>
        </p:txBody>
      </p:sp>
      <p:sp>
        <p:nvSpPr>
          <p:cNvPr id="12" name="TextBox 11"/>
          <p:cNvSpPr txBox="1"/>
          <p:nvPr/>
        </p:nvSpPr>
        <p:spPr>
          <a:xfrm>
            <a:off x="904360" y="3456603"/>
            <a:ext cx="763675" cy="221064"/>
          </a:xfrm>
          <a:prstGeom prst="rect">
            <a:avLst/>
          </a:prstGeom>
          <a:noFill/>
        </p:spPr>
        <p:txBody>
          <a:bodyPr wrap="none" rtlCol="0" anchor="ctr" anchorCtr="0">
            <a:noAutofit/>
          </a:bodyPr>
          <a:lstStyle/>
          <a:p>
            <a:r>
              <a:rPr lang="en-US" sz="1100" dirty="0" smtClean="0"/>
              <a:t>172.16.0.0</a:t>
            </a:r>
            <a:endParaRPr lang="en-US" sz="1100" dirty="0"/>
          </a:p>
        </p:txBody>
      </p:sp>
      <p:sp>
        <p:nvSpPr>
          <p:cNvPr id="13" name="TextBox 12"/>
          <p:cNvSpPr txBox="1"/>
          <p:nvPr/>
        </p:nvSpPr>
        <p:spPr>
          <a:xfrm>
            <a:off x="7658296" y="3488427"/>
            <a:ext cx="763675" cy="221064"/>
          </a:xfrm>
          <a:prstGeom prst="rect">
            <a:avLst/>
          </a:prstGeom>
          <a:noFill/>
        </p:spPr>
        <p:txBody>
          <a:bodyPr wrap="none" rtlCol="0" anchor="ctr" anchorCtr="0">
            <a:noAutofit/>
          </a:bodyPr>
          <a:lstStyle/>
          <a:p>
            <a:r>
              <a:rPr lang="en-US" sz="1100" dirty="0" smtClean="0"/>
              <a:t>10.0.0.0</a:t>
            </a:r>
            <a:endParaRPr lang="en-US" sz="1100" dirty="0"/>
          </a:p>
        </p:txBody>
      </p:sp>
      <p:sp>
        <p:nvSpPr>
          <p:cNvPr id="17" name="Right Arrow 16"/>
          <p:cNvSpPr/>
          <p:nvPr/>
        </p:nvSpPr>
        <p:spPr bwMode="auto">
          <a:xfrm flipH="1">
            <a:off x="2606022" y="1706266"/>
            <a:ext cx="3925406" cy="355548"/>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a default route from the core into the edge.</a:t>
            </a:r>
          </a:p>
        </p:txBody>
      </p:sp>
      <p:sp>
        <p:nvSpPr>
          <p:cNvPr id="19" name="TextBox 18"/>
          <p:cNvSpPr txBox="1"/>
          <p:nvPr/>
        </p:nvSpPr>
        <p:spPr>
          <a:xfrm>
            <a:off x="2311124" y="1055076"/>
            <a:ext cx="1708220" cy="241161"/>
          </a:xfrm>
          <a:prstGeom prst="rect">
            <a:avLst/>
          </a:prstGeom>
          <a:noFill/>
        </p:spPr>
        <p:txBody>
          <a:bodyPr wrap="none" rtlCol="0" anchor="ctr" anchorCtr="0">
            <a:noAutofit/>
          </a:bodyPr>
          <a:lstStyle/>
          <a:p>
            <a:pPr algn="l"/>
            <a:r>
              <a:rPr lang="en-US" sz="1400" b="1" dirty="0" smtClean="0"/>
              <a:t>Technique #1</a:t>
            </a:r>
            <a:endParaRPr lang="en-US" sz="1400" b="1" dirty="0"/>
          </a:p>
        </p:txBody>
      </p:sp>
      <p:sp>
        <p:nvSpPr>
          <p:cNvPr id="20" name="Right Arrow 19"/>
          <p:cNvSpPr/>
          <p:nvPr/>
        </p:nvSpPr>
        <p:spPr bwMode="auto">
          <a:xfrm>
            <a:off x="2616309" y="2664444"/>
            <a:ext cx="3929161" cy="391877"/>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routes from the edge into the core. </a:t>
            </a:r>
            <a:endParaRPr kumimoji="0" lang="en-US" sz="1050" b="1" i="0" u="none" strike="noStrike" cap="none" normalizeH="0" baseline="0" dirty="0" smtClean="0">
              <a:ln>
                <a:noFill/>
              </a:ln>
              <a:solidFill>
                <a:schemeClr val="tx1"/>
              </a:solidFill>
              <a:effectLst/>
              <a:latin typeface="Arial" charset="0"/>
            </a:endParaRPr>
          </a:p>
        </p:txBody>
      </p:sp>
      <p:sp>
        <p:nvSpPr>
          <p:cNvPr id="22" name="Right Arrow 21"/>
          <p:cNvSpPr/>
          <p:nvPr/>
        </p:nvSpPr>
        <p:spPr bwMode="auto">
          <a:xfrm flipH="1">
            <a:off x="2607702" y="3004138"/>
            <a:ext cx="3925406" cy="391877"/>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static routes about the core into the edge.</a:t>
            </a:r>
          </a:p>
        </p:txBody>
      </p:sp>
      <p:sp>
        <p:nvSpPr>
          <p:cNvPr id="23" name="TextBox 22"/>
          <p:cNvSpPr txBox="1"/>
          <p:nvPr/>
        </p:nvSpPr>
        <p:spPr>
          <a:xfrm>
            <a:off x="2312804" y="2352948"/>
            <a:ext cx="1708220" cy="241161"/>
          </a:xfrm>
          <a:prstGeom prst="rect">
            <a:avLst/>
          </a:prstGeom>
          <a:noFill/>
        </p:spPr>
        <p:txBody>
          <a:bodyPr wrap="none" rtlCol="0" anchor="ctr" anchorCtr="0">
            <a:noAutofit/>
          </a:bodyPr>
          <a:lstStyle/>
          <a:p>
            <a:pPr algn="l"/>
            <a:r>
              <a:rPr lang="en-US" sz="1400" b="1" dirty="0" smtClean="0"/>
              <a:t>Technique #2</a:t>
            </a:r>
            <a:endParaRPr lang="en-US" sz="1400" b="1" dirty="0"/>
          </a:p>
        </p:txBody>
      </p:sp>
      <p:sp>
        <p:nvSpPr>
          <p:cNvPr id="27" name="TextBox 26"/>
          <p:cNvSpPr txBox="1"/>
          <p:nvPr/>
        </p:nvSpPr>
        <p:spPr>
          <a:xfrm>
            <a:off x="2314484" y="3600580"/>
            <a:ext cx="1708220" cy="241161"/>
          </a:xfrm>
          <a:prstGeom prst="rect">
            <a:avLst/>
          </a:prstGeom>
          <a:noFill/>
        </p:spPr>
        <p:txBody>
          <a:bodyPr wrap="none" rtlCol="0" anchor="ctr" anchorCtr="0">
            <a:noAutofit/>
          </a:bodyPr>
          <a:lstStyle/>
          <a:p>
            <a:pPr algn="l"/>
            <a:r>
              <a:rPr lang="en-US" sz="1400" b="1" dirty="0" smtClean="0"/>
              <a:t>Technique #3</a:t>
            </a:r>
            <a:endParaRPr lang="en-US" sz="1400" b="1" dirty="0"/>
          </a:p>
        </p:txBody>
      </p:sp>
      <p:sp>
        <p:nvSpPr>
          <p:cNvPr id="30" name="TextBox 29"/>
          <p:cNvSpPr txBox="1"/>
          <p:nvPr/>
        </p:nvSpPr>
        <p:spPr>
          <a:xfrm>
            <a:off x="2306116" y="4998932"/>
            <a:ext cx="1708220" cy="241161"/>
          </a:xfrm>
          <a:prstGeom prst="rect">
            <a:avLst/>
          </a:prstGeom>
          <a:noFill/>
        </p:spPr>
        <p:txBody>
          <a:bodyPr wrap="none" rtlCol="0" anchor="ctr" anchorCtr="0">
            <a:noAutofit/>
          </a:bodyPr>
          <a:lstStyle/>
          <a:p>
            <a:pPr algn="l"/>
            <a:r>
              <a:rPr lang="en-US" sz="1400" b="1" dirty="0" smtClean="0"/>
              <a:t>Technique #4</a:t>
            </a:r>
            <a:endParaRPr lang="en-US" sz="1400" b="1" dirty="0"/>
          </a:p>
        </p:txBody>
      </p:sp>
      <p:sp>
        <p:nvSpPr>
          <p:cNvPr id="31" name="Right Arrow 30"/>
          <p:cNvSpPr/>
          <p:nvPr/>
        </p:nvSpPr>
        <p:spPr bwMode="auto">
          <a:xfrm>
            <a:off x="2617989" y="5258508"/>
            <a:ext cx="3929161" cy="391877"/>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all routes from the edge into the core. </a:t>
            </a:r>
            <a:endParaRPr kumimoji="0" lang="en-US" sz="1050" b="1" i="0" u="none" strike="noStrike" cap="none" normalizeH="0" baseline="0" dirty="0" smtClean="0">
              <a:ln>
                <a:noFill/>
              </a:ln>
              <a:solidFill>
                <a:schemeClr val="tx1"/>
              </a:solidFill>
              <a:effectLst/>
              <a:latin typeface="Arial" charset="0"/>
            </a:endParaRPr>
          </a:p>
        </p:txBody>
      </p:sp>
      <p:sp>
        <p:nvSpPr>
          <p:cNvPr id="32" name="Right Arrow 31"/>
          <p:cNvSpPr/>
          <p:nvPr/>
        </p:nvSpPr>
        <p:spPr bwMode="auto">
          <a:xfrm flipH="1">
            <a:off x="2609382" y="5598202"/>
            <a:ext cx="3925406" cy="391877"/>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050" dirty="0" smtClean="0"/>
              <a:t>Redistribute all routes from the core into the edge.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4552632" cy="2743200"/>
          </a:xfrm>
          <a:prstGeom prst="rect">
            <a:avLst/>
          </a:prstGeom>
          <a:noFill/>
        </p:spPr>
        <p:txBody>
          <a:bodyPr anchor="ctr"/>
          <a:lstStyle/>
          <a:p>
            <a:r>
              <a:rPr lang="en-US" sz="2800" dirty="0" smtClean="0">
                <a:solidFill>
                  <a:schemeClr val="bg1"/>
                </a:solidFill>
              </a:rPr>
              <a:t>Assessing Network Routing Performance Issues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Preventing Routing Loops</a:t>
            </a:r>
            <a:endParaRPr lang="en-US" dirty="0"/>
          </a:p>
        </p:txBody>
      </p:sp>
      <p:sp>
        <p:nvSpPr>
          <p:cNvPr id="3" name="Content Placeholder 2"/>
          <p:cNvSpPr>
            <a:spLocks noGrp="1"/>
          </p:cNvSpPr>
          <p:nvPr>
            <p:ph idx="1"/>
          </p:nvPr>
        </p:nvSpPr>
        <p:spPr/>
        <p:txBody>
          <a:bodyPr/>
          <a:lstStyle/>
          <a:p>
            <a:r>
              <a:rPr lang="en-US" smtClean="0"/>
              <a:t>The safest way to perform redistribution is to redistribute routes in only one direction, on only one boundary router within the network. </a:t>
            </a:r>
          </a:p>
          <a:p>
            <a:pPr lvl="1"/>
            <a:r>
              <a:rPr lang="en-US" smtClean="0"/>
              <a:t>However, that this results in a single point of failure in the network.</a:t>
            </a:r>
          </a:p>
          <a:p>
            <a:r>
              <a:rPr lang="en-US" smtClean="0"/>
              <a:t>If redistribution must be done in both directions or on multiple boundary routers, the redistribution should be tuned to avoid problems such as suboptimal routing and routing loops.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4500" name="Rectangle 4"/>
          <p:cNvSpPr>
            <a:spLocks noGrp="1" noChangeArrowheads="1"/>
          </p:cNvSpPr>
          <p:nvPr>
            <p:ph type="title"/>
          </p:nvPr>
        </p:nvSpPr>
        <p:spPr/>
        <p:txBody>
          <a:bodyPr/>
          <a:lstStyle/>
          <a:p>
            <a:r>
              <a:rPr lang="en-US" smtClean="0"/>
              <a:t>Redistribution Guidelines</a:t>
            </a:r>
            <a:endParaRPr lang="en-US" dirty="0" smtClean="0"/>
          </a:p>
        </p:txBody>
      </p:sp>
      <p:sp>
        <p:nvSpPr>
          <p:cNvPr id="874501" name="Rectangle 5"/>
          <p:cNvSpPr>
            <a:spLocks noGrp="1" noChangeArrowheads="1"/>
          </p:cNvSpPr>
          <p:nvPr>
            <p:ph idx="1"/>
          </p:nvPr>
        </p:nvSpPr>
        <p:spPr/>
        <p:txBody>
          <a:bodyPr/>
          <a:lstStyle/>
          <a:p>
            <a:r>
              <a:rPr lang="en-US" smtClean="0"/>
              <a:t>Do not overlap routing protocols. </a:t>
            </a:r>
          </a:p>
          <a:p>
            <a:pPr lvl="1"/>
            <a:r>
              <a:rPr lang="en-US" smtClean="0"/>
              <a:t>Do not run two different protocols in the same Internetwork. </a:t>
            </a:r>
          </a:p>
          <a:p>
            <a:pPr lvl="1"/>
            <a:r>
              <a:rPr lang="en-US" smtClean="0"/>
              <a:t>Instead, have distinct boundaries between networks that use different routing protocols. </a:t>
            </a:r>
          </a:p>
          <a:p>
            <a:r>
              <a:rPr lang="en-US" smtClean="0"/>
              <a:t>Be familiar with your network. </a:t>
            </a:r>
          </a:p>
          <a:p>
            <a:pPr lvl="1"/>
            <a:r>
              <a:rPr lang="en-US" smtClean="0"/>
              <a:t>Knowing the network will result in the best decision being made. </a:t>
            </a:r>
          </a:p>
          <a:p>
            <a:pPr lvl="1"/>
            <a:endParaRPr lang="en-US" dirty="0" smtClean="0"/>
          </a:p>
        </p:txBody>
      </p:sp>
      <p:sp>
        <p:nvSpPr>
          <p:cNvPr id="874499" name="Rectangle 3"/>
          <p:cNvSpPr>
            <a:spLocks noChangeArrowheads="1"/>
          </p:cNvSpPr>
          <p:nvPr/>
        </p:nvSpPr>
        <p:spPr bwMode="auto">
          <a:xfrm>
            <a:off x="457200" y="228600"/>
            <a:ext cx="83820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ctr">
              <a:lnSpc>
                <a:spcPct val="100000"/>
              </a:lnSpc>
              <a:spcBef>
                <a:spcPct val="0"/>
              </a:spcBef>
              <a:defRPr/>
            </a:pPr>
            <a:endParaRPr lang="en-US" sz="4400" b="0" dirty="0">
              <a:solidFill>
                <a:srgbClr val="EAEC5E"/>
              </a:solidFill>
              <a:effectLst>
                <a:outerShdw blurRad="38100" dist="38100" dir="2700000" algn="tl">
                  <a:srgbClr val="C0C0C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Implementing Route Redistribution</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498882" y="2373211"/>
            <a:ext cx="2264415"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549433" y="1702389"/>
            <a:ext cx="4293872" cy="23694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0210" name="Rectangle 2"/>
          <p:cNvSpPr>
            <a:spLocks noGrp="1" noChangeArrowheads="1"/>
          </p:cNvSpPr>
          <p:nvPr>
            <p:ph type="title"/>
          </p:nvPr>
        </p:nvSpPr>
        <p:spPr/>
        <p:txBody>
          <a:bodyPr/>
          <a:lstStyle/>
          <a:p>
            <a:r>
              <a:rPr lang="en-US" dirty="0" smtClean="0"/>
              <a:t>Redistribution Supports All Protocols</a:t>
            </a:r>
            <a:endParaRPr lang="en-US" dirty="0"/>
          </a:p>
        </p:txBody>
      </p:sp>
      <p:sp>
        <p:nvSpPr>
          <p:cNvPr id="4" name="Text Placeholder 3"/>
          <p:cNvSpPr>
            <a:spLocks noGrp="1"/>
          </p:cNvSpPr>
          <p:nvPr>
            <p:ph type="body" sz="quarter" idx="10"/>
          </p:nvPr>
        </p:nvSpPr>
        <p:spPr>
          <a:xfrm>
            <a:off x="279399" y="1183339"/>
            <a:ext cx="8531114" cy="3961417"/>
          </a:xfrm>
        </p:spPr>
        <p:txBody>
          <a:bodyPr>
            <a:normAutofit/>
          </a:bodyPr>
          <a:lstStyle/>
          <a:p>
            <a:pPr>
              <a:lnSpc>
                <a:spcPct val="110000"/>
              </a:lnSpc>
            </a:pPr>
            <a:r>
              <a:rPr lang="en-US" dirty="0" smtClean="0"/>
              <a:t>R1(config)# </a:t>
            </a:r>
            <a:r>
              <a:rPr lang="en-US" b="1" dirty="0" smtClean="0"/>
              <a:t>router rip</a:t>
            </a:r>
          </a:p>
          <a:p>
            <a:pPr>
              <a:lnSpc>
                <a:spcPct val="110000"/>
              </a:lnSpc>
            </a:pPr>
            <a:r>
              <a:rPr lang="en-US" dirty="0" smtClean="0"/>
              <a:t>R1(config-router)# </a:t>
            </a:r>
            <a:r>
              <a:rPr lang="en-US" b="1" dirty="0" smtClean="0"/>
              <a:t>redistribute ?</a:t>
            </a:r>
          </a:p>
          <a:p>
            <a:pPr>
              <a:lnSpc>
                <a:spcPct val="110000"/>
              </a:lnSpc>
            </a:pPr>
            <a:r>
              <a:rPr lang="en-US" b="1" dirty="0" smtClean="0"/>
              <a:t>  </a:t>
            </a:r>
            <a:r>
              <a:rPr lang="en-US" dirty="0" smtClean="0"/>
              <a:t>bgp        Border Gateway Protocol (BGP)</a:t>
            </a:r>
          </a:p>
          <a:p>
            <a:pPr>
              <a:lnSpc>
                <a:spcPct val="110000"/>
              </a:lnSpc>
            </a:pPr>
            <a:r>
              <a:rPr lang="en-US" dirty="0" smtClean="0"/>
              <a:t>  connected  Connected</a:t>
            </a:r>
          </a:p>
          <a:p>
            <a:pPr>
              <a:lnSpc>
                <a:spcPct val="110000"/>
              </a:lnSpc>
            </a:pPr>
            <a:r>
              <a:rPr lang="en-US" dirty="0" smtClean="0"/>
              <a:t>  eigrp      Enhanced Interior Gateway Routing Protocol (EIGRP)</a:t>
            </a:r>
          </a:p>
          <a:p>
            <a:pPr>
              <a:lnSpc>
                <a:spcPct val="110000"/>
              </a:lnSpc>
            </a:pPr>
            <a:r>
              <a:rPr lang="en-US" dirty="0" smtClean="0"/>
              <a:t>  isis       ISO IS-IS</a:t>
            </a:r>
          </a:p>
          <a:p>
            <a:pPr>
              <a:lnSpc>
                <a:spcPct val="110000"/>
              </a:lnSpc>
            </a:pPr>
            <a:r>
              <a:rPr lang="en-US" dirty="0" smtClean="0"/>
              <a:t>  iso-igrp   IGRP for OSI networks</a:t>
            </a:r>
          </a:p>
          <a:p>
            <a:pPr>
              <a:lnSpc>
                <a:spcPct val="110000"/>
              </a:lnSpc>
            </a:pPr>
            <a:r>
              <a:rPr lang="en-US" dirty="0" smtClean="0"/>
              <a:t>  metric     </a:t>
            </a:r>
            <a:r>
              <a:rPr lang="en-US" dirty="0" err="1" smtClean="0"/>
              <a:t>Metric</a:t>
            </a:r>
            <a:r>
              <a:rPr lang="en-US" dirty="0" smtClean="0"/>
              <a:t> for redistributed routes</a:t>
            </a:r>
          </a:p>
          <a:p>
            <a:pPr>
              <a:lnSpc>
                <a:spcPct val="110000"/>
              </a:lnSpc>
            </a:pPr>
            <a:r>
              <a:rPr lang="en-US" dirty="0" smtClean="0"/>
              <a:t>  mobile     Mobile routes</a:t>
            </a:r>
          </a:p>
          <a:p>
            <a:pPr>
              <a:lnSpc>
                <a:spcPct val="110000"/>
              </a:lnSpc>
            </a:pPr>
            <a:r>
              <a:rPr lang="en-US" dirty="0" smtClean="0"/>
              <a:t>  odr        On Demand stub Routes</a:t>
            </a:r>
          </a:p>
          <a:p>
            <a:pPr>
              <a:lnSpc>
                <a:spcPct val="110000"/>
              </a:lnSpc>
            </a:pPr>
            <a:r>
              <a:rPr lang="en-US" dirty="0" smtClean="0"/>
              <a:t>  ospf       Open Shortest Path First (OSPF)</a:t>
            </a:r>
          </a:p>
          <a:p>
            <a:pPr>
              <a:lnSpc>
                <a:spcPct val="110000"/>
              </a:lnSpc>
            </a:pPr>
            <a:r>
              <a:rPr lang="en-US" dirty="0" smtClean="0"/>
              <a:t>  rip        Routing Information Protocol (RIP)</a:t>
            </a:r>
          </a:p>
          <a:p>
            <a:pPr>
              <a:lnSpc>
                <a:spcPct val="110000"/>
              </a:lnSpc>
            </a:pPr>
            <a:r>
              <a:rPr lang="en-US" dirty="0" smtClean="0"/>
              <a:t>  route-map  Route map reference</a:t>
            </a:r>
          </a:p>
          <a:p>
            <a:pPr>
              <a:lnSpc>
                <a:spcPct val="110000"/>
              </a:lnSpc>
            </a:pPr>
            <a:r>
              <a:rPr lang="en-US" dirty="0" smtClean="0"/>
              <a:t>  static     Static routes</a:t>
            </a:r>
          </a:p>
          <a:p>
            <a:pPr>
              <a:lnSpc>
                <a:spcPct val="110000"/>
              </a:lnSpc>
            </a:pPr>
            <a:r>
              <a:rPr lang="en-US" dirty="0" smtClean="0"/>
              <a:t>R1(config-router)# </a:t>
            </a:r>
            <a:r>
              <a:rPr lang="en-US" b="1" dirty="0" smtClean="0"/>
              <a:t>redistribute</a:t>
            </a:r>
            <a:endParaRPr lang="en-US" dirty="0" smtClean="0"/>
          </a:p>
          <a:p>
            <a:pPr>
              <a:lnSpc>
                <a:spcPct val="110000"/>
              </a:lnSpc>
            </a:pPr>
            <a:endParaRPr lang="en-US" dirty="0"/>
          </a:p>
        </p:txBody>
      </p:sp>
      <p:sp>
        <p:nvSpPr>
          <p:cNvPr id="7" name="Rectangle 6"/>
          <p:cNvSpPr/>
          <p:nvPr/>
        </p:nvSpPr>
        <p:spPr bwMode="auto">
          <a:xfrm>
            <a:off x="489142" y="2184709"/>
            <a:ext cx="6594945" cy="24699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530702" y="3771607"/>
            <a:ext cx="4815021"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520962" y="3583105"/>
            <a:ext cx="4533359" cy="24699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480461" y="4274024"/>
            <a:ext cx="2925930"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Route Redistribution Points</a:t>
            </a:r>
            <a:endParaRPr lang="en-US" dirty="0"/>
          </a:p>
        </p:txBody>
      </p:sp>
      <p:sp>
        <p:nvSpPr>
          <p:cNvPr id="3" name="Content Placeholder 2"/>
          <p:cNvSpPr>
            <a:spLocks noGrp="1"/>
          </p:cNvSpPr>
          <p:nvPr>
            <p:ph idx="1"/>
          </p:nvPr>
        </p:nvSpPr>
        <p:spPr/>
        <p:txBody>
          <a:bodyPr>
            <a:normAutofit/>
          </a:bodyPr>
          <a:lstStyle/>
          <a:p>
            <a:r>
              <a:rPr lang="en-US" dirty="0" smtClean="0"/>
              <a:t>Routes are redistributed </a:t>
            </a:r>
            <a:r>
              <a:rPr lang="en-US" i="1" dirty="0" smtClean="0"/>
              <a:t>into</a:t>
            </a:r>
            <a:r>
              <a:rPr lang="en-US" dirty="0" smtClean="0"/>
              <a:t> a routing protocol.</a:t>
            </a:r>
          </a:p>
          <a:p>
            <a:pPr lvl="1"/>
            <a:r>
              <a:rPr lang="en-US" dirty="0" smtClean="0"/>
              <a:t>Therefore,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redistribute</a:t>
            </a:r>
            <a:r>
              <a:rPr lang="en-US" dirty="0" smtClean="0">
                <a:latin typeface="Courier New" pitchFamily="49" charset="0"/>
                <a:cs typeface="Courier New" pitchFamily="49" charset="0"/>
              </a:rPr>
              <a:t> </a:t>
            </a:r>
            <a:r>
              <a:rPr lang="en-US" dirty="0" smtClean="0"/>
              <a:t>command is configured under the routing process that is </a:t>
            </a:r>
            <a:r>
              <a:rPr lang="en-US" i="1" dirty="0" smtClean="0"/>
              <a:t>receiving </a:t>
            </a:r>
            <a:r>
              <a:rPr lang="en-US" dirty="0" smtClean="0"/>
              <a:t>the redistributed routes.</a:t>
            </a:r>
          </a:p>
          <a:p>
            <a:r>
              <a:rPr lang="en-US" dirty="0" smtClean="0"/>
              <a:t>Routes can only be redistributed between routing protocols that support the same protocol stack.</a:t>
            </a:r>
          </a:p>
          <a:p>
            <a:pPr lvl="1"/>
            <a:r>
              <a:rPr lang="en-US" dirty="0" smtClean="0"/>
              <a:t>For example IPv4 to IPv4 and IPv6 to IPv6.</a:t>
            </a:r>
          </a:p>
          <a:p>
            <a:pPr lvl="1"/>
            <a:r>
              <a:rPr lang="en-US" dirty="0" smtClean="0"/>
              <a:t>However, IPv4 routes cannot be redistributed into IPv6.</a:t>
            </a:r>
          </a:p>
          <a:p>
            <a:r>
              <a:rPr lang="en-US" dirty="0" smtClean="0"/>
              <a:t>The method used to configure redistribution varies among combinations of routing protocols. </a:t>
            </a:r>
          </a:p>
          <a:p>
            <a:pPr lvl="1"/>
            <a:r>
              <a:rPr lang="en-US" dirty="0" smtClean="0"/>
              <a:t>For example, some routing protocols require a metric to be configured during redistribution, but others do not.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Generic Redistribution Steps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Identify the boundary router(s) that will perform redistribution.</a:t>
            </a:r>
          </a:p>
          <a:p>
            <a:pPr marL="457200" indent="-457200">
              <a:buFont typeface="+mj-lt"/>
              <a:buAutoNum type="arabicPeriod"/>
            </a:pPr>
            <a:r>
              <a:rPr lang="en-US" dirty="0" smtClean="0"/>
              <a:t>Determine which routing protocol is the core protocol. </a:t>
            </a:r>
          </a:p>
          <a:p>
            <a:pPr marL="457200" indent="-457200">
              <a:buFont typeface="+mj-lt"/>
              <a:buAutoNum type="arabicPeriod"/>
            </a:pPr>
            <a:r>
              <a:rPr lang="en-US" dirty="0" smtClean="0"/>
              <a:t>Determine which routing protocol is the edge protocol.</a:t>
            </a:r>
          </a:p>
          <a:p>
            <a:pPr marL="682625" lvl="1" indent="-169863"/>
            <a:r>
              <a:rPr lang="en-US" dirty="0" smtClean="0"/>
              <a:t>Determine whether all routes from the edge protocol need to be propagated into the core and consider methods that reduce the number of routes.</a:t>
            </a:r>
          </a:p>
          <a:p>
            <a:pPr marL="457200" indent="-457200">
              <a:buFont typeface="+mj-lt"/>
              <a:buAutoNum type="arabicPeriod"/>
            </a:pPr>
            <a:r>
              <a:rPr lang="en-US" dirty="0" smtClean="0"/>
              <a:t>Select a method for injecting the required routes into the core. </a:t>
            </a:r>
          </a:p>
          <a:p>
            <a:pPr marL="682625" lvl="1" indent="-169863"/>
            <a:r>
              <a:rPr lang="en-US" dirty="0" smtClean="0"/>
              <a:t>Summarized routes at network boundaries minimizes the number of new entries in the routing table of the core routers.</a:t>
            </a:r>
          </a:p>
          <a:p>
            <a:pPr marL="457200" indent="-457200">
              <a:buFont typeface="+mj-lt"/>
              <a:buAutoNum type="arabicPeriod"/>
            </a:pPr>
            <a:r>
              <a:rPr lang="en-US" dirty="0" smtClean="0"/>
              <a:t>Consider how to inject the core routing information into the edge protocol.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Redistributing into RIP</a:t>
            </a:r>
            <a:endParaRPr lang="en-US" dirty="0"/>
          </a:p>
        </p:txBody>
      </p:sp>
      <p:sp>
        <p:nvSpPr>
          <p:cNvPr id="13" name="Content Placeholder 12"/>
          <p:cNvSpPr>
            <a:spLocks noGrp="1"/>
          </p:cNvSpPr>
          <p:nvPr>
            <p:ph idx="1"/>
          </p:nvPr>
        </p:nvSpPr>
        <p:spPr>
          <a:xfrm>
            <a:off x="279400" y="1002406"/>
            <a:ext cx="8316913" cy="491994"/>
          </a:xfrm>
        </p:spPr>
        <p:txBody>
          <a:bodyPr/>
          <a:lstStyle/>
          <a:p>
            <a:r>
              <a:rPr lang="en-US" dirty="0" smtClean="0"/>
              <a:t>Redistribute routes into RIP.</a:t>
            </a:r>
            <a:endParaRPr lang="en-US" dirty="0"/>
          </a:p>
        </p:txBody>
      </p:sp>
      <p:sp>
        <p:nvSpPr>
          <p:cNvPr id="14" name="Text Placeholder 13"/>
          <p:cNvSpPr>
            <a:spLocks noGrp="1"/>
          </p:cNvSpPr>
          <p:nvPr>
            <p:ph type="body" sz="quarter" idx="10"/>
          </p:nvPr>
        </p:nvSpPr>
        <p:spPr>
          <a:xfrm>
            <a:off x="613533" y="143376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802211"/>
            <a:ext cx="7745412" cy="590469"/>
          </a:xfrm>
        </p:spPr>
        <p:txBody>
          <a:bodyPr>
            <a:normAutofit/>
          </a:bodyPr>
          <a:lstStyle/>
          <a:p>
            <a:r>
              <a:rPr lang="en-US" dirty="0" smtClean="0"/>
              <a:t>redistribute </a:t>
            </a:r>
            <a:r>
              <a:rPr lang="en-US" b="0" i="1" dirty="0" smtClean="0"/>
              <a:t>protocol </a:t>
            </a:r>
            <a:r>
              <a:rPr lang="en-US" dirty="0" smtClean="0"/>
              <a:t>[</a:t>
            </a:r>
            <a:r>
              <a:rPr lang="en-US" b="0" i="1" dirty="0" smtClean="0"/>
              <a:t>process-id</a:t>
            </a:r>
            <a:r>
              <a:rPr lang="en-US" dirty="0" smtClean="0"/>
              <a:t>] [match </a:t>
            </a:r>
            <a:r>
              <a:rPr lang="en-US" b="0" i="1" dirty="0" smtClean="0"/>
              <a:t>route-type</a:t>
            </a:r>
            <a:r>
              <a:rPr lang="en-US" dirty="0" smtClean="0"/>
              <a:t>] [metric </a:t>
            </a:r>
            <a:r>
              <a:rPr lang="en-US" b="0" i="1" dirty="0" smtClean="0"/>
              <a:t>metric-value</a:t>
            </a:r>
            <a:r>
              <a:rPr lang="en-US" dirty="0" smtClean="0"/>
              <a:t>] [route-map </a:t>
            </a:r>
            <a:r>
              <a:rPr lang="en-US" b="0" i="1" dirty="0" smtClean="0"/>
              <a:t>map-tag</a:t>
            </a:r>
            <a:r>
              <a:rPr lang="en-US" dirty="0" smtClean="0"/>
              <a:t>]</a:t>
            </a:r>
            <a:endParaRPr lang="en-US" dirty="0"/>
          </a:p>
        </p:txBody>
      </p:sp>
      <p:graphicFrame>
        <p:nvGraphicFramePr>
          <p:cNvPr id="7" name="Table 6"/>
          <p:cNvGraphicFramePr>
            <a:graphicFrameLocks noGrp="1"/>
          </p:cNvGraphicFramePr>
          <p:nvPr/>
        </p:nvGraphicFramePr>
        <p:xfrm>
          <a:off x="624840" y="2433320"/>
          <a:ext cx="7863840" cy="4091940"/>
        </p:xfrm>
        <a:graphic>
          <a:graphicData uri="http://schemas.openxmlformats.org/drawingml/2006/table">
            <a:tbl>
              <a:tblPr firstRow="1" bandRow="1">
                <a:tableStyleId>{5C22544A-7EE6-4342-B048-85BDC9FD1C3A}</a:tableStyleId>
              </a:tblPr>
              <a:tblGrid>
                <a:gridCol w="1935715"/>
                <a:gridCol w="5928125"/>
              </a:tblGrid>
              <a:tr h="287455">
                <a:tc>
                  <a:txBody>
                    <a:bodyPr/>
                    <a:lstStyle/>
                    <a:p>
                      <a:pPr marL="0" marR="0" algn="l">
                        <a:lnSpc>
                          <a:spcPct val="100000"/>
                        </a:lnSpc>
                        <a:spcBef>
                          <a:spcPts val="0"/>
                        </a:spcBef>
                        <a:spcAft>
                          <a:spcPts val="200"/>
                        </a:spcAft>
                      </a:pPr>
                      <a:r>
                        <a:rPr lang="en-US" sz="1400" b="1" dirty="0"/>
                        <a:t>Parameter</a:t>
                      </a:r>
                      <a:endParaRPr lang="en-US" sz="1400" b="1" dirty="0">
                        <a:solidFill>
                          <a:srgbClr val="000000"/>
                        </a:solidFill>
                        <a:latin typeface="Arial"/>
                        <a:ea typeface="SimSun"/>
                      </a:endParaRPr>
                    </a:p>
                  </a:txBody>
                  <a:tcPr marL="45720" marR="45720" anchor="ctr"/>
                </a:tc>
                <a:tc>
                  <a:txBody>
                    <a:bodyPr/>
                    <a:lstStyle/>
                    <a:p>
                      <a:pPr marL="0" marR="0" algn="l">
                        <a:lnSpc>
                          <a:spcPct val="1000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45720" marR="45720" anchor="ctr"/>
                </a:tc>
              </a:tr>
              <a:tr h="287455">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Times New Roman"/>
                          <a:cs typeface="Courier New" pitchFamily="49" charset="0"/>
                        </a:rPr>
                        <a:t>protocol</a:t>
                      </a:r>
                      <a:endParaRPr lang="en-US" sz="14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600"/>
                        </a:spcAft>
                      </a:pPr>
                      <a:r>
                        <a:rPr lang="en-US" sz="1400" kern="1200" dirty="0">
                          <a:solidFill>
                            <a:schemeClr val="dk1"/>
                          </a:solidFill>
                          <a:latin typeface="+mn-lt"/>
                          <a:ea typeface="+mn-ea"/>
                          <a:cs typeface="+mn-cs"/>
                        </a:rPr>
                        <a:t>The source protocol from which routes are redistributed</a:t>
                      </a:r>
                      <a:r>
                        <a:rPr lang="en-US" sz="1400" kern="1200" dirty="0" smtClean="0">
                          <a:solidFill>
                            <a:schemeClr val="dk1"/>
                          </a:solidFill>
                          <a:latin typeface="+mn-lt"/>
                          <a:ea typeface="+mn-ea"/>
                          <a:cs typeface="+mn-cs"/>
                        </a:rPr>
                        <a:t>.</a:t>
                      </a:r>
                      <a:endParaRPr lang="en-US" sz="1400" kern="1200" dirty="0">
                        <a:solidFill>
                          <a:schemeClr val="dk1"/>
                        </a:solidFill>
                        <a:latin typeface="+mn-lt"/>
                        <a:ea typeface="+mn-ea"/>
                        <a:cs typeface="+mn-cs"/>
                      </a:endParaRPr>
                    </a:p>
                  </a:txBody>
                  <a:tcPr marL="45720" marR="45720" anchor="ctr"/>
                </a:tc>
              </a:tr>
              <a:tr h="869146">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Times New Roman"/>
                          <a:cs typeface="Courier New" pitchFamily="49" charset="0"/>
                        </a:rPr>
                        <a:t>process-id</a:t>
                      </a:r>
                      <a:endParaRPr lang="en-US" sz="14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600"/>
                        </a:spcAft>
                      </a:pPr>
                      <a:r>
                        <a:rPr lang="en-US" sz="1400" kern="1200" dirty="0" smtClean="0">
                          <a:solidFill>
                            <a:schemeClr val="dk1"/>
                          </a:solidFill>
                          <a:latin typeface="+mn-lt"/>
                          <a:ea typeface="+mn-ea"/>
                          <a:cs typeface="+mn-cs"/>
                        </a:rPr>
                        <a:t>For </a:t>
                      </a:r>
                      <a:r>
                        <a:rPr lang="en-US" sz="1400" kern="1200" dirty="0">
                          <a:solidFill>
                            <a:schemeClr val="dk1"/>
                          </a:solidFill>
                          <a:latin typeface="+mn-lt"/>
                          <a:ea typeface="+mn-ea"/>
                          <a:cs typeface="+mn-cs"/>
                        </a:rPr>
                        <a:t>OSPF, this value is an OSPF process ID. </a:t>
                      </a:r>
                      <a:endParaRPr lang="en-US" sz="14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300"/>
                        </a:spcBef>
                        <a:spcAft>
                          <a:spcPts val="600"/>
                        </a:spcAft>
                        <a:buClrTx/>
                        <a:buSzTx/>
                        <a:buFontTx/>
                        <a:buNone/>
                        <a:tabLst/>
                        <a:defRPr/>
                      </a:pPr>
                      <a:r>
                        <a:rPr lang="en-US" sz="1400" kern="1200" dirty="0" smtClean="0">
                          <a:solidFill>
                            <a:schemeClr val="dk1"/>
                          </a:solidFill>
                          <a:latin typeface="+mn-lt"/>
                          <a:ea typeface="+mn-ea"/>
                          <a:cs typeface="+mn-cs"/>
                        </a:rPr>
                        <a:t>For EIGRP or BGP, this value is an AS number. </a:t>
                      </a:r>
                    </a:p>
                    <a:p>
                      <a:pPr marL="0" marR="0">
                        <a:lnSpc>
                          <a:spcPct val="100000"/>
                        </a:lnSpc>
                        <a:spcBef>
                          <a:spcPts val="300"/>
                        </a:spcBef>
                        <a:spcAft>
                          <a:spcPts val="600"/>
                        </a:spcAft>
                      </a:pPr>
                      <a:r>
                        <a:rPr lang="en-US" sz="1400" kern="1200" dirty="0" smtClean="0">
                          <a:solidFill>
                            <a:schemeClr val="dk1"/>
                          </a:solidFill>
                          <a:latin typeface="+mn-lt"/>
                          <a:ea typeface="+mn-ea"/>
                          <a:cs typeface="+mn-cs"/>
                        </a:rPr>
                        <a:t>This </a:t>
                      </a:r>
                      <a:r>
                        <a:rPr lang="en-US" sz="1400" kern="1200" dirty="0">
                          <a:solidFill>
                            <a:schemeClr val="dk1"/>
                          </a:solidFill>
                          <a:latin typeface="+mn-lt"/>
                          <a:ea typeface="+mn-ea"/>
                          <a:cs typeface="+mn-cs"/>
                        </a:rPr>
                        <a:t>parameter is not required for IS-IS.</a:t>
                      </a:r>
                    </a:p>
                  </a:txBody>
                  <a:tcPr marL="45720" marR="45720" anchor="ctr"/>
                </a:tc>
              </a:tr>
              <a:tr h="426949">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Times New Roman"/>
                          <a:cs typeface="Courier New" pitchFamily="49" charset="0"/>
                        </a:rPr>
                        <a:t>route-type</a:t>
                      </a:r>
                      <a:endParaRPr lang="en-US" sz="14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600"/>
                        </a:spcAft>
                      </a:pPr>
                      <a:r>
                        <a:rPr lang="en-US" sz="1400" kern="1200" dirty="0">
                          <a:solidFill>
                            <a:schemeClr val="dk1"/>
                          </a:solidFill>
                          <a:latin typeface="+mn-lt"/>
                          <a:ea typeface="+mn-ea"/>
                          <a:cs typeface="+mn-cs"/>
                        </a:rPr>
                        <a:t>(Optional) A parameter used when redistributing OSPF routes into another routing protocol. </a:t>
                      </a:r>
                    </a:p>
                  </a:txBody>
                  <a:tcPr marL="45720" marR="45720" anchor="ctr"/>
                </a:tc>
              </a:tr>
              <a:tr h="1181733">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Times New Roman"/>
                          <a:cs typeface="Courier New" pitchFamily="49" charset="0"/>
                        </a:rPr>
                        <a:t>metric-value</a:t>
                      </a:r>
                      <a:endParaRPr lang="en-US" sz="14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600"/>
                        </a:spcAft>
                      </a:pPr>
                      <a:r>
                        <a:rPr lang="en-US" sz="1400" kern="1200" dirty="0">
                          <a:solidFill>
                            <a:schemeClr val="dk1"/>
                          </a:solidFill>
                          <a:latin typeface="+mn-lt"/>
                          <a:ea typeface="+mn-ea"/>
                          <a:cs typeface="+mn-cs"/>
                        </a:rPr>
                        <a:t>(Optional) A parameter used to specify the RIP </a:t>
                      </a:r>
                      <a:r>
                        <a:rPr lang="en-US" sz="1400" kern="1200" dirty="0" smtClean="0">
                          <a:solidFill>
                            <a:schemeClr val="dk1"/>
                          </a:solidFill>
                          <a:latin typeface="+mn-lt"/>
                          <a:ea typeface="+mn-ea"/>
                          <a:cs typeface="+mn-cs"/>
                        </a:rPr>
                        <a:t>hop count seed </a:t>
                      </a:r>
                      <a:r>
                        <a:rPr lang="en-US" sz="1400" kern="1200" dirty="0">
                          <a:solidFill>
                            <a:schemeClr val="dk1"/>
                          </a:solidFill>
                          <a:latin typeface="+mn-lt"/>
                          <a:ea typeface="+mn-ea"/>
                          <a:cs typeface="+mn-cs"/>
                        </a:rPr>
                        <a:t>metric for the redistributed route. </a:t>
                      </a:r>
                      <a:endParaRPr lang="en-US" sz="1400" kern="1200" dirty="0" smtClean="0">
                        <a:solidFill>
                          <a:schemeClr val="dk1"/>
                        </a:solidFill>
                        <a:latin typeface="+mn-lt"/>
                        <a:ea typeface="+mn-ea"/>
                        <a:cs typeface="+mn-cs"/>
                      </a:endParaRPr>
                    </a:p>
                    <a:p>
                      <a:pPr marL="0" marR="0">
                        <a:lnSpc>
                          <a:spcPct val="100000"/>
                        </a:lnSpc>
                        <a:spcBef>
                          <a:spcPts val="300"/>
                        </a:spcBef>
                        <a:spcAft>
                          <a:spcPts val="600"/>
                        </a:spcAft>
                      </a:pPr>
                      <a:r>
                        <a:rPr lang="en-US" sz="1400" kern="1200" dirty="0" smtClean="0">
                          <a:solidFill>
                            <a:schemeClr val="dk1"/>
                          </a:solidFill>
                          <a:latin typeface="+mn-lt"/>
                          <a:ea typeface="+mn-ea"/>
                          <a:cs typeface="+mn-cs"/>
                        </a:rPr>
                        <a:t>If </a:t>
                      </a:r>
                      <a:r>
                        <a:rPr lang="en-US" sz="1400" kern="1200" dirty="0">
                          <a:solidFill>
                            <a:schemeClr val="dk1"/>
                          </a:solidFill>
                          <a:latin typeface="+mn-lt"/>
                          <a:ea typeface="+mn-ea"/>
                          <a:cs typeface="+mn-cs"/>
                        </a:rPr>
                        <a:t>this value is not specified and no value is specified using the</a:t>
                      </a:r>
                      <a:r>
                        <a:rPr lang="en-US" sz="1400" b="1" kern="1200" dirty="0">
                          <a:solidFill>
                            <a:schemeClr val="dk1"/>
                          </a:solidFill>
                          <a:latin typeface="Courier New" pitchFamily="49" charset="0"/>
                          <a:ea typeface="+mn-ea"/>
                          <a:cs typeface="Courier New" pitchFamily="49" charset="0"/>
                        </a:rPr>
                        <a:t> default-metric </a:t>
                      </a:r>
                      <a:r>
                        <a:rPr lang="en-US" sz="1400" kern="1200" dirty="0">
                          <a:solidFill>
                            <a:schemeClr val="dk1"/>
                          </a:solidFill>
                          <a:latin typeface="+mn-lt"/>
                          <a:ea typeface="+mn-ea"/>
                          <a:cs typeface="+mn-cs"/>
                        </a:rPr>
                        <a:t>router configuration command, </a:t>
                      </a:r>
                      <a:r>
                        <a:rPr lang="en-US" sz="1400" kern="1200" dirty="0" smtClean="0">
                          <a:solidFill>
                            <a:schemeClr val="dk1"/>
                          </a:solidFill>
                          <a:latin typeface="+mn-lt"/>
                          <a:ea typeface="+mn-ea"/>
                          <a:cs typeface="+mn-cs"/>
                        </a:rPr>
                        <a:t>then the </a:t>
                      </a:r>
                      <a:r>
                        <a:rPr lang="en-US" sz="1400" kern="1200" dirty="0">
                          <a:solidFill>
                            <a:schemeClr val="dk1"/>
                          </a:solidFill>
                          <a:latin typeface="+mn-lt"/>
                          <a:ea typeface="+mn-ea"/>
                          <a:cs typeface="+mn-cs"/>
                        </a:rPr>
                        <a:t>default metric is </a:t>
                      </a:r>
                      <a:r>
                        <a:rPr lang="en-US" sz="1400" kern="1200" dirty="0" smtClean="0">
                          <a:solidFill>
                            <a:schemeClr val="dk1"/>
                          </a:solidFill>
                          <a:latin typeface="+mn-lt"/>
                          <a:ea typeface="+mn-ea"/>
                          <a:cs typeface="+mn-cs"/>
                        </a:rPr>
                        <a:t>0 and interpreted </a:t>
                      </a:r>
                      <a:r>
                        <a:rPr lang="en-US" sz="1400" kern="1200" dirty="0">
                          <a:solidFill>
                            <a:schemeClr val="dk1"/>
                          </a:solidFill>
                          <a:latin typeface="+mn-lt"/>
                          <a:ea typeface="+mn-ea"/>
                          <a:cs typeface="+mn-cs"/>
                        </a:rPr>
                        <a:t>as </a:t>
                      </a:r>
                      <a:r>
                        <a:rPr lang="en-US" sz="1400" kern="1200" dirty="0" smtClean="0">
                          <a:solidFill>
                            <a:schemeClr val="dk1"/>
                          </a:solidFill>
                          <a:latin typeface="+mn-lt"/>
                          <a:ea typeface="+mn-ea"/>
                          <a:cs typeface="+mn-cs"/>
                        </a:rPr>
                        <a:t>infinity which means that routes </a:t>
                      </a:r>
                      <a:r>
                        <a:rPr lang="en-US" sz="1400" kern="1200" dirty="0">
                          <a:solidFill>
                            <a:schemeClr val="dk1"/>
                          </a:solidFill>
                          <a:latin typeface="+mn-lt"/>
                          <a:ea typeface="+mn-ea"/>
                          <a:cs typeface="+mn-cs"/>
                        </a:rPr>
                        <a:t>will not be redistributed. </a:t>
                      </a:r>
                    </a:p>
                  </a:txBody>
                  <a:tcPr marL="45720" marR="45720" anchor="ctr"/>
                </a:tc>
              </a:tr>
              <a:tr h="640423">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Times New Roman"/>
                          <a:cs typeface="Courier New" pitchFamily="49" charset="0"/>
                        </a:rPr>
                        <a:t>map-tag</a:t>
                      </a:r>
                      <a:endParaRPr lang="en-US" sz="14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600"/>
                        </a:spcAft>
                      </a:pPr>
                      <a:r>
                        <a:rPr lang="en-US" sz="1400" dirty="0">
                          <a:solidFill>
                            <a:srgbClr val="000000"/>
                          </a:solidFill>
                          <a:latin typeface="Times New Roman"/>
                          <a:ea typeface="SimSun"/>
                          <a:cs typeface="Arial"/>
                        </a:rPr>
                        <a:t>(</a:t>
                      </a:r>
                      <a:r>
                        <a:rPr lang="en-US" sz="1400" kern="1200" dirty="0">
                          <a:solidFill>
                            <a:schemeClr val="dk1"/>
                          </a:solidFill>
                          <a:latin typeface="+mn-lt"/>
                          <a:ea typeface="+mn-ea"/>
                          <a:cs typeface="+mn-cs"/>
                        </a:rPr>
                        <a:t>Optional) Specifies the identifier of a configured route map to be interrogated to filter the importation of routes from the source routing protocol to the current RIP routing protocol.</a:t>
                      </a:r>
                    </a:p>
                  </a:txBody>
                  <a:tcPr marL="45720" marR="45720" anchor="ct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Redistributing into RIP Example</a:t>
            </a:r>
            <a:endParaRPr lang="en-US" dirty="0"/>
          </a:p>
        </p:txBody>
      </p:sp>
      <p:grpSp>
        <p:nvGrpSpPr>
          <p:cNvPr id="30" name="Group 29"/>
          <p:cNvGrpSpPr/>
          <p:nvPr/>
        </p:nvGrpSpPr>
        <p:grpSpPr>
          <a:xfrm>
            <a:off x="934531" y="1439962"/>
            <a:ext cx="7196193" cy="3584200"/>
            <a:chOff x="934531" y="1439962"/>
            <a:chExt cx="7196193" cy="3584200"/>
          </a:xfrm>
        </p:grpSpPr>
        <p:sp>
          <p:nvSpPr>
            <p:cNvPr id="92" name="Rectangle 91"/>
            <p:cNvSpPr/>
            <p:nvPr/>
          </p:nvSpPr>
          <p:spPr bwMode="auto">
            <a:xfrm>
              <a:off x="3189143" y="4791408"/>
              <a:ext cx="1945571" cy="1724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3" name="Rectangle 92"/>
            <p:cNvSpPr/>
            <p:nvPr/>
          </p:nvSpPr>
          <p:spPr bwMode="auto">
            <a:xfrm>
              <a:off x="6094793" y="4783034"/>
              <a:ext cx="1682632" cy="20094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4875591" y="1684792"/>
              <a:ext cx="2710937" cy="184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3096671" y="1439962"/>
              <a:ext cx="4570244" cy="67017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rip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ospf 1 metric 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80" name="Text Placeholder 5"/>
            <p:cNvSpPr>
              <a:spLocks/>
            </p:cNvSpPr>
            <p:nvPr/>
          </p:nvSpPr>
          <p:spPr bwMode="auto">
            <a:xfrm>
              <a:off x="3168673" y="4425998"/>
              <a:ext cx="2046428" cy="59816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192.168.1.0 [120/1] </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0 172.16.1.0  [110/50] </a:t>
              </a:r>
            </a:p>
          </p:txBody>
        </p:sp>
        <p:sp>
          <p:nvSpPr>
            <p:cNvPr id="81" name="TextBox 80"/>
            <p:cNvSpPr txBox="1"/>
            <p:nvPr/>
          </p:nvSpPr>
          <p:spPr>
            <a:xfrm>
              <a:off x="3044660" y="4170050"/>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6084296" y="4417630"/>
              <a:ext cx="2046428" cy="596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R 172.16.0.0 [120/3] </a:t>
              </a:r>
            </a:p>
          </p:txBody>
        </p:sp>
        <p:sp>
          <p:nvSpPr>
            <p:cNvPr id="83" name="TextBox 82"/>
            <p:cNvSpPr txBox="1"/>
            <p:nvPr/>
          </p:nvSpPr>
          <p:spPr>
            <a:xfrm>
              <a:off x="5960283" y="4161682"/>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45" name="Rounded Rectangle 44"/>
            <p:cNvSpPr/>
            <p:nvPr/>
          </p:nvSpPr>
          <p:spPr bwMode="auto">
            <a:xfrm>
              <a:off x="934531" y="2373049"/>
              <a:ext cx="2182318" cy="1435235"/>
            </a:xfrm>
            <a:prstGeom prst="roundRect">
              <a:avLst/>
            </a:prstGeom>
            <a:solidFill>
              <a:schemeClr val="accent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808360" y="2371369"/>
              <a:ext cx="4190162" cy="1435235"/>
            </a:xfrm>
            <a:prstGeom prst="roundRect">
              <a:avLst/>
            </a:prstGeom>
            <a:solidFill>
              <a:schemeClr val="tx1">
                <a:lumMod val="50000"/>
                <a:lumOff val="50000"/>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3" name="Picture 37"/>
            <p:cNvPicPr>
              <a:picLocks noChangeArrowheads="1"/>
            </p:cNvPicPr>
            <p:nvPr/>
          </p:nvPicPr>
          <p:blipFill>
            <a:blip r:embed="rId3"/>
            <a:srcRect/>
            <a:stretch>
              <a:fillRect/>
            </a:stretch>
          </p:blipFill>
          <p:spPr bwMode="auto">
            <a:xfrm>
              <a:off x="3034512" y="2734435"/>
              <a:ext cx="870351" cy="451691"/>
            </a:xfrm>
            <a:prstGeom prst="rect">
              <a:avLst/>
            </a:prstGeom>
            <a:noFill/>
            <a:ln w="9525">
              <a:noFill/>
              <a:miter lim="800000"/>
              <a:headEnd/>
              <a:tailEnd/>
            </a:ln>
          </p:spPr>
        </p:pic>
        <p:sp>
          <p:nvSpPr>
            <p:cNvPr id="55" name="TextBox 54"/>
            <p:cNvSpPr txBox="1"/>
            <p:nvPr/>
          </p:nvSpPr>
          <p:spPr>
            <a:xfrm>
              <a:off x="3330167" y="295293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6" name="TextBox 55"/>
            <p:cNvSpPr txBox="1"/>
            <p:nvPr/>
          </p:nvSpPr>
          <p:spPr>
            <a:xfrm>
              <a:off x="5510638" y="2743847"/>
              <a:ext cx="301686" cy="244682"/>
            </a:xfrm>
            <a:prstGeom prst="rect">
              <a:avLst/>
            </a:prstGeom>
            <a:noFill/>
          </p:spPr>
          <p:txBody>
            <a:bodyPr wrap="none" rtlCol="0">
              <a:spAutoFit/>
            </a:bodyPr>
            <a:lstStyle/>
            <a:p>
              <a:r>
                <a:rPr lang="en-US" sz="1100" dirty="0" smtClean="0"/>
                <a:t>.2</a:t>
              </a:r>
              <a:endParaRPr lang="en-US" sz="1100" dirty="0"/>
            </a:p>
          </p:txBody>
        </p:sp>
        <p:cxnSp>
          <p:nvCxnSpPr>
            <p:cNvPr id="58" name="Straight Connector 57"/>
            <p:cNvCxnSpPr>
              <a:stCxn id="53" idx="3"/>
              <a:endCxn id="48" idx="1"/>
            </p:cNvCxnSpPr>
            <p:nvPr/>
          </p:nvCxnSpPr>
          <p:spPr bwMode="auto">
            <a:xfrm>
              <a:off x="3904863" y="2960281"/>
              <a:ext cx="1987739"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9" name="TextBox 58"/>
            <p:cNvSpPr txBox="1"/>
            <p:nvPr/>
          </p:nvSpPr>
          <p:spPr>
            <a:xfrm>
              <a:off x="5313082" y="3020425"/>
              <a:ext cx="545342" cy="244682"/>
            </a:xfrm>
            <a:prstGeom prst="rect">
              <a:avLst/>
            </a:prstGeom>
            <a:noFill/>
          </p:spPr>
          <p:txBody>
            <a:bodyPr wrap="none" rtlCol="0">
              <a:spAutoFit/>
            </a:bodyPr>
            <a:lstStyle/>
            <a:p>
              <a:r>
                <a:rPr lang="en-US" sz="1100" dirty="0" smtClean="0"/>
                <a:t>Fa0/0</a:t>
              </a:r>
              <a:endParaRPr lang="en-US" sz="1100" dirty="0"/>
            </a:p>
          </p:txBody>
        </p:sp>
        <p:sp>
          <p:nvSpPr>
            <p:cNvPr id="60" name="Rectangle 59"/>
            <p:cNvSpPr/>
            <p:nvPr/>
          </p:nvSpPr>
          <p:spPr>
            <a:xfrm>
              <a:off x="4423264" y="2714486"/>
              <a:ext cx="926857" cy="244682"/>
            </a:xfrm>
            <a:prstGeom prst="rect">
              <a:avLst/>
            </a:prstGeom>
          </p:spPr>
          <p:txBody>
            <a:bodyPr wrap="none">
              <a:spAutoFit/>
            </a:bodyPr>
            <a:lstStyle/>
            <a:p>
              <a:pPr defTabSz="814388"/>
              <a:r>
                <a:rPr lang="en-US" sz="1100" dirty="0" smtClean="0"/>
                <a:t>10.1.1.0 /24</a:t>
              </a:r>
              <a:endParaRPr lang="en-US" sz="1400" b="1" dirty="0" smtClean="0"/>
            </a:p>
          </p:txBody>
        </p:sp>
        <p:sp>
          <p:nvSpPr>
            <p:cNvPr id="61" name="Rectangle 60"/>
            <p:cNvSpPr/>
            <p:nvPr/>
          </p:nvSpPr>
          <p:spPr>
            <a:xfrm>
              <a:off x="1161903" y="2427982"/>
              <a:ext cx="673582" cy="286232"/>
            </a:xfrm>
            <a:prstGeom prst="rect">
              <a:avLst/>
            </a:prstGeom>
          </p:spPr>
          <p:txBody>
            <a:bodyPr wrap="none">
              <a:spAutoFit/>
            </a:bodyPr>
            <a:lstStyle/>
            <a:p>
              <a:pPr defTabSz="814388"/>
              <a:r>
                <a:rPr lang="en-US" sz="1400" b="1" dirty="0" smtClean="0"/>
                <a:t>OSPF</a:t>
              </a:r>
            </a:p>
          </p:txBody>
        </p:sp>
        <p:sp>
          <p:nvSpPr>
            <p:cNvPr id="62" name="Rectangle 61"/>
            <p:cNvSpPr/>
            <p:nvPr/>
          </p:nvSpPr>
          <p:spPr>
            <a:xfrm>
              <a:off x="4076017" y="2399758"/>
              <a:ext cx="484428" cy="286232"/>
            </a:xfrm>
            <a:prstGeom prst="rect">
              <a:avLst/>
            </a:prstGeom>
          </p:spPr>
          <p:txBody>
            <a:bodyPr wrap="none">
              <a:spAutoFit/>
            </a:bodyPr>
            <a:lstStyle/>
            <a:p>
              <a:pPr defTabSz="814388"/>
              <a:r>
                <a:rPr lang="en-US" sz="1400" b="1" dirty="0" smtClean="0"/>
                <a:t>RIP</a:t>
              </a:r>
            </a:p>
          </p:txBody>
        </p:sp>
        <p:sp>
          <p:nvSpPr>
            <p:cNvPr id="64" name="TextBox 63"/>
            <p:cNvSpPr txBox="1"/>
            <p:nvPr/>
          </p:nvSpPr>
          <p:spPr>
            <a:xfrm>
              <a:off x="3890681" y="2749492"/>
              <a:ext cx="301686" cy="244682"/>
            </a:xfrm>
            <a:prstGeom prst="rect">
              <a:avLst/>
            </a:prstGeom>
            <a:noFill/>
          </p:spPr>
          <p:txBody>
            <a:bodyPr wrap="none" rtlCol="0">
              <a:spAutoFit/>
            </a:bodyPr>
            <a:lstStyle/>
            <a:p>
              <a:r>
                <a:rPr lang="en-US" sz="1100" dirty="0" smtClean="0"/>
                <a:t>.1</a:t>
              </a:r>
              <a:endParaRPr lang="en-US" sz="1100" dirty="0"/>
            </a:p>
          </p:txBody>
        </p:sp>
        <p:sp>
          <p:nvSpPr>
            <p:cNvPr id="65" name="TextBox 64"/>
            <p:cNvSpPr txBox="1"/>
            <p:nvPr/>
          </p:nvSpPr>
          <p:spPr>
            <a:xfrm>
              <a:off x="3862460" y="2992203"/>
              <a:ext cx="545342" cy="244682"/>
            </a:xfrm>
            <a:prstGeom prst="rect">
              <a:avLst/>
            </a:prstGeom>
            <a:noFill/>
          </p:spPr>
          <p:txBody>
            <a:bodyPr wrap="none" rtlCol="0">
              <a:spAutoFit/>
            </a:bodyPr>
            <a:lstStyle/>
            <a:p>
              <a:r>
                <a:rPr lang="en-US" sz="1100" dirty="0" smtClean="0"/>
                <a:t>Fa0/0</a:t>
              </a:r>
              <a:endParaRPr lang="en-US" sz="1100" dirty="0"/>
            </a:p>
          </p:txBody>
        </p:sp>
        <p:sp>
          <p:nvSpPr>
            <p:cNvPr id="66" name="Right Arrow 65"/>
            <p:cNvSpPr/>
            <p:nvPr/>
          </p:nvSpPr>
          <p:spPr bwMode="auto">
            <a:xfrm>
              <a:off x="1175690" y="3235451"/>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172.16.1.0/24 [110/50] </a:t>
              </a:r>
              <a:endParaRPr kumimoji="0" lang="en-US" sz="800" b="1" i="0" u="none" strike="noStrike" cap="none" normalizeH="0" baseline="0" dirty="0" smtClean="0">
                <a:ln>
                  <a:noFill/>
                </a:ln>
                <a:solidFill>
                  <a:schemeClr val="tx1"/>
                </a:solidFill>
                <a:effectLst/>
                <a:latin typeface="Arial" charset="0"/>
              </a:endParaRPr>
            </a:p>
          </p:txBody>
        </p:sp>
        <p:sp>
          <p:nvSpPr>
            <p:cNvPr id="79" name="Right Arrow 78"/>
            <p:cNvSpPr/>
            <p:nvPr/>
          </p:nvSpPr>
          <p:spPr bwMode="auto">
            <a:xfrm>
              <a:off x="3980762" y="3237131"/>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R 172.16.0.0 [120/3] </a:t>
              </a:r>
              <a:endParaRPr kumimoji="0" lang="en-US" sz="800" b="1" i="0" u="none" strike="noStrike" cap="none" normalizeH="0" baseline="0" dirty="0" smtClean="0">
                <a:ln>
                  <a:noFill/>
                </a:ln>
                <a:solidFill>
                  <a:schemeClr val="tx1"/>
                </a:solidFill>
                <a:effectLst/>
                <a:latin typeface="Arial" charset="0"/>
              </a:endParaRPr>
            </a:p>
          </p:txBody>
        </p:sp>
        <p:cxnSp>
          <p:nvCxnSpPr>
            <p:cNvPr id="89" name="Straight Connector 88"/>
            <p:cNvCxnSpPr/>
            <p:nvPr/>
          </p:nvCxnSpPr>
          <p:spPr bwMode="auto">
            <a:xfrm rot="5400000">
              <a:off x="7062730" y="2984346"/>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0" name="Straight Connector 89"/>
            <p:cNvCxnSpPr/>
            <p:nvPr/>
          </p:nvCxnSpPr>
          <p:spPr bwMode="auto">
            <a:xfrm rot="10800000">
              <a:off x="6705174" y="2985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1" name="TextBox 90"/>
            <p:cNvSpPr txBox="1"/>
            <p:nvPr/>
          </p:nvSpPr>
          <p:spPr>
            <a:xfrm>
              <a:off x="6871973" y="2597297"/>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pic>
          <p:nvPicPr>
            <p:cNvPr id="48" name="Picture 37"/>
            <p:cNvPicPr>
              <a:picLocks noChangeArrowheads="1"/>
            </p:cNvPicPr>
            <p:nvPr/>
          </p:nvPicPr>
          <p:blipFill>
            <a:blip r:embed="rId3"/>
            <a:srcRect/>
            <a:stretch>
              <a:fillRect/>
            </a:stretch>
          </p:blipFill>
          <p:spPr bwMode="auto">
            <a:xfrm>
              <a:off x="5892602" y="2734706"/>
              <a:ext cx="870351" cy="451691"/>
            </a:xfrm>
            <a:prstGeom prst="rect">
              <a:avLst/>
            </a:prstGeom>
            <a:noFill/>
            <a:ln w="9525">
              <a:noFill/>
              <a:miter lim="800000"/>
              <a:headEnd/>
              <a:tailEnd/>
            </a:ln>
          </p:spPr>
        </p:pic>
        <p:sp>
          <p:nvSpPr>
            <p:cNvPr id="63" name="TextBox 62"/>
            <p:cNvSpPr txBox="1"/>
            <p:nvPr/>
          </p:nvSpPr>
          <p:spPr>
            <a:xfrm>
              <a:off x="6142636" y="29585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Redistributing into OSPF</a:t>
            </a:r>
            <a:endParaRPr lang="en-US" dirty="0"/>
          </a:p>
        </p:txBody>
      </p:sp>
      <p:sp>
        <p:nvSpPr>
          <p:cNvPr id="13" name="Content Placeholder 12"/>
          <p:cNvSpPr>
            <a:spLocks noGrp="1"/>
          </p:cNvSpPr>
          <p:nvPr>
            <p:ph idx="1"/>
          </p:nvPr>
        </p:nvSpPr>
        <p:spPr>
          <a:xfrm>
            <a:off x="279400" y="956686"/>
            <a:ext cx="8316913" cy="491994"/>
          </a:xfrm>
        </p:spPr>
        <p:txBody>
          <a:bodyPr/>
          <a:lstStyle/>
          <a:p>
            <a:r>
              <a:rPr lang="en-US" dirty="0" smtClean="0"/>
              <a:t>Redistribute routes into OSPF.</a:t>
            </a:r>
            <a:endParaRPr lang="en-US" dirty="0"/>
          </a:p>
        </p:txBody>
      </p:sp>
      <p:sp>
        <p:nvSpPr>
          <p:cNvPr id="14" name="Text Placeholder 13"/>
          <p:cNvSpPr>
            <a:spLocks noGrp="1"/>
          </p:cNvSpPr>
          <p:nvPr>
            <p:ph type="body" sz="quarter" idx="10"/>
          </p:nvPr>
        </p:nvSpPr>
        <p:spPr>
          <a:xfrm>
            <a:off x="613533" y="134232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695531"/>
            <a:ext cx="7745412" cy="797619"/>
          </a:xfrm>
        </p:spPr>
        <p:txBody>
          <a:bodyPr>
            <a:normAutofit lnSpcReduction="10000"/>
          </a:bodyPr>
          <a:lstStyle/>
          <a:p>
            <a:r>
              <a:rPr lang="en-US" dirty="0" smtClean="0"/>
              <a:t>redistribute </a:t>
            </a:r>
            <a:r>
              <a:rPr lang="en-US" b="0" i="1" dirty="0" smtClean="0"/>
              <a:t>protocol </a:t>
            </a:r>
            <a:r>
              <a:rPr lang="en-US" dirty="0" smtClean="0"/>
              <a:t>[</a:t>
            </a:r>
            <a:r>
              <a:rPr lang="en-US" b="0" i="1" dirty="0" smtClean="0"/>
              <a:t>process-id</a:t>
            </a:r>
            <a:r>
              <a:rPr lang="en-US" dirty="0" smtClean="0"/>
              <a:t>] [metric </a:t>
            </a:r>
            <a:r>
              <a:rPr lang="en-US" b="0" i="1" dirty="0" smtClean="0"/>
              <a:t>metric-value</a:t>
            </a:r>
            <a:r>
              <a:rPr lang="en-US" dirty="0" smtClean="0"/>
              <a:t>] [metric-type </a:t>
            </a:r>
            <a:r>
              <a:rPr lang="en-US" b="0" i="1" dirty="0" smtClean="0"/>
              <a:t>type-value</a:t>
            </a:r>
            <a:r>
              <a:rPr lang="en-US" dirty="0" smtClean="0"/>
              <a:t>] [route-map </a:t>
            </a:r>
            <a:r>
              <a:rPr lang="en-US" b="0" i="1" dirty="0" smtClean="0"/>
              <a:t>map-tag</a:t>
            </a:r>
            <a:r>
              <a:rPr lang="en-US" dirty="0" smtClean="0"/>
              <a:t>] [subnets] [tag </a:t>
            </a:r>
            <a:r>
              <a:rPr lang="en-US" b="0" i="1" dirty="0" smtClean="0"/>
              <a:t>tag-value</a:t>
            </a:r>
            <a:r>
              <a:rPr lang="en-US" dirty="0" smtClean="0"/>
              <a:t>] </a:t>
            </a:r>
            <a:endParaRPr lang="en-US" dirty="0"/>
          </a:p>
        </p:txBody>
      </p:sp>
      <p:graphicFrame>
        <p:nvGraphicFramePr>
          <p:cNvPr id="7" name="Table 6"/>
          <p:cNvGraphicFramePr>
            <a:graphicFrameLocks noGrp="1"/>
          </p:cNvGraphicFramePr>
          <p:nvPr/>
        </p:nvGraphicFramePr>
        <p:xfrm>
          <a:off x="553720" y="2560319"/>
          <a:ext cx="7924800" cy="4005776"/>
        </p:xfrm>
        <a:graphic>
          <a:graphicData uri="http://schemas.openxmlformats.org/drawingml/2006/table">
            <a:tbl>
              <a:tblPr firstRow="1" bandRow="1">
                <a:tableStyleId>{5C22544A-7EE6-4342-B048-85BDC9FD1C3A}</a:tableStyleId>
              </a:tblPr>
              <a:tblGrid>
                <a:gridCol w="1950720"/>
                <a:gridCol w="5974080"/>
              </a:tblGrid>
              <a:tr h="268269">
                <a:tc>
                  <a:txBody>
                    <a:bodyPr/>
                    <a:lstStyle/>
                    <a:p>
                      <a:pPr marL="0" marR="0" algn="l">
                        <a:lnSpc>
                          <a:spcPct val="100000"/>
                        </a:lnSpc>
                        <a:spcBef>
                          <a:spcPts val="0"/>
                        </a:spcBef>
                        <a:spcAft>
                          <a:spcPts val="200"/>
                        </a:spcAft>
                      </a:pPr>
                      <a:r>
                        <a:rPr lang="en-US" sz="1400" b="1" dirty="0"/>
                        <a:t>Parameter</a:t>
                      </a:r>
                      <a:endParaRPr lang="en-US" sz="1400" b="1" dirty="0">
                        <a:solidFill>
                          <a:srgbClr val="000000"/>
                        </a:solidFill>
                        <a:latin typeface="Arial"/>
                        <a:ea typeface="SimSun"/>
                      </a:endParaRPr>
                    </a:p>
                  </a:txBody>
                  <a:tcPr marL="45720" marR="45720" anchor="ctr"/>
                </a:tc>
                <a:tc>
                  <a:txBody>
                    <a:bodyPr/>
                    <a:lstStyle/>
                    <a:p>
                      <a:pPr marL="0" marR="0" algn="l">
                        <a:lnSpc>
                          <a:spcPct val="1000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45720" marR="45720" anchor="ctr"/>
                </a:tc>
              </a:tr>
              <a:tr h="268269">
                <a:tc>
                  <a:txBody>
                    <a:bodyPr/>
                    <a:lstStyle/>
                    <a:p>
                      <a:pPr marL="0" marR="0" algn="l">
                        <a:lnSpc>
                          <a:spcPct val="100000"/>
                        </a:lnSpc>
                        <a:spcBef>
                          <a:spcPts val="0"/>
                        </a:spcBef>
                        <a:spcAft>
                          <a:spcPts val="1100"/>
                        </a:spcAft>
                      </a:pPr>
                      <a:r>
                        <a:rPr lang="en-US" sz="1300" i="1" dirty="0">
                          <a:solidFill>
                            <a:srgbClr val="000000"/>
                          </a:solidFill>
                          <a:latin typeface="Courier New" pitchFamily="49" charset="0"/>
                          <a:ea typeface="Times New Roman"/>
                          <a:cs typeface="Courier New" pitchFamily="49" charset="0"/>
                        </a:rPr>
                        <a:t>protocol</a:t>
                      </a:r>
                      <a:endParaRPr lang="en-US" sz="13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kern="1200" dirty="0">
                          <a:solidFill>
                            <a:schemeClr val="dk1"/>
                          </a:solidFill>
                          <a:latin typeface="+mn-lt"/>
                          <a:ea typeface="+mn-ea"/>
                          <a:cs typeface="+mn-cs"/>
                        </a:rPr>
                        <a:t>The source protocol from which routes are redistributed</a:t>
                      </a:r>
                      <a:r>
                        <a:rPr lang="en-US" sz="1300" kern="1200" dirty="0" smtClean="0">
                          <a:solidFill>
                            <a:schemeClr val="dk1"/>
                          </a:solidFill>
                          <a:latin typeface="+mn-lt"/>
                          <a:ea typeface="+mn-ea"/>
                          <a:cs typeface="+mn-cs"/>
                        </a:rPr>
                        <a:t>.</a:t>
                      </a:r>
                      <a:endParaRPr lang="en-US" sz="1300" kern="1200" dirty="0">
                        <a:solidFill>
                          <a:schemeClr val="dk1"/>
                        </a:solidFill>
                        <a:latin typeface="+mn-lt"/>
                        <a:ea typeface="+mn-ea"/>
                        <a:cs typeface="+mn-cs"/>
                      </a:endParaRPr>
                    </a:p>
                  </a:txBody>
                  <a:tcPr marL="45720" marR="45720" anchor="ctr"/>
                </a:tc>
              </a:tr>
              <a:tr h="468183">
                <a:tc>
                  <a:txBody>
                    <a:bodyPr/>
                    <a:lstStyle/>
                    <a:p>
                      <a:pPr marL="0" marR="0" algn="l">
                        <a:lnSpc>
                          <a:spcPct val="100000"/>
                        </a:lnSpc>
                        <a:spcBef>
                          <a:spcPts val="0"/>
                        </a:spcBef>
                        <a:spcAft>
                          <a:spcPts val="1100"/>
                        </a:spcAft>
                      </a:pPr>
                      <a:r>
                        <a:rPr lang="en-US" sz="1300" i="1" dirty="0">
                          <a:solidFill>
                            <a:srgbClr val="000000"/>
                          </a:solidFill>
                          <a:latin typeface="Courier New" pitchFamily="49" charset="0"/>
                          <a:ea typeface="Times New Roman"/>
                          <a:cs typeface="Courier New" pitchFamily="49" charset="0"/>
                        </a:rPr>
                        <a:t>process-id</a:t>
                      </a:r>
                      <a:endParaRPr lang="en-US" sz="13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kern="1200" dirty="0" smtClean="0">
                          <a:solidFill>
                            <a:schemeClr val="dk1"/>
                          </a:solidFill>
                          <a:latin typeface="+mn-lt"/>
                          <a:ea typeface="+mn-ea"/>
                          <a:cs typeface="+mn-cs"/>
                        </a:rPr>
                        <a:t>For EIGRP or BGP, </a:t>
                      </a:r>
                      <a:r>
                        <a:rPr lang="en-US" sz="1300" kern="1200" dirty="0">
                          <a:solidFill>
                            <a:schemeClr val="dk1"/>
                          </a:solidFill>
                          <a:latin typeface="+mn-lt"/>
                          <a:ea typeface="+mn-ea"/>
                          <a:cs typeface="+mn-cs"/>
                        </a:rPr>
                        <a:t>this value is an AS number. </a:t>
                      </a:r>
                      <a:endParaRPr lang="en-US" sz="1300" kern="1200" dirty="0" smtClean="0">
                        <a:solidFill>
                          <a:schemeClr val="dk1"/>
                        </a:solidFill>
                        <a:latin typeface="+mn-lt"/>
                        <a:ea typeface="+mn-ea"/>
                        <a:cs typeface="+mn-cs"/>
                      </a:endParaRPr>
                    </a:p>
                    <a:p>
                      <a:pPr marL="0" marR="0">
                        <a:lnSpc>
                          <a:spcPct val="100000"/>
                        </a:lnSpc>
                        <a:spcBef>
                          <a:spcPts val="300"/>
                        </a:spcBef>
                        <a:spcAft>
                          <a:spcPts val="0"/>
                        </a:spcAft>
                      </a:pPr>
                      <a:r>
                        <a:rPr lang="en-US" sz="1300" kern="1200" dirty="0" smtClean="0">
                          <a:solidFill>
                            <a:schemeClr val="dk1"/>
                          </a:solidFill>
                          <a:latin typeface="+mn-lt"/>
                          <a:ea typeface="+mn-ea"/>
                          <a:cs typeface="+mn-cs"/>
                        </a:rPr>
                        <a:t>This </a:t>
                      </a:r>
                      <a:r>
                        <a:rPr lang="en-US" sz="1300" kern="1200" dirty="0">
                          <a:solidFill>
                            <a:schemeClr val="dk1"/>
                          </a:solidFill>
                          <a:latin typeface="+mn-lt"/>
                          <a:ea typeface="+mn-ea"/>
                          <a:cs typeface="+mn-cs"/>
                        </a:rPr>
                        <a:t>parameter is not required for </a:t>
                      </a:r>
                      <a:r>
                        <a:rPr lang="en-US" sz="1300" kern="1200" dirty="0" smtClean="0">
                          <a:solidFill>
                            <a:schemeClr val="dk1"/>
                          </a:solidFill>
                          <a:latin typeface="+mn-lt"/>
                          <a:ea typeface="+mn-ea"/>
                          <a:cs typeface="+mn-cs"/>
                        </a:rPr>
                        <a:t>RIP or IS-IS</a:t>
                      </a:r>
                      <a:r>
                        <a:rPr lang="en-US" sz="1300" kern="1200" dirty="0">
                          <a:solidFill>
                            <a:schemeClr val="dk1"/>
                          </a:solidFill>
                          <a:latin typeface="+mn-lt"/>
                          <a:ea typeface="+mn-ea"/>
                          <a:cs typeface="+mn-cs"/>
                        </a:rPr>
                        <a:t>.</a:t>
                      </a:r>
                    </a:p>
                  </a:txBody>
                  <a:tcPr marL="45720" marR="45720" anchor="ctr"/>
                </a:tc>
              </a:tr>
              <a:tr h="897991">
                <a:tc>
                  <a:txBody>
                    <a:bodyPr/>
                    <a:lstStyle/>
                    <a:p>
                      <a:pPr marL="0" marR="0" algn="l">
                        <a:lnSpc>
                          <a:spcPct val="100000"/>
                        </a:lnSpc>
                        <a:spcBef>
                          <a:spcPts val="0"/>
                        </a:spcBef>
                        <a:spcAft>
                          <a:spcPts val="1100"/>
                        </a:spcAft>
                      </a:pPr>
                      <a:r>
                        <a:rPr lang="en-US" sz="1300" i="1" dirty="0">
                          <a:solidFill>
                            <a:srgbClr val="000000"/>
                          </a:solidFill>
                          <a:latin typeface="Courier New" pitchFamily="49" charset="0"/>
                          <a:ea typeface="Times New Roman"/>
                          <a:cs typeface="Courier New" pitchFamily="49" charset="0"/>
                        </a:rPr>
                        <a:t>metric-value</a:t>
                      </a:r>
                      <a:endParaRPr lang="en-US" sz="13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kern="1200" dirty="0" smtClean="0">
                          <a:solidFill>
                            <a:schemeClr val="dk1"/>
                          </a:solidFill>
                          <a:latin typeface="+mn-lt"/>
                          <a:ea typeface="+mn-ea"/>
                          <a:cs typeface="+mn-cs"/>
                        </a:rPr>
                        <a:t>(Optional) A parameter that specifies the OSPF seed metric used for the redistributed route. </a:t>
                      </a:r>
                    </a:p>
                    <a:p>
                      <a:pPr marL="0" marR="0">
                        <a:lnSpc>
                          <a:spcPct val="100000"/>
                        </a:lnSpc>
                        <a:spcBef>
                          <a:spcPts val="300"/>
                        </a:spcBef>
                        <a:spcAft>
                          <a:spcPts val="0"/>
                        </a:spcAft>
                      </a:pPr>
                      <a:r>
                        <a:rPr lang="en-US" sz="1300" kern="1200" dirty="0" smtClean="0">
                          <a:solidFill>
                            <a:schemeClr val="dk1"/>
                          </a:solidFill>
                          <a:latin typeface="+mn-lt"/>
                          <a:ea typeface="+mn-ea"/>
                          <a:cs typeface="+mn-cs"/>
                        </a:rPr>
                        <a:t>The default metric is a cost of 20 (except for BGP routes, which have a default metric of 1). </a:t>
                      </a:r>
                      <a:endParaRPr lang="en-US" sz="1300" kern="1200" dirty="0">
                        <a:solidFill>
                          <a:schemeClr val="dk1"/>
                        </a:solidFill>
                        <a:latin typeface="+mn-lt"/>
                        <a:ea typeface="+mn-ea"/>
                        <a:cs typeface="+mn-cs"/>
                      </a:endParaRPr>
                    </a:p>
                  </a:txBody>
                  <a:tcPr marL="45720" marR="45720" anchor="ctr"/>
                </a:tc>
              </a:tr>
              <a:tr h="644712">
                <a:tc>
                  <a:txBody>
                    <a:bodyPr/>
                    <a:lstStyle/>
                    <a:p>
                      <a:pPr marL="0" marR="0" algn="l">
                        <a:lnSpc>
                          <a:spcPct val="100000"/>
                        </a:lnSpc>
                        <a:spcBef>
                          <a:spcPts val="0"/>
                        </a:spcBef>
                        <a:spcAft>
                          <a:spcPts val="1100"/>
                        </a:spcAft>
                      </a:pPr>
                      <a:r>
                        <a:rPr lang="en-US" sz="1300" i="1" dirty="0">
                          <a:solidFill>
                            <a:srgbClr val="000000"/>
                          </a:solidFill>
                          <a:latin typeface="Courier New" pitchFamily="49" charset="0"/>
                          <a:ea typeface="Times New Roman"/>
                          <a:cs typeface="Courier New" pitchFamily="49" charset="0"/>
                        </a:rPr>
                        <a:t>map-tag</a:t>
                      </a:r>
                      <a:endParaRPr lang="en-US" sz="13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dirty="0">
                          <a:solidFill>
                            <a:srgbClr val="000000"/>
                          </a:solidFill>
                          <a:latin typeface="Times New Roman"/>
                          <a:ea typeface="SimSun"/>
                          <a:cs typeface="Arial"/>
                        </a:rPr>
                        <a:t>(</a:t>
                      </a:r>
                      <a:r>
                        <a:rPr lang="en-US" sz="1300" kern="1200" dirty="0">
                          <a:solidFill>
                            <a:schemeClr val="dk1"/>
                          </a:solidFill>
                          <a:latin typeface="+mn-lt"/>
                          <a:ea typeface="+mn-ea"/>
                          <a:cs typeface="+mn-cs"/>
                        </a:rPr>
                        <a:t>Optional) Specifies the identifier of a configured route map to be interrogated to filter the importation of routes from the source routing protocol to the current </a:t>
                      </a:r>
                      <a:r>
                        <a:rPr lang="en-US" sz="1300" kern="1200" dirty="0" smtClean="0">
                          <a:solidFill>
                            <a:schemeClr val="dk1"/>
                          </a:solidFill>
                          <a:latin typeface="+mn-lt"/>
                          <a:ea typeface="+mn-ea"/>
                          <a:cs typeface="+mn-cs"/>
                        </a:rPr>
                        <a:t>OSPF routing </a:t>
                      </a:r>
                      <a:r>
                        <a:rPr lang="en-US" sz="1300" kern="1200" dirty="0">
                          <a:solidFill>
                            <a:schemeClr val="dk1"/>
                          </a:solidFill>
                          <a:latin typeface="+mn-lt"/>
                          <a:ea typeface="+mn-ea"/>
                          <a:cs typeface="+mn-cs"/>
                        </a:rPr>
                        <a:t>protocol.</a:t>
                      </a:r>
                    </a:p>
                  </a:txBody>
                  <a:tcPr marL="45720" marR="45720" anchor="ctr"/>
                </a:tc>
              </a:tr>
              <a:tr h="726578">
                <a:tc>
                  <a:txBody>
                    <a:bodyPr/>
                    <a:lstStyle/>
                    <a:p>
                      <a:pPr marL="0" marR="0" algn="l">
                        <a:lnSpc>
                          <a:spcPct val="100000"/>
                        </a:lnSpc>
                        <a:spcBef>
                          <a:spcPts val="0"/>
                        </a:spcBef>
                        <a:spcAft>
                          <a:spcPts val="1100"/>
                        </a:spcAft>
                      </a:pPr>
                      <a:r>
                        <a:rPr lang="en-US" sz="1300" b="1" i="0" dirty="0" smtClean="0">
                          <a:solidFill>
                            <a:srgbClr val="000000"/>
                          </a:solidFill>
                          <a:latin typeface="Courier New" pitchFamily="49" charset="0"/>
                          <a:ea typeface="Times New Roman"/>
                          <a:cs typeface="Courier New" pitchFamily="49" charset="0"/>
                        </a:rPr>
                        <a:t>subnets</a:t>
                      </a:r>
                      <a:endParaRPr lang="en-US" sz="1300" b="1" i="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kern="1200" smtClean="0">
                          <a:solidFill>
                            <a:schemeClr val="dk1"/>
                          </a:solidFill>
                          <a:latin typeface="+mn-lt"/>
                          <a:ea typeface="+mn-ea"/>
                          <a:cs typeface="+mn-cs"/>
                        </a:rPr>
                        <a:t>(</a:t>
                      </a:r>
                      <a:r>
                        <a:rPr lang="en-US" sz="1300" kern="1200" dirty="0" smtClean="0">
                          <a:solidFill>
                            <a:schemeClr val="dk1"/>
                          </a:solidFill>
                          <a:latin typeface="+mn-lt"/>
                          <a:ea typeface="+mn-ea"/>
                          <a:cs typeface="+mn-cs"/>
                        </a:rPr>
                        <a:t>Optional) OSPF parameter that specifies that subnetted routes should be redistributed. </a:t>
                      </a:r>
                    </a:p>
                    <a:p>
                      <a:pPr marL="0" marR="0">
                        <a:lnSpc>
                          <a:spcPct val="100000"/>
                        </a:lnSpc>
                        <a:spcBef>
                          <a:spcPts val="300"/>
                        </a:spcBef>
                        <a:spcAft>
                          <a:spcPts val="0"/>
                        </a:spcAft>
                      </a:pPr>
                      <a:r>
                        <a:rPr lang="en-US" sz="1300" kern="1200" dirty="0" smtClean="0">
                          <a:solidFill>
                            <a:schemeClr val="dk1"/>
                          </a:solidFill>
                          <a:latin typeface="+mn-lt"/>
                          <a:ea typeface="+mn-ea"/>
                          <a:cs typeface="+mn-cs"/>
                        </a:rPr>
                        <a:t>Otherwise, only classful routes are redistributed.</a:t>
                      </a:r>
                      <a:endParaRPr lang="en-US" sz="1300" kern="1200" dirty="0">
                        <a:solidFill>
                          <a:schemeClr val="dk1"/>
                        </a:solidFill>
                        <a:latin typeface="+mn-lt"/>
                        <a:ea typeface="+mn-ea"/>
                        <a:cs typeface="+mn-cs"/>
                      </a:endParaRPr>
                    </a:p>
                  </a:txBody>
                  <a:tcPr marL="45720" marR="45720" anchor="ctr"/>
                </a:tc>
              </a:tr>
              <a:tr h="551238">
                <a:tc>
                  <a:txBody>
                    <a:bodyPr/>
                    <a:lstStyle/>
                    <a:p>
                      <a:pPr marL="0" marR="0" algn="l">
                        <a:lnSpc>
                          <a:spcPct val="100000"/>
                        </a:lnSpc>
                        <a:spcBef>
                          <a:spcPts val="0"/>
                        </a:spcBef>
                        <a:spcAft>
                          <a:spcPts val="1100"/>
                        </a:spcAft>
                      </a:pPr>
                      <a:r>
                        <a:rPr lang="en-US" sz="1300" i="1" dirty="0" smtClean="0">
                          <a:solidFill>
                            <a:srgbClr val="000000"/>
                          </a:solidFill>
                          <a:latin typeface="Courier New" pitchFamily="49" charset="0"/>
                          <a:ea typeface="Times New Roman"/>
                          <a:cs typeface="Courier New" pitchFamily="49" charset="0"/>
                        </a:rPr>
                        <a:t>tag-value</a:t>
                      </a:r>
                      <a:endParaRPr lang="en-US" sz="1300" dirty="0">
                        <a:solidFill>
                          <a:srgbClr val="000000"/>
                        </a:solidFill>
                        <a:latin typeface="Courier New" pitchFamily="49" charset="0"/>
                        <a:ea typeface="Times New Roman"/>
                        <a:cs typeface="Courier New" pitchFamily="49" charset="0"/>
                      </a:endParaRPr>
                    </a:p>
                  </a:txBody>
                  <a:tcPr marL="45720" marR="45720" anchor="ctr"/>
                </a:tc>
                <a:tc>
                  <a:txBody>
                    <a:bodyPr/>
                    <a:lstStyle/>
                    <a:p>
                      <a:pPr marL="0" marR="0">
                        <a:lnSpc>
                          <a:spcPct val="100000"/>
                        </a:lnSpc>
                        <a:spcBef>
                          <a:spcPts val="300"/>
                        </a:spcBef>
                        <a:spcAft>
                          <a:spcPts val="0"/>
                        </a:spcAft>
                      </a:pPr>
                      <a:r>
                        <a:rPr lang="en-US" sz="1300" dirty="0">
                          <a:solidFill>
                            <a:srgbClr val="000000"/>
                          </a:solidFill>
                          <a:latin typeface="Times New Roman"/>
                          <a:ea typeface="SimSun"/>
                          <a:cs typeface="Arial"/>
                        </a:rPr>
                        <a:t>(</a:t>
                      </a:r>
                      <a:r>
                        <a:rPr lang="en-US" sz="1300" kern="1200" dirty="0">
                          <a:solidFill>
                            <a:schemeClr val="dk1"/>
                          </a:solidFill>
                          <a:latin typeface="+mn-lt"/>
                          <a:ea typeface="+mn-ea"/>
                          <a:cs typeface="+mn-cs"/>
                        </a:rPr>
                        <a:t>Optional</a:t>
                      </a:r>
                      <a:r>
                        <a:rPr lang="en-US" sz="1300" kern="1200" dirty="0" smtClean="0">
                          <a:solidFill>
                            <a:schemeClr val="dk1"/>
                          </a:solidFill>
                          <a:latin typeface="+mn-lt"/>
                          <a:ea typeface="+mn-ea"/>
                          <a:cs typeface="+mn-cs"/>
                        </a:rPr>
                        <a:t>) A 32-bit decimal value attached to each external route to</a:t>
                      </a:r>
                      <a:r>
                        <a:rPr lang="en-US" sz="1300" kern="1200" baseline="0" dirty="0" smtClean="0">
                          <a:solidFill>
                            <a:schemeClr val="dk1"/>
                          </a:solidFill>
                          <a:latin typeface="+mn-lt"/>
                          <a:ea typeface="+mn-ea"/>
                          <a:cs typeface="+mn-cs"/>
                        </a:rPr>
                        <a:t> be used by </a:t>
                      </a:r>
                      <a:r>
                        <a:rPr lang="en-US" sz="1300" kern="1200" dirty="0" smtClean="0">
                          <a:solidFill>
                            <a:schemeClr val="dk1"/>
                          </a:solidFill>
                          <a:latin typeface="+mn-lt"/>
                          <a:ea typeface="+mn-ea"/>
                          <a:cs typeface="+mn-cs"/>
                        </a:rPr>
                        <a:t>ASBRs.</a:t>
                      </a:r>
                      <a:endParaRPr lang="en-US" sz="1300" kern="1200" dirty="0">
                        <a:solidFill>
                          <a:schemeClr val="dk1"/>
                        </a:solidFill>
                        <a:latin typeface="+mn-lt"/>
                        <a:ea typeface="+mn-ea"/>
                        <a:cs typeface="+mn-cs"/>
                      </a:endParaRPr>
                    </a:p>
                  </a:txBody>
                  <a:tcPr marL="45720" marR="45720" anchor="ct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Redistributing into OSPF Example</a:t>
            </a:r>
            <a:endParaRPr lang="en-US" dirty="0"/>
          </a:p>
        </p:txBody>
      </p:sp>
      <p:grpSp>
        <p:nvGrpSpPr>
          <p:cNvPr id="30" name="Group 29"/>
          <p:cNvGrpSpPr/>
          <p:nvPr/>
        </p:nvGrpSpPr>
        <p:grpSpPr>
          <a:xfrm>
            <a:off x="614491" y="1439962"/>
            <a:ext cx="7887922" cy="3584200"/>
            <a:chOff x="934531" y="1439962"/>
            <a:chExt cx="7887922" cy="3584200"/>
          </a:xfrm>
        </p:grpSpPr>
        <p:sp>
          <p:nvSpPr>
            <p:cNvPr id="92" name="Rectangle 91"/>
            <p:cNvSpPr/>
            <p:nvPr/>
          </p:nvSpPr>
          <p:spPr bwMode="auto">
            <a:xfrm>
              <a:off x="3189143" y="4791408"/>
              <a:ext cx="2096290" cy="16242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3" name="Rectangle 92"/>
            <p:cNvSpPr/>
            <p:nvPr/>
          </p:nvSpPr>
          <p:spPr bwMode="auto">
            <a:xfrm>
              <a:off x="6094793" y="4783034"/>
              <a:ext cx="1994130" cy="1808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4554055" y="1684792"/>
              <a:ext cx="4067442" cy="17415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2775134" y="1439962"/>
              <a:ext cx="6047319" cy="67017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eigrp 100 subnets metric-type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80" name="Text Placeholder 5"/>
            <p:cNvSpPr>
              <a:spLocks/>
            </p:cNvSpPr>
            <p:nvPr/>
          </p:nvSpPr>
          <p:spPr bwMode="auto">
            <a:xfrm>
              <a:off x="3168673" y="4425998"/>
              <a:ext cx="2287582" cy="59816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0 192.168.1.0 [110/20] </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D 172.16.1.0  [90/409600] </a:t>
              </a:r>
            </a:p>
          </p:txBody>
        </p:sp>
        <p:sp>
          <p:nvSpPr>
            <p:cNvPr id="81" name="TextBox 80"/>
            <p:cNvSpPr txBox="1"/>
            <p:nvPr/>
          </p:nvSpPr>
          <p:spPr>
            <a:xfrm>
              <a:off x="3044660" y="4170050"/>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6084295" y="4417630"/>
              <a:ext cx="2507045" cy="596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a:t>
              </a:r>
              <a:r>
                <a:rPr lang="pt-BR" sz="1050" kern="0" smtClean="0">
                  <a:latin typeface="Courier New" pitchFamily="49" charset="0"/>
                </a:rPr>
                <a:t>E1 172.16.1.0 </a:t>
              </a:r>
              <a:r>
                <a:rPr lang="pt-BR" sz="1050" kern="0" dirty="0" smtClean="0">
                  <a:latin typeface="Courier New" pitchFamily="49" charset="0"/>
                </a:rPr>
                <a:t>[110/20] </a:t>
              </a:r>
            </a:p>
          </p:txBody>
        </p:sp>
        <p:sp>
          <p:nvSpPr>
            <p:cNvPr id="83" name="TextBox 82"/>
            <p:cNvSpPr txBox="1"/>
            <p:nvPr/>
          </p:nvSpPr>
          <p:spPr>
            <a:xfrm>
              <a:off x="5960283" y="4161682"/>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45" name="Rounded Rectangle 44"/>
            <p:cNvSpPr/>
            <p:nvPr/>
          </p:nvSpPr>
          <p:spPr bwMode="auto">
            <a:xfrm>
              <a:off x="934531" y="2373049"/>
              <a:ext cx="2182318" cy="1435235"/>
            </a:xfrm>
            <a:prstGeom prst="roundRect">
              <a:avLst/>
            </a:prstGeom>
            <a:solidFill>
              <a:schemeClr val="tx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808360" y="2371369"/>
              <a:ext cx="4190162" cy="1435235"/>
            </a:xfrm>
            <a:prstGeom prst="roundRect">
              <a:avLst/>
            </a:prstGeom>
            <a:solidFill>
              <a:schemeClr val="accent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3" name="Picture 37"/>
            <p:cNvPicPr>
              <a:picLocks noChangeArrowheads="1"/>
            </p:cNvPicPr>
            <p:nvPr/>
          </p:nvPicPr>
          <p:blipFill>
            <a:blip r:embed="rId3"/>
            <a:srcRect/>
            <a:stretch>
              <a:fillRect/>
            </a:stretch>
          </p:blipFill>
          <p:spPr bwMode="auto">
            <a:xfrm>
              <a:off x="3034512" y="2734435"/>
              <a:ext cx="870351" cy="451691"/>
            </a:xfrm>
            <a:prstGeom prst="rect">
              <a:avLst/>
            </a:prstGeom>
            <a:noFill/>
            <a:ln w="9525">
              <a:noFill/>
              <a:miter lim="800000"/>
              <a:headEnd/>
              <a:tailEnd/>
            </a:ln>
          </p:spPr>
        </p:pic>
        <p:sp>
          <p:nvSpPr>
            <p:cNvPr id="55" name="TextBox 54"/>
            <p:cNvSpPr txBox="1"/>
            <p:nvPr/>
          </p:nvSpPr>
          <p:spPr>
            <a:xfrm>
              <a:off x="3330167" y="295293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6" name="TextBox 55"/>
            <p:cNvSpPr txBox="1"/>
            <p:nvPr/>
          </p:nvSpPr>
          <p:spPr>
            <a:xfrm>
              <a:off x="5510638" y="2743847"/>
              <a:ext cx="301686" cy="244682"/>
            </a:xfrm>
            <a:prstGeom prst="rect">
              <a:avLst/>
            </a:prstGeom>
            <a:noFill/>
          </p:spPr>
          <p:txBody>
            <a:bodyPr wrap="none" rtlCol="0">
              <a:spAutoFit/>
            </a:bodyPr>
            <a:lstStyle/>
            <a:p>
              <a:r>
                <a:rPr lang="en-US" sz="1100" dirty="0" smtClean="0"/>
                <a:t>.2</a:t>
              </a:r>
              <a:endParaRPr lang="en-US" sz="1100" dirty="0"/>
            </a:p>
          </p:txBody>
        </p:sp>
        <p:cxnSp>
          <p:nvCxnSpPr>
            <p:cNvPr id="58" name="Straight Connector 57"/>
            <p:cNvCxnSpPr>
              <a:stCxn id="53" idx="3"/>
              <a:endCxn id="48" idx="1"/>
            </p:cNvCxnSpPr>
            <p:nvPr/>
          </p:nvCxnSpPr>
          <p:spPr bwMode="auto">
            <a:xfrm>
              <a:off x="3904863" y="2960281"/>
              <a:ext cx="1987739"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9" name="TextBox 58"/>
            <p:cNvSpPr txBox="1"/>
            <p:nvPr/>
          </p:nvSpPr>
          <p:spPr>
            <a:xfrm>
              <a:off x="5313082" y="3020425"/>
              <a:ext cx="545342" cy="244682"/>
            </a:xfrm>
            <a:prstGeom prst="rect">
              <a:avLst/>
            </a:prstGeom>
            <a:noFill/>
          </p:spPr>
          <p:txBody>
            <a:bodyPr wrap="none" rtlCol="0">
              <a:spAutoFit/>
            </a:bodyPr>
            <a:lstStyle/>
            <a:p>
              <a:r>
                <a:rPr lang="en-US" sz="1100" dirty="0" smtClean="0"/>
                <a:t>Fa0/0</a:t>
              </a:r>
              <a:endParaRPr lang="en-US" sz="1100" dirty="0"/>
            </a:p>
          </p:txBody>
        </p:sp>
        <p:sp>
          <p:nvSpPr>
            <p:cNvPr id="60" name="Rectangle 59"/>
            <p:cNvSpPr/>
            <p:nvPr/>
          </p:nvSpPr>
          <p:spPr>
            <a:xfrm>
              <a:off x="4423264" y="2714486"/>
              <a:ext cx="926857" cy="244682"/>
            </a:xfrm>
            <a:prstGeom prst="rect">
              <a:avLst/>
            </a:prstGeom>
          </p:spPr>
          <p:txBody>
            <a:bodyPr wrap="none">
              <a:spAutoFit/>
            </a:bodyPr>
            <a:lstStyle/>
            <a:p>
              <a:pPr defTabSz="814388"/>
              <a:r>
                <a:rPr lang="en-US" sz="1100" dirty="0" smtClean="0"/>
                <a:t>10.1.1.0 /24</a:t>
              </a:r>
              <a:endParaRPr lang="en-US" sz="1400" b="1" dirty="0" smtClean="0"/>
            </a:p>
          </p:txBody>
        </p:sp>
        <p:sp>
          <p:nvSpPr>
            <p:cNvPr id="61" name="Rectangle 60"/>
            <p:cNvSpPr/>
            <p:nvPr/>
          </p:nvSpPr>
          <p:spPr>
            <a:xfrm>
              <a:off x="1161903" y="2427982"/>
              <a:ext cx="1381790" cy="286232"/>
            </a:xfrm>
            <a:prstGeom prst="rect">
              <a:avLst/>
            </a:prstGeom>
          </p:spPr>
          <p:txBody>
            <a:bodyPr wrap="none">
              <a:spAutoFit/>
            </a:bodyPr>
            <a:lstStyle/>
            <a:p>
              <a:pPr defTabSz="814388"/>
              <a:r>
                <a:rPr lang="en-US" sz="1400" b="1" dirty="0" smtClean="0"/>
                <a:t>EIGRP AS 100</a:t>
              </a:r>
            </a:p>
          </p:txBody>
        </p:sp>
        <p:sp>
          <p:nvSpPr>
            <p:cNvPr id="62" name="Rectangle 61"/>
            <p:cNvSpPr/>
            <p:nvPr/>
          </p:nvSpPr>
          <p:spPr>
            <a:xfrm>
              <a:off x="4076017" y="2399758"/>
              <a:ext cx="673582" cy="286232"/>
            </a:xfrm>
            <a:prstGeom prst="rect">
              <a:avLst/>
            </a:prstGeom>
          </p:spPr>
          <p:txBody>
            <a:bodyPr wrap="none">
              <a:spAutoFit/>
            </a:bodyPr>
            <a:lstStyle/>
            <a:p>
              <a:pPr defTabSz="814388"/>
              <a:r>
                <a:rPr lang="en-US" sz="1400" b="1" dirty="0" smtClean="0"/>
                <a:t>OSPF</a:t>
              </a:r>
            </a:p>
          </p:txBody>
        </p:sp>
        <p:sp>
          <p:nvSpPr>
            <p:cNvPr id="64" name="TextBox 63"/>
            <p:cNvSpPr txBox="1"/>
            <p:nvPr/>
          </p:nvSpPr>
          <p:spPr>
            <a:xfrm>
              <a:off x="3890681" y="2749492"/>
              <a:ext cx="301686" cy="244682"/>
            </a:xfrm>
            <a:prstGeom prst="rect">
              <a:avLst/>
            </a:prstGeom>
            <a:noFill/>
          </p:spPr>
          <p:txBody>
            <a:bodyPr wrap="none" rtlCol="0">
              <a:spAutoFit/>
            </a:bodyPr>
            <a:lstStyle/>
            <a:p>
              <a:r>
                <a:rPr lang="en-US" sz="1100" dirty="0" smtClean="0"/>
                <a:t>.1</a:t>
              </a:r>
              <a:endParaRPr lang="en-US" sz="1100" dirty="0"/>
            </a:p>
          </p:txBody>
        </p:sp>
        <p:sp>
          <p:nvSpPr>
            <p:cNvPr id="65" name="TextBox 64"/>
            <p:cNvSpPr txBox="1"/>
            <p:nvPr/>
          </p:nvSpPr>
          <p:spPr>
            <a:xfrm>
              <a:off x="3862460" y="2992203"/>
              <a:ext cx="545342" cy="244682"/>
            </a:xfrm>
            <a:prstGeom prst="rect">
              <a:avLst/>
            </a:prstGeom>
            <a:noFill/>
          </p:spPr>
          <p:txBody>
            <a:bodyPr wrap="none" rtlCol="0">
              <a:spAutoFit/>
            </a:bodyPr>
            <a:lstStyle/>
            <a:p>
              <a:r>
                <a:rPr lang="en-US" sz="1100" dirty="0" smtClean="0"/>
                <a:t>Fa0/0</a:t>
              </a:r>
              <a:endParaRPr lang="en-US" sz="1100" dirty="0"/>
            </a:p>
          </p:txBody>
        </p:sp>
        <p:sp>
          <p:nvSpPr>
            <p:cNvPr id="66" name="Right Arrow 65"/>
            <p:cNvSpPr/>
            <p:nvPr/>
          </p:nvSpPr>
          <p:spPr bwMode="auto">
            <a:xfrm>
              <a:off x="1004836" y="3235451"/>
              <a:ext cx="2100106"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172.16.1.0/24 [90/409600]</a:t>
              </a:r>
              <a:endParaRPr lang="en-US" sz="800" b="1" dirty="0" smtClean="0"/>
            </a:p>
          </p:txBody>
        </p:sp>
        <p:sp>
          <p:nvSpPr>
            <p:cNvPr id="79" name="Right Arrow 78"/>
            <p:cNvSpPr/>
            <p:nvPr/>
          </p:nvSpPr>
          <p:spPr bwMode="auto">
            <a:xfrm>
              <a:off x="3980762" y="3237131"/>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E1 172.16.1.0 [110/20] </a:t>
              </a:r>
              <a:endParaRPr kumimoji="0" lang="en-US" sz="800" b="1" i="0" u="none" strike="noStrike" cap="none" normalizeH="0" baseline="0" dirty="0" smtClean="0">
                <a:ln>
                  <a:noFill/>
                </a:ln>
                <a:solidFill>
                  <a:schemeClr val="tx1"/>
                </a:solidFill>
                <a:effectLst/>
                <a:latin typeface="Arial" charset="0"/>
              </a:endParaRPr>
            </a:p>
          </p:txBody>
        </p:sp>
        <p:cxnSp>
          <p:nvCxnSpPr>
            <p:cNvPr id="89" name="Straight Connector 88"/>
            <p:cNvCxnSpPr/>
            <p:nvPr/>
          </p:nvCxnSpPr>
          <p:spPr bwMode="auto">
            <a:xfrm rot="5400000">
              <a:off x="7062730" y="2984346"/>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0" name="Straight Connector 89"/>
            <p:cNvCxnSpPr/>
            <p:nvPr/>
          </p:nvCxnSpPr>
          <p:spPr bwMode="auto">
            <a:xfrm rot="10800000">
              <a:off x="6705174" y="2985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1" name="TextBox 90"/>
            <p:cNvSpPr txBox="1"/>
            <p:nvPr/>
          </p:nvSpPr>
          <p:spPr>
            <a:xfrm>
              <a:off x="6871973" y="2597297"/>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pic>
          <p:nvPicPr>
            <p:cNvPr id="48" name="Picture 37"/>
            <p:cNvPicPr>
              <a:picLocks noChangeArrowheads="1"/>
            </p:cNvPicPr>
            <p:nvPr/>
          </p:nvPicPr>
          <p:blipFill>
            <a:blip r:embed="rId3"/>
            <a:srcRect/>
            <a:stretch>
              <a:fillRect/>
            </a:stretch>
          </p:blipFill>
          <p:spPr bwMode="auto">
            <a:xfrm>
              <a:off x="5892602" y="2734706"/>
              <a:ext cx="870351" cy="451691"/>
            </a:xfrm>
            <a:prstGeom prst="rect">
              <a:avLst/>
            </a:prstGeom>
            <a:noFill/>
            <a:ln w="9525">
              <a:noFill/>
              <a:miter lim="800000"/>
              <a:headEnd/>
              <a:tailEnd/>
            </a:ln>
          </p:spPr>
        </p:pic>
        <p:sp>
          <p:nvSpPr>
            <p:cNvPr id="63" name="TextBox 62"/>
            <p:cNvSpPr txBox="1"/>
            <p:nvPr/>
          </p:nvSpPr>
          <p:spPr>
            <a:xfrm>
              <a:off x="6142636" y="29585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Routing Performance Issues</a:t>
            </a:r>
            <a:endParaRPr lang="en-US" dirty="0"/>
          </a:p>
        </p:txBody>
      </p:sp>
      <p:sp>
        <p:nvSpPr>
          <p:cNvPr id="3" name="Content Placeholder 2"/>
          <p:cNvSpPr>
            <a:spLocks noGrp="1"/>
          </p:cNvSpPr>
          <p:nvPr>
            <p:ph idx="1"/>
          </p:nvPr>
        </p:nvSpPr>
        <p:spPr/>
        <p:txBody>
          <a:bodyPr>
            <a:normAutofit/>
          </a:bodyPr>
          <a:lstStyle/>
          <a:p>
            <a:r>
              <a:rPr lang="en-US" dirty="0" smtClean="0"/>
              <a:t>Excessive </a:t>
            </a:r>
            <a:r>
              <a:rPr lang="en-US" smtClean="0"/>
              <a:t>routing updates</a:t>
            </a:r>
            <a:endParaRPr lang="en-US" dirty="0" smtClean="0"/>
          </a:p>
          <a:p>
            <a:pPr lvl="1"/>
            <a:r>
              <a:rPr lang="en-US" dirty="0" smtClean="0"/>
              <a:t>CPU utilization can easily spike during this processing depending on:</a:t>
            </a:r>
          </a:p>
          <a:p>
            <a:pPr lvl="2"/>
            <a:r>
              <a:rPr lang="en-US" dirty="0" smtClean="0"/>
              <a:t>The size of the routing update</a:t>
            </a:r>
          </a:p>
          <a:p>
            <a:pPr lvl="2"/>
            <a:r>
              <a:rPr lang="en-US" dirty="0" smtClean="0"/>
              <a:t>The frequency of the updates</a:t>
            </a:r>
          </a:p>
          <a:p>
            <a:pPr lvl="2"/>
            <a:r>
              <a:rPr lang="en-US" smtClean="0"/>
              <a:t>The Layer 3 network </a:t>
            </a:r>
            <a:r>
              <a:rPr lang="en-US" dirty="0" smtClean="0"/>
              <a:t>design</a:t>
            </a:r>
          </a:p>
          <a:p>
            <a:r>
              <a:rPr lang="en-US" dirty="0" smtClean="0"/>
              <a:t>The presence of any incorrectly configured route maps </a:t>
            </a:r>
            <a:r>
              <a:rPr lang="en-US" smtClean="0"/>
              <a:t>or filters</a:t>
            </a:r>
            <a:endParaRPr lang="en-US" dirty="0" smtClean="0"/>
          </a:p>
          <a:p>
            <a:r>
              <a:rPr lang="en-US" dirty="0" smtClean="0"/>
              <a:t>The number of routing protocols running in the same </a:t>
            </a:r>
            <a:r>
              <a:rPr lang="en-US" smtClean="0"/>
              <a:t>autonomous system</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Default Metric for RIP, OSPF, BGP</a:t>
            </a:r>
            <a:endParaRPr lang="en-US" dirty="0"/>
          </a:p>
        </p:txBody>
      </p:sp>
      <p:sp>
        <p:nvSpPr>
          <p:cNvPr id="13" name="Content Placeholder 12"/>
          <p:cNvSpPr>
            <a:spLocks noGrp="1"/>
          </p:cNvSpPr>
          <p:nvPr>
            <p:ph idx="1"/>
          </p:nvPr>
        </p:nvSpPr>
        <p:spPr/>
        <p:txBody>
          <a:bodyPr>
            <a:noAutofit/>
          </a:bodyPr>
          <a:lstStyle/>
          <a:p>
            <a:r>
              <a:rPr lang="en-US" dirty="0" smtClean="0"/>
              <a:t>Apply default metric values for RIP, OSPF, and BGP.</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lstStyle/>
          <a:p>
            <a:r>
              <a:rPr lang="en-US" dirty="0" smtClean="0"/>
              <a:t>default-metric </a:t>
            </a:r>
            <a:r>
              <a:rPr lang="en-US" b="0" i="1" dirty="0" smtClean="0"/>
              <a:t>number</a:t>
            </a:r>
            <a:endParaRPr lang="en-US" b="0" i="1" dirty="0"/>
          </a:p>
        </p:txBody>
      </p:sp>
      <p:sp>
        <p:nvSpPr>
          <p:cNvPr id="11" name="Rectangle 10"/>
          <p:cNvSpPr/>
          <p:nvPr/>
        </p:nvSpPr>
        <p:spPr>
          <a:xfrm>
            <a:off x="266699" y="2942362"/>
            <a:ext cx="8487008" cy="1169551"/>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i="1" dirty="0" smtClean="0">
                <a:latin typeface="Courier New" pitchFamily="49" charset="0"/>
                <a:cs typeface="Courier New" pitchFamily="49" charset="0"/>
              </a:rPr>
              <a:t> number </a:t>
            </a:r>
            <a:r>
              <a:rPr lang="en-US" sz="2000" dirty="0" smtClean="0">
                <a:latin typeface="+mn-lt"/>
              </a:rPr>
              <a:t>parameter is the value of the metric. </a:t>
            </a:r>
          </a:p>
          <a:p>
            <a:pPr marL="693738" lvl="1"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For RIP this is the number of hops.</a:t>
            </a:r>
          </a:p>
          <a:p>
            <a:pPr marL="693738" lvl="1"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For OSPF this is the assigned cost.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OSPF Default-Metric Example</a:t>
            </a:r>
            <a:endParaRPr lang="en-US" dirty="0"/>
          </a:p>
        </p:txBody>
      </p:sp>
      <p:grpSp>
        <p:nvGrpSpPr>
          <p:cNvPr id="29" name="Group 28"/>
          <p:cNvGrpSpPr/>
          <p:nvPr/>
        </p:nvGrpSpPr>
        <p:grpSpPr>
          <a:xfrm>
            <a:off x="614491" y="1287780"/>
            <a:ext cx="7887922" cy="3766862"/>
            <a:chOff x="934531" y="1257300"/>
            <a:chExt cx="7887922" cy="3766862"/>
          </a:xfrm>
        </p:grpSpPr>
        <p:sp>
          <p:nvSpPr>
            <p:cNvPr id="93" name="Rectangle 92"/>
            <p:cNvSpPr/>
            <p:nvPr/>
          </p:nvSpPr>
          <p:spPr bwMode="auto">
            <a:xfrm>
              <a:off x="7873999" y="4757634"/>
              <a:ext cx="202223" cy="1953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4554055" y="1485900"/>
              <a:ext cx="1732445" cy="16984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2775134" y="1257300"/>
              <a:ext cx="6047319" cy="85283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default-metric 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eigrp 100 subnets metric-type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sp>
          <p:nvSpPr>
            <p:cNvPr id="80" name="Text Placeholder 5"/>
            <p:cNvSpPr>
              <a:spLocks/>
            </p:cNvSpPr>
            <p:nvPr/>
          </p:nvSpPr>
          <p:spPr bwMode="auto">
            <a:xfrm>
              <a:off x="3168673" y="4425998"/>
              <a:ext cx="2287582" cy="59816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0 192.168.1.0 [110/20] </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D 172.16.1.0  [90/409600] </a:t>
              </a:r>
            </a:p>
          </p:txBody>
        </p:sp>
        <p:sp>
          <p:nvSpPr>
            <p:cNvPr id="81" name="TextBox 80"/>
            <p:cNvSpPr txBox="1"/>
            <p:nvPr/>
          </p:nvSpPr>
          <p:spPr>
            <a:xfrm>
              <a:off x="3044660" y="4170050"/>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6084295" y="4417630"/>
              <a:ext cx="2507045" cy="596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E1 172.16.1.0 [110/30] </a:t>
              </a:r>
            </a:p>
          </p:txBody>
        </p:sp>
        <p:sp>
          <p:nvSpPr>
            <p:cNvPr id="83" name="TextBox 82"/>
            <p:cNvSpPr txBox="1"/>
            <p:nvPr/>
          </p:nvSpPr>
          <p:spPr>
            <a:xfrm>
              <a:off x="5960283" y="4161682"/>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45" name="Rounded Rectangle 44"/>
            <p:cNvSpPr/>
            <p:nvPr/>
          </p:nvSpPr>
          <p:spPr bwMode="auto">
            <a:xfrm>
              <a:off x="934531" y="2373049"/>
              <a:ext cx="2182318" cy="1435235"/>
            </a:xfrm>
            <a:prstGeom prst="roundRect">
              <a:avLst/>
            </a:prstGeom>
            <a:solidFill>
              <a:schemeClr val="tx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808360" y="2371369"/>
              <a:ext cx="4190162" cy="1435235"/>
            </a:xfrm>
            <a:prstGeom prst="roundRect">
              <a:avLst/>
            </a:prstGeom>
            <a:solidFill>
              <a:schemeClr val="accent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3" name="Picture 37"/>
            <p:cNvPicPr>
              <a:picLocks noChangeArrowheads="1"/>
            </p:cNvPicPr>
            <p:nvPr/>
          </p:nvPicPr>
          <p:blipFill>
            <a:blip r:embed="rId3"/>
            <a:srcRect/>
            <a:stretch>
              <a:fillRect/>
            </a:stretch>
          </p:blipFill>
          <p:spPr bwMode="auto">
            <a:xfrm>
              <a:off x="3034512" y="2734435"/>
              <a:ext cx="870351" cy="451691"/>
            </a:xfrm>
            <a:prstGeom prst="rect">
              <a:avLst/>
            </a:prstGeom>
            <a:noFill/>
            <a:ln w="9525">
              <a:noFill/>
              <a:miter lim="800000"/>
              <a:headEnd/>
              <a:tailEnd/>
            </a:ln>
          </p:spPr>
        </p:pic>
        <p:sp>
          <p:nvSpPr>
            <p:cNvPr id="55" name="TextBox 54"/>
            <p:cNvSpPr txBox="1"/>
            <p:nvPr/>
          </p:nvSpPr>
          <p:spPr>
            <a:xfrm>
              <a:off x="3330167" y="295293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6" name="TextBox 55"/>
            <p:cNvSpPr txBox="1"/>
            <p:nvPr/>
          </p:nvSpPr>
          <p:spPr>
            <a:xfrm>
              <a:off x="5510638" y="2743847"/>
              <a:ext cx="301686" cy="244682"/>
            </a:xfrm>
            <a:prstGeom prst="rect">
              <a:avLst/>
            </a:prstGeom>
            <a:noFill/>
          </p:spPr>
          <p:txBody>
            <a:bodyPr wrap="none" rtlCol="0">
              <a:spAutoFit/>
            </a:bodyPr>
            <a:lstStyle/>
            <a:p>
              <a:r>
                <a:rPr lang="en-US" sz="1100" dirty="0" smtClean="0"/>
                <a:t>.2</a:t>
              </a:r>
              <a:endParaRPr lang="en-US" sz="1100" dirty="0"/>
            </a:p>
          </p:txBody>
        </p:sp>
        <p:cxnSp>
          <p:nvCxnSpPr>
            <p:cNvPr id="58" name="Straight Connector 57"/>
            <p:cNvCxnSpPr>
              <a:stCxn id="53" idx="3"/>
              <a:endCxn id="48" idx="1"/>
            </p:cNvCxnSpPr>
            <p:nvPr/>
          </p:nvCxnSpPr>
          <p:spPr bwMode="auto">
            <a:xfrm>
              <a:off x="3904863" y="2960281"/>
              <a:ext cx="1987739"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9" name="TextBox 58"/>
            <p:cNvSpPr txBox="1"/>
            <p:nvPr/>
          </p:nvSpPr>
          <p:spPr>
            <a:xfrm>
              <a:off x="5313082" y="3020425"/>
              <a:ext cx="545342" cy="244682"/>
            </a:xfrm>
            <a:prstGeom prst="rect">
              <a:avLst/>
            </a:prstGeom>
            <a:noFill/>
          </p:spPr>
          <p:txBody>
            <a:bodyPr wrap="none" rtlCol="0">
              <a:spAutoFit/>
            </a:bodyPr>
            <a:lstStyle/>
            <a:p>
              <a:r>
                <a:rPr lang="en-US" sz="1100" dirty="0" smtClean="0"/>
                <a:t>Fa0/0</a:t>
              </a:r>
              <a:endParaRPr lang="en-US" sz="1100" dirty="0"/>
            </a:p>
          </p:txBody>
        </p:sp>
        <p:sp>
          <p:nvSpPr>
            <p:cNvPr id="60" name="Rectangle 59"/>
            <p:cNvSpPr/>
            <p:nvPr/>
          </p:nvSpPr>
          <p:spPr>
            <a:xfrm>
              <a:off x="4423264" y="2714486"/>
              <a:ext cx="926857" cy="244682"/>
            </a:xfrm>
            <a:prstGeom prst="rect">
              <a:avLst/>
            </a:prstGeom>
          </p:spPr>
          <p:txBody>
            <a:bodyPr wrap="none">
              <a:spAutoFit/>
            </a:bodyPr>
            <a:lstStyle/>
            <a:p>
              <a:pPr defTabSz="814388"/>
              <a:r>
                <a:rPr lang="en-US" sz="1100" dirty="0" smtClean="0"/>
                <a:t>10.1.1.0 /24</a:t>
              </a:r>
              <a:endParaRPr lang="en-US" sz="1400" b="1" dirty="0" smtClean="0"/>
            </a:p>
          </p:txBody>
        </p:sp>
        <p:sp>
          <p:nvSpPr>
            <p:cNvPr id="61" name="Rectangle 60"/>
            <p:cNvSpPr/>
            <p:nvPr/>
          </p:nvSpPr>
          <p:spPr>
            <a:xfrm>
              <a:off x="1161903" y="2427982"/>
              <a:ext cx="1381790" cy="286232"/>
            </a:xfrm>
            <a:prstGeom prst="rect">
              <a:avLst/>
            </a:prstGeom>
          </p:spPr>
          <p:txBody>
            <a:bodyPr wrap="none">
              <a:spAutoFit/>
            </a:bodyPr>
            <a:lstStyle/>
            <a:p>
              <a:pPr defTabSz="814388"/>
              <a:r>
                <a:rPr lang="en-US" sz="1400" b="1" dirty="0" smtClean="0"/>
                <a:t>EIGRP AS 100</a:t>
              </a:r>
            </a:p>
          </p:txBody>
        </p:sp>
        <p:sp>
          <p:nvSpPr>
            <p:cNvPr id="62" name="Rectangle 61"/>
            <p:cNvSpPr/>
            <p:nvPr/>
          </p:nvSpPr>
          <p:spPr>
            <a:xfrm>
              <a:off x="4076017" y="2399758"/>
              <a:ext cx="673582" cy="286232"/>
            </a:xfrm>
            <a:prstGeom prst="rect">
              <a:avLst/>
            </a:prstGeom>
          </p:spPr>
          <p:txBody>
            <a:bodyPr wrap="none">
              <a:spAutoFit/>
            </a:bodyPr>
            <a:lstStyle/>
            <a:p>
              <a:pPr defTabSz="814388"/>
              <a:r>
                <a:rPr lang="en-US" sz="1400" b="1" dirty="0" smtClean="0"/>
                <a:t>OSPF</a:t>
              </a:r>
            </a:p>
          </p:txBody>
        </p:sp>
        <p:sp>
          <p:nvSpPr>
            <p:cNvPr id="64" name="TextBox 63"/>
            <p:cNvSpPr txBox="1"/>
            <p:nvPr/>
          </p:nvSpPr>
          <p:spPr>
            <a:xfrm>
              <a:off x="3890681" y="2749492"/>
              <a:ext cx="301686" cy="244682"/>
            </a:xfrm>
            <a:prstGeom prst="rect">
              <a:avLst/>
            </a:prstGeom>
            <a:noFill/>
          </p:spPr>
          <p:txBody>
            <a:bodyPr wrap="none" rtlCol="0">
              <a:spAutoFit/>
            </a:bodyPr>
            <a:lstStyle/>
            <a:p>
              <a:r>
                <a:rPr lang="en-US" sz="1100" dirty="0" smtClean="0"/>
                <a:t>.1</a:t>
              </a:r>
              <a:endParaRPr lang="en-US" sz="1100" dirty="0"/>
            </a:p>
          </p:txBody>
        </p:sp>
        <p:sp>
          <p:nvSpPr>
            <p:cNvPr id="65" name="TextBox 64"/>
            <p:cNvSpPr txBox="1"/>
            <p:nvPr/>
          </p:nvSpPr>
          <p:spPr>
            <a:xfrm>
              <a:off x="3862460" y="2992203"/>
              <a:ext cx="545342" cy="244682"/>
            </a:xfrm>
            <a:prstGeom prst="rect">
              <a:avLst/>
            </a:prstGeom>
            <a:noFill/>
          </p:spPr>
          <p:txBody>
            <a:bodyPr wrap="none" rtlCol="0">
              <a:spAutoFit/>
            </a:bodyPr>
            <a:lstStyle/>
            <a:p>
              <a:r>
                <a:rPr lang="en-US" sz="1100" dirty="0" smtClean="0"/>
                <a:t>Fa0/0</a:t>
              </a:r>
              <a:endParaRPr lang="en-US" sz="1100" dirty="0"/>
            </a:p>
          </p:txBody>
        </p:sp>
        <p:sp>
          <p:nvSpPr>
            <p:cNvPr id="66" name="Right Arrow 65"/>
            <p:cNvSpPr/>
            <p:nvPr/>
          </p:nvSpPr>
          <p:spPr bwMode="auto">
            <a:xfrm>
              <a:off x="1004836" y="3235451"/>
              <a:ext cx="2100106"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172.16.1.0/24 [90/409600]</a:t>
              </a:r>
              <a:endParaRPr lang="en-US" sz="800" b="1" dirty="0" smtClean="0"/>
            </a:p>
          </p:txBody>
        </p:sp>
        <p:sp>
          <p:nvSpPr>
            <p:cNvPr id="79" name="Right Arrow 78"/>
            <p:cNvSpPr/>
            <p:nvPr/>
          </p:nvSpPr>
          <p:spPr bwMode="auto">
            <a:xfrm>
              <a:off x="3980762" y="3237131"/>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E1 172.16.1.0 </a:t>
              </a:r>
              <a:r>
                <a:rPr lang="pt-BR" sz="800" b="1" kern="0" smtClean="0">
                  <a:latin typeface="Courier New" pitchFamily="49" charset="0"/>
                </a:rPr>
                <a:t>[110/30</a:t>
              </a:r>
              <a:r>
                <a:rPr lang="pt-BR" sz="800" b="1" kern="0" dirty="0" smtClean="0">
                  <a:latin typeface="Courier New" pitchFamily="49" charset="0"/>
                </a:rPr>
                <a:t>] </a:t>
              </a:r>
              <a:endParaRPr kumimoji="0" lang="en-US" sz="800" b="1" i="0" u="none" strike="noStrike" cap="none" normalizeH="0" baseline="0" dirty="0" smtClean="0">
                <a:ln>
                  <a:noFill/>
                </a:ln>
                <a:solidFill>
                  <a:schemeClr val="tx1"/>
                </a:solidFill>
                <a:effectLst/>
                <a:latin typeface="Arial" charset="0"/>
              </a:endParaRPr>
            </a:p>
          </p:txBody>
        </p:sp>
        <p:cxnSp>
          <p:nvCxnSpPr>
            <p:cNvPr id="89" name="Straight Connector 88"/>
            <p:cNvCxnSpPr/>
            <p:nvPr/>
          </p:nvCxnSpPr>
          <p:spPr bwMode="auto">
            <a:xfrm rot="5400000">
              <a:off x="7062730" y="2984346"/>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0" name="Straight Connector 89"/>
            <p:cNvCxnSpPr/>
            <p:nvPr/>
          </p:nvCxnSpPr>
          <p:spPr bwMode="auto">
            <a:xfrm rot="10800000">
              <a:off x="6705174" y="2985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1" name="TextBox 90"/>
            <p:cNvSpPr txBox="1"/>
            <p:nvPr/>
          </p:nvSpPr>
          <p:spPr>
            <a:xfrm>
              <a:off x="6871973" y="2597297"/>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pic>
          <p:nvPicPr>
            <p:cNvPr id="48" name="Picture 37"/>
            <p:cNvPicPr>
              <a:picLocks noChangeArrowheads="1"/>
            </p:cNvPicPr>
            <p:nvPr/>
          </p:nvPicPr>
          <p:blipFill>
            <a:blip r:embed="rId3"/>
            <a:srcRect/>
            <a:stretch>
              <a:fillRect/>
            </a:stretch>
          </p:blipFill>
          <p:spPr bwMode="auto">
            <a:xfrm>
              <a:off x="5892602" y="2734706"/>
              <a:ext cx="870351" cy="451691"/>
            </a:xfrm>
            <a:prstGeom prst="rect">
              <a:avLst/>
            </a:prstGeom>
            <a:noFill/>
            <a:ln w="9525">
              <a:noFill/>
              <a:miter lim="800000"/>
              <a:headEnd/>
              <a:tailEnd/>
            </a:ln>
          </p:spPr>
        </p:pic>
        <p:sp>
          <p:nvSpPr>
            <p:cNvPr id="63" name="TextBox 62"/>
            <p:cNvSpPr txBox="1"/>
            <p:nvPr/>
          </p:nvSpPr>
          <p:spPr>
            <a:xfrm>
              <a:off x="6142636" y="29585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Redistributing into EIGRP</a:t>
            </a:r>
            <a:endParaRPr lang="en-US" dirty="0"/>
          </a:p>
        </p:txBody>
      </p:sp>
      <p:sp>
        <p:nvSpPr>
          <p:cNvPr id="13" name="Content Placeholder 12"/>
          <p:cNvSpPr>
            <a:spLocks noGrp="1"/>
          </p:cNvSpPr>
          <p:nvPr>
            <p:ph idx="1"/>
          </p:nvPr>
        </p:nvSpPr>
        <p:spPr/>
        <p:txBody>
          <a:bodyPr/>
          <a:lstStyle/>
          <a:p>
            <a:r>
              <a:rPr lang="en-US" dirty="0" smtClean="0"/>
              <a:t>Redistribute routes into EIGRP.</a:t>
            </a:r>
            <a:endParaRPr lang="en-US" dirty="0"/>
          </a:p>
        </p:txBody>
      </p:sp>
      <p:sp>
        <p:nvSpPr>
          <p:cNvPr id="14" name="Text Placeholder 13"/>
          <p:cNvSpPr>
            <a:spLocks noGrp="1"/>
          </p:cNvSpPr>
          <p:nvPr>
            <p:ph type="body" sz="quarter" idx="10"/>
          </p:nvPr>
        </p:nvSpPr>
        <p:spPr>
          <a:xfrm>
            <a:off x="613533" y="157092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54611"/>
            <a:ext cx="7745412" cy="575229"/>
          </a:xfrm>
        </p:spPr>
        <p:txBody>
          <a:bodyPr>
            <a:normAutofit/>
          </a:bodyPr>
          <a:lstStyle/>
          <a:p>
            <a:r>
              <a:rPr lang="en-US" dirty="0" smtClean="0"/>
              <a:t>redistribute </a:t>
            </a:r>
            <a:r>
              <a:rPr lang="en-US" b="0" i="1" dirty="0" smtClean="0"/>
              <a:t>protocol </a:t>
            </a:r>
            <a:r>
              <a:rPr lang="en-US" dirty="0" smtClean="0"/>
              <a:t>[</a:t>
            </a:r>
            <a:r>
              <a:rPr lang="en-US" b="0" i="1" dirty="0" smtClean="0"/>
              <a:t>process-id</a:t>
            </a:r>
            <a:r>
              <a:rPr lang="en-US" dirty="0" smtClean="0"/>
              <a:t>] [match </a:t>
            </a:r>
            <a:r>
              <a:rPr lang="en-US" b="0" i="1" dirty="0" smtClean="0"/>
              <a:t>route-type</a:t>
            </a:r>
            <a:r>
              <a:rPr lang="en-US" dirty="0" smtClean="0"/>
              <a:t>] [metric </a:t>
            </a:r>
            <a:r>
              <a:rPr lang="en-US" b="0" i="1" dirty="0" smtClean="0"/>
              <a:t>metric-value</a:t>
            </a:r>
            <a:r>
              <a:rPr lang="en-US" dirty="0" smtClean="0"/>
              <a:t>] [route-map </a:t>
            </a:r>
            <a:r>
              <a:rPr lang="en-US" b="0" i="1" dirty="0" smtClean="0"/>
              <a:t>map-tag</a:t>
            </a:r>
            <a:r>
              <a:rPr lang="en-US" dirty="0" smtClean="0"/>
              <a:t>]</a:t>
            </a:r>
            <a:endParaRPr lang="en-US" dirty="0"/>
          </a:p>
        </p:txBody>
      </p:sp>
      <p:graphicFrame>
        <p:nvGraphicFramePr>
          <p:cNvPr id="7" name="Table 6"/>
          <p:cNvGraphicFramePr>
            <a:graphicFrameLocks noGrp="1"/>
          </p:cNvGraphicFramePr>
          <p:nvPr/>
        </p:nvGraphicFramePr>
        <p:xfrm>
          <a:off x="594360" y="2575561"/>
          <a:ext cx="7848600" cy="3912376"/>
        </p:xfrm>
        <a:graphic>
          <a:graphicData uri="http://schemas.openxmlformats.org/drawingml/2006/table">
            <a:tbl>
              <a:tblPr firstRow="1" bandRow="1">
                <a:tableStyleId>{5C22544A-7EE6-4342-B048-85BDC9FD1C3A}</a:tableStyleId>
              </a:tblPr>
              <a:tblGrid>
                <a:gridCol w="1600200"/>
                <a:gridCol w="6248400"/>
              </a:tblGrid>
              <a:tr h="255978">
                <a:tc>
                  <a:txBody>
                    <a:bodyPr/>
                    <a:lstStyle/>
                    <a:p>
                      <a:pPr marL="0" marR="0" algn="l">
                        <a:lnSpc>
                          <a:spcPct val="100000"/>
                        </a:lnSpc>
                        <a:spcBef>
                          <a:spcPts val="0"/>
                        </a:spcBef>
                        <a:spcAft>
                          <a:spcPts val="2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68580" marR="68580" marT="0" marB="0" anchor="ctr"/>
                </a:tc>
              </a:tr>
              <a:tr h="297031">
                <a:tc>
                  <a:txBody>
                    <a:bodyPr/>
                    <a:lstStyle/>
                    <a:p>
                      <a:pPr marL="0" marR="0" algn="l">
                        <a:lnSpc>
                          <a:spcPct val="100000"/>
                        </a:lnSpc>
                        <a:spcBef>
                          <a:spcPts val="0"/>
                        </a:spcBef>
                        <a:spcAft>
                          <a:spcPts val="1100"/>
                        </a:spcAft>
                      </a:pPr>
                      <a:r>
                        <a:rPr lang="en-US" sz="1400" i="1" dirty="0">
                          <a:solidFill>
                            <a:srgbClr val="000000"/>
                          </a:solidFill>
                          <a:latin typeface="Courier New" pitchFamily="49" charset="0"/>
                          <a:ea typeface="Times New Roman"/>
                          <a:cs typeface="Courier New" pitchFamily="49" charset="0"/>
                        </a:rPr>
                        <a:t>protocol</a:t>
                      </a:r>
                      <a:endParaRPr lang="en-US" sz="14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nSpc>
                          <a:spcPct val="100000"/>
                        </a:lnSpc>
                        <a:spcBef>
                          <a:spcPts val="300"/>
                        </a:spcBef>
                        <a:spcAft>
                          <a:spcPts val="0"/>
                        </a:spcAft>
                      </a:pPr>
                      <a:r>
                        <a:rPr lang="en-US" sz="1400" kern="1200" dirty="0">
                          <a:solidFill>
                            <a:schemeClr val="dk1"/>
                          </a:solidFill>
                          <a:latin typeface="+mn-lt"/>
                          <a:ea typeface="+mn-ea"/>
                          <a:cs typeface="+mn-cs"/>
                        </a:rPr>
                        <a:t>The source protocol from which routes are redistributed</a:t>
                      </a:r>
                      <a:r>
                        <a:rPr lang="en-US" sz="1400" kern="1200" dirty="0" smtClean="0">
                          <a:solidFill>
                            <a:schemeClr val="dk1"/>
                          </a:solidFill>
                          <a:latin typeface="+mn-lt"/>
                          <a:ea typeface="+mn-ea"/>
                          <a:cs typeface="+mn-cs"/>
                        </a:rPr>
                        <a:t>.</a:t>
                      </a:r>
                      <a:endParaRPr lang="en-US" sz="1400" kern="1200" dirty="0">
                        <a:solidFill>
                          <a:schemeClr val="dk1"/>
                        </a:solidFill>
                        <a:latin typeface="+mn-lt"/>
                        <a:ea typeface="+mn-ea"/>
                        <a:cs typeface="+mn-cs"/>
                      </a:endParaRPr>
                    </a:p>
                  </a:txBody>
                  <a:tcPr marL="68580" marR="68580" marT="0" marB="0" anchor="ctr"/>
                </a:tc>
              </a:tr>
              <a:tr h="633209">
                <a:tc>
                  <a:txBody>
                    <a:bodyPr/>
                    <a:lstStyle/>
                    <a:p>
                      <a:pPr marL="0" marR="0" algn="l">
                        <a:lnSpc>
                          <a:spcPct val="100000"/>
                        </a:lnSpc>
                        <a:spcBef>
                          <a:spcPts val="0"/>
                        </a:spcBef>
                        <a:spcAft>
                          <a:spcPts val="1100"/>
                        </a:spcAft>
                      </a:pPr>
                      <a:r>
                        <a:rPr lang="en-US" sz="1400" i="1" dirty="0">
                          <a:solidFill>
                            <a:srgbClr val="000000"/>
                          </a:solidFill>
                          <a:latin typeface="Courier New" pitchFamily="49" charset="0"/>
                          <a:ea typeface="Times New Roman"/>
                          <a:cs typeface="Courier New" pitchFamily="49" charset="0"/>
                        </a:rPr>
                        <a:t>process-id</a:t>
                      </a:r>
                      <a:endParaRPr lang="en-US" sz="14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nSpc>
                          <a:spcPct val="100000"/>
                        </a:lnSpc>
                        <a:spcBef>
                          <a:spcPts val="300"/>
                        </a:spcBef>
                        <a:spcAft>
                          <a:spcPts val="0"/>
                        </a:spcAft>
                      </a:pPr>
                      <a:r>
                        <a:rPr lang="en-US" sz="1400" kern="1200" dirty="0" smtClean="0">
                          <a:solidFill>
                            <a:schemeClr val="dk1"/>
                          </a:solidFill>
                          <a:latin typeface="+mn-lt"/>
                          <a:ea typeface="+mn-ea"/>
                          <a:cs typeface="+mn-cs"/>
                        </a:rPr>
                        <a:t>For </a:t>
                      </a:r>
                      <a:r>
                        <a:rPr lang="en-US" sz="1400" kern="1200" dirty="0">
                          <a:solidFill>
                            <a:schemeClr val="dk1"/>
                          </a:solidFill>
                          <a:latin typeface="+mn-lt"/>
                          <a:ea typeface="+mn-ea"/>
                          <a:cs typeface="+mn-cs"/>
                        </a:rPr>
                        <a:t>OSPF, this value is an OSPF process ID. </a:t>
                      </a:r>
                      <a:endParaRPr lang="en-US" sz="14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300"/>
                        </a:spcBef>
                        <a:spcAft>
                          <a:spcPts val="0"/>
                        </a:spcAft>
                        <a:buClrTx/>
                        <a:buSzTx/>
                        <a:buFontTx/>
                        <a:buNone/>
                        <a:tabLst/>
                        <a:defRPr/>
                      </a:pPr>
                      <a:r>
                        <a:rPr lang="en-US" sz="1400" kern="1200" dirty="0" smtClean="0">
                          <a:solidFill>
                            <a:schemeClr val="dk1"/>
                          </a:solidFill>
                          <a:latin typeface="+mn-lt"/>
                          <a:ea typeface="+mn-ea"/>
                          <a:cs typeface="+mn-cs"/>
                        </a:rPr>
                        <a:t>For BGP, this value is an AS number. </a:t>
                      </a:r>
                    </a:p>
                    <a:p>
                      <a:pPr marL="0" marR="0">
                        <a:lnSpc>
                          <a:spcPct val="100000"/>
                        </a:lnSpc>
                        <a:spcBef>
                          <a:spcPts val="300"/>
                        </a:spcBef>
                        <a:spcAft>
                          <a:spcPts val="0"/>
                        </a:spcAft>
                      </a:pPr>
                      <a:r>
                        <a:rPr lang="en-US" sz="1400" kern="1200" dirty="0" smtClean="0">
                          <a:solidFill>
                            <a:schemeClr val="dk1"/>
                          </a:solidFill>
                          <a:latin typeface="+mn-lt"/>
                          <a:ea typeface="+mn-ea"/>
                          <a:cs typeface="+mn-cs"/>
                        </a:rPr>
                        <a:t>This </a:t>
                      </a:r>
                      <a:r>
                        <a:rPr lang="en-US" sz="1400" kern="1200" dirty="0">
                          <a:solidFill>
                            <a:schemeClr val="dk1"/>
                          </a:solidFill>
                          <a:latin typeface="+mn-lt"/>
                          <a:ea typeface="+mn-ea"/>
                          <a:cs typeface="+mn-cs"/>
                        </a:rPr>
                        <a:t>parameter is not required for </a:t>
                      </a:r>
                      <a:r>
                        <a:rPr lang="en-US" sz="1400" kern="1200" dirty="0" smtClean="0">
                          <a:solidFill>
                            <a:schemeClr val="dk1"/>
                          </a:solidFill>
                          <a:latin typeface="+mn-lt"/>
                          <a:ea typeface="+mn-ea"/>
                          <a:cs typeface="+mn-cs"/>
                        </a:rPr>
                        <a:t>RIP or IS-IS</a:t>
                      </a:r>
                      <a:r>
                        <a:rPr lang="en-US" sz="1400" kern="1200" dirty="0">
                          <a:solidFill>
                            <a:schemeClr val="dk1"/>
                          </a:solidFill>
                          <a:latin typeface="+mn-lt"/>
                          <a:ea typeface="+mn-ea"/>
                          <a:cs typeface="+mn-cs"/>
                        </a:rPr>
                        <a:t>.</a:t>
                      </a:r>
                    </a:p>
                  </a:txBody>
                  <a:tcPr marL="68580" marR="68580" marT="0" marB="0" anchor="ctr"/>
                </a:tc>
              </a:tr>
              <a:tr h="377231">
                <a:tc>
                  <a:txBody>
                    <a:bodyPr/>
                    <a:lstStyle/>
                    <a:p>
                      <a:pPr marL="0" marR="0" algn="l">
                        <a:lnSpc>
                          <a:spcPct val="100000"/>
                        </a:lnSpc>
                        <a:spcBef>
                          <a:spcPts val="0"/>
                        </a:spcBef>
                        <a:spcAft>
                          <a:spcPts val="1100"/>
                        </a:spcAft>
                      </a:pPr>
                      <a:r>
                        <a:rPr lang="en-US" sz="1400" i="1" dirty="0" smtClean="0">
                          <a:solidFill>
                            <a:srgbClr val="000000"/>
                          </a:solidFill>
                          <a:latin typeface="Courier New" pitchFamily="49" charset="0"/>
                          <a:ea typeface="Times New Roman"/>
                          <a:cs typeface="Courier New" pitchFamily="49" charset="0"/>
                        </a:rPr>
                        <a:t>route-type</a:t>
                      </a:r>
                      <a:endParaRPr lang="en-US" sz="14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nSpc>
                          <a:spcPct val="100000"/>
                        </a:lnSpc>
                        <a:spcBef>
                          <a:spcPts val="300"/>
                        </a:spcBef>
                        <a:spcAft>
                          <a:spcPts val="0"/>
                        </a:spcAft>
                      </a:pPr>
                      <a:r>
                        <a:rPr lang="en-US" sz="1400" dirty="0">
                          <a:solidFill>
                            <a:srgbClr val="000000"/>
                          </a:solidFill>
                          <a:latin typeface="Times New Roman"/>
                          <a:ea typeface="SimSun"/>
                          <a:cs typeface="Arial"/>
                        </a:rPr>
                        <a:t>(</a:t>
                      </a:r>
                      <a:r>
                        <a:rPr lang="en-US" sz="1400" kern="1200" dirty="0">
                          <a:solidFill>
                            <a:schemeClr val="dk1"/>
                          </a:solidFill>
                          <a:latin typeface="+mn-lt"/>
                          <a:ea typeface="+mn-ea"/>
                          <a:cs typeface="+mn-cs"/>
                        </a:rPr>
                        <a:t>Optional</a:t>
                      </a:r>
                      <a:r>
                        <a:rPr lang="en-US" sz="1400" kern="1200" dirty="0" smtClean="0">
                          <a:solidFill>
                            <a:schemeClr val="dk1"/>
                          </a:solidFill>
                          <a:latin typeface="+mn-lt"/>
                          <a:ea typeface="+mn-ea"/>
                          <a:cs typeface="+mn-cs"/>
                        </a:rPr>
                        <a:t>) A parameter used when redistributing OSPF routes into another routing protocol. </a:t>
                      </a:r>
                      <a:endParaRPr lang="en-US" sz="1400" kern="1200" dirty="0">
                        <a:solidFill>
                          <a:schemeClr val="dk1"/>
                        </a:solidFill>
                        <a:latin typeface="+mn-lt"/>
                        <a:ea typeface="+mn-ea"/>
                        <a:cs typeface="+mn-cs"/>
                      </a:endParaRPr>
                    </a:p>
                  </a:txBody>
                  <a:tcPr marL="68580" marR="68580" marT="0" marB="0" anchor="ctr"/>
                </a:tc>
              </a:tr>
              <a:tr h="1576287">
                <a:tc>
                  <a:txBody>
                    <a:bodyPr/>
                    <a:lstStyle/>
                    <a:p>
                      <a:pPr marL="0" marR="0" algn="l">
                        <a:lnSpc>
                          <a:spcPct val="100000"/>
                        </a:lnSpc>
                        <a:spcBef>
                          <a:spcPts val="0"/>
                        </a:spcBef>
                        <a:spcAft>
                          <a:spcPts val="1100"/>
                        </a:spcAft>
                      </a:pPr>
                      <a:r>
                        <a:rPr lang="en-US" sz="1400" i="1" dirty="0">
                          <a:solidFill>
                            <a:srgbClr val="000000"/>
                          </a:solidFill>
                          <a:latin typeface="Courier New" pitchFamily="49" charset="0"/>
                          <a:ea typeface="Times New Roman"/>
                          <a:cs typeface="Courier New" pitchFamily="49" charset="0"/>
                        </a:rPr>
                        <a:t>metric-value</a:t>
                      </a:r>
                      <a:endParaRPr lang="en-US" sz="14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nSpc>
                          <a:spcPct val="100000"/>
                        </a:lnSpc>
                        <a:spcBef>
                          <a:spcPts val="300"/>
                        </a:spcBef>
                        <a:spcAft>
                          <a:spcPts val="0"/>
                        </a:spcAft>
                      </a:pPr>
                      <a:r>
                        <a:rPr lang="en-US" sz="1400" kern="1200" dirty="0" smtClean="0">
                          <a:solidFill>
                            <a:schemeClr val="dk1"/>
                          </a:solidFill>
                          <a:latin typeface="+mn-lt"/>
                          <a:ea typeface="+mn-ea"/>
                          <a:cs typeface="+mn-cs"/>
                        </a:rPr>
                        <a:t>Required if the </a:t>
                      </a:r>
                      <a:r>
                        <a:rPr lang="en-US" sz="1400" b="1" kern="1200" dirty="0" smtClean="0">
                          <a:solidFill>
                            <a:schemeClr val="dk1"/>
                          </a:solidFill>
                          <a:latin typeface="Courier New" pitchFamily="49" charset="0"/>
                          <a:ea typeface="+mn-ea"/>
                          <a:cs typeface="Courier New" pitchFamily="49" charset="0"/>
                        </a:rPr>
                        <a:t> default-metric </a:t>
                      </a:r>
                      <a:r>
                        <a:rPr lang="en-US" sz="1400" kern="1200" dirty="0" smtClean="0">
                          <a:solidFill>
                            <a:schemeClr val="dk1"/>
                          </a:solidFill>
                          <a:latin typeface="+mn-lt"/>
                          <a:ea typeface="+mn-ea"/>
                          <a:cs typeface="+mn-cs"/>
                        </a:rPr>
                        <a:t>command is not configured otherwise it is optional .</a:t>
                      </a:r>
                    </a:p>
                    <a:p>
                      <a:pPr marL="0" marR="0">
                        <a:lnSpc>
                          <a:spcPct val="100000"/>
                        </a:lnSpc>
                        <a:spcBef>
                          <a:spcPts val="300"/>
                        </a:spcBef>
                        <a:spcAft>
                          <a:spcPts val="0"/>
                        </a:spcAft>
                      </a:pPr>
                      <a:r>
                        <a:rPr lang="en-US" sz="1400" kern="1200" dirty="0" smtClean="0">
                          <a:solidFill>
                            <a:schemeClr val="dk1"/>
                          </a:solidFill>
                          <a:latin typeface="+mn-lt"/>
                          <a:ea typeface="+mn-ea"/>
                          <a:cs typeface="+mn-cs"/>
                        </a:rPr>
                        <a:t>A parameter that specifies the EIGRP seed metric, in the order of bandwidth, delay, reliability, load, and maximum transmission unit (MTU), for</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the redistributed route. </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kern="1200" dirty="0" smtClean="0">
                          <a:solidFill>
                            <a:schemeClr val="dk1"/>
                          </a:solidFill>
                          <a:latin typeface="+mn-lt"/>
                          <a:ea typeface="+mn-ea"/>
                          <a:cs typeface="+mn-cs"/>
                        </a:rPr>
                        <a:t>If this value is not specified when redistributing from another protocol and no default metric has been configured, then no routes will not be redistributed. </a:t>
                      </a:r>
                    </a:p>
                  </a:txBody>
                  <a:tcPr marL="68580" marR="68580" marT="0" marB="0" anchor="ctr"/>
                </a:tc>
              </a:tr>
              <a:tr h="594063">
                <a:tc>
                  <a:txBody>
                    <a:bodyPr/>
                    <a:lstStyle/>
                    <a:p>
                      <a:pPr marL="0" marR="0" algn="l">
                        <a:lnSpc>
                          <a:spcPct val="100000"/>
                        </a:lnSpc>
                        <a:spcBef>
                          <a:spcPts val="0"/>
                        </a:spcBef>
                        <a:spcAft>
                          <a:spcPts val="1100"/>
                        </a:spcAft>
                      </a:pPr>
                      <a:r>
                        <a:rPr lang="en-US" sz="1400" i="1" dirty="0">
                          <a:solidFill>
                            <a:srgbClr val="000000"/>
                          </a:solidFill>
                          <a:latin typeface="Courier New" pitchFamily="49" charset="0"/>
                          <a:ea typeface="Times New Roman"/>
                          <a:cs typeface="Courier New" pitchFamily="49" charset="0"/>
                        </a:rPr>
                        <a:t>map-tag</a:t>
                      </a:r>
                      <a:endParaRPr lang="en-US" sz="14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nSpc>
                          <a:spcPct val="100000"/>
                        </a:lnSpc>
                        <a:spcBef>
                          <a:spcPts val="300"/>
                        </a:spcBef>
                        <a:spcAft>
                          <a:spcPts val="0"/>
                        </a:spcAft>
                      </a:pPr>
                      <a:r>
                        <a:rPr lang="en-US" sz="1400" dirty="0">
                          <a:solidFill>
                            <a:srgbClr val="000000"/>
                          </a:solidFill>
                          <a:latin typeface="Times New Roman"/>
                          <a:ea typeface="SimSun"/>
                          <a:cs typeface="Arial"/>
                        </a:rPr>
                        <a:t>(</a:t>
                      </a:r>
                      <a:r>
                        <a:rPr lang="en-US" sz="1400" kern="1200" dirty="0">
                          <a:solidFill>
                            <a:schemeClr val="dk1"/>
                          </a:solidFill>
                          <a:latin typeface="+mn-lt"/>
                          <a:ea typeface="+mn-ea"/>
                          <a:cs typeface="+mn-cs"/>
                        </a:rPr>
                        <a:t>Optional) Specifies the identifier of a configured route map to be interrogated to filter the importation of routes from the source routing protocol to the current </a:t>
                      </a:r>
                      <a:r>
                        <a:rPr lang="en-US" sz="1400" kern="1200" dirty="0" smtClean="0">
                          <a:solidFill>
                            <a:schemeClr val="dk1"/>
                          </a:solidFill>
                          <a:latin typeface="+mn-lt"/>
                          <a:ea typeface="+mn-ea"/>
                          <a:cs typeface="+mn-cs"/>
                        </a:rPr>
                        <a:t>EIGRP</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routing </a:t>
                      </a:r>
                      <a:r>
                        <a:rPr lang="en-US" sz="1400" kern="1200" dirty="0">
                          <a:solidFill>
                            <a:schemeClr val="dk1"/>
                          </a:solidFill>
                          <a:latin typeface="+mn-lt"/>
                          <a:ea typeface="+mn-ea"/>
                          <a:cs typeface="+mn-cs"/>
                        </a:rPr>
                        <a:t>protocol.</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Redistributing into EIGRP Example</a:t>
            </a:r>
            <a:endParaRPr lang="en-US" dirty="0"/>
          </a:p>
        </p:txBody>
      </p:sp>
      <p:grpSp>
        <p:nvGrpSpPr>
          <p:cNvPr id="30" name="Group 29"/>
          <p:cNvGrpSpPr/>
          <p:nvPr/>
        </p:nvGrpSpPr>
        <p:grpSpPr>
          <a:xfrm>
            <a:off x="614491" y="1500922"/>
            <a:ext cx="7887922" cy="3584200"/>
            <a:chOff x="934531" y="1439962"/>
            <a:chExt cx="7887922" cy="3584200"/>
          </a:xfrm>
        </p:grpSpPr>
        <p:sp>
          <p:nvSpPr>
            <p:cNvPr id="92" name="Rectangle 91"/>
            <p:cNvSpPr/>
            <p:nvPr/>
          </p:nvSpPr>
          <p:spPr bwMode="auto">
            <a:xfrm>
              <a:off x="3189143" y="4791408"/>
              <a:ext cx="2096290" cy="16242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3" name="Rectangle 92"/>
            <p:cNvSpPr/>
            <p:nvPr/>
          </p:nvSpPr>
          <p:spPr bwMode="auto">
            <a:xfrm>
              <a:off x="6094793" y="4783034"/>
              <a:ext cx="2285532" cy="190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4280598" y="1684792"/>
              <a:ext cx="4340899" cy="16410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2512088" y="1439962"/>
              <a:ext cx="6310365" cy="67017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eigrp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a:t>
              </a:r>
              <a:r>
                <a:rPr lang="it-IT" sz="1200" b="1" kern="0" dirty="0" smtClean="0">
                  <a:latin typeface="Courier New" pitchFamily="49" charset="0"/>
                </a:rPr>
                <a:t>ospf 1 metric 10000 100 255 1 1500</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80" name="Text Placeholder 5"/>
            <p:cNvSpPr>
              <a:spLocks/>
            </p:cNvSpPr>
            <p:nvPr/>
          </p:nvSpPr>
          <p:spPr bwMode="auto">
            <a:xfrm>
              <a:off x="3168673" y="4425998"/>
              <a:ext cx="2287582" cy="59816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0 192.168.1.0 [90/307200] </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172.16.1.0  [110/50] </a:t>
              </a:r>
            </a:p>
          </p:txBody>
        </p:sp>
        <p:sp>
          <p:nvSpPr>
            <p:cNvPr id="81" name="TextBox 80"/>
            <p:cNvSpPr txBox="1"/>
            <p:nvPr/>
          </p:nvSpPr>
          <p:spPr>
            <a:xfrm>
              <a:off x="3044660" y="4170050"/>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82" name="Text Placeholder 5"/>
            <p:cNvSpPr>
              <a:spLocks/>
            </p:cNvSpPr>
            <p:nvPr/>
          </p:nvSpPr>
          <p:spPr bwMode="auto">
            <a:xfrm>
              <a:off x="6084295" y="4417630"/>
              <a:ext cx="2507045" cy="596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D EX 172.16.1.0 [170/307200] </a:t>
              </a:r>
            </a:p>
          </p:txBody>
        </p:sp>
        <p:sp>
          <p:nvSpPr>
            <p:cNvPr id="83" name="TextBox 82"/>
            <p:cNvSpPr txBox="1"/>
            <p:nvPr/>
          </p:nvSpPr>
          <p:spPr>
            <a:xfrm>
              <a:off x="5960283" y="4161682"/>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45" name="Rounded Rectangle 44"/>
            <p:cNvSpPr/>
            <p:nvPr/>
          </p:nvSpPr>
          <p:spPr bwMode="auto">
            <a:xfrm>
              <a:off x="934531" y="2373049"/>
              <a:ext cx="2182318" cy="1435235"/>
            </a:xfrm>
            <a:prstGeom prst="roundRect">
              <a:avLst/>
            </a:prstGeom>
            <a:solidFill>
              <a:schemeClr val="accent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808360" y="2371369"/>
              <a:ext cx="4190162" cy="1435235"/>
            </a:xfrm>
            <a:prstGeom prst="roundRect">
              <a:avLst/>
            </a:prstGeom>
            <a:solidFill>
              <a:schemeClr val="tx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3" name="Picture 37"/>
            <p:cNvPicPr>
              <a:picLocks noChangeArrowheads="1"/>
            </p:cNvPicPr>
            <p:nvPr/>
          </p:nvPicPr>
          <p:blipFill>
            <a:blip r:embed="rId3"/>
            <a:srcRect/>
            <a:stretch>
              <a:fillRect/>
            </a:stretch>
          </p:blipFill>
          <p:spPr bwMode="auto">
            <a:xfrm>
              <a:off x="3034512" y="2734435"/>
              <a:ext cx="870351" cy="451691"/>
            </a:xfrm>
            <a:prstGeom prst="rect">
              <a:avLst/>
            </a:prstGeom>
            <a:noFill/>
            <a:ln w="9525">
              <a:noFill/>
              <a:miter lim="800000"/>
              <a:headEnd/>
              <a:tailEnd/>
            </a:ln>
          </p:spPr>
        </p:pic>
        <p:sp>
          <p:nvSpPr>
            <p:cNvPr id="55" name="TextBox 54"/>
            <p:cNvSpPr txBox="1"/>
            <p:nvPr/>
          </p:nvSpPr>
          <p:spPr>
            <a:xfrm>
              <a:off x="3330167" y="295293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6" name="TextBox 55"/>
            <p:cNvSpPr txBox="1"/>
            <p:nvPr/>
          </p:nvSpPr>
          <p:spPr>
            <a:xfrm>
              <a:off x="5510638" y="2743847"/>
              <a:ext cx="301686" cy="244682"/>
            </a:xfrm>
            <a:prstGeom prst="rect">
              <a:avLst/>
            </a:prstGeom>
            <a:noFill/>
          </p:spPr>
          <p:txBody>
            <a:bodyPr wrap="none" rtlCol="0">
              <a:spAutoFit/>
            </a:bodyPr>
            <a:lstStyle/>
            <a:p>
              <a:r>
                <a:rPr lang="en-US" sz="1100" dirty="0" smtClean="0"/>
                <a:t>.2</a:t>
              </a:r>
              <a:endParaRPr lang="en-US" sz="1100" dirty="0"/>
            </a:p>
          </p:txBody>
        </p:sp>
        <p:cxnSp>
          <p:nvCxnSpPr>
            <p:cNvPr id="58" name="Straight Connector 57"/>
            <p:cNvCxnSpPr>
              <a:stCxn id="53" idx="3"/>
              <a:endCxn id="48" idx="1"/>
            </p:cNvCxnSpPr>
            <p:nvPr/>
          </p:nvCxnSpPr>
          <p:spPr bwMode="auto">
            <a:xfrm>
              <a:off x="3904863" y="2960281"/>
              <a:ext cx="1987739"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9" name="TextBox 58"/>
            <p:cNvSpPr txBox="1"/>
            <p:nvPr/>
          </p:nvSpPr>
          <p:spPr>
            <a:xfrm>
              <a:off x="5313082" y="3020425"/>
              <a:ext cx="545342" cy="244682"/>
            </a:xfrm>
            <a:prstGeom prst="rect">
              <a:avLst/>
            </a:prstGeom>
            <a:noFill/>
          </p:spPr>
          <p:txBody>
            <a:bodyPr wrap="none" rtlCol="0">
              <a:spAutoFit/>
            </a:bodyPr>
            <a:lstStyle/>
            <a:p>
              <a:r>
                <a:rPr lang="en-US" sz="1100" dirty="0" smtClean="0"/>
                <a:t>Fa0/0</a:t>
              </a:r>
              <a:endParaRPr lang="en-US" sz="1100" dirty="0"/>
            </a:p>
          </p:txBody>
        </p:sp>
        <p:sp>
          <p:nvSpPr>
            <p:cNvPr id="60" name="Rectangle 59"/>
            <p:cNvSpPr/>
            <p:nvPr/>
          </p:nvSpPr>
          <p:spPr>
            <a:xfrm>
              <a:off x="4423264" y="2714486"/>
              <a:ext cx="926857" cy="244682"/>
            </a:xfrm>
            <a:prstGeom prst="rect">
              <a:avLst/>
            </a:prstGeom>
          </p:spPr>
          <p:txBody>
            <a:bodyPr wrap="none">
              <a:spAutoFit/>
            </a:bodyPr>
            <a:lstStyle/>
            <a:p>
              <a:pPr defTabSz="814388"/>
              <a:r>
                <a:rPr lang="en-US" sz="1100" dirty="0" smtClean="0"/>
                <a:t>10.1.1.0 /24</a:t>
              </a:r>
              <a:endParaRPr lang="en-US" sz="1400" b="1" dirty="0" smtClean="0"/>
            </a:p>
          </p:txBody>
        </p:sp>
        <p:sp>
          <p:nvSpPr>
            <p:cNvPr id="61" name="Rectangle 60"/>
            <p:cNvSpPr/>
            <p:nvPr/>
          </p:nvSpPr>
          <p:spPr>
            <a:xfrm>
              <a:off x="1161903" y="2427982"/>
              <a:ext cx="673581" cy="286232"/>
            </a:xfrm>
            <a:prstGeom prst="rect">
              <a:avLst/>
            </a:prstGeom>
          </p:spPr>
          <p:txBody>
            <a:bodyPr wrap="none">
              <a:spAutoFit/>
            </a:bodyPr>
            <a:lstStyle/>
            <a:p>
              <a:pPr defTabSz="814388"/>
              <a:r>
                <a:rPr lang="en-US" sz="1400" b="1" dirty="0" smtClean="0"/>
                <a:t>OSPF</a:t>
              </a:r>
            </a:p>
          </p:txBody>
        </p:sp>
        <p:sp>
          <p:nvSpPr>
            <p:cNvPr id="62" name="Rectangle 61"/>
            <p:cNvSpPr/>
            <p:nvPr/>
          </p:nvSpPr>
          <p:spPr>
            <a:xfrm>
              <a:off x="4076017" y="2399758"/>
              <a:ext cx="1381790" cy="286232"/>
            </a:xfrm>
            <a:prstGeom prst="rect">
              <a:avLst/>
            </a:prstGeom>
          </p:spPr>
          <p:txBody>
            <a:bodyPr wrap="none">
              <a:spAutoFit/>
            </a:bodyPr>
            <a:lstStyle/>
            <a:p>
              <a:pPr defTabSz="814388"/>
              <a:r>
                <a:rPr lang="en-US" sz="1400" b="1" dirty="0" smtClean="0"/>
                <a:t>EIGRP AS 100</a:t>
              </a:r>
            </a:p>
          </p:txBody>
        </p:sp>
        <p:sp>
          <p:nvSpPr>
            <p:cNvPr id="64" name="TextBox 63"/>
            <p:cNvSpPr txBox="1"/>
            <p:nvPr/>
          </p:nvSpPr>
          <p:spPr>
            <a:xfrm>
              <a:off x="3890681" y="2749492"/>
              <a:ext cx="301686" cy="244682"/>
            </a:xfrm>
            <a:prstGeom prst="rect">
              <a:avLst/>
            </a:prstGeom>
            <a:noFill/>
          </p:spPr>
          <p:txBody>
            <a:bodyPr wrap="none" rtlCol="0">
              <a:spAutoFit/>
            </a:bodyPr>
            <a:lstStyle/>
            <a:p>
              <a:r>
                <a:rPr lang="en-US" sz="1100" dirty="0" smtClean="0"/>
                <a:t>.1</a:t>
              </a:r>
              <a:endParaRPr lang="en-US" sz="1100" dirty="0"/>
            </a:p>
          </p:txBody>
        </p:sp>
        <p:sp>
          <p:nvSpPr>
            <p:cNvPr id="65" name="TextBox 64"/>
            <p:cNvSpPr txBox="1"/>
            <p:nvPr/>
          </p:nvSpPr>
          <p:spPr>
            <a:xfrm>
              <a:off x="3862460" y="2992203"/>
              <a:ext cx="545342" cy="244682"/>
            </a:xfrm>
            <a:prstGeom prst="rect">
              <a:avLst/>
            </a:prstGeom>
            <a:noFill/>
          </p:spPr>
          <p:txBody>
            <a:bodyPr wrap="none" rtlCol="0">
              <a:spAutoFit/>
            </a:bodyPr>
            <a:lstStyle/>
            <a:p>
              <a:r>
                <a:rPr lang="en-US" sz="1100" dirty="0" smtClean="0"/>
                <a:t>Fa0/0</a:t>
              </a:r>
              <a:endParaRPr lang="en-US" sz="1100" dirty="0"/>
            </a:p>
          </p:txBody>
        </p:sp>
        <p:sp>
          <p:nvSpPr>
            <p:cNvPr id="66" name="Right Arrow 65"/>
            <p:cNvSpPr/>
            <p:nvPr/>
          </p:nvSpPr>
          <p:spPr bwMode="auto">
            <a:xfrm>
              <a:off x="1004836" y="3235451"/>
              <a:ext cx="2100106"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172.16.1.0/24 [110/50]</a:t>
              </a:r>
              <a:endParaRPr lang="en-US" sz="800" b="1" dirty="0" smtClean="0"/>
            </a:p>
          </p:txBody>
        </p:sp>
        <p:sp>
          <p:nvSpPr>
            <p:cNvPr id="79" name="Right Arrow 78"/>
            <p:cNvSpPr/>
            <p:nvPr/>
          </p:nvSpPr>
          <p:spPr bwMode="auto">
            <a:xfrm>
              <a:off x="3888712" y="3237131"/>
              <a:ext cx="2150347"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EX 172.16.1.0/24 [170/281600]</a:t>
              </a:r>
              <a:endParaRPr lang="en-US" sz="800" b="1" dirty="0" smtClean="0"/>
            </a:p>
          </p:txBody>
        </p:sp>
        <p:cxnSp>
          <p:nvCxnSpPr>
            <p:cNvPr id="89" name="Straight Connector 88"/>
            <p:cNvCxnSpPr/>
            <p:nvPr/>
          </p:nvCxnSpPr>
          <p:spPr bwMode="auto">
            <a:xfrm rot="5400000">
              <a:off x="7062730" y="2984346"/>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0" name="Straight Connector 89"/>
            <p:cNvCxnSpPr/>
            <p:nvPr/>
          </p:nvCxnSpPr>
          <p:spPr bwMode="auto">
            <a:xfrm rot="10800000">
              <a:off x="6705174" y="2985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1" name="TextBox 90"/>
            <p:cNvSpPr txBox="1"/>
            <p:nvPr/>
          </p:nvSpPr>
          <p:spPr>
            <a:xfrm>
              <a:off x="6871973" y="2597297"/>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pic>
          <p:nvPicPr>
            <p:cNvPr id="48" name="Picture 37"/>
            <p:cNvPicPr>
              <a:picLocks noChangeArrowheads="1"/>
            </p:cNvPicPr>
            <p:nvPr/>
          </p:nvPicPr>
          <p:blipFill>
            <a:blip r:embed="rId3"/>
            <a:srcRect/>
            <a:stretch>
              <a:fillRect/>
            </a:stretch>
          </p:blipFill>
          <p:spPr bwMode="auto">
            <a:xfrm>
              <a:off x="5892602" y="2734706"/>
              <a:ext cx="870351" cy="451691"/>
            </a:xfrm>
            <a:prstGeom prst="rect">
              <a:avLst/>
            </a:prstGeom>
            <a:noFill/>
            <a:ln w="9525">
              <a:noFill/>
              <a:miter lim="800000"/>
              <a:headEnd/>
              <a:tailEnd/>
            </a:ln>
          </p:spPr>
        </p:pic>
        <p:sp>
          <p:nvSpPr>
            <p:cNvPr id="63" name="TextBox 62"/>
            <p:cNvSpPr txBox="1"/>
            <p:nvPr/>
          </p:nvSpPr>
          <p:spPr>
            <a:xfrm>
              <a:off x="6142636" y="29585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Default Metric  for EIGRP</a:t>
            </a:r>
            <a:endParaRPr lang="en-US" dirty="0"/>
          </a:p>
        </p:txBody>
      </p:sp>
      <p:sp>
        <p:nvSpPr>
          <p:cNvPr id="13" name="Content Placeholder 12"/>
          <p:cNvSpPr>
            <a:spLocks noGrp="1"/>
          </p:cNvSpPr>
          <p:nvPr>
            <p:ph idx="1"/>
          </p:nvPr>
        </p:nvSpPr>
        <p:spPr>
          <a:xfrm>
            <a:off x="279400" y="1002406"/>
            <a:ext cx="8316913" cy="491994"/>
          </a:xfrm>
        </p:spPr>
        <p:txBody>
          <a:bodyPr>
            <a:normAutofit/>
          </a:bodyPr>
          <a:lstStyle/>
          <a:p>
            <a:r>
              <a:rPr lang="en-US" dirty="0" smtClean="0"/>
              <a:t>Apply metric values for EIGRP.</a:t>
            </a:r>
            <a:endParaRPr lang="en-US" dirty="0"/>
          </a:p>
        </p:txBody>
      </p:sp>
      <p:sp>
        <p:nvSpPr>
          <p:cNvPr id="14" name="Text Placeholder 13"/>
          <p:cNvSpPr>
            <a:spLocks noGrp="1"/>
          </p:cNvSpPr>
          <p:nvPr>
            <p:ph type="body" sz="quarter" idx="10"/>
          </p:nvPr>
        </p:nvSpPr>
        <p:spPr>
          <a:xfrm>
            <a:off x="613533" y="154044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2000332"/>
            <a:ext cx="7745412" cy="377078"/>
          </a:xfrm>
        </p:spPr>
        <p:txBody>
          <a:bodyPr>
            <a:normAutofit/>
          </a:bodyPr>
          <a:lstStyle/>
          <a:p>
            <a:r>
              <a:rPr lang="en-US" dirty="0" smtClean="0"/>
              <a:t>default-metric </a:t>
            </a:r>
            <a:r>
              <a:rPr lang="en-US" b="0" i="1" dirty="0" smtClean="0"/>
              <a:t>bandwidth delay reliability loading mtu</a:t>
            </a:r>
            <a:endParaRPr lang="en-US" b="0" i="1" dirty="0"/>
          </a:p>
        </p:txBody>
      </p:sp>
      <p:graphicFrame>
        <p:nvGraphicFramePr>
          <p:cNvPr id="7" name="Table 6"/>
          <p:cNvGraphicFramePr>
            <a:graphicFrameLocks noGrp="1"/>
          </p:cNvGraphicFramePr>
          <p:nvPr/>
        </p:nvGraphicFramePr>
        <p:xfrm>
          <a:off x="609600" y="2540000"/>
          <a:ext cx="7711440" cy="3903952"/>
        </p:xfrm>
        <a:graphic>
          <a:graphicData uri="http://schemas.openxmlformats.org/drawingml/2006/table">
            <a:tbl>
              <a:tblPr firstRow="1" bandRow="1">
                <a:tableStyleId>{5C22544A-7EE6-4342-B048-85BDC9FD1C3A}</a:tableStyleId>
              </a:tblPr>
              <a:tblGrid>
                <a:gridCol w="2362200"/>
                <a:gridCol w="5349240"/>
              </a:tblGrid>
              <a:tr h="432888">
                <a:tc>
                  <a:txBody>
                    <a:bodyPr/>
                    <a:lstStyle/>
                    <a:p>
                      <a:pPr marL="0" marR="0" algn="ctr" rtl="0" eaLnBrk="1" fontAlgn="ctr" latinLnBrk="0" hangingPunct="1">
                        <a:lnSpc>
                          <a:spcPct val="100000"/>
                        </a:lnSpc>
                        <a:spcBef>
                          <a:spcPts val="0"/>
                        </a:spcBef>
                        <a:spcAft>
                          <a:spcPts val="600"/>
                        </a:spcAft>
                      </a:pPr>
                      <a:r>
                        <a:rPr lang="en-US" sz="1400" u="none" strike="noStrike" kern="1200"/>
                        <a:t>Parameter</a:t>
                      </a:r>
                      <a:endParaRPr lang="en-US" sz="1400" b="1" i="0" u="none" strike="noStrike" kern="1200">
                        <a:solidFill>
                          <a:srgbClr val="000000"/>
                        </a:solidFill>
                        <a:latin typeface="Arial"/>
                        <a:ea typeface="SimSun"/>
                      </a:endParaRPr>
                    </a:p>
                  </a:txBody>
                  <a:tcPr marL="68580" marR="68580" marT="9525" marB="0" anchor="ctr"/>
                </a:tc>
                <a:tc>
                  <a:txBody>
                    <a:bodyPr/>
                    <a:lstStyle/>
                    <a:p>
                      <a:pPr marL="0" marR="0" algn="l" rtl="0" eaLnBrk="1" fontAlgn="ctr" latinLnBrk="0" hangingPunct="1">
                        <a:lnSpc>
                          <a:spcPct val="100000"/>
                        </a:lnSpc>
                        <a:spcBef>
                          <a:spcPts val="0"/>
                        </a:spcBef>
                        <a:spcAft>
                          <a:spcPts val="600"/>
                        </a:spcAft>
                      </a:pPr>
                      <a:r>
                        <a:rPr lang="en-US" sz="1400" u="none" strike="noStrike" kern="1200"/>
                        <a:t>Description</a:t>
                      </a:r>
                      <a:endParaRPr lang="en-US" sz="1400" b="1" i="0" u="none" strike="noStrike" kern="1200">
                        <a:solidFill>
                          <a:srgbClr val="000000"/>
                        </a:solidFill>
                        <a:latin typeface="Arial"/>
                        <a:ea typeface="SimSun"/>
                      </a:endParaRPr>
                    </a:p>
                  </a:txBody>
                  <a:tcPr marL="68580" marR="68580" marT="9525" marB="0" anchor="ctr"/>
                </a:tc>
              </a:tr>
              <a:tr h="589292">
                <a:tc>
                  <a:txBody>
                    <a:bodyPr/>
                    <a:lstStyle/>
                    <a:p>
                      <a:pPr marL="0" marR="0" algn="ctr" rtl="0" eaLnBrk="1" fontAlgn="ctr" latinLnBrk="0" hangingPunct="1">
                        <a:lnSpc>
                          <a:spcPct val="100000"/>
                        </a:lnSpc>
                        <a:spcBef>
                          <a:spcPts val="0"/>
                        </a:spcBef>
                        <a:spcAft>
                          <a:spcPts val="600"/>
                        </a:spcAft>
                      </a:pPr>
                      <a:r>
                        <a:rPr lang="en-US" sz="1400" i="1" u="none" strike="noStrike" kern="1200"/>
                        <a:t>bandwidth</a:t>
                      </a:r>
                      <a:endParaRPr lang="en-US" sz="1400" b="0" i="1" u="none" strike="noStrike" kern="1200">
                        <a:solidFill>
                          <a:srgbClr val="000000"/>
                        </a:solidFill>
                        <a:latin typeface="Courier New"/>
                        <a:ea typeface="Times New Roman"/>
                        <a:cs typeface="Courier New"/>
                      </a:endParaRPr>
                    </a:p>
                  </a:txBody>
                  <a:tcPr marL="68580" marR="68580" marT="9525" marB="0" anchor="ctr"/>
                </a:tc>
                <a:tc>
                  <a:txBody>
                    <a:bodyPr/>
                    <a:lstStyle/>
                    <a:p>
                      <a:pPr marL="0" marR="0" algn="l" rtl="0" eaLnBrk="1" fontAlgn="ctr" latinLnBrk="0" hangingPunct="1">
                        <a:lnSpc>
                          <a:spcPct val="100000"/>
                        </a:lnSpc>
                        <a:spcBef>
                          <a:spcPts val="300"/>
                        </a:spcBef>
                        <a:spcAft>
                          <a:spcPts val="600"/>
                        </a:spcAft>
                      </a:pPr>
                      <a:r>
                        <a:rPr lang="en-US" sz="1400" u="none" strike="noStrike" kern="1200"/>
                        <a:t>The route’s minimum bandwidth in kilobits per second (kbps). </a:t>
                      </a:r>
                      <a:endParaRPr lang="en-US" sz="1400" u="none" strike="noStrike"/>
                    </a:p>
                    <a:p>
                      <a:pPr marL="0" marR="0" algn="l" rtl="0" eaLnBrk="1" fontAlgn="ctr" latinLnBrk="0" hangingPunct="1">
                        <a:lnSpc>
                          <a:spcPct val="100000"/>
                        </a:lnSpc>
                        <a:spcBef>
                          <a:spcPts val="300"/>
                        </a:spcBef>
                        <a:spcAft>
                          <a:spcPts val="600"/>
                        </a:spcAft>
                      </a:pPr>
                      <a:r>
                        <a:rPr lang="en-US" sz="1400" u="none" strike="noStrike" kern="1200"/>
                        <a:t>It can be 0 or any positive integer.</a:t>
                      </a:r>
                      <a:endParaRPr lang="en-US" sz="1400" b="0" i="0" u="none" strike="noStrike" kern="1200">
                        <a:solidFill>
                          <a:schemeClr val="dk1"/>
                        </a:solidFill>
                        <a:latin typeface="Arial"/>
                      </a:endParaRPr>
                    </a:p>
                  </a:txBody>
                  <a:tcPr marL="68580" marR="68580" marT="9525" marB="0" anchor="ctr"/>
                </a:tc>
              </a:tr>
              <a:tr h="589292">
                <a:tc>
                  <a:txBody>
                    <a:bodyPr/>
                    <a:lstStyle/>
                    <a:p>
                      <a:pPr marL="0" marR="0" algn="ctr" rtl="0" eaLnBrk="1" fontAlgn="ctr" latinLnBrk="0" hangingPunct="1">
                        <a:lnSpc>
                          <a:spcPct val="100000"/>
                        </a:lnSpc>
                        <a:spcBef>
                          <a:spcPts val="0"/>
                        </a:spcBef>
                        <a:spcAft>
                          <a:spcPts val="600"/>
                        </a:spcAft>
                      </a:pPr>
                      <a:r>
                        <a:rPr lang="en-US" sz="1400" i="1" u="none" strike="noStrike" kern="1200"/>
                        <a:t>delay</a:t>
                      </a:r>
                      <a:endParaRPr lang="en-US" sz="1400" b="0" i="1" u="none" strike="noStrike" kern="1200">
                        <a:solidFill>
                          <a:srgbClr val="000000"/>
                        </a:solidFill>
                        <a:latin typeface="Courier New"/>
                        <a:ea typeface="Times New Roman"/>
                        <a:cs typeface="Courier New"/>
                      </a:endParaRPr>
                    </a:p>
                  </a:txBody>
                  <a:tcPr marL="68580" marR="68580" marT="9525" marB="0" anchor="ctr"/>
                </a:tc>
                <a:tc>
                  <a:txBody>
                    <a:bodyPr/>
                    <a:lstStyle/>
                    <a:p>
                      <a:pPr marL="0" marR="0" algn="l" rtl="0" eaLnBrk="1" fontAlgn="ctr" latinLnBrk="0" hangingPunct="1">
                        <a:lnSpc>
                          <a:spcPct val="100000"/>
                        </a:lnSpc>
                        <a:spcBef>
                          <a:spcPts val="300"/>
                        </a:spcBef>
                        <a:spcAft>
                          <a:spcPts val="600"/>
                        </a:spcAft>
                      </a:pPr>
                      <a:r>
                        <a:rPr lang="en-US" sz="1400" u="none" strike="noStrike" kern="1200"/>
                        <a:t>Route delay in tens of microseconds. </a:t>
                      </a:r>
                      <a:endParaRPr lang="en-US" sz="1400" u="none" strike="noStrike"/>
                    </a:p>
                    <a:p>
                      <a:pPr marL="0" marR="0" algn="l" rtl="0" eaLnBrk="1" fontAlgn="ctr" latinLnBrk="0" hangingPunct="1">
                        <a:lnSpc>
                          <a:spcPct val="100000"/>
                        </a:lnSpc>
                        <a:spcBef>
                          <a:spcPts val="300"/>
                        </a:spcBef>
                        <a:spcAft>
                          <a:spcPts val="600"/>
                        </a:spcAft>
                      </a:pPr>
                      <a:r>
                        <a:rPr lang="en-US" sz="1400" u="none" strike="noStrike" kern="1200"/>
                        <a:t>It can be 0 or any positive integer that is a multiple of 39.1 nanoseconds.</a:t>
                      </a:r>
                      <a:endParaRPr lang="en-US" sz="1400" b="0" i="0" u="none" strike="noStrike" kern="1200">
                        <a:solidFill>
                          <a:schemeClr val="dk1"/>
                        </a:solidFill>
                        <a:latin typeface="Arial"/>
                      </a:endParaRPr>
                    </a:p>
                  </a:txBody>
                  <a:tcPr marL="68580" marR="68580" marT="9525" marB="0" anchor="ctr"/>
                </a:tc>
              </a:tr>
              <a:tr h="793876">
                <a:tc>
                  <a:txBody>
                    <a:bodyPr/>
                    <a:lstStyle/>
                    <a:p>
                      <a:pPr marL="0" marR="0" algn="ctr" rtl="0" eaLnBrk="1" fontAlgn="ctr" latinLnBrk="0" hangingPunct="1">
                        <a:lnSpc>
                          <a:spcPct val="100000"/>
                        </a:lnSpc>
                        <a:spcBef>
                          <a:spcPts val="0"/>
                        </a:spcBef>
                        <a:spcAft>
                          <a:spcPts val="600"/>
                        </a:spcAft>
                      </a:pPr>
                      <a:r>
                        <a:rPr lang="en-US" sz="1400" i="1" u="none" strike="noStrike" kern="1200"/>
                        <a:t>reliability</a:t>
                      </a:r>
                      <a:endParaRPr lang="en-US" sz="1400" b="0" i="1" u="none" strike="noStrike" kern="1200">
                        <a:solidFill>
                          <a:srgbClr val="000000"/>
                        </a:solidFill>
                        <a:latin typeface="Courier New"/>
                        <a:ea typeface="Times New Roman"/>
                        <a:cs typeface="Courier New"/>
                      </a:endParaRPr>
                    </a:p>
                  </a:txBody>
                  <a:tcPr marL="68580" marR="68580" marT="9525" marB="0" anchor="ctr"/>
                </a:tc>
                <a:tc>
                  <a:txBody>
                    <a:bodyPr/>
                    <a:lstStyle/>
                    <a:p>
                      <a:pPr marL="0" algn="l" rtl="0" eaLnBrk="1" fontAlgn="ctr" latinLnBrk="0" hangingPunct="1">
                        <a:lnSpc>
                          <a:spcPct val="100000"/>
                        </a:lnSpc>
                        <a:spcBef>
                          <a:spcPts val="0"/>
                        </a:spcBef>
                        <a:spcAft>
                          <a:spcPts val="600"/>
                        </a:spcAft>
                      </a:pPr>
                      <a:r>
                        <a:rPr lang="en-US" sz="1400" u="none" strike="noStrike" kern="1200"/>
                        <a:t>The likelihood of successful packet transmission, expressed as a number from 0 to 255, where 255 means that the route is 100 percent reliable, and 0 means unreliable.</a:t>
                      </a:r>
                      <a:endParaRPr lang="en-US" sz="1400" b="0" i="0" u="none" strike="noStrike" kern="1200">
                        <a:solidFill>
                          <a:schemeClr val="dk1"/>
                        </a:solidFill>
                        <a:latin typeface="Arial"/>
                      </a:endParaRPr>
                    </a:p>
                  </a:txBody>
                  <a:tcPr marL="68580" marR="68580" marT="9525" marB="0" anchor="ctr"/>
                </a:tc>
              </a:tr>
              <a:tr h="598186">
                <a:tc>
                  <a:txBody>
                    <a:bodyPr/>
                    <a:lstStyle/>
                    <a:p>
                      <a:pPr marL="0" marR="0" algn="ctr" rtl="0" eaLnBrk="1" fontAlgn="ctr" latinLnBrk="0" hangingPunct="1">
                        <a:lnSpc>
                          <a:spcPct val="100000"/>
                        </a:lnSpc>
                        <a:spcBef>
                          <a:spcPts val="0"/>
                        </a:spcBef>
                        <a:spcAft>
                          <a:spcPts val="600"/>
                        </a:spcAft>
                      </a:pPr>
                      <a:r>
                        <a:rPr lang="en-US" sz="1400" i="1" u="none" strike="noStrike" kern="1200"/>
                        <a:t>loading</a:t>
                      </a:r>
                      <a:endParaRPr lang="en-US" sz="1400" b="0" i="1" u="none" strike="noStrike" kern="1200">
                        <a:solidFill>
                          <a:srgbClr val="000000"/>
                        </a:solidFill>
                        <a:latin typeface="Courier New"/>
                        <a:ea typeface="Times New Roman"/>
                        <a:cs typeface="Courier New"/>
                      </a:endParaRPr>
                    </a:p>
                  </a:txBody>
                  <a:tcPr marL="68580" marR="68580" marT="9525" marB="0" anchor="ctr"/>
                </a:tc>
                <a:tc>
                  <a:txBody>
                    <a:bodyPr/>
                    <a:lstStyle/>
                    <a:p>
                      <a:pPr marL="0" algn="l" rtl="0" eaLnBrk="1" fontAlgn="ctr" latinLnBrk="0" hangingPunct="1">
                        <a:lnSpc>
                          <a:spcPct val="100000"/>
                        </a:lnSpc>
                        <a:spcBef>
                          <a:spcPts val="0"/>
                        </a:spcBef>
                        <a:spcAft>
                          <a:spcPts val="600"/>
                        </a:spcAft>
                      </a:pPr>
                      <a:r>
                        <a:rPr lang="en-US" sz="1400" u="none" strike="noStrike" kern="1200"/>
                        <a:t>The route’s effective loading, expressed as a number from 1 to 255, where 255 means that the route is 100 percent loaded.</a:t>
                      </a:r>
                      <a:endParaRPr lang="en-US" sz="1400" b="0" i="0" u="none" strike="noStrike">
                        <a:latin typeface="Arial"/>
                      </a:endParaRPr>
                    </a:p>
                  </a:txBody>
                  <a:tcPr marL="68580" marR="68580" marT="9525" marB="0" anchor="ctr"/>
                </a:tc>
              </a:tr>
              <a:tr h="598186">
                <a:tc>
                  <a:txBody>
                    <a:bodyPr/>
                    <a:lstStyle/>
                    <a:p>
                      <a:pPr marL="0" marR="0" algn="ctr" rtl="0" eaLnBrk="1" fontAlgn="ctr" latinLnBrk="0" hangingPunct="1">
                        <a:lnSpc>
                          <a:spcPct val="100000"/>
                        </a:lnSpc>
                        <a:spcBef>
                          <a:spcPts val="0"/>
                        </a:spcBef>
                        <a:spcAft>
                          <a:spcPts val="600"/>
                        </a:spcAft>
                      </a:pPr>
                      <a:r>
                        <a:rPr lang="en-US" sz="1400" i="1" u="none" strike="noStrike" kern="1200"/>
                        <a:t>mtu</a:t>
                      </a:r>
                      <a:endParaRPr lang="en-US" sz="1400" b="0" i="1" u="none" strike="noStrike" kern="1200">
                        <a:solidFill>
                          <a:srgbClr val="000000"/>
                        </a:solidFill>
                        <a:latin typeface="Courier New"/>
                        <a:ea typeface="Times New Roman"/>
                        <a:cs typeface="Courier New"/>
                      </a:endParaRPr>
                    </a:p>
                  </a:txBody>
                  <a:tcPr marL="68580" marR="68580" marT="9525" marB="0" anchor="ctr"/>
                </a:tc>
                <a:tc>
                  <a:txBody>
                    <a:bodyPr/>
                    <a:lstStyle/>
                    <a:p>
                      <a:pPr marL="0" algn="l" rtl="0" eaLnBrk="1" fontAlgn="ctr" latinLnBrk="0" hangingPunct="1">
                        <a:lnSpc>
                          <a:spcPct val="100000"/>
                        </a:lnSpc>
                        <a:spcBef>
                          <a:spcPts val="0"/>
                        </a:spcBef>
                        <a:spcAft>
                          <a:spcPts val="600"/>
                        </a:spcAft>
                      </a:pPr>
                      <a:r>
                        <a:rPr lang="en-US" sz="1400" u="none" strike="noStrike" kern="1200"/>
                        <a:t>Maximum transmission unit. </a:t>
                      </a:r>
                      <a:endParaRPr lang="en-US" sz="1400" u="none" strike="noStrike"/>
                    </a:p>
                    <a:p>
                      <a:pPr marL="0" algn="l" rtl="0" eaLnBrk="1" fontAlgn="ctr" latinLnBrk="0" hangingPunct="1">
                        <a:lnSpc>
                          <a:spcPct val="100000"/>
                        </a:lnSpc>
                        <a:spcBef>
                          <a:spcPts val="0"/>
                        </a:spcBef>
                        <a:spcAft>
                          <a:spcPts val="600"/>
                        </a:spcAft>
                      </a:pPr>
                      <a:r>
                        <a:rPr lang="en-US" sz="1400" u="none" strike="noStrike" kern="1200"/>
                        <a:t>The maximum packet size in bytes along the route; an integer greater than or equal to 1.</a:t>
                      </a:r>
                      <a:endParaRPr lang="en-US" sz="1400" b="0" i="0" u="none" strike="noStrike" kern="1200">
                        <a:solidFill>
                          <a:schemeClr val="dk1"/>
                        </a:solidFill>
                        <a:latin typeface="Arial"/>
                      </a:endParaRPr>
                    </a:p>
                  </a:txBody>
                  <a:tcPr marL="68580" marR="68580" marT="9525" marB="0" anchor="ct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EIGRP Default-Metric Example</a:t>
            </a:r>
            <a:endParaRPr lang="en-US" dirty="0"/>
          </a:p>
        </p:txBody>
      </p:sp>
      <p:grpSp>
        <p:nvGrpSpPr>
          <p:cNvPr id="28" name="Group 27"/>
          <p:cNvGrpSpPr/>
          <p:nvPr/>
        </p:nvGrpSpPr>
        <p:grpSpPr>
          <a:xfrm>
            <a:off x="629731" y="1282700"/>
            <a:ext cx="7887922" cy="3741462"/>
            <a:chOff x="934531" y="1282700"/>
            <a:chExt cx="7887922" cy="3741462"/>
          </a:xfrm>
        </p:grpSpPr>
        <p:sp>
          <p:nvSpPr>
            <p:cNvPr id="32" name="Rectangle 31"/>
            <p:cNvSpPr/>
            <p:nvPr/>
          </p:nvSpPr>
          <p:spPr bwMode="auto">
            <a:xfrm>
              <a:off x="4331399" y="1506992"/>
              <a:ext cx="3301302" cy="1694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Text Placeholder 5"/>
            <p:cNvSpPr>
              <a:spLocks/>
            </p:cNvSpPr>
            <p:nvPr/>
          </p:nvSpPr>
          <p:spPr bwMode="auto">
            <a:xfrm>
              <a:off x="2512088" y="1282700"/>
              <a:ext cx="6310365" cy="82743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eigrp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default-metric </a:t>
              </a:r>
              <a:r>
                <a:rPr lang="it-IT" sz="1200" b="1" kern="0" dirty="0" smtClean="0">
                  <a:latin typeface="Courier New" pitchFamily="49" charset="0"/>
                </a:rPr>
                <a:t>10000 100 255 1 1500</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a:t>
              </a:r>
              <a:r>
                <a:rPr lang="it-IT" sz="1200" b="1" kern="0" dirty="0" smtClean="0">
                  <a:latin typeface="Courier New" pitchFamily="49" charset="0"/>
                </a:rPr>
                <a:t>ospf 1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35" name="Text Placeholder 5"/>
            <p:cNvSpPr>
              <a:spLocks/>
            </p:cNvSpPr>
            <p:nvPr/>
          </p:nvSpPr>
          <p:spPr bwMode="auto">
            <a:xfrm>
              <a:off x="3168673" y="4425998"/>
              <a:ext cx="2287582" cy="59816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0 192.168.1.0 [90/307200] </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O 172.16.1.0  [110/50] </a:t>
              </a:r>
            </a:p>
          </p:txBody>
        </p:sp>
        <p:sp>
          <p:nvSpPr>
            <p:cNvPr id="36" name="TextBox 35"/>
            <p:cNvSpPr txBox="1"/>
            <p:nvPr/>
          </p:nvSpPr>
          <p:spPr>
            <a:xfrm>
              <a:off x="3044660" y="4170050"/>
              <a:ext cx="914400" cy="241161"/>
            </a:xfrm>
            <a:prstGeom prst="rect">
              <a:avLst/>
            </a:prstGeom>
            <a:noFill/>
          </p:spPr>
          <p:txBody>
            <a:bodyPr wrap="none" rtlCol="0" anchor="ctr" anchorCtr="0">
              <a:noAutofit/>
            </a:bodyPr>
            <a:lstStyle/>
            <a:p>
              <a:pPr algn="l"/>
              <a:r>
                <a:rPr lang="en-US" sz="1400" dirty="0" smtClean="0"/>
                <a:t>Table R1</a:t>
              </a:r>
              <a:endParaRPr lang="en-US" sz="1400" dirty="0"/>
            </a:p>
          </p:txBody>
        </p:sp>
        <p:sp>
          <p:nvSpPr>
            <p:cNvPr id="37" name="Text Placeholder 5"/>
            <p:cNvSpPr>
              <a:spLocks/>
            </p:cNvSpPr>
            <p:nvPr/>
          </p:nvSpPr>
          <p:spPr bwMode="auto">
            <a:xfrm>
              <a:off x="6084295" y="4417630"/>
              <a:ext cx="2507045" cy="596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10.1.1.0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C 192.168.1.0</a:t>
              </a:r>
            </a:p>
            <a:p>
              <a:pPr marL="236538" indent="-236538" algn="l" defTabSz="814388" eaLnBrk="1" hangingPunct="1">
                <a:lnSpc>
                  <a:spcPct val="100000"/>
                </a:lnSpc>
                <a:spcBef>
                  <a:spcPts val="0"/>
                </a:spcBef>
                <a:buClr>
                  <a:srgbClr val="708CA1"/>
                </a:buClr>
                <a:defRPr/>
              </a:pPr>
              <a:r>
                <a:rPr lang="pt-BR" sz="1050" kern="0" dirty="0" smtClean="0">
                  <a:latin typeface="Courier New" pitchFamily="49" charset="0"/>
                </a:rPr>
                <a:t>D EX 172.16.1.0 [170/307200] </a:t>
              </a:r>
            </a:p>
          </p:txBody>
        </p:sp>
        <p:sp>
          <p:nvSpPr>
            <p:cNvPr id="38" name="TextBox 37"/>
            <p:cNvSpPr txBox="1"/>
            <p:nvPr/>
          </p:nvSpPr>
          <p:spPr>
            <a:xfrm>
              <a:off x="5960283" y="4161682"/>
              <a:ext cx="914400" cy="241161"/>
            </a:xfrm>
            <a:prstGeom prst="rect">
              <a:avLst/>
            </a:prstGeom>
            <a:noFill/>
          </p:spPr>
          <p:txBody>
            <a:bodyPr wrap="none" rtlCol="0" anchor="ctr" anchorCtr="0">
              <a:noAutofit/>
            </a:bodyPr>
            <a:lstStyle/>
            <a:p>
              <a:pPr algn="l"/>
              <a:r>
                <a:rPr lang="en-US" sz="1400" dirty="0" smtClean="0"/>
                <a:t>Table R2</a:t>
              </a:r>
              <a:endParaRPr lang="en-US" sz="1400" dirty="0"/>
            </a:p>
          </p:txBody>
        </p:sp>
        <p:sp>
          <p:nvSpPr>
            <p:cNvPr id="39" name="Rounded Rectangle 38"/>
            <p:cNvSpPr/>
            <p:nvPr/>
          </p:nvSpPr>
          <p:spPr bwMode="auto">
            <a:xfrm>
              <a:off x="934531" y="2373049"/>
              <a:ext cx="2182318" cy="1435235"/>
            </a:xfrm>
            <a:prstGeom prst="roundRect">
              <a:avLst/>
            </a:prstGeom>
            <a:solidFill>
              <a:schemeClr val="accent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ounded Rectangle 39"/>
            <p:cNvSpPr/>
            <p:nvPr/>
          </p:nvSpPr>
          <p:spPr bwMode="auto">
            <a:xfrm>
              <a:off x="3808360" y="2371369"/>
              <a:ext cx="4190162" cy="1435235"/>
            </a:xfrm>
            <a:prstGeom prst="roundRect">
              <a:avLst/>
            </a:prstGeom>
            <a:solidFill>
              <a:schemeClr val="tx2">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41" name="Picture 37"/>
            <p:cNvPicPr>
              <a:picLocks noChangeArrowheads="1"/>
            </p:cNvPicPr>
            <p:nvPr/>
          </p:nvPicPr>
          <p:blipFill>
            <a:blip r:embed="rId3"/>
            <a:srcRect/>
            <a:stretch>
              <a:fillRect/>
            </a:stretch>
          </p:blipFill>
          <p:spPr bwMode="auto">
            <a:xfrm>
              <a:off x="3034512" y="2734435"/>
              <a:ext cx="870351" cy="451691"/>
            </a:xfrm>
            <a:prstGeom prst="rect">
              <a:avLst/>
            </a:prstGeom>
            <a:noFill/>
            <a:ln w="9525">
              <a:noFill/>
              <a:miter lim="800000"/>
              <a:headEnd/>
              <a:tailEnd/>
            </a:ln>
          </p:spPr>
        </p:pic>
        <p:sp>
          <p:nvSpPr>
            <p:cNvPr id="42" name="TextBox 41"/>
            <p:cNvSpPr txBox="1"/>
            <p:nvPr/>
          </p:nvSpPr>
          <p:spPr>
            <a:xfrm>
              <a:off x="3330167" y="295293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510638" y="2743847"/>
              <a:ext cx="301686" cy="244682"/>
            </a:xfrm>
            <a:prstGeom prst="rect">
              <a:avLst/>
            </a:prstGeom>
            <a:noFill/>
          </p:spPr>
          <p:txBody>
            <a:bodyPr wrap="none" rtlCol="0">
              <a:spAutoFit/>
            </a:bodyPr>
            <a:lstStyle/>
            <a:p>
              <a:r>
                <a:rPr lang="en-US" sz="1100" dirty="0" smtClean="0"/>
                <a:t>.2</a:t>
              </a:r>
              <a:endParaRPr lang="en-US" sz="1100" dirty="0"/>
            </a:p>
          </p:txBody>
        </p:sp>
        <p:cxnSp>
          <p:nvCxnSpPr>
            <p:cNvPr id="44" name="Straight Connector 43"/>
            <p:cNvCxnSpPr>
              <a:stCxn id="41" idx="3"/>
              <a:endCxn id="72" idx="1"/>
            </p:cNvCxnSpPr>
            <p:nvPr/>
          </p:nvCxnSpPr>
          <p:spPr bwMode="auto">
            <a:xfrm>
              <a:off x="3904863" y="2960281"/>
              <a:ext cx="1987739"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7" name="TextBox 46"/>
            <p:cNvSpPr txBox="1"/>
            <p:nvPr/>
          </p:nvSpPr>
          <p:spPr>
            <a:xfrm>
              <a:off x="5313082" y="3020425"/>
              <a:ext cx="545342" cy="244682"/>
            </a:xfrm>
            <a:prstGeom prst="rect">
              <a:avLst/>
            </a:prstGeom>
            <a:noFill/>
          </p:spPr>
          <p:txBody>
            <a:bodyPr wrap="none" rtlCol="0">
              <a:spAutoFit/>
            </a:bodyPr>
            <a:lstStyle/>
            <a:p>
              <a:r>
                <a:rPr lang="en-US" sz="1100" dirty="0" smtClean="0"/>
                <a:t>Fa0/0</a:t>
              </a:r>
              <a:endParaRPr lang="en-US" sz="1100" dirty="0"/>
            </a:p>
          </p:txBody>
        </p:sp>
        <p:sp>
          <p:nvSpPr>
            <p:cNvPr id="49" name="Rectangle 48"/>
            <p:cNvSpPr/>
            <p:nvPr/>
          </p:nvSpPr>
          <p:spPr>
            <a:xfrm>
              <a:off x="4423264" y="2714486"/>
              <a:ext cx="926857" cy="244682"/>
            </a:xfrm>
            <a:prstGeom prst="rect">
              <a:avLst/>
            </a:prstGeom>
          </p:spPr>
          <p:txBody>
            <a:bodyPr wrap="none">
              <a:spAutoFit/>
            </a:bodyPr>
            <a:lstStyle/>
            <a:p>
              <a:pPr defTabSz="814388"/>
              <a:r>
                <a:rPr lang="en-US" sz="1100" dirty="0" smtClean="0"/>
                <a:t>10.1.1.0 /24</a:t>
              </a:r>
              <a:endParaRPr lang="en-US" sz="1400" b="1" dirty="0" smtClean="0"/>
            </a:p>
          </p:txBody>
        </p:sp>
        <p:sp>
          <p:nvSpPr>
            <p:cNvPr id="50" name="Rectangle 49"/>
            <p:cNvSpPr/>
            <p:nvPr/>
          </p:nvSpPr>
          <p:spPr>
            <a:xfrm>
              <a:off x="1161903" y="2427982"/>
              <a:ext cx="673581" cy="286232"/>
            </a:xfrm>
            <a:prstGeom prst="rect">
              <a:avLst/>
            </a:prstGeom>
          </p:spPr>
          <p:txBody>
            <a:bodyPr wrap="none">
              <a:spAutoFit/>
            </a:bodyPr>
            <a:lstStyle/>
            <a:p>
              <a:pPr defTabSz="814388"/>
              <a:r>
                <a:rPr lang="en-US" sz="1400" b="1" dirty="0" smtClean="0"/>
                <a:t>OSPF</a:t>
              </a:r>
            </a:p>
          </p:txBody>
        </p:sp>
        <p:sp>
          <p:nvSpPr>
            <p:cNvPr id="51" name="Rectangle 50"/>
            <p:cNvSpPr/>
            <p:nvPr/>
          </p:nvSpPr>
          <p:spPr>
            <a:xfrm>
              <a:off x="4076017" y="2399758"/>
              <a:ext cx="1381790" cy="286232"/>
            </a:xfrm>
            <a:prstGeom prst="rect">
              <a:avLst/>
            </a:prstGeom>
          </p:spPr>
          <p:txBody>
            <a:bodyPr wrap="none">
              <a:spAutoFit/>
            </a:bodyPr>
            <a:lstStyle/>
            <a:p>
              <a:pPr defTabSz="814388"/>
              <a:r>
                <a:rPr lang="en-US" sz="1400" b="1" dirty="0" smtClean="0"/>
                <a:t>EIGRP AS 100</a:t>
              </a:r>
            </a:p>
          </p:txBody>
        </p:sp>
        <p:sp>
          <p:nvSpPr>
            <p:cNvPr id="52" name="TextBox 51"/>
            <p:cNvSpPr txBox="1"/>
            <p:nvPr/>
          </p:nvSpPr>
          <p:spPr>
            <a:xfrm>
              <a:off x="3890681" y="2749492"/>
              <a:ext cx="301686" cy="244682"/>
            </a:xfrm>
            <a:prstGeom prst="rect">
              <a:avLst/>
            </a:prstGeom>
            <a:noFill/>
          </p:spPr>
          <p:txBody>
            <a:bodyPr wrap="none" rtlCol="0">
              <a:spAutoFit/>
            </a:bodyPr>
            <a:lstStyle/>
            <a:p>
              <a:r>
                <a:rPr lang="en-US" sz="1100" dirty="0" smtClean="0"/>
                <a:t>.1</a:t>
              </a:r>
              <a:endParaRPr lang="en-US" sz="1100" dirty="0"/>
            </a:p>
          </p:txBody>
        </p:sp>
        <p:sp>
          <p:nvSpPr>
            <p:cNvPr id="54" name="TextBox 53"/>
            <p:cNvSpPr txBox="1"/>
            <p:nvPr/>
          </p:nvSpPr>
          <p:spPr>
            <a:xfrm>
              <a:off x="3862460" y="2992203"/>
              <a:ext cx="545342" cy="244682"/>
            </a:xfrm>
            <a:prstGeom prst="rect">
              <a:avLst/>
            </a:prstGeom>
            <a:noFill/>
          </p:spPr>
          <p:txBody>
            <a:bodyPr wrap="none" rtlCol="0">
              <a:spAutoFit/>
            </a:bodyPr>
            <a:lstStyle/>
            <a:p>
              <a:r>
                <a:rPr lang="en-US" sz="1100" dirty="0" smtClean="0"/>
                <a:t>Fa0/0</a:t>
              </a:r>
              <a:endParaRPr lang="en-US" sz="1100" dirty="0"/>
            </a:p>
          </p:txBody>
        </p:sp>
        <p:sp>
          <p:nvSpPr>
            <p:cNvPr id="67" name="Right Arrow 66"/>
            <p:cNvSpPr/>
            <p:nvPr/>
          </p:nvSpPr>
          <p:spPr bwMode="auto">
            <a:xfrm>
              <a:off x="1004836" y="3038475"/>
              <a:ext cx="2100106" cy="790575"/>
            </a:xfrm>
            <a:prstGeom prst="rightArrow">
              <a:avLst>
                <a:gd name="adj1" fmla="val 37096"/>
                <a:gd name="adj2" fmla="val 28313"/>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000" b="1" kern="0" dirty="0" smtClean="0">
                  <a:latin typeface="Courier New" pitchFamily="49" charset="0"/>
                </a:rPr>
                <a:t>O 172.16.1.0/24 [110/50]</a:t>
              </a:r>
              <a:endParaRPr lang="en-US" sz="1000" b="1" dirty="0" smtClean="0"/>
            </a:p>
          </p:txBody>
        </p:sp>
        <p:sp>
          <p:nvSpPr>
            <p:cNvPr id="68" name="Right Arrow 67"/>
            <p:cNvSpPr/>
            <p:nvPr/>
          </p:nvSpPr>
          <p:spPr bwMode="auto">
            <a:xfrm>
              <a:off x="3888712" y="3076575"/>
              <a:ext cx="2150347" cy="762000"/>
            </a:xfrm>
            <a:prstGeom prst="rightArrow">
              <a:avLst>
                <a:gd name="adj1" fmla="val 37096"/>
                <a:gd name="adj2" fmla="val 3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000" b="1" kern="0" dirty="0" smtClean="0">
                  <a:latin typeface="Courier New" pitchFamily="49" charset="0"/>
                </a:rPr>
                <a:t>D EX 172.16.1.0/24 [170/281600]</a:t>
              </a:r>
              <a:endParaRPr lang="en-US" sz="1000" b="1" dirty="0" smtClean="0"/>
            </a:p>
          </p:txBody>
        </p:sp>
        <p:cxnSp>
          <p:nvCxnSpPr>
            <p:cNvPr id="69" name="Straight Connector 68"/>
            <p:cNvCxnSpPr/>
            <p:nvPr/>
          </p:nvCxnSpPr>
          <p:spPr bwMode="auto">
            <a:xfrm rot="5400000">
              <a:off x="7062730" y="2984346"/>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70" name="Straight Connector 69"/>
            <p:cNvCxnSpPr/>
            <p:nvPr/>
          </p:nvCxnSpPr>
          <p:spPr bwMode="auto">
            <a:xfrm rot="10800000">
              <a:off x="6705174" y="2985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71" name="TextBox 70"/>
            <p:cNvSpPr txBox="1"/>
            <p:nvPr/>
          </p:nvSpPr>
          <p:spPr>
            <a:xfrm>
              <a:off x="6871973" y="2597297"/>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pic>
          <p:nvPicPr>
            <p:cNvPr id="72" name="Picture 37"/>
            <p:cNvPicPr>
              <a:picLocks noChangeArrowheads="1"/>
            </p:cNvPicPr>
            <p:nvPr/>
          </p:nvPicPr>
          <p:blipFill>
            <a:blip r:embed="rId3"/>
            <a:srcRect/>
            <a:stretch>
              <a:fillRect/>
            </a:stretch>
          </p:blipFill>
          <p:spPr bwMode="auto">
            <a:xfrm>
              <a:off x="5892602" y="2734706"/>
              <a:ext cx="870351" cy="451691"/>
            </a:xfrm>
            <a:prstGeom prst="rect">
              <a:avLst/>
            </a:prstGeom>
            <a:noFill/>
            <a:ln w="9525">
              <a:noFill/>
              <a:miter lim="800000"/>
              <a:headEnd/>
              <a:tailEnd/>
            </a:ln>
          </p:spPr>
        </p:pic>
        <p:sp>
          <p:nvSpPr>
            <p:cNvPr id="73" name="TextBox 72"/>
            <p:cNvSpPr txBox="1"/>
            <p:nvPr/>
          </p:nvSpPr>
          <p:spPr>
            <a:xfrm>
              <a:off x="6142636" y="29585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Which Path From R1 to 10.0.0.0 /8?</a:t>
            </a:r>
            <a:endParaRPr lang="en-US" dirty="0"/>
          </a:p>
        </p:txBody>
      </p:sp>
      <p:sp>
        <p:nvSpPr>
          <p:cNvPr id="10" name="Content Placeholder 9"/>
          <p:cNvSpPr>
            <a:spLocks noGrp="1"/>
          </p:cNvSpPr>
          <p:nvPr>
            <p:ph idx="10"/>
          </p:nvPr>
        </p:nvSpPr>
        <p:spPr>
          <a:xfrm>
            <a:off x="279400" y="1174380"/>
            <a:ext cx="8520354" cy="2268908"/>
          </a:xfrm>
        </p:spPr>
        <p:txBody>
          <a:bodyPr>
            <a:normAutofit fontScale="85000" lnSpcReduction="10000"/>
          </a:bodyPr>
          <a:lstStyle/>
          <a:p>
            <a:r>
              <a:rPr lang="en-US" smtClean="0"/>
              <a:t>RIP, OSPF, and EIGRP are all configured on the routers.</a:t>
            </a:r>
          </a:p>
          <a:p>
            <a:r>
              <a:rPr lang="en-US" smtClean="0"/>
              <a:t>Which path would R1 choose if:</a:t>
            </a:r>
          </a:p>
          <a:p>
            <a:pPr lvl="1"/>
            <a:r>
              <a:rPr lang="en-US" smtClean="0"/>
              <a:t>RIP made the decision?</a:t>
            </a:r>
          </a:p>
          <a:p>
            <a:pPr lvl="1"/>
            <a:r>
              <a:rPr lang="en-US" smtClean="0"/>
              <a:t>OSPF made the decision?	</a:t>
            </a:r>
          </a:p>
          <a:p>
            <a:pPr lvl="1"/>
            <a:r>
              <a:rPr lang="en-US" smtClean="0"/>
              <a:t>EIGRP made the decision?</a:t>
            </a:r>
          </a:p>
          <a:p>
            <a:r>
              <a:rPr lang="en-US" smtClean="0"/>
              <a:t>Because EIGRP has the lowest administrative distance of the three protocols, only the EIGRP path to 10.0.0.0/8 is put into the routing table.</a:t>
            </a:r>
          </a:p>
        </p:txBody>
      </p:sp>
      <p:pic>
        <p:nvPicPr>
          <p:cNvPr id="7" name="Picture 2"/>
          <p:cNvPicPr>
            <a:picLocks noGrp="1" noChangeAspect="1" noChangeArrowheads="1"/>
          </p:cNvPicPr>
          <p:nvPr>
            <p:ph sz="quarter" idx="11"/>
          </p:nvPr>
        </p:nvPicPr>
        <p:blipFill>
          <a:blip r:embed="rId3"/>
          <a:stretch>
            <a:fillRect/>
          </a:stretch>
        </p:blipFill>
        <p:spPr>
          <a:xfrm>
            <a:off x="1980751" y="3619500"/>
            <a:ext cx="5117411" cy="2921000"/>
          </a:xfrm>
        </p:spPr>
      </p:pic>
      <p:sp>
        <p:nvSpPr>
          <p:cNvPr id="14" name="TextBox 13"/>
          <p:cNvSpPr txBox="1"/>
          <p:nvPr/>
        </p:nvSpPr>
        <p:spPr>
          <a:xfrm>
            <a:off x="3220720" y="1714500"/>
            <a:ext cx="4114800" cy="1079500"/>
          </a:xfrm>
          <a:prstGeom prst="rect">
            <a:avLst/>
          </a:prstGeom>
          <a:noFill/>
        </p:spPr>
        <p:txBody>
          <a:bodyPr wrap="square" rtlCol="0" anchor="ctr" anchorCtr="0">
            <a:noAutofit/>
          </a:bodyPr>
          <a:lstStyle/>
          <a:p>
            <a:pPr marL="461963" lvl="1" indent="-236538" algn="l" defTabSz="814388" eaLnBrk="1" hangingPunct="1">
              <a:lnSpc>
                <a:spcPct val="110000"/>
              </a:lnSpc>
              <a:spcBef>
                <a:spcPts val="0"/>
              </a:spcBef>
              <a:buClr>
                <a:srgbClr val="708CA1"/>
              </a:buClr>
            </a:pPr>
            <a:r>
              <a:rPr lang="en-US" sz="1700" dirty="0" smtClean="0">
                <a:latin typeface="+mn-lt"/>
              </a:rPr>
              <a:t>R1 </a:t>
            </a:r>
            <a:r>
              <a:rPr lang="en-US" sz="1700" dirty="0" smtClean="0">
                <a:latin typeface="+mn-lt"/>
                <a:sym typeface="Wingdings"/>
              </a:rPr>
              <a:t> </a:t>
            </a:r>
            <a:r>
              <a:rPr lang="en-US" sz="1700" dirty="0" smtClean="0">
                <a:latin typeface="+mn-lt"/>
              </a:rPr>
              <a:t>R4 </a:t>
            </a:r>
            <a:r>
              <a:rPr lang="en-US" sz="1700" dirty="0" smtClean="0">
                <a:latin typeface="+mn-lt"/>
                <a:sym typeface="Wingdings"/>
              </a:rPr>
              <a:t> </a:t>
            </a:r>
            <a:r>
              <a:rPr lang="en-US" sz="1700" dirty="0" smtClean="0">
                <a:latin typeface="+mn-lt"/>
              </a:rPr>
              <a:t> R6</a:t>
            </a:r>
          </a:p>
          <a:p>
            <a:pPr marL="461963" lvl="1" indent="-236538" algn="l" defTabSz="814388" eaLnBrk="1" hangingPunct="1">
              <a:lnSpc>
                <a:spcPct val="110000"/>
              </a:lnSpc>
              <a:spcBef>
                <a:spcPts val="0"/>
              </a:spcBef>
              <a:buClr>
                <a:srgbClr val="708CA1"/>
              </a:buClr>
            </a:pPr>
            <a:r>
              <a:rPr lang="en-US" sz="1700" dirty="0" smtClean="0">
                <a:latin typeface="+mn-lt"/>
              </a:rPr>
              <a:t>R1 </a:t>
            </a:r>
            <a:r>
              <a:rPr lang="en-US" sz="1700" dirty="0" smtClean="0">
                <a:latin typeface="+mn-lt"/>
                <a:sym typeface="Wingdings"/>
              </a:rPr>
              <a:t> </a:t>
            </a:r>
            <a:r>
              <a:rPr lang="en-US" sz="1700" dirty="0" smtClean="0">
                <a:latin typeface="+mn-lt"/>
              </a:rPr>
              <a:t> R2 </a:t>
            </a:r>
            <a:r>
              <a:rPr lang="en-US" sz="1700" dirty="0" smtClean="0">
                <a:latin typeface="+mn-lt"/>
                <a:sym typeface="Wingdings"/>
              </a:rPr>
              <a:t> </a:t>
            </a:r>
            <a:r>
              <a:rPr lang="en-US" sz="1700" dirty="0" smtClean="0">
                <a:latin typeface="+mn-lt"/>
              </a:rPr>
              <a:t> R3 </a:t>
            </a:r>
            <a:r>
              <a:rPr lang="en-US" sz="1700" dirty="0" smtClean="0">
                <a:latin typeface="+mn-lt"/>
                <a:sym typeface="Wingdings"/>
              </a:rPr>
              <a:t> </a:t>
            </a:r>
            <a:r>
              <a:rPr lang="en-US" sz="1700" dirty="0" smtClean="0">
                <a:latin typeface="+mn-lt"/>
              </a:rPr>
              <a:t> R5 </a:t>
            </a:r>
            <a:r>
              <a:rPr lang="en-US" sz="1700" dirty="0" smtClean="0">
                <a:latin typeface="+mn-lt"/>
                <a:sym typeface="Wingdings"/>
              </a:rPr>
              <a:t> </a:t>
            </a:r>
            <a:r>
              <a:rPr lang="en-US" sz="1700" dirty="0" smtClean="0">
                <a:latin typeface="+mn-lt"/>
              </a:rPr>
              <a:t> R6</a:t>
            </a:r>
          </a:p>
          <a:p>
            <a:pPr marL="461963" lvl="1" indent="-236538" algn="l" defTabSz="814388" eaLnBrk="1" hangingPunct="1">
              <a:lnSpc>
                <a:spcPct val="110000"/>
              </a:lnSpc>
              <a:spcBef>
                <a:spcPts val="0"/>
              </a:spcBef>
              <a:buClr>
                <a:srgbClr val="708CA1"/>
              </a:buClr>
            </a:pPr>
            <a:r>
              <a:rPr lang="en-US" sz="1700" dirty="0" smtClean="0">
                <a:latin typeface="+mn-lt"/>
              </a:rPr>
              <a:t>R1 </a:t>
            </a:r>
            <a:r>
              <a:rPr lang="en-US" sz="1700" dirty="0" smtClean="0">
                <a:latin typeface="+mn-lt"/>
                <a:sym typeface="Wingdings"/>
              </a:rPr>
              <a:t> </a:t>
            </a:r>
            <a:r>
              <a:rPr lang="en-US" sz="1700" dirty="0" smtClean="0">
                <a:latin typeface="+mn-lt"/>
              </a:rPr>
              <a:t> R2 </a:t>
            </a:r>
            <a:r>
              <a:rPr lang="en-US" sz="1700" dirty="0" smtClean="0">
                <a:latin typeface="+mn-lt"/>
                <a:sym typeface="Wingdings"/>
              </a:rPr>
              <a:t> </a:t>
            </a:r>
            <a:r>
              <a:rPr lang="en-US" sz="1700" dirty="0" smtClean="0">
                <a:latin typeface="+mn-lt"/>
              </a:rPr>
              <a:t> R3 </a:t>
            </a:r>
            <a:r>
              <a:rPr lang="en-US" sz="1700" dirty="0" smtClean="0">
                <a:latin typeface="+mn-lt"/>
                <a:sym typeface="Wingdings"/>
              </a:rPr>
              <a:t> </a:t>
            </a:r>
            <a:r>
              <a:rPr lang="en-US" sz="1700" dirty="0" smtClean="0">
                <a:latin typeface="+mn-lt"/>
              </a:rPr>
              <a:t> R5 </a:t>
            </a:r>
            <a:r>
              <a:rPr lang="en-US" sz="1700" dirty="0" smtClean="0">
                <a:latin typeface="+mn-lt"/>
                <a:sym typeface="Wingdings"/>
              </a:rPr>
              <a:t> </a:t>
            </a:r>
            <a:r>
              <a:rPr lang="en-US" sz="1700" dirty="0" smtClean="0">
                <a:latin typeface="+mn-lt"/>
              </a:rPr>
              <a:t> R6</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pPr>
              <a:defRPr/>
            </a:pPr>
            <a:r>
              <a:rPr lang="en-US" dirty="0" smtClean="0"/>
              <a:t>Quiz Question</a:t>
            </a:r>
          </a:p>
        </p:txBody>
      </p:sp>
      <p:sp>
        <p:nvSpPr>
          <p:cNvPr id="27651" name="Rectangle 3"/>
          <p:cNvSpPr>
            <a:spLocks noGrp="1" noChangeArrowheads="1"/>
          </p:cNvSpPr>
          <p:nvPr>
            <p:ph idx="1"/>
          </p:nvPr>
        </p:nvSpPr>
        <p:spPr/>
        <p:txBody>
          <a:bodyPr/>
          <a:lstStyle/>
          <a:p>
            <a:r>
              <a:rPr lang="en-US" dirty="0" smtClean="0"/>
              <a:t>Assume that a router has three routing processes running simultaneously on it, and each process has received these routes:</a:t>
            </a:r>
          </a:p>
          <a:p>
            <a:pPr lvl="1"/>
            <a:r>
              <a:rPr lang="en-US" dirty="0" smtClean="0"/>
              <a:t>EIGRP (internal):		192.168.32.0/26 </a:t>
            </a:r>
          </a:p>
          <a:p>
            <a:pPr lvl="1"/>
            <a:r>
              <a:rPr lang="en-US" dirty="0" smtClean="0"/>
              <a:t>RIP: 			192.168.32.0/24 </a:t>
            </a:r>
          </a:p>
          <a:p>
            <a:pPr lvl="1"/>
            <a:r>
              <a:rPr lang="en-US" dirty="0" smtClean="0"/>
              <a:t>OSPF: 			192.168.32.0/19 </a:t>
            </a:r>
          </a:p>
          <a:p>
            <a:r>
              <a:rPr lang="en-US" dirty="0" smtClean="0"/>
              <a:t>Which of these routes will be installed in the routing table</a:t>
            </a:r>
            <a:r>
              <a:rPr lang="en-US" smtClean="0"/>
              <a:t>? </a:t>
            </a:r>
          </a:p>
          <a:p>
            <a:pPr>
              <a:buClr>
                <a:schemeClr val="accent1"/>
              </a:buClr>
              <a:buSzPct val="100000"/>
              <a:buFont typeface="Arial" charset="0"/>
              <a:buChar char="•"/>
              <a:defRPr/>
            </a:pPr>
            <a:r>
              <a:rPr lang="en-US" smtClean="0">
                <a:effectLst>
                  <a:outerShdw blurRad="38100" dist="38100" dir="2700000" algn="tl">
                    <a:srgbClr val="C0C0C0"/>
                  </a:outerShdw>
                </a:effectLst>
              </a:rPr>
              <a:t>All of them!</a:t>
            </a:r>
          </a:p>
          <a:p>
            <a:pPr marL="693738" lvl="1">
              <a:spcBef>
                <a:spcPct val="50000"/>
              </a:spcBef>
              <a:buFont typeface="Wingdings" pitchFamily="2" charset="2"/>
              <a:buChar char="§"/>
            </a:pPr>
            <a:r>
              <a:rPr lang="en-US" smtClean="0"/>
              <a:t>Although EIGRP has the best administrative distance, each of these routes has a different prefix length (subnet mask).</a:t>
            </a:r>
          </a:p>
          <a:p>
            <a:pPr marL="693738" lvl="2" indent="-236538">
              <a:spcBef>
                <a:spcPct val="50000"/>
              </a:spcBef>
              <a:buFont typeface="Wingdings" pitchFamily="2" charset="2"/>
              <a:buChar char="§"/>
            </a:pPr>
            <a:r>
              <a:rPr lang="en-US" sz="2000" smtClean="0"/>
              <a:t>They are therefore considered different destinations and are all installed in the routing table.</a:t>
            </a:r>
            <a:endParaRPr lang="en-US" sz="2800" smtClean="0">
              <a:solidFill>
                <a:srgbClr val="000099"/>
              </a:solidFill>
              <a:effectLst>
                <a:outerShdw blurRad="38100" dist="38100" dir="2700000" algn="tl">
                  <a:srgbClr val="C0C0C0"/>
                </a:outerShdw>
              </a:effectLst>
            </a:endParaRPr>
          </a:p>
          <a:p>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Modifying the Administrative Distance</a:t>
            </a:r>
            <a:endParaRPr lang="en-US" dirty="0"/>
          </a:p>
        </p:txBody>
      </p:sp>
      <p:sp>
        <p:nvSpPr>
          <p:cNvPr id="3" name="Content Placeholder 2"/>
          <p:cNvSpPr>
            <a:spLocks noGrp="1"/>
          </p:cNvSpPr>
          <p:nvPr>
            <p:ph idx="1"/>
          </p:nvPr>
        </p:nvSpPr>
        <p:spPr/>
        <p:txBody>
          <a:bodyPr>
            <a:normAutofit/>
          </a:bodyPr>
          <a:lstStyle/>
          <a:p>
            <a:r>
              <a:rPr lang="en-US" dirty="0" smtClean="0"/>
              <a:t>When routes are redistributed between two different routing protocols, some information may be lost making route selection more confusing. </a:t>
            </a:r>
          </a:p>
          <a:p>
            <a:r>
              <a:rPr lang="en-US" dirty="0" smtClean="0"/>
              <a:t>One approach to correct this is to control the administrative distance to indicate route selection preference and ensure that route selection is unambiguous. </a:t>
            </a:r>
          </a:p>
          <a:p>
            <a:pPr lvl="1"/>
            <a:r>
              <a:rPr lang="en-US" dirty="0" smtClean="0"/>
              <a:t>Although, this approach does not always guarantee the best route is selected, only that route selection will be consistent.</a:t>
            </a:r>
          </a:p>
          <a:p>
            <a:r>
              <a:rPr lang="en-US" dirty="0" smtClean="0"/>
              <a:t>For all protocols use the</a:t>
            </a:r>
            <a:r>
              <a:rPr lang="en-US" b="1" dirty="0" smtClean="0">
                <a:latin typeface="Courier New" pitchFamily="49" charset="0"/>
                <a:cs typeface="Courier New" pitchFamily="49" charset="0"/>
              </a:rPr>
              <a:t> distance </a:t>
            </a:r>
            <a:r>
              <a:rPr lang="en-US" i="1" dirty="0" smtClean="0">
                <a:latin typeface="Courier New" pitchFamily="49" charset="0"/>
                <a:cs typeface="Courier New" pitchFamily="49" charset="0"/>
              </a:rPr>
              <a:t>administrative-distance</a:t>
            </a:r>
            <a:r>
              <a:rPr lang="en-US" b="1" dirty="0" smtClean="0">
                <a:latin typeface="Courier New" pitchFamily="49" charset="0"/>
                <a:cs typeface="Courier New" pitchFamily="49" charset="0"/>
              </a:rPr>
              <a:t> </a:t>
            </a:r>
            <a:r>
              <a:rPr lang="en-US" dirty="0" smtClean="0"/>
              <a:t>router configuration command.</a:t>
            </a:r>
          </a:p>
          <a:p>
            <a:pPr lvl="1"/>
            <a:r>
              <a:rPr lang="en-US" dirty="0" smtClean="0"/>
              <a:t>Alternatively for OSPF, use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distance ospf </a:t>
            </a:r>
            <a:r>
              <a:rPr lang="en-US" dirty="0" smtClean="0"/>
              <a:t>command.</a:t>
            </a:r>
          </a:p>
          <a:p>
            <a:pPr lvl="1"/>
            <a:r>
              <a:rPr lang="en-US" dirty="0" smtClean="0"/>
              <a:t>Alternatively for EIGRP, use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distance eigrp </a:t>
            </a:r>
            <a:r>
              <a:rPr lang="en-US" dirty="0" smtClean="0"/>
              <a:t>command.</a:t>
            </a:r>
          </a:p>
          <a:p>
            <a:pPr lvl="1"/>
            <a:endParaRPr lang="en-U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Modifying the Administrative Distance</a:t>
            </a:r>
            <a:endParaRPr lang="en-US" dirty="0"/>
          </a:p>
        </p:txBody>
      </p:sp>
      <p:sp>
        <p:nvSpPr>
          <p:cNvPr id="13" name="Content Placeholder 12"/>
          <p:cNvSpPr>
            <a:spLocks noGrp="1"/>
          </p:cNvSpPr>
          <p:nvPr>
            <p:ph idx="1"/>
          </p:nvPr>
        </p:nvSpPr>
        <p:spPr/>
        <p:txBody>
          <a:bodyPr>
            <a:normAutofit/>
          </a:bodyPr>
          <a:lstStyle/>
          <a:p>
            <a:r>
              <a:rPr lang="en-US" dirty="0" smtClean="0"/>
              <a:t>Change the default administrative distances.</a:t>
            </a:r>
            <a:endParaRPr lang="en-US" dirty="0"/>
          </a:p>
        </p:txBody>
      </p:sp>
      <p:sp>
        <p:nvSpPr>
          <p:cNvPr id="14" name="Text Placeholder 13"/>
          <p:cNvSpPr>
            <a:spLocks noGrp="1"/>
          </p:cNvSpPr>
          <p:nvPr>
            <p:ph type="body" sz="quarter" idx="10"/>
          </p:nvPr>
        </p:nvSpPr>
        <p:spPr>
          <a:xfrm>
            <a:off x="613533" y="150234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24131"/>
            <a:ext cx="7745412" cy="620949"/>
          </a:xfrm>
        </p:spPr>
        <p:txBody>
          <a:bodyPr>
            <a:normAutofit/>
          </a:bodyPr>
          <a:lstStyle/>
          <a:p>
            <a:r>
              <a:rPr lang="en-US" dirty="0" smtClean="0"/>
              <a:t>distance </a:t>
            </a:r>
            <a:r>
              <a:rPr lang="en-US" b="0" i="1" dirty="0" smtClean="0"/>
              <a:t>administrative-distance </a:t>
            </a:r>
            <a:r>
              <a:rPr lang="en-US" dirty="0" smtClean="0"/>
              <a:t>[</a:t>
            </a:r>
            <a:r>
              <a:rPr lang="en-US" b="0" i="1" dirty="0" smtClean="0"/>
              <a:t>address wildcard-mask </a:t>
            </a:r>
            <a:r>
              <a:rPr lang="en-US" dirty="0" smtClean="0"/>
              <a:t>[</a:t>
            </a:r>
            <a:r>
              <a:rPr lang="en-US" b="0" i="1" dirty="0" smtClean="0"/>
              <a:t>ip-standard-list</a:t>
            </a:r>
            <a:r>
              <a:rPr lang="en-US" dirty="0" smtClean="0"/>
              <a:t>] [</a:t>
            </a:r>
            <a:r>
              <a:rPr lang="en-US" b="0" i="1" dirty="0" smtClean="0"/>
              <a:t>ip-extended-list</a:t>
            </a:r>
            <a:r>
              <a:rPr lang="en-US" dirty="0" smtClean="0"/>
              <a:t>]]</a:t>
            </a:r>
            <a:endParaRPr lang="en-US" dirty="0"/>
          </a:p>
        </p:txBody>
      </p:sp>
      <p:graphicFrame>
        <p:nvGraphicFramePr>
          <p:cNvPr id="7" name="Table 6"/>
          <p:cNvGraphicFramePr>
            <a:graphicFrameLocks noGrp="1"/>
          </p:cNvGraphicFramePr>
          <p:nvPr/>
        </p:nvGraphicFramePr>
        <p:xfrm>
          <a:off x="640080" y="2738120"/>
          <a:ext cx="7726680" cy="3342640"/>
        </p:xfrm>
        <a:graphic>
          <a:graphicData uri="http://schemas.openxmlformats.org/drawingml/2006/table">
            <a:tbl>
              <a:tblPr firstRow="1" bandRow="1">
                <a:tableStyleId>{5C22544A-7EE6-4342-B048-85BDC9FD1C3A}</a:tableStyleId>
              </a:tblPr>
              <a:tblGrid>
                <a:gridCol w="2636520"/>
                <a:gridCol w="5090160"/>
              </a:tblGrid>
              <a:tr h="531618">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531618">
                <a:tc>
                  <a:txBody>
                    <a:bodyPr/>
                    <a:lstStyle/>
                    <a:p>
                      <a:pPr marL="0" marR="0" algn="l" defTabSz="914400" rtl="0" eaLnBrk="1" latinLnBrk="0" hangingPunct="1">
                        <a:lnSpc>
                          <a:spcPct val="100000"/>
                        </a:lnSpc>
                        <a:spcBef>
                          <a:spcPts val="0"/>
                        </a:spcBef>
                        <a:spcAft>
                          <a:spcPts val="600"/>
                        </a:spcAft>
                      </a:pPr>
                      <a:r>
                        <a:rPr lang="en-US" sz="1400" i="1" kern="1200" dirty="0">
                          <a:solidFill>
                            <a:srgbClr val="000000"/>
                          </a:solidFill>
                          <a:latin typeface="Courier New" pitchFamily="49" charset="0"/>
                          <a:ea typeface="Times New Roman"/>
                          <a:cs typeface="Courier New" pitchFamily="49" charset="0"/>
                        </a:rPr>
                        <a:t>administrative-distance</a:t>
                      </a: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Sets the administrative distance, an integer from 10 to 255. </a:t>
                      </a:r>
                    </a:p>
                  </a:txBody>
                  <a:tcPr marL="68580" marR="68580" marT="0" marB="0" anchor="ctr"/>
                </a:tc>
              </a:tr>
              <a:tr h="873893">
                <a:tc>
                  <a:txBody>
                    <a:bodyPr/>
                    <a:lstStyle/>
                    <a:p>
                      <a:pPr marL="0" marR="0" algn="l" defTabSz="914400" rtl="0" eaLnBrk="1" latinLnBrk="0" hangingPunct="1">
                        <a:lnSpc>
                          <a:spcPct val="100000"/>
                        </a:lnSpc>
                        <a:spcBef>
                          <a:spcPts val="0"/>
                        </a:spcBef>
                        <a:spcAft>
                          <a:spcPts val="600"/>
                        </a:spcAft>
                      </a:pPr>
                      <a:r>
                        <a:rPr lang="en-US" sz="1400" i="1" kern="1200" dirty="0">
                          <a:solidFill>
                            <a:srgbClr val="000000"/>
                          </a:solidFill>
                          <a:latin typeface="Courier New" pitchFamily="49" charset="0"/>
                          <a:ea typeface="Times New Roman"/>
                          <a:cs typeface="Courier New" pitchFamily="49" charset="0"/>
                        </a:rPr>
                        <a:t>address</a:t>
                      </a: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(Optional) Specifies the IP address; this allows filtering of networks according to the IP address of the router supplying the routing information.</a:t>
                      </a:r>
                    </a:p>
                  </a:txBody>
                  <a:tcPr marL="68580" marR="68580" marT="0" marB="0" anchor="ctr"/>
                </a:tc>
              </a:tr>
              <a:tr h="531618">
                <a:tc>
                  <a:txBody>
                    <a:bodyPr/>
                    <a:lstStyle/>
                    <a:p>
                      <a:pPr marL="0" marR="0" algn="l" defTabSz="914400" rtl="0" eaLnBrk="1" latinLnBrk="0" hangingPunct="1">
                        <a:lnSpc>
                          <a:spcPct val="100000"/>
                        </a:lnSpc>
                        <a:spcBef>
                          <a:spcPts val="0"/>
                        </a:spcBef>
                        <a:spcAft>
                          <a:spcPts val="600"/>
                        </a:spcAft>
                      </a:pPr>
                      <a:r>
                        <a:rPr lang="en-US" sz="1400" i="1" kern="1200" dirty="0">
                          <a:solidFill>
                            <a:srgbClr val="000000"/>
                          </a:solidFill>
                          <a:latin typeface="Courier New" pitchFamily="49" charset="0"/>
                          <a:ea typeface="Times New Roman"/>
                          <a:cs typeface="Courier New" pitchFamily="49" charset="0"/>
                        </a:rPr>
                        <a:t>wildcard-mask</a:t>
                      </a: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(Optional) Specifies the wildcard mask used to interpret the IP address. </a:t>
                      </a:r>
                    </a:p>
                  </a:txBody>
                  <a:tcPr marL="68580" marR="68580" marT="0" marB="0" anchor="ctr"/>
                </a:tc>
              </a:tr>
              <a:tr h="873893">
                <a:tc>
                  <a:txBody>
                    <a:bodyPr/>
                    <a:lstStyle/>
                    <a:p>
                      <a:pPr marL="0" marR="0" algn="l" defTabSz="914400" rtl="0" eaLnBrk="1" latinLnBrk="0" hangingPunct="1">
                        <a:lnSpc>
                          <a:spcPct val="100000"/>
                        </a:lnSpc>
                        <a:spcBef>
                          <a:spcPts val="0"/>
                        </a:spcBef>
                        <a:spcAft>
                          <a:spcPts val="600"/>
                        </a:spcAft>
                      </a:pPr>
                      <a:r>
                        <a:rPr lang="en-US" sz="1400" i="1" kern="1200" dirty="0">
                          <a:solidFill>
                            <a:srgbClr val="000000"/>
                          </a:solidFill>
                          <a:latin typeface="Courier New" pitchFamily="49" charset="0"/>
                          <a:ea typeface="Times New Roman"/>
                          <a:cs typeface="Courier New" pitchFamily="49" charset="0"/>
                        </a:rPr>
                        <a:t>ip-standard-list </a:t>
                      </a:r>
                      <a:br>
                        <a:rPr lang="en-US" sz="1400" i="1" kern="1200" dirty="0">
                          <a:solidFill>
                            <a:srgbClr val="000000"/>
                          </a:solidFill>
                          <a:latin typeface="Courier New" pitchFamily="49" charset="0"/>
                          <a:ea typeface="Times New Roman"/>
                          <a:cs typeface="Courier New" pitchFamily="49" charset="0"/>
                        </a:rPr>
                      </a:br>
                      <a:r>
                        <a:rPr lang="en-US" sz="1400" i="1" kern="1200" dirty="0">
                          <a:solidFill>
                            <a:srgbClr val="000000"/>
                          </a:solidFill>
                          <a:latin typeface="Courier New" pitchFamily="49" charset="0"/>
                          <a:ea typeface="Times New Roman"/>
                          <a:cs typeface="Courier New" pitchFamily="49" charset="0"/>
                        </a:rPr>
                        <a:t>ip-extended-list</a:t>
                      </a: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(Optional) The number or name of a standard or extended access list to be applied to the incoming routing updates. Allows filtering of the networks being advertised.</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Multiple Protocols</a:t>
            </a:r>
            <a:endParaRPr lang="en-US" dirty="0"/>
          </a:p>
        </p:txBody>
      </p:sp>
      <p:sp>
        <p:nvSpPr>
          <p:cNvPr id="4" name="Content Placeholder 3"/>
          <p:cNvSpPr>
            <a:spLocks noGrp="1"/>
          </p:cNvSpPr>
          <p:nvPr>
            <p:ph idx="10"/>
          </p:nvPr>
        </p:nvSpPr>
        <p:spPr/>
        <p:txBody>
          <a:bodyPr>
            <a:noAutofit/>
          </a:bodyPr>
          <a:lstStyle/>
          <a:p>
            <a:r>
              <a:rPr lang="en-US" sz="2000" dirty="0" smtClean="0"/>
              <a:t>Different routing protocols were not designed to interoperate with one another.</a:t>
            </a:r>
          </a:p>
          <a:p>
            <a:pPr lvl="1"/>
            <a:r>
              <a:rPr lang="en-US" sz="1800" dirty="0" smtClean="0"/>
              <a:t>Each protocol collects different types of information and reacts to topology changes in its own way. </a:t>
            </a:r>
          </a:p>
          <a:p>
            <a:r>
              <a:rPr lang="en-US" sz="2000" smtClean="0"/>
              <a:t>Running muliple routing protocols increases </a:t>
            </a:r>
            <a:r>
              <a:rPr lang="en-US" sz="2000" dirty="0" smtClean="0"/>
              <a:t>CPU utilization </a:t>
            </a:r>
            <a:r>
              <a:rPr lang="en-US" sz="2000" smtClean="0"/>
              <a:t>and requires more </a:t>
            </a:r>
            <a:r>
              <a:rPr lang="en-US" sz="2000" dirty="0" smtClean="0"/>
              <a:t>memory </a:t>
            </a:r>
            <a:r>
              <a:rPr lang="en-US" sz="2000" smtClean="0"/>
              <a:t>resources to </a:t>
            </a:r>
            <a:r>
              <a:rPr lang="en-US" sz="2000" dirty="0" smtClean="0"/>
              <a:t>maintain all the topology, database and routing tables. </a:t>
            </a:r>
          </a:p>
        </p:txBody>
      </p:sp>
      <p:pic>
        <p:nvPicPr>
          <p:cNvPr id="1026" name="Picture 2"/>
          <p:cNvPicPr>
            <a:picLocks noGrp="1" noChangeAspect="1" noChangeArrowheads="1"/>
          </p:cNvPicPr>
          <p:nvPr>
            <p:ph sz="quarter" idx="11"/>
          </p:nvPr>
        </p:nvPicPr>
        <p:blipFill>
          <a:blip r:embed="rId3"/>
          <a:stretch>
            <a:fillRect/>
          </a:stretch>
        </p:blipFill>
        <p:spPr bwMode="auto">
          <a:xfrm>
            <a:off x="2447594" y="3619500"/>
            <a:ext cx="4183724" cy="292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Modifying OSPF Administrative Distance</a:t>
            </a:r>
            <a:endParaRPr lang="en-US" dirty="0"/>
          </a:p>
        </p:txBody>
      </p:sp>
      <p:sp>
        <p:nvSpPr>
          <p:cNvPr id="13" name="Content Placeholder 12"/>
          <p:cNvSpPr>
            <a:spLocks noGrp="1"/>
          </p:cNvSpPr>
          <p:nvPr>
            <p:ph idx="1"/>
          </p:nvPr>
        </p:nvSpPr>
        <p:spPr/>
        <p:txBody>
          <a:bodyPr/>
          <a:lstStyle/>
          <a:p>
            <a:r>
              <a:rPr lang="en-US" dirty="0" smtClean="0"/>
              <a:t>Change the default administrative distances of OSPF.</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69852"/>
            <a:ext cx="7745412" cy="544748"/>
          </a:xfrm>
        </p:spPr>
        <p:txBody>
          <a:bodyPr>
            <a:normAutofit lnSpcReduction="10000"/>
          </a:bodyPr>
          <a:lstStyle/>
          <a:p>
            <a:r>
              <a:rPr lang="en-US" dirty="0" smtClean="0"/>
              <a:t>distance ospf {[intra-area </a:t>
            </a:r>
            <a:r>
              <a:rPr lang="en-US" b="0" i="1" dirty="0" smtClean="0"/>
              <a:t>dist1</a:t>
            </a:r>
            <a:r>
              <a:rPr lang="en-US" dirty="0" smtClean="0"/>
              <a:t>] [inter-area </a:t>
            </a:r>
            <a:r>
              <a:rPr lang="en-US" b="0" i="1" dirty="0" smtClean="0"/>
              <a:t>dist2</a:t>
            </a:r>
            <a:r>
              <a:rPr lang="en-US" dirty="0" smtClean="0"/>
              <a:t>] [external </a:t>
            </a:r>
            <a:r>
              <a:rPr lang="en-US" b="0" i="1" dirty="0" smtClean="0"/>
              <a:t>dist3</a:t>
            </a:r>
            <a:r>
              <a:rPr lang="en-US" dirty="0" smtClean="0"/>
              <a:t>]</a:t>
            </a:r>
            <a:endParaRPr lang="en-US" b="0" i="1" dirty="0"/>
          </a:p>
        </p:txBody>
      </p:sp>
      <p:graphicFrame>
        <p:nvGraphicFramePr>
          <p:cNvPr id="7" name="Table 6"/>
          <p:cNvGraphicFramePr>
            <a:graphicFrameLocks noGrp="1"/>
          </p:cNvGraphicFramePr>
          <p:nvPr/>
        </p:nvGraphicFramePr>
        <p:xfrm>
          <a:off x="548640" y="2738120"/>
          <a:ext cx="7818120" cy="3434080"/>
        </p:xfrm>
        <a:graphic>
          <a:graphicData uri="http://schemas.openxmlformats.org/drawingml/2006/table">
            <a:tbl>
              <a:tblPr firstRow="1" bandRow="1">
                <a:tableStyleId>{5C22544A-7EE6-4342-B048-85BDC9FD1C3A}</a:tableStyleId>
              </a:tblPr>
              <a:tblGrid>
                <a:gridCol w="2270760"/>
                <a:gridCol w="5547360"/>
              </a:tblGrid>
              <a:tr h="486300">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849360">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dist1</a:t>
                      </a:r>
                      <a:endParaRPr lang="en-US" sz="1400" i="1" kern="12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(Optional) Specifies the administrative distance for all OSPF routes within an area. </a:t>
                      </a:r>
                    </a:p>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Acceptable values are from 1 to 255 while the default is 110.</a:t>
                      </a:r>
                    </a:p>
                  </a:txBody>
                  <a:tcPr marL="68580" marR="68580" marT="0" marB="0" anchor="ctr"/>
                </a:tc>
              </a:tr>
              <a:tr h="1049210">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dist2</a:t>
                      </a:r>
                      <a:endParaRPr lang="en-US" sz="1400" i="1" kern="12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(Optional) Specifies the administrative distance for all OSPF routes from one area to another area. </a:t>
                      </a:r>
                    </a:p>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Acceptable values are from 1 to 255 while the default is 110.</a:t>
                      </a:r>
                    </a:p>
                  </a:txBody>
                  <a:tcPr marL="68580" marR="68580" marT="0" marB="0" anchor="ctr"/>
                </a:tc>
              </a:tr>
              <a:tr h="1049210">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dist3</a:t>
                      </a:r>
                      <a:endParaRPr lang="en-US" sz="1400" i="1" kern="12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(Optional) Specifies the administrative distance for all routes from other routing domains, learned by redistribution. </a:t>
                      </a:r>
                    </a:p>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Acceptable values are from 1 to 255 while the default is 110.</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Modifying EIGRP Administrative Distance</a:t>
            </a:r>
            <a:endParaRPr lang="en-US" dirty="0"/>
          </a:p>
        </p:txBody>
      </p:sp>
      <p:sp>
        <p:nvSpPr>
          <p:cNvPr id="13" name="Content Placeholder 12"/>
          <p:cNvSpPr>
            <a:spLocks noGrp="1"/>
          </p:cNvSpPr>
          <p:nvPr>
            <p:ph idx="1"/>
          </p:nvPr>
        </p:nvSpPr>
        <p:spPr/>
        <p:txBody>
          <a:bodyPr/>
          <a:lstStyle/>
          <a:p>
            <a:r>
              <a:rPr lang="en-US" dirty="0" smtClean="0"/>
              <a:t>Change the default administrative distance of EIGRP.</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lstStyle/>
          <a:p>
            <a:r>
              <a:rPr lang="en-US" dirty="0" smtClean="0"/>
              <a:t>distance eigrp </a:t>
            </a:r>
            <a:r>
              <a:rPr lang="en-US" b="0" i="1" dirty="0" smtClean="0"/>
              <a:t>internal-distance external-distance</a:t>
            </a:r>
            <a:endParaRPr lang="en-US" b="0" i="1" dirty="0"/>
          </a:p>
        </p:txBody>
      </p:sp>
      <p:graphicFrame>
        <p:nvGraphicFramePr>
          <p:cNvPr id="7" name="Table 6"/>
          <p:cNvGraphicFramePr>
            <a:graphicFrameLocks noGrp="1"/>
          </p:cNvGraphicFramePr>
          <p:nvPr/>
        </p:nvGraphicFramePr>
        <p:xfrm>
          <a:off x="563880" y="2610168"/>
          <a:ext cx="7818120" cy="2586672"/>
        </p:xfrm>
        <a:graphic>
          <a:graphicData uri="http://schemas.openxmlformats.org/drawingml/2006/table">
            <a:tbl>
              <a:tblPr firstRow="1" bandRow="1">
                <a:tableStyleId>{5C22544A-7EE6-4342-B048-85BDC9FD1C3A}</a:tableStyleId>
              </a:tblPr>
              <a:tblGrid>
                <a:gridCol w="2636520"/>
                <a:gridCol w="5181600"/>
              </a:tblGrid>
              <a:tr h="575692">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1005490">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internal-distance</a:t>
                      </a:r>
                      <a:endParaRPr lang="en-US" sz="1400" i="1" kern="12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Specifies the administrative distance for EIGRP internal routes. </a:t>
                      </a:r>
                    </a:p>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The distance can be a value from 1 to 255 while the default</a:t>
                      </a:r>
                      <a:r>
                        <a:rPr lang="en-US" sz="1400" kern="1200" baseline="0" dirty="0" smtClean="0">
                          <a:solidFill>
                            <a:srgbClr val="000000"/>
                          </a:solidFill>
                          <a:latin typeface="+mn-lt"/>
                          <a:ea typeface="SimSun"/>
                          <a:cs typeface="Arial"/>
                        </a:rPr>
                        <a:t> </a:t>
                      </a:r>
                      <a:r>
                        <a:rPr lang="en-US" sz="1400" kern="1200" dirty="0" smtClean="0">
                          <a:solidFill>
                            <a:srgbClr val="000000"/>
                          </a:solidFill>
                          <a:latin typeface="+mn-lt"/>
                          <a:ea typeface="SimSun"/>
                          <a:cs typeface="Arial"/>
                        </a:rPr>
                        <a:t>is 90.</a:t>
                      </a:r>
                    </a:p>
                  </a:txBody>
                  <a:tcPr marL="68580" marR="68580" marT="0" marB="0" anchor="ctr"/>
                </a:tc>
              </a:tr>
              <a:tr h="1005490">
                <a:tc>
                  <a:txBody>
                    <a:bodyPr/>
                    <a:lstStyle/>
                    <a:p>
                      <a:pPr marL="0" marR="0" algn="l" defTabSz="914400" rtl="0" eaLnBrk="1" latinLnBrk="0" hangingPunct="1">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external-distance</a:t>
                      </a:r>
                      <a:endParaRPr lang="en-US" sz="1400" i="1" kern="1200" dirty="0">
                        <a:solidFill>
                          <a:srgbClr val="000000"/>
                        </a:solidFill>
                        <a:latin typeface="Courier New" pitchFamily="49" charset="0"/>
                        <a:ea typeface="Times New Roma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Specifies the administrative distance for EIGRP external routes. </a:t>
                      </a:r>
                    </a:p>
                    <a:p>
                      <a:pPr marL="0" marR="0" algn="l" defTabSz="914400" rtl="0" eaLnBrk="1" latinLnBrk="0" hangingPunct="1">
                        <a:lnSpc>
                          <a:spcPct val="100000"/>
                        </a:lnSpc>
                        <a:spcBef>
                          <a:spcPts val="0"/>
                        </a:spcBef>
                        <a:spcAft>
                          <a:spcPts val="600"/>
                        </a:spcAft>
                      </a:pPr>
                      <a:r>
                        <a:rPr lang="en-US" sz="1400" kern="1200" dirty="0" smtClean="0">
                          <a:solidFill>
                            <a:srgbClr val="000000"/>
                          </a:solidFill>
                          <a:latin typeface="+mn-lt"/>
                          <a:ea typeface="SimSun"/>
                          <a:cs typeface="Arial"/>
                        </a:rPr>
                        <a:t>The distance can be a value from 1 to 255 while the</a:t>
                      </a:r>
                      <a:r>
                        <a:rPr lang="en-US" sz="1400" kern="1200" baseline="0" dirty="0" smtClean="0">
                          <a:solidFill>
                            <a:srgbClr val="000000"/>
                          </a:solidFill>
                          <a:latin typeface="+mn-lt"/>
                          <a:ea typeface="SimSun"/>
                          <a:cs typeface="Arial"/>
                        </a:rPr>
                        <a:t> </a:t>
                      </a:r>
                      <a:r>
                        <a:rPr lang="en-US" sz="1400" kern="1200" dirty="0" smtClean="0">
                          <a:solidFill>
                            <a:srgbClr val="000000"/>
                          </a:solidFill>
                          <a:latin typeface="+mn-lt"/>
                          <a:ea typeface="SimSun"/>
                          <a:cs typeface="Arial"/>
                        </a:rPr>
                        <a:t>default is 170.</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Redistribution Operation</a:t>
            </a:r>
            <a:endParaRPr lang="en-US" dirty="0"/>
          </a:p>
        </p:txBody>
      </p:sp>
      <p:sp>
        <p:nvSpPr>
          <p:cNvPr id="3" name="Content Placeholder 2"/>
          <p:cNvSpPr>
            <a:spLocks noGrp="1"/>
          </p:cNvSpPr>
          <p:nvPr>
            <p:ph idx="1"/>
          </p:nvPr>
        </p:nvSpPr>
        <p:spPr/>
        <p:txBody>
          <a:bodyPr>
            <a:normAutofit fontScale="92500"/>
          </a:bodyPr>
          <a:lstStyle/>
          <a:p>
            <a:r>
              <a:rPr lang="en-US" dirty="0" smtClean="0"/>
              <a:t>Know the network topology.</a:t>
            </a:r>
          </a:p>
          <a:p>
            <a:pPr lvl="1"/>
            <a:r>
              <a:rPr lang="en-US" dirty="0" smtClean="0"/>
              <a:t>Pay particularly attention to where redundant routes exist.</a:t>
            </a:r>
          </a:p>
          <a:p>
            <a:r>
              <a:rPr lang="en-US" dirty="0" smtClean="0"/>
              <a:t>Study the routing tables on a variety of routers in the network. </a:t>
            </a:r>
          </a:p>
          <a:p>
            <a:pPr lvl="1"/>
            <a:r>
              <a:rPr lang="en-US" dirty="0" smtClean="0"/>
              <a:t>For example, check the routing table on the boundary router and on some of the internal routers in each autonomous system.</a:t>
            </a:r>
          </a:p>
          <a:p>
            <a:r>
              <a:rPr lang="en-US" dirty="0" smtClean="0"/>
              <a:t>Examine the topology table of each configured routing protocol to ensure that all appropriate prefixes are being learned.</a:t>
            </a:r>
          </a:p>
          <a:p>
            <a:r>
              <a:rPr lang="en-US" dirty="0" smtClean="0"/>
              <a:t>Use the</a:t>
            </a:r>
            <a:r>
              <a:rPr lang="en-US" b="1" dirty="0" smtClean="0">
                <a:latin typeface="Courier New" pitchFamily="49" charset="0"/>
                <a:cs typeface="Courier New" pitchFamily="49" charset="0"/>
              </a:rPr>
              <a:t> traceroute </a:t>
            </a:r>
            <a:r>
              <a:rPr lang="en-US" dirty="0" smtClean="0"/>
              <a:t>EXEC command on some of the routes to verify that the shortest path is being used for routing. </a:t>
            </a:r>
          </a:p>
          <a:p>
            <a:pPr lvl="1"/>
            <a:r>
              <a:rPr lang="en-US" dirty="0" smtClean="0"/>
              <a:t>Be sure to run traces to networks for which redundant routes exist.</a:t>
            </a:r>
          </a:p>
          <a:p>
            <a:r>
              <a:rPr lang="en-US" dirty="0" smtClean="0"/>
              <a:t>When troubleshooting, use the</a:t>
            </a:r>
            <a:r>
              <a:rPr lang="en-US" b="1" dirty="0" smtClean="0">
                <a:latin typeface="Courier New" pitchFamily="49" charset="0"/>
                <a:cs typeface="Courier New" pitchFamily="49" charset="0"/>
              </a:rPr>
              <a:t> traceroute </a:t>
            </a:r>
            <a:r>
              <a:rPr lang="en-US" dirty="0" smtClean="0"/>
              <a:t>and</a:t>
            </a:r>
            <a:r>
              <a:rPr lang="en-US" b="1" dirty="0" smtClean="0">
                <a:latin typeface="Courier New" pitchFamily="49" charset="0"/>
                <a:cs typeface="Courier New" pitchFamily="49" charset="0"/>
              </a:rPr>
              <a:t> debug </a:t>
            </a:r>
            <a:r>
              <a:rPr lang="en-US" dirty="0" smtClean="0"/>
              <a:t>commands to observe the routing update traffic on the boundary routers and on the internal routers.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9400" y="1841500"/>
            <a:ext cx="2660650" cy="2743200"/>
          </a:xfrm>
          <a:prstGeom prst="rect">
            <a:avLst/>
          </a:prstGeom>
          <a:noFill/>
        </p:spPr>
        <p:txBody>
          <a:bodyPr anchor="ctr"/>
          <a:lstStyle/>
          <a:p>
            <a:r>
              <a:rPr lang="en-US" sz="2800" dirty="0" smtClean="0">
                <a:solidFill>
                  <a:schemeClr val="bg1"/>
                </a:solidFill>
              </a:rPr>
              <a:t>Controlling  </a:t>
            </a:r>
            <a:br>
              <a:rPr lang="en-US" sz="2800" dirty="0" smtClean="0">
                <a:solidFill>
                  <a:schemeClr val="bg1"/>
                </a:solidFill>
              </a:rPr>
            </a:br>
            <a:r>
              <a:rPr lang="en-US" sz="2800" dirty="0" smtClean="0">
                <a:solidFill>
                  <a:schemeClr val="bg1"/>
                </a:solidFill>
              </a:rPr>
              <a:t>Routing Update Traffic</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4370" name="Rectangle 2"/>
          <p:cNvSpPr>
            <a:spLocks noGrp="1" noChangeArrowheads="1"/>
          </p:cNvSpPr>
          <p:nvPr>
            <p:ph type="title"/>
          </p:nvPr>
        </p:nvSpPr>
        <p:spPr/>
        <p:txBody>
          <a:bodyPr/>
          <a:lstStyle/>
          <a:p>
            <a:r>
              <a:rPr lang="en-US" dirty="0" smtClean="0"/>
              <a:t>Controlling Routing Updates</a:t>
            </a:r>
          </a:p>
        </p:txBody>
      </p:sp>
      <p:sp>
        <p:nvSpPr>
          <p:cNvPr id="954371" name="Rectangle 3"/>
          <p:cNvSpPr>
            <a:spLocks noGrp="1" noChangeArrowheads="1"/>
          </p:cNvSpPr>
          <p:nvPr>
            <p:ph idx="1"/>
          </p:nvPr>
        </p:nvSpPr>
        <p:spPr/>
        <p:txBody>
          <a:bodyPr/>
          <a:lstStyle/>
          <a:p>
            <a:r>
              <a:rPr lang="en-US" dirty="0" smtClean="0"/>
              <a:t>Propagating routing information can be controlled by using:</a:t>
            </a:r>
          </a:p>
          <a:p>
            <a:pPr lvl="1"/>
            <a:r>
              <a:rPr lang="en-US" dirty="0" smtClean="0"/>
              <a:t>Passive interface</a:t>
            </a:r>
          </a:p>
          <a:p>
            <a:pPr lvl="1"/>
            <a:r>
              <a:rPr lang="en-US" dirty="0" smtClean="0"/>
              <a:t>Static routes</a:t>
            </a:r>
          </a:p>
          <a:p>
            <a:pPr lvl="1"/>
            <a:r>
              <a:rPr lang="en-US" dirty="0" smtClean="0"/>
              <a:t>Default route</a:t>
            </a:r>
          </a:p>
          <a:p>
            <a:pPr lvl="1"/>
            <a:r>
              <a:rPr lang="en-US" dirty="0" smtClean="0"/>
              <a:t>Route maps</a:t>
            </a:r>
          </a:p>
          <a:p>
            <a:pPr lvl="1"/>
            <a:r>
              <a:rPr lang="en-US" dirty="0" smtClean="0"/>
              <a:t>Distribute lists</a:t>
            </a:r>
          </a:p>
          <a:p>
            <a:pPr lvl="1"/>
            <a:r>
              <a:rPr lang="en-US" dirty="0" smtClean="0"/>
              <a:t>Prefix lists</a:t>
            </a:r>
          </a:p>
          <a:p>
            <a:r>
              <a:rPr lang="en-GB" dirty="0" smtClean="0"/>
              <a:t>NOTE:</a:t>
            </a:r>
          </a:p>
          <a:p>
            <a:pPr lvl="1"/>
            <a:r>
              <a:rPr lang="en-GB" dirty="0" smtClean="0"/>
              <a:t>There </a:t>
            </a:r>
            <a:r>
              <a:rPr lang="en-GB" smtClean="0"/>
              <a:t>is not </a:t>
            </a:r>
            <a:r>
              <a:rPr lang="en-GB" dirty="0" smtClean="0"/>
              <a:t>one type of route filter that is appropriate for every situation. </a:t>
            </a:r>
          </a:p>
          <a:p>
            <a:pPr lvl="1"/>
            <a:r>
              <a:rPr lang="en-GB" dirty="0" smtClean="0"/>
              <a:t>A variety of techniques may be used to make the network run smoothly.   </a:t>
            </a:r>
          </a:p>
          <a:p>
            <a:endParaRPr lang="en-GB" dirty="0" smtClean="0"/>
          </a:p>
          <a:p>
            <a:pPr lvl="1"/>
            <a:endParaRPr lang="en-U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6418" name="Rectangle 2"/>
          <p:cNvSpPr>
            <a:spLocks noGrp="1" noChangeArrowheads="1"/>
          </p:cNvSpPr>
          <p:nvPr>
            <p:ph type="title"/>
          </p:nvPr>
        </p:nvSpPr>
        <p:spPr/>
        <p:txBody>
          <a:bodyPr/>
          <a:lstStyle/>
          <a:p>
            <a:r>
              <a:rPr lang="en-US" dirty="0" smtClean="0"/>
              <a:t>Passive Interfaces</a:t>
            </a:r>
          </a:p>
        </p:txBody>
      </p:sp>
      <p:sp>
        <p:nvSpPr>
          <p:cNvPr id="956419" name="Rectangle 3"/>
          <p:cNvSpPr>
            <a:spLocks noGrp="1" noChangeArrowheads="1"/>
          </p:cNvSpPr>
          <p:nvPr>
            <p:ph idx="10"/>
          </p:nvPr>
        </p:nvSpPr>
        <p:spPr/>
        <p:txBody>
          <a:bodyPr>
            <a:normAutofit/>
          </a:bodyPr>
          <a:lstStyle/>
          <a:p>
            <a:r>
              <a:rPr lang="en-US" dirty="0" smtClean="0"/>
              <a:t>Passive interfaces prevent routing updates from being </a:t>
            </a:r>
            <a:r>
              <a:rPr lang="en-US" smtClean="0"/>
              <a:t>sent and/or </a:t>
            </a:r>
            <a:r>
              <a:rPr lang="en-US" dirty="0" smtClean="0"/>
              <a:t>received for a specified protocol. </a:t>
            </a:r>
          </a:p>
          <a:p>
            <a:pPr lvl="1"/>
            <a:r>
              <a:rPr lang="en-US" dirty="0" smtClean="0"/>
              <a:t>RIP interfaces listen but will not send updates. </a:t>
            </a:r>
          </a:p>
          <a:p>
            <a:pPr lvl="1"/>
            <a:r>
              <a:rPr lang="en-US" dirty="0" smtClean="0"/>
              <a:t>OSPF and EIGRP </a:t>
            </a:r>
            <a:r>
              <a:rPr lang="en-US" smtClean="0"/>
              <a:t>interfaces do not listen for or send </a:t>
            </a:r>
            <a:r>
              <a:rPr lang="en-US" dirty="0" smtClean="0"/>
              <a:t>updates and therefore no neighbor adjacencies can be established.</a:t>
            </a:r>
          </a:p>
        </p:txBody>
      </p:sp>
      <p:pic>
        <p:nvPicPr>
          <p:cNvPr id="6" name="Picture 4"/>
          <p:cNvPicPr>
            <a:picLocks noGrp="1" noChangeAspect="1" noChangeArrowheads="1"/>
          </p:cNvPicPr>
          <p:nvPr>
            <p:ph sz="quarter" idx="11"/>
          </p:nvPr>
        </p:nvPicPr>
        <p:blipFill>
          <a:blip r:embed="rId2"/>
          <a:stretch>
            <a:fillRect/>
          </a:stretch>
        </p:blipFill>
        <p:spPr>
          <a:xfrm>
            <a:off x="1100432" y="4026341"/>
            <a:ext cx="6878049" cy="2107317"/>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514" name="Rectangle 2"/>
          <p:cNvSpPr>
            <a:spLocks noGrp="1" noChangeArrowheads="1"/>
          </p:cNvSpPr>
          <p:nvPr>
            <p:ph type="title"/>
          </p:nvPr>
        </p:nvSpPr>
        <p:spPr/>
        <p:txBody>
          <a:bodyPr>
            <a:normAutofit fontScale="90000"/>
          </a:bodyPr>
          <a:lstStyle/>
          <a:p>
            <a:r>
              <a:rPr lang="en-US" dirty="0" smtClean="0">
                <a:latin typeface="Courier New" pitchFamily="49" charset="0"/>
                <a:cs typeface="Courier New" pitchFamily="49" charset="0"/>
              </a:rPr>
              <a:t>passive-interface default </a:t>
            </a:r>
            <a:r>
              <a:rPr lang="en-US" dirty="0" smtClean="0"/>
              <a:t>Command</a:t>
            </a:r>
          </a:p>
        </p:txBody>
      </p:sp>
      <p:sp>
        <p:nvSpPr>
          <p:cNvPr id="960515" name="Rectangle 3"/>
          <p:cNvSpPr>
            <a:spLocks noGrp="1" noChangeArrowheads="1"/>
          </p:cNvSpPr>
          <p:nvPr>
            <p:ph idx="1"/>
          </p:nvPr>
        </p:nvSpPr>
        <p:spPr/>
        <p:txBody>
          <a:bodyPr/>
          <a:lstStyle/>
          <a:p>
            <a:r>
              <a:rPr lang="en-US" dirty="0" smtClean="0"/>
              <a:t>Large enterprise may need to set multiple interfaces as passive.</a:t>
            </a:r>
          </a:p>
          <a:p>
            <a:pPr lvl="1"/>
            <a:r>
              <a:rPr lang="en-US" dirty="0" smtClean="0"/>
              <a:t>In some networks, this could mean coding 200 or more</a:t>
            </a:r>
            <a:r>
              <a:rPr lang="en-US" b="1" dirty="0" smtClean="0">
                <a:latin typeface="Courier New" pitchFamily="49" charset="0"/>
                <a:cs typeface="Courier New" pitchFamily="49" charset="0"/>
              </a:rPr>
              <a:t> passive-interface </a:t>
            </a:r>
            <a:r>
              <a:rPr lang="en-US" dirty="0" smtClean="0"/>
              <a:t>statements. </a:t>
            </a:r>
          </a:p>
          <a:p>
            <a:r>
              <a:rPr lang="en-US" dirty="0" smtClean="0"/>
              <a:t>The</a:t>
            </a:r>
            <a:r>
              <a:rPr lang="en-US" b="1" dirty="0" smtClean="0">
                <a:latin typeface="Courier New" pitchFamily="49" charset="0"/>
                <a:cs typeface="Courier New" pitchFamily="49" charset="0"/>
              </a:rPr>
              <a:t> passive-interface default </a:t>
            </a:r>
            <a:r>
              <a:rPr lang="en-US" dirty="0" smtClean="0"/>
              <a:t>command sets all interfaces as passive by default.</a:t>
            </a:r>
          </a:p>
          <a:p>
            <a:pPr lvl="1"/>
            <a:r>
              <a:rPr lang="en-US" smtClean="0"/>
              <a:t>Interfaces on which adjacencies updates </a:t>
            </a:r>
            <a:r>
              <a:rPr lang="en-US" dirty="0" smtClean="0"/>
              <a:t>are desired can be set as active with the</a:t>
            </a:r>
            <a:r>
              <a:rPr lang="en-US" b="1" dirty="0" smtClean="0">
                <a:latin typeface="Courier New" pitchFamily="49" charset="0"/>
                <a:cs typeface="Courier New" pitchFamily="49" charset="0"/>
              </a:rPr>
              <a:t> no passive-interface </a:t>
            </a:r>
            <a:r>
              <a:rPr lang="en-US" dirty="0" smtClean="0"/>
              <a:t>command.</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and Default Routes</a:t>
            </a:r>
            <a:endParaRPr lang="en-US" dirty="0"/>
          </a:p>
        </p:txBody>
      </p:sp>
      <p:sp>
        <p:nvSpPr>
          <p:cNvPr id="3" name="Content Placeholder 2"/>
          <p:cNvSpPr>
            <a:spLocks noGrp="1"/>
          </p:cNvSpPr>
          <p:nvPr>
            <p:ph idx="1"/>
          </p:nvPr>
        </p:nvSpPr>
        <p:spPr/>
        <p:txBody>
          <a:bodyPr/>
          <a:lstStyle/>
          <a:p>
            <a:r>
              <a:rPr lang="en-US" dirty="0" smtClean="0"/>
              <a:t>Static routes are manually configured routes that are used to:</a:t>
            </a:r>
          </a:p>
          <a:p>
            <a:pPr lvl="1"/>
            <a:r>
              <a:rPr lang="en-US" dirty="0" smtClean="0"/>
              <a:t>Define specific routes to use when two autonomous systems must exchange routing information.</a:t>
            </a:r>
          </a:p>
          <a:p>
            <a:pPr lvl="1"/>
            <a:r>
              <a:rPr lang="en-US" dirty="0" smtClean="0"/>
              <a:t>Define routes to destinations over a WAN link to eliminate the need for a dynamic routing protocol.</a:t>
            </a:r>
          </a:p>
          <a:p>
            <a:r>
              <a:rPr lang="en-US" smtClean="0"/>
              <a:t>Static route </a:t>
            </a:r>
            <a:r>
              <a:rPr lang="en-US" dirty="0" smtClean="0"/>
              <a:t>configuration considerations:</a:t>
            </a:r>
          </a:p>
          <a:p>
            <a:pPr lvl="1"/>
            <a:r>
              <a:rPr lang="en-US" dirty="0" smtClean="0"/>
              <a:t>If you want a router to advertise a static route in a routing protocol, it might need to be redistributed.</a:t>
            </a:r>
          </a:p>
          <a:p>
            <a:pPr lvl="1"/>
            <a:r>
              <a:rPr lang="en-US" dirty="0" smtClean="0"/>
              <a:t>To reduce the number of static route entries, define a default static route.</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2" name="Rectangle 4"/>
          <p:cNvSpPr>
            <a:spLocks noGrp="1" noChangeArrowheads="1"/>
          </p:cNvSpPr>
          <p:nvPr>
            <p:ph type="title"/>
          </p:nvPr>
        </p:nvSpPr>
        <p:spPr/>
        <p:txBody>
          <a:bodyPr/>
          <a:lstStyle/>
          <a:p>
            <a:r>
              <a:rPr lang="en-US" dirty="0" smtClean="0"/>
              <a:t>Understanding Route Maps</a:t>
            </a:r>
            <a:endParaRPr lang="en-US" dirty="0"/>
          </a:p>
        </p:txBody>
      </p:sp>
      <p:sp>
        <p:nvSpPr>
          <p:cNvPr id="232453" name="Rectangle 5"/>
          <p:cNvSpPr>
            <a:spLocks noGrp="1" noChangeArrowheads="1"/>
          </p:cNvSpPr>
          <p:nvPr>
            <p:ph idx="1"/>
          </p:nvPr>
        </p:nvSpPr>
        <p:spPr/>
        <p:txBody>
          <a:bodyPr>
            <a:normAutofit/>
          </a:bodyPr>
          <a:lstStyle/>
          <a:p>
            <a:r>
              <a:rPr lang="en-US" dirty="0" smtClean="0"/>
              <a:t>Route maps are similar in function to ACLs, but provide far more control.</a:t>
            </a:r>
          </a:p>
          <a:p>
            <a:r>
              <a:rPr lang="en-US" dirty="0" smtClean="0"/>
              <a:t>Route maps are more similar to a scripting language.</a:t>
            </a:r>
          </a:p>
          <a:p>
            <a:pPr lvl="1"/>
            <a:r>
              <a:rPr lang="en-US" dirty="0" smtClean="0"/>
              <a:t>They can be named rather than numbered for easier documentation.</a:t>
            </a:r>
          </a:p>
          <a:p>
            <a:pPr lvl="1"/>
            <a:r>
              <a:rPr lang="en-US" dirty="0" smtClean="0"/>
              <a:t>Lines are sequence-numbered for easier editing.</a:t>
            </a:r>
          </a:p>
          <a:p>
            <a:pPr lvl="1"/>
            <a:r>
              <a:rPr lang="en-US" dirty="0" smtClean="0"/>
              <a:t>Match and set criteria can be used, similar to the “if, then” logic.</a:t>
            </a:r>
          </a:p>
          <a:p>
            <a:pPr lvl="2"/>
            <a:r>
              <a:rPr lang="en-US" dirty="0" smtClean="0"/>
              <a:t>They allow conditions to be tested using match commands and if the conditions match, actions specified by set commands can be taken to modify attributes of the packet or routes.</a:t>
            </a:r>
          </a:p>
          <a:p>
            <a:r>
              <a:rPr lang="en-US" dirty="0" smtClean="0"/>
              <a:t>Just as ACLs are used by a variety of Cisco IOS features, route maps can also be used for various applications.</a:t>
            </a:r>
          </a:p>
          <a:p>
            <a:pPr lvl="1"/>
            <a:r>
              <a:rPr lang="en-US" dirty="0" smtClean="0"/>
              <a:t>The actual route map implementation will vary based on how its applied.</a:t>
            </a:r>
          </a:p>
          <a:p>
            <a:pPr lvl="1"/>
            <a:endParaRPr lang="en-US" dirty="0" smtClean="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 Map Applications</a:t>
            </a:r>
            <a:endParaRPr lang="en-US" dirty="0"/>
          </a:p>
        </p:txBody>
      </p:sp>
      <p:sp>
        <p:nvSpPr>
          <p:cNvPr id="3" name="Content Placeholder 2"/>
          <p:cNvSpPr>
            <a:spLocks noGrp="1"/>
          </p:cNvSpPr>
          <p:nvPr>
            <p:ph idx="1"/>
          </p:nvPr>
        </p:nvSpPr>
        <p:spPr/>
        <p:txBody>
          <a:bodyPr>
            <a:normAutofit fontScale="92500" lnSpcReduction="20000"/>
          </a:bodyPr>
          <a:lstStyle/>
          <a:p>
            <a:pPr>
              <a:lnSpc>
                <a:spcPct val="120000"/>
              </a:lnSpc>
              <a:spcBef>
                <a:spcPts val="0"/>
              </a:spcBef>
            </a:pPr>
            <a:r>
              <a:rPr lang="en-US" b="1" dirty="0" smtClean="0"/>
              <a:t>Route filtering during redistribution</a:t>
            </a:r>
          </a:p>
          <a:p>
            <a:pPr lvl="1">
              <a:lnSpc>
                <a:spcPct val="120000"/>
              </a:lnSpc>
              <a:spcBef>
                <a:spcPts val="0"/>
              </a:spcBef>
            </a:pPr>
            <a:r>
              <a:rPr lang="en-US" dirty="0" smtClean="0"/>
              <a:t>All IP routing protocols can use route maps for redistribution filtering.</a:t>
            </a:r>
          </a:p>
          <a:p>
            <a:pPr lvl="1">
              <a:lnSpc>
                <a:spcPct val="120000"/>
              </a:lnSpc>
              <a:spcBef>
                <a:spcPts val="0"/>
              </a:spcBef>
            </a:pPr>
            <a:r>
              <a:rPr lang="en-US" dirty="0" smtClean="0"/>
              <a:t>Applied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redistribute </a:t>
            </a:r>
            <a:r>
              <a:rPr lang="en-US" i="1" dirty="0" smtClean="0">
                <a:latin typeface="Courier New" pitchFamily="49" charset="0"/>
                <a:cs typeface="Courier New" pitchFamily="49" charset="0"/>
              </a:rPr>
              <a:t>protocol</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route-map </a:t>
            </a:r>
            <a:r>
              <a:rPr lang="en-US" dirty="0" smtClean="0"/>
              <a:t>router configuration command.</a:t>
            </a:r>
          </a:p>
          <a:p>
            <a:pPr>
              <a:lnSpc>
                <a:spcPct val="120000"/>
              </a:lnSpc>
              <a:spcBef>
                <a:spcPts val="0"/>
              </a:spcBef>
            </a:pPr>
            <a:r>
              <a:rPr lang="en-US" b="1" dirty="0" smtClean="0"/>
              <a:t>Policy-based routing (PBR)</a:t>
            </a:r>
          </a:p>
          <a:p>
            <a:pPr lvl="1">
              <a:lnSpc>
                <a:spcPct val="120000"/>
              </a:lnSpc>
              <a:spcBef>
                <a:spcPts val="0"/>
              </a:spcBef>
            </a:pPr>
            <a:r>
              <a:rPr lang="en-US" dirty="0" smtClean="0"/>
              <a:t>PBR allows the operator to define routing policy other than basic destination-based routing using the routing table. </a:t>
            </a:r>
          </a:p>
          <a:p>
            <a:pPr lvl="1">
              <a:lnSpc>
                <a:spcPct val="120000"/>
              </a:lnSpc>
              <a:spcBef>
                <a:spcPts val="0"/>
              </a:spcBef>
            </a:pPr>
            <a:r>
              <a:rPr lang="en-US" dirty="0" smtClean="0"/>
              <a:t>Applied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policy route-map </a:t>
            </a:r>
            <a:r>
              <a:rPr lang="en-US" dirty="0" smtClean="0"/>
              <a:t>interface configuration command.</a:t>
            </a:r>
          </a:p>
          <a:p>
            <a:pPr>
              <a:lnSpc>
                <a:spcPct val="120000"/>
              </a:lnSpc>
              <a:spcBef>
                <a:spcPts val="0"/>
              </a:spcBef>
            </a:pPr>
            <a:r>
              <a:rPr lang="en-US" b="1" dirty="0" smtClean="0"/>
              <a:t>NAT</a:t>
            </a:r>
          </a:p>
          <a:p>
            <a:pPr lvl="1">
              <a:lnSpc>
                <a:spcPct val="120000"/>
              </a:lnSpc>
              <a:spcBef>
                <a:spcPts val="0"/>
              </a:spcBef>
            </a:pPr>
            <a:r>
              <a:rPr lang="en-US" dirty="0" smtClean="0"/>
              <a:t>Route maps provide more </a:t>
            </a:r>
            <a:r>
              <a:rPr lang="en-US" smtClean="0"/>
              <a:t>control over which </a:t>
            </a:r>
            <a:r>
              <a:rPr lang="en-US" dirty="0" smtClean="0"/>
              <a:t>private addresses are translated to public addresses.</a:t>
            </a:r>
          </a:p>
          <a:p>
            <a:pPr>
              <a:lnSpc>
                <a:spcPct val="120000"/>
              </a:lnSpc>
              <a:spcBef>
                <a:spcPts val="0"/>
              </a:spcBef>
            </a:pPr>
            <a:r>
              <a:rPr lang="en-US" b="1" dirty="0" smtClean="0"/>
              <a:t>BGP</a:t>
            </a:r>
          </a:p>
          <a:p>
            <a:pPr lvl="1">
              <a:lnSpc>
                <a:spcPct val="120000"/>
              </a:lnSpc>
              <a:spcBef>
                <a:spcPts val="0"/>
              </a:spcBef>
            </a:pPr>
            <a:r>
              <a:rPr lang="en-US" dirty="0" smtClean="0"/>
              <a:t>Route maps are the primary tools for implementing BGP policy. </a:t>
            </a:r>
          </a:p>
          <a:p>
            <a:pPr>
              <a:lnSpc>
                <a:spcPct val="120000"/>
              </a:lnSpc>
              <a:spcBef>
                <a:spcPts val="0"/>
              </a:spcBef>
            </a:pPr>
            <a:endParaRPr lang="en-US" dirty="0" smtClean="0"/>
          </a:p>
          <a:p>
            <a:pPr>
              <a:lnSpc>
                <a:spcPct val="120000"/>
              </a:lnSpc>
              <a:spcBef>
                <a:spcPts val="0"/>
              </a:spcBef>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Protocol Performance Solutions</a:t>
            </a:r>
            <a:endParaRPr lang="en-US" dirty="0"/>
          </a:p>
        </p:txBody>
      </p:sp>
      <p:sp>
        <p:nvSpPr>
          <p:cNvPr id="3" name="Content Placeholder 2"/>
          <p:cNvSpPr>
            <a:spLocks noGrp="1"/>
          </p:cNvSpPr>
          <p:nvPr>
            <p:ph idx="1"/>
          </p:nvPr>
        </p:nvSpPr>
        <p:spPr/>
        <p:txBody>
          <a:bodyPr>
            <a:normAutofit/>
          </a:bodyPr>
          <a:lstStyle/>
          <a:p>
            <a:r>
              <a:rPr lang="en-US" dirty="0" smtClean="0"/>
              <a:t>Design changes, such as limiting the number of routing protocols used.</a:t>
            </a:r>
          </a:p>
          <a:p>
            <a:r>
              <a:rPr lang="en-US" smtClean="0"/>
              <a:t>Using passive interfaces to prevent routing protocol updates from being advertised out an interface.</a:t>
            </a:r>
            <a:endParaRPr lang="en-US" dirty="0" smtClean="0"/>
          </a:p>
          <a:p>
            <a:r>
              <a:rPr lang="en-US" dirty="0" smtClean="0"/>
              <a:t>Route filtering techniques to block specific routes from being advertised:</a:t>
            </a:r>
          </a:p>
          <a:p>
            <a:pPr lvl="1"/>
            <a:r>
              <a:rPr lang="en-US" dirty="0" smtClean="0"/>
              <a:t>Access control lists (ACLs)</a:t>
            </a:r>
          </a:p>
          <a:p>
            <a:pPr lvl="1"/>
            <a:r>
              <a:rPr lang="en-US" dirty="0" smtClean="0"/>
              <a:t>Route maps</a:t>
            </a:r>
          </a:p>
          <a:p>
            <a:pPr lvl="1"/>
            <a:r>
              <a:rPr lang="en-US" dirty="0" smtClean="0"/>
              <a:t>Distribute lists</a:t>
            </a:r>
          </a:p>
          <a:p>
            <a:pPr lvl="1"/>
            <a:r>
              <a:rPr lang="en-US" dirty="0" smtClean="0"/>
              <a:t>Prefix lists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Defining a Route Map</a:t>
            </a:r>
            <a:endParaRPr lang="en-US" dirty="0"/>
          </a:p>
        </p:txBody>
      </p:sp>
      <p:sp>
        <p:nvSpPr>
          <p:cNvPr id="13" name="Content Placeholder 12"/>
          <p:cNvSpPr>
            <a:spLocks noGrp="1"/>
          </p:cNvSpPr>
          <p:nvPr>
            <p:ph idx="1"/>
          </p:nvPr>
        </p:nvSpPr>
        <p:spPr/>
        <p:txBody>
          <a:bodyPr>
            <a:normAutofit fontScale="92500"/>
          </a:bodyPr>
          <a:lstStyle/>
          <a:p>
            <a:r>
              <a:rPr lang="en-US" dirty="0" smtClean="0"/>
              <a:t>Define a route map and enter route map configuration mode.</a:t>
            </a:r>
            <a:endParaRPr lang="en-US" dirty="0"/>
          </a:p>
        </p:txBody>
      </p:sp>
      <p:sp>
        <p:nvSpPr>
          <p:cNvPr id="14" name="Text Placeholder 13"/>
          <p:cNvSpPr>
            <a:spLocks noGrp="1"/>
          </p:cNvSpPr>
          <p:nvPr>
            <p:ph type="body" sz="quarter" idx="10"/>
          </p:nvPr>
        </p:nvSpPr>
        <p:spPr>
          <a:xfrm>
            <a:off x="613533" y="1441385"/>
            <a:ext cx="7745412" cy="377078"/>
          </a:xfrm>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802212"/>
            <a:ext cx="7745412" cy="415208"/>
          </a:xfrm>
        </p:spPr>
        <p:txBody>
          <a:bodyPr>
            <a:normAutofit/>
          </a:bodyPr>
          <a:lstStyle/>
          <a:p>
            <a:r>
              <a:rPr lang="en-US" dirty="0" smtClean="0"/>
              <a:t>route-map </a:t>
            </a:r>
            <a:r>
              <a:rPr lang="en-US" b="0" i="1" dirty="0" smtClean="0"/>
              <a:t>map-tag</a:t>
            </a:r>
            <a:r>
              <a:rPr lang="en-US" b="0" dirty="0" smtClean="0"/>
              <a:t> </a:t>
            </a:r>
            <a:r>
              <a:rPr lang="en-US" dirty="0" smtClean="0"/>
              <a:t>[permit | deny] [</a:t>
            </a:r>
            <a:r>
              <a:rPr lang="en-US" b="0" i="1" dirty="0" smtClean="0"/>
              <a:t>sequence-number</a:t>
            </a:r>
            <a:r>
              <a:rPr lang="en-US" dirty="0" smtClean="0"/>
              <a:t>] </a:t>
            </a:r>
            <a:endParaRPr lang="en-US" b="0" i="1" dirty="0"/>
          </a:p>
        </p:txBody>
      </p:sp>
      <p:sp>
        <p:nvSpPr>
          <p:cNvPr id="8" name="Rectangle 7"/>
          <p:cNvSpPr/>
          <p:nvPr/>
        </p:nvSpPr>
        <p:spPr>
          <a:xfrm>
            <a:off x="656992" y="4978400"/>
            <a:ext cx="8131408" cy="1400383"/>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t>Each </a:t>
            </a:r>
            <a:r>
              <a:rPr lang="en-US" sz="2000" b="1" dirty="0" smtClean="0">
                <a:latin typeface="Courier New" pitchFamily="49" charset="0"/>
                <a:cs typeface="Courier New" pitchFamily="49" charset="0"/>
              </a:rPr>
              <a:t>route map </a:t>
            </a:r>
            <a:r>
              <a:rPr lang="en-US" sz="2000" dirty="0" smtClean="0"/>
              <a:t>statement is numbered by a sequence number and for this reason can be edited.</a:t>
            </a:r>
          </a:p>
          <a:p>
            <a:pPr marL="236538" lvl="0"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 default for the</a:t>
            </a:r>
            <a:r>
              <a:rPr lang="en-US" sz="2000" b="1" dirty="0" smtClean="0">
                <a:latin typeface="Courier New" pitchFamily="49" charset="0"/>
                <a:cs typeface="Courier New" pitchFamily="49" charset="0"/>
              </a:rPr>
              <a:t> route-map </a:t>
            </a:r>
            <a:r>
              <a:rPr lang="en-US" sz="2000" dirty="0" smtClean="0">
                <a:latin typeface="+mn-lt"/>
              </a:rPr>
              <a:t>command is </a:t>
            </a:r>
            <a:r>
              <a:rPr lang="en-US" sz="2000" b="1" dirty="0" smtClean="0">
                <a:latin typeface="Courier New" pitchFamily="49" charset="0"/>
                <a:cs typeface="Courier New" pitchFamily="49" charset="0"/>
              </a:rPr>
              <a:t>permit</a:t>
            </a:r>
            <a:r>
              <a:rPr lang="en-US" sz="2000" dirty="0" smtClean="0">
                <a:latin typeface="+mn-lt"/>
              </a:rPr>
              <a:t>, with a sequence-number of </a:t>
            </a:r>
            <a:r>
              <a:rPr lang="en-US" sz="2000" b="1" dirty="0" smtClean="0">
                <a:latin typeface="Courier New" pitchFamily="49" charset="0"/>
                <a:cs typeface="Courier New" pitchFamily="49" charset="0"/>
              </a:rPr>
              <a:t>10</a:t>
            </a:r>
            <a:r>
              <a:rPr lang="en-US" sz="2000" dirty="0" smtClean="0">
                <a:latin typeface="+mn-lt"/>
              </a:rPr>
              <a:t>.</a:t>
            </a:r>
          </a:p>
        </p:txBody>
      </p:sp>
      <p:graphicFrame>
        <p:nvGraphicFramePr>
          <p:cNvPr id="9" name="Table 8"/>
          <p:cNvGraphicFramePr>
            <a:graphicFrameLocks noGrp="1"/>
          </p:cNvGraphicFramePr>
          <p:nvPr/>
        </p:nvGraphicFramePr>
        <p:xfrm>
          <a:off x="594360" y="2357120"/>
          <a:ext cx="7772400" cy="2367280"/>
        </p:xfrm>
        <a:graphic>
          <a:graphicData uri="http://schemas.openxmlformats.org/drawingml/2006/table">
            <a:tbl>
              <a:tblPr firstRow="1" bandRow="1">
                <a:tableStyleId>{5C22544A-7EE6-4342-B048-85BDC9FD1C3A}</a:tableStyleId>
              </a:tblPr>
              <a:tblGrid>
                <a:gridCol w="2514600"/>
                <a:gridCol w="5257800"/>
              </a:tblGrid>
              <a:tr h="415412">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415412">
                <a:tc>
                  <a:txBody>
                    <a:bodyPr/>
                    <a:lstStyle/>
                    <a:p>
                      <a:pPr marL="0" marR="0" algn="l">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map-tag</a:t>
                      </a: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Name of the route map.</a:t>
                      </a:r>
                    </a:p>
                  </a:txBody>
                  <a:tcPr marL="68580" marR="68580" marT="0" marB="0" anchor="ctr"/>
                </a:tc>
              </a:tr>
              <a:tr h="853587">
                <a:tc>
                  <a:txBody>
                    <a:bodyPr/>
                    <a:lstStyle/>
                    <a:p>
                      <a:pPr marL="0" marR="0" algn="l">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permit | deny</a:t>
                      </a: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(Optional)  A parameter that specifies the action to be taken if the route map match conditions are met; the meaning of permit or deny is dependent on how the route map is used. </a:t>
                      </a:r>
                    </a:p>
                  </a:txBody>
                  <a:tcPr marL="68580" marR="68580" marT="0" marB="0" anchor="ctr"/>
                </a:tc>
              </a:tr>
              <a:tr h="682869">
                <a:tc>
                  <a:txBody>
                    <a:bodyPr/>
                    <a:lstStyle/>
                    <a:p>
                      <a:pPr marL="0" marR="0" algn="l">
                        <a:lnSpc>
                          <a:spcPct val="100000"/>
                        </a:lnSpc>
                        <a:spcBef>
                          <a:spcPts val="0"/>
                        </a:spcBef>
                        <a:spcAft>
                          <a:spcPts val="600"/>
                        </a:spcAft>
                      </a:pPr>
                      <a:r>
                        <a:rPr lang="en-US" sz="1400" i="1" kern="1200" dirty="0" smtClean="0">
                          <a:solidFill>
                            <a:srgbClr val="000000"/>
                          </a:solidFill>
                          <a:latin typeface="Courier New" pitchFamily="49" charset="0"/>
                          <a:ea typeface="Times New Roman"/>
                          <a:cs typeface="Courier New" pitchFamily="49" charset="0"/>
                        </a:rPr>
                        <a:t>sequence-number</a:t>
                      </a:r>
                    </a:p>
                  </a:txBody>
                  <a:tcPr marL="68580" marR="68580" marT="0" marB="0" anchor="ctr"/>
                </a:tc>
                <a:tc>
                  <a:txBody>
                    <a:bodyPr/>
                    <a:lstStyle/>
                    <a:p>
                      <a:pPr marL="0" marR="0" algn="l" defTabSz="914400" rtl="0" eaLnBrk="1" latinLnBrk="0" hangingPunct="1">
                        <a:lnSpc>
                          <a:spcPct val="100000"/>
                        </a:lnSpc>
                        <a:spcBef>
                          <a:spcPts val="300"/>
                        </a:spcBef>
                        <a:spcAft>
                          <a:spcPts val="600"/>
                        </a:spcAft>
                      </a:pPr>
                      <a:r>
                        <a:rPr lang="en-US" sz="1400" kern="1200" dirty="0" smtClean="0">
                          <a:solidFill>
                            <a:srgbClr val="000000"/>
                          </a:solidFill>
                          <a:latin typeface="+mn-lt"/>
                          <a:ea typeface="SimSun"/>
                          <a:cs typeface="Arial"/>
                        </a:rPr>
                        <a:t>(Optional)  A sequence number that indicates the position that a new route map statement will have in the list of route map statements already configured with the same name.</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1" name="Rectangle 5"/>
          <p:cNvSpPr>
            <a:spLocks noGrp="1" noChangeArrowheads="1"/>
          </p:cNvSpPr>
          <p:nvPr>
            <p:ph type="title"/>
          </p:nvPr>
        </p:nvSpPr>
        <p:spPr/>
        <p:txBody>
          <a:bodyPr/>
          <a:lstStyle/>
          <a:p>
            <a:r>
              <a:rPr lang="en-US" dirty="0" smtClean="0"/>
              <a:t>Route Map Operation Logic</a:t>
            </a:r>
            <a:endParaRPr lang="en-US" dirty="0"/>
          </a:p>
        </p:txBody>
      </p:sp>
      <p:sp>
        <p:nvSpPr>
          <p:cNvPr id="7" name="Content Placeholder 6"/>
          <p:cNvSpPr>
            <a:spLocks noGrp="1"/>
          </p:cNvSpPr>
          <p:nvPr>
            <p:ph idx="1"/>
          </p:nvPr>
        </p:nvSpPr>
        <p:spPr/>
        <p:txBody>
          <a:bodyPr>
            <a:normAutofit lnSpcReduction="10000"/>
          </a:bodyPr>
          <a:lstStyle/>
          <a:p>
            <a:r>
              <a:rPr lang="en-US" dirty="0" smtClean="0"/>
              <a:t>A route map consists of a list of statements.</a:t>
            </a:r>
          </a:p>
          <a:p>
            <a:pPr lvl="1"/>
            <a:r>
              <a:rPr lang="en-US" dirty="0" smtClean="0"/>
              <a:t>The list is processed top-down like an access list. </a:t>
            </a:r>
          </a:p>
          <a:p>
            <a:pPr lvl="1"/>
            <a:r>
              <a:rPr lang="en-US" dirty="0" smtClean="0"/>
              <a:t>Sequence numbers are used for inserting or deleting specific statements. </a:t>
            </a:r>
          </a:p>
          <a:p>
            <a:r>
              <a:rPr lang="en-US" dirty="0" smtClean="0"/>
              <a:t>Route map permit or deny determines if the candidate </a:t>
            </a:r>
            <a:br>
              <a:rPr lang="en-US" dirty="0" smtClean="0"/>
            </a:br>
            <a:r>
              <a:rPr lang="en-US" dirty="0" smtClean="0"/>
              <a:t>will be redistributed.</a:t>
            </a:r>
          </a:p>
          <a:p>
            <a:pPr lvl="1"/>
            <a:r>
              <a:rPr lang="en-US" dirty="0" smtClean="0"/>
              <a:t>At least one reference must permit the route for it to be a candidate for redistribution.</a:t>
            </a:r>
          </a:p>
          <a:p>
            <a:r>
              <a:rPr lang="en-US" dirty="0" smtClean="0"/>
              <a:t>The first match found for a route is applied.</a:t>
            </a:r>
          </a:p>
          <a:p>
            <a:pPr lvl="1"/>
            <a:r>
              <a:rPr lang="en-US" dirty="0" smtClean="0"/>
              <a:t>The match statement may contain multiple references.</a:t>
            </a:r>
          </a:p>
          <a:p>
            <a:pPr lvl="2"/>
            <a:r>
              <a:rPr lang="en-US" dirty="0" smtClean="0"/>
              <a:t>Multiple match criteria in the same line use a logical OR.</a:t>
            </a:r>
          </a:p>
          <a:p>
            <a:pPr lvl="2"/>
            <a:r>
              <a:rPr lang="en-US" smtClean="0"/>
              <a:t>Multiple match criteria in multiple separate lines use a logical AND.</a:t>
            </a:r>
            <a:endParaRPr lang="en-US" dirty="0" smtClean="0"/>
          </a:p>
          <a:p>
            <a:pPr lvl="1"/>
            <a:r>
              <a:rPr lang="en-US" dirty="0" smtClean="0"/>
              <a:t>Once there is a match, set the action (if defined) and leave the route map.</a:t>
            </a:r>
          </a:p>
          <a:p>
            <a:pPr lvl="2"/>
            <a:r>
              <a:rPr lang="en-US" dirty="0" smtClean="0"/>
              <a:t>Other route-map statements are not processed.</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Callout 9"/>
          <p:cNvSpPr/>
          <p:nvPr/>
        </p:nvSpPr>
        <p:spPr bwMode="auto">
          <a:xfrm>
            <a:off x="720140" y="1075187"/>
            <a:ext cx="3924963" cy="1720641"/>
          </a:xfrm>
          <a:prstGeom prst="rightArrowCallout">
            <a:avLst>
              <a:gd name="adj1" fmla="val 9348"/>
              <a:gd name="adj2" fmla="val 9348"/>
              <a:gd name="adj3" fmla="val 8478"/>
              <a:gd name="adj4" fmla="val 87708"/>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50532" name="Rectangle 4"/>
          <p:cNvSpPr>
            <a:spLocks noGrp="1" noChangeArrowheads="1"/>
          </p:cNvSpPr>
          <p:nvPr>
            <p:ph type="title"/>
          </p:nvPr>
        </p:nvSpPr>
        <p:spPr/>
        <p:txBody>
          <a:bodyPr/>
          <a:lstStyle/>
          <a:p>
            <a:r>
              <a:rPr lang="en-US" dirty="0" smtClean="0"/>
              <a:t>Route Map Operation Example</a:t>
            </a:r>
            <a:endParaRPr lang="en-US" dirty="0"/>
          </a:p>
        </p:txBody>
      </p:sp>
      <p:sp>
        <p:nvSpPr>
          <p:cNvPr id="18" name="Content Placeholder 17"/>
          <p:cNvSpPr>
            <a:spLocks noGrp="1"/>
          </p:cNvSpPr>
          <p:nvPr>
            <p:ph idx="11"/>
          </p:nvPr>
        </p:nvSpPr>
        <p:spPr>
          <a:xfrm>
            <a:off x="279400" y="4800600"/>
            <a:ext cx="8520354" cy="1623504"/>
          </a:xfrm>
        </p:spPr>
        <p:txBody>
          <a:bodyPr>
            <a:normAutofit fontScale="92500"/>
          </a:bodyPr>
          <a:lstStyle/>
          <a:p>
            <a:pPr marL="228600" indent="-228600">
              <a:lnSpc>
                <a:spcPct val="100000"/>
              </a:lnSpc>
              <a:buFont typeface="Arial" pitchFamily="34" charset="0"/>
              <a:buChar char="•"/>
            </a:pPr>
            <a:r>
              <a:rPr lang="en-US" sz="1600" smtClean="0"/>
              <a:t>Match criteria on the same line mean a logical OR condition (If this or this or …).</a:t>
            </a:r>
          </a:p>
          <a:p>
            <a:pPr marL="228600" indent="-228600">
              <a:lnSpc>
                <a:spcPct val="100000"/>
              </a:lnSpc>
              <a:buFont typeface="Arial" pitchFamily="34" charset="0"/>
              <a:buChar char="•"/>
            </a:pPr>
            <a:r>
              <a:rPr lang="en-US" sz="1600" smtClean="0"/>
              <a:t>Multiple match and set criteria on separate lines indicates an AND condition (and if this …).</a:t>
            </a:r>
          </a:p>
          <a:p>
            <a:pPr marL="228600" lvl="0" indent="-228600">
              <a:lnSpc>
                <a:spcPct val="100000"/>
              </a:lnSpc>
              <a:buFont typeface="Arial" pitchFamily="34" charset="0"/>
              <a:buChar char="•"/>
            </a:pPr>
            <a:r>
              <a:rPr lang="en-US" sz="1600" smtClean="0"/>
              <a:t>A route-map statement without any</a:t>
            </a:r>
            <a:r>
              <a:rPr lang="en-US" sz="1600" b="1" smtClean="0">
                <a:latin typeface="Courier New" pitchFamily="49" charset="0"/>
                <a:cs typeface="Courier New" pitchFamily="49" charset="0"/>
              </a:rPr>
              <a:t> match </a:t>
            </a:r>
            <a:r>
              <a:rPr lang="en-US" sz="1600" smtClean="0"/>
              <a:t>statements will be considered matched.</a:t>
            </a:r>
          </a:p>
          <a:p>
            <a:pPr marL="228600" indent="-228600">
              <a:lnSpc>
                <a:spcPct val="100000"/>
              </a:lnSpc>
              <a:buFont typeface="Arial" pitchFamily="34" charset="0"/>
              <a:buChar char="•"/>
            </a:pPr>
            <a:r>
              <a:rPr lang="en-US" sz="1600" smtClean="0"/>
              <a:t>Like an access list, an implicit </a:t>
            </a:r>
            <a:r>
              <a:rPr lang="en-US" sz="1600" b="1" smtClean="0">
                <a:latin typeface="Courier New" pitchFamily="49" charset="0"/>
                <a:cs typeface="Courier New" pitchFamily="49" charset="0"/>
              </a:rPr>
              <a:t>deny any </a:t>
            </a:r>
            <a:r>
              <a:rPr lang="en-US" sz="1600" smtClean="0"/>
              <a:t>appears at the end of a route map. </a:t>
            </a:r>
          </a:p>
          <a:p>
            <a:pPr marL="465138" lvl="1" indent="-228600">
              <a:lnSpc>
                <a:spcPct val="100000"/>
              </a:lnSpc>
            </a:pPr>
            <a:r>
              <a:rPr lang="en-US" sz="1600" smtClean="0"/>
              <a:t>The consequences of this deny depend on how the route map is being used.</a:t>
            </a:r>
          </a:p>
        </p:txBody>
      </p:sp>
      <p:sp>
        <p:nvSpPr>
          <p:cNvPr id="8" name="Text Placeholder 3"/>
          <p:cNvSpPr txBox="1">
            <a:spLocks/>
          </p:cNvSpPr>
          <p:nvPr/>
        </p:nvSpPr>
        <p:spPr>
          <a:xfrm>
            <a:off x="813909" y="725876"/>
            <a:ext cx="4392088" cy="4238032"/>
          </a:xfrm>
          <a:prstGeom prst="rect">
            <a:avLst/>
          </a:prstGeom>
          <a:ln w="12700">
            <a:noFill/>
          </a:ln>
        </p:spPr>
        <p:txBody>
          <a:bodyPr>
            <a:normAutofit/>
          </a:bodyPr>
          <a:lstStyle/>
          <a:p>
            <a:pPr marL="236538" lvl="0" indent="-236538" algn="l" defTabSz="814388" eaLnBrk="1" hangingPunct="1">
              <a:lnSpc>
                <a:spcPct val="120000"/>
              </a:lnSpc>
              <a:spcBef>
                <a:spcPts val="0"/>
              </a:spcBef>
              <a:buClr>
                <a:srgbClr val="708CA1"/>
              </a:buClr>
            </a:pPr>
            <a:endParaRPr lang="en-US" sz="1600" b="1" kern="0" dirty="0" smtClean="0">
              <a:latin typeface="Courier New" pitchFamily="49" charset="0"/>
              <a:cs typeface="Courier New" pitchFamily="49" charset="0"/>
            </a:endParaRP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route-map DEMO permit 10</a:t>
            </a:r>
          </a:p>
          <a:p>
            <a:pPr marL="236538" lvl="0" indent="-236538" algn="l" defTabSz="814388" eaLnBrk="1" hangingPunct="1">
              <a:lnSpc>
                <a:spcPct val="120000"/>
              </a:lnSpc>
              <a:spcBef>
                <a:spcPts val="1200"/>
              </a:spcBef>
              <a:buClr>
                <a:srgbClr val="708CA1"/>
              </a:buClr>
            </a:pPr>
            <a:r>
              <a:rPr lang="en-US" sz="1600" b="1" kern="0" dirty="0" smtClean="0">
                <a:latin typeface="Courier New" pitchFamily="49" charset="0"/>
                <a:cs typeface="Courier New" pitchFamily="49" charset="0"/>
              </a:rPr>
              <a:t>   match X Y Z</a:t>
            </a: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   match A</a:t>
            </a:r>
          </a:p>
          <a:p>
            <a:pPr marL="236538" lvl="0" indent="-236538" algn="l" defTabSz="814388" eaLnBrk="1" hangingPunct="1">
              <a:lnSpc>
                <a:spcPct val="120000"/>
              </a:lnSpc>
              <a:spcBef>
                <a:spcPts val="1200"/>
              </a:spcBef>
              <a:buClr>
                <a:srgbClr val="708CA1"/>
              </a:buClr>
            </a:pPr>
            <a:r>
              <a:rPr lang="en-US" sz="1600" b="1" kern="0" dirty="0" smtClean="0">
                <a:latin typeface="Courier New" pitchFamily="49" charset="0"/>
                <a:cs typeface="Courier New" pitchFamily="49" charset="0"/>
              </a:rPr>
              <a:t>   set B</a:t>
            </a: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   set C</a:t>
            </a:r>
          </a:p>
          <a:p>
            <a:pPr marL="236538" lvl="0" indent="-236538" algn="l" defTabSz="814388" eaLnBrk="1" hangingPunct="1">
              <a:lnSpc>
                <a:spcPct val="120000"/>
              </a:lnSpc>
              <a:spcBef>
                <a:spcPts val="0"/>
              </a:spcBef>
              <a:buClr>
                <a:srgbClr val="708CA1"/>
              </a:buClr>
            </a:pPr>
            <a:endParaRPr lang="en-US" sz="1600" b="1" kern="0" dirty="0" smtClean="0">
              <a:latin typeface="Courier New" pitchFamily="49" charset="0"/>
              <a:cs typeface="Courier New" pitchFamily="49" charset="0"/>
            </a:endParaRP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route-map DEMO permit 20</a:t>
            </a: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   match Q</a:t>
            </a: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   set R</a:t>
            </a:r>
          </a:p>
          <a:p>
            <a:pPr marL="236538" lvl="0" indent="-236538" algn="l" defTabSz="814388" eaLnBrk="1" hangingPunct="1">
              <a:lnSpc>
                <a:spcPct val="120000"/>
              </a:lnSpc>
              <a:spcBef>
                <a:spcPts val="0"/>
              </a:spcBef>
              <a:buClr>
                <a:srgbClr val="708CA1"/>
              </a:buClr>
            </a:pPr>
            <a:endParaRPr lang="en-US" sz="1600" b="1" kern="0" dirty="0" smtClean="0">
              <a:latin typeface="Courier New" pitchFamily="49" charset="0"/>
              <a:cs typeface="Courier New" pitchFamily="49" charset="0"/>
            </a:endParaRPr>
          </a:p>
          <a:p>
            <a:pPr marL="236538" lvl="0" indent="-236538" algn="l" defTabSz="814388" eaLnBrk="1" hangingPunct="1">
              <a:lnSpc>
                <a:spcPct val="120000"/>
              </a:lnSpc>
              <a:spcBef>
                <a:spcPts val="0"/>
              </a:spcBef>
              <a:buClr>
                <a:srgbClr val="708CA1"/>
              </a:buClr>
            </a:pPr>
            <a:r>
              <a:rPr lang="en-US" sz="1600" b="1" kern="0" dirty="0" smtClean="0">
                <a:latin typeface="Courier New" pitchFamily="49" charset="0"/>
                <a:cs typeface="Courier New" pitchFamily="49" charset="0"/>
              </a:rPr>
              <a:t>route-map DEMO permit 30</a:t>
            </a:r>
            <a:endParaRPr kumimoji="0" lang="en-US" sz="1600" b="1" i="0" u="none" strike="noStrike" kern="0" cap="none" spc="0" normalizeH="0" baseline="0" noProof="0" dirty="0">
              <a:ln>
                <a:noFill/>
              </a:ln>
              <a:solidFill>
                <a:schemeClr val="tx1"/>
              </a:solidFill>
              <a:effectLst/>
              <a:uLnTx/>
              <a:uFillTx/>
              <a:latin typeface="+mn-lt"/>
              <a:ea typeface="+mn-ea"/>
              <a:cs typeface="+mn-cs"/>
            </a:endParaRPr>
          </a:p>
        </p:txBody>
      </p:sp>
      <p:sp>
        <p:nvSpPr>
          <p:cNvPr id="11" name="Right Arrow Callout 10"/>
          <p:cNvSpPr/>
          <p:nvPr/>
        </p:nvSpPr>
        <p:spPr bwMode="auto">
          <a:xfrm>
            <a:off x="733520" y="3100068"/>
            <a:ext cx="3912659" cy="876300"/>
          </a:xfrm>
          <a:prstGeom prst="rightArrowCallout">
            <a:avLst>
              <a:gd name="adj1" fmla="val 18846"/>
              <a:gd name="adj2" fmla="val 15770"/>
              <a:gd name="adj3" fmla="val 20385"/>
              <a:gd name="adj4" fmla="val 86828"/>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Right Arrow Callout 11"/>
          <p:cNvSpPr/>
          <p:nvPr/>
        </p:nvSpPr>
        <p:spPr bwMode="auto">
          <a:xfrm>
            <a:off x="736914" y="4204968"/>
            <a:ext cx="3851139" cy="469900"/>
          </a:xfrm>
          <a:prstGeom prst="rightArrowCallout">
            <a:avLst>
              <a:gd name="adj1" fmla="val 28157"/>
              <a:gd name="adj2" fmla="val 25000"/>
              <a:gd name="adj3" fmla="val 31316"/>
              <a:gd name="adj4" fmla="val 88627"/>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TextBox 12"/>
          <p:cNvSpPr txBox="1"/>
          <p:nvPr/>
        </p:nvSpPr>
        <p:spPr>
          <a:xfrm>
            <a:off x="4784804" y="1356527"/>
            <a:ext cx="2679700" cy="1688114"/>
          </a:xfrm>
          <a:prstGeom prst="rect">
            <a:avLst/>
          </a:prstGeom>
          <a:noFill/>
        </p:spPr>
        <p:txBody>
          <a:bodyPr wrap="none" rtlCol="0" anchor="t" anchorCtr="0">
            <a:noAutofit/>
          </a:bodyPr>
          <a:lstStyle/>
          <a:p>
            <a:pPr algn="l">
              <a:lnSpc>
                <a:spcPct val="100000"/>
              </a:lnSpc>
              <a:spcBef>
                <a:spcPts val="300"/>
              </a:spcBef>
              <a:spcAft>
                <a:spcPts val="300"/>
              </a:spcAft>
            </a:pPr>
            <a:r>
              <a:rPr lang="en-US" sz="1600" b="1" dirty="0" smtClean="0">
                <a:solidFill>
                  <a:schemeClr val="tx2"/>
                </a:solidFill>
                <a:latin typeface="Courier New" pitchFamily="49" charset="0"/>
                <a:cs typeface="Courier New" pitchFamily="49" charset="0"/>
              </a:rPr>
              <a:t>If {(X </a:t>
            </a:r>
            <a:r>
              <a:rPr lang="en-US" sz="1600" b="1" u="sng" dirty="0" smtClean="0">
                <a:solidFill>
                  <a:schemeClr val="tx2"/>
                </a:solidFill>
                <a:latin typeface="Courier New" pitchFamily="49" charset="0"/>
                <a:cs typeface="Courier New" pitchFamily="49" charset="0"/>
              </a:rPr>
              <a:t>OR</a:t>
            </a:r>
            <a:r>
              <a:rPr lang="en-US" sz="1600" b="1" dirty="0" smtClean="0">
                <a:solidFill>
                  <a:schemeClr val="tx2"/>
                </a:solidFill>
                <a:latin typeface="Courier New" pitchFamily="49" charset="0"/>
                <a:cs typeface="Courier New" pitchFamily="49" charset="0"/>
              </a:rPr>
              <a:t> Y </a:t>
            </a:r>
            <a:r>
              <a:rPr lang="en-US" sz="1600" b="1" u="sng" dirty="0" smtClean="0">
                <a:solidFill>
                  <a:schemeClr val="tx2"/>
                </a:solidFill>
                <a:latin typeface="Courier New" pitchFamily="49" charset="0"/>
                <a:cs typeface="Courier New" pitchFamily="49" charset="0"/>
              </a:rPr>
              <a:t>OR</a:t>
            </a:r>
            <a:r>
              <a:rPr lang="en-US" sz="1600" b="1" dirty="0" smtClean="0">
                <a:solidFill>
                  <a:schemeClr val="tx2"/>
                </a:solidFill>
                <a:latin typeface="Courier New" pitchFamily="49" charset="0"/>
                <a:cs typeface="Courier New" pitchFamily="49" charset="0"/>
              </a:rPr>
              <a:t> Z) </a:t>
            </a:r>
          </a:p>
          <a:p>
            <a:pPr algn="l">
              <a:lnSpc>
                <a:spcPct val="100000"/>
              </a:lnSpc>
              <a:spcBef>
                <a:spcPts val="300"/>
              </a:spcBef>
              <a:spcAft>
                <a:spcPts val="300"/>
              </a:spcAft>
            </a:pPr>
            <a:r>
              <a:rPr lang="en-US" sz="1600" b="1" dirty="0" smtClean="0">
                <a:solidFill>
                  <a:schemeClr val="tx2"/>
                </a:solidFill>
                <a:latin typeface="Courier New" pitchFamily="49" charset="0"/>
                <a:cs typeface="Courier New" pitchFamily="49" charset="0"/>
              </a:rPr>
              <a:t> </a:t>
            </a:r>
            <a:r>
              <a:rPr lang="en-US" sz="1600" b="1" u="sng" dirty="0" smtClean="0">
                <a:solidFill>
                  <a:schemeClr val="tx2"/>
                </a:solidFill>
                <a:latin typeface="Courier New" pitchFamily="49" charset="0"/>
                <a:cs typeface="Courier New" pitchFamily="49" charset="0"/>
              </a:rPr>
              <a:t>AND</a:t>
            </a:r>
            <a:r>
              <a:rPr lang="en-US" sz="1600" b="1" dirty="0" smtClean="0">
                <a:solidFill>
                  <a:schemeClr val="tx2"/>
                </a:solidFill>
                <a:latin typeface="Courier New" pitchFamily="49" charset="0"/>
                <a:cs typeface="Courier New" pitchFamily="49" charset="0"/>
              </a:rPr>
              <a:t> A match} </a:t>
            </a:r>
          </a:p>
          <a:p>
            <a:pPr algn="l">
              <a:lnSpc>
                <a:spcPct val="100000"/>
              </a:lnSpc>
              <a:spcBef>
                <a:spcPts val="300"/>
              </a:spcBef>
              <a:spcAft>
                <a:spcPts val="300"/>
              </a:spcAft>
            </a:pPr>
            <a:endParaRPr lang="en-US" sz="1000" b="1" dirty="0" smtClean="0">
              <a:solidFill>
                <a:schemeClr val="tx2"/>
              </a:solidFill>
              <a:latin typeface="Courier New" pitchFamily="49" charset="0"/>
              <a:cs typeface="Courier New" pitchFamily="49" charset="0"/>
            </a:endParaRPr>
          </a:p>
          <a:p>
            <a:pPr algn="l">
              <a:lnSpc>
                <a:spcPct val="100000"/>
              </a:lnSpc>
              <a:spcBef>
                <a:spcPts val="300"/>
              </a:spcBef>
              <a:spcAft>
                <a:spcPts val="300"/>
              </a:spcAft>
            </a:pPr>
            <a:r>
              <a:rPr lang="en-US" sz="1600" b="1" dirty="0" smtClean="0">
                <a:solidFill>
                  <a:schemeClr val="tx2"/>
                </a:solidFill>
                <a:latin typeface="Courier New" pitchFamily="49" charset="0"/>
                <a:cs typeface="Courier New" pitchFamily="49" charset="0"/>
              </a:rPr>
              <a:t>  Then {Set B </a:t>
            </a:r>
            <a:r>
              <a:rPr lang="en-US" sz="1600" b="1" u="sng" dirty="0" smtClean="0">
                <a:solidFill>
                  <a:schemeClr val="tx2"/>
                </a:solidFill>
                <a:latin typeface="Courier New" pitchFamily="49" charset="0"/>
                <a:cs typeface="Courier New" pitchFamily="49" charset="0"/>
              </a:rPr>
              <a:t>AND</a:t>
            </a:r>
            <a:r>
              <a:rPr lang="en-US" sz="1600" b="1" dirty="0" smtClean="0">
                <a:solidFill>
                  <a:schemeClr val="tx2"/>
                </a:solidFill>
                <a:latin typeface="Courier New" pitchFamily="49" charset="0"/>
                <a:cs typeface="Courier New" pitchFamily="49" charset="0"/>
              </a:rPr>
              <a:t> C}</a:t>
            </a:r>
          </a:p>
          <a:p>
            <a:pPr algn="l">
              <a:lnSpc>
                <a:spcPct val="100000"/>
              </a:lnSpc>
              <a:spcBef>
                <a:spcPts val="300"/>
              </a:spcBef>
              <a:spcAft>
                <a:spcPts val="300"/>
              </a:spcAft>
            </a:pPr>
            <a:r>
              <a:rPr lang="en-US" sz="1600" b="1" dirty="0" smtClean="0">
                <a:solidFill>
                  <a:schemeClr val="tx2"/>
                </a:solidFill>
                <a:latin typeface="Courier New" pitchFamily="49" charset="0"/>
                <a:cs typeface="Courier New" pitchFamily="49" charset="0"/>
              </a:rPr>
              <a:t>       </a:t>
            </a:r>
            <a:r>
              <a:rPr lang="en-US" sz="1200" b="1" dirty="0" smtClean="0">
                <a:solidFill>
                  <a:schemeClr val="tx2"/>
                </a:solidFill>
                <a:latin typeface="Courier New" pitchFamily="49" charset="0"/>
                <a:cs typeface="Courier New" pitchFamily="49" charset="0"/>
              </a:rPr>
              <a:t>(and exit route-map)</a:t>
            </a:r>
            <a:endParaRPr lang="en-US" sz="1600" b="1" dirty="0">
              <a:solidFill>
                <a:schemeClr val="tx2"/>
              </a:solidFill>
              <a:latin typeface="Courier New" pitchFamily="49" charset="0"/>
              <a:cs typeface="Courier New" pitchFamily="49" charset="0"/>
            </a:endParaRPr>
          </a:p>
        </p:txBody>
      </p:sp>
      <p:sp>
        <p:nvSpPr>
          <p:cNvPr id="14" name="TextBox 13"/>
          <p:cNvSpPr txBox="1"/>
          <p:nvPr/>
        </p:nvSpPr>
        <p:spPr>
          <a:xfrm>
            <a:off x="4784804" y="3053452"/>
            <a:ext cx="2679700" cy="889000"/>
          </a:xfrm>
          <a:prstGeom prst="rect">
            <a:avLst/>
          </a:prstGeom>
          <a:noFill/>
        </p:spPr>
        <p:txBody>
          <a:bodyPr wrap="none" rtlCol="0" anchor="ctr" anchorCtr="0">
            <a:noAutofit/>
          </a:bodyPr>
          <a:lstStyle/>
          <a:p>
            <a:pPr algn="l">
              <a:lnSpc>
                <a:spcPct val="100000"/>
              </a:lnSpc>
            </a:pPr>
            <a:r>
              <a:rPr lang="en-US" sz="1600" b="1" dirty="0" smtClean="0">
                <a:solidFill>
                  <a:schemeClr val="tx2"/>
                </a:solidFill>
                <a:latin typeface="Courier New" pitchFamily="49" charset="0"/>
                <a:cs typeface="Courier New" pitchFamily="49" charset="0"/>
              </a:rPr>
              <a:t>Else</a:t>
            </a:r>
          </a:p>
          <a:p>
            <a:pPr algn="l">
              <a:lnSpc>
                <a:spcPct val="100000"/>
              </a:lnSpc>
            </a:pPr>
            <a:r>
              <a:rPr lang="en-US" sz="1600" b="1" dirty="0" smtClean="0">
                <a:solidFill>
                  <a:schemeClr val="tx2"/>
                </a:solidFill>
                <a:latin typeface="Courier New" pitchFamily="49" charset="0"/>
                <a:cs typeface="Courier New" pitchFamily="49" charset="0"/>
              </a:rPr>
              <a:t> If Q matches </a:t>
            </a:r>
          </a:p>
          <a:p>
            <a:pPr algn="l">
              <a:lnSpc>
                <a:spcPct val="100000"/>
              </a:lnSpc>
            </a:pPr>
            <a:r>
              <a:rPr lang="en-US" sz="1600" b="1" dirty="0" smtClean="0">
                <a:solidFill>
                  <a:schemeClr val="tx2"/>
                </a:solidFill>
                <a:latin typeface="Courier New" pitchFamily="49" charset="0"/>
                <a:cs typeface="Courier New" pitchFamily="49" charset="0"/>
              </a:rPr>
              <a:t>  Then set R </a:t>
            </a:r>
            <a:r>
              <a:rPr lang="en-US" sz="2000" b="1" dirty="0" smtClean="0">
                <a:solidFill>
                  <a:schemeClr val="tx2"/>
                </a:solidFill>
                <a:latin typeface="Courier New" pitchFamily="49" charset="0"/>
                <a:cs typeface="Courier New" pitchFamily="49" charset="0"/>
              </a:rPr>
              <a:t> </a:t>
            </a:r>
            <a:r>
              <a:rPr lang="en-US" sz="1200" b="1" dirty="0" smtClean="0">
                <a:solidFill>
                  <a:schemeClr val="tx2"/>
                </a:solidFill>
                <a:latin typeface="Courier New" pitchFamily="49" charset="0"/>
                <a:cs typeface="Courier New" pitchFamily="49" charset="0"/>
              </a:rPr>
              <a:t>(and exit route-map)</a:t>
            </a:r>
            <a:endParaRPr lang="en-US" sz="2000" b="1" dirty="0" smtClean="0">
              <a:solidFill>
                <a:schemeClr val="tx2"/>
              </a:solidFill>
              <a:latin typeface="Courier New" pitchFamily="49" charset="0"/>
              <a:cs typeface="Courier New" pitchFamily="49" charset="0"/>
            </a:endParaRPr>
          </a:p>
        </p:txBody>
      </p:sp>
      <p:sp>
        <p:nvSpPr>
          <p:cNvPr id="17" name="TextBox 16"/>
          <p:cNvSpPr txBox="1"/>
          <p:nvPr/>
        </p:nvSpPr>
        <p:spPr>
          <a:xfrm>
            <a:off x="4797504" y="3993252"/>
            <a:ext cx="2679700" cy="889000"/>
          </a:xfrm>
          <a:prstGeom prst="rect">
            <a:avLst/>
          </a:prstGeom>
          <a:noFill/>
        </p:spPr>
        <p:txBody>
          <a:bodyPr wrap="none" rtlCol="0" anchor="ctr" anchorCtr="0">
            <a:noAutofit/>
          </a:bodyPr>
          <a:lstStyle/>
          <a:p>
            <a:pPr algn="l">
              <a:lnSpc>
                <a:spcPct val="100000"/>
              </a:lnSpc>
            </a:pPr>
            <a:r>
              <a:rPr lang="en-US" sz="1600" b="1" dirty="0" smtClean="0">
                <a:solidFill>
                  <a:schemeClr val="tx2"/>
                </a:solidFill>
                <a:latin typeface="Courier New" pitchFamily="49" charset="0"/>
                <a:cs typeface="Courier New" pitchFamily="49" charset="0"/>
              </a:rPr>
              <a:t>Else</a:t>
            </a:r>
          </a:p>
          <a:p>
            <a:pPr algn="l">
              <a:lnSpc>
                <a:spcPct val="100000"/>
              </a:lnSpc>
            </a:pPr>
            <a:r>
              <a:rPr lang="en-US" sz="1600" b="1" dirty="0" smtClean="0">
                <a:solidFill>
                  <a:schemeClr val="tx2"/>
                </a:solidFill>
                <a:latin typeface="Courier New" pitchFamily="49" charset="0"/>
                <a:cs typeface="Courier New" pitchFamily="49" charset="0"/>
              </a:rPr>
              <a:t> Set nothing </a:t>
            </a:r>
            <a:r>
              <a:rPr lang="en-US" sz="1200" b="1" dirty="0" smtClean="0">
                <a:solidFill>
                  <a:schemeClr val="tx2"/>
                </a:solidFill>
                <a:latin typeface="Courier New" pitchFamily="49" charset="0"/>
                <a:cs typeface="Courier New" pitchFamily="49" charset="0"/>
              </a:rPr>
              <a:t>(and exit route-map)</a:t>
            </a:r>
            <a:endParaRPr lang="en-US" sz="1600" b="1" dirty="0" smtClean="0">
              <a:solidFill>
                <a:schemeClr val="tx2"/>
              </a:solidFill>
              <a:latin typeface="Courier New" pitchFamily="49" charset="0"/>
              <a:cs typeface="Courier New" pitchFamily="49" charset="0"/>
            </a:endParaRPr>
          </a:p>
        </p:txBody>
      </p:sp>
      <p:cxnSp>
        <p:nvCxnSpPr>
          <p:cNvPr id="25" name="Straight Arrow Connector 24"/>
          <p:cNvCxnSpPr/>
          <p:nvPr/>
        </p:nvCxnSpPr>
        <p:spPr bwMode="auto">
          <a:xfrm>
            <a:off x="1979517" y="1517301"/>
            <a:ext cx="653143" cy="1588"/>
          </a:xfrm>
          <a:prstGeom prst="straightConnector1">
            <a:avLst/>
          </a:prstGeom>
          <a:solidFill>
            <a:schemeClr val="accent1"/>
          </a:solidFill>
          <a:ln w="28575" cap="flat" cmpd="sng" algn="ctr">
            <a:solidFill>
              <a:schemeClr val="accent6"/>
            </a:solidFill>
            <a:prstDash val="solid"/>
            <a:round/>
            <a:headEnd type="none" w="med" len="med"/>
            <a:tailEnd type="triangle" w="med" len="med"/>
          </a:ln>
          <a:effectLst/>
        </p:spPr>
      </p:cxnSp>
      <p:sp>
        <p:nvSpPr>
          <p:cNvPr id="27" name="TextBox 26"/>
          <p:cNvSpPr txBox="1"/>
          <p:nvPr/>
        </p:nvSpPr>
        <p:spPr>
          <a:xfrm>
            <a:off x="2059903" y="1326383"/>
            <a:ext cx="452176" cy="231127"/>
          </a:xfrm>
          <a:prstGeom prst="rect">
            <a:avLst/>
          </a:prstGeom>
          <a:noFill/>
        </p:spPr>
        <p:txBody>
          <a:bodyPr wrap="none" rtlCol="0" anchor="ctr" anchorCtr="0">
            <a:noAutofit/>
          </a:bodyPr>
          <a:lstStyle/>
          <a:p>
            <a:r>
              <a:rPr lang="en-US" sz="900" b="1" dirty="0" smtClean="0">
                <a:solidFill>
                  <a:schemeClr val="accent2">
                    <a:lumMod val="75000"/>
                  </a:schemeClr>
                </a:solidFill>
              </a:rPr>
              <a:t>OR</a:t>
            </a:r>
            <a:endParaRPr lang="en-US" sz="1400" b="1" dirty="0">
              <a:solidFill>
                <a:schemeClr val="accent2">
                  <a:lumMod val="75000"/>
                </a:schemeClr>
              </a:solidFill>
            </a:endParaRPr>
          </a:p>
        </p:txBody>
      </p:sp>
      <p:cxnSp>
        <p:nvCxnSpPr>
          <p:cNvPr id="28" name="Straight Arrow Connector 27"/>
          <p:cNvCxnSpPr/>
          <p:nvPr/>
        </p:nvCxnSpPr>
        <p:spPr bwMode="auto">
          <a:xfrm rot="5400000">
            <a:off x="913597" y="1841317"/>
            <a:ext cx="375052" cy="8373"/>
          </a:xfrm>
          <a:prstGeom prst="straightConnector1">
            <a:avLst/>
          </a:prstGeom>
          <a:solidFill>
            <a:schemeClr val="accent1"/>
          </a:solidFill>
          <a:ln w="28575" cap="flat" cmpd="sng" algn="ctr">
            <a:solidFill>
              <a:schemeClr val="accent6"/>
            </a:solidFill>
            <a:prstDash val="solid"/>
            <a:round/>
            <a:headEnd type="none" w="med" len="med"/>
            <a:tailEnd type="triangle" w="med" len="med"/>
          </a:ln>
          <a:effectLst/>
        </p:spPr>
      </p:cxnSp>
      <p:sp>
        <p:nvSpPr>
          <p:cNvPr id="29" name="TextBox 28"/>
          <p:cNvSpPr txBox="1"/>
          <p:nvPr/>
        </p:nvSpPr>
        <p:spPr>
          <a:xfrm>
            <a:off x="715097" y="1718268"/>
            <a:ext cx="452176" cy="162464"/>
          </a:xfrm>
          <a:prstGeom prst="rect">
            <a:avLst/>
          </a:prstGeom>
          <a:noFill/>
          <a:ln>
            <a:noFill/>
          </a:ln>
        </p:spPr>
        <p:txBody>
          <a:bodyPr wrap="none" rtlCol="0" anchor="ctr" anchorCtr="0">
            <a:noAutofit/>
          </a:bodyPr>
          <a:lstStyle/>
          <a:p>
            <a:r>
              <a:rPr lang="en-US" sz="900" b="1" dirty="0" smtClean="0">
                <a:solidFill>
                  <a:schemeClr val="accent2">
                    <a:lumMod val="75000"/>
                  </a:schemeClr>
                </a:solidFill>
              </a:rPr>
              <a:t>AND</a:t>
            </a:r>
            <a:endParaRPr lang="en-US" sz="1400" b="1" dirty="0">
              <a:solidFill>
                <a:schemeClr val="accent2">
                  <a:lumMod val="75000"/>
                </a:schemeClr>
              </a:solidFill>
            </a:endParaRPr>
          </a:p>
        </p:txBody>
      </p:sp>
      <p:cxnSp>
        <p:nvCxnSpPr>
          <p:cNvPr id="31" name="Straight Arrow Connector 30"/>
          <p:cNvCxnSpPr/>
          <p:nvPr/>
        </p:nvCxnSpPr>
        <p:spPr bwMode="auto">
          <a:xfrm rot="5400000">
            <a:off x="915277" y="2566453"/>
            <a:ext cx="375052" cy="8373"/>
          </a:xfrm>
          <a:prstGeom prst="straightConnector1">
            <a:avLst/>
          </a:prstGeom>
          <a:solidFill>
            <a:schemeClr val="accent1"/>
          </a:solidFill>
          <a:ln w="28575" cap="flat" cmpd="sng" algn="ctr">
            <a:solidFill>
              <a:schemeClr val="accent6"/>
            </a:solidFill>
            <a:prstDash val="solid"/>
            <a:round/>
            <a:headEnd type="none" w="med" len="med"/>
            <a:tailEnd type="triangle" w="med" len="med"/>
          </a:ln>
          <a:effectLst/>
        </p:spPr>
      </p:cxnSp>
      <p:sp>
        <p:nvSpPr>
          <p:cNvPr id="32" name="TextBox 31"/>
          <p:cNvSpPr txBox="1"/>
          <p:nvPr/>
        </p:nvSpPr>
        <p:spPr>
          <a:xfrm>
            <a:off x="716777" y="2443404"/>
            <a:ext cx="452176" cy="162464"/>
          </a:xfrm>
          <a:prstGeom prst="rect">
            <a:avLst/>
          </a:prstGeom>
          <a:noFill/>
          <a:ln>
            <a:noFill/>
          </a:ln>
        </p:spPr>
        <p:txBody>
          <a:bodyPr wrap="none" rtlCol="0" anchor="ctr" anchorCtr="0">
            <a:noAutofit/>
          </a:bodyPr>
          <a:lstStyle/>
          <a:p>
            <a:r>
              <a:rPr lang="en-US" sz="900" b="1" dirty="0" smtClean="0">
                <a:solidFill>
                  <a:schemeClr val="accent2">
                    <a:lumMod val="75000"/>
                  </a:schemeClr>
                </a:solidFill>
              </a:rPr>
              <a:t>AND</a:t>
            </a:r>
            <a:endParaRPr lang="en-US" sz="1400" b="1" dirty="0">
              <a:solidFill>
                <a:schemeClr val="accent2">
                  <a:lumMod val="75000"/>
                </a:schemeClr>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match</a:t>
            </a:r>
            <a:r>
              <a:rPr lang="en-US" smtClean="0"/>
              <a:t> Statements</a:t>
            </a:r>
            <a:endParaRPr lang="en-US" dirty="0"/>
          </a:p>
        </p:txBody>
      </p:sp>
      <p:sp>
        <p:nvSpPr>
          <p:cNvPr id="13" name="Content Placeholder 12"/>
          <p:cNvSpPr>
            <a:spLocks noGrp="1"/>
          </p:cNvSpPr>
          <p:nvPr>
            <p:ph idx="1"/>
          </p:nvPr>
        </p:nvSpPr>
        <p:spPr/>
        <p:txBody>
          <a:bodyPr/>
          <a:lstStyle/>
          <a:p>
            <a:r>
              <a:rPr lang="en-US" smtClean="0"/>
              <a:t>Specify criteria to be matched.</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smtClean="0"/>
              <a:t>match </a:t>
            </a:r>
            <a:r>
              <a:rPr lang="en-US" b="0" i="1" smtClean="0"/>
              <a:t>condition</a:t>
            </a:r>
            <a:endParaRPr lang="en-US" b="0" i="1" dirty="0"/>
          </a:p>
        </p:txBody>
      </p:sp>
      <p:sp>
        <p:nvSpPr>
          <p:cNvPr id="8" name="Rectangle 7"/>
          <p:cNvSpPr/>
          <p:nvPr/>
        </p:nvSpPr>
        <p:spPr>
          <a:xfrm>
            <a:off x="266700" y="2649220"/>
            <a:ext cx="8293100" cy="2015936"/>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a:t>
            </a:r>
            <a:r>
              <a:rPr lang="en-US" b="1" dirty="0" smtClean="0">
                <a:latin typeface="Courier New" pitchFamily="49" charset="0"/>
                <a:cs typeface="Courier New" pitchFamily="49" charset="0"/>
              </a:rPr>
              <a:t>match</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condition</a:t>
            </a:r>
            <a:r>
              <a:rPr lang="en-US" dirty="0" smtClean="0">
                <a:latin typeface="Courier New" pitchFamily="49" charset="0"/>
                <a:cs typeface="Courier New" pitchFamily="49" charset="0"/>
              </a:rPr>
              <a:t> </a:t>
            </a:r>
            <a:r>
              <a:rPr lang="en-US" dirty="0" smtClean="0">
                <a:latin typeface="+mn-lt"/>
              </a:rPr>
              <a:t>route map configuration commands are used to define the conditions to be checked. </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Some of these conditions are used for BGP policy, some for PBR, and some for redistribution filtering.</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smtClean="0"/>
              <a:t>The </a:t>
            </a:r>
            <a:r>
              <a:rPr lang="en-US" dirty="0" smtClean="0">
                <a:latin typeface="Courier New" pitchFamily="49" charset="0"/>
                <a:cs typeface="Courier New" pitchFamily="49" charset="0"/>
              </a:rPr>
              <a:t>match</a:t>
            </a:r>
            <a:r>
              <a:rPr lang="en-US" dirty="0" smtClean="0"/>
              <a:t> Commands</a:t>
            </a:r>
            <a:endParaRPr lang="en-US" dirty="0"/>
          </a:p>
        </p:txBody>
      </p:sp>
      <p:graphicFrame>
        <p:nvGraphicFramePr>
          <p:cNvPr id="4" name="Table 3"/>
          <p:cNvGraphicFramePr>
            <a:graphicFrameLocks noGrp="1"/>
          </p:cNvGraphicFramePr>
          <p:nvPr/>
        </p:nvGraphicFramePr>
        <p:xfrm>
          <a:off x="279400" y="1021080"/>
          <a:ext cx="8407400" cy="5364482"/>
        </p:xfrm>
        <a:graphic>
          <a:graphicData uri="http://schemas.openxmlformats.org/drawingml/2006/table">
            <a:tbl>
              <a:tblPr firstRow="1" bandRow="1">
                <a:tableStyleId>{5C22544A-7EE6-4342-B048-85BDC9FD1C3A}</a:tableStyleId>
              </a:tblPr>
              <a:tblGrid>
                <a:gridCol w="3012440"/>
                <a:gridCol w="5394960"/>
              </a:tblGrid>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set</a:t>
            </a:r>
            <a:r>
              <a:rPr lang="en-US" smtClean="0"/>
              <a:t> Statements</a:t>
            </a:r>
            <a:endParaRPr lang="en-US" dirty="0"/>
          </a:p>
        </p:txBody>
      </p:sp>
      <p:sp>
        <p:nvSpPr>
          <p:cNvPr id="13" name="Content Placeholder 12"/>
          <p:cNvSpPr>
            <a:spLocks noGrp="1"/>
          </p:cNvSpPr>
          <p:nvPr>
            <p:ph idx="1"/>
          </p:nvPr>
        </p:nvSpPr>
        <p:spPr/>
        <p:txBody>
          <a:bodyPr/>
          <a:lstStyle/>
          <a:p>
            <a:r>
              <a:rPr lang="en-US" smtClean="0"/>
              <a:t>Modify matching conditions.</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smtClean="0"/>
              <a:t>set </a:t>
            </a:r>
            <a:r>
              <a:rPr lang="en-US" b="0" i="1" smtClean="0"/>
              <a:t>action</a:t>
            </a:r>
            <a:endParaRPr lang="en-US" b="0" i="1" dirty="0"/>
          </a:p>
        </p:txBody>
      </p:sp>
      <p:sp>
        <p:nvSpPr>
          <p:cNvPr id="8" name="Rectangle 7"/>
          <p:cNvSpPr/>
          <p:nvPr/>
        </p:nvSpPr>
        <p:spPr>
          <a:xfrm>
            <a:off x="279400" y="2832100"/>
            <a:ext cx="8509000" cy="1646605"/>
          </a:xfrm>
          <a:prstGeom prst="rect">
            <a:avLst/>
          </a:prstGeom>
        </p:spPr>
        <p:txBody>
          <a:bodyPr wrap="square">
            <a:spAutoFit/>
          </a:bodyPr>
          <a:lstStyle/>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command modifies parameters in redistributed routes.</a:t>
            </a:r>
          </a:p>
          <a:p>
            <a:pPr marL="236538" lvl="0" indent="-236538" algn="l" defTabSz="814388" eaLnBrk="1" hangingPunct="1">
              <a:lnSpc>
                <a:spcPct val="100000"/>
              </a:lnSpc>
              <a:spcBef>
                <a:spcPts val="600"/>
              </a:spcBef>
              <a:buClr>
                <a:srgbClr val="708CA1"/>
              </a:buClr>
              <a:buFont typeface="Wingdings" pitchFamily="2" charset="2"/>
              <a:buChar char="§"/>
            </a:pPr>
            <a:r>
              <a:rPr lang="en-US" dirty="0" smtClean="0">
                <a:latin typeface="+mn-lt"/>
              </a:rPr>
              <a:t>The specific</a:t>
            </a:r>
            <a:r>
              <a:rPr lang="en-US" i="1" dirty="0" smtClean="0">
                <a:latin typeface="Courier New" pitchFamily="49" charset="0"/>
                <a:cs typeface="Courier New" pitchFamily="49" charset="0"/>
              </a:rPr>
              <a:t> action </a:t>
            </a:r>
            <a:r>
              <a:rPr lang="en-US" dirty="0" smtClean="0">
                <a:latin typeface="+mn-lt"/>
              </a:rPr>
              <a:t>changes or add characteristics, such as metrics, to any routes that have met a</a:t>
            </a:r>
            <a:r>
              <a:rPr lang="en-US" b="1" dirty="0" smtClean="0">
                <a:latin typeface="Courier New" pitchFamily="49" charset="0"/>
                <a:cs typeface="Courier New" pitchFamily="49" charset="0"/>
              </a:rPr>
              <a:t> match </a:t>
            </a:r>
            <a:r>
              <a:rPr lang="en-US" i="1" dirty="0" smtClean="0">
                <a:latin typeface="Courier New" pitchFamily="49" charset="0"/>
                <a:cs typeface="Courier New" pitchFamily="49" charset="0"/>
              </a:rPr>
              <a:t>condition</a:t>
            </a:r>
            <a:r>
              <a:rPr lang="en-US" dirty="0" smtClean="0">
                <a:latin typeface="+mn-lt"/>
              </a:rPr>
              <a:t>.</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t>The </a:t>
            </a:r>
            <a:r>
              <a:rPr lang="en-US" dirty="0" smtClean="0">
                <a:latin typeface="Courier New" pitchFamily="49" charset="0"/>
                <a:cs typeface="Courier New" pitchFamily="49" charset="0"/>
              </a:rPr>
              <a:t>set</a:t>
            </a:r>
            <a:r>
              <a:rPr lang="en-US" dirty="0" smtClean="0"/>
              <a:t> Commands</a:t>
            </a:r>
            <a:endParaRPr lang="en-US" dirty="0"/>
          </a:p>
        </p:txBody>
      </p:sp>
      <p:graphicFrame>
        <p:nvGraphicFramePr>
          <p:cNvPr id="4" name="Table 3"/>
          <p:cNvGraphicFramePr>
            <a:graphicFrameLocks noGrp="1"/>
          </p:cNvGraphicFramePr>
          <p:nvPr/>
        </p:nvGraphicFramePr>
        <p:xfrm>
          <a:off x="279400" y="1016000"/>
          <a:ext cx="8346440" cy="5547201"/>
        </p:xfrm>
        <a:graphic>
          <a:graphicData uri="http://schemas.openxmlformats.org/drawingml/2006/table">
            <a:tbl>
              <a:tblPr firstRow="1" bandRow="1">
                <a:tableStyleId>{5C22544A-7EE6-4342-B048-85BDC9FD1C3A}</a:tableStyleId>
              </a:tblPr>
              <a:tblGrid>
                <a:gridCol w="2616200"/>
                <a:gridCol w="5730240"/>
              </a:tblGrid>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59935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45340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774587">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for which the Cisco IOS software has no explicit route to a destination</a:t>
                      </a:r>
                    </a:p>
                  </a:txBody>
                  <a:tcPr marL="73025" marR="73025" marT="36512" marB="36512" anchor="ctr" horzOverflow="overflow"/>
                </a:tc>
              </a:tr>
              <a:tr h="45340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42412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level</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import routes for IS-IS and OSPF</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local-preference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a BGP local preference value </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value for a routing protocol</a:t>
                      </a:r>
                    </a:p>
                  </a:txBody>
                  <a:tcPr marL="73025" marR="73025" marT="36512" marB="36512" anchor="ctr" horzOverflow="overflow"/>
                </a:tc>
              </a:tr>
              <a:tr h="42412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metric-type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type for the destination routing protocol</a:t>
                      </a:r>
                    </a:p>
                  </a:txBody>
                  <a:tcPr marL="73025" marR="73025" marT="36512" marB="36512" anchor="ctr" horzOverflow="overflow"/>
                </a:tc>
              </a:tr>
              <a:tr h="32084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Route Maps for PBR</a:t>
            </a:r>
            <a:endParaRPr lang="en-US" dirty="0"/>
          </a:p>
        </p:txBody>
      </p:sp>
      <p:sp>
        <p:nvSpPr>
          <p:cNvPr id="3" name="Content Placeholder 2"/>
          <p:cNvSpPr>
            <a:spLocks noGrp="1"/>
          </p:cNvSpPr>
          <p:nvPr>
            <p:ph idx="1"/>
          </p:nvPr>
        </p:nvSpPr>
        <p:spPr/>
        <p:txBody>
          <a:bodyPr>
            <a:normAutofit/>
          </a:bodyPr>
          <a:lstStyle/>
          <a:p>
            <a:r>
              <a:rPr lang="en-US" dirty="0" smtClean="0"/>
              <a:t>PBR allows the operator to define a routing policy other than basic destination-based routing using the routing table. </a:t>
            </a:r>
          </a:p>
          <a:p>
            <a:pPr lvl="1"/>
            <a:r>
              <a:rPr lang="en-US" dirty="0" smtClean="0"/>
              <a:t>For example to make packets to take a route other than the obvious shortest path.</a:t>
            </a:r>
          </a:p>
          <a:p>
            <a:r>
              <a:rPr lang="en-US" dirty="0" smtClean="0"/>
              <a:t>Sample implementation plan:</a:t>
            </a:r>
          </a:p>
          <a:p>
            <a:pPr lvl="1"/>
            <a:r>
              <a:rPr lang="en-US" dirty="0" smtClean="0"/>
              <a:t>Define and name the route map with the</a:t>
            </a:r>
            <a:r>
              <a:rPr lang="en-US" b="1" dirty="0" smtClean="0">
                <a:latin typeface="Courier New" pitchFamily="49" charset="0"/>
                <a:cs typeface="Courier New" pitchFamily="49" charset="0"/>
              </a:rPr>
              <a:t> route-map </a:t>
            </a:r>
            <a:r>
              <a:rPr lang="en-US" dirty="0" smtClean="0"/>
              <a:t>command.</a:t>
            </a:r>
          </a:p>
          <a:p>
            <a:pPr lvl="2"/>
            <a:r>
              <a:rPr lang="en-US" dirty="0" smtClean="0"/>
              <a:t>Define the conditions to match (the</a:t>
            </a:r>
            <a:r>
              <a:rPr lang="en-US" b="1" dirty="0" smtClean="0">
                <a:latin typeface="Courier New" pitchFamily="49" charset="0"/>
                <a:cs typeface="Courier New" pitchFamily="49" charset="0"/>
              </a:rPr>
              <a:t> match </a:t>
            </a:r>
            <a:r>
              <a:rPr lang="en-US" dirty="0" smtClean="0"/>
              <a:t>statements).</a:t>
            </a:r>
          </a:p>
          <a:p>
            <a:pPr lvl="2"/>
            <a:r>
              <a:rPr lang="en-US" dirty="0" smtClean="0"/>
              <a:t>Define the action to be taken when there is a match (the</a:t>
            </a:r>
            <a:r>
              <a:rPr lang="en-US" b="1" dirty="0" smtClean="0">
                <a:latin typeface="Courier New" pitchFamily="49" charset="0"/>
                <a:cs typeface="Courier New" pitchFamily="49" charset="0"/>
              </a:rPr>
              <a:t> set </a:t>
            </a:r>
            <a:r>
              <a:rPr lang="en-US" dirty="0" smtClean="0"/>
              <a:t>statements).</a:t>
            </a:r>
          </a:p>
          <a:p>
            <a:pPr lvl="1"/>
            <a:r>
              <a:rPr lang="en-US" dirty="0" smtClean="0"/>
              <a:t>Define which interface the route map will be attached to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policy route-map </a:t>
            </a:r>
            <a:r>
              <a:rPr lang="en-US" dirty="0" smtClean="0"/>
              <a:t>interface configuration command.</a:t>
            </a:r>
          </a:p>
          <a:p>
            <a:pPr lvl="2"/>
            <a:r>
              <a:rPr lang="en-US" dirty="0" smtClean="0"/>
              <a:t>PBR is applied to incoming packets.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530896" y="5180200"/>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smtClean="0">
                <a:latin typeface="Courier New" pitchFamily="49" charset="0"/>
              </a:rPr>
              <a:t>ip policy route-map </a:t>
            </a:r>
            <a:r>
              <a:rPr lang="en-US" sz="1600" i="1" dirty="0" smtClean="0">
                <a:latin typeface="Courier New" pitchFamily="49" charset="0"/>
              </a:rPr>
              <a:t>map-tag</a:t>
            </a:r>
            <a:r>
              <a:rPr lang="en-US" sz="1600" b="1" dirty="0" smtClean="0">
                <a:latin typeface="Courier New" pitchFamily="49" charset="0"/>
              </a:rPr>
              <a:t> </a:t>
            </a:r>
            <a:r>
              <a:rPr lang="en-US" sz="1600" b="1" dirty="0">
                <a:latin typeface="Courier New" pitchFamily="49" charset="0"/>
              </a:rPr>
              <a:t>	</a:t>
            </a:r>
            <a:endParaRPr lang="en-GB" sz="1600" b="1" dirty="0">
              <a:latin typeface="Courier New" pitchFamily="49" charset="0"/>
            </a:endParaRPr>
          </a:p>
        </p:txBody>
      </p:sp>
      <p:sp>
        <p:nvSpPr>
          <p:cNvPr id="154627" name="Rectangle 3"/>
          <p:cNvSpPr>
            <a:spLocks noChangeArrowheads="1"/>
          </p:cNvSpPr>
          <p:nvPr/>
        </p:nvSpPr>
        <p:spPr bwMode="auto">
          <a:xfrm>
            <a:off x="426121" y="4875400"/>
            <a:ext cx="4848225"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smtClean="0">
                <a:latin typeface="Courier New" pitchFamily="49" charset="0"/>
              </a:rPr>
              <a:t>Router(config-if)#</a:t>
            </a:r>
            <a:endParaRPr lang="en-GB" sz="1600" dirty="0">
              <a:latin typeface="Courier New" pitchFamily="49" charset="0"/>
            </a:endParaRPr>
          </a:p>
        </p:txBody>
      </p:sp>
      <p:sp>
        <p:nvSpPr>
          <p:cNvPr id="154628" name="Text Box 4"/>
          <p:cNvSpPr txBox="1">
            <a:spLocks noChangeArrowheads="1"/>
          </p:cNvSpPr>
          <p:nvPr/>
        </p:nvSpPr>
        <p:spPr bwMode="auto">
          <a:xfrm>
            <a:off x="426121" y="5545960"/>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Apply the route-map to the incoming interface.</a:t>
            </a:r>
            <a:endParaRPr lang="en-US" sz="2000" dirty="0">
              <a:latin typeface="+mn-lt"/>
            </a:endParaRPr>
          </a:p>
        </p:txBody>
      </p:sp>
      <p:sp>
        <p:nvSpPr>
          <p:cNvPr id="154629" name="Rectangle 5"/>
          <p:cNvSpPr>
            <a:spLocks noGrp="1" noChangeArrowheads="1"/>
          </p:cNvSpPr>
          <p:nvPr>
            <p:ph type="title"/>
          </p:nvPr>
        </p:nvSpPr>
        <p:spPr>
          <a:noFill/>
          <a:ln/>
        </p:spPr>
        <p:txBody>
          <a:bodyPr/>
          <a:lstStyle/>
          <a:p>
            <a:r>
              <a:rPr lang="en-US" dirty="0">
                <a:latin typeface="Courier New" pitchFamily="49" charset="0"/>
              </a:rPr>
              <a:t>route-map</a:t>
            </a:r>
            <a:r>
              <a:rPr lang="en-US" dirty="0"/>
              <a:t> </a:t>
            </a:r>
            <a:r>
              <a:rPr lang="en-US" dirty="0" smtClean="0"/>
              <a:t>Commands for PBR</a:t>
            </a:r>
            <a:endParaRPr lang="en-US" dirty="0"/>
          </a:p>
        </p:txBody>
      </p:sp>
      <p:sp>
        <p:nvSpPr>
          <p:cNvPr id="154630" name="Rectangle 6"/>
          <p:cNvSpPr>
            <a:spLocks noChangeArrowheads="1"/>
          </p:cNvSpPr>
          <p:nvPr/>
        </p:nvSpPr>
        <p:spPr bwMode="auto">
          <a:xfrm>
            <a:off x="530896" y="13632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route-map </a:t>
            </a:r>
            <a:r>
              <a:rPr lang="en-US" sz="1600" i="1" dirty="0">
                <a:latin typeface="Courier New" pitchFamily="49" charset="0"/>
              </a:rPr>
              <a:t>map-tag</a:t>
            </a:r>
            <a:r>
              <a:rPr lang="en-US" sz="1600" b="1" dirty="0">
                <a:latin typeface="Courier New" pitchFamily="49" charset="0"/>
              </a:rPr>
              <a:t> [permit | deny] [</a:t>
            </a:r>
            <a:r>
              <a:rPr lang="en-US" sz="1600" i="1" dirty="0">
                <a:latin typeface="Courier New" pitchFamily="49" charset="0"/>
              </a:rPr>
              <a:t>sequence-number</a:t>
            </a:r>
            <a:r>
              <a:rPr lang="en-US" sz="1600" b="1" dirty="0">
                <a:latin typeface="Courier New" pitchFamily="49" charset="0"/>
              </a:rPr>
              <a:t>]	</a:t>
            </a:r>
            <a:endParaRPr lang="en-GB" sz="1600" b="1" dirty="0">
              <a:latin typeface="Courier New" pitchFamily="49" charset="0"/>
            </a:endParaRPr>
          </a:p>
        </p:txBody>
      </p:sp>
      <p:sp>
        <p:nvSpPr>
          <p:cNvPr id="154631" name="Rectangle 7"/>
          <p:cNvSpPr>
            <a:spLocks noChangeArrowheads="1"/>
          </p:cNvSpPr>
          <p:nvPr/>
        </p:nvSpPr>
        <p:spPr bwMode="auto">
          <a:xfrm>
            <a:off x="426121" y="10584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a:t>
            </a:r>
            <a:r>
              <a:rPr lang="en-GB" sz="1600" dirty="0">
                <a:latin typeface="Courier New" pitchFamily="49" charset="0"/>
              </a:rPr>
              <a:t>)#</a:t>
            </a:r>
          </a:p>
        </p:txBody>
      </p:sp>
      <p:sp>
        <p:nvSpPr>
          <p:cNvPr id="154632" name="Text Box 8"/>
          <p:cNvSpPr txBox="1">
            <a:spLocks noChangeArrowheads="1"/>
          </p:cNvSpPr>
          <p:nvPr/>
        </p:nvSpPr>
        <p:spPr bwMode="auto">
          <a:xfrm>
            <a:off x="426121" y="17289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route map </a:t>
            </a:r>
            <a:r>
              <a:rPr lang="en-US" sz="2000" dirty="0" smtClean="0">
                <a:latin typeface="+mn-lt"/>
              </a:rPr>
              <a:t>conditions.</a:t>
            </a:r>
            <a:endParaRPr lang="en-US" sz="2000" dirty="0">
              <a:latin typeface="+mn-lt"/>
            </a:endParaRPr>
          </a:p>
        </p:txBody>
      </p:sp>
      <p:sp>
        <p:nvSpPr>
          <p:cNvPr id="154633" name="Rectangle 9"/>
          <p:cNvSpPr>
            <a:spLocks noChangeArrowheads="1"/>
          </p:cNvSpPr>
          <p:nvPr/>
        </p:nvSpPr>
        <p:spPr bwMode="auto">
          <a:xfrm>
            <a:off x="530896" y="26586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match {</a:t>
            </a:r>
            <a:r>
              <a:rPr lang="en-US" sz="1600" i="1" dirty="0">
                <a:latin typeface="Courier New" pitchFamily="49" charset="0"/>
              </a:rPr>
              <a:t>conditions</a:t>
            </a:r>
            <a:r>
              <a:rPr lang="en-US" sz="1600" b="1" dirty="0">
                <a:latin typeface="Courier New" pitchFamily="49" charset="0"/>
              </a:rPr>
              <a:t>} 	</a:t>
            </a:r>
            <a:endParaRPr lang="en-GB" sz="1600" b="1" dirty="0">
              <a:latin typeface="Courier New" pitchFamily="49" charset="0"/>
            </a:endParaRPr>
          </a:p>
        </p:txBody>
      </p:sp>
      <p:sp>
        <p:nvSpPr>
          <p:cNvPr id="154634" name="Rectangle 10"/>
          <p:cNvSpPr>
            <a:spLocks noChangeArrowheads="1"/>
          </p:cNvSpPr>
          <p:nvPr/>
        </p:nvSpPr>
        <p:spPr bwMode="auto">
          <a:xfrm>
            <a:off x="426121" y="2330755"/>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outer(config-route-map</a:t>
            </a:r>
            <a:r>
              <a:rPr lang="en-GB" sz="1600" dirty="0">
                <a:latin typeface="Courier New" pitchFamily="49" charset="0"/>
              </a:rPr>
              <a:t>)#</a:t>
            </a:r>
          </a:p>
        </p:txBody>
      </p:sp>
      <p:sp>
        <p:nvSpPr>
          <p:cNvPr id="154635" name="Text Box 11"/>
          <p:cNvSpPr txBox="1">
            <a:spLocks noChangeArrowheads="1"/>
          </p:cNvSpPr>
          <p:nvPr/>
        </p:nvSpPr>
        <p:spPr bwMode="auto">
          <a:xfrm>
            <a:off x="426121" y="30243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conditions to </a:t>
            </a:r>
            <a:r>
              <a:rPr lang="en-US" sz="2000" dirty="0" smtClean="0">
                <a:latin typeface="+mn-lt"/>
              </a:rPr>
              <a:t>match.</a:t>
            </a:r>
            <a:endParaRPr lang="en-US" sz="2000" dirty="0">
              <a:latin typeface="+mn-lt"/>
            </a:endParaRPr>
          </a:p>
        </p:txBody>
      </p:sp>
      <p:sp>
        <p:nvSpPr>
          <p:cNvPr id="154636" name="Rectangle 12"/>
          <p:cNvSpPr>
            <a:spLocks noChangeArrowheads="1"/>
          </p:cNvSpPr>
          <p:nvPr/>
        </p:nvSpPr>
        <p:spPr bwMode="auto">
          <a:xfrm>
            <a:off x="530896" y="3907995"/>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set {</a:t>
            </a:r>
            <a:r>
              <a:rPr lang="en-US" sz="1600" i="1" dirty="0">
                <a:latin typeface="Courier New" pitchFamily="49" charset="0"/>
              </a:rPr>
              <a:t>actions</a:t>
            </a:r>
            <a:r>
              <a:rPr lang="en-US" sz="1600" b="1" dirty="0">
                <a:latin typeface="Courier New" pitchFamily="49" charset="0"/>
              </a:rPr>
              <a:t>} 	</a:t>
            </a:r>
            <a:endParaRPr lang="en-GB" sz="1600" b="1" dirty="0">
              <a:latin typeface="Courier New" pitchFamily="49" charset="0"/>
            </a:endParaRPr>
          </a:p>
        </p:txBody>
      </p:sp>
      <p:sp>
        <p:nvSpPr>
          <p:cNvPr id="154637" name="Rectangle 13"/>
          <p:cNvSpPr>
            <a:spLocks noChangeArrowheads="1"/>
          </p:cNvSpPr>
          <p:nvPr/>
        </p:nvSpPr>
        <p:spPr bwMode="auto">
          <a:xfrm>
            <a:off x="426121" y="3603078"/>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Router(config-route-map</a:t>
            </a:r>
            <a:r>
              <a:rPr lang="en-GB" sz="1600" dirty="0">
                <a:latin typeface="Courier New" pitchFamily="49" charset="0"/>
              </a:rPr>
              <a:t>)#</a:t>
            </a:r>
          </a:p>
        </p:txBody>
      </p:sp>
      <p:sp>
        <p:nvSpPr>
          <p:cNvPr id="154638" name="Text Box 14"/>
          <p:cNvSpPr txBox="1">
            <a:spLocks noChangeArrowheads="1"/>
          </p:cNvSpPr>
          <p:nvPr/>
        </p:nvSpPr>
        <p:spPr bwMode="auto">
          <a:xfrm>
            <a:off x="426121" y="4273755"/>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action to be taken on a </a:t>
            </a:r>
            <a:r>
              <a:rPr lang="en-US" sz="2000" dirty="0" smtClean="0">
                <a:latin typeface="+mn-lt"/>
              </a:rPr>
              <a:t>match.</a:t>
            </a:r>
            <a:endParaRPr lang="en-US" sz="2000" dirty="0">
              <a:latin typeface="+mn-lt"/>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latin typeface="Courier New" pitchFamily="49" charset="0"/>
                <a:cs typeface="Courier New" pitchFamily="49" charset="0"/>
              </a:rPr>
              <a:t>match</a:t>
            </a:r>
            <a:r>
              <a:rPr lang="en-US" dirty="0" smtClean="0"/>
              <a:t> Commands Used in PBR</a:t>
            </a:r>
            <a:endParaRPr lang="en-US" dirty="0"/>
          </a:p>
        </p:txBody>
      </p:sp>
      <p:sp>
        <p:nvSpPr>
          <p:cNvPr id="4" name="Rectangle 3"/>
          <p:cNvSpPr/>
          <p:nvPr/>
        </p:nvSpPr>
        <p:spPr bwMode="auto">
          <a:xfrm>
            <a:off x="266700" y="1549400"/>
            <a:ext cx="8534400" cy="1063171"/>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5" name="Rectangle 4"/>
          <p:cNvSpPr/>
          <p:nvPr/>
        </p:nvSpPr>
        <p:spPr bwMode="auto">
          <a:xfrm flipV="1">
            <a:off x="406400" y="3155182"/>
            <a:ext cx="8534400" cy="3271018"/>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7" name="Table 6"/>
          <p:cNvGraphicFramePr>
            <a:graphicFrameLocks noGrp="1"/>
          </p:cNvGraphicFramePr>
          <p:nvPr/>
        </p:nvGraphicFramePr>
        <p:xfrm>
          <a:off x="279400" y="1021080"/>
          <a:ext cx="8407400" cy="5364482"/>
        </p:xfrm>
        <a:graphic>
          <a:graphicData uri="http://schemas.openxmlformats.org/drawingml/2006/table">
            <a:tbl>
              <a:tblPr firstRow="1" bandRow="1">
                <a:tableStyleId>{5C22544A-7EE6-4342-B048-85BDC9FD1C3A}</a:tableStyleId>
              </a:tblPr>
              <a:tblGrid>
                <a:gridCol w="3012440"/>
                <a:gridCol w="5394960"/>
              </a:tblGrid>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graphicFrame>
        <p:nvGraphicFramePr>
          <p:cNvPr id="8" name="Table Placeholder 7"/>
          <p:cNvGraphicFramePr>
            <a:graphicFrameLocks noGrp="1"/>
          </p:cNvGraphicFramePr>
          <p:nvPr>
            <p:ph type="tbl" idx="1"/>
          </p:nvPr>
        </p:nvGraphicFramePr>
        <p:xfrm>
          <a:off x="187960" y="2377440"/>
          <a:ext cx="8575040" cy="822960"/>
        </p:xfrm>
        <a:graphic>
          <a:graphicData uri="http://schemas.openxmlformats.org/drawingml/2006/table">
            <a:tbl>
              <a:tblPr/>
              <a:tblGrid>
                <a:gridCol w="8575040"/>
              </a:tblGrid>
              <a:tr h="822960">
                <a:tc>
                  <a:txBody>
                    <a:bodyPr/>
                    <a:lstStyle/>
                    <a:p>
                      <a:endParaRPr lang="en-US"/>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 Filtering</a:t>
            </a:r>
            <a:endParaRPr lang="en-US" dirty="0"/>
          </a:p>
        </p:txBody>
      </p:sp>
      <p:sp>
        <p:nvSpPr>
          <p:cNvPr id="3" name="Content Placeholder 2"/>
          <p:cNvSpPr>
            <a:spLocks noGrp="1"/>
          </p:cNvSpPr>
          <p:nvPr>
            <p:ph idx="1"/>
          </p:nvPr>
        </p:nvSpPr>
        <p:spPr/>
        <p:txBody>
          <a:bodyPr/>
          <a:lstStyle/>
          <a:p>
            <a:r>
              <a:rPr lang="en-US" dirty="0" smtClean="0"/>
              <a:t>Using route maps, distribute lists, or prefix lists instead of access lists provides greater route filtering flexibility.</a:t>
            </a:r>
          </a:p>
          <a:p>
            <a:r>
              <a:rPr lang="en-US" dirty="0" smtClean="0"/>
              <a:t>Filters can be configured to:</a:t>
            </a:r>
          </a:p>
          <a:p>
            <a:pPr lvl="1"/>
            <a:r>
              <a:rPr lang="en-US" dirty="0" smtClean="0"/>
              <a:t>Prevent updates through </a:t>
            </a:r>
            <a:r>
              <a:rPr lang="en-US" smtClean="0"/>
              <a:t>router interfaces.</a:t>
            </a:r>
            <a:endParaRPr lang="en-US" dirty="0" smtClean="0"/>
          </a:p>
          <a:p>
            <a:pPr lvl="1"/>
            <a:r>
              <a:rPr lang="en-US" dirty="0" smtClean="0"/>
              <a:t>Control the advertising of routes in </a:t>
            </a:r>
            <a:r>
              <a:rPr lang="en-US" smtClean="0"/>
              <a:t>routing updates.</a:t>
            </a:r>
            <a:endParaRPr lang="en-US" dirty="0" smtClean="0"/>
          </a:p>
          <a:p>
            <a:pPr lvl="1"/>
            <a:r>
              <a:rPr lang="en-US" dirty="0" smtClean="0"/>
              <a:t>Control the processing of routing </a:t>
            </a:r>
            <a:r>
              <a:rPr lang="en-US" smtClean="0"/>
              <a:t>updates.</a:t>
            </a:r>
            <a:endParaRPr lang="en-US" dirty="0" smtClean="0"/>
          </a:p>
          <a:p>
            <a:r>
              <a:rPr lang="en-US" dirty="0" smtClean="0"/>
              <a:t>If filters are not configured correctly or if filters are applied to wrong interfaces, network performance issues may occur.</a:t>
            </a:r>
          </a:p>
          <a:p>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Commands Used in PBR</a:t>
            </a:r>
            <a:endParaRPr lang="en-US" dirty="0"/>
          </a:p>
        </p:txBody>
      </p:sp>
      <p:sp>
        <p:nvSpPr>
          <p:cNvPr id="6" name="Rectangle 5"/>
          <p:cNvSpPr/>
          <p:nvPr/>
        </p:nvSpPr>
        <p:spPr bwMode="auto">
          <a:xfrm>
            <a:off x="254000" y="1447800"/>
            <a:ext cx="8534400" cy="2541396"/>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flipV="1">
            <a:off x="406400" y="4451420"/>
            <a:ext cx="8534400" cy="208908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9" name="Table 8"/>
          <p:cNvGraphicFramePr>
            <a:graphicFrameLocks noGrp="1"/>
          </p:cNvGraphicFramePr>
          <p:nvPr/>
        </p:nvGraphicFramePr>
        <p:xfrm>
          <a:off x="279400" y="1016000"/>
          <a:ext cx="8346440" cy="5547201"/>
        </p:xfrm>
        <a:graphic>
          <a:graphicData uri="http://schemas.openxmlformats.org/drawingml/2006/table">
            <a:tbl>
              <a:tblPr firstRow="1" bandRow="1">
                <a:tableStyleId>{5C22544A-7EE6-4342-B048-85BDC9FD1C3A}</a:tableStyleId>
              </a:tblPr>
              <a:tblGrid>
                <a:gridCol w="2616200"/>
                <a:gridCol w="5730240"/>
              </a:tblGrid>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59935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45340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774587">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for which the Cisco IOS software has no explicit route to a destination</a:t>
                      </a:r>
                    </a:p>
                  </a:txBody>
                  <a:tcPr marL="73025" marR="73025" marT="36512" marB="36512" anchor="ctr" horzOverflow="overflow"/>
                </a:tc>
              </a:tr>
              <a:tr h="45340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42412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level</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import routes for IS-IS and OSPF</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local-preference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a BGP local preference value </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value for a routing protocol</a:t>
                      </a:r>
                    </a:p>
                  </a:txBody>
                  <a:tcPr marL="73025" marR="73025" marT="36512" marB="36512" anchor="ctr" horzOverflow="overflow"/>
                </a:tc>
              </a:tr>
              <a:tr h="42412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metric-type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type for the destination routing protocol</a:t>
                      </a:r>
                    </a:p>
                  </a:txBody>
                  <a:tcPr marL="73025" marR="73025" marT="36512" marB="36512" anchor="ctr" horzOverflow="overflow"/>
                </a:tc>
              </a:tr>
              <a:tr h="32084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graphicFrame>
        <p:nvGraphicFramePr>
          <p:cNvPr id="10" name="Table Placeholder 7"/>
          <p:cNvGraphicFramePr>
            <a:graphicFrameLocks noGrp="1"/>
          </p:cNvGraphicFramePr>
          <p:nvPr>
            <p:ph type="tbl" idx="1"/>
          </p:nvPr>
        </p:nvGraphicFramePr>
        <p:xfrm>
          <a:off x="157480" y="4023360"/>
          <a:ext cx="8575040" cy="548640"/>
        </p:xfrm>
        <a:graphic>
          <a:graphicData uri="http://schemas.openxmlformats.org/drawingml/2006/table">
            <a:tbl>
              <a:tblPr/>
              <a:tblGrid>
                <a:gridCol w="8575040"/>
              </a:tblGrid>
              <a:tr h="548640">
                <a:tc>
                  <a:txBody>
                    <a:bodyPr/>
                    <a:lstStyle/>
                    <a:p>
                      <a:endParaRPr lang="en-US"/>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Configuring Route Maps for PBR Example</a:t>
            </a:r>
            <a:endParaRPr lang="en-US" dirty="0"/>
          </a:p>
        </p:txBody>
      </p:sp>
      <p:sp>
        <p:nvSpPr>
          <p:cNvPr id="11" name="Content Placeholder 10"/>
          <p:cNvSpPr>
            <a:spLocks noGrp="1"/>
          </p:cNvSpPr>
          <p:nvPr>
            <p:ph idx="11"/>
          </p:nvPr>
        </p:nvSpPr>
        <p:spPr/>
        <p:txBody>
          <a:bodyPr/>
          <a:lstStyle/>
          <a:p>
            <a:r>
              <a:rPr lang="en-US" smtClean="0"/>
              <a:t>The route map has only one </a:t>
            </a:r>
            <a:r>
              <a:rPr lang="en-US" b="1" smtClean="0">
                <a:latin typeface="Courier New" pitchFamily="49" charset="0"/>
                <a:cs typeface="Courier New" pitchFamily="49" charset="0"/>
              </a:rPr>
              <a:t>permit</a:t>
            </a:r>
            <a:r>
              <a:rPr lang="en-US" smtClean="0"/>
              <a:t> statement.</a:t>
            </a:r>
          </a:p>
          <a:p>
            <a:pPr lvl="1"/>
            <a:r>
              <a:rPr lang="en-US" smtClean="0"/>
              <a:t>Any packets that match the IP address specified by ACL 1 (172.21.16.18) should be sent to the next hop IP address 172.30.3.20.</a:t>
            </a:r>
          </a:p>
          <a:p>
            <a:r>
              <a:rPr lang="en-US" smtClean="0"/>
              <a:t>This route map applies to incoming packets on the S0/0/0 interface.</a:t>
            </a:r>
            <a:endParaRPr lang="en-US" dirty="0" smtClean="0"/>
          </a:p>
        </p:txBody>
      </p:sp>
      <p:sp>
        <p:nvSpPr>
          <p:cNvPr id="5" name="Rectangle 4"/>
          <p:cNvSpPr/>
          <p:nvPr/>
        </p:nvSpPr>
        <p:spPr bwMode="auto">
          <a:xfrm>
            <a:off x="2131242" y="2911332"/>
            <a:ext cx="4028257" cy="30176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3013185" y="2199378"/>
            <a:ext cx="3387615" cy="2390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1754452" y="1727200"/>
            <a:ext cx="3998648" cy="28454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 name="Rectangle 7"/>
          <p:cNvSpPr/>
          <p:nvPr/>
        </p:nvSpPr>
        <p:spPr bwMode="auto">
          <a:xfrm>
            <a:off x="2997199" y="1958562"/>
            <a:ext cx="2324101" cy="25123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Content Placeholder 14"/>
          <p:cNvSpPr txBox="1">
            <a:spLocks/>
          </p:cNvSpPr>
          <p:nvPr/>
        </p:nvSpPr>
        <p:spPr bwMode="auto">
          <a:xfrm>
            <a:off x="279400" y="1196703"/>
            <a:ext cx="8520113" cy="2143398"/>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access-list 1 permit 172.21.16.18 0.0.0.0</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route-map MY-ROUTE-MAP permit 10</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R1(config-route-map)#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match ip address 1</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R1(config-route-map)#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set ip next-hop 172.30.3.20</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R1(config-route-map)# </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R1(config-route-map)#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interface S0/0/0</a:t>
            </a:r>
          </a:p>
          <a:p>
            <a:pPr marL="236538" marR="0" lvl="0" indent="-236538" algn="l" defTabSz="814388" rtl="0" eaLnBrk="1" fontAlgn="base" latinLnBrk="0" hangingPunct="1">
              <a:lnSpc>
                <a:spcPct val="100000"/>
              </a:lnSpc>
              <a:spcBef>
                <a:spcPts val="0"/>
              </a:spcBef>
              <a:spcAft>
                <a:spcPct val="0"/>
              </a:spcAft>
              <a:buClr>
                <a:srgbClr val="708CA1"/>
              </a:buClr>
              <a:buSzTx/>
              <a:tabLst/>
              <a:defRPr/>
            </a:pPr>
            <a:r>
              <a:rPr kumimoji="0" lang="en-US" sz="16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R1(config-if)# </a:t>
            </a:r>
            <a:r>
              <a:rPr kumimoji="0" lang="en-US" sz="1600" b="1" i="0" u="none" strike="noStrike" kern="0" cap="none" spc="0" normalizeH="0" baseline="0" noProof="0" dirty="0" smtClean="0">
                <a:ln>
                  <a:noFill/>
                </a:ln>
                <a:solidFill>
                  <a:schemeClr val="tx1"/>
                </a:solidFill>
                <a:effectLst/>
                <a:uLnTx/>
                <a:uFillTx/>
                <a:latin typeface="Courier New" pitchFamily="49" charset="0"/>
                <a:cs typeface="Courier New" pitchFamily="49" charset="0"/>
              </a:rPr>
              <a:t>ip policy route-map MY-ROUTE-MAP</a:t>
            </a:r>
            <a:endParaRPr kumimoji="0" lang="en-US" sz="1600" b="1" i="0" u="none" strike="noStrike" kern="0" cap="none" spc="0" normalizeH="0" baseline="0" noProof="0" dirty="0">
              <a:ln>
                <a:noFill/>
              </a:ln>
              <a:solidFill>
                <a:schemeClr val="tx1"/>
              </a:solidFill>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Route Maps for Redistribution</a:t>
            </a:r>
            <a:endParaRPr lang="en-US" dirty="0"/>
          </a:p>
        </p:txBody>
      </p:sp>
      <p:sp>
        <p:nvSpPr>
          <p:cNvPr id="3" name="Content Placeholder 2"/>
          <p:cNvSpPr>
            <a:spLocks noGrp="1"/>
          </p:cNvSpPr>
          <p:nvPr>
            <p:ph idx="1"/>
          </p:nvPr>
        </p:nvSpPr>
        <p:spPr/>
        <p:txBody>
          <a:bodyPr>
            <a:normAutofit/>
          </a:bodyPr>
          <a:lstStyle/>
          <a:p>
            <a:r>
              <a:rPr lang="en-US" dirty="0" smtClean="0"/>
              <a:t>Use route maps when you want detailed control over how routes are redistributed between routing protocols. </a:t>
            </a:r>
          </a:p>
          <a:p>
            <a:r>
              <a:rPr lang="en-US" dirty="0" smtClean="0"/>
              <a:t>Sample implementation plan:</a:t>
            </a:r>
          </a:p>
          <a:p>
            <a:pPr lvl="1"/>
            <a:r>
              <a:rPr lang="en-US" dirty="0" smtClean="0"/>
              <a:t>Define and name the route map with the</a:t>
            </a:r>
            <a:r>
              <a:rPr lang="en-US" b="1" dirty="0" smtClean="0">
                <a:latin typeface="Courier New" pitchFamily="49" charset="0"/>
                <a:cs typeface="Courier New" pitchFamily="49" charset="0"/>
              </a:rPr>
              <a:t> route-map </a:t>
            </a:r>
            <a:r>
              <a:rPr lang="en-US" dirty="0" smtClean="0"/>
              <a:t>command.</a:t>
            </a:r>
          </a:p>
          <a:p>
            <a:pPr lvl="2"/>
            <a:r>
              <a:rPr lang="en-US" dirty="0" smtClean="0"/>
              <a:t>Define the conditions to match (the</a:t>
            </a:r>
            <a:r>
              <a:rPr lang="en-US" b="1" dirty="0" smtClean="0">
                <a:latin typeface="Courier New" pitchFamily="49" charset="0"/>
                <a:cs typeface="Courier New" pitchFamily="49" charset="0"/>
              </a:rPr>
              <a:t> match </a:t>
            </a:r>
            <a:r>
              <a:rPr lang="en-US" dirty="0" smtClean="0"/>
              <a:t>statements).</a:t>
            </a:r>
          </a:p>
          <a:p>
            <a:pPr lvl="2"/>
            <a:r>
              <a:rPr lang="en-US" dirty="0" smtClean="0"/>
              <a:t>Define the action to be taken when there is a match (the</a:t>
            </a:r>
            <a:r>
              <a:rPr lang="en-US" b="1" dirty="0" smtClean="0">
                <a:latin typeface="Courier New" pitchFamily="49" charset="0"/>
                <a:cs typeface="Courier New" pitchFamily="49" charset="0"/>
              </a:rPr>
              <a:t> set </a:t>
            </a:r>
            <a:r>
              <a:rPr lang="en-US" dirty="0" smtClean="0"/>
              <a:t>statements).</a:t>
            </a:r>
          </a:p>
          <a:p>
            <a:pPr lvl="1"/>
            <a:r>
              <a:rPr lang="en-US" dirty="0" smtClean="0"/>
              <a:t>Specify the route map to use when redistributing.</a:t>
            </a:r>
          </a:p>
          <a:p>
            <a:pPr lvl="2"/>
            <a:r>
              <a:rPr lang="en-US" dirty="0" smtClean="0"/>
              <a:t>Use the </a:t>
            </a:r>
            <a:r>
              <a:rPr lang="en-US" b="1" dirty="0" smtClean="0">
                <a:latin typeface="Courier New" pitchFamily="49" charset="0"/>
                <a:cs typeface="Courier New" pitchFamily="49" charset="0"/>
              </a:rPr>
              <a:t>redistribute </a:t>
            </a:r>
            <a:r>
              <a:rPr lang="en-US" i="1" dirty="0" smtClean="0">
                <a:latin typeface="Courier New" pitchFamily="49" charset="0"/>
                <a:cs typeface="Courier New" pitchFamily="49" charset="0"/>
              </a:rPr>
              <a:t>protocol </a:t>
            </a:r>
            <a:r>
              <a:rPr lang="en-US" b="1" dirty="0" smtClean="0">
                <a:latin typeface="Courier New" pitchFamily="49" charset="0"/>
                <a:cs typeface="Courier New" pitchFamily="49" charset="0"/>
              </a:rPr>
              <a:t>route-map </a:t>
            </a:r>
            <a:r>
              <a:rPr lang="en-US" i="1" dirty="0" smtClean="0">
                <a:latin typeface="Courier New" pitchFamily="49" charset="0"/>
                <a:cs typeface="Courier New" pitchFamily="49" charset="0"/>
              </a:rPr>
              <a:t>map-tag </a:t>
            </a:r>
            <a:r>
              <a:rPr lang="en-US" dirty="0" smtClean="0"/>
              <a:t>router configuration command.</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426121" y="4982080"/>
            <a:ext cx="8262938" cy="1347668"/>
            <a:chOff x="426121" y="4982080"/>
            <a:chExt cx="8262938" cy="1347668"/>
          </a:xfrm>
        </p:grpSpPr>
        <p:sp>
          <p:nvSpPr>
            <p:cNvPr id="154626" name="Rectangle 2"/>
            <p:cNvSpPr>
              <a:spLocks noChangeArrowheads="1"/>
            </p:cNvSpPr>
            <p:nvPr/>
          </p:nvSpPr>
          <p:spPr bwMode="auto">
            <a:xfrm>
              <a:off x="530896" y="5286880"/>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smtClean="0">
                  <a:latin typeface="Courier New" pitchFamily="49" charset="0"/>
                </a:rPr>
                <a:t>redistribute </a:t>
              </a:r>
              <a:r>
                <a:rPr lang="en-US" sz="1600" i="1" dirty="0" smtClean="0">
                  <a:latin typeface="Courier New" pitchFamily="49" charset="0"/>
                </a:rPr>
                <a:t>protocol</a:t>
              </a:r>
              <a:r>
                <a:rPr lang="en-US" sz="1600" dirty="0" smtClean="0">
                  <a:latin typeface="Courier New" pitchFamily="49" charset="0"/>
                </a:rPr>
                <a:t> </a:t>
              </a:r>
              <a:r>
                <a:rPr lang="en-US" sz="1600" b="1" dirty="0" smtClean="0">
                  <a:latin typeface="Courier New" pitchFamily="49" charset="0"/>
                </a:rPr>
                <a:t>[</a:t>
              </a:r>
              <a:r>
                <a:rPr lang="en-US" sz="1600" i="1" dirty="0" smtClean="0">
                  <a:latin typeface="Courier New" pitchFamily="49" charset="0"/>
                </a:rPr>
                <a:t>process-id</a:t>
              </a:r>
              <a:r>
                <a:rPr lang="en-US" sz="1600" b="1" dirty="0" smtClean="0">
                  <a:latin typeface="Courier New" pitchFamily="49" charset="0"/>
                </a:rPr>
                <a:t>] route-map </a:t>
              </a:r>
              <a:r>
                <a:rPr lang="en-US" sz="1600" i="1" dirty="0" smtClean="0">
                  <a:latin typeface="Courier New" pitchFamily="49" charset="0"/>
                </a:rPr>
                <a:t>map-tag</a:t>
              </a:r>
              <a:r>
                <a:rPr lang="en-US" sz="1600" b="1" dirty="0" smtClean="0">
                  <a:latin typeface="Courier New" pitchFamily="49" charset="0"/>
                </a:rPr>
                <a:t> </a:t>
              </a:r>
              <a:r>
                <a:rPr lang="en-US" sz="1600" b="1" dirty="0">
                  <a:latin typeface="Courier New" pitchFamily="49" charset="0"/>
                </a:rPr>
                <a:t>	</a:t>
              </a:r>
              <a:endParaRPr lang="en-GB" sz="1600" b="1" dirty="0">
                <a:latin typeface="Courier New" pitchFamily="49" charset="0"/>
              </a:endParaRPr>
            </a:p>
          </p:txBody>
        </p:sp>
        <p:sp>
          <p:nvSpPr>
            <p:cNvPr id="154627" name="Rectangle 3"/>
            <p:cNvSpPr>
              <a:spLocks noChangeArrowheads="1"/>
            </p:cNvSpPr>
            <p:nvPr/>
          </p:nvSpPr>
          <p:spPr bwMode="auto">
            <a:xfrm>
              <a:off x="426121" y="4982080"/>
              <a:ext cx="4848225"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outer(config-router</a:t>
              </a:r>
              <a:r>
                <a:rPr lang="en-GB" sz="1600" dirty="0">
                  <a:latin typeface="Courier New" pitchFamily="49" charset="0"/>
                </a:rPr>
                <a:t>)#</a:t>
              </a:r>
            </a:p>
          </p:txBody>
        </p:sp>
        <p:sp>
          <p:nvSpPr>
            <p:cNvPr id="154628" name="Text Box 4"/>
            <p:cNvSpPr txBox="1">
              <a:spLocks noChangeArrowheads="1"/>
            </p:cNvSpPr>
            <p:nvPr/>
          </p:nvSpPr>
          <p:spPr bwMode="auto">
            <a:xfrm>
              <a:off x="426121" y="5652640"/>
              <a:ext cx="8228013" cy="677108"/>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t>Allows for detailed control of routes being redistributed into a routing protocol</a:t>
              </a:r>
              <a:r>
                <a:rPr lang="en-US" sz="2000" dirty="0" smtClean="0">
                  <a:latin typeface="+mn-lt"/>
                </a:rPr>
                <a:t>.</a:t>
              </a:r>
              <a:endParaRPr lang="en-US" sz="2000" dirty="0">
                <a:latin typeface="+mn-lt"/>
              </a:endParaRPr>
            </a:p>
          </p:txBody>
        </p:sp>
      </p:grpSp>
      <p:sp>
        <p:nvSpPr>
          <p:cNvPr id="154629" name="Rectangle 5"/>
          <p:cNvSpPr>
            <a:spLocks noGrp="1" noChangeArrowheads="1"/>
          </p:cNvSpPr>
          <p:nvPr>
            <p:ph type="title"/>
          </p:nvPr>
        </p:nvSpPr>
        <p:spPr>
          <a:noFill/>
          <a:ln/>
        </p:spPr>
        <p:txBody>
          <a:bodyPr/>
          <a:lstStyle/>
          <a:p>
            <a:r>
              <a:rPr lang="en-US" dirty="0">
                <a:latin typeface="Courier New" pitchFamily="49" charset="0"/>
              </a:rPr>
              <a:t>route-map</a:t>
            </a:r>
            <a:r>
              <a:rPr lang="en-US" dirty="0"/>
              <a:t> </a:t>
            </a:r>
            <a:r>
              <a:rPr lang="en-US" dirty="0" smtClean="0"/>
              <a:t>Commands for Redistribution</a:t>
            </a:r>
            <a:endParaRPr lang="en-US" dirty="0"/>
          </a:p>
        </p:txBody>
      </p:sp>
      <p:grpSp>
        <p:nvGrpSpPr>
          <p:cNvPr id="18" name="Group 17"/>
          <p:cNvGrpSpPr/>
          <p:nvPr/>
        </p:nvGrpSpPr>
        <p:grpSpPr>
          <a:xfrm>
            <a:off x="426121" y="1058432"/>
            <a:ext cx="8262938" cy="1055281"/>
            <a:chOff x="426121" y="1058432"/>
            <a:chExt cx="8262938" cy="1055281"/>
          </a:xfrm>
        </p:grpSpPr>
        <p:sp>
          <p:nvSpPr>
            <p:cNvPr id="154630" name="Rectangle 6"/>
            <p:cNvSpPr>
              <a:spLocks noChangeArrowheads="1"/>
            </p:cNvSpPr>
            <p:nvPr/>
          </p:nvSpPr>
          <p:spPr bwMode="auto">
            <a:xfrm>
              <a:off x="530896" y="13632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route-map </a:t>
              </a:r>
              <a:r>
                <a:rPr lang="en-US" sz="1600" i="1" dirty="0">
                  <a:latin typeface="Courier New" pitchFamily="49" charset="0"/>
                </a:rPr>
                <a:t>map-tag</a:t>
              </a:r>
              <a:r>
                <a:rPr lang="en-US" sz="1600" b="1" dirty="0">
                  <a:latin typeface="Courier New" pitchFamily="49" charset="0"/>
                </a:rPr>
                <a:t> [permit | deny] [</a:t>
              </a:r>
              <a:r>
                <a:rPr lang="en-US" sz="1600" i="1" dirty="0">
                  <a:latin typeface="Courier New" pitchFamily="49" charset="0"/>
                </a:rPr>
                <a:t>sequence-number</a:t>
              </a:r>
              <a:r>
                <a:rPr lang="en-US" sz="1600" b="1" dirty="0">
                  <a:latin typeface="Courier New" pitchFamily="49" charset="0"/>
                </a:rPr>
                <a:t>]	</a:t>
              </a:r>
              <a:endParaRPr lang="en-GB" sz="1600" b="1" dirty="0">
                <a:latin typeface="Courier New" pitchFamily="49" charset="0"/>
              </a:endParaRPr>
            </a:p>
          </p:txBody>
        </p:sp>
        <p:sp>
          <p:nvSpPr>
            <p:cNvPr id="154631" name="Rectangle 7"/>
            <p:cNvSpPr>
              <a:spLocks noChangeArrowheads="1"/>
            </p:cNvSpPr>
            <p:nvPr/>
          </p:nvSpPr>
          <p:spPr bwMode="auto">
            <a:xfrm>
              <a:off x="426121" y="10584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a:t>
              </a:r>
              <a:r>
                <a:rPr lang="en-GB" sz="1600" dirty="0">
                  <a:latin typeface="Courier New" pitchFamily="49" charset="0"/>
                </a:rPr>
                <a:t>)#</a:t>
              </a:r>
            </a:p>
          </p:txBody>
        </p:sp>
        <p:sp>
          <p:nvSpPr>
            <p:cNvPr id="154632" name="Text Box 8"/>
            <p:cNvSpPr txBox="1">
              <a:spLocks noChangeArrowheads="1"/>
            </p:cNvSpPr>
            <p:nvPr/>
          </p:nvSpPr>
          <p:spPr bwMode="auto">
            <a:xfrm>
              <a:off x="426121" y="17289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route map </a:t>
              </a:r>
              <a:r>
                <a:rPr lang="en-US" sz="2000" dirty="0" smtClean="0">
                  <a:latin typeface="+mn-lt"/>
                </a:rPr>
                <a:t>conditions.</a:t>
              </a:r>
              <a:endParaRPr lang="en-US" sz="2000" dirty="0">
                <a:latin typeface="+mn-lt"/>
              </a:endParaRPr>
            </a:p>
          </p:txBody>
        </p:sp>
      </p:grpSp>
      <p:grpSp>
        <p:nvGrpSpPr>
          <p:cNvPr id="17" name="Group 16"/>
          <p:cNvGrpSpPr/>
          <p:nvPr/>
        </p:nvGrpSpPr>
        <p:grpSpPr>
          <a:xfrm>
            <a:off x="426121" y="2366315"/>
            <a:ext cx="8262938" cy="1055281"/>
            <a:chOff x="426121" y="2353832"/>
            <a:chExt cx="8262938" cy="1055281"/>
          </a:xfrm>
        </p:grpSpPr>
        <p:sp>
          <p:nvSpPr>
            <p:cNvPr id="154633" name="Rectangle 9"/>
            <p:cNvSpPr>
              <a:spLocks noChangeArrowheads="1"/>
            </p:cNvSpPr>
            <p:nvPr/>
          </p:nvSpPr>
          <p:spPr bwMode="auto">
            <a:xfrm>
              <a:off x="530896" y="26586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match {</a:t>
              </a:r>
              <a:r>
                <a:rPr lang="en-US" sz="1600" i="1" dirty="0">
                  <a:latin typeface="Courier New" pitchFamily="49" charset="0"/>
                </a:rPr>
                <a:t>conditions</a:t>
              </a:r>
              <a:r>
                <a:rPr lang="en-US" sz="1600" b="1" dirty="0">
                  <a:latin typeface="Courier New" pitchFamily="49" charset="0"/>
                </a:rPr>
                <a:t>} 	</a:t>
              </a:r>
              <a:endParaRPr lang="en-GB" sz="1600" b="1" dirty="0">
                <a:latin typeface="Courier New" pitchFamily="49" charset="0"/>
              </a:endParaRPr>
            </a:p>
          </p:txBody>
        </p:sp>
        <p:sp>
          <p:nvSpPr>
            <p:cNvPr id="154634" name="Rectangle 10"/>
            <p:cNvSpPr>
              <a:spLocks noChangeArrowheads="1"/>
            </p:cNvSpPr>
            <p:nvPr/>
          </p:nvSpPr>
          <p:spPr bwMode="auto">
            <a:xfrm>
              <a:off x="426121" y="23538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outer(config-route-map</a:t>
              </a:r>
              <a:r>
                <a:rPr lang="en-GB" sz="1600" dirty="0">
                  <a:latin typeface="Courier New" pitchFamily="49" charset="0"/>
                </a:rPr>
                <a:t>)#</a:t>
              </a:r>
            </a:p>
          </p:txBody>
        </p:sp>
        <p:sp>
          <p:nvSpPr>
            <p:cNvPr id="154635" name="Text Box 11"/>
            <p:cNvSpPr txBox="1">
              <a:spLocks noChangeArrowheads="1"/>
            </p:cNvSpPr>
            <p:nvPr/>
          </p:nvSpPr>
          <p:spPr bwMode="auto">
            <a:xfrm>
              <a:off x="426121" y="30243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conditions to </a:t>
              </a:r>
              <a:r>
                <a:rPr lang="en-US" sz="2000" dirty="0" smtClean="0">
                  <a:latin typeface="+mn-lt"/>
                </a:rPr>
                <a:t>match.</a:t>
              </a:r>
              <a:endParaRPr lang="en-US" sz="2000" dirty="0">
                <a:latin typeface="+mn-lt"/>
              </a:endParaRPr>
            </a:p>
          </p:txBody>
        </p:sp>
      </p:grpSp>
      <p:grpSp>
        <p:nvGrpSpPr>
          <p:cNvPr id="16" name="Group 15"/>
          <p:cNvGrpSpPr/>
          <p:nvPr/>
        </p:nvGrpSpPr>
        <p:grpSpPr>
          <a:xfrm>
            <a:off x="426121" y="3674198"/>
            <a:ext cx="8262938" cy="1055281"/>
            <a:chOff x="426121" y="3603195"/>
            <a:chExt cx="8262938" cy="1055281"/>
          </a:xfrm>
        </p:grpSpPr>
        <p:sp>
          <p:nvSpPr>
            <p:cNvPr id="154636" name="Rectangle 12"/>
            <p:cNvSpPr>
              <a:spLocks noChangeArrowheads="1"/>
            </p:cNvSpPr>
            <p:nvPr/>
          </p:nvSpPr>
          <p:spPr bwMode="auto">
            <a:xfrm>
              <a:off x="530896" y="3907995"/>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set {</a:t>
              </a:r>
              <a:r>
                <a:rPr lang="en-US" sz="1600" i="1" dirty="0">
                  <a:latin typeface="Courier New" pitchFamily="49" charset="0"/>
                </a:rPr>
                <a:t>actions</a:t>
              </a:r>
              <a:r>
                <a:rPr lang="en-US" sz="1600" b="1" dirty="0">
                  <a:latin typeface="Courier New" pitchFamily="49" charset="0"/>
                </a:rPr>
                <a:t>} 	</a:t>
              </a:r>
              <a:endParaRPr lang="en-GB" sz="1600" b="1" dirty="0">
                <a:latin typeface="Courier New" pitchFamily="49" charset="0"/>
              </a:endParaRPr>
            </a:p>
          </p:txBody>
        </p:sp>
        <p:sp>
          <p:nvSpPr>
            <p:cNvPr id="154637" name="Rectangle 13"/>
            <p:cNvSpPr>
              <a:spLocks noChangeArrowheads="1"/>
            </p:cNvSpPr>
            <p:nvPr/>
          </p:nvSpPr>
          <p:spPr bwMode="auto">
            <a:xfrm>
              <a:off x="426121" y="3603195"/>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Router(config-route-map</a:t>
              </a:r>
              <a:r>
                <a:rPr lang="en-GB" sz="1600" dirty="0">
                  <a:latin typeface="Courier New" pitchFamily="49" charset="0"/>
                </a:rPr>
                <a:t>)#</a:t>
              </a:r>
            </a:p>
          </p:txBody>
        </p:sp>
        <p:sp>
          <p:nvSpPr>
            <p:cNvPr id="154638" name="Text Box 14"/>
            <p:cNvSpPr txBox="1">
              <a:spLocks noChangeArrowheads="1"/>
            </p:cNvSpPr>
            <p:nvPr/>
          </p:nvSpPr>
          <p:spPr bwMode="auto">
            <a:xfrm>
              <a:off x="426121" y="4273755"/>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action to be taken on a </a:t>
              </a:r>
              <a:r>
                <a:rPr lang="en-US" sz="2000" dirty="0" smtClean="0">
                  <a:latin typeface="+mn-lt"/>
                </a:rPr>
                <a:t>match.</a:t>
              </a:r>
              <a:endParaRPr lang="en-US" sz="2000" dirty="0">
                <a:latin typeface="+mn-lt"/>
              </a:endParaRPr>
            </a:p>
          </p:txBody>
        </p:sp>
      </p:gr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latin typeface="Courier New" pitchFamily="49" charset="0"/>
                <a:cs typeface="Courier New" pitchFamily="49" charset="0"/>
              </a:rPr>
              <a:t>match</a:t>
            </a:r>
            <a:r>
              <a:rPr lang="en-US" dirty="0" smtClean="0"/>
              <a:t> Commands Used in Redistribution</a:t>
            </a:r>
            <a:endParaRPr lang="en-US" dirty="0"/>
          </a:p>
        </p:txBody>
      </p:sp>
      <p:sp>
        <p:nvSpPr>
          <p:cNvPr id="4" name="Rectangle 3"/>
          <p:cNvSpPr/>
          <p:nvPr/>
        </p:nvSpPr>
        <p:spPr bwMode="auto">
          <a:xfrm>
            <a:off x="266700" y="1549400"/>
            <a:ext cx="8534400" cy="317500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266700" y="1549400"/>
            <a:ext cx="8534400" cy="1063171"/>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flipV="1">
            <a:off x="406400" y="3155182"/>
            <a:ext cx="8534400" cy="3271018"/>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8" name="Table 7"/>
          <p:cNvGraphicFramePr>
            <a:graphicFrameLocks noGrp="1"/>
          </p:cNvGraphicFramePr>
          <p:nvPr/>
        </p:nvGraphicFramePr>
        <p:xfrm>
          <a:off x="279400" y="1021080"/>
          <a:ext cx="8407400" cy="5364482"/>
        </p:xfrm>
        <a:graphic>
          <a:graphicData uri="http://schemas.openxmlformats.org/drawingml/2006/table">
            <a:tbl>
              <a:tblPr firstRow="1" bandRow="1">
                <a:tableStyleId>{5C22544A-7EE6-4342-B048-85BDC9FD1C3A}</a:tableStyleId>
              </a:tblPr>
              <a:tblGrid>
                <a:gridCol w="3012440"/>
                <a:gridCol w="5394960"/>
              </a:tblGrid>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711886">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graphicFrame>
        <p:nvGraphicFramePr>
          <p:cNvPr id="9" name="Table Placeholder 7"/>
          <p:cNvGraphicFramePr>
            <a:graphicFrameLocks noGrp="1"/>
          </p:cNvGraphicFramePr>
          <p:nvPr>
            <p:ph type="tbl" idx="1"/>
          </p:nvPr>
        </p:nvGraphicFramePr>
        <p:xfrm>
          <a:off x="187960" y="4937760"/>
          <a:ext cx="8575040" cy="1539240"/>
        </p:xfrm>
        <a:graphic>
          <a:graphicData uri="http://schemas.openxmlformats.org/drawingml/2006/table">
            <a:tbl>
              <a:tblPr/>
              <a:tblGrid>
                <a:gridCol w="8575040"/>
              </a:tblGrid>
              <a:tr h="1539240">
                <a:tc>
                  <a:txBody>
                    <a:bodyPr/>
                    <a:lstStyle/>
                    <a:p>
                      <a:endParaRPr lang="en-US"/>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Commands Used in Redistribution</a:t>
            </a:r>
            <a:endParaRPr lang="en-US" dirty="0"/>
          </a:p>
        </p:txBody>
      </p:sp>
      <p:sp>
        <p:nvSpPr>
          <p:cNvPr id="6" name="Rectangle 5"/>
          <p:cNvSpPr/>
          <p:nvPr/>
        </p:nvSpPr>
        <p:spPr bwMode="auto">
          <a:xfrm>
            <a:off x="254000" y="1447800"/>
            <a:ext cx="8534400" cy="365760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9" name="Table 8"/>
          <p:cNvGraphicFramePr>
            <a:graphicFrameLocks noGrp="1"/>
          </p:cNvGraphicFramePr>
          <p:nvPr/>
        </p:nvGraphicFramePr>
        <p:xfrm>
          <a:off x="279400" y="1016000"/>
          <a:ext cx="8346440" cy="5547201"/>
        </p:xfrm>
        <a:graphic>
          <a:graphicData uri="http://schemas.openxmlformats.org/drawingml/2006/table">
            <a:tbl>
              <a:tblPr firstRow="1" bandRow="1">
                <a:tableStyleId>{5C22544A-7EE6-4342-B048-85BDC9FD1C3A}</a:tableStyleId>
              </a:tblPr>
              <a:tblGrid>
                <a:gridCol w="2616200"/>
                <a:gridCol w="5730240"/>
              </a:tblGrid>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599354">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45340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774587">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for which the Cisco IOS software has no explicit route to a destination</a:t>
                      </a:r>
                    </a:p>
                  </a:txBody>
                  <a:tcPr marL="73025" marR="73025" marT="36512" marB="36512" anchor="ctr" horzOverflow="overflow"/>
                </a:tc>
              </a:tr>
              <a:tr h="45340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42412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level</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import routes for IS-IS and OSPF</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local-preference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a BGP local preference value </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value for a routing protocol</a:t>
                      </a:r>
                    </a:p>
                  </a:txBody>
                  <a:tcPr marL="73025" marR="73025" marT="36512" marB="36512" anchor="ctr" horzOverflow="overflow"/>
                </a:tc>
              </a:tr>
              <a:tr h="42412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metric-type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type for the destination routing protocol</a:t>
                      </a:r>
                    </a:p>
                  </a:txBody>
                  <a:tcPr marL="73025" marR="73025" marT="36512" marB="36512" anchor="ctr" horzOverflow="overflow"/>
                </a:tc>
              </a:tr>
              <a:tr h="320844">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28295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graphicFrame>
        <p:nvGraphicFramePr>
          <p:cNvPr id="10" name="Table Placeholder 7"/>
          <p:cNvGraphicFramePr>
            <a:graphicFrameLocks noGrp="1"/>
          </p:cNvGraphicFramePr>
          <p:nvPr>
            <p:ph type="tbl" idx="1"/>
          </p:nvPr>
        </p:nvGraphicFramePr>
        <p:xfrm>
          <a:off x="127000" y="5227320"/>
          <a:ext cx="8575040" cy="1097280"/>
        </p:xfrm>
        <a:graphic>
          <a:graphicData uri="http://schemas.openxmlformats.org/drawingml/2006/table">
            <a:tbl>
              <a:tblPr/>
              <a:tblGrid>
                <a:gridCol w="8575040"/>
              </a:tblGrid>
              <a:tr h="1097280">
                <a:tc>
                  <a:txBody>
                    <a:bodyPr/>
                    <a:lstStyle/>
                    <a:p>
                      <a:endParaRPr lang="en-US"/>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Configuring Route Maps for Redistribution</a:t>
            </a:r>
            <a:endParaRPr lang="en-US" dirty="0"/>
          </a:p>
        </p:txBody>
      </p:sp>
      <p:sp>
        <p:nvSpPr>
          <p:cNvPr id="11" name="Content Placeholder 10"/>
          <p:cNvSpPr>
            <a:spLocks noGrp="1"/>
          </p:cNvSpPr>
          <p:nvPr>
            <p:ph idx="11"/>
          </p:nvPr>
        </p:nvSpPr>
        <p:spPr>
          <a:xfrm>
            <a:off x="279400" y="4943789"/>
            <a:ext cx="8520354" cy="1480315"/>
          </a:xfrm>
        </p:spPr>
        <p:txBody>
          <a:bodyPr>
            <a:noAutofit/>
          </a:bodyPr>
          <a:lstStyle/>
          <a:p>
            <a:pPr>
              <a:lnSpc>
                <a:spcPct val="120000"/>
              </a:lnSpc>
            </a:pPr>
            <a:r>
              <a:rPr lang="en-US" sz="1200" dirty="0" smtClean="0"/>
              <a:t>The route map </a:t>
            </a:r>
            <a:r>
              <a:rPr lang="en-US" sz="1200" dirty="0" err="1" smtClean="0"/>
              <a:t>REDIS</a:t>
            </a:r>
            <a:r>
              <a:rPr lang="en-US" sz="1200" dirty="0" smtClean="0"/>
              <a:t>-RIP tests the following;</a:t>
            </a:r>
          </a:p>
          <a:p>
            <a:pPr lvl="1">
              <a:lnSpc>
                <a:spcPct val="120000"/>
              </a:lnSpc>
            </a:pPr>
            <a:r>
              <a:rPr lang="en-US" sz="1050" dirty="0" smtClean="0"/>
              <a:t>In sequence 10, </a:t>
            </a:r>
            <a:r>
              <a:rPr lang="en-US" sz="1050" smtClean="0"/>
              <a:t>any routes matching </a:t>
            </a:r>
            <a:r>
              <a:rPr lang="en-US" sz="1050" dirty="0" smtClean="0"/>
              <a:t>ACLs 23 or 29 will have their metric changed accordingly.</a:t>
            </a:r>
          </a:p>
          <a:p>
            <a:pPr lvl="1">
              <a:lnSpc>
                <a:spcPct val="120000"/>
              </a:lnSpc>
            </a:pPr>
            <a:r>
              <a:rPr lang="en-US" sz="1050" dirty="0" smtClean="0"/>
              <a:t>In sequence 20, </a:t>
            </a:r>
            <a:r>
              <a:rPr lang="en-US" sz="1050" smtClean="0"/>
              <a:t>any routes matching </a:t>
            </a:r>
            <a:r>
              <a:rPr lang="en-US" sz="1050" dirty="0" smtClean="0"/>
              <a:t>ACLs 37 will not be redistributed.</a:t>
            </a:r>
          </a:p>
          <a:p>
            <a:pPr lvl="1">
              <a:lnSpc>
                <a:spcPct val="120000"/>
              </a:lnSpc>
            </a:pPr>
            <a:r>
              <a:rPr lang="en-US" sz="1050" dirty="0" smtClean="0"/>
              <a:t>In sequence 30, all </a:t>
            </a:r>
            <a:r>
              <a:rPr lang="en-US" sz="1050" smtClean="0"/>
              <a:t>other routes will </a:t>
            </a:r>
            <a:r>
              <a:rPr lang="en-US" sz="1050" dirty="0" smtClean="0"/>
              <a:t>have their metric changed accordingly.</a:t>
            </a:r>
          </a:p>
          <a:p>
            <a:pPr>
              <a:lnSpc>
                <a:spcPct val="120000"/>
              </a:lnSpc>
            </a:pPr>
            <a:r>
              <a:rPr lang="en-US" sz="1200" dirty="0" smtClean="0"/>
              <a:t>Finally, all RIP routes and subnets will be redistributed into OSPF according to the </a:t>
            </a:r>
            <a:r>
              <a:rPr lang="en-US" sz="1200" dirty="0" err="1" smtClean="0"/>
              <a:t>REDIS</a:t>
            </a:r>
            <a:r>
              <a:rPr lang="en-US" sz="1200" dirty="0" smtClean="0"/>
              <a:t>-RIP route map </a:t>
            </a:r>
            <a:r>
              <a:rPr lang="en-US" sz="1200" smtClean="0"/>
              <a:t>statements.</a:t>
            </a:r>
            <a:endParaRPr lang="en-US" sz="1200" dirty="0" smtClean="0"/>
          </a:p>
        </p:txBody>
      </p:sp>
      <p:sp>
        <p:nvSpPr>
          <p:cNvPr id="8" name="Rectangle 7"/>
          <p:cNvSpPr/>
          <p:nvPr/>
        </p:nvSpPr>
        <p:spPr bwMode="auto">
          <a:xfrm>
            <a:off x="2002411" y="4360985"/>
            <a:ext cx="4187373" cy="18087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Content Placeholder 14"/>
          <p:cNvSpPr txBox="1">
            <a:spLocks/>
          </p:cNvSpPr>
          <p:nvPr/>
        </p:nvSpPr>
        <p:spPr bwMode="auto">
          <a:xfrm>
            <a:off x="279400" y="1196703"/>
            <a:ext cx="8520113" cy="3646602"/>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Autofit/>
          </a:bodyPr>
          <a:lstStyle/>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access-list 23 permit 10.1.0.0 0.0.255.255</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access-list 29 permit 172.16.1.0 0.0.0.255</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access-list 37 permit 10.0.0.0 0.255.255.255</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route-map </a:t>
            </a:r>
            <a:r>
              <a:rPr lang="en-US" sz="1200" b="1" kern="0" dirty="0" err="1" smtClean="0">
                <a:latin typeface="Courier New" pitchFamily="49" charset="0"/>
                <a:cs typeface="Courier New" pitchFamily="49" charset="0"/>
              </a:rPr>
              <a:t>REDIS</a:t>
            </a:r>
            <a:r>
              <a:rPr lang="en-US" sz="1200" b="1" kern="0" dirty="0" smtClean="0">
                <a:latin typeface="Courier New" pitchFamily="49" charset="0"/>
                <a:cs typeface="Courier New" pitchFamily="49" charset="0"/>
              </a:rPr>
              <a:t>-RIP permit 10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match ip address 23 29</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set metric 500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set metric-type type-1</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route-map </a:t>
            </a:r>
            <a:r>
              <a:rPr lang="en-US" sz="1200" b="1" kern="0" dirty="0" err="1" smtClean="0">
                <a:latin typeface="Courier New" pitchFamily="49" charset="0"/>
                <a:cs typeface="Courier New" pitchFamily="49" charset="0"/>
              </a:rPr>
              <a:t>REDIS</a:t>
            </a:r>
            <a:r>
              <a:rPr lang="en-US" sz="1200" b="1" kern="0" dirty="0" smtClean="0">
                <a:latin typeface="Courier New" pitchFamily="49" charset="0"/>
                <a:cs typeface="Courier New" pitchFamily="49" charset="0"/>
              </a:rPr>
              <a:t>-RIP deny 20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match ip address 37</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route-map </a:t>
            </a:r>
            <a:r>
              <a:rPr lang="en-US" sz="1200" b="1" kern="0" dirty="0" err="1" smtClean="0">
                <a:latin typeface="Courier New" pitchFamily="49" charset="0"/>
                <a:cs typeface="Courier New" pitchFamily="49" charset="0"/>
              </a:rPr>
              <a:t>REDIS</a:t>
            </a:r>
            <a:r>
              <a:rPr lang="en-US" sz="1200" b="1" kern="0" dirty="0" smtClean="0">
                <a:latin typeface="Courier New" pitchFamily="49" charset="0"/>
                <a:cs typeface="Courier New" pitchFamily="49" charset="0"/>
              </a:rPr>
              <a:t>-RIP permit 30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set metric 5000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set metric-type type-2</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R1(config-route-map)# </a:t>
            </a:r>
            <a:r>
              <a:rPr lang="en-US" sz="1200" b="1" kern="0" dirty="0" smtClean="0">
                <a:latin typeface="Courier New" pitchFamily="49" charset="0"/>
                <a:cs typeface="Courier New" pitchFamily="49" charset="0"/>
              </a:rPr>
              <a:t>router ospf 10</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R1(config-router)# </a:t>
            </a:r>
            <a:r>
              <a:rPr lang="en-US" sz="1200" b="1" kern="0" dirty="0" smtClean="0">
                <a:latin typeface="Courier New" pitchFamily="49" charset="0"/>
                <a:cs typeface="Courier New" pitchFamily="49" charset="0"/>
              </a:rPr>
              <a:t>redistribute rip route-map </a:t>
            </a:r>
            <a:r>
              <a:rPr lang="en-US" sz="1200" b="1" kern="0" dirty="0" err="1" smtClean="0">
                <a:latin typeface="Courier New" pitchFamily="49" charset="0"/>
                <a:cs typeface="Courier New" pitchFamily="49" charset="0"/>
              </a:rPr>
              <a:t>REDIS</a:t>
            </a:r>
            <a:r>
              <a:rPr lang="en-US" sz="1200" b="1" kern="0" dirty="0" smtClean="0">
                <a:latin typeface="Courier New" pitchFamily="49" charset="0"/>
                <a:cs typeface="Courier New" pitchFamily="49" charset="0"/>
              </a:rPr>
              <a:t>-RIP subnets</a:t>
            </a:r>
          </a:p>
          <a:p>
            <a:pPr marL="236538" lvl="0" indent="-236538" algn="l" defTabSz="814388" eaLnBrk="1" hangingPunct="1">
              <a:lnSpc>
                <a:spcPct val="100000"/>
              </a:lnSpc>
              <a:spcBef>
                <a:spcPts val="0"/>
              </a:spcBef>
              <a:buClr>
                <a:srgbClr val="708CA1"/>
              </a:buClr>
            </a:pPr>
            <a:r>
              <a:rPr lang="en-US" sz="1200" kern="0" dirty="0" smtClean="0">
                <a:latin typeface="Courier New" pitchFamily="49" charset="0"/>
                <a:cs typeface="Courier New" pitchFamily="49" charset="0"/>
              </a:rPr>
              <a:t>R1(config-router)#</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5134708" y="1056420"/>
            <a:ext cx="3223639" cy="1817409"/>
          </a:xfrm>
          <a:prstGeom prst="roundRect">
            <a:avLst/>
          </a:prstGeom>
          <a:solidFill>
            <a:schemeClr val="accent2">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ounded Rectangle 6"/>
          <p:cNvSpPr/>
          <p:nvPr/>
        </p:nvSpPr>
        <p:spPr bwMode="auto">
          <a:xfrm>
            <a:off x="371790" y="1055077"/>
            <a:ext cx="4280598" cy="1828799"/>
          </a:xfrm>
          <a:prstGeom prst="roundRect">
            <a:avLst/>
          </a:prstGeom>
          <a:solidFill>
            <a:schemeClr val="tx1">
              <a:lumMod val="50000"/>
              <a:lumOff val="50000"/>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Route Feedback</a:t>
            </a:r>
            <a:endParaRPr lang="en-US" dirty="0"/>
          </a:p>
        </p:txBody>
      </p:sp>
      <p:sp>
        <p:nvSpPr>
          <p:cNvPr id="29" name="Content Placeholder 28"/>
          <p:cNvSpPr>
            <a:spLocks noGrp="1"/>
          </p:cNvSpPr>
          <p:nvPr>
            <p:ph idx="11"/>
          </p:nvPr>
        </p:nvSpPr>
        <p:spPr>
          <a:xfrm>
            <a:off x="279400" y="3054699"/>
            <a:ext cx="8520354" cy="3369405"/>
          </a:xfrm>
        </p:spPr>
        <p:txBody>
          <a:bodyPr>
            <a:noAutofit/>
          </a:bodyPr>
          <a:lstStyle/>
          <a:p>
            <a:pPr>
              <a:lnSpc>
                <a:spcPct val="110000"/>
              </a:lnSpc>
              <a:spcBef>
                <a:spcPts val="0"/>
              </a:spcBef>
              <a:spcAft>
                <a:spcPts val="600"/>
              </a:spcAft>
            </a:pPr>
            <a:r>
              <a:rPr lang="en-US" sz="1800" dirty="0" smtClean="0"/>
              <a:t>There is a possibility that routing feedback might cause suboptimal routing when routes are redistributed by more than one router such as in the two-way multipoint redistribution configuration on R1 and R2.</a:t>
            </a:r>
          </a:p>
          <a:p>
            <a:pPr>
              <a:lnSpc>
                <a:spcPct val="110000"/>
              </a:lnSpc>
              <a:spcBef>
                <a:spcPts val="0"/>
              </a:spcBef>
              <a:spcAft>
                <a:spcPts val="600"/>
              </a:spcAft>
            </a:pPr>
            <a:r>
              <a:rPr lang="en-US" sz="1800" dirty="0" smtClean="0"/>
              <a:t>The following </a:t>
            </a:r>
            <a:r>
              <a:rPr lang="en-US" sz="1800" smtClean="0"/>
              <a:t>explains the </a:t>
            </a:r>
            <a:r>
              <a:rPr lang="en-US" sz="1800" dirty="0" smtClean="0"/>
              <a:t>routing </a:t>
            </a:r>
            <a:r>
              <a:rPr lang="en-US" sz="1800" smtClean="0"/>
              <a:t>feedback loop for this scenario:</a:t>
            </a:r>
            <a:endParaRPr lang="en-US" sz="1800" dirty="0" smtClean="0"/>
          </a:p>
          <a:p>
            <a:pPr lvl="1">
              <a:lnSpc>
                <a:spcPct val="110000"/>
              </a:lnSpc>
              <a:spcBef>
                <a:spcPts val="0"/>
              </a:spcBef>
              <a:spcAft>
                <a:spcPts val="600"/>
              </a:spcAft>
            </a:pPr>
            <a:r>
              <a:rPr lang="en-US" sz="1600" dirty="0" smtClean="0"/>
              <a:t>RIPv2 on R3 advertises network 192.168.1.0. </a:t>
            </a:r>
          </a:p>
          <a:p>
            <a:pPr lvl="1">
              <a:lnSpc>
                <a:spcPct val="110000"/>
              </a:lnSpc>
              <a:spcBef>
                <a:spcPts val="0"/>
              </a:spcBef>
              <a:spcAft>
                <a:spcPts val="600"/>
              </a:spcAft>
            </a:pPr>
            <a:r>
              <a:rPr lang="en-US" sz="1600" dirty="0" smtClean="0"/>
              <a:t>R1 redistributes the 192.168.1.0 network into OSPF.</a:t>
            </a:r>
          </a:p>
          <a:p>
            <a:pPr lvl="1">
              <a:lnSpc>
                <a:spcPct val="110000"/>
              </a:lnSpc>
              <a:spcBef>
                <a:spcPts val="0"/>
              </a:spcBef>
              <a:spcAft>
                <a:spcPts val="600"/>
              </a:spcAft>
            </a:pPr>
            <a:r>
              <a:rPr lang="en-US" sz="1600" dirty="0" smtClean="0"/>
              <a:t>OSPF then propagates this route through the OSPF domain.</a:t>
            </a:r>
          </a:p>
          <a:p>
            <a:pPr lvl="1">
              <a:lnSpc>
                <a:spcPct val="110000"/>
              </a:lnSpc>
              <a:spcBef>
                <a:spcPts val="0"/>
              </a:spcBef>
              <a:spcAft>
                <a:spcPts val="600"/>
              </a:spcAft>
            </a:pPr>
            <a:r>
              <a:rPr lang="en-US" sz="1600" dirty="0" smtClean="0"/>
              <a:t>An OSPF router eventually advertises the 192.168.1.0 network to R2. </a:t>
            </a:r>
          </a:p>
          <a:p>
            <a:pPr lvl="1">
              <a:lnSpc>
                <a:spcPct val="110000"/>
              </a:lnSpc>
              <a:spcBef>
                <a:spcPts val="0"/>
              </a:spcBef>
              <a:spcAft>
                <a:spcPts val="600"/>
              </a:spcAft>
            </a:pPr>
            <a:r>
              <a:rPr lang="en-US" sz="1600" dirty="0" smtClean="0"/>
              <a:t>R2 then redistributes 192.168.1.0 from OSPF back into the original RIPv2 network creating a routing feedback </a:t>
            </a:r>
            <a:r>
              <a:rPr lang="en-US" sz="1600" smtClean="0"/>
              <a:t>loop.</a:t>
            </a:r>
            <a:endParaRPr lang="en-US" sz="1600" dirty="0" smtClean="0"/>
          </a:p>
        </p:txBody>
      </p:sp>
      <p:cxnSp>
        <p:nvCxnSpPr>
          <p:cNvPr id="4" name="Straight Connector 3"/>
          <p:cNvCxnSpPr/>
          <p:nvPr/>
        </p:nvCxnSpPr>
        <p:spPr bwMode="auto">
          <a:xfrm>
            <a:off x="743575" y="1979526"/>
            <a:ext cx="462224"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9" name="TextBox 8"/>
          <p:cNvSpPr txBox="1"/>
          <p:nvPr/>
        </p:nvSpPr>
        <p:spPr>
          <a:xfrm>
            <a:off x="747787" y="1118557"/>
            <a:ext cx="945988" cy="160898"/>
          </a:xfrm>
          <a:prstGeom prst="rect">
            <a:avLst/>
          </a:prstGeom>
          <a:noFill/>
        </p:spPr>
        <p:txBody>
          <a:bodyPr wrap="square" lIns="0" tIns="0" rIns="0" bIns="0" rtlCol="0" anchor="ctr" anchorCtr="0">
            <a:noAutofit/>
          </a:bodyPr>
          <a:lstStyle/>
          <a:p>
            <a:pPr algn="l"/>
            <a:r>
              <a:rPr lang="en-US" sz="1050" b="1" dirty="0" smtClean="0"/>
              <a:t>RIPv2</a:t>
            </a:r>
            <a:endParaRPr lang="en-US" sz="1050" b="1" dirty="0"/>
          </a:p>
        </p:txBody>
      </p:sp>
      <p:pic>
        <p:nvPicPr>
          <p:cNvPr id="10" name="Picture 37"/>
          <p:cNvPicPr>
            <a:picLocks noChangeArrowheads="1"/>
          </p:cNvPicPr>
          <p:nvPr/>
        </p:nvPicPr>
        <p:blipFill>
          <a:blip r:embed="rId2"/>
          <a:srcRect/>
          <a:stretch>
            <a:fillRect/>
          </a:stretch>
        </p:blipFill>
        <p:spPr bwMode="auto">
          <a:xfrm>
            <a:off x="2100261" y="1370978"/>
            <a:ext cx="709688" cy="435346"/>
          </a:xfrm>
          <a:prstGeom prst="rect">
            <a:avLst/>
          </a:prstGeom>
          <a:noFill/>
          <a:ln w="9525">
            <a:noFill/>
            <a:miter lim="800000"/>
            <a:headEnd/>
            <a:tailEnd/>
          </a:ln>
        </p:spPr>
      </p:pic>
      <p:cxnSp>
        <p:nvCxnSpPr>
          <p:cNvPr id="11" name="Straight Connector 10"/>
          <p:cNvCxnSpPr>
            <a:stCxn id="10" idx="3"/>
            <a:endCxn id="25" idx="1"/>
          </p:cNvCxnSpPr>
          <p:nvPr/>
        </p:nvCxnSpPr>
        <p:spPr bwMode="auto">
          <a:xfrm flipV="1">
            <a:off x="2809949" y="1575878"/>
            <a:ext cx="4550809" cy="1277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2" name="TextBox 11"/>
          <p:cNvSpPr txBox="1"/>
          <p:nvPr/>
        </p:nvSpPr>
        <p:spPr>
          <a:xfrm>
            <a:off x="7229860" y="110286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pic>
        <p:nvPicPr>
          <p:cNvPr id="13" name="Picture 37"/>
          <p:cNvPicPr>
            <a:picLocks noChangeArrowheads="1"/>
          </p:cNvPicPr>
          <p:nvPr/>
        </p:nvPicPr>
        <p:blipFill>
          <a:blip r:embed="rId2"/>
          <a:srcRect/>
          <a:stretch>
            <a:fillRect/>
          </a:stretch>
        </p:blipFill>
        <p:spPr bwMode="auto">
          <a:xfrm>
            <a:off x="3351493" y="1388347"/>
            <a:ext cx="709688" cy="435346"/>
          </a:xfrm>
          <a:prstGeom prst="rect">
            <a:avLst/>
          </a:prstGeom>
          <a:noFill/>
          <a:ln w="9525">
            <a:noFill/>
            <a:miter lim="800000"/>
            <a:headEnd/>
            <a:tailEnd/>
          </a:ln>
        </p:spPr>
      </p:pic>
      <p:pic>
        <p:nvPicPr>
          <p:cNvPr id="15" name="Picture 37"/>
          <p:cNvPicPr>
            <a:picLocks noChangeArrowheads="1"/>
          </p:cNvPicPr>
          <p:nvPr/>
        </p:nvPicPr>
        <p:blipFill>
          <a:blip r:embed="rId2"/>
          <a:srcRect/>
          <a:stretch>
            <a:fillRect/>
          </a:stretch>
        </p:blipFill>
        <p:spPr bwMode="auto">
          <a:xfrm>
            <a:off x="2101936" y="2055940"/>
            <a:ext cx="709688" cy="435346"/>
          </a:xfrm>
          <a:prstGeom prst="rect">
            <a:avLst/>
          </a:prstGeom>
          <a:noFill/>
          <a:ln w="9525">
            <a:noFill/>
            <a:miter lim="800000"/>
            <a:headEnd/>
            <a:tailEnd/>
          </a:ln>
        </p:spPr>
      </p:pic>
      <p:cxnSp>
        <p:nvCxnSpPr>
          <p:cNvPr id="16" name="Straight Connector 15"/>
          <p:cNvCxnSpPr>
            <a:stCxn id="10" idx="1"/>
          </p:cNvCxnSpPr>
          <p:nvPr/>
        </p:nvCxnSpPr>
        <p:spPr bwMode="auto">
          <a:xfrm rot="10800000" flipV="1">
            <a:off x="1227571" y="1588650"/>
            <a:ext cx="872690" cy="38915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7" name="Straight Connector 16"/>
          <p:cNvCxnSpPr>
            <a:stCxn id="15" idx="1"/>
          </p:cNvCxnSpPr>
          <p:nvPr/>
        </p:nvCxnSpPr>
        <p:spPr bwMode="auto">
          <a:xfrm rot="10800000">
            <a:off x="1227572" y="1977809"/>
            <a:ext cx="874365" cy="295805"/>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9" name="Straight Connector 18"/>
          <p:cNvCxnSpPr>
            <a:stCxn id="15" idx="3"/>
            <a:endCxn id="35" idx="1"/>
          </p:cNvCxnSpPr>
          <p:nvPr/>
        </p:nvCxnSpPr>
        <p:spPr bwMode="auto">
          <a:xfrm>
            <a:off x="2811624" y="2273613"/>
            <a:ext cx="4539086" cy="2574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20" name="Picture 37"/>
          <p:cNvPicPr>
            <a:picLocks noChangeArrowheads="1"/>
          </p:cNvPicPr>
          <p:nvPr/>
        </p:nvPicPr>
        <p:blipFill>
          <a:blip r:embed="rId2"/>
          <a:srcRect/>
          <a:stretch>
            <a:fillRect/>
          </a:stretch>
        </p:blipFill>
        <p:spPr bwMode="auto">
          <a:xfrm>
            <a:off x="3353168" y="2073309"/>
            <a:ext cx="709688" cy="435346"/>
          </a:xfrm>
          <a:prstGeom prst="rect">
            <a:avLst/>
          </a:prstGeom>
          <a:noFill/>
          <a:ln w="9525">
            <a:noFill/>
            <a:miter lim="800000"/>
            <a:headEnd/>
            <a:tailEnd/>
          </a:ln>
        </p:spPr>
      </p:pic>
      <p:pic>
        <p:nvPicPr>
          <p:cNvPr id="25" name="Picture 37"/>
          <p:cNvPicPr>
            <a:picLocks noChangeArrowheads="1"/>
          </p:cNvPicPr>
          <p:nvPr/>
        </p:nvPicPr>
        <p:blipFill>
          <a:blip r:embed="rId2"/>
          <a:srcRect/>
          <a:stretch>
            <a:fillRect/>
          </a:stretch>
        </p:blipFill>
        <p:spPr bwMode="auto">
          <a:xfrm>
            <a:off x="7360758" y="1358205"/>
            <a:ext cx="709688" cy="435346"/>
          </a:xfrm>
          <a:prstGeom prst="rect">
            <a:avLst/>
          </a:prstGeom>
          <a:noFill/>
          <a:ln w="9525">
            <a:noFill/>
            <a:miter lim="800000"/>
            <a:headEnd/>
            <a:tailEnd/>
          </a:ln>
        </p:spPr>
      </p:pic>
      <p:sp>
        <p:nvSpPr>
          <p:cNvPr id="26" name="Right Arrow 25"/>
          <p:cNvSpPr/>
          <p:nvPr/>
        </p:nvSpPr>
        <p:spPr bwMode="auto">
          <a:xfrm>
            <a:off x="5337290" y="1378186"/>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E2 192.168.1.0 [110/20] </a:t>
            </a:r>
            <a:endParaRPr kumimoji="0" lang="en-US" sz="800" b="1" i="0" u="none" strike="noStrike" cap="none" normalizeH="0" baseline="0" dirty="0" smtClean="0">
              <a:ln>
                <a:noFill/>
              </a:ln>
              <a:solidFill>
                <a:schemeClr val="tx1"/>
              </a:solidFill>
              <a:effectLst/>
              <a:latin typeface="Arial" charset="0"/>
            </a:endParaRPr>
          </a:p>
        </p:txBody>
      </p:sp>
      <p:sp>
        <p:nvSpPr>
          <p:cNvPr id="34" name="Right Arrow 33"/>
          <p:cNvSpPr/>
          <p:nvPr/>
        </p:nvSpPr>
        <p:spPr bwMode="auto">
          <a:xfrm flipH="1">
            <a:off x="5345722" y="2093280"/>
            <a:ext cx="1798656"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E2 192.168.1.0 [110/20] </a:t>
            </a:r>
            <a:endParaRPr kumimoji="0" lang="en-US" sz="800" b="1" i="0" u="none" strike="noStrike" cap="none" normalizeH="0" baseline="0" dirty="0" smtClean="0">
              <a:ln>
                <a:noFill/>
              </a:ln>
              <a:solidFill>
                <a:schemeClr val="tx1"/>
              </a:solidFill>
              <a:effectLst/>
              <a:latin typeface="Arial" charset="0"/>
            </a:endParaRPr>
          </a:p>
        </p:txBody>
      </p:sp>
      <p:pic>
        <p:nvPicPr>
          <p:cNvPr id="35" name="Picture 37"/>
          <p:cNvPicPr>
            <a:picLocks noChangeArrowheads="1"/>
          </p:cNvPicPr>
          <p:nvPr/>
        </p:nvPicPr>
        <p:blipFill>
          <a:blip r:embed="rId2"/>
          <a:srcRect/>
          <a:stretch>
            <a:fillRect/>
          </a:stretch>
        </p:blipFill>
        <p:spPr bwMode="auto">
          <a:xfrm>
            <a:off x="7350710" y="2081687"/>
            <a:ext cx="709688" cy="435346"/>
          </a:xfrm>
          <a:prstGeom prst="rect">
            <a:avLst/>
          </a:prstGeom>
          <a:noFill/>
          <a:ln w="9525">
            <a:noFill/>
            <a:miter lim="800000"/>
            <a:headEnd/>
            <a:tailEnd/>
          </a:ln>
        </p:spPr>
      </p:pic>
      <p:cxnSp>
        <p:nvCxnSpPr>
          <p:cNvPr id="37" name="Straight Connector 36"/>
          <p:cNvCxnSpPr>
            <a:stCxn id="25" idx="2"/>
            <a:endCxn id="35" idx="0"/>
          </p:cNvCxnSpPr>
          <p:nvPr/>
        </p:nvCxnSpPr>
        <p:spPr bwMode="auto">
          <a:xfrm rot="5400000">
            <a:off x="7566510" y="1932595"/>
            <a:ext cx="288136" cy="1004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 name="Picture 37"/>
          <p:cNvPicPr>
            <a:picLocks noChangeArrowheads="1"/>
          </p:cNvPicPr>
          <p:nvPr/>
        </p:nvPicPr>
        <p:blipFill>
          <a:blip r:embed="rId2"/>
          <a:srcRect/>
          <a:stretch>
            <a:fillRect/>
          </a:stretch>
        </p:blipFill>
        <p:spPr bwMode="auto">
          <a:xfrm>
            <a:off x="4555620" y="1366576"/>
            <a:ext cx="709688" cy="435346"/>
          </a:xfrm>
          <a:prstGeom prst="rect">
            <a:avLst/>
          </a:prstGeom>
          <a:noFill/>
          <a:ln w="9525">
            <a:noFill/>
            <a:miter lim="800000"/>
            <a:headEnd/>
            <a:tailEnd/>
          </a:ln>
        </p:spPr>
      </p:pic>
      <p:pic>
        <p:nvPicPr>
          <p:cNvPr id="14" name="Picture 37"/>
          <p:cNvPicPr>
            <a:picLocks noChangeArrowheads="1"/>
          </p:cNvPicPr>
          <p:nvPr/>
        </p:nvPicPr>
        <p:blipFill>
          <a:blip r:embed="rId2"/>
          <a:srcRect/>
          <a:stretch>
            <a:fillRect/>
          </a:stretch>
        </p:blipFill>
        <p:spPr bwMode="auto">
          <a:xfrm>
            <a:off x="4557295" y="2061586"/>
            <a:ext cx="709688" cy="435346"/>
          </a:xfrm>
          <a:prstGeom prst="rect">
            <a:avLst/>
          </a:prstGeom>
          <a:noFill/>
          <a:ln w="9525">
            <a:noFill/>
            <a:miter lim="800000"/>
            <a:headEnd/>
            <a:tailEnd/>
          </a:ln>
        </p:spPr>
      </p:pic>
      <p:sp>
        <p:nvSpPr>
          <p:cNvPr id="23" name="TextBox 22"/>
          <p:cNvSpPr txBox="1"/>
          <p:nvPr/>
        </p:nvSpPr>
        <p:spPr>
          <a:xfrm>
            <a:off x="4755294" y="158206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4" name="TextBox 23"/>
          <p:cNvSpPr txBox="1"/>
          <p:nvPr/>
        </p:nvSpPr>
        <p:spPr>
          <a:xfrm>
            <a:off x="4756969" y="22670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1" name="Right Arrow 40"/>
          <p:cNvSpPr/>
          <p:nvPr/>
        </p:nvSpPr>
        <p:spPr bwMode="auto">
          <a:xfrm>
            <a:off x="495660" y="1329620"/>
            <a:ext cx="1594397"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R 192.168.1.0 [120/1] </a:t>
            </a:r>
            <a:endParaRPr kumimoji="0" lang="en-US" sz="800" b="1" i="0" u="none" strike="noStrike" cap="none" normalizeH="0" baseline="0" dirty="0" smtClean="0">
              <a:ln>
                <a:noFill/>
              </a:ln>
              <a:solidFill>
                <a:schemeClr val="tx1"/>
              </a:solidFill>
              <a:effectLst/>
              <a:latin typeface="Arial" charset="0"/>
            </a:endParaRPr>
          </a:p>
        </p:txBody>
      </p:sp>
      <p:pic>
        <p:nvPicPr>
          <p:cNvPr id="45" name="Picture 37"/>
          <p:cNvPicPr>
            <a:picLocks noChangeArrowheads="1"/>
          </p:cNvPicPr>
          <p:nvPr/>
        </p:nvPicPr>
        <p:blipFill>
          <a:blip r:embed="rId2"/>
          <a:srcRect/>
          <a:stretch>
            <a:fillRect/>
          </a:stretch>
        </p:blipFill>
        <p:spPr bwMode="auto">
          <a:xfrm>
            <a:off x="678651" y="1760135"/>
            <a:ext cx="709688" cy="435346"/>
          </a:xfrm>
          <a:prstGeom prst="rect">
            <a:avLst/>
          </a:prstGeom>
          <a:noFill/>
          <a:ln w="9525">
            <a:noFill/>
            <a:miter lim="800000"/>
            <a:headEnd/>
            <a:tailEnd/>
          </a:ln>
        </p:spPr>
      </p:pic>
      <p:sp>
        <p:nvSpPr>
          <p:cNvPr id="46" name="TextBox 45"/>
          <p:cNvSpPr txBox="1"/>
          <p:nvPr/>
        </p:nvSpPr>
        <p:spPr>
          <a:xfrm>
            <a:off x="859900" y="1977297"/>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bwMode="auto">
          <a:xfrm>
            <a:off x="1913190" y="4041130"/>
            <a:ext cx="4487610" cy="16912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6" name="Rectangle 35"/>
          <p:cNvSpPr/>
          <p:nvPr/>
        </p:nvSpPr>
        <p:spPr bwMode="auto">
          <a:xfrm>
            <a:off x="2172744" y="3697788"/>
            <a:ext cx="2901674" cy="17082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3" name="Rectangle 42"/>
          <p:cNvSpPr/>
          <p:nvPr/>
        </p:nvSpPr>
        <p:spPr bwMode="auto">
          <a:xfrm>
            <a:off x="1346479" y="3341994"/>
            <a:ext cx="2713055" cy="2151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Route Maps to Avoid Route Feedback</a:t>
            </a:r>
            <a:endParaRPr lang="en-US" dirty="0"/>
          </a:p>
        </p:txBody>
      </p:sp>
      <p:sp>
        <p:nvSpPr>
          <p:cNvPr id="46" name="Text Placeholder 5"/>
          <p:cNvSpPr>
            <a:spLocks/>
          </p:cNvSpPr>
          <p:nvPr/>
        </p:nvSpPr>
        <p:spPr bwMode="auto">
          <a:xfrm>
            <a:off x="279400" y="3168928"/>
            <a:ext cx="8537054" cy="1604040"/>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access-list 1 permit 192.168.1.0 0.0.0.255</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route-map OSPF-into-RIP deny 10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R1(config-route-map)# </a:t>
            </a:r>
            <a:r>
              <a:rPr lang="en-US" sz="1100" b="1" kern="0" dirty="0" smtClean="0">
                <a:latin typeface="Courier New" pitchFamily="49" charset="0"/>
              </a:rPr>
              <a:t>match ip address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R1(config-route-map)# </a:t>
            </a:r>
            <a:r>
              <a:rPr lang="en-US" sz="1100" b="1" kern="0" dirty="0" smtClean="0">
                <a:latin typeface="Courier New" pitchFamily="49" charset="0"/>
              </a:rPr>
              <a:t>route-map OSPF-into-RIP permit 20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R1(config-route-map)#</a:t>
            </a:r>
            <a:r>
              <a:rPr lang="en-US" sz="1100" b="1" kern="0" dirty="0" smtClean="0">
                <a:latin typeface="Courier New" pitchFamily="49" charset="0"/>
              </a:rPr>
              <a:t> router rip</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redistribute ospf 10 metric 5 route-map OSPF-into-RIP</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redistribute rip subnets</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a:t>
            </a:r>
            <a:endParaRPr lang="en-US" sz="1100" kern="0" dirty="0">
              <a:latin typeface="Courier New" pitchFamily="49" charset="0"/>
            </a:endParaRPr>
          </a:p>
        </p:txBody>
      </p:sp>
      <p:sp>
        <p:nvSpPr>
          <p:cNvPr id="103" name="Content Placeholder 28"/>
          <p:cNvSpPr txBox="1">
            <a:spLocks/>
          </p:cNvSpPr>
          <p:nvPr/>
        </p:nvSpPr>
        <p:spPr>
          <a:xfrm>
            <a:off x="279400" y="4843305"/>
            <a:ext cx="8520354" cy="1580799"/>
          </a:xfrm>
          <a:prstGeom prst="rect">
            <a:avLst/>
          </a:prstGeom>
        </p:spPr>
        <p:txBody>
          <a:bodyPr>
            <a:noAutofit/>
          </a:bodyPr>
          <a:lstStyle/>
          <a:p>
            <a:pPr marL="171450" lvl="0" indent="-171450" algn="l" defTabSz="814388" eaLnBrk="1" hangingPunct="1">
              <a:lnSpc>
                <a:spcPct val="100000"/>
              </a:lnSpc>
              <a:spcBef>
                <a:spcPts val="0"/>
              </a:spcBef>
              <a:spcAft>
                <a:spcPts val="600"/>
              </a:spcAft>
              <a:buClr>
                <a:srgbClr val="708CA1"/>
              </a:buClr>
              <a:buFont typeface="Wingdings" pitchFamily="2" charset="2"/>
              <a:buChar char="§"/>
            </a:pPr>
            <a:r>
              <a:rPr lang="en-US" sz="1600" kern="0" dirty="0" smtClean="0">
                <a:latin typeface="+mn-lt"/>
              </a:rPr>
              <a:t>To prevent the routing feedback loop, a route map called OSPF-into-RIP has been applied to R1 and R2.</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400" kern="0" dirty="0" smtClean="0">
                <a:latin typeface="+mn-lt"/>
              </a:rPr>
              <a:t>In sequence 10, </a:t>
            </a:r>
            <a:r>
              <a:rPr lang="en-US" sz="1400" kern="0" smtClean="0">
                <a:latin typeface="+mn-lt"/>
              </a:rPr>
              <a:t>any routes matching </a:t>
            </a:r>
            <a:r>
              <a:rPr lang="en-US" sz="1400" kern="0" dirty="0" smtClean="0">
                <a:latin typeface="+mn-lt"/>
              </a:rPr>
              <a:t>ACL 1 is denied and will not be redistributed back into RIP.</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400" kern="0" dirty="0" smtClean="0"/>
              <a:t>In sequence 20, all </a:t>
            </a:r>
            <a:r>
              <a:rPr lang="en-US" sz="1400" kern="0" smtClean="0"/>
              <a:t>other routes are </a:t>
            </a:r>
            <a:r>
              <a:rPr lang="en-US" sz="1400" kern="0" dirty="0" smtClean="0"/>
              <a:t>permitted to be redistributed and will be assigned a RIP metric of 5.</a:t>
            </a:r>
            <a:r>
              <a:rPr lang="en-US" sz="1400" kern="0" dirty="0" smtClean="0">
                <a:latin typeface="+mn-lt"/>
              </a:rPr>
              <a:t> </a:t>
            </a:r>
          </a:p>
        </p:txBody>
      </p:sp>
      <p:sp>
        <p:nvSpPr>
          <p:cNvPr id="112" name="Rounded Rectangle 111"/>
          <p:cNvSpPr/>
          <p:nvPr/>
        </p:nvSpPr>
        <p:spPr bwMode="auto">
          <a:xfrm>
            <a:off x="5134708" y="1056420"/>
            <a:ext cx="3223639" cy="1817409"/>
          </a:xfrm>
          <a:prstGeom prst="roundRect">
            <a:avLst/>
          </a:prstGeom>
          <a:solidFill>
            <a:schemeClr val="accent2">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3" name="Rounded Rectangle 112"/>
          <p:cNvSpPr/>
          <p:nvPr/>
        </p:nvSpPr>
        <p:spPr bwMode="auto">
          <a:xfrm>
            <a:off x="371790" y="1055077"/>
            <a:ext cx="4280598" cy="1828799"/>
          </a:xfrm>
          <a:prstGeom prst="roundRect">
            <a:avLst/>
          </a:prstGeom>
          <a:solidFill>
            <a:schemeClr val="tx1">
              <a:lumMod val="50000"/>
              <a:lumOff val="50000"/>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14" name="Straight Connector 113"/>
          <p:cNvCxnSpPr/>
          <p:nvPr/>
        </p:nvCxnSpPr>
        <p:spPr bwMode="auto">
          <a:xfrm>
            <a:off x="743575" y="1979526"/>
            <a:ext cx="462224"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15" name="TextBox 114"/>
          <p:cNvSpPr txBox="1"/>
          <p:nvPr/>
        </p:nvSpPr>
        <p:spPr>
          <a:xfrm>
            <a:off x="747787" y="1118557"/>
            <a:ext cx="945988" cy="160898"/>
          </a:xfrm>
          <a:prstGeom prst="rect">
            <a:avLst/>
          </a:prstGeom>
          <a:noFill/>
        </p:spPr>
        <p:txBody>
          <a:bodyPr wrap="square" lIns="0" tIns="0" rIns="0" bIns="0" rtlCol="0" anchor="ctr" anchorCtr="0">
            <a:noAutofit/>
          </a:bodyPr>
          <a:lstStyle/>
          <a:p>
            <a:pPr algn="l"/>
            <a:r>
              <a:rPr lang="en-US" sz="1050" b="1" dirty="0" smtClean="0"/>
              <a:t>RIPv2</a:t>
            </a:r>
            <a:endParaRPr lang="en-US" sz="1050" b="1" dirty="0"/>
          </a:p>
        </p:txBody>
      </p:sp>
      <p:pic>
        <p:nvPicPr>
          <p:cNvPr id="116" name="Picture 37"/>
          <p:cNvPicPr>
            <a:picLocks noChangeArrowheads="1"/>
          </p:cNvPicPr>
          <p:nvPr/>
        </p:nvPicPr>
        <p:blipFill>
          <a:blip r:embed="rId3"/>
          <a:srcRect/>
          <a:stretch>
            <a:fillRect/>
          </a:stretch>
        </p:blipFill>
        <p:spPr bwMode="auto">
          <a:xfrm>
            <a:off x="2100261" y="1370978"/>
            <a:ext cx="709688" cy="435346"/>
          </a:xfrm>
          <a:prstGeom prst="rect">
            <a:avLst/>
          </a:prstGeom>
          <a:noFill/>
          <a:ln w="9525">
            <a:noFill/>
            <a:miter lim="800000"/>
            <a:headEnd/>
            <a:tailEnd/>
          </a:ln>
        </p:spPr>
      </p:pic>
      <p:cxnSp>
        <p:nvCxnSpPr>
          <p:cNvPr id="117" name="Straight Connector 116"/>
          <p:cNvCxnSpPr>
            <a:stCxn id="116" idx="3"/>
            <a:endCxn id="125" idx="1"/>
          </p:cNvCxnSpPr>
          <p:nvPr/>
        </p:nvCxnSpPr>
        <p:spPr bwMode="auto">
          <a:xfrm flipV="1">
            <a:off x="2809949" y="1575878"/>
            <a:ext cx="4550809" cy="12773"/>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18" name="TextBox 117"/>
          <p:cNvSpPr txBox="1"/>
          <p:nvPr/>
        </p:nvSpPr>
        <p:spPr>
          <a:xfrm>
            <a:off x="7229860" y="110286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pic>
        <p:nvPicPr>
          <p:cNvPr id="119" name="Picture 37"/>
          <p:cNvPicPr>
            <a:picLocks noChangeArrowheads="1"/>
          </p:cNvPicPr>
          <p:nvPr/>
        </p:nvPicPr>
        <p:blipFill>
          <a:blip r:embed="rId3"/>
          <a:srcRect/>
          <a:stretch>
            <a:fillRect/>
          </a:stretch>
        </p:blipFill>
        <p:spPr bwMode="auto">
          <a:xfrm>
            <a:off x="3351493" y="1388347"/>
            <a:ext cx="709688" cy="435346"/>
          </a:xfrm>
          <a:prstGeom prst="rect">
            <a:avLst/>
          </a:prstGeom>
          <a:noFill/>
          <a:ln w="9525">
            <a:noFill/>
            <a:miter lim="800000"/>
            <a:headEnd/>
            <a:tailEnd/>
          </a:ln>
        </p:spPr>
      </p:pic>
      <p:pic>
        <p:nvPicPr>
          <p:cNvPr id="120" name="Picture 37"/>
          <p:cNvPicPr>
            <a:picLocks noChangeArrowheads="1"/>
          </p:cNvPicPr>
          <p:nvPr/>
        </p:nvPicPr>
        <p:blipFill>
          <a:blip r:embed="rId3"/>
          <a:srcRect/>
          <a:stretch>
            <a:fillRect/>
          </a:stretch>
        </p:blipFill>
        <p:spPr bwMode="auto">
          <a:xfrm>
            <a:off x="2101936" y="2055940"/>
            <a:ext cx="709688" cy="435346"/>
          </a:xfrm>
          <a:prstGeom prst="rect">
            <a:avLst/>
          </a:prstGeom>
          <a:noFill/>
          <a:ln w="9525">
            <a:noFill/>
            <a:miter lim="800000"/>
            <a:headEnd/>
            <a:tailEnd/>
          </a:ln>
        </p:spPr>
      </p:pic>
      <p:cxnSp>
        <p:nvCxnSpPr>
          <p:cNvPr id="121" name="Straight Connector 120"/>
          <p:cNvCxnSpPr>
            <a:stCxn id="116" idx="1"/>
          </p:cNvCxnSpPr>
          <p:nvPr/>
        </p:nvCxnSpPr>
        <p:spPr bwMode="auto">
          <a:xfrm rot="10800000" flipV="1">
            <a:off x="1227571" y="1588650"/>
            <a:ext cx="872690" cy="38915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2" name="Straight Connector 121"/>
          <p:cNvCxnSpPr>
            <a:stCxn id="120" idx="1"/>
          </p:cNvCxnSpPr>
          <p:nvPr/>
        </p:nvCxnSpPr>
        <p:spPr bwMode="auto">
          <a:xfrm rot="10800000">
            <a:off x="1227572" y="1977809"/>
            <a:ext cx="874365" cy="295805"/>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3" name="Straight Connector 122"/>
          <p:cNvCxnSpPr>
            <a:stCxn id="120" idx="3"/>
            <a:endCxn id="128" idx="1"/>
          </p:cNvCxnSpPr>
          <p:nvPr/>
        </p:nvCxnSpPr>
        <p:spPr bwMode="auto">
          <a:xfrm>
            <a:off x="2811624" y="2273613"/>
            <a:ext cx="4539086" cy="2574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4" name="Picture 37"/>
          <p:cNvPicPr>
            <a:picLocks noChangeArrowheads="1"/>
          </p:cNvPicPr>
          <p:nvPr/>
        </p:nvPicPr>
        <p:blipFill>
          <a:blip r:embed="rId3"/>
          <a:srcRect/>
          <a:stretch>
            <a:fillRect/>
          </a:stretch>
        </p:blipFill>
        <p:spPr bwMode="auto">
          <a:xfrm>
            <a:off x="3353168" y="2073309"/>
            <a:ext cx="709688" cy="435346"/>
          </a:xfrm>
          <a:prstGeom prst="rect">
            <a:avLst/>
          </a:prstGeom>
          <a:noFill/>
          <a:ln w="9525">
            <a:noFill/>
            <a:miter lim="800000"/>
            <a:headEnd/>
            <a:tailEnd/>
          </a:ln>
        </p:spPr>
      </p:pic>
      <p:pic>
        <p:nvPicPr>
          <p:cNvPr id="125" name="Picture 37"/>
          <p:cNvPicPr>
            <a:picLocks noChangeArrowheads="1"/>
          </p:cNvPicPr>
          <p:nvPr/>
        </p:nvPicPr>
        <p:blipFill>
          <a:blip r:embed="rId3"/>
          <a:srcRect/>
          <a:stretch>
            <a:fillRect/>
          </a:stretch>
        </p:blipFill>
        <p:spPr bwMode="auto">
          <a:xfrm>
            <a:off x="7360758" y="1358205"/>
            <a:ext cx="709688" cy="435346"/>
          </a:xfrm>
          <a:prstGeom prst="rect">
            <a:avLst/>
          </a:prstGeom>
          <a:noFill/>
          <a:ln w="9525">
            <a:noFill/>
            <a:miter lim="800000"/>
            <a:headEnd/>
            <a:tailEnd/>
          </a:ln>
        </p:spPr>
      </p:pic>
      <p:sp>
        <p:nvSpPr>
          <p:cNvPr id="126" name="Right Arrow 125"/>
          <p:cNvSpPr/>
          <p:nvPr/>
        </p:nvSpPr>
        <p:spPr bwMode="auto">
          <a:xfrm>
            <a:off x="5337290" y="1378186"/>
            <a:ext cx="1748943"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E2 192.168.1.0 [110/20] </a:t>
            </a:r>
            <a:endParaRPr kumimoji="0" lang="en-US" sz="800" b="1" i="0" u="none" strike="noStrike" cap="none" normalizeH="0" baseline="0" dirty="0" smtClean="0">
              <a:ln>
                <a:noFill/>
              </a:ln>
              <a:solidFill>
                <a:schemeClr val="tx1"/>
              </a:solidFill>
              <a:effectLst/>
              <a:latin typeface="Arial" charset="0"/>
            </a:endParaRPr>
          </a:p>
        </p:txBody>
      </p:sp>
      <p:sp>
        <p:nvSpPr>
          <p:cNvPr id="127" name="Right Arrow 126"/>
          <p:cNvSpPr/>
          <p:nvPr/>
        </p:nvSpPr>
        <p:spPr bwMode="auto">
          <a:xfrm flipH="1">
            <a:off x="5345722" y="2093280"/>
            <a:ext cx="1798656"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O E2 192.168.1.0 [110/20] </a:t>
            </a:r>
            <a:endParaRPr kumimoji="0" lang="en-US" sz="800" b="1" i="0" u="none" strike="noStrike" cap="none" normalizeH="0" baseline="0" dirty="0" smtClean="0">
              <a:ln>
                <a:noFill/>
              </a:ln>
              <a:solidFill>
                <a:schemeClr val="tx1"/>
              </a:solidFill>
              <a:effectLst/>
              <a:latin typeface="Arial" charset="0"/>
            </a:endParaRPr>
          </a:p>
        </p:txBody>
      </p:sp>
      <p:pic>
        <p:nvPicPr>
          <p:cNvPr id="128" name="Picture 37"/>
          <p:cNvPicPr>
            <a:picLocks noChangeArrowheads="1"/>
          </p:cNvPicPr>
          <p:nvPr/>
        </p:nvPicPr>
        <p:blipFill>
          <a:blip r:embed="rId3"/>
          <a:srcRect/>
          <a:stretch>
            <a:fillRect/>
          </a:stretch>
        </p:blipFill>
        <p:spPr bwMode="auto">
          <a:xfrm>
            <a:off x="7350710" y="2081687"/>
            <a:ext cx="709688" cy="435346"/>
          </a:xfrm>
          <a:prstGeom prst="rect">
            <a:avLst/>
          </a:prstGeom>
          <a:noFill/>
          <a:ln w="9525">
            <a:noFill/>
            <a:miter lim="800000"/>
            <a:headEnd/>
            <a:tailEnd/>
          </a:ln>
        </p:spPr>
      </p:pic>
      <p:cxnSp>
        <p:nvCxnSpPr>
          <p:cNvPr id="129" name="Straight Connector 128"/>
          <p:cNvCxnSpPr>
            <a:stCxn id="125" idx="2"/>
            <a:endCxn id="128" idx="0"/>
          </p:cNvCxnSpPr>
          <p:nvPr/>
        </p:nvCxnSpPr>
        <p:spPr bwMode="auto">
          <a:xfrm rot="5400000">
            <a:off x="7566510" y="1932595"/>
            <a:ext cx="288136" cy="1004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30" name="Picture 37"/>
          <p:cNvPicPr>
            <a:picLocks noChangeArrowheads="1"/>
          </p:cNvPicPr>
          <p:nvPr/>
        </p:nvPicPr>
        <p:blipFill>
          <a:blip r:embed="rId3"/>
          <a:srcRect/>
          <a:stretch>
            <a:fillRect/>
          </a:stretch>
        </p:blipFill>
        <p:spPr bwMode="auto">
          <a:xfrm>
            <a:off x="4555620" y="1366576"/>
            <a:ext cx="709688" cy="435346"/>
          </a:xfrm>
          <a:prstGeom prst="rect">
            <a:avLst/>
          </a:prstGeom>
          <a:noFill/>
          <a:ln w="9525">
            <a:noFill/>
            <a:miter lim="800000"/>
            <a:headEnd/>
            <a:tailEnd/>
          </a:ln>
        </p:spPr>
      </p:pic>
      <p:pic>
        <p:nvPicPr>
          <p:cNvPr id="131" name="Picture 37"/>
          <p:cNvPicPr>
            <a:picLocks noChangeArrowheads="1"/>
          </p:cNvPicPr>
          <p:nvPr/>
        </p:nvPicPr>
        <p:blipFill>
          <a:blip r:embed="rId3"/>
          <a:srcRect/>
          <a:stretch>
            <a:fillRect/>
          </a:stretch>
        </p:blipFill>
        <p:spPr bwMode="auto">
          <a:xfrm>
            <a:off x="4557295" y="2061586"/>
            <a:ext cx="709688" cy="435346"/>
          </a:xfrm>
          <a:prstGeom prst="rect">
            <a:avLst/>
          </a:prstGeom>
          <a:noFill/>
          <a:ln w="9525">
            <a:noFill/>
            <a:miter lim="800000"/>
            <a:headEnd/>
            <a:tailEnd/>
          </a:ln>
        </p:spPr>
      </p:pic>
      <p:sp>
        <p:nvSpPr>
          <p:cNvPr id="132" name="TextBox 131"/>
          <p:cNvSpPr txBox="1"/>
          <p:nvPr/>
        </p:nvSpPr>
        <p:spPr>
          <a:xfrm>
            <a:off x="4755294" y="158206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33" name="TextBox 132"/>
          <p:cNvSpPr txBox="1"/>
          <p:nvPr/>
        </p:nvSpPr>
        <p:spPr>
          <a:xfrm>
            <a:off x="4756969" y="22670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4" name="Right Arrow 133"/>
          <p:cNvSpPr/>
          <p:nvPr/>
        </p:nvSpPr>
        <p:spPr bwMode="auto">
          <a:xfrm>
            <a:off x="495660" y="1329620"/>
            <a:ext cx="1594397" cy="38183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R 192.168.1.0 [120/1] </a:t>
            </a:r>
            <a:endParaRPr kumimoji="0" lang="en-US" sz="800" b="1" i="0" u="none" strike="noStrike" cap="none" normalizeH="0" baseline="0" dirty="0" smtClean="0">
              <a:ln>
                <a:noFill/>
              </a:ln>
              <a:solidFill>
                <a:schemeClr val="tx1"/>
              </a:solidFill>
              <a:effectLst/>
              <a:latin typeface="Arial" charset="0"/>
            </a:endParaRPr>
          </a:p>
        </p:txBody>
      </p:sp>
      <p:pic>
        <p:nvPicPr>
          <p:cNvPr id="135" name="Picture 37"/>
          <p:cNvPicPr>
            <a:picLocks noChangeArrowheads="1"/>
          </p:cNvPicPr>
          <p:nvPr/>
        </p:nvPicPr>
        <p:blipFill>
          <a:blip r:embed="rId3"/>
          <a:srcRect/>
          <a:stretch>
            <a:fillRect/>
          </a:stretch>
        </p:blipFill>
        <p:spPr bwMode="auto">
          <a:xfrm>
            <a:off x="678651" y="1760135"/>
            <a:ext cx="709688" cy="435346"/>
          </a:xfrm>
          <a:prstGeom prst="rect">
            <a:avLst/>
          </a:prstGeom>
          <a:noFill/>
          <a:ln w="9525">
            <a:noFill/>
            <a:miter lim="800000"/>
            <a:headEnd/>
            <a:tailEnd/>
          </a:ln>
        </p:spPr>
      </p:pic>
      <p:sp>
        <p:nvSpPr>
          <p:cNvPr id="136" name="TextBox 135"/>
          <p:cNvSpPr txBox="1"/>
          <p:nvPr/>
        </p:nvSpPr>
        <p:spPr>
          <a:xfrm>
            <a:off x="859900" y="1977297"/>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Distribute Lists</a:t>
            </a:r>
            <a:endParaRPr lang="en-US" dirty="0"/>
          </a:p>
        </p:txBody>
      </p:sp>
      <p:sp>
        <p:nvSpPr>
          <p:cNvPr id="3" name="Content Placeholder 2"/>
          <p:cNvSpPr>
            <a:spLocks noGrp="1"/>
          </p:cNvSpPr>
          <p:nvPr>
            <p:ph idx="1"/>
          </p:nvPr>
        </p:nvSpPr>
        <p:spPr/>
        <p:txBody>
          <a:bodyPr>
            <a:normAutofit/>
          </a:bodyPr>
          <a:lstStyle/>
          <a:p>
            <a:r>
              <a:rPr lang="en-US" dirty="0" smtClean="0"/>
              <a:t>Another way to control routing updates is to use a distribute list which allows an ACL to be applied to routing updates for filtering purposes.</a:t>
            </a:r>
          </a:p>
          <a:p>
            <a:pPr lvl="1"/>
            <a:r>
              <a:rPr lang="en-US" dirty="0" smtClean="0"/>
              <a:t>Administrators control which routes get distributed. </a:t>
            </a:r>
          </a:p>
          <a:p>
            <a:pPr lvl="1"/>
            <a:r>
              <a:rPr lang="en-US" dirty="0" smtClean="0"/>
              <a:t>This control is for security, overhead, and management reasons.</a:t>
            </a:r>
          </a:p>
          <a:p>
            <a:r>
              <a:rPr lang="en-US" dirty="0" smtClean="0"/>
              <a:t>It’s important to understanding that the distribution lists are used to control (filter) routing updates while ACLs filter user traffic.</a:t>
            </a:r>
          </a:p>
          <a:p>
            <a:r>
              <a:rPr lang="en-US" dirty="0" smtClean="0"/>
              <a:t>Sample implementation plan:</a:t>
            </a:r>
          </a:p>
          <a:p>
            <a:pPr lvl="1"/>
            <a:r>
              <a:rPr lang="en-US" dirty="0" smtClean="0"/>
              <a:t>Identify network traffic to be filtered using an ACL or route map.</a:t>
            </a:r>
          </a:p>
          <a:p>
            <a:pPr lvl="1"/>
            <a:r>
              <a:rPr lang="en-US" dirty="0" smtClean="0"/>
              <a:t>Associate the distribute list with the ACL or route-map using the</a:t>
            </a:r>
            <a:r>
              <a:rPr lang="en-US" b="1" dirty="0" smtClean="0">
                <a:latin typeface="Courier New" pitchFamily="49" charset="0"/>
                <a:cs typeface="Courier New" pitchFamily="49" charset="0"/>
              </a:rPr>
              <a:t> distribute-list </a:t>
            </a:r>
            <a:r>
              <a:rPr lang="en-US" dirty="0" smtClean="0"/>
              <a:t>router configuration command.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Route Filtering Process</a:t>
            </a:r>
            <a:endParaRPr lang="en-US" dirty="0"/>
          </a:p>
        </p:txBody>
      </p:sp>
      <p:sp>
        <p:nvSpPr>
          <p:cNvPr id="3" name="Content Placeholder 2"/>
          <p:cNvSpPr>
            <a:spLocks noGrp="1"/>
          </p:cNvSpPr>
          <p:nvPr>
            <p:ph idx="10"/>
          </p:nvPr>
        </p:nvSpPr>
        <p:spPr>
          <a:xfrm>
            <a:off x="279400" y="1174380"/>
            <a:ext cx="8520354" cy="2528940"/>
          </a:xfrm>
        </p:spPr>
        <p:txBody>
          <a:bodyPr>
            <a:noAutofit/>
          </a:bodyPr>
          <a:lstStyle/>
          <a:p>
            <a:pPr marL="288925" indent="-288925">
              <a:buFont typeface="+mj-lt"/>
              <a:buAutoNum type="arabicPeriod"/>
            </a:pPr>
            <a:r>
              <a:rPr lang="en-US" sz="1800" smtClean="0"/>
              <a:t>A router stores the incoming routing update in the buffer and triggers a decision.</a:t>
            </a:r>
          </a:p>
          <a:p>
            <a:pPr marL="288925" indent="-288925">
              <a:buFont typeface="+mj-lt"/>
              <a:buAutoNum type="arabicPeriod"/>
            </a:pPr>
            <a:r>
              <a:rPr lang="en-US" sz="1800" smtClean="0"/>
              <a:t>Is there an incoming filter applied to this interface?</a:t>
            </a:r>
          </a:p>
          <a:p>
            <a:pPr lvl="1"/>
            <a:r>
              <a:rPr lang="en-US" sz="1600" smtClean="0"/>
              <a:t>If no, then the routing update packet is processed normally.</a:t>
            </a:r>
          </a:p>
          <a:p>
            <a:pPr marL="288925" indent="-288925">
              <a:buFont typeface="+mj-lt"/>
              <a:buAutoNum type="arabicPeriod"/>
            </a:pPr>
            <a:r>
              <a:rPr lang="en-US" sz="1800" smtClean="0"/>
              <a:t>Otherwise, is there an entry in the filter matching the routing update packet? </a:t>
            </a:r>
          </a:p>
          <a:p>
            <a:pPr lvl="1"/>
            <a:r>
              <a:rPr lang="en-US" sz="1600" smtClean="0"/>
              <a:t>If no, then the routing update packet is dropped.</a:t>
            </a:r>
          </a:p>
          <a:p>
            <a:pPr marL="288925" indent="-288925">
              <a:buFont typeface="+mj-lt"/>
              <a:buAutoNum type="arabicPeriod"/>
            </a:pPr>
            <a:r>
              <a:rPr lang="en-US" sz="1800" smtClean="0"/>
              <a:t>Otherwise, the router processes the routing update according to the filter.</a:t>
            </a:r>
          </a:p>
          <a:p>
            <a:endParaRPr lang="en-US" sz="1800" dirty="0"/>
          </a:p>
        </p:txBody>
      </p:sp>
      <p:pic>
        <p:nvPicPr>
          <p:cNvPr id="2058" name="Picture 10"/>
          <p:cNvPicPr>
            <a:picLocks noGrp="1" noChangeAspect="1" noChangeArrowheads="1"/>
          </p:cNvPicPr>
          <p:nvPr>
            <p:ph sz="quarter" idx="11"/>
          </p:nvPr>
        </p:nvPicPr>
        <p:blipFill>
          <a:blip r:embed="rId2"/>
          <a:stretch>
            <a:fillRect/>
          </a:stretch>
        </p:blipFill>
        <p:spPr>
          <a:xfrm>
            <a:off x="1952400" y="3619500"/>
            <a:ext cx="5174113" cy="2921000"/>
          </a:xfr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Filter Incoming Routing Updates</a:t>
            </a:r>
            <a:endParaRPr lang="en-US" dirty="0"/>
          </a:p>
        </p:txBody>
      </p:sp>
      <p:sp>
        <p:nvSpPr>
          <p:cNvPr id="13" name="Content Placeholder 12"/>
          <p:cNvSpPr>
            <a:spLocks noGrp="1"/>
          </p:cNvSpPr>
          <p:nvPr>
            <p:ph idx="1"/>
          </p:nvPr>
        </p:nvSpPr>
        <p:spPr/>
        <p:txBody>
          <a:bodyPr>
            <a:normAutofit/>
          </a:bodyPr>
          <a:lstStyle/>
          <a:p>
            <a:r>
              <a:rPr lang="en-US" dirty="0" smtClean="0"/>
              <a:t>Define a filter for incoming routing updates.</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69852"/>
            <a:ext cx="7745412" cy="595660"/>
          </a:xfrm>
        </p:spPr>
        <p:txBody>
          <a:bodyPr>
            <a:normAutofit/>
          </a:bodyPr>
          <a:lstStyle/>
          <a:p>
            <a:r>
              <a:rPr lang="en-US" sz="1400" dirty="0" smtClean="0"/>
              <a:t>distribute-list {</a:t>
            </a:r>
            <a:r>
              <a:rPr lang="en-US" sz="1400" b="0" i="1" dirty="0" smtClean="0"/>
              <a:t>access-list-number</a:t>
            </a:r>
            <a:r>
              <a:rPr lang="en-US" sz="1400" dirty="0" smtClean="0"/>
              <a:t> | </a:t>
            </a:r>
            <a:r>
              <a:rPr lang="en-US" sz="1400" b="0" i="1" dirty="0" smtClean="0"/>
              <a:t>name</a:t>
            </a:r>
            <a:r>
              <a:rPr lang="en-US" sz="1400" dirty="0" smtClean="0"/>
              <a:t>} [route-map </a:t>
            </a:r>
            <a:r>
              <a:rPr lang="en-US" sz="1400" b="0" i="1" dirty="0" smtClean="0"/>
              <a:t>map-tag] </a:t>
            </a:r>
            <a:r>
              <a:rPr lang="en-US" sz="1400" dirty="0" smtClean="0"/>
              <a:t>in [</a:t>
            </a:r>
            <a:r>
              <a:rPr lang="en-US" sz="1400" b="0" i="1" kern="1200" dirty="0" smtClean="0">
                <a:solidFill>
                  <a:srgbClr val="000000"/>
                </a:solidFill>
                <a:ea typeface="Times New Roman"/>
              </a:rPr>
              <a:t>interface-type interface-number</a:t>
            </a:r>
            <a:r>
              <a:rPr lang="en-US" sz="1400" dirty="0" smtClean="0"/>
              <a:t>]</a:t>
            </a:r>
            <a:endParaRPr lang="en-US" sz="1400" b="0" i="1" dirty="0"/>
          </a:p>
        </p:txBody>
      </p:sp>
      <p:graphicFrame>
        <p:nvGraphicFramePr>
          <p:cNvPr id="7" name="Table 6"/>
          <p:cNvGraphicFramePr>
            <a:graphicFrameLocks noGrp="1"/>
          </p:cNvGraphicFramePr>
          <p:nvPr/>
        </p:nvGraphicFramePr>
        <p:xfrm>
          <a:off x="548640" y="2799080"/>
          <a:ext cx="7863840" cy="3292904"/>
        </p:xfrm>
        <a:graphic>
          <a:graphicData uri="http://schemas.openxmlformats.org/drawingml/2006/table">
            <a:tbl>
              <a:tblPr firstRow="1" bandRow="1">
                <a:tableStyleId>{5C22544A-7EE6-4342-B048-85BDC9FD1C3A}</a:tableStyleId>
              </a:tblPr>
              <a:tblGrid>
                <a:gridCol w="2270760"/>
                <a:gridCol w="5593080"/>
              </a:tblGrid>
              <a:tr h="517108">
                <a:tc>
                  <a:txBody>
                    <a:bodyPr/>
                    <a:lstStyle/>
                    <a:p>
                      <a:pPr marL="0" marR="0" algn="l">
                        <a:lnSpc>
                          <a:spcPts val="1100"/>
                        </a:lnSpc>
                        <a:spcBef>
                          <a:spcPts val="0"/>
                        </a:spcBef>
                        <a:spcAft>
                          <a:spcPts val="2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ts val="11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access-list-number | name</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Specifies the standard access list number or name.</a:t>
                      </a: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map-tag</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(Optional) Specifies the name of the route map that defines which networks are to be installed in the routing table and which are to be filtered from the routing table. </a:t>
                      </a:r>
                    </a:p>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This argument is supported by OSPF only.</a:t>
                      </a: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b="1" i="0" kern="1200" dirty="0" smtClean="0">
                          <a:solidFill>
                            <a:srgbClr val="000000"/>
                          </a:solidFill>
                          <a:latin typeface="Courier New" pitchFamily="49" charset="0"/>
                          <a:ea typeface="Times New Roman"/>
                          <a:cs typeface="Courier New" pitchFamily="49" charset="0"/>
                        </a:rPr>
                        <a:t>in</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Applies the access list to incoming routing updates.</a:t>
                      </a:r>
                    </a:p>
                  </a:txBody>
                  <a:tcPr marL="68580" marR="68580" marT="0" marB="0" anchor="ctr"/>
                </a:tc>
              </a:tr>
              <a:tr h="850040">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interface-type interface-number</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(Optional) Specifies the interface type and number from which updates are filtered.</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Filter Outgoing Routing Updates</a:t>
            </a:r>
            <a:endParaRPr lang="en-US" dirty="0"/>
          </a:p>
        </p:txBody>
      </p:sp>
      <p:sp>
        <p:nvSpPr>
          <p:cNvPr id="13" name="Content Placeholder 12"/>
          <p:cNvSpPr>
            <a:spLocks noGrp="1"/>
          </p:cNvSpPr>
          <p:nvPr>
            <p:ph idx="1"/>
          </p:nvPr>
        </p:nvSpPr>
        <p:spPr/>
        <p:txBody>
          <a:bodyPr>
            <a:normAutofit/>
          </a:bodyPr>
          <a:lstStyle/>
          <a:p>
            <a:r>
              <a:rPr lang="en-US" dirty="0" smtClean="0"/>
              <a:t>Define a filter for outgoing routing updates.</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69852"/>
            <a:ext cx="7745412" cy="595660"/>
          </a:xfrm>
        </p:spPr>
        <p:txBody>
          <a:bodyPr>
            <a:normAutofit/>
          </a:bodyPr>
          <a:lstStyle/>
          <a:p>
            <a:r>
              <a:rPr lang="en-US" sz="1400" dirty="0" smtClean="0"/>
              <a:t>distribute-list {</a:t>
            </a:r>
            <a:r>
              <a:rPr lang="en-US" sz="1400" b="0" i="1" dirty="0" smtClean="0"/>
              <a:t>access-list-number </a:t>
            </a:r>
            <a:r>
              <a:rPr lang="en-US" sz="1400" dirty="0" smtClean="0"/>
              <a:t>| </a:t>
            </a:r>
            <a:r>
              <a:rPr lang="en-US" sz="1400" b="0" i="1" dirty="0" smtClean="0"/>
              <a:t>name</a:t>
            </a:r>
            <a:r>
              <a:rPr lang="en-US" sz="1400" dirty="0" smtClean="0"/>
              <a:t>} out [</a:t>
            </a:r>
            <a:r>
              <a:rPr lang="en-US" sz="1400" b="0" i="1" dirty="0" smtClean="0"/>
              <a:t>interface-name </a:t>
            </a:r>
            <a:r>
              <a:rPr lang="en-US" sz="1400" dirty="0" smtClean="0"/>
              <a:t>| </a:t>
            </a:r>
            <a:r>
              <a:rPr lang="en-US" sz="1400" b="0" i="1" dirty="0" smtClean="0"/>
              <a:t>routing-process </a:t>
            </a:r>
            <a:r>
              <a:rPr lang="en-US" sz="1400" dirty="0" smtClean="0"/>
              <a:t>[</a:t>
            </a:r>
            <a:r>
              <a:rPr lang="en-US" sz="1400" b="0" i="1" dirty="0" smtClean="0"/>
              <a:t>routing-process parameter</a:t>
            </a:r>
            <a:r>
              <a:rPr lang="en-US" sz="1400" dirty="0" smtClean="0"/>
              <a:t>]] </a:t>
            </a:r>
            <a:endParaRPr lang="en-US" sz="1400" b="0" i="1" dirty="0"/>
          </a:p>
        </p:txBody>
      </p:sp>
      <p:graphicFrame>
        <p:nvGraphicFramePr>
          <p:cNvPr id="7" name="Table 6"/>
          <p:cNvGraphicFramePr>
            <a:graphicFrameLocks noGrp="1"/>
          </p:cNvGraphicFramePr>
          <p:nvPr/>
        </p:nvGraphicFramePr>
        <p:xfrm>
          <a:off x="518160" y="2707640"/>
          <a:ext cx="7863840" cy="3556002"/>
        </p:xfrm>
        <a:graphic>
          <a:graphicData uri="http://schemas.openxmlformats.org/drawingml/2006/table">
            <a:tbl>
              <a:tblPr firstRow="1" bandRow="1">
                <a:tableStyleId>{5C22544A-7EE6-4342-B048-85BDC9FD1C3A}</a:tableStyleId>
              </a:tblPr>
              <a:tblGrid>
                <a:gridCol w="2270760"/>
                <a:gridCol w="5593080"/>
              </a:tblGrid>
              <a:tr h="517108">
                <a:tc>
                  <a:txBody>
                    <a:bodyPr/>
                    <a:lstStyle/>
                    <a:p>
                      <a:pPr marL="0" marR="0" algn="l">
                        <a:lnSpc>
                          <a:spcPts val="1100"/>
                        </a:lnSpc>
                        <a:spcBef>
                          <a:spcPts val="0"/>
                        </a:spcBef>
                        <a:spcAft>
                          <a:spcPts val="2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ts val="1100"/>
                        </a:lnSpc>
                        <a:spcBef>
                          <a:spcPts val="0"/>
                        </a:spcBef>
                        <a:spcAft>
                          <a:spcPts val="200"/>
                        </a:spcAft>
                      </a:pPr>
                      <a:r>
                        <a:rPr lang="en-US" sz="1400" b="1" dirty="0"/>
                        <a:t>Description</a:t>
                      </a:r>
                      <a:endParaRPr lang="en-US" sz="1400" b="1" dirty="0">
                        <a:solidFill>
                          <a:srgbClr val="000000"/>
                        </a:solidFill>
                        <a:latin typeface="Arial"/>
                        <a:ea typeface="SimSun"/>
                      </a:endParaRP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access-list-number | name</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Specifies the standard access list number or name.</a:t>
                      </a: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b="1" i="0" kern="1200" dirty="0" smtClean="0">
                          <a:solidFill>
                            <a:srgbClr val="000000"/>
                          </a:solidFill>
                          <a:latin typeface="Courier New" pitchFamily="49" charset="0"/>
                          <a:ea typeface="Times New Roman"/>
                          <a:cs typeface="Courier New" pitchFamily="49" charset="0"/>
                        </a:rPr>
                        <a:t>out</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Applies the access list to outgoing routing updates.</a:t>
                      </a:r>
                    </a:p>
                  </a:txBody>
                  <a:tcPr marL="68580" marR="68580" marT="0" marB="0" anchor="ctr"/>
                </a:tc>
              </a:tr>
              <a:tr h="517108">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interface-name</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(Optional) Specifies the name of the interface out of which updates are filtered. </a:t>
                      </a:r>
                    </a:p>
                  </a:txBody>
                  <a:tcPr marL="68580" marR="68580" marT="0" marB="0" anchor="ctr"/>
                </a:tc>
              </a:tr>
              <a:tr h="850040">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routing-process</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(Optional) Specifies the name of the routing process, or the keyword </a:t>
                      </a:r>
                      <a:r>
                        <a:rPr lang="en-US" sz="1400" b="1" kern="1200" dirty="0" smtClean="0">
                          <a:solidFill>
                            <a:srgbClr val="000000"/>
                          </a:solidFill>
                          <a:latin typeface="Courier New" pitchFamily="49" charset="0"/>
                          <a:ea typeface="SimSun"/>
                          <a:cs typeface="Courier New" pitchFamily="49" charset="0"/>
                        </a:rPr>
                        <a:t>static</a:t>
                      </a:r>
                      <a:r>
                        <a:rPr lang="en-US" sz="1400" kern="1200" dirty="0" smtClean="0">
                          <a:solidFill>
                            <a:srgbClr val="000000"/>
                          </a:solidFill>
                          <a:latin typeface="+mn-lt"/>
                          <a:ea typeface="SimSun"/>
                          <a:cs typeface="Arial"/>
                        </a:rPr>
                        <a:t> or </a:t>
                      </a:r>
                      <a:r>
                        <a:rPr lang="en-US" sz="1400" b="1" kern="1200" dirty="0" smtClean="0">
                          <a:solidFill>
                            <a:srgbClr val="000000"/>
                          </a:solidFill>
                          <a:latin typeface="Courier New" pitchFamily="49" charset="0"/>
                          <a:ea typeface="SimSun"/>
                          <a:cs typeface="Courier New" pitchFamily="49" charset="0"/>
                        </a:rPr>
                        <a:t>connected</a:t>
                      </a:r>
                      <a:r>
                        <a:rPr lang="en-US" sz="1400" kern="1200" dirty="0" smtClean="0">
                          <a:solidFill>
                            <a:srgbClr val="000000"/>
                          </a:solidFill>
                          <a:latin typeface="+mn-lt"/>
                          <a:ea typeface="SimSun"/>
                          <a:cs typeface="Arial"/>
                        </a:rPr>
                        <a:t>, that is being redistributed and from which updates are filtered.</a:t>
                      </a:r>
                    </a:p>
                  </a:txBody>
                  <a:tcPr marL="68580" marR="68580" marT="0" marB="0" anchor="ctr"/>
                </a:tc>
              </a:tr>
              <a:tr h="637530">
                <a:tc>
                  <a:txBody>
                    <a:bodyPr/>
                    <a:lstStyle/>
                    <a:p>
                      <a:pPr marL="0" marR="0" algn="l" defTabSz="914400" rtl="0" eaLnBrk="1" latinLnBrk="0" hangingPunct="1">
                        <a:lnSpc>
                          <a:spcPct val="100000"/>
                        </a:lnSpc>
                        <a:spcBef>
                          <a:spcPts val="0"/>
                        </a:spcBef>
                        <a:spcAft>
                          <a:spcPts val="1100"/>
                        </a:spcAft>
                      </a:pPr>
                      <a:r>
                        <a:rPr lang="en-US" sz="1400" i="1" kern="1200" dirty="0" smtClean="0">
                          <a:solidFill>
                            <a:srgbClr val="000000"/>
                          </a:solidFill>
                          <a:latin typeface="Courier New" pitchFamily="49" charset="0"/>
                          <a:ea typeface="Times New Roman"/>
                          <a:cs typeface="Courier New" pitchFamily="49" charset="0"/>
                        </a:rPr>
                        <a:t>routing-process parameter</a:t>
                      </a:r>
                    </a:p>
                  </a:txBody>
                  <a:tcPr marL="68580" marR="68580" marT="0" marB="0" anchor="ctr"/>
                </a:tc>
                <a:tc>
                  <a:txBody>
                    <a:bodyPr/>
                    <a:lstStyle/>
                    <a:p>
                      <a:pPr marL="0" marR="0" algn="l" defTabSz="914400" rtl="0" eaLnBrk="1" latinLnBrk="0" hangingPunct="1">
                        <a:lnSpc>
                          <a:spcPct val="100000"/>
                        </a:lnSpc>
                        <a:spcBef>
                          <a:spcPts val="300"/>
                        </a:spcBef>
                        <a:spcAft>
                          <a:spcPts val="0"/>
                        </a:spcAft>
                      </a:pPr>
                      <a:r>
                        <a:rPr lang="en-US" sz="1400" kern="1200" dirty="0" smtClean="0">
                          <a:solidFill>
                            <a:srgbClr val="000000"/>
                          </a:solidFill>
                          <a:latin typeface="+mn-lt"/>
                          <a:ea typeface="SimSun"/>
                          <a:cs typeface="Arial"/>
                        </a:rPr>
                        <a:t>(Optional) Specifies a routing process parameter, such as the AS number of the routing process.</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Courier New" pitchFamily="49" charset="0"/>
                <a:cs typeface="Courier New" pitchFamily="49" charset="0"/>
              </a:rPr>
              <a:t>distribute-list out </a:t>
            </a:r>
            <a:r>
              <a:rPr lang="en-US" dirty="0" smtClean="0"/>
              <a:t>Or </a:t>
            </a:r>
            <a:r>
              <a:rPr lang="en-US" dirty="0" smtClean="0">
                <a:latin typeface="Courier New" pitchFamily="49" charset="0"/>
                <a:cs typeface="Courier New" pitchFamily="49" charset="0"/>
              </a:rPr>
              <a:t>in</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279400" y="1198254"/>
            <a:ext cx="4302647" cy="5191792"/>
          </a:xfrm>
        </p:spPr>
        <p:txBody>
          <a:bodyPr/>
          <a:lstStyle/>
          <a:p>
            <a:r>
              <a:rPr lang="en-US" dirty="0" smtClean="0"/>
              <a:t>It is important to understand the differences between:</a:t>
            </a:r>
          </a:p>
          <a:p>
            <a:pPr lvl="1"/>
            <a:r>
              <a:rPr lang="en-US" dirty="0" smtClean="0"/>
              <a:t>The</a:t>
            </a:r>
            <a:r>
              <a:rPr lang="en-US" b="1" dirty="0" smtClean="0">
                <a:latin typeface="Courier New" pitchFamily="49" charset="0"/>
                <a:cs typeface="Courier New" pitchFamily="49" charset="0"/>
              </a:rPr>
              <a:t> distribute-list out </a:t>
            </a:r>
            <a:r>
              <a:rPr lang="en-US" dirty="0" smtClean="0"/>
              <a:t>command filters updates going out of the interface into the routing process under which it is configured.</a:t>
            </a:r>
          </a:p>
          <a:p>
            <a:pPr lvl="1"/>
            <a:endParaRPr lang="en-US" dirty="0" smtClean="0"/>
          </a:p>
          <a:p>
            <a:pPr lvl="1"/>
            <a:r>
              <a:rPr lang="en-US" dirty="0" smtClean="0"/>
              <a:t>The</a:t>
            </a:r>
            <a:r>
              <a:rPr lang="en-US" b="1" dirty="0" smtClean="0">
                <a:latin typeface="Courier New" pitchFamily="49" charset="0"/>
                <a:cs typeface="Courier New" pitchFamily="49" charset="0"/>
              </a:rPr>
              <a:t> distribute-list in </a:t>
            </a:r>
            <a:r>
              <a:rPr lang="en-US" dirty="0" smtClean="0"/>
              <a:t>command filters updates going into the interface specified in the command, into the routing process under which it is configured.</a:t>
            </a:r>
            <a:endParaRPr lang="en-US" dirty="0"/>
          </a:p>
        </p:txBody>
      </p:sp>
      <p:grpSp>
        <p:nvGrpSpPr>
          <p:cNvPr id="28" name="Group 27"/>
          <p:cNvGrpSpPr/>
          <p:nvPr/>
        </p:nvGrpSpPr>
        <p:grpSpPr>
          <a:xfrm>
            <a:off x="4873450" y="1668028"/>
            <a:ext cx="4282277" cy="4342485"/>
            <a:chOff x="4873450" y="2120188"/>
            <a:chExt cx="4282277" cy="4342485"/>
          </a:xfrm>
        </p:grpSpPr>
        <p:cxnSp>
          <p:nvCxnSpPr>
            <p:cNvPr id="10" name="Straight Connector 9"/>
            <p:cNvCxnSpPr/>
            <p:nvPr/>
          </p:nvCxnSpPr>
          <p:spPr bwMode="auto">
            <a:xfrm>
              <a:off x="5586871" y="3577200"/>
              <a:ext cx="2441750" cy="1588"/>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8" name="Picture 37"/>
            <p:cNvPicPr>
              <a:picLocks noChangeArrowheads="1"/>
            </p:cNvPicPr>
            <p:nvPr/>
          </p:nvPicPr>
          <p:blipFill>
            <a:blip r:embed="rId2"/>
            <a:srcRect/>
            <a:stretch>
              <a:fillRect/>
            </a:stretch>
          </p:blipFill>
          <p:spPr bwMode="auto">
            <a:xfrm>
              <a:off x="6456391" y="3327669"/>
              <a:ext cx="709688" cy="435346"/>
            </a:xfrm>
            <a:prstGeom prst="rect">
              <a:avLst/>
            </a:prstGeom>
            <a:noFill/>
            <a:ln w="9525">
              <a:noFill/>
              <a:miter lim="800000"/>
              <a:headEnd/>
              <a:tailEnd/>
            </a:ln>
          </p:spPr>
        </p:pic>
        <p:sp>
          <p:nvSpPr>
            <p:cNvPr id="12" name="Right Arrow 11"/>
            <p:cNvSpPr/>
            <p:nvPr/>
          </p:nvSpPr>
          <p:spPr bwMode="auto">
            <a:xfrm>
              <a:off x="7003701" y="2451784"/>
              <a:ext cx="1559640" cy="1046593"/>
            </a:xfrm>
            <a:prstGeom prst="rightArrow">
              <a:avLst>
                <a:gd name="adj1" fmla="val 37096"/>
                <a:gd name="adj2" fmla="val 42319"/>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100" b="1" kern="0" dirty="0" smtClean="0">
                  <a:latin typeface="+mn-lt"/>
                </a:rPr>
                <a:t>Filter outgoing routing updates</a:t>
              </a:r>
              <a:endParaRPr kumimoji="0" lang="en-US" sz="800" b="1" i="0" u="none" strike="noStrike" cap="none" normalizeH="0" baseline="0" dirty="0" smtClean="0">
                <a:ln>
                  <a:noFill/>
                </a:ln>
                <a:solidFill>
                  <a:schemeClr val="tx1"/>
                </a:solidFill>
                <a:effectLst/>
                <a:latin typeface="+mn-lt"/>
              </a:endParaRPr>
            </a:p>
          </p:txBody>
        </p:sp>
        <p:sp>
          <p:nvSpPr>
            <p:cNvPr id="13" name="Rectangle 12"/>
            <p:cNvSpPr/>
            <p:nvPr/>
          </p:nvSpPr>
          <p:spPr bwMode="auto">
            <a:xfrm>
              <a:off x="4873451" y="2371398"/>
              <a:ext cx="3838470" cy="1708219"/>
            </a:xfrm>
            <a:prstGeom prst="rect">
              <a:avLst/>
            </a:prstGeom>
            <a:noFill/>
            <a:ln w="12700"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4" name="TextBox 13"/>
            <p:cNvSpPr txBox="1"/>
            <p:nvPr/>
          </p:nvSpPr>
          <p:spPr>
            <a:xfrm>
              <a:off x="4873450" y="2120188"/>
              <a:ext cx="4270549" cy="271305"/>
            </a:xfrm>
            <a:prstGeom prst="rect">
              <a:avLst/>
            </a:prstGeom>
            <a:noFill/>
          </p:spPr>
          <p:txBody>
            <a:bodyPr wrap="none" rtlCol="0" anchor="ctr" anchorCtr="0">
              <a:noAutofit/>
            </a:bodyPr>
            <a:lstStyle/>
            <a:p>
              <a:pPr algn="l"/>
              <a:r>
                <a:rPr lang="en-US"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distribute-list out</a:t>
              </a:r>
              <a:endParaRPr lang="en-US" sz="1200" b="1" dirty="0">
                <a:latin typeface="Courier New" pitchFamily="49" charset="0"/>
                <a:cs typeface="Courier New" pitchFamily="49" charset="0"/>
              </a:endParaRPr>
            </a:p>
          </p:txBody>
        </p:sp>
        <p:cxnSp>
          <p:nvCxnSpPr>
            <p:cNvPr id="20" name="Straight Connector 19"/>
            <p:cNvCxnSpPr/>
            <p:nvPr/>
          </p:nvCxnSpPr>
          <p:spPr bwMode="auto">
            <a:xfrm>
              <a:off x="5588551" y="5960256"/>
              <a:ext cx="2441750" cy="1588"/>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21" name="Picture 37"/>
            <p:cNvPicPr>
              <a:picLocks noChangeArrowheads="1"/>
            </p:cNvPicPr>
            <p:nvPr/>
          </p:nvPicPr>
          <p:blipFill>
            <a:blip r:embed="rId2"/>
            <a:srcRect/>
            <a:stretch>
              <a:fillRect/>
            </a:stretch>
          </p:blipFill>
          <p:spPr bwMode="auto">
            <a:xfrm>
              <a:off x="6458071" y="5710725"/>
              <a:ext cx="709688" cy="435346"/>
            </a:xfrm>
            <a:prstGeom prst="rect">
              <a:avLst/>
            </a:prstGeom>
            <a:noFill/>
            <a:ln w="9525">
              <a:noFill/>
              <a:miter lim="800000"/>
              <a:headEnd/>
              <a:tailEnd/>
            </a:ln>
          </p:spPr>
        </p:pic>
        <p:sp>
          <p:nvSpPr>
            <p:cNvPr id="22" name="Right Arrow 21"/>
            <p:cNvSpPr/>
            <p:nvPr/>
          </p:nvSpPr>
          <p:spPr bwMode="auto">
            <a:xfrm>
              <a:off x="4925445" y="4834840"/>
              <a:ext cx="1559640" cy="1046593"/>
            </a:xfrm>
            <a:prstGeom prst="rightArrow">
              <a:avLst>
                <a:gd name="adj1" fmla="val 37096"/>
                <a:gd name="adj2" fmla="val 42319"/>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100" b="1" kern="0" dirty="0" smtClean="0">
                  <a:latin typeface="+mn-lt"/>
                </a:rPr>
                <a:t>Filter incoming routing updates</a:t>
              </a:r>
              <a:endParaRPr kumimoji="0" lang="en-US" sz="800" b="1" i="0" u="none" strike="noStrike" cap="none" normalizeH="0" baseline="0" dirty="0" smtClean="0">
                <a:ln>
                  <a:noFill/>
                </a:ln>
                <a:solidFill>
                  <a:schemeClr val="tx1"/>
                </a:solidFill>
                <a:effectLst/>
                <a:latin typeface="+mn-lt"/>
              </a:endParaRPr>
            </a:p>
          </p:txBody>
        </p:sp>
        <p:sp>
          <p:nvSpPr>
            <p:cNvPr id="23" name="Rectangle 22"/>
            <p:cNvSpPr/>
            <p:nvPr/>
          </p:nvSpPr>
          <p:spPr bwMode="auto">
            <a:xfrm>
              <a:off x="4875131" y="4754454"/>
              <a:ext cx="3838470" cy="1708219"/>
            </a:xfrm>
            <a:prstGeom prst="rect">
              <a:avLst/>
            </a:prstGeom>
            <a:noFill/>
            <a:ln w="12700"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5" name="TextBox 24"/>
            <p:cNvSpPr txBox="1"/>
            <p:nvPr/>
          </p:nvSpPr>
          <p:spPr>
            <a:xfrm>
              <a:off x="6664481" y="353142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6" name="TextBox 25"/>
            <p:cNvSpPr txBox="1"/>
            <p:nvPr/>
          </p:nvSpPr>
          <p:spPr>
            <a:xfrm>
              <a:off x="6666155" y="592460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7" name="TextBox 26"/>
            <p:cNvSpPr txBox="1"/>
            <p:nvPr/>
          </p:nvSpPr>
          <p:spPr>
            <a:xfrm>
              <a:off x="4885178" y="4483148"/>
              <a:ext cx="4270549" cy="271305"/>
            </a:xfrm>
            <a:prstGeom prst="rect">
              <a:avLst/>
            </a:prstGeom>
            <a:noFill/>
          </p:spPr>
          <p:txBody>
            <a:bodyPr wrap="none" rtlCol="0" anchor="ctr" anchorCtr="0">
              <a:noAutofit/>
            </a:bodyPr>
            <a:lstStyle/>
            <a:p>
              <a:pPr algn="l"/>
              <a:r>
                <a:rPr lang="en-US"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distribute-list in</a:t>
              </a:r>
              <a:endParaRPr lang="en-US" sz="1200" b="1" dirty="0">
                <a:latin typeface="Courier New" pitchFamily="49" charset="0"/>
                <a:cs typeface="Courier New" pitchFamily="49" charset="0"/>
              </a:endParaRPr>
            </a:p>
          </p:txBody>
        </p:sp>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01734" y="3855227"/>
            <a:ext cx="3293741" cy="1640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Filter Outgoing Routing Updates Example </a:t>
            </a:r>
            <a:r>
              <a:rPr lang="en-US" dirty="0" err="1" smtClean="0"/>
              <a:t>1a</a:t>
            </a:r>
            <a:endParaRPr lang="en-US" dirty="0"/>
          </a:p>
        </p:txBody>
      </p:sp>
      <p:sp>
        <p:nvSpPr>
          <p:cNvPr id="46" name="Text Placeholder 5"/>
          <p:cNvSpPr>
            <a:spLocks/>
          </p:cNvSpPr>
          <p:nvPr/>
        </p:nvSpPr>
        <p:spPr bwMode="auto">
          <a:xfrm>
            <a:off x="279400" y="2897632"/>
            <a:ext cx="8537054" cy="1393003"/>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7 permit 172.16.0.0 0.0.255.255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eigrp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distribute-list 7 out Serial0/0/0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sp>
        <p:nvSpPr>
          <p:cNvPr id="103" name="Content Placeholder 28"/>
          <p:cNvSpPr txBox="1">
            <a:spLocks/>
          </p:cNvSpPr>
          <p:nvPr/>
        </p:nvSpPr>
        <p:spPr>
          <a:xfrm>
            <a:off x="279400" y="4431311"/>
            <a:ext cx="8520354" cy="1828812"/>
          </a:xfrm>
          <a:prstGeom prst="rect">
            <a:avLst/>
          </a:prstGeom>
        </p:spPr>
        <p:txBody>
          <a:bodyPr>
            <a:normAutofit fontScale="55000" lnSpcReduction="20000"/>
          </a:bodyPr>
          <a:lstStyle/>
          <a:p>
            <a:pPr marL="171450" indent="-171450" algn="l" defTabSz="814388" eaLnBrk="1" hangingPunct="1">
              <a:lnSpc>
                <a:spcPct val="120000"/>
              </a:lnSpc>
              <a:spcBef>
                <a:spcPts val="0"/>
              </a:spcBef>
              <a:spcAft>
                <a:spcPts val="600"/>
              </a:spcAft>
              <a:buClr>
                <a:srgbClr val="708CA1"/>
              </a:buClr>
              <a:buFont typeface="Wingdings" pitchFamily="2" charset="2"/>
              <a:buChar char="§"/>
            </a:pPr>
            <a:r>
              <a:rPr lang="en-US" sz="2900" kern="0" dirty="0" smtClean="0">
                <a:latin typeface="+mn-lt"/>
              </a:rPr>
              <a:t>In this example, the network 10.0.0.0 must be hidden from the devices in network 192.168.5.0.</a:t>
            </a:r>
          </a:p>
          <a:p>
            <a:pPr marL="401638" lvl="1" indent="-176213" algn="l" defTabSz="814388" eaLnBrk="1" hangingPunct="1">
              <a:lnSpc>
                <a:spcPct val="120000"/>
              </a:lnSpc>
              <a:spcBef>
                <a:spcPts val="0"/>
              </a:spcBef>
              <a:spcAft>
                <a:spcPts val="600"/>
              </a:spcAft>
              <a:buClr>
                <a:srgbClr val="708CA1"/>
              </a:buClr>
              <a:buFont typeface="Wingdings" pitchFamily="2" charset="2"/>
              <a:buChar char="§"/>
            </a:pPr>
            <a:r>
              <a:rPr lang="en-US" sz="2900" kern="0" dirty="0" smtClean="0">
                <a:latin typeface="+mn-lt"/>
              </a:rPr>
              <a:t>The</a:t>
            </a:r>
            <a:r>
              <a:rPr lang="en-US" sz="2900" b="1" kern="0" dirty="0" smtClean="0">
                <a:latin typeface="Courier New" pitchFamily="49" charset="0"/>
                <a:cs typeface="Courier New" pitchFamily="49" charset="0"/>
              </a:rPr>
              <a:t> distribute-list out </a:t>
            </a:r>
            <a:r>
              <a:rPr lang="en-US" sz="2900" kern="0" dirty="0" smtClean="0">
                <a:latin typeface="+mn-lt"/>
              </a:rPr>
              <a:t>command on R2 applies ACL 7 to packets going out S0/0/0 which only permits 172.16.0.0 </a:t>
            </a:r>
            <a:r>
              <a:rPr lang="en-US" sz="2900" kern="0" dirty="0" smtClean="0"/>
              <a:t>routing information </a:t>
            </a:r>
            <a:r>
              <a:rPr lang="en-US" sz="2900" kern="0" dirty="0" smtClean="0">
                <a:latin typeface="+mn-lt"/>
              </a:rPr>
              <a:t>to be distributed out. </a:t>
            </a:r>
          </a:p>
          <a:p>
            <a:pPr marL="401638" lvl="1" indent="-176213" algn="l" defTabSz="814388" eaLnBrk="1" hangingPunct="1">
              <a:lnSpc>
                <a:spcPct val="120000"/>
              </a:lnSpc>
              <a:spcBef>
                <a:spcPts val="0"/>
              </a:spcBef>
              <a:spcAft>
                <a:spcPts val="600"/>
              </a:spcAft>
              <a:buClr>
                <a:srgbClr val="708CA1"/>
              </a:buClr>
              <a:buFont typeface="Wingdings" pitchFamily="2" charset="2"/>
              <a:buChar char="§"/>
            </a:pPr>
            <a:r>
              <a:rPr lang="en-US" sz="2900" kern="0" dirty="0" smtClean="0">
                <a:latin typeface="+mn-lt"/>
              </a:rPr>
              <a:t>The implicit</a:t>
            </a:r>
            <a:r>
              <a:rPr lang="en-US" sz="3300" b="1" kern="0" dirty="0" smtClean="0">
                <a:latin typeface="Courier New" pitchFamily="49" charset="0"/>
                <a:cs typeface="Courier New" pitchFamily="49" charset="0"/>
              </a:rPr>
              <a:t> </a:t>
            </a:r>
            <a:r>
              <a:rPr lang="en-US" sz="2900" b="1" kern="0" dirty="0" smtClean="0">
                <a:latin typeface="Courier New" pitchFamily="49" charset="0"/>
                <a:cs typeface="Courier New" pitchFamily="49" charset="0"/>
              </a:rPr>
              <a:t>deny any </a:t>
            </a:r>
            <a:r>
              <a:rPr lang="en-US" sz="2900" kern="0" dirty="0" smtClean="0">
                <a:latin typeface="+mn-lt"/>
              </a:rPr>
              <a:t>at the end of the ACL prevents updates about any other networks from being advertised and as a result, network 10.0.0.0 is hidden.</a:t>
            </a:r>
          </a:p>
        </p:txBody>
      </p:sp>
      <p:sp>
        <p:nvSpPr>
          <p:cNvPr id="33" name="Rounded Rectangle 32"/>
          <p:cNvSpPr/>
          <p:nvPr/>
        </p:nvSpPr>
        <p:spPr bwMode="auto">
          <a:xfrm>
            <a:off x="1185693" y="1056764"/>
            <a:ext cx="6621864" cy="1666339"/>
          </a:xfrm>
          <a:prstGeom prst="roundRect">
            <a:avLst/>
          </a:prstGeom>
          <a:solidFill>
            <a:schemeClr val="tx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34" name="Straight Connector 33"/>
          <p:cNvCxnSpPr/>
          <p:nvPr/>
        </p:nvCxnSpPr>
        <p:spPr bwMode="auto">
          <a:xfrm rot="5400000">
            <a:off x="1606379" y="179873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35" name="Straight Connector 34"/>
          <p:cNvCxnSpPr/>
          <p:nvPr/>
        </p:nvCxnSpPr>
        <p:spPr bwMode="auto">
          <a:xfrm rot="10800000">
            <a:off x="1781385" y="179959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9" name="TextBox 38"/>
          <p:cNvSpPr txBox="1"/>
          <p:nvPr/>
        </p:nvSpPr>
        <p:spPr>
          <a:xfrm>
            <a:off x="1214655" y="1492074"/>
            <a:ext cx="1013551" cy="165253"/>
          </a:xfrm>
          <a:prstGeom prst="rect">
            <a:avLst/>
          </a:prstGeom>
          <a:noFill/>
        </p:spPr>
        <p:txBody>
          <a:bodyPr wrap="square" lIns="0" tIns="0" rIns="0" bIns="0" rtlCol="0" anchor="ctr" anchorCtr="0">
            <a:noAutofit/>
          </a:bodyPr>
          <a:lstStyle/>
          <a:p>
            <a:r>
              <a:rPr lang="en-US" sz="1050" dirty="0" smtClean="0"/>
              <a:t>10.0.0.0</a:t>
            </a:r>
            <a:endParaRPr lang="en-US" sz="1050" dirty="0"/>
          </a:p>
        </p:txBody>
      </p:sp>
      <p:sp>
        <p:nvSpPr>
          <p:cNvPr id="41" name="TextBox 40"/>
          <p:cNvSpPr txBox="1"/>
          <p:nvPr/>
        </p:nvSpPr>
        <p:spPr>
          <a:xfrm>
            <a:off x="3286160" y="1501240"/>
            <a:ext cx="1013551" cy="165253"/>
          </a:xfrm>
          <a:prstGeom prst="rect">
            <a:avLst/>
          </a:prstGeom>
          <a:noFill/>
        </p:spPr>
        <p:txBody>
          <a:bodyPr wrap="square" lIns="0" tIns="0" rIns="0" bIns="0" rtlCol="0" anchor="ctr" anchorCtr="0">
            <a:noAutofit/>
          </a:bodyPr>
          <a:lstStyle/>
          <a:p>
            <a:r>
              <a:rPr lang="en-US" sz="1050" dirty="0" smtClean="0"/>
              <a:t>172.16.0.0</a:t>
            </a:r>
            <a:endParaRPr lang="en-US" sz="1050" dirty="0"/>
          </a:p>
        </p:txBody>
      </p:sp>
      <p:sp>
        <p:nvSpPr>
          <p:cNvPr id="42" name="TextBox 41"/>
          <p:cNvSpPr txBox="1"/>
          <p:nvPr/>
        </p:nvSpPr>
        <p:spPr>
          <a:xfrm>
            <a:off x="5568739" y="1492869"/>
            <a:ext cx="1013551" cy="165253"/>
          </a:xfrm>
          <a:prstGeom prst="rect">
            <a:avLst/>
          </a:prstGeom>
          <a:noFill/>
        </p:spPr>
        <p:txBody>
          <a:bodyPr wrap="square" lIns="0" tIns="0" rIns="0" bIns="0" rtlCol="0" anchor="ctr" anchorCtr="0">
            <a:noAutofit/>
          </a:bodyPr>
          <a:lstStyle/>
          <a:p>
            <a:r>
              <a:rPr lang="en-US" sz="1050" dirty="0" smtClean="0"/>
              <a:t>192.168.5.0</a:t>
            </a:r>
            <a:endParaRPr lang="en-US" sz="1050" dirty="0"/>
          </a:p>
        </p:txBody>
      </p:sp>
      <p:sp>
        <p:nvSpPr>
          <p:cNvPr id="48" name="TextBox 47"/>
          <p:cNvSpPr txBox="1"/>
          <p:nvPr/>
        </p:nvSpPr>
        <p:spPr>
          <a:xfrm>
            <a:off x="1388701" y="1111025"/>
            <a:ext cx="1013551" cy="165253"/>
          </a:xfrm>
          <a:prstGeom prst="rect">
            <a:avLst/>
          </a:prstGeom>
          <a:noFill/>
        </p:spPr>
        <p:txBody>
          <a:bodyPr wrap="square" lIns="0" tIns="0" rIns="0" bIns="0" rtlCol="0" anchor="ctr" anchorCtr="0">
            <a:noAutofit/>
          </a:bodyPr>
          <a:lstStyle/>
          <a:p>
            <a:pPr algn="l"/>
            <a:r>
              <a:rPr lang="en-US" sz="1050" b="1" dirty="0" smtClean="0"/>
              <a:t>EIGRP AS 1</a:t>
            </a:r>
            <a:endParaRPr lang="en-US" sz="1050" b="1" dirty="0"/>
          </a:p>
        </p:txBody>
      </p:sp>
      <p:sp>
        <p:nvSpPr>
          <p:cNvPr id="49" name="Freeform 9"/>
          <p:cNvSpPr>
            <a:spLocks/>
          </p:cNvSpPr>
          <p:nvPr/>
        </p:nvSpPr>
        <p:spPr bwMode="auto">
          <a:xfrm>
            <a:off x="3016693" y="1742954"/>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50" name="Freeform 9"/>
          <p:cNvSpPr>
            <a:spLocks/>
          </p:cNvSpPr>
          <p:nvPr/>
        </p:nvSpPr>
        <p:spPr bwMode="auto">
          <a:xfrm>
            <a:off x="5225498" y="174073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1" name="Picture 37"/>
          <p:cNvPicPr>
            <a:picLocks noChangeArrowheads="1"/>
          </p:cNvPicPr>
          <p:nvPr/>
        </p:nvPicPr>
        <p:blipFill>
          <a:blip r:embed="rId3"/>
          <a:srcRect/>
          <a:stretch>
            <a:fillRect/>
          </a:stretch>
        </p:blipFill>
        <p:spPr bwMode="auto">
          <a:xfrm>
            <a:off x="2178731" y="1542715"/>
            <a:ext cx="870351" cy="451691"/>
          </a:xfrm>
          <a:prstGeom prst="rect">
            <a:avLst/>
          </a:prstGeom>
          <a:noFill/>
          <a:ln w="9525">
            <a:noFill/>
            <a:miter lim="800000"/>
            <a:headEnd/>
            <a:tailEnd/>
          </a:ln>
        </p:spPr>
      </p:pic>
      <p:pic>
        <p:nvPicPr>
          <p:cNvPr id="52" name="Picture 37"/>
          <p:cNvPicPr>
            <a:picLocks noChangeArrowheads="1"/>
          </p:cNvPicPr>
          <p:nvPr/>
        </p:nvPicPr>
        <p:blipFill>
          <a:blip r:embed="rId3"/>
          <a:srcRect/>
          <a:stretch>
            <a:fillRect/>
          </a:stretch>
        </p:blipFill>
        <p:spPr bwMode="auto">
          <a:xfrm>
            <a:off x="4592039" y="1533636"/>
            <a:ext cx="870351" cy="451691"/>
          </a:xfrm>
          <a:prstGeom prst="rect">
            <a:avLst/>
          </a:prstGeom>
          <a:noFill/>
          <a:ln w="9525">
            <a:noFill/>
            <a:miter lim="800000"/>
            <a:headEnd/>
            <a:tailEnd/>
          </a:ln>
        </p:spPr>
      </p:pic>
      <p:sp>
        <p:nvSpPr>
          <p:cNvPr id="53" name="TextBox 52"/>
          <p:cNvSpPr txBox="1"/>
          <p:nvPr/>
        </p:nvSpPr>
        <p:spPr>
          <a:xfrm>
            <a:off x="2454164" y="176305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4" name="TextBox 53"/>
          <p:cNvSpPr txBox="1"/>
          <p:nvPr/>
        </p:nvSpPr>
        <p:spPr>
          <a:xfrm>
            <a:off x="4887694" y="175213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534220"/>
            <a:ext cx="870351" cy="451691"/>
          </a:xfrm>
          <a:prstGeom prst="rect">
            <a:avLst/>
          </a:prstGeom>
          <a:noFill/>
          <a:ln w="9525">
            <a:noFill/>
            <a:miter lim="800000"/>
            <a:headEnd/>
            <a:tailEnd/>
          </a:ln>
        </p:spPr>
      </p:pic>
      <p:sp>
        <p:nvSpPr>
          <p:cNvPr id="56" name="TextBox 55"/>
          <p:cNvSpPr txBox="1"/>
          <p:nvPr/>
        </p:nvSpPr>
        <p:spPr>
          <a:xfrm>
            <a:off x="7019615" y="17538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58" name="Right Arrow 57"/>
          <p:cNvSpPr/>
          <p:nvPr/>
        </p:nvSpPr>
        <p:spPr bwMode="auto">
          <a:xfrm>
            <a:off x="2873808" y="1939215"/>
            <a:ext cx="1758478" cy="544905"/>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10.0.0.0/8 [90/...]</a:t>
            </a:r>
            <a:endParaRPr lang="en-US" sz="800" b="1" dirty="0" smtClean="0"/>
          </a:p>
        </p:txBody>
      </p:sp>
      <p:sp>
        <p:nvSpPr>
          <p:cNvPr id="59" name="TextBox 58"/>
          <p:cNvSpPr txBox="1"/>
          <p:nvPr/>
        </p:nvSpPr>
        <p:spPr>
          <a:xfrm>
            <a:off x="5490036" y="1795989"/>
            <a:ext cx="478686" cy="193585"/>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60" name="Right Arrow 59"/>
          <p:cNvSpPr/>
          <p:nvPr/>
        </p:nvSpPr>
        <p:spPr bwMode="auto">
          <a:xfrm>
            <a:off x="5407584" y="1844041"/>
            <a:ext cx="1758478" cy="807720"/>
          </a:xfrm>
          <a:prstGeom prst="rightArrow">
            <a:avLst>
              <a:gd name="adj1" fmla="val 37096"/>
              <a:gd name="adj2" fmla="val 3526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pt-BR" sz="800" b="1" kern="0" dirty="0" smtClean="0">
                <a:latin typeface="Courier New" pitchFamily="49" charset="0"/>
              </a:rPr>
              <a:t>D 172.16.0.0/16 [90/...]</a:t>
            </a:r>
          </a:p>
          <a:p>
            <a:pPr algn="l" defTabSz="814388"/>
            <a:r>
              <a:rPr lang="pt-BR" sz="800" b="1" kern="0" dirty="0" smtClean="0">
                <a:latin typeface="Courier New" pitchFamily="49" charset="0"/>
              </a:rPr>
              <a:t>D 10.0.0.0/8 [90/...]</a:t>
            </a:r>
            <a:endParaRPr lang="en-US" sz="800" b="1" dirty="0" smtClean="0"/>
          </a:p>
        </p:txBody>
      </p:sp>
      <p:cxnSp>
        <p:nvCxnSpPr>
          <p:cNvPr id="63" name="Straight Connector 62"/>
          <p:cNvCxnSpPr/>
          <p:nvPr/>
        </p:nvCxnSpPr>
        <p:spPr bwMode="auto">
          <a:xfrm rot="10800000">
            <a:off x="5446256" y="2303165"/>
            <a:ext cx="1416817"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01734" y="3855227"/>
            <a:ext cx="3293741" cy="1640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Filter Outgoing Routing Updates Example </a:t>
            </a:r>
            <a:r>
              <a:rPr lang="en-US" dirty="0" err="1" smtClean="0"/>
              <a:t>1b</a:t>
            </a:r>
            <a:endParaRPr lang="en-US" dirty="0"/>
          </a:p>
        </p:txBody>
      </p:sp>
      <p:sp>
        <p:nvSpPr>
          <p:cNvPr id="46" name="Text Placeholder 5"/>
          <p:cNvSpPr>
            <a:spLocks/>
          </p:cNvSpPr>
          <p:nvPr/>
        </p:nvSpPr>
        <p:spPr bwMode="auto">
          <a:xfrm>
            <a:off x="279400" y="2897632"/>
            <a:ext cx="8537054" cy="1555615"/>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7 deny 10.0.0.0 0.255.255.255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7 permit any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eigrp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distribute-list 7 out Serial0/0/0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sp>
        <p:nvSpPr>
          <p:cNvPr id="103" name="Content Placeholder 28"/>
          <p:cNvSpPr txBox="1">
            <a:spLocks/>
          </p:cNvSpPr>
          <p:nvPr/>
        </p:nvSpPr>
        <p:spPr>
          <a:xfrm>
            <a:off x="279400" y="4431311"/>
            <a:ext cx="8520354" cy="1828812"/>
          </a:xfrm>
          <a:prstGeom prst="rect">
            <a:avLst/>
          </a:prstGeom>
        </p:spPr>
        <p:txBody>
          <a:bodyPr>
            <a:normAutofit/>
          </a:bodyPr>
          <a:lstStyle/>
          <a:p>
            <a:pPr marL="171450" indent="-171450" algn="l" defTabSz="814388" eaLnBrk="1" hangingPunct="1">
              <a:lnSpc>
                <a:spcPct val="120000"/>
              </a:lnSpc>
              <a:spcBef>
                <a:spcPts val="0"/>
              </a:spcBef>
              <a:spcAft>
                <a:spcPts val="600"/>
              </a:spcAft>
              <a:buClr>
                <a:srgbClr val="708CA1"/>
              </a:buClr>
              <a:buFont typeface="Wingdings" pitchFamily="2" charset="2"/>
              <a:buChar char="§"/>
            </a:pPr>
            <a:r>
              <a:rPr lang="en-US" sz="1600" kern="0" dirty="0" smtClean="0">
                <a:latin typeface="+mn-lt"/>
              </a:rPr>
              <a:t>As an alternative, network 10.0.0.0 can be explicitly denied and all other routes are valid. </a:t>
            </a:r>
          </a:p>
          <a:p>
            <a:pPr marL="401638" lvl="1" indent="-176213" algn="l" defTabSz="814388" eaLnBrk="1" hangingPunct="1">
              <a:lnSpc>
                <a:spcPct val="120000"/>
              </a:lnSpc>
              <a:spcBef>
                <a:spcPts val="0"/>
              </a:spcBef>
              <a:spcAft>
                <a:spcPts val="600"/>
              </a:spcAft>
              <a:buClr>
                <a:srgbClr val="708CA1"/>
              </a:buClr>
              <a:buFont typeface="Wingdings" pitchFamily="2" charset="2"/>
              <a:buChar char="§"/>
            </a:pPr>
            <a:r>
              <a:rPr lang="en-US" sz="1400" kern="0" dirty="0" smtClean="0">
                <a:latin typeface="+mn-lt"/>
              </a:rPr>
              <a:t>The</a:t>
            </a:r>
            <a:r>
              <a:rPr lang="en-US" sz="1400" b="1" kern="0" dirty="0" smtClean="0">
                <a:latin typeface="Courier New" pitchFamily="49" charset="0"/>
                <a:cs typeface="Courier New" pitchFamily="49" charset="0"/>
              </a:rPr>
              <a:t> distribute-list out </a:t>
            </a:r>
            <a:r>
              <a:rPr lang="en-US" sz="1400" kern="0" dirty="0" smtClean="0">
                <a:latin typeface="+mn-lt"/>
              </a:rPr>
              <a:t>command on R2 applies ACL 7 to packets going out S0/0/0 which denies the 10.0.0.0/8 network but permits all other routes.</a:t>
            </a:r>
          </a:p>
        </p:txBody>
      </p:sp>
      <p:sp>
        <p:nvSpPr>
          <p:cNvPr id="33" name="Rounded Rectangle 32"/>
          <p:cNvSpPr/>
          <p:nvPr/>
        </p:nvSpPr>
        <p:spPr bwMode="auto">
          <a:xfrm>
            <a:off x="1185693" y="1056764"/>
            <a:ext cx="6621864" cy="1666339"/>
          </a:xfrm>
          <a:prstGeom prst="roundRect">
            <a:avLst/>
          </a:prstGeom>
          <a:solidFill>
            <a:schemeClr val="tx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34" name="Straight Connector 33"/>
          <p:cNvCxnSpPr/>
          <p:nvPr/>
        </p:nvCxnSpPr>
        <p:spPr bwMode="auto">
          <a:xfrm rot="5400000">
            <a:off x="1606379" y="179873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35" name="Straight Connector 34"/>
          <p:cNvCxnSpPr/>
          <p:nvPr/>
        </p:nvCxnSpPr>
        <p:spPr bwMode="auto">
          <a:xfrm rot="10800000">
            <a:off x="1781385" y="179959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9" name="TextBox 38"/>
          <p:cNvSpPr txBox="1"/>
          <p:nvPr/>
        </p:nvSpPr>
        <p:spPr>
          <a:xfrm>
            <a:off x="1214655" y="1492074"/>
            <a:ext cx="1013551" cy="165253"/>
          </a:xfrm>
          <a:prstGeom prst="rect">
            <a:avLst/>
          </a:prstGeom>
          <a:noFill/>
        </p:spPr>
        <p:txBody>
          <a:bodyPr wrap="square" lIns="0" tIns="0" rIns="0" bIns="0" rtlCol="0" anchor="ctr" anchorCtr="0">
            <a:noAutofit/>
          </a:bodyPr>
          <a:lstStyle/>
          <a:p>
            <a:r>
              <a:rPr lang="en-US" sz="1050" dirty="0" smtClean="0"/>
              <a:t>10.0.0.0</a:t>
            </a:r>
            <a:endParaRPr lang="en-US" sz="1050" dirty="0"/>
          </a:p>
        </p:txBody>
      </p:sp>
      <p:sp>
        <p:nvSpPr>
          <p:cNvPr id="41" name="TextBox 40"/>
          <p:cNvSpPr txBox="1"/>
          <p:nvPr/>
        </p:nvSpPr>
        <p:spPr>
          <a:xfrm>
            <a:off x="3286160" y="1501240"/>
            <a:ext cx="1013551" cy="165253"/>
          </a:xfrm>
          <a:prstGeom prst="rect">
            <a:avLst/>
          </a:prstGeom>
          <a:noFill/>
        </p:spPr>
        <p:txBody>
          <a:bodyPr wrap="square" lIns="0" tIns="0" rIns="0" bIns="0" rtlCol="0" anchor="ctr" anchorCtr="0">
            <a:noAutofit/>
          </a:bodyPr>
          <a:lstStyle/>
          <a:p>
            <a:r>
              <a:rPr lang="en-US" sz="1050" dirty="0" smtClean="0"/>
              <a:t>172.16.0.0</a:t>
            </a:r>
            <a:endParaRPr lang="en-US" sz="1050" dirty="0"/>
          </a:p>
        </p:txBody>
      </p:sp>
      <p:sp>
        <p:nvSpPr>
          <p:cNvPr id="42" name="TextBox 41"/>
          <p:cNvSpPr txBox="1"/>
          <p:nvPr/>
        </p:nvSpPr>
        <p:spPr>
          <a:xfrm>
            <a:off x="5568739" y="1492869"/>
            <a:ext cx="1013551" cy="165253"/>
          </a:xfrm>
          <a:prstGeom prst="rect">
            <a:avLst/>
          </a:prstGeom>
          <a:noFill/>
        </p:spPr>
        <p:txBody>
          <a:bodyPr wrap="square" lIns="0" tIns="0" rIns="0" bIns="0" rtlCol="0" anchor="ctr" anchorCtr="0">
            <a:noAutofit/>
          </a:bodyPr>
          <a:lstStyle/>
          <a:p>
            <a:r>
              <a:rPr lang="en-US" sz="1050" dirty="0" smtClean="0"/>
              <a:t>192.168.5.0</a:t>
            </a:r>
            <a:endParaRPr lang="en-US" sz="1050" dirty="0"/>
          </a:p>
        </p:txBody>
      </p:sp>
      <p:sp>
        <p:nvSpPr>
          <p:cNvPr id="48" name="TextBox 47"/>
          <p:cNvSpPr txBox="1"/>
          <p:nvPr/>
        </p:nvSpPr>
        <p:spPr>
          <a:xfrm>
            <a:off x="1388701" y="1111025"/>
            <a:ext cx="1013551" cy="165253"/>
          </a:xfrm>
          <a:prstGeom prst="rect">
            <a:avLst/>
          </a:prstGeom>
          <a:noFill/>
        </p:spPr>
        <p:txBody>
          <a:bodyPr wrap="square" lIns="0" tIns="0" rIns="0" bIns="0" rtlCol="0" anchor="ctr" anchorCtr="0">
            <a:noAutofit/>
          </a:bodyPr>
          <a:lstStyle/>
          <a:p>
            <a:pPr algn="l"/>
            <a:r>
              <a:rPr lang="en-US" sz="1050" b="1" dirty="0" smtClean="0"/>
              <a:t>EIGRP AS 1</a:t>
            </a:r>
            <a:endParaRPr lang="en-US" sz="1050" b="1" dirty="0"/>
          </a:p>
        </p:txBody>
      </p:sp>
      <p:sp>
        <p:nvSpPr>
          <p:cNvPr id="49" name="Freeform 9"/>
          <p:cNvSpPr>
            <a:spLocks/>
          </p:cNvSpPr>
          <p:nvPr/>
        </p:nvSpPr>
        <p:spPr bwMode="auto">
          <a:xfrm>
            <a:off x="3016693" y="1742954"/>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50" name="Freeform 9"/>
          <p:cNvSpPr>
            <a:spLocks/>
          </p:cNvSpPr>
          <p:nvPr/>
        </p:nvSpPr>
        <p:spPr bwMode="auto">
          <a:xfrm>
            <a:off x="5225498" y="174073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1" name="Picture 37"/>
          <p:cNvPicPr>
            <a:picLocks noChangeArrowheads="1"/>
          </p:cNvPicPr>
          <p:nvPr/>
        </p:nvPicPr>
        <p:blipFill>
          <a:blip r:embed="rId3"/>
          <a:srcRect/>
          <a:stretch>
            <a:fillRect/>
          </a:stretch>
        </p:blipFill>
        <p:spPr bwMode="auto">
          <a:xfrm>
            <a:off x="2178731" y="1542715"/>
            <a:ext cx="870351" cy="451691"/>
          </a:xfrm>
          <a:prstGeom prst="rect">
            <a:avLst/>
          </a:prstGeom>
          <a:noFill/>
          <a:ln w="9525">
            <a:noFill/>
            <a:miter lim="800000"/>
            <a:headEnd/>
            <a:tailEnd/>
          </a:ln>
        </p:spPr>
      </p:pic>
      <p:pic>
        <p:nvPicPr>
          <p:cNvPr id="52" name="Picture 37"/>
          <p:cNvPicPr>
            <a:picLocks noChangeArrowheads="1"/>
          </p:cNvPicPr>
          <p:nvPr/>
        </p:nvPicPr>
        <p:blipFill>
          <a:blip r:embed="rId3"/>
          <a:srcRect/>
          <a:stretch>
            <a:fillRect/>
          </a:stretch>
        </p:blipFill>
        <p:spPr bwMode="auto">
          <a:xfrm>
            <a:off x="4592039" y="1533636"/>
            <a:ext cx="870351" cy="451691"/>
          </a:xfrm>
          <a:prstGeom prst="rect">
            <a:avLst/>
          </a:prstGeom>
          <a:noFill/>
          <a:ln w="9525">
            <a:noFill/>
            <a:miter lim="800000"/>
            <a:headEnd/>
            <a:tailEnd/>
          </a:ln>
        </p:spPr>
      </p:pic>
      <p:sp>
        <p:nvSpPr>
          <p:cNvPr id="53" name="TextBox 52"/>
          <p:cNvSpPr txBox="1"/>
          <p:nvPr/>
        </p:nvSpPr>
        <p:spPr>
          <a:xfrm>
            <a:off x="2454164" y="176305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4" name="TextBox 53"/>
          <p:cNvSpPr txBox="1"/>
          <p:nvPr/>
        </p:nvSpPr>
        <p:spPr>
          <a:xfrm>
            <a:off x="4887694" y="175213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534220"/>
            <a:ext cx="870351" cy="451691"/>
          </a:xfrm>
          <a:prstGeom prst="rect">
            <a:avLst/>
          </a:prstGeom>
          <a:noFill/>
          <a:ln w="9525">
            <a:noFill/>
            <a:miter lim="800000"/>
            <a:headEnd/>
            <a:tailEnd/>
          </a:ln>
        </p:spPr>
      </p:pic>
      <p:sp>
        <p:nvSpPr>
          <p:cNvPr id="56" name="TextBox 55"/>
          <p:cNvSpPr txBox="1"/>
          <p:nvPr/>
        </p:nvSpPr>
        <p:spPr>
          <a:xfrm>
            <a:off x="7019615" y="17538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58" name="Right Arrow 57"/>
          <p:cNvSpPr/>
          <p:nvPr/>
        </p:nvSpPr>
        <p:spPr bwMode="auto">
          <a:xfrm>
            <a:off x="2873808" y="1939215"/>
            <a:ext cx="1758478" cy="544905"/>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800" b="1" kern="0" dirty="0" smtClean="0">
                <a:latin typeface="Courier New" pitchFamily="49" charset="0"/>
              </a:rPr>
              <a:t>D 10.0.0.0/8 [90/...]</a:t>
            </a:r>
            <a:endParaRPr lang="en-US" sz="800" b="1" dirty="0" smtClean="0"/>
          </a:p>
        </p:txBody>
      </p:sp>
      <p:sp>
        <p:nvSpPr>
          <p:cNvPr id="59" name="TextBox 58"/>
          <p:cNvSpPr txBox="1"/>
          <p:nvPr/>
        </p:nvSpPr>
        <p:spPr>
          <a:xfrm>
            <a:off x="5490036" y="1795989"/>
            <a:ext cx="478686" cy="193585"/>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60" name="Right Arrow 59"/>
          <p:cNvSpPr/>
          <p:nvPr/>
        </p:nvSpPr>
        <p:spPr bwMode="auto">
          <a:xfrm>
            <a:off x="5407584" y="1844041"/>
            <a:ext cx="1758478" cy="807720"/>
          </a:xfrm>
          <a:prstGeom prst="rightArrow">
            <a:avLst>
              <a:gd name="adj1" fmla="val 37096"/>
              <a:gd name="adj2" fmla="val 3526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algn="l" defTabSz="814388"/>
            <a:r>
              <a:rPr lang="pt-BR" sz="800" b="1" kern="0" dirty="0" smtClean="0">
                <a:latin typeface="Courier New" pitchFamily="49" charset="0"/>
              </a:rPr>
              <a:t>D 172.16.0.0/16 [90/...]</a:t>
            </a:r>
          </a:p>
          <a:p>
            <a:pPr algn="l" defTabSz="814388"/>
            <a:r>
              <a:rPr lang="pt-BR" sz="800" b="1" kern="0" dirty="0" smtClean="0">
                <a:latin typeface="Courier New" pitchFamily="49" charset="0"/>
              </a:rPr>
              <a:t>D 10.0.0.0/8 [90/...]</a:t>
            </a:r>
            <a:endParaRPr lang="en-US" sz="800" b="1" dirty="0" smtClean="0"/>
          </a:p>
        </p:txBody>
      </p:sp>
      <p:cxnSp>
        <p:nvCxnSpPr>
          <p:cNvPr id="63" name="Straight Connector 62"/>
          <p:cNvCxnSpPr/>
          <p:nvPr/>
        </p:nvCxnSpPr>
        <p:spPr bwMode="auto">
          <a:xfrm rot="10800000">
            <a:off x="5446256" y="2303165"/>
            <a:ext cx="1416817"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01734" y="4387771"/>
            <a:ext cx="3293741" cy="1640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Distribute Lists to Avoid Route Feedback</a:t>
            </a:r>
            <a:endParaRPr lang="en-US" dirty="0"/>
          </a:p>
        </p:txBody>
      </p:sp>
      <p:grpSp>
        <p:nvGrpSpPr>
          <p:cNvPr id="34" name="Group 33"/>
          <p:cNvGrpSpPr/>
          <p:nvPr/>
        </p:nvGrpSpPr>
        <p:grpSpPr>
          <a:xfrm>
            <a:off x="741697" y="1026623"/>
            <a:ext cx="7665082" cy="2160388"/>
            <a:chOff x="1076977" y="1026623"/>
            <a:chExt cx="7665082" cy="2160388"/>
          </a:xfrm>
        </p:grpSpPr>
        <p:sp>
          <p:nvSpPr>
            <p:cNvPr id="33" name="Rounded Rectangle 32"/>
            <p:cNvSpPr/>
            <p:nvPr/>
          </p:nvSpPr>
          <p:spPr bwMode="auto">
            <a:xfrm>
              <a:off x="5164833" y="1026623"/>
              <a:ext cx="3577226" cy="2158708"/>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6" name="Rounded Rectangle 35"/>
            <p:cNvSpPr/>
            <p:nvPr/>
          </p:nvSpPr>
          <p:spPr bwMode="auto">
            <a:xfrm>
              <a:off x="1076977" y="1028303"/>
              <a:ext cx="3577226" cy="2158708"/>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25517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24481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2" name="TextBox 41"/>
            <p:cNvSpPr txBox="1"/>
            <p:nvPr/>
          </p:nvSpPr>
          <p:spPr>
            <a:xfrm>
              <a:off x="5568739" y="1492869"/>
              <a:ext cx="1013551" cy="165253"/>
            </a:xfrm>
            <a:prstGeom prst="rect">
              <a:avLst/>
            </a:prstGeom>
            <a:noFill/>
          </p:spPr>
          <p:txBody>
            <a:bodyPr wrap="square" lIns="0" tIns="0" rIns="0" bIns="0" rtlCol="0" anchor="ctr" anchorCtr="0">
              <a:noAutofit/>
            </a:bodyPr>
            <a:lstStyle/>
            <a:p>
              <a:r>
                <a:rPr lang="en-US" sz="1050" dirty="0" smtClean="0"/>
                <a:t>10.0.0.8/30</a:t>
              </a:r>
              <a:endParaRPr lang="en-US" sz="1050" dirty="0"/>
            </a:p>
          </p:txBody>
        </p:sp>
        <p:sp>
          <p:nvSpPr>
            <p:cNvPr id="48" name="TextBox 47"/>
            <p:cNvSpPr txBox="1"/>
            <p:nvPr/>
          </p:nvSpPr>
          <p:spPr>
            <a:xfrm>
              <a:off x="1388701" y="1111025"/>
              <a:ext cx="1013551" cy="165253"/>
            </a:xfrm>
            <a:prstGeom prst="rect">
              <a:avLst/>
            </a:prstGeom>
            <a:noFill/>
          </p:spPr>
          <p:txBody>
            <a:bodyPr wrap="square" lIns="0" tIns="0" rIns="0" bIns="0" rtlCol="0" anchor="ctr" anchorCtr="0">
              <a:noAutofit/>
            </a:bodyPr>
            <a:lstStyle/>
            <a:p>
              <a:pPr algn="l"/>
              <a:r>
                <a:rPr lang="en-US" sz="1050" b="1" dirty="0" smtClean="0"/>
                <a:t>RIPv2</a:t>
              </a:r>
              <a:endParaRPr lang="en-US" sz="1050" b="1" dirty="0"/>
            </a:p>
          </p:txBody>
        </p:sp>
        <p:sp>
          <p:nvSpPr>
            <p:cNvPr id="49" name="Freeform 9"/>
            <p:cNvSpPr>
              <a:spLocks/>
            </p:cNvSpPr>
            <p:nvPr/>
          </p:nvSpPr>
          <p:spPr bwMode="auto">
            <a:xfrm>
              <a:off x="2886069" y="1742954"/>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50" name="Freeform 9"/>
            <p:cNvSpPr>
              <a:spLocks/>
            </p:cNvSpPr>
            <p:nvPr/>
          </p:nvSpPr>
          <p:spPr bwMode="auto">
            <a:xfrm>
              <a:off x="5225498" y="174073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1" name="Picture 37"/>
            <p:cNvPicPr>
              <a:picLocks noChangeArrowheads="1"/>
            </p:cNvPicPr>
            <p:nvPr/>
          </p:nvPicPr>
          <p:blipFill>
            <a:blip r:embed="rId3"/>
            <a:srcRect/>
            <a:stretch>
              <a:fillRect/>
            </a:stretch>
          </p:blipFill>
          <p:spPr bwMode="auto">
            <a:xfrm>
              <a:off x="2178731" y="1542715"/>
              <a:ext cx="870351" cy="451691"/>
            </a:xfrm>
            <a:prstGeom prst="rect">
              <a:avLst/>
            </a:prstGeom>
            <a:noFill/>
            <a:ln w="9525">
              <a:noFill/>
              <a:miter lim="800000"/>
              <a:headEnd/>
              <a:tailEnd/>
            </a:ln>
          </p:spPr>
        </p:pic>
        <p:pic>
          <p:nvPicPr>
            <p:cNvPr id="52" name="Picture 37"/>
            <p:cNvPicPr>
              <a:picLocks noChangeArrowheads="1"/>
            </p:cNvPicPr>
            <p:nvPr/>
          </p:nvPicPr>
          <p:blipFill>
            <a:blip r:embed="rId3"/>
            <a:srcRect/>
            <a:stretch>
              <a:fillRect/>
            </a:stretch>
          </p:blipFill>
          <p:spPr bwMode="auto">
            <a:xfrm>
              <a:off x="4451367" y="1533636"/>
              <a:ext cx="870351" cy="451691"/>
            </a:xfrm>
            <a:prstGeom prst="rect">
              <a:avLst/>
            </a:prstGeom>
            <a:noFill/>
            <a:ln w="9525">
              <a:noFill/>
              <a:miter lim="800000"/>
              <a:headEnd/>
              <a:tailEnd/>
            </a:ln>
          </p:spPr>
        </p:pic>
        <p:sp>
          <p:nvSpPr>
            <p:cNvPr id="53" name="TextBox 52"/>
            <p:cNvSpPr txBox="1"/>
            <p:nvPr/>
          </p:nvSpPr>
          <p:spPr>
            <a:xfrm>
              <a:off x="2454164" y="176305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4" name="TextBox 53"/>
            <p:cNvSpPr txBox="1"/>
            <p:nvPr/>
          </p:nvSpPr>
          <p:spPr>
            <a:xfrm>
              <a:off x="4747022" y="175213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534220"/>
              <a:ext cx="870351" cy="451691"/>
            </a:xfrm>
            <a:prstGeom prst="rect">
              <a:avLst/>
            </a:prstGeom>
            <a:noFill/>
            <a:ln w="9525">
              <a:noFill/>
              <a:miter lim="800000"/>
              <a:headEnd/>
              <a:tailEnd/>
            </a:ln>
          </p:spPr>
        </p:pic>
        <p:sp>
          <p:nvSpPr>
            <p:cNvPr id="56" name="TextBox 55"/>
            <p:cNvSpPr txBox="1"/>
            <p:nvPr/>
          </p:nvSpPr>
          <p:spPr>
            <a:xfrm>
              <a:off x="7019615" y="17538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59" name="TextBox 58"/>
            <p:cNvSpPr txBox="1"/>
            <p:nvPr/>
          </p:nvSpPr>
          <p:spPr>
            <a:xfrm>
              <a:off x="5369460" y="1765845"/>
              <a:ext cx="478686" cy="193585"/>
            </a:xfrm>
            <a:prstGeom prst="rect">
              <a:avLst/>
            </a:prstGeom>
            <a:noFill/>
          </p:spPr>
          <p:txBody>
            <a:bodyPr wrap="square" lIns="0" tIns="0" rIns="0" bIns="0" rtlCol="0" anchor="ctr" anchorCtr="0">
              <a:noAutofit/>
            </a:bodyPr>
            <a:lstStyle/>
            <a:p>
              <a:pPr algn="l"/>
              <a:r>
                <a:rPr lang="en-US" sz="1050" dirty="0" smtClean="0"/>
                <a:t>S0/0/3</a:t>
              </a:r>
              <a:endParaRPr lang="en-US" sz="1050" dirty="0"/>
            </a:p>
          </p:txBody>
        </p:sp>
        <p:pic>
          <p:nvPicPr>
            <p:cNvPr id="25" name="Picture 37"/>
            <p:cNvPicPr>
              <a:picLocks noChangeArrowheads="1"/>
            </p:cNvPicPr>
            <p:nvPr/>
          </p:nvPicPr>
          <p:blipFill>
            <a:blip r:embed="rId3"/>
            <a:srcRect/>
            <a:stretch>
              <a:fillRect/>
            </a:stretch>
          </p:blipFill>
          <p:spPr bwMode="auto">
            <a:xfrm>
              <a:off x="4463090" y="2640594"/>
              <a:ext cx="870351" cy="451691"/>
            </a:xfrm>
            <a:prstGeom prst="rect">
              <a:avLst/>
            </a:prstGeom>
            <a:noFill/>
            <a:ln w="9525">
              <a:noFill/>
              <a:miter lim="800000"/>
              <a:headEnd/>
              <a:tailEnd/>
            </a:ln>
          </p:spPr>
        </p:pic>
        <p:sp>
          <p:nvSpPr>
            <p:cNvPr id="26" name="TextBox 25"/>
            <p:cNvSpPr txBox="1"/>
            <p:nvPr/>
          </p:nvSpPr>
          <p:spPr>
            <a:xfrm>
              <a:off x="4758745" y="285909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29" name="TextBox 28"/>
            <p:cNvSpPr txBox="1"/>
            <p:nvPr/>
          </p:nvSpPr>
          <p:spPr>
            <a:xfrm>
              <a:off x="7630326" y="1446963"/>
              <a:ext cx="991159" cy="713433"/>
            </a:xfrm>
            <a:prstGeom prst="rect">
              <a:avLst/>
            </a:prstGeom>
            <a:noFill/>
          </p:spPr>
          <p:txBody>
            <a:bodyPr wrap="square" lIns="0" tIns="0" rIns="0" bIns="0" rtlCol="0" anchor="ctr" anchorCtr="0">
              <a:noAutofit/>
            </a:bodyPr>
            <a:lstStyle/>
            <a:p>
              <a:pPr algn="l"/>
              <a:r>
                <a:rPr lang="en-US" sz="1050" dirty="0" smtClean="0"/>
                <a:t>10.8.0.0/16</a:t>
              </a:r>
            </a:p>
            <a:p>
              <a:pPr algn="l"/>
              <a:r>
                <a:rPr lang="en-US" sz="1050" dirty="0" smtClean="0"/>
                <a:t>10.9.0.0/16</a:t>
              </a:r>
            </a:p>
            <a:p>
              <a:pPr algn="l"/>
              <a:r>
                <a:rPr lang="en-US" sz="1050" dirty="0" smtClean="0"/>
                <a:t>10.10.0.0/16</a:t>
              </a:r>
            </a:p>
            <a:p>
              <a:pPr algn="l"/>
              <a:r>
                <a:rPr lang="en-US" sz="1050" dirty="0" smtClean="0"/>
                <a:t>10.11.0.0/16</a:t>
              </a:r>
            </a:p>
            <a:p>
              <a:pPr algn="l"/>
              <a:endParaRPr lang="en-US" sz="1050" dirty="0"/>
            </a:p>
          </p:txBody>
        </p:sp>
        <p:sp>
          <p:nvSpPr>
            <p:cNvPr id="30" name="TextBox 29"/>
            <p:cNvSpPr txBox="1"/>
            <p:nvPr/>
          </p:nvSpPr>
          <p:spPr>
            <a:xfrm>
              <a:off x="7449537" y="1112699"/>
              <a:ext cx="1013551" cy="165253"/>
            </a:xfrm>
            <a:prstGeom prst="rect">
              <a:avLst/>
            </a:prstGeom>
            <a:noFill/>
          </p:spPr>
          <p:txBody>
            <a:bodyPr wrap="square" lIns="0" tIns="0" rIns="0" bIns="0" rtlCol="0" anchor="ctr" anchorCtr="0">
              <a:noAutofit/>
            </a:bodyPr>
            <a:lstStyle/>
            <a:p>
              <a:pPr algn="r"/>
              <a:r>
                <a:rPr lang="en-US" sz="1050" b="1" dirty="0" smtClean="0"/>
                <a:t>OSPF</a:t>
              </a:r>
              <a:endParaRPr lang="en-US" sz="1050" b="1" dirty="0"/>
            </a:p>
          </p:txBody>
        </p:sp>
        <p:sp>
          <p:nvSpPr>
            <p:cNvPr id="31" name="TextBox 30"/>
            <p:cNvSpPr txBox="1"/>
            <p:nvPr/>
          </p:nvSpPr>
          <p:spPr>
            <a:xfrm>
              <a:off x="3269427" y="1494549"/>
              <a:ext cx="1013551" cy="165253"/>
            </a:xfrm>
            <a:prstGeom prst="rect">
              <a:avLst/>
            </a:prstGeom>
            <a:noFill/>
          </p:spPr>
          <p:txBody>
            <a:bodyPr wrap="square" lIns="0" tIns="0" rIns="0" bIns="0" rtlCol="0" anchor="ctr" anchorCtr="0">
              <a:noAutofit/>
            </a:bodyPr>
            <a:lstStyle/>
            <a:p>
              <a:r>
                <a:rPr lang="en-US" sz="1050" dirty="0" smtClean="0"/>
                <a:t>10.0.0.0/30</a:t>
              </a:r>
              <a:endParaRPr lang="en-US" sz="1050" dirty="0"/>
            </a:p>
          </p:txBody>
        </p:sp>
        <p:sp>
          <p:nvSpPr>
            <p:cNvPr id="32" name="TextBox 31"/>
            <p:cNvSpPr txBox="1"/>
            <p:nvPr/>
          </p:nvSpPr>
          <p:spPr>
            <a:xfrm>
              <a:off x="1321625" y="1498880"/>
              <a:ext cx="728227" cy="713433"/>
            </a:xfrm>
            <a:prstGeom prst="rect">
              <a:avLst/>
            </a:prstGeom>
            <a:noFill/>
          </p:spPr>
          <p:txBody>
            <a:bodyPr wrap="square" lIns="0" tIns="0" rIns="0" bIns="0" rtlCol="0" anchor="ctr" anchorCtr="0">
              <a:noAutofit/>
            </a:bodyPr>
            <a:lstStyle/>
            <a:p>
              <a:pPr algn="r"/>
              <a:r>
                <a:rPr lang="en-US" sz="1050" dirty="0" smtClean="0"/>
                <a:t>10.1.0.0/16</a:t>
              </a:r>
            </a:p>
            <a:p>
              <a:pPr algn="r"/>
              <a:r>
                <a:rPr lang="en-US" sz="1050" dirty="0" smtClean="0"/>
                <a:t>10.2.0.0/16</a:t>
              </a:r>
            </a:p>
            <a:p>
              <a:pPr algn="r"/>
              <a:r>
                <a:rPr lang="en-US" sz="1050" dirty="0" smtClean="0"/>
                <a:t>10.3.0.0/16</a:t>
              </a:r>
            </a:p>
            <a:p>
              <a:pPr algn="r"/>
              <a:endParaRPr lang="en-US" sz="1050" dirty="0"/>
            </a:p>
          </p:txBody>
        </p:sp>
      </p:grpSp>
      <p:sp>
        <p:nvSpPr>
          <p:cNvPr id="37" name="Rectangle 36"/>
          <p:cNvSpPr/>
          <p:nvPr/>
        </p:nvSpPr>
        <p:spPr bwMode="auto">
          <a:xfrm>
            <a:off x="2063702" y="5506497"/>
            <a:ext cx="2709265" cy="1522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2065382" y="5689041"/>
            <a:ext cx="2709265" cy="1522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30176"/>
            <a:ext cx="8537054" cy="2598835"/>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2 deny 10.8.0.0 0.3.255.255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2 permit any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access-list 3 permit 10.8.0.0 0.3.255.255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10.0.0.8 0.0.0.3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redistribute rip subnets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distribute-list 2 out rip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router rip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r>
              <a:rPr lang="en-US" sz="1200" b="1" kern="0" dirty="0" smtClean="0">
                <a:latin typeface="Courier New" pitchFamily="49" charset="0"/>
              </a:rPr>
              <a:t> network 10.0.0.0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version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passive-interface Serial0/0/3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redistribute ospf 1 metric 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distribute-list 3 out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Drawback of Distribute Lists</a:t>
            </a:r>
            <a:endParaRPr lang="en-US" dirty="0"/>
          </a:p>
        </p:txBody>
      </p:sp>
      <p:sp>
        <p:nvSpPr>
          <p:cNvPr id="3" name="Content Placeholder 2"/>
          <p:cNvSpPr>
            <a:spLocks noGrp="1"/>
          </p:cNvSpPr>
          <p:nvPr>
            <p:ph idx="1"/>
          </p:nvPr>
        </p:nvSpPr>
        <p:spPr/>
        <p:txBody>
          <a:bodyPr/>
          <a:lstStyle/>
          <a:p>
            <a:r>
              <a:rPr lang="en-US" smtClean="0"/>
              <a:t>Using distribute lists as route filters has several drawbacks, including:</a:t>
            </a:r>
          </a:p>
          <a:p>
            <a:pPr lvl="1"/>
            <a:r>
              <a:rPr lang="en-US" smtClean="0"/>
              <a:t>A subnet mask cannot be easily matched.</a:t>
            </a:r>
          </a:p>
          <a:p>
            <a:pPr lvl="1"/>
            <a:r>
              <a:rPr lang="en-US" smtClean="0"/>
              <a:t>ACLs are evaluated sequentially for every IP prefix in the routing update.</a:t>
            </a:r>
          </a:p>
          <a:p>
            <a:pPr lvl="1"/>
            <a:r>
              <a:rPr lang="en-US" smtClean="0"/>
              <a:t>An extended ACL can be cumbersome to configure.</a:t>
            </a:r>
          </a:p>
          <a:p>
            <a:pPr lvl="1"/>
            <a:r>
              <a:rPr lang="en-US" smtClean="0"/>
              <a:t>A distribute list hides network information, which could be considered a drawback in some circumstances. </a:t>
            </a:r>
          </a:p>
          <a:p>
            <a:pPr lvl="2"/>
            <a:r>
              <a:rPr lang="en-US" smtClean="0"/>
              <a:t>For example, in a network with redundant paths, a distribute list might permit routing updates for only specific paths, to avoid routing loops. </a:t>
            </a:r>
          </a:p>
          <a:p>
            <a:pPr lvl="2"/>
            <a:r>
              <a:rPr lang="en-US" smtClean="0"/>
              <a:t>In this case, if the primary path goes down, the backup paths are not used because the rest of the network does not know they exist. </a:t>
            </a:r>
          </a:p>
          <a:p>
            <a:pPr lvl="2"/>
            <a:r>
              <a:rPr lang="en-US" smtClean="0"/>
              <a:t>When redundant paths exist, use other techniques.</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Prefix Lists</a:t>
            </a:r>
            <a:endParaRPr lang="en-US" dirty="0"/>
          </a:p>
        </p:txBody>
      </p:sp>
      <p:sp>
        <p:nvSpPr>
          <p:cNvPr id="3" name="Content Placeholder 2"/>
          <p:cNvSpPr>
            <a:spLocks noGrp="1"/>
          </p:cNvSpPr>
          <p:nvPr>
            <p:ph idx="1"/>
          </p:nvPr>
        </p:nvSpPr>
        <p:spPr/>
        <p:txBody>
          <a:bodyPr/>
          <a:lstStyle/>
          <a:p>
            <a:r>
              <a:rPr lang="en-US" smtClean="0"/>
              <a:t>Prefix lists can be used as an alternative to access lists in many route filtering commands.</a:t>
            </a:r>
          </a:p>
          <a:p>
            <a:r>
              <a:rPr lang="en-US" smtClean="0"/>
              <a:t>Prefix list characteristics include:</a:t>
            </a:r>
          </a:p>
          <a:p>
            <a:pPr lvl="1"/>
            <a:r>
              <a:rPr lang="en-US" smtClean="0"/>
              <a:t>A significant performance improvement over ACLs in loading and route lookup of large lists. </a:t>
            </a:r>
          </a:p>
          <a:p>
            <a:pPr lvl="1"/>
            <a:r>
              <a:rPr lang="en-US" smtClean="0"/>
              <a:t>Support for incremental modifications.</a:t>
            </a:r>
          </a:p>
          <a:p>
            <a:pPr lvl="1"/>
            <a:r>
              <a:rPr lang="en-US" smtClean="0"/>
              <a:t>An improved user-friendly command-line interface. </a:t>
            </a:r>
          </a:p>
          <a:p>
            <a:pPr lvl="1"/>
            <a:r>
              <a:rPr lang="en-US" smtClean="0"/>
              <a:t>Greater flexibility in specifying subnet mask ranges.</a:t>
            </a:r>
          </a:p>
          <a:p>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r>
              <a:rPr lang="en-US" smtClean="0"/>
              <a:t>Similarities Between Prefix Lists and ACLs</a:t>
            </a:r>
            <a:endParaRPr lang="en-US" dirty="0" smtClean="0"/>
          </a:p>
        </p:txBody>
      </p:sp>
      <p:sp>
        <p:nvSpPr>
          <p:cNvPr id="316419" name="Rectangle 3"/>
          <p:cNvSpPr>
            <a:spLocks noGrp="1" noChangeArrowheads="1"/>
          </p:cNvSpPr>
          <p:nvPr>
            <p:ph idx="1"/>
          </p:nvPr>
        </p:nvSpPr>
        <p:spPr/>
        <p:txBody>
          <a:bodyPr/>
          <a:lstStyle/>
          <a:p>
            <a:r>
              <a:rPr lang="en-US" smtClean="0"/>
              <a:t>A prefix list can consist of any number of lines, each of which indicates a test and a result. </a:t>
            </a:r>
          </a:p>
          <a:p>
            <a:r>
              <a:rPr lang="en-US" smtClean="0"/>
              <a:t>When a router evaluates a route against the prefix list, the first line that matches results in either a permit or deny. </a:t>
            </a:r>
          </a:p>
          <a:p>
            <a:r>
              <a:rPr lang="en-US" smtClean="0"/>
              <a:t>If none of the lines in the list match, the result is “implicitly deny,” just as it is in an access list.</a:t>
            </a:r>
            <a:endParaRPr lang="en-US" dirty="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Prefix List Filtering rules</a:t>
            </a:r>
            <a:endParaRPr lang="en-US" dirty="0"/>
          </a:p>
        </p:txBody>
      </p:sp>
      <p:sp>
        <p:nvSpPr>
          <p:cNvPr id="3" name="Content Placeholder 2"/>
          <p:cNvSpPr>
            <a:spLocks noGrp="1"/>
          </p:cNvSpPr>
          <p:nvPr>
            <p:ph idx="1"/>
          </p:nvPr>
        </p:nvSpPr>
        <p:spPr/>
        <p:txBody>
          <a:bodyPr>
            <a:normAutofit lnSpcReduction="10000"/>
          </a:bodyPr>
          <a:lstStyle/>
          <a:p>
            <a:r>
              <a:rPr lang="en-US" smtClean="0"/>
              <a:t>An empty prefix list permits all prefixes.</a:t>
            </a:r>
          </a:p>
          <a:p>
            <a:r>
              <a:rPr lang="en-US" smtClean="0"/>
              <a:t>If a prefix is permitted, the route is used. If a prefix is denied, the route is not used.</a:t>
            </a:r>
          </a:p>
          <a:p>
            <a:r>
              <a:rPr lang="en-US" smtClean="0"/>
              <a:t>Prefix lists consist of statements with sequence numbers. The router begins the search for a match at the top of the prefix list, which is the statement with the lowest sequence number.</a:t>
            </a:r>
          </a:p>
          <a:p>
            <a:r>
              <a:rPr lang="en-US" smtClean="0"/>
              <a:t>When a match occurs, the router does not need to go through the rest of the prefix list. For efficiency, you might want to put the most common matches (permits or denies) near the top of the list by specifying a lower sequence number.</a:t>
            </a:r>
          </a:p>
          <a:p>
            <a:r>
              <a:rPr lang="en-US" smtClean="0"/>
              <a:t>An implicit deny is assumed if a given prefix does not match any entries in a prefix list.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866832"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Using Multiple Routing Protocols on a Network</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Prefix List</a:t>
            </a:r>
            <a:endParaRPr lang="en-US" dirty="0"/>
          </a:p>
        </p:txBody>
      </p:sp>
      <p:sp>
        <p:nvSpPr>
          <p:cNvPr id="13" name="Content Placeholder 12"/>
          <p:cNvSpPr>
            <a:spLocks noGrp="1"/>
          </p:cNvSpPr>
          <p:nvPr>
            <p:ph idx="1"/>
          </p:nvPr>
        </p:nvSpPr>
        <p:spPr>
          <a:xfrm>
            <a:off x="279400" y="1002406"/>
            <a:ext cx="8316913" cy="491994"/>
          </a:xfrm>
        </p:spPr>
        <p:txBody>
          <a:bodyPr>
            <a:normAutofit/>
          </a:bodyPr>
          <a:lstStyle/>
          <a:p>
            <a:r>
              <a:rPr lang="en-US" dirty="0" smtClean="0"/>
              <a:t>Define a prefix list.</a:t>
            </a:r>
            <a:endParaRPr lang="en-US" dirty="0"/>
          </a:p>
        </p:txBody>
      </p:sp>
      <p:sp>
        <p:nvSpPr>
          <p:cNvPr id="14" name="Text Placeholder 13"/>
          <p:cNvSpPr>
            <a:spLocks noGrp="1"/>
          </p:cNvSpPr>
          <p:nvPr>
            <p:ph type="body" sz="quarter" idx="10"/>
          </p:nvPr>
        </p:nvSpPr>
        <p:spPr>
          <a:xfrm>
            <a:off x="613533" y="1388045"/>
            <a:ext cx="7745412" cy="377078"/>
          </a:xfrm>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741252"/>
            <a:ext cx="7745412" cy="595660"/>
          </a:xfrm>
        </p:spPr>
        <p:txBody>
          <a:bodyPr>
            <a:normAutofit/>
          </a:bodyPr>
          <a:lstStyle/>
          <a:p>
            <a:r>
              <a:rPr lang="en-US" sz="1400" dirty="0" smtClean="0"/>
              <a:t>ip prefix-list {</a:t>
            </a:r>
            <a:r>
              <a:rPr lang="en-US" sz="1400" b="0" i="1" dirty="0" smtClean="0"/>
              <a:t>list-name </a:t>
            </a:r>
            <a:r>
              <a:rPr lang="en-US" sz="1400" dirty="0" smtClean="0"/>
              <a:t>| </a:t>
            </a:r>
            <a:r>
              <a:rPr lang="en-US" sz="1400" b="0" i="1" dirty="0" smtClean="0"/>
              <a:t>list-number</a:t>
            </a:r>
            <a:r>
              <a:rPr lang="en-US" sz="1400" dirty="0" smtClean="0"/>
              <a:t>} [seq </a:t>
            </a:r>
            <a:r>
              <a:rPr lang="en-US" sz="1400" b="0" i="1" dirty="0" err="1" smtClean="0"/>
              <a:t>seq</a:t>
            </a:r>
            <a:r>
              <a:rPr lang="en-US" sz="1400" b="0" i="1" dirty="0" smtClean="0"/>
              <a:t>-value</a:t>
            </a:r>
            <a:r>
              <a:rPr lang="en-US" sz="1400" dirty="0" smtClean="0"/>
              <a:t>] {deny | permit}</a:t>
            </a:r>
            <a:r>
              <a:rPr lang="en-US" sz="1400" b="0" i="1" dirty="0" smtClean="0"/>
              <a:t> network</a:t>
            </a:r>
            <a:r>
              <a:rPr lang="en-US" sz="1400" dirty="0" smtClean="0"/>
              <a:t>/</a:t>
            </a:r>
            <a:r>
              <a:rPr lang="en-US" sz="1400" b="0" i="1" dirty="0" smtClean="0"/>
              <a:t>length </a:t>
            </a:r>
            <a:r>
              <a:rPr lang="en-US" sz="1400" dirty="0" smtClean="0"/>
              <a:t>[</a:t>
            </a:r>
            <a:r>
              <a:rPr lang="en-US" sz="1400" dirty="0" err="1" smtClean="0"/>
              <a:t>ge</a:t>
            </a:r>
            <a:r>
              <a:rPr lang="en-US" sz="1400" dirty="0" smtClean="0"/>
              <a:t> </a:t>
            </a:r>
            <a:r>
              <a:rPr lang="en-US" sz="1400" b="0" i="1" dirty="0" err="1" smtClean="0"/>
              <a:t>ge</a:t>
            </a:r>
            <a:r>
              <a:rPr lang="en-US" sz="1400" b="0" i="1" dirty="0" smtClean="0"/>
              <a:t>-value</a:t>
            </a:r>
            <a:r>
              <a:rPr lang="en-US" sz="1400" dirty="0" smtClean="0"/>
              <a:t>] [le </a:t>
            </a:r>
            <a:r>
              <a:rPr lang="en-US" sz="1400" b="0" i="1" dirty="0" err="1" smtClean="0"/>
              <a:t>le</a:t>
            </a:r>
            <a:r>
              <a:rPr lang="en-US" sz="1400" b="0" i="1" dirty="0" smtClean="0"/>
              <a:t>-value</a:t>
            </a:r>
            <a:r>
              <a:rPr lang="en-US" sz="1400" dirty="0" smtClean="0"/>
              <a:t>]</a:t>
            </a:r>
            <a:endParaRPr lang="en-US" sz="1400" b="0" i="1" dirty="0"/>
          </a:p>
        </p:txBody>
      </p:sp>
      <p:graphicFrame>
        <p:nvGraphicFramePr>
          <p:cNvPr id="7" name="Table 6"/>
          <p:cNvGraphicFramePr>
            <a:graphicFrameLocks noGrp="1"/>
          </p:cNvGraphicFramePr>
          <p:nvPr/>
        </p:nvGraphicFramePr>
        <p:xfrm>
          <a:off x="533400" y="2484121"/>
          <a:ext cx="8061960" cy="4064419"/>
        </p:xfrm>
        <a:graphic>
          <a:graphicData uri="http://schemas.openxmlformats.org/drawingml/2006/table">
            <a:tbl>
              <a:tblPr firstRow="1" bandRow="1">
                <a:tableStyleId>{5C22544A-7EE6-4342-B048-85BDC9FD1C3A}</a:tableStyleId>
              </a:tblPr>
              <a:tblGrid>
                <a:gridCol w="1726462"/>
                <a:gridCol w="6335498"/>
              </a:tblGrid>
              <a:tr h="380999">
                <a:tc>
                  <a:txBody>
                    <a:bodyPr/>
                    <a:lstStyle/>
                    <a:p>
                      <a:pPr marL="0" marR="0" algn="l">
                        <a:lnSpc>
                          <a:spcPct val="100000"/>
                        </a:lnSpc>
                        <a:spcBef>
                          <a:spcPts val="0"/>
                        </a:spcBef>
                        <a:spcAft>
                          <a:spcPts val="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0"/>
                        </a:spcAft>
                      </a:pPr>
                      <a:r>
                        <a:rPr lang="en-US" sz="1600" b="1" dirty="0"/>
                        <a:t>Description</a:t>
                      </a:r>
                      <a:endParaRPr lang="en-US" sz="1600" b="1" dirty="0">
                        <a:solidFill>
                          <a:srgbClr val="000000"/>
                        </a:solidFill>
                        <a:latin typeface="Arial"/>
                        <a:ea typeface="SimSun"/>
                      </a:endParaRPr>
                    </a:p>
                  </a:txBody>
                  <a:tcPr marL="68580" marR="68580" marT="0" marB="0" anchor="ctr"/>
                </a:tc>
              </a:tr>
              <a:tr h="304791">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list-name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name of the prefix list that will be created (it is case sensitive).</a:t>
                      </a:r>
                    </a:p>
                  </a:txBody>
                  <a:tcPr marL="76200" marR="76200" marT="76200" marB="50800" anchor="ctr"/>
                </a:tc>
              </a:tr>
              <a:tr h="304791">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list-number</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number of the prefix list that will be created.</a:t>
                      </a:r>
                    </a:p>
                  </a:txBody>
                  <a:tcPr marL="76200" marR="76200" marT="76200" marB="50800" anchor="ctr"/>
                </a:tc>
              </a:tr>
              <a:tr h="564090">
                <a:tc>
                  <a:txBody>
                    <a:bodyPr/>
                    <a:lstStyle/>
                    <a:p>
                      <a:pPr marL="0" marR="0" algn="l"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seq </a:t>
                      </a:r>
                      <a:r>
                        <a:rPr lang="en-US" sz="1400" i="1" kern="1200" dirty="0" err="1" smtClean="0">
                          <a:solidFill>
                            <a:srgbClr val="000000"/>
                          </a:solidFill>
                          <a:latin typeface="Courier New" pitchFamily="49" charset="0"/>
                          <a:ea typeface="Times New Roman"/>
                          <a:cs typeface="Courier New" pitchFamily="49" charset="0"/>
                        </a:rPr>
                        <a:t>seq</a:t>
                      </a:r>
                      <a:r>
                        <a:rPr lang="en-US" sz="1400" i="1" kern="1200" dirty="0" smtClean="0">
                          <a:solidFill>
                            <a:srgbClr val="000000"/>
                          </a:solidFill>
                          <a:latin typeface="Courier New" pitchFamily="49" charset="0"/>
                          <a:ea typeface="Times New Roman"/>
                          <a:cs typeface="Courier New" pitchFamily="49" charset="0"/>
                        </a:rPr>
                        <a:t>-value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A 32-bit sequence number of the</a:t>
                      </a:r>
                      <a:r>
                        <a:rPr lang="en-US" sz="1400" b="1" kern="1200" dirty="0" smtClean="0">
                          <a:solidFill>
                            <a:srgbClr val="000000"/>
                          </a:solidFill>
                          <a:latin typeface="Courier New" pitchFamily="49" charset="0"/>
                          <a:ea typeface="SimSun"/>
                          <a:cs typeface="Courier New" pitchFamily="49" charset="0"/>
                        </a:rPr>
                        <a:t> prefix-list </a:t>
                      </a:r>
                      <a:r>
                        <a:rPr lang="en-US" sz="1400" kern="1200" dirty="0" smtClean="0">
                          <a:solidFill>
                            <a:srgbClr val="000000"/>
                          </a:solidFill>
                          <a:latin typeface="+mn-lt"/>
                          <a:ea typeface="SimSun"/>
                          <a:cs typeface="Arial"/>
                        </a:rPr>
                        <a:t>statement.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Default sequence numbers are in increments of 5 (5, 10, 15, and so on).</a:t>
                      </a:r>
                    </a:p>
                  </a:txBody>
                  <a:tcPr marL="76200" marR="76200" marT="76200" marB="50800" anchor="ctr"/>
                </a:tc>
              </a:tr>
              <a:tr h="304791">
                <a:tc>
                  <a:txBody>
                    <a:bodyPr/>
                    <a:lstStyle/>
                    <a:p>
                      <a:pPr marL="0" marR="0" algn="l"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deny </a:t>
                      </a:r>
                      <a:r>
                        <a:rPr lang="en-US" sz="1400" i="1" kern="1200" dirty="0" smtClean="0">
                          <a:solidFill>
                            <a:srgbClr val="000000"/>
                          </a:solidFill>
                          <a:latin typeface="Courier New" pitchFamily="49" charset="0"/>
                          <a:ea typeface="Times New Roman"/>
                          <a:cs typeface="Courier New" pitchFamily="49" charset="0"/>
                        </a:rPr>
                        <a:t>| </a:t>
                      </a:r>
                      <a:r>
                        <a:rPr lang="en-US" sz="1400" b="1" i="0" kern="1200" dirty="0" smtClean="0">
                          <a:solidFill>
                            <a:srgbClr val="000000"/>
                          </a:solidFill>
                          <a:latin typeface="Courier New" pitchFamily="49" charset="0"/>
                          <a:ea typeface="Times New Roman"/>
                          <a:cs typeface="Courier New" pitchFamily="49" charset="0"/>
                        </a:rPr>
                        <a:t>permit</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action taken when a match is found.</a:t>
                      </a:r>
                    </a:p>
                  </a:txBody>
                  <a:tcPr marL="76200" marR="76200" marT="76200" marB="50800" anchor="ctr"/>
                </a:tc>
              </a:tr>
              <a:tr h="564090">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network </a:t>
                      </a:r>
                      <a:r>
                        <a:rPr lang="en-US" sz="1400" b="1" i="1" kern="1200" dirty="0" smtClean="0">
                          <a:solidFill>
                            <a:srgbClr val="000000"/>
                          </a:solidFill>
                          <a:latin typeface="Courier New" pitchFamily="49" charset="0"/>
                          <a:ea typeface="Times New Roman"/>
                          <a:cs typeface="Courier New" pitchFamily="49" charset="0"/>
                        </a:rPr>
                        <a:t>/ </a:t>
                      </a:r>
                      <a:r>
                        <a:rPr lang="en-US" sz="1400" i="1" kern="1200" dirty="0" smtClean="0">
                          <a:solidFill>
                            <a:srgbClr val="000000"/>
                          </a:solidFill>
                          <a:latin typeface="Courier New" pitchFamily="49" charset="0"/>
                          <a:ea typeface="Times New Roman"/>
                          <a:cs typeface="Courier New" pitchFamily="49" charset="0"/>
                        </a:rPr>
                        <a:t>length</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prefix to be matched and the length of the prefix.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network is a 32-bit address; the length is a decimal number.</a:t>
                      </a:r>
                    </a:p>
                  </a:txBody>
                  <a:tcPr marL="76200" marR="76200" marT="76200" marB="50800" anchor="ctr"/>
                </a:tc>
              </a:tr>
              <a:tr h="755153">
                <a:tc>
                  <a:txBody>
                    <a:bodyPr/>
                    <a:lstStyle/>
                    <a:p>
                      <a:pPr marL="0" marR="0" algn="l"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 </a:t>
                      </a:r>
                      <a:r>
                        <a:rPr lang="en-US" sz="1400" b="1" i="0" kern="1200" dirty="0" err="1" smtClean="0">
                          <a:solidFill>
                            <a:srgbClr val="000000"/>
                          </a:solidFill>
                          <a:latin typeface="Courier New" pitchFamily="49" charset="0"/>
                          <a:ea typeface="Times New Roman"/>
                          <a:cs typeface="Courier New" pitchFamily="49" charset="0"/>
                        </a:rPr>
                        <a:t>ge</a:t>
                      </a:r>
                      <a:r>
                        <a:rPr lang="en-US" sz="1400" b="1" i="0" kern="1200" dirty="0" smtClean="0">
                          <a:solidFill>
                            <a:srgbClr val="000000"/>
                          </a:solidFill>
                          <a:latin typeface="Courier New" pitchFamily="49" charset="0"/>
                          <a:ea typeface="Times New Roman"/>
                          <a:cs typeface="Courier New" pitchFamily="49" charset="0"/>
                        </a:rPr>
                        <a:t> </a:t>
                      </a:r>
                      <a:r>
                        <a:rPr lang="en-US" sz="1400" i="1" kern="1200" dirty="0" err="1" smtClean="0">
                          <a:solidFill>
                            <a:srgbClr val="000000"/>
                          </a:solidFill>
                          <a:latin typeface="Courier New" pitchFamily="49" charset="0"/>
                          <a:ea typeface="Times New Roman"/>
                          <a:cs typeface="Courier New" pitchFamily="49" charset="0"/>
                        </a:rPr>
                        <a:t>ge</a:t>
                      </a:r>
                      <a:r>
                        <a:rPr lang="en-US" sz="1400" i="1" kern="1200" dirty="0" smtClean="0">
                          <a:solidFill>
                            <a:srgbClr val="000000"/>
                          </a:solidFill>
                          <a:latin typeface="Courier New" pitchFamily="49" charset="0"/>
                          <a:ea typeface="Times New Roman"/>
                          <a:cs typeface="Courier New" pitchFamily="49" charset="0"/>
                        </a:rPr>
                        <a:t>-value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(Optional) The range of the prefix length to be matched.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range is assumed to be from</a:t>
                      </a:r>
                      <a:r>
                        <a:rPr lang="en-US" sz="1400" i="1" kern="1200" dirty="0" smtClean="0">
                          <a:solidFill>
                            <a:srgbClr val="000000"/>
                          </a:solidFill>
                          <a:latin typeface="Courier New" pitchFamily="49" charset="0"/>
                          <a:ea typeface="SimSun"/>
                          <a:cs typeface="Courier New" pitchFamily="49" charset="0"/>
                        </a:rPr>
                        <a:t> </a:t>
                      </a:r>
                      <a:r>
                        <a:rPr lang="en-US" sz="1400" i="1" kern="1200" dirty="0" err="1" smtClean="0">
                          <a:solidFill>
                            <a:srgbClr val="000000"/>
                          </a:solidFill>
                          <a:latin typeface="Courier New" pitchFamily="49" charset="0"/>
                          <a:ea typeface="SimSun"/>
                          <a:cs typeface="Courier New" pitchFamily="49" charset="0"/>
                        </a:rPr>
                        <a:t>ge</a:t>
                      </a:r>
                      <a:r>
                        <a:rPr lang="en-US" sz="1400" i="1" kern="1200" dirty="0" smtClean="0">
                          <a:solidFill>
                            <a:srgbClr val="000000"/>
                          </a:solidFill>
                          <a:latin typeface="Courier New" pitchFamily="49" charset="0"/>
                          <a:ea typeface="SimSun"/>
                          <a:cs typeface="Courier New" pitchFamily="49" charset="0"/>
                        </a:rPr>
                        <a:t>-value </a:t>
                      </a:r>
                      <a:r>
                        <a:rPr lang="en-US" sz="1400" kern="1200" dirty="0" smtClean="0">
                          <a:solidFill>
                            <a:srgbClr val="000000"/>
                          </a:solidFill>
                          <a:latin typeface="+mn-lt"/>
                          <a:ea typeface="SimSun"/>
                          <a:cs typeface="Arial"/>
                        </a:rPr>
                        <a:t>to 32 if only the</a:t>
                      </a:r>
                      <a:r>
                        <a:rPr lang="en-US" sz="1400" b="1" kern="1200" dirty="0" smtClean="0">
                          <a:solidFill>
                            <a:srgbClr val="000000"/>
                          </a:solidFill>
                          <a:latin typeface="Courier New" pitchFamily="49" charset="0"/>
                          <a:ea typeface="SimSun"/>
                          <a:cs typeface="Courier New" pitchFamily="49" charset="0"/>
                        </a:rPr>
                        <a:t> </a:t>
                      </a:r>
                      <a:r>
                        <a:rPr lang="en-US" sz="1400" b="1" kern="1200" dirty="0" err="1" smtClean="0">
                          <a:solidFill>
                            <a:srgbClr val="000000"/>
                          </a:solidFill>
                          <a:latin typeface="Courier New" pitchFamily="49" charset="0"/>
                          <a:ea typeface="SimSun"/>
                          <a:cs typeface="Courier New" pitchFamily="49" charset="0"/>
                        </a:rPr>
                        <a:t>ge</a:t>
                      </a:r>
                      <a:r>
                        <a:rPr lang="en-US" sz="1400" b="1" kern="1200" dirty="0" smtClean="0">
                          <a:solidFill>
                            <a:srgbClr val="000000"/>
                          </a:solidFill>
                          <a:latin typeface="Courier New" pitchFamily="49" charset="0"/>
                          <a:ea typeface="SimSun"/>
                          <a:cs typeface="Courier New" pitchFamily="49" charset="0"/>
                        </a:rPr>
                        <a:t> </a:t>
                      </a:r>
                      <a:r>
                        <a:rPr lang="en-US" sz="1400" kern="1200" dirty="0" smtClean="0">
                          <a:solidFill>
                            <a:srgbClr val="000000"/>
                          </a:solidFill>
                          <a:latin typeface="+mn-lt"/>
                          <a:ea typeface="SimSun"/>
                          <a:cs typeface="Arial"/>
                        </a:rPr>
                        <a:t>attribute is specified.</a:t>
                      </a:r>
                    </a:p>
                  </a:txBody>
                  <a:tcPr marL="76200" marR="76200" marT="76200" marB="50800" anchor="ctr"/>
                </a:tc>
              </a:tr>
              <a:tr h="755153">
                <a:tc>
                  <a:txBody>
                    <a:bodyPr/>
                    <a:lstStyle/>
                    <a:p>
                      <a:pPr marL="0" marR="0" algn="l"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le</a:t>
                      </a:r>
                      <a:r>
                        <a:rPr lang="en-US" sz="1400" i="1" kern="1200" dirty="0" smtClean="0">
                          <a:solidFill>
                            <a:srgbClr val="000000"/>
                          </a:solidFill>
                          <a:latin typeface="Courier New" pitchFamily="49" charset="0"/>
                          <a:ea typeface="Times New Roman"/>
                          <a:cs typeface="Courier New" pitchFamily="49" charset="0"/>
                        </a:rPr>
                        <a:t> </a:t>
                      </a:r>
                      <a:r>
                        <a:rPr lang="en-US" sz="1400" i="1" kern="1200" dirty="0" err="1" smtClean="0">
                          <a:solidFill>
                            <a:srgbClr val="000000"/>
                          </a:solidFill>
                          <a:latin typeface="Courier New" pitchFamily="49" charset="0"/>
                          <a:ea typeface="Times New Roman"/>
                          <a:cs typeface="Courier New" pitchFamily="49" charset="0"/>
                        </a:rPr>
                        <a:t>le</a:t>
                      </a:r>
                      <a:r>
                        <a:rPr lang="en-US" sz="1400" i="1" kern="1200" dirty="0" smtClean="0">
                          <a:solidFill>
                            <a:srgbClr val="000000"/>
                          </a:solidFill>
                          <a:latin typeface="Courier New" pitchFamily="49" charset="0"/>
                          <a:ea typeface="Times New Roman"/>
                          <a:cs typeface="Courier New" pitchFamily="49" charset="0"/>
                        </a:rPr>
                        <a:t>-value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(Optional) The range of the prefix length to be matched.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range is assumed to be from length to</a:t>
                      </a:r>
                      <a:r>
                        <a:rPr lang="en-US" sz="1400" i="1" kern="1200" dirty="0" smtClean="0">
                          <a:solidFill>
                            <a:srgbClr val="000000"/>
                          </a:solidFill>
                          <a:latin typeface="Courier New" pitchFamily="49" charset="0"/>
                          <a:ea typeface="SimSun"/>
                          <a:cs typeface="Courier New" pitchFamily="49" charset="0"/>
                        </a:rPr>
                        <a:t> le-value </a:t>
                      </a:r>
                      <a:r>
                        <a:rPr lang="en-US" sz="1400" kern="1200" dirty="0" smtClean="0">
                          <a:solidFill>
                            <a:srgbClr val="000000"/>
                          </a:solidFill>
                          <a:latin typeface="+mn-lt"/>
                          <a:ea typeface="SimSun"/>
                          <a:cs typeface="Arial"/>
                        </a:rPr>
                        <a:t>if only the</a:t>
                      </a:r>
                      <a:r>
                        <a:rPr lang="en-US" sz="1400" i="1" kern="1200" dirty="0" smtClean="0">
                          <a:solidFill>
                            <a:srgbClr val="000000"/>
                          </a:solidFill>
                          <a:latin typeface="Courier New" pitchFamily="49" charset="0"/>
                          <a:ea typeface="SimSun"/>
                          <a:cs typeface="Courier New" pitchFamily="49" charset="0"/>
                        </a:rPr>
                        <a:t> </a:t>
                      </a:r>
                      <a:r>
                        <a:rPr lang="en-US" sz="1400" b="1" i="0" kern="1200" dirty="0" smtClean="0">
                          <a:solidFill>
                            <a:srgbClr val="000000"/>
                          </a:solidFill>
                          <a:latin typeface="Courier New" pitchFamily="49" charset="0"/>
                          <a:ea typeface="SimSun"/>
                          <a:cs typeface="Courier New" pitchFamily="49" charset="0"/>
                        </a:rPr>
                        <a:t>le</a:t>
                      </a:r>
                      <a:r>
                        <a:rPr lang="en-US" sz="1400" i="1" kern="1200" dirty="0" smtClean="0">
                          <a:solidFill>
                            <a:srgbClr val="000000"/>
                          </a:solidFill>
                          <a:latin typeface="Courier New" pitchFamily="49" charset="0"/>
                          <a:ea typeface="SimSun"/>
                          <a:cs typeface="Courier New" pitchFamily="49" charset="0"/>
                        </a:rPr>
                        <a:t> </a:t>
                      </a:r>
                      <a:r>
                        <a:rPr lang="en-US" sz="1400" kern="1200" dirty="0" smtClean="0">
                          <a:solidFill>
                            <a:srgbClr val="000000"/>
                          </a:solidFill>
                          <a:latin typeface="+mn-lt"/>
                          <a:ea typeface="SimSun"/>
                          <a:cs typeface="Arial"/>
                        </a:rPr>
                        <a:t>attribute is specified.</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Configure a Prefix List</a:t>
            </a:r>
            <a:endParaRPr lang="en-US" dirty="0"/>
          </a:p>
        </p:txBody>
      </p:sp>
      <p:sp>
        <p:nvSpPr>
          <p:cNvPr id="3" name="Content Placeholder 2"/>
          <p:cNvSpPr>
            <a:spLocks noGrp="1"/>
          </p:cNvSpPr>
          <p:nvPr>
            <p:ph idx="1"/>
          </p:nvPr>
        </p:nvSpPr>
        <p:spPr/>
        <p:txBody>
          <a:bodyPr>
            <a:normAutofit/>
          </a:bodyPr>
          <a:lstStyle/>
          <a:p>
            <a:r>
              <a:rPr lang="en-US" smtClean="0"/>
              <a:t>Use the</a:t>
            </a:r>
            <a:r>
              <a:rPr lang="en-US" b="1" smtClean="0">
                <a:latin typeface="Courier New" pitchFamily="49" charset="0"/>
                <a:cs typeface="Courier New" pitchFamily="49" charset="0"/>
              </a:rPr>
              <a:t> </a:t>
            </a:r>
            <a:r>
              <a:rPr lang="en-US" b="1" dirty="0" smtClean="0">
                <a:latin typeface="Courier New" pitchFamily="49" charset="0"/>
                <a:cs typeface="Courier New" pitchFamily="49" charset="0"/>
              </a:rPr>
              <a:t>no ip prefix-list </a:t>
            </a:r>
            <a:r>
              <a:rPr lang="en-US" i="1" dirty="0" smtClean="0">
                <a:latin typeface="Courier New" pitchFamily="49" charset="0"/>
                <a:cs typeface="Courier New" pitchFamily="49" charset="0"/>
              </a:rPr>
              <a:t>list-name</a:t>
            </a:r>
            <a:r>
              <a:rPr lang="en-US" b="1" dirty="0" smtClean="0">
                <a:latin typeface="Courier New" pitchFamily="49" charset="0"/>
                <a:cs typeface="Courier New" pitchFamily="49" charset="0"/>
              </a:rPr>
              <a:t> </a:t>
            </a:r>
            <a:r>
              <a:rPr lang="en-US" dirty="0" smtClean="0"/>
              <a:t>global configuration command to delete a prefix list.</a:t>
            </a:r>
          </a:p>
          <a:p>
            <a:r>
              <a:rPr lang="en-US" dirty="0" smtClean="0"/>
              <a:t>The</a:t>
            </a:r>
            <a:r>
              <a:rPr lang="en-US" b="1" dirty="0" smtClean="0">
                <a:latin typeface="Courier New" pitchFamily="49" charset="0"/>
                <a:cs typeface="Courier New" pitchFamily="49" charset="0"/>
              </a:rPr>
              <a:t> ip prefix-list </a:t>
            </a:r>
            <a:r>
              <a:rPr lang="en-US" i="1" dirty="0" smtClean="0">
                <a:latin typeface="Courier New" pitchFamily="49" charset="0"/>
                <a:cs typeface="Courier New" pitchFamily="49" charset="0"/>
              </a:rPr>
              <a:t>list-name</a:t>
            </a:r>
            <a:r>
              <a:rPr lang="en-US" b="1" dirty="0" smtClean="0">
                <a:latin typeface="Courier New" pitchFamily="49" charset="0"/>
                <a:cs typeface="Courier New" pitchFamily="49" charset="0"/>
              </a:rPr>
              <a:t> description </a:t>
            </a:r>
            <a:r>
              <a:rPr lang="en-US" i="1" dirty="0" smtClean="0">
                <a:latin typeface="Courier New" pitchFamily="49" charset="0"/>
                <a:cs typeface="Courier New" pitchFamily="49" charset="0"/>
              </a:rPr>
              <a:t>text </a:t>
            </a:r>
            <a:r>
              <a:rPr lang="en-US" dirty="0" smtClean="0"/>
              <a:t>global configuration command can be used to add or delete a text description for a prefix list.</a:t>
            </a:r>
          </a:p>
          <a:p>
            <a:r>
              <a:rPr lang="en-US" dirty="0" smtClean="0"/>
              <a:t>Tip:</a:t>
            </a:r>
          </a:p>
          <a:p>
            <a:pPr lvl="1"/>
            <a:r>
              <a:rPr lang="en-US" dirty="0" smtClean="0"/>
              <a:t>For best performance, the most frequently processed prefix list statements should be configured with the lowest sequence numbers. </a:t>
            </a:r>
          </a:p>
          <a:p>
            <a:pPr lvl="1"/>
            <a:r>
              <a:rPr lang="en-US" dirty="0" smtClean="0"/>
              <a:t>The</a:t>
            </a:r>
            <a:r>
              <a:rPr lang="en-US" b="1" dirty="0" smtClean="0">
                <a:latin typeface="Courier New" pitchFamily="49" charset="0"/>
                <a:cs typeface="Courier New" pitchFamily="49" charset="0"/>
              </a:rPr>
              <a:t> seq </a:t>
            </a:r>
            <a:r>
              <a:rPr lang="en-US" i="1" dirty="0" err="1" smtClean="0">
                <a:latin typeface="Courier New" pitchFamily="49" charset="0"/>
                <a:cs typeface="Courier New" pitchFamily="49" charset="0"/>
              </a:rPr>
              <a:t>seq</a:t>
            </a:r>
            <a:r>
              <a:rPr lang="en-US" i="1" dirty="0" smtClean="0">
                <a:latin typeface="Courier New" pitchFamily="49" charset="0"/>
                <a:cs typeface="Courier New" pitchFamily="49" charset="0"/>
              </a:rPr>
              <a:t>-value </a:t>
            </a:r>
            <a:r>
              <a:rPr lang="en-US" dirty="0" smtClean="0"/>
              <a:t>keyword can be used for re-sequencing.</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bwMode="auto">
          <a:xfrm>
            <a:off x="3748035" y="4171727"/>
            <a:ext cx="1105319" cy="19930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41928" y="3644207"/>
            <a:ext cx="4037325" cy="1540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Prefix-list Scenario #1</a:t>
            </a:r>
            <a:endParaRPr lang="en-US" dirty="0"/>
          </a:p>
        </p:txBody>
      </p:sp>
      <p:sp>
        <p:nvSpPr>
          <p:cNvPr id="37" name="Rectangle 36"/>
          <p:cNvSpPr/>
          <p:nvPr/>
        </p:nvSpPr>
        <p:spPr bwMode="auto">
          <a:xfrm>
            <a:off x="1410582" y="2893951"/>
            <a:ext cx="4688790" cy="16314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2843684"/>
            <a:ext cx="8537054" cy="1728316"/>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r>
              <a:rPr lang="en-US" sz="1200" b="1" kern="0" dirty="0" smtClean="0">
                <a:latin typeface="Courier New" pitchFamily="49" charset="0"/>
              </a:rPr>
              <a:t> ip prefix-list TEN-ONLY permit 172.16.10.0/8 le 24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aggregate-address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remote-as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prefix-list TEN-ONLY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r>
              <a:rPr lang="en-US" sz="1200" b="1" kern="0" dirty="0" smtClean="0">
                <a:latin typeface="Courier New" pitchFamily="49" charset="0"/>
              </a:rPr>
              <a:t> 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do show running-config | include ip prefix-list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ip prefix-list TEN-ONLY seq 5 permit 172.0.0.0/8 le 24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0" name="Group 29"/>
          <p:cNvGrpSpPr/>
          <p:nvPr/>
        </p:nvGrpSpPr>
        <p:grpSpPr>
          <a:xfrm>
            <a:off x="711217" y="904359"/>
            <a:ext cx="7665082" cy="1828816"/>
            <a:chOff x="1076977" y="904359"/>
            <a:chExt cx="7665082" cy="1828816"/>
          </a:xfrm>
        </p:grpSpPr>
        <p:sp>
          <p:nvSpPr>
            <p:cNvPr id="36" name="Rounded Rectangle 35"/>
            <p:cNvSpPr/>
            <p:nvPr/>
          </p:nvSpPr>
          <p:spPr bwMode="auto">
            <a:xfrm>
              <a:off x="1076977" y="904359"/>
              <a:ext cx="2148544" cy="1256044"/>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rot="5400000">
              <a:off x="2421970" y="130804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1" name="Straight Connector 60"/>
            <p:cNvCxnSpPr/>
            <p:nvPr/>
          </p:nvCxnSpPr>
          <p:spPr bwMode="auto">
            <a:xfrm rot="10800000">
              <a:off x="2355816" y="1148128"/>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2" name="TextBox 61"/>
            <p:cNvSpPr txBox="1"/>
            <p:nvPr/>
          </p:nvSpPr>
          <p:spPr>
            <a:xfrm>
              <a:off x="1988378" y="959515"/>
              <a:ext cx="1013551" cy="165253"/>
            </a:xfrm>
            <a:prstGeom prst="rect">
              <a:avLst/>
            </a:prstGeom>
            <a:noFill/>
          </p:spPr>
          <p:txBody>
            <a:bodyPr wrap="square" lIns="0" tIns="0" rIns="0" bIns="0" rtlCol="0" anchor="ctr" anchorCtr="0">
              <a:noAutofit/>
            </a:bodyPr>
            <a:lstStyle/>
            <a:p>
              <a:r>
                <a:rPr lang="en-US" sz="1050" dirty="0" smtClean="0"/>
                <a:t>172.16.11.0</a:t>
              </a:r>
              <a:endParaRPr lang="en-US" sz="1050" dirty="0"/>
            </a:p>
          </p:txBody>
        </p:sp>
        <p:cxnSp>
          <p:nvCxnSpPr>
            <p:cNvPr id="43" name="Straight Connector 42"/>
            <p:cNvCxnSpPr/>
            <p:nvPr/>
          </p:nvCxnSpPr>
          <p:spPr bwMode="auto">
            <a:xfrm rot="5400000">
              <a:off x="1606379" y="1597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4" name="Straight Connector 43"/>
            <p:cNvCxnSpPr/>
            <p:nvPr/>
          </p:nvCxnSpPr>
          <p:spPr bwMode="auto">
            <a:xfrm rot="10800000">
              <a:off x="1781385" y="159863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5" name="TextBox 44"/>
            <p:cNvSpPr txBox="1"/>
            <p:nvPr/>
          </p:nvSpPr>
          <p:spPr>
            <a:xfrm>
              <a:off x="1214655" y="1291114"/>
              <a:ext cx="1013551" cy="165253"/>
            </a:xfrm>
            <a:prstGeom prst="rect">
              <a:avLst/>
            </a:prstGeom>
            <a:noFill/>
          </p:spPr>
          <p:txBody>
            <a:bodyPr wrap="square" lIns="0" tIns="0" rIns="0" bIns="0" rtlCol="0" anchor="ctr" anchorCtr="0">
              <a:noAutofit/>
            </a:bodyPr>
            <a:lstStyle/>
            <a:p>
              <a:r>
                <a:rPr lang="en-US" sz="1050" dirty="0" smtClean="0"/>
                <a:t>172.16.10.0</a:t>
              </a:r>
              <a:endParaRPr lang="en-US" sz="1050" dirty="0"/>
            </a:p>
          </p:txBody>
        </p:sp>
        <p:sp>
          <p:nvSpPr>
            <p:cNvPr id="40" name="Rounded Rectangle 39"/>
            <p:cNvSpPr/>
            <p:nvPr/>
          </p:nvSpPr>
          <p:spPr bwMode="auto">
            <a:xfrm>
              <a:off x="3810129" y="1400115"/>
              <a:ext cx="2148544" cy="1333060"/>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6531429" y="919643"/>
              <a:ext cx="2210630" cy="122066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05421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04385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4393159" y="1432594"/>
              <a:ext cx="1013551" cy="165253"/>
            </a:xfrm>
            <a:prstGeom prst="rect">
              <a:avLst/>
            </a:prstGeom>
            <a:noFill/>
          </p:spPr>
          <p:txBody>
            <a:bodyPr wrap="square" lIns="0" tIns="0" rIns="0" bIns="0" rtlCol="0" anchor="ctr" anchorCtr="0">
              <a:noAutofit/>
            </a:bodyPr>
            <a:lstStyle/>
            <a:p>
              <a:r>
                <a:rPr lang="en-US" sz="1050" b="1" dirty="0" smtClean="0"/>
                <a:t>AS 65000</a:t>
              </a:r>
              <a:endParaRPr lang="en-US" sz="1050" b="1" dirty="0"/>
            </a:p>
          </p:txBody>
        </p:sp>
        <p:pic>
          <p:nvPicPr>
            <p:cNvPr id="51" name="Picture 37"/>
            <p:cNvPicPr>
              <a:picLocks noChangeArrowheads="1"/>
            </p:cNvPicPr>
            <p:nvPr/>
          </p:nvPicPr>
          <p:blipFill>
            <a:blip r:embed="rId3"/>
            <a:srcRect/>
            <a:stretch>
              <a:fillRect/>
            </a:stretch>
          </p:blipFill>
          <p:spPr bwMode="auto">
            <a:xfrm>
              <a:off x="2178731" y="1341755"/>
              <a:ext cx="870351" cy="451691"/>
            </a:xfrm>
            <a:prstGeom prst="rect">
              <a:avLst/>
            </a:prstGeom>
            <a:noFill/>
            <a:ln w="9525">
              <a:noFill/>
              <a:miter lim="800000"/>
              <a:headEnd/>
              <a:tailEnd/>
            </a:ln>
          </p:spPr>
        </p:pic>
        <p:sp>
          <p:nvSpPr>
            <p:cNvPr id="53" name="TextBox 52"/>
            <p:cNvSpPr txBox="1"/>
            <p:nvPr/>
          </p:nvSpPr>
          <p:spPr>
            <a:xfrm>
              <a:off x="2454164" y="156209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333260"/>
              <a:ext cx="870351" cy="451691"/>
            </a:xfrm>
            <a:prstGeom prst="rect">
              <a:avLst/>
            </a:prstGeom>
            <a:noFill/>
            <a:ln w="9525">
              <a:noFill/>
              <a:miter lim="800000"/>
              <a:headEnd/>
              <a:tailEnd/>
            </a:ln>
          </p:spPr>
        </p:pic>
        <p:sp>
          <p:nvSpPr>
            <p:cNvPr id="56" name="TextBox 55"/>
            <p:cNvSpPr txBox="1"/>
            <p:nvPr/>
          </p:nvSpPr>
          <p:spPr>
            <a:xfrm>
              <a:off x="7019615" y="155284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5" name="Picture 37"/>
            <p:cNvPicPr>
              <a:picLocks noChangeArrowheads="1"/>
            </p:cNvPicPr>
            <p:nvPr/>
          </p:nvPicPr>
          <p:blipFill>
            <a:blip r:embed="rId3"/>
            <a:srcRect/>
            <a:stretch>
              <a:fillRect/>
            </a:stretch>
          </p:blipFill>
          <p:spPr bwMode="auto">
            <a:xfrm>
              <a:off x="4463090" y="2218578"/>
              <a:ext cx="870351" cy="451691"/>
            </a:xfrm>
            <a:prstGeom prst="rect">
              <a:avLst/>
            </a:prstGeom>
            <a:noFill/>
            <a:ln w="9525">
              <a:noFill/>
              <a:miter lim="800000"/>
              <a:headEnd/>
              <a:tailEnd/>
            </a:ln>
          </p:spPr>
        </p:pic>
        <p:sp>
          <p:nvSpPr>
            <p:cNvPr id="26" name="TextBox 25"/>
            <p:cNvSpPr txBox="1"/>
            <p:nvPr/>
          </p:nvSpPr>
          <p:spPr>
            <a:xfrm>
              <a:off x="4758745" y="243707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9" name="TextBox 28"/>
            <p:cNvSpPr txBox="1"/>
            <p:nvPr/>
          </p:nvSpPr>
          <p:spPr>
            <a:xfrm>
              <a:off x="6896794" y="1828807"/>
              <a:ext cx="840434" cy="150726"/>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64" name="TextBox 63"/>
            <p:cNvSpPr txBox="1"/>
            <p:nvPr/>
          </p:nvSpPr>
          <p:spPr>
            <a:xfrm>
              <a:off x="7076069" y="1010549"/>
              <a:ext cx="1013551" cy="165253"/>
            </a:xfrm>
            <a:prstGeom prst="rect">
              <a:avLst/>
            </a:prstGeom>
            <a:noFill/>
          </p:spPr>
          <p:txBody>
            <a:bodyPr wrap="square" lIns="0" tIns="0" rIns="0" bIns="0" rtlCol="0" anchor="ctr" anchorCtr="0">
              <a:noAutofit/>
            </a:bodyPr>
            <a:lstStyle/>
            <a:p>
              <a:r>
                <a:rPr lang="en-US" sz="1050" b="1" dirty="0" smtClean="0"/>
                <a:t>AS 65001</a:t>
              </a:r>
              <a:endParaRPr lang="en-US" sz="1050" b="1" dirty="0"/>
            </a:p>
          </p:txBody>
        </p:sp>
      </p:grpSp>
      <p:sp>
        <p:nvSpPr>
          <p:cNvPr id="65" name="Content Placeholder 28"/>
          <p:cNvSpPr txBox="1">
            <a:spLocks/>
          </p:cNvSpPr>
          <p:nvPr/>
        </p:nvSpPr>
        <p:spPr>
          <a:xfrm>
            <a:off x="279400" y="4652386"/>
            <a:ext cx="8520354" cy="1809373"/>
          </a:xfrm>
          <a:prstGeom prst="rect">
            <a:avLst/>
          </a:prstGeom>
        </p:spPr>
        <p:txBody>
          <a:bodyPr>
            <a:noAutofit/>
          </a:bodyPr>
          <a:lstStyle/>
          <a:p>
            <a:pPr marL="171450" indent="-171450" algn="l" defTabSz="814388" eaLnBrk="1" hangingPunct="1">
              <a:lnSpc>
                <a:spcPct val="100000"/>
              </a:lnSpc>
              <a:spcBef>
                <a:spcPts val="0"/>
              </a:spcBef>
              <a:spcAft>
                <a:spcPts val="600"/>
              </a:spcAft>
              <a:buClr>
                <a:srgbClr val="708CA1"/>
              </a:buClr>
              <a:buFont typeface="Wingdings" pitchFamily="2" charset="2"/>
              <a:buChar char="§"/>
            </a:pPr>
            <a:r>
              <a:rPr lang="en-US" sz="1600" kern="0" dirty="0" smtClean="0">
                <a:latin typeface="+mn-lt"/>
              </a:rPr>
              <a:t>Notice that the last line of this configuration changed to</a:t>
            </a:r>
            <a:r>
              <a:rPr lang="en-US" sz="1600" b="1" kern="0" dirty="0" smtClean="0">
                <a:latin typeface="Courier New" pitchFamily="49" charset="0"/>
                <a:cs typeface="Courier New" pitchFamily="49" charset="0"/>
              </a:rPr>
              <a:t> ip prefix-list TEN-ONLY permit 172.0.0.0/8 le 24</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400" kern="0" dirty="0" smtClean="0">
                <a:latin typeface="+mn-lt"/>
              </a:rPr>
              <a:t>This is because only the first 8 bits in the address are considered significant when a prefix length of /8 is used. </a:t>
            </a:r>
          </a:p>
          <a:p>
            <a:pPr marL="171450" lvl="1" indent="-171450" algn="l" defTabSz="814388" eaLnBrk="1" hangingPunct="1">
              <a:lnSpc>
                <a:spcPct val="100000"/>
              </a:lnSpc>
              <a:spcBef>
                <a:spcPts val="0"/>
              </a:spcBef>
              <a:spcAft>
                <a:spcPts val="600"/>
              </a:spcAft>
              <a:buClr>
                <a:srgbClr val="708CA1"/>
              </a:buClr>
              <a:buFont typeface="Wingdings" pitchFamily="2" charset="2"/>
              <a:buChar char="§"/>
            </a:pPr>
            <a:r>
              <a:rPr lang="en-US" sz="1600" kern="0" dirty="0" smtClean="0">
                <a:latin typeface="+mn-lt"/>
              </a:rPr>
              <a:t>In this case, neighbor R3 learns about 172.16.0.0/16, 172.16.10.0/24, and 172.16.11.0/24. </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400" kern="0" dirty="0" smtClean="0">
                <a:latin typeface="+mn-lt"/>
              </a:rPr>
              <a:t>These are the routes that match the first 8 bits of 172.0.0.0 and have a prefix length between 8 and 24.</a:t>
            </a:r>
            <a:endParaRPr lang="en-US" sz="1600" kern="0" dirty="0" smtClean="0">
              <a:latin typeface="+mn-lt"/>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Prefix-list Scenario #2</a:t>
            </a:r>
            <a:endParaRPr lang="en-US" dirty="0"/>
          </a:p>
        </p:txBody>
      </p:sp>
      <p:sp>
        <p:nvSpPr>
          <p:cNvPr id="37" name="Rectangle 36"/>
          <p:cNvSpPr/>
          <p:nvPr/>
        </p:nvSpPr>
        <p:spPr bwMode="auto">
          <a:xfrm>
            <a:off x="5576834" y="3478263"/>
            <a:ext cx="522537" cy="18084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38044"/>
            <a:ext cx="8537054" cy="13163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r>
              <a:rPr lang="en-US" sz="1200" b="1" kern="0" dirty="0" smtClean="0">
                <a:latin typeface="Courier New" pitchFamily="49" charset="0"/>
              </a:rPr>
              <a:t> ip prefix-list TEN-ONLY permit 172.16.10.0/8 le 16</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aggregate-address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remote-as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prefix-list TEN-ONLY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r>
              <a:rPr lang="en-US" sz="1200" b="1" kern="0" dirty="0" smtClean="0">
                <a:latin typeface="Courier New" pitchFamily="49" charset="0"/>
              </a:rPr>
              <a:t> 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1" name="Group 30"/>
          <p:cNvGrpSpPr/>
          <p:nvPr/>
        </p:nvGrpSpPr>
        <p:grpSpPr>
          <a:xfrm>
            <a:off x="741697" y="1056759"/>
            <a:ext cx="7665082" cy="1828816"/>
            <a:chOff x="1076977" y="904359"/>
            <a:chExt cx="7665082" cy="1828816"/>
          </a:xfrm>
        </p:grpSpPr>
        <p:sp>
          <p:nvSpPr>
            <p:cNvPr id="36" name="Rounded Rectangle 35"/>
            <p:cNvSpPr/>
            <p:nvPr/>
          </p:nvSpPr>
          <p:spPr bwMode="auto">
            <a:xfrm>
              <a:off x="1076977" y="904359"/>
              <a:ext cx="2148544" cy="1256044"/>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rot="5400000">
              <a:off x="2421970" y="130804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1" name="Straight Connector 60"/>
            <p:cNvCxnSpPr/>
            <p:nvPr/>
          </p:nvCxnSpPr>
          <p:spPr bwMode="auto">
            <a:xfrm rot="10800000">
              <a:off x="2355816" y="1148128"/>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2" name="TextBox 61"/>
            <p:cNvSpPr txBox="1"/>
            <p:nvPr/>
          </p:nvSpPr>
          <p:spPr>
            <a:xfrm>
              <a:off x="1988378" y="959515"/>
              <a:ext cx="1013551" cy="165253"/>
            </a:xfrm>
            <a:prstGeom prst="rect">
              <a:avLst/>
            </a:prstGeom>
            <a:noFill/>
          </p:spPr>
          <p:txBody>
            <a:bodyPr wrap="square" lIns="0" tIns="0" rIns="0" bIns="0" rtlCol="0" anchor="ctr" anchorCtr="0">
              <a:noAutofit/>
            </a:bodyPr>
            <a:lstStyle/>
            <a:p>
              <a:r>
                <a:rPr lang="en-US" sz="1050" dirty="0" smtClean="0"/>
                <a:t>172.16.11.0</a:t>
              </a:r>
              <a:endParaRPr lang="en-US" sz="1050" dirty="0"/>
            </a:p>
          </p:txBody>
        </p:sp>
        <p:cxnSp>
          <p:nvCxnSpPr>
            <p:cNvPr id="43" name="Straight Connector 42"/>
            <p:cNvCxnSpPr/>
            <p:nvPr/>
          </p:nvCxnSpPr>
          <p:spPr bwMode="auto">
            <a:xfrm rot="5400000">
              <a:off x="1606379" y="1597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4" name="Straight Connector 43"/>
            <p:cNvCxnSpPr/>
            <p:nvPr/>
          </p:nvCxnSpPr>
          <p:spPr bwMode="auto">
            <a:xfrm rot="10800000">
              <a:off x="1781385" y="159863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5" name="TextBox 44"/>
            <p:cNvSpPr txBox="1"/>
            <p:nvPr/>
          </p:nvSpPr>
          <p:spPr>
            <a:xfrm>
              <a:off x="1214655" y="1291114"/>
              <a:ext cx="1013551" cy="165253"/>
            </a:xfrm>
            <a:prstGeom prst="rect">
              <a:avLst/>
            </a:prstGeom>
            <a:noFill/>
          </p:spPr>
          <p:txBody>
            <a:bodyPr wrap="square" lIns="0" tIns="0" rIns="0" bIns="0" rtlCol="0" anchor="ctr" anchorCtr="0">
              <a:noAutofit/>
            </a:bodyPr>
            <a:lstStyle/>
            <a:p>
              <a:r>
                <a:rPr lang="en-US" sz="1050" dirty="0" smtClean="0"/>
                <a:t>172.16.10.0</a:t>
              </a:r>
              <a:endParaRPr lang="en-US" sz="1050" dirty="0"/>
            </a:p>
          </p:txBody>
        </p:sp>
        <p:sp>
          <p:nvSpPr>
            <p:cNvPr id="40" name="Rounded Rectangle 39"/>
            <p:cNvSpPr/>
            <p:nvPr/>
          </p:nvSpPr>
          <p:spPr bwMode="auto">
            <a:xfrm>
              <a:off x="3810129" y="1400115"/>
              <a:ext cx="2148544" cy="1333060"/>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6531429" y="919643"/>
              <a:ext cx="2210630" cy="122066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05421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04385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4393159" y="1432594"/>
              <a:ext cx="1013551" cy="165253"/>
            </a:xfrm>
            <a:prstGeom prst="rect">
              <a:avLst/>
            </a:prstGeom>
            <a:noFill/>
          </p:spPr>
          <p:txBody>
            <a:bodyPr wrap="square" lIns="0" tIns="0" rIns="0" bIns="0" rtlCol="0" anchor="ctr" anchorCtr="0">
              <a:noAutofit/>
            </a:bodyPr>
            <a:lstStyle/>
            <a:p>
              <a:r>
                <a:rPr lang="en-US" sz="1050" b="1" dirty="0" smtClean="0"/>
                <a:t>AS 65000</a:t>
              </a:r>
              <a:endParaRPr lang="en-US" sz="1050" b="1" dirty="0"/>
            </a:p>
          </p:txBody>
        </p:sp>
        <p:pic>
          <p:nvPicPr>
            <p:cNvPr id="51" name="Picture 37"/>
            <p:cNvPicPr>
              <a:picLocks noChangeArrowheads="1"/>
            </p:cNvPicPr>
            <p:nvPr/>
          </p:nvPicPr>
          <p:blipFill>
            <a:blip r:embed="rId3"/>
            <a:srcRect/>
            <a:stretch>
              <a:fillRect/>
            </a:stretch>
          </p:blipFill>
          <p:spPr bwMode="auto">
            <a:xfrm>
              <a:off x="2178731" y="1341755"/>
              <a:ext cx="870351" cy="451691"/>
            </a:xfrm>
            <a:prstGeom prst="rect">
              <a:avLst/>
            </a:prstGeom>
            <a:noFill/>
            <a:ln w="9525">
              <a:noFill/>
              <a:miter lim="800000"/>
              <a:headEnd/>
              <a:tailEnd/>
            </a:ln>
          </p:spPr>
        </p:pic>
        <p:sp>
          <p:nvSpPr>
            <p:cNvPr id="53" name="TextBox 52"/>
            <p:cNvSpPr txBox="1"/>
            <p:nvPr/>
          </p:nvSpPr>
          <p:spPr>
            <a:xfrm>
              <a:off x="2454164" y="156209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333260"/>
              <a:ext cx="870351" cy="451691"/>
            </a:xfrm>
            <a:prstGeom prst="rect">
              <a:avLst/>
            </a:prstGeom>
            <a:noFill/>
            <a:ln w="9525">
              <a:noFill/>
              <a:miter lim="800000"/>
              <a:headEnd/>
              <a:tailEnd/>
            </a:ln>
          </p:spPr>
        </p:pic>
        <p:sp>
          <p:nvSpPr>
            <p:cNvPr id="56" name="TextBox 55"/>
            <p:cNvSpPr txBox="1"/>
            <p:nvPr/>
          </p:nvSpPr>
          <p:spPr>
            <a:xfrm>
              <a:off x="7019615" y="155284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5" name="Picture 37"/>
            <p:cNvPicPr>
              <a:picLocks noChangeArrowheads="1"/>
            </p:cNvPicPr>
            <p:nvPr/>
          </p:nvPicPr>
          <p:blipFill>
            <a:blip r:embed="rId3"/>
            <a:srcRect/>
            <a:stretch>
              <a:fillRect/>
            </a:stretch>
          </p:blipFill>
          <p:spPr bwMode="auto">
            <a:xfrm>
              <a:off x="4463090" y="2218578"/>
              <a:ext cx="870351" cy="451691"/>
            </a:xfrm>
            <a:prstGeom prst="rect">
              <a:avLst/>
            </a:prstGeom>
            <a:noFill/>
            <a:ln w="9525">
              <a:noFill/>
              <a:miter lim="800000"/>
              <a:headEnd/>
              <a:tailEnd/>
            </a:ln>
          </p:spPr>
        </p:pic>
        <p:sp>
          <p:nvSpPr>
            <p:cNvPr id="26" name="TextBox 25"/>
            <p:cNvSpPr txBox="1"/>
            <p:nvPr/>
          </p:nvSpPr>
          <p:spPr>
            <a:xfrm>
              <a:off x="4758745" y="243707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9" name="TextBox 28"/>
            <p:cNvSpPr txBox="1"/>
            <p:nvPr/>
          </p:nvSpPr>
          <p:spPr>
            <a:xfrm>
              <a:off x="6896794" y="1828807"/>
              <a:ext cx="840434" cy="150726"/>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64" name="TextBox 63"/>
            <p:cNvSpPr txBox="1"/>
            <p:nvPr/>
          </p:nvSpPr>
          <p:spPr>
            <a:xfrm>
              <a:off x="7076069" y="1010549"/>
              <a:ext cx="1013551" cy="165253"/>
            </a:xfrm>
            <a:prstGeom prst="rect">
              <a:avLst/>
            </a:prstGeom>
            <a:noFill/>
          </p:spPr>
          <p:txBody>
            <a:bodyPr wrap="square" lIns="0" tIns="0" rIns="0" bIns="0" rtlCol="0" anchor="ctr" anchorCtr="0">
              <a:noAutofit/>
            </a:bodyPr>
            <a:lstStyle/>
            <a:p>
              <a:r>
                <a:rPr lang="en-US" sz="1050" b="1" dirty="0" smtClean="0"/>
                <a:t>AS 65001</a:t>
              </a:r>
              <a:endParaRPr lang="en-US" sz="1050" b="1" dirty="0"/>
            </a:p>
          </p:txBody>
        </p:sp>
      </p:grpSp>
      <p:sp>
        <p:nvSpPr>
          <p:cNvPr id="65" name="Content Placeholder 28"/>
          <p:cNvSpPr txBox="1">
            <a:spLocks/>
          </p:cNvSpPr>
          <p:nvPr/>
        </p:nvSpPr>
        <p:spPr>
          <a:xfrm>
            <a:off x="279400" y="4926707"/>
            <a:ext cx="8520354" cy="1607736"/>
          </a:xfrm>
          <a:prstGeom prst="rect">
            <a:avLst/>
          </a:prstGeom>
        </p:spPr>
        <p:txBody>
          <a:bodyPr>
            <a:normAutofit/>
          </a:bodyPr>
          <a:lstStyle/>
          <a:p>
            <a:pPr marL="171450" indent="-171450" algn="l" defTabSz="814388" eaLnBrk="1" hangingPunct="1">
              <a:lnSpc>
                <a:spcPct val="100000"/>
              </a:lnSpc>
              <a:spcBef>
                <a:spcPts val="0"/>
              </a:spcBef>
              <a:spcAft>
                <a:spcPts val="600"/>
              </a:spcAft>
              <a:buClr>
                <a:srgbClr val="708CA1"/>
              </a:buClr>
              <a:buFont typeface="Wingdings" pitchFamily="2" charset="2"/>
              <a:buChar char="§"/>
            </a:pPr>
            <a:r>
              <a:rPr lang="en-US" sz="1600" kern="0" dirty="0" smtClean="0">
                <a:latin typeface="+mn-lt"/>
              </a:rPr>
              <a:t>Now neighbor R3 learns only about 172.16.0.0/16. </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500" kern="0" dirty="0" smtClean="0">
                <a:latin typeface="+mn-lt"/>
              </a:rPr>
              <a:t>This is the only route that matches the first 8 bits of 172.0.0.0 and has a prefix length between 8 and 16.</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Prefix-list Scenario #3</a:t>
            </a:r>
            <a:endParaRPr lang="en-US" dirty="0"/>
          </a:p>
        </p:txBody>
      </p:sp>
      <p:sp>
        <p:nvSpPr>
          <p:cNvPr id="37" name="Rectangle 36"/>
          <p:cNvSpPr/>
          <p:nvPr/>
        </p:nvSpPr>
        <p:spPr bwMode="auto">
          <a:xfrm>
            <a:off x="5576834" y="3478263"/>
            <a:ext cx="522537" cy="18084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38044"/>
            <a:ext cx="8537054" cy="13163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r>
              <a:rPr lang="en-US" sz="1200" b="1" kern="0" dirty="0" smtClean="0">
                <a:latin typeface="Courier New" pitchFamily="49" charset="0"/>
              </a:rPr>
              <a:t> ip prefix-list TEN-ONLY permit 172.16.10.0/8 </a:t>
            </a:r>
            <a:r>
              <a:rPr lang="en-US" sz="1200" b="1" kern="0" dirty="0" err="1" smtClean="0">
                <a:latin typeface="Courier New" pitchFamily="49" charset="0"/>
              </a:rPr>
              <a:t>ge</a:t>
            </a:r>
            <a:r>
              <a:rPr lang="en-US" sz="1200" b="1" kern="0" dirty="0" smtClean="0">
                <a:latin typeface="Courier New" pitchFamily="49" charset="0"/>
              </a:rPr>
              <a:t> 17</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aggregate-address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remote-as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prefix-list TEN-ONLY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r>
              <a:rPr lang="en-US" sz="1200" b="1" kern="0" dirty="0" smtClean="0">
                <a:latin typeface="Courier New" pitchFamily="49" charset="0"/>
              </a:rPr>
              <a:t> 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0" name="Group 29"/>
          <p:cNvGrpSpPr/>
          <p:nvPr/>
        </p:nvGrpSpPr>
        <p:grpSpPr>
          <a:xfrm>
            <a:off x="726457" y="1056759"/>
            <a:ext cx="7665082" cy="1828816"/>
            <a:chOff x="1076977" y="904359"/>
            <a:chExt cx="7665082" cy="1828816"/>
          </a:xfrm>
        </p:grpSpPr>
        <p:sp>
          <p:nvSpPr>
            <p:cNvPr id="36" name="Rounded Rectangle 35"/>
            <p:cNvSpPr/>
            <p:nvPr/>
          </p:nvSpPr>
          <p:spPr bwMode="auto">
            <a:xfrm>
              <a:off x="1076977" y="904359"/>
              <a:ext cx="2148544" cy="1256044"/>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rot="5400000">
              <a:off x="2421970" y="130804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1" name="Straight Connector 60"/>
            <p:cNvCxnSpPr/>
            <p:nvPr/>
          </p:nvCxnSpPr>
          <p:spPr bwMode="auto">
            <a:xfrm rot="10800000">
              <a:off x="2355816" y="1148128"/>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2" name="TextBox 61"/>
            <p:cNvSpPr txBox="1"/>
            <p:nvPr/>
          </p:nvSpPr>
          <p:spPr>
            <a:xfrm>
              <a:off x="1988378" y="959515"/>
              <a:ext cx="1013551" cy="165253"/>
            </a:xfrm>
            <a:prstGeom prst="rect">
              <a:avLst/>
            </a:prstGeom>
            <a:noFill/>
          </p:spPr>
          <p:txBody>
            <a:bodyPr wrap="square" lIns="0" tIns="0" rIns="0" bIns="0" rtlCol="0" anchor="ctr" anchorCtr="0">
              <a:noAutofit/>
            </a:bodyPr>
            <a:lstStyle/>
            <a:p>
              <a:r>
                <a:rPr lang="en-US" sz="1050" dirty="0" smtClean="0"/>
                <a:t>172.16.11.0</a:t>
              </a:r>
              <a:endParaRPr lang="en-US" sz="1050" dirty="0"/>
            </a:p>
          </p:txBody>
        </p:sp>
        <p:cxnSp>
          <p:nvCxnSpPr>
            <p:cNvPr id="43" name="Straight Connector 42"/>
            <p:cNvCxnSpPr/>
            <p:nvPr/>
          </p:nvCxnSpPr>
          <p:spPr bwMode="auto">
            <a:xfrm rot="5400000">
              <a:off x="1606379" y="1597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4" name="Straight Connector 43"/>
            <p:cNvCxnSpPr/>
            <p:nvPr/>
          </p:nvCxnSpPr>
          <p:spPr bwMode="auto">
            <a:xfrm rot="10800000">
              <a:off x="1781385" y="159863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5" name="TextBox 44"/>
            <p:cNvSpPr txBox="1"/>
            <p:nvPr/>
          </p:nvSpPr>
          <p:spPr>
            <a:xfrm>
              <a:off x="1214655" y="1291114"/>
              <a:ext cx="1013551" cy="165253"/>
            </a:xfrm>
            <a:prstGeom prst="rect">
              <a:avLst/>
            </a:prstGeom>
            <a:noFill/>
          </p:spPr>
          <p:txBody>
            <a:bodyPr wrap="square" lIns="0" tIns="0" rIns="0" bIns="0" rtlCol="0" anchor="ctr" anchorCtr="0">
              <a:noAutofit/>
            </a:bodyPr>
            <a:lstStyle/>
            <a:p>
              <a:r>
                <a:rPr lang="en-US" sz="1050" dirty="0" smtClean="0"/>
                <a:t>172.16.10.0</a:t>
              </a:r>
              <a:endParaRPr lang="en-US" sz="1050" dirty="0"/>
            </a:p>
          </p:txBody>
        </p:sp>
        <p:sp>
          <p:nvSpPr>
            <p:cNvPr id="40" name="Rounded Rectangle 39"/>
            <p:cNvSpPr/>
            <p:nvPr/>
          </p:nvSpPr>
          <p:spPr bwMode="auto">
            <a:xfrm>
              <a:off x="3810129" y="1400115"/>
              <a:ext cx="2148544" cy="1333060"/>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6531429" y="919643"/>
              <a:ext cx="2210630" cy="122066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05421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04385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4393159" y="1432594"/>
              <a:ext cx="1013551" cy="165253"/>
            </a:xfrm>
            <a:prstGeom prst="rect">
              <a:avLst/>
            </a:prstGeom>
            <a:noFill/>
          </p:spPr>
          <p:txBody>
            <a:bodyPr wrap="square" lIns="0" tIns="0" rIns="0" bIns="0" rtlCol="0" anchor="ctr" anchorCtr="0">
              <a:noAutofit/>
            </a:bodyPr>
            <a:lstStyle/>
            <a:p>
              <a:r>
                <a:rPr lang="en-US" sz="1050" b="1" dirty="0" smtClean="0"/>
                <a:t>AS 65000</a:t>
              </a:r>
              <a:endParaRPr lang="en-US" sz="1050" b="1" dirty="0"/>
            </a:p>
          </p:txBody>
        </p:sp>
        <p:pic>
          <p:nvPicPr>
            <p:cNvPr id="51" name="Picture 37"/>
            <p:cNvPicPr>
              <a:picLocks noChangeArrowheads="1"/>
            </p:cNvPicPr>
            <p:nvPr/>
          </p:nvPicPr>
          <p:blipFill>
            <a:blip r:embed="rId3"/>
            <a:srcRect/>
            <a:stretch>
              <a:fillRect/>
            </a:stretch>
          </p:blipFill>
          <p:spPr bwMode="auto">
            <a:xfrm>
              <a:off x="2178731" y="1341755"/>
              <a:ext cx="870351" cy="451691"/>
            </a:xfrm>
            <a:prstGeom prst="rect">
              <a:avLst/>
            </a:prstGeom>
            <a:noFill/>
            <a:ln w="9525">
              <a:noFill/>
              <a:miter lim="800000"/>
              <a:headEnd/>
              <a:tailEnd/>
            </a:ln>
          </p:spPr>
        </p:pic>
        <p:sp>
          <p:nvSpPr>
            <p:cNvPr id="53" name="TextBox 52"/>
            <p:cNvSpPr txBox="1"/>
            <p:nvPr/>
          </p:nvSpPr>
          <p:spPr>
            <a:xfrm>
              <a:off x="2454164" y="156209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333260"/>
              <a:ext cx="870351" cy="451691"/>
            </a:xfrm>
            <a:prstGeom prst="rect">
              <a:avLst/>
            </a:prstGeom>
            <a:noFill/>
            <a:ln w="9525">
              <a:noFill/>
              <a:miter lim="800000"/>
              <a:headEnd/>
              <a:tailEnd/>
            </a:ln>
          </p:spPr>
        </p:pic>
        <p:sp>
          <p:nvSpPr>
            <p:cNvPr id="56" name="TextBox 55"/>
            <p:cNvSpPr txBox="1"/>
            <p:nvPr/>
          </p:nvSpPr>
          <p:spPr>
            <a:xfrm>
              <a:off x="7019615" y="155284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5" name="Picture 37"/>
            <p:cNvPicPr>
              <a:picLocks noChangeArrowheads="1"/>
            </p:cNvPicPr>
            <p:nvPr/>
          </p:nvPicPr>
          <p:blipFill>
            <a:blip r:embed="rId3"/>
            <a:srcRect/>
            <a:stretch>
              <a:fillRect/>
            </a:stretch>
          </p:blipFill>
          <p:spPr bwMode="auto">
            <a:xfrm>
              <a:off x="4463090" y="2218578"/>
              <a:ext cx="870351" cy="451691"/>
            </a:xfrm>
            <a:prstGeom prst="rect">
              <a:avLst/>
            </a:prstGeom>
            <a:noFill/>
            <a:ln w="9525">
              <a:noFill/>
              <a:miter lim="800000"/>
              <a:headEnd/>
              <a:tailEnd/>
            </a:ln>
          </p:spPr>
        </p:pic>
        <p:sp>
          <p:nvSpPr>
            <p:cNvPr id="26" name="TextBox 25"/>
            <p:cNvSpPr txBox="1"/>
            <p:nvPr/>
          </p:nvSpPr>
          <p:spPr>
            <a:xfrm>
              <a:off x="4758745" y="243707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9" name="TextBox 28"/>
            <p:cNvSpPr txBox="1"/>
            <p:nvPr/>
          </p:nvSpPr>
          <p:spPr>
            <a:xfrm>
              <a:off x="6896794" y="1828807"/>
              <a:ext cx="840434" cy="150726"/>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64" name="TextBox 63"/>
            <p:cNvSpPr txBox="1"/>
            <p:nvPr/>
          </p:nvSpPr>
          <p:spPr>
            <a:xfrm>
              <a:off x="7076069" y="1010549"/>
              <a:ext cx="1013551" cy="165253"/>
            </a:xfrm>
            <a:prstGeom prst="rect">
              <a:avLst/>
            </a:prstGeom>
            <a:noFill/>
          </p:spPr>
          <p:txBody>
            <a:bodyPr wrap="square" lIns="0" tIns="0" rIns="0" bIns="0" rtlCol="0" anchor="ctr" anchorCtr="0">
              <a:noAutofit/>
            </a:bodyPr>
            <a:lstStyle/>
            <a:p>
              <a:r>
                <a:rPr lang="en-US" sz="1050" b="1" dirty="0" smtClean="0"/>
                <a:t>AS 65001</a:t>
              </a:r>
              <a:endParaRPr lang="en-US" sz="1050" b="1" dirty="0"/>
            </a:p>
          </p:txBody>
        </p:sp>
      </p:grpSp>
      <p:sp>
        <p:nvSpPr>
          <p:cNvPr id="65" name="Content Placeholder 28"/>
          <p:cNvSpPr txBox="1">
            <a:spLocks/>
          </p:cNvSpPr>
          <p:nvPr/>
        </p:nvSpPr>
        <p:spPr>
          <a:xfrm>
            <a:off x="279400" y="4880987"/>
            <a:ext cx="8529320" cy="1607736"/>
          </a:xfrm>
          <a:prstGeom prst="rect">
            <a:avLst/>
          </a:prstGeom>
        </p:spPr>
        <p:txBody>
          <a:bodyPr>
            <a:normAutofit/>
          </a:bodyPr>
          <a:lstStyle/>
          <a:p>
            <a:pPr marL="171450" indent="-171450" algn="l" defTabSz="814388" eaLnBrk="1" hangingPunct="1">
              <a:lnSpc>
                <a:spcPct val="100000"/>
              </a:lnSpc>
              <a:spcBef>
                <a:spcPts val="0"/>
              </a:spcBef>
              <a:spcAft>
                <a:spcPts val="600"/>
              </a:spcAft>
              <a:buClr>
                <a:srgbClr val="708CA1"/>
              </a:buClr>
              <a:buFont typeface="Wingdings" pitchFamily="2" charset="2"/>
              <a:buChar char="§"/>
            </a:pPr>
            <a:r>
              <a:rPr lang="en-US" sz="1600" kern="0" dirty="0" smtClean="0">
                <a:latin typeface="+mn-lt"/>
              </a:rPr>
              <a:t>Now neighbor R3 learns only about 172.16.10.0/24 and 172.16.11.0/24. </a:t>
            </a:r>
          </a:p>
          <a:p>
            <a:pPr marL="401638" lvl="1" indent="-176213" algn="l" defTabSz="814388" eaLnBrk="1" hangingPunct="1">
              <a:lnSpc>
                <a:spcPct val="100000"/>
              </a:lnSpc>
              <a:spcBef>
                <a:spcPts val="0"/>
              </a:spcBef>
              <a:spcAft>
                <a:spcPts val="600"/>
              </a:spcAft>
              <a:buClr>
                <a:srgbClr val="708CA1"/>
              </a:buClr>
              <a:buFont typeface="Wingdings" pitchFamily="2" charset="2"/>
              <a:buChar char="§"/>
            </a:pPr>
            <a:r>
              <a:rPr lang="en-US" sz="1500" kern="0" dirty="0" smtClean="0">
                <a:latin typeface="+mn-lt"/>
              </a:rPr>
              <a:t>R1 ignores the /8 parameter and treats the command as if it had the parameters</a:t>
            </a:r>
            <a:r>
              <a:rPr lang="en-US" sz="1500" b="1" kern="0" dirty="0" smtClean="0">
                <a:latin typeface="Courier New" pitchFamily="49" charset="0"/>
                <a:cs typeface="Courier New" pitchFamily="49" charset="0"/>
              </a:rPr>
              <a:t> </a:t>
            </a:r>
            <a:r>
              <a:rPr lang="en-US" sz="1500" b="1" kern="0" dirty="0" err="1" smtClean="0">
                <a:latin typeface="Courier New" pitchFamily="49" charset="0"/>
                <a:cs typeface="Courier New" pitchFamily="49" charset="0"/>
              </a:rPr>
              <a:t>ge</a:t>
            </a:r>
            <a:r>
              <a:rPr lang="en-US" sz="1500" b="1" kern="0" dirty="0" smtClean="0">
                <a:latin typeface="Courier New" pitchFamily="49" charset="0"/>
                <a:cs typeface="Courier New" pitchFamily="49" charset="0"/>
              </a:rPr>
              <a:t> 17 le 32</a:t>
            </a:r>
            <a:r>
              <a:rPr lang="en-US" sz="1500" kern="0" dirty="0" smtClean="0">
                <a:latin typeface="+mn-lt"/>
              </a:rPr>
              <a:t>.</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Prefix-list Scenario #4</a:t>
            </a:r>
            <a:endParaRPr lang="en-US" dirty="0"/>
          </a:p>
        </p:txBody>
      </p:sp>
      <p:sp>
        <p:nvSpPr>
          <p:cNvPr id="37" name="Rectangle 36"/>
          <p:cNvSpPr/>
          <p:nvPr/>
        </p:nvSpPr>
        <p:spPr bwMode="auto">
          <a:xfrm>
            <a:off x="5576834" y="3493504"/>
            <a:ext cx="1085223" cy="17079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53284"/>
            <a:ext cx="8537054" cy="13163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r>
              <a:rPr lang="en-US" sz="1200" b="1" kern="0" dirty="0" smtClean="0">
                <a:latin typeface="Courier New" pitchFamily="49" charset="0"/>
              </a:rPr>
              <a:t> ip prefix-list TEN-ONLY permit 172.16.10.0/8 </a:t>
            </a:r>
            <a:r>
              <a:rPr lang="en-US" sz="1200" b="1" kern="0" dirty="0" err="1" smtClean="0">
                <a:latin typeface="Courier New" pitchFamily="49" charset="0"/>
              </a:rPr>
              <a:t>ge</a:t>
            </a:r>
            <a:r>
              <a:rPr lang="en-US" sz="1200" b="1" kern="0" dirty="0" smtClean="0">
                <a:latin typeface="Courier New" pitchFamily="49" charset="0"/>
              </a:rPr>
              <a:t> 16 le 24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aggregate-address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remote-as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prefix-list TEN-ONLY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r>
              <a:rPr lang="en-US" sz="1200" b="1" kern="0" dirty="0" smtClean="0">
                <a:latin typeface="Courier New" pitchFamily="49" charset="0"/>
              </a:rPr>
              <a:t> 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0" name="Group 29"/>
          <p:cNvGrpSpPr/>
          <p:nvPr/>
        </p:nvGrpSpPr>
        <p:grpSpPr>
          <a:xfrm>
            <a:off x="726457" y="1163439"/>
            <a:ext cx="7665082" cy="1828816"/>
            <a:chOff x="1076977" y="904359"/>
            <a:chExt cx="7665082" cy="1828816"/>
          </a:xfrm>
        </p:grpSpPr>
        <p:sp>
          <p:nvSpPr>
            <p:cNvPr id="36" name="Rounded Rectangle 35"/>
            <p:cNvSpPr/>
            <p:nvPr/>
          </p:nvSpPr>
          <p:spPr bwMode="auto">
            <a:xfrm>
              <a:off x="1076977" y="904359"/>
              <a:ext cx="2148544" cy="1256044"/>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rot="5400000">
              <a:off x="2421970" y="130804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1" name="Straight Connector 60"/>
            <p:cNvCxnSpPr/>
            <p:nvPr/>
          </p:nvCxnSpPr>
          <p:spPr bwMode="auto">
            <a:xfrm rot="10800000">
              <a:off x="2355816" y="1148128"/>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2" name="TextBox 61"/>
            <p:cNvSpPr txBox="1"/>
            <p:nvPr/>
          </p:nvSpPr>
          <p:spPr>
            <a:xfrm>
              <a:off x="1988378" y="959515"/>
              <a:ext cx="1013551" cy="165253"/>
            </a:xfrm>
            <a:prstGeom prst="rect">
              <a:avLst/>
            </a:prstGeom>
            <a:noFill/>
          </p:spPr>
          <p:txBody>
            <a:bodyPr wrap="square" lIns="0" tIns="0" rIns="0" bIns="0" rtlCol="0" anchor="ctr" anchorCtr="0">
              <a:noAutofit/>
            </a:bodyPr>
            <a:lstStyle/>
            <a:p>
              <a:r>
                <a:rPr lang="en-US" sz="1050" dirty="0" smtClean="0"/>
                <a:t>172.16.11.0</a:t>
              </a:r>
              <a:endParaRPr lang="en-US" sz="1050" dirty="0"/>
            </a:p>
          </p:txBody>
        </p:sp>
        <p:cxnSp>
          <p:nvCxnSpPr>
            <p:cNvPr id="43" name="Straight Connector 42"/>
            <p:cNvCxnSpPr/>
            <p:nvPr/>
          </p:nvCxnSpPr>
          <p:spPr bwMode="auto">
            <a:xfrm rot="5400000">
              <a:off x="1606379" y="1597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4" name="Straight Connector 43"/>
            <p:cNvCxnSpPr/>
            <p:nvPr/>
          </p:nvCxnSpPr>
          <p:spPr bwMode="auto">
            <a:xfrm rot="10800000">
              <a:off x="1781385" y="159863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5" name="TextBox 44"/>
            <p:cNvSpPr txBox="1"/>
            <p:nvPr/>
          </p:nvSpPr>
          <p:spPr>
            <a:xfrm>
              <a:off x="1214655" y="1291114"/>
              <a:ext cx="1013551" cy="165253"/>
            </a:xfrm>
            <a:prstGeom prst="rect">
              <a:avLst/>
            </a:prstGeom>
            <a:noFill/>
          </p:spPr>
          <p:txBody>
            <a:bodyPr wrap="square" lIns="0" tIns="0" rIns="0" bIns="0" rtlCol="0" anchor="ctr" anchorCtr="0">
              <a:noAutofit/>
            </a:bodyPr>
            <a:lstStyle/>
            <a:p>
              <a:r>
                <a:rPr lang="en-US" sz="1050" dirty="0" smtClean="0"/>
                <a:t>172.16.10.0</a:t>
              </a:r>
              <a:endParaRPr lang="en-US" sz="1050" dirty="0"/>
            </a:p>
          </p:txBody>
        </p:sp>
        <p:sp>
          <p:nvSpPr>
            <p:cNvPr id="40" name="Rounded Rectangle 39"/>
            <p:cNvSpPr/>
            <p:nvPr/>
          </p:nvSpPr>
          <p:spPr bwMode="auto">
            <a:xfrm>
              <a:off x="3810129" y="1400115"/>
              <a:ext cx="2148544" cy="1333060"/>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6531429" y="919643"/>
              <a:ext cx="2210630" cy="122066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05421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04385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4393159" y="1432594"/>
              <a:ext cx="1013551" cy="165253"/>
            </a:xfrm>
            <a:prstGeom prst="rect">
              <a:avLst/>
            </a:prstGeom>
            <a:noFill/>
          </p:spPr>
          <p:txBody>
            <a:bodyPr wrap="square" lIns="0" tIns="0" rIns="0" bIns="0" rtlCol="0" anchor="ctr" anchorCtr="0">
              <a:noAutofit/>
            </a:bodyPr>
            <a:lstStyle/>
            <a:p>
              <a:r>
                <a:rPr lang="en-US" sz="1050" b="1" dirty="0" smtClean="0"/>
                <a:t>AS 65000</a:t>
              </a:r>
              <a:endParaRPr lang="en-US" sz="1050" b="1" dirty="0"/>
            </a:p>
          </p:txBody>
        </p:sp>
        <p:pic>
          <p:nvPicPr>
            <p:cNvPr id="51" name="Picture 37"/>
            <p:cNvPicPr>
              <a:picLocks noChangeArrowheads="1"/>
            </p:cNvPicPr>
            <p:nvPr/>
          </p:nvPicPr>
          <p:blipFill>
            <a:blip r:embed="rId3"/>
            <a:srcRect/>
            <a:stretch>
              <a:fillRect/>
            </a:stretch>
          </p:blipFill>
          <p:spPr bwMode="auto">
            <a:xfrm>
              <a:off x="2178731" y="1341755"/>
              <a:ext cx="870351" cy="451691"/>
            </a:xfrm>
            <a:prstGeom prst="rect">
              <a:avLst/>
            </a:prstGeom>
            <a:noFill/>
            <a:ln w="9525">
              <a:noFill/>
              <a:miter lim="800000"/>
              <a:headEnd/>
              <a:tailEnd/>
            </a:ln>
          </p:spPr>
        </p:pic>
        <p:sp>
          <p:nvSpPr>
            <p:cNvPr id="53" name="TextBox 52"/>
            <p:cNvSpPr txBox="1"/>
            <p:nvPr/>
          </p:nvSpPr>
          <p:spPr>
            <a:xfrm>
              <a:off x="2454164" y="156209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333260"/>
              <a:ext cx="870351" cy="451691"/>
            </a:xfrm>
            <a:prstGeom prst="rect">
              <a:avLst/>
            </a:prstGeom>
            <a:noFill/>
            <a:ln w="9525">
              <a:noFill/>
              <a:miter lim="800000"/>
              <a:headEnd/>
              <a:tailEnd/>
            </a:ln>
          </p:spPr>
        </p:pic>
        <p:sp>
          <p:nvSpPr>
            <p:cNvPr id="56" name="TextBox 55"/>
            <p:cNvSpPr txBox="1"/>
            <p:nvPr/>
          </p:nvSpPr>
          <p:spPr>
            <a:xfrm>
              <a:off x="7019615" y="155284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5" name="Picture 37"/>
            <p:cNvPicPr>
              <a:picLocks noChangeArrowheads="1"/>
            </p:cNvPicPr>
            <p:nvPr/>
          </p:nvPicPr>
          <p:blipFill>
            <a:blip r:embed="rId3"/>
            <a:srcRect/>
            <a:stretch>
              <a:fillRect/>
            </a:stretch>
          </p:blipFill>
          <p:spPr bwMode="auto">
            <a:xfrm>
              <a:off x="4463090" y="2218578"/>
              <a:ext cx="870351" cy="451691"/>
            </a:xfrm>
            <a:prstGeom prst="rect">
              <a:avLst/>
            </a:prstGeom>
            <a:noFill/>
            <a:ln w="9525">
              <a:noFill/>
              <a:miter lim="800000"/>
              <a:headEnd/>
              <a:tailEnd/>
            </a:ln>
          </p:spPr>
        </p:pic>
        <p:sp>
          <p:nvSpPr>
            <p:cNvPr id="26" name="TextBox 25"/>
            <p:cNvSpPr txBox="1"/>
            <p:nvPr/>
          </p:nvSpPr>
          <p:spPr>
            <a:xfrm>
              <a:off x="4758745" y="243707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9" name="TextBox 28"/>
            <p:cNvSpPr txBox="1"/>
            <p:nvPr/>
          </p:nvSpPr>
          <p:spPr>
            <a:xfrm>
              <a:off x="6896794" y="1828807"/>
              <a:ext cx="840434" cy="150726"/>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64" name="TextBox 63"/>
            <p:cNvSpPr txBox="1"/>
            <p:nvPr/>
          </p:nvSpPr>
          <p:spPr>
            <a:xfrm>
              <a:off x="7076069" y="1010549"/>
              <a:ext cx="1013551" cy="165253"/>
            </a:xfrm>
            <a:prstGeom prst="rect">
              <a:avLst/>
            </a:prstGeom>
            <a:noFill/>
          </p:spPr>
          <p:txBody>
            <a:bodyPr wrap="square" lIns="0" tIns="0" rIns="0" bIns="0" rtlCol="0" anchor="ctr" anchorCtr="0">
              <a:noAutofit/>
            </a:bodyPr>
            <a:lstStyle/>
            <a:p>
              <a:r>
                <a:rPr lang="en-US" sz="1050" b="1" dirty="0" smtClean="0"/>
                <a:t>AS 65001</a:t>
              </a:r>
              <a:endParaRPr lang="en-US" sz="1050" b="1" dirty="0"/>
            </a:p>
          </p:txBody>
        </p:sp>
      </p:grpSp>
      <p:sp>
        <p:nvSpPr>
          <p:cNvPr id="65" name="Content Placeholder 28"/>
          <p:cNvSpPr txBox="1">
            <a:spLocks/>
          </p:cNvSpPr>
          <p:nvPr/>
        </p:nvSpPr>
        <p:spPr>
          <a:xfrm>
            <a:off x="279399" y="4941947"/>
            <a:ext cx="8514081" cy="1607736"/>
          </a:xfrm>
          <a:prstGeom prst="rect">
            <a:avLst/>
          </a:prstGeom>
        </p:spPr>
        <p:txBody>
          <a:bodyPr>
            <a:normAutofit/>
          </a:bodyPr>
          <a:lstStyle/>
          <a:p>
            <a:pPr marL="171450" indent="-171450" algn="l" defTabSz="814388" eaLnBrk="1" hangingPunct="1">
              <a:lnSpc>
                <a:spcPct val="130000"/>
              </a:lnSpc>
              <a:spcBef>
                <a:spcPts val="0"/>
              </a:spcBef>
              <a:buClr>
                <a:srgbClr val="708CA1"/>
              </a:buClr>
              <a:buFont typeface="Wingdings" pitchFamily="2" charset="2"/>
              <a:buChar char="§"/>
            </a:pPr>
            <a:r>
              <a:rPr lang="en-US" sz="1600" kern="0" dirty="0" smtClean="0">
                <a:latin typeface="+mn-lt"/>
              </a:rPr>
              <a:t>Now neighbor 10.1.1.1 learns about 172.16.0.0/16, 172.16.10.0/24, and 172.16.11.0/24. </a:t>
            </a:r>
          </a:p>
          <a:p>
            <a:pPr marL="401638" lvl="1" indent="-176213" algn="l" defTabSz="814388" eaLnBrk="1" hangingPunct="1">
              <a:lnSpc>
                <a:spcPct val="110000"/>
              </a:lnSpc>
              <a:spcBef>
                <a:spcPts val="0"/>
              </a:spcBef>
              <a:buClr>
                <a:srgbClr val="708CA1"/>
              </a:buClr>
              <a:buFont typeface="Wingdings" pitchFamily="2" charset="2"/>
              <a:buChar char="§"/>
            </a:pPr>
            <a:r>
              <a:rPr lang="en-US" sz="1500" kern="0" dirty="0" smtClean="0">
                <a:latin typeface="+mn-lt"/>
              </a:rPr>
              <a:t>R1 ignores the /8 parameter and treats the command as if it had the parameters</a:t>
            </a:r>
            <a:r>
              <a:rPr lang="en-US" sz="1500" b="1" kern="0" dirty="0" smtClean="0">
                <a:latin typeface="Courier New" pitchFamily="49" charset="0"/>
                <a:cs typeface="Courier New" pitchFamily="49" charset="0"/>
              </a:rPr>
              <a:t> </a:t>
            </a:r>
            <a:r>
              <a:rPr lang="en-US" sz="1500" b="1" kern="0" dirty="0" err="1" smtClean="0">
                <a:latin typeface="Courier New" pitchFamily="49" charset="0"/>
                <a:cs typeface="Courier New" pitchFamily="49" charset="0"/>
              </a:rPr>
              <a:t>ge</a:t>
            </a:r>
            <a:r>
              <a:rPr lang="en-US" sz="1500" b="1" kern="0" dirty="0" smtClean="0">
                <a:latin typeface="Courier New" pitchFamily="49" charset="0"/>
                <a:cs typeface="Courier New" pitchFamily="49" charset="0"/>
              </a:rPr>
              <a:t> 16 le 24</a:t>
            </a:r>
            <a:r>
              <a:rPr lang="en-US" sz="1500" kern="0" dirty="0" smtClean="0">
                <a:latin typeface="+mn-lt"/>
              </a:rPr>
              <a:t>.</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Prefix-list Scenario #5</a:t>
            </a:r>
            <a:endParaRPr lang="en-US" dirty="0"/>
          </a:p>
        </p:txBody>
      </p:sp>
      <p:sp>
        <p:nvSpPr>
          <p:cNvPr id="37" name="Rectangle 36"/>
          <p:cNvSpPr/>
          <p:nvPr/>
        </p:nvSpPr>
        <p:spPr bwMode="auto">
          <a:xfrm>
            <a:off x="5576834" y="3508744"/>
            <a:ext cx="1085223" cy="17079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Text Placeholder 5"/>
          <p:cNvSpPr>
            <a:spLocks/>
          </p:cNvSpPr>
          <p:nvPr/>
        </p:nvSpPr>
        <p:spPr bwMode="auto">
          <a:xfrm>
            <a:off x="279400" y="3468524"/>
            <a:ext cx="8537054" cy="13163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r>
              <a:rPr lang="en-US" sz="1200" b="1" kern="0" dirty="0" smtClean="0">
                <a:latin typeface="Courier New" pitchFamily="49" charset="0"/>
              </a:rPr>
              <a:t> ip prefix-list TEN-ONLY permit 172.16.10.0/8 </a:t>
            </a:r>
            <a:r>
              <a:rPr lang="en-US" sz="1200" b="1" kern="0" dirty="0" err="1" smtClean="0">
                <a:latin typeface="Courier New" pitchFamily="49" charset="0"/>
              </a:rPr>
              <a:t>ge</a:t>
            </a:r>
            <a:r>
              <a:rPr lang="en-US" sz="1200" b="1" kern="0" dirty="0" smtClean="0">
                <a:latin typeface="Courier New" pitchFamily="49" charset="0"/>
              </a:rPr>
              <a:t> 17 le 24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aggregate-address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remote-as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10.1.1.1 prefix-list TEN-ONLY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1" name="Group 30"/>
          <p:cNvGrpSpPr/>
          <p:nvPr/>
        </p:nvGrpSpPr>
        <p:grpSpPr>
          <a:xfrm>
            <a:off x="726457" y="1300599"/>
            <a:ext cx="7665082" cy="1828816"/>
            <a:chOff x="1076977" y="904359"/>
            <a:chExt cx="7665082" cy="1828816"/>
          </a:xfrm>
        </p:grpSpPr>
        <p:sp>
          <p:nvSpPr>
            <p:cNvPr id="36" name="Rounded Rectangle 35"/>
            <p:cNvSpPr/>
            <p:nvPr/>
          </p:nvSpPr>
          <p:spPr bwMode="auto">
            <a:xfrm>
              <a:off x="1076977" y="904359"/>
              <a:ext cx="2148544" cy="1256044"/>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rot="5400000">
              <a:off x="2421970" y="130804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1" name="Straight Connector 60"/>
            <p:cNvCxnSpPr/>
            <p:nvPr/>
          </p:nvCxnSpPr>
          <p:spPr bwMode="auto">
            <a:xfrm rot="10800000">
              <a:off x="2355816" y="1148128"/>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2" name="TextBox 61"/>
            <p:cNvSpPr txBox="1"/>
            <p:nvPr/>
          </p:nvSpPr>
          <p:spPr>
            <a:xfrm>
              <a:off x="1988378" y="959515"/>
              <a:ext cx="1013551" cy="165253"/>
            </a:xfrm>
            <a:prstGeom prst="rect">
              <a:avLst/>
            </a:prstGeom>
            <a:noFill/>
          </p:spPr>
          <p:txBody>
            <a:bodyPr wrap="square" lIns="0" tIns="0" rIns="0" bIns="0" rtlCol="0" anchor="ctr" anchorCtr="0">
              <a:noAutofit/>
            </a:bodyPr>
            <a:lstStyle/>
            <a:p>
              <a:r>
                <a:rPr lang="en-US" sz="1050" dirty="0" smtClean="0"/>
                <a:t>172.16.11.0</a:t>
              </a:r>
              <a:endParaRPr lang="en-US" sz="1050" dirty="0"/>
            </a:p>
          </p:txBody>
        </p:sp>
        <p:cxnSp>
          <p:nvCxnSpPr>
            <p:cNvPr id="43" name="Straight Connector 42"/>
            <p:cNvCxnSpPr/>
            <p:nvPr/>
          </p:nvCxnSpPr>
          <p:spPr bwMode="auto">
            <a:xfrm rot="5400000">
              <a:off x="1606379" y="159777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4" name="Straight Connector 43"/>
            <p:cNvCxnSpPr/>
            <p:nvPr/>
          </p:nvCxnSpPr>
          <p:spPr bwMode="auto">
            <a:xfrm rot="10800000">
              <a:off x="1781385" y="1598633"/>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5" name="TextBox 44"/>
            <p:cNvSpPr txBox="1"/>
            <p:nvPr/>
          </p:nvSpPr>
          <p:spPr>
            <a:xfrm>
              <a:off x="1214655" y="1291114"/>
              <a:ext cx="1013551" cy="165253"/>
            </a:xfrm>
            <a:prstGeom prst="rect">
              <a:avLst/>
            </a:prstGeom>
            <a:noFill/>
          </p:spPr>
          <p:txBody>
            <a:bodyPr wrap="square" lIns="0" tIns="0" rIns="0" bIns="0" rtlCol="0" anchor="ctr" anchorCtr="0">
              <a:noAutofit/>
            </a:bodyPr>
            <a:lstStyle/>
            <a:p>
              <a:r>
                <a:rPr lang="en-US" sz="1050" dirty="0" smtClean="0"/>
                <a:t>172.16.10.0</a:t>
              </a:r>
              <a:endParaRPr lang="en-US" sz="1050" dirty="0"/>
            </a:p>
          </p:txBody>
        </p:sp>
        <p:sp>
          <p:nvSpPr>
            <p:cNvPr id="40" name="Rounded Rectangle 39"/>
            <p:cNvSpPr/>
            <p:nvPr/>
          </p:nvSpPr>
          <p:spPr bwMode="auto">
            <a:xfrm>
              <a:off x="3810129" y="1400115"/>
              <a:ext cx="2148544" cy="1333060"/>
            </a:xfrm>
            <a:prstGeom prst="roundRect">
              <a:avLst/>
            </a:prstGeom>
            <a:solidFill>
              <a:schemeClr val="tx1">
                <a:lumMod val="50000"/>
                <a:lumOff val="50000"/>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6531429" y="919643"/>
              <a:ext cx="2210630" cy="1220663"/>
            </a:xfrm>
            <a:prstGeom prst="roundRect">
              <a:avLst/>
            </a:prstGeom>
            <a:solidFill>
              <a:schemeClr val="accent2">
                <a:alpha val="1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Freeform 9"/>
            <p:cNvSpPr>
              <a:spLocks/>
            </p:cNvSpPr>
            <p:nvPr/>
          </p:nvSpPr>
          <p:spPr bwMode="auto">
            <a:xfrm rot="1500000" flipV="1">
              <a:off x="2742918" y="2054218"/>
              <a:ext cx="1927296" cy="12479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7" name="Freeform 9"/>
            <p:cNvSpPr>
              <a:spLocks/>
            </p:cNvSpPr>
            <p:nvPr/>
          </p:nvSpPr>
          <p:spPr bwMode="auto">
            <a:xfrm rot="20100000">
              <a:off x="5116650" y="204385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8" name="TextBox 47"/>
            <p:cNvSpPr txBox="1"/>
            <p:nvPr/>
          </p:nvSpPr>
          <p:spPr>
            <a:xfrm>
              <a:off x="4393159" y="1432594"/>
              <a:ext cx="1013551" cy="165253"/>
            </a:xfrm>
            <a:prstGeom prst="rect">
              <a:avLst/>
            </a:prstGeom>
            <a:noFill/>
          </p:spPr>
          <p:txBody>
            <a:bodyPr wrap="square" lIns="0" tIns="0" rIns="0" bIns="0" rtlCol="0" anchor="ctr" anchorCtr="0">
              <a:noAutofit/>
            </a:bodyPr>
            <a:lstStyle/>
            <a:p>
              <a:r>
                <a:rPr lang="en-US" sz="1050" b="1" dirty="0" smtClean="0"/>
                <a:t>AS 65000</a:t>
              </a:r>
              <a:endParaRPr lang="en-US" sz="1050" b="1" dirty="0"/>
            </a:p>
          </p:txBody>
        </p:sp>
        <p:pic>
          <p:nvPicPr>
            <p:cNvPr id="51" name="Picture 37"/>
            <p:cNvPicPr>
              <a:picLocks noChangeArrowheads="1"/>
            </p:cNvPicPr>
            <p:nvPr/>
          </p:nvPicPr>
          <p:blipFill>
            <a:blip r:embed="rId3"/>
            <a:srcRect/>
            <a:stretch>
              <a:fillRect/>
            </a:stretch>
          </p:blipFill>
          <p:spPr bwMode="auto">
            <a:xfrm>
              <a:off x="2178731" y="1341755"/>
              <a:ext cx="870351" cy="451691"/>
            </a:xfrm>
            <a:prstGeom prst="rect">
              <a:avLst/>
            </a:prstGeom>
            <a:noFill/>
            <a:ln w="9525">
              <a:noFill/>
              <a:miter lim="800000"/>
              <a:headEnd/>
              <a:tailEnd/>
            </a:ln>
          </p:spPr>
        </p:pic>
        <p:sp>
          <p:nvSpPr>
            <p:cNvPr id="53" name="TextBox 52"/>
            <p:cNvSpPr txBox="1"/>
            <p:nvPr/>
          </p:nvSpPr>
          <p:spPr>
            <a:xfrm>
              <a:off x="2454164" y="156209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55" name="Picture 37"/>
            <p:cNvPicPr>
              <a:picLocks noChangeArrowheads="1"/>
            </p:cNvPicPr>
            <p:nvPr/>
          </p:nvPicPr>
          <p:blipFill>
            <a:blip r:embed="rId3"/>
            <a:srcRect/>
            <a:stretch>
              <a:fillRect/>
            </a:stretch>
          </p:blipFill>
          <p:spPr bwMode="auto">
            <a:xfrm>
              <a:off x="6719725" y="1333260"/>
              <a:ext cx="870351" cy="451691"/>
            </a:xfrm>
            <a:prstGeom prst="rect">
              <a:avLst/>
            </a:prstGeom>
            <a:noFill/>
            <a:ln w="9525">
              <a:noFill/>
              <a:miter lim="800000"/>
              <a:headEnd/>
              <a:tailEnd/>
            </a:ln>
          </p:spPr>
        </p:pic>
        <p:sp>
          <p:nvSpPr>
            <p:cNvPr id="56" name="TextBox 55"/>
            <p:cNvSpPr txBox="1"/>
            <p:nvPr/>
          </p:nvSpPr>
          <p:spPr>
            <a:xfrm>
              <a:off x="7019615" y="155284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5" name="Picture 37"/>
            <p:cNvPicPr>
              <a:picLocks noChangeArrowheads="1"/>
            </p:cNvPicPr>
            <p:nvPr/>
          </p:nvPicPr>
          <p:blipFill>
            <a:blip r:embed="rId3"/>
            <a:srcRect/>
            <a:stretch>
              <a:fillRect/>
            </a:stretch>
          </p:blipFill>
          <p:spPr bwMode="auto">
            <a:xfrm>
              <a:off x="4463090" y="2218578"/>
              <a:ext cx="870351" cy="451691"/>
            </a:xfrm>
            <a:prstGeom prst="rect">
              <a:avLst/>
            </a:prstGeom>
            <a:noFill/>
            <a:ln w="9525">
              <a:noFill/>
              <a:miter lim="800000"/>
              <a:headEnd/>
              <a:tailEnd/>
            </a:ln>
          </p:spPr>
        </p:pic>
        <p:sp>
          <p:nvSpPr>
            <p:cNvPr id="26" name="TextBox 25"/>
            <p:cNvSpPr txBox="1"/>
            <p:nvPr/>
          </p:nvSpPr>
          <p:spPr>
            <a:xfrm>
              <a:off x="4758745" y="243707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9" name="TextBox 28"/>
            <p:cNvSpPr txBox="1"/>
            <p:nvPr/>
          </p:nvSpPr>
          <p:spPr>
            <a:xfrm>
              <a:off x="6896794" y="1828807"/>
              <a:ext cx="840434" cy="150726"/>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64" name="TextBox 63"/>
            <p:cNvSpPr txBox="1"/>
            <p:nvPr/>
          </p:nvSpPr>
          <p:spPr>
            <a:xfrm>
              <a:off x="7076069" y="1010549"/>
              <a:ext cx="1013551" cy="165253"/>
            </a:xfrm>
            <a:prstGeom prst="rect">
              <a:avLst/>
            </a:prstGeom>
            <a:noFill/>
          </p:spPr>
          <p:txBody>
            <a:bodyPr wrap="square" lIns="0" tIns="0" rIns="0" bIns="0" rtlCol="0" anchor="ctr" anchorCtr="0">
              <a:noAutofit/>
            </a:bodyPr>
            <a:lstStyle/>
            <a:p>
              <a:r>
                <a:rPr lang="en-US" sz="1050" b="1" dirty="0" smtClean="0"/>
                <a:t>AS 65001</a:t>
              </a:r>
              <a:endParaRPr lang="en-US" sz="1050" b="1" dirty="0"/>
            </a:p>
          </p:txBody>
        </p:sp>
      </p:grpSp>
      <p:sp>
        <p:nvSpPr>
          <p:cNvPr id="65" name="Content Placeholder 28"/>
          <p:cNvSpPr txBox="1">
            <a:spLocks/>
          </p:cNvSpPr>
          <p:nvPr/>
        </p:nvSpPr>
        <p:spPr>
          <a:xfrm>
            <a:off x="279399" y="4865747"/>
            <a:ext cx="8514081" cy="1607736"/>
          </a:xfrm>
          <a:prstGeom prst="rect">
            <a:avLst/>
          </a:prstGeom>
        </p:spPr>
        <p:txBody>
          <a:bodyPr>
            <a:normAutofit/>
          </a:bodyPr>
          <a:lstStyle/>
          <a:p>
            <a:pPr marL="171450" indent="-171450" algn="l" defTabSz="814388" eaLnBrk="1" hangingPunct="1">
              <a:lnSpc>
                <a:spcPct val="130000"/>
              </a:lnSpc>
              <a:spcBef>
                <a:spcPts val="0"/>
              </a:spcBef>
              <a:buClr>
                <a:srgbClr val="708CA1"/>
              </a:buClr>
              <a:buFont typeface="Wingdings" pitchFamily="2" charset="2"/>
              <a:buChar char="§"/>
            </a:pPr>
            <a:r>
              <a:rPr lang="en-US" sz="1600" kern="0" dirty="0" smtClean="0">
                <a:latin typeface="+mn-lt"/>
              </a:rPr>
              <a:t>Now neighbor 10.1.1.1 learns about 172.16.10.0/24 </a:t>
            </a:r>
            <a:r>
              <a:rPr lang="en-US" sz="1600" kern="0" smtClean="0">
                <a:latin typeface="+mn-lt"/>
              </a:rPr>
              <a:t>and 172.16.11.0/24. </a:t>
            </a:r>
          </a:p>
          <a:p>
            <a:pPr marL="401638" lvl="1" indent="-176213" algn="l" defTabSz="814388" eaLnBrk="1" hangingPunct="1">
              <a:lnSpc>
                <a:spcPct val="110000"/>
              </a:lnSpc>
              <a:spcBef>
                <a:spcPts val="0"/>
              </a:spcBef>
              <a:buClr>
                <a:srgbClr val="708CA1"/>
              </a:buClr>
              <a:buFont typeface="Wingdings" pitchFamily="2" charset="2"/>
              <a:buChar char="§"/>
            </a:pPr>
            <a:r>
              <a:rPr lang="en-US" sz="1500" kern="0" dirty="0" smtClean="0">
                <a:latin typeface="+mn-lt"/>
              </a:rPr>
              <a:t>R1 ignores the /8 parameter and treats the command as if it had the parameters</a:t>
            </a:r>
            <a:r>
              <a:rPr lang="en-US" sz="1500" b="1" kern="0" dirty="0" smtClean="0">
                <a:latin typeface="Courier New" pitchFamily="49" charset="0"/>
                <a:cs typeface="Courier New" pitchFamily="49" charset="0"/>
              </a:rPr>
              <a:t> </a:t>
            </a:r>
            <a:r>
              <a:rPr lang="en-US" sz="1500" b="1" kern="0" dirty="0" err="1" smtClean="0">
                <a:latin typeface="Courier New" pitchFamily="49" charset="0"/>
                <a:cs typeface="Courier New" pitchFamily="49" charset="0"/>
              </a:rPr>
              <a:t>ge</a:t>
            </a:r>
            <a:r>
              <a:rPr lang="en-US" sz="1500" b="1" kern="0" dirty="0" smtClean="0">
                <a:latin typeface="Courier New" pitchFamily="49" charset="0"/>
                <a:cs typeface="Courier New" pitchFamily="49" charset="0"/>
              </a:rPr>
              <a:t> 17 le 24</a:t>
            </a:r>
            <a:r>
              <a:rPr lang="en-US" sz="1500" kern="0" dirty="0" smtClean="0">
                <a:latin typeface="+mn-lt"/>
              </a:rPr>
              <a:t>.</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pPr eaLnBrk="1" hangingPunct="1"/>
            <a:r>
              <a:rPr lang="en-US" dirty="0" smtClean="0"/>
              <a:t>Verifying Prefix Lists</a:t>
            </a:r>
          </a:p>
        </p:txBody>
      </p:sp>
      <p:graphicFrame>
        <p:nvGraphicFramePr>
          <p:cNvPr id="5" name="Content Placeholder 4"/>
          <p:cNvGraphicFramePr>
            <a:graphicFrameLocks noGrp="1"/>
          </p:cNvGraphicFramePr>
          <p:nvPr>
            <p:ph idx="1"/>
          </p:nvPr>
        </p:nvGraphicFramePr>
        <p:xfrm>
          <a:off x="279400" y="1182689"/>
          <a:ext cx="8529320" cy="5127222"/>
        </p:xfrm>
        <a:graphic>
          <a:graphicData uri="http://schemas.openxmlformats.org/drawingml/2006/table">
            <a:tbl>
              <a:tblPr firstRow="1" bandRow="1">
                <a:tableStyleId>{5C22544A-7EE6-4342-B048-85BDC9FD1C3A}</a:tableStyleId>
              </a:tblPr>
              <a:tblGrid>
                <a:gridCol w="3820160"/>
                <a:gridCol w="4709160"/>
              </a:tblGrid>
              <a:tr h="421010">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652230">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show ip prefix-list [detail | summary]</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information on all prefix lists. </a:t>
                      </a:r>
                      <a:endParaRPr lang="en-US" sz="1400" dirty="0" smtClean="0">
                        <a:solidFill>
                          <a:srgbClr val="000000"/>
                        </a:solidFill>
                        <a:latin typeface="+mn-lt"/>
                        <a:ea typeface="SimSun"/>
                        <a:cs typeface="Arial"/>
                      </a:endParaRPr>
                    </a:p>
                    <a:p>
                      <a:pPr marL="0" marR="0">
                        <a:lnSpc>
                          <a:spcPct val="100000"/>
                        </a:lnSpc>
                        <a:spcBef>
                          <a:spcPts val="300"/>
                        </a:spcBef>
                        <a:spcAft>
                          <a:spcPts val="0"/>
                        </a:spcAft>
                      </a:pPr>
                      <a:r>
                        <a:rPr lang="en-US" sz="1400" dirty="0" smtClean="0">
                          <a:solidFill>
                            <a:srgbClr val="000000"/>
                          </a:solidFill>
                          <a:latin typeface="+mn-lt"/>
                          <a:ea typeface="SimSun"/>
                          <a:cs typeface="Arial"/>
                        </a:rPr>
                        <a:t>Specifying </a:t>
                      </a:r>
                      <a:r>
                        <a:rPr lang="en-US" sz="1400" dirty="0">
                          <a:solidFill>
                            <a:srgbClr val="000000"/>
                          </a:solidFill>
                          <a:latin typeface="+mn-lt"/>
                          <a:ea typeface="SimSun"/>
                          <a:cs typeface="Arial"/>
                        </a:rPr>
                        <a:t>the </a:t>
                      </a:r>
                      <a:r>
                        <a:rPr lang="en-US" sz="1400" b="1" dirty="0">
                          <a:solidFill>
                            <a:srgbClr val="000000"/>
                          </a:solidFill>
                          <a:latin typeface="+mn-lt"/>
                          <a:ea typeface="SimSun"/>
                          <a:cs typeface="Arial"/>
                        </a:rPr>
                        <a:t>detail </a:t>
                      </a:r>
                      <a:r>
                        <a:rPr lang="en-US" sz="1400" dirty="0">
                          <a:solidFill>
                            <a:srgbClr val="000000"/>
                          </a:solidFill>
                          <a:latin typeface="+mn-lt"/>
                          <a:ea typeface="SimSun"/>
                          <a:cs typeface="Arial"/>
                        </a:rPr>
                        <a:t>keyword includes the description and the hit </a:t>
                      </a:r>
                      <a:r>
                        <a:rPr lang="en-US" sz="1400" dirty="0" smtClean="0">
                          <a:solidFill>
                            <a:srgbClr val="000000"/>
                          </a:solidFill>
                          <a:latin typeface="+mn-lt"/>
                          <a:ea typeface="SimSun"/>
                          <a:cs typeface="Arial"/>
                        </a:rPr>
                        <a:t>count </a:t>
                      </a:r>
                      <a:r>
                        <a:rPr lang="en-US" sz="1400" dirty="0">
                          <a:solidFill>
                            <a:srgbClr val="000000"/>
                          </a:solidFill>
                          <a:latin typeface="+mn-lt"/>
                          <a:ea typeface="SimSun"/>
                          <a:cs typeface="Arial"/>
                        </a:rPr>
                        <a:t>in the display.</a:t>
                      </a:r>
                    </a:p>
                  </a:txBody>
                  <a:tcPr marL="76200" marR="76200" marT="76200" marB="50800" anchor="ctr"/>
                </a:tc>
              </a:tr>
              <a:tr h="621367">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show ip prefix-list [detail | summary] </a:t>
                      </a:r>
                      <a:r>
                        <a:rPr kumimoji="0" lang="en-US" sz="1400" b="0" i="1" u="none" strike="noStrike" kern="1200" cap="none" normalizeH="0" baseline="0" dirty="0" smtClean="0">
                          <a:ln>
                            <a:noFill/>
                          </a:ln>
                          <a:solidFill>
                            <a:schemeClr val="dk1"/>
                          </a:solidFill>
                          <a:effectLst/>
                          <a:latin typeface="Courier New" pitchFamily="49" charset="0"/>
                          <a:ea typeface="+mn-ea"/>
                          <a:cs typeface="Courier New" pitchFamily="49" charset="0"/>
                        </a:rPr>
                        <a:t>prefix-list-name</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a table showing the entries in a specific prefix list.</a:t>
                      </a:r>
                    </a:p>
                  </a:txBody>
                  <a:tcPr marL="76200" marR="76200" marT="76200" marB="50800" anchor="ctr"/>
                </a:tc>
              </a:tr>
              <a:tr h="621367">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show ip prefix-list </a:t>
                      </a:r>
                      <a:r>
                        <a:rPr kumimoji="0" lang="en-US" sz="1400" b="0" i="1" u="none" strike="noStrike" kern="1200" cap="none" normalizeH="0" baseline="0" dirty="0" smtClean="0">
                          <a:ln>
                            <a:noFill/>
                          </a:ln>
                          <a:solidFill>
                            <a:schemeClr val="dk1"/>
                          </a:solidFill>
                          <a:effectLst/>
                          <a:latin typeface="Courier New" pitchFamily="49" charset="0"/>
                          <a:ea typeface="+mn-ea"/>
                          <a:cs typeface="Courier New" pitchFamily="49" charset="0"/>
                        </a:rPr>
                        <a:t>prefix-list-name </a:t>
                      </a: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a:t>
                      </a:r>
                      <a:r>
                        <a:rPr kumimoji="0" lang="en-US" sz="1400" b="0" i="1" u="none" strike="noStrike" kern="1200" cap="none" normalizeH="0" baseline="0" dirty="0" smtClean="0">
                          <a:ln>
                            <a:noFill/>
                          </a:ln>
                          <a:solidFill>
                            <a:schemeClr val="dk1"/>
                          </a:solidFill>
                          <a:effectLst/>
                          <a:latin typeface="Courier New" pitchFamily="49" charset="0"/>
                          <a:ea typeface="+mn-ea"/>
                          <a:cs typeface="Courier New" pitchFamily="49" charset="0"/>
                        </a:rPr>
                        <a:t>network/length</a:t>
                      </a: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the policy associated with a specific </a:t>
                      </a:r>
                      <a:r>
                        <a:rPr lang="en-US" sz="1400" i="1" dirty="0">
                          <a:solidFill>
                            <a:srgbClr val="000000"/>
                          </a:solidFill>
                          <a:latin typeface="+mn-lt"/>
                          <a:ea typeface="SimSun"/>
                          <a:cs typeface="Arial"/>
                        </a:rPr>
                        <a:t>network/length</a:t>
                      </a:r>
                      <a:r>
                        <a:rPr lang="en-US" sz="1400" dirty="0">
                          <a:solidFill>
                            <a:srgbClr val="000000"/>
                          </a:solidFill>
                          <a:latin typeface="+mn-lt"/>
                          <a:ea typeface="SimSun"/>
                          <a:cs typeface="Arial"/>
                        </a:rPr>
                        <a:t> in a prefix list.</a:t>
                      </a:r>
                    </a:p>
                  </a:txBody>
                  <a:tcPr marL="76200" marR="76200" marT="76200" marB="50800" anchor="ctr"/>
                </a:tc>
              </a:tr>
              <a:tr h="621367">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show ip prefix-list </a:t>
                      </a:r>
                      <a:r>
                        <a:rPr kumimoji="0" lang="en-US" sz="1400" b="0" i="1" u="none" strike="noStrike" kern="1200" cap="none" normalizeH="0" baseline="0" dirty="0" smtClean="0">
                          <a:ln>
                            <a:noFill/>
                          </a:ln>
                          <a:solidFill>
                            <a:schemeClr val="dk1"/>
                          </a:solidFill>
                          <a:effectLst/>
                          <a:latin typeface="Courier New" pitchFamily="49" charset="0"/>
                          <a:ea typeface="+mn-ea"/>
                          <a:cs typeface="Courier New" pitchFamily="49" charset="0"/>
                        </a:rPr>
                        <a:t>prefix-list-name </a:t>
                      </a: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[seq </a:t>
                      </a:r>
                      <a:r>
                        <a:rPr kumimoji="0" lang="en-US" sz="1400" b="0" i="1" u="none" strike="noStrike" kern="1200" cap="none" normalizeH="0" baseline="0" dirty="0" smtClean="0">
                          <a:ln>
                            <a:noFill/>
                          </a:ln>
                          <a:solidFill>
                            <a:schemeClr val="dk1"/>
                          </a:solidFill>
                          <a:effectLst/>
                          <a:latin typeface="Courier New" pitchFamily="49" charset="0"/>
                          <a:ea typeface="+mn-ea"/>
                          <a:cs typeface="Courier New" pitchFamily="49" charset="0"/>
                        </a:rPr>
                        <a:t>sequence-number</a:t>
                      </a: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the prefix list entry with a given sequence number.</a:t>
                      </a:r>
                    </a:p>
                  </a:txBody>
                  <a:tcPr marL="76200" marR="76200" marT="76200" marB="50800" anchor="ctr"/>
                </a:tc>
              </a:tr>
              <a:tr h="621367">
                <a:tc>
                  <a:txBody>
                    <a:bodyPr/>
                    <a:lstStyle/>
                    <a:p>
                      <a:pPr marL="0" marR="0">
                        <a:lnSpc>
                          <a:spcPct val="100000"/>
                        </a:lnSpc>
                        <a:spcBef>
                          <a:spcPts val="300"/>
                        </a:spcBef>
                        <a:spcAft>
                          <a:spcPts val="0"/>
                        </a:spcAft>
                      </a:pPr>
                      <a:r>
                        <a:rPr lang="en-US" sz="1400" b="1" dirty="0">
                          <a:solidFill>
                            <a:srgbClr val="000000"/>
                          </a:solidFill>
                          <a:latin typeface="Courier New" pitchFamily="49" charset="0"/>
                          <a:ea typeface="SimSun"/>
                          <a:cs typeface="Courier New" pitchFamily="49" charset="0"/>
                        </a:rPr>
                        <a:t>show ip prefix-list </a:t>
                      </a:r>
                      <a:r>
                        <a:rPr lang="en-US" sz="1400" b="1" i="1" dirty="0">
                          <a:solidFill>
                            <a:srgbClr val="000000"/>
                          </a:solidFill>
                          <a:latin typeface="Courier New" pitchFamily="49" charset="0"/>
                          <a:ea typeface="SimSun"/>
                          <a:cs typeface="Courier New" pitchFamily="49" charset="0"/>
                        </a:rPr>
                        <a:t>prefix-list-name </a:t>
                      </a:r>
                      <a:r>
                        <a:rPr lang="en-US" sz="1400" b="1" dirty="0">
                          <a:solidFill>
                            <a:srgbClr val="000000"/>
                          </a:solidFill>
                          <a:latin typeface="Courier New" pitchFamily="49" charset="0"/>
                          <a:ea typeface="SimSun"/>
                          <a:cs typeface="Courier New" pitchFamily="49" charset="0"/>
                        </a:rPr>
                        <a:t>[</a:t>
                      </a:r>
                      <a:r>
                        <a:rPr lang="en-US" sz="1400" b="1" i="1" dirty="0">
                          <a:solidFill>
                            <a:srgbClr val="000000"/>
                          </a:solidFill>
                          <a:latin typeface="Courier New" pitchFamily="49" charset="0"/>
                          <a:ea typeface="SimSun"/>
                          <a:cs typeface="Courier New" pitchFamily="49" charset="0"/>
                        </a:rPr>
                        <a:t>network</a:t>
                      </a:r>
                      <a:r>
                        <a:rPr lang="en-US" sz="1400" b="1" dirty="0">
                          <a:solidFill>
                            <a:srgbClr val="000000"/>
                          </a:solidFill>
                          <a:latin typeface="Courier New" pitchFamily="49" charset="0"/>
                          <a:ea typeface="SimSun"/>
                          <a:cs typeface="Courier New" pitchFamily="49" charset="0"/>
                        </a:rPr>
                        <a:t>/</a:t>
                      </a:r>
                      <a:r>
                        <a:rPr lang="en-US" sz="1400" b="1" i="1" dirty="0">
                          <a:solidFill>
                            <a:srgbClr val="000000"/>
                          </a:solidFill>
                          <a:latin typeface="Courier New" pitchFamily="49" charset="0"/>
                          <a:ea typeface="SimSun"/>
                          <a:cs typeface="Courier New" pitchFamily="49" charset="0"/>
                        </a:rPr>
                        <a:t>length</a:t>
                      </a:r>
                      <a:r>
                        <a:rPr lang="en-US" sz="1400" b="1" dirty="0">
                          <a:solidFill>
                            <a:srgbClr val="000000"/>
                          </a:solidFill>
                          <a:latin typeface="Courier New" pitchFamily="49" charset="0"/>
                          <a:ea typeface="SimSun"/>
                          <a:cs typeface="Courier New" pitchFamily="49" charset="0"/>
                        </a:rPr>
                        <a:t>] longer</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all entries of a prefix list that are more specific than the given network and length.</a:t>
                      </a:r>
                    </a:p>
                  </a:txBody>
                  <a:tcPr marL="76200" marR="76200" marT="76200" marB="50800" anchor="ctr"/>
                </a:tc>
              </a:tr>
              <a:tr h="794197">
                <a:tc>
                  <a:txBody>
                    <a:bodyPr/>
                    <a:lstStyle/>
                    <a:p>
                      <a:pPr marL="0" marR="0">
                        <a:lnSpc>
                          <a:spcPct val="100000"/>
                        </a:lnSpc>
                        <a:spcBef>
                          <a:spcPts val="300"/>
                        </a:spcBef>
                        <a:spcAft>
                          <a:spcPts val="0"/>
                        </a:spcAft>
                      </a:pPr>
                      <a:r>
                        <a:rPr lang="en-US" sz="1400" b="1" dirty="0">
                          <a:solidFill>
                            <a:srgbClr val="000000"/>
                          </a:solidFill>
                          <a:latin typeface="Courier New" pitchFamily="49" charset="0"/>
                          <a:ea typeface="SimSun"/>
                          <a:cs typeface="Courier New" pitchFamily="49" charset="0"/>
                        </a:rPr>
                        <a:t>show ip prefix-list </a:t>
                      </a:r>
                      <a:r>
                        <a:rPr lang="en-US" sz="1400" b="1" i="1" dirty="0">
                          <a:solidFill>
                            <a:srgbClr val="000000"/>
                          </a:solidFill>
                          <a:latin typeface="Courier New" pitchFamily="49" charset="0"/>
                          <a:ea typeface="SimSun"/>
                          <a:cs typeface="Courier New" pitchFamily="49" charset="0"/>
                        </a:rPr>
                        <a:t>prefix-list-name </a:t>
                      </a:r>
                      <a:r>
                        <a:rPr lang="en-US" sz="1400" b="1" dirty="0">
                          <a:solidFill>
                            <a:srgbClr val="000000"/>
                          </a:solidFill>
                          <a:latin typeface="Courier New" pitchFamily="49" charset="0"/>
                          <a:ea typeface="SimSun"/>
                          <a:cs typeface="Courier New" pitchFamily="49" charset="0"/>
                        </a:rPr>
                        <a:t>[</a:t>
                      </a:r>
                      <a:r>
                        <a:rPr lang="en-US" sz="1400" b="1" i="1" dirty="0">
                          <a:solidFill>
                            <a:srgbClr val="000000"/>
                          </a:solidFill>
                          <a:latin typeface="Courier New" pitchFamily="49" charset="0"/>
                          <a:ea typeface="SimSun"/>
                          <a:cs typeface="Courier New" pitchFamily="49" charset="0"/>
                        </a:rPr>
                        <a:t>network</a:t>
                      </a:r>
                      <a:r>
                        <a:rPr lang="en-US" sz="1400" b="1" dirty="0">
                          <a:solidFill>
                            <a:srgbClr val="000000"/>
                          </a:solidFill>
                          <a:latin typeface="Courier New" pitchFamily="49" charset="0"/>
                          <a:ea typeface="SimSun"/>
                          <a:cs typeface="Courier New" pitchFamily="49" charset="0"/>
                        </a:rPr>
                        <a:t>/</a:t>
                      </a:r>
                      <a:r>
                        <a:rPr lang="en-US" sz="1400" b="1" i="1" dirty="0">
                          <a:solidFill>
                            <a:srgbClr val="000000"/>
                          </a:solidFill>
                          <a:latin typeface="Courier New" pitchFamily="49" charset="0"/>
                          <a:ea typeface="SimSun"/>
                          <a:cs typeface="Courier New" pitchFamily="49" charset="0"/>
                        </a:rPr>
                        <a:t>length</a:t>
                      </a:r>
                      <a:r>
                        <a:rPr lang="en-US" sz="1400" b="1" dirty="0">
                          <a:solidFill>
                            <a:srgbClr val="000000"/>
                          </a:solidFill>
                          <a:latin typeface="Courier New" pitchFamily="49" charset="0"/>
                          <a:ea typeface="SimSun"/>
                          <a:cs typeface="Courier New" pitchFamily="49" charset="0"/>
                        </a:rPr>
                        <a:t>] first-match</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Displays the entry of a prefix list that matches the network and length of the given prefix.</a:t>
                      </a:r>
                    </a:p>
                  </a:txBody>
                  <a:tcPr marL="76200" marR="76200" marT="76200" marB="50800" anchor="ctr"/>
                </a:tc>
              </a:tr>
              <a:tr h="621367">
                <a:tc>
                  <a:txBody>
                    <a:bodyPr/>
                    <a:lstStyle/>
                    <a:p>
                      <a:pPr marL="0" marR="0">
                        <a:lnSpc>
                          <a:spcPct val="100000"/>
                        </a:lnSpc>
                        <a:spcBef>
                          <a:spcPts val="300"/>
                        </a:spcBef>
                        <a:spcAft>
                          <a:spcPts val="0"/>
                        </a:spcAft>
                      </a:pPr>
                      <a:r>
                        <a:rPr lang="en-US" sz="1400" b="1" dirty="0">
                          <a:solidFill>
                            <a:srgbClr val="000000"/>
                          </a:solidFill>
                          <a:latin typeface="Courier New" pitchFamily="49" charset="0"/>
                          <a:ea typeface="SimSun"/>
                          <a:cs typeface="Courier New" pitchFamily="49" charset="0"/>
                        </a:rPr>
                        <a:t>clear ip prefix-list </a:t>
                      </a:r>
                      <a:r>
                        <a:rPr lang="en-US" sz="1400" b="0" i="1" dirty="0">
                          <a:solidFill>
                            <a:srgbClr val="000000"/>
                          </a:solidFill>
                          <a:latin typeface="Courier New" pitchFamily="49" charset="0"/>
                          <a:ea typeface="SimSun"/>
                          <a:cs typeface="Courier New" pitchFamily="49" charset="0"/>
                        </a:rPr>
                        <a:t>prefix-list-name</a:t>
                      </a:r>
                      <a:r>
                        <a:rPr lang="en-US" sz="1400" b="1" dirty="0">
                          <a:solidFill>
                            <a:srgbClr val="000000"/>
                          </a:solidFill>
                          <a:latin typeface="Courier New" pitchFamily="49" charset="0"/>
                          <a:ea typeface="SimSun"/>
                          <a:cs typeface="Courier New" pitchFamily="49" charset="0"/>
                        </a:rPr>
                        <a:t> [</a:t>
                      </a:r>
                      <a:r>
                        <a:rPr lang="en-US" sz="1400" b="0" i="1" dirty="0">
                          <a:solidFill>
                            <a:srgbClr val="000000"/>
                          </a:solidFill>
                          <a:latin typeface="Courier New" pitchFamily="49" charset="0"/>
                          <a:ea typeface="SimSun"/>
                          <a:cs typeface="Courier New" pitchFamily="49" charset="0"/>
                        </a:rPr>
                        <a:t>network/length</a:t>
                      </a:r>
                      <a:r>
                        <a:rPr lang="en-US" sz="1400" b="1" dirty="0">
                          <a:solidFill>
                            <a:srgbClr val="000000"/>
                          </a:solidFill>
                          <a:latin typeface="Courier New" pitchFamily="49" charset="0"/>
                          <a:ea typeface="SimSun"/>
                          <a:cs typeface="Courier New" pitchFamily="49" charset="0"/>
                        </a:rPr>
                        <a:t>]</a:t>
                      </a:r>
                    </a:p>
                  </a:txBody>
                  <a:tcPr marL="76200" marR="76200" marT="76200" marB="50800" anchor="ctr"/>
                </a:tc>
                <a:tc>
                  <a:txBody>
                    <a:bodyPr/>
                    <a:lstStyle/>
                    <a:p>
                      <a:pPr marL="0" marR="0">
                        <a:lnSpc>
                          <a:spcPct val="100000"/>
                        </a:lnSpc>
                        <a:spcBef>
                          <a:spcPts val="300"/>
                        </a:spcBef>
                        <a:spcAft>
                          <a:spcPts val="0"/>
                        </a:spcAft>
                      </a:pPr>
                      <a:r>
                        <a:rPr lang="en-US" sz="1400" dirty="0">
                          <a:solidFill>
                            <a:srgbClr val="000000"/>
                          </a:solidFill>
                          <a:latin typeface="+mn-lt"/>
                          <a:ea typeface="SimSun"/>
                          <a:cs typeface="Arial"/>
                        </a:rPr>
                        <a:t>Resets the hit count shown on prefix list entries.</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Methods to Control Routing Updates</a:t>
            </a:r>
            <a:endParaRPr lang="en-US" dirty="0"/>
          </a:p>
        </p:txBody>
      </p:sp>
      <p:sp>
        <p:nvSpPr>
          <p:cNvPr id="3" name="Content Placeholder 2"/>
          <p:cNvSpPr>
            <a:spLocks noGrp="1"/>
          </p:cNvSpPr>
          <p:nvPr>
            <p:ph idx="11"/>
          </p:nvPr>
        </p:nvSpPr>
        <p:spPr/>
        <p:txBody>
          <a:bodyPr>
            <a:normAutofit/>
          </a:bodyPr>
          <a:lstStyle/>
          <a:p>
            <a:r>
              <a:rPr lang="en-US" sz="2000" dirty="0" smtClean="0"/>
              <a:t>The example displays how a combination of prefix lists, distribute lists, and route maps can be applied to incoming or outgoing information.</a:t>
            </a:r>
          </a:p>
          <a:p>
            <a:pPr lvl="1"/>
            <a:r>
              <a:rPr lang="en-US" sz="1800" dirty="0" smtClean="0"/>
              <a:t>All must permit the routes that are received from a neighbor before they will be accepted into the IP routing table.</a:t>
            </a:r>
          </a:p>
          <a:p>
            <a:pPr lvl="1"/>
            <a:r>
              <a:rPr lang="en-US" sz="1800" dirty="0" smtClean="0"/>
              <a:t>Outgoing routes must pass the outgoing distribute list, the outgoing prefix list, and the outgoing route map before being forwarded to the neighbor.</a:t>
            </a:r>
            <a:endParaRPr lang="en-US" sz="1800" dirty="0"/>
          </a:p>
        </p:txBody>
      </p:sp>
      <p:pic>
        <p:nvPicPr>
          <p:cNvPr id="5" name="Picture 2"/>
          <p:cNvPicPr>
            <a:picLocks noGrp="1" noChangeAspect="1" noChangeArrowheads="1"/>
          </p:cNvPicPr>
          <p:nvPr>
            <p:ph sz="quarter" idx="12"/>
          </p:nvPr>
        </p:nvPicPr>
        <p:blipFill>
          <a:blip r:embed="rId2"/>
          <a:stretch>
            <a:fillRect/>
          </a:stretch>
        </p:blipFill>
        <p:spPr bwMode="auto">
          <a:xfrm>
            <a:off x="2268439" y="990600"/>
            <a:ext cx="455314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4 Summary</a:t>
            </a:r>
          </a:p>
        </p:txBody>
      </p:sp>
      <p:sp>
        <p:nvSpPr>
          <p:cNvPr id="5" name="Content Placeholder 4"/>
          <p:cNvSpPr>
            <a:spLocks noGrp="1"/>
          </p:cNvSpPr>
          <p:nvPr>
            <p:ph idx="1"/>
          </p:nvPr>
        </p:nvSpPr>
        <p:spPr/>
        <p:txBody>
          <a:bodyPr>
            <a:noAutofit/>
          </a:bodyPr>
          <a:lstStyle/>
          <a:p>
            <a:pPr>
              <a:buNone/>
            </a:pPr>
            <a:r>
              <a:rPr lang="en-US" sz="2000" dirty="0" smtClean="0"/>
              <a:t>The chapter focused on the following topics:</a:t>
            </a:r>
          </a:p>
          <a:p>
            <a:r>
              <a:rPr lang="en-US" sz="2000" dirty="0" smtClean="0"/>
              <a:t>Network performance issues and solutions to these issues</a:t>
            </a:r>
          </a:p>
          <a:p>
            <a:pPr lvl="1"/>
            <a:r>
              <a:rPr lang="en-US" sz="1600" dirty="0" smtClean="0"/>
              <a:t>Includes design changes, passive interfaces, and route filtering (access lists, route maps, distribute lists, and prefix lists).</a:t>
            </a:r>
          </a:p>
          <a:p>
            <a:r>
              <a:rPr lang="en-US" sz="2000" dirty="0" smtClean="0"/>
              <a:t>Reasons for using more than one routing protocol and how routing information can be redistributed between them.</a:t>
            </a:r>
          </a:p>
          <a:p>
            <a:r>
              <a:rPr lang="en-US" sz="2000" dirty="0" smtClean="0"/>
              <a:t>How route redistribution is always performed outbound and that the router doing redistribution does not change its routing table.</a:t>
            </a:r>
          </a:p>
          <a:p>
            <a:r>
              <a:rPr lang="en-US" sz="2000" dirty="0" smtClean="0"/>
              <a:t>Issues arising when redistributing routes, including routing loops, incompatible routing information, and inconsistent convergence times.</a:t>
            </a:r>
          </a:p>
          <a:p>
            <a:r>
              <a:rPr lang="en-US" sz="2000" dirty="0" smtClean="0"/>
              <a:t>The roles that the administrative distance and the routing metric play in route selection.</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17310</TotalTime>
  <Pages>28</Pages>
  <Words>14371</Words>
  <Application>Microsoft Office PowerPoint</Application>
  <PresentationFormat>On-screen Show (4:3)</PresentationFormat>
  <Paragraphs>1663</Paragraphs>
  <Slides>104</Slides>
  <Notes>72</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CCNP Instructor PPT2</vt:lpstr>
      <vt:lpstr>Chapter 4:  Manipulating Routing Updates </vt:lpstr>
      <vt:lpstr>Chapter 4 Objectives</vt:lpstr>
      <vt:lpstr>Assessing Network Routing Performance Issues</vt:lpstr>
      <vt:lpstr>Common Routing Performance Issues</vt:lpstr>
      <vt:lpstr>Running Multiple Protocols</vt:lpstr>
      <vt:lpstr>Routing Protocol Performance Solutions</vt:lpstr>
      <vt:lpstr>Route Filtering</vt:lpstr>
      <vt:lpstr>Route Filtering Process</vt:lpstr>
      <vt:lpstr>Slide 9</vt:lpstr>
      <vt:lpstr>Simple to Complex Networks</vt:lpstr>
      <vt:lpstr>Why have multiple routing protocols?</vt:lpstr>
      <vt:lpstr>Complex Networks</vt:lpstr>
      <vt:lpstr>Redistribution</vt:lpstr>
      <vt:lpstr>Route Redistribution Example</vt:lpstr>
      <vt:lpstr>Redistributed Routes</vt:lpstr>
      <vt:lpstr>Redistribution Considerations</vt:lpstr>
      <vt:lpstr>Selecting the Best Route </vt:lpstr>
      <vt:lpstr>Cisco IOS Administrative Distance</vt:lpstr>
      <vt:lpstr>Routing Metric</vt:lpstr>
      <vt:lpstr>Defining a Seed Metric</vt:lpstr>
      <vt:lpstr>OSPF Seed Metric Example #1</vt:lpstr>
      <vt:lpstr>OSPF Seed Metric Example #2</vt:lpstr>
      <vt:lpstr>Redistribution Methods</vt:lpstr>
      <vt:lpstr>One-Point Redistribution</vt:lpstr>
      <vt:lpstr>One-Point One-Way Redistribution Issue</vt:lpstr>
      <vt:lpstr>Multipoint Redistribution</vt:lpstr>
      <vt:lpstr>Multipoint Redistribution</vt:lpstr>
      <vt:lpstr>Core and Edge Routing Protocols</vt:lpstr>
      <vt:lpstr>Redistribution Techniques</vt:lpstr>
      <vt:lpstr>Preventing Routing Loops</vt:lpstr>
      <vt:lpstr>Redistribution Guidelines</vt:lpstr>
      <vt:lpstr>Slide 32</vt:lpstr>
      <vt:lpstr>Redistribution Supports All Protocols</vt:lpstr>
      <vt:lpstr>Key Route Redistribution Points</vt:lpstr>
      <vt:lpstr>Generic Redistribution Steps</vt:lpstr>
      <vt:lpstr>Redistributing into RIP</vt:lpstr>
      <vt:lpstr>Redistributing into RIP Example</vt:lpstr>
      <vt:lpstr>Redistributing into OSPF</vt:lpstr>
      <vt:lpstr>Redistributing into OSPF Example</vt:lpstr>
      <vt:lpstr>Default Metric for RIP, OSPF, BGP</vt:lpstr>
      <vt:lpstr>OSPF Default-Metric Example</vt:lpstr>
      <vt:lpstr>Redistributing into EIGRP</vt:lpstr>
      <vt:lpstr>Redistributing into EIGRP Example</vt:lpstr>
      <vt:lpstr>Default Metric  for EIGRP</vt:lpstr>
      <vt:lpstr>EIGRP Default-Metric Example</vt:lpstr>
      <vt:lpstr>Which Path From R1 to 10.0.0.0 /8?</vt:lpstr>
      <vt:lpstr>Quiz Question</vt:lpstr>
      <vt:lpstr>Modifying the Administrative Distance</vt:lpstr>
      <vt:lpstr>Modifying the Administrative Distance</vt:lpstr>
      <vt:lpstr>Modifying OSPF Administrative Distance</vt:lpstr>
      <vt:lpstr>Modifying EIGRP Administrative Distance</vt:lpstr>
      <vt:lpstr>Verifying Redistribution Operation</vt:lpstr>
      <vt:lpstr>Controlling   Routing Update Traffic</vt:lpstr>
      <vt:lpstr>Controlling Routing Updates</vt:lpstr>
      <vt:lpstr>Passive Interfaces</vt:lpstr>
      <vt:lpstr>passive-interface default Command</vt:lpstr>
      <vt:lpstr>Static and Default Routes</vt:lpstr>
      <vt:lpstr>Understanding Route Maps</vt:lpstr>
      <vt:lpstr>Route Map Applications</vt:lpstr>
      <vt:lpstr>Defining a Route Map</vt:lpstr>
      <vt:lpstr>Route Map Operation Logic</vt:lpstr>
      <vt:lpstr>Route Map Operation Example</vt:lpstr>
      <vt:lpstr>match Statements</vt:lpstr>
      <vt:lpstr>The match Commands</vt:lpstr>
      <vt:lpstr>set Statements</vt:lpstr>
      <vt:lpstr>The set Commands</vt:lpstr>
      <vt:lpstr>Configuring Route Maps for PBR</vt:lpstr>
      <vt:lpstr>route-map Commands for PBR</vt:lpstr>
      <vt:lpstr>match Commands Used in PBR</vt:lpstr>
      <vt:lpstr>set Commands Used in PBR</vt:lpstr>
      <vt:lpstr>Configuring Route Maps for PBR Example</vt:lpstr>
      <vt:lpstr>Configuring Route Maps for Redistribution</vt:lpstr>
      <vt:lpstr>route-map Commands for Redistribution</vt:lpstr>
      <vt:lpstr>match Commands Used in Redistribution</vt:lpstr>
      <vt:lpstr>set Commands Used in Redistribution</vt:lpstr>
      <vt:lpstr>Configuring Route Maps for Redistribution</vt:lpstr>
      <vt:lpstr>Route Feedback</vt:lpstr>
      <vt:lpstr>Route Maps to Avoid Route Feedback</vt:lpstr>
      <vt:lpstr>Using Distribute Lists</vt:lpstr>
      <vt:lpstr>Filter Incoming Routing Updates</vt:lpstr>
      <vt:lpstr>Filter Outgoing Routing Updates</vt:lpstr>
      <vt:lpstr>distribute-list out Or in</vt:lpstr>
      <vt:lpstr>Filter Outgoing Routing Updates Example 1a</vt:lpstr>
      <vt:lpstr>Filter Outgoing Routing Updates Example 1b</vt:lpstr>
      <vt:lpstr>Distribute Lists to Avoid Route Feedback</vt:lpstr>
      <vt:lpstr>Drawback of Distribute Lists</vt:lpstr>
      <vt:lpstr>Using Prefix Lists</vt:lpstr>
      <vt:lpstr>Similarities Between Prefix Lists and ACLs</vt:lpstr>
      <vt:lpstr>Prefix List Filtering rules</vt:lpstr>
      <vt:lpstr>Configure a Prefix List</vt:lpstr>
      <vt:lpstr>Configure a Prefix List</vt:lpstr>
      <vt:lpstr>Prefix-list Scenario #1</vt:lpstr>
      <vt:lpstr>Prefix-list Scenario #2</vt:lpstr>
      <vt:lpstr>Prefix-list Scenario #3</vt:lpstr>
      <vt:lpstr>Prefix-list Scenario #4</vt:lpstr>
      <vt:lpstr>Prefix-list Scenario #5</vt:lpstr>
      <vt:lpstr>Verifying Prefix Lists</vt:lpstr>
      <vt:lpstr>Multiple Methods to Control Routing Updates</vt:lpstr>
      <vt:lpstr>Chapter 4 Summary</vt:lpstr>
      <vt:lpstr>Chapter 4 Summary</vt:lpstr>
      <vt:lpstr>Chapter 4 Summary</vt:lpstr>
      <vt:lpstr>Resources</vt:lpstr>
      <vt:lpstr>Chapter 4 Labs</vt:lpstr>
      <vt:lpstr>Slide 104</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4</dc:title>
  <dc:subject/>
  <dc:creator>Cisco Systems</dc:creator>
  <cp:keywords/>
  <dc:description/>
  <cp:lastModifiedBy>Sonya Coker</cp:lastModifiedBy>
  <cp:revision>1518</cp:revision>
  <cp:lastPrinted>1999-01-27T00:54:54Z</cp:lastPrinted>
  <dcterms:created xsi:type="dcterms:W3CDTF">2010-07-05T20:10:47Z</dcterms:created>
  <dcterms:modified xsi:type="dcterms:W3CDTF">2010-10-04T14:35:05Z</dcterms:modified>
</cp:coreProperties>
</file>