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60" r:id="rId1"/>
  </p:sldMasterIdLst>
  <p:notesMasterIdLst>
    <p:notesMasterId r:id="rId75"/>
  </p:notesMasterIdLst>
  <p:handoutMasterIdLst>
    <p:handoutMasterId r:id="rId76"/>
  </p:handoutMasterIdLst>
  <p:sldIdLst>
    <p:sldId id="500" r:id="rId2"/>
    <p:sldId id="541" r:id="rId3"/>
    <p:sldId id="813" r:id="rId4"/>
    <p:sldId id="692" r:id="rId5"/>
    <p:sldId id="721" r:id="rId6"/>
    <p:sldId id="743" r:id="rId7"/>
    <p:sldId id="722" r:id="rId8"/>
    <p:sldId id="723" r:id="rId9"/>
    <p:sldId id="745" r:id="rId10"/>
    <p:sldId id="746" r:id="rId11"/>
    <p:sldId id="747" r:id="rId12"/>
    <p:sldId id="748" r:id="rId13"/>
    <p:sldId id="750" r:id="rId14"/>
    <p:sldId id="724" r:id="rId15"/>
    <p:sldId id="751" r:id="rId16"/>
    <p:sldId id="752" r:id="rId17"/>
    <p:sldId id="756" r:id="rId18"/>
    <p:sldId id="757" r:id="rId19"/>
    <p:sldId id="758" r:id="rId20"/>
    <p:sldId id="759" r:id="rId21"/>
    <p:sldId id="730" r:id="rId22"/>
    <p:sldId id="760" r:id="rId23"/>
    <p:sldId id="731" r:id="rId24"/>
    <p:sldId id="732" r:id="rId25"/>
    <p:sldId id="762" r:id="rId26"/>
    <p:sldId id="763" r:id="rId27"/>
    <p:sldId id="764" r:id="rId28"/>
    <p:sldId id="814" r:id="rId29"/>
    <p:sldId id="765" r:id="rId30"/>
    <p:sldId id="766" r:id="rId31"/>
    <p:sldId id="768" r:id="rId32"/>
    <p:sldId id="767" r:id="rId33"/>
    <p:sldId id="770" r:id="rId34"/>
    <p:sldId id="771" r:id="rId35"/>
    <p:sldId id="772" r:id="rId36"/>
    <p:sldId id="773" r:id="rId37"/>
    <p:sldId id="774" r:id="rId38"/>
    <p:sldId id="775" r:id="rId39"/>
    <p:sldId id="776" r:id="rId40"/>
    <p:sldId id="777" r:id="rId41"/>
    <p:sldId id="778" r:id="rId42"/>
    <p:sldId id="815" r:id="rId43"/>
    <p:sldId id="779" r:id="rId44"/>
    <p:sldId id="781" r:id="rId45"/>
    <p:sldId id="816" r:id="rId46"/>
    <p:sldId id="784" r:id="rId47"/>
    <p:sldId id="785" r:id="rId48"/>
    <p:sldId id="786" r:id="rId49"/>
    <p:sldId id="787" r:id="rId50"/>
    <p:sldId id="788" r:id="rId51"/>
    <p:sldId id="789" r:id="rId52"/>
    <p:sldId id="790" r:id="rId53"/>
    <p:sldId id="800" r:id="rId54"/>
    <p:sldId id="801" r:id="rId55"/>
    <p:sldId id="803" r:id="rId56"/>
    <p:sldId id="804" r:id="rId57"/>
    <p:sldId id="805" r:id="rId58"/>
    <p:sldId id="806" r:id="rId59"/>
    <p:sldId id="791" r:id="rId60"/>
    <p:sldId id="792" r:id="rId61"/>
    <p:sldId id="793" r:id="rId62"/>
    <p:sldId id="795" r:id="rId63"/>
    <p:sldId id="794" r:id="rId64"/>
    <p:sldId id="796" r:id="rId65"/>
    <p:sldId id="799" r:id="rId66"/>
    <p:sldId id="807" r:id="rId67"/>
    <p:sldId id="809" r:id="rId68"/>
    <p:sldId id="810" r:id="rId69"/>
    <p:sldId id="609" r:id="rId70"/>
    <p:sldId id="811" r:id="rId71"/>
    <p:sldId id="812" r:id="rId72"/>
    <p:sldId id="817" r:id="rId73"/>
    <p:sldId id="681" r:id="rId74"/>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C566"/>
    <a:srgbClr val="9EC5E6"/>
    <a:srgbClr val="678DC5"/>
    <a:srgbClr val="FFFF99"/>
    <a:srgbClr val="C0C0C4"/>
    <a:srgbClr val="3E67A4"/>
    <a:srgbClr val="3E8DC5"/>
    <a:srgbClr val="5F5F65"/>
    <a:srgbClr val="7E7E86"/>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76643" autoAdjust="0"/>
  </p:normalViewPr>
  <p:slideViewPr>
    <p:cSldViewPr snapToGrid="0" showGuides="1">
      <p:cViewPr varScale="1">
        <p:scale>
          <a:sx n="82" d="100"/>
          <a:sy n="82" d="100"/>
        </p:scale>
        <p:origin x="-690" y="-96"/>
      </p:cViewPr>
      <p:guideLst>
        <p:guide orient="horz" pos="2169"/>
        <p:guide pos="176"/>
      </p:guideLst>
    </p:cSldViewPr>
  </p:slideViewPr>
  <p:notesTextViewPr>
    <p:cViewPr>
      <p:scale>
        <a:sx n="100" d="100"/>
        <a:sy n="100" d="100"/>
      </p:scale>
      <p:origin x="0" y="0"/>
    </p:cViewPr>
  </p:notesTextViewPr>
  <p:sorterViewPr>
    <p:cViewPr>
      <p:scale>
        <a:sx n="66" d="100"/>
        <a:sy n="66" d="100"/>
      </p:scale>
      <p:origin x="0" y="5190"/>
    </p:cViewPr>
  </p:sorterViewPr>
  <p:notesViewPr>
    <p:cSldViewPr snapToGrid="0" showGuides="1">
      <p:cViewPr>
        <p:scale>
          <a:sx n="100" d="100"/>
          <a:sy n="100" d="100"/>
        </p:scale>
        <p:origin x="-1500" y="233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224461"/>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a:t>
            </a:r>
            <a:r>
              <a:rPr lang="en-US" sz="800"/>
              <a:t>reserved</a:t>
            </a:r>
            <a:r>
              <a:rPr lang="en-US" sz="800" smtClean="0"/>
              <a:t>.</a:t>
            </a:r>
            <a:endParaRPr lang="en-US" sz="800" dirty="0"/>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isco.com/en/US/netsol/ns629/index.html"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www.cisco.com/en/US/solutions/ns340/ns629/togaf_sona_guide.html"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cisco.com/en/US/netsol/ns629/index.html"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www.cisco.com/en/US/solutions/ns340/ns629/togaf_sona_guide.html"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cisco.com/en/US/netsol/ns936/index.html"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cisco.com/en/US/services/ps6887/ps10672/docs/mra_white_paper.pdf"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t>
            </a:r>
            <a:r>
              <a:rPr lang="en-US" b="1" smtClean="0"/>
              <a:t>Academy Program</a:t>
            </a:r>
            <a:endParaRPr lang="en-US" b="1" dirty="0" smtClean="0"/>
          </a:p>
          <a:p>
            <a:pPr>
              <a:buFontTx/>
              <a:buNone/>
            </a:pPr>
            <a:r>
              <a:rPr lang="en-US" b="1" dirty="0" smtClean="0"/>
              <a:t>CCNP</a:t>
            </a:r>
            <a:r>
              <a:rPr lang="en-US" b="1" baseline="0" dirty="0" smtClean="0"/>
              <a:t> ROUTE: Implementing IP Routing</a:t>
            </a:r>
            <a:endParaRPr lang="en-US" b="1" dirty="0" smtClean="0"/>
          </a:p>
          <a:p>
            <a:pPr>
              <a:buFontTx/>
              <a:buNone/>
            </a:pPr>
            <a:r>
              <a:rPr lang="en-US" sz="1300" b="1" dirty="0" smtClean="0"/>
              <a:t>Chapter 1: Routing Services</a:t>
            </a:r>
            <a:r>
              <a:rPr lang="en-US" b="1" dirty="0" smtClean="0"/>
              <a:t/>
            </a:r>
            <a:br>
              <a:rPr lang="en-US" b="1" dirty="0" smtClean="0"/>
            </a:b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78B2C1-2975-472A-A59E-435C50C68E7B}" type="slidenum">
              <a:rPr lang="en-US"/>
              <a:pPr/>
              <a:t>11</a:t>
            </a:fld>
            <a:endParaRPr lang="en-US" dirty="0"/>
          </a:p>
        </p:txBody>
      </p:sp>
      <p:sp>
        <p:nvSpPr>
          <p:cNvPr id="144386" name="Rectangle 2"/>
          <p:cNvSpPr>
            <a:spLocks noGrp="1" noRot="1" noChangeAspect="1" noChangeArrowheads="1" noTextEdit="1"/>
          </p:cNvSpPr>
          <p:nvPr>
            <p:ph type="sldImg"/>
          </p:nvPr>
        </p:nvSpPr>
        <p:spPr>
          <a:xfrm>
            <a:off x="881063" y="246063"/>
            <a:ext cx="5319712" cy="3989387"/>
          </a:xfrm>
          <a:ln/>
        </p:spPr>
      </p:sp>
      <p:sp>
        <p:nvSpPr>
          <p:cNvPr id="144387" name="Rectangle 3"/>
          <p:cNvSpPr>
            <a:spLocks noGrp="1" noChangeArrowheads="1"/>
          </p:cNvSpPr>
          <p:nvPr>
            <p:ph type="body" idx="1"/>
          </p:nvPr>
        </p:nvSpPr>
        <p:spPr>
          <a:xfrm>
            <a:off x="405694" y="4378670"/>
            <a:ext cx="6121118" cy="4251166"/>
          </a:xfrm>
        </p:spPr>
        <p:txBody>
          <a:bodyPr/>
          <a:lstStyle/>
          <a:p>
            <a:pPr marL="228600" indent="-228600">
              <a:lnSpc>
                <a:spcPct val="100000"/>
              </a:lnSpc>
              <a:spcBef>
                <a:spcPts val="0"/>
              </a:spcBef>
              <a:spcAft>
                <a:spcPts val="600"/>
              </a:spcAft>
              <a:buFontTx/>
              <a:buChar char="•"/>
            </a:pPr>
            <a:r>
              <a:rPr lang="en-US" sz="1100" b="1" dirty="0" smtClean="0"/>
              <a:t>Application </a:t>
            </a:r>
            <a:r>
              <a:rPr lang="en-US" sz="1100" b="1" dirty="0"/>
              <a:t>layer:</a:t>
            </a:r>
            <a:r>
              <a:rPr lang="en-US" sz="1100" dirty="0"/>
              <a:t> This layer includes business applications and collaboration applications. The objective for customers in this layer is to meet business requirements and achieve efficiencies by leveraging the interactive services layer.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78B2C1-2975-472A-A59E-435C50C68E7B}" type="slidenum">
              <a:rPr lang="en-US"/>
              <a:pPr/>
              <a:t>12</a:t>
            </a:fld>
            <a:endParaRPr lang="en-US" dirty="0"/>
          </a:p>
        </p:txBody>
      </p:sp>
      <p:sp>
        <p:nvSpPr>
          <p:cNvPr id="144386" name="Rectangle 2"/>
          <p:cNvSpPr>
            <a:spLocks noGrp="1" noRot="1" noChangeAspect="1" noChangeArrowheads="1" noTextEdit="1"/>
          </p:cNvSpPr>
          <p:nvPr>
            <p:ph type="sldImg"/>
          </p:nvPr>
        </p:nvSpPr>
        <p:spPr>
          <a:xfrm>
            <a:off x="881063" y="246063"/>
            <a:ext cx="5319712" cy="3989387"/>
          </a:xfrm>
          <a:ln/>
        </p:spPr>
      </p:sp>
      <p:sp>
        <p:nvSpPr>
          <p:cNvPr id="144387" name="Rectangle 3"/>
          <p:cNvSpPr>
            <a:spLocks noGrp="1" noChangeArrowheads="1"/>
          </p:cNvSpPr>
          <p:nvPr>
            <p:ph type="body" idx="1"/>
          </p:nvPr>
        </p:nvSpPr>
        <p:spPr>
          <a:xfrm>
            <a:off x="405694" y="4378670"/>
            <a:ext cx="6121118" cy="4251166"/>
          </a:xfrm>
        </p:spPr>
        <p:txBody>
          <a:bodyPr/>
          <a:lstStyle/>
          <a:p>
            <a:pPr>
              <a:buFontTx/>
              <a:buChar char="•"/>
            </a:pPr>
            <a:r>
              <a:rPr lang="en-US" dirty="0" smtClean="0">
                <a:hlinkClick r:id="rId3"/>
              </a:rPr>
              <a:t>http://www.cisco.com/en/US/netsol/ns629/index.html</a:t>
            </a:r>
            <a:endParaRPr lang="en-US" dirty="0" smtClean="0"/>
          </a:p>
          <a:p>
            <a:pPr>
              <a:buFontTx/>
              <a:buChar char="•"/>
            </a:pPr>
            <a:r>
              <a:rPr lang="en-US" smtClean="0">
                <a:hlinkClick r:id="rId4"/>
              </a:rPr>
              <a:t>http://www.cisco.com/en/US/solutions/ns340/ns629/togaf_sona_guide.html</a:t>
            </a:r>
            <a:r>
              <a:rPr lang="en-US" smtClean="0"/>
              <a:t> </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78B2C1-2975-472A-A59E-435C50C68E7B}" type="slidenum">
              <a:rPr lang="en-US"/>
              <a:pPr/>
              <a:t>13</a:t>
            </a:fld>
            <a:endParaRPr lang="en-US" dirty="0"/>
          </a:p>
        </p:txBody>
      </p:sp>
      <p:sp>
        <p:nvSpPr>
          <p:cNvPr id="144386" name="Rectangle 2"/>
          <p:cNvSpPr>
            <a:spLocks noGrp="1" noRot="1" noChangeAspect="1" noChangeArrowheads="1" noTextEdit="1"/>
          </p:cNvSpPr>
          <p:nvPr>
            <p:ph type="sldImg"/>
          </p:nvPr>
        </p:nvSpPr>
        <p:spPr>
          <a:xfrm>
            <a:off x="881063" y="246063"/>
            <a:ext cx="5319712" cy="3989387"/>
          </a:xfrm>
          <a:ln/>
        </p:spPr>
      </p:sp>
      <p:sp>
        <p:nvSpPr>
          <p:cNvPr id="144387" name="Rectangle 3"/>
          <p:cNvSpPr>
            <a:spLocks noGrp="1" noChangeArrowheads="1"/>
          </p:cNvSpPr>
          <p:nvPr>
            <p:ph type="body" idx="1"/>
          </p:nvPr>
        </p:nvSpPr>
        <p:spPr>
          <a:xfrm>
            <a:off x="405694" y="4378670"/>
            <a:ext cx="6121118" cy="4251166"/>
          </a:xfrm>
        </p:spPr>
        <p:txBody>
          <a:bodyPr/>
          <a:lstStyle/>
          <a:p>
            <a:pPr>
              <a:buFontTx/>
              <a:buChar char="•"/>
            </a:pPr>
            <a:r>
              <a:rPr lang="en-US" dirty="0" smtClean="0">
                <a:hlinkClick r:id="rId3"/>
              </a:rPr>
              <a:t>http://www.cisco.com/en/US/netsol/ns629/index.html</a:t>
            </a:r>
            <a:endParaRPr lang="en-US" dirty="0" smtClean="0"/>
          </a:p>
          <a:p>
            <a:pPr>
              <a:buFontTx/>
              <a:buChar char="•"/>
            </a:pPr>
            <a:r>
              <a:rPr lang="en-US" smtClean="0">
                <a:hlinkClick r:id="rId4"/>
              </a:rPr>
              <a:t>http://www.cisco.com/en/US/solutions/ns340/ns629/togaf_sona_guide.html</a:t>
            </a:r>
            <a:r>
              <a:rPr lang="en-US" smtClean="0"/>
              <a:t> </a:t>
            </a:r>
            <a:endParaRPr lang="en-US" dirty="0" smtClean="0"/>
          </a:p>
          <a:p>
            <a:pPr>
              <a:buFontTx/>
              <a:buChar cha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02E25C-50BB-4C8A-A247-CB8D0B4B3721}" type="slidenum">
              <a:rPr lang="en-US"/>
              <a:pPr/>
              <a:t>14</a:t>
            </a:fld>
            <a:endParaRPr lang="en-US" dirty="0"/>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pPr marL="228600" indent="-228600">
              <a:lnSpc>
                <a:spcPct val="100000"/>
              </a:lnSpc>
              <a:spcBef>
                <a:spcPts val="0"/>
              </a:spcBef>
              <a:spcAft>
                <a:spcPts val="600"/>
              </a:spcAft>
            </a:pPr>
            <a:r>
              <a:rPr lang="en-US" sz="1100" dirty="0" smtClean="0">
                <a:hlinkClick r:id="rId3"/>
              </a:rPr>
              <a:t>http</a:t>
            </a:r>
            <a:r>
              <a:rPr lang="en-US" sz="1100" smtClean="0">
                <a:hlinkClick r:id="rId3"/>
              </a:rPr>
              <a:t>://www.cisco.com/en/US/netsol/ns936/index.html</a:t>
            </a:r>
            <a:r>
              <a:rPr lang="en-US" sz="1100" smtClean="0"/>
              <a:t> </a:t>
            </a:r>
            <a:endParaRPr lang="en-US" sz="1100" dirty="0" smtClean="0"/>
          </a:p>
          <a:p>
            <a:pPr marL="228600" indent="-228600">
              <a:lnSpc>
                <a:spcPct val="100000"/>
              </a:lnSpc>
              <a:spcBef>
                <a:spcPts val="0"/>
              </a:spcBef>
              <a:spcAft>
                <a:spcPts val="600"/>
              </a:spcAft>
            </a:pPr>
            <a:r>
              <a:rPr lang="en-US" sz="1100" smtClean="0"/>
              <a:t>The </a:t>
            </a:r>
            <a:r>
              <a:rPr lang="en-US" sz="1100" dirty="0"/>
              <a:t>Cisco Enterprise Architecture helps companies to protect, optimize, and grow the infrastructure that supports business processes. The architecture provides integration of the entire network—campus, data center, WAN, branches, and teleworkers—offering staff secure access to the tools, processes, and services.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BC91CE5-94E5-4203-BE7B-53E1B194F275}" type="slidenum">
              <a:rPr lang="en-US"/>
              <a:pPr/>
              <a:t>15</a:t>
            </a:fld>
            <a:endParaRPr lang="en-US" dirty="0"/>
          </a:p>
        </p:txBody>
      </p:sp>
      <p:sp>
        <p:nvSpPr>
          <p:cNvPr id="434178" name="Rectangle 11"/>
          <p:cNvSpPr txBox="1">
            <a:spLocks noGrp="1" noChangeArrowheads="1"/>
          </p:cNvSpPr>
          <p:nvPr/>
        </p:nvSpPr>
        <p:spPr bwMode="auto">
          <a:xfrm>
            <a:off x="5929630" y="8678254"/>
            <a:ext cx="813012" cy="290513"/>
          </a:xfrm>
          <a:prstGeom prst="rect">
            <a:avLst/>
          </a:prstGeom>
          <a:noFill/>
          <a:ln w="9525">
            <a:noFill/>
            <a:miter lim="800000"/>
            <a:headEnd/>
            <a:tailEnd/>
          </a:ln>
        </p:spPr>
        <p:txBody>
          <a:bodyPr lIns="18803" tIns="0" rIns="18803" bIns="0" anchor="b"/>
          <a:lstStyle/>
          <a:p>
            <a:pPr algn="r" defTabSz="901039">
              <a:lnSpc>
                <a:spcPct val="100000"/>
              </a:lnSpc>
            </a:pPr>
            <a:fld id="{81D3ABD4-1BA0-45BF-AB60-300C94EC537D}" type="slidenum">
              <a:rPr lang="en-US" sz="800"/>
              <a:pPr algn="r" defTabSz="901039">
                <a:lnSpc>
                  <a:spcPct val="100000"/>
                </a:lnSpc>
              </a:pPr>
              <a:t>15</a:t>
            </a:fld>
            <a:endParaRPr lang="en-US" sz="800" dirty="0"/>
          </a:p>
        </p:txBody>
      </p:sp>
      <p:sp>
        <p:nvSpPr>
          <p:cNvPr id="434179" name="Rectangle 2"/>
          <p:cNvSpPr>
            <a:spLocks noGrp="1" noRot="1" noChangeAspect="1" noChangeArrowheads="1" noTextEdit="1"/>
          </p:cNvSpPr>
          <p:nvPr>
            <p:ph type="sldImg"/>
          </p:nvPr>
        </p:nvSpPr>
        <p:spPr>
          <a:xfrm>
            <a:off x="874713" y="246063"/>
            <a:ext cx="5321300" cy="3990975"/>
          </a:xfrm>
          <a:ln/>
        </p:spPr>
      </p:sp>
      <p:sp>
        <p:nvSpPr>
          <p:cNvPr id="434180" name="Rectangle 3"/>
          <p:cNvSpPr>
            <a:spLocks noGrp="1" noChangeArrowheads="1"/>
          </p:cNvSpPr>
          <p:nvPr>
            <p:ph type="body" idx="1"/>
          </p:nvPr>
        </p:nvSpPr>
        <p:spPr>
          <a:xfrm>
            <a:off x="404073" y="4378670"/>
            <a:ext cx="6122740" cy="4251166"/>
          </a:xfrm>
        </p:spPr>
        <p:txBody>
          <a:bodyPr lIns="95581" tIns="50140" rIns="95581" bIns="50140"/>
          <a:lstStyle/>
          <a:p>
            <a:pPr marL="114855" indent="-114855" defTabSz="1040157"/>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9FFF77F-97B9-4B05-B044-8A8B077EF57C}" type="slidenum">
              <a:rPr lang="en-US"/>
              <a:pPr/>
              <a:t>16</a:t>
            </a:fld>
            <a:endParaRPr lang="en-US" dirty="0"/>
          </a:p>
        </p:txBody>
      </p:sp>
      <p:sp>
        <p:nvSpPr>
          <p:cNvPr id="436226" name="Rectangle 11"/>
          <p:cNvSpPr txBox="1">
            <a:spLocks noGrp="1" noChangeArrowheads="1"/>
          </p:cNvSpPr>
          <p:nvPr/>
        </p:nvSpPr>
        <p:spPr bwMode="auto">
          <a:xfrm>
            <a:off x="5929630" y="8678254"/>
            <a:ext cx="813012" cy="290513"/>
          </a:xfrm>
          <a:prstGeom prst="rect">
            <a:avLst/>
          </a:prstGeom>
          <a:noFill/>
          <a:ln w="9525">
            <a:noFill/>
            <a:miter lim="800000"/>
            <a:headEnd/>
            <a:tailEnd/>
          </a:ln>
        </p:spPr>
        <p:txBody>
          <a:bodyPr lIns="18803" tIns="0" rIns="18803" bIns="0" anchor="b"/>
          <a:lstStyle/>
          <a:p>
            <a:pPr algn="r" defTabSz="901039">
              <a:lnSpc>
                <a:spcPct val="100000"/>
              </a:lnSpc>
            </a:pPr>
            <a:fld id="{288CB25C-BEF3-4C51-A6F9-DA090E61CB49}" type="slidenum">
              <a:rPr lang="en-US" sz="800"/>
              <a:pPr algn="r" defTabSz="901039">
                <a:lnSpc>
                  <a:spcPct val="100000"/>
                </a:lnSpc>
              </a:pPr>
              <a:t>16</a:t>
            </a:fld>
            <a:endParaRPr lang="en-US" sz="800" dirty="0"/>
          </a:p>
        </p:txBody>
      </p:sp>
      <p:sp>
        <p:nvSpPr>
          <p:cNvPr id="436227" name="Rectangle 2"/>
          <p:cNvSpPr>
            <a:spLocks noGrp="1" noRot="1" noChangeAspect="1" noChangeArrowheads="1" noTextEdit="1"/>
          </p:cNvSpPr>
          <p:nvPr>
            <p:ph type="sldImg"/>
          </p:nvPr>
        </p:nvSpPr>
        <p:spPr>
          <a:xfrm>
            <a:off x="874713" y="246063"/>
            <a:ext cx="5321300" cy="3990975"/>
          </a:xfrm>
          <a:ln/>
        </p:spPr>
      </p:sp>
      <p:sp>
        <p:nvSpPr>
          <p:cNvPr id="436228" name="Rectangle 3"/>
          <p:cNvSpPr>
            <a:spLocks noGrp="1" noChangeArrowheads="1"/>
          </p:cNvSpPr>
          <p:nvPr>
            <p:ph type="body" idx="1"/>
          </p:nvPr>
        </p:nvSpPr>
        <p:spPr>
          <a:xfrm>
            <a:off x="404073" y="4378670"/>
            <a:ext cx="6122740" cy="4251166"/>
          </a:xfrm>
        </p:spPr>
        <p:txBody>
          <a:bodyPr lIns="95581" tIns="50140" rIns="95581" bIns="50140"/>
          <a:lstStyle/>
          <a:p>
            <a:pPr marL="114855" indent="-114855" defTabSz="1040157"/>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9FFF77F-97B9-4B05-B044-8A8B077EF57C}" type="slidenum">
              <a:rPr lang="en-US"/>
              <a:pPr/>
              <a:t>17</a:t>
            </a:fld>
            <a:endParaRPr lang="en-US" dirty="0"/>
          </a:p>
        </p:txBody>
      </p:sp>
      <p:sp>
        <p:nvSpPr>
          <p:cNvPr id="436226" name="Rectangle 11"/>
          <p:cNvSpPr txBox="1">
            <a:spLocks noGrp="1" noChangeArrowheads="1"/>
          </p:cNvSpPr>
          <p:nvPr/>
        </p:nvSpPr>
        <p:spPr bwMode="auto">
          <a:xfrm>
            <a:off x="5929630" y="8678254"/>
            <a:ext cx="813012" cy="290513"/>
          </a:xfrm>
          <a:prstGeom prst="rect">
            <a:avLst/>
          </a:prstGeom>
          <a:noFill/>
          <a:ln w="9525">
            <a:noFill/>
            <a:miter lim="800000"/>
            <a:headEnd/>
            <a:tailEnd/>
          </a:ln>
        </p:spPr>
        <p:txBody>
          <a:bodyPr lIns="18803" tIns="0" rIns="18803" bIns="0" anchor="b"/>
          <a:lstStyle/>
          <a:p>
            <a:pPr algn="r" defTabSz="901039">
              <a:lnSpc>
                <a:spcPct val="100000"/>
              </a:lnSpc>
            </a:pPr>
            <a:fld id="{288CB25C-BEF3-4C51-A6F9-DA090E61CB49}" type="slidenum">
              <a:rPr lang="en-US" sz="800"/>
              <a:pPr algn="r" defTabSz="901039">
                <a:lnSpc>
                  <a:spcPct val="100000"/>
                </a:lnSpc>
              </a:pPr>
              <a:t>17</a:t>
            </a:fld>
            <a:endParaRPr lang="en-US" sz="800" dirty="0"/>
          </a:p>
        </p:txBody>
      </p:sp>
      <p:sp>
        <p:nvSpPr>
          <p:cNvPr id="436227" name="Rectangle 2"/>
          <p:cNvSpPr>
            <a:spLocks noGrp="1" noRot="1" noChangeAspect="1" noChangeArrowheads="1" noTextEdit="1"/>
          </p:cNvSpPr>
          <p:nvPr>
            <p:ph type="sldImg"/>
          </p:nvPr>
        </p:nvSpPr>
        <p:spPr>
          <a:xfrm>
            <a:off x="874713" y="246063"/>
            <a:ext cx="5321300" cy="3990975"/>
          </a:xfrm>
          <a:ln/>
        </p:spPr>
      </p:sp>
      <p:sp>
        <p:nvSpPr>
          <p:cNvPr id="436228" name="Rectangle 3"/>
          <p:cNvSpPr>
            <a:spLocks noGrp="1" noChangeArrowheads="1"/>
          </p:cNvSpPr>
          <p:nvPr>
            <p:ph type="body" idx="1"/>
          </p:nvPr>
        </p:nvSpPr>
        <p:spPr>
          <a:xfrm>
            <a:off x="404073" y="4378670"/>
            <a:ext cx="6122740" cy="4251166"/>
          </a:xfrm>
        </p:spPr>
        <p:txBody>
          <a:bodyPr lIns="95581" tIns="50140" rIns="95581" bIns="50140"/>
          <a:lstStyle/>
          <a:p>
            <a:pPr marL="114855" indent="-114855" defTabSz="1040157"/>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9FFF77F-97B9-4B05-B044-8A8B077EF57C}" type="slidenum">
              <a:rPr lang="en-US"/>
              <a:pPr/>
              <a:t>18</a:t>
            </a:fld>
            <a:endParaRPr lang="en-US" dirty="0"/>
          </a:p>
        </p:txBody>
      </p:sp>
      <p:sp>
        <p:nvSpPr>
          <p:cNvPr id="436226" name="Rectangle 11"/>
          <p:cNvSpPr txBox="1">
            <a:spLocks noGrp="1" noChangeArrowheads="1"/>
          </p:cNvSpPr>
          <p:nvPr/>
        </p:nvSpPr>
        <p:spPr bwMode="auto">
          <a:xfrm>
            <a:off x="5929630" y="8678254"/>
            <a:ext cx="813012" cy="290513"/>
          </a:xfrm>
          <a:prstGeom prst="rect">
            <a:avLst/>
          </a:prstGeom>
          <a:noFill/>
          <a:ln w="9525">
            <a:noFill/>
            <a:miter lim="800000"/>
            <a:headEnd/>
            <a:tailEnd/>
          </a:ln>
        </p:spPr>
        <p:txBody>
          <a:bodyPr lIns="18803" tIns="0" rIns="18803" bIns="0" anchor="b"/>
          <a:lstStyle/>
          <a:p>
            <a:pPr algn="r" defTabSz="901039">
              <a:lnSpc>
                <a:spcPct val="100000"/>
              </a:lnSpc>
            </a:pPr>
            <a:fld id="{288CB25C-BEF3-4C51-A6F9-DA090E61CB49}" type="slidenum">
              <a:rPr lang="en-US" sz="800"/>
              <a:pPr algn="r" defTabSz="901039">
                <a:lnSpc>
                  <a:spcPct val="100000"/>
                </a:lnSpc>
              </a:pPr>
              <a:t>18</a:t>
            </a:fld>
            <a:endParaRPr lang="en-US" sz="800" dirty="0"/>
          </a:p>
        </p:txBody>
      </p:sp>
      <p:sp>
        <p:nvSpPr>
          <p:cNvPr id="436227" name="Rectangle 2"/>
          <p:cNvSpPr>
            <a:spLocks noGrp="1" noRot="1" noChangeAspect="1" noChangeArrowheads="1" noTextEdit="1"/>
          </p:cNvSpPr>
          <p:nvPr>
            <p:ph type="sldImg"/>
          </p:nvPr>
        </p:nvSpPr>
        <p:spPr>
          <a:xfrm>
            <a:off x="874713" y="246063"/>
            <a:ext cx="5321300" cy="3990975"/>
          </a:xfrm>
          <a:ln/>
        </p:spPr>
      </p:sp>
      <p:sp>
        <p:nvSpPr>
          <p:cNvPr id="436228" name="Rectangle 3"/>
          <p:cNvSpPr>
            <a:spLocks noGrp="1" noChangeArrowheads="1"/>
          </p:cNvSpPr>
          <p:nvPr>
            <p:ph type="body" idx="1"/>
          </p:nvPr>
        </p:nvSpPr>
        <p:spPr>
          <a:xfrm>
            <a:off x="404073" y="4378670"/>
            <a:ext cx="6122740" cy="4251166"/>
          </a:xfrm>
        </p:spPr>
        <p:txBody>
          <a:bodyPr lIns="95581" tIns="50140" rIns="95581" bIns="50140"/>
          <a:lstStyle/>
          <a:p>
            <a:pPr marL="114855" indent="-114855" defTabSz="1040157"/>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9FFF77F-97B9-4B05-B044-8A8B077EF57C}" type="slidenum">
              <a:rPr lang="en-US"/>
              <a:pPr/>
              <a:t>19</a:t>
            </a:fld>
            <a:endParaRPr lang="en-US" dirty="0"/>
          </a:p>
        </p:txBody>
      </p:sp>
      <p:sp>
        <p:nvSpPr>
          <p:cNvPr id="436226" name="Rectangle 11"/>
          <p:cNvSpPr txBox="1">
            <a:spLocks noGrp="1" noChangeArrowheads="1"/>
          </p:cNvSpPr>
          <p:nvPr/>
        </p:nvSpPr>
        <p:spPr bwMode="auto">
          <a:xfrm>
            <a:off x="5929630" y="8678254"/>
            <a:ext cx="813012" cy="290513"/>
          </a:xfrm>
          <a:prstGeom prst="rect">
            <a:avLst/>
          </a:prstGeom>
          <a:noFill/>
          <a:ln w="9525">
            <a:noFill/>
            <a:miter lim="800000"/>
            <a:headEnd/>
            <a:tailEnd/>
          </a:ln>
        </p:spPr>
        <p:txBody>
          <a:bodyPr lIns="18803" tIns="0" rIns="18803" bIns="0" anchor="b"/>
          <a:lstStyle/>
          <a:p>
            <a:pPr algn="r" defTabSz="901039">
              <a:lnSpc>
                <a:spcPct val="100000"/>
              </a:lnSpc>
            </a:pPr>
            <a:fld id="{288CB25C-BEF3-4C51-A6F9-DA090E61CB49}" type="slidenum">
              <a:rPr lang="en-US" sz="800"/>
              <a:pPr algn="r" defTabSz="901039">
                <a:lnSpc>
                  <a:spcPct val="100000"/>
                </a:lnSpc>
              </a:pPr>
              <a:t>19</a:t>
            </a:fld>
            <a:endParaRPr lang="en-US" sz="800" dirty="0"/>
          </a:p>
        </p:txBody>
      </p:sp>
      <p:sp>
        <p:nvSpPr>
          <p:cNvPr id="436227" name="Rectangle 2"/>
          <p:cNvSpPr>
            <a:spLocks noGrp="1" noRot="1" noChangeAspect="1" noChangeArrowheads="1" noTextEdit="1"/>
          </p:cNvSpPr>
          <p:nvPr>
            <p:ph type="sldImg"/>
          </p:nvPr>
        </p:nvSpPr>
        <p:spPr>
          <a:xfrm>
            <a:off x="874713" y="246063"/>
            <a:ext cx="5321300" cy="3990975"/>
          </a:xfrm>
          <a:ln/>
        </p:spPr>
      </p:sp>
      <p:sp>
        <p:nvSpPr>
          <p:cNvPr id="436228" name="Rectangle 3"/>
          <p:cNvSpPr>
            <a:spLocks noGrp="1" noChangeArrowheads="1"/>
          </p:cNvSpPr>
          <p:nvPr>
            <p:ph type="body" idx="1"/>
          </p:nvPr>
        </p:nvSpPr>
        <p:spPr>
          <a:xfrm>
            <a:off x="404073" y="4378670"/>
            <a:ext cx="6122740" cy="4251166"/>
          </a:xfrm>
        </p:spPr>
        <p:txBody>
          <a:bodyPr lIns="95581" tIns="50140" rIns="95581" bIns="50140"/>
          <a:lstStyle/>
          <a:p>
            <a:pPr marL="228600" indent="-228600" defTabSz="1040157">
              <a:lnSpc>
                <a:spcPct val="100000"/>
              </a:lnSpc>
              <a:spcBef>
                <a:spcPts val="0"/>
              </a:spcBef>
              <a:spcAft>
                <a:spcPts val="600"/>
              </a:spcAft>
            </a:pPr>
            <a:r>
              <a:rPr lang="en-US" sz="1100" kern="1200" dirty="0" smtClean="0">
                <a:solidFill>
                  <a:schemeClr val="tx1"/>
                </a:solidFill>
                <a:latin typeface="Arial" charset="0"/>
                <a:ea typeface="+mn-ea"/>
                <a:cs typeface="+mn-cs"/>
              </a:rPr>
              <a:t>There is also the Cisco Enterprise </a:t>
            </a:r>
            <a:r>
              <a:rPr lang="en-US" sz="1100" i="1" kern="1200" dirty="0" smtClean="0">
                <a:solidFill>
                  <a:schemeClr val="tx1"/>
                </a:solidFill>
                <a:latin typeface="Arial" charset="0"/>
                <a:ea typeface="+mn-ea"/>
                <a:cs typeface="+mn-cs"/>
              </a:rPr>
              <a:t>WAN </a:t>
            </a:r>
            <a:r>
              <a:rPr lang="en-US" sz="1100" kern="1200" smtClean="0">
                <a:solidFill>
                  <a:schemeClr val="tx1"/>
                </a:solidFill>
                <a:latin typeface="Arial" charset="0"/>
                <a:ea typeface="+mn-ea"/>
                <a:cs typeface="+mn-cs"/>
              </a:rPr>
              <a:t>Architecture </a:t>
            </a:r>
            <a:r>
              <a:rPr lang="en-US" sz="1100" kern="1200" smtClean="0">
                <a:solidFill>
                  <a:schemeClr val="tx1"/>
                </a:solidFill>
                <a:latin typeface="Arial" charset="0"/>
                <a:ea typeface="+mn-ea"/>
                <a:cs typeface="+mn-cs"/>
              </a:rPr>
              <a:t>which offers </a:t>
            </a:r>
            <a:r>
              <a:rPr lang="en-US" sz="1100" kern="1200" dirty="0" smtClean="0">
                <a:solidFill>
                  <a:schemeClr val="tx1"/>
                </a:solidFill>
                <a:latin typeface="Arial" charset="0"/>
                <a:ea typeface="+mn-ea"/>
                <a:cs typeface="+mn-cs"/>
              </a:rPr>
              <a:t>the convergence of voice, video, and data services over a single Cisco Unified Communications network, which enables the enterprise to cost-effectively span large geographic areas. QoS, granular service levels, and comprehensive encryption options help ensure the secure delivery of high-quality corporate voice, video, and data resources to all corporate sites, enabling staff to work productively and efficiently wherever they are located. Security is provided with multiservice VPNs (using IPsec and MPLS) over Layer 2 or Layer 3 WANs, hub-and-spoke, or full-mesh topologies.</a:t>
            </a:r>
            <a:endParaRPr lang="en-US" sz="11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1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42027F-7184-4074-BDFF-57162C27EE08}" type="slidenum">
              <a:rPr lang="en-US"/>
              <a:pPr/>
              <a:t>21</a:t>
            </a:fld>
            <a:endParaRPr lang="en-US" dirty="0"/>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pPr marL="228600" indent="-228600">
              <a:lnSpc>
                <a:spcPct val="100000"/>
              </a:lnSpc>
              <a:spcBef>
                <a:spcPts val="0"/>
              </a:spcBef>
              <a:spcAft>
                <a:spcPts val="600"/>
              </a:spcAft>
            </a:pPr>
            <a:endParaRPr lang="en-US" sz="11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lnSpc>
                <a:spcPct val="100000"/>
              </a:lnSpc>
              <a:spcBef>
                <a:spcPts val="0"/>
              </a:spcBef>
              <a:spcAft>
                <a:spcPts val="600"/>
              </a:spcAft>
            </a:pPr>
            <a:r>
              <a:rPr lang="en-US" sz="1100" smtClean="0"/>
              <a:t>The hierarchical model divides networks into the Building Access, Building Distribution, and Building Core layers, as follows:</a:t>
            </a:r>
            <a:endParaRPr lang="en-US" sz="1100" b="1" smtClean="0"/>
          </a:p>
          <a:p>
            <a:pPr marL="454025" lvl="3" indent="-228600">
              <a:lnSpc>
                <a:spcPct val="100000"/>
              </a:lnSpc>
              <a:spcBef>
                <a:spcPts val="0"/>
              </a:spcBef>
              <a:spcAft>
                <a:spcPts val="600"/>
              </a:spcAft>
            </a:pPr>
            <a:r>
              <a:rPr lang="en-US" sz="1100" b="1" smtClean="0"/>
              <a:t>Building Access layer:</a:t>
            </a:r>
            <a:r>
              <a:rPr lang="en-US" sz="1100" smtClean="0"/>
              <a:t> The Building Access layer is used to grant user access to network devices. In a network campus, the Building Access layer generally incorporates switched LAN devices with ports that provide connectivity to workstations and servers. In the WAN environment, the Building Access layer at remote sites may provide access to the corporate network across WAN technology.</a:t>
            </a:r>
            <a:endParaRPr lang="en-US" sz="1100" b="1" smtClean="0"/>
          </a:p>
          <a:p>
            <a:pPr marL="454025" lvl="3" indent="-228600">
              <a:lnSpc>
                <a:spcPct val="100000"/>
              </a:lnSpc>
              <a:spcBef>
                <a:spcPts val="0"/>
              </a:spcBef>
              <a:spcAft>
                <a:spcPts val="600"/>
              </a:spcAft>
            </a:pPr>
            <a:r>
              <a:rPr lang="en-US" sz="1100" b="1" smtClean="0"/>
              <a:t>Building Distribution layer: </a:t>
            </a:r>
            <a:r>
              <a:rPr lang="en-US" sz="1100" smtClean="0"/>
              <a:t>The Building Distribution layer aggregates the wiring closets and uses switches to segment workgroups and isolate network problems. </a:t>
            </a:r>
            <a:endParaRPr lang="en-US" sz="1100" b="1" smtClean="0"/>
          </a:p>
          <a:p>
            <a:pPr marL="454025" lvl="3" indent="-228600">
              <a:lnSpc>
                <a:spcPct val="100000"/>
              </a:lnSpc>
              <a:spcBef>
                <a:spcPts val="0"/>
              </a:spcBef>
              <a:spcAft>
                <a:spcPts val="600"/>
              </a:spcAft>
            </a:pPr>
            <a:r>
              <a:rPr lang="en-US" sz="1100" b="1" smtClean="0"/>
              <a:t>Building Core layer: </a:t>
            </a:r>
            <a:r>
              <a:rPr lang="en-US" sz="1100" smtClean="0"/>
              <a:t>The Building Core layer (also known as the Campus Backbone submodule) is a high-speed backbone and is designed to switch packets as fast as possible. Because the core is critical for connectivity, it must provide a high level of availability and adapt to changes very quickly. </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878C7C-8909-41A1-9AF7-469711D5E6F7}" type="slidenum">
              <a:rPr lang="en-US"/>
              <a:pPr/>
              <a:t>23</a:t>
            </a:fld>
            <a:endParaRPr lang="en-US" dirty="0"/>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pPr marL="228600" marR="0" indent="-228600" algn="l" defTabSz="1020763" rtl="0" eaLnBrk="0" fontAlgn="base" latinLnBrk="0" hangingPunct="0">
              <a:lnSpc>
                <a:spcPct val="90000"/>
              </a:lnSpc>
              <a:spcBef>
                <a:spcPct val="50000"/>
              </a:spcBef>
              <a:spcAft>
                <a:spcPct val="0"/>
              </a:spcAft>
              <a:buClrTx/>
              <a:buSzPct val="100000"/>
              <a:buFontTx/>
              <a:buChar char="•"/>
              <a:tabLst/>
              <a:defRPr/>
            </a:pPr>
            <a:r>
              <a:rPr lang="en-US" sz="1100" smtClean="0"/>
              <a:t>The Enterprise Composite Network Model (ECNM) provides a modular framework for designing networks. This modularity allows flexibility in network design and facilitates ease of implementation and troubleshooting.</a:t>
            </a:r>
          </a:p>
          <a:p>
            <a:pPr marL="228600" indent="-228600"/>
            <a:r>
              <a:rPr lang="en-US" sz="1100" smtClean="0"/>
              <a:t>The </a:t>
            </a:r>
            <a:r>
              <a:rPr lang="en-US" sz="1100" dirty="0"/>
              <a:t>ECNM introduces modularity by dividing the network into functional areas that ease design, implementation, and troubleshooting tasks</a:t>
            </a:r>
            <a:r>
              <a:rPr lang="en-US" sz="1100"/>
              <a:t>. </a:t>
            </a:r>
            <a:endParaRPr lang="en-US" sz="1100" smtClean="0"/>
          </a:p>
          <a:p>
            <a:pPr marL="228600" indent="-228600">
              <a:lnSpc>
                <a:spcPct val="100000"/>
              </a:lnSpc>
              <a:spcBef>
                <a:spcPts val="0"/>
              </a:spcBef>
              <a:spcAft>
                <a:spcPts val="600"/>
              </a:spcAft>
            </a:pPr>
            <a:r>
              <a:rPr lang="en-US" sz="1100" smtClean="0"/>
              <a:t>The ECNM divides the enterprise network into physical, logical, and functional areas. These areas allow network designers and engineers to associate specific network functionality on equipment based upon its placement and function in the model. </a:t>
            </a:r>
          </a:p>
          <a:p>
            <a:pPr marL="228600" indent="-228600"/>
            <a:endParaRPr lang="en-US" sz="1100"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DC3EEB-F583-4D19-8F51-9ADFD1FBAF38}" type="slidenum">
              <a:rPr lang="en-US"/>
              <a:pPr/>
              <a:t>24</a:t>
            </a:fld>
            <a:endParaRPr lang="en-US" dirty="0"/>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pPr marL="228600" indent="-228600">
              <a:lnSpc>
                <a:spcPct val="100000"/>
              </a:lnSpc>
              <a:spcBef>
                <a:spcPts val="0"/>
              </a:spcBef>
              <a:spcAft>
                <a:spcPts val="600"/>
              </a:spcAft>
              <a:buNone/>
            </a:pPr>
            <a:r>
              <a:rPr lang="en-US" sz="1100" dirty="0" smtClean="0">
                <a:latin typeface="Arial" charset="0"/>
              </a:rPr>
              <a:t>The ECNM meets these criteria:</a:t>
            </a:r>
          </a:p>
          <a:p>
            <a:pPr marL="228600" lvl="1" indent="-228600">
              <a:lnSpc>
                <a:spcPct val="100000"/>
              </a:lnSpc>
              <a:spcBef>
                <a:spcPts val="0"/>
              </a:spcBef>
              <a:spcAft>
                <a:spcPts val="600"/>
              </a:spcAft>
              <a:buFontTx/>
              <a:buChar char="•"/>
            </a:pPr>
            <a:r>
              <a:rPr lang="en-US" sz="1100" dirty="0" smtClean="0">
                <a:latin typeface="Arial" charset="0"/>
              </a:rPr>
              <a:t>It is a deterministic network with clearly defined boundaries between modules. The model also has clear demarcation points, so that the designer knows exactly where traffic is located.</a:t>
            </a:r>
          </a:p>
          <a:p>
            <a:pPr marL="228600" lvl="1" indent="-228600">
              <a:lnSpc>
                <a:spcPct val="100000"/>
              </a:lnSpc>
              <a:spcBef>
                <a:spcPts val="0"/>
              </a:spcBef>
              <a:spcAft>
                <a:spcPts val="600"/>
              </a:spcAft>
              <a:buFontTx/>
              <a:buChar char="•"/>
            </a:pPr>
            <a:r>
              <a:rPr lang="en-US" sz="1100" dirty="0" smtClean="0">
                <a:latin typeface="Arial" charset="0"/>
              </a:rPr>
              <a:t>It increases network scalability and eases the design task by making each module discrete.</a:t>
            </a:r>
          </a:p>
          <a:p>
            <a:pPr marL="228600" lvl="1" indent="-228600">
              <a:lnSpc>
                <a:spcPct val="100000"/>
              </a:lnSpc>
              <a:spcBef>
                <a:spcPts val="0"/>
              </a:spcBef>
              <a:spcAft>
                <a:spcPts val="600"/>
              </a:spcAft>
              <a:buFontTx/>
              <a:buChar char="•"/>
            </a:pPr>
            <a:r>
              <a:rPr lang="en-US" sz="1100" dirty="0" smtClean="0">
                <a:latin typeface="Arial" charset="0"/>
              </a:rPr>
              <a:t>It provides scalability by allowing enterprises to add modules easily. As network complexity grows, designers can add new functional modules.</a:t>
            </a:r>
          </a:p>
          <a:p>
            <a:pPr marL="228600" lvl="1" indent="-228600">
              <a:lnSpc>
                <a:spcPct val="100000"/>
              </a:lnSpc>
              <a:spcBef>
                <a:spcPts val="0"/>
              </a:spcBef>
              <a:spcAft>
                <a:spcPts val="600"/>
              </a:spcAft>
              <a:buFontTx/>
              <a:buChar char="•"/>
            </a:pPr>
            <a:r>
              <a:rPr lang="en-US" sz="1100" dirty="0" smtClean="0">
                <a:latin typeface="Arial" charset="0"/>
              </a:rPr>
              <a:t>It offers more network integrity in network design, allowing the designer to add services and solutions without changing the underlying network design.</a:t>
            </a:r>
          </a:p>
          <a:p>
            <a:pPr marL="228600" indent="-228600">
              <a:lnSpc>
                <a:spcPct val="100000"/>
              </a:lnSpc>
              <a:spcBef>
                <a:spcPts val="0"/>
              </a:spcBef>
              <a:spcAft>
                <a:spcPts val="600"/>
              </a:spcAft>
              <a:buNone/>
            </a:pPr>
            <a:r>
              <a:rPr lang="en-US" sz="1100" smtClean="0"/>
              <a:t>The </a:t>
            </a:r>
            <a:r>
              <a:rPr lang="en-US" sz="1100" dirty="0" smtClean="0"/>
              <a:t>ECNM contains these three major functional areas:</a:t>
            </a:r>
            <a:endParaRPr lang="en-US" sz="1100" b="1" dirty="0" smtClean="0"/>
          </a:p>
          <a:p>
            <a:pPr marL="228600" lvl="1" indent="-228600">
              <a:lnSpc>
                <a:spcPct val="100000"/>
              </a:lnSpc>
              <a:spcBef>
                <a:spcPts val="0"/>
              </a:spcBef>
              <a:spcAft>
                <a:spcPts val="600"/>
              </a:spcAft>
              <a:buFontTx/>
              <a:buChar char="•"/>
            </a:pPr>
            <a:r>
              <a:rPr lang="en-US" sz="1100" b="1" dirty="0" smtClean="0"/>
              <a:t>Enterprise Campus:</a:t>
            </a:r>
            <a:r>
              <a:rPr lang="en-US" sz="1100" dirty="0" smtClean="0"/>
              <a:t> The Enterprise Campus functional area contains the modules required to build a hierarchical, highly robust campus network that offers performance, scalability, and availability. This area contains the network elements required for independent operation within a single campus, such as access from all locations to central servers. The Enterprise Campus functional area does not offer remote connections or Internet access.</a:t>
            </a:r>
            <a:endParaRPr lang="en-US" sz="1100" b="1" dirty="0" smtClean="0"/>
          </a:p>
          <a:p>
            <a:pPr marL="228600" lvl="1" indent="-228600">
              <a:lnSpc>
                <a:spcPct val="100000"/>
              </a:lnSpc>
              <a:spcBef>
                <a:spcPts val="0"/>
              </a:spcBef>
              <a:spcAft>
                <a:spcPts val="600"/>
              </a:spcAft>
              <a:buFontTx/>
              <a:buChar char="•"/>
            </a:pPr>
            <a:r>
              <a:rPr lang="en-US" sz="1100" b="1" dirty="0" smtClean="0"/>
              <a:t>Enterprise Edge:</a:t>
            </a:r>
            <a:r>
              <a:rPr lang="en-US" sz="1100" dirty="0" smtClean="0"/>
              <a:t> The Enterprise Edge aggregates connectivity from the various resources external to the enterprise network. As traffic comes into the campus, this area filters traffic from the external resources and routes it into the Enterprise Campus functional area. It contains all of the network elements for efficient and secure communication between the enterprise campus and remote locations, remote users, and the Internet. The Enterprise Edge would replace the Demilitarized Zone (DMZ) of most networks.</a:t>
            </a:r>
            <a:endParaRPr lang="en-US" sz="1100" b="1" dirty="0" smtClean="0"/>
          </a:p>
          <a:p>
            <a:pPr marL="228600" lvl="1" indent="-228600">
              <a:lnSpc>
                <a:spcPct val="100000"/>
              </a:lnSpc>
              <a:spcBef>
                <a:spcPts val="0"/>
              </a:spcBef>
              <a:spcAft>
                <a:spcPts val="600"/>
              </a:spcAft>
              <a:buFontTx/>
              <a:buChar char="•"/>
            </a:pPr>
            <a:r>
              <a:rPr lang="en-US" sz="1100" b="1" dirty="0" smtClean="0"/>
              <a:t>Service Provider Edge:</a:t>
            </a:r>
            <a:r>
              <a:rPr lang="en-US" sz="1100" dirty="0" smtClean="0"/>
              <a:t> This functional area represents connections to resources external to the campus. This area facilitates communication to WAN and Internet service provider  technologies.</a:t>
            </a:r>
            <a:endParaRPr lang="en-US" sz="1100" dirty="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DC3EEB-F583-4D19-8F51-9ADFD1FBAF38}" type="slidenum">
              <a:rPr lang="en-US"/>
              <a:pPr/>
              <a:t>25</a:t>
            </a:fld>
            <a:endParaRPr lang="en-US" dirty="0"/>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pPr marL="228600" marR="0" lvl="0" indent="-228600" algn="l" defTabSz="1020763" rtl="0" eaLnBrk="0" fontAlgn="base" latinLnBrk="0" hangingPunct="0">
              <a:lnSpc>
                <a:spcPct val="100000"/>
              </a:lnSpc>
              <a:spcBef>
                <a:spcPts val="0"/>
              </a:spcBef>
              <a:spcAft>
                <a:spcPts val="600"/>
              </a:spcAft>
              <a:buClrTx/>
              <a:buSzPct val="100000"/>
              <a:buFontTx/>
              <a:buChar char="•"/>
              <a:tabLst/>
              <a:defRPr/>
            </a:pPr>
            <a:r>
              <a:rPr lang="en-US" sz="1100" b="1" dirty="0" smtClean="0"/>
              <a:t>Enterprise Campus:</a:t>
            </a:r>
            <a:r>
              <a:rPr lang="en-US" sz="1100" dirty="0" smtClean="0"/>
              <a:t> An enterprise campus is defined as one or more buildings, with multiple virtual and physical networks, connected across a high-performance, multilayer-switched backbone.</a:t>
            </a:r>
          </a:p>
          <a:p>
            <a:pPr marL="228600" lvl="0" indent="-228600">
              <a:lnSpc>
                <a:spcPct val="100000"/>
              </a:lnSpc>
              <a:spcBef>
                <a:spcPts val="0"/>
              </a:spcBef>
              <a:spcAft>
                <a:spcPts val="600"/>
              </a:spcAft>
              <a:buFontTx/>
              <a:buChar char="•"/>
            </a:pPr>
            <a:r>
              <a:rPr lang="en-US" sz="1100" smtClean="0"/>
              <a:t>The </a:t>
            </a:r>
            <a:r>
              <a:rPr lang="en-US" sz="1100" dirty="0" smtClean="0"/>
              <a:t>Enterprise Campus functional area contains the modules required to build a hierarchical, highly robust campus network that offers performance, scalability, and availability. This area contains the network elements required for independent operation within a single campus, such as access from all locations to central servers. The Enterprise Campus functional area does not offer remote connections or Internet access.</a:t>
            </a:r>
          </a:p>
          <a:p>
            <a:pPr marL="228600" indent="-228600">
              <a:lnSpc>
                <a:spcPct val="100000"/>
              </a:lnSpc>
              <a:spcBef>
                <a:spcPts val="0"/>
              </a:spcBef>
              <a:spcAft>
                <a:spcPts val="600"/>
              </a:spcAft>
              <a:buNone/>
            </a:pPr>
            <a:r>
              <a:rPr lang="en-US" sz="1100" kern="1200" smtClean="0">
                <a:solidFill>
                  <a:schemeClr val="tx1"/>
                </a:solidFill>
                <a:latin typeface="Arial" charset="0"/>
                <a:ea typeface="+mn-ea"/>
                <a:cs typeface="+mn-cs"/>
              </a:rPr>
              <a:t>The </a:t>
            </a:r>
            <a:r>
              <a:rPr lang="en-US" sz="1100" kern="1200" dirty="0" smtClean="0">
                <a:solidFill>
                  <a:schemeClr val="tx1"/>
                </a:solidFill>
                <a:latin typeface="Arial" charset="0"/>
                <a:ea typeface="+mn-ea"/>
                <a:cs typeface="+mn-cs"/>
              </a:rPr>
              <a:t>Enterprise Campus functional area comprises the following modules:</a:t>
            </a:r>
          </a:p>
          <a:p>
            <a:pPr marL="2286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Building Access</a:t>
            </a:r>
            <a:r>
              <a:rPr lang="en-US" sz="1100" kern="1200" dirty="0" smtClean="0">
                <a:solidFill>
                  <a:schemeClr val="tx1"/>
                </a:solidFill>
                <a:latin typeface="Arial" charset="0"/>
                <a:ea typeface="+mn-ea"/>
                <a:cs typeface="+mn-cs"/>
              </a:rPr>
              <a:t>—Containing access switches and end-user devices (including PCs and IP phones).</a:t>
            </a:r>
          </a:p>
          <a:p>
            <a:pPr marL="2286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Building Distribution</a:t>
            </a:r>
            <a:r>
              <a:rPr lang="en-US" sz="1100" kern="1200" dirty="0" smtClean="0">
                <a:solidFill>
                  <a:schemeClr val="tx1"/>
                </a:solidFill>
                <a:latin typeface="Arial" charset="0"/>
                <a:ea typeface="+mn-ea"/>
                <a:cs typeface="+mn-cs"/>
              </a:rPr>
              <a:t>—Includes distribution multilayer switches to provide access between workgroups and to the Core.</a:t>
            </a:r>
          </a:p>
          <a:p>
            <a:pPr marL="2286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Core</a:t>
            </a:r>
            <a:r>
              <a:rPr lang="en-US" sz="1100" kern="1200" dirty="0" smtClean="0">
                <a:solidFill>
                  <a:schemeClr val="tx1"/>
                </a:solidFill>
                <a:latin typeface="Arial" charset="0"/>
                <a:ea typeface="+mn-ea"/>
                <a:cs typeface="+mn-cs"/>
              </a:rPr>
              <a:t>—Also called the backbone, provides a high-speed connection between buildings themselves, and between buildings and the Server Farm and Edge Distribution modules.</a:t>
            </a:r>
          </a:p>
          <a:p>
            <a:pPr marL="2286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Edge Distribution</a:t>
            </a:r>
            <a:r>
              <a:rPr lang="en-US" sz="1100" kern="1200" dirty="0" smtClean="0">
                <a:solidFill>
                  <a:schemeClr val="tx1"/>
                </a:solidFill>
                <a:latin typeface="Arial" charset="0"/>
                <a:ea typeface="+mn-ea"/>
                <a:cs typeface="+mn-cs"/>
              </a:rPr>
              <a:t>—The interface between the Enterprise Campus and the Enterprise Edge functional areas. This module concentrates connectivity to and from all branches and teleworkers accessing the campus via a WAN or the Internet.</a:t>
            </a:r>
          </a:p>
          <a:p>
            <a:pPr marL="2286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Server Farm</a:t>
            </a:r>
            <a:r>
              <a:rPr lang="en-US" sz="1100" kern="1200" dirty="0" smtClean="0">
                <a:solidFill>
                  <a:schemeClr val="tx1"/>
                </a:solidFill>
                <a:latin typeface="Arial" charset="0"/>
                <a:ea typeface="+mn-ea"/>
                <a:cs typeface="+mn-cs"/>
              </a:rPr>
              <a:t>—Represents the campus’s data center.</a:t>
            </a:r>
          </a:p>
          <a:p>
            <a:pPr marL="2286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Management</a:t>
            </a:r>
            <a:r>
              <a:rPr lang="en-US" sz="1100" kern="1200" dirty="0" smtClean="0">
                <a:solidFill>
                  <a:schemeClr val="tx1"/>
                </a:solidFill>
                <a:latin typeface="Arial" charset="0"/>
                <a:ea typeface="+mn-ea"/>
                <a:cs typeface="+mn-cs"/>
              </a:rPr>
              <a:t>—Represents the network management functionality, including monitoring, logging, security, and other management features within an enterprise.</a:t>
            </a:r>
          </a:p>
          <a:p>
            <a:pPr marL="228600" lvl="0" indent="-228600">
              <a:lnSpc>
                <a:spcPct val="100000"/>
              </a:lnSpc>
              <a:spcBef>
                <a:spcPts val="0"/>
              </a:spcBef>
              <a:spcAft>
                <a:spcPts val="600"/>
              </a:spcAft>
              <a:buFontTx/>
              <a:buChar char="•"/>
            </a:pPr>
            <a:endParaRPr lang="en-US" sz="1100" dirty="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DC3EEB-F583-4D19-8F51-9ADFD1FBAF38}" type="slidenum">
              <a:rPr lang="en-US"/>
              <a:pPr/>
              <a:t>26</a:t>
            </a:fld>
            <a:endParaRPr lang="en-US" dirty="0"/>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pPr marL="228600" lvl="0" indent="-228600">
              <a:lnSpc>
                <a:spcPct val="100000"/>
              </a:lnSpc>
              <a:spcBef>
                <a:spcPts val="0"/>
              </a:spcBef>
              <a:spcAft>
                <a:spcPts val="600"/>
              </a:spcAft>
              <a:buFontTx/>
              <a:buChar char="•"/>
            </a:pPr>
            <a:r>
              <a:rPr lang="en-US" sz="1100" b="1" dirty="0" smtClean="0"/>
              <a:t>Enterprise Edge:</a:t>
            </a:r>
            <a:r>
              <a:rPr lang="en-US" sz="1100" dirty="0" smtClean="0"/>
              <a:t> The Enterprise Edge aggregates connectivity from the various resources external to the enterprise network. As traffic comes into the campus, this area filters traffic from the external resources and routes it into the Enterprise Campus functional area. It contains all of the network elements for efficient and secure communication between the enterprise campus and remote locations, remote users, and the Internet. The Enterprise Edge would replace the Demilitarized Zone (DMZ) of most networks.</a:t>
            </a:r>
          </a:p>
          <a:p>
            <a:pPr marL="228600" indent="-228600">
              <a:lnSpc>
                <a:spcPct val="100000"/>
              </a:lnSpc>
              <a:spcBef>
                <a:spcPts val="0"/>
              </a:spcBef>
              <a:spcAft>
                <a:spcPts val="600"/>
              </a:spcAft>
            </a:pPr>
            <a:r>
              <a:rPr lang="en-US" sz="1100" kern="1200" smtClean="0">
                <a:solidFill>
                  <a:schemeClr val="tx1"/>
                </a:solidFill>
                <a:latin typeface="Arial" charset="0"/>
                <a:ea typeface="+mn-ea"/>
                <a:cs typeface="+mn-cs"/>
              </a:rPr>
              <a:t>The </a:t>
            </a:r>
            <a:r>
              <a:rPr lang="en-US" sz="1100" kern="1200" dirty="0" smtClean="0">
                <a:solidFill>
                  <a:schemeClr val="tx1"/>
                </a:solidFill>
                <a:latin typeface="Arial" charset="0"/>
                <a:ea typeface="+mn-ea"/>
                <a:cs typeface="+mn-cs"/>
              </a:rPr>
              <a:t>Enterprise Edge functional area is the interface between the Enterprise Campus functional area (through the Edge Distribution module) and the Service Provider Edge functional area. It is composed of the following four modules:</a:t>
            </a:r>
          </a:p>
          <a:p>
            <a:pPr marL="455613" lvl="2"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E-commerce</a:t>
            </a:r>
            <a:r>
              <a:rPr lang="en-US" sz="1100" kern="1200" dirty="0" smtClean="0">
                <a:solidFill>
                  <a:schemeClr val="tx1"/>
                </a:solidFill>
                <a:latin typeface="Arial" charset="0"/>
                <a:ea typeface="+mn-ea"/>
                <a:cs typeface="+mn-cs"/>
              </a:rPr>
              <a:t>—Includes the servers, network devices, and so forth necessary for an organization to provide e-commerce functionality, such as online ordering</a:t>
            </a:r>
          </a:p>
          <a:p>
            <a:pPr marL="455613" lvl="2"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Corporate Internet</a:t>
            </a:r>
            <a:r>
              <a:rPr lang="en-US" sz="1100" kern="1200" dirty="0" smtClean="0">
                <a:solidFill>
                  <a:schemeClr val="tx1"/>
                </a:solidFill>
                <a:latin typeface="Arial" charset="0"/>
                <a:ea typeface="+mn-ea"/>
                <a:cs typeface="+mn-cs"/>
              </a:rPr>
              <a:t>—Provides Internet access for the organization, and passes VPN traffic from external users to the VPN and Remote Access module</a:t>
            </a:r>
          </a:p>
          <a:p>
            <a:pPr marL="455613" lvl="2"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VPN and Remote Access</a:t>
            </a:r>
            <a:r>
              <a:rPr lang="en-US" sz="1100" kern="1200" dirty="0" smtClean="0">
                <a:solidFill>
                  <a:schemeClr val="tx1"/>
                </a:solidFill>
                <a:latin typeface="Arial" charset="0"/>
                <a:ea typeface="+mn-ea"/>
                <a:cs typeface="+mn-cs"/>
              </a:rPr>
              <a:t>—Terminates VPN traffic and dial-in connections from external users</a:t>
            </a:r>
          </a:p>
          <a:p>
            <a:pPr marL="455613" lvl="2"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WAN</a:t>
            </a:r>
            <a:r>
              <a:rPr lang="en-US" sz="1100" kern="1200" dirty="0" smtClean="0">
                <a:solidFill>
                  <a:schemeClr val="tx1"/>
                </a:solidFill>
                <a:latin typeface="Arial" charset="0"/>
                <a:ea typeface="+mn-ea"/>
                <a:cs typeface="+mn-cs"/>
              </a:rPr>
              <a:t>—Provides connectivity from remote sites using various </a:t>
            </a:r>
            <a:r>
              <a:rPr lang="en-US" sz="1100" kern="1200" smtClean="0">
                <a:solidFill>
                  <a:schemeClr val="tx1"/>
                </a:solidFill>
                <a:latin typeface="Arial" charset="0"/>
                <a:ea typeface="+mn-ea"/>
                <a:cs typeface="+mn-cs"/>
              </a:rPr>
              <a:t>WAN technologies</a:t>
            </a:r>
            <a:endParaRPr lang="en-US" sz="1100" kern="1200" dirty="0" smtClean="0">
              <a:solidFill>
                <a:schemeClr val="tx1"/>
              </a:solidFill>
              <a:latin typeface="Arial" charset="0"/>
              <a:ea typeface="+mn-ea"/>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DC3EEB-F583-4D19-8F51-9ADFD1FBAF38}" type="slidenum">
              <a:rPr lang="en-US"/>
              <a:pPr/>
              <a:t>27</a:t>
            </a:fld>
            <a:endParaRPr lang="en-US" dirty="0"/>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pPr marL="228600" lvl="0" indent="-228600">
              <a:lnSpc>
                <a:spcPct val="100000"/>
              </a:lnSpc>
              <a:spcBef>
                <a:spcPts val="0"/>
              </a:spcBef>
              <a:spcAft>
                <a:spcPts val="600"/>
              </a:spcAft>
              <a:buFontTx/>
              <a:buChar char="•"/>
            </a:pPr>
            <a:r>
              <a:rPr lang="en-US" sz="1100" b="1" dirty="0" smtClean="0"/>
              <a:t>Service Provider Edge:</a:t>
            </a:r>
            <a:r>
              <a:rPr lang="en-US" sz="1100" dirty="0" smtClean="0"/>
              <a:t> This functional area represents connections to resources external to the campus. This area facilitates communication to WAN and Internet service provider  technologies.</a:t>
            </a:r>
          </a:p>
          <a:p>
            <a:pPr marL="228600" indent="-228600">
              <a:lnSpc>
                <a:spcPct val="100000"/>
              </a:lnSpc>
              <a:spcBef>
                <a:spcPts val="0"/>
              </a:spcBef>
              <a:spcAft>
                <a:spcPts val="600"/>
              </a:spcAft>
            </a:pPr>
            <a:r>
              <a:rPr lang="en-US" sz="1100" kern="1200" smtClean="0">
                <a:solidFill>
                  <a:schemeClr val="tx1"/>
                </a:solidFill>
                <a:latin typeface="Arial" charset="0"/>
                <a:ea typeface="+mn-ea"/>
                <a:cs typeface="+mn-cs"/>
              </a:rPr>
              <a:t>The </a:t>
            </a:r>
            <a:r>
              <a:rPr lang="en-US" sz="1100" kern="1200" dirty="0" smtClean="0">
                <a:solidFill>
                  <a:schemeClr val="tx1"/>
                </a:solidFill>
                <a:latin typeface="Arial" charset="0"/>
                <a:ea typeface="+mn-ea"/>
                <a:cs typeface="+mn-cs"/>
              </a:rPr>
              <a:t>three modules within the Service Provider Edge functional area are as follows:</a:t>
            </a:r>
          </a:p>
          <a:p>
            <a:pPr marL="4572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ISP</a:t>
            </a:r>
            <a:r>
              <a:rPr lang="en-US" sz="1100" kern="1200" dirty="0" smtClean="0">
                <a:solidFill>
                  <a:schemeClr val="tx1"/>
                </a:solidFill>
                <a:latin typeface="Arial" charset="0"/>
                <a:ea typeface="+mn-ea"/>
                <a:cs typeface="+mn-cs"/>
              </a:rPr>
              <a:t>—Represents Internet connections (in Figure 1-7 two instances of this module are shown, representing a dual-homed connection to two ISPs)</a:t>
            </a:r>
          </a:p>
          <a:p>
            <a:pPr marL="4572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PSTN</a:t>
            </a:r>
            <a:r>
              <a:rPr lang="en-US" sz="1100" kern="1200" dirty="0" smtClean="0">
                <a:solidFill>
                  <a:schemeClr val="tx1"/>
                </a:solidFill>
                <a:latin typeface="Arial" charset="0"/>
                <a:ea typeface="+mn-ea"/>
                <a:cs typeface="+mn-cs"/>
              </a:rPr>
              <a:t>—Represents all </a:t>
            </a:r>
            <a:r>
              <a:rPr lang="en-US" sz="1100" i="1" kern="1200" dirty="0" smtClean="0">
                <a:solidFill>
                  <a:schemeClr val="tx1"/>
                </a:solidFill>
                <a:latin typeface="Arial" charset="0"/>
                <a:ea typeface="+mn-ea"/>
                <a:cs typeface="+mn-cs"/>
              </a:rPr>
              <a:t>nonpermanent</a:t>
            </a:r>
            <a:r>
              <a:rPr lang="en-US" sz="1100" kern="1200" dirty="0" smtClean="0">
                <a:solidFill>
                  <a:schemeClr val="tx1"/>
                </a:solidFill>
                <a:latin typeface="Arial" charset="0"/>
                <a:ea typeface="+mn-ea"/>
                <a:cs typeface="+mn-cs"/>
              </a:rPr>
              <a:t> connections, including via analog phone, cellular phone, and Integrated Services Digital Network (ISDN) </a:t>
            </a:r>
          </a:p>
          <a:p>
            <a:pPr marL="4572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Frame Relay/Asynchronous Transfer Mode (ATM)</a:t>
            </a:r>
            <a:r>
              <a:rPr lang="en-US" sz="1100" kern="1200" dirty="0" smtClean="0">
                <a:solidFill>
                  <a:schemeClr val="tx1"/>
                </a:solidFill>
                <a:latin typeface="Arial" charset="0"/>
                <a:ea typeface="+mn-ea"/>
                <a:cs typeface="+mn-cs"/>
              </a:rPr>
              <a:t>—Represents all </a:t>
            </a:r>
            <a:r>
              <a:rPr lang="en-US" sz="1100" i="1" kern="1200" dirty="0" smtClean="0">
                <a:solidFill>
                  <a:schemeClr val="tx1"/>
                </a:solidFill>
                <a:latin typeface="Arial" charset="0"/>
                <a:ea typeface="+mn-ea"/>
                <a:cs typeface="+mn-cs"/>
              </a:rPr>
              <a:t>permanent</a:t>
            </a:r>
            <a:r>
              <a:rPr lang="en-US" sz="1100" kern="1200" dirty="0" smtClean="0">
                <a:solidFill>
                  <a:schemeClr val="tx1"/>
                </a:solidFill>
                <a:latin typeface="Arial" charset="0"/>
                <a:ea typeface="+mn-ea"/>
                <a:cs typeface="+mn-cs"/>
              </a:rPr>
              <a:t> connections to remote locations, including via Frame Relay, ATM, leased lines, cable, digital subscriber line (DSL), </a:t>
            </a:r>
            <a:r>
              <a:rPr lang="en-US" sz="1100" kern="1200" smtClean="0">
                <a:solidFill>
                  <a:schemeClr val="tx1"/>
                </a:solidFill>
                <a:latin typeface="Arial" charset="0"/>
                <a:ea typeface="+mn-ea"/>
                <a:cs typeface="+mn-cs"/>
              </a:rPr>
              <a:t>and wireless</a:t>
            </a:r>
            <a:r>
              <a:rPr lang="en-US" sz="1100" dirty="0"/>
              <a:t>.</a:t>
            </a:r>
            <a:endParaRPr lang="en-US" sz="1100" kern="1200" dirty="0" smtClean="0">
              <a:solidFill>
                <a:schemeClr val="tx1"/>
              </a:solidFill>
              <a:latin typeface="Arial" charset="0"/>
              <a:ea typeface="+mn-ea"/>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29</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4</a:t>
            </a:fld>
            <a:endParaRPr lang="en-US" dirty="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36538" indent="-244475">
              <a:lnSpc>
                <a:spcPct val="100000"/>
              </a:lnSpc>
              <a:spcBef>
                <a:spcPts val="0"/>
              </a:spcBef>
              <a:spcAft>
                <a:spcPts val="600"/>
              </a:spcAft>
            </a:pPr>
            <a:r>
              <a:rPr lang="en-US" sz="1100" kern="1200" dirty="0" smtClean="0">
                <a:solidFill>
                  <a:schemeClr val="tx1"/>
                </a:solidFill>
                <a:latin typeface="Arial" charset="0"/>
                <a:ea typeface="+mn-ea"/>
                <a:cs typeface="+mn-cs"/>
              </a:rPr>
              <a:t>Converged networks contain a variety of different types of traffic, including the following:</a:t>
            </a:r>
          </a:p>
          <a:p>
            <a:pPr marL="457200" lvl="2"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Voice and video traffic</a:t>
            </a:r>
            <a:r>
              <a:rPr lang="en-US" sz="1100" kern="1200" dirty="0" smtClean="0">
                <a:solidFill>
                  <a:schemeClr val="tx1"/>
                </a:solidFill>
                <a:latin typeface="Arial" charset="0"/>
                <a:ea typeface="+mn-ea"/>
                <a:cs typeface="+mn-cs"/>
              </a:rPr>
              <a:t>—Examples include IP telephony, video broadcast and conferencing.</a:t>
            </a:r>
          </a:p>
          <a:p>
            <a:pPr marL="457200" lvl="2"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Voice applications traffic</a:t>
            </a:r>
            <a:r>
              <a:rPr lang="en-US" sz="1100" kern="1200" dirty="0" smtClean="0">
                <a:solidFill>
                  <a:schemeClr val="tx1"/>
                </a:solidFill>
                <a:latin typeface="Arial" charset="0"/>
                <a:ea typeface="+mn-ea"/>
                <a:cs typeface="+mn-cs"/>
              </a:rPr>
              <a:t>—Generated by voice-related applications, such as contact centers,</a:t>
            </a:r>
          </a:p>
          <a:p>
            <a:pPr marL="457200" lvl="2"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Mission-critical traffic</a:t>
            </a:r>
            <a:r>
              <a:rPr lang="en-US" sz="1100" kern="1200" dirty="0" smtClean="0">
                <a:solidFill>
                  <a:schemeClr val="tx1"/>
                </a:solidFill>
                <a:latin typeface="Arial" charset="0"/>
                <a:ea typeface="+mn-ea"/>
                <a:cs typeface="+mn-cs"/>
              </a:rPr>
              <a:t>—Generated by applications critical to an organization (for example, information generated by a stock exchange application at a finance company, patient records at a hospital, and so forth).</a:t>
            </a:r>
          </a:p>
          <a:p>
            <a:pPr marL="457200" lvl="2"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Transactional traffic</a:t>
            </a:r>
            <a:r>
              <a:rPr lang="en-US" sz="1100" kern="1200" dirty="0" smtClean="0">
                <a:solidFill>
                  <a:schemeClr val="tx1"/>
                </a:solidFill>
                <a:latin typeface="Arial" charset="0"/>
                <a:ea typeface="+mn-ea"/>
                <a:cs typeface="+mn-cs"/>
              </a:rPr>
              <a:t>—Generated by applications such as those for e-commerce.</a:t>
            </a:r>
          </a:p>
          <a:p>
            <a:pPr marL="457200" lvl="2"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Routing protocol traffic</a:t>
            </a:r>
            <a:r>
              <a:rPr lang="en-US" sz="1100" kern="1200" dirty="0" smtClean="0">
                <a:solidFill>
                  <a:schemeClr val="tx1"/>
                </a:solidFill>
                <a:latin typeface="Arial" charset="0"/>
                <a:ea typeface="+mn-ea"/>
                <a:cs typeface="+mn-cs"/>
              </a:rPr>
              <a:t>—Data from whichever routing protocols are running in the network, such as the Routing Information Protocol (RIP), Open Shortest Path First Protocol (OSPF), Enhanced Interior Gateway Routing Protocol (EIGRP), Intermediate System-to-Intermediate System Protocol (IS-IS), and Border Gateway Protocol (BGP).</a:t>
            </a:r>
          </a:p>
          <a:p>
            <a:pPr marL="457200" lvl="2"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Network management traffic</a:t>
            </a:r>
            <a:r>
              <a:rPr lang="en-US" sz="1100" kern="1200" dirty="0" smtClean="0">
                <a:solidFill>
                  <a:schemeClr val="tx1"/>
                </a:solidFill>
                <a:latin typeface="Arial" charset="0"/>
                <a:ea typeface="+mn-ea"/>
                <a:cs typeface="+mn-cs"/>
              </a:rPr>
              <a:t>—Including information about the status of the network and its devices.</a:t>
            </a:r>
          </a:p>
          <a:p>
            <a:pPr marL="236538" marR="0" lvl="0" indent="-244475" algn="l" defTabSz="1020763" rtl="0" eaLnBrk="0" fontAlgn="base" latinLnBrk="0" hangingPunct="0">
              <a:lnSpc>
                <a:spcPct val="100000"/>
              </a:lnSpc>
              <a:spcBef>
                <a:spcPts val="0"/>
              </a:spcBef>
              <a:spcAft>
                <a:spcPts val="600"/>
              </a:spcAft>
              <a:buClrTx/>
              <a:buSzPct val="100000"/>
              <a:buFontTx/>
              <a:buChar char="•"/>
              <a:tabLst/>
              <a:defRPr/>
            </a:pPr>
            <a:r>
              <a:rPr lang="en-US" sz="1100" kern="1200" smtClean="0">
                <a:solidFill>
                  <a:schemeClr val="tx1"/>
                </a:solidFill>
                <a:latin typeface="Arial" charset="0"/>
                <a:ea typeface="+mn-ea"/>
                <a:cs typeface="+mn-cs"/>
              </a:rPr>
              <a:t>The </a:t>
            </a:r>
            <a:r>
              <a:rPr lang="en-US" sz="1100" kern="1200" dirty="0" smtClean="0">
                <a:solidFill>
                  <a:schemeClr val="tx1"/>
                </a:solidFill>
                <a:latin typeface="Arial" charset="0"/>
                <a:ea typeface="+mn-ea"/>
                <a:cs typeface="+mn-cs"/>
              </a:rPr>
              <a:t>requirements on the network differ significantly depending on the mix of traffic types, especially in terms of security and </a:t>
            </a:r>
            <a:r>
              <a:rPr lang="en-US" sz="1100" kern="1200" smtClean="0">
                <a:solidFill>
                  <a:schemeClr val="tx1"/>
                </a:solidFill>
                <a:latin typeface="Arial" charset="0"/>
                <a:ea typeface="+mn-ea"/>
                <a:cs typeface="+mn-cs"/>
              </a:rPr>
              <a:t>performance.</a:t>
            </a:r>
            <a:endParaRPr lang="en-US" sz="1100" kern="1200" dirty="0" smtClean="0">
              <a:solidFill>
                <a:schemeClr val="tx1"/>
              </a:solidFill>
              <a:latin typeface="Arial" charset="0"/>
              <a:ea typeface="+mn-ea"/>
              <a:cs typeface="+mn-c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31</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lvl="1" indent="-228600">
              <a:lnSpc>
                <a:spcPct val="100000"/>
              </a:lnSpc>
              <a:spcBef>
                <a:spcPts val="0"/>
              </a:spcBef>
              <a:spcAft>
                <a:spcPts val="600"/>
              </a:spcAft>
            </a:pPr>
            <a:r>
              <a:rPr lang="en-US" sz="1100" b="1" dirty="0" smtClean="0"/>
              <a:t>The Cisco Lifecycle Services</a:t>
            </a:r>
            <a:r>
              <a:rPr lang="en-US" sz="1100" dirty="0" smtClean="0"/>
              <a:t> approach defines the minimum set of activities needed to help customers successfully deploy and operate Cisco technologies and optimize their performance throughout the lifecycle of the network. The Cisco Lifecycle Services approach defines six phases in the network lifecycle and is referred to as the Prepare, Plan, Design, Implement, Operate, and Optimize (PPDIOO) model. The implementation plan is part of the Design phase; implementation is of course part of the Implement phase.</a:t>
            </a:r>
          </a:p>
          <a:p>
            <a:pPr marL="228600" lvl="1" indent="-228600">
              <a:lnSpc>
                <a:spcPct val="100000"/>
              </a:lnSpc>
              <a:spcBef>
                <a:spcPts val="0"/>
              </a:spcBef>
              <a:spcAft>
                <a:spcPts val="600"/>
              </a:spcAft>
            </a:pPr>
            <a:r>
              <a:rPr lang="en-US" sz="1100" b="1" dirty="0" smtClean="0"/>
              <a:t>IT Infrastructure Library (ITIL)</a:t>
            </a:r>
            <a:r>
              <a:rPr lang="en-US" sz="1100" dirty="0" smtClean="0"/>
              <a:t> is a framework of best practices for IT Service Management, providing high quality IT services that are aligned with business requirements and processes. The implementation plan and implementation are part of ITIL best practices.</a:t>
            </a:r>
          </a:p>
          <a:p>
            <a:pPr marL="228600" lvl="1" indent="-228600">
              <a:lnSpc>
                <a:spcPct val="100000"/>
              </a:lnSpc>
              <a:spcBef>
                <a:spcPts val="0"/>
              </a:spcBef>
              <a:spcAft>
                <a:spcPts val="600"/>
              </a:spcAft>
            </a:pPr>
            <a:r>
              <a:rPr lang="en-US" sz="1100" b="1" dirty="0" smtClean="0"/>
              <a:t>The Fault, Configuration, Accounting, Performance, and Security (FCAPS) model</a:t>
            </a:r>
            <a:r>
              <a:rPr lang="en-US" sz="1100" dirty="0" smtClean="0"/>
              <a:t> is defined by the International Organization for Standardization (ISO) and defines the minimum set of categories needed for successful network management. Five different categories are defined as follows: Fault management, Configuration management, Accounting management, Performance management and Security management. The implementation plan and implementation are part of the Configuration management category.</a:t>
            </a:r>
          </a:p>
          <a:p>
            <a:pPr marL="228600" lvl="1" indent="-228600">
              <a:lnSpc>
                <a:spcPct val="100000"/>
              </a:lnSpc>
              <a:spcBef>
                <a:spcPts val="0"/>
              </a:spcBef>
              <a:spcAft>
                <a:spcPts val="600"/>
              </a:spcAft>
            </a:pPr>
            <a:r>
              <a:rPr lang="en-US" sz="1100" b="1" dirty="0" smtClean="0"/>
              <a:t>The Telecommunications Management Network (TMN) model</a:t>
            </a:r>
            <a:r>
              <a:rPr lang="en-US" sz="1100" dirty="0" smtClean="0"/>
              <a:t> is similar to the FCAPS model and defines a framework for the management of telecommunication networks. The Telecommunications Standardization Sector (ITU-T) took the main aspects of the FCAPS model and refined it to create the TMN framework. The implementation plan and implementation are one of the building blocks within the </a:t>
            </a:r>
            <a:r>
              <a:rPr lang="en-US" sz="1100" smtClean="0"/>
              <a:t>framework.</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32</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lnSpc>
                <a:spcPct val="100000"/>
              </a:lnSpc>
              <a:spcBef>
                <a:spcPts val="0"/>
              </a:spcBef>
              <a:spcAft>
                <a:spcPts val="600"/>
              </a:spcAft>
            </a:pPr>
            <a:r>
              <a:rPr lang="en-US" sz="1100" b="1" smtClean="0"/>
              <a:t>Step 1: Identify </a:t>
            </a:r>
            <a:r>
              <a:rPr lang="en-US" sz="1100" b="1" dirty="0" smtClean="0"/>
              <a:t>customer requirements</a:t>
            </a:r>
            <a:r>
              <a:rPr lang="en-US" sz="1100" dirty="0" smtClean="0"/>
              <a:t>: In this step, which is typically completed during the PPDIOO Prepare phase, key decision makers identify the initial business and technical requirements. Based on these requirements, a high-level conceptual architecture is proposed.</a:t>
            </a:r>
          </a:p>
          <a:p>
            <a:pPr marL="228600" indent="-228600">
              <a:lnSpc>
                <a:spcPct val="100000"/>
              </a:lnSpc>
              <a:spcBef>
                <a:spcPts val="0"/>
              </a:spcBef>
              <a:spcAft>
                <a:spcPts val="600"/>
              </a:spcAft>
            </a:pPr>
            <a:r>
              <a:rPr lang="en-US" sz="1100" b="1" smtClean="0"/>
              <a:t>Step 2: Characterize </a:t>
            </a:r>
            <a:r>
              <a:rPr lang="en-US" sz="1100" b="1" dirty="0" smtClean="0"/>
              <a:t>the existing network and sites</a:t>
            </a:r>
            <a:r>
              <a:rPr lang="en-US" sz="1100" dirty="0" smtClean="0"/>
              <a:t>: The Plan phase involves characterizing sites and assessing any existing networks, and performing a gap analysis to determine whether the existing system infrastructure, sites, and operational environment can support the proposed system. Characterization of the existing network and sites includes site and network audit and network analysis. During the network audit, the existing network is thoroughly checked for integrity and quality. During the network analysis, network behavior (traffic, congestion, and so forth) is analyzed.</a:t>
            </a:r>
          </a:p>
          <a:p>
            <a:pPr marL="228600" indent="-228600">
              <a:lnSpc>
                <a:spcPct val="100000"/>
              </a:lnSpc>
              <a:spcBef>
                <a:spcPts val="0"/>
              </a:spcBef>
              <a:spcAft>
                <a:spcPts val="600"/>
              </a:spcAft>
            </a:pPr>
            <a:r>
              <a:rPr lang="en-US" sz="1100" b="1" smtClean="0"/>
              <a:t>Step 3: Design </a:t>
            </a:r>
            <a:r>
              <a:rPr lang="en-US" sz="1100" b="1" dirty="0" smtClean="0"/>
              <a:t>the network topology and solutions</a:t>
            </a:r>
            <a:r>
              <a:rPr lang="en-US" sz="1100" dirty="0" smtClean="0"/>
              <a:t>: In this step, the detailed design of the network is created. Decisions are made about networked infrastructure, infrastructure services, and applications. The data for making these decisions is gathered during the first two steps.</a:t>
            </a:r>
          </a:p>
          <a:p>
            <a:pPr marL="228600" indent="-228600">
              <a:lnSpc>
                <a:spcPct val="100000"/>
              </a:lnSpc>
              <a:spcBef>
                <a:spcPts val="0"/>
              </a:spcBef>
              <a:spcAft>
                <a:spcPts val="600"/>
              </a:spcAft>
            </a:pPr>
            <a:r>
              <a:rPr lang="en-US" sz="1100" smtClean="0"/>
              <a:t>Source </a:t>
            </a:r>
            <a:r>
              <a:rPr lang="en-US" sz="1100" dirty="0" smtClean="0"/>
              <a:t>of graphic: </a:t>
            </a:r>
            <a:r>
              <a:rPr lang="en-US" sz="1100" dirty="0" smtClean="0">
                <a:hlinkClick r:id="rId3"/>
              </a:rPr>
              <a:t>http</a:t>
            </a:r>
            <a:r>
              <a:rPr lang="en-US" sz="1100" smtClean="0">
                <a:hlinkClick r:id="rId3"/>
              </a:rPr>
              <a:t>://www.cisco.com/en/US/services/ps6887/ps10672/docs/mra_white_paper.pdf</a:t>
            </a:r>
            <a:r>
              <a:rPr lang="en-US" sz="1100" smtClean="0"/>
              <a:t> </a:t>
            </a: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33</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lnSpc>
                <a:spcPct val="100000"/>
              </a:lnSpc>
              <a:spcBef>
                <a:spcPts val="0"/>
              </a:spcBef>
              <a:spcAft>
                <a:spcPts val="600"/>
              </a:spcAft>
              <a:buNone/>
            </a:pPr>
            <a:r>
              <a:rPr lang="en-US" sz="1100" dirty="0" smtClean="0"/>
              <a:t>In the Planning Phase you must identify:</a:t>
            </a:r>
          </a:p>
          <a:p>
            <a:pPr marL="228600" lvl="1" indent="-228600">
              <a:lnSpc>
                <a:spcPct val="100000"/>
              </a:lnSpc>
              <a:spcBef>
                <a:spcPts val="0"/>
              </a:spcBef>
              <a:spcAft>
                <a:spcPts val="600"/>
              </a:spcAft>
            </a:pPr>
            <a:r>
              <a:rPr lang="en-US" sz="1100" b="1" kern="1200" dirty="0" smtClean="0">
                <a:solidFill>
                  <a:schemeClr val="tx1"/>
                </a:solidFill>
                <a:latin typeface="Arial" charset="0"/>
                <a:ea typeface="+mn-ea"/>
                <a:cs typeface="+mn-cs"/>
              </a:rPr>
              <a:t>Network specific information, and the activities and tasks associated with developing the implementation plan.</a:t>
            </a:r>
            <a:r>
              <a:rPr lang="en-US" sz="1100" kern="1200" dirty="0" smtClean="0">
                <a:solidFill>
                  <a:schemeClr val="tx1"/>
                </a:solidFill>
                <a:latin typeface="Arial" charset="0"/>
                <a:ea typeface="+mn-ea"/>
                <a:cs typeface="+mn-cs"/>
              </a:rPr>
              <a:t> The network information includes: the existing topology, equipment, and software versions; the IP addressing plan; scalability requirements (summarization, stub areas, and so on); the list of advertised networks; the link utilization; and the metric requirements for primary and backup links. Other requirements to consider include site-specific implementation requirements, the tools required, and specific commands (for configuration and verification) that should be used.</a:t>
            </a:r>
          </a:p>
          <a:p>
            <a:pPr marL="228600" lvl="1" indent="-228600">
              <a:lnSpc>
                <a:spcPct val="100000"/>
              </a:lnSpc>
              <a:spcBef>
                <a:spcPts val="0"/>
              </a:spcBef>
              <a:spcAft>
                <a:spcPts val="600"/>
              </a:spcAft>
            </a:pPr>
            <a:r>
              <a:rPr lang="en-US" sz="1100" b="1" kern="1200" dirty="0" smtClean="0">
                <a:solidFill>
                  <a:schemeClr val="tx1"/>
                </a:solidFill>
                <a:latin typeface="Arial" charset="0"/>
                <a:ea typeface="+mn-ea"/>
                <a:cs typeface="+mn-cs"/>
              </a:rPr>
              <a:t>The dependencies that your implementation plan development has on other service components and the existing network.</a:t>
            </a:r>
            <a:r>
              <a:rPr lang="en-US" sz="1100" kern="1200" dirty="0" smtClean="0">
                <a:solidFill>
                  <a:schemeClr val="tx1"/>
                </a:solidFill>
                <a:latin typeface="Arial" charset="0"/>
                <a:ea typeface="+mn-ea"/>
                <a:cs typeface="+mn-cs"/>
              </a:rPr>
              <a:t> Implementation risks should be identified and a plan to manage them established. </a:t>
            </a:r>
          </a:p>
          <a:p>
            <a:pPr marL="228600" lvl="1" indent="-228600">
              <a:lnSpc>
                <a:spcPct val="100000"/>
              </a:lnSpc>
              <a:spcBef>
                <a:spcPts val="0"/>
              </a:spcBef>
              <a:spcAft>
                <a:spcPts val="600"/>
              </a:spcAft>
            </a:pPr>
            <a:r>
              <a:rPr lang="en-US" sz="1100" b="1" kern="1200" dirty="0" smtClean="0">
                <a:solidFill>
                  <a:schemeClr val="tx1"/>
                </a:solidFill>
                <a:latin typeface="Arial" charset="0"/>
                <a:ea typeface="+mn-ea"/>
                <a:cs typeface="+mn-cs"/>
              </a:rPr>
              <a:t>The recommended resources to accomplish the activities and tasks associated with the implementation plan development.</a:t>
            </a:r>
            <a:r>
              <a:rPr lang="en-US" sz="1100" kern="1200" dirty="0" smtClean="0">
                <a:solidFill>
                  <a:schemeClr val="tx1"/>
                </a:solidFill>
                <a:latin typeface="Arial" charset="0"/>
                <a:ea typeface="+mn-ea"/>
                <a:cs typeface="+mn-cs"/>
              </a:rPr>
              <a:t> The implementation schedule and the roles and responsibilities of the resources should also be </a:t>
            </a:r>
            <a:r>
              <a:rPr lang="en-US" sz="1100" kern="1200" smtClean="0">
                <a:solidFill>
                  <a:schemeClr val="tx1"/>
                </a:solidFill>
                <a:latin typeface="Arial" charset="0"/>
                <a:ea typeface="+mn-ea"/>
                <a:cs typeface="+mn-cs"/>
              </a:rPr>
              <a:t>established.</a:t>
            </a:r>
            <a:endParaRPr lang="en-US" sz="11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34</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lnSpc>
                <a:spcPct val="100000"/>
              </a:lnSpc>
              <a:spcBef>
                <a:spcPts val="0"/>
              </a:spcBef>
              <a:spcAft>
                <a:spcPts val="600"/>
              </a:spcAft>
            </a:pPr>
            <a:r>
              <a:rPr lang="en-US" sz="1100" b="1" smtClean="0"/>
              <a:t>Step </a:t>
            </a:r>
            <a:r>
              <a:rPr lang="en-US" sz="1100" b="1" smtClean="0"/>
              <a:t>4: </a:t>
            </a:r>
            <a:r>
              <a:rPr lang="en-US" sz="1100" b="1" smtClean="0"/>
              <a:t>Plan </a:t>
            </a:r>
            <a:r>
              <a:rPr lang="en-US" sz="1100" b="1" dirty="0" smtClean="0"/>
              <a:t>the implementation</a:t>
            </a:r>
            <a:r>
              <a:rPr lang="en-US" sz="1100" dirty="0" smtClean="0"/>
              <a:t>: During this step, the implementation plan is prepared in advance to expedite and clarify the actual implementation. Cost assessment is also undertaken at this time. This step is performed during the PPDIOO Design phase.</a:t>
            </a:r>
          </a:p>
          <a:p>
            <a:pPr marL="228600" indent="-228600">
              <a:lnSpc>
                <a:spcPct val="100000"/>
              </a:lnSpc>
              <a:spcBef>
                <a:spcPts val="0"/>
              </a:spcBef>
              <a:spcAft>
                <a:spcPts val="600"/>
              </a:spcAft>
            </a:pPr>
            <a:r>
              <a:rPr lang="en-US" sz="1100" b="1" smtClean="0"/>
              <a:t>Step </a:t>
            </a:r>
            <a:r>
              <a:rPr lang="en-US" sz="1100" b="1" smtClean="0"/>
              <a:t>5: </a:t>
            </a:r>
            <a:r>
              <a:rPr lang="en-US" sz="1100" b="1" smtClean="0"/>
              <a:t>Implement </a:t>
            </a:r>
            <a:r>
              <a:rPr lang="en-US" sz="1100" b="1" dirty="0" smtClean="0"/>
              <a:t>and verify the design</a:t>
            </a:r>
            <a:r>
              <a:rPr lang="en-US" sz="1100" dirty="0" smtClean="0"/>
              <a:t>: The actual implementation and verification of the design take place during this step by building the network. This step maps directly to the Implement phase of the PPDIOO methodology.</a:t>
            </a:r>
          </a:p>
          <a:p>
            <a:pPr marL="228600" lvl="1" indent="-228600">
              <a:lnSpc>
                <a:spcPct val="100000"/>
              </a:lnSpc>
              <a:spcBef>
                <a:spcPts val="0"/>
              </a:spcBef>
              <a:spcAft>
                <a:spcPts val="600"/>
              </a:spcAft>
            </a:pPr>
            <a:r>
              <a:rPr lang="en-US" sz="1100" kern="1200" dirty="0" smtClean="0">
                <a:solidFill>
                  <a:schemeClr val="tx1"/>
                </a:solidFill>
                <a:latin typeface="Arial" charset="0"/>
                <a:ea typeface="+mn-ea"/>
                <a:cs typeface="+mn-cs"/>
              </a:rPr>
              <a:t>The following steps are completed during creation and execution of an implementation plan:</a:t>
            </a:r>
          </a:p>
          <a:p>
            <a:pPr marL="457200" lvl="2" indent="-228600">
              <a:lnSpc>
                <a:spcPct val="100000"/>
              </a:lnSpc>
              <a:spcBef>
                <a:spcPts val="0"/>
              </a:spcBef>
              <a:spcAft>
                <a:spcPts val="600"/>
              </a:spcAft>
            </a:pPr>
            <a:r>
              <a:rPr lang="en-US" sz="1100" kern="1200" dirty="0" smtClean="0">
                <a:solidFill>
                  <a:schemeClr val="tx1"/>
                </a:solidFill>
                <a:latin typeface="Arial" charset="0"/>
                <a:ea typeface="+mn-ea"/>
                <a:cs typeface="+mn-cs"/>
              </a:rPr>
              <a:t>Planning the implementation</a:t>
            </a:r>
          </a:p>
          <a:p>
            <a:pPr marL="457200" lvl="2" indent="-228600">
              <a:lnSpc>
                <a:spcPct val="100000"/>
              </a:lnSpc>
              <a:spcBef>
                <a:spcPts val="0"/>
              </a:spcBef>
              <a:spcAft>
                <a:spcPts val="600"/>
              </a:spcAft>
            </a:pPr>
            <a:r>
              <a:rPr lang="en-US" sz="1100" kern="1200" dirty="0" smtClean="0">
                <a:solidFill>
                  <a:schemeClr val="tx1"/>
                </a:solidFill>
                <a:latin typeface="Arial" charset="0"/>
                <a:ea typeface="+mn-ea"/>
                <a:cs typeface="+mn-cs"/>
              </a:rPr>
              <a:t>Selecting the tools and resources required</a:t>
            </a:r>
          </a:p>
          <a:p>
            <a:pPr marL="457200" lvl="2" indent="-228600">
              <a:lnSpc>
                <a:spcPct val="100000"/>
              </a:lnSpc>
              <a:spcBef>
                <a:spcPts val="0"/>
              </a:spcBef>
              <a:spcAft>
                <a:spcPts val="600"/>
              </a:spcAft>
            </a:pPr>
            <a:r>
              <a:rPr lang="en-US" sz="1100" kern="1200" dirty="0" smtClean="0">
                <a:solidFill>
                  <a:schemeClr val="tx1"/>
                </a:solidFill>
                <a:latin typeface="Arial" charset="0"/>
                <a:ea typeface="+mn-ea"/>
                <a:cs typeface="+mn-cs"/>
              </a:rPr>
              <a:t>Coordinating work with specialists</a:t>
            </a:r>
          </a:p>
          <a:p>
            <a:pPr marL="457200" lvl="2" indent="-228600">
              <a:lnSpc>
                <a:spcPct val="100000"/>
              </a:lnSpc>
              <a:spcBef>
                <a:spcPts val="0"/>
              </a:spcBef>
              <a:spcAft>
                <a:spcPts val="600"/>
              </a:spcAft>
            </a:pPr>
            <a:r>
              <a:rPr lang="en-US" sz="1100" kern="1200" dirty="0" smtClean="0">
                <a:solidFill>
                  <a:schemeClr val="tx1"/>
                </a:solidFill>
                <a:latin typeface="Arial" charset="0"/>
                <a:ea typeface="+mn-ea"/>
                <a:cs typeface="+mn-cs"/>
              </a:rPr>
              <a:t>Verification of the implementation</a:t>
            </a:r>
          </a:p>
          <a:p>
            <a:pPr marL="457200" lvl="2" indent="-228600">
              <a:lnSpc>
                <a:spcPct val="100000"/>
              </a:lnSpc>
              <a:spcBef>
                <a:spcPts val="0"/>
              </a:spcBef>
              <a:spcAft>
                <a:spcPts val="600"/>
              </a:spcAft>
            </a:pPr>
            <a:r>
              <a:rPr lang="en-US" sz="1100" kern="1200" dirty="0" smtClean="0">
                <a:solidFill>
                  <a:schemeClr val="tx1"/>
                </a:solidFill>
                <a:latin typeface="Arial" charset="0"/>
                <a:ea typeface="+mn-ea"/>
                <a:cs typeface="+mn-cs"/>
              </a:rPr>
              <a:t>Interpreting performance results</a:t>
            </a:r>
          </a:p>
          <a:p>
            <a:pPr marL="457200" lvl="2" indent="-228600">
              <a:lnSpc>
                <a:spcPct val="100000"/>
              </a:lnSpc>
              <a:spcBef>
                <a:spcPts val="0"/>
              </a:spcBef>
              <a:spcAft>
                <a:spcPts val="600"/>
              </a:spcAft>
            </a:pPr>
            <a:r>
              <a:rPr lang="en-US" sz="1100" kern="1200" dirty="0" smtClean="0">
                <a:solidFill>
                  <a:schemeClr val="tx1"/>
                </a:solidFill>
                <a:latin typeface="Arial" charset="0"/>
                <a:ea typeface="+mn-ea"/>
                <a:cs typeface="+mn-cs"/>
              </a:rPr>
              <a:t>Documenting the baseline, performance, and recommendations</a:t>
            </a:r>
          </a:p>
          <a:p>
            <a:pPr marL="228600" lvl="1" indent="-228600">
              <a:lnSpc>
                <a:spcPct val="100000"/>
              </a:lnSpc>
              <a:spcBef>
                <a:spcPts val="0"/>
              </a:spcBef>
              <a:spcAft>
                <a:spcPts val="600"/>
              </a:spcAft>
            </a:pPr>
            <a:r>
              <a:rPr lang="en-US" sz="1100" kern="1200" dirty="0" smtClean="0">
                <a:solidFill>
                  <a:schemeClr val="tx1"/>
                </a:solidFill>
                <a:latin typeface="Arial" charset="0"/>
                <a:ea typeface="+mn-ea"/>
                <a:cs typeface="+mn-cs"/>
              </a:rPr>
              <a:t>The tasks in a site-specific implementation plan may include the following:</a:t>
            </a:r>
          </a:p>
          <a:p>
            <a:pPr marL="457200" lvl="2" indent="-228600">
              <a:lnSpc>
                <a:spcPct val="100000"/>
              </a:lnSpc>
              <a:spcBef>
                <a:spcPts val="0"/>
              </a:spcBef>
              <a:spcAft>
                <a:spcPts val="600"/>
              </a:spcAft>
            </a:pPr>
            <a:r>
              <a:rPr lang="en-US" sz="1100" kern="1200" dirty="0" smtClean="0">
                <a:solidFill>
                  <a:schemeClr val="tx1"/>
                </a:solidFill>
                <a:latin typeface="Arial" charset="0"/>
                <a:ea typeface="+mn-ea"/>
                <a:cs typeface="+mn-cs"/>
              </a:rPr>
              <a:t>Identifying applications and devices to be implemented</a:t>
            </a:r>
          </a:p>
          <a:p>
            <a:pPr marL="457200" lvl="2" indent="-228600">
              <a:lnSpc>
                <a:spcPct val="100000"/>
              </a:lnSpc>
              <a:spcBef>
                <a:spcPts val="0"/>
              </a:spcBef>
              <a:spcAft>
                <a:spcPts val="600"/>
              </a:spcAft>
            </a:pPr>
            <a:r>
              <a:rPr lang="en-US" sz="1100" kern="1200" dirty="0" smtClean="0">
                <a:solidFill>
                  <a:schemeClr val="tx1"/>
                </a:solidFill>
                <a:latin typeface="Arial" charset="0"/>
                <a:ea typeface="+mn-ea"/>
                <a:cs typeface="+mn-cs"/>
              </a:rPr>
              <a:t>Creating installation tasks and checklists</a:t>
            </a:r>
          </a:p>
          <a:p>
            <a:pPr marL="457200" lvl="2" indent="-228600">
              <a:lnSpc>
                <a:spcPct val="100000"/>
              </a:lnSpc>
              <a:spcBef>
                <a:spcPts val="0"/>
              </a:spcBef>
              <a:spcAft>
                <a:spcPts val="600"/>
              </a:spcAft>
            </a:pPr>
            <a:r>
              <a:rPr lang="en-US" sz="1100" kern="1200" dirty="0" smtClean="0">
                <a:solidFill>
                  <a:schemeClr val="tx1"/>
                </a:solidFill>
                <a:latin typeface="Arial" charset="0"/>
                <a:ea typeface="+mn-ea"/>
                <a:cs typeface="+mn-cs"/>
              </a:rPr>
              <a:t>Defining device configuration and software requirements</a:t>
            </a:r>
          </a:p>
          <a:p>
            <a:pPr marL="457200" lvl="2" indent="-228600">
              <a:lnSpc>
                <a:spcPct val="100000"/>
              </a:lnSpc>
              <a:spcBef>
                <a:spcPts val="0"/>
              </a:spcBef>
              <a:spcAft>
                <a:spcPts val="600"/>
              </a:spcAft>
            </a:pPr>
            <a:r>
              <a:rPr lang="en-US" sz="1100" kern="1200" dirty="0" smtClean="0">
                <a:solidFill>
                  <a:schemeClr val="tx1"/>
                </a:solidFill>
                <a:latin typeface="Arial" charset="0"/>
                <a:ea typeface="+mn-ea"/>
                <a:cs typeface="+mn-cs"/>
              </a:rPr>
              <a:t>Creating site-specific device configurations, installation tasks, and checklists</a:t>
            </a:r>
          </a:p>
          <a:p>
            <a:pPr marL="457200" lvl="2" indent="-228600">
              <a:lnSpc>
                <a:spcPct val="100000"/>
              </a:lnSpc>
              <a:spcBef>
                <a:spcPts val="0"/>
              </a:spcBef>
              <a:spcAft>
                <a:spcPts val="600"/>
              </a:spcAft>
            </a:pPr>
            <a:r>
              <a:rPr lang="en-US" sz="1100" kern="1200" dirty="0" smtClean="0">
                <a:solidFill>
                  <a:schemeClr val="tx1"/>
                </a:solidFill>
                <a:latin typeface="Arial" charset="0"/>
                <a:ea typeface="+mn-ea"/>
                <a:cs typeface="+mn-cs"/>
              </a:rPr>
              <a:t>Creating installation verification tests</a:t>
            </a:r>
          </a:p>
          <a:p>
            <a:pPr marL="228600" marR="0" indent="-228600" algn="l" defTabSz="1020763" rtl="0" eaLnBrk="0" fontAlgn="base" latinLnBrk="0" hangingPunct="0">
              <a:lnSpc>
                <a:spcPct val="100000"/>
              </a:lnSpc>
              <a:spcBef>
                <a:spcPts val="0"/>
              </a:spcBef>
              <a:spcAft>
                <a:spcPts val="600"/>
              </a:spcAft>
              <a:buClrTx/>
              <a:buSzPct val="100000"/>
              <a:buFontTx/>
              <a:buChar char="•"/>
              <a:tabLst/>
              <a:defRPr/>
            </a:pPr>
            <a:r>
              <a:rPr lang="en-US" sz="1100" b="1" smtClean="0"/>
              <a:t>Step </a:t>
            </a:r>
            <a:r>
              <a:rPr lang="en-US" sz="1100" b="1" smtClean="0"/>
              <a:t>6: </a:t>
            </a:r>
            <a:r>
              <a:rPr lang="en-US" sz="1100" b="1" smtClean="0"/>
              <a:t>Monitor </a:t>
            </a:r>
            <a:r>
              <a:rPr lang="en-US" sz="1100" b="1" dirty="0" smtClean="0"/>
              <a:t>and optionally redesign</a:t>
            </a:r>
            <a:r>
              <a:rPr lang="en-US" sz="1100" dirty="0" smtClean="0"/>
              <a:t>: The network is put into operation after it is built. During operation, the network is constantly monitored and checked for errors. If troubleshooting problems become too frequent or even impossible to manage, a network redesign might be required; this can be avoided if all previous steps have been completed properly. This step is a part of the Operate and Optimize phases of the PPDIOO methodology.</a:t>
            </a:r>
          </a:p>
          <a:p>
            <a:pPr marL="228600" indent="-228600">
              <a:lnSpc>
                <a:spcPct val="100000"/>
              </a:lnSpc>
              <a:spcBef>
                <a:spcPts val="0"/>
              </a:spcBef>
              <a:spcAft>
                <a:spcPts val="600"/>
              </a:spcAft>
            </a:pP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35</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1020763" rtl="0" eaLnBrk="0" fontAlgn="base" latinLnBrk="0" hangingPunct="0">
              <a:lnSpc>
                <a:spcPct val="100000"/>
              </a:lnSpc>
              <a:spcBef>
                <a:spcPts val="0"/>
              </a:spcBef>
              <a:spcAft>
                <a:spcPts val="600"/>
              </a:spcAft>
              <a:buClrTx/>
              <a:buSzPct val="100000"/>
              <a:buFontTx/>
              <a:buChar char="•"/>
              <a:tabLst/>
              <a:defRPr/>
            </a:pPr>
            <a:r>
              <a:rPr lang="en-US" sz="1100" kern="1200" dirty="0" smtClean="0">
                <a:solidFill>
                  <a:schemeClr val="tx1"/>
                </a:solidFill>
                <a:latin typeface="Arial" charset="0"/>
                <a:ea typeface="+mn-ea"/>
                <a:cs typeface="+mn-cs"/>
              </a:rPr>
              <a:t>A template for an implementation plan should be used, and information added during every step of the process. If a standard template does not exist within the organization, one should be created. At the end of the project, the documentation should be safely archived so that it can be used to review and troubleshoot the network, and when future changes are required.</a:t>
            </a:r>
          </a:p>
          <a:p>
            <a:pPr marL="228600" marR="0" indent="-228600" algn="l" defTabSz="1020763" rtl="0" eaLnBrk="0" fontAlgn="base" latinLnBrk="0" hangingPunct="0">
              <a:lnSpc>
                <a:spcPct val="100000"/>
              </a:lnSpc>
              <a:spcBef>
                <a:spcPts val="0"/>
              </a:spcBef>
              <a:spcAft>
                <a:spcPts val="600"/>
              </a:spcAft>
              <a:buClrTx/>
              <a:buSzPct val="100000"/>
              <a:buFontTx/>
              <a:buChar char="•"/>
              <a:tabLst/>
              <a:defRPr/>
            </a:pPr>
            <a:r>
              <a:rPr lang="en-US" sz="1100" kern="1200" smtClean="0">
                <a:solidFill>
                  <a:schemeClr val="tx1"/>
                </a:solidFill>
                <a:latin typeface="Arial" charset="0"/>
                <a:ea typeface="+mn-ea"/>
                <a:cs typeface="+mn-cs"/>
              </a:rPr>
              <a:t>After </a:t>
            </a:r>
            <a:r>
              <a:rPr lang="en-US" sz="1100" kern="1200" dirty="0" smtClean="0">
                <a:solidFill>
                  <a:schemeClr val="tx1"/>
                </a:solidFill>
                <a:latin typeface="Arial" charset="0"/>
                <a:ea typeface="+mn-ea"/>
                <a:cs typeface="+mn-cs"/>
              </a:rPr>
              <a:t>successful implementation, the documentation must be updated to include all of the details, verification steps, and </a:t>
            </a:r>
            <a:r>
              <a:rPr lang="en-US" sz="1100" kern="1200" smtClean="0">
                <a:solidFill>
                  <a:schemeClr val="tx1"/>
                </a:solidFill>
                <a:latin typeface="Arial" charset="0"/>
                <a:ea typeface="+mn-ea"/>
                <a:cs typeface="+mn-cs"/>
              </a:rPr>
              <a:t>results.</a:t>
            </a:r>
            <a:endParaRPr lang="en-US" sz="11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36</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37</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38</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39</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40</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5</a:t>
            </a:fld>
            <a:endParaRPr lang="en-US" dirty="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28600" indent="-228600">
              <a:lnSpc>
                <a:spcPct val="100000"/>
              </a:lnSpc>
              <a:spcBef>
                <a:spcPts val="0"/>
              </a:spcBef>
              <a:spcAft>
                <a:spcPts val="600"/>
              </a:spcAft>
              <a:buNone/>
            </a:pPr>
            <a:r>
              <a:rPr lang="en-US" sz="1100" dirty="0" smtClean="0">
                <a:latin typeface="Arial" charset="0"/>
              </a:rPr>
              <a:t>The Cisco vision of the future IIN encompasses these features:</a:t>
            </a:r>
            <a:endParaRPr lang="en-US" sz="1100" b="1" dirty="0" smtClean="0">
              <a:latin typeface="Arial" charset="0"/>
            </a:endParaRPr>
          </a:p>
          <a:p>
            <a:pPr marL="228600" indent="-228600">
              <a:lnSpc>
                <a:spcPct val="100000"/>
              </a:lnSpc>
              <a:spcBef>
                <a:spcPts val="0"/>
              </a:spcBef>
              <a:spcAft>
                <a:spcPts val="600"/>
              </a:spcAft>
              <a:buFontTx/>
              <a:buChar char="•"/>
            </a:pPr>
            <a:r>
              <a:rPr lang="en-US" sz="1100" b="1" dirty="0" smtClean="0">
                <a:latin typeface="Arial" charset="0"/>
              </a:rPr>
              <a:t>Integration of networked resources and information assets that have been largely unlinked: </a:t>
            </a:r>
            <a:r>
              <a:rPr lang="en-US" sz="1100" dirty="0" smtClean="0">
                <a:latin typeface="Arial" charset="0"/>
              </a:rPr>
              <a:t>The modern converged networks with integrated voice, video, and data require that Information Technology (IT) departments more closely link the IT infrastructure with the network.</a:t>
            </a:r>
            <a:endParaRPr lang="en-US" sz="1100" b="1" dirty="0" smtClean="0">
              <a:latin typeface="Arial" charset="0"/>
            </a:endParaRPr>
          </a:p>
          <a:p>
            <a:pPr marL="228600" indent="-228600">
              <a:lnSpc>
                <a:spcPct val="100000"/>
              </a:lnSpc>
              <a:spcBef>
                <a:spcPts val="0"/>
              </a:spcBef>
              <a:spcAft>
                <a:spcPts val="600"/>
              </a:spcAft>
              <a:buFontTx/>
              <a:buChar char="•"/>
            </a:pPr>
            <a:r>
              <a:rPr lang="en-US" sz="1100" b="1" dirty="0" smtClean="0">
                <a:latin typeface="Arial" charset="0"/>
              </a:rPr>
              <a:t>Intelligence across multiple products and infrastructure layers:</a:t>
            </a:r>
            <a:r>
              <a:rPr lang="en-US" sz="1100" dirty="0" smtClean="0">
                <a:latin typeface="Arial" charset="0"/>
              </a:rPr>
              <a:t> The intelligence built into each component of the network is extended network-wide and applies end-to-end.</a:t>
            </a:r>
            <a:endParaRPr lang="en-US" sz="1100" b="1" dirty="0" smtClean="0">
              <a:latin typeface="Arial" charset="0"/>
            </a:endParaRPr>
          </a:p>
          <a:p>
            <a:pPr marL="228600" indent="-228600">
              <a:lnSpc>
                <a:spcPct val="100000"/>
              </a:lnSpc>
              <a:spcBef>
                <a:spcPts val="0"/>
              </a:spcBef>
              <a:spcAft>
                <a:spcPts val="600"/>
              </a:spcAft>
              <a:buFontTx/>
              <a:buChar char="•"/>
            </a:pPr>
            <a:r>
              <a:rPr lang="en-US" sz="1100" b="1" dirty="0" smtClean="0">
                <a:latin typeface="Arial" charset="0"/>
              </a:rPr>
              <a:t>Active participation of the network in the delivery of services and applications:</a:t>
            </a:r>
            <a:r>
              <a:rPr lang="en-US" sz="1100" dirty="0" smtClean="0">
                <a:latin typeface="Arial" charset="0"/>
              </a:rPr>
              <a:t> With added intelligence, the IIN makes it possible for the network to actively manage, monitor, and optimize service and application delivery across the entire IT environment.</a:t>
            </a:r>
          </a:p>
          <a:p>
            <a:pPr marL="228600" indent="-228600">
              <a:lnSpc>
                <a:spcPct val="100000"/>
              </a:lnSpc>
              <a:spcBef>
                <a:spcPts val="0"/>
              </a:spcBef>
              <a:spcAft>
                <a:spcPts val="600"/>
              </a:spcAft>
            </a:pPr>
            <a:r>
              <a:rPr lang="en-US" sz="1100" smtClean="0">
                <a:latin typeface="Arial" charset="0"/>
              </a:rPr>
              <a:t>With </a:t>
            </a:r>
            <a:r>
              <a:rPr lang="en-US" sz="1100" dirty="0" smtClean="0">
                <a:latin typeface="Arial" charset="0"/>
              </a:rPr>
              <a:t>the listed features, the IIN offers much more than basic connectivity, bandwidth for users, and access to applications. The IIN offers end-to-end functionality and centralized, unified control that promotes true business transparency and agility.</a:t>
            </a:r>
            <a:endParaRPr lang="en-US" sz="1100" dirty="0">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42</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44</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45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36538" indent="-236538" defTabSz="814388" eaLnBrk="1" hangingPunct="1">
              <a:lnSpc>
                <a:spcPct val="95000"/>
              </a:lnSpc>
              <a:buClr>
                <a:srgbClr val="708CA1"/>
              </a:buClr>
              <a:defRPr/>
            </a:pPr>
            <a:endParaRPr lang="en-US" sz="1100"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84ABDF1B-E978-4FC3-805E-DB85A386DC77}" type="slidenum">
              <a:rPr lang="en-US" smtClean="0"/>
              <a:pPr>
                <a:defRPr/>
              </a:pPr>
              <a:t>46</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47</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48</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lnSpc>
                <a:spcPct val="100000"/>
              </a:lnSpc>
              <a:spcBef>
                <a:spcPts val="0"/>
              </a:spcBef>
              <a:spcAft>
                <a:spcPts val="600"/>
              </a:spcAft>
            </a:pPr>
            <a:r>
              <a:rPr lang="en-US" sz="1100" dirty="0" smtClean="0"/>
              <a:t>ODR is not a true routing protocol because the information exchanged is limited to IP prefixes and a default route. ODR reports no metric information; the hub router uses a hop count of 1 as the metric for all routes reported via ODR. However, by using ODR, routing information for stub networks can be obtained dynamically without the overhead of a dynamic routing protocol, and default routes can be provided to the stub routers without manual </a:t>
            </a:r>
            <a:r>
              <a:rPr lang="en-US" sz="1100" smtClean="0"/>
              <a:t>configuration.</a:t>
            </a:r>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49</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lnSpc>
                <a:spcPct val="100000"/>
              </a:lnSpc>
              <a:spcBef>
                <a:spcPts val="0"/>
              </a:spcBef>
              <a:spcAft>
                <a:spcPts val="600"/>
              </a:spcAft>
            </a:pPr>
            <a:r>
              <a:rPr lang="en-US" sz="1100" dirty="0" smtClean="0"/>
              <a:t>ODR relies on CDP to carry the information between the hub router and the spoke routers. Therefore, CDP must be enabled on the links between the hub router and the spoke routers. Cisco routers by default have CDP enabled both globally and per interface on most interfaces. However, on some WAN links, such as ATM, CDP must be explicitly enabled.</a:t>
            </a:r>
          </a:p>
          <a:p>
            <a:pPr marL="228600" indent="-228600">
              <a:lnSpc>
                <a:spcPct val="100000"/>
              </a:lnSpc>
              <a:spcBef>
                <a:spcPts val="0"/>
              </a:spcBef>
              <a:spcAft>
                <a:spcPts val="600"/>
              </a:spcAft>
            </a:pPr>
            <a:r>
              <a:rPr lang="en-US" sz="1100" dirty="0" smtClean="0"/>
              <a:t>CDP updates are sent as multicasts. On WAN links that require mappings, such as dialer links and Frame Relay, it is important to use the </a:t>
            </a:r>
            <a:r>
              <a:rPr lang="en-US" sz="1100" b="1" dirty="0" smtClean="0"/>
              <a:t>broadcast </a:t>
            </a:r>
            <a:r>
              <a:rPr lang="en-US" sz="1100" dirty="0" smtClean="0"/>
              <a:t>keyword in the mapping statements; allowing broadcasts also allows multicasts across the link. CDP uses Subnetwork Access Protocol (SNAP) frames, so it runs on all media that support SNAP.</a:t>
            </a:r>
          </a:p>
          <a:p>
            <a:pPr marL="228600" indent="-228600">
              <a:lnSpc>
                <a:spcPct val="100000"/>
              </a:lnSpc>
              <a:spcBef>
                <a:spcPts val="0"/>
              </a:spcBef>
              <a:spcAft>
                <a:spcPts val="600"/>
              </a:spcAft>
            </a:pPr>
            <a:r>
              <a:rPr lang="en-US" sz="1100" dirty="0" smtClean="0"/>
              <a:t>CDP updates are sent every 60 seconds by default. This setting might be too infrequent in rapidly changing networks or too often in stable ones. You can adjust the timers with the </a:t>
            </a:r>
            <a:r>
              <a:rPr lang="en-US" sz="1100" b="1" dirty="0" smtClean="0"/>
              <a:t>cdp timer </a:t>
            </a:r>
            <a:r>
              <a:rPr lang="en-US" sz="1100" dirty="0" smtClean="0"/>
              <a:t>global configuration command. You can verify CDP settings by using the </a:t>
            </a:r>
            <a:r>
              <a:rPr lang="en-US" sz="1100" b="1" dirty="0" smtClean="0"/>
              <a:t>show cdp interface</a:t>
            </a:r>
            <a:r>
              <a:rPr lang="en-US" sz="1100" dirty="0" smtClean="0"/>
              <a:t> </a:t>
            </a:r>
            <a:r>
              <a:rPr lang="en-US" sz="1100" smtClean="0"/>
              <a:t>command.</a:t>
            </a:r>
            <a:endParaRPr lang="en-US" sz="11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50</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6</a:t>
            </a:fld>
            <a:endParaRPr lang="en-US" dirty="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0" marR="0" indent="0" algn="l" defTabSz="1020763" rtl="0" eaLnBrk="0" fontAlgn="base" latinLnBrk="0" hangingPunct="0">
              <a:lnSpc>
                <a:spcPct val="100000"/>
              </a:lnSpc>
              <a:spcBef>
                <a:spcPts val="0"/>
              </a:spcBef>
              <a:spcAft>
                <a:spcPts val="600"/>
              </a:spcAft>
              <a:buClrTx/>
              <a:buSzPct val="100000"/>
              <a:buNone/>
              <a:tabLst/>
              <a:defRPr/>
            </a:pPr>
            <a:r>
              <a:rPr lang="en-US" sz="1100" kern="1200" dirty="0" smtClean="0">
                <a:solidFill>
                  <a:schemeClr val="tx1"/>
                </a:solidFill>
                <a:latin typeface="Arial" charset="0"/>
                <a:ea typeface="+mn-ea"/>
                <a:cs typeface="+mn-cs"/>
              </a:rPr>
              <a:t>The IIN technology vision offers an evolutionary approach that consists of three phases in which functionality can be added to the infrastructure as required:</a:t>
            </a:r>
          </a:p>
          <a:p>
            <a:pPr marL="228600" lvl="1" indent="-228600">
              <a:lnSpc>
                <a:spcPct val="100000"/>
              </a:lnSpc>
              <a:spcBef>
                <a:spcPts val="0"/>
              </a:spcBef>
              <a:spcAft>
                <a:spcPts val="600"/>
              </a:spcAft>
            </a:pPr>
            <a:r>
              <a:rPr lang="en-US" sz="1100" b="1" i="0" u="none" strike="noStrike" kern="1200" smtClean="0">
                <a:solidFill>
                  <a:schemeClr val="tx1"/>
                </a:solidFill>
                <a:effectLst/>
                <a:latin typeface="Arial" charset="0"/>
                <a:ea typeface="+mn-ea"/>
                <a:cs typeface="+mn-cs"/>
              </a:rPr>
              <a:t>Phase </a:t>
            </a:r>
            <a:r>
              <a:rPr lang="en-US" sz="1100" b="1" i="0" u="none" strike="noStrike" kern="1200" dirty="0" smtClean="0">
                <a:solidFill>
                  <a:schemeClr val="tx1"/>
                </a:solidFill>
                <a:effectLst/>
                <a:latin typeface="Arial" charset="0"/>
                <a:ea typeface="+mn-ea"/>
                <a:cs typeface="+mn-cs"/>
              </a:rPr>
              <a:t>1: Integrated transport</a:t>
            </a:r>
            <a:r>
              <a:rPr lang="en-US" sz="1100" kern="1200" dirty="0" smtClean="0">
                <a:solidFill>
                  <a:schemeClr val="tx1"/>
                </a:solidFill>
                <a:latin typeface="Arial" charset="0"/>
                <a:ea typeface="+mn-ea"/>
                <a:cs typeface="+mn-cs"/>
              </a:rPr>
              <a:t>—Everything (data, voice, and video) consolidates onto an IP network for secure network convergence. By integrating data, voice, and video transport into a single, standards-based, modular network, organizations can simplify network management and generate enterprise-wide efficiencies. Network convergence also lays the foundation for a new class of IP-enabled applications, delivered through Cisco Unified Communications solutions.</a:t>
            </a:r>
          </a:p>
          <a:p>
            <a:pPr marL="228600" lvl="1" indent="-228600">
              <a:lnSpc>
                <a:spcPct val="100000"/>
              </a:lnSpc>
              <a:spcBef>
                <a:spcPts val="0"/>
              </a:spcBef>
              <a:spcAft>
                <a:spcPts val="600"/>
              </a:spcAft>
            </a:pPr>
            <a:r>
              <a:rPr lang="en-US" sz="1100" b="1" i="0" u="none" strike="noStrike" kern="1200" smtClean="0">
                <a:solidFill>
                  <a:schemeClr val="tx1"/>
                </a:solidFill>
                <a:effectLst/>
                <a:latin typeface="Arial" charset="0"/>
                <a:ea typeface="+mn-ea"/>
                <a:cs typeface="+mn-cs"/>
              </a:rPr>
              <a:t>Phase </a:t>
            </a:r>
            <a:r>
              <a:rPr lang="en-US" sz="1100" b="1" i="0" u="none" strike="noStrike" kern="1200" dirty="0" smtClean="0">
                <a:solidFill>
                  <a:schemeClr val="tx1"/>
                </a:solidFill>
                <a:effectLst/>
                <a:latin typeface="Arial" charset="0"/>
                <a:ea typeface="+mn-ea"/>
                <a:cs typeface="+mn-cs"/>
              </a:rPr>
              <a:t>2: Integrated services</a:t>
            </a:r>
            <a:r>
              <a:rPr lang="en-US" sz="1100" kern="1200" dirty="0" smtClean="0">
                <a:solidFill>
                  <a:schemeClr val="tx1"/>
                </a:solidFill>
                <a:latin typeface="Arial" charset="0"/>
                <a:ea typeface="+mn-ea"/>
                <a:cs typeface="+mn-cs"/>
              </a:rPr>
              <a:t>—When the network infrastructure is converged, IT resources can be pooled and shared, or virtualized, to flexibly address the changing needs of the organization. Integrated services help to unify common elements, such as storage and data center server capacity. By extending this virtualization concept to encompass server, storage, and network elements, an organization can transparently use all of its resources more efficiently. Business continuity is also enhanced because in the event of a local systems failure, shared resources across the IIN can provide needed services.</a:t>
            </a:r>
          </a:p>
          <a:p>
            <a:pPr marL="228600" lvl="1" indent="-228600">
              <a:lnSpc>
                <a:spcPct val="100000"/>
              </a:lnSpc>
              <a:spcBef>
                <a:spcPts val="0"/>
              </a:spcBef>
              <a:spcAft>
                <a:spcPts val="600"/>
              </a:spcAft>
            </a:pPr>
            <a:r>
              <a:rPr lang="en-US" sz="1100" b="1" i="0" u="none" strike="noStrike" kern="1200" smtClean="0">
                <a:solidFill>
                  <a:schemeClr val="tx1"/>
                </a:solidFill>
                <a:effectLst/>
                <a:latin typeface="Arial" charset="0"/>
                <a:ea typeface="+mn-ea"/>
                <a:cs typeface="+mn-cs"/>
              </a:rPr>
              <a:t>Phase </a:t>
            </a:r>
            <a:r>
              <a:rPr lang="en-US" sz="1100" b="1" i="0" u="none" strike="noStrike" kern="1200" dirty="0" smtClean="0">
                <a:solidFill>
                  <a:schemeClr val="tx1"/>
                </a:solidFill>
                <a:effectLst/>
                <a:latin typeface="Arial" charset="0"/>
                <a:ea typeface="+mn-ea"/>
                <a:cs typeface="+mn-cs"/>
              </a:rPr>
              <a:t>3: Integrated applications</a:t>
            </a:r>
            <a:r>
              <a:rPr lang="en-US" sz="1100" kern="1200" dirty="0" smtClean="0">
                <a:solidFill>
                  <a:schemeClr val="tx1"/>
                </a:solidFill>
                <a:latin typeface="Arial" charset="0"/>
                <a:ea typeface="+mn-ea"/>
                <a:cs typeface="+mn-cs"/>
              </a:rPr>
              <a:t>—This phase focuses on making the network application-aware so that it can optimize application performance and more efficiently deliver networked applications to users. With Application-Oriented Networking (AON) technology, Cisco has entered this third IIN phase. In addition to capabilities such as content caching, load balancing, and application-level security, the Cisco AON makes it possible for the network to simplify the application infrastructure by integrating intelligent application message handling, optimization, and security into the existing network.</a:t>
            </a:r>
            <a:endParaRPr lang="en-US" sz="1100" kern="1200" dirty="0">
              <a:solidFill>
                <a:schemeClr val="tx1"/>
              </a:solidFill>
              <a:latin typeface="Arial" charset="0"/>
              <a:ea typeface="+mn-ea"/>
              <a:cs typeface="+mn-cs"/>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84ABDF1B-E978-4FC3-805E-DB85A386DC77}" type="slidenum">
              <a:rPr lang="en-US" smtClean="0"/>
              <a:pPr>
                <a:defRPr/>
              </a:pPr>
              <a:t>51</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52</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lnSpc>
                <a:spcPct val="100000"/>
              </a:lnSpc>
              <a:spcBef>
                <a:spcPts val="0"/>
              </a:spcBef>
              <a:spcAft>
                <a:spcPts val="600"/>
              </a:spcAft>
            </a:pPr>
            <a:r>
              <a:rPr lang="en-US" sz="1100" kern="1200" dirty="0" smtClean="0">
                <a:solidFill>
                  <a:schemeClr val="tx1"/>
                </a:solidFill>
                <a:latin typeface="Arial" charset="0"/>
                <a:ea typeface="+mn-ea"/>
                <a:cs typeface="+mn-cs"/>
              </a:rPr>
              <a:t>When a network is using a distance vector routing protocol, all the routers periodically send their routing tables (or a portion of their tables) to only their neighboring routers. The routers then use the received information to determine whether any changes need to be made to their own routing table (for example, if a better way to a specific network is now available). This process repeats periodically.</a:t>
            </a:r>
          </a:p>
          <a:p>
            <a:pPr marL="228600" indent="-228600">
              <a:lnSpc>
                <a:spcPct val="100000"/>
              </a:lnSpc>
              <a:spcBef>
                <a:spcPts val="0"/>
              </a:spcBef>
              <a:spcAft>
                <a:spcPts val="600"/>
              </a:spcAft>
            </a:pPr>
            <a:r>
              <a:rPr lang="en-US" sz="1100" kern="1200" dirty="0" smtClean="0">
                <a:solidFill>
                  <a:schemeClr val="tx1"/>
                </a:solidFill>
                <a:latin typeface="Arial" charset="0"/>
                <a:ea typeface="+mn-ea"/>
                <a:cs typeface="+mn-cs"/>
              </a:rPr>
              <a:t>In contrast, when a network is using a link-state routing protocol, each of the routers sends the state of its own interfaces (its links) to all other routers (or to all routers in a part of the network, known as an area) only when there is a change. Each router uses the received information to recalculate the best path to each network and then saves this information in its routing </a:t>
            </a:r>
            <a:r>
              <a:rPr lang="en-US" sz="1100" kern="1200" smtClean="0">
                <a:solidFill>
                  <a:schemeClr val="tx1"/>
                </a:solidFill>
                <a:latin typeface="Arial" charset="0"/>
                <a:ea typeface="+mn-ea"/>
                <a:cs typeface="+mn-cs"/>
              </a:rPr>
              <a:t>table.</a:t>
            </a:r>
            <a:endParaRPr lang="en-US" sz="11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53</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54</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84ABDF1B-E978-4FC3-805E-DB85A386DC77}" type="slidenum">
              <a:rPr lang="en-US" smtClean="0"/>
              <a:pPr>
                <a:defRPr/>
              </a:pPr>
              <a:t>55</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84ABDF1B-E978-4FC3-805E-DB85A386DC77}" type="slidenum">
              <a:rPr lang="en-US" smtClean="0"/>
              <a:pPr>
                <a:defRPr/>
              </a:pPr>
              <a:t>56</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57</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58</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59</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F2C62B-6A03-4B95-BD68-4F64C9990A44}" type="slidenum">
              <a:rPr lang="en-US"/>
              <a:pPr/>
              <a:t>7</a:t>
            </a:fld>
            <a:endParaRPr lang="en-US" dirty="0"/>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pPr marL="0" indent="0">
              <a:lnSpc>
                <a:spcPct val="100000"/>
              </a:lnSpc>
              <a:spcBef>
                <a:spcPts val="0"/>
              </a:spcBef>
              <a:spcAft>
                <a:spcPts val="600"/>
              </a:spcAft>
              <a:buNone/>
            </a:pPr>
            <a:r>
              <a:rPr lang="en-US" sz="1100" dirty="0"/>
              <a:t>Cisco SONA is an architectural framework that guides the evolution of enterprise networks to an IIN. </a:t>
            </a:r>
            <a:endParaRPr lang="en-US" sz="1100" dirty="0" smtClean="0"/>
          </a:p>
          <a:p>
            <a:pPr marL="228600" indent="-228600">
              <a:lnSpc>
                <a:spcPct val="100000"/>
              </a:lnSpc>
              <a:spcBef>
                <a:spcPts val="0"/>
              </a:spcBef>
              <a:spcAft>
                <a:spcPts val="600"/>
              </a:spcAft>
            </a:pPr>
            <a:r>
              <a:rPr lang="en-US" sz="1100" smtClean="0"/>
              <a:t>The </a:t>
            </a:r>
            <a:r>
              <a:rPr lang="en-US" sz="1100" dirty="0"/>
              <a:t>Cisco SONA framework provides several advantages to enterprises</a:t>
            </a:r>
            <a:r>
              <a:rPr lang="en-US" altLang="ja-JP" sz="1100" dirty="0"/>
              <a:t>, such as the following:</a:t>
            </a:r>
          </a:p>
          <a:p>
            <a:pPr marL="228600" lvl="1" indent="-228600">
              <a:lnSpc>
                <a:spcPct val="100000"/>
              </a:lnSpc>
              <a:spcBef>
                <a:spcPts val="0"/>
              </a:spcBef>
              <a:spcAft>
                <a:spcPts val="600"/>
              </a:spcAft>
              <a:buFontTx/>
              <a:buChar char="•"/>
            </a:pPr>
            <a:r>
              <a:rPr lang="en-US" altLang="ja-JP" sz="1100" dirty="0"/>
              <a:t>Outlines the path towards the IIN</a:t>
            </a:r>
          </a:p>
          <a:p>
            <a:pPr marL="228600" lvl="1" indent="-228600">
              <a:lnSpc>
                <a:spcPct val="100000"/>
              </a:lnSpc>
              <a:spcBef>
                <a:spcPts val="0"/>
              </a:spcBef>
              <a:spcAft>
                <a:spcPts val="600"/>
              </a:spcAft>
              <a:buFontTx/>
              <a:buChar char="•"/>
            </a:pPr>
            <a:r>
              <a:rPr lang="en-US" altLang="ja-JP" sz="1100" dirty="0"/>
              <a:t>Illustrates how to build integrated systems across a fully converged IIN</a:t>
            </a:r>
          </a:p>
          <a:p>
            <a:pPr marL="228600" lvl="1" indent="-228600">
              <a:lnSpc>
                <a:spcPct val="100000"/>
              </a:lnSpc>
              <a:spcBef>
                <a:spcPts val="0"/>
              </a:spcBef>
              <a:spcAft>
                <a:spcPts val="600"/>
              </a:spcAft>
              <a:buFontTx/>
              <a:buChar char="•"/>
            </a:pPr>
            <a:r>
              <a:rPr lang="en-US" altLang="ja-JP" sz="1100" dirty="0"/>
              <a:t>Improves flexibility and increases efficiency, which results in optimized applications, processes, and resources.</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228600" indent="-228600">
              <a:lnSpc>
                <a:spcPct val="100000"/>
              </a:lnSpc>
              <a:spcBef>
                <a:spcPts val="0"/>
              </a:spcBef>
              <a:spcAft>
                <a:spcPts val="600"/>
              </a:spcAft>
            </a:pPr>
            <a:r>
              <a:rPr lang="en-US" sz="1100" b="1" dirty="0" smtClean="0"/>
              <a:t>Valid next-hop IP address</a:t>
            </a:r>
            <a:r>
              <a:rPr lang="en-US" sz="1100" dirty="0" smtClean="0"/>
              <a:t>—As each routing process receives updates and other information, the router first verifies that the route has a valid next-hop IP address.</a:t>
            </a:r>
          </a:p>
          <a:p>
            <a:pPr marL="228600" indent="-228600">
              <a:lnSpc>
                <a:spcPct val="100000"/>
              </a:lnSpc>
              <a:spcBef>
                <a:spcPts val="0"/>
              </a:spcBef>
              <a:spcAft>
                <a:spcPts val="600"/>
              </a:spcAft>
            </a:pPr>
            <a:r>
              <a:rPr lang="en-US" sz="1100" b="1" dirty="0" smtClean="0"/>
              <a:t>Administrative distance</a:t>
            </a:r>
            <a:r>
              <a:rPr lang="en-US" sz="1100" dirty="0" smtClean="0"/>
              <a:t>—The next consideration is administrative distance. If more than one route exists for the same network (with the same prefix), the router decides which route to install based on the administrative distance of the route’s source. The route with the lowest administrative distance is installed in the routing table. Routes with higher administrative distances are rejected.</a:t>
            </a:r>
          </a:p>
          <a:p>
            <a:pPr marL="228600" indent="-228600">
              <a:lnSpc>
                <a:spcPct val="100000"/>
              </a:lnSpc>
              <a:spcBef>
                <a:spcPts val="0"/>
              </a:spcBef>
              <a:spcAft>
                <a:spcPts val="600"/>
              </a:spcAft>
            </a:pPr>
            <a:r>
              <a:rPr lang="en-US" sz="1100" b="1" dirty="0" smtClean="0"/>
              <a:t>Metric</a:t>
            </a:r>
            <a:r>
              <a:rPr lang="en-US" sz="1100" dirty="0" smtClean="0"/>
              <a:t>—If the next hop is valid, the routing protocol chooses the best path to any given destination based on the lowest metric. The routing protocol offers this path to the routing table. For example, if EIGRP learns of a path to 10.1.1.0/24 and decides that this particular path is the best EIGRP path to this destination, the routing protocol offers the learned path to the routing table.</a:t>
            </a:r>
          </a:p>
          <a:p>
            <a:pPr marL="228600" indent="-228600">
              <a:lnSpc>
                <a:spcPct val="100000"/>
              </a:lnSpc>
              <a:spcBef>
                <a:spcPts val="0"/>
              </a:spcBef>
              <a:spcAft>
                <a:spcPts val="600"/>
              </a:spcAft>
            </a:pPr>
            <a:r>
              <a:rPr lang="en-US" sz="1100" b="1" dirty="0" smtClean="0"/>
              <a:t>Prefix</a:t>
            </a:r>
            <a:r>
              <a:rPr lang="en-US" sz="1100" dirty="0" smtClean="0"/>
              <a:t>—The router looks at the prefix being advertised; routes to the same network but with different prefixes can coexist in the routing table. For example, suppose the router has three routing processes running on it, and each process has received the following routes:</a:t>
            </a:r>
          </a:p>
          <a:p>
            <a:pPr marL="457200" lvl="1" indent="-228600">
              <a:lnSpc>
                <a:spcPct val="100000"/>
              </a:lnSpc>
              <a:spcBef>
                <a:spcPts val="0"/>
              </a:spcBef>
              <a:spcAft>
                <a:spcPts val="600"/>
              </a:spcAft>
            </a:pPr>
            <a:r>
              <a:rPr lang="en-US" sz="1100" dirty="0" smtClean="0"/>
              <a:t>RIPv2: 192.168.32.0/26</a:t>
            </a:r>
          </a:p>
          <a:p>
            <a:pPr marL="457200" lvl="1" indent="-228600">
              <a:lnSpc>
                <a:spcPct val="100000"/>
              </a:lnSpc>
              <a:spcBef>
                <a:spcPts val="0"/>
              </a:spcBef>
              <a:spcAft>
                <a:spcPts val="600"/>
              </a:spcAft>
            </a:pPr>
            <a:r>
              <a:rPr lang="en-US" sz="1100" dirty="0" smtClean="0"/>
              <a:t>OSPF: 192.168.32.0/24</a:t>
            </a:r>
          </a:p>
          <a:p>
            <a:pPr marL="457200" lvl="1" indent="-228600">
              <a:lnSpc>
                <a:spcPct val="100000"/>
              </a:lnSpc>
              <a:spcBef>
                <a:spcPts val="0"/>
              </a:spcBef>
              <a:spcAft>
                <a:spcPts val="600"/>
              </a:spcAft>
            </a:pPr>
            <a:r>
              <a:rPr lang="en-US" sz="1100" dirty="0" smtClean="0"/>
              <a:t>EIGRP: 192.168.32.0/19</a:t>
            </a:r>
          </a:p>
          <a:p>
            <a:pPr marL="228600" indent="-228600">
              <a:lnSpc>
                <a:spcPct val="100000"/>
              </a:lnSpc>
              <a:spcBef>
                <a:spcPts val="0"/>
              </a:spcBef>
              <a:spcAft>
                <a:spcPts val="600"/>
              </a:spcAft>
            </a:pPr>
            <a:r>
              <a:rPr lang="en-US" sz="1100" dirty="0" smtClean="0"/>
              <a:t>Because each route has a different prefix length (different subnet mask), the routes are considered different destinations and are all installed in the routing table. As discussed in the “Classless Routing Protocol Concepts” section earlier in this chapter, if more than one entry in the routing table matches a particular destination, the longest prefix match in the routing table is used. Therefore, in this example, if a packet arrives for the address 192.168.32.5, the router will use the 192.168.32.0/26 subnet, advertised by RIPv2, because it is the longest match for this address. </a:t>
            </a:r>
          </a:p>
          <a:p>
            <a:pPr marL="228600" indent="-228600">
              <a:lnSpc>
                <a:spcPct val="100000"/>
              </a:lnSpc>
              <a:spcBef>
                <a:spcPts val="0"/>
              </a:spcBef>
              <a:spcAft>
                <a:spcPts val="600"/>
              </a:spcAft>
            </a:pPr>
            <a:endParaRPr lang="en-US" sz="1100" dirty="0" smtClean="0"/>
          </a:p>
          <a:p>
            <a:pPr marL="228600" indent="-228600">
              <a:lnSpc>
                <a:spcPct val="100000"/>
              </a:lnSpc>
              <a:spcBef>
                <a:spcPts val="0"/>
              </a:spcBef>
              <a:spcAft>
                <a:spcPts val="600"/>
              </a:spcAft>
            </a:pPr>
            <a:endParaRPr lang="en-US" sz="110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61</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62</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63</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64</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lnSpc>
                <a:spcPct val="100000"/>
              </a:lnSpc>
              <a:spcBef>
                <a:spcPts val="0"/>
              </a:spcBef>
              <a:spcAft>
                <a:spcPts val="600"/>
              </a:spcAft>
            </a:pPr>
            <a:r>
              <a:rPr lang="en-US" sz="1100" kern="1200" dirty="0" smtClean="0">
                <a:solidFill>
                  <a:schemeClr val="tx1"/>
                </a:solidFill>
                <a:latin typeface="Arial" charset="0"/>
                <a:ea typeface="+mn-ea"/>
                <a:cs typeface="+mn-cs"/>
              </a:rPr>
              <a:t>R1 and R2 have two connections: a point-to-point serial connection that is the primary link, and a backup connection to be used if the other line goes down. Both routers use EIGRP, but do not use a routing protocol on the backup 172.16.1.0 network link.</a:t>
            </a:r>
          </a:p>
          <a:p>
            <a:pPr marL="228600" indent="-228600">
              <a:lnSpc>
                <a:spcPct val="100000"/>
              </a:lnSpc>
              <a:spcBef>
                <a:spcPts val="0"/>
              </a:spcBef>
              <a:spcAft>
                <a:spcPts val="600"/>
              </a:spcAft>
            </a:pPr>
            <a:r>
              <a:rPr lang="en-US" sz="1100" kern="1200" smtClean="0">
                <a:solidFill>
                  <a:schemeClr val="tx1"/>
                </a:solidFill>
                <a:latin typeface="Arial" charset="0"/>
                <a:ea typeface="+mn-ea"/>
                <a:cs typeface="+mn-cs"/>
              </a:rPr>
              <a:t>A </a:t>
            </a:r>
            <a:r>
              <a:rPr lang="en-US" sz="1100" kern="1200" dirty="0" smtClean="0">
                <a:solidFill>
                  <a:schemeClr val="tx1"/>
                </a:solidFill>
                <a:latin typeface="Arial" charset="0"/>
                <a:ea typeface="+mn-ea"/>
                <a:cs typeface="+mn-cs"/>
              </a:rPr>
              <a:t>static route that points to the backup interface of the other router has been created on each router. Because EIGRP has an administrative distance of 90, the static route has been given an administrative distance of 100. As long as router A has an EIGRP route to the 10.0.0.0 network, it appears more believable than the static route, and the EIGRP route is used. If the serial link goes down, deleting the EIGRP route, router A will insert the static route into the routing table. A similar process happens on router B with its route to the 172.17.0.0 </a:t>
            </a:r>
            <a:r>
              <a:rPr lang="en-US" sz="1100" kern="1200" smtClean="0">
                <a:solidFill>
                  <a:schemeClr val="tx1"/>
                </a:solidFill>
                <a:latin typeface="Arial" charset="0"/>
                <a:ea typeface="+mn-ea"/>
                <a:cs typeface="+mn-cs"/>
              </a:rPr>
              <a:t>network.</a:t>
            </a:r>
            <a:endParaRPr lang="en-US" sz="11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84ABDF1B-E978-4FC3-805E-DB85A386DC77}" type="slidenum">
              <a:rPr lang="en-US" smtClean="0"/>
              <a:pPr>
                <a:defRPr/>
              </a:pPr>
              <a:t>65</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66</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DC3EEB-F583-4D19-8F51-9ADFD1FBAF38}" type="slidenum">
              <a:rPr lang="en-US"/>
              <a:pPr/>
              <a:t>67</a:t>
            </a:fld>
            <a:endParaRPr lang="en-US" dirty="0"/>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pPr marL="228600" lvl="0" indent="-228600">
              <a:lnSpc>
                <a:spcPct val="100000"/>
              </a:lnSpc>
              <a:spcBef>
                <a:spcPts val="0"/>
              </a:spcBef>
              <a:spcAft>
                <a:spcPts val="600"/>
              </a:spcAft>
              <a:buFontTx/>
              <a:buChar char="•"/>
            </a:pPr>
            <a:r>
              <a:rPr lang="en-US" sz="1100" b="1" dirty="0" smtClean="0"/>
              <a:t>Service Provider Edge:</a:t>
            </a:r>
            <a:r>
              <a:rPr lang="en-US" sz="1100" dirty="0" smtClean="0"/>
              <a:t> This functional area represents connections to resources external to the campus. This area facilitates communication to WAN and Internet service provider  technologies.</a:t>
            </a:r>
          </a:p>
          <a:p>
            <a:pPr marL="228600" indent="-228600">
              <a:lnSpc>
                <a:spcPct val="100000"/>
              </a:lnSpc>
              <a:spcBef>
                <a:spcPts val="0"/>
              </a:spcBef>
              <a:spcAft>
                <a:spcPts val="600"/>
              </a:spcAft>
            </a:pPr>
            <a:r>
              <a:rPr lang="en-US" sz="1100" kern="1200" smtClean="0">
                <a:solidFill>
                  <a:schemeClr val="tx1"/>
                </a:solidFill>
                <a:latin typeface="Arial" charset="0"/>
                <a:ea typeface="+mn-ea"/>
                <a:cs typeface="+mn-cs"/>
              </a:rPr>
              <a:t>The </a:t>
            </a:r>
            <a:r>
              <a:rPr lang="en-US" sz="1100" kern="1200" dirty="0" smtClean="0">
                <a:solidFill>
                  <a:schemeClr val="tx1"/>
                </a:solidFill>
                <a:latin typeface="Arial" charset="0"/>
                <a:ea typeface="+mn-ea"/>
                <a:cs typeface="+mn-cs"/>
              </a:rPr>
              <a:t>three modules within the Service Provider Edge functional area are as follows:</a:t>
            </a:r>
          </a:p>
          <a:p>
            <a:pPr marL="4572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ISP</a:t>
            </a:r>
            <a:r>
              <a:rPr lang="en-US" sz="1100" kern="1200" dirty="0" smtClean="0">
                <a:solidFill>
                  <a:schemeClr val="tx1"/>
                </a:solidFill>
                <a:latin typeface="Arial" charset="0"/>
                <a:ea typeface="+mn-ea"/>
                <a:cs typeface="+mn-cs"/>
              </a:rPr>
              <a:t>—Represents Internet connections (in Figure 1-7 two instances of this module are shown, representing a dual-homed connection to two ISPs)</a:t>
            </a:r>
          </a:p>
          <a:p>
            <a:pPr marL="4572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PSTN</a:t>
            </a:r>
            <a:r>
              <a:rPr lang="en-US" sz="1100" kern="1200" dirty="0" smtClean="0">
                <a:solidFill>
                  <a:schemeClr val="tx1"/>
                </a:solidFill>
                <a:latin typeface="Arial" charset="0"/>
                <a:ea typeface="+mn-ea"/>
                <a:cs typeface="+mn-cs"/>
              </a:rPr>
              <a:t>—Represents all </a:t>
            </a:r>
            <a:r>
              <a:rPr lang="en-US" sz="1100" i="1" kern="1200" dirty="0" smtClean="0">
                <a:solidFill>
                  <a:schemeClr val="tx1"/>
                </a:solidFill>
                <a:latin typeface="Arial" charset="0"/>
                <a:ea typeface="+mn-ea"/>
                <a:cs typeface="+mn-cs"/>
              </a:rPr>
              <a:t>nonpermanent</a:t>
            </a:r>
            <a:r>
              <a:rPr lang="en-US" sz="1100" kern="1200" dirty="0" smtClean="0">
                <a:solidFill>
                  <a:schemeClr val="tx1"/>
                </a:solidFill>
                <a:latin typeface="Arial" charset="0"/>
                <a:ea typeface="+mn-ea"/>
                <a:cs typeface="+mn-cs"/>
              </a:rPr>
              <a:t> connections, including via analog phone, cellular phone, and Integrated Services Digital Network (ISDN) </a:t>
            </a:r>
          </a:p>
          <a:p>
            <a:pPr marL="457200" lvl="1" indent="-228600">
              <a:lnSpc>
                <a:spcPct val="100000"/>
              </a:lnSpc>
              <a:spcBef>
                <a:spcPts val="0"/>
              </a:spcBef>
              <a:spcAft>
                <a:spcPts val="600"/>
              </a:spcAft>
            </a:pPr>
            <a:r>
              <a:rPr lang="en-US" sz="1100" b="1" i="0" u="none" strike="noStrike" kern="1200" dirty="0" smtClean="0">
                <a:solidFill>
                  <a:schemeClr val="tx1"/>
                </a:solidFill>
                <a:effectLst/>
                <a:latin typeface="Arial" charset="0"/>
                <a:ea typeface="+mn-ea"/>
                <a:cs typeface="+mn-cs"/>
              </a:rPr>
              <a:t>Frame Relay/Asynchronous Transfer Mode (ATM)</a:t>
            </a:r>
            <a:r>
              <a:rPr lang="en-US" sz="1100" kern="1200" dirty="0" smtClean="0">
                <a:solidFill>
                  <a:schemeClr val="tx1"/>
                </a:solidFill>
                <a:latin typeface="Arial" charset="0"/>
                <a:ea typeface="+mn-ea"/>
                <a:cs typeface="+mn-cs"/>
              </a:rPr>
              <a:t>—Represents all </a:t>
            </a:r>
            <a:r>
              <a:rPr lang="en-US" sz="1100" i="1" kern="1200" dirty="0" smtClean="0">
                <a:solidFill>
                  <a:schemeClr val="tx1"/>
                </a:solidFill>
                <a:latin typeface="Arial" charset="0"/>
                <a:ea typeface="+mn-ea"/>
                <a:cs typeface="+mn-cs"/>
              </a:rPr>
              <a:t>permanent</a:t>
            </a:r>
            <a:r>
              <a:rPr lang="en-US" sz="1100" kern="1200" dirty="0" smtClean="0">
                <a:solidFill>
                  <a:schemeClr val="tx1"/>
                </a:solidFill>
                <a:latin typeface="Arial" charset="0"/>
                <a:ea typeface="+mn-ea"/>
                <a:cs typeface="+mn-cs"/>
              </a:rPr>
              <a:t> connections to remote locations, including via Frame Relay, ATM, leased lines, cable, digital subscriber line (DSL), </a:t>
            </a:r>
            <a:r>
              <a:rPr lang="en-US" sz="1100" kern="1200" smtClean="0">
                <a:solidFill>
                  <a:schemeClr val="tx1"/>
                </a:solidFill>
                <a:latin typeface="Arial" charset="0"/>
                <a:ea typeface="+mn-ea"/>
                <a:cs typeface="+mn-cs"/>
              </a:rPr>
              <a:t>and wireless</a:t>
            </a:r>
            <a:r>
              <a:rPr lang="en-US" sz="1100" dirty="0"/>
              <a:t>.</a:t>
            </a:r>
            <a:endParaRPr lang="en-US" sz="1100" kern="1200" dirty="0" smtClean="0">
              <a:solidFill>
                <a:schemeClr val="tx1"/>
              </a:solidFill>
              <a:latin typeface="Arial" charset="0"/>
              <a:ea typeface="+mn-ea"/>
              <a:cs typeface="+mn-cs"/>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68</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69</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70</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78B2C1-2975-472A-A59E-435C50C68E7B}" type="slidenum">
              <a:rPr lang="en-US"/>
              <a:pPr/>
              <a:t>8</a:t>
            </a:fld>
            <a:endParaRPr lang="en-US" dirty="0"/>
          </a:p>
        </p:txBody>
      </p:sp>
      <p:sp>
        <p:nvSpPr>
          <p:cNvPr id="144386" name="Rectangle 2"/>
          <p:cNvSpPr>
            <a:spLocks noGrp="1" noRot="1" noChangeAspect="1" noChangeArrowheads="1" noTextEdit="1"/>
          </p:cNvSpPr>
          <p:nvPr>
            <p:ph type="sldImg"/>
          </p:nvPr>
        </p:nvSpPr>
        <p:spPr>
          <a:xfrm>
            <a:off x="881063" y="246063"/>
            <a:ext cx="5319712" cy="3989387"/>
          </a:xfrm>
          <a:ln/>
        </p:spPr>
      </p:sp>
      <p:sp>
        <p:nvSpPr>
          <p:cNvPr id="144387" name="Rectangle 3"/>
          <p:cNvSpPr>
            <a:spLocks noGrp="1" noChangeArrowheads="1"/>
          </p:cNvSpPr>
          <p:nvPr>
            <p:ph type="body" idx="1"/>
          </p:nvPr>
        </p:nvSpPr>
        <p:spPr>
          <a:xfrm>
            <a:off x="405694" y="4378670"/>
            <a:ext cx="6121118" cy="4251166"/>
          </a:xfrm>
        </p:spPr>
        <p:txBody>
          <a:bodyPr/>
          <a:lstStyle/>
          <a:p>
            <a:pPr lvl="0">
              <a:buNone/>
            </a:pPr>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71</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dirty="0"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73</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78B2C1-2975-472A-A59E-435C50C68E7B}" type="slidenum">
              <a:rPr lang="en-US"/>
              <a:pPr/>
              <a:t>9</a:t>
            </a:fld>
            <a:endParaRPr lang="en-US" dirty="0"/>
          </a:p>
        </p:txBody>
      </p:sp>
      <p:sp>
        <p:nvSpPr>
          <p:cNvPr id="144386" name="Rectangle 2"/>
          <p:cNvSpPr>
            <a:spLocks noGrp="1" noRot="1" noChangeAspect="1" noChangeArrowheads="1" noTextEdit="1"/>
          </p:cNvSpPr>
          <p:nvPr>
            <p:ph type="sldImg"/>
          </p:nvPr>
        </p:nvSpPr>
        <p:spPr>
          <a:xfrm>
            <a:off x="881063" y="246063"/>
            <a:ext cx="5319712" cy="3989387"/>
          </a:xfrm>
          <a:ln/>
        </p:spPr>
      </p:sp>
      <p:sp>
        <p:nvSpPr>
          <p:cNvPr id="144387" name="Rectangle 3"/>
          <p:cNvSpPr>
            <a:spLocks noGrp="1" noChangeArrowheads="1"/>
          </p:cNvSpPr>
          <p:nvPr>
            <p:ph type="body" idx="1"/>
          </p:nvPr>
        </p:nvSpPr>
        <p:spPr>
          <a:xfrm>
            <a:off x="405694" y="4378670"/>
            <a:ext cx="6121118" cy="4251166"/>
          </a:xfrm>
        </p:spPr>
        <p:txBody>
          <a:bodyPr/>
          <a:lstStyle/>
          <a:p>
            <a:pPr lvl="0">
              <a:buNone/>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78B2C1-2975-472A-A59E-435C50C68E7B}" type="slidenum">
              <a:rPr lang="en-US"/>
              <a:pPr/>
              <a:t>10</a:t>
            </a:fld>
            <a:endParaRPr lang="en-US" dirty="0"/>
          </a:p>
        </p:txBody>
      </p:sp>
      <p:sp>
        <p:nvSpPr>
          <p:cNvPr id="144386" name="Rectangle 2"/>
          <p:cNvSpPr>
            <a:spLocks noGrp="1" noRot="1" noChangeAspect="1" noChangeArrowheads="1" noTextEdit="1"/>
          </p:cNvSpPr>
          <p:nvPr>
            <p:ph type="sldImg"/>
          </p:nvPr>
        </p:nvSpPr>
        <p:spPr>
          <a:xfrm>
            <a:off x="881063" y="246063"/>
            <a:ext cx="5319712" cy="3989387"/>
          </a:xfrm>
          <a:ln/>
        </p:spPr>
      </p:sp>
      <p:sp>
        <p:nvSpPr>
          <p:cNvPr id="144387" name="Rectangle 3"/>
          <p:cNvSpPr>
            <a:spLocks noGrp="1" noChangeArrowheads="1"/>
          </p:cNvSpPr>
          <p:nvPr>
            <p:ph type="body" idx="1"/>
          </p:nvPr>
        </p:nvSpPr>
        <p:spPr>
          <a:xfrm>
            <a:off x="405694" y="4378670"/>
            <a:ext cx="6121118" cy="4251166"/>
          </a:xfrm>
        </p:spPr>
        <p:txBody>
          <a:bodyPr/>
          <a:lstStyle/>
          <a:p>
            <a:pPr>
              <a:buFontTx/>
              <a:buChar cha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ROUTE v6 Chapter </a:t>
            </a:r>
            <a:r>
              <a:rPr lang="en-US" sz="700">
                <a:solidFill>
                  <a:schemeClr val="tx1"/>
                </a:solidFill>
              </a:rPr>
              <a:t>1</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0797" y="695512"/>
            <a:ext cx="7772400" cy="1362075"/>
          </a:xfrm>
          <a:prstGeom prst="rect">
            <a:avLst/>
          </a:prstGeom>
        </p:spPr>
        <p:txBody>
          <a:bodyPr anchor="t"/>
          <a:lstStyle>
            <a:lvl1pPr algn="l">
              <a:defRPr sz="4000" b="1" cap="all"/>
            </a:lvl1p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6776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374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740664"/>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8"/>
            <a:ext cx="8521700" cy="742659"/>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with sub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0"/>
            <a:ext cx="8522208" cy="740664"/>
          </a:xfrm>
          <a:prstGeom prst="rect">
            <a:avLst/>
          </a:prstGeom>
        </p:spPr>
        <p:txBody>
          <a:bodyPr>
            <a:normAutofit/>
          </a:bodyPr>
          <a:lstStyle>
            <a:lvl1pPr>
              <a:defRPr/>
            </a:lvl1pPr>
          </a:lstStyle>
          <a:p>
            <a:r>
              <a:rPr lang="en-US" smtClean="0"/>
              <a:t>Title with Subtext</a:t>
            </a:r>
            <a:endParaRPr lang="en-US"/>
          </a:p>
        </p:txBody>
      </p:sp>
      <p:sp>
        <p:nvSpPr>
          <p:cNvPr id="4" name="Content Placeholder 3"/>
          <p:cNvSpPr>
            <a:spLocks noGrp="1"/>
          </p:cNvSpPr>
          <p:nvPr>
            <p:ph sz="quarter" idx="10" hasCustomPrompt="1"/>
          </p:nvPr>
        </p:nvSpPr>
        <p:spPr>
          <a:xfrm>
            <a:off x="279400" y="1161826"/>
            <a:ext cx="8423275" cy="774924"/>
          </a:xfrm>
        </p:spPr>
        <p:txBody>
          <a:bodyPr>
            <a:normAutofit/>
          </a:bodyPr>
          <a:lstStyle>
            <a:lvl1pPr marL="11113" indent="-11113">
              <a:buNone/>
              <a:defRPr sz="2000" b="0" baseline="0"/>
            </a:lvl1pPr>
          </a:lstStyle>
          <a:p>
            <a:pPr lvl="0"/>
            <a:r>
              <a:rPr lang="en-US" smtClean="0"/>
              <a:t>Subtext here to describe graphic below</a:t>
            </a:r>
          </a:p>
        </p:txBody>
      </p:sp>
      <p:sp>
        <p:nvSpPr>
          <p:cNvPr id="7" name="Content Placeholder 6"/>
          <p:cNvSpPr>
            <a:spLocks noGrp="1"/>
          </p:cNvSpPr>
          <p:nvPr>
            <p:ph sz="quarter" idx="11"/>
          </p:nvPr>
        </p:nvSpPr>
        <p:spPr>
          <a:xfrm>
            <a:off x="279400" y="2033588"/>
            <a:ext cx="8445500" cy="4495800"/>
          </a:xfrm>
        </p:spPr>
        <p:txBody>
          <a:bodyPr>
            <a:normAutofit/>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204856"/>
            <a:ext cx="8316913" cy="5099125"/>
          </a:xfrm>
        </p:spPr>
        <p:txBody>
          <a:bodyPr/>
          <a:lstStyle/>
          <a:p>
            <a:pPr lvl="0"/>
            <a:r>
              <a:rPr lang="en-US" noProof="0" smtClean="0"/>
              <a:t>Click icon to add table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1</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6"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 id="2147483973" r:id="rId13"/>
    <p:sldLayoutId id="2147483974" r:id="rId14"/>
    <p:sldLayoutId id="2147483975" r:id="rId15"/>
    <p:sldLayoutId id="2147483976" r:id="rId16"/>
    <p:sldLayoutId id="2147483977" r:id="rId17"/>
    <p:sldLayoutId id="2147483978" r:id="rId18"/>
    <p:sldLayoutId id="2147483979" r:id="rId19"/>
    <p:sldLayoutId id="2147483958" r:id="rId20"/>
    <p:sldLayoutId id="2147483959" r:id="rId21"/>
    <p:sldLayoutId id="2147483879" r:id="rId22"/>
    <p:sldLayoutId id="2147483886" r:id="rId23"/>
    <p:sldLayoutId id="2147483888" r:id="rId24"/>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23.wmf"/><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7.wmf"/><Relationship Id="rId11" Type="http://schemas.openxmlformats.org/officeDocument/2006/relationships/image" Target="../media/image22.wmf"/><Relationship Id="rId5" Type="http://schemas.openxmlformats.org/officeDocument/2006/relationships/image" Target="../media/image16.emf"/><Relationship Id="rId10" Type="http://schemas.openxmlformats.org/officeDocument/2006/relationships/image" Target="../media/image21.wmf"/><Relationship Id="rId4" Type="http://schemas.openxmlformats.org/officeDocument/2006/relationships/image" Target="../media/image15.wmf"/><Relationship Id="rId9" Type="http://schemas.openxmlformats.org/officeDocument/2006/relationships/image" Target="../media/image20.wmf"/></Relationships>
</file>

<file path=ppt/slides/_rels/slide25.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23.wmf"/><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17.wmf"/><Relationship Id="rId11" Type="http://schemas.openxmlformats.org/officeDocument/2006/relationships/image" Target="../media/image22.wmf"/><Relationship Id="rId5" Type="http://schemas.openxmlformats.org/officeDocument/2006/relationships/image" Target="../media/image16.emf"/><Relationship Id="rId10" Type="http://schemas.openxmlformats.org/officeDocument/2006/relationships/image" Target="../media/image21.wmf"/><Relationship Id="rId4" Type="http://schemas.openxmlformats.org/officeDocument/2006/relationships/image" Target="../media/image15.wmf"/><Relationship Id="rId9" Type="http://schemas.openxmlformats.org/officeDocument/2006/relationships/image" Target="../media/image20.wmf"/></Relationships>
</file>

<file path=ppt/slides/_rels/slide26.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23.wmf"/><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17.wmf"/><Relationship Id="rId11" Type="http://schemas.openxmlformats.org/officeDocument/2006/relationships/image" Target="../media/image22.wmf"/><Relationship Id="rId5" Type="http://schemas.openxmlformats.org/officeDocument/2006/relationships/image" Target="../media/image16.emf"/><Relationship Id="rId10" Type="http://schemas.openxmlformats.org/officeDocument/2006/relationships/image" Target="../media/image21.wmf"/><Relationship Id="rId4" Type="http://schemas.openxmlformats.org/officeDocument/2006/relationships/image" Target="../media/image15.wmf"/><Relationship Id="rId9" Type="http://schemas.openxmlformats.org/officeDocument/2006/relationships/image" Target="../media/image20.wmf"/></Relationships>
</file>

<file path=ppt/slides/_rels/slide27.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23.wmf"/><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17.wmf"/><Relationship Id="rId11" Type="http://schemas.openxmlformats.org/officeDocument/2006/relationships/image" Target="../media/image22.wmf"/><Relationship Id="rId5" Type="http://schemas.openxmlformats.org/officeDocument/2006/relationships/image" Target="../media/image16.emf"/><Relationship Id="rId10" Type="http://schemas.openxmlformats.org/officeDocument/2006/relationships/image" Target="../media/image21.wmf"/><Relationship Id="rId4" Type="http://schemas.openxmlformats.org/officeDocument/2006/relationships/image" Target="../media/image15.wmf"/><Relationship Id="rId9" Type="http://schemas.openxmlformats.org/officeDocument/2006/relationships/image" Target="../media/image20.wmf"/></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45.xml"/><Relationship Id="rId1" Type="http://schemas.openxmlformats.org/officeDocument/2006/relationships/slideLayout" Target="../slideLayouts/slideLayout11.xml"/><Relationship Id="rId4" Type="http://schemas.openxmlformats.org/officeDocument/2006/relationships/image" Target="../media/image23.wmf"/></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64.xml"/><Relationship Id="rId1" Type="http://schemas.openxmlformats.org/officeDocument/2006/relationships/slideLayout" Target="../slideLayouts/slideLayout11.xml"/><Relationship Id="rId4" Type="http://schemas.openxmlformats.org/officeDocument/2006/relationships/image" Target="../media/image23.wmf"/></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15.wmf"/><Relationship Id="rId7" Type="http://schemas.openxmlformats.org/officeDocument/2006/relationships/image" Target="../media/image19.wmf"/><Relationship Id="rId2" Type="http://schemas.openxmlformats.org/officeDocument/2006/relationships/notesSlide" Target="../notesSlides/notesSlide66.xml"/><Relationship Id="rId1" Type="http://schemas.openxmlformats.org/officeDocument/2006/relationships/slideLayout" Target="../slideLayouts/slideLayout4.xml"/><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emf"/></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1.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a:bodyPr>
          <a:lstStyle/>
          <a:p>
            <a:r>
              <a:rPr lang="en-US" sz="2800" dirty="0" smtClean="0"/>
              <a:t>Chapter 1: </a:t>
            </a:r>
            <a:br>
              <a:rPr lang="en-US" sz="2800" dirty="0" smtClean="0"/>
            </a:br>
            <a:r>
              <a:rPr lang="en-US" sz="2800" dirty="0" smtClean="0"/>
              <a:t>Routing Services</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6788150" cy="658812"/>
          </a:xfrm>
        </p:spPr>
        <p:txBody>
          <a:bodyPr/>
          <a:lstStyle/>
          <a:p>
            <a:r>
              <a:rPr lang="en-US" sz="2400" dirty="0" smtClean="0"/>
              <a:t>CCNP  ROUTE: Implementing IP Routing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410" name="Rectangle 50"/>
          <p:cNvSpPr>
            <a:spLocks noGrp="1" noChangeArrowheads="1"/>
          </p:cNvSpPr>
          <p:nvPr>
            <p:ph type="title"/>
          </p:nvPr>
        </p:nvSpPr>
        <p:spPr bwMode="white">
          <a:noFill/>
          <a:ln/>
        </p:spPr>
        <p:txBody>
          <a:bodyPr/>
          <a:lstStyle/>
          <a:p>
            <a:r>
              <a:rPr lang="en-US" dirty="0" smtClean="0"/>
              <a:t>SONA: Interactive Services Layer</a:t>
            </a:r>
            <a:endParaRPr lang="en-US" dirty="0"/>
          </a:p>
        </p:txBody>
      </p:sp>
      <p:sp>
        <p:nvSpPr>
          <p:cNvPr id="4" name="Content Placeholder 3"/>
          <p:cNvSpPr>
            <a:spLocks noGrp="1"/>
          </p:cNvSpPr>
          <p:nvPr>
            <p:ph idx="1"/>
          </p:nvPr>
        </p:nvSpPr>
        <p:spPr>
          <a:xfrm>
            <a:off x="279401" y="1122948"/>
            <a:ext cx="3846829" cy="5186412"/>
          </a:xfrm>
        </p:spPr>
        <p:txBody>
          <a:bodyPr>
            <a:normAutofit/>
          </a:bodyPr>
          <a:lstStyle/>
          <a:p>
            <a:pPr lvl="0"/>
            <a:r>
              <a:rPr lang="en-US" sz="2000" dirty="0" smtClean="0"/>
              <a:t>Enables efficient allocation of resources to applications and business processes delivered through the networked infrastructure. </a:t>
            </a:r>
          </a:p>
          <a:p>
            <a:pPr lvl="0"/>
            <a:r>
              <a:rPr lang="en-US" sz="2000" dirty="0" smtClean="0"/>
              <a:t>Application and business processes include:</a:t>
            </a:r>
          </a:p>
          <a:p>
            <a:pPr lvl="1"/>
            <a:r>
              <a:rPr lang="en-US" sz="1600" dirty="0" smtClean="0"/>
              <a:t>Voice and collaboration services</a:t>
            </a:r>
          </a:p>
          <a:p>
            <a:pPr lvl="1"/>
            <a:r>
              <a:rPr lang="en-US" sz="1600" dirty="0" smtClean="0"/>
              <a:t>Mobility services</a:t>
            </a:r>
          </a:p>
          <a:p>
            <a:pPr lvl="1"/>
            <a:r>
              <a:rPr lang="en-US" sz="1600" dirty="0" smtClean="0"/>
              <a:t>Security and identity services</a:t>
            </a:r>
          </a:p>
          <a:p>
            <a:pPr lvl="1"/>
            <a:r>
              <a:rPr lang="en-US" sz="1600" dirty="0" smtClean="0"/>
              <a:t>Storage services</a:t>
            </a:r>
          </a:p>
          <a:p>
            <a:pPr lvl="1"/>
            <a:r>
              <a:rPr lang="en-US" sz="1600" dirty="0" smtClean="0"/>
              <a:t>Computer services</a:t>
            </a:r>
          </a:p>
          <a:p>
            <a:pPr lvl="1"/>
            <a:r>
              <a:rPr lang="en-US" sz="1600" dirty="0" smtClean="0"/>
              <a:t>Application networking services</a:t>
            </a:r>
          </a:p>
          <a:p>
            <a:pPr lvl="1"/>
            <a:r>
              <a:rPr lang="en-US" sz="1600" dirty="0" smtClean="0"/>
              <a:t>Network infrastructure virtualization</a:t>
            </a:r>
          </a:p>
          <a:p>
            <a:pPr lvl="1"/>
            <a:r>
              <a:rPr lang="en-US" sz="1600" dirty="0" smtClean="0"/>
              <a:t>Services management</a:t>
            </a:r>
            <a:endParaRPr lang="en-US" sz="2000" dirty="0" smtClean="0"/>
          </a:p>
          <a:p>
            <a:pPr lvl="1"/>
            <a:r>
              <a:rPr lang="en-US" sz="1600" dirty="0" smtClean="0"/>
              <a:t>Adaptive management services</a:t>
            </a:r>
            <a:endParaRPr lang="en-US" sz="1600" dirty="0"/>
          </a:p>
        </p:txBody>
      </p:sp>
      <p:pic>
        <p:nvPicPr>
          <p:cNvPr id="143412" name="Picture 52" descr="310P_152"/>
          <p:cNvPicPr>
            <a:picLocks noChangeAspect="1" noChangeArrowheads="1"/>
          </p:cNvPicPr>
          <p:nvPr/>
        </p:nvPicPr>
        <p:blipFill>
          <a:blip r:embed="rId3"/>
          <a:srcRect/>
          <a:stretch>
            <a:fillRect/>
          </a:stretch>
        </p:blipFill>
        <p:spPr bwMode="auto">
          <a:xfrm>
            <a:off x="4091889" y="1634489"/>
            <a:ext cx="4810811" cy="4034473"/>
          </a:xfrm>
          <a:prstGeom prst="rect">
            <a:avLst/>
          </a:prstGeom>
          <a:noFill/>
        </p:spPr>
      </p:pic>
      <p:sp>
        <p:nvSpPr>
          <p:cNvPr id="8" name="Rectangle 7"/>
          <p:cNvSpPr/>
          <p:nvPr/>
        </p:nvSpPr>
        <p:spPr bwMode="auto">
          <a:xfrm>
            <a:off x="4034790" y="1611630"/>
            <a:ext cx="4823460" cy="1303020"/>
          </a:xfrm>
          <a:prstGeom prst="rect">
            <a:avLst/>
          </a:prstGeom>
          <a:solidFill>
            <a:schemeClr val="bg1">
              <a:alpha val="82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4038600" y="4377690"/>
            <a:ext cx="4823460" cy="1329690"/>
          </a:xfrm>
          <a:prstGeom prst="rect">
            <a:avLst/>
          </a:prstGeom>
          <a:solidFill>
            <a:schemeClr val="bg1">
              <a:alpha val="82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410" name="Rectangle 50"/>
          <p:cNvSpPr>
            <a:spLocks noGrp="1" noChangeArrowheads="1"/>
          </p:cNvSpPr>
          <p:nvPr>
            <p:ph type="title"/>
          </p:nvPr>
        </p:nvSpPr>
        <p:spPr bwMode="white">
          <a:noFill/>
          <a:ln/>
        </p:spPr>
        <p:txBody>
          <a:bodyPr/>
          <a:lstStyle/>
          <a:p>
            <a:r>
              <a:rPr lang="en-US" dirty="0" smtClean="0"/>
              <a:t>SONA: Application Layer</a:t>
            </a:r>
            <a:endParaRPr lang="en-US" dirty="0"/>
          </a:p>
        </p:txBody>
      </p:sp>
      <p:sp>
        <p:nvSpPr>
          <p:cNvPr id="4" name="Content Placeholder 3"/>
          <p:cNvSpPr>
            <a:spLocks noGrp="1"/>
          </p:cNvSpPr>
          <p:nvPr>
            <p:ph idx="1"/>
          </p:nvPr>
        </p:nvSpPr>
        <p:spPr>
          <a:xfrm>
            <a:off x="279401" y="1122948"/>
            <a:ext cx="3618229" cy="5191792"/>
          </a:xfrm>
        </p:spPr>
        <p:txBody>
          <a:bodyPr/>
          <a:lstStyle/>
          <a:p>
            <a:r>
              <a:rPr lang="en-US" sz="2000" dirty="0" smtClean="0"/>
              <a:t>This layer’s objective is to meet business requirements and achieve efficiencies by leveraging the interactive services layer.</a:t>
            </a:r>
          </a:p>
          <a:p>
            <a:pPr lvl="0"/>
            <a:r>
              <a:rPr lang="en-US" sz="2000" dirty="0" smtClean="0"/>
              <a:t>Includes business applications and collaboration applications such as: </a:t>
            </a:r>
          </a:p>
          <a:p>
            <a:pPr lvl="1"/>
            <a:r>
              <a:rPr lang="en-US" sz="1600" dirty="0" smtClean="0"/>
              <a:t>Commercial applications</a:t>
            </a:r>
          </a:p>
          <a:p>
            <a:pPr lvl="1"/>
            <a:r>
              <a:rPr lang="en-US" sz="1600" dirty="0" smtClean="0"/>
              <a:t>Internally developed applications</a:t>
            </a:r>
          </a:p>
          <a:p>
            <a:pPr lvl="1"/>
            <a:r>
              <a:rPr lang="en-US" sz="1600" dirty="0" smtClean="0"/>
              <a:t>Software as a Services (SaaS)</a:t>
            </a:r>
            <a:endParaRPr lang="en-US" dirty="0" smtClean="0"/>
          </a:p>
          <a:p>
            <a:pPr lvl="1"/>
            <a:r>
              <a:rPr lang="en-US" sz="1600" dirty="0" smtClean="0"/>
              <a:t>Composite Apps/SOA</a:t>
            </a:r>
          </a:p>
          <a:p>
            <a:endParaRPr lang="en-US" sz="2000" dirty="0" smtClean="0"/>
          </a:p>
        </p:txBody>
      </p:sp>
      <p:pic>
        <p:nvPicPr>
          <p:cNvPr id="143412" name="Picture 52" descr="310P_152"/>
          <p:cNvPicPr>
            <a:picLocks noChangeAspect="1" noChangeArrowheads="1"/>
          </p:cNvPicPr>
          <p:nvPr/>
        </p:nvPicPr>
        <p:blipFill>
          <a:blip r:embed="rId3"/>
          <a:srcRect/>
          <a:stretch>
            <a:fillRect/>
          </a:stretch>
        </p:blipFill>
        <p:spPr bwMode="auto">
          <a:xfrm>
            <a:off x="4091889" y="1634489"/>
            <a:ext cx="4810811" cy="4034473"/>
          </a:xfrm>
          <a:prstGeom prst="rect">
            <a:avLst/>
          </a:prstGeom>
          <a:noFill/>
        </p:spPr>
      </p:pic>
      <p:sp>
        <p:nvSpPr>
          <p:cNvPr id="8" name="Rectangle 7"/>
          <p:cNvSpPr/>
          <p:nvPr/>
        </p:nvSpPr>
        <p:spPr bwMode="auto">
          <a:xfrm>
            <a:off x="4034790" y="2948940"/>
            <a:ext cx="4823460" cy="2777490"/>
          </a:xfrm>
          <a:prstGeom prst="rect">
            <a:avLst/>
          </a:prstGeom>
          <a:solidFill>
            <a:schemeClr val="bg1">
              <a:alpha val="82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410" name="Rectangle 50"/>
          <p:cNvSpPr>
            <a:spLocks noGrp="1" noChangeArrowheads="1"/>
          </p:cNvSpPr>
          <p:nvPr>
            <p:ph type="title"/>
          </p:nvPr>
        </p:nvSpPr>
        <p:spPr bwMode="white">
          <a:noFill/>
          <a:ln/>
        </p:spPr>
        <p:txBody>
          <a:bodyPr/>
          <a:lstStyle/>
          <a:p>
            <a:r>
              <a:rPr lang="en-US" dirty="0" smtClean="0"/>
              <a:t>Updated SONA Framework</a:t>
            </a:r>
            <a:endParaRPr lang="en-US" dirty="0"/>
          </a:p>
        </p:txBody>
      </p:sp>
      <p:sp>
        <p:nvSpPr>
          <p:cNvPr id="9" name="Content Placeholder 8"/>
          <p:cNvSpPr>
            <a:spLocks noGrp="1"/>
          </p:cNvSpPr>
          <p:nvPr>
            <p:ph sz="quarter" idx="10"/>
          </p:nvPr>
        </p:nvSpPr>
        <p:spPr/>
        <p:txBody>
          <a:bodyPr/>
          <a:lstStyle/>
          <a:p>
            <a:r>
              <a:rPr lang="en-US" dirty="0" smtClean="0"/>
              <a:t>Cisco Systems has recently updated the SONA framework:</a:t>
            </a:r>
            <a:endParaRPr lang="en-US" dirty="0"/>
          </a:p>
        </p:txBody>
      </p:sp>
      <p:sp>
        <p:nvSpPr>
          <p:cNvPr id="12" name="Content Placeholder 11"/>
          <p:cNvSpPr>
            <a:spLocks noGrp="1"/>
          </p:cNvSpPr>
          <p:nvPr>
            <p:ph sz="quarter" idx="11"/>
          </p:nvPr>
        </p:nvSpPr>
        <p:spPr/>
        <p:txBody>
          <a:bodyPr/>
          <a:lstStyle/>
          <a:p>
            <a:endParaRPr lang="en-US" dirty="0"/>
          </a:p>
        </p:txBody>
      </p:sp>
      <p:pic>
        <p:nvPicPr>
          <p:cNvPr id="143412" name="Picture 52" descr="310P_152"/>
          <p:cNvPicPr>
            <a:picLocks noChangeAspect="1" noChangeArrowheads="1"/>
          </p:cNvPicPr>
          <p:nvPr/>
        </p:nvPicPr>
        <p:blipFill>
          <a:blip r:embed="rId3"/>
          <a:srcRect/>
          <a:stretch>
            <a:fillRect/>
          </a:stretch>
        </p:blipFill>
        <p:spPr bwMode="auto">
          <a:xfrm>
            <a:off x="271008" y="2240280"/>
            <a:ext cx="4183856" cy="3508692"/>
          </a:xfrm>
          <a:prstGeom prst="rect">
            <a:avLst/>
          </a:prstGeom>
          <a:noFill/>
        </p:spPr>
      </p:pic>
      <p:pic>
        <p:nvPicPr>
          <p:cNvPr id="1032" name="Picture 8"/>
          <p:cNvPicPr>
            <a:picLocks noChangeAspect="1" noChangeArrowheads="1"/>
          </p:cNvPicPr>
          <p:nvPr/>
        </p:nvPicPr>
        <p:blipFill>
          <a:blip r:embed="rId4"/>
          <a:srcRect/>
          <a:stretch>
            <a:fillRect/>
          </a:stretch>
        </p:blipFill>
        <p:spPr bwMode="auto">
          <a:xfrm>
            <a:off x="5052886" y="5158740"/>
            <a:ext cx="3973978" cy="1059180"/>
          </a:xfrm>
          <a:prstGeom prst="rect">
            <a:avLst/>
          </a:prstGeom>
          <a:noFill/>
          <a:ln w="9525">
            <a:noFill/>
            <a:miter lim="800000"/>
            <a:headEnd/>
            <a:tailEnd/>
          </a:ln>
        </p:spPr>
      </p:pic>
      <p:sp>
        <p:nvSpPr>
          <p:cNvPr id="14" name="TextBox 13"/>
          <p:cNvSpPr txBox="1"/>
          <p:nvPr/>
        </p:nvSpPr>
        <p:spPr>
          <a:xfrm>
            <a:off x="5088494" y="5382343"/>
            <a:ext cx="3779619" cy="766998"/>
          </a:xfrm>
          <a:prstGeom prst="rect">
            <a:avLst/>
          </a:prstGeom>
          <a:noFill/>
        </p:spPr>
        <p:txBody>
          <a:bodyPr wrap="square" rtlCol="0" anchor="ctr" anchorCtr="0">
            <a:normAutofit/>
          </a:bodyPr>
          <a:lstStyle/>
          <a:p>
            <a:r>
              <a:rPr lang="en-US" sz="1050" dirty="0" smtClean="0">
                <a:solidFill>
                  <a:schemeClr val="bg1"/>
                </a:solidFill>
              </a:rPr>
              <a:t>Cisco designs, tests, and validates sets of modular, connected infrastructure elements organized by places in the network (PINs).</a:t>
            </a:r>
            <a:endParaRPr lang="en-US" sz="1050" dirty="0">
              <a:solidFill>
                <a:schemeClr val="bg1"/>
              </a:solidFill>
            </a:endParaRPr>
          </a:p>
        </p:txBody>
      </p:sp>
      <p:pic>
        <p:nvPicPr>
          <p:cNvPr id="1033" name="Picture 9"/>
          <p:cNvPicPr>
            <a:picLocks noChangeAspect="1" noChangeArrowheads="1"/>
          </p:cNvPicPr>
          <p:nvPr/>
        </p:nvPicPr>
        <p:blipFill>
          <a:blip r:embed="rId5"/>
          <a:srcRect/>
          <a:stretch>
            <a:fillRect/>
          </a:stretch>
        </p:blipFill>
        <p:spPr bwMode="auto">
          <a:xfrm>
            <a:off x="5279094" y="3203333"/>
            <a:ext cx="3463290" cy="1702009"/>
          </a:xfrm>
          <a:prstGeom prst="rect">
            <a:avLst/>
          </a:prstGeom>
          <a:noFill/>
          <a:ln w="9525">
            <a:noFill/>
            <a:miter lim="800000"/>
            <a:headEnd/>
            <a:tailEnd/>
          </a:ln>
        </p:spPr>
      </p:pic>
      <p:pic>
        <p:nvPicPr>
          <p:cNvPr id="1034" name="Picture 10"/>
          <p:cNvPicPr>
            <a:picLocks noChangeAspect="1" noChangeArrowheads="1"/>
          </p:cNvPicPr>
          <p:nvPr/>
        </p:nvPicPr>
        <p:blipFill>
          <a:blip r:embed="rId6"/>
          <a:srcRect/>
          <a:stretch>
            <a:fillRect/>
          </a:stretch>
        </p:blipFill>
        <p:spPr bwMode="auto">
          <a:xfrm>
            <a:off x="4980808" y="2228850"/>
            <a:ext cx="3869209" cy="858520"/>
          </a:xfrm>
          <a:prstGeom prst="rect">
            <a:avLst/>
          </a:prstGeom>
          <a:noFill/>
          <a:ln w="9525">
            <a:noFill/>
            <a:miter lim="800000"/>
            <a:headEnd/>
            <a:tailEnd/>
          </a:ln>
        </p:spPr>
      </p:pic>
      <p:cxnSp>
        <p:nvCxnSpPr>
          <p:cNvPr id="19" name="Straight Arrow Connector 18"/>
          <p:cNvCxnSpPr/>
          <p:nvPr/>
        </p:nvCxnSpPr>
        <p:spPr bwMode="auto">
          <a:xfrm>
            <a:off x="4467564" y="2697480"/>
            <a:ext cx="514350" cy="1588"/>
          </a:xfrm>
          <a:prstGeom prst="straightConnector1">
            <a:avLst/>
          </a:prstGeom>
          <a:solidFill>
            <a:schemeClr val="accent1"/>
          </a:solidFill>
          <a:ln w="57150" cap="flat" cmpd="sng" algn="ctr">
            <a:solidFill>
              <a:schemeClr val="tx1"/>
            </a:solidFill>
            <a:prstDash val="solid"/>
            <a:round/>
            <a:headEnd type="none" w="med" len="med"/>
            <a:tailEnd type="arrow"/>
          </a:ln>
          <a:effectLst/>
        </p:spPr>
      </p:cxnSp>
      <p:cxnSp>
        <p:nvCxnSpPr>
          <p:cNvPr id="22" name="Straight Arrow Connector 21"/>
          <p:cNvCxnSpPr/>
          <p:nvPr/>
        </p:nvCxnSpPr>
        <p:spPr bwMode="auto">
          <a:xfrm>
            <a:off x="4471374" y="3627120"/>
            <a:ext cx="514350" cy="1588"/>
          </a:xfrm>
          <a:prstGeom prst="straightConnector1">
            <a:avLst/>
          </a:prstGeom>
          <a:solidFill>
            <a:schemeClr val="accent1"/>
          </a:solidFill>
          <a:ln w="57150" cap="flat" cmpd="sng" algn="ctr">
            <a:solidFill>
              <a:schemeClr val="tx1"/>
            </a:solidFill>
            <a:prstDash val="solid"/>
            <a:round/>
            <a:headEnd type="none" w="med" len="med"/>
            <a:tailEnd type="arrow"/>
          </a:ln>
          <a:effectLst/>
        </p:spPr>
      </p:cxnSp>
      <p:cxnSp>
        <p:nvCxnSpPr>
          <p:cNvPr id="23" name="Straight Arrow Connector 22"/>
          <p:cNvCxnSpPr/>
          <p:nvPr/>
        </p:nvCxnSpPr>
        <p:spPr bwMode="auto">
          <a:xfrm>
            <a:off x="4471374" y="5238750"/>
            <a:ext cx="514350" cy="1588"/>
          </a:xfrm>
          <a:prstGeom prst="straightConnector1">
            <a:avLst/>
          </a:prstGeom>
          <a:solidFill>
            <a:schemeClr val="accent1"/>
          </a:solidFill>
          <a:ln w="57150" cap="flat" cmpd="sng" algn="ctr">
            <a:solidFill>
              <a:schemeClr val="tx1"/>
            </a:solidFill>
            <a:prstDash val="solid"/>
            <a:round/>
            <a:headEnd type="none" w="med" len="med"/>
            <a:tailEnd type="arrow"/>
          </a:ln>
          <a:effectLst/>
        </p:spPr>
      </p:cxn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410" name="Rectangle 50"/>
          <p:cNvSpPr>
            <a:spLocks noGrp="1" noChangeArrowheads="1"/>
          </p:cNvSpPr>
          <p:nvPr>
            <p:ph type="title"/>
          </p:nvPr>
        </p:nvSpPr>
        <p:spPr bwMode="white">
          <a:noFill/>
          <a:ln/>
        </p:spPr>
        <p:txBody>
          <a:bodyPr/>
          <a:lstStyle/>
          <a:p>
            <a:r>
              <a:rPr lang="en-US" dirty="0" smtClean="0"/>
              <a:t>Updated SONA Framework</a:t>
            </a:r>
            <a:endParaRPr lang="en-US" dirty="0"/>
          </a:p>
        </p:txBody>
      </p:sp>
      <p:pic>
        <p:nvPicPr>
          <p:cNvPr id="1031" name="Picture 7"/>
          <p:cNvPicPr>
            <a:picLocks noChangeAspect="1" noChangeArrowheads="1"/>
          </p:cNvPicPr>
          <p:nvPr/>
        </p:nvPicPr>
        <p:blipFill>
          <a:blip r:embed="rId3"/>
          <a:srcRect/>
          <a:stretch>
            <a:fillRect/>
          </a:stretch>
        </p:blipFill>
        <p:spPr bwMode="auto">
          <a:xfrm>
            <a:off x="967576" y="1005840"/>
            <a:ext cx="6644804" cy="554924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n-US" smtClean="0"/>
              <a:t>Cisco Enterprise Architecture</a:t>
            </a:r>
            <a:endParaRPr lang="en-US" dirty="0"/>
          </a:p>
        </p:txBody>
      </p:sp>
      <p:sp>
        <p:nvSpPr>
          <p:cNvPr id="6" name="Content Placeholder 5"/>
          <p:cNvSpPr>
            <a:spLocks noGrp="1"/>
          </p:cNvSpPr>
          <p:nvPr>
            <p:ph sz="quarter" idx="10"/>
          </p:nvPr>
        </p:nvSpPr>
        <p:spPr/>
        <p:txBody>
          <a:bodyPr/>
          <a:lstStyle/>
          <a:p>
            <a:pPr lvl="0"/>
            <a:r>
              <a:rPr lang="en-US" smtClean="0"/>
              <a:t>The places in the network in the SONA Network Infrastructure Layer have been identified as follows:</a:t>
            </a:r>
          </a:p>
          <a:p>
            <a:endParaRPr lang="en-US" dirty="0"/>
          </a:p>
        </p:txBody>
      </p:sp>
      <p:sp>
        <p:nvSpPr>
          <p:cNvPr id="10" name="Content Placeholder 9"/>
          <p:cNvSpPr>
            <a:spLocks noGrp="1"/>
          </p:cNvSpPr>
          <p:nvPr>
            <p:ph sz="quarter" idx="11"/>
          </p:nvPr>
        </p:nvSpPr>
        <p:spPr/>
        <p:txBody>
          <a:bodyPr/>
          <a:lstStyle/>
          <a:p>
            <a:endParaRPr lang="en-US"/>
          </a:p>
        </p:txBody>
      </p:sp>
      <p:pic>
        <p:nvPicPr>
          <p:cNvPr id="131085" name="Picture 13"/>
          <p:cNvPicPr>
            <a:picLocks noChangeAspect="1" noChangeArrowheads="1"/>
          </p:cNvPicPr>
          <p:nvPr/>
        </p:nvPicPr>
        <p:blipFill>
          <a:blip r:embed="rId3"/>
          <a:srcRect/>
          <a:stretch>
            <a:fillRect/>
          </a:stretch>
        </p:blipFill>
        <p:spPr bwMode="auto">
          <a:xfrm>
            <a:off x="1392924" y="2193145"/>
            <a:ext cx="6337429" cy="4280679"/>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5778" name="Rectangle 2"/>
          <p:cNvSpPr>
            <a:spLocks noGrp="1" noChangeArrowheads="1"/>
          </p:cNvSpPr>
          <p:nvPr>
            <p:ph type="title"/>
          </p:nvPr>
        </p:nvSpPr>
        <p:spPr>
          <a:prstGeom prst="rect">
            <a:avLst/>
          </a:prstGeom>
        </p:spPr>
        <p:txBody>
          <a:bodyPr/>
          <a:lstStyle/>
          <a:p>
            <a:pPr eaLnBrk="1" hangingPunct="1"/>
            <a:r>
              <a:rPr lang="en-US" dirty="0"/>
              <a:t>The Cisco Enterprise Architecture</a:t>
            </a:r>
          </a:p>
        </p:txBody>
      </p:sp>
      <p:sp>
        <p:nvSpPr>
          <p:cNvPr id="4" name="Content Placeholder 3"/>
          <p:cNvSpPr>
            <a:spLocks noGrp="1"/>
          </p:cNvSpPr>
          <p:nvPr>
            <p:ph idx="1"/>
          </p:nvPr>
        </p:nvSpPr>
        <p:spPr/>
        <p:txBody>
          <a:bodyPr/>
          <a:lstStyle/>
          <a:p>
            <a:endParaRPr lang="en-US" dirty="0"/>
          </a:p>
        </p:txBody>
      </p:sp>
      <p:pic>
        <p:nvPicPr>
          <p:cNvPr id="433156" name="Picture 14"/>
          <p:cNvPicPr>
            <a:picLocks noChangeAspect="1" noChangeArrowheads="1"/>
          </p:cNvPicPr>
          <p:nvPr/>
        </p:nvPicPr>
        <p:blipFill>
          <a:blip r:embed="rId3"/>
          <a:srcRect/>
          <a:stretch>
            <a:fillRect/>
          </a:stretch>
        </p:blipFill>
        <p:spPr bwMode="auto">
          <a:xfrm>
            <a:off x="963460" y="1120732"/>
            <a:ext cx="7216775" cy="54356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5205" name="Picture 14"/>
          <p:cNvPicPr>
            <a:picLocks noChangeAspect="1" noChangeArrowheads="1"/>
          </p:cNvPicPr>
          <p:nvPr/>
        </p:nvPicPr>
        <p:blipFill>
          <a:blip r:embed="rId3"/>
          <a:srcRect/>
          <a:stretch>
            <a:fillRect/>
          </a:stretch>
        </p:blipFill>
        <p:spPr bwMode="auto">
          <a:xfrm>
            <a:off x="838200" y="1346200"/>
            <a:ext cx="7216775" cy="5435600"/>
          </a:xfrm>
          <a:prstGeom prst="rect">
            <a:avLst/>
          </a:prstGeom>
          <a:noFill/>
          <a:ln w="9525" algn="ctr">
            <a:noFill/>
            <a:miter lim="800000"/>
            <a:headEnd/>
            <a:tailEnd/>
          </a:ln>
        </p:spPr>
      </p:pic>
      <p:sp>
        <p:nvSpPr>
          <p:cNvPr id="7" name="Rectangle 6"/>
          <p:cNvSpPr/>
          <p:nvPr/>
        </p:nvSpPr>
        <p:spPr bwMode="auto">
          <a:xfrm>
            <a:off x="4469130" y="1040130"/>
            <a:ext cx="4217670" cy="5806440"/>
          </a:xfrm>
          <a:prstGeom prst="rect">
            <a:avLst/>
          </a:prstGeom>
          <a:solidFill>
            <a:schemeClr val="bg1"/>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57826" name="Rectangle 2"/>
          <p:cNvSpPr>
            <a:spLocks noGrp="1" noChangeArrowheads="1"/>
          </p:cNvSpPr>
          <p:nvPr>
            <p:ph type="title"/>
          </p:nvPr>
        </p:nvSpPr>
        <p:spPr/>
        <p:txBody>
          <a:bodyPr/>
          <a:lstStyle/>
          <a:p>
            <a:r>
              <a:rPr lang="en-US" dirty="0" smtClean="0"/>
              <a:t>Campus Architecture</a:t>
            </a:r>
            <a:endParaRPr lang="en-US" dirty="0"/>
          </a:p>
        </p:txBody>
      </p:sp>
      <p:sp>
        <p:nvSpPr>
          <p:cNvPr id="17" name="Content Placeholder 16"/>
          <p:cNvSpPr>
            <a:spLocks noGrp="1"/>
          </p:cNvSpPr>
          <p:nvPr>
            <p:ph idx="1"/>
          </p:nvPr>
        </p:nvSpPr>
        <p:spPr/>
        <p:txBody>
          <a:bodyPr/>
          <a:lstStyle/>
          <a:p>
            <a:endParaRPr lang="en-US" dirty="0"/>
          </a:p>
        </p:txBody>
      </p:sp>
      <p:sp>
        <p:nvSpPr>
          <p:cNvPr id="6" name="Content Placeholder 5"/>
          <p:cNvSpPr>
            <a:spLocks noGrp="1"/>
          </p:cNvSpPr>
          <p:nvPr>
            <p:ph idx="10"/>
          </p:nvPr>
        </p:nvSpPr>
        <p:spPr/>
        <p:txBody>
          <a:bodyPr>
            <a:normAutofit fontScale="85000" lnSpcReduction="20000"/>
          </a:bodyPr>
          <a:lstStyle/>
          <a:p>
            <a:pPr>
              <a:lnSpc>
                <a:spcPct val="110000"/>
              </a:lnSpc>
              <a:buNone/>
            </a:pPr>
            <a:r>
              <a:rPr lang="en-US" smtClean="0"/>
              <a:t>Provides:</a:t>
            </a:r>
          </a:p>
          <a:p>
            <a:pPr>
              <a:lnSpc>
                <a:spcPct val="110000"/>
              </a:lnSpc>
            </a:pPr>
            <a:r>
              <a:rPr lang="en-US" smtClean="0"/>
              <a:t>High availability with a resilient multilayer design and redundant hardware and software features. </a:t>
            </a:r>
          </a:p>
          <a:p>
            <a:pPr>
              <a:lnSpc>
                <a:spcPct val="110000"/>
              </a:lnSpc>
            </a:pPr>
            <a:r>
              <a:rPr lang="en-US" smtClean="0"/>
              <a:t>Automatic procedures for reconfiguring network paths when failures occur.</a:t>
            </a:r>
          </a:p>
          <a:p>
            <a:pPr>
              <a:lnSpc>
                <a:spcPct val="110000"/>
              </a:lnSpc>
            </a:pPr>
            <a:r>
              <a:rPr lang="en-US" smtClean="0"/>
              <a:t>Multicast to provide optimized bandwidth consumption. </a:t>
            </a:r>
          </a:p>
          <a:p>
            <a:pPr>
              <a:lnSpc>
                <a:spcPct val="110000"/>
              </a:lnSpc>
            </a:pPr>
            <a:r>
              <a:rPr lang="en-US" smtClean="0"/>
              <a:t>Quality of Service (QoS). </a:t>
            </a:r>
          </a:p>
          <a:p>
            <a:pPr>
              <a:lnSpc>
                <a:spcPct val="110000"/>
              </a:lnSpc>
            </a:pPr>
            <a:r>
              <a:rPr lang="en-US" smtClean="0"/>
              <a:t>Integrated security. </a:t>
            </a:r>
          </a:p>
          <a:p>
            <a:pPr>
              <a:lnSpc>
                <a:spcPct val="110000"/>
              </a:lnSpc>
            </a:pPr>
            <a:r>
              <a:rPr lang="en-US" smtClean="0"/>
              <a:t>Flexibility to add IP security (IPsec) and MPLS VPNs, identity and access management, and VLANs to compartmentalize access. </a:t>
            </a:r>
          </a:p>
          <a:p>
            <a:pPr>
              <a:lnSpc>
                <a:spcPct val="110000"/>
              </a:lnSpc>
            </a:pPr>
            <a:endParaRPr lang="en-US" dirty="0"/>
          </a:p>
        </p:txBody>
      </p:sp>
      <p:sp>
        <p:nvSpPr>
          <p:cNvPr id="8" name="Rectangle 7"/>
          <p:cNvSpPr/>
          <p:nvPr/>
        </p:nvSpPr>
        <p:spPr bwMode="auto">
          <a:xfrm>
            <a:off x="777240" y="4080510"/>
            <a:ext cx="3931920" cy="2777490"/>
          </a:xfrm>
          <a:prstGeom prst="rect">
            <a:avLst/>
          </a:prstGeom>
          <a:solidFill>
            <a:schemeClr val="bg1">
              <a:alpha val="82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5205" name="Picture 14"/>
          <p:cNvPicPr>
            <a:picLocks noChangeAspect="1" noChangeArrowheads="1"/>
          </p:cNvPicPr>
          <p:nvPr/>
        </p:nvPicPr>
        <p:blipFill>
          <a:blip r:embed="rId3"/>
          <a:srcRect/>
          <a:stretch>
            <a:fillRect/>
          </a:stretch>
        </p:blipFill>
        <p:spPr bwMode="auto">
          <a:xfrm>
            <a:off x="888304" y="1145784"/>
            <a:ext cx="7216775" cy="5435600"/>
          </a:xfrm>
          <a:prstGeom prst="rect">
            <a:avLst/>
          </a:prstGeom>
          <a:noFill/>
          <a:ln w="9525" algn="ctr">
            <a:noFill/>
            <a:miter lim="800000"/>
            <a:headEnd/>
            <a:tailEnd/>
          </a:ln>
        </p:spPr>
      </p:pic>
      <p:sp>
        <p:nvSpPr>
          <p:cNvPr id="7" name="Rectangle 6"/>
          <p:cNvSpPr/>
          <p:nvPr/>
        </p:nvSpPr>
        <p:spPr bwMode="auto">
          <a:xfrm>
            <a:off x="4469130" y="1040130"/>
            <a:ext cx="4217670" cy="5806440"/>
          </a:xfrm>
          <a:prstGeom prst="rect">
            <a:avLst/>
          </a:prstGeom>
          <a:solidFill>
            <a:schemeClr val="bg1"/>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57826" name="Rectangle 2"/>
          <p:cNvSpPr>
            <a:spLocks noGrp="1" noChangeArrowheads="1"/>
          </p:cNvSpPr>
          <p:nvPr>
            <p:ph type="title"/>
          </p:nvPr>
        </p:nvSpPr>
        <p:spPr/>
        <p:txBody>
          <a:bodyPr/>
          <a:lstStyle/>
          <a:p>
            <a:r>
              <a:rPr lang="en-US" dirty="0" smtClean="0"/>
              <a:t>Branch Architecture</a:t>
            </a:r>
            <a:endParaRPr lang="en-US" dirty="0"/>
          </a:p>
        </p:txBody>
      </p:sp>
      <p:sp>
        <p:nvSpPr>
          <p:cNvPr id="17" name="Content Placeholder 16"/>
          <p:cNvSpPr>
            <a:spLocks noGrp="1"/>
          </p:cNvSpPr>
          <p:nvPr>
            <p:ph idx="1"/>
          </p:nvPr>
        </p:nvSpPr>
        <p:spPr/>
        <p:txBody>
          <a:bodyPr/>
          <a:lstStyle/>
          <a:p>
            <a:endParaRPr lang="en-US" dirty="0"/>
          </a:p>
        </p:txBody>
      </p:sp>
      <p:sp>
        <p:nvSpPr>
          <p:cNvPr id="6" name="Content Placeholder 5"/>
          <p:cNvSpPr>
            <a:spLocks noGrp="1"/>
          </p:cNvSpPr>
          <p:nvPr>
            <p:ph idx="10"/>
          </p:nvPr>
        </p:nvSpPr>
        <p:spPr/>
        <p:txBody>
          <a:bodyPr>
            <a:normAutofit fontScale="85000" lnSpcReduction="20000"/>
          </a:bodyPr>
          <a:lstStyle/>
          <a:p>
            <a:pPr>
              <a:lnSpc>
                <a:spcPct val="120000"/>
              </a:lnSpc>
            </a:pPr>
            <a:r>
              <a:rPr lang="en-US" dirty="0" smtClean="0"/>
              <a:t>Provides head-office applications and services, such as security, Cisco IP Communications, and advanced application performance. </a:t>
            </a:r>
          </a:p>
          <a:p>
            <a:pPr>
              <a:lnSpc>
                <a:spcPct val="120000"/>
              </a:lnSpc>
            </a:pPr>
            <a:r>
              <a:rPr lang="en-US" dirty="0" smtClean="0"/>
              <a:t>Integrates security, switching, network analysis, caching, and converged voice and video services into a series of integrated services routers in the branch. </a:t>
            </a:r>
          </a:p>
          <a:p>
            <a:pPr>
              <a:lnSpc>
                <a:spcPct val="120000"/>
              </a:lnSpc>
            </a:pPr>
            <a:r>
              <a:rPr lang="en-US" dirty="0" smtClean="0"/>
              <a:t>Enterprises can centrally configure, monitor, and manage devices that are located at </a:t>
            </a:r>
            <a:r>
              <a:rPr lang="en-US" smtClean="0"/>
              <a:t>remote </a:t>
            </a:r>
            <a:r>
              <a:rPr lang="en-US" smtClean="0"/>
              <a:t>sites.</a:t>
            </a:r>
            <a:endParaRPr lang="en-US" dirty="0"/>
          </a:p>
        </p:txBody>
      </p:sp>
      <p:sp>
        <p:nvSpPr>
          <p:cNvPr id="8" name="Rectangle 7"/>
          <p:cNvSpPr/>
          <p:nvPr/>
        </p:nvSpPr>
        <p:spPr bwMode="auto">
          <a:xfrm>
            <a:off x="662940" y="1314450"/>
            <a:ext cx="3931920" cy="2777490"/>
          </a:xfrm>
          <a:prstGeom prst="rect">
            <a:avLst/>
          </a:prstGeom>
          <a:solidFill>
            <a:schemeClr val="bg1">
              <a:alpha val="82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5205" name="Picture 14"/>
          <p:cNvPicPr>
            <a:picLocks noChangeAspect="1" noChangeArrowheads="1"/>
          </p:cNvPicPr>
          <p:nvPr/>
        </p:nvPicPr>
        <p:blipFill>
          <a:blip r:embed="rId3"/>
          <a:srcRect/>
          <a:stretch>
            <a:fillRect/>
          </a:stretch>
        </p:blipFill>
        <p:spPr bwMode="auto">
          <a:xfrm>
            <a:off x="838200" y="1158310"/>
            <a:ext cx="7216775" cy="5435600"/>
          </a:xfrm>
          <a:prstGeom prst="rect">
            <a:avLst/>
          </a:prstGeom>
          <a:noFill/>
          <a:ln w="9525" algn="ctr">
            <a:noFill/>
            <a:miter lim="800000"/>
            <a:headEnd/>
            <a:tailEnd/>
          </a:ln>
        </p:spPr>
      </p:pic>
      <p:sp>
        <p:nvSpPr>
          <p:cNvPr id="8" name="Rectangle 7"/>
          <p:cNvSpPr/>
          <p:nvPr/>
        </p:nvSpPr>
        <p:spPr bwMode="auto">
          <a:xfrm>
            <a:off x="874207" y="4080510"/>
            <a:ext cx="7595423" cy="2777490"/>
          </a:xfrm>
          <a:prstGeom prst="rect">
            <a:avLst/>
          </a:prstGeom>
          <a:solidFill>
            <a:schemeClr val="bg1">
              <a:alpha val="82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217170" y="1051560"/>
            <a:ext cx="4217670" cy="5452110"/>
          </a:xfrm>
          <a:prstGeom prst="rect">
            <a:avLst/>
          </a:prstGeom>
          <a:solidFill>
            <a:schemeClr val="bg1"/>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57826" name="Rectangle 2"/>
          <p:cNvSpPr>
            <a:spLocks noGrp="1" noChangeArrowheads="1"/>
          </p:cNvSpPr>
          <p:nvPr>
            <p:ph type="title"/>
          </p:nvPr>
        </p:nvSpPr>
        <p:spPr/>
        <p:txBody>
          <a:bodyPr/>
          <a:lstStyle/>
          <a:p>
            <a:r>
              <a:rPr lang="en-US" dirty="0" smtClean="0"/>
              <a:t>Data Center Architecture</a:t>
            </a:r>
            <a:endParaRPr lang="en-US" dirty="0"/>
          </a:p>
        </p:txBody>
      </p:sp>
      <p:sp>
        <p:nvSpPr>
          <p:cNvPr id="9" name="Content Placeholder 8"/>
          <p:cNvSpPr>
            <a:spLocks noGrp="1"/>
          </p:cNvSpPr>
          <p:nvPr>
            <p:ph idx="1"/>
          </p:nvPr>
        </p:nvSpPr>
        <p:spPr/>
        <p:txBody>
          <a:bodyPr>
            <a:normAutofit fontScale="85000" lnSpcReduction="20000"/>
          </a:bodyPr>
          <a:lstStyle/>
          <a:p>
            <a:pPr>
              <a:lnSpc>
                <a:spcPct val="120000"/>
              </a:lnSpc>
            </a:pPr>
            <a:r>
              <a:rPr lang="en-US" dirty="0" smtClean="0"/>
              <a:t>Adaptive network architecture that supports the requirements for consolidation, business continuance, and security. </a:t>
            </a:r>
          </a:p>
          <a:p>
            <a:pPr>
              <a:lnSpc>
                <a:spcPct val="120000"/>
              </a:lnSpc>
            </a:pPr>
            <a:r>
              <a:rPr lang="en-US" dirty="0" smtClean="0"/>
              <a:t>Redundant data centers provide backup services using synchronous and asynchronous data and application replication. </a:t>
            </a:r>
          </a:p>
          <a:p>
            <a:pPr>
              <a:lnSpc>
                <a:spcPct val="120000"/>
              </a:lnSpc>
            </a:pPr>
            <a:r>
              <a:rPr lang="en-US" dirty="0" smtClean="0"/>
              <a:t>The network and devices offer server and application load balancing to maximize performance. </a:t>
            </a:r>
          </a:p>
          <a:p>
            <a:pPr>
              <a:lnSpc>
                <a:spcPct val="120000"/>
              </a:lnSpc>
            </a:pPr>
            <a:r>
              <a:rPr lang="en-US" dirty="0" smtClean="0"/>
              <a:t>This solution allows the enterprise to scale without major changes to the infrastructure.</a:t>
            </a:r>
            <a:endParaRPr lang="en-US" dirty="0"/>
          </a:p>
        </p:txBody>
      </p:sp>
      <p:sp>
        <p:nvSpPr>
          <p:cNvPr id="19" name="Content Placeholder 18"/>
          <p:cNvSpPr>
            <a:spLocks noGrp="1"/>
          </p:cNvSpPr>
          <p:nvPr>
            <p:ph idx="10"/>
          </p:nvPr>
        </p:nvSpPr>
        <p:spPr/>
        <p:txBody>
          <a:bodyPr/>
          <a:lstStyle/>
          <a:p>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5205" name="Picture 14"/>
          <p:cNvPicPr>
            <a:picLocks noChangeAspect="1" noChangeArrowheads="1"/>
          </p:cNvPicPr>
          <p:nvPr/>
        </p:nvPicPr>
        <p:blipFill>
          <a:blip r:embed="rId3"/>
          <a:srcRect/>
          <a:stretch>
            <a:fillRect/>
          </a:stretch>
        </p:blipFill>
        <p:spPr bwMode="auto">
          <a:xfrm>
            <a:off x="838200" y="1095680"/>
            <a:ext cx="7216775" cy="5435600"/>
          </a:xfrm>
          <a:prstGeom prst="rect">
            <a:avLst/>
          </a:prstGeom>
          <a:noFill/>
          <a:ln w="9525" algn="ctr">
            <a:noFill/>
            <a:miter lim="800000"/>
            <a:headEnd/>
            <a:tailEnd/>
          </a:ln>
        </p:spPr>
      </p:pic>
      <p:sp>
        <p:nvSpPr>
          <p:cNvPr id="8" name="Rectangle 7"/>
          <p:cNvSpPr/>
          <p:nvPr/>
        </p:nvSpPr>
        <p:spPr bwMode="auto">
          <a:xfrm>
            <a:off x="788670" y="4080510"/>
            <a:ext cx="3543300" cy="2777490"/>
          </a:xfrm>
          <a:prstGeom prst="rect">
            <a:avLst/>
          </a:prstGeom>
          <a:solidFill>
            <a:schemeClr val="bg1">
              <a:alpha val="82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4320540" y="1040130"/>
            <a:ext cx="4011930" cy="3063240"/>
          </a:xfrm>
          <a:prstGeom prst="rect">
            <a:avLst/>
          </a:prstGeom>
          <a:solidFill>
            <a:schemeClr val="bg1">
              <a:alpha val="82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217170" y="1051560"/>
            <a:ext cx="4217670" cy="5452110"/>
          </a:xfrm>
          <a:prstGeom prst="rect">
            <a:avLst/>
          </a:prstGeom>
          <a:solidFill>
            <a:schemeClr val="bg1"/>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57826" name="Rectangle 2"/>
          <p:cNvSpPr>
            <a:spLocks noGrp="1" noChangeArrowheads="1"/>
          </p:cNvSpPr>
          <p:nvPr>
            <p:ph type="title"/>
          </p:nvPr>
        </p:nvSpPr>
        <p:spPr/>
        <p:txBody>
          <a:bodyPr/>
          <a:lstStyle/>
          <a:p>
            <a:r>
              <a:rPr lang="en-US" dirty="0" smtClean="0"/>
              <a:t>Teleworker Architecture</a:t>
            </a:r>
            <a:endParaRPr lang="en-US" dirty="0"/>
          </a:p>
        </p:txBody>
      </p:sp>
      <p:sp>
        <p:nvSpPr>
          <p:cNvPr id="9" name="Content Placeholder 8"/>
          <p:cNvSpPr>
            <a:spLocks noGrp="1"/>
          </p:cNvSpPr>
          <p:nvPr>
            <p:ph idx="1"/>
          </p:nvPr>
        </p:nvSpPr>
        <p:spPr/>
        <p:txBody>
          <a:bodyPr>
            <a:normAutofit fontScale="85000" lnSpcReduction="10000"/>
          </a:bodyPr>
          <a:lstStyle/>
          <a:p>
            <a:pPr>
              <a:lnSpc>
                <a:spcPct val="110000"/>
              </a:lnSpc>
            </a:pPr>
            <a:r>
              <a:rPr lang="en-US" dirty="0" smtClean="0"/>
              <a:t>Also called the Enterprise Branch-of-One, it allows enterprises to deliver secure voice and data services to remote SOHO offices over a broadband access service. </a:t>
            </a:r>
          </a:p>
          <a:p>
            <a:pPr>
              <a:lnSpc>
                <a:spcPct val="110000"/>
              </a:lnSpc>
            </a:pPr>
            <a:r>
              <a:rPr lang="en-US" dirty="0" smtClean="0"/>
              <a:t>Centralized management minimizes the IT support costs.</a:t>
            </a:r>
          </a:p>
          <a:p>
            <a:pPr>
              <a:lnSpc>
                <a:spcPct val="110000"/>
              </a:lnSpc>
            </a:pPr>
            <a:r>
              <a:rPr lang="en-US" dirty="0" smtClean="0"/>
              <a:t>Campus security policies are implemented using robust integrated security and identity-based networking services. </a:t>
            </a:r>
          </a:p>
          <a:p>
            <a:pPr lvl="1">
              <a:lnSpc>
                <a:spcPct val="110000"/>
              </a:lnSpc>
            </a:pPr>
            <a:r>
              <a:rPr lang="en-US" dirty="0" smtClean="0"/>
              <a:t>Staff can securely log on to the network over an always-on VPN and gain access to authorized applications and services. </a:t>
            </a:r>
          </a:p>
        </p:txBody>
      </p:sp>
      <p:sp>
        <p:nvSpPr>
          <p:cNvPr id="17" name="Content Placeholder 16"/>
          <p:cNvSpPr>
            <a:spLocks noGrp="1"/>
          </p:cNvSpPr>
          <p:nvPr>
            <p:ph idx="10"/>
          </p:nvPr>
        </p:nvSpPr>
        <p:spPr/>
        <p:txBody>
          <a:bodyPr/>
          <a:lstStyle/>
          <a:p>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1 Objectives</a:t>
            </a:r>
          </a:p>
        </p:txBody>
      </p:sp>
      <p:sp>
        <p:nvSpPr>
          <p:cNvPr id="7" name="Content Placeholder 6"/>
          <p:cNvSpPr>
            <a:spLocks noGrp="1"/>
          </p:cNvSpPr>
          <p:nvPr>
            <p:ph idx="1"/>
          </p:nvPr>
        </p:nvSpPr>
        <p:spPr/>
        <p:txBody>
          <a:bodyPr/>
          <a:lstStyle/>
          <a:p>
            <a:r>
              <a:rPr lang="en-US" dirty="0" smtClean="0"/>
              <a:t>Describe common enterprise traffic requirements and network design models.</a:t>
            </a:r>
          </a:p>
          <a:p>
            <a:r>
              <a:rPr lang="en-US" dirty="0" smtClean="0"/>
              <a:t>Describe how to create a plan for implementing routing services in an enterprise network.</a:t>
            </a:r>
          </a:p>
          <a:p>
            <a:r>
              <a:rPr lang="en-US" dirty="0" smtClean="0"/>
              <a:t>Review the fundamentals of routing and compare various routing protocols.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Cisco Hierarchical Network Model</a:t>
            </a:r>
            <a:endParaRPr lang="en-US" dirty="0"/>
          </a:p>
        </p:txBody>
      </p:sp>
      <p:sp>
        <p:nvSpPr>
          <p:cNvPr id="3" name="Content Placeholder 2"/>
          <p:cNvSpPr>
            <a:spLocks noGrp="1"/>
          </p:cNvSpPr>
          <p:nvPr>
            <p:ph idx="1"/>
          </p:nvPr>
        </p:nvSpPr>
        <p:spPr/>
        <p:txBody>
          <a:bodyPr/>
          <a:lstStyle/>
          <a:p>
            <a:r>
              <a:rPr lang="en-US" dirty="0" smtClean="0"/>
              <a:t>The three-layer hierarchical model is used extensively in network design.</a:t>
            </a:r>
          </a:p>
          <a:p>
            <a:r>
              <a:rPr lang="en-US" dirty="0" smtClean="0"/>
              <a:t>The hierarchical model consists of the:</a:t>
            </a:r>
          </a:p>
          <a:p>
            <a:pPr lvl="1"/>
            <a:r>
              <a:rPr lang="en-US" dirty="0" smtClean="0"/>
              <a:t>Access layer</a:t>
            </a:r>
          </a:p>
          <a:p>
            <a:pPr lvl="1"/>
            <a:r>
              <a:rPr lang="en-US" dirty="0" smtClean="0"/>
              <a:t>Distribution layer</a:t>
            </a:r>
          </a:p>
          <a:p>
            <a:pPr lvl="1"/>
            <a:r>
              <a:rPr lang="en-US" dirty="0" smtClean="0"/>
              <a:t>Core layer</a:t>
            </a:r>
          </a:p>
          <a:p>
            <a:r>
              <a:rPr lang="en-US" dirty="0" smtClean="0"/>
              <a:t>It provides a modular framework that allows design flexibility and facilitates implementation and troubleshooting. </a:t>
            </a:r>
          </a:p>
          <a:p>
            <a:pPr lvl="1"/>
            <a:r>
              <a:rPr lang="en-US" dirty="0" smtClean="0"/>
              <a:t>The hierarchical model is useful for smaller networks, but does not scale well to today’s larger, more complex networks.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dirty="0"/>
              <a:t>Hierarchical Campus Model</a:t>
            </a:r>
          </a:p>
        </p:txBody>
      </p:sp>
      <p:pic>
        <p:nvPicPr>
          <p:cNvPr id="89127" name="Picture 39" descr="l01_12"/>
          <p:cNvPicPr>
            <a:picLocks noChangeAspect="1" noChangeArrowheads="1"/>
          </p:cNvPicPr>
          <p:nvPr/>
        </p:nvPicPr>
        <p:blipFill>
          <a:blip r:embed="rId3"/>
          <a:srcRect/>
          <a:stretch>
            <a:fillRect/>
          </a:stretch>
        </p:blipFill>
        <p:spPr bwMode="auto">
          <a:xfrm>
            <a:off x="420688" y="1487488"/>
            <a:ext cx="8277225" cy="484822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Hierarchical Model Applied to a WAN</a:t>
            </a:r>
            <a:endParaRPr lang="en-US" dirty="0"/>
          </a:p>
        </p:txBody>
      </p:sp>
      <p:pic>
        <p:nvPicPr>
          <p:cNvPr id="3074" name="Picture 2"/>
          <p:cNvPicPr>
            <a:picLocks noChangeAspect="1" noChangeArrowheads="1"/>
          </p:cNvPicPr>
          <p:nvPr/>
        </p:nvPicPr>
        <p:blipFill>
          <a:blip r:embed="rId3"/>
          <a:srcRect/>
          <a:stretch>
            <a:fillRect/>
          </a:stretch>
        </p:blipFill>
        <p:spPr bwMode="auto">
          <a:xfrm>
            <a:off x="1369582" y="1230630"/>
            <a:ext cx="6373813"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dirty="0"/>
              <a:t>Enterprise Composite </a:t>
            </a:r>
            <a:r>
              <a:rPr lang="en-US" dirty="0" smtClean="0"/>
              <a:t>Network Model</a:t>
            </a:r>
            <a:endParaRPr lang="en-US" dirty="0"/>
          </a:p>
        </p:txBody>
      </p:sp>
      <p:sp>
        <p:nvSpPr>
          <p:cNvPr id="5" name="Content Placeholder 4"/>
          <p:cNvSpPr>
            <a:spLocks noGrp="1"/>
          </p:cNvSpPr>
          <p:nvPr>
            <p:ph idx="1"/>
          </p:nvPr>
        </p:nvSpPr>
        <p:spPr/>
        <p:txBody>
          <a:bodyPr/>
          <a:lstStyle/>
          <a:p>
            <a:r>
              <a:rPr lang="en-US" dirty="0" smtClean="0"/>
              <a:t>The Enterprise Composite Network Model divides the network into three functional areas:</a:t>
            </a:r>
            <a:endParaRPr lang="en-US" dirty="0"/>
          </a:p>
        </p:txBody>
      </p:sp>
      <p:sp>
        <p:nvSpPr>
          <p:cNvPr id="6" name="Rectangle 5"/>
          <p:cNvSpPr/>
          <p:nvPr/>
        </p:nvSpPr>
        <p:spPr bwMode="auto">
          <a:xfrm flipH="1">
            <a:off x="7330440" y="2065020"/>
            <a:ext cx="1573530" cy="571500"/>
          </a:xfrm>
          <a:prstGeom prst="rect">
            <a:avLst/>
          </a:prstGeom>
          <a:solidFill>
            <a:schemeClr val="accent2">
              <a:lumMod val="75000"/>
              <a:alpha val="3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flipH="1">
            <a:off x="5497830" y="2072640"/>
            <a:ext cx="1828800" cy="571500"/>
          </a:xfrm>
          <a:prstGeom prst="rect">
            <a:avLst/>
          </a:prstGeom>
          <a:solidFill>
            <a:srgbClr val="FFFF00">
              <a:alpha val="3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144780" y="2068830"/>
            <a:ext cx="5353050" cy="571500"/>
          </a:xfrm>
          <a:prstGeom prst="rect">
            <a:avLst/>
          </a:prstGeom>
          <a:solidFill>
            <a:schemeClr val="accent1">
              <a:alpha val="36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TextBox 8"/>
          <p:cNvSpPr txBox="1"/>
          <p:nvPr/>
        </p:nvSpPr>
        <p:spPr>
          <a:xfrm>
            <a:off x="171450" y="2103120"/>
            <a:ext cx="2194560" cy="377190"/>
          </a:xfrm>
          <a:prstGeom prst="rect">
            <a:avLst/>
          </a:prstGeom>
          <a:noFill/>
        </p:spPr>
        <p:txBody>
          <a:bodyPr vert="horz" wrap="square" lIns="91440" rIns="91440" numCol="1" rtlCol="0" anchor="t" anchorCtr="0">
            <a:noAutofit/>
          </a:bodyPr>
          <a:lstStyle/>
          <a:p>
            <a:pPr algn="l"/>
            <a:r>
              <a:rPr lang="en-US" sz="1400" b="1" dirty="0" smtClean="0"/>
              <a:t>Enterprise Campus</a:t>
            </a:r>
          </a:p>
        </p:txBody>
      </p:sp>
      <p:sp>
        <p:nvSpPr>
          <p:cNvPr id="10" name="TextBox 9"/>
          <p:cNvSpPr txBox="1"/>
          <p:nvPr/>
        </p:nvSpPr>
        <p:spPr>
          <a:xfrm>
            <a:off x="5524500" y="2084070"/>
            <a:ext cx="2194560" cy="377190"/>
          </a:xfrm>
          <a:prstGeom prst="rect">
            <a:avLst/>
          </a:prstGeom>
          <a:noFill/>
        </p:spPr>
        <p:txBody>
          <a:bodyPr vert="horz" wrap="square" lIns="91440" rIns="91440" numCol="1" rtlCol="0" anchor="t" anchorCtr="0">
            <a:noAutofit/>
          </a:bodyPr>
          <a:lstStyle/>
          <a:p>
            <a:pPr algn="l"/>
            <a:r>
              <a:rPr lang="en-US" sz="1400" b="1" dirty="0" smtClean="0"/>
              <a:t>Enterprise Edge</a:t>
            </a:r>
          </a:p>
        </p:txBody>
      </p:sp>
      <p:sp>
        <p:nvSpPr>
          <p:cNvPr id="11" name="TextBox 10"/>
          <p:cNvSpPr txBox="1"/>
          <p:nvPr/>
        </p:nvSpPr>
        <p:spPr>
          <a:xfrm>
            <a:off x="7345680" y="2076450"/>
            <a:ext cx="1386840" cy="377190"/>
          </a:xfrm>
          <a:prstGeom prst="rect">
            <a:avLst/>
          </a:prstGeom>
          <a:noFill/>
        </p:spPr>
        <p:txBody>
          <a:bodyPr vert="horz" wrap="square" lIns="91440" rIns="91440" numCol="1" rtlCol="0" anchor="t" anchorCtr="0">
            <a:noAutofit/>
          </a:bodyPr>
          <a:lstStyle/>
          <a:p>
            <a:pPr algn="l"/>
            <a:r>
              <a:rPr lang="en-US" sz="1400" b="1" dirty="0" smtClean="0"/>
              <a:t>Service Provider Edge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101"/>
          <p:cNvSpPr/>
          <p:nvPr/>
        </p:nvSpPr>
        <p:spPr bwMode="auto">
          <a:xfrm flipH="1">
            <a:off x="7330440" y="1116330"/>
            <a:ext cx="1573530" cy="5269230"/>
          </a:xfrm>
          <a:prstGeom prst="rect">
            <a:avLst/>
          </a:prstGeom>
          <a:solidFill>
            <a:schemeClr val="accent2">
              <a:lumMod val="75000"/>
              <a:alpha val="3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1" name="Rectangle 100"/>
          <p:cNvSpPr/>
          <p:nvPr/>
        </p:nvSpPr>
        <p:spPr bwMode="auto">
          <a:xfrm flipH="1">
            <a:off x="5497830" y="1120140"/>
            <a:ext cx="1828800" cy="5269230"/>
          </a:xfrm>
          <a:prstGeom prst="rect">
            <a:avLst/>
          </a:prstGeom>
          <a:solidFill>
            <a:srgbClr val="FFFF00">
              <a:alpha val="3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0" name="Rectangle 99"/>
          <p:cNvSpPr/>
          <p:nvPr/>
        </p:nvSpPr>
        <p:spPr bwMode="auto">
          <a:xfrm>
            <a:off x="144780" y="1120140"/>
            <a:ext cx="5353050" cy="5269230"/>
          </a:xfrm>
          <a:prstGeom prst="rect">
            <a:avLst/>
          </a:prstGeom>
          <a:solidFill>
            <a:schemeClr val="accent1">
              <a:alpha val="36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442" name="Rectangle 2"/>
          <p:cNvSpPr>
            <a:spLocks noGrp="1" noChangeArrowheads="1"/>
          </p:cNvSpPr>
          <p:nvPr>
            <p:ph type="title"/>
          </p:nvPr>
        </p:nvSpPr>
        <p:spPr/>
        <p:txBody>
          <a:bodyPr/>
          <a:lstStyle/>
          <a:p>
            <a:r>
              <a:rPr lang="en-US" dirty="0"/>
              <a:t>Enterprise Composite Network Model</a:t>
            </a:r>
          </a:p>
        </p:txBody>
      </p:sp>
      <p:sp>
        <p:nvSpPr>
          <p:cNvPr id="5" name="Rectangle 4"/>
          <p:cNvSpPr/>
          <p:nvPr/>
        </p:nvSpPr>
        <p:spPr bwMode="auto">
          <a:xfrm>
            <a:off x="251460" y="4103370"/>
            <a:ext cx="1120140" cy="93726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6" name="Picture 34"/>
          <p:cNvPicPr>
            <a:picLocks noChangeArrowheads="1"/>
          </p:cNvPicPr>
          <p:nvPr/>
        </p:nvPicPr>
        <p:blipFill>
          <a:blip r:embed="rId3"/>
          <a:srcRect/>
          <a:stretch>
            <a:fillRect/>
          </a:stretch>
        </p:blipFill>
        <p:spPr bwMode="auto">
          <a:xfrm>
            <a:off x="606743" y="4446270"/>
            <a:ext cx="467677" cy="443230"/>
          </a:xfrm>
          <a:prstGeom prst="rect">
            <a:avLst/>
          </a:prstGeom>
          <a:noFill/>
          <a:ln w="9525">
            <a:noFill/>
            <a:miter lim="800000"/>
            <a:headEnd/>
            <a:tailEnd/>
          </a:ln>
        </p:spPr>
      </p:pic>
      <p:pic>
        <p:nvPicPr>
          <p:cNvPr id="7" name="Picture 51" descr="IP Phone"/>
          <p:cNvPicPr>
            <a:picLocks noChangeAspect="1" noChangeArrowheads="1"/>
          </p:cNvPicPr>
          <p:nvPr/>
        </p:nvPicPr>
        <p:blipFill>
          <a:blip r:embed="rId4"/>
          <a:srcRect/>
          <a:stretch>
            <a:fillRect/>
          </a:stretch>
        </p:blipFill>
        <p:spPr bwMode="auto">
          <a:xfrm>
            <a:off x="1897380" y="2411730"/>
            <a:ext cx="633450" cy="347980"/>
          </a:xfrm>
          <a:prstGeom prst="rect">
            <a:avLst/>
          </a:prstGeom>
          <a:noFill/>
          <a:ln w="9525">
            <a:noFill/>
            <a:miter lim="800000"/>
            <a:headEnd/>
            <a:tailEnd/>
          </a:ln>
        </p:spPr>
      </p:pic>
      <p:pic>
        <p:nvPicPr>
          <p:cNvPr id="8" name="Picture 68" descr="Wireless Router, Added 04/20/2004"/>
          <p:cNvPicPr>
            <a:picLocks noChangeAspect="1" noChangeArrowheads="1"/>
          </p:cNvPicPr>
          <p:nvPr/>
        </p:nvPicPr>
        <p:blipFill>
          <a:blip r:embed="rId5"/>
          <a:srcRect/>
          <a:stretch>
            <a:fillRect/>
          </a:stretch>
        </p:blipFill>
        <p:spPr bwMode="auto">
          <a:xfrm>
            <a:off x="2628265" y="2308859"/>
            <a:ext cx="501165" cy="446723"/>
          </a:xfrm>
          <a:prstGeom prst="rect">
            <a:avLst/>
          </a:prstGeom>
          <a:noFill/>
          <a:ln w="9525">
            <a:noFill/>
            <a:miter lim="800000"/>
            <a:headEnd/>
            <a:tailEnd/>
          </a:ln>
        </p:spPr>
      </p:pic>
      <p:pic>
        <p:nvPicPr>
          <p:cNvPr id="9" name="Picture 41"/>
          <p:cNvPicPr>
            <a:picLocks noChangeAspect="1" noChangeArrowheads="1"/>
          </p:cNvPicPr>
          <p:nvPr/>
        </p:nvPicPr>
        <p:blipFill>
          <a:blip r:embed="rId6"/>
          <a:srcRect/>
          <a:stretch>
            <a:fillRect/>
          </a:stretch>
        </p:blipFill>
        <p:spPr bwMode="auto">
          <a:xfrm>
            <a:off x="3249931" y="2434590"/>
            <a:ext cx="657800" cy="281305"/>
          </a:xfrm>
          <a:prstGeom prst="rect">
            <a:avLst/>
          </a:prstGeom>
          <a:noFill/>
          <a:ln w="9525">
            <a:noFill/>
            <a:miter lim="800000"/>
            <a:headEnd/>
            <a:tailEnd/>
          </a:ln>
        </p:spPr>
      </p:pic>
      <p:pic>
        <p:nvPicPr>
          <p:cNvPr id="10" name="Picture 28"/>
          <p:cNvPicPr>
            <a:picLocks noChangeArrowheads="1"/>
          </p:cNvPicPr>
          <p:nvPr/>
        </p:nvPicPr>
        <p:blipFill>
          <a:blip r:embed="rId7"/>
          <a:srcRect/>
          <a:stretch>
            <a:fillRect/>
          </a:stretch>
        </p:blipFill>
        <p:spPr bwMode="auto">
          <a:xfrm>
            <a:off x="2656840" y="3343910"/>
            <a:ext cx="479425" cy="469900"/>
          </a:xfrm>
          <a:prstGeom prst="rect">
            <a:avLst/>
          </a:prstGeom>
          <a:noFill/>
          <a:ln w="9525">
            <a:noFill/>
            <a:miter lim="800000"/>
            <a:headEnd/>
            <a:tailEnd/>
          </a:ln>
        </p:spPr>
      </p:pic>
      <p:pic>
        <p:nvPicPr>
          <p:cNvPr id="12" name="Picture 42" descr="File Server_Updated2005"/>
          <p:cNvPicPr>
            <a:picLocks noChangeAspect="1" noChangeArrowheads="1"/>
          </p:cNvPicPr>
          <p:nvPr/>
        </p:nvPicPr>
        <p:blipFill>
          <a:blip r:embed="rId8"/>
          <a:srcRect/>
          <a:stretch>
            <a:fillRect/>
          </a:stretch>
        </p:blipFill>
        <p:spPr bwMode="auto">
          <a:xfrm>
            <a:off x="2091691" y="5536362"/>
            <a:ext cx="415290" cy="552336"/>
          </a:xfrm>
          <a:prstGeom prst="rect">
            <a:avLst/>
          </a:prstGeom>
          <a:noFill/>
          <a:ln w="9525">
            <a:noFill/>
            <a:miter lim="800000"/>
            <a:headEnd/>
            <a:tailEnd/>
          </a:ln>
        </p:spPr>
      </p:pic>
      <p:pic>
        <p:nvPicPr>
          <p:cNvPr id="13" name="Picture 34"/>
          <p:cNvPicPr>
            <a:picLocks noChangeArrowheads="1"/>
          </p:cNvPicPr>
          <p:nvPr/>
        </p:nvPicPr>
        <p:blipFill>
          <a:blip r:embed="rId9"/>
          <a:srcRect/>
          <a:stretch>
            <a:fillRect/>
          </a:stretch>
        </p:blipFill>
        <p:spPr bwMode="auto">
          <a:xfrm>
            <a:off x="6276851" y="3131819"/>
            <a:ext cx="508884" cy="313373"/>
          </a:xfrm>
          <a:prstGeom prst="rect">
            <a:avLst/>
          </a:prstGeom>
          <a:noFill/>
          <a:ln w="9525">
            <a:noFill/>
            <a:miter lim="800000"/>
            <a:headEnd/>
            <a:tailEnd/>
          </a:ln>
        </p:spPr>
      </p:pic>
      <p:pic>
        <p:nvPicPr>
          <p:cNvPr id="14" name="Picture 57" descr="icon_color"/>
          <p:cNvPicPr>
            <a:picLocks noChangeAspect="1" noChangeArrowheads="1"/>
          </p:cNvPicPr>
          <p:nvPr/>
        </p:nvPicPr>
        <p:blipFill>
          <a:blip r:embed="rId10"/>
          <a:srcRect/>
          <a:stretch>
            <a:fillRect/>
          </a:stretch>
        </p:blipFill>
        <p:spPr bwMode="auto">
          <a:xfrm>
            <a:off x="6404903" y="3959930"/>
            <a:ext cx="392164" cy="446335"/>
          </a:xfrm>
          <a:prstGeom prst="rect">
            <a:avLst/>
          </a:prstGeom>
          <a:noFill/>
          <a:ln w="9525">
            <a:noFill/>
            <a:miter lim="800000"/>
            <a:headEnd/>
            <a:tailEnd/>
          </a:ln>
        </p:spPr>
      </p:pic>
      <p:pic>
        <p:nvPicPr>
          <p:cNvPr id="15" name="Picture 12"/>
          <p:cNvPicPr>
            <a:picLocks noChangeAspect="1" noChangeArrowheads="1"/>
          </p:cNvPicPr>
          <p:nvPr/>
        </p:nvPicPr>
        <p:blipFill>
          <a:blip r:embed="rId11"/>
          <a:srcRect/>
          <a:stretch>
            <a:fillRect/>
          </a:stretch>
        </p:blipFill>
        <p:spPr bwMode="auto">
          <a:xfrm>
            <a:off x="6284840" y="5052061"/>
            <a:ext cx="372060" cy="377190"/>
          </a:xfrm>
          <a:prstGeom prst="rect">
            <a:avLst/>
          </a:prstGeom>
          <a:noFill/>
          <a:ln w="9525">
            <a:noFill/>
            <a:miter lim="800000"/>
            <a:headEnd/>
            <a:tailEnd/>
          </a:ln>
        </p:spPr>
      </p:pic>
      <p:pic>
        <p:nvPicPr>
          <p:cNvPr id="16" name="Picture 37"/>
          <p:cNvPicPr>
            <a:picLocks noChangeArrowheads="1"/>
          </p:cNvPicPr>
          <p:nvPr/>
        </p:nvPicPr>
        <p:blipFill>
          <a:blip r:embed="rId12"/>
          <a:srcRect/>
          <a:stretch>
            <a:fillRect/>
          </a:stretch>
        </p:blipFill>
        <p:spPr bwMode="auto">
          <a:xfrm>
            <a:off x="6188729" y="5875019"/>
            <a:ext cx="526696" cy="313373"/>
          </a:xfrm>
          <a:prstGeom prst="rect">
            <a:avLst/>
          </a:prstGeom>
          <a:noFill/>
          <a:ln w="9525">
            <a:noFill/>
            <a:miter lim="800000"/>
            <a:headEnd/>
            <a:tailEnd/>
          </a:ln>
        </p:spPr>
      </p:pic>
      <p:sp>
        <p:nvSpPr>
          <p:cNvPr id="17" name="Rectangle 16"/>
          <p:cNvSpPr/>
          <p:nvPr/>
        </p:nvSpPr>
        <p:spPr bwMode="auto">
          <a:xfrm>
            <a:off x="1786890" y="1935480"/>
            <a:ext cx="2236470" cy="89916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pic>
        <p:nvPicPr>
          <p:cNvPr id="21" name="Picture 42" descr="File Server_Updated2005"/>
          <p:cNvPicPr>
            <a:picLocks noChangeAspect="1" noChangeArrowheads="1"/>
          </p:cNvPicPr>
          <p:nvPr/>
        </p:nvPicPr>
        <p:blipFill>
          <a:blip r:embed="rId8"/>
          <a:srcRect/>
          <a:stretch>
            <a:fillRect/>
          </a:stretch>
        </p:blipFill>
        <p:spPr bwMode="auto">
          <a:xfrm>
            <a:off x="2747011" y="5540172"/>
            <a:ext cx="415290" cy="552336"/>
          </a:xfrm>
          <a:prstGeom prst="rect">
            <a:avLst/>
          </a:prstGeom>
          <a:noFill/>
          <a:ln w="9525">
            <a:noFill/>
            <a:miter lim="800000"/>
            <a:headEnd/>
            <a:tailEnd/>
          </a:ln>
        </p:spPr>
      </p:pic>
      <p:pic>
        <p:nvPicPr>
          <p:cNvPr id="22" name="Picture 42" descr="File Server_Updated2005"/>
          <p:cNvPicPr>
            <a:picLocks noChangeAspect="1" noChangeArrowheads="1"/>
          </p:cNvPicPr>
          <p:nvPr/>
        </p:nvPicPr>
        <p:blipFill>
          <a:blip r:embed="rId8"/>
          <a:srcRect/>
          <a:stretch>
            <a:fillRect/>
          </a:stretch>
        </p:blipFill>
        <p:spPr bwMode="auto">
          <a:xfrm>
            <a:off x="3390901" y="5543982"/>
            <a:ext cx="415290" cy="552336"/>
          </a:xfrm>
          <a:prstGeom prst="rect">
            <a:avLst/>
          </a:prstGeom>
          <a:noFill/>
          <a:ln w="9525">
            <a:noFill/>
            <a:miter lim="800000"/>
            <a:headEnd/>
            <a:tailEnd/>
          </a:ln>
        </p:spPr>
      </p:pic>
      <p:pic>
        <p:nvPicPr>
          <p:cNvPr id="23" name="Picture 28"/>
          <p:cNvPicPr>
            <a:picLocks noChangeArrowheads="1"/>
          </p:cNvPicPr>
          <p:nvPr/>
        </p:nvPicPr>
        <p:blipFill>
          <a:blip r:embed="rId7"/>
          <a:srcRect/>
          <a:stretch>
            <a:fillRect/>
          </a:stretch>
        </p:blipFill>
        <p:spPr bwMode="auto">
          <a:xfrm>
            <a:off x="2374900" y="4456430"/>
            <a:ext cx="479425" cy="469900"/>
          </a:xfrm>
          <a:prstGeom prst="rect">
            <a:avLst/>
          </a:prstGeom>
          <a:noFill/>
          <a:ln w="9525">
            <a:noFill/>
            <a:miter lim="800000"/>
            <a:headEnd/>
            <a:tailEnd/>
          </a:ln>
        </p:spPr>
      </p:pic>
      <p:pic>
        <p:nvPicPr>
          <p:cNvPr id="24" name="Picture 28"/>
          <p:cNvPicPr>
            <a:picLocks noChangeArrowheads="1"/>
          </p:cNvPicPr>
          <p:nvPr/>
        </p:nvPicPr>
        <p:blipFill>
          <a:blip r:embed="rId7"/>
          <a:srcRect/>
          <a:stretch>
            <a:fillRect/>
          </a:stretch>
        </p:blipFill>
        <p:spPr bwMode="auto">
          <a:xfrm>
            <a:off x="2984500" y="4471670"/>
            <a:ext cx="479425" cy="469900"/>
          </a:xfrm>
          <a:prstGeom prst="rect">
            <a:avLst/>
          </a:prstGeom>
          <a:noFill/>
          <a:ln w="9525">
            <a:noFill/>
            <a:miter lim="800000"/>
            <a:headEnd/>
            <a:tailEnd/>
          </a:ln>
        </p:spPr>
      </p:pic>
      <p:sp>
        <p:nvSpPr>
          <p:cNvPr id="25" name="Rectangle 24"/>
          <p:cNvSpPr/>
          <p:nvPr/>
        </p:nvSpPr>
        <p:spPr bwMode="auto">
          <a:xfrm>
            <a:off x="4408170" y="2868930"/>
            <a:ext cx="1066800" cy="339471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28" name="Picture 28"/>
          <p:cNvPicPr>
            <a:picLocks noChangeArrowheads="1"/>
          </p:cNvPicPr>
          <p:nvPr/>
        </p:nvPicPr>
        <p:blipFill>
          <a:blip r:embed="rId7"/>
          <a:srcRect/>
          <a:stretch>
            <a:fillRect/>
          </a:stretch>
        </p:blipFill>
        <p:spPr bwMode="auto">
          <a:xfrm>
            <a:off x="4759960" y="4772660"/>
            <a:ext cx="479425" cy="446057"/>
          </a:xfrm>
          <a:prstGeom prst="rect">
            <a:avLst/>
          </a:prstGeom>
          <a:noFill/>
          <a:ln w="9525">
            <a:noFill/>
            <a:miter lim="800000"/>
            <a:headEnd/>
            <a:tailEnd/>
          </a:ln>
        </p:spPr>
      </p:pic>
      <p:sp>
        <p:nvSpPr>
          <p:cNvPr id="29" name="Rectangle 28"/>
          <p:cNvSpPr/>
          <p:nvPr/>
        </p:nvSpPr>
        <p:spPr bwMode="auto">
          <a:xfrm>
            <a:off x="5878830" y="2834640"/>
            <a:ext cx="1447800" cy="68580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0" name="Rectangle 29"/>
          <p:cNvSpPr/>
          <p:nvPr/>
        </p:nvSpPr>
        <p:spPr bwMode="auto">
          <a:xfrm>
            <a:off x="5871210" y="3729990"/>
            <a:ext cx="1447800" cy="75057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Rectangle 30"/>
          <p:cNvSpPr/>
          <p:nvPr/>
        </p:nvSpPr>
        <p:spPr bwMode="auto">
          <a:xfrm>
            <a:off x="5875020" y="4636770"/>
            <a:ext cx="1447800" cy="82677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2" name="Rectangle 31"/>
          <p:cNvSpPr/>
          <p:nvPr/>
        </p:nvSpPr>
        <p:spPr bwMode="auto">
          <a:xfrm>
            <a:off x="5878830" y="5612130"/>
            <a:ext cx="1447800" cy="62865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Rectangle 32"/>
          <p:cNvSpPr/>
          <p:nvPr/>
        </p:nvSpPr>
        <p:spPr bwMode="auto">
          <a:xfrm>
            <a:off x="7734300" y="283467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4" name="Rectangle 33"/>
          <p:cNvSpPr/>
          <p:nvPr/>
        </p:nvSpPr>
        <p:spPr bwMode="auto">
          <a:xfrm>
            <a:off x="7726680" y="374145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5" name="Rectangle 34"/>
          <p:cNvSpPr/>
          <p:nvPr/>
        </p:nvSpPr>
        <p:spPr bwMode="auto">
          <a:xfrm>
            <a:off x="7730490" y="464823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6" name="Rectangle 35"/>
          <p:cNvSpPr/>
          <p:nvPr/>
        </p:nvSpPr>
        <p:spPr bwMode="auto">
          <a:xfrm>
            <a:off x="7734300" y="562359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7" name="TextBox 36"/>
          <p:cNvSpPr txBox="1"/>
          <p:nvPr/>
        </p:nvSpPr>
        <p:spPr>
          <a:xfrm>
            <a:off x="1794510" y="1954530"/>
            <a:ext cx="1376402" cy="258532"/>
          </a:xfrm>
          <a:prstGeom prst="rect">
            <a:avLst/>
          </a:prstGeom>
          <a:noFill/>
        </p:spPr>
        <p:txBody>
          <a:bodyPr vert="horz" wrap="square" lIns="91440" rIns="91440" numCol="1" rtlCol="0" anchor="t" anchorCtr="0">
            <a:noAutofit/>
          </a:bodyPr>
          <a:lstStyle/>
          <a:p>
            <a:pPr algn="l"/>
            <a:r>
              <a:rPr lang="en-US" sz="1200" b="1" dirty="0" smtClean="0"/>
              <a:t>Building Access</a:t>
            </a:r>
          </a:p>
        </p:txBody>
      </p:sp>
      <p:sp>
        <p:nvSpPr>
          <p:cNvPr id="38" name="TextBox 37"/>
          <p:cNvSpPr txBox="1"/>
          <p:nvPr/>
        </p:nvSpPr>
        <p:spPr>
          <a:xfrm>
            <a:off x="1798320" y="3078480"/>
            <a:ext cx="1712328" cy="258532"/>
          </a:xfrm>
          <a:prstGeom prst="rect">
            <a:avLst/>
          </a:prstGeom>
          <a:noFill/>
        </p:spPr>
        <p:txBody>
          <a:bodyPr vert="horz" wrap="square" lIns="91440" rIns="91440" numCol="1" rtlCol="0" anchor="t" anchorCtr="0">
            <a:noAutofit/>
          </a:bodyPr>
          <a:lstStyle/>
          <a:p>
            <a:pPr algn="l"/>
            <a:r>
              <a:rPr lang="en-US" sz="1200" b="1" dirty="0" smtClean="0"/>
              <a:t>Building Distribution</a:t>
            </a:r>
          </a:p>
        </p:txBody>
      </p:sp>
      <p:sp>
        <p:nvSpPr>
          <p:cNvPr id="39" name="TextBox 38"/>
          <p:cNvSpPr txBox="1"/>
          <p:nvPr/>
        </p:nvSpPr>
        <p:spPr>
          <a:xfrm>
            <a:off x="1809750" y="4118610"/>
            <a:ext cx="2047355" cy="258532"/>
          </a:xfrm>
          <a:prstGeom prst="rect">
            <a:avLst/>
          </a:prstGeom>
          <a:noFill/>
        </p:spPr>
        <p:txBody>
          <a:bodyPr vert="horz" wrap="square" lIns="91440" rIns="91440" numCol="1" rtlCol="0" anchor="t" anchorCtr="0">
            <a:noAutofit/>
          </a:bodyPr>
          <a:lstStyle/>
          <a:p>
            <a:pPr algn="l"/>
            <a:r>
              <a:rPr lang="en-US" sz="1200" b="1" dirty="0" smtClean="0"/>
              <a:t>Core (Campus backbone)</a:t>
            </a:r>
          </a:p>
        </p:txBody>
      </p:sp>
      <p:sp>
        <p:nvSpPr>
          <p:cNvPr id="40" name="TextBox 39"/>
          <p:cNvSpPr txBox="1"/>
          <p:nvPr/>
        </p:nvSpPr>
        <p:spPr>
          <a:xfrm>
            <a:off x="1790700" y="5276850"/>
            <a:ext cx="1079142" cy="258532"/>
          </a:xfrm>
          <a:prstGeom prst="rect">
            <a:avLst/>
          </a:prstGeom>
          <a:noFill/>
        </p:spPr>
        <p:txBody>
          <a:bodyPr vert="horz" wrap="square" lIns="91440" rIns="91440" numCol="1" rtlCol="0" anchor="t" anchorCtr="0">
            <a:noAutofit/>
          </a:bodyPr>
          <a:lstStyle/>
          <a:p>
            <a:pPr algn="l"/>
            <a:r>
              <a:rPr lang="en-US" sz="1200" b="1" dirty="0" smtClean="0"/>
              <a:t>Server Farm</a:t>
            </a:r>
          </a:p>
        </p:txBody>
      </p:sp>
      <p:sp>
        <p:nvSpPr>
          <p:cNvPr id="41" name="TextBox 40"/>
          <p:cNvSpPr txBox="1"/>
          <p:nvPr/>
        </p:nvSpPr>
        <p:spPr>
          <a:xfrm>
            <a:off x="274320" y="4126230"/>
            <a:ext cx="1124026" cy="258532"/>
          </a:xfrm>
          <a:prstGeom prst="rect">
            <a:avLst/>
          </a:prstGeom>
          <a:noFill/>
        </p:spPr>
        <p:txBody>
          <a:bodyPr vert="horz" wrap="square" lIns="91440" rIns="91440" numCol="1" rtlCol="0" anchor="t" anchorCtr="0">
            <a:noAutofit/>
          </a:bodyPr>
          <a:lstStyle/>
          <a:p>
            <a:pPr algn="l"/>
            <a:r>
              <a:rPr lang="en-US" sz="1200" b="1" dirty="0" smtClean="0"/>
              <a:t>Management</a:t>
            </a:r>
          </a:p>
        </p:txBody>
      </p:sp>
      <p:sp>
        <p:nvSpPr>
          <p:cNvPr id="42" name="TextBox 41"/>
          <p:cNvSpPr txBox="1"/>
          <p:nvPr/>
        </p:nvSpPr>
        <p:spPr>
          <a:xfrm>
            <a:off x="4309110" y="3935730"/>
            <a:ext cx="1271966" cy="424732"/>
          </a:xfrm>
          <a:prstGeom prst="rect">
            <a:avLst/>
          </a:prstGeom>
          <a:noFill/>
        </p:spPr>
        <p:txBody>
          <a:bodyPr vert="horz" wrap="square" lIns="91440" rIns="91440" numCol="1" rtlCol="0" anchor="t" anchorCtr="1">
            <a:spAutoFit/>
          </a:bodyPr>
          <a:lstStyle/>
          <a:p>
            <a:r>
              <a:rPr lang="en-US" sz="1200" b="1" dirty="0" smtClean="0"/>
              <a:t>Edge </a:t>
            </a:r>
          </a:p>
          <a:p>
            <a:r>
              <a:rPr lang="en-US" sz="1200" b="1" dirty="0" smtClean="0"/>
              <a:t>Distribution</a:t>
            </a:r>
            <a:endParaRPr lang="en-US" sz="1200" b="1" dirty="0"/>
          </a:p>
        </p:txBody>
      </p:sp>
      <p:sp>
        <p:nvSpPr>
          <p:cNvPr id="43" name="TextBox 42"/>
          <p:cNvSpPr txBox="1"/>
          <p:nvPr/>
        </p:nvSpPr>
        <p:spPr>
          <a:xfrm>
            <a:off x="5894070" y="2842260"/>
            <a:ext cx="1130438" cy="258532"/>
          </a:xfrm>
          <a:prstGeom prst="rect">
            <a:avLst/>
          </a:prstGeom>
          <a:noFill/>
        </p:spPr>
        <p:txBody>
          <a:bodyPr vert="horz" wrap="square" lIns="91440" rIns="91440" numCol="1" rtlCol="0" anchor="t" anchorCtr="0">
            <a:noAutofit/>
          </a:bodyPr>
          <a:lstStyle/>
          <a:p>
            <a:pPr algn="l"/>
            <a:r>
              <a:rPr lang="en-US" sz="1200" b="1" dirty="0" smtClean="0"/>
              <a:t>E-Commerce</a:t>
            </a:r>
          </a:p>
        </p:txBody>
      </p:sp>
      <p:sp>
        <p:nvSpPr>
          <p:cNvPr id="44" name="TextBox 43"/>
          <p:cNvSpPr txBox="1"/>
          <p:nvPr/>
        </p:nvSpPr>
        <p:spPr>
          <a:xfrm>
            <a:off x="7722870" y="2853690"/>
            <a:ext cx="644407" cy="286232"/>
          </a:xfrm>
          <a:prstGeom prst="rect">
            <a:avLst/>
          </a:prstGeom>
          <a:noFill/>
        </p:spPr>
        <p:txBody>
          <a:bodyPr vert="horz" wrap="square" lIns="91440" rIns="91440" numCol="1" rtlCol="0" anchor="t" anchorCtr="0">
            <a:noAutofit/>
          </a:bodyPr>
          <a:lstStyle/>
          <a:p>
            <a:pPr algn="l"/>
            <a:r>
              <a:rPr lang="en-US" sz="1200" b="1" dirty="0" smtClean="0"/>
              <a:t>ISP A</a:t>
            </a:r>
          </a:p>
        </p:txBody>
      </p:sp>
      <p:sp>
        <p:nvSpPr>
          <p:cNvPr id="45" name="TextBox 44"/>
          <p:cNvSpPr txBox="1"/>
          <p:nvPr/>
        </p:nvSpPr>
        <p:spPr>
          <a:xfrm>
            <a:off x="5825490" y="3710940"/>
            <a:ext cx="1745992" cy="286232"/>
          </a:xfrm>
          <a:prstGeom prst="rect">
            <a:avLst/>
          </a:prstGeom>
          <a:noFill/>
        </p:spPr>
        <p:txBody>
          <a:bodyPr vert="horz" wrap="square" lIns="91440" rIns="91440" numCol="1" rtlCol="0" anchor="t" anchorCtr="0">
            <a:noAutofit/>
          </a:bodyPr>
          <a:lstStyle/>
          <a:p>
            <a:pPr algn="l"/>
            <a:r>
              <a:rPr lang="en-US" sz="1200" b="1" dirty="0" smtClean="0"/>
              <a:t>Corporate Internet</a:t>
            </a:r>
          </a:p>
        </p:txBody>
      </p:sp>
      <p:sp>
        <p:nvSpPr>
          <p:cNvPr id="46" name="TextBox 45"/>
          <p:cNvSpPr txBox="1"/>
          <p:nvPr/>
        </p:nvSpPr>
        <p:spPr>
          <a:xfrm>
            <a:off x="5882640" y="4659631"/>
            <a:ext cx="1581150" cy="323849"/>
          </a:xfrm>
          <a:prstGeom prst="rect">
            <a:avLst/>
          </a:prstGeom>
          <a:noFill/>
        </p:spPr>
        <p:txBody>
          <a:bodyPr vert="horz" wrap="square" lIns="91440" rIns="91440" numCol="1" rtlCol="0" anchor="t" anchorCtr="0">
            <a:noAutofit/>
          </a:bodyPr>
          <a:lstStyle/>
          <a:p>
            <a:pPr algn="l"/>
            <a:r>
              <a:rPr lang="en-US" sz="1200" b="1" dirty="0" smtClean="0"/>
              <a:t>Remote Access VPN</a:t>
            </a:r>
            <a:endParaRPr lang="en-US" sz="1200" b="1" dirty="0"/>
          </a:p>
        </p:txBody>
      </p:sp>
      <p:sp>
        <p:nvSpPr>
          <p:cNvPr id="47" name="TextBox 46"/>
          <p:cNvSpPr txBox="1"/>
          <p:nvPr/>
        </p:nvSpPr>
        <p:spPr>
          <a:xfrm>
            <a:off x="5894070" y="5608320"/>
            <a:ext cx="604397" cy="286232"/>
          </a:xfrm>
          <a:prstGeom prst="rect">
            <a:avLst/>
          </a:prstGeom>
          <a:noFill/>
        </p:spPr>
        <p:txBody>
          <a:bodyPr vert="horz" wrap="square" lIns="91440" rIns="91440" numCol="1" rtlCol="0" anchor="t" anchorCtr="0">
            <a:noAutofit/>
          </a:bodyPr>
          <a:lstStyle/>
          <a:p>
            <a:pPr algn="l"/>
            <a:r>
              <a:rPr lang="en-US" sz="1200" b="1" dirty="0" smtClean="0"/>
              <a:t>WAN</a:t>
            </a:r>
          </a:p>
        </p:txBody>
      </p:sp>
      <p:sp>
        <p:nvSpPr>
          <p:cNvPr id="48" name="TextBox 47"/>
          <p:cNvSpPr txBox="1"/>
          <p:nvPr/>
        </p:nvSpPr>
        <p:spPr>
          <a:xfrm>
            <a:off x="7734616" y="5608320"/>
            <a:ext cx="1089344" cy="495300"/>
          </a:xfrm>
          <a:prstGeom prst="rect">
            <a:avLst/>
          </a:prstGeom>
          <a:noFill/>
        </p:spPr>
        <p:txBody>
          <a:bodyPr vert="horz" wrap="square" lIns="91440" rIns="91440" numCol="1" rtlCol="0" anchor="t" anchorCtr="0">
            <a:noAutofit/>
          </a:bodyPr>
          <a:lstStyle/>
          <a:p>
            <a:pPr algn="l"/>
            <a:r>
              <a:rPr lang="en-US" sz="1200" b="1" dirty="0" smtClean="0"/>
              <a:t>Frame Relay </a:t>
            </a:r>
          </a:p>
          <a:p>
            <a:pPr algn="l"/>
            <a:r>
              <a:rPr lang="en-US" sz="1200" b="1" dirty="0" smtClean="0"/>
              <a:t>/  ATM</a:t>
            </a:r>
          </a:p>
        </p:txBody>
      </p:sp>
      <p:sp>
        <p:nvSpPr>
          <p:cNvPr id="49" name="TextBox 48"/>
          <p:cNvSpPr txBox="1"/>
          <p:nvPr/>
        </p:nvSpPr>
        <p:spPr>
          <a:xfrm>
            <a:off x="7746046" y="4659630"/>
            <a:ext cx="663964" cy="286232"/>
          </a:xfrm>
          <a:prstGeom prst="rect">
            <a:avLst/>
          </a:prstGeom>
          <a:noFill/>
        </p:spPr>
        <p:txBody>
          <a:bodyPr vert="horz" wrap="square" lIns="91440" rIns="91440" numCol="1" rtlCol="0" anchor="t" anchorCtr="0">
            <a:noAutofit/>
          </a:bodyPr>
          <a:lstStyle/>
          <a:p>
            <a:pPr algn="l"/>
            <a:r>
              <a:rPr lang="en-US" sz="1200" b="1" dirty="0" smtClean="0"/>
              <a:t>PSTN</a:t>
            </a:r>
          </a:p>
        </p:txBody>
      </p:sp>
      <p:sp>
        <p:nvSpPr>
          <p:cNvPr id="50" name="TextBox 49"/>
          <p:cNvSpPr txBox="1"/>
          <p:nvPr/>
        </p:nvSpPr>
        <p:spPr>
          <a:xfrm>
            <a:off x="7734616" y="3745230"/>
            <a:ext cx="651076" cy="286232"/>
          </a:xfrm>
          <a:prstGeom prst="rect">
            <a:avLst/>
          </a:prstGeom>
          <a:noFill/>
        </p:spPr>
        <p:txBody>
          <a:bodyPr vert="horz" wrap="square" lIns="91440" rIns="91440" numCol="1" rtlCol="0" anchor="t" anchorCtr="0">
            <a:noAutofit/>
          </a:bodyPr>
          <a:lstStyle/>
          <a:p>
            <a:pPr algn="l"/>
            <a:r>
              <a:rPr lang="en-US" sz="1200" b="1" dirty="0" smtClean="0"/>
              <a:t>ISP B</a:t>
            </a:r>
          </a:p>
        </p:txBody>
      </p:sp>
      <p:sp>
        <p:nvSpPr>
          <p:cNvPr id="52" name="Rectangle 51"/>
          <p:cNvSpPr/>
          <p:nvPr/>
        </p:nvSpPr>
        <p:spPr bwMode="auto">
          <a:xfrm>
            <a:off x="1779270" y="3002280"/>
            <a:ext cx="2236470" cy="87249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1790700" y="4099560"/>
            <a:ext cx="2236470" cy="92964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a:off x="1813560" y="5253990"/>
            <a:ext cx="2236470" cy="96393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cxnSp>
        <p:nvCxnSpPr>
          <p:cNvPr id="56" name="Straight Connector 55"/>
          <p:cNvCxnSpPr>
            <a:stCxn id="5" idx="3"/>
            <a:endCxn id="54" idx="1"/>
          </p:cNvCxnSpPr>
          <p:nvPr/>
        </p:nvCxnSpPr>
        <p:spPr bwMode="auto">
          <a:xfrm>
            <a:off x="1371600" y="4572000"/>
            <a:ext cx="441960" cy="116395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58" name="Straight Connector 57"/>
          <p:cNvCxnSpPr>
            <a:stCxn id="5" idx="3"/>
            <a:endCxn id="53" idx="1"/>
          </p:cNvCxnSpPr>
          <p:nvPr/>
        </p:nvCxnSpPr>
        <p:spPr bwMode="auto">
          <a:xfrm flipV="1">
            <a:off x="1371600" y="4564380"/>
            <a:ext cx="419100" cy="762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1" name="Straight Connector 60"/>
          <p:cNvCxnSpPr>
            <a:stCxn id="5" idx="3"/>
            <a:endCxn id="52" idx="1"/>
          </p:cNvCxnSpPr>
          <p:nvPr/>
        </p:nvCxnSpPr>
        <p:spPr bwMode="auto">
          <a:xfrm flipV="1">
            <a:off x="1371600" y="3438525"/>
            <a:ext cx="407670" cy="113347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4" name="Straight Connector 63"/>
          <p:cNvCxnSpPr>
            <a:stCxn id="5" idx="3"/>
            <a:endCxn id="17" idx="1"/>
          </p:cNvCxnSpPr>
          <p:nvPr/>
        </p:nvCxnSpPr>
        <p:spPr bwMode="auto">
          <a:xfrm flipV="1">
            <a:off x="1371600" y="2385060"/>
            <a:ext cx="415290" cy="218694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7" name="Straight Connector 66"/>
          <p:cNvCxnSpPr>
            <a:stCxn id="53" idx="3"/>
            <a:endCxn id="25" idx="1"/>
          </p:cNvCxnSpPr>
          <p:nvPr/>
        </p:nvCxnSpPr>
        <p:spPr bwMode="auto">
          <a:xfrm>
            <a:off x="4027170" y="456438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4" name="Straight Connector 73"/>
          <p:cNvCxnSpPr/>
          <p:nvPr/>
        </p:nvCxnSpPr>
        <p:spPr bwMode="auto">
          <a:xfrm>
            <a:off x="4042410" y="471678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78" name="Straight Connector 77"/>
          <p:cNvCxnSpPr/>
          <p:nvPr/>
        </p:nvCxnSpPr>
        <p:spPr bwMode="auto">
          <a:xfrm>
            <a:off x="5482590" y="29908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9" name="Straight Connector 78"/>
          <p:cNvCxnSpPr/>
          <p:nvPr/>
        </p:nvCxnSpPr>
        <p:spPr bwMode="auto">
          <a:xfrm>
            <a:off x="5497830" y="314325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0" name="Straight Connector 79"/>
          <p:cNvCxnSpPr/>
          <p:nvPr/>
        </p:nvCxnSpPr>
        <p:spPr bwMode="auto">
          <a:xfrm>
            <a:off x="5474970" y="38290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1" name="Straight Connector 80"/>
          <p:cNvCxnSpPr/>
          <p:nvPr/>
        </p:nvCxnSpPr>
        <p:spPr bwMode="auto">
          <a:xfrm>
            <a:off x="5478780" y="398145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2" name="Straight Connector 81"/>
          <p:cNvCxnSpPr/>
          <p:nvPr/>
        </p:nvCxnSpPr>
        <p:spPr bwMode="auto">
          <a:xfrm>
            <a:off x="5501640" y="477012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3" name="Straight Connector 82"/>
          <p:cNvCxnSpPr/>
          <p:nvPr/>
        </p:nvCxnSpPr>
        <p:spPr bwMode="auto">
          <a:xfrm>
            <a:off x="5505450" y="492252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4" name="Straight Connector 83"/>
          <p:cNvCxnSpPr/>
          <p:nvPr/>
        </p:nvCxnSpPr>
        <p:spPr bwMode="auto">
          <a:xfrm>
            <a:off x="5482590" y="572262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5" name="Straight Connector 84"/>
          <p:cNvCxnSpPr/>
          <p:nvPr/>
        </p:nvCxnSpPr>
        <p:spPr bwMode="auto">
          <a:xfrm>
            <a:off x="5486400" y="587502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6" name="Straight Connector 85"/>
          <p:cNvCxnSpPr/>
          <p:nvPr/>
        </p:nvCxnSpPr>
        <p:spPr bwMode="auto">
          <a:xfrm>
            <a:off x="7345680" y="591693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7" name="Straight Connector 86"/>
          <p:cNvCxnSpPr/>
          <p:nvPr/>
        </p:nvCxnSpPr>
        <p:spPr bwMode="auto">
          <a:xfrm>
            <a:off x="7349490" y="505206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8" name="Straight Connector 87"/>
          <p:cNvCxnSpPr/>
          <p:nvPr/>
        </p:nvCxnSpPr>
        <p:spPr bwMode="auto">
          <a:xfrm>
            <a:off x="7330440" y="40957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9" name="Straight Connector 88"/>
          <p:cNvCxnSpPr/>
          <p:nvPr/>
        </p:nvCxnSpPr>
        <p:spPr bwMode="auto">
          <a:xfrm>
            <a:off x="7345680" y="315087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0" name="Straight Connector 89"/>
          <p:cNvCxnSpPr>
            <a:stCxn id="30" idx="3"/>
            <a:endCxn id="33" idx="1"/>
          </p:cNvCxnSpPr>
          <p:nvPr/>
        </p:nvCxnSpPr>
        <p:spPr bwMode="auto">
          <a:xfrm flipV="1">
            <a:off x="7319010" y="3183272"/>
            <a:ext cx="415290" cy="922003"/>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3" name="Straight Connector 92"/>
          <p:cNvCxnSpPr>
            <a:stCxn id="34" idx="1"/>
            <a:endCxn id="29" idx="3"/>
          </p:cNvCxnSpPr>
          <p:nvPr/>
        </p:nvCxnSpPr>
        <p:spPr bwMode="auto">
          <a:xfrm rot="10800000">
            <a:off x="7326630" y="3177540"/>
            <a:ext cx="400050" cy="912512"/>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97" name="TextBox 96"/>
          <p:cNvSpPr txBox="1"/>
          <p:nvPr/>
        </p:nvSpPr>
        <p:spPr>
          <a:xfrm>
            <a:off x="171450" y="1154430"/>
            <a:ext cx="2194560" cy="377190"/>
          </a:xfrm>
          <a:prstGeom prst="rect">
            <a:avLst/>
          </a:prstGeom>
          <a:noFill/>
        </p:spPr>
        <p:txBody>
          <a:bodyPr vert="horz" wrap="square" lIns="91440" rIns="91440" numCol="1" rtlCol="0" anchor="t" anchorCtr="0">
            <a:noAutofit/>
          </a:bodyPr>
          <a:lstStyle/>
          <a:p>
            <a:pPr algn="l"/>
            <a:r>
              <a:rPr lang="en-US" sz="1400" b="1" dirty="0" smtClean="0"/>
              <a:t>Enterprise Campus</a:t>
            </a:r>
          </a:p>
        </p:txBody>
      </p:sp>
      <p:sp>
        <p:nvSpPr>
          <p:cNvPr id="98" name="TextBox 97"/>
          <p:cNvSpPr txBox="1"/>
          <p:nvPr/>
        </p:nvSpPr>
        <p:spPr>
          <a:xfrm>
            <a:off x="5524500" y="1135380"/>
            <a:ext cx="2194560" cy="377190"/>
          </a:xfrm>
          <a:prstGeom prst="rect">
            <a:avLst/>
          </a:prstGeom>
          <a:noFill/>
        </p:spPr>
        <p:txBody>
          <a:bodyPr vert="horz" wrap="square" lIns="91440" rIns="91440" numCol="1" rtlCol="0" anchor="t" anchorCtr="0">
            <a:noAutofit/>
          </a:bodyPr>
          <a:lstStyle/>
          <a:p>
            <a:pPr algn="l"/>
            <a:r>
              <a:rPr lang="en-US" sz="1400" b="1" dirty="0" smtClean="0"/>
              <a:t>Enterprise Edge</a:t>
            </a:r>
          </a:p>
        </p:txBody>
      </p:sp>
      <p:sp>
        <p:nvSpPr>
          <p:cNvPr id="99" name="TextBox 98"/>
          <p:cNvSpPr txBox="1"/>
          <p:nvPr/>
        </p:nvSpPr>
        <p:spPr>
          <a:xfrm>
            <a:off x="7345680" y="1120140"/>
            <a:ext cx="1386840" cy="377190"/>
          </a:xfrm>
          <a:prstGeom prst="rect">
            <a:avLst/>
          </a:prstGeom>
          <a:noFill/>
        </p:spPr>
        <p:txBody>
          <a:bodyPr vert="horz" wrap="square" lIns="91440" rIns="91440" numCol="1" rtlCol="0" anchor="t" anchorCtr="0">
            <a:noAutofit/>
          </a:bodyPr>
          <a:lstStyle/>
          <a:p>
            <a:pPr algn="l"/>
            <a:r>
              <a:rPr lang="en-US" sz="1400" b="1" dirty="0" smtClean="0"/>
              <a:t>Service Provider Edge</a:t>
            </a:r>
          </a:p>
        </p:txBody>
      </p:sp>
      <p:cxnSp>
        <p:nvCxnSpPr>
          <p:cNvPr id="96" name="Straight Connector 95"/>
          <p:cNvCxnSpPr/>
          <p:nvPr/>
        </p:nvCxnSpPr>
        <p:spPr bwMode="auto">
          <a:xfrm rot="16200000" flipH="1">
            <a:off x="2822519" y="2917246"/>
            <a:ext cx="167640" cy="2428"/>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03" name="Straight Connector 102"/>
          <p:cNvCxnSpPr/>
          <p:nvPr/>
        </p:nvCxnSpPr>
        <p:spPr bwMode="auto">
          <a:xfrm rot="16200000" flipH="1">
            <a:off x="2795849" y="3986474"/>
            <a:ext cx="224790" cy="1382"/>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04" name="Straight Connector 103"/>
          <p:cNvCxnSpPr/>
          <p:nvPr/>
        </p:nvCxnSpPr>
        <p:spPr bwMode="auto">
          <a:xfrm rot="16200000" flipH="1">
            <a:off x="2797922" y="5140213"/>
            <a:ext cx="224790" cy="2764"/>
          </a:xfrm>
          <a:prstGeom prst="line">
            <a:avLst/>
          </a:prstGeom>
          <a:solidFill>
            <a:schemeClr val="accent1"/>
          </a:solidFill>
          <a:ln w="19050"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101"/>
          <p:cNvSpPr/>
          <p:nvPr/>
        </p:nvSpPr>
        <p:spPr bwMode="auto">
          <a:xfrm flipH="1">
            <a:off x="7330440" y="1116330"/>
            <a:ext cx="1573530" cy="5269230"/>
          </a:xfrm>
          <a:prstGeom prst="rect">
            <a:avLst/>
          </a:prstGeom>
          <a:no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1" name="Rectangle 100"/>
          <p:cNvSpPr/>
          <p:nvPr/>
        </p:nvSpPr>
        <p:spPr bwMode="auto">
          <a:xfrm flipH="1">
            <a:off x="5497830" y="1116330"/>
            <a:ext cx="1828800" cy="5269230"/>
          </a:xfrm>
          <a:prstGeom prst="rect">
            <a:avLst/>
          </a:prstGeom>
          <a:no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0" name="Rectangle 99"/>
          <p:cNvSpPr/>
          <p:nvPr/>
        </p:nvSpPr>
        <p:spPr bwMode="auto">
          <a:xfrm>
            <a:off x="144780" y="1116330"/>
            <a:ext cx="5353050" cy="5269230"/>
          </a:xfrm>
          <a:prstGeom prst="rect">
            <a:avLst/>
          </a:prstGeom>
          <a:solidFill>
            <a:schemeClr val="accent1">
              <a:alpha val="36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442" name="Rectangle 2"/>
          <p:cNvSpPr>
            <a:spLocks noGrp="1" noChangeArrowheads="1"/>
          </p:cNvSpPr>
          <p:nvPr>
            <p:ph type="title"/>
          </p:nvPr>
        </p:nvSpPr>
        <p:spPr/>
        <p:txBody>
          <a:bodyPr/>
          <a:lstStyle/>
          <a:p>
            <a:r>
              <a:rPr lang="en-US" dirty="0" smtClean="0"/>
              <a:t>Modules in the Enterprise Campus </a:t>
            </a:r>
            <a:endParaRPr lang="en-US" dirty="0"/>
          </a:p>
        </p:txBody>
      </p:sp>
      <p:sp>
        <p:nvSpPr>
          <p:cNvPr id="5" name="Rectangle 4"/>
          <p:cNvSpPr/>
          <p:nvPr/>
        </p:nvSpPr>
        <p:spPr bwMode="auto">
          <a:xfrm>
            <a:off x="251460" y="4103370"/>
            <a:ext cx="1120140" cy="93726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6" name="Picture 34"/>
          <p:cNvPicPr>
            <a:picLocks noChangeArrowheads="1"/>
          </p:cNvPicPr>
          <p:nvPr/>
        </p:nvPicPr>
        <p:blipFill>
          <a:blip r:embed="rId3"/>
          <a:srcRect/>
          <a:stretch>
            <a:fillRect/>
          </a:stretch>
        </p:blipFill>
        <p:spPr bwMode="auto">
          <a:xfrm>
            <a:off x="606743" y="4446270"/>
            <a:ext cx="467677" cy="443230"/>
          </a:xfrm>
          <a:prstGeom prst="rect">
            <a:avLst/>
          </a:prstGeom>
          <a:noFill/>
          <a:ln w="9525">
            <a:noFill/>
            <a:miter lim="800000"/>
            <a:headEnd/>
            <a:tailEnd/>
          </a:ln>
        </p:spPr>
      </p:pic>
      <p:pic>
        <p:nvPicPr>
          <p:cNvPr id="7" name="Picture 51" descr="IP Phone"/>
          <p:cNvPicPr>
            <a:picLocks noChangeAspect="1" noChangeArrowheads="1"/>
          </p:cNvPicPr>
          <p:nvPr/>
        </p:nvPicPr>
        <p:blipFill>
          <a:blip r:embed="rId4"/>
          <a:srcRect/>
          <a:stretch>
            <a:fillRect/>
          </a:stretch>
        </p:blipFill>
        <p:spPr bwMode="auto">
          <a:xfrm>
            <a:off x="1897380" y="2411730"/>
            <a:ext cx="633450" cy="347980"/>
          </a:xfrm>
          <a:prstGeom prst="rect">
            <a:avLst/>
          </a:prstGeom>
          <a:noFill/>
          <a:ln w="9525">
            <a:noFill/>
            <a:miter lim="800000"/>
            <a:headEnd/>
            <a:tailEnd/>
          </a:ln>
        </p:spPr>
      </p:pic>
      <p:pic>
        <p:nvPicPr>
          <p:cNvPr id="8" name="Picture 68" descr="Wireless Router, Added 04/20/2004"/>
          <p:cNvPicPr>
            <a:picLocks noChangeAspect="1" noChangeArrowheads="1"/>
          </p:cNvPicPr>
          <p:nvPr/>
        </p:nvPicPr>
        <p:blipFill>
          <a:blip r:embed="rId5"/>
          <a:srcRect/>
          <a:stretch>
            <a:fillRect/>
          </a:stretch>
        </p:blipFill>
        <p:spPr bwMode="auto">
          <a:xfrm>
            <a:off x="2628265" y="2308859"/>
            <a:ext cx="501165" cy="446723"/>
          </a:xfrm>
          <a:prstGeom prst="rect">
            <a:avLst/>
          </a:prstGeom>
          <a:noFill/>
          <a:ln w="9525">
            <a:noFill/>
            <a:miter lim="800000"/>
            <a:headEnd/>
            <a:tailEnd/>
          </a:ln>
        </p:spPr>
      </p:pic>
      <p:pic>
        <p:nvPicPr>
          <p:cNvPr id="9" name="Picture 41"/>
          <p:cNvPicPr>
            <a:picLocks noChangeAspect="1" noChangeArrowheads="1"/>
          </p:cNvPicPr>
          <p:nvPr/>
        </p:nvPicPr>
        <p:blipFill>
          <a:blip r:embed="rId6"/>
          <a:srcRect/>
          <a:stretch>
            <a:fillRect/>
          </a:stretch>
        </p:blipFill>
        <p:spPr bwMode="auto">
          <a:xfrm>
            <a:off x="3249931" y="2434590"/>
            <a:ext cx="657800" cy="281305"/>
          </a:xfrm>
          <a:prstGeom prst="rect">
            <a:avLst/>
          </a:prstGeom>
          <a:noFill/>
          <a:ln w="9525">
            <a:noFill/>
            <a:miter lim="800000"/>
            <a:headEnd/>
            <a:tailEnd/>
          </a:ln>
        </p:spPr>
      </p:pic>
      <p:pic>
        <p:nvPicPr>
          <p:cNvPr id="10" name="Picture 28"/>
          <p:cNvPicPr>
            <a:picLocks noChangeArrowheads="1"/>
          </p:cNvPicPr>
          <p:nvPr/>
        </p:nvPicPr>
        <p:blipFill>
          <a:blip r:embed="rId7"/>
          <a:srcRect/>
          <a:stretch>
            <a:fillRect/>
          </a:stretch>
        </p:blipFill>
        <p:spPr bwMode="auto">
          <a:xfrm>
            <a:off x="2656840" y="3343910"/>
            <a:ext cx="479425" cy="469900"/>
          </a:xfrm>
          <a:prstGeom prst="rect">
            <a:avLst/>
          </a:prstGeom>
          <a:noFill/>
          <a:ln w="9525">
            <a:noFill/>
            <a:miter lim="800000"/>
            <a:headEnd/>
            <a:tailEnd/>
          </a:ln>
        </p:spPr>
      </p:pic>
      <p:pic>
        <p:nvPicPr>
          <p:cNvPr id="12" name="Picture 42" descr="File Server_Updated2005"/>
          <p:cNvPicPr>
            <a:picLocks noChangeAspect="1" noChangeArrowheads="1"/>
          </p:cNvPicPr>
          <p:nvPr/>
        </p:nvPicPr>
        <p:blipFill>
          <a:blip r:embed="rId8"/>
          <a:srcRect/>
          <a:stretch>
            <a:fillRect/>
          </a:stretch>
        </p:blipFill>
        <p:spPr bwMode="auto">
          <a:xfrm>
            <a:off x="2091691" y="5536362"/>
            <a:ext cx="415290" cy="552336"/>
          </a:xfrm>
          <a:prstGeom prst="rect">
            <a:avLst/>
          </a:prstGeom>
          <a:noFill/>
          <a:ln w="9525">
            <a:noFill/>
            <a:miter lim="800000"/>
            <a:headEnd/>
            <a:tailEnd/>
          </a:ln>
        </p:spPr>
      </p:pic>
      <p:pic>
        <p:nvPicPr>
          <p:cNvPr id="13" name="Picture 34"/>
          <p:cNvPicPr>
            <a:picLocks noChangeArrowheads="1"/>
          </p:cNvPicPr>
          <p:nvPr/>
        </p:nvPicPr>
        <p:blipFill>
          <a:blip r:embed="rId9"/>
          <a:srcRect/>
          <a:stretch>
            <a:fillRect/>
          </a:stretch>
        </p:blipFill>
        <p:spPr bwMode="auto">
          <a:xfrm>
            <a:off x="6276851" y="3131819"/>
            <a:ext cx="508884" cy="313373"/>
          </a:xfrm>
          <a:prstGeom prst="rect">
            <a:avLst/>
          </a:prstGeom>
          <a:noFill/>
          <a:ln w="9525">
            <a:noFill/>
            <a:miter lim="800000"/>
            <a:headEnd/>
            <a:tailEnd/>
          </a:ln>
        </p:spPr>
      </p:pic>
      <p:pic>
        <p:nvPicPr>
          <p:cNvPr id="14" name="Picture 57" descr="icon_color"/>
          <p:cNvPicPr>
            <a:picLocks noChangeAspect="1" noChangeArrowheads="1"/>
          </p:cNvPicPr>
          <p:nvPr/>
        </p:nvPicPr>
        <p:blipFill>
          <a:blip r:embed="rId10"/>
          <a:srcRect/>
          <a:stretch>
            <a:fillRect/>
          </a:stretch>
        </p:blipFill>
        <p:spPr bwMode="auto">
          <a:xfrm>
            <a:off x="6404903" y="3959930"/>
            <a:ext cx="392164" cy="446335"/>
          </a:xfrm>
          <a:prstGeom prst="rect">
            <a:avLst/>
          </a:prstGeom>
          <a:noFill/>
          <a:ln w="9525">
            <a:noFill/>
            <a:miter lim="800000"/>
            <a:headEnd/>
            <a:tailEnd/>
          </a:ln>
        </p:spPr>
      </p:pic>
      <p:pic>
        <p:nvPicPr>
          <p:cNvPr id="15" name="Picture 12"/>
          <p:cNvPicPr>
            <a:picLocks noChangeAspect="1" noChangeArrowheads="1"/>
          </p:cNvPicPr>
          <p:nvPr/>
        </p:nvPicPr>
        <p:blipFill>
          <a:blip r:embed="rId11"/>
          <a:srcRect/>
          <a:stretch>
            <a:fillRect/>
          </a:stretch>
        </p:blipFill>
        <p:spPr bwMode="auto">
          <a:xfrm>
            <a:off x="6284840" y="5052061"/>
            <a:ext cx="372060" cy="377190"/>
          </a:xfrm>
          <a:prstGeom prst="rect">
            <a:avLst/>
          </a:prstGeom>
          <a:noFill/>
          <a:ln w="9525">
            <a:noFill/>
            <a:miter lim="800000"/>
            <a:headEnd/>
            <a:tailEnd/>
          </a:ln>
        </p:spPr>
      </p:pic>
      <p:pic>
        <p:nvPicPr>
          <p:cNvPr id="16" name="Picture 37"/>
          <p:cNvPicPr>
            <a:picLocks noChangeArrowheads="1"/>
          </p:cNvPicPr>
          <p:nvPr/>
        </p:nvPicPr>
        <p:blipFill>
          <a:blip r:embed="rId12"/>
          <a:srcRect/>
          <a:stretch>
            <a:fillRect/>
          </a:stretch>
        </p:blipFill>
        <p:spPr bwMode="auto">
          <a:xfrm>
            <a:off x="6188729" y="5875019"/>
            <a:ext cx="526696" cy="313373"/>
          </a:xfrm>
          <a:prstGeom prst="rect">
            <a:avLst/>
          </a:prstGeom>
          <a:noFill/>
          <a:ln w="9525">
            <a:noFill/>
            <a:miter lim="800000"/>
            <a:headEnd/>
            <a:tailEnd/>
          </a:ln>
        </p:spPr>
      </p:pic>
      <p:sp>
        <p:nvSpPr>
          <p:cNvPr id="17" name="Rectangle 16"/>
          <p:cNvSpPr/>
          <p:nvPr/>
        </p:nvSpPr>
        <p:spPr bwMode="auto">
          <a:xfrm>
            <a:off x="1786890" y="1935480"/>
            <a:ext cx="2236470" cy="89916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pic>
        <p:nvPicPr>
          <p:cNvPr id="21" name="Picture 42" descr="File Server_Updated2005"/>
          <p:cNvPicPr>
            <a:picLocks noChangeAspect="1" noChangeArrowheads="1"/>
          </p:cNvPicPr>
          <p:nvPr/>
        </p:nvPicPr>
        <p:blipFill>
          <a:blip r:embed="rId8"/>
          <a:srcRect/>
          <a:stretch>
            <a:fillRect/>
          </a:stretch>
        </p:blipFill>
        <p:spPr bwMode="auto">
          <a:xfrm>
            <a:off x="2747011" y="5540172"/>
            <a:ext cx="415290" cy="552336"/>
          </a:xfrm>
          <a:prstGeom prst="rect">
            <a:avLst/>
          </a:prstGeom>
          <a:noFill/>
          <a:ln w="9525">
            <a:noFill/>
            <a:miter lim="800000"/>
            <a:headEnd/>
            <a:tailEnd/>
          </a:ln>
        </p:spPr>
      </p:pic>
      <p:pic>
        <p:nvPicPr>
          <p:cNvPr id="22" name="Picture 42" descr="File Server_Updated2005"/>
          <p:cNvPicPr>
            <a:picLocks noChangeAspect="1" noChangeArrowheads="1"/>
          </p:cNvPicPr>
          <p:nvPr/>
        </p:nvPicPr>
        <p:blipFill>
          <a:blip r:embed="rId8"/>
          <a:srcRect/>
          <a:stretch>
            <a:fillRect/>
          </a:stretch>
        </p:blipFill>
        <p:spPr bwMode="auto">
          <a:xfrm>
            <a:off x="3390901" y="5543982"/>
            <a:ext cx="415290" cy="552336"/>
          </a:xfrm>
          <a:prstGeom prst="rect">
            <a:avLst/>
          </a:prstGeom>
          <a:noFill/>
          <a:ln w="9525">
            <a:noFill/>
            <a:miter lim="800000"/>
            <a:headEnd/>
            <a:tailEnd/>
          </a:ln>
        </p:spPr>
      </p:pic>
      <p:pic>
        <p:nvPicPr>
          <p:cNvPr id="23" name="Picture 28"/>
          <p:cNvPicPr>
            <a:picLocks noChangeArrowheads="1"/>
          </p:cNvPicPr>
          <p:nvPr/>
        </p:nvPicPr>
        <p:blipFill>
          <a:blip r:embed="rId7"/>
          <a:srcRect/>
          <a:stretch>
            <a:fillRect/>
          </a:stretch>
        </p:blipFill>
        <p:spPr bwMode="auto">
          <a:xfrm>
            <a:off x="2374900" y="4456430"/>
            <a:ext cx="479425" cy="469900"/>
          </a:xfrm>
          <a:prstGeom prst="rect">
            <a:avLst/>
          </a:prstGeom>
          <a:noFill/>
          <a:ln w="9525">
            <a:noFill/>
            <a:miter lim="800000"/>
            <a:headEnd/>
            <a:tailEnd/>
          </a:ln>
        </p:spPr>
      </p:pic>
      <p:pic>
        <p:nvPicPr>
          <p:cNvPr id="24" name="Picture 28"/>
          <p:cNvPicPr>
            <a:picLocks noChangeArrowheads="1"/>
          </p:cNvPicPr>
          <p:nvPr/>
        </p:nvPicPr>
        <p:blipFill>
          <a:blip r:embed="rId7"/>
          <a:srcRect/>
          <a:stretch>
            <a:fillRect/>
          </a:stretch>
        </p:blipFill>
        <p:spPr bwMode="auto">
          <a:xfrm>
            <a:off x="2984500" y="4471670"/>
            <a:ext cx="479425" cy="469900"/>
          </a:xfrm>
          <a:prstGeom prst="rect">
            <a:avLst/>
          </a:prstGeom>
          <a:noFill/>
          <a:ln w="9525">
            <a:noFill/>
            <a:miter lim="800000"/>
            <a:headEnd/>
            <a:tailEnd/>
          </a:ln>
        </p:spPr>
      </p:pic>
      <p:sp>
        <p:nvSpPr>
          <p:cNvPr id="25" name="Rectangle 24"/>
          <p:cNvSpPr/>
          <p:nvPr/>
        </p:nvSpPr>
        <p:spPr bwMode="auto">
          <a:xfrm>
            <a:off x="4408170" y="2868930"/>
            <a:ext cx="1066800" cy="339471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28" name="Picture 28"/>
          <p:cNvPicPr>
            <a:picLocks noChangeArrowheads="1"/>
          </p:cNvPicPr>
          <p:nvPr/>
        </p:nvPicPr>
        <p:blipFill>
          <a:blip r:embed="rId7"/>
          <a:srcRect/>
          <a:stretch>
            <a:fillRect/>
          </a:stretch>
        </p:blipFill>
        <p:spPr bwMode="auto">
          <a:xfrm>
            <a:off x="4759960" y="4772660"/>
            <a:ext cx="479425" cy="446057"/>
          </a:xfrm>
          <a:prstGeom prst="rect">
            <a:avLst/>
          </a:prstGeom>
          <a:noFill/>
          <a:ln w="9525">
            <a:noFill/>
            <a:miter lim="800000"/>
            <a:headEnd/>
            <a:tailEnd/>
          </a:ln>
        </p:spPr>
      </p:pic>
      <p:sp>
        <p:nvSpPr>
          <p:cNvPr id="29" name="Rectangle 28"/>
          <p:cNvSpPr/>
          <p:nvPr/>
        </p:nvSpPr>
        <p:spPr bwMode="auto">
          <a:xfrm>
            <a:off x="5878830" y="2834640"/>
            <a:ext cx="1447800" cy="68580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0" name="Rectangle 29"/>
          <p:cNvSpPr/>
          <p:nvPr/>
        </p:nvSpPr>
        <p:spPr bwMode="auto">
          <a:xfrm>
            <a:off x="5871210" y="3729990"/>
            <a:ext cx="1447800" cy="75057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Rectangle 30"/>
          <p:cNvSpPr/>
          <p:nvPr/>
        </p:nvSpPr>
        <p:spPr bwMode="auto">
          <a:xfrm>
            <a:off x="5875020" y="4636770"/>
            <a:ext cx="1447800" cy="82677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2" name="Rectangle 31"/>
          <p:cNvSpPr/>
          <p:nvPr/>
        </p:nvSpPr>
        <p:spPr bwMode="auto">
          <a:xfrm>
            <a:off x="5878830" y="5612130"/>
            <a:ext cx="1447800" cy="62865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Rectangle 32"/>
          <p:cNvSpPr/>
          <p:nvPr/>
        </p:nvSpPr>
        <p:spPr bwMode="auto">
          <a:xfrm>
            <a:off x="7734300" y="283467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4" name="Rectangle 33"/>
          <p:cNvSpPr/>
          <p:nvPr/>
        </p:nvSpPr>
        <p:spPr bwMode="auto">
          <a:xfrm>
            <a:off x="7726680" y="374145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5" name="Rectangle 34"/>
          <p:cNvSpPr/>
          <p:nvPr/>
        </p:nvSpPr>
        <p:spPr bwMode="auto">
          <a:xfrm>
            <a:off x="7730490" y="464823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6" name="Rectangle 35"/>
          <p:cNvSpPr/>
          <p:nvPr/>
        </p:nvSpPr>
        <p:spPr bwMode="auto">
          <a:xfrm>
            <a:off x="7734300" y="562359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7" name="TextBox 36"/>
          <p:cNvSpPr txBox="1"/>
          <p:nvPr/>
        </p:nvSpPr>
        <p:spPr>
          <a:xfrm>
            <a:off x="1794510" y="1954530"/>
            <a:ext cx="1376402" cy="258532"/>
          </a:xfrm>
          <a:prstGeom prst="rect">
            <a:avLst/>
          </a:prstGeom>
          <a:noFill/>
        </p:spPr>
        <p:txBody>
          <a:bodyPr vert="horz" wrap="square" lIns="91440" rIns="91440" numCol="1" rtlCol="0" anchor="t" anchorCtr="0">
            <a:noAutofit/>
          </a:bodyPr>
          <a:lstStyle/>
          <a:p>
            <a:pPr algn="l"/>
            <a:r>
              <a:rPr lang="en-US" sz="1200" b="1" dirty="0" smtClean="0"/>
              <a:t>Building Access</a:t>
            </a:r>
          </a:p>
        </p:txBody>
      </p:sp>
      <p:sp>
        <p:nvSpPr>
          <p:cNvPr id="38" name="TextBox 37"/>
          <p:cNvSpPr txBox="1"/>
          <p:nvPr/>
        </p:nvSpPr>
        <p:spPr>
          <a:xfrm>
            <a:off x="1798320" y="3078480"/>
            <a:ext cx="1712328" cy="258532"/>
          </a:xfrm>
          <a:prstGeom prst="rect">
            <a:avLst/>
          </a:prstGeom>
          <a:noFill/>
        </p:spPr>
        <p:txBody>
          <a:bodyPr vert="horz" wrap="square" lIns="91440" rIns="91440" numCol="1" rtlCol="0" anchor="t" anchorCtr="0">
            <a:noAutofit/>
          </a:bodyPr>
          <a:lstStyle/>
          <a:p>
            <a:pPr algn="l"/>
            <a:r>
              <a:rPr lang="en-US" sz="1200" b="1" dirty="0" smtClean="0"/>
              <a:t>Building Distribution</a:t>
            </a:r>
          </a:p>
        </p:txBody>
      </p:sp>
      <p:sp>
        <p:nvSpPr>
          <p:cNvPr id="39" name="TextBox 38"/>
          <p:cNvSpPr txBox="1"/>
          <p:nvPr/>
        </p:nvSpPr>
        <p:spPr>
          <a:xfrm>
            <a:off x="1809750" y="4118610"/>
            <a:ext cx="2047355" cy="258532"/>
          </a:xfrm>
          <a:prstGeom prst="rect">
            <a:avLst/>
          </a:prstGeom>
          <a:noFill/>
        </p:spPr>
        <p:txBody>
          <a:bodyPr vert="horz" wrap="square" lIns="91440" rIns="91440" numCol="1" rtlCol="0" anchor="t" anchorCtr="0">
            <a:noAutofit/>
          </a:bodyPr>
          <a:lstStyle/>
          <a:p>
            <a:pPr algn="l"/>
            <a:r>
              <a:rPr lang="en-US" sz="1200" b="1" dirty="0" smtClean="0"/>
              <a:t>Core (Campus backbone)</a:t>
            </a:r>
          </a:p>
        </p:txBody>
      </p:sp>
      <p:sp>
        <p:nvSpPr>
          <p:cNvPr id="40" name="TextBox 39"/>
          <p:cNvSpPr txBox="1"/>
          <p:nvPr/>
        </p:nvSpPr>
        <p:spPr>
          <a:xfrm>
            <a:off x="1790700" y="5276850"/>
            <a:ext cx="1079142" cy="258532"/>
          </a:xfrm>
          <a:prstGeom prst="rect">
            <a:avLst/>
          </a:prstGeom>
          <a:noFill/>
        </p:spPr>
        <p:txBody>
          <a:bodyPr vert="horz" wrap="square" lIns="91440" rIns="91440" numCol="1" rtlCol="0" anchor="t" anchorCtr="0">
            <a:noAutofit/>
          </a:bodyPr>
          <a:lstStyle/>
          <a:p>
            <a:pPr algn="l"/>
            <a:r>
              <a:rPr lang="en-US" sz="1200" b="1" dirty="0" smtClean="0"/>
              <a:t>Server Farm</a:t>
            </a:r>
          </a:p>
        </p:txBody>
      </p:sp>
      <p:sp>
        <p:nvSpPr>
          <p:cNvPr id="41" name="TextBox 40"/>
          <p:cNvSpPr txBox="1"/>
          <p:nvPr/>
        </p:nvSpPr>
        <p:spPr>
          <a:xfrm>
            <a:off x="274320" y="4126230"/>
            <a:ext cx="1124026" cy="258532"/>
          </a:xfrm>
          <a:prstGeom prst="rect">
            <a:avLst/>
          </a:prstGeom>
          <a:noFill/>
        </p:spPr>
        <p:txBody>
          <a:bodyPr vert="horz" wrap="square" lIns="91440" rIns="91440" numCol="1" rtlCol="0" anchor="t" anchorCtr="0">
            <a:noAutofit/>
          </a:bodyPr>
          <a:lstStyle/>
          <a:p>
            <a:pPr algn="l"/>
            <a:r>
              <a:rPr lang="en-US" sz="1200" b="1" dirty="0" smtClean="0"/>
              <a:t>Management</a:t>
            </a:r>
          </a:p>
        </p:txBody>
      </p:sp>
      <p:sp>
        <p:nvSpPr>
          <p:cNvPr id="42" name="TextBox 41"/>
          <p:cNvSpPr txBox="1"/>
          <p:nvPr/>
        </p:nvSpPr>
        <p:spPr>
          <a:xfrm>
            <a:off x="4309110" y="3935730"/>
            <a:ext cx="1271966" cy="424732"/>
          </a:xfrm>
          <a:prstGeom prst="rect">
            <a:avLst/>
          </a:prstGeom>
          <a:noFill/>
        </p:spPr>
        <p:txBody>
          <a:bodyPr vert="horz" wrap="square" lIns="91440" rIns="91440" numCol="1" rtlCol="0" anchor="t" anchorCtr="1">
            <a:spAutoFit/>
          </a:bodyPr>
          <a:lstStyle/>
          <a:p>
            <a:r>
              <a:rPr lang="en-US" sz="1200" b="1" dirty="0" smtClean="0"/>
              <a:t>Edge </a:t>
            </a:r>
          </a:p>
          <a:p>
            <a:r>
              <a:rPr lang="en-US" sz="1200" b="1" dirty="0" smtClean="0"/>
              <a:t>Distribution</a:t>
            </a:r>
            <a:endParaRPr lang="en-US" sz="1200" b="1" dirty="0"/>
          </a:p>
        </p:txBody>
      </p:sp>
      <p:sp>
        <p:nvSpPr>
          <p:cNvPr id="43" name="TextBox 42"/>
          <p:cNvSpPr txBox="1"/>
          <p:nvPr/>
        </p:nvSpPr>
        <p:spPr>
          <a:xfrm>
            <a:off x="5894070" y="2842260"/>
            <a:ext cx="1130438" cy="258532"/>
          </a:xfrm>
          <a:prstGeom prst="rect">
            <a:avLst/>
          </a:prstGeom>
          <a:noFill/>
        </p:spPr>
        <p:txBody>
          <a:bodyPr vert="horz" wrap="square" lIns="91440" rIns="91440" numCol="1" rtlCol="0" anchor="t" anchorCtr="0">
            <a:noAutofit/>
          </a:bodyPr>
          <a:lstStyle/>
          <a:p>
            <a:pPr algn="l"/>
            <a:r>
              <a:rPr lang="en-US" sz="1200" b="1" dirty="0" smtClean="0"/>
              <a:t>E-Commerce</a:t>
            </a:r>
          </a:p>
        </p:txBody>
      </p:sp>
      <p:sp>
        <p:nvSpPr>
          <p:cNvPr id="44" name="TextBox 43"/>
          <p:cNvSpPr txBox="1"/>
          <p:nvPr/>
        </p:nvSpPr>
        <p:spPr>
          <a:xfrm>
            <a:off x="7722870" y="2853690"/>
            <a:ext cx="644407" cy="286232"/>
          </a:xfrm>
          <a:prstGeom prst="rect">
            <a:avLst/>
          </a:prstGeom>
          <a:noFill/>
        </p:spPr>
        <p:txBody>
          <a:bodyPr vert="horz" wrap="square" lIns="91440" rIns="91440" numCol="1" rtlCol="0" anchor="t" anchorCtr="0">
            <a:noAutofit/>
          </a:bodyPr>
          <a:lstStyle/>
          <a:p>
            <a:pPr algn="l"/>
            <a:r>
              <a:rPr lang="en-US" sz="1200" b="1" dirty="0" smtClean="0"/>
              <a:t>ISP A</a:t>
            </a:r>
          </a:p>
        </p:txBody>
      </p:sp>
      <p:sp>
        <p:nvSpPr>
          <p:cNvPr id="45" name="TextBox 44"/>
          <p:cNvSpPr txBox="1"/>
          <p:nvPr/>
        </p:nvSpPr>
        <p:spPr>
          <a:xfrm>
            <a:off x="5825490" y="3710940"/>
            <a:ext cx="1745992" cy="286232"/>
          </a:xfrm>
          <a:prstGeom prst="rect">
            <a:avLst/>
          </a:prstGeom>
          <a:noFill/>
        </p:spPr>
        <p:txBody>
          <a:bodyPr vert="horz" wrap="square" lIns="91440" rIns="91440" numCol="1" rtlCol="0" anchor="t" anchorCtr="0">
            <a:noAutofit/>
          </a:bodyPr>
          <a:lstStyle/>
          <a:p>
            <a:pPr algn="l"/>
            <a:r>
              <a:rPr lang="en-US" sz="1200" b="1" dirty="0" smtClean="0"/>
              <a:t>Corporate Internet</a:t>
            </a:r>
          </a:p>
        </p:txBody>
      </p:sp>
      <p:sp>
        <p:nvSpPr>
          <p:cNvPr id="46" name="TextBox 45"/>
          <p:cNvSpPr txBox="1"/>
          <p:nvPr/>
        </p:nvSpPr>
        <p:spPr>
          <a:xfrm>
            <a:off x="5882640" y="4659631"/>
            <a:ext cx="1581150" cy="323849"/>
          </a:xfrm>
          <a:prstGeom prst="rect">
            <a:avLst/>
          </a:prstGeom>
          <a:noFill/>
        </p:spPr>
        <p:txBody>
          <a:bodyPr vert="horz" wrap="square" lIns="91440" rIns="91440" numCol="1" rtlCol="0" anchor="t" anchorCtr="0">
            <a:noAutofit/>
          </a:bodyPr>
          <a:lstStyle/>
          <a:p>
            <a:pPr algn="l"/>
            <a:r>
              <a:rPr lang="en-US" sz="1200" b="1" dirty="0" smtClean="0"/>
              <a:t>Remote Access VPN</a:t>
            </a:r>
            <a:endParaRPr lang="en-US" sz="1200" b="1" dirty="0"/>
          </a:p>
        </p:txBody>
      </p:sp>
      <p:sp>
        <p:nvSpPr>
          <p:cNvPr id="47" name="TextBox 46"/>
          <p:cNvSpPr txBox="1"/>
          <p:nvPr/>
        </p:nvSpPr>
        <p:spPr>
          <a:xfrm>
            <a:off x="5894070" y="5608320"/>
            <a:ext cx="604397" cy="286232"/>
          </a:xfrm>
          <a:prstGeom prst="rect">
            <a:avLst/>
          </a:prstGeom>
          <a:noFill/>
        </p:spPr>
        <p:txBody>
          <a:bodyPr vert="horz" wrap="square" lIns="91440" rIns="91440" numCol="1" rtlCol="0" anchor="t" anchorCtr="0">
            <a:noAutofit/>
          </a:bodyPr>
          <a:lstStyle/>
          <a:p>
            <a:pPr algn="l"/>
            <a:r>
              <a:rPr lang="en-US" sz="1200" b="1" dirty="0" smtClean="0"/>
              <a:t>WAN</a:t>
            </a:r>
          </a:p>
        </p:txBody>
      </p:sp>
      <p:sp>
        <p:nvSpPr>
          <p:cNvPr id="48" name="TextBox 47"/>
          <p:cNvSpPr txBox="1"/>
          <p:nvPr/>
        </p:nvSpPr>
        <p:spPr>
          <a:xfrm>
            <a:off x="7734616" y="5608320"/>
            <a:ext cx="1089344" cy="495300"/>
          </a:xfrm>
          <a:prstGeom prst="rect">
            <a:avLst/>
          </a:prstGeom>
          <a:noFill/>
        </p:spPr>
        <p:txBody>
          <a:bodyPr vert="horz" wrap="square" lIns="91440" rIns="91440" numCol="1" rtlCol="0" anchor="t" anchorCtr="0">
            <a:noAutofit/>
          </a:bodyPr>
          <a:lstStyle/>
          <a:p>
            <a:pPr algn="l"/>
            <a:r>
              <a:rPr lang="en-US" sz="1200" b="1" dirty="0" smtClean="0"/>
              <a:t>Frame Relay </a:t>
            </a:r>
          </a:p>
          <a:p>
            <a:pPr algn="l"/>
            <a:r>
              <a:rPr lang="en-US" sz="1200" b="1" dirty="0" smtClean="0"/>
              <a:t>/  ATM</a:t>
            </a:r>
          </a:p>
        </p:txBody>
      </p:sp>
      <p:sp>
        <p:nvSpPr>
          <p:cNvPr id="49" name="TextBox 48"/>
          <p:cNvSpPr txBox="1"/>
          <p:nvPr/>
        </p:nvSpPr>
        <p:spPr>
          <a:xfrm>
            <a:off x="7746046" y="4659630"/>
            <a:ext cx="663964" cy="286232"/>
          </a:xfrm>
          <a:prstGeom prst="rect">
            <a:avLst/>
          </a:prstGeom>
          <a:noFill/>
        </p:spPr>
        <p:txBody>
          <a:bodyPr vert="horz" wrap="square" lIns="91440" rIns="91440" numCol="1" rtlCol="0" anchor="t" anchorCtr="0">
            <a:noAutofit/>
          </a:bodyPr>
          <a:lstStyle/>
          <a:p>
            <a:pPr algn="l"/>
            <a:r>
              <a:rPr lang="en-US" sz="1200" b="1" dirty="0" smtClean="0"/>
              <a:t>PSTN</a:t>
            </a:r>
          </a:p>
        </p:txBody>
      </p:sp>
      <p:sp>
        <p:nvSpPr>
          <p:cNvPr id="50" name="TextBox 49"/>
          <p:cNvSpPr txBox="1"/>
          <p:nvPr/>
        </p:nvSpPr>
        <p:spPr>
          <a:xfrm>
            <a:off x="7734616" y="3745230"/>
            <a:ext cx="651076" cy="286232"/>
          </a:xfrm>
          <a:prstGeom prst="rect">
            <a:avLst/>
          </a:prstGeom>
          <a:noFill/>
        </p:spPr>
        <p:txBody>
          <a:bodyPr vert="horz" wrap="square" lIns="91440" rIns="91440" numCol="1" rtlCol="0" anchor="t" anchorCtr="0">
            <a:noAutofit/>
          </a:bodyPr>
          <a:lstStyle/>
          <a:p>
            <a:pPr algn="l"/>
            <a:r>
              <a:rPr lang="en-US" sz="1200" b="1" dirty="0" smtClean="0"/>
              <a:t>ISP B</a:t>
            </a:r>
          </a:p>
        </p:txBody>
      </p:sp>
      <p:sp>
        <p:nvSpPr>
          <p:cNvPr id="52" name="Rectangle 51"/>
          <p:cNvSpPr/>
          <p:nvPr/>
        </p:nvSpPr>
        <p:spPr bwMode="auto">
          <a:xfrm>
            <a:off x="1779270" y="3002280"/>
            <a:ext cx="2236470" cy="87249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1790700" y="4099560"/>
            <a:ext cx="2236470" cy="92964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a:off x="1813560" y="5253990"/>
            <a:ext cx="2236470" cy="96393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cxnSp>
        <p:nvCxnSpPr>
          <p:cNvPr id="56" name="Straight Connector 55"/>
          <p:cNvCxnSpPr>
            <a:stCxn id="5" idx="3"/>
            <a:endCxn id="54" idx="1"/>
          </p:cNvCxnSpPr>
          <p:nvPr/>
        </p:nvCxnSpPr>
        <p:spPr bwMode="auto">
          <a:xfrm>
            <a:off x="1371600" y="4572000"/>
            <a:ext cx="441960" cy="116395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58" name="Straight Connector 57"/>
          <p:cNvCxnSpPr>
            <a:stCxn id="5" idx="3"/>
            <a:endCxn id="53" idx="1"/>
          </p:cNvCxnSpPr>
          <p:nvPr/>
        </p:nvCxnSpPr>
        <p:spPr bwMode="auto">
          <a:xfrm flipV="1">
            <a:off x="1371600" y="4564380"/>
            <a:ext cx="419100" cy="762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1" name="Straight Connector 60"/>
          <p:cNvCxnSpPr>
            <a:stCxn id="5" idx="3"/>
            <a:endCxn id="52" idx="1"/>
          </p:cNvCxnSpPr>
          <p:nvPr/>
        </p:nvCxnSpPr>
        <p:spPr bwMode="auto">
          <a:xfrm flipV="1">
            <a:off x="1371600" y="3438525"/>
            <a:ext cx="407670" cy="113347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4" name="Straight Connector 63"/>
          <p:cNvCxnSpPr>
            <a:stCxn id="5" idx="3"/>
            <a:endCxn id="17" idx="1"/>
          </p:cNvCxnSpPr>
          <p:nvPr/>
        </p:nvCxnSpPr>
        <p:spPr bwMode="auto">
          <a:xfrm flipV="1">
            <a:off x="1371600" y="2385060"/>
            <a:ext cx="415290" cy="218694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7" name="Straight Connector 66"/>
          <p:cNvCxnSpPr>
            <a:stCxn id="53" idx="3"/>
            <a:endCxn id="25" idx="1"/>
          </p:cNvCxnSpPr>
          <p:nvPr/>
        </p:nvCxnSpPr>
        <p:spPr bwMode="auto">
          <a:xfrm>
            <a:off x="4027170" y="456438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4" name="Straight Connector 73"/>
          <p:cNvCxnSpPr/>
          <p:nvPr/>
        </p:nvCxnSpPr>
        <p:spPr bwMode="auto">
          <a:xfrm>
            <a:off x="4042410" y="471678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78" name="Straight Connector 77"/>
          <p:cNvCxnSpPr/>
          <p:nvPr/>
        </p:nvCxnSpPr>
        <p:spPr bwMode="auto">
          <a:xfrm>
            <a:off x="5482590" y="29908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9" name="Straight Connector 78"/>
          <p:cNvCxnSpPr/>
          <p:nvPr/>
        </p:nvCxnSpPr>
        <p:spPr bwMode="auto">
          <a:xfrm>
            <a:off x="5497830" y="314325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0" name="Straight Connector 79"/>
          <p:cNvCxnSpPr/>
          <p:nvPr/>
        </p:nvCxnSpPr>
        <p:spPr bwMode="auto">
          <a:xfrm>
            <a:off x="5474970" y="38290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1" name="Straight Connector 80"/>
          <p:cNvCxnSpPr/>
          <p:nvPr/>
        </p:nvCxnSpPr>
        <p:spPr bwMode="auto">
          <a:xfrm>
            <a:off x="5478780" y="398145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2" name="Straight Connector 81"/>
          <p:cNvCxnSpPr/>
          <p:nvPr/>
        </p:nvCxnSpPr>
        <p:spPr bwMode="auto">
          <a:xfrm>
            <a:off x="5501640" y="477012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3" name="Straight Connector 82"/>
          <p:cNvCxnSpPr/>
          <p:nvPr/>
        </p:nvCxnSpPr>
        <p:spPr bwMode="auto">
          <a:xfrm>
            <a:off x="5505450" y="492252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4" name="Straight Connector 83"/>
          <p:cNvCxnSpPr/>
          <p:nvPr/>
        </p:nvCxnSpPr>
        <p:spPr bwMode="auto">
          <a:xfrm>
            <a:off x="5482590" y="572262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5" name="Straight Connector 84"/>
          <p:cNvCxnSpPr/>
          <p:nvPr/>
        </p:nvCxnSpPr>
        <p:spPr bwMode="auto">
          <a:xfrm>
            <a:off x="5486400" y="587502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6" name="Straight Connector 85"/>
          <p:cNvCxnSpPr/>
          <p:nvPr/>
        </p:nvCxnSpPr>
        <p:spPr bwMode="auto">
          <a:xfrm>
            <a:off x="7345680" y="591693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7" name="Straight Connector 86"/>
          <p:cNvCxnSpPr/>
          <p:nvPr/>
        </p:nvCxnSpPr>
        <p:spPr bwMode="auto">
          <a:xfrm>
            <a:off x="7349490" y="505206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8" name="Straight Connector 87"/>
          <p:cNvCxnSpPr/>
          <p:nvPr/>
        </p:nvCxnSpPr>
        <p:spPr bwMode="auto">
          <a:xfrm>
            <a:off x="7330440" y="40957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9" name="Straight Connector 88"/>
          <p:cNvCxnSpPr/>
          <p:nvPr/>
        </p:nvCxnSpPr>
        <p:spPr bwMode="auto">
          <a:xfrm>
            <a:off x="7345680" y="315087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0" name="Straight Connector 89"/>
          <p:cNvCxnSpPr>
            <a:stCxn id="30" idx="3"/>
            <a:endCxn id="33" idx="1"/>
          </p:cNvCxnSpPr>
          <p:nvPr/>
        </p:nvCxnSpPr>
        <p:spPr bwMode="auto">
          <a:xfrm flipV="1">
            <a:off x="7319010" y="3183272"/>
            <a:ext cx="415290" cy="922003"/>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3" name="Straight Connector 92"/>
          <p:cNvCxnSpPr>
            <a:stCxn id="34" idx="1"/>
            <a:endCxn id="29" idx="3"/>
          </p:cNvCxnSpPr>
          <p:nvPr/>
        </p:nvCxnSpPr>
        <p:spPr bwMode="auto">
          <a:xfrm rot="10800000">
            <a:off x="7326630" y="3177540"/>
            <a:ext cx="400050" cy="912512"/>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97" name="TextBox 96"/>
          <p:cNvSpPr txBox="1"/>
          <p:nvPr/>
        </p:nvSpPr>
        <p:spPr>
          <a:xfrm>
            <a:off x="171450" y="1154430"/>
            <a:ext cx="2194560" cy="377190"/>
          </a:xfrm>
          <a:prstGeom prst="rect">
            <a:avLst/>
          </a:prstGeom>
          <a:noFill/>
        </p:spPr>
        <p:txBody>
          <a:bodyPr vert="horz" wrap="square" lIns="91440" rIns="91440" numCol="1" rtlCol="0" anchor="t" anchorCtr="0">
            <a:noAutofit/>
          </a:bodyPr>
          <a:lstStyle/>
          <a:p>
            <a:pPr algn="l"/>
            <a:r>
              <a:rPr lang="en-US" sz="1400" b="1" dirty="0" smtClean="0"/>
              <a:t>Enterprise Campus</a:t>
            </a:r>
          </a:p>
        </p:txBody>
      </p:sp>
      <p:sp>
        <p:nvSpPr>
          <p:cNvPr id="98" name="TextBox 97"/>
          <p:cNvSpPr txBox="1"/>
          <p:nvPr/>
        </p:nvSpPr>
        <p:spPr>
          <a:xfrm>
            <a:off x="5524500" y="1135380"/>
            <a:ext cx="2194560" cy="377190"/>
          </a:xfrm>
          <a:prstGeom prst="rect">
            <a:avLst/>
          </a:prstGeom>
          <a:noFill/>
        </p:spPr>
        <p:txBody>
          <a:bodyPr vert="horz" wrap="square" lIns="91440" rIns="91440" numCol="1" rtlCol="0" anchor="t" anchorCtr="0">
            <a:noAutofit/>
          </a:bodyPr>
          <a:lstStyle/>
          <a:p>
            <a:pPr algn="l"/>
            <a:r>
              <a:rPr lang="en-US" sz="1400" b="1" dirty="0" smtClean="0"/>
              <a:t>Enterprise Edge</a:t>
            </a:r>
          </a:p>
        </p:txBody>
      </p:sp>
      <p:sp>
        <p:nvSpPr>
          <p:cNvPr id="99" name="TextBox 98"/>
          <p:cNvSpPr txBox="1"/>
          <p:nvPr/>
        </p:nvSpPr>
        <p:spPr>
          <a:xfrm>
            <a:off x="7345680" y="1127760"/>
            <a:ext cx="1386840" cy="377190"/>
          </a:xfrm>
          <a:prstGeom prst="rect">
            <a:avLst/>
          </a:prstGeom>
          <a:noFill/>
        </p:spPr>
        <p:txBody>
          <a:bodyPr vert="horz" wrap="square" lIns="91440" rIns="91440" numCol="1" rtlCol="0" anchor="t" anchorCtr="0">
            <a:noAutofit/>
          </a:bodyPr>
          <a:lstStyle/>
          <a:p>
            <a:pPr algn="l"/>
            <a:r>
              <a:rPr lang="en-US" sz="1400" b="1" dirty="0" smtClean="0"/>
              <a:t>Service Provider Edge</a:t>
            </a:r>
          </a:p>
        </p:txBody>
      </p:sp>
      <p:cxnSp>
        <p:nvCxnSpPr>
          <p:cNvPr id="72" name="Straight Connector 71"/>
          <p:cNvCxnSpPr/>
          <p:nvPr/>
        </p:nvCxnSpPr>
        <p:spPr bwMode="auto">
          <a:xfrm rot="16200000" flipH="1">
            <a:off x="2822519" y="2917246"/>
            <a:ext cx="167640" cy="2428"/>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3" name="Straight Connector 72"/>
          <p:cNvCxnSpPr/>
          <p:nvPr/>
        </p:nvCxnSpPr>
        <p:spPr bwMode="auto">
          <a:xfrm rot="16200000" flipH="1">
            <a:off x="2795849" y="3986474"/>
            <a:ext cx="224790" cy="1382"/>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5" name="Straight Connector 74"/>
          <p:cNvCxnSpPr/>
          <p:nvPr/>
        </p:nvCxnSpPr>
        <p:spPr bwMode="auto">
          <a:xfrm rot="16200000" flipH="1">
            <a:off x="2797922" y="5140213"/>
            <a:ext cx="224790" cy="2764"/>
          </a:xfrm>
          <a:prstGeom prst="line">
            <a:avLst/>
          </a:prstGeom>
          <a:solidFill>
            <a:schemeClr val="accent1"/>
          </a:solidFill>
          <a:ln w="19050"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101"/>
          <p:cNvSpPr/>
          <p:nvPr/>
        </p:nvSpPr>
        <p:spPr bwMode="auto">
          <a:xfrm flipH="1">
            <a:off x="7330440" y="1116330"/>
            <a:ext cx="1573530" cy="5269230"/>
          </a:xfrm>
          <a:prstGeom prst="rect">
            <a:avLst/>
          </a:prstGeom>
          <a:no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1" name="Rectangle 100"/>
          <p:cNvSpPr/>
          <p:nvPr/>
        </p:nvSpPr>
        <p:spPr bwMode="auto">
          <a:xfrm flipH="1">
            <a:off x="5497830" y="1116330"/>
            <a:ext cx="1828800" cy="5269230"/>
          </a:xfrm>
          <a:prstGeom prst="rect">
            <a:avLst/>
          </a:prstGeom>
          <a:solidFill>
            <a:srgbClr val="FFFF00">
              <a:alpha val="3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0" name="Rectangle 99"/>
          <p:cNvSpPr/>
          <p:nvPr/>
        </p:nvSpPr>
        <p:spPr bwMode="auto">
          <a:xfrm>
            <a:off x="144780" y="1116330"/>
            <a:ext cx="5353050" cy="5269230"/>
          </a:xfrm>
          <a:prstGeom prst="rect">
            <a:avLst/>
          </a:prstGeom>
          <a:no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442" name="Rectangle 2"/>
          <p:cNvSpPr>
            <a:spLocks noGrp="1" noChangeArrowheads="1"/>
          </p:cNvSpPr>
          <p:nvPr>
            <p:ph type="title"/>
          </p:nvPr>
        </p:nvSpPr>
        <p:spPr/>
        <p:txBody>
          <a:bodyPr/>
          <a:lstStyle/>
          <a:p>
            <a:r>
              <a:rPr lang="en-US" dirty="0" smtClean="0"/>
              <a:t>Modules in the Enterprise Edge</a:t>
            </a:r>
            <a:endParaRPr lang="en-US" dirty="0"/>
          </a:p>
        </p:txBody>
      </p:sp>
      <p:sp>
        <p:nvSpPr>
          <p:cNvPr id="5" name="Rectangle 4"/>
          <p:cNvSpPr/>
          <p:nvPr/>
        </p:nvSpPr>
        <p:spPr bwMode="auto">
          <a:xfrm>
            <a:off x="251460" y="4103370"/>
            <a:ext cx="1120140" cy="93726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6" name="Picture 34"/>
          <p:cNvPicPr>
            <a:picLocks noChangeArrowheads="1"/>
          </p:cNvPicPr>
          <p:nvPr/>
        </p:nvPicPr>
        <p:blipFill>
          <a:blip r:embed="rId3"/>
          <a:srcRect/>
          <a:stretch>
            <a:fillRect/>
          </a:stretch>
        </p:blipFill>
        <p:spPr bwMode="auto">
          <a:xfrm>
            <a:off x="606743" y="4446270"/>
            <a:ext cx="467677" cy="443230"/>
          </a:xfrm>
          <a:prstGeom prst="rect">
            <a:avLst/>
          </a:prstGeom>
          <a:noFill/>
          <a:ln w="9525">
            <a:noFill/>
            <a:miter lim="800000"/>
            <a:headEnd/>
            <a:tailEnd/>
          </a:ln>
        </p:spPr>
      </p:pic>
      <p:pic>
        <p:nvPicPr>
          <p:cNvPr id="7" name="Picture 51" descr="IP Phone"/>
          <p:cNvPicPr>
            <a:picLocks noChangeAspect="1" noChangeArrowheads="1"/>
          </p:cNvPicPr>
          <p:nvPr/>
        </p:nvPicPr>
        <p:blipFill>
          <a:blip r:embed="rId4"/>
          <a:srcRect/>
          <a:stretch>
            <a:fillRect/>
          </a:stretch>
        </p:blipFill>
        <p:spPr bwMode="auto">
          <a:xfrm>
            <a:off x="1897380" y="2411730"/>
            <a:ext cx="633450" cy="347980"/>
          </a:xfrm>
          <a:prstGeom prst="rect">
            <a:avLst/>
          </a:prstGeom>
          <a:noFill/>
          <a:ln w="9525">
            <a:noFill/>
            <a:miter lim="800000"/>
            <a:headEnd/>
            <a:tailEnd/>
          </a:ln>
        </p:spPr>
      </p:pic>
      <p:pic>
        <p:nvPicPr>
          <p:cNvPr id="8" name="Picture 68" descr="Wireless Router, Added 04/20/2004"/>
          <p:cNvPicPr>
            <a:picLocks noChangeAspect="1" noChangeArrowheads="1"/>
          </p:cNvPicPr>
          <p:nvPr/>
        </p:nvPicPr>
        <p:blipFill>
          <a:blip r:embed="rId5"/>
          <a:srcRect/>
          <a:stretch>
            <a:fillRect/>
          </a:stretch>
        </p:blipFill>
        <p:spPr bwMode="auto">
          <a:xfrm>
            <a:off x="2628265" y="2308859"/>
            <a:ext cx="501165" cy="446723"/>
          </a:xfrm>
          <a:prstGeom prst="rect">
            <a:avLst/>
          </a:prstGeom>
          <a:noFill/>
          <a:ln w="9525">
            <a:noFill/>
            <a:miter lim="800000"/>
            <a:headEnd/>
            <a:tailEnd/>
          </a:ln>
        </p:spPr>
      </p:pic>
      <p:pic>
        <p:nvPicPr>
          <p:cNvPr id="9" name="Picture 41"/>
          <p:cNvPicPr>
            <a:picLocks noChangeAspect="1" noChangeArrowheads="1"/>
          </p:cNvPicPr>
          <p:nvPr/>
        </p:nvPicPr>
        <p:blipFill>
          <a:blip r:embed="rId6"/>
          <a:srcRect/>
          <a:stretch>
            <a:fillRect/>
          </a:stretch>
        </p:blipFill>
        <p:spPr bwMode="auto">
          <a:xfrm>
            <a:off x="3249931" y="2434590"/>
            <a:ext cx="657800" cy="281305"/>
          </a:xfrm>
          <a:prstGeom prst="rect">
            <a:avLst/>
          </a:prstGeom>
          <a:noFill/>
          <a:ln w="9525">
            <a:noFill/>
            <a:miter lim="800000"/>
            <a:headEnd/>
            <a:tailEnd/>
          </a:ln>
        </p:spPr>
      </p:pic>
      <p:pic>
        <p:nvPicPr>
          <p:cNvPr id="10" name="Picture 28"/>
          <p:cNvPicPr>
            <a:picLocks noChangeArrowheads="1"/>
          </p:cNvPicPr>
          <p:nvPr/>
        </p:nvPicPr>
        <p:blipFill>
          <a:blip r:embed="rId7"/>
          <a:srcRect/>
          <a:stretch>
            <a:fillRect/>
          </a:stretch>
        </p:blipFill>
        <p:spPr bwMode="auto">
          <a:xfrm>
            <a:off x="2656840" y="3343910"/>
            <a:ext cx="479425" cy="469900"/>
          </a:xfrm>
          <a:prstGeom prst="rect">
            <a:avLst/>
          </a:prstGeom>
          <a:noFill/>
          <a:ln w="9525">
            <a:noFill/>
            <a:miter lim="800000"/>
            <a:headEnd/>
            <a:tailEnd/>
          </a:ln>
        </p:spPr>
      </p:pic>
      <p:pic>
        <p:nvPicPr>
          <p:cNvPr id="12" name="Picture 42" descr="File Server_Updated2005"/>
          <p:cNvPicPr>
            <a:picLocks noChangeAspect="1" noChangeArrowheads="1"/>
          </p:cNvPicPr>
          <p:nvPr/>
        </p:nvPicPr>
        <p:blipFill>
          <a:blip r:embed="rId8"/>
          <a:srcRect/>
          <a:stretch>
            <a:fillRect/>
          </a:stretch>
        </p:blipFill>
        <p:spPr bwMode="auto">
          <a:xfrm>
            <a:off x="2091691" y="5536362"/>
            <a:ext cx="415290" cy="552336"/>
          </a:xfrm>
          <a:prstGeom prst="rect">
            <a:avLst/>
          </a:prstGeom>
          <a:noFill/>
          <a:ln w="9525">
            <a:noFill/>
            <a:miter lim="800000"/>
            <a:headEnd/>
            <a:tailEnd/>
          </a:ln>
        </p:spPr>
      </p:pic>
      <p:pic>
        <p:nvPicPr>
          <p:cNvPr id="13" name="Picture 34"/>
          <p:cNvPicPr>
            <a:picLocks noChangeArrowheads="1"/>
          </p:cNvPicPr>
          <p:nvPr/>
        </p:nvPicPr>
        <p:blipFill>
          <a:blip r:embed="rId9"/>
          <a:srcRect/>
          <a:stretch>
            <a:fillRect/>
          </a:stretch>
        </p:blipFill>
        <p:spPr bwMode="auto">
          <a:xfrm>
            <a:off x="6276851" y="3131819"/>
            <a:ext cx="508884" cy="313373"/>
          </a:xfrm>
          <a:prstGeom prst="rect">
            <a:avLst/>
          </a:prstGeom>
          <a:noFill/>
          <a:ln w="9525">
            <a:noFill/>
            <a:miter lim="800000"/>
            <a:headEnd/>
            <a:tailEnd/>
          </a:ln>
        </p:spPr>
      </p:pic>
      <p:pic>
        <p:nvPicPr>
          <p:cNvPr id="14" name="Picture 57" descr="icon_color"/>
          <p:cNvPicPr>
            <a:picLocks noChangeAspect="1" noChangeArrowheads="1"/>
          </p:cNvPicPr>
          <p:nvPr/>
        </p:nvPicPr>
        <p:blipFill>
          <a:blip r:embed="rId10"/>
          <a:srcRect/>
          <a:stretch>
            <a:fillRect/>
          </a:stretch>
        </p:blipFill>
        <p:spPr bwMode="auto">
          <a:xfrm>
            <a:off x="6404903" y="3959930"/>
            <a:ext cx="392164" cy="446335"/>
          </a:xfrm>
          <a:prstGeom prst="rect">
            <a:avLst/>
          </a:prstGeom>
          <a:noFill/>
          <a:ln w="9525">
            <a:noFill/>
            <a:miter lim="800000"/>
            <a:headEnd/>
            <a:tailEnd/>
          </a:ln>
        </p:spPr>
      </p:pic>
      <p:pic>
        <p:nvPicPr>
          <p:cNvPr id="15" name="Picture 12"/>
          <p:cNvPicPr>
            <a:picLocks noChangeAspect="1" noChangeArrowheads="1"/>
          </p:cNvPicPr>
          <p:nvPr/>
        </p:nvPicPr>
        <p:blipFill>
          <a:blip r:embed="rId11"/>
          <a:srcRect/>
          <a:stretch>
            <a:fillRect/>
          </a:stretch>
        </p:blipFill>
        <p:spPr bwMode="auto">
          <a:xfrm>
            <a:off x="6284840" y="5052061"/>
            <a:ext cx="372060" cy="377190"/>
          </a:xfrm>
          <a:prstGeom prst="rect">
            <a:avLst/>
          </a:prstGeom>
          <a:noFill/>
          <a:ln w="9525">
            <a:noFill/>
            <a:miter lim="800000"/>
            <a:headEnd/>
            <a:tailEnd/>
          </a:ln>
        </p:spPr>
      </p:pic>
      <p:pic>
        <p:nvPicPr>
          <p:cNvPr id="16" name="Picture 37"/>
          <p:cNvPicPr>
            <a:picLocks noChangeArrowheads="1"/>
          </p:cNvPicPr>
          <p:nvPr/>
        </p:nvPicPr>
        <p:blipFill>
          <a:blip r:embed="rId12"/>
          <a:srcRect/>
          <a:stretch>
            <a:fillRect/>
          </a:stretch>
        </p:blipFill>
        <p:spPr bwMode="auto">
          <a:xfrm>
            <a:off x="6188729" y="5875019"/>
            <a:ext cx="526696" cy="313373"/>
          </a:xfrm>
          <a:prstGeom prst="rect">
            <a:avLst/>
          </a:prstGeom>
          <a:noFill/>
          <a:ln w="9525">
            <a:noFill/>
            <a:miter lim="800000"/>
            <a:headEnd/>
            <a:tailEnd/>
          </a:ln>
        </p:spPr>
      </p:pic>
      <p:sp>
        <p:nvSpPr>
          <p:cNvPr id="17" name="Rectangle 16"/>
          <p:cNvSpPr/>
          <p:nvPr/>
        </p:nvSpPr>
        <p:spPr bwMode="auto">
          <a:xfrm>
            <a:off x="1786890" y="1935480"/>
            <a:ext cx="2236470" cy="89916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pic>
        <p:nvPicPr>
          <p:cNvPr id="21" name="Picture 42" descr="File Server_Updated2005"/>
          <p:cNvPicPr>
            <a:picLocks noChangeAspect="1" noChangeArrowheads="1"/>
          </p:cNvPicPr>
          <p:nvPr/>
        </p:nvPicPr>
        <p:blipFill>
          <a:blip r:embed="rId8"/>
          <a:srcRect/>
          <a:stretch>
            <a:fillRect/>
          </a:stretch>
        </p:blipFill>
        <p:spPr bwMode="auto">
          <a:xfrm>
            <a:off x="2747011" y="5540172"/>
            <a:ext cx="415290" cy="552336"/>
          </a:xfrm>
          <a:prstGeom prst="rect">
            <a:avLst/>
          </a:prstGeom>
          <a:noFill/>
          <a:ln w="9525">
            <a:noFill/>
            <a:miter lim="800000"/>
            <a:headEnd/>
            <a:tailEnd/>
          </a:ln>
        </p:spPr>
      </p:pic>
      <p:pic>
        <p:nvPicPr>
          <p:cNvPr id="22" name="Picture 42" descr="File Server_Updated2005"/>
          <p:cNvPicPr>
            <a:picLocks noChangeAspect="1" noChangeArrowheads="1"/>
          </p:cNvPicPr>
          <p:nvPr/>
        </p:nvPicPr>
        <p:blipFill>
          <a:blip r:embed="rId8"/>
          <a:srcRect/>
          <a:stretch>
            <a:fillRect/>
          </a:stretch>
        </p:blipFill>
        <p:spPr bwMode="auto">
          <a:xfrm>
            <a:off x="3390901" y="5543982"/>
            <a:ext cx="415290" cy="552336"/>
          </a:xfrm>
          <a:prstGeom prst="rect">
            <a:avLst/>
          </a:prstGeom>
          <a:noFill/>
          <a:ln w="9525">
            <a:noFill/>
            <a:miter lim="800000"/>
            <a:headEnd/>
            <a:tailEnd/>
          </a:ln>
        </p:spPr>
      </p:pic>
      <p:pic>
        <p:nvPicPr>
          <p:cNvPr id="23" name="Picture 28"/>
          <p:cNvPicPr>
            <a:picLocks noChangeArrowheads="1"/>
          </p:cNvPicPr>
          <p:nvPr/>
        </p:nvPicPr>
        <p:blipFill>
          <a:blip r:embed="rId7"/>
          <a:srcRect/>
          <a:stretch>
            <a:fillRect/>
          </a:stretch>
        </p:blipFill>
        <p:spPr bwMode="auto">
          <a:xfrm>
            <a:off x="2374900" y="4456430"/>
            <a:ext cx="479425" cy="469900"/>
          </a:xfrm>
          <a:prstGeom prst="rect">
            <a:avLst/>
          </a:prstGeom>
          <a:noFill/>
          <a:ln w="9525">
            <a:noFill/>
            <a:miter lim="800000"/>
            <a:headEnd/>
            <a:tailEnd/>
          </a:ln>
        </p:spPr>
      </p:pic>
      <p:pic>
        <p:nvPicPr>
          <p:cNvPr id="24" name="Picture 28"/>
          <p:cNvPicPr>
            <a:picLocks noChangeArrowheads="1"/>
          </p:cNvPicPr>
          <p:nvPr/>
        </p:nvPicPr>
        <p:blipFill>
          <a:blip r:embed="rId7"/>
          <a:srcRect/>
          <a:stretch>
            <a:fillRect/>
          </a:stretch>
        </p:blipFill>
        <p:spPr bwMode="auto">
          <a:xfrm>
            <a:off x="2984500" y="4471670"/>
            <a:ext cx="479425" cy="469900"/>
          </a:xfrm>
          <a:prstGeom prst="rect">
            <a:avLst/>
          </a:prstGeom>
          <a:noFill/>
          <a:ln w="9525">
            <a:noFill/>
            <a:miter lim="800000"/>
            <a:headEnd/>
            <a:tailEnd/>
          </a:ln>
        </p:spPr>
      </p:pic>
      <p:sp>
        <p:nvSpPr>
          <p:cNvPr id="25" name="Rectangle 24"/>
          <p:cNvSpPr/>
          <p:nvPr/>
        </p:nvSpPr>
        <p:spPr bwMode="auto">
          <a:xfrm>
            <a:off x="4408170" y="2868930"/>
            <a:ext cx="1066800" cy="339471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28" name="Picture 28"/>
          <p:cNvPicPr>
            <a:picLocks noChangeArrowheads="1"/>
          </p:cNvPicPr>
          <p:nvPr/>
        </p:nvPicPr>
        <p:blipFill>
          <a:blip r:embed="rId7"/>
          <a:srcRect/>
          <a:stretch>
            <a:fillRect/>
          </a:stretch>
        </p:blipFill>
        <p:spPr bwMode="auto">
          <a:xfrm>
            <a:off x="4759960" y="4772660"/>
            <a:ext cx="479425" cy="446057"/>
          </a:xfrm>
          <a:prstGeom prst="rect">
            <a:avLst/>
          </a:prstGeom>
          <a:noFill/>
          <a:ln w="9525">
            <a:noFill/>
            <a:miter lim="800000"/>
            <a:headEnd/>
            <a:tailEnd/>
          </a:ln>
        </p:spPr>
      </p:pic>
      <p:sp>
        <p:nvSpPr>
          <p:cNvPr id="29" name="Rectangle 28"/>
          <p:cNvSpPr/>
          <p:nvPr/>
        </p:nvSpPr>
        <p:spPr bwMode="auto">
          <a:xfrm>
            <a:off x="5878830" y="2834640"/>
            <a:ext cx="1447800" cy="68580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0" name="Rectangle 29"/>
          <p:cNvSpPr/>
          <p:nvPr/>
        </p:nvSpPr>
        <p:spPr bwMode="auto">
          <a:xfrm>
            <a:off x="5871210" y="3729990"/>
            <a:ext cx="1447800" cy="75057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Rectangle 30"/>
          <p:cNvSpPr/>
          <p:nvPr/>
        </p:nvSpPr>
        <p:spPr bwMode="auto">
          <a:xfrm>
            <a:off x="5875020" y="4636770"/>
            <a:ext cx="1447800" cy="82677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2" name="Rectangle 31"/>
          <p:cNvSpPr/>
          <p:nvPr/>
        </p:nvSpPr>
        <p:spPr bwMode="auto">
          <a:xfrm>
            <a:off x="5878830" y="5612130"/>
            <a:ext cx="1447800" cy="62865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Rectangle 32"/>
          <p:cNvSpPr/>
          <p:nvPr/>
        </p:nvSpPr>
        <p:spPr bwMode="auto">
          <a:xfrm>
            <a:off x="7734300" y="283467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4" name="Rectangle 33"/>
          <p:cNvSpPr/>
          <p:nvPr/>
        </p:nvSpPr>
        <p:spPr bwMode="auto">
          <a:xfrm>
            <a:off x="7726680" y="374145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5" name="Rectangle 34"/>
          <p:cNvSpPr/>
          <p:nvPr/>
        </p:nvSpPr>
        <p:spPr bwMode="auto">
          <a:xfrm>
            <a:off x="7730490" y="464823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6" name="Rectangle 35"/>
          <p:cNvSpPr/>
          <p:nvPr/>
        </p:nvSpPr>
        <p:spPr bwMode="auto">
          <a:xfrm>
            <a:off x="7734300" y="562359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7" name="TextBox 36"/>
          <p:cNvSpPr txBox="1"/>
          <p:nvPr/>
        </p:nvSpPr>
        <p:spPr>
          <a:xfrm>
            <a:off x="1794510" y="1954530"/>
            <a:ext cx="1376402" cy="258532"/>
          </a:xfrm>
          <a:prstGeom prst="rect">
            <a:avLst/>
          </a:prstGeom>
          <a:noFill/>
        </p:spPr>
        <p:txBody>
          <a:bodyPr vert="horz" wrap="square" lIns="91440" rIns="91440" numCol="1" rtlCol="0" anchor="t" anchorCtr="0">
            <a:noAutofit/>
          </a:bodyPr>
          <a:lstStyle/>
          <a:p>
            <a:pPr algn="l"/>
            <a:r>
              <a:rPr lang="en-US" sz="1200" b="1" dirty="0" smtClean="0"/>
              <a:t>Building Access</a:t>
            </a:r>
          </a:p>
        </p:txBody>
      </p:sp>
      <p:sp>
        <p:nvSpPr>
          <p:cNvPr id="38" name="TextBox 37"/>
          <p:cNvSpPr txBox="1"/>
          <p:nvPr/>
        </p:nvSpPr>
        <p:spPr>
          <a:xfrm>
            <a:off x="1798320" y="3078480"/>
            <a:ext cx="1712328" cy="258532"/>
          </a:xfrm>
          <a:prstGeom prst="rect">
            <a:avLst/>
          </a:prstGeom>
          <a:noFill/>
        </p:spPr>
        <p:txBody>
          <a:bodyPr vert="horz" wrap="square" lIns="91440" rIns="91440" numCol="1" rtlCol="0" anchor="t" anchorCtr="0">
            <a:noAutofit/>
          </a:bodyPr>
          <a:lstStyle/>
          <a:p>
            <a:pPr algn="l"/>
            <a:r>
              <a:rPr lang="en-US" sz="1200" b="1" dirty="0" smtClean="0"/>
              <a:t>Building Distribution</a:t>
            </a:r>
          </a:p>
        </p:txBody>
      </p:sp>
      <p:sp>
        <p:nvSpPr>
          <p:cNvPr id="39" name="TextBox 38"/>
          <p:cNvSpPr txBox="1"/>
          <p:nvPr/>
        </p:nvSpPr>
        <p:spPr>
          <a:xfrm>
            <a:off x="1809750" y="4118610"/>
            <a:ext cx="2047355" cy="258532"/>
          </a:xfrm>
          <a:prstGeom prst="rect">
            <a:avLst/>
          </a:prstGeom>
          <a:noFill/>
        </p:spPr>
        <p:txBody>
          <a:bodyPr vert="horz" wrap="square" lIns="91440" rIns="91440" numCol="1" rtlCol="0" anchor="t" anchorCtr="0">
            <a:noAutofit/>
          </a:bodyPr>
          <a:lstStyle/>
          <a:p>
            <a:pPr algn="l"/>
            <a:r>
              <a:rPr lang="en-US" sz="1200" b="1" dirty="0" smtClean="0"/>
              <a:t>Core (Campus backbone)</a:t>
            </a:r>
          </a:p>
        </p:txBody>
      </p:sp>
      <p:sp>
        <p:nvSpPr>
          <p:cNvPr id="40" name="TextBox 39"/>
          <p:cNvSpPr txBox="1"/>
          <p:nvPr/>
        </p:nvSpPr>
        <p:spPr>
          <a:xfrm>
            <a:off x="1790700" y="5276850"/>
            <a:ext cx="1079142" cy="258532"/>
          </a:xfrm>
          <a:prstGeom prst="rect">
            <a:avLst/>
          </a:prstGeom>
          <a:noFill/>
        </p:spPr>
        <p:txBody>
          <a:bodyPr vert="horz" wrap="square" lIns="91440" rIns="91440" numCol="1" rtlCol="0" anchor="t" anchorCtr="0">
            <a:noAutofit/>
          </a:bodyPr>
          <a:lstStyle/>
          <a:p>
            <a:pPr algn="l"/>
            <a:r>
              <a:rPr lang="en-US" sz="1200" b="1" dirty="0" smtClean="0"/>
              <a:t>Server Farm</a:t>
            </a:r>
          </a:p>
        </p:txBody>
      </p:sp>
      <p:sp>
        <p:nvSpPr>
          <p:cNvPr id="41" name="TextBox 40"/>
          <p:cNvSpPr txBox="1"/>
          <p:nvPr/>
        </p:nvSpPr>
        <p:spPr>
          <a:xfrm>
            <a:off x="274320" y="4126230"/>
            <a:ext cx="1124026" cy="258532"/>
          </a:xfrm>
          <a:prstGeom prst="rect">
            <a:avLst/>
          </a:prstGeom>
          <a:noFill/>
        </p:spPr>
        <p:txBody>
          <a:bodyPr vert="horz" wrap="square" lIns="91440" rIns="91440" numCol="1" rtlCol="0" anchor="t" anchorCtr="0">
            <a:noAutofit/>
          </a:bodyPr>
          <a:lstStyle/>
          <a:p>
            <a:pPr algn="l"/>
            <a:r>
              <a:rPr lang="en-US" sz="1200" b="1" dirty="0" smtClean="0"/>
              <a:t>Management</a:t>
            </a:r>
          </a:p>
        </p:txBody>
      </p:sp>
      <p:sp>
        <p:nvSpPr>
          <p:cNvPr id="42" name="TextBox 41"/>
          <p:cNvSpPr txBox="1"/>
          <p:nvPr/>
        </p:nvSpPr>
        <p:spPr>
          <a:xfrm>
            <a:off x="4309110" y="3935730"/>
            <a:ext cx="1271966" cy="424732"/>
          </a:xfrm>
          <a:prstGeom prst="rect">
            <a:avLst/>
          </a:prstGeom>
          <a:noFill/>
        </p:spPr>
        <p:txBody>
          <a:bodyPr vert="horz" wrap="square" lIns="91440" rIns="91440" numCol="1" rtlCol="0" anchor="t" anchorCtr="1">
            <a:spAutoFit/>
          </a:bodyPr>
          <a:lstStyle/>
          <a:p>
            <a:r>
              <a:rPr lang="en-US" sz="1200" b="1" dirty="0" smtClean="0"/>
              <a:t>Edge </a:t>
            </a:r>
          </a:p>
          <a:p>
            <a:r>
              <a:rPr lang="en-US" sz="1200" b="1" dirty="0" smtClean="0"/>
              <a:t>Distribution</a:t>
            </a:r>
            <a:endParaRPr lang="en-US" sz="1200" b="1" dirty="0"/>
          </a:p>
        </p:txBody>
      </p:sp>
      <p:sp>
        <p:nvSpPr>
          <p:cNvPr id="43" name="TextBox 42"/>
          <p:cNvSpPr txBox="1"/>
          <p:nvPr/>
        </p:nvSpPr>
        <p:spPr>
          <a:xfrm>
            <a:off x="5894070" y="2842260"/>
            <a:ext cx="1130438" cy="258532"/>
          </a:xfrm>
          <a:prstGeom prst="rect">
            <a:avLst/>
          </a:prstGeom>
          <a:noFill/>
        </p:spPr>
        <p:txBody>
          <a:bodyPr vert="horz" wrap="square" lIns="91440" rIns="91440" numCol="1" rtlCol="0" anchor="t" anchorCtr="0">
            <a:noAutofit/>
          </a:bodyPr>
          <a:lstStyle/>
          <a:p>
            <a:pPr algn="l"/>
            <a:r>
              <a:rPr lang="en-US" sz="1200" b="1" dirty="0" smtClean="0"/>
              <a:t>E-Commerce</a:t>
            </a:r>
          </a:p>
        </p:txBody>
      </p:sp>
      <p:sp>
        <p:nvSpPr>
          <p:cNvPr id="44" name="TextBox 43"/>
          <p:cNvSpPr txBox="1"/>
          <p:nvPr/>
        </p:nvSpPr>
        <p:spPr>
          <a:xfrm>
            <a:off x="7722870" y="2853690"/>
            <a:ext cx="644407" cy="286232"/>
          </a:xfrm>
          <a:prstGeom prst="rect">
            <a:avLst/>
          </a:prstGeom>
          <a:noFill/>
        </p:spPr>
        <p:txBody>
          <a:bodyPr vert="horz" wrap="square" lIns="91440" rIns="91440" numCol="1" rtlCol="0" anchor="t" anchorCtr="0">
            <a:noAutofit/>
          </a:bodyPr>
          <a:lstStyle/>
          <a:p>
            <a:pPr algn="l"/>
            <a:r>
              <a:rPr lang="en-US" sz="1200" b="1" dirty="0" smtClean="0"/>
              <a:t>ISP A</a:t>
            </a:r>
          </a:p>
        </p:txBody>
      </p:sp>
      <p:sp>
        <p:nvSpPr>
          <p:cNvPr id="45" name="TextBox 44"/>
          <p:cNvSpPr txBox="1"/>
          <p:nvPr/>
        </p:nvSpPr>
        <p:spPr>
          <a:xfrm>
            <a:off x="5825490" y="3710940"/>
            <a:ext cx="1745992" cy="286232"/>
          </a:xfrm>
          <a:prstGeom prst="rect">
            <a:avLst/>
          </a:prstGeom>
          <a:noFill/>
        </p:spPr>
        <p:txBody>
          <a:bodyPr vert="horz" wrap="square" lIns="91440" rIns="91440" numCol="1" rtlCol="0" anchor="t" anchorCtr="0">
            <a:noAutofit/>
          </a:bodyPr>
          <a:lstStyle/>
          <a:p>
            <a:pPr algn="l"/>
            <a:r>
              <a:rPr lang="en-US" sz="1200" b="1" dirty="0" smtClean="0"/>
              <a:t>Corporate Internet</a:t>
            </a:r>
          </a:p>
        </p:txBody>
      </p:sp>
      <p:sp>
        <p:nvSpPr>
          <p:cNvPr id="46" name="TextBox 45"/>
          <p:cNvSpPr txBox="1"/>
          <p:nvPr/>
        </p:nvSpPr>
        <p:spPr>
          <a:xfrm>
            <a:off x="5882640" y="4659631"/>
            <a:ext cx="1581150" cy="323849"/>
          </a:xfrm>
          <a:prstGeom prst="rect">
            <a:avLst/>
          </a:prstGeom>
          <a:noFill/>
        </p:spPr>
        <p:txBody>
          <a:bodyPr vert="horz" wrap="square" lIns="91440" rIns="91440" numCol="1" rtlCol="0" anchor="t" anchorCtr="0">
            <a:noAutofit/>
          </a:bodyPr>
          <a:lstStyle/>
          <a:p>
            <a:pPr algn="l"/>
            <a:r>
              <a:rPr lang="en-US" sz="1200" b="1" dirty="0" smtClean="0"/>
              <a:t>Remote Access VPN</a:t>
            </a:r>
            <a:endParaRPr lang="en-US" sz="1200" b="1" dirty="0"/>
          </a:p>
        </p:txBody>
      </p:sp>
      <p:sp>
        <p:nvSpPr>
          <p:cNvPr id="47" name="TextBox 46"/>
          <p:cNvSpPr txBox="1"/>
          <p:nvPr/>
        </p:nvSpPr>
        <p:spPr>
          <a:xfrm>
            <a:off x="5894070" y="5608320"/>
            <a:ext cx="604397" cy="286232"/>
          </a:xfrm>
          <a:prstGeom prst="rect">
            <a:avLst/>
          </a:prstGeom>
          <a:noFill/>
        </p:spPr>
        <p:txBody>
          <a:bodyPr vert="horz" wrap="square" lIns="91440" rIns="91440" numCol="1" rtlCol="0" anchor="t" anchorCtr="0">
            <a:noAutofit/>
          </a:bodyPr>
          <a:lstStyle/>
          <a:p>
            <a:pPr algn="l"/>
            <a:r>
              <a:rPr lang="en-US" sz="1200" b="1" dirty="0" smtClean="0"/>
              <a:t>WAN</a:t>
            </a:r>
          </a:p>
        </p:txBody>
      </p:sp>
      <p:sp>
        <p:nvSpPr>
          <p:cNvPr id="48" name="TextBox 47"/>
          <p:cNvSpPr txBox="1"/>
          <p:nvPr/>
        </p:nvSpPr>
        <p:spPr>
          <a:xfrm>
            <a:off x="7734616" y="5608320"/>
            <a:ext cx="1089344" cy="495300"/>
          </a:xfrm>
          <a:prstGeom prst="rect">
            <a:avLst/>
          </a:prstGeom>
          <a:noFill/>
        </p:spPr>
        <p:txBody>
          <a:bodyPr vert="horz" wrap="square" lIns="91440" rIns="91440" numCol="1" rtlCol="0" anchor="t" anchorCtr="0">
            <a:noAutofit/>
          </a:bodyPr>
          <a:lstStyle/>
          <a:p>
            <a:pPr algn="l"/>
            <a:r>
              <a:rPr lang="en-US" sz="1200" b="1" dirty="0" smtClean="0"/>
              <a:t>Frame Relay </a:t>
            </a:r>
          </a:p>
          <a:p>
            <a:pPr algn="l"/>
            <a:r>
              <a:rPr lang="en-US" sz="1200" b="1" dirty="0" smtClean="0"/>
              <a:t>/  ATM</a:t>
            </a:r>
          </a:p>
        </p:txBody>
      </p:sp>
      <p:sp>
        <p:nvSpPr>
          <p:cNvPr id="49" name="TextBox 48"/>
          <p:cNvSpPr txBox="1"/>
          <p:nvPr/>
        </p:nvSpPr>
        <p:spPr>
          <a:xfrm>
            <a:off x="7746046" y="4659630"/>
            <a:ext cx="663964" cy="286232"/>
          </a:xfrm>
          <a:prstGeom prst="rect">
            <a:avLst/>
          </a:prstGeom>
          <a:noFill/>
        </p:spPr>
        <p:txBody>
          <a:bodyPr vert="horz" wrap="square" lIns="91440" rIns="91440" numCol="1" rtlCol="0" anchor="t" anchorCtr="0">
            <a:noAutofit/>
          </a:bodyPr>
          <a:lstStyle/>
          <a:p>
            <a:pPr algn="l"/>
            <a:r>
              <a:rPr lang="en-US" sz="1200" b="1" dirty="0" smtClean="0"/>
              <a:t>PSTN</a:t>
            </a:r>
          </a:p>
        </p:txBody>
      </p:sp>
      <p:sp>
        <p:nvSpPr>
          <p:cNvPr id="50" name="TextBox 49"/>
          <p:cNvSpPr txBox="1"/>
          <p:nvPr/>
        </p:nvSpPr>
        <p:spPr>
          <a:xfrm>
            <a:off x="7734616" y="3745230"/>
            <a:ext cx="651076" cy="286232"/>
          </a:xfrm>
          <a:prstGeom prst="rect">
            <a:avLst/>
          </a:prstGeom>
          <a:noFill/>
        </p:spPr>
        <p:txBody>
          <a:bodyPr vert="horz" wrap="square" lIns="91440" rIns="91440" numCol="1" rtlCol="0" anchor="t" anchorCtr="0">
            <a:noAutofit/>
          </a:bodyPr>
          <a:lstStyle/>
          <a:p>
            <a:pPr algn="l"/>
            <a:r>
              <a:rPr lang="en-US" sz="1200" b="1" dirty="0" smtClean="0"/>
              <a:t>ISP B</a:t>
            </a:r>
          </a:p>
        </p:txBody>
      </p:sp>
      <p:sp>
        <p:nvSpPr>
          <p:cNvPr id="52" name="Rectangle 51"/>
          <p:cNvSpPr/>
          <p:nvPr/>
        </p:nvSpPr>
        <p:spPr bwMode="auto">
          <a:xfrm>
            <a:off x="1779270" y="3002280"/>
            <a:ext cx="2236470" cy="87249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1790700" y="4099560"/>
            <a:ext cx="2236470" cy="92964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a:off x="1813560" y="5253990"/>
            <a:ext cx="2236470" cy="96393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cxnSp>
        <p:nvCxnSpPr>
          <p:cNvPr id="56" name="Straight Connector 55"/>
          <p:cNvCxnSpPr>
            <a:stCxn id="5" idx="3"/>
            <a:endCxn id="54" idx="1"/>
          </p:cNvCxnSpPr>
          <p:nvPr/>
        </p:nvCxnSpPr>
        <p:spPr bwMode="auto">
          <a:xfrm>
            <a:off x="1371600" y="4572000"/>
            <a:ext cx="441960" cy="116395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58" name="Straight Connector 57"/>
          <p:cNvCxnSpPr>
            <a:stCxn id="5" idx="3"/>
            <a:endCxn id="53" idx="1"/>
          </p:cNvCxnSpPr>
          <p:nvPr/>
        </p:nvCxnSpPr>
        <p:spPr bwMode="auto">
          <a:xfrm flipV="1">
            <a:off x="1371600" y="4564380"/>
            <a:ext cx="419100" cy="762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1" name="Straight Connector 60"/>
          <p:cNvCxnSpPr>
            <a:stCxn id="5" idx="3"/>
            <a:endCxn id="52" idx="1"/>
          </p:cNvCxnSpPr>
          <p:nvPr/>
        </p:nvCxnSpPr>
        <p:spPr bwMode="auto">
          <a:xfrm flipV="1">
            <a:off x="1371600" y="3438525"/>
            <a:ext cx="407670" cy="113347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4" name="Straight Connector 63"/>
          <p:cNvCxnSpPr>
            <a:stCxn id="5" idx="3"/>
            <a:endCxn id="17" idx="1"/>
          </p:cNvCxnSpPr>
          <p:nvPr/>
        </p:nvCxnSpPr>
        <p:spPr bwMode="auto">
          <a:xfrm flipV="1">
            <a:off x="1371600" y="2385060"/>
            <a:ext cx="415290" cy="218694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7" name="Straight Connector 66"/>
          <p:cNvCxnSpPr>
            <a:stCxn id="53" idx="3"/>
            <a:endCxn id="25" idx="1"/>
          </p:cNvCxnSpPr>
          <p:nvPr/>
        </p:nvCxnSpPr>
        <p:spPr bwMode="auto">
          <a:xfrm>
            <a:off x="4027170" y="456438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4" name="Straight Connector 73"/>
          <p:cNvCxnSpPr/>
          <p:nvPr/>
        </p:nvCxnSpPr>
        <p:spPr bwMode="auto">
          <a:xfrm>
            <a:off x="4042410" y="471678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78" name="Straight Connector 77"/>
          <p:cNvCxnSpPr/>
          <p:nvPr/>
        </p:nvCxnSpPr>
        <p:spPr bwMode="auto">
          <a:xfrm>
            <a:off x="5482590" y="29908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9" name="Straight Connector 78"/>
          <p:cNvCxnSpPr/>
          <p:nvPr/>
        </p:nvCxnSpPr>
        <p:spPr bwMode="auto">
          <a:xfrm>
            <a:off x="5497830" y="314325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0" name="Straight Connector 79"/>
          <p:cNvCxnSpPr/>
          <p:nvPr/>
        </p:nvCxnSpPr>
        <p:spPr bwMode="auto">
          <a:xfrm>
            <a:off x="5474970" y="38290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1" name="Straight Connector 80"/>
          <p:cNvCxnSpPr/>
          <p:nvPr/>
        </p:nvCxnSpPr>
        <p:spPr bwMode="auto">
          <a:xfrm>
            <a:off x="5478780" y="398145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2" name="Straight Connector 81"/>
          <p:cNvCxnSpPr/>
          <p:nvPr/>
        </p:nvCxnSpPr>
        <p:spPr bwMode="auto">
          <a:xfrm>
            <a:off x="5501640" y="477012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3" name="Straight Connector 82"/>
          <p:cNvCxnSpPr/>
          <p:nvPr/>
        </p:nvCxnSpPr>
        <p:spPr bwMode="auto">
          <a:xfrm>
            <a:off x="5505450" y="492252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4" name="Straight Connector 83"/>
          <p:cNvCxnSpPr/>
          <p:nvPr/>
        </p:nvCxnSpPr>
        <p:spPr bwMode="auto">
          <a:xfrm>
            <a:off x="5482590" y="572262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5" name="Straight Connector 84"/>
          <p:cNvCxnSpPr/>
          <p:nvPr/>
        </p:nvCxnSpPr>
        <p:spPr bwMode="auto">
          <a:xfrm>
            <a:off x="5486400" y="587502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6" name="Straight Connector 85"/>
          <p:cNvCxnSpPr/>
          <p:nvPr/>
        </p:nvCxnSpPr>
        <p:spPr bwMode="auto">
          <a:xfrm>
            <a:off x="7345680" y="591693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7" name="Straight Connector 86"/>
          <p:cNvCxnSpPr/>
          <p:nvPr/>
        </p:nvCxnSpPr>
        <p:spPr bwMode="auto">
          <a:xfrm>
            <a:off x="7349490" y="505206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8" name="Straight Connector 87"/>
          <p:cNvCxnSpPr/>
          <p:nvPr/>
        </p:nvCxnSpPr>
        <p:spPr bwMode="auto">
          <a:xfrm>
            <a:off x="7330440" y="40957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9" name="Straight Connector 88"/>
          <p:cNvCxnSpPr/>
          <p:nvPr/>
        </p:nvCxnSpPr>
        <p:spPr bwMode="auto">
          <a:xfrm>
            <a:off x="7345680" y="315087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0" name="Straight Connector 89"/>
          <p:cNvCxnSpPr>
            <a:stCxn id="30" idx="3"/>
            <a:endCxn id="33" idx="1"/>
          </p:cNvCxnSpPr>
          <p:nvPr/>
        </p:nvCxnSpPr>
        <p:spPr bwMode="auto">
          <a:xfrm flipV="1">
            <a:off x="7319010" y="3183272"/>
            <a:ext cx="415290" cy="922003"/>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3" name="Straight Connector 92"/>
          <p:cNvCxnSpPr>
            <a:stCxn id="34" idx="1"/>
            <a:endCxn id="29" idx="3"/>
          </p:cNvCxnSpPr>
          <p:nvPr/>
        </p:nvCxnSpPr>
        <p:spPr bwMode="auto">
          <a:xfrm rot="10800000">
            <a:off x="7326630" y="3177540"/>
            <a:ext cx="400050" cy="912512"/>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97" name="TextBox 96"/>
          <p:cNvSpPr txBox="1"/>
          <p:nvPr/>
        </p:nvSpPr>
        <p:spPr>
          <a:xfrm>
            <a:off x="171450" y="1154430"/>
            <a:ext cx="2194560" cy="377190"/>
          </a:xfrm>
          <a:prstGeom prst="rect">
            <a:avLst/>
          </a:prstGeom>
          <a:noFill/>
        </p:spPr>
        <p:txBody>
          <a:bodyPr vert="horz" wrap="square" lIns="91440" rIns="91440" numCol="1" rtlCol="0" anchor="t" anchorCtr="0">
            <a:noAutofit/>
          </a:bodyPr>
          <a:lstStyle/>
          <a:p>
            <a:pPr algn="l"/>
            <a:r>
              <a:rPr lang="en-US" sz="1400" b="1" dirty="0" smtClean="0"/>
              <a:t>Enterprise Campus</a:t>
            </a:r>
          </a:p>
        </p:txBody>
      </p:sp>
      <p:sp>
        <p:nvSpPr>
          <p:cNvPr id="98" name="TextBox 97"/>
          <p:cNvSpPr txBox="1"/>
          <p:nvPr/>
        </p:nvSpPr>
        <p:spPr>
          <a:xfrm>
            <a:off x="5524500" y="1135380"/>
            <a:ext cx="2194560" cy="377190"/>
          </a:xfrm>
          <a:prstGeom prst="rect">
            <a:avLst/>
          </a:prstGeom>
          <a:noFill/>
        </p:spPr>
        <p:txBody>
          <a:bodyPr vert="horz" wrap="square" lIns="91440" rIns="91440" numCol="1" rtlCol="0" anchor="t" anchorCtr="0">
            <a:noAutofit/>
          </a:bodyPr>
          <a:lstStyle/>
          <a:p>
            <a:pPr algn="l"/>
            <a:r>
              <a:rPr lang="en-US" sz="1400" b="1" dirty="0" smtClean="0"/>
              <a:t>Enterprise Edge</a:t>
            </a:r>
          </a:p>
        </p:txBody>
      </p:sp>
      <p:sp>
        <p:nvSpPr>
          <p:cNvPr id="99" name="TextBox 98"/>
          <p:cNvSpPr txBox="1"/>
          <p:nvPr/>
        </p:nvSpPr>
        <p:spPr>
          <a:xfrm>
            <a:off x="7345680" y="1127760"/>
            <a:ext cx="1386840" cy="377190"/>
          </a:xfrm>
          <a:prstGeom prst="rect">
            <a:avLst/>
          </a:prstGeom>
          <a:noFill/>
        </p:spPr>
        <p:txBody>
          <a:bodyPr vert="horz" wrap="square" lIns="91440" rIns="91440" numCol="1" rtlCol="0" anchor="t" anchorCtr="0">
            <a:noAutofit/>
          </a:bodyPr>
          <a:lstStyle/>
          <a:p>
            <a:pPr algn="l"/>
            <a:r>
              <a:rPr lang="en-US" sz="1400" b="1" dirty="0" smtClean="0"/>
              <a:t>Service Provider Edge</a:t>
            </a:r>
          </a:p>
        </p:txBody>
      </p:sp>
      <p:cxnSp>
        <p:nvCxnSpPr>
          <p:cNvPr id="72" name="Straight Connector 71"/>
          <p:cNvCxnSpPr/>
          <p:nvPr/>
        </p:nvCxnSpPr>
        <p:spPr bwMode="auto">
          <a:xfrm rot="16200000" flipH="1">
            <a:off x="2822519" y="2917246"/>
            <a:ext cx="167640" cy="2428"/>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3" name="Straight Connector 72"/>
          <p:cNvCxnSpPr/>
          <p:nvPr/>
        </p:nvCxnSpPr>
        <p:spPr bwMode="auto">
          <a:xfrm rot="16200000" flipH="1">
            <a:off x="2795849" y="3986474"/>
            <a:ext cx="224790" cy="1382"/>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5" name="Straight Connector 74"/>
          <p:cNvCxnSpPr/>
          <p:nvPr/>
        </p:nvCxnSpPr>
        <p:spPr bwMode="auto">
          <a:xfrm rot="16200000" flipH="1">
            <a:off x="2797922" y="5140213"/>
            <a:ext cx="224790" cy="2764"/>
          </a:xfrm>
          <a:prstGeom prst="line">
            <a:avLst/>
          </a:prstGeom>
          <a:solidFill>
            <a:schemeClr val="accent1"/>
          </a:solidFill>
          <a:ln w="19050"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101"/>
          <p:cNvSpPr/>
          <p:nvPr/>
        </p:nvSpPr>
        <p:spPr bwMode="auto">
          <a:xfrm flipH="1">
            <a:off x="7330440" y="1116330"/>
            <a:ext cx="1573530" cy="5269230"/>
          </a:xfrm>
          <a:prstGeom prst="rect">
            <a:avLst/>
          </a:prstGeom>
          <a:solidFill>
            <a:schemeClr val="accent2">
              <a:lumMod val="60000"/>
              <a:lumOff val="40000"/>
              <a:alpha val="3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1" name="Rectangle 100"/>
          <p:cNvSpPr/>
          <p:nvPr/>
        </p:nvSpPr>
        <p:spPr bwMode="auto">
          <a:xfrm flipH="1">
            <a:off x="5497830" y="1116330"/>
            <a:ext cx="1828800" cy="5269230"/>
          </a:xfrm>
          <a:prstGeom prst="rect">
            <a:avLst/>
          </a:prstGeom>
          <a:no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0" name="Rectangle 99"/>
          <p:cNvSpPr/>
          <p:nvPr/>
        </p:nvSpPr>
        <p:spPr bwMode="auto">
          <a:xfrm>
            <a:off x="144780" y="1116330"/>
            <a:ext cx="5353050" cy="5269230"/>
          </a:xfrm>
          <a:prstGeom prst="rect">
            <a:avLst/>
          </a:prstGeom>
          <a:no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442" name="Rectangle 2"/>
          <p:cNvSpPr>
            <a:spLocks noGrp="1" noChangeArrowheads="1"/>
          </p:cNvSpPr>
          <p:nvPr>
            <p:ph type="title"/>
          </p:nvPr>
        </p:nvSpPr>
        <p:spPr/>
        <p:txBody>
          <a:bodyPr/>
          <a:lstStyle/>
          <a:p>
            <a:r>
              <a:rPr lang="en-US" dirty="0" smtClean="0"/>
              <a:t>Modules in the Service Provider Edge</a:t>
            </a:r>
            <a:endParaRPr lang="en-US" dirty="0"/>
          </a:p>
        </p:txBody>
      </p:sp>
      <p:sp>
        <p:nvSpPr>
          <p:cNvPr id="5" name="Rectangle 4"/>
          <p:cNvSpPr/>
          <p:nvPr/>
        </p:nvSpPr>
        <p:spPr bwMode="auto">
          <a:xfrm>
            <a:off x="251460" y="4103370"/>
            <a:ext cx="1120140" cy="93726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6" name="Picture 34"/>
          <p:cNvPicPr>
            <a:picLocks noChangeArrowheads="1"/>
          </p:cNvPicPr>
          <p:nvPr/>
        </p:nvPicPr>
        <p:blipFill>
          <a:blip r:embed="rId3"/>
          <a:srcRect/>
          <a:stretch>
            <a:fillRect/>
          </a:stretch>
        </p:blipFill>
        <p:spPr bwMode="auto">
          <a:xfrm>
            <a:off x="606743" y="4446270"/>
            <a:ext cx="467677" cy="443230"/>
          </a:xfrm>
          <a:prstGeom prst="rect">
            <a:avLst/>
          </a:prstGeom>
          <a:noFill/>
          <a:ln w="9525">
            <a:noFill/>
            <a:miter lim="800000"/>
            <a:headEnd/>
            <a:tailEnd/>
          </a:ln>
        </p:spPr>
      </p:pic>
      <p:pic>
        <p:nvPicPr>
          <p:cNvPr id="7" name="Picture 51" descr="IP Phone"/>
          <p:cNvPicPr>
            <a:picLocks noChangeAspect="1" noChangeArrowheads="1"/>
          </p:cNvPicPr>
          <p:nvPr/>
        </p:nvPicPr>
        <p:blipFill>
          <a:blip r:embed="rId4"/>
          <a:srcRect/>
          <a:stretch>
            <a:fillRect/>
          </a:stretch>
        </p:blipFill>
        <p:spPr bwMode="auto">
          <a:xfrm>
            <a:off x="1897380" y="2411730"/>
            <a:ext cx="633450" cy="347980"/>
          </a:xfrm>
          <a:prstGeom prst="rect">
            <a:avLst/>
          </a:prstGeom>
          <a:noFill/>
          <a:ln w="9525">
            <a:noFill/>
            <a:miter lim="800000"/>
            <a:headEnd/>
            <a:tailEnd/>
          </a:ln>
        </p:spPr>
      </p:pic>
      <p:pic>
        <p:nvPicPr>
          <p:cNvPr id="8" name="Picture 68" descr="Wireless Router, Added 04/20/2004"/>
          <p:cNvPicPr>
            <a:picLocks noChangeAspect="1" noChangeArrowheads="1"/>
          </p:cNvPicPr>
          <p:nvPr/>
        </p:nvPicPr>
        <p:blipFill>
          <a:blip r:embed="rId5"/>
          <a:srcRect/>
          <a:stretch>
            <a:fillRect/>
          </a:stretch>
        </p:blipFill>
        <p:spPr bwMode="auto">
          <a:xfrm>
            <a:off x="2628265" y="2308859"/>
            <a:ext cx="501165" cy="446723"/>
          </a:xfrm>
          <a:prstGeom prst="rect">
            <a:avLst/>
          </a:prstGeom>
          <a:noFill/>
          <a:ln w="9525">
            <a:noFill/>
            <a:miter lim="800000"/>
            <a:headEnd/>
            <a:tailEnd/>
          </a:ln>
        </p:spPr>
      </p:pic>
      <p:pic>
        <p:nvPicPr>
          <p:cNvPr id="9" name="Picture 41"/>
          <p:cNvPicPr>
            <a:picLocks noChangeAspect="1" noChangeArrowheads="1"/>
          </p:cNvPicPr>
          <p:nvPr/>
        </p:nvPicPr>
        <p:blipFill>
          <a:blip r:embed="rId6"/>
          <a:srcRect/>
          <a:stretch>
            <a:fillRect/>
          </a:stretch>
        </p:blipFill>
        <p:spPr bwMode="auto">
          <a:xfrm>
            <a:off x="3249931" y="2434590"/>
            <a:ext cx="657800" cy="281305"/>
          </a:xfrm>
          <a:prstGeom prst="rect">
            <a:avLst/>
          </a:prstGeom>
          <a:noFill/>
          <a:ln w="9525">
            <a:noFill/>
            <a:miter lim="800000"/>
            <a:headEnd/>
            <a:tailEnd/>
          </a:ln>
        </p:spPr>
      </p:pic>
      <p:pic>
        <p:nvPicPr>
          <p:cNvPr id="10" name="Picture 28"/>
          <p:cNvPicPr>
            <a:picLocks noChangeArrowheads="1"/>
          </p:cNvPicPr>
          <p:nvPr/>
        </p:nvPicPr>
        <p:blipFill>
          <a:blip r:embed="rId7"/>
          <a:srcRect/>
          <a:stretch>
            <a:fillRect/>
          </a:stretch>
        </p:blipFill>
        <p:spPr bwMode="auto">
          <a:xfrm>
            <a:off x="2656840" y="3343910"/>
            <a:ext cx="479425" cy="469900"/>
          </a:xfrm>
          <a:prstGeom prst="rect">
            <a:avLst/>
          </a:prstGeom>
          <a:noFill/>
          <a:ln w="9525">
            <a:noFill/>
            <a:miter lim="800000"/>
            <a:headEnd/>
            <a:tailEnd/>
          </a:ln>
        </p:spPr>
      </p:pic>
      <p:pic>
        <p:nvPicPr>
          <p:cNvPr id="12" name="Picture 42" descr="File Server_Updated2005"/>
          <p:cNvPicPr>
            <a:picLocks noChangeAspect="1" noChangeArrowheads="1"/>
          </p:cNvPicPr>
          <p:nvPr/>
        </p:nvPicPr>
        <p:blipFill>
          <a:blip r:embed="rId8"/>
          <a:srcRect/>
          <a:stretch>
            <a:fillRect/>
          </a:stretch>
        </p:blipFill>
        <p:spPr bwMode="auto">
          <a:xfrm>
            <a:off x="2091691" y="5536362"/>
            <a:ext cx="415290" cy="552336"/>
          </a:xfrm>
          <a:prstGeom prst="rect">
            <a:avLst/>
          </a:prstGeom>
          <a:noFill/>
          <a:ln w="9525">
            <a:noFill/>
            <a:miter lim="800000"/>
            <a:headEnd/>
            <a:tailEnd/>
          </a:ln>
        </p:spPr>
      </p:pic>
      <p:pic>
        <p:nvPicPr>
          <p:cNvPr id="13" name="Picture 34"/>
          <p:cNvPicPr>
            <a:picLocks noChangeArrowheads="1"/>
          </p:cNvPicPr>
          <p:nvPr/>
        </p:nvPicPr>
        <p:blipFill>
          <a:blip r:embed="rId9"/>
          <a:srcRect/>
          <a:stretch>
            <a:fillRect/>
          </a:stretch>
        </p:blipFill>
        <p:spPr bwMode="auto">
          <a:xfrm>
            <a:off x="6276851" y="3131819"/>
            <a:ext cx="508884" cy="313373"/>
          </a:xfrm>
          <a:prstGeom prst="rect">
            <a:avLst/>
          </a:prstGeom>
          <a:noFill/>
          <a:ln w="9525">
            <a:noFill/>
            <a:miter lim="800000"/>
            <a:headEnd/>
            <a:tailEnd/>
          </a:ln>
        </p:spPr>
      </p:pic>
      <p:pic>
        <p:nvPicPr>
          <p:cNvPr id="14" name="Picture 57" descr="icon_color"/>
          <p:cNvPicPr>
            <a:picLocks noChangeAspect="1" noChangeArrowheads="1"/>
          </p:cNvPicPr>
          <p:nvPr/>
        </p:nvPicPr>
        <p:blipFill>
          <a:blip r:embed="rId10"/>
          <a:srcRect/>
          <a:stretch>
            <a:fillRect/>
          </a:stretch>
        </p:blipFill>
        <p:spPr bwMode="auto">
          <a:xfrm>
            <a:off x="6404903" y="3959930"/>
            <a:ext cx="392164" cy="446335"/>
          </a:xfrm>
          <a:prstGeom prst="rect">
            <a:avLst/>
          </a:prstGeom>
          <a:noFill/>
          <a:ln w="9525">
            <a:noFill/>
            <a:miter lim="800000"/>
            <a:headEnd/>
            <a:tailEnd/>
          </a:ln>
        </p:spPr>
      </p:pic>
      <p:pic>
        <p:nvPicPr>
          <p:cNvPr id="15" name="Picture 12"/>
          <p:cNvPicPr>
            <a:picLocks noChangeAspect="1" noChangeArrowheads="1"/>
          </p:cNvPicPr>
          <p:nvPr/>
        </p:nvPicPr>
        <p:blipFill>
          <a:blip r:embed="rId11"/>
          <a:srcRect/>
          <a:stretch>
            <a:fillRect/>
          </a:stretch>
        </p:blipFill>
        <p:spPr bwMode="auto">
          <a:xfrm>
            <a:off x="6284840" y="5052061"/>
            <a:ext cx="372060" cy="377190"/>
          </a:xfrm>
          <a:prstGeom prst="rect">
            <a:avLst/>
          </a:prstGeom>
          <a:noFill/>
          <a:ln w="9525">
            <a:noFill/>
            <a:miter lim="800000"/>
            <a:headEnd/>
            <a:tailEnd/>
          </a:ln>
        </p:spPr>
      </p:pic>
      <p:pic>
        <p:nvPicPr>
          <p:cNvPr id="16" name="Picture 37"/>
          <p:cNvPicPr>
            <a:picLocks noChangeArrowheads="1"/>
          </p:cNvPicPr>
          <p:nvPr/>
        </p:nvPicPr>
        <p:blipFill>
          <a:blip r:embed="rId12"/>
          <a:srcRect/>
          <a:stretch>
            <a:fillRect/>
          </a:stretch>
        </p:blipFill>
        <p:spPr bwMode="auto">
          <a:xfrm>
            <a:off x="6188729" y="5875019"/>
            <a:ext cx="526696" cy="313373"/>
          </a:xfrm>
          <a:prstGeom prst="rect">
            <a:avLst/>
          </a:prstGeom>
          <a:noFill/>
          <a:ln w="9525">
            <a:noFill/>
            <a:miter lim="800000"/>
            <a:headEnd/>
            <a:tailEnd/>
          </a:ln>
        </p:spPr>
      </p:pic>
      <p:sp>
        <p:nvSpPr>
          <p:cNvPr id="17" name="Rectangle 16"/>
          <p:cNvSpPr/>
          <p:nvPr/>
        </p:nvSpPr>
        <p:spPr bwMode="auto">
          <a:xfrm>
            <a:off x="1786890" y="1935480"/>
            <a:ext cx="2236470" cy="89916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pic>
        <p:nvPicPr>
          <p:cNvPr id="21" name="Picture 42" descr="File Server_Updated2005"/>
          <p:cNvPicPr>
            <a:picLocks noChangeAspect="1" noChangeArrowheads="1"/>
          </p:cNvPicPr>
          <p:nvPr/>
        </p:nvPicPr>
        <p:blipFill>
          <a:blip r:embed="rId8"/>
          <a:srcRect/>
          <a:stretch>
            <a:fillRect/>
          </a:stretch>
        </p:blipFill>
        <p:spPr bwMode="auto">
          <a:xfrm>
            <a:off x="2747011" y="5540172"/>
            <a:ext cx="415290" cy="552336"/>
          </a:xfrm>
          <a:prstGeom prst="rect">
            <a:avLst/>
          </a:prstGeom>
          <a:noFill/>
          <a:ln w="9525">
            <a:noFill/>
            <a:miter lim="800000"/>
            <a:headEnd/>
            <a:tailEnd/>
          </a:ln>
        </p:spPr>
      </p:pic>
      <p:pic>
        <p:nvPicPr>
          <p:cNvPr id="22" name="Picture 42" descr="File Server_Updated2005"/>
          <p:cNvPicPr>
            <a:picLocks noChangeAspect="1" noChangeArrowheads="1"/>
          </p:cNvPicPr>
          <p:nvPr/>
        </p:nvPicPr>
        <p:blipFill>
          <a:blip r:embed="rId8"/>
          <a:srcRect/>
          <a:stretch>
            <a:fillRect/>
          </a:stretch>
        </p:blipFill>
        <p:spPr bwMode="auto">
          <a:xfrm>
            <a:off x="3390901" y="5543982"/>
            <a:ext cx="415290" cy="552336"/>
          </a:xfrm>
          <a:prstGeom prst="rect">
            <a:avLst/>
          </a:prstGeom>
          <a:noFill/>
          <a:ln w="9525">
            <a:noFill/>
            <a:miter lim="800000"/>
            <a:headEnd/>
            <a:tailEnd/>
          </a:ln>
        </p:spPr>
      </p:pic>
      <p:pic>
        <p:nvPicPr>
          <p:cNvPr id="23" name="Picture 28"/>
          <p:cNvPicPr>
            <a:picLocks noChangeArrowheads="1"/>
          </p:cNvPicPr>
          <p:nvPr/>
        </p:nvPicPr>
        <p:blipFill>
          <a:blip r:embed="rId7"/>
          <a:srcRect/>
          <a:stretch>
            <a:fillRect/>
          </a:stretch>
        </p:blipFill>
        <p:spPr bwMode="auto">
          <a:xfrm>
            <a:off x="2374900" y="4456430"/>
            <a:ext cx="479425" cy="469900"/>
          </a:xfrm>
          <a:prstGeom prst="rect">
            <a:avLst/>
          </a:prstGeom>
          <a:noFill/>
          <a:ln w="9525">
            <a:noFill/>
            <a:miter lim="800000"/>
            <a:headEnd/>
            <a:tailEnd/>
          </a:ln>
        </p:spPr>
      </p:pic>
      <p:pic>
        <p:nvPicPr>
          <p:cNvPr id="24" name="Picture 28"/>
          <p:cNvPicPr>
            <a:picLocks noChangeArrowheads="1"/>
          </p:cNvPicPr>
          <p:nvPr/>
        </p:nvPicPr>
        <p:blipFill>
          <a:blip r:embed="rId7"/>
          <a:srcRect/>
          <a:stretch>
            <a:fillRect/>
          </a:stretch>
        </p:blipFill>
        <p:spPr bwMode="auto">
          <a:xfrm>
            <a:off x="2984500" y="4471670"/>
            <a:ext cx="479425" cy="469900"/>
          </a:xfrm>
          <a:prstGeom prst="rect">
            <a:avLst/>
          </a:prstGeom>
          <a:noFill/>
          <a:ln w="9525">
            <a:noFill/>
            <a:miter lim="800000"/>
            <a:headEnd/>
            <a:tailEnd/>
          </a:ln>
        </p:spPr>
      </p:pic>
      <p:sp>
        <p:nvSpPr>
          <p:cNvPr id="25" name="Rectangle 24"/>
          <p:cNvSpPr/>
          <p:nvPr/>
        </p:nvSpPr>
        <p:spPr bwMode="auto">
          <a:xfrm>
            <a:off x="4408170" y="2868930"/>
            <a:ext cx="1066800" cy="339471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28" name="Picture 28"/>
          <p:cNvPicPr>
            <a:picLocks noChangeArrowheads="1"/>
          </p:cNvPicPr>
          <p:nvPr/>
        </p:nvPicPr>
        <p:blipFill>
          <a:blip r:embed="rId7"/>
          <a:srcRect/>
          <a:stretch>
            <a:fillRect/>
          </a:stretch>
        </p:blipFill>
        <p:spPr bwMode="auto">
          <a:xfrm>
            <a:off x="4759960" y="4772660"/>
            <a:ext cx="479425" cy="446057"/>
          </a:xfrm>
          <a:prstGeom prst="rect">
            <a:avLst/>
          </a:prstGeom>
          <a:noFill/>
          <a:ln w="9525">
            <a:noFill/>
            <a:miter lim="800000"/>
            <a:headEnd/>
            <a:tailEnd/>
          </a:ln>
        </p:spPr>
      </p:pic>
      <p:sp>
        <p:nvSpPr>
          <p:cNvPr id="29" name="Rectangle 28"/>
          <p:cNvSpPr/>
          <p:nvPr/>
        </p:nvSpPr>
        <p:spPr bwMode="auto">
          <a:xfrm>
            <a:off x="5878830" y="2834640"/>
            <a:ext cx="1447800" cy="68580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0" name="Rectangle 29"/>
          <p:cNvSpPr/>
          <p:nvPr/>
        </p:nvSpPr>
        <p:spPr bwMode="auto">
          <a:xfrm>
            <a:off x="5871210" y="3729990"/>
            <a:ext cx="1447800" cy="75057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Rectangle 30"/>
          <p:cNvSpPr/>
          <p:nvPr/>
        </p:nvSpPr>
        <p:spPr bwMode="auto">
          <a:xfrm>
            <a:off x="5875020" y="4636770"/>
            <a:ext cx="1447800" cy="82677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2" name="Rectangle 31"/>
          <p:cNvSpPr/>
          <p:nvPr/>
        </p:nvSpPr>
        <p:spPr bwMode="auto">
          <a:xfrm>
            <a:off x="5878830" y="5612130"/>
            <a:ext cx="1447800" cy="62865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Rectangle 32"/>
          <p:cNvSpPr/>
          <p:nvPr/>
        </p:nvSpPr>
        <p:spPr bwMode="auto">
          <a:xfrm>
            <a:off x="7734300" y="283467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4" name="Rectangle 33"/>
          <p:cNvSpPr/>
          <p:nvPr/>
        </p:nvSpPr>
        <p:spPr bwMode="auto">
          <a:xfrm>
            <a:off x="7726680" y="374145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5" name="Rectangle 34"/>
          <p:cNvSpPr/>
          <p:nvPr/>
        </p:nvSpPr>
        <p:spPr bwMode="auto">
          <a:xfrm>
            <a:off x="7730490" y="464823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6" name="Rectangle 35"/>
          <p:cNvSpPr/>
          <p:nvPr/>
        </p:nvSpPr>
        <p:spPr bwMode="auto">
          <a:xfrm>
            <a:off x="7734300" y="5623593"/>
            <a:ext cx="1070610" cy="697197"/>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7" name="TextBox 36"/>
          <p:cNvSpPr txBox="1"/>
          <p:nvPr/>
        </p:nvSpPr>
        <p:spPr>
          <a:xfrm>
            <a:off x="1794510" y="1954530"/>
            <a:ext cx="1376402" cy="258532"/>
          </a:xfrm>
          <a:prstGeom prst="rect">
            <a:avLst/>
          </a:prstGeom>
          <a:noFill/>
        </p:spPr>
        <p:txBody>
          <a:bodyPr vert="horz" wrap="square" lIns="91440" rIns="91440" numCol="1" rtlCol="0" anchor="t" anchorCtr="0">
            <a:noAutofit/>
          </a:bodyPr>
          <a:lstStyle/>
          <a:p>
            <a:pPr algn="l"/>
            <a:r>
              <a:rPr lang="en-US" sz="1200" b="1" dirty="0" smtClean="0"/>
              <a:t>Building Access</a:t>
            </a:r>
          </a:p>
        </p:txBody>
      </p:sp>
      <p:sp>
        <p:nvSpPr>
          <p:cNvPr id="38" name="TextBox 37"/>
          <p:cNvSpPr txBox="1"/>
          <p:nvPr/>
        </p:nvSpPr>
        <p:spPr>
          <a:xfrm>
            <a:off x="1798320" y="3078480"/>
            <a:ext cx="1712328" cy="258532"/>
          </a:xfrm>
          <a:prstGeom prst="rect">
            <a:avLst/>
          </a:prstGeom>
          <a:noFill/>
        </p:spPr>
        <p:txBody>
          <a:bodyPr vert="horz" wrap="square" lIns="91440" rIns="91440" numCol="1" rtlCol="0" anchor="t" anchorCtr="0">
            <a:noAutofit/>
          </a:bodyPr>
          <a:lstStyle/>
          <a:p>
            <a:pPr algn="l"/>
            <a:r>
              <a:rPr lang="en-US" sz="1200" b="1" dirty="0" smtClean="0"/>
              <a:t>Building Distribution</a:t>
            </a:r>
          </a:p>
        </p:txBody>
      </p:sp>
      <p:sp>
        <p:nvSpPr>
          <p:cNvPr id="39" name="TextBox 38"/>
          <p:cNvSpPr txBox="1"/>
          <p:nvPr/>
        </p:nvSpPr>
        <p:spPr>
          <a:xfrm>
            <a:off x="1809750" y="4118610"/>
            <a:ext cx="2047355" cy="258532"/>
          </a:xfrm>
          <a:prstGeom prst="rect">
            <a:avLst/>
          </a:prstGeom>
          <a:noFill/>
        </p:spPr>
        <p:txBody>
          <a:bodyPr vert="horz" wrap="square" lIns="91440" rIns="91440" numCol="1" rtlCol="0" anchor="t" anchorCtr="0">
            <a:noAutofit/>
          </a:bodyPr>
          <a:lstStyle/>
          <a:p>
            <a:pPr algn="l"/>
            <a:r>
              <a:rPr lang="en-US" sz="1200" b="1" dirty="0" smtClean="0"/>
              <a:t>Core (Campus backbone)</a:t>
            </a:r>
          </a:p>
        </p:txBody>
      </p:sp>
      <p:sp>
        <p:nvSpPr>
          <p:cNvPr id="40" name="TextBox 39"/>
          <p:cNvSpPr txBox="1"/>
          <p:nvPr/>
        </p:nvSpPr>
        <p:spPr>
          <a:xfrm>
            <a:off x="1790700" y="5276850"/>
            <a:ext cx="1079142" cy="258532"/>
          </a:xfrm>
          <a:prstGeom prst="rect">
            <a:avLst/>
          </a:prstGeom>
          <a:noFill/>
        </p:spPr>
        <p:txBody>
          <a:bodyPr vert="horz" wrap="square" lIns="91440" rIns="91440" numCol="1" rtlCol="0" anchor="t" anchorCtr="0">
            <a:noAutofit/>
          </a:bodyPr>
          <a:lstStyle/>
          <a:p>
            <a:pPr algn="l"/>
            <a:r>
              <a:rPr lang="en-US" sz="1200" b="1" dirty="0" smtClean="0"/>
              <a:t>Server Farm</a:t>
            </a:r>
          </a:p>
        </p:txBody>
      </p:sp>
      <p:sp>
        <p:nvSpPr>
          <p:cNvPr id="41" name="TextBox 40"/>
          <p:cNvSpPr txBox="1"/>
          <p:nvPr/>
        </p:nvSpPr>
        <p:spPr>
          <a:xfrm>
            <a:off x="274320" y="4126230"/>
            <a:ext cx="1124026" cy="258532"/>
          </a:xfrm>
          <a:prstGeom prst="rect">
            <a:avLst/>
          </a:prstGeom>
          <a:noFill/>
        </p:spPr>
        <p:txBody>
          <a:bodyPr vert="horz" wrap="square" lIns="91440" rIns="91440" numCol="1" rtlCol="0" anchor="t" anchorCtr="0">
            <a:noAutofit/>
          </a:bodyPr>
          <a:lstStyle/>
          <a:p>
            <a:pPr algn="l"/>
            <a:r>
              <a:rPr lang="en-US" sz="1200" b="1" dirty="0" smtClean="0"/>
              <a:t>Management</a:t>
            </a:r>
          </a:p>
        </p:txBody>
      </p:sp>
      <p:sp>
        <p:nvSpPr>
          <p:cNvPr id="42" name="TextBox 41"/>
          <p:cNvSpPr txBox="1"/>
          <p:nvPr/>
        </p:nvSpPr>
        <p:spPr>
          <a:xfrm>
            <a:off x="4309110" y="3935730"/>
            <a:ext cx="1271966" cy="424732"/>
          </a:xfrm>
          <a:prstGeom prst="rect">
            <a:avLst/>
          </a:prstGeom>
          <a:noFill/>
        </p:spPr>
        <p:txBody>
          <a:bodyPr vert="horz" wrap="square" lIns="91440" rIns="91440" numCol="1" rtlCol="0" anchor="t" anchorCtr="1">
            <a:spAutoFit/>
          </a:bodyPr>
          <a:lstStyle/>
          <a:p>
            <a:r>
              <a:rPr lang="en-US" sz="1200" b="1" dirty="0" smtClean="0"/>
              <a:t>Edge </a:t>
            </a:r>
          </a:p>
          <a:p>
            <a:r>
              <a:rPr lang="en-US" sz="1200" b="1" dirty="0" smtClean="0"/>
              <a:t>Distribution</a:t>
            </a:r>
            <a:endParaRPr lang="en-US" sz="1200" b="1" dirty="0"/>
          </a:p>
        </p:txBody>
      </p:sp>
      <p:sp>
        <p:nvSpPr>
          <p:cNvPr id="43" name="TextBox 42"/>
          <p:cNvSpPr txBox="1"/>
          <p:nvPr/>
        </p:nvSpPr>
        <p:spPr>
          <a:xfrm>
            <a:off x="5894070" y="2842260"/>
            <a:ext cx="1130438" cy="258532"/>
          </a:xfrm>
          <a:prstGeom prst="rect">
            <a:avLst/>
          </a:prstGeom>
          <a:noFill/>
        </p:spPr>
        <p:txBody>
          <a:bodyPr vert="horz" wrap="square" lIns="91440" rIns="91440" numCol="1" rtlCol="0" anchor="t" anchorCtr="0">
            <a:noAutofit/>
          </a:bodyPr>
          <a:lstStyle/>
          <a:p>
            <a:pPr algn="l"/>
            <a:r>
              <a:rPr lang="en-US" sz="1200" b="1" dirty="0" smtClean="0"/>
              <a:t>E-Commerce</a:t>
            </a:r>
          </a:p>
        </p:txBody>
      </p:sp>
      <p:sp>
        <p:nvSpPr>
          <p:cNvPr id="44" name="TextBox 43"/>
          <p:cNvSpPr txBox="1"/>
          <p:nvPr/>
        </p:nvSpPr>
        <p:spPr>
          <a:xfrm>
            <a:off x="7722870" y="2853690"/>
            <a:ext cx="644407" cy="286232"/>
          </a:xfrm>
          <a:prstGeom prst="rect">
            <a:avLst/>
          </a:prstGeom>
          <a:noFill/>
        </p:spPr>
        <p:txBody>
          <a:bodyPr vert="horz" wrap="square" lIns="91440" rIns="91440" numCol="1" rtlCol="0" anchor="t" anchorCtr="0">
            <a:noAutofit/>
          </a:bodyPr>
          <a:lstStyle/>
          <a:p>
            <a:pPr algn="l"/>
            <a:r>
              <a:rPr lang="en-US" sz="1200" b="1" dirty="0" smtClean="0"/>
              <a:t>ISP A</a:t>
            </a:r>
          </a:p>
        </p:txBody>
      </p:sp>
      <p:sp>
        <p:nvSpPr>
          <p:cNvPr id="45" name="TextBox 44"/>
          <p:cNvSpPr txBox="1"/>
          <p:nvPr/>
        </p:nvSpPr>
        <p:spPr>
          <a:xfrm>
            <a:off x="5825490" y="3710940"/>
            <a:ext cx="1745992" cy="286232"/>
          </a:xfrm>
          <a:prstGeom prst="rect">
            <a:avLst/>
          </a:prstGeom>
          <a:noFill/>
        </p:spPr>
        <p:txBody>
          <a:bodyPr vert="horz" wrap="square" lIns="91440" rIns="91440" numCol="1" rtlCol="0" anchor="t" anchorCtr="0">
            <a:noAutofit/>
          </a:bodyPr>
          <a:lstStyle/>
          <a:p>
            <a:pPr algn="l"/>
            <a:r>
              <a:rPr lang="en-US" sz="1200" b="1" dirty="0" smtClean="0"/>
              <a:t>Corporate Internet</a:t>
            </a:r>
          </a:p>
        </p:txBody>
      </p:sp>
      <p:sp>
        <p:nvSpPr>
          <p:cNvPr id="46" name="TextBox 45"/>
          <p:cNvSpPr txBox="1"/>
          <p:nvPr/>
        </p:nvSpPr>
        <p:spPr>
          <a:xfrm>
            <a:off x="5882640" y="4659631"/>
            <a:ext cx="1581150" cy="323849"/>
          </a:xfrm>
          <a:prstGeom prst="rect">
            <a:avLst/>
          </a:prstGeom>
          <a:noFill/>
        </p:spPr>
        <p:txBody>
          <a:bodyPr vert="horz" wrap="square" lIns="91440" rIns="91440" numCol="1" rtlCol="0" anchor="t" anchorCtr="0">
            <a:noAutofit/>
          </a:bodyPr>
          <a:lstStyle/>
          <a:p>
            <a:pPr algn="l"/>
            <a:r>
              <a:rPr lang="en-US" sz="1200" b="1" dirty="0" smtClean="0"/>
              <a:t>Remote Access VPN</a:t>
            </a:r>
            <a:endParaRPr lang="en-US" sz="1200" b="1" dirty="0"/>
          </a:p>
        </p:txBody>
      </p:sp>
      <p:sp>
        <p:nvSpPr>
          <p:cNvPr id="47" name="TextBox 46"/>
          <p:cNvSpPr txBox="1"/>
          <p:nvPr/>
        </p:nvSpPr>
        <p:spPr>
          <a:xfrm>
            <a:off x="5894070" y="5608320"/>
            <a:ext cx="604397" cy="286232"/>
          </a:xfrm>
          <a:prstGeom prst="rect">
            <a:avLst/>
          </a:prstGeom>
          <a:noFill/>
        </p:spPr>
        <p:txBody>
          <a:bodyPr vert="horz" wrap="square" lIns="91440" rIns="91440" numCol="1" rtlCol="0" anchor="t" anchorCtr="0">
            <a:noAutofit/>
          </a:bodyPr>
          <a:lstStyle/>
          <a:p>
            <a:pPr algn="l"/>
            <a:r>
              <a:rPr lang="en-US" sz="1200" b="1" dirty="0" smtClean="0"/>
              <a:t>WAN</a:t>
            </a:r>
          </a:p>
        </p:txBody>
      </p:sp>
      <p:sp>
        <p:nvSpPr>
          <p:cNvPr id="48" name="TextBox 47"/>
          <p:cNvSpPr txBox="1"/>
          <p:nvPr/>
        </p:nvSpPr>
        <p:spPr>
          <a:xfrm>
            <a:off x="7734616" y="5608320"/>
            <a:ext cx="1089344" cy="495300"/>
          </a:xfrm>
          <a:prstGeom prst="rect">
            <a:avLst/>
          </a:prstGeom>
          <a:noFill/>
        </p:spPr>
        <p:txBody>
          <a:bodyPr vert="horz" wrap="square" lIns="91440" rIns="91440" numCol="1" rtlCol="0" anchor="t" anchorCtr="0">
            <a:noAutofit/>
          </a:bodyPr>
          <a:lstStyle/>
          <a:p>
            <a:pPr algn="l"/>
            <a:r>
              <a:rPr lang="en-US" sz="1200" b="1" dirty="0" smtClean="0"/>
              <a:t>Frame Relay </a:t>
            </a:r>
          </a:p>
          <a:p>
            <a:pPr algn="l"/>
            <a:r>
              <a:rPr lang="en-US" sz="1200" b="1" dirty="0" smtClean="0"/>
              <a:t>/  ATM</a:t>
            </a:r>
          </a:p>
        </p:txBody>
      </p:sp>
      <p:sp>
        <p:nvSpPr>
          <p:cNvPr id="49" name="TextBox 48"/>
          <p:cNvSpPr txBox="1"/>
          <p:nvPr/>
        </p:nvSpPr>
        <p:spPr>
          <a:xfrm>
            <a:off x="7746046" y="4659630"/>
            <a:ext cx="663964" cy="286232"/>
          </a:xfrm>
          <a:prstGeom prst="rect">
            <a:avLst/>
          </a:prstGeom>
          <a:noFill/>
        </p:spPr>
        <p:txBody>
          <a:bodyPr vert="horz" wrap="square" lIns="91440" rIns="91440" numCol="1" rtlCol="0" anchor="t" anchorCtr="0">
            <a:noAutofit/>
          </a:bodyPr>
          <a:lstStyle/>
          <a:p>
            <a:pPr algn="l"/>
            <a:r>
              <a:rPr lang="en-US" sz="1200" b="1" dirty="0" smtClean="0"/>
              <a:t>PSTN</a:t>
            </a:r>
          </a:p>
        </p:txBody>
      </p:sp>
      <p:sp>
        <p:nvSpPr>
          <p:cNvPr id="50" name="TextBox 49"/>
          <p:cNvSpPr txBox="1"/>
          <p:nvPr/>
        </p:nvSpPr>
        <p:spPr>
          <a:xfrm>
            <a:off x="7734616" y="3745230"/>
            <a:ext cx="651076" cy="286232"/>
          </a:xfrm>
          <a:prstGeom prst="rect">
            <a:avLst/>
          </a:prstGeom>
          <a:noFill/>
        </p:spPr>
        <p:txBody>
          <a:bodyPr vert="horz" wrap="square" lIns="91440" rIns="91440" numCol="1" rtlCol="0" anchor="t" anchorCtr="0">
            <a:noAutofit/>
          </a:bodyPr>
          <a:lstStyle/>
          <a:p>
            <a:pPr algn="l"/>
            <a:r>
              <a:rPr lang="en-US" sz="1200" b="1" dirty="0" smtClean="0"/>
              <a:t>ISP B</a:t>
            </a:r>
          </a:p>
        </p:txBody>
      </p:sp>
      <p:sp>
        <p:nvSpPr>
          <p:cNvPr id="52" name="Rectangle 51"/>
          <p:cNvSpPr/>
          <p:nvPr/>
        </p:nvSpPr>
        <p:spPr bwMode="auto">
          <a:xfrm>
            <a:off x="1779270" y="3002280"/>
            <a:ext cx="2236470" cy="87249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1790700" y="4099560"/>
            <a:ext cx="2236470" cy="92964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a:off x="1813560" y="5253990"/>
            <a:ext cx="2236470" cy="96393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cxnSp>
        <p:nvCxnSpPr>
          <p:cNvPr id="56" name="Straight Connector 55"/>
          <p:cNvCxnSpPr>
            <a:stCxn id="5" idx="3"/>
            <a:endCxn id="54" idx="1"/>
          </p:cNvCxnSpPr>
          <p:nvPr/>
        </p:nvCxnSpPr>
        <p:spPr bwMode="auto">
          <a:xfrm>
            <a:off x="1371600" y="4572000"/>
            <a:ext cx="441960" cy="116395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58" name="Straight Connector 57"/>
          <p:cNvCxnSpPr>
            <a:stCxn id="5" idx="3"/>
            <a:endCxn id="53" idx="1"/>
          </p:cNvCxnSpPr>
          <p:nvPr/>
        </p:nvCxnSpPr>
        <p:spPr bwMode="auto">
          <a:xfrm flipV="1">
            <a:off x="1371600" y="4564380"/>
            <a:ext cx="419100" cy="762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1" name="Straight Connector 60"/>
          <p:cNvCxnSpPr>
            <a:stCxn id="5" idx="3"/>
            <a:endCxn id="52" idx="1"/>
          </p:cNvCxnSpPr>
          <p:nvPr/>
        </p:nvCxnSpPr>
        <p:spPr bwMode="auto">
          <a:xfrm flipV="1">
            <a:off x="1371600" y="3438525"/>
            <a:ext cx="407670" cy="113347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4" name="Straight Connector 63"/>
          <p:cNvCxnSpPr>
            <a:stCxn id="5" idx="3"/>
            <a:endCxn id="17" idx="1"/>
          </p:cNvCxnSpPr>
          <p:nvPr/>
        </p:nvCxnSpPr>
        <p:spPr bwMode="auto">
          <a:xfrm flipV="1">
            <a:off x="1371600" y="2385060"/>
            <a:ext cx="415290" cy="218694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7" name="Straight Connector 66"/>
          <p:cNvCxnSpPr>
            <a:stCxn id="53" idx="3"/>
            <a:endCxn id="25" idx="1"/>
          </p:cNvCxnSpPr>
          <p:nvPr/>
        </p:nvCxnSpPr>
        <p:spPr bwMode="auto">
          <a:xfrm>
            <a:off x="4027170" y="456438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4" name="Straight Connector 73"/>
          <p:cNvCxnSpPr/>
          <p:nvPr/>
        </p:nvCxnSpPr>
        <p:spPr bwMode="auto">
          <a:xfrm>
            <a:off x="4042410" y="471678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78" name="Straight Connector 77"/>
          <p:cNvCxnSpPr/>
          <p:nvPr/>
        </p:nvCxnSpPr>
        <p:spPr bwMode="auto">
          <a:xfrm>
            <a:off x="5482590" y="29908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9" name="Straight Connector 78"/>
          <p:cNvCxnSpPr/>
          <p:nvPr/>
        </p:nvCxnSpPr>
        <p:spPr bwMode="auto">
          <a:xfrm>
            <a:off x="5497830" y="314325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0" name="Straight Connector 79"/>
          <p:cNvCxnSpPr/>
          <p:nvPr/>
        </p:nvCxnSpPr>
        <p:spPr bwMode="auto">
          <a:xfrm>
            <a:off x="5474970" y="38290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1" name="Straight Connector 80"/>
          <p:cNvCxnSpPr/>
          <p:nvPr/>
        </p:nvCxnSpPr>
        <p:spPr bwMode="auto">
          <a:xfrm>
            <a:off x="5478780" y="398145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2" name="Straight Connector 81"/>
          <p:cNvCxnSpPr/>
          <p:nvPr/>
        </p:nvCxnSpPr>
        <p:spPr bwMode="auto">
          <a:xfrm>
            <a:off x="5501640" y="477012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3" name="Straight Connector 82"/>
          <p:cNvCxnSpPr/>
          <p:nvPr/>
        </p:nvCxnSpPr>
        <p:spPr bwMode="auto">
          <a:xfrm>
            <a:off x="5505450" y="492252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4" name="Straight Connector 83"/>
          <p:cNvCxnSpPr/>
          <p:nvPr/>
        </p:nvCxnSpPr>
        <p:spPr bwMode="auto">
          <a:xfrm>
            <a:off x="5482590" y="572262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5" name="Straight Connector 84"/>
          <p:cNvCxnSpPr/>
          <p:nvPr/>
        </p:nvCxnSpPr>
        <p:spPr bwMode="auto">
          <a:xfrm>
            <a:off x="5486400" y="5875020"/>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cxnSp>
        <p:nvCxnSpPr>
          <p:cNvPr id="86" name="Straight Connector 85"/>
          <p:cNvCxnSpPr/>
          <p:nvPr/>
        </p:nvCxnSpPr>
        <p:spPr bwMode="auto">
          <a:xfrm>
            <a:off x="7345680" y="591693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7" name="Straight Connector 86"/>
          <p:cNvCxnSpPr/>
          <p:nvPr/>
        </p:nvCxnSpPr>
        <p:spPr bwMode="auto">
          <a:xfrm>
            <a:off x="7349490" y="505206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8" name="Straight Connector 87"/>
          <p:cNvCxnSpPr/>
          <p:nvPr/>
        </p:nvCxnSpPr>
        <p:spPr bwMode="auto">
          <a:xfrm>
            <a:off x="7330440" y="409575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9" name="Straight Connector 88"/>
          <p:cNvCxnSpPr/>
          <p:nvPr/>
        </p:nvCxnSpPr>
        <p:spPr bwMode="auto">
          <a:xfrm>
            <a:off x="7345680" y="3150870"/>
            <a:ext cx="381000" cy="19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0" name="Straight Connector 89"/>
          <p:cNvCxnSpPr>
            <a:stCxn id="30" idx="3"/>
            <a:endCxn id="33" idx="1"/>
          </p:cNvCxnSpPr>
          <p:nvPr/>
        </p:nvCxnSpPr>
        <p:spPr bwMode="auto">
          <a:xfrm flipV="1">
            <a:off x="7319010" y="3183272"/>
            <a:ext cx="415290" cy="922003"/>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3" name="Straight Connector 92"/>
          <p:cNvCxnSpPr>
            <a:stCxn id="34" idx="1"/>
            <a:endCxn id="29" idx="3"/>
          </p:cNvCxnSpPr>
          <p:nvPr/>
        </p:nvCxnSpPr>
        <p:spPr bwMode="auto">
          <a:xfrm rot="10800000">
            <a:off x="7326630" y="3177540"/>
            <a:ext cx="400050" cy="912512"/>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97" name="TextBox 96"/>
          <p:cNvSpPr txBox="1"/>
          <p:nvPr/>
        </p:nvSpPr>
        <p:spPr>
          <a:xfrm>
            <a:off x="171450" y="1154430"/>
            <a:ext cx="2194560" cy="377190"/>
          </a:xfrm>
          <a:prstGeom prst="rect">
            <a:avLst/>
          </a:prstGeom>
          <a:noFill/>
        </p:spPr>
        <p:txBody>
          <a:bodyPr vert="horz" wrap="square" lIns="91440" rIns="91440" numCol="1" rtlCol="0" anchor="t" anchorCtr="0">
            <a:noAutofit/>
          </a:bodyPr>
          <a:lstStyle/>
          <a:p>
            <a:pPr algn="l"/>
            <a:r>
              <a:rPr lang="en-US" sz="1400" b="1" dirty="0" smtClean="0"/>
              <a:t>Enterprise Campus</a:t>
            </a:r>
          </a:p>
        </p:txBody>
      </p:sp>
      <p:sp>
        <p:nvSpPr>
          <p:cNvPr id="98" name="TextBox 97"/>
          <p:cNvSpPr txBox="1"/>
          <p:nvPr/>
        </p:nvSpPr>
        <p:spPr>
          <a:xfrm>
            <a:off x="5524500" y="1135380"/>
            <a:ext cx="2194560" cy="377190"/>
          </a:xfrm>
          <a:prstGeom prst="rect">
            <a:avLst/>
          </a:prstGeom>
          <a:noFill/>
        </p:spPr>
        <p:txBody>
          <a:bodyPr vert="horz" wrap="square" lIns="91440" rIns="91440" numCol="1" rtlCol="0" anchor="t" anchorCtr="0">
            <a:noAutofit/>
          </a:bodyPr>
          <a:lstStyle/>
          <a:p>
            <a:pPr algn="l"/>
            <a:r>
              <a:rPr lang="en-US" sz="1400" b="1" dirty="0" smtClean="0"/>
              <a:t>Enterprise Edge</a:t>
            </a:r>
          </a:p>
        </p:txBody>
      </p:sp>
      <p:sp>
        <p:nvSpPr>
          <p:cNvPr id="99" name="TextBox 98"/>
          <p:cNvSpPr txBox="1"/>
          <p:nvPr/>
        </p:nvSpPr>
        <p:spPr>
          <a:xfrm>
            <a:off x="7345680" y="1127760"/>
            <a:ext cx="1386840" cy="377190"/>
          </a:xfrm>
          <a:prstGeom prst="rect">
            <a:avLst/>
          </a:prstGeom>
          <a:noFill/>
        </p:spPr>
        <p:txBody>
          <a:bodyPr vert="horz" wrap="square" lIns="91440" rIns="91440" numCol="1" rtlCol="0" anchor="t" anchorCtr="0">
            <a:noAutofit/>
          </a:bodyPr>
          <a:lstStyle/>
          <a:p>
            <a:pPr algn="l"/>
            <a:r>
              <a:rPr lang="en-US" sz="1400" b="1" dirty="0" smtClean="0"/>
              <a:t>Service Provider Edge</a:t>
            </a:r>
          </a:p>
        </p:txBody>
      </p:sp>
      <p:cxnSp>
        <p:nvCxnSpPr>
          <p:cNvPr id="72" name="Straight Connector 71"/>
          <p:cNvCxnSpPr/>
          <p:nvPr/>
        </p:nvCxnSpPr>
        <p:spPr bwMode="auto">
          <a:xfrm rot="16200000" flipH="1">
            <a:off x="2822519" y="2917246"/>
            <a:ext cx="167640" cy="2428"/>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3" name="Straight Connector 72"/>
          <p:cNvCxnSpPr/>
          <p:nvPr/>
        </p:nvCxnSpPr>
        <p:spPr bwMode="auto">
          <a:xfrm rot="16200000" flipH="1">
            <a:off x="2795849" y="3986474"/>
            <a:ext cx="224790" cy="1382"/>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5" name="Straight Connector 74"/>
          <p:cNvCxnSpPr/>
          <p:nvPr/>
        </p:nvCxnSpPr>
        <p:spPr bwMode="auto">
          <a:xfrm rot="16200000" flipH="1">
            <a:off x="2797922" y="5140213"/>
            <a:ext cx="224790" cy="2764"/>
          </a:xfrm>
          <a:prstGeom prst="line">
            <a:avLst/>
          </a:prstGeom>
          <a:solidFill>
            <a:schemeClr val="accent1"/>
          </a:solidFill>
          <a:ln w="19050"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smtClean="0">
                <a:solidFill>
                  <a:schemeClr val="bg1"/>
                </a:solidFill>
                <a:latin typeface="+mj-lt"/>
                <a:ea typeface="+mj-ea"/>
                <a:cs typeface="+mj-cs"/>
              </a:rPr>
              <a:t>Creating, Documenting, and Executing an Implementation Plan</a:t>
            </a:r>
            <a:endParaRPr kumimoji="0" lang="en-US" sz="3000" b="0" i="0" u="none" strike="noStrike" kern="0" cap="none" spc="0" normalizeH="0" baseline="0" noProof="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Creating an Implementation Plan</a:t>
            </a:r>
            <a:endParaRPr lang="en-US" dirty="0"/>
          </a:p>
        </p:txBody>
      </p:sp>
      <p:sp>
        <p:nvSpPr>
          <p:cNvPr id="4" name="Content Placeholder 3"/>
          <p:cNvSpPr>
            <a:spLocks noGrp="1"/>
          </p:cNvSpPr>
          <p:nvPr>
            <p:ph idx="1"/>
          </p:nvPr>
        </p:nvSpPr>
        <p:spPr/>
        <p:txBody>
          <a:bodyPr/>
          <a:lstStyle/>
          <a:p>
            <a:r>
              <a:rPr lang="en-US" smtClean="0"/>
              <a:t>An </a:t>
            </a:r>
            <a:r>
              <a:rPr lang="en-US" smtClean="0"/>
              <a:t>effective, documented </a:t>
            </a:r>
            <a:r>
              <a:rPr lang="en-US" dirty="0" smtClean="0"/>
              <a:t>implementation plan is a result of good processes and procedures during network design, implementation, and performance testing. </a:t>
            </a:r>
          </a:p>
          <a:p>
            <a:r>
              <a:rPr lang="en-US" dirty="0" smtClean="0"/>
              <a:t>There are two approaches to implementing changes to a network.</a:t>
            </a:r>
          </a:p>
          <a:p>
            <a:pPr lvl="1"/>
            <a:r>
              <a:rPr lang="en-US" dirty="0" smtClean="0"/>
              <a:t>Ad-hoc approach</a:t>
            </a:r>
          </a:p>
          <a:p>
            <a:pPr lvl="1"/>
            <a:r>
              <a:rPr lang="en-US" dirty="0" smtClean="0"/>
              <a:t>Structured approach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79400" y="1841500"/>
            <a:ext cx="3233738" cy="2743200"/>
          </a:xfrm>
          <a:prstGeom prst="rect">
            <a:avLst/>
          </a:prstGeom>
          <a:noFill/>
        </p:spPr>
        <p:txBody>
          <a:bodyPr anchor="ctr"/>
          <a:lstStyle/>
          <a:p>
            <a:r>
              <a:rPr lang="en-US" sz="2800" smtClean="0">
                <a:solidFill>
                  <a:schemeClr val="bg1"/>
                </a:solidFill>
              </a:rPr>
              <a:t>Complex Enterprise Network Frameworks, Architectures, and Models</a:t>
            </a:r>
            <a:endParaRPr lang="en-US" sz="3000" b="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Ad-hoc Approach</a:t>
            </a:r>
            <a:endParaRPr lang="en-US" dirty="0"/>
          </a:p>
        </p:txBody>
      </p:sp>
      <p:sp>
        <p:nvSpPr>
          <p:cNvPr id="4" name="Content Placeholder 3"/>
          <p:cNvSpPr>
            <a:spLocks noGrp="1"/>
          </p:cNvSpPr>
          <p:nvPr>
            <p:ph idx="1"/>
          </p:nvPr>
        </p:nvSpPr>
        <p:spPr/>
        <p:txBody>
          <a:bodyPr/>
          <a:lstStyle/>
          <a:p>
            <a:r>
              <a:rPr lang="en-US" dirty="0" smtClean="0"/>
              <a:t>The many tasks such as deploying new equipment, connectivity, addressing, routing, and security are implemented and configured as required without planning any of the tasks. </a:t>
            </a:r>
          </a:p>
          <a:p>
            <a:r>
              <a:rPr lang="en-US" dirty="0" smtClean="0"/>
              <a:t>With such an approach, it is more likely that scalability issues, suboptimal routing, and security issues can occur. </a:t>
            </a:r>
          </a:p>
          <a:p>
            <a:r>
              <a:rPr lang="en-US" dirty="0" smtClean="0"/>
              <a:t>A good implementation plan is required to avoid such difficulties.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Structured Approach</a:t>
            </a:r>
            <a:endParaRPr lang="en-US" dirty="0"/>
          </a:p>
        </p:txBody>
      </p:sp>
      <p:sp>
        <p:nvSpPr>
          <p:cNvPr id="4" name="Content Placeholder 3"/>
          <p:cNvSpPr>
            <a:spLocks noGrp="1"/>
          </p:cNvSpPr>
          <p:nvPr>
            <p:ph idx="1"/>
          </p:nvPr>
        </p:nvSpPr>
        <p:spPr/>
        <p:txBody>
          <a:bodyPr>
            <a:normAutofit/>
          </a:bodyPr>
          <a:lstStyle/>
          <a:p>
            <a:r>
              <a:rPr lang="en-US" dirty="0" smtClean="0"/>
              <a:t>Prior to implementing a change many considerations are taken into account.</a:t>
            </a:r>
          </a:p>
          <a:p>
            <a:r>
              <a:rPr lang="en-US" dirty="0" smtClean="0"/>
              <a:t>The design and implementation plan are completed, and may include a new topology, an IP addressing plan, a solution to scalability issues, a link utilization upgrade, remote network connectivity, and changes to other network parameters. </a:t>
            </a:r>
          </a:p>
          <a:p>
            <a:r>
              <a:rPr lang="en-US" dirty="0" smtClean="0"/>
              <a:t>The design and implementation plan must meet both technical and business requirements. </a:t>
            </a:r>
          </a:p>
          <a:p>
            <a:r>
              <a:rPr lang="en-US" dirty="0" smtClean="0"/>
              <a:t>All details are documented in the implementation plan prior to the implementation. </a:t>
            </a:r>
          </a:p>
          <a:p>
            <a:pPr lvl="1"/>
            <a:r>
              <a:rPr lang="en-US" smtClean="0"/>
              <a:t>After </a:t>
            </a:r>
            <a:r>
              <a:rPr lang="en-US" smtClean="0"/>
              <a:t>successful </a:t>
            </a:r>
            <a:r>
              <a:rPr lang="en-US" dirty="0" smtClean="0"/>
              <a:t>implementation, the documentation is updated to include the tools and resources used, and the implementation results. </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Models and Methodologies</a:t>
            </a:r>
            <a:endParaRPr lang="en-US" dirty="0"/>
          </a:p>
        </p:txBody>
      </p:sp>
      <p:sp>
        <p:nvSpPr>
          <p:cNvPr id="4" name="Content Placeholder 3"/>
          <p:cNvSpPr>
            <a:spLocks noGrp="1"/>
          </p:cNvSpPr>
          <p:nvPr>
            <p:ph idx="1"/>
          </p:nvPr>
        </p:nvSpPr>
        <p:spPr/>
        <p:txBody>
          <a:bodyPr>
            <a:normAutofit/>
          </a:bodyPr>
          <a:lstStyle/>
          <a:p>
            <a:r>
              <a:rPr lang="en-US" smtClean="0"/>
              <a:t>There </a:t>
            </a:r>
            <a:r>
              <a:rPr lang="en-US" dirty="0" smtClean="0"/>
              <a:t>are there are many models and methodologies used in IT that define a lifecycle approach using various processes to help provide high quality IT services. </a:t>
            </a:r>
          </a:p>
          <a:p>
            <a:pPr lvl="1"/>
            <a:r>
              <a:rPr lang="en-US" dirty="0" smtClean="0"/>
              <a:t>No need to reinvent the wheel.</a:t>
            </a:r>
          </a:p>
          <a:p>
            <a:r>
              <a:rPr lang="en-US" dirty="0" smtClean="0"/>
              <a:t>Examples of these models:</a:t>
            </a:r>
          </a:p>
          <a:p>
            <a:pPr lvl="1"/>
            <a:r>
              <a:rPr lang="en-US" dirty="0" smtClean="0"/>
              <a:t>The Cisco Lifecycle Services (PPDIOO) model</a:t>
            </a:r>
          </a:p>
          <a:p>
            <a:pPr lvl="1"/>
            <a:r>
              <a:rPr lang="en-US" dirty="0" smtClean="0"/>
              <a:t>IT Infrastructure Library (ITIL)</a:t>
            </a:r>
          </a:p>
          <a:p>
            <a:pPr lvl="1"/>
            <a:r>
              <a:rPr lang="en-US" dirty="0" smtClean="0"/>
              <a:t>The Fault, Configuration, Accounting, Performance, and Security (FCAPS) model</a:t>
            </a:r>
          </a:p>
          <a:p>
            <a:pPr lvl="2"/>
            <a:r>
              <a:rPr lang="en-US" dirty="0" smtClean="0"/>
              <a:t>International Organization for Standardization (ISO)</a:t>
            </a:r>
          </a:p>
          <a:p>
            <a:pPr lvl="1"/>
            <a:r>
              <a:rPr lang="en-US" dirty="0" smtClean="0"/>
              <a:t>The Telecommunications Management Network (TMN) model</a:t>
            </a:r>
          </a:p>
          <a:p>
            <a:pPr lvl="2"/>
            <a:r>
              <a:rPr lang="en-US" dirty="0" smtClean="0"/>
              <a:t>Telecommunications Standardization Sector (ITU-T)</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Cisco Lifecycle Services (PPDIOO) Model</a:t>
            </a:r>
            <a:endParaRPr lang="en-US" dirty="0"/>
          </a:p>
        </p:txBody>
      </p:sp>
      <p:sp>
        <p:nvSpPr>
          <p:cNvPr id="3" name="Content Placeholder 2"/>
          <p:cNvSpPr>
            <a:spLocks noGrp="1"/>
          </p:cNvSpPr>
          <p:nvPr>
            <p:ph sz="quarter" idx="10"/>
          </p:nvPr>
        </p:nvSpPr>
        <p:spPr/>
        <p:txBody>
          <a:bodyPr/>
          <a:lstStyle/>
          <a:p>
            <a:r>
              <a:rPr lang="en-US" dirty="0" smtClean="0"/>
              <a:t>The Cisco Lifecycle Services approach defines six phases in the network lifecycle and is referred to as the PPDIOO model:</a:t>
            </a:r>
            <a:endParaRPr lang="en-US" dirty="0"/>
          </a:p>
        </p:txBody>
      </p:sp>
      <p:grpSp>
        <p:nvGrpSpPr>
          <p:cNvPr id="15" name="Group 14"/>
          <p:cNvGrpSpPr/>
          <p:nvPr/>
        </p:nvGrpSpPr>
        <p:grpSpPr>
          <a:xfrm>
            <a:off x="253548" y="2407920"/>
            <a:ext cx="8641080" cy="727710"/>
            <a:chOff x="158298" y="2407920"/>
            <a:chExt cx="8641080" cy="727710"/>
          </a:xfrm>
        </p:grpSpPr>
        <p:sp>
          <p:nvSpPr>
            <p:cNvPr id="10" name="Diamond 9"/>
            <p:cNvSpPr/>
            <p:nvPr/>
          </p:nvSpPr>
          <p:spPr bwMode="auto">
            <a:xfrm>
              <a:off x="158298" y="2411730"/>
              <a:ext cx="1386840" cy="720090"/>
            </a:xfrm>
            <a:prstGeom prst="diamond">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50" b="1" i="0" u="none" strike="noStrike" cap="none" normalizeH="0" baseline="0" dirty="0" smtClean="0">
                  <a:ln>
                    <a:noFill/>
                  </a:ln>
                  <a:effectLst/>
                  <a:latin typeface="Arial" charset="0"/>
                </a:rPr>
                <a:t>Prepare</a:t>
              </a:r>
            </a:p>
          </p:txBody>
        </p:sp>
        <p:sp>
          <p:nvSpPr>
            <p:cNvPr id="11" name="Diamond 10"/>
            <p:cNvSpPr/>
            <p:nvPr/>
          </p:nvSpPr>
          <p:spPr bwMode="auto">
            <a:xfrm>
              <a:off x="7412538" y="2407920"/>
              <a:ext cx="1386840" cy="720090"/>
            </a:xfrm>
            <a:prstGeom prst="diamond">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50" b="1" i="0" u="none" strike="noStrike" cap="none" normalizeH="0" baseline="0" dirty="0" smtClean="0">
                  <a:ln>
                    <a:noFill/>
                  </a:ln>
                  <a:solidFill>
                    <a:schemeClr val="bg1"/>
                  </a:solidFill>
                  <a:effectLst/>
                  <a:latin typeface="Arial" charset="0"/>
                </a:rPr>
                <a:t>Optimize</a:t>
              </a:r>
            </a:p>
          </p:txBody>
        </p:sp>
        <p:cxnSp>
          <p:nvCxnSpPr>
            <p:cNvPr id="12" name="Straight Connector 11"/>
            <p:cNvCxnSpPr>
              <a:stCxn id="10" idx="3"/>
              <a:endCxn id="11" idx="1"/>
            </p:cNvCxnSpPr>
            <p:nvPr/>
          </p:nvCxnSpPr>
          <p:spPr bwMode="auto">
            <a:xfrm flipV="1">
              <a:off x="1545138" y="2767965"/>
              <a:ext cx="5867400" cy="3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Diamond 12"/>
            <p:cNvSpPr/>
            <p:nvPr/>
          </p:nvSpPr>
          <p:spPr bwMode="auto">
            <a:xfrm>
              <a:off x="1613718" y="2415540"/>
              <a:ext cx="1386840" cy="720090"/>
            </a:xfrm>
            <a:prstGeom prst="diamond">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50" b="1" i="0" u="none" strike="noStrike" cap="none" normalizeH="0" baseline="0" dirty="0" smtClean="0">
                  <a:ln>
                    <a:noFill/>
                  </a:ln>
                  <a:effectLst/>
                  <a:latin typeface="Arial" charset="0"/>
                </a:rPr>
                <a:t>Plan</a:t>
              </a:r>
            </a:p>
          </p:txBody>
        </p:sp>
        <p:sp>
          <p:nvSpPr>
            <p:cNvPr id="17" name="Diamond 16"/>
            <p:cNvSpPr/>
            <p:nvPr/>
          </p:nvSpPr>
          <p:spPr bwMode="auto">
            <a:xfrm>
              <a:off x="3069138" y="2407920"/>
              <a:ext cx="1386840" cy="720090"/>
            </a:xfrm>
            <a:prstGeom prst="diamond">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50" b="1" i="0" u="none" strike="noStrike" cap="none" normalizeH="0" baseline="0" dirty="0" smtClean="0">
                  <a:ln>
                    <a:noFill/>
                  </a:ln>
                  <a:solidFill>
                    <a:schemeClr val="bg1"/>
                  </a:solidFill>
                  <a:effectLst/>
                  <a:latin typeface="Arial" charset="0"/>
                </a:rPr>
                <a:t>Design</a:t>
              </a:r>
            </a:p>
          </p:txBody>
        </p:sp>
        <p:sp>
          <p:nvSpPr>
            <p:cNvPr id="18" name="Diamond 17"/>
            <p:cNvSpPr/>
            <p:nvPr/>
          </p:nvSpPr>
          <p:spPr bwMode="auto">
            <a:xfrm>
              <a:off x="4535988" y="2411730"/>
              <a:ext cx="1386840" cy="720090"/>
            </a:xfrm>
            <a:prstGeom prst="diamond">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50" b="1" i="0" u="none" strike="noStrike" cap="none" normalizeH="0" baseline="0" dirty="0" smtClean="0">
                  <a:ln>
                    <a:noFill/>
                  </a:ln>
                  <a:solidFill>
                    <a:schemeClr val="bg1"/>
                  </a:solidFill>
                  <a:effectLst/>
                  <a:latin typeface="Arial" charset="0"/>
                </a:rPr>
                <a:t>Implement</a:t>
              </a:r>
            </a:p>
          </p:txBody>
        </p:sp>
        <p:sp>
          <p:nvSpPr>
            <p:cNvPr id="19" name="Diamond 18"/>
            <p:cNvSpPr/>
            <p:nvPr/>
          </p:nvSpPr>
          <p:spPr bwMode="auto">
            <a:xfrm>
              <a:off x="5968548" y="2415540"/>
              <a:ext cx="1386840" cy="720090"/>
            </a:xfrm>
            <a:prstGeom prst="diamond">
              <a:avLst/>
            </a:prstGeom>
            <a:solidFill>
              <a:schemeClr val="accent3">
                <a:lumMod val="65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050" b="1" i="0" u="none" strike="noStrike" cap="none" normalizeH="0" baseline="0" dirty="0" smtClean="0">
                  <a:ln>
                    <a:noFill/>
                  </a:ln>
                  <a:effectLst/>
                  <a:latin typeface="Arial" charset="0"/>
                </a:rPr>
                <a:t>Operate</a:t>
              </a:r>
            </a:p>
          </p:txBody>
        </p:sp>
      </p:grpSp>
      <p:pic>
        <p:nvPicPr>
          <p:cNvPr id="5122" name="Picture 2"/>
          <p:cNvPicPr>
            <a:picLocks noChangeAspect="1" noChangeArrowheads="1"/>
          </p:cNvPicPr>
          <p:nvPr/>
        </p:nvPicPr>
        <p:blipFill>
          <a:blip r:embed="rId3"/>
          <a:srcRect/>
          <a:stretch>
            <a:fillRect/>
          </a:stretch>
        </p:blipFill>
        <p:spPr bwMode="auto">
          <a:xfrm>
            <a:off x="630412" y="3634740"/>
            <a:ext cx="7858125" cy="27432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PPDIOO – Prepare, Plan, and Design</a:t>
            </a:r>
            <a:endParaRPr lang="en-US" dirty="0"/>
          </a:p>
        </p:txBody>
      </p:sp>
      <p:sp>
        <p:nvSpPr>
          <p:cNvPr id="3" name="Content Placeholder 2"/>
          <p:cNvSpPr>
            <a:spLocks noGrp="1"/>
          </p:cNvSpPr>
          <p:nvPr>
            <p:ph idx="1"/>
          </p:nvPr>
        </p:nvSpPr>
        <p:spPr/>
        <p:txBody>
          <a:bodyPr/>
          <a:lstStyle/>
          <a:p>
            <a:r>
              <a:rPr lang="en-US" dirty="0" smtClean="0"/>
              <a:t>The PPDIOO methodology begins with these three basic steps: </a:t>
            </a:r>
          </a:p>
          <a:p>
            <a:pPr lvl="1"/>
            <a:r>
              <a:rPr lang="en-US" b="1" smtClean="0"/>
              <a:t>Step 1: Identify </a:t>
            </a:r>
            <a:r>
              <a:rPr lang="en-US" b="1" dirty="0" smtClean="0"/>
              <a:t>customer requirements</a:t>
            </a:r>
          </a:p>
          <a:p>
            <a:pPr lvl="1"/>
            <a:r>
              <a:rPr lang="en-US" b="1" smtClean="0"/>
              <a:t>Step 2: Characterize </a:t>
            </a:r>
            <a:r>
              <a:rPr lang="en-US" b="1" dirty="0" smtClean="0"/>
              <a:t>the existing network and sites</a:t>
            </a:r>
            <a:endParaRPr lang="en-US" dirty="0" smtClean="0"/>
          </a:p>
          <a:p>
            <a:pPr lvl="1"/>
            <a:r>
              <a:rPr lang="en-US" b="1" smtClean="0"/>
              <a:t>Step 3: Design </a:t>
            </a:r>
            <a:r>
              <a:rPr lang="en-US" b="1" dirty="0" smtClean="0"/>
              <a:t>the network topology and solutions</a:t>
            </a:r>
            <a:endParaRPr lang="en-US" dirty="0" smtClean="0"/>
          </a:p>
          <a:p>
            <a:endParaRPr lang="en-US" dirty="0" smtClean="0"/>
          </a:p>
          <a:p>
            <a:endParaRPr lang="en-US" dirty="0" smtClean="0"/>
          </a:p>
          <a:p>
            <a:endParaRPr lang="en-US" dirty="0" smtClean="0"/>
          </a:p>
          <a:p>
            <a:endParaRPr lang="en-US" dirty="0" smtClean="0"/>
          </a:p>
          <a:p>
            <a:endParaRPr lang="en-US" smtClean="0"/>
          </a:p>
          <a:p>
            <a:r>
              <a:rPr lang="en-US" smtClean="0"/>
              <a:t>Once </a:t>
            </a:r>
            <a:r>
              <a:rPr lang="en-US" dirty="0" smtClean="0"/>
              <a:t>the design is defined, the implementation plan can be executed.</a:t>
            </a:r>
          </a:p>
          <a:p>
            <a:pPr>
              <a:buNone/>
            </a:pPr>
            <a:endParaRPr lang="en-US" dirty="0" smtClean="0"/>
          </a:p>
        </p:txBody>
      </p:sp>
      <p:grpSp>
        <p:nvGrpSpPr>
          <p:cNvPr id="13" name="Group 12"/>
          <p:cNvGrpSpPr/>
          <p:nvPr/>
        </p:nvGrpSpPr>
        <p:grpSpPr>
          <a:xfrm>
            <a:off x="560070" y="3230880"/>
            <a:ext cx="8122920" cy="1836420"/>
            <a:chOff x="560070" y="3230880"/>
            <a:chExt cx="8122920" cy="1836420"/>
          </a:xfrm>
        </p:grpSpPr>
        <p:sp>
          <p:nvSpPr>
            <p:cNvPr id="4" name="Diamond 3"/>
            <p:cNvSpPr/>
            <p:nvPr/>
          </p:nvSpPr>
          <p:spPr bwMode="auto">
            <a:xfrm>
              <a:off x="560070" y="3554730"/>
              <a:ext cx="2514600" cy="1508760"/>
            </a:xfrm>
            <a:prstGeom prst="diamond">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effectLst/>
                  <a:latin typeface="Arial" charset="0"/>
                </a:rPr>
                <a:t>Identify customer requirements</a:t>
              </a:r>
            </a:p>
          </p:txBody>
        </p:sp>
        <p:sp>
          <p:nvSpPr>
            <p:cNvPr id="5" name="Diamond 4"/>
            <p:cNvSpPr/>
            <p:nvPr/>
          </p:nvSpPr>
          <p:spPr bwMode="auto">
            <a:xfrm>
              <a:off x="6168390" y="3550920"/>
              <a:ext cx="2514600" cy="1508760"/>
            </a:xfrm>
            <a:prstGeom prst="diamond">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charset="0"/>
                </a:rPr>
                <a:t>Design the</a:t>
              </a:r>
              <a:r>
                <a:rPr kumimoji="0" lang="en-US" sz="1400" b="0" i="0" u="none" strike="noStrike" cap="none" normalizeH="0" dirty="0" smtClean="0">
                  <a:ln>
                    <a:noFill/>
                  </a:ln>
                  <a:solidFill>
                    <a:schemeClr val="bg1"/>
                  </a:solidFill>
                  <a:effectLst/>
                  <a:latin typeface="Arial" charset="0"/>
                </a:rPr>
                <a:t> network</a:t>
              </a:r>
              <a:endParaRPr kumimoji="0" lang="en-US" sz="1400" b="0" i="0" u="none" strike="noStrike" cap="none" normalizeH="0" baseline="0" dirty="0" smtClean="0">
                <a:ln>
                  <a:noFill/>
                </a:ln>
                <a:solidFill>
                  <a:schemeClr val="bg1"/>
                </a:solidFill>
                <a:effectLst/>
                <a:latin typeface="Arial" charset="0"/>
              </a:endParaRPr>
            </a:p>
          </p:txBody>
        </p:sp>
        <p:cxnSp>
          <p:nvCxnSpPr>
            <p:cNvPr id="6" name="Straight Connector 5"/>
            <p:cNvCxnSpPr>
              <a:stCxn id="4" idx="3"/>
              <a:endCxn id="5" idx="1"/>
            </p:cNvCxnSpPr>
            <p:nvPr/>
          </p:nvCxnSpPr>
          <p:spPr bwMode="auto">
            <a:xfrm flipV="1">
              <a:off x="3074670" y="4305300"/>
              <a:ext cx="3093720" cy="3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 name="Diamond 6"/>
            <p:cNvSpPr/>
            <p:nvPr/>
          </p:nvSpPr>
          <p:spPr bwMode="auto">
            <a:xfrm>
              <a:off x="3364230" y="3558540"/>
              <a:ext cx="2514600" cy="1508760"/>
            </a:xfrm>
            <a:prstGeom prst="diamond">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effectLst/>
                  <a:latin typeface="Arial" charset="0"/>
                </a:rPr>
                <a:t>Characterize existing network</a:t>
              </a:r>
            </a:p>
          </p:txBody>
        </p:sp>
        <p:sp>
          <p:nvSpPr>
            <p:cNvPr id="10" name="TextBox 9"/>
            <p:cNvSpPr txBox="1"/>
            <p:nvPr/>
          </p:nvSpPr>
          <p:spPr>
            <a:xfrm>
              <a:off x="1348740" y="3246120"/>
              <a:ext cx="947695" cy="313932"/>
            </a:xfrm>
            <a:prstGeom prst="rect">
              <a:avLst/>
            </a:prstGeom>
            <a:noFill/>
          </p:spPr>
          <p:txBody>
            <a:bodyPr wrap="none" rtlCol="0">
              <a:spAutoFit/>
            </a:bodyPr>
            <a:lstStyle/>
            <a:p>
              <a:r>
                <a:rPr lang="en-US" sz="1600" b="1" dirty="0" smtClean="0"/>
                <a:t>Prepare</a:t>
              </a:r>
              <a:endParaRPr lang="en-US" b="1" dirty="0"/>
            </a:p>
          </p:txBody>
        </p:sp>
        <p:sp>
          <p:nvSpPr>
            <p:cNvPr id="11" name="TextBox 10"/>
            <p:cNvSpPr txBox="1"/>
            <p:nvPr/>
          </p:nvSpPr>
          <p:spPr>
            <a:xfrm>
              <a:off x="4312920" y="3238500"/>
              <a:ext cx="617478" cy="313932"/>
            </a:xfrm>
            <a:prstGeom prst="rect">
              <a:avLst/>
            </a:prstGeom>
            <a:noFill/>
          </p:spPr>
          <p:txBody>
            <a:bodyPr wrap="none" rtlCol="0">
              <a:spAutoFit/>
            </a:bodyPr>
            <a:lstStyle/>
            <a:p>
              <a:r>
                <a:rPr lang="en-US" sz="1600" b="1" dirty="0" smtClean="0"/>
                <a:t>Plan</a:t>
              </a:r>
              <a:endParaRPr lang="en-US" b="1" dirty="0"/>
            </a:p>
          </p:txBody>
        </p:sp>
        <p:sp>
          <p:nvSpPr>
            <p:cNvPr id="12" name="TextBox 11"/>
            <p:cNvSpPr txBox="1"/>
            <p:nvPr/>
          </p:nvSpPr>
          <p:spPr>
            <a:xfrm>
              <a:off x="7014210" y="3230880"/>
              <a:ext cx="867546" cy="313932"/>
            </a:xfrm>
            <a:prstGeom prst="rect">
              <a:avLst/>
            </a:prstGeom>
            <a:noFill/>
          </p:spPr>
          <p:txBody>
            <a:bodyPr wrap="none" rtlCol="0">
              <a:spAutoFit/>
            </a:bodyPr>
            <a:lstStyle/>
            <a:p>
              <a:r>
                <a:rPr lang="en-US" sz="1600" b="1" dirty="0" smtClean="0"/>
                <a:t>Design</a:t>
              </a:r>
              <a:endParaRPr lang="en-US" b="1" dirty="0"/>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PPDIOO – Implement, Operate, Optimize</a:t>
            </a:r>
            <a:endParaRPr lang="en-US" dirty="0"/>
          </a:p>
        </p:txBody>
      </p:sp>
      <p:sp>
        <p:nvSpPr>
          <p:cNvPr id="3" name="Content Placeholder 2"/>
          <p:cNvSpPr>
            <a:spLocks noGrp="1"/>
          </p:cNvSpPr>
          <p:nvPr>
            <p:ph idx="1"/>
          </p:nvPr>
        </p:nvSpPr>
        <p:spPr/>
        <p:txBody>
          <a:bodyPr/>
          <a:lstStyle/>
          <a:p>
            <a:r>
              <a:rPr lang="en-US" dirty="0" smtClean="0"/>
              <a:t>The next three steps include:</a:t>
            </a:r>
          </a:p>
          <a:p>
            <a:pPr lvl="1"/>
            <a:r>
              <a:rPr lang="en-US" b="1" smtClean="0"/>
              <a:t>Step 4: Plan </a:t>
            </a:r>
            <a:r>
              <a:rPr lang="en-US" b="1" dirty="0" smtClean="0"/>
              <a:t>the implementation</a:t>
            </a:r>
            <a:r>
              <a:rPr lang="en-US" dirty="0" smtClean="0"/>
              <a:t>:</a:t>
            </a:r>
          </a:p>
          <a:p>
            <a:pPr lvl="1"/>
            <a:r>
              <a:rPr lang="en-US" b="1" smtClean="0"/>
              <a:t>Step 5: Implement </a:t>
            </a:r>
            <a:r>
              <a:rPr lang="en-US" b="1" dirty="0" smtClean="0"/>
              <a:t>and verify the design</a:t>
            </a:r>
            <a:r>
              <a:rPr lang="en-US" dirty="0" smtClean="0"/>
              <a:t>:</a:t>
            </a:r>
          </a:p>
          <a:p>
            <a:pPr lvl="1"/>
            <a:r>
              <a:rPr lang="en-US" b="1" smtClean="0"/>
              <a:t>Step 6: Monitor </a:t>
            </a:r>
            <a:r>
              <a:rPr lang="en-US" b="1" dirty="0" smtClean="0"/>
              <a:t>and optionally redesign</a:t>
            </a:r>
            <a:r>
              <a:rPr lang="en-US" dirty="0" smtClean="0"/>
              <a:t>:</a:t>
            </a:r>
          </a:p>
          <a:p>
            <a:endParaRPr lang="en-US" dirty="0" smtClean="0"/>
          </a:p>
          <a:p>
            <a:endParaRPr lang="en-US" dirty="0" smtClean="0"/>
          </a:p>
        </p:txBody>
      </p:sp>
      <p:grpSp>
        <p:nvGrpSpPr>
          <p:cNvPr id="11" name="Group 10"/>
          <p:cNvGrpSpPr/>
          <p:nvPr/>
        </p:nvGrpSpPr>
        <p:grpSpPr>
          <a:xfrm>
            <a:off x="560070" y="3219450"/>
            <a:ext cx="8122920" cy="1802130"/>
            <a:chOff x="560070" y="3219450"/>
            <a:chExt cx="8122920" cy="1802130"/>
          </a:xfrm>
        </p:grpSpPr>
        <p:sp>
          <p:nvSpPr>
            <p:cNvPr id="4" name="Diamond 3"/>
            <p:cNvSpPr/>
            <p:nvPr/>
          </p:nvSpPr>
          <p:spPr bwMode="auto">
            <a:xfrm>
              <a:off x="560070" y="3509010"/>
              <a:ext cx="2514600" cy="1508760"/>
            </a:xfrm>
            <a:prstGeom prst="diamond">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charset="0"/>
                </a:rPr>
                <a:t>Plan the implementation</a:t>
              </a:r>
            </a:p>
          </p:txBody>
        </p:sp>
        <p:sp>
          <p:nvSpPr>
            <p:cNvPr id="5" name="Diamond 4"/>
            <p:cNvSpPr/>
            <p:nvPr/>
          </p:nvSpPr>
          <p:spPr bwMode="auto">
            <a:xfrm>
              <a:off x="6168390" y="3505200"/>
              <a:ext cx="2514600" cy="1508760"/>
            </a:xfrm>
            <a:prstGeom prst="diamond">
              <a:avLst/>
            </a:prstGeom>
            <a:gradFill>
              <a:gsLst>
                <a:gs pos="74000">
                  <a:schemeClr val="accent6">
                    <a:alpha val="47000"/>
                  </a:schemeClr>
                </a:gs>
                <a:gs pos="46000">
                  <a:schemeClr val="bg1">
                    <a:lumMod val="50000"/>
                    <a:alpha val="90000"/>
                  </a:schemeClr>
                </a:gs>
                <a:gs pos="100000">
                  <a:schemeClr val="accent6"/>
                </a:gs>
                <a:gs pos="100000">
                  <a:srgbClr val="005CBF"/>
                </a:gs>
              </a:gsLst>
              <a:lin ang="0" scaled="0"/>
            </a:gradFill>
            <a:ln w="9525" cap="flat" cmpd="sng" algn="ctr">
              <a:solidFill>
                <a:schemeClr val="tx1"/>
              </a:solidFill>
              <a:prstDash val="solid"/>
              <a:round/>
              <a:headEnd type="none" w="med" len="med"/>
              <a:tailEnd type="none" w="med" len="med"/>
            </a:ln>
            <a:effectLst/>
          </p:spPr>
          <p:txBody>
            <a:bodyPr vert="horz" wrap="none" lIns="0" tIns="0" rIns="0" bIns="0" numCol="1" rtlCol="0" anchor="ctr" anchorCtr="1" compatLnSpc="1">
              <a:prstTxWarp prst="textNoShape">
                <a:avLst/>
              </a:prstTxWarp>
              <a:noAutofit/>
            </a:bodyPr>
            <a:lstStyle/>
            <a:p>
              <a:pPr defTabSz="814388"/>
              <a:r>
                <a:rPr lang="en-US" sz="1400" b="1" dirty="0" smtClean="0"/>
                <a:t>Monitor  / Redesign</a:t>
              </a:r>
            </a:p>
          </p:txBody>
        </p:sp>
        <p:cxnSp>
          <p:nvCxnSpPr>
            <p:cNvPr id="6" name="Straight Connector 5"/>
            <p:cNvCxnSpPr>
              <a:stCxn id="4" idx="3"/>
              <a:endCxn id="5" idx="1"/>
            </p:cNvCxnSpPr>
            <p:nvPr/>
          </p:nvCxnSpPr>
          <p:spPr bwMode="auto">
            <a:xfrm flipV="1">
              <a:off x="3074670" y="4259580"/>
              <a:ext cx="3093720" cy="3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 name="Diamond 6"/>
            <p:cNvSpPr/>
            <p:nvPr/>
          </p:nvSpPr>
          <p:spPr bwMode="auto">
            <a:xfrm>
              <a:off x="3364230" y="3512820"/>
              <a:ext cx="2514600" cy="1508760"/>
            </a:xfrm>
            <a:prstGeom prst="diamond">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charset="0"/>
                </a:rPr>
                <a:t>Implement</a:t>
              </a:r>
              <a:r>
                <a:rPr kumimoji="0" lang="en-US" sz="1400" b="0" i="0" u="none" strike="noStrike" cap="none" normalizeH="0" dirty="0" smtClean="0">
                  <a:ln>
                    <a:noFill/>
                  </a:ln>
                  <a:solidFill>
                    <a:schemeClr val="bg1"/>
                  </a:solidFill>
                  <a:effectLst/>
                  <a:latin typeface="Arial" charset="0"/>
                </a:rPr>
                <a:t> and </a:t>
              </a:r>
              <a:r>
                <a:rPr kumimoji="0" lang="en-US" sz="1400" b="0" i="0" u="none" strike="noStrike" cap="none" normalizeH="0" baseline="0" dirty="0" smtClean="0">
                  <a:ln>
                    <a:noFill/>
                  </a:ln>
                  <a:solidFill>
                    <a:schemeClr val="bg1"/>
                  </a:solidFill>
                  <a:effectLst/>
                  <a:latin typeface="Arial" charset="0"/>
                </a:rPr>
                <a:t>Verify</a:t>
              </a:r>
            </a:p>
          </p:txBody>
        </p:sp>
        <p:sp>
          <p:nvSpPr>
            <p:cNvPr id="8" name="TextBox 7"/>
            <p:cNvSpPr txBox="1"/>
            <p:nvPr/>
          </p:nvSpPr>
          <p:spPr>
            <a:xfrm>
              <a:off x="1371600" y="3223260"/>
              <a:ext cx="867546" cy="313932"/>
            </a:xfrm>
            <a:prstGeom prst="rect">
              <a:avLst/>
            </a:prstGeom>
            <a:noFill/>
          </p:spPr>
          <p:txBody>
            <a:bodyPr wrap="none" rtlCol="0">
              <a:spAutoFit/>
            </a:bodyPr>
            <a:lstStyle/>
            <a:p>
              <a:r>
                <a:rPr lang="en-US" sz="1600" b="1" dirty="0" smtClean="0"/>
                <a:t>Design</a:t>
              </a:r>
              <a:endParaRPr lang="en-US" b="1" dirty="0"/>
            </a:p>
          </p:txBody>
        </p:sp>
        <p:sp>
          <p:nvSpPr>
            <p:cNvPr id="9" name="TextBox 8"/>
            <p:cNvSpPr txBox="1"/>
            <p:nvPr/>
          </p:nvSpPr>
          <p:spPr>
            <a:xfrm>
              <a:off x="4027170" y="3227070"/>
              <a:ext cx="1212191" cy="313932"/>
            </a:xfrm>
            <a:prstGeom prst="rect">
              <a:avLst/>
            </a:prstGeom>
            <a:noFill/>
          </p:spPr>
          <p:txBody>
            <a:bodyPr wrap="none" rtlCol="0">
              <a:spAutoFit/>
            </a:bodyPr>
            <a:lstStyle/>
            <a:p>
              <a:r>
                <a:rPr lang="en-US" sz="1600" b="1" dirty="0" smtClean="0"/>
                <a:t>Implement</a:t>
              </a:r>
              <a:endParaRPr lang="en-US" b="1" dirty="0"/>
            </a:p>
          </p:txBody>
        </p:sp>
        <p:sp>
          <p:nvSpPr>
            <p:cNvPr id="10" name="TextBox 9"/>
            <p:cNvSpPr txBox="1"/>
            <p:nvPr/>
          </p:nvSpPr>
          <p:spPr>
            <a:xfrm>
              <a:off x="6419850" y="3219450"/>
              <a:ext cx="2002471" cy="313932"/>
            </a:xfrm>
            <a:prstGeom prst="rect">
              <a:avLst/>
            </a:prstGeom>
            <a:noFill/>
          </p:spPr>
          <p:txBody>
            <a:bodyPr wrap="none" rtlCol="0">
              <a:spAutoFit/>
            </a:bodyPr>
            <a:lstStyle/>
            <a:p>
              <a:r>
                <a:rPr lang="en-US" sz="1600" b="1" dirty="0" smtClean="0"/>
                <a:t>Operate / Optimize</a:t>
              </a:r>
              <a:endParaRPr lang="en-US" b="1" dirty="0"/>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Plan documentation</a:t>
            </a:r>
            <a:endParaRPr lang="en-US" dirty="0"/>
          </a:p>
        </p:txBody>
      </p:sp>
      <p:sp>
        <p:nvSpPr>
          <p:cNvPr id="3" name="Content Placeholder 2"/>
          <p:cNvSpPr>
            <a:spLocks noGrp="1"/>
          </p:cNvSpPr>
          <p:nvPr>
            <p:ph idx="1"/>
          </p:nvPr>
        </p:nvSpPr>
        <p:spPr/>
        <p:txBody>
          <a:bodyPr>
            <a:normAutofit/>
          </a:bodyPr>
          <a:lstStyle/>
          <a:p>
            <a:r>
              <a:rPr lang="en-US" dirty="0" smtClean="0"/>
              <a:t>The implementation plan documentation should include the following:</a:t>
            </a:r>
          </a:p>
          <a:p>
            <a:pPr lvl="1"/>
            <a:r>
              <a:rPr lang="en-US" dirty="0" smtClean="0"/>
              <a:t>Network information 	</a:t>
            </a:r>
          </a:p>
          <a:p>
            <a:pPr lvl="1"/>
            <a:r>
              <a:rPr lang="en-US" dirty="0" smtClean="0"/>
              <a:t>Tools required</a:t>
            </a:r>
          </a:p>
          <a:p>
            <a:pPr lvl="1"/>
            <a:r>
              <a:rPr lang="en-US" dirty="0" smtClean="0"/>
              <a:t>Resources required</a:t>
            </a:r>
          </a:p>
          <a:p>
            <a:pPr lvl="1"/>
            <a:r>
              <a:rPr lang="en-US" dirty="0" smtClean="0"/>
              <a:t>Implementation plan tasks</a:t>
            </a:r>
          </a:p>
          <a:p>
            <a:pPr lvl="1"/>
            <a:r>
              <a:rPr lang="en-US" dirty="0" smtClean="0"/>
              <a:t>Verification tasks</a:t>
            </a:r>
          </a:p>
          <a:p>
            <a:pPr lvl="1"/>
            <a:r>
              <a:rPr lang="en-US" dirty="0" smtClean="0"/>
              <a:t>Performance measurement and results</a:t>
            </a:r>
          </a:p>
          <a:p>
            <a:pPr lvl="1"/>
            <a:r>
              <a:rPr lang="en-US" smtClean="0"/>
              <a:t>Screen </a:t>
            </a:r>
            <a:r>
              <a:rPr lang="en-US" smtClean="0"/>
              <a:t>shots </a:t>
            </a:r>
            <a:r>
              <a:rPr lang="en-US" dirty="0" smtClean="0"/>
              <a:t>and photos, as appropriate</a:t>
            </a:r>
          </a:p>
          <a:p>
            <a:r>
              <a:rPr lang="en-US" dirty="0" smtClean="0"/>
              <a:t>The documentation creation process is not finished until the end of the project, when the verification information is added to it.</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Implementation Plan</a:t>
            </a:r>
            <a:endParaRPr lang="en-US" dirty="0"/>
          </a:p>
        </p:txBody>
      </p:sp>
      <p:sp>
        <p:nvSpPr>
          <p:cNvPr id="3" name="Content Placeholder 2"/>
          <p:cNvSpPr>
            <a:spLocks noGrp="1"/>
          </p:cNvSpPr>
          <p:nvPr>
            <p:ph idx="1"/>
          </p:nvPr>
        </p:nvSpPr>
        <p:spPr/>
        <p:txBody>
          <a:bodyPr/>
          <a:lstStyle/>
          <a:p>
            <a:r>
              <a:rPr lang="en-US" dirty="0" smtClean="0"/>
              <a:t>Project contact list and statements of work, to define all of the people involved and their commitments to the project</a:t>
            </a:r>
          </a:p>
          <a:p>
            <a:pPr lvl="0"/>
            <a:r>
              <a:rPr lang="en-US" dirty="0" smtClean="0"/>
              <a:t>Site and equipment location information and details of how access to the premises is obtained</a:t>
            </a:r>
          </a:p>
          <a:p>
            <a:pPr lvl="0"/>
            <a:r>
              <a:rPr lang="en-US" dirty="0" smtClean="0"/>
              <a:t>Tools and resources required</a:t>
            </a:r>
          </a:p>
          <a:p>
            <a:pPr lvl="0"/>
            <a:r>
              <a:rPr lang="en-US" dirty="0" smtClean="0"/>
              <a:t>Assumptions made</a:t>
            </a:r>
          </a:p>
          <a:p>
            <a:pPr lvl="0"/>
            <a:r>
              <a:rPr lang="en-US" dirty="0" smtClean="0"/>
              <a:t>Tasks to be performed, including detailed descriptions</a:t>
            </a:r>
          </a:p>
          <a:p>
            <a:pPr lvl="0"/>
            <a:r>
              <a:rPr lang="en-US" dirty="0" smtClean="0"/>
              <a:t>Network staging plan</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Contact List</a:t>
            </a:r>
            <a:r>
              <a:rPr lang="en-US" b="0" dirty="0" smtClean="0"/>
              <a:t> </a:t>
            </a:r>
            <a:r>
              <a:rPr lang="en-US" sz="2800" b="0" dirty="0" smtClean="0"/>
              <a:t>(sample)</a:t>
            </a:r>
            <a:endParaRPr lang="en-US" sz="2800" dirty="0"/>
          </a:p>
        </p:txBody>
      </p:sp>
      <p:graphicFrame>
        <p:nvGraphicFramePr>
          <p:cNvPr id="5" name="Content Placeholder 9"/>
          <p:cNvGraphicFramePr>
            <a:graphicFrameLocks/>
          </p:cNvGraphicFramePr>
          <p:nvPr/>
        </p:nvGraphicFramePr>
        <p:xfrm>
          <a:off x="355600" y="1162050"/>
          <a:ext cx="8540750" cy="5224985"/>
        </p:xfrm>
        <a:graphic>
          <a:graphicData uri="http://schemas.openxmlformats.org/drawingml/2006/table">
            <a:tbl>
              <a:tblPr firstRow="1" bandRow="1">
                <a:tableStyleId>{5C22544A-7EE6-4342-B048-85BDC9FD1C3A}</a:tableStyleId>
              </a:tblPr>
              <a:tblGrid>
                <a:gridCol w="3287390"/>
                <a:gridCol w="5253360"/>
              </a:tblGrid>
              <a:tr h="556929">
                <a:tc>
                  <a:txBody>
                    <a:bodyPr/>
                    <a:lstStyle/>
                    <a:p>
                      <a:pPr marL="0" marR="0">
                        <a:lnSpc>
                          <a:spcPct val="100000"/>
                        </a:lnSpc>
                        <a:spcBef>
                          <a:spcPts val="0"/>
                        </a:spcBef>
                        <a:spcAft>
                          <a:spcPts val="0"/>
                        </a:spcAft>
                      </a:pPr>
                      <a:r>
                        <a:rPr lang="en-US" sz="1800" dirty="0"/>
                        <a:t>Cisco Project Team</a:t>
                      </a:r>
                      <a:endParaRPr lang="en-US" sz="1800" b="1" dirty="0">
                        <a:solidFill>
                          <a:srgbClr val="000000"/>
                        </a:solidFill>
                        <a:latin typeface="Tahoma" pitchFamily="34" charset="0"/>
                        <a:ea typeface="SimSun"/>
                        <a:cs typeface="Tahoma" pitchFamily="34" charset="0"/>
                      </a:endParaRPr>
                    </a:p>
                  </a:txBody>
                  <a:tcPr marL="85201" marR="85201" marT="0" marB="0" anchor="ctr"/>
                </a:tc>
                <a:tc>
                  <a:txBody>
                    <a:bodyPr/>
                    <a:lstStyle/>
                    <a:p>
                      <a:pPr marL="0" marR="0">
                        <a:lnSpc>
                          <a:spcPct val="100000"/>
                        </a:lnSpc>
                        <a:spcBef>
                          <a:spcPts val="0"/>
                        </a:spcBef>
                        <a:spcAft>
                          <a:spcPts val="0"/>
                        </a:spcAft>
                      </a:pPr>
                      <a:r>
                        <a:rPr lang="en-US" sz="1800" dirty="0"/>
                        <a:t>&lt;Customer&gt; Project Team</a:t>
                      </a:r>
                      <a:endParaRPr lang="en-US" sz="1800" b="1" dirty="0">
                        <a:solidFill>
                          <a:srgbClr val="000000"/>
                        </a:solidFill>
                        <a:latin typeface="Tahoma" pitchFamily="34" charset="0"/>
                        <a:ea typeface="SimSun"/>
                        <a:cs typeface="Tahoma" pitchFamily="34" charset="0"/>
                      </a:endParaRPr>
                    </a:p>
                  </a:txBody>
                  <a:tcPr marL="85201" marR="85201" marT="0" marB="0" anchor="ctr"/>
                </a:tc>
              </a:tr>
              <a:tr h="961274">
                <a:tc>
                  <a:txBody>
                    <a:bodyPr/>
                    <a:lstStyle/>
                    <a:p>
                      <a:pPr marL="0" marR="0">
                        <a:lnSpc>
                          <a:spcPct val="100000"/>
                        </a:lnSpc>
                        <a:spcBef>
                          <a:spcPts val="0"/>
                        </a:spcBef>
                        <a:spcAft>
                          <a:spcPts val="0"/>
                        </a:spcAft>
                      </a:pPr>
                      <a:r>
                        <a:rPr lang="en-US" sz="1800" dirty="0"/>
                        <a:t>Project Manager: 	</a:t>
                      </a:r>
                    </a:p>
                    <a:p>
                      <a:pPr marL="0" marR="0">
                        <a:lnSpc>
                          <a:spcPct val="100000"/>
                        </a:lnSpc>
                        <a:spcBef>
                          <a:spcPts val="0"/>
                        </a:spcBef>
                        <a:spcAft>
                          <a:spcPts val="0"/>
                        </a:spcAft>
                      </a:pPr>
                      <a:r>
                        <a:rPr lang="en-US" sz="1800" dirty="0"/>
                        <a:t>Telephone: 	</a:t>
                      </a:r>
                    </a:p>
                    <a:p>
                      <a:pPr marL="0" marR="0">
                        <a:lnSpc>
                          <a:spcPct val="100000"/>
                        </a:lnSpc>
                        <a:spcBef>
                          <a:spcPts val="0"/>
                        </a:spcBef>
                        <a:spcAft>
                          <a:spcPts val="0"/>
                        </a:spcAft>
                      </a:pPr>
                      <a:r>
                        <a:rPr lang="en-US" sz="1800" dirty="0"/>
                        <a:t>Email: 	</a:t>
                      </a:r>
                      <a:endParaRPr lang="en-US" sz="1800" dirty="0">
                        <a:solidFill>
                          <a:srgbClr val="000000"/>
                        </a:solidFill>
                        <a:latin typeface="Tahoma" pitchFamily="34" charset="0"/>
                        <a:ea typeface="SimSun"/>
                        <a:cs typeface="Tahoma" pitchFamily="34" charset="0"/>
                      </a:endParaRPr>
                    </a:p>
                  </a:txBody>
                  <a:tcPr marL="85201" marR="85201" marT="0" marB="0" anchor="ctr"/>
                </a:tc>
                <a:tc>
                  <a:txBody>
                    <a:bodyPr/>
                    <a:lstStyle/>
                    <a:p>
                      <a:pPr marL="0" marR="0">
                        <a:lnSpc>
                          <a:spcPct val="100000"/>
                        </a:lnSpc>
                        <a:spcBef>
                          <a:spcPts val="0"/>
                        </a:spcBef>
                        <a:spcAft>
                          <a:spcPts val="0"/>
                        </a:spcAft>
                      </a:pPr>
                      <a:r>
                        <a:rPr lang="en-US" sz="1800" dirty="0"/>
                        <a:t>Project Manager: 	</a:t>
                      </a:r>
                    </a:p>
                    <a:p>
                      <a:pPr marL="0" marR="0">
                        <a:lnSpc>
                          <a:spcPct val="100000"/>
                        </a:lnSpc>
                        <a:spcBef>
                          <a:spcPts val="0"/>
                        </a:spcBef>
                        <a:spcAft>
                          <a:spcPts val="0"/>
                        </a:spcAft>
                      </a:pPr>
                      <a:r>
                        <a:rPr lang="en-US" sz="1800" dirty="0"/>
                        <a:t>Telephone: 	</a:t>
                      </a:r>
                    </a:p>
                    <a:p>
                      <a:pPr marL="0" marR="0">
                        <a:lnSpc>
                          <a:spcPct val="100000"/>
                        </a:lnSpc>
                        <a:spcBef>
                          <a:spcPts val="0"/>
                        </a:spcBef>
                        <a:spcAft>
                          <a:spcPts val="0"/>
                        </a:spcAft>
                      </a:pPr>
                      <a:r>
                        <a:rPr lang="en-US" sz="1800" dirty="0"/>
                        <a:t>Email: 	</a:t>
                      </a:r>
                      <a:endParaRPr lang="en-US" sz="1800" dirty="0">
                        <a:solidFill>
                          <a:srgbClr val="000000"/>
                        </a:solidFill>
                        <a:latin typeface="Tahoma" pitchFamily="34" charset="0"/>
                        <a:ea typeface="SimSun"/>
                        <a:cs typeface="Tahoma" pitchFamily="34" charset="0"/>
                      </a:endParaRPr>
                    </a:p>
                  </a:txBody>
                  <a:tcPr marL="85201" marR="85201" marT="0" marB="0" anchor="ctr"/>
                </a:tc>
              </a:tr>
              <a:tr h="961274">
                <a:tc>
                  <a:txBody>
                    <a:bodyPr/>
                    <a:lstStyle/>
                    <a:p>
                      <a:pPr marL="0" marR="0">
                        <a:lnSpc>
                          <a:spcPct val="100000"/>
                        </a:lnSpc>
                        <a:spcBef>
                          <a:spcPts val="0"/>
                        </a:spcBef>
                        <a:spcAft>
                          <a:spcPts val="0"/>
                        </a:spcAft>
                      </a:pPr>
                      <a:r>
                        <a:rPr lang="en-US" sz="1800" dirty="0"/>
                        <a:t>Project Engineer: </a:t>
                      </a:r>
                    </a:p>
                    <a:p>
                      <a:pPr marL="0" marR="0">
                        <a:lnSpc>
                          <a:spcPct val="100000"/>
                        </a:lnSpc>
                        <a:spcBef>
                          <a:spcPts val="0"/>
                        </a:spcBef>
                        <a:spcAft>
                          <a:spcPts val="0"/>
                        </a:spcAft>
                      </a:pPr>
                      <a:r>
                        <a:rPr lang="en-US" sz="1800" dirty="0"/>
                        <a:t>Telephone: 	</a:t>
                      </a:r>
                    </a:p>
                    <a:p>
                      <a:pPr marL="0" marR="0">
                        <a:lnSpc>
                          <a:spcPct val="100000"/>
                        </a:lnSpc>
                        <a:spcBef>
                          <a:spcPts val="0"/>
                        </a:spcBef>
                        <a:spcAft>
                          <a:spcPts val="0"/>
                        </a:spcAft>
                      </a:pPr>
                      <a:r>
                        <a:rPr lang="en-US" sz="1800" dirty="0"/>
                        <a:t>Email: 		</a:t>
                      </a:r>
                      <a:endParaRPr lang="en-US" sz="1800" dirty="0">
                        <a:solidFill>
                          <a:srgbClr val="000000"/>
                        </a:solidFill>
                        <a:latin typeface="Tahoma" pitchFamily="34" charset="0"/>
                        <a:ea typeface="SimSun"/>
                        <a:cs typeface="Tahoma" pitchFamily="34" charset="0"/>
                      </a:endParaRPr>
                    </a:p>
                  </a:txBody>
                  <a:tcPr marL="85201" marR="85201" marT="0" marB="0" anchor="ctr"/>
                </a:tc>
                <a:tc>
                  <a:txBody>
                    <a:bodyPr/>
                    <a:lstStyle/>
                    <a:p>
                      <a:pPr marL="0" marR="0">
                        <a:lnSpc>
                          <a:spcPct val="100000"/>
                        </a:lnSpc>
                        <a:spcBef>
                          <a:spcPts val="0"/>
                        </a:spcBef>
                        <a:spcAft>
                          <a:spcPts val="0"/>
                        </a:spcAft>
                      </a:pPr>
                      <a:r>
                        <a:rPr lang="en-US" sz="1800" dirty="0"/>
                        <a:t>Project Engineer: </a:t>
                      </a:r>
                    </a:p>
                    <a:p>
                      <a:pPr marL="0" marR="0">
                        <a:lnSpc>
                          <a:spcPct val="100000"/>
                        </a:lnSpc>
                        <a:spcBef>
                          <a:spcPts val="0"/>
                        </a:spcBef>
                        <a:spcAft>
                          <a:spcPts val="0"/>
                        </a:spcAft>
                      </a:pPr>
                      <a:r>
                        <a:rPr lang="en-US" sz="1800" dirty="0"/>
                        <a:t>Telephone: 	</a:t>
                      </a:r>
                    </a:p>
                    <a:p>
                      <a:pPr marL="0" marR="0">
                        <a:lnSpc>
                          <a:spcPct val="100000"/>
                        </a:lnSpc>
                        <a:spcBef>
                          <a:spcPts val="0"/>
                        </a:spcBef>
                        <a:spcAft>
                          <a:spcPts val="0"/>
                        </a:spcAft>
                      </a:pPr>
                      <a:r>
                        <a:rPr lang="en-US" sz="1800" dirty="0"/>
                        <a:t>Email: 		</a:t>
                      </a:r>
                      <a:endParaRPr lang="en-US" sz="1800" dirty="0">
                        <a:solidFill>
                          <a:srgbClr val="000000"/>
                        </a:solidFill>
                        <a:latin typeface="Tahoma" pitchFamily="34" charset="0"/>
                        <a:ea typeface="SimSun"/>
                        <a:cs typeface="Tahoma" pitchFamily="34" charset="0"/>
                      </a:endParaRPr>
                    </a:p>
                  </a:txBody>
                  <a:tcPr marL="85201" marR="85201" marT="0" marB="0" anchor="ctr"/>
                </a:tc>
              </a:tr>
              <a:tr h="961274">
                <a:tc>
                  <a:txBody>
                    <a:bodyPr/>
                    <a:lstStyle/>
                    <a:p>
                      <a:pPr marL="0" marR="0">
                        <a:lnSpc>
                          <a:spcPct val="100000"/>
                        </a:lnSpc>
                        <a:spcBef>
                          <a:spcPts val="0"/>
                        </a:spcBef>
                        <a:spcAft>
                          <a:spcPts val="0"/>
                        </a:spcAft>
                      </a:pPr>
                      <a:r>
                        <a:rPr lang="en-US" sz="1800" dirty="0"/>
                        <a:t>Design Engineer: </a:t>
                      </a:r>
                    </a:p>
                    <a:p>
                      <a:pPr marL="0" marR="0">
                        <a:lnSpc>
                          <a:spcPct val="100000"/>
                        </a:lnSpc>
                        <a:spcBef>
                          <a:spcPts val="0"/>
                        </a:spcBef>
                        <a:spcAft>
                          <a:spcPts val="0"/>
                        </a:spcAft>
                      </a:pPr>
                      <a:r>
                        <a:rPr lang="en-US" sz="1800" dirty="0"/>
                        <a:t>Telephone: 	</a:t>
                      </a:r>
                    </a:p>
                    <a:p>
                      <a:pPr marL="0" marR="0">
                        <a:lnSpc>
                          <a:spcPct val="100000"/>
                        </a:lnSpc>
                        <a:spcBef>
                          <a:spcPts val="0"/>
                        </a:spcBef>
                        <a:spcAft>
                          <a:spcPts val="0"/>
                        </a:spcAft>
                      </a:pPr>
                      <a:r>
                        <a:rPr lang="en-US" sz="1800" dirty="0"/>
                        <a:t>Email: 		</a:t>
                      </a:r>
                      <a:endParaRPr lang="en-US" sz="1800" dirty="0">
                        <a:solidFill>
                          <a:srgbClr val="000000"/>
                        </a:solidFill>
                        <a:latin typeface="Tahoma" pitchFamily="34" charset="0"/>
                        <a:ea typeface="SimSun"/>
                        <a:cs typeface="Tahoma" pitchFamily="34" charset="0"/>
                      </a:endParaRPr>
                    </a:p>
                  </a:txBody>
                  <a:tcPr marL="85201" marR="85201" marT="0" marB="0" anchor="ctr"/>
                </a:tc>
                <a:tc>
                  <a:txBody>
                    <a:bodyPr/>
                    <a:lstStyle/>
                    <a:p>
                      <a:pPr marL="0" marR="0">
                        <a:lnSpc>
                          <a:spcPct val="100000"/>
                        </a:lnSpc>
                        <a:spcBef>
                          <a:spcPts val="0"/>
                        </a:spcBef>
                        <a:spcAft>
                          <a:spcPts val="0"/>
                        </a:spcAft>
                      </a:pPr>
                      <a:r>
                        <a:rPr lang="en-US" sz="1800" dirty="0"/>
                        <a:t>Design Engineer: </a:t>
                      </a:r>
                    </a:p>
                    <a:p>
                      <a:pPr marL="0" marR="0">
                        <a:lnSpc>
                          <a:spcPct val="100000"/>
                        </a:lnSpc>
                        <a:spcBef>
                          <a:spcPts val="0"/>
                        </a:spcBef>
                        <a:spcAft>
                          <a:spcPts val="0"/>
                        </a:spcAft>
                      </a:pPr>
                      <a:r>
                        <a:rPr lang="en-US" sz="1800" dirty="0"/>
                        <a:t>Telephone: 	</a:t>
                      </a:r>
                    </a:p>
                    <a:p>
                      <a:pPr marL="0" marR="0">
                        <a:lnSpc>
                          <a:spcPct val="100000"/>
                        </a:lnSpc>
                        <a:spcBef>
                          <a:spcPts val="0"/>
                        </a:spcBef>
                        <a:spcAft>
                          <a:spcPts val="0"/>
                        </a:spcAft>
                      </a:pPr>
                      <a:r>
                        <a:rPr lang="en-US" sz="1800" dirty="0"/>
                        <a:t>Email: 		</a:t>
                      </a:r>
                      <a:endParaRPr lang="en-US" sz="1800" dirty="0">
                        <a:solidFill>
                          <a:srgbClr val="000000"/>
                        </a:solidFill>
                        <a:latin typeface="Tahoma" pitchFamily="34" charset="0"/>
                        <a:ea typeface="SimSun"/>
                        <a:cs typeface="Tahoma" pitchFamily="34" charset="0"/>
                      </a:endParaRPr>
                    </a:p>
                  </a:txBody>
                  <a:tcPr marL="85201" marR="85201" marT="0" marB="0" anchor="ctr"/>
                </a:tc>
              </a:tr>
              <a:tr h="961274">
                <a:tc>
                  <a:txBody>
                    <a:bodyPr/>
                    <a:lstStyle/>
                    <a:p>
                      <a:pPr marL="0" marR="0">
                        <a:lnSpc>
                          <a:spcPct val="100000"/>
                        </a:lnSpc>
                        <a:spcBef>
                          <a:spcPts val="0"/>
                        </a:spcBef>
                        <a:spcAft>
                          <a:spcPts val="0"/>
                        </a:spcAft>
                      </a:pPr>
                      <a:r>
                        <a:rPr lang="en-US" sz="1800" dirty="0"/>
                        <a:t>Account Manager: </a:t>
                      </a:r>
                    </a:p>
                    <a:p>
                      <a:pPr marL="0" marR="0">
                        <a:lnSpc>
                          <a:spcPct val="100000"/>
                        </a:lnSpc>
                        <a:spcBef>
                          <a:spcPts val="0"/>
                        </a:spcBef>
                        <a:spcAft>
                          <a:spcPts val="0"/>
                        </a:spcAft>
                      </a:pPr>
                      <a:r>
                        <a:rPr lang="en-US" sz="1800" dirty="0"/>
                        <a:t>Telephone: 	</a:t>
                      </a:r>
                    </a:p>
                    <a:p>
                      <a:pPr marL="0" marR="0">
                        <a:lnSpc>
                          <a:spcPct val="100000"/>
                        </a:lnSpc>
                        <a:spcBef>
                          <a:spcPts val="0"/>
                        </a:spcBef>
                        <a:spcAft>
                          <a:spcPts val="0"/>
                        </a:spcAft>
                      </a:pPr>
                      <a:r>
                        <a:rPr lang="en-US" sz="1800" dirty="0"/>
                        <a:t>Email: 		</a:t>
                      </a:r>
                      <a:endParaRPr lang="en-US" sz="1800" dirty="0">
                        <a:solidFill>
                          <a:srgbClr val="000000"/>
                        </a:solidFill>
                        <a:latin typeface="Tahoma" pitchFamily="34" charset="0"/>
                        <a:ea typeface="SimSun"/>
                        <a:cs typeface="Tahoma" pitchFamily="34" charset="0"/>
                      </a:endParaRPr>
                    </a:p>
                  </a:txBody>
                  <a:tcPr marL="85201" marR="85201" marT="0" marB="0" anchor="ctr"/>
                </a:tc>
                <a:tc>
                  <a:txBody>
                    <a:bodyPr/>
                    <a:lstStyle/>
                    <a:p>
                      <a:pPr marL="0" marR="0">
                        <a:lnSpc>
                          <a:spcPct val="100000"/>
                        </a:lnSpc>
                        <a:spcBef>
                          <a:spcPts val="0"/>
                        </a:spcBef>
                        <a:spcAft>
                          <a:spcPts val="0"/>
                        </a:spcAft>
                      </a:pPr>
                      <a:r>
                        <a:rPr lang="en-US" sz="1800" dirty="0"/>
                        <a:t>Account Manager: </a:t>
                      </a:r>
                    </a:p>
                    <a:p>
                      <a:pPr marL="0" marR="0">
                        <a:lnSpc>
                          <a:spcPct val="100000"/>
                        </a:lnSpc>
                        <a:spcBef>
                          <a:spcPts val="0"/>
                        </a:spcBef>
                        <a:spcAft>
                          <a:spcPts val="0"/>
                        </a:spcAft>
                      </a:pPr>
                      <a:r>
                        <a:rPr lang="en-US" sz="1800" dirty="0"/>
                        <a:t>Telephone: 	</a:t>
                      </a:r>
                    </a:p>
                    <a:p>
                      <a:pPr marL="0" marR="0">
                        <a:lnSpc>
                          <a:spcPct val="100000"/>
                        </a:lnSpc>
                        <a:spcBef>
                          <a:spcPts val="0"/>
                        </a:spcBef>
                        <a:spcAft>
                          <a:spcPts val="0"/>
                        </a:spcAft>
                      </a:pPr>
                      <a:r>
                        <a:rPr lang="en-US" sz="1800" dirty="0"/>
                        <a:t>Email: 		</a:t>
                      </a:r>
                      <a:endParaRPr lang="en-US" sz="1800" dirty="0">
                        <a:solidFill>
                          <a:srgbClr val="000000"/>
                        </a:solidFill>
                        <a:latin typeface="Tahoma" pitchFamily="34" charset="0"/>
                        <a:ea typeface="SimSun"/>
                        <a:cs typeface="Tahoma" pitchFamily="34" charset="0"/>
                      </a:endParaRPr>
                    </a:p>
                  </a:txBody>
                  <a:tcPr marL="85201" marR="85201" marT="0" marB="0" anchor="ctr"/>
                </a:tc>
              </a:tr>
              <a:tr h="720238">
                <a:tc>
                  <a:txBody>
                    <a:bodyPr/>
                    <a:lstStyle/>
                    <a:p>
                      <a:pPr marL="0" marR="0">
                        <a:lnSpc>
                          <a:spcPct val="100000"/>
                        </a:lnSpc>
                        <a:spcBef>
                          <a:spcPts val="0"/>
                        </a:spcBef>
                        <a:spcAft>
                          <a:spcPts val="0"/>
                        </a:spcAft>
                      </a:pPr>
                      <a:r>
                        <a:rPr lang="en-US" sz="1800" dirty="0"/>
                        <a:t>Systems Engineer: </a:t>
                      </a:r>
                    </a:p>
                    <a:p>
                      <a:pPr marL="0" marR="0">
                        <a:lnSpc>
                          <a:spcPct val="100000"/>
                        </a:lnSpc>
                        <a:spcBef>
                          <a:spcPts val="0"/>
                        </a:spcBef>
                        <a:spcAft>
                          <a:spcPts val="0"/>
                        </a:spcAft>
                      </a:pPr>
                      <a:r>
                        <a:rPr lang="en-US" sz="1800" dirty="0"/>
                        <a:t>Telephone: 	</a:t>
                      </a:r>
                    </a:p>
                    <a:p>
                      <a:pPr marL="0" marR="0">
                        <a:lnSpc>
                          <a:spcPct val="100000"/>
                        </a:lnSpc>
                        <a:spcBef>
                          <a:spcPts val="0"/>
                        </a:spcBef>
                        <a:spcAft>
                          <a:spcPts val="0"/>
                        </a:spcAft>
                      </a:pPr>
                      <a:r>
                        <a:rPr lang="en-US" sz="1800" dirty="0"/>
                        <a:t>Email: 	</a:t>
                      </a:r>
                      <a:endParaRPr lang="en-US" sz="1800" dirty="0">
                        <a:solidFill>
                          <a:srgbClr val="000000"/>
                        </a:solidFill>
                        <a:latin typeface="Tahoma" pitchFamily="34" charset="0"/>
                        <a:ea typeface="SimSun"/>
                        <a:cs typeface="Tahoma" pitchFamily="34" charset="0"/>
                      </a:endParaRPr>
                    </a:p>
                  </a:txBody>
                  <a:tcPr marL="85201" marR="85201" marT="0" marB="0" anchor="ctr"/>
                </a:tc>
                <a:tc>
                  <a:txBody>
                    <a:bodyPr/>
                    <a:lstStyle/>
                    <a:p>
                      <a:pPr marL="0" marR="0">
                        <a:lnSpc>
                          <a:spcPct val="100000"/>
                        </a:lnSpc>
                        <a:spcBef>
                          <a:spcPts val="0"/>
                        </a:spcBef>
                        <a:spcAft>
                          <a:spcPts val="0"/>
                        </a:spcAft>
                      </a:pPr>
                      <a:r>
                        <a:rPr lang="en-US" sz="1800" dirty="0"/>
                        <a:t>Systems Engineer: </a:t>
                      </a:r>
                    </a:p>
                    <a:p>
                      <a:pPr marL="0" marR="0">
                        <a:lnSpc>
                          <a:spcPct val="100000"/>
                        </a:lnSpc>
                        <a:spcBef>
                          <a:spcPts val="0"/>
                        </a:spcBef>
                        <a:spcAft>
                          <a:spcPts val="0"/>
                        </a:spcAft>
                      </a:pPr>
                      <a:r>
                        <a:rPr lang="en-US" sz="1800" dirty="0"/>
                        <a:t>Telephone: 	</a:t>
                      </a:r>
                    </a:p>
                    <a:p>
                      <a:pPr marL="0" marR="0">
                        <a:lnSpc>
                          <a:spcPct val="100000"/>
                        </a:lnSpc>
                        <a:spcBef>
                          <a:spcPts val="0"/>
                        </a:spcBef>
                        <a:spcAft>
                          <a:spcPts val="0"/>
                        </a:spcAft>
                      </a:pPr>
                      <a:r>
                        <a:rPr lang="en-US" sz="1800" dirty="0"/>
                        <a:t>Email: 	</a:t>
                      </a:r>
                      <a:endParaRPr lang="en-US" sz="1800" dirty="0">
                        <a:solidFill>
                          <a:srgbClr val="000000"/>
                        </a:solidFill>
                        <a:latin typeface="Tahoma" pitchFamily="34" charset="0"/>
                        <a:ea typeface="SimSun"/>
                        <a:cs typeface="Tahoma" pitchFamily="34" charset="0"/>
                      </a:endParaRPr>
                    </a:p>
                  </a:txBody>
                  <a:tcPr marL="85201" marR="85201" marT="0" marB="0" anchor="ct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Equipment Floor Plan </a:t>
            </a:r>
            <a:r>
              <a:rPr lang="en-US" sz="2800" b="0" dirty="0" smtClean="0"/>
              <a:t>(sample)</a:t>
            </a:r>
            <a:r>
              <a:rPr lang="en-US" dirty="0" smtClean="0"/>
              <a:t/>
            </a:r>
            <a:br>
              <a:rPr lang="en-US" dirty="0" smtClean="0"/>
            </a:br>
            <a:endParaRPr lang="en-US" dirty="0" smtClean="0"/>
          </a:p>
        </p:txBody>
      </p:sp>
      <p:graphicFrame>
        <p:nvGraphicFramePr>
          <p:cNvPr id="5" name="Content Placeholder 9"/>
          <p:cNvGraphicFramePr>
            <a:graphicFrameLocks/>
          </p:cNvGraphicFramePr>
          <p:nvPr/>
        </p:nvGraphicFramePr>
        <p:xfrm>
          <a:off x="279401" y="1162047"/>
          <a:ext cx="8007350" cy="3733802"/>
        </p:xfrm>
        <a:graphic>
          <a:graphicData uri="http://schemas.openxmlformats.org/drawingml/2006/table">
            <a:tbl>
              <a:tblPr firstRow="1" bandRow="1">
                <a:tableStyleId>{5C22544A-7EE6-4342-B048-85BDC9FD1C3A}</a:tableStyleId>
              </a:tblPr>
              <a:tblGrid>
                <a:gridCol w="3082081"/>
                <a:gridCol w="4925269"/>
              </a:tblGrid>
              <a:tr h="419335">
                <a:tc>
                  <a:txBody>
                    <a:bodyPr/>
                    <a:lstStyle/>
                    <a:p>
                      <a:pPr marL="0" marR="0">
                        <a:lnSpc>
                          <a:spcPts val="1100"/>
                        </a:lnSpc>
                        <a:spcBef>
                          <a:spcPts val="0"/>
                        </a:spcBef>
                        <a:spcAft>
                          <a:spcPts val="0"/>
                        </a:spcAft>
                      </a:pPr>
                      <a:r>
                        <a:rPr lang="en-US" sz="2000" b="1" dirty="0"/>
                        <a:t>Location</a:t>
                      </a:r>
                      <a:endParaRPr lang="en-US" sz="2000" b="1" dirty="0">
                        <a:solidFill>
                          <a:srgbClr val="000000"/>
                        </a:solidFill>
                        <a:latin typeface="Arial"/>
                        <a:ea typeface="SimSun"/>
                      </a:endParaRPr>
                    </a:p>
                  </a:txBody>
                  <a:tcPr marL="109187" marR="109187" marT="0" marB="0" anchor="ctr"/>
                </a:tc>
                <a:tc>
                  <a:txBody>
                    <a:bodyPr/>
                    <a:lstStyle/>
                    <a:p>
                      <a:pPr marL="0" marR="0">
                        <a:lnSpc>
                          <a:spcPts val="1100"/>
                        </a:lnSpc>
                        <a:spcBef>
                          <a:spcPts val="0"/>
                        </a:spcBef>
                        <a:spcAft>
                          <a:spcPts val="0"/>
                        </a:spcAft>
                      </a:pPr>
                      <a:r>
                        <a:rPr lang="en-US" sz="2000" b="1" dirty="0"/>
                        <a:t>Details</a:t>
                      </a:r>
                      <a:endParaRPr lang="en-US" sz="2000" b="1" dirty="0">
                        <a:solidFill>
                          <a:srgbClr val="000000"/>
                        </a:solidFill>
                        <a:latin typeface="Arial"/>
                        <a:ea typeface="SimSun"/>
                      </a:endParaRPr>
                    </a:p>
                  </a:txBody>
                  <a:tcPr marL="109187" marR="109187" marT="0" marB="0" anchor="ctr"/>
                </a:tc>
              </a:tr>
              <a:tr h="723783">
                <a:tc>
                  <a:txBody>
                    <a:bodyPr/>
                    <a:lstStyle/>
                    <a:p>
                      <a:pPr marL="0" marR="0">
                        <a:lnSpc>
                          <a:spcPts val="1200"/>
                        </a:lnSpc>
                        <a:spcBef>
                          <a:spcPts val="300"/>
                        </a:spcBef>
                        <a:spcAft>
                          <a:spcPts val="0"/>
                        </a:spcAft>
                      </a:pPr>
                      <a:r>
                        <a:rPr lang="en-US" sz="2000" dirty="0"/>
                        <a:t>Floor</a:t>
                      </a:r>
                      <a:endParaRPr lang="en-US" sz="2000" dirty="0">
                        <a:solidFill>
                          <a:srgbClr val="000000"/>
                        </a:solidFill>
                        <a:latin typeface="Times New Roman"/>
                        <a:ea typeface="SimSun"/>
                        <a:cs typeface="Arial"/>
                      </a:endParaRPr>
                    </a:p>
                  </a:txBody>
                  <a:tcPr marL="109187" marR="109187" marT="0" marB="0" anchor="ctr"/>
                </a:tc>
                <a:tc>
                  <a:txBody>
                    <a:bodyPr/>
                    <a:lstStyle/>
                    <a:p>
                      <a:pPr marL="0" marR="0">
                        <a:lnSpc>
                          <a:spcPts val="1200"/>
                        </a:lnSpc>
                        <a:spcBef>
                          <a:spcPts val="300"/>
                        </a:spcBef>
                        <a:spcAft>
                          <a:spcPts val="0"/>
                        </a:spcAft>
                      </a:pPr>
                      <a:endParaRPr lang="en-US" sz="2800" dirty="0">
                        <a:solidFill>
                          <a:srgbClr val="000000"/>
                        </a:solidFill>
                        <a:latin typeface="Times New Roman"/>
                        <a:ea typeface="SimSun"/>
                        <a:cs typeface="Arial"/>
                      </a:endParaRPr>
                    </a:p>
                  </a:txBody>
                  <a:tcPr marL="109187" marR="109187" marT="0" marB="0" anchor="ctr"/>
                </a:tc>
              </a:tr>
              <a:tr h="723783">
                <a:tc>
                  <a:txBody>
                    <a:bodyPr/>
                    <a:lstStyle/>
                    <a:p>
                      <a:pPr marL="0" marR="0">
                        <a:lnSpc>
                          <a:spcPts val="1200"/>
                        </a:lnSpc>
                        <a:spcBef>
                          <a:spcPts val="300"/>
                        </a:spcBef>
                        <a:spcAft>
                          <a:spcPts val="0"/>
                        </a:spcAft>
                      </a:pPr>
                      <a:r>
                        <a:rPr lang="en-US" sz="2000" dirty="0"/>
                        <a:t>Room</a:t>
                      </a:r>
                      <a:endParaRPr lang="en-US" sz="2000" dirty="0">
                        <a:solidFill>
                          <a:srgbClr val="000000"/>
                        </a:solidFill>
                        <a:latin typeface="Times New Roman"/>
                        <a:ea typeface="SimSun"/>
                        <a:cs typeface="Arial"/>
                      </a:endParaRPr>
                    </a:p>
                  </a:txBody>
                  <a:tcPr marL="109187" marR="109187" marT="0" marB="0" anchor="ctr"/>
                </a:tc>
                <a:tc>
                  <a:txBody>
                    <a:bodyPr/>
                    <a:lstStyle/>
                    <a:p>
                      <a:pPr marL="0" marR="0">
                        <a:lnSpc>
                          <a:spcPts val="1200"/>
                        </a:lnSpc>
                        <a:spcBef>
                          <a:spcPts val="300"/>
                        </a:spcBef>
                        <a:spcAft>
                          <a:spcPts val="0"/>
                        </a:spcAft>
                      </a:pPr>
                      <a:endParaRPr lang="en-US" sz="2800" dirty="0">
                        <a:solidFill>
                          <a:srgbClr val="000000"/>
                        </a:solidFill>
                        <a:latin typeface="Times New Roman"/>
                        <a:ea typeface="SimSun"/>
                        <a:cs typeface="Arial"/>
                      </a:endParaRPr>
                    </a:p>
                  </a:txBody>
                  <a:tcPr marL="109187" marR="109187" marT="0" marB="0" anchor="ctr"/>
                </a:tc>
              </a:tr>
              <a:tr h="723783">
                <a:tc>
                  <a:txBody>
                    <a:bodyPr/>
                    <a:lstStyle/>
                    <a:p>
                      <a:pPr marL="0" marR="0">
                        <a:lnSpc>
                          <a:spcPts val="1200"/>
                        </a:lnSpc>
                        <a:spcBef>
                          <a:spcPts val="300"/>
                        </a:spcBef>
                        <a:spcAft>
                          <a:spcPts val="0"/>
                        </a:spcAft>
                      </a:pPr>
                      <a:r>
                        <a:rPr lang="en-US" sz="2000" dirty="0"/>
                        <a:t>Suite</a:t>
                      </a:r>
                      <a:endParaRPr lang="en-US" sz="2000" dirty="0">
                        <a:solidFill>
                          <a:srgbClr val="000000"/>
                        </a:solidFill>
                        <a:latin typeface="Times New Roman"/>
                        <a:ea typeface="SimSun"/>
                        <a:cs typeface="Arial"/>
                      </a:endParaRPr>
                    </a:p>
                  </a:txBody>
                  <a:tcPr marL="109187" marR="109187" marT="0" marB="0" anchor="ctr"/>
                </a:tc>
                <a:tc>
                  <a:txBody>
                    <a:bodyPr/>
                    <a:lstStyle/>
                    <a:p>
                      <a:pPr marL="0" marR="0">
                        <a:lnSpc>
                          <a:spcPts val="1200"/>
                        </a:lnSpc>
                        <a:spcBef>
                          <a:spcPts val="300"/>
                        </a:spcBef>
                        <a:spcAft>
                          <a:spcPts val="0"/>
                        </a:spcAft>
                      </a:pPr>
                      <a:endParaRPr lang="en-US" sz="2800" dirty="0">
                        <a:solidFill>
                          <a:srgbClr val="000000"/>
                        </a:solidFill>
                        <a:latin typeface="Times New Roman"/>
                        <a:ea typeface="SimSun"/>
                        <a:cs typeface="Arial"/>
                      </a:endParaRPr>
                    </a:p>
                  </a:txBody>
                  <a:tcPr marL="109187" marR="109187" marT="0" marB="0" anchor="ctr"/>
                </a:tc>
              </a:tr>
              <a:tr h="723783">
                <a:tc>
                  <a:txBody>
                    <a:bodyPr/>
                    <a:lstStyle/>
                    <a:p>
                      <a:pPr marL="0" marR="0">
                        <a:lnSpc>
                          <a:spcPts val="1200"/>
                        </a:lnSpc>
                        <a:spcBef>
                          <a:spcPts val="300"/>
                        </a:spcBef>
                        <a:spcAft>
                          <a:spcPts val="0"/>
                        </a:spcAft>
                      </a:pPr>
                      <a:r>
                        <a:rPr lang="en-US" sz="2000" dirty="0"/>
                        <a:t>Position</a:t>
                      </a:r>
                      <a:endParaRPr lang="en-US" sz="2000" dirty="0">
                        <a:solidFill>
                          <a:srgbClr val="000000"/>
                        </a:solidFill>
                        <a:latin typeface="Times New Roman"/>
                        <a:ea typeface="SimSun"/>
                        <a:cs typeface="Arial"/>
                      </a:endParaRPr>
                    </a:p>
                  </a:txBody>
                  <a:tcPr marL="109187" marR="109187" marT="0" marB="0" anchor="ctr"/>
                </a:tc>
                <a:tc>
                  <a:txBody>
                    <a:bodyPr/>
                    <a:lstStyle/>
                    <a:p>
                      <a:pPr marL="0" marR="0">
                        <a:lnSpc>
                          <a:spcPts val="1200"/>
                        </a:lnSpc>
                        <a:spcBef>
                          <a:spcPts val="300"/>
                        </a:spcBef>
                        <a:spcAft>
                          <a:spcPts val="0"/>
                        </a:spcAft>
                      </a:pPr>
                      <a:endParaRPr lang="en-US" sz="2800" dirty="0">
                        <a:solidFill>
                          <a:srgbClr val="000000"/>
                        </a:solidFill>
                        <a:latin typeface="Times New Roman"/>
                        <a:ea typeface="SimSun"/>
                        <a:cs typeface="Arial"/>
                      </a:endParaRPr>
                    </a:p>
                  </a:txBody>
                  <a:tcPr marL="109187" marR="109187" marT="0" marB="0" anchor="ctr"/>
                </a:tc>
              </a:tr>
              <a:tr h="419335">
                <a:tc>
                  <a:txBody>
                    <a:bodyPr/>
                    <a:lstStyle/>
                    <a:p>
                      <a:pPr marL="0" marR="0">
                        <a:lnSpc>
                          <a:spcPts val="1200"/>
                        </a:lnSpc>
                        <a:spcBef>
                          <a:spcPts val="300"/>
                        </a:spcBef>
                        <a:spcAft>
                          <a:spcPts val="0"/>
                        </a:spcAft>
                      </a:pPr>
                      <a:r>
                        <a:rPr lang="en-US" sz="2000" dirty="0"/>
                        <a:t>Rack No.</a:t>
                      </a:r>
                      <a:endParaRPr lang="en-US" sz="2000" dirty="0">
                        <a:solidFill>
                          <a:srgbClr val="000000"/>
                        </a:solidFill>
                        <a:latin typeface="Times New Roman"/>
                        <a:ea typeface="SimSun"/>
                        <a:cs typeface="Arial"/>
                      </a:endParaRPr>
                    </a:p>
                  </a:txBody>
                  <a:tcPr marL="109187" marR="109187" marT="0" marB="0" anchor="ctr"/>
                </a:tc>
                <a:tc>
                  <a:txBody>
                    <a:bodyPr/>
                    <a:lstStyle/>
                    <a:p>
                      <a:pPr marL="0" marR="0">
                        <a:lnSpc>
                          <a:spcPts val="1200"/>
                        </a:lnSpc>
                        <a:spcBef>
                          <a:spcPts val="300"/>
                        </a:spcBef>
                        <a:spcAft>
                          <a:spcPts val="0"/>
                        </a:spcAft>
                      </a:pPr>
                      <a:endParaRPr lang="en-US" sz="2800" dirty="0">
                        <a:solidFill>
                          <a:srgbClr val="000000"/>
                        </a:solidFill>
                        <a:latin typeface="Times New Roman"/>
                        <a:ea typeface="SimSun"/>
                        <a:cs typeface="Arial"/>
                      </a:endParaRPr>
                    </a:p>
                  </a:txBody>
                  <a:tcPr marL="109187" marR="109187" marT="0" marB="0" anchor="ct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Traffic Conditions in a Converged Network</a:t>
            </a:r>
          </a:p>
        </p:txBody>
      </p:sp>
      <p:sp>
        <p:nvSpPr>
          <p:cNvPr id="6" name="Content Placeholder 5"/>
          <p:cNvSpPr>
            <a:spLocks noGrp="1"/>
          </p:cNvSpPr>
          <p:nvPr>
            <p:ph idx="1"/>
          </p:nvPr>
        </p:nvSpPr>
        <p:spPr/>
        <p:txBody>
          <a:bodyPr>
            <a:normAutofit/>
          </a:bodyPr>
          <a:lstStyle/>
          <a:p>
            <a:r>
              <a:rPr lang="en-US" dirty="0" smtClean="0"/>
              <a:t>Modern networks must support various types of traffic:</a:t>
            </a:r>
          </a:p>
          <a:p>
            <a:pPr lvl="1"/>
            <a:r>
              <a:rPr lang="en-US" dirty="0" smtClean="0"/>
              <a:t>Voice and video traffic</a:t>
            </a:r>
          </a:p>
          <a:p>
            <a:pPr lvl="1"/>
            <a:r>
              <a:rPr lang="en-US" dirty="0" smtClean="0"/>
              <a:t>Voice applications traffic</a:t>
            </a:r>
          </a:p>
          <a:p>
            <a:pPr lvl="1"/>
            <a:r>
              <a:rPr lang="en-US" dirty="0" smtClean="0"/>
              <a:t>Mission-critical traffic</a:t>
            </a:r>
          </a:p>
          <a:p>
            <a:pPr lvl="1"/>
            <a:r>
              <a:rPr lang="en-US" dirty="0" smtClean="0"/>
              <a:t>Transactional traffic</a:t>
            </a:r>
          </a:p>
          <a:p>
            <a:pPr lvl="1"/>
            <a:r>
              <a:rPr lang="en-US" dirty="0" smtClean="0"/>
              <a:t>Network management traffic</a:t>
            </a:r>
          </a:p>
          <a:p>
            <a:pPr lvl="1"/>
            <a:r>
              <a:rPr lang="en-US" dirty="0" smtClean="0"/>
              <a:t>Routing protocol traffic</a:t>
            </a:r>
          </a:p>
          <a:p>
            <a:r>
              <a:rPr lang="en-US" dirty="0" smtClean="0"/>
              <a:t>This mix of traffic greatly impacts the network requirements such as security and performance.</a:t>
            </a:r>
          </a:p>
          <a:p>
            <a:r>
              <a:rPr lang="en-US" dirty="0" smtClean="0"/>
              <a:t>To help enterprises, Cisco has developed the Intelligent Information Network (IIN).</a:t>
            </a:r>
          </a:p>
          <a:p>
            <a:endParaRPr lang="en-US" dirty="0" smtClean="0"/>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Required</a:t>
            </a:r>
            <a:r>
              <a:rPr lang="en-US" b="0" dirty="0" smtClean="0"/>
              <a:t> </a:t>
            </a:r>
            <a:r>
              <a:rPr lang="en-US" sz="2800" b="0" dirty="0" smtClean="0"/>
              <a:t>(sample)</a:t>
            </a:r>
            <a:endParaRPr lang="en-US" sz="2800" dirty="0"/>
          </a:p>
        </p:txBody>
      </p:sp>
      <p:graphicFrame>
        <p:nvGraphicFramePr>
          <p:cNvPr id="5" name="Content Placeholder 9"/>
          <p:cNvGraphicFramePr>
            <a:graphicFrameLocks/>
          </p:cNvGraphicFramePr>
          <p:nvPr/>
        </p:nvGraphicFramePr>
        <p:xfrm>
          <a:off x="279401" y="1162047"/>
          <a:ext cx="8007350" cy="2590684"/>
        </p:xfrm>
        <a:graphic>
          <a:graphicData uri="http://schemas.openxmlformats.org/drawingml/2006/table">
            <a:tbl>
              <a:tblPr firstRow="1" bandRow="1">
                <a:tableStyleId>{5C22544A-7EE6-4342-B048-85BDC9FD1C3A}</a:tableStyleId>
              </a:tblPr>
              <a:tblGrid>
                <a:gridCol w="1663699"/>
                <a:gridCol w="6343651"/>
              </a:tblGrid>
              <a:tr h="419335">
                <a:tc>
                  <a:txBody>
                    <a:bodyPr/>
                    <a:lstStyle/>
                    <a:p>
                      <a:pPr marL="0" marR="0">
                        <a:lnSpc>
                          <a:spcPts val="1100"/>
                        </a:lnSpc>
                        <a:spcBef>
                          <a:spcPts val="0"/>
                        </a:spcBef>
                        <a:spcAft>
                          <a:spcPts val="0"/>
                        </a:spcAft>
                      </a:pPr>
                      <a:r>
                        <a:rPr lang="en-US" sz="1800" b="1" dirty="0"/>
                        <a:t>Item No.</a:t>
                      </a:r>
                      <a:endParaRPr lang="en-US" sz="1800" b="1" dirty="0">
                        <a:solidFill>
                          <a:srgbClr val="000000"/>
                        </a:solidFill>
                        <a:latin typeface="Arial"/>
                        <a:ea typeface="SimSun"/>
                      </a:endParaRPr>
                    </a:p>
                  </a:txBody>
                  <a:tcPr marL="72827" marR="72827" marT="0" marB="0" anchor="ctr"/>
                </a:tc>
                <a:tc>
                  <a:txBody>
                    <a:bodyPr/>
                    <a:lstStyle/>
                    <a:p>
                      <a:pPr marL="0" marR="0">
                        <a:lnSpc>
                          <a:spcPts val="1100"/>
                        </a:lnSpc>
                        <a:spcBef>
                          <a:spcPts val="0"/>
                        </a:spcBef>
                        <a:spcAft>
                          <a:spcPts val="0"/>
                        </a:spcAft>
                      </a:pPr>
                      <a:r>
                        <a:rPr lang="en-US" sz="1800" b="1" dirty="0"/>
                        <a:t>Item</a:t>
                      </a:r>
                      <a:endParaRPr lang="en-US" sz="1800" b="1" dirty="0">
                        <a:solidFill>
                          <a:srgbClr val="000000"/>
                        </a:solidFill>
                        <a:latin typeface="Arial"/>
                        <a:ea typeface="SimSun"/>
                      </a:endParaRPr>
                    </a:p>
                  </a:txBody>
                  <a:tcPr marL="72827" marR="72827" marT="0" marB="0" anchor="ctr"/>
                </a:tc>
              </a:tr>
              <a:tr h="723783">
                <a:tc>
                  <a:txBody>
                    <a:bodyPr/>
                    <a:lstStyle/>
                    <a:p>
                      <a:pPr marL="0" marR="0" algn="ctr">
                        <a:lnSpc>
                          <a:spcPct val="100000"/>
                        </a:lnSpc>
                        <a:spcBef>
                          <a:spcPts val="1200"/>
                        </a:spcBef>
                        <a:spcAft>
                          <a:spcPts val="0"/>
                        </a:spcAft>
                      </a:pPr>
                      <a:r>
                        <a:rPr lang="en-US" sz="2000" dirty="0"/>
                        <a:t>1.</a:t>
                      </a:r>
                      <a:endParaRPr lang="en-US" sz="2000" dirty="0">
                        <a:solidFill>
                          <a:srgbClr val="000000"/>
                        </a:solidFill>
                        <a:latin typeface="Times New Roman"/>
                        <a:ea typeface="SimSun"/>
                        <a:cs typeface="Arial"/>
                      </a:endParaRPr>
                    </a:p>
                  </a:txBody>
                  <a:tcPr marL="72827" marR="72827" marT="0" marB="0" anchor="ctr"/>
                </a:tc>
                <a:tc>
                  <a:txBody>
                    <a:bodyPr/>
                    <a:lstStyle/>
                    <a:p>
                      <a:pPr marL="0" marR="0">
                        <a:lnSpc>
                          <a:spcPct val="100000"/>
                        </a:lnSpc>
                        <a:spcBef>
                          <a:spcPts val="1200"/>
                        </a:spcBef>
                        <a:spcAft>
                          <a:spcPts val="0"/>
                        </a:spcAft>
                      </a:pPr>
                      <a:r>
                        <a:rPr lang="en-US" sz="2000" dirty="0"/>
                        <a:t>PC with </a:t>
                      </a:r>
                      <a:r>
                        <a:rPr lang="en-US" sz="2000" dirty="0" smtClean="0"/>
                        <a:t>Teraterm,</a:t>
                      </a:r>
                      <a:r>
                        <a:rPr lang="en-US" sz="2000" baseline="0" dirty="0" smtClean="0"/>
                        <a:t> </a:t>
                      </a:r>
                      <a:r>
                        <a:rPr lang="en-US" sz="2000" dirty="0" smtClean="0"/>
                        <a:t>100BaseT </a:t>
                      </a:r>
                      <a:r>
                        <a:rPr lang="en-US" sz="2000" dirty="0"/>
                        <a:t>interface, FTP Server and TFTP client applications</a:t>
                      </a:r>
                      <a:endParaRPr lang="en-US" sz="2000" dirty="0">
                        <a:solidFill>
                          <a:srgbClr val="000000"/>
                        </a:solidFill>
                        <a:latin typeface="Times New Roman"/>
                        <a:ea typeface="SimSun"/>
                        <a:cs typeface="Arial"/>
                      </a:endParaRPr>
                    </a:p>
                  </a:txBody>
                  <a:tcPr marL="72827" marR="72827" marT="0" marB="0" anchor="ctr"/>
                </a:tc>
              </a:tr>
              <a:tr h="723783">
                <a:tc>
                  <a:txBody>
                    <a:bodyPr/>
                    <a:lstStyle/>
                    <a:p>
                      <a:pPr marL="0" marR="0" algn="ctr">
                        <a:lnSpc>
                          <a:spcPct val="100000"/>
                        </a:lnSpc>
                        <a:spcBef>
                          <a:spcPts val="1200"/>
                        </a:spcBef>
                        <a:spcAft>
                          <a:spcPts val="0"/>
                        </a:spcAft>
                      </a:pPr>
                      <a:r>
                        <a:rPr lang="en-US" sz="2000" dirty="0"/>
                        <a:t>2.</a:t>
                      </a:r>
                      <a:endParaRPr lang="en-US" sz="2000" dirty="0">
                        <a:solidFill>
                          <a:srgbClr val="000000"/>
                        </a:solidFill>
                        <a:latin typeface="Times New Roman"/>
                        <a:ea typeface="SimSun"/>
                        <a:cs typeface="Arial"/>
                      </a:endParaRPr>
                    </a:p>
                  </a:txBody>
                  <a:tcPr marL="72827" marR="72827" marT="0" marB="0" anchor="ctr"/>
                </a:tc>
                <a:tc>
                  <a:txBody>
                    <a:bodyPr/>
                    <a:lstStyle/>
                    <a:p>
                      <a:pPr marL="0" marR="0">
                        <a:lnSpc>
                          <a:spcPct val="100000"/>
                        </a:lnSpc>
                        <a:spcBef>
                          <a:spcPts val="1200"/>
                        </a:spcBef>
                        <a:spcAft>
                          <a:spcPts val="0"/>
                        </a:spcAft>
                      </a:pPr>
                      <a:r>
                        <a:rPr lang="fr-FR" sz="2000" dirty="0"/>
                        <a:t>Console port </a:t>
                      </a:r>
                      <a:r>
                        <a:rPr lang="fr-FR" sz="2000" dirty="0" smtClean="0"/>
                        <a:t>cable</a:t>
                      </a:r>
                      <a:endParaRPr lang="en-US" sz="2000" dirty="0">
                        <a:solidFill>
                          <a:srgbClr val="000000"/>
                        </a:solidFill>
                        <a:latin typeface="Times New Roman"/>
                        <a:ea typeface="SimSun"/>
                        <a:cs typeface="Arial"/>
                      </a:endParaRPr>
                    </a:p>
                  </a:txBody>
                  <a:tcPr marL="72827" marR="72827" marT="0" marB="0" anchor="ctr"/>
                </a:tc>
              </a:tr>
              <a:tr h="723783">
                <a:tc>
                  <a:txBody>
                    <a:bodyPr/>
                    <a:lstStyle/>
                    <a:p>
                      <a:pPr marL="0" marR="0" algn="ctr">
                        <a:lnSpc>
                          <a:spcPct val="100000"/>
                        </a:lnSpc>
                        <a:spcBef>
                          <a:spcPts val="1200"/>
                        </a:spcBef>
                        <a:spcAft>
                          <a:spcPts val="0"/>
                        </a:spcAft>
                      </a:pPr>
                      <a:r>
                        <a:rPr lang="en-US" sz="2000" dirty="0"/>
                        <a:t>3.</a:t>
                      </a:r>
                      <a:endParaRPr lang="en-US" sz="2000" dirty="0">
                        <a:solidFill>
                          <a:srgbClr val="000000"/>
                        </a:solidFill>
                        <a:latin typeface="Times New Roman"/>
                        <a:ea typeface="SimSun"/>
                        <a:cs typeface="Arial"/>
                      </a:endParaRPr>
                    </a:p>
                  </a:txBody>
                  <a:tcPr marL="72827" marR="72827" marT="0" marB="0" anchor="ctr"/>
                </a:tc>
                <a:tc>
                  <a:txBody>
                    <a:bodyPr/>
                    <a:lstStyle/>
                    <a:p>
                      <a:pPr marL="0" marR="0">
                        <a:lnSpc>
                          <a:spcPct val="100000"/>
                        </a:lnSpc>
                        <a:spcBef>
                          <a:spcPts val="1200"/>
                        </a:spcBef>
                        <a:spcAft>
                          <a:spcPts val="0"/>
                        </a:spcAft>
                      </a:pPr>
                      <a:r>
                        <a:rPr lang="en-US" sz="2000" dirty="0" smtClean="0"/>
                        <a:t>Ethernet </a:t>
                      </a:r>
                      <a:r>
                        <a:rPr lang="en-US" sz="2000" dirty="0"/>
                        <a:t>cable</a:t>
                      </a:r>
                      <a:endParaRPr lang="en-US" sz="2000" dirty="0">
                        <a:solidFill>
                          <a:srgbClr val="000000"/>
                        </a:solidFill>
                        <a:latin typeface="Times New Roman"/>
                        <a:ea typeface="SimSun"/>
                        <a:cs typeface="Arial"/>
                      </a:endParaRPr>
                    </a:p>
                  </a:txBody>
                  <a:tcPr marL="72827" marR="72827" marT="0" marB="0" anchor="ct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Task List </a:t>
            </a:r>
            <a:r>
              <a:rPr lang="en-US" sz="2800" b="0" dirty="0" smtClean="0"/>
              <a:t>(sample)</a:t>
            </a:r>
            <a:endParaRPr lang="en-US" b="0" dirty="0"/>
          </a:p>
        </p:txBody>
      </p:sp>
      <p:graphicFrame>
        <p:nvGraphicFramePr>
          <p:cNvPr id="5" name="Content Placeholder 9"/>
          <p:cNvGraphicFramePr>
            <a:graphicFrameLocks/>
          </p:cNvGraphicFramePr>
          <p:nvPr/>
        </p:nvGraphicFramePr>
        <p:xfrm>
          <a:off x="279400" y="1260195"/>
          <a:ext cx="8233535" cy="4785286"/>
        </p:xfrm>
        <a:graphic>
          <a:graphicData uri="http://schemas.openxmlformats.org/drawingml/2006/table">
            <a:tbl>
              <a:tblPr firstRow="1" bandRow="1">
                <a:tableStyleId>{5C22544A-7EE6-4342-B048-85BDC9FD1C3A}</a:tableStyleId>
              </a:tblPr>
              <a:tblGrid>
                <a:gridCol w="1835150"/>
                <a:gridCol w="6398385"/>
              </a:tblGrid>
              <a:tr h="483162">
                <a:tc>
                  <a:txBody>
                    <a:bodyPr/>
                    <a:lstStyle/>
                    <a:p>
                      <a:pPr marL="0" marR="0" algn="ctr">
                        <a:lnSpc>
                          <a:spcPts val="1100"/>
                        </a:lnSpc>
                        <a:spcBef>
                          <a:spcPts val="0"/>
                        </a:spcBef>
                        <a:spcAft>
                          <a:spcPts val="0"/>
                        </a:spcAft>
                      </a:pPr>
                      <a:r>
                        <a:rPr lang="en-US" sz="1800" b="1" dirty="0"/>
                        <a:t>Step No.</a:t>
                      </a:r>
                      <a:endParaRPr lang="en-US" sz="1800" b="1" dirty="0">
                        <a:solidFill>
                          <a:srgbClr val="000000"/>
                        </a:solidFill>
                        <a:latin typeface="Arial"/>
                        <a:ea typeface="SimSun"/>
                      </a:endParaRPr>
                    </a:p>
                  </a:txBody>
                  <a:tcPr marL="109154" marR="109154" marT="0" marB="0" anchor="ctr"/>
                </a:tc>
                <a:tc>
                  <a:txBody>
                    <a:bodyPr/>
                    <a:lstStyle/>
                    <a:p>
                      <a:pPr marL="0" marR="0">
                        <a:lnSpc>
                          <a:spcPts val="1100"/>
                        </a:lnSpc>
                        <a:spcBef>
                          <a:spcPts val="0"/>
                        </a:spcBef>
                        <a:spcAft>
                          <a:spcPts val="0"/>
                        </a:spcAft>
                      </a:pPr>
                      <a:r>
                        <a:rPr lang="en-US" sz="1800" b="1" dirty="0"/>
                        <a:t>Task</a:t>
                      </a:r>
                      <a:endParaRPr lang="en-US" sz="1800" b="1" dirty="0">
                        <a:solidFill>
                          <a:srgbClr val="000000"/>
                        </a:solidFill>
                        <a:latin typeface="Arial"/>
                        <a:ea typeface="SimSun"/>
                      </a:endParaRPr>
                    </a:p>
                  </a:txBody>
                  <a:tcPr marL="109154" marR="109154" marT="0" marB="0" anchor="ctr"/>
                </a:tc>
              </a:tr>
              <a:tr h="483162">
                <a:tc>
                  <a:txBody>
                    <a:bodyPr/>
                    <a:lstStyle/>
                    <a:p>
                      <a:pPr marL="0" marR="0" algn="ctr">
                        <a:lnSpc>
                          <a:spcPts val="1200"/>
                        </a:lnSpc>
                        <a:spcBef>
                          <a:spcPts val="300"/>
                        </a:spcBef>
                        <a:spcAft>
                          <a:spcPts val="0"/>
                        </a:spcAft>
                      </a:pPr>
                      <a:r>
                        <a:rPr lang="en-US" sz="1800" dirty="0"/>
                        <a:t>1.</a:t>
                      </a:r>
                      <a:endParaRPr lang="en-US" sz="1800" dirty="0">
                        <a:solidFill>
                          <a:srgbClr val="000000"/>
                        </a:solidFill>
                        <a:latin typeface="Times New Roman"/>
                        <a:ea typeface="SimSun"/>
                        <a:cs typeface="Arial"/>
                      </a:endParaRPr>
                    </a:p>
                  </a:txBody>
                  <a:tcPr marL="109154" marR="109154" marT="0" marB="0" anchor="ctr"/>
                </a:tc>
                <a:tc>
                  <a:txBody>
                    <a:bodyPr/>
                    <a:lstStyle/>
                    <a:p>
                      <a:pPr marL="0" marR="0">
                        <a:lnSpc>
                          <a:spcPts val="1200"/>
                        </a:lnSpc>
                        <a:spcBef>
                          <a:spcPts val="300"/>
                        </a:spcBef>
                        <a:spcAft>
                          <a:spcPts val="0"/>
                        </a:spcAft>
                      </a:pPr>
                      <a:r>
                        <a:rPr lang="en-US" sz="1800" dirty="0"/>
                        <a:t>Connect to the router</a:t>
                      </a:r>
                      <a:endParaRPr lang="en-US" sz="1800" dirty="0">
                        <a:solidFill>
                          <a:srgbClr val="000000"/>
                        </a:solidFill>
                        <a:latin typeface="Times New Roman"/>
                        <a:ea typeface="SimSun"/>
                        <a:cs typeface="Arial"/>
                      </a:endParaRPr>
                    </a:p>
                  </a:txBody>
                  <a:tcPr marL="109154" marR="109154" marT="0" marB="0" anchor="ctr"/>
                </a:tc>
              </a:tr>
              <a:tr h="833950">
                <a:tc>
                  <a:txBody>
                    <a:bodyPr/>
                    <a:lstStyle/>
                    <a:p>
                      <a:pPr marL="0" marR="0" algn="ctr">
                        <a:lnSpc>
                          <a:spcPts val="1200"/>
                        </a:lnSpc>
                        <a:spcBef>
                          <a:spcPts val="300"/>
                        </a:spcBef>
                        <a:spcAft>
                          <a:spcPts val="0"/>
                        </a:spcAft>
                      </a:pPr>
                      <a:r>
                        <a:rPr lang="en-US" sz="1800" dirty="0"/>
                        <a:t>2.</a:t>
                      </a:r>
                      <a:endParaRPr lang="en-US" sz="1800" dirty="0">
                        <a:solidFill>
                          <a:srgbClr val="000000"/>
                        </a:solidFill>
                        <a:latin typeface="Times New Roman"/>
                        <a:ea typeface="SimSun"/>
                        <a:cs typeface="Arial"/>
                      </a:endParaRPr>
                    </a:p>
                  </a:txBody>
                  <a:tcPr marL="109154" marR="109154" marT="0" marB="0" anchor="ctr"/>
                </a:tc>
                <a:tc>
                  <a:txBody>
                    <a:bodyPr/>
                    <a:lstStyle/>
                    <a:p>
                      <a:pPr marL="0" marR="0">
                        <a:lnSpc>
                          <a:spcPts val="1200"/>
                        </a:lnSpc>
                        <a:spcBef>
                          <a:spcPts val="300"/>
                        </a:spcBef>
                        <a:spcAft>
                          <a:spcPts val="0"/>
                        </a:spcAft>
                      </a:pPr>
                      <a:r>
                        <a:rPr lang="en-US" sz="1800" dirty="0"/>
                        <a:t>Verify the current installation and create backup file</a:t>
                      </a:r>
                      <a:endParaRPr lang="en-US" sz="1800" dirty="0">
                        <a:solidFill>
                          <a:srgbClr val="000000"/>
                        </a:solidFill>
                        <a:latin typeface="Times New Roman"/>
                        <a:ea typeface="SimSun"/>
                        <a:cs typeface="Arial"/>
                      </a:endParaRPr>
                    </a:p>
                  </a:txBody>
                  <a:tcPr marL="109154" marR="109154" marT="0" marB="0" anchor="ctr"/>
                </a:tc>
              </a:tr>
              <a:tr h="833950">
                <a:tc>
                  <a:txBody>
                    <a:bodyPr/>
                    <a:lstStyle/>
                    <a:p>
                      <a:pPr marL="0" marR="0" algn="ctr">
                        <a:lnSpc>
                          <a:spcPts val="1200"/>
                        </a:lnSpc>
                        <a:spcBef>
                          <a:spcPts val="300"/>
                        </a:spcBef>
                        <a:spcAft>
                          <a:spcPts val="0"/>
                        </a:spcAft>
                      </a:pPr>
                      <a:r>
                        <a:rPr lang="en-US" sz="1800" dirty="0"/>
                        <a:t>3.</a:t>
                      </a:r>
                      <a:endParaRPr lang="en-US" sz="1800" dirty="0">
                        <a:solidFill>
                          <a:srgbClr val="000000"/>
                        </a:solidFill>
                        <a:latin typeface="Times New Roman"/>
                        <a:ea typeface="SimSun"/>
                        <a:cs typeface="Arial"/>
                      </a:endParaRPr>
                    </a:p>
                  </a:txBody>
                  <a:tcPr marL="109154" marR="109154" marT="0" marB="0" anchor="ctr"/>
                </a:tc>
                <a:tc>
                  <a:txBody>
                    <a:bodyPr/>
                    <a:lstStyle/>
                    <a:p>
                      <a:pPr marL="0" marR="0">
                        <a:lnSpc>
                          <a:spcPts val="1200"/>
                        </a:lnSpc>
                        <a:spcBef>
                          <a:spcPts val="300"/>
                        </a:spcBef>
                        <a:spcAft>
                          <a:spcPts val="0"/>
                        </a:spcAft>
                      </a:pPr>
                      <a:r>
                        <a:rPr lang="en-US" sz="1800" dirty="0"/>
                        <a:t>Change IOS version (on all routers)</a:t>
                      </a:r>
                      <a:endParaRPr lang="en-US" sz="1800" dirty="0">
                        <a:solidFill>
                          <a:srgbClr val="000000"/>
                        </a:solidFill>
                        <a:latin typeface="Times New Roman"/>
                        <a:ea typeface="SimSun"/>
                        <a:cs typeface="Arial"/>
                      </a:endParaRPr>
                    </a:p>
                  </a:txBody>
                  <a:tcPr marL="109154" marR="109154" marT="0" marB="0" anchor="ctr"/>
                </a:tc>
              </a:tr>
              <a:tr h="833950">
                <a:tc>
                  <a:txBody>
                    <a:bodyPr/>
                    <a:lstStyle/>
                    <a:p>
                      <a:pPr marL="0" marR="0" algn="ctr">
                        <a:lnSpc>
                          <a:spcPts val="1200"/>
                        </a:lnSpc>
                        <a:spcBef>
                          <a:spcPts val="300"/>
                        </a:spcBef>
                        <a:spcAft>
                          <a:spcPts val="0"/>
                        </a:spcAft>
                      </a:pPr>
                      <a:r>
                        <a:rPr lang="en-US" sz="1800" dirty="0"/>
                        <a:t>4.</a:t>
                      </a:r>
                      <a:endParaRPr lang="en-US" sz="1800" dirty="0">
                        <a:solidFill>
                          <a:srgbClr val="000000"/>
                        </a:solidFill>
                        <a:latin typeface="Times New Roman"/>
                        <a:ea typeface="SimSun"/>
                        <a:cs typeface="Arial"/>
                      </a:endParaRPr>
                    </a:p>
                  </a:txBody>
                  <a:tcPr marL="109154" marR="109154" marT="0" marB="0" anchor="ctr"/>
                </a:tc>
                <a:tc>
                  <a:txBody>
                    <a:bodyPr/>
                    <a:lstStyle/>
                    <a:p>
                      <a:pPr marL="0" marR="0">
                        <a:lnSpc>
                          <a:spcPts val="1200"/>
                        </a:lnSpc>
                        <a:spcBef>
                          <a:spcPts val="300"/>
                        </a:spcBef>
                        <a:spcAft>
                          <a:spcPts val="0"/>
                        </a:spcAft>
                      </a:pPr>
                      <a:r>
                        <a:rPr lang="en-US" sz="1800" dirty="0"/>
                        <a:t>Update IP address configuration (on distribution routers)</a:t>
                      </a:r>
                      <a:endParaRPr lang="en-US" sz="1800" dirty="0">
                        <a:solidFill>
                          <a:srgbClr val="000000"/>
                        </a:solidFill>
                        <a:latin typeface="Times New Roman"/>
                        <a:ea typeface="SimSun"/>
                        <a:cs typeface="Arial"/>
                      </a:endParaRPr>
                    </a:p>
                  </a:txBody>
                  <a:tcPr marL="109154" marR="109154" marT="0" marB="0" anchor="ctr"/>
                </a:tc>
              </a:tr>
              <a:tr h="833950">
                <a:tc>
                  <a:txBody>
                    <a:bodyPr/>
                    <a:lstStyle/>
                    <a:p>
                      <a:pPr marL="0" marR="0" algn="ctr">
                        <a:lnSpc>
                          <a:spcPts val="1200"/>
                        </a:lnSpc>
                        <a:spcBef>
                          <a:spcPts val="300"/>
                        </a:spcBef>
                        <a:spcAft>
                          <a:spcPts val="0"/>
                        </a:spcAft>
                      </a:pPr>
                      <a:r>
                        <a:rPr lang="en-US" sz="1800" dirty="0"/>
                        <a:t>5.</a:t>
                      </a:r>
                      <a:endParaRPr lang="en-US" sz="1800" dirty="0">
                        <a:solidFill>
                          <a:srgbClr val="000000"/>
                        </a:solidFill>
                        <a:latin typeface="Times New Roman"/>
                        <a:ea typeface="SimSun"/>
                        <a:cs typeface="Arial"/>
                      </a:endParaRPr>
                    </a:p>
                  </a:txBody>
                  <a:tcPr marL="109154" marR="109154" marT="0" marB="0" anchor="ctr"/>
                </a:tc>
                <a:tc>
                  <a:txBody>
                    <a:bodyPr/>
                    <a:lstStyle/>
                    <a:p>
                      <a:pPr marL="0" marR="0">
                        <a:lnSpc>
                          <a:spcPts val="1200"/>
                        </a:lnSpc>
                        <a:spcBef>
                          <a:spcPts val="300"/>
                        </a:spcBef>
                        <a:spcAft>
                          <a:spcPts val="0"/>
                        </a:spcAft>
                      </a:pPr>
                      <a:r>
                        <a:rPr lang="en-US" sz="1800" dirty="0"/>
                        <a:t>Configure EIGRP routing protocol</a:t>
                      </a:r>
                      <a:endParaRPr lang="en-US" sz="1800" dirty="0">
                        <a:solidFill>
                          <a:srgbClr val="000000"/>
                        </a:solidFill>
                        <a:latin typeface="Times New Roman"/>
                        <a:ea typeface="SimSun"/>
                        <a:cs typeface="Arial"/>
                      </a:endParaRPr>
                    </a:p>
                  </a:txBody>
                  <a:tcPr marL="109154" marR="109154" marT="0" marB="0" anchor="ctr"/>
                </a:tc>
              </a:tr>
              <a:tr h="483162">
                <a:tc>
                  <a:txBody>
                    <a:bodyPr/>
                    <a:lstStyle/>
                    <a:p>
                      <a:pPr marL="0" marR="0" algn="ctr">
                        <a:lnSpc>
                          <a:spcPts val="1200"/>
                        </a:lnSpc>
                        <a:spcBef>
                          <a:spcPts val="300"/>
                        </a:spcBef>
                        <a:spcAft>
                          <a:spcPts val="0"/>
                        </a:spcAft>
                      </a:pPr>
                      <a:r>
                        <a:rPr lang="en-US" sz="1800" dirty="0"/>
                        <a:t>6.</a:t>
                      </a:r>
                      <a:endParaRPr lang="en-US" sz="1800" dirty="0">
                        <a:solidFill>
                          <a:srgbClr val="000000"/>
                        </a:solidFill>
                        <a:latin typeface="Times New Roman"/>
                        <a:ea typeface="SimSun"/>
                        <a:cs typeface="Arial"/>
                      </a:endParaRPr>
                    </a:p>
                  </a:txBody>
                  <a:tcPr marL="109154" marR="109154" marT="0" marB="0" anchor="ctr"/>
                </a:tc>
                <a:tc>
                  <a:txBody>
                    <a:bodyPr/>
                    <a:lstStyle/>
                    <a:p>
                      <a:pPr marL="0" marR="0">
                        <a:lnSpc>
                          <a:spcPts val="1200"/>
                        </a:lnSpc>
                        <a:spcBef>
                          <a:spcPts val="300"/>
                        </a:spcBef>
                        <a:spcAft>
                          <a:spcPts val="0"/>
                        </a:spcAft>
                      </a:pPr>
                      <a:r>
                        <a:rPr lang="en-US" sz="1800" dirty="0"/>
                        <a:t>Verify configuration and record the results</a:t>
                      </a:r>
                      <a:endParaRPr lang="en-US" sz="1800" dirty="0">
                        <a:solidFill>
                          <a:srgbClr val="000000"/>
                        </a:solidFill>
                        <a:latin typeface="Times New Roman"/>
                        <a:ea typeface="SimSun"/>
                        <a:cs typeface="Arial"/>
                      </a:endParaRPr>
                    </a:p>
                  </a:txBody>
                  <a:tcPr marL="109154" marR="109154" marT="0" marB="0" anchor="ct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marL="0" marR="0" lvl="0" indent="0" algn="l" defTabSz="814388" rtl="0" eaLnBrk="1" fontAlgn="base" latinLnBrk="0" hangingPunct="1">
              <a:lnSpc>
                <a:spcPct val="90000"/>
              </a:lnSpc>
              <a:spcBef>
                <a:spcPct val="0"/>
              </a:spcBef>
              <a:spcAft>
                <a:spcPct val="0"/>
              </a:spcAft>
              <a:buClrTx/>
              <a:buSzTx/>
              <a:buFontTx/>
              <a:buNone/>
              <a:tabLst/>
              <a:defRPr/>
            </a:pPr>
            <a:r>
              <a:rPr kumimoji="0" lang="en-US" sz="2800" b="1" i="0" u="none" strike="noStrike" kern="0" cap="none" spc="0" normalizeH="0" baseline="0" noProof="0" smtClean="0">
                <a:ln>
                  <a:noFill/>
                </a:ln>
                <a:solidFill>
                  <a:schemeClr val="bg1"/>
                </a:solidFill>
                <a:effectLst/>
                <a:uLnTx/>
                <a:uFillTx/>
                <a:latin typeface="+mj-lt"/>
                <a:ea typeface="+mj-ea"/>
                <a:cs typeface="+mj-cs"/>
              </a:rPr>
              <a:t>IP Routing Overview</a:t>
            </a:r>
            <a:endParaRPr kumimoji="0" lang="en-US" sz="3000" b="0" i="0" u="none" strike="noStrike" kern="0" cap="none" spc="0" normalizeH="0" baseline="0" noProof="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a:t>
            </a:r>
            <a:endParaRPr lang="en-US" dirty="0"/>
          </a:p>
        </p:txBody>
      </p:sp>
      <p:sp>
        <p:nvSpPr>
          <p:cNvPr id="3" name="Content Placeholder 2"/>
          <p:cNvSpPr>
            <a:spLocks noGrp="1"/>
          </p:cNvSpPr>
          <p:nvPr>
            <p:ph idx="1"/>
          </p:nvPr>
        </p:nvSpPr>
        <p:spPr/>
        <p:txBody>
          <a:bodyPr/>
          <a:lstStyle/>
          <a:p>
            <a:r>
              <a:rPr lang="en-US" dirty="0" smtClean="0"/>
              <a:t>This section addresses the ways in which routers learn about networks and how routers can incorporate static and dynamic routes.</a:t>
            </a:r>
          </a:p>
          <a:p>
            <a:r>
              <a:rPr lang="en-US" dirty="0" smtClean="0"/>
              <a:t>A router can be made aware of remote networks in two ways: </a:t>
            </a:r>
          </a:p>
          <a:p>
            <a:pPr lvl="1"/>
            <a:r>
              <a:rPr lang="en-US" dirty="0" smtClean="0"/>
              <a:t>An administrator can manually configure the information (static routing)</a:t>
            </a:r>
          </a:p>
          <a:p>
            <a:pPr lvl="1"/>
            <a:r>
              <a:rPr lang="en-US" dirty="0" smtClean="0"/>
              <a:t>The router can learn from other routers (dynamic routing). </a:t>
            </a:r>
          </a:p>
          <a:p>
            <a:r>
              <a:rPr lang="en-US" dirty="0" smtClean="0"/>
              <a:t>A routing table can contain both static and dynamically recognized routes.</a:t>
            </a:r>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Static Routes</a:t>
            </a:r>
            <a:endParaRPr lang="en-US" dirty="0"/>
          </a:p>
        </p:txBody>
      </p:sp>
      <p:sp>
        <p:nvSpPr>
          <p:cNvPr id="8" name="Content Placeholder 7"/>
          <p:cNvSpPr>
            <a:spLocks noGrp="1"/>
          </p:cNvSpPr>
          <p:nvPr>
            <p:ph idx="1"/>
          </p:nvPr>
        </p:nvSpPr>
        <p:spPr/>
        <p:txBody>
          <a:bodyPr>
            <a:normAutofit/>
          </a:bodyPr>
          <a:lstStyle/>
          <a:p>
            <a:r>
              <a:rPr lang="en-US" dirty="0" smtClean="0"/>
              <a:t>A static route can be used in the following circumstances:</a:t>
            </a:r>
          </a:p>
          <a:p>
            <a:pPr lvl="1"/>
            <a:r>
              <a:rPr lang="en-US" dirty="0" smtClean="0"/>
              <a:t>To have absolute control of routes used by the router. </a:t>
            </a:r>
          </a:p>
          <a:p>
            <a:pPr lvl="1"/>
            <a:r>
              <a:rPr lang="en-US" dirty="0" smtClean="0"/>
              <a:t>When a backup to a dynamically recognized route is necessary.</a:t>
            </a:r>
          </a:p>
          <a:p>
            <a:pPr lvl="1"/>
            <a:r>
              <a:rPr lang="en-US" dirty="0" smtClean="0"/>
              <a:t>When it is undesirable to have dynamic routing updates forwarded across slow bandwidth links.</a:t>
            </a:r>
          </a:p>
          <a:p>
            <a:pPr lvl="1"/>
            <a:r>
              <a:rPr lang="en-US" dirty="0" smtClean="0"/>
              <a:t>To reach a stub network.</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cs typeface="Courier New" pitchFamily="49" charset="0"/>
              </a:rPr>
              <a:t>Static Routing</a:t>
            </a:r>
            <a:endParaRPr lang="en-US" b="0" i="1" dirty="0"/>
          </a:p>
        </p:txBody>
      </p:sp>
      <p:sp>
        <p:nvSpPr>
          <p:cNvPr id="13" name="Content Placeholder 12"/>
          <p:cNvSpPr>
            <a:spLocks noGrp="1"/>
          </p:cNvSpPr>
          <p:nvPr>
            <p:ph idx="1"/>
          </p:nvPr>
        </p:nvSpPr>
        <p:spPr>
          <a:xfrm>
            <a:off x="279400" y="1139565"/>
            <a:ext cx="8316913" cy="878805"/>
          </a:xfrm>
        </p:spPr>
        <p:txBody>
          <a:bodyPr>
            <a:normAutofit/>
          </a:bodyPr>
          <a:lstStyle/>
          <a:p>
            <a:r>
              <a:rPr lang="en-US" smtClean="0"/>
              <a:t>Configure a static route with the </a:t>
            </a:r>
            <a:r>
              <a:rPr lang="en-US" smtClean="0">
                <a:latin typeface="Courier New" pitchFamily="49" charset="0"/>
                <a:cs typeface="Courier New" pitchFamily="49" charset="0"/>
              </a:rPr>
              <a:t>ip route </a:t>
            </a:r>
            <a:r>
              <a:rPr lang="en-US" smtClean="0"/>
              <a:t>command.</a:t>
            </a:r>
            <a:endParaRPr lang="en-US" dirty="0" smtClean="0"/>
          </a:p>
          <a:p>
            <a:pPr>
              <a:buNone/>
            </a:pPr>
            <a:endParaRPr lang="en-US" dirty="0"/>
          </a:p>
        </p:txBody>
      </p:sp>
      <p:sp>
        <p:nvSpPr>
          <p:cNvPr id="14" name="Text Placeholder 13"/>
          <p:cNvSpPr>
            <a:spLocks noGrp="1"/>
          </p:cNvSpPr>
          <p:nvPr>
            <p:ph type="body" sz="quarter" idx="10"/>
          </p:nvPr>
        </p:nvSpPr>
        <p:spPr>
          <a:xfrm>
            <a:off x="613533" y="1683176"/>
            <a:ext cx="7745412" cy="377078"/>
          </a:xfrm>
        </p:spPr>
        <p:txBody>
          <a:bodyPr/>
          <a:lstStyle/>
          <a:p>
            <a:r>
              <a:rPr lang="en-US" smtClean="0"/>
              <a:t>Router(config)#</a:t>
            </a:r>
            <a:endParaRPr lang="en-US" dirty="0"/>
          </a:p>
        </p:txBody>
      </p:sp>
      <p:sp>
        <p:nvSpPr>
          <p:cNvPr id="15" name="Text Placeholder 14"/>
          <p:cNvSpPr>
            <a:spLocks noGrp="1"/>
          </p:cNvSpPr>
          <p:nvPr>
            <p:ph type="body" sz="quarter" idx="11"/>
          </p:nvPr>
        </p:nvSpPr>
        <p:spPr>
          <a:xfrm>
            <a:off x="615326" y="2076450"/>
            <a:ext cx="7745412" cy="647700"/>
          </a:xfrm>
        </p:spPr>
        <p:txBody>
          <a:bodyPr>
            <a:normAutofit/>
          </a:bodyPr>
          <a:lstStyle/>
          <a:p>
            <a:pPr lvl="0">
              <a:lnSpc>
                <a:spcPct val="110000"/>
              </a:lnSpc>
            </a:pPr>
            <a:r>
              <a:rPr lang="en-US" smtClean="0"/>
              <a:t>ip route </a:t>
            </a:r>
            <a:r>
              <a:rPr lang="en-US" b="0" i="1" kern="1200" smtClean="0">
                <a:solidFill>
                  <a:schemeClr val="dk1"/>
                </a:solidFill>
              </a:rPr>
              <a:t>prefix mask address interface </a:t>
            </a:r>
            <a:r>
              <a:rPr lang="en-US" smtClean="0"/>
              <a:t>dhcp </a:t>
            </a:r>
            <a:r>
              <a:rPr lang="en-US" b="0" i="1" kern="1200" smtClean="0">
                <a:solidFill>
                  <a:schemeClr val="dk1"/>
                </a:solidFill>
              </a:rPr>
              <a:t>distance </a:t>
            </a:r>
            <a:r>
              <a:rPr lang="en-US" smtClean="0"/>
              <a:t>name </a:t>
            </a:r>
            <a:r>
              <a:rPr lang="en-US" b="0" i="1" kern="1200" smtClean="0">
                <a:solidFill>
                  <a:schemeClr val="dk1"/>
                </a:solidFill>
              </a:rPr>
              <a:t>next-hop-name </a:t>
            </a:r>
            <a:r>
              <a:rPr lang="en-US" smtClean="0"/>
              <a:t>permanent</a:t>
            </a:r>
            <a:r>
              <a:rPr lang="en-US" b="0" i="1" kern="1200" smtClean="0">
                <a:solidFill>
                  <a:schemeClr val="dk1"/>
                </a:solidFill>
              </a:rPr>
              <a:t> </a:t>
            </a:r>
            <a:r>
              <a:rPr lang="en-US" smtClean="0"/>
              <a:t>track </a:t>
            </a:r>
            <a:r>
              <a:rPr lang="en-US" b="0" i="1" kern="1200" smtClean="0">
                <a:solidFill>
                  <a:schemeClr val="dk1"/>
                </a:solidFill>
              </a:rPr>
              <a:t>number </a:t>
            </a:r>
            <a:r>
              <a:rPr lang="en-US" smtClean="0"/>
              <a:t>tag </a:t>
            </a:r>
            <a:r>
              <a:rPr lang="en-US" b="0" i="1" smtClean="0"/>
              <a:t>tag</a:t>
            </a:r>
            <a:endParaRPr lang="en-US" dirty="0"/>
          </a:p>
        </p:txBody>
      </p:sp>
      <p:graphicFrame>
        <p:nvGraphicFramePr>
          <p:cNvPr id="8" name="Table 7"/>
          <p:cNvGraphicFramePr>
            <a:graphicFrameLocks noGrp="1"/>
          </p:cNvGraphicFramePr>
          <p:nvPr/>
        </p:nvGraphicFramePr>
        <p:xfrm>
          <a:off x="279400" y="2859123"/>
          <a:ext cx="8312150" cy="3560728"/>
        </p:xfrm>
        <a:graphic>
          <a:graphicData uri="http://schemas.openxmlformats.org/drawingml/2006/table">
            <a:tbl>
              <a:tblPr firstRow="1" bandRow="1">
                <a:tableStyleId>{5C22544A-7EE6-4342-B048-85BDC9FD1C3A}</a:tableStyleId>
              </a:tblPr>
              <a:tblGrid>
                <a:gridCol w="1450893"/>
                <a:gridCol w="6861257"/>
              </a:tblGrid>
              <a:tr h="402693">
                <a:tc>
                  <a:txBody>
                    <a:bodyPr/>
                    <a:lstStyle/>
                    <a:p>
                      <a:pPr marL="0" marR="0" algn="l">
                        <a:lnSpc>
                          <a:spcPct val="100000"/>
                        </a:lnSpc>
                        <a:spcBef>
                          <a:spcPts val="0"/>
                        </a:spcBef>
                        <a:spcAft>
                          <a:spcPts val="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nSpc>
                          <a:spcPct val="100000"/>
                        </a:lnSpc>
                        <a:spcBef>
                          <a:spcPts val="0"/>
                        </a:spcBef>
                        <a:spcAft>
                          <a:spcPts val="0"/>
                        </a:spcAft>
                      </a:pPr>
                      <a:r>
                        <a:rPr lang="en-US" sz="1600" b="1" dirty="0"/>
                        <a:t>Description</a:t>
                      </a:r>
                      <a:endParaRPr lang="en-US" sz="1600" b="1" dirty="0">
                        <a:solidFill>
                          <a:srgbClr val="000000"/>
                        </a:solidFill>
                        <a:latin typeface="Arial"/>
                        <a:ea typeface="SimSun"/>
                      </a:endParaRPr>
                    </a:p>
                  </a:txBody>
                  <a:tcPr marL="68580" marR="68580" marT="0" marB="0" anchor="ctr"/>
                </a:tc>
              </a:tr>
              <a:tr h="279844">
                <a:tc>
                  <a:txBody>
                    <a:bodyPr/>
                    <a:lstStyle/>
                    <a:p>
                      <a:pPr marL="342900" marR="0" lvl="0" indent="-342900" algn="l">
                        <a:lnSpc>
                          <a:spcPct val="100000"/>
                        </a:lnSpc>
                        <a:spcBef>
                          <a:spcPts val="0"/>
                        </a:spcBef>
                        <a:spcAft>
                          <a:spcPts val="0"/>
                        </a:spcAft>
                        <a:buFont typeface="+mj-lt"/>
                        <a:buNone/>
                      </a:pPr>
                      <a:r>
                        <a:rPr lang="en-US" sz="1200" i="1" dirty="0">
                          <a:latin typeface="Courier New" pitchFamily="49" charset="0"/>
                          <a:cs typeface="Courier New" pitchFamily="49" charset="0"/>
                        </a:rPr>
                        <a:t>prefix mask</a:t>
                      </a:r>
                      <a:endParaRPr lang="en-US" sz="1200" i="1" dirty="0">
                        <a:latin typeface="Courier New" pitchFamily="49" charset="0"/>
                        <a:ea typeface="Times New Roman"/>
                        <a:cs typeface="Courier New" pitchFamily="49" charset="0"/>
                      </a:endParaRPr>
                    </a:p>
                  </a:txBody>
                  <a:tcPr marL="68580" marR="68580" marT="0" marB="0" anchor="ctr"/>
                </a:tc>
                <a:tc>
                  <a:txBody>
                    <a:bodyPr/>
                    <a:lstStyle/>
                    <a:p>
                      <a:pPr marL="0" marR="0" lvl="0" indent="0">
                        <a:lnSpc>
                          <a:spcPct val="100000"/>
                        </a:lnSpc>
                        <a:spcBef>
                          <a:spcPts val="0"/>
                        </a:spcBef>
                        <a:spcAft>
                          <a:spcPts val="0"/>
                        </a:spcAft>
                        <a:buFont typeface="+mj-lt"/>
                        <a:buNone/>
                      </a:pPr>
                      <a:r>
                        <a:rPr lang="en-US" sz="1200" dirty="0"/>
                        <a:t>The IP network and subnet mask for the remote network to be entered into the IP routing table.</a:t>
                      </a:r>
                      <a:endParaRPr lang="en-US" sz="1200" dirty="0">
                        <a:solidFill>
                          <a:srgbClr val="000000"/>
                        </a:solidFill>
                        <a:latin typeface="Times New Roman"/>
                        <a:ea typeface="SimSun"/>
                        <a:cs typeface="Arial"/>
                      </a:endParaRPr>
                    </a:p>
                  </a:txBody>
                  <a:tcPr marL="68580" marR="68580" marT="0" marB="0" anchor="ctr"/>
                </a:tc>
              </a:tr>
              <a:tr h="279844">
                <a:tc>
                  <a:txBody>
                    <a:bodyPr/>
                    <a:lstStyle/>
                    <a:p>
                      <a:pPr marL="342900" marR="0" lvl="0" indent="-342900" algn="l">
                        <a:lnSpc>
                          <a:spcPct val="100000"/>
                        </a:lnSpc>
                        <a:spcBef>
                          <a:spcPts val="0"/>
                        </a:spcBef>
                        <a:spcAft>
                          <a:spcPts val="0"/>
                        </a:spcAft>
                        <a:buFont typeface="+mj-lt"/>
                        <a:buNone/>
                      </a:pPr>
                      <a:r>
                        <a:rPr lang="en-US" sz="1200" i="1" dirty="0">
                          <a:latin typeface="Courier New" pitchFamily="49" charset="0"/>
                          <a:cs typeface="Courier New" pitchFamily="49" charset="0"/>
                        </a:rPr>
                        <a:t>address</a:t>
                      </a:r>
                      <a:endParaRPr lang="en-US" sz="1200" i="1" dirty="0">
                        <a:latin typeface="Courier New" pitchFamily="49" charset="0"/>
                        <a:ea typeface="Times New Roman"/>
                        <a:cs typeface="Courier New" pitchFamily="49" charset="0"/>
                      </a:endParaRP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chemeClr val="dk1"/>
                          </a:solidFill>
                          <a:latin typeface="+mn-lt"/>
                          <a:ea typeface="+mn-ea"/>
                          <a:cs typeface="+mn-cs"/>
                        </a:rPr>
                        <a:t>The IP address of the next hop that can be used to reach the destination network.</a:t>
                      </a:r>
                    </a:p>
                  </a:txBody>
                  <a:tcPr marL="68580" marR="68580" marT="0" marB="0" anchor="ctr"/>
                </a:tc>
              </a:tr>
              <a:tr h="279844">
                <a:tc>
                  <a:txBody>
                    <a:bodyPr/>
                    <a:lstStyle/>
                    <a:p>
                      <a:pPr marL="342900" marR="0" lvl="0" indent="-342900" algn="l">
                        <a:lnSpc>
                          <a:spcPct val="100000"/>
                        </a:lnSpc>
                        <a:spcBef>
                          <a:spcPts val="0"/>
                        </a:spcBef>
                        <a:spcAft>
                          <a:spcPts val="0"/>
                        </a:spcAft>
                        <a:buFont typeface="+mj-lt"/>
                        <a:buNone/>
                      </a:pPr>
                      <a:r>
                        <a:rPr lang="en-US" sz="1200" i="1" dirty="0">
                          <a:latin typeface="Courier New" pitchFamily="49" charset="0"/>
                          <a:cs typeface="Courier New" pitchFamily="49" charset="0"/>
                        </a:rPr>
                        <a:t>interface</a:t>
                      </a:r>
                      <a:endParaRPr lang="en-US" sz="1200" i="1" dirty="0">
                        <a:latin typeface="Courier New" pitchFamily="49" charset="0"/>
                        <a:ea typeface="Times New Roman"/>
                        <a:cs typeface="Courier New" pitchFamily="49" charset="0"/>
                      </a:endParaRP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chemeClr val="dk1"/>
                          </a:solidFill>
                          <a:latin typeface="+mn-lt"/>
                          <a:ea typeface="+mn-ea"/>
                          <a:cs typeface="+mn-cs"/>
                        </a:rPr>
                        <a:t>The local router outbound interface to be used to reach the destination network.</a:t>
                      </a:r>
                    </a:p>
                  </a:txBody>
                  <a:tcPr marL="68580" marR="68580" marT="0" marB="0" anchor="ctr"/>
                </a:tc>
              </a:tr>
              <a:tr h="414015">
                <a:tc>
                  <a:txBody>
                    <a:bodyPr/>
                    <a:lstStyle/>
                    <a:p>
                      <a:pPr marL="342900" marR="0" lvl="0" indent="-342900" algn="l">
                        <a:lnSpc>
                          <a:spcPct val="100000"/>
                        </a:lnSpc>
                        <a:spcBef>
                          <a:spcPts val="0"/>
                        </a:spcBef>
                        <a:spcAft>
                          <a:spcPts val="0"/>
                        </a:spcAft>
                        <a:buFont typeface="+mj-lt"/>
                        <a:buNone/>
                      </a:pPr>
                      <a:r>
                        <a:rPr lang="en-US" sz="1200" b="1" dirty="0">
                          <a:latin typeface="Courier New" pitchFamily="49" charset="0"/>
                          <a:cs typeface="Courier New" pitchFamily="49" charset="0"/>
                        </a:rPr>
                        <a:t>dhcp</a:t>
                      </a:r>
                      <a:endParaRPr lang="en-US" sz="1200" b="1" dirty="0">
                        <a:latin typeface="Courier New" pitchFamily="49" charset="0"/>
                        <a:ea typeface="Times New Roman"/>
                        <a:cs typeface="Courier New" pitchFamily="49" charset="0"/>
                      </a:endParaRP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chemeClr val="dk1"/>
                          </a:solidFill>
                          <a:latin typeface="+mn-lt"/>
                          <a:ea typeface="+mn-ea"/>
                          <a:cs typeface="+mn-cs"/>
                        </a:rPr>
                        <a:t>(Optional) Enables a Dynamic Host Configuration Protocol (DHCP) server to assign a static route to a default gateway (option 3). </a:t>
                      </a:r>
                    </a:p>
                  </a:txBody>
                  <a:tcPr marL="68580" marR="68580" marT="0" marB="0" anchor="ctr"/>
                </a:tc>
              </a:tr>
              <a:tr h="279844">
                <a:tc>
                  <a:txBody>
                    <a:bodyPr/>
                    <a:lstStyle/>
                    <a:p>
                      <a:pPr marL="342900" marR="0" lvl="0" indent="-342900" algn="l">
                        <a:lnSpc>
                          <a:spcPct val="100000"/>
                        </a:lnSpc>
                        <a:spcBef>
                          <a:spcPts val="0"/>
                        </a:spcBef>
                        <a:spcAft>
                          <a:spcPts val="0"/>
                        </a:spcAft>
                        <a:buFont typeface="+mj-lt"/>
                        <a:buNone/>
                      </a:pPr>
                      <a:r>
                        <a:rPr lang="en-US" sz="1200" dirty="0">
                          <a:latin typeface="Courier New" pitchFamily="49" charset="0"/>
                          <a:cs typeface="Courier New" pitchFamily="49" charset="0"/>
                        </a:rPr>
                        <a:t>distance</a:t>
                      </a:r>
                      <a:endParaRPr lang="en-US" sz="1200" dirty="0">
                        <a:latin typeface="Courier New" pitchFamily="49" charset="0"/>
                        <a:ea typeface="Times New Roman"/>
                        <a:cs typeface="Courier New" pitchFamily="49" charset="0"/>
                      </a:endParaRP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chemeClr val="dk1"/>
                          </a:solidFill>
                          <a:latin typeface="+mn-lt"/>
                          <a:ea typeface="+mn-ea"/>
                          <a:cs typeface="+mn-cs"/>
                        </a:rPr>
                        <a:t>(Optional) The administrative distance to be assigned to this route.</a:t>
                      </a:r>
                    </a:p>
                  </a:txBody>
                  <a:tcPr marL="68580" marR="68580" marT="0" marB="0" anchor="ctr"/>
                </a:tc>
              </a:tr>
              <a:tr h="347521">
                <a:tc>
                  <a:txBody>
                    <a:bodyPr/>
                    <a:lstStyle/>
                    <a:p>
                      <a:pPr marL="342900" marR="0" lvl="0" indent="-342900" algn="l">
                        <a:lnSpc>
                          <a:spcPct val="100000"/>
                        </a:lnSpc>
                        <a:spcBef>
                          <a:spcPts val="0"/>
                        </a:spcBef>
                        <a:spcAft>
                          <a:spcPts val="0"/>
                        </a:spcAft>
                        <a:buFont typeface="+mj-lt"/>
                        <a:buNone/>
                      </a:pPr>
                      <a:r>
                        <a:rPr lang="en-US" sz="1200" b="1" dirty="0">
                          <a:latin typeface="Courier New" pitchFamily="49" charset="0"/>
                          <a:cs typeface="Courier New" pitchFamily="49" charset="0"/>
                        </a:rPr>
                        <a:t>name</a:t>
                      </a:r>
                      <a:r>
                        <a:rPr lang="en-US" sz="1200" dirty="0">
                          <a:latin typeface="Courier New" pitchFamily="49" charset="0"/>
                          <a:cs typeface="Courier New" pitchFamily="49" charset="0"/>
                        </a:rPr>
                        <a:t> </a:t>
                      </a:r>
                      <a:r>
                        <a:rPr lang="en-US" sz="1200" i="1" kern="1200" dirty="0">
                          <a:solidFill>
                            <a:schemeClr val="dk1"/>
                          </a:solidFill>
                          <a:latin typeface="Courier New" pitchFamily="49" charset="0"/>
                          <a:ea typeface="+mn-ea"/>
                          <a:cs typeface="Courier New" pitchFamily="49" charset="0"/>
                        </a:rPr>
                        <a:t>next-hop-name</a:t>
                      </a: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chemeClr val="dk1"/>
                          </a:solidFill>
                          <a:latin typeface="+mn-lt"/>
                          <a:ea typeface="+mn-ea"/>
                          <a:cs typeface="+mn-cs"/>
                        </a:rPr>
                        <a:t>(Optional) Applies a name to the specified route. </a:t>
                      </a:r>
                    </a:p>
                  </a:txBody>
                  <a:tcPr marL="68580" marR="68580" marT="0" marB="0" anchor="ctr"/>
                </a:tc>
              </a:tr>
              <a:tr h="552020">
                <a:tc>
                  <a:txBody>
                    <a:bodyPr/>
                    <a:lstStyle/>
                    <a:p>
                      <a:pPr marL="342900" marR="0" lvl="0" indent="-342900" algn="l">
                        <a:lnSpc>
                          <a:spcPct val="100000"/>
                        </a:lnSpc>
                        <a:spcBef>
                          <a:spcPts val="0"/>
                        </a:spcBef>
                        <a:spcAft>
                          <a:spcPts val="0"/>
                        </a:spcAft>
                        <a:buFont typeface="+mj-lt"/>
                        <a:buNone/>
                      </a:pPr>
                      <a:r>
                        <a:rPr lang="en-US" sz="1200" b="1" dirty="0">
                          <a:latin typeface="Courier New" pitchFamily="49" charset="0"/>
                          <a:cs typeface="Courier New" pitchFamily="49" charset="0"/>
                        </a:rPr>
                        <a:t>permanent</a:t>
                      </a:r>
                      <a:endParaRPr lang="en-US" sz="1200" b="1" dirty="0">
                        <a:latin typeface="Courier New" pitchFamily="49" charset="0"/>
                        <a:ea typeface="Times New Roman"/>
                        <a:cs typeface="Courier New" pitchFamily="49" charset="0"/>
                      </a:endParaRP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chemeClr val="dk1"/>
                          </a:solidFill>
                          <a:latin typeface="+mn-lt"/>
                          <a:ea typeface="+mn-ea"/>
                          <a:cs typeface="+mn-cs"/>
                        </a:rPr>
                        <a:t>(Optional) Specifies that the route will not be removed from the routing table even if the interface associated with the route goes down.</a:t>
                      </a:r>
                    </a:p>
                  </a:txBody>
                  <a:tcPr marL="68580" marR="68580" marT="0" marB="0" anchor="ctr"/>
                </a:tc>
              </a:tr>
              <a:tr h="347521">
                <a:tc>
                  <a:txBody>
                    <a:bodyPr/>
                    <a:lstStyle/>
                    <a:p>
                      <a:pPr marL="342900" marR="0" lvl="0" indent="-342900" algn="l">
                        <a:lnSpc>
                          <a:spcPct val="100000"/>
                        </a:lnSpc>
                        <a:spcBef>
                          <a:spcPts val="0"/>
                        </a:spcBef>
                        <a:spcAft>
                          <a:spcPts val="0"/>
                        </a:spcAft>
                        <a:buFont typeface="+mj-lt"/>
                        <a:buNone/>
                      </a:pPr>
                      <a:r>
                        <a:rPr lang="en-US" sz="1200" b="1" dirty="0">
                          <a:latin typeface="Courier New" pitchFamily="49" charset="0"/>
                          <a:cs typeface="Courier New" pitchFamily="49" charset="0"/>
                        </a:rPr>
                        <a:t>track</a:t>
                      </a:r>
                      <a:r>
                        <a:rPr lang="en-US" sz="1200" dirty="0">
                          <a:latin typeface="Courier New" pitchFamily="49" charset="0"/>
                          <a:cs typeface="Courier New" pitchFamily="49" charset="0"/>
                        </a:rPr>
                        <a:t> </a:t>
                      </a:r>
                      <a:r>
                        <a:rPr lang="en-US" sz="1200" i="1" kern="1200" dirty="0">
                          <a:solidFill>
                            <a:schemeClr val="dk1"/>
                          </a:solidFill>
                          <a:latin typeface="Courier New" pitchFamily="49" charset="0"/>
                          <a:ea typeface="+mn-ea"/>
                          <a:cs typeface="Courier New" pitchFamily="49" charset="0"/>
                        </a:rPr>
                        <a:t>number</a:t>
                      </a: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chemeClr val="dk1"/>
                          </a:solidFill>
                          <a:latin typeface="+mn-lt"/>
                          <a:ea typeface="+mn-ea"/>
                          <a:cs typeface="+mn-cs"/>
                        </a:rPr>
                        <a:t>(Optional) Associates a track object with this route. Valid values for the number argument range from 1 to 500.</a:t>
                      </a:r>
                    </a:p>
                  </a:txBody>
                  <a:tcPr marL="68580" marR="68580" marT="0" marB="0" anchor="ctr"/>
                </a:tc>
              </a:tr>
              <a:tr h="341104">
                <a:tc>
                  <a:txBody>
                    <a:bodyPr/>
                    <a:lstStyle/>
                    <a:p>
                      <a:pPr marL="342900" marR="0" lvl="0" indent="-342900" algn="l">
                        <a:lnSpc>
                          <a:spcPct val="100000"/>
                        </a:lnSpc>
                        <a:spcBef>
                          <a:spcPts val="0"/>
                        </a:spcBef>
                        <a:spcAft>
                          <a:spcPts val="0"/>
                        </a:spcAft>
                        <a:buFont typeface="+mj-lt"/>
                        <a:buNone/>
                      </a:pPr>
                      <a:r>
                        <a:rPr lang="en-US" sz="1200" b="1" dirty="0">
                          <a:latin typeface="Courier New" pitchFamily="49" charset="0"/>
                          <a:cs typeface="Courier New" pitchFamily="49" charset="0"/>
                        </a:rPr>
                        <a:t>tag</a:t>
                      </a:r>
                      <a:r>
                        <a:rPr lang="en-US" sz="1200" dirty="0">
                          <a:latin typeface="Courier New" pitchFamily="49" charset="0"/>
                          <a:cs typeface="Courier New" pitchFamily="49" charset="0"/>
                        </a:rPr>
                        <a:t> </a:t>
                      </a:r>
                      <a:r>
                        <a:rPr lang="en-US" sz="1200" i="1" dirty="0">
                          <a:latin typeface="Courier New" pitchFamily="49" charset="0"/>
                          <a:cs typeface="Courier New" pitchFamily="49" charset="0"/>
                        </a:rPr>
                        <a:t>tag</a:t>
                      </a:r>
                      <a:endParaRPr lang="en-US" sz="1200" i="1" dirty="0">
                        <a:latin typeface="Courier New" pitchFamily="49" charset="0"/>
                        <a:ea typeface="Times New Roman"/>
                        <a:cs typeface="Courier New" pitchFamily="49" charset="0"/>
                      </a:endParaRPr>
                    </a:p>
                  </a:txBody>
                  <a:tcPr marL="68580" marR="68580" marT="0" marB="0" anchor="ctr"/>
                </a:tc>
                <a:tc>
                  <a:txBody>
                    <a:bodyPr/>
                    <a:lstStyle/>
                    <a:p>
                      <a:pPr marL="0" marR="0" lvl="0" indent="0" algn="l" defTabSz="914400" rtl="0" eaLnBrk="1" latinLnBrk="0" hangingPunct="1">
                        <a:lnSpc>
                          <a:spcPct val="100000"/>
                        </a:lnSpc>
                        <a:spcBef>
                          <a:spcPts val="0"/>
                        </a:spcBef>
                        <a:spcAft>
                          <a:spcPts val="0"/>
                        </a:spcAft>
                        <a:buFont typeface="+mj-lt"/>
                        <a:buNone/>
                      </a:pPr>
                      <a:r>
                        <a:rPr lang="en-US" sz="1200" kern="1200" dirty="0">
                          <a:solidFill>
                            <a:schemeClr val="dk1"/>
                          </a:solidFill>
                          <a:latin typeface="+mn-lt"/>
                          <a:ea typeface="+mn-ea"/>
                          <a:cs typeface="+mn-cs"/>
                        </a:rPr>
                        <a:t>(Optional) A value that can be used as a match value in route maps.</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bwMode="auto">
          <a:xfrm>
            <a:off x="638980" y="5806581"/>
            <a:ext cx="3789803" cy="220338"/>
          </a:xfrm>
          <a:prstGeom prst="rect">
            <a:avLst/>
          </a:prstGeom>
          <a:solidFill>
            <a:srgbClr val="FFFF00"/>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a:xfrm>
            <a:off x="265112" y="408243"/>
            <a:ext cx="8521700" cy="620712"/>
          </a:xfrm>
        </p:spPr>
        <p:txBody>
          <a:bodyPr/>
          <a:lstStyle/>
          <a:p>
            <a:r>
              <a:rPr lang="en-US" sz="2800" dirty="0" smtClean="0"/>
              <a:t>Configuring a Default Static Route</a:t>
            </a:r>
            <a:endParaRPr lang="en-US" sz="2800" dirty="0"/>
          </a:p>
        </p:txBody>
      </p:sp>
      <p:sp>
        <p:nvSpPr>
          <p:cNvPr id="3" name="Content Placeholder 2"/>
          <p:cNvSpPr>
            <a:spLocks noGrp="1"/>
          </p:cNvSpPr>
          <p:nvPr>
            <p:ph idx="10"/>
          </p:nvPr>
        </p:nvSpPr>
        <p:spPr>
          <a:xfrm>
            <a:off x="279400" y="1168103"/>
            <a:ext cx="8520354" cy="2526255"/>
          </a:xfrm>
        </p:spPr>
        <p:txBody>
          <a:bodyPr/>
          <a:lstStyle/>
          <a:p>
            <a:r>
              <a:rPr lang="en-US" sz="2000" dirty="0" smtClean="0"/>
              <a:t>R2 is configured with a static route to the R1 LAN and a default static route to the Internet.</a:t>
            </a:r>
          </a:p>
          <a:p>
            <a:r>
              <a:rPr lang="en-US" sz="2000" dirty="0" smtClean="0"/>
              <a:t>R1 is configured with a default static route.</a:t>
            </a:r>
          </a:p>
        </p:txBody>
      </p:sp>
      <p:sp>
        <p:nvSpPr>
          <p:cNvPr id="5" name="Text Placeholder 5"/>
          <p:cNvSpPr>
            <a:spLocks/>
          </p:cNvSpPr>
          <p:nvPr/>
        </p:nvSpPr>
        <p:spPr bwMode="auto">
          <a:xfrm>
            <a:off x="279400" y="4215361"/>
            <a:ext cx="8540750" cy="2306626"/>
          </a:xfrm>
          <a:prstGeom prst="rect">
            <a:avLst/>
          </a:prstGeom>
          <a:noFill/>
          <a:ln w="254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spcAft>
                <a:spcPts val="0"/>
              </a:spcAft>
              <a:buClr>
                <a:srgbClr val="708CA1"/>
              </a:buClr>
              <a:defRPr/>
            </a:pPr>
            <a:r>
              <a:rPr lang="en-US" sz="1400" kern="0" dirty="0">
                <a:latin typeface="Courier New" pitchFamily="49" charset="0"/>
              </a:rPr>
              <a:t>R1(config)# </a:t>
            </a:r>
            <a:r>
              <a:rPr lang="en-US" sz="1400" b="1" kern="0" dirty="0">
                <a:latin typeface="Courier New" pitchFamily="49" charset="0"/>
              </a:rPr>
              <a:t>ip </a:t>
            </a:r>
            <a:r>
              <a:rPr lang="en-US" sz="1400" b="1" kern="0" dirty="0" smtClean="0">
                <a:latin typeface="Courier New" pitchFamily="49" charset="0"/>
              </a:rPr>
              <a:t>route 0.0.0.0 0.0.0.0 10.1.1.1</a:t>
            </a:r>
          </a:p>
          <a:p>
            <a:pPr marL="236538" indent="-236538" algn="l" defTabSz="814388" eaLnBrk="1" hangingPunct="1">
              <a:lnSpc>
                <a:spcPct val="100000"/>
              </a:lnSpc>
              <a:spcBef>
                <a:spcPts val="0"/>
              </a:spcBef>
              <a:spcAft>
                <a:spcPts val="0"/>
              </a:spcAft>
              <a:buClr>
                <a:srgbClr val="708CA1"/>
              </a:buClr>
              <a:defRPr/>
            </a:pPr>
            <a:r>
              <a:rPr lang="en-US" sz="1400" kern="0" dirty="0" smtClean="0">
                <a:latin typeface="Courier New" pitchFamily="49" charset="0"/>
              </a:rPr>
              <a:t>R1(config)# </a:t>
            </a:r>
            <a:r>
              <a:rPr lang="en-US" sz="1400" b="1" kern="0" dirty="0" smtClean="0">
                <a:latin typeface="Courier New" pitchFamily="49" charset="0"/>
              </a:rPr>
              <a:t>exit</a:t>
            </a:r>
          </a:p>
          <a:p>
            <a:pPr marL="236538" indent="-236538" algn="l" defTabSz="814388" eaLnBrk="1" hangingPunct="1">
              <a:lnSpc>
                <a:spcPct val="100000"/>
              </a:lnSpc>
              <a:spcBef>
                <a:spcPts val="0"/>
              </a:spcBef>
              <a:spcAft>
                <a:spcPts val="0"/>
              </a:spcAft>
              <a:buClr>
                <a:srgbClr val="708CA1"/>
              </a:buClr>
              <a:defRPr/>
            </a:pPr>
            <a:r>
              <a:rPr lang="en-US" sz="1400" kern="0" dirty="0" smtClean="0">
                <a:latin typeface="Courier New" pitchFamily="49" charset="0"/>
              </a:rPr>
              <a:t>R1# </a:t>
            </a:r>
            <a:r>
              <a:rPr lang="en-US" sz="1400" b="1" kern="0" dirty="0" smtClean="0">
                <a:latin typeface="Courier New" pitchFamily="49" charset="0"/>
              </a:rPr>
              <a:t>show ip route</a:t>
            </a:r>
          </a:p>
          <a:p>
            <a:pPr marL="236538" indent="-236538" algn="l" defTabSz="814388" eaLnBrk="1" hangingPunct="1">
              <a:lnSpc>
                <a:spcPct val="100000"/>
              </a:lnSpc>
              <a:spcBef>
                <a:spcPts val="0"/>
              </a:spcBef>
              <a:spcAft>
                <a:spcPts val="0"/>
              </a:spcAft>
              <a:buClr>
                <a:srgbClr val="708CA1"/>
              </a:buClr>
              <a:defRPr/>
            </a:pPr>
            <a:endParaRPr lang="en-US" sz="600" b="1" kern="0" dirty="0" smtClean="0">
              <a:latin typeface="Courier New" pitchFamily="49" charset="0"/>
            </a:endParaRPr>
          </a:p>
          <a:p>
            <a:pPr lvl="0" algn="l">
              <a:lnSpc>
                <a:spcPct val="100000"/>
              </a:lnSpc>
              <a:spcBef>
                <a:spcPts val="0"/>
              </a:spcBef>
              <a:spcAft>
                <a:spcPts val="0"/>
              </a:spcAft>
            </a:pPr>
            <a:r>
              <a:rPr lang="en-US" sz="1400" kern="0" dirty="0" smtClean="0">
                <a:latin typeface="Courier New" pitchFamily="49" charset="0"/>
              </a:rPr>
              <a:t>&lt;output omitted&gt;</a:t>
            </a:r>
          </a:p>
          <a:p>
            <a:pPr lvl="0" algn="l">
              <a:lnSpc>
                <a:spcPct val="100000"/>
              </a:lnSpc>
              <a:spcBef>
                <a:spcPts val="0"/>
              </a:spcBef>
              <a:spcAft>
                <a:spcPts val="0"/>
              </a:spcAft>
            </a:pPr>
            <a:r>
              <a:rPr lang="en-US" sz="1400" kern="0" smtClean="0">
                <a:latin typeface="Courier New" pitchFamily="49" charset="0"/>
              </a:rPr>
              <a:t>Gateway </a:t>
            </a:r>
            <a:r>
              <a:rPr lang="en-US" sz="1400" kern="0" dirty="0" smtClean="0">
                <a:latin typeface="Courier New" pitchFamily="49" charset="0"/>
              </a:rPr>
              <a:t>of last resort is not set</a:t>
            </a:r>
          </a:p>
          <a:p>
            <a:pPr lvl="0" algn="l">
              <a:lnSpc>
                <a:spcPct val="100000"/>
              </a:lnSpc>
              <a:spcBef>
                <a:spcPts val="0"/>
              </a:spcBef>
              <a:spcAft>
                <a:spcPts val="0"/>
              </a:spcAft>
            </a:pPr>
            <a:r>
              <a:rPr lang="en-US" sz="1400" kern="0" dirty="0" smtClean="0">
                <a:latin typeface="Courier New" pitchFamily="49" charset="0"/>
              </a:rPr>
              <a:t>C    172.16.1.0 is directly connected, FastEthernet0/0</a:t>
            </a:r>
          </a:p>
          <a:p>
            <a:pPr lvl="0" algn="l">
              <a:lnSpc>
                <a:spcPct val="100000"/>
              </a:lnSpc>
              <a:spcBef>
                <a:spcPts val="0"/>
              </a:spcBef>
              <a:spcAft>
                <a:spcPts val="0"/>
              </a:spcAft>
            </a:pPr>
            <a:r>
              <a:rPr lang="en-US" sz="1400" kern="0" dirty="0" smtClean="0">
                <a:latin typeface="Courier New" pitchFamily="49" charset="0"/>
              </a:rPr>
              <a:t>C    10.1.1.0 is directly connected, Serial0/0/0</a:t>
            </a:r>
          </a:p>
          <a:p>
            <a:pPr lvl="0" algn="l">
              <a:lnSpc>
                <a:spcPct val="100000"/>
              </a:lnSpc>
              <a:spcBef>
                <a:spcPts val="0"/>
              </a:spcBef>
              <a:spcAft>
                <a:spcPts val="0"/>
              </a:spcAft>
            </a:pPr>
            <a:r>
              <a:rPr lang="en-US" sz="1400" kern="0" dirty="0" smtClean="0">
                <a:latin typeface="Courier New" pitchFamily="49" charset="0"/>
              </a:rPr>
              <a:t>S*   0.0.0.0/0 [1/0] via 10.1.1.1</a:t>
            </a:r>
          </a:p>
          <a:p>
            <a:pPr lvl="0" algn="l">
              <a:lnSpc>
                <a:spcPct val="100000"/>
              </a:lnSpc>
              <a:spcBef>
                <a:spcPts val="0"/>
              </a:spcBef>
              <a:spcAft>
                <a:spcPts val="0"/>
              </a:spcAft>
            </a:pPr>
            <a:r>
              <a:rPr lang="en-US" sz="1400" kern="0" dirty="0" smtClean="0">
                <a:latin typeface="Courier New" pitchFamily="49" charset="0"/>
              </a:rPr>
              <a:t>R1# </a:t>
            </a:r>
            <a:endParaRPr lang="en-US" sz="1400" b="1" kern="0" dirty="0" smtClean="0">
              <a:latin typeface="Courier New" pitchFamily="49" charset="0"/>
            </a:endParaRPr>
          </a:p>
          <a:p>
            <a:pPr marL="236538" indent="-236538" algn="l" defTabSz="814388" eaLnBrk="1" hangingPunct="1">
              <a:lnSpc>
                <a:spcPct val="100000"/>
              </a:lnSpc>
              <a:spcBef>
                <a:spcPts val="0"/>
              </a:spcBef>
              <a:spcAft>
                <a:spcPts val="0"/>
              </a:spcAft>
              <a:buClr>
                <a:srgbClr val="708CA1"/>
              </a:buClr>
              <a:defRPr/>
            </a:pPr>
            <a:endParaRPr lang="en-US" sz="1400" b="1" kern="0" dirty="0" smtClean="0">
              <a:latin typeface="Courier New" pitchFamily="49" charset="0"/>
            </a:endParaRPr>
          </a:p>
          <a:p>
            <a:pPr marL="236538" indent="-236538" algn="l" defTabSz="814388" eaLnBrk="1" hangingPunct="1">
              <a:lnSpc>
                <a:spcPct val="100000"/>
              </a:lnSpc>
              <a:spcBef>
                <a:spcPts val="0"/>
              </a:spcBef>
              <a:spcAft>
                <a:spcPts val="0"/>
              </a:spcAft>
              <a:buClr>
                <a:srgbClr val="708CA1"/>
              </a:buClr>
              <a:defRPr/>
            </a:pPr>
            <a:endParaRPr lang="en-US" sz="1400" b="1" kern="0" dirty="0">
              <a:latin typeface="Courier New" pitchFamily="49" charset="0"/>
            </a:endParaRPr>
          </a:p>
        </p:txBody>
      </p:sp>
      <p:sp>
        <p:nvSpPr>
          <p:cNvPr id="33" name="Text Placeholder 5"/>
          <p:cNvSpPr>
            <a:spLocks/>
          </p:cNvSpPr>
          <p:nvPr/>
        </p:nvSpPr>
        <p:spPr bwMode="auto">
          <a:xfrm>
            <a:off x="299595" y="2406763"/>
            <a:ext cx="8540750" cy="545743"/>
          </a:xfrm>
          <a:prstGeom prst="rect">
            <a:avLst/>
          </a:prstGeom>
          <a:noFill/>
          <a:ln w="254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spcAft>
                <a:spcPts val="0"/>
              </a:spcAft>
              <a:buClr>
                <a:srgbClr val="708CA1"/>
              </a:buClr>
              <a:defRPr/>
            </a:pPr>
            <a:r>
              <a:rPr lang="en-US" sz="1400" kern="0" dirty="0" smtClean="0">
                <a:latin typeface="Courier New" pitchFamily="49" charset="0"/>
              </a:rPr>
              <a:t>R2(config</a:t>
            </a:r>
            <a:r>
              <a:rPr lang="en-US" sz="1400" kern="0" dirty="0">
                <a:latin typeface="Courier New" pitchFamily="49" charset="0"/>
              </a:rPr>
              <a:t>)# </a:t>
            </a:r>
            <a:r>
              <a:rPr lang="en-US" sz="1400" b="1" kern="0" dirty="0" smtClean="0">
                <a:latin typeface="Courier New" pitchFamily="49" charset="0"/>
              </a:rPr>
              <a:t>ip route 172.16.1.0 255.255.255.0 S0/0/0</a:t>
            </a:r>
          </a:p>
          <a:p>
            <a:pPr marL="236538" indent="-236538" algn="l" defTabSz="814388" eaLnBrk="1" hangingPunct="1">
              <a:lnSpc>
                <a:spcPct val="100000"/>
              </a:lnSpc>
              <a:spcBef>
                <a:spcPts val="0"/>
              </a:spcBef>
              <a:spcAft>
                <a:spcPts val="0"/>
              </a:spcAft>
              <a:buClr>
                <a:srgbClr val="708CA1"/>
              </a:buClr>
              <a:defRPr/>
            </a:pPr>
            <a:r>
              <a:rPr lang="en-US" sz="1400" kern="0" dirty="0" smtClean="0">
                <a:latin typeface="Courier New" pitchFamily="49" charset="0"/>
              </a:rPr>
              <a:t>R2(config)# </a:t>
            </a:r>
            <a:r>
              <a:rPr lang="en-US" sz="1400" b="1" kern="0" dirty="0" smtClean="0">
                <a:latin typeface="Courier New" pitchFamily="49" charset="0"/>
              </a:rPr>
              <a:t>ip route 0.0.0.0 0.0.0.0 192.168.1.1</a:t>
            </a:r>
          </a:p>
          <a:p>
            <a:pPr marL="236538" indent="-236538" algn="l" defTabSz="814388" eaLnBrk="1" hangingPunct="1">
              <a:lnSpc>
                <a:spcPct val="100000"/>
              </a:lnSpc>
              <a:spcBef>
                <a:spcPts val="0"/>
              </a:spcBef>
              <a:spcAft>
                <a:spcPts val="0"/>
              </a:spcAft>
              <a:buClr>
                <a:srgbClr val="708CA1"/>
              </a:buClr>
              <a:defRPr/>
            </a:pPr>
            <a:endParaRPr lang="en-US" sz="1400" b="1" kern="0" dirty="0">
              <a:latin typeface="Courier New" pitchFamily="49" charset="0"/>
            </a:endParaRPr>
          </a:p>
        </p:txBody>
      </p:sp>
      <p:grpSp>
        <p:nvGrpSpPr>
          <p:cNvPr id="36" name="Group 35"/>
          <p:cNvGrpSpPr/>
          <p:nvPr/>
        </p:nvGrpSpPr>
        <p:grpSpPr>
          <a:xfrm>
            <a:off x="911634" y="3095725"/>
            <a:ext cx="7290541" cy="1030080"/>
            <a:chOff x="987834" y="3095725"/>
            <a:chExt cx="7290541" cy="1030080"/>
          </a:xfrm>
        </p:grpSpPr>
        <p:pic>
          <p:nvPicPr>
            <p:cNvPr id="13" name="Picture 88"/>
            <p:cNvPicPr>
              <a:picLocks noChangeAspect="1" noChangeArrowheads="1"/>
            </p:cNvPicPr>
            <p:nvPr/>
          </p:nvPicPr>
          <p:blipFill>
            <a:blip r:embed="rId3"/>
            <a:srcRect/>
            <a:stretch>
              <a:fillRect/>
            </a:stretch>
          </p:blipFill>
          <p:spPr bwMode="auto">
            <a:xfrm>
              <a:off x="7145453" y="3095725"/>
              <a:ext cx="1132922" cy="690333"/>
            </a:xfrm>
            <a:prstGeom prst="rect">
              <a:avLst/>
            </a:prstGeom>
            <a:noFill/>
            <a:ln w="9525" algn="ctr">
              <a:noFill/>
              <a:miter lim="800000"/>
              <a:headEnd/>
              <a:tailEnd/>
            </a:ln>
          </p:spPr>
        </p:pic>
        <p:sp>
          <p:nvSpPr>
            <p:cNvPr id="12" name="Freeform 9"/>
            <p:cNvSpPr>
              <a:spLocks/>
            </p:cNvSpPr>
            <p:nvPr/>
          </p:nvSpPr>
          <p:spPr bwMode="auto">
            <a:xfrm>
              <a:off x="4416602" y="3369308"/>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1" name="Freeform 9"/>
            <p:cNvSpPr>
              <a:spLocks/>
            </p:cNvSpPr>
            <p:nvPr/>
          </p:nvSpPr>
          <p:spPr bwMode="auto">
            <a:xfrm>
              <a:off x="1895569" y="333809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 name="Picture 37"/>
            <p:cNvPicPr>
              <a:picLocks noChangeArrowheads="1"/>
            </p:cNvPicPr>
            <p:nvPr/>
          </p:nvPicPr>
          <p:blipFill>
            <a:blip r:embed="rId4"/>
            <a:srcRect/>
            <a:stretch>
              <a:fillRect/>
            </a:stretch>
          </p:blipFill>
          <p:spPr bwMode="auto">
            <a:xfrm>
              <a:off x="1057607" y="3117758"/>
              <a:ext cx="870351" cy="451691"/>
            </a:xfrm>
            <a:prstGeom prst="rect">
              <a:avLst/>
            </a:prstGeom>
            <a:noFill/>
            <a:ln w="9525">
              <a:noFill/>
              <a:miter lim="800000"/>
              <a:headEnd/>
              <a:tailEnd/>
            </a:ln>
          </p:spPr>
        </p:pic>
        <p:pic>
          <p:nvPicPr>
            <p:cNvPr id="9" name="Picture 37"/>
            <p:cNvPicPr>
              <a:picLocks noChangeArrowheads="1"/>
            </p:cNvPicPr>
            <p:nvPr/>
          </p:nvPicPr>
          <p:blipFill>
            <a:blip r:embed="rId4"/>
            <a:srcRect/>
            <a:stretch>
              <a:fillRect/>
            </a:stretch>
          </p:blipFill>
          <p:spPr bwMode="auto">
            <a:xfrm>
              <a:off x="3591491" y="3128775"/>
              <a:ext cx="870351" cy="451691"/>
            </a:xfrm>
            <a:prstGeom prst="rect">
              <a:avLst/>
            </a:prstGeom>
            <a:noFill/>
            <a:ln w="9525">
              <a:noFill/>
              <a:miter lim="800000"/>
              <a:headEnd/>
              <a:tailEnd/>
            </a:ln>
          </p:spPr>
        </p:pic>
        <p:pic>
          <p:nvPicPr>
            <p:cNvPr id="10" name="Picture 37"/>
            <p:cNvPicPr>
              <a:picLocks noChangeArrowheads="1"/>
            </p:cNvPicPr>
            <p:nvPr/>
          </p:nvPicPr>
          <p:blipFill>
            <a:blip r:embed="rId4"/>
            <a:srcRect/>
            <a:stretch>
              <a:fillRect/>
            </a:stretch>
          </p:blipFill>
          <p:spPr bwMode="auto">
            <a:xfrm>
              <a:off x="6345718" y="3172843"/>
              <a:ext cx="870351" cy="451691"/>
            </a:xfrm>
            <a:prstGeom prst="rect">
              <a:avLst/>
            </a:prstGeom>
            <a:noFill/>
            <a:ln w="9525">
              <a:noFill/>
              <a:miter lim="800000"/>
              <a:headEnd/>
              <a:tailEnd/>
            </a:ln>
          </p:spPr>
        </p:pic>
        <p:sp>
          <p:nvSpPr>
            <p:cNvPr id="14" name="TextBox 13"/>
            <p:cNvSpPr txBox="1"/>
            <p:nvPr/>
          </p:nvSpPr>
          <p:spPr>
            <a:xfrm>
              <a:off x="7381322" y="3327078"/>
              <a:ext cx="700833" cy="244682"/>
            </a:xfrm>
            <a:prstGeom prst="rect">
              <a:avLst/>
            </a:prstGeom>
            <a:noFill/>
          </p:spPr>
          <p:txBody>
            <a:bodyPr wrap="none" rtlCol="0">
              <a:spAutoFit/>
            </a:bodyPr>
            <a:lstStyle/>
            <a:p>
              <a:r>
                <a:rPr lang="en-US" sz="1100" b="1" dirty="0" smtClean="0"/>
                <a:t>Internet</a:t>
              </a:r>
              <a:endParaRPr lang="en-US" sz="1100" b="1" dirty="0"/>
            </a:p>
          </p:txBody>
        </p:sp>
        <p:sp>
          <p:nvSpPr>
            <p:cNvPr id="15" name="TextBox 14"/>
            <p:cNvSpPr txBox="1"/>
            <p:nvPr/>
          </p:nvSpPr>
          <p:spPr>
            <a:xfrm>
              <a:off x="1961006" y="3139791"/>
              <a:ext cx="1013551" cy="165253"/>
            </a:xfrm>
            <a:prstGeom prst="rect">
              <a:avLst/>
            </a:prstGeom>
            <a:noFill/>
          </p:spPr>
          <p:txBody>
            <a:bodyPr wrap="square" lIns="0" tIns="0" rIns="0" bIns="0" rtlCol="0" anchor="ctr" anchorCtr="0">
              <a:noAutofit/>
            </a:bodyPr>
            <a:lstStyle/>
            <a:p>
              <a:pPr algn="l"/>
              <a:r>
                <a:rPr lang="en-US" sz="1050" dirty="0" smtClean="0"/>
                <a:t>S0/0/0</a:t>
              </a:r>
              <a:endParaRPr lang="en-US" sz="1050" dirty="0"/>
            </a:p>
          </p:txBody>
        </p:sp>
        <p:sp>
          <p:nvSpPr>
            <p:cNvPr id="16" name="TextBox 15"/>
            <p:cNvSpPr txBox="1"/>
            <p:nvPr/>
          </p:nvSpPr>
          <p:spPr>
            <a:xfrm>
              <a:off x="3171038" y="3292191"/>
              <a:ext cx="1013551" cy="165253"/>
            </a:xfrm>
            <a:prstGeom prst="rect">
              <a:avLst/>
            </a:prstGeom>
            <a:noFill/>
          </p:spPr>
          <p:txBody>
            <a:bodyPr wrap="square" lIns="0" tIns="0" rIns="0" bIns="0" rtlCol="0" anchor="ctr" anchorCtr="0">
              <a:noAutofit/>
            </a:bodyPr>
            <a:lstStyle/>
            <a:p>
              <a:pPr algn="l"/>
              <a:r>
                <a:rPr lang="en-US" sz="1050" dirty="0" smtClean="0"/>
                <a:t>S0/0/0</a:t>
              </a:r>
              <a:endParaRPr lang="en-US" sz="1050" dirty="0"/>
            </a:p>
          </p:txBody>
        </p:sp>
        <p:sp>
          <p:nvSpPr>
            <p:cNvPr id="17" name="TextBox 16"/>
            <p:cNvSpPr txBox="1"/>
            <p:nvPr/>
          </p:nvSpPr>
          <p:spPr>
            <a:xfrm>
              <a:off x="4116665" y="3620857"/>
              <a:ext cx="455336" cy="157915"/>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8" name="TextBox 17"/>
            <p:cNvSpPr txBox="1"/>
            <p:nvPr/>
          </p:nvSpPr>
          <p:spPr>
            <a:xfrm>
              <a:off x="1538725" y="3598822"/>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9" name="TextBox 18"/>
            <p:cNvSpPr txBox="1"/>
            <p:nvPr/>
          </p:nvSpPr>
          <p:spPr>
            <a:xfrm>
              <a:off x="1959168" y="3369310"/>
              <a:ext cx="1013551" cy="165253"/>
            </a:xfrm>
            <a:prstGeom prst="rect">
              <a:avLst/>
            </a:prstGeom>
            <a:noFill/>
          </p:spPr>
          <p:txBody>
            <a:bodyPr wrap="square" lIns="0" tIns="0" rIns="0" bIns="0" rtlCol="0" anchor="ctr" anchorCtr="0">
              <a:noAutofit/>
            </a:bodyPr>
            <a:lstStyle/>
            <a:p>
              <a:pPr algn="l"/>
              <a:r>
                <a:rPr lang="en-US" sz="1050" dirty="0" smtClean="0"/>
                <a:t>10.1.1.2</a:t>
              </a:r>
              <a:endParaRPr lang="en-US" sz="1050" dirty="0"/>
            </a:p>
          </p:txBody>
        </p:sp>
        <p:sp>
          <p:nvSpPr>
            <p:cNvPr id="20" name="TextBox 19"/>
            <p:cNvSpPr txBox="1"/>
            <p:nvPr/>
          </p:nvSpPr>
          <p:spPr>
            <a:xfrm>
              <a:off x="3114115" y="3499676"/>
              <a:ext cx="1013551" cy="165253"/>
            </a:xfrm>
            <a:prstGeom prst="rect">
              <a:avLst/>
            </a:prstGeom>
            <a:noFill/>
          </p:spPr>
          <p:txBody>
            <a:bodyPr wrap="square" lIns="0" tIns="0" rIns="0" bIns="0" rtlCol="0" anchor="ctr" anchorCtr="0">
              <a:noAutofit/>
            </a:bodyPr>
            <a:lstStyle/>
            <a:p>
              <a:pPr algn="l"/>
              <a:r>
                <a:rPr lang="en-US" sz="1050" dirty="0" smtClean="0"/>
                <a:t>10.1.1.1</a:t>
              </a:r>
              <a:endParaRPr lang="en-US" sz="1050" dirty="0"/>
            </a:p>
          </p:txBody>
        </p:sp>
        <p:sp>
          <p:nvSpPr>
            <p:cNvPr id="21" name="TextBox 20"/>
            <p:cNvSpPr txBox="1"/>
            <p:nvPr/>
          </p:nvSpPr>
          <p:spPr>
            <a:xfrm>
              <a:off x="4544487" y="3398685"/>
              <a:ext cx="1013551" cy="165253"/>
            </a:xfrm>
            <a:prstGeom prst="rect">
              <a:avLst/>
            </a:prstGeom>
            <a:noFill/>
          </p:spPr>
          <p:txBody>
            <a:bodyPr wrap="square" lIns="0" tIns="0" rIns="0" bIns="0" rtlCol="0" anchor="ctr" anchorCtr="0">
              <a:noAutofit/>
            </a:bodyPr>
            <a:lstStyle/>
            <a:p>
              <a:pPr algn="l"/>
              <a:r>
                <a:rPr lang="en-US" sz="1050" dirty="0" smtClean="0"/>
                <a:t>192.168.1.2</a:t>
              </a:r>
              <a:endParaRPr lang="en-US" sz="1050" dirty="0"/>
            </a:p>
          </p:txBody>
        </p:sp>
        <p:sp>
          <p:nvSpPr>
            <p:cNvPr id="22" name="TextBox 21"/>
            <p:cNvSpPr txBox="1"/>
            <p:nvPr/>
          </p:nvSpPr>
          <p:spPr>
            <a:xfrm>
              <a:off x="5589264" y="3341762"/>
              <a:ext cx="1013551" cy="165253"/>
            </a:xfrm>
            <a:prstGeom prst="rect">
              <a:avLst/>
            </a:prstGeom>
            <a:noFill/>
          </p:spPr>
          <p:txBody>
            <a:bodyPr wrap="square" lIns="0" tIns="0" rIns="0" bIns="0" rtlCol="0" anchor="ctr" anchorCtr="0">
              <a:noAutofit/>
            </a:bodyPr>
            <a:lstStyle/>
            <a:p>
              <a:pPr algn="l"/>
              <a:r>
                <a:rPr lang="en-US" sz="1050" dirty="0" smtClean="0"/>
                <a:t>192.168.1.1</a:t>
              </a:r>
              <a:endParaRPr lang="en-US" sz="1050" dirty="0"/>
            </a:p>
          </p:txBody>
        </p:sp>
        <p:sp>
          <p:nvSpPr>
            <p:cNvPr id="23" name="TextBox 22"/>
            <p:cNvSpPr txBox="1"/>
            <p:nvPr/>
          </p:nvSpPr>
          <p:spPr>
            <a:xfrm>
              <a:off x="4502255" y="3191199"/>
              <a:ext cx="455336" cy="157915"/>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cxnSp>
          <p:nvCxnSpPr>
            <p:cNvPr id="25" name="Straight Connector 24"/>
            <p:cNvCxnSpPr/>
            <p:nvPr/>
          </p:nvCxnSpPr>
          <p:spPr bwMode="auto">
            <a:xfrm rot="5400000">
              <a:off x="1319268" y="3715424"/>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6" name="Straight Connector 25"/>
            <p:cNvCxnSpPr/>
            <p:nvPr/>
          </p:nvCxnSpPr>
          <p:spPr bwMode="auto">
            <a:xfrm rot="10800000">
              <a:off x="1243066" y="3887101"/>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8" name="Straight Connector 27"/>
            <p:cNvCxnSpPr/>
            <p:nvPr/>
          </p:nvCxnSpPr>
          <p:spPr bwMode="auto">
            <a:xfrm rot="5400000">
              <a:off x="3895379" y="372460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9" name="Straight Connector 28"/>
            <p:cNvCxnSpPr/>
            <p:nvPr/>
          </p:nvCxnSpPr>
          <p:spPr bwMode="auto">
            <a:xfrm rot="10800000">
              <a:off x="3819177" y="3896282"/>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1" name="TextBox 30"/>
            <p:cNvSpPr txBox="1"/>
            <p:nvPr/>
          </p:nvSpPr>
          <p:spPr>
            <a:xfrm>
              <a:off x="1333040" y="333809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2" name="TextBox 31"/>
            <p:cNvSpPr txBox="1"/>
            <p:nvPr/>
          </p:nvSpPr>
          <p:spPr>
            <a:xfrm>
              <a:off x="3887146" y="334727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4" name="TextBox 33"/>
            <p:cNvSpPr txBox="1"/>
            <p:nvPr/>
          </p:nvSpPr>
          <p:spPr>
            <a:xfrm>
              <a:off x="987834" y="3951373"/>
              <a:ext cx="1013551" cy="165253"/>
            </a:xfrm>
            <a:prstGeom prst="rect">
              <a:avLst/>
            </a:prstGeom>
            <a:noFill/>
          </p:spPr>
          <p:txBody>
            <a:bodyPr wrap="square" lIns="0" tIns="0" rIns="0" bIns="0" rtlCol="0" anchor="ctr" anchorCtr="0">
              <a:noAutofit/>
            </a:bodyPr>
            <a:lstStyle/>
            <a:p>
              <a:r>
                <a:rPr lang="en-US" sz="1050" dirty="0" smtClean="0"/>
                <a:t>172.16.1.0 /24</a:t>
              </a:r>
              <a:endParaRPr lang="en-US" sz="1050" dirty="0"/>
            </a:p>
          </p:txBody>
        </p:sp>
        <p:sp>
          <p:nvSpPr>
            <p:cNvPr id="35" name="TextBox 34"/>
            <p:cNvSpPr txBox="1"/>
            <p:nvPr/>
          </p:nvSpPr>
          <p:spPr>
            <a:xfrm>
              <a:off x="3563974" y="3960552"/>
              <a:ext cx="1013551" cy="165253"/>
            </a:xfrm>
            <a:prstGeom prst="rect">
              <a:avLst/>
            </a:prstGeom>
            <a:noFill/>
          </p:spPr>
          <p:txBody>
            <a:bodyPr wrap="square" lIns="0" tIns="0" rIns="0" bIns="0" rtlCol="0" anchor="ctr" anchorCtr="0">
              <a:noAutofit/>
            </a:bodyPr>
            <a:lstStyle/>
            <a:p>
              <a:r>
                <a:rPr lang="en-US" sz="1050" dirty="0" smtClean="0"/>
                <a:t>10.2.0.0 /16</a:t>
              </a:r>
              <a:endParaRPr lang="en-US" sz="1050" dirty="0"/>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Routing</a:t>
            </a:r>
            <a:endParaRPr lang="en-US" dirty="0"/>
          </a:p>
        </p:txBody>
      </p:sp>
      <p:sp>
        <p:nvSpPr>
          <p:cNvPr id="3" name="Content Placeholder 2"/>
          <p:cNvSpPr>
            <a:spLocks noGrp="1"/>
          </p:cNvSpPr>
          <p:nvPr>
            <p:ph idx="1"/>
          </p:nvPr>
        </p:nvSpPr>
        <p:spPr/>
        <p:txBody>
          <a:bodyPr/>
          <a:lstStyle/>
          <a:p>
            <a:r>
              <a:rPr lang="en-US" dirty="0" smtClean="0"/>
              <a:t>Dynamic routing </a:t>
            </a:r>
            <a:r>
              <a:rPr lang="en-US" sz="1800" dirty="0" smtClean="0"/>
              <a:t>(RIPv1, RIPv2, EIGRP, OSPF, and IS-IS) </a:t>
            </a:r>
            <a:r>
              <a:rPr lang="en-US" dirty="0" smtClean="0"/>
              <a:t>allows the network to adjust to changes in the topology automatically, without administrator involvement.</a:t>
            </a:r>
          </a:p>
          <a:p>
            <a:r>
              <a:rPr lang="en-US" dirty="0" smtClean="0"/>
              <a:t>The information exchanged by routers includes the metric or cost to each destination (this value is sometimes called the distance).</a:t>
            </a:r>
          </a:p>
          <a:p>
            <a:pPr lvl="1"/>
            <a:r>
              <a:rPr lang="en-US" dirty="0" smtClean="0"/>
              <a:t>Different routing protocols base their metric on different measurements, including hop count, interface speed, or more-complex metrics.</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On-Demand Routing</a:t>
            </a:r>
            <a:endParaRPr lang="en-US" dirty="0"/>
          </a:p>
        </p:txBody>
      </p:sp>
      <p:sp>
        <p:nvSpPr>
          <p:cNvPr id="3" name="Content Placeholder 2"/>
          <p:cNvSpPr>
            <a:spLocks noGrp="1"/>
          </p:cNvSpPr>
          <p:nvPr>
            <p:ph idx="1"/>
          </p:nvPr>
        </p:nvSpPr>
        <p:spPr/>
        <p:txBody>
          <a:bodyPr/>
          <a:lstStyle/>
          <a:p>
            <a:r>
              <a:rPr lang="en-US" dirty="0" smtClean="0"/>
              <a:t>Static routes must be manually configured and updated when the network topology changes. </a:t>
            </a:r>
          </a:p>
          <a:p>
            <a:r>
              <a:rPr lang="en-US" dirty="0" smtClean="0"/>
              <a:t>Dynamic routing protocols use network bandwidth and router resources. </a:t>
            </a:r>
          </a:p>
          <a:p>
            <a:pPr lvl="1"/>
            <a:r>
              <a:rPr lang="en-US" dirty="0" smtClean="0"/>
              <a:t>Resource usage of dynamic routing can be considerable.</a:t>
            </a:r>
          </a:p>
          <a:p>
            <a:r>
              <a:rPr lang="en-US" dirty="0" smtClean="0"/>
              <a:t>A third option is to use the Cisco On-Demand Routing (ODR) feature.</a:t>
            </a:r>
          </a:p>
          <a:p>
            <a:pPr lvl="1"/>
            <a:r>
              <a:rPr lang="en-US" dirty="0" smtClean="0"/>
              <a:t>ODR uses minimal overhead compared to a dynamic routing protocol and requires less manual configuration than static routes.</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ODR </a:t>
            </a:r>
            <a:endParaRPr lang="en-US" dirty="0"/>
          </a:p>
        </p:txBody>
      </p:sp>
      <p:sp>
        <p:nvSpPr>
          <p:cNvPr id="3" name="Content Placeholder 2"/>
          <p:cNvSpPr>
            <a:spLocks noGrp="1"/>
          </p:cNvSpPr>
          <p:nvPr>
            <p:ph idx="1"/>
          </p:nvPr>
        </p:nvSpPr>
        <p:spPr/>
        <p:txBody>
          <a:bodyPr/>
          <a:lstStyle/>
          <a:p>
            <a:r>
              <a:rPr lang="en-US" dirty="0" smtClean="0"/>
              <a:t>ODR is applicable in a hub-and-spoke topology only. </a:t>
            </a:r>
          </a:p>
          <a:p>
            <a:r>
              <a:rPr lang="en-US" dirty="0" smtClean="0"/>
              <a:t>ODR works with the Cisco Discovery Protocol (CDP) to carry network information between spokes and hub router.</a:t>
            </a:r>
          </a:p>
          <a:p>
            <a:r>
              <a:rPr lang="en-US" dirty="0" smtClean="0"/>
              <a:t>The hub router sends a default route to the spokes that points back to itself and installs the stub networks reported by ODR in its routing table.</a:t>
            </a:r>
          </a:p>
          <a:p>
            <a:pPr lvl="1"/>
            <a:r>
              <a:rPr lang="en-US" dirty="0" smtClean="0"/>
              <a:t>The hub router can then be configured to redistribute the ODR learned routes into a dynamic routing protocol.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Cisco Intelligent Information Network</a:t>
            </a:r>
          </a:p>
        </p:txBody>
      </p:sp>
      <p:sp>
        <p:nvSpPr>
          <p:cNvPr id="6" name="Content Placeholder 5"/>
          <p:cNvSpPr>
            <a:spLocks noGrp="1"/>
          </p:cNvSpPr>
          <p:nvPr>
            <p:ph idx="1"/>
          </p:nvPr>
        </p:nvSpPr>
        <p:spPr/>
        <p:txBody>
          <a:bodyPr/>
          <a:lstStyle/>
          <a:p>
            <a:r>
              <a:rPr lang="en-US" dirty="0" smtClean="0"/>
              <a:t>The Intelligent Information Network (IIN):</a:t>
            </a:r>
          </a:p>
          <a:p>
            <a:pPr lvl="1"/>
            <a:r>
              <a:rPr lang="en-US" dirty="0" smtClean="0"/>
              <a:t>Integrates networked resources and information assets.</a:t>
            </a:r>
          </a:p>
          <a:p>
            <a:pPr lvl="1"/>
            <a:r>
              <a:rPr lang="en-US" dirty="0" smtClean="0"/>
              <a:t>Extends intelligence across multiple products and infrastructure layers.</a:t>
            </a:r>
          </a:p>
          <a:p>
            <a:pPr lvl="1"/>
            <a:r>
              <a:rPr lang="en-US" dirty="0" smtClean="0"/>
              <a:t>Actively participates in the delivery of services and applications.</a:t>
            </a:r>
          </a:p>
          <a:p>
            <a:r>
              <a:rPr lang="en-US" dirty="0" smtClean="0"/>
              <a:t>The IIN technology vision consists of 3 three phases in which functionality can be added to the infrastructure as required:</a:t>
            </a:r>
          </a:p>
          <a:p>
            <a:pPr lvl="1"/>
            <a:r>
              <a:rPr lang="en-US" dirty="0" smtClean="0"/>
              <a:t>Integrated transport</a:t>
            </a:r>
          </a:p>
          <a:p>
            <a:pPr lvl="1"/>
            <a:r>
              <a:rPr lang="en-US" dirty="0" smtClean="0"/>
              <a:t>Integrated services</a:t>
            </a:r>
          </a:p>
          <a:p>
            <a:pPr lvl="1"/>
            <a:r>
              <a:rPr lang="en-US" dirty="0" smtClean="0"/>
              <a:t>Integrated applications</a:t>
            </a:r>
            <a:endParaRPr lang="en-US" dirty="0"/>
          </a:p>
        </p:txBody>
      </p:sp>
    </p:spTree>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ODR</a:t>
            </a:r>
            <a:endParaRPr lang="en-US" dirty="0"/>
          </a:p>
        </p:txBody>
      </p:sp>
      <p:sp>
        <p:nvSpPr>
          <p:cNvPr id="3" name="Content Placeholder 2"/>
          <p:cNvSpPr>
            <a:spLocks noGrp="1"/>
          </p:cNvSpPr>
          <p:nvPr>
            <p:ph idx="1"/>
          </p:nvPr>
        </p:nvSpPr>
        <p:spPr/>
        <p:txBody>
          <a:bodyPr/>
          <a:lstStyle/>
          <a:p>
            <a:r>
              <a:rPr lang="en-US" dirty="0" smtClean="0"/>
              <a:t>ODR is configured:</a:t>
            </a:r>
          </a:p>
          <a:p>
            <a:pPr lvl="1"/>
            <a:r>
              <a:rPr lang="en-US" dirty="0" smtClean="0"/>
              <a:t>On all routers, CDP must be enabled.</a:t>
            </a:r>
          </a:p>
          <a:p>
            <a:pPr lvl="1"/>
            <a:r>
              <a:rPr lang="en-US" dirty="0" smtClean="0"/>
              <a:t>On the hub router using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router odr</a:t>
            </a:r>
            <a:r>
              <a:rPr lang="en-US" dirty="0" smtClean="0">
                <a:latin typeface="Courier New" pitchFamily="49" charset="0"/>
                <a:cs typeface="Courier New" pitchFamily="49" charset="0"/>
              </a:rPr>
              <a:t> </a:t>
            </a:r>
            <a:r>
              <a:rPr lang="en-US" dirty="0" smtClean="0"/>
              <a:t>global config command.</a:t>
            </a:r>
          </a:p>
          <a:p>
            <a:pPr lvl="1"/>
            <a:r>
              <a:rPr lang="en-US" dirty="0" smtClean="0"/>
              <a:t>On the stub routers, no IP routing protocol can be configured. </a:t>
            </a:r>
          </a:p>
          <a:p>
            <a:r>
              <a:rPr lang="en-US" dirty="0" smtClean="0"/>
              <a:t>ODR learned routes appear in the hub router routing table with an entry of “o” and an administrative distance of 160.</a:t>
            </a:r>
          </a:p>
          <a:p>
            <a:pPr lvl="1"/>
            <a:r>
              <a:rPr lang="en-US" dirty="0" smtClean="0"/>
              <a:t>On each spoke router, the routing table contains only its connected networks and a static default route injected by ODR from the hub.</a:t>
            </a:r>
          </a:p>
          <a:p>
            <a:endParaRPr lang="en-US"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bwMode="auto">
          <a:xfrm>
            <a:off x="2105677" y="5466189"/>
            <a:ext cx="628113" cy="44067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0" name="Rectangle 39"/>
          <p:cNvSpPr/>
          <p:nvPr/>
        </p:nvSpPr>
        <p:spPr bwMode="auto">
          <a:xfrm>
            <a:off x="299065" y="5466189"/>
            <a:ext cx="209318" cy="44067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sz="2800" dirty="0" smtClean="0"/>
              <a:t>Configuring ODR</a:t>
            </a:r>
            <a:endParaRPr lang="en-US" sz="2800" dirty="0"/>
          </a:p>
        </p:txBody>
      </p:sp>
      <p:sp>
        <p:nvSpPr>
          <p:cNvPr id="3" name="Content Placeholder 2"/>
          <p:cNvSpPr>
            <a:spLocks noGrp="1"/>
          </p:cNvSpPr>
          <p:nvPr>
            <p:ph idx="1"/>
          </p:nvPr>
        </p:nvSpPr>
        <p:spPr/>
        <p:txBody>
          <a:bodyPr>
            <a:normAutofit/>
          </a:bodyPr>
          <a:lstStyle/>
          <a:p>
            <a:r>
              <a:rPr lang="en-US" sz="2000" dirty="0" smtClean="0"/>
              <a:t>R1 is a hub router while R2 and R3 are stub routers.</a:t>
            </a:r>
          </a:p>
          <a:p>
            <a:r>
              <a:rPr lang="en-US" sz="2000" dirty="0" smtClean="0"/>
              <a:t>All routers have CDP enabled.</a:t>
            </a:r>
          </a:p>
        </p:txBody>
      </p:sp>
      <p:sp>
        <p:nvSpPr>
          <p:cNvPr id="5" name="Text Placeholder 5"/>
          <p:cNvSpPr>
            <a:spLocks/>
          </p:cNvSpPr>
          <p:nvPr/>
        </p:nvSpPr>
        <p:spPr bwMode="auto">
          <a:xfrm>
            <a:off x="279400" y="4080878"/>
            <a:ext cx="8540750" cy="2306626"/>
          </a:xfrm>
          <a:prstGeom prst="rect">
            <a:avLst/>
          </a:prstGeom>
          <a:noFill/>
          <a:ln w="254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R1(config)# </a:t>
            </a:r>
            <a:r>
              <a:rPr lang="en-US" sz="1400" b="1" kern="0" dirty="0" smtClean="0">
                <a:latin typeface="Courier New" pitchFamily="49" charset="0"/>
              </a:rPr>
              <a:t>router odr</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R1(config)# </a:t>
            </a:r>
            <a:r>
              <a:rPr lang="en-US" sz="14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400" kern="0" dirty="0" smtClean="0">
                <a:latin typeface="Courier New" pitchFamily="49" charset="0"/>
              </a:rPr>
              <a:t>R1# </a:t>
            </a:r>
            <a:r>
              <a:rPr lang="en-US" sz="1400" b="1" kern="0" dirty="0" smtClean="0">
                <a:latin typeface="Courier New" pitchFamily="49" charset="0"/>
              </a:rPr>
              <a:t>show ip route</a:t>
            </a:r>
          </a:p>
          <a:p>
            <a:pPr marL="236538" indent="-236538" algn="l" defTabSz="814388" eaLnBrk="1" hangingPunct="1">
              <a:lnSpc>
                <a:spcPct val="100000"/>
              </a:lnSpc>
              <a:spcBef>
                <a:spcPts val="0"/>
              </a:spcBef>
              <a:buClr>
                <a:srgbClr val="708CA1"/>
              </a:buClr>
              <a:defRPr/>
            </a:pPr>
            <a:endParaRPr lang="en-US" sz="600" b="1" kern="0" dirty="0" smtClean="0">
              <a:latin typeface="Courier New" pitchFamily="49" charset="0"/>
            </a:endParaRPr>
          </a:p>
          <a:p>
            <a:pPr lvl="0" algn="l">
              <a:lnSpc>
                <a:spcPct val="100000"/>
              </a:lnSpc>
              <a:spcBef>
                <a:spcPts val="0"/>
              </a:spcBef>
            </a:pPr>
            <a:r>
              <a:rPr lang="en-US" sz="1400" kern="0" dirty="0" smtClean="0">
                <a:latin typeface="Courier New" pitchFamily="49" charset="0"/>
              </a:rPr>
              <a:t>&lt;output omitted&gt;</a:t>
            </a:r>
          </a:p>
          <a:p>
            <a:pPr lvl="0" algn="l">
              <a:lnSpc>
                <a:spcPct val="100000"/>
              </a:lnSpc>
              <a:spcBef>
                <a:spcPts val="0"/>
              </a:spcBef>
            </a:pPr>
            <a:endParaRPr lang="en-US" sz="1200" b="1" kern="0" dirty="0" smtClean="0">
              <a:latin typeface="Courier New" pitchFamily="49" charset="0"/>
            </a:endParaRPr>
          </a:p>
          <a:p>
            <a:pPr lvl="0" algn="l">
              <a:lnSpc>
                <a:spcPct val="100000"/>
              </a:lnSpc>
              <a:spcBef>
                <a:spcPts val="0"/>
              </a:spcBef>
            </a:pPr>
            <a:r>
              <a:rPr lang="pt-BR" sz="1400" kern="0" dirty="0" smtClean="0">
                <a:latin typeface="Courier New" pitchFamily="49" charset="0"/>
              </a:rPr>
              <a:t>172.16.0.0/16 is subnetted, 2 subnets</a:t>
            </a:r>
          </a:p>
          <a:p>
            <a:pPr lvl="0" algn="l">
              <a:lnSpc>
                <a:spcPct val="100000"/>
              </a:lnSpc>
              <a:spcBef>
                <a:spcPts val="0"/>
              </a:spcBef>
            </a:pPr>
            <a:r>
              <a:rPr lang="pt-BR" sz="1400" kern="0" dirty="0" smtClean="0">
                <a:latin typeface="Courier New" pitchFamily="49" charset="0"/>
              </a:rPr>
              <a:t>o 172.16.1.0/24 [160/1] via 10.1.1.2, 00:00:23, Serial0/0/1</a:t>
            </a:r>
          </a:p>
          <a:p>
            <a:pPr lvl="0" algn="l">
              <a:lnSpc>
                <a:spcPct val="100000"/>
              </a:lnSpc>
              <a:spcBef>
                <a:spcPts val="0"/>
              </a:spcBef>
            </a:pPr>
            <a:r>
              <a:rPr lang="pt-BR" sz="1400" kern="0" dirty="0" smtClean="0">
                <a:latin typeface="Courier New" pitchFamily="49" charset="0"/>
              </a:rPr>
              <a:t>o 172.16.2.0/24 [160/1] via 10.2.2.2, 00:00:03, Serial0/0/2</a:t>
            </a:r>
          </a:p>
          <a:p>
            <a:pPr lvl="0" algn="l">
              <a:lnSpc>
                <a:spcPct val="100000"/>
              </a:lnSpc>
              <a:spcBef>
                <a:spcPts val="0"/>
              </a:spcBef>
            </a:pPr>
            <a:r>
              <a:rPr lang="pt-BR" sz="1400" kern="0" dirty="0" smtClean="0">
                <a:latin typeface="Courier New" pitchFamily="49" charset="0"/>
              </a:rPr>
              <a:t>&lt;output omitted&gt;</a:t>
            </a:r>
          </a:p>
          <a:p>
            <a:pPr lvl="0" algn="l">
              <a:lnSpc>
                <a:spcPct val="100000"/>
              </a:lnSpc>
              <a:spcBef>
                <a:spcPts val="0"/>
              </a:spcBef>
            </a:pPr>
            <a:r>
              <a:rPr lang="en-US" sz="1400" kern="0" dirty="0" smtClean="0">
                <a:latin typeface="Courier New" pitchFamily="49" charset="0"/>
              </a:rPr>
              <a:t>R1# </a:t>
            </a:r>
            <a:endParaRPr lang="en-US" sz="1400" b="1"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400" b="1"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400" b="1" kern="0" dirty="0">
              <a:latin typeface="Courier New" pitchFamily="49" charset="0"/>
            </a:endParaRPr>
          </a:p>
        </p:txBody>
      </p:sp>
      <p:grpSp>
        <p:nvGrpSpPr>
          <p:cNvPr id="27" name="Group 26"/>
          <p:cNvGrpSpPr/>
          <p:nvPr/>
        </p:nvGrpSpPr>
        <p:grpSpPr>
          <a:xfrm>
            <a:off x="1041263" y="2587580"/>
            <a:ext cx="6376929" cy="1068235"/>
            <a:chOff x="1041263" y="2587580"/>
            <a:chExt cx="6376929" cy="1068235"/>
          </a:xfrm>
        </p:grpSpPr>
        <p:sp>
          <p:nvSpPr>
            <p:cNvPr id="12" name="Freeform 9"/>
            <p:cNvSpPr>
              <a:spLocks/>
            </p:cNvSpPr>
            <p:nvPr/>
          </p:nvSpPr>
          <p:spPr bwMode="auto">
            <a:xfrm>
              <a:off x="4470031" y="282811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1" name="Freeform 9"/>
            <p:cNvSpPr>
              <a:spLocks/>
            </p:cNvSpPr>
            <p:nvPr/>
          </p:nvSpPr>
          <p:spPr bwMode="auto">
            <a:xfrm flipH="1">
              <a:off x="1866693" y="2816994"/>
              <a:ext cx="1801025" cy="15731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 name="Picture 37"/>
            <p:cNvPicPr>
              <a:picLocks noChangeArrowheads="1"/>
            </p:cNvPicPr>
            <p:nvPr/>
          </p:nvPicPr>
          <p:blipFill>
            <a:blip r:embed="rId3"/>
            <a:srcRect/>
            <a:stretch>
              <a:fillRect/>
            </a:stretch>
          </p:blipFill>
          <p:spPr bwMode="auto">
            <a:xfrm>
              <a:off x="1111036" y="2656947"/>
              <a:ext cx="870351" cy="451691"/>
            </a:xfrm>
            <a:prstGeom prst="rect">
              <a:avLst/>
            </a:prstGeom>
            <a:noFill/>
            <a:ln w="9525">
              <a:noFill/>
              <a:miter lim="800000"/>
              <a:headEnd/>
              <a:tailEnd/>
            </a:ln>
          </p:spPr>
        </p:pic>
        <p:pic>
          <p:nvPicPr>
            <p:cNvPr id="9" name="Picture 37"/>
            <p:cNvPicPr>
              <a:picLocks noChangeArrowheads="1"/>
            </p:cNvPicPr>
            <p:nvPr/>
          </p:nvPicPr>
          <p:blipFill>
            <a:blip r:embed="rId3"/>
            <a:srcRect/>
            <a:stretch>
              <a:fillRect/>
            </a:stretch>
          </p:blipFill>
          <p:spPr bwMode="auto">
            <a:xfrm>
              <a:off x="3644920" y="2587580"/>
              <a:ext cx="870351" cy="451691"/>
            </a:xfrm>
            <a:prstGeom prst="rect">
              <a:avLst/>
            </a:prstGeom>
            <a:noFill/>
            <a:ln w="9525">
              <a:noFill/>
              <a:miter lim="800000"/>
              <a:headEnd/>
              <a:tailEnd/>
            </a:ln>
          </p:spPr>
        </p:pic>
        <p:pic>
          <p:nvPicPr>
            <p:cNvPr id="10" name="Picture 37"/>
            <p:cNvPicPr>
              <a:picLocks noChangeArrowheads="1"/>
            </p:cNvPicPr>
            <p:nvPr/>
          </p:nvPicPr>
          <p:blipFill>
            <a:blip r:embed="rId3"/>
            <a:srcRect/>
            <a:stretch>
              <a:fillRect/>
            </a:stretch>
          </p:blipFill>
          <p:spPr bwMode="auto">
            <a:xfrm>
              <a:off x="6399147" y="2631648"/>
              <a:ext cx="870351" cy="451691"/>
            </a:xfrm>
            <a:prstGeom prst="rect">
              <a:avLst/>
            </a:prstGeom>
            <a:noFill/>
            <a:ln w="9525">
              <a:noFill/>
              <a:miter lim="800000"/>
              <a:headEnd/>
              <a:tailEnd/>
            </a:ln>
          </p:spPr>
        </p:pic>
        <p:sp>
          <p:nvSpPr>
            <p:cNvPr id="16" name="TextBox 15"/>
            <p:cNvSpPr txBox="1"/>
            <p:nvPr/>
          </p:nvSpPr>
          <p:spPr>
            <a:xfrm>
              <a:off x="3194323" y="2610324"/>
              <a:ext cx="533617" cy="213268"/>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sp>
          <p:nvSpPr>
            <p:cNvPr id="18" name="TextBox 17"/>
            <p:cNvSpPr txBox="1"/>
            <p:nvPr/>
          </p:nvSpPr>
          <p:spPr>
            <a:xfrm>
              <a:off x="2014183" y="2806410"/>
              <a:ext cx="1013551" cy="165253"/>
            </a:xfrm>
            <a:prstGeom prst="rect">
              <a:avLst/>
            </a:prstGeom>
            <a:noFill/>
          </p:spPr>
          <p:txBody>
            <a:bodyPr wrap="square" lIns="0" tIns="0" rIns="0" bIns="0" rtlCol="0" anchor="ctr" anchorCtr="0">
              <a:noAutofit/>
            </a:bodyPr>
            <a:lstStyle/>
            <a:p>
              <a:pPr algn="l"/>
              <a:r>
                <a:rPr lang="en-US" sz="1050" dirty="0" smtClean="0"/>
                <a:t>10.1.1.2</a:t>
              </a:r>
              <a:endParaRPr lang="en-US" sz="1050" dirty="0"/>
            </a:p>
          </p:txBody>
        </p:sp>
        <p:sp>
          <p:nvSpPr>
            <p:cNvPr id="23" name="TextBox 22"/>
            <p:cNvSpPr txBox="1"/>
            <p:nvPr/>
          </p:nvSpPr>
          <p:spPr>
            <a:xfrm>
              <a:off x="4555684" y="2650004"/>
              <a:ext cx="455336" cy="157915"/>
            </a:xfrm>
            <a:prstGeom prst="rect">
              <a:avLst/>
            </a:prstGeom>
            <a:noFill/>
          </p:spPr>
          <p:txBody>
            <a:bodyPr wrap="square" lIns="0" tIns="0" rIns="0" bIns="0" rtlCol="0" anchor="ctr" anchorCtr="0">
              <a:noAutofit/>
            </a:bodyPr>
            <a:lstStyle/>
            <a:p>
              <a:pPr algn="l"/>
              <a:r>
                <a:rPr lang="en-US" sz="1050" dirty="0" smtClean="0"/>
                <a:t>S0/0/2</a:t>
              </a:r>
              <a:endParaRPr lang="en-US" sz="1050" dirty="0"/>
            </a:p>
          </p:txBody>
        </p:sp>
        <p:cxnSp>
          <p:nvCxnSpPr>
            <p:cNvPr id="25" name="Straight Connector 24"/>
            <p:cNvCxnSpPr/>
            <p:nvPr/>
          </p:nvCxnSpPr>
          <p:spPr bwMode="auto">
            <a:xfrm rot="5400000">
              <a:off x="1372697" y="3254613"/>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6" name="Straight Connector 25"/>
            <p:cNvCxnSpPr/>
            <p:nvPr/>
          </p:nvCxnSpPr>
          <p:spPr bwMode="auto">
            <a:xfrm rot="10800000">
              <a:off x="1296495" y="3426290"/>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1" name="TextBox 30"/>
            <p:cNvSpPr txBox="1"/>
            <p:nvPr/>
          </p:nvSpPr>
          <p:spPr>
            <a:xfrm>
              <a:off x="1386469" y="287728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2" name="TextBox 31"/>
            <p:cNvSpPr txBox="1"/>
            <p:nvPr/>
          </p:nvSpPr>
          <p:spPr>
            <a:xfrm>
              <a:off x="3940575" y="280607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1041263" y="3490562"/>
              <a:ext cx="1013551" cy="165253"/>
            </a:xfrm>
            <a:prstGeom prst="rect">
              <a:avLst/>
            </a:prstGeom>
            <a:noFill/>
          </p:spPr>
          <p:txBody>
            <a:bodyPr wrap="square" lIns="0" tIns="0" rIns="0" bIns="0" rtlCol="0" anchor="ctr" anchorCtr="0">
              <a:noAutofit/>
            </a:bodyPr>
            <a:lstStyle/>
            <a:p>
              <a:r>
                <a:rPr lang="en-US" sz="1050" dirty="0" smtClean="0"/>
                <a:t>172.16.1.0 /24</a:t>
              </a:r>
              <a:endParaRPr lang="en-US" sz="1050" dirty="0"/>
            </a:p>
          </p:txBody>
        </p:sp>
        <p:sp>
          <p:nvSpPr>
            <p:cNvPr id="36" name="TextBox 35"/>
            <p:cNvSpPr txBox="1"/>
            <p:nvPr/>
          </p:nvSpPr>
          <p:spPr>
            <a:xfrm>
              <a:off x="6703975" y="2848308"/>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cxnSp>
          <p:nvCxnSpPr>
            <p:cNvPr id="39" name="Straight Connector 38"/>
            <p:cNvCxnSpPr/>
            <p:nvPr/>
          </p:nvCxnSpPr>
          <p:spPr bwMode="auto">
            <a:xfrm rot="5400000">
              <a:off x="6736075" y="3216460"/>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1" name="Straight Connector 40"/>
            <p:cNvCxnSpPr/>
            <p:nvPr/>
          </p:nvCxnSpPr>
          <p:spPr bwMode="auto">
            <a:xfrm rot="10800000">
              <a:off x="6659873" y="3388137"/>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2" name="TextBox 41"/>
            <p:cNvSpPr txBox="1"/>
            <p:nvPr/>
          </p:nvSpPr>
          <p:spPr>
            <a:xfrm>
              <a:off x="6404641" y="3452409"/>
              <a:ext cx="1013551" cy="165253"/>
            </a:xfrm>
            <a:prstGeom prst="rect">
              <a:avLst/>
            </a:prstGeom>
            <a:noFill/>
          </p:spPr>
          <p:txBody>
            <a:bodyPr wrap="square" lIns="0" tIns="0" rIns="0" bIns="0" rtlCol="0" anchor="ctr" anchorCtr="0">
              <a:noAutofit/>
            </a:bodyPr>
            <a:lstStyle/>
            <a:p>
              <a:r>
                <a:rPr lang="en-US" sz="1050" dirty="0" smtClean="0"/>
                <a:t>172.16.2.0 /24</a:t>
              </a:r>
              <a:endParaRPr lang="en-US" sz="1050" dirty="0"/>
            </a:p>
          </p:txBody>
        </p:sp>
        <p:sp>
          <p:nvSpPr>
            <p:cNvPr id="30" name="TextBox 29"/>
            <p:cNvSpPr txBox="1"/>
            <p:nvPr/>
          </p:nvSpPr>
          <p:spPr>
            <a:xfrm>
              <a:off x="5838090" y="2787991"/>
              <a:ext cx="517321" cy="176270"/>
            </a:xfrm>
            <a:prstGeom prst="rect">
              <a:avLst/>
            </a:prstGeom>
            <a:noFill/>
          </p:spPr>
          <p:txBody>
            <a:bodyPr wrap="square" lIns="0" tIns="0" rIns="0" bIns="0" rtlCol="0" anchor="ctr" anchorCtr="0">
              <a:noAutofit/>
            </a:bodyPr>
            <a:lstStyle/>
            <a:p>
              <a:pPr algn="r"/>
              <a:r>
                <a:rPr lang="en-US" sz="1050" dirty="0" smtClean="0"/>
                <a:t>10.2.2.2</a:t>
              </a:r>
              <a:endParaRPr lang="en-US" sz="1050" dirty="0"/>
            </a:p>
          </p:txBody>
        </p:sp>
        <p:sp>
          <p:nvSpPr>
            <p:cNvPr id="33" name="TextBox 32"/>
            <p:cNvSpPr txBox="1"/>
            <p:nvPr/>
          </p:nvSpPr>
          <p:spPr>
            <a:xfrm>
              <a:off x="4441381" y="2839910"/>
              <a:ext cx="569238" cy="204740"/>
            </a:xfrm>
            <a:prstGeom prst="rect">
              <a:avLst/>
            </a:prstGeom>
            <a:noFill/>
          </p:spPr>
          <p:txBody>
            <a:bodyPr wrap="square" lIns="0" tIns="0" rIns="0" bIns="0" rtlCol="0" anchor="ctr" anchorCtr="0">
              <a:noAutofit/>
            </a:bodyPr>
            <a:lstStyle/>
            <a:p>
              <a:pPr algn="r"/>
              <a:r>
                <a:rPr lang="en-US" sz="1050" dirty="0" smtClean="0"/>
                <a:t>10.2.2.1</a:t>
              </a:r>
              <a:endParaRPr lang="en-US" sz="1050" dirty="0"/>
            </a:p>
          </p:txBody>
        </p:sp>
        <p:sp>
          <p:nvSpPr>
            <p:cNvPr id="37" name="TextBox 36"/>
            <p:cNvSpPr txBox="1"/>
            <p:nvPr/>
          </p:nvSpPr>
          <p:spPr>
            <a:xfrm>
              <a:off x="3111095" y="2838234"/>
              <a:ext cx="1013551" cy="165253"/>
            </a:xfrm>
            <a:prstGeom prst="rect">
              <a:avLst/>
            </a:prstGeom>
            <a:noFill/>
          </p:spPr>
          <p:txBody>
            <a:bodyPr wrap="square" lIns="0" tIns="0" rIns="0" bIns="0" rtlCol="0" anchor="ctr" anchorCtr="0">
              <a:noAutofit/>
            </a:bodyPr>
            <a:lstStyle/>
            <a:p>
              <a:pPr algn="l"/>
              <a:r>
                <a:rPr lang="en-US" sz="1050" dirty="0" smtClean="0"/>
                <a:t>10.1.1.1</a:t>
              </a:r>
              <a:endParaRPr lang="en-US" sz="1050" dirty="0"/>
            </a:p>
          </p:txBody>
        </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ODR commands.</a:t>
            </a:r>
            <a:endParaRPr lang="en-US" dirty="0"/>
          </a:p>
        </p:txBody>
      </p:sp>
      <p:sp>
        <p:nvSpPr>
          <p:cNvPr id="3" name="Content Placeholder 2"/>
          <p:cNvSpPr>
            <a:spLocks noGrp="1"/>
          </p:cNvSpPr>
          <p:nvPr>
            <p:ph idx="1"/>
          </p:nvPr>
        </p:nvSpPr>
        <p:spPr/>
        <p:txBody>
          <a:bodyPr/>
          <a:lstStyle/>
          <a:p>
            <a:r>
              <a:rPr lang="en-US" dirty="0" smtClean="0"/>
              <a:t>ODR can also be tuned with optional commands, including:</a:t>
            </a:r>
          </a:p>
          <a:p>
            <a:pPr lvl="1"/>
            <a:r>
              <a:rPr lang="en-US" dirty="0" smtClean="0"/>
              <a:t>a distribute list to filter routing updates </a:t>
            </a:r>
          </a:p>
          <a:p>
            <a:pPr lvl="1"/>
            <a:r>
              <a:rPr lang="en-US" b="1" dirty="0" smtClean="0">
                <a:latin typeface="Courier New" pitchFamily="49" charset="0"/>
                <a:cs typeface="Courier New" pitchFamily="49" charset="0"/>
              </a:rPr>
              <a:t>timers basic</a:t>
            </a:r>
            <a:r>
              <a:rPr lang="en-US" dirty="0" smtClean="0">
                <a:latin typeface="Courier New" pitchFamily="49" charset="0"/>
                <a:cs typeface="Courier New" pitchFamily="49" charset="0"/>
              </a:rPr>
              <a:t> </a:t>
            </a:r>
            <a:r>
              <a:rPr lang="en-US" dirty="0" smtClean="0"/>
              <a:t>router configuration command to adjust ODR timers</a:t>
            </a:r>
          </a:p>
          <a:p>
            <a:pPr lvl="1"/>
            <a:r>
              <a:rPr lang="en-US" b="1" dirty="0" smtClean="0">
                <a:latin typeface="Courier New" pitchFamily="49" charset="0"/>
                <a:cs typeface="Courier New" pitchFamily="49" charset="0"/>
              </a:rPr>
              <a:t>cdp timer </a:t>
            </a:r>
            <a:r>
              <a:rPr lang="en-US" dirty="0" smtClean="0"/>
              <a:t>global configuration command to adjust the timers and improve convergence time (default is every 60 seconds).</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Distance Vector Versus Link-State</a:t>
            </a:r>
            <a:endParaRPr lang="en-US" dirty="0"/>
          </a:p>
        </p:txBody>
      </p:sp>
      <p:sp>
        <p:nvSpPr>
          <p:cNvPr id="3" name="Content Placeholder 2"/>
          <p:cNvSpPr>
            <a:spLocks noGrp="1"/>
          </p:cNvSpPr>
          <p:nvPr>
            <p:ph idx="1"/>
          </p:nvPr>
        </p:nvSpPr>
        <p:spPr/>
        <p:txBody>
          <a:bodyPr/>
          <a:lstStyle/>
          <a:p>
            <a:r>
              <a:rPr lang="en-US" b="1" dirty="0" smtClean="0"/>
              <a:t>Distance vector:</a:t>
            </a:r>
          </a:p>
          <a:p>
            <a:pPr lvl="1"/>
            <a:r>
              <a:rPr lang="en-US" dirty="0" smtClean="0"/>
              <a:t>All the routers periodically send their routing tables (or a portion of their tables) to only their neighboring routers. </a:t>
            </a:r>
          </a:p>
          <a:p>
            <a:pPr lvl="1"/>
            <a:r>
              <a:rPr lang="en-US" dirty="0" smtClean="0"/>
              <a:t>Routers use the received information to determine whether any changes need to be made to their own routing table. </a:t>
            </a:r>
          </a:p>
          <a:p>
            <a:r>
              <a:rPr lang="en-US" b="1" dirty="0" smtClean="0"/>
              <a:t>Link-state routing protocol:</a:t>
            </a:r>
          </a:p>
          <a:p>
            <a:pPr lvl="1"/>
            <a:r>
              <a:rPr lang="en-US" dirty="0" smtClean="0"/>
              <a:t>Each router sends the state of its own interfaces (links) to all other routers in an area only when there is a change. </a:t>
            </a:r>
          </a:p>
          <a:p>
            <a:pPr lvl="1"/>
            <a:r>
              <a:rPr lang="en-US" dirty="0" smtClean="0"/>
              <a:t>Each router uses the received information to recalculate the best path to each network and then saves this information in its routing table.</a:t>
            </a:r>
          </a:p>
          <a:p>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Classful Versus Classless Routing</a:t>
            </a:r>
            <a:endParaRPr lang="en-US" dirty="0"/>
          </a:p>
        </p:txBody>
      </p:sp>
      <p:sp>
        <p:nvSpPr>
          <p:cNvPr id="3" name="Content Placeholder 2"/>
          <p:cNvSpPr>
            <a:spLocks noGrp="1"/>
          </p:cNvSpPr>
          <p:nvPr>
            <p:ph idx="1"/>
          </p:nvPr>
        </p:nvSpPr>
        <p:spPr/>
        <p:txBody>
          <a:bodyPr>
            <a:normAutofit/>
          </a:bodyPr>
          <a:lstStyle/>
          <a:p>
            <a:r>
              <a:rPr lang="en-US" b="1" dirty="0" smtClean="0"/>
              <a:t>Classful Routing Protocol:</a:t>
            </a:r>
          </a:p>
          <a:p>
            <a:pPr lvl="1"/>
            <a:r>
              <a:rPr lang="en-US" dirty="0" smtClean="0"/>
              <a:t>Does not support VLSM.</a:t>
            </a:r>
          </a:p>
          <a:p>
            <a:pPr lvl="1"/>
            <a:r>
              <a:rPr lang="en-US" dirty="0" smtClean="0"/>
              <a:t>Routing updates sent do not include the subnet mask. </a:t>
            </a:r>
          </a:p>
          <a:p>
            <a:pPr lvl="1"/>
            <a:r>
              <a:rPr lang="en-US" dirty="0" smtClean="0"/>
              <a:t>Subnets are not advertised to a different major network.</a:t>
            </a:r>
          </a:p>
          <a:p>
            <a:pPr lvl="1"/>
            <a:r>
              <a:rPr lang="en-US" dirty="0" smtClean="0"/>
              <a:t>Discontiguous subnets are not visible to each other.</a:t>
            </a:r>
          </a:p>
          <a:p>
            <a:pPr lvl="1"/>
            <a:r>
              <a:rPr lang="en-US" dirty="0" smtClean="0"/>
              <a:t>RIP Version 1 (RIPv1) is a classful routing protocol.</a:t>
            </a:r>
          </a:p>
          <a:p>
            <a:r>
              <a:rPr lang="en-US" b="1" dirty="0" smtClean="0"/>
              <a:t>Classless Routing Protocol:</a:t>
            </a:r>
          </a:p>
          <a:p>
            <a:pPr lvl="1"/>
            <a:r>
              <a:rPr lang="en-US" dirty="0" smtClean="0"/>
              <a:t>Supports VLSM.</a:t>
            </a:r>
          </a:p>
          <a:p>
            <a:pPr lvl="1"/>
            <a:r>
              <a:rPr lang="en-US" dirty="0" smtClean="0"/>
              <a:t>Routing updates sent include the subnet mask. </a:t>
            </a:r>
          </a:p>
          <a:p>
            <a:pPr lvl="1"/>
            <a:r>
              <a:rPr lang="en-US" dirty="0" smtClean="0"/>
              <a:t>Subnets are advertised to a different major network.</a:t>
            </a:r>
          </a:p>
          <a:p>
            <a:pPr lvl="1"/>
            <a:r>
              <a:rPr lang="en-US" dirty="0" smtClean="0"/>
              <a:t>Discontiguous subnets are visible to each other.</a:t>
            </a:r>
          </a:p>
          <a:p>
            <a:pPr lvl="1"/>
            <a:r>
              <a:rPr lang="en-US" dirty="0" smtClean="0"/>
              <a:t>RIPv2, EIGRP, OSPF, IS-IS, and BGP are classless routing protocols. </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Discontiguous Subnets - Classful Routing</a:t>
            </a:r>
            <a:endParaRPr lang="en-US" dirty="0"/>
          </a:p>
        </p:txBody>
      </p:sp>
      <p:sp>
        <p:nvSpPr>
          <p:cNvPr id="3" name="Content Placeholder 2"/>
          <p:cNvSpPr>
            <a:spLocks noGrp="1"/>
          </p:cNvSpPr>
          <p:nvPr>
            <p:ph idx="1"/>
          </p:nvPr>
        </p:nvSpPr>
        <p:spPr/>
        <p:txBody>
          <a:bodyPr/>
          <a:lstStyle/>
          <a:p>
            <a:r>
              <a:rPr lang="en-US" dirty="0" smtClean="0"/>
              <a:t>Classful routing protocols do not support discontiguous networks.</a:t>
            </a:r>
          </a:p>
          <a:p>
            <a:r>
              <a:rPr lang="en-US" dirty="0" smtClean="0"/>
              <a:t>Discontiguous subnets are subnets of the same major network that are separated by a different major network.</a:t>
            </a:r>
          </a:p>
          <a:p>
            <a:pPr lvl="1"/>
            <a:r>
              <a:rPr lang="en-US" dirty="0" smtClean="0"/>
              <a:t>For example, RIPv1 has been configured on all three routers.</a:t>
            </a:r>
          </a:p>
          <a:p>
            <a:pPr lvl="1"/>
            <a:r>
              <a:rPr lang="en-US" dirty="0" smtClean="0"/>
              <a:t>Routers R2 and R3 advertise 172.16.0.0 to R1.</a:t>
            </a:r>
          </a:p>
          <a:p>
            <a:pPr lvl="2"/>
            <a:r>
              <a:rPr lang="en-US" dirty="0" smtClean="0"/>
              <a:t>They cannot advertise the 172.16.1.0 /24 and 172.16.2.0 /24 subnets across a different major network because RIPv1 is classful. </a:t>
            </a:r>
          </a:p>
          <a:p>
            <a:pPr lvl="1"/>
            <a:r>
              <a:rPr lang="en-US" dirty="0" smtClean="0"/>
              <a:t>R1 therefore receives routes about 172.16.0.0 /16 from two different directions and it might make an incorrect routing decision. </a:t>
            </a:r>
          </a:p>
          <a:p>
            <a:pPr lvl="1"/>
            <a:endParaRPr lang="en-US" dirty="0" smtClean="0"/>
          </a:p>
          <a:p>
            <a:pPr lvl="3"/>
            <a:endParaRPr lang="en-US" dirty="0" smtClean="0"/>
          </a:p>
          <a:p>
            <a:pPr lvl="1"/>
            <a:endParaRPr lang="en-US" dirty="0" smtClean="0"/>
          </a:p>
          <a:p>
            <a:pPr lvl="1"/>
            <a:endParaRPr lang="en-US" dirty="0" smtClean="0"/>
          </a:p>
        </p:txBody>
      </p:sp>
      <p:grpSp>
        <p:nvGrpSpPr>
          <p:cNvPr id="24" name="Group 23"/>
          <p:cNvGrpSpPr/>
          <p:nvPr/>
        </p:nvGrpSpPr>
        <p:grpSpPr>
          <a:xfrm>
            <a:off x="612669" y="5228286"/>
            <a:ext cx="7990503" cy="1054243"/>
            <a:chOff x="612669" y="5228286"/>
            <a:chExt cx="7990503" cy="1054243"/>
          </a:xfrm>
        </p:grpSpPr>
        <p:cxnSp>
          <p:nvCxnSpPr>
            <p:cNvPr id="26" name="Straight Connector 25"/>
            <p:cNvCxnSpPr/>
            <p:nvPr/>
          </p:nvCxnSpPr>
          <p:spPr bwMode="auto">
            <a:xfrm rot="10800000">
              <a:off x="904972" y="5517200"/>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1" name="Straight Connector 40"/>
            <p:cNvCxnSpPr/>
            <p:nvPr/>
          </p:nvCxnSpPr>
          <p:spPr bwMode="auto">
            <a:xfrm rot="10800000">
              <a:off x="7479312" y="5559431"/>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2" name="Freeform 9"/>
            <p:cNvSpPr>
              <a:spLocks/>
            </p:cNvSpPr>
            <p:nvPr/>
          </p:nvSpPr>
          <p:spPr bwMode="auto">
            <a:xfrm>
              <a:off x="4758129" y="5530747"/>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1" name="Freeform 9"/>
            <p:cNvSpPr>
              <a:spLocks/>
            </p:cNvSpPr>
            <p:nvPr/>
          </p:nvSpPr>
          <p:spPr bwMode="auto">
            <a:xfrm>
              <a:off x="2237096" y="549953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 name="Picture 37"/>
            <p:cNvPicPr>
              <a:picLocks noChangeArrowheads="1"/>
            </p:cNvPicPr>
            <p:nvPr/>
          </p:nvPicPr>
          <p:blipFill>
            <a:blip r:embed="rId3"/>
            <a:srcRect/>
            <a:stretch>
              <a:fillRect/>
            </a:stretch>
          </p:blipFill>
          <p:spPr bwMode="auto">
            <a:xfrm>
              <a:off x="1399134" y="5279197"/>
              <a:ext cx="870351" cy="451691"/>
            </a:xfrm>
            <a:prstGeom prst="rect">
              <a:avLst/>
            </a:prstGeom>
            <a:noFill/>
            <a:ln w="9525">
              <a:noFill/>
              <a:miter lim="800000"/>
              <a:headEnd/>
              <a:tailEnd/>
            </a:ln>
          </p:spPr>
        </p:pic>
        <p:pic>
          <p:nvPicPr>
            <p:cNvPr id="9" name="Picture 37"/>
            <p:cNvPicPr>
              <a:picLocks noChangeArrowheads="1"/>
            </p:cNvPicPr>
            <p:nvPr/>
          </p:nvPicPr>
          <p:blipFill>
            <a:blip r:embed="rId3"/>
            <a:srcRect/>
            <a:stretch>
              <a:fillRect/>
            </a:stretch>
          </p:blipFill>
          <p:spPr bwMode="auto">
            <a:xfrm>
              <a:off x="3933018" y="5290214"/>
              <a:ext cx="870351" cy="451691"/>
            </a:xfrm>
            <a:prstGeom prst="rect">
              <a:avLst/>
            </a:prstGeom>
            <a:noFill/>
            <a:ln w="9525">
              <a:noFill/>
              <a:miter lim="800000"/>
              <a:headEnd/>
              <a:tailEnd/>
            </a:ln>
          </p:spPr>
        </p:pic>
        <p:pic>
          <p:nvPicPr>
            <p:cNvPr id="10" name="Picture 37"/>
            <p:cNvPicPr>
              <a:picLocks noChangeArrowheads="1"/>
            </p:cNvPicPr>
            <p:nvPr/>
          </p:nvPicPr>
          <p:blipFill>
            <a:blip r:embed="rId3"/>
            <a:srcRect/>
            <a:stretch>
              <a:fillRect/>
            </a:stretch>
          </p:blipFill>
          <p:spPr bwMode="auto">
            <a:xfrm>
              <a:off x="6687245" y="5334282"/>
              <a:ext cx="870351" cy="451691"/>
            </a:xfrm>
            <a:prstGeom prst="rect">
              <a:avLst/>
            </a:prstGeom>
            <a:noFill/>
            <a:ln w="9525">
              <a:noFill/>
              <a:miter lim="800000"/>
              <a:headEnd/>
              <a:tailEnd/>
            </a:ln>
          </p:spPr>
        </p:pic>
        <p:sp>
          <p:nvSpPr>
            <p:cNvPr id="18" name="TextBox 17"/>
            <p:cNvSpPr txBox="1"/>
            <p:nvPr/>
          </p:nvSpPr>
          <p:spPr>
            <a:xfrm>
              <a:off x="1002924" y="5327776"/>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25" name="Straight Connector 24"/>
            <p:cNvCxnSpPr/>
            <p:nvPr/>
          </p:nvCxnSpPr>
          <p:spPr bwMode="auto">
            <a:xfrm rot="5400000">
              <a:off x="721681" y="5506161"/>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1" name="TextBox 30"/>
            <p:cNvSpPr txBox="1"/>
            <p:nvPr/>
          </p:nvSpPr>
          <p:spPr>
            <a:xfrm>
              <a:off x="1674567" y="549953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2" name="TextBox 31"/>
            <p:cNvSpPr txBox="1"/>
            <p:nvPr/>
          </p:nvSpPr>
          <p:spPr>
            <a:xfrm>
              <a:off x="4228673" y="550871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612669" y="5705039"/>
              <a:ext cx="1013551" cy="165253"/>
            </a:xfrm>
            <a:prstGeom prst="rect">
              <a:avLst/>
            </a:prstGeom>
            <a:noFill/>
          </p:spPr>
          <p:txBody>
            <a:bodyPr wrap="square" lIns="0" tIns="0" rIns="0" bIns="0" rtlCol="0" anchor="ctr" anchorCtr="0">
              <a:noAutofit/>
            </a:bodyPr>
            <a:lstStyle/>
            <a:p>
              <a:r>
                <a:rPr lang="en-US" sz="1050" dirty="0" smtClean="0"/>
                <a:t>172.16.1.0 /24</a:t>
              </a:r>
              <a:endParaRPr lang="en-US" sz="1050" dirty="0"/>
            </a:p>
          </p:txBody>
        </p:sp>
        <p:sp>
          <p:nvSpPr>
            <p:cNvPr id="36" name="TextBox 35"/>
            <p:cNvSpPr txBox="1"/>
            <p:nvPr/>
          </p:nvSpPr>
          <p:spPr>
            <a:xfrm>
              <a:off x="6992073" y="5550942"/>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8" name="TextBox 37"/>
            <p:cNvSpPr txBox="1"/>
            <p:nvPr/>
          </p:nvSpPr>
          <p:spPr>
            <a:xfrm>
              <a:off x="7589621" y="5394720"/>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39" name="Straight Connector 38"/>
            <p:cNvCxnSpPr/>
            <p:nvPr/>
          </p:nvCxnSpPr>
          <p:spPr bwMode="auto">
            <a:xfrm rot="5400000">
              <a:off x="7839719" y="5548391"/>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2" name="TextBox 41"/>
            <p:cNvSpPr txBox="1"/>
            <p:nvPr/>
          </p:nvSpPr>
          <p:spPr>
            <a:xfrm>
              <a:off x="7434145" y="5734913"/>
              <a:ext cx="1013551" cy="165253"/>
            </a:xfrm>
            <a:prstGeom prst="rect">
              <a:avLst/>
            </a:prstGeom>
            <a:noFill/>
          </p:spPr>
          <p:txBody>
            <a:bodyPr wrap="square" lIns="0" tIns="0" rIns="0" bIns="0" rtlCol="0" anchor="ctr" anchorCtr="0">
              <a:noAutofit/>
            </a:bodyPr>
            <a:lstStyle/>
            <a:p>
              <a:r>
                <a:rPr lang="en-US" sz="1050" dirty="0" smtClean="0"/>
                <a:t>172.16.2.0 /24</a:t>
              </a:r>
              <a:endParaRPr lang="en-US" sz="1050" dirty="0"/>
            </a:p>
          </p:txBody>
        </p:sp>
        <p:sp>
          <p:nvSpPr>
            <p:cNvPr id="30" name="TextBox 29"/>
            <p:cNvSpPr txBox="1"/>
            <p:nvPr/>
          </p:nvSpPr>
          <p:spPr>
            <a:xfrm>
              <a:off x="5197572" y="5240642"/>
              <a:ext cx="1013551" cy="165253"/>
            </a:xfrm>
            <a:prstGeom prst="rect">
              <a:avLst/>
            </a:prstGeom>
            <a:noFill/>
          </p:spPr>
          <p:txBody>
            <a:bodyPr wrap="square" lIns="0" tIns="0" rIns="0" bIns="0" rtlCol="0" anchor="ctr" anchorCtr="0">
              <a:noAutofit/>
            </a:bodyPr>
            <a:lstStyle/>
            <a:p>
              <a:r>
                <a:rPr lang="en-US" sz="1050" dirty="0" smtClean="0"/>
                <a:t>192.168.2.0 /24</a:t>
              </a:r>
              <a:endParaRPr lang="en-US" sz="1050" dirty="0"/>
            </a:p>
          </p:txBody>
        </p:sp>
        <p:sp>
          <p:nvSpPr>
            <p:cNvPr id="33" name="TextBox 32"/>
            <p:cNvSpPr txBox="1"/>
            <p:nvPr/>
          </p:nvSpPr>
          <p:spPr>
            <a:xfrm>
              <a:off x="2615010" y="5228286"/>
              <a:ext cx="1013551" cy="165253"/>
            </a:xfrm>
            <a:prstGeom prst="rect">
              <a:avLst/>
            </a:prstGeom>
            <a:noFill/>
          </p:spPr>
          <p:txBody>
            <a:bodyPr wrap="square" lIns="0" tIns="0" rIns="0" bIns="0" rtlCol="0" anchor="ctr" anchorCtr="0">
              <a:noAutofit/>
            </a:bodyPr>
            <a:lstStyle/>
            <a:p>
              <a:r>
                <a:rPr lang="en-US" sz="1050" dirty="0" smtClean="0"/>
                <a:t>192.168.1.0 /24</a:t>
              </a:r>
              <a:endParaRPr lang="en-US" sz="1050" dirty="0"/>
            </a:p>
          </p:txBody>
        </p:sp>
        <p:sp>
          <p:nvSpPr>
            <p:cNvPr id="45" name="Pentagon 44"/>
            <p:cNvSpPr/>
            <p:nvPr/>
          </p:nvSpPr>
          <p:spPr bwMode="auto">
            <a:xfrm>
              <a:off x="2273675" y="5807689"/>
              <a:ext cx="1359981" cy="470722"/>
            </a:xfrm>
            <a:prstGeom prst="homePlate">
              <a:avLst/>
            </a:prstGeom>
            <a:solidFill>
              <a:srgbClr val="678DC5">
                <a:alpha val="58000"/>
              </a:srgb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RIPv1 update</a:t>
              </a:r>
            </a:p>
            <a:p>
              <a:pPr marL="0" marR="0" indent="0" algn="ctr" defTabSz="814388" rtl="0" eaLnBrk="0" fontAlgn="base" latinLnBrk="0" hangingPunct="0">
                <a:lnSpc>
                  <a:spcPct val="90000"/>
                </a:lnSpc>
                <a:spcBef>
                  <a:spcPct val="0"/>
                </a:spcBef>
                <a:spcAft>
                  <a:spcPct val="0"/>
                </a:spcAft>
                <a:buClrTx/>
                <a:buSzTx/>
                <a:buFontTx/>
                <a:buNone/>
                <a:tabLst/>
              </a:pPr>
              <a:r>
                <a:rPr lang="en-US" sz="1400" dirty="0" smtClean="0"/>
                <a:t>172.16.0.0</a:t>
              </a:r>
              <a:endParaRPr kumimoji="0" lang="en-US" sz="1400" b="0" i="0" u="none" strike="noStrike" cap="none" normalizeH="0" baseline="0" dirty="0" smtClean="0">
                <a:ln>
                  <a:noFill/>
                </a:ln>
                <a:solidFill>
                  <a:schemeClr val="tx1"/>
                </a:solidFill>
                <a:effectLst/>
                <a:latin typeface="Arial" charset="0"/>
              </a:endParaRPr>
            </a:p>
          </p:txBody>
        </p:sp>
        <p:sp>
          <p:nvSpPr>
            <p:cNvPr id="46" name="Pentagon 45"/>
            <p:cNvSpPr/>
            <p:nvPr/>
          </p:nvSpPr>
          <p:spPr bwMode="auto">
            <a:xfrm flipH="1">
              <a:off x="5256561" y="5811807"/>
              <a:ext cx="1428494" cy="470722"/>
            </a:xfrm>
            <a:prstGeom prst="homePlate">
              <a:avLst/>
            </a:prstGeom>
            <a:solidFill>
              <a:srgbClr val="678DC5">
                <a:alpha val="58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RIPv1 update</a:t>
              </a:r>
            </a:p>
            <a:p>
              <a:pPr marL="0" marR="0" indent="0" algn="ctr" defTabSz="814388" rtl="0" eaLnBrk="0" fontAlgn="base" latinLnBrk="0" hangingPunct="0">
                <a:lnSpc>
                  <a:spcPct val="90000"/>
                </a:lnSpc>
                <a:spcBef>
                  <a:spcPct val="0"/>
                </a:spcBef>
                <a:spcAft>
                  <a:spcPct val="0"/>
                </a:spcAft>
                <a:buClrTx/>
                <a:buSzTx/>
                <a:buFontTx/>
                <a:buNone/>
                <a:tabLst/>
              </a:pPr>
              <a:r>
                <a:rPr lang="en-US" sz="1400" dirty="0" smtClean="0"/>
                <a:t>172.16.0.0</a:t>
              </a:r>
              <a:endParaRPr kumimoji="0" lang="en-US" sz="1400" b="0" i="0" u="none" strike="noStrike" cap="none" normalizeH="0" baseline="0" dirty="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399" y="365379"/>
            <a:ext cx="8654535" cy="620712"/>
          </a:xfrm>
        </p:spPr>
        <p:txBody>
          <a:bodyPr/>
          <a:lstStyle/>
          <a:p>
            <a:r>
              <a:rPr lang="en-US" dirty="0" smtClean="0"/>
              <a:t>Discontiguous Subnets - Classless Routing</a:t>
            </a:r>
            <a:endParaRPr lang="en-US" dirty="0"/>
          </a:p>
        </p:txBody>
      </p:sp>
      <p:sp>
        <p:nvSpPr>
          <p:cNvPr id="3" name="Content Placeholder 2"/>
          <p:cNvSpPr>
            <a:spLocks noGrp="1"/>
          </p:cNvSpPr>
          <p:nvPr>
            <p:ph idx="1"/>
          </p:nvPr>
        </p:nvSpPr>
        <p:spPr/>
        <p:txBody>
          <a:bodyPr/>
          <a:lstStyle/>
          <a:p>
            <a:r>
              <a:rPr lang="en-US" dirty="0" smtClean="0"/>
              <a:t>Classless routing protocols support discontiguous networks.</a:t>
            </a:r>
          </a:p>
          <a:p>
            <a:pPr lvl="1"/>
            <a:r>
              <a:rPr lang="en-US" dirty="0" smtClean="0"/>
              <a:t>For example, RIPv2 has been configured on all three routers.</a:t>
            </a:r>
          </a:p>
          <a:p>
            <a:pPr lvl="1"/>
            <a:r>
              <a:rPr lang="en-US" dirty="0" smtClean="0"/>
              <a:t>Because of RIPv2, routers R2 and R3 can now advertise the 172.16.1.0 /24 and 172.16.2.0 /24 subnets across a different major network. </a:t>
            </a:r>
          </a:p>
          <a:p>
            <a:pPr lvl="1"/>
            <a:r>
              <a:rPr lang="en-US" dirty="0" smtClean="0"/>
              <a:t>R1 therefore receives routes with valid subnet information and can now make a correct routing decision. </a:t>
            </a:r>
          </a:p>
          <a:p>
            <a:pPr lvl="1"/>
            <a:endParaRPr lang="en-US" dirty="0" smtClean="0"/>
          </a:p>
          <a:p>
            <a:pPr lvl="1"/>
            <a:endParaRPr lang="en-US" dirty="0" smtClean="0"/>
          </a:p>
          <a:p>
            <a:pPr lvl="1"/>
            <a:endParaRPr lang="en-US" dirty="0" smtClean="0"/>
          </a:p>
          <a:p>
            <a:pPr lvl="1"/>
            <a:endParaRPr lang="en-US" dirty="0" smtClean="0"/>
          </a:p>
          <a:p>
            <a:endParaRPr lang="en-US" dirty="0" smtClean="0"/>
          </a:p>
        </p:txBody>
      </p:sp>
      <p:grpSp>
        <p:nvGrpSpPr>
          <p:cNvPr id="26" name="Group 25"/>
          <p:cNvGrpSpPr/>
          <p:nvPr/>
        </p:nvGrpSpPr>
        <p:grpSpPr>
          <a:xfrm>
            <a:off x="612669" y="4423711"/>
            <a:ext cx="7990503" cy="1858818"/>
            <a:chOff x="612669" y="4423711"/>
            <a:chExt cx="7990503" cy="1858818"/>
          </a:xfrm>
        </p:grpSpPr>
        <p:cxnSp>
          <p:nvCxnSpPr>
            <p:cNvPr id="41" name="Straight Connector 40"/>
            <p:cNvCxnSpPr/>
            <p:nvPr/>
          </p:nvCxnSpPr>
          <p:spPr bwMode="auto">
            <a:xfrm rot="10800000">
              <a:off x="7479312" y="5559431"/>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2" name="Freeform 9"/>
            <p:cNvSpPr>
              <a:spLocks/>
            </p:cNvSpPr>
            <p:nvPr/>
          </p:nvSpPr>
          <p:spPr bwMode="auto">
            <a:xfrm>
              <a:off x="4758129" y="5530747"/>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1" name="Freeform 9"/>
            <p:cNvSpPr>
              <a:spLocks/>
            </p:cNvSpPr>
            <p:nvPr/>
          </p:nvSpPr>
          <p:spPr bwMode="auto">
            <a:xfrm>
              <a:off x="2237096" y="549953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 name="Picture 37"/>
            <p:cNvPicPr>
              <a:picLocks noChangeArrowheads="1"/>
            </p:cNvPicPr>
            <p:nvPr/>
          </p:nvPicPr>
          <p:blipFill>
            <a:blip r:embed="rId3"/>
            <a:srcRect/>
            <a:stretch>
              <a:fillRect/>
            </a:stretch>
          </p:blipFill>
          <p:spPr bwMode="auto">
            <a:xfrm>
              <a:off x="1399134" y="5279197"/>
              <a:ext cx="870351" cy="451691"/>
            </a:xfrm>
            <a:prstGeom prst="rect">
              <a:avLst/>
            </a:prstGeom>
            <a:noFill/>
            <a:ln w="9525">
              <a:noFill/>
              <a:miter lim="800000"/>
              <a:headEnd/>
              <a:tailEnd/>
            </a:ln>
          </p:spPr>
        </p:pic>
        <p:pic>
          <p:nvPicPr>
            <p:cNvPr id="9" name="Picture 37"/>
            <p:cNvPicPr>
              <a:picLocks noChangeArrowheads="1"/>
            </p:cNvPicPr>
            <p:nvPr/>
          </p:nvPicPr>
          <p:blipFill>
            <a:blip r:embed="rId3"/>
            <a:srcRect/>
            <a:stretch>
              <a:fillRect/>
            </a:stretch>
          </p:blipFill>
          <p:spPr bwMode="auto">
            <a:xfrm>
              <a:off x="3933018" y="5290214"/>
              <a:ext cx="870351" cy="451691"/>
            </a:xfrm>
            <a:prstGeom prst="rect">
              <a:avLst/>
            </a:prstGeom>
            <a:noFill/>
            <a:ln w="9525">
              <a:noFill/>
              <a:miter lim="800000"/>
              <a:headEnd/>
              <a:tailEnd/>
            </a:ln>
          </p:spPr>
        </p:pic>
        <p:pic>
          <p:nvPicPr>
            <p:cNvPr id="10" name="Picture 37"/>
            <p:cNvPicPr>
              <a:picLocks noChangeArrowheads="1"/>
            </p:cNvPicPr>
            <p:nvPr/>
          </p:nvPicPr>
          <p:blipFill>
            <a:blip r:embed="rId3"/>
            <a:srcRect/>
            <a:stretch>
              <a:fillRect/>
            </a:stretch>
          </p:blipFill>
          <p:spPr bwMode="auto">
            <a:xfrm>
              <a:off x="6687245" y="5334282"/>
              <a:ext cx="870351" cy="451691"/>
            </a:xfrm>
            <a:prstGeom prst="rect">
              <a:avLst/>
            </a:prstGeom>
            <a:noFill/>
            <a:ln w="9525">
              <a:noFill/>
              <a:miter lim="800000"/>
              <a:headEnd/>
              <a:tailEnd/>
            </a:ln>
          </p:spPr>
        </p:pic>
        <p:sp>
          <p:nvSpPr>
            <p:cNvPr id="18" name="TextBox 17"/>
            <p:cNvSpPr txBox="1"/>
            <p:nvPr/>
          </p:nvSpPr>
          <p:spPr>
            <a:xfrm>
              <a:off x="1002924" y="5327776"/>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25" name="Straight Connector 24"/>
            <p:cNvCxnSpPr/>
            <p:nvPr/>
          </p:nvCxnSpPr>
          <p:spPr bwMode="auto">
            <a:xfrm rot="5400000">
              <a:off x="721681" y="5506161"/>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1" name="TextBox 30"/>
            <p:cNvSpPr txBox="1"/>
            <p:nvPr/>
          </p:nvSpPr>
          <p:spPr>
            <a:xfrm>
              <a:off x="1674567" y="549953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2" name="TextBox 31"/>
            <p:cNvSpPr txBox="1"/>
            <p:nvPr/>
          </p:nvSpPr>
          <p:spPr>
            <a:xfrm>
              <a:off x="4228673" y="550871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612669" y="5705039"/>
              <a:ext cx="1013551" cy="165253"/>
            </a:xfrm>
            <a:prstGeom prst="rect">
              <a:avLst/>
            </a:prstGeom>
            <a:noFill/>
          </p:spPr>
          <p:txBody>
            <a:bodyPr wrap="square" lIns="0" tIns="0" rIns="0" bIns="0" rtlCol="0" anchor="ctr" anchorCtr="0">
              <a:noAutofit/>
            </a:bodyPr>
            <a:lstStyle/>
            <a:p>
              <a:r>
                <a:rPr lang="en-US" sz="1050" dirty="0" smtClean="0"/>
                <a:t>172.16.1.0 /24</a:t>
              </a:r>
              <a:endParaRPr lang="en-US" sz="1050" dirty="0"/>
            </a:p>
          </p:txBody>
        </p:sp>
        <p:sp>
          <p:nvSpPr>
            <p:cNvPr id="36" name="TextBox 35"/>
            <p:cNvSpPr txBox="1"/>
            <p:nvPr/>
          </p:nvSpPr>
          <p:spPr>
            <a:xfrm>
              <a:off x="6992073" y="5550942"/>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8" name="TextBox 37"/>
            <p:cNvSpPr txBox="1"/>
            <p:nvPr/>
          </p:nvSpPr>
          <p:spPr>
            <a:xfrm>
              <a:off x="7589621" y="5394720"/>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39" name="Straight Connector 38"/>
            <p:cNvCxnSpPr/>
            <p:nvPr/>
          </p:nvCxnSpPr>
          <p:spPr bwMode="auto">
            <a:xfrm rot="5400000">
              <a:off x="7839719" y="5548391"/>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2" name="TextBox 41"/>
            <p:cNvSpPr txBox="1"/>
            <p:nvPr/>
          </p:nvSpPr>
          <p:spPr>
            <a:xfrm>
              <a:off x="7434145" y="5734913"/>
              <a:ext cx="1013551" cy="165253"/>
            </a:xfrm>
            <a:prstGeom prst="rect">
              <a:avLst/>
            </a:prstGeom>
            <a:noFill/>
          </p:spPr>
          <p:txBody>
            <a:bodyPr wrap="square" lIns="0" tIns="0" rIns="0" bIns="0" rtlCol="0" anchor="ctr" anchorCtr="0">
              <a:noAutofit/>
            </a:bodyPr>
            <a:lstStyle/>
            <a:p>
              <a:r>
                <a:rPr lang="en-US" sz="1050" dirty="0" smtClean="0"/>
                <a:t>172.16.2.0 /24</a:t>
              </a:r>
              <a:endParaRPr lang="en-US" sz="1050" dirty="0"/>
            </a:p>
          </p:txBody>
        </p:sp>
        <p:sp>
          <p:nvSpPr>
            <p:cNvPr id="30" name="TextBox 29"/>
            <p:cNvSpPr txBox="1"/>
            <p:nvPr/>
          </p:nvSpPr>
          <p:spPr>
            <a:xfrm>
              <a:off x="5197572" y="5240642"/>
              <a:ext cx="1013551" cy="165253"/>
            </a:xfrm>
            <a:prstGeom prst="rect">
              <a:avLst/>
            </a:prstGeom>
            <a:noFill/>
          </p:spPr>
          <p:txBody>
            <a:bodyPr wrap="square" lIns="0" tIns="0" rIns="0" bIns="0" rtlCol="0" anchor="ctr" anchorCtr="0">
              <a:noAutofit/>
            </a:bodyPr>
            <a:lstStyle/>
            <a:p>
              <a:r>
                <a:rPr lang="en-US" sz="1050" dirty="0" smtClean="0"/>
                <a:t>192.168.2.0 /24</a:t>
              </a:r>
              <a:endParaRPr lang="en-US" sz="1050" dirty="0"/>
            </a:p>
          </p:txBody>
        </p:sp>
        <p:sp>
          <p:nvSpPr>
            <p:cNvPr id="33" name="TextBox 32"/>
            <p:cNvSpPr txBox="1"/>
            <p:nvPr/>
          </p:nvSpPr>
          <p:spPr>
            <a:xfrm>
              <a:off x="2615010" y="5228286"/>
              <a:ext cx="1013551" cy="165253"/>
            </a:xfrm>
            <a:prstGeom prst="rect">
              <a:avLst/>
            </a:prstGeom>
            <a:noFill/>
          </p:spPr>
          <p:txBody>
            <a:bodyPr wrap="square" lIns="0" tIns="0" rIns="0" bIns="0" rtlCol="0" anchor="ctr" anchorCtr="0">
              <a:noAutofit/>
            </a:bodyPr>
            <a:lstStyle/>
            <a:p>
              <a:r>
                <a:rPr lang="en-US" sz="1050" dirty="0" smtClean="0"/>
                <a:t>192.168.1.0 /24</a:t>
              </a:r>
              <a:endParaRPr lang="en-US" sz="1050" dirty="0"/>
            </a:p>
          </p:txBody>
        </p:sp>
        <p:sp>
          <p:nvSpPr>
            <p:cNvPr id="45" name="Pentagon 44"/>
            <p:cNvSpPr/>
            <p:nvPr/>
          </p:nvSpPr>
          <p:spPr bwMode="auto">
            <a:xfrm>
              <a:off x="2273675" y="5807689"/>
              <a:ext cx="1368694" cy="470722"/>
            </a:xfrm>
            <a:prstGeom prst="homePlate">
              <a:avLst/>
            </a:prstGeom>
            <a:solidFill>
              <a:srgbClr val="678DC5">
                <a:alpha val="58000"/>
              </a:srgb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RIPv2 update</a:t>
              </a:r>
            </a:p>
            <a:p>
              <a:pPr marL="0" marR="0" indent="0" algn="ctr" defTabSz="814388" rtl="0" eaLnBrk="0" fontAlgn="base" latinLnBrk="0" hangingPunct="0">
                <a:lnSpc>
                  <a:spcPct val="90000"/>
                </a:lnSpc>
                <a:spcBef>
                  <a:spcPct val="0"/>
                </a:spcBef>
                <a:spcAft>
                  <a:spcPct val="0"/>
                </a:spcAft>
                <a:buClrTx/>
                <a:buSzTx/>
                <a:buFontTx/>
                <a:buNone/>
                <a:tabLst/>
              </a:pPr>
              <a:r>
                <a:rPr lang="en-US" sz="1400" dirty="0" smtClean="0"/>
                <a:t>172.16.1.0/24</a:t>
              </a:r>
              <a:endParaRPr kumimoji="0" lang="en-US" sz="1400" b="0" i="0" u="none" strike="noStrike" cap="none" normalizeH="0" baseline="0" dirty="0" smtClean="0">
                <a:ln>
                  <a:noFill/>
                </a:ln>
                <a:solidFill>
                  <a:schemeClr val="tx1"/>
                </a:solidFill>
                <a:effectLst/>
                <a:latin typeface="Arial" charset="0"/>
              </a:endParaRPr>
            </a:p>
          </p:txBody>
        </p:sp>
        <p:sp>
          <p:nvSpPr>
            <p:cNvPr id="46" name="Pentagon 45"/>
            <p:cNvSpPr/>
            <p:nvPr/>
          </p:nvSpPr>
          <p:spPr bwMode="auto">
            <a:xfrm flipH="1">
              <a:off x="5305989" y="5811807"/>
              <a:ext cx="1428494" cy="470722"/>
            </a:xfrm>
            <a:prstGeom prst="homePlate">
              <a:avLst/>
            </a:prstGeom>
            <a:solidFill>
              <a:srgbClr val="678DC5">
                <a:alpha val="58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RIPv2 update</a:t>
              </a:r>
            </a:p>
            <a:p>
              <a:pPr marL="0" marR="0" indent="0" algn="ctr" defTabSz="814388" rtl="0" eaLnBrk="0" fontAlgn="base" latinLnBrk="0" hangingPunct="0">
                <a:lnSpc>
                  <a:spcPct val="90000"/>
                </a:lnSpc>
                <a:spcBef>
                  <a:spcPct val="0"/>
                </a:spcBef>
                <a:spcAft>
                  <a:spcPct val="0"/>
                </a:spcAft>
                <a:buClrTx/>
                <a:buSzTx/>
                <a:buFontTx/>
                <a:buNone/>
                <a:tabLst/>
              </a:pPr>
              <a:r>
                <a:rPr lang="en-US" sz="1400" dirty="0" smtClean="0"/>
                <a:t>172.16.2.0/24</a:t>
              </a:r>
              <a:endParaRPr kumimoji="0" lang="en-US" sz="1400" b="0" i="0" u="none" strike="noStrike" cap="none" normalizeH="0" baseline="0" dirty="0" smtClean="0">
                <a:ln>
                  <a:noFill/>
                </a:ln>
                <a:solidFill>
                  <a:schemeClr val="tx1"/>
                </a:solidFill>
                <a:effectLst/>
                <a:latin typeface="Arial" charset="0"/>
              </a:endParaRPr>
            </a:p>
          </p:txBody>
        </p:sp>
        <p:sp>
          <p:nvSpPr>
            <p:cNvPr id="24" name="TextBox 23"/>
            <p:cNvSpPr txBox="1"/>
            <p:nvPr/>
          </p:nvSpPr>
          <p:spPr>
            <a:xfrm>
              <a:off x="3620529" y="4423711"/>
              <a:ext cx="1681781" cy="775421"/>
            </a:xfrm>
            <a:prstGeom prst="rect">
              <a:avLst/>
            </a:prstGeom>
            <a:solidFill>
              <a:srgbClr val="678DC5">
                <a:alpha val="58000"/>
              </a:srgb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defTabSz="814388"/>
              <a:r>
                <a:rPr lang="en-US" sz="1400" b="1" dirty="0" smtClean="0"/>
                <a:t>R1 Routing Table:</a:t>
              </a:r>
            </a:p>
            <a:p>
              <a:pPr defTabSz="814388"/>
              <a:r>
                <a:rPr lang="en-US" sz="1800" dirty="0" smtClean="0">
                  <a:sym typeface="Wingdings"/>
                </a:rPr>
                <a:t> </a:t>
              </a:r>
              <a:r>
                <a:rPr lang="en-US" sz="1200" dirty="0" smtClean="0"/>
                <a:t>172.16.1.0/24</a:t>
              </a:r>
              <a:endParaRPr lang="en-US" sz="1400" dirty="0" smtClean="0"/>
            </a:p>
            <a:p>
              <a:pPr defTabSz="814388"/>
              <a:r>
                <a:rPr lang="en-US" sz="1800" dirty="0" smtClean="0">
                  <a:sym typeface="Wingdings"/>
                </a:rPr>
                <a:t> </a:t>
              </a:r>
              <a:r>
                <a:rPr lang="en-US" sz="1200" dirty="0" smtClean="0"/>
                <a:t>172.16.2.0/24</a:t>
              </a:r>
            </a:p>
          </p:txBody>
        </p:sp>
        <p:cxnSp>
          <p:nvCxnSpPr>
            <p:cNvPr id="27" name="Straight Connector 26"/>
            <p:cNvCxnSpPr/>
            <p:nvPr/>
          </p:nvCxnSpPr>
          <p:spPr bwMode="auto">
            <a:xfrm rot="10800000">
              <a:off x="904972" y="5517200"/>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8" name="Straight Connector 27"/>
            <p:cNvCxnSpPr/>
            <p:nvPr/>
          </p:nvCxnSpPr>
          <p:spPr bwMode="auto">
            <a:xfrm rot="10800000">
              <a:off x="904972" y="5517200"/>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gr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 classless Command</a:t>
            </a:r>
            <a:endParaRPr lang="en-US" dirty="0"/>
          </a:p>
        </p:txBody>
      </p:sp>
      <p:sp>
        <p:nvSpPr>
          <p:cNvPr id="3" name="Content Placeholder 2"/>
          <p:cNvSpPr>
            <a:spLocks noGrp="1"/>
          </p:cNvSpPr>
          <p:nvPr>
            <p:ph idx="1"/>
          </p:nvPr>
        </p:nvSpPr>
        <p:spPr/>
        <p:txBody>
          <a:bodyPr>
            <a:normAutofit/>
          </a:bodyPr>
          <a:lstStyle/>
          <a:p>
            <a:r>
              <a:rPr lang="en-US" dirty="0" smtClean="0"/>
              <a:t>The behavior of a classful routing protocol changes when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ip classless</a:t>
            </a:r>
            <a:r>
              <a:rPr lang="en-US" dirty="0" smtClean="0">
                <a:latin typeface="Courier New" pitchFamily="49" charset="0"/>
                <a:cs typeface="Courier New" pitchFamily="49" charset="0"/>
              </a:rPr>
              <a:t> </a:t>
            </a:r>
            <a:r>
              <a:rPr lang="en-US" dirty="0" smtClean="0"/>
              <a:t>global config command is used.</a:t>
            </a:r>
          </a:p>
          <a:p>
            <a:r>
              <a:rPr lang="en-US" dirty="0" smtClean="0"/>
              <a:t>Classful protocols assume that if the router knows some of the subnets of a classful network (e.g. 10.0.0.0), then it must know all that network’s existing subnets. </a:t>
            </a:r>
          </a:p>
          <a:p>
            <a:pPr lvl="1"/>
            <a:r>
              <a:rPr lang="en-US" dirty="0" smtClean="0"/>
              <a:t>If a packet arrives for an unknown destination on the 10.0.0.0 subnet and:</a:t>
            </a:r>
          </a:p>
          <a:p>
            <a:pPr lvl="2"/>
            <a:r>
              <a:rPr lang="en-US" b="1" dirty="0" smtClean="0">
                <a:latin typeface="Courier New" pitchFamily="49" charset="0"/>
                <a:cs typeface="Courier New" pitchFamily="49" charset="0"/>
              </a:rPr>
              <a:t>ip classless</a:t>
            </a:r>
            <a:r>
              <a:rPr lang="en-US" dirty="0" smtClean="0">
                <a:latin typeface="Courier New" pitchFamily="49" charset="0"/>
                <a:cs typeface="Courier New" pitchFamily="49" charset="0"/>
              </a:rPr>
              <a:t> </a:t>
            </a:r>
            <a:r>
              <a:rPr lang="en-US" dirty="0" smtClean="0"/>
              <a:t>is </a:t>
            </a:r>
            <a:r>
              <a:rPr lang="en-US" i="1" dirty="0" smtClean="0"/>
              <a:t>not</a:t>
            </a:r>
            <a:r>
              <a:rPr lang="en-US" dirty="0" smtClean="0"/>
              <a:t> enabled, the packet is dropped. </a:t>
            </a:r>
          </a:p>
          <a:p>
            <a:pPr lvl="2"/>
            <a:r>
              <a:rPr lang="en-US" b="1" dirty="0" smtClean="0">
                <a:latin typeface="Courier New" pitchFamily="49" charset="0"/>
                <a:cs typeface="Courier New" pitchFamily="49" charset="0"/>
              </a:rPr>
              <a:t>ip classless</a:t>
            </a:r>
            <a:r>
              <a:rPr lang="en-US" dirty="0" smtClean="0">
                <a:latin typeface="Courier New" pitchFamily="49" charset="0"/>
                <a:cs typeface="Courier New" pitchFamily="49" charset="0"/>
              </a:rPr>
              <a:t> </a:t>
            </a:r>
            <a:r>
              <a:rPr lang="en-US" dirty="0" smtClean="0"/>
              <a:t>is enabled, then the router will follow the best supernet route or the default route.</a:t>
            </a:r>
          </a:p>
          <a:p>
            <a:pPr marL="236538" lvl="1">
              <a:spcBef>
                <a:spcPct val="50000"/>
              </a:spcBef>
              <a:buFont typeface="Wingdings" pitchFamily="2" charset="2"/>
              <a:buChar char="§"/>
            </a:pPr>
            <a:r>
              <a:rPr lang="en-US" dirty="0" smtClean="0"/>
              <a:t>Since IOS release 12.0,  </a:t>
            </a:r>
            <a:r>
              <a:rPr lang="en-US" b="1" dirty="0" smtClean="0">
                <a:latin typeface="Courier New" pitchFamily="49" charset="0"/>
                <a:cs typeface="Courier New" pitchFamily="49" charset="0"/>
              </a:rPr>
              <a:t>ip classless </a:t>
            </a:r>
            <a:r>
              <a:rPr lang="en-US" dirty="0" smtClean="0"/>
              <a:t>is enabled by default and should not be disabled.</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Automatic Route Summarization</a:t>
            </a:r>
            <a:endParaRPr lang="en-US" dirty="0"/>
          </a:p>
        </p:txBody>
      </p:sp>
      <p:sp>
        <p:nvSpPr>
          <p:cNvPr id="3" name="Content Placeholder 2"/>
          <p:cNvSpPr>
            <a:spLocks noGrp="1"/>
          </p:cNvSpPr>
          <p:nvPr>
            <p:ph idx="1"/>
          </p:nvPr>
        </p:nvSpPr>
        <p:spPr/>
        <p:txBody>
          <a:bodyPr/>
          <a:lstStyle/>
          <a:p>
            <a:r>
              <a:rPr lang="en-US" dirty="0" smtClean="0"/>
              <a:t>Classful routing automatically summarize to the classful network boundary at major network boundaries. </a:t>
            </a:r>
          </a:p>
          <a:p>
            <a:r>
              <a:rPr lang="en-US" dirty="0" smtClean="0"/>
              <a:t>Classless routing protocols either do not automatically summarize or automatically summarize but this feature can be disabled.</a:t>
            </a:r>
          </a:p>
          <a:p>
            <a:pPr lvl="1"/>
            <a:r>
              <a:rPr lang="en-US" dirty="0" smtClean="0"/>
              <a:t>OSPF or IS-IS do not support automatic network summarization. </a:t>
            </a:r>
          </a:p>
          <a:p>
            <a:pPr lvl="1"/>
            <a:r>
              <a:rPr lang="en-US" dirty="0" smtClean="0"/>
              <a:t>RIPv2 and EIGRP perform automatic network summarization to maintain backward compatibility with RIPv1 and IGRP.</a:t>
            </a:r>
          </a:p>
          <a:p>
            <a:pPr lvl="1"/>
            <a:r>
              <a:rPr lang="en-US" dirty="0" smtClean="0"/>
              <a:t>However, automatic summarization can be disabled in RIPv2 and EIGRP by using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no auto-summary </a:t>
            </a:r>
            <a:r>
              <a:rPr lang="en-US" dirty="0" smtClean="0"/>
              <a:t>router config command.</a:t>
            </a:r>
          </a:p>
          <a:p>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Routing Protocols</a:t>
            </a:r>
            <a:endParaRPr lang="en-US" dirty="0"/>
          </a:p>
        </p:txBody>
      </p:sp>
      <p:graphicFrame>
        <p:nvGraphicFramePr>
          <p:cNvPr id="6" name="Table 5"/>
          <p:cNvGraphicFramePr>
            <a:graphicFrameLocks noGrp="1"/>
          </p:cNvGraphicFramePr>
          <p:nvPr/>
        </p:nvGraphicFramePr>
        <p:xfrm>
          <a:off x="484187" y="1276348"/>
          <a:ext cx="8099743" cy="5105405"/>
        </p:xfrm>
        <a:graphic>
          <a:graphicData uri="http://schemas.openxmlformats.org/drawingml/2006/table">
            <a:tbl>
              <a:tblPr firstRow="1" bandRow="1">
                <a:tableStyleId>{5C22544A-7EE6-4342-B048-85BDC9FD1C3A}</a:tableStyleId>
              </a:tblPr>
              <a:tblGrid>
                <a:gridCol w="1516063"/>
                <a:gridCol w="1097280"/>
                <a:gridCol w="1097280"/>
                <a:gridCol w="1097280"/>
                <a:gridCol w="1097280"/>
                <a:gridCol w="1097280"/>
                <a:gridCol w="1097280"/>
              </a:tblGrid>
              <a:tr h="352987">
                <a:tc>
                  <a:txBody>
                    <a:bodyPr/>
                    <a:lstStyle/>
                    <a:p>
                      <a:pPr marL="0" marR="0" indent="0" algn="l" rtl="0" eaLnBrk="1" fontAlgn="ctr" latinLnBrk="0" hangingPunct="1">
                        <a:lnSpc>
                          <a:spcPct val="100000"/>
                        </a:lnSpc>
                        <a:spcBef>
                          <a:spcPts val="0"/>
                        </a:spcBef>
                        <a:spcAft>
                          <a:spcPts val="0"/>
                        </a:spcAft>
                      </a:pPr>
                      <a:r>
                        <a:rPr lang="en-US" sz="1400" b="1" i="0" u="none" strike="noStrike" kern="1200">
                          <a:solidFill>
                            <a:schemeClr val="bg1"/>
                          </a:solidFill>
                          <a:latin typeface="Arial"/>
                          <a:ea typeface="SimSun"/>
                          <a:cs typeface="Arial"/>
                        </a:rPr>
                        <a:t>Characteristics</a:t>
                      </a:r>
                    </a:p>
                  </a:txBody>
                  <a:tcPr marL="70866" marR="70866" marT="9525" marB="0" anchor="ctr"/>
                </a:tc>
                <a:tc>
                  <a:txBody>
                    <a:bodyPr/>
                    <a:lstStyle/>
                    <a:p>
                      <a:pPr marL="0" marR="0" indent="0" algn="ctr" rtl="0" eaLnBrk="1" fontAlgn="ctr" latinLnBrk="0" hangingPunct="1">
                        <a:lnSpc>
                          <a:spcPct val="100000"/>
                        </a:lnSpc>
                        <a:spcBef>
                          <a:spcPts val="0"/>
                        </a:spcBef>
                        <a:spcAft>
                          <a:spcPts val="0"/>
                        </a:spcAft>
                      </a:pPr>
                      <a:r>
                        <a:rPr lang="en-US" sz="1400" b="1" i="0" u="none" strike="noStrike" kern="1200">
                          <a:solidFill>
                            <a:schemeClr val="bg1"/>
                          </a:solidFill>
                          <a:latin typeface="Arial"/>
                          <a:ea typeface="SimSun"/>
                          <a:cs typeface="Arial"/>
                        </a:rPr>
                        <a:t>RIPv1</a:t>
                      </a:r>
                    </a:p>
                  </a:txBody>
                  <a:tcPr marL="0" marR="0" marT="0" marB="0" anchor="ctr"/>
                </a:tc>
                <a:tc>
                  <a:txBody>
                    <a:bodyPr/>
                    <a:lstStyle/>
                    <a:p>
                      <a:pPr marL="0" marR="0" indent="0" algn="ctr" rtl="0" eaLnBrk="1" fontAlgn="ctr" latinLnBrk="0" hangingPunct="1">
                        <a:lnSpc>
                          <a:spcPct val="100000"/>
                        </a:lnSpc>
                        <a:spcBef>
                          <a:spcPts val="0"/>
                        </a:spcBef>
                        <a:spcAft>
                          <a:spcPts val="0"/>
                        </a:spcAft>
                      </a:pPr>
                      <a:r>
                        <a:rPr lang="en-US" sz="1400" b="1" i="0" u="none" strike="noStrike" kern="1200">
                          <a:solidFill>
                            <a:schemeClr val="bg1"/>
                          </a:solidFill>
                          <a:latin typeface="Arial"/>
                          <a:ea typeface="SimSun"/>
                          <a:cs typeface="Arial"/>
                        </a:rPr>
                        <a:t>RIPv2</a:t>
                      </a:r>
                    </a:p>
                  </a:txBody>
                  <a:tcPr marL="0" marR="0" marT="0" marB="0" anchor="ctr"/>
                </a:tc>
                <a:tc>
                  <a:txBody>
                    <a:bodyPr/>
                    <a:lstStyle/>
                    <a:p>
                      <a:pPr marL="0" marR="0" indent="0" algn="ctr" rtl="0" eaLnBrk="1" fontAlgn="ctr" latinLnBrk="0" hangingPunct="1">
                        <a:lnSpc>
                          <a:spcPct val="100000"/>
                        </a:lnSpc>
                        <a:spcBef>
                          <a:spcPts val="0"/>
                        </a:spcBef>
                        <a:spcAft>
                          <a:spcPts val="0"/>
                        </a:spcAft>
                      </a:pPr>
                      <a:r>
                        <a:rPr lang="en-US" sz="1400" b="1" i="0" u="none" strike="noStrike" kern="1200">
                          <a:solidFill>
                            <a:schemeClr val="bg1"/>
                          </a:solidFill>
                          <a:latin typeface="Arial"/>
                          <a:ea typeface="SimSun"/>
                          <a:cs typeface="Arial"/>
                        </a:rPr>
                        <a:t>EIGRP</a:t>
                      </a:r>
                    </a:p>
                  </a:txBody>
                  <a:tcPr marL="0" marR="0" marT="0" marB="0" anchor="ctr"/>
                </a:tc>
                <a:tc>
                  <a:txBody>
                    <a:bodyPr/>
                    <a:lstStyle/>
                    <a:p>
                      <a:pPr marL="0" marR="0" indent="0" algn="ctr" rtl="0" eaLnBrk="1" fontAlgn="ctr" latinLnBrk="0" hangingPunct="1">
                        <a:lnSpc>
                          <a:spcPct val="100000"/>
                        </a:lnSpc>
                        <a:spcBef>
                          <a:spcPts val="0"/>
                        </a:spcBef>
                        <a:spcAft>
                          <a:spcPts val="0"/>
                        </a:spcAft>
                      </a:pPr>
                      <a:r>
                        <a:rPr lang="en-US" sz="1400" b="1" i="0" u="none" strike="noStrike" kern="1200">
                          <a:solidFill>
                            <a:schemeClr val="bg1"/>
                          </a:solidFill>
                          <a:latin typeface="Arial"/>
                          <a:ea typeface="SimSun"/>
                          <a:cs typeface="Arial"/>
                        </a:rPr>
                        <a:t>IS-IS</a:t>
                      </a:r>
                    </a:p>
                  </a:txBody>
                  <a:tcPr marL="0" marR="0" marT="0" marB="0" anchor="ctr"/>
                </a:tc>
                <a:tc>
                  <a:txBody>
                    <a:bodyPr/>
                    <a:lstStyle/>
                    <a:p>
                      <a:pPr marL="0" marR="0" indent="0" algn="ctr" rtl="0" eaLnBrk="1" fontAlgn="ctr" latinLnBrk="0" hangingPunct="1">
                        <a:lnSpc>
                          <a:spcPct val="100000"/>
                        </a:lnSpc>
                        <a:spcBef>
                          <a:spcPts val="0"/>
                        </a:spcBef>
                        <a:spcAft>
                          <a:spcPts val="0"/>
                        </a:spcAft>
                      </a:pPr>
                      <a:r>
                        <a:rPr lang="en-US" sz="1400" b="1" i="0" u="none" strike="noStrike" kern="1200">
                          <a:solidFill>
                            <a:schemeClr val="bg1"/>
                          </a:solidFill>
                          <a:latin typeface="Arial"/>
                          <a:ea typeface="SimSun"/>
                          <a:cs typeface="Arial"/>
                        </a:rPr>
                        <a:t>OSPF</a:t>
                      </a:r>
                    </a:p>
                  </a:txBody>
                  <a:tcPr marL="0" marR="0" marT="0" marB="0" anchor="ctr"/>
                </a:tc>
                <a:tc>
                  <a:txBody>
                    <a:bodyPr/>
                    <a:lstStyle/>
                    <a:p>
                      <a:pPr marL="0" marR="0" indent="0" algn="ctr" rtl="0" eaLnBrk="1" fontAlgn="ctr" latinLnBrk="0" hangingPunct="1">
                        <a:lnSpc>
                          <a:spcPct val="100000"/>
                        </a:lnSpc>
                        <a:spcBef>
                          <a:spcPts val="0"/>
                        </a:spcBef>
                        <a:spcAft>
                          <a:spcPts val="0"/>
                        </a:spcAft>
                      </a:pPr>
                      <a:r>
                        <a:rPr lang="en-US" sz="1400" b="1" i="0" u="none" strike="noStrike" kern="1200">
                          <a:solidFill>
                            <a:schemeClr val="bg1"/>
                          </a:solidFill>
                          <a:latin typeface="Arial"/>
                          <a:ea typeface="SimSun"/>
                          <a:cs typeface="Arial"/>
                        </a:rPr>
                        <a:t>BGP</a:t>
                      </a:r>
                    </a:p>
                  </a:txBody>
                  <a:tcPr marL="0" marR="0" marT="0" marB="0" anchor="ctr"/>
                </a:tc>
              </a:tr>
              <a:tr h="352987">
                <a:tc>
                  <a:txBody>
                    <a:bodyPr/>
                    <a:lstStyle/>
                    <a:p>
                      <a:pPr marL="0" marR="0" indent="0" algn="l" rtl="0" eaLnBrk="1" fontAlgn="ctr" latinLnBrk="0" hangingPunct="1">
                        <a:lnSpc>
                          <a:spcPct val="100000"/>
                        </a:lnSpc>
                        <a:spcBef>
                          <a:spcPts val="0"/>
                        </a:spcBef>
                        <a:spcAft>
                          <a:spcPts val="0"/>
                        </a:spcAft>
                      </a:pPr>
                      <a:r>
                        <a:rPr lang="en-US" sz="1200" b="1" i="0" u="none" strike="noStrike" kern="1200">
                          <a:solidFill>
                            <a:schemeClr val="dk1"/>
                          </a:solidFill>
                          <a:latin typeface="Arial"/>
                        </a:rPr>
                        <a:t>Distance vector</a:t>
                      </a:r>
                      <a:endParaRPr lang="en-US" sz="1800" b="0" i="0" u="none" strike="noStrike">
                        <a:latin typeface="Arial"/>
                      </a:endParaRPr>
                    </a:p>
                  </a:txBody>
                  <a:tcPr marL="70866" marR="70866" marT="9525"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47472"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47472"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auto"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r>
              <a:tr h="352987">
                <a:tc>
                  <a:txBody>
                    <a:bodyPr/>
                    <a:lstStyle/>
                    <a:p>
                      <a:pPr marL="0" marR="0" indent="0" algn="l" rtl="0" eaLnBrk="1" fontAlgn="ctr" latinLnBrk="0" hangingPunct="1">
                        <a:lnSpc>
                          <a:spcPct val="100000"/>
                        </a:lnSpc>
                        <a:spcBef>
                          <a:spcPts val="0"/>
                        </a:spcBef>
                        <a:spcAft>
                          <a:spcPts val="0"/>
                        </a:spcAft>
                      </a:pPr>
                      <a:r>
                        <a:rPr lang="en-US" sz="1200" b="1" i="0" u="none" strike="noStrike" kern="1200">
                          <a:solidFill>
                            <a:schemeClr val="dk1"/>
                          </a:solidFill>
                          <a:latin typeface="Arial"/>
                        </a:rPr>
                        <a:t>Link-state</a:t>
                      </a:r>
                      <a:endParaRPr lang="en-US" sz="1800" b="0" i="0" u="none" strike="noStrike">
                        <a:latin typeface="Arial"/>
                      </a:endParaRPr>
                    </a:p>
                  </a:txBody>
                  <a:tcPr marL="70866" marR="70866" marT="9525"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47472"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r>
              <a:tr h="352987">
                <a:tc>
                  <a:txBody>
                    <a:bodyPr/>
                    <a:lstStyle/>
                    <a:p>
                      <a:pPr marL="0" marR="0" indent="0" algn="l" rtl="0" eaLnBrk="1" fontAlgn="ctr" latinLnBrk="0" hangingPunct="1">
                        <a:lnSpc>
                          <a:spcPct val="100000"/>
                        </a:lnSpc>
                        <a:spcBef>
                          <a:spcPts val="0"/>
                        </a:spcBef>
                        <a:spcAft>
                          <a:spcPts val="0"/>
                        </a:spcAft>
                      </a:pPr>
                      <a:r>
                        <a:rPr lang="en-US" sz="1200" b="1" i="0" u="none" strike="noStrike" kern="1200">
                          <a:solidFill>
                            <a:schemeClr val="dk1"/>
                          </a:solidFill>
                          <a:latin typeface="Arial"/>
                        </a:rPr>
                        <a:t>Classless</a:t>
                      </a:r>
                      <a:endParaRPr lang="en-US" sz="1200" b="1" i="0" u="none" strike="noStrike" kern="1200">
                        <a:solidFill>
                          <a:srgbClr val="000000"/>
                        </a:solidFill>
                        <a:latin typeface="Times New Roman"/>
                        <a:ea typeface="SimSun"/>
                        <a:cs typeface="Arial"/>
                      </a:endParaRPr>
                    </a:p>
                  </a:txBody>
                  <a:tcPr marL="70866" marR="70866" marT="9525"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47472"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r>
              <a:tr h="352987">
                <a:tc>
                  <a:txBody>
                    <a:bodyPr/>
                    <a:lstStyle/>
                    <a:p>
                      <a:pPr marL="0" marR="0" indent="0" algn="l" rtl="0" eaLnBrk="1" fontAlgn="ctr" latinLnBrk="0" hangingPunct="1">
                        <a:lnSpc>
                          <a:spcPct val="100000"/>
                        </a:lnSpc>
                        <a:spcBef>
                          <a:spcPts val="0"/>
                        </a:spcBef>
                        <a:spcAft>
                          <a:spcPts val="0"/>
                        </a:spcAft>
                      </a:pPr>
                      <a:r>
                        <a:rPr lang="en-US" sz="1200" b="1" i="0" u="none" strike="noStrike" kern="1200">
                          <a:solidFill>
                            <a:schemeClr val="dk1"/>
                          </a:solidFill>
                          <a:latin typeface="Arial"/>
                        </a:rPr>
                        <a:t>VLSM support</a:t>
                      </a:r>
                      <a:endParaRPr lang="en-US" sz="1200" b="1" i="0" u="none" strike="noStrike" kern="1200">
                        <a:solidFill>
                          <a:srgbClr val="000000"/>
                        </a:solidFill>
                        <a:latin typeface="Times New Roman"/>
                        <a:ea typeface="SimSun"/>
                        <a:cs typeface="Arial"/>
                      </a:endParaRPr>
                    </a:p>
                  </a:txBody>
                  <a:tcPr marL="70866" marR="70866" marT="9525"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47472"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r>
              <a:tr h="964063">
                <a:tc>
                  <a:txBody>
                    <a:bodyPr/>
                    <a:lstStyle/>
                    <a:p>
                      <a:pPr marL="0" marR="0" indent="0" algn="l" rtl="0" eaLnBrk="1" fontAlgn="ctr" latinLnBrk="0" hangingPunct="1">
                        <a:lnSpc>
                          <a:spcPct val="100000"/>
                        </a:lnSpc>
                        <a:spcBef>
                          <a:spcPts val="0"/>
                        </a:spcBef>
                        <a:spcAft>
                          <a:spcPts val="0"/>
                        </a:spcAft>
                      </a:pPr>
                      <a:r>
                        <a:rPr lang="en-US" sz="1200" b="1" i="0" u="none" strike="noStrike" kern="1200">
                          <a:solidFill>
                            <a:schemeClr val="dk1"/>
                          </a:solidFill>
                          <a:latin typeface="Arial"/>
                        </a:rPr>
                        <a:t>Automatic route summarization</a:t>
                      </a:r>
                      <a:endParaRPr lang="en-US" sz="1200" b="1" i="0" u="none" strike="noStrike" kern="1200">
                        <a:solidFill>
                          <a:srgbClr val="000000"/>
                        </a:solidFill>
                        <a:latin typeface="Times New Roman"/>
                        <a:ea typeface="SimSun"/>
                        <a:cs typeface="Arial"/>
                      </a:endParaRPr>
                    </a:p>
                  </a:txBody>
                  <a:tcPr marL="70866" marR="70866" marT="9525"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chemeClr val="dk1"/>
                        </a:solidFill>
                        <a:latin typeface="Arial"/>
                      </a:endParaRPr>
                    </a:p>
                    <a:p>
                      <a:pPr marL="3175" marR="0" indent="0" algn="ctr" rtl="0" eaLnBrk="1" fontAlgn="ctr" latinLnBrk="0" hangingPunct="1">
                        <a:lnSpc>
                          <a:spcPct val="100000"/>
                        </a:lnSpc>
                        <a:spcBef>
                          <a:spcPts val="0"/>
                        </a:spcBef>
                        <a:spcAft>
                          <a:spcPts val="0"/>
                        </a:spcAft>
                      </a:pPr>
                      <a:r>
                        <a:rPr lang="en-US" sz="900" b="0" i="0" u="none" strike="noStrike" kern="1200">
                          <a:solidFill>
                            <a:srgbClr val="000000"/>
                          </a:solidFill>
                          <a:latin typeface="Arial"/>
                          <a:ea typeface="SimSun"/>
                          <a:cs typeface="Arial"/>
                        </a:rPr>
                        <a:t>(can be disabled using </a:t>
                      </a:r>
                      <a:r>
                        <a:rPr lang="en-US" sz="900" b="1" i="0" u="none" strike="noStrike" kern="1200">
                          <a:solidFill>
                            <a:srgbClr val="000000"/>
                          </a:solidFill>
                          <a:latin typeface="Courier New"/>
                          <a:ea typeface="SimSun"/>
                          <a:cs typeface="Courier New"/>
                        </a:rPr>
                        <a:t>no auto-summary</a:t>
                      </a:r>
                      <a:r>
                        <a:rPr lang="en-US" sz="900" b="0" i="0" u="none" strike="noStrike" kern="1200">
                          <a:solidFill>
                            <a:srgbClr val="000000"/>
                          </a:solidFill>
                          <a:latin typeface="Arial"/>
                          <a:ea typeface="SimSun"/>
                          <a:cs typeface="Arial"/>
                        </a:rPr>
                        <a:t>)</a:t>
                      </a:r>
                      <a:endParaRPr lang="en-US" sz="1100" b="0" i="0" u="none" strike="noStrike" kern="1200">
                        <a:solidFill>
                          <a:srgbClr val="000000"/>
                        </a:solidFill>
                        <a:latin typeface="Arial"/>
                        <a:ea typeface="SimSun"/>
                        <a:cs typeface="Arial"/>
                      </a:endParaRPr>
                    </a:p>
                  </a:txBody>
                  <a:tcPr marL="0" marR="0" marT="0" marB="0" anchor="ctr"/>
                </a:tc>
                <a:tc>
                  <a:txBody>
                    <a:bodyPr/>
                    <a:lstStyle/>
                    <a:p>
                      <a:pPr marL="3175" marR="0" indent="0" algn="ctr" rtl="0" eaLnBrk="1" fontAlgn="auto"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chemeClr val="dk1"/>
                        </a:solidFill>
                        <a:latin typeface="Arial"/>
                      </a:endParaRPr>
                    </a:p>
                    <a:p>
                      <a:pPr marL="3175" marR="0" indent="0" algn="ctr" rtl="0" eaLnBrk="1" fontAlgn="auto" latinLnBrk="0" hangingPunct="1">
                        <a:lnSpc>
                          <a:spcPct val="100000"/>
                        </a:lnSpc>
                        <a:spcBef>
                          <a:spcPts val="0"/>
                        </a:spcBef>
                        <a:spcAft>
                          <a:spcPts val="0"/>
                        </a:spcAft>
                      </a:pPr>
                      <a:r>
                        <a:rPr lang="en-US" sz="1400" b="0" i="0" u="none" strike="noStrike" kern="1200">
                          <a:solidFill>
                            <a:srgbClr val="000000"/>
                          </a:solidFill>
                          <a:latin typeface="Arial"/>
                          <a:ea typeface="SimSun"/>
                          <a:cs typeface="Arial"/>
                        </a:rPr>
                        <a:t>(</a:t>
                      </a:r>
                      <a:r>
                        <a:rPr lang="en-US" sz="900" b="0" i="0" u="none" strike="noStrike" kern="1200">
                          <a:solidFill>
                            <a:srgbClr val="000000"/>
                          </a:solidFill>
                          <a:latin typeface="Arial"/>
                          <a:ea typeface="SimSun"/>
                          <a:cs typeface="Arial"/>
                        </a:rPr>
                        <a:t>can be disabled using </a:t>
                      </a:r>
                      <a:r>
                        <a:rPr lang="en-US" sz="900" b="1" i="0" u="none" strike="noStrike" kern="1200">
                          <a:solidFill>
                            <a:srgbClr val="000000"/>
                          </a:solidFill>
                          <a:latin typeface="Courier New"/>
                          <a:ea typeface="SimSun"/>
                          <a:cs typeface="Courier New"/>
                        </a:rPr>
                        <a:t>no auto-summary</a:t>
                      </a:r>
                      <a:r>
                        <a:rPr lang="en-US" sz="900" b="0" i="0" u="none" strike="noStrike" kern="1200">
                          <a:solidFill>
                            <a:srgbClr val="000000"/>
                          </a:solidFill>
                          <a:latin typeface="Arial"/>
                          <a:ea typeface="SimSun"/>
                          <a:cs typeface="Arial"/>
                        </a:rPr>
                        <a:t>)</a:t>
                      </a:r>
                      <a:endParaRPr lang="en-US" sz="1800" b="0" i="0" u="none" strike="noStrike">
                        <a:latin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47472"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r>
              <a:tr h="616425">
                <a:tc>
                  <a:txBody>
                    <a:bodyPr/>
                    <a:lstStyle/>
                    <a:p>
                      <a:pPr marL="0" marR="0" indent="0" algn="l" rtl="0" eaLnBrk="1" fontAlgn="ctr" latinLnBrk="0" hangingPunct="1">
                        <a:lnSpc>
                          <a:spcPct val="100000"/>
                        </a:lnSpc>
                        <a:spcBef>
                          <a:spcPts val="0"/>
                        </a:spcBef>
                        <a:spcAft>
                          <a:spcPts val="0"/>
                        </a:spcAft>
                      </a:pPr>
                      <a:r>
                        <a:rPr lang="en-US" sz="1200" b="1" i="0" u="none" strike="noStrike" kern="1200">
                          <a:solidFill>
                            <a:schemeClr val="dk1"/>
                          </a:solidFill>
                          <a:latin typeface="Arial"/>
                        </a:rPr>
                        <a:t>Manual route summarization</a:t>
                      </a:r>
                      <a:endParaRPr lang="en-US" sz="1200" b="1" i="0" u="none" strike="noStrike" kern="1200">
                        <a:solidFill>
                          <a:srgbClr val="000000"/>
                        </a:solidFill>
                        <a:latin typeface="Times New Roman"/>
                        <a:ea typeface="SimSun"/>
                        <a:cs typeface="Arial"/>
                      </a:endParaRPr>
                    </a:p>
                  </a:txBody>
                  <a:tcPr marL="70866" marR="70866" marT="9525"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47472"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r>
              <a:tr h="589318">
                <a:tc>
                  <a:txBody>
                    <a:bodyPr/>
                    <a:lstStyle/>
                    <a:p>
                      <a:pPr marL="0" marR="0" indent="0" algn="l" rtl="0" eaLnBrk="1" fontAlgn="ctr" latinLnBrk="0" hangingPunct="1">
                        <a:lnSpc>
                          <a:spcPct val="100000"/>
                        </a:lnSpc>
                        <a:spcBef>
                          <a:spcPts val="0"/>
                        </a:spcBef>
                        <a:spcAft>
                          <a:spcPts val="0"/>
                        </a:spcAft>
                      </a:pPr>
                      <a:r>
                        <a:rPr lang="en-US" sz="1200" b="1" i="0" u="none" strike="noStrike" kern="1200">
                          <a:solidFill>
                            <a:schemeClr val="dk1"/>
                          </a:solidFill>
                          <a:latin typeface="Arial"/>
                        </a:rPr>
                        <a:t>Hierarchical topology required</a:t>
                      </a:r>
                      <a:endParaRPr lang="en-US" sz="1200" b="1" i="0" u="none" strike="noStrike" kern="1200">
                        <a:solidFill>
                          <a:srgbClr val="000000"/>
                        </a:solidFill>
                        <a:latin typeface="Times New Roman"/>
                        <a:ea typeface="SimSun"/>
                        <a:cs typeface="Arial"/>
                      </a:endParaRPr>
                    </a:p>
                  </a:txBody>
                  <a:tcPr marL="70866" marR="70866" marT="9525"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47472" marR="0" indent="0" algn="ctr" rtl="0" eaLnBrk="1" fontAlgn="ctr" latinLnBrk="0" hangingPunct="1">
                        <a:lnSpc>
                          <a:spcPct val="100000"/>
                        </a:lnSpc>
                        <a:spcBef>
                          <a:spcPts val="0"/>
                        </a:spcBef>
                        <a:spcAft>
                          <a:spcPts val="0"/>
                        </a:spcAft>
                      </a:pPr>
                      <a:r>
                        <a:rPr lang="en-US" sz="1400" b="1" i="0" u="none" strike="noStrike" kern="1200">
                          <a:solidFill>
                            <a:schemeClr val="dk1"/>
                          </a:solidFill>
                          <a:latin typeface="Arial"/>
                          <a:sym typeface="Wingdings"/>
                        </a:rPr>
                        <a:t></a:t>
                      </a:r>
                      <a:endParaRPr lang="en-US" sz="1400" b="1"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endParaRPr lang="en-US" sz="1400" b="1" i="0" u="none" strike="noStrike" kern="1200">
                        <a:solidFill>
                          <a:srgbClr val="000000"/>
                        </a:solidFill>
                        <a:latin typeface="Times New Roman"/>
                        <a:ea typeface="SimSun"/>
                        <a:cs typeface="Arial"/>
                      </a:endParaRPr>
                    </a:p>
                  </a:txBody>
                  <a:tcPr marL="0" marR="0" marT="0" marB="0" anchor="ctr"/>
                </a:tc>
              </a:tr>
              <a:tr h="352987">
                <a:tc>
                  <a:txBody>
                    <a:bodyPr/>
                    <a:lstStyle/>
                    <a:p>
                      <a:pPr marL="0" marR="0" indent="0" algn="l" rtl="0" eaLnBrk="1" fontAlgn="ctr" latinLnBrk="0" hangingPunct="1">
                        <a:lnSpc>
                          <a:spcPct val="100000"/>
                        </a:lnSpc>
                        <a:spcBef>
                          <a:spcPts val="0"/>
                        </a:spcBef>
                        <a:spcAft>
                          <a:spcPts val="0"/>
                        </a:spcAft>
                      </a:pPr>
                      <a:r>
                        <a:rPr lang="en-US" sz="1200" b="1" i="0" u="none" strike="noStrike" kern="1200">
                          <a:solidFill>
                            <a:schemeClr val="dk1"/>
                          </a:solidFill>
                          <a:latin typeface="Arial"/>
                        </a:rPr>
                        <a:t>Size of network</a:t>
                      </a:r>
                    </a:p>
                  </a:txBody>
                  <a:tcPr marL="70866" marR="70866" marT="9525"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Small</a:t>
                      </a: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Small</a:t>
                      </a: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Large</a:t>
                      </a: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Large</a:t>
                      </a: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Large</a:t>
                      </a:r>
                    </a:p>
                  </a:txBody>
                  <a:tcPr marL="0" marR="0" marT="0" marB="0" anchor="ctr"/>
                </a:tc>
                <a:tc>
                  <a:txBody>
                    <a:bodyPr/>
                    <a:lstStyle/>
                    <a:p>
                      <a:pPr marL="3175" marR="0" indent="0" algn="ctr" rtl="0" eaLnBrk="1" fontAlgn="auto" latinLnBrk="0" hangingPunct="1">
                        <a:lnSpc>
                          <a:spcPct val="100000"/>
                        </a:lnSpc>
                        <a:spcBef>
                          <a:spcPts val="0"/>
                        </a:spcBef>
                        <a:spcAft>
                          <a:spcPts val="0"/>
                        </a:spcAft>
                      </a:pPr>
                      <a:r>
                        <a:rPr lang="en-US" sz="1200" b="0" i="0" u="none" strike="noStrike" kern="1200">
                          <a:solidFill>
                            <a:schemeClr val="dk1"/>
                          </a:solidFill>
                          <a:latin typeface="Arial"/>
                        </a:rPr>
                        <a:t>Very large</a:t>
                      </a:r>
                      <a:endParaRPr lang="en-US" sz="1800" b="0" i="0" u="none" strike="noStrike">
                        <a:latin typeface="Arial"/>
                      </a:endParaRPr>
                    </a:p>
                  </a:txBody>
                  <a:tcPr marL="0" marR="0" marT="0" marB="0" anchor="ctr"/>
                </a:tc>
              </a:tr>
              <a:tr h="464690">
                <a:tc>
                  <a:txBody>
                    <a:bodyPr/>
                    <a:lstStyle/>
                    <a:p>
                      <a:pPr marL="0" marR="0" indent="0" algn="l" rtl="0" eaLnBrk="1" fontAlgn="ctr" latinLnBrk="0" hangingPunct="1">
                        <a:lnSpc>
                          <a:spcPct val="100000"/>
                        </a:lnSpc>
                        <a:spcBef>
                          <a:spcPts val="0"/>
                        </a:spcBef>
                        <a:spcAft>
                          <a:spcPts val="0"/>
                        </a:spcAft>
                      </a:pPr>
                      <a:r>
                        <a:rPr lang="en-US" sz="1200" b="1" i="0" u="none" strike="noStrike" kern="1200">
                          <a:solidFill>
                            <a:schemeClr val="dk1"/>
                          </a:solidFill>
                          <a:latin typeface="Arial"/>
                        </a:rPr>
                        <a:t>Metric</a:t>
                      </a:r>
                      <a:endParaRPr lang="en-US" sz="1200" b="1" i="0" u="none" strike="noStrike" kern="1200">
                        <a:solidFill>
                          <a:srgbClr val="000000"/>
                        </a:solidFill>
                        <a:latin typeface="Times New Roman"/>
                        <a:ea typeface="SimSun"/>
                        <a:cs typeface="Arial"/>
                      </a:endParaRPr>
                    </a:p>
                  </a:txBody>
                  <a:tcPr marL="70866" marR="70866" marT="9525"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Hops</a:t>
                      </a:r>
                      <a:endParaRPr lang="en-US" sz="1200" b="0"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Hops</a:t>
                      </a:r>
                      <a:endParaRPr lang="en-US" sz="1200" b="0"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Composite metric</a:t>
                      </a:r>
                      <a:endParaRPr lang="en-US" sz="1200" b="0"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Metric</a:t>
                      </a:r>
                      <a:endParaRPr lang="en-US" sz="1200" b="0"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Cost</a:t>
                      </a:r>
                      <a:endParaRPr lang="en-US" sz="1200" b="0"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Path attributes</a:t>
                      </a:r>
                    </a:p>
                  </a:txBody>
                  <a:tcPr marL="0" marR="0" marT="0" marB="0" anchor="ctr"/>
                </a:tc>
              </a:tr>
              <a:tr h="352987">
                <a:tc>
                  <a:txBody>
                    <a:bodyPr/>
                    <a:lstStyle/>
                    <a:p>
                      <a:pPr marL="0" marR="0" indent="0" algn="l" rtl="0" eaLnBrk="1" fontAlgn="ctr" latinLnBrk="0" hangingPunct="1">
                        <a:lnSpc>
                          <a:spcPct val="100000"/>
                        </a:lnSpc>
                        <a:spcBef>
                          <a:spcPts val="0"/>
                        </a:spcBef>
                        <a:spcAft>
                          <a:spcPts val="0"/>
                        </a:spcAft>
                      </a:pPr>
                      <a:r>
                        <a:rPr lang="en-US" sz="1200" b="1" i="0" u="none" strike="noStrike" kern="1200">
                          <a:solidFill>
                            <a:schemeClr val="dk1"/>
                          </a:solidFill>
                          <a:latin typeface="Arial"/>
                        </a:rPr>
                        <a:t>Convergence time</a:t>
                      </a:r>
                      <a:endParaRPr lang="en-US" sz="1200" b="1" i="0" u="none" strike="noStrike" kern="1200">
                        <a:solidFill>
                          <a:srgbClr val="000000"/>
                        </a:solidFill>
                        <a:latin typeface="Times New Roman"/>
                        <a:ea typeface="SimSun"/>
                        <a:cs typeface="Arial"/>
                      </a:endParaRPr>
                    </a:p>
                  </a:txBody>
                  <a:tcPr marL="70866" marR="70866" marT="9525"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Slow</a:t>
                      </a:r>
                      <a:endParaRPr lang="en-US" sz="1200" b="0"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Slow</a:t>
                      </a:r>
                      <a:endParaRPr lang="en-US" sz="1200" b="0"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Very fast</a:t>
                      </a:r>
                      <a:endParaRPr lang="en-US" sz="1200" b="0"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Fast</a:t>
                      </a:r>
                      <a:endParaRPr lang="en-US" sz="1200" b="0"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Fast</a:t>
                      </a:r>
                      <a:endParaRPr lang="en-US" sz="1200" b="0" i="0" u="none" strike="noStrike" kern="1200">
                        <a:solidFill>
                          <a:srgbClr val="000000"/>
                        </a:solidFill>
                        <a:latin typeface="Times New Roman"/>
                        <a:ea typeface="SimSun"/>
                        <a:cs typeface="Arial"/>
                      </a:endParaRPr>
                    </a:p>
                  </a:txBody>
                  <a:tcPr marL="0" marR="0" marT="0" marB="0" anchor="ctr"/>
                </a:tc>
                <a:tc>
                  <a:txBody>
                    <a:bodyPr/>
                    <a:lstStyle/>
                    <a:p>
                      <a:pPr marL="3175" marR="0" indent="0" algn="ctr" rtl="0" eaLnBrk="1" fontAlgn="ctr" latinLnBrk="0" hangingPunct="1">
                        <a:lnSpc>
                          <a:spcPct val="100000"/>
                        </a:lnSpc>
                        <a:spcBef>
                          <a:spcPts val="0"/>
                        </a:spcBef>
                        <a:spcAft>
                          <a:spcPts val="0"/>
                        </a:spcAft>
                      </a:pPr>
                      <a:r>
                        <a:rPr lang="en-US" sz="1200" b="0" i="0" u="none" strike="noStrike" kern="1200">
                          <a:solidFill>
                            <a:schemeClr val="dk1"/>
                          </a:solidFill>
                          <a:latin typeface="Arial"/>
                        </a:rPr>
                        <a:t>Slow</a:t>
                      </a:r>
                    </a:p>
                  </a:txBody>
                  <a:tcPr marL="0" marR="0" marT="0" marB="0" anchor="ct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3 Phases of the IIN</a:t>
            </a:r>
          </a:p>
        </p:txBody>
      </p:sp>
      <p:sp>
        <p:nvSpPr>
          <p:cNvPr id="6" name="Content Placeholder 5"/>
          <p:cNvSpPr>
            <a:spLocks noGrp="1"/>
          </p:cNvSpPr>
          <p:nvPr>
            <p:ph idx="1"/>
          </p:nvPr>
        </p:nvSpPr>
        <p:spPr>
          <a:noFill/>
          <a:ln w="9525" algn="ctr">
            <a:noFill/>
            <a:miter lim="800000"/>
            <a:headEnd/>
            <a:tailEnd/>
          </a:ln>
        </p:spPr>
        <p:txBody>
          <a:bodyPr vert="horz" wrap="square" lIns="82124" tIns="41061" rIns="82124" bIns="41061" numCol="1" anchor="t" anchorCtr="0" compatLnSpc="1">
            <a:prstTxWarp prst="textNoShape">
              <a:avLst/>
            </a:prstTxWarp>
            <a:normAutofit/>
          </a:bodyPr>
          <a:lstStyle/>
          <a:p>
            <a:r>
              <a:rPr lang="en-US" sz="2000" b="1" dirty="0" smtClean="0"/>
              <a:t>Phase 1: Integrated transport</a:t>
            </a:r>
          </a:p>
          <a:p>
            <a:pPr lvl="1"/>
            <a:r>
              <a:rPr lang="en-US" sz="1800" dirty="0" smtClean="0"/>
              <a:t>Integrates data, voice, and video transport into a single, standards-based, modular network simplifying network management and generating enterprise-wide efficiencies. </a:t>
            </a:r>
          </a:p>
          <a:p>
            <a:r>
              <a:rPr lang="en-US" sz="2000" b="1" dirty="0" smtClean="0"/>
              <a:t>Phase 2: Integrated services</a:t>
            </a:r>
          </a:p>
          <a:p>
            <a:pPr lvl="1"/>
            <a:r>
              <a:rPr lang="en-US" sz="1800" dirty="0" smtClean="0"/>
              <a:t>Integrated services help to unify common elements, such as storage and data center server capacity. </a:t>
            </a:r>
          </a:p>
          <a:p>
            <a:pPr lvl="1"/>
            <a:r>
              <a:rPr lang="en-US" sz="1800" dirty="0" smtClean="0"/>
              <a:t>IT resources can now be pooled and shared, or virtualized, to address the changing needs of the organization. </a:t>
            </a:r>
          </a:p>
          <a:p>
            <a:pPr lvl="1"/>
            <a:r>
              <a:rPr lang="en-US" sz="1800" dirty="0" smtClean="0"/>
              <a:t>Business continuity is also enhanced in the event of a local systems failure because shared resources across the IIN can provide needed services.</a:t>
            </a:r>
          </a:p>
          <a:p>
            <a:r>
              <a:rPr lang="en-US" sz="2000" b="1" dirty="0" smtClean="0"/>
              <a:t>Phase 3: Integrated applications</a:t>
            </a:r>
          </a:p>
          <a:p>
            <a:pPr lvl="1"/>
            <a:r>
              <a:rPr lang="en-US" sz="1800" dirty="0" smtClean="0"/>
              <a:t>This phase focuses on making the network application-aware so that it can optimize application performance and more efficiently deliver networked applications to users. </a:t>
            </a:r>
          </a:p>
        </p:txBody>
      </p:sp>
    </p:spTree>
  </p:cSld>
  <p:clrMapOvr>
    <a:masterClrMapping/>
  </p:clrMapOvr>
  <p:transition spd="med"/>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 Protocol Specifics</a:t>
            </a:r>
            <a:endParaRPr lang="en-US" dirty="0"/>
          </a:p>
        </p:txBody>
      </p:sp>
      <p:sp>
        <p:nvSpPr>
          <p:cNvPr id="7" name="Content Placeholder 6"/>
          <p:cNvSpPr>
            <a:spLocks noGrp="1"/>
          </p:cNvSpPr>
          <p:nvPr>
            <p:ph sz="quarter" idx="10"/>
          </p:nvPr>
        </p:nvSpPr>
        <p:spPr/>
        <p:txBody>
          <a:bodyPr/>
          <a:lstStyle/>
          <a:p>
            <a:endParaRPr lang="en-US"/>
          </a:p>
        </p:txBody>
      </p:sp>
      <p:graphicFrame>
        <p:nvGraphicFramePr>
          <p:cNvPr id="6" name="Table 5"/>
          <p:cNvGraphicFramePr>
            <a:graphicFrameLocks noGrp="1"/>
          </p:cNvGraphicFramePr>
          <p:nvPr/>
        </p:nvGraphicFramePr>
        <p:xfrm>
          <a:off x="279400" y="1192848"/>
          <a:ext cx="8529748" cy="5362498"/>
        </p:xfrm>
        <a:graphic>
          <a:graphicData uri="http://schemas.openxmlformats.org/drawingml/2006/table">
            <a:tbl>
              <a:tblPr firstRow="1" bandRow="1">
                <a:tableStyleId>{5C22544A-7EE6-4342-B048-85BDC9FD1C3A}</a:tableStyleId>
              </a:tblPr>
              <a:tblGrid>
                <a:gridCol w="2132437"/>
                <a:gridCol w="1593493"/>
                <a:gridCol w="1648495"/>
                <a:gridCol w="3155323"/>
              </a:tblGrid>
              <a:tr h="762613">
                <a:tc>
                  <a:txBody>
                    <a:bodyPr/>
                    <a:lstStyle/>
                    <a:p>
                      <a:r>
                        <a:rPr lang="en-US" smtClean="0"/>
                        <a:t>Routing Protocol</a:t>
                      </a:r>
                      <a:endParaRPr lang="en-US"/>
                    </a:p>
                  </a:txBody>
                  <a:tcPr/>
                </a:tc>
                <a:tc>
                  <a:txBody>
                    <a:bodyPr/>
                    <a:lstStyle/>
                    <a:p>
                      <a:r>
                        <a:rPr lang="en-US" smtClean="0"/>
                        <a:t>Protocol Number</a:t>
                      </a:r>
                      <a:endParaRPr lang="en-US"/>
                    </a:p>
                  </a:txBody>
                  <a:tcPr/>
                </a:tc>
                <a:tc>
                  <a:txBody>
                    <a:bodyPr/>
                    <a:lstStyle/>
                    <a:p>
                      <a:r>
                        <a:rPr lang="en-US" smtClean="0"/>
                        <a:t>Port Number</a:t>
                      </a:r>
                      <a:endParaRPr lang="en-US"/>
                    </a:p>
                  </a:txBody>
                  <a:tcPr/>
                </a:tc>
                <a:tc>
                  <a:txBody>
                    <a:bodyPr/>
                    <a:lstStyle/>
                    <a:p>
                      <a:r>
                        <a:rPr lang="en-US" smtClean="0"/>
                        <a:t>Admin Distance</a:t>
                      </a:r>
                      <a:endParaRPr lang="en-US"/>
                    </a:p>
                  </a:txBody>
                  <a:tcPr/>
                </a:tc>
              </a:tr>
              <a:tr h="441831">
                <a:tc>
                  <a:txBody>
                    <a:bodyPr/>
                    <a:lstStyle/>
                    <a:p>
                      <a:r>
                        <a:rPr lang="en-US" smtClean="0"/>
                        <a:t>RIP</a:t>
                      </a:r>
                      <a:endParaRPr lang="en-US"/>
                    </a:p>
                  </a:txBody>
                  <a:tcPr/>
                </a:tc>
                <a:tc>
                  <a:txBody>
                    <a:bodyPr/>
                    <a:lstStyle/>
                    <a:p>
                      <a:r>
                        <a:rPr lang="en-US" smtClean="0"/>
                        <a:t>--</a:t>
                      </a:r>
                      <a:endParaRPr lang="en-US"/>
                    </a:p>
                  </a:txBody>
                  <a:tcPr/>
                </a:tc>
                <a:tc>
                  <a:txBody>
                    <a:bodyPr/>
                    <a:lstStyle/>
                    <a:p>
                      <a:r>
                        <a:rPr lang="en-US" smtClean="0"/>
                        <a:t>UDP 520</a:t>
                      </a:r>
                      <a:endParaRPr lang="en-US"/>
                    </a:p>
                  </a:txBody>
                  <a:tcPr/>
                </a:tc>
                <a:tc>
                  <a:txBody>
                    <a:bodyPr/>
                    <a:lstStyle/>
                    <a:p>
                      <a:r>
                        <a:rPr lang="en-US" smtClean="0"/>
                        <a:t>120</a:t>
                      </a:r>
                      <a:endParaRPr lang="en-US"/>
                    </a:p>
                  </a:txBody>
                  <a:tcPr/>
                </a:tc>
              </a:tr>
              <a:tr h="441831">
                <a:tc>
                  <a:txBody>
                    <a:bodyPr/>
                    <a:lstStyle/>
                    <a:p>
                      <a:r>
                        <a:rPr lang="en-US" smtClean="0"/>
                        <a:t>IGRP</a:t>
                      </a:r>
                      <a:endParaRPr lang="en-US"/>
                    </a:p>
                  </a:txBody>
                  <a:tcPr/>
                </a:tc>
                <a:tc>
                  <a:txBody>
                    <a:bodyPr/>
                    <a:lstStyle/>
                    <a:p>
                      <a:r>
                        <a:rPr lang="en-US" smtClean="0"/>
                        <a:t>9</a:t>
                      </a:r>
                      <a:endParaRPr lang="en-US"/>
                    </a:p>
                  </a:txBody>
                  <a:tcPr/>
                </a:tc>
                <a:tc>
                  <a:txBody>
                    <a:bodyPr/>
                    <a:lstStyle/>
                    <a:p>
                      <a:r>
                        <a:rPr lang="en-US" smtClean="0"/>
                        <a:t>--</a:t>
                      </a:r>
                      <a:endParaRPr lang="en-US"/>
                    </a:p>
                  </a:txBody>
                  <a:tcPr/>
                </a:tc>
                <a:tc>
                  <a:txBody>
                    <a:bodyPr/>
                    <a:lstStyle/>
                    <a:p>
                      <a:r>
                        <a:rPr lang="en-US" smtClean="0"/>
                        <a:t>100</a:t>
                      </a:r>
                      <a:endParaRPr lang="en-US"/>
                    </a:p>
                  </a:txBody>
                  <a:tcPr/>
                </a:tc>
              </a:tr>
              <a:tr h="2069948">
                <a:tc>
                  <a:txBody>
                    <a:bodyPr/>
                    <a:lstStyle/>
                    <a:p>
                      <a:r>
                        <a:rPr lang="en-US" smtClean="0"/>
                        <a:t>EIGRP</a:t>
                      </a:r>
                      <a:endParaRPr lang="en-US"/>
                    </a:p>
                  </a:txBody>
                  <a:tcPr/>
                </a:tc>
                <a:tc>
                  <a:txBody>
                    <a:bodyPr/>
                    <a:lstStyle/>
                    <a:p>
                      <a:r>
                        <a:rPr lang="en-US" smtClean="0"/>
                        <a:t>88</a:t>
                      </a:r>
                      <a:endParaRPr lang="en-US"/>
                    </a:p>
                  </a:txBody>
                  <a:tcPr/>
                </a:tc>
                <a:tc>
                  <a:txBody>
                    <a:bodyPr/>
                    <a:lstStyle/>
                    <a:p>
                      <a:r>
                        <a:rPr lang="en-US" smtClean="0"/>
                        <a:t>--</a:t>
                      </a:r>
                      <a:endParaRPr lang="en-US"/>
                    </a:p>
                  </a:txBody>
                  <a:tcPr/>
                </a:tc>
                <a:tc>
                  <a:txBody>
                    <a:bodyPr/>
                    <a:lstStyle/>
                    <a:p>
                      <a:r>
                        <a:rPr lang="en-US" smtClean="0"/>
                        <a:t>90</a:t>
                      </a:r>
                    </a:p>
                    <a:p>
                      <a:r>
                        <a:rPr lang="en-US" smtClean="0"/>
                        <a:t>Summary</a:t>
                      </a:r>
                      <a:r>
                        <a:rPr lang="en-US" baseline="0" smtClean="0"/>
                        <a:t> Routes – 5</a:t>
                      </a:r>
                    </a:p>
                    <a:p>
                      <a:r>
                        <a:rPr lang="en-US" baseline="0" smtClean="0"/>
                        <a:t>Redistributed Routes – 170</a:t>
                      </a:r>
                      <a:endParaRPr lang="en-US"/>
                    </a:p>
                  </a:txBody>
                  <a:tcPr/>
                </a:tc>
              </a:tr>
              <a:tr h="441831">
                <a:tc>
                  <a:txBody>
                    <a:bodyPr/>
                    <a:lstStyle/>
                    <a:p>
                      <a:r>
                        <a:rPr lang="en-US" smtClean="0"/>
                        <a:t>OSPF</a:t>
                      </a:r>
                      <a:endParaRPr lang="en-US"/>
                    </a:p>
                  </a:txBody>
                  <a:tcPr/>
                </a:tc>
                <a:tc>
                  <a:txBody>
                    <a:bodyPr/>
                    <a:lstStyle/>
                    <a:p>
                      <a:r>
                        <a:rPr lang="en-US" smtClean="0"/>
                        <a:t>89</a:t>
                      </a:r>
                      <a:endParaRPr lang="en-US"/>
                    </a:p>
                  </a:txBody>
                  <a:tcPr/>
                </a:tc>
                <a:tc>
                  <a:txBody>
                    <a:bodyPr/>
                    <a:lstStyle/>
                    <a:p>
                      <a:r>
                        <a:rPr lang="en-US" smtClean="0"/>
                        <a:t>--</a:t>
                      </a:r>
                      <a:endParaRPr lang="en-US"/>
                    </a:p>
                  </a:txBody>
                  <a:tcPr/>
                </a:tc>
                <a:tc>
                  <a:txBody>
                    <a:bodyPr/>
                    <a:lstStyle/>
                    <a:p>
                      <a:r>
                        <a:rPr lang="en-US" smtClean="0"/>
                        <a:t>110</a:t>
                      </a:r>
                      <a:endParaRPr lang="en-US"/>
                    </a:p>
                  </a:txBody>
                  <a:tcPr/>
                </a:tc>
              </a:tr>
              <a:tr h="441831">
                <a:tc>
                  <a:txBody>
                    <a:bodyPr/>
                    <a:lstStyle/>
                    <a:p>
                      <a:r>
                        <a:rPr lang="en-US" smtClean="0"/>
                        <a:t>IS-IS</a:t>
                      </a:r>
                      <a:endParaRPr lang="en-US"/>
                    </a:p>
                  </a:txBody>
                  <a:tcPr/>
                </a:tc>
                <a:tc>
                  <a:txBody>
                    <a:bodyPr/>
                    <a:lstStyle/>
                    <a:p>
                      <a:r>
                        <a:rPr lang="en-US" smtClean="0"/>
                        <a:t>124</a:t>
                      </a:r>
                      <a:endParaRPr lang="en-US"/>
                    </a:p>
                  </a:txBody>
                  <a:tcPr/>
                </a:tc>
                <a:tc>
                  <a:txBody>
                    <a:bodyPr/>
                    <a:lstStyle/>
                    <a:p>
                      <a:r>
                        <a:rPr lang="en-US" smtClean="0"/>
                        <a:t>--</a:t>
                      </a:r>
                      <a:endParaRPr lang="en-US"/>
                    </a:p>
                  </a:txBody>
                  <a:tcPr/>
                </a:tc>
                <a:tc>
                  <a:txBody>
                    <a:bodyPr/>
                    <a:lstStyle/>
                    <a:p>
                      <a:r>
                        <a:rPr lang="en-US" smtClean="0"/>
                        <a:t>115</a:t>
                      </a:r>
                      <a:endParaRPr lang="en-US"/>
                    </a:p>
                  </a:txBody>
                  <a:tcPr/>
                </a:tc>
              </a:tr>
              <a:tr h="762613">
                <a:tc>
                  <a:txBody>
                    <a:bodyPr/>
                    <a:lstStyle/>
                    <a:p>
                      <a:r>
                        <a:rPr lang="en-US" smtClean="0"/>
                        <a:t>BGP</a:t>
                      </a:r>
                      <a:endParaRPr lang="en-US"/>
                    </a:p>
                  </a:txBody>
                  <a:tcPr/>
                </a:tc>
                <a:tc>
                  <a:txBody>
                    <a:bodyPr/>
                    <a:lstStyle/>
                    <a:p>
                      <a:r>
                        <a:rPr lang="en-US" smtClean="0"/>
                        <a:t>--</a:t>
                      </a:r>
                      <a:endParaRPr lang="en-US"/>
                    </a:p>
                  </a:txBody>
                  <a:tcPr/>
                </a:tc>
                <a:tc>
                  <a:txBody>
                    <a:bodyPr/>
                    <a:lstStyle/>
                    <a:p>
                      <a:r>
                        <a:rPr lang="en-US" smtClean="0"/>
                        <a:t>TCP 179</a:t>
                      </a:r>
                      <a:endParaRPr lang="en-US"/>
                    </a:p>
                  </a:txBody>
                  <a:tcPr/>
                </a:tc>
                <a:tc>
                  <a:txBody>
                    <a:bodyPr/>
                    <a:lstStyle/>
                    <a:p>
                      <a:r>
                        <a:rPr lang="en-US" smtClean="0"/>
                        <a:t>eBGP – 20</a:t>
                      </a:r>
                    </a:p>
                    <a:p>
                      <a:r>
                        <a:rPr lang="en-US" smtClean="0"/>
                        <a:t>iBGP – 200 </a:t>
                      </a:r>
                      <a:endParaRPr lang="en-US"/>
                    </a:p>
                  </a:txBody>
                  <a:tcP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Routing Table Criteria </a:t>
            </a:r>
            <a:br>
              <a:rPr lang="en-US" dirty="0" smtClean="0"/>
            </a:br>
            <a:endParaRPr lang="en-US" dirty="0"/>
          </a:p>
        </p:txBody>
      </p:sp>
      <p:sp>
        <p:nvSpPr>
          <p:cNvPr id="3" name="Content Placeholder 2"/>
          <p:cNvSpPr>
            <a:spLocks noGrp="1"/>
          </p:cNvSpPr>
          <p:nvPr>
            <p:ph idx="1"/>
          </p:nvPr>
        </p:nvSpPr>
        <p:spPr/>
        <p:txBody>
          <a:bodyPr/>
          <a:lstStyle/>
          <a:p>
            <a:r>
              <a:rPr lang="en-US" dirty="0" smtClean="0"/>
              <a:t>The best route selected from various routing protocols for a specific destination is chosen by considering the following four criteria:</a:t>
            </a:r>
          </a:p>
          <a:p>
            <a:pPr lvl="1"/>
            <a:r>
              <a:rPr lang="en-US" dirty="0" smtClean="0"/>
              <a:t>Valid next-hop IP address.</a:t>
            </a:r>
          </a:p>
          <a:p>
            <a:pPr lvl="1"/>
            <a:r>
              <a:rPr lang="en-US" dirty="0" smtClean="0"/>
              <a:t>Administrative distance</a:t>
            </a:r>
          </a:p>
          <a:p>
            <a:pPr lvl="1"/>
            <a:r>
              <a:rPr lang="en-US" dirty="0" smtClean="0"/>
              <a:t>Metric</a:t>
            </a:r>
          </a:p>
          <a:p>
            <a:pPr lvl="1"/>
            <a:r>
              <a:rPr lang="en-US" dirty="0" smtClean="0"/>
              <a:t>Prefix</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Administrative Distance</a:t>
            </a:r>
          </a:p>
        </p:txBody>
      </p:sp>
      <p:sp>
        <p:nvSpPr>
          <p:cNvPr id="3" name="Content Placeholder 2"/>
          <p:cNvSpPr>
            <a:spLocks noGrp="1"/>
          </p:cNvSpPr>
          <p:nvPr>
            <p:ph idx="1"/>
          </p:nvPr>
        </p:nvSpPr>
        <p:spPr/>
        <p:txBody>
          <a:bodyPr/>
          <a:lstStyle/>
          <a:p>
            <a:r>
              <a:rPr lang="en-US" dirty="0" smtClean="0"/>
              <a:t>Cisco routers use a value called administrative distance to select the best path when they learn of two or more routes to the same destination with the same prefix from different routing protocols.</a:t>
            </a:r>
          </a:p>
          <a:p>
            <a:r>
              <a:rPr lang="en-US" dirty="0" smtClean="0"/>
              <a:t>Administrative distance rates a routing protocol’s </a:t>
            </a:r>
            <a:r>
              <a:rPr lang="en-US" i="1" dirty="0" smtClean="0"/>
              <a:t>believability</a:t>
            </a:r>
            <a:r>
              <a:rPr lang="en-US" dirty="0" smtClean="0"/>
              <a:t>. </a:t>
            </a:r>
          </a:p>
          <a:p>
            <a:r>
              <a:rPr lang="en-US" dirty="0" smtClean="0"/>
              <a:t>Cisco has assigned a default administrative distance value to each routing protocol supported on its routers. </a:t>
            </a:r>
          </a:p>
          <a:p>
            <a:pPr lvl="1"/>
            <a:r>
              <a:rPr lang="en-US" dirty="0" smtClean="0"/>
              <a:t>Each routing protocol is prioritized in the order of most to least believable. </a:t>
            </a:r>
          </a:p>
          <a:p>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Administrative Distances</a:t>
            </a:r>
            <a:endParaRPr lang="en-US" dirty="0"/>
          </a:p>
        </p:txBody>
      </p:sp>
      <p:graphicFrame>
        <p:nvGraphicFramePr>
          <p:cNvPr id="4" name="Table 3"/>
          <p:cNvGraphicFramePr>
            <a:graphicFrameLocks noGrp="1"/>
          </p:cNvGraphicFramePr>
          <p:nvPr/>
        </p:nvGraphicFramePr>
        <p:xfrm>
          <a:off x="279401" y="1223492"/>
          <a:ext cx="8516868" cy="5177312"/>
        </p:xfrm>
        <a:graphic>
          <a:graphicData uri="http://schemas.openxmlformats.org/drawingml/2006/table">
            <a:tbl>
              <a:tblPr firstRow="1" bandRow="1">
                <a:tableStyleId>{5C22544A-7EE6-4342-B048-85BDC9FD1C3A}</a:tableStyleId>
              </a:tblPr>
              <a:tblGrid>
                <a:gridCol w="3494109"/>
                <a:gridCol w="2756079"/>
                <a:gridCol w="2266680"/>
              </a:tblGrid>
              <a:tr h="323582">
                <a:tc>
                  <a:txBody>
                    <a:bodyPr/>
                    <a:lstStyle/>
                    <a:p>
                      <a:pPr marL="0" marR="0" algn="ctr">
                        <a:lnSpc>
                          <a:spcPts val="1100"/>
                        </a:lnSpc>
                        <a:spcBef>
                          <a:spcPts val="0"/>
                        </a:spcBef>
                        <a:spcAft>
                          <a:spcPts val="400"/>
                        </a:spcAft>
                      </a:pPr>
                      <a:r>
                        <a:rPr lang="en-US" sz="1400" b="1" kern="1200">
                          <a:solidFill>
                            <a:schemeClr val="bg1"/>
                          </a:solidFill>
                          <a:latin typeface="Arial"/>
                          <a:ea typeface="Times New Roman"/>
                          <a:cs typeface="Arial"/>
                        </a:rPr>
                        <a:t>Route Source</a:t>
                      </a:r>
                      <a:r>
                        <a:rPr lang="en-US" sz="1400" b="1" kern="1200">
                          <a:solidFill>
                            <a:schemeClr val="bg1"/>
                          </a:solidFill>
                          <a:latin typeface="Arial"/>
                          <a:ea typeface="SimSun"/>
                          <a:cs typeface="Arial"/>
                        </a:rPr>
                        <a:t> </a:t>
                      </a:r>
                      <a:endParaRPr lang="en-US" sz="1400">
                        <a:solidFill>
                          <a:schemeClr val="bg1"/>
                        </a:solidFill>
                        <a:latin typeface="Arial"/>
                        <a:ea typeface="Calibri"/>
                        <a:cs typeface="Times New Roman"/>
                      </a:endParaRPr>
                    </a:p>
                  </a:txBody>
                  <a:tcPr marL="68580" marR="68580" marT="9525" marB="0" anchor="ctr"/>
                </a:tc>
                <a:tc>
                  <a:txBody>
                    <a:bodyPr/>
                    <a:lstStyle/>
                    <a:p>
                      <a:pPr marL="57785" marR="0" indent="-3810" algn="ctr">
                        <a:lnSpc>
                          <a:spcPts val="1100"/>
                        </a:lnSpc>
                        <a:spcBef>
                          <a:spcPts val="0"/>
                        </a:spcBef>
                        <a:spcAft>
                          <a:spcPts val="400"/>
                        </a:spcAft>
                      </a:pPr>
                      <a:r>
                        <a:rPr lang="en-US" sz="1400" b="1" kern="1200">
                          <a:solidFill>
                            <a:schemeClr val="bg1"/>
                          </a:solidFill>
                          <a:latin typeface="Arial"/>
                          <a:ea typeface="Times New Roman"/>
                          <a:cs typeface="Arial"/>
                        </a:rPr>
                        <a:t>Default Distance</a:t>
                      </a:r>
                      <a:r>
                        <a:rPr lang="en-US" sz="1400" b="1" kern="1200">
                          <a:solidFill>
                            <a:schemeClr val="bg1"/>
                          </a:solidFill>
                          <a:latin typeface="Arial"/>
                          <a:ea typeface="SimSun"/>
                          <a:cs typeface="Arial"/>
                        </a:rPr>
                        <a:t> </a:t>
                      </a:r>
                      <a:endParaRPr lang="en-US" sz="1400">
                        <a:solidFill>
                          <a:schemeClr val="bg1"/>
                        </a:solidFill>
                        <a:latin typeface="Arial"/>
                        <a:ea typeface="Calibri"/>
                        <a:cs typeface="Times New Roman"/>
                      </a:endParaRPr>
                    </a:p>
                  </a:txBody>
                  <a:tcPr marL="68580" marR="68580" marT="9525" marB="0" anchor="ctr"/>
                </a:tc>
                <a:tc>
                  <a:txBody>
                    <a:bodyPr/>
                    <a:lstStyle/>
                    <a:p>
                      <a:pPr marL="23495" marR="0" indent="-1270" algn="ctr">
                        <a:lnSpc>
                          <a:spcPts val="1100"/>
                        </a:lnSpc>
                        <a:spcBef>
                          <a:spcPts val="0"/>
                        </a:spcBef>
                        <a:spcAft>
                          <a:spcPts val="400"/>
                        </a:spcAft>
                      </a:pPr>
                      <a:r>
                        <a:rPr lang="en-US" sz="1400" b="1" kern="1200">
                          <a:solidFill>
                            <a:schemeClr val="bg1"/>
                          </a:solidFill>
                          <a:latin typeface="Arial"/>
                          <a:ea typeface="SimSun"/>
                          <a:cs typeface="Arial"/>
                        </a:rPr>
                        <a:t>Routing Table Entry </a:t>
                      </a:r>
                      <a:endParaRPr lang="en-US" sz="1400">
                        <a:solidFill>
                          <a:schemeClr val="bg1"/>
                        </a:solidFill>
                        <a:latin typeface="Arial"/>
                        <a:ea typeface="Calibri"/>
                        <a:cs typeface="Times New Roman"/>
                      </a:endParaRPr>
                    </a:p>
                  </a:txBody>
                  <a:tcPr marL="68580" marR="68580" marT="9525"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Connected interface</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0</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C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Static route out an interface</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0</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S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Static route to a next-hop address</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1</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S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EIGRP summary route</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5</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D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External BGP</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20</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B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Internal EIGRP</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90</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D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IGRP</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100</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Batang"/>
                          <a:cs typeface="Times New Roman"/>
                        </a:rPr>
                        <a:t>I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OSPF</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110</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O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IS-IS</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115</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i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RIPv1, RIPv2</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120</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R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Exterior Gateway Protocol (EGP)</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140</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E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ODR</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160</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O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External EIGRP</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170</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D EX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Internal BGP</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200</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marL="23495" marR="0" indent="-1270" algn="ctr">
                        <a:lnSpc>
                          <a:spcPts val="1200"/>
                        </a:lnSpc>
                        <a:spcBef>
                          <a:spcPts val="300"/>
                        </a:spcBef>
                        <a:spcAft>
                          <a:spcPts val="400"/>
                        </a:spcAft>
                      </a:pPr>
                      <a:r>
                        <a:rPr lang="en-US" sz="1600" kern="1200">
                          <a:solidFill>
                            <a:srgbClr val="000000"/>
                          </a:solidFill>
                          <a:latin typeface="Courier New"/>
                          <a:ea typeface="Times New Roman"/>
                          <a:cs typeface="Times New Roman"/>
                        </a:rPr>
                        <a:t>B </a:t>
                      </a:r>
                      <a:endParaRPr lang="en-US" sz="1600">
                        <a:latin typeface="Arial"/>
                        <a:ea typeface="Calibri"/>
                        <a:cs typeface="Times New Roman"/>
                      </a:endParaRPr>
                    </a:p>
                  </a:txBody>
                  <a:tcPr marL="0" marR="0" marT="0" marB="0" anchor="ctr"/>
                </a:tc>
              </a:tr>
              <a:tr h="323582">
                <a:tc>
                  <a:txBody>
                    <a:bodyPr/>
                    <a:lstStyle/>
                    <a:p>
                      <a:pPr marL="0" marR="0">
                        <a:lnSpc>
                          <a:spcPts val="1200"/>
                        </a:lnSpc>
                        <a:spcBef>
                          <a:spcPts val="300"/>
                        </a:spcBef>
                        <a:spcAft>
                          <a:spcPts val="400"/>
                        </a:spcAft>
                      </a:pPr>
                      <a:r>
                        <a:rPr lang="en-US" sz="1600" b="0" kern="1200">
                          <a:solidFill>
                            <a:srgbClr val="000000"/>
                          </a:solidFill>
                          <a:latin typeface="Arial"/>
                          <a:ea typeface="Times New Roman"/>
                          <a:cs typeface="Arial"/>
                        </a:rPr>
                        <a:t>Unknown</a:t>
                      </a:r>
                      <a:r>
                        <a:rPr lang="en-US" sz="1600" b="0" kern="1200">
                          <a:solidFill>
                            <a:srgbClr val="000000"/>
                          </a:solidFill>
                          <a:latin typeface="Times New Roman"/>
                          <a:ea typeface="SimSun"/>
                          <a:cs typeface="Arial"/>
                        </a:rPr>
                        <a:t> </a:t>
                      </a:r>
                      <a:endParaRPr lang="en-US" sz="1600" b="0">
                        <a:latin typeface="Arial"/>
                        <a:ea typeface="Calibri"/>
                        <a:cs typeface="Times New Roman"/>
                      </a:endParaRPr>
                    </a:p>
                  </a:txBody>
                  <a:tcPr marL="0" marR="0" marT="0" marB="0" anchor="ctr"/>
                </a:tc>
                <a:tc>
                  <a:txBody>
                    <a:bodyPr/>
                    <a:lstStyle/>
                    <a:p>
                      <a:pPr marL="57785" marR="0" indent="-3810" algn="ctr">
                        <a:lnSpc>
                          <a:spcPts val="1200"/>
                        </a:lnSpc>
                        <a:spcBef>
                          <a:spcPts val="300"/>
                        </a:spcBef>
                        <a:spcAft>
                          <a:spcPts val="400"/>
                        </a:spcAft>
                      </a:pPr>
                      <a:r>
                        <a:rPr lang="en-US" sz="1600" kern="1200">
                          <a:solidFill>
                            <a:srgbClr val="000000"/>
                          </a:solidFill>
                          <a:latin typeface="Arial"/>
                          <a:ea typeface="Times New Roman"/>
                          <a:cs typeface="Arial"/>
                        </a:rPr>
                        <a:t>255</a:t>
                      </a:r>
                      <a:r>
                        <a:rPr lang="en-US" sz="1600" kern="1200">
                          <a:solidFill>
                            <a:srgbClr val="000000"/>
                          </a:solidFill>
                          <a:latin typeface="Times New Roman"/>
                          <a:ea typeface="SimSun"/>
                          <a:cs typeface="Arial"/>
                        </a:rPr>
                        <a:t> </a:t>
                      </a:r>
                      <a:endParaRPr lang="en-US" sz="1600">
                        <a:latin typeface="Arial"/>
                        <a:ea typeface="Calibri"/>
                        <a:cs typeface="Times New Roman"/>
                      </a:endParaRPr>
                    </a:p>
                  </a:txBody>
                  <a:tcPr marL="0" marR="0" marT="0" marB="0" anchor="ctr"/>
                </a:tc>
                <a:tc>
                  <a:txBody>
                    <a:bodyPr/>
                    <a:lstStyle/>
                    <a:p>
                      <a:pPr>
                        <a:lnSpc>
                          <a:spcPct val="115000"/>
                        </a:lnSpc>
                      </a:pPr>
                      <a:endParaRPr lang="en-US" sz="1600">
                        <a:latin typeface="Calibri"/>
                        <a:ea typeface="Times New Roman"/>
                      </a:endParaRPr>
                    </a:p>
                  </a:txBody>
                  <a:tcPr marL="0" marR="0" marT="0" marB="0" anchor="ctr"/>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Floating Static Route</a:t>
            </a:r>
            <a:endParaRPr lang="en-US" dirty="0"/>
          </a:p>
        </p:txBody>
      </p:sp>
      <p:sp>
        <p:nvSpPr>
          <p:cNvPr id="3" name="Content Placeholder 2"/>
          <p:cNvSpPr>
            <a:spLocks noGrp="1"/>
          </p:cNvSpPr>
          <p:nvPr>
            <p:ph idx="1"/>
          </p:nvPr>
        </p:nvSpPr>
        <p:spPr/>
        <p:txBody>
          <a:bodyPr/>
          <a:lstStyle/>
          <a:p>
            <a:r>
              <a:rPr lang="en-US" dirty="0" smtClean="0"/>
              <a:t>Routers believe static routes over any dynamically learned route. </a:t>
            </a:r>
          </a:p>
          <a:p>
            <a:r>
              <a:rPr lang="en-US" dirty="0" smtClean="0"/>
              <a:t>To change this default behavior and make a static route appear in the routing table only when the primary route goes away, create a </a:t>
            </a:r>
            <a:r>
              <a:rPr lang="en-US" b="1" dirty="0" smtClean="0"/>
              <a:t>floating static </a:t>
            </a:r>
            <a:r>
              <a:rPr lang="en-US" dirty="0" smtClean="0"/>
              <a:t>route.</a:t>
            </a:r>
          </a:p>
          <a:p>
            <a:pPr lvl="1"/>
            <a:r>
              <a:rPr lang="en-US" dirty="0" smtClean="0"/>
              <a:t>The administrative distance of the static route is configured to be higher than the administrative distance of the primary route and it “floats” above the primary route, until the primary route fails.</a:t>
            </a:r>
          </a:p>
          <a:p>
            <a:r>
              <a:rPr lang="en-US" dirty="0" smtClean="0"/>
              <a:t>To configure a static route use the </a:t>
            </a:r>
            <a:r>
              <a:rPr lang="en-US" b="1" dirty="0" smtClean="0">
                <a:latin typeface="Courier New" pitchFamily="49" charset="0"/>
                <a:cs typeface="Courier New" pitchFamily="49" charset="0"/>
              </a:rPr>
              <a:t>ip route</a:t>
            </a:r>
            <a:r>
              <a:rPr lang="en-US" dirty="0" smtClean="0">
                <a:latin typeface="Courier New" pitchFamily="49" charset="0"/>
                <a:cs typeface="Courier New" pitchFamily="49" charset="0"/>
              </a:rPr>
              <a:t> </a:t>
            </a:r>
            <a:r>
              <a:rPr lang="en-US" dirty="0" smtClean="0"/>
              <a:t>command with the </a:t>
            </a:r>
            <a:r>
              <a:rPr lang="en-US" i="1" dirty="0" smtClean="0"/>
              <a:t>distance</a:t>
            </a:r>
            <a:r>
              <a:rPr lang="en-US" dirty="0" smtClean="0"/>
              <a:t> parameter.</a:t>
            </a:r>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bwMode="auto">
          <a:xfrm>
            <a:off x="1530516" y="5466275"/>
            <a:ext cx="5065726" cy="21783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0" name="Rectangle 39"/>
          <p:cNvSpPr/>
          <p:nvPr/>
        </p:nvSpPr>
        <p:spPr bwMode="auto">
          <a:xfrm>
            <a:off x="1538757" y="4300600"/>
            <a:ext cx="4711496" cy="25904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a:xfrm>
            <a:off x="265112" y="408243"/>
            <a:ext cx="8521700" cy="620712"/>
          </a:xfrm>
        </p:spPr>
        <p:txBody>
          <a:bodyPr/>
          <a:lstStyle/>
          <a:p>
            <a:r>
              <a:rPr lang="en-US" sz="2800" dirty="0" smtClean="0"/>
              <a:t>Configuring a Floating Static Route</a:t>
            </a:r>
            <a:endParaRPr lang="en-US" sz="2800" dirty="0"/>
          </a:p>
        </p:txBody>
      </p:sp>
      <p:sp>
        <p:nvSpPr>
          <p:cNvPr id="3" name="Content Placeholder 2"/>
          <p:cNvSpPr>
            <a:spLocks noGrp="1"/>
          </p:cNvSpPr>
          <p:nvPr>
            <p:ph idx="10"/>
          </p:nvPr>
        </p:nvSpPr>
        <p:spPr>
          <a:xfrm>
            <a:off x="279400" y="1168103"/>
            <a:ext cx="8520354" cy="2526255"/>
          </a:xfrm>
        </p:spPr>
        <p:txBody>
          <a:bodyPr/>
          <a:lstStyle/>
          <a:p>
            <a:pPr marL="236538" lvl="1">
              <a:spcBef>
                <a:spcPct val="50000"/>
              </a:spcBef>
              <a:buFont typeface="Wingdings" pitchFamily="2" charset="2"/>
              <a:buChar char="§"/>
            </a:pPr>
            <a:r>
              <a:rPr lang="en-US" dirty="0" smtClean="0"/>
              <a:t>Create floating static routes on R1 and R2 that floats above the EIGRP learned routes.</a:t>
            </a:r>
          </a:p>
        </p:txBody>
      </p:sp>
      <p:sp>
        <p:nvSpPr>
          <p:cNvPr id="5" name="Text Placeholder 5"/>
          <p:cNvSpPr>
            <a:spLocks/>
          </p:cNvSpPr>
          <p:nvPr/>
        </p:nvSpPr>
        <p:spPr bwMode="auto">
          <a:xfrm>
            <a:off x="269583" y="4289489"/>
            <a:ext cx="8535450" cy="986834"/>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spcAft>
                <a:spcPts val="0"/>
              </a:spcAft>
              <a:buClr>
                <a:srgbClr val="708CA1"/>
              </a:buClr>
              <a:defRPr/>
            </a:pPr>
            <a:r>
              <a:rPr lang="en-US" sz="1400" kern="0" dirty="0">
                <a:latin typeface="Courier New" pitchFamily="49" charset="0"/>
              </a:rPr>
              <a:t>R1(config)# </a:t>
            </a:r>
            <a:r>
              <a:rPr lang="en-US" sz="1400" b="1" kern="0" dirty="0">
                <a:latin typeface="Courier New" pitchFamily="49" charset="0"/>
              </a:rPr>
              <a:t>ip </a:t>
            </a:r>
            <a:r>
              <a:rPr lang="en-US" sz="1400" b="1" kern="0" dirty="0" smtClean="0">
                <a:latin typeface="Courier New" pitchFamily="49" charset="0"/>
              </a:rPr>
              <a:t>route 10.0.0.0 255.0.0.0 172.16.1.2 100</a:t>
            </a:r>
          </a:p>
          <a:p>
            <a:pPr marL="236538" indent="-236538" algn="l" defTabSz="814388" eaLnBrk="1" hangingPunct="1">
              <a:lnSpc>
                <a:spcPct val="100000"/>
              </a:lnSpc>
              <a:spcBef>
                <a:spcPts val="0"/>
              </a:spcBef>
              <a:spcAft>
                <a:spcPts val="0"/>
              </a:spcAft>
              <a:buClr>
                <a:srgbClr val="708CA1"/>
              </a:buClr>
              <a:defRPr/>
            </a:pPr>
            <a:r>
              <a:rPr lang="en-US" sz="1400" kern="0" dirty="0" smtClean="0">
                <a:latin typeface="Courier New" pitchFamily="49" charset="0"/>
              </a:rPr>
              <a:t>R1(config)# </a:t>
            </a:r>
            <a:r>
              <a:rPr lang="en-US" sz="1400" b="1" kern="0" dirty="0" smtClean="0">
                <a:latin typeface="Courier New" pitchFamily="49" charset="0"/>
              </a:rPr>
              <a:t>router eigrp 1</a:t>
            </a:r>
          </a:p>
          <a:p>
            <a:pPr marL="236538" indent="-236538" algn="l" defTabSz="814388" eaLnBrk="1" hangingPunct="1">
              <a:lnSpc>
                <a:spcPct val="100000"/>
              </a:lnSpc>
              <a:spcBef>
                <a:spcPts val="0"/>
              </a:spcBef>
              <a:spcAft>
                <a:spcPts val="0"/>
              </a:spcAft>
              <a:buClr>
                <a:srgbClr val="708CA1"/>
              </a:buClr>
              <a:defRPr/>
            </a:pPr>
            <a:r>
              <a:rPr lang="en-US" sz="1400" kern="0" dirty="0" smtClean="0">
                <a:latin typeface="Courier New" pitchFamily="49" charset="0"/>
              </a:rPr>
              <a:t>R1(config-router)# </a:t>
            </a:r>
            <a:r>
              <a:rPr lang="en-US" sz="1400" b="1" kern="0" dirty="0" smtClean="0">
                <a:latin typeface="Courier New" pitchFamily="49" charset="0"/>
              </a:rPr>
              <a:t>network 172.17.0.0</a:t>
            </a:r>
          </a:p>
          <a:p>
            <a:pPr marL="236538" indent="-236538" algn="l" defTabSz="814388" eaLnBrk="1" hangingPunct="1">
              <a:lnSpc>
                <a:spcPct val="100000"/>
              </a:lnSpc>
              <a:spcBef>
                <a:spcPts val="0"/>
              </a:spcBef>
              <a:spcAft>
                <a:spcPts val="0"/>
              </a:spcAft>
              <a:buClr>
                <a:srgbClr val="708CA1"/>
              </a:buClr>
              <a:defRPr/>
            </a:pPr>
            <a:r>
              <a:rPr lang="en-US" sz="1400" kern="0" dirty="0" smtClean="0">
                <a:latin typeface="Courier New" pitchFamily="49" charset="0"/>
              </a:rPr>
              <a:t>R1(config-router)# </a:t>
            </a:r>
            <a:r>
              <a:rPr lang="en-US" sz="1400" b="1" kern="0" dirty="0" smtClean="0">
                <a:latin typeface="Courier New" pitchFamily="49" charset="0"/>
              </a:rPr>
              <a:t>network 192.168.1.0</a:t>
            </a:r>
          </a:p>
          <a:p>
            <a:pPr marL="236538" indent="-236538" algn="l" defTabSz="814388" eaLnBrk="1" hangingPunct="1">
              <a:lnSpc>
                <a:spcPct val="100000"/>
              </a:lnSpc>
              <a:spcBef>
                <a:spcPts val="0"/>
              </a:spcBef>
              <a:spcAft>
                <a:spcPts val="0"/>
              </a:spcAft>
              <a:buClr>
                <a:srgbClr val="708CA1"/>
              </a:buClr>
              <a:defRPr/>
            </a:pPr>
            <a:endParaRPr lang="en-US" sz="1400" b="1" kern="0" dirty="0" smtClean="0">
              <a:latin typeface="Courier New" pitchFamily="49" charset="0"/>
            </a:endParaRPr>
          </a:p>
          <a:p>
            <a:pPr marL="236538" indent="-236538" algn="l" defTabSz="814388" eaLnBrk="1" hangingPunct="1">
              <a:lnSpc>
                <a:spcPct val="100000"/>
              </a:lnSpc>
              <a:spcBef>
                <a:spcPts val="0"/>
              </a:spcBef>
              <a:spcAft>
                <a:spcPts val="0"/>
              </a:spcAft>
              <a:buClr>
                <a:srgbClr val="708CA1"/>
              </a:buClr>
              <a:defRPr/>
            </a:pPr>
            <a:endParaRPr lang="en-US" sz="1400" b="1" kern="0" dirty="0" smtClean="0">
              <a:latin typeface="Courier New" pitchFamily="49" charset="0"/>
            </a:endParaRPr>
          </a:p>
        </p:txBody>
      </p:sp>
      <p:grpSp>
        <p:nvGrpSpPr>
          <p:cNvPr id="33" name="Group 32"/>
          <p:cNvGrpSpPr/>
          <p:nvPr/>
        </p:nvGrpSpPr>
        <p:grpSpPr>
          <a:xfrm>
            <a:off x="2249107" y="1612905"/>
            <a:ext cx="4609070" cy="2551313"/>
            <a:chOff x="1940011" y="1612905"/>
            <a:chExt cx="4609070" cy="2551313"/>
          </a:xfrm>
        </p:grpSpPr>
        <p:sp>
          <p:nvSpPr>
            <p:cNvPr id="46" name="Rounded Rectangle 45"/>
            <p:cNvSpPr/>
            <p:nvPr/>
          </p:nvSpPr>
          <p:spPr bwMode="auto">
            <a:xfrm>
              <a:off x="1940011" y="3015039"/>
              <a:ext cx="4609070" cy="1149179"/>
            </a:xfrm>
            <a:prstGeom prst="roundRect">
              <a:avLst/>
            </a:prstGeom>
            <a:solidFill>
              <a:schemeClr val="accent1">
                <a:alpha val="32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37" name="Straight Connector 36"/>
            <p:cNvCxnSpPr>
              <a:stCxn id="14" idx="2"/>
              <a:endCxn id="9" idx="0"/>
            </p:cNvCxnSpPr>
            <p:nvPr/>
          </p:nvCxnSpPr>
          <p:spPr bwMode="auto">
            <a:xfrm rot="16200000" flipH="1">
              <a:off x="4395463" y="1878826"/>
              <a:ext cx="965685" cy="1385911"/>
            </a:xfrm>
            <a:prstGeom prst="line">
              <a:avLst/>
            </a:prstGeom>
            <a:solidFill>
              <a:schemeClr val="accent1"/>
            </a:solidFill>
            <a:ln w="19050" cap="flat" cmpd="sng" algn="ctr">
              <a:solidFill>
                <a:schemeClr val="tx1"/>
              </a:solidFill>
              <a:prstDash val="sysDash"/>
              <a:round/>
              <a:headEnd type="none" w="med" len="med"/>
              <a:tailEnd type="none" w="med" len="med"/>
            </a:ln>
            <a:effectLst/>
          </p:spPr>
        </p:cxnSp>
        <p:cxnSp>
          <p:nvCxnSpPr>
            <p:cNvPr id="39" name="Straight Connector 38"/>
            <p:cNvCxnSpPr>
              <a:stCxn id="14" idx="2"/>
              <a:endCxn id="8" idx="0"/>
            </p:cNvCxnSpPr>
            <p:nvPr/>
          </p:nvCxnSpPr>
          <p:spPr bwMode="auto">
            <a:xfrm rot="5400000">
              <a:off x="3134030" y="1992288"/>
              <a:ext cx="954668" cy="1147973"/>
            </a:xfrm>
            <a:prstGeom prst="line">
              <a:avLst/>
            </a:prstGeom>
            <a:solidFill>
              <a:schemeClr val="accent1"/>
            </a:solidFill>
            <a:ln w="19050" cap="flat" cmpd="sng" algn="ctr">
              <a:solidFill>
                <a:schemeClr val="tx1"/>
              </a:solidFill>
              <a:prstDash val="sysDash"/>
              <a:round/>
              <a:headEnd type="none" w="med" len="med"/>
              <a:tailEnd type="none" w="med" len="med"/>
            </a:ln>
            <a:effectLst/>
          </p:spPr>
        </p:cxnSp>
        <p:pic>
          <p:nvPicPr>
            <p:cNvPr id="13" name="Picture 88"/>
            <p:cNvPicPr>
              <a:picLocks noChangeAspect="1" noChangeArrowheads="1"/>
            </p:cNvPicPr>
            <p:nvPr/>
          </p:nvPicPr>
          <p:blipFill>
            <a:blip r:embed="rId3"/>
            <a:srcRect/>
            <a:stretch>
              <a:fillRect/>
            </a:stretch>
          </p:blipFill>
          <p:spPr bwMode="auto">
            <a:xfrm>
              <a:off x="3599064" y="1612905"/>
              <a:ext cx="1132922" cy="690333"/>
            </a:xfrm>
            <a:prstGeom prst="rect">
              <a:avLst/>
            </a:prstGeom>
            <a:noFill/>
            <a:ln w="9525" algn="ctr">
              <a:noFill/>
              <a:miter lim="800000"/>
              <a:headEnd/>
              <a:tailEnd/>
            </a:ln>
          </p:spPr>
        </p:pic>
        <p:sp>
          <p:nvSpPr>
            <p:cNvPr id="11" name="Freeform 9"/>
            <p:cNvSpPr>
              <a:spLocks/>
            </p:cNvSpPr>
            <p:nvPr/>
          </p:nvSpPr>
          <p:spPr bwMode="auto">
            <a:xfrm>
              <a:off x="3440163" y="3263943"/>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 name="Picture 37"/>
            <p:cNvPicPr>
              <a:picLocks noChangeArrowheads="1"/>
            </p:cNvPicPr>
            <p:nvPr/>
          </p:nvPicPr>
          <p:blipFill>
            <a:blip r:embed="rId4"/>
            <a:srcRect/>
            <a:stretch>
              <a:fillRect/>
            </a:stretch>
          </p:blipFill>
          <p:spPr bwMode="auto">
            <a:xfrm>
              <a:off x="2602201" y="3043608"/>
              <a:ext cx="870351" cy="451691"/>
            </a:xfrm>
            <a:prstGeom prst="rect">
              <a:avLst/>
            </a:prstGeom>
            <a:noFill/>
            <a:ln w="9525">
              <a:noFill/>
              <a:miter lim="800000"/>
              <a:headEnd/>
              <a:tailEnd/>
            </a:ln>
          </p:spPr>
        </p:pic>
        <p:pic>
          <p:nvPicPr>
            <p:cNvPr id="9" name="Picture 37"/>
            <p:cNvPicPr>
              <a:picLocks noChangeArrowheads="1"/>
            </p:cNvPicPr>
            <p:nvPr/>
          </p:nvPicPr>
          <p:blipFill>
            <a:blip r:embed="rId4"/>
            <a:srcRect/>
            <a:stretch>
              <a:fillRect/>
            </a:stretch>
          </p:blipFill>
          <p:spPr bwMode="auto">
            <a:xfrm>
              <a:off x="5136085" y="3054625"/>
              <a:ext cx="870351" cy="451691"/>
            </a:xfrm>
            <a:prstGeom prst="rect">
              <a:avLst/>
            </a:prstGeom>
            <a:noFill/>
            <a:ln w="9525">
              <a:noFill/>
              <a:miter lim="800000"/>
              <a:headEnd/>
              <a:tailEnd/>
            </a:ln>
          </p:spPr>
        </p:pic>
        <p:sp>
          <p:nvSpPr>
            <p:cNvPr id="14" name="TextBox 13"/>
            <p:cNvSpPr txBox="1"/>
            <p:nvPr/>
          </p:nvSpPr>
          <p:spPr>
            <a:xfrm>
              <a:off x="3834933" y="1844258"/>
              <a:ext cx="700833" cy="244682"/>
            </a:xfrm>
            <a:prstGeom prst="rect">
              <a:avLst/>
            </a:prstGeom>
            <a:noFill/>
          </p:spPr>
          <p:txBody>
            <a:bodyPr wrap="none" rtlCol="0">
              <a:spAutoFit/>
            </a:bodyPr>
            <a:lstStyle/>
            <a:p>
              <a:r>
                <a:rPr lang="en-US" sz="1100" b="1" dirty="0" smtClean="0"/>
                <a:t>Internet</a:t>
              </a:r>
              <a:endParaRPr lang="en-US" sz="1100" b="1" dirty="0"/>
            </a:p>
          </p:txBody>
        </p:sp>
        <p:sp>
          <p:nvSpPr>
            <p:cNvPr id="17" name="TextBox 16"/>
            <p:cNvSpPr txBox="1"/>
            <p:nvPr/>
          </p:nvSpPr>
          <p:spPr>
            <a:xfrm>
              <a:off x="5661259" y="3546707"/>
              <a:ext cx="455336" cy="157915"/>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8" name="TextBox 17"/>
            <p:cNvSpPr txBox="1"/>
            <p:nvPr/>
          </p:nvSpPr>
          <p:spPr>
            <a:xfrm>
              <a:off x="3083319" y="3524672"/>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9" name="TextBox 18"/>
            <p:cNvSpPr txBox="1"/>
            <p:nvPr/>
          </p:nvSpPr>
          <p:spPr>
            <a:xfrm>
              <a:off x="3775611" y="3048025"/>
              <a:ext cx="1013551" cy="165253"/>
            </a:xfrm>
            <a:prstGeom prst="rect">
              <a:avLst/>
            </a:prstGeom>
            <a:noFill/>
          </p:spPr>
          <p:txBody>
            <a:bodyPr wrap="square" lIns="0" tIns="0" rIns="0" bIns="0" rtlCol="0" anchor="ctr" anchorCtr="0">
              <a:noAutofit/>
            </a:bodyPr>
            <a:lstStyle/>
            <a:p>
              <a:pPr algn="l"/>
              <a:r>
                <a:rPr lang="en-US" sz="1050" dirty="0" smtClean="0"/>
                <a:t>192.168.1.0 /24</a:t>
              </a:r>
              <a:endParaRPr lang="en-US" sz="1050" dirty="0"/>
            </a:p>
          </p:txBody>
        </p:sp>
        <p:sp>
          <p:nvSpPr>
            <p:cNvPr id="23" name="TextBox 22"/>
            <p:cNvSpPr txBox="1"/>
            <p:nvPr/>
          </p:nvSpPr>
          <p:spPr>
            <a:xfrm>
              <a:off x="2323070" y="2508410"/>
              <a:ext cx="1003438" cy="198141"/>
            </a:xfrm>
            <a:prstGeom prst="rect">
              <a:avLst/>
            </a:prstGeom>
            <a:noFill/>
          </p:spPr>
          <p:txBody>
            <a:bodyPr wrap="square" lIns="0" tIns="0" rIns="0" bIns="0" rtlCol="0" anchor="ctr" anchorCtr="0">
              <a:noAutofit/>
            </a:bodyPr>
            <a:lstStyle/>
            <a:p>
              <a:pPr algn="r"/>
              <a:r>
                <a:rPr lang="en-US" sz="1200" b="1" dirty="0" smtClean="0"/>
                <a:t>Backup link</a:t>
              </a:r>
              <a:endParaRPr lang="en-US" sz="1200" b="1" dirty="0"/>
            </a:p>
          </p:txBody>
        </p:sp>
        <p:cxnSp>
          <p:nvCxnSpPr>
            <p:cNvPr id="25" name="Straight Connector 24"/>
            <p:cNvCxnSpPr/>
            <p:nvPr/>
          </p:nvCxnSpPr>
          <p:spPr bwMode="auto">
            <a:xfrm rot="5400000">
              <a:off x="2863862" y="3641274"/>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6" name="Straight Connector 25"/>
            <p:cNvCxnSpPr/>
            <p:nvPr/>
          </p:nvCxnSpPr>
          <p:spPr bwMode="auto">
            <a:xfrm rot="10800000">
              <a:off x="2787660" y="3812951"/>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8" name="Straight Connector 27"/>
            <p:cNvCxnSpPr/>
            <p:nvPr/>
          </p:nvCxnSpPr>
          <p:spPr bwMode="auto">
            <a:xfrm rot="5400000">
              <a:off x="5439973" y="365045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9" name="Straight Connector 28"/>
            <p:cNvCxnSpPr/>
            <p:nvPr/>
          </p:nvCxnSpPr>
          <p:spPr bwMode="auto">
            <a:xfrm rot="10800000">
              <a:off x="5363771" y="3822132"/>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1" name="TextBox 30"/>
            <p:cNvSpPr txBox="1"/>
            <p:nvPr/>
          </p:nvSpPr>
          <p:spPr>
            <a:xfrm>
              <a:off x="2877634" y="326394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2" name="TextBox 31"/>
            <p:cNvSpPr txBox="1"/>
            <p:nvPr/>
          </p:nvSpPr>
          <p:spPr>
            <a:xfrm>
              <a:off x="5431740" y="327312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4" name="TextBox 33"/>
            <p:cNvSpPr txBox="1"/>
            <p:nvPr/>
          </p:nvSpPr>
          <p:spPr>
            <a:xfrm>
              <a:off x="2532428" y="3877223"/>
              <a:ext cx="1013551" cy="165253"/>
            </a:xfrm>
            <a:prstGeom prst="rect">
              <a:avLst/>
            </a:prstGeom>
            <a:noFill/>
          </p:spPr>
          <p:txBody>
            <a:bodyPr wrap="square" lIns="0" tIns="0" rIns="0" bIns="0" rtlCol="0" anchor="ctr" anchorCtr="0">
              <a:noAutofit/>
            </a:bodyPr>
            <a:lstStyle/>
            <a:p>
              <a:r>
                <a:rPr lang="en-US" sz="1050" dirty="0" smtClean="0"/>
                <a:t>172.17.0.0 /16</a:t>
              </a:r>
              <a:endParaRPr lang="en-US" sz="1050" dirty="0"/>
            </a:p>
          </p:txBody>
        </p:sp>
        <p:sp>
          <p:nvSpPr>
            <p:cNvPr id="35" name="TextBox 34"/>
            <p:cNvSpPr txBox="1"/>
            <p:nvPr/>
          </p:nvSpPr>
          <p:spPr>
            <a:xfrm>
              <a:off x="5108568" y="3886402"/>
              <a:ext cx="1013551" cy="165253"/>
            </a:xfrm>
            <a:prstGeom prst="rect">
              <a:avLst/>
            </a:prstGeom>
            <a:noFill/>
          </p:spPr>
          <p:txBody>
            <a:bodyPr wrap="square" lIns="0" tIns="0" rIns="0" bIns="0" rtlCol="0" anchor="ctr" anchorCtr="0">
              <a:noAutofit/>
            </a:bodyPr>
            <a:lstStyle/>
            <a:p>
              <a:r>
                <a:rPr lang="en-US" sz="1050" dirty="0" smtClean="0"/>
                <a:t>10.0.0.0 /8</a:t>
              </a:r>
              <a:endParaRPr lang="en-US" sz="1050" dirty="0"/>
            </a:p>
          </p:txBody>
        </p:sp>
        <p:sp>
          <p:nvSpPr>
            <p:cNvPr id="43" name="TextBox 42"/>
            <p:cNvSpPr txBox="1"/>
            <p:nvPr/>
          </p:nvSpPr>
          <p:spPr>
            <a:xfrm>
              <a:off x="3834714" y="3562857"/>
              <a:ext cx="1003438" cy="255374"/>
            </a:xfrm>
            <a:prstGeom prst="rect">
              <a:avLst/>
            </a:prstGeom>
            <a:noFill/>
          </p:spPr>
          <p:txBody>
            <a:bodyPr wrap="square" lIns="0" tIns="0" rIns="0" bIns="0" rtlCol="0" anchor="ctr" anchorCtr="0">
              <a:noAutofit/>
            </a:bodyPr>
            <a:lstStyle/>
            <a:p>
              <a:r>
                <a:rPr lang="en-US" sz="1200" b="1" dirty="0" smtClean="0"/>
                <a:t>EIGRP 1</a:t>
              </a:r>
            </a:p>
            <a:p>
              <a:r>
                <a:rPr lang="en-US" sz="1200" b="1" dirty="0" smtClean="0"/>
                <a:t>Primary link</a:t>
              </a:r>
              <a:endParaRPr lang="en-US" sz="1200" b="1" dirty="0"/>
            </a:p>
          </p:txBody>
        </p:sp>
        <p:sp>
          <p:nvSpPr>
            <p:cNvPr id="44" name="TextBox 43"/>
            <p:cNvSpPr txBox="1"/>
            <p:nvPr/>
          </p:nvSpPr>
          <p:spPr>
            <a:xfrm>
              <a:off x="2445176" y="2829710"/>
              <a:ext cx="1013551" cy="165253"/>
            </a:xfrm>
            <a:prstGeom prst="rect">
              <a:avLst/>
            </a:prstGeom>
            <a:noFill/>
          </p:spPr>
          <p:txBody>
            <a:bodyPr wrap="square" lIns="0" tIns="0" rIns="0" bIns="0" rtlCol="0" anchor="ctr" anchorCtr="0">
              <a:noAutofit/>
            </a:bodyPr>
            <a:lstStyle/>
            <a:p>
              <a:pPr algn="l"/>
              <a:r>
                <a:rPr lang="en-US" sz="1050" dirty="0" smtClean="0"/>
                <a:t>172.16.1.1</a:t>
              </a:r>
              <a:endParaRPr lang="en-US" sz="1050" dirty="0"/>
            </a:p>
          </p:txBody>
        </p:sp>
        <p:sp>
          <p:nvSpPr>
            <p:cNvPr id="45" name="TextBox 44"/>
            <p:cNvSpPr txBox="1"/>
            <p:nvPr/>
          </p:nvSpPr>
          <p:spPr>
            <a:xfrm>
              <a:off x="5489058" y="2846186"/>
              <a:ext cx="1013551" cy="165253"/>
            </a:xfrm>
            <a:prstGeom prst="rect">
              <a:avLst/>
            </a:prstGeom>
            <a:noFill/>
          </p:spPr>
          <p:txBody>
            <a:bodyPr wrap="square" lIns="0" tIns="0" rIns="0" bIns="0" rtlCol="0" anchor="ctr" anchorCtr="0">
              <a:noAutofit/>
            </a:bodyPr>
            <a:lstStyle/>
            <a:p>
              <a:pPr algn="l"/>
              <a:r>
                <a:rPr lang="en-US" sz="1050" dirty="0" smtClean="0"/>
                <a:t>172.16.1.2</a:t>
              </a:r>
              <a:endParaRPr lang="en-US" sz="1050" dirty="0"/>
            </a:p>
          </p:txBody>
        </p:sp>
      </p:grpSp>
      <p:sp>
        <p:nvSpPr>
          <p:cNvPr id="47" name="Text Placeholder 5"/>
          <p:cNvSpPr>
            <a:spLocks/>
          </p:cNvSpPr>
          <p:nvPr/>
        </p:nvSpPr>
        <p:spPr bwMode="auto">
          <a:xfrm>
            <a:off x="273699" y="5442806"/>
            <a:ext cx="8535450" cy="986834"/>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spcAft>
                <a:spcPts val="0"/>
              </a:spcAft>
              <a:buClr>
                <a:srgbClr val="708CA1"/>
              </a:buClr>
              <a:defRPr/>
            </a:pPr>
            <a:r>
              <a:rPr lang="en-US" sz="1400" kern="0" dirty="0" smtClean="0">
                <a:latin typeface="Courier New" pitchFamily="49" charset="0"/>
              </a:rPr>
              <a:t>R2(config</a:t>
            </a:r>
            <a:r>
              <a:rPr lang="en-US" sz="1400" kern="0" dirty="0">
                <a:latin typeface="Courier New" pitchFamily="49" charset="0"/>
              </a:rPr>
              <a:t>)# </a:t>
            </a:r>
            <a:r>
              <a:rPr lang="en-US" sz="1400" b="1" kern="0" dirty="0">
                <a:latin typeface="Courier New" pitchFamily="49" charset="0"/>
              </a:rPr>
              <a:t>ip </a:t>
            </a:r>
            <a:r>
              <a:rPr lang="en-US" sz="1400" b="1" kern="0" dirty="0" smtClean="0">
                <a:latin typeface="Courier New" pitchFamily="49" charset="0"/>
              </a:rPr>
              <a:t>route 172.17.0.0 255.255.0.0 172.16.1.1 100</a:t>
            </a:r>
          </a:p>
          <a:p>
            <a:pPr marL="236538" indent="-236538" algn="l" defTabSz="814388" eaLnBrk="1" hangingPunct="1">
              <a:lnSpc>
                <a:spcPct val="100000"/>
              </a:lnSpc>
              <a:spcBef>
                <a:spcPts val="0"/>
              </a:spcBef>
              <a:spcAft>
                <a:spcPts val="0"/>
              </a:spcAft>
              <a:buClr>
                <a:srgbClr val="708CA1"/>
              </a:buClr>
              <a:defRPr/>
            </a:pPr>
            <a:r>
              <a:rPr lang="en-US" sz="1400" kern="0" dirty="0" smtClean="0">
                <a:latin typeface="Courier New" pitchFamily="49" charset="0"/>
              </a:rPr>
              <a:t>R2(config)# </a:t>
            </a:r>
            <a:r>
              <a:rPr lang="en-US" sz="1400" b="1" kern="0" dirty="0" smtClean="0">
                <a:latin typeface="Courier New" pitchFamily="49" charset="0"/>
              </a:rPr>
              <a:t>router eigrp 1</a:t>
            </a:r>
          </a:p>
          <a:p>
            <a:pPr marL="236538" indent="-236538" algn="l" defTabSz="814388" eaLnBrk="1" hangingPunct="1">
              <a:lnSpc>
                <a:spcPct val="100000"/>
              </a:lnSpc>
              <a:spcBef>
                <a:spcPts val="0"/>
              </a:spcBef>
              <a:spcAft>
                <a:spcPts val="0"/>
              </a:spcAft>
              <a:buClr>
                <a:srgbClr val="708CA1"/>
              </a:buClr>
              <a:defRPr/>
            </a:pPr>
            <a:r>
              <a:rPr lang="en-US" sz="1400" kern="0" dirty="0" smtClean="0">
                <a:latin typeface="Courier New" pitchFamily="49" charset="0"/>
              </a:rPr>
              <a:t>R2(config-router)# </a:t>
            </a:r>
            <a:r>
              <a:rPr lang="en-US" sz="1400" b="1" kern="0" dirty="0" smtClean="0">
                <a:latin typeface="Courier New" pitchFamily="49" charset="0"/>
              </a:rPr>
              <a:t>network 10.0.0.0</a:t>
            </a:r>
          </a:p>
          <a:p>
            <a:pPr marL="236538" indent="-236538" algn="l" defTabSz="814388" eaLnBrk="1" hangingPunct="1">
              <a:lnSpc>
                <a:spcPct val="100000"/>
              </a:lnSpc>
              <a:spcBef>
                <a:spcPts val="0"/>
              </a:spcBef>
              <a:spcAft>
                <a:spcPts val="0"/>
              </a:spcAft>
              <a:buClr>
                <a:srgbClr val="708CA1"/>
              </a:buClr>
              <a:defRPr/>
            </a:pPr>
            <a:r>
              <a:rPr lang="en-US" sz="1400" kern="0" dirty="0" smtClean="0">
                <a:latin typeface="Courier New" pitchFamily="49" charset="0"/>
              </a:rPr>
              <a:t>R2(config-router)# </a:t>
            </a:r>
            <a:r>
              <a:rPr lang="en-US" sz="1400" b="1" kern="0" dirty="0" smtClean="0">
                <a:latin typeface="Courier New" pitchFamily="49" charset="0"/>
              </a:rPr>
              <a:t>network 192.168.1.0</a:t>
            </a:r>
          </a:p>
          <a:p>
            <a:pPr marL="236538" indent="-236538" algn="l" defTabSz="814388" eaLnBrk="1" hangingPunct="1">
              <a:lnSpc>
                <a:spcPct val="100000"/>
              </a:lnSpc>
              <a:spcBef>
                <a:spcPts val="0"/>
              </a:spcBef>
              <a:spcAft>
                <a:spcPts val="0"/>
              </a:spcAft>
              <a:buClr>
                <a:srgbClr val="708CA1"/>
              </a:buClr>
              <a:defRPr/>
            </a:pPr>
            <a:endParaRPr lang="en-US" sz="1400" b="1" kern="0" dirty="0" smtClean="0">
              <a:latin typeface="Courier New" pitchFamily="49" charset="0"/>
            </a:endParaRPr>
          </a:p>
          <a:p>
            <a:pPr marL="236538" indent="-236538" algn="l" defTabSz="814388" eaLnBrk="1" hangingPunct="1">
              <a:lnSpc>
                <a:spcPct val="100000"/>
              </a:lnSpc>
              <a:spcBef>
                <a:spcPts val="0"/>
              </a:spcBef>
              <a:spcAft>
                <a:spcPts val="0"/>
              </a:spcAft>
              <a:buClr>
                <a:srgbClr val="708CA1"/>
              </a:buClr>
              <a:defRPr/>
            </a:pPr>
            <a:endParaRPr lang="en-US" sz="1400" b="1" kern="0" dirty="0" smtClean="0">
              <a:latin typeface="Courier New" pitchFamily="49"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Routing Within the ECNM</a:t>
            </a:r>
            <a:br>
              <a:rPr lang="en-US" dirty="0" smtClean="0"/>
            </a:br>
            <a:endParaRPr lang="en-US" dirty="0"/>
          </a:p>
        </p:txBody>
      </p:sp>
      <p:sp>
        <p:nvSpPr>
          <p:cNvPr id="3" name="Content Placeholder 2"/>
          <p:cNvSpPr>
            <a:spLocks noGrp="1"/>
          </p:cNvSpPr>
          <p:nvPr>
            <p:ph idx="1"/>
          </p:nvPr>
        </p:nvSpPr>
        <p:spPr/>
        <p:txBody>
          <a:bodyPr/>
          <a:lstStyle/>
          <a:p>
            <a:r>
              <a:rPr lang="en-US" dirty="0" smtClean="0"/>
              <a:t>Routing protocols are an integral part of any network. </a:t>
            </a:r>
          </a:p>
          <a:p>
            <a:pPr lvl="1"/>
            <a:r>
              <a:rPr lang="en-US" dirty="0" smtClean="0"/>
              <a:t>When designing a network </a:t>
            </a:r>
            <a:r>
              <a:rPr lang="en-US" smtClean="0"/>
              <a:t>routing </a:t>
            </a:r>
            <a:r>
              <a:rPr lang="en-US" smtClean="0"/>
              <a:t>protocol, </a:t>
            </a:r>
            <a:r>
              <a:rPr lang="en-US" dirty="0" smtClean="0"/>
              <a:t>selection and planning are among the design decisions to be made. </a:t>
            </a:r>
          </a:p>
          <a:p>
            <a:r>
              <a:rPr lang="en-US" dirty="0" smtClean="0"/>
              <a:t>Although the best practice is to use one IP routing protocol throughout the enterprise if possible, </a:t>
            </a:r>
            <a:r>
              <a:rPr lang="en-US" smtClean="0"/>
              <a:t>in </a:t>
            </a:r>
            <a:r>
              <a:rPr lang="en-US" smtClean="0"/>
              <a:t>some cases </a:t>
            </a:r>
            <a:r>
              <a:rPr lang="en-US" dirty="0" smtClean="0"/>
              <a:t>multiple routing protocols might be required.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Left Brace 102"/>
          <p:cNvSpPr/>
          <p:nvPr/>
        </p:nvSpPr>
        <p:spPr bwMode="auto">
          <a:xfrm>
            <a:off x="3882058" y="3240634"/>
            <a:ext cx="281354" cy="1446962"/>
          </a:xfrm>
          <a:prstGeom prst="leftBrace">
            <a:avLst>
              <a:gd name="adj1" fmla="val 67592"/>
              <a:gd name="adj2" fmla="val 50000"/>
            </a:avLst>
          </a:prstGeom>
          <a:solidFill>
            <a:schemeClr val="accent6">
              <a:lumMod val="60000"/>
              <a:lumOff val="40000"/>
              <a:alpha val="48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4" name="Rectangle 103"/>
          <p:cNvSpPr/>
          <p:nvPr/>
        </p:nvSpPr>
        <p:spPr bwMode="auto">
          <a:xfrm>
            <a:off x="4163415" y="3240633"/>
            <a:ext cx="2301070" cy="1457011"/>
          </a:xfrm>
          <a:prstGeom prst="rect">
            <a:avLst/>
          </a:prstGeom>
          <a:solidFill>
            <a:schemeClr val="accent6">
              <a:lumMod val="60000"/>
              <a:lumOff val="40000"/>
              <a:alpha val="48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3" name="Left Brace 72"/>
          <p:cNvSpPr/>
          <p:nvPr/>
        </p:nvSpPr>
        <p:spPr bwMode="auto">
          <a:xfrm>
            <a:off x="3890426" y="1591082"/>
            <a:ext cx="281354" cy="1446962"/>
          </a:xfrm>
          <a:prstGeom prst="leftBrace">
            <a:avLst>
              <a:gd name="adj1" fmla="val 67592"/>
              <a:gd name="adj2" fmla="val 50000"/>
            </a:avLst>
          </a:prstGeom>
          <a:solidFill>
            <a:schemeClr val="accent1">
              <a:alpha val="48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 name="Rectangle 95"/>
          <p:cNvSpPr/>
          <p:nvPr/>
        </p:nvSpPr>
        <p:spPr bwMode="auto">
          <a:xfrm>
            <a:off x="4171783" y="1591081"/>
            <a:ext cx="2301070" cy="1457011"/>
          </a:xfrm>
          <a:prstGeom prst="rect">
            <a:avLst/>
          </a:prstGeom>
          <a:solidFill>
            <a:schemeClr val="accent1">
              <a:alpha val="48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7" name="Rectangle 16"/>
          <p:cNvSpPr/>
          <p:nvPr/>
        </p:nvSpPr>
        <p:spPr bwMode="auto">
          <a:xfrm>
            <a:off x="4180112" y="1597278"/>
            <a:ext cx="2236470" cy="899160"/>
          </a:xfrm>
          <a:prstGeom prst="rect">
            <a:avLst/>
          </a:prstGeom>
          <a:no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4183922" y="3771574"/>
            <a:ext cx="2218592" cy="919424"/>
          </a:xfrm>
          <a:prstGeom prst="rect">
            <a:avLst/>
          </a:prstGeom>
          <a:no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sp>
        <p:nvSpPr>
          <p:cNvPr id="100" name="Rectangle 99"/>
          <p:cNvSpPr/>
          <p:nvPr/>
        </p:nvSpPr>
        <p:spPr bwMode="auto">
          <a:xfrm>
            <a:off x="752524" y="1120140"/>
            <a:ext cx="7276314" cy="5269230"/>
          </a:xfrm>
          <a:prstGeom prst="rect">
            <a:avLst/>
          </a:prstGeom>
          <a:no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442" name="Rectangle 2"/>
          <p:cNvSpPr>
            <a:spLocks noGrp="1" noChangeArrowheads="1"/>
          </p:cNvSpPr>
          <p:nvPr>
            <p:ph type="title"/>
          </p:nvPr>
        </p:nvSpPr>
        <p:spPr/>
        <p:txBody>
          <a:bodyPr/>
          <a:lstStyle/>
          <a:p>
            <a:r>
              <a:rPr lang="en-US" dirty="0" smtClean="0"/>
              <a:t>Suggested Routing Protocols Used</a:t>
            </a:r>
            <a:endParaRPr lang="en-US" dirty="0"/>
          </a:p>
        </p:txBody>
      </p:sp>
      <p:pic>
        <p:nvPicPr>
          <p:cNvPr id="7" name="Picture 51" descr="IP Phone"/>
          <p:cNvPicPr>
            <a:picLocks noChangeAspect="1" noChangeArrowheads="1"/>
          </p:cNvPicPr>
          <p:nvPr/>
        </p:nvPicPr>
        <p:blipFill>
          <a:blip r:embed="rId3"/>
          <a:srcRect/>
          <a:stretch>
            <a:fillRect/>
          </a:stretch>
        </p:blipFill>
        <p:spPr bwMode="auto">
          <a:xfrm>
            <a:off x="4290602" y="2073528"/>
            <a:ext cx="633450" cy="347980"/>
          </a:xfrm>
          <a:prstGeom prst="rect">
            <a:avLst/>
          </a:prstGeom>
          <a:noFill/>
          <a:ln w="9525">
            <a:noFill/>
            <a:miter lim="800000"/>
            <a:headEnd/>
            <a:tailEnd/>
          </a:ln>
        </p:spPr>
      </p:pic>
      <p:pic>
        <p:nvPicPr>
          <p:cNvPr id="8" name="Picture 68" descr="Wireless Router, Added 04/20/2004"/>
          <p:cNvPicPr>
            <a:picLocks noChangeAspect="1" noChangeArrowheads="1"/>
          </p:cNvPicPr>
          <p:nvPr/>
        </p:nvPicPr>
        <p:blipFill>
          <a:blip r:embed="rId4"/>
          <a:srcRect/>
          <a:stretch>
            <a:fillRect/>
          </a:stretch>
        </p:blipFill>
        <p:spPr bwMode="auto">
          <a:xfrm>
            <a:off x="5021487" y="1970657"/>
            <a:ext cx="501165" cy="446723"/>
          </a:xfrm>
          <a:prstGeom prst="rect">
            <a:avLst/>
          </a:prstGeom>
          <a:noFill/>
          <a:ln w="9525">
            <a:noFill/>
            <a:miter lim="800000"/>
            <a:headEnd/>
            <a:tailEnd/>
          </a:ln>
        </p:spPr>
      </p:pic>
      <p:pic>
        <p:nvPicPr>
          <p:cNvPr id="9" name="Picture 41"/>
          <p:cNvPicPr>
            <a:picLocks noChangeAspect="1" noChangeArrowheads="1"/>
          </p:cNvPicPr>
          <p:nvPr/>
        </p:nvPicPr>
        <p:blipFill>
          <a:blip r:embed="rId5"/>
          <a:srcRect/>
          <a:stretch>
            <a:fillRect/>
          </a:stretch>
        </p:blipFill>
        <p:spPr bwMode="auto">
          <a:xfrm>
            <a:off x="5643153" y="2096388"/>
            <a:ext cx="657800" cy="281305"/>
          </a:xfrm>
          <a:prstGeom prst="rect">
            <a:avLst/>
          </a:prstGeom>
          <a:noFill/>
          <a:ln w="9525">
            <a:noFill/>
            <a:miter lim="800000"/>
            <a:headEnd/>
            <a:tailEnd/>
          </a:ln>
        </p:spPr>
      </p:pic>
      <p:pic>
        <p:nvPicPr>
          <p:cNvPr id="10" name="Picture 28"/>
          <p:cNvPicPr>
            <a:picLocks noChangeArrowheads="1"/>
          </p:cNvPicPr>
          <p:nvPr/>
        </p:nvPicPr>
        <p:blipFill>
          <a:blip r:embed="rId6"/>
          <a:srcRect/>
          <a:stretch>
            <a:fillRect/>
          </a:stretch>
        </p:blipFill>
        <p:spPr bwMode="auto">
          <a:xfrm>
            <a:off x="5050062" y="3005708"/>
            <a:ext cx="479425" cy="469900"/>
          </a:xfrm>
          <a:prstGeom prst="rect">
            <a:avLst/>
          </a:prstGeom>
          <a:noFill/>
          <a:ln w="9525">
            <a:noFill/>
            <a:miter lim="800000"/>
            <a:headEnd/>
            <a:tailEnd/>
          </a:ln>
        </p:spPr>
      </p:pic>
      <p:pic>
        <p:nvPicPr>
          <p:cNvPr id="12" name="Picture 42" descr="File Server_Updated2005"/>
          <p:cNvPicPr>
            <a:picLocks noChangeAspect="1" noChangeArrowheads="1"/>
          </p:cNvPicPr>
          <p:nvPr/>
        </p:nvPicPr>
        <p:blipFill>
          <a:blip r:embed="rId7"/>
          <a:srcRect/>
          <a:stretch>
            <a:fillRect/>
          </a:stretch>
        </p:blipFill>
        <p:spPr bwMode="auto">
          <a:xfrm>
            <a:off x="4484913" y="5198160"/>
            <a:ext cx="415290" cy="552336"/>
          </a:xfrm>
          <a:prstGeom prst="rect">
            <a:avLst/>
          </a:prstGeom>
          <a:noFill/>
          <a:ln w="9525">
            <a:noFill/>
            <a:miter lim="800000"/>
            <a:headEnd/>
            <a:tailEnd/>
          </a:ln>
        </p:spPr>
      </p:pic>
      <p:pic>
        <p:nvPicPr>
          <p:cNvPr id="21" name="Picture 42" descr="File Server_Updated2005"/>
          <p:cNvPicPr>
            <a:picLocks noChangeAspect="1" noChangeArrowheads="1"/>
          </p:cNvPicPr>
          <p:nvPr/>
        </p:nvPicPr>
        <p:blipFill>
          <a:blip r:embed="rId7"/>
          <a:srcRect/>
          <a:stretch>
            <a:fillRect/>
          </a:stretch>
        </p:blipFill>
        <p:spPr bwMode="auto">
          <a:xfrm>
            <a:off x="5140233" y="5201970"/>
            <a:ext cx="415290" cy="552336"/>
          </a:xfrm>
          <a:prstGeom prst="rect">
            <a:avLst/>
          </a:prstGeom>
          <a:noFill/>
          <a:ln w="9525">
            <a:noFill/>
            <a:miter lim="800000"/>
            <a:headEnd/>
            <a:tailEnd/>
          </a:ln>
        </p:spPr>
      </p:pic>
      <p:pic>
        <p:nvPicPr>
          <p:cNvPr id="22" name="Picture 42" descr="File Server_Updated2005"/>
          <p:cNvPicPr>
            <a:picLocks noChangeAspect="1" noChangeArrowheads="1"/>
          </p:cNvPicPr>
          <p:nvPr/>
        </p:nvPicPr>
        <p:blipFill>
          <a:blip r:embed="rId7"/>
          <a:srcRect/>
          <a:stretch>
            <a:fillRect/>
          </a:stretch>
        </p:blipFill>
        <p:spPr bwMode="auto">
          <a:xfrm>
            <a:off x="5784123" y="5205780"/>
            <a:ext cx="415290" cy="552336"/>
          </a:xfrm>
          <a:prstGeom prst="rect">
            <a:avLst/>
          </a:prstGeom>
          <a:noFill/>
          <a:ln w="9525">
            <a:noFill/>
            <a:miter lim="800000"/>
            <a:headEnd/>
            <a:tailEnd/>
          </a:ln>
        </p:spPr>
      </p:pic>
      <p:pic>
        <p:nvPicPr>
          <p:cNvPr id="23" name="Picture 28"/>
          <p:cNvPicPr>
            <a:picLocks noChangeArrowheads="1"/>
          </p:cNvPicPr>
          <p:nvPr/>
        </p:nvPicPr>
        <p:blipFill>
          <a:blip r:embed="rId6"/>
          <a:srcRect/>
          <a:stretch>
            <a:fillRect/>
          </a:stretch>
        </p:blipFill>
        <p:spPr bwMode="auto">
          <a:xfrm>
            <a:off x="4768122" y="4118228"/>
            <a:ext cx="479425" cy="469900"/>
          </a:xfrm>
          <a:prstGeom prst="rect">
            <a:avLst/>
          </a:prstGeom>
          <a:noFill/>
          <a:ln w="9525">
            <a:noFill/>
            <a:miter lim="800000"/>
            <a:headEnd/>
            <a:tailEnd/>
          </a:ln>
        </p:spPr>
      </p:pic>
      <p:pic>
        <p:nvPicPr>
          <p:cNvPr id="24" name="Picture 28"/>
          <p:cNvPicPr>
            <a:picLocks noChangeArrowheads="1"/>
          </p:cNvPicPr>
          <p:nvPr/>
        </p:nvPicPr>
        <p:blipFill>
          <a:blip r:embed="rId6"/>
          <a:srcRect/>
          <a:stretch>
            <a:fillRect/>
          </a:stretch>
        </p:blipFill>
        <p:spPr bwMode="auto">
          <a:xfrm>
            <a:off x="5377722" y="4133468"/>
            <a:ext cx="479425" cy="469900"/>
          </a:xfrm>
          <a:prstGeom prst="rect">
            <a:avLst/>
          </a:prstGeom>
          <a:noFill/>
          <a:ln w="9525">
            <a:noFill/>
            <a:miter lim="800000"/>
            <a:headEnd/>
            <a:tailEnd/>
          </a:ln>
        </p:spPr>
      </p:pic>
      <p:sp>
        <p:nvSpPr>
          <p:cNvPr id="25" name="Rectangle 24"/>
          <p:cNvSpPr/>
          <p:nvPr/>
        </p:nvSpPr>
        <p:spPr bwMode="auto">
          <a:xfrm>
            <a:off x="6801392" y="2530728"/>
            <a:ext cx="1066800" cy="339471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28" name="Picture 28"/>
          <p:cNvPicPr>
            <a:picLocks noChangeArrowheads="1"/>
          </p:cNvPicPr>
          <p:nvPr/>
        </p:nvPicPr>
        <p:blipFill>
          <a:blip r:embed="rId6"/>
          <a:srcRect/>
          <a:stretch>
            <a:fillRect/>
          </a:stretch>
        </p:blipFill>
        <p:spPr bwMode="auto">
          <a:xfrm>
            <a:off x="7153182" y="4434458"/>
            <a:ext cx="479425" cy="446057"/>
          </a:xfrm>
          <a:prstGeom prst="rect">
            <a:avLst/>
          </a:prstGeom>
          <a:noFill/>
          <a:ln w="9525">
            <a:noFill/>
            <a:miter lim="800000"/>
            <a:headEnd/>
            <a:tailEnd/>
          </a:ln>
        </p:spPr>
      </p:pic>
      <p:sp>
        <p:nvSpPr>
          <p:cNvPr id="37" name="TextBox 36"/>
          <p:cNvSpPr txBox="1"/>
          <p:nvPr/>
        </p:nvSpPr>
        <p:spPr>
          <a:xfrm>
            <a:off x="4187732" y="1616328"/>
            <a:ext cx="1376402" cy="258532"/>
          </a:xfrm>
          <a:prstGeom prst="rect">
            <a:avLst/>
          </a:prstGeom>
          <a:noFill/>
        </p:spPr>
        <p:txBody>
          <a:bodyPr vert="horz" wrap="square" lIns="91440" rIns="91440" numCol="1" rtlCol="0" anchor="t" anchorCtr="0">
            <a:noAutofit/>
          </a:bodyPr>
          <a:lstStyle/>
          <a:p>
            <a:pPr algn="l"/>
            <a:r>
              <a:rPr lang="en-US" sz="1200" b="1" dirty="0" smtClean="0"/>
              <a:t>Building Access</a:t>
            </a:r>
          </a:p>
        </p:txBody>
      </p:sp>
      <p:sp>
        <p:nvSpPr>
          <p:cNvPr id="38" name="TextBox 37"/>
          <p:cNvSpPr txBox="1"/>
          <p:nvPr/>
        </p:nvSpPr>
        <p:spPr>
          <a:xfrm>
            <a:off x="4191542" y="2740278"/>
            <a:ext cx="1712328" cy="258532"/>
          </a:xfrm>
          <a:prstGeom prst="rect">
            <a:avLst/>
          </a:prstGeom>
          <a:noFill/>
        </p:spPr>
        <p:txBody>
          <a:bodyPr vert="horz" wrap="square" lIns="91440" rIns="91440" numCol="1" rtlCol="0" anchor="t" anchorCtr="0">
            <a:noAutofit/>
          </a:bodyPr>
          <a:lstStyle/>
          <a:p>
            <a:pPr algn="l"/>
            <a:r>
              <a:rPr lang="en-US" sz="1200" b="1" dirty="0" smtClean="0"/>
              <a:t>Building Distribution</a:t>
            </a:r>
          </a:p>
        </p:txBody>
      </p:sp>
      <p:sp>
        <p:nvSpPr>
          <p:cNvPr id="39" name="TextBox 38"/>
          <p:cNvSpPr txBox="1"/>
          <p:nvPr/>
        </p:nvSpPr>
        <p:spPr>
          <a:xfrm>
            <a:off x="4202972" y="3780408"/>
            <a:ext cx="2047355" cy="258532"/>
          </a:xfrm>
          <a:prstGeom prst="rect">
            <a:avLst/>
          </a:prstGeom>
          <a:noFill/>
        </p:spPr>
        <p:txBody>
          <a:bodyPr vert="horz" wrap="square" lIns="91440" rIns="91440" numCol="1" rtlCol="0" anchor="t" anchorCtr="0">
            <a:noAutofit/>
          </a:bodyPr>
          <a:lstStyle/>
          <a:p>
            <a:pPr algn="l"/>
            <a:r>
              <a:rPr lang="en-US" sz="1200" b="1" dirty="0" smtClean="0"/>
              <a:t>Core (Campus backbone)</a:t>
            </a:r>
          </a:p>
        </p:txBody>
      </p:sp>
      <p:sp>
        <p:nvSpPr>
          <p:cNvPr id="40" name="TextBox 39"/>
          <p:cNvSpPr txBox="1"/>
          <p:nvPr/>
        </p:nvSpPr>
        <p:spPr>
          <a:xfrm>
            <a:off x="4183922" y="4938648"/>
            <a:ext cx="1079142" cy="258532"/>
          </a:xfrm>
          <a:prstGeom prst="rect">
            <a:avLst/>
          </a:prstGeom>
          <a:noFill/>
        </p:spPr>
        <p:txBody>
          <a:bodyPr vert="horz" wrap="square" lIns="91440" rIns="91440" numCol="1" rtlCol="0" anchor="t" anchorCtr="0">
            <a:noAutofit/>
          </a:bodyPr>
          <a:lstStyle/>
          <a:p>
            <a:pPr algn="l"/>
            <a:r>
              <a:rPr lang="en-US" sz="1200" b="1" dirty="0" smtClean="0"/>
              <a:t>Server Farm</a:t>
            </a:r>
          </a:p>
        </p:txBody>
      </p:sp>
      <p:sp>
        <p:nvSpPr>
          <p:cNvPr id="42" name="TextBox 41"/>
          <p:cNvSpPr txBox="1"/>
          <p:nvPr/>
        </p:nvSpPr>
        <p:spPr>
          <a:xfrm>
            <a:off x="6702332" y="3597528"/>
            <a:ext cx="1271966" cy="424732"/>
          </a:xfrm>
          <a:prstGeom prst="rect">
            <a:avLst/>
          </a:prstGeom>
          <a:noFill/>
        </p:spPr>
        <p:txBody>
          <a:bodyPr vert="horz" wrap="square" lIns="91440" rIns="91440" numCol="1" rtlCol="0" anchor="t" anchorCtr="1">
            <a:spAutoFit/>
          </a:bodyPr>
          <a:lstStyle/>
          <a:p>
            <a:r>
              <a:rPr lang="en-US" sz="1200" b="1" dirty="0" smtClean="0"/>
              <a:t>Edge </a:t>
            </a:r>
          </a:p>
          <a:p>
            <a:r>
              <a:rPr lang="en-US" sz="1200" b="1" dirty="0" smtClean="0"/>
              <a:t>Distribution</a:t>
            </a:r>
            <a:endParaRPr lang="en-US" sz="1200" b="1" dirty="0"/>
          </a:p>
        </p:txBody>
      </p:sp>
      <p:sp>
        <p:nvSpPr>
          <p:cNvPr id="52" name="Rectangle 51"/>
          <p:cNvSpPr/>
          <p:nvPr/>
        </p:nvSpPr>
        <p:spPr bwMode="auto">
          <a:xfrm>
            <a:off x="4172492" y="2664078"/>
            <a:ext cx="2236470" cy="87249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a:off x="4206782" y="4915788"/>
            <a:ext cx="2236470" cy="96393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1061" rIns="91440" bIns="41061" numCol="1" rtlCol="0" anchor="t" anchorCtr="1"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cxnSp>
        <p:nvCxnSpPr>
          <p:cNvPr id="67" name="Straight Connector 66"/>
          <p:cNvCxnSpPr>
            <a:stCxn id="53" idx="3"/>
            <a:endCxn id="25" idx="1"/>
          </p:cNvCxnSpPr>
          <p:nvPr/>
        </p:nvCxnSpPr>
        <p:spPr bwMode="auto">
          <a:xfrm flipV="1">
            <a:off x="6402514" y="4228083"/>
            <a:ext cx="398878" cy="3203"/>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4" name="Straight Connector 73"/>
          <p:cNvCxnSpPr/>
          <p:nvPr/>
        </p:nvCxnSpPr>
        <p:spPr bwMode="auto">
          <a:xfrm>
            <a:off x="6435632" y="4378578"/>
            <a:ext cx="381000" cy="1905"/>
          </a:xfrm>
          <a:prstGeom prst="line">
            <a:avLst/>
          </a:prstGeom>
          <a:solidFill>
            <a:schemeClr val="accent1"/>
          </a:solidFill>
          <a:ln w="19050" cap="flat" cmpd="sng" algn="ctr">
            <a:solidFill>
              <a:schemeClr val="tx1"/>
            </a:solidFill>
            <a:prstDash val="sysDot"/>
            <a:round/>
            <a:headEnd type="none" w="med" len="med"/>
            <a:tailEnd type="none" w="med" len="med"/>
          </a:ln>
          <a:effectLst/>
        </p:spPr>
      </p:cxnSp>
      <p:sp>
        <p:nvSpPr>
          <p:cNvPr id="76" name="TextBox 75"/>
          <p:cNvSpPr txBox="1"/>
          <p:nvPr/>
        </p:nvSpPr>
        <p:spPr>
          <a:xfrm>
            <a:off x="1227678" y="1832235"/>
            <a:ext cx="2712989" cy="964642"/>
          </a:xfrm>
          <a:prstGeom prst="rect">
            <a:avLst/>
          </a:prstGeom>
          <a:noFill/>
        </p:spPr>
        <p:txBody>
          <a:bodyPr wrap="square" rtlCol="0" anchor="ctr" anchorCtr="1">
            <a:noAutofit/>
          </a:bodyPr>
          <a:lstStyle/>
          <a:p>
            <a:r>
              <a:rPr lang="en-US" sz="1200" b="1" dirty="0" smtClean="0"/>
              <a:t>RIPv2, OSPF, EIGRP, Static routes</a:t>
            </a:r>
            <a:endParaRPr lang="en-US" sz="1200" b="1" dirty="0"/>
          </a:p>
        </p:txBody>
      </p:sp>
      <p:cxnSp>
        <p:nvCxnSpPr>
          <p:cNvPr id="91" name="Straight Connector 90"/>
          <p:cNvCxnSpPr/>
          <p:nvPr/>
        </p:nvCxnSpPr>
        <p:spPr bwMode="auto">
          <a:xfrm rot="16200000" flipH="1">
            <a:off x="5215741" y="2579044"/>
            <a:ext cx="167640" cy="2428"/>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2" name="Straight Connector 91"/>
          <p:cNvCxnSpPr/>
          <p:nvPr/>
        </p:nvCxnSpPr>
        <p:spPr bwMode="auto">
          <a:xfrm rot="16200000" flipH="1">
            <a:off x="5189071" y="3648272"/>
            <a:ext cx="224790" cy="1382"/>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4" name="Straight Connector 93"/>
          <p:cNvCxnSpPr/>
          <p:nvPr/>
        </p:nvCxnSpPr>
        <p:spPr bwMode="auto">
          <a:xfrm rot="16200000" flipH="1">
            <a:off x="5191144" y="4802011"/>
            <a:ext cx="224790" cy="2764"/>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95" name="TextBox 94"/>
          <p:cNvSpPr txBox="1"/>
          <p:nvPr/>
        </p:nvSpPr>
        <p:spPr>
          <a:xfrm>
            <a:off x="1460462" y="3511931"/>
            <a:ext cx="2712989" cy="964642"/>
          </a:xfrm>
          <a:prstGeom prst="rect">
            <a:avLst/>
          </a:prstGeom>
          <a:noFill/>
        </p:spPr>
        <p:txBody>
          <a:bodyPr wrap="square" rtlCol="0" anchor="ctr" anchorCtr="1">
            <a:noAutofit/>
          </a:bodyPr>
          <a:lstStyle/>
          <a:p>
            <a:r>
              <a:rPr lang="en-US" sz="1200" b="1" dirty="0" smtClean="0"/>
              <a:t>OSPF, EIGRP, IS-IS and BGP</a:t>
            </a:r>
            <a:endParaRPr lang="en-US" sz="1200" b="1" dirty="0"/>
          </a:p>
        </p:txBody>
      </p:sp>
      <p:sp>
        <p:nvSpPr>
          <p:cNvPr id="105" name="TextBox 104"/>
          <p:cNvSpPr txBox="1"/>
          <p:nvPr/>
        </p:nvSpPr>
        <p:spPr>
          <a:xfrm>
            <a:off x="845850" y="1752390"/>
            <a:ext cx="3054699" cy="542067"/>
          </a:xfrm>
          <a:prstGeom prst="rect">
            <a:avLst/>
          </a:prstGeom>
          <a:noFill/>
        </p:spPr>
        <p:txBody>
          <a:bodyPr vert="horz" wrap="square" lIns="91440" rIns="91440" numCol="1" rtlCol="0" anchor="t" anchorCtr="0">
            <a:noAutofit/>
          </a:bodyPr>
          <a:lstStyle/>
          <a:p>
            <a:pPr algn="l"/>
            <a:r>
              <a:rPr lang="en-US" sz="1400" b="1" dirty="0" smtClean="0"/>
              <a:t>Between Building Access and Building Distribution:</a:t>
            </a:r>
          </a:p>
        </p:txBody>
      </p:sp>
      <p:sp>
        <p:nvSpPr>
          <p:cNvPr id="106" name="TextBox 105"/>
          <p:cNvSpPr txBox="1"/>
          <p:nvPr/>
        </p:nvSpPr>
        <p:spPr>
          <a:xfrm>
            <a:off x="847530" y="3442134"/>
            <a:ext cx="3054699" cy="542067"/>
          </a:xfrm>
          <a:prstGeom prst="rect">
            <a:avLst/>
          </a:prstGeom>
          <a:noFill/>
        </p:spPr>
        <p:txBody>
          <a:bodyPr vert="horz" wrap="square" lIns="91440" rIns="91440" numCol="1" rtlCol="0" anchor="t" anchorCtr="0">
            <a:noAutofit/>
          </a:bodyPr>
          <a:lstStyle/>
          <a:p>
            <a:pPr algn="l"/>
            <a:r>
              <a:rPr lang="en-US" sz="1400" b="1" dirty="0" smtClean="0"/>
              <a:t>Between Building Distribution and Core:</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Routing Within the ECNM</a:t>
            </a:r>
            <a:br>
              <a:rPr lang="en-US" dirty="0" smtClean="0"/>
            </a:br>
            <a:endParaRPr lang="en-US" dirty="0"/>
          </a:p>
        </p:txBody>
      </p:sp>
      <p:sp>
        <p:nvSpPr>
          <p:cNvPr id="3" name="Content Placeholder 2"/>
          <p:cNvSpPr>
            <a:spLocks noGrp="1"/>
          </p:cNvSpPr>
          <p:nvPr>
            <p:ph idx="1"/>
          </p:nvPr>
        </p:nvSpPr>
        <p:spPr/>
        <p:txBody>
          <a:bodyPr/>
          <a:lstStyle/>
          <a:p>
            <a:r>
              <a:rPr lang="en-US" dirty="0" smtClean="0"/>
              <a:t>The Enterprise Composite Network Model can assist in determining where each routing protocol is implemented, where the boundaries between protocols are, and how traffic flows between them will be managed.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smtClean="0"/>
              <a:t>Chapter 1 Summary</a:t>
            </a:r>
          </a:p>
        </p:txBody>
      </p:sp>
      <p:sp>
        <p:nvSpPr>
          <p:cNvPr id="5" name="Content Placeholder 4"/>
          <p:cNvSpPr>
            <a:spLocks noGrp="1"/>
          </p:cNvSpPr>
          <p:nvPr>
            <p:ph idx="1"/>
          </p:nvPr>
        </p:nvSpPr>
        <p:spPr/>
        <p:txBody>
          <a:bodyPr>
            <a:normAutofit/>
          </a:bodyPr>
          <a:lstStyle/>
          <a:p>
            <a:r>
              <a:rPr lang="en-US" sz="1800" dirty="0" smtClean="0"/>
              <a:t>Traffic in converged networks includes voice and video, voice applications, mission-critical, transactional, routing protocol, and network management.</a:t>
            </a:r>
          </a:p>
          <a:p>
            <a:r>
              <a:rPr lang="en-US" sz="1800" dirty="0" smtClean="0"/>
              <a:t>The three phases of the Cisco IIN: integrated transport, integrated services, and integrated applications.</a:t>
            </a:r>
          </a:p>
          <a:p>
            <a:r>
              <a:rPr lang="en-US" sz="1800" dirty="0" smtClean="0"/>
              <a:t>The three layers of  the Cisco SONA architectural framework: networked infrastructure, interactive services, application.</a:t>
            </a:r>
          </a:p>
          <a:p>
            <a:r>
              <a:rPr lang="en-US" sz="1800" dirty="0" smtClean="0"/>
              <a:t>The components of the Cisco Enterprise Architecture for integration of the entire network: campus, data center, branches, teleworkers, and WAN.</a:t>
            </a:r>
          </a:p>
          <a:p>
            <a:r>
              <a:rPr lang="en-US" sz="1800" dirty="0" smtClean="0"/>
              <a:t>The traditional hierarchical network model with its three layers: core, distribution, and access.</a:t>
            </a:r>
          </a:p>
          <a:p>
            <a:r>
              <a:rPr lang="en-US" sz="1800" dirty="0" smtClean="0"/>
              <a:t>The Cisco Enterprise Composite Network Model with its three functional areas and their associated modules: </a:t>
            </a:r>
          </a:p>
          <a:p>
            <a:pPr lvl="1"/>
            <a:r>
              <a:rPr lang="en-US" sz="1400" dirty="0" smtClean="0"/>
              <a:t>Enterprise Campus: Building, Building Distribution, Core, Edge Distribution, Server Farm, Management</a:t>
            </a:r>
          </a:p>
          <a:p>
            <a:pPr lvl="1"/>
            <a:r>
              <a:rPr lang="en-US" sz="1400" dirty="0" smtClean="0"/>
              <a:t>Enterprise Edge: E-commerce, Corporate Internet, VPN and Remote Access, WAN</a:t>
            </a:r>
          </a:p>
          <a:p>
            <a:pPr lvl="1"/>
            <a:r>
              <a:rPr lang="en-US" sz="1400" dirty="0" smtClean="0"/>
              <a:t>Service Provider Edge: ISP, PSTN, Frame Relay/ATM. </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dirty="0"/>
              <a:t>Cisco SONA Framework</a:t>
            </a:r>
          </a:p>
        </p:txBody>
      </p:sp>
      <p:sp>
        <p:nvSpPr>
          <p:cNvPr id="124931" name="Rectangle 3"/>
          <p:cNvSpPr>
            <a:spLocks noGrp="1" noChangeArrowheads="1"/>
          </p:cNvSpPr>
          <p:nvPr>
            <p:ph idx="1"/>
          </p:nvPr>
        </p:nvSpPr>
        <p:spPr>
          <a:noFill/>
        </p:spPr>
        <p:txBody>
          <a:bodyPr>
            <a:normAutofit/>
          </a:bodyPr>
          <a:lstStyle/>
          <a:p>
            <a:r>
              <a:rPr lang="en-US" dirty="0" smtClean="0"/>
              <a:t>The Cisco Service-Oriented Network Architecture (SONA) is an architectural framework </a:t>
            </a:r>
            <a:r>
              <a:rPr lang="en-US" kern="1200" dirty="0" smtClean="0">
                <a:latin typeface="Arial" charset="0"/>
              </a:rPr>
              <a:t>to create a dynamic, flexible architecture and provide operational efficiency through standardization and virtualization. </a:t>
            </a:r>
          </a:p>
          <a:p>
            <a:pPr lvl="1"/>
            <a:r>
              <a:rPr lang="en-US" dirty="0" smtClean="0"/>
              <a:t>SONA provides guidance, best practices, and blueprints for connecting network services and applications to enable business solutions.</a:t>
            </a:r>
          </a:p>
          <a:p>
            <a:pPr lvl="1"/>
            <a:r>
              <a:rPr lang="en-US" dirty="0" smtClean="0"/>
              <a:t>In this framework, the network is the common element that connects and enables all components of the IT infrastructure.</a:t>
            </a:r>
          </a:p>
          <a:p>
            <a:r>
              <a:rPr lang="en-US" dirty="0" smtClean="0"/>
              <a:t>SONA help enterprises achieve their goals by leveraging:</a:t>
            </a:r>
          </a:p>
          <a:p>
            <a:pPr lvl="1"/>
            <a:r>
              <a:rPr lang="en-US" dirty="0" smtClean="0"/>
              <a:t>The extensive Cisco product-line services</a:t>
            </a:r>
          </a:p>
          <a:p>
            <a:pPr lvl="1"/>
            <a:r>
              <a:rPr lang="en-US" dirty="0" smtClean="0"/>
              <a:t>The proven Cisco architectures</a:t>
            </a:r>
          </a:p>
          <a:p>
            <a:pPr lvl="1"/>
            <a:r>
              <a:rPr lang="en-US" dirty="0" smtClean="0"/>
              <a:t>The experience of Cisco and its partners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smtClean="0"/>
              <a:t>Chapter 1 Summary </a:t>
            </a:r>
            <a:r>
              <a:rPr lang="en-US" sz="2400" dirty="0" smtClean="0"/>
              <a:t>(continued)</a:t>
            </a:r>
            <a:endParaRPr lang="en-US" dirty="0" smtClean="0"/>
          </a:p>
        </p:txBody>
      </p:sp>
      <p:sp>
        <p:nvSpPr>
          <p:cNvPr id="5" name="Content Placeholder 4"/>
          <p:cNvSpPr>
            <a:spLocks noGrp="1"/>
          </p:cNvSpPr>
          <p:nvPr>
            <p:ph idx="1"/>
          </p:nvPr>
        </p:nvSpPr>
        <p:spPr/>
        <p:txBody>
          <a:bodyPr>
            <a:normAutofit/>
          </a:bodyPr>
          <a:lstStyle/>
          <a:p>
            <a:r>
              <a:rPr lang="en-US" sz="2000" dirty="0" smtClean="0"/>
              <a:t>The two approaches to implementing changes to a network: using an ad-hoc approach or using a structured approach.</a:t>
            </a:r>
          </a:p>
          <a:p>
            <a:r>
              <a:rPr lang="en-US" sz="2000" dirty="0" smtClean="0"/>
              <a:t>Four models used in IT services lifecycles: Cisco Lifecycle Services (PPDIOO), ITIL, FCAPS, and TMN.</a:t>
            </a:r>
          </a:p>
          <a:p>
            <a:pPr lvl="0"/>
            <a:r>
              <a:rPr lang="en-US" sz="2000" dirty="0" smtClean="0"/>
              <a:t>Creating an implementation plan, as part of the network Design phase, that includes: </a:t>
            </a:r>
          </a:p>
          <a:p>
            <a:pPr lvl="1"/>
            <a:r>
              <a:rPr lang="en-US" sz="1600" dirty="0" smtClean="0"/>
              <a:t>Network information </a:t>
            </a:r>
          </a:p>
          <a:p>
            <a:pPr lvl="1"/>
            <a:r>
              <a:rPr lang="en-US" sz="1600" dirty="0" smtClean="0"/>
              <a:t>Tools required</a:t>
            </a:r>
          </a:p>
          <a:p>
            <a:pPr lvl="1"/>
            <a:r>
              <a:rPr lang="en-US" sz="1600" dirty="0" smtClean="0"/>
              <a:t>Resources required</a:t>
            </a:r>
          </a:p>
          <a:p>
            <a:pPr lvl="1"/>
            <a:r>
              <a:rPr lang="en-US" sz="1600" dirty="0" smtClean="0"/>
              <a:t>Implementation plan tasks</a:t>
            </a:r>
          </a:p>
          <a:p>
            <a:pPr lvl="1"/>
            <a:r>
              <a:rPr lang="en-US" sz="1600" dirty="0" smtClean="0"/>
              <a:t>Verification tasks</a:t>
            </a:r>
          </a:p>
          <a:p>
            <a:pPr lvl="1"/>
            <a:r>
              <a:rPr lang="en-US" sz="1600" dirty="0" smtClean="0"/>
              <a:t>Performance measurement </a:t>
            </a:r>
            <a:r>
              <a:rPr lang="en-US" sz="1600" smtClean="0"/>
              <a:t>and results}</a:t>
            </a:r>
            <a:endParaRPr lang="en-US" sz="1600" dirty="0" smtClean="0"/>
          </a:p>
        </p:txBody>
      </p:sp>
    </p:spTree>
  </p:cSld>
  <p:clrMapOvr>
    <a:masterClrMapping/>
  </p:clrMapOvr>
  <p:transition spd="med"/>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Chapter 1 Summary </a:t>
            </a:r>
            <a:r>
              <a:rPr lang="en-US" sz="2400" dirty="0" smtClean="0"/>
              <a:t>(continued)</a:t>
            </a:r>
            <a:endParaRPr lang="en-US" dirty="0" smtClean="0"/>
          </a:p>
        </p:txBody>
      </p:sp>
      <p:sp>
        <p:nvSpPr>
          <p:cNvPr id="5" name="Content Placeholder 4"/>
          <p:cNvSpPr>
            <a:spLocks noGrp="1"/>
          </p:cNvSpPr>
          <p:nvPr>
            <p:ph idx="1"/>
          </p:nvPr>
        </p:nvSpPr>
        <p:spPr/>
        <p:txBody>
          <a:bodyPr>
            <a:noAutofit/>
          </a:bodyPr>
          <a:lstStyle/>
          <a:p>
            <a:r>
              <a:rPr lang="en-US" sz="1400" dirty="0" smtClean="0"/>
              <a:t>Static routing characteristics and configuration.</a:t>
            </a:r>
          </a:p>
          <a:p>
            <a:pPr lvl="0"/>
            <a:r>
              <a:rPr lang="en-US" sz="1400" dirty="0" smtClean="0"/>
              <a:t>Characteristics and configuration of ODR, which uses CDP to carry network information between spoke (stub) routers and the hub router.</a:t>
            </a:r>
          </a:p>
          <a:p>
            <a:r>
              <a:rPr lang="en-US" sz="1400" dirty="0" smtClean="0"/>
              <a:t>Dynamic routing protocol characteristics, including:</a:t>
            </a:r>
          </a:p>
          <a:p>
            <a:pPr lvl="1"/>
            <a:r>
              <a:rPr lang="en-US" sz="1200" dirty="0" smtClean="0"/>
              <a:t>The metric, a value (such as path length) that routing protocols use to measure paths to a destination.</a:t>
            </a:r>
          </a:p>
          <a:p>
            <a:pPr lvl="1"/>
            <a:r>
              <a:rPr lang="en-US" sz="1200" dirty="0" smtClean="0"/>
              <a:t>Configuration, using the </a:t>
            </a:r>
            <a:r>
              <a:rPr lang="en-US" sz="1200" b="1" dirty="0" smtClean="0"/>
              <a:t>router </a:t>
            </a:r>
            <a:r>
              <a:rPr lang="en-US" sz="1200" i="1" dirty="0" smtClean="0"/>
              <a:t>protocol</a:t>
            </a:r>
            <a:r>
              <a:rPr lang="en-US" sz="1200" dirty="0" smtClean="0"/>
              <a:t> global configuration command.</a:t>
            </a:r>
          </a:p>
          <a:p>
            <a:pPr lvl="1"/>
            <a:r>
              <a:rPr lang="en-US" sz="1200" dirty="0" smtClean="0"/>
              <a:t>Distance vector routing, in which all the routers periodically send their routing tables (or a portion of their tables) to only their neighboring routers.</a:t>
            </a:r>
          </a:p>
          <a:p>
            <a:pPr lvl="1"/>
            <a:r>
              <a:rPr lang="en-US" sz="1200" dirty="0" smtClean="0"/>
              <a:t>Link-state routing, in which each of the routers sends the state of its own interfaces (its links) to all other routers (or to all routers in a part of the network, known as an area) only when there is a change.</a:t>
            </a:r>
          </a:p>
          <a:p>
            <a:pPr lvl="1"/>
            <a:r>
              <a:rPr lang="en-US" sz="1200" dirty="0" smtClean="0"/>
              <a:t>Hybrid routing, in which routers send only changed information when there is a change (similar to link-state protocols) but only to neighboring routers (similar to distance vector protocols).</a:t>
            </a:r>
          </a:p>
          <a:p>
            <a:pPr lvl="1"/>
            <a:r>
              <a:rPr lang="en-US" sz="1200" dirty="0" smtClean="0"/>
              <a:t>Classful routing protocol updates, which do not include the subnet mask. Classful protocols do not support VLSM or discontiguous subnets and must automatically summarize across the network boundary to the classful address. </a:t>
            </a:r>
          </a:p>
          <a:p>
            <a:pPr lvl="1"/>
            <a:r>
              <a:rPr lang="en-US" sz="1200" dirty="0" smtClean="0"/>
              <a:t>Classless routing protocol updates, which do include the subnet mask. Classless protocols do support VLSM and discontiguous subnets, and do not have to summarize automatically across network boundaries.</a:t>
            </a:r>
          </a:p>
          <a:p>
            <a:pPr lvl="0"/>
            <a:r>
              <a:rPr lang="en-US" sz="1400" dirty="0" smtClean="0"/>
              <a:t>The process that Cisco routers use to populate their routing tables includes a valid next-hop IP address, Administrative distance, metric, and prefix.</a:t>
            </a:r>
            <a:endParaRPr lang="en-US" sz="1400" dirty="0"/>
          </a:p>
        </p:txBody>
      </p:sp>
    </p:spTree>
  </p:cSld>
  <p:clrMapOvr>
    <a:masterClrMapping/>
  </p:clrMapOvr>
  <p:transition spd="med"/>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b="1" smtClean="0">
                <a:ea typeface="Times New Roman"/>
                <a:cs typeface="Arial"/>
              </a:rPr>
              <a:t>Lab 1-1 Tcl Script Reference and Demonstration</a:t>
            </a:r>
            <a:endParaRPr lang="en-US" b="1" dirty="0"/>
          </a:p>
        </p:txBody>
      </p:sp>
      <p:sp>
        <p:nvSpPr>
          <p:cNvPr id="5" name="Title 4"/>
          <p:cNvSpPr>
            <a:spLocks noGrp="1"/>
          </p:cNvSpPr>
          <p:nvPr>
            <p:ph type="title"/>
          </p:nvPr>
        </p:nvSpPr>
        <p:spPr/>
        <p:txBody>
          <a:bodyPr/>
          <a:lstStyle/>
          <a:p>
            <a:r>
              <a:rPr lang="en-US" smtClean="0"/>
              <a:t>Chapter 1 </a:t>
            </a:r>
            <a:r>
              <a:rPr lang="en-US" dirty="0" smtClean="0"/>
              <a:t>Labs</a:t>
            </a:r>
            <a:endParaRPr lang="en-US" dirty="0"/>
          </a:p>
        </p:txBody>
      </p:sp>
    </p:spTree>
    <p:extLst>
      <p:ext uri="{BB962C8B-B14F-4D97-AF65-F5344CB8AC3E}">
        <p14:creationId xmlns="" xmlns:p14="http://schemas.microsoft.com/office/powerpoint/2010/main" val="140831812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410" name="Rectangle 50"/>
          <p:cNvSpPr>
            <a:spLocks noGrp="1" noChangeArrowheads="1"/>
          </p:cNvSpPr>
          <p:nvPr>
            <p:ph type="title"/>
          </p:nvPr>
        </p:nvSpPr>
        <p:spPr/>
        <p:txBody>
          <a:bodyPr/>
          <a:lstStyle/>
          <a:p>
            <a:r>
              <a:rPr lang="en-US" dirty="0" smtClean="0"/>
              <a:t>Cisco SONA Framework Layers</a:t>
            </a:r>
            <a:endParaRPr lang="en-US" dirty="0"/>
          </a:p>
        </p:txBody>
      </p:sp>
      <p:sp>
        <p:nvSpPr>
          <p:cNvPr id="4" name="Content Placeholder 3"/>
          <p:cNvSpPr>
            <a:spLocks noGrp="1"/>
          </p:cNvSpPr>
          <p:nvPr>
            <p:ph sz="quarter" idx="10"/>
          </p:nvPr>
        </p:nvSpPr>
        <p:spPr/>
        <p:txBody>
          <a:bodyPr/>
          <a:lstStyle/>
          <a:p>
            <a:r>
              <a:rPr lang="en-US" dirty="0" smtClean="0"/>
              <a:t>The SONA framework outlines three layers:</a:t>
            </a:r>
            <a:endParaRPr lang="en-US" dirty="0"/>
          </a:p>
        </p:txBody>
      </p:sp>
      <p:sp>
        <p:nvSpPr>
          <p:cNvPr id="8" name="Content Placeholder 3"/>
          <p:cNvSpPr>
            <a:spLocks noGrp="1"/>
          </p:cNvSpPr>
          <p:nvPr>
            <p:ph sz="quarter" idx="11"/>
          </p:nvPr>
        </p:nvSpPr>
        <p:spPr/>
        <p:txBody>
          <a:bodyPr/>
          <a:lstStyle/>
          <a:p>
            <a:pPr lvl="1"/>
            <a:endParaRPr lang="en-US" dirty="0" smtClean="0"/>
          </a:p>
          <a:p>
            <a:endParaRPr lang="en-US" dirty="0" smtClean="0"/>
          </a:p>
          <a:p>
            <a:endParaRPr lang="en-US" dirty="0"/>
          </a:p>
        </p:txBody>
      </p:sp>
      <p:pic>
        <p:nvPicPr>
          <p:cNvPr id="143412" name="Picture 52" descr="310P_152"/>
          <p:cNvPicPr>
            <a:picLocks noChangeAspect="1" noChangeArrowheads="1"/>
          </p:cNvPicPr>
          <p:nvPr/>
        </p:nvPicPr>
        <p:blipFill>
          <a:blip r:embed="rId3"/>
          <a:srcRect/>
          <a:stretch>
            <a:fillRect/>
          </a:stretch>
        </p:blipFill>
        <p:spPr bwMode="auto">
          <a:xfrm>
            <a:off x="4091889" y="1634489"/>
            <a:ext cx="4810811" cy="4034473"/>
          </a:xfrm>
          <a:prstGeom prst="rect">
            <a:avLst/>
          </a:prstGeom>
          <a:noFill/>
        </p:spPr>
      </p:pic>
      <p:sp>
        <p:nvSpPr>
          <p:cNvPr id="10" name="Rectangle 9"/>
          <p:cNvSpPr/>
          <p:nvPr/>
        </p:nvSpPr>
        <p:spPr bwMode="auto">
          <a:xfrm>
            <a:off x="487680" y="1600200"/>
            <a:ext cx="8423910" cy="1371600"/>
          </a:xfrm>
          <a:prstGeom prst="rect">
            <a:avLst/>
          </a:prstGeom>
          <a:noFill/>
          <a:ln w="3810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487680" y="2975610"/>
            <a:ext cx="8423910" cy="1371600"/>
          </a:xfrm>
          <a:prstGeom prst="rect">
            <a:avLst/>
          </a:prstGeom>
          <a:noFill/>
          <a:ln w="3810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Rectangle 11"/>
          <p:cNvSpPr/>
          <p:nvPr/>
        </p:nvSpPr>
        <p:spPr bwMode="auto">
          <a:xfrm>
            <a:off x="487680" y="4339590"/>
            <a:ext cx="8423910" cy="1371600"/>
          </a:xfrm>
          <a:prstGeom prst="rect">
            <a:avLst/>
          </a:prstGeom>
          <a:noFill/>
          <a:ln w="38100"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7" name="TextBox 16"/>
          <p:cNvSpPr txBox="1"/>
          <p:nvPr/>
        </p:nvSpPr>
        <p:spPr>
          <a:xfrm>
            <a:off x="1195743" y="2069960"/>
            <a:ext cx="2198038" cy="341632"/>
          </a:xfrm>
          <a:prstGeom prst="rect">
            <a:avLst/>
          </a:prstGeom>
          <a:noFill/>
        </p:spPr>
        <p:txBody>
          <a:bodyPr wrap="none" rtlCol="0">
            <a:spAutoFit/>
          </a:bodyPr>
          <a:lstStyle/>
          <a:p>
            <a:r>
              <a:rPr lang="en-US" sz="1800" b="1" dirty="0" smtClean="0"/>
              <a:t>Application Layer:</a:t>
            </a:r>
            <a:endParaRPr lang="en-US" sz="1800" b="1" dirty="0"/>
          </a:p>
        </p:txBody>
      </p:sp>
      <p:sp>
        <p:nvSpPr>
          <p:cNvPr id="19" name="TextBox 18"/>
          <p:cNvSpPr txBox="1"/>
          <p:nvPr/>
        </p:nvSpPr>
        <p:spPr>
          <a:xfrm>
            <a:off x="815596" y="3488452"/>
            <a:ext cx="3108544" cy="341632"/>
          </a:xfrm>
          <a:prstGeom prst="rect">
            <a:avLst/>
          </a:prstGeom>
          <a:noFill/>
        </p:spPr>
        <p:txBody>
          <a:bodyPr wrap="none" rtlCol="0">
            <a:spAutoFit/>
          </a:bodyPr>
          <a:lstStyle/>
          <a:p>
            <a:r>
              <a:rPr lang="en-US" sz="1800" b="1" dirty="0" smtClean="0"/>
              <a:t>Interactive Services Layer:</a:t>
            </a:r>
            <a:endParaRPr lang="en-US" sz="1800" b="1" dirty="0"/>
          </a:p>
        </p:txBody>
      </p:sp>
      <p:sp>
        <p:nvSpPr>
          <p:cNvPr id="20" name="TextBox 19"/>
          <p:cNvSpPr txBox="1"/>
          <p:nvPr/>
        </p:nvSpPr>
        <p:spPr>
          <a:xfrm>
            <a:off x="614637" y="4855031"/>
            <a:ext cx="3416320" cy="341632"/>
          </a:xfrm>
          <a:prstGeom prst="rect">
            <a:avLst/>
          </a:prstGeom>
          <a:noFill/>
        </p:spPr>
        <p:txBody>
          <a:bodyPr wrap="none" rtlCol="0">
            <a:spAutoFit/>
          </a:bodyPr>
          <a:lstStyle/>
          <a:p>
            <a:r>
              <a:rPr lang="en-US" sz="1800" b="1" dirty="0" smtClean="0"/>
              <a:t>Network Infrastructure Layer:</a:t>
            </a:r>
            <a:endParaRPr lang="en-US" sz="1800" b="1"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410" name="Rectangle 50"/>
          <p:cNvSpPr>
            <a:spLocks noGrp="1" noChangeArrowheads="1"/>
          </p:cNvSpPr>
          <p:nvPr>
            <p:ph type="title"/>
          </p:nvPr>
        </p:nvSpPr>
        <p:spPr bwMode="white">
          <a:noFill/>
          <a:ln/>
        </p:spPr>
        <p:txBody>
          <a:bodyPr/>
          <a:lstStyle/>
          <a:p>
            <a:r>
              <a:rPr lang="en-US" dirty="0" smtClean="0"/>
              <a:t>SONA: Network Infrastructure Layer</a:t>
            </a:r>
            <a:endParaRPr lang="en-US" dirty="0"/>
          </a:p>
        </p:txBody>
      </p:sp>
      <p:sp>
        <p:nvSpPr>
          <p:cNvPr id="4" name="Content Placeholder 3"/>
          <p:cNvSpPr>
            <a:spLocks noGrp="1"/>
          </p:cNvSpPr>
          <p:nvPr>
            <p:ph idx="1"/>
          </p:nvPr>
        </p:nvSpPr>
        <p:spPr>
          <a:xfrm>
            <a:off x="279401" y="1122948"/>
            <a:ext cx="3618229" cy="5191792"/>
          </a:xfrm>
        </p:spPr>
        <p:txBody>
          <a:bodyPr>
            <a:normAutofit/>
          </a:bodyPr>
          <a:lstStyle/>
          <a:p>
            <a:r>
              <a:rPr lang="en-US" sz="2000" dirty="0" smtClean="0"/>
              <a:t>This layer provides connectivity anywhere and anytime.</a:t>
            </a:r>
          </a:p>
          <a:p>
            <a:r>
              <a:rPr lang="en-US" sz="2000" dirty="0" smtClean="0"/>
              <a:t>All the IT resources (servers, storage, and clients) are interconnected across a converged network foundation. </a:t>
            </a:r>
          </a:p>
          <a:p>
            <a:r>
              <a:rPr lang="en-US" sz="2000" dirty="0" smtClean="0"/>
              <a:t>This layer represents how these resources exist in different places in the network </a:t>
            </a:r>
            <a:r>
              <a:rPr lang="en-US" sz="1600" dirty="0" smtClean="0"/>
              <a:t>(campus, branch, data center, WAN, MAN and with the teleworker)</a:t>
            </a:r>
            <a:r>
              <a:rPr lang="en-US" sz="2000" dirty="0" smtClean="0"/>
              <a:t>. </a:t>
            </a:r>
          </a:p>
        </p:txBody>
      </p:sp>
      <p:pic>
        <p:nvPicPr>
          <p:cNvPr id="143412" name="Picture 52" descr="310P_152"/>
          <p:cNvPicPr>
            <a:picLocks noChangeAspect="1" noChangeArrowheads="1"/>
          </p:cNvPicPr>
          <p:nvPr/>
        </p:nvPicPr>
        <p:blipFill>
          <a:blip r:embed="rId3"/>
          <a:srcRect/>
          <a:stretch>
            <a:fillRect/>
          </a:stretch>
        </p:blipFill>
        <p:spPr bwMode="auto">
          <a:xfrm>
            <a:off x="4091889" y="1634489"/>
            <a:ext cx="4810811" cy="4034473"/>
          </a:xfrm>
          <a:prstGeom prst="rect">
            <a:avLst/>
          </a:prstGeom>
          <a:noFill/>
        </p:spPr>
      </p:pic>
      <p:sp>
        <p:nvSpPr>
          <p:cNvPr id="8" name="Rectangle 7"/>
          <p:cNvSpPr/>
          <p:nvPr/>
        </p:nvSpPr>
        <p:spPr bwMode="auto">
          <a:xfrm>
            <a:off x="4034790" y="1554480"/>
            <a:ext cx="4823460" cy="2777490"/>
          </a:xfrm>
          <a:prstGeom prst="rect">
            <a:avLst/>
          </a:prstGeom>
          <a:solidFill>
            <a:schemeClr val="bg1">
              <a:alpha val="82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CNP Instructor PPT">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Instructor PPT2</Template>
  <TotalTime>5731</TotalTime>
  <Pages>28</Pages>
  <Words>8174</Words>
  <Application>Microsoft Office PowerPoint</Application>
  <PresentationFormat>On-screen Show (4:3)</PresentationFormat>
  <Paragraphs>969</Paragraphs>
  <Slides>73</Slides>
  <Notes>71</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CCNP Instructor PPT</vt:lpstr>
      <vt:lpstr>Chapter 1:  Routing Services</vt:lpstr>
      <vt:lpstr>Chapter 1 Objectives</vt:lpstr>
      <vt:lpstr>Complex Enterprise Network Frameworks, Architectures, and Models</vt:lpstr>
      <vt:lpstr>Traffic Conditions in a Converged Network</vt:lpstr>
      <vt:lpstr>Cisco Intelligent Information Network</vt:lpstr>
      <vt:lpstr>3 Phases of the IIN</vt:lpstr>
      <vt:lpstr>Cisco SONA Framework</vt:lpstr>
      <vt:lpstr>Cisco SONA Framework Layers</vt:lpstr>
      <vt:lpstr>SONA: Network Infrastructure Layer</vt:lpstr>
      <vt:lpstr>SONA: Interactive Services Layer</vt:lpstr>
      <vt:lpstr>SONA: Application Layer</vt:lpstr>
      <vt:lpstr>Updated SONA Framework</vt:lpstr>
      <vt:lpstr>Updated SONA Framework</vt:lpstr>
      <vt:lpstr>Cisco Enterprise Architecture</vt:lpstr>
      <vt:lpstr>The Cisco Enterprise Architecture</vt:lpstr>
      <vt:lpstr>Campus Architecture</vt:lpstr>
      <vt:lpstr>Branch Architecture</vt:lpstr>
      <vt:lpstr>Data Center Architecture</vt:lpstr>
      <vt:lpstr>Teleworker Architecture</vt:lpstr>
      <vt:lpstr>Cisco Hierarchical Network Model</vt:lpstr>
      <vt:lpstr>Hierarchical Campus Model</vt:lpstr>
      <vt:lpstr>Hierarchical Model Applied to a WAN</vt:lpstr>
      <vt:lpstr>Enterprise Composite Network Model</vt:lpstr>
      <vt:lpstr>Enterprise Composite Network Model</vt:lpstr>
      <vt:lpstr>Modules in the Enterprise Campus </vt:lpstr>
      <vt:lpstr>Modules in the Enterprise Edge</vt:lpstr>
      <vt:lpstr>Modules in the Service Provider Edge</vt:lpstr>
      <vt:lpstr>Slide 28</vt:lpstr>
      <vt:lpstr>Creating an Implementation Plan</vt:lpstr>
      <vt:lpstr>Ad-hoc Approach</vt:lpstr>
      <vt:lpstr>Structured Approach</vt:lpstr>
      <vt:lpstr>Models and Methodologies</vt:lpstr>
      <vt:lpstr>Cisco Lifecycle Services (PPDIOO) Model</vt:lpstr>
      <vt:lpstr>PPDIOO – Prepare, Plan, and Design</vt:lpstr>
      <vt:lpstr>PPDIOO – Implement, Operate, Optimize</vt:lpstr>
      <vt:lpstr>Implementation Plan documentation</vt:lpstr>
      <vt:lpstr>Sample Implementation Plan</vt:lpstr>
      <vt:lpstr>Project Contact List (sample)</vt:lpstr>
      <vt:lpstr>Equipment Floor Plan (sample) </vt:lpstr>
      <vt:lpstr>Tools Required (sample)</vt:lpstr>
      <vt:lpstr>Implementation Task List (sample)</vt:lpstr>
      <vt:lpstr>Slide 42</vt:lpstr>
      <vt:lpstr>Routing</vt:lpstr>
      <vt:lpstr>Static Routes</vt:lpstr>
      <vt:lpstr>Static Routing</vt:lpstr>
      <vt:lpstr>Configuring a Default Static Route</vt:lpstr>
      <vt:lpstr>Dynamic Routing</vt:lpstr>
      <vt:lpstr>On-Demand Routing</vt:lpstr>
      <vt:lpstr>ODR </vt:lpstr>
      <vt:lpstr>Configuring ODR</vt:lpstr>
      <vt:lpstr>Configuring ODR</vt:lpstr>
      <vt:lpstr>Additional ODR commands.</vt:lpstr>
      <vt:lpstr>Distance Vector Versus Link-State</vt:lpstr>
      <vt:lpstr>Classful Versus Classless Routing</vt:lpstr>
      <vt:lpstr>Discontiguous Subnets - Classful Routing</vt:lpstr>
      <vt:lpstr>Discontiguous Subnets - Classless Routing</vt:lpstr>
      <vt:lpstr>ip classless Command</vt:lpstr>
      <vt:lpstr>Automatic Route Summarization</vt:lpstr>
      <vt:lpstr>Characteristics of Routing Protocols</vt:lpstr>
      <vt:lpstr>Routing Protocol Specifics</vt:lpstr>
      <vt:lpstr>Routing Table Criteria  </vt:lpstr>
      <vt:lpstr>Administrative Distance</vt:lpstr>
      <vt:lpstr>Administrative Distances</vt:lpstr>
      <vt:lpstr>Floating Static Route</vt:lpstr>
      <vt:lpstr>Configuring a Floating Static Route</vt:lpstr>
      <vt:lpstr>Routing Within the ECNM </vt:lpstr>
      <vt:lpstr>Suggested Routing Protocols Used</vt:lpstr>
      <vt:lpstr>Routing Within the ECNM </vt:lpstr>
      <vt:lpstr>Chapter 1 Summary</vt:lpstr>
      <vt:lpstr>Chapter 1 Summary (continued)</vt:lpstr>
      <vt:lpstr>Chapter 1 Summary (continued)</vt:lpstr>
      <vt:lpstr>Chapter 1 Labs</vt:lpstr>
      <vt:lpstr>Slide 73</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1</dc:title>
  <dc:subject/>
  <dc:creator>Cisco Systems</dc:creator>
  <cp:keywords/>
  <dc:description/>
  <cp:lastModifiedBy>Sonya Coker</cp:lastModifiedBy>
  <cp:revision>398</cp:revision>
  <cp:lastPrinted>1999-01-27T00:54:54Z</cp:lastPrinted>
  <dcterms:created xsi:type="dcterms:W3CDTF">2010-07-05T20:10:47Z</dcterms:created>
  <dcterms:modified xsi:type="dcterms:W3CDTF">2010-10-12T20:36:46Z</dcterms:modified>
</cp:coreProperties>
</file>