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124.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Default Extension="emf" ContentType="image/x-emf"/>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notesSlides/notesSlide129.xml" ContentType="application/vnd.openxmlformats-officedocument.presentationml.notesSlide+xml"/>
  <Override PartName="/ppt/slides/slide108.xml" ContentType="application/vnd.openxmlformats-officedocument.presentationml.slide+xml"/>
  <Override PartName="/ppt/slides/slide155.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notesSlides/notesSlide121.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slides/slide185.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notesSlides/notesSlide126.xml" ContentType="application/vnd.openxmlformats-officedocument.presentationml.notesSlide+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notesSlides/notesSlide48.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168.xml" ContentType="application/vnd.openxmlformats-officedocument.presentationml.slide+xml"/>
  <Override PartName="/ppt/slides/slide179.xml" ContentType="application/vnd.openxmlformats-officedocument.presentationml.slide+xml"/>
  <Override PartName="/ppt/slideLayouts/slideLayout12.xml" ContentType="application/vnd.openxmlformats-officedocument.presentationml.slideLayout+xml"/>
  <Override PartName="/ppt/notesSlides/notesSlide51.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notesSlides/notesSlide127.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notesSlides/notesSlide78.xml" ContentType="application/vnd.openxmlformats-officedocument.presentationml.notesSlide+xml"/>
  <Override PartName="/ppt/notesSlides/notesSlide123.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notesSlides/notesSlide128.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ppt/notesSlides/notesSlide125.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178.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s/slide167.xml" ContentType="application/vnd.openxmlformats-officedocument.presentationml.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notesSlides/notesSlide108.xml" ContentType="application/vnd.openxmlformats-officedocument.presentationml.notesSlide+xml"/>
  <Override PartName="/ppt/notesSlides/notesSlide119.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122.xml" ContentType="application/vnd.openxmlformats-officedocument.presentationml.notes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55.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notesSlides/notesSlide44.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82" r:id="rId1"/>
  </p:sldMasterIdLst>
  <p:notesMasterIdLst>
    <p:notesMasterId r:id="rId195"/>
  </p:notesMasterIdLst>
  <p:handoutMasterIdLst>
    <p:handoutMasterId r:id="rId196"/>
  </p:handoutMasterIdLst>
  <p:sldIdLst>
    <p:sldId id="500" r:id="rId2"/>
    <p:sldId id="541" r:id="rId3"/>
    <p:sldId id="877" r:id="rId4"/>
    <p:sldId id="851" r:id="rId5"/>
    <p:sldId id="899" r:id="rId6"/>
    <p:sldId id="857" r:id="rId7"/>
    <p:sldId id="855" r:id="rId8"/>
    <p:sldId id="854" r:id="rId9"/>
    <p:sldId id="898" r:id="rId10"/>
    <p:sldId id="896" r:id="rId11"/>
    <p:sldId id="894" r:id="rId12"/>
    <p:sldId id="892" r:id="rId13"/>
    <p:sldId id="897" r:id="rId14"/>
    <p:sldId id="860" r:id="rId15"/>
    <p:sldId id="859" r:id="rId16"/>
    <p:sldId id="861" r:id="rId17"/>
    <p:sldId id="862" r:id="rId18"/>
    <p:sldId id="863" r:id="rId19"/>
    <p:sldId id="864" r:id="rId20"/>
    <p:sldId id="865" r:id="rId21"/>
    <p:sldId id="866" r:id="rId22"/>
    <p:sldId id="867" r:id="rId23"/>
    <p:sldId id="904" r:id="rId24"/>
    <p:sldId id="868" r:id="rId25"/>
    <p:sldId id="869" r:id="rId26"/>
    <p:sldId id="879" r:id="rId27"/>
    <p:sldId id="870" r:id="rId28"/>
    <p:sldId id="916" r:id="rId29"/>
    <p:sldId id="872" r:id="rId30"/>
    <p:sldId id="874" r:id="rId31"/>
    <p:sldId id="753" r:id="rId32"/>
    <p:sldId id="876" r:id="rId33"/>
    <p:sldId id="758" r:id="rId34"/>
    <p:sldId id="875" r:id="rId35"/>
    <p:sldId id="759" r:id="rId36"/>
    <p:sldId id="760" r:id="rId37"/>
    <p:sldId id="763" r:id="rId38"/>
    <p:sldId id="764" r:id="rId39"/>
    <p:sldId id="765" r:id="rId40"/>
    <p:sldId id="766" r:id="rId41"/>
    <p:sldId id="770" r:id="rId42"/>
    <p:sldId id="878" r:id="rId43"/>
    <p:sldId id="890" r:id="rId44"/>
    <p:sldId id="940" r:id="rId45"/>
    <p:sldId id="906" r:id="rId46"/>
    <p:sldId id="907" r:id="rId47"/>
    <p:sldId id="775" r:id="rId48"/>
    <p:sldId id="885" r:id="rId49"/>
    <p:sldId id="886" r:id="rId50"/>
    <p:sldId id="887" r:id="rId51"/>
    <p:sldId id="888" r:id="rId52"/>
    <p:sldId id="889" r:id="rId53"/>
    <p:sldId id="880" r:id="rId54"/>
    <p:sldId id="908" r:id="rId55"/>
    <p:sldId id="909" r:id="rId56"/>
    <p:sldId id="919" r:id="rId57"/>
    <p:sldId id="914" r:id="rId58"/>
    <p:sldId id="911" r:id="rId59"/>
    <p:sldId id="917" r:id="rId60"/>
    <p:sldId id="913" r:id="rId61"/>
    <p:sldId id="915" r:id="rId62"/>
    <p:sldId id="918" r:id="rId63"/>
    <p:sldId id="920" r:id="rId64"/>
    <p:sldId id="921" r:id="rId65"/>
    <p:sldId id="922" r:id="rId66"/>
    <p:sldId id="923" r:id="rId67"/>
    <p:sldId id="798" r:id="rId68"/>
    <p:sldId id="924" r:id="rId69"/>
    <p:sldId id="925" r:id="rId70"/>
    <p:sldId id="927" r:id="rId71"/>
    <p:sldId id="930" r:id="rId72"/>
    <p:sldId id="928" r:id="rId73"/>
    <p:sldId id="929" r:id="rId74"/>
    <p:sldId id="881" r:id="rId75"/>
    <p:sldId id="821" r:id="rId76"/>
    <p:sldId id="956" r:id="rId77"/>
    <p:sldId id="958" r:id="rId78"/>
    <p:sldId id="959" r:id="rId79"/>
    <p:sldId id="960" r:id="rId80"/>
    <p:sldId id="946" r:id="rId81"/>
    <p:sldId id="948" r:id="rId82"/>
    <p:sldId id="950" r:id="rId83"/>
    <p:sldId id="966" r:id="rId84"/>
    <p:sldId id="955" r:id="rId85"/>
    <p:sldId id="840" r:id="rId86"/>
    <p:sldId id="965" r:id="rId87"/>
    <p:sldId id="967" r:id="rId88"/>
    <p:sldId id="968" r:id="rId89"/>
    <p:sldId id="969" r:id="rId90"/>
    <p:sldId id="972" r:id="rId91"/>
    <p:sldId id="971" r:id="rId92"/>
    <p:sldId id="721" r:id="rId93"/>
    <p:sldId id="974" r:id="rId94"/>
    <p:sldId id="975" r:id="rId95"/>
    <p:sldId id="973" r:id="rId96"/>
    <p:sldId id="970" r:id="rId97"/>
    <p:sldId id="978" r:id="rId98"/>
    <p:sldId id="988" r:id="rId99"/>
    <p:sldId id="982" r:id="rId100"/>
    <p:sldId id="984" r:id="rId101"/>
    <p:sldId id="985" r:id="rId102"/>
    <p:sldId id="994" r:id="rId103"/>
    <p:sldId id="990" r:id="rId104"/>
    <p:sldId id="991" r:id="rId105"/>
    <p:sldId id="986" r:id="rId106"/>
    <p:sldId id="992" r:id="rId107"/>
    <p:sldId id="989" r:id="rId108"/>
    <p:sldId id="882" r:id="rId109"/>
    <p:sldId id="709" r:id="rId110"/>
    <p:sldId id="711" r:id="rId111"/>
    <p:sldId id="712" r:id="rId112"/>
    <p:sldId id="713" r:id="rId113"/>
    <p:sldId id="714" r:id="rId114"/>
    <p:sldId id="715" r:id="rId115"/>
    <p:sldId id="716" r:id="rId116"/>
    <p:sldId id="996" r:id="rId117"/>
    <p:sldId id="883" r:id="rId118"/>
    <p:sldId id="997" r:id="rId119"/>
    <p:sldId id="998" r:id="rId120"/>
    <p:sldId id="1005" r:id="rId121"/>
    <p:sldId id="1006" r:id="rId122"/>
    <p:sldId id="1007" r:id="rId123"/>
    <p:sldId id="1008" r:id="rId124"/>
    <p:sldId id="1010" r:id="rId125"/>
    <p:sldId id="1011" r:id="rId126"/>
    <p:sldId id="1012" r:id="rId127"/>
    <p:sldId id="939" r:id="rId128"/>
    <p:sldId id="1013" r:id="rId129"/>
    <p:sldId id="1014" r:id="rId130"/>
    <p:sldId id="1015" r:id="rId131"/>
    <p:sldId id="1016" r:id="rId132"/>
    <p:sldId id="1017" r:id="rId133"/>
    <p:sldId id="1018" r:id="rId134"/>
    <p:sldId id="1019" r:id="rId135"/>
    <p:sldId id="1020" r:id="rId136"/>
    <p:sldId id="1032" r:id="rId137"/>
    <p:sldId id="1033" r:id="rId138"/>
    <p:sldId id="1031" r:id="rId139"/>
    <p:sldId id="1034" r:id="rId140"/>
    <p:sldId id="1035" r:id="rId141"/>
    <p:sldId id="1036" r:id="rId142"/>
    <p:sldId id="1039" r:id="rId143"/>
    <p:sldId id="1040" r:id="rId144"/>
    <p:sldId id="1041" r:id="rId145"/>
    <p:sldId id="931" r:id="rId146"/>
    <p:sldId id="1042" r:id="rId147"/>
    <p:sldId id="935" r:id="rId148"/>
    <p:sldId id="1043" r:id="rId149"/>
    <p:sldId id="1068" r:id="rId150"/>
    <p:sldId id="1045" r:id="rId151"/>
    <p:sldId id="1069" r:id="rId152"/>
    <p:sldId id="1070" r:id="rId153"/>
    <p:sldId id="1075" r:id="rId154"/>
    <p:sldId id="1073" r:id="rId155"/>
    <p:sldId id="1076" r:id="rId156"/>
    <p:sldId id="1050" r:id="rId157"/>
    <p:sldId id="1072" r:id="rId158"/>
    <p:sldId id="1071" r:id="rId159"/>
    <p:sldId id="1079" r:id="rId160"/>
    <p:sldId id="1077" r:id="rId161"/>
    <p:sldId id="1052" r:id="rId162"/>
    <p:sldId id="1080" r:id="rId163"/>
    <p:sldId id="1078" r:id="rId164"/>
    <p:sldId id="1081" r:id="rId165"/>
    <p:sldId id="1083" r:id="rId166"/>
    <p:sldId id="1085" r:id="rId167"/>
    <p:sldId id="1084" r:id="rId168"/>
    <p:sldId id="884" r:id="rId169"/>
    <p:sldId id="905" r:id="rId170"/>
    <p:sldId id="692" r:id="rId171"/>
    <p:sldId id="1086" r:id="rId172"/>
    <p:sldId id="1088" r:id="rId173"/>
    <p:sldId id="1094" r:id="rId174"/>
    <p:sldId id="1087" r:id="rId175"/>
    <p:sldId id="1089" r:id="rId176"/>
    <p:sldId id="1090" r:id="rId177"/>
    <p:sldId id="1100" r:id="rId178"/>
    <p:sldId id="702" r:id="rId179"/>
    <p:sldId id="1101" r:id="rId180"/>
    <p:sldId id="1095" r:id="rId181"/>
    <p:sldId id="1096" r:id="rId182"/>
    <p:sldId id="1097" r:id="rId183"/>
    <p:sldId id="703" r:id="rId184"/>
    <p:sldId id="704" r:id="rId185"/>
    <p:sldId id="1102" r:id="rId186"/>
    <p:sldId id="609" r:id="rId187"/>
    <p:sldId id="1098" r:id="rId188"/>
    <p:sldId id="1103" r:id="rId189"/>
    <p:sldId id="1099" r:id="rId190"/>
    <p:sldId id="1104" r:id="rId191"/>
    <p:sldId id="683" r:id="rId192"/>
    <p:sldId id="1105" r:id="rId193"/>
    <p:sldId id="681" r:id="rId194"/>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678DC5"/>
    <a:srgbClr val="C0C0C4"/>
    <a:srgbClr val="3E67A4"/>
    <a:srgbClr val="3E8DC5"/>
    <a:srgbClr val="5F5F65"/>
    <a:srgbClr val="7E7E86"/>
    <a:srgbClr val="FFFFFF"/>
    <a:srgbClr val="8E8E9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05" autoAdjust="0"/>
    <p:restoredTop sz="87352" autoAdjust="0"/>
  </p:normalViewPr>
  <p:slideViewPr>
    <p:cSldViewPr snapToGrid="0" showGuides="1">
      <p:cViewPr varScale="1">
        <p:scale>
          <a:sx n="76" d="100"/>
          <a:sy n="76" d="100"/>
        </p:scale>
        <p:origin x="-1272" y="-84"/>
      </p:cViewPr>
      <p:guideLst>
        <p:guide orient="horz" pos="2281"/>
        <p:guide pos="176"/>
      </p:guideLst>
    </p:cSldViewPr>
  </p:slideViewPr>
  <p:notesTextViewPr>
    <p:cViewPr>
      <p:scale>
        <a:sx n="100" d="100"/>
        <a:sy n="100" d="100"/>
      </p:scale>
      <p:origin x="0" y="0"/>
    </p:cViewPr>
  </p:notesTextViewPr>
  <p:sorterViewPr>
    <p:cViewPr>
      <p:scale>
        <a:sx n="100" d="100"/>
        <a:sy n="100" d="100"/>
      </p:scale>
      <p:origin x="0" y="48120"/>
    </p:cViewPr>
  </p:sorterViewPr>
  <p:notesViewPr>
    <p:cSldViewPr snapToGrid="0" showGuides="1">
      <p:cViewPr varScale="1">
        <p:scale>
          <a:sx n="55" d="100"/>
          <a:sy n="55" d="100"/>
        </p:scale>
        <p:origin x="-2490" y="-96"/>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handoutMaster" Target="handoutMasters/handoutMaster1.xml"/><Relationship Id="rId200"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viewProps" Target="viewProps.xml"/><Relationship Id="rId172" Type="http://schemas.openxmlformats.org/officeDocument/2006/relationships/slide" Target="slides/slide171.xml"/><Relationship Id="rId193" Type="http://schemas.openxmlformats.org/officeDocument/2006/relationships/slide" Target="slides/slide192.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notesMaster" Target="notesMasters/notesMaster1.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t>
            </a:r>
            <a:r>
              <a:rPr lang="en-US" b="1" smtClean="0"/>
              <a:t>Academy Program</a:t>
            </a:r>
            <a:endParaRPr lang="en-US" b="1" dirty="0" smtClean="0"/>
          </a:p>
          <a:p>
            <a:pPr>
              <a:buFontTx/>
              <a:buNone/>
            </a:pPr>
            <a:r>
              <a:rPr lang="en-US" b="1" dirty="0" smtClean="0"/>
              <a:t>CCNP</a:t>
            </a:r>
            <a:r>
              <a:rPr lang="en-US" b="1" baseline="0" dirty="0" smtClean="0"/>
              <a:t> ROUTE: Implementing IP Routing</a:t>
            </a:r>
            <a:endParaRPr lang="en-US" b="1" dirty="0" smtClean="0"/>
          </a:p>
          <a:p>
            <a:pPr>
              <a:buFontTx/>
              <a:buNone/>
            </a:pPr>
            <a:r>
              <a:rPr lang="en-US" sz="1300" b="1" dirty="0" smtClean="0"/>
              <a:t>Chapter 3: Configuring the Open Shortest Path First Protocol</a:t>
            </a:r>
            <a:r>
              <a:rPr lang="en-US" b="1" dirty="0" smtClean="0"/>
              <a:t/>
            </a:r>
            <a:br>
              <a:rPr lang="en-US" b="1" dirty="0" smtClean="0"/>
            </a:b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DCE5C7-C4BD-40D3-97B7-F4E34E28281E}" type="slidenum">
              <a:rPr lang="en-US"/>
              <a:pPr/>
              <a:t>15</a:t>
            </a:fld>
            <a:endParaRPr lang="en-US"/>
          </a:p>
        </p:txBody>
      </p:sp>
      <p:sp>
        <p:nvSpPr>
          <p:cNvPr id="11266" name="Rectangle 2"/>
          <p:cNvSpPr>
            <a:spLocks noGrp="1" noRot="1" noChangeAspect="1" noChangeArrowheads="1" noTextEdit="1"/>
          </p:cNvSpPr>
          <p:nvPr>
            <p:ph type="sldImg"/>
          </p:nvPr>
        </p:nvSpPr>
        <p:spPr>
          <a:xfrm>
            <a:off x="1282700" y="573088"/>
            <a:ext cx="4456113" cy="3341687"/>
          </a:xfrm>
          <a:ln/>
        </p:spPr>
      </p:sp>
      <p:sp>
        <p:nvSpPr>
          <p:cNvPr id="11267" name="Rectangle 3"/>
          <p:cNvSpPr>
            <a:spLocks noGrp="1" noChangeArrowheads="1"/>
          </p:cNvSpPr>
          <p:nvPr>
            <p:ph type="body" idx="1"/>
          </p:nvPr>
        </p:nvSpPr>
        <p:spPr>
          <a:xfrm>
            <a:off x="877923" y="4063947"/>
            <a:ext cx="5275650" cy="4378669"/>
          </a:xfrm>
        </p:spPr>
        <p:txBody>
          <a:bodyPr lIns="91503" tIns="45751" rIns="91503" bIns="45751"/>
          <a:lstStyle/>
          <a:p>
            <a:r>
              <a:rPr lang="en-US" dirty="0" smtClean="0"/>
              <a:t>You should be aware that the backbone area is also referred to as a transit area. This distinction is a minor one, but is enough to cause confusion for students. Another type of transit area is one that is configured with virtual links. Recall that virtual links are a temporary solution when an organization has two backbones that are physically and logically disconnected. A virtual link between the two backbones is also called a transit area. </a:t>
            </a:r>
          </a:p>
          <a:p>
            <a:r>
              <a:rPr lang="en-US" smtClean="0"/>
              <a:t>All </a:t>
            </a:r>
            <a:r>
              <a:rPr lang="en-US" dirty="0" smtClean="0"/>
              <a:t>other areas are known as regular areas (standard areas, stub areas, totally stubby areas, </a:t>
            </a:r>
            <a:r>
              <a:rPr lang="en-US" smtClean="0"/>
              <a:t>and NSSAs). These </a:t>
            </a:r>
            <a:r>
              <a:rPr lang="en-US" dirty="0" smtClean="0"/>
              <a:t>are covered later in the presentation.</a:t>
            </a:r>
            <a:endParaRPr 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159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baseline="0" dirty="0" smtClean="0">
                <a:solidFill>
                  <a:schemeClr val="tx1"/>
                </a:solidFill>
                <a:latin typeface="Arial" charset="0"/>
                <a:ea typeface="+mn-ea"/>
                <a:cs typeface="+mn-cs"/>
              </a:rPr>
              <a:t>Totally stubby areas minimize routing information further than stub areas and increase stability and scalability of OSPF internetworks. Using totally stubby areas is typically a better solution than using stub areas, assuming the ABR is a Cisco router.</a:t>
            </a:r>
            <a:endParaRPr 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Notice that R4 still </a:t>
            </a:r>
            <a:r>
              <a:rPr lang="en-US" sz="1200" b="0" kern="1200" baseline="0" dirty="0" smtClean="0">
                <a:solidFill>
                  <a:schemeClr val="tx1"/>
                </a:solidFill>
                <a:latin typeface="Arial" charset="0"/>
                <a:ea typeface="+mn-ea"/>
                <a:cs typeface="+mn-cs"/>
              </a:rPr>
              <a:t>requires the </a:t>
            </a:r>
            <a:r>
              <a:rPr lang="en-US" sz="1200" b="1" kern="1200" baseline="0" dirty="0" smtClean="0">
                <a:solidFill>
                  <a:schemeClr val="tx1"/>
                </a:solidFill>
                <a:latin typeface="Arial" charset="0"/>
                <a:ea typeface="+mn-ea"/>
                <a:cs typeface="+mn-cs"/>
              </a:rPr>
              <a:t>area 1 stub </a:t>
            </a:r>
            <a:r>
              <a:rPr lang="en-US" sz="1200" b="0" kern="1200" baseline="0" dirty="0" smtClean="0">
                <a:solidFill>
                  <a:schemeClr val="tx1"/>
                </a:solidFill>
                <a:latin typeface="Arial" charset="0"/>
                <a:ea typeface="+mn-ea"/>
                <a:cs typeface="+mn-cs"/>
              </a:rPr>
              <a:t>command, yet the </a:t>
            </a:r>
            <a:r>
              <a:rPr lang="en-US" sz="1200" b="1" kern="1200" baseline="0" dirty="0" smtClean="0">
                <a:solidFill>
                  <a:schemeClr val="tx1"/>
                </a:solidFill>
                <a:latin typeface="Arial" charset="0"/>
                <a:ea typeface="+mn-ea"/>
                <a:cs typeface="+mn-cs"/>
              </a:rPr>
              <a:t>no-summary </a:t>
            </a:r>
            <a:r>
              <a:rPr lang="en-US" sz="1200" b="0" kern="1200" baseline="0" dirty="0" smtClean="0">
                <a:solidFill>
                  <a:schemeClr val="tx1"/>
                </a:solidFill>
                <a:latin typeface="Arial" charset="0"/>
                <a:ea typeface="+mn-ea"/>
                <a:cs typeface="+mn-cs"/>
              </a:rPr>
              <a:t>keyword is not required. </a:t>
            </a:r>
          </a:p>
          <a:p>
            <a:r>
              <a:rPr lang="en-US" sz="1200" b="0" kern="1200" baseline="0" dirty="0" smtClean="0">
                <a:solidFill>
                  <a:schemeClr val="tx1"/>
                </a:solidFill>
                <a:latin typeface="Arial" charset="0"/>
                <a:ea typeface="+mn-ea"/>
                <a:cs typeface="+mn-cs"/>
              </a:rPr>
              <a:t>Only ABRs (R3) use the </a:t>
            </a:r>
            <a:r>
              <a:rPr lang="en-US" sz="1200" b="1" kern="1200" baseline="0" dirty="0" smtClean="0">
                <a:solidFill>
                  <a:schemeClr val="tx1"/>
                </a:solidFill>
                <a:latin typeface="Arial" charset="0"/>
                <a:ea typeface="+mn-ea"/>
                <a:cs typeface="+mn-cs"/>
              </a:rPr>
              <a:t>no-summary </a:t>
            </a:r>
            <a:r>
              <a:rPr lang="en-US" sz="1200" b="0" kern="1200" baseline="0" dirty="0" smtClean="0">
                <a:solidFill>
                  <a:schemeClr val="tx1"/>
                </a:solidFill>
                <a:latin typeface="Arial" charset="0"/>
                <a:ea typeface="+mn-ea"/>
                <a:cs typeface="+mn-cs"/>
              </a:rPr>
              <a:t>keyword to keep summary LSAs from being propagated into another area.</a:t>
            </a:r>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160</a:t>
            </a:fld>
            <a:endParaRPr 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NSSA feature allows an area to retain the other stub area features—the ABR sends a default route into the NSSA instead of external routes from other ASBRs—while also allowing an ASBR to be inside of the area. Recall that one of the rules of stub areas is that there must not be an ASBR inside of a stub area. </a:t>
            </a:r>
          </a:p>
          <a:p>
            <a:r>
              <a:rPr lang="en-US" sz="1200" kern="1200" baseline="0" dirty="0" smtClean="0">
                <a:solidFill>
                  <a:schemeClr val="tx1"/>
                </a:solidFill>
                <a:latin typeface="Arial" charset="0"/>
                <a:ea typeface="+mn-ea"/>
                <a:cs typeface="+mn-cs"/>
              </a:rPr>
              <a:t>An NSSA—a </a:t>
            </a:r>
            <a:r>
              <a:rPr lang="en-US" sz="1200" i="1" kern="1200" baseline="0" dirty="0" smtClean="0">
                <a:solidFill>
                  <a:schemeClr val="tx1"/>
                </a:solidFill>
                <a:latin typeface="Arial" charset="0"/>
                <a:ea typeface="+mn-ea"/>
                <a:cs typeface="+mn-cs"/>
              </a:rPr>
              <a:t>not-so-stubby area— </a:t>
            </a:r>
            <a:r>
              <a:rPr lang="en-US" sz="1200" kern="1200" baseline="0" dirty="0" smtClean="0">
                <a:solidFill>
                  <a:schemeClr val="tx1"/>
                </a:solidFill>
                <a:latin typeface="Arial" charset="0"/>
                <a:ea typeface="+mn-ea"/>
                <a:cs typeface="+mn-cs"/>
              </a:rPr>
              <a:t>bends this rule.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161</a:t>
            </a:fld>
            <a:endParaRPr 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162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baseline="0" dirty="0" smtClean="0">
                <a:solidFill>
                  <a:schemeClr val="tx1"/>
                </a:solidFill>
                <a:latin typeface="Arial" charset="0"/>
                <a:ea typeface="+mn-ea"/>
                <a:cs typeface="+mn-cs"/>
              </a:rPr>
              <a:t>Totally stubby areas minimize routing information further than stub areas and increase stability and scalability of OSPF internetworks. Using totally stubby areas is typically a better solution than using stub areas, assuming the ABR is a Cisco router.</a:t>
            </a:r>
            <a:endParaRPr 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R1 is the ASBR that redistributes RIP routes into area 1, the NSSA.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R2 is the NSSA ABR; this router converts type 7 LSAs into type 5 LSAs for advertisement into backbone area 0.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R2 is also configured to summarize the type 5 LSAs that originate from the RIP network; the 172.16.0.0 subnets are summarized to 172.16.0.0/16 and are advertised into area 0.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To cause R2 (the NSSA ABR) to generate an O*N2 default route (O*N2 0.0.0.0/0) into the NSSA, the </a:t>
            </a:r>
            <a:r>
              <a:rPr lang="en-US" sz="1200" b="1" kern="1200" dirty="0" smtClean="0">
                <a:solidFill>
                  <a:schemeClr val="tx1"/>
                </a:solidFill>
                <a:latin typeface="Arial" charset="0"/>
                <a:ea typeface="+mn-ea"/>
                <a:cs typeface="+mn-cs"/>
              </a:rPr>
              <a:t>default-information-originate</a:t>
            </a:r>
            <a:r>
              <a:rPr lang="en-US" sz="1200" kern="1200" dirty="0" smtClean="0">
                <a:solidFill>
                  <a:schemeClr val="tx1"/>
                </a:solidFill>
                <a:latin typeface="Arial" charset="0"/>
                <a:ea typeface="+mn-ea"/>
                <a:cs typeface="+mn-cs"/>
              </a:rPr>
              <a:t> parameter is used on the </a:t>
            </a:r>
            <a:r>
              <a:rPr lang="en-US" sz="1200" b="1" kern="1200" dirty="0" smtClean="0">
                <a:solidFill>
                  <a:schemeClr val="tx1"/>
                </a:solidFill>
                <a:latin typeface="Arial" charset="0"/>
                <a:ea typeface="+mn-ea"/>
                <a:cs typeface="+mn-cs"/>
              </a:rPr>
              <a:t>area </a:t>
            </a:r>
            <a:r>
              <a:rPr lang="en-US" sz="1200" i="1" kern="1200" dirty="0" smtClean="0">
                <a:solidFill>
                  <a:schemeClr val="tx1"/>
                </a:solidFill>
                <a:latin typeface="Arial" charset="0"/>
                <a:ea typeface="+mn-ea"/>
                <a:cs typeface="+mn-cs"/>
              </a:rPr>
              <a:t>area-id </a:t>
            </a:r>
            <a:r>
              <a:rPr lang="en-US" sz="1200" b="1" kern="1200" dirty="0" smtClean="0">
                <a:solidFill>
                  <a:schemeClr val="tx1"/>
                </a:solidFill>
                <a:latin typeface="Arial" charset="0"/>
                <a:ea typeface="+mn-ea"/>
                <a:cs typeface="+mn-cs"/>
              </a:rPr>
              <a:t>nssa </a:t>
            </a:r>
            <a:r>
              <a:rPr lang="en-US" sz="1200" kern="1200" dirty="0" smtClean="0">
                <a:solidFill>
                  <a:schemeClr val="tx1"/>
                </a:solidFill>
                <a:latin typeface="Arial" charset="0"/>
                <a:ea typeface="+mn-ea"/>
                <a:cs typeface="+mn-cs"/>
              </a:rPr>
              <a:t>command on R2.</a:t>
            </a:r>
          </a:p>
          <a:p>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163</a:t>
            </a:fld>
            <a:endParaRPr 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NSSA feature allows an area to retain the other stub area features—the ABR sends a default route into the NSSA instead of external routes from other ASBRs—while also allowing an ASBR to be inside of the area. Recall that one of the rules of stub areas is that there must not be an ASBR inside of a stub area. </a:t>
            </a:r>
          </a:p>
          <a:p>
            <a:r>
              <a:rPr lang="en-US" sz="1200" kern="1200" baseline="0" dirty="0" smtClean="0">
                <a:solidFill>
                  <a:schemeClr val="tx1"/>
                </a:solidFill>
                <a:latin typeface="Arial" charset="0"/>
                <a:ea typeface="+mn-ea"/>
                <a:cs typeface="+mn-cs"/>
              </a:rPr>
              <a:t>An NSSA—a </a:t>
            </a:r>
            <a:r>
              <a:rPr lang="en-US" sz="1200" i="1" kern="1200" baseline="0" dirty="0" smtClean="0">
                <a:solidFill>
                  <a:schemeClr val="tx1"/>
                </a:solidFill>
                <a:latin typeface="Arial" charset="0"/>
                <a:ea typeface="+mn-ea"/>
                <a:cs typeface="+mn-cs"/>
              </a:rPr>
              <a:t>not-so-stubby area— </a:t>
            </a:r>
            <a:r>
              <a:rPr lang="en-US" sz="1200" kern="1200" baseline="0" dirty="0" smtClean="0">
                <a:solidFill>
                  <a:schemeClr val="tx1"/>
                </a:solidFill>
                <a:latin typeface="Arial" charset="0"/>
                <a:ea typeface="+mn-ea"/>
                <a:cs typeface="+mn-cs"/>
              </a:rPr>
              <a:t>bends this rule.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164</a:t>
            </a:fld>
            <a:endParaRPr lang="en-US"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Notice that the ABR is using the </a:t>
            </a:r>
            <a:r>
              <a:rPr lang="en-US" sz="1200" b="1" kern="1200" dirty="0" smtClean="0">
                <a:solidFill>
                  <a:schemeClr val="tx1"/>
                </a:solidFill>
                <a:latin typeface="Arial" charset="0"/>
                <a:ea typeface="+mn-ea"/>
                <a:cs typeface="+mn-cs"/>
              </a:rPr>
              <a:t>area 1 nssa no-summary </a:t>
            </a:r>
            <a:r>
              <a:rPr lang="en-US" sz="1200" kern="1200" dirty="0" smtClean="0">
                <a:solidFill>
                  <a:schemeClr val="tx1"/>
                </a:solidFill>
                <a:latin typeface="Arial" charset="0"/>
                <a:ea typeface="+mn-ea"/>
                <a:cs typeface="+mn-cs"/>
              </a:rPr>
              <a:t>command. </a:t>
            </a:r>
          </a:p>
          <a:p>
            <a:pPr lvl="1"/>
            <a:r>
              <a:rPr lang="en-US" sz="1200" kern="1200" dirty="0" smtClean="0">
                <a:solidFill>
                  <a:schemeClr val="tx1"/>
                </a:solidFill>
                <a:latin typeface="Arial" charset="0"/>
                <a:ea typeface="+mn-ea"/>
                <a:cs typeface="+mn-cs"/>
              </a:rPr>
              <a:t>This command works exactly the same as the totally stubby technique. </a:t>
            </a:r>
          </a:p>
          <a:p>
            <a:pPr lvl="1"/>
            <a:r>
              <a:rPr lang="en-US" sz="1200" kern="1200" dirty="0" smtClean="0">
                <a:solidFill>
                  <a:schemeClr val="tx1"/>
                </a:solidFill>
                <a:latin typeface="Arial" charset="0"/>
                <a:ea typeface="+mn-ea"/>
                <a:cs typeface="+mn-cs"/>
              </a:rPr>
              <a:t>A single default route replaces both inbound external (type 5) LSAs and summary (type 3 and 4) LSAs into the area. </a:t>
            </a:r>
          </a:p>
          <a:p>
            <a:pPr lvl="0"/>
            <a:r>
              <a:rPr lang="en-US" sz="1200" kern="1200" dirty="0" smtClean="0">
                <a:solidFill>
                  <a:schemeClr val="tx1"/>
                </a:solidFill>
                <a:latin typeface="Arial" charset="0"/>
                <a:ea typeface="+mn-ea"/>
                <a:cs typeface="+mn-cs"/>
              </a:rPr>
              <a:t>The NSSA ABR, Router R2, automatically generates the O*N2 default route into the NSSA area when the </a:t>
            </a:r>
            <a:r>
              <a:rPr lang="en-US" sz="1200" b="1" kern="1200" dirty="0" smtClean="0">
                <a:solidFill>
                  <a:schemeClr val="tx1"/>
                </a:solidFill>
                <a:latin typeface="Arial" charset="0"/>
                <a:ea typeface="+mn-ea"/>
                <a:cs typeface="+mn-cs"/>
              </a:rPr>
              <a:t>no-summary </a:t>
            </a:r>
            <a:r>
              <a:rPr lang="en-US" sz="1200" kern="1200" dirty="0" smtClean="0">
                <a:solidFill>
                  <a:schemeClr val="tx1"/>
                </a:solidFill>
                <a:latin typeface="Arial" charset="0"/>
                <a:ea typeface="+mn-ea"/>
                <a:cs typeface="+mn-cs"/>
              </a:rPr>
              <a:t>option is configured at the ABR, so the </a:t>
            </a:r>
            <a:r>
              <a:rPr lang="en-US" sz="1200" b="1" kern="1200" dirty="0" smtClean="0">
                <a:solidFill>
                  <a:schemeClr val="tx1"/>
                </a:solidFill>
                <a:latin typeface="Arial" charset="0"/>
                <a:ea typeface="+mn-ea"/>
                <a:cs typeface="+mn-cs"/>
              </a:rPr>
              <a:t>default-information-originate</a:t>
            </a:r>
            <a:r>
              <a:rPr lang="en-US" sz="1200" kern="1200" dirty="0" smtClean="0">
                <a:solidFill>
                  <a:schemeClr val="tx1"/>
                </a:solidFill>
                <a:latin typeface="Arial" charset="0"/>
                <a:ea typeface="+mn-ea"/>
                <a:cs typeface="+mn-cs"/>
              </a:rPr>
              <a:t> parameter is not required.</a:t>
            </a:r>
          </a:p>
          <a:p>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165</a:t>
            </a:fld>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Standard area 11 accepts link updates, summaries, and external routes.</a:t>
            </a:r>
          </a:p>
          <a:p>
            <a:r>
              <a:rPr lang="en-US" sz="1200" kern="1200" baseline="0" dirty="0" smtClean="0">
                <a:solidFill>
                  <a:schemeClr val="tx1"/>
                </a:solidFill>
                <a:latin typeface="Arial" charset="0"/>
                <a:ea typeface="+mn-ea"/>
                <a:cs typeface="+mn-cs"/>
              </a:rPr>
              <a:t>Stub area 14 does not accept type 4 summary or type 5 external LSAs, but does accept type 3 summary LSAs.</a:t>
            </a:r>
          </a:p>
          <a:p>
            <a:r>
              <a:rPr lang="en-US" sz="1200" kern="1200" baseline="0" dirty="0" smtClean="0">
                <a:solidFill>
                  <a:schemeClr val="tx1"/>
                </a:solidFill>
                <a:latin typeface="Arial" charset="0"/>
                <a:ea typeface="+mn-ea"/>
                <a:cs typeface="+mn-cs"/>
              </a:rPr>
              <a:t>Totally stubby area 12 does not accept summary or external LSAs.</a:t>
            </a:r>
          </a:p>
          <a:p>
            <a:r>
              <a:rPr lang="en-US" sz="1200" kern="1200" baseline="0" dirty="0" smtClean="0">
                <a:solidFill>
                  <a:schemeClr val="tx1"/>
                </a:solidFill>
                <a:latin typeface="Arial" charset="0"/>
                <a:ea typeface="+mn-ea"/>
                <a:cs typeface="+mn-cs"/>
              </a:rPr>
              <a:t>NSSA area 10 does not accept type 4 summary or type 5 external LSAs, but does accept type 3 summary LSAs and allows an ASBR.</a:t>
            </a:r>
          </a:p>
          <a:p>
            <a:r>
              <a:rPr lang="en-US" sz="1200" kern="1200" baseline="0" dirty="0" smtClean="0">
                <a:solidFill>
                  <a:schemeClr val="tx1"/>
                </a:solidFill>
                <a:latin typeface="Arial" charset="0"/>
                <a:ea typeface="+mn-ea"/>
                <a:cs typeface="+mn-cs"/>
              </a:rPr>
              <a:t>Totally stubby NSSA area 13 does not accept summary or external LSAs, but allows an ASBR.</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167</a:t>
            </a:fld>
            <a:endParaRPr 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330B1C-982E-47E4-908E-66726F3B9983}" type="slidenum">
              <a:rPr lang="en-US"/>
              <a:pPr/>
              <a:t>170</a:t>
            </a:fld>
            <a:endParaRPr lang="en-US" dirty="0"/>
          </a:p>
        </p:txBody>
      </p:sp>
      <p:sp>
        <p:nvSpPr>
          <p:cNvPr id="211970" name="Rectangle 2"/>
          <p:cNvSpPr>
            <a:spLocks noGrp="1" noRot="1" noChangeAspect="1" noChangeArrowheads="1" noTextEdit="1"/>
          </p:cNvSpPr>
          <p:nvPr>
            <p:ph type="sldImg"/>
          </p:nvPr>
        </p:nvSpPr>
        <p:spPr>
          <a:xfrm>
            <a:off x="1282700" y="573088"/>
            <a:ext cx="4456113" cy="3341687"/>
          </a:xfrm>
          <a:ln/>
        </p:spPr>
      </p:sp>
      <p:sp>
        <p:nvSpPr>
          <p:cNvPr id="211971" name="Rectangle 3"/>
          <p:cNvSpPr>
            <a:spLocks noGrp="1" noChangeArrowheads="1"/>
          </p:cNvSpPr>
          <p:nvPr>
            <p:ph type="body" idx="1"/>
          </p:nvPr>
        </p:nvSpPr>
        <p:spPr>
          <a:xfrm>
            <a:off x="877923" y="4063947"/>
            <a:ext cx="5275650" cy="4378669"/>
          </a:xfrm>
        </p:spPr>
        <p:txBody>
          <a:bodyPr lIns="91503" tIns="45751" rIns="91503" bIns="45751"/>
          <a:lstStyle/>
          <a:p>
            <a:pPr marL="232943" indent="-232943"/>
            <a:r>
              <a:rPr lang="en-US"/>
              <a:t>Authentication </a:t>
            </a:r>
            <a:r>
              <a:rPr lang="en-US" smtClean="0"/>
              <a:t>types: simple </a:t>
            </a:r>
            <a:r>
              <a:rPr lang="en-US" dirty="0"/>
              <a:t>password authentication (plain text) and MD5 authentication</a:t>
            </a:r>
          </a:p>
          <a:p>
            <a:pPr marL="232943" indent="-232943"/>
            <a:r>
              <a:rPr lang="en-US" smtClean="0"/>
              <a:t>Recall </a:t>
            </a:r>
            <a:r>
              <a:rPr lang="en-US" dirty="0"/>
              <a:t>that when neighbor authentication has been configured on a router, the router authenticates the source of each routing update packet that it receives. This is accomplished by the exchange of an authenticating key (sometimes referred to as a password) that is known to both the sending and the receiving router. </a:t>
            </a:r>
          </a:p>
          <a:p>
            <a:pPr marL="232943" indent="-232943"/>
            <a:r>
              <a:rPr lang="en-US" smtClean="0"/>
              <a:t>By </a:t>
            </a:r>
            <a:r>
              <a:rPr lang="en-US" dirty="0"/>
              <a:t>default, OSPF uses null authentication, which means that routing exchanges over a network are not authenticated. </a:t>
            </a: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a:t>
            </a:fld>
            <a:endParaRPr 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172</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marL="228600" indent="-228600"/>
            <a:endParaRPr 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173</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marL="228600" indent="-228600"/>
            <a:r>
              <a:rPr lang="en-US" sz="1200" kern="1200" dirty="0" smtClean="0">
                <a:solidFill>
                  <a:schemeClr val="tx1"/>
                </a:solidFill>
                <a:latin typeface="Arial" charset="0"/>
                <a:ea typeface="+mn-ea"/>
                <a:cs typeface="+mn-cs"/>
              </a:rPr>
              <a:t>Usually, one key per interface is used to generate authentication information when sending packets and to authenticate incoming packets. </a:t>
            </a:r>
          </a:p>
          <a:p>
            <a:pPr marL="228600" indent="-228600"/>
            <a:r>
              <a:rPr lang="en-US" sz="1200" kern="1200" dirty="0" smtClean="0">
                <a:solidFill>
                  <a:schemeClr val="tx1"/>
                </a:solidFill>
                <a:latin typeface="Arial" charset="0"/>
                <a:ea typeface="+mn-ea"/>
                <a:cs typeface="+mn-cs"/>
              </a:rPr>
              <a:t>All neighboring routers on the same network must have the same password to be able to exchange OSPF information; in other words, the same </a:t>
            </a:r>
            <a:r>
              <a:rPr lang="en-US" sz="1200" i="1" kern="1200" dirty="0" smtClean="0">
                <a:solidFill>
                  <a:schemeClr val="tx1"/>
                </a:solidFill>
                <a:latin typeface="Arial" charset="0"/>
                <a:ea typeface="+mn-ea"/>
                <a:cs typeface="+mn-cs"/>
              </a:rPr>
              <a:t>key-id </a:t>
            </a:r>
            <a:r>
              <a:rPr lang="en-US" sz="1200" kern="1200" dirty="0" smtClean="0">
                <a:solidFill>
                  <a:schemeClr val="tx1"/>
                </a:solidFill>
                <a:latin typeface="Arial" charset="0"/>
                <a:ea typeface="+mn-ea"/>
                <a:cs typeface="+mn-cs"/>
              </a:rPr>
              <a:t>on the neighbor router must have the same </a:t>
            </a:r>
            <a:r>
              <a:rPr lang="en-US" sz="1200" i="1" kern="1200" dirty="0" smtClean="0">
                <a:solidFill>
                  <a:schemeClr val="tx1"/>
                </a:solidFill>
                <a:latin typeface="Arial" charset="0"/>
                <a:ea typeface="+mn-ea"/>
                <a:cs typeface="+mn-cs"/>
              </a:rPr>
              <a:t>key</a:t>
            </a:r>
            <a:r>
              <a:rPr lang="en-US" sz="1200" kern="1200" dirty="0" smtClean="0">
                <a:solidFill>
                  <a:schemeClr val="tx1"/>
                </a:solidFill>
                <a:latin typeface="Arial" charset="0"/>
                <a:ea typeface="+mn-ea"/>
                <a:cs typeface="+mn-cs"/>
              </a:rPr>
              <a:t> value.</a:t>
            </a:r>
            <a:endParaRPr 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174</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r>
              <a:rPr lang="en-US" sz="1200" kern="1200" dirty="0" smtClean="0">
                <a:solidFill>
                  <a:schemeClr val="tx1"/>
                </a:solidFill>
                <a:latin typeface="Arial" charset="0"/>
                <a:ea typeface="+mn-ea"/>
                <a:cs typeface="+mn-cs"/>
              </a:rPr>
              <a:t>For backward compatibility, authentication type for an area is still supported. </a:t>
            </a:r>
          </a:p>
          <a:p>
            <a:pPr marL="228600" marR="0" indent="-228600" algn="l" defTabSz="1020763" rtl="0" eaLnBrk="0" fontAlgn="base" latinLnBrk="0" hangingPunct="0">
              <a:lnSpc>
                <a:spcPct val="90000"/>
              </a:lnSpc>
              <a:spcBef>
                <a:spcPct val="50000"/>
              </a:spcBef>
              <a:spcAft>
                <a:spcPct val="0"/>
              </a:spcAft>
              <a:buClrTx/>
              <a:buSzPct val="100000"/>
              <a:tabLst/>
              <a:defRPr/>
            </a:pPr>
            <a:r>
              <a:rPr lang="en-US" sz="1200" kern="1200" dirty="0" smtClean="0">
                <a:solidFill>
                  <a:schemeClr val="tx1"/>
                </a:solidFill>
                <a:latin typeface="Arial" charset="0"/>
                <a:ea typeface="+mn-ea"/>
                <a:cs typeface="+mn-cs"/>
              </a:rPr>
              <a:t>If the authentication type is not specified for an interface, the authentication type for the area will be used (the area default is null authentication). </a:t>
            </a:r>
          </a:p>
          <a:p>
            <a:pPr marL="228600" marR="0" indent="-228600" algn="l" defTabSz="1020763" rtl="0" eaLnBrk="0" fontAlgn="base" latinLnBrk="0" hangingPunct="0">
              <a:lnSpc>
                <a:spcPct val="90000"/>
              </a:lnSpc>
              <a:spcBef>
                <a:spcPct val="50000"/>
              </a:spcBef>
              <a:spcAft>
                <a:spcPct val="0"/>
              </a:spcAft>
              <a:buClrTx/>
              <a:buSzPct val="100000"/>
              <a:tabLst/>
              <a:defRPr/>
            </a:pPr>
            <a:r>
              <a:rPr lang="en-US" sz="1200" kern="1200" dirty="0" smtClean="0">
                <a:solidFill>
                  <a:schemeClr val="tx1"/>
                </a:solidFill>
                <a:latin typeface="Arial" charset="0"/>
                <a:ea typeface="+mn-ea"/>
                <a:cs typeface="+mn-cs"/>
              </a:rPr>
              <a:t>To enable authentication for an OSPF area, use the</a:t>
            </a:r>
            <a:r>
              <a:rPr lang="en-US" sz="1200" b="1" kern="1200" dirty="0" smtClean="0">
                <a:solidFill>
                  <a:schemeClr val="tx1"/>
                </a:solidFill>
                <a:latin typeface="Arial" charset="0"/>
                <a:ea typeface="+mn-ea"/>
                <a:cs typeface="+mn-cs"/>
              </a:rPr>
              <a:t> area </a:t>
            </a:r>
            <a:r>
              <a:rPr lang="en-US" sz="1200" i="1" kern="1200" dirty="0" err="1" smtClean="0">
                <a:solidFill>
                  <a:schemeClr val="tx1"/>
                </a:solidFill>
                <a:latin typeface="Arial" charset="0"/>
                <a:ea typeface="+mn-ea"/>
                <a:cs typeface="+mn-cs"/>
              </a:rPr>
              <a:t>area</a:t>
            </a:r>
            <a:r>
              <a:rPr lang="en-US" sz="1200" i="1" kern="1200" dirty="0" smtClean="0">
                <a:solidFill>
                  <a:schemeClr val="tx1"/>
                </a:solidFill>
                <a:latin typeface="Arial" charset="0"/>
                <a:ea typeface="+mn-ea"/>
                <a:cs typeface="+mn-cs"/>
              </a:rPr>
              <a:t>-id</a:t>
            </a:r>
            <a:r>
              <a:rPr lang="en-US" sz="1200" kern="1200" dirty="0" smtClean="0">
                <a:solidFill>
                  <a:schemeClr val="tx1"/>
                </a:solidFill>
                <a:latin typeface="Arial" charset="0"/>
                <a:ea typeface="+mn-ea"/>
                <a:cs typeface="+mn-cs"/>
              </a:rPr>
              <a:t> </a:t>
            </a:r>
            <a:r>
              <a:rPr lang="en-US" sz="1200" b="1" kern="1200" dirty="0" smtClean="0">
                <a:solidFill>
                  <a:schemeClr val="tx1"/>
                </a:solidFill>
                <a:latin typeface="Arial" charset="0"/>
                <a:ea typeface="+mn-ea"/>
                <a:cs typeface="+mn-cs"/>
              </a:rPr>
              <a:t>authentication</a:t>
            </a:r>
            <a:r>
              <a:rPr lang="en-US" sz="1200" kern="1200" dirty="0" smtClean="0">
                <a:solidFill>
                  <a:schemeClr val="tx1"/>
                </a:solidFill>
                <a:latin typeface="Arial" charset="0"/>
                <a:ea typeface="+mn-ea"/>
                <a:cs typeface="+mn-cs"/>
              </a:rPr>
              <a:t> [</a:t>
            </a:r>
            <a:r>
              <a:rPr lang="en-US" sz="1200" b="1" kern="1200" dirty="0" smtClean="0">
                <a:solidFill>
                  <a:schemeClr val="tx1"/>
                </a:solidFill>
                <a:latin typeface="Arial" charset="0"/>
                <a:ea typeface="+mn-ea"/>
                <a:cs typeface="+mn-cs"/>
              </a:rPr>
              <a:t>message-digest</a:t>
            </a:r>
            <a:r>
              <a:rPr lang="en-US" sz="1200" kern="1200" dirty="0" smtClean="0">
                <a:solidFill>
                  <a:schemeClr val="tx1"/>
                </a:solidFill>
                <a:latin typeface="Arial" charset="0"/>
                <a:ea typeface="+mn-ea"/>
                <a:cs typeface="+mn-cs"/>
              </a:rPr>
              <a:t>] router configuration command. </a:t>
            </a:r>
          </a:p>
          <a:p>
            <a:pPr marL="228600" indent="-228600">
              <a:buFontTx/>
              <a:buNone/>
            </a:pPr>
            <a:endParaRPr lang="en-US" dirty="0"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175</a:t>
            </a:fld>
            <a:endParaRPr 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Notice that the connecting interfaces on both R1 and R2 are configured for the same type of authentication with the same authentication key. Simple password authentication is configured on interface serial 0/0/1 on both routers, with the </a:t>
            </a:r>
            <a:r>
              <a:rPr lang="en-US" sz="1200" b="1" kern="1200" dirty="0" smtClean="0">
                <a:solidFill>
                  <a:schemeClr val="tx1"/>
                </a:solidFill>
                <a:latin typeface="Arial" charset="0"/>
                <a:ea typeface="+mn-ea"/>
                <a:cs typeface="+mn-cs"/>
              </a:rPr>
              <a:t>ip ospf authentication</a:t>
            </a:r>
            <a:r>
              <a:rPr lang="en-US" sz="1200" kern="1200" dirty="0" smtClean="0">
                <a:solidFill>
                  <a:schemeClr val="tx1"/>
                </a:solidFill>
                <a:latin typeface="Arial" charset="0"/>
                <a:ea typeface="+mn-ea"/>
                <a:cs typeface="+mn-cs"/>
              </a:rPr>
              <a:t> command. The interfaces are configured with an authentication key of </a:t>
            </a:r>
            <a:r>
              <a:rPr lang="en-US" sz="1200" i="1" kern="1200" dirty="0" smtClean="0">
                <a:solidFill>
                  <a:schemeClr val="tx1"/>
                </a:solidFill>
                <a:latin typeface="Arial" charset="0"/>
                <a:ea typeface="+mn-ea"/>
                <a:cs typeface="+mn-cs"/>
              </a:rPr>
              <a:t>PLAINPAS</a:t>
            </a:r>
            <a:r>
              <a:rPr lang="en-US" sz="1200" kern="1200" dirty="0" smtClean="0">
                <a:solidFill>
                  <a:schemeClr val="tx1"/>
                </a:solidFill>
                <a:latin typeface="Arial" charset="0"/>
                <a:ea typeface="+mn-ea"/>
                <a:cs typeface="+mn-cs"/>
              </a:rPr>
              <a:t>. </a:t>
            </a:r>
          </a:p>
          <a:p>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176</a:t>
            </a:fld>
            <a:endParaRPr lang="en-US"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C914AD7-6F87-4E4B-8704-54FDDA587EE9}" type="slidenum">
              <a:rPr lang="en-US"/>
              <a:pPr/>
              <a:t>177</a:t>
            </a:fld>
            <a:endParaRPr lang="en-US" dirty="0"/>
          </a:p>
        </p:txBody>
      </p:sp>
      <p:sp>
        <p:nvSpPr>
          <p:cNvPr id="97894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marL="232943" indent="-232943"/>
            <a:r>
              <a:rPr lang="en-US" dirty="0" smtClean="0"/>
              <a:t>The </a:t>
            </a:r>
            <a:r>
              <a:rPr lang="en-US" b="1" dirty="0" smtClean="0"/>
              <a:t>debug ip ospf adj</a:t>
            </a:r>
            <a:r>
              <a:rPr lang="en-US" dirty="0" smtClean="0"/>
              <a:t> command is used to display OSPF adjacency-related events and is very useful when troubleshooting authentication. This displays a successful connection.</a:t>
            </a:r>
          </a:p>
          <a:p>
            <a:pPr marL="232943" indent="-232943"/>
            <a:r>
              <a:rPr lang="en-US" smtClean="0"/>
              <a:t>The </a:t>
            </a:r>
            <a:r>
              <a:rPr lang="en-US" dirty="0" smtClean="0"/>
              <a:t>output of the </a:t>
            </a:r>
            <a:r>
              <a:rPr lang="en-US" b="1" dirty="0" smtClean="0"/>
              <a:t>show ip ospf neighbor</a:t>
            </a:r>
            <a:r>
              <a:rPr lang="en-US" dirty="0" smtClean="0"/>
              <a:t> command shown in the figure illustrates that R1 has successfully formed an adjacency with the R2.</a:t>
            </a:r>
          </a:p>
          <a:p>
            <a:pPr marL="228600" indent="-228600">
              <a:buFontTx/>
              <a:buNone/>
            </a:pPr>
            <a:endParaRPr lang="en-US" dirty="0"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F88204-FB28-4EBC-8501-A5D4E0EF7108}" type="slidenum">
              <a:rPr lang="en-US"/>
              <a:pPr/>
              <a:t>178</a:t>
            </a:fld>
            <a:endParaRPr lang="en-US" dirty="0"/>
          </a:p>
        </p:txBody>
      </p:sp>
      <p:sp>
        <p:nvSpPr>
          <p:cNvPr id="232450" name="Rectangle 2"/>
          <p:cNvSpPr>
            <a:spLocks noGrp="1" noRot="1" noChangeAspect="1" noChangeArrowheads="1" noTextEdit="1"/>
          </p:cNvSpPr>
          <p:nvPr>
            <p:ph type="sldImg"/>
          </p:nvPr>
        </p:nvSpPr>
        <p:spPr>
          <a:xfrm>
            <a:off x="1282700" y="573088"/>
            <a:ext cx="4456113" cy="3341687"/>
          </a:xfrm>
          <a:ln/>
        </p:spPr>
      </p:sp>
      <p:sp>
        <p:nvSpPr>
          <p:cNvPr id="232451" name="Rectangle 3"/>
          <p:cNvSpPr>
            <a:spLocks noGrp="1" noChangeArrowheads="1"/>
          </p:cNvSpPr>
          <p:nvPr>
            <p:ph type="body" idx="1"/>
          </p:nvPr>
        </p:nvSpPr>
        <p:spPr>
          <a:xfrm>
            <a:off x="877923" y="4063947"/>
            <a:ext cx="5275650" cy="4378669"/>
          </a:xfrm>
        </p:spPr>
        <p:txBody>
          <a:bodyPr lIns="91503" tIns="45751" rIns="91503" bIns="45751"/>
          <a:lstStyle/>
          <a:p>
            <a:r>
              <a:rPr lang="en-US" dirty="0"/>
              <a:t>If simple password authentication is configured on the R1 serial 0/0/1 interface but no authentication is configured on the R2 serial 0/0/1 interface, the routers will not be able to form an adjacency over that link. The outputs of the </a:t>
            </a:r>
            <a:r>
              <a:rPr lang="en-US" b="1" dirty="0"/>
              <a:t>debug ip ospf adj</a:t>
            </a:r>
            <a:r>
              <a:rPr lang="en-US" dirty="0"/>
              <a:t> command shown in the upper portion of the figure illustrates that the routers report a mismatch in authentication type; no OSPF packets will be sent between the neighbors. </a:t>
            </a:r>
          </a:p>
          <a:p>
            <a:pPr>
              <a:buNone/>
            </a:pPr>
            <a:endParaRPr lang="en-US" b="1" smtClean="0"/>
          </a:p>
          <a:p>
            <a:pPr>
              <a:buNone/>
            </a:pPr>
            <a:r>
              <a:rPr lang="en-US" b="1" smtClean="0"/>
              <a:t>NOTE</a:t>
            </a:r>
            <a:r>
              <a:rPr lang="en-US" b="1" dirty="0"/>
              <a:t>:</a:t>
            </a:r>
            <a:r>
              <a:rPr lang="en-US" dirty="0"/>
              <a:t> The different types of authentication have the following type </a:t>
            </a:r>
            <a:r>
              <a:rPr lang="en-US"/>
              <a:t>codes</a:t>
            </a:r>
            <a:r>
              <a:rPr lang="en-US" smtClean="0"/>
              <a:t>:</a:t>
            </a:r>
          </a:p>
          <a:p>
            <a:r>
              <a:rPr lang="en-US" smtClean="0"/>
              <a:t>null</a:t>
            </a:r>
            <a:r>
              <a:rPr lang="en-US" dirty="0"/>
              <a:t>: </a:t>
            </a:r>
            <a:r>
              <a:rPr lang="en-US"/>
              <a:t>type </a:t>
            </a:r>
            <a:r>
              <a:rPr lang="en-US" smtClean="0"/>
              <a:t>0</a:t>
            </a:r>
            <a:endParaRPr lang="en-US"/>
          </a:p>
          <a:p>
            <a:r>
              <a:rPr lang="en-US" smtClean="0"/>
              <a:t>simple </a:t>
            </a:r>
            <a:r>
              <a:rPr lang="en-US" dirty="0"/>
              <a:t>password: </a:t>
            </a:r>
            <a:r>
              <a:rPr lang="en-US"/>
              <a:t>type </a:t>
            </a:r>
            <a:r>
              <a:rPr lang="en-US" smtClean="0"/>
              <a:t>1</a:t>
            </a:r>
          </a:p>
          <a:p>
            <a:r>
              <a:rPr lang="en-US" smtClean="0"/>
              <a:t>MD5</a:t>
            </a:r>
            <a:r>
              <a:rPr lang="en-US" dirty="0"/>
              <a:t>: </a:t>
            </a:r>
            <a:r>
              <a:rPr lang="en-US"/>
              <a:t>type </a:t>
            </a:r>
            <a:r>
              <a:rPr lang="en-US" smtClean="0"/>
              <a:t>2</a:t>
            </a: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F88204-FB28-4EBC-8501-A5D4E0EF7108}" type="slidenum">
              <a:rPr lang="en-US"/>
              <a:pPr/>
              <a:t>179</a:t>
            </a:fld>
            <a:endParaRPr lang="en-US" dirty="0"/>
          </a:p>
        </p:txBody>
      </p:sp>
      <p:sp>
        <p:nvSpPr>
          <p:cNvPr id="232450" name="Rectangle 2"/>
          <p:cNvSpPr>
            <a:spLocks noGrp="1" noRot="1" noChangeAspect="1" noChangeArrowheads="1" noTextEdit="1"/>
          </p:cNvSpPr>
          <p:nvPr>
            <p:ph type="sldImg"/>
          </p:nvPr>
        </p:nvSpPr>
        <p:spPr>
          <a:xfrm>
            <a:off x="1282700" y="573088"/>
            <a:ext cx="4456113" cy="3341687"/>
          </a:xfrm>
          <a:ln/>
        </p:spPr>
      </p:sp>
      <p:sp>
        <p:nvSpPr>
          <p:cNvPr id="232451" name="Rectangle 3"/>
          <p:cNvSpPr>
            <a:spLocks noGrp="1" noChangeArrowheads="1"/>
          </p:cNvSpPr>
          <p:nvPr>
            <p:ph type="body" idx="1"/>
          </p:nvPr>
        </p:nvSpPr>
        <p:spPr>
          <a:xfrm>
            <a:off x="877923" y="4063947"/>
            <a:ext cx="5275650" cy="4378669"/>
          </a:xfrm>
        </p:spPr>
        <p:txBody>
          <a:bodyPr lIns="91503" tIns="45751" rIns="91503" bIns="45751"/>
          <a:lstStyle/>
          <a:p>
            <a:r>
              <a:rPr lang="en-US" smtClean="0"/>
              <a:t>If </a:t>
            </a:r>
            <a:r>
              <a:rPr lang="en-US" dirty="0"/>
              <a:t>simple password authentication is configured on the R1 serial 0/0/1 interface and on the R2 serial 0/0/1 interface, but with different passwords, the routers will not be able to form an adjacency over that link. The outputs of the </a:t>
            </a:r>
            <a:r>
              <a:rPr lang="en-US" b="1" dirty="0"/>
              <a:t>debug ip ospf adj</a:t>
            </a:r>
            <a:r>
              <a:rPr lang="en-US" dirty="0"/>
              <a:t> command shown in the lower portion of the figure illustrates that the routers report a mismatch in authentication key; no OSPF packets will be sent between the neighbors.</a:t>
            </a: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180</a:t>
            </a:fld>
            <a:endParaRPr lang="en-US" dirty="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Notice that the connecting interfaces on both R1 and R2 are configured for the same type of authentication with the same authentication key. Simple password authentication is configured on interface serial 0/0/1 on both routers, with the </a:t>
            </a:r>
            <a:r>
              <a:rPr lang="en-US" sz="1200" b="1" kern="1200" dirty="0" smtClean="0">
                <a:solidFill>
                  <a:schemeClr val="tx1"/>
                </a:solidFill>
                <a:latin typeface="Arial" charset="0"/>
                <a:ea typeface="+mn-ea"/>
                <a:cs typeface="+mn-cs"/>
              </a:rPr>
              <a:t>ip ospf authentication</a:t>
            </a:r>
            <a:r>
              <a:rPr lang="en-US" sz="1200" kern="1200" dirty="0" smtClean="0">
                <a:solidFill>
                  <a:schemeClr val="tx1"/>
                </a:solidFill>
                <a:latin typeface="Arial" charset="0"/>
                <a:ea typeface="+mn-ea"/>
                <a:cs typeface="+mn-cs"/>
              </a:rPr>
              <a:t> command. The interfaces are configured with an authentication key of </a:t>
            </a:r>
            <a:r>
              <a:rPr lang="en-US" sz="1200" i="1" kern="1200" dirty="0" smtClean="0">
                <a:solidFill>
                  <a:schemeClr val="tx1"/>
                </a:solidFill>
                <a:latin typeface="Arial" charset="0"/>
                <a:ea typeface="+mn-ea"/>
                <a:cs typeface="+mn-cs"/>
              </a:rPr>
              <a:t>PLAINPAS</a:t>
            </a:r>
            <a:r>
              <a:rPr lang="en-US" sz="1200" kern="1200" dirty="0" smtClean="0">
                <a:solidFill>
                  <a:schemeClr val="tx1"/>
                </a:solidFill>
                <a:latin typeface="Arial" charset="0"/>
                <a:ea typeface="+mn-ea"/>
                <a:cs typeface="+mn-cs"/>
              </a:rPr>
              <a:t>. </a:t>
            </a:r>
          </a:p>
          <a:p>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a:t>
            </a:fld>
            <a:endParaRPr lang="en-US" dirty="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F2212B61-07C8-40E2-9B66-82DEDDD06454}" type="slidenum">
              <a:rPr lang="en-US"/>
              <a:pPr/>
              <a:t>182</a:t>
            </a:fld>
            <a:endParaRPr lang="en-US" dirty="0"/>
          </a:p>
        </p:txBody>
      </p:sp>
      <p:sp>
        <p:nvSpPr>
          <p:cNvPr id="991234" name="Rectangle 2"/>
          <p:cNvSpPr>
            <a:spLocks noGrp="1" noRot="1" noChangeAspect="1" noChangeArrowheads="1" noTextEdit="1"/>
          </p:cNvSpPr>
          <p:nvPr>
            <p:ph type="sldImg"/>
          </p:nvPr>
        </p:nvSpPr>
        <p:spPr>
          <a:xfrm>
            <a:off x="879475" y="244475"/>
            <a:ext cx="5321300" cy="3990975"/>
          </a:xfrm>
          <a:ln/>
        </p:spPr>
      </p:sp>
      <p:sp>
        <p:nvSpPr>
          <p:cNvPr id="991235" name="Rectangle 3"/>
          <p:cNvSpPr>
            <a:spLocks noGrp="1" noChangeArrowheads="1"/>
          </p:cNvSpPr>
          <p:nvPr>
            <p:ph type="body" idx="1"/>
          </p:nvPr>
        </p:nvSpPr>
        <p:spPr>
          <a:xfrm>
            <a:off x="404813" y="4378325"/>
            <a:ext cx="6121400" cy="4251325"/>
          </a:xfrm>
        </p:spPr>
        <p:txBody>
          <a:bodyPr/>
          <a:lstStyle/>
          <a:p>
            <a:r>
              <a:rPr lang="en-US" sz="1200" kern="1200" dirty="0" smtClean="0">
                <a:solidFill>
                  <a:schemeClr val="tx1"/>
                </a:solidFill>
                <a:latin typeface="Arial" charset="0"/>
                <a:ea typeface="+mn-ea"/>
                <a:cs typeface="+mn-cs"/>
              </a:rPr>
              <a:t>Notice that the </a:t>
            </a:r>
            <a:r>
              <a:rPr lang="en-US" sz="1200" b="1" kern="1200" dirty="0" smtClean="0">
                <a:solidFill>
                  <a:schemeClr val="tx1"/>
                </a:solidFill>
                <a:latin typeface="Arial" charset="0"/>
                <a:ea typeface="+mn-ea"/>
                <a:cs typeface="+mn-cs"/>
              </a:rPr>
              <a:t>show ip ospf interface </a:t>
            </a:r>
            <a:r>
              <a:rPr lang="en-US" sz="1200" kern="1200" dirty="0" smtClean="0">
                <a:solidFill>
                  <a:schemeClr val="tx1"/>
                </a:solidFill>
                <a:latin typeface="Arial" charset="0"/>
                <a:ea typeface="+mn-ea"/>
                <a:cs typeface="+mn-cs"/>
              </a:rPr>
              <a:t>output shows that router R1 has on adjacent neighbor and that message digest authentication is enabled. The </a:t>
            </a:r>
            <a:r>
              <a:rPr lang="en-US" sz="1200" b="1" kern="1200" dirty="0" smtClean="0">
                <a:solidFill>
                  <a:schemeClr val="tx1"/>
                </a:solidFill>
                <a:latin typeface="Arial" charset="0"/>
                <a:ea typeface="+mn-ea"/>
                <a:cs typeface="+mn-cs"/>
              </a:rPr>
              <a:t>show ip ospf neighbor</a:t>
            </a:r>
            <a:r>
              <a:rPr lang="en-US" sz="1200" kern="1200" dirty="0" smtClean="0">
                <a:solidFill>
                  <a:schemeClr val="tx1"/>
                </a:solidFill>
                <a:latin typeface="Arial" charset="0"/>
                <a:ea typeface="+mn-ea"/>
                <a:cs typeface="+mn-cs"/>
              </a:rPr>
              <a:t> command output shows that that the neighbor state is FULL, indicating that the two routers have successfully formed an OSPF adjacency. </a:t>
            </a:r>
            <a:endParaRPr lang="en-US" dirty="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E1E8F6-78B3-4696-8AD7-D02207C674B9}" type="slidenum">
              <a:rPr lang="en-US"/>
              <a:pPr/>
              <a:t>183</a:t>
            </a:fld>
            <a:endParaRPr lang="en-US" dirty="0"/>
          </a:p>
        </p:txBody>
      </p:sp>
      <p:sp>
        <p:nvSpPr>
          <p:cNvPr id="234498" name="Rectangle 2"/>
          <p:cNvSpPr>
            <a:spLocks noGrp="1" noRot="1" noChangeAspect="1" noChangeArrowheads="1" noTextEdit="1"/>
          </p:cNvSpPr>
          <p:nvPr>
            <p:ph type="sldImg"/>
          </p:nvPr>
        </p:nvSpPr>
        <p:spPr>
          <a:xfrm>
            <a:off x="874713" y="246063"/>
            <a:ext cx="5321300" cy="3990975"/>
          </a:xfrm>
          <a:ln/>
        </p:spPr>
      </p:sp>
      <p:sp>
        <p:nvSpPr>
          <p:cNvPr id="234499" name="Rectangle 3"/>
          <p:cNvSpPr>
            <a:spLocks noGrp="1" noChangeArrowheads="1"/>
          </p:cNvSpPr>
          <p:nvPr>
            <p:ph type="body" idx="1"/>
          </p:nvPr>
        </p:nvSpPr>
        <p:spPr>
          <a:xfrm>
            <a:off x="404073" y="4378670"/>
            <a:ext cx="6122740" cy="4251166"/>
          </a:xfrm>
        </p:spPr>
        <p:txBody>
          <a:bodyPr/>
          <a:lstStyle/>
          <a:p>
            <a:pPr>
              <a:lnSpc>
                <a:spcPct val="104000"/>
              </a:lnSpc>
              <a:spcBef>
                <a:spcPts val="611"/>
              </a:spcBef>
              <a:spcAft>
                <a:spcPts val="611"/>
              </a:spcAft>
            </a:pPr>
            <a:r>
              <a:rPr lang="en-US" dirty="0"/>
              <a:t>The output of the </a:t>
            </a:r>
            <a:r>
              <a:rPr lang="en-US" b="1" dirty="0"/>
              <a:t>debug ip ospf adj</a:t>
            </a:r>
            <a:r>
              <a:rPr lang="en-US" dirty="0"/>
              <a:t> command illustrates a successful MD5 authentication on R1 after the serial 0/0/1 interface, on which authentication has been configured, comes up.</a:t>
            </a:r>
          </a:p>
          <a:p>
            <a:pPr>
              <a:lnSpc>
                <a:spcPct val="104000"/>
              </a:lnSpc>
              <a:spcBef>
                <a:spcPts val="611"/>
              </a:spcBef>
              <a:spcAft>
                <a:spcPts val="611"/>
              </a:spcAft>
            </a:pPr>
            <a:r>
              <a:rPr lang="en-US" smtClean="0"/>
              <a:t>The </a:t>
            </a:r>
            <a:r>
              <a:rPr lang="en-US" dirty="0"/>
              <a:t>output of the </a:t>
            </a:r>
            <a:r>
              <a:rPr lang="en-US" b="1" dirty="0"/>
              <a:t>show ip ospf neighbor</a:t>
            </a:r>
            <a:r>
              <a:rPr lang="en-US" dirty="0"/>
              <a:t> command shown in the figure illustrates that R1 has successfully formed an adjacency with the R2.</a:t>
            </a: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1E29B2-3B11-4DCB-B793-7A8F6D482C82}" type="slidenum">
              <a:rPr lang="en-US"/>
              <a:pPr/>
              <a:t>184</a:t>
            </a:fld>
            <a:endParaRPr lang="en-US" dirty="0"/>
          </a:p>
        </p:txBody>
      </p:sp>
      <p:sp>
        <p:nvSpPr>
          <p:cNvPr id="236546" name="Rectangle 2"/>
          <p:cNvSpPr>
            <a:spLocks noGrp="1" noRot="1" noChangeAspect="1" noChangeArrowheads="1" noTextEdit="1"/>
          </p:cNvSpPr>
          <p:nvPr>
            <p:ph type="sldImg"/>
          </p:nvPr>
        </p:nvSpPr>
        <p:spPr>
          <a:xfrm>
            <a:off x="874713" y="246063"/>
            <a:ext cx="5321300" cy="3990975"/>
          </a:xfrm>
          <a:ln/>
        </p:spPr>
      </p:sp>
      <p:sp>
        <p:nvSpPr>
          <p:cNvPr id="236547" name="Rectangle 3"/>
          <p:cNvSpPr>
            <a:spLocks noGrp="1" noChangeArrowheads="1"/>
          </p:cNvSpPr>
          <p:nvPr>
            <p:ph type="body" idx="1"/>
          </p:nvPr>
        </p:nvSpPr>
        <p:spPr>
          <a:xfrm>
            <a:off x="404073" y="4378670"/>
            <a:ext cx="6122740" cy="4251166"/>
          </a:xfrm>
        </p:spPr>
        <p:txBody>
          <a:bodyPr/>
          <a:lstStyle/>
          <a:p>
            <a:r>
              <a:rPr lang="en-US" dirty="0"/>
              <a:t>If MD5 authentication is configured on the R1 serial 0/0/1 interface and on the R2 serial 0/0/1 interface, but R1 has key 1 and R2 has key 2, the routers will not be able to form an adjacency over that link, even though both have the same passwords configured. The outputs of the </a:t>
            </a:r>
            <a:r>
              <a:rPr lang="en-US" b="1" dirty="0"/>
              <a:t>debug ip ospf adj</a:t>
            </a:r>
            <a:r>
              <a:rPr lang="en-US" dirty="0"/>
              <a:t> command shown in the figure illustrate that the routers report a mismatch in authentication key. No OSPF packets will be sent between the neighbors.</a:t>
            </a:r>
          </a:p>
          <a:p>
            <a:r>
              <a:rPr lang="en-US" b="1" smtClean="0"/>
              <a:t>NOTE</a:t>
            </a:r>
            <a:r>
              <a:rPr lang="en-US" dirty="0"/>
              <a:t>: When configuring any authentication, watch for the “space” at the end of the authentication key. It is a common mistake to hit the space bar after a word when setting passwords/authentication keys. Checking for potential typos can save a great deal of troubleshooting time.</a:t>
            </a: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185</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186</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187</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188</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189</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190</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193</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interfaces faster than 100 Mbps,</a:t>
            </a:r>
            <a:r>
              <a:rPr lang="en-US" baseline="0" dirty="0" smtClean="0"/>
              <a:t> the cost reference can be altered using the </a:t>
            </a:r>
            <a:r>
              <a:rPr lang="en-US" b="1" baseline="0" dirty="0" smtClean="0"/>
              <a:t>auto-cost reference-bandwidth </a:t>
            </a:r>
            <a:r>
              <a:rPr lang="en-US" b="0" baseline="0" dirty="0" smtClean="0"/>
              <a:t>command which is covered later in this presentation.</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dirty="0" smtClean="0">
                <a:solidFill>
                  <a:schemeClr val="tx1"/>
                </a:solidFill>
                <a:latin typeface="Arial" charset="0"/>
                <a:ea typeface="+mn-ea"/>
                <a:cs typeface="+mn-cs"/>
              </a:rPr>
              <a:t>Each OSPF packet begins with a header with the following fields:</a:t>
            </a:r>
          </a:p>
          <a:p>
            <a:r>
              <a:rPr lang="en-US" sz="1200" b="1" i="0" u="none" strike="noStrike" kern="1200" dirty="0" smtClean="0">
                <a:solidFill>
                  <a:schemeClr val="tx1"/>
                </a:solidFill>
                <a:effectLst/>
                <a:latin typeface="Arial" charset="0"/>
                <a:ea typeface="+mn-ea"/>
                <a:cs typeface="+mn-cs"/>
              </a:rPr>
              <a:t>Version Number</a:t>
            </a:r>
            <a:r>
              <a:rPr lang="en-US" sz="1200" kern="1200" dirty="0" smtClean="0">
                <a:solidFill>
                  <a:schemeClr val="tx1"/>
                </a:solidFill>
                <a:latin typeface="Arial" charset="0"/>
                <a:ea typeface="+mn-ea"/>
                <a:cs typeface="+mn-cs"/>
              </a:rPr>
              <a:t>—Set to 2 for OSPF Version 2, the current version. </a:t>
            </a:r>
          </a:p>
          <a:p>
            <a:r>
              <a:rPr lang="en-US" sz="1200" b="1" i="0" u="none" strike="noStrike" kern="1200" dirty="0" smtClean="0">
                <a:solidFill>
                  <a:schemeClr val="tx1"/>
                </a:solidFill>
                <a:effectLst/>
                <a:latin typeface="Arial" charset="0"/>
                <a:ea typeface="+mn-ea"/>
                <a:cs typeface="+mn-cs"/>
              </a:rPr>
              <a:t>Type</a:t>
            </a:r>
            <a:r>
              <a:rPr lang="en-US" sz="1200" kern="1200" dirty="0" smtClean="0">
                <a:solidFill>
                  <a:schemeClr val="tx1"/>
                </a:solidFill>
                <a:latin typeface="Arial" charset="0"/>
                <a:ea typeface="+mn-ea"/>
                <a:cs typeface="+mn-cs"/>
              </a:rPr>
              <a:t>—Differentiates the five OSPF packet types.</a:t>
            </a:r>
          </a:p>
          <a:p>
            <a:r>
              <a:rPr lang="en-US" sz="1200" b="1" i="0" u="none" strike="noStrike" kern="1200" dirty="0" smtClean="0">
                <a:solidFill>
                  <a:schemeClr val="tx1"/>
                </a:solidFill>
                <a:effectLst/>
                <a:latin typeface="Arial" charset="0"/>
                <a:ea typeface="+mn-ea"/>
                <a:cs typeface="+mn-cs"/>
              </a:rPr>
              <a:t>Packet Length</a:t>
            </a:r>
            <a:r>
              <a:rPr lang="en-US" sz="1200" kern="1200" dirty="0" smtClean="0">
                <a:solidFill>
                  <a:schemeClr val="tx1"/>
                </a:solidFill>
                <a:latin typeface="Arial" charset="0"/>
                <a:ea typeface="+mn-ea"/>
                <a:cs typeface="+mn-cs"/>
              </a:rPr>
              <a:t>—The length of the OSPF packet in bytes.</a:t>
            </a:r>
          </a:p>
          <a:p>
            <a:r>
              <a:rPr lang="en-US" sz="1200" b="1" i="0" u="none" strike="noStrike" kern="1200" dirty="0" smtClean="0">
                <a:solidFill>
                  <a:schemeClr val="tx1"/>
                </a:solidFill>
                <a:effectLst/>
                <a:latin typeface="Arial" charset="0"/>
                <a:ea typeface="+mn-ea"/>
                <a:cs typeface="+mn-cs"/>
              </a:rPr>
              <a:t>Router ID</a:t>
            </a:r>
            <a:r>
              <a:rPr lang="en-US" sz="1200" kern="1200" dirty="0" smtClean="0">
                <a:solidFill>
                  <a:schemeClr val="tx1"/>
                </a:solidFill>
                <a:latin typeface="Arial" charset="0"/>
                <a:ea typeface="+mn-ea"/>
                <a:cs typeface="+mn-cs"/>
              </a:rPr>
              <a:t>—Defines which router is the packet’s source.</a:t>
            </a:r>
          </a:p>
          <a:p>
            <a:r>
              <a:rPr lang="en-US" sz="1200" b="1" i="0" u="none" strike="noStrike" kern="1200" dirty="0" smtClean="0">
                <a:solidFill>
                  <a:schemeClr val="tx1"/>
                </a:solidFill>
                <a:effectLst/>
                <a:latin typeface="Arial" charset="0"/>
                <a:ea typeface="+mn-ea"/>
                <a:cs typeface="+mn-cs"/>
              </a:rPr>
              <a:t>Area ID</a:t>
            </a:r>
            <a:r>
              <a:rPr lang="en-US" sz="1200" kern="1200" dirty="0" smtClean="0">
                <a:solidFill>
                  <a:schemeClr val="tx1"/>
                </a:solidFill>
                <a:latin typeface="Arial" charset="0"/>
                <a:ea typeface="+mn-ea"/>
                <a:cs typeface="+mn-cs"/>
              </a:rPr>
              <a:t>—Defines the area in which the packet originated.</a:t>
            </a:r>
          </a:p>
          <a:p>
            <a:r>
              <a:rPr lang="en-US" sz="1200" b="1" i="0" u="none" strike="noStrike" kern="1200" dirty="0" smtClean="0">
                <a:solidFill>
                  <a:schemeClr val="tx1"/>
                </a:solidFill>
                <a:effectLst/>
                <a:latin typeface="Arial" charset="0"/>
                <a:ea typeface="+mn-ea"/>
                <a:cs typeface="+mn-cs"/>
              </a:rPr>
              <a:t>Checksum</a:t>
            </a:r>
            <a:r>
              <a:rPr lang="en-US" sz="1200" kern="1200" dirty="0" smtClean="0">
                <a:solidFill>
                  <a:schemeClr val="tx1"/>
                </a:solidFill>
                <a:latin typeface="Arial" charset="0"/>
                <a:ea typeface="+mn-ea"/>
                <a:cs typeface="+mn-cs"/>
              </a:rPr>
              <a:t>—Used for packet header error detection to ensure that the OSPF packet was not corrupted during transmission.</a:t>
            </a:r>
          </a:p>
          <a:p>
            <a:r>
              <a:rPr lang="en-US" sz="1200" b="1" i="0" u="none" strike="noStrike" kern="1200" dirty="0" smtClean="0">
                <a:solidFill>
                  <a:schemeClr val="tx1"/>
                </a:solidFill>
                <a:effectLst/>
                <a:latin typeface="Arial" charset="0"/>
                <a:ea typeface="+mn-ea"/>
                <a:cs typeface="+mn-cs"/>
              </a:rPr>
              <a:t>Authentication Type</a:t>
            </a:r>
            <a:r>
              <a:rPr lang="en-US" sz="1200" kern="1200" dirty="0" smtClean="0">
                <a:solidFill>
                  <a:schemeClr val="tx1"/>
                </a:solidFill>
                <a:latin typeface="Arial" charset="0"/>
                <a:ea typeface="+mn-ea"/>
                <a:cs typeface="+mn-cs"/>
              </a:rPr>
              <a:t>—An option in OSPF that describes either no authentication, </a:t>
            </a:r>
            <a:r>
              <a:rPr lang="en-US" sz="1200" kern="1200" dirty="0" err="1" smtClean="0">
                <a:solidFill>
                  <a:schemeClr val="tx1"/>
                </a:solidFill>
                <a:latin typeface="Arial" charset="0"/>
                <a:ea typeface="+mn-ea"/>
                <a:cs typeface="+mn-cs"/>
              </a:rPr>
              <a:t>cleartext</a:t>
            </a:r>
            <a:r>
              <a:rPr lang="en-US" sz="1200" kern="1200" dirty="0" smtClean="0">
                <a:solidFill>
                  <a:schemeClr val="tx1"/>
                </a:solidFill>
                <a:latin typeface="Arial" charset="0"/>
                <a:ea typeface="+mn-ea"/>
                <a:cs typeface="+mn-cs"/>
              </a:rPr>
              <a:t> passwords, or encrypted Message Digest 5 (MD5) for router authentication.</a:t>
            </a:r>
          </a:p>
          <a:p>
            <a:r>
              <a:rPr lang="en-US" sz="1200" b="1" i="0" u="none" strike="noStrike" kern="1200" dirty="0" smtClean="0">
                <a:solidFill>
                  <a:schemeClr val="tx1"/>
                </a:solidFill>
                <a:effectLst/>
                <a:latin typeface="Arial" charset="0"/>
                <a:ea typeface="+mn-ea"/>
                <a:cs typeface="+mn-cs"/>
              </a:rPr>
              <a:t>Authentication</a:t>
            </a:r>
            <a:r>
              <a:rPr lang="en-US" sz="1200" kern="1200" dirty="0" smtClean="0">
                <a:solidFill>
                  <a:schemeClr val="tx1"/>
                </a:solidFill>
                <a:latin typeface="Arial" charset="0"/>
                <a:ea typeface="+mn-ea"/>
                <a:cs typeface="+mn-cs"/>
              </a:rPr>
              <a:t>—Used with authentication </a:t>
            </a:r>
            <a:r>
              <a:rPr lang="en-US" sz="1200" kern="1200" smtClean="0">
                <a:solidFill>
                  <a:schemeClr val="tx1"/>
                </a:solidFill>
                <a:latin typeface="Arial" charset="0"/>
                <a:ea typeface="+mn-ea"/>
                <a:cs typeface="+mn-cs"/>
              </a:rPr>
              <a:t>type.</a:t>
            </a:r>
            <a:endParaRPr lang="en-US" sz="12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buNone/>
            </a:pPr>
            <a:r>
              <a:rPr lang="en-US" sz="1200" kern="1200" smtClean="0">
                <a:solidFill>
                  <a:schemeClr val="tx1"/>
                </a:solidFill>
                <a:latin typeface="Arial" charset="0"/>
                <a:ea typeface="+mn-ea"/>
                <a:cs typeface="+mn-cs"/>
              </a:rPr>
              <a:t>A</a:t>
            </a:r>
            <a:r>
              <a:rPr lang="en-US" sz="1200" kern="1200" baseline="0" smtClean="0">
                <a:solidFill>
                  <a:schemeClr val="tx1"/>
                </a:solidFill>
                <a:latin typeface="Arial" charset="0"/>
                <a:ea typeface="+mn-ea"/>
                <a:cs typeface="+mn-cs"/>
              </a:rPr>
              <a:t> </a:t>
            </a:r>
            <a:r>
              <a:rPr lang="en-US" sz="1200" kern="1200" smtClean="0">
                <a:solidFill>
                  <a:schemeClr val="tx1"/>
                </a:solidFill>
                <a:latin typeface="Arial" charset="0"/>
                <a:ea typeface="+mn-ea"/>
                <a:cs typeface="+mn-cs"/>
              </a:rPr>
              <a:t>hello </a:t>
            </a:r>
            <a:r>
              <a:rPr lang="en-US" sz="1200" kern="1200" dirty="0" smtClean="0">
                <a:solidFill>
                  <a:schemeClr val="tx1"/>
                </a:solidFill>
                <a:latin typeface="Arial" charset="0"/>
                <a:ea typeface="+mn-ea"/>
                <a:cs typeface="+mn-cs"/>
              </a:rPr>
              <a:t>packet contains the following information:</a:t>
            </a:r>
          </a:p>
          <a:p>
            <a:r>
              <a:rPr lang="en-US" sz="1200" b="1" i="0" u="none" strike="noStrike" kern="1200" dirty="0" smtClean="0">
                <a:solidFill>
                  <a:schemeClr val="tx1"/>
                </a:solidFill>
                <a:effectLst/>
                <a:latin typeface="Arial" charset="0"/>
                <a:ea typeface="+mn-ea"/>
                <a:cs typeface="+mn-cs"/>
              </a:rPr>
              <a:t>Router ID</a:t>
            </a:r>
            <a:r>
              <a:rPr lang="en-US" sz="1200" kern="1200" dirty="0" smtClean="0">
                <a:solidFill>
                  <a:schemeClr val="tx1"/>
                </a:solidFill>
                <a:latin typeface="Arial" charset="0"/>
                <a:ea typeface="+mn-ea"/>
                <a:cs typeface="+mn-cs"/>
              </a:rPr>
              <a:t>—A 32-bit number that uniquely identifies the router. The highest IP address on an active interface is chosen by default unless a loopback interface exists or the router ID is manually configured (this process is described later, in the “OSPF Router ID” section). For example, IP address 172.16.12.1 would be chosen over 172.16.1.1. This router ID is important in establishing neighbor relationships and coordinating LSU exchanges. The router ID is also used to break ties during the DR and BDR selection processes if the OSPF priority values are equal.</a:t>
            </a:r>
          </a:p>
          <a:p>
            <a:r>
              <a:rPr lang="en-US" sz="1200" b="1" i="0" u="none" strike="noStrike" kern="1200" dirty="0" smtClean="0">
                <a:solidFill>
                  <a:schemeClr val="tx1"/>
                </a:solidFill>
                <a:effectLst/>
                <a:latin typeface="Arial" charset="0"/>
                <a:ea typeface="+mn-ea"/>
                <a:cs typeface="+mn-cs"/>
              </a:rPr>
              <a:t>Hello and dead intervals</a:t>
            </a:r>
            <a:r>
              <a:rPr lang="en-US" sz="1200" kern="1200" dirty="0" smtClean="0">
                <a:solidFill>
                  <a:schemeClr val="tx1"/>
                </a:solidFill>
                <a:latin typeface="Arial" charset="0"/>
                <a:ea typeface="+mn-ea"/>
                <a:cs typeface="+mn-cs"/>
              </a:rPr>
              <a:t>—The hello interval specifies how often, in seconds, a router sends hello packets (10 seconds is the default on multiaccess networks). The dead interval is the amount of time in seconds that a router waits to hear from a neighbor before declaring the neighbor router out of service (the dead interval is four times the hello interval by default). These timers must be the same on neighboring routers; otherwise an adjacency will not be established.</a:t>
            </a:r>
          </a:p>
          <a:p>
            <a:r>
              <a:rPr lang="en-US" sz="1200" b="1" i="0" u="none" strike="noStrike" kern="1200" dirty="0" smtClean="0">
                <a:solidFill>
                  <a:schemeClr val="tx1"/>
                </a:solidFill>
                <a:effectLst/>
                <a:latin typeface="Arial" charset="0"/>
                <a:ea typeface="+mn-ea"/>
                <a:cs typeface="+mn-cs"/>
              </a:rPr>
              <a:t>Neighbors</a:t>
            </a:r>
            <a:r>
              <a:rPr lang="en-US" sz="1200" kern="1200" dirty="0" smtClean="0">
                <a:solidFill>
                  <a:schemeClr val="tx1"/>
                </a:solidFill>
                <a:latin typeface="Arial" charset="0"/>
                <a:ea typeface="+mn-ea"/>
                <a:cs typeface="+mn-cs"/>
              </a:rPr>
              <a:t>—The Neighbors field lists the adjacent routers with which this router has established bidirectional communication. Bidirectional communication is indicated when the router sees itself listed in the Neighbors field of the hello packet from the neighbor.</a:t>
            </a:r>
          </a:p>
          <a:p>
            <a:r>
              <a:rPr lang="en-US" sz="1200" b="1" i="0" u="none" strike="noStrike" kern="1200" dirty="0" smtClean="0">
                <a:solidFill>
                  <a:schemeClr val="tx1"/>
                </a:solidFill>
                <a:effectLst/>
                <a:latin typeface="Arial" charset="0"/>
                <a:ea typeface="+mn-ea"/>
                <a:cs typeface="+mn-cs"/>
              </a:rPr>
              <a:t>Area ID</a:t>
            </a:r>
            <a:r>
              <a:rPr lang="en-US" sz="1200" kern="1200" dirty="0" smtClean="0">
                <a:solidFill>
                  <a:schemeClr val="tx1"/>
                </a:solidFill>
                <a:latin typeface="Arial" charset="0"/>
                <a:ea typeface="+mn-ea"/>
                <a:cs typeface="+mn-cs"/>
              </a:rPr>
              <a:t>—To communicate, two routers must share a common segment, and their interfaces must belong to the same OSPF area on that segment; they must also share the same subnet and mask. These routers will all have the same link-state information for that area.</a:t>
            </a:r>
          </a:p>
          <a:p>
            <a:r>
              <a:rPr lang="en-US" sz="1200" b="1" i="0" u="none" strike="noStrike" kern="1200" dirty="0" smtClean="0">
                <a:solidFill>
                  <a:schemeClr val="tx1"/>
                </a:solidFill>
                <a:effectLst/>
                <a:latin typeface="Arial" charset="0"/>
                <a:ea typeface="+mn-ea"/>
                <a:cs typeface="+mn-cs"/>
              </a:rPr>
              <a:t>Router priority</a:t>
            </a:r>
            <a:r>
              <a:rPr lang="en-US" sz="1200" kern="1200" dirty="0" smtClean="0">
                <a:solidFill>
                  <a:schemeClr val="tx1"/>
                </a:solidFill>
                <a:latin typeface="Arial" charset="0"/>
                <a:ea typeface="+mn-ea"/>
                <a:cs typeface="+mn-cs"/>
              </a:rPr>
              <a:t>—An 8-bit number that indicates a router’s priority. Priority is used when selecting a DR and BDR.</a:t>
            </a:r>
          </a:p>
          <a:p>
            <a:r>
              <a:rPr lang="en-US" sz="1200" b="1" i="0" u="none" strike="noStrike" kern="1200" dirty="0" smtClean="0">
                <a:solidFill>
                  <a:schemeClr val="tx1"/>
                </a:solidFill>
                <a:effectLst/>
                <a:latin typeface="Arial" charset="0"/>
                <a:ea typeface="+mn-ea"/>
                <a:cs typeface="+mn-cs"/>
              </a:rPr>
              <a:t>DR and BDR IP addresses</a:t>
            </a:r>
            <a:r>
              <a:rPr lang="en-US" sz="1200" kern="1200" dirty="0" smtClean="0">
                <a:solidFill>
                  <a:schemeClr val="tx1"/>
                </a:solidFill>
                <a:latin typeface="Arial" charset="0"/>
                <a:ea typeface="+mn-ea"/>
                <a:cs typeface="+mn-cs"/>
              </a:rPr>
              <a:t>—If known, the IP addresses of the DR and BDR for the specific multiaccess network.</a:t>
            </a:r>
          </a:p>
          <a:p>
            <a:r>
              <a:rPr lang="en-US" sz="1200" b="1" i="0" u="none" strike="noStrike" kern="1200" dirty="0" smtClean="0">
                <a:solidFill>
                  <a:schemeClr val="tx1"/>
                </a:solidFill>
                <a:effectLst/>
                <a:latin typeface="Arial" charset="0"/>
                <a:ea typeface="+mn-ea"/>
                <a:cs typeface="+mn-cs"/>
              </a:rPr>
              <a:t>Authentication password</a:t>
            </a:r>
            <a:r>
              <a:rPr lang="en-US" sz="1200" kern="1200" dirty="0" smtClean="0">
                <a:solidFill>
                  <a:schemeClr val="tx1"/>
                </a:solidFill>
                <a:latin typeface="Arial" charset="0"/>
                <a:ea typeface="+mn-ea"/>
                <a:cs typeface="+mn-cs"/>
              </a:rPr>
              <a:t>—If router authentication is enabled, two routers must exchange the same password. Authentication is not required, but if it is enabled, all peer routers must have the same password.</a:t>
            </a:r>
          </a:p>
          <a:p>
            <a:r>
              <a:rPr lang="en-US" sz="1200" b="1" i="0" u="none" strike="noStrike" kern="1200" dirty="0" smtClean="0">
                <a:solidFill>
                  <a:schemeClr val="tx1"/>
                </a:solidFill>
                <a:effectLst/>
                <a:latin typeface="Arial" charset="0"/>
                <a:ea typeface="+mn-ea"/>
                <a:cs typeface="+mn-cs"/>
              </a:rPr>
              <a:t>Stub area flag</a:t>
            </a:r>
            <a:r>
              <a:rPr lang="en-US" sz="1200" kern="1200" dirty="0" smtClean="0">
                <a:solidFill>
                  <a:schemeClr val="tx1"/>
                </a:solidFill>
                <a:latin typeface="Arial" charset="0"/>
                <a:ea typeface="+mn-ea"/>
                <a:cs typeface="+mn-cs"/>
              </a:rPr>
              <a:t>—A stub area is a special area. The stub area technique reduces routing updates by replacing them with a default route. Two neighboring routers must agree on the stub area flag in the hello packets. The "Configuring OSPF Special Area Types" section later in this chapter describes stub areas in greater detail.</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34</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Note:</a:t>
            </a:r>
          </a:p>
          <a:p>
            <a:pPr lvl="0"/>
            <a:r>
              <a:rPr lang="en-US" dirty="0" smtClean="0"/>
              <a:t>The difference between the terms Link-State Update (LSU) and Link-State Advertisement (LSA) can sometimes be confusing. </a:t>
            </a:r>
          </a:p>
          <a:p>
            <a:pPr lvl="0"/>
            <a:r>
              <a:rPr lang="en-US" dirty="0" smtClean="0"/>
              <a:t>At times, these terms are used interchangeably. </a:t>
            </a:r>
          </a:p>
          <a:p>
            <a:pPr lvl="0"/>
            <a:r>
              <a:rPr lang="en-US" dirty="0" smtClean="0"/>
              <a:t>An LSU contains one or more LSAs and either term can be used to refer to link-state information propagated by OSPF </a:t>
            </a:r>
            <a:r>
              <a:rPr lang="en-US" smtClean="0"/>
              <a:t>routers.</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When a router is added to a link state topology it first learns about its directly connected networks when its interfaces reach the up state.</a:t>
            </a:r>
          </a:p>
          <a:p>
            <a:pPr eaLnBrk="1" hangingPunct="1"/>
            <a:r>
              <a:rPr lang="en-US" dirty="0" smtClean="0"/>
              <a:t>It then builds a Link State Packet (</a:t>
            </a:r>
            <a:r>
              <a:rPr lang="en-US" dirty="0" err="1" smtClean="0"/>
              <a:t>LSP</a:t>
            </a:r>
            <a:r>
              <a:rPr lang="en-US" dirty="0" smtClean="0"/>
              <a:t>) containing the state and cost of each directly connected link.</a:t>
            </a:r>
          </a:p>
          <a:p>
            <a:pPr eaLnBrk="1" hangingPunct="1"/>
            <a:r>
              <a:rPr lang="en-US" dirty="0" smtClean="0"/>
              <a:t>LSPs are then flooded to all neighbors upon initial </a:t>
            </a:r>
            <a:r>
              <a:rPr lang="en-US" smtClean="0"/>
              <a:t>startup. LSPs </a:t>
            </a:r>
            <a:r>
              <a:rPr lang="en-US" dirty="0" smtClean="0"/>
              <a:t>are also sent whenever a network topology change occurs.</a:t>
            </a:r>
          </a:p>
          <a:p>
            <a:pPr eaLnBrk="1" hangingPunct="1"/>
            <a:r>
              <a:rPr lang="en-US" dirty="0" smtClean="0"/>
              <a:t>Neighbors immediately flood the LSPs out to other OSPF neighbors.</a:t>
            </a:r>
          </a:p>
          <a:p>
            <a:pPr eaLnBrk="1" hangingPunct="1"/>
            <a:r>
              <a:rPr lang="en-US" dirty="0" smtClean="0"/>
              <a:t>Neighbors also use the LSPs to construct a complete map of the topology and compute the best path to each destination network. </a:t>
            </a:r>
          </a:p>
          <a:p>
            <a:pPr eaLnBrk="1" hangingPunct="1"/>
            <a:r>
              <a:rPr lang="en-US" dirty="0" smtClean="0"/>
              <a:t>The final step is that SPF (Dijkstra algorithm) computes the best path to each destination network and populates the routing </a:t>
            </a:r>
            <a:r>
              <a:rPr lang="en-US" smtClean="0"/>
              <a:t>table.</a:t>
            </a:r>
            <a:endParaRPr lang="en-US" dirty="0" smtClean="0"/>
          </a:p>
          <a:p>
            <a:pPr eaLnBrk="1" hangingPunct="1"/>
            <a:r>
              <a:rPr lang="en-US" dirty="0" smtClean="0"/>
              <a:t>After the initial </a:t>
            </a:r>
            <a:r>
              <a:rPr lang="en-US" dirty="0" err="1" smtClean="0"/>
              <a:t>LSP</a:t>
            </a:r>
            <a:r>
              <a:rPr lang="en-US" dirty="0" smtClean="0"/>
              <a:t> flooding, OSPF routers require less bandwidth to communicate changes in a </a:t>
            </a:r>
            <a:r>
              <a:rPr lang="en-US" smtClean="0"/>
              <a:t>topology. Instead </a:t>
            </a:r>
            <a:r>
              <a:rPr lang="en-US" dirty="0" smtClean="0"/>
              <a:t>they send LSPs (triggered updates) when the network change to speed up </a:t>
            </a:r>
            <a:r>
              <a:rPr lang="en-US" smtClean="0"/>
              <a:t>convergence.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dirty="0" smtClean="0">
                <a:solidFill>
                  <a:schemeClr val="tx1"/>
                </a:solidFill>
                <a:latin typeface="Arial" charset="0"/>
                <a:ea typeface="+mn-ea"/>
                <a:cs typeface="+mn-cs"/>
              </a:rPr>
              <a:t>R1 is enabled on the LAN and is in a </a:t>
            </a:r>
            <a:r>
              <a:rPr lang="en-US" sz="1200" i="1" kern="1200" dirty="0" smtClean="0">
                <a:solidFill>
                  <a:schemeClr val="tx1"/>
                </a:solidFill>
                <a:latin typeface="Arial" charset="0"/>
                <a:ea typeface="+mn-ea"/>
                <a:cs typeface="+mn-cs"/>
              </a:rPr>
              <a:t>down</a:t>
            </a:r>
            <a:r>
              <a:rPr lang="en-US" sz="1200" kern="1200" dirty="0" smtClean="0">
                <a:solidFill>
                  <a:schemeClr val="tx1"/>
                </a:solidFill>
                <a:latin typeface="Arial" charset="0"/>
                <a:ea typeface="+mn-ea"/>
                <a:cs typeface="+mn-cs"/>
              </a:rPr>
              <a:t> state because it has not exchanged information with any other router. It begins by sending a hello packet through each of its interfaces participating in OSPF, even though it does not know the identity of the DR or of any other routers. The hello packet is sent out using the multicast address 224.0.0.5.</a:t>
            </a:r>
          </a:p>
          <a:p>
            <a:r>
              <a:rPr lang="en-US" sz="1200" kern="1200" dirty="0" smtClean="0">
                <a:solidFill>
                  <a:schemeClr val="tx1"/>
                </a:solidFill>
                <a:latin typeface="Arial" charset="0"/>
                <a:ea typeface="+mn-ea"/>
                <a:cs typeface="+mn-cs"/>
              </a:rPr>
              <a:t>All directly connected routers running OSPF receive the hello packet from R1 and add R1 to their list of neighbors. This state is the </a:t>
            </a:r>
            <a:r>
              <a:rPr lang="en-US" sz="1200" i="1" kern="1200" dirty="0" smtClean="0">
                <a:solidFill>
                  <a:schemeClr val="tx1"/>
                </a:solidFill>
                <a:latin typeface="Arial" charset="0"/>
                <a:ea typeface="+mn-ea"/>
                <a:cs typeface="+mn-cs"/>
              </a:rPr>
              <a:t>init</a:t>
            </a:r>
            <a:r>
              <a:rPr lang="en-US" sz="1200" kern="1200" dirty="0" smtClean="0">
                <a:solidFill>
                  <a:schemeClr val="tx1"/>
                </a:solidFill>
                <a:latin typeface="Arial" charset="0"/>
                <a:ea typeface="+mn-ea"/>
                <a:cs typeface="+mn-cs"/>
              </a:rPr>
              <a:t> state.</a:t>
            </a:r>
          </a:p>
          <a:p>
            <a:pPr marL="112713" marR="0" lvl="0" indent="-120650" algn="l" defTabSz="1020763" rtl="0" eaLnBrk="0" fontAlgn="base" latinLnBrk="0" hangingPunct="0">
              <a:lnSpc>
                <a:spcPct val="90000"/>
              </a:lnSpc>
              <a:spcBef>
                <a:spcPct val="35000"/>
              </a:spcBef>
              <a:spcAft>
                <a:spcPct val="0"/>
              </a:spcAft>
              <a:buClrTx/>
              <a:buSzPct val="100000"/>
              <a:buFontTx/>
              <a:buChar char="•"/>
              <a:tabLst/>
              <a:defRPr/>
            </a:pPr>
            <a:r>
              <a:rPr lang="en-US" sz="1200" kern="1200" dirty="0" smtClean="0">
                <a:solidFill>
                  <a:schemeClr val="tx1"/>
                </a:solidFill>
                <a:latin typeface="Arial" charset="0"/>
                <a:ea typeface="+mn-ea"/>
                <a:cs typeface="+mn-cs"/>
              </a:rPr>
              <a:t>On NBMA interfaces (such as Frame Relay), OSPF may also go into the </a:t>
            </a:r>
            <a:r>
              <a:rPr lang="en-US" sz="1200" b="1" kern="1200" dirty="0" smtClean="0">
                <a:solidFill>
                  <a:schemeClr val="tx1"/>
                </a:solidFill>
                <a:latin typeface="Arial" charset="0"/>
                <a:ea typeface="+mn-ea"/>
                <a:cs typeface="+mn-cs"/>
              </a:rPr>
              <a:t>Attempt</a:t>
            </a:r>
            <a:r>
              <a:rPr lang="en-US" sz="1200" kern="1200" dirty="0" smtClean="0">
                <a:solidFill>
                  <a:schemeClr val="tx1"/>
                </a:solidFill>
                <a:latin typeface="Arial" charset="0"/>
                <a:ea typeface="+mn-ea"/>
                <a:cs typeface="+mn-cs"/>
              </a:rPr>
              <a:t> state before the init state; this state indicates that no recent information has been received from the neighbor and that an effort will be made to contact the neighbor by sending hello packets at a reduced poll </a:t>
            </a:r>
            <a:r>
              <a:rPr lang="en-US" sz="1200" kern="1200" smtClean="0">
                <a:solidFill>
                  <a:schemeClr val="tx1"/>
                </a:solidFill>
                <a:latin typeface="Arial" charset="0"/>
                <a:ea typeface="+mn-ea"/>
                <a:cs typeface="+mn-cs"/>
              </a:rPr>
              <a:t>interval.</a:t>
            </a:r>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All routers that received the hello packet send a unicast reply packet to R1 with their corresponding information. The Neighbor field in the hello packet includes all other neighboring routers, including R1.</a:t>
            </a:r>
          </a:p>
          <a:p>
            <a:r>
              <a:rPr lang="en-US" sz="1200" kern="1200" dirty="0" smtClean="0">
                <a:solidFill>
                  <a:schemeClr val="tx1"/>
                </a:solidFill>
                <a:latin typeface="Arial" charset="0"/>
                <a:ea typeface="+mn-ea"/>
                <a:cs typeface="+mn-cs"/>
              </a:rPr>
              <a:t>When R1 receives these hello packets, it adds all the routers that have its router ID in their hello packets to its own neighbor relationship database. These routers are now in the </a:t>
            </a:r>
            <a:r>
              <a:rPr lang="en-US" sz="1200" i="1" kern="1200" dirty="0" smtClean="0">
                <a:solidFill>
                  <a:schemeClr val="tx1"/>
                </a:solidFill>
                <a:latin typeface="Arial" charset="0"/>
                <a:ea typeface="+mn-ea"/>
                <a:cs typeface="+mn-cs"/>
              </a:rPr>
              <a:t>two-way</a:t>
            </a:r>
            <a:r>
              <a:rPr lang="en-US" sz="1200" kern="1200" dirty="0" smtClean="0">
                <a:solidFill>
                  <a:schemeClr val="tx1"/>
                </a:solidFill>
                <a:latin typeface="Arial" charset="0"/>
                <a:ea typeface="+mn-ea"/>
                <a:cs typeface="+mn-cs"/>
              </a:rPr>
              <a:t> state. At this point, all routers that have each other in their lists of neighbors have established bidirectional communication.</a:t>
            </a:r>
          </a:p>
          <a:p>
            <a:r>
              <a:rPr lang="en-US" sz="1200" kern="1200" dirty="0" smtClean="0">
                <a:solidFill>
                  <a:schemeClr val="tx1"/>
                </a:solidFill>
                <a:latin typeface="Arial" charset="0"/>
                <a:ea typeface="+mn-ea"/>
                <a:cs typeface="+mn-cs"/>
              </a:rPr>
              <a:t>If the link type is a broadcast network, generally a LAN link such as Ethernet, then a DR and BDR must be selected. The DR forms bidirectional adjacencies with all other routers on the LAN link. This process must occur before the routers can begin exchanging link-state information.</a:t>
            </a:r>
          </a:p>
          <a:p>
            <a:r>
              <a:rPr lang="en-US" sz="1200" kern="1200" dirty="0" smtClean="0">
                <a:solidFill>
                  <a:schemeClr val="tx1"/>
                </a:solidFill>
                <a:latin typeface="Arial" charset="0"/>
                <a:ea typeface="+mn-ea"/>
                <a:cs typeface="+mn-cs"/>
              </a:rPr>
              <a:t>Periodically (every 10 seconds by default on broadcast networks) the routers in a network exchange hello packets to ensure that communication is still working. Recall that the hello packets include the DR, the BDR, and the list of routers whose hello packets have been received by the router. Remember that “received” means that the receiving router recognizes itself as one of the neighbor list entries in the received hello </a:t>
            </a:r>
            <a:r>
              <a:rPr lang="en-US" sz="1200" kern="1200" smtClean="0">
                <a:solidFill>
                  <a:schemeClr val="tx1"/>
                </a:solidFill>
                <a:latin typeface="Arial" charset="0"/>
                <a:ea typeface="+mn-ea"/>
                <a:cs typeface="+mn-cs"/>
              </a:rPr>
              <a:t>packet.</a:t>
            </a:r>
            <a:endParaRPr lang="en-US" sz="12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dirty="0" smtClean="0">
                <a:solidFill>
                  <a:schemeClr val="tx1"/>
                </a:solidFill>
                <a:latin typeface="Arial" charset="0"/>
                <a:ea typeface="+mn-ea"/>
                <a:cs typeface="+mn-cs"/>
              </a:rPr>
              <a:t>While the hello packets (OSPF packet type 1) are used in the hello protocol, the other four types of OSPF packets are used during the process of exchanging and synchronizing </a:t>
            </a:r>
            <a:r>
              <a:rPr lang="en-US" sz="1200" kern="1200" dirty="0" err="1" smtClean="0">
                <a:solidFill>
                  <a:schemeClr val="tx1"/>
                </a:solidFill>
                <a:latin typeface="Arial" charset="0"/>
                <a:ea typeface="+mn-ea"/>
                <a:cs typeface="+mn-cs"/>
              </a:rPr>
              <a:t>LSDBs</a:t>
            </a:r>
            <a:r>
              <a:rPr lang="en-US" sz="1200" kern="1200" dirty="0" smtClean="0">
                <a:solidFill>
                  <a:schemeClr val="tx1"/>
                </a:solidFill>
                <a:latin typeface="Arial" charset="0"/>
                <a:ea typeface="+mn-ea"/>
                <a:cs typeface="+mn-cs"/>
              </a:rPr>
              <a:t>, as follows:</a:t>
            </a:r>
          </a:p>
          <a:p>
            <a:pPr lvl="1"/>
            <a:r>
              <a:rPr lang="en-US" sz="1200" b="1" i="0" u="none" strike="noStrike" kern="1200" dirty="0" smtClean="0">
                <a:solidFill>
                  <a:schemeClr val="tx1"/>
                </a:solidFill>
                <a:effectLst/>
                <a:latin typeface="Arial" charset="0"/>
                <a:ea typeface="+mn-ea"/>
                <a:cs typeface="+mn-cs"/>
              </a:rPr>
              <a:t>OSPF type 2 DBD</a:t>
            </a:r>
            <a:r>
              <a:rPr lang="en-US" sz="1200" kern="1200" dirty="0" smtClean="0">
                <a:solidFill>
                  <a:schemeClr val="tx1"/>
                </a:solidFill>
                <a:latin typeface="Arial" charset="0"/>
                <a:ea typeface="+mn-ea"/>
                <a:cs typeface="+mn-cs"/>
              </a:rPr>
              <a:t>—Used to describe the LSAs available in the </a:t>
            </a:r>
            <a:r>
              <a:rPr lang="en-US" sz="1200" kern="1200" dirty="0" err="1" smtClean="0">
                <a:solidFill>
                  <a:schemeClr val="tx1"/>
                </a:solidFill>
                <a:latin typeface="Arial" charset="0"/>
                <a:ea typeface="+mn-ea"/>
                <a:cs typeface="+mn-cs"/>
              </a:rPr>
              <a:t>SLDB</a:t>
            </a:r>
            <a:r>
              <a:rPr lang="en-US" sz="1200" kern="1200" dirty="0" smtClean="0">
                <a:solidFill>
                  <a:schemeClr val="tx1"/>
                </a:solidFill>
                <a:latin typeface="Arial" charset="0"/>
                <a:ea typeface="+mn-ea"/>
                <a:cs typeface="+mn-cs"/>
              </a:rPr>
              <a:t>.</a:t>
            </a:r>
          </a:p>
          <a:p>
            <a:pPr lvl="1"/>
            <a:r>
              <a:rPr lang="en-US" sz="1200" b="1" i="0" u="none" strike="noStrike" kern="1200" dirty="0" smtClean="0">
                <a:solidFill>
                  <a:schemeClr val="tx1"/>
                </a:solidFill>
                <a:effectLst/>
                <a:latin typeface="Arial" charset="0"/>
                <a:ea typeface="+mn-ea"/>
                <a:cs typeface="+mn-cs"/>
              </a:rPr>
              <a:t>OSPF type 3 </a:t>
            </a:r>
            <a:r>
              <a:rPr lang="en-US" sz="1200" b="1" i="0" u="none" strike="noStrike" kern="1200" dirty="0" err="1" smtClean="0">
                <a:solidFill>
                  <a:schemeClr val="tx1"/>
                </a:solidFill>
                <a:effectLst/>
                <a:latin typeface="Arial" charset="0"/>
                <a:ea typeface="+mn-ea"/>
                <a:cs typeface="+mn-cs"/>
              </a:rPr>
              <a:t>LSR</a:t>
            </a:r>
            <a:r>
              <a:rPr lang="en-US" sz="1200" kern="1200" dirty="0" smtClean="0">
                <a:solidFill>
                  <a:schemeClr val="tx1"/>
                </a:solidFill>
                <a:latin typeface="Arial" charset="0"/>
                <a:ea typeface="+mn-ea"/>
                <a:cs typeface="+mn-cs"/>
              </a:rPr>
              <a:t> —Used to request missing LSA information.</a:t>
            </a:r>
          </a:p>
          <a:p>
            <a:pPr lvl="1"/>
            <a:r>
              <a:rPr lang="en-US" sz="1200" b="1" i="0" u="none" strike="noStrike" kern="1200" dirty="0" smtClean="0">
                <a:solidFill>
                  <a:schemeClr val="tx1"/>
                </a:solidFill>
                <a:effectLst/>
                <a:latin typeface="Arial" charset="0"/>
                <a:ea typeface="+mn-ea"/>
                <a:cs typeface="+mn-cs"/>
              </a:rPr>
              <a:t>OSPF type 4 LSU</a:t>
            </a:r>
            <a:r>
              <a:rPr lang="en-US" sz="1200" kern="1200" dirty="0" smtClean="0">
                <a:solidFill>
                  <a:schemeClr val="tx1"/>
                </a:solidFill>
                <a:latin typeface="Arial" charset="0"/>
                <a:ea typeface="+mn-ea"/>
                <a:cs typeface="+mn-cs"/>
              </a:rPr>
              <a:t> —Used to send complete LSAs.</a:t>
            </a:r>
          </a:p>
          <a:p>
            <a:pPr lvl="1"/>
            <a:r>
              <a:rPr lang="en-US" sz="1200" b="1" i="0" u="none" strike="noStrike" kern="1200" dirty="0" smtClean="0">
                <a:solidFill>
                  <a:schemeClr val="tx1"/>
                </a:solidFill>
                <a:effectLst/>
                <a:latin typeface="Arial" charset="0"/>
                <a:ea typeface="+mn-ea"/>
                <a:cs typeface="+mn-cs"/>
              </a:rPr>
              <a:t>OSPF type 5 LSAck</a:t>
            </a:r>
            <a:r>
              <a:rPr lang="en-US" sz="1200" kern="1200" dirty="0" smtClean="0">
                <a:solidFill>
                  <a:schemeClr val="tx1"/>
                </a:solidFill>
                <a:latin typeface="Arial" charset="0"/>
                <a:ea typeface="+mn-ea"/>
                <a:cs typeface="+mn-cs"/>
              </a:rPr>
              <a:t> —Used to acknowledge </a:t>
            </a:r>
            <a:r>
              <a:rPr lang="en-US" sz="1200" kern="1200" dirty="0" err="1" smtClean="0">
                <a:solidFill>
                  <a:schemeClr val="tx1"/>
                </a:solidFill>
                <a:latin typeface="Arial" charset="0"/>
                <a:ea typeface="+mn-ea"/>
                <a:cs typeface="+mn-cs"/>
              </a:rPr>
              <a:t>LSUs</a:t>
            </a:r>
            <a:r>
              <a:rPr lang="en-US" sz="1200" kern="1200" dirty="0" smtClean="0">
                <a:solidFill>
                  <a:schemeClr val="tx1"/>
                </a:solidFill>
                <a:latin typeface="Arial" charset="0"/>
                <a:ea typeface="+mn-ea"/>
                <a:cs typeface="+mn-cs"/>
              </a:rPr>
              <a:t>, to ensure reliable transport and information exchange.</a:t>
            </a:r>
          </a:p>
          <a:p>
            <a:r>
              <a:rPr lang="en-US" sz="1200" kern="1200" dirty="0" smtClean="0">
                <a:solidFill>
                  <a:schemeClr val="tx1"/>
                </a:solidFill>
                <a:latin typeface="Arial" charset="0"/>
                <a:ea typeface="+mn-ea"/>
                <a:cs typeface="+mn-cs"/>
              </a:rPr>
              <a:t>OSPF type 4 and type 5 packets are sent to the multicast IP address 224.0.0.5 or 224.0.0.6</a:t>
            </a:r>
            <a:r>
              <a:rPr lang="en-US" sz="1200" kern="1200" baseline="0" dirty="0" smtClean="0">
                <a:solidFill>
                  <a:schemeClr val="tx1"/>
                </a:solidFill>
                <a:latin typeface="Arial" charset="0"/>
                <a:ea typeface="+mn-ea"/>
                <a:cs typeface="+mn-cs"/>
              </a:rPr>
              <a:t> if there are </a:t>
            </a:r>
            <a:r>
              <a:rPr lang="en-US" sz="1200" kern="1200" baseline="0" dirty="0" err="1" smtClean="0">
                <a:solidFill>
                  <a:schemeClr val="tx1"/>
                </a:solidFill>
                <a:latin typeface="Arial" charset="0"/>
                <a:ea typeface="+mn-ea"/>
                <a:cs typeface="+mn-cs"/>
              </a:rPr>
              <a:t>DRs</a:t>
            </a:r>
            <a:r>
              <a:rPr lang="en-US" sz="1200" kern="1200" baseline="0" dirty="0" smtClean="0">
                <a:solidFill>
                  <a:schemeClr val="tx1"/>
                </a:solidFill>
                <a:latin typeface="Arial" charset="0"/>
                <a:ea typeface="+mn-ea"/>
                <a:cs typeface="+mn-cs"/>
              </a:rPr>
              <a:t> on the link)</a:t>
            </a:r>
            <a:r>
              <a:rPr lang="en-US" sz="1200" kern="1200" dirty="0" smtClean="0">
                <a:solidFill>
                  <a:schemeClr val="tx1"/>
                </a:solidFill>
                <a:latin typeface="Arial" charset="0"/>
                <a:ea typeface="+mn-ea"/>
                <a:cs typeface="+mn-cs"/>
              </a:rPr>
              <a:t>, except when retransmitting, when sent across a virtual link, and on non-broadcast networks. All other packets are sent to a unicast IP address.</a:t>
            </a:r>
          </a:p>
          <a:p>
            <a:pPr marL="112713" marR="0" lvl="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In the </a:t>
            </a:r>
            <a:r>
              <a:rPr lang="en-US" sz="1200" i="1" kern="1200" dirty="0" err="1" smtClean="0">
                <a:solidFill>
                  <a:schemeClr val="tx1"/>
                </a:solidFill>
                <a:latin typeface="Arial" charset="0"/>
                <a:ea typeface="+mn-ea"/>
                <a:cs typeface="+mn-cs"/>
              </a:rPr>
              <a:t>exstart</a:t>
            </a:r>
            <a:r>
              <a:rPr lang="en-US" sz="1200" kern="1200" dirty="0" smtClean="0">
                <a:solidFill>
                  <a:schemeClr val="tx1"/>
                </a:solidFill>
                <a:latin typeface="Arial" charset="0"/>
                <a:ea typeface="+mn-ea"/>
                <a:cs typeface="+mn-cs"/>
              </a:rPr>
              <a:t> state, a master and slave relationship is created between each router and its adjacent DR and BDR. The router with the higher router ID acts as the master during the exchange process.</a:t>
            </a:r>
          </a:p>
          <a:p>
            <a:r>
              <a:rPr lang="en-US" sz="1200" kern="1200" dirty="0" smtClean="0">
                <a:solidFill>
                  <a:schemeClr val="tx1"/>
                </a:solidFill>
                <a:latin typeface="Arial" charset="0"/>
                <a:ea typeface="+mn-ea"/>
                <a:cs typeface="+mn-cs"/>
              </a:rPr>
              <a:t>The master and slave routers exchange one or more DBD packets (also called </a:t>
            </a:r>
            <a:r>
              <a:rPr lang="en-US" sz="1200" kern="1200" dirty="0" err="1" smtClean="0">
                <a:solidFill>
                  <a:schemeClr val="tx1"/>
                </a:solidFill>
                <a:latin typeface="Arial" charset="0"/>
                <a:ea typeface="+mn-ea"/>
                <a:cs typeface="+mn-cs"/>
              </a:rPr>
              <a:t>DDPs</a:t>
            </a:r>
            <a:r>
              <a:rPr lang="en-US" sz="1200" kern="1200" dirty="0" smtClean="0">
                <a:solidFill>
                  <a:schemeClr val="tx1"/>
                </a:solidFill>
                <a:latin typeface="Arial" charset="0"/>
                <a:ea typeface="+mn-ea"/>
                <a:cs typeface="+mn-cs"/>
              </a:rPr>
              <a:t>). The routers are in the </a:t>
            </a:r>
            <a:r>
              <a:rPr lang="en-US" sz="1200" i="1" kern="1200" dirty="0" smtClean="0">
                <a:solidFill>
                  <a:schemeClr val="tx1"/>
                </a:solidFill>
                <a:latin typeface="Arial" charset="0"/>
                <a:ea typeface="+mn-ea"/>
                <a:cs typeface="+mn-cs"/>
              </a:rPr>
              <a:t>exchange</a:t>
            </a:r>
            <a:r>
              <a:rPr lang="en-US" sz="1200" kern="1200" dirty="0" smtClean="0">
                <a:solidFill>
                  <a:schemeClr val="tx1"/>
                </a:solidFill>
                <a:latin typeface="Arial" charset="0"/>
                <a:ea typeface="+mn-ea"/>
                <a:cs typeface="+mn-cs"/>
              </a:rPr>
              <a:t> state.</a:t>
            </a:r>
          </a:p>
          <a:p>
            <a:pPr lvl="0"/>
            <a:r>
              <a:rPr lang="en-US" sz="1200" kern="1200" dirty="0" smtClean="0">
                <a:solidFill>
                  <a:schemeClr val="tx1"/>
                </a:solidFill>
                <a:latin typeface="Arial" charset="0"/>
                <a:ea typeface="+mn-ea"/>
                <a:cs typeface="+mn-cs"/>
              </a:rPr>
              <a:t>A DBD includes information about the LSA entry header that appears in the router’s </a:t>
            </a:r>
            <a:r>
              <a:rPr lang="en-US" sz="1200" kern="1200" dirty="0" err="1" smtClean="0">
                <a:solidFill>
                  <a:schemeClr val="tx1"/>
                </a:solidFill>
                <a:latin typeface="Arial" charset="0"/>
                <a:ea typeface="+mn-ea"/>
                <a:cs typeface="+mn-cs"/>
              </a:rPr>
              <a:t>LSDB</a:t>
            </a:r>
            <a:r>
              <a:rPr lang="en-US" sz="1200" kern="1200" dirty="0" smtClean="0">
                <a:solidFill>
                  <a:schemeClr val="tx1"/>
                </a:solidFill>
                <a:latin typeface="Arial" charset="0"/>
                <a:ea typeface="+mn-ea"/>
                <a:cs typeface="+mn-cs"/>
              </a:rPr>
              <a:t>. The entries can be about a link or about a network. Each LSA entry header includes information about the link-state type, the address of the advertising router, the link’s cost, and the sequence number. The router uses the sequence number to determine the “newness” of the received link-state information.</a:t>
            </a:r>
          </a:p>
          <a:p>
            <a:r>
              <a:rPr lang="en-US" sz="1200" kern="1200" dirty="0" smtClean="0">
                <a:solidFill>
                  <a:schemeClr val="tx1"/>
                </a:solidFill>
                <a:latin typeface="Arial" charset="0"/>
                <a:ea typeface="+mn-ea"/>
                <a:cs typeface="+mn-cs"/>
              </a:rPr>
              <a:t>When the router receives the DBD, it performs the following actions, as shown in Figure 3-10:</a:t>
            </a:r>
          </a:p>
          <a:p>
            <a:pPr lvl="0"/>
            <a:r>
              <a:rPr lang="en-US" sz="1200" kern="1200" dirty="0" smtClean="0">
                <a:solidFill>
                  <a:schemeClr val="tx1"/>
                </a:solidFill>
                <a:latin typeface="Arial" charset="0"/>
                <a:ea typeface="+mn-ea"/>
                <a:cs typeface="+mn-cs"/>
              </a:rPr>
              <a:t>It acknowledges the receipt of the DBD using the LSAck packet.</a:t>
            </a:r>
          </a:p>
          <a:p>
            <a:pPr lvl="0"/>
            <a:r>
              <a:rPr lang="en-US" sz="1200" kern="1200" dirty="0" smtClean="0">
                <a:solidFill>
                  <a:schemeClr val="tx1"/>
                </a:solidFill>
                <a:latin typeface="Arial" charset="0"/>
                <a:ea typeface="+mn-ea"/>
                <a:cs typeface="+mn-cs"/>
              </a:rPr>
              <a:t>It compares the information it received with the information it has in its own </a:t>
            </a:r>
            <a:r>
              <a:rPr lang="en-US" sz="1200" kern="1200" dirty="0" err="1" smtClean="0">
                <a:solidFill>
                  <a:schemeClr val="tx1"/>
                </a:solidFill>
                <a:latin typeface="Arial" charset="0"/>
                <a:ea typeface="+mn-ea"/>
                <a:cs typeface="+mn-cs"/>
              </a:rPr>
              <a:t>LSDB</a:t>
            </a:r>
            <a:r>
              <a:rPr lang="en-US" sz="1200" kern="1200" dirty="0" smtClean="0">
                <a:solidFill>
                  <a:schemeClr val="tx1"/>
                </a:solidFill>
                <a:latin typeface="Arial" charset="0"/>
                <a:ea typeface="+mn-ea"/>
                <a:cs typeface="+mn-cs"/>
              </a:rPr>
              <a:t>. If the DBD has a more current link-state entry, the router sends an </a:t>
            </a:r>
            <a:r>
              <a:rPr lang="en-US" sz="1200" kern="1200" dirty="0" err="1" smtClean="0">
                <a:solidFill>
                  <a:schemeClr val="tx1"/>
                </a:solidFill>
                <a:latin typeface="Arial" charset="0"/>
                <a:ea typeface="+mn-ea"/>
                <a:cs typeface="+mn-cs"/>
              </a:rPr>
              <a:t>LSR</a:t>
            </a:r>
            <a:r>
              <a:rPr lang="en-US" sz="1200" kern="1200" dirty="0" smtClean="0">
                <a:solidFill>
                  <a:schemeClr val="tx1"/>
                </a:solidFill>
                <a:latin typeface="Arial" charset="0"/>
                <a:ea typeface="+mn-ea"/>
                <a:cs typeface="+mn-cs"/>
              </a:rPr>
              <a:t> to the other router. The process of sending </a:t>
            </a:r>
            <a:r>
              <a:rPr lang="en-US" sz="1200" kern="1200" dirty="0" err="1" smtClean="0">
                <a:solidFill>
                  <a:schemeClr val="tx1"/>
                </a:solidFill>
                <a:latin typeface="Arial" charset="0"/>
                <a:ea typeface="+mn-ea"/>
                <a:cs typeface="+mn-cs"/>
              </a:rPr>
              <a:t>LSRs</a:t>
            </a:r>
            <a:r>
              <a:rPr lang="en-US" sz="1200" kern="1200" dirty="0" smtClean="0">
                <a:solidFill>
                  <a:schemeClr val="tx1"/>
                </a:solidFill>
                <a:latin typeface="Arial" charset="0"/>
                <a:ea typeface="+mn-ea"/>
                <a:cs typeface="+mn-cs"/>
              </a:rPr>
              <a:t> is called the </a:t>
            </a:r>
            <a:r>
              <a:rPr lang="en-US" sz="1200" i="1" kern="1200" dirty="0" smtClean="0">
                <a:solidFill>
                  <a:schemeClr val="tx1"/>
                </a:solidFill>
                <a:latin typeface="Arial" charset="0"/>
                <a:ea typeface="+mn-ea"/>
                <a:cs typeface="+mn-cs"/>
              </a:rPr>
              <a:t>loading</a:t>
            </a:r>
            <a:r>
              <a:rPr lang="en-US" sz="1200" kern="1200" dirty="0" smtClean="0">
                <a:solidFill>
                  <a:schemeClr val="tx1"/>
                </a:solidFill>
                <a:latin typeface="Arial" charset="0"/>
                <a:ea typeface="+mn-ea"/>
                <a:cs typeface="+mn-cs"/>
              </a:rPr>
              <a:t> state.</a:t>
            </a:r>
          </a:p>
          <a:p>
            <a:pPr lvl="0"/>
            <a:r>
              <a:rPr lang="en-US" sz="1200" kern="1200" dirty="0" smtClean="0">
                <a:solidFill>
                  <a:schemeClr val="tx1"/>
                </a:solidFill>
                <a:latin typeface="Arial" charset="0"/>
                <a:ea typeface="+mn-ea"/>
                <a:cs typeface="+mn-cs"/>
              </a:rPr>
              <a:t>The other router responds with the complete information about the requested entry in an LSU packet. Again, when the router receives an LSU, it sends an LSAck.</a:t>
            </a:r>
          </a:p>
          <a:p>
            <a:pPr lvl="0"/>
            <a:r>
              <a:rPr lang="en-US" sz="1200" kern="1200" dirty="0" smtClean="0">
                <a:solidFill>
                  <a:schemeClr val="tx1"/>
                </a:solidFill>
                <a:latin typeface="Arial" charset="0"/>
                <a:ea typeface="+mn-ea"/>
                <a:cs typeface="+mn-cs"/>
              </a:rPr>
              <a:t>The router adds the new link-state entries into its </a:t>
            </a:r>
            <a:r>
              <a:rPr lang="en-US" sz="1200" kern="1200" dirty="0" err="1" smtClean="0">
                <a:solidFill>
                  <a:schemeClr val="tx1"/>
                </a:solidFill>
                <a:latin typeface="Arial" charset="0"/>
                <a:ea typeface="+mn-ea"/>
                <a:cs typeface="+mn-cs"/>
              </a:rPr>
              <a:t>LSDB</a:t>
            </a:r>
            <a:r>
              <a:rPr lang="en-US" sz="1200" kern="1200" dirty="0" smtClean="0">
                <a:solidFill>
                  <a:schemeClr val="tx1"/>
                </a:solidFill>
                <a:latin typeface="Arial" charset="0"/>
                <a:ea typeface="+mn-ea"/>
                <a:cs typeface="+mn-cs"/>
              </a:rPr>
              <a:t>.</a:t>
            </a:r>
          </a:p>
          <a:p>
            <a:r>
              <a:rPr lang="en-US" sz="1200" kern="1200" dirty="0" smtClean="0">
                <a:solidFill>
                  <a:schemeClr val="tx1"/>
                </a:solidFill>
                <a:latin typeface="Arial" charset="0"/>
                <a:ea typeface="+mn-ea"/>
                <a:cs typeface="+mn-cs"/>
              </a:rPr>
              <a:t>After all </a:t>
            </a:r>
            <a:r>
              <a:rPr lang="en-US" sz="1200" kern="1200" dirty="0" err="1" smtClean="0">
                <a:solidFill>
                  <a:schemeClr val="tx1"/>
                </a:solidFill>
                <a:latin typeface="Arial" charset="0"/>
                <a:ea typeface="+mn-ea"/>
                <a:cs typeface="+mn-cs"/>
              </a:rPr>
              <a:t>LSRs</a:t>
            </a:r>
            <a:r>
              <a:rPr lang="en-US" sz="1200" kern="1200" dirty="0" smtClean="0">
                <a:solidFill>
                  <a:schemeClr val="tx1"/>
                </a:solidFill>
                <a:latin typeface="Arial" charset="0"/>
                <a:ea typeface="+mn-ea"/>
                <a:cs typeface="+mn-cs"/>
              </a:rPr>
              <a:t> have been satisfied for a given router, the adjacent routers are considered synchronized and in a </a:t>
            </a:r>
            <a:r>
              <a:rPr lang="en-US" sz="1200" i="1" kern="1200" dirty="0" smtClean="0">
                <a:solidFill>
                  <a:schemeClr val="tx1"/>
                </a:solidFill>
                <a:latin typeface="Arial" charset="0"/>
                <a:ea typeface="+mn-ea"/>
                <a:cs typeface="+mn-cs"/>
              </a:rPr>
              <a:t>full</a:t>
            </a:r>
            <a:r>
              <a:rPr lang="en-US" sz="1200" kern="1200" dirty="0" smtClean="0">
                <a:solidFill>
                  <a:schemeClr val="tx1"/>
                </a:solidFill>
                <a:latin typeface="Arial" charset="0"/>
                <a:ea typeface="+mn-ea"/>
                <a:cs typeface="+mn-cs"/>
              </a:rPr>
              <a:t> state</a:t>
            </a:r>
            <a:r>
              <a:rPr lang="en-US" sz="1200" kern="1200" smtClean="0">
                <a:solidFill>
                  <a:schemeClr val="tx1"/>
                </a:solidFill>
                <a:latin typeface="Arial" charset="0"/>
                <a:ea typeface="+mn-ea"/>
                <a:cs typeface="+mn-cs"/>
              </a:rPr>
              <a:t>. </a:t>
            </a:r>
            <a:endParaRPr lang="en-US" sz="12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1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If the LSA entry does not already exist, the router adds the entry to its </a:t>
            </a:r>
            <a:r>
              <a:rPr lang="en-US" sz="1200" kern="1200" dirty="0" err="1" smtClean="0">
                <a:solidFill>
                  <a:schemeClr val="tx1"/>
                </a:solidFill>
                <a:latin typeface="Arial" charset="0"/>
                <a:ea typeface="+mn-ea"/>
                <a:cs typeface="+mn-cs"/>
              </a:rPr>
              <a:t>LSDB</a:t>
            </a:r>
            <a:r>
              <a:rPr lang="en-US" sz="1200" kern="1200" dirty="0" smtClean="0">
                <a:solidFill>
                  <a:schemeClr val="tx1"/>
                </a:solidFill>
                <a:latin typeface="Arial" charset="0"/>
                <a:ea typeface="+mn-ea"/>
                <a:cs typeface="+mn-cs"/>
              </a:rPr>
              <a:t>, sends back a link-state acknowledgment (LSAck), floods the information to other routers, runs SPF, and updates its routing table.</a:t>
            </a:r>
          </a:p>
          <a:p>
            <a:r>
              <a:rPr lang="en-US" sz="1200" kern="1200" dirty="0" smtClean="0">
                <a:solidFill>
                  <a:schemeClr val="tx1"/>
                </a:solidFill>
                <a:latin typeface="Arial" charset="0"/>
                <a:ea typeface="+mn-ea"/>
                <a:cs typeface="+mn-cs"/>
              </a:rPr>
              <a:t>If the entry already exists and the received LSA has the same sequence number, the router ignores the LSA entry.</a:t>
            </a:r>
          </a:p>
          <a:p>
            <a:r>
              <a:rPr lang="en-US" sz="1200" kern="1200" dirty="0" smtClean="0">
                <a:solidFill>
                  <a:schemeClr val="tx1"/>
                </a:solidFill>
                <a:latin typeface="Arial" charset="0"/>
                <a:ea typeface="+mn-ea"/>
                <a:cs typeface="+mn-cs"/>
              </a:rPr>
              <a:t>If the entry already exists but the LSA includes newer information (it has a higher sequence number), the router adds the entry to its </a:t>
            </a:r>
            <a:r>
              <a:rPr lang="en-US" sz="1200" kern="1200" dirty="0" err="1" smtClean="0">
                <a:solidFill>
                  <a:schemeClr val="tx1"/>
                </a:solidFill>
                <a:latin typeface="Arial" charset="0"/>
                <a:ea typeface="+mn-ea"/>
                <a:cs typeface="+mn-cs"/>
              </a:rPr>
              <a:t>LSDB</a:t>
            </a:r>
            <a:r>
              <a:rPr lang="en-US" sz="1200" kern="1200" dirty="0" smtClean="0">
                <a:solidFill>
                  <a:schemeClr val="tx1"/>
                </a:solidFill>
                <a:latin typeface="Arial" charset="0"/>
                <a:ea typeface="+mn-ea"/>
                <a:cs typeface="+mn-cs"/>
              </a:rPr>
              <a:t>, sends back an LSAck, floods the information to other routers, runs SPF, and updates its routing table.</a:t>
            </a:r>
          </a:p>
          <a:p>
            <a:r>
              <a:rPr lang="en-US" sz="1200" kern="1200" dirty="0" smtClean="0">
                <a:solidFill>
                  <a:schemeClr val="tx1"/>
                </a:solidFill>
                <a:latin typeface="Arial" charset="0"/>
                <a:ea typeface="+mn-ea"/>
                <a:cs typeface="+mn-cs"/>
              </a:rPr>
              <a:t>If the entry already exists but the LSA includes older information, it sends an LSU to the sender with its newer information.</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46</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u="none" strike="noStrike" kern="1200" dirty="0" smtClean="0">
                <a:solidFill>
                  <a:schemeClr val="tx1"/>
                </a:solidFill>
                <a:effectLst/>
                <a:latin typeface="Arial" charset="0"/>
                <a:ea typeface="+mn-ea"/>
                <a:cs typeface="+mn-cs"/>
              </a:rPr>
              <a:t>IP addressing plan</a:t>
            </a:r>
            <a:r>
              <a:rPr lang="en-US" sz="1200" b="0" i="0" u="none" strike="noStrike" kern="1200" dirty="0" smtClean="0">
                <a:solidFill>
                  <a:schemeClr val="tx1"/>
                </a:solidFill>
                <a:effectLst/>
                <a:latin typeface="Arial" charset="0"/>
                <a:ea typeface="+mn-ea"/>
                <a:cs typeface="+mn-cs"/>
              </a:rPr>
              <a:t>: The IP addressing plan</a:t>
            </a:r>
            <a:r>
              <a:rPr lang="en-US" sz="1200" b="1" i="0" u="none" strike="noStrike" kern="1200" dirty="0" smtClean="0">
                <a:solidFill>
                  <a:schemeClr val="tx1"/>
                </a:solidFill>
                <a:effectLst/>
                <a:latin typeface="Arial" charset="0"/>
                <a:ea typeface="+mn-ea"/>
                <a:cs typeface="+mn-cs"/>
              </a:rPr>
              <a:t> </a:t>
            </a:r>
            <a:r>
              <a:rPr lang="en-US" sz="1200" b="0" i="0" u="none" strike="noStrike" kern="1200" dirty="0" smtClean="0">
                <a:solidFill>
                  <a:schemeClr val="tx1"/>
                </a:solidFill>
                <a:effectLst/>
                <a:latin typeface="Arial" charset="0"/>
                <a:ea typeface="+mn-ea"/>
                <a:cs typeface="+mn-cs"/>
              </a:rPr>
              <a:t>governs how OSPF can be deployed and how well the OSPF deployment will scale. A detailed hierarchical IP subnet and addressing plan must be produced, to enable OSPF summarization, allow the network to scale more easily, and to optimize OSPF behavior.</a:t>
            </a:r>
            <a:endParaRPr lang="en-US" sz="1200" kern="1200" dirty="0" smtClean="0">
              <a:solidFill>
                <a:schemeClr val="tx1"/>
              </a:solidFill>
              <a:latin typeface="Arial" charset="0"/>
              <a:ea typeface="+mn-ea"/>
              <a:cs typeface="+mn-cs"/>
            </a:endParaRPr>
          </a:p>
          <a:p>
            <a:r>
              <a:rPr lang="en-US" sz="1200" b="1" i="0" u="none" strike="noStrike" kern="1200" dirty="0" smtClean="0">
                <a:solidFill>
                  <a:schemeClr val="tx1"/>
                </a:solidFill>
                <a:effectLst/>
                <a:latin typeface="Arial" charset="0"/>
                <a:ea typeface="+mn-ea"/>
                <a:cs typeface="+mn-cs"/>
              </a:rPr>
              <a:t>Network topology: </a:t>
            </a:r>
            <a:r>
              <a:rPr lang="en-US" sz="1200" b="0" i="0" u="none" strike="noStrike" kern="1200" dirty="0" smtClean="0">
                <a:solidFill>
                  <a:schemeClr val="tx1"/>
                </a:solidFill>
                <a:effectLst/>
                <a:latin typeface="Arial" charset="0"/>
                <a:ea typeface="+mn-ea"/>
                <a:cs typeface="+mn-cs"/>
              </a:rPr>
              <a:t>The topology consists of the devices (routers, switches, and so on) and the links connecting them. A detailed network topology should be created to assess OSPF scalability requirements and to determine which OSPF features might be required (for example, OSPF summarization, stub areas, and redistribution). The topology should include back up links where necessary.</a:t>
            </a:r>
            <a:endParaRPr lang="en-US" sz="1200" kern="1200" dirty="0" smtClean="0">
              <a:solidFill>
                <a:schemeClr val="tx1"/>
              </a:solidFill>
              <a:latin typeface="Arial" charset="0"/>
              <a:ea typeface="+mn-ea"/>
              <a:cs typeface="+mn-cs"/>
            </a:endParaRPr>
          </a:p>
          <a:p>
            <a:r>
              <a:rPr lang="en-US" sz="1200" b="1" i="0" u="none" strike="noStrike" kern="1200" dirty="0" smtClean="0">
                <a:solidFill>
                  <a:schemeClr val="tx1"/>
                </a:solidFill>
                <a:effectLst/>
                <a:latin typeface="Arial" charset="0"/>
                <a:ea typeface="+mn-ea"/>
                <a:cs typeface="+mn-cs"/>
              </a:rPr>
              <a:t>OSPF areas: </a:t>
            </a:r>
            <a:r>
              <a:rPr lang="en-US" sz="1200" b="0" i="0" u="none" strike="noStrike" kern="1200" dirty="0" smtClean="0">
                <a:solidFill>
                  <a:schemeClr val="tx1"/>
                </a:solidFill>
                <a:effectLst/>
                <a:latin typeface="Arial" charset="0"/>
                <a:ea typeface="+mn-ea"/>
                <a:cs typeface="+mn-cs"/>
              </a:rPr>
              <a:t>Dividing an OSPF network into areas decreases the </a:t>
            </a:r>
            <a:r>
              <a:rPr lang="en-US" sz="1200" b="0" i="0" u="none" strike="noStrike" kern="1200" dirty="0" err="1" smtClean="0">
                <a:solidFill>
                  <a:schemeClr val="tx1"/>
                </a:solidFill>
                <a:effectLst/>
                <a:latin typeface="Arial" charset="0"/>
                <a:ea typeface="+mn-ea"/>
                <a:cs typeface="+mn-cs"/>
              </a:rPr>
              <a:t>LSDB</a:t>
            </a:r>
            <a:r>
              <a:rPr lang="en-US" sz="1200" b="0" i="0" u="none" strike="noStrike" kern="1200" dirty="0" smtClean="0">
                <a:solidFill>
                  <a:schemeClr val="tx1"/>
                </a:solidFill>
                <a:effectLst/>
                <a:latin typeface="Arial" charset="0"/>
                <a:ea typeface="+mn-ea"/>
                <a:cs typeface="+mn-cs"/>
              </a:rPr>
              <a:t> size and limits the propagation of link-state updates when the topology changes.</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49</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50</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52</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2943" indent="-232943">
              <a:buNone/>
            </a:pPr>
            <a:r>
              <a:rPr lang="en-US" smtClean="0"/>
              <a:t>To </a:t>
            </a:r>
            <a:r>
              <a:rPr lang="en-US" dirty="0" smtClean="0"/>
              <a:t>configure the OSPF process, complete the following steps:</a:t>
            </a:r>
          </a:p>
          <a:p>
            <a:pPr marL="232943" indent="-232943"/>
            <a:r>
              <a:rPr lang="en-US" b="1" smtClean="0"/>
              <a:t>Step </a:t>
            </a:r>
            <a:r>
              <a:rPr lang="en-US" b="1" dirty="0" smtClean="0"/>
              <a:t>1: </a:t>
            </a:r>
            <a:r>
              <a:rPr lang="en-US" dirty="0" smtClean="0"/>
              <a:t>Enable the OSPF process on the router using the </a:t>
            </a:r>
            <a:r>
              <a:rPr lang="en-US" b="1" dirty="0" smtClean="0"/>
              <a:t>router ospf</a:t>
            </a:r>
            <a:r>
              <a:rPr lang="en-US" dirty="0" smtClean="0"/>
              <a:t> command. </a:t>
            </a:r>
            <a:r>
              <a:rPr lang="en-US" b="1" dirty="0" smtClean="0"/>
              <a:t> </a:t>
            </a:r>
            <a:r>
              <a:rPr lang="en-US" dirty="0" smtClean="0"/>
              <a:t>The </a:t>
            </a:r>
            <a:r>
              <a:rPr lang="en-US" b="1" i="1" dirty="0" smtClean="0"/>
              <a:t>process-id </a:t>
            </a:r>
            <a:r>
              <a:rPr lang="en-US" dirty="0" smtClean="0"/>
              <a:t>is an internally used number to identify the OSPF routing process. The process ID does not need to match process IDs on other routers. Running multiple OSPF processes on the same router is not recommended because it creates multiple database instances that add extra overhead.</a:t>
            </a:r>
          </a:p>
          <a:p>
            <a:pPr marL="232943" marR="0" indent="-232943" algn="l" defTabSz="1020763" rtl="0" eaLnBrk="0" fontAlgn="base" latinLnBrk="0" hangingPunct="0">
              <a:lnSpc>
                <a:spcPct val="90000"/>
              </a:lnSpc>
              <a:spcBef>
                <a:spcPct val="50000"/>
              </a:spcBef>
              <a:spcAft>
                <a:spcPct val="0"/>
              </a:spcAft>
              <a:buClrTx/>
              <a:buSzPct val="100000"/>
              <a:buFontTx/>
              <a:buChar char="•"/>
              <a:tabLst/>
              <a:defRPr/>
            </a:pPr>
            <a:r>
              <a:rPr lang="en-US" dirty="0" smtClean="0"/>
              <a:t>However, if you are routing for multiple VPN routing and forwarding instances, the each VRF needs its own routing process. The </a:t>
            </a:r>
            <a:r>
              <a:rPr lang="en-US" b="1" dirty="0" smtClean="0"/>
              <a:t>vrf</a:t>
            </a:r>
            <a:r>
              <a:rPr lang="en-US" dirty="0" smtClean="0"/>
              <a:t> </a:t>
            </a:r>
            <a:r>
              <a:rPr lang="en-US" b="1" i="1" dirty="0" err="1" smtClean="0"/>
              <a:t>vpn</a:t>
            </a:r>
            <a:r>
              <a:rPr lang="en-US" b="1" i="1" dirty="0" smtClean="0"/>
              <a:t>-name</a:t>
            </a:r>
            <a:r>
              <a:rPr lang="en-US" dirty="0" smtClean="0"/>
              <a:t> option specifies the name of the VPN routing and forwarding (VRF) instance to associate with OSPF VRF processes. For more information on configuring VRF and OSPF refer to the following Cisco link:</a:t>
            </a:r>
            <a:br>
              <a:rPr lang="en-US" dirty="0" smtClean="0"/>
            </a:br>
            <a:r>
              <a:rPr lang="en-US" dirty="0" smtClean="0"/>
              <a:t>http://www.cisco.com/en/US/products/ps6350/products_configuration_guide_chapter09186a008045577b.html</a:t>
            </a:r>
          </a:p>
          <a:p>
            <a:pPr marL="232943" indent="-232943"/>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2943" indent="-232943"/>
            <a:r>
              <a:rPr lang="en-US" b="1" dirty="0" smtClean="0"/>
              <a:t>Step 2:</a:t>
            </a:r>
            <a:r>
              <a:rPr lang="en-US" dirty="0" smtClean="0"/>
              <a:t> Identify which interfaces on the router are part of the OSPF process, using </a:t>
            </a:r>
            <a:r>
              <a:rPr lang="en-US" smtClean="0"/>
              <a:t>the </a:t>
            </a:r>
            <a:r>
              <a:rPr lang="en-US" b="1" smtClean="0"/>
              <a:t>network </a:t>
            </a:r>
            <a:r>
              <a:rPr lang="en-US" dirty="0" smtClean="0"/>
              <a:t>command, as shown in the figure</a:t>
            </a:r>
            <a:r>
              <a:rPr lang="en-US" smtClean="0"/>
              <a:t>. </a:t>
            </a:r>
            <a:endParaRPr lang="en-US" dirty="0" smtClean="0"/>
          </a:p>
          <a:p>
            <a:pPr marL="228600" indent="-228600">
              <a:buFontTx/>
              <a:buNone/>
            </a:pP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2943" indent="-232943"/>
            <a:r>
              <a:rPr lang="en-US" dirty="0" smtClean="0"/>
              <a:t>The </a:t>
            </a:r>
            <a:r>
              <a:rPr lang="en-US" b="1" dirty="0" smtClean="0"/>
              <a:t>ip ospf </a:t>
            </a:r>
            <a:r>
              <a:rPr lang="en-US" b="1" i="1" dirty="0" smtClean="0"/>
              <a:t>process-id</a:t>
            </a:r>
            <a:r>
              <a:rPr lang="en-US" b="1" dirty="0" smtClean="0"/>
              <a:t> area </a:t>
            </a:r>
            <a:r>
              <a:rPr lang="en-US" b="1" i="1" dirty="0" err="1" smtClean="0"/>
              <a:t>area</a:t>
            </a:r>
            <a:r>
              <a:rPr lang="en-US" b="1" i="1" dirty="0" smtClean="0"/>
              <a:t>-id</a:t>
            </a:r>
            <a:r>
              <a:rPr lang="en-US" b="1" dirty="0" smtClean="0"/>
              <a:t> </a:t>
            </a:r>
            <a:r>
              <a:rPr lang="en-US" dirty="0" smtClean="0"/>
              <a:t>interface command is a completely new command starting with Cisco IOS Release 12.3(11)T. With this command, you can enable OSPF directly on an interface, which simplifies the configuration of unnumbered interfaces</a:t>
            </a:r>
            <a:r>
              <a:rPr lang="en-US" smtClean="0"/>
              <a:t>. </a:t>
            </a:r>
          </a:p>
          <a:p>
            <a:pPr marL="232943" indent="-232943"/>
            <a:r>
              <a:rPr lang="en-US" smtClean="0"/>
              <a:t>Because </a:t>
            </a:r>
            <a:r>
              <a:rPr lang="en-US" dirty="0" smtClean="0"/>
              <a:t>the command is configured explicitly for the interface, it will take precedence over the </a:t>
            </a:r>
            <a:r>
              <a:rPr lang="en-US" b="1" dirty="0" smtClean="0"/>
              <a:t>network area</a:t>
            </a:r>
            <a:r>
              <a:rPr lang="en-US" dirty="0" smtClean="0"/>
              <a:t> command. The </a:t>
            </a:r>
            <a:r>
              <a:rPr lang="en-US" b="1" dirty="0" err="1" smtClean="0"/>
              <a:t>secondaries</a:t>
            </a:r>
            <a:r>
              <a:rPr lang="en-US" b="1" dirty="0" smtClean="0"/>
              <a:t> none</a:t>
            </a:r>
            <a:r>
              <a:rPr lang="en-US" dirty="0" smtClean="0"/>
              <a:t> option will prevent secondary IP addresses on the interface from being </a:t>
            </a:r>
            <a:r>
              <a:rPr lang="en-US" smtClean="0"/>
              <a:t>advertised.</a:t>
            </a:r>
            <a:endParaRPr lang="en-US" dirty="0" smtClean="0"/>
          </a:p>
          <a:p>
            <a:pPr marL="228600" indent="-228600">
              <a:buFontTx/>
              <a:buNone/>
            </a:pP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58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r>
              <a:rPr lang="en-US" sz="1200" kern="1200" dirty="0" smtClean="0">
                <a:solidFill>
                  <a:schemeClr val="tx1"/>
                </a:solidFill>
                <a:latin typeface="Arial" charset="0"/>
                <a:ea typeface="+mn-ea"/>
                <a:cs typeface="+mn-cs"/>
              </a:rPr>
              <a:t>For serial links the link’s bandwidth may be specified for the purposes of sending routing update traffic on the link. If you do not define the bandwidth value for these interfaces, OSPF assumes that the bandwidth on the link is the default, which varies with interface type. OSPF uses bandwidth as part of its metric calculation. If the link is actually slower than the default, the router might not be able to converge, or routing updates might become lost. </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Although the two examples shown are a commonly used combination of a </a:t>
            </a:r>
            <a:r>
              <a:rPr lang="en-US" sz="1200" b="1" kern="1200" dirty="0" smtClean="0">
                <a:solidFill>
                  <a:schemeClr val="tx1"/>
                </a:solidFill>
                <a:latin typeface="Arial" charset="0"/>
                <a:ea typeface="+mn-ea"/>
                <a:cs typeface="+mn-cs"/>
              </a:rPr>
              <a:t>network</a:t>
            </a:r>
            <a:r>
              <a:rPr lang="en-US" sz="1200" kern="1200" dirty="0" smtClean="0">
                <a:solidFill>
                  <a:schemeClr val="tx1"/>
                </a:solidFill>
                <a:latin typeface="Arial" charset="0"/>
                <a:ea typeface="+mn-ea"/>
                <a:cs typeface="+mn-cs"/>
              </a:rPr>
              <a:t> statement and a wildcard mask, others could also work. For instance, a range of subnets could be specified.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Notice that the </a:t>
            </a:r>
            <a:r>
              <a:rPr lang="en-US" sz="1200" i="1" kern="1200" dirty="0" smtClean="0">
                <a:solidFill>
                  <a:schemeClr val="tx1"/>
                </a:solidFill>
                <a:latin typeface="Arial" charset="0"/>
                <a:ea typeface="+mn-ea"/>
                <a:cs typeface="+mn-cs"/>
              </a:rPr>
              <a:t>process-ids </a:t>
            </a:r>
            <a:r>
              <a:rPr lang="en-US" sz="1200" i="0" kern="1200" dirty="0" smtClean="0">
                <a:solidFill>
                  <a:schemeClr val="tx1"/>
                </a:solidFill>
                <a:latin typeface="Arial" charset="0"/>
                <a:ea typeface="+mn-ea"/>
                <a:cs typeface="+mn-cs"/>
              </a:rPr>
              <a:t>do not need to match.</a:t>
            </a:r>
            <a:endParaRPr lang="en-US" sz="1200" kern="1200" dirty="0" smtClean="0">
              <a:solidFill>
                <a:schemeClr val="tx1"/>
              </a:solidFill>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Although the two examples shown are a commonly used combination of a </a:t>
            </a:r>
            <a:r>
              <a:rPr lang="en-US" sz="1200" b="1" kern="1200" dirty="0" smtClean="0">
                <a:solidFill>
                  <a:schemeClr val="tx1"/>
                </a:solidFill>
                <a:latin typeface="Arial" charset="0"/>
                <a:ea typeface="+mn-ea"/>
                <a:cs typeface="+mn-cs"/>
              </a:rPr>
              <a:t>network</a:t>
            </a:r>
            <a:r>
              <a:rPr lang="en-US" sz="1200" kern="1200" dirty="0" smtClean="0">
                <a:solidFill>
                  <a:schemeClr val="tx1"/>
                </a:solidFill>
                <a:latin typeface="Arial" charset="0"/>
                <a:ea typeface="+mn-ea"/>
                <a:cs typeface="+mn-cs"/>
              </a:rPr>
              <a:t> statement and a wildcard mask, others could also work. For instance, a range of subnets could be specified.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Notice that the </a:t>
            </a:r>
            <a:r>
              <a:rPr lang="en-US" sz="1200" i="1" kern="1200" dirty="0" smtClean="0">
                <a:solidFill>
                  <a:schemeClr val="tx1"/>
                </a:solidFill>
                <a:latin typeface="Arial" charset="0"/>
                <a:ea typeface="+mn-ea"/>
                <a:cs typeface="+mn-cs"/>
              </a:rPr>
              <a:t>process-ids </a:t>
            </a:r>
            <a:r>
              <a:rPr lang="en-US" sz="1200" i="0" kern="1200" dirty="0" smtClean="0">
                <a:solidFill>
                  <a:schemeClr val="tx1"/>
                </a:solidFill>
                <a:latin typeface="Arial" charset="0"/>
                <a:ea typeface="+mn-ea"/>
                <a:cs typeface="+mn-cs"/>
              </a:rPr>
              <a:t>do not need to match.</a:t>
            </a:r>
            <a:endParaRPr lang="en-US" sz="1200" kern="1200" dirty="0" smtClean="0">
              <a:solidFill>
                <a:schemeClr val="tx1"/>
              </a:solidFill>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Open Shortest Path First (OSPF) routing protocol, which is one of the most commonly used interior gateway protocols in IP networking. </a:t>
            </a:r>
          </a:p>
          <a:p>
            <a:pPr lvl="1"/>
            <a:r>
              <a:rPr lang="en-US" dirty="0" smtClean="0"/>
              <a:t>OSPF is an open-standard protocol based primarily on Requests For Comments (RFC) 2328. </a:t>
            </a:r>
          </a:p>
          <a:p>
            <a:pPr lvl="1"/>
            <a:r>
              <a:rPr lang="en-US" dirty="0" smtClean="0"/>
              <a:t>OSPF is a fairly complex protocol made up of several protocol handshakes, database advertisements, and packet types.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Notice that the 10.2.1.0/24 network</a:t>
            </a:r>
            <a:r>
              <a:rPr lang="en-US" baseline="0" dirty="0" smtClean="0"/>
              <a:t> is now advertised in area 1.</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61</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demonstrate an alternative, interface S0/0/1 of R2 is configured to be in area</a:t>
            </a:r>
            <a:r>
              <a:rPr lang="en-US" baseline="0" dirty="0" smtClean="0"/>
              <a:t> 1.</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62</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4000"/>
              </a:lnSpc>
              <a:spcBef>
                <a:spcPts val="611"/>
              </a:spcBef>
              <a:spcAft>
                <a:spcPts val="611"/>
              </a:spcAft>
            </a:pPr>
            <a:r>
              <a:rPr lang="en-US" dirty="0" smtClean="0">
                <a:latin typeface="Times New Roman" pitchFamily="18" charset="0"/>
              </a:rPr>
              <a:t>The OSPF database uses the OSPF router ID to uniquely describe each router in the network. Remember that every router keeps a complete topology database of all routers and links in an area (or network); therefore each router should have a unique router ID.</a:t>
            </a:r>
          </a:p>
          <a:p>
            <a:pPr>
              <a:lnSpc>
                <a:spcPct val="104000"/>
              </a:lnSpc>
              <a:spcBef>
                <a:spcPts val="611"/>
              </a:spcBef>
              <a:spcAft>
                <a:spcPts val="611"/>
              </a:spcAft>
            </a:pPr>
            <a:r>
              <a:rPr lang="en-US" dirty="0" smtClean="0">
                <a:latin typeface="Times New Roman" pitchFamily="18" charset="0"/>
              </a:rPr>
              <a:t>As a review, remember that the router ID is a unique IP address that can be assigned in the </a:t>
            </a:r>
            <a:r>
              <a:rPr lang="en-US" smtClean="0">
                <a:latin typeface="Times New Roman" pitchFamily="18" charset="0"/>
              </a:rPr>
              <a:t>following ways:</a:t>
            </a:r>
          </a:p>
          <a:p>
            <a:pPr lvl="1">
              <a:lnSpc>
                <a:spcPct val="104000"/>
              </a:lnSpc>
              <a:spcBef>
                <a:spcPts val="611"/>
              </a:spcBef>
              <a:spcAft>
                <a:spcPts val="611"/>
              </a:spcAft>
            </a:pPr>
            <a:r>
              <a:rPr lang="en-US" smtClean="0">
                <a:latin typeface="Times New Roman" pitchFamily="18" charset="0"/>
              </a:rPr>
              <a:t>By </a:t>
            </a:r>
            <a:r>
              <a:rPr lang="en-US" dirty="0" smtClean="0">
                <a:latin typeface="Times New Roman" pitchFamily="18" charset="0"/>
              </a:rPr>
              <a:t>default, the highest IP address of any active physical interface when OSPF starts is chosen as the router ID. The interface does not have to be part of the OSPF process, but it has to be up. There must be at least one up IP interface on the router for OSPF to use as router ID. If no up interface with an IP address is available when the OSPF process starts, the “OSPF process cannot start” message occurs</a:t>
            </a:r>
          </a:p>
          <a:p>
            <a:pPr lvl="1">
              <a:lnSpc>
                <a:spcPct val="104000"/>
              </a:lnSpc>
              <a:spcAft>
                <a:spcPts val="611"/>
              </a:spcAft>
            </a:pPr>
            <a:r>
              <a:rPr lang="en-US" dirty="0" smtClean="0">
                <a:latin typeface="Times New Roman" pitchFamily="18" charset="0"/>
              </a:rPr>
              <a:t>If there is a loopback interface, its address will always be preferred as the router ID instead of a physical interface address, because a loopback interface never goes down. If there is more than one loopback interface, then the highest IP address on any active loopback interface becomes the router ID.</a:t>
            </a:r>
          </a:p>
          <a:p>
            <a:pPr lvl="1">
              <a:lnSpc>
                <a:spcPct val="104000"/>
              </a:lnSpc>
              <a:spcAft>
                <a:spcPts val="611"/>
              </a:spcAft>
            </a:pPr>
            <a:r>
              <a:rPr lang="en-US" dirty="0" smtClean="0">
                <a:latin typeface="Times New Roman" pitchFamily="18" charset="0"/>
              </a:rPr>
              <a:t>Finally, you can use the </a:t>
            </a:r>
            <a:r>
              <a:rPr lang="en-US" b="1" dirty="0" smtClean="0">
                <a:latin typeface="Times New Roman" pitchFamily="18" charset="0"/>
              </a:rPr>
              <a:t>router-id</a:t>
            </a:r>
            <a:r>
              <a:rPr lang="en-US" dirty="0" smtClean="0">
                <a:latin typeface="Times New Roman" pitchFamily="18" charset="0"/>
              </a:rPr>
              <a:t> command to set the router ID. This is the preferred way to establish a router ID and should always used in preference to the other two procedures.</a:t>
            </a:r>
          </a:p>
          <a:p>
            <a:pPr>
              <a:lnSpc>
                <a:spcPct val="104000"/>
              </a:lnSpc>
              <a:spcBef>
                <a:spcPts val="611"/>
              </a:spcBef>
              <a:spcAft>
                <a:spcPts val="611"/>
              </a:spcAft>
            </a:pPr>
            <a:r>
              <a:rPr lang="en-US" dirty="0" smtClean="0">
                <a:latin typeface="Times New Roman" pitchFamily="18" charset="0"/>
              </a:rPr>
              <a:t>Once the OSPF router ID is set, it does not change, even if the interface that the router is using for the router ID goes down. The OSPF router ID changes only if the router reloads or if the OSPF routing process restarts.</a:t>
            </a:r>
          </a:p>
          <a:p>
            <a:pPr lvl="0"/>
            <a:r>
              <a:rPr lang="en-US" dirty="0" smtClean="0"/>
              <a:t>If no interface is up when the OSPF process starts, you will get the following error message:</a:t>
            </a:r>
            <a:br>
              <a:rPr lang="en-US" dirty="0" smtClean="0"/>
            </a:br>
            <a:r>
              <a:rPr lang="en-US" dirty="0" err="1" smtClean="0"/>
              <a:t>p5r2</a:t>
            </a:r>
            <a:r>
              <a:rPr lang="en-US" dirty="0" smtClean="0"/>
              <a:t>(config)#router ospf 1</a:t>
            </a:r>
          </a:p>
          <a:p>
            <a:pPr lvl="1"/>
            <a:r>
              <a:rPr lang="en-US" dirty="0" err="1" smtClean="0"/>
              <a:t>2w1d</a:t>
            </a:r>
            <a:r>
              <a:rPr lang="en-US" dirty="0" smtClean="0"/>
              <a:t>: %OSPF-4-</a:t>
            </a:r>
            <a:r>
              <a:rPr lang="en-US" dirty="0" err="1" smtClean="0"/>
              <a:t>NORTRID</a:t>
            </a:r>
            <a:r>
              <a:rPr lang="en-US" dirty="0" smtClean="0"/>
              <a:t>: OSPF process 1 cannot start.</a:t>
            </a:r>
          </a:p>
          <a:p>
            <a:pPr>
              <a:lnSpc>
                <a:spcPct val="104000"/>
              </a:lnSpc>
              <a:spcBef>
                <a:spcPts val="611"/>
              </a:spcBef>
              <a:spcAft>
                <a:spcPts val="611"/>
              </a:spcAft>
            </a:pPr>
            <a:endParaRPr lang="en-US" dirty="0" smtClean="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63</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Configured router ID:</a:t>
            </a:r>
          </a:p>
          <a:p>
            <a:pPr lvl="1"/>
            <a:r>
              <a:rPr lang="en-US" dirty="0" smtClean="0"/>
              <a:t>Use IP address configured with OSPF </a:t>
            </a:r>
            <a:r>
              <a:rPr lang="en-US" b="1" dirty="0" smtClean="0"/>
              <a:t>router-id</a:t>
            </a:r>
            <a:r>
              <a:rPr lang="en-US" dirty="0" smtClean="0"/>
              <a:t> command</a:t>
            </a:r>
          </a:p>
          <a:p>
            <a:pPr lvl="0"/>
            <a:r>
              <a:rPr lang="en-US" dirty="0" smtClean="0"/>
              <a:t>Highest Loopback IP address:</a:t>
            </a:r>
          </a:p>
          <a:p>
            <a:pPr lvl="1"/>
            <a:r>
              <a:rPr lang="en-US" dirty="0" smtClean="0"/>
              <a:t>If the </a:t>
            </a:r>
            <a:r>
              <a:rPr lang="en-US" b="1" dirty="0" smtClean="0"/>
              <a:t>router-id</a:t>
            </a:r>
            <a:r>
              <a:rPr lang="en-US" dirty="0" smtClean="0"/>
              <a:t> command not used then the router chooses highest IP address of any loopback interfaces</a:t>
            </a:r>
          </a:p>
          <a:p>
            <a:pPr lvl="0"/>
            <a:r>
              <a:rPr lang="en-US" dirty="0" smtClean="0"/>
              <a:t>Highest active interface IP address:</a:t>
            </a:r>
          </a:p>
          <a:p>
            <a:pPr lvl="1"/>
            <a:r>
              <a:rPr lang="en-US" dirty="0" smtClean="0"/>
              <a:t>If no loopback interfaces are configured then the highest IP address on any active interface is used. </a:t>
            </a:r>
          </a:p>
          <a:p>
            <a:pPr lvl="1"/>
            <a:r>
              <a:rPr lang="en-US" dirty="0" smtClean="0"/>
              <a:t>The router ID is selected when OSPF is configured with its first OSPF </a:t>
            </a:r>
            <a:r>
              <a:rPr lang="en-US" b="1" dirty="0" smtClean="0"/>
              <a:t>network</a:t>
            </a:r>
            <a:r>
              <a:rPr lang="en-US" dirty="0" smtClean="0"/>
              <a:t> command. </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dirty="0" smtClean="0"/>
              <a:t>Use the OSPF </a:t>
            </a:r>
            <a:r>
              <a:rPr lang="en-US" b="1" dirty="0" smtClean="0"/>
              <a:t>router-id </a:t>
            </a:r>
            <a:r>
              <a:rPr lang="en-US" dirty="0" smtClean="0"/>
              <a:t>command to ensure that OSPF selects a specific router ID. The </a:t>
            </a:r>
            <a:r>
              <a:rPr lang="en-US" i="1" dirty="0" smtClean="0"/>
              <a:t>ip-address</a:t>
            </a:r>
            <a:r>
              <a:rPr lang="en-US" dirty="0" smtClean="0"/>
              <a:t> parameter can be any unique arbitrary 32-bit value in an IP address dotted decimal format.</a:t>
            </a:r>
          </a:p>
          <a:p>
            <a:r>
              <a:rPr lang="en-US" dirty="0" smtClean="0"/>
              <a:t>After the </a:t>
            </a:r>
            <a:r>
              <a:rPr lang="en-US" b="1" dirty="0" smtClean="0"/>
              <a:t>router-id</a:t>
            </a:r>
            <a:r>
              <a:rPr lang="en-US" dirty="0" smtClean="0"/>
              <a:t> command is configured, use the </a:t>
            </a:r>
            <a:r>
              <a:rPr lang="en-US" b="1" dirty="0" smtClean="0"/>
              <a:t>clear ip ospf process</a:t>
            </a:r>
            <a:r>
              <a:rPr lang="en-US" dirty="0" smtClean="0"/>
              <a:t> command. This command restarts the OSPF routing process so that it will reselect the new IP address as its router ID.</a:t>
            </a:r>
          </a:p>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demonstrate an alternative, interface S0/0/1 of R2 is configured to be in area</a:t>
            </a:r>
            <a:r>
              <a:rPr lang="en-US" baseline="0" dirty="0" smtClean="0"/>
              <a:t> 1.</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66</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dirty="0" smtClean="0"/>
              <a:t>The </a:t>
            </a:r>
            <a:r>
              <a:rPr lang="en-US" b="1" dirty="0" smtClean="0"/>
              <a:t>show ip protocols </a:t>
            </a:r>
            <a:r>
              <a:rPr lang="en-US" dirty="0" smtClean="0"/>
              <a:t>command gives information about any and all dynamic routing protocols running on the router.</a:t>
            </a:r>
          </a:p>
          <a:p>
            <a:r>
              <a:rPr lang="en-US" sz="1200" kern="1200" dirty="0" smtClean="0">
                <a:solidFill>
                  <a:schemeClr val="tx1"/>
                </a:solidFill>
                <a:latin typeface="Arial" charset="0"/>
                <a:ea typeface="+mn-ea"/>
                <a:cs typeface="+mn-cs"/>
              </a:rPr>
              <a:t>The figure shows that the OSPF routing protocol with process number 1 is configured. The router-id of the router is 10.64.0.1 and it belongs to area 0. </a:t>
            </a:r>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One of the most important OSPF troubleshooting commands is the </a:t>
            </a:r>
            <a:r>
              <a:rPr lang="en-US" sz="1200" b="1" kern="1200" dirty="0" smtClean="0">
                <a:solidFill>
                  <a:schemeClr val="tx1"/>
                </a:solidFill>
                <a:latin typeface="Arial" charset="0"/>
                <a:ea typeface="+mn-ea"/>
                <a:cs typeface="+mn-cs"/>
              </a:rPr>
              <a:t>show ip ospf neighbor </a:t>
            </a:r>
            <a:r>
              <a:rPr lang="en-US" sz="1200" kern="1200" dirty="0" smtClean="0">
                <a:solidFill>
                  <a:schemeClr val="tx1"/>
                </a:solidFill>
                <a:latin typeface="Arial" charset="0"/>
                <a:ea typeface="+mn-ea"/>
                <a:cs typeface="+mn-cs"/>
              </a:rPr>
              <a:t>[</a:t>
            </a:r>
            <a:r>
              <a:rPr lang="en-US" sz="1200" i="1" kern="1200" dirty="0" smtClean="0">
                <a:solidFill>
                  <a:schemeClr val="tx1"/>
                </a:solidFill>
                <a:latin typeface="Arial" charset="0"/>
                <a:ea typeface="+mn-ea"/>
                <a:cs typeface="+mn-cs"/>
              </a:rPr>
              <a:t>type</a:t>
            </a:r>
            <a:r>
              <a:rPr lang="en-US" sz="1200" kern="1200" dirty="0" smtClean="0">
                <a:solidFill>
                  <a:schemeClr val="tx1"/>
                </a:solidFill>
                <a:latin typeface="Arial" charset="0"/>
                <a:ea typeface="+mn-ea"/>
                <a:cs typeface="+mn-cs"/>
              </a:rPr>
              <a:t> </a:t>
            </a:r>
            <a:r>
              <a:rPr lang="en-US" sz="1200" i="1" kern="1200" dirty="0" smtClean="0">
                <a:solidFill>
                  <a:schemeClr val="tx1"/>
                </a:solidFill>
                <a:latin typeface="Arial" charset="0"/>
                <a:ea typeface="+mn-ea"/>
                <a:cs typeface="+mn-cs"/>
              </a:rPr>
              <a:t>number</a:t>
            </a:r>
            <a:r>
              <a:rPr lang="en-US" sz="1200" kern="1200" dirty="0" smtClean="0">
                <a:solidFill>
                  <a:schemeClr val="tx1"/>
                </a:solidFill>
                <a:latin typeface="Arial" charset="0"/>
                <a:ea typeface="+mn-ea"/>
                <a:cs typeface="+mn-cs"/>
              </a:rPr>
              <a:t>] [</a:t>
            </a:r>
            <a:r>
              <a:rPr lang="en-US" sz="1200" i="1" kern="1200" dirty="0" smtClean="0">
                <a:solidFill>
                  <a:schemeClr val="tx1"/>
                </a:solidFill>
                <a:latin typeface="Arial" charset="0"/>
                <a:ea typeface="+mn-ea"/>
                <a:cs typeface="+mn-cs"/>
              </a:rPr>
              <a:t>neighbor-id</a:t>
            </a:r>
            <a:r>
              <a:rPr lang="en-US" sz="1200" kern="1200" dirty="0" smtClean="0">
                <a:solidFill>
                  <a:schemeClr val="tx1"/>
                </a:solidFill>
                <a:latin typeface="Arial" charset="0"/>
                <a:ea typeface="+mn-ea"/>
                <a:cs typeface="+mn-cs"/>
              </a:rPr>
              <a:t>] [</a:t>
            </a:r>
            <a:r>
              <a:rPr lang="en-US" sz="1200" b="1" kern="1200" dirty="0" smtClean="0">
                <a:solidFill>
                  <a:schemeClr val="tx1"/>
                </a:solidFill>
                <a:latin typeface="Arial" charset="0"/>
                <a:ea typeface="+mn-ea"/>
                <a:cs typeface="+mn-cs"/>
              </a:rPr>
              <a:t>detail</a:t>
            </a:r>
            <a:r>
              <a:rPr lang="en-US" sz="1200" kern="1200" dirty="0" smtClean="0">
                <a:solidFill>
                  <a:schemeClr val="tx1"/>
                </a:solidFill>
                <a:latin typeface="Arial" charset="0"/>
                <a:ea typeface="+mn-ea"/>
                <a:cs typeface="+mn-cs"/>
              </a:rPr>
              <a:t>]</a:t>
            </a:r>
            <a:r>
              <a:rPr lang="en-US" sz="1200" b="1" kern="120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command. OSPF does not send or receive updates without having full adjacencies between neighbors; this command displays OSPF neighbor information for each interface.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smtClean="0">
                <a:solidFill>
                  <a:schemeClr val="tx1"/>
                </a:solidFill>
                <a:latin typeface="Arial" charset="0"/>
                <a:ea typeface="+mn-ea"/>
                <a:cs typeface="+mn-cs"/>
              </a:rPr>
              <a:t>Router </a:t>
            </a:r>
            <a:r>
              <a:rPr lang="en-US" sz="1200" kern="1200" dirty="0" smtClean="0">
                <a:solidFill>
                  <a:schemeClr val="tx1"/>
                </a:solidFill>
                <a:latin typeface="Arial" charset="0"/>
                <a:ea typeface="+mn-ea"/>
                <a:cs typeface="+mn-cs"/>
              </a:rPr>
              <a:t>B has two neighbors. The first entry in the table represents the adjacency formed on the FastEthernet interface. A FULL state means that the </a:t>
            </a:r>
            <a:r>
              <a:rPr lang="en-US" sz="1200" kern="1200" dirty="0" err="1" smtClean="0">
                <a:solidFill>
                  <a:schemeClr val="tx1"/>
                </a:solidFill>
                <a:latin typeface="Arial" charset="0"/>
                <a:ea typeface="+mn-ea"/>
                <a:cs typeface="+mn-cs"/>
              </a:rPr>
              <a:t>LSDB</a:t>
            </a:r>
            <a:r>
              <a:rPr lang="en-US" sz="1200" kern="1200" dirty="0" smtClean="0">
                <a:solidFill>
                  <a:schemeClr val="tx1"/>
                </a:solidFill>
                <a:latin typeface="Arial" charset="0"/>
                <a:ea typeface="+mn-ea"/>
                <a:cs typeface="+mn-cs"/>
              </a:rPr>
              <a:t> has been exchanged successfully. The </a:t>
            </a:r>
            <a:r>
              <a:rPr lang="en-US" sz="1200" kern="1200" dirty="0" err="1" smtClean="0">
                <a:solidFill>
                  <a:schemeClr val="tx1"/>
                </a:solidFill>
                <a:latin typeface="Arial" charset="0"/>
                <a:ea typeface="+mn-ea"/>
                <a:cs typeface="+mn-cs"/>
              </a:rPr>
              <a:t>DROTHER</a:t>
            </a:r>
            <a:r>
              <a:rPr lang="en-US" sz="1200" kern="1200" dirty="0" smtClean="0">
                <a:solidFill>
                  <a:schemeClr val="tx1"/>
                </a:solidFill>
                <a:latin typeface="Arial" charset="0"/>
                <a:ea typeface="+mn-ea"/>
                <a:cs typeface="+mn-cs"/>
              </a:rPr>
              <a:t> entry means that a router other than this neighboring router is the designated router. (Note that the OSPF priority on router A’s FastEthernet 0/0 interface has been set to 0, indicating that it cannot be the DR or BDR on that interface.)</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The second line of </a:t>
            </a:r>
            <a:r>
              <a:rPr lang="en-US" sz="1200" kern="1200" smtClean="0">
                <a:solidFill>
                  <a:schemeClr val="tx1"/>
                </a:solidFill>
                <a:latin typeface="Arial" charset="0"/>
                <a:ea typeface="+mn-ea"/>
                <a:cs typeface="+mn-cs"/>
              </a:rPr>
              <a:t>output represents </a:t>
            </a:r>
            <a:r>
              <a:rPr lang="en-US" sz="1200" kern="1200" dirty="0" smtClean="0">
                <a:solidFill>
                  <a:schemeClr val="tx1"/>
                </a:solidFill>
                <a:latin typeface="Arial" charset="0"/>
                <a:ea typeface="+mn-ea"/>
                <a:cs typeface="+mn-cs"/>
              </a:rPr>
              <a:t>Router C, Router B's neighbor on the serial interface. DR and BDR are not used on point-to-point interfaces (as indicated by a dash [-]).</a:t>
            </a:r>
          </a:p>
          <a:p>
            <a:endParaRPr lang="en-US" sz="1200" kern="1200" dirty="0">
              <a:solidFill>
                <a:schemeClr val="tx1"/>
              </a:solidFill>
              <a:latin typeface="Arial" charset="0"/>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70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The O code indicates that the route was learned from OSPF; the IA code indicates that the learned route is in another area (</a:t>
            </a:r>
            <a:r>
              <a:rPr lang="en-US" sz="1200" kern="1200" dirty="0" err="1" smtClean="0">
                <a:solidFill>
                  <a:schemeClr val="tx1"/>
                </a:solidFill>
                <a:latin typeface="Arial" charset="0"/>
                <a:ea typeface="+mn-ea"/>
                <a:cs typeface="+mn-cs"/>
              </a:rPr>
              <a:t>interarea</a:t>
            </a:r>
            <a:r>
              <a:rPr lang="en-US" sz="1200" kern="1200" smtClean="0">
                <a:solidFill>
                  <a:schemeClr val="tx1"/>
                </a:solidFill>
                <a:latin typeface="Arial" charset="0"/>
                <a:ea typeface="+mn-ea"/>
                <a:cs typeface="+mn-cs"/>
              </a:rPr>
              <a:t>). The </a:t>
            </a:r>
            <a:r>
              <a:rPr lang="en-US" sz="1200" kern="1200" dirty="0" smtClean="0">
                <a:solidFill>
                  <a:schemeClr val="tx1"/>
                </a:solidFill>
                <a:latin typeface="Arial" charset="0"/>
                <a:ea typeface="+mn-ea"/>
                <a:cs typeface="+mn-cs"/>
              </a:rPr>
              <a:t>10.2.1.0 subnet is learned on FastEthernet 0/0 via neighbor 10.64.0.2. The [110/782] in the routing table represents the administrative distance assigned to OSPF (110) and the total cost of the route to subnet 10.2.1.0 (cost of 782).</a:t>
            </a:r>
          </a:p>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72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The command output in the example is from R1 in the configuration example and details the OSPF status of the FastEthernet 0/0 interface. This command verifies that OSPF is running on that particular interface and shows the OSPF area it is in. The command also displays other information, such as the OSPF process ID, the router ID, the OSPF network type, the DR and BDR, timers, and neighbor adjacency information.</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Open Shortest Path First (OSPF) routing protocol, which is one of the most commonly used interior gateway protocols in IP networking. </a:t>
            </a:r>
          </a:p>
          <a:p>
            <a:pPr lvl="1"/>
            <a:r>
              <a:rPr lang="en-US" dirty="0" smtClean="0"/>
              <a:t>OSPF is an open-standard protocol based primarily on Requests For Comments (RFC) 2328. </a:t>
            </a:r>
          </a:p>
          <a:p>
            <a:pPr lvl="1"/>
            <a:r>
              <a:rPr lang="en-US" dirty="0" smtClean="0"/>
              <a:t>OSPF is a fairly complex protocol made up of several protocol handshakes, database advertisements, and packet types.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73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show ip ospf </a:t>
            </a:r>
            <a:r>
              <a:rPr lang="en-US" sz="1200" b="0" kern="1200" baseline="0" dirty="0" smtClean="0">
                <a:solidFill>
                  <a:schemeClr val="tx1"/>
                </a:solidFill>
                <a:latin typeface="Arial" charset="0"/>
                <a:ea typeface="+mn-ea"/>
                <a:cs typeface="+mn-cs"/>
              </a:rPr>
              <a:t>command displays the OSPF router ID, OSPF timers, the number </a:t>
            </a:r>
            <a:r>
              <a:rPr lang="en-US" sz="1200" kern="1200" baseline="0" dirty="0" smtClean="0">
                <a:solidFill>
                  <a:schemeClr val="tx1"/>
                </a:solidFill>
                <a:latin typeface="Arial" charset="0"/>
                <a:ea typeface="+mn-ea"/>
                <a:cs typeface="+mn-cs"/>
              </a:rPr>
              <a:t>of times the SPF algorithm has been executed, and LSA information.</a:t>
            </a:r>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mtClean="0"/>
              <a:t>The </a:t>
            </a:r>
            <a:r>
              <a:rPr lang="en-US" dirty="0" smtClean="0"/>
              <a:t>DR and BDR add value to the network in the following ways:</a:t>
            </a:r>
          </a:p>
          <a:p>
            <a:r>
              <a:rPr lang="en-US" b="1" dirty="0" smtClean="0"/>
              <a:t>Reducing routing update traffic</a:t>
            </a:r>
            <a:r>
              <a:rPr lang="en-US" dirty="0" smtClean="0"/>
              <a:t>—The DR and BDR act as a central point of contact for link-state information exchange on a given multiaccess broadcast network; therefore, each router must establish a full adjacency with the DR and the BDR only. Instead of each router exchanging link-state information with every other router on the segment, each router sends the link-state information to the DR and BDR only. The DR represents the multiaccess broadcast network in the sense that it sends link-state information from each router to all other routers in the network. This flooding process significantly reduces the router-related traffic on a segment.</a:t>
            </a:r>
          </a:p>
          <a:p>
            <a:r>
              <a:rPr lang="en-US" b="1" dirty="0" smtClean="0"/>
              <a:t>Managing link-state synchronization</a:t>
            </a:r>
            <a:r>
              <a:rPr lang="en-US" dirty="0" smtClean="0"/>
              <a:t>—The DR and BDR ensure that the other routers on the network have the same link-state information about the internetwork. In this way, the DR and BDR reduce the number of routing errors.</a:t>
            </a:r>
          </a:p>
          <a:p>
            <a:pPr marL="112713" marR="0" lvl="1" indent="-112713" algn="l" defTabSz="1020763" rtl="0" eaLnBrk="0" fontAlgn="base" latinLnBrk="0" hangingPunct="0">
              <a:lnSpc>
                <a:spcPct val="90000"/>
              </a:lnSpc>
              <a:spcBef>
                <a:spcPct val="50000"/>
              </a:spcBef>
              <a:spcAft>
                <a:spcPct val="0"/>
              </a:spcAft>
              <a:buClrTx/>
              <a:buSzPct val="100000"/>
              <a:buFontTx/>
              <a:buNone/>
              <a:tabLst/>
              <a:defRPr/>
            </a:pPr>
            <a:endParaRPr lang="en-US" b="1" smtClean="0"/>
          </a:p>
          <a:p>
            <a:pPr marL="112713" marR="0" lvl="1" indent="-112713" algn="l" defTabSz="1020763" rtl="0" eaLnBrk="0" fontAlgn="base" latinLnBrk="0" hangingPunct="0">
              <a:lnSpc>
                <a:spcPct val="90000"/>
              </a:lnSpc>
              <a:spcBef>
                <a:spcPct val="50000"/>
              </a:spcBef>
              <a:spcAft>
                <a:spcPct val="0"/>
              </a:spcAft>
              <a:buClrTx/>
              <a:buSzPct val="100000"/>
              <a:buFontTx/>
              <a:buNone/>
              <a:tabLst/>
              <a:defRPr/>
            </a:pPr>
            <a:r>
              <a:rPr lang="en-US" b="1" smtClean="0"/>
              <a:t>Note</a:t>
            </a:r>
            <a:r>
              <a:rPr lang="en-US" dirty="0" smtClean="0"/>
              <a:t>: DR/BDR elections DO NOT occur in point-to-point networks.</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79</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If a router joins a broadcast network in which there is already a DR and BDR, it will get to the </a:t>
            </a:r>
            <a:r>
              <a:rPr lang="en-US" i="1" dirty="0" smtClean="0"/>
              <a:t>two-way </a:t>
            </a:r>
            <a:r>
              <a:rPr lang="en-US" dirty="0" smtClean="0"/>
              <a:t>state with all routers, including the DR and BDR, and those that are </a:t>
            </a:r>
            <a:r>
              <a:rPr lang="en-US" dirty="0" err="1" smtClean="0"/>
              <a:t>DROTHER</a:t>
            </a:r>
            <a:r>
              <a:rPr lang="en-US" dirty="0" smtClean="0"/>
              <a:t> (not DR or BDR). </a:t>
            </a:r>
          </a:p>
          <a:p>
            <a:pPr lvl="0"/>
            <a:r>
              <a:rPr lang="en-US" dirty="0" smtClean="0"/>
              <a:t>The joining router will form </a:t>
            </a:r>
            <a:r>
              <a:rPr lang="en-US" i="1" dirty="0" smtClean="0"/>
              <a:t>full</a:t>
            </a:r>
            <a:r>
              <a:rPr lang="en-US" dirty="0" smtClean="0"/>
              <a:t> bidirectional adjacencies only with the DR and BDR.</a:t>
            </a:r>
          </a:p>
          <a:p>
            <a:pPr lvl="0"/>
            <a:r>
              <a:rPr lang="en-US" dirty="0" smtClean="0"/>
              <a:t>Only the DR exchanges and synchronizes link-state information with the routers to which it has established adjacencies. Having the DR represent the network in this capacity reduces the amount of routing update traffic.</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80</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82</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83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If two routers have the same priority, the router with the highest router ID (IP Address) will be selected. </a:t>
            </a:r>
          </a:p>
          <a:p>
            <a:pPr lvl="0"/>
            <a:r>
              <a:rPr lang="en-CA" dirty="0" smtClean="0"/>
              <a:t>The router ID can be manipulated by configuring an address on a loopback interface.</a:t>
            </a:r>
          </a:p>
          <a:p>
            <a:pPr lvl="0"/>
            <a:r>
              <a:rPr lang="en-CA" dirty="0" smtClean="0"/>
              <a:t>A router can be configured to win an election on one interface, and lose an election on another.</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84</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85</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dirty="0" smtClean="0"/>
              <a:t>Its immediate neighbor routers</a:t>
            </a:r>
            <a:r>
              <a:rPr lang="en-US" dirty="0" smtClean="0"/>
              <a:t>—If the router loses contact with a neighbor router, within a few seconds it invalidates all paths through that router and recalculates its paths through the network. For OSPF, adjacency information about neighbors is stored in the OSPF neighbor table, also known as an adjacency database.</a:t>
            </a:r>
          </a:p>
          <a:p>
            <a:r>
              <a:rPr lang="en-US" b="1" dirty="0" smtClean="0"/>
              <a:t>All the other routers in the network, or in its area of the network, and their attached networks</a:t>
            </a:r>
            <a:r>
              <a:rPr lang="en-US" dirty="0" smtClean="0"/>
              <a:t>—The router recognizes other routers and networks through LSAs, which are flooded through the network. LSAs are stored in a topology table or database (which is also called an </a:t>
            </a:r>
            <a:r>
              <a:rPr lang="en-US" dirty="0" err="1" smtClean="0"/>
              <a:t>LSDB</a:t>
            </a:r>
            <a:r>
              <a:rPr lang="en-US" dirty="0" smtClean="0"/>
              <a:t>).</a:t>
            </a:r>
          </a:p>
          <a:p>
            <a:r>
              <a:rPr lang="en-US" b="1" dirty="0" smtClean="0"/>
              <a:t>The best paths to each destination</a:t>
            </a:r>
            <a:r>
              <a:rPr lang="en-US" dirty="0" smtClean="0"/>
              <a:t>—Each router independently calculates the best paths to each destination in the network using Dijkstra’s (SPF) algorithm. All paths are kept in the </a:t>
            </a:r>
            <a:r>
              <a:rPr lang="en-US" dirty="0" err="1" smtClean="0"/>
              <a:t>LSDB</a:t>
            </a:r>
            <a:r>
              <a:rPr lang="en-US" dirty="0" smtClean="0"/>
              <a:t>. The best paths are then offered to the routing table (also called the forwarding database). Packets arriving at the router are forwarded based on the information held in the routing table.</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CD601-D451-4F96-96E3-7E809FB26BBE}" type="slidenum">
              <a:rPr lang="en-US"/>
              <a:pPr/>
              <a:t>92</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pPr>
              <a:buNone/>
            </a:pPr>
            <a:r>
              <a:rPr lang="en-US" sz="1200" kern="1200" dirty="0" smtClean="0">
                <a:solidFill>
                  <a:schemeClr val="tx1"/>
                </a:solidFill>
                <a:latin typeface="Arial" charset="0"/>
                <a:ea typeface="+mn-ea"/>
                <a:cs typeface="+mn-cs"/>
              </a:rPr>
              <a:t>The following examples are types of Frame Relay topologies:</a:t>
            </a:r>
          </a:p>
          <a:p>
            <a:r>
              <a:rPr lang="en-US" sz="1200" b="1" i="0" u="none" strike="noStrike" kern="1200" dirty="0" smtClean="0">
                <a:solidFill>
                  <a:schemeClr val="tx1"/>
                </a:solidFill>
                <a:effectLst/>
                <a:latin typeface="Arial" charset="0"/>
                <a:ea typeface="+mn-ea"/>
                <a:cs typeface="+mn-cs"/>
              </a:rPr>
              <a:t>Star topology</a:t>
            </a:r>
            <a:r>
              <a:rPr lang="en-US" sz="1200" kern="1200" dirty="0" smtClean="0">
                <a:solidFill>
                  <a:schemeClr val="tx1"/>
                </a:solidFill>
                <a:latin typeface="Arial" charset="0"/>
                <a:ea typeface="+mn-ea"/>
                <a:cs typeface="+mn-cs"/>
              </a:rPr>
              <a:t>—A star topology, also known as a hub-and-spoke configuration, is the most common Frame Relay network topology. In this topology, remote sites connect to a central site that generally provides a service or application. The star topology is the least expensive topology because it requires the fewest PVCs. The central router provides a multipoint connection because it typically uses a single interface to interconnect multiple PVCs.</a:t>
            </a:r>
          </a:p>
          <a:p>
            <a:r>
              <a:rPr lang="en-US" sz="1200" b="1" i="0" u="none" strike="noStrike" kern="1200" dirty="0" smtClean="0">
                <a:solidFill>
                  <a:schemeClr val="tx1"/>
                </a:solidFill>
                <a:effectLst/>
                <a:latin typeface="Arial" charset="0"/>
                <a:ea typeface="+mn-ea"/>
                <a:cs typeface="+mn-cs"/>
              </a:rPr>
              <a:t>Full-mesh topology</a:t>
            </a:r>
            <a:r>
              <a:rPr lang="en-US" sz="1200" kern="1200" dirty="0" smtClean="0">
                <a:solidFill>
                  <a:schemeClr val="tx1"/>
                </a:solidFill>
                <a:latin typeface="Arial" charset="0"/>
                <a:ea typeface="+mn-ea"/>
                <a:cs typeface="+mn-cs"/>
              </a:rPr>
              <a:t>—In a full-mesh topology, all routers have virtual circuits (VCs) to all other destinations. This method, although costly, provides direct connections from each site to all other sites and allows for redundancy. As the number of nodes in the full-mesh topology increases, the topology becomes increasingly expensive. To calculate how many VCs are needed to implement a full-mesh topology, use the formula </a:t>
            </a:r>
            <a:r>
              <a:rPr lang="en-US" sz="1200" i="1" kern="1200" dirty="0" smtClean="0">
                <a:solidFill>
                  <a:schemeClr val="tx1"/>
                </a:solidFill>
                <a:latin typeface="Arial" charset="0"/>
                <a:ea typeface="+mn-ea"/>
                <a:cs typeface="+mn-cs"/>
              </a:rPr>
              <a:t>n</a:t>
            </a:r>
            <a:r>
              <a:rPr lang="en-US" sz="1200" kern="1200" dirty="0" smtClean="0">
                <a:solidFill>
                  <a:schemeClr val="tx1"/>
                </a:solidFill>
                <a:latin typeface="Arial" charset="0"/>
                <a:ea typeface="+mn-ea"/>
                <a:cs typeface="+mn-cs"/>
              </a:rPr>
              <a:t>(</a:t>
            </a:r>
            <a:r>
              <a:rPr lang="en-US" sz="1200" i="1" kern="1200" dirty="0" smtClean="0">
                <a:solidFill>
                  <a:schemeClr val="tx1"/>
                </a:solidFill>
                <a:latin typeface="Arial" charset="0"/>
                <a:ea typeface="+mn-ea"/>
                <a:cs typeface="+mn-cs"/>
              </a:rPr>
              <a:t>n</a:t>
            </a:r>
            <a:r>
              <a:rPr lang="en-US" sz="1200" kern="1200" dirty="0" smtClean="0">
                <a:solidFill>
                  <a:schemeClr val="tx1"/>
                </a:solidFill>
                <a:latin typeface="Arial" charset="0"/>
                <a:ea typeface="+mn-ea"/>
                <a:cs typeface="+mn-cs"/>
              </a:rPr>
              <a:t> – 1)/2, where </a:t>
            </a:r>
            <a:r>
              <a:rPr lang="en-US" sz="1200" i="1" kern="1200" dirty="0" smtClean="0">
                <a:solidFill>
                  <a:schemeClr val="tx1"/>
                </a:solidFill>
                <a:latin typeface="Arial" charset="0"/>
                <a:ea typeface="+mn-ea"/>
                <a:cs typeface="+mn-cs"/>
              </a:rPr>
              <a:t>n</a:t>
            </a:r>
            <a:r>
              <a:rPr lang="en-US" sz="1200" kern="1200" dirty="0" smtClean="0">
                <a:solidFill>
                  <a:schemeClr val="tx1"/>
                </a:solidFill>
                <a:latin typeface="Arial" charset="0"/>
                <a:ea typeface="+mn-ea"/>
                <a:cs typeface="+mn-cs"/>
              </a:rPr>
              <a:t> is the number of nodes in the network.</a:t>
            </a:r>
          </a:p>
          <a:p>
            <a:r>
              <a:rPr lang="en-US" sz="1200" b="1" i="0" u="none" strike="noStrike" kern="1200" dirty="0" smtClean="0">
                <a:solidFill>
                  <a:schemeClr val="tx1"/>
                </a:solidFill>
                <a:effectLst/>
                <a:latin typeface="Arial" charset="0"/>
                <a:ea typeface="+mn-ea"/>
                <a:cs typeface="+mn-cs"/>
              </a:rPr>
              <a:t>Partial-mesh topology</a:t>
            </a:r>
            <a:r>
              <a:rPr lang="en-US" sz="1200" kern="1200" dirty="0" smtClean="0">
                <a:solidFill>
                  <a:schemeClr val="tx1"/>
                </a:solidFill>
                <a:latin typeface="Arial" charset="0"/>
                <a:ea typeface="+mn-ea"/>
                <a:cs typeface="+mn-cs"/>
              </a:rPr>
              <a:t>—In a partial-mesh topology, not all sites have direct access to a central site. This method reduces the cost compared to implementing a full-mesh topology.</a:t>
            </a:r>
          </a:p>
          <a:p>
            <a:pPr>
              <a:lnSpc>
                <a:spcPct val="104000"/>
              </a:lnSpc>
              <a:spcBef>
                <a:spcPts val="611"/>
              </a:spcBef>
              <a:spcAft>
                <a:spcPts val="611"/>
              </a:spcAft>
            </a:pPr>
            <a:endParaRPr lang="en-US" dirty="0">
              <a:latin typeface="Times New Roman" pitchFamily="18"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CD601-D451-4F96-96E3-7E809FB26BBE}" type="slidenum">
              <a:rPr lang="en-US"/>
              <a:pPr/>
              <a:t>93</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sz="1200" kern="1200" dirty="0" smtClean="0">
                <a:solidFill>
                  <a:schemeClr val="tx1"/>
                </a:solidFill>
                <a:latin typeface="Arial" charset="0"/>
                <a:ea typeface="+mn-ea"/>
                <a:cs typeface="+mn-cs"/>
              </a:rPr>
              <a:t>The choice between </a:t>
            </a:r>
            <a:r>
              <a:rPr lang="en-US" sz="1200" kern="1200" dirty="0" err="1" smtClean="0">
                <a:solidFill>
                  <a:schemeClr val="tx1"/>
                </a:solidFill>
                <a:latin typeface="Arial" charset="0"/>
                <a:ea typeface="+mn-ea"/>
                <a:cs typeface="+mn-cs"/>
              </a:rPr>
              <a:t>nonbroadcast</a:t>
            </a:r>
            <a:r>
              <a:rPr lang="en-US" sz="1200" kern="1200" dirty="0" smtClean="0">
                <a:solidFill>
                  <a:schemeClr val="tx1"/>
                </a:solidFill>
                <a:latin typeface="Arial" charset="0"/>
                <a:ea typeface="+mn-ea"/>
                <a:cs typeface="+mn-cs"/>
              </a:rPr>
              <a:t> and point-to-multipoint modes determines how the Hello protocol and flooding work over the </a:t>
            </a:r>
            <a:r>
              <a:rPr lang="en-US" sz="1200" kern="1200" dirty="0" err="1" smtClean="0">
                <a:solidFill>
                  <a:schemeClr val="tx1"/>
                </a:solidFill>
                <a:latin typeface="Arial" charset="0"/>
                <a:ea typeface="+mn-ea"/>
                <a:cs typeface="+mn-cs"/>
              </a:rPr>
              <a:t>nonbroadcast</a:t>
            </a:r>
            <a:r>
              <a:rPr lang="en-US" sz="1200" kern="1200" dirty="0" smtClean="0">
                <a:solidFill>
                  <a:schemeClr val="tx1"/>
                </a:solidFill>
                <a:latin typeface="Arial" charset="0"/>
                <a:ea typeface="+mn-ea"/>
                <a:cs typeface="+mn-cs"/>
              </a:rPr>
              <a:t> network.</a:t>
            </a:r>
          </a:p>
          <a:p>
            <a:r>
              <a:rPr lang="en-US" sz="1200" kern="1200" dirty="0" smtClean="0">
                <a:solidFill>
                  <a:schemeClr val="tx1"/>
                </a:solidFill>
                <a:latin typeface="Arial" charset="0"/>
                <a:ea typeface="+mn-ea"/>
                <a:cs typeface="+mn-cs"/>
              </a:rPr>
              <a:t>The main advantage of point-to-multipoint mode is that it requires less manual configuration. The main advantage of </a:t>
            </a:r>
            <a:r>
              <a:rPr lang="en-US" sz="1200" kern="1200" dirty="0" err="1" smtClean="0">
                <a:solidFill>
                  <a:schemeClr val="tx1"/>
                </a:solidFill>
                <a:latin typeface="Arial" charset="0"/>
                <a:ea typeface="+mn-ea"/>
                <a:cs typeface="+mn-cs"/>
              </a:rPr>
              <a:t>nonbroadcast</a:t>
            </a:r>
            <a:r>
              <a:rPr lang="en-US" sz="1200" kern="1200" dirty="0" smtClean="0">
                <a:solidFill>
                  <a:schemeClr val="tx1"/>
                </a:solidFill>
                <a:latin typeface="Arial" charset="0"/>
                <a:ea typeface="+mn-ea"/>
                <a:cs typeface="+mn-cs"/>
              </a:rPr>
              <a:t> mode is that there is less overhead traffic compared to point-to-multipoint mode.</a:t>
            </a:r>
          </a:p>
          <a:p>
            <a:pPr>
              <a:lnSpc>
                <a:spcPct val="104000"/>
              </a:lnSpc>
              <a:spcBef>
                <a:spcPts val="611"/>
              </a:spcBef>
              <a:spcAft>
                <a:spcPts val="611"/>
              </a:spcAft>
            </a:pPr>
            <a:endParaRPr lang="en-US" dirty="0">
              <a:latin typeface="Times New Roman" pitchFamily="18"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lnSpc>
                <a:spcPct val="104000"/>
              </a:lnSpc>
              <a:spcBef>
                <a:spcPts val="611"/>
              </a:spcBef>
              <a:spcAft>
                <a:spcPts val="611"/>
              </a:spcAft>
            </a:pPr>
            <a:r>
              <a:rPr lang="en-US" dirty="0" smtClean="0">
                <a:latin typeface="Times New Roman" pitchFamily="18" charset="0"/>
              </a:rPr>
              <a:t>The </a:t>
            </a:r>
            <a:r>
              <a:rPr lang="en-US" b="1" dirty="0" smtClean="0">
                <a:latin typeface="Times New Roman" pitchFamily="18" charset="0"/>
              </a:rPr>
              <a:t>ip ospf network</a:t>
            </a:r>
            <a:r>
              <a:rPr lang="en-US" dirty="0" smtClean="0">
                <a:latin typeface="Times New Roman" pitchFamily="18" charset="0"/>
              </a:rPr>
              <a:t> interface command has several options. Each option applies to a different NBMA OSPF mode. Your students should be comfortable configuring OSPF over NBMA using the two RFC-compliant modes (non-broadcast and point-to-multipoint) and the three Cisco modes (broadcast, point-to-multipoint non-broadcast, and point-to-point)</a:t>
            </a:r>
          </a:p>
          <a:p>
            <a:pPr>
              <a:lnSpc>
                <a:spcPct val="104000"/>
              </a:lnSpc>
              <a:spcBef>
                <a:spcPts val="611"/>
              </a:spcBef>
              <a:spcAft>
                <a:spcPts val="611"/>
              </a:spcAft>
            </a:pPr>
            <a:r>
              <a:rPr lang="en-US" dirty="0" smtClean="0">
                <a:latin typeface="Times New Roman" pitchFamily="18" charset="0"/>
              </a:rPr>
              <a:t>Over the next couple of slides, we will detail the OSPF configurations for the five NBMA modes.</a:t>
            </a:r>
          </a:p>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CD601-D451-4F96-96E3-7E809FB26BBE}" type="slidenum">
              <a:rPr lang="en-US"/>
              <a:pPr/>
              <a:t>95</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sz="1200" kern="1200" dirty="0" smtClean="0">
                <a:solidFill>
                  <a:schemeClr val="tx1"/>
                </a:solidFill>
                <a:latin typeface="Arial" charset="0"/>
                <a:ea typeface="+mn-ea"/>
                <a:cs typeface="+mn-cs"/>
              </a:rPr>
              <a:t>The choice between </a:t>
            </a:r>
            <a:r>
              <a:rPr lang="en-US" sz="1200" kern="1200" dirty="0" err="1" smtClean="0">
                <a:solidFill>
                  <a:schemeClr val="tx1"/>
                </a:solidFill>
                <a:latin typeface="Arial" charset="0"/>
                <a:ea typeface="+mn-ea"/>
                <a:cs typeface="+mn-cs"/>
              </a:rPr>
              <a:t>nonbroadcast</a:t>
            </a:r>
            <a:r>
              <a:rPr lang="en-US" sz="1200" kern="1200" dirty="0" smtClean="0">
                <a:solidFill>
                  <a:schemeClr val="tx1"/>
                </a:solidFill>
                <a:latin typeface="Arial" charset="0"/>
                <a:ea typeface="+mn-ea"/>
                <a:cs typeface="+mn-cs"/>
              </a:rPr>
              <a:t> and point-to-multipoint modes determines how the Hello protocol and flooding work over the </a:t>
            </a:r>
            <a:r>
              <a:rPr lang="en-US" sz="1200" kern="1200" dirty="0" err="1" smtClean="0">
                <a:solidFill>
                  <a:schemeClr val="tx1"/>
                </a:solidFill>
                <a:latin typeface="Arial" charset="0"/>
                <a:ea typeface="+mn-ea"/>
                <a:cs typeface="+mn-cs"/>
              </a:rPr>
              <a:t>nonbroadcast</a:t>
            </a:r>
            <a:r>
              <a:rPr lang="en-US" sz="1200" kern="1200" dirty="0" smtClean="0">
                <a:solidFill>
                  <a:schemeClr val="tx1"/>
                </a:solidFill>
                <a:latin typeface="Arial" charset="0"/>
                <a:ea typeface="+mn-ea"/>
                <a:cs typeface="+mn-cs"/>
              </a:rPr>
              <a:t> network.</a:t>
            </a:r>
          </a:p>
          <a:p>
            <a:r>
              <a:rPr lang="en-US" sz="1200" kern="1200" dirty="0" smtClean="0">
                <a:solidFill>
                  <a:schemeClr val="tx1"/>
                </a:solidFill>
                <a:latin typeface="Arial" charset="0"/>
                <a:ea typeface="+mn-ea"/>
                <a:cs typeface="+mn-cs"/>
              </a:rPr>
              <a:t>The main advantage of point-to-multipoint mode is that it requires less manual configuration. The main advantage of </a:t>
            </a:r>
            <a:r>
              <a:rPr lang="en-US" sz="1200" kern="1200" dirty="0" err="1" smtClean="0">
                <a:solidFill>
                  <a:schemeClr val="tx1"/>
                </a:solidFill>
                <a:latin typeface="Arial" charset="0"/>
                <a:ea typeface="+mn-ea"/>
                <a:cs typeface="+mn-cs"/>
              </a:rPr>
              <a:t>nonbroadcast</a:t>
            </a:r>
            <a:r>
              <a:rPr lang="en-US" sz="1200" kern="1200" dirty="0" smtClean="0">
                <a:solidFill>
                  <a:schemeClr val="tx1"/>
                </a:solidFill>
                <a:latin typeface="Arial" charset="0"/>
                <a:ea typeface="+mn-ea"/>
                <a:cs typeface="+mn-cs"/>
              </a:rPr>
              <a:t> mode is that there is less overhead traffic compared to point-to-multipoint mode.</a:t>
            </a:r>
          </a:p>
          <a:p>
            <a:pPr>
              <a:lnSpc>
                <a:spcPct val="104000"/>
              </a:lnSpc>
              <a:spcBef>
                <a:spcPts val="611"/>
              </a:spcBef>
              <a:spcAft>
                <a:spcPts val="611"/>
              </a:spcAft>
            </a:pPr>
            <a:endParaRPr lang="en-US" dirty="0">
              <a:latin typeface="Times New Roman" pitchFamily="18"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lnSpc>
                <a:spcPct val="104000"/>
              </a:lnSpc>
              <a:spcBef>
                <a:spcPts val="611"/>
              </a:spcBef>
              <a:spcAft>
                <a:spcPts val="611"/>
              </a:spcAft>
            </a:pPr>
            <a:r>
              <a:rPr lang="en-US" dirty="0" smtClean="0">
                <a:latin typeface="Times New Roman" pitchFamily="18" charset="0"/>
              </a:rPr>
              <a:t>The </a:t>
            </a:r>
            <a:r>
              <a:rPr lang="en-US" b="1" dirty="0" smtClean="0">
                <a:latin typeface="Times New Roman" pitchFamily="18" charset="0"/>
              </a:rPr>
              <a:t>ip ospf network</a:t>
            </a:r>
            <a:r>
              <a:rPr lang="en-US" dirty="0" smtClean="0">
                <a:latin typeface="Times New Roman" pitchFamily="18" charset="0"/>
              </a:rPr>
              <a:t> interface command has several options. Each option applies to a different NBMA OSPF mode. Your students should be comfortable configuring OSPF over NBMA using the two RFC-compliant modes (non-broadcast and point-to-multipoint) and the three Cisco modes (broadcast, point-to-multipoint non-broadcast, and point-to-point)</a:t>
            </a:r>
          </a:p>
          <a:p>
            <a:pPr>
              <a:lnSpc>
                <a:spcPct val="104000"/>
              </a:lnSpc>
              <a:spcBef>
                <a:spcPts val="611"/>
              </a:spcBef>
              <a:spcAft>
                <a:spcPts val="611"/>
              </a:spcAft>
            </a:pPr>
            <a:r>
              <a:rPr lang="en-US" dirty="0" smtClean="0">
                <a:latin typeface="Times New Roman" pitchFamily="18" charset="0"/>
              </a:rPr>
              <a:t>Over the next couple of slides, we will detail the OSPF configurations for the five NBMA modes.</a:t>
            </a:r>
          </a:p>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Typically fully-meshed but can also be partial mesh.</a:t>
            </a:r>
          </a:p>
          <a:p>
            <a:r>
              <a:rPr lang="en-US" sz="1200" kern="1200" baseline="0" dirty="0" smtClean="0">
                <a:solidFill>
                  <a:schemeClr val="tx1"/>
                </a:solidFill>
                <a:latin typeface="Arial" charset="0"/>
                <a:ea typeface="+mn-ea"/>
                <a:cs typeface="+mn-cs"/>
              </a:rPr>
              <a:t>In </a:t>
            </a:r>
            <a:r>
              <a:rPr lang="en-US" sz="1200" kern="1200" baseline="0" dirty="0" err="1" smtClean="0">
                <a:solidFill>
                  <a:schemeClr val="tx1"/>
                </a:solidFill>
                <a:latin typeface="Arial" charset="0"/>
                <a:ea typeface="+mn-ea"/>
                <a:cs typeface="+mn-cs"/>
              </a:rPr>
              <a:t>nonbroadcast</a:t>
            </a:r>
            <a:r>
              <a:rPr lang="en-US" sz="1200" kern="1200" baseline="0" dirty="0" smtClean="0">
                <a:solidFill>
                  <a:schemeClr val="tx1"/>
                </a:solidFill>
                <a:latin typeface="Arial" charset="0"/>
                <a:ea typeface="+mn-ea"/>
                <a:cs typeface="+mn-cs"/>
              </a:rPr>
              <a:t> mode, </a:t>
            </a:r>
            <a:r>
              <a:rPr lang="en-US" sz="1200" b="1" kern="1200" baseline="0" dirty="0" smtClean="0">
                <a:solidFill>
                  <a:schemeClr val="tx1"/>
                </a:solidFill>
                <a:latin typeface="Arial" charset="0"/>
                <a:ea typeface="+mn-ea"/>
                <a:cs typeface="+mn-cs"/>
              </a:rPr>
              <a:t>neighbor </a:t>
            </a:r>
            <a:r>
              <a:rPr lang="en-US" sz="1200" b="0" kern="1200" baseline="0" dirty="0" smtClean="0">
                <a:solidFill>
                  <a:schemeClr val="tx1"/>
                </a:solidFill>
                <a:latin typeface="Arial" charset="0"/>
                <a:ea typeface="+mn-ea"/>
                <a:cs typeface="+mn-cs"/>
              </a:rPr>
              <a:t>statements are required only on the DR and BDR.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baseline="0" dirty="0" smtClean="0">
                <a:solidFill>
                  <a:schemeClr val="tx1"/>
                </a:solidFill>
                <a:latin typeface="Arial" charset="0"/>
                <a:ea typeface="+mn-ea"/>
                <a:cs typeface="+mn-cs"/>
              </a:rPr>
              <a:t>In a full-mesh NBMA topology, you might need </a:t>
            </a:r>
            <a:r>
              <a:rPr lang="en-US" sz="1200" b="1" kern="1200" baseline="0" dirty="0" smtClean="0">
                <a:solidFill>
                  <a:schemeClr val="tx1"/>
                </a:solidFill>
                <a:latin typeface="Arial" charset="0"/>
                <a:ea typeface="+mn-ea"/>
                <a:cs typeface="+mn-cs"/>
              </a:rPr>
              <a:t>neighbor </a:t>
            </a:r>
            <a:r>
              <a:rPr lang="en-US" sz="1200" b="0" kern="1200" baseline="0" dirty="0" smtClean="0">
                <a:solidFill>
                  <a:schemeClr val="tx1"/>
                </a:solidFill>
                <a:latin typeface="Arial" charset="0"/>
                <a:ea typeface="+mn-ea"/>
                <a:cs typeface="+mn-cs"/>
              </a:rPr>
              <a:t>statements on all routers unless the DR and BDR are statically configured using </a:t>
            </a:r>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ip ospf priority command.</a:t>
            </a: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97</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b="0" kern="1200" baseline="0" dirty="0" smtClean="0">
                <a:solidFill>
                  <a:schemeClr val="tx1"/>
                </a:solidFill>
                <a:latin typeface="Arial" charset="0"/>
                <a:ea typeface="+mn-ea"/>
                <a:cs typeface="+mn-cs"/>
              </a:rPr>
              <a:t>In a </a:t>
            </a:r>
            <a:r>
              <a:rPr lang="en-US" sz="1200" kern="1200" baseline="0" dirty="0" smtClean="0">
                <a:solidFill>
                  <a:schemeClr val="tx1"/>
                </a:solidFill>
                <a:latin typeface="Arial" charset="0"/>
                <a:ea typeface="+mn-ea"/>
                <a:cs typeface="+mn-cs"/>
              </a:rPr>
              <a:t>hub-and-spoke topology, </a:t>
            </a:r>
            <a:r>
              <a:rPr lang="en-US" sz="1200" b="1" kern="1200" baseline="0" dirty="0" smtClean="0">
                <a:solidFill>
                  <a:schemeClr val="tx1"/>
                </a:solidFill>
                <a:latin typeface="Arial" charset="0"/>
                <a:ea typeface="+mn-ea"/>
                <a:cs typeface="+mn-cs"/>
              </a:rPr>
              <a:t>neighbor </a:t>
            </a:r>
            <a:r>
              <a:rPr lang="en-US" sz="1200" b="0" kern="1200" baseline="0" dirty="0" smtClean="0">
                <a:solidFill>
                  <a:schemeClr val="tx1"/>
                </a:solidFill>
                <a:latin typeface="Arial" charset="0"/>
                <a:ea typeface="+mn-ea"/>
                <a:cs typeface="+mn-cs"/>
              </a:rPr>
              <a:t>statements must be placed on the hub, which must be </a:t>
            </a:r>
            <a:r>
              <a:rPr lang="en-US" sz="1200" kern="1200" baseline="0" dirty="0" smtClean="0">
                <a:solidFill>
                  <a:schemeClr val="tx1"/>
                </a:solidFill>
                <a:latin typeface="Arial" charset="0"/>
                <a:ea typeface="+mn-ea"/>
                <a:cs typeface="+mn-cs"/>
              </a:rPr>
              <a:t>configured to become the DR by being assigned a higher priority. </a:t>
            </a:r>
            <a:r>
              <a:rPr lang="en-US" sz="1200" b="0" kern="1200" baseline="0" dirty="0" smtClean="0">
                <a:solidFill>
                  <a:schemeClr val="tx1"/>
                </a:solidFill>
                <a:latin typeface="Arial" charset="0"/>
                <a:ea typeface="+mn-ea"/>
                <a:cs typeface="+mn-cs"/>
              </a:rPr>
              <a:t>Neighbor statements </a:t>
            </a:r>
            <a:r>
              <a:rPr lang="en-US" sz="1200" kern="1200" baseline="0" dirty="0" smtClean="0">
                <a:solidFill>
                  <a:schemeClr val="tx1"/>
                </a:solidFill>
                <a:latin typeface="Arial" charset="0"/>
                <a:ea typeface="+mn-ea"/>
                <a:cs typeface="+mn-cs"/>
              </a:rPr>
              <a:t>are not mandatory on the spoke routers. </a:t>
            </a:r>
          </a:p>
          <a:p>
            <a:r>
              <a:rPr lang="en-US" sz="1200" kern="1200" baseline="0" dirty="0" smtClean="0">
                <a:solidFill>
                  <a:schemeClr val="tx1"/>
                </a:solidFill>
                <a:latin typeface="Arial" charset="0"/>
                <a:ea typeface="+mn-ea"/>
                <a:cs typeface="+mn-cs"/>
              </a:rPr>
              <a:t>If the routers are not fully meshed, the DR and BDR should be selected manually to ensure that the selected DR and BDR have full connectivity to all</a:t>
            </a:r>
          </a:p>
          <a:p>
            <a:r>
              <a:rPr lang="en-US" sz="1200" kern="1200" baseline="0" dirty="0" smtClean="0">
                <a:solidFill>
                  <a:schemeClr val="tx1"/>
                </a:solidFill>
                <a:latin typeface="Arial" charset="0"/>
                <a:ea typeface="+mn-ea"/>
                <a:cs typeface="+mn-cs"/>
              </a:rPr>
              <a:t>other neighbor routers. Neighboring routers are statically defined to start the DR/BDR election process. When using </a:t>
            </a:r>
            <a:r>
              <a:rPr lang="en-US" sz="1200" kern="1200" baseline="0" dirty="0" err="1" smtClean="0">
                <a:solidFill>
                  <a:schemeClr val="tx1"/>
                </a:solidFill>
                <a:latin typeface="Arial" charset="0"/>
                <a:ea typeface="+mn-ea"/>
                <a:cs typeface="+mn-cs"/>
              </a:rPr>
              <a:t>nonbroadcast</a:t>
            </a:r>
            <a:r>
              <a:rPr lang="en-US" sz="1200" kern="1200" baseline="0" dirty="0" smtClean="0">
                <a:solidFill>
                  <a:schemeClr val="tx1"/>
                </a:solidFill>
                <a:latin typeface="Arial" charset="0"/>
                <a:ea typeface="+mn-ea"/>
                <a:cs typeface="+mn-cs"/>
              </a:rPr>
              <a:t> mode, all routers are on one IP subnet. For flooding over a </a:t>
            </a:r>
            <a:r>
              <a:rPr lang="en-US" sz="1200" kern="1200" baseline="0" dirty="0" err="1" smtClean="0">
                <a:solidFill>
                  <a:schemeClr val="tx1"/>
                </a:solidFill>
                <a:latin typeface="Arial" charset="0"/>
                <a:ea typeface="+mn-ea"/>
                <a:cs typeface="+mn-cs"/>
              </a:rPr>
              <a:t>nonbroadcast</a:t>
            </a:r>
            <a:r>
              <a:rPr lang="en-US" sz="1200" kern="1200" baseline="0" dirty="0" smtClean="0">
                <a:solidFill>
                  <a:schemeClr val="tx1"/>
                </a:solidFill>
                <a:latin typeface="Arial" charset="0"/>
                <a:ea typeface="+mn-ea"/>
                <a:cs typeface="+mn-cs"/>
              </a:rPr>
              <a:t> interface, the LSU packet must be replicated for each PVC. The updates are sent to each of the interface’s neighboring routers, as defined in the neighbor table.</a:t>
            </a:r>
          </a:p>
          <a:p>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priority </a:t>
            </a:r>
            <a:r>
              <a:rPr lang="en-US" sz="1200" b="0" kern="1200" baseline="0" dirty="0" smtClean="0">
                <a:solidFill>
                  <a:schemeClr val="tx1"/>
                </a:solidFill>
                <a:latin typeface="Arial" charset="0"/>
                <a:ea typeface="+mn-ea"/>
                <a:cs typeface="+mn-cs"/>
              </a:rPr>
              <a:t>parameter is set to 0 for</a:t>
            </a:r>
            <a:r>
              <a:rPr lang="en-US" sz="1200" b="1" kern="1200" baseline="0" dirty="0" smtClean="0">
                <a:solidFill>
                  <a:schemeClr val="tx1"/>
                </a:solidFill>
                <a:latin typeface="Arial" charset="0"/>
                <a:ea typeface="+mn-ea"/>
                <a:cs typeface="+mn-cs"/>
              </a:rPr>
              <a:t> </a:t>
            </a:r>
            <a:r>
              <a:rPr lang="en-US" sz="1200" kern="1200" baseline="0" dirty="0" smtClean="0">
                <a:solidFill>
                  <a:schemeClr val="tx1"/>
                </a:solidFill>
                <a:latin typeface="Arial" charset="0"/>
                <a:ea typeface="+mn-ea"/>
                <a:cs typeface="+mn-cs"/>
              </a:rPr>
              <a:t>R2 and R3 to ensure that R1 becomes the DR. Only R1 has full connectivity to the other two routers because the topology is not a full-mesh. No BDR will be elected in this case.</a:t>
            </a:r>
          </a:p>
          <a:p>
            <a:r>
              <a:rPr lang="en-US" sz="1200" kern="1200" baseline="0" dirty="0" smtClean="0">
                <a:solidFill>
                  <a:schemeClr val="tx1"/>
                </a:solidFill>
                <a:latin typeface="Arial" charset="0"/>
                <a:ea typeface="+mn-ea"/>
                <a:cs typeface="+mn-cs"/>
              </a:rPr>
              <a:t>When few neighbors exist in the network, </a:t>
            </a:r>
            <a:r>
              <a:rPr lang="en-US" sz="1200" kern="1200" baseline="0" dirty="0" err="1" smtClean="0">
                <a:solidFill>
                  <a:schemeClr val="tx1"/>
                </a:solidFill>
                <a:latin typeface="Arial" charset="0"/>
                <a:ea typeface="+mn-ea"/>
                <a:cs typeface="+mn-cs"/>
              </a:rPr>
              <a:t>nonbroadcast</a:t>
            </a:r>
            <a:r>
              <a:rPr lang="en-US" sz="1200" kern="1200" baseline="0" dirty="0" smtClean="0">
                <a:solidFill>
                  <a:schemeClr val="tx1"/>
                </a:solidFill>
                <a:latin typeface="Arial" charset="0"/>
                <a:ea typeface="+mn-ea"/>
                <a:cs typeface="+mn-cs"/>
              </a:rPr>
              <a:t> mode is the most efficient way to run OSPF over NBMA networks because it has less overhead than point-to-multipoint mode.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98</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In large networks, using point-to-multipoint mode reduces the number of PVCs required for complete connectivity, because you are not required to have a full-mesh topology. In addition, not having a full-mesh topology reduces the number of neighbor entries in the </a:t>
            </a:r>
            <a:r>
              <a:rPr lang="en-US" sz="1200" kern="1200" baseline="0" dirty="0" err="1" smtClean="0">
                <a:solidFill>
                  <a:schemeClr val="tx1"/>
                </a:solidFill>
                <a:latin typeface="Arial" charset="0"/>
                <a:ea typeface="+mn-ea"/>
                <a:cs typeface="+mn-cs"/>
              </a:rPr>
              <a:t>neighborship</a:t>
            </a:r>
            <a:r>
              <a:rPr lang="en-US" sz="1200" kern="1200" baseline="0" dirty="0" smtClean="0">
                <a:solidFill>
                  <a:schemeClr val="tx1"/>
                </a:solidFill>
                <a:latin typeface="Arial" charset="0"/>
                <a:ea typeface="+mn-ea"/>
                <a:cs typeface="+mn-cs"/>
              </a:rPr>
              <a:t> table.</a:t>
            </a:r>
          </a:p>
          <a:p>
            <a:r>
              <a:rPr lang="en-US" sz="1200" kern="1200" baseline="0" dirty="0" smtClean="0">
                <a:solidFill>
                  <a:schemeClr val="tx1"/>
                </a:solidFill>
                <a:latin typeface="Arial" charset="0"/>
                <a:ea typeface="+mn-ea"/>
                <a:cs typeface="+mn-cs"/>
              </a:rPr>
              <a:t>Point-to-multipoint mode has the following properties:</a:t>
            </a:r>
          </a:p>
          <a:p>
            <a:pPr lvl="1"/>
            <a:r>
              <a:rPr lang="en-US" sz="1200" b="1" kern="1200" baseline="0" dirty="0" smtClean="0">
                <a:solidFill>
                  <a:schemeClr val="tx1"/>
                </a:solidFill>
                <a:latin typeface="Arial" charset="0"/>
                <a:ea typeface="+mn-ea"/>
                <a:cs typeface="+mn-cs"/>
              </a:rPr>
              <a:t>Does not require a full-mesh network</a:t>
            </a:r>
            <a:r>
              <a:rPr lang="en-US" sz="1200" b="0" kern="1200" baseline="0" dirty="0" smtClean="0">
                <a:solidFill>
                  <a:schemeClr val="tx1"/>
                </a:solidFill>
                <a:latin typeface="Arial" charset="0"/>
                <a:ea typeface="+mn-ea"/>
                <a:cs typeface="+mn-cs"/>
              </a:rPr>
              <a:t>—This environment allows routing to occur between </a:t>
            </a:r>
            <a:r>
              <a:rPr lang="en-US" sz="1200" kern="1200" baseline="0" dirty="0" smtClean="0">
                <a:solidFill>
                  <a:schemeClr val="tx1"/>
                </a:solidFill>
                <a:latin typeface="Arial" charset="0"/>
                <a:ea typeface="+mn-ea"/>
                <a:cs typeface="+mn-cs"/>
              </a:rPr>
              <a:t>two routers that are not directly connected but that are connected through a router that has VCs to each of the two routers. All three routers connected to the Frame Relay network in Figure 3-21 could be configured for point-to-multipoint mode.</a:t>
            </a:r>
          </a:p>
          <a:p>
            <a:pPr lvl="1"/>
            <a:r>
              <a:rPr lang="en-US" sz="1200" b="1" kern="1200" baseline="0" dirty="0" smtClean="0">
                <a:solidFill>
                  <a:schemeClr val="tx1"/>
                </a:solidFill>
                <a:latin typeface="Arial" charset="0"/>
                <a:ea typeface="+mn-ea"/>
                <a:cs typeface="+mn-cs"/>
              </a:rPr>
              <a:t>Does not require a static neighbor configuration</a:t>
            </a:r>
            <a:r>
              <a:rPr lang="en-US" sz="1200" b="0" kern="1200" baseline="0" dirty="0" smtClean="0">
                <a:solidFill>
                  <a:schemeClr val="tx1"/>
                </a:solidFill>
                <a:latin typeface="Arial" charset="0"/>
                <a:ea typeface="+mn-ea"/>
                <a:cs typeface="+mn-cs"/>
              </a:rPr>
              <a:t>—In </a:t>
            </a:r>
            <a:r>
              <a:rPr lang="en-US" sz="1200" b="0" kern="1200" baseline="0" dirty="0" err="1" smtClean="0">
                <a:solidFill>
                  <a:schemeClr val="tx1"/>
                </a:solidFill>
                <a:latin typeface="Arial" charset="0"/>
                <a:ea typeface="+mn-ea"/>
                <a:cs typeface="+mn-cs"/>
              </a:rPr>
              <a:t>nonbroadcast</a:t>
            </a:r>
            <a:r>
              <a:rPr lang="en-US" sz="1200" b="0" kern="1200" baseline="0" dirty="0" smtClean="0">
                <a:solidFill>
                  <a:schemeClr val="tx1"/>
                </a:solidFill>
                <a:latin typeface="Arial" charset="0"/>
                <a:ea typeface="+mn-ea"/>
                <a:cs typeface="+mn-cs"/>
              </a:rPr>
              <a:t> mode, neighboring </a:t>
            </a:r>
            <a:r>
              <a:rPr lang="en-US" sz="1200" kern="1200" baseline="0" dirty="0" smtClean="0">
                <a:solidFill>
                  <a:schemeClr val="tx1"/>
                </a:solidFill>
                <a:latin typeface="Arial" charset="0"/>
                <a:ea typeface="+mn-ea"/>
                <a:cs typeface="+mn-cs"/>
              </a:rPr>
              <a:t>routers are statically defined to start the DR election process, and allow the exchange of routing updates. However, because point-to-multipoint mode treats the network as a collection of point-to-point links, multicast hello packets discover neighboring routers dynamically. Statically configuring neighboring routers is not necessary.</a:t>
            </a:r>
          </a:p>
          <a:p>
            <a:pPr lvl="1"/>
            <a:r>
              <a:rPr lang="en-US" sz="1200" b="1" kern="1200" baseline="0" dirty="0" smtClean="0">
                <a:solidFill>
                  <a:schemeClr val="tx1"/>
                </a:solidFill>
                <a:latin typeface="Arial" charset="0"/>
                <a:ea typeface="+mn-ea"/>
                <a:cs typeface="+mn-cs"/>
              </a:rPr>
              <a:t>Uses one IP subnet</a:t>
            </a:r>
            <a:r>
              <a:rPr lang="en-US" sz="1200" b="0" kern="1200" baseline="0" dirty="0" smtClean="0">
                <a:solidFill>
                  <a:schemeClr val="tx1"/>
                </a:solidFill>
                <a:latin typeface="Arial" charset="0"/>
                <a:ea typeface="+mn-ea"/>
                <a:cs typeface="+mn-cs"/>
              </a:rPr>
              <a:t>—As in </a:t>
            </a:r>
            <a:r>
              <a:rPr lang="en-US" sz="1200" b="0" kern="1200" baseline="0" dirty="0" err="1" smtClean="0">
                <a:solidFill>
                  <a:schemeClr val="tx1"/>
                </a:solidFill>
                <a:latin typeface="Arial" charset="0"/>
                <a:ea typeface="+mn-ea"/>
                <a:cs typeface="+mn-cs"/>
              </a:rPr>
              <a:t>nonbroadcast</a:t>
            </a:r>
            <a:r>
              <a:rPr lang="en-US" sz="1200" b="0" kern="1200" baseline="0" dirty="0" smtClean="0">
                <a:solidFill>
                  <a:schemeClr val="tx1"/>
                </a:solidFill>
                <a:latin typeface="Arial" charset="0"/>
                <a:ea typeface="+mn-ea"/>
                <a:cs typeface="+mn-cs"/>
              </a:rPr>
              <a:t> mode, when using point-to-multipoint </a:t>
            </a:r>
            <a:r>
              <a:rPr lang="en-US" sz="1200" kern="1200" baseline="0" dirty="0" smtClean="0">
                <a:solidFill>
                  <a:schemeClr val="tx1"/>
                </a:solidFill>
                <a:latin typeface="Arial" charset="0"/>
                <a:ea typeface="+mn-ea"/>
                <a:cs typeface="+mn-cs"/>
              </a:rPr>
              <a:t>mode, all routers are on one IP subnet.</a:t>
            </a:r>
          </a:p>
          <a:p>
            <a:pPr lvl="1"/>
            <a:r>
              <a:rPr lang="en-US" sz="1200" b="1" kern="1200" baseline="0" dirty="0" smtClean="0">
                <a:solidFill>
                  <a:schemeClr val="tx1"/>
                </a:solidFill>
                <a:latin typeface="Arial" charset="0"/>
                <a:ea typeface="+mn-ea"/>
                <a:cs typeface="+mn-cs"/>
              </a:rPr>
              <a:t>Duplicates LSA packets</a:t>
            </a:r>
            <a:r>
              <a:rPr lang="en-US" sz="1200" b="0" kern="1200" baseline="0" dirty="0" smtClean="0">
                <a:solidFill>
                  <a:schemeClr val="tx1"/>
                </a:solidFill>
                <a:latin typeface="Arial" charset="0"/>
                <a:ea typeface="+mn-ea"/>
                <a:cs typeface="+mn-cs"/>
              </a:rPr>
              <a:t>—Also as in </a:t>
            </a:r>
            <a:r>
              <a:rPr lang="en-US" sz="1200" b="0" kern="1200" baseline="0" dirty="0" err="1" smtClean="0">
                <a:solidFill>
                  <a:schemeClr val="tx1"/>
                </a:solidFill>
                <a:latin typeface="Arial" charset="0"/>
                <a:ea typeface="+mn-ea"/>
                <a:cs typeface="+mn-cs"/>
              </a:rPr>
              <a:t>nonbroadcast</a:t>
            </a:r>
            <a:r>
              <a:rPr lang="en-US" sz="1200" b="0" kern="1200" baseline="0" dirty="0" smtClean="0">
                <a:solidFill>
                  <a:schemeClr val="tx1"/>
                </a:solidFill>
                <a:latin typeface="Arial" charset="0"/>
                <a:ea typeface="+mn-ea"/>
                <a:cs typeface="+mn-cs"/>
              </a:rPr>
              <a:t> mode, when flooding out a </a:t>
            </a:r>
            <a:r>
              <a:rPr lang="en-US" sz="1200" b="0" kern="1200" baseline="0" dirty="0" err="1" smtClean="0">
                <a:solidFill>
                  <a:schemeClr val="tx1"/>
                </a:solidFill>
                <a:latin typeface="Arial" charset="0"/>
                <a:ea typeface="+mn-ea"/>
                <a:cs typeface="+mn-cs"/>
              </a:rPr>
              <a:t>nonbroadcast</a:t>
            </a:r>
            <a:r>
              <a:rPr lang="en-US" sz="1200" b="0" kern="1200" baseline="0" dirty="0" smtClean="0">
                <a:solidFill>
                  <a:schemeClr val="tx1"/>
                </a:solidFill>
                <a:latin typeface="Arial" charset="0"/>
                <a:ea typeface="+mn-ea"/>
                <a:cs typeface="+mn-cs"/>
              </a:rPr>
              <a:t> </a:t>
            </a:r>
            <a:r>
              <a:rPr lang="en-US" sz="1200" kern="1200" baseline="0" dirty="0" smtClean="0">
                <a:solidFill>
                  <a:schemeClr val="tx1"/>
                </a:solidFill>
                <a:latin typeface="Arial" charset="0"/>
                <a:ea typeface="+mn-ea"/>
                <a:cs typeface="+mn-cs"/>
              </a:rPr>
              <a:t>interface in point-to-multipoint mode, the router must replicate the LSU. The LSU packet is sent to each of the interface’s neighboring routers, as defined in the neighbor table.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99</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408"/>
              </a:spcBef>
              <a:spcAft>
                <a:spcPts val="408"/>
              </a:spcAft>
            </a:pPr>
            <a:r>
              <a:rPr lang="en-US" dirty="0" smtClean="0"/>
              <a:t>The </a:t>
            </a:r>
            <a:r>
              <a:rPr lang="en-US" b="1" dirty="0" smtClean="0"/>
              <a:t>point-to-multipoint non-broadcast </a:t>
            </a:r>
            <a:r>
              <a:rPr lang="en-US" dirty="0" smtClean="0"/>
              <a:t>mode is a Cisco extension of the RFC-compliant </a:t>
            </a:r>
            <a:r>
              <a:rPr lang="en-US" b="1" dirty="0" smtClean="0"/>
              <a:t>point-to-multipoint</a:t>
            </a:r>
            <a:r>
              <a:rPr lang="en-US" dirty="0" smtClean="0"/>
              <a:t> mode and is used when the media does not support broadcast (such as classic IP over ATM: see “Configuring OSPF” white paper). You must statically define neighbors, and you can modify the cost of the link to the neighboring router to reflect the different bandwidths of each link. The RFC point-to-multipoint mode was developed to support underlying point-to-multipoint VCs that support multicast and broadcast; therefore, this mode allows dynamic neighboring router discovery. If multicast and broadcast are not enabled on the VCs, the RFC-compliant point-to-multipoint mode cannot be used because the router cannot dynamically discover its neighboring routers using the hello multicast packets; this Cisco mode should be used instead.</a:t>
            </a:r>
          </a:p>
          <a:p>
            <a:pPr>
              <a:spcBef>
                <a:spcPts val="408"/>
              </a:spcBef>
              <a:spcAft>
                <a:spcPts val="408"/>
              </a:spcAft>
            </a:pPr>
            <a:r>
              <a:rPr lang="en-US" dirty="0" smtClean="0"/>
              <a:t>Also, it is a good idea to configure the neighbor cost. Otherwise, the local router will assume equal cost to the configured neighbors. In the example, RTA is configured as a neighbor with a cost of 10 and </a:t>
            </a:r>
            <a:r>
              <a:rPr lang="en-US" dirty="0" err="1" smtClean="0"/>
              <a:t>RTC</a:t>
            </a:r>
            <a:r>
              <a:rPr lang="en-US" dirty="0" smtClean="0"/>
              <a:t> is configured as a neighbor with a cost of 20. These cost values are purely arbitrary and are only meant for demonstration purposes. You would, of course, configure an accurate cost value in a live network configuration.</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100</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4000"/>
              </a:lnSpc>
              <a:spcBef>
                <a:spcPts val="611"/>
              </a:spcBef>
              <a:spcAft>
                <a:spcPts val="611"/>
              </a:spcAft>
            </a:pPr>
            <a:r>
              <a:rPr lang="en-US" dirty="0" smtClean="0">
                <a:latin typeface="Times New Roman" pitchFamily="18" charset="0"/>
              </a:rPr>
              <a:t>The Cisco </a:t>
            </a:r>
            <a:r>
              <a:rPr lang="en-US" b="1" dirty="0" smtClean="0">
                <a:latin typeface="Times New Roman" pitchFamily="18" charset="0"/>
              </a:rPr>
              <a:t>broadcast</a:t>
            </a:r>
            <a:r>
              <a:rPr lang="en-US" dirty="0" smtClean="0">
                <a:latin typeface="Times New Roman" pitchFamily="18" charset="0"/>
              </a:rPr>
              <a:t> mode is a workaround so that you don’t have to statically listing all existing neighbors. The interface is set to broadcast and behaves as though the router connects to a LAN. DR and BDR election is still performed; therefore, take special care to ensure either a full-mesh topology or a static election of the DR based on the interface priority.</a:t>
            </a:r>
          </a:p>
          <a:p>
            <a:pPr>
              <a:lnSpc>
                <a:spcPct val="104000"/>
              </a:lnSpc>
              <a:spcBef>
                <a:spcPts val="611"/>
              </a:spcBef>
              <a:spcAft>
                <a:spcPts val="611"/>
              </a:spcAft>
            </a:pPr>
            <a:r>
              <a:rPr lang="en-US" dirty="0" smtClean="0">
                <a:latin typeface="Times New Roman" pitchFamily="18" charset="0"/>
              </a:rPr>
              <a:t>This mode has the following characteristics:</a:t>
            </a:r>
            <a:endParaRPr lang="en-US" dirty="0" smtClean="0"/>
          </a:p>
          <a:p>
            <a:pPr lvl="1">
              <a:spcBef>
                <a:spcPts val="408"/>
              </a:spcBef>
              <a:spcAft>
                <a:spcPts val="408"/>
              </a:spcAft>
            </a:pPr>
            <a:r>
              <a:rPr lang="en-US" dirty="0" smtClean="0">
                <a:latin typeface="Times New Roman" pitchFamily="18" charset="0"/>
              </a:rPr>
              <a:t>Makes the WAN interface appear to be a LAN.</a:t>
            </a:r>
          </a:p>
          <a:p>
            <a:pPr lvl="1">
              <a:spcBef>
                <a:spcPts val="408"/>
              </a:spcBef>
              <a:spcAft>
                <a:spcPts val="408"/>
              </a:spcAft>
            </a:pPr>
            <a:r>
              <a:rPr lang="en-US" dirty="0" smtClean="0">
                <a:latin typeface="Times New Roman" pitchFamily="18" charset="0"/>
              </a:rPr>
              <a:t>One IP subnet.</a:t>
            </a:r>
          </a:p>
          <a:p>
            <a:pPr lvl="1">
              <a:spcBef>
                <a:spcPts val="408"/>
              </a:spcBef>
              <a:spcAft>
                <a:spcPts val="408"/>
              </a:spcAft>
            </a:pPr>
            <a:r>
              <a:rPr lang="en-US" dirty="0" smtClean="0">
                <a:latin typeface="Times New Roman" pitchFamily="18" charset="0"/>
              </a:rPr>
              <a:t>Uses multicast OSPF hello packet to automatically discover the neighbors.</a:t>
            </a:r>
          </a:p>
          <a:p>
            <a:pPr lvl="1">
              <a:spcBef>
                <a:spcPts val="408"/>
              </a:spcBef>
              <a:spcAft>
                <a:spcPts val="408"/>
              </a:spcAft>
            </a:pPr>
            <a:r>
              <a:rPr lang="en-US" dirty="0" smtClean="0">
                <a:latin typeface="Times New Roman" pitchFamily="18" charset="0"/>
              </a:rPr>
              <a:t>DR and BDR elected.</a:t>
            </a:r>
          </a:p>
          <a:p>
            <a:pPr lvl="1"/>
            <a:r>
              <a:rPr lang="en-US" dirty="0" smtClean="0">
                <a:latin typeface="Times New Roman" pitchFamily="18" charset="0"/>
              </a:rPr>
              <a:t>Requires a full-mesh </a:t>
            </a:r>
            <a:r>
              <a:rPr lang="en-US" smtClean="0">
                <a:latin typeface="Times New Roman" pitchFamily="18" charset="0"/>
              </a:rPr>
              <a:t>topology.</a:t>
            </a:r>
            <a:endParaRPr lang="en-US" b="1" dirty="0" smtClean="0">
              <a:latin typeface="Times New Roman" pitchFamily="18"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The DR is responsible for updating all other OSPF routers (called </a:t>
            </a:r>
            <a:r>
              <a:rPr lang="en-US" dirty="0" err="1" smtClean="0"/>
              <a:t>DROthers</a:t>
            </a:r>
            <a:r>
              <a:rPr lang="en-US" dirty="0" smtClean="0"/>
              <a:t>) when a change occurs in the multiaccess network. </a:t>
            </a:r>
          </a:p>
          <a:p>
            <a:r>
              <a:rPr lang="en-US" dirty="0" smtClean="0"/>
              <a:t>The BDR monitors the DR and takes over as DR if the current DR fails. </a:t>
            </a:r>
          </a:p>
          <a:p>
            <a:pPr lvl="1"/>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spcBef>
                <a:spcPts val="408"/>
              </a:spcBef>
              <a:spcAft>
                <a:spcPts val="408"/>
              </a:spcAft>
            </a:pPr>
            <a:endParaRPr lang="en-US" dirty="0">
              <a:latin typeface="Times New Roman" pitchFamily="18"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102</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important to remember that OSPF defaults to:</a:t>
            </a:r>
          </a:p>
          <a:p>
            <a:pPr lvl="1"/>
            <a:r>
              <a:rPr lang="en-US" dirty="0" smtClean="0"/>
              <a:t>Point-to-point mode on point-to-point subinterfaces</a:t>
            </a:r>
          </a:p>
          <a:p>
            <a:pPr lvl="1"/>
            <a:r>
              <a:rPr lang="en-US" dirty="0" err="1" smtClean="0"/>
              <a:t>Nonbroadcast</a:t>
            </a:r>
            <a:r>
              <a:rPr lang="en-US" dirty="0" smtClean="0"/>
              <a:t> mode on the multipoint subinterfaces.</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103</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104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408"/>
              </a:spcBef>
              <a:spcAft>
                <a:spcPts val="408"/>
              </a:spcAft>
            </a:pPr>
            <a:r>
              <a:rPr lang="en-US" dirty="0" smtClean="0"/>
              <a:t>As we already know, a physical interface can be split into multiple logical interfaces, called subinterfaces. Each subinterface is defined as a point-to-point or a point-to-multipoint interface. Subinterfaces were originally created to better handle issues caused by split horizon over an NBMA for distance vector-based routing protocols. Each subinterface requires an IP subnet. There is no need to use the </a:t>
            </a:r>
            <a:r>
              <a:rPr lang="en-US" b="1" dirty="0" smtClean="0"/>
              <a:t>ip ospf network</a:t>
            </a:r>
            <a:r>
              <a:rPr lang="en-US" dirty="0" smtClean="0"/>
              <a:t> command since IOS treats these interfaces like physical point-to-point interfaces.</a:t>
            </a:r>
          </a:p>
          <a:p>
            <a:pPr>
              <a:spcBef>
                <a:spcPts val="408"/>
              </a:spcBef>
              <a:spcAft>
                <a:spcPts val="408"/>
              </a:spcAft>
            </a:pPr>
            <a:r>
              <a:rPr lang="en-US" dirty="0" smtClean="0">
                <a:latin typeface="Times New Roman" pitchFamily="18" charset="0"/>
              </a:rPr>
              <a:t>This mode can also be used in a hub-and-spoke topology and includes that following characteristics:</a:t>
            </a:r>
            <a:endParaRPr lang="en-US" b="1" dirty="0" smtClean="0">
              <a:latin typeface="Times New Roman" pitchFamily="18" charset="0"/>
            </a:endParaRPr>
          </a:p>
          <a:p>
            <a:pPr lvl="1">
              <a:spcBef>
                <a:spcPts val="408"/>
              </a:spcBef>
              <a:spcAft>
                <a:spcPts val="408"/>
              </a:spcAft>
            </a:pPr>
            <a:r>
              <a:rPr lang="en-US" dirty="0" smtClean="0">
                <a:latin typeface="Times New Roman" pitchFamily="18" charset="0"/>
              </a:rPr>
              <a:t>One IP subnet.</a:t>
            </a:r>
          </a:p>
          <a:p>
            <a:pPr lvl="1">
              <a:spcBef>
                <a:spcPts val="408"/>
              </a:spcBef>
              <a:spcAft>
                <a:spcPts val="408"/>
              </a:spcAft>
            </a:pPr>
            <a:r>
              <a:rPr lang="en-US" dirty="0" smtClean="0">
                <a:latin typeface="Times New Roman" pitchFamily="18" charset="0"/>
              </a:rPr>
              <a:t>No DR or BDR election.</a:t>
            </a:r>
          </a:p>
          <a:p>
            <a:pPr lvl="1">
              <a:spcBef>
                <a:spcPts val="408"/>
              </a:spcBef>
              <a:spcAft>
                <a:spcPts val="408"/>
              </a:spcAft>
            </a:pPr>
            <a:r>
              <a:rPr lang="en-US" dirty="0" smtClean="0">
                <a:latin typeface="Times New Roman" pitchFamily="18" charset="0"/>
              </a:rPr>
              <a:t>Used when only two routers need to form an adjacency on a pair of interfaces.</a:t>
            </a:r>
          </a:p>
          <a:p>
            <a:pPr lvl="1"/>
            <a:r>
              <a:rPr lang="en-US" dirty="0" smtClean="0">
                <a:latin typeface="Times New Roman" pitchFamily="18" charset="0"/>
              </a:rPr>
              <a:t>Interfaces can be either LAN or WAN.	</a:t>
            </a:r>
            <a:endParaRPr lang="en-US" dirty="0">
              <a:latin typeface="Times New Roman" pitchFamily="18"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105</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408"/>
              </a:spcBef>
              <a:spcAft>
                <a:spcPts val="408"/>
              </a:spcAft>
            </a:pPr>
            <a:r>
              <a:rPr lang="en-US" sz="1200" kern="1200" dirty="0" smtClean="0">
                <a:solidFill>
                  <a:schemeClr val="tx1"/>
                </a:solidFill>
                <a:latin typeface="Arial" charset="0"/>
                <a:ea typeface="+mn-ea"/>
                <a:cs typeface="+mn-cs"/>
              </a:rPr>
              <a:t>Multipoint Frame Relay subinterfaces default to OSPF </a:t>
            </a:r>
            <a:r>
              <a:rPr lang="en-US" sz="1200" kern="1200" dirty="0" err="1" smtClean="0">
                <a:solidFill>
                  <a:schemeClr val="tx1"/>
                </a:solidFill>
                <a:latin typeface="Arial" charset="0"/>
                <a:ea typeface="+mn-ea"/>
                <a:cs typeface="+mn-cs"/>
              </a:rPr>
              <a:t>nonbroadcast</a:t>
            </a:r>
            <a:r>
              <a:rPr lang="en-US" sz="1200" kern="1200" dirty="0" smtClean="0">
                <a:solidFill>
                  <a:schemeClr val="tx1"/>
                </a:solidFill>
                <a:latin typeface="Arial" charset="0"/>
                <a:ea typeface="+mn-ea"/>
                <a:cs typeface="+mn-cs"/>
              </a:rPr>
              <a:t> mode, which requires neighbors to be statically configured and a DR and BDR election</a:t>
            </a:r>
            <a:r>
              <a:rPr lang="en-US" dirty="0" smtClean="0">
                <a:latin typeface="Times New Roman" pitchFamily="18" charset="0"/>
              </a:rPr>
              <a:t>.</a:t>
            </a:r>
            <a:endParaRPr lang="en-US" dirty="0">
              <a:latin typeface="Times New Roman" pitchFamily="18"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106</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107</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108</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4DABD3-6855-490C-B881-FFD95AA72E3C}" type="slidenum">
              <a:rPr lang="en-US"/>
              <a:pPr/>
              <a:t>109</a:t>
            </a:fld>
            <a:endParaRPr lang="en-US"/>
          </a:p>
        </p:txBody>
      </p:sp>
      <p:sp>
        <p:nvSpPr>
          <p:cNvPr id="74754" name="Rectangle 2"/>
          <p:cNvSpPr>
            <a:spLocks noGrp="1" noRot="1" noChangeAspect="1" noChangeArrowheads="1" noTextEdit="1"/>
          </p:cNvSpPr>
          <p:nvPr>
            <p:ph type="sldImg"/>
          </p:nvPr>
        </p:nvSpPr>
        <p:spPr>
          <a:xfrm>
            <a:off x="1282700" y="573088"/>
            <a:ext cx="4456113" cy="3341687"/>
          </a:xfrm>
          <a:ln/>
        </p:spPr>
      </p:sp>
      <p:sp>
        <p:nvSpPr>
          <p:cNvPr id="74755" name="Rectangle 3"/>
          <p:cNvSpPr>
            <a:spLocks noGrp="1" noChangeArrowheads="1"/>
          </p:cNvSpPr>
          <p:nvPr>
            <p:ph type="body" idx="1"/>
          </p:nvPr>
        </p:nvSpPr>
        <p:spPr>
          <a:xfrm>
            <a:off x="877923" y="4063947"/>
            <a:ext cx="5275650" cy="4378669"/>
          </a:xfrm>
        </p:spPr>
        <p:txBody>
          <a:bodyPr lIns="91503" tIns="45751" rIns="91503" bIns="45751"/>
          <a:lstStyle/>
          <a:p>
            <a:r>
              <a:rPr lang="en-US" dirty="0"/>
              <a:t>This slide shows a quick overview of each of the LSA types. </a:t>
            </a:r>
            <a:endParaRPr lang="en-US" dirty="0" smtClean="0"/>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Although the OSPF standard lists 11 types of LSA, not all are in use.</a:t>
            </a:r>
          </a:p>
          <a:p>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3DE291-166C-4A87-9378-920C055D4341}" type="slidenum">
              <a:rPr lang="en-US"/>
              <a:pPr/>
              <a:t>110</a:t>
            </a:fld>
            <a:endParaRPr lang="en-US"/>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pPr>
              <a:lnSpc>
                <a:spcPct val="104000"/>
              </a:lnSpc>
              <a:spcBef>
                <a:spcPts val="611"/>
              </a:spcBef>
              <a:spcAft>
                <a:spcPts val="611"/>
              </a:spcAft>
            </a:pPr>
            <a:r>
              <a:rPr lang="en-US" dirty="0">
                <a:latin typeface="Times" charset="0"/>
              </a:rPr>
              <a:t>A router advertises a type 1 LSA that floods to all other routers in the area in which it originated. Remember that a type 1 LSA describes the collective states of the directly connected links (interfaces) of the router.</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2E77A7-8F07-4EF6-AD4F-831E91CB6DCE}" type="slidenum">
              <a:rPr lang="en-US"/>
              <a:pPr/>
              <a:t>111</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pPr>
              <a:lnSpc>
                <a:spcPct val="104000"/>
              </a:lnSpc>
              <a:spcBef>
                <a:spcPts val="611"/>
              </a:spcBef>
              <a:spcAft>
                <a:spcPts val="611"/>
              </a:spcAft>
            </a:pPr>
            <a:r>
              <a:rPr lang="en-US" dirty="0">
                <a:latin typeface="Times" charset="0"/>
              </a:rPr>
              <a:t>Each router link in a Type 1 LSA is defined as one of four types: types 1, 2, 3, or 4. The LSA includes a link ID field that identifies, by the network number and mask, the object this link connects to. </a:t>
            </a:r>
          </a:p>
          <a:p>
            <a:pPr>
              <a:lnSpc>
                <a:spcPct val="104000"/>
              </a:lnSpc>
              <a:spcBef>
                <a:spcPts val="611"/>
              </a:spcBef>
              <a:spcAft>
                <a:spcPts val="611"/>
              </a:spcAft>
            </a:pPr>
            <a:r>
              <a:rPr lang="en-US" smtClean="0">
                <a:latin typeface="Times" charset="0"/>
              </a:rPr>
              <a:t>Depending </a:t>
            </a:r>
            <a:r>
              <a:rPr lang="en-US" dirty="0">
                <a:latin typeface="Times" charset="0"/>
              </a:rPr>
              <a:t>on the type, the link ID has different meanings, as described in the table.</a:t>
            </a:r>
          </a:p>
          <a:p>
            <a:pPr>
              <a:lnSpc>
                <a:spcPct val="104000"/>
              </a:lnSpc>
              <a:spcBef>
                <a:spcPts val="1223"/>
              </a:spcBef>
              <a:spcAft>
                <a:spcPts val="611"/>
              </a:spcAft>
            </a:pPr>
            <a:r>
              <a:rPr lang="en-US" smtClean="0">
                <a:latin typeface="Times" charset="0"/>
              </a:rPr>
              <a:t>A </a:t>
            </a:r>
            <a:r>
              <a:rPr lang="en-US" dirty="0">
                <a:latin typeface="Times" charset="0"/>
              </a:rPr>
              <a:t>stub network is a dead-end link that has only one router attached.</a:t>
            </a:r>
          </a:p>
          <a:p>
            <a:pPr>
              <a:lnSpc>
                <a:spcPct val="104000"/>
              </a:lnSpc>
              <a:spcBef>
                <a:spcPts val="1223"/>
              </a:spcBef>
              <a:spcAft>
                <a:spcPts val="611"/>
              </a:spcAft>
            </a:pPr>
            <a:r>
              <a:rPr lang="en-US" dirty="0">
                <a:latin typeface="Times" charset="0"/>
              </a:rPr>
              <a:t>In addition, the type 1 LSA describes whether the router is an ABR or ASBR.</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kern="1200" dirty="0" smtClean="0">
                <a:solidFill>
                  <a:schemeClr val="tx1"/>
                </a:solidFill>
                <a:latin typeface="Arial" charset="0"/>
                <a:ea typeface="+mn-ea"/>
                <a:cs typeface="+mn-cs"/>
              </a:rPr>
              <a:t>Link-state information must be synchronized between routers. To accomplish this, LSAs have the following characteristics:</a:t>
            </a:r>
          </a:p>
          <a:p>
            <a:r>
              <a:rPr lang="en-US" sz="1200" kern="1200" dirty="0" smtClean="0">
                <a:solidFill>
                  <a:schemeClr val="tx1"/>
                </a:solidFill>
                <a:latin typeface="Arial" charset="0"/>
                <a:ea typeface="+mn-ea"/>
                <a:cs typeface="+mn-cs"/>
              </a:rPr>
              <a:t>LSAs are reliable; there is a method for acknowledging their delivery.</a:t>
            </a:r>
          </a:p>
          <a:p>
            <a:r>
              <a:rPr lang="en-US" sz="1200" kern="1200" dirty="0" smtClean="0">
                <a:solidFill>
                  <a:schemeClr val="tx1"/>
                </a:solidFill>
                <a:latin typeface="Arial" charset="0"/>
                <a:ea typeface="+mn-ea"/>
                <a:cs typeface="+mn-cs"/>
              </a:rPr>
              <a:t>LSAs are flooded throughout the area (or throughout the domain if there is only one area).</a:t>
            </a:r>
          </a:p>
          <a:p>
            <a:r>
              <a:rPr lang="en-US" sz="1200" kern="1200" dirty="0" smtClean="0">
                <a:solidFill>
                  <a:schemeClr val="tx1"/>
                </a:solidFill>
                <a:latin typeface="Arial" charset="0"/>
                <a:ea typeface="+mn-ea"/>
                <a:cs typeface="+mn-cs"/>
              </a:rPr>
              <a:t>LSAs have a sequence number and a set lifetime, so each router recognizes that it has the most current version of the LSA.</a:t>
            </a:r>
          </a:p>
          <a:p>
            <a:r>
              <a:rPr lang="en-US" sz="1200" kern="1200" dirty="0" smtClean="0">
                <a:solidFill>
                  <a:schemeClr val="tx1"/>
                </a:solidFill>
                <a:latin typeface="Arial" charset="0"/>
                <a:ea typeface="+mn-ea"/>
                <a:cs typeface="+mn-cs"/>
              </a:rPr>
              <a:t>LSAs are periodically refreshed to confirm topology information before they age out of the </a:t>
            </a:r>
            <a:r>
              <a:rPr lang="en-US" sz="1200" kern="1200" dirty="0" err="1" smtClean="0">
                <a:solidFill>
                  <a:schemeClr val="tx1"/>
                </a:solidFill>
                <a:latin typeface="Arial" charset="0"/>
                <a:ea typeface="+mn-ea"/>
                <a:cs typeface="+mn-cs"/>
              </a:rPr>
              <a:t>LSDB</a:t>
            </a:r>
            <a:r>
              <a:rPr lang="en-US" sz="1200" kern="1200" dirty="0" smtClean="0">
                <a:solidFill>
                  <a:schemeClr val="tx1"/>
                </a:solidFill>
                <a:latin typeface="Arial"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E061E1-39F9-4085-959F-1A67E5084645}" type="slidenum">
              <a:rPr lang="en-US"/>
              <a:pPr/>
              <a:t>112</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pPr>
              <a:lnSpc>
                <a:spcPct val="104000"/>
              </a:lnSpc>
              <a:spcBef>
                <a:spcPts val="611"/>
              </a:spcBef>
              <a:spcAft>
                <a:spcPts val="611"/>
              </a:spcAft>
            </a:pPr>
            <a:r>
              <a:rPr lang="en-US" dirty="0">
                <a:latin typeface="Times" charset="0"/>
              </a:rPr>
              <a:t>The DR of the network is responsible for advertising the Type 2 network LSA. A type 2 network LSA lists each of the attached routers that make up the area, including the DR itself, as well as the subnet mask used on the link. The type 2 LSA then floods to all routers within the network area. Type 2 LSAs never cross an area boundary. The link ID for a network LSA is the IP interface address of the DR that advertises it.</a:t>
            </a:r>
          </a:p>
          <a:p>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273666-DD2F-4F59-A6C4-0A5B2D3C42C9}" type="slidenum">
              <a:rPr lang="en-US"/>
              <a:pPr/>
              <a:t>113</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pPr>
              <a:lnSpc>
                <a:spcPct val="104000"/>
              </a:lnSpc>
              <a:spcBef>
                <a:spcPts val="611"/>
              </a:spcBef>
              <a:spcAft>
                <a:spcPts val="611"/>
              </a:spcAft>
            </a:pPr>
            <a:r>
              <a:rPr lang="en-US" dirty="0">
                <a:latin typeface="Times" charset="0"/>
              </a:rPr>
              <a:t>The ABR sends type 3 summary LSAs. Type 3 LSAs advertise any networks owned by an area to the rest of the areas in the OSPF AS, as shown here. </a:t>
            </a:r>
          </a:p>
          <a:p>
            <a:pPr>
              <a:lnSpc>
                <a:spcPct val="104000"/>
              </a:lnSpc>
              <a:spcBef>
                <a:spcPts val="611"/>
              </a:spcBef>
              <a:spcAft>
                <a:spcPts val="611"/>
              </a:spcAft>
            </a:pPr>
            <a:r>
              <a:rPr lang="en-US" dirty="0">
                <a:latin typeface="Times" charset="0"/>
              </a:rPr>
              <a:t>The link-state ID is set to the network number; the mask is also advertised. Remember that Summary LSAs do not, by default, summarize routes. This must be manually configured. So each Type 3 LSA has the link ID set to the network (subnet) that it is advertising.</a:t>
            </a:r>
          </a:p>
          <a:p>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10E4E4-72EF-4448-ABE3-B06EC1CD2311}" type="slidenum">
              <a:rPr lang="en-US"/>
              <a:pPr/>
              <a:t>114</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pPr>
              <a:lnSpc>
                <a:spcPct val="104000"/>
              </a:lnSpc>
              <a:spcBef>
                <a:spcPts val="611"/>
              </a:spcBef>
              <a:spcAft>
                <a:spcPts val="611"/>
              </a:spcAft>
            </a:pPr>
            <a:r>
              <a:rPr lang="en-US" dirty="0">
                <a:latin typeface="Times" charset="0"/>
              </a:rPr>
              <a:t>A type 4 summary LSA is generated by an ABR only when an ASBR exists within an area. Therefore, the link ID is set to the ASBR router ID. </a:t>
            </a:r>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8A18AB-6AD6-4EB2-B85E-16E53E6C6098}" type="slidenum">
              <a:rPr lang="en-US"/>
              <a:pPr/>
              <a:t>115</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pPr>
              <a:lnSpc>
                <a:spcPct val="104000"/>
              </a:lnSpc>
              <a:spcBef>
                <a:spcPts val="611"/>
              </a:spcBef>
              <a:spcAft>
                <a:spcPts val="611"/>
              </a:spcAft>
            </a:pPr>
            <a:r>
              <a:rPr lang="en-US" dirty="0">
                <a:latin typeface="Times" charset="0"/>
              </a:rPr>
              <a:t>Type 5 external </a:t>
            </a:r>
            <a:endParaRPr lang="en-US" dirty="0" smtClean="0">
              <a:latin typeface="Times" charset="0"/>
            </a:endParaRPr>
          </a:p>
          <a:p>
            <a:r>
              <a:rPr lang="en-US" dirty="0" smtClean="0"/>
              <a:t>Generated by ASBR to describe routes redistributed into the area. </a:t>
            </a:r>
          </a:p>
          <a:p>
            <a:pPr lvl="1"/>
            <a:r>
              <a:rPr lang="en-US" dirty="0" smtClean="0"/>
              <a:t>E2 (default) uses a static cost throughout the OSPF domain as it only takes the cost into account that is reported at redistribution. </a:t>
            </a:r>
          </a:p>
          <a:p>
            <a:pPr lvl="1"/>
            <a:r>
              <a:rPr lang="en-US" dirty="0" smtClean="0"/>
              <a:t>E1 uses a cumulative cost of the cost reported into the OSPF domain at redistribution plus the local cost to the ASBR.</a:t>
            </a:r>
          </a:p>
          <a:p>
            <a:pPr>
              <a:lnSpc>
                <a:spcPct val="104000"/>
              </a:lnSpc>
              <a:spcBef>
                <a:spcPts val="611"/>
              </a:spcBef>
              <a:spcAft>
                <a:spcPts val="611"/>
              </a:spcAft>
            </a:pPr>
            <a:r>
              <a:rPr lang="en-US" dirty="0" smtClean="0">
                <a:latin typeface="Times" charset="0"/>
              </a:rPr>
              <a:t>LSAs </a:t>
            </a:r>
            <a:r>
              <a:rPr lang="en-US" dirty="0">
                <a:latin typeface="Times" charset="0"/>
              </a:rPr>
              <a:t>describe routes to networks outside the OSPF AS. Type 5 LSAs are originated by the ASBR and are flooded to the entire AS. The link ID is the external network number. </a:t>
            </a:r>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8A18AB-6AD6-4EB2-B85E-16E53E6C6098}" type="slidenum">
              <a:rPr lang="en-US"/>
              <a:pPr/>
              <a:t>116</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pPr>
              <a:lnSpc>
                <a:spcPct val="104000"/>
              </a:lnSpc>
              <a:spcBef>
                <a:spcPts val="611"/>
              </a:spcBef>
              <a:spcAft>
                <a:spcPts val="611"/>
              </a:spcAft>
            </a:pPr>
            <a:r>
              <a:rPr lang="en-US" dirty="0" smtClean="0">
                <a:latin typeface="Times" charset="0"/>
              </a:rPr>
              <a:t>Type 7 LSA will discussed later.</a:t>
            </a:r>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9C8F77-DB7E-40DA-8BBD-3AF65D09B23B}" type="slidenum">
              <a:rPr lang="en-US"/>
              <a:pPr/>
              <a:t>118</a:t>
            </a:fld>
            <a:endParaRPr lang="en-US"/>
          </a:p>
        </p:txBody>
      </p:sp>
      <p:sp>
        <p:nvSpPr>
          <p:cNvPr id="91138" name="Rectangle 2"/>
          <p:cNvSpPr>
            <a:spLocks noGrp="1" noRot="1" noChangeAspect="1" noChangeArrowheads="1" noTextEdit="1"/>
          </p:cNvSpPr>
          <p:nvPr>
            <p:ph type="sldImg"/>
          </p:nvPr>
        </p:nvSpPr>
        <p:spPr>
          <a:xfrm>
            <a:off x="1282700" y="573088"/>
            <a:ext cx="4456113" cy="3341687"/>
          </a:xfrm>
          <a:ln/>
        </p:spPr>
      </p:sp>
      <p:sp>
        <p:nvSpPr>
          <p:cNvPr id="91139" name="Rectangle 3"/>
          <p:cNvSpPr>
            <a:spLocks noGrp="1" noChangeArrowheads="1"/>
          </p:cNvSpPr>
          <p:nvPr>
            <p:ph type="body" idx="1"/>
          </p:nvPr>
        </p:nvSpPr>
        <p:spPr>
          <a:xfrm>
            <a:off x="877923" y="4063947"/>
            <a:ext cx="5275650" cy="4378669"/>
          </a:xfrm>
        </p:spPr>
        <p:txBody>
          <a:bodyPr lIns="91503" tIns="45751" rIns="91503" bIns="45751"/>
          <a:lstStyle/>
          <a:p>
            <a:pPr>
              <a:lnSpc>
                <a:spcPct val="104000"/>
              </a:lnSpc>
              <a:spcBef>
                <a:spcPts val="611"/>
              </a:spcBef>
              <a:spcAft>
                <a:spcPts val="611"/>
              </a:spcAft>
            </a:pPr>
            <a:r>
              <a:rPr lang="en-US" dirty="0">
                <a:latin typeface="Times" charset="0"/>
              </a:rPr>
              <a:t>The figure illustrates use of the </a:t>
            </a:r>
            <a:r>
              <a:rPr lang="en-US" b="1" dirty="0">
                <a:latin typeface="Times" charset="0"/>
              </a:rPr>
              <a:t>show ip ospf database </a:t>
            </a:r>
            <a:r>
              <a:rPr lang="en-US" dirty="0">
                <a:latin typeface="Times" charset="0"/>
              </a:rPr>
              <a:t>command to get information about an OSPF </a:t>
            </a:r>
            <a:r>
              <a:rPr lang="en-US" dirty="0" err="1">
                <a:latin typeface="Times" charset="0"/>
              </a:rPr>
              <a:t>LSDB</a:t>
            </a:r>
            <a:r>
              <a:rPr lang="en-US" dirty="0">
                <a:latin typeface="Times" charset="0"/>
              </a:rPr>
              <a:t>. The router link states are type 1 LSAs, the net link states are type 2 LSAs, and the summary net link states are type 3 LSAs.</a:t>
            </a:r>
          </a:p>
          <a:p>
            <a:pPr>
              <a:lnSpc>
                <a:spcPct val="104000"/>
              </a:lnSpc>
              <a:spcBef>
                <a:spcPts val="611"/>
              </a:spcBef>
              <a:spcAft>
                <a:spcPts val="611"/>
              </a:spcAft>
            </a:pPr>
            <a:r>
              <a:rPr lang="en-US" dirty="0">
                <a:latin typeface="Times" charset="0"/>
              </a:rPr>
              <a:t>The database columns are as follows:</a:t>
            </a:r>
          </a:p>
          <a:p>
            <a:pPr lvl="1">
              <a:lnSpc>
                <a:spcPct val="104000"/>
              </a:lnSpc>
              <a:spcAft>
                <a:spcPts val="611"/>
              </a:spcAft>
            </a:pPr>
            <a:r>
              <a:rPr lang="en-US" b="1" dirty="0">
                <a:latin typeface="Times" charset="0"/>
              </a:rPr>
              <a:t>Link ID:</a:t>
            </a:r>
            <a:r>
              <a:rPr lang="en-US" dirty="0">
                <a:latin typeface="Times" charset="0"/>
              </a:rPr>
              <a:t> Identifies each LSA.</a:t>
            </a:r>
          </a:p>
          <a:p>
            <a:pPr lvl="1">
              <a:lnSpc>
                <a:spcPct val="104000"/>
              </a:lnSpc>
              <a:spcAft>
                <a:spcPts val="611"/>
              </a:spcAft>
            </a:pPr>
            <a:r>
              <a:rPr lang="en-US" b="1" dirty="0">
                <a:latin typeface="Times" charset="0"/>
              </a:rPr>
              <a:t>ADV router: </a:t>
            </a:r>
            <a:r>
              <a:rPr lang="en-US" dirty="0">
                <a:latin typeface="Times" charset="0"/>
              </a:rPr>
              <a:t>Advertising router; the source router of the LSA.</a:t>
            </a:r>
          </a:p>
          <a:p>
            <a:pPr lvl="1">
              <a:lnSpc>
                <a:spcPct val="104000"/>
              </a:lnSpc>
              <a:spcAft>
                <a:spcPts val="611"/>
              </a:spcAft>
            </a:pPr>
            <a:r>
              <a:rPr lang="en-US" b="1" dirty="0">
                <a:latin typeface="Times" charset="0"/>
              </a:rPr>
              <a:t>Age:</a:t>
            </a:r>
            <a:r>
              <a:rPr lang="en-US" dirty="0">
                <a:latin typeface="Times" charset="0"/>
              </a:rPr>
              <a:t> The maximum age counter in seconds; the maximum age is 1 hour or 3,600 seconds.</a:t>
            </a:r>
          </a:p>
          <a:p>
            <a:pPr lvl="1">
              <a:lnSpc>
                <a:spcPct val="104000"/>
              </a:lnSpc>
              <a:spcAft>
                <a:spcPts val="611"/>
              </a:spcAft>
            </a:pPr>
            <a:r>
              <a:rPr lang="en-US" b="1" dirty="0">
                <a:latin typeface="Times" charset="0"/>
              </a:rPr>
              <a:t>Seq#: </a:t>
            </a:r>
            <a:r>
              <a:rPr lang="en-US" dirty="0">
                <a:latin typeface="Times" charset="0"/>
              </a:rPr>
              <a:t>Sequence number of the LSA; this number begins at </a:t>
            </a:r>
            <a:r>
              <a:rPr lang="en-US" dirty="0" err="1">
                <a:latin typeface="Times" charset="0"/>
              </a:rPr>
              <a:t>0x80000001</a:t>
            </a:r>
            <a:r>
              <a:rPr lang="en-US" dirty="0">
                <a:latin typeface="Times" charset="0"/>
              </a:rPr>
              <a:t> and increases with each update of the LSA.</a:t>
            </a:r>
          </a:p>
          <a:p>
            <a:pPr lvl="1">
              <a:lnSpc>
                <a:spcPct val="104000"/>
              </a:lnSpc>
              <a:spcAft>
                <a:spcPts val="611"/>
              </a:spcAft>
            </a:pPr>
            <a:r>
              <a:rPr lang="en-US" b="1" dirty="0">
                <a:latin typeface="Times" charset="0"/>
              </a:rPr>
              <a:t>Checksum:</a:t>
            </a:r>
            <a:r>
              <a:rPr lang="en-US" dirty="0">
                <a:latin typeface="Times" charset="0"/>
              </a:rPr>
              <a:t> Checksum of the individual LSA to ensure reliable receipt of that LSA.</a:t>
            </a:r>
          </a:p>
          <a:p>
            <a:pPr lvl="1">
              <a:lnSpc>
                <a:spcPct val="104000"/>
              </a:lnSpc>
              <a:spcAft>
                <a:spcPts val="1223"/>
              </a:spcAft>
            </a:pPr>
            <a:r>
              <a:rPr lang="en-US" b="1" dirty="0">
                <a:latin typeface="Times" charset="0"/>
              </a:rPr>
              <a:t>Link count: </a:t>
            </a:r>
            <a:r>
              <a:rPr lang="en-US" dirty="0">
                <a:latin typeface="Times" charset="0"/>
              </a:rPr>
              <a:t>Total number of directly attached links, used only on router LSAs. The link count includes all point-to-point, transit, and stub links. Each point-to-point serial link counts as two; all other links count as one, including Ethernet links.</a:t>
            </a:r>
          </a:p>
          <a:p>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4A5705-2EB1-4296-A7E9-552E168A5B88}" type="slidenum">
              <a:rPr lang="en-US"/>
              <a:pPr/>
              <a:t>119</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pPr>
              <a:lnSpc>
                <a:spcPct val="104000"/>
              </a:lnSpc>
              <a:spcBef>
                <a:spcPts val="611"/>
              </a:spcBef>
              <a:spcAft>
                <a:spcPts val="611"/>
              </a:spcAft>
            </a:pPr>
            <a:r>
              <a:rPr lang="en-US" dirty="0">
                <a:latin typeface="Times New Roman" pitchFamily="18" charset="0"/>
              </a:rPr>
              <a:t>A combination of the maximum age (</a:t>
            </a:r>
            <a:r>
              <a:rPr lang="en-US" dirty="0" err="1">
                <a:latin typeface="Times New Roman" pitchFamily="18" charset="0"/>
              </a:rPr>
              <a:t>maxage</a:t>
            </a:r>
            <a:r>
              <a:rPr lang="en-US" dirty="0">
                <a:latin typeface="Times New Roman" pitchFamily="18" charset="0"/>
              </a:rPr>
              <a:t>) and refresh timers, as well as link-state sequence numbers, helps OSPF maintain a database of only the most recent link-state records. </a:t>
            </a:r>
          </a:p>
          <a:p>
            <a:pPr>
              <a:lnSpc>
                <a:spcPct val="104000"/>
              </a:lnSpc>
              <a:spcBef>
                <a:spcPts val="611"/>
              </a:spcBef>
              <a:spcAft>
                <a:spcPts val="611"/>
              </a:spcAft>
            </a:pPr>
            <a:r>
              <a:rPr lang="en-US" dirty="0">
                <a:latin typeface="Times New Roman" pitchFamily="18" charset="0"/>
              </a:rPr>
              <a:t>The link-state sequence number field in an LSA header is 32 bits in length. (</a:t>
            </a:r>
            <a:r>
              <a:rPr lang="en-US" dirty="0"/>
              <a:t>Remember that LSAs are Link State Advertisements sent in </a:t>
            </a:r>
            <a:r>
              <a:rPr lang="en-US" dirty="0" err="1"/>
              <a:t>LSUs</a:t>
            </a:r>
            <a:r>
              <a:rPr lang="en-US" dirty="0"/>
              <a:t>). </a:t>
            </a:r>
            <a:r>
              <a:rPr lang="en-US" dirty="0">
                <a:latin typeface="Times New Roman" pitchFamily="18" charset="0"/>
              </a:rPr>
              <a:t>Beginning with the left-most bit set, the first legal sequence number is </a:t>
            </a:r>
            <a:r>
              <a:rPr lang="en-US" dirty="0" err="1">
                <a:latin typeface="Times New Roman" pitchFamily="18" charset="0"/>
              </a:rPr>
              <a:t>0x80000001</a:t>
            </a:r>
            <a:r>
              <a:rPr lang="en-US" dirty="0">
                <a:latin typeface="Times New Roman" pitchFamily="18" charset="0"/>
              </a:rPr>
              <a:t>. It is used to detect old or redundant LSAs; the larger the number, the more recent the LSA.</a:t>
            </a:r>
          </a:p>
          <a:p>
            <a:pPr>
              <a:lnSpc>
                <a:spcPct val="104000"/>
              </a:lnSpc>
              <a:spcBef>
                <a:spcPts val="611"/>
              </a:spcBef>
              <a:spcAft>
                <a:spcPts val="611"/>
              </a:spcAft>
            </a:pPr>
            <a:r>
              <a:rPr lang="en-US" dirty="0">
                <a:latin typeface="Times New Roman" pitchFamily="18" charset="0"/>
              </a:rPr>
              <a:t>To ensure an accurate database, OSPF floods each LSA every 30 minutes. Each time a record is flooded, the sequence number is incremented by one. The local router will reset a </a:t>
            </a:r>
            <a:r>
              <a:rPr lang="en-US" dirty="0" err="1">
                <a:latin typeface="Times New Roman" pitchFamily="18" charset="0"/>
              </a:rPr>
              <a:t>LSA’s</a:t>
            </a:r>
            <a:r>
              <a:rPr lang="en-US" dirty="0">
                <a:latin typeface="Times New Roman" pitchFamily="18" charset="0"/>
              </a:rPr>
              <a:t> maximum age when it receives a new LSA update. An LSA will never remain longer in the database than the maximum age of one hour without a refresh.</a:t>
            </a:r>
          </a:p>
          <a:p>
            <a:pPr>
              <a:lnSpc>
                <a:spcPct val="104000"/>
              </a:lnSpc>
              <a:spcBef>
                <a:spcPts val="611"/>
              </a:spcBef>
              <a:spcAft>
                <a:spcPts val="611"/>
              </a:spcAft>
            </a:pPr>
            <a:r>
              <a:rPr lang="en-US" dirty="0">
                <a:latin typeface="Times New Roman" pitchFamily="18" charset="0"/>
              </a:rPr>
              <a:t>It is possible for an LSA to remain in the database for long periods of time, being refreshed every 30 minutes. At some point, the sequence number will need to wrap back to the starting sequence number. When this process occurs, the existing LSA will be prematurely aged out (the </a:t>
            </a:r>
            <a:r>
              <a:rPr lang="en-US" dirty="0" err="1">
                <a:latin typeface="Times New Roman" pitchFamily="18" charset="0"/>
              </a:rPr>
              <a:t>maxage</a:t>
            </a:r>
            <a:r>
              <a:rPr lang="en-US" dirty="0">
                <a:latin typeface="Times New Roman" pitchFamily="18" charset="0"/>
              </a:rPr>
              <a:t> timer is immediately set to one hour) and flushed. The LSA will then begin its sequencing at </a:t>
            </a:r>
            <a:r>
              <a:rPr lang="en-US" dirty="0" err="1">
                <a:latin typeface="Times New Roman" pitchFamily="18" charset="0"/>
              </a:rPr>
              <a:t>0x80000001</a:t>
            </a:r>
            <a:r>
              <a:rPr lang="en-US" dirty="0">
                <a:latin typeface="Times New Roman" pitchFamily="18" charset="0"/>
              </a:rPr>
              <a:t> again.</a:t>
            </a: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4DABD3-6855-490C-B881-FFD95AA72E3C}" type="slidenum">
              <a:rPr lang="en-US"/>
              <a:pPr/>
              <a:t>120</a:t>
            </a:fld>
            <a:endParaRPr lang="en-US"/>
          </a:p>
        </p:txBody>
      </p:sp>
      <p:sp>
        <p:nvSpPr>
          <p:cNvPr id="74754" name="Rectangle 2"/>
          <p:cNvSpPr>
            <a:spLocks noGrp="1" noRot="1" noChangeAspect="1" noChangeArrowheads="1" noTextEdit="1"/>
          </p:cNvSpPr>
          <p:nvPr>
            <p:ph type="sldImg"/>
          </p:nvPr>
        </p:nvSpPr>
        <p:spPr>
          <a:xfrm>
            <a:off x="1282700" y="573088"/>
            <a:ext cx="4456113" cy="3341687"/>
          </a:xfrm>
          <a:ln/>
        </p:spPr>
      </p:sp>
      <p:sp>
        <p:nvSpPr>
          <p:cNvPr id="74755" name="Rectangle 3"/>
          <p:cNvSpPr>
            <a:spLocks noGrp="1" noChangeArrowheads="1"/>
          </p:cNvSpPr>
          <p:nvPr>
            <p:ph type="body" idx="1"/>
          </p:nvPr>
        </p:nvSpPr>
        <p:spPr>
          <a:xfrm>
            <a:off x="877923" y="4063947"/>
            <a:ext cx="5275650" cy="4378669"/>
          </a:xfrm>
        </p:spPr>
        <p:txBody>
          <a:bodyPr lIns="91503" tIns="45751" rIns="91503" bIns="45751"/>
          <a:lstStyle/>
          <a:p>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When this feature is enabled, the router keeps count of the number of received (non-self-generated) LSAs that it keeps in its </a:t>
            </a:r>
            <a:r>
              <a:rPr lang="en-US" sz="1200" kern="1200" dirty="0" err="1" smtClean="0">
                <a:solidFill>
                  <a:schemeClr val="tx1"/>
                </a:solidFill>
                <a:latin typeface="Arial" charset="0"/>
                <a:ea typeface="+mn-ea"/>
                <a:cs typeface="+mn-cs"/>
              </a:rPr>
              <a:t>LSDB</a:t>
            </a:r>
            <a:r>
              <a:rPr lang="en-US" sz="1200" kern="1200" dirty="0" smtClean="0">
                <a:solidFill>
                  <a:schemeClr val="tx1"/>
                </a:solidFill>
                <a:latin typeface="Arial" charset="0"/>
                <a:ea typeface="+mn-ea"/>
                <a:cs typeface="+mn-cs"/>
              </a:rPr>
              <a:t>. An error message is logged when this number reaches a configured threshold number, and a notification is sent when it exceeds the threshold number. </a:t>
            </a:r>
          </a:p>
          <a:p>
            <a:r>
              <a:rPr lang="en-US" sz="1200" kern="1200" dirty="0" smtClean="0">
                <a:solidFill>
                  <a:schemeClr val="tx1"/>
                </a:solidFill>
                <a:latin typeface="Arial" charset="0"/>
                <a:ea typeface="+mn-ea"/>
                <a:cs typeface="+mn-cs"/>
              </a:rPr>
              <a:t>If the LSA count still exceeds the threshold after one minute, the OSPF process takes down all adjacencies and clears the OSPF database; this is called the </a:t>
            </a:r>
            <a:r>
              <a:rPr lang="en-US" sz="1200" i="1" kern="1200" dirty="0" smtClean="0">
                <a:solidFill>
                  <a:schemeClr val="tx1"/>
                </a:solidFill>
                <a:latin typeface="Arial" charset="0"/>
                <a:ea typeface="+mn-ea"/>
                <a:cs typeface="+mn-cs"/>
              </a:rPr>
              <a:t>ignore</a:t>
            </a:r>
            <a:r>
              <a:rPr lang="en-US" sz="1200" kern="1200" dirty="0" smtClean="0">
                <a:solidFill>
                  <a:schemeClr val="tx1"/>
                </a:solidFill>
                <a:latin typeface="Arial" charset="0"/>
                <a:ea typeface="+mn-ea"/>
                <a:cs typeface="+mn-cs"/>
              </a:rPr>
              <a:t> state. In this ignore state, no OSPF packets are sent or received by interfaces that belong to that OSPF process.</a:t>
            </a:r>
          </a:p>
          <a:p>
            <a:r>
              <a:rPr lang="en-US" sz="1200" kern="1200" dirty="0" smtClean="0">
                <a:solidFill>
                  <a:schemeClr val="tx1"/>
                </a:solidFill>
                <a:latin typeface="Arial" charset="0"/>
                <a:ea typeface="+mn-ea"/>
                <a:cs typeface="+mn-cs"/>
              </a:rPr>
              <a:t>The OSPF process remains in the ignore state for the time that is defined by the </a:t>
            </a:r>
            <a:r>
              <a:rPr lang="en-US" sz="1200" b="1" kern="1200" dirty="0" smtClean="0">
                <a:solidFill>
                  <a:schemeClr val="tx1"/>
                </a:solidFill>
                <a:latin typeface="Arial" charset="0"/>
                <a:ea typeface="+mn-ea"/>
                <a:cs typeface="+mn-cs"/>
              </a:rPr>
              <a:t>ignore-time</a:t>
            </a:r>
            <a:r>
              <a:rPr lang="en-US" sz="1200" kern="1200" dirty="0" smtClean="0">
                <a:solidFill>
                  <a:schemeClr val="tx1"/>
                </a:solidFill>
                <a:latin typeface="Arial" charset="0"/>
                <a:ea typeface="+mn-ea"/>
                <a:cs typeface="+mn-cs"/>
              </a:rPr>
              <a:t> parameter. The </a:t>
            </a:r>
            <a:r>
              <a:rPr lang="en-US" sz="1200" b="1" kern="1200" dirty="0" smtClean="0">
                <a:solidFill>
                  <a:schemeClr val="tx1"/>
                </a:solidFill>
                <a:latin typeface="Arial" charset="0"/>
                <a:ea typeface="+mn-ea"/>
                <a:cs typeface="+mn-cs"/>
              </a:rPr>
              <a:t>ignore-count</a:t>
            </a:r>
            <a:r>
              <a:rPr lang="en-US" sz="1200" kern="1200" dirty="0" smtClean="0">
                <a:solidFill>
                  <a:schemeClr val="tx1"/>
                </a:solidFill>
                <a:latin typeface="Arial" charset="0"/>
                <a:ea typeface="+mn-ea"/>
                <a:cs typeface="+mn-cs"/>
              </a:rPr>
              <a:t> parameter defines the maximum number of times that the OSPF process can consecutively enter the ignore state before remaining permanently down and requiring manual intervention. </a:t>
            </a:r>
          </a:p>
          <a:p>
            <a:pPr marL="120650" marR="0" lvl="0" indent="-120650" algn="l" defTabSz="1020763" rtl="0" eaLnBrk="0" fontAlgn="base" latinLnBrk="0" hangingPunct="0">
              <a:lnSpc>
                <a:spcPct val="90000"/>
              </a:lnSpc>
              <a:spcBef>
                <a:spcPct val="50000"/>
              </a:spcBef>
              <a:spcAft>
                <a:spcPct val="0"/>
              </a:spcAft>
              <a:buClrTx/>
              <a:buSzPct val="100000"/>
              <a:tabLst/>
              <a:defRPr/>
            </a:pPr>
            <a:r>
              <a:rPr lang="en-US" sz="1200" kern="1200" dirty="0" smtClean="0">
                <a:solidFill>
                  <a:schemeClr val="tx1"/>
                </a:solidFill>
                <a:latin typeface="Arial" charset="0"/>
                <a:ea typeface="+mn-ea"/>
                <a:cs typeface="+mn-cs"/>
              </a:rPr>
              <a:t>If the OSPF process remains normal for the time that is defined by the </a:t>
            </a:r>
            <a:r>
              <a:rPr lang="en-US" sz="1200" b="1" kern="1200" dirty="0" smtClean="0">
                <a:solidFill>
                  <a:schemeClr val="tx1"/>
                </a:solidFill>
                <a:latin typeface="Arial" charset="0"/>
                <a:ea typeface="+mn-ea"/>
                <a:cs typeface="+mn-cs"/>
              </a:rPr>
              <a:t>reset-time</a:t>
            </a:r>
            <a:r>
              <a:rPr lang="en-US" sz="1200" kern="1200" dirty="0" smtClean="0">
                <a:solidFill>
                  <a:schemeClr val="tx1"/>
                </a:solidFill>
                <a:latin typeface="Arial" charset="0"/>
                <a:ea typeface="+mn-ea"/>
                <a:cs typeface="+mn-cs"/>
              </a:rPr>
              <a:t> parameter, the ignore state counter is reset to 0.</a:t>
            </a:r>
          </a:p>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indent="-228600">
              <a:buFontTx/>
              <a:buNone/>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configuration, </a:t>
            </a:r>
            <a:r>
              <a:rPr lang="en-US" dirty="0" smtClean="0"/>
              <a:t>routing updates are no longer sent on interface Fa0/0 of R1 and R2.</a:t>
            </a:r>
          </a:p>
          <a:p>
            <a:r>
              <a:rPr lang="en-US" smtClean="0"/>
              <a:t>The </a:t>
            </a:r>
            <a:r>
              <a:rPr lang="en-US" dirty="0" smtClean="0"/>
              <a:t>alternative configuration makes all interfaces</a:t>
            </a:r>
            <a:r>
              <a:rPr lang="en-US" baseline="0" dirty="0" smtClean="0"/>
              <a:t> passive and then makes interface S0/0/0 not passive. This method is efficient when there are many interface that should be passive and only a few that should not be passive.</a:t>
            </a:r>
          </a:p>
          <a:p>
            <a:r>
              <a:rPr lang="en-US" baseline="0" smtClean="0"/>
              <a:t>Commands </a:t>
            </a:r>
            <a:r>
              <a:rPr lang="en-US" baseline="0" dirty="0" smtClean="0"/>
              <a:t>to </a:t>
            </a:r>
            <a:r>
              <a:rPr lang="en-US" baseline="0" smtClean="0"/>
              <a:t>verify include:</a:t>
            </a:r>
            <a:endParaRPr lang="en-US" baseline="0" dirty="0" smtClean="0"/>
          </a:p>
          <a:p>
            <a:pPr lvl="1"/>
            <a:r>
              <a:rPr lang="en-US" b="1" baseline="0" dirty="0" smtClean="0"/>
              <a:t>show ip protocols</a:t>
            </a:r>
          </a:p>
          <a:p>
            <a:pPr lvl="1"/>
            <a:r>
              <a:rPr lang="en-US" b="1" baseline="0" dirty="0" smtClean="0"/>
              <a:t>show ip ospf neighbors</a:t>
            </a:r>
            <a:endParaRPr lang="en-US" b="1"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129</a:t>
            </a:fld>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131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indent="-228600">
              <a:buFontTx/>
              <a:buNone/>
            </a:pPr>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mn-ea"/>
                <a:cs typeface="+mn-cs"/>
              </a:rPr>
              <a:t>In this example the OSPF network </a:t>
            </a:r>
            <a:r>
              <a:rPr lang="en-US" sz="1200" b="0" kern="1200" baseline="0" dirty="0" err="1" smtClean="0">
                <a:solidFill>
                  <a:schemeClr val="tx1"/>
                </a:solidFill>
                <a:latin typeface="Arial" charset="0"/>
                <a:ea typeface="+mn-ea"/>
                <a:cs typeface="+mn-cs"/>
              </a:rPr>
              <a:t>multihomed</a:t>
            </a:r>
            <a:r>
              <a:rPr lang="en-US" sz="1200" b="0" kern="1200" baseline="0" dirty="0" smtClean="0">
                <a:solidFill>
                  <a:schemeClr val="tx1"/>
                </a:solidFill>
                <a:latin typeface="Arial" charset="0"/>
                <a:ea typeface="+mn-ea"/>
                <a:cs typeface="+mn-cs"/>
              </a:rPr>
              <a:t> to dual ISPs and therefore it makes no sense to redistribute all the ISP’s routes into OSPF. </a:t>
            </a:r>
          </a:p>
          <a:p>
            <a:r>
              <a:rPr lang="en-US" sz="1200" b="0" kern="1200" baseline="0" dirty="0" smtClean="0">
                <a:solidFill>
                  <a:schemeClr val="tx1"/>
                </a:solidFill>
                <a:latin typeface="Arial" charset="0"/>
                <a:ea typeface="+mn-ea"/>
                <a:cs typeface="+mn-cs"/>
              </a:rPr>
              <a:t>In this case, default routes are sent into OSPF. </a:t>
            </a:r>
          </a:p>
          <a:p>
            <a:r>
              <a:rPr lang="en-US" sz="1200" b="0" kern="1200" baseline="0" dirty="0" smtClean="0">
                <a:solidFill>
                  <a:schemeClr val="tx1"/>
                </a:solidFill>
                <a:latin typeface="Arial" charset="0"/>
                <a:ea typeface="+mn-ea"/>
                <a:cs typeface="+mn-cs"/>
              </a:rPr>
              <a:t>The optional </a:t>
            </a:r>
            <a:r>
              <a:rPr lang="en-US" sz="1200" b="1" kern="1200" baseline="0" dirty="0" smtClean="0">
                <a:solidFill>
                  <a:schemeClr val="tx1"/>
                </a:solidFill>
                <a:latin typeface="Arial" charset="0"/>
                <a:ea typeface="+mn-ea"/>
                <a:cs typeface="+mn-cs"/>
              </a:rPr>
              <a:t>metric </a:t>
            </a:r>
            <a:r>
              <a:rPr lang="en-US" sz="1200" b="0" kern="1200" baseline="0" dirty="0" smtClean="0">
                <a:solidFill>
                  <a:schemeClr val="tx1"/>
                </a:solidFill>
                <a:latin typeface="Arial" charset="0"/>
                <a:ea typeface="+mn-ea"/>
                <a:cs typeface="+mn-cs"/>
              </a:rPr>
              <a:t>parameter has been used to prefer the default route to ISP A with its metric of 10, over the backup connection to ISP B with its metric of 100. </a:t>
            </a:r>
          </a:p>
          <a:p>
            <a:pPr lvl="1"/>
            <a:r>
              <a:rPr lang="en-US" sz="1200" b="0" kern="1200" baseline="0" dirty="0" smtClean="0">
                <a:solidFill>
                  <a:schemeClr val="tx1"/>
                </a:solidFill>
                <a:latin typeface="Arial" charset="0"/>
                <a:ea typeface="+mn-ea"/>
                <a:cs typeface="+mn-cs"/>
              </a:rPr>
              <a:t>The default route being generated has a </a:t>
            </a:r>
            <a:r>
              <a:rPr lang="en-US" sz="1200" b="0" i="0" kern="1200" baseline="0" dirty="0" smtClean="0">
                <a:solidFill>
                  <a:schemeClr val="tx1"/>
                </a:solidFill>
                <a:latin typeface="Arial" charset="0"/>
                <a:ea typeface="+mn-ea"/>
                <a:cs typeface="+mn-cs"/>
              </a:rPr>
              <a:t>metric-type of E2 by default, so the metric does not increase as it goes through the area. </a:t>
            </a:r>
          </a:p>
          <a:p>
            <a:pPr lvl="1"/>
            <a:r>
              <a:rPr lang="en-US" sz="1200" b="0" i="0" kern="1200" baseline="0" dirty="0" smtClean="0">
                <a:solidFill>
                  <a:schemeClr val="tx1"/>
                </a:solidFill>
                <a:latin typeface="Arial" charset="0"/>
                <a:ea typeface="+mn-ea"/>
                <a:cs typeface="+mn-cs"/>
              </a:rPr>
              <a:t>As a result, all routers, regardless of their proximity to the border r</a:t>
            </a:r>
            <a:r>
              <a:rPr lang="en-US" sz="1200" b="0" kern="1200" baseline="0" dirty="0" smtClean="0">
                <a:solidFill>
                  <a:schemeClr val="tx1"/>
                </a:solidFill>
                <a:latin typeface="Arial" charset="0"/>
                <a:ea typeface="+mn-ea"/>
                <a:cs typeface="+mn-cs"/>
              </a:rPr>
              <a:t>outer, prefer ISP A over ISP B. </a:t>
            </a:r>
          </a:p>
          <a:p>
            <a:r>
              <a:rPr lang="en-US" sz="1200" b="0" kern="1200" baseline="0" dirty="0" smtClean="0">
                <a:solidFill>
                  <a:schemeClr val="tx1"/>
                </a:solidFill>
                <a:latin typeface="Arial" charset="0"/>
                <a:ea typeface="+mn-ea"/>
                <a:cs typeface="+mn-cs"/>
              </a:rPr>
              <a:t>Because the </a:t>
            </a:r>
            <a:r>
              <a:rPr lang="en-US" sz="1200" b="1" kern="1200" baseline="0" dirty="0" smtClean="0">
                <a:solidFill>
                  <a:schemeClr val="tx1"/>
                </a:solidFill>
                <a:latin typeface="Arial" charset="0"/>
                <a:ea typeface="+mn-ea"/>
                <a:cs typeface="+mn-cs"/>
              </a:rPr>
              <a:t>always </a:t>
            </a:r>
            <a:r>
              <a:rPr lang="en-US" sz="1200" b="0" kern="1200" baseline="0" dirty="0" smtClean="0">
                <a:solidFill>
                  <a:schemeClr val="tx1"/>
                </a:solidFill>
                <a:latin typeface="Arial" charset="0"/>
                <a:ea typeface="+mn-ea"/>
                <a:cs typeface="+mn-cs"/>
              </a:rPr>
              <a:t>parameter is not used on these routers, a default route must exist in the IP routing table for the router to advertise a default route into OSPF. </a:t>
            </a:r>
          </a:p>
          <a:p>
            <a:r>
              <a:rPr lang="en-US" sz="1200" b="0" kern="1200" baseline="0" dirty="0" smtClean="0">
                <a:solidFill>
                  <a:schemeClr val="tx1"/>
                </a:solidFill>
                <a:latin typeface="Arial" charset="0"/>
                <a:ea typeface="+mn-ea"/>
                <a:cs typeface="+mn-cs"/>
              </a:rPr>
              <a:t>Both routers have a default static route configured.</a:t>
            </a:r>
            <a:endParaRPr lang="en-US" sz="1200" b="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132</a:t>
            </a:fld>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With route summarization, the ABR or ASBR routers consolidate multiple routes into fewer advertisements. </a:t>
            </a:r>
          </a:p>
          <a:p>
            <a:r>
              <a:rPr lang="en-US" sz="1200" kern="1200" baseline="0" dirty="0" smtClean="0">
                <a:solidFill>
                  <a:schemeClr val="tx1"/>
                </a:solidFill>
                <a:latin typeface="Arial" charset="0"/>
                <a:ea typeface="+mn-ea"/>
                <a:cs typeface="+mn-cs"/>
              </a:rPr>
              <a:t>ABR routers summarize type 3 LSAs and ASBR routers summarize type 5 LSAs. </a:t>
            </a:r>
          </a:p>
          <a:p>
            <a:r>
              <a:rPr lang="en-US" sz="1200" kern="1200" baseline="0" dirty="0" smtClean="0">
                <a:solidFill>
                  <a:schemeClr val="tx1"/>
                </a:solidFill>
                <a:latin typeface="Arial" charset="0"/>
                <a:ea typeface="+mn-ea"/>
                <a:cs typeface="+mn-cs"/>
              </a:rPr>
              <a:t>Instead of advertising many specific prefixes, the ABR routers and ASBR routers advertise only one summary prefix.</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133</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136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indent="-228600">
              <a:buFontTx/>
              <a:buNone/>
            </a:pPr>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137</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138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r>
              <a:rPr lang="en-US" sz="1200" kern="1200" dirty="0" smtClean="0">
                <a:solidFill>
                  <a:schemeClr val="tx1"/>
                </a:solidFill>
                <a:latin typeface="Arial" charset="0"/>
                <a:ea typeface="+mn-ea"/>
                <a:cs typeface="+mn-cs"/>
              </a:rPr>
              <a:t>Summarization of external routes can be done on an ASBR for type-5 LSAs (redistributed routes) before injecting them into the OSPF domain. A summary route to null 0 is automatically created for each summary range.</a:t>
            </a:r>
          </a:p>
          <a:p>
            <a:pPr marL="228600" indent="-228600">
              <a:buFontTx/>
              <a:buNone/>
            </a:pPr>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RIPv2 routes must also be redistributed into OSPF in this example; redistribution is covered in Chapter 4.</a:t>
            </a:r>
          </a:p>
          <a:p>
            <a:endParaRPr lang="en-US" b="1"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139</a:t>
            </a:fld>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936C-A506-4365-9A26-12C9CC6E96B7}" type="slidenum">
              <a:rPr lang="en-US"/>
              <a:pPr/>
              <a:t>140</a:t>
            </a:fld>
            <a:endParaRPr lang="en-US"/>
          </a:p>
        </p:txBody>
      </p:sp>
      <p:sp>
        <p:nvSpPr>
          <p:cNvPr id="66562" name="Rectangle 2"/>
          <p:cNvSpPr>
            <a:spLocks noGrp="1" noRot="1" noChangeAspect="1" noChangeArrowheads="1" noTextEdit="1"/>
          </p:cNvSpPr>
          <p:nvPr>
            <p:ph type="sldImg"/>
          </p:nvPr>
        </p:nvSpPr>
        <p:spPr>
          <a:xfrm>
            <a:off x="1282700" y="573088"/>
            <a:ext cx="4456113" cy="3341687"/>
          </a:xfrm>
          <a:ln/>
        </p:spPr>
      </p:sp>
      <p:sp>
        <p:nvSpPr>
          <p:cNvPr id="66563" name="Rectangle 3"/>
          <p:cNvSpPr>
            <a:spLocks noGrp="1" noChangeArrowheads="1"/>
          </p:cNvSpPr>
          <p:nvPr>
            <p:ph type="body" idx="1"/>
          </p:nvPr>
        </p:nvSpPr>
        <p:spPr>
          <a:xfrm>
            <a:off x="877923" y="4063947"/>
            <a:ext cx="5275650" cy="4378669"/>
          </a:xfrm>
        </p:spPr>
        <p:txBody>
          <a:bodyPr lIns="91503" tIns="45751" rIns="91503" bIns="45751"/>
          <a:lstStyle/>
          <a:p>
            <a:pPr>
              <a:lnSpc>
                <a:spcPct val="104000"/>
              </a:lnSpc>
              <a:spcBef>
                <a:spcPts val="611"/>
              </a:spcBef>
              <a:spcAft>
                <a:spcPts val="611"/>
              </a:spcAft>
            </a:pPr>
            <a:r>
              <a:rPr lang="en-US" dirty="0">
                <a:latin typeface="Times" charset="0"/>
              </a:rPr>
              <a:t>The current curriculum covers the concept and configuration of virtual links. Remember that virtual links are meant to solve a temporary discontinuity problem in the backbone. They are not meant as a permanent solution.</a:t>
            </a: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981FE2-7954-4220-83F0-620E9DAE6E47}" type="slidenum">
              <a:rPr lang="en-US"/>
              <a:pPr/>
              <a:t>141</a:t>
            </a:fld>
            <a:endParaRPr lang="en-US"/>
          </a:p>
        </p:txBody>
      </p:sp>
      <p:sp>
        <p:nvSpPr>
          <p:cNvPr id="142338" name="Rectangle 2"/>
          <p:cNvSpPr>
            <a:spLocks noGrp="1" noRot="1" noChangeAspect="1" noChangeArrowheads="1" noTextEdit="1"/>
          </p:cNvSpPr>
          <p:nvPr>
            <p:ph type="sldImg"/>
          </p:nvPr>
        </p:nvSpPr>
        <p:spPr>
          <a:xfrm>
            <a:off x="1282700" y="573088"/>
            <a:ext cx="4456113" cy="3341687"/>
          </a:xfrm>
          <a:ln/>
        </p:spPr>
      </p:sp>
      <p:sp>
        <p:nvSpPr>
          <p:cNvPr id="142339" name="Rectangle 3"/>
          <p:cNvSpPr>
            <a:spLocks noGrp="1" noChangeArrowheads="1"/>
          </p:cNvSpPr>
          <p:nvPr>
            <p:ph type="body" idx="1"/>
          </p:nvPr>
        </p:nvSpPr>
        <p:spPr>
          <a:xfrm>
            <a:off x="877923" y="4063947"/>
            <a:ext cx="5275650" cy="4378669"/>
          </a:xfrm>
        </p:spPr>
        <p:txBody>
          <a:bodyPr lIns="91503" tIns="45751" rIns="91503" bIns="45751"/>
          <a:lstStyle/>
          <a:p>
            <a:r>
              <a:rPr lang="en-US" dirty="0">
                <a:latin typeface="Times" charset="0"/>
              </a:rPr>
              <a:t>(New information here includes the following: </a:t>
            </a:r>
            <a:r>
              <a:rPr lang="en-US" dirty="0"/>
              <a:t>LSAs learned through a virtual link have the </a:t>
            </a:r>
            <a:r>
              <a:rPr lang="en-US" dirty="0" err="1"/>
              <a:t>DoNotAge</a:t>
            </a:r>
            <a:r>
              <a:rPr lang="en-US" dirty="0"/>
              <a:t> (DNA) option set, so that the LSA does not age out. This DNA technique is required to prevent excessive flooding over the virtual link. Also covers details of the options to the </a:t>
            </a:r>
            <a:r>
              <a:rPr lang="en-US" b="1" dirty="0"/>
              <a:t>area virtual-link</a:t>
            </a:r>
            <a:r>
              <a:rPr lang="en-US" dirty="0"/>
              <a:t> command; Explains the output of the </a:t>
            </a:r>
            <a:r>
              <a:rPr lang="en-US" b="1" dirty="0"/>
              <a:t>show ip ospf virtual-links</a:t>
            </a:r>
            <a:r>
              <a:rPr lang="en-US" dirty="0"/>
              <a:t> command which is only used in a current lab, but not explained.)</a:t>
            </a:r>
            <a:endParaRPr lang="en-US" dirty="0">
              <a:latin typeface="Times" charset="0"/>
            </a:endParaRPr>
          </a:p>
          <a:p>
            <a:pPr>
              <a:lnSpc>
                <a:spcPct val="104000"/>
              </a:lnSpc>
              <a:spcBef>
                <a:spcPts val="611"/>
              </a:spcBef>
              <a:spcAft>
                <a:spcPts val="611"/>
              </a:spcAft>
            </a:pPr>
            <a:r>
              <a:rPr lang="en-US" dirty="0">
                <a:latin typeface="Times" charset="0"/>
              </a:rPr>
              <a:t>New to the version of the </a:t>
            </a:r>
            <a:r>
              <a:rPr lang="en-US" dirty="0" err="1">
                <a:latin typeface="Times" charset="0"/>
              </a:rPr>
              <a:t>BSCI</a:t>
            </a:r>
            <a:r>
              <a:rPr lang="en-US" dirty="0">
                <a:latin typeface="Times" charset="0"/>
              </a:rPr>
              <a:t> exam is understanding how LSAs work across virtual links. The Hello protocol works over virtual links as it does over standard links, in 10-second intervals. However, LSA updates work differently on virtual links. An LSA usually refreshes every 30 minutes; LSAs learned through a virtual link have the </a:t>
            </a:r>
            <a:r>
              <a:rPr lang="en-US" dirty="0" err="1">
                <a:latin typeface="Times" charset="0"/>
              </a:rPr>
              <a:t>DoNotAge</a:t>
            </a:r>
            <a:r>
              <a:rPr lang="en-US" dirty="0">
                <a:latin typeface="Times" charset="0"/>
              </a:rPr>
              <a:t> (DNA) option set, so that the LSA does not age out. This DNA technique is required to prevent excessive flooding over the virtual link.</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2943" indent="-232943">
              <a:buNone/>
            </a:pPr>
            <a:r>
              <a:rPr lang="en-US" dirty="0" smtClean="0"/>
              <a:t>OSPF allows for the creation of multiple areas so that the network administrator can:</a:t>
            </a:r>
          </a:p>
          <a:p>
            <a:pPr marL="232943" indent="-232943">
              <a:buFontTx/>
              <a:buAutoNum type="arabicPeriod"/>
            </a:pPr>
            <a:r>
              <a:rPr lang="en-US" dirty="0" smtClean="0"/>
              <a:t>Reduce the size of routing tables</a:t>
            </a:r>
          </a:p>
          <a:p>
            <a:pPr marL="232943" indent="-232943">
              <a:buFontTx/>
              <a:buAutoNum type="arabicPeriod"/>
            </a:pPr>
            <a:r>
              <a:rPr lang="en-US" dirty="0" smtClean="0"/>
              <a:t>Isolate topology changes as much as possible to the area in which they occur</a:t>
            </a:r>
          </a:p>
          <a:p>
            <a:pPr marL="232943" indent="-232943">
              <a:buFontTx/>
              <a:buAutoNum type="arabicPeriod"/>
            </a:pPr>
            <a:r>
              <a:rPr lang="en-US" dirty="0" smtClean="0"/>
              <a:t>Allow only summary LSA updates to cross area boundaries</a:t>
            </a:r>
          </a:p>
          <a:p>
            <a:pPr marL="232943" indent="-232943">
              <a:buFontTx/>
              <a:buAutoNum type="arabicPeriod"/>
            </a:pPr>
            <a:r>
              <a:rPr lang="en-US" dirty="0" smtClean="0"/>
              <a:t>Reap all the benefits of using a hierarchical addressing scheme.</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a:t>
            </a:fld>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lnSpc>
                <a:spcPct val="104000"/>
              </a:lnSpc>
              <a:spcBef>
                <a:spcPts val="611"/>
              </a:spcBef>
              <a:spcAft>
                <a:spcPts val="611"/>
              </a:spcAft>
            </a:pPr>
            <a:r>
              <a:rPr lang="en-US" dirty="0" smtClean="0">
                <a:latin typeface="Times" charset="0"/>
              </a:rPr>
              <a:t>We are already familiar with how to configure a basic virtual link. Simply use the </a:t>
            </a:r>
            <a:r>
              <a:rPr lang="en-US" b="1" dirty="0" smtClean="0">
                <a:latin typeface="Times" charset="0"/>
              </a:rPr>
              <a:t>area </a:t>
            </a:r>
            <a:r>
              <a:rPr lang="en-US" i="1" dirty="0" err="1" smtClean="0">
                <a:latin typeface="Times" charset="0"/>
              </a:rPr>
              <a:t>area</a:t>
            </a:r>
            <a:r>
              <a:rPr lang="en-US" i="1" dirty="0" smtClean="0">
                <a:latin typeface="Times" charset="0"/>
              </a:rPr>
              <a:t>-id</a:t>
            </a:r>
            <a:r>
              <a:rPr lang="en-US" b="1" dirty="0" smtClean="0">
                <a:latin typeface="Times" charset="0"/>
              </a:rPr>
              <a:t> virtual-link </a:t>
            </a:r>
            <a:r>
              <a:rPr lang="en-US" i="1" dirty="0" smtClean="0">
                <a:latin typeface="Times" charset="0"/>
              </a:rPr>
              <a:t>router-id</a:t>
            </a:r>
            <a:r>
              <a:rPr lang="en-US" b="1" dirty="0" smtClean="0">
                <a:latin typeface="Times" charset="0"/>
              </a:rPr>
              <a:t> </a:t>
            </a:r>
            <a:r>
              <a:rPr lang="en-US" dirty="0" smtClean="0">
                <a:latin typeface="Times" charset="0"/>
              </a:rPr>
              <a:t>router configuration command on each side of the link to define an OSPF virtual link. However, notice all the optional parameters that we can configure for the virtual link. If necessary for the virtual link, authentication and timing intervals must be configured here because the link is virtual. The equivalent </a:t>
            </a:r>
            <a:r>
              <a:rPr lang="en-US" b="1" dirty="0" smtClean="0">
                <a:latin typeface="Times" charset="0"/>
              </a:rPr>
              <a:t>ip ospf </a:t>
            </a:r>
            <a:r>
              <a:rPr lang="en-US" dirty="0" smtClean="0">
                <a:latin typeface="Times" charset="0"/>
              </a:rPr>
              <a:t>commands on the physical interface will not apply to traffic on the virtual link.  </a:t>
            </a:r>
          </a:p>
          <a:p>
            <a:pPr marL="228600" indent="-228600">
              <a:buFontTx/>
              <a:buNone/>
            </a:pPr>
            <a:endParaRPr 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In this example, area 0 is discontiguous.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A virtual link is used as a backup strategy to temporarily connect area 0; area 1 is used as the transit area. R1 builds a virtual link to R2, and R2 builds a virtual link to R1.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Each router points at the other router’s router ID.</a:t>
            </a:r>
          </a:p>
          <a:p>
            <a:endParaRPr lang="en-US" b="1"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143</a:t>
            </a:fld>
            <a:endParaRPr 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Arial" charset="0"/>
                <a:ea typeface="+mn-ea"/>
                <a:cs typeface="+mn-cs"/>
              </a:rPr>
              <a:t>Virtual Link </a:t>
            </a:r>
            <a:r>
              <a:rPr lang="en-US" sz="1200" b="1" kern="1200" dirty="0" err="1" smtClean="0">
                <a:solidFill>
                  <a:schemeClr val="tx1"/>
                </a:solidFill>
                <a:latin typeface="Arial" charset="0"/>
                <a:ea typeface="+mn-ea"/>
                <a:cs typeface="+mn-cs"/>
              </a:rPr>
              <a:t>OSPF_VL0</a:t>
            </a:r>
            <a:r>
              <a:rPr lang="en-US" sz="1200" b="1" kern="1200" dirty="0" smtClean="0">
                <a:solidFill>
                  <a:schemeClr val="tx1"/>
                </a:solidFill>
                <a:latin typeface="Arial" charset="0"/>
                <a:ea typeface="+mn-ea"/>
                <a:cs typeface="+mn-cs"/>
              </a:rPr>
              <a:t> to router 10.2.2.2 is up: </a:t>
            </a:r>
            <a:r>
              <a:rPr lang="en-US" sz="1200" b="0" kern="1200" dirty="0" smtClean="0">
                <a:solidFill>
                  <a:schemeClr val="tx1"/>
                </a:solidFill>
                <a:latin typeface="Arial" charset="0"/>
                <a:ea typeface="+mn-ea"/>
                <a:cs typeface="+mn-cs"/>
              </a:rPr>
              <a:t>Specifies the OSPF neighbor and whether the link to that neighbor is up or down</a:t>
            </a:r>
          </a:p>
          <a:p>
            <a:r>
              <a:rPr lang="en-US" sz="1200" b="1" kern="1200" dirty="0" smtClean="0">
                <a:solidFill>
                  <a:schemeClr val="tx1"/>
                </a:solidFill>
                <a:latin typeface="Arial" charset="0"/>
                <a:ea typeface="+mn-ea"/>
                <a:cs typeface="+mn-cs"/>
              </a:rPr>
              <a:t>Transit area 1: </a:t>
            </a:r>
            <a:r>
              <a:rPr lang="en-US" sz="1200" b="0" kern="1200" dirty="0" smtClean="0">
                <a:solidFill>
                  <a:schemeClr val="tx1"/>
                </a:solidFill>
                <a:latin typeface="Arial" charset="0"/>
                <a:ea typeface="+mn-ea"/>
                <a:cs typeface="+mn-cs"/>
              </a:rPr>
              <a:t>Specifies the transit area through which the virtual link is formed </a:t>
            </a:r>
          </a:p>
          <a:p>
            <a:r>
              <a:rPr lang="en-US" sz="1200" b="1" kern="1200" dirty="0" smtClean="0">
                <a:solidFill>
                  <a:schemeClr val="tx1"/>
                </a:solidFill>
                <a:latin typeface="Arial" charset="0"/>
                <a:ea typeface="+mn-ea"/>
                <a:cs typeface="+mn-cs"/>
              </a:rPr>
              <a:t>Via interface Serial0/0/1: </a:t>
            </a:r>
            <a:r>
              <a:rPr lang="en-US" sz="1200" b="0" kern="1200" dirty="0" smtClean="0">
                <a:solidFill>
                  <a:schemeClr val="tx1"/>
                </a:solidFill>
                <a:latin typeface="Arial" charset="0"/>
                <a:ea typeface="+mn-ea"/>
                <a:cs typeface="+mn-cs"/>
              </a:rPr>
              <a:t>Specifies the interface through which the virtual link is formed</a:t>
            </a:r>
          </a:p>
          <a:p>
            <a:r>
              <a:rPr lang="en-US" sz="1200" b="1" kern="1200" dirty="0" smtClean="0">
                <a:solidFill>
                  <a:schemeClr val="tx1"/>
                </a:solidFill>
                <a:latin typeface="Arial" charset="0"/>
                <a:ea typeface="+mn-ea"/>
                <a:cs typeface="+mn-cs"/>
              </a:rPr>
              <a:t>Cost of using 781: </a:t>
            </a:r>
            <a:r>
              <a:rPr lang="en-US" sz="1200" b="0" kern="1200" dirty="0" smtClean="0">
                <a:solidFill>
                  <a:schemeClr val="tx1"/>
                </a:solidFill>
                <a:latin typeface="Arial" charset="0"/>
                <a:ea typeface="+mn-ea"/>
                <a:cs typeface="+mn-cs"/>
              </a:rPr>
              <a:t>Specifies the cost of reaching the OSPF neighbor through the virtual link</a:t>
            </a:r>
          </a:p>
          <a:p>
            <a:r>
              <a:rPr lang="en-US" sz="1200" b="1" kern="1200" dirty="0" smtClean="0">
                <a:solidFill>
                  <a:schemeClr val="tx1"/>
                </a:solidFill>
                <a:latin typeface="Arial" charset="0"/>
                <a:ea typeface="+mn-ea"/>
                <a:cs typeface="+mn-cs"/>
              </a:rPr>
              <a:t>Transmit Delay is 1 sec: </a:t>
            </a:r>
            <a:r>
              <a:rPr lang="en-US" sz="1200" b="0" kern="1200" dirty="0" smtClean="0">
                <a:solidFill>
                  <a:schemeClr val="tx1"/>
                </a:solidFill>
                <a:latin typeface="Arial" charset="0"/>
                <a:ea typeface="+mn-ea"/>
                <a:cs typeface="+mn-cs"/>
              </a:rPr>
              <a:t>Specifies the transmit delay on the virtual link</a:t>
            </a:r>
          </a:p>
          <a:p>
            <a:r>
              <a:rPr lang="en-US" sz="1200" b="1" kern="1200" dirty="0" smtClean="0">
                <a:solidFill>
                  <a:schemeClr val="tx1"/>
                </a:solidFill>
                <a:latin typeface="Arial" charset="0"/>
                <a:ea typeface="+mn-ea"/>
                <a:cs typeface="+mn-cs"/>
              </a:rPr>
              <a:t>State POINT_TO_POINT: </a:t>
            </a:r>
            <a:r>
              <a:rPr lang="en-US" sz="1200" b="0" kern="1200" dirty="0" smtClean="0">
                <a:solidFill>
                  <a:schemeClr val="tx1"/>
                </a:solidFill>
                <a:latin typeface="Arial" charset="0"/>
                <a:ea typeface="+mn-ea"/>
                <a:cs typeface="+mn-cs"/>
              </a:rPr>
              <a:t>Specifies the state of the OSPF neighbor</a:t>
            </a:r>
          </a:p>
          <a:p>
            <a:r>
              <a:rPr lang="en-US" sz="1200" b="1" kern="1200" dirty="0" smtClean="0">
                <a:solidFill>
                  <a:schemeClr val="tx1"/>
                </a:solidFill>
                <a:latin typeface="Arial" charset="0"/>
                <a:ea typeface="+mn-ea"/>
                <a:cs typeface="+mn-cs"/>
              </a:rPr>
              <a:t>Timer intervals configured: </a:t>
            </a:r>
            <a:r>
              <a:rPr lang="en-US" sz="1200" b="0" kern="1200" dirty="0" smtClean="0">
                <a:solidFill>
                  <a:schemeClr val="tx1"/>
                </a:solidFill>
                <a:latin typeface="Arial" charset="0"/>
                <a:ea typeface="+mn-ea"/>
                <a:cs typeface="+mn-cs"/>
              </a:rPr>
              <a:t>Specifies the various timer intervals configured for the link</a:t>
            </a:r>
          </a:p>
          <a:p>
            <a:r>
              <a:rPr lang="en-US" sz="1200" b="1" kern="1200" dirty="0" smtClean="0">
                <a:solidFill>
                  <a:schemeClr val="tx1"/>
                </a:solidFill>
                <a:latin typeface="Arial" charset="0"/>
                <a:ea typeface="+mn-ea"/>
                <a:cs typeface="+mn-cs"/>
              </a:rPr>
              <a:t>Hello due in 0:00:07: </a:t>
            </a:r>
            <a:r>
              <a:rPr lang="en-US" sz="1200" b="0" kern="1200" dirty="0" smtClean="0">
                <a:solidFill>
                  <a:schemeClr val="tx1"/>
                </a:solidFill>
                <a:latin typeface="Arial" charset="0"/>
                <a:ea typeface="+mn-ea"/>
                <a:cs typeface="+mn-cs"/>
              </a:rPr>
              <a:t>Specifies when the next hello is expected from the neighbor </a:t>
            </a:r>
          </a:p>
          <a:p>
            <a:r>
              <a:rPr lang="en-US" sz="1200" b="1" kern="1200" dirty="0" smtClean="0">
                <a:solidFill>
                  <a:schemeClr val="tx1"/>
                </a:solidFill>
                <a:latin typeface="Arial" charset="0"/>
                <a:ea typeface="+mn-ea"/>
                <a:cs typeface="+mn-cs"/>
              </a:rPr>
              <a:t>Adjacency State FULL: </a:t>
            </a:r>
            <a:r>
              <a:rPr lang="en-US" sz="1200" b="0" kern="1200" dirty="0" smtClean="0">
                <a:solidFill>
                  <a:schemeClr val="tx1"/>
                </a:solidFill>
                <a:latin typeface="Arial" charset="0"/>
                <a:ea typeface="+mn-ea"/>
                <a:cs typeface="+mn-cs"/>
              </a:rPr>
              <a:t>Specifies the adjacency state between the neighbors</a:t>
            </a:r>
          </a:p>
          <a:p>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144</a:t>
            </a:fld>
            <a:endParaRPr 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DCE5C7-C4BD-40D3-97B7-F4E34E28281E}" type="slidenum">
              <a:rPr lang="en-US"/>
              <a:pPr/>
              <a:t>149</a:t>
            </a:fld>
            <a:endParaRPr lang="en-US"/>
          </a:p>
        </p:txBody>
      </p:sp>
      <p:sp>
        <p:nvSpPr>
          <p:cNvPr id="11266" name="Rectangle 2"/>
          <p:cNvSpPr>
            <a:spLocks noGrp="1" noRot="1" noChangeAspect="1" noChangeArrowheads="1" noTextEdit="1"/>
          </p:cNvSpPr>
          <p:nvPr>
            <p:ph type="sldImg"/>
          </p:nvPr>
        </p:nvSpPr>
        <p:spPr>
          <a:xfrm>
            <a:off x="1282700" y="573088"/>
            <a:ext cx="4456113" cy="3341687"/>
          </a:xfrm>
          <a:ln/>
        </p:spPr>
      </p:sp>
      <p:sp>
        <p:nvSpPr>
          <p:cNvPr id="11267" name="Rectangle 3"/>
          <p:cNvSpPr>
            <a:spLocks noGrp="1" noChangeArrowheads="1"/>
          </p:cNvSpPr>
          <p:nvPr>
            <p:ph type="body" idx="1"/>
          </p:nvPr>
        </p:nvSpPr>
        <p:spPr>
          <a:xfrm>
            <a:off x="877923" y="4063947"/>
            <a:ext cx="5275650" cy="4378669"/>
          </a:xfrm>
        </p:spPr>
        <p:txBody>
          <a:bodyPr lIns="91503" tIns="45751" rIns="91503" bIns="45751"/>
          <a:lstStyle/>
          <a:p>
            <a:r>
              <a:rPr lang="en-US" dirty="0" smtClean="0"/>
              <a:t>The </a:t>
            </a:r>
            <a:r>
              <a:rPr lang="en-US" b="1" dirty="0" smtClean="0"/>
              <a:t>backbone area </a:t>
            </a:r>
            <a:r>
              <a:rPr lang="en-US" dirty="0" smtClean="0"/>
              <a:t>(</a:t>
            </a:r>
            <a:r>
              <a:rPr lang="en-US" b="1" dirty="0" smtClean="0">
                <a:solidFill>
                  <a:srgbClr val="000099"/>
                </a:solidFill>
              </a:rPr>
              <a:t>Area 0</a:t>
            </a:r>
            <a:r>
              <a:rPr lang="en-US" dirty="0" smtClean="0"/>
              <a:t>) is the central entity to which all other areas connect to. </a:t>
            </a:r>
          </a:p>
          <a:p>
            <a:pPr lvl="1"/>
            <a:r>
              <a:rPr lang="en-US" dirty="0" smtClean="0"/>
              <a:t>All other areas must connect to this area.</a:t>
            </a:r>
          </a:p>
          <a:p>
            <a:pPr lvl="1"/>
            <a:r>
              <a:rPr lang="en-US" dirty="0" smtClean="0"/>
              <a:t>OSPF must have this area.</a:t>
            </a:r>
          </a:p>
          <a:p>
            <a:pPr lvl="1"/>
            <a:r>
              <a:rPr lang="en-US" dirty="0" smtClean="0"/>
              <a:t>The OSPF backbone has all of the properties of a standard OSPF area.</a:t>
            </a:r>
          </a:p>
          <a:p>
            <a:pPr lvl="1"/>
            <a:r>
              <a:rPr lang="en-US" dirty="0" smtClean="0"/>
              <a:t>It can propagate all the LSAs except for LSA Type 7, which would have been translated into LSA Type 5 by the ABR.</a:t>
            </a:r>
          </a:p>
          <a:p>
            <a:r>
              <a:rPr lang="en-US" b="1" dirty="0" smtClean="0"/>
              <a:t>Standard Area </a:t>
            </a:r>
            <a:r>
              <a:rPr lang="en-US" dirty="0" smtClean="0"/>
              <a:t>connects to the backbone can accept link updates and route summaries.</a:t>
            </a:r>
          </a:p>
          <a:p>
            <a:r>
              <a:rPr lang="en-US" dirty="0" smtClean="0"/>
              <a:t>Every router knows about every network in the area, and each router has the same topological database</a:t>
            </a:r>
            <a:r>
              <a:rPr lang="en-US" smtClean="0"/>
              <a:t>. However</a:t>
            </a:r>
            <a:r>
              <a:rPr lang="en-US" dirty="0" smtClean="0"/>
              <a:t>, the routing tables will be unique.</a:t>
            </a:r>
          </a:p>
          <a:p>
            <a:endParaRPr lang="en-US"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None/>
            </a:pPr>
            <a:r>
              <a:rPr lang="en-US" sz="1200" b="1" kern="1200" baseline="0" dirty="0" smtClean="0">
                <a:solidFill>
                  <a:schemeClr val="tx1"/>
                </a:solidFill>
                <a:latin typeface="Arial" charset="0"/>
                <a:ea typeface="+mn-ea"/>
                <a:cs typeface="+mn-cs"/>
              </a:rPr>
              <a:t>Stub area</a:t>
            </a:r>
          </a:p>
          <a:p>
            <a:pPr lvl="0"/>
            <a:r>
              <a:rPr lang="en-US" sz="1200" b="0" kern="1200" baseline="0" dirty="0" smtClean="0">
                <a:solidFill>
                  <a:schemeClr val="tx1"/>
                </a:solidFill>
                <a:latin typeface="Arial" charset="0"/>
                <a:ea typeface="+mn-ea"/>
                <a:cs typeface="+mn-cs"/>
              </a:rPr>
              <a:t>This area type does not accept information about routes external to the autonomous system, such as routes from non-OSPF sources. If routers need to route to networks outside the autonomous system, they use a default route, indicated as 0.0.0.0. Stub areas cannot contain ASBRs (except that the ABRs may also be ASBRs).</a:t>
            </a:r>
          </a:p>
          <a:p>
            <a:pPr>
              <a:buNone/>
            </a:pPr>
            <a:r>
              <a:rPr lang="en-US" sz="1200" b="1" kern="1200" baseline="0" dirty="0" smtClean="0">
                <a:solidFill>
                  <a:schemeClr val="tx1"/>
                </a:solidFill>
                <a:latin typeface="Arial" charset="0"/>
                <a:ea typeface="+mn-ea"/>
                <a:cs typeface="+mn-cs"/>
              </a:rPr>
              <a:t>Totally stubby area</a:t>
            </a:r>
          </a:p>
          <a:p>
            <a:pPr lvl="0"/>
            <a:r>
              <a:rPr lang="en-US" sz="1200" b="0" kern="1200" baseline="0" dirty="0" smtClean="0">
                <a:solidFill>
                  <a:schemeClr val="tx1"/>
                </a:solidFill>
                <a:latin typeface="Arial" charset="0"/>
                <a:ea typeface="+mn-ea"/>
                <a:cs typeface="+mn-cs"/>
              </a:rPr>
              <a:t>This Cisco proprietary area type does not accept external autonomous system routes or summary routes from other areas internal to the autonomous system. If a router needs to send a packet to a network external to the area, it sends the packet using a default route. Totally stubby areas cannot contain ASBRs (except that the ABRs may also be ASBRs).</a:t>
            </a:r>
          </a:p>
          <a:p>
            <a:pPr>
              <a:buNone/>
            </a:pPr>
            <a:r>
              <a:rPr lang="en-US" sz="1200" b="1" kern="1200" baseline="0" dirty="0" smtClean="0">
                <a:solidFill>
                  <a:schemeClr val="tx1"/>
                </a:solidFill>
                <a:latin typeface="Arial" charset="0"/>
                <a:ea typeface="+mn-ea"/>
                <a:cs typeface="+mn-cs"/>
              </a:rPr>
              <a:t>NSSA</a:t>
            </a:r>
          </a:p>
          <a:p>
            <a:pPr lvl="0"/>
            <a:r>
              <a:rPr lang="en-US" sz="1200" b="0" kern="1200" baseline="0" dirty="0" smtClean="0">
                <a:solidFill>
                  <a:schemeClr val="tx1"/>
                </a:solidFill>
                <a:latin typeface="Arial" charset="0"/>
                <a:ea typeface="+mn-ea"/>
                <a:cs typeface="+mn-cs"/>
              </a:rPr>
              <a:t>NSSA is an addendum to the OSPF RFC. This area type defines a special LSA type 7. NSSA offers benefits that are similar to those of a stub area. They do not accept information about routes external to the autonomous system, but instead use a default route for external networks. However, </a:t>
            </a:r>
            <a:r>
              <a:rPr lang="en-US" sz="1200" b="0" kern="1200" baseline="0" dirty="0" err="1" smtClean="0">
                <a:solidFill>
                  <a:schemeClr val="tx1"/>
                </a:solidFill>
                <a:latin typeface="Arial" charset="0"/>
                <a:ea typeface="+mn-ea"/>
                <a:cs typeface="+mn-cs"/>
              </a:rPr>
              <a:t>NSSAs</a:t>
            </a:r>
            <a:r>
              <a:rPr lang="en-US" sz="1200" b="0" kern="1200" baseline="0" dirty="0" smtClean="0">
                <a:solidFill>
                  <a:schemeClr val="tx1"/>
                </a:solidFill>
                <a:latin typeface="Arial" charset="0"/>
                <a:ea typeface="+mn-ea"/>
                <a:cs typeface="+mn-cs"/>
              </a:rPr>
              <a:t> allow ASBRs, which is against the rules in a stub area.</a:t>
            </a:r>
          </a:p>
          <a:p>
            <a:pPr>
              <a:buNone/>
            </a:pPr>
            <a:r>
              <a:rPr lang="en-US" sz="1200" b="1" kern="1200" baseline="0" dirty="0" smtClean="0">
                <a:solidFill>
                  <a:schemeClr val="tx1"/>
                </a:solidFill>
                <a:latin typeface="Arial" charset="0"/>
                <a:ea typeface="+mn-ea"/>
                <a:cs typeface="+mn-cs"/>
              </a:rPr>
              <a:t>Totally stubby NSSA</a:t>
            </a:r>
          </a:p>
          <a:p>
            <a:pPr lvl="0"/>
            <a:r>
              <a:rPr lang="en-US" sz="1200" b="0" kern="1200" baseline="0" dirty="0" smtClean="0">
                <a:solidFill>
                  <a:schemeClr val="tx1"/>
                </a:solidFill>
                <a:latin typeface="Arial" charset="0"/>
                <a:ea typeface="+mn-ea"/>
                <a:cs typeface="+mn-cs"/>
              </a:rPr>
              <a:t>Cisco routers also allow an area to be configured as a totally stubby NSSA, which allows ASBRs, but does not accept external routes or summary routes from other areas. A default route is used to get to networks outside of the area.</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150</a:t>
            </a:fld>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154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155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marR="0" indent="-228600" algn="l" defTabSz="1020763" rtl="0" eaLnBrk="0" fontAlgn="base" latinLnBrk="0" hangingPunct="0">
              <a:lnSpc>
                <a:spcPct val="90000"/>
              </a:lnSpc>
              <a:spcBef>
                <a:spcPct val="50000"/>
              </a:spcBef>
              <a:spcAft>
                <a:spcPct val="0"/>
              </a:spcAft>
              <a:buClrTx/>
              <a:buSzPct val="100000"/>
              <a:tabLst/>
              <a:defRPr/>
            </a:pPr>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The last line in each router configuration (</a:t>
            </a:r>
            <a:r>
              <a:rPr lang="en-US" sz="1200" b="1" kern="1200" dirty="0" smtClean="0">
                <a:solidFill>
                  <a:schemeClr val="tx1"/>
                </a:solidFill>
                <a:latin typeface="Arial" charset="0"/>
                <a:ea typeface="+mn-ea"/>
                <a:cs typeface="+mn-cs"/>
              </a:rPr>
              <a:t>area 2 stub</a:t>
            </a:r>
            <a:r>
              <a:rPr lang="en-US" sz="1200" kern="1200" dirty="0" smtClean="0">
                <a:solidFill>
                  <a:schemeClr val="tx1"/>
                </a:solidFill>
                <a:latin typeface="Arial" charset="0"/>
                <a:ea typeface="+mn-ea"/>
                <a:cs typeface="+mn-cs"/>
              </a:rPr>
              <a:t>) defines the stub area. The R3 router (the ABR) automatically advertises 0.0.0.0 (the default route) with a default cost metric of 1 into the stub area.</a:t>
            </a:r>
          </a:p>
          <a:p>
            <a:r>
              <a:rPr lang="en-US" sz="1200" kern="1200" dirty="0" smtClean="0">
                <a:solidFill>
                  <a:schemeClr val="tx1"/>
                </a:solidFill>
                <a:latin typeface="Arial" charset="0"/>
                <a:ea typeface="+mn-ea"/>
                <a:cs typeface="+mn-cs"/>
              </a:rPr>
              <a:t>Each router in the stub area must be configured with the </a:t>
            </a:r>
            <a:r>
              <a:rPr lang="en-US" sz="1200" b="1" kern="1200" dirty="0" smtClean="0">
                <a:solidFill>
                  <a:schemeClr val="tx1"/>
                </a:solidFill>
                <a:latin typeface="Arial" charset="0"/>
                <a:ea typeface="+mn-ea"/>
                <a:cs typeface="+mn-cs"/>
              </a:rPr>
              <a:t>area stub</a:t>
            </a:r>
            <a:r>
              <a:rPr lang="en-US" sz="1200" kern="1200" dirty="0" smtClean="0">
                <a:solidFill>
                  <a:schemeClr val="tx1"/>
                </a:solidFill>
                <a:latin typeface="Arial" charset="0"/>
                <a:ea typeface="+mn-ea"/>
                <a:cs typeface="+mn-cs"/>
              </a:rPr>
              <a:t> command. </a:t>
            </a:r>
          </a:p>
          <a:p>
            <a:endParaRPr lang="en-US" b="1"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ROUTE v6 Chapter </a:t>
            </a:r>
            <a:r>
              <a:rPr lang="en-US" sz="700">
                <a:solidFill>
                  <a:schemeClr val="tx1"/>
                </a:solidFill>
              </a:rPr>
              <a:t>3</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4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3_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2_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3</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5"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 id="2147483994" r:id="rId12"/>
    <p:sldLayoutId id="2147483995" r:id="rId13"/>
    <p:sldLayoutId id="2147483996" r:id="rId14"/>
    <p:sldLayoutId id="2147483997" r:id="rId15"/>
    <p:sldLayoutId id="2147483998" r:id="rId16"/>
    <p:sldLayoutId id="2147483999" r:id="rId17"/>
    <p:sldLayoutId id="2147484000" r:id="rId18"/>
    <p:sldLayoutId id="2147484001" r:id="rId19"/>
    <p:sldLayoutId id="2147483958" r:id="rId20"/>
    <p:sldLayoutId id="2147483879" r:id="rId21"/>
    <p:sldLayoutId id="2147483886" r:id="rId22"/>
    <p:sldLayoutId id="2147483888" r:id="rId23"/>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8.xml"/></Relationships>
</file>

<file path=ppt/slides/_rels/slide10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10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6.xml"/><Relationship Id="rId1" Type="http://schemas.openxmlformats.org/officeDocument/2006/relationships/slideLayout" Target="../slideLayouts/slideLayout16.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8.xml"/><Relationship Id="rId1" Type="http://schemas.openxmlformats.org/officeDocument/2006/relationships/slideLayout" Target="../slideLayouts/slideLayout11.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0.xml"/><Relationship Id="rId1" Type="http://schemas.openxmlformats.org/officeDocument/2006/relationships/slideLayout" Target="../slideLayouts/slideLayout11.xml"/></Relationships>
</file>

<file path=ppt/slides/_rels/slide1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1.xml"/><Relationship Id="rId1" Type="http://schemas.openxmlformats.org/officeDocument/2006/relationships/slideLayout" Target="../slideLayouts/slideLayout11.xml"/></Relationships>
</file>

<file path=ppt/slides/_rels/slide1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2.xml"/><Relationship Id="rId1" Type="http://schemas.openxmlformats.org/officeDocument/2006/relationships/slideLayout" Target="../slideLayouts/slideLayout11.xml"/></Relationships>
</file>

<file path=ppt/slides/_rels/slide1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3.xml"/><Relationship Id="rId1" Type="http://schemas.openxmlformats.org/officeDocument/2006/relationships/slideLayout" Target="../slideLayouts/slideLayout11.xml"/></Relationships>
</file>

<file path=ppt/slides/_rels/slide1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1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5.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9.xml"/><Relationship Id="rId4" Type="http://schemas.openxmlformats.org/officeDocument/2006/relationships/image" Target="../media/image50.png"/></Relationships>
</file>

<file path=ppt/slides/_rels/slide1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8.png"/><Relationship Id="rId1" Type="http://schemas.openxmlformats.org/officeDocument/2006/relationships/slideLayout" Target="../slideLayouts/slideLayout9.xml"/><Relationship Id="rId4" Type="http://schemas.openxmlformats.org/officeDocument/2006/relationships/image" Target="../media/image52.png"/></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8.xml"/></Relationships>
</file>

<file path=ppt/slides/_rels/slide1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7.xml"/></Relationships>
</file>

<file path=ppt/slides/_rels/slide12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7.xml"/></Relationships>
</file>

<file path=ppt/slides/_rels/slide13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13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7.xml"/></Relationships>
</file>

<file path=ppt/slides/_rels/slide13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8.xml"/></Relationships>
</file>

<file path=ppt/slides/_rels/slide139.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8.xml"/><Relationship Id="rId1" Type="http://schemas.openxmlformats.org/officeDocument/2006/relationships/slideLayout" Target="../slideLayouts/slideLayout10.xml"/></Relationships>
</file>

<file path=ppt/slides/_rels/slide1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9.xml"/><Relationship Id="rId1" Type="http://schemas.openxmlformats.org/officeDocument/2006/relationships/slideLayout" Target="../slideLayouts/slideLayout10.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7.xml"/></Relationships>
</file>

<file path=ppt/slides/_rels/slide14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7.xml"/></Relationships>
</file>

<file path=ppt/slides/_rels/slide1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5.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96.xml"/><Relationship Id="rId1" Type="http://schemas.openxmlformats.org/officeDocument/2006/relationships/slideLayout" Target="../slideLayouts/slideLayout11.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7.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7.xml"/></Relationships>
</file>

<file path=ppt/slides/_rels/slide15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1.xml"/></Relationships>
</file>

<file path=ppt/slides/_rels/slide157.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99.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5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1.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0.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101.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61.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102.xml"/><Relationship Id="rId1" Type="http://schemas.openxmlformats.org/officeDocument/2006/relationships/slideLayout" Target="../slideLayouts/slideLayout9.xml"/><Relationship Id="rId4" Type="http://schemas.openxmlformats.org/officeDocument/2006/relationships/image" Target="../media/image14.wmf"/></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8.xml"/></Relationships>
</file>

<file path=ppt/slides/_rels/slide163.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104.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3.xml"/></Relationships>
</file>

<file path=ppt/slides/_rels/slide165.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106.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07.xml"/><Relationship Id="rId1" Type="http://schemas.openxmlformats.org/officeDocument/2006/relationships/slideLayout" Target="../slideLayouts/slideLayout4.xml"/></Relationships>
</file>

<file path=ppt/slides/_rels/slide16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6.xml"/></Relationships>
</file>

<file path=ppt/slides/_rels/slide16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3.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3.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8.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8.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19.xml"/></Relationships>
</file>

<file path=ppt/slides/_rels/slide17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5.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14.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3.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15.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3.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3.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3.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3.xml"/></Relationships>
</file>

<file path=ppt/slides/_rels/slide191.xml.rels><?xml version="1.0" encoding="UTF-8" standalone="yes"?>
<Relationships xmlns="http://schemas.openxmlformats.org/package/2006/relationships"><Relationship Id="rId3" Type="http://schemas.openxmlformats.org/officeDocument/2006/relationships/hyperlink" Target="http://www.cisco.com/en/US/docs/ios/12_0/np1/configuration/guide/1cospf.html" TargetMode="External"/><Relationship Id="rId2" Type="http://schemas.openxmlformats.org/officeDocument/2006/relationships/hyperlink" Target="http://www.cisco.com/en/US/tech/tk365/technologies_white_paper09186a0080094e9e.shtml" TargetMode="External"/><Relationship Id="rId1" Type="http://schemas.openxmlformats.org/officeDocument/2006/relationships/slideLayout" Target="../slideLayouts/slideLayout3.xml"/><Relationship Id="rId5" Type="http://schemas.openxmlformats.org/officeDocument/2006/relationships/hyperlink" Target="http://www.cisco.com/en/US/tech/tk365/technologies_configuration_example09186a0080094069.shtml" TargetMode="External"/><Relationship Id="rId4" Type="http://schemas.openxmlformats.org/officeDocument/2006/relationships/hyperlink" Target="http://www.cisco.com/en/US/tech/tk365/tk480/tsd_technology_support_sub-protocol_home.html" TargetMode="Externa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2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1.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7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11.xml"/><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sz="2800" dirty="0" smtClean="0"/>
              <a:t>Chapter 3: </a:t>
            </a:r>
            <a:br>
              <a:rPr lang="en-US" sz="2800" dirty="0" smtClean="0"/>
            </a:br>
            <a:r>
              <a:rPr lang="en-US" sz="2800" dirty="0" smtClean="0"/>
              <a:t>Configuring the Open Shortest Path First Protocol</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ROUTE: Implementing IP Routing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Link-State Advertisements (LSAs)</a:t>
            </a:r>
            <a:endParaRPr lang="en-US" dirty="0"/>
          </a:p>
        </p:txBody>
      </p:sp>
      <p:sp>
        <p:nvSpPr>
          <p:cNvPr id="3" name="Content Placeholder 2"/>
          <p:cNvSpPr>
            <a:spLocks noGrp="1"/>
          </p:cNvSpPr>
          <p:nvPr>
            <p:ph idx="1"/>
          </p:nvPr>
        </p:nvSpPr>
        <p:spPr/>
        <p:txBody>
          <a:bodyPr>
            <a:normAutofit lnSpcReduction="10000"/>
          </a:bodyPr>
          <a:lstStyle/>
          <a:p>
            <a:r>
              <a:rPr lang="en-US" dirty="0" smtClean="0"/>
              <a:t>When a change occurs in the network topology, the router experiencing the change creates a link-state advertisement (LSA) concerning that link.</a:t>
            </a:r>
          </a:p>
          <a:p>
            <a:pPr lvl="1"/>
            <a:r>
              <a:rPr lang="en-US" dirty="0" smtClean="0"/>
              <a:t>LSAs are also called link-state protocol data units (</a:t>
            </a:r>
            <a:r>
              <a:rPr lang="en-US" dirty="0" err="1" smtClean="0"/>
              <a:t>PDUs</a:t>
            </a:r>
            <a:r>
              <a:rPr lang="en-US" dirty="0" smtClean="0"/>
              <a:t>).</a:t>
            </a:r>
          </a:p>
          <a:p>
            <a:r>
              <a:rPr lang="en-US" dirty="0" smtClean="0"/>
              <a:t>The LSA is </a:t>
            </a:r>
            <a:r>
              <a:rPr lang="en-US" dirty="0" err="1" smtClean="0"/>
              <a:t>multicasted</a:t>
            </a:r>
            <a:r>
              <a:rPr lang="en-US" dirty="0" smtClean="0"/>
              <a:t> to all neighboring devices using either 224.0.0.5 or 224.0.0.6. </a:t>
            </a:r>
          </a:p>
          <a:p>
            <a:r>
              <a:rPr lang="en-US" dirty="0" smtClean="0"/>
              <a:t>Routers receiving the LSA immediately forward it to all neighboring routers.</a:t>
            </a:r>
          </a:p>
        </p:txBody>
      </p:sp>
      <p:pic>
        <p:nvPicPr>
          <p:cNvPr id="28" name="Picture 1"/>
          <p:cNvPicPr>
            <a:picLocks noGrp="1" noChangeAspect="1" noChangeArrowheads="1"/>
          </p:cNvPicPr>
          <p:nvPr>
            <p:ph idx="10"/>
          </p:nvPr>
        </p:nvPicPr>
        <p:blipFill>
          <a:blip r:embed="rId3"/>
          <a:stretch>
            <a:fillRect/>
          </a:stretch>
        </p:blipFill>
        <p:spPr>
          <a:xfrm>
            <a:off x="5310747" y="1198563"/>
            <a:ext cx="2850030" cy="5191125"/>
          </a:xfrm>
        </p:spPr>
      </p:pic>
      <p:sp>
        <p:nvSpPr>
          <p:cNvPr id="29" name="Rectangle 28"/>
          <p:cNvSpPr/>
          <p:nvPr/>
        </p:nvSpPr>
        <p:spPr bwMode="auto">
          <a:xfrm>
            <a:off x="5429250" y="3143250"/>
            <a:ext cx="3390900" cy="3238500"/>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0" name="Rectangle 29"/>
          <p:cNvSpPr/>
          <p:nvPr/>
        </p:nvSpPr>
        <p:spPr bwMode="auto">
          <a:xfrm>
            <a:off x="5667375" y="2286000"/>
            <a:ext cx="238124" cy="819150"/>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bwMode="auto">
          <a:xfrm>
            <a:off x="1676217" y="5215466"/>
            <a:ext cx="4589116" cy="21448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2020528" y="5966177"/>
            <a:ext cx="2698228" cy="40075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Point-to-multipoint non-broadcast Mode</a:t>
            </a:r>
            <a:endParaRPr lang="en-US" dirty="0"/>
          </a:p>
        </p:txBody>
      </p:sp>
      <p:pic>
        <p:nvPicPr>
          <p:cNvPr id="349188" name="Picture 4"/>
          <p:cNvPicPr>
            <a:picLocks noGrp="1" noChangeAspect="1" noChangeArrowheads="1"/>
          </p:cNvPicPr>
          <p:nvPr>
            <p:ph sz="half" idx="10"/>
          </p:nvPr>
        </p:nvPicPr>
        <p:blipFill>
          <a:blip r:embed="rId3"/>
          <a:stretch>
            <a:fillRect/>
          </a:stretch>
        </p:blipFill>
        <p:spPr bwMode="auto">
          <a:xfrm>
            <a:off x="279400" y="1216407"/>
            <a:ext cx="4152900" cy="3896548"/>
          </a:xfrm>
          <a:prstGeom prst="rect">
            <a:avLst/>
          </a:prstGeom>
          <a:noFill/>
          <a:ln w="9525">
            <a:noFill/>
            <a:miter lim="800000"/>
            <a:headEnd/>
            <a:tailEnd/>
          </a:ln>
        </p:spPr>
      </p:pic>
      <p:sp>
        <p:nvSpPr>
          <p:cNvPr id="104" name="Content Placeholder 103"/>
          <p:cNvSpPr>
            <a:spLocks noGrp="1"/>
          </p:cNvSpPr>
          <p:nvPr>
            <p:ph sz="half" idx="11"/>
          </p:nvPr>
        </p:nvSpPr>
        <p:spPr/>
        <p:txBody>
          <a:bodyPr>
            <a:normAutofit/>
          </a:bodyPr>
          <a:lstStyle/>
          <a:p>
            <a:r>
              <a:rPr lang="en-US" sz="2000" dirty="0" smtClean="0"/>
              <a:t>Characteristics of Cisco’s</a:t>
            </a:r>
            <a:r>
              <a:rPr lang="en-US" sz="2000" b="1" dirty="0" smtClean="0">
                <a:latin typeface="Courier New" pitchFamily="49" charset="0"/>
                <a:cs typeface="Courier New" pitchFamily="49" charset="0"/>
              </a:rPr>
              <a:t> point-to-multipoint non-broadcast </a:t>
            </a:r>
            <a:r>
              <a:rPr lang="en-US" sz="2000" dirty="0" smtClean="0"/>
              <a:t>parameter include: </a:t>
            </a:r>
          </a:p>
          <a:p>
            <a:pPr lvl="1"/>
            <a:r>
              <a:rPr lang="en-US" sz="1800" dirty="0" smtClean="0"/>
              <a:t>DR and BDR not required.</a:t>
            </a:r>
          </a:p>
          <a:p>
            <a:pPr lvl="1"/>
            <a:r>
              <a:rPr lang="en-US" sz="1800" dirty="0" smtClean="0"/>
              <a:t>OSPF neighbors must be manually configured. </a:t>
            </a:r>
          </a:p>
          <a:p>
            <a:pPr lvl="1"/>
            <a:r>
              <a:rPr lang="en-US" sz="1800" dirty="0" smtClean="0"/>
              <a:t>Used in special cases where neighbors cannot be automatically discovered.</a:t>
            </a:r>
          </a:p>
          <a:p>
            <a:endParaRPr lang="en-US" sz="2000" dirty="0"/>
          </a:p>
        </p:txBody>
      </p:sp>
      <p:sp>
        <p:nvSpPr>
          <p:cNvPr id="47" name="Content Placeholder 46"/>
          <p:cNvSpPr>
            <a:spLocks noGrp="1"/>
          </p:cNvSpPr>
          <p:nvPr>
            <p:ph sz="half" idx="12"/>
          </p:nvPr>
        </p:nvSpPr>
        <p:spPr>
          <a:xfrm>
            <a:off x="279400" y="5012267"/>
            <a:ext cx="8552628" cy="1420806"/>
          </a:xfrm>
        </p:spPr>
        <p:txBody>
          <a:bodyPr/>
          <a:lstStyle/>
          <a:p>
            <a:pPr marL="236538" indent="-236538">
              <a:defRPr/>
            </a:pPr>
            <a:r>
              <a:rPr lang="en-US" sz="1200" dirty="0" smtClean="0"/>
              <a:t>R1(config)# </a:t>
            </a:r>
            <a:r>
              <a:rPr lang="en-US" sz="1200" b="1" dirty="0" smtClean="0"/>
              <a:t>interface S0/0/0</a:t>
            </a:r>
          </a:p>
          <a:p>
            <a:pPr marL="236538" indent="-236538">
              <a:defRPr/>
            </a:pPr>
            <a:r>
              <a:rPr lang="en-US" sz="1200" dirty="0" smtClean="0"/>
              <a:t>R1(config-if)# </a:t>
            </a:r>
            <a:r>
              <a:rPr lang="en-US" sz="1200" b="1" dirty="0" smtClean="0"/>
              <a:t>ip ospf network point-to-multipoint non-broadcast</a:t>
            </a:r>
          </a:p>
          <a:p>
            <a:pPr marL="236538" indent="-236538">
              <a:defRPr/>
            </a:pPr>
            <a:r>
              <a:rPr lang="en-US" sz="1200" dirty="0" smtClean="0"/>
              <a:t>R1(config-if)# </a:t>
            </a:r>
            <a:r>
              <a:rPr lang="en-US" sz="1200" b="1" dirty="0" smtClean="0"/>
              <a:t>exit</a:t>
            </a:r>
          </a:p>
          <a:p>
            <a:pPr marL="236538" indent="-236538">
              <a:defRPr/>
            </a:pPr>
            <a:r>
              <a:rPr lang="en-US" sz="1200" dirty="0" smtClean="0"/>
              <a:t>R1(config)# router </a:t>
            </a:r>
            <a:r>
              <a:rPr lang="en-US" sz="1200" b="1" dirty="0" smtClean="0"/>
              <a:t>ospf 1</a:t>
            </a:r>
          </a:p>
          <a:p>
            <a:pPr marL="236538" indent="-236538">
              <a:defRPr/>
            </a:pPr>
            <a:r>
              <a:rPr lang="en-US" sz="1200" dirty="0" smtClean="0"/>
              <a:t>R1(config-router)# </a:t>
            </a:r>
            <a:r>
              <a:rPr lang="en-US" sz="1200" b="1" dirty="0" smtClean="0"/>
              <a:t>network 192.168.1.0 0.0.0.255 area 0</a:t>
            </a:r>
          </a:p>
          <a:p>
            <a:pPr marL="236538" indent="-236538">
              <a:defRPr/>
            </a:pPr>
            <a:r>
              <a:rPr lang="en-US" sz="1200" dirty="0" smtClean="0"/>
              <a:t>R1(config-router)# </a:t>
            </a:r>
            <a:r>
              <a:rPr lang="en-US" sz="1200" b="1" dirty="0" smtClean="0"/>
              <a:t>neighbor 192.168.1.2 cost 10</a:t>
            </a:r>
          </a:p>
          <a:p>
            <a:pPr marL="236538" indent="-236538">
              <a:defRPr/>
            </a:pPr>
            <a:r>
              <a:rPr lang="en-US" sz="1200" dirty="0" smtClean="0"/>
              <a:t>R1(config-router)# </a:t>
            </a:r>
            <a:r>
              <a:rPr lang="en-US" sz="1200" b="1" dirty="0" smtClean="0"/>
              <a:t>neighbor 192.168.1.3 cost 20</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bwMode="auto">
          <a:xfrm>
            <a:off x="1676217" y="5226755"/>
            <a:ext cx="2500672" cy="2031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Broadcast Mode Example</a:t>
            </a:r>
            <a:endParaRPr lang="en-US" dirty="0"/>
          </a:p>
        </p:txBody>
      </p:sp>
      <p:pic>
        <p:nvPicPr>
          <p:cNvPr id="349188" name="Picture 4"/>
          <p:cNvPicPr>
            <a:picLocks noGrp="1" noChangeAspect="1" noChangeArrowheads="1"/>
          </p:cNvPicPr>
          <p:nvPr>
            <p:ph sz="half" idx="10"/>
          </p:nvPr>
        </p:nvPicPr>
        <p:blipFill>
          <a:blip r:embed="rId3"/>
          <a:stretch>
            <a:fillRect/>
          </a:stretch>
        </p:blipFill>
        <p:spPr bwMode="auto">
          <a:xfrm>
            <a:off x="279400" y="1216407"/>
            <a:ext cx="4152900" cy="3896548"/>
          </a:xfrm>
          <a:prstGeom prst="rect">
            <a:avLst/>
          </a:prstGeom>
          <a:noFill/>
          <a:ln w="9525">
            <a:noFill/>
            <a:miter lim="800000"/>
            <a:headEnd/>
            <a:tailEnd/>
          </a:ln>
        </p:spPr>
      </p:pic>
      <p:sp>
        <p:nvSpPr>
          <p:cNvPr id="104" name="Content Placeholder 103"/>
          <p:cNvSpPr>
            <a:spLocks noGrp="1"/>
          </p:cNvSpPr>
          <p:nvPr>
            <p:ph sz="half" idx="11"/>
          </p:nvPr>
        </p:nvSpPr>
        <p:spPr/>
        <p:txBody>
          <a:bodyPr>
            <a:normAutofit/>
          </a:bodyPr>
          <a:lstStyle/>
          <a:p>
            <a:r>
              <a:rPr lang="en-US" sz="2000" dirty="0" smtClean="0"/>
              <a:t>Characteristics of Cisco’s</a:t>
            </a:r>
            <a:r>
              <a:rPr lang="en-US" sz="2000" b="1" dirty="0" smtClean="0">
                <a:latin typeface="Courier New" pitchFamily="49" charset="0"/>
                <a:cs typeface="Courier New" pitchFamily="49" charset="0"/>
              </a:rPr>
              <a:t> broadcast </a:t>
            </a:r>
            <a:r>
              <a:rPr lang="en-US" sz="2000" dirty="0" smtClean="0"/>
              <a:t>parameter include: </a:t>
            </a:r>
          </a:p>
          <a:p>
            <a:pPr lvl="1"/>
            <a:r>
              <a:rPr lang="en-US" sz="1800" dirty="0" smtClean="0"/>
              <a:t>DR and BDR are elected and require full connectivity with all other routers.</a:t>
            </a:r>
          </a:p>
          <a:p>
            <a:pPr lvl="1"/>
            <a:r>
              <a:rPr lang="en-US" sz="1800" dirty="0" smtClean="0"/>
              <a:t>Can be configured for a full-mesh topology or a static election of the DR based on the interface priority.</a:t>
            </a:r>
          </a:p>
          <a:p>
            <a:pPr lvl="1"/>
            <a:r>
              <a:rPr lang="en-US" sz="1800" dirty="0" smtClean="0"/>
              <a:t>One IP subnet.</a:t>
            </a:r>
          </a:p>
          <a:p>
            <a:pPr lvl="1"/>
            <a:r>
              <a:rPr lang="en-US" sz="1800" dirty="0" smtClean="0"/>
              <a:t>Uses multicast OSPF hello packets to dynamically discover neighbors.</a:t>
            </a:r>
          </a:p>
          <a:p>
            <a:endParaRPr lang="en-US" sz="2000" dirty="0"/>
          </a:p>
        </p:txBody>
      </p:sp>
      <p:sp>
        <p:nvSpPr>
          <p:cNvPr id="47" name="Content Placeholder 46"/>
          <p:cNvSpPr>
            <a:spLocks noGrp="1"/>
          </p:cNvSpPr>
          <p:nvPr>
            <p:ph sz="half" idx="12"/>
          </p:nvPr>
        </p:nvSpPr>
        <p:spPr>
          <a:xfrm>
            <a:off x="279400" y="5012267"/>
            <a:ext cx="8552628" cy="1420806"/>
          </a:xfrm>
        </p:spPr>
        <p:txBody>
          <a:bodyPr/>
          <a:lstStyle/>
          <a:p>
            <a:pPr marL="236538" indent="-236538">
              <a:defRPr/>
            </a:pPr>
            <a:r>
              <a:rPr lang="en-US" sz="1200" dirty="0" smtClean="0"/>
              <a:t>R1(config)# </a:t>
            </a:r>
            <a:r>
              <a:rPr lang="en-US" sz="1200" b="1" dirty="0" smtClean="0"/>
              <a:t>interface S0/0/0</a:t>
            </a:r>
          </a:p>
          <a:p>
            <a:pPr marL="236538" indent="-236538">
              <a:defRPr/>
            </a:pPr>
            <a:r>
              <a:rPr lang="en-US" sz="1200" dirty="0" smtClean="0"/>
              <a:t>R1(config-if)# </a:t>
            </a:r>
            <a:r>
              <a:rPr lang="en-US" sz="1200" b="1" dirty="0" smtClean="0"/>
              <a:t>ip ospf network broadcast</a:t>
            </a:r>
          </a:p>
          <a:p>
            <a:pPr marL="236538" indent="-236538">
              <a:defRPr/>
            </a:pPr>
            <a:r>
              <a:rPr lang="en-US" sz="1200" dirty="0" smtClean="0"/>
              <a:t>R1(config-if)# </a:t>
            </a:r>
            <a:r>
              <a:rPr lang="en-US" sz="1200" b="1" dirty="0" smtClean="0"/>
              <a:t>exit</a:t>
            </a:r>
          </a:p>
          <a:p>
            <a:pPr marL="236538" indent="-236538">
              <a:defRPr/>
            </a:pPr>
            <a:r>
              <a:rPr lang="en-US" sz="1200" dirty="0" smtClean="0"/>
              <a:t>R1(config)# </a:t>
            </a:r>
            <a:r>
              <a:rPr lang="en-US" sz="1200" b="1" dirty="0" smtClean="0"/>
              <a:t>router ospf 1</a:t>
            </a:r>
          </a:p>
          <a:p>
            <a:pPr marL="236538" indent="-236538">
              <a:defRPr/>
            </a:pPr>
            <a:r>
              <a:rPr lang="en-US" sz="1200" dirty="0" smtClean="0"/>
              <a:t>R1(config-router)# </a:t>
            </a:r>
            <a:r>
              <a:rPr lang="en-US" sz="1200" b="1" dirty="0" smtClean="0"/>
              <a:t>network 192.168.1.0 0.0.0.255 area 0</a:t>
            </a:r>
          </a:p>
          <a:p>
            <a:pPr marL="236538" indent="-236538">
              <a:defRPr/>
            </a:pPr>
            <a:r>
              <a:rPr lang="en-US" sz="1200" dirty="0" smtClean="0"/>
              <a:t>R1(config-router)#</a:t>
            </a:r>
          </a:p>
          <a:p>
            <a:endParaRPr lang="en-US" sz="1200"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bwMode="auto">
          <a:xfrm>
            <a:off x="1676216" y="5588005"/>
            <a:ext cx="3059472" cy="1524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Point-to-point Mode Example</a:t>
            </a:r>
            <a:endParaRPr lang="en-US" dirty="0"/>
          </a:p>
        </p:txBody>
      </p:sp>
      <p:pic>
        <p:nvPicPr>
          <p:cNvPr id="368642" name="Picture 2"/>
          <p:cNvPicPr>
            <a:picLocks noGrp="1" noChangeAspect="1" noChangeArrowheads="1"/>
          </p:cNvPicPr>
          <p:nvPr>
            <p:ph sz="half" idx="10"/>
          </p:nvPr>
        </p:nvPicPr>
        <p:blipFill>
          <a:blip r:embed="rId3"/>
          <a:srcRect/>
          <a:stretch>
            <a:fillRect/>
          </a:stretch>
        </p:blipFill>
        <p:spPr bwMode="auto">
          <a:xfrm>
            <a:off x="912286" y="1185864"/>
            <a:ext cx="2564692" cy="3515646"/>
          </a:xfrm>
          <a:prstGeom prst="rect">
            <a:avLst/>
          </a:prstGeom>
          <a:noFill/>
          <a:ln w="9525">
            <a:noFill/>
            <a:miter lim="800000"/>
            <a:headEnd/>
            <a:tailEnd/>
          </a:ln>
        </p:spPr>
      </p:pic>
      <p:sp>
        <p:nvSpPr>
          <p:cNvPr id="104" name="Content Placeholder 103"/>
          <p:cNvSpPr>
            <a:spLocks noGrp="1"/>
          </p:cNvSpPr>
          <p:nvPr>
            <p:ph sz="half" idx="11"/>
          </p:nvPr>
        </p:nvSpPr>
        <p:spPr/>
        <p:txBody>
          <a:bodyPr>
            <a:normAutofit/>
          </a:bodyPr>
          <a:lstStyle/>
          <a:p>
            <a:r>
              <a:rPr lang="en-US" sz="2000" dirty="0" smtClean="0"/>
              <a:t>Characteristics of Cisco’s</a:t>
            </a:r>
            <a:r>
              <a:rPr lang="en-US" sz="2000" b="1" dirty="0" smtClean="0">
                <a:latin typeface="Courier New" pitchFamily="49" charset="0"/>
                <a:cs typeface="Courier New" pitchFamily="49" charset="0"/>
              </a:rPr>
              <a:t> point-to-point </a:t>
            </a:r>
            <a:r>
              <a:rPr lang="en-US" sz="2000" dirty="0" smtClean="0"/>
              <a:t>parameter include: </a:t>
            </a:r>
          </a:p>
          <a:p>
            <a:pPr lvl="1"/>
            <a:r>
              <a:rPr lang="en-US" sz="1800" dirty="0" smtClean="0"/>
              <a:t>Partial mesh or star topology.</a:t>
            </a:r>
          </a:p>
          <a:p>
            <a:pPr lvl="1"/>
            <a:r>
              <a:rPr lang="en-US" sz="1800" dirty="0" smtClean="0"/>
              <a:t>DR and BDR not required.</a:t>
            </a:r>
          </a:p>
          <a:p>
            <a:pPr lvl="1"/>
            <a:r>
              <a:rPr lang="en-US" sz="1800" dirty="0" smtClean="0"/>
              <a:t>Only IP subnet.</a:t>
            </a:r>
          </a:p>
        </p:txBody>
      </p:sp>
      <p:sp>
        <p:nvSpPr>
          <p:cNvPr id="47" name="Content Placeholder 46"/>
          <p:cNvSpPr>
            <a:spLocks noGrp="1"/>
          </p:cNvSpPr>
          <p:nvPr>
            <p:ph sz="half" idx="12"/>
          </p:nvPr>
        </p:nvSpPr>
        <p:spPr>
          <a:xfrm>
            <a:off x="279400" y="4989689"/>
            <a:ext cx="8552628" cy="1546578"/>
          </a:xfrm>
        </p:spPr>
        <p:txBody>
          <a:bodyPr/>
          <a:lstStyle/>
          <a:p>
            <a:pPr marL="236538" indent="-236538">
              <a:defRPr/>
            </a:pPr>
            <a:r>
              <a:rPr lang="en-US" sz="1200" dirty="0" smtClean="0"/>
              <a:t>R1(config)# </a:t>
            </a:r>
            <a:r>
              <a:rPr lang="en-US" sz="1200" b="1" dirty="0" smtClean="0"/>
              <a:t>interface S0/0/0 </a:t>
            </a:r>
          </a:p>
          <a:p>
            <a:pPr marL="236538" indent="-236538">
              <a:defRPr/>
            </a:pPr>
            <a:r>
              <a:rPr lang="en-US" sz="1200" dirty="0" smtClean="0"/>
              <a:t>R1(config-if)# </a:t>
            </a:r>
            <a:r>
              <a:rPr lang="en-US" sz="1200" b="1" dirty="0" smtClean="0"/>
              <a:t>ip address 192.168.1.1 255.255.255.0</a:t>
            </a:r>
          </a:p>
          <a:p>
            <a:pPr marL="236538" indent="-236538">
              <a:defRPr/>
            </a:pPr>
            <a:r>
              <a:rPr lang="en-US" sz="1200" dirty="0" smtClean="0"/>
              <a:t>R1(config-if)# </a:t>
            </a:r>
            <a:r>
              <a:rPr lang="en-US" sz="1200" b="1" dirty="0" smtClean="0"/>
              <a:t>encapsulation frame-relay</a:t>
            </a:r>
          </a:p>
          <a:p>
            <a:pPr marL="236538" indent="-236538">
              <a:defRPr/>
            </a:pPr>
            <a:r>
              <a:rPr lang="en-US" sz="1200" dirty="0" smtClean="0"/>
              <a:t>R1(config-if)# </a:t>
            </a:r>
            <a:r>
              <a:rPr lang="en-US" sz="1200" b="1" dirty="0" smtClean="0"/>
              <a:t>ip ospf network point-to-point</a:t>
            </a:r>
          </a:p>
          <a:p>
            <a:pPr marL="236538" indent="-236538">
              <a:defRPr/>
            </a:pPr>
            <a:r>
              <a:rPr lang="en-US" sz="1200" dirty="0" smtClean="0"/>
              <a:t>R1(config-if)# </a:t>
            </a:r>
            <a:r>
              <a:rPr lang="en-US" sz="1200" b="1" dirty="0" smtClean="0"/>
              <a:t>exit</a:t>
            </a:r>
          </a:p>
          <a:p>
            <a:pPr marL="236538" indent="-236538">
              <a:defRPr/>
            </a:pPr>
            <a:r>
              <a:rPr lang="en-US" sz="1200" dirty="0" smtClean="0"/>
              <a:t>R1(config)# </a:t>
            </a:r>
            <a:r>
              <a:rPr lang="en-US" sz="1200" b="1" dirty="0" smtClean="0"/>
              <a:t>router ospf 1</a:t>
            </a:r>
          </a:p>
          <a:p>
            <a:pPr marL="236538" indent="-236538">
              <a:defRPr/>
            </a:pPr>
            <a:r>
              <a:rPr lang="en-US" sz="1200" dirty="0" smtClean="0"/>
              <a:t>R1(config-router)# </a:t>
            </a:r>
            <a:r>
              <a:rPr lang="en-US" sz="1200" b="1" dirty="0" smtClean="0"/>
              <a:t>network 192.168.1.0 0.0.0.255 area 0</a:t>
            </a:r>
          </a:p>
          <a:p>
            <a:pPr marL="236538" indent="-236538">
              <a:defRPr/>
            </a:pPr>
            <a:r>
              <a:rPr lang="en-US" sz="1200" dirty="0" smtClean="0"/>
              <a:t>R1(config-router)#</a:t>
            </a:r>
            <a:endParaRPr lang="en-US" sz="1200" b="1" dirty="0" smtClean="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Subinterfaces</a:t>
            </a:r>
            <a:endParaRPr lang="en-US" dirty="0"/>
          </a:p>
        </p:txBody>
      </p:sp>
      <p:sp>
        <p:nvSpPr>
          <p:cNvPr id="3" name="Content Placeholder 2"/>
          <p:cNvSpPr>
            <a:spLocks noGrp="1"/>
          </p:cNvSpPr>
          <p:nvPr>
            <p:ph idx="1"/>
          </p:nvPr>
        </p:nvSpPr>
        <p:spPr/>
        <p:txBody>
          <a:bodyPr>
            <a:normAutofit/>
          </a:bodyPr>
          <a:lstStyle/>
          <a:p>
            <a:r>
              <a:rPr lang="en-US" dirty="0" smtClean="0"/>
              <a:t>OSPF can also be run over subinterfaces.</a:t>
            </a:r>
          </a:p>
          <a:p>
            <a:pPr lvl="1"/>
            <a:r>
              <a:rPr lang="en-US" dirty="0" smtClean="0"/>
              <a:t>A subinterface is a physical interface that can be split into multiple logical interfaces.</a:t>
            </a:r>
          </a:p>
          <a:p>
            <a:pPr lvl="1"/>
            <a:r>
              <a:rPr lang="en-US" dirty="0" smtClean="0"/>
              <a:t>Each subinterface requires an IP subnet. </a:t>
            </a:r>
          </a:p>
          <a:p>
            <a:r>
              <a:rPr lang="en-US" dirty="0" smtClean="0"/>
              <a:t>Subinterfaces can be defined as either a point-to-point or multipoint interface. </a:t>
            </a:r>
          </a:p>
          <a:p>
            <a:pPr lvl="1"/>
            <a:r>
              <a:rPr lang="en-US" dirty="0" smtClean="0"/>
              <a:t>A point-to-point subinterface has similar properties to a physical point-to-point interface.</a:t>
            </a:r>
          </a:p>
          <a:p>
            <a:pPr marL="236538" lvl="1">
              <a:buFont typeface="Wingdings" pitchFamily="2" charset="2"/>
              <a:buChar char="§"/>
            </a:pPr>
            <a:r>
              <a:rPr lang="en-US" sz="2400" dirty="0" smtClean="0">
                <a:ea typeface="+mn-ea"/>
                <a:cs typeface="+mn-cs"/>
              </a:rPr>
              <a:t>Note:</a:t>
            </a:r>
          </a:p>
          <a:p>
            <a:pPr marL="463550" lvl="2">
              <a:buFont typeface="Wingdings" pitchFamily="2" charset="2"/>
              <a:buChar char="§"/>
            </a:pPr>
            <a:r>
              <a:rPr lang="en-US" sz="2200" dirty="0" smtClean="0">
                <a:ea typeface="+mn-ea"/>
                <a:cs typeface="+mn-cs"/>
              </a:rPr>
              <a:t>The</a:t>
            </a:r>
            <a:r>
              <a:rPr lang="en-US" sz="2200" b="1" dirty="0" smtClean="0">
                <a:latin typeface="Courier New" pitchFamily="49" charset="0"/>
                <a:ea typeface="+mn-ea"/>
                <a:cs typeface="Courier New" pitchFamily="49" charset="0"/>
              </a:rPr>
              <a:t> ip ospf network </a:t>
            </a:r>
            <a:r>
              <a:rPr lang="en-US" sz="2200" dirty="0" smtClean="0">
                <a:ea typeface="+mn-ea"/>
                <a:cs typeface="+mn-cs"/>
              </a:rPr>
              <a:t>command is not required.</a:t>
            </a:r>
          </a:p>
          <a:p>
            <a:endParaRPr lang="en-US" dirty="0" smtClean="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Define a Subinterface</a:t>
            </a:r>
            <a:endParaRPr lang="en-US" dirty="0"/>
          </a:p>
        </p:txBody>
      </p:sp>
      <p:sp>
        <p:nvSpPr>
          <p:cNvPr id="13" name="Content Placeholder 12"/>
          <p:cNvSpPr>
            <a:spLocks noGrp="1"/>
          </p:cNvSpPr>
          <p:nvPr>
            <p:ph idx="1"/>
          </p:nvPr>
        </p:nvSpPr>
        <p:spPr/>
        <p:txBody>
          <a:bodyPr/>
          <a:lstStyle/>
          <a:p>
            <a:r>
              <a:rPr lang="en-US" smtClean="0"/>
              <a:t>Define a subinterface.</a:t>
            </a:r>
            <a:endParaRPr lang="en-US" dirty="0"/>
          </a:p>
        </p:txBody>
      </p:sp>
      <p:sp>
        <p:nvSpPr>
          <p:cNvPr id="14" name="Text Placeholder 13"/>
          <p:cNvSpPr>
            <a:spLocks noGrp="1"/>
          </p:cNvSpPr>
          <p:nvPr>
            <p:ph type="body" sz="quarter" idx="10"/>
          </p:nvPr>
        </p:nvSpPr>
        <p:spPr/>
        <p:txBody>
          <a:bodyPr/>
          <a:lstStyle/>
          <a:p>
            <a:r>
              <a:rPr lang="en-US" smtClean="0"/>
              <a:t>Router(config)#</a:t>
            </a:r>
            <a:endParaRPr lang="en-US" dirty="0"/>
          </a:p>
        </p:txBody>
      </p:sp>
      <p:sp>
        <p:nvSpPr>
          <p:cNvPr id="15" name="Text Placeholder 14"/>
          <p:cNvSpPr>
            <a:spLocks noGrp="1"/>
          </p:cNvSpPr>
          <p:nvPr>
            <p:ph type="body" sz="quarter" idx="11"/>
          </p:nvPr>
        </p:nvSpPr>
        <p:spPr>
          <a:xfrm>
            <a:off x="615326" y="2191281"/>
            <a:ext cx="7745412" cy="661101"/>
          </a:xfrm>
        </p:spPr>
        <p:txBody>
          <a:bodyPr>
            <a:normAutofit/>
          </a:bodyPr>
          <a:lstStyle/>
          <a:p>
            <a:pPr lvl="0"/>
            <a:r>
              <a:rPr lang="en-US" dirty="0" smtClean="0"/>
              <a:t>interface serial </a:t>
            </a:r>
            <a:r>
              <a:rPr lang="en-US" b="0" i="1" dirty="0" smtClean="0"/>
              <a:t>number.subinterface-number</a:t>
            </a:r>
            <a:r>
              <a:rPr lang="en-US" dirty="0" smtClean="0"/>
              <a:t> {multipoint</a:t>
            </a:r>
          </a:p>
          <a:p>
            <a:pPr lvl="0"/>
            <a:r>
              <a:rPr lang="en-US" dirty="0" smtClean="0"/>
              <a:t>| point-to-point}</a:t>
            </a:r>
            <a:endParaRPr lang="en-US" dirty="0"/>
          </a:p>
        </p:txBody>
      </p:sp>
      <p:graphicFrame>
        <p:nvGraphicFramePr>
          <p:cNvPr id="8" name="Content Placeholder 7"/>
          <p:cNvGraphicFramePr>
            <a:graphicFrameLocks noGrp="1"/>
          </p:cNvGraphicFramePr>
          <p:nvPr>
            <p:ph idx="12"/>
          </p:nvPr>
        </p:nvGraphicFramePr>
        <p:xfrm>
          <a:off x="279400" y="3098395"/>
          <a:ext cx="8400576" cy="3282834"/>
        </p:xfrm>
        <a:graphic>
          <a:graphicData uri="http://schemas.openxmlformats.org/drawingml/2006/table">
            <a:tbl>
              <a:tblPr firstRow="1" bandRow="1">
                <a:tableStyleId>{5C22544A-7EE6-4342-B048-85BDC9FD1C3A}</a:tableStyleId>
              </a:tblPr>
              <a:tblGrid>
                <a:gridCol w="2873233"/>
                <a:gridCol w="5527343"/>
              </a:tblGrid>
              <a:tr h="589857">
                <a:tc>
                  <a:txBody>
                    <a:bodyPr/>
                    <a:lstStyle/>
                    <a:p>
                      <a:pPr marL="0" marR="0" algn="ctr">
                        <a:lnSpc>
                          <a:spcPct val="100000"/>
                        </a:lnSpc>
                        <a:spcBef>
                          <a:spcPts val="600"/>
                        </a:spcBef>
                        <a:spcAft>
                          <a:spcPts val="60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nSpc>
                          <a:spcPct val="100000"/>
                        </a:lnSpc>
                        <a:spcBef>
                          <a:spcPts val="600"/>
                        </a:spcBef>
                        <a:spcAft>
                          <a:spcPts val="600"/>
                        </a:spcAft>
                      </a:pPr>
                      <a:r>
                        <a:rPr lang="en-US" sz="1600" b="1" dirty="0"/>
                        <a:t>Description</a:t>
                      </a:r>
                      <a:endParaRPr lang="en-US" sz="1600" b="1" dirty="0">
                        <a:solidFill>
                          <a:srgbClr val="000000"/>
                        </a:solidFill>
                        <a:latin typeface="Arial"/>
                        <a:ea typeface="SimSun"/>
                      </a:endParaRPr>
                    </a:p>
                  </a:txBody>
                  <a:tcPr marL="68580" marR="68580" marT="0" marB="0" anchor="ctr"/>
                </a:tc>
              </a:tr>
              <a:tr h="1272637">
                <a:tc>
                  <a:txBody>
                    <a:bodyPr/>
                    <a:lstStyle/>
                    <a:p>
                      <a:pPr marL="0" marR="0" algn="ctr">
                        <a:lnSpc>
                          <a:spcPct val="100000"/>
                        </a:lnSpc>
                        <a:spcBef>
                          <a:spcPts val="600"/>
                        </a:spcBef>
                        <a:spcAft>
                          <a:spcPts val="600"/>
                        </a:spcAft>
                      </a:pPr>
                      <a:r>
                        <a:rPr lang="en-US" sz="1600" b="0" i="1" dirty="0">
                          <a:latin typeface="Courier New" pitchFamily="49" charset="0"/>
                          <a:cs typeface="Courier New" pitchFamily="49" charset="0"/>
                        </a:rPr>
                        <a:t>number.subinterface-number</a:t>
                      </a:r>
                      <a:endParaRPr lang="en-US" sz="1600" b="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600"/>
                        </a:spcBef>
                        <a:spcAft>
                          <a:spcPts val="600"/>
                        </a:spcAft>
                      </a:pPr>
                      <a:r>
                        <a:rPr lang="en-US" sz="1600" dirty="0"/>
                        <a:t>Specifies the interface number and subinterface number. The subinterface number is in the range of 1 to 4294967293.</a:t>
                      </a:r>
                    </a:p>
                    <a:p>
                      <a:pPr marL="0" marR="0">
                        <a:lnSpc>
                          <a:spcPct val="100000"/>
                        </a:lnSpc>
                        <a:spcBef>
                          <a:spcPts val="600"/>
                        </a:spcBef>
                        <a:spcAft>
                          <a:spcPts val="600"/>
                        </a:spcAft>
                      </a:pPr>
                      <a:r>
                        <a:rPr lang="en-US" sz="1600" dirty="0"/>
                        <a:t>The interface number that precedes the period (.) is the interface number to which this subinterface belongs.</a:t>
                      </a:r>
                      <a:endParaRPr lang="en-US" sz="1600" dirty="0">
                        <a:solidFill>
                          <a:srgbClr val="000000"/>
                        </a:solidFill>
                        <a:latin typeface="Times New Roman"/>
                        <a:ea typeface="SimSun"/>
                        <a:cs typeface="Arial"/>
                      </a:endParaRPr>
                    </a:p>
                  </a:txBody>
                  <a:tcPr marL="68580" marR="68580" marT="0" marB="0" anchor="ctr"/>
                </a:tc>
              </a:tr>
              <a:tr h="589857">
                <a:tc>
                  <a:txBody>
                    <a:bodyPr/>
                    <a:lstStyle/>
                    <a:p>
                      <a:pPr marL="0" marR="0" algn="ctr">
                        <a:lnSpc>
                          <a:spcPct val="100000"/>
                        </a:lnSpc>
                        <a:spcBef>
                          <a:spcPts val="600"/>
                        </a:spcBef>
                        <a:spcAft>
                          <a:spcPts val="600"/>
                        </a:spcAft>
                      </a:pPr>
                      <a:r>
                        <a:rPr lang="en-US" sz="1600" b="1" dirty="0">
                          <a:latin typeface="Courier New" pitchFamily="49" charset="0"/>
                          <a:cs typeface="Courier New" pitchFamily="49" charset="0"/>
                        </a:rPr>
                        <a:t>multipoint</a:t>
                      </a:r>
                      <a:endParaRPr lang="en-US" sz="1600" b="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600"/>
                        </a:spcBef>
                        <a:spcAft>
                          <a:spcPts val="600"/>
                        </a:spcAft>
                      </a:pPr>
                      <a:r>
                        <a:rPr lang="en-US" sz="1600" dirty="0"/>
                        <a:t>Specifies that the subinterface is multipoint; on multipoint subinterfaces routing IP, all routers are in the same subnet.</a:t>
                      </a:r>
                      <a:endParaRPr lang="en-US" sz="1600" dirty="0">
                        <a:solidFill>
                          <a:srgbClr val="000000"/>
                        </a:solidFill>
                        <a:latin typeface="Times New Roman"/>
                        <a:ea typeface="SimSun"/>
                        <a:cs typeface="Arial"/>
                      </a:endParaRPr>
                    </a:p>
                  </a:txBody>
                  <a:tcPr marL="68580" marR="68580" marT="0" marB="0" anchor="ctr"/>
                </a:tc>
              </a:tr>
              <a:tr h="727221">
                <a:tc>
                  <a:txBody>
                    <a:bodyPr/>
                    <a:lstStyle/>
                    <a:p>
                      <a:pPr marL="0" marR="0" algn="ctr">
                        <a:lnSpc>
                          <a:spcPct val="100000"/>
                        </a:lnSpc>
                        <a:spcBef>
                          <a:spcPts val="600"/>
                        </a:spcBef>
                        <a:spcAft>
                          <a:spcPts val="600"/>
                        </a:spcAft>
                      </a:pPr>
                      <a:r>
                        <a:rPr lang="en-US" sz="1600" b="1" dirty="0">
                          <a:latin typeface="Courier New" pitchFamily="49" charset="0"/>
                          <a:cs typeface="Courier New" pitchFamily="49" charset="0"/>
                        </a:rPr>
                        <a:t>point-to-point</a:t>
                      </a:r>
                      <a:endParaRPr lang="en-US" sz="1600" b="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600"/>
                        </a:spcBef>
                        <a:spcAft>
                          <a:spcPts val="600"/>
                        </a:spcAft>
                      </a:pPr>
                      <a:r>
                        <a:rPr lang="en-US" sz="1600" dirty="0"/>
                        <a:t>Specifies that the subinterface is point-to-point; on point-to-point subinterfaces routing IP, each pair of point-to-point routers is in its own subnet.</a:t>
                      </a:r>
                      <a:endParaRPr lang="en-US" sz="1600" dirty="0">
                        <a:solidFill>
                          <a:srgbClr val="000000"/>
                        </a:solidFill>
                        <a:latin typeface="Times New Roman"/>
                        <a:ea typeface="SimSun"/>
                        <a:cs typeface="Arial"/>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bwMode="auto">
          <a:xfrm>
            <a:off x="1771245" y="5012266"/>
            <a:ext cx="3059472" cy="1524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2013959" y="5367865"/>
            <a:ext cx="3059472" cy="1524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2076044" y="5926666"/>
            <a:ext cx="3166717" cy="39511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Using Point-to-point Subinterfaces</a:t>
            </a:r>
            <a:endParaRPr lang="en-US" dirty="0"/>
          </a:p>
        </p:txBody>
      </p:sp>
      <p:pic>
        <p:nvPicPr>
          <p:cNvPr id="350213" name="Picture 5"/>
          <p:cNvPicPr>
            <a:picLocks noGrp="1" noChangeAspect="1" noChangeArrowheads="1"/>
          </p:cNvPicPr>
          <p:nvPr>
            <p:ph sz="half" idx="10"/>
          </p:nvPr>
        </p:nvPicPr>
        <p:blipFill>
          <a:blip r:embed="rId3"/>
          <a:srcRect/>
          <a:stretch>
            <a:fillRect/>
          </a:stretch>
        </p:blipFill>
        <p:spPr bwMode="auto">
          <a:xfrm>
            <a:off x="377032" y="1185864"/>
            <a:ext cx="3250670" cy="3250670"/>
          </a:xfrm>
          <a:prstGeom prst="rect">
            <a:avLst/>
          </a:prstGeom>
          <a:noFill/>
          <a:ln w="9525">
            <a:noFill/>
            <a:miter lim="800000"/>
            <a:headEnd/>
            <a:tailEnd/>
          </a:ln>
        </p:spPr>
      </p:pic>
      <p:sp>
        <p:nvSpPr>
          <p:cNvPr id="104" name="Content Placeholder 103"/>
          <p:cNvSpPr>
            <a:spLocks noGrp="1"/>
          </p:cNvSpPr>
          <p:nvPr>
            <p:ph sz="half" idx="11"/>
          </p:nvPr>
        </p:nvSpPr>
        <p:spPr/>
        <p:txBody>
          <a:bodyPr>
            <a:normAutofit/>
          </a:bodyPr>
          <a:lstStyle/>
          <a:p>
            <a:r>
              <a:rPr lang="en-US" sz="2000" dirty="0" smtClean="0"/>
              <a:t>Characteristics: </a:t>
            </a:r>
          </a:p>
          <a:p>
            <a:pPr lvl="1"/>
            <a:r>
              <a:rPr lang="en-US" sz="1800" dirty="0" smtClean="0"/>
              <a:t>Same properties as any physical point-to-point physical interface</a:t>
            </a:r>
          </a:p>
          <a:p>
            <a:pPr lvl="1"/>
            <a:r>
              <a:rPr lang="en-US" sz="1800" dirty="0" smtClean="0"/>
              <a:t>DR and BDR not required.</a:t>
            </a:r>
          </a:p>
          <a:p>
            <a:pPr lvl="1"/>
            <a:r>
              <a:rPr lang="en-US" sz="1800" dirty="0" smtClean="0"/>
              <a:t>One IP subnet per subinterface pair.</a:t>
            </a:r>
          </a:p>
          <a:p>
            <a:pPr lvl="1"/>
            <a:r>
              <a:rPr lang="en-US" sz="1800" dirty="0" smtClean="0"/>
              <a:t>Used when only 2 routers need to form an adjacency on a pair of </a:t>
            </a:r>
            <a:r>
              <a:rPr lang="en-US" sz="1800" smtClean="0"/>
              <a:t>interfaces.}</a:t>
            </a:r>
            <a:endParaRPr lang="en-US" sz="1800" dirty="0" smtClean="0"/>
          </a:p>
        </p:txBody>
      </p:sp>
      <p:sp>
        <p:nvSpPr>
          <p:cNvPr id="47" name="Content Placeholder 46"/>
          <p:cNvSpPr>
            <a:spLocks noGrp="1"/>
          </p:cNvSpPr>
          <p:nvPr>
            <p:ph sz="half" idx="12"/>
          </p:nvPr>
        </p:nvSpPr>
        <p:spPr>
          <a:xfrm>
            <a:off x="279400" y="4583289"/>
            <a:ext cx="8552628" cy="1849784"/>
          </a:xfrm>
        </p:spPr>
        <p:txBody>
          <a:bodyPr/>
          <a:lstStyle/>
          <a:p>
            <a:pPr marL="236538" indent="-236538">
              <a:defRPr/>
            </a:pPr>
            <a:r>
              <a:rPr lang="en-US" sz="1200" dirty="0" smtClean="0"/>
              <a:t>R1(config)# </a:t>
            </a:r>
            <a:r>
              <a:rPr lang="en-US" sz="1200" b="1" dirty="0" smtClean="0"/>
              <a:t>interface S0/0/0</a:t>
            </a:r>
          </a:p>
          <a:p>
            <a:pPr marL="236538" indent="-236538">
              <a:defRPr/>
            </a:pPr>
            <a:r>
              <a:rPr lang="en-US" sz="1200" dirty="0" smtClean="0"/>
              <a:t>R1(config-if)# </a:t>
            </a:r>
            <a:r>
              <a:rPr lang="en-US" sz="1200" b="1" dirty="0" smtClean="0"/>
              <a:t>encapsulation frame-relay</a:t>
            </a:r>
          </a:p>
          <a:p>
            <a:pPr marL="236538" indent="-236538">
              <a:defRPr/>
            </a:pPr>
            <a:r>
              <a:rPr lang="en-US" sz="1200" dirty="0" smtClean="0"/>
              <a:t>R1(config-if)# </a:t>
            </a:r>
            <a:r>
              <a:rPr lang="en-US" sz="1200" b="1" dirty="0" smtClean="0"/>
              <a:t>interface S0/0/0.1 point-to-point</a:t>
            </a:r>
          </a:p>
          <a:p>
            <a:pPr marL="236538" indent="-236538">
              <a:defRPr/>
            </a:pPr>
            <a:r>
              <a:rPr lang="en-US" sz="1200" dirty="0" smtClean="0"/>
              <a:t>R1(config-subif)# </a:t>
            </a:r>
            <a:r>
              <a:rPr lang="en-US" sz="1200" b="1" dirty="0" smtClean="0"/>
              <a:t>ip address 10.1.1.1 255.255.255.0</a:t>
            </a:r>
          </a:p>
          <a:p>
            <a:pPr marL="236538" indent="-236538">
              <a:defRPr/>
            </a:pPr>
            <a:r>
              <a:rPr lang="en-US" sz="1200" dirty="0" smtClean="0"/>
              <a:t>R1(config-subif)# </a:t>
            </a:r>
            <a:r>
              <a:rPr lang="en-US" sz="1200" b="1" dirty="0" smtClean="0"/>
              <a:t>interface S0/0/0.2 point-to-point</a:t>
            </a:r>
          </a:p>
          <a:p>
            <a:pPr marL="236538" indent="-236538">
              <a:defRPr/>
            </a:pPr>
            <a:r>
              <a:rPr lang="en-US" sz="1200" dirty="0" smtClean="0"/>
              <a:t>R1(config-subif)# </a:t>
            </a:r>
            <a:r>
              <a:rPr lang="en-US" sz="1200" b="1" dirty="0" smtClean="0"/>
              <a:t>ip address 10.2.2.1 255.255.255.0</a:t>
            </a:r>
          </a:p>
          <a:p>
            <a:pPr marL="236538" indent="-236538">
              <a:defRPr/>
            </a:pPr>
            <a:r>
              <a:rPr lang="en-US" sz="1200" dirty="0" smtClean="0"/>
              <a:t>R1(config-subif)# </a:t>
            </a:r>
            <a:r>
              <a:rPr lang="en-US" sz="1200" b="1" dirty="0" smtClean="0"/>
              <a:t>router ospf 1</a:t>
            </a:r>
          </a:p>
          <a:p>
            <a:pPr marL="236538" indent="-236538">
              <a:defRPr/>
            </a:pPr>
            <a:r>
              <a:rPr lang="en-US" sz="1200" dirty="0" smtClean="0"/>
              <a:t>R1(config-router)# </a:t>
            </a:r>
            <a:r>
              <a:rPr lang="en-US" sz="1200" b="1" dirty="0" smtClean="0"/>
              <a:t>network 10.1.1.0 0.0.0.255 area 0</a:t>
            </a:r>
          </a:p>
          <a:p>
            <a:pPr marL="236538" indent="-236538">
              <a:defRPr/>
            </a:pPr>
            <a:r>
              <a:rPr lang="en-US" sz="1200" dirty="0" smtClean="0"/>
              <a:t>R1(config-router)# </a:t>
            </a:r>
            <a:r>
              <a:rPr lang="en-US" sz="1200" b="1" dirty="0" smtClean="0"/>
              <a:t>network 10.2.2.0 0.0.0.255 area 0</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986663" y="5367865"/>
            <a:ext cx="2709515" cy="16369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2048750" y="6084710"/>
            <a:ext cx="2715162" cy="39511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2" name="Rectangle 41"/>
          <p:cNvSpPr/>
          <p:nvPr/>
        </p:nvSpPr>
        <p:spPr bwMode="auto">
          <a:xfrm>
            <a:off x="1743950" y="5012266"/>
            <a:ext cx="3059472" cy="1524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Using Multipoint Subinterfaces</a:t>
            </a:r>
            <a:endParaRPr lang="en-US" dirty="0"/>
          </a:p>
        </p:txBody>
      </p:sp>
      <p:pic>
        <p:nvPicPr>
          <p:cNvPr id="12289" name="Picture 1"/>
          <p:cNvPicPr>
            <a:picLocks noGrp="1" noChangeAspect="1" noChangeArrowheads="1"/>
          </p:cNvPicPr>
          <p:nvPr>
            <p:ph sz="half" idx="10"/>
          </p:nvPr>
        </p:nvPicPr>
        <p:blipFill>
          <a:blip r:embed="rId3"/>
          <a:srcRect/>
          <a:stretch>
            <a:fillRect/>
          </a:stretch>
        </p:blipFill>
        <p:spPr bwMode="auto">
          <a:xfrm>
            <a:off x="346113" y="1185864"/>
            <a:ext cx="3243754" cy="3193850"/>
          </a:xfrm>
          <a:prstGeom prst="rect">
            <a:avLst/>
          </a:prstGeom>
          <a:noFill/>
          <a:ln w="9525">
            <a:noFill/>
            <a:miter lim="800000"/>
            <a:headEnd/>
            <a:tailEnd/>
          </a:ln>
        </p:spPr>
      </p:pic>
      <p:sp>
        <p:nvSpPr>
          <p:cNvPr id="104" name="Content Placeholder 103"/>
          <p:cNvSpPr>
            <a:spLocks noGrp="1"/>
          </p:cNvSpPr>
          <p:nvPr>
            <p:ph sz="half" idx="11"/>
          </p:nvPr>
        </p:nvSpPr>
        <p:spPr/>
        <p:txBody>
          <a:bodyPr>
            <a:normAutofit/>
          </a:bodyPr>
          <a:lstStyle/>
          <a:p>
            <a:r>
              <a:rPr lang="en-US" sz="1800" dirty="0" smtClean="0"/>
              <a:t>The example has one point-to-point subinterface and one multipoint subinterface. </a:t>
            </a:r>
          </a:p>
          <a:p>
            <a:pPr lvl="1"/>
            <a:r>
              <a:rPr lang="en-US" sz="1400" dirty="0" smtClean="0"/>
              <a:t>The multipoint subinterface supports two other routers in a single </a:t>
            </a:r>
          </a:p>
          <a:p>
            <a:pPr marL="236538" lvl="1">
              <a:buFont typeface="Wingdings" pitchFamily="2" charset="2"/>
              <a:buChar char="§"/>
            </a:pPr>
            <a:r>
              <a:rPr lang="en-US" sz="1800" dirty="0" smtClean="0">
                <a:ea typeface="+mn-ea"/>
                <a:cs typeface="+mn-cs"/>
              </a:rPr>
              <a:t>Multipoint Frame Relay subinterfaces default to OSPF </a:t>
            </a:r>
            <a:r>
              <a:rPr lang="en-US" sz="1800" dirty="0" err="1" smtClean="0">
                <a:ea typeface="+mn-ea"/>
                <a:cs typeface="+mn-cs"/>
              </a:rPr>
              <a:t>nonbroadcast</a:t>
            </a:r>
            <a:r>
              <a:rPr lang="en-US" sz="1800" dirty="0" smtClean="0">
                <a:ea typeface="+mn-ea"/>
                <a:cs typeface="+mn-cs"/>
              </a:rPr>
              <a:t> mode, which requires neighbors to be statically configured and a DR and BDR election.</a:t>
            </a:r>
          </a:p>
        </p:txBody>
      </p:sp>
      <p:sp>
        <p:nvSpPr>
          <p:cNvPr id="47" name="Content Placeholder 46"/>
          <p:cNvSpPr>
            <a:spLocks noGrp="1"/>
          </p:cNvSpPr>
          <p:nvPr>
            <p:ph sz="half" idx="12"/>
          </p:nvPr>
        </p:nvSpPr>
        <p:spPr>
          <a:xfrm>
            <a:off x="279400" y="4583288"/>
            <a:ext cx="8552628" cy="1964267"/>
          </a:xfrm>
        </p:spPr>
        <p:txBody>
          <a:bodyPr/>
          <a:lstStyle/>
          <a:p>
            <a:pPr marL="236538" indent="-236538">
              <a:defRPr/>
            </a:pPr>
            <a:r>
              <a:rPr lang="en-US" sz="1200" dirty="0" smtClean="0"/>
              <a:t>R1(config)# </a:t>
            </a:r>
            <a:r>
              <a:rPr lang="en-US" sz="1200" b="1" dirty="0" smtClean="0"/>
              <a:t>interface S0/0/0</a:t>
            </a:r>
          </a:p>
          <a:p>
            <a:pPr marL="236538" indent="-236538">
              <a:defRPr/>
            </a:pPr>
            <a:r>
              <a:rPr lang="en-US" sz="1200" dirty="0" smtClean="0"/>
              <a:t>R1(config-if)# </a:t>
            </a:r>
            <a:r>
              <a:rPr lang="en-US" sz="1200" b="1" dirty="0" smtClean="0"/>
              <a:t>encapsulation frame-relay</a:t>
            </a:r>
          </a:p>
          <a:p>
            <a:pPr marL="236538" indent="-236538">
              <a:defRPr/>
            </a:pPr>
            <a:r>
              <a:rPr lang="en-US" sz="1200" dirty="0" smtClean="0"/>
              <a:t>R1(config-if)# </a:t>
            </a:r>
            <a:r>
              <a:rPr lang="en-US" sz="1200" b="1" dirty="0" smtClean="0"/>
              <a:t>interface S0/0/0.1 point-to-point</a:t>
            </a:r>
          </a:p>
          <a:p>
            <a:pPr marL="236538" indent="-236538">
              <a:defRPr/>
            </a:pPr>
            <a:r>
              <a:rPr lang="en-US" sz="1200" dirty="0" smtClean="0"/>
              <a:t>R1(config-subif)# </a:t>
            </a:r>
            <a:r>
              <a:rPr lang="en-US" sz="1200" b="1" dirty="0" smtClean="0"/>
              <a:t>ip address 10.1.1.1 255.255.255.0</a:t>
            </a:r>
          </a:p>
          <a:p>
            <a:pPr marL="236538" indent="-236538">
              <a:defRPr/>
            </a:pPr>
            <a:r>
              <a:rPr lang="en-US" sz="1200" dirty="0" smtClean="0"/>
              <a:t>R1(config-subif)# </a:t>
            </a:r>
            <a:r>
              <a:rPr lang="en-US" sz="1200" b="1" dirty="0" smtClean="0"/>
              <a:t>interface S0/0/0.2 multipoint</a:t>
            </a:r>
          </a:p>
          <a:p>
            <a:pPr marL="236538" indent="-236538">
              <a:defRPr/>
            </a:pPr>
            <a:r>
              <a:rPr lang="en-US" sz="1200" dirty="0" smtClean="0"/>
              <a:t>R1(config-subif)# </a:t>
            </a:r>
            <a:r>
              <a:rPr lang="en-US" sz="1200" b="1" dirty="0" smtClean="0"/>
              <a:t>ip address 10.2.2.1 255.255.255.0</a:t>
            </a:r>
          </a:p>
          <a:p>
            <a:pPr marL="236538" indent="-236538">
              <a:defRPr/>
            </a:pPr>
            <a:r>
              <a:rPr lang="en-US" sz="1200" dirty="0" smtClean="0"/>
              <a:t>R1(config-subif)# </a:t>
            </a:r>
            <a:r>
              <a:rPr lang="en-US" sz="1200" b="1" dirty="0" smtClean="0"/>
              <a:t>router ospf 1</a:t>
            </a:r>
          </a:p>
          <a:p>
            <a:pPr marL="236538" indent="-236538">
              <a:defRPr/>
            </a:pPr>
            <a:r>
              <a:rPr lang="en-US" sz="1200" dirty="0" smtClean="0"/>
              <a:t>R1(config-router)# </a:t>
            </a:r>
            <a:r>
              <a:rPr lang="en-US" sz="1200" b="1" dirty="0" smtClean="0"/>
              <a:t>network 10.0.0.0 0.255.255.255 area 0</a:t>
            </a:r>
          </a:p>
          <a:p>
            <a:pPr marL="236538" indent="-236538">
              <a:defRPr/>
            </a:pPr>
            <a:r>
              <a:rPr lang="en-US" sz="1200" dirty="0" smtClean="0"/>
              <a:t>R1(config-router)# </a:t>
            </a:r>
            <a:r>
              <a:rPr lang="en-US" sz="1200" b="1" dirty="0" smtClean="0"/>
              <a:t>neighbor 10.2.2.3 priority 0</a:t>
            </a:r>
          </a:p>
          <a:p>
            <a:pPr marL="236538" indent="-236538">
              <a:defRPr/>
            </a:pPr>
            <a:r>
              <a:rPr lang="en-US" sz="1200" dirty="0" smtClean="0"/>
              <a:t>R1(config-router)# </a:t>
            </a:r>
            <a:r>
              <a:rPr lang="en-US" sz="1200" b="1" dirty="0" smtClean="0"/>
              <a:t>neighbor 10.2.2.4 priority 0</a:t>
            </a:r>
          </a:p>
          <a:p>
            <a:pPr marL="236538" indent="-236538">
              <a:defRPr/>
            </a:pPr>
            <a:endParaRPr lang="en-US" sz="1200" b="1" dirty="0" smtClean="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OSPF over NBMA Topology Summary</a:t>
            </a:r>
            <a:endParaRPr lang="en-US" dirty="0"/>
          </a:p>
        </p:txBody>
      </p:sp>
      <p:graphicFrame>
        <p:nvGraphicFramePr>
          <p:cNvPr id="6" name="Table Placeholder 5"/>
          <p:cNvGraphicFramePr>
            <a:graphicFrameLocks noGrp="1"/>
          </p:cNvGraphicFramePr>
          <p:nvPr>
            <p:ph type="tbl" idx="1"/>
          </p:nvPr>
        </p:nvGraphicFramePr>
        <p:xfrm>
          <a:off x="279400" y="1204913"/>
          <a:ext cx="8447740" cy="5408715"/>
        </p:xfrm>
        <a:graphic>
          <a:graphicData uri="http://schemas.openxmlformats.org/drawingml/2006/table">
            <a:tbl>
              <a:tblPr firstRow="1" bandRow="1">
                <a:tableStyleId>{5C22544A-7EE6-4342-B048-85BDC9FD1C3A}</a:tableStyleId>
              </a:tblPr>
              <a:tblGrid>
                <a:gridCol w="1206820"/>
                <a:gridCol w="1206820"/>
                <a:gridCol w="1206820"/>
                <a:gridCol w="1021764"/>
                <a:gridCol w="1391876"/>
                <a:gridCol w="840335"/>
                <a:gridCol w="1573305"/>
              </a:tblGrid>
              <a:tr h="637334">
                <a:tc>
                  <a:txBody>
                    <a:bodyPr/>
                    <a:lstStyle/>
                    <a:p>
                      <a:pPr marL="0" marR="0" algn="ctr">
                        <a:lnSpc>
                          <a:spcPts val="1100"/>
                        </a:lnSpc>
                        <a:spcBef>
                          <a:spcPts val="0"/>
                        </a:spcBef>
                        <a:spcAft>
                          <a:spcPts val="0"/>
                        </a:spcAft>
                      </a:pPr>
                      <a:r>
                        <a:rPr lang="en-US" sz="1200" b="1" dirty="0"/>
                        <a:t>OSPF Mode</a:t>
                      </a:r>
                      <a:endParaRPr lang="en-US" sz="1200" b="1" dirty="0">
                        <a:solidFill>
                          <a:srgbClr val="000000"/>
                        </a:solidFill>
                        <a:latin typeface="Arial"/>
                        <a:ea typeface="SimSun"/>
                      </a:endParaRPr>
                    </a:p>
                  </a:txBody>
                  <a:tcPr marL="64736" marR="64736" marT="0" marB="0" anchor="ctr"/>
                </a:tc>
                <a:tc>
                  <a:txBody>
                    <a:bodyPr/>
                    <a:lstStyle/>
                    <a:p>
                      <a:pPr marL="0" marR="0" algn="ctr">
                        <a:lnSpc>
                          <a:spcPts val="1100"/>
                        </a:lnSpc>
                        <a:spcBef>
                          <a:spcPts val="0"/>
                        </a:spcBef>
                        <a:spcAft>
                          <a:spcPts val="0"/>
                        </a:spcAft>
                      </a:pPr>
                      <a:r>
                        <a:rPr lang="en-US" sz="1200" b="1" dirty="0"/>
                        <a:t>NBMA Preferred Topology</a:t>
                      </a:r>
                      <a:endParaRPr lang="en-US" sz="1200" b="1" dirty="0">
                        <a:solidFill>
                          <a:srgbClr val="000000"/>
                        </a:solidFill>
                        <a:latin typeface="Arial"/>
                        <a:ea typeface="SimSun"/>
                      </a:endParaRPr>
                    </a:p>
                  </a:txBody>
                  <a:tcPr marL="64736" marR="64736" marT="0" marB="0" anchor="ctr"/>
                </a:tc>
                <a:tc>
                  <a:txBody>
                    <a:bodyPr/>
                    <a:lstStyle/>
                    <a:p>
                      <a:pPr marL="0" marR="0" algn="ctr">
                        <a:lnSpc>
                          <a:spcPts val="1100"/>
                        </a:lnSpc>
                        <a:spcBef>
                          <a:spcPts val="0"/>
                        </a:spcBef>
                        <a:spcAft>
                          <a:spcPts val="0"/>
                        </a:spcAft>
                      </a:pPr>
                      <a:r>
                        <a:rPr lang="en-US" sz="1200" b="1" dirty="0"/>
                        <a:t>Subnet Address</a:t>
                      </a:r>
                      <a:endParaRPr lang="en-US" sz="1200" b="1" dirty="0">
                        <a:solidFill>
                          <a:srgbClr val="000000"/>
                        </a:solidFill>
                        <a:latin typeface="Arial"/>
                        <a:ea typeface="SimSun"/>
                      </a:endParaRPr>
                    </a:p>
                  </a:txBody>
                  <a:tcPr marL="64736" marR="64736" marT="0" marB="0" anchor="ctr"/>
                </a:tc>
                <a:tc>
                  <a:txBody>
                    <a:bodyPr/>
                    <a:lstStyle/>
                    <a:p>
                      <a:pPr marL="0" marR="0" algn="ctr">
                        <a:lnSpc>
                          <a:spcPts val="1100"/>
                        </a:lnSpc>
                        <a:spcBef>
                          <a:spcPts val="0"/>
                        </a:spcBef>
                        <a:spcAft>
                          <a:spcPts val="0"/>
                        </a:spcAft>
                      </a:pPr>
                      <a:r>
                        <a:rPr lang="en-US" sz="1200" b="1" dirty="0"/>
                        <a:t>Hello Timer</a:t>
                      </a:r>
                      <a:endParaRPr lang="en-US" sz="1200" b="1" dirty="0">
                        <a:solidFill>
                          <a:srgbClr val="000000"/>
                        </a:solidFill>
                        <a:latin typeface="Arial"/>
                        <a:ea typeface="SimSun"/>
                      </a:endParaRPr>
                    </a:p>
                  </a:txBody>
                  <a:tcPr marL="64736" marR="64736" marT="0" marB="0" anchor="ctr"/>
                </a:tc>
                <a:tc>
                  <a:txBody>
                    <a:bodyPr/>
                    <a:lstStyle/>
                    <a:p>
                      <a:pPr marL="0" marR="0" algn="ctr">
                        <a:lnSpc>
                          <a:spcPts val="1100"/>
                        </a:lnSpc>
                        <a:spcBef>
                          <a:spcPts val="0"/>
                        </a:spcBef>
                        <a:spcAft>
                          <a:spcPts val="0"/>
                        </a:spcAft>
                      </a:pPr>
                      <a:r>
                        <a:rPr lang="en-US" sz="1200" b="1" dirty="0"/>
                        <a:t>Adjacency</a:t>
                      </a:r>
                      <a:endParaRPr lang="en-US" sz="1200" b="1" dirty="0">
                        <a:solidFill>
                          <a:srgbClr val="000000"/>
                        </a:solidFill>
                        <a:latin typeface="Arial"/>
                        <a:ea typeface="SimSun"/>
                      </a:endParaRPr>
                    </a:p>
                  </a:txBody>
                  <a:tcPr marL="64736" marR="64736" marT="0" marB="0" anchor="ctr"/>
                </a:tc>
                <a:tc>
                  <a:txBody>
                    <a:bodyPr/>
                    <a:lstStyle/>
                    <a:p>
                      <a:pPr marL="0" marR="0" algn="ctr">
                        <a:lnSpc>
                          <a:spcPts val="1100"/>
                        </a:lnSpc>
                        <a:spcBef>
                          <a:spcPts val="0"/>
                        </a:spcBef>
                        <a:spcAft>
                          <a:spcPts val="0"/>
                        </a:spcAft>
                      </a:pPr>
                      <a:r>
                        <a:rPr lang="en-US" sz="1200" b="1" dirty="0"/>
                        <a:t>RFC or Cisco</a:t>
                      </a:r>
                      <a:endParaRPr lang="en-US" sz="1200" b="1" dirty="0">
                        <a:solidFill>
                          <a:srgbClr val="000000"/>
                        </a:solidFill>
                        <a:latin typeface="Arial"/>
                        <a:ea typeface="SimSun"/>
                      </a:endParaRPr>
                    </a:p>
                  </a:txBody>
                  <a:tcPr marL="64736" marR="64736" marT="0" marB="0" anchor="ctr"/>
                </a:tc>
                <a:tc>
                  <a:txBody>
                    <a:bodyPr/>
                    <a:lstStyle/>
                    <a:p>
                      <a:pPr marL="0" marR="0" algn="l">
                        <a:lnSpc>
                          <a:spcPts val="1100"/>
                        </a:lnSpc>
                        <a:spcBef>
                          <a:spcPts val="0"/>
                        </a:spcBef>
                        <a:spcAft>
                          <a:spcPts val="0"/>
                        </a:spcAft>
                      </a:pPr>
                      <a:r>
                        <a:rPr lang="en-US" sz="1200" b="1" dirty="0"/>
                        <a:t>Example</a:t>
                      </a:r>
                      <a:endParaRPr lang="en-US" sz="1200" b="1" dirty="0">
                        <a:solidFill>
                          <a:srgbClr val="000000"/>
                        </a:solidFill>
                        <a:latin typeface="Arial"/>
                        <a:ea typeface="SimSun"/>
                      </a:endParaRPr>
                    </a:p>
                  </a:txBody>
                  <a:tcPr marL="64736" marR="64736" marT="0" marB="0" anchor="ctr"/>
                </a:tc>
              </a:tr>
              <a:tr h="581149">
                <a:tc>
                  <a:txBody>
                    <a:bodyPr/>
                    <a:lstStyle/>
                    <a:p>
                      <a:pPr marL="0" marR="0" algn="ctr">
                        <a:lnSpc>
                          <a:spcPts val="1200"/>
                        </a:lnSpc>
                        <a:spcBef>
                          <a:spcPts val="0"/>
                        </a:spcBef>
                        <a:spcAft>
                          <a:spcPts val="0"/>
                        </a:spcAft>
                      </a:pPr>
                      <a:r>
                        <a:rPr lang="en-US" sz="1200" b="1" dirty="0" smtClean="0"/>
                        <a:t>Non-broadcast</a:t>
                      </a:r>
                      <a:endParaRPr lang="en-US" sz="1200" b="1"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Full or partial mesh</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Same</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30 sec</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300"/>
                        </a:spcAft>
                      </a:pPr>
                      <a:r>
                        <a:rPr lang="en-US" sz="1200"/>
                        <a:t>Manual configuration</a:t>
                      </a:r>
                    </a:p>
                    <a:p>
                      <a:pPr marL="0" marR="0" algn="ctr">
                        <a:lnSpc>
                          <a:spcPts val="1200"/>
                        </a:lnSpc>
                        <a:spcBef>
                          <a:spcPts val="0"/>
                        </a:spcBef>
                        <a:spcAft>
                          <a:spcPts val="0"/>
                        </a:spcAft>
                      </a:pPr>
                      <a:r>
                        <a:rPr lang="en-US" sz="1200"/>
                        <a:t>DR/BDR elected</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dirty="0"/>
                        <a:t>RFC</a:t>
                      </a:r>
                      <a:endParaRPr lang="en-US" sz="1200" dirty="0">
                        <a:solidFill>
                          <a:srgbClr val="000000"/>
                        </a:solidFill>
                        <a:latin typeface="Arial"/>
                        <a:ea typeface="SimSun"/>
                      </a:endParaRPr>
                    </a:p>
                  </a:txBody>
                  <a:tcPr marL="64736" marR="64736" marT="0" marB="0" anchor="ctr"/>
                </a:tc>
                <a:tc>
                  <a:txBody>
                    <a:bodyPr/>
                    <a:lstStyle/>
                    <a:p>
                      <a:pPr marL="0" marR="0">
                        <a:lnSpc>
                          <a:spcPts val="1200"/>
                        </a:lnSpc>
                        <a:spcBef>
                          <a:spcPts val="0"/>
                        </a:spcBef>
                        <a:spcAft>
                          <a:spcPts val="0"/>
                        </a:spcAft>
                      </a:pPr>
                      <a:r>
                        <a:rPr lang="en-US" sz="1200" dirty="0"/>
                        <a:t>Frame Relay configured on a serial interface</a:t>
                      </a:r>
                      <a:endParaRPr lang="en-US" sz="1200" dirty="0">
                        <a:solidFill>
                          <a:srgbClr val="000000"/>
                        </a:solidFill>
                        <a:latin typeface="Arial"/>
                        <a:ea typeface="SimSun"/>
                      </a:endParaRPr>
                    </a:p>
                  </a:txBody>
                  <a:tcPr marL="64736" marR="64736" marT="0" marB="0" anchor="ctr"/>
                </a:tc>
              </a:tr>
              <a:tr h="1430520">
                <a:tc>
                  <a:txBody>
                    <a:bodyPr/>
                    <a:lstStyle/>
                    <a:p>
                      <a:pPr marL="0" marR="0" algn="ctr">
                        <a:lnSpc>
                          <a:spcPts val="1200"/>
                        </a:lnSpc>
                        <a:spcBef>
                          <a:spcPts val="0"/>
                        </a:spcBef>
                        <a:spcAft>
                          <a:spcPts val="0"/>
                        </a:spcAft>
                      </a:pPr>
                      <a:r>
                        <a:rPr lang="en-US" sz="1200" b="1" dirty="0"/>
                        <a:t>Point-to- multipoint</a:t>
                      </a:r>
                      <a:endParaRPr lang="en-US" sz="1200" b="1"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dirty="0"/>
                        <a:t>Partial mesh or star</a:t>
                      </a:r>
                      <a:endParaRPr lang="en-US" sz="1200"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Same</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30 sec</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300"/>
                        </a:spcAft>
                      </a:pPr>
                      <a:r>
                        <a:rPr lang="en-US" sz="1200"/>
                        <a:t>Automatic</a:t>
                      </a:r>
                    </a:p>
                    <a:p>
                      <a:pPr marL="0" marR="0" algn="ctr">
                        <a:lnSpc>
                          <a:spcPts val="1200"/>
                        </a:lnSpc>
                        <a:spcBef>
                          <a:spcPts val="0"/>
                        </a:spcBef>
                        <a:spcAft>
                          <a:spcPts val="0"/>
                        </a:spcAft>
                      </a:pPr>
                      <a:r>
                        <a:rPr lang="en-US" sz="1200"/>
                        <a:t>No DR/BDR</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RFC</a:t>
                      </a:r>
                      <a:endParaRPr lang="en-US" sz="1200">
                        <a:solidFill>
                          <a:srgbClr val="000000"/>
                        </a:solidFill>
                        <a:latin typeface="Arial"/>
                        <a:ea typeface="SimSun"/>
                      </a:endParaRPr>
                    </a:p>
                  </a:txBody>
                  <a:tcPr marL="64736" marR="64736" marT="0" marB="0" anchor="ctr"/>
                </a:tc>
                <a:tc>
                  <a:txBody>
                    <a:bodyPr/>
                    <a:lstStyle/>
                    <a:p>
                      <a:pPr marL="0" marR="0">
                        <a:lnSpc>
                          <a:spcPts val="1200"/>
                        </a:lnSpc>
                        <a:spcBef>
                          <a:spcPts val="0"/>
                        </a:spcBef>
                        <a:spcAft>
                          <a:spcPts val="0"/>
                        </a:spcAft>
                      </a:pPr>
                      <a:r>
                        <a:rPr lang="en-US" sz="1200" dirty="0"/>
                        <a:t>OSPF over Frame Relay mode that eliminates the need for a DR; used when VCs support multicast and broadcast</a:t>
                      </a:r>
                      <a:endParaRPr lang="en-US" sz="1200" dirty="0">
                        <a:solidFill>
                          <a:srgbClr val="000000"/>
                        </a:solidFill>
                        <a:latin typeface="Arial"/>
                        <a:ea typeface="SimSun"/>
                      </a:endParaRPr>
                    </a:p>
                  </a:txBody>
                  <a:tcPr marL="64736" marR="64736" marT="0" marB="0" anchor="ctr"/>
                </a:tc>
              </a:tr>
              <a:tr h="1609335">
                <a:tc>
                  <a:txBody>
                    <a:bodyPr/>
                    <a:lstStyle/>
                    <a:p>
                      <a:pPr marL="0" marR="0" algn="ctr">
                        <a:lnSpc>
                          <a:spcPts val="1200"/>
                        </a:lnSpc>
                        <a:spcBef>
                          <a:spcPts val="0"/>
                        </a:spcBef>
                        <a:spcAft>
                          <a:spcPts val="0"/>
                        </a:spcAft>
                      </a:pPr>
                      <a:r>
                        <a:rPr lang="en-US" sz="1200" b="1" dirty="0"/>
                        <a:t>Point-to-multipoint </a:t>
                      </a:r>
                      <a:r>
                        <a:rPr lang="en-US" sz="1200" b="1" dirty="0" err="1"/>
                        <a:t>nonbroadcast</a:t>
                      </a:r>
                      <a:endParaRPr lang="en-US" sz="1200" b="1"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Partial mesh or star</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Same</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30 sec</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300"/>
                        </a:spcAft>
                      </a:pPr>
                      <a:r>
                        <a:rPr lang="en-US" sz="1200"/>
                        <a:t>Manual configuration </a:t>
                      </a:r>
                    </a:p>
                    <a:p>
                      <a:pPr marL="0" marR="0" algn="ctr">
                        <a:lnSpc>
                          <a:spcPts val="1200"/>
                        </a:lnSpc>
                        <a:spcBef>
                          <a:spcPts val="0"/>
                        </a:spcBef>
                        <a:spcAft>
                          <a:spcPts val="0"/>
                        </a:spcAft>
                      </a:pPr>
                      <a:r>
                        <a:rPr lang="en-US" sz="1200"/>
                        <a:t>No DR/BDR</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Cisco</a:t>
                      </a:r>
                      <a:endParaRPr lang="en-US" sz="1200">
                        <a:solidFill>
                          <a:srgbClr val="000000"/>
                        </a:solidFill>
                        <a:latin typeface="Arial"/>
                        <a:ea typeface="SimSun"/>
                      </a:endParaRPr>
                    </a:p>
                  </a:txBody>
                  <a:tcPr marL="64736" marR="64736" marT="0" marB="0" anchor="ctr"/>
                </a:tc>
                <a:tc>
                  <a:txBody>
                    <a:bodyPr/>
                    <a:lstStyle/>
                    <a:p>
                      <a:pPr marL="0" marR="0">
                        <a:lnSpc>
                          <a:spcPts val="1200"/>
                        </a:lnSpc>
                        <a:spcBef>
                          <a:spcPts val="0"/>
                        </a:spcBef>
                        <a:spcAft>
                          <a:spcPts val="0"/>
                        </a:spcAft>
                      </a:pPr>
                      <a:r>
                        <a:rPr lang="en-US" sz="1200" dirty="0"/>
                        <a:t>OSPF over Frame Relay mode that eliminates the need for a DR; used when VCs do not support multicast and broadcast</a:t>
                      </a:r>
                      <a:endParaRPr lang="en-US" sz="1200" dirty="0">
                        <a:solidFill>
                          <a:srgbClr val="000000"/>
                        </a:solidFill>
                        <a:latin typeface="Arial"/>
                        <a:ea typeface="SimSun"/>
                      </a:endParaRPr>
                    </a:p>
                  </a:txBody>
                  <a:tcPr marL="64736" marR="64736" marT="0" marB="0" anchor="ctr"/>
                </a:tc>
              </a:tr>
              <a:tr h="435117">
                <a:tc>
                  <a:txBody>
                    <a:bodyPr/>
                    <a:lstStyle/>
                    <a:p>
                      <a:pPr marL="0" marR="0" algn="ctr">
                        <a:lnSpc>
                          <a:spcPts val="1200"/>
                        </a:lnSpc>
                        <a:spcBef>
                          <a:spcPts val="0"/>
                        </a:spcBef>
                        <a:spcAft>
                          <a:spcPts val="0"/>
                        </a:spcAft>
                      </a:pPr>
                      <a:r>
                        <a:rPr lang="en-US" sz="1200" b="1" dirty="0"/>
                        <a:t>Broadcast</a:t>
                      </a:r>
                      <a:endParaRPr lang="en-US" sz="1200" b="1"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dirty="0"/>
                        <a:t>Full or partial mesh</a:t>
                      </a:r>
                      <a:endParaRPr lang="en-US" sz="1200"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dirty="0"/>
                        <a:t>Same</a:t>
                      </a:r>
                      <a:endParaRPr lang="en-US" sz="1200"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dirty="0"/>
                        <a:t>10 sec</a:t>
                      </a:r>
                      <a:endParaRPr lang="en-US" sz="1200"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300"/>
                        </a:spcAft>
                      </a:pPr>
                      <a:r>
                        <a:rPr lang="en-US" sz="1200" dirty="0"/>
                        <a:t>Automatic</a:t>
                      </a:r>
                    </a:p>
                    <a:p>
                      <a:pPr marL="0" marR="0" algn="ctr">
                        <a:lnSpc>
                          <a:spcPts val="1200"/>
                        </a:lnSpc>
                        <a:spcBef>
                          <a:spcPts val="0"/>
                        </a:spcBef>
                        <a:spcAft>
                          <a:spcPts val="0"/>
                        </a:spcAft>
                      </a:pPr>
                      <a:r>
                        <a:rPr lang="en-US" sz="1200" dirty="0"/>
                        <a:t>DR/BDR elected</a:t>
                      </a:r>
                      <a:endParaRPr lang="en-US" sz="1200"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dirty="0"/>
                        <a:t>Cisco</a:t>
                      </a:r>
                      <a:endParaRPr lang="en-US" sz="1200" dirty="0">
                        <a:solidFill>
                          <a:srgbClr val="000000"/>
                        </a:solidFill>
                        <a:latin typeface="Arial"/>
                        <a:ea typeface="SimSun"/>
                      </a:endParaRPr>
                    </a:p>
                  </a:txBody>
                  <a:tcPr marL="64736" marR="64736" marT="0" marB="0" anchor="ctr"/>
                </a:tc>
                <a:tc>
                  <a:txBody>
                    <a:bodyPr/>
                    <a:lstStyle/>
                    <a:p>
                      <a:pPr marL="0" marR="0">
                        <a:lnSpc>
                          <a:spcPts val="1200"/>
                        </a:lnSpc>
                        <a:spcBef>
                          <a:spcPts val="0"/>
                        </a:spcBef>
                        <a:spcAft>
                          <a:spcPts val="0"/>
                        </a:spcAft>
                      </a:pPr>
                      <a:r>
                        <a:rPr lang="en-US" sz="1200" dirty="0"/>
                        <a:t>LAN interface such as Ethernet</a:t>
                      </a:r>
                      <a:endParaRPr lang="en-US" sz="1200" dirty="0">
                        <a:solidFill>
                          <a:srgbClr val="000000"/>
                        </a:solidFill>
                        <a:latin typeface="Arial"/>
                        <a:ea typeface="SimSun"/>
                      </a:endParaRPr>
                    </a:p>
                  </a:txBody>
                  <a:tcPr marL="64736" marR="64736" marT="0" marB="0" anchor="ctr"/>
                </a:tc>
              </a:tr>
              <a:tr h="715260">
                <a:tc>
                  <a:txBody>
                    <a:bodyPr/>
                    <a:lstStyle/>
                    <a:p>
                      <a:pPr marL="0" marR="0" algn="ctr">
                        <a:lnSpc>
                          <a:spcPts val="1200"/>
                        </a:lnSpc>
                        <a:spcBef>
                          <a:spcPts val="0"/>
                        </a:spcBef>
                        <a:spcAft>
                          <a:spcPts val="0"/>
                        </a:spcAft>
                      </a:pPr>
                      <a:r>
                        <a:rPr lang="en-US" sz="1200" b="1" dirty="0"/>
                        <a:t>Point-to-point</a:t>
                      </a:r>
                      <a:endParaRPr lang="en-US" sz="1200" b="1" dirty="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Partial mesh or star, using subinterfaces</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spc="-15"/>
                        <a:t>Different for each subinterface</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a:t>10 sec</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300"/>
                        </a:spcAft>
                      </a:pPr>
                      <a:r>
                        <a:rPr lang="en-US" sz="1200"/>
                        <a:t>Automatic</a:t>
                      </a:r>
                    </a:p>
                    <a:p>
                      <a:pPr marL="0" marR="0" algn="ctr">
                        <a:lnSpc>
                          <a:spcPts val="1200"/>
                        </a:lnSpc>
                        <a:spcBef>
                          <a:spcPts val="0"/>
                        </a:spcBef>
                        <a:spcAft>
                          <a:spcPts val="0"/>
                        </a:spcAft>
                      </a:pPr>
                      <a:r>
                        <a:rPr lang="en-US" sz="1200"/>
                        <a:t>No DR/BDR</a:t>
                      </a:r>
                      <a:endParaRPr lang="en-US" sz="1200">
                        <a:solidFill>
                          <a:srgbClr val="000000"/>
                        </a:solidFill>
                        <a:latin typeface="Arial"/>
                        <a:ea typeface="SimSun"/>
                      </a:endParaRPr>
                    </a:p>
                  </a:txBody>
                  <a:tcPr marL="64736" marR="64736" marT="0" marB="0" anchor="ctr"/>
                </a:tc>
                <a:tc>
                  <a:txBody>
                    <a:bodyPr/>
                    <a:lstStyle/>
                    <a:p>
                      <a:pPr marL="0" marR="0" algn="ctr">
                        <a:lnSpc>
                          <a:spcPts val="1200"/>
                        </a:lnSpc>
                        <a:spcBef>
                          <a:spcPts val="0"/>
                        </a:spcBef>
                        <a:spcAft>
                          <a:spcPts val="0"/>
                        </a:spcAft>
                      </a:pPr>
                      <a:r>
                        <a:rPr lang="en-US" sz="1200" dirty="0"/>
                        <a:t>Cisco</a:t>
                      </a:r>
                      <a:endParaRPr lang="en-US" sz="1200" dirty="0">
                        <a:solidFill>
                          <a:srgbClr val="000000"/>
                        </a:solidFill>
                        <a:latin typeface="Arial"/>
                        <a:ea typeface="SimSun"/>
                      </a:endParaRPr>
                    </a:p>
                  </a:txBody>
                  <a:tcPr marL="64736" marR="64736" marT="0" marB="0" anchor="ctr"/>
                </a:tc>
                <a:tc>
                  <a:txBody>
                    <a:bodyPr/>
                    <a:lstStyle/>
                    <a:p>
                      <a:pPr marL="0" marR="0">
                        <a:lnSpc>
                          <a:spcPts val="1200"/>
                        </a:lnSpc>
                        <a:spcBef>
                          <a:spcPts val="0"/>
                        </a:spcBef>
                        <a:spcAft>
                          <a:spcPts val="0"/>
                        </a:spcAft>
                      </a:pPr>
                      <a:r>
                        <a:rPr lang="en-US" sz="1200" dirty="0"/>
                        <a:t>Serial interface with point-to-point subinterfaces</a:t>
                      </a:r>
                      <a:endParaRPr lang="en-US" sz="1200" dirty="0">
                        <a:solidFill>
                          <a:srgbClr val="000000"/>
                        </a:solidFill>
                        <a:latin typeface="Arial"/>
                        <a:ea typeface="SimSun"/>
                      </a:endParaRPr>
                    </a:p>
                  </a:txBody>
                  <a:tcPr marL="64736" marR="64736" marT="0" marB="0" anchor="ctr"/>
                </a:tc>
              </a:tr>
            </a:tbl>
          </a:graphicData>
        </a:graphic>
      </p:graphicFrame>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Understanding OSPF LSAs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dirty="0" smtClean="0"/>
              <a:t>LSAs</a:t>
            </a:r>
            <a:endParaRPr lang="en-US" dirty="0"/>
          </a:p>
        </p:txBody>
      </p:sp>
      <p:sp>
        <p:nvSpPr>
          <p:cNvPr id="4" name="Content Placeholder 3"/>
          <p:cNvSpPr>
            <a:spLocks noGrp="1"/>
          </p:cNvSpPr>
          <p:nvPr>
            <p:ph idx="1"/>
          </p:nvPr>
        </p:nvSpPr>
        <p:spPr/>
        <p:txBody>
          <a:bodyPr/>
          <a:lstStyle/>
          <a:p>
            <a:r>
              <a:rPr lang="en-US" dirty="0" smtClean="0"/>
              <a:t>LSAs are the building blocks of the OSPF </a:t>
            </a:r>
            <a:r>
              <a:rPr lang="en-US" dirty="0" err="1" smtClean="0"/>
              <a:t>LSDB</a:t>
            </a:r>
            <a:r>
              <a:rPr lang="en-US" dirty="0" smtClean="0"/>
              <a:t>. </a:t>
            </a:r>
          </a:p>
          <a:p>
            <a:pPr lvl="1"/>
            <a:r>
              <a:rPr lang="en-US" dirty="0" smtClean="0"/>
              <a:t>Individually, LSAs act as database records. </a:t>
            </a:r>
          </a:p>
          <a:p>
            <a:pPr lvl="1"/>
            <a:r>
              <a:rPr lang="en-US" dirty="0" smtClean="0"/>
              <a:t>When combined, they describe the entire topology of an OSPF area.</a:t>
            </a:r>
          </a:p>
          <a:p>
            <a:r>
              <a:rPr lang="en-US" dirty="0" smtClean="0"/>
              <a:t>There are several types of OSPF network LSAs</a:t>
            </a:r>
          </a:p>
          <a:p>
            <a:pPr lvl="1"/>
            <a:r>
              <a:rPr lang="en-US" dirty="0" smtClean="0"/>
              <a:t>Not all are in use.</a:t>
            </a:r>
            <a:endParaRPr lang="en-US" dirty="0"/>
          </a:p>
        </p:txBody>
      </p:sp>
      <p:graphicFrame>
        <p:nvGraphicFramePr>
          <p:cNvPr id="6" name="Table 5"/>
          <p:cNvGraphicFramePr>
            <a:graphicFrameLocks noGrp="1"/>
          </p:cNvGraphicFramePr>
          <p:nvPr/>
        </p:nvGraphicFramePr>
        <p:xfrm>
          <a:off x="600501" y="3411938"/>
          <a:ext cx="7588156" cy="2811438"/>
        </p:xfrm>
        <a:graphic>
          <a:graphicData uri="http://schemas.openxmlformats.org/drawingml/2006/table">
            <a:tbl>
              <a:tblPr firstRow="1" bandRow="1">
                <a:tableStyleId>{5C22544A-7EE6-4342-B048-85BDC9FD1C3A}</a:tableStyleId>
              </a:tblPr>
              <a:tblGrid>
                <a:gridCol w="2770496"/>
                <a:gridCol w="4817660"/>
              </a:tblGrid>
              <a:tr h="312382">
                <a:tc>
                  <a:txBody>
                    <a:bodyPr/>
                    <a:lstStyle/>
                    <a:p>
                      <a:pPr marL="0" marR="0" algn="ctr">
                        <a:lnSpc>
                          <a:spcPts val="1100"/>
                        </a:lnSpc>
                        <a:spcBef>
                          <a:spcPts val="0"/>
                        </a:spcBef>
                        <a:spcAft>
                          <a:spcPts val="0"/>
                        </a:spcAft>
                      </a:pPr>
                      <a:r>
                        <a:rPr lang="en-US" sz="1600" b="1" dirty="0"/>
                        <a:t>LSA Type</a:t>
                      </a:r>
                      <a:endParaRPr lang="en-US" sz="1600" b="1" dirty="0">
                        <a:solidFill>
                          <a:srgbClr val="000000"/>
                        </a:solidFill>
                        <a:latin typeface="Arial"/>
                        <a:ea typeface="SimSun"/>
                      </a:endParaRPr>
                    </a:p>
                  </a:txBody>
                  <a:tcPr marL="68580" marR="68580" marT="0" marB="0" anchor="ctr"/>
                </a:tc>
                <a:tc>
                  <a:txBody>
                    <a:bodyPr/>
                    <a:lstStyle/>
                    <a:p>
                      <a:pPr marL="0" marR="0" algn="ctr">
                        <a:lnSpc>
                          <a:spcPts val="1100"/>
                        </a:lnSpc>
                        <a:spcBef>
                          <a:spcPts val="0"/>
                        </a:spcBef>
                        <a:spcAft>
                          <a:spcPts val="0"/>
                        </a:spcAft>
                      </a:pPr>
                      <a:r>
                        <a:rPr lang="en-US" sz="1600" b="1" dirty="0"/>
                        <a:t>Description</a:t>
                      </a:r>
                      <a:endParaRPr lang="en-US" sz="1600" b="1" dirty="0">
                        <a:solidFill>
                          <a:srgbClr val="000000"/>
                        </a:solidFill>
                        <a:latin typeface="Arial"/>
                        <a:ea typeface="SimSun"/>
                      </a:endParaRPr>
                    </a:p>
                  </a:txBody>
                  <a:tcPr marL="68580" marR="68580" marT="0" marB="0" anchor="ctr"/>
                </a:tc>
              </a:tr>
              <a:tr h="312382">
                <a:tc>
                  <a:txBody>
                    <a:bodyPr/>
                    <a:lstStyle/>
                    <a:p>
                      <a:pPr marL="0" marR="0" algn="ctr">
                        <a:lnSpc>
                          <a:spcPts val="1200"/>
                        </a:lnSpc>
                        <a:spcBef>
                          <a:spcPts val="300"/>
                        </a:spcBef>
                        <a:spcAft>
                          <a:spcPts val="0"/>
                        </a:spcAft>
                      </a:pPr>
                      <a:r>
                        <a:rPr lang="en-US" sz="1400" b="1" dirty="0"/>
                        <a:t>1</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l">
                        <a:lnSpc>
                          <a:spcPts val="1200"/>
                        </a:lnSpc>
                        <a:spcBef>
                          <a:spcPts val="300"/>
                        </a:spcBef>
                        <a:spcAft>
                          <a:spcPts val="0"/>
                        </a:spcAft>
                      </a:pPr>
                      <a:r>
                        <a:rPr lang="en-US" sz="1400"/>
                        <a:t>Router LSA</a:t>
                      </a:r>
                      <a:endParaRPr lang="en-US" sz="1400">
                        <a:solidFill>
                          <a:srgbClr val="000000"/>
                        </a:solidFill>
                        <a:latin typeface="Times New Roman"/>
                        <a:ea typeface="SimSun"/>
                        <a:cs typeface="Arial"/>
                      </a:endParaRPr>
                    </a:p>
                  </a:txBody>
                  <a:tcPr marL="68580" marR="68580" marT="0" marB="0" anchor="ctr"/>
                </a:tc>
              </a:tr>
              <a:tr h="312382">
                <a:tc>
                  <a:txBody>
                    <a:bodyPr/>
                    <a:lstStyle/>
                    <a:p>
                      <a:pPr marL="0" marR="0" algn="ctr">
                        <a:lnSpc>
                          <a:spcPts val="1200"/>
                        </a:lnSpc>
                        <a:spcBef>
                          <a:spcPts val="300"/>
                        </a:spcBef>
                        <a:spcAft>
                          <a:spcPts val="0"/>
                        </a:spcAft>
                      </a:pPr>
                      <a:r>
                        <a:rPr lang="en-US" sz="1400" b="1" dirty="0"/>
                        <a:t>2</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l">
                        <a:lnSpc>
                          <a:spcPts val="1200"/>
                        </a:lnSpc>
                        <a:spcBef>
                          <a:spcPts val="300"/>
                        </a:spcBef>
                        <a:spcAft>
                          <a:spcPts val="0"/>
                        </a:spcAft>
                      </a:pPr>
                      <a:r>
                        <a:rPr lang="en-US" sz="1400"/>
                        <a:t>Network LSA</a:t>
                      </a:r>
                      <a:endParaRPr lang="en-US" sz="1400">
                        <a:solidFill>
                          <a:srgbClr val="000000"/>
                        </a:solidFill>
                        <a:latin typeface="Times New Roman"/>
                        <a:ea typeface="SimSun"/>
                        <a:cs typeface="Arial"/>
                      </a:endParaRPr>
                    </a:p>
                  </a:txBody>
                  <a:tcPr marL="68580" marR="68580" marT="0" marB="0" anchor="ctr"/>
                </a:tc>
              </a:tr>
              <a:tr h="312382">
                <a:tc>
                  <a:txBody>
                    <a:bodyPr/>
                    <a:lstStyle/>
                    <a:p>
                      <a:pPr marL="0" marR="0" algn="ctr">
                        <a:lnSpc>
                          <a:spcPts val="1200"/>
                        </a:lnSpc>
                        <a:spcBef>
                          <a:spcPts val="300"/>
                        </a:spcBef>
                        <a:spcAft>
                          <a:spcPts val="0"/>
                        </a:spcAft>
                      </a:pPr>
                      <a:r>
                        <a:rPr lang="en-US" sz="1400" b="1" dirty="0"/>
                        <a:t>3 and 4</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l">
                        <a:lnSpc>
                          <a:spcPts val="1200"/>
                        </a:lnSpc>
                        <a:spcBef>
                          <a:spcPts val="300"/>
                        </a:spcBef>
                        <a:spcAft>
                          <a:spcPts val="0"/>
                        </a:spcAft>
                      </a:pPr>
                      <a:r>
                        <a:rPr lang="en-US" sz="1400"/>
                        <a:t>Summary LSAs</a:t>
                      </a:r>
                      <a:endParaRPr lang="en-US" sz="1400">
                        <a:solidFill>
                          <a:srgbClr val="000000"/>
                        </a:solidFill>
                        <a:latin typeface="Times New Roman"/>
                        <a:ea typeface="SimSun"/>
                        <a:cs typeface="Arial"/>
                      </a:endParaRPr>
                    </a:p>
                  </a:txBody>
                  <a:tcPr marL="68580" marR="68580" marT="0" marB="0" anchor="ctr"/>
                </a:tc>
              </a:tr>
              <a:tr h="312382">
                <a:tc>
                  <a:txBody>
                    <a:bodyPr/>
                    <a:lstStyle/>
                    <a:p>
                      <a:pPr marL="0" marR="0" algn="ctr">
                        <a:lnSpc>
                          <a:spcPts val="1200"/>
                        </a:lnSpc>
                        <a:spcBef>
                          <a:spcPts val="300"/>
                        </a:spcBef>
                        <a:spcAft>
                          <a:spcPts val="0"/>
                        </a:spcAft>
                      </a:pPr>
                      <a:r>
                        <a:rPr lang="en-US" sz="1400" b="1" dirty="0"/>
                        <a:t>5</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l">
                        <a:lnSpc>
                          <a:spcPts val="1200"/>
                        </a:lnSpc>
                        <a:spcBef>
                          <a:spcPts val="300"/>
                        </a:spcBef>
                        <a:spcAft>
                          <a:spcPts val="0"/>
                        </a:spcAft>
                      </a:pPr>
                      <a:r>
                        <a:rPr lang="en-US" sz="1400"/>
                        <a:t>AS external LSA</a:t>
                      </a:r>
                      <a:endParaRPr lang="en-US" sz="1400">
                        <a:solidFill>
                          <a:srgbClr val="000000"/>
                        </a:solidFill>
                        <a:latin typeface="Times New Roman"/>
                        <a:ea typeface="SimSun"/>
                        <a:cs typeface="Arial"/>
                      </a:endParaRPr>
                    </a:p>
                  </a:txBody>
                  <a:tcPr marL="68580" marR="68580" marT="0" marB="0" anchor="ctr"/>
                </a:tc>
              </a:tr>
              <a:tr h="312382">
                <a:tc>
                  <a:txBody>
                    <a:bodyPr/>
                    <a:lstStyle/>
                    <a:p>
                      <a:pPr marL="0" marR="0" algn="ctr">
                        <a:lnSpc>
                          <a:spcPts val="1200"/>
                        </a:lnSpc>
                        <a:spcBef>
                          <a:spcPts val="300"/>
                        </a:spcBef>
                        <a:spcAft>
                          <a:spcPts val="0"/>
                        </a:spcAft>
                      </a:pPr>
                      <a:r>
                        <a:rPr lang="en-US" sz="1400" b="1" dirty="0"/>
                        <a:t>6</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l">
                        <a:lnSpc>
                          <a:spcPts val="1200"/>
                        </a:lnSpc>
                        <a:spcBef>
                          <a:spcPts val="300"/>
                        </a:spcBef>
                        <a:spcAft>
                          <a:spcPts val="0"/>
                        </a:spcAft>
                      </a:pPr>
                      <a:r>
                        <a:rPr lang="en-US" sz="1400"/>
                        <a:t>Multicast OSPF LSA</a:t>
                      </a:r>
                      <a:endParaRPr lang="en-US" sz="1400">
                        <a:solidFill>
                          <a:srgbClr val="000000"/>
                        </a:solidFill>
                        <a:latin typeface="Times New Roman"/>
                        <a:ea typeface="SimSun"/>
                        <a:cs typeface="Arial"/>
                      </a:endParaRPr>
                    </a:p>
                  </a:txBody>
                  <a:tcPr marL="68580" marR="68580" marT="0" marB="0" anchor="ctr"/>
                </a:tc>
              </a:tr>
              <a:tr h="312382">
                <a:tc>
                  <a:txBody>
                    <a:bodyPr/>
                    <a:lstStyle/>
                    <a:p>
                      <a:pPr marL="0" marR="0" algn="ctr">
                        <a:lnSpc>
                          <a:spcPts val="1200"/>
                        </a:lnSpc>
                        <a:spcBef>
                          <a:spcPts val="300"/>
                        </a:spcBef>
                        <a:spcAft>
                          <a:spcPts val="0"/>
                        </a:spcAft>
                      </a:pPr>
                      <a:r>
                        <a:rPr lang="en-US" sz="1400" b="1" dirty="0"/>
                        <a:t>7</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l">
                        <a:lnSpc>
                          <a:spcPts val="1200"/>
                        </a:lnSpc>
                        <a:spcBef>
                          <a:spcPts val="300"/>
                        </a:spcBef>
                        <a:spcAft>
                          <a:spcPts val="0"/>
                        </a:spcAft>
                      </a:pPr>
                      <a:r>
                        <a:rPr lang="en-US" sz="1400"/>
                        <a:t>Defined for NSSAs</a:t>
                      </a:r>
                      <a:endParaRPr lang="en-US" sz="1400">
                        <a:solidFill>
                          <a:srgbClr val="000000"/>
                        </a:solidFill>
                        <a:latin typeface="Times New Roman"/>
                        <a:ea typeface="SimSun"/>
                        <a:cs typeface="Arial"/>
                      </a:endParaRPr>
                    </a:p>
                  </a:txBody>
                  <a:tcPr marL="68580" marR="68580" marT="0" marB="0" anchor="ctr"/>
                </a:tc>
              </a:tr>
              <a:tr h="312382">
                <a:tc>
                  <a:txBody>
                    <a:bodyPr/>
                    <a:lstStyle/>
                    <a:p>
                      <a:pPr marL="0" marR="0" algn="ctr">
                        <a:lnSpc>
                          <a:spcPts val="1200"/>
                        </a:lnSpc>
                        <a:spcBef>
                          <a:spcPts val="300"/>
                        </a:spcBef>
                        <a:spcAft>
                          <a:spcPts val="0"/>
                        </a:spcAft>
                      </a:pPr>
                      <a:r>
                        <a:rPr lang="en-US" sz="1400" b="1" dirty="0"/>
                        <a:t>8</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l">
                        <a:lnSpc>
                          <a:spcPts val="1200"/>
                        </a:lnSpc>
                        <a:spcBef>
                          <a:spcPts val="300"/>
                        </a:spcBef>
                        <a:spcAft>
                          <a:spcPts val="0"/>
                        </a:spcAft>
                      </a:pPr>
                      <a:r>
                        <a:rPr lang="en-US" sz="1400"/>
                        <a:t>External attributes LSA for Border Gateway Protocol (BGP)</a:t>
                      </a:r>
                      <a:endParaRPr lang="en-US" sz="1400">
                        <a:solidFill>
                          <a:srgbClr val="000000"/>
                        </a:solidFill>
                        <a:latin typeface="Times New Roman"/>
                        <a:ea typeface="SimSun"/>
                        <a:cs typeface="Arial"/>
                      </a:endParaRPr>
                    </a:p>
                  </a:txBody>
                  <a:tcPr marL="68580" marR="68580" marT="0" marB="0" anchor="ctr"/>
                </a:tc>
              </a:tr>
              <a:tr h="312382">
                <a:tc>
                  <a:txBody>
                    <a:bodyPr/>
                    <a:lstStyle/>
                    <a:p>
                      <a:pPr marL="0" marR="0" algn="ctr">
                        <a:lnSpc>
                          <a:spcPts val="1200"/>
                        </a:lnSpc>
                        <a:spcBef>
                          <a:spcPts val="300"/>
                        </a:spcBef>
                        <a:spcAft>
                          <a:spcPts val="0"/>
                        </a:spcAft>
                      </a:pPr>
                      <a:r>
                        <a:rPr lang="en-US" sz="1400" b="1" dirty="0"/>
                        <a:t>9, 10, or 11</a:t>
                      </a:r>
                      <a:endParaRPr lang="en-US" sz="1400" b="1" dirty="0">
                        <a:solidFill>
                          <a:srgbClr val="000000"/>
                        </a:solidFill>
                        <a:latin typeface="Times New Roman"/>
                        <a:ea typeface="SimSun"/>
                        <a:cs typeface="Arial"/>
                      </a:endParaRPr>
                    </a:p>
                  </a:txBody>
                  <a:tcPr marL="68580" marR="68580" marT="0" marB="0" anchor="ctr"/>
                </a:tc>
                <a:tc>
                  <a:txBody>
                    <a:bodyPr/>
                    <a:lstStyle/>
                    <a:p>
                      <a:pPr marL="0" marR="0" algn="l">
                        <a:lnSpc>
                          <a:spcPts val="1200"/>
                        </a:lnSpc>
                        <a:spcBef>
                          <a:spcPts val="300"/>
                        </a:spcBef>
                        <a:spcAft>
                          <a:spcPts val="0"/>
                        </a:spcAft>
                      </a:pPr>
                      <a:r>
                        <a:rPr lang="en-US" sz="1400" dirty="0"/>
                        <a:t>Opaque LSAs</a:t>
                      </a:r>
                      <a:endParaRPr lang="en-US" sz="1400" dirty="0">
                        <a:solidFill>
                          <a:srgbClr val="000000"/>
                        </a:solidFill>
                        <a:latin typeface="Times New Roman"/>
                        <a:ea typeface="SimSun"/>
                        <a:cs typeface="Arial"/>
                      </a:endParaRP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Link-State Database (</a:t>
            </a:r>
            <a:r>
              <a:rPr lang="en-US" dirty="0" err="1" smtClean="0"/>
              <a:t>LSDB</a:t>
            </a:r>
            <a:r>
              <a:rPr lang="en-US" dirty="0" smtClean="0"/>
              <a:t>)</a:t>
            </a:r>
            <a:endParaRPr lang="en-US" dirty="0"/>
          </a:p>
        </p:txBody>
      </p:sp>
      <p:sp>
        <p:nvSpPr>
          <p:cNvPr id="3" name="Content Placeholder 2"/>
          <p:cNvSpPr>
            <a:spLocks noGrp="1"/>
          </p:cNvSpPr>
          <p:nvPr>
            <p:ph idx="1"/>
          </p:nvPr>
        </p:nvSpPr>
        <p:spPr/>
        <p:txBody>
          <a:bodyPr/>
          <a:lstStyle/>
          <a:p>
            <a:r>
              <a:rPr lang="en-US" dirty="0" smtClean="0"/>
              <a:t>Routers receiving add the LSA to their link-state database (</a:t>
            </a:r>
            <a:r>
              <a:rPr lang="en-US" dirty="0" err="1" smtClean="0"/>
              <a:t>LSDB</a:t>
            </a:r>
            <a:r>
              <a:rPr lang="en-US" dirty="0" smtClean="0"/>
              <a:t>).</a:t>
            </a:r>
          </a:p>
          <a:p>
            <a:r>
              <a:rPr lang="en-US" dirty="0" smtClean="0"/>
              <a:t>The </a:t>
            </a:r>
            <a:r>
              <a:rPr lang="en-US" dirty="0" err="1" smtClean="0"/>
              <a:t>LSDB</a:t>
            </a:r>
            <a:r>
              <a:rPr lang="en-US" dirty="0" smtClean="0"/>
              <a:t> is used to calculate the best paths through the network.</a:t>
            </a:r>
          </a:p>
          <a:p>
            <a:r>
              <a:rPr lang="en-US" dirty="0" smtClean="0"/>
              <a:t>OSPF best route calculation is based on </a:t>
            </a:r>
            <a:r>
              <a:rPr lang="en-US" dirty="0" err="1" smtClean="0"/>
              <a:t>Edsger</a:t>
            </a:r>
            <a:r>
              <a:rPr lang="en-US" dirty="0" smtClean="0"/>
              <a:t> Dijkstra's shortest path first (SPF) algorithm. </a:t>
            </a:r>
          </a:p>
          <a:p>
            <a:endParaRPr lang="en-US" dirty="0"/>
          </a:p>
        </p:txBody>
      </p:sp>
      <p:pic>
        <p:nvPicPr>
          <p:cNvPr id="14" name="Picture 1"/>
          <p:cNvPicPr>
            <a:picLocks noGrp="1" noChangeAspect="1" noChangeArrowheads="1"/>
          </p:cNvPicPr>
          <p:nvPr>
            <p:ph idx="10"/>
          </p:nvPr>
        </p:nvPicPr>
        <p:blipFill>
          <a:blip r:embed="rId3"/>
          <a:stretch>
            <a:fillRect/>
          </a:stretch>
        </p:blipFill>
        <p:spPr>
          <a:xfrm>
            <a:off x="5310747" y="1198563"/>
            <a:ext cx="2850030" cy="5191125"/>
          </a:xfrm>
        </p:spPr>
      </p:pic>
      <p:sp>
        <p:nvSpPr>
          <p:cNvPr id="7" name="Rectangle 6"/>
          <p:cNvSpPr/>
          <p:nvPr/>
        </p:nvSpPr>
        <p:spPr bwMode="auto">
          <a:xfrm>
            <a:off x="5372100" y="3971925"/>
            <a:ext cx="2867025" cy="2438399"/>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 name="Rectangle 8"/>
          <p:cNvSpPr/>
          <p:nvPr/>
        </p:nvSpPr>
        <p:spPr bwMode="auto">
          <a:xfrm>
            <a:off x="5895976" y="2228850"/>
            <a:ext cx="1562100" cy="923925"/>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title"/>
          </p:nvPr>
        </p:nvSpPr>
        <p:spPr/>
        <p:txBody>
          <a:bodyPr/>
          <a:lstStyle/>
          <a:p>
            <a:r>
              <a:rPr lang="en-US" smtClean="0"/>
              <a:t>LSA Type 1: Router LSA</a:t>
            </a:r>
            <a:endParaRPr lang="en-US" dirty="0"/>
          </a:p>
        </p:txBody>
      </p:sp>
      <p:sp>
        <p:nvSpPr>
          <p:cNvPr id="75780" name="Rectangle 4"/>
          <p:cNvSpPr>
            <a:spLocks noGrp="1" noChangeArrowheads="1"/>
          </p:cNvSpPr>
          <p:nvPr>
            <p:ph idx="10"/>
          </p:nvPr>
        </p:nvSpPr>
        <p:spPr/>
        <p:txBody>
          <a:bodyPr>
            <a:normAutofit fontScale="92500" lnSpcReduction="10000"/>
          </a:bodyPr>
          <a:lstStyle/>
          <a:p>
            <a:r>
              <a:rPr lang="en-US" dirty="0" smtClean="0"/>
              <a:t>Generated by all routers in an area to describe their directly attached links (Intra-area routes). </a:t>
            </a:r>
          </a:p>
          <a:p>
            <a:pPr lvl="1"/>
            <a:r>
              <a:rPr lang="en-US" dirty="0" smtClean="0"/>
              <a:t>Floods within its area only and cannot cross an ABR.</a:t>
            </a:r>
          </a:p>
          <a:p>
            <a:pPr lvl="1"/>
            <a:r>
              <a:rPr lang="en-US" dirty="0" smtClean="0"/>
              <a:t>LSA includes list of directly attached links and is identified by the router ID of the originating router</a:t>
            </a:r>
          </a:p>
          <a:p>
            <a:pPr lvl="1"/>
            <a:r>
              <a:rPr lang="en-US" dirty="0" smtClean="0"/>
              <a:t>Routing Table Entry = </a:t>
            </a:r>
            <a:r>
              <a:rPr lang="en-US" b="1" dirty="0" smtClean="0"/>
              <a:t>O</a:t>
            </a:r>
          </a:p>
          <a:p>
            <a:endParaRPr lang="en-US" dirty="0" smtClean="0"/>
          </a:p>
          <a:p>
            <a:endParaRPr lang="en-US" dirty="0"/>
          </a:p>
        </p:txBody>
      </p:sp>
      <p:pic>
        <p:nvPicPr>
          <p:cNvPr id="1027" name="Picture 3"/>
          <p:cNvPicPr>
            <a:picLocks noGrp="1" noChangeAspect="1" noChangeArrowheads="1"/>
          </p:cNvPicPr>
          <p:nvPr>
            <p:ph sz="quarter" idx="11"/>
          </p:nvPr>
        </p:nvPicPr>
        <p:blipFill>
          <a:blip r:embed="rId3"/>
          <a:stretch>
            <a:fillRect/>
          </a:stretch>
        </p:blipFill>
        <p:spPr bwMode="auto">
          <a:xfrm>
            <a:off x="1336658" y="3443288"/>
            <a:ext cx="6405597" cy="30972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dirty="0"/>
              <a:t>LSA Type </a:t>
            </a:r>
            <a:r>
              <a:rPr lang="en-US" dirty="0" smtClean="0"/>
              <a:t>1: </a:t>
            </a:r>
            <a:r>
              <a:rPr lang="en-US" dirty="0"/>
              <a:t>Link Types</a:t>
            </a:r>
          </a:p>
        </p:txBody>
      </p:sp>
      <p:graphicFrame>
        <p:nvGraphicFramePr>
          <p:cNvPr id="5" name="Table Placeholder 4"/>
          <p:cNvGraphicFramePr>
            <a:graphicFrameLocks noGrp="1"/>
          </p:cNvGraphicFramePr>
          <p:nvPr>
            <p:ph type="tbl" idx="1"/>
          </p:nvPr>
        </p:nvGraphicFramePr>
        <p:xfrm>
          <a:off x="279400" y="1204913"/>
          <a:ext cx="8264099" cy="3394385"/>
        </p:xfrm>
        <a:graphic>
          <a:graphicData uri="http://schemas.openxmlformats.org/drawingml/2006/table">
            <a:tbl>
              <a:tblPr firstRow="1" bandRow="1">
                <a:tableStyleId>{5C22544A-7EE6-4342-B048-85BDC9FD1C3A}</a:tableStyleId>
              </a:tblPr>
              <a:tblGrid>
                <a:gridCol w="1824344"/>
                <a:gridCol w="3685055"/>
                <a:gridCol w="2754700"/>
              </a:tblGrid>
              <a:tr h="678877">
                <a:tc>
                  <a:txBody>
                    <a:bodyPr/>
                    <a:lstStyle/>
                    <a:p>
                      <a:pPr marL="0" marR="0" lvl="0" indent="0" algn="ctr"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800" b="1" u="none" strike="noStrike" cap="none" normalizeH="0" baseline="0" dirty="0" smtClean="0">
                          <a:ln>
                            <a:noFill/>
                          </a:ln>
                          <a:effectLst/>
                        </a:rPr>
                        <a:t>Link Type</a:t>
                      </a:r>
                      <a:endParaRPr kumimoji="0" lang="en-US" sz="1800" b="1" i="0" u="none" strike="noStrike" cap="none" normalizeH="0" baseline="0" dirty="0" smtClean="0">
                        <a:ln>
                          <a:noFill/>
                        </a:ln>
                        <a:solidFill>
                          <a:srgbClr val="FFFFFF"/>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800" b="1" u="none" strike="noStrike" cap="none" normalizeH="0" baseline="0" dirty="0" smtClean="0">
                          <a:ln>
                            <a:noFill/>
                          </a:ln>
                          <a:effectLst/>
                        </a:rPr>
                        <a:t>Link-state ID</a:t>
                      </a:r>
                      <a:endParaRPr kumimoji="0" lang="en-US" sz="1800" b="1" i="0" u="none" strike="noStrike" cap="none" normalizeH="0" baseline="0" dirty="0" smtClean="0">
                        <a:ln>
                          <a:noFill/>
                        </a:ln>
                        <a:solidFill>
                          <a:srgbClr val="FFFFFF"/>
                        </a:solidFill>
                        <a:effectLst/>
                        <a:latin typeface="Arial" pitchFamily="34" charset="0"/>
                      </a:endParaRPr>
                    </a:p>
                  </a:txBody>
                  <a:tcPr marL="73152" marR="73152" marT="36576" marB="36576" anchor="ctr" horzOverflow="overflow"/>
                </a:tc>
              </a:tr>
              <a:tr h="678877">
                <a:tc>
                  <a:txBody>
                    <a:bodyPr/>
                    <a:lstStyle/>
                    <a:p>
                      <a:pPr marL="0" marR="0" lvl="0" indent="0" algn="ctr"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b="1" u="none" strike="noStrike" cap="none" normalizeH="0" baseline="0" dirty="0" smtClean="0">
                          <a:ln>
                            <a:noFill/>
                          </a:ln>
                          <a:effectLst/>
                        </a:rPr>
                        <a:t>1</a:t>
                      </a:r>
                      <a:endParaRPr kumimoji="0" lang="en-US" sz="1600" b="1" i="0" u="none" strike="noStrike" cap="none" normalizeH="0" baseline="0" dirty="0" smtClean="0">
                        <a:ln>
                          <a:noFill/>
                        </a:ln>
                        <a:solidFill>
                          <a:schemeClr val="tx1"/>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u="none" strike="noStrike" cap="none" normalizeH="0" baseline="0" dirty="0" smtClean="0">
                          <a:ln>
                            <a:noFill/>
                          </a:ln>
                          <a:effectLst/>
                        </a:rPr>
                        <a:t>Point-to-point connection to another router</a:t>
                      </a:r>
                      <a:endParaRPr kumimoji="0" lang="en-US" sz="1600" b="0" i="0" u="none" strike="noStrike" cap="none" normalizeH="0" baseline="0" dirty="0" smtClean="0">
                        <a:ln>
                          <a:noFill/>
                        </a:ln>
                        <a:solidFill>
                          <a:schemeClr val="tx1"/>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u="none" strike="noStrike" cap="none" normalizeH="0" baseline="0" dirty="0" smtClean="0">
                          <a:ln>
                            <a:noFill/>
                          </a:ln>
                          <a:effectLst/>
                        </a:rPr>
                        <a:t>Neighboring router ID</a:t>
                      </a:r>
                      <a:endParaRPr kumimoji="0" lang="en-US" sz="1600" b="0" i="0" u="none" strike="noStrike" cap="none" normalizeH="0" baseline="0" dirty="0" smtClean="0">
                        <a:ln>
                          <a:noFill/>
                        </a:ln>
                        <a:solidFill>
                          <a:schemeClr val="tx1"/>
                        </a:solidFill>
                        <a:effectLst/>
                        <a:latin typeface="Arial" pitchFamily="34" charset="0"/>
                      </a:endParaRPr>
                    </a:p>
                  </a:txBody>
                  <a:tcPr marL="73152" marR="73152" marT="36576" marB="36576" anchor="ctr" horzOverflow="overflow"/>
                </a:tc>
              </a:tr>
              <a:tr h="678877">
                <a:tc>
                  <a:txBody>
                    <a:bodyPr/>
                    <a:lstStyle/>
                    <a:p>
                      <a:pPr marL="0" marR="0" lvl="0" indent="0" algn="ctr"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b="1" u="none" strike="noStrike" cap="none" normalizeH="0" baseline="0" dirty="0" smtClean="0">
                          <a:ln>
                            <a:noFill/>
                          </a:ln>
                          <a:effectLst/>
                        </a:rPr>
                        <a:t>2</a:t>
                      </a:r>
                      <a:endParaRPr kumimoji="0" lang="en-US" sz="1600" b="1" i="0" u="none" strike="noStrike" cap="none" normalizeH="0" baseline="0" dirty="0" smtClean="0">
                        <a:ln>
                          <a:noFill/>
                        </a:ln>
                        <a:solidFill>
                          <a:schemeClr val="tx1"/>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u="none" strike="noStrike" cap="none" normalizeH="0" baseline="0" smtClean="0">
                          <a:ln>
                            <a:noFill/>
                          </a:ln>
                          <a:effectLst/>
                        </a:rPr>
                        <a:t>Connection to a transit network</a:t>
                      </a:r>
                      <a:endParaRPr kumimoji="0" lang="en-US" sz="1600" b="0" i="0" u="none" strike="noStrike" cap="none" normalizeH="0" baseline="0" smtClean="0">
                        <a:ln>
                          <a:noFill/>
                        </a:ln>
                        <a:solidFill>
                          <a:schemeClr val="tx1"/>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u="none" strike="noStrike" cap="none" normalizeH="0" baseline="0" dirty="0" smtClean="0">
                          <a:ln>
                            <a:noFill/>
                          </a:ln>
                          <a:effectLst/>
                        </a:rPr>
                        <a:t>IP address of DR</a:t>
                      </a:r>
                      <a:endParaRPr kumimoji="0" lang="en-US" sz="1600" b="0" i="0" u="none" strike="noStrike" cap="none" normalizeH="0" baseline="0" dirty="0" smtClean="0">
                        <a:ln>
                          <a:noFill/>
                        </a:ln>
                        <a:solidFill>
                          <a:schemeClr val="tx1"/>
                        </a:solidFill>
                        <a:effectLst/>
                        <a:latin typeface="Arial" pitchFamily="34" charset="0"/>
                      </a:endParaRPr>
                    </a:p>
                  </a:txBody>
                  <a:tcPr marL="73152" marR="73152" marT="36576" marB="36576" anchor="ctr" horzOverflow="overflow"/>
                </a:tc>
              </a:tr>
              <a:tr h="678877">
                <a:tc>
                  <a:txBody>
                    <a:bodyPr/>
                    <a:lstStyle/>
                    <a:p>
                      <a:pPr marL="0" marR="0" lvl="0" indent="0" algn="ctr"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b="1" u="none" strike="noStrike" cap="none" normalizeH="0" baseline="0" dirty="0" smtClean="0">
                          <a:ln>
                            <a:noFill/>
                          </a:ln>
                          <a:effectLst/>
                        </a:rPr>
                        <a:t>3</a:t>
                      </a:r>
                      <a:endParaRPr kumimoji="0" lang="en-US" sz="1600" b="1" i="0" u="none" strike="noStrike" cap="none" normalizeH="0" baseline="0" dirty="0" smtClean="0">
                        <a:ln>
                          <a:noFill/>
                        </a:ln>
                        <a:solidFill>
                          <a:schemeClr val="tx1"/>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u="none" strike="noStrike" cap="none" normalizeH="0" baseline="0" smtClean="0">
                          <a:ln>
                            <a:noFill/>
                          </a:ln>
                          <a:effectLst/>
                        </a:rPr>
                        <a:t>Connection to a stub network</a:t>
                      </a:r>
                      <a:endParaRPr kumimoji="0" lang="en-US" sz="1600" b="0" i="0" u="none" strike="noStrike" cap="none" normalizeH="0" baseline="0" smtClean="0">
                        <a:ln>
                          <a:noFill/>
                        </a:ln>
                        <a:solidFill>
                          <a:schemeClr val="tx1"/>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u="none" strike="noStrike" cap="none" normalizeH="0" baseline="0" dirty="0" smtClean="0">
                          <a:ln>
                            <a:noFill/>
                          </a:ln>
                          <a:effectLst/>
                        </a:rPr>
                        <a:t>IP network/subnet number</a:t>
                      </a:r>
                      <a:endParaRPr kumimoji="0" lang="en-US" sz="1600" b="0" i="0" u="none" strike="noStrike" cap="none" normalizeH="0" baseline="0" dirty="0" smtClean="0">
                        <a:ln>
                          <a:noFill/>
                        </a:ln>
                        <a:solidFill>
                          <a:schemeClr val="tx1"/>
                        </a:solidFill>
                        <a:effectLst/>
                        <a:latin typeface="Arial" pitchFamily="34" charset="0"/>
                      </a:endParaRPr>
                    </a:p>
                  </a:txBody>
                  <a:tcPr marL="73152" marR="73152" marT="36576" marB="36576" anchor="ctr" horzOverflow="overflow"/>
                </a:tc>
              </a:tr>
              <a:tr h="678877">
                <a:tc>
                  <a:txBody>
                    <a:bodyPr/>
                    <a:lstStyle/>
                    <a:p>
                      <a:pPr marL="0" marR="0" lvl="0" indent="0" algn="ctr"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b="1" u="none" strike="noStrike" cap="none" normalizeH="0" baseline="0" dirty="0" smtClean="0">
                          <a:ln>
                            <a:noFill/>
                          </a:ln>
                          <a:effectLst/>
                        </a:rPr>
                        <a:t>4</a:t>
                      </a:r>
                      <a:endParaRPr kumimoji="0" lang="en-US" sz="1600" b="1" i="0" u="none" strike="noStrike" cap="none" normalizeH="0" baseline="0" dirty="0" smtClean="0">
                        <a:ln>
                          <a:noFill/>
                        </a:ln>
                        <a:solidFill>
                          <a:schemeClr val="tx1"/>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u="none" strike="noStrike" cap="none" normalizeH="0" baseline="0" smtClean="0">
                          <a:ln>
                            <a:noFill/>
                          </a:ln>
                          <a:effectLst/>
                        </a:rPr>
                        <a:t>Virtual link</a:t>
                      </a:r>
                      <a:endParaRPr kumimoji="0" lang="en-US" sz="1600" b="0" i="0" u="none" strike="noStrike" cap="none" normalizeH="0" baseline="0" smtClean="0">
                        <a:ln>
                          <a:noFill/>
                        </a:ln>
                        <a:solidFill>
                          <a:schemeClr val="tx1"/>
                        </a:solidFill>
                        <a:effectLst/>
                        <a:latin typeface="Arial" pitchFamily="34" charset="0"/>
                      </a:endParaRPr>
                    </a:p>
                  </a:txBody>
                  <a:tcPr marL="73152" marR="73152" marT="36576" marB="36576"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600" u="none" strike="noStrike" cap="none" normalizeH="0" baseline="0" dirty="0" smtClean="0">
                          <a:ln>
                            <a:noFill/>
                          </a:ln>
                          <a:effectLst/>
                        </a:rPr>
                        <a:t>Neighboring router ID</a:t>
                      </a:r>
                      <a:endParaRPr kumimoji="0" lang="en-US" sz="1600" b="0" i="0" u="none" strike="noStrike" cap="none" normalizeH="0" baseline="0" dirty="0" smtClean="0">
                        <a:ln>
                          <a:noFill/>
                        </a:ln>
                        <a:solidFill>
                          <a:schemeClr val="tx1"/>
                        </a:solidFill>
                        <a:effectLst/>
                        <a:latin typeface="Arial" pitchFamily="34" charset="0"/>
                      </a:endParaRPr>
                    </a:p>
                  </a:txBody>
                  <a:tcPr marL="73152" marR="73152" marT="36576" marB="36576" anchor="ctr" horzOverflow="overflow"/>
                </a:tc>
              </a:tr>
            </a:tbl>
          </a:graphicData>
        </a:graphic>
      </p:graphicFrame>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type="title"/>
          </p:nvPr>
        </p:nvSpPr>
        <p:spPr/>
        <p:txBody>
          <a:bodyPr/>
          <a:lstStyle/>
          <a:p>
            <a:r>
              <a:rPr lang="en-US" smtClean="0"/>
              <a:t>LSA Type 2: Network LSA</a:t>
            </a:r>
            <a:endParaRPr lang="en-US" dirty="0"/>
          </a:p>
        </p:txBody>
      </p:sp>
      <p:sp>
        <p:nvSpPr>
          <p:cNvPr id="76804" name="Rectangle 4"/>
          <p:cNvSpPr>
            <a:spLocks noGrp="1" noChangeArrowheads="1"/>
          </p:cNvSpPr>
          <p:nvPr>
            <p:ph idx="10"/>
          </p:nvPr>
        </p:nvSpPr>
        <p:spPr/>
        <p:txBody>
          <a:bodyPr/>
          <a:lstStyle/>
          <a:p>
            <a:r>
              <a:rPr lang="en-US" dirty="0" smtClean="0"/>
              <a:t>Advertised by the DR of the broadcast network.</a:t>
            </a:r>
          </a:p>
          <a:p>
            <a:pPr lvl="1"/>
            <a:r>
              <a:rPr lang="en-US" dirty="0" smtClean="0"/>
              <a:t>Floods within its area only; does not cross ABR.</a:t>
            </a:r>
          </a:p>
          <a:p>
            <a:pPr lvl="1"/>
            <a:r>
              <a:rPr lang="en-US" dirty="0" smtClean="0"/>
              <a:t>Link-state ID is the DR.</a:t>
            </a:r>
          </a:p>
          <a:p>
            <a:pPr lvl="1"/>
            <a:r>
              <a:rPr lang="en-US" dirty="0" smtClean="0"/>
              <a:t>Routing Table Entry = </a:t>
            </a:r>
            <a:r>
              <a:rPr lang="en-US" b="1" dirty="0" smtClean="0"/>
              <a:t>O</a:t>
            </a:r>
          </a:p>
          <a:p>
            <a:endParaRPr lang="en-US" dirty="0"/>
          </a:p>
        </p:txBody>
      </p:sp>
      <p:pic>
        <p:nvPicPr>
          <p:cNvPr id="2051" name="Picture 3"/>
          <p:cNvPicPr>
            <a:picLocks noGrp="1" noChangeAspect="1" noChangeArrowheads="1"/>
          </p:cNvPicPr>
          <p:nvPr>
            <p:ph sz="quarter" idx="11"/>
          </p:nvPr>
        </p:nvPicPr>
        <p:blipFill>
          <a:blip r:embed="rId3"/>
          <a:stretch>
            <a:fillRect/>
          </a:stretch>
        </p:blipFill>
        <p:spPr bwMode="auto">
          <a:xfrm>
            <a:off x="1513562" y="3443288"/>
            <a:ext cx="6051789" cy="30972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title"/>
          </p:nvPr>
        </p:nvSpPr>
        <p:spPr/>
        <p:txBody>
          <a:bodyPr/>
          <a:lstStyle/>
          <a:p>
            <a:r>
              <a:rPr lang="en-US" smtClean="0"/>
              <a:t>LSA Type 3: Summary LSA</a:t>
            </a:r>
            <a:endParaRPr lang="en-US" dirty="0"/>
          </a:p>
        </p:txBody>
      </p:sp>
      <p:sp>
        <p:nvSpPr>
          <p:cNvPr id="77828" name="Rectangle 4"/>
          <p:cNvSpPr>
            <a:spLocks noGrp="1" noChangeArrowheads="1"/>
          </p:cNvSpPr>
          <p:nvPr>
            <p:ph idx="10"/>
          </p:nvPr>
        </p:nvSpPr>
        <p:spPr/>
        <p:txBody>
          <a:bodyPr>
            <a:normAutofit fontScale="92500" lnSpcReduction="20000"/>
          </a:bodyPr>
          <a:lstStyle/>
          <a:p>
            <a:r>
              <a:rPr lang="en-US" dirty="0" smtClean="0"/>
              <a:t>Advertised by the ABR of originating area.</a:t>
            </a:r>
          </a:p>
          <a:p>
            <a:pPr lvl="1"/>
            <a:r>
              <a:rPr lang="en-US" dirty="0" smtClean="0"/>
              <a:t>Regenerated by subsequent ABRs to flood throughout the autonomous system.</a:t>
            </a:r>
          </a:p>
          <a:p>
            <a:pPr lvl="1"/>
            <a:r>
              <a:rPr lang="en-US" dirty="0" smtClean="0"/>
              <a:t>By default, routes are not summarized, and type 3 LSA is advertised for every subnet.</a:t>
            </a:r>
          </a:p>
          <a:p>
            <a:pPr lvl="1"/>
            <a:r>
              <a:rPr lang="en-US" dirty="0" smtClean="0"/>
              <a:t>Link-state ID is the network or subnet advertised in the summary LSA</a:t>
            </a:r>
          </a:p>
          <a:p>
            <a:pPr lvl="1"/>
            <a:r>
              <a:rPr lang="en-US" dirty="0" smtClean="0"/>
              <a:t>Routing Table Entry = </a:t>
            </a:r>
            <a:r>
              <a:rPr lang="en-US" b="1" dirty="0" smtClean="0"/>
              <a:t>O IA</a:t>
            </a:r>
          </a:p>
          <a:p>
            <a:endParaRPr lang="en-US" dirty="0"/>
          </a:p>
        </p:txBody>
      </p:sp>
      <p:pic>
        <p:nvPicPr>
          <p:cNvPr id="3075" name="Picture 3"/>
          <p:cNvPicPr>
            <a:picLocks noGrp="1" noChangeAspect="1" noChangeArrowheads="1"/>
          </p:cNvPicPr>
          <p:nvPr>
            <p:ph sz="quarter" idx="11"/>
          </p:nvPr>
        </p:nvPicPr>
        <p:blipFill>
          <a:blip r:embed="rId3"/>
          <a:stretch>
            <a:fillRect/>
          </a:stretch>
        </p:blipFill>
        <p:spPr bwMode="auto">
          <a:xfrm>
            <a:off x="1002114" y="3443288"/>
            <a:ext cx="7074684" cy="30972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3" name="Rectangle 5"/>
          <p:cNvSpPr>
            <a:spLocks noGrp="1" noChangeArrowheads="1"/>
          </p:cNvSpPr>
          <p:nvPr>
            <p:ph type="title"/>
          </p:nvPr>
        </p:nvSpPr>
        <p:spPr/>
        <p:txBody>
          <a:bodyPr/>
          <a:lstStyle/>
          <a:p>
            <a:r>
              <a:rPr lang="en-US" smtClean="0"/>
              <a:t>LSA Type 4: Summary LSA</a:t>
            </a:r>
            <a:endParaRPr lang="en-US" dirty="0"/>
          </a:p>
        </p:txBody>
      </p:sp>
      <p:sp>
        <p:nvSpPr>
          <p:cNvPr id="78854" name="Rectangle 6"/>
          <p:cNvSpPr>
            <a:spLocks noGrp="1" noChangeArrowheads="1"/>
          </p:cNvSpPr>
          <p:nvPr>
            <p:ph idx="10"/>
          </p:nvPr>
        </p:nvSpPr>
        <p:spPr/>
        <p:txBody>
          <a:bodyPr>
            <a:normAutofit lnSpcReduction="10000"/>
          </a:bodyPr>
          <a:lstStyle/>
          <a:p>
            <a:r>
              <a:rPr lang="en-US" dirty="0" smtClean="0"/>
              <a:t>Generated by the ABR of the originating area to advertise an ASBR to all other areas in the autonomous system.</a:t>
            </a:r>
          </a:p>
          <a:p>
            <a:pPr lvl="1"/>
            <a:r>
              <a:rPr lang="en-US" dirty="0" smtClean="0"/>
              <a:t>They are regenerated by all subsequent ABRs to flood throughout the autonomous system.</a:t>
            </a:r>
          </a:p>
          <a:p>
            <a:pPr lvl="1"/>
            <a:r>
              <a:rPr lang="en-US" dirty="0" smtClean="0"/>
              <a:t>Link-state ID is the router ID of the ASBR.</a:t>
            </a:r>
          </a:p>
          <a:p>
            <a:pPr lvl="1"/>
            <a:r>
              <a:rPr lang="en-US" dirty="0" smtClean="0"/>
              <a:t>Routing Table Entry = </a:t>
            </a:r>
            <a:r>
              <a:rPr lang="en-US" b="1" dirty="0" smtClean="0"/>
              <a:t>O IA</a:t>
            </a:r>
          </a:p>
          <a:p>
            <a:endParaRPr lang="en-US" dirty="0"/>
          </a:p>
        </p:txBody>
      </p:sp>
      <p:pic>
        <p:nvPicPr>
          <p:cNvPr id="4099" name="Picture 3"/>
          <p:cNvPicPr>
            <a:picLocks noGrp="1" noChangeAspect="1" noChangeArrowheads="1"/>
          </p:cNvPicPr>
          <p:nvPr>
            <p:ph sz="quarter" idx="11"/>
          </p:nvPr>
        </p:nvPicPr>
        <p:blipFill>
          <a:blip r:embed="rId3"/>
          <a:stretch>
            <a:fillRect/>
          </a:stretch>
        </p:blipFill>
        <p:spPr bwMode="auto">
          <a:xfrm>
            <a:off x="279400" y="3514867"/>
            <a:ext cx="8520113" cy="295405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7" name="Rectangle 5"/>
          <p:cNvSpPr>
            <a:spLocks noGrp="1" noChangeArrowheads="1"/>
          </p:cNvSpPr>
          <p:nvPr>
            <p:ph type="title"/>
          </p:nvPr>
        </p:nvSpPr>
        <p:spPr/>
        <p:txBody>
          <a:bodyPr/>
          <a:lstStyle/>
          <a:p>
            <a:r>
              <a:rPr lang="en-US" smtClean="0"/>
              <a:t>LSA Type 5: External LSA</a:t>
            </a:r>
            <a:endParaRPr lang="en-US" dirty="0"/>
          </a:p>
        </p:txBody>
      </p:sp>
      <p:sp>
        <p:nvSpPr>
          <p:cNvPr id="79878" name="Rectangle 6"/>
          <p:cNvSpPr>
            <a:spLocks noGrp="1" noChangeArrowheads="1"/>
          </p:cNvSpPr>
          <p:nvPr>
            <p:ph idx="10"/>
          </p:nvPr>
        </p:nvSpPr>
        <p:spPr/>
        <p:txBody>
          <a:bodyPr/>
          <a:lstStyle/>
          <a:p>
            <a:r>
              <a:rPr lang="en-US" dirty="0" smtClean="0"/>
              <a:t>Used by the ASBR to advertise networks from other autonomous systems.</a:t>
            </a:r>
          </a:p>
          <a:p>
            <a:pPr lvl="1"/>
            <a:r>
              <a:rPr lang="en-US" dirty="0" smtClean="0"/>
              <a:t>Type 5 LSAs are advertised and owned by the originating ASBR.</a:t>
            </a:r>
          </a:p>
          <a:p>
            <a:pPr lvl="1"/>
            <a:r>
              <a:rPr lang="en-US" dirty="0" smtClean="0"/>
              <a:t>The Link-state ID is the external network number.</a:t>
            </a:r>
          </a:p>
          <a:p>
            <a:pPr lvl="1"/>
            <a:r>
              <a:rPr lang="en-US" dirty="0" smtClean="0"/>
              <a:t>Routing Table Entry = </a:t>
            </a:r>
            <a:r>
              <a:rPr lang="en-US" b="1" dirty="0" smtClean="0"/>
              <a:t>O E1 </a:t>
            </a:r>
            <a:r>
              <a:rPr lang="en-US" dirty="0" smtClean="0"/>
              <a:t>or </a:t>
            </a:r>
            <a:r>
              <a:rPr lang="en-US" b="1" dirty="0" smtClean="0"/>
              <a:t>O E2</a:t>
            </a:r>
          </a:p>
          <a:p>
            <a:pPr lvl="1"/>
            <a:endParaRPr lang="en-US" dirty="0"/>
          </a:p>
        </p:txBody>
      </p:sp>
      <p:pic>
        <p:nvPicPr>
          <p:cNvPr id="5123" name="Picture 3"/>
          <p:cNvPicPr>
            <a:picLocks noGrp="1" noChangeAspect="1" noChangeArrowheads="1"/>
          </p:cNvPicPr>
          <p:nvPr>
            <p:ph sz="quarter" idx="11"/>
          </p:nvPr>
        </p:nvPicPr>
        <p:blipFill>
          <a:blip r:embed="rId3"/>
          <a:stretch>
            <a:fillRect/>
          </a:stretch>
        </p:blipFill>
        <p:spPr bwMode="auto">
          <a:xfrm>
            <a:off x="279400" y="3465653"/>
            <a:ext cx="8520113" cy="305248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7" name="Rectangle 5"/>
          <p:cNvSpPr>
            <a:spLocks noGrp="1" noChangeArrowheads="1"/>
          </p:cNvSpPr>
          <p:nvPr>
            <p:ph type="title"/>
          </p:nvPr>
        </p:nvSpPr>
        <p:spPr/>
        <p:txBody>
          <a:bodyPr/>
          <a:lstStyle/>
          <a:p>
            <a:r>
              <a:rPr lang="en-US" dirty="0" smtClean="0"/>
              <a:t>LSA Type 7: NSSA LSA</a:t>
            </a:r>
            <a:endParaRPr lang="en-US" dirty="0"/>
          </a:p>
        </p:txBody>
      </p:sp>
      <p:sp>
        <p:nvSpPr>
          <p:cNvPr id="79878" name="Rectangle 6"/>
          <p:cNvSpPr>
            <a:spLocks noGrp="1" noChangeArrowheads="1"/>
          </p:cNvSpPr>
          <p:nvPr>
            <p:ph idx="10"/>
          </p:nvPr>
        </p:nvSpPr>
        <p:spPr/>
        <p:txBody>
          <a:bodyPr>
            <a:normAutofit lnSpcReduction="10000"/>
          </a:bodyPr>
          <a:lstStyle/>
          <a:p>
            <a:r>
              <a:rPr lang="en-US" dirty="0" smtClean="0"/>
              <a:t>Generated by an ASBR inside a Not-so-stubby area (NSSA) to describe routes redistributed into the NSSA. </a:t>
            </a:r>
          </a:p>
          <a:p>
            <a:pPr lvl="1"/>
            <a:r>
              <a:rPr lang="en-US" dirty="0" smtClean="0"/>
              <a:t>LSA 7 is translated into LSA 5 as it leaves the NSSA. </a:t>
            </a:r>
          </a:p>
          <a:p>
            <a:pPr lvl="1"/>
            <a:r>
              <a:rPr lang="en-US" dirty="0" smtClean="0"/>
              <a:t>Routing Table Entry = </a:t>
            </a:r>
            <a:r>
              <a:rPr lang="en-US" b="1" dirty="0" smtClean="0"/>
              <a:t>O N1 </a:t>
            </a:r>
            <a:r>
              <a:rPr lang="en-US" dirty="0" smtClean="0"/>
              <a:t>or </a:t>
            </a:r>
            <a:r>
              <a:rPr lang="en-US" b="1" dirty="0" smtClean="0"/>
              <a:t>O N2</a:t>
            </a:r>
          </a:p>
          <a:p>
            <a:pPr lvl="1"/>
            <a:r>
              <a:rPr lang="en-US" dirty="0" smtClean="0"/>
              <a:t>Much like LSA 5, N2 is a static cost while N1 is a cumulative cost that includes the cost up to the ASBR.</a:t>
            </a:r>
          </a:p>
          <a:p>
            <a:pPr lvl="1"/>
            <a:endParaRPr lang="en-US" dirty="0"/>
          </a:p>
        </p:txBody>
      </p:sp>
      <p:pic>
        <p:nvPicPr>
          <p:cNvPr id="6" name="Picture 6"/>
          <p:cNvPicPr>
            <a:picLocks noGrp="1" noChangeAspect="1" noChangeArrowheads="1"/>
          </p:cNvPicPr>
          <p:nvPr>
            <p:ph sz="quarter" idx="11"/>
          </p:nvPr>
        </p:nvPicPr>
        <p:blipFill>
          <a:blip r:embed="rId3"/>
          <a:stretch>
            <a:fillRect/>
          </a:stretch>
        </p:blipFill>
        <p:spPr>
          <a:xfrm>
            <a:off x="1595677" y="3443288"/>
            <a:ext cx="5887558" cy="3097212"/>
          </a:xfrm>
        </p:spPr>
      </p:pic>
      <p:sp>
        <p:nvSpPr>
          <p:cNvPr id="7" name="TextBox 6"/>
          <p:cNvSpPr txBox="1"/>
          <p:nvPr/>
        </p:nvSpPr>
        <p:spPr>
          <a:xfrm>
            <a:off x="4492977" y="5181599"/>
            <a:ext cx="453970" cy="230832"/>
          </a:xfrm>
          <a:prstGeom prst="rect">
            <a:avLst/>
          </a:prstGeom>
          <a:solidFill>
            <a:schemeClr val="accent3">
              <a:lumMod val="85000"/>
            </a:schemeClr>
          </a:solidFill>
          <a:ln>
            <a:solidFill>
              <a:schemeClr val="bg2"/>
            </a:solidFill>
          </a:ln>
        </p:spPr>
        <p:txBody>
          <a:bodyPr wrap="none" rtlCol="0">
            <a:spAutoFit/>
          </a:bodyPr>
          <a:lstStyle/>
          <a:p>
            <a:r>
              <a:rPr lang="en-US" sz="1000" b="1" dirty="0" smtClean="0">
                <a:latin typeface="Tahoma" pitchFamily="34" charset="0"/>
                <a:cs typeface="Tahoma" pitchFamily="34" charset="0"/>
              </a:rPr>
              <a:t>ABR</a:t>
            </a:r>
            <a:endParaRPr lang="en-US" sz="2000" b="1" dirty="0">
              <a:latin typeface="Tahoma" pitchFamily="34" charset="0"/>
              <a:cs typeface="Tahoma" pitchFamily="34" charset="0"/>
            </a:endParaRPr>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0" y="1841500"/>
            <a:ext cx="2940050" cy="2743200"/>
          </a:xfrm>
          <a:prstGeom prst="rect">
            <a:avLst/>
          </a:prstGeom>
          <a:noFill/>
        </p:spPr>
        <p:txBody>
          <a:bodyPr anchor="ctr"/>
          <a:lstStyle/>
          <a:p>
            <a:r>
              <a:rPr lang="en-US" sz="2800" dirty="0" smtClean="0">
                <a:solidFill>
                  <a:schemeClr val="bg1"/>
                </a:solidFill>
              </a:rPr>
              <a:t>Interpreting the OSPF </a:t>
            </a:r>
            <a:r>
              <a:rPr lang="en-US" sz="2800" dirty="0" err="1" smtClean="0">
                <a:solidFill>
                  <a:schemeClr val="bg1"/>
                </a:solidFill>
              </a:rPr>
              <a:t>LSDB</a:t>
            </a:r>
            <a:r>
              <a:rPr lang="en-US" sz="2800" dirty="0" smtClean="0">
                <a:solidFill>
                  <a:schemeClr val="bg1"/>
                </a:solidFill>
              </a:rPr>
              <a:t> and Routing Table</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dirty="0"/>
              <a:t>Interpreting the OSPF Database</a:t>
            </a:r>
          </a:p>
        </p:txBody>
      </p:sp>
      <p:sp>
        <p:nvSpPr>
          <p:cNvPr id="6" name="Content Placeholder 5"/>
          <p:cNvSpPr>
            <a:spLocks noGrp="1"/>
          </p:cNvSpPr>
          <p:nvPr>
            <p:ph type="body" sz="quarter" idx="10"/>
          </p:nvPr>
        </p:nvSpPr>
        <p:spPr/>
        <p:txBody>
          <a:bodyPr>
            <a:normAutofit/>
          </a:bodyPr>
          <a:lstStyle/>
          <a:p>
            <a:r>
              <a:rPr lang="en-US" dirty="0" smtClean="0">
                <a:solidFill>
                  <a:srgbClr val="000000"/>
                </a:solidFill>
                <a:cs typeface="Times New Roman" pitchFamily="18" charset="0"/>
              </a:rPr>
              <a:t>R1# </a:t>
            </a:r>
            <a:r>
              <a:rPr lang="en-US" b="1" dirty="0" smtClean="0">
                <a:cs typeface="Times New Roman" pitchFamily="18" charset="0"/>
              </a:rPr>
              <a:t>show ip ospf database</a:t>
            </a:r>
          </a:p>
          <a:p>
            <a:r>
              <a:rPr lang="en-US" dirty="0" smtClean="0">
                <a:solidFill>
                  <a:srgbClr val="000000"/>
                </a:solidFill>
                <a:cs typeface="Times New Roman" pitchFamily="18" charset="0"/>
              </a:rPr>
              <a:t>    </a:t>
            </a:r>
            <a:r>
              <a:rPr lang="en-US" dirty="0" smtClean="0">
                <a:solidFill>
                  <a:schemeClr val="accent2"/>
                </a:solidFill>
              </a:rPr>
              <a:t> </a:t>
            </a:r>
            <a:r>
              <a:rPr lang="en-US" dirty="0" smtClean="0">
                <a:solidFill>
                  <a:srgbClr val="000000"/>
                </a:solidFill>
                <a:cs typeface="Times New Roman" pitchFamily="18" charset="0"/>
              </a:rPr>
              <a:t>OSPF Router with ID (10.0.0.11) (Process ID 1)</a:t>
            </a:r>
          </a:p>
          <a:p>
            <a:r>
              <a:rPr lang="en-US" dirty="0" smtClean="0">
                <a:solidFill>
                  <a:srgbClr val="000000"/>
                </a:solidFill>
                <a:cs typeface="Times New Roman" pitchFamily="18" charset="0"/>
              </a:rPr>
              <a:t>                Router Link States (Area 0)</a:t>
            </a:r>
          </a:p>
          <a:p>
            <a:r>
              <a:rPr lang="en-US" dirty="0" smtClean="0">
                <a:solidFill>
                  <a:srgbClr val="000000"/>
                </a:solidFill>
                <a:cs typeface="Times New Roman" pitchFamily="18" charset="0"/>
              </a:rPr>
              <a:t>Link ID         ADV Router      Age         Seq#       Checksum Link count</a:t>
            </a:r>
          </a:p>
          <a:p>
            <a:r>
              <a:rPr lang="en-US" dirty="0" smtClean="0">
                <a:solidFill>
                  <a:srgbClr val="000000"/>
                </a:solidFill>
                <a:cs typeface="Times New Roman" pitchFamily="18" charset="0"/>
              </a:rPr>
              <a:t>10.0.0.11       10.0.0.11       548         </a:t>
            </a:r>
            <a:r>
              <a:rPr lang="en-US" dirty="0" err="1" smtClean="0">
                <a:solidFill>
                  <a:srgbClr val="000000"/>
                </a:solidFill>
                <a:cs typeface="Times New Roman" pitchFamily="18" charset="0"/>
              </a:rPr>
              <a:t>0x80000002</a:t>
            </a:r>
            <a:r>
              <a:rPr lang="en-US" dirty="0" smtClean="0">
                <a:solidFill>
                  <a:srgbClr val="000000"/>
                </a:solidFill>
                <a:cs typeface="Times New Roman" pitchFamily="18" charset="0"/>
              </a:rPr>
              <a:t> </a:t>
            </a:r>
            <a:r>
              <a:rPr lang="en-US" dirty="0" err="1" smtClean="0">
                <a:solidFill>
                  <a:srgbClr val="000000"/>
                </a:solidFill>
                <a:cs typeface="Times New Roman" pitchFamily="18" charset="0"/>
              </a:rPr>
              <a:t>0x00401A</a:t>
            </a:r>
            <a:r>
              <a:rPr lang="en-US" dirty="0" smtClean="0">
                <a:solidFill>
                  <a:srgbClr val="000000"/>
                </a:solidFill>
                <a:cs typeface="Times New Roman" pitchFamily="18" charset="0"/>
              </a:rPr>
              <a:t> 1</a:t>
            </a:r>
          </a:p>
          <a:p>
            <a:r>
              <a:rPr lang="en-US" dirty="0" smtClean="0">
                <a:solidFill>
                  <a:srgbClr val="000000"/>
                </a:solidFill>
                <a:cs typeface="Times New Roman" pitchFamily="18" charset="0"/>
              </a:rPr>
              <a:t>10.0.0.12       10.0.0.12       549         </a:t>
            </a:r>
            <a:r>
              <a:rPr lang="en-US" dirty="0" err="1" smtClean="0">
                <a:solidFill>
                  <a:srgbClr val="000000"/>
                </a:solidFill>
                <a:cs typeface="Times New Roman" pitchFamily="18" charset="0"/>
              </a:rPr>
              <a:t>0x80000004</a:t>
            </a:r>
            <a:r>
              <a:rPr lang="en-US" dirty="0" smtClean="0">
                <a:solidFill>
                  <a:srgbClr val="000000"/>
                </a:solidFill>
                <a:cs typeface="Times New Roman" pitchFamily="18" charset="0"/>
              </a:rPr>
              <a:t> </a:t>
            </a:r>
            <a:r>
              <a:rPr lang="en-US" dirty="0" err="1" smtClean="0">
                <a:solidFill>
                  <a:srgbClr val="000000"/>
                </a:solidFill>
                <a:cs typeface="Times New Roman" pitchFamily="18" charset="0"/>
              </a:rPr>
              <a:t>0x003A1B</a:t>
            </a:r>
            <a:r>
              <a:rPr lang="en-US" dirty="0" smtClean="0">
                <a:solidFill>
                  <a:srgbClr val="000000"/>
                </a:solidFill>
                <a:cs typeface="Times New Roman" pitchFamily="18" charset="0"/>
              </a:rPr>
              <a:t> 1</a:t>
            </a:r>
          </a:p>
          <a:p>
            <a:r>
              <a:rPr lang="en-US" dirty="0" smtClean="0">
                <a:solidFill>
                  <a:srgbClr val="000000"/>
                </a:solidFill>
                <a:cs typeface="Times New Roman" pitchFamily="18" charset="0"/>
              </a:rPr>
              <a:t>100.100.100.100 100.100.100.100 548         </a:t>
            </a:r>
            <a:r>
              <a:rPr lang="en-US" dirty="0" err="1" smtClean="0">
                <a:solidFill>
                  <a:srgbClr val="000000"/>
                </a:solidFill>
                <a:cs typeface="Times New Roman" pitchFamily="18" charset="0"/>
              </a:rPr>
              <a:t>0x800002D7</a:t>
            </a:r>
            <a:r>
              <a:rPr lang="en-US" dirty="0" smtClean="0">
                <a:solidFill>
                  <a:srgbClr val="000000"/>
                </a:solidFill>
                <a:cs typeface="Times New Roman" pitchFamily="18" charset="0"/>
              </a:rPr>
              <a:t> </a:t>
            </a:r>
            <a:r>
              <a:rPr lang="en-US" dirty="0" err="1" smtClean="0">
                <a:solidFill>
                  <a:srgbClr val="000000"/>
                </a:solidFill>
                <a:cs typeface="Times New Roman" pitchFamily="18" charset="0"/>
              </a:rPr>
              <a:t>0x00EEA9</a:t>
            </a:r>
            <a:r>
              <a:rPr lang="en-US" dirty="0" smtClean="0">
                <a:solidFill>
                  <a:srgbClr val="000000"/>
                </a:solidFill>
                <a:cs typeface="Times New Roman" pitchFamily="18" charset="0"/>
              </a:rPr>
              <a:t> 2</a:t>
            </a:r>
          </a:p>
          <a:p>
            <a:r>
              <a:rPr lang="en-US" dirty="0" smtClean="0">
                <a:solidFill>
                  <a:srgbClr val="000000"/>
                </a:solidFill>
                <a:cs typeface="Times New Roman" pitchFamily="18" charset="0"/>
              </a:rPr>
              <a:t>                Net Link States (Area 0)</a:t>
            </a:r>
          </a:p>
          <a:p>
            <a:r>
              <a:rPr lang="en-US" dirty="0" smtClean="0">
                <a:solidFill>
                  <a:srgbClr val="000000"/>
                </a:solidFill>
                <a:cs typeface="Times New Roman" pitchFamily="18" charset="0"/>
              </a:rPr>
              <a:t>Link ID         ADV Router      Age         Seq#       Checksum</a:t>
            </a:r>
          </a:p>
          <a:p>
            <a:r>
              <a:rPr lang="en-US" dirty="0" smtClean="0">
                <a:solidFill>
                  <a:srgbClr val="000000"/>
                </a:solidFill>
                <a:cs typeface="Times New Roman" pitchFamily="18" charset="0"/>
              </a:rPr>
              <a:t>172.31.1.3      100.100.100.100 549         </a:t>
            </a:r>
            <a:r>
              <a:rPr lang="en-US" dirty="0" err="1" smtClean="0">
                <a:solidFill>
                  <a:srgbClr val="000000"/>
                </a:solidFill>
                <a:cs typeface="Times New Roman" pitchFamily="18" charset="0"/>
              </a:rPr>
              <a:t>0x80000001</a:t>
            </a:r>
            <a:r>
              <a:rPr lang="en-US" dirty="0" smtClean="0">
                <a:solidFill>
                  <a:srgbClr val="000000"/>
                </a:solidFill>
                <a:cs typeface="Times New Roman" pitchFamily="18" charset="0"/>
              </a:rPr>
              <a:t> </a:t>
            </a:r>
            <a:r>
              <a:rPr lang="en-US" dirty="0" err="1" smtClean="0">
                <a:solidFill>
                  <a:srgbClr val="000000"/>
                </a:solidFill>
                <a:cs typeface="Times New Roman" pitchFamily="18" charset="0"/>
              </a:rPr>
              <a:t>0x004EC9</a:t>
            </a:r>
            <a:endParaRPr lang="en-US" dirty="0" smtClean="0">
              <a:solidFill>
                <a:srgbClr val="000000"/>
              </a:solidFill>
              <a:cs typeface="Times New Roman" pitchFamily="18" charset="0"/>
            </a:endParaRPr>
          </a:p>
          <a:p>
            <a:r>
              <a:rPr lang="en-US" dirty="0" smtClean="0">
                <a:solidFill>
                  <a:srgbClr val="000000"/>
                </a:solidFill>
                <a:cs typeface="Times New Roman" pitchFamily="18" charset="0"/>
              </a:rPr>
              <a:t>                Summary Net Link States (Area 0)</a:t>
            </a:r>
          </a:p>
          <a:p>
            <a:r>
              <a:rPr lang="en-US" dirty="0" smtClean="0">
                <a:solidFill>
                  <a:srgbClr val="000000"/>
                </a:solidFill>
                <a:cs typeface="Times New Roman" pitchFamily="18" charset="0"/>
              </a:rPr>
              <a:t>Link ID         ADV Router      Age         Seq#       Checksum</a:t>
            </a:r>
          </a:p>
          <a:p>
            <a:r>
              <a:rPr lang="en-US" dirty="0" smtClean="0">
                <a:solidFill>
                  <a:srgbClr val="000000"/>
                </a:solidFill>
                <a:cs typeface="Times New Roman" pitchFamily="18" charset="0"/>
              </a:rPr>
              <a:t>10.1.0.0        10.0.0.11       654         </a:t>
            </a:r>
            <a:r>
              <a:rPr lang="en-US" dirty="0" err="1" smtClean="0">
                <a:solidFill>
                  <a:srgbClr val="000000"/>
                </a:solidFill>
                <a:cs typeface="Times New Roman" pitchFamily="18" charset="0"/>
              </a:rPr>
              <a:t>0x80000001</a:t>
            </a:r>
            <a:r>
              <a:rPr lang="en-US" dirty="0" smtClean="0">
                <a:solidFill>
                  <a:srgbClr val="000000"/>
                </a:solidFill>
                <a:cs typeface="Times New Roman" pitchFamily="18" charset="0"/>
              </a:rPr>
              <a:t> </a:t>
            </a:r>
            <a:r>
              <a:rPr lang="en-US" dirty="0" err="1" smtClean="0">
                <a:solidFill>
                  <a:srgbClr val="000000"/>
                </a:solidFill>
                <a:cs typeface="Times New Roman" pitchFamily="18" charset="0"/>
              </a:rPr>
              <a:t>0x00FB11</a:t>
            </a:r>
            <a:endParaRPr lang="en-US" dirty="0" smtClean="0">
              <a:solidFill>
                <a:srgbClr val="000000"/>
              </a:solidFill>
              <a:cs typeface="Times New Roman" pitchFamily="18" charset="0"/>
            </a:endParaRPr>
          </a:p>
          <a:p>
            <a:r>
              <a:rPr lang="en-US" dirty="0" smtClean="0">
                <a:solidFill>
                  <a:srgbClr val="000000"/>
                </a:solidFill>
                <a:cs typeface="Times New Roman" pitchFamily="18" charset="0"/>
              </a:rPr>
              <a:t>10.1.0.0        10.0.0.12       601         </a:t>
            </a:r>
            <a:r>
              <a:rPr lang="en-US" dirty="0" err="1" smtClean="0">
                <a:solidFill>
                  <a:srgbClr val="000000"/>
                </a:solidFill>
                <a:cs typeface="Times New Roman" pitchFamily="18" charset="0"/>
              </a:rPr>
              <a:t>0x80000001</a:t>
            </a:r>
            <a:r>
              <a:rPr lang="en-US" dirty="0" smtClean="0">
                <a:solidFill>
                  <a:srgbClr val="000000"/>
                </a:solidFill>
                <a:cs typeface="Times New Roman" pitchFamily="18" charset="0"/>
              </a:rPr>
              <a:t> </a:t>
            </a:r>
            <a:r>
              <a:rPr lang="en-US" dirty="0" err="1" smtClean="0">
                <a:solidFill>
                  <a:srgbClr val="000000"/>
                </a:solidFill>
                <a:cs typeface="Times New Roman" pitchFamily="18" charset="0"/>
              </a:rPr>
              <a:t>0x00F516</a:t>
            </a:r>
            <a:endParaRPr lang="en-US" dirty="0" smtClean="0">
              <a:solidFill>
                <a:srgbClr val="000000"/>
              </a:solidFill>
              <a:cs typeface="Times New Roman" pitchFamily="18" charset="0"/>
            </a:endParaRPr>
          </a:p>
          <a:p>
            <a:r>
              <a:rPr lang="en-US" dirty="0" smtClean="0">
                <a:solidFill>
                  <a:srgbClr val="000000"/>
                </a:solidFill>
                <a:cs typeface="Times New Roman" pitchFamily="18" charset="0"/>
              </a:rPr>
              <a:t>&lt;output omitted&gt;</a:t>
            </a:r>
          </a:p>
          <a:p>
            <a:endParaRPr lang="en-US" dirty="0"/>
          </a:p>
        </p:txBody>
      </p:sp>
      <p:sp>
        <p:nvSpPr>
          <p:cNvPr id="5" name="Content Placeholder 4"/>
          <p:cNvSpPr>
            <a:spLocks noGrp="1"/>
          </p:cNvSpPr>
          <p:nvPr>
            <p:ph sz="quarter" idx="11"/>
          </p:nvPr>
        </p:nvSpPr>
        <p:spPr/>
        <p:txBody>
          <a:bodyPr>
            <a:normAutofit fontScale="92500" lnSpcReduction="10000"/>
          </a:bodyPr>
          <a:lstStyle/>
          <a:p>
            <a:r>
              <a:rPr lang="en-US" dirty="0" smtClean="0"/>
              <a:t>Use the</a:t>
            </a:r>
            <a:r>
              <a:rPr lang="en-US" b="1" dirty="0" smtClean="0">
                <a:latin typeface="Courier New" pitchFamily="49" charset="0"/>
                <a:cs typeface="Courier New" pitchFamily="49" charset="0"/>
              </a:rPr>
              <a:t> show ip ospf database </a:t>
            </a:r>
            <a:r>
              <a:rPr lang="en-US" dirty="0" smtClean="0"/>
              <a:t>command to gather link state information.</a:t>
            </a:r>
            <a:endParaRPr lang="en-US" dirty="0"/>
          </a:p>
        </p:txBody>
      </p:sp>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LSA Sequence Numbering</a:t>
            </a:r>
            <a:endParaRPr lang="en-US" dirty="0"/>
          </a:p>
        </p:txBody>
      </p:sp>
      <p:sp>
        <p:nvSpPr>
          <p:cNvPr id="4" name="Content Placeholder 3"/>
          <p:cNvSpPr>
            <a:spLocks noGrp="1"/>
          </p:cNvSpPr>
          <p:nvPr>
            <p:ph idx="1"/>
          </p:nvPr>
        </p:nvSpPr>
        <p:spPr/>
        <p:txBody>
          <a:bodyPr>
            <a:normAutofit fontScale="92500"/>
          </a:bodyPr>
          <a:lstStyle/>
          <a:p>
            <a:r>
              <a:rPr lang="en-US" smtClean="0"/>
              <a:t>Each LSA in the LSDB maintains a sequence number.</a:t>
            </a:r>
          </a:p>
          <a:p>
            <a:pPr lvl="1"/>
            <a:r>
              <a:rPr lang="en-US" smtClean="0"/>
              <a:t>The sequence numbering scheme is a 4-byte number that begins with 0x80000001 and ends with 0x7FFFFFFF.</a:t>
            </a:r>
          </a:p>
          <a:p>
            <a:r>
              <a:rPr lang="en-US" smtClean="0"/>
              <a:t>OSPF floods each LSA every 30 minutes to maintain proper database synchronization. </a:t>
            </a:r>
          </a:p>
          <a:p>
            <a:pPr lvl="1"/>
            <a:r>
              <a:rPr lang="en-US" smtClean="0"/>
              <a:t>Each time the LSA is flooded, the sequence number is incremented by one.</a:t>
            </a:r>
          </a:p>
          <a:p>
            <a:r>
              <a:rPr lang="en-US" smtClean="0"/>
              <a:t>Ultimately, an LSA sequence number will wrap around to 0x80000001. </a:t>
            </a:r>
          </a:p>
          <a:p>
            <a:pPr lvl="1"/>
            <a:r>
              <a:rPr lang="en-US" smtClean="0"/>
              <a:t>When this occurs, the existing LSA is prematurely aged to maxage (one hour) and flushed.  </a:t>
            </a:r>
          </a:p>
          <a:p>
            <a:r>
              <a:rPr lang="en-US" smtClean="0"/>
              <a:t>When a router encounters two instances of an LSA, it must determine which is more recent. </a:t>
            </a:r>
          </a:p>
          <a:p>
            <a:pPr lvl="1"/>
            <a:r>
              <a:rPr lang="en-US" smtClean="0"/>
              <a:t>The LSA having the newer (higher) LS sequence number is more recent.</a:t>
            </a:r>
          </a:p>
          <a:p>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SPF Routing Algorithm</a:t>
            </a:r>
            <a:endParaRPr lang="en-US" dirty="0"/>
          </a:p>
        </p:txBody>
      </p:sp>
      <p:sp>
        <p:nvSpPr>
          <p:cNvPr id="3" name="Content Placeholder 2"/>
          <p:cNvSpPr>
            <a:spLocks noGrp="1"/>
          </p:cNvSpPr>
          <p:nvPr>
            <p:ph idx="1"/>
          </p:nvPr>
        </p:nvSpPr>
        <p:spPr>
          <a:xfrm>
            <a:off x="251692" y="1225964"/>
            <a:ext cx="4066688" cy="5191792"/>
          </a:xfrm>
        </p:spPr>
        <p:txBody>
          <a:bodyPr>
            <a:normAutofit/>
          </a:bodyPr>
          <a:lstStyle/>
          <a:p>
            <a:r>
              <a:rPr lang="en-US" dirty="0" smtClean="0"/>
              <a:t>The SPF algorithm accumulates costs along each path, from source to destination. </a:t>
            </a:r>
          </a:p>
          <a:p>
            <a:pPr lvl="1"/>
            <a:r>
              <a:rPr lang="en-US" dirty="0" smtClean="0"/>
              <a:t>The accumulated costs is then used by the router to build a topology table.</a:t>
            </a:r>
            <a:endParaRPr lang="en-US" dirty="0"/>
          </a:p>
        </p:txBody>
      </p:sp>
      <p:pic>
        <p:nvPicPr>
          <p:cNvPr id="10" name="Picture 1"/>
          <p:cNvPicPr>
            <a:picLocks noGrp="1" noChangeAspect="1" noChangeArrowheads="1"/>
          </p:cNvPicPr>
          <p:nvPr>
            <p:ph idx="10"/>
          </p:nvPr>
        </p:nvPicPr>
        <p:blipFill>
          <a:blip r:embed="rId2"/>
          <a:stretch>
            <a:fillRect/>
          </a:stretch>
        </p:blipFill>
        <p:spPr bwMode="auto">
          <a:xfrm>
            <a:off x="5310747" y="1198563"/>
            <a:ext cx="2850030" cy="5191125"/>
          </a:xfrm>
          <a:prstGeom prst="rect">
            <a:avLst/>
          </a:prstGeom>
          <a:noFill/>
          <a:ln w="9525">
            <a:noFill/>
            <a:miter lim="800000"/>
            <a:headEnd/>
            <a:tailEnd/>
          </a:ln>
        </p:spPr>
      </p:pic>
      <p:sp>
        <p:nvSpPr>
          <p:cNvPr id="11" name="Rectangle 10"/>
          <p:cNvSpPr/>
          <p:nvPr/>
        </p:nvSpPr>
        <p:spPr bwMode="auto">
          <a:xfrm>
            <a:off x="5133975" y="1333500"/>
            <a:ext cx="2867025" cy="2628900"/>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5581939" y="5079999"/>
            <a:ext cx="2897043" cy="1408544"/>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302443" y="5895833"/>
            <a:ext cx="196706" cy="13120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3730" name="Rectangle 2"/>
          <p:cNvSpPr>
            <a:spLocks noGrp="1" noChangeArrowheads="1"/>
          </p:cNvSpPr>
          <p:nvPr>
            <p:ph type="title"/>
          </p:nvPr>
        </p:nvSpPr>
        <p:spPr/>
        <p:txBody>
          <a:bodyPr/>
          <a:lstStyle/>
          <a:p>
            <a:r>
              <a:rPr lang="en-US" smtClean="0"/>
              <a:t>Route Designator in Routing Table</a:t>
            </a:r>
            <a:endParaRPr lang="en-US" dirty="0"/>
          </a:p>
        </p:txBody>
      </p:sp>
      <p:graphicFrame>
        <p:nvGraphicFramePr>
          <p:cNvPr id="13" name="Content Placeholder 12"/>
          <p:cNvGraphicFramePr>
            <a:graphicFrameLocks noGrp="1"/>
          </p:cNvGraphicFramePr>
          <p:nvPr>
            <p:ph sz="quarter" idx="11"/>
          </p:nvPr>
        </p:nvGraphicFramePr>
        <p:xfrm>
          <a:off x="279400" y="1119116"/>
          <a:ext cx="8520114" cy="2565400"/>
        </p:xfrm>
        <a:graphic>
          <a:graphicData uri="http://schemas.openxmlformats.org/drawingml/2006/table">
            <a:tbl>
              <a:tblPr firstRow="1" bandRow="1">
                <a:tableStyleId>{5C22544A-7EE6-4342-B048-85BDC9FD1C3A}</a:tableStyleId>
              </a:tblPr>
              <a:tblGrid>
                <a:gridCol w="1904242"/>
                <a:gridCol w="3775834"/>
                <a:gridCol w="2840038"/>
              </a:tblGrid>
              <a:tr h="370840">
                <a:tc>
                  <a:txBody>
                    <a:bodyPr/>
                    <a:lstStyle/>
                    <a:p>
                      <a:pPr marL="0" marR="0" algn="ctr">
                        <a:lnSpc>
                          <a:spcPct val="100000"/>
                        </a:lnSpc>
                        <a:spcBef>
                          <a:spcPts val="0"/>
                        </a:spcBef>
                        <a:spcAft>
                          <a:spcPts val="0"/>
                        </a:spcAft>
                      </a:pPr>
                      <a:r>
                        <a:rPr lang="en-US" sz="1200" b="1" dirty="0"/>
                        <a:t>Route </a:t>
                      </a:r>
                      <a:r>
                        <a:rPr lang="en-US" sz="1200" b="1" dirty="0" smtClean="0"/>
                        <a:t>Designator</a:t>
                      </a:r>
                      <a:endParaRPr lang="en-US" sz="1200" b="1" dirty="0">
                        <a:solidFill>
                          <a:srgbClr val="000000"/>
                        </a:solidFill>
                        <a:latin typeface="Arial"/>
                        <a:ea typeface="SimSun"/>
                        <a:cs typeface="Times New Roman"/>
                      </a:endParaRPr>
                    </a:p>
                  </a:txBody>
                  <a:tcPr marL="68580" marR="68580" marT="0" marB="0" anchor="ctr"/>
                </a:tc>
                <a:tc gridSpan="2">
                  <a:txBody>
                    <a:bodyPr/>
                    <a:lstStyle/>
                    <a:p>
                      <a:pPr marL="0" marR="0" algn="ctr">
                        <a:lnSpc>
                          <a:spcPct val="100000"/>
                        </a:lnSpc>
                        <a:spcBef>
                          <a:spcPts val="0"/>
                        </a:spcBef>
                        <a:spcAft>
                          <a:spcPts val="0"/>
                        </a:spcAft>
                      </a:pPr>
                      <a:r>
                        <a:rPr lang="en-US" sz="1200" b="1" dirty="0"/>
                        <a:t>Description</a:t>
                      </a:r>
                      <a:endParaRPr lang="en-US" sz="1200" b="1" dirty="0">
                        <a:solidFill>
                          <a:srgbClr val="000000"/>
                        </a:solidFill>
                        <a:latin typeface="Arial"/>
                        <a:ea typeface="SimSun"/>
                        <a:cs typeface="Times New Roman"/>
                      </a:endParaRPr>
                    </a:p>
                  </a:txBody>
                  <a:tcPr marL="68580" marR="68580" marT="0" marB="0" anchor="ctr"/>
                </a:tc>
                <a:tc hMerge="1">
                  <a:txBody>
                    <a:bodyPr/>
                    <a:lstStyle/>
                    <a:p>
                      <a:endParaRPr lang="en-US"/>
                    </a:p>
                  </a:txBody>
                  <a:tcPr/>
                </a:tc>
              </a:tr>
              <a:tr h="370840">
                <a:tc>
                  <a:txBody>
                    <a:bodyPr/>
                    <a:lstStyle/>
                    <a:p>
                      <a:pPr marL="0" marR="0" algn="ctr">
                        <a:lnSpc>
                          <a:spcPct val="100000"/>
                        </a:lnSpc>
                        <a:spcBef>
                          <a:spcPts val="0"/>
                        </a:spcBef>
                        <a:spcAft>
                          <a:spcPts val="0"/>
                        </a:spcAft>
                      </a:pPr>
                      <a:r>
                        <a:rPr lang="en-US" sz="1200" b="1" dirty="0"/>
                        <a:t>O</a:t>
                      </a:r>
                      <a:endParaRPr lang="en-US" sz="12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200" dirty="0"/>
                        <a:t>OSPF intra-area (router LSA) and network LSA</a:t>
                      </a:r>
                      <a:endParaRPr lang="en-US" sz="1200" dirty="0">
                        <a:solidFill>
                          <a:srgbClr val="000000"/>
                        </a:solidFill>
                        <a:latin typeface="Times New Roman"/>
                        <a:ea typeface="SimSun"/>
                        <a:cs typeface="Arial"/>
                      </a:endParaRPr>
                    </a:p>
                  </a:txBody>
                  <a:tcPr marL="68580" marR="68580" marT="0" marB="0" anchor="ctr"/>
                </a:tc>
                <a:tc>
                  <a:txBody>
                    <a:bodyPr/>
                    <a:lstStyle/>
                    <a:p>
                      <a:pPr marL="169863" marR="0" indent="-169863" algn="l">
                        <a:lnSpc>
                          <a:spcPct val="100000"/>
                        </a:lnSpc>
                        <a:spcBef>
                          <a:spcPts val="0"/>
                        </a:spcBef>
                        <a:spcAft>
                          <a:spcPts val="0"/>
                        </a:spcAft>
                        <a:buFont typeface="Arial" pitchFamily="34" charset="0"/>
                        <a:buChar char="•"/>
                      </a:pPr>
                      <a:r>
                        <a:rPr lang="en-US" sz="1200" dirty="0"/>
                        <a:t>Networks from within the router’s area. Advertised by way of router LSAs and network LSAs.</a:t>
                      </a:r>
                      <a:endParaRPr lang="en-US" sz="1200" dirty="0">
                        <a:solidFill>
                          <a:srgbClr val="000000"/>
                        </a:solidFill>
                        <a:latin typeface="Times New Roman"/>
                        <a:ea typeface="SimSun"/>
                        <a:cs typeface="Arial"/>
                      </a:endParaRPr>
                    </a:p>
                  </a:txBody>
                  <a:tcPr marL="68580" marR="68580" marT="0" marB="0" anchor="ctr"/>
                </a:tc>
              </a:tr>
              <a:tr h="370840">
                <a:tc>
                  <a:txBody>
                    <a:bodyPr/>
                    <a:lstStyle/>
                    <a:p>
                      <a:pPr marL="0" marR="0" algn="ctr">
                        <a:lnSpc>
                          <a:spcPct val="100000"/>
                        </a:lnSpc>
                        <a:spcBef>
                          <a:spcPts val="0"/>
                        </a:spcBef>
                        <a:spcAft>
                          <a:spcPts val="0"/>
                        </a:spcAft>
                      </a:pPr>
                      <a:r>
                        <a:rPr lang="en-US" sz="1200" b="1" dirty="0"/>
                        <a:t>O IA</a:t>
                      </a:r>
                      <a:endParaRPr lang="en-US" sz="12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200" dirty="0"/>
                        <a:t>OSPF </a:t>
                      </a:r>
                      <a:r>
                        <a:rPr lang="en-US" sz="1200" dirty="0" err="1"/>
                        <a:t>interarea</a:t>
                      </a:r>
                      <a:r>
                        <a:rPr lang="en-US" sz="1200" dirty="0"/>
                        <a:t> (summary LSA)</a:t>
                      </a:r>
                      <a:endParaRPr lang="en-US" sz="1200" dirty="0">
                        <a:solidFill>
                          <a:srgbClr val="000000"/>
                        </a:solidFill>
                        <a:latin typeface="Times New Roman"/>
                        <a:ea typeface="SimSun"/>
                        <a:cs typeface="Arial"/>
                      </a:endParaRPr>
                    </a:p>
                  </a:txBody>
                  <a:tcPr marL="68580" marR="68580" marT="0" marB="0" anchor="ctr"/>
                </a:tc>
                <a:tc>
                  <a:txBody>
                    <a:bodyPr/>
                    <a:lstStyle/>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dirty="0">
                          <a:solidFill>
                            <a:schemeClr val="dk1"/>
                          </a:solidFill>
                          <a:latin typeface="+mn-lt"/>
                          <a:ea typeface="+mn-ea"/>
                          <a:cs typeface="+mn-cs"/>
                        </a:rPr>
                        <a:t>Networks from outside the router’s area but within the OSPF AS. Advertised by way of summary LSAs.</a:t>
                      </a:r>
                    </a:p>
                  </a:txBody>
                  <a:tcPr marL="68580" marR="68580" marT="0" marB="0" anchor="ctr"/>
                </a:tc>
              </a:tr>
              <a:tr h="370840">
                <a:tc>
                  <a:txBody>
                    <a:bodyPr/>
                    <a:lstStyle/>
                    <a:p>
                      <a:pPr marL="0" marR="0" algn="ctr">
                        <a:lnSpc>
                          <a:spcPct val="100000"/>
                        </a:lnSpc>
                        <a:spcBef>
                          <a:spcPts val="0"/>
                        </a:spcBef>
                        <a:spcAft>
                          <a:spcPts val="0"/>
                        </a:spcAft>
                      </a:pPr>
                      <a:r>
                        <a:rPr lang="en-US" sz="1200" b="1" dirty="0"/>
                        <a:t>O E1</a:t>
                      </a:r>
                      <a:endParaRPr lang="en-US" sz="12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200"/>
                        <a:t>Type 1 external routes</a:t>
                      </a:r>
                      <a:endParaRPr lang="en-US" sz="1200">
                        <a:solidFill>
                          <a:srgbClr val="000000"/>
                        </a:solidFill>
                        <a:latin typeface="Times New Roman"/>
                        <a:ea typeface="SimSun"/>
                        <a:cs typeface="Arial"/>
                      </a:endParaRPr>
                    </a:p>
                  </a:txBody>
                  <a:tcPr marL="68580" marR="68580" marT="0" marB="0" anchor="ctr"/>
                </a:tc>
                <a:tc>
                  <a:txBody>
                    <a:bodyPr/>
                    <a:lstStyle/>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dirty="0">
                          <a:solidFill>
                            <a:schemeClr val="dk1"/>
                          </a:solidFill>
                          <a:latin typeface="+mn-lt"/>
                          <a:ea typeface="+mn-ea"/>
                          <a:cs typeface="+mn-cs"/>
                        </a:rPr>
                        <a:t>Networks from outside the router’s AS, advertised by way of external LSAs.</a:t>
                      </a:r>
                    </a:p>
                  </a:txBody>
                  <a:tcPr marL="68580" marR="68580" marT="0" marB="0" anchor="ctr"/>
                </a:tc>
              </a:tr>
              <a:tr h="370840">
                <a:tc>
                  <a:txBody>
                    <a:bodyPr/>
                    <a:lstStyle/>
                    <a:p>
                      <a:pPr marL="0" marR="0" algn="ctr">
                        <a:lnSpc>
                          <a:spcPct val="100000"/>
                        </a:lnSpc>
                        <a:spcBef>
                          <a:spcPts val="0"/>
                        </a:spcBef>
                        <a:spcAft>
                          <a:spcPts val="0"/>
                        </a:spcAft>
                      </a:pPr>
                      <a:r>
                        <a:rPr lang="en-US" sz="1200" b="1" dirty="0"/>
                        <a:t>O E2</a:t>
                      </a:r>
                      <a:endParaRPr lang="en-US" sz="12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200" dirty="0"/>
                        <a:t>Type 2 external routes</a:t>
                      </a:r>
                      <a:endParaRPr lang="en-US" sz="1200" dirty="0">
                        <a:solidFill>
                          <a:srgbClr val="000000"/>
                        </a:solidFill>
                        <a:latin typeface="Times New Roman"/>
                        <a:ea typeface="SimSun"/>
                        <a:cs typeface="Arial"/>
                      </a:endParaRPr>
                    </a:p>
                  </a:txBody>
                  <a:tcPr marL="68580" marR="68580" marT="0" marB="0" anchor="ctr"/>
                </a:tc>
                <a:tc>
                  <a:txBody>
                    <a:bodyPr/>
                    <a:lstStyle/>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dirty="0">
                          <a:solidFill>
                            <a:schemeClr val="dk1"/>
                          </a:solidFill>
                          <a:latin typeface="+mn-lt"/>
                          <a:ea typeface="+mn-ea"/>
                          <a:cs typeface="+mn-cs"/>
                        </a:rPr>
                        <a:t>Networks from outside the router’s AS, advertised by way of external LSAs. </a:t>
                      </a:r>
                    </a:p>
                  </a:txBody>
                  <a:tcPr marL="68580" marR="68580" marT="0" marB="0" anchor="ctr"/>
                </a:tc>
              </a:tr>
            </a:tbl>
          </a:graphicData>
        </a:graphic>
      </p:graphicFrame>
      <p:sp>
        <p:nvSpPr>
          <p:cNvPr id="8" name="Rectangle 7"/>
          <p:cNvSpPr/>
          <p:nvPr/>
        </p:nvSpPr>
        <p:spPr bwMode="auto">
          <a:xfrm>
            <a:off x="308085" y="6072878"/>
            <a:ext cx="401599" cy="17779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 name="Rectangle 8"/>
          <p:cNvSpPr/>
          <p:nvPr/>
        </p:nvSpPr>
        <p:spPr bwMode="auto">
          <a:xfrm>
            <a:off x="306652" y="4585648"/>
            <a:ext cx="524933" cy="32169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 name="Rectangle 9"/>
          <p:cNvSpPr/>
          <p:nvPr/>
        </p:nvSpPr>
        <p:spPr bwMode="auto">
          <a:xfrm>
            <a:off x="279399" y="5501863"/>
            <a:ext cx="239215" cy="23019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6" name="Content Placeholder 5"/>
          <p:cNvSpPr>
            <a:spLocks noGrp="1"/>
          </p:cNvSpPr>
          <p:nvPr>
            <p:ph idx="10"/>
          </p:nvPr>
        </p:nvSpPr>
        <p:spPr>
          <a:xfrm>
            <a:off x="279400" y="3821373"/>
            <a:ext cx="8520354" cy="2620370"/>
          </a:xfrm>
          <a:ln w="12700">
            <a:solidFill>
              <a:schemeClr val="bg2"/>
            </a:solidFill>
          </a:ln>
        </p:spPr>
        <p:txBody>
          <a:bodyPr>
            <a:noAutofit/>
          </a:bodyPr>
          <a:lstStyle/>
          <a:p>
            <a:pPr>
              <a:spcAft>
                <a:spcPts val="0"/>
              </a:spcAft>
              <a:buNone/>
            </a:pPr>
            <a:r>
              <a:rPr lang="en-US" sz="1200" dirty="0" smtClean="0">
                <a:latin typeface="Courier New" pitchFamily="49" charset="0"/>
                <a:cs typeface="Courier New" pitchFamily="49" charset="0"/>
              </a:rPr>
              <a:t>R1# </a:t>
            </a:r>
            <a:r>
              <a:rPr lang="en-US" sz="1200" b="1" dirty="0" smtClean="0">
                <a:latin typeface="Courier New" pitchFamily="49" charset="0"/>
                <a:cs typeface="Courier New" pitchFamily="49" charset="0"/>
              </a:rPr>
              <a:t>show ip route</a:t>
            </a:r>
          </a:p>
          <a:p>
            <a:pPr>
              <a:spcAft>
                <a:spcPts val="0"/>
              </a:spcAft>
              <a:buNone/>
            </a:pPr>
            <a:r>
              <a:rPr lang="en-US" sz="1200" dirty="0" smtClean="0">
                <a:latin typeface="Courier New" pitchFamily="49" charset="0"/>
                <a:cs typeface="Courier New" pitchFamily="49" charset="0"/>
              </a:rPr>
              <a:t>&lt;output omitted&gt;</a:t>
            </a:r>
          </a:p>
          <a:p>
            <a:pPr>
              <a:spcAft>
                <a:spcPts val="0"/>
              </a:spcAft>
              <a:buNone/>
            </a:pPr>
            <a:r>
              <a:rPr lang="en-US" sz="1200" dirty="0" smtClean="0">
                <a:latin typeface="Courier New" pitchFamily="49" charset="0"/>
                <a:cs typeface="Courier New" pitchFamily="49" charset="0"/>
              </a:rPr>
              <a:t>Gateway of last resort is not set</a:t>
            </a:r>
          </a:p>
          <a:p>
            <a:pPr>
              <a:spcAft>
                <a:spcPts val="0"/>
              </a:spcAft>
              <a:buNone/>
            </a:pPr>
            <a:r>
              <a:rPr lang="en-US" sz="1200" dirty="0" smtClean="0">
                <a:latin typeface="Courier New" pitchFamily="49" charset="0"/>
                <a:cs typeface="Courier New" pitchFamily="49" charset="0"/>
              </a:rPr>
              <a:t>172.31.0.0/24 is subnetted, 2 subnets</a:t>
            </a:r>
          </a:p>
          <a:p>
            <a:pPr>
              <a:spcAft>
                <a:spcPts val="0"/>
              </a:spcAft>
              <a:buNone/>
            </a:pPr>
            <a:r>
              <a:rPr lang="pt-BR" sz="1200" dirty="0" smtClean="0">
                <a:latin typeface="Courier New" pitchFamily="49" charset="0"/>
                <a:cs typeface="Courier New" pitchFamily="49" charset="0"/>
              </a:rPr>
              <a:t>O IA 172.31.2.0 [110/1563] via 10.1.1.1, 00:12:35, FastEthernet0/0</a:t>
            </a:r>
          </a:p>
          <a:p>
            <a:pPr>
              <a:spcAft>
                <a:spcPts val="0"/>
              </a:spcAft>
              <a:buNone/>
            </a:pPr>
            <a:r>
              <a:rPr lang="pt-BR" sz="1200" dirty="0" smtClean="0">
                <a:latin typeface="Courier New" pitchFamily="49" charset="0"/>
                <a:cs typeface="Courier New" pitchFamily="49" charset="0"/>
              </a:rPr>
              <a:t>O IA 172.31.1.0 [110/782] via 10.1.1.1, 00:12:35, FastEthernet0/0</a:t>
            </a:r>
          </a:p>
          <a:p>
            <a:pPr>
              <a:spcAft>
                <a:spcPts val="0"/>
              </a:spcAft>
              <a:buNone/>
            </a:pPr>
            <a:r>
              <a:rPr lang="en-US" sz="1200" dirty="0" smtClean="0">
                <a:latin typeface="Courier New" pitchFamily="49" charset="0"/>
                <a:cs typeface="Courier New" pitchFamily="49" charset="0"/>
              </a:rPr>
              <a:t>10.0.0.0/8 is variably subnetted, 6 subnets, 2 masks</a:t>
            </a:r>
          </a:p>
          <a:p>
            <a:pPr>
              <a:spcAft>
                <a:spcPts val="0"/>
              </a:spcAft>
              <a:buNone/>
            </a:pPr>
            <a:r>
              <a:rPr lang="en-US" sz="1200" dirty="0" smtClean="0">
                <a:latin typeface="Courier New" pitchFamily="49" charset="0"/>
                <a:cs typeface="Courier New" pitchFamily="49" charset="0"/>
              </a:rPr>
              <a:t>C 10.200.200.13/32 is directly connected, Loopback0</a:t>
            </a:r>
          </a:p>
          <a:p>
            <a:pPr>
              <a:spcAft>
                <a:spcPts val="0"/>
              </a:spcAft>
              <a:buNone/>
            </a:pPr>
            <a:r>
              <a:rPr lang="en-US" sz="1200" dirty="0" smtClean="0">
                <a:latin typeface="Courier New" pitchFamily="49" charset="0"/>
                <a:cs typeface="Courier New" pitchFamily="49" charset="0"/>
              </a:rPr>
              <a:t>C 10.1.3.0/24 is directly connected, Serial0/0/0</a:t>
            </a:r>
          </a:p>
          <a:p>
            <a:pPr>
              <a:spcAft>
                <a:spcPts val="0"/>
              </a:spcAft>
              <a:buNone/>
            </a:pPr>
            <a:r>
              <a:rPr lang="pt-BR" sz="1200" dirty="0" smtClean="0">
                <a:latin typeface="Courier New" pitchFamily="49" charset="0"/>
                <a:cs typeface="Courier New" pitchFamily="49" charset="0"/>
              </a:rPr>
              <a:t>O 10.1.2.0/24 [110/782] via 10.1.3.4, 00:12:35, Serial0/0/0</a:t>
            </a:r>
          </a:p>
          <a:p>
            <a:pPr>
              <a:spcAft>
                <a:spcPts val="0"/>
              </a:spcAft>
              <a:buNone/>
            </a:pPr>
            <a:r>
              <a:rPr lang="en-US" sz="1200" dirty="0" smtClean="0">
                <a:latin typeface="Courier New" pitchFamily="49" charset="0"/>
                <a:cs typeface="Courier New" pitchFamily="49" charset="0"/>
              </a:rPr>
              <a:t>C 10.1.1.0/24 is directly connected, FastEthernet0/0</a:t>
            </a:r>
          </a:p>
          <a:p>
            <a:pPr>
              <a:spcAft>
                <a:spcPts val="0"/>
              </a:spcAft>
              <a:buNone/>
            </a:pPr>
            <a:r>
              <a:rPr lang="en-US" sz="1200" dirty="0" smtClean="0">
                <a:latin typeface="Courier New" pitchFamily="49" charset="0"/>
                <a:cs typeface="Courier New" pitchFamily="49" charset="0"/>
              </a:rPr>
              <a:t>O 10.1.0.0/24 [110/782] via 10.1.1.1, 00:12:37, FastEthernet0/0</a:t>
            </a:r>
          </a:p>
          <a:p>
            <a:pPr>
              <a:spcAft>
                <a:spcPts val="0"/>
              </a:spcAft>
              <a:buNone/>
            </a:pPr>
            <a:r>
              <a:rPr lang="en-US" sz="1200" dirty="0" smtClean="0">
                <a:latin typeface="Courier New" pitchFamily="49" charset="0"/>
                <a:cs typeface="Courier New" pitchFamily="49" charset="0"/>
              </a:rPr>
              <a:t>O E2 10.254.0.0/24 [110/50] via 10.1.1.1, 00:12:37, FastEthernet0/0</a:t>
            </a:r>
            <a:endParaRPr lang="en-US" sz="1200" dirty="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Best Path Calculation</a:t>
            </a:r>
            <a:endParaRPr lang="en-US" dirty="0"/>
          </a:p>
        </p:txBody>
      </p:sp>
      <p:sp>
        <p:nvSpPr>
          <p:cNvPr id="6" name="Content Placeholder 5"/>
          <p:cNvSpPr>
            <a:spLocks noGrp="1"/>
          </p:cNvSpPr>
          <p:nvPr>
            <p:ph idx="1"/>
          </p:nvPr>
        </p:nvSpPr>
        <p:spPr/>
        <p:txBody>
          <a:bodyPr>
            <a:normAutofit/>
          </a:bodyPr>
          <a:lstStyle/>
          <a:p>
            <a:pPr marL="457200" indent="-457200">
              <a:buFont typeface="+mj-lt"/>
              <a:buAutoNum type="arabicPeriod"/>
            </a:pPr>
            <a:r>
              <a:rPr lang="en-US" dirty="0" smtClean="0"/>
              <a:t>All routers calculate the best paths to destinations </a:t>
            </a:r>
            <a:r>
              <a:rPr lang="en-US" i="1" dirty="0" smtClean="0"/>
              <a:t>within their area (intra-area) and </a:t>
            </a:r>
            <a:r>
              <a:rPr lang="en-US" dirty="0" smtClean="0"/>
              <a:t>add these entries to the routing table. </a:t>
            </a:r>
          </a:p>
          <a:p>
            <a:pPr marL="688975" lvl="1" indent="-225425"/>
            <a:r>
              <a:rPr lang="en-US" dirty="0" smtClean="0"/>
              <a:t>Includes type 1 and 2 LSAs, noted with a designator of </a:t>
            </a:r>
            <a:r>
              <a:rPr lang="en-US" b="1" dirty="0" smtClean="0"/>
              <a:t>O</a:t>
            </a:r>
            <a:r>
              <a:rPr lang="en-US" dirty="0" smtClean="0"/>
              <a:t>.</a:t>
            </a:r>
          </a:p>
          <a:p>
            <a:pPr marL="457200" indent="-457200">
              <a:buFont typeface="+mj-lt"/>
              <a:buAutoNum type="arabicPeriod"/>
            </a:pPr>
            <a:r>
              <a:rPr lang="en-US" dirty="0" smtClean="0"/>
              <a:t>All routers calculate the best paths to the </a:t>
            </a:r>
            <a:r>
              <a:rPr lang="en-US" i="1" dirty="0" smtClean="0"/>
              <a:t>other areas. </a:t>
            </a:r>
          </a:p>
          <a:p>
            <a:pPr marL="688975" lvl="1" indent="-225425"/>
            <a:r>
              <a:rPr lang="en-US" sz="2100" dirty="0" smtClean="0"/>
              <a:t>Includes type 3 and 4 LSAs, noted with a designator of </a:t>
            </a:r>
            <a:r>
              <a:rPr lang="en-US" sz="2100" b="1" dirty="0" smtClean="0"/>
              <a:t>O IA.</a:t>
            </a:r>
            <a:endParaRPr lang="en-US" sz="2100" dirty="0" smtClean="0"/>
          </a:p>
          <a:p>
            <a:pPr marL="457200" indent="-457200">
              <a:buFont typeface="+mj-lt"/>
              <a:buAutoNum type="arabicPeriod"/>
            </a:pPr>
            <a:r>
              <a:rPr lang="en-US" dirty="0" smtClean="0"/>
              <a:t>All routers (except stub areas) calculate the best paths to the external autonomous system (type 5) destinations. </a:t>
            </a:r>
          </a:p>
          <a:p>
            <a:pPr marL="688975" lvl="1" indent="-225425"/>
            <a:r>
              <a:rPr lang="en-US" sz="2100" dirty="0" smtClean="0"/>
              <a:t>Includes either external type 1 (E1), indicated with an </a:t>
            </a:r>
            <a:r>
              <a:rPr lang="en-US" sz="2100" b="1" dirty="0" smtClean="0"/>
              <a:t>O E1 </a:t>
            </a:r>
            <a:r>
              <a:rPr lang="en-US" sz="2100" dirty="0" smtClean="0"/>
              <a:t>or external type 2 (E2), indicated with an </a:t>
            </a:r>
            <a:r>
              <a:rPr lang="en-US" sz="2100" b="1" dirty="0" smtClean="0"/>
              <a:t>O E2</a:t>
            </a:r>
            <a:r>
              <a:rPr lang="en-US" sz="2100" dirty="0" smtClean="0"/>
              <a:t>.</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8914" name="Rectangle 2"/>
          <p:cNvSpPr>
            <a:spLocks noGrp="1" noChangeArrowheads="1"/>
          </p:cNvSpPr>
          <p:nvPr>
            <p:ph type="title"/>
          </p:nvPr>
        </p:nvSpPr>
        <p:spPr/>
        <p:txBody>
          <a:bodyPr/>
          <a:lstStyle/>
          <a:p>
            <a:pPr>
              <a:defRPr/>
            </a:pPr>
            <a:r>
              <a:rPr lang="en-US" dirty="0" smtClean="0"/>
              <a:t>ASBR – Type 1 and 2 Routes</a:t>
            </a:r>
          </a:p>
        </p:txBody>
      </p:sp>
      <p:sp>
        <p:nvSpPr>
          <p:cNvPr id="198659" name="Rectangle 3"/>
          <p:cNvSpPr>
            <a:spLocks noGrp="1" noChangeArrowheads="1"/>
          </p:cNvSpPr>
          <p:nvPr>
            <p:ph idx="1"/>
          </p:nvPr>
        </p:nvSpPr>
        <p:spPr/>
        <p:txBody>
          <a:bodyPr/>
          <a:lstStyle/>
          <a:p>
            <a:r>
              <a:rPr lang="en-US" dirty="0" smtClean="0"/>
              <a:t>The cost of an external route varies, depending on the external type configured on the ASBR. </a:t>
            </a:r>
          </a:p>
          <a:p>
            <a:r>
              <a:rPr lang="en-US" dirty="0" smtClean="0"/>
              <a:t>An ASBR can be configured to send out two types of external routes into OSPF.</a:t>
            </a:r>
          </a:p>
          <a:p>
            <a:pPr lvl="1"/>
            <a:r>
              <a:rPr lang="en-US" dirty="0" smtClean="0"/>
              <a:t>Denoted in the routing table as E1 for Type 1</a:t>
            </a:r>
          </a:p>
          <a:p>
            <a:pPr lvl="1"/>
            <a:r>
              <a:rPr lang="en-US" dirty="0" smtClean="0"/>
              <a:t>Denoted in the routing table as E2 for Type 2. </a:t>
            </a:r>
          </a:p>
          <a:p>
            <a:r>
              <a:rPr lang="en-US" dirty="0" smtClean="0"/>
              <a:t>Depending on the type, OSPF calculates the cost of external routes differently.</a:t>
            </a:r>
          </a:p>
        </p:txBody>
      </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9938" name="Rectangle 2"/>
          <p:cNvSpPr>
            <a:spLocks noGrp="1" noChangeArrowheads="1"/>
          </p:cNvSpPr>
          <p:nvPr>
            <p:ph type="title"/>
          </p:nvPr>
        </p:nvSpPr>
        <p:spPr/>
        <p:txBody>
          <a:bodyPr>
            <a:normAutofit/>
          </a:bodyPr>
          <a:lstStyle/>
          <a:p>
            <a:pPr>
              <a:defRPr/>
            </a:pPr>
            <a:r>
              <a:rPr lang="en-US" dirty="0" smtClean="0"/>
              <a:t>ASBR – Type 1 and 2 Routes</a:t>
            </a:r>
          </a:p>
        </p:txBody>
      </p:sp>
      <p:sp>
        <p:nvSpPr>
          <p:cNvPr id="199683" name="Rectangle 3"/>
          <p:cNvSpPr>
            <a:spLocks noGrp="1" noChangeArrowheads="1"/>
          </p:cNvSpPr>
          <p:nvPr>
            <p:ph idx="1"/>
          </p:nvPr>
        </p:nvSpPr>
        <p:spPr/>
        <p:txBody>
          <a:bodyPr>
            <a:normAutofit/>
          </a:bodyPr>
          <a:lstStyle/>
          <a:p>
            <a:r>
              <a:rPr lang="en-US" b="1" dirty="0" smtClean="0"/>
              <a:t>O E1 Routes</a:t>
            </a:r>
          </a:p>
          <a:p>
            <a:pPr lvl="1"/>
            <a:r>
              <a:rPr lang="en-US" dirty="0" smtClean="0"/>
              <a:t>The metric is calculated by adding the external cost to the internal cost of each link that the packet crosses. </a:t>
            </a:r>
          </a:p>
          <a:p>
            <a:pPr lvl="2"/>
            <a:r>
              <a:rPr lang="en-US" dirty="0" smtClean="0"/>
              <a:t>Use this packet type when there are multiple ASBRs advertising a route to the same autonomous system.</a:t>
            </a:r>
          </a:p>
          <a:p>
            <a:r>
              <a:rPr lang="en-US" b="1" dirty="0" smtClean="0"/>
              <a:t>O E2 Routes </a:t>
            </a:r>
          </a:p>
          <a:p>
            <a:pPr lvl="1"/>
            <a:r>
              <a:rPr lang="en-US" dirty="0" smtClean="0"/>
              <a:t>The packet will always have the external cost assigned, no matter where in the area it crosses.</a:t>
            </a:r>
          </a:p>
          <a:p>
            <a:pPr lvl="2"/>
            <a:r>
              <a:rPr lang="en-US" dirty="0" smtClean="0"/>
              <a:t>Default setting on ASBRs. 	</a:t>
            </a:r>
          </a:p>
          <a:p>
            <a:pPr lvl="2"/>
            <a:r>
              <a:rPr lang="en-US" dirty="0" smtClean="0"/>
              <a:t>Use this packet type if only one router is advertising a route to the autonomous system. </a:t>
            </a:r>
          </a:p>
          <a:p>
            <a:pPr lvl="2"/>
            <a:r>
              <a:rPr lang="en-US" dirty="0" smtClean="0"/>
              <a:t>Type 2 routes are preferred over Type 1 routes unless two equal cost routes exist to the destination. </a:t>
            </a:r>
          </a:p>
          <a:p>
            <a:pPr lvl="2"/>
            <a:endParaRPr lang="en-US" dirty="0" smtClean="0"/>
          </a:p>
        </p:txBody>
      </p:sp>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3010" name="Rectangle 2"/>
          <p:cNvSpPr>
            <a:spLocks noGrp="1" noChangeArrowheads="1"/>
          </p:cNvSpPr>
          <p:nvPr>
            <p:ph type="title"/>
          </p:nvPr>
        </p:nvSpPr>
        <p:spPr/>
        <p:txBody>
          <a:bodyPr/>
          <a:lstStyle/>
          <a:p>
            <a:r>
              <a:rPr lang="en-US" smtClean="0"/>
              <a:t>E2 Routes</a:t>
            </a:r>
          </a:p>
        </p:txBody>
      </p:sp>
      <p:sp>
        <p:nvSpPr>
          <p:cNvPr id="9" name="Content Placeholder 8"/>
          <p:cNvSpPr>
            <a:spLocks noGrp="1"/>
          </p:cNvSpPr>
          <p:nvPr>
            <p:ph idx="11"/>
          </p:nvPr>
        </p:nvSpPr>
        <p:spPr>
          <a:xfrm>
            <a:off x="279400" y="4817660"/>
            <a:ext cx="8520354" cy="1649476"/>
          </a:xfrm>
        </p:spPr>
        <p:txBody>
          <a:bodyPr>
            <a:normAutofit fontScale="85000" lnSpcReduction="20000"/>
          </a:bodyPr>
          <a:lstStyle/>
          <a:p>
            <a:r>
              <a:rPr lang="en-CA" smtClean="0"/>
              <a:t>By default, RTA uses a Type 2 metrics to send external routing information.</a:t>
            </a:r>
          </a:p>
          <a:p>
            <a:r>
              <a:rPr lang="en-CA" smtClean="0"/>
              <a:t>RTB will receive the external RIP routes, including 9.0.0.0/8 from RTA. </a:t>
            </a:r>
          </a:p>
          <a:p>
            <a:r>
              <a:rPr lang="en-CA" smtClean="0"/>
              <a:t>When RTB forwards this route, the metric for the external route remains the same (in this case, 20). </a:t>
            </a:r>
          </a:p>
          <a:p>
            <a:endParaRPr lang="en-CA" smtClean="0"/>
          </a:p>
          <a:p>
            <a:endParaRPr lang="en-US"/>
          </a:p>
        </p:txBody>
      </p:sp>
      <p:grpSp>
        <p:nvGrpSpPr>
          <p:cNvPr id="13" name="Group 12"/>
          <p:cNvGrpSpPr/>
          <p:nvPr/>
        </p:nvGrpSpPr>
        <p:grpSpPr>
          <a:xfrm>
            <a:off x="788158" y="1036216"/>
            <a:ext cx="6934200" cy="3638248"/>
            <a:chOff x="788158" y="1036216"/>
            <a:chExt cx="6934200" cy="3638248"/>
          </a:xfrm>
        </p:grpSpPr>
        <p:pic>
          <p:nvPicPr>
            <p:cNvPr id="201731" name="Picture 3"/>
            <p:cNvPicPr>
              <a:picLocks noChangeAspect="1" noChangeArrowheads="1"/>
            </p:cNvPicPr>
            <p:nvPr/>
          </p:nvPicPr>
          <p:blipFill>
            <a:blip r:embed="rId2"/>
            <a:srcRect r="3555"/>
            <a:stretch>
              <a:fillRect/>
            </a:stretch>
          </p:blipFill>
          <p:spPr bwMode="auto">
            <a:xfrm>
              <a:off x="788158" y="1955160"/>
              <a:ext cx="6934200" cy="1854200"/>
            </a:xfrm>
            <a:prstGeom prst="rect">
              <a:avLst/>
            </a:prstGeom>
            <a:noFill/>
            <a:ln w="9525">
              <a:noFill/>
              <a:miter lim="800000"/>
              <a:headEnd type="none" w="sm" len="sm"/>
              <a:tailEnd type="none" w="sm" len="sm"/>
            </a:ln>
          </p:spPr>
        </p:pic>
        <p:pic>
          <p:nvPicPr>
            <p:cNvPr id="1323012" name="Picture 4"/>
            <p:cNvPicPr>
              <a:picLocks noChangeAspect="1" noChangeArrowheads="1"/>
            </p:cNvPicPr>
            <p:nvPr/>
          </p:nvPicPr>
          <p:blipFill>
            <a:blip r:embed="rId3"/>
            <a:srcRect/>
            <a:stretch>
              <a:fillRect/>
            </a:stretch>
          </p:blipFill>
          <p:spPr bwMode="auto">
            <a:xfrm>
              <a:off x="1196146" y="1036216"/>
              <a:ext cx="5688012" cy="908050"/>
            </a:xfrm>
            <a:prstGeom prst="rect">
              <a:avLst/>
            </a:prstGeom>
            <a:noFill/>
            <a:ln w="12700">
              <a:solidFill>
                <a:schemeClr val="tx1"/>
              </a:solidFill>
              <a:miter lim="800000"/>
              <a:headEnd type="none" w="sm" len="sm"/>
              <a:tailEnd type="none" w="sm" len="sm"/>
            </a:ln>
          </p:spPr>
        </p:pic>
        <p:pic>
          <p:nvPicPr>
            <p:cNvPr id="1323013" name="Picture 5"/>
            <p:cNvPicPr>
              <a:picLocks noChangeAspect="1" noChangeArrowheads="1"/>
            </p:cNvPicPr>
            <p:nvPr/>
          </p:nvPicPr>
          <p:blipFill>
            <a:blip r:embed="rId4"/>
            <a:srcRect/>
            <a:stretch>
              <a:fillRect/>
            </a:stretch>
          </p:blipFill>
          <p:spPr bwMode="auto">
            <a:xfrm>
              <a:off x="1158046" y="3650527"/>
              <a:ext cx="6488112" cy="1023937"/>
            </a:xfrm>
            <a:prstGeom prst="rect">
              <a:avLst/>
            </a:prstGeom>
            <a:noFill/>
            <a:ln w="12700">
              <a:solidFill>
                <a:schemeClr val="tx1"/>
              </a:solidFill>
              <a:miter lim="800000"/>
              <a:headEnd type="none" w="sm" len="sm"/>
              <a:tailEnd type="none" w="sm" len="sm"/>
            </a:ln>
          </p:spPr>
        </p:pic>
      </p:grpSp>
    </p:spTree>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4034" name="Rectangle 2"/>
          <p:cNvSpPr>
            <a:spLocks noGrp="1" noChangeArrowheads="1"/>
          </p:cNvSpPr>
          <p:nvPr>
            <p:ph type="title"/>
          </p:nvPr>
        </p:nvSpPr>
        <p:spPr/>
        <p:txBody>
          <a:bodyPr/>
          <a:lstStyle/>
          <a:p>
            <a:pPr>
              <a:defRPr/>
            </a:pPr>
            <a:r>
              <a:rPr lang="en-US" smtClean="0"/>
              <a:t>E1 Routes</a:t>
            </a:r>
          </a:p>
        </p:txBody>
      </p:sp>
      <p:sp>
        <p:nvSpPr>
          <p:cNvPr id="9" name="Content Placeholder 8"/>
          <p:cNvSpPr>
            <a:spLocks noGrp="1"/>
          </p:cNvSpPr>
          <p:nvPr>
            <p:ph idx="11"/>
          </p:nvPr>
        </p:nvSpPr>
        <p:spPr>
          <a:xfrm>
            <a:off x="279400" y="4844955"/>
            <a:ext cx="8520354" cy="1622181"/>
          </a:xfrm>
        </p:spPr>
        <p:txBody>
          <a:bodyPr/>
          <a:lstStyle/>
          <a:p>
            <a:r>
              <a:rPr lang="en-CA" smtClean="0">
                <a:cs typeface="Arial" pitchFamily="34" charset="0"/>
              </a:rPr>
              <a:t>If RTA is configured to use a Type 1 metric with external routes, OSPF will increment the metric value of the external route according to its standard cost algorithm.</a:t>
            </a:r>
          </a:p>
        </p:txBody>
      </p:sp>
      <p:grpSp>
        <p:nvGrpSpPr>
          <p:cNvPr id="7" name="Group 6"/>
          <p:cNvGrpSpPr/>
          <p:nvPr/>
        </p:nvGrpSpPr>
        <p:grpSpPr>
          <a:xfrm>
            <a:off x="1047465" y="1054295"/>
            <a:ext cx="6934200" cy="3523000"/>
            <a:chOff x="2057400" y="1900456"/>
            <a:chExt cx="6934200" cy="3523000"/>
          </a:xfrm>
        </p:grpSpPr>
        <p:pic>
          <p:nvPicPr>
            <p:cNvPr id="202758" name="Picture 6"/>
            <p:cNvPicPr>
              <a:picLocks noChangeAspect="1" noChangeArrowheads="1"/>
            </p:cNvPicPr>
            <p:nvPr/>
          </p:nvPicPr>
          <p:blipFill>
            <a:blip r:embed="rId2"/>
            <a:srcRect r="3555"/>
            <a:stretch>
              <a:fillRect/>
            </a:stretch>
          </p:blipFill>
          <p:spPr bwMode="auto">
            <a:xfrm>
              <a:off x="2057400" y="2819400"/>
              <a:ext cx="6934200" cy="1854200"/>
            </a:xfrm>
            <a:prstGeom prst="rect">
              <a:avLst/>
            </a:prstGeom>
            <a:noFill/>
            <a:ln w="9525">
              <a:noFill/>
              <a:miter lim="800000"/>
              <a:headEnd type="none" w="sm" len="sm"/>
              <a:tailEnd type="none" w="sm" len="sm"/>
            </a:ln>
          </p:spPr>
        </p:pic>
        <p:pic>
          <p:nvPicPr>
            <p:cNvPr id="1324035" name="Picture 3"/>
            <p:cNvPicPr>
              <a:picLocks noChangeAspect="1" noChangeArrowheads="1"/>
            </p:cNvPicPr>
            <p:nvPr/>
          </p:nvPicPr>
          <p:blipFill>
            <a:blip r:embed="rId3"/>
            <a:srcRect/>
            <a:stretch>
              <a:fillRect/>
            </a:stretch>
          </p:blipFill>
          <p:spPr bwMode="auto">
            <a:xfrm>
              <a:off x="2346325" y="1900456"/>
              <a:ext cx="5902325" cy="976313"/>
            </a:xfrm>
            <a:prstGeom prst="rect">
              <a:avLst/>
            </a:prstGeom>
            <a:noFill/>
            <a:ln w="9525">
              <a:solidFill>
                <a:schemeClr val="tx1"/>
              </a:solidFill>
              <a:miter lim="800000"/>
              <a:headEnd type="none" w="sm" len="sm"/>
              <a:tailEnd type="none" w="sm" len="sm"/>
            </a:ln>
          </p:spPr>
        </p:pic>
        <p:pic>
          <p:nvPicPr>
            <p:cNvPr id="1324036" name="Picture 4"/>
            <p:cNvPicPr>
              <a:picLocks noChangeAspect="1" noChangeArrowheads="1"/>
            </p:cNvPicPr>
            <p:nvPr/>
          </p:nvPicPr>
          <p:blipFill>
            <a:blip r:embed="rId4"/>
            <a:srcRect/>
            <a:stretch>
              <a:fillRect/>
            </a:stretch>
          </p:blipFill>
          <p:spPr bwMode="auto">
            <a:xfrm>
              <a:off x="2270125" y="4515406"/>
              <a:ext cx="6321425" cy="908050"/>
            </a:xfrm>
            <a:prstGeom prst="rect">
              <a:avLst/>
            </a:prstGeom>
            <a:noFill/>
            <a:ln w="12700">
              <a:solidFill>
                <a:schemeClr val="tx1"/>
              </a:solidFill>
              <a:miter lim="800000"/>
              <a:headEnd type="none" w="sm" len="sm"/>
              <a:tailEnd type="none" w="sm" len="sm"/>
            </a:ln>
          </p:spPr>
        </p:pic>
      </p:gr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a:xfrm>
            <a:off x="279400" y="419970"/>
            <a:ext cx="8522208" cy="740664"/>
          </a:xfrm>
        </p:spPr>
        <p:txBody>
          <a:bodyPr>
            <a:normAutofit fontScale="90000"/>
          </a:bodyPr>
          <a:lstStyle/>
          <a:p>
            <a:r>
              <a:rPr lang="en-US" dirty="0" smtClean="0"/>
              <a:t>Configuring OSPF </a:t>
            </a:r>
            <a:r>
              <a:rPr lang="en-US" dirty="0" err="1" smtClean="0"/>
              <a:t>LSDB</a:t>
            </a:r>
            <a:r>
              <a:rPr lang="en-US" dirty="0" smtClean="0"/>
              <a:t> Overload Protection</a:t>
            </a:r>
            <a:endParaRPr lang="en-US" dirty="0"/>
          </a:p>
        </p:txBody>
      </p:sp>
      <p:sp>
        <p:nvSpPr>
          <p:cNvPr id="13" name="Content Placeholder 12"/>
          <p:cNvSpPr>
            <a:spLocks noGrp="1"/>
          </p:cNvSpPr>
          <p:nvPr>
            <p:ph idx="1"/>
          </p:nvPr>
        </p:nvSpPr>
        <p:spPr>
          <a:xfrm>
            <a:off x="289859" y="1247947"/>
            <a:ext cx="8316913" cy="491994"/>
          </a:xfrm>
        </p:spPr>
        <p:txBody>
          <a:bodyPr>
            <a:normAutofit/>
          </a:bodyPr>
          <a:lstStyle/>
          <a:p>
            <a:r>
              <a:rPr lang="en-US" dirty="0" smtClean="0"/>
              <a:t>Limit the processing of LSAs for a defined OSPF process.</a:t>
            </a:r>
            <a:endParaRPr lang="en-US" dirty="0"/>
          </a:p>
        </p:txBody>
      </p:sp>
      <p:sp>
        <p:nvSpPr>
          <p:cNvPr id="14" name="Text Placeholder 13"/>
          <p:cNvSpPr>
            <a:spLocks noGrp="1"/>
          </p:cNvSpPr>
          <p:nvPr>
            <p:ph type="body" sz="quarter" idx="10"/>
          </p:nvPr>
        </p:nvSpPr>
        <p:spPr>
          <a:xfrm>
            <a:off x="623992" y="1785986"/>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25785" y="2245873"/>
            <a:ext cx="7745412" cy="856718"/>
          </a:xfrm>
        </p:spPr>
        <p:txBody>
          <a:bodyPr>
            <a:normAutofit/>
          </a:bodyPr>
          <a:lstStyle/>
          <a:p>
            <a:r>
              <a:rPr lang="en-US" dirty="0" smtClean="0"/>
              <a:t>max-</a:t>
            </a:r>
            <a:r>
              <a:rPr lang="en-US" dirty="0" err="1" smtClean="0"/>
              <a:t>lsa</a:t>
            </a:r>
            <a:r>
              <a:rPr lang="en-US" dirty="0" smtClean="0"/>
              <a:t> </a:t>
            </a:r>
            <a:r>
              <a:rPr lang="en-US" b="0" i="1" dirty="0" smtClean="0"/>
              <a:t>maximum-number</a:t>
            </a:r>
            <a:r>
              <a:rPr lang="en-US" dirty="0" smtClean="0"/>
              <a:t> [</a:t>
            </a:r>
            <a:r>
              <a:rPr lang="en-US" b="0" i="1" dirty="0" smtClean="0"/>
              <a:t>threshold-percentage</a:t>
            </a:r>
            <a:r>
              <a:rPr lang="en-US" dirty="0" smtClean="0"/>
              <a:t>] [warning-only] [ignore-time </a:t>
            </a:r>
            <a:r>
              <a:rPr lang="en-US" b="0" i="1" dirty="0" smtClean="0"/>
              <a:t>minutes</a:t>
            </a:r>
            <a:r>
              <a:rPr lang="en-US" dirty="0" smtClean="0"/>
              <a:t>] [ignore-count </a:t>
            </a:r>
            <a:r>
              <a:rPr lang="en-US" b="0" i="1" dirty="0" smtClean="0"/>
              <a:t>count-number</a:t>
            </a:r>
            <a:r>
              <a:rPr lang="en-US" dirty="0" smtClean="0"/>
              <a:t>] [reset-time </a:t>
            </a:r>
            <a:r>
              <a:rPr lang="en-US" b="0" i="1" dirty="0" smtClean="0"/>
              <a:t>minutes</a:t>
            </a:r>
            <a:r>
              <a:rPr lang="en-US" dirty="0" smtClean="0"/>
              <a:t>]</a:t>
            </a:r>
            <a:endParaRPr lang="en-GB" dirty="0"/>
          </a:p>
        </p:txBody>
      </p:sp>
      <p:graphicFrame>
        <p:nvGraphicFramePr>
          <p:cNvPr id="9" name="Content Placeholder 8"/>
          <p:cNvGraphicFramePr>
            <a:graphicFrameLocks noGrp="1"/>
          </p:cNvGraphicFramePr>
          <p:nvPr>
            <p:ph idx="12"/>
          </p:nvPr>
        </p:nvGraphicFramePr>
        <p:xfrm>
          <a:off x="529072" y="3248171"/>
          <a:ext cx="7915702" cy="3240751"/>
        </p:xfrm>
        <a:graphic>
          <a:graphicData uri="http://schemas.openxmlformats.org/drawingml/2006/table">
            <a:tbl>
              <a:tblPr firstRow="1" bandRow="1">
                <a:tableStyleId>{5C22544A-7EE6-4342-B048-85BDC9FD1C3A}</a:tableStyleId>
              </a:tblPr>
              <a:tblGrid>
                <a:gridCol w="2387321"/>
                <a:gridCol w="5528381"/>
              </a:tblGrid>
              <a:tr h="313895">
                <a:tc>
                  <a:txBody>
                    <a:bodyPr/>
                    <a:lstStyle/>
                    <a:p>
                      <a:pPr marL="0" marR="0" algn="ctr">
                        <a:lnSpc>
                          <a:spcPct val="100000"/>
                        </a:lnSpc>
                        <a:spcBef>
                          <a:spcPts val="0"/>
                        </a:spcBef>
                        <a:spcAft>
                          <a:spcPts val="1200"/>
                        </a:spcAft>
                      </a:pPr>
                      <a:r>
                        <a:rPr lang="en-US" sz="1400" b="1" dirty="0"/>
                        <a:t>Parameter</a:t>
                      </a:r>
                      <a:endParaRPr lang="en-US" sz="1400" b="1" dirty="0">
                        <a:solidFill>
                          <a:srgbClr val="000000"/>
                        </a:solidFill>
                        <a:latin typeface="Arial"/>
                        <a:ea typeface="SimSun"/>
                        <a:cs typeface="Times New Roman"/>
                      </a:endParaRPr>
                    </a:p>
                  </a:txBody>
                  <a:tcPr marL="68580" marR="68580" marT="0" marB="0" anchor="ctr"/>
                </a:tc>
                <a:tc>
                  <a:txBody>
                    <a:bodyPr/>
                    <a:lstStyle/>
                    <a:p>
                      <a:pPr marL="0" marR="0" algn="l">
                        <a:lnSpc>
                          <a:spcPct val="100000"/>
                        </a:lnSpc>
                        <a:spcBef>
                          <a:spcPts val="0"/>
                        </a:spcBef>
                        <a:spcAft>
                          <a:spcPts val="1200"/>
                        </a:spcAft>
                      </a:pPr>
                      <a:r>
                        <a:rPr lang="en-US" sz="1400" b="1" dirty="0"/>
                        <a:t>Description</a:t>
                      </a:r>
                      <a:endParaRPr lang="en-US" sz="1400" b="1" dirty="0">
                        <a:solidFill>
                          <a:srgbClr val="000000"/>
                        </a:solidFill>
                        <a:latin typeface="Arial"/>
                        <a:ea typeface="SimSun"/>
                        <a:cs typeface="Times New Roman"/>
                      </a:endParaRPr>
                    </a:p>
                  </a:txBody>
                  <a:tcPr marL="68580" marR="68580" marT="0" marB="0" anchor="ctr"/>
                </a:tc>
              </a:tr>
              <a:tr h="359548">
                <a:tc>
                  <a:txBody>
                    <a:bodyPr/>
                    <a:lstStyle/>
                    <a:p>
                      <a:pPr marL="0" marR="0" algn="ctr">
                        <a:lnSpc>
                          <a:spcPct val="100000"/>
                        </a:lnSpc>
                        <a:spcBef>
                          <a:spcPts val="0"/>
                        </a:spcBef>
                        <a:spcAft>
                          <a:spcPts val="1200"/>
                        </a:spcAft>
                      </a:pPr>
                      <a:r>
                        <a:rPr lang="en-US" sz="1200" i="1" dirty="0">
                          <a:latin typeface="Courier New" pitchFamily="49" charset="0"/>
                          <a:cs typeface="Courier New" pitchFamily="49" charset="0"/>
                        </a:rPr>
                        <a:t>maximum-number</a:t>
                      </a:r>
                      <a:endParaRPr lang="en-US" sz="12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1200"/>
                        </a:spcAft>
                      </a:pPr>
                      <a:r>
                        <a:rPr lang="en-US" sz="1200" dirty="0"/>
                        <a:t>Maximum number of </a:t>
                      </a:r>
                      <a:r>
                        <a:rPr lang="en-US" sz="1200" dirty="0" smtClean="0"/>
                        <a:t>LSAs </a:t>
                      </a:r>
                      <a:r>
                        <a:rPr lang="en-US" sz="1200" dirty="0"/>
                        <a:t>that the OSPF process can keep in the OSPF </a:t>
                      </a:r>
                      <a:r>
                        <a:rPr lang="en-US" sz="1200" dirty="0" err="1"/>
                        <a:t>LSDB</a:t>
                      </a:r>
                      <a:r>
                        <a:rPr lang="en-US" sz="1200" dirty="0"/>
                        <a:t>.</a:t>
                      </a:r>
                      <a:endParaRPr lang="en-US" sz="1200" dirty="0">
                        <a:solidFill>
                          <a:srgbClr val="000000"/>
                        </a:solidFill>
                        <a:latin typeface="Arial"/>
                        <a:ea typeface="SimSun"/>
                        <a:cs typeface="Times New Roman"/>
                      </a:endParaRPr>
                    </a:p>
                  </a:txBody>
                  <a:tcPr marL="68580" marR="68580" marT="0" marB="0" anchor="ctr"/>
                </a:tc>
              </a:tr>
              <a:tr h="608396">
                <a:tc>
                  <a:txBody>
                    <a:bodyPr/>
                    <a:lstStyle/>
                    <a:p>
                      <a:pPr marL="0" marR="0" algn="ctr">
                        <a:lnSpc>
                          <a:spcPct val="100000"/>
                        </a:lnSpc>
                        <a:spcBef>
                          <a:spcPts val="0"/>
                        </a:spcBef>
                        <a:spcAft>
                          <a:spcPts val="1200"/>
                        </a:spcAft>
                      </a:pPr>
                      <a:r>
                        <a:rPr lang="en-US" sz="1200" i="1" dirty="0">
                          <a:latin typeface="Courier New" pitchFamily="49" charset="0"/>
                          <a:cs typeface="Courier New" pitchFamily="49" charset="0"/>
                        </a:rPr>
                        <a:t>threshold-percentage</a:t>
                      </a:r>
                      <a:endParaRPr lang="en-US" sz="12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1200"/>
                        </a:spcAft>
                      </a:pPr>
                      <a:r>
                        <a:rPr lang="en-US" sz="1200" dirty="0"/>
                        <a:t>(Optional) The percentage of the maximum LSA number, as specified by the </a:t>
                      </a:r>
                      <a:r>
                        <a:rPr lang="en-US" sz="1200" spc="0" dirty="0"/>
                        <a:t>maximum-number</a:t>
                      </a:r>
                      <a:r>
                        <a:rPr lang="en-US" sz="1200" dirty="0"/>
                        <a:t> argument, at which a warning message is logged. </a:t>
                      </a:r>
                      <a:r>
                        <a:rPr lang="en-US" sz="1200" dirty="0" smtClean="0"/>
                        <a:t> The </a:t>
                      </a:r>
                      <a:r>
                        <a:rPr lang="en-US" sz="1200" dirty="0"/>
                        <a:t>default is 75 percent.</a:t>
                      </a:r>
                      <a:endParaRPr lang="en-US" sz="1200" dirty="0">
                        <a:solidFill>
                          <a:srgbClr val="000000"/>
                        </a:solidFill>
                        <a:latin typeface="Arial"/>
                        <a:ea typeface="SimSun"/>
                        <a:cs typeface="Times New Roman"/>
                      </a:endParaRPr>
                    </a:p>
                  </a:txBody>
                  <a:tcPr marL="68580" marR="68580" marT="0" marB="0" anchor="ctr"/>
                </a:tc>
              </a:tr>
              <a:tr h="608396">
                <a:tc>
                  <a:txBody>
                    <a:bodyPr/>
                    <a:lstStyle/>
                    <a:p>
                      <a:pPr marL="0" marR="0" algn="ctr">
                        <a:lnSpc>
                          <a:spcPct val="100000"/>
                        </a:lnSpc>
                        <a:spcBef>
                          <a:spcPts val="0"/>
                        </a:spcBef>
                        <a:spcAft>
                          <a:spcPts val="1200"/>
                        </a:spcAft>
                      </a:pPr>
                      <a:r>
                        <a:rPr lang="en-US" sz="1200" b="1" dirty="0">
                          <a:latin typeface="Courier New" pitchFamily="49" charset="0"/>
                          <a:cs typeface="Courier New" pitchFamily="49" charset="0"/>
                        </a:rPr>
                        <a:t>warning-only</a:t>
                      </a:r>
                      <a:endParaRPr lang="en-US" sz="1200" b="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1200"/>
                        </a:spcAft>
                      </a:pPr>
                      <a:r>
                        <a:rPr lang="en-US" sz="1200" dirty="0"/>
                        <a:t>(Optional) Specifies that only a warning message is sent when the maximum limit for LSAs is exceeded; the OSPF process never enters ignore state. </a:t>
                      </a:r>
                      <a:r>
                        <a:rPr lang="en-US" sz="1200" dirty="0" smtClean="0"/>
                        <a:t> Disabled </a:t>
                      </a:r>
                      <a:r>
                        <a:rPr lang="en-US" sz="1200" dirty="0"/>
                        <a:t>by default.</a:t>
                      </a:r>
                      <a:endParaRPr lang="en-US" sz="1200" dirty="0">
                        <a:solidFill>
                          <a:srgbClr val="000000"/>
                        </a:solidFill>
                        <a:latin typeface="Arial"/>
                        <a:ea typeface="SimSun"/>
                        <a:cs typeface="Times New Roman"/>
                      </a:endParaRPr>
                    </a:p>
                  </a:txBody>
                  <a:tcPr marL="68580" marR="68580" marT="0" marB="0" anchor="ctr"/>
                </a:tc>
              </a:tr>
              <a:tr h="539322">
                <a:tc>
                  <a:txBody>
                    <a:bodyPr/>
                    <a:lstStyle/>
                    <a:p>
                      <a:pPr marL="0" marR="0" algn="ctr">
                        <a:lnSpc>
                          <a:spcPct val="100000"/>
                        </a:lnSpc>
                        <a:spcBef>
                          <a:spcPts val="0"/>
                        </a:spcBef>
                        <a:spcAft>
                          <a:spcPts val="1200"/>
                        </a:spcAft>
                      </a:pPr>
                      <a:r>
                        <a:rPr lang="en-US" sz="1200" b="1" dirty="0">
                          <a:latin typeface="Courier New" pitchFamily="49" charset="0"/>
                          <a:cs typeface="Courier New" pitchFamily="49" charset="0"/>
                        </a:rPr>
                        <a:t>ignore-time </a:t>
                      </a:r>
                      <a:r>
                        <a:rPr lang="en-US" sz="1200" i="1" dirty="0">
                          <a:latin typeface="Courier New" pitchFamily="49" charset="0"/>
                          <a:cs typeface="Courier New" pitchFamily="49" charset="0"/>
                        </a:rPr>
                        <a:t>minutes</a:t>
                      </a:r>
                      <a:endParaRPr lang="en-US" sz="12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1200"/>
                        </a:spcAft>
                      </a:pPr>
                      <a:r>
                        <a:rPr lang="en-US" sz="1200" dirty="0"/>
                        <a:t>(Optional) Specifies the time, in minutes, to ignore all neighbors after the maximum limit of LSAs has been exceeded. </a:t>
                      </a:r>
                      <a:r>
                        <a:rPr lang="en-US" sz="1200" dirty="0" smtClean="0"/>
                        <a:t> The </a:t>
                      </a:r>
                      <a:r>
                        <a:rPr lang="en-US" sz="1200" dirty="0"/>
                        <a:t>default is 5 minutes.</a:t>
                      </a:r>
                      <a:endParaRPr lang="en-US" sz="1200" dirty="0">
                        <a:solidFill>
                          <a:srgbClr val="000000"/>
                        </a:solidFill>
                        <a:latin typeface="Arial"/>
                        <a:ea typeface="SimSun"/>
                        <a:cs typeface="Times New Roman"/>
                      </a:endParaRPr>
                    </a:p>
                  </a:txBody>
                  <a:tcPr marL="68580" marR="68580" marT="0" marB="0" anchor="ctr"/>
                </a:tc>
              </a:tr>
              <a:tr h="405597">
                <a:tc>
                  <a:txBody>
                    <a:bodyPr/>
                    <a:lstStyle/>
                    <a:p>
                      <a:pPr marL="0" marR="0" algn="ctr">
                        <a:lnSpc>
                          <a:spcPct val="100000"/>
                        </a:lnSpc>
                        <a:spcBef>
                          <a:spcPts val="0"/>
                        </a:spcBef>
                        <a:spcAft>
                          <a:spcPts val="1200"/>
                        </a:spcAft>
                      </a:pPr>
                      <a:r>
                        <a:rPr lang="en-US" sz="1200" b="1" dirty="0">
                          <a:latin typeface="Courier New" pitchFamily="49" charset="0"/>
                          <a:cs typeface="Courier New" pitchFamily="49" charset="0"/>
                        </a:rPr>
                        <a:t>ignore-count</a:t>
                      </a:r>
                      <a:r>
                        <a:rPr lang="en-US" sz="1200" dirty="0">
                          <a:latin typeface="Courier New" pitchFamily="49" charset="0"/>
                          <a:cs typeface="Courier New" pitchFamily="49" charset="0"/>
                        </a:rPr>
                        <a:t> </a:t>
                      </a:r>
                      <a:r>
                        <a:rPr lang="en-US" sz="1200" i="1" dirty="0">
                          <a:latin typeface="Courier New" pitchFamily="49" charset="0"/>
                          <a:cs typeface="Courier New" pitchFamily="49" charset="0"/>
                        </a:rPr>
                        <a:t>count-number</a:t>
                      </a:r>
                      <a:endParaRPr lang="en-US" sz="12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1200"/>
                        </a:spcAft>
                      </a:pPr>
                      <a:r>
                        <a:rPr lang="en-US" sz="1200" dirty="0"/>
                        <a:t>(Optional) Specifies the number of times that the OSPF process can consecutively be placed into the ignore state. </a:t>
                      </a:r>
                      <a:r>
                        <a:rPr lang="en-US" sz="1200" dirty="0" smtClean="0"/>
                        <a:t> The </a:t>
                      </a:r>
                      <a:r>
                        <a:rPr lang="en-US" sz="1200" dirty="0"/>
                        <a:t>default is five times.</a:t>
                      </a:r>
                      <a:endParaRPr lang="en-US" sz="1200" dirty="0">
                        <a:solidFill>
                          <a:srgbClr val="000000"/>
                        </a:solidFill>
                        <a:latin typeface="Arial"/>
                        <a:ea typeface="SimSun"/>
                        <a:cs typeface="Times New Roman"/>
                      </a:endParaRPr>
                    </a:p>
                  </a:txBody>
                  <a:tcPr marL="68580" marR="68580" marT="0" marB="0" anchor="ctr"/>
                </a:tc>
              </a:tr>
              <a:tr h="405597">
                <a:tc>
                  <a:txBody>
                    <a:bodyPr/>
                    <a:lstStyle/>
                    <a:p>
                      <a:pPr marL="0" marR="0" algn="ctr">
                        <a:lnSpc>
                          <a:spcPct val="100000"/>
                        </a:lnSpc>
                        <a:spcBef>
                          <a:spcPts val="0"/>
                        </a:spcBef>
                        <a:spcAft>
                          <a:spcPts val="1200"/>
                        </a:spcAft>
                      </a:pPr>
                      <a:r>
                        <a:rPr lang="en-US" sz="1200" b="1" dirty="0">
                          <a:latin typeface="Courier New" pitchFamily="49" charset="0"/>
                          <a:cs typeface="Courier New" pitchFamily="49" charset="0"/>
                        </a:rPr>
                        <a:t>reset-time </a:t>
                      </a:r>
                      <a:r>
                        <a:rPr lang="en-US" sz="1200" i="1" kern="1200" dirty="0">
                          <a:solidFill>
                            <a:schemeClr val="dk1"/>
                          </a:solidFill>
                          <a:latin typeface="Courier New" pitchFamily="49" charset="0"/>
                          <a:ea typeface="+mn-ea"/>
                          <a:cs typeface="Courier New" pitchFamily="49" charset="0"/>
                        </a:rPr>
                        <a:t>minutes</a:t>
                      </a:r>
                    </a:p>
                  </a:txBody>
                  <a:tcPr marL="68580" marR="68580" marT="0" marB="0" anchor="ctr"/>
                </a:tc>
                <a:tc>
                  <a:txBody>
                    <a:bodyPr/>
                    <a:lstStyle/>
                    <a:p>
                      <a:pPr marL="0" marR="0" algn="l">
                        <a:lnSpc>
                          <a:spcPct val="100000"/>
                        </a:lnSpc>
                        <a:spcBef>
                          <a:spcPts val="0"/>
                        </a:spcBef>
                        <a:spcAft>
                          <a:spcPts val="1200"/>
                        </a:spcAft>
                      </a:pPr>
                      <a:r>
                        <a:rPr lang="en-US" sz="1200" dirty="0"/>
                        <a:t>(Optional) Specifies the time, in minutes, after which the ignore count is reset to 0. </a:t>
                      </a:r>
                      <a:r>
                        <a:rPr lang="en-US" sz="1200" dirty="0" smtClean="0"/>
                        <a:t> The </a:t>
                      </a:r>
                      <a:r>
                        <a:rPr lang="en-US" sz="1200" dirty="0"/>
                        <a:t>default is 10 minutes.</a:t>
                      </a:r>
                      <a:endParaRPr lang="en-US" sz="1200" dirty="0">
                        <a:solidFill>
                          <a:srgbClr val="000000"/>
                        </a:solidFill>
                        <a:latin typeface="Arial"/>
                        <a:ea typeface="SimSun"/>
                        <a:cs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Configuring and Verifying Advanced OSPF Features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OSPF Passive-Interface</a:t>
            </a:r>
            <a:endParaRPr lang="en-US" dirty="0"/>
          </a:p>
        </p:txBody>
      </p:sp>
      <p:sp>
        <p:nvSpPr>
          <p:cNvPr id="13" name="Content Placeholder 12"/>
          <p:cNvSpPr>
            <a:spLocks noGrp="1"/>
          </p:cNvSpPr>
          <p:nvPr>
            <p:ph idx="1"/>
          </p:nvPr>
        </p:nvSpPr>
        <p:spPr/>
        <p:txBody>
          <a:bodyPr/>
          <a:lstStyle/>
          <a:p>
            <a:r>
              <a:rPr lang="en-US" dirty="0" smtClean="0"/>
              <a:t>Prevent OSPF updates out a specified router interface.</a:t>
            </a:r>
            <a:endParaRPr lang="en-US" dirty="0"/>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p:txBody>
          <a:bodyPr/>
          <a:lstStyle/>
          <a:p>
            <a:r>
              <a:rPr lang="en-US" dirty="0" smtClean="0"/>
              <a:t>passive-interface </a:t>
            </a:r>
            <a:r>
              <a:rPr lang="en-US" b="0" i="1" dirty="0" smtClean="0"/>
              <a:t>type number</a:t>
            </a:r>
            <a:r>
              <a:rPr lang="en-US" dirty="0" smtClean="0"/>
              <a:t> [default]</a:t>
            </a:r>
            <a:endParaRPr lang="en-US" dirty="0"/>
          </a:p>
        </p:txBody>
      </p:sp>
      <p:sp>
        <p:nvSpPr>
          <p:cNvPr id="16" name="Rectangle 15"/>
          <p:cNvSpPr/>
          <p:nvPr/>
        </p:nvSpPr>
        <p:spPr>
          <a:xfrm>
            <a:off x="266699" y="2729552"/>
            <a:ext cx="8487008" cy="3839513"/>
          </a:xfrm>
          <a:prstGeom prst="rect">
            <a:avLst/>
          </a:prstGeom>
        </p:spPr>
        <p:txBody>
          <a:bodyPr wrap="square">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dirty="0" smtClean="0">
                <a:latin typeface="+mn-lt"/>
              </a:rPr>
              <a:t>Set a particular interface or all router interfaces to passive.</a:t>
            </a:r>
          </a:p>
          <a:p>
            <a:pPr marL="236538" indent="-236538" algn="l" defTabSz="814388" eaLnBrk="1" hangingPunct="1">
              <a:lnSpc>
                <a:spcPct val="95000"/>
              </a:lnSpc>
              <a:spcBef>
                <a:spcPct val="50000"/>
              </a:spcBef>
              <a:buClr>
                <a:srgbClr val="708CA1"/>
              </a:buClr>
              <a:buFont typeface="Wingdings" pitchFamily="2" charset="2"/>
              <a:buChar char="§"/>
            </a:pPr>
            <a:r>
              <a:rPr lang="en-US" dirty="0" smtClean="0">
                <a:latin typeface="+mn-lt"/>
              </a:rPr>
              <a:t>The</a:t>
            </a:r>
            <a:r>
              <a:rPr lang="en-US" b="1" dirty="0" smtClean="0">
                <a:latin typeface="Courier New" pitchFamily="49" charset="0"/>
                <a:cs typeface="Courier New" pitchFamily="49" charset="0"/>
              </a:rPr>
              <a:t> default </a:t>
            </a:r>
            <a:r>
              <a:rPr lang="en-US" dirty="0" smtClean="0">
                <a:latin typeface="+mn-lt"/>
              </a:rPr>
              <a:t>option sets all router interfaces to passive.</a:t>
            </a:r>
          </a:p>
          <a:p>
            <a:pPr marL="236538" indent="-236538" algn="l" defTabSz="814388" eaLnBrk="1" hangingPunct="1">
              <a:lnSpc>
                <a:spcPct val="95000"/>
              </a:lnSpc>
              <a:spcBef>
                <a:spcPct val="50000"/>
              </a:spcBef>
              <a:buClr>
                <a:srgbClr val="708CA1"/>
              </a:buClr>
              <a:buFont typeface="Wingdings" pitchFamily="2" charset="2"/>
              <a:buChar char="§"/>
            </a:pPr>
            <a:r>
              <a:rPr lang="en-US" dirty="0" smtClean="0">
                <a:latin typeface="+mn-lt"/>
              </a:rPr>
              <a:t>For OSPF, the command:</a:t>
            </a:r>
          </a:p>
          <a:p>
            <a:pPr marL="693738" lvl="1" indent="-236538" algn="l" defTabSz="814388" eaLnBrk="1" hangingPunct="1">
              <a:lnSpc>
                <a:spcPct val="95000"/>
              </a:lnSpc>
              <a:spcBef>
                <a:spcPct val="50000"/>
              </a:spcBef>
              <a:buClr>
                <a:srgbClr val="708CA1"/>
              </a:buClr>
              <a:buFont typeface="Wingdings" pitchFamily="2" charset="2"/>
              <a:buChar char="§"/>
            </a:pPr>
            <a:r>
              <a:rPr lang="en-US" sz="2000" dirty="0" smtClean="0"/>
              <a:t>The specified interface appears as a stub network in the OSPF domain</a:t>
            </a:r>
          </a:p>
          <a:p>
            <a:pPr marL="693738" lvl="1" indent="-236538" algn="l" defTabSz="814388" eaLnBrk="1" hangingPunct="1">
              <a:lnSpc>
                <a:spcPct val="95000"/>
              </a:lnSpc>
              <a:spcBef>
                <a:spcPct val="50000"/>
              </a:spcBef>
              <a:buClr>
                <a:srgbClr val="708CA1"/>
              </a:buClr>
              <a:buFont typeface="Wingdings" pitchFamily="2" charset="2"/>
              <a:buChar char="§"/>
            </a:pPr>
            <a:r>
              <a:rPr lang="en-US" sz="2000" dirty="0" smtClean="0"/>
              <a:t>The OSPF routing information is neither sent nor received through the specified router interface.</a:t>
            </a:r>
          </a:p>
          <a:p>
            <a:pPr marL="693738" lvl="1"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Prevents neighbor relationships from being established.</a:t>
            </a:r>
          </a:p>
          <a:p>
            <a:pPr marL="236538" indent="-236538" algn="l" defTabSz="814388" eaLnBrk="1" hangingPunct="1">
              <a:lnSpc>
                <a:spcPct val="95000"/>
              </a:lnSpc>
              <a:spcBef>
                <a:spcPct val="50000"/>
              </a:spcBef>
              <a:buClr>
                <a:srgbClr val="708CA1"/>
              </a:buClr>
              <a:buFont typeface="Wingdings" pitchFamily="2" charset="2"/>
              <a:buChar char="§"/>
            </a:pPr>
            <a:endParaRPr lang="en-US" sz="1800" dirty="0" smtClean="0">
              <a:latin typeface="+mn-lt"/>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bwMode="auto">
          <a:xfrm>
            <a:off x="2074286" y="5074306"/>
            <a:ext cx="2494157" cy="40144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9" name="Rectangle 58"/>
          <p:cNvSpPr/>
          <p:nvPr/>
        </p:nvSpPr>
        <p:spPr bwMode="auto">
          <a:xfrm>
            <a:off x="2070654" y="5876518"/>
            <a:ext cx="2494157" cy="53927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8" name="Rectangle 57"/>
          <p:cNvSpPr/>
          <p:nvPr/>
        </p:nvSpPr>
        <p:spPr bwMode="auto">
          <a:xfrm>
            <a:off x="2049164" y="3949751"/>
            <a:ext cx="2285997" cy="17842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2051982" y="3173032"/>
            <a:ext cx="2285997" cy="17842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Passive-Interface Example</a:t>
            </a:r>
            <a:endParaRPr lang="en-US" dirty="0"/>
          </a:p>
        </p:txBody>
      </p:sp>
      <p:sp>
        <p:nvSpPr>
          <p:cNvPr id="33" name="Text Placeholder 5"/>
          <p:cNvSpPr>
            <a:spLocks/>
          </p:cNvSpPr>
          <p:nvPr/>
        </p:nvSpPr>
        <p:spPr bwMode="auto">
          <a:xfrm>
            <a:off x="283109" y="2978417"/>
            <a:ext cx="8401694" cy="618352"/>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passive-interface fa0/0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kern="0" dirty="0">
              <a:latin typeface="Courier New" pitchFamily="49" charset="0"/>
            </a:endParaRPr>
          </a:p>
        </p:txBody>
      </p:sp>
      <p:sp>
        <p:nvSpPr>
          <p:cNvPr id="44" name="Text Placeholder 5"/>
          <p:cNvSpPr>
            <a:spLocks/>
          </p:cNvSpPr>
          <p:nvPr/>
        </p:nvSpPr>
        <p:spPr bwMode="auto">
          <a:xfrm>
            <a:off x="279834" y="3732807"/>
            <a:ext cx="8407615" cy="61094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passive-interface fa0/0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a:latin typeface="Courier New" pitchFamily="49" charset="0"/>
            </a:endParaRPr>
          </a:p>
        </p:txBody>
      </p:sp>
      <p:sp>
        <p:nvSpPr>
          <p:cNvPr id="31" name="TextBox 30"/>
          <p:cNvSpPr txBox="1"/>
          <p:nvPr/>
        </p:nvSpPr>
        <p:spPr>
          <a:xfrm>
            <a:off x="279400" y="4435486"/>
            <a:ext cx="2820003" cy="369332"/>
          </a:xfrm>
          <a:prstGeom prst="rect">
            <a:avLst/>
          </a:prstGeom>
          <a:noFill/>
        </p:spPr>
        <p:txBody>
          <a:bodyPr wrap="none" rtlCol="0">
            <a:spAutoFit/>
          </a:bodyPr>
          <a:lstStyle/>
          <a:p>
            <a:r>
              <a:rPr lang="en-US" sz="2000" smtClean="0"/>
              <a:t>Alternate </a:t>
            </a:r>
            <a:r>
              <a:rPr lang="en-US" sz="2000" dirty="0" smtClean="0"/>
              <a:t>configuration:</a:t>
            </a:r>
            <a:endParaRPr lang="en-US" sz="2000" dirty="0"/>
          </a:p>
        </p:txBody>
      </p:sp>
      <p:sp>
        <p:nvSpPr>
          <p:cNvPr id="32" name="Text Placeholder 5"/>
          <p:cNvSpPr>
            <a:spLocks/>
          </p:cNvSpPr>
          <p:nvPr/>
        </p:nvSpPr>
        <p:spPr bwMode="auto">
          <a:xfrm>
            <a:off x="278939" y="4868480"/>
            <a:ext cx="8385602" cy="689026"/>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passive-interface default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no passive-interface S0/0/0</a:t>
            </a:r>
            <a:endParaRPr lang="en-US" sz="1200" kern="0" dirty="0">
              <a:latin typeface="Courier New" pitchFamily="49" charset="0"/>
            </a:endParaRPr>
          </a:p>
        </p:txBody>
      </p:sp>
      <p:sp>
        <p:nvSpPr>
          <p:cNvPr id="35" name="Text Placeholder 5"/>
          <p:cNvSpPr>
            <a:spLocks/>
          </p:cNvSpPr>
          <p:nvPr/>
        </p:nvSpPr>
        <p:spPr bwMode="auto">
          <a:xfrm>
            <a:off x="279399" y="5674412"/>
            <a:ext cx="8413839" cy="801339"/>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passive-interface default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no </a:t>
            </a:r>
            <a:r>
              <a:rPr lang="en-US" sz="1200" b="1" kern="0" smtClean="0">
                <a:latin typeface="Courier New" pitchFamily="49" charset="0"/>
              </a:rPr>
              <a:t>passive-interface S0/0/0</a:t>
            </a:r>
          </a:p>
          <a:p>
            <a:pPr marL="236538" indent="-236538" algn="l" defTabSz="814388" eaLnBrk="1" hangingPunct="1">
              <a:lnSpc>
                <a:spcPct val="100000"/>
              </a:lnSpc>
              <a:spcBef>
                <a:spcPts val="0"/>
              </a:spcBef>
              <a:buClr>
                <a:srgbClr val="708CA1"/>
              </a:buClr>
              <a:defRPr/>
            </a:pPr>
            <a:r>
              <a:rPr lang="en-US" sz="1200" kern="0" smtClean="0">
                <a:latin typeface="Courier New" pitchFamily="49" charset="0"/>
              </a:rPr>
              <a:t>R2(config-router)# </a:t>
            </a:r>
            <a:r>
              <a:rPr lang="en-US" sz="1200" b="1" kern="0" smtClean="0">
                <a:latin typeface="Courier New" pitchFamily="49" charset="0"/>
              </a:rPr>
              <a:t>no passive-interface S0/0/1</a:t>
            </a:r>
          </a:p>
        </p:txBody>
      </p:sp>
      <p:grpSp>
        <p:nvGrpSpPr>
          <p:cNvPr id="3" name="Group 44"/>
          <p:cNvGrpSpPr/>
          <p:nvPr/>
        </p:nvGrpSpPr>
        <p:grpSpPr>
          <a:xfrm>
            <a:off x="1425694" y="1471113"/>
            <a:ext cx="6543424" cy="1345478"/>
            <a:chOff x="1902217" y="1380960"/>
            <a:chExt cx="6543424" cy="1345478"/>
          </a:xfrm>
        </p:grpSpPr>
        <p:sp>
          <p:nvSpPr>
            <p:cNvPr id="50"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38"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7" name="Picture 37"/>
            <p:cNvPicPr>
              <a:picLocks noChangeArrowheads="1"/>
            </p:cNvPicPr>
            <p:nvPr/>
          </p:nvPicPr>
          <p:blipFill>
            <a:blip r:embed="rId3"/>
            <a:srcRect/>
            <a:stretch>
              <a:fillRect/>
            </a:stretch>
          </p:blipFill>
          <p:spPr bwMode="auto">
            <a:xfrm>
              <a:off x="1971990" y="1723858"/>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048" y="2226957"/>
              <a:ext cx="455336" cy="157915"/>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4" name="TextBox 13"/>
            <p:cNvSpPr txBox="1"/>
            <p:nvPr/>
          </p:nvSpPr>
          <p:spPr>
            <a:xfrm>
              <a:off x="2453108" y="2204922"/>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20" name="Straight Connector 19"/>
            <p:cNvCxnSpPr/>
            <p:nvPr/>
          </p:nvCxnSpPr>
          <p:spPr bwMode="auto">
            <a:xfrm rot="5400000">
              <a:off x="2233651" y="2321524"/>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7449" y="249320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09762" y="233070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3560" y="2502382"/>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4" name="TextBox 23"/>
            <p:cNvSpPr txBox="1"/>
            <p:nvPr/>
          </p:nvSpPr>
          <p:spPr>
            <a:xfrm>
              <a:off x="2247423" y="194419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5" name="TextBox 24"/>
            <p:cNvSpPr txBox="1"/>
            <p:nvPr/>
          </p:nvSpPr>
          <p:spPr>
            <a:xfrm>
              <a:off x="4801529" y="195337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6" name="TextBox 25"/>
            <p:cNvSpPr txBox="1"/>
            <p:nvPr/>
          </p:nvSpPr>
          <p:spPr>
            <a:xfrm>
              <a:off x="1902217" y="2557473"/>
              <a:ext cx="1013551" cy="165253"/>
            </a:xfrm>
            <a:prstGeom prst="rect">
              <a:avLst/>
            </a:prstGeom>
            <a:noFill/>
          </p:spPr>
          <p:txBody>
            <a:bodyPr wrap="square" lIns="0" tIns="0" rIns="0" bIns="0" rtlCol="0" anchor="ctr" anchorCtr="0">
              <a:noAutofit/>
            </a:bodyPr>
            <a:lstStyle/>
            <a:p>
              <a:r>
                <a:rPr lang="en-US" sz="1050" dirty="0" smtClean="0"/>
                <a:t>172.16.1.0 /24</a:t>
              </a:r>
              <a:endParaRPr lang="en-US" sz="1050" dirty="0"/>
            </a:p>
          </p:txBody>
        </p:sp>
        <p:pic>
          <p:nvPicPr>
            <p:cNvPr id="37" name="Picture 88"/>
            <p:cNvPicPr>
              <a:picLocks noChangeAspect="1" noChangeArrowheads="1"/>
            </p:cNvPicPr>
            <p:nvPr/>
          </p:nvPicPr>
          <p:blipFill>
            <a:blip r:embed="rId4"/>
            <a:srcRect/>
            <a:stretch>
              <a:fillRect/>
            </a:stretch>
          </p:blipFill>
          <p:spPr bwMode="auto">
            <a:xfrm>
              <a:off x="7312719" y="1668389"/>
              <a:ext cx="1132922" cy="690333"/>
            </a:xfrm>
            <a:prstGeom prst="rect">
              <a:avLst/>
            </a:prstGeom>
            <a:noFill/>
            <a:ln w="9525" algn="ctr">
              <a:noFill/>
              <a:miter lim="800000"/>
              <a:headEnd/>
              <a:tailEnd/>
            </a:ln>
          </p:spPr>
        </p:pic>
        <p:pic>
          <p:nvPicPr>
            <p:cNvPr id="39" name="Picture 37"/>
            <p:cNvPicPr>
              <a:picLocks noChangeArrowheads="1"/>
            </p:cNvPicPr>
            <p:nvPr/>
          </p:nvPicPr>
          <p:blipFill>
            <a:blip r:embed="rId3"/>
            <a:srcRect/>
            <a:stretch>
              <a:fillRect/>
            </a:stretch>
          </p:blipFill>
          <p:spPr bwMode="auto">
            <a:xfrm>
              <a:off x="6512984" y="1745507"/>
              <a:ext cx="870351" cy="451691"/>
            </a:xfrm>
            <a:prstGeom prst="rect">
              <a:avLst/>
            </a:prstGeom>
            <a:noFill/>
            <a:ln w="9525">
              <a:noFill/>
              <a:miter lim="800000"/>
              <a:headEnd/>
              <a:tailEnd/>
            </a:ln>
          </p:spPr>
        </p:pic>
        <p:sp>
          <p:nvSpPr>
            <p:cNvPr id="40" name="TextBox 39"/>
            <p:cNvSpPr txBox="1"/>
            <p:nvPr/>
          </p:nvSpPr>
          <p:spPr>
            <a:xfrm>
              <a:off x="7548588" y="1899742"/>
              <a:ext cx="700833" cy="244682"/>
            </a:xfrm>
            <a:prstGeom prst="rect">
              <a:avLst/>
            </a:prstGeom>
            <a:noFill/>
          </p:spPr>
          <p:txBody>
            <a:bodyPr wrap="none" rtlCol="0">
              <a:spAutoFit/>
            </a:bodyPr>
            <a:lstStyle/>
            <a:p>
              <a:r>
                <a:rPr lang="en-US" sz="1100" b="1" dirty="0" smtClean="0"/>
                <a:t>Internet</a:t>
              </a:r>
              <a:endParaRPr lang="en-US" sz="1100" b="1" dirty="0"/>
            </a:p>
          </p:txBody>
        </p:sp>
        <p:sp>
          <p:nvSpPr>
            <p:cNvPr id="41" name="TextBox 40"/>
            <p:cNvSpPr txBox="1"/>
            <p:nvPr/>
          </p:nvSpPr>
          <p:spPr>
            <a:xfrm>
              <a:off x="5782259" y="2161333"/>
              <a:ext cx="1013551" cy="165253"/>
            </a:xfrm>
            <a:prstGeom prst="rect">
              <a:avLst/>
            </a:prstGeom>
            <a:noFill/>
          </p:spPr>
          <p:txBody>
            <a:bodyPr wrap="square" lIns="0" tIns="0" rIns="0" bIns="0" rtlCol="0" anchor="ctr" anchorCtr="0">
              <a:noAutofit/>
            </a:bodyPr>
            <a:lstStyle/>
            <a:p>
              <a:r>
                <a:rPr lang="en-US" sz="1050" dirty="0" smtClean="0"/>
                <a:t>192.168.1.0 /27</a:t>
              </a:r>
              <a:endParaRPr lang="en-US" sz="1050" dirty="0"/>
            </a:p>
          </p:txBody>
        </p:sp>
        <p:sp>
          <p:nvSpPr>
            <p:cNvPr id="47" name="TextBox 46"/>
            <p:cNvSpPr txBox="1"/>
            <p:nvPr/>
          </p:nvSpPr>
          <p:spPr>
            <a:xfrm>
              <a:off x="4474126" y="2561185"/>
              <a:ext cx="1013551" cy="165253"/>
            </a:xfrm>
            <a:prstGeom prst="rect">
              <a:avLst/>
            </a:prstGeom>
            <a:noFill/>
          </p:spPr>
          <p:txBody>
            <a:bodyPr wrap="square" lIns="0" tIns="0" rIns="0" bIns="0" rtlCol="0" anchor="ctr" anchorCtr="0">
              <a:noAutofit/>
            </a:bodyPr>
            <a:lstStyle/>
            <a:p>
              <a:pPr algn="l"/>
              <a:r>
                <a:rPr lang="en-US" sz="1050" dirty="0" smtClean="0"/>
                <a:t>172.17.2.0 /24</a:t>
              </a:r>
              <a:endParaRPr lang="en-US" sz="1050" dirty="0"/>
            </a:p>
          </p:txBody>
        </p:sp>
        <p:sp>
          <p:nvSpPr>
            <p:cNvPr id="53" name="TextBox 52"/>
            <p:cNvSpPr txBox="1"/>
            <p:nvPr/>
          </p:nvSpPr>
          <p:spPr>
            <a:xfrm>
              <a:off x="3179945" y="1534092"/>
              <a:ext cx="945988" cy="160898"/>
            </a:xfrm>
            <a:prstGeom prst="rect">
              <a:avLst/>
            </a:prstGeom>
            <a:noFill/>
          </p:spPr>
          <p:txBody>
            <a:bodyPr wrap="square" lIns="0" tIns="0" rIns="0" bIns="0" rtlCol="0" anchor="ctr" anchorCtr="0">
              <a:noAutofit/>
            </a:bodyPr>
            <a:lstStyle/>
            <a:p>
              <a:r>
                <a:rPr lang="en-US" sz="1000" dirty="0" smtClean="0"/>
                <a:t>64 kbps</a:t>
              </a:r>
              <a:endParaRPr lang="en-US" sz="1000" dirty="0"/>
            </a:p>
          </p:txBody>
        </p:sp>
        <p:sp>
          <p:nvSpPr>
            <p:cNvPr id="54" name="TextBox 53"/>
            <p:cNvSpPr txBox="1"/>
            <p:nvPr/>
          </p:nvSpPr>
          <p:spPr>
            <a:xfrm>
              <a:off x="3169854" y="1380960"/>
              <a:ext cx="1013551" cy="165253"/>
            </a:xfrm>
            <a:prstGeom prst="rect">
              <a:avLst/>
            </a:prstGeom>
            <a:noFill/>
          </p:spPr>
          <p:txBody>
            <a:bodyPr wrap="square" lIns="0" tIns="0" rIns="0" bIns="0" rtlCol="0" anchor="ctr" anchorCtr="0">
              <a:noAutofit/>
            </a:bodyPr>
            <a:lstStyle/>
            <a:p>
              <a:r>
                <a:rPr lang="en-US" sz="1050" dirty="0" smtClean="0"/>
                <a:t>192.168.1.96 /27</a:t>
              </a:r>
              <a:endParaRPr lang="en-US" sz="1050" dirty="0"/>
            </a:p>
          </p:txBody>
        </p:sp>
        <p:sp>
          <p:nvSpPr>
            <p:cNvPr id="55" name="TextBox 54"/>
            <p:cNvSpPr txBox="1"/>
            <p:nvPr/>
          </p:nvSpPr>
          <p:spPr>
            <a:xfrm>
              <a:off x="2871675" y="1753324"/>
              <a:ext cx="1013551" cy="165253"/>
            </a:xfrm>
            <a:prstGeom prst="rect">
              <a:avLst/>
            </a:prstGeom>
            <a:noFill/>
          </p:spPr>
          <p:txBody>
            <a:bodyPr wrap="square" lIns="0" tIns="0" rIns="0" bIns="0" rtlCol="0" anchor="ctr" anchorCtr="0">
              <a:noAutofit/>
            </a:bodyPr>
            <a:lstStyle/>
            <a:p>
              <a:pPr algn="l"/>
              <a:r>
                <a:rPr lang="en-US" sz="1050" dirty="0" smtClean="0"/>
                <a:t>.101</a:t>
              </a:r>
              <a:endParaRPr lang="en-US" sz="1050" dirty="0"/>
            </a:p>
          </p:txBody>
        </p:sp>
        <p:sp>
          <p:nvSpPr>
            <p:cNvPr id="56" name="TextBox 55"/>
            <p:cNvSpPr txBox="1"/>
            <p:nvPr/>
          </p:nvSpPr>
          <p:spPr>
            <a:xfrm>
              <a:off x="4194948" y="1905721"/>
              <a:ext cx="544315" cy="179554"/>
            </a:xfrm>
            <a:prstGeom prst="rect">
              <a:avLst/>
            </a:prstGeom>
            <a:noFill/>
          </p:spPr>
          <p:txBody>
            <a:bodyPr wrap="square" lIns="0" tIns="0" rIns="0" bIns="0" rtlCol="0" anchor="ctr" anchorCtr="0">
              <a:noAutofit/>
            </a:bodyPr>
            <a:lstStyle/>
            <a:p>
              <a:pPr algn="l"/>
              <a:r>
                <a:rPr lang="en-US" sz="1050" dirty="0" smtClean="0"/>
                <a:t>.102</a:t>
              </a:r>
              <a:endParaRPr lang="en-US" sz="1050" dirty="0"/>
            </a:p>
          </p:txBody>
        </p:sp>
        <p:sp>
          <p:nvSpPr>
            <p:cNvPr id="61" name="TextBox 60"/>
            <p:cNvSpPr txBox="1"/>
            <p:nvPr/>
          </p:nvSpPr>
          <p:spPr>
            <a:xfrm>
              <a:off x="5427789" y="1763863"/>
              <a:ext cx="455336" cy="157915"/>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62" name="TextBox 61"/>
            <p:cNvSpPr txBox="1"/>
            <p:nvPr/>
          </p:nvSpPr>
          <p:spPr>
            <a:xfrm>
              <a:off x="2864238" y="1991217"/>
              <a:ext cx="503430" cy="172119"/>
            </a:xfrm>
            <a:prstGeom prst="rect">
              <a:avLst/>
            </a:prstGeom>
            <a:noFill/>
          </p:spPr>
          <p:txBody>
            <a:bodyPr wrap="square" lIns="0" tIns="0" rIns="0" bIns="0" rtlCol="0" anchor="ctr" anchorCtr="0">
              <a:noAutofit/>
            </a:bodyPr>
            <a:lstStyle/>
            <a:p>
              <a:pPr algn="l"/>
              <a:r>
                <a:rPr lang="en-US" sz="1050" dirty="0" smtClean="0"/>
                <a:t>S0/0/0</a:t>
              </a:r>
              <a:endParaRPr lang="en-US" sz="1050" dirty="0"/>
            </a:p>
          </p:txBody>
        </p:sp>
        <p:sp>
          <p:nvSpPr>
            <p:cNvPr id="63" name="TextBox 62"/>
            <p:cNvSpPr txBox="1"/>
            <p:nvPr/>
          </p:nvSpPr>
          <p:spPr>
            <a:xfrm>
              <a:off x="4096573" y="2076710"/>
              <a:ext cx="508882" cy="186988"/>
            </a:xfrm>
            <a:prstGeom prst="rect">
              <a:avLst/>
            </a:prstGeom>
            <a:noFill/>
          </p:spPr>
          <p:txBody>
            <a:bodyPr wrap="square" lIns="0" tIns="0" rIns="0" bIns="0" rtlCol="0" anchor="ctr" anchorCtr="0">
              <a:noAutofit/>
            </a:bodyPr>
            <a:lstStyle/>
            <a:p>
              <a:pPr algn="l"/>
              <a:r>
                <a:rPr lang="en-US" sz="1050" dirty="0" smtClean="0"/>
                <a:t>S0/0/0</a:t>
              </a:r>
              <a:endParaRPr lang="en-US" sz="1050" dirty="0"/>
            </a:p>
          </p:txBody>
        </p:sp>
        <p:sp>
          <p:nvSpPr>
            <p:cNvPr id="64" name="TextBox 63"/>
            <p:cNvSpPr txBox="1"/>
            <p:nvPr/>
          </p:nvSpPr>
          <p:spPr>
            <a:xfrm>
              <a:off x="5427998" y="1958368"/>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65" name="TextBox 64"/>
            <p:cNvSpPr txBox="1"/>
            <p:nvPr/>
          </p:nvSpPr>
          <p:spPr>
            <a:xfrm>
              <a:off x="4798993" y="2210519"/>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66" name="TextBox 65"/>
            <p:cNvSpPr txBox="1"/>
            <p:nvPr/>
          </p:nvSpPr>
          <p:spPr>
            <a:xfrm>
              <a:off x="2241462" y="2196664"/>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SPF Tree and Routing Table</a:t>
            </a:r>
            <a:endParaRPr lang="en-US" dirty="0"/>
          </a:p>
        </p:txBody>
      </p:sp>
      <p:sp>
        <p:nvSpPr>
          <p:cNvPr id="3" name="Content Placeholder 2"/>
          <p:cNvSpPr>
            <a:spLocks noGrp="1"/>
          </p:cNvSpPr>
          <p:nvPr>
            <p:ph idx="1"/>
          </p:nvPr>
        </p:nvSpPr>
        <p:spPr/>
        <p:txBody>
          <a:bodyPr>
            <a:normAutofit/>
          </a:bodyPr>
          <a:lstStyle/>
          <a:p>
            <a:r>
              <a:rPr lang="en-US" dirty="0" smtClean="0"/>
              <a:t>The topology table is essentially an SPF tree which contains a listing of all OSPF networks and the costs to reach them.</a:t>
            </a:r>
          </a:p>
          <a:p>
            <a:r>
              <a:rPr lang="en-US" dirty="0" smtClean="0"/>
              <a:t>The resulting best routes are then considered to be added to the routing table.</a:t>
            </a:r>
          </a:p>
          <a:p>
            <a:endParaRPr lang="en-US" dirty="0" smtClean="0"/>
          </a:p>
          <a:p>
            <a:endParaRPr lang="en-US" dirty="0"/>
          </a:p>
        </p:txBody>
      </p:sp>
      <p:pic>
        <p:nvPicPr>
          <p:cNvPr id="10" name="Picture 1"/>
          <p:cNvPicPr>
            <a:picLocks noGrp="1" noChangeAspect="1" noChangeArrowheads="1"/>
          </p:cNvPicPr>
          <p:nvPr>
            <p:ph idx="10"/>
          </p:nvPr>
        </p:nvPicPr>
        <p:blipFill>
          <a:blip r:embed="rId2"/>
          <a:stretch>
            <a:fillRect/>
          </a:stretch>
        </p:blipFill>
        <p:spPr bwMode="auto">
          <a:xfrm>
            <a:off x="5310747" y="1198563"/>
            <a:ext cx="2850030" cy="5191125"/>
          </a:xfrm>
          <a:prstGeom prst="rect">
            <a:avLst/>
          </a:prstGeom>
          <a:noFill/>
          <a:ln w="9525">
            <a:noFill/>
            <a:miter lim="800000"/>
            <a:headEnd/>
            <a:tailEnd/>
          </a:ln>
        </p:spPr>
      </p:pic>
      <p:sp>
        <p:nvSpPr>
          <p:cNvPr id="11" name="Rectangle 10"/>
          <p:cNvSpPr/>
          <p:nvPr/>
        </p:nvSpPr>
        <p:spPr bwMode="auto">
          <a:xfrm>
            <a:off x="5133975" y="1333500"/>
            <a:ext cx="2867025" cy="2628900"/>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6" name="Rectangle 5"/>
          <p:cNvSpPr/>
          <p:nvPr/>
        </p:nvSpPr>
        <p:spPr bwMode="auto">
          <a:xfrm>
            <a:off x="6040581" y="3971636"/>
            <a:ext cx="1136073" cy="1039089"/>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6690" name="Rectangle 2"/>
          <p:cNvSpPr>
            <a:spLocks noGrp="1" noChangeArrowheads="1"/>
          </p:cNvSpPr>
          <p:nvPr>
            <p:ph type="title"/>
          </p:nvPr>
        </p:nvSpPr>
        <p:spPr/>
        <p:txBody>
          <a:bodyPr/>
          <a:lstStyle/>
          <a:p>
            <a:r>
              <a:rPr lang="en-US" dirty="0"/>
              <a:t>Propagating a Default Route</a:t>
            </a:r>
          </a:p>
        </p:txBody>
      </p:sp>
      <p:sp>
        <p:nvSpPr>
          <p:cNvPr id="1266691" name="Rectangle 3"/>
          <p:cNvSpPr>
            <a:spLocks noGrp="1" noChangeArrowheads="1"/>
          </p:cNvSpPr>
          <p:nvPr>
            <p:ph idx="1"/>
          </p:nvPr>
        </p:nvSpPr>
        <p:spPr/>
        <p:txBody>
          <a:bodyPr/>
          <a:lstStyle/>
          <a:p>
            <a:r>
              <a:rPr lang="en-US" dirty="0"/>
              <a:t>To propagate a default route </a:t>
            </a:r>
            <a:r>
              <a:rPr lang="en-US" dirty="0" smtClean="0"/>
              <a:t>in OSPF, </a:t>
            </a:r>
            <a:r>
              <a:rPr lang="en-US" dirty="0"/>
              <a:t>use </a:t>
            </a:r>
            <a:r>
              <a:rPr lang="en-US" dirty="0" smtClean="0"/>
              <a:t>the</a:t>
            </a:r>
            <a:r>
              <a:rPr lang="en-US" b="1" dirty="0" smtClean="0">
                <a:latin typeface="Courier New" pitchFamily="49" charset="0"/>
                <a:cs typeface="Courier New" pitchFamily="49" charset="0"/>
              </a:rPr>
              <a:t> default-information originate </a:t>
            </a:r>
            <a:r>
              <a:rPr lang="en-US" dirty="0" smtClean="0"/>
              <a:t>router configuration command.</a:t>
            </a:r>
          </a:p>
          <a:p>
            <a:pPr lvl="1"/>
            <a:r>
              <a:rPr lang="en-US" dirty="0" smtClean="0"/>
              <a:t>A default static rote also needs to be configured on the originating router</a:t>
            </a:r>
          </a:p>
          <a:p>
            <a:r>
              <a:rPr lang="en-US" dirty="0" smtClean="0"/>
              <a:t>Once configured, the default route has to be propagated into the OSPF domain.</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z="2800" dirty="0" smtClean="0">
                <a:latin typeface="Courier New" pitchFamily="49" charset="0"/>
                <a:cs typeface="Courier New" pitchFamily="49" charset="0"/>
              </a:rPr>
              <a:t>default-information originate </a:t>
            </a:r>
            <a:r>
              <a:rPr lang="en-US" sz="2800" dirty="0" smtClean="0"/>
              <a:t>Command </a:t>
            </a:r>
            <a:endParaRPr lang="en-US" sz="2800" dirty="0"/>
          </a:p>
        </p:txBody>
      </p:sp>
      <p:sp>
        <p:nvSpPr>
          <p:cNvPr id="13" name="Content Placeholder 12"/>
          <p:cNvSpPr>
            <a:spLocks noGrp="1"/>
          </p:cNvSpPr>
          <p:nvPr>
            <p:ph idx="1"/>
          </p:nvPr>
        </p:nvSpPr>
        <p:spPr>
          <a:xfrm>
            <a:off x="279400" y="1139566"/>
            <a:ext cx="8316913" cy="655780"/>
          </a:xfrm>
        </p:spPr>
        <p:txBody>
          <a:bodyPr>
            <a:noAutofit/>
          </a:bodyPr>
          <a:lstStyle/>
          <a:p>
            <a:r>
              <a:rPr lang="en-US" sz="2000" dirty="0" smtClean="0"/>
              <a:t>Configures a router to generate a default external route into an OSPF routing domain.</a:t>
            </a:r>
          </a:p>
          <a:p>
            <a:pPr>
              <a:buNone/>
            </a:pPr>
            <a:endParaRPr lang="en-US" sz="2000" dirty="0"/>
          </a:p>
        </p:txBody>
      </p:sp>
      <p:sp>
        <p:nvSpPr>
          <p:cNvPr id="14" name="Text Placeholder 13"/>
          <p:cNvSpPr>
            <a:spLocks noGrp="1"/>
          </p:cNvSpPr>
          <p:nvPr>
            <p:ph type="body" sz="quarter" idx="10"/>
          </p:nvPr>
        </p:nvSpPr>
        <p:spPr>
          <a:xfrm>
            <a:off x="613533" y="1911776"/>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2371663"/>
            <a:ext cx="7745412" cy="687626"/>
          </a:xfrm>
        </p:spPr>
        <p:txBody>
          <a:bodyPr>
            <a:normAutofit/>
          </a:bodyPr>
          <a:lstStyle/>
          <a:p>
            <a:r>
              <a:rPr lang="en-US" dirty="0" smtClean="0"/>
              <a:t>default-information originate [always] [metric </a:t>
            </a:r>
            <a:r>
              <a:rPr lang="en-US" b="0" i="1" dirty="0" err="1" smtClean="0"/>
              <a:t>metric</a:t>
            </a:r>
            <a:r>
              <a:rPr lang="en-US" b="0" i="1" dirty="0" smtClean="0"/>
              <a:t>-value</a:t>
            </a:r>
            <a:r>
              <a:rPr lang="en-US" dirty="0" smtClean="0"/>
              <a:t>] [metric-type </a:t>
            </a:r>
            <a:r>
              <a:rPr lang="en-US" b="0" i="1" dirty="0" smtClean="0"/>
              <a:t>type-value</a:t>
            </a:r>
            <a:r>
              <a:rPr lang="en-US" dirty="0" smtClean="0"/>
              <a:t>] [route-map </a:t>
            </a:r>
            <a:r>
              <a:rPr lang="en-US" b="0" i="1" dirty="0" smtClean="0"/>
              <a:t>map-name</a:t>
            </a:r>
            <a:r>
              <a:rPr lang="en-US" dirty="0" smtClean="0"/>
              <a:t>] </a:t>
            </a:r>
            <a:endParaRPr lang="en-US" b="0" dirty="0"/>
          </a:p>
        </p:txBody>
      </p:sp>
      <p:graphicFrame>
        <p:nvGraphicFramePr>
          <p:cNvPr id="8" name="Content Placeholder 8"/>
          <p:cNvGraphicFramePr>
            <a:graphicFrameLocks/>
          </p:cNvGraphicFramePr>
          <p:nvPr/>
        </p:nvGraphicFramePr>
        <p:xfrm>
          <a:off x="545910" y="3193576"/>
          <a:ext cx="7874759" cy="3233448"/>
        </p:xfrm>
        <a:graphic>
          <a:graphicData uri="http://schemas.openxmlformats.org/drawingml/2006/table">
            <a:tbl>
              <a:tblPr firstRow="1" bandRow="1">
                <a:tableStyleId>{5C22544A-7EE6-4342-B048-85BDC9FD1C3A}</a:tableStyleId>
              </a:tblPr>
              <a:tblGrid>
                <a:gridCol w="1805764"/>
                <a:gridCol w="6068995"/>
              </a:tblGrid>
              <a:tr h="291824">
                <a:tc>
                  <a:txBody>
                    <a:bodyPr/>
                    <a:lstStyle/>
                    <a:p>
                      <a:pPr marL="0" marR="0" algn="ctr">
                        <a:lnSpc>
                          <a:spcPct val="100000"/>
                        </a:lnSpc>
                        <a:spcBef>
                          <a:spcPts val="0"/>
                        </a:spcBef>
                        <a:spcAft>
                          <a:spcPts val="600"/>
                        </a:spcAft>
                      </a:pPr>
                      <a:r>
                        <a:rPr lang="en-US" sz="1600" dirty="0"/>
                        <a:t>Parameter</a:t>
                      </a:r>
                      <a:endParaRPr lang="en-US" sz="1600" b="1" dirty="0">
                        <a:solidFill>
                          <a:srgbClr val="000000"/>
                        </a:solidFill>
                        <a:latin typeface="Arial"/>
                        <a:ea typeface="SimSun"/>
                        <a:cs typeface="Times New Roman"/>
                      </a:endParaRPr>
                    </a:p>
                  </a:txBody>
                  <a:tcPr marL="68580" marR="68580" marT="0" marB="0" anchor="ctr"/>
                </a:tc>
                <a:tc>
                  <a:txBody>
                    <a:bodyPr/>
                    <a:lstStyle/>
                    <a:p>
                      <a:pPr marL="0" marR="0" algn="l">
                        <a:lnSpc>
                          <a:spcPct val="100000"/>
                        </a:lnSpc>
                        <a:spcBef>
                          <a:spcPts val="0"/>
                        </a:spcBef>
                        <a:spcAft>
                          <a:spcPts val="600"/>
                        </a:spcAft>
                      </a:pPr>
                      <a:r>
                        <a:rPr lang="en-US" sz="1600" dirty="0"/>
                        <a:t>Description</a:t>
                      </a:r>
                      <a:endParaRPr lang="en-US" sz="1600" b="1" dirty="0">
                        <a:solidFill>
                          <a:srgbClr val="000000"/>
                        </a:solidFill>
                        <a:latin typeface="Arial"/>
                        <a:ea typeface="SimSun"/>
                        <a:cs typeface="Times New Roman"/>
                      </a:endParaRPr>
                    </a:p>
                  </a:txBody>
                  <a:tcPr marL="68580" marR="68580" marT="0" marB="0" anchor="ctr"/>
                </a:tc>
              </a:tr>
              <a:tr h="510692">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always</a:t>
                      </a:r>
                      <a:endParaRPr lang="en-US" sz="1400" b="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(Optional) Specifies that OSPF always advertises the default route regardless of whether the router has a default route in the routing table.</a:t>
                      </a:r>
                      <a:endParaRPr lang="en-US" sz="1400" dirty="0">
                        <a:solidFill>
                          <a:srgbClr val="000000"/>
                        </a:solidFill>
                        <a:latin typeface="Arial"/>
                        <a:ea typeface="SimSun"/>
                        <a:cs typeface="Times New Roman"/>
                      </a:endParaRPr>
                    </a:p>
                  </a:txBody>
                  <a:tcPr marL="68580" marR="68580" marT="0" marB="0" anchor="ctr"/>
                </a:tc>
              </a:tr>
              <a:tr h="1014321">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metric </a:t>
                      </a:r>
                    </a:p>
                    <a:p>
                      <a:pPr marL="0" marR="0" algn="ctr">
                        <a:lnSpc>
                          <a:spcPct val="100000"/>
                        </a:lnSpc>
                        <a:spcBef>
                          <a:spcPts val="0"/>
                        </a:spcBef>
                        <a:spcAft>
                          <a:spcPts val="600"/>
                        </a:spcAft>
                      </a:pPr>
                      <a:r>
                        <a:rPr lang="en-US" sz="1400" i="1" dirty="0">
                          <a:latin typeface="Courier New" pitchFamily="49" charset="0"/>
                          <a:cs typeface="Courier New" pitchFamily="49" charset="0"/>
                        </a:rPr>
                        <a:t>metric-value</a:t>
                      </a:r>
                      <a:endParaRPr lang="en-US" sz="14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(Optional) A metric used for generating the default route. If you omit a value and do not specify a value using the default-metric router configuration command, the default metric value is 1. Cisco IOS Software documentation indicates that the default metric value is 10; testing shows that it is actually 1. </a:t>
                      </a:r>
                      <a:endParaRPr lang="en-US" sz="1400" dirty="0">
                        <a:solidFill>
                          <a:srgbClr val="000000"/>
                        </a:solidFill>
                        <a:latin typeface="Arial"/>
                        <a:ea typeface="SimSun"/>
                        <a:cs typeface="Times New Roman"/>
                      </a:endParaRPr>
                    </a:p>
                  </a:txBody>
                  <a:tcPr marL="68580" marR="68580" marT="0" marB="0" anchor="ctr"/>
                </a:tc>
              </a:tr>
              <a:tr h="811457">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metric-type </a:t>
                      </a:r>
                    </a:p>
                    <a:p>
                      <a:pPr marL="0" marR="0" algn="ctr">
                        <a:lnSpc>
                          <a:spcPct val="100000"/>
                        </a:lnSpc>
                        <a:spcBef>
                          <a:spcPts val="0"/>
                        </a:spcBef>
                        <a:spcAft>
                          <a:spcPts val="600"/>
                        </a:spcAft>
                      </a:pPr>
                      <a:r>
                        <a:rPr lang="en-US" sz="1400" i="1" dirty="0">
                          <a:latin typeface="Courier New" pitchFamily="49" charset="0"/>
                          <a:cs typeface="Courier New" pitchFamily="49" charset="0"/>
                        </a:rPr>
                        <a:t>type-value</a:t>
                      </a:r>
                      <a:endParaRPr lang="en-US" sz="14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(Optional) The external link type that is associated with the default route that is advertised into the OSPF routing domain. It can be one of the following values: 1—Type 1 external route 2—Type 2 external route. The default is type 2 external route (indicated by O*E2 in the routing table).</a:t>
                      </a:r>
                      <a:endParaRPr lang="en-US" sz="1400" dirty="0">
                        <a:solidFill>
                          <a:srgbClr val="000000"/>
                        </a:solidFill>
                        <a:latin typeface="Arial"/>
                        <a:ea typeface="SimSun"/>
                        <a:cs typeface="Times New Roman"/>
                      </a:endParaRPr>
                    </a:p>
                  </a:txBody>
                  <a:tcPr marL="68580" marR="68580" marT="0" marB="0" anchor="ctr"/>
                </a:tc>
              </a:tr>
              <a:tr h="510692">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route-map </a:t>
                      </a:r>
                    </a:p>
                    <a:p>
                      <a:pPr marL="0" marR="0" algn="ctr">
                        <a:lnSpc>
                          <a:spcPct val="100000"/>
                        </a:lnSpc>
                        <a:spcBef>
                          <a:spcPts val="0"/>
                        </a:spcBef>
                        <a:spcAft>
                          <a:spcPts val="600"/>
                        </a:spcAft>
                      </a:pPr>
                      <a:r>
                        <a:rPr lang="en-US" sz="1400" i="1" dirty="0">
                          <a:latin typeface="Courier New" pitchFamily="49" charset="0"/>
                          <a:cs typeface="Courier New" pitchFamily="49" charset="0"/>
                        </a:rPr>
                        <a:t>map-name</a:t>
                      </a:r>
                      <a:endParaRPr lang="en-US" sz="14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(Optional) Specifies that the routing process generates the default route if the route map is satisfied.</a:t>
                      </a:r>
                      <a:endParaRPr lang="en-US" sz="1400" dirty="0">
                        <a:solidFill>
                          <a:srgbClr val="000000"/>
                        </a:solidFill>
                        <a:latin typeface="Arial"/>
                        <a:ea typeface="SimSun"/>
                        <a:cs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bwMode="auto">
          <a:xfrm>
            <a:off x="2051513" y="4031059"/>
            <a:ext cx="3705820" cy="21003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fontScale="90000"/>
          </a:bodyPr>
          <a:lstStyle/>
          <a:p>
            <a:r>
              <a:rPr lang="en-US" dirty="0" smtClean="0">
                <a:latin typeface="Courier New" pitchFamily="49" charset="0"/>
                <a:cs typeface="Courier New" pitchFamily="49" charset="0"/>
              </a:rPr>
              <a:t>default-information originate </a:t>
            </a:r>
            <a:r>
              <a:rPr lang="en-US" dirty="0" smtClean="0"/>
              <a:t>Example</a:t>
            </a:r>
            <a:endParaRPr lang="en-US" dirty="0"/>
          </a:p>
        </p:txBody>
      </p:sp>
      <p:sp>
        <p:nvSpPr>
          <p:cNvPr id="44" name="Text Placeholder 5"/>
          <p:cNvSpPr>
            <a:spLocks/>
          </p:cNvSpPr>
          <p:nvPr/>
        </p:nvSpPr>
        <p:spPr bwMode="auto">
          <a:xfrm>
            <a:off x="279399" y="3643130"/>
            <a:ext cx="8529750" cy="1218850"/>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network 10.1.1.1 0.0.0.0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default-information originate metric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ip route 0.0.0.0 0.0.0.0 172.16.1.2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endParaRPr lang="en-US" sz="1200" b="1" kern="0" dirty="0" smtClean="0">
              <a:latin typeface="Courier New" pitchFamily="49" charset="0"/>
            </a:endParaRPr>
          </a:p>
        </p:txBody>
      </p:sp>
      <p:grpSp>
        <p:nvGrpSpPr>
          <p:cNvPr id="31" name="Group 30"/>
          <p:cNvGrpSpPr/>
          <p:nvPr/>
        </p:nvGrpSpPr>
        <p:grpSpPr>
          <a:xfrm>
            <a:off x="967652" y="1304056"/>
            <a:ext cx="7201462" cy="1839949"/>
            <a:chOff x="790228" y="935560"/>
            <a:chExt cx="7201462" cy="1839949"/>
          </a:xfrm>
        </p:grpSpPr>
        <p:sp>
          <p:nvSpPr>
            <p:cNvPr id="63" name="Freeform 9"/>
            <p:cNvSpPr>
              <a:spLocks/>
            </p:cNvSpPr>
            <p:nvPr/>
          </p:nvSpPr>
          <p:spPr bwMode="auto">
            <a:xfrm>
              <a:off x="4135829" y="149010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38" name="Freeform 9"/>
            <p:cNvSpPr>
              <a:spLocks/>
            </p:cNvSpPr>
            <p:nvPr/>
          </p:nvSpPr>
          <p:spPr bwMode="auto">
            <a:xfrm>
              <a:off x="4113251" y="2167429"/>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9" name="Rounded Rectangle 28"/>
            <p:cNvSpPr/>
            <p:nvPr/>
          </p:nvSpPr>
          <p:spPr bwMode="auto">
            <a:xfrm>
              <a:off x="790228" y="935560"/>
              <a:ext cx="3003176" cy="183994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 name="Picture 37"/>
            <p:cNvPicPr>
              <a:picLocks noChangeArrowheads="1"/>
            </p:cNvPicPr>
            <p:nvPr/>
          </p:nvPicPr>
          <p:blipFill>
            <a:blip r:embed="rId3"/>
            <a:srcRect/>
            <a:stretch>
              <a:fillRect/>
            </a:stretch>
          </p:blipFill>
          <p:spPr bwMode="auto">
            <a:xfrm>
              <a:off x="3324257" y="1317144"/>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3340719" y="1926465"/>
              <a:ext cx="870351" cy="451691"/>
            </a:xfrm>
            <a:prstGeom prst="rect">
              <a:avLst/>
            </a:prstGeom>
            <a:noFill/>
            <a:ln w="9525">
              <a:noFill/>
              <a:miter lim="800000"/>
              <a:headEnd/>
              <a:tailEnd/>
            </a:ln>
          </p:spPr>
        </p:pic>
        <p:sp>
          <p:nvSpPr>
            <p:cNvPr id="24" name="TextBox 23"/>
            <p:cNvSpPr txBox="1"/>
            <p:nvPr/>
          </p:nvSpPr>
          <p:spPr>
            <a:xfrm>
              <a:off x="3599690" y="153748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5" name="TextBox 24"/>
            <p:cNvSpPr txBox="1"/>
            <p:nvPr/>
          </p:nvSpPr>
          <p:spPr>
            <a:xfrm>
              <a:off x="3636374" y="21449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0" name="TextBox 29"/>
            <p:cNvSpPr txBox="1"/>
            <p:nvPr/>
          </p:nvSpPr>
          <p:spPr>
            <a:xfrm>
              <a:off x="1296845" y="1719628"/>
              <a:ext cx="945988" cy="160898"/>
            </a:xfrm>
            <a:prstGeom prst="rect">
              <a:avLst/>
            </a:prstGeom>
            <a:noFill/>
          </p:spPr>
          <p:txBody>
            <a:bodyPr wrap="square" lIns="0" tIns="0" rIns="0" bIns="0" rtlCol="0" anchor="ctr" anchorCtr="0">
              <a:noAutofit/>
            </a:bodyPr>
            <a:lstStyle/>
            <a:p>
              <a:r>
                <a:rPr lang="en-US" sz="1050" b="1" dirty="0" smtClean="0"/>
                <a:t>OSPF Domain</a:t>
              </a:r>
              <a:endParaRPr lang="en-US" sz="1050" b="1" dirty="0"/>
            </a:p>
          </p:txBody>
        </p:sp>
        <p:pic>
          <p:nvPicPr>
            <p:cNvPr id="37" name="Picture 88"/>
            <p:cNvPicPr>
              <a:picLocks noChangeAspect="1" noChangeArrowheads="1"/>
            </p:cNvPicPr>
            <p:nvPr/>
          </p:nvPicPr>
          <p:blipFill>
            <a:blip r:embed="rId4"/>
            <a:srcRect/>
            <a:stretch>
              <a:fillRect/>
            </a:stretch>
          </p:blipFill>
          <p:spPr bwMode="auto">
            <a:xfrm>
              <a:off x="6836191" y="1205230"/>
              <a:ext cx="1132922" cy="690333"/>
            </a:xfrm>
            <a:prstGeom prst="rect">
              <a:avLst/>
            </a:prstGeom>
            <a:noFill/>
            <a:ln w="9525" algn="ctr">
              <a:noFill/>
              <a:miter lim="800000"/>
              <a:headEnd/>
              <a:tailEnd/>
            </a:ln>
          </p:spPr>
        </p:pic>
        <p:pic>
          <p:nvPicPr>
            <p:cNvPr id="39" name="Picture 37"/>
            <p:cNvPicPr>
              <a:picLocks noChangeArrowheads="1"/>
            </p:cNvPicPr>
            <p:nvPr/>
          </p:nvPicPr>
          <p:blipFill>
            <a:blip r:embed="rId3"/>
            <a:srcRect/>
            <a:stretch>
              <a:fillRect/>
            </a:stretch>
          </p:blipFill>
          <p:spPr bwMode="auto">
            <a:xfrm>
              <a:off x="6036456" y="1361371"/>
              <a:ext cx="870351" cy="451691"/>
            </a:xfrm>
            <a:prstGeom prst="rect">
              <a:avLst/>
            </a:prstGeom>
            <a:noFill/>
            <a:ln w="9525">
              <a:noFill/>
              <a:miter lim="800000"/>
              <a:headEnd/>
              <a:tailEnd/>
            </a:ln>
          </p:spPr>
        </p:pic>
        <p:sp>
          <p:nvSpPr>
            <p:cNvPr id="40" name="TextBox 39"/>
            <p:cNvSpPr txBox="1"/>
            <p:nvPr/>
          </p:nvSpPr>
          <p:spPr>
            <a:xfrm>
              <a:off x="7072060" y="1436583"/>
              <a:ext cx="553358" cy="244682"/>
            </a:xfrm>
            <a:prstGeom prst="rect">
              <a:avLst/>
            </a:prstGeom>
            <a:noFill/>
          </p:spPr>
          <p:txBody>
            <a:bodyPr wrap="none" rtlCol="0">
              <a:spAutoFit/>
            </a:bodyPr>
            <a:lstStyle/>
            <a:p>
              <a:r>
                <a:rPr lang="en-US" sz="1100" b="1" dirty="0" smtClean="0"/>
                <a:t>ISP A</a:t>
              </a:r>
              <a:endParaRPr lang="en-US" sz="1100" b="1" dirty="0"/>
            </a:p>
          </p:txBody>
        </p:sp>
        <p:sp>
          <p:nvSpPr>
            <p:cNvPr id="51" name="TextBox 50"/>
            <p:cNvSpPr txBox="1"/>
            <p:nvPr/>
          </p:nvSpPr>
          <p:spPr>
            <a:xfrm>
              <a:off x="4240263" y="1483919"/>
              <a:ext cx="263991" cy="243279"/>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54" name="TextBox 53"/>
            <p:cNvSpPr txBox="1"/>
            <p:nvPr/>
          </p:nvSpPr>
          <p:spPr>
            <a:xfrm>
              <a:off x="4617107" y="1201463"/>
              <a:ext cx="1013551" cy="165253"/>
            </a:xfrm>
            <a:prstGeom prst="rect">
              <a:avLst/>
            </a:prstGeom>
            <a:noFill/>
          </p:spPr>
          <p:txBody>
            <a:bodyPr wrap="square" lIns="0" tIns="0" rIns="0" bIns="0" rtlCol="0" anchor="ctr" anchorCtr="0">
              <a:noAutofit/>
            </a:bodyPr>
            <a:lstStyle/>
            <a:p>
              <a:r>
                <a:rPr lang="en-US" sz="1050" dirty="0" smtClean="0"/>
                <a:t>172.16.1.0 /24</a:t>
              </a:r>
              <a:endParaRPr lang="en-US" sz="1050" dirty="0"/>
            </a:p>
          </p:txBody>
        </p:sp>
        <p:sp>
          <p:nvSpPr>
            <p:cNvPr id="55" name="TextBox 54"/>
            <p:cNvSpPr txBox="1"/>
            <p:nvPr/>
          </p:nvSpPr>
          <p:spPr>
            <a:xfrm>
              <a:off x="5873289" y="1413162"/>
              <a:ext cx="233995" cy="223726"/>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pic>
          <p:nvPicPr>
            <p:cNvPr id="43" name="Picture 88"/>
            <p:cNvPicPr>
              <a:picLocks noChangeAspect="1" noChangeArrowheads="1"/>
            </p:cNvPicPr>
            <p:nvPr/>
          </p:nvPicPr>
          <p:blipFill>
            <a:blip r:embed="rId4"/>
            <a:srcRect/>
            <a:stretch>
              <a:fillRect/>
            </a:stretch>
          </p:blipFill>
          <p:spPr bwMode="auto">
            <a:xfrm>
              <a:off x="6858768" y="1950291"/>
              <a:ext cx="1132922" cy="690333"/>
            </a:xfrm>
            <a:prstGeom prst="rect">
              <a:avLst/>
            </a:prstGeom>
            <a:noFill/>
            <a:ln w="9525" algn="ctr">
              <a:noFill/>
              <a:miter lim="800000"/>
              <a:headEnd/>
              <a:tailEnd/>
            </a:ln>
          </p:spPr>
        </p:pic>
        <p:pic>
          <p:nvPicPr>
            <p:cNvPr id="56" name="Picture 37"/>
            <p:cNvPicPr>
              <a:picLocks noChangeArrowheads="1"/>
            </p:cNvPicPr>
            <p:nvPr/>
          </p:nvPicPr>
          <p:blipFill>
            <a:blip r:embed="rId3"/>
            <a:srcRect/>
            <a:stretch>
              <a:fillRect/>
            </a:stretch>
          </p:blipFill>
          <p:spPr bwMode="auto">
            <a:xfrm>
              <a:off x="6059033" y="2027409"/>
              <a:ext cx="870351" cy="451691"/>
            </a:xfrm>
            <a:prstGeom prst="rect">
              <a:avLst/>
            </a:prstGeom>
            <a:noFill/>
            <a:ln w="9525">
              <a:noFill/>
              <a:miter lim="800000"/>
              <a:headEnd/>
              <a:tailEnd/>
            </a:ln>
          </p:spPr>
        </p:pic>
        <p:sp>
          <p:nvSpPr>
            <p:cNvPr id="57" name="TextBox 56"/>
            <p:cNvSpPr txBox="1"/>
            <p:nvPr/>
          </p:nvSpPr>
          <p:spPr>
            <a:xfrm>
              <a:off x="7094637" y="2181644"/>
              <a:ext cx="553358" cy="244682"/>
            </a:xfrm>
            <a:prstGeom prst="rect">
              <a:avLst/>
            </a:prstGeom>
            <a:noFill/>
          </p:spPr>
          <p:txBody>
            <a:bodyPr wrap="none" rtlCol="0">
              <a:spAutoFit/>
            </a:bodyPr>
            <a:lstStyle/>
            <a:p>
              <a:r>
                <a:rPr lang="en-US" sz="1100" b="1" dirty="0" smtClean="0"/>
                <a:t>ISP B</a:t>
              </a:r>
              <a:endParaRPr lang="en-US" sz="1100" b="1" dirty="0"/>
            </a:p>
          </p:txBody>
        </p:sp>
        <p:sp>
          <p:nvSpPr>
            <p:cNvPr id="64" name="TextBox 63"/>
            <p:cNvSpPr txBox="1"/>
            <p:nvPr/>
          </p:nvSpPr>
          <p:spPr>
            <a:xfrm>
              <a:off x="2675457" y="1472397"/>
              <a:ext cx="584531" cy="198359"/>
            </a:xfrm>
            <a:prstGeom prst="rect">
              <a:avLst/>
            </a:prstGeom>
            <a:noFill/>
          </p:spPr>
          <p:txBody>
            <a:bodyPr wrap="square" lIns="0" tIns="0" rIns="0" bIns="0" rtlCol="0" anchor="ctr" anchorCtr="0">
              <a:noAutofit/>
            </a:bodyPr>
            <a:lstStyle/>
            <a:p>
              <a:pPr algn="r"/>
              <a:r>
                <a:rPr lang="en-US" sz="1050" dirty="0" smtClean="0"/>
                <a:t>10.1.1.1</a:t>
              </a:r>
              <a:endParaRPr lang="en-US" sz="1050" dirty="0"/>
            </a:p>
          </p:txBody>
        </p:sp>
        <p:sp>
          <p:nvSpPr>
            <p:cNvPr id="65" name="TextBox 64"/>
            <p:cNvSpPr txBox="1"/>
            <p:nvPr/>
          </p:nvSpPr>
          <p:spPr>
            <a:xfrm>
              <a:off x="2714967" y="2087646"/>
              <a:ext cx="584531" cy="198359"/>
            </a:xfrm>
            <a:prstGeom prst="rect">
              <a:avLst/>
            </a:prstGeom>
            <a:noFill/>
          </p:spPr>
          <p:txBody>
            <a:bodyPr wrap="square" lIns="0" tIns="0" rIns="0" bIns="0" rtlCol="0" anchor="ctr" anchorCtr="0">
              <a:noAutofit/>
            </a:bodyPr>
            <a:lstStyle/>
            <a:p>
              <a:pPr algn="r"/>
              <a:r>
                <a:rPr lang="en-US" sz="1050" dirty="0" smtClean="0"/>
                <a:t>10.2.1.1</a:t>
              </a:r>
              <a:endParaRPr lang="en-US" sz="1050" dirty="0"/>
            </a:p>
          </p:txBody>
        </p:sp>
        <p:sp>
          <p:nvSpPr>
            <p:cNvPr id="67" name="TextBox 66"/>
            <p:cNvSpPr txBox="1"/>
            <p:nvPr/>
          </p:nvSpPr>
          <p:spPr>
            <a:xfrm>
              <a:off x="4245906" y="2178191"/>
              <a:ext cx="263991" cy="243279"/>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68" name="TextBox 67"/>
            <p:cNvSpPr txBox="1"/>
            <p:nvPr/>
          </p:nvSpPr>
          <p:spPr>
            <a:xfrm>
              <a:off x="4622750" y="1895735"/>
              <a:ext cx="1013551" cy="165253"/>
            </a:xfrm>
            <a:prstGeom prst="rect">
              <a:avLst/>
            </a:prstGeom>
            <a:noFill/>
          </p:spPr>
          <p:txBody>
            <a:bodyPr wrap="square" lIns="0" tIns="0" rIns="0" bIns="0" rtlCol="0" anchor="ctr" anchorCtr="0">
              <a:noAutofit/>
            </a:bodyPr>
            <a:lstStyle/>
            <a:p>
              <a:r>
                <a:rPr lang="en-US" sz="1050" dirty="0" smtClean="0"/>
                <a:t>172.17.1.0 /24</a:t>
              </a:r>
              <a:endParaRPr lang="en-US" sz="1050" dirty="0"/>
            </a:p>
          </p:txBody>
        </p:sp>
        <p:sp>
          <p:nvSpPr>
            <p:cNvPr id="69" name="TextBox 68"/>
            <p:cNvSpPr txBox="1"/>
            <p:nvPr/>
          </p:nvSpPr>
          <p:spPr>
            <a:xfrm>
              <a:off x="5878932" y="2107434"/>
              <a:ext cx="233995" cy="223726"/>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70" name="Left Arrow 69"/>
            <p:cNvSpPr/>
            <p:nvPr/>
          </p:nvSpPr>
          <p:spPr bwMode="auto">
            <a:xfrm>
              <a:off x="1806223" y="982135"/>
              <a:ext cx="1851377" cy="417689"/>
            </a:xfrm>
            <a:prstGeom prst="lef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i="0" u="none" strike="noStrike" cap="none" normalizeH="0" baseline="0" dirty="0" smtClean="0">
                  <a:ln>
                    <a:noFill/>
                  </a:ln>
                  <a:solidFill>
                    <a:schemeClr val="tx1"/>
                  </a:solidFill>
                  <a:effectLst/>
                  <a:latin typeface="Courier New" pitchFamily="49" charset="0"/>
                  <a:cs typeface="Courier New" pitchFamily="49" charset="0"/>
                </a:rPr>
                <a:t>0.0.0.0  Cost </a:t>
              </a:r>
              <a:r>
                <a:rPr kumimoji="0" lang="en-US" sz="1050" b="1" i="0" u="none" strike="noStrike" cap="none" normalizeH="0" baseline="0" dirty="0" smtClean="0">
                  <a:ln>
                    <a:noFill/>
                  </a:ln>
                  <a:solidFill>
                    <a:schemeClr val="tx1"/>
                  </a:solidFill>
                  <a:effectLst/>
                  <a:latin typeface="Courier New" pitchFamily="49" charset="0"/>
                  <a:cs typeface="Courier New" pitchFamily="49" charset="0"/>
                </a:rPr>
                <a:t>10</a:t>
              </a:r>
            </a:p>
          </p:txBody>
        </p:sp>
        <p:sp>
          <p:nvSpPr>
            <p:cNvPr id="71" name="Left Arrow 70"/>
            <p:cNvSpPr/>
            <p:nvPr/>
          </p:nvSpPr>
          <p:spPr bwMode="auto">
            <a:xfrm>
              <a:off x="1868311" y="2319880"/>
              <a:ext cx="1851377" cy="417689"/>
            </a:xfrm>
            <a:prstGeom prst="lef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00" i="0" u="none" strike="noStrike" cap="none" normalizeH="0" baseline="0" dirty="0" smtClean="0">
                  <a:ln>
                    <a:noFill/>
                  </a:ln>
                  <a:solidFill>
                    <a:schemeClr val="tx1"/>
                  </a:solidFill>
                  <a:effectLst/>
                  <a:latin typeface="Courier New" pitchFamily="49" charset="0"/>
                  <a:cs typeface="Courier New" pitchFamily="49" charset="0"/>
                </a:rPr>
                <a:t>0.0.0.0  Cost </a:t>
              </a:r>
              <a:r>
                <a:rPr kumimoji="0" lang="en-US" sz="1000" b="1" i="0" u="none" strike="noStrike" cap="none" normalizeH="0" baseline="0" dirty="0" smtClean="0">
                  <a:ln>
                    <a:noFill/>
                  </a:ln>
                  <a:solidFill>
                    <a:schemeClr val="tx1"/>
                  </a:solidFill>
                  <a:effectLst/>
                  <a:latin typeface="Courier New" pitchFamily="49" charset="0"/>
                  <a:cs typeface="Courier New" pitchFamily="49" charset="0"/>
                </a:rPr>
                <a:t>100</a:t>
              </a:r>
            </a:p>
          </p:txBody>
        </p:sp>
      </p:grpSp>
      <p:sp>
        <p:nvSpPr>
          <p:cNvPr id="72" name="Rectangle 71"/>
          <p:cNvSpPr/>
          <p:nvPr/>
        </p:nvSpPr>
        <p:spPr bwMode="auto">
          <a:xfrm>
            <a:off x="2057156" y="5439738"/>
            <a:ext cx="3705820" cy="21003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3" name="Text Placeholder 5"/>
          <p:cNvSpPr>
            <a:spLocks/>
          </p:cNvSpPr>
          <p:nvPr/>
        </p:nvSpPr>
        <p:spPr bwMode="auto">
          <a:xfrm>
            <a:off x="285042" y="5051809"/>
            <a:ext cx="8529750" cy="1218850"/>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10.2.1.1 0.0.0.0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default-information originate metric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ip route 0.0.0.0 0.0.0.0 172.17.1.2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a:t>
            </a:r>
            <a:endParaRPr lang="en-US" sz="1200" b="1" kern="0" dirty="0" smtClean="0">
              <a:latin typeface="Courier New" pitchFamily="49" charset="0"/>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4018" name="Rectangle 2"/>
          <p:cNvSpPr>
            <a:spLocks noGrp="1" noChangeArrowheads="1"/>
          </p:cNvSpPr>
          <p:nvPr>
            <p:ph type="title"/>
          </p:nvPr>
        </p:nvSpPr>
        <p:spPr/>
        <p:txBody>
          <a:bodyPr/>
          <a:lstStyle/>
          <a:p>
            <a:r>
              <a:rPr lang="en-US" smtClean="0"/>
              <a:t>Route Summarization</a:t>
            </a:r>
            <a:endParaRPr lang="en-US" dirty="0" smtClean="0"/>
          </a:p>
        </p:txBody>
      </p:sp>
      <p:sp>
        <p:nvSpPr>
          <p:cNvPr id="143363" name="Rectangle 3"/>
          <p:cNvSpPr>
            <a:spLocks noGrp="1" noChangeArrowheads="1"/>
          </p:cNvSpPr>
          <p:nvPr>
            <p:ph idx="1"/>
          </p:nvPr>
        </p:nvSpPr>
        <p:spPr/>
        <p:txBody>
          <a:bodyPr/>
          <a:lstStyle/>
          <a:p>
            <a:r>
              <a:rPr lang="en-US" smtClean="0"/>
              <a:t>Route summarization involves consolidating multiple routes into a single advertisement.</a:t>
            </a:r>
          </a:p>
          <a:p>
            <a:r>
              <a:rPr lang="en-US" smtClean="0"/>
              <a:t>Proper route summarization directly affects the bandwidth, memory and CPU, that are consumed by the OSPF process. </a:t>
            </a:r>
          </a:p>
          <a:p>
            <a:pPr lvl="1"/>
            <a:r>
              <a:rPr lang="en-US" smtClean="0"/>
              <a:t>If a network link fails or flaps, the topology change will not be propagated into the backbone or other areas. </a:t>
            </a:r>
          </a:p>
          <a:p>
            <a:pPr lvl="1"/>
            <a:r>
              <a:rPr lang="en-US" smtClean="0"/>
              <a:t>It protects routers from needless routing table recalculations. </a:t>
            </a:r>
          </a:p>
          <a:p>
            <a:pPr lvl="1"/>
            <a:r>
              <a:rPr lang="en-US" smtClean="0"/>
              <a:t>Because the SPF calculation places a significant demand on the router's CPU, proper summarization is an imperative part of OSPF configuration.</a:t>
            </a:r>
            <a:endParaRPr lang="en-US" dirty="0" smtClean="0"/>
          </a:p>
        </p:txBody>
      </p:sp>
    </p:spTree>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42" name="Rectangle 2"/>
          <p:cNvSpPr>
            <a:spLocks noGrp="1" noChangeArrowheads="1"/>
          </p:cNvSpPr>
          <p:nvPr>
            <p:ph type="title"/>
          </p:nvPr>
        </p:nvSpPr>
        <p:spPr/>
        <p:txBody>
          <a:bodyPr/>
          <a:lstStyle/>
          <a:p>
            <a:r>
              <a:rPr lang="en-US" smtClean="0"/>
              <a:t>Using Route Summarization</a:t>
            </a:r>
          </a:p>
        </p:txBody>
      </p:sp>
      <p:grpSp>
        <p:nvGrpSpPr>
          <p:cNvPr id="6" name="Group 5"/>
          <p:cNvGrpSpPr/>
          <p:nvPr/>
        </p:nvGrpSpPr>
        <p:grpSpPr>
          <a:xfrm>
            <a:off x="1147763" y="1031081"/>
            <a:ext cx="6848475" cy="5180013"/>
            <a:chOff x="1147763" y="1031081"/>
            <a:chExt cx="6848475" cy="5180013"/>
          </a:xfrm>
        </p:grpSpPr>
        <p:pic>
          <p:nvPicPr>
            <p:cNvPr id="144387" name="Picture 3"/>
            <p:cNvPicPr>
              <a:picLocks noChangeAspect="1" noChangeArrowheads="1"/>
            </p:cNvPicPr>
            <p:nvPr/>
          </p:nvPicPr>
          <p:blipFill>
            <a:blip r:embed="rId2"/>
            <a:srcRect/>
            <a:stretch>
              <a:fillRect/>
            </a:stretch>
          </p:blipFill>
          <p:spPr bwMode="auto">
            <a:xfrm>
              <a:off x="1147763" y="1031081"/>
              <a:ext cx="6848475" cy="5180013"/>
            </a:xfrm>
            <a:prstGeom prst="rect">
              <a:avLst/>
            </a:prstGeom>
            <a:noFill/>
            <a:ln w="9525">
              <a:noFill/>
              <a:miter lim="800000"/>
              <a:headEnd type="none" w="sm" len="sm"/>
              <a:tailEnd type="none" w="sm" len="sm"/>
            </a:ln>
          </p:spPr>
        </p:pic>
        <p:sp>
          <p:nvSpPr>
            <p:cNvPr id="4" name="TextBox 3"/>
            <p:cNvSpPr txBox="1"/>
            <p:nvPr/>
          </p:nvSpPr>
          <p:spPr>
            <a:xfrm>
              <a:off x="4856812" y="4540866"/>
              <a:ext cx="2878112" cy="258532"/>
            </a:xfrm>
            <a:prstGeom prst="rect">
              <a:avLst/>
            </a:prstGeom>
            <a:solidFill>
              <a:schemeClr val="bg1"/>
            </a:solidFill>
          </p:spPr>
          <p:txBody>
            <a:bodyPr wrap="square" rtlCol="0">
              <a:spAutoFit/>
            </a:bodyPr>
            <a:lstStyle/>
            <a:p>
              <a:r>
                <a:rPr lang="en-US" sz="1200" b="1" dirty="0" smtClean="0">
                  <a:latin typeface="Courier New" pitchFamily="49" charset="0"/>
                  <a:cs typeface="Courier New" pitchFamily="49" charset="0"/>
                </a:rPr>
                <a:t>IA 172.16.16.0 255.255.252.0</a:t>
              </a:r>
            </a:p>
          </p:txBody>
        </p:sp>
        <p:sp>
          <p:nvSpPr>
            <p:cNvPr id="5" name="TextBox 4"/>
            <p:cNvSpPr txBox="1"/>
            <p:nvPr/>
          </p:nvSpPr>
          <p:spPr>
            <a:xfrm>
              <a:off x="4858492" y="3316690"/>
              <a:ext cx="2878112" cy="258532"/>
            </a:xfrm>
            <a:prstGeom prst="rect">
              <a:avLst/>
            </a:prstGeom>
            <a:solidFill>
              <a:schemeClr val="bg1"/>
            </a:solidFill>
          </p:spPr>
          <p:txBody>
            <a:bodyPr wrap="square" rtlCol="0">
              <a:spAutoFit/>
            </a:bodyPr>
            <a:lstStyle/>
            <a:p>
              <a:r>
                <a:rPr lang="en-US" sz="1200" b="1" dirty="0" smtClean="0">
                  <a:latin typeface="Courier New" pitchFamily="49" charset="0"/>
                  <a:cs typeface="Courier New" pitchFamily="49" charset="0"/>
                </a:rPr>
                <a:t>IA 172.16.8.0 255.255.248.0</a:t>
              </a:r>
            </a:p>
          </p:txBody>
        </p:sp>
      </p:gr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6066" name="Rectangle 2"/>
          <p:cNvSpPr>
            <a:spLocks noGrp="1" noChangeArrowheads="1"/>
          </p:cNvSpPr>
          <p:nvPr>
            <p:ph type="title"/>
          </p:nvPr>
        </p:nvSpPr>
        <p:spPr/>
        <p:txBody>
          <a:bodyPr/>
          <a:lstStyle/>
          <a:p>
            <a:pPr>
              <a:defRPr/>
            </a:pPr>
            <a:r>
              <a:rPr lang="en-US" smtClean="0"/>
              <a:t>Types of Route Summarization</a:t>
            </a:r>
          </a:p>
        </p:txBody>
      </p:sp>
      <p:sp>
        <p:nvSpPr>
          <p:cNvPr id="145411" name="Rectangle 3"/>
          <p:cNvSpPr>
            <a:spLocks noGrp="1" noChangeArrowheads="1"/>
          </p:cNvSpPr>
          <p:nvPr>
            <p:ph idx="1"/>
          </p:nvPr>
        </p:nvSpPr>
        <p:spPr/>
        <p:txBody>
          <a:bodyPr/>
          <a:lstStyle/>
          <a:p>
            <a:r>
              <a:rPr lang="en-US" dirty="0" smtClean="0"/>
              <a:t>Inter-area summarization</a:t>
            </a:r>
          </a:p>
          <a:p>
            <a:pPr lvl="1"/>
            <a:r>
              <a:rPr lang="en-US" dirty="0" smtClean="0"/>
              <a:t>Performed at the ABR and creates Type 3 LSAs.</a:t>
            </a:r>
          </a:p>
          <a:p>
            <a:r>
              <a:rPr lang="en-US" dirty="0" smtClean="0"/>
              <a:t>External summarization</a:t>
            </a:r>
          </a:p>
          <a:p>
            <a:pPr lvl="1"/>
            <a:r>
              <a:rPr lang="en-US" dirty="0" smtClean="0"/>
              <a:t>Performed at the ASBR and creates Type 5 LSAs.</a:t>
            </a:r>
          </a:p>
          <a:p>
            <a:r>
              <a:rPr lang="en-US" dirty="0" smtClean="0"/>
              <a:t>Both have the same fundamental requirement of contiguous addressing.</a:t>
            </a:r>
          </a:p>
          <a:p>
            <a:r>
              <a:rPr lang="en-US" dirty="0" smtClean="0"/>
              <a:t>If summarization is not configured correctly and there are multiple ASBRs, or multiple ABRs in an area, suboptimal routing is possible. </a:t>
            </a:r>
          </a:p>
          <a:p>
            <a:pPr lvl="1"/>
            <a:r>
              <a:rPr lang="en-US" dirty="0" smtClean="0"/>
              <a:t>For example, summarizing overlapping ranges from two different routers can cause packets to be sent to the wrong destination.</a:t>
            </a:r>
          </a:p>
        </p:txBody>
      </p:sp>
    </p:spTree>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Intra-Area Summarization</a:t>
            </a:r>
            <a:endParaRPr lang="en-US" dirty="0"/>
          </a:p>
        </p:txBody>
      </p:sp>
      <p:sp>
        <p:nvSpPr>
          <p:cNvPr id="13" name="Content Placeholder 12"/>
          <p:cNvSpPr>
            <a:spLocks noGrp="1"/>
          </p:cNvSpPr>
          <p:nvPr>
            <p:ph idx="1"/>
          </p:nvPr>
        </p:nvSpPr>
        <p:spPr/>
        <p:txBody>
          <a:bodyPr>
            <a:normAutofit/>
          </a:bodyPr>
          <a:lstStyle/>
          <a:p>
            <a:r>
              <a:rPr lang="en-US" dirty="0" smtClean="0"/>
              <a:t>Configure an ABR to summarize routes for a specific area.</a:t>
            </a:r>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a:xfrm>
            <a:off x="615326" y="2137492"/>
            <a:ext cx="7745412" cy="763752"/>
          </a:xfrm>
        </p:spPr>
        <p:txBody>
          <a:bodyPr>
            <a:noAutofit/>
          </a:bodyPr>
          <a:lstStyle/>
          <a:p>
            <a:r>
              <a:rPr lang="en-US" dirty="0" smtClean="0"/>
              <a:t>area </a:t>
            </a:r>
            <a:r>
              <a:rPr lang="en-US" b="0" i="1" dirty="0" smtClean="0"/>
              <a:t>area-id</a:t>
            </a:r>
            <a:r>
              <a:rPr lang="en-US" i="1" dirty="0" smtClean="0"/>
              <a:t> </a:t>
            </a:r>
            <a:r>
              <a:rPr lang="en-US" b="0" i="1" dirty="0" smtClean="0"/>
              <a:t>range address mask </a:t>
            </a:r>
            <a:r>
              <a:rPr lang="en-US" i="1" dirty="0" smtClean="0"/>
              <a:t>[</a:t>
            </a:r>
            <a:r>
              <a:rPr lang="en-US" dirty="0" smtClean="0"/>
              <a:t>advertise</a:t>
            </a:r>
            <a:r>
              <a:rPr lang="en-US" i="1" dirty="0" smtClean="0"/>
              <a:t> | </a:t>
            </a:r>
            <a:r>
              <a:rPr lang="en-US" dirty="0" smtClean="0"/>
              <a:t>not-advertise</a:t>
            </a:r>
            <a:r>
              <a:rPr lang="en-US" i="1" dirty="0" smtClean="0"/>
              <a:t>] </a:t>
            </a:r>
            <a:r>
              <a:rPr lang="en-US" i="1" smtClean="0"/>
              <a:t>[</a:t>
            </a:r>
            <a:r>
              <a:rPr lang="en-US" smtClean="0"/>
              <a:t>cost </a:t>
            </a:r>
            <a:r>
              <a:rPr lang="en-US" b="0" i="1" smtClean="0"/>
              <a:t>cost</a:t>
            </a:r>
            <a:r>
              <a:rPr lang="en-US" i="1" dirty="0" smtClean="0"/>
              <a:t>]</a:t>
            </a:r>
            <a:endParaRPr lang="en-US" dirty="0"/>
          </a:p>
        </p:txBody>
      </p:sp>
      <p:graphicFrame>
        <p:nvGraphicFramePr>
          <p:cNvPr id="8" name="Table 7"/>
          <p:cNvGraphicFramePr>
            <a:graphicFrameLocks noGrp="1"/>
          </p:cNvGraphicFramePr>
          <p:nvPr/>
        </p:nvGraphicFramePr>
        <p:xfrm>
          <a:off x="609598" y="3007435"/>
          <a:ext cx="7770126" cy="3407012"/>
        </p:xfrm>
        <a:graphic>
          <a:graphicData uri="http://schemas.openxmlformats.org/drawingml/2006/table">
            <a:tbl>
              <a:tblPr firstRow="1" bandRow="1">
                <a:tableStyleId>{5C22544A-7EE6-4342-B048-85BDC9FD1C3A}</a:tableStyleId>
              </a:tblPr>
              <a:tblGrid>
                <a:gridCol w="2106306"/>
                <a:gridCol w="5663820"/>
              </a:tblGrid>
              <a:tr h="364680">
                <a:tc>
                  <a:txBody>
                    <a:bodyPr/>
                    <a:lstStyle/>
                    <a:p>
                      <a:pPr marL="0" marR="0" algn="ctr">
                        <a:lnSpc>
                          <a:spcPct val="100000"/>
                        </a:lnSpc>
                        <a:spcBef>
                          <a:spcPts val="0"/>
                        </a:spcBef>
                        <a:spcAft>
                          <a:spcPts val="600"/>
                        </a:spcAft>
                      </a:pPr>
                      <a:r>
                        <a:rPr lang="en-US" sz="1400" b="1" dirty="0"/>
                        <a:t>Parameter</a:t>
                      </a:r>
                      <a:endParaRPr lang="en-US" sz="1400" b="1" dirty="0">
                        <a:solidFill>
                          <a:srgbClr val="000000"/>
                        </a:solidFill>
                        <a:latin typeface="Arial"/>
                        <a:ea typeface="SimSu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b="1" dirty="0"/>
                        <a:t>Description</a:t>
                      </a:r>
                      <a:endParaRPr lang="en-US" sz="1400" b="1" dirty="0">
                        <a:solidFill>
                          <a:srgbClr val="000000"/>
                        </a:solidFill>
                        <a:latin typeface="Arial"/>
                        <a:ea typeface="SimSun"/>
                        <a:cs typeface="Times New Roman"/>
                      </a:endParaRPr>
                    </a:p>
                  </a:txBody>
                  <a:tcPr marL="68580" marR="68580" marT="0" marB="0" anchor="ctr"/>
                </a:tc>
              </a:tr>
              <a:tr h="364680">
                <a:tc>
                  <a:txBody>
                    <a:bodyPr/>
                    <a:lstStyle/>
                    <a:p>
                      <a:pPr marL="0" marR="0" algn="ctr">
                        <a:lnSpc>
                          <a:spcPct val="100000"/>
                        </a:lnSpc>
                        <a:spcBef>
                          <a:spcPts val="0"/>
                        </a:spcBef>
                        <a:spcAft>
                          <a:spcPts val="600"/>
                        </a:spcAft>
                      </a:pPr>
                      <a:r>
                        <a:rPr lang="en-US" sz="1400" b="1" i="0" smtClean="0">
                          <a:solidFill>
                            <a:srgbClr val="000000"/>
                          </a:solidFill>
                          <a:latin typeface="Courier New" pitchFamily="49" charset="0"/>
                          <a:ea typeface="SimSun"/>
                          <a:cs typeface="Courier New" pitchFamily="49" charset="0"/>
                        </a:rPr>
                        <a:t>area</a:t>
                      </a:r>
                      <a:r>
                        <a:rPr lang="en-US" sz="1400" b="1" i="0" baseline="0" smtClean="0">
                          <a:solidFill>
                            <a:srgbClr val="000000"/>
                          </a:solidFill>
                          <a:latin typeface="Courier New" pitchFamily="49" charset="0"/>
                          <a:ea typeface="SimSun"/>
                          <a:cs typeface="Courier New" pitchFamily="49" charset="0"/>
                        </a:rPr>
                        <a:t> </a:t>
                      </a:r>
                      <a:r>
                        <a:rPr lang="en-US" sz="1400" b="0" i="1" smtClean="0">
                          <a:solidFill>
                            <a:srgbClr val="000000"/>
                          </a:solidFill>
                          <a:latin typeface="Courier New" pitchFamily="49" charset="0"/>
                          <a:ea typeface="SimSun"/>
                          <a:cs typeface="Courier New" pitchFamily="49" charset="0"/>
                        </a:rPr>
                        <a:t>area-id</a:t>
                      </a:r>
                      <a:endParaRPr lang="en-US" sz="14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b="0" kern="1200" dirty="0">
                          <a:solidFill>
                            <a:srgbClr val="000000"/>
                          </a:solidFill>
                          <a:latin typeface="Arial"/>
                          <a:ea typeface="SimSun"/>
                          <a:cs typeface="Arial"/>
                        </a:rPr>
                        <a:t>Identifies the area subject to route summarization.</a:t>
                      </a:r>
                    </a:p>
                  </a:txBody>
                  <a:tcPr marL="68580" marR="68580" marT="0" marB="0" anchor="ctr"/>
                </a:tc>
              </a:tr>
              <a:tr h="364680">
                <a:tc>
                  <a:txBody>
                    <a:bodyPr/>
                    <a:lstStyle/>
                    <a:p>
                      <a:pPr marL="0" marR="0" algn="ctr">
                        <a:lnSpc>
                          <a:spcPct val="100000"/>
                        </a:lnSpc>
                        <a:spcBef>
                          <a:spcPts val="0"/>
                        </a:spcBef>
                        <a:spcAft>
                          <a:spcPts val="600"/>
                        </a:spcAft>
                      </a:pPr>
                      <a:r>
                        <a:rPr lang="en-US" sz="1400" b="0" i="1" dirty="0">
                          <a:solidFill>
                            <a:srgbClr val="000000"/>
                          </a:solidFill>
                          <a:latin typeface="Courier New" pitchFamily="49" charset="0"/>
                          <a:ea typeface="SimSun"/>
                          <a:cs typeface="Courier New" pitchFamily="49" charset="0"/>
                        </a:rPr>
                        <a:t>address</a:t>
                      </a:r>
                      <a:endParaRPr lang="en-US" sz="14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b="0" kern="1200" dirty="0">
                          <a:solidFill>
                            <a:srgbClr val="000000"/>
                          </a:solidFill>
                          <a:latin typeface="Arial"/>
                          <a:ea typeface="SimSun"/>
                          <a:cs typeface="Arial"/>
                        </a:rPr>
                        <a:t>The summary address designated for a range of addresses.</a:t>
                      </a:r>
                    </a:p>
                  </a:txBody>
                  <a:tcPr marL="68580" marR="68580" marT="0" marB="0" anchor="ctr"/>
                </a:tc>
              </a:tr>
              <a:tr h="364680">
                <a:tc>
                  <a:txBody>
                    <a:bodyPr/>
                    <a:lstStyle/>
                    <a:p>
                      <a:pPr marL="0" marR="0" algn="ctr">
                        <a:lnSpc>
                          <a:spcPct val="100000"/>
                        </a:lnSpc>
                        <a:spcBef>
                          <a:spcPts val="0"/>
                        </a:spcBef>
                        <a:spcAft>
                          <a:spcPts val="600"/>
                        </a:spcAft>
                      </a:pPr>
                      <a:r>
                        <a:rPr lang="en-US" sz="1400" b="0" i="1" dirty="0">
                          <a:solidFill>
                            <a:srgbClr val="000000"/>
                          </a:solidFill>
                          <a:latin typeface="Courier New" pitchFamily="49" charset="0"/>
                          <a:ea typeface="SimSun"/>
                          <a:cs typeface="Courier New" pitchFamily="49" charset="0"/>
                        </a:rPr>
                        <a:t>mask</a:t>
                      </a:r>
                      <a:endParaRPr lang="en-US" sz="14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b="0" kern="1200" dirty="0">
                          <a:solidFill>
                            <a:srgbClr val="000000"/>
                          </a:solidFill>
                          <a:latin typeface="Arial"/>
                          <a:ea typeface="SimSun"/>
                          <a:cs typeface="Arial"/>
                        </a:rPr>
                        <a:t>The IP subnet mask used for the summary route.</a:t>
                      </a:r>
                    </a:p>
                  </a:txBody>
                  <a:tcPr marL="68580" marR="68580" marT="0" marB="0" anchor="ctr"/>
                </a:tc>
              </a:tr>
              <a:tr h="449606">
                <a:tc>
                  <a:txBody>
                    <a:bodyPr/>
                    <a:lstStyle/>
                    <a:p>
                      <a:pPr marL="0" marR="0" algn="ctr">
                        <a:lnSpc>
                          <a:spcPct val="100000"/>
                        </a:lnSpc>
                        <a:spcBef>
                          <a:spcPts val="0"/>
                        </a:spcBef>
                        <a:spcAft>
                          <a:spcPts val="600"/>
                        </a:spcAft>
                      </a:pPr>
                      <a:r>
                        <a:rPr lang="en-US" sz="1400" b="1" dirty="0">
                          <a:solidFill>
                            <a:srgbClr val="000000"/>
                          </a:solidFill>
                          <a:latin typeface="Courier New" pitchFamily="49" charset="0"/>
                          <a:ea typeface="SimSun"/>
                          <a:cs typeface="Courier New" pitchFamily="49" charset="0"/>
                        </a:rPr>
                        <a:t>advertise</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b="0" kern="1200" dirty="0">
                          <a:solidFill>
                            <a:srgbClr val="000000"/>
                          </a:solidFill>
                          <a:latin typeface="Arial"/>
                          <a:ea typeface="SimSun"/>
                          <a:cs typeface="Arial"/>
                        </a:rPr>
                        <a:t>(Optional) Sets the address range status to advertise and generates a type 3 summary LSA.</a:t>
                      </a:r>
                    </a:p>
                  </a:txBody>
                  <a:tcPr marL="68580" marR="68580" marT="0" marB="0" anchor="ctr"/>
                </a:tc>
              </a:tr>
              <a:tr h="749343">
                <a:tc>
                  <a:txBody>
                    <a:bodyPr/>
                    <a:lstStyle/>
                    <a:p>
                      <a:pPr marL="0" marR="0" algn="ctr" defTabSz="914400" rtl="0" eaLnBrk="1" latinLnBrk="0" hangingPunct="1">
                        <a:lnSpc>
                          <a:spcPct val="100000"/>
                        </a:lnSpc>
                        <a:spcBef>
                          <a:spcPts val="0"/>
                        </a:spcBef>
                        <a:spcAft>
                          <a:spcPts val="600"/>
                        </a:spcAft>
                      </a:pPr>
                      <a:r>
                        <a:rPr lang="en-US" sz="1400" b="1" i="0" kern="1200" dirty="0">
                          <a:solidFill>
                            <a:srgbClr val="000000"/>
                          </a:solidFill>
                          <a:latin typeface="Courier New" pitchFamily="49" charset="0"/>
                          <a:ea typeface="SimSun"/>
                          <a:cs typeface="Courier New" pitchFamily="49" charset="0"/>
                        </a:rPr>
                        <a:t>not-advertise</a:t>
                      </a: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b="0" kern="1200" dirty="0">
                          <a:solidFill>
                            <a:srgbClr val="000000"/>
                          </a:solidFill>
                          <a:latin typeface="Arial"/>
                          <a:ea typeface="SimSun"/>
                          <a:cs typeface="Arial"/>
                        </a:rPr>
                        <a:t>(Optional) Sets the address range status to </a:t>
                      </a:r>
                      <a:r>
                        <a:rPr lang="en-US" sz="1400" b="0" kern="1200" dirty="0" err="1">
                          <a:solidFill>
                            <a:srgbClr val="000000"/>
                          </a:solidFill>
                          <a:latin typeface="Arial"/>
                          <a:ea typeface="SimSun"/>
                          <a:cs typeface="Arial"/>
                        </a:rPr>
                        <a:t>DoNotAdvertise</a:t>
                      </a:r>
                      <a:r>
                        <a:rPr lang="en-US" sz="1400" b="0" kern="1200" dirty="0">
                          <a:solidFill>
                            <a:srgbClr val="000000"/>
                          </a:solidFill>
                          <a:latin typeface="Arial"/>
                          <a:ea typeface="SimSun"/>
                          <a:cs typeface="Arial"/>
                        </a:rPr>
                        <a:t>. The type 3 summary LSA is suppressed, and the component networks remain hidden from other networks.</a:t>
                      </a:r>
                    </a:p>
                  </a:txBody>
                  <a:tcPr marL="68580" marR="68580" marT="0" marB="0" anchor="ctr"/>
                </a:tc>
              </a:tr>
              <a:tr h="749343">
                <a:tc>
                  <a:txBody>
                    <a:bodyPr/>
                    <a:lstStyle/>
                    <a:p>
                      <a:pPr marL="0" marR="0" algn="ctr" defTabSz="914400" rtl="0" eaLnBrk="1" latinLnBrk="0" hangingPunct="1">
                        <a:lnSpc>
                          <a:spcPct val="100000"/>
                        </a:lnSpc>
                        <a:spcBef>
                          <a:spcPts val="0"/>
                        </a:spcBef>
                        <a:spcAft>
                          <a:spcPts val="600"/>
                        </a:spcAft>
                      </a:pPr>
                      <a:r>
                        <a:rPr lang="en-US" sz="1400" b="1" i="0" kern="1200" dirty="0" smtClean="0">
                          <a:solidFill>
                            <a:srgbClr val="000000"/>
                          </a:solidFill>
                          <a:latin typeface="Courier New" pitchFamily="49" charset="0"/>
                          <a:ea typeface="SimSun"/>
                          <a:cs typeface="Courier New" pitchFamily="49" charset="0"/>
                        </a:rPr>
                        <a:t>cost </a:t>
                      </a:r>
                      <a:r>
                        <a:rPr lang="en-US" sz="1400" b="0" i="1" kern="1200" dirty="0" err="1" smtClean="0">
                          <a:solidFill>
                            <a:srgbClr val="000000"/>
                          </a:solidFill>
                          <a:latin typeface="Courier New" pitchFamily="49" charset="0"/>
                          <a:ea typeface="SimSun"/>
                          <a:cs typeface="Courier New" pitchFamily="49" charset="0"/>
                        </a:rPr>
                        <a:t>cost</a:t>
                      </a:r>
                      <a:endParaRPr lang="en-US" sz="1400" b="0" i="0" kern="12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defTabSz="914400" rtl="0" eaLnBrk="1" latinLnBrk="0" hangingPunct="1">
                        <a:lnSpc>
                          <a:spcPct val="100000"/>
                        </a:lnSpc>
                        <a:spcBef>
                          <a:spcPts val="0"/>
                        </a:spcBef>
                        <a:spcAft>
                          <a:spcPts val="600"/>
                        </a:spcAft>
                      </a:pPr>
                      <a:r>
                        <a:rPr lang="en-US" sz="1400" b="0" kern="1200" dirty="0">
                          <a:solidFill>
                            <a:srgbClr val="000000"/>
                          </a:solidFill>
                          <a:latin typeface="Arial"/>
                          <a:ea typeface="SimSun"/>
                          <a:cs typeface="Arial"/>
                        </a:rPr>
                        <a:t>(Optional) Metric or cost for this summary route, which is used during the OSPF SPF calculation to determine the shortest paths to the destination. The value can be 0 to 16777215.</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p:cNvSpPr/>
          <p:nvPr/>
        </p:nvSpPr>
        <p:spPr bwMode="auto">
          <a:xfrm>
            <a:off x="2049164" y="5714470"/>
            <a:ext cx="3583992" cy="35205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2085849" y="4350722"/>
            <a:ext cx="3603751" cy="37242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Intra-Area Summarization Example</a:t>
            </a:r>
            <a:endParaRPr lang="en-US" dirty="0"/>
          </a:p>
        </p:txBody>
      </p:sp>
      <p:sp>
        <p:nvSpPr>
          <p:cNvPr id="33" name="Text Placeholder 5"/>
          <p:cNvSpPr>
            <a:spLocks/>
          </p:cNvSpPr>
          <p:nvPr/>
        </p:nvSpPr>
        <p:spPr bwMode="auto">
          <a:xfrm>
            <a:off x="283109" y="3760997"/>
            <a:ext cx="8401694" cy="119921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network 172.16.32.1 0.0.0.0 area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network 172.16.96.1 0.0.0.0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area 0 range 172.16.96.0 255.255.224.0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area 1 range 172.16.32.0 255.255.224.0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sp>
        <p:nvSpPr>
          <p:cNvPr id="44" name="Text Placeholder 5"/>
          <p:cNvSpPr>
            <a:spLocks/>
          </p:cNvSpPr>
          <p:nvPr/>
        </p:nvSpPr>
        <p:spPr bwMode="auto">
          <a:xfrm>
            <a:off x="279834" y="5113703"/>
            <a:ext cx="8407615" cy="1212463"/>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172.16.64.1 0.0.0.0 area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172.16.127.1 0.0.0.0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area 0 range 172.16.96.0 255.255.224.0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area 2 range 172.16.64.0 255.255.224.0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p:txBody>
      </p:sp>
      <p:grpSp>
        <p:nvGrpSpPr>
          <p:cNvPr id="14" name="Group 13"/>
          <p:cNvGrpSpPr/>
          <p:nvPr/>
        </p:nvGrpSpPr>
        <p:grpSpPr>
          <a:xfrm>
            <a:off x="1383988" y="1254590"/>
            <a:ext cx="6355646" cy="2212623"/>
            <a:chOff x="1083732" y="1049870"/>
            <a:chExt cx="6355646" cy="2212623"/>
          </a:xfrm>
        </p:grpSpPr>
        <p:sp>
          <p:nvSpPr>
            <p:cNvPr id="67" name="Oval 66"/>
            <p:cNvSpPr/>
            <p:nvPr/>
          </p:nvSpPr>
          <p:spPr bwMode="auto">
            <a:xfrm>
              <a:off x="3081867" y="1049870"/>
              <a:ext cx="2540000" cy="1219200"/>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lang="en-US" sz="2800" b="1" dirty="0" smtClean="0"/>
            </a:p>
            <a:p>
              <a:pPr defTabSz="814388"/>
              <a:endParaRPr lang="en-US" sz="2800" b="1" dirty="0" smtClean="0"/>
            </a:p>
            <a:p>
              <a:pPr defTabSz="814388"/>
              <a:r>
                <a:rPr lang="en-US" sz="1400" b="1" dirty="0" smtClean="0"/>
                <a:t>Area 0</a:t>
              </a:r>
            </a:p>
            <a:p>
              <a:pPr defTabSz="814388"/>
              <a:r>
                <a:rPr lang="en-US" sz="1200" dirty="0" smtClean="0"/>
                <a:t>172.16.96.0 /24 - 172.16.127.0 /24</a:t>
              </a:r>
            </a:p>
            <a:p>
              <a:pPr defTabSz="814388"/>
              <a:endParaRPr lang="en-US" sz="4400" dirty="0" smtClean="0"/>
            </a:p>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8" name="Oval 67"/>
            <p:cNvSpPr/>
            <p:nvPr/>
          </p:nvSpPr>
          <p:spPr bwMode="auto">
            <a:xfrm>
              <a:off x="1083732" y="2043293"/>
              <a:ext cx="2540000" cy="1219200"/>
            </a:xfrm>
            <a:prstGeom prst="ellipse">
              <a:avLst/>
            </a:prstGeom>
            <a:solidFill>
              <a:srgbClr val="C00000">
                <a:alpha val="29000"/>
              </a:srgb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p>
              <a:pPr marL="0" marR="0" indent="0" algn="ctr" defTabSz="814388" rtl="0" eaLnBrk="0" fontAlgn="base" latinLnBrk="0" hangingPunct="0">
                <a:lnSpc>
                  <a:spcPct val="90000"/>
                </a:lnSpc>
                <a:spcBef>
                  <a:spcPct val="0"/>
                </a:spcBef>
                <a:spcAft>
                  <a:spcPct val="0"/>
                </a:spcAft>
                <a:buClrTx/>
                <a:buSzTx/>
                <a:buFontTx/>
                <a:buNone/>
                <a:tabLst/>
              </a:pPr>
              <a:endParaRPr lang="en-US" sz="1400" b="1" dirty="0" smtClean="0"/>
            </a:p>
            <a:p>
              <a:pPr marL="0" marR="0" indent="0" algn="ctr" defTabSz="814388" rtl="0" eaLnBrk="0" fontAlgn="base" latinLnBrk="0" hangingPunct="0">
                <a:lnSpc>
                  <a:spcPct val="9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Area 1</a:t>
              </a:r>
            </a:p>
            <a:p>
              <a:pPr marL="0" marR="0" indent="0" algn="ctr" defTabSz="814388" rtl="0" eaLnBrk="0" fontAlgn="base" latinLnBrk="0" hangingPunct="0">
                <a:lnSpc>
                  <a:spcPct val="90000"/>
                </a:lnSpc>
                <a:spcBef>
                  <a:spcPct val="0"/>
                </a:spcBef>
                <a:spcAft>
                  <a:spcPct val="0"/>
                </a:spcAft>
                <a:buClrTx/>
                <a:buSzTx/>
                <a:buFontTx/>
                <a:buNone/>
                <a:tabLst/>
              </a:pPr>
              <a:r>
                <a:rPr lang="en-US" sz="1200" dirty="0" smtClean="0"/>
                <a:t>172.16.32.0 /24 - 172.16.63.0 /24</a:t>
              </a:r>
              <a:endParaRPr kumimoji="0" lang="en-US" sz="1200" i="0" u="none" strike="noStrike" cap="none" normalizeH="0" baseline="0" dirty="0" smtClean="0">
                <a:ln>
                  <a:noFill/>
                </a:ln>
                <a:solidFill>
                  <a:schemeClr val="tx1"/>
                </a:solidFill>
                <a:effectLst/>
                <a:latin typeface="Arial" charset="0"/>
              </a:endParaRPr>
            </a:p>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9" name="Oval 68"/>
            <p:cNvSpPr/>
            <p:nvPr/>
          </p:nvSpPr>
          <p:spPr bwMode="auto">
            <a:xfrm>
              <a:off x="4899378" y="2043292"/>
              <a:ext cx="2540000" cy="1219200"/>
            </a:xfrm>
            <a:prstGeom prst="ellipse">
              <a:avLst/>
            </a:prstGeom>
            <a:solidFill>
              <a:schemeClr val="accent1">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lang="en-US" sz="2800" b="1" dirty="0" smtClean="0"/>
            </a:p>
            <a:p>
              <a:pPr defTabSz="814388"/>
              <a:endParaRPr lang="en-US" sz="2800" b="1" dirty="0" smtClean="0"/>
            </a:p>
            <a:p>
              <a:pPr defTabSz="814388"/>
              <a:r>
                <a:rPr lang="en-US" sz="1400" b="1" dirty="0" smtClean="0"/>
                <a:t>Area 2</a:t>
              </a:r>
            </a:p>
            <a:p>
              <a:pPr defTabSz="814388"/>
              <a:r>
                <a:rPr lang="en-US" sz="1200" dirty="0" smtClean="0"/>
                <a:t>172.16.64.0 /24 - 172.16.95.0 /24</a:t>
              </a:r>
            </a:p>
            <a:p>
              <a:pPr defTabSz="814388"/>
              <a:endParaRPr lang="en-US" sz="4400" dirty="0" smtClean="0"/>
            </a:p>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0" name="Picture 37"/>
            <p:cNvPicPr>
              <a:picLocks noChangeArrowheads="1"/>
            </p:cNvPicPr>
            <p:nvPr/>
          </p:nvPicPr>
          <p:blipFill>
            <a:blip r:embed="rId3"/>
            <a:srcRect/>
            <a:stretch>
              <a:fillRect/>
            </a:stretch>
          </p:blipFill>
          <p:spPr bwMode="auto">
            <a:xfrm>
              <a:off x="2929158" y="1960770"/>
              <a:ext cx="870351" cy="451691"/>
            </a:xfrm>
            <a:prstGeom prst="rect">
              <a:avLst/>
            </a:prstGeom>
            <a:noFill/>
            <a:ln w="9525">
              <a:noFill/>
              <a:miter lim="800000"/>
              <a:headEnd/>
              <a:tailEnd/>
            </a:ln>
          </p:spPr>
        </p:pic>
        <p:pic>
          <p:nvPicPr>
            <p:cNvPr id="71" name="Picture 37"/>
            <p:cNvPicPr>
              <a:picLocks noChangeArrowheads="1"/>
            </p:cNvPicPr>
            <p:nvPr/>
          </p:nvPicPr>
          <p:blipFill>
            <a:blip r:embed="rId3"/>
            <a:srcRect/>
            <a:stretch>
              <a:fillRect/>
            </a:stretch>
          </p:blipFill>
          <p:spPr bwMode="auto">
            <a:xfrm>
              <a:off x="4605078" y="1960498"/>
              <a:ext cx="870351" cy="451691"/>
            </a:xfrm>
            <a:prstGeom prst="rect">
              <a:avLst/>
            </a:prstGeom>
            <a:noFill/>
            <a:ln w="9525">
              <a:noFill/>
              <a:miter lim="800000"/>
              <a:headEnd/>
              <a:tailEnd/>
            </a:ln>
          </p:spPr>
        </p:pic>
        <p:sp>
          <p:nvSpPr>
            <p:cNvPr id="72" name="TextBox 71"/>
            <p:cNvSpPr txBox="1"/>
            <p:nvPr/>
          </p:nvSpPr>
          <p:spPr>
            <a:xfrm>
              <a:off x="3204591" y="218110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73" name="TextBox 72"/>
            <p:cNvSpPr txBox="1"/>
            <p:nvPr/>
          </p:nvSpPr>
          <p:spPr>
            <a:xfrm>
              <a:off x="4900733" y="217899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gr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External Summarization</a:t>
            </a:r>
            <a:endParaRPr lang="en-US" dirty="0"/>
          </a:p>
        </p:txBody>
      </p:sp>
      <p:sp>
        <p:nvSpPr>
          <p:cNvPr id="13" name="Content Placeholder 12"/>
          <p:cNvSpPr>
            <a:spLocks noGrp="1"/>
          </p:cNvSpPr>
          <p:nvPr>
            <p:ph idx="1"/>
          </p:nvPr>
        </p:nvSpPr>
        <p:spPr/>
        <p:txBody>
          <a:bodyPr>
            <a:normAutofit/>
          </a:bodyPr>
          <a:lstStyle/>
          <a:p>
            <a:r>
              <a:rPr lang="en-US" dirty="0" smtClean="0"/>
              <a:t>Configure an ASBR to summarize external routes.</a:t>
            </a:r>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p:txBody>
          <a:bodyPr>
            <a:normAutofit/>
          </a:bodyPr>
          <a:lstStyle/>
          <a:p>
            <a:r>
              <a:rPr lang="en-US" dirty="0" smtClean="0"/>
              <a:t>summary-address </a:t>
            </a:r>
            <a:r>
              <a:rPr lang="en-US" b="0" i="1" dirty="0" smtClean="0"/>
              <a:t>ip-address mask </a:t>
            </a:r>
            <a:r>
              <a:rPr lang="en-US" dirty="0" smtClean="0"/>
              <a:t>[not-advertise] [tag </a:t>
            </a:r>
            <a:r>
              <a:rPr lang="en-US" b="0" i="1" dirty="0" err="1" smtClean="0"/>
              <a:t>tag</a:t>
            </a:r>
            <a:r>
              <a:rPr lang="en-US" dirty="0" smtClean="0"/>
              <a:t>]</a:t>
            </a:r>
            <a:endParaRPr lang="en-US" dirty="0"/>
          </a:p>
        </p:txBody>
      </p:sp>
      <p:graphicFrame>
        <p:nvGraphicFramePr>
          <p:cNvPr id="9" name="Content Placeholder 8"/>
          <p:cNvGraphicFramePr>
            <a:graphicFrameLocks noGrp="1"/>
          </p:cNvGraphicFramePr>
          <p:nvPr>
            <p:ph idx="12"/>
          </p:nvPr>
        </p:nvGraphicFramePr>
        <p:xfrm>
          <a:off x="279400" y="2975212"/>
          <a:ext cx="8316914" cy="1910080"/>
        </p:xfrm>
        <a:graphic>
          <a:graphicData uri="http://schemas.openxmlformats.org/drawingml/2006/table">
            <a:tbl>
              <a:tblPr firstRow="1" bandRow="1">
                <a:tableStyleId>{5C22544A-7EE6-4342-B048-85BDC9FD1C3A}</a:tableStyleId>
              </a:tblPr>
              <a:tblGrid>
                <a:gridCol w="2723107"/>
                <a:gridCol w="5593807"/>
              </a:tblGrid>
              <a:tr h="370840">
                <a:tc>
                  <a:txBody>
                    <a:bodyPr/>
                    <a:lstStyle/>
                    <a:p>
                      <a:pPr marL="0" marR="0" algn="ctr">
                        <a:lnSpc>
                          <a:spcPts val="1100"/>
                        </a:lnSpc>
                        <a:spcBef>
                          <a:spcPts val="0"/>
                        </a:spcBef>
                        <a:spcAft>
                          <a:spcPts val="200"/>
                        </a:spcAft>
                      </a:pPr>
                      <a:r>
                        <a:rPr lang="en-US" sz="1400" b="1" dirty="0"/>
                        <a:t>Parameter</a:t>
                      </a:r>
                      <a:endParaRPr lang="en-US" sz="1400" b="1" dirty="0">
                        <a:solidFill>
                          <a:srgbClr val="000000"/>
                        </a:solidFill>
                        <a:latin typeface="Arial"/>
                        <a:ea typeface="SimSun"/>
                        <a:cs typeface="Times New Roman"/>
                      </a:endParaRPr>
                    </a:p>
                  </a:txBody>
                  <a:tcPr marL="68580" marR="68580" marT="0" marB="0" anchor="ctr"/>
                </a:tc>
                <a:tc>
                  <a:txBody>
                    <a:bodyPr/>
                    <a:lstStyle/>
                    <a:p>
                      <a:pPr marL="0" marR="0" algn="l">
                        <a:lnSpc>
                          <a:spcPts val="1100"/>
                        </a:lnSpc>
                        <a:spcBef>
                          <a:spcPts val="0"/>
                        </a:spcBef>
                        <a:spcAft>
                          <a:spcPts val="200"/>
                        </a:spcAft>
                      </a:pPr>
                      <a:r>
                        <a:rPr lang="en-US" sz="1400" b="1" dirty="0"/>
                        <a:t>Description</a:t>
                      </a:r>
                      <a:endParaRPr lang="en-US" sz="1400" b="1" dirty="0">
                        <a:solidFill>
                          <a:srgbClr val="000000"/>
                        </a:solidFill>
                        <a:latin typeface="Arial"/>
                        <a:ea typeface="SimSun"/>
                        <a:cs typeface="Times New Roman"/>
                      </a:endParaRPr>
                    </a:p>
                  </a:txBody>
                  <a:tcPr marL="68580" marR="68580" marT="0" marB="0" anchor="ctr"/>
                </a:tc>
              </a:tr>
              <a:tr h="370840">
                <a:tc>
                  <a:txBody>
                    <a:bodyPr/>
                    <a:lstStyle/>
                    <a:p>
                      <a:pPr marL="0" marR="0" algn="ctr">
                        <a:lnSpc>
                          <a:spcPct val="100000"/>
                        </a:lnSpc>
                        <a:spcBef>
                          <a:spcPts val="0"/>
                        </a:spcBef>
                        <a:spcAft>
                          <a:spcPts val="600"/>
                        </a:spcAft>
                      </a:pPr>
                      <a:r>
                        <a:rPr lang="en-US" sz="1400" b="0" i="1" dirty="0">
                          <a:solidFill>
                            <a:srgbClr val="000000"/>
                          </a:solidFill>
                          <a:latin typeface="Courier New" pitchFamily="49" charset="0"/>
                          <a:ea typeface="SimSun"/>
                          <a:cs typeface="Courier New" pitchFamily="49" charset="0"/>
                        </a:rPr>
                        <a:t>ip-address</a:t>
                      </a:r>
                      <a:endParaRPr lang="en-US" sz="14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b="0" dirty="0">
                          <a:solidFill>
                            <a:srgbClr val="000000"/>
                          </a:solidFill>
                          <a:latin typeface="Arial"/>
                          <a:ea typeface="SimSun"/>
                          <a:cs typeface="Times New Roman"/>
                        </a:rPr>
                        <a:t>The summary address designated for a range of </a:t>
                      </a:r>
                      <a:r>
                        <a:rPr lang="en-US" sz="1400" b="0" dirty="0" smtClean="0">
                          <a:solidFill>
                            <a:srgbClr val="000000"/>
                          </a:solidFill>
                          <a:latin typeface="Arial"/>
                          <a:ea typeface="SimSun"/>
                          <a:cs typeface="Times New Roman"/>
                        </a:rPr>
                        <a:t>addresses.</a:t>
                      </a:r>
                      <a:endParaRPr lang="en-US" sz="1400" b="0" dirty="0">
                        <a:solidFill>
                          <a:srgbClr val="000000"/>
                        </a:solidFill>
                        <a:latin typeface="Arial"/>
                        <a:ea typeface="SimSun"/>
                        <a:cs typeface="Times New Roman"/>
                      </a:endParaRPr>
                    </a:p>
                  </a:txBody>
                  <a:tcPr marL="68580" marR="68580" marT="0" marB="0" anchor="ctr"/>
                </a:tc>
              </a:tr>
              <a:tr h="370840">
                <a:tc>
                  <a:txBody>
                    <a:bodyPr/>
                    <a:lstStyle/>
                    <a:p>
                      <a:pPr marL="0" marR="0" algn="ctr">
                        <a:lnSpc>
                          <a:spcPct val="100000"/>
                        </a:lnSpc>
                        <a:spcBef>
                          <a:spcPts val="0"/>
                        </a:spcBef>
                        <a:spcAft>
                          <a:spcPts val="600"/>
                        </a:spcAft>
                      </a:pPr>
                      <a:r>
                        <a:rPr lang="en-US" sz="1400" b="0" i="1" dirty="0">
                          <a:solidFill>
                            <a:srgbClr val="000000"/>
                          </a:solidFill>
                          <a:latin typeface="Courier New" pitchFamily="49" charset="0"/>
                          <a:ea typeface="SimSun"/>
                          <a:cs typeface="Courier New" pitchFamily="49" charset="0"/>
                        </a:rPr>
                        <a:t>mask</a:t>
                      </a:r>
                      <a:endParaRPr lang="en-US" sz="14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b="0" dirty="0">
                          <a:solidFill>
                            <a:srgbClr val="000000"/>
                          </a:solidFill>
                          <a:latin typeface="Arial"/>
                          <a:ea typeface="SimSun"/>
                          <a:cs typeface="Times New Roman"/>
                        </a:rPr>
                        <a:t>The IP subnet mask used for the summary </a:t>
                      </a:r>
                      <a:r>
                        <a:rPr lang="en-US" sz="1400" b="0" dirty="0" smtClean="0">
                          <a:solidFill>
                            <a:srgbClr val="000000"/>
                          </a:solidFill>
                          <a:latin typeface="Arial"/>
                          <a:ea typeface="SimSun"/>
                          <a:cs typeface="Times New Roman"/>
                        </a:rPr>
                        <a:t>route.</a:t>
                      </a:r>
                      <a:endParaRPr lang="en-US" sz="1400" b="0" dirty="0">
                        <a:solidFill>
                          <a:srgbClr val="000000"/>
                        </a:solidFill>
                        <a:latin typeface="Arial"/>
                        <a:ea typeface="SimSun"/>
                        <a:cs typeface="Times New Roman"/>
                      </a:endParaRPr>
                    </a:p>
                  </a:txBody>
                  <a:tcPr marL="68580" marR="68580" marT="0" marB="0" anchor="ctr"/>
                </a:tc>
              </a:tr>
              <a:tr h="370840">
                <a:tc>
                  <a:txBody>
                    <a:bodyPr/>
                    <a:lstStyle/>
                    <a:p>
                      <a:pPr marL="0" marR="0" algn="ctr">
                        <a:lnSpc>
                          <a:spcPct val="100000"/>
                        </a:lnSpc>
                        <a:spcBef>
                          <a:spcPts val="0"/>
                        </a:spcBef>
                        <a:spcAft>
                          <a:spcPts val="600"/>
                        </a:spcAft>
                      </a:pPr>
                      <a:r>
                        <a:rPr lang="en-US" sz="1400" b="1" dirty="0">
                          <a:solidFill>
                            <a:srgbClr val="000000"/>
                          </a:solidFill>
                          <a:latin typeface="Courier New" pitchFamily="49" charset="0"/>
                          <a:ea typeface="SimSun"/>
                          <a:cs typeface="Courier New" pitchFamily="49" charset="0"/>
                        </a:rPr>
                        <a:t>not-advertise</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b="0" dirty="0">
                          <a:solidFill>
                            <a:srgbClr val="000000"/>
                          </a:solidFill>
                          <a:latin typeface="Arial"/>
                          <a:ea typeface="SimSun"/>
                          <a:cs typeface="Times New Roman"/>
                        </a:rPr>
                        <a:t>(Optional) Used to suppress routes that match the address/mask </a:t>
                      </a:r>
                      <a:r>
                        <a:rPr lang="en-US" sz="1400" b="0" dirty="0" smtClean="0">
                          <a:solidFill>
                            <a:srgbClr val="000000"/>
                          </a:solidFill>
                          <a:latin typeface="Arial"/>
                          <a:ea typeface="SimSun"/>
                          <a:cs typeface="Times New Roman"/>
                        </a:rPr>
                        <a:t>pair.</a:t>
                      </a:r>
                      <a:endParaRPr lang="en-US" sz="1400" b="0" dirty="0">
                        <a:solidFill>
                          <a:srgbClr val="000000"/>
                        </a:solidFill>
                        <a:latin typeface="Arial"/>
                        <a:ea typeface="SimSun"/>
                        <a:cs typeface="Times New Roman"/>
                      </a:endParaRPr>
                    </a:p>
                  </a:txBody>
                  <a:tcPr marL="68580" marR="68580" marT="0" marB="0" anchor="ctr"/>
                </a:tc>
              </a:tr>
              <a:tr h="370840">
                <a:tc>
                  <a:txBody>
                    <a:bodyPr/>
                    <a:lstStyle/>
                    <a:p>
                      <a:pPr marL="0" marR="0" algn="ctr">
                        <a:lnSpc>
                          <a:spcPct val="100000"/>
                        </a:lnSpc>
                        <a:spcBef>
                          <a:spcPts val="0"/>
                        </a:spcBef>
                        <a:spcAft>
                          <a:spcPts val="600"/>
                        </a:spcAft>
                      </a:pPr>
                      <a:r>
                        <a:rPr lang="en-US" sz="1400" b="1" dirty="0">
                          <a:solidFill>
                            <a:srgbClr val="000000"/>
                          </a:solidFill>
                          <a:latin typeface="Courier New" pitchFamily="49" charset="0"/>
                          <a:ea typeface="SimSun"/>
                          <a:cs typeface="Courier New" pitchFamily="49" charset="0"/>
                        </a:rPr>
                        <a:t>tag </a:t>
                      </a:r>
                      <a:r>
                        <a:rPr lang="en-US" sz="1400" b="0" i="1" dirty="0" err="1">
                          <a:solidFill>
                            <a:srgbClr val="000000"/>
                          </a:solidFill>
                          <a:latin typeface="Courier New" pitchFamily="49" charset="0"/>
                          <a:ea typeface="SimSun"/>
                          <a:cs typeface="Courier New" pitchFamily="49" charset="0"/>
                        </a:rPr>
                        <a:t>tag</a:t>
                      </a:r>
                      <a:endParaRPr lang="en-US" sz="14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b="0" dirty="0">
                          <a:solidFill>
                            <a:srgbClr val="000000"/>
                          </a:solidFill>
                          <a:latin typeface="Arial"/>
                          <a:ea typeface="SimSun"/>
                          <a:cs typeface="Times New Roman"/>
                        </a:rPr>
                        <a:t>(Optional) A tag value that can be used as a “match” value to control redistribution via route </a:t>
                      </a:r>
                      <a:r>
                        <a:rPr lang="en-US" sz="1400" b="0" dirty="0" smtClean="0">
                          <a:solidFill>
                            <a:srgbClr val="000000"/>
                          </a:solidFill>
                          <a:latin typeface="Arial"/>
                          <a:ea typeface="SimSun"/>
                          <a:cs typeface="Times New Roman"/>
                        </a:rPr>
                        <a:t>maps.</a:t>
                      </a:r>
                      <a:endParaRPr lang="en-US" sz="1400" b="0" dirty="0">
                        <a:solidFill>
                          <a:srgbClr val="000000"/>
                        </a:solidFill>
                        <a:latin typeface="Arial"/>
                        <a:ea typeface="SimSun"/>
                        <a:cs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2074560" y="4040698"/>
            <a:ext cx="3852107" cy="22566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External Summarization</a:t>
            </a:r>
            <a:endParaRPr lang="en-US" dirty="0"/>
          </a:p>
        </p:txBody>
      </p:sp>
      <p:sp>
        <p:nvSpPr>
          <p:cNvPr id="33" name="Text Placeholder 5"/>
          <p:cNvSpPr>
            <a:spLocks/>
          </p:cNvSpPr>
          <p:nvPr/>
        </p:nvSpPr>
        <p:spPr bwMode="auto">
          <a:xfrm>
            <a:off x="283109" y="3665461"/>
            <a:ext cx="8401694" cy="86054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network 172.16.64.1 0.0.0.0 area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summary-address 172.16.32.0 255.255.224.0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grpSp>
        <p:nvGrpSpPr>
          <p:cNvPr id="24" name="Group 23"/>
          <p:cNvGrpSpPr/>
          <p:nvPr/>
        </p:nvGrpSpPr>
        <p:grpSpPr>
          <a:xfrm>
            <a:off x="486940" y="1576927"/>
            <a:ext cx="8161869" cy="1492815"/>
            <a:chOff x="282220" y="1576927"/>
            <a:chExt cx="8161869" cy="1492815"/>
          </a:xfrm>
        </p:grpSpPr>
        <p:pic>
          <p:nvPicPr>
            <p:cNvPr id="14" name="Picture 88"/>
            <p:cNvPicPr>
              <a:picLocks noChangeAspect="1" noChangeArrowheads="1"/>
            </p:cNvPicPr>
            <p:nvPr/>
          </p:nvPicPr>
          <p:blipFill>
            <a:blip r:embed="rId3"/>
            <a:srcRect/>
            <a:stretch>
              <a:fillRect/>
            </a:stretch>
          </p:blipFill>
          <p:spPr bwMode="auto">
            <a:xfrm>
              <a:off x="293510" y="1576927"/>
              <a:ext cx="2569195" cy="1492815"/>
            </a:xfrm>
            <a:prstGeom prst="rect">
              <a:avLst/>
            </a:prstGeom>
            <a:noFill/>
            <a:ln w="9525" algn="ctr">
              <a:noFill/>
              <a:miter lim="800000"/>
              <a:headEnd/>
              <a:tailEnd/>
            </a:ln>
          </p:spPr>
        </p:pic>
        <p:sp>
          <p:nvSpPr>
            <p:cNvPr id="15" name="TextBox 14"/>
            <p:cNvSpPr txBox="1"/>
            <p:nvPr/>
          </p:nvSpPr>
          <p:spPr>
            <a:xfrm>
              <a:off x="282220" y="2179364"/>
              <a:ext cx="2500058" cy="410882"/>
            </a:xfrm>
            <a:prstGeom prst="rect">
              <a:avLst/>
            </a:prstGeom>
            <a:noFill/>
          </p:spPr>
          <p:txBody>
            <a:bodyPr wrap="square" rtlCol="0">
              <a:spAutoFit/>
            </a:bodyPr>
            <a:lstStyle/>
            <a:p>
              <a:r>
                <a:rPr lang="en-US" sz="1200" b="1" dirty="0" smtClean="0"/>
                <a:t>External AS – RIPv2</a:t>
              </a:r>
            </a:p>
            <a:p>
              <a:r>
                <a:rPr lang="en-US" sz="1100" dirty="0" smtClean="0"/>
                <a:t>172.16.32.0 /24 – 172.16.63.0 /24</a:t>
              </a:r>
              <a:endParaRPr lang="en-US" sz="1100" dirty="0"/>
            </a:p>
          </p:txBody>
        </p:sp>
        <p:sp>
          <p:nvSpPr>
            <p:cNvPr id="16" name="Oval 15"/>
            <p:cNvSpPr/>
            <p:nvPr/>
          </p:nvSpPr>
          <p:spPr bwMode="auto">
            <a:xfrm>
              <a:off x="3409248" y="1748947"/>
              <a:ext cx="2540000" cy="1219200"/>
            </a:xfrm>
            <a:prstGeom prst="ellipse">
              <a:avLst/>
            </a:prstGeom>
            <a:solidFill>
              <a:schemeClr val="accent2">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r>
                <a:rPr lang="en-US" sz="1400" b="1" dirty="0" smtClean="0"/>
                <a:t>OSPF Area 1</a:t>
              </a:r>
            </a:p>
            <a:p>
              <a:pPr defTabSz="814388"/>
              <a:r>
                <a:rPr lang="en-US" sz="1200" dirty="0" smtClean="0"/>
                <a:t>172.16.64.0 /24</a:t>
              </a:r>
              <a:endParaRPr kumimoji="0" lang="en-US" sz="2400" b="0" i="0" u="none" strike="noStrike" cap="none" normalizeH="0" baseline="0" dirty="0" smtClean="0">
                <a:ln>
                  <a:noFill/>
                </a:ln>
                <a:solidFill>
                  <a:schemeClr val="tx1"/>
                </a:solidFill>
                <a:effectLst/>
                <a:latin typeface="Arial" charset="0"/>
              </a:endParaRPr>
            </a:p>
          </p:txBody>
        </p:sp>
        <p:sp>
          <p:nvSpPr>
            <p:cNvPr id="17" name="Oval 16"/>
            <p:cNvSpPr/>
            <p:nvPr/>
          </p:nvSpPr>
          <p:spPr bwMode="auto">
            <a:xfrm>
              <a:off x="6333080" y="1737653"/>
              <a:ext cx="2111009" cy="1219200"/>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r>
                <a:rPr lang="en-US" sz="1400" b="1" dirty="0" smtClean="0"/>
                <a:t>OSPF Area 0</a:t>
              </a:r>
              <a:endParaRPr lang="en-US" sz="4400" dirty="0" smtClean="0"/>
            </a:p>
          </p:txBody>
        </p:sp>
        <p:pic>
          <p:nvPicPr>
            <p:cNvPr id="18" name="Picture 37"/>
            <p:cNvPicPr>
              <a:picLocks noChangeArrowheads="1"/>
            </p:cNvPicPr>
            <p:nvPr/>
          </p:nvPicPr>
          <p:blipFill>
            <a:blip r:embed="rId4"/>
            <a:srcRect/>
            <a:stretch>
              <a:fillRect/>
            </a:stretch>
          </p:blipFill>
          <p:spPr bwMode="auto">
            <a:xfrm>
              <a:off x="2804979" y="2129264"/>
              <a:ext cx="870351" cy="451691"/>
            </a:xfrm>
            <a:prstGeom prst="rect">
              <a:avLst/>
            </a:prstGeom>
            <a:noFill/>
            <a:ln w="9525">
              <a:noFill/>
              <a:miter lim="800000"/>
              <a:headEnd/>
              <a:tailEnd/>
            </a:ln>
          </p:spPr>
        </p:pic>
        <p:pic>
          <p:nvPicPr>
            <p:cNvPr id="19" name="Picture 37"/>
            <p:cNvPicPr>
              <a:picLocks noChangeArrowheads="1"/>
            </p:cNvPicPr>
            <p:nvPr/>
          </p:nvPicPr>
          <p:blipFill>
            <a:blip r:embed="rId4"/>
            <a:srcRect/>
            <a:stretch>
              <a:fillRect/>
            </a:stretch>
          </p:blipFill>
          <p:spPr bwMode="auto">
            <a:xfrm>
              <a:off x="5587225" y="2106415"/>
              <a:ext cx="870351" cy="451691"/>
            </a:xfrm>
            <a:prstGeom prst="rect">
              <a:avLst/>
            </a:prstGeom>
            <a:noFill/>
            <a:ln w="9525">
              <a:noFill/>
              <a:miter lim="800000"/>
              <a:headEnd/>
              <a:tailEnd/>
            </a:ln>
          </p:spPr>
        </p:pic>
        <p:sp>
          <p:nvSpPr>
            <p:cNvPr id="20" name="TextBox 19"/>
            <p:cNvSpPr txBox="1"/>
            <p:nvPr/>
          </p:nvSpPr>
          <p:spPr>
            <a:xfrm>
              <a:off x="3080412" y="2349601"/>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1" name="TextBox 20"/>
            <p:cNvSpPr txBox="1"/>
            <p:nvPr/>
          </p:nvSpPr>
          <p:spPr>
            <a:xfrm>
              <a:off x="5882880" y="232491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2" name="TextBox 21"/>
            <p:cNvSpPr txBox="1"/>
            <p:nvPr/>
          </p:nvSpPr>
          <p:spPr>
            <a:xfrm>
              <a:off x="5746046" y="1839252"/>
              <a:ext cx="574196" cy="286232"/>
            </a:xfrm>
            <a:prstGeom prst="rect">
              <a:avLst/>
            </a:prstGeom>
            <a:noFill/>
          </p:spPr>
          <p:txBody>
            <a:bodyPr wrap="none" rtlCol="0">
              <a:spAutoFit/>
            </a:bodyPr>
            <a:lstStyle/>
            <a:p>
              <a:r>
                <a:rPr lang="en-US" sz="1400" b="1" dirty="0" smtClean="0"/>
                <a:t>ABR</a:t>
              </a:r>
              <a:endParaRPr lang="en-US" sz="1400" b="1" dirty="0"/>
            </a:p>
          </p:txBody>
        </p:sp>
        <p:sp>
          <p:nvSpPr>
            <p:cNvPr id="23" name="TextBox 22"/>
            <p:cNvSpPr txBox="1"/>
            <p:nvPr/>
          </p:nvSpPr>
          <p:spPr>
            <a:xfrm>
              <a:off x="3606801" y="2206139"/>
              <a:ext cx="301686" cy="244682"/>
            </a:xfrm>
            <a:prstGeom prst="rect">
              <a:avLst/>
            </a:prstGeom>
            <a:noFill/>
          </p:spPr>
          <p:txBody>
            <a:bodyPr wrap="none" rtlCol="0">
              <a:spAutoFit/>
            </a:bodyPr>
            <a:lstStyle/>
            <a:p>
              <a:r>
                <a:rPr lang="en-US" sz="1100" dirty="0" smtClean="0"/>
                <a:t>.1</a:t>
              </a:r>
              <a:endParaRPr lang="en-US" sz="1100"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OSPF Areas</a:t>
            </a:r>
          </a:p>
        </p:txBody>
      </p:sp>
      <p:sp>
        <p:nvSpPr>
          <p:cNvPr id="41987" name="Rectangle 3"/>
          <p:cNvSpPr>
            <a:spLocks noGrp="1" noChangeArrowheads="1"/>
          </p:cNvSpPr>
          <p:nvPr>
            <p:ph idx="1"/>
          </p:nvPr>
        </p:nvSpPr>
        <p:spPr/>
        <p:txBody>
          <a:bodyPr>
            <a:normAutofit/>
          </a:bodyPr>
          <a:lstStyle/>
          <a:p>
            <a:pPr eaLnBrk="1" hangingPunct="1"/>
            <a:r>
              <a:rPr lang="en-US" dirty="0" smtClean="0"/>
              <a:t>To minimize processing and memory requirements, OSPF can divide the routing topology into a two-layer hierarchy called areas.</a:t>
            </a:r>
          </a:p>
          <a:p>
            <a:pPr eaLnBrk="1" hangingPunct="1"/>
            <a:r>
              <a:rPr lang="en-US" dirty="0" smtClean="0"/>
              <a:t>Characteristics of OSPF areas include:</a:t>
            </a:r>
          </a:p>
          <a:p>
            <a:pPr lvl="1"/>
            <a:r>
              <a:rPr lang="en-US" dirty="0" smtClean="0"/>
              <a:t>Minimizes routing table entries.</a:t>
            </a:r>
          </a:p>
          <a:p>
            <a:pPr lvl="1"/>
            <a:r>
              <a:rPr lang="en-US" dirty="0" smtClean="0"/>
              <a:t>Localizes impact of a topology change within an area.</a:t>
            </a:r>
          </a:p>
          <a:p>
            <a:pPr lvl="1"/>
            <a:r>
              <a:rPr lang="en-US" dirty="0" smtClean="0"/>
              <a:t>Detailed LSA flooding stops at the area boundary.</a:t>
            </a:r>
          </a:p>
          <a:p>
            <a:pPr lvl="1"/>
            <a:r>
              <a:rPr lang="en-US" dirty="0" smtClean="0"/>
              <a:t>Requires a hierarchical network design. </a:t>
            </a:r>
          </a:p>
          <a:p>
            <a:pPr eaLnBrk="1" hangingPunct="1"/>
            <a:endParaRPr lang="en-US" dirty="0" smtClean="0"/>
          </a:p>
        </p:txBody>
      </p:sp>
    </p:spTree>
  </p:cSld>
  <p:clrMapOvr>
    <a:masterClrMapping/>
  </p:clrMapOv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title"/>
          </p:nvPr>
        </p:nvSpPr>
        <p:spPr/>
        <p:txBody>
          <a:bodyPr/>
          <a:lstStyle/>
          <a:p>
            <a:r>
              <a:rPr lang="en-US"/>
              <a:t>Virtual Links </a:t>
            </a:r>
          </a:p>
        </p:txBody>
      </p:sp>
      <p:sp>
        <p:nvSpPr>
          <p:cNvPr id="65541" name="Rectangle 5"/>
          <p:cNvSpPr>
            <a:spLocks noGrp="1" noChangeArrowheads="1"/>
          </p:cNvSpPr>
          <p:nvPr>
            <p:ph idx="11"/>
          </p:nvPr>
        </p:nvSpPr>
        <p:spPr>
          <a:noFill/>
        </p:spPr>
        <p:txBody>
          <a:bodyPr>
            <a:normAutofit/>
          </a:bodyPr>
          <a:lstStyle/>
          <a:p>
            <a:r>
              <a:rPr lang="en-US"/>
              <a:t>Virtual links are used to connect a discontiguous area to area 0.</a:t>
            </a:r>
          </a:p>
          <a:p>
            <a:r>
              <a:rPr lang="en-US"/>
              <a:t>A logical connection is built between router A and router B.</a:t>
            </a:r>
          </a:p>
          <a:p>
            <a:r>
              <a:rPr lang="en-US"/>
              <a:t>Virtual links are recommended for backup or temporary connections.</a:t>
            </a:r>
          </a:p>
        </p:txBody>
      </p:sp>
      <p:pic>
        <p:nvPicPr>
          <p:cNvPr id="6" name="Picture 6" descr="l01_25"/>
          <p:cNvPicPr>
            <a:picLocks noGrp="1" noChangeAspect="1" noChangeArrowheads="1"/>
          </p:cNvPicPr>
          <p:nvPr>
            <p:ph sz="quarter" idx="12"/>
          </p:nvPr>
        </p:nvPicPr>
        <p:blipFill>
          <a:blip r:embed="rId3"/>
          <a:stretch>
            <a:fillRect/>
          </a:stretch>
        </p:blipFill>
        <p:spPr bwMode="auto">
          <a:xfrm>
            <a:off x="1321710" y="1076325"/>
            <a:ext cx="6446605" cy="2732088"/>
          </a:xfrm>
          <a:prstGeom prst="rect">
            <a:avLst/>
          </a:prstGeom>
          <a:noFill/>
        </p:spPr>
      </p:pic>
    </p:spTree>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21" name="Rectangle 9"/>
          <p:cNvSpPr>
            <a:spLocks noGrp="1" noChangeArrowheads="1"/>
          </p:cNvSpPr>
          <p:nvPr>
            <p:ph type="title"/>
          </p:nvPr>
        </p:nvSpPr>
        <p:spPr/>
        <p:txBody>
          <a:bodyPr>
            <a:normAutofit/>
          </a:bodyPr>
          <a:lstStyle/>
          <a:p>
            <a:r>
              <a:rPr lang="en-US" dirty="0" smtClean="0"/>
              <a:t>LSAs on Virtual Links </a:t>
            </a:r>
            <a:endParaRPr lang="en-US" dirty="0"/>
          </a:p>
        </p:txBody>
      </p:sp>
      <p:sp>
        <p:nvSpPr>
          <p:cNvPr id="141322" name="Rectangle 10"/>
          <p:cNvSpPr>
            <a:spLocks noGrp="1" noChangeArrowheads="1"/>
          </p:cNvSpPr>
          <p:nvPr>
            <p:ph idx="11"/>
          </p:nvPr>
        </p:nvSpPr>
        <p:spPr/>
        <p:txBody>
          <a:bodyPr/>
          <a:lstStyle/>
          <a:p>
            <a:r>
              <a:rPr lang="en-US" dirty="0" smtClean="0"/>
              <a:t>LSAs usually age out after 30 minutes.</a:t>
            </a:r>
          </a:p>
          <a:p>
            <a:pPr lvl="1"/>
            <a:r>
              <a:rPr lang="en-US" dirty="0" smtClean="0"/>
              <a:t>However, LSAs learned across virtual links have the </a:t>
            </a:r>
            <a:r>
              <a:rPr lang="en-US" dirty="0" err="1" smtClean="0"/>
              <a:t>DoNotAge</a:t>
            </a:r>
            <a:r>
              <a:rPr lang="en-US" dirty="0" smtClean="0"/>
              <a:t> (DNA) option set.</a:t>
            </a:r>
          </a:p>
          <a:p>
            <a:pPr lvl="1"/>
            <a:r>
              <a:rPr lang="en-US" dirty="0" smtClean="0"/>
              <a:t>Required to prevent excessive flooding over virtual links.</a:t>
            </a:r>
          </a:p>
          <a:p>
            <a:r>
              <a:rPr lang="en-US" dirty="0" smtClean="0"/>
              <a:t>To identify an area as a virtual link, use the </a:t>
            </a:r>
            <a:r>
              <a:rPr lang="en-US" b="1" dirty="0" smtClean="0">
                <a:latin typeface="Courier New" pitchFamily="49" charset="0"/>
                <a:cs typeface="Courier New" pitchFamily="49" charset="0"/>
              </a:rPr>
              <a:t>area </a:t>
            </a:r>
            <a:r>
              <a:rPr lang="en-US" i="1" dirty="0" err="1" smtClean="0">
                <a:latin typeface="Courier New" pitchFamily="49" charset="0"/>
                <a:cs typeface="Courier New" pitchFamily="49" charset="0"/>
              </a:rPr>
              <a:t>area</a:t>
            </a:r>
            <a:r>
              <a:rPr lang="en-US" i="1" dirty="0" smtClean="0">
                <a:latin typeface="Courier New" pitchFamily="49" charset="0"/>
                <a:cs typeface="Courier New" pitchFamily="49" charset="0"/>
              </a:rPr>
              <a:t>-id</a:t>
            </a:r>
            <a:r>
              <a:rPr lang="en-US" b="1" dirty="0" smtClean="0">
                <a:latin typeface="Courier New" pitchFamily="49" charset="0"/>
                <a:cs typeface="Courier New" pitchFamily="49" charset="0"/>
              </a:rPr>
              <a:t> virtual-link </a:t>
            </a:r>
            <a:r>
              <a:rPr lang="en-US" dirty="0" smtClean="0"/>
              <a:t>router configuration command.</a:t>
            </a:r>
            <a:endParaRPr lang="en-US" dirty="0"/>
          </a:p>
        </p:txBody>
      </p:sp>
      <p:pic>
        <p:nvPicPr>
          <p:cNvPr id="6" name="Picture 11" descr="l01_25"/>
          <p:cNvPicPr>
            <a:picLocks noGrp="1" noChangeAspect="1" noChangeArrowheads="1"/>
          </p:cNvPicPr>
          <p:nvPr>
            <p:ph sz="quarter" idx="12"/>
          </p:nvPr>
        </p:nvPicPr>
        <p:blipFill>
          <a:blip r:embed="rId3"/>
          <a:stretch>
            <a:fillRect/>
          </a:stretch>
        </p:blipFill>
        <p:spPr>
          <a:xfrm>
            <a:off x="1321710" y="1076325"/>
            <a:ext cx="6446605" cy="2732088"/>
          </a:xfrm>
        </p:spPr>
      </p:pic>
    </p:spTree>
  </p:cSld>
  <p:clrMapOvr>
    <a:masterClrMapping/>
  </p:clrMapOv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Configuring Virtual Links</a:t>
            </a:r>
            <a:endParaRPr lang="en-US" dirty="0"/>
          </a:p>
        </p:txBody>
      </p:sp>
      <p:sp>
        <p:nvSpPr>
          <p:cNvPr id="13" name="Content Placeholder 12"/>
          <p:cNvSpPr>
            <a:spLocks noGrp="1"/>
          </p:cNvSpPr>
          <p:nvPr>
            <p:ph idx="1"/>
          </p:nvPr>
        </p:nvSpPr>
        <p:spPr>
          <a:xfrm>
            <a:off x="279400" y="893902"/>
            <a:ext cx="8316913" cy="491994"/>
          </a:xfrm>
        </p:spPr>
        <p:txBody>
          <a:bodyPr/>
          <a:lstStyle/>
          <a:p>
            <a:r>
              <a:rPr lang="en-US" dirty="0" smtClean="0"/>
              <a:t>Define an OSPF virtual link.</a:t>
            </a:r>
          </a:p>
        </p:txBody>
      </p:sp>
      <p:sp>
        <p:nvSpPr>
          <p:cNvPr id="14" name="Text Placeholder 13"/>
          <p:cNvSpPr>
            <a:spLocks noGrp="1"/>
          </p:cNvSpPr>
          <p:nvPr>
            <p:ph type="body" sz="quarter" idx="10"/>
          </p:nvPr>
        </p:nvSpPr>
        <p:spPr>
          <a:xfrm>
            <a:off x="613533" y="1309109"/>
            <a:ext cx="7745412" cy="377078"/>
          </a:xfrm>
        </p:spPr>
        <p:txBody>
          <a:bodyPr/>
          <a:lstStyle/>
          <a:p>
            <a:r>
              <a:rPr lang="en-US" smtClean="0"/>
              <a:t>Router(config-router)#</a:t>
            </a:r>
            <a:endParaRPr lang="en-US" dirty="0"/>
          </a:p>
        </p:txBody>
      </p:sp>
      <p:sp>
        <p:nvSpPr>
          <p:cNvPr id="15" name="Text Placeholder 14"/>
          <p:cNvSpPr>
            <a:spLocks noGrp="1"/>
          </p:cNvSpPr>
          <p:nvPr>
            <p:ph type="body" sz="quarter" idx="11"/>
          </p:nvPr>
        </p:nvSpPr>
        <p:spPr>
          <a:xfrm>
            <a:off x="615326" y="1629636"/>
            <a:ext cx="7745412" cy="1345569"/>
          </a:xfrm>
        </p:spPr>
        <p:txBody>
          <a:bodyPr>
            <a:noAutofit/>
          </a:bodyPr>
          <a:lstStyle/>
          <a:p>
            <a:r>
              <a:rPr lang="en-US" dirty="0" smtClean="0"/>
              <a:t>area </a:t>
            </a:r>
            <a:r>
              <a:rPr lang="en-US" b="0" i="1" dirty="0" err="1" smtClean="0"/>
              <a:t>area</a:t>
            </a:r>
            <a:r>
              <a:rPr lang="en-US" b="0" i="1" dirty="0" smtClean="0"/>
              <a:t>-id</a:t>
            </a:r>
            <a:r>
              <a:rPr lang="en-US" dirty="0" smtClean="0"/>
              <a:t> virtual-link router-id [authentication [message-digest | null]] [hello-interval </a:t>
            </a:r>
            <a:r>
              <a:rPr lang="en-US" b="0" i="1" dirty="0" smtClean="0"/>
              <a:t>seconds</a:t>
            </a:r>
            <a:r>
              <a:rPr lang="en-US" dirty="0" smtClean="0"/>
              <a:t>] [retransmit-interval </a:t>
            </a:r>
            <a:r>
              <a:rPr lang="en-US" b="0" i="1" dirty="0" smtClean="0"/>
              <a:t>seconds</a:t>
            </a:r>
            <a:r>
              <a:rPr lang="en-US" dirty="0" smtClean="0"/>
              <a:t>] [transmit-delay </a:t>
            </a:r>
            <a:r>
              <a:rPr lang="en-US" b="0" i="1" dirty="0" smtClean="0"/>
              <a:t>seconds</a:t>
            </a:r>
            <a:r>
              <a:rPr lang="en-US" dirty="0" smtClean="0"/>
              <a:t>] [dead-interval </a:t>
            </a:r>
            <a:r>
              <a:rPr lang="en-US" b="0" i="1" dirty="0" smtClean="0"/>
              <a:t>seconds</a:t>
            </a:r>
            <a:r>
              <a:rPr lang="en-US" dirty="0" smtClean="0"/>
              <a:t>] [[authentication-key </a:t>
            </a:r>
            <a:r>
              <a:rPr lang="en-US" b="0" i="1" dirty="0" smtClean="0"/>
              <a:t>key</a:t>
            </a:r>
            <a:r>
              <a:rPr lang="en-US" dirty="0" smtClean="0"/>
              <a:t>] | [message-digest-key </a:t>
            </a:r>
            <a:r>
              <a:rPr lang="en-US" b="0" i="1" dirty="0" smtClean="0"/>
              <a:t>key-id</a:t>
            </a:r>
            <a:r>
              <a:rPr lang="en-US" dirty="0" smtClean="0"/>
              <a:t> md5 </a:t>
            </a:r>
            <a:r>
              <a:rPr lang="en-US" b="0" i="1" dirty="0" smtClean="0"/>
              <a:t>key</a:t>
            </a:r>
            <a:r>
              <a:rPr lang="en-US" dirty="0" smtClean="0"/>
              <a:t>]] </a:t>
            </a:r>
            <a:endParaRPr lang="en-US" dirty="0"/>
          </a:p>
        </p:txBody>
      </p:sp>
      <p:graphicFrame>
        <p:nvGraphicFramePr>
          <p:cNvPr id="8" name="Table 7"/>
          <p:cNvGraphicFramePr>
            <a:graphicFrameLocks noGrp="1"/>
          </p:cNvGraphicFramePr>
          <p:nvPr/>
        </p:nvGraphicFramePr>
        <p:xfrm>
          <a:off x="279398" y="3029806"/>
          <a:ext cx="8550702" cy="3480174"/>
        </p:xfrm>
        <a:graphic>
          <a:graphicData uri="http://schemas.openxmlformats.org/drawingml/2006/table">
            <a:tbl>
              <a:tblPr firstRow="1" bandRow="1">
                <a:tableStyleId>{5C22544A-7EE6-4342-B048-85BDC9FD1C3A}</a:tableStyleId>
              </a:tblPr>
              <a:tblGrid>
                <a:gridCol w="3896817"/>
                <a:gridCol w="4653885"/>
              </a:tblGrid>
              <a:tr h="255445">
                <a:tc>
                  <a:txBody>
                    <a:bodyPr/>
                    <a:lstStyle/>
                    <a:p>
                      <a:pPr marL="0" marR="0" algn="ctr">
                        <a:lnSpc>
                          <a:spcPts val="1100"/>
                        </a:lnSpc>
                        <a:spcBef>
                          <a:spcPts val="0"/>
                        </a:spcBef>
                        <a:spcAft>
                          <a:spcPts val="200"/>
                        </a:spcAft>
                      </a:pPr>
                      <a:r>
                        <a:rPr lang="en-US" sz="1400" b="1" dirty="0"/>
                        <a:t>Parameter</a:t>
                      </a:r>
                      <a:endParaRPr lang="en-US" sz="1400" b="1" dirty="0">
                        <a:solidFill>
                          <a:srgbClr val="000000"/>
                        </a:solidFill>
                        <a:latin typeface="Arial"/>
                        <a:ea typeface="SimSun"/>
                        <a:cs typeface="Times New Roman"/>
                      </a:endParaRPr>
                    </a:p>
                  </a:txBody>
                  <a:tcPr marL="68580" marR="68580" marT="0" marB="0" anchor="ctr"/>
                </a:tc>
                <a:tc>
                  <a:txBody>
                    <a:bodyPr/>
                    <a:lstStyle/>
                    <a:p>
                      <a:pPr marL="0" marR="0" algn="l">
                        <a:lnSpc>
                          <a:spcPts val="1100"/>
                        </a:lnSpc>
                        <a:spcBef>
                          <a:spcPts val="0"/>
                        </a:spcBef>
                        <a:spcAft>
                          <a:spcPts val="200"/>
                        </a:spcAft>
                      </a:pPr>
                      <a:r>
                        <a:rPr lang="en-US" sz="1400" b="1" dirty="0"/>
                        <a:t>Description</a:t>
                      </a:r>
                      <a:endParaRPr lang="en-US" sz="1400" b="1" dirty="0">
                        <a:solidFill>
                          <a:srgbClr val="000000"/>
                        </a:solidFill>
                        <a:latin typeface="Arial"/>
                        <a:ea typeface="SimSun"/>
                        <a:cs typeface="Times New Roman"/>
                      </a:endParaRPr>
                    </a:p>
                  </a:txBody>
                  <a:tcPr marL="68580" marR="68580" marT="0" marB="0" anchor="ctr"/>
                </a:tc>
              </a:tr>
              <a:tr h="314707">
                <a:tc>
                  <a:txBody>
                    <a:bodyPr/>
                    <a:lstStyle/>
                    <a:p>
                      <a:pPr marL="0" marR="0" algn="ctr">
                        <a:lnSpc>
                          <a:spcPts val="1200"/>
                        </a:lnSpc>
                        <a:spcBef>
                          <a:spcPts val="0"/>
                        </a:spcBef>
                        <a:spcAft>
                          <a:spcPts val="200"/>
                        </a:spcAft>
                      </a:pPr>
                      <a:r>
                        <a:rPr lang="en-US" sz="1200" b="1" i="1" dirty="0">
                          <a:solidFill>
                            <a:srgbClr val="000000"/>
                          </a:solidFill>
                          <a:latin typeface="Courier New" pitchFamily="49" charset="0"/>
                          <a:ea typeface="SimSun"/>
                          <a:cs typeface="Courier New" pitchFamily="49" charset="0"/>
                        </a:rPr>
                        <a:t>area-id</a:t>
                      </a:r>
                      <a:endParaRPr lang="en-US" sz="12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Specifies the area ID of the transit area for the virtual link. </a:t>
                      </a:r>
                      <a:endParaRPr lang="en-US" sz="1100" b="0" dirty="0">
                        <a:solidFill>
                          <a:srgbClr val="000000"/>
                        </a:solidFill>
                        <a:latin typeface="Times New Roman"/>
                        <a:ea typeface="SimSun"/>
                        <a:cs typeface="Arial"/>
                      </a:endParaRPr>
                    </a:p>
                  </a:txBody>
                  <a:tcPr marL="68580" marR="68580" marT="0" marB="0" anchor="ctr"/>
                </a:tc>
              </a:tr>
              <a:tr h="255445">
                <a:tc>
                  <a:txBody>
                    <a:bodyPr/>
                    <a:lstStyle/>
                    <a:p>
                      <a:pPr marL="0" marR="0" algn="ctr">
                        <a:lnSpc>
                          <a:spcPts val="1200"/>
                        </a:lnSpc>
                        <a:spcBef>
                          <a:spcPts val="0"/>
                        </a:spcBef>
                        <a:spcAft>
                          <a:spcPts val="200"/>
                        </a:spcAft>
                      </a:pPr>
                      <a:r>
                        <a:rPr lang="en-US" sz="1200" b="1" i="1" dirty="0">
                          <a:solidFill>
                            <a:srgbClr val="000000"/>
                          </a:solidFill>
                          <a:latin typeface="Courier New" pitchFamily="49" charset="0"/>
                          <a:ea typeface="SimSun"/>
                          <a:cs typeface="Courier New" pitchFamily="49" charset="0"/>
                        </a:rPr>
                        <a:t>router-id</a:t>
                      </a:r>
                      <a:endParaRPr lang="en-US" sz="12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Specifies the router ID of the virtual link neighbor. </a:t>
                      </a:r>
                      <a:endParaRPr lang="en-US" sz="1100" b="0" dirty="0">
                        <a:solidFill>
                          <a:srgbClr val="000000"/>
                        </a:solidFill>
                        <a:latin typeface="Times New Roman"/>
                        <a:ea typeface="SimSun"/>
                        <a:cs typeface="Arial"/>
                      </a:endParaRPr>
                    </a:p>
                  </a:txBody>
                  <a:tcPr marL="68580" marR="68580" marT="0" marB="0" anchor="ctr"/>
                </a:tc>
              </a:tr>
              <a:tr h="255445">
                <a:tc>
                  <a:txBody>
                    <a:bodyPr/>
                    <a:lstStyle/>
                    <a:p>
                      <a:pPr marL="0" marR="0" algn="ctr">
                        <a:lnSpc>
                          <a:spcPts val="1200"/>
                        </a:lnSpc>
                        <a:spcBef>
                          <a:spcPts val="0"/>
                        </a:spcBef>
                        <a:spcAft>
                          <a:spcPts val="200"/>
                        </a:spcAft>
                      </a:pPr>
                      <a:r>
                        <a:rPr lang="en-US" sz="1200" b="1">
                          <a:solidFill>
                            <a:srgbClr val="000000"/>
                          </a:solidFill>
                          <a:latin typeface="Courier New" pitchFamily="49" charset="0"/>
                          <a:ea typeface="SimSun"/>
                          <a:cs typeface="Courier New" pitchFamily="49" charset="0"/>
                        </a:rPr>
                        <a:t>authentication</a:t>
                      </a:r>
                      <a:endParaRPr lang="en-US" sz="120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(Optional) Specifies an authentication type.</a:t>
                      </a:r>
                      <a:endParaRPr lang="en-US" sz="1100" b="0" dirty="0">
                        <a:solidFill>
                          <a:srgbClr val="000000"/>
                        </a:solidFill>
                        <a:latin typeface="Times New Roman"/>
                        <a:ea typeface="SimSun"/>
                        <a:cs typeface="Arial"/>
                      </a:endParaRPr>
                    </a:p>
                  </a:txBody>
                  <a:tcPr marL="68580" marR="68580" marT="0" marB="0" anchor="ctr"/>
                </a:tc>
              </a:tr>
              <a:tr h="255445">
                <a:tc>
                  <a:txBody>
                    <a:bodyPr/>
                    <a:lstStyle/>
                    <a:p>
                      <a:pPr marL="0" marR="0" algn="ctr">
                        <a:lnSpc>
                          <a:spcPts val="1200"/>
                        </a:lnSpc>
                        <a:spcBef>
                          <a:spcPts val="0"/>
                        </a:spcBef>
                        <a:spcAft>
                          <a:spcPts val="200"/>
                        </a:spcAft>
                      </a:pPr>
                      <a:r>
                        <a:rPr lang="en-US" sz="1200" b="1" dirty="0">
                          <a:solidFill>
                            <a:srgbClr val="000000"/>
                          </a:solidFill>
                          <a:latin typeface="Courier New" pitchFamily="49" charset="0"/>
                          <a:ea typeface="SimSun"/>
                          <a:cs typeface="Courier New" pitchFamily="49" charset="0"/>
                        </a:rPr>
                        <a:t>message-digest</a:t>
                      </a:r>
                      <a:endParaRPr lang="en-US" sz="12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(Optional) Specifies the use of MD5 authentication.</a:t>
                      </a:r>
                      <a:endParaRPr lang="en-US" sz="1100" b="0" dirty="0">
                        <a:solidFill>
                          <a:srgbClr val="000000"/>
                        </a:solidFill>
                        <a:latin typeface="Times New Roman"/>
                        <a:ea typeface="SimSun"/>
                        <a:cs typeface="Arial"/>
                      </a:endParaRPr>
                    </a:p>
                  </a:txBody>
                  <a:tcPr marL="68580" marR="68580" marT="0" marB="0" anchor="ctr"/>
                </a:tc>
              </a:tr>
              <a:tr h="255445">
                <a:tc>
                  <a:txBody>
                    <a:bodyPr/>
                    <a:lstStyle/>
                    <a:p>
                      <a:pPr marL="0" marR="0" algn="ctr">
                        <a:lnSpc>
                          <a:spcPts val="1200"/>
                        </a:lnSpc>
                        <a:spcBef>
                          <a:spcPts val="0"/>
                        </a:spcBef>
                        <a:spcAft>
                          <a:spcPts val="200"/>
                        </a:spcAft>
                      </a:pPr>
                      <a:r>
                        <a:rPr lang="en-US" sz="1200" b="1" dirty="0">
                          <a:solidFill>
                            <a:srgbClr val="000000"/>
                          </a:solidFill>
                          <a:latin typeface="Courier New" pitchFamily="49" charset="0"/>
                          <a:ea typeface="SimSun"/>
                          <a:cs typeface="Courier New" pitchFamily="49" charset="0"/>
                        </a:rPr>
                        <a:t>null</a:t>
                      </a:r>
                      <a:endParaRPr lang="en-US" sz="12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(Optional) Overrides </a:t>
                      </a:r>
                      <a:r>
                        <a:rPr lang="en-US" sz="1100" b="0" dirty="0" smtClean="0">
                          <a:solidFill>
                            <a:srgbClr val="000000"/>
                          </a:solidFill>
                          <a:latin typeface="Arial"/>
                          <a:ea typeface="SimSun"/>
                          <a:cs typeface="Arial"/>
                        </a:rPr>
                        <a:t>authentication </a:t>
                      </a:r>
                      <a:r>
                        <a:rPr lang="en-US" sz="1100" b="0" dirty="0">
                          <a:solidFill>
                            <a:srgbClr val="000000"/>
                          </a:solidFill>
                          <a:latin typeface="Arial"/>
                          <a:ea typeface="SimSun"/>
                          <a:cs typeface="Arial"/>
                        </a:rPr>
                        <a:t>if </a:t>
                      </a:r>
                      <a:r>
                        <a:rPr lang="en-US" sz="1100" b="0" dirty="0" smtClean="0">
                          <a:solidFill>
                            <a:srgbClr val="000000"/>
                          </a:solidFill>
                          <a:latin typeface="Arial"/>
                          <a:ea typeface="SimSun"/>
                          <a:cs typeface="Arial"/>
                        </a:rPr>
                        <a:t>configured.</a:t>
                      </a:r>
                      <a:endParaRPr lang="en-US" sz="1100" b="0" dirty="0">
                        <a:solidFill>
                          <a:srgbClr val="000000"/>
                        </a:solidFill>
                        <a:latin typeface="Times New Roman"/>
                        <a:ea typeface="SimSun"/>
                        <a:cs typeface="Arial"/>
                      </a:endParaRPr>
                    </a:p>
                  </a:txBody>
                  <a:tcPr marL="68580" marR="68580" marT="0" marB="0" anchor="ctr"/>
                </a:tc>
              </a:tr>
              <a:tr h="314707">
                <a:tc>
                  <a:txBody>
                    <a:bodyPr/>
                    <a:lstStyle/>
                    <a:p>
                      <a:pPr marL="0" marR="0" algn="ctr">
                        <a:lnSpc>
                          <a:spcPts val="1200"/>
                        </a:lnSpc>
                        <a:spcBef>
                          <a:spcPts val="0"/>
                        </a:spcBef>
                        <a:spcAft>
                          <a:spcPts val="200"/>
                        </a:spcAft>
                      </a:pPr>
                      <a:r>
                        <a:rPr lang="en-US" sz="1200" b="1" dirty="0">
                          <a:solidFill>
                            <a:srgbClr val="000000"/>
                          </a:solidFill>
                          <a:latin typeface="Courier New" pitchFamily="49" charset="0"/>
                          <a:ea typeface="SimSun"/>
                          <a:cs typeface="Courier New" pitchFamily="49" charset="0"/>
                        </a:rPr>
                        <a:t>hello-interval </a:t>
                      </a:r>
                      <a:r>
                        <a:rPr lang="en-US" sz="1200" b="0" i="1" dirty="0">
                          <a:solidFill>
                            <a:srgbClr val="000000"/>
                          </a:solidFill>
                          <a:latin typeface="Courier New" pitchFamily="49" charset="0"/>
                          <a:ea typeface="SimSun"/>
                          <a:cs typeface="Courier New" pitchFamily="49" charset="0"/>
                        </a:rPr>
                        <a:t>seconds</a:t>
                      </a:r>
                      <a:endParaRPr lang="en-US" sz="12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(Optional) Specifies the time </a:t>
                      </a:r>
                      <a:r>
                        <a:rPr lang="en-US" sz="1100" b="0" dirty="0" smtClean="0">
                          <a:solidFill>
                            <a:srgbClr val="000000"/>
                          </a:solidFill>
                          <a:latin typeface="Arial"/>
                          <a:ea typeface="SimSun"/>
                          <a:cs typeface="Arial"/>
                        </a:rPr>
                        <a:t>between </a:t>
                      </a:r>
                      <a:r>
                        <a:rPr lang="en-US" sz="1100" b="0" dirty="0">
                          <a:solidFill>
                            <a:srgbClr val="000000"/>
                          </a:solidFill>
                          <a:latin typeface="Arial"/>
                          <a:ea typeface="SimSun"/>
                          <a:cs typeface="Arial"/>
                        </a:rPr>
                        <a:t>the hello packets </a:t>
                      </a:r>
                      <a:r>
                        <a:rPr lang="en-US" sz="1100" b="0" dirty="0" smtClean="0">
                          <a:solidFill>
                            <a:srgbClr val="000000"/>
                          </a:solidFill>
                          <a:latin typeface="Arial"/>
                          <a:ea typeface="SimSun"/>
                          <a:cs typeface="Arial"/>
                        </a:rPr>
                        <a:t>(default 10).</a:t>
                      </a:r>
                      <a:endParaRPr lang="en-US" sz="1100" b="0" dirty="0">
                        <a:solidFill>
                          <a:srgbClr val="000000"/>
                        </a:solidFill>
                        <a:latin typeface="Times New Roman"/>
                        <a:ea typeface="SimSun"/>
                        <a:cs typeface="Arial"/>
                      </a:endParaRPr>
                    </a:p>
                  </a:txBody>
                  <a:tcPr marL="68580" marR="68580" marT="0" marB="0" anchor="ctr"/>
                </a:tc>
              </a:tr>
              <a:tr h="314707">
                <a:tc>
                  <a:txBody>
                    <a:bodyPr/>
                    <a:lstStyle/>
                    <a:p>
                      <a:pPr marL="0" marR="0" algn="ctr">
                        <a:lnSpc>
                          <a:spcPts val="1200"/>
                        </a:lnSpc>
                        <a:spcBef>
                          <a:spcPts val="0"/>
                        </a:spcBef>
                        <a:spcAft>
                          <a:spcPts val="200"/>
                        </a:spcAft>
                      </a:pPr>
                      <a:r>
                        <a:rPr lang="en-US" sz="1200" b="1" dirty="0">
                          <a:solidFill>
                            <a:srgbClr val="000000"/>
                          </a:solidFill>
                          <a:latin typeface="Courier New" pitchFamily="49" charset="0"/>
                          <a:ea typeface="SimSun"/>
                          <a:cs typeface="Courier New" pitchFamily="49" charset="0"/>
                        </a:rPr>
                        <a:t>retransmit-interval </a:t>
                      </a:r>
                      <a:r>
                        <a:rPr lang="en-US" sz="1200" b="0" i="1" dirty="0">
                          <a:solidFill>
                            <a:srgbClr val="000000"/>
                          </a:solidFill>
                          <a:latin typeface="Courier New" pitchFamily="49" charset="0"/>
                          <a:ea typeface="SimSun"/>
                          <a:cs typeface="Courier New" pitchFamily="49" charset="0"/>
                        </a:rPr>
                        <a:t>seconds</a:t>
                      </a:r>
                      <a:endParaRPr lang="en-US" sz="12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(Optional) Specifies the time </a:t>
                      </a:r>
                      <a:r>
                        <a:rPr lang="en-US" sz="1100" b="0" dirty="0" smtClean="0">
                          <a:solidFill>
                            <a:srgbClr val="000000"/>
                          </a:solidFill>
                          <a:latin typeface="Arial"/>
                          <a:ea typeface="SimSun"/>
                          <a:cs typeface="Arial"/>
                        </a:rPr>
                        <a:t>between </a:t>
                      </a:r>
                      <a:r>
                        <a:rPr lang="en-US" sz="1100" b="0" dirty="0">
                          <a:solidFill>
                            <a:srgbClr val="000000"/>
                          </a:solidFill>
                          <a:latin typeface="Arial"/>
                          <a:ea typeface="SimSun"/>
                          <a:cs typeface="Arial"/>
                        </a:rPr>
                        <a:t>LSA </a:t>
                      </a:r>
                      <a:r>
                        <a:rPr lang="en-US" sz="1100" b="0" dirty="0" smtClean="0">
                          <a:solidFill>
                            <a:srgbClr val="000000"/>
                          </a:solidFill>
                          <a:latin typeface="Arial"/>
                          <a:ea typeface="SimSun"/>
                          <a:cs typeface="Arial"/>
                        </a:rPr>
                        <a:t>retransmissions (default 5).</a:t>
                      </a:r>
                      <a:endParaRPr lang="en-US" sz="1100" b="0" dirty="0">
                        <a:solidFill>
                          <a:srgbClr val="000000"/>
                        </a:solidFill>
                        <a:latin typeface="Times New Roman"/>
                        <a:ea typeface="SimSun"/>
                        <a:cs typeface="Arial"/>
                      </a:endParaRPr>
                    </a:p>
                  </a:txBody>
                  <a:tcPr marL="68580" marR="68580" marT="0" marB="0" anchor="ctr"/>
                </a:tc>
              </a:tr>
              <a:tr h="314707">
                <a:tc>
                  <a:txBody>
                    <a:bodyPr/>
                    <a:lstStyle/>
                    <a:p>
                      <a:pPr marL="0" marR="0" algn="ctr">
                        <a:lnSpc>
                          <a:spcPts val="1200"/>
                        </a:lnSpc>
                        <a:spcBef>
                          <a:spcPts val="0"/>
                        </a:spcBef>
                        <a:spcAft>
                          <a:spcPts val="200"/>
                        </a:spcAft>
                      </a:pPr>
                      <a:r>
                        <a:rPr lang="en-US" sz="1200" b="1" dirty="0">
                          <a:solidFill>
                            <a:srgbClr val="000000"/>
                          </a:solidFill>
                          <a:latin typeface="Courier New" pitchFamily="49" charset="0"/>
                          <a:ea typeface="SimSun"/>
                          <a:cs typeface="Courier New" pitchFamily="49" charset="0"/>
                        </a:rPr>
                        <a:t>transmit-delay </a:t>
                      </a:r>
                      <a:r>
                        <a:rPr lang="en-US" sz="1200" b="0" i="1" dirty="0">
                          <a:solidFill>
                            <a:srgbClr val="000000"/>
                          </a:solidFill>
                          <a:latin typeface="Courier New" pitchFamily="49" charset="0"/>
                          <a:ea typeface="SimSun"/>
                          <a:cs typeface="Courier New" pitchFamily="49" charset="0"/>
                        </a:rPr>
                        <a:t>seconds</a:t>
                      </a:r>
                      <a:endParaRPr lang="en-US" sz="12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(Optional) Specifies the </a:t>
                      </a:r>
                      <a:r>
                        <a:rPr lang="en-US" sz="1100" b="0" dirty="0" smtClean="0">
                          <a:solidFill>
                            <a:srgbClr val="000000"/>
                          </a:solidFill>
                          <a:latin typeface="Arial"/>
                          <a:ea typeface="SimSun"/>
                          <a:cs typeface="Arial"/>
                        </a:rPr>
                        <a:t>time to </a:t>
                      </a:r>
                      <a:r>
                        <a:rPr lang="en-US" sz="1100" b="0" dirty="0">
                          <a:solidFill>
                            <a:srgbClr val="000000"/>
                          </a:solidFill>
                          <a:latin typeface="Arial"/>
                          <a:ea typeface="SimSun"/>
                          <a:cs typeface="Arial"/>
                        </a:rPr>
                        <a:t>send an LSU packet </a:t>
                      </a:r>
                      <a:r>
                        <a:rPr lang="en-US" sz="1100" b="0" dirty="0" smtClean="0">
                          <a:solidFill>
                            <a:srgbClr val="000000"/>
                          </a:solidFill>
                          <a:latin typeface="Arial"/>
                          <a:ea typeface="SimSun"/>
                          <a:cs typeface="Arial"/>
                        </a:rPr>
                        <a:t>(default 1).</a:t>
                      </a:r>
                      <a:endParaRPr lang="en-US" sz="1100" b="0" dirty="0">
                        <a:solidFill>
                          <a:srgbClr val="000000"/>
                        </a:solidFill>
                        <a:latin typeface="Times New Roman"/>
                        <a:ea typeface="SimSun"/>
                        <a:cs typeface="Arial"/>
                      </a:endParaRPr>
                    </a:p>
                  </a:txBody>
                  <a:tcPr marL="68580" marR="68580" marT="0" marB="0" anchor="ctr"/>
                </a:tc>
              </a:tr>
              <a:tr h="314707">
                <a:tc>
                  <a:txBody>
                    <a:bodyPr/>
                    <a:lstStyle/>
                    <a:p>
                      <a:pPr marL="0" marR="0" algn="ctr">
                        <a:lnSpc>
                          <a:spcPts val="1200"/>
                        </a:lnSpc>
                        <a:spcBef>
                          <a:spcPts val="0"/>
                        </a:spcBef>
                        <a:spcAft>
                          <a:spcPts val="200"/>
                        </a:spcAft>
                      </a:pPr>
                      <a:r>
                        <a:rPr lang="en-US" sz="1200" b="1" dirty="0">
                          <a:solidFill>
                            <a:srgbClr val="000000"/>
                          </a:solidFill>
                          <a:latin typeface="Courier New" pitchFamily="49" charset="0"/>
                          <a:ea typeface="SimSun"/>
                          <a:cs typeface="Courier New" pitchFamily="49" charset="0"/>
                        </a:rPr>
                        <a:t>dead-interval </a:t>
                      </a:r>
                      <a:r>
                        <a:rPr lang="en-US" sz="1200" b="0" i="1" dirty="0">
                          <a:solidFill>
                            <a:srgbClr val="000000"/>
                          </a:solidFill>
                          <a:latin typeface="Courier New" pitchFamily="49" charset="0"/>
                          <a:ea typeface="SimSun"/>
                          <a:cs typeface="Courier New" pitchFamily="49" charset="0"/>
                        </a:rPr>
                        <a:t>seconds</a:t>
                      </a:r>
                      <a:endParaRPr lang="en-US" sz="12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(Optional) Specifies the </a:t>
                      </a:r>
                      <a:r>
                        <a:rPr lang="en-US" sz="1100" b="0" dirty="0" smtClean="0">
                          <a:solidFill>
                            <a:srgbClr val="000000"/>
                          </a:solidFill>
                          <a:latin typeface="Arial"/>
                          <a:ea typeface="SimSun"/>
                          <a:cs typeface="Arial"/>
                        </a:rPr>
                        <a:t>dead-interval</a:t>
                      </a:r>
                      <a:r>
                        <a:rPr lang="en-US" sz="1100" b="0" baseline="0" dirty="0" smtClean="0">
                          <a:solidFill>
                            <a:srgbClr val="000000"/>
                          </a:solidFill>
                          <a:latin typeface="Arial"/>
                          <a:ea typeface="SimSun"/>
                          <a:cs typeface="Arial"/>
                        </a:rPr>
                        <a:t> time </a:t>
                      </a:r>
                      <a:r>
                        <a:rPr lang="en-US" sz="1100" b="0" dirty="0" smtClean="0">
                          <a:solidFill>
                            <a:srgbClr val="000000"/>
                          </a:solidFill>
                          <a:latin typeface="Arial"/>
                          <a:ea typeface="SimSun"/>
                          <a:cs typeface="Arial"/>
                        </a:rPr>
                        <a:t>(default 40). </a:t>
                      </a:r>
                      <a:endParaRPr lang="en-US" sz="1100" b="0" dirty="0">
                        <a:solidFill>
                          <a:srgbClr val="000000"/>
                        </a:solidFill>
                        <a:latin typeface="Times New Roman"/>
                        <a:ea typeface="SimSun"/>
                        <a:cs typeface="Arial"/>
                      </a:endParaRPr>
                    </a:p>
                  </a:txBody>
                  <a:tcPr marL="68580" marR="68580" marT="0" marB="0" anchor="ctr"/>
                </a:tc>
              </a:tr>
              <a:tr h="314707">
                <a:tc>
                  <a:txBody>
                    <a:bodyPr/>
                    <a:lstStyle/>
                    <a:p>
                      <a:pPr marL="0" marR="0" algn="ctr">
                        <a:lnSpc>
                          <a:spcPts val="1200"/>
                        </a:lnSpc>
                        <a:spcBef>
                          <a:spcPts val="0"/>
                        </a:spcBef>
                        <a:spcAft>
                          <a:spcPts val="200"/>
                        </a:spcAft>
                      </a:pPr>
                      <a:r>
                        <a:rPr lang="en-US" sz="1200" b="1" dirty="0">
                          <a:solidFill>
                            <a:srgbClr val="000000"/>
                          </a:solidFill>
                          <a:latin typeface="Courier New" pitchFamily="49" charset="0"/>
                          <a:ea typeface="SimSun"/>
                          <a:cs typeface="Courier New" pitchFamily="49" charset="0"/>
                        </a:rPr>
                        <a:t>authentication-key </a:t>
                      </a:r>
                      <a:r>
                        <a:rPr lang="en-US" sz="1200" b="0" i="1" dirty="0">
                          <a:solidFill>
                            <a:srgbClr val="000000"/>
                          </a:solidFill>
                          <a:latin typeface="Courier New" pitchFamily="49" charset="0"/>
                          <a:ea typeface="SimSun"/>
                          <a:cs typeface="Courier New" pitchFamily="49" charset="0"/>
                        </a:rPr>
                        <a:t>key</a:t>
                      </a:r>
                      <a:endParaRPr lang="en-US" sz="12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(Optional) Specifies the password </a:t>
                      </a:r>
                      <a:r>
                        <a:rPr lang="en-US" sz="1100" b="0" dirty="0" smtClean="0">
                          <a:solidFill>
                            <a:srgbClr val="000000"/>
                          </a:solidFill>
                          <a:latin typeface="Arial"/>
                          <a:ea typeface="SimSun"/>
                          <a:cs typeface="Arial"/>
                        </a:rPr>
                        <a:t>for </a:t>
                      </a:r>
                      <a:r>
                        <a:rPr lang="en-US" sz="1100" b="0" dirty="0">
                          <a:solidFill>
                            <a:srgbClr val="000000"/>
                          </a:solidFill>
                          <a:latin typeface="Arial"/>
                          <a:ea typeface="SimSun"/>
                          <a:cs typeface="Arial"/>
                        </a:rPr>
                        <a:t>simple password authentication. </a:t>
                      </a:r>
                      <a:endParaRPr lang="en-US" sz="1100" b="0" dirty="0">
                        <a:solidFill>
                          <a:srgbClr val="000000"/>
                        </a:solidFill>
                        <a:latin typeface="Times New Roman"/>
                        <a:ea typeface="SimSun"/>
                        <a:cs typeface="Arial"/>
                      </a:endParaRPr>
                    </a:p>
                  </a:txBody>
                  <a:tcPr marL="68580" marR="68580" marT="0" marB="0" anchor="ctr"/>
                </a:tc>
              </a:tr>
              <a:tr h="314707">
                <a:tc>
                  <a:txBody>
                    <a:bodyPr/>
                    <a:lstStyle/>
                    <a:p>
                      <a:pPr marL="0" marR="0" algn="ctr">
                        <a:lnSpc>
                          <a:spcPts val="1200"/>
                        </a:lnSpc>
                        <a:spcBef>
                          <a:spcPts val="0"/>
                        </a:spcBef>
                        <a:spcAft>
                          <a:spcPts val="200"/>
                        </a:spcAft>
                      </a:pPr>
                      <a:r>
                        <a:rPr lang="en-US" sz="1200" b="1" dirty="0">
                          <a:solidFill>
                            <a:srgbClr val="000000"/>
                          </a:solidFill>
                          <a:latin typeface="Courier New" pitchFamily="49" charset="0"/>
                          <a:ea typeface="SimSun"/>
                          <a:cs typeface="Courier New" pitchFamily="49" charset="0"/>
                        </a:rPr>
                        <a:t>message-digest-key </a:t>
                      </a:r>
                      <a:r>
                        <a:rPr lang="en-US" sz="1200" b="0" i="1" dirty="0">
                          <a:solidFill>
                            <a:srgbClr val="000000"/>
                          </a:solidFill>
                          <a:latin typeface="Courier New" pitchFamily="49" charset="0"/>
                          <a:ea typeface="SimSun"/>
                          <a:cs typeface="Courier New" pitchFamily="49" charset="0"/>
                        </a:rPr>
                        <a:t>key-id</a:t>
                      </a:r>
                      <a:r>
                        <a:rPr lang="en-US" sz="1200" b="1" i="1" dirty="0">
                          <a:solidFill>
                            <a:srgbClr val="000000"/>
                          </a:solidFill>
                          <a:latin typeface="Courier New" pitchFamily="49" charset="0"/>
                          <a:ea typeface="SimSun"/>
                          <a:cs typeface="Courier New" pitchFamily="49" charset="0"/>
                        </a:rPr>
                        <a:t> </a:t>
                      </a:r>
                      <a:r>
                        <a:rPr lang="en-US" sz="1200" b="1" dirty="0">
                          <a:solidFill>
                            <a:srgbClr val="000000"/>
                          </a:solidFill>
                          <a:latin typeface="Courier New" pitchFamily="49" charset="0"/>
                          <a:ea typeface="SimSun"/>
                          <a:cs typeface="Courier New" pitchFamily="49" charset="0"/>
                        </a:rPr>
                        <a:t>md5 </a:t>
                      </a:r>
                      <a:r>
                        <a:rPr lang="en-US" sz="1200" b="0" i="1" dirty="0">
                          <a:solidFill>
                            <a:srgbClr val="000000"/>
                          </a:solidFill>
                          <a:latin typeface="Courier New" pitchFamily="49" charset="0"/>
                          <a:ea typeface="SimSun"/>
                          <a:cs typeface="Courier New" pitchFamily="49" charset="0"/>
                        </a:rPr>
                        <a:t>key</a:t>
                      </a:r>
                      <a:endParaRPr lang="en-US" sz="1200" b="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ts val="1200"/>
                        </a:lnSpc>
                        <a:spcBef>
                          <a:spcPts val="300"/>
                        </a:spcBef>
                        <a:spcAft>
                          <a:spcPts val="200"/>
                        </a:spcAft>
                      </a:pPr>
                      <a:r>
                        <a:rPr lang="en-US" sz="1100" b="0" dirty="0">
                          <a:solidFill>
                            <a:srgbClr val="000000"/>
                          </a:solidFill>
                          <a:latin typeface="Arial"/>
                          <a:ea typeface="SimSun"/>
                          <a:cs typeface="Arial"/>
                        </a:rPr>
                        <a:t>(Optional) Identifies the key ID and key </a:t>
                      </a:r>
                      <a:r>
                        <a:rPr lang="en-US" sz="1100" b="0" dirty="0" smtClean="0">
                          <a:solidFill>
                            <a:srgbClr val="000000"/>
                          </a:solidFill>
                          <a:latin typeface="Arial"/>
                          <a:ea typeface="SimSun"/>
                          <a:cs typeface="Arial"/>
                        </a:rPr>
                        <a:t>for </a:t>
                      </a:r>
                      <a:r>
                        <a:rPr lang="en-US" sz="1100" b="0" dirty="0">
                          <a:solidFill>
                            <a:srgbClr val="000000"/>
                          </a:solidFill>
                          <a:latin typeface="Arial"/>
                          <a:ea typeface="SimSun"/>
                          <a:cs typeface="Arial"/>
                        </a:rPr>
                        <a:t>MD5 authentication. </a:t>
                      </a:r>
                      <a:endParaRPr lang="en-US" sz="1100" b="0" dirty="0">
                        <a:solidFill>
                          <a:srgbClr val="000000"/>
                        </a:solidFill>
                        <a:latin typeface="Times New Roman"/>
                        <a:ea typeface="SimSun"/>
                        <a:cs typeface="Arial"/>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2074560" y="4340954"/>
            <a:ext cx="3321529" cy="23695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Virtual-Link Example</a:t>
            </a:r>
            <a:endParaRPr lang="en-US" dirty="0"/>
          </a:p>
        </p:txBody>
      </p:sp>
      <p:sp>
        <p:nvSpPr>
          <p:cNvPr id="33" name="Text Placeholder 5"/>
          <p:cNvSpPr>
            <a:spLocks/>
          </p:cNvSpPr>
          <p:nvPr/>
        </p:nvSpPr>
        <p:spPr bwMode="auto">
          <a:xfrm>
            <a:off x="283109" y="3965716"/>
            <a:ext cx="8401694" cy="104116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network 172.16.0.0 0.0.255.255 area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network 10.0.0.0 0.0.255.255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area 1 virtual-link 10.2.2.2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grpSp>
        <p:nvGrpSpPr>
          <p:cNvPr id="18" name="Group 17"/>
          <p:cNvGrpSpPr/>
          <p:nvPr/>
        </p:nvGrpSpPr>
        <p:grpSpPr>
          <a:xfrm>
            <a:off x="1411284" y="1295534"/>
            <a:ext cx="6316168" cy="2212623"/>
            <a:chOff x="1083732" y="1049870"/>
            <a:chExt cx="6316168" cy="2212623"/>
          </a:xfrm>
        </p:grpSpPr>
        <p:sp>
          <p:nvSpPr>
            <p:cNvPr id="32" name="Oval 31"/>
            <p:cNvSpPr/>
            <p:nvPr/>
          </p:nvSpPr>
          <p:spPr bwMode="auto">
            <a:xfrm>
              <a:off x="4859900" y="2037649"/>
              <a:ext cx="2540000" cy="1219200"/>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Area 0</a:t>
              </a:r>
            </a:p>
            <a:p>
              <a:pPr marL="0" marR="0" indent="0" algn="ctr" defTabSz="814388" rtl="0" eaLnBrk="0" fontAlgn="base" latinLnBrk="0" hangingPunct="0">
                <a:lnSpc>
                  <a:spcPct val="90000"/>
                </a:lnSpc>
                <a:spcBef>
                  <a:spcPct val="0"/>
                </a:spcBef>
                <a:spcAft>
                  <a:spcPct val="0"/>
                </a:spcAft>
                <a:buClrTx/>
                <a:buSzTx/>
                <a:buFontTx/>
                <a:buNone/>
                <a:tabLst/>
              </a:pPr>
              <a:r>
                <a:rPr lang="en-US" sz="1200" dirty="0" smtClean="0"/>
                <a:t>10.0.0.0</a:t>
              </a:r>
              <a:endParaRPr kumimoji="0" lang="en-US" sz="2400" b="0" i="0" u="none" strike="noStrike" cap="none" normalizeH="0" baseline="0" dirty="0" smtClean="0">
                <a:ln>
                  <a:noFill/>
                </a:ln>
                <a:solidFill>
                  <a:schemeClr val="tx1"/>
                </a:solidFill>
                <a:effectLst/>
                <a:latin typeface="Arial" charset="0"/>
              </a:endParaRPr>
            </a:p>
          </p:txBody>
        </p:sp>
        <p:sp>
          <p:nvSpPr>
            <p:cNvPr id="25" name="Oval 24"/>
            <p:cNvSpPr/>
            <p:nvPr/>
          </p:nvSpPr>
          <p:spPr bwMode="auto">
            <a:xfrm>
              <a:off x="3081867" y="1049870"/>
              <a:ext cx="2540000" cy="1219200"/>
            </a:xfrm>
            <a:prstGeom prst="ellipse">
              <a:avLst/>
            </a:prstGeom>
            <a:solidFill>
              <a:schemeClr val="accent2">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r>
                <a:rPr lang="en-US" sz="1400" b="1" dirty="0" smtClean="0"/>
                <a:t>Area 1</a:t>
              </a:r>
            </a:p>
            <a:p>
              <a:pPr defTabSz="814388"/>
              <a:r>
                <a:rPr lang="en-US" sz="1200" dirty="0" smtClean="0"/>
                <a:t>172.16.0.0</a:t>
              </a:r>
              <a:endParaRPr lang="en-US" sz="4400" dirty="0" smtClean="0"/>
            </a:p>
          </p:txBody>
        </p:sp>
        <p:sp>
          <p:nvSpPr>
            <p:cNvPr id="26" name="Oval 25"/>
            <p:cNvSpPr/>
            <p:nvPr/>
          </p:nvSpPr>
          <p:spPr bwMode="auto">
            <a:xfrm>
              <a:off x="1083732" y="2043293"/>
              <a:ext cx="2540000" cy="1219200"/>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Area 0</a:t>
              </a:r>
            </a:p>
            <a:p>
              <a:pPr marL="0" marR="0" indent="0" algn="ctr" defTabSz="814388" rtl="0" eaLnBrk="0" fontAlgn="base" latinLnBrk="0" hangingPunct="0">
                <a:lnSpc>
                  <a:spcPct val="90000"/>
                </a:lnSpc>
                <a:spcBef>
                  <a:spcPct val="0"/>
                </a:spcBef>
                <a:spcAft>
                  <a:spcPct val="0"/>
                </a:spcAft>
                <a:buClrTx/>
                <a:buSzTx/>
                <a:buFontTx/>
                <a:buNone/>
                <a:tabLst/>
              </a:pPr>
              <a:r>
                <a:rPr lang="en-US" sz="1200" dirty="0" smtClean="0"/>
                <a:t>10.0.0.0</a:t>
              </a:r>
              <a:endParaRPr kumimoji="0" lang="en-US" sz="2400" b="0" i="0" u="none" strike="noStrike" cap="none" normalizeH="0" baseline="0" dirty="0" smtClean="0">
                <a:ln>
                  <a:noFill/>
                </a:ln>
                <a:solidFill>
                  <a:schemeClr val="tx1"/>
                </a:solidFill>
                <a:effectLst/>
                <a:latin typeface="Arial" charset="0"/>
              </a:endParaRPr>
            </a:p>
          </p:txBody>
        </p:sp>
        <p:pic>
          <p:nvPicPr>
            <p:cNvPr id="28" name="Picture 37"/>
            <p:cNvPicPr>
              <a:picLocks noChangeArrowheads="1"/>
            </p:cNvPicPr>
            <p:nvPr/>
          </p:nvPicPr>
          <p:blipFill>
            <a:blip r:embed="rId3"/>
            <a:srcRect/>
            <a:stretch>
              <a:fillRect/>
            </a:stretch>
          </p:blipFill>
          <p:spPr bwMode="auto">
            <a:xfrm>
              <a:off x="2929158" y="1960770"/>
              <a:ext cx="870351" cy="451691"/>
            </a:xfrm>
            <a:prstGeom prst="rect">
              <a:avLst/>
            </a:prstGeom>
            <a:noFill/>
            <a:ln w="9525">
              <a:noFill/>
              <a:miter lim="800000"/>
              <a:headEnd/>
              <a:tailEnd/>
            </a:ln>
          </p:spPr>
        </p:pic>
        <p:pic>
          <p:nvPicPr>
            <p:cNvPr id="29" name="Picture 37"/>
            <p:cNvPicPr>
              <a:picLocks noChangeArrowheads="1"/>
            </p:cNvPicPr>
            <p:nvPr/>
          </p:nvPicPr>
          <p:blipFill>
            <a:blip r:embed="rId3"/>
            <a:srcRect/>
            <a:stretch>
              <a:fillRect/>
            </a:stretch>
          </p:blipFill>
          <p:spPr bwMode="auto">
            <a:xfrm>
              <a:off x="4605078" y="1960498"/>
              <a:ext cx="870351" cy="451691"/>
            </a:xfrm>
            <a:prstGeom prst="rect">
              <a:avLst/>
            </a:prstGeom>
            <a:noFill/>
            <a:ln w="9525">
              <a:noFill/>
              <a:miter lim="800000"/>
              <a:headEnd/>
              <a:tailEnd/>
            </a:ln>
          </p:spPr>
        </p:pic>
        <p:sp>
          <p:nvSpPr>
            <p:cNvPr id="30" name="TextBox 29"/>
            <p:cNvSpPr txBox="1"/>
            <p:nvPr/>
          </p:nvSpPr>
          <p:spPr>
            <a:xfrm>
              <a:off x="3204591" y="218110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1" name="TextBox 30"/>
            <p:cNvSpPr txBox="1"/>
            <p:nvPr/>
          </p:nvSpPr>
          <p:spPr>
            <a:xfrm>
              <a:off x="4900733" y="217899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4" name="TextBox 33"/>
            <p:cNvSpPr txBox="1"/>
            <p:nvPr/>
          </p:nvSpPr>
          <p:spPr>
            <a:xfrm>
              <a:off x="1783644" y="1253067"/>
              <a:ext cx="885179" cy="424732"/>
            </a:xfrm>
            <a:prstGeom prst="rect">
              <a:avLst/>
            </a:prstGeom>
            <a:noFill/>
          </p:spPr>
          <p:txBody>
            <a:bodyPr wrap="none" rtlCol="0">
              <a:spAutoFit/>
            </a:bodyPr>
            <a:lstStyle/>
            <a:p>
              <a:pPr algn="l"/>
              <a:r>
                <a:rPr lang="en-US" sz="1200" b="1" dirty="0" smtClean="0"/>
                <a:t>Router-ID</a:t>
              </a:r>
            </a:p>
            <a:p>
              <a:pPr algn="l"/>
              <a:r>
                <a:rPr lang="en-US" sz="1200" dirty="0" smtClean="0"/>
                <a:t>10.1.1.1</a:t>
              </a:r>
              <a:endParaRPr lang="en-US" sz="1200" dirty="0"/>
            </a:p>
          </p:txBody>
        </p:sp>
        <p:sp>
          <p:nvSpPr>
            <p:cNvPr id="35" name="TextBox 34"/>
            <p:cNvSpPr txBox="1"/>
            <p:nvPr/>
          </p:nvSpPr>
          <p:spPr>
            <a:xfrm>
              <a:off x="6067818" y="1247421"/>
              <a:ext cx="885179" cy="424732"/>
            </a:xfrm>
            <a:prstGeom prst="rect">
              <a:avLst/>
            </a:prstGeom>
            <a:noFill/>
          </p:spPr>
          <p:txBody>
            <a:bodyPr wrap="none" rtlCol="0">
              <a:spAutoFit/>
            </a:bodyPr>
            <a:lstStyle/>
            <a:p>
              <a:pPr algn="l"/>
              <a:r>
                <a:rPr lang="en-US" sz="1200" b="1" dirty="0" smtClean="0"/>
                <a:t>Router-ID</a:t>
              </a:r>
            </a:p>
            <a:p>
              <a:pPr algn="l"/>
              <a:r>
                <a:rPr lang="en-US" sz="1200" dirty="0" smtClean="0"/>
                <a:t>10.2.2.2</a:t>
              </a:r>
              <a:endParaRPr lang="en-US" sz="1200" dirty="0"/>
            </a:p>
          </p:txBody>
        </p:sp>
        <p:cxnSp>
          <p:nvCxnSpPr>
            <p:cNvPr id="37" name="Straight Arrow Connector 36"/>
            <p:cNvCxnSpPr/>
            <p:nvPr/>
          </p:nvCxnSpPr>
          <p:spPr bwMode="auto">
            <a:xfrm>
              <a:off x="2517422" y="1648178"/>
              <a:ext cx="485422" cy="327378"/>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rot="10800000" flipV="1">
              <a:off x="5650090" y="1659466"/>
              <a:ext cx="524933" cy="344311"/>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grpSp>
      <p:sp>
        <p:nvSpPr>
          <p:cNvPr id="40" name="Rectangle 39"/>
          <p:cNvSpPr/>
          <p:nvPr/>
        </p:nvSpPr>
        <p:spPr bwMode="auto">
          <a:xfrm>
            <a:off x="2080203" y="5633543"/>
            <a:ext cx="3321529" cy="23695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Text Placeholder 5"/>
          <p:cNvSpPr>
            <a:spLocks/>
          </p:cNvSpPr>
          <p:nvPr/>
        </p:nvSpPr>
        <p:spPr bwMode="auto">
          <a:xfrm>
            <a:off x="288752" y="5258305"/>
            <a:ext cx="8401694" cy="104116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172.16.0.0 0.0.255.255 area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10.0.0.0 0.0.255.255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area 1 virtual-link 10.1.1.1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494117" y="4561000"/>
            <a:ext cx="1391128" cy="19179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Verifying a Virtual-Link Example</a:t>
            </a:r>
            <a:endParaRPr lang="en-US" dirty="0"/>
          </a:p>
        </p:txBody>
      </p:sp>
      <p:grpSp>
        <p:nvGrpSpPr>
          <p:cNvPr id="17" name="Group 16"/>
          <p:cNvGrpSpPr/>
          <p:nvPr/>
        </p:nvGrpSpPr>
        <p:grpSpPr>
          <a:xfrm>
            <a:off x="1411284" y="1199998"/>
            <a:ext cx="6316168" cy="2212623"/>
            <a:chOff x="1083732" y="1049870"/>
            <a:chExt cx="6316168" cy="2212623"/>
          </a:xfrm>
        </p:grpSpPr>
        <p:sp>
          <p:nvSpPr>
            <p:cNvPr id="32" name="Oval 31"/>
            <p:cNvSpPr/>
            <p:nvPr/>
          </p:nvSpPr>
          <p:spPr bwMode="auto">
            <a:xfrm>
              <a:off x="4859900" y="2037649"/>
              <a:ext cx="2540000" cy="1219200"/>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Area 0</a:t>
              </a:r>
            </a:p>
            <a:p>
              <a:pPr marL="0" marR="0" indent="0" algn="ctr" defTabSz="814388" rtl="0" eaLnBrk="0" fontAlgn="base" latinLnBrk="0" hangingPunct="0">
                <a:lnSpc>
                  <a:spcPct val="90000"/>
                </a:lnSpc>
                <a:spcBef>
                  <a:spcPct val="0"/>
                </a:spcBef>
                <a:spcAft>
                  <a:spcPct val="0"/>
                </a:spcAft>
                <a:buClrTx/>
                <a:buSzTx/>
                <a:buFontTx/>
                <a:buNone/>
                <a:tabLst/>
              </a:pPr>
              <a:r>
                <a:rPr lang="en-US" sz="1200" dirty="0" smtClean="0"/>
                <a:t>10.0.0.0</a:t>
              </a:r>
              <a:endParaRPr kumimoji="0" lang="en-US" sz="2400" b="0" i="0" u="none" strike="noStrike" cap="none" normalizeH="0" baseline="0" dirty="0" smtClean="0">
                <a:ln>
                  <a:noFill/>
                </a:ln>
                <a:solidFill>
                  <a:schemeClr val="tx1"/>
                </a:solidFill>
                <a:effectLst/>
                <a:latin typeface="Arial" charset="0"/>
              </a:endParaRPr>
            </a:p>
          </p:txBody>
        </p:sp>
        <p:sp>
          <p:nvSpPr>
            <p:cNvPr id="25" name="Oval 24"/>
            <p:cNvSpPr/>
            <p:nvPr/>
          </p:nvSpPr>
          <p:spPr bwMode="auto">
            <a:xfrm>
              <a:off x="3081867" y="1049870"/>
              <a:ext cx="2540000" cy="1219200"/>
            </a:xfrm>
            <a:prstGeom prst="ellipse">
              <a:avLst/>
            </a:prstGeom>
            <a:solidFill>
              <a:schemeClr val="accent2">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r>
                <a:rPr lang="en-US" sz="1400" b="1" dirty="0" smtClean="0"/>
                <a:t>Area 1</a:t>
              </a:r>
            </a:p>
            <a:p>
              <a:pPr defTabSz="814388"/>
              <a:r>
                <a:rPr lang="en-US" sz="1200" dirty="0" smtClean="0"/>
                <a:t>172.16.0.0</a:t>
              </a:r>
              <a:endParaRPr lang="en-US" sz="4400" dirty="0" smtClean="0"/>
            </a:p>
          </p:txBody>
        </p:sp>
        <p:sp>
          <p:nvSpPr>
            <p:cNvPr id="26" name="Oval 25"/>
            <p:cNvSpPr/>
            <p:nvPr/>
          </p:nvSpPr>
          <p:spPr bwMode="auto">
            <a:xfrm>
              <a:off x="1083732" y="2043293"/>
              <a:ext cx="2540000" cy="1219200"/>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Area 0</a:t>
              </a:r>
            </a:p>
            <a:p>
              <a:pPr marL="0" marR="0" indent="0" algn="ctr" defTabSz="814388" rtl="0" eaLnBrk="0" fontAlgn="base" latinLnBrk="0" hangingPunct="0">
                <a:lnSpc>
                  <a:spcPct val="90000"/>
                </a:lnSpc>
                <a:spcBef>
                  <a:spcPct val="0"/>
                </a:spcBef>
                <a:spcAft>
                  <a:spcPct val="0"/>
                </a:spcAft>
                <a:buClrTx/>
                <a:buSzTx/>
                <a:buFontTx/>
                <a:buNone/>
                <a:tabLst/>
              </a:pPr>
              <a:r>
                <a:rPr lang="en-US" sz="1200" dirty="0" smtClean="0"/>
                <a:t>10.0.0.0</a:t>
              </a:r>
              <a:endParaRPr kumimoji="0" lang="en-US" sz="2400" b="0" i="0" u="none" strike="noStrike" cap="none" normalizeH="0" baseline="0" dirty="0" smtClean="0">
                <a:ln>
                  <a:noFill/>
                </a:ln>
                <a:solidFill>
                  <a:schemeClr val="tx1"/>
                </a:solidFill>
                <a:effectLst/>
                <a:latin typeface="Arial" charset="0"/>
              </a:endParaRPr>
            </a:p>
          </p:txBody>
        </p:sp>
        <p:pic>
          <p:nvPicPr>
            <p:cNvPr id="28" name="Picture 37"/>
            <p:cNvPicPr>
              <a:picLocks noChangeArrowheads="1"/>
            </p:cNvPicPr>
            <p:nvPr/>
          </p:nvPicPr>
          <p:blipFill>
            <a:blip r:embed="rId3"/>
            <a:srcRect/>
            <a:stretch>
              <a:fillRect/>
            </a:stretch>
          </p:blipFill>
          <p:spPr bwMode="auto">
            <a:xfrm>
              <a:off x="2929158" y="1960770"/>
              <a:ext cx="870351" cy="451691"/>
            </a:xfrm>
            <a:prstGeom prst="rect">
              <a:avLst/>
            </a:prstGeom>
            <a:noFill/>
            <a:ln w="9525">
              <a:noFill/>
              <a:miter lim="800000"/>
              <a:headEnd/>
              <a:tailEnd/>
            </a:ln>
          </p:spPr>
        </p:pic>
        <p:pic>
          <p:nvPicPr>
            <p:cNvPr id="29" name="Picture 37"/>
            <p:cNvPicPr>
              <a:picLocks noChangeArrowheads="1"/>
            </p:cNvPicPr>
            <p:nvPr/>
          </p:nvPicPr>
          <p:blipFill>
            <a:blip r:embed="rId3"/>
            <a:srcRect/>
            <a:stretch>
              <a:fillRect/>
            </a:stretch>
          </p:blipFill>
          <p:spPr bwMode="auto">
            <a:xfrm>
              <a:off x="4605078" y="1960498"/>
              <a:ext cx="870351" cy="451691"/>
            </a:xfrm>
            <a:prstGeom prst="rect">
              <a:avLst/>
            </a:prstGeom>
            <a:noFill/>
            <a:ln w="9525">
              <a:noFill/>
              <a:miter lim="800000"/>
              <a:headEnd/>
              <a:tailEnd/>
            </a:ln>
          </p:spPr>
        </p:pic>
        <p:sp>
          <p:nvSpPr>
            <p:cNvPr id="30" name="TextBox 29"/>
            <p:cNvSpPr txBox="1"/>
            <p:nvPr/>
          </p:nvSpPr>
          <p:spPr>
            <a:xfrm>
              <a:off x="3204591" y="218110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1" name="TextBox 30"/>
            <p:cNvSpPr txBox="1"/>
            <p:nvPr/>
          </p:nvSpPr>
          <p:spPr>
            <a:xfrm>
              <a:off x="4900733" y="217899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4" name="TextBox 33"/>
            <p:cNvSpPr txBox="1"/>
            <p:nvPr/>
          </p:nvSpPr>
          <p:spPr>
            <a:xfrm>
              <a:off x="1783644" y="1253067"/>
              <a:ext cx="885179" cy="424732"/>
            </a:xfrm>
            <a:prstGeom prst="rect">
              <a:avLst/>
            </a:prstGeom>
            <a:noFill/>
          </p:spPr>
          <p:txBody>
            <a:bodyPr wrap="none" rtlCol="0">
              <a:spAutoFit/>
            </a:bodyPr>
            <a:lstStyle/>
            <a:p>
              <a:pPr algn="l"/>
              <a:r>
                <a:rPr lang="en-US" sz="1200" b="1" dirty="0" smtClean="0"/>
                <a:t>Router-ID</a:t>
              </a:r>
            </a:p>
            <a:p>
              <a:pPr algn="l"/>
              <a:r>
                <a:rPr lang="en-US" sz="1200" dirty="0" smtClean="0"/>
                <a:t>10.1.1.1</a:t>
              </a:r>
              <a:endParaRPr lang="en-US" sz="1200" dirty="0"/>
            </a:p>
          </p:txBody>
        </p:sp>
        <p:sp>
          <p:nvSpPr>
            <p:cNvPr id="35" name="TextBox 34"/>
            <p:cNvSpPr txBox="1"/>
            <p:nvPr/>
          </p:nvSpPr>
          <p:spPr>
            <a:xfrm>
              <a:off x="6067818" y="1247421"/>
              <a:ext cx="885179" cy="424732"/>
            </a:xfrm>
            <a:prstGeom prst="rect">
              <a:avLst/>
            </a:prstGeom>
            <a:noFill/>
          </p:spPr>
          <p:txBody>
            <a:bodyPr wrap="none" rtlCol="0">
              <a:spAutoFit/>
            </a:bodyPr>
            <a:lstStyle/>
            <a:p>
              <a:pPr algn="l"/>
              <a:r>
                <a:rPr lang="en-US" sz="1200" b="1" dirty="0" smtClean="0"/>
                <a:t>Router-ID</a:t>
              </a:r>
            </a:p>
            <a:p>
              <a:pPr algn="l"/>
              <a:r>
                <a:rPr lang="en-US" sz="1200" dirty="0" smtClean="0"/>
                <a:t>10.2.2.2</a:t>
              </a:r>
              <a:endParaRPr lang="en-US" sz="1200" dirty="0"/>
            </a:p>
          </p:txBody>
        </p:sp>
        <p:cxnSp>
          <p:nvCxnSpPr>
            <p:cNvPr id="37" name="Straight Arrow Connector 36"/>
            <p:cNvCxnSpPr/>
            <p:nvPr/>
          </p:nvCxnSpPr>
          <p:spPr bwMode="auto">
            <a:xfrm>
              <a:off x="2517422" y="1648178"/>
              <a:ext cx="485422" cy="327378"/>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rot="10800000" flipV="1">
              <a:off x="5650090" y="1659466"/>
              <a:ext cx="524933" cy="344311"/>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grpSp>
      <p:sp>
        <p:nvSpPr>
          <p:cNvPr id="18" name="Rectangle 17"/>
          <p:cNvSpPr/>
          <p:nvPr/>
        </p:nvSpPr>
        <p:spPr bwMode="auto">
          <a:xfrm>
            <a:off x="336072" y="4053000"/>
            <a:ext cx="4292372" cy="18050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Text Placeholder 5"/>
          <p:cNvSpPr>
            <a:spLocks/>
          </p:cNvSpPr>
          <p:nvPr/>
        </p:nvSpPr>
        <p:spPr bwMode="auto">
          <a:xfrm>
            <a:off x="283109" y="3801940"/>
            <a:ext cx="8401694" cy="2612513"/>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 </a:t>
            </a:r>
            <a:r>
              <a:rPr lang="en-US" sz="1200" b="1" kern="0" dirty="0" smtClean="0">
                <a:latin typeface="Courier New" pitchFamily="49" charset="0"/>
              </a:rPr>
              <a:t>show ip ospf virtual-links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Virtual Link </a:t>
            </a:r>
            <a:r>
              <a:rPr lang="en-US" sz="1200" kern="0" dirty="0" err="1" smtClean="0">
                <a:latin typeface="Courier New" pitchFamily="49" charset="0"/>
              </a:rPr>
              <a:t>OSPF_VL0</a:t>
            </a:r>
            <a:r>
              <a:rPr lang="en-US" sz="1200" kern="0" dirty="0" smtClean="0">
                <a:latin typeface="Courier New" pitchFamily="49" charset="0"/>
              </a:rPr>
              <a:t> to router 10.2.2.2 is up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Run as demand circuit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a:t>
            </a:r>
            <a:r>
              <a:rPr lang="en-US" sz="1200" kern="0" dirty="0" err="1" smtClean="0">
                <a:latin typeface="Courier New" pitchFamily="49" charset="0"/>
              </a:rPr>
              <a:t>DoNotAge</a:t>
            </a:r>
            <a:r>
              <a:rPr lang="en-US" sz="1200" kern="0" dirty="0" smtClean="0">
                <a:latin typeface="Courier New" pitchFamily="49" charset="0"/>
              </a:rPr>
              <a:t> LSA allowed.</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Transit area 1, via interface Serial0/0/1, Cost of using 781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Transmit Delay is 1 sec, State POINT_TO_POINT,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Timer intervals configured, Hello 10, Dead 40, Wait 40, Retransmit 5</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Hello due in 00:00:07</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Adjacency State FULL (Hello suppressed)</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Index 1/2, retransmission queue length 0, number of retransmission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First 0x0(0)/0x0(0) Next 0x0(0)/0x0(0)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Last retransmission scan length is 1, maximum is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Last retransmission scan time is 0 msec, maximum is 0 msec</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a:t>
            </a: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dirty="0" smtClean="0"/>
              <a:t>Changing the Reference Bandwidth</a:t>
            </a:r>
          </a:p>
        </p:txBody>
      </p:sp>
      <p:sp>
        <p:nvSpPr>
          <p:cNvPr id="1374211" name="Rectangle 3"/>
          <p:cNvSpPr>
            <a:spLocks noGrp="1" noChangeArrowheads="1"/>
          </p:cNvSpPr>
          <p:nvPr>
            <p:ph idx="11"/>
          </p:nvPr>
        </p:nvSpPr>
        <p:spPr/>
        <p:txBody>
          <a:bodyPr>
            <a:normAutofit lnSpcReduction="10000"/>
          </a:bodyPr>
          <a:lstStyle/>
          <a:p>
            <a:r>
              <a:rPr lang="en-US" dirty="0" smtClean="0"/>
              <a:t>The reference bandwidth defaults to 10</a:t>
            </a:r>
            <a:r>
              <a:rPr lang="en-US" baseline="30000" dirty="0" smtClean="0"/>
              <a:t>8</a:t>
            </a:r>
            <a:r>
              <a:rPr lang="en-US" dirty="0" smtClean="0"/>
              <a:t> (100,000,000 bps or 100 Mbps). </a:t>
            </a:r>
          </a:p>
          <a:p>
            <a:pPr lvl="1"/>
            <a:r>
              <a:rPr lang="en-US" dirty="0" smtClean="0"/>
              <a:t>This can be a problem when using interfaces faster than 100 Mbps and higher since they would all have the same OSPF cost of 1. </a:t>
            </a:r>
          </a:p>
          <a:p>
            <a:r>
              <a:rPr lang="en-US" dirty="0" smtClean="0"/>
              <a:t>The reference bandwidth can be modified using the </a:t>
            </a:r>
            <a:r>
              <a:rPr lang="en-US" b="1" dirty="0" smtClean="0">
                <a:latin typeface="Courier New" pitchFamily="49" charset="0"/>
                <a:cs typeface="Courier New" pitchFamily="49" charset="0"/>
              </a:rPr>
              <a:t>auto-cost reference-bandwidth </a:t>
            </a:r>
            <a:r>
              <a:rPr lang="en-US" dirty="0" smtClean="0"/>
              <a:t>router configuration command.</a:t>
            </a:r>
          </a:p>
        </p:txBody>
      </p:sp>
      <p:pic>
        <p:nvPicPr>
          <p:cNvPr id="8" name="Content Placeholder 7"/>
          <p:cNvPicPr>
            <a:picLocks noGrp="1" noChangeAspect="1" noChangeArrowheads="1"/>
          </p:cNvPicPr>
          <p:nvPr>
            <p:ph sz="quarter" idx="12"/>
          </p:nvPr>
        </p:nvPicPr>
        <p:blipFill>
          <a:blip r:embed="rId2"/>
          <a:stretch>
            <a:fillRect/>
          </a:stretch>
        </p:blipFill>
        <p:spPr bwMode="auto">
          <a:xfrm>
            <a:off x="2325500" y="1178954"/>
            <a:ext cx="4439024" cy="2526829"/>
          </a:xfrm>
          <a:prstGeom prst="rect">
            <a:avLst/>
          </a:prstGeom>
          <a:noFill/>
          <a:ln w="9525">
            <a:noFill/>
            <a:miter lim="800000"/>
            <a:headEnd type="none" w="sm" len="sm"/>
            <a:tailEnd type="none" w="sm" len="sm"/>
          </a:ln>
        </p:spPr>
      </p:pic>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Changing the Reference Bandwidth</a:t>
            </a:r>
            <a:endParaRPr lang="en-US" dirty="0"/>
          </a:p>
        </p:txBody>
      </p:sp>
      <p:sp>
        <p:nvSpPr>
          <p:cNvPr id="13" name="Content Placeholder 12"/>
          <p:cNvSpPr>
            <a:spLocks noGrp="1"/>
          </p:cNvSpPr>
          <p:nvPr>
            <p:ph idx="1"/>
          </p:nvPr>
        </p:nvSpPr>
        <p:spPr/>
        <p:txBody>
          <a:bodyPr>
            <a:normAutofit fontScale="92500" lnSpcReduction="10000"/>
          </a:bodyPr>
          <a:lstStyle/>
          <a:p>
            <a:r>
              <a:rPr lang="en-US" dirty="0" smtClean="0"/>
              <a:t>Change the reference bandwidth for faster interfaces.</a:t>
            </a:r>
          </a:p>
          <a:p>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Router(config-router)#</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auto-cost reference-bandwidth </a:t>
            </a:r>
            <a:r>
              <a:rPr lang="en-US" sz="1800" b="0" i="1" dirty="0" smtClean="0"/>
              <a:t>ref-</a:t>
            </a:r>
            <a:r>
              <a:rPr lang="en-US" sz="1800" b="0" i="1" dirty="0" err="1" smtClean="0"/>
              <a:t>bw</a:t>
            </a:r>
            <a:endParaRPr lang="en-US" sz="1800" b="0" dirty="0"/>
          </a:p>
        </p:txBody>
      </p:sp>
      <p:sp>
        <p:nvSpPr>
          <p:cNvPr id="7" name="Rectangle 6"/>
          <p:cNvSpPr/>
          <p:nvPr/>
        </p:nvSpPr>
        <p:spPr>
          <a:xfrm>
            <a:off x="266699" y="2702258"/>
            <a:ext cx="8487008" cy="2431435"/>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The</a:t>
            </a:r>
            <a:r>
              <a:rPr lang="en-US" sz="2000" i="1" dirty="0" smtClean="0">
                <a:latin typeface="Courier New" pitchFamily="49" charset="0"/>
                <a:cs typeface="Courier New" pitchFamily="49" charset="0"/>
              </a:rPr>
              <a:t> </a:t>
            </a:r>
            <a:r>
              <a:rPr lang="en-US" sz="2000" i="1" dirty="0" err="1" smtClean="0">
                <a:latin typeface="Courier New" pitchFamily="49" charset="0"/>
                <a:cs typeface="Courier New" pitchFamily="49" charset="0"/>
              </a:rPr>
              <a:t>rf-bw</a:t>
            </a:r>
            <a:r>
              <a:rPr lang="en-US" sz="2000" i="1" dirty="0" smtClean="0">
                <a:latin typeface="Courier New" pitchFamily="49" charset="0"/>
                <a:cs typeface="Courier New" pitchFamily="49" charset="0"/>
              </a:rPr>
              <a:t> </a:t>
            </a:r>
            <a:r>
              <a:rPr lang="en-US" sz="2000" dirty="0" smtClean="0">
                <a:latin typeface="+mn-lt"/>
              </a:rPr>
              <a:t>parameter is the reference bandwidth in megabits per second. </a:t>
            </a:r>
          </a:p>
          <a:p>
            <a:pPr marL="693738" lvl="1" indent="-236538" algn="l" defTabSz="814388" eaLnBrk="1" hangingPunct="1">
              <a:lnSpc>
                <a:spcPct val="100000"/>
              </a:lnSpc>
              <a:spcBef>
                <a:spcPts val="600"/>
              </a:spcBef>
              <a:buClr>
                <a:srgbClr val="708CA1"/>
              </a:buClr>
              <a:buFont typeface="Wingdings" pitchFamily="2" charset="2"/>
              <a:buChar char="§"/>
            </a:pPr>
            <a:r>
              <a:rPr lang="en-US" sz="1800" dirty="0" smtClean="0">
                <a:latin typeface="+mn-lt"/>
              </a:rPr>
              <a:t>The range is from 1 to 4,294,967. </a:t>
            </a:r>
          </a:p>
          <a:p>
            <a:pPr marL="693738" lvl="1" indent="-236538" algn="l" defTabSz="814388" eaLnBrk="1" hangingPunct="1">
              <a:lnSpc>
                <a:spcPct val="100000"/>
              </a:lnSpc>
              <a:spcBef>
                <a:spcPts val="600"/>
              </a:spcBef>
              <a:buClr>
                <a:srgbClr val="708CA1"/>
              </a:buClr>
              <a:buFont typeface="Wingdings" pitchFamily="2" charset="2"/>
              <a:buChar char="§"/>
            </a:pPr>
            <a:r>
              <a:rPr lang="en-US" sz="1800" dirty="0" smtClean="0">
                <a:latin typeface="+mn-lt"/>
              </a:rPr>
              <a:t>The default is 100. </a:t>
            </a:r>
          </a:p>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Use this command if interfaces are faster than 100 Mbps. </a:t>
            </a:r>
          </a:p>
          <a:p>
            <a:pPr marL="693738" lvl="1" indent="-236538" algn="l" defTabSz="814388" eaLnBrk="1" hangingPunct="1">
              <a:lnSpc>
                <a:spcPct val="100000"/>
              </a:lnSpc>
              <a:spcBef>
                <a:spcPts val="600"/>
              </a:spcBef>
              <a:buClr>
                <a:srgbClr val="708CA1"/>
              </a:buClr>
              <a:buFont typeface="Wingdings" pitchFamily="2" charset="2"/>
              <a:buChar char="§"/>
            </a:pPr>
            <a:r>
              <a:rPr lang="en-US" sz="1800" dirty="0" smtClean="0">
                <a:latin typeface="+mn-lt"/>
              </a:rPr>
              <a:t>The command must be configured on all OSPF routers to ensure accurate route calculations.</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9"/>
          <p:cNvSpPr>
            <a:spLocks noGrp="1" noChangeArrowheads="1"/>
          </p:cNvSpPr>
          <p:nvPr>
            <p:ph type="title"/>
          </p:nvPr>
        </p:nvSpPr>
        <p:spPr/>
        <p:txBody>
          <a:bodyPr/>
          <a:lstStyle/>
          <a:p>
            <a:r>
              <a:rPr lang="en-US" smtClean="0"/>
              <a:t>Modifying the Cost of a Link</a:t>
            </a:r>
          </a:p>
        </p:txBody>
      </p:sp>
      <p:sp>
        <p:nvSpPr>
          <p:cNvPr id="1277962" name="Rectangle 10"/>
          <p:cNvSpPr>
            <a:spLocks noGrp="1" noChangeArrowheads="1"/>
          </p:cNvSpPr>
          <p:nvPr>
            <p:ph idx="1"/>
          </p:nvPr>
        </p:nvSpPr>
        <p:spPr/>
        <p:txBody>
          <a:bodyPr>
            <a:normAutofit/>
          </a:bodyPr>
          <a:lstStyle/>
          <a:p>
            <a:r>
              <a:rPr lang="en-US" dirty="0" smtClean="0"/>
              <a:t>The cost of a link can be modified using either the:</a:t>
            </a:r>
          </a:p>
          <a:p>
            <a:pPr lvl="1"/>
            <a:r>
              <a:rPr lang="en-US" b="1" dirty="0" smtClean="0">
                <a:latin typeface="Courier New" pitchFamily="49" charset="0"/>
                <a:cs typeface="Courier New" pitchFamily="49" charset="0"/>
              </a:rPr>
              <a:t>bandwidth </a:t>
            </a:r>
            <a:r>
              <a:rPr lang="en-US" dirty="0" smtClean="0"/>
              <a:t>interface command </a:t>
            </a:r>
          </a:p>
          <a:p>
            <a:pPr lvl="1"/>
            <a:r>
              <a:rPr lang="en-US" b="1" dirty="0" smtClean="0">
                <a:latin typeface="Courier New" pitchFamily="49" charset="0"/>
                <a:cs typeface="Courier New" pitchFamily="49" charset="0"/>
              </a:rPr>
              <a:t>ip ospf cost </a:t>
            </a:r>
            <a:r>
              <a:rPr lang="en-US" dirty="0" smtClean="0"/>
              <a:t>interface command</a:t>
            </a:r>
          </a:p>
          <a:p>
            <a:r>
              <a:rPr lang="en-US" dirty="0" smtClean="0"/>
              <a:t>The configured</a:t>
            </a:r>
            <a:r>
              <a:rPr lang="en-US" b="1" dirty="0" smtClean="0">
                <a:latin typeface="Courier New" pitchFamily="49" charset="0"/>
                <a:cs typeface="Courier New" pitchFamily="49" charset="0"/>
              </a:rPr>
              <a:t> bandwidth </a:t>
            </a:r>
            <a:r>
              <a:rPr lang="en-US" i="1" dirty="0" smtClean="0">
                <a:latin typeface="Courier New" pitchFamily="49" charset="0"/>
                <a:cs typeface="Courier New" pitchFamily="49" charset="0"/>
              </a:rPr>
              <a:t>value </a:t>
            </a:r>
            <a:r>
              <a:rPr lang="en-US" dirty="0" smtClean="0"/>
              <a:t>is used by the SPF algorithm to calculate the cost.</a:t>
            </a:r>
          </a:p>
          <a:p>
            <a:pPr lvl="1"/>
            <a:r>
              <a:rPr lang="en-US" dirty="0" smtClean="0"/>
              <a:t>For example, configuring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bandwidth 128 </a:t>
            </a:r>
            <a:r>
              <a:rPr lang="en-US" dirty="0" smtClean="0"/>
              <a:t>command on a serial interface would generate a cost of 1,562.</a:t>
            </a:r>
          </a:p>
          <a:p>
            <a:pPr lvl="2"/>
            <a:r>
              <a:rPr lang="en-US" dirty="0" smtClean="0"/>
              <a:t>Cost = 100,000,000 / 128,000 = 1,562.</a:t>
            </a:r>
          </a:p>
          <a:p>
            <a:r>
              <a:rPr lang="en-US" dirty="0" smtClean="0"/>
              <a:t>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ip ospf cost </a:t>
            </a:r>
            <a:r>
              <a:rPr lang="en-US" dirty="0" smtClean="0"/>
              <a:t>interface command achieves the same result without the calculation.</a:t>
            </a:r>
          </a:p>
          <a:p>
            <a:pPr lvl="1"/>
            <a:r>
              <a:rPr lang="en-US" dirty="0" smtClean="0"/>
              <a:t>For example, the interface cost could be statically configured 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ip ospf cost 1562 </a:t>
            </a:r>
            <a:r>
              <a:rPr lang="en-US" dirty="0" smtClean="0"/>
              <a:t>command.</a:t>
            </a: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Override the Default Interface Cost</a:t>
            </a:r>
            <a:endParaRPr lang="en-US" dirty="0"/>
          </a:p>
        </p:txBody>
      </p:sp>
      <p:sp>
        <p:nvSpPr>
          <p:cNvPr id="13" name="Content Placeholder 12"/>
          <p:cNvSpPr>
            <a:spLocks noGrp="1"/>
          </p:cNvSpPr>
          <p:nvPr>
            <p:ph idx="1"/>
          </p:nvPr>
        </p:nvSpPr>
        <p:spPr/>
        <p:txBody>
          <a:bodyPr>
            <a:normAutofit fontScale="92500" lnSpcReduction="10000"/>
          </a:bodyPr>
          <a:lstStyle/>
          <a:p>
            <a:r>
              <a:rPr lang="en-US" dirty="0" smtClean="0"/>
              <a:t>Manually define the cost of an interface.</a:t>
            </a:r>
          </a:p>
          <a:p>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Router(config-if)#</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ip ospf cost </a:t>
            </a:r>
            <a:r>
              <a:rPr lang="en-US" sz="1800" b="0" i="1" dirty="0" smtClean="0"/>
              <a:t>interface-cost</a:t>
            </a:r>
            <a:endParaRPr lang="en-US" sz="1800" b="0" dirty="0"/>
          </a:p>
        </p:txBody>
      </p:sp>
      <p:sp>
        <p:nvSpPr>
          <p:cNvPr id="7" name="Rectangle 6"/>
          <p:cNvSpPr/>
          <p:nvPr/>
        </p:nvSpPr>
        <p:spPr>
          <a:xfrm>
            <a:off x="266699" y="2784144"/>
            <a:ext cx="8487008" cy="1138773"/>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The</a:t>
            </a:r>
            <a:r>
              <a:rPr lang="en-US" sz="2000" i="1" dirty="0" smtClean="0">
                <a:latin typeface="Courier New" pitchFamily="49" charset="0"/>
                <a:cs typeface="Courier New" pitchFamily="49" charset="0"/>
              </a:rPr>
              <a:t> interface-cost </a:t>
            </a:r>
            <a:r>
              <a:rPr lang="en-US" sz="2000" dirty="0" smtClean="0">
                <a:latin typeface="+mn-lt"/>
              </a:rPr>
              <a:t>is an integer from 1 to 65,535. </a:t>
            </a:r>
          </a:p>
          <a:p>
            <a:pPr marL="693738" lvl="1" indent="-236538" algn="l" defTabSz="814388" eaLnBrk="1" hangingPunct="1">
              <a:lnSpc>
                <a:spcPct val="100000"/>
              </a:lnSpc>
              <a:spcBef>
                <a:spcPts val="600"/>
              </a:spcBef>
              <a:buClr>
                <a:srgbClr val="708CA1"/>
              </a:buClr>
              <a:buFont typeface="Wingdings" pitchFamily="2" charset="2"/>
              <a:buChar char="§"/>
            </a:pPr>
            <a:r>
              <a:rPr lang="en-US" sz="1800" dirty="0" smtClean="0">
                <a:latin typeface="+mn-lt"/>
              </a:rPr>
              <a:t>The lower the number, the better (and more preferred) the link.</a:t>
            </a:r>
          </a:p>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Can be used as an alternative to the</a:t>
            </a:r>
            <a:r>
              <a:rPr lang="en-US" sz="2000" b="1" dirty="0" smtClean="0">
                <a:latin typeface="Courier New" pitchFamily="49" charset="0"/>
                <a:cs typeface="Courier New" pitchFamily="49" charset="0"/>
              </a:rPr>
              <a:t> bandwidth </a:t>
            </a:r>
            <a:r>
              <a:rPr lang="en-US" sz="2000" dirty="0" smtClean="0">
                <a:latin typeface="+mn-lt"/>
              </a:rPr>
              <a:t>command.</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r>
              <a:rPr lang="en-US" smtClean="0"/>
              <a:t>OSPF Two-Layer Hierarchy - Review</a:t>
            </a:r>
            <a:endParaRPr lang="en-US" dirty="0"/>
          </a:p>
        </p:txBody>
      </p:sp>
      <p:sp>
        <p:nvSpPr>
          <p:cNvPr id="10" name="Content Placeholder 9"/>
          <p:cNvSpPr>
            <a:spLocks noGrp="1"/>
          </p:cNvSpPr>
          <p:nvPr>
            <p:ph idx="11"/>
          </p:nvPr>
        </p:nvSpPr>
        <p:spPr/>
        <p:txBody>
          <a:bodyPr>
            <a:normAutofit/>
          </a:bodyPr>
          <a:lstStyle/>
          <a:p>
            <a:r>
              <a:rPr lang="en-US" b="1" dirty="0" smtClean="0"/>
              <a:t>Backbone Area</a:t>
            </a:r>
          </a:p>
          <a:p>
            <a:pPr lvl="1"/>
            <a:r>
              <a:rPr lang="en-US" dirty="0" smtClean="0"/>
              <a:t>Referred to as Area 0</a:t>
            </a:r>
          </a:p>
          <a:p>
            <a:pPr lvl="1"/>
            <a:r>
              <a:rPr lang="en-US" dirty="0" smtClean="0"/>
              <a:t>Also known as the Transit Area.</a:t>
            </a:r>
          </a:p>
          <a:p>
            <a:r>
              <a:rPr lang="en-US" b="1" dirty="0" smtClean="0"/>
              <a:t>Regular (Standard) Areas</a:t>
            </a:r>
          </a:p>
          <a:p>
            <a:pPr lvl="1"/>
            <a:r>
              <a:rPr lang="en-US" dirty="0" smtClean="0"/>
              <a:t>Also known as a </a:t>
            </a:r>
            <a:r>
              <a:rPr lang="en-US" dirty="0" err="1" smtClean="0"/>
              <a:t>nonbackbone</a:t>
            </a:r>
            <a:r>
              <a:rPr lang="en-US" dirty="0" smtClean="0"/>
              <a:t> areas.</a:t>
            </a:r>
          </a:p>
          <a:p>
            <a:pPr lvl="1"/>
            <a:r>
              <a:rPr lang="en-US" dirty="0" smtClean="0"/>
              <a:t>All regular areas must connect to the backbone area. </a:t>
            </a:r>
          </a:p>
          <a:p>
            <a:endParaRPr lang="en-US" dirty="0" smtClean="0"/>
          </a:p>
          <a:p>
            <a:pPr lvl="1"/>
            <a:endParaRPr lang="en-US" dirty="0" smtClean="0"/>
          </a:p>
        </p:txBody>
      </p:sp>
      <p:pic>
        <p:nvPicPr>
          <p:cNvPr id="16" name="Picture 7" descr="l01_03"/>
          <p:cNvPicPr>
            <a:picLocks noGrp="1" noChangeAspect="1" noChangeArrowheads="1"/>
          </p:cNvPicPr>
          <p:nvPr>
            <p:ph sz="quarter" idx="12"/>
          </p:nvPr>
        </p:nvPicPr>
        <p:blipFill>
          <a:blip r:embed="rId3"/>
          <a:stretch>
            <a:fillRect/>
          </a:stretch>
        </p:blipFill>
        <p:spPr>
          <a:xfrm>
            <a:off x="2486888" y="1076325"/>
            <a:ext cx="4116249" cy="2732088"/>
          </a:xfr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r>
              <a:rPr lang="en-US" smtClean="0"/>
              <a:t>OSPF Two-Layer Hierarchy</a:t>
            </a:r>
            <a:endParaRPr lang="en-US" dirty="0"/>
          </a:p>
        </p:txBody>
      </p:sp>
      <p:sp>
        <p:nvSpPr>
          <p:cNvPr id="10" name="Content Placeholder 9"/>
          <p:cNvSpPr>
            <a:spLocks noGrp="1"/>
          </p:cNvSpPr>
          <p:nvPr>
            <p:ph idx="1"/>
          </p:nvPr>
        </p:nvSpPr>
        <p:spPr>
          <a:xfrm>
            <a:off x="279400" y="1198254"/>
            <a:ext cx="4439355" cy="5191792"/>
          </a:xfrm>
        </p:spPr>
        <p:txBody>
          <a:bodyPr>
            <a:normAutofit/>
          </a:bodyPr>
          <a:lstStyle/>
          <a:p>
            <a:r>
              <a:rPr lang="en-US" sz="2000" b="1" dirty="0" smtClean="0"/>
              <a:t>Backbone Area</a:t>
            </a:r>
          </a:p>
          <a:p>
            <a:pPr lvl="1"/>
            <a:r>
              <a:rPr lang="en-US" sz="1800" dirty="0" smtClean="0"/>
              <a:t>Referred to as Area 0</a:t>
            </a:r>
          </a:p>
          <a:p>
            <a:pPr lvl="1"/>
            <a:r>
              <a:rPr lang="en-US" sz="1800" dirty="0" smtClean="0"/>
              <a:t>Also known as the Transit Area.</a:t>
            </a:r>
          </a:p>
          <a:p>
            <a:r>
              <a:rPr lang="en-US" sz="2000" b="1" dirty="0" smtClean="0"/>
              <a:t>Regular (Standard) Areas</a:t>
            </a:r>
          </a:p>
          <a:p>
            <a:pPr lvl="1"/>
            <a:r>
              <a:rPr lang="en-US" sz="1800" dirty="0" smtClean="0"/>
              <a:t>Also known as a </a:t>
            </a:r>
            <a:r>
              <a:rPr lang="en-US" sz="1800" dirty="0" err="1" smtClean="0"/>
              <a:t>nonbackbone</a:t>
            </a:r>
            <a:r>
              <a:rPr lang="en-US" sz="1800" dirty="0" smtClean="0"/>
              <a:t> areas.</a:t>
            </a:r>
          </a:p>
          <a:p>
            <a:pPr lvl="1"/>
            <a:r>
              <a:rPr lang="en-US" sz="1800" dirty="0" smtClean="0"/>
              <a:t>All regular areas must connect to the backbone area. </a:t>
            </a:r>
          </a:p>
          <a:p>
            <a:pPr lvl="1"/>
            <a:r>
              <a:rPr lang="en-US" sz="1800" dirty="0" smtClean="0"/>
              <a:t>Standard areas can be further defined as stub areas, totally stubby areas, and Not-so-stubby areas (</a:t>
            </a:r>
            <a:r>
              <a:rPr lang="en-US" sz="1800" dirty="0" err="1" smtClean="0"/>
              <a:t>NSSAs</a:t>
            </a:r>
            <a:r>
              <a:rPr lang="en-US" sz="1800" dirty="0" smtClean="0"/>
              <a:t>).</a:t>
            </a:r>
          </a:p>
        </p:txBody>
      </p:sp>
      <p:pic>
        <p:nvPicPr>
          <p:cNvPr id="16" name="Picture 7" descr="l01_03"/>
          <p:cNvPicPr>
            <a:picLocks noGrp="1" noChangeAspect="1" noChangeArrowheads="1"/>
          </p:cNvPicPr>
          <p:nvPr>
            <p:ph idx="10"/>
          </p:nvPr>
        </p:nvPicPr>
        <p:blipFill>
          <a:blip r:embed="rId3"/>
          <a:stretch>
            <a:fillRect/>
          </a:stretch>
        </p:blipFill>
        <p:spPr>
          <a:xfrm>
            <a:off x="4736042" y="1021967"/>
            <a:ext cx="4067175" cy="2699516"/>
          </a:xfrm>
        </p:spPr>
      </p:pic>
      <p:sp>
        <p:nvSpPr>
          <p:cNvPr id="17" name="Content Placeholder 9"/>
          <p:cNvSpPr txBox="1">
            <a:spLocks/>
          </p:cNvSpPr>
          <p:nvPr/>
        </p:nvSpPr>
        <p:spPr bwMode="auto">
          <a:xfrm>
            <a:off x="273754" y="5057422"/>
            <a:ext cx="8305800" cy="1439867"/>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lnSpcReduction="10000"/>
          </a:bodyPr>
          <a:lstStyle/>
          <a:p>
            <a:pPr marL="236538" marR="0" lvl="0" indent="-236538" algn="l" defTabSz="814388" rtl="0" eaLnBrk="1" fontAlgn="base" latinLnBrk="0" hangingPunct="1">
              <a:lnSpc>
                <a:spcPct val="100000"/>
              </a:lnSpc>
              <a:spcBef>
                <a:spcPts val="0"/>
              </a:spcBef>
              <a:spcAft>
                <a:spcPts val="600"/>
              </a:spcAft>
              <a:buClr>
                <a:srgbClr val="708CA1"/>
              </a:buClr>
              <a:buSzTx/>
              <a:buFont typeface="Wingdings" pitchFamily="2" charset="2"/>
              <a:buChar char="§"/>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The optimal number of routers per area varies based on factors such as network stability, but Cisco recommends:</a:t>
            </a:r>
          </a:p>
          <a:p>
            <a:pPr marL="461963" marR="0" lvl="1" indent="-236538" algn="l" defTabSz="814388" rtl="0" eaLnBrk="1" fontAlgn="base" latinLnBrk="0" hangingPunct="1">
              <a:lnSpc>
                <a:spcPct val="100000"/>
              </a:lnSpc>
              <a:spcBef>
                <a:spcPts val="0"/>
              </a:spcBef>
              <a:spcAft>
                <a:spcPts val="600"/>
              </a:spcAft>
              <a:buClr>
                <a:srgbClr val="708CA1"/>
              </a:buClr>
              <a:buSzTx/>
              <a:buFont typeface="Arial" pitchFamily="34" charset="0"/>
              <a:buChar char="•"/>
              <a:tabLst/>
              <a:defRPr/>
            </a:pPr>
            <a:r>
              <a:rPr kumimoji="0" lang="en-US" sz="1800" b="0" i="0" u="none" strike="noStrike" kern="0" cap="none" spc="0" normalizeH="0" baseline="0" noProof="0" dirty="0" smtClean="0">
                <a:ln>
                  <a:noFill/>
                </a:ln>
                <a:solidFill>
                  <a:schemeClr val="tx1"/>
                </a:solidFill>
                <a:effectLst/>
                <a:uLnTx/>
                <a:uFillTx/>
                <a:latin typeface="+mn-lt"/>
              </a:rPr>
              <a:t>An area should have no more than 50 routers.</a:t>
            </a:r>
          </a:p>
          <a:p>
            <a:pPr marL="461963" marR="0" lvl="1" indent="-236538" algn="l" defTabSz="814388" rtl="0" eaLnBrk="1" fontAlgn="base" latinLnBrk="0" hangingPunct="1">
              <a:lnSpc>
                <a:spcPct val="100000"/>
              </a:lnSpc>
              <a:spcBef>
                <a:spcPts val="0"/>
              </a:spcBef>
              <a:spcAft>
                <a:spcPts val="600"/>
              </a:spcAft>
              <a:buClr>
                <a:srgbClr val="708CA1"/>
              </a:buClr>
              <a:buSzTx/>
              <a:buFont typeface="Arial" pitchFamily="34" charset="0"/>
              <a:buChar char="•"/>
              <a:tabLst/>
              <a:defRPr/>
            </a:pPr>
            <a:r>
              <a:rPr kumimoji="0" lang="en-US" sz="1800" b="0" i="0" u="none" strike="noStrike" kern="0" cap="none" spc="0" normalizeH="0" baseline="0" noProof="0" dirty="0" smtClean="0">
                <a:ln>
                  <a:noFill/>
                </a:ln>
                <a:solidFill>
                  <a:schemeClr val="tx1"/>
                </a:solidFill>
                <a:effectLst/>
                <a:uLnTx/>
                <a:uFillTx/>
                <a:latin typeface="+mn-lt"/>
              </a:rPr>
              <a:t>A router should not be in more than 3 areas.</a:t>
            </a:r>
          </a:p>
          <a:p>
            <a:pPr marL="688975" marR="0" lvl="2" indent="-227013" algn="l" defTabSz="814388" rtl="0" eaLnBrk="1" fontAlgn="base" latinLnBrk="0" hangingPunct="1">
              <a:lnSpc>
                <a:spcPct val="100000"/>
              </a:lnSpc>
              <a:spcBef>
                <a:spcPts val="0"/>
              </a:spcBef>
              <a:spcAft>
                <a:spcPts val="600"/>
              </a:spcAft>
              <a:buClr>
                <a:srgbClr val="708CA1"/>
              </a:buClr>
              <a:buSzTx/>
              <a:buFont typeface="Arial" pitchFamily="34" charset="0"/>
              <a:buChar char="•"/>
              <a:tabLst/>
              <a:defRPr/>
            </a:pPr>
            <a:endParaRPr kumimoji="0" lang="en-US" sz="1600" b="0" i="0" u="none" strike="noStrike" kern="0" cap="none" spc="0" normalizeH="0" baseline="0" noProof="0" dirty="0" smtClean="0">
              <a:ln>
                <a:noFill/>
              </a:ln>
              <a:solidFill>
                <a:schemeClr val="tx1"/>
              </a:solidFill>
              <a:effectLst/>
              <a:uLnTx/>
              <a:uFillTx/>
              <a:latin typeface="+mn-lt"/>
            </a:endParaRPr>
          </a:p>
        </p:txBody>
      </p:sp>
    </p:spTree>
  </p:cSld>
  <p:clrMapOvr>
    <a:masterClrMapping/>
  </p:clrMapOvr>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2450" name="Rectangle 2"/>
          <p:cNvSpPr>
            <a:spLocks noGrp="1" noChangeArrowheads="1"/>
          </p:cNvSpPr>
          <p:nvPr>
            <p:ph type="title"/>
          </p:nvPr>
        </p:nvSpPr>
        <p:spPr/>
        <p:txBody>
          <a:bodyPr/>
          <a:lstStyle/>
          <a:p>
            <a:r>
              <a:rPr lang="en-US" dirty="0" smtClean="0"/>
              <a:t>OSPF Special Area Types</a:t>
            </a:r>
          </a:p>
        </p:txBody>
      </p:sp>
      <p:sp>
        <p:nvSpPr>
          <p:cNvPr id="162819" name="Rectangle 3"/>
          <p:cNvSpPr>
            <a:spLocks noGrp="1" noChangeArrowheads="1"/>
          </p:cNvSpPr>
          <p:nvPr>
            <p:ph idx="10"/>
          </p:nvPr>
        </p:nvSpPr>
        <p:spPr/>
        <p:txBody>
          <a:bodyPr>
            <a:normAutofit lnSpcReduction="10000"/>
          </a:bodyPr>
          <a:lstStyle/>
          <a:p>
            <a:r>
              <a:rPr lang="en-US" dirty="0" smtClean="0"/>
              <a:t>The OSPF standard area can be further divided into four types of stub areas:</a:t>
            </a:r>
          </a:p>
          <a:p>
            <a:pPr lvl="1"/>
            <a:r>
              <a:rPr lang="en-US" dirty="0" smtClean="0"/>
              <a:t>Stub area</a:t>
            </a:r>
          </a:p>
          <a:p>
            <a:pPr lvl="1"/>
            <a:r>
              <a:rPr lang="en-US" dirty="0" smtClean="0"/>
              <a:t>Totally stubby area</a:t>
            </a:r>
          </a:p>
          <a:p>
            <a:pPr lvl="1"/>
            <a:r>
              <a:rPr lang="en-US" dirty="0" smtClean="0"/>
              <a:t>NSSA</a:t>
            </a:r>
          </a:p>
          <a:p>
            <a:pPr lvl="1"/>
            <a:r>
              <a:rPr lang="en-US" dirty="0" smtClean="0"/>
              <a:t>Totally stubby NSSA</a:t>
            </a:r>
          </a:p>
        </p:txBody>
      </p:sp>
      <p:pic>
        <p:nvPicPr>
          <p:cNvPr id="355330" name="Picture 2"/>
          <p:cNvPicPr>
            <a:picLocks noGrp="1" noChangeAspect="1" noChangeArrowheads="1"/>
          </p:cNvPicPr>
          <p:nvPr>
            <p:ph sz="quarter" idx="11"/>
          </p:nvPr>
        </p:nvPicPr>
        <p:blipFill>
          <a:blip r:embed="rId3"/>
          <a:stretch>
            <a:fillRect/>
          </a:stretch>
        </p:blipFill>
        <p:spPr bwMode="auto">
          <a:xfrm>
            <a:off x="1760569" y="3443288"/>
            <a:ext cx="5557775" cy="30972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OSPF Area Types</a:t>
            </a:r>
            <a:endParaRPr lang="en-US" dirty="0"/>
          </a:p>
        </p:txBody>
      </p:sp>
      <p:graphicFrame>
        <p:nvGraphicFramePr>
          <p:cNvPr id="14" name="Table Placeholder 13"/>
          <p:cNvGraphicFramePr>
            <a:graphicFrameLocks noGrp="1"/>
          </p:cNvGraphicFramePr>
          <p:nvPr>
            <p:ph type="tbl" idx="1"/>
          </p:nvPr>
        </p:nvGraphicFramePr>
        <p:xfrm>
          <a:off x="279400" y="1204913"/>
          <a:ext cx="8318688" cy="5141294"/>
        </p:xfrm>
        <a:graphic>
          <a:graphicData uri="http://schemas.openxmlformats.org/drawingml/2006/table">
            <a:tbl>
              <a:tblPr firstRow="1" bandRow="1">
                <a:tableStyleId>{5C22544A-7EE6-4342-B048-85BDC9FD1C3A}</a:tableStyleId>
              </a:tblPr>
              <a:tblGrid>
                <a:gridCol w="1386448"/>
                <a:gridCol w="1386448"/>
                <a:gridCol w="1386448"/>
                <a:gridCol w="1386448"/>
                <a:gridCol w="1386448"/>
                <a:gridCol w="1386448"/>
              </a:tblGrid>
              <a:tr h="1388150">
                <a:tc>
                  <a:txBody>
                    <a:bodyPr/>
                    <a:lstStyle/>
                    <a:p>
                      <a:pPr marL="0" marR="0" algn="ctr">
                        <a:lnSpc>
                          <a:spcPct val="100000"/>
                        </a:lnSpc>
                        <a:spcBef>
                          <a:spcPts val="0"/>
                        </a:spcBef>
                        <a:spcAft>
                          <a:spcPts val="0"/>
                        </a:spcAft>
                      </a:pPr>
                      <a:r>
                        <a:rPr lang="en-US" sz="1400" dirty="0"/>
                        <a:t>Area Type</a:t>
                      </a:r>
                      <a:endParaRPr lang="en-US" sz="1400" b="1" dirty="0">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dirty="0"/>
                        <a:t>Accepts routes within </a:t>
                      </a:r>
                      <a:r>
                        <a:rPr lang="en-US" sz="1400" dirty="0" smtClean="0"/>
                        <a:t>area</a:t>
                      </a:r>
                    </a:p>
                    <a:p>
                      <a:pPr marL="0" marR="0" algn="ctr">
                        <a:lnSpc>
                          <a:spcPct val="100000"/>
                        </a:lnSpc>
                        <a:spcBef>
                          <a:spcPts val="0"/>
                        </a:spcBef>
                        <a:spcAft>
                          <a:spcPts val="0"/>
                        </a:spcAft>
                      </a:pPr>
                      <a:r>
                        <a:rPr lang="en-US" sz="1100" dirty="0" smtClean="0"/>
                        <a:t>(</a:t>
                      </a:r>
                      <a:r>
                        <a:rPr lang="en-US" sz="1100" dirty="0"/>
                        <a:t>O)</a:t>
                      </a:r>
                      <a:endParaRPr lang="en-US" sz="1400" b="1" dirty="0">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dirty="0"/>
                        <a:t>Accepts routes from other </a:t>
                      </a:r>
                      <a:r>
                        <a:rPr lang="en-US" sz="1400" dirty="0" smtClean="0"/>
                        <a:t>areas</a:t>
                      </a:r>
                    </a:p>
                    <a:p>
                      <a:pPr marL="0" marR="0" algn="ctr">
                        <a:lnSpc>
                          <a:spcPct val="100000"/>
                        </a:lnSpc>
                        <a:spcBef>
                          <a:spcPts val="0"/>
                        </a:spcBef>
                        <a:spcAft>
                          <a:spcPts val="0"/>
                        </a:spcAft>
                      </a:pPr>
                      <a:r>
                        <a:rPr lang="en-US" sz="1100" dirty="0" smtClean="0"/>
                        <a:t>(</a:t>
                      </a:r>
                      <a:r>
                        <a:rPr lang="en-US" sz="1100" dirty="0"/>
                        <a:t>O IA)</a:t>
                      </a:r>
                      <a:endParaRPr lang="en-US" sz="1400" b="1" dirty="0">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pt-BR" sz="1400" dirty="0" smtClean="0"/>
                        <a:t>Accepts external routes </a:t>
                      </a:r>
                    </a:p>
                    <a:p>
                      <a:pPr marL="0" marR="0" algn="ctr">
                        <a:lnSpc>
                          <a:spcPct val="100000"/>
                        </a:lnSpc>
                        <a:spcBef>
                          <a:spcPts val="0"/>
                        </a:spcBef>
                        <a:spcAft>
                          <a:spcPts val="0"/>
                        </a:spcAft>
                      </a:pPr>
                      <a:r>
                        <a:rPr lang="pt-BR" sz="1200" dirty="0" smtClean="0"/>
                        <a:t>(</a:t>
                      </a:r>
                      <a:r>
                        <a:rPr lang="pt-BR" sz="1100" dirty="0" smtClean="0"/>
                        <a:t>O E1 and O E2)</a:t>
                      </a:r>
                      <a:endParaRPr lang="en-US" sz="1400" b="1" dirty="0">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dirty="0"/>
                        <a:t>Allows ASBR</a:t>
                      </a:r>
                      <a:endParaRPr lang="en-US" sz="1400" b="1" dirty="0">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dirty="0"/>
                        <a:t>Cisco proprietary</a:t>
                      </a:r>
                      <a:endParaRPr lang="en-US" sz="1400" b="1" dirty="0">
                        <a:solidFill>
                          <a:srgbClr val="000000"/>
                        </a:solidFill>
                        <a:latin typeface="Arial"/>
                        <a:ea typeface="SimSun"/>
                        <a:cs typeface="Times New Roman"/>
                      </a:endParaRPr>
                    </a:p>
                  </a:txBody>
                  <a:tcPr marL="68099" marR="68099" marT="0" marB="0" anchor="ctr"/>
                </a:tc>
              </a:tr>
              <a:tr h="625524">
                <a:tc>
                  <a:txBody>
                    <a:bodyPr/>
                    <a:lstStyle/>
                    <a:p>
                      <a:pPr marL="0" marR="0" algn="ctr">
                        <a:lnSpc>
                          <a:spcPct val="100000"/>
                        </a:lnSpc>
                        <a:spcBef>
                          <a:spcPts val="0"/>
                        </a:spcBef>
                        <a:spcAft>
                          <a:spcPts val="0"/>
                        </a:spcAft>
                      </a:pPr>
                      <a:r>
                        <a:rPr lang="en-US" sz="1400" dirty="0"/>
                        <a:t>Standard</a:t>
                      </a:r>
                      <a:endParaRPr lang="en-US" sz="1400" b="1" dirty="0">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No</a:t>
                      </a:r>
                      <a:endParaRPr lang="en-US" sz="1400" dirty="0">
                        <a:solidFill>
                          <a:srgbClr val="000000"/>
                        </a:solidFill>
                        <a:latin typeface="Times New Roman"/>
                        <a:ea typeface="SimSun"/>
                        <a:cs typeface="Arial"/>
                      </a:endParaRPr>
                    </a:p>
                  </a:txBody>
                  <a:tcPr marL="68099" marR="68099" marT="0" marB="0" anchor="ctr"/>
                </a:tc>
              </a:tr>
              <a:tr h="625524">
                <a:tc>
                  <a:txBody>
                    <a:bodyPr/>
                    <a:lstStyle/>
                    <a:p>
                      <a:pPr marL="0" marR="0" algn="ctr">
                        <a:lnSpc>
                          <a:spcPct val="100000"/>
                        </a:lnSpc>
                        <a:spcBef>
                          <a:spcPts val="0"/>
                        </a:spcBef>
                        <a:spcAft>
                          <a:spcPts val="0"/>
                        </a:spcAft>
                      </a:pPr>
                      <a:r>
                        <a:rPr lang="en-US" sz="1400"/>
                        <a:t>Backbone</a:t>
                      </a:r>
                      <a:endParaRPr lang="en-US" sz="1400" b="1">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a:t>Yes</a:t>
                      </a:r>
                      <a:endParaRPr lang="en-US" sz="140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a:t>Yes</a:t>
                      </a:r>
                      <a:endParaRPr lang="en-US" sz="140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No</a:t>
                      </a:r>
                      <a:endParaRPr lang="en-US" sz="1400" dirty="0">
                        <a:solidFill>
                          <a:srgbClr val="000000"/>
                        </a:solidFill>
                        <a:latin typeface="Times New Roman"/>
                        <a:ea typeface="SimSun"/>
                        <a:cs typeface="Arial"/>
                      </a:endParaRPr>
                    </a:p>
                  </a:txBody>
                  <a:tcPr marL="68099" marR="68099" marT="0" marB="0" anchor="ctr"/>
                </a:tc>
              </a:tr>
              <a:tr h="625524">
                <a:tc>
                  <a:txBody>
                    <a:bodyPr/>
                    <a:lstStyle/>
                    <a:p>
                      <a:pPr marL="0" marR="0" algn="ctr">
                        <a:lnSpc>
                          <a:spcPct val="100000"/>
                        </a:lnSpc>
                        <a:spcBef>
                          <a:spcPts val="0"/>
                        </a:spcBef>
                        <a:spcAft>
                          <a:spcPts val="0"/>
                        </a:spcAft>
                      </a:pPr>
                      <a:r>
                        <a:rPr lang="en-US" sz="1400"/>
                        <a:t>Stub</a:t>
                      </a:r>
                      <a:endParaRPr lang="en-US" sz="1400" b="1">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smtClean="0"/>
                        <a:t>No</a:t>
                      </a:r>
                    </a:p>
                    <a:p>
                      <a:pPr marL="0" marR="0" algn="ctr" defTabSz="914400" rtl="0" eaLnBrk="1" latinLnBrk="0" hangingPunct="1">
                        <a:lnSpc>
                          <a:spcPct val="100000"/>
                        </a:lnSpc>
                        <a:spcBef>
                          <a:spcPts val="0"/>
                        </a:spcBef>
                        <a:spcAft>
                          <a:spcPts val="0"/>
                        </a:spcAft>
                      </a:pPr>
                      <a:r>
                        <a:rPr lang="en-US" sz="1200" kern="1200" dirty="0" smtClean="0"/>
                        <a:t>(uses default route)</a:t>
                      </a:r>
                      <a:endParaRPr lang="en-US" sz="1200" kern="1200" dirty="0" smtClean="0">
                        <a:solidFill>
                          <a:schemeClr val="dk1"/>
                        </a:solidFill>
                        <a:latin typeface="+mn-lt"/>
                        <a:ea typeface="+mn-ea"/>
                        <a:cs typeface="+mn-cs"/>
                      </a:endParaRPr>
                    </a:p>
                  </a:txBody>
                  <a:tcPr marL="68099" marR="68099" marT="0" marB="0" anchor="ctr"/>
                </a:tc>
                <a:tc>
                  <a:txBody>
                    <a:bodyPr/>
                    <a:lstStyle/>
                    <a:p>
                      <a:pPr marL="0" marR="0" algn="ctr">
                        <a:lnSpc>
                          <a:spcPct val="100000"/>
                        </a:lnSpc>
                        <a:spcBef>
                          <a:spcPts val="0"/>
                        </a:spcBef>
                        <a:spcAft>
                          <a:spcPts val="0"/>
                        </a:spcAft>
                      </a:pPr>
                      <a:r>
                        <a:rPr lang="en-US" sz="1400"/>
                        <a:t>No</a:t>
                      </a:r>
                      <a:endParaRPr lang="en-US" sz="140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No</a:t>
                      </a:r>
                      <a:endParaRPr lang="en-US" sz="1400" dirty="0">
                        <a:solidFill>
                          <a:srgbClr val="000000"/>
                        </a:solidFill>
                        <a:latin typeface="Times New Roman"/>
                        <a:ea typeface="SimSun"/>
                        <a:cs typeface="Arial"/>
                      </a:endParaRPr>
                    </a:p>
                  </a:txBody>
                  <a:tcPr marL="68099" marR="68099" marT="0" marB="0" anchor="ctr"/>
                </a:tc>
              </a:tr>
              <a:tr h="625524">
                <a:tc>
                  <a:txBody>
                    <a:bodyPr/>
                    <a:lstStyle/>
                    <a:p>
                      <a:pPr marL="0" marR="0" algn="ctr">
                        <a:lnSpc>
                          <a:spcPct val="100000"/>
                        </a:lnSpc>
                        <a:spcBef>
                          <a:spcPts val="0"/>
                        </a:spcBef>
                        <a:spcAft>
                          <a:spcPts val="0"/>
                        </a:spcAft>
                      </a:pPr>
                      <a:r>
                        <a:rPr lang="en-US" sz="1400" dirty="0"/>
                        <a:t>Totally stubby</a:t>
                      </a:r>
                      <a:endParaRPr lang="en-US" sz="1400" b="1" dirty="0">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a:t>Yes</a:t>
                      </a:r>
                      <a:endParaRPr lang="en-US" sz="140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smtClean="0"/>
                        <a:t>No</a:t>
                      </a:r>
                    </a:p>
                    <a:p>
                      <a:pPr marL="0" marR="0" algn="ctr" defTabSz="914400" rtl="0" eaLnBrk="1" latinLnBrk="0" hangingPunct="1">
                        <a:lnSpc>
                          <a:spcPct val="100000"/>
                        </a:lnSpc>
                        <a:spcBef>
                          <a:spcPts val="0"/>
                        </a:spcBef>
                        <a:spcAft>
                          <a:spcPts val="0"/>
                        </a:spcAft>
                      </a:pPr>
                      <a:r>
                        <a:rPr lang="en-US" sz="1200" kern="1200" dirty="0" smtClean="0"/>
                        <a:t>(uses default route)</a:t>
                      </a:r>
                      <a:endParaRPr lang="en-US" sz="1200" kern="1200" dirty="0" smtClean="0">
                        <a:solidFill>
                          <a:schemeClr val="dk1"/>
                        </a:solidFill>
                        <a:latin typeface="+mn-lt"/>
                        <a:ea typeface="+mn-ea"/>
                        <a:cs typeface="+mn-cs"/>
                      </a:endParaRPr>
                    </a:p>
                  </a:txBody>
                  <a:tcPr marL="68099" marR="68099" marT="0" marB="0" anchor="ctr"/>
                </a:tc>
                <a:tc>
                  <a:txBody>
                    <a:bodyPr/>
                    <a:lstStyle/>
                    <a:p>
                      <a:pPr marL="0" marR="0" algn="ctr">
                        <a:lnSpc>
                          <a:spcPct val="100000"/>
                        </a:lnSpc>
                        <a:spcBef>
                          <a:spcPts val="0"/>
                        </a:spcBef>
                        <a:spcAft>
                          <a:spcPts val="0"/>
                        </a:spcAft>
                      </a:pPr>
                      <a:r>
                        <a:rPr lang="en-US" sz="1400" dirty="0" smtClean="0"/>
                        <a:t>No</a:t>
                      </a:r>
                    </a:p>
                    <a:p>
                      <a:pPr marL="0" marR="0" algn="ctr" defTabSz="914400" rtl="0" eaLnBrk="1" latinLnBrk="0" hangingPunct="1">
                        <a:lnSpc>
                          <a:spcPct val="100000"/>
                        </a:lnSpc>
                        <a:spcBef>
                          <a:spcPts val="0"/>
                        </a:spcBef>
                        <a:spcAft>
                          <a:spcPts val="0"/>
                        </a:spcAft>
                      </a:pPr>
                      <a:r>
                        <a:rPr lang="en-US" sz="1200" kern="1200" dirty="0" smtClean="0"/>
                        <a:t>(uses default route)</a:t>
                      </a:r>
                      <a:endParaRPr lang="en-US" sz="1200" kern="1200" dirty="0" smtClean="0">
                        <a:solidFill>
                          <a:schemeClr val="dk1"/>
                        </a:solidFill>
                        <a:latin typeface="+mn-lt"/>
                        <a:ea typeface="+mn-ea"/>
                        <a:cs typeface="+mn-cs"/>
                      </a:endParaRPr>
                    </a:p>
                  </a:txBody>
                  <a:tcPr marL="68099" marR="68099" marT="0" marB="0" anchor="ctr"/>
                </a:tc>
                <a:tc>
                  <a:txBody>
                    <a:bodyPr/>
                    <a:lstStyle/>
                    <a:p>
                      <a:pPr marL="0" marR="0" algn="ctr">
                        <a:lnSpc>
                          <a:spcPct val="100000"/>
                        </a:lnSpc>
                        <a:spcBef>
                          <a:spcPts val="0"/>
                        </a:spcBef>
                        <a:spcAft>
                          <a:spcPts val="0"/>
                        </a:spcAft>
                      </a:pPr>
                      <a:r>
                        <a:rPr lang="en-US" sz="1400"/>
                        <a:t>No</a:t>
                      </a:r>
                      <a:endParaRPr lang="en-US" sz="140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r>
              <a:tr h="625524">
                <a:tc>
                  <a:txBody>
                    <a:bodyPr/>
                    <a:lstStyle/>
                    <a:p>
                      <a:pPr marL="0" marR="0" algn="ctr">
                        <a:lnSpc>
                          <a:spcPct val="100000"/>
                        </a:lnSpc>
                        <a:spcBef>
                          <a:spcPts val="0"/>
                        </a:spcBef>
                        <a:spcAft>
                          <a:spcPts val="0"/>
                        </a:spcAft>
                      </a:pPr>
                      <a:r>
                        <a:rPr lang="en-US" sz="1400" dirty="0"/>
                        <a:t>NSSA</a:t>
                      </a:r>
                      <a:endParaRPr lang="en-US" sz="1400" b="1" dirty="0">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a:t>Yes</a:t>
                      </a:r>
                      <a:endParaRPr lang="en-US" sz="140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No </a:t>
                      </a:r>
                      <a:endParaRPr lang="en-US" sz="1400" dirty="0" smtClean="0"/>
                    </a:p>
                    <a:p>
                      <a:pPr marL="0" marR="0" algn="ctr">
                        <a:lnSpc>
                          <a:spcPct val="100000"/>
                        </a:lnSpc>
                        <a:spcBef>
                          <a:spcPts val="0"/>
                        </a:spcBef>
                        <a:spcAft>
                          <a:spcPts val="0"/>
                        </a:spcAft>
                      </a:pPr>
                      <a:r>
                        <a:rPr lang="en-US" sz="1200" dirty="0" smtClean="0"/>
                        <a:t>(uses </a:t>
                      </a:r>
                      <a:r>
                        <a:rPr lang="en-US" sz="1200" dirty="0"/>
                        <a:t>default route)</a:t>
                      </a:r>
                      <a:endParaRPr lang="en-US" sz="12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a:t>Yes</a:t>
                      </a:r>
                      <a:endParaRPr lang="en-US" sz="140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No</a:t>
                      </a:r>
                      <a:endParaRPr lang="en-US" sz="1400" dirty="0">
                        <a:solidFill>
                          <a:srgbClr val="000000"/>
                        </a:solidFill>
                        <a:latin typeface="Times New Roman"/>
                        <a:ea typeface="SimSun"/>
                        <a:cs typeface="Arial"/>
                      </a:endParaRPr>
                    </a:p>
                  </a:txBody>
                  <a:tcPr marL="68099" marR="68099" marT="0" marB="0" anchor="ctr"/>
                </a:tc>
              </a:tr>
              <a:tr h="625524">
                <a:tc>
                  <a:txBody>
                    <a:bodyPr/>
                    <a:lstStyle/>
                    <a:p>
                      <a:pPr marL="0" marR="0" algn="ctr">
                        <a:lnSpc>
                          <a:spcPct val="100000"/>
                        </a:lnSpc>
                        <a:spcBef>
                          <a:spcPts val="0"/>
                        </a:spcBef>
                        <a:spcAft>
                          <a:spcPts val="0"/>
                        </a:spcAft>
                      </a:pPr>
                      <a:r>
                        <a:rPr lang="en-US" sz="1400" dirty="0"/>
                        <a:t>Totally stubby NSSA</a:t>
                      </a:r>
                      <a:endParaRPr lang="en-US" sz="1400" b="1" dirty="0">
                        <a:solidFill>
                          <a:srgbClr val="000000"/>
                        </a:solidFill>
                        <a:latin typeface="Arial"/>
                        <a:ea typeface="SimSun"/>
                        <a:cs typeface="Times New Roman"/>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smtClean="0"/>
                        <a:t>No</a:t>
                      </a:r>
                    </a:p>
                    <a:p>
                      <a:pPr marL="0" marR="0" algn="ctr" defTabSz="914400" rtl="0" eaLnBrk="1" latinLnBrk="0" hangingPunct="1">
                        <a:lnSpc>
                          <a:spcPct val="100000"/>
                        </a:lnSpc>
                        <a:spcBef>
                          <a:spcPts val="0"/>
                        </a:spcBef>
                        <a:spcAft>
                          <a:spcPts val="0"/>
                        </a:spcAft>
                      </a:pPr>
                      <a:r>
                        <a:rPr lang="en-US" sz="1200" kern="1200" dirty="0" smtClean="0"/>
                        <a:t>(uses default route)</a:t>
                      </a:r>
                      <a:endParaRPr lang="en-US" sz="1200" kern="1200" dirty="0" smtClean="0">
                        <a:solidFill>
                          <a:schemeClr val="dk1"/>
                        </a:solidFill>
                        <a:latin typeface="+mn-lt"/>
                        <a:ea typeface="+mn-ea"/>
                        <a:cs typeface="+mn-cs"/>
                      </a:endParaRPr>
                    </a:p>
                  </a:txBody>
                  <a:tcPr marL="68099" marR="68099" marT="0" marB="0" anchor="ctr"/>
                </a:tc>
                <a:tc>
                  <a:txBody>
                    <a:bodyPr/>
                    <a:lstStyle/>
                    <a:p>
                      <a:pPr marL="0" marR="0" algn="ctr">
                        <a:lnSpc>
                          <a:spcPct val="100000"/>
                        </a:lnSpc>
                        <a:spcBef>
                          <a:spcPts val="0"/>
                        </a:spcBef>
                        <a:spcAft>
                          <a:spcPts val="0"/>
                        </a:spcAft>
                      </a:pPr>
                      <a:r>
                        <a:rPr lang="en-US" sz="1400" dirty="0" smtClean="0"/>
                        <a:t>No</a:t>
                      </a:r>
                    </a:p>
                    <a:p>
                      <a:pPr marL="0" marR="0" algn="ctr" defTabSz="914400" rtl="0" eaLnBrk="1" latinLnBrk="0" hangingPunct="1">
                        <a:lnSpc>
                          <a:spcPct val="100000"/>
                        </a:lnSpc>
                        <a:spcBef>
                          <a:spcPts val="0"/>
                        </a:spcBef>
                        <a:spcAft>
                          <a:spcPts val="0"/>
                        </a:spcAft>
                      </a:pPr>
                      <a:r>
                        <a:rPr lang="en-US" sz="1200" kern="1200" dirty="0" smtClean="0"/>
                        <a:t>(uses default route)</a:t>
                      </a:r>
                      <a:endParaRPr lang="en-US" sz="1200" kern="1200" dirty="0" smtClean="0">
                        <a:solidFill>
                          <a:schemeClr val="dk1"/>
                        </a:solidFill>
                        <a:latin typeface="+mn-lt"/>
                        <a:ea typeface="+mn-ea"/>
                        <a:cs typeface="+mn-cs"/>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c>
                  <a:txBody>
                    <a:bodyPr/>
                    <a:lstStyle/>
                    <a:p>
                      <a:pPr marL="0" marR="0" algn="ctr">
                        <a:lnSpc>
                          <a:spcPct val="100000"/>
                        </a:lnSpc>
                        <a:spcBef>
                          <a:spcPts val="0"/>
                        </a:spcBef>
                        <a:spcAft>
                          <a:spcPts val="0"/>
                        </a:spcAft>
                      </a:pPr>
                      <a:r>
                        <a:rPr lang="en-US" sz="1400" dirty="0"/>
                        <a:t>Yes</a:t>
                      </a:r>
                      <a:endParaRPr lang="en-US" sz="1400" dirty="0">
                        <a:solidFill>
                          <a:srgbClr val="000000"/>
                        </a:solidFill>
                        <a:latin typeface="Times New Roman"/>
                        <a:ea typeface="SimSun"/>
                        <a:cs typeface="Arial"/>
                      </a:endParaRPr>
                    </a:p>
                  </a:txBody>
                  <a:tcPr marL="68099" marR="68099" marT="0" marB="0" anchor="ctr"/>
                </a:tc>
              </a:tr>
            </a:tbl>
          </a:graphicData>
        </a:graphic>
      </p:graphicFrame>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Stub and Totally Stub Area Characteristics</a:t>
            </a:r>
            <a:endParaRPr lang="en-US" dirty="0"/>
          </a:p>
        </p:txBody>
      </p:sp>
      <p:sp>
        <p:nvSpPr>
          <p:cNvPr id="3" name="Content Placeholder 2"/>
          <p:cNvSpPr>
            <a:spLocks noGrp="1"/>
          </p:cNvSpPr>
          <p:nvPr>
            <p:ph idx="1"/>
          </p:nvPr>
        </p:nvSpPr>
        <p:spPr/>
        <p:txBody>
          <a:bodyPr>
            <a:normAutofit/>
          </a:bodyPr>
          <a:lstStyle/>
          <a:p>
            <a:r>
              <a:rPr lang="en-US" dirty="0" smtClean="0"/>
              <a:t>An area qualifies as stub or totally stubby area if it has the following characteristics:</a:t>
            </a:r>
          </a:p>
          <a:p>
            <a:pPr lvl="1"/>
            <a:r>
              <a:rPr lang="en-US" dirty="0" smtClean="0"/>
              <a:t>The area is not the backbone area (area 0).</a:t>
            </a:r>
          </a:p>
          <a:p>
            <a:pPr lvl="1"/>
            <a:r>
              <a:rPr lang="en-US" dirty="0" smtClean="0"/>
              <a:t>There is a single exit point from that area.</a:t>
            </a:r>
          </a:p>
          <a:p>
            <a:pPr lvl="2"/>
            <a:r>
              <a:rPr lang="en-US" dirty="0" smtClean="0"/>
              <a:t>If there are multiple exits, one or more ABRs should inject a default route into the stub area however suboptimal routing paths might occur. </a:t>
            </a:r>
          </a:p>
          <a:p>
            <a:pPr lvl="1"/>
            <a:r>
              <a:rPr lang="en-US" dirty="0" smtClean="0"/>
              <a:t>There is no ASBR inside the area. </a:t>
            </a:r>
          </a:p>
          <a:p>
            <a:pPr lvl="1"/>
            <a:r>
              <a:rPr lang="en-US" dirty="0" smtClean="0"/>
              <a:t>The area is not used as a transit area for virtual links.</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Stub and Totally Stub Area Characteristics</a:t>
            </a:r>
            <a:endParaRPr lang="en-US" dirty="0"/>
          </a:p>
        </p:txBody>
      </p:sp>
      <p:sp>
        <p:nvSpPr>
          <p:cNvPr id="3" name="Content Placeholder 2"/>
          <p:cNvSpPr>
            <a:spLocks noGrp="1"/>
          </p:cNvSpPr>
          <p:nvPr>
            <p:ph idx="1"/>
          </p:nvPr>
        </p:nvSpPr>
        <p:spPr/>
        <p:txBody>
          <a:bodyPr>
            <a:normAutofit/>
          </a:bodyPr>
          <a:lstStyle/>
          <a:p>
            <a:r>
              <a:rPr lang="en-US" dirty="0" smtClean="0"/>
              <a:t>All OSPF routers inside the stub area, including ABRs, are configured as stub routers 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area </a:t>
            </a:r>
            <a:r>
              <a:rPr lang="en-US" i="1" dirty="0" err="1" smtClean="0">
                <a:latin typeface="Courier New" pitchFamily="49" charset="0"/>
                <a:cs typeface="Courier New" pitchFamily="49" charset="0"/>
              </a:rPr>
              <a:t>area</a:t>
            </a:r>
            <a:r>
              <a:rPr lang="en-US" i="1" dirty="0" smtClean="0">
                <a:latin typeface="Courier New" pitchFamily="49" charset="0"/>
                <a:cs typeface="Courier New" pitchFamily="49" charset="0"/>
              </a:rPr>
              <a:t>-id </a:t>
            </a:r>
            <a:r>
              <a:rPr lang="en-US" b="1" dirty="0" smtClean="0">
                <a:latin typeface="Courier New" pitchFamily="49" charset="0"/>
                <a:cs typeface="Courier New" pitchFamily="49" charset="0"/>
              </a:rPr>
              <a:t>stub  </a:t>
            </a:r>
            <a:r>
              <a:rPr lang="en-US" dirty="0" smtClean="0"/>
              <a:t>router configuration command.</a:t>
            </a:r>
          </a:p>
          <a:p>
            <a:r>
              <a:rPr lang="en-US" dirty="0" smtClean="0"/>
              <a:t>By default, the ABR of a stubby or totally stubby area advertises a default route with a cost of 1. </a:t>
            </a:r>
          </a:p>
          <a:p>
            <a:pPr lvl="1"/>
            <a:r>
              <a:rPr lang="en-US" dirty="0" smtClean="0"/>
              <a:t>To change the cost of the default route, use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area </a:t>
            </a:r>
            <a:r>
              <a:rPr lang="en-US" i="1" dirty="0" err="1" smtClean="0">
                <a:latin typeface="Courier New" pitchFamily="49" charset="0"/>
                <a:cs typeface="Courier New" pitchFamily="49" charset="0"/>
              </a:rPr>
              <a:t>area</a:t>
            </a:r>
            <a:r>
              <a:rPr lang="en-US" i="1" dirty="0" smtClean="0">
                <a:latin typeface="Courier New" pitchFamily="49" charset="0"/>
                <a:cs typeface="Courier New" pitchFamily="49" charset="0"/>
              </a:rPr>
              <a:t>-id</a:t>
            </a:r>
            <a:r>
              <a:rPr lang="en-US" b="1" i="1" dirty="0" smtClean="0">
                <a:latin typeface="Courier New" pitchFamily="49" charset="0"/>
                <a:cs typeface="Courier New" pitchFamily="49" charset="0"/>
              </a:rPr>
              <a:t> </a:t>
            </a:r>
            <a:r>
              <a:rPr lang="en-US" b="1" dirty="0" smtClean="0">
                <a:latin typeface="Courier New" pitchFamily="49" charset="0"/>
                <a:cs typeface="Courier New" pitchFamily="49" charset="0"/>
              </a:rPr>
              <a:t>default-cost </a:t>
            </a:r>
            <a:r>
              <a:rPr lang="en-US" i="1" dirty="0" smtClean="0">
                <a:latin typeface="Courier New" pitchFamily="49" charset="0"/>
                <a:cs typeface="Courier New" pitchFamily="49" charset="0"/>
              </a:rPr>
              <a:t>cost</a:t>
            </a:r>
            <a:r>
              <a:rPr lang="en-US" dirty="0" smtClean="0">
                <a:latin typeface="Courier New" pitchFamily="49" charset="0"/>
                <a:cs typeface="Courier New" pitchFamily="49" charset="0"/>
              </a:rPr>
              <a:t> </a:t>
            </a:r>
            <a:r>
              <a:rPr lang="en-US" dirty="0" smtClean="0"/>
              <a:t>router configuration command.</a:t>
            </a:r>
          </a:p>
          <a:p>
            <a:pPr>
              <a:buNone/>
            </a:pPr>
            <a:endParaRPr lang="en-US" dirty="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a Stub Area</a:t>
            </a:r>
            <a:endParaRPr lang="en-US" dirty="0"/>
          </a:p>
        </p:txBody>
      </p:sp>
      <p:sp>
        <p:nvSpPr>
          <p:cNvPr id="13" name="Content Placeholder 12"/>
          <p:cNvSpPr>
            <a:spLocks noGrp="1"/>
          </p:cNvSpPr>
          <p:nvPr>
            <p:ph idx="1"/>
          </p:nvPr>
        </p:nvSpPr>
        <p:spPr/>
        <p:txBody>
          <a:bodyPr>
            <a:normAutofit/>
          </a:bodyPr>
          <a:lstStyle/>
          <a:p>
            <a:r>
              <a:rPr lang="en-US" dirty="0" smtClean="0"/>
              <a:t>Identify an area as a stub network.</a:t>
            </a:r>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Router(config-router)#</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area </a:t>
            </a:r>
            <a:r>
              <a:rPr lang="en-US" sz="1800" b="0" i="1" dirty="0" err="1" smtClean="0"/>
              <a:t>area</a:t>
            </a:r>
            <a:r>
              <a:rPr lang="en-US" sz="1800" b="0" i="1" dirty="0" smtClean="0"/>
              <a:t>-id </a:t>
            </a:r>
            <a:r>
              <a:rPr lang="en-US" sz="1800" dirty="0" smtClean="0"/>
              <a:t>stub</a:t>
            </a:r>
            <a:endParaRPr lang="en-US" sz="1800" b="0" dirty="0"/>
          </a:p>
        </p:txBody>
      </p:sp>
      <p:sp>
        <p:nvSpPr>
          <p:cNvPr id="7" name="Rectangle 6"/>
          <p:cNvSpPr/>
          <p:nvPr/>
        </p:nvSpPr>
        <p:spPr>
          <a:xfrm>
            <a:off x="266699" y="2770496"/>
            <a:ext cx="8487008" cy="1015663"/>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The</a:t>
            </a:r>
            <a:r>
              <a:rPr lang="en-US" sz="2000" i="1" dirty="0" smtClean="0">
                <a:latin typeface="Courier New" pitchFamily="49" charset="0"/>
                <a:cs typeface="Courier New" pitchFamily="49" charset="0"/>
              </a:rPr>
              <a:t> area-id </a:t>
            </a:r>
            <a:r>
              <a:rPr lang="en-US" sz="2000" dirty="0" smtClean="0">
                <a:latin typeface="+mn-lt"/>
              </a:rPr>
              <a:t>parameter is the identifier for the stub area and can be either a decimal value or a value in dotted-decimal format, like an IP address.</a:t>
            </a: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Change the Default Cost</a:t>
            </a:r>
            <a:endParaRPr lang="en-US" dirty="0"/>
          </a:p>
        </p:txBody>
      </p:sp>
      <p:sp>
        <p:nvSpPr>
          <p:cNvPr id="13" name="Content Placeholder 12"/>
          <p:cNvSpPr>
            <a:spLocks noGrp="1"/>
          </p:cNvSpPr>
          <p:nvPr>
            <p:ph idx="1"/>
          </p:nvPr>
        </p:nvSpPr>
        <p:spPr/>
        <p:txBody>
          <a:bodyPr>
            <a:normAutofit fontScale="85000" lnSpcReduction="10000"/>
          </a:bodyPr>
          <a:lstStyle/>
          <a:p>
            <a:r>
              <a:rPr lang="en-US" dirty="0" smtClean="0"/>
              <a:t>Define the cost of the default route injected into the stub stubby area.</a:t>
            </a:r>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Router(config-router)#</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area </a:t>
            </a:r>
            <a:r>
              <a:rPr lang="en-US" sz="1800" b="0" i="1" dirty="0" err="1" smtClean="0"/>
              <a:t>area</a:t>
            </a:r>
            <a:r>
              <a:rPr lang="en-US" sz="1800" b="0" i="1" dirty="0" smtClean="0"/>
              <a:t>-id</a:t>
            </a:r>
            <a:r>
              <a:rPr lang="en-US" sz="1800" dirty="0" smtClean="0"/>
              <a:t> default-cost </a:t>
            </a:r>
            <a:r>
              <a:rPr lang="en-US" sz="1800" b="0" i="1" dirty="0" smtClean="0"/>
              <a:t>cost</a:t>
            </a:r>
          </a:p>
        </p:txBody>
      </p:sp>
      <p:sp>
        <p:nvSpPr>
          <p:cNvPr id="7" name="Rectangle 6"/>
          <p:cNvSpPr/>
          <p:nvPr/>
        </p:nvSpPr>
        <p:spPr>
          <a:xfrm>
            <a:off x="266699" y="2688610"/>
            <a:ext cx="8487008" cy="1800493"/>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t>The</a:t>
            </a:r>
            <a:r>
              <a:rPr lang="en-US" sz="2000" i="1" dirty="0" smtClean="0">
                <a:latin typeface="Courier New" pitchFamily="49" charset="0"/>
                <a:cs typeface="Courier New" pitchFamily="49" charset="0"/>
              </a:rPr>
              <a:t> cost </a:t>
            </a:r>
            <a:r>
              <a:rPr lang="en-US" sz="2000" dirty="0" smtClean="0"/>
              <a:t>parameter is for the default summary route. </a:t>
            </a:r>
          </a:p>
          <a:p>
            <a:pPr marL="693738" lvl="1" indent="-236538" algn="l" defTabSz="814388" eaLnBrk="1" hangingPunct="1">
              <a:lnSpc>
                <a:spcPct val="100000"/>
              </a:lnSpc>
              <a:spcBef>
                <a:spcPts val="600"/>
              </a:spcBef>
              <a:buClr>
                <a:srgbClr val="708CA1"/>
              </a:buClr>
              <a:buFont typeface="Wingdings" pitchFamily="2" charset="2"/>
              <a:buChar char="§"/>
            </a:pPr>
            <a:r>
              <a:rPr lang="en-US" sz="1800" dirty="0" smtClean="0"/>
              <a:t>The acceptable values are 0 through 16777215. </a:t>
            </a:r>
          </a:p>
          <a:p>
            <a:pPr marL="693738" lvl="1" indent="-236538" algn="l" defTabSz="814388" eaLnBrk="1" hangingPunct="1">
              <a:lnSpc>
                <a:spcPct val="100000"/>
              </a:lnSpc>
              <a:spcBef>
                <a:spcPts val="600"/>
              </a:spcBef>
              <a:buClr>
                <a:srgbClr val="708CA1"/>
              </a:buClr>
              <a:buFont typeface="Wingdings" pitchFamily="2" charset="2"/>
              <a:buChar char="§"/>
            </a:pPr>
            <a:r>
              <a:rPr lang="en-US" sz="1800" dirty="0" smtClean="0"/>
              <a:t>The default is 1.</a:t>
            </a:r>
            <a:endParaRPr lang="en-US" sz="2000" dirty="0" smtClean="0"/>
          </a:p>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If this command has not been configured, the ABR will advertise 0.0.0.0 with a default cost metric of 1 plus any internal costs. </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7570" name="Rectangle 2"/>
          <p:cNvSpPr>
            <a:spLocks noGrp="1" noChangeArrowheads="1"/>
          </p:cNvSpPr>
          <p:nvPr>
            <p:ph type="title"/>
          </p:nvPr>
        </p:nvSpPr>
        <p:spPr/>
        <p:txBody>
          <a:bodyPr/>
          <a:lstStyle/>
          <a:p>
            <a:r>
              <a:rPr lang="en-US" dirty="0" smtClean="0"/>
              <a:t>Stub Area</a:t>
            </a:r>
          </a:p>
        </p:txBody>
      </p:sp>
      <p:sp>
        <p:nvSpPr>
          <p:cNvPr id="1517571" name="Rectangle 3"/>
          <p:cNvSpPr>
            <a:spLocks noGrp="1" noChangeArrowheads="1"/>
          </p:cNvSpPr>
          <p:nvPr>
            <p:ph idx="10"/>
          </p:nvPr>
        </p:nvSpPr>
        <p:spPr/>
        <p:txBody>
          <a:bodyPr>
            <a:normAutofit fontScale="92500" lnSpcReduction="10000"/>
          </a:bodyPr>
          <a:lstStyle/>
          <a:p>
            <a:r>
              <a:rPr lang="en-US" dirty="0" smtClean="0"/>
              <a:t>Typically used in a hub-and-spoke network.</a:t>
            </a:r>
          </a:p>
          <a:p>
            <a:r>
              <a:rPr lang="en-US" dirty="0" smtClean="0"/>
              <a:t>Area does not accept external summary routes from non-OSPF sources (e.g., RIP, EIGRP).</a:t>
            </a:r>
          </a:p>
          <a:p>
            <a:pPr lvl="1"/>
            <a:r>
              <a:rPr lang="en-US" dirty="0" smtClean="0"/>
              <a:t>Specifically, it does not accept Types 4 and 5 LSAs. </a:t>
            </a:r>
          </a:p>
          <a:p>
            <a:pPr lvl="1"/>
            <a:r>
              <a:rPr lang="en-US" dirty="0" smtClean="0"/>
              <a:t>A default route (0.0.0.0) is propagated throughout the area to send a packet to an external network.</a:t>
            </a:r>
          </a:p>
        </p:txBody>
      </p:sp>
      <p:pic>
        <p:nvPicPr>
          <p:cNvPr id="5" name="Picture 2"/>
          <p:cNvPicPr>
            <a:picLocks noGrp="1" noChangeAspect="1" noChangeArrowheads="1"/>
          </p:cNvPicPr>
          <p:nvPr>
            <p:ph sz="quarter" idx="11"/>
          </p:nvPr>
        </p:nvPicPr>
        <p:blipFill>
          <a:blip r:embed="rId2"/>
          <a:stretch>
            <a:fillRect/>
          </a:stretch>
        </p:blipFill>
        <p:spPr>
          <a:xfrm>
            <a:off x="1692329" y="3443288"/>
            <a:ext cx="5557775" cy="3097212"/>
          </a:xfrm>
        </p:spPr>
      </p:pic>
      <p:sp>
        <p:nvSpPr>
          <p:cNvPr id="6" name="Rectangle 5"/>
          <p:cNvSpPr/>
          <p:nvPr/>
        </p:nvSpPr>
        <p:spPr bwMode="auto">
          <a:xfrm>
            <a:off x="3815141" y="3431822"/>
            <a:ext cx="3747911" cy="3194756"/>
          </a:xfrm>
          <a:prstGeom prst="rect">
            <a:avLst/>
          </a:prstGeom>
          <a:solidFill>
            <a:schemeClr val="bg1">
              <a:alpha val="71000"/>
            </a:scheme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a:off x="2204383" y="5958373"/>
            <a:ext cx="1120195" cy="21437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2187449" y="4631929"/>
            <a:ext cx="1120195" cy="21437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Configuring a Stub Area</a:t>
            </a:r>
            <a:endParaRPr lang="en-US" dirty="0"/>
          </a:p>
        </p:txBody>
      </p:sp>
      <p:sp>
        <p:nvSpPr>
          <p:cNvPr id="33" name="Text Placeholder 5"/>
          <p:cNvSpPr>
            <a:spLocks/>
          </p:cNvSpPr>
          <p:nvPr/>
        </p:nvSpPr>
        <p:spPr bwMode="auto">
          <a:xfrm>
            <a:off x="414928" y="3319714"/>
            <a:ext cx="8401694" cy="1763658"/>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 </a:t>
            </a:r>
            <a:r>
              <a:rPr lang="en-US" sz="1200" b="1" kern="0" dirty="0" smtClean="0">
                <a:latin typeface="Courier New" pitchFamily="49" charset="0"/>
              </a:rPr>
              <a:t>interface FastEthernet0/0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R3(config-if)# </a:t>
            </a:r>
            <a:r>
              <a:rPr lang="en-US" sz="1200" b="1" kern="0" dirty="0" smtClean="0">
                <a:latin typeface="Courier New" pitchFamily="49" charset="0"/>
              </a:rPr>
              <a:t>ip address 192.168.14.1 255.255.255.0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R3(config-if)# </a:t>
            </a:r>
            <a:r>
              <a:rPr lang="en-US" sz="1200" b="1" kern="0" dirty="0" smtClean="0">
                <a:latin typeface="Courier New" pitchFamily="49" charset="0"/>
              </a:rPr>
              <a:t>interface Serial 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R3(config-if)# </a:t>
            </a:r>
            <a:r>
              <a:rPr lang="en-US" sz="1200" b="1" kern="0" dirty="0" smtClean="0">
                <a:latin typeface="Courier New" pitchFamily="49" charset="0"/>
              </a:rPr>
              <a:t>ip address 192.168.15.1 255.255.255.252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R3(config-if)# </a:t>
            </a:r>
            <a:r>
              <a:rPr lang="en-US" sz="12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192.168.14.0.0 0.0.0.255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192.168.15.0.0 0.0.0.255 area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area 2 stub</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grpSp>
        <p:nvGrpSpPr>
          <p:cNvPr id="29" name="Group 28"/>
          <p:cNvGrpSpPr/>
          <p:nvPr/>
        </p:nvGrpSpPr>
        <p:grpSpPr>
          <a:xfrm>
            <a:off x="532423" y="1127537"/>
            <a:ext cx="8066247" cy="2020732"/>
            <a:chOff x="587015" y="1004705"/>
            <a:chExt cx="8066247" cy="2020732"/>
          </a:xfrm>
        </p:grpSpPr>
        <p:sp>
          <p:nvSpPr>
            <p:cNvPr id="17" name="Oval 16"/>
            <p:cNvSpPr/>
            <p:nvPr/>
          </p:nvSpPr>
          <p:spPr bwMode="auto">
            <a:xfrm>
              <a:off x="5520263" y="1004705"/>
              <a:ext cx="2596445" cy="2009438"/>
            </a:xfrm>
            <a:prstGeom prst="ellipse">
              <a:avLst/>
            </a:prstGeom>
            <a:solidFill>
              <a:schemeClr val="accent1">
                <a:lumMod val="60000"/>
                <a:lumOff val="4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lang="en-US" sz="1400" b="1" dirty="0" smtClean="0"/>
            </a:p>
            <a:p>
              <a:pPr defTabSz="814388"/>
              <a:endParaRPr lang="en-US" sz="1400" b="1" dirty="0" smtClean="0"/>
            </a:p>
            <a:p>
              <a:pPr defTabSz="814388"/>
              <a:endParaRPr lang="en-US" sz="1400" b="1" dirty="0" smtClean="0"/>
            </a:p>
            <a:p>
              <a:pPr defTabSz="814388"/>
              <a:endParaRPr lang="en-US" sz="1400" b="1" dirty="0" smtClean="0"/>
            </a:p>
            <a:p>
              <a:pPr defTabSz="814388"/>
              <a:endParaRPr lang="en-US" sz="4400" dirty="0" smtClean="0"/>
            </a:p>
          </p:txBody>
        </p:sp>
        <p:sp>
          <p:nvSpPr>
            <p:cNvPr id="37" name="Freeform 9"/>
            <p:cNvSpPr>
              <a:spLocks/>
            </p:cNvSpPr>
            <p:nvPr/>
          </p:nvSpPr>
          <p:spPr bwMode="auto">
            <a:xfrm>
              <a:off x="5682421" y="2020673"/>
              <a:ext cx="2140775" cy="101638"/>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4" name="Picture 88"/>
            <p:cNvPicPr>
              <a:picLocks noChangeAspect="1" noChangeArrowheads="1"/>
            </p:cNvPicPr>
            <p:nvPr/>
          </p:nvPicPr>
          <p:blipFill>
            <a:blip r:embed="rId3"/>
            <a:srcRect/>
            <a:stretch>
              <a:fillRect/>
            </a:stretch>
          </p:blipFill>
          <p:spPr bwMode="auto">
            <a:xfrm>
              <a:off x="587015" y="1422400"/>
              <a:ext cx="1564483" cy="1126212"/>
            </a:xfrm>
            <a:prstGeom prst="rect">
              <a:avLst/>
            </a:prstGeom>
            <a:noFill/>
            <a:ln w="9525" algn="ctr">
              <a:noFill/>
              <a:miter lim="800000"/>
              <a:headEnd/>
              <a:tailEnd/>
            </a:ln>
          </p:spPr>
        </p:pic>
        <p:sp>
          <p:nvSpPr>
            <p:cNvPr id="15" name="TextBox 14"/>
            <p:cNvSpPr txBox="1"/>
            <p:nvPr/>
          </p:nvSpPr>
          <p:spPr>
            <a:xfrm>
              <a:off x="778925" y="1841535"/>
              <a:ext cx="1292145" cy="258532"/>
            </a:xfrm>
            <a:prstGeom prst="rect">
              <a:avLst/>
            </a:prstGeom>
            <a:noFill/>
          </p:spPr>
          <p:txBody>
            <a:bodyPr wrap="square" rtlCol="0">
              <a:spAutoFit/>
            </a:bodyPr>
            <a:lstStyle/>
            <a:p>
              <a:r>
                <a:rPr lang="en-US" sz="1200" b="1" dirty="0" smtClean="0"/>
                <a:t>External AS</a:t>
              </a:r>
              <a:endParaRPr lang="en-US" sz="1100" dirty="0"/>
            </a:p>
          </p:txBody>
        </p:sp>
        <p:sp>
          <p:nvSpPr>
            <p:cNvPr id="16" name="Oval 15"/>
            <p:cNvSpPr/>
            <p:nvPr/>
          </p:nvSpPr>
          <p:spPr bwMode="auto">
            <a:xfrm>
              <a:off x="2698041" y="1015999"/>
              <a:ext cx="2540000" cy="2009438"/>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2400" b="0" i="0" u="none" strike="noStrike" cap="none" normalizeH="0" baseline="0" dirty="0" smtClean="0">
                <a:ln>
                  <a:noFill/>
                </a:ln>
                <a:solidFill>
                  <a:schemeClr val="tx1"/>
                </a:solidFill>
                <a:effectLst/>
                <a:latin typeface="Arial" charset="0"/>
              </a:endParaRPr>
            </a:p>
          </p:txBody>
        </p:sp>
        <p:pic>
          <p:nvPicPr>
            <p:cNvPr id="18" name="Picture 37"/>
            <p:cNvPicPr>
              <a:picLocks noChangeArrowheads="1"/>
            </p:cNvPicPr>
            <p:nvPr/>
          </p:nvPicPr>
          <p:blipFill>
            <a:blip r:embed="rId4"/>
            <a:srcRect/>
            <a:stretch>
              <a:fillRect/>
            </a:stretch>
          </p:blipFill>
          <p:spPr bwMode="auto">
            <a:xfrm>
              <a:off x="2093772" y="1791435"/>
              <a:ext cx="870351" cy="451691"/>
            </a:xfrm>
            <a:prstGeom prst="rect">
              <a:avLst/>
            </a:prstGeom>
            <a:noFill/>
            <a:ln w="9525">
              <a:noFill/>
              <a:miter lim="800000"/>
              <a:headEnd/>
              <a:tailEnd/>
            </a:ln>
          </p:spPr>
        </p:pic>
        <p:pic>
          <p:nvPicPr>
            <p:cNvPr id="19" name="Picture 37"/>
            <p:cNvPicPr>
              <a:picLocks noChangeArrowheads="1"/>
            </p:cNvPicPr>
            <p:nvPr/>
          </p:nvPicPr>
          <p:blipFill>
            <a:blip r:embed="rId4"/>
            <a:srcRect/>
            <a:stretch>
              <a:fillRect/>
            </a:stretch>
          </p:blipFill>
          <p:spPr bwMode="auto">
            <a:xfrm>
              <a:off x="4876018" y="1791164"/>
              <a:ext cx="870351" cy="451691"/>
            </a:xfrm>
            <a:prstGeom prst="rect">
              <a:avLst/>
            </a:prstGeom>
            <a:noFill/>
            <a:ln w="9525">
              <a:noFill/>
              <a:miter lim="800000"/>
              <a:headEnd/>
              <a:tailEnd/>
            </a:ln>
          </p:spPr>
        </p:pic>
        <p:sp>
          <p:nvSpPr>
            <p:cNvPr id="21" name="TextBox 20"/>
            <p:cNvSpPr txBox="1"/>
            <p:nvPr/>
          </p:nvSpPr>
          <p:spPr>
            <a:xfrm>
              <a:off x="5171673" y="2009663"/>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22" name="TextBox 21"/>
            <p:cNvSpPr txBox="1"/>
            <p:nvPr/>
          </p:nvSpPr>
          <p:spPr>
            <a:xfrm>
              <a:off x="5034839" y="1524001"/>
              <a:ext cx="574196" cy="286232"/>
            </a:xfrm>
            <a:prstGeom prst="rect">
              <a:avLst/>
            </a:prstGeom>
            <a:noFill/>
          </p:spPr>
          <p:txBody>
            <a:bodyPr wrap="none" rtlCol="0">
              <a:spAutoFit/>
            </a:bodyPr>
            <a:lstStyle/>
            <a:p>
              <a:r>
                <a:rPr lang="en-US" sz="1400" b="1" dirty="0" smtClean="0"/>
                <a:t>ABR</a:t>
              </a:r>
              <a:endParaRPr lang="en-US" sz="1400" b="1" dirty="0"/>
            </a:p>
          </p:txBody>
        </p:sp>
        <p:sp>
          <p:nvSpPr>
            <p:cNvPr id="23" name="TextBox 22"/>
            <p:cNvSpPr txBox="1"/>
            <p:nvPr/>
          </p:nvSpPr>
          <p:spPr>
            <a:xfrm>
              <a:off x="4588944" y="1800576"/>
              <a:ext cx="301686" cy="244682"/>
            </a:xfrm>
            <a:prstGeom prst="rect">
              <a:avLst/>
            </a:prstGeom>
            <a:noFill/>
          </p:spPr>
          <p:txBody>
            <a:bodyPr wrap="none" rtlCol="0">
              <a:spAutoFit/>
            </a:bodyPr>
            <a:lstStyle/>
            <a:p>
              <a:r>
                <a:rPr lang="en-US" sz="1100" dirty="0" smtClean="0"/>
                <a:t>.1</a:t>
              </a:r>
              <a:endParaRPr lang="en-US" sz="1100" dirty="0"/>
            </a:p>
          </p:txBody>
        </p:sp>
        <p:pic>
          <p:nvPicPr>
            <p:cNvPr id="24" name="Picture 37"/>
            <p:cNvPicPr>
              <a:picLocks noChangeArrowheads="1"/>
            </p:cNvPicPr>
            <p:nvPr/>
          </p:nvPicPr>
          <p:blipFill>
            <a:blip r:embed="rId4"/>
            <a:srcRect/>
            <a:stretch>
              <a:fillRect/>
            </a:stretch>
          </p:blipFill>
          <p:spPr bwMode="auto">
            <a:xfrm>
              <a:off x="7782911" y="1785519"/>
              <a:ext cx="870351" cy="451691"/>
            </a:xfrm>
            <a:prstGeom prst="rect">
              <a:avLst/>
            </a:prstGeom>
            <a:noFill/>
            <a:ln w="9525">
              <a:noFill/>
              <a:miter lim="800000"/>
              <a:headEnd/>
              <a:tailEnd/>
            </a:ln>
          </p:spPr>
        </p:pic>
        <p:sp>
          <p:nvSpPr>
            <p:cNvPr id="25" name="TextBox 24"/>
            <p:cNvSpPr txBox="1"/>
            <p:nvPr/>
          </p:nvSpPr>
          <p:spPr>
            <a:xfrm>
              <a:off x="8078566" y="2004018"/>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27" name="TextBox 26"/>
            <p:cNvSpPr txBox="1"/>
            <p:nvPr/>
          </p:nvSpPr>
          <p:spPr>
            <a:xfrm>
              <a:off x="5712198" y="1806219"/>
              <a:ext cx="301686" cy="244682"/>
            </a:xfrm>
            <a:prstGeom prst="rect">
              <a:avLst/>
            </a:prstGeom>
            <a:noFill/>
          </p:spPr>
          <p:txBody>
            <a:bodyPr wrap="none" rtlCol="0">
              <a:spAutoFit/>
            </a:bodyPr>
            <a:lstStyle/>
            <a:p>
              <a:r>
                <a:rPr lang="en-US" sz="1100" dirty="0" smtClean="0"/>
                <a:t>.1</a:t>
              </a:r>
              <a:endParaRPr lang="en-US" sz="1100" dirty="0"/>
            </a:p>
          </p:txBody>
        </p:sp>
        <p:sp>
          <p:nvSpPr>
            <p:cNvPr id="28" name="TextBox 27"/>
            <p:cNvSpPr txBox="1"/>
            <p:nvPr/>
          </p:nvSpPr>
          <p:spPr>
            <a:xfrm>
              <a:off x="7501503" y="1800573"/>
              <a:ext cx="301686" cy="244682"/>
            </a:xfrm>
            <a:prstGeom prst="rect">
              <a:avLst/>
            </a:prstGeom>
            <a:noFill/>
          </p:spPr>
          <p:txBody>
            <a:bodyPr wrap="none" rtlCol="0">
              <a:spAutoFit/>
            </a:bodyPr>
            <a:lstStyle/>
            <a:p>
              <a:r>
                <a:rPr lang="en-US" sz="1100" dirty="0" smtClean="0"/>
                <a:t>.2</a:t>
              </a:r>
              <a:endParaRPr lang="en-US" sz="1100" dirty="0"/>
            </a:p>
          </p:txBody>
        </p:sp>
        <p:cxnSp>
          <p:nvCxnSpPr>
            <p:cNvPr id="30" name="Straight Connector 29"/>
            <p:cNvCxnSpPr>
              <a:stCxn id="18" idx="3"/>
              <a:endCxn id="19" idx="1"/>
            </p:cNvCxnSpPr>
            <p:nvPr/>
          </p:nvCxnSpPr>
          <p:spPr bwMode="auto">
            <a:xfrm flipV="1">
              <a:off x="2964123" y="2017010"/>
              <a:ext cx="1911895" cy="271"/>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34" name="TextBox 33"/>
            <p:cNvSpPr txBox="1"/>
            <p:nvPr/>
          </p:nvSpPr>
          <p:spPr>
            <a:xfrm>
              <a:off x="4391388" y="2077154"/>
              <a:ext cx="545342" cy="244682"/>
            </a:xfrm>
            <a:prstGeom prst="rect">
              <a:avLst/>
            </a:prstGeom>
            <a:noFill/>
          </p:spPr>
          <p:txBody>
            <a:bodyPr wrap="none" rtlCol="0">
              <a:spAutoFit/>
            </a:bodyPr>
            <a:lstStyle/>
            <a:p>
              <a:r>
                <a:rPr lang="en-US" sz="1100" dirty="0" smtClean="0"/>
                <a:t>Fa0/0</a:t>
              </a:r>
              <a:endParaRPr lang="en-US" sz="1100" dirty="0"/>
            </a:p>
          </p:txBody>
        </p:sp>
        <p:sp>
          <p:nvSpPr>
            <p:cNvPr id="35" name="TextBox 34"/>
            <p:cNvSpPr txBox="1"/>
            <p:nvPr/>
          </p:nvSpPr>
          <p:spPr>
            <a:xfrm>
              <a:off x="5717844" y="2094086"/>
              <a:ext cx="591829" cy="244682"/>
            </a:xfrm>
            <a:prstGeom prst="rect">
              <a:avLst/>
            </a:prstGeom>
            <a:noFill/>
          </p:spPr>
          <p:txBody>
            <a:bodyPr wrap="none" rtlCol="0">
              <a:spAutoFit/>
            </a:bodyPr>
            <a:lstStyle/>
            <a:p>
              <a:r>
                <a:rPr lang="en-US" sz="1100" dirty="0" smtClean="0"/>
                <a:t>S0/0/0</a:t>
              </a:r>
              <a:endParaRPr lang="en-US" sz="1100" dirty="0"/>
            </a:p>
          </p:txBody>
        </p:sp>
        <p:sp>
          <p:nvSpPr>
            <p:cNvPr id="36" name="TextBox 35"/>
            <p:cNvSpPr txBox="1"/>
            <p:nvPr/>
          </p:nvSpPr>
          <p:spPr>
            <a:xfrm>
              <a:off x="7258791" y="2099729"/>
              <a:ext cx="591829" cy="244682"/>
            </a:xfrm>
            <a:prstGeom prst="rect">
              <a:avLst/>
            </a:prstGeom>
            <a:noFill/>
          </p:spPr>
          <p:txBody>
            <a:bodyPr wrap="none" rtlCol="0">
              <a:spAutoFit/>
            </a:bodyPr>
            <a:lstStyle/>
            <a:p>
              <a:r>
                <a:rPr lang="en-US" sz="1100" dirty="0" smtClean="0"/>
                <a:t>S0/0/0</a:t>
              </a:r>
              <a:endParaRPr lang="en-US" sz="1100" dirty="0"/>
            </a:p>
          </p:txBody>
        </p:sp>
        <p:sp>
          <p:nvSpPr>
            <p:cNvPr id="38" name="Rectangle 37"/>
            <p:cNvSpPr/>
            <p:nvPr/>
          </p:nvSpPr>
          <p:spPr>
            <a:xfrm>
              <a:off x="6191276" y="1636189"/>
              <a:ext cx="1241045" cy="244682"/>
            </a:xfrm>
            <a:prstGeom prst="rect">
              <a:avLst/>
            </a:prstGeom>
          </p:spPr>
          <p:txBody>
            <a:bodyPr wrap="none">
              <a:spAutoFit/>
            </a:bodyPr>
            <a:lstStyle/>
            <a:p>
              <a:pPr defTabSz="814388"/>
              <a:r>
                <a:rPr lang="en-US" sz="1100" dirty="0" smtClean="0"/>
                <a:t>192.168.15.0 /30</a:t>
              </a:r>
              <a:endParaRPr lang="en-US" sz="1400" b="1" dirty="0" smtClean="0"/>
            </a:p>
          </p:txBody>
        </p:sp>
        <p:sp>
          <p:nvSpPr>
            <p:cNvPr id="39" name="Rectangle 38"/>
            <p:cNvSpPr/>
            <p:nvPr/>
          </p:nvSpPr>
          <p:spPr>
            <a:xfrm>
              <a:off x="3340802" y="1630543"/>
              <a:ext cx="1241045" cy="244682"/>
            </a:xfrm>
            <a:prstGeom prst="rect">
              <a:avLst/>
            </a:prstGeom>
          </p:spPr>
          <p:txBody>
            <a:bodyPr wrap="none">
              <a:spAutoFit/>
            </a:bodyPr>
            <a:lstStyle/>
            <a:p>
              <a:pPr defTabSz="814388"/>
              <a:r>
                <a:rPr lang="en-US" sz="1100" dirty="0" smtClean="0"/>
                <a:t>192.168.14.0 /24</a:t>
              </a:r>
              <a:endParaRPr lang="en-US" sz="1400" b="1" dirty="0" smtClean="0"/>
            </a:p>
          </p:txBody>
        </p:sp>
        <p:sp>
          <p:nvSpPr>
            <p:cNvPr id="40" name="Rectangle 39"/>
            <p:cNvSpPr/>
            <p:nvPr/>
          </p:nvSpPr>
          <p:spPr>
            <a:xfrm>
              <a:off x="3304873" y="1184632"/>
              <a:ext cx="1264834" cy="286232"/>
            </a:xfrm>
            <a:prstGeom prst="rect">
              <a:avLst/>
            </a:prstGeom>
          </p:spPr>
          <p:txBody>
            <a:bodyPr wrap="none">
              <a:spAutoFit/>
            </a:bodyPr>
            <a:lstStyle/>
            <a:p>
              <a:pPr defTabSz="814388"/>
              <a:r>
                <a:rPr lang="en-US" sz="1400" b="1" dirty="0" smtClean="0"/>
                <a:t>OSPF Area 0</a:t>
              </a:r>
            </a:p>
          </p:txBody>
        </p:sp>
        <p:sp>
          <p:nvSpPr>
            <p:cNvPr id="41" name="Rectangle 40"/>
            <p:cNvSpPr/>
            <p:nvPr/>
          </p:nvSpPr>
          <p:spPr>
            <a:xfrm>
              <a:off x="6177922" y="1178986"/>
              <a:ext cx="1173463" cy="286232"/>
            </a:xfrm>
            <a:prstGeom prst="rect">
              <a:avLst/>
            </a:prstGeom>
          </p:spPr>
          <p:txBody>
            <a:bodyPr wrap="none">
              <a:spAutoFit/>
            </a:bodyPr>
            <a:lstStyle/>
            <a:p>
              <a:pPr defTabSz="814388"/>
              <a:r>
                <a:rPr lang="en-US" sz="1400" b="1" dirty="0" smtClean="0"/>
                <a:t>Stub Area 2</a:t>
              </a:r>
            </a:p>
          </p:txBody>
        </p:sp>
      </p:grpSp>
      <p:sp>
        <p:nvSpPr>
          <p:cNvPr id="42" name="Text Placeholder 5"/>
          <p:cNvSpPr>
            <a:spLocks/>
          </p:cNvSpPr>
          <p:nvPr/>
        </p:nvSpPr>
        <p:spPr bwMode="auto">
          <a:xfrm>
            <a:off x="431862" y="5184972"/>
            <a:ext cx="8401694" cy="119662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R4(config-if)# </a:t>
            </a:r>
            <a:r>
              <a:rPr lang="en-US" sz="1200" b="1" kern="0" dirty="0" smtClean="0">
                <a:latin typeface="Courier New" pitchFamily="49" charset="0"/>
              </a:rPr>
              <a:t>interface Serial 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R4(config-if)# </a:t>
            </a:r>
            <a:r>
              <a:rPr lang="en-US" sz="1200" b="1" kern="0" dirty="0" smtClean="0">
                <a:latin typeface="Courier New" pitchFamily="49" charset="0"/>
              </a:rPr>
              <a:t>ip address 192.168.15.2 255.255.255.252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R4(config-if)# </a:t>
            </a:r>
            <a:r>
              <a:rPr lang="en-US" sz="12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R4(config-router)# </a:t>
            </a:r>
            <a:r>
              <a:rPr lang="en-US" sz="1200" b="1" kern="0" dirty="0" smtClean="0">
                <a:latin typeface="Courier New" pitchFamily="49" charset="0"/>
              </a:rPr>
              <a:t>network 192.168.15.0.0 0.0.0.255 area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R4(config-router)# </a:t>
            </a:r>
            <a:r>
              <a:rPr lang="en-US" sz="1200" b="1" kern="0" dirty="0" smtClean="0">
                <a:latin typeface="Courier New" pitchFamily="49" charset="0"/>
              </a:rPr>
              <a:t>area 2 stub</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R4(config-router)#</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7570" name="Rectangle 2"/>
          <p:cNvSpPr>
            <a:spLocks noGrp="1" noChangeArrowheads="1"/>
          </p:cNvSpPr>
          <p:nvPr>
            <p:ph type="title"/>
          </p:nvPr>
        </p:nvSpPr>
        <p:spPr/>
        <p:txBody>
          <a:bodyPr/>
          <a:lstStyle/>
          <a:p>
            <a:r>
              <a:rPr lang="en-US" dirty="0" smtClean="0"/>
              <a:t>Totally Stubby Area</a:t>
            </a:r>
          </a:p>
        </p:txBody>
      </p:sp>
      <p:sp>
        <p:nvSpPr>
          <p:cNvPr id="1517571" name="Rectangle 3"/>
          <p:cNvSpPr>
            <a:spLocks noGrp="1" noChangeArrowheads="1"/>
          </p:cNvSpPr>
          <p:nvPr>
            <p:ph idx="10"/>
          </p:nvPr>
        </p:nvSpPr>
        <p:spPr/>
        <p:txBody>
          <a:bodyPr>
            <a:normAutofit fontScale="92500"/>
          </a:bodyPr>
          <a:lstStyle/>
          <a:p>
            <a:r>
              <a:rPr lang="en-US" dirty="0" smtClean="0"/>
              <a:t>Cisco proprietary solution that is better than stub area. </a:t>
            </a:r>
          </a:p>
          <a:p>
            <a:r>
              <a:rPr lang="en-US" dirty="0" smtClean="0"/>
              <a:t>Area does not accept external AS routes or inter-area routes.</a:t>
            </a:r>
          </a:p>
          <a:p>
            <a:pPr lvl="1"/>
            <a:r>
              <a:rPr lang="en-US" dirty="0" smtClean="0"/>
              <a:t>Specifically, it does not accept Types 3, 4 and 5 LSAs. </a:t>
            </a:r>
          </a:p>
          <a:p>
            <a:pPr lvl="1"/>
            <a:r>
              <a:rPr lang="en-US" dirty="0" smtClean="0"/>
              <a:t>It recognizes only intra-area routes and the default route 0.0.0.0. </a:t>
            </a:r>
          </a:p>
          <a:p>
            <a:pPr lvl="1"/>
            <a:r>
              <a:rPr lang="en-US" dirty="0" smtClean="0"/>
              <a:t>A default route (0.0.0.0) is propagated throughout the area. </a:t>
            </a:r>
          </a:p>
          <a:p>
            <a:pPr lvl="2"/>
            <a:endParaRPr lang="en-US" dirty="0" smtClean="0"/>
          </a:p>
        </p:txBody>
      </p:sp>
      <p:pic>
        <p:nvPicPr>
          <p:cNvPr id="5" name="Picture 2"/>
          <p:cNvPicPr>
            <a:picLocks noGrp="1" noChangeAspect="1" noChangeArrowheads="1"/>
          </p:cNvPicPr>
          <p:nvPr>
            <p:ph sz="quarter" idx="11"/>
          </p:nvPr>
        </p:nvPicPr>
        <p:blipFill>
          <a:blip r:embed="rId2"/>
          <a:stretch>
            <a:fillRect/>
          </a:stretch>
        </p:blipFill>
        <p:spPr>
          <a:xfrm>
            <a:off x="1760569" y="3443288"/>
            <a:ext cx="5557775" cy="3097212"/>
          </a:xfrm>
        </p:spPr>
      </p:pic>
      <p:sp>
        <p:nvSpPr>
          <p:cNvPr id="6" name="Rectangle 5"/>
          <p:cNvSpPr/>
          <p:nvPr/>
        </p:nvSpPr>
        <p:spPr bwMode="auto">
          <a:xfrm>
            <a:off x="1490113" y="3431822"/>
            <a:ext cx="3747911" cy="3194756"/>
          </a:xfrm>
          <a:prstGeom prst="rect">
            <a:avLst/>
          </a:prstGeom>
          <a:solidFill>
            <a:schemeClr val="bg1">
              <a:alpha val="71000"/>
            </a:scheme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a Totally Stubby Area</a:t>
            </a:r>
            <a:endParaRPr lang="en-US" dirty="0"/>
          </a:p>
        </p:txBody>
      </p:sp>
      <p:sp>
        <p:nvSpPr>
          <p:cNvPr id="13" name="Content Placeholder 12"/>
          <p:cNvSpPr>
            <a:spLocks noGrp="1"/>
          </p:cNvSpPr>
          <p:nvPr>
            <p:ph idx="1"/>
          </p:nvPr>
        </p:nvSpPr>
        <p:spPr/>
        <p:txBody>
          <a:bodyPr>
            <a:normAutofit/>
          </a:bodyPr>
          <a:lstStyle/>
          <a:p>
            <a:r>
              <a:rPr lang="en-US" dirty="0" smtClean="0"/>
              <a:t>Identify an ABR as a totally stubby network.</a:t>
            </a:r>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Router(config-router)#</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area </a:t>
            </a:r>
            <a:r>
              <a:rPr lang="en-US" sz="1800" b="0" i="1" dirty="0" smtClean="0"/>
              <a:t>area-id </a:t>
            </a:r>
            <a:r>
              <a:rPr lang="en-US" sz="1800" dirty="0" smtClean="0"/>
              <a:t>stub no-summary</a:t>
            </a:r>
            <a:endParaRPr lang="en-US" sz="1800" b="0" dirty="0"/>
          </a:p>
        </p:txBody>
      </p:sp>
      <p:sp>
        <p:nvSpPr>
          <p:cNvPr id="7" name="Rectangle 6"/>
          <p:cNvSpPr/>
          <p:nvPr/>
        </p:nvSpPr>
        <p:spPr>
          <a:xfrm>
            <a:off x="266699" y="2797791"/>
            <a:ext cx="8487008" cy="2831544"/>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Command is only configured on the ABR.</a:t>
            </a:r>
          </a:p>
          <a:p>
            <a:pPr marL="693738" lvl="1" indent="-236538" algn="l" defTabSz="814388" eaLnBrk="1" hangingPunct="1">
              <a:lnSpc>
                <a:spcPct val="100000"/>
              </a:lnSpc>
              <a:spcBef>
                <a:spcPts val="600"/>
              </a:spcBef>
              <a:buClr>
                <a:srgbClr val="708CA1"/>
              </a:buClr>
              <a:buFont typeface="Wingdings" pitchFamily="2" charset="2"/>
              <a:buChar char="§"/>
            </a:pPr>
            <a:r>
              <a:rPr lang="en-US" sz="1800" dirty="0" smtClean="0">
                <a:latin typeface="+mn-lt"/>
              </a:rPr>
              <a:t>All other routers in the totally stubby area are configured as stub routers.</a:t>
            </a:r>
          </a:p>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The</a:t>
            </a:r>
            <a:r>
              <a:rPr lang="en-US" sz="2000" i="1" dirty="0" smtClean="0">
                <a:latin typeface="Courier New" pitchFamily="49" charset="0"/>
                <a:cs typeface="Courier New" pitchFamily="49" charset="0"/>
              </a:rPr>
              <a:t> area-id </a:t>
            </a:r>
            <a:r>
              <a:rPr lang="en-US" sz="2000" dirty="0" smtClean="0">
                <a:latin typeface="+mn-lt"/>
              </a:rPr>
              <a:t>parameter is the identifier for the stub area and can be either a decimal value or a value in dotted-decimal format, like an IP address.</a:t>
            </a:r>
          </a:p>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t>The</a:t>
            </a:r>
            <a:r>
              <a:rPr lang="en-US" sz="2000" i="1" dirty="0" smtClean="0">
                <a:latin typeface="Courier New" pitchFamily="49" charset="0"/>
                <a:cs typeface="Courier New" pitchFamily="49" charset="0"/>
              </a:rPr>
              <a:t> </a:t>
            </a:r>
            <a:r>
              <a:rPr lang="en-US" sz="2000" b="1" dirty="0" smtClean="0">
                <a:latin typeface="Courier New" pitchFamily="49" charset="0"/>
                <a:cs typeface="Courier New" pitchFamily="49" charset="0"/>
              </a:rPr>
              <a:t>no-summary </a:t>
            </a:r>
            <a:r>
              <a:rPr lang="en-US" sz="2000" dirty="0" smtClean="0"/>
              <a:t>parameter stops summary LSAs, in addition to external LSAs, from flooding into the totally stubby area.</a:t>
            </a:r>
          </a:p>
          <a:p>
            <a:pPr marL="236538" indent="-236538" algn="l" defTabSz="814388" eaLnBrk="1" hangingPunct="1">
              <a:lnSpc>
                <a:spcPct val="100000"/>
              </a:lnSpc>
              <a:spcBef>
                <a:spcPts val="600"/>
              </a:spcBef>
              <a:buClr>
                <a:srgbClr val="708CA1"/>
              </a:buClr>
              <a:buFont typeface="Wingdings" pitchFamily="2" charset="2"/>
              <a:buChar char="§"/>
            </a:pPr>
            <a:endParaRPr lang="en-US" sz="2000" dirty="0" smtClean="0">
              <a:latin typeface="+mn-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OSPF Router Types</a:t>
            </a:r>
          </a:p>
        </p:txBody>
      </p:sp>
      <p:sp>
        <p:nvSpPr>
          <p:cNvPr id="1408003" name="Rectangle 3"/>
          <p:cNvSpPr>
            <a:spLocks noGrp="1" noChangeArrowheads="1"/>
          </p:cNvSpPr>
          <p:nvPr>
            <p:ph idx="1"/>
          </p:nvPr>
        </p:nvSpPr>
        <p:spPr/>
        <p:txBody>
          <a:bodyPr/>
          <a:lstStyle/>
          <a:p>
            <a:r>
              <a:rPr lang="en-US" dirty="0" smtClean="0"/>
              <a:t>How OSPF routers exchange information is based on:</a:t>
            </a:r>
          </a:p>
          <a:p>
            <a:pPr lvl="1"/>
            <a:r>
              <a:rPr lang="en-US" dirty="0" smtClean="0"/>
              <a:t>The function of the router.</a:t>
            </a:r>
          </a:p>
          <a:p>
            <a:pPr lvl="1"/>
            <a:r>
              <a:rPr lang="en-US" dirty="0" smtClean="0"/>
              <a:t>The type of LSAs it can forward.</a:t>
            </a:r>
          </a:p>
          <a:p>
            <a:pPr lvl="1"/>
            <a:r>
              <a:rPr lang="en-US" dirty="0" smtClean="0"/>
              <a:t>The type of area it resides in.</a:t>
            </a:r>
          </a:p>
          <a:p>
            <a:r>
              <a:rPr lang="en-US" dirty="0" smtClean="0"/>
              <a:t>OSPF routers may function as either:</a:t>
            </a:r>
          </a:p>
          <a:p>
            <a:pPr lvl="1"/>
            <a:r>
              <a:rPr lang="en-US" dirty="0" smtClean="0"/>
              <a:t>Internal router</a:t>
            </a:r>
          </a:p>
          <a:p>
            <a:pPr lvl="1"/>
            <a:r>
              <a:rPr lang="en-US" dirty="0" smtClean="0"/>
              <a:t>Backbone router</a:t>
            </a:r>
          </a:p>
          <a:p>
            <a:pPr lvl="1"/>
            <a:r>
              <a:rPr lang="en-US" dirty="0" smtClean="0"/>
              <a:t>Area Border Router (ABR)</a:t>
            </a:r>
          </a:p>
          <a:p>
            <a:pPr lvl="1"/>
            <a:r>
              <a:rPr lang="en-US" dirty="0" smtClean="0"/>
              <a:t>Autonomous System Boundary Router (ASBR)</a:t>
            </a:r>
          </a:p>
          <a:p>
            <a:r>
              <a:rPr lang="en-US" dirty="0" smtClean="0"/>
              <a:t>Note:</a:t>
            </a:r>
          </a:p>
          <a:p>
            <a:pPr lvl="1"/>
            <a:r>
              <a:rPr lang="en-US" dirty="0" smtClean="0"/>
              <a:t>A router can exist as more than one router type. </a:t>
            </a:r>
          </a:p>
          <a:p>
            <a:endParaRPr lang="en-US" dirty="0" smtClean="0"/>
          </a:p>
        </p:txBody>
      </p:sp>
    </p:spTree>
  </p:cSld>
  <p:clrMapOvr>
    <a:masterClrMapping/>
  </p:clrMapOvr>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a:off x="2040607" y="5944725"/>
            <a:ext cx="1120195" cy="21437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2050969" y="4618280"/>
            <a:ext cx="2158773" cy="21437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Configuring a Totally Stubby Area</a:t>
            </a:r>
            <a:endParaRPr lang="en-US" dirty="0"/>
          </a:p>
        </p:txBody>
      </p:sp>
      <p:sp>
        <p:nvSpPr>
          <p:cNvPr id="33" name="Text Placeholder 5"/>
          <p:cNvSpPr>
            <a:spLocks/>
          </p:cNvSpPr>
          <p:nvPr/>
        </p:nvSpPr>
        <p:spPr bwMode="auto">
          <a:xfrm>
            <a:off x="278448" y="3306066"/>
            <a:ext cx="8401694" cy="1763658"/>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 </a:t>
            </a:r>
            <a:r>
              <a:rPr lang="en-US" sz="1200" b="1" kern="0" dirty="0" smtClean="0">
                <a:latin typeface="Courier New" pitchFamily="49" charset="0"/>
              </a:rPr>
              <a:t>interface FastEthernet0/0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R3(config-if)# </a:t>
            </a:r>
            <a:r>
              <a:rPr lang="en-US" sz="1200" b="1" kern="0" dirty="0" smtClean="0">
                <a:latin typeface="Courier New" pitchFamily="49" charset="0"/>
              </a:rPr>
              <a:t>ip address 192.168.14.1 255.255.255.0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R3(config-if)# </a:t>
            </a:r>
            <a:r>
              <a:rPr lang="en-US" sz="1200" b="1" kern="0" dirty="0" smtClean="0">
                <a:latin typeface="Courier New" pitchFamily="49" charset="0"/>
              </a:rPr>
              <a:t>interface Serial 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R3(config-if)# </a:t>
            </a:r>
            <a:r>
              <a:rPr lang="en-US" sz="1200" b="1" kern="0" dirty="0" smtClean="0">
                <a:latin typeface="Courier New" pitchFamily="49" charset="0"/>
              </a:rPr>
              <a:t>ip address 192.168.15.1 255.255.255.252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R3(config-if)# </a:t>
            </a:r>
            <a:r>
              <a:rPr lang="en-US" sz="12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192.168.14.0.0 0.0.0.255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192.168.15.0.0 0.0.0.255 area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area 2 stub no-summary</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grpSp>
        <p:nvGrpSpPr>
          <p:cNvPr id="29" name="Group 28"/>
          <p:cNvGrpSpPr/>
          <p:nvPr/>
        </p:nvGrpSpPr>
        <p:grpSpPr>
          <a:xfrm>
            <a:off x="532423" y="1113889"/>
            <a:ext cx="8066247" cy="2020732"/>
            <a:chOff x="587015" y="1004705"/>
            <a:chExt cx="8066247" cy="2020732"/>
          </a:xfrm>
        </p:grpSpPr>
        <p:sp>
          <p:nvSpPr>
            <p:cNvPr id="17" name="Oval 16"/>
            <p:cNvSpPr/>
            <p:nvPr/>
          </p:nvSpPr>
          <p:spPr bwMode="auto">
            <a:xfrm>
              <a:off x="5520263" y="1004705"/>
              <a:ext cx="2596445" cy="2009438"/>
            </a:xfrm>
            <a:prstGeom prst="ellipse">
              <a:avLst/>
            </a:prstGeom>
            <a:solidFill>
              <a:schemeClr val="accent1">
                <a:lumMod val="60000"/>
                <a:lumOff val="4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lang="en-US" sz="1400" b="1" dirty="0" smtClean="0"/>
            </a:p>
            <a:p>
              <a:pPr defTabSz="814388"/>
              <a:endParaRPr lang="en-US" sz="1400" b="1" dirty="0" smtClean="0"/>
            </a:p>
            <a:p>
              <a:pPr defTabSz="814388"/>
              <a:endParaRPr lang="en-US" sz="1400" b="1" dirty="0" smtClean="0"/>
            </a:p>
            <a:p>
              <a:pPr defTabSz="814388"/>
              <a:endParaRPr lang="en-US" sz="1400" b="1" dirty="0" smtClean="0"/>
            </a:p>
            <a:p>
              <a:pPr defTabSz="814388"/>
              <a:endParaRPr lang="en-US" sz="4400" dirty="0" smtClean="0"/>
            </a:p>
          </p:txBody>
        </p:sp>
        <p:sp>
          <p:nvSpPr>
            <p:cNvPr id="37" name="Freeform 9"/>
            <p:cNvSpPr>
              <a:spLocks/>
            </p:cNvSpPr>
            <p:nvPr/>
          </p:nvSpPr>
          <p:spPr bwMode="auto">
            <a:xfrm>
              <a:off x="5682421" y="2020673"/>
              <a:ext cx="2140775" cy="101638"/>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4" name="Picture 88"/>
            <p:cNvPicPr>
              <a:picLocks noChangeAspect="1" noChangeArrowheads="1"/>
            </p:cNvPicPr>
            <p:nvPr/>
          </p:nvPicPr>
          <p:blipFill>
            <a:blip r:embed="rId3"/>
            <a:srcRect/>
            <a:stretch>
              <a:fillRect/>
            </a:stretch>
          </p:blipFill>
          <p:spPr bwMode="auto">
            <a:xfrm>
              <a:off x="587015" y="1422400"/>
              <a:ext cx="1564483" cy="1126212"/>
            </a:xfrm>
            <a:prstGeom prst="rect">
              <a:avLst/>
            </a:prstGeom>
            <a:noFill/>
            <a:ln w="9525" algn="ctr">
              <a:noFill/>
              <a:miter lim="800000"/>
              <a:headEnd/>
              <a:tailEnd/>
            </a:ln>
          </p:spPr>
        </p:pic>
        <p:sp>
          <p:nvSpPr>
            <p:cNvPr id="15" name="TextBox 14"/>
            <p:cNvSpPr txBox="1"/>
            <p:nvPr/>
          </p:nvSpPr>
          <p:spPr>
            <a:xfrm>
              <a:off x="778925" y="1841535"/>
              <a:ext cx="1292145" cy="258532"/>
            </a:xfrm>
            <a:prstGeom prst="rect">
              <a:avLst/>
            </a:prstGeom>
            <a:noFill/>
          </p:spPr>
          <p:txBody>
            <a:bodyPr wrap="square" rtlCol="0">
              <a:spAutoFit/>
            </a:bodyPr>
            <a:lstStyle/>
            <a:p>
              <a:r>
                <a:rPr lang="en-US" sz="1200" b="1" dirty="0" smtClean="0"/>
                <a:t>External AS</a:t>
              </a:r>
              <a:endParaRPr lang="en-US" sz="1100" dirty="0"/>
            </a:p>
          </p:txBody>
        </p:sp>
        <p:sp>
          <p:nvSpPr>
            <p:cNvPr id="16" name="Oval 15"/>
            <p:cNvSpPr/>
            <p:nvPr/>
          </p:nvSpPr>
          <p:spPr bwMode="auto">
            <a:xfrm>
              <a:off x="2698041" y="1015999"/>
              <a:ext cx="2540000" cy="2009438"/>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2400" b="0" i="0" u="none" strike="noStrike" cap="none" normalizeH="0" baseline="0" dirty="0" smtClean="0">
                <a:ln>
                  <a:noFill/>
                </a:ln>
                <a:solidFill>
                  <a:schemeClr val="tx1"/>
                </a:solidFill>
                <a:effectLst/>
                <a:latin typeface="Arial" charset="0"/>
              </a:endParaRPr>
            </a:p>
          </p:txBody>
        </p:sp>
        <p:pic>
          <p:nvPicPr>
            <p:cNvPr id="18" name="Picture 37"/>
            <p:cNvPicPr>
              <a:picLocks noChangeArrowheads="1"/>
            </p:cNvPicPr>
            <p:nvPr/>
          </p:nvPicPr>
          <p:blipFill>
            <a:blip r:embed="rId4"/>
            <a:srcRect/>
            <a:stretch>
              <a:fillRect/>
            </a:stretch>
          </p:blipFill>
          <p:spPr bwMode="auto">
            <a:xfrm>
              <a:off x="2093772" y="1791435"/>
              <a:ext cx="870351" cy="451691"/>
            </a:xfrm>
            <a:prstGeom prst="rect">
              <a:avLst/>
            </a:prstGeom>
            <a:noFill/>
            <a:ln w="9525">
              <a:noFill/>
              <a:miter lim="800000"/>
              <a:headEnd/>
              <a:tailEnd/>
            </a:ln>
          </p:spPr>
        </p:pic>
        <p:pic>
          <p:nvPicPr>
            <p:cNvPr id="19" name="Picture 37"/>
            <p:cNvPicPr>
              <a:picLocks noChangeArrowheads="1"/>
            </p:cNvPicPr>
            <p:nvPr/>
          </p:nvPicPr>
          <p:blipFill>
            <a:blip r:embed="rId4"/>
            <a:srcRect/>
            <a:stretch>
              <a:fillRect/>
            </a:stretch>
          </p:blipFill>
          <p:spPr bwMode="auto">
            <a:xfrm>
              <a:off x="4876018" y="1791164"/>
              <a:ext cx="870351" cy="451691"/>
            </a:xfrm>
            <a:prstGeom prst="rect">
              <a:avLst/>
            </a:prstGeom>
            <a:noFill/>
            <a:ln w="9525">
              <a:noFill/>
              <a:miter lim="800000"/>
              <a:headEnd/>
              <a:tailEnd/>
            </a:ln>
          </p:spPr>
        </p:pic>
        <p:sp>
          <p:nvSpPr>
            <p:cNvPr id="21" name="TextBox 20"/>
            <p:cNvSpPr txBox="1"/>
            <p:nvPr/>
          </p:nvSpPr>
          <p:spPr>
            <a:xfrm>
              <a:off x="5171673" y="2009663"/>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22" name="TextBox 21"/>
            <p:cNvSpPr txBox="1"/>
            <p:nvPr/>
          </p:nvSpPr>
          <p:spPr>
            <a:xfrm>
              <a:off x="5034839" y="1524001"/>
              <a:ext cx="574196" cy="286232"/>
            </a:xfrm>
            <a:prstGeom prst="rect">
              <a:avLst/>
            </a:prstGeom>
            <a:noFill/>
          </p:spPr>
          <p:txBody>
            <a:bodyPr wrap="none" rtlCol="0">
              <a:spAutoFit/>
            </a:bodyPr>
            <a:lstStyle/>
            <a:p>
              <a:r>
                <a:rPr lang="en-US" sz="1400" b="1" dirty="0" smtClean="0"/>
                <a:t>ABR</a:t>
              </a:r>
              <a:endParaRPr lang="en-US" sz="1400" b="1" dirty="0"/>
            </a:p>
          </p:txBody>
        </p:sp>
        <p:sp>
          <p:nvSpPr>
            <p:cNvPr id="23" name="TextBox 22"/>
            <p:cNvSpPr txBox="1"/>
            <p:nvPr/>
          </p:nvSpPr>
          <p:spPr>
            <a:xfrm>
              <a:off x="4588944" y="1800576"/>
              <a:ext cx="301686" cy="244682"/>
            </a:xfrm>
            <a:prstGeom prst="rect">
              <a:avLst/>
            </a:prstGeom>
            <a:noFill/>
          </p:spPr>
          <p:txBody>
            <a:bodyPr wrap="none" rtlCol="0">
              <a:spAutoFit/>
            </a:bodyPr>
            <a:lstStyle/>
            <a:p>
              <a:r>
                <a:rPr lang="en-US" sz="1100" dirty="0" smtClean="0"/>
                <a:t>.1</a:t>
              </a:r>
              <a:endParaRPr lang="en-US" sz="1100" dirty="0"/>
            </a:p>
          </p:txBody>
        </p:sp>
        <p:pic>
          <p:nvPicPr>
            <p:cNvPr id="24" name="Picture 37"/>
            <p:cNvPicPr>
              <a:picLocks noChangeArrowheads="1"/>
            </p:cNvPicPr>
            <p:nvPr/>
          </p:nvPicPr>
          <p:blipFill>
            <a:blip r:embed="rId4"/>
            <a:srcRect/>
            <a:stretch>
              <a:fillRect/>
            </a:stretch>
          </p:blipFill>
          <p:spPr bwMode="auto">
            <a:xfrm>
              <a:off x="7782911" y="1785519"/>
              <a:ext cx="870351" cy="451691"/>
            </a:xfrm>
            <a:prstGeom prst="rect">
              <a:avLst/>
            </a:prstGeom>
            <a:noFill/>
            <a:ln w="9525">
              <a:noFill/>
              <a:miter lim="800000"/>
              <a:headEnd/>
              <a:tailEnd/>
            </a:ln>
          </p:spPr>
        </p:pic>
        <p:sp>
          <p:nvSpPr>
            <p:cNvPr id="25" name="TextBox 24"/>
            <p:cNvSpPr txBox="1"/>
            <p:nvPr/>
          </p:nvSpPr>
          <p:spPr>
            <a:xfrm>
              <a:off x="8078566" y="2004018"/>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27" name="TextBox 26"/>
            <p:cNvSpPr txBox="1"/>
            <p:nvPr/>
          </p:nvSpPr>
          <p:spPr>
            <a:xfrm>
              <a:off x="5712198" y="1806219"/>
              <a:ext cx="301686" cy="244682"/>
            </a:xfrm>
            <a:prstGeom prst="rect">
              <a:avLst/>
            </a:prstGeom>
            <a:noFill/>
          </p:spPr>
          <p:txBody>
            <a:bodyPr wrap="none" rtlCol="0">
              <a:spAutoFit/>
            </a:bodyPr>
            <a:lstStyle/>
            <a:p>
              <a:r>
                <a:rPr lang="en-US" sz="1100" dirty="0" smtClean="0"/>
                <a:t>.1</a:t>
              </a:r>
              <a:endParaRPr lang="en-US" sz="1100" dirty="0"/>
            </a:p>
          </p:txBody>
        </p:sp>
        <p:sp>
          <p:nvSpPr>
            <p:cNvPr id="28" name="TextBox 27"/>
            <p:cNvSpPr txBox="1"/>
            <p:nvPr/>
          </p:nvSpPr>
          <p:spPr>
            <a:xfrm>
              <a:off x="7501503" y="1800573"/>
              <a:ext cx="301686" cy="244682"/>
            </a:xfrm>
            <a:prstGeom prst="rect">
              <a:avLst/>
            </a:prstGeom>
            <a:noFill/>
          </p:spPr>
          <p:txBody>
            <a:bodyPr wrap="none" rtlCol="0">
              <a:spAutoFit/>
            </a:bodyPr>
            <a:lstStyle/>
            <a:p>
              <a:r>
                <a:rPr lang="en-US" sz="1100" dirty="0" smtClean="0"/>
                <a:t>.2</a:t>
              </a:r>
              <a:endParaRPr lang="en-US" sz="1100" dirty="0"/>
            </a:p>
          </p:txBody>
        </p:sp>
        <p:cxnSp>
          <p:nvCxnSpPr>
            <p:cNvPr id="30" name="Straight Connector 29"/>
            <p:cNvCxnSpPr>
              <a:stCxn id="18" idx="3"/>
              <a:endCxn id="19" idx="1"/>
            </p:cNvCxnSpPr>
            <p:nvPr/>
          </p:nvCxnSpPr>
          <p:spPr bwMode="auto">
            <a:xfrm flipV="1">
              <a:off x="2964123" y="2017010"/>
              <a:ext cx="1911895" cy="271"/>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34" name="TextBox 33"/>
            <p:cNvSpPr txBox="1"/>
            <p:nvPr/>
          </p:nvSpPr>
          <p:spPr>
            <a:xfrm>
              <a:off x="4391388" y="2077154"/>
              <a:ext cx="545342" cy="244682"/>
            </a:xfrm>
            <a:prstGeom prst="rect">
              <a:avLst/>
            </a:prstGeom>
            <a:noFill/>
          </p:spPr>
          <p:txBody>
            <a:bodyPr wrap="none" rtlCol="0">
              <a:spAutoFit/>
            </a:bodyPr>
            <a:lstStyle/>
            <a:p>
              <a:r>
                <a:rPr lang="en-US" sz="1100" dirty="0" smtClean="0"/>
                <a:t>Fa0/0</a:t>
              </a:r>
              <a:endParaRPr lang="en-US" sz="1100" dirty="0"/>
            </a:p>
          </p:txBody>
        </p:sp>
        <p:sp>
          <p:nvSpPr>
            <p:cNvPr id="35" name="TextBox 34"/>
            <p:cNvSpPr txBox="1"/>
            <p:nvPr/>
          </p:nvSpPr>
          <p:spPr>
            <a:xfrm>
              <a:off x="5717844" y="2094086"/>
              <a:ext cx="591829" cy="244682"/>
            </a:xfrm>
            <a:prstGeom prst="rect">
              <a:avLst/>
            </a:prstGeom>
            <a:noFill/>
          </p:spPr>
          <p:txBody>
            <a:bodyPr wrap="none" rtlCol="0">
              <a:spAutoFit/>
            </a:bodyPr>
            <a:lstStyle/>
            <a:p>
              <a:r>
                <a:rPr lang="en-US" sz="1100" dirty="0" smtClean="0"/>
                <a:t>S0/0/0</a:t>
              </a:r>
              <a:endParaRPr lang="en-US" sz="1100" dirty="0"/>
            </a:p>
          </p:txBody>
        </p:sp>
        <p:sp>
          <p:nvSpPr>
            <p:cNvPr id="36" name="TextBox 35"/>
            <p:cNvSpPr txBox="1"/>
            <p:nvPr/>
          </p:nvSpPr>
          <p:spPr>
            <a:xfrm>
              <a:off x="7258791" y="2099729"/>
              <a:ext cx="591829" cy="244682"/>
            </a:xfrm>
            <a:prstGeom prst="rect">
              <a:avLst/>
            </a:prstGeom>
            <a:noFill/>
          </p:spPr>
          <p:txBody>
            <a:bodyPr wrap="none" rtlCol="0">
              <a:spAutoFit/>
            </a:bodyPr>
            <a:lstStyle/>
            <a:p>
              <a:r>
                <a:rPr lang="en-US" sz="1100" dirty="0" smtClean="0"/>
                <a:t>S0/0/0</a:t>
              </a:r>
              <a:endParaRPr lang="en-US" sz="1100" dirty="0"/>
            </a:p>
          </p:txBody>
        </p:sp>
        <p:sp>
          <p:nvSpPr>
            <p:cNvPr id="38" name="Rectangle 37"/>
            <p:cNvSpPr/>
            <p:nvPr/>
          </p:nvSpPr>
          <p:spPr>
            <a:xfrm>
              <a:off x="6191276" y="1636189"/>
              <a:ext cx="1241045" cy="244682"/>
            </a:xfrm>
            <a:prstGeom prst="rect">
              <a:avLst/>
            </a:prstGeom>
          </p:spPr>
          <p:txBody>
            <a:bodyPr wrap="none">
              <a:spAutoFit/>
            </a:bodyPr>
            <a:lstStyle/>
            <a:p>
              <a:pPr defTabSz="814388"/>
              <a:r>
                <a:rPr lang="en-US" sz="1100" dirty="0" smtClean="0"/>
                <a:t>192.168.15.0 /30</a:t>
              </a:r>
              <a:endParaRPr lang="en-US" sz="1400" b="1" dirty="0" smtClean="0"/>
            </a:p>
          </p:txBody>
        </p:sp>
        <p:sp>
          <p:nvSpPr>
            <p:cNvPr id="39" name="Rectangle 38"/>
            <p:cNvSpPr/>
            <p:nvPr/>
          </p:nvSpPr>
          <p:spPr>
            <a:xfrm>
              <a:off x="3340802" y="1630543"/>
              <a:ext cx="1241045" cy="244682"/>
            </a:xfrm>
            <a:prstGeom prst="rect">
              <a:avLst/>
            </a:prstGeom>
          </p:spPr>
          <p:txBody>
            <a:bodyPr wrap="none">
              <a:spAutoFit/>
            </a:bodyPr>
            <a:lstStyle/>
            <a:p>
              <a:pPr defTabSz="814388"/>
              <a:r>
                <a:rPr lang="en-US" sz="1100" dirty="0" smtClean="0"/>
                <a:t>192.168.14.0 /24</a:t>
              </a:r>
              <a:endParaRPr lang="en-US" sz="1400" b="1" dirty="0" smtClean="0"/>
            </a:p>
          </p:txBody>
        </p:sp>
        <p:sp>
          <p:nvSpPr>
            <p:cNvPr id="40" name="Rectangle 39"/>
            <p:cNvSpPr/>
            <p:nvPr/>
          </p:nvSpPr>
          <p:spPr>
            <a:xfrm>
              <a:off x="3304873" y="1263655"/>
              <a:ext cx="1264834" cy="286232"/>
            </a:xfrm>
            <a:prstGeom prst="rect">
              <a:avLst/>
            </a:prstGeom>
          </p:spPr>
          <p:txBody>
            <a:bodyPr wrap="none">
              <a:spAutoFit/>
            </a:bodyPr>
            <a:lstStyle/>
            <a:p>
              <a:pPr defTabSz="814388"/>
              <a:r>
                <a:rPr lang="en-US" sz="1400" b="1" dirty="0" smtClean="0"/>
                <a:t>OSPF Area 0</a:t>
              </a:r>
            </a:p>
          </p:txBody>
        </p:sp>
        <p:sp>
          <p:nvSpPr>
            <p:cNvPr id="41" name="Rectangle 40"/>
            <p:cNvSpPr/>
            <p:nvPr/>
          </p:nvSpPr>
          <p:spPr>
            <a:xfrm>
              <a:off x="5816674" y="1258009"/>
              <a:ext cx="1993687" cy="286232"/>
            </a:xfrm>
            <a:prstGeom prst="rect">
              <a:avLst/>
            </a:prstGeom>
          </p:spPr>
          <p:txBody>
            <a:bodyPr wrap="none">
              <a:spAutoFit/>
            </a:bodyPr>
            <a:lstStyle/>
            <a:p>
              <a:pPr defTabSz="814388"/>
              <a:r>
                <a:rPr lang="en-US" sz="1400" b="1" dirty="0" smtClean="0"/>
                <a:t>Totally Stubby Area 2</a:t>
              </a:r>
            </a:p>
          </p:txBody>
        </p:sp>
      </p:grpSp>
      <p:sp>
        <p:nvSpPr>
          <p:cNvPr id="42" name="Text Placeholder 5"/>
          <p:cNvSpPr>
            <a:spLocks/>
          </p:cNvSpPr>
          <p:nvPr/>
        </p:nvSpPr>
        <p:spPr bwMode="auto">
          <a:xfrm>
            <a:off x="268086" y="5171324"/>
            <a:ext cx="8401694" cy="119662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R4(config-if)# </a:t>
            </a:r>
            <a:r>
              <a:rPr lang="en-US" sz="1200" b="1" kern="0" dirty="0" smtClean="0">
                <a:latin typeface="Courier New" pitchFamily="49" charset="0"/>
              </a:rPr>
              <a:t>interface Serial 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R4(config-if)# </a:t>
            </a:r>
            <a:r>
              <a:rPr lang="en-US" sz="1200" b="1" kern="0" dirty="0" smtClean="0">
                <a:latin typeface="Courier New" pitchFamily="49" charset="0"/>
              </a:rPr>
              <a:t>ip address 192.168.15.2 255.255.255.252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R4(config-if)# </a:t>
            </a:r>
            <a:r>
              <a:rPr lang="en-US" sz="12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R4(config-router)# </a:t>
            </a:r>
            <a:r>
              <a:rPr lang="en-US" sz="1200" b="1" kern="0" dirty="0" smtClean="0">
                <a:latin typeface="Courier New" pitchFamily="49" charset="0"/>
              </a:rPr>
              <a:t>network 192.168.15.0.0 0.0.0.255 area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R4(config-router)# </a:t>
            </a:r>
            <a:r>
              <a:rPr lang="en-US" sz="1200" b="1" kern="0" dirty="0" smtClean="0">
                <a:latin typeface="Courier New" pitchFamily="49" charset="0"/>
              </a:rPr>
              <a:t>area 2 stub</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R4(config-router)#</a:t>
            </a: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9618" name="Rectangle 2"/>
          <p:cNvSpPr>
            <a:spLocks noGrp="1" noChangeArrowheads="1"/>
          </p:cNvSpPr>
          <p:nvPr>
            <p:ph type="title"/>
          </p:nvPr>
        </p:nvSpPr>
        <p:spPr/>
        <p:txBody>
          <a:bodyPr/>
          <a:lstStyle/>
          <a:p>
            <a:r>
              <a:rPr lang="en-US" dirty="0" smtClean="0"/>
              <a:t>Not-So-Stubby Area (NSSA)</a:t>
            </a:r>
          </a:p>
        </p:txBody>
      </p:sp>
      <p:sp>
        <p:nvSpPr>
          <p:cNvPr id="1519619" name="Rectangle 3"/>
          <p:cNvSpPr>
            <a:spLocks noGrp="1" noChangeArrowheads="1"/>
          </p:cNvSpPr>
          <p:nvPr>
            <p:ph idx="10"/>
          </p:nvPr>
        </p:nvSpPr>
        <p:spPr/>
        <p:txBody>
          <a:bodyPr/>
          <a:lstStyle/>
          <a:p>
            <a:r>
              <a:rPr lang="en-US" dirty="0" smtClean="0"/>
              <a:t>Similar to a Stub Area, except that it is primarily used to connect to ISPs, or when redistribution is required.</a:t>
            </a:r>
          </a:p>
          <a:p>
            <a:pPr lvl="1"/>
            <a:r>
              <a:rPr lang="en-US" dirty="0" smtClean="0"/>
              <a:t>Specifically, it does not accept Types 4 and 5 LSAs. </a:t>
            </a:r>
          </a:p>
          <a:p>
            <a:pPr lvl="1"/>
            <a:r>
              <a:rPr lang="en-US" dirty="0" smtClean="0"/>
              <a:t>Allows the importing of external routes as Type 7 LSAs and converts them to Type 5 LSAs on the ABR.  </a:t>
            </a:r>
          </a:p>
          <a:p>
            <a:pPr lvl="1"/>
            <a:r>
              <a:rPr lang="en-US" dirty="0" smtClean="0"/>
              <a:t>Better than creating stub areas and also useful for spokes.</a:t>
            </a:r>
          </a:p>
        </p:txBody>
      </p:sp>
      <p:grpSp>
        <p:nvGrpSpPr>
          <p:cNvPr id="23" name="Group 22"/>
          <p:cNvGrpSpPr/>
          <p:nvPr/>
        </p:nvGrpSpPr>
        <p:grpSpPr>
          <a:xfrm>
            <a:off x="435541" y="4080508"/>
            <a:ext cx="8235580" cy="2020732"/>
            <a:chOff x="462837" y="3984972"/>
            <a:chExt cx="8235580" cy="2020732"/>
          </a:xfrm>
        </p:grpSpPr>
        <p:sp>
          <p:nvSpPr>
            <p:cNvPr id="6" name="Oval 5"/>
            <p:cNvSpPr/>
            <p:nvPr/>
          </p:nvSpPr>
          <p:spPr bwMode="auto">
            <a:xfrm>
              <a:off x="5565418" y="3984972"/>
              <a:ext cx="2596445" cy="2009438"/>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lang="en-US" sz="1400" b="1" dirty="0" smtClean="0"/>
            </a:p>
            <a:p>
              <a:pPr defTabSz="814388"/>
              <a:endParaRPr lang="en-US" sz="1400" b="1" dirty="0" smtClean="0"/>
            </a:p>
            <a:p>
              <a:pPr defTabSz="814388"/>
              <a:endParaRPr lang="en-US" sz="1400" b="1" dirty="0" smtClean="0"/>
            </a:p>
            <a:p>
              <a:pPr defTabSz="814388"/>
              <a:endParaRPr lang="en-US" sz="1400" b="1" dirty="0" smtClean="0"/>
            </a:p>
            <a:p>
              <a:pPr defTabSz="814388"/>
              <a:endParaRPr lang="en-US" sz="4400" dirty="0" smtClean="0"/>
            </a:p>
          </p:txBody>
        </p:sp>
        <p:sp>
          <p:nvSpPr>
            <p:cNvPr id="7" name="Freeform 9"/>
            <p:cNvSpPr>
              <a:spLocks/>
            </p:cNvSpPr>
            <p:nvPr/>
          </p:nvSpPr>
          <p:spPr bwMode="auto">
            <a:xfrm>
              <a:off x="5727576" y="5000940"/>
              <a:ext cx="2140775" cy="101638"/>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 name="Picture 88"/>
            <p:cNvPicPr>
              <a:picLocks noChangeAspect="1" noChangeArrowheads="1"/>
            </p:cNvPicPr>
            <p:nvPr/>
          </p:nvPicPr>
          <p:blipFill>
            <a:blip r:embed="rId3"/>
            <a:srcRect/>
            <a:stretch>
              <a:fillRect/>
            </a:stretch>
          </p:blipFill>
          <p:spPr bwMode="auto">
            <a:xfrm>
              <a:off x="632170" y="4402667"/>
              <a:ext cx="1564483" cy="1126212"/>
            </a:xfrm>
            <a:prstGeom prst="rect">
              <a:avLst/>
            </a:prstGeom>
            <a:noFill/>
            <a:ln w="9525" algn="ctr">
              <a:noFill/>
              <a:miter lim="800000"/>
              <a:headEnd/>
              <a:tailEnd/>
            </a:ln>
          </p:spPr>
        </p:pic>
        <p:sp>
          <p:nvSpPr>
            <p:cNvPr id="9" name="TextBox 8"/>
            <p:cNvSpPr txBox="1"/>
            <p:nvPr/>
          </p:nvSpPr>
          <p:spPr>
            <a:xfrm>
              <a:off x="824080" y="4697624"/>
              <a:ext cx="1292145" cy="424732"/>
            </a:xfrm>
            <a:prstGeom prst="rect">
              <a:avLst/>
            </a:prstGeom>
            <a:noFill/>
          </p:spPr>
          <p:txBody>
            <a:bodyPr wrap="square" rtlCol="0">
              <a:spAutoFit/>
            </a:bodyPr>
            <a:lstStyle/>
            <a:p>
              <a:r>
                <a:rPr lang="en-US" sz="1200" b="1" dirty="0" smtClean="0"/>
                <a:t>RIP AS</a:t>
              </a:r>
            </a:p>
            <a:p>
              <a:r>
                <a:rPr lang="en-US" sz="1200" dirty="0" smtClean="0"/>
                <a:t>172.16.20.0 /24</a:t>
              </a:r>
            </a:p>
          </p:txBody>
        </p:sp>
        <p:sp>
          <p:nvSpPr>
            <p:cNvPr id="10" name="Oval 9"/>
            <p:cNvSpPr/>
            <p:nvPr/>
          </p:nvSpPr>
          <p:spPr bwMode="auto">
            <a:xfrm>
              <a:off x="2743196" y="3996266"/>
              <a:ext cx="2483560" cy="2009438"/>
            </a:xfrm>
            <a:prstGeom prst="ellipse">
              <a:avLst/>
            </a:prstGeom>
            <a:solidFill>
              <a:schemeClr val="accent2">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2400" b="0" i="0" u="none" strike="noStrike" cap="none" normalizeH="0" baseline="0" dirty="0" smtClean="0">
                <a:ln>
                  <a:noFill/>
                </a:ln>
                <a:solidFill>
                  <a:schemeClr val="tx1"/>
                </a:solidFill>
                <a:effectLst/>
                <a:latin typeface="Arial" charset="0"/>
              </a:endParaRPr>
            </a:p>
          </p:txBody>
        </p:sp>
        <p:pic>
          <p:nvPicPr>
            <p:cNvPr id="11" name="Picture 37"/>
            <p:cNvPicPr>
              <a:picLocks noChangeArrowheads="1"/>
            </p:cNvPicPr>
            <p:nvPr/>
          </p:nvPicPr>
          <p:blipFill>
            <a:blip r:embed="rId4"/>
            <a:srcRect/>
            <a:stretch>
              <a:fillRect/>
            </a:stretch>
          </p:blipFill>
          <p:spPr bwMode="auto">
            <a:xfrm>
              <a:off x="2138927" y="4771702"/>
              <a:ext cx="870351" cy="451691"/>
            </a:xfrm>
            <a:prstGeom prst="rect">
              <a:avLst/>
            </a:prstGeom>
            <a:noFill/>
            <a:ln w="9525">
              <a:noFill/>
              <a:miter lim="800000"/>
              <a:headEnd/>
              <a:tailEnd/>
            </a:ln>
          </p:spPr>
        </p:pic>
        <p:pic>
          <p:nvPicPr>
            <p:cNvPr id="12" name="Picture 37"/>
            <p:cNvPicPr>
              <a:picLocks noChangeArrowheads="1"/>
            </p:cNvPicPr>
            <p:nvPr/>
          </p:nvPicPr>
          <p:blipFill>
            <a:blip r:embed="rId4"/>
            <a:srcRect/>
            <a:stretch>
              <a:fillRect/>
            </a:stretch>
          </p:blipFill>
          <p:spPr bwMode="auto">
            <a:xfrm>
              <a:off x="4921173" y="4771431"/>
              <a:ext cx="870351" cy="451691"/>
            </a:xfrm>
            <a:prstGeom prst="rect">
              <a:avLst/>
            </a:prstGeom>
            <a:noFill/>
            <a:ln w="9525">
              <a:noFill/>
              <a:miter lim="800000"/>
              <a:headEnd/>
              <a:tailEnd/>
            </a:ln>
          </p:spPr>
        </p:pic>
        <p:sp>
          <p:nvSpPr>
            <p:cNvPr id="13" name="TextBox 12"/>
            <p:cNvSpPr txBox="1"/>
            <p:nvPr/>
          </p:nvSpPr>
          <p:spPr>
            <a:xfrm>
              <a:off x="5216828" y="4989930"/>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4" name="TextBox 13"/>
            <p:cNvSpPr txBox="1"/>
            <p:nvPr/>
          </p:nvSpPr>
          <p:spPr>
            <a:xfrm>
              <a:off x="5102572" y="4504268"/>
              <a:ext cx="574196" cy="286232"/>
            </a:xfrm>
            <a:prstGeom prst="rect">
              <a:avLst/>
            </a:prstGeom>
            <a:noFill/>
          </p:spPr>
          <p:txBody>
            <a:bodyPr wrap="none" rtlCol="0">
              <a:spAutoFit/>
            </a:bodyPr>
            <a:lstStyle/>
            <a:p>
              <a:r>
                <a:rPr lang="en-US" sz="1400" b="1" dirty="0" smtClean="0"/>
                <a:t>ABR</a:t>
              </a:r>
              <a:endParaRPr lang="en-US" sz="1400" b="1" dirty="0"/>
            </a:p>
          </p:txBody>
        </p:sp>
        <p:pic>
          <p:nvPicPr>
            <p:cNvPr id="16" name="Picture 37"/>
            <p:cNvPicPr>
              <a:picLocks noChangeArrowheads="1"/>
            </p:cNvPicPr>
            <p:nvPr/>
          </p:nvPicPr>
          <p:blipFill>
            <a:blip r:embed="rId4"/>
            <a:srcRect/>
            <a:stretch>
              <a:fillRect/>
            </a:stretch>
          </p:blipFill>
          <p:spPr bwMode="auto">
            <a:xfrm>
              <a:off x="7828066" y="4765786"/>
              <a:ext cx="870351" cy="451691"/>
            </a:xfrm>
            <a:prstGeom prst="rect">
              <a:avLst/>
            </a:prstGeom>
            <a:noFill/>
            <a:ln w="9525">
              <a:noFill/>
              <a:miter lim="800000"/>
              <a:headEnd/>
              <a:tailEnd/>
            </a:ln>
          </p:spPr>
        </p:pic>
        <p:sp>
          <p:nvSpPr>
            <p:cNvPr id="17" name="TextBox 16"/>
            <p:cNvSpPr txBox="1"/>
            <p:nvPr/>
          </p:nvSpPr>
          <p:spPr>
            <a:xfrm>
              <a:off x="8123721" y="4984285"/>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cxnSp>
          <p:nvCxnSpPr>
            <p:cNvPr id="20" name="Straight Connector 19"/>
            <p:cNvCxnSpPr>
              <a:stCxn id="11" idx="3"/>
              <a:endCxn id="12" idx="1"/>
            </p:cNvCxnSpPr>
            <p:nvPr/>
          </p:nvCxnSpPr>
          <p:spPr bwMode="auto">
            <a:xfrm flipV="1">
              <a:off x="3009278" y="4997277"/>
              <a:ext cx="1911895" cy="271"/>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24" name="Rectangle 23"/>
            <p:cNvSpPr/>
            <p:nvPr/>
          </p:nvSpPr>
          <p:spPr>
            <a:xfrm>
              <a:off x="6236431" y="4616456"/>
              <a:ext cx="1241045" cy="244682"/>
            </a:xfrm>
            <a:prstGeom prst="rect">
              <a:avLst/>
            </a:prstGeom>
          </p:spPr>
          <p:txBody>
            <a:bodyPr wrap="none">
              <a:spAutoFit/>
            </a:bodyPr>
            <a:lstStyle/>
            <a:p>
              <a:pPr defTabSz="814388"/>
              <a:r>
                <a:rPr lang="en-US" sz="1100" dirty="0" smtClean="0"/>
                <a:t>192.168.15.0 /30</a:t>
              </a:r>
              <a:endParaRPr lang="en-US" sz="1400" b="1" dirty="0" smtClean="0"/>
            </a:p>
          </p:txBody>
        </p:sp>
        <p:sp>
          <p:nvSpPr>
            <p:cNvPr id="26" name="Rectangle 25"/>
            <p:cNvSpPr/>
            <p:nvPr/>
          </p:nvSpPr>
          <p:spPr>
            <a:xfrm>
              <a:off x="3350028" y="4243922"/>
              <a:ext cx="1319079" cy="286232"/>
            </a:xfrm>
            <a:prstGeom prst="rect">
              <a:avLst/>
            </a:prstGeom>
          </p:spPr>
          <p:txBody>
            <a:bodyPr wrap="none">
              <a:spAutoFit/>
            </a:bodyPr>
            <a:lstStyle/>
            <a:p>
              <a:pPr defTabSz="814388"/>
              <a:r>
                <a:rPr lang="en-US" sz="1400" b="1" dirty="0" smtClean="0"/>
                <a:t>NSSA  Area 1</a:t>
              </a:r>
            </a:p>
          </p:txBody>
        </p:sp>
        <p:sp>
          <p:nvSpPr>
            <p:cNvPr id="27" name="Rectangle 26"/>
            <p:cNvSpPr/>
            <p:nvPr/>
          </p:nvSpPr>
          <p:spPr>
            <a:xfrm>
              <a:off x="6505296" y="4215698"/>
              <a:ext cx="732894" cy="286232"/>
            </a:xfrm>
            <a:prstGeom prst="rect">
              <a:avLst/>
            </a:prstGeom>
          </p:spPr>
          <p:txBody>
            <a:bodyPr wrap="none">
              <a:spAutoFit/>
            </a:bodyPr>
            <a:lstStyle/>
            <a:p>
              <a:pPr defTabSz="814388"/>
              <a:r>
                <a:rPr lang="en-US" sz="1400" b="1" dirty="0" smtClean="0"/>
                <a:t>Area 0</a:t>
              </a:r>
            </a:p>
          </p:txBody>
        </p:sp>
        <p:sp>
          <p:nvSpPr>
            <p:cNvPr id="28" name="TextBox 27"/>
            <p:cNvSpPr txBox="1"/>
            <p:nvPr/>
          </p:nvSpPr>
          <p:spPr>
            <a:xfrm>
              <a:off x="2388961" y="499557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1" name="Right Arrow 30"/>
            <p:cNvSpPr/>
            <p:nvPr/>
          </p:nvSpPr>
          <p:spPr bwMode="auto">
            <a:xfrm>
              <a:off x="462837" y="5215467"/>
              <a:ext cx="1715911" cy="395111"/>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RIP</a:t>
              </a:r>
              <a:endParaRPr kumimoji="0" lang="en-US" sz="1400" b="1" i="0" u="none" strike="noStrike" cap="none" normalizeH="0" baseline="0" dirty="0" smtClean="0">
                <a:ln>
                  <a:noFill/>
                </a:ln>
                <a:solidFill>
                  <a:schemeClr val="tx1"/>
                </a:solidFill>
                <a:effectLst/>
                <a:latin typeface="Arial" charset="0"/>
              </a:endParaRPr>
            </a:p>
          </p:txBody>
        </p:sp>
        <p:sp>
          <p:nvSpPr>
            <p:cNvPr id="32" name="Right Arrow 31"/>
            <p:cNvSpPr/>
            <p:nvPr/>
          </p:nvSpPr>
          <p:spPr bwMode="auto">
            <a:xfrm>
              <a:off x="2867376" y="5187243"/>
              <a:ext cx="2280357" cy="395111"/>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Type 7 LSA :</a:t>
              </a:r>
              <a:r>
                <a:rPr kumimoji="0" lang="en-US" sz="1200" b="1" i="0" u="none" strike="noStrike" cap="none" normalizeH="0" dirty="0" smtClean="0">
                  <a:ln>
                    <a:noFill/>
                  </a:ln>
                  <a:solidFill>
                    <a:schemeClr val="tx1"/>
                  </a:solidFill>
                  <a:effectLst/>
                  <a:latin typeface="Arial" charset="0"/>
                </a:rPr>
                <a:t> </a:t>
              </a:r>
              <a:r>
                <a:rPr kumimoji="0" lang="en-US" sz="1200" i="0" u="none" strike="noStrike" cap="none" normalizeH="0" dirty="0" smtClean="0">
                  <a:ln>
                    <a:noFill/>
                  </a:ln>
                  <a:solidFill>
                    <a:schemeClr val="tx1"/>
                  </a:solidFill>
                  <a:effectLst/>
                  <a:latin typeface="Arial" charset="0"/>
                </a:rPr>
                <a:t>172.16.20.0/24</a:t>
              </a:r>
              <a:endParaRPr kumimoji="0" lang="en-US" sz="1400" i="0" u="none" strike="noStrike" cap="none" normalizeH="0" baseline="0" dirty="0" smtClean="0">
                <a:ln>
                  <a:noFill/>
                </a:ln>
                <a:solidFill>
                  <a:schemeClr val="tx1"/>
                </a:solidFill>
                <a:effectLst/>
                <a:latin typeface="Arial" charset="0"/>
              </a:endParaRPr>
            </a:p>
          </p:txBody>
        </p:sp>
        <p:sp>
          <p:nvSpPr>
            <p:cNvPr id="33" name="Right Arrow 32"/>
            <p:cNvSpPr/>
            <p:nvPr/>
          </p:nvSpPr>
          <p:spPr bwMode="auto">
            <a:xfrm>
              <a:off x="5729135" y="5170308"/>
              <a:ext cx="2280357" cy="395111"/>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Type 5 LSA :</a:t>
              </a:r>
              <a:r>
                <a:rPr kumimoji="0" lang="en-US" sz="1200" b="1" i="0" u="none" strike="noStrike" cap="none" normalizeH="0" dirty="0" smtClean="0">
                  <a:ln>
                    <a:noFill/>
                  </a:ln>
                  <a:solidFill>
                    <a:schemeClr val="tx1"/>
                  </a:solidFill>
                  <a:effectLst/>
                  <a:latin typeface="Arial" charset="0"/>
                </a:rPr>
                <a:t> </a:t>
              </a:r>
              <a:r>
                <a:rPr kumimoji="0" lang="en-US" sz="1200" i="0" u="none" strike="noStrike" cap="none" normalizeH="0" dirty="0" smtClean="0">
                  <a:ln>
                    <a:noFill/>
                  </a:ln>
                  <a:solidFill>
                    <a:schemeClr val="tx1"/>
                  </a:solidFill>
                  <a:effectLst/>
                  <a:latin typeface="Arial" charset="0"/>
                </a:rPr>
                <a:t>172.16.0.0/16</a:t>
              </a:r>
              <a:endParaRPr kumimoji="0" lang="en-US" sz="1400" i="0" u="none" strike="noStrike" cap="none" normalizeH="0" baseline="0" dirty="0" smtClean="0">
                <a:ln>
                  <a:noFill/>
                </a:ln>
                <a:solidFill>
                  <a:schemeClr val="tx1"/>
                </a:solidFill>
                <a:effectLst/>
                <a:latin typeface="Arial" charset="0"/>
              </a:endParaRPr>
            </a:p>
          </p:txBody>
        </p:sp>
      </p:grpSp>
    </p:spTree>
  </p:cSld>
  <p:clrMapOvr>
    <a:masterClrMapping/>
  </p:clrMapOvr>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an NSSA</a:t>
            </a:r>
            <a:endParaRPr lang="en-US" dirty="0"/>
          </a:p>
        </p:txBody>
      </p:sp>
      <p:sp>
        <p:nvSpPr>
          <p:cNvPr id="13" name="Content Placeholder 12"/>
          <p:cNvSpPr>
            <a:spLocks noGrp="1"/>
          </p:cNvSpPr>
          <p:nvPr>
            <p:ph idx="1"/>
          </p:nvPr>
        </p:nvSpPr>
        <p:spPr/>
        <p:txBody>
          <a:bodyPr/>
          <a:lstStyle/>
          <a:p>
            <a:r>
              <a:rPr lang="en-US" dirty="0" smtClean="0"/>
              <a:t>Define an NSSA area.</a:t>
            </a:r>
            <a:endParaRPr lang="en-US" dirty="0"/>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2142699"/>
            <a:ext cx="7745412" cy="641443"/>
          </a:xfrm>
        </p:spPr>
        <p:txBody>
          <a:bodyPr>
            <a:normAutofit fontScale="92500" lnSpcReduction="20000"/>
          </a:bodyPr>
          <a:lstStyle/>
          <a:p>
            <a:r>
              <a:rPr lang="en-US" dirty="0" smtClean="0"/>
              <a:t>area </a:t>
            </a:r>
            <a:r>
              <a:rPr lang="en-US" b="0" i="1" dirty="0" smtClean="0"/>
              <a:t>area-id </a:t>
            </a:r>
            <a:r>
              <a:rPr lang="en-US" dirty="0" smtClean="0"/>
              <a:t>nssa no-redistribution] [default-information-originate] [metric </a:t>
            </a:r>
            <a:r>
              <a:rPr lang="en-US" b="0" i="1" dirty="0" smtClean="0"/>
              <a:t>metric-value</a:t>
            </a:r>
            <a:r>
              <a:rPr lang="en-US" dirty="0" smtClean="0"/>
              <a:t>] [metric-type </a:t>
            </a:r>
            <a:r>
              <a:rPr lang="en-US" b="0" i="1" dirty="0" smtClean="0"/>
              <a:t>type-value</a:t>
            </a:r>
            <a:r>
              <a:rPr lang="en-US" dirty="0" smtClean="0"/>
              <a:t>] [no-summary]</a:t>
            </a:r>
            <a:endParaRPr lang="en-US" dirty="0"/>
          </a:p>
        </p:txBody>
      </p:sp>
      <p:graphicFrame>
        <p:nvGraphicFramePr>
          <p:cNvPr id="8" name="Content Placeholder 7"/>
          <p:cNvGraphicFramePr>
            <a:graphicFrameLocks noGrp="1"/>
          </p:cNvGraphicFramePr>
          <p:nvPr>
            <p:ph idx="12"/>
          </p:nvPr>
        </p:nvGraphicFramePr>
        <p:xfrm>
          <a:off x="279400" y="2948274"/>
          <a:ext cx="8496110" cy="3522446"/>
        </p:xfrm>
        <a:graphic>
          <a:graphicData uri="http://schemas.openxmlformats.org/drawingml/2006/table">
            <a:tbl>
              <a:tblPr firstRow="1" bandRow="1">
                <a:tableStyleId>{5C22544A-7EE6-4342-B048-85BDC9FD1C3A}</a:tableStyleId>
              </a:tblPr>
              <a:tblGrid>
                <a:gridCol w="2395561"/>
                <a:gridCol w="6100549"/>
              </a:tblGrid>
              <a:tr h="459096">
                <a:tc>
                  <a:txBody>
                    <a:bodyPr/>
                    <a:lstStyle/>
                    <a:p>
                      <a:pPr marL="0" marR="0" algn="ctr">
                        <a:lnSpc>
                          <a:spcPct val="100000"/>
                        </a:lnSpc>
                        <a:spcBef>
                          <a:spcPts val="0"/>
                        </a:spcBef>
                        <a:spcAft>
                          <a:spcPts val="600"/>
                        </a:spcAft>
                      </a:pPr>
                      <a:r>
                        <a:rPr lang="en-US" sz="1400" b="1" dirty="0"/>
                        <a:t>Parameter</a:t>
                      </a:r>
                      <a:endParaRPr lang="en-US" sz="14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600"/>
                        </a:spcAft>
                      </a:pPr>
                      <a:r>
                        <a:rPr lang="en-US" sz="1400" b="1" dirty="0"/>
                        <a:t>Description</a:t>
                      </a:r>
                      <a:endParaRPr lang="en-US" sz="1400" b="1" dirty="0">
                        <a:solidFill>
                          <a:srgbClr val="000000"/>
                        </a:solidFill>
                        <a:latin typeface="Arial"/>
                        <a:ea typeface="SimSun"/>
                      </a:endParaRPr>
                    </a:p>
                  </a:txBody>
                  <a:tcPr marL="68580" marR="68580" marT="0" marB="0" anchor="ctr"/>
                </a:tc>
              </a:tr>
              <a:tr h="373060">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area-id</a:t>
                      </a:r>
                      <a:endParaRPr lang="en-US" sz="1400" b="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The identifier for the NSSA</a:t>
                      </a:r>
                      <a:r>
                        <a:rPr lang="en-US" sz="1400" dirty="0" smtClean="0"/>
                        <a:t>.</a:t>
                      </a:r>
                      <a:endParaRPr lang="en-US" sz="1400" dirty="0">
                        <a:solidFill>
                          <a:srgbClr val="000000"/>
                        </a:solidFill>
                        <a:latin typeface="Times New Roman"/>
                        <a:ea typeface="SimSun"/>
                        <a:cs typeface="Arial"/>
                      </a:endParaRPr>
                    </a:p>
                  </a:txBody>
                  <a:tcPr marL="68580" marR="68580" marT="0" marB="0" anchor="ctr"/>
                </a:tc>
              </a:tr>
              <a:tr h="566009">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no-redistribution</a:t>
                      </a:r>
                      <a:endParaRPr lang="en-US" sz="1400" b="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(Optional) Used when the router is an NSSA ABR and you want the redistribute command to import routes only into the standard areas, but not into the NSSA area.</a:t>
                      </a:r>
                      <a:endParaRPr lang="en-US" sz="1400" dirty="0">
                        <a:solidFill>
                          <a:srgbClr val="000000"/>
                        </a:solidFill>
                        <a:latin typeface="Times New Roman"/>
                        <a:ea typeface="SimSun"/>
                        <a:cs typeface="Arial"/>
                      </a:endParaRPr>
                    </a:p>
                  </a:txBody>
                  <a:tcPr marL="68580" marR="68580" marT="0" marB="0" anchor="ctr"/>
                </a:tc>
              </a:tr>
              <a:tr h="566009">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default-information-originate</a:t>
                      </a:r>
                      <a:endParaRPr lang="en-US" sz="1400" b="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(Optional) Used to generate a type 7 default LSA into the NSSA area. This keyword takes effect only on an NSSA ABR or an NSSA ASBR.</a:t>
                      </a:r>
                      <a:endParaRPr lang="en-US" sz="1400" dirty="0">
                        <a:solidFill>
                          <a:srgbClr val="000000"/>
                        </a:solidFill>
                        <a:latin typeface="Times New Roman"/>
                        <a:ea typeface="SimSun"/>
                        <a:cs typeface="Arial"/>
                      </a:endParaRPr>
                    </a:p>
                  </a:txBody>
                  <a:tcPr marL="68580" marR="68580" marT="0" marB="0" anchor="ctr"/>
                </a:tc>
              </a:tr>
              <a:tr h="459096">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metric </a:t>
                      </a:r>
                      <a:r>
                        <a:rPr lang="en-US" sz="1400" b="0" i="1" dirty="0">
                          <a:latin typeface="Courier New" pitchFamily="49" charset="0"/>
                          <a:cs typeface="Courier New" pitchFamily="49" charset="0"/>
                        </a:rPr>
                        <a:t>metric-value</a:t>
                      </a:r>
                      <a:endParaRPr lang="en-US" sz="1400" b="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(Optional) Metric that is used for generating the default route. Acceptable values are 0 through 16777214.</a:t>
                      </a:r>
                      <a:endParaRPr lang="en-US" sz="1400" dirty="0">
                        <a:solidFill>
                          <a:srgbClr val="000000"/>
                        </a:solidFill>
                        <a:latin typeface="Times New Roman"/>
                        <a:ea typeface="SimSun"/>
                        <a:cs typeface="Arial"/>
                      </a:endParaRPr>
                    </a:p>
                  </a:txBody>
                  <a:tcPr marL="68580" marR="68580" marT="0" marB="0" anchor="ctr"/>
                </a:tc>
              </a:tr>
              <a:tr h="566009">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metric-type </a:t>
                      </a:r>
                      <a:r>
                        <a:rPr lang="en-US" sz="1400" b="0" i="1" dirty="0">
                          <a:latin typeface="Courier New" pitchFamily="49" charset="0"/>
                          <a:cs typeface="Courier New" pitchFamily="49" charset="0"/>
                        </a:rPr>
                        <a:t>type-value</a:t>
                      </a:r>
                      <a:endParaRPr lang="en-US" sz="1400" b="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(Optional) OSPF metric type for default routes. It can be one of the following </a:t>
                      </a:r>
                      <a:r>
                        <a:rPr lang="en-US" sz="1400" dirty="0" smtClean="0"/>
                        <a:t>values:</a:t>
                      </a:r>
                      <a:r>
                        <a:rPr lang="en-US" sz="1400" baseline="0" dirty="0" smtClean="0"/>
                        <a:t> </a:t>
                      </a:r>
                      <a:r>
                        <a:rPr lang="en-US" sz="1400" dirty="0" smtClean="0"/>
                        <a:t>type </a:t>
                      </a:r>
                      <a:r>
                        <a:rPr lang="en-US" sz="1400" dirty="0"/>
                        <a:t>1 external </a:t>
                      </a:r>
                      <a:r>
                        <a:rPr lang="en-US" sz="1400" dirty="0" smtClean="0"/>
                        <a:t>route or 2</a:t>
                      </a:r>
                      <a:r>
                        <a:rPr lang="en-US" sz="1400" dirty="0"/>
                        <a:t>: type 2 external route</a:t>
                      </a:r>
                      <a:endParaRPr lang="en-US" sz="1400" dirty="0">
                        <a:solidFill>
                          <a:srgbClr val="000000"/>
                        </a:solidFill>
                        <a:latin typeface="Times New Roman"/>
                        <a:ea typeface="SimSun"/>
                        <a:cs typeface="Arial"/>
                      </a:endParaRPr>
                    </a:p>
                  </a:txBody>
                  <a:tcPr marL="68580" marR="68580" marT="0" marB="0" anchor="ctr"/>
                </a:tc>
              </a:tr>
              <a:tr h="459096">
                <a:tc>
                  <a:txBody>
                    <a:bodyPr/>
                    <a:lstStyle/>
                    <a:p>
                      <a:pPr marL="0" marR="0" algn="ctr">
                        <a:lnSpc>
                          <a:spcPct val="100000"/>
                        </a:lnSpc>
                        <a:spcBef>
                          <a:spcPts val="0"/>
                        </a:spcBef>
                        <a:spcAft>
                          <a:spcPts val="600"/>
                        </a:spcAft>
                      </a:pPr>
                      <a:r>
                        <a:rPr lang="en-US" sz="1400" b="1" dirty="0">
                          <a:latin typeface="Courier New" pitchFamily="49" charset="0"/>
                          <a:cs typeface="Courier New" pitchFamily="49" charset="0"/>
                        </a:rPr>
                        <a:t>no-summary</a:t>
                      </a:r>
                      <a:endParaRPr lang="en-US" sz="1400" b="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gn="l">
                        <a:lnSpc>
                          <a:spcPct val="100000"/>
                        </a:lnSpc>
                        <a:spcBef>
                          <a:spcPts val="0"/>
                        </a:spcBef>
                        <a:spcAft>
                          <a:spcPts val="600"/>
                        </a:spcAft>
                      </a:pPr>
                      <a:r>
                        <a:rPr lang="en-US" sz="1400" dirty="0"/>
                        <a:t>(Optional) Allows an area to be a totally stubby NSSA, which is like an NSSA but does not have summary routes injected into it. </a:t>
                      </a:r>
                      <a:endParaRPr lang="en-US" sz="1400" dirty="0">
                        <a:solidFill>
                          <a:srgbClr val="000000"/>
                        </a:solidFill>
                        <a:latin typeface="Times New Roman"/>
                        <a:ea typeface="SimSun"/>
                        <a:cs typeface="Arial"/>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a:off x="2040607" y="5862836"/>
            <a:ext cx="3823884" cy="2425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2026033" y="4479952"/>
            <a:ext cx="1142773" cy="21437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Configuring a NSSA Area</a:t>
            </a:r>
            <a:endParaRPr lang="en-US" dirty="0"/>
          </a:p>
        </p:txBody>
      </p:sp>
      <p:sp>
        <p:nvSpPr>
          <p:cNvPr id="33" name="Text Placeholder 5"/>
          <p:cNvSpPr>
            <a:spLocks/>
          </p:cNvSpPr>
          <p:nvPr/>
        </p:nvSpPr>
        <p:spPr bwMode="auto">
          <a:xfrm>
            <a:off x="264800" y="3709605"/>
            <a:ext cx="8401694" cy="1210503"/>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redistribute rip subnets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default metric 150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network 172.17.0.0 0.0.255.255 area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area 1 nssa</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sp>
        <p:nvSpPr>
          <p:cNvPr id="42" name="Text Placeholder 5"/>
          <p:cNvSpPr>
            <a:spLocks/>
          </p:cNvSpPr>
          <p:nvPr/>
        </p:nvSpPr>
        <p:spPr bwMode="auto">
          <a:xfrm>
            <a:off x="268086" y="5089436"/>
            <a:ext cx="8401694" cy="119662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summary-address 172.16.0.0 255.255.0.0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172.17.20.0 0.0.0.255 area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172.17.0.0 0.0.255.255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area 1 nssa default-information-originate</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p>
        </p:txBody>
      </p:sp>
      <p:grpSp>
        <p:nvGrpSpPr>
          <p:cNvPr id="26" name="Group 25"/>
          <p:cNvGrpSpPr/>
          <p:nvPr/>
        </p:nvGrpSpPr>
        <p:grpSpPr>
          <a:xfrm>
            <a:off x="799653" y="1293672"/>
            <a:ext cx="7529693" cy="2020732"/>
            <a:chOff x="745061" y="993416"/>
            <a:chExt cx="7529693" cy="2020732"/>
          </a:xfrm>
        </p:grpSpPr>
        <p:sp>
          <p:nvSpPr>
            <p:cNvPr id="65" name="Oval 64"/>
            <p:cNvSpPr/>
            <p:nvPr/>
          </p:nvSpPr>
          <p:spPr bwMode="auto">
            <a:xfrm>
              <a:off x="5678309" y="993416"/>
              <a:ext cx="2596445" cy="2009438"/>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lang="en-US" sz="1400" b="1" dirty="0" smtClean="0"/>
            </a:p>
            <a:p>
              <a:pPr defTabSz="814388"/>
              <a:endParaRPr lang="en-US" sz="1400" b="1" dirty="0" smtClean="0"/>
            </a:p>
            <a:p>
              <a:pPr defTabSz="814388"/>
              <a:endParaRPr lang="en-US" sz="1400" b="1" dirty="0" smtClean="0"/>
            </a:p>
            <a:p>
              <a:pPr defTabSz="814388"/>
              <a:endParaRPr lang="en-US" sz="1400" b="1" dirty="0" smtClean="0"/>
            </a:p>
            <a:p>
              <a:pPr defTabSz="814388"/>
              <a:endParaRPr lang="en-US" sz="4400" dirty="0" smtClean="0"/>
            </a:p>
          </p:txBody>
        </p:sp>
        <p:pic>
          <p:nvPicPr>
            <p:cNvPr id="67" name="Picture 88"/>
            <p:cNvPicPr>
              <a:picLocks noChangeAspect="1" noChangeArrowheads="1"/>
            </p:cNvPicPr>
            <p:nvPr/>
          </p:nvPicPr>
          <p:blipFill>
            <a:blip r:embed="rId3"/>
            <a:srcRect/>
            <a:stretch>
              <a:fillRect/>
            </a:stretch>
          </p:blipFill>
          <p:spPr bwMode="auto">
            <a:xfrm>
              <a:off x="745061" y="1411111"/>
              <a:ext cx="1564483" cy="1126212"/>
            </a:xfrm>
            <a:prstGeom prst="rect">
              <a:avLst/>
            </a:prstGeom>
            <a:noFill/>
            <a:ln w="9525" algn="ctr">
              <a:noFill/>
              <a:miter lim="800000"/>
              <a:headEnd/>
              <a:tailEnd/>
            </a:ln>
          </p:spPr>
        </p:pic>
        <p:sp>
          <p:nvSpPr>
            <p:cNvPr id="68" name="TextBox 67"/>
            <p:cNvSpPr txBox="1"/>
            <p:nvPr/>
          </p:nvSpPr>
          <p:spPr>
            <a:xfrm>
              <a:off x="936971" y="1706068"/>
              <a:ext cx="1292145" cy="590931"/>
            </a:xfrm>
            <a:prstGeom prst="rect">
              <a:avLst/>
            </a:prstGeom>
            <a:noFill/>
          </p:spPr>
          <p:txBody>
            <a:bodyPr wrap="square" rtlCol="0">
              <a:spAutoFit/>
            </a:bodyPr>
            <a:lstStyle/>
            <a:p>
              <a:r>
                <a:rPr lang="en-US" sz="1200" b="1" dirty="0" smtClean="0"/>
                <a:t>RIP AS</a:t>
              </a:r>
            </a:p>
            <a:p>
              <a:r>
                <a:rPr lang="en-US" sz="1200" dirty="0" smtClean="0"/>
                <a:t>172.16.10.0</a:t>
              </a:r>
            </a:p>
            <a:p>
              <a:r>
                <a:rPr lang="en-US" sz="1200" dirty="0" smtClean="0"/>
                <a:t>172.16.11.0</a:t>
              </a:r>
              <a:endParaRPr lang="en-US" sz="1100" dirty="0"/>
            </a:p>
          </p:txBody>
        </p:sp>
        <p:sp>
          <p:nvSpPr>
            <p:cNvPr id="69" name="Oval 68"/>
            <p:cNvSpPr/>
            <p:nvPr/>
          </p:nvSpPr>
          <p:spPr bwMode="auto">
            <a:xfrm>
              <a:off x="2856087" y="1004710"/>
              <a:ext cx="2540000" cy="2009438"/>
            </a:xfrm>
            <a:prstGeom prst="ellipse">
              <a:avLst/>
            </a:prstGeom>
            <a:solidFill>
              <a:schemeClr val="accent2">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2400" b="0" i="0" u="none" strike="noStrike" cap="none" normalizeH="0" baseline="0" dirty="0" smtClean="0">
                <a:ln>
                  <a:noFill/>
                </a:ln>
                <a:solidFill>
                  <a:schemeClr val="tx1"/>
                </a:solidFill>
                <a:effectLst/>
                <a:latin typeface="Arial" charset="0"/>
              </a:endParaRPr>
            </a:p>
          </p:txBody>
        </p:sp>
        <p:pic>
          <p:nvPicPr>
            <p:cNvPr id="70" name="Picture 37"/>
            <p:cNvPicPr>
              <a:picLocks noChangeArrowheads="1"/>
            </p:cNvPicPr>
            <p:nvPr/>
          </p:nvPicPr>
          <p:blipFill>
            <a:blip r:embed="rId4"/>
            <a:srcRect/>
            <a:stretch>
              <a:fillRect/>
            </a:stretch>
          </p:blipFill>
          <p:spPr bwMode="auto">
            <a:xfrm>
              <a:off x="2251818" y="1780146"/>
              <a:ext cx="870351" cy="451691"/>
            </a:xfrm>
            <a:prstGeom prst="rect">
              <a:avLst/>
            </a:prstGeom>
            <a:noFill/>
            <a:ln w="9525">
              <a:noFill/>
              <a:miter lim="800000"/>
              <a:headEnd/>
              <a:tailEnd/>
            </a:ln>
          </p:spPr>
        </p:pic>
        <p:pic>
          <p:nvPicPr>
            <p:cNvPr id="71" name="Picture 37"/>
            <p:cNvPicPr>
              <a:picLocks noChangeArrowheads="1"/>
            </p:cNvPicPr>
            <p:nvPr/>
          </p:nvPicPr>
          <p:blipFill>
            <a:blip r:embed="rId4"/>
            <a:srcRect/>
            <a:stretch>
              <a:fillRect/>
            </a:stretch>
          </p:blipFill>
          <p:spPr bwMode="auto">
            <a:xfrm>
              <a:off x="5034064" y="1779875"/>
              <a:ext cx="870351" cy="451691"/>
            </a:xfrm>
            <a:prstGeom prst="rect">
              <a:avLst/>
            </a:prstGeom>
            <a:noFill/>
            <a:ln w="9525">
              <a:noFill/>
              <a:miter lim="800000"/>
              <a:headEnd/>
              <a:tailEnd/>
            </a:ln>
          </p:spPr>
        </p:pic>
        <p:sp>
          <p:nvSpPr>
            <p:cNvPr id="72" name="TextBox 71"/>
            <p:cNvSpPr txBox="1"/>
            <p:nvPr/>
          </p:nvSpPr>
          <p:spPr>
            <a:xfrm>
              <a:off x="5329719" y="199837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3" name="TextBox 72"/>
            <p:cNvSpPr txBox="1"/>
            <p:nvPr/>
          </p:nvSpPr>
          <p:spPr>
            <a:xfrm>
              <a:off x="5192885" y="1512712"/>
              <a:ext cx="574196" cy="286232"/>
            </a:xfrm>
            <a:prstGeom prst="rect">
              <a:avLst/>
            </a:prstGeom>
            <a:noFill/>
          </p:spPr>
          <p:txBody>
            <a:bodyPr wrap="none" rtlCol="0">
              <a:spAutoFit/>
            </a:bodyPr>
            <a:lstStyle/>
            <a:p>
              <a:r>
                <a:rPr lang="en-US" sz="1400" b="1" dirty="0" smtClean="0"/>
                <a:t>ABR</a:t>
              </a:r>
              <a:endParaRPr lang="en-US" sz="1400" b="1" dirty="0"/>
            </a:p>
          </p:txBody>
        </p:sp>
        <p:sp>
          <p:nvSpPr>
            <p:cNvPr id="74" name="TextBox 73"/>
            <p:cNvSpPr txBox="1"/>
            <p:nvPr/>
          </p:nvSpPr>
          <p:spPr>
            <a:xfrm>
              <a:off x="4746990" y="1789287"/>
              <a:ext cx="301686" cy="244682"/>
            </a:xfrm>
            <a:prstGeom prst="rect">
              <a:avLst/>
            </a:prstGeom>
            <a:noFill/>
          </p:spPr>
          <p:txBody>
            <a:bodyPr wrap="none" rtlCol="0">
              <a:spAutoFit/>
            </a:bodyPr>
            <a:lstStyle/>
            <a:p>
              <a:r>
                <a:rPr lang="en-US" sz="1100" dirty="0" smtClean="0"/>
                <a:t>.2</a:t>
              </a:r>
              <a:endParaRPr lang="en-US" sz="1100" dirty="0"/>
            </a:p>
          </p:txBody>
        </p:sp>
        <p:cxnSp>
          <p:nvCxnSpPr>
            <p:cNvPr id="79" name="Straight Connector 78"/>
            <p:cNvCxnSpPr>
              <a:stCxn id="70" idx="3"/>
              <a:endCxn id="71" idx="1"/>
            </p:cNvCxnSpPr>
            <p:nvPr/>
          </p:nvCxnSpPr>
          <p:spPr bwMode="auto">
            <a:xfrm flipV="1">
              <a:off x="3122169" y="2005721"/>
              <a:ext cx="1911895" cy="271"/>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80" name="TextBox 79"/>
            <p:cNvSpPr txBox="1"/>
            <p:nvPr/>
          </p:nvSpPr>
          <p:spPr>
            <a:xfrm>
              <a:off x="4549434" y="2065865"/>
              <a:ext cx="545342" cy="244682"/>
            </a:xfrm>
            <a:prstGeom prst="rect">
              <a:avLst/>
            </a:prstGeom>
            <a:noFill/>
          </p:spPr>
          <p:txBody>
            <a:bodyPr wrap="none" rtlCol="0">
              <a:spAutoFit/>
            </a:bodyPr>
            <a:lstStyle/>
            <a:p>
              <a:r>
                <a:rPr lang="en-US" sz="1100" dirty="0" smtClean="0"/>
                <a:t>Fa0/0</a:t>
              </a:r>
              <a:endParaRPr lang="en-US" sz="1100" dirty="0"/>
            </a:p>
          </p:txBody>
        </p:sp>
        <p:sp>
          <p:nvSpPr>
            <p:cNvPr id="83" name="Rectangle 82"/>
            <p:cNvSpPr/>
            <p:nvPr/>
          </p:nvSpPr>
          <p:spPr>
            <a:xfrm>
              <a:off x="6541235" y="1624900"/>
              <a:ext cx="888384" cy="244682"/>
            </a:xfrm>
            <a:prstGeom prst="rect">
              <a:avLst/>
            </a:prstGeom>
          </p:spPr>
          <p:txBody>
            <a:bodyPr wrap="none">
              <a:spAutoFit/>
            </a:bodyPr>
            <a:lstStyle/>
            <a:p>
              <a:pPr defTabSz="814388"/>
              <a:r>
                <a:rPr lang="en-US" sz="1100" dirty="0" smtClean="0"/>
                <a:t>172.17.0.0 </a:t>
              </a:r>
              <a:endParaRPr lang="en-US" sz="1400" b="1" dirty="0" smtClean="0"/>
            </a:p>
          </p:txBody>
        </p:sp>
        <p:sp>
          <p:nvSpPr>
            <p:cNvPr id="84" name="Rectangle 83"/>
            <p:cNvSpPr/>
            <p:nvPr/>
          </p:nvSpPr>
          <p:spPr>
            <a:xfrm>
              <a:off x="3498848" y="1619254"/>
              <a:ext cx="1162499" cy="244682"/>
            </a:xfrm>
            <a:prstGeom prst="rect">
              <a:avLst/>
            </a:prstGeom>
          </p:spPr>
          <p:txBody>
            <a:bodyPr wrap="none">
              <a:spAutoFit/>
            </a:bodyPr>
            <a:lstStyle/>
            <a:p>
              <a:pPr defTabSz="814388"/>
              <a:r>
                <a:rPr lang="en-US" sz="1100" dirty="0" smtClean="0"/>
                <a:t>172.17.20.0 /24</a:t>
              </a:r>
              <a:endParaRPr lang="en-US" sz="1400" b="1" dirty="0" smtClean="0"/>
            </a:p>
          </p:txBody>
        </p:sp>
        <p:sp>
          <p:nvSpPr>
            <p:cNvPr id="85" name="Rectangle 84"/>
            <p:cNvSpPr/>
            <p:nvPr/>
          </p:nvSpPr>
          <p:spPr>
            <a:xfrm>
              <a:off x="3462919" y="1252366"/>
              <a:ext cx="1319079" cy="286232"/>
            </a:xfrm>
            <a:prstGeom prst="rect">
              <a:avLst/>
            </a:prstGeom>
          </p:spPr>
          <p:txBody>
            <a:bodyPr wrap="none">
              <a:spAutoFit/>
            </a:bodyPr>
            <a:lstStyle/>
            <a:p>
              <a:pPr defTabSz="814388"/>
              <a:r>
                <a:rPr lang="en-US" sz="1400" b="1" dirty="0" smtClean="0"/>
                <a:t>NSSA  Area 1</a:t>
              </a:r>
            </a:p>
          </p:txBody>
        </p:sp>
        <p:sp>
          <p:nvSpPr>
            <p:cNvPr id="86" name="Rectangle 85"/>
            <p:cNvSpPr/>
            <p:nvPr/>
          </p:nvSpPr>
          <p:spPr>
            <a:xfrm>
              <a:off x="6618187" y="1224142"/>
              <a:ext cx="732894" cy="286232"/>
            </a:xfrm>
            <a:prstGeom prst="rect">
              <a:avLst/>
            </a:prstGeom>
          </p:spPr>
          <p:txBody>
            <a:bodyPr wrap="none">
              <a:spAutoFit/>
            </a:bodyPr>
            <a:lstStyle/>
            <a:p>
              <a:pPr defTabSz="814388"/>
              <a:r>
                <a:rPr lang="en-US" sz="1400" b="1" dirty="0" smtClean="0"/>
                <a:t>Area 0</a:t>
              </a:r>
            </a:p>
          </p:txBody>
        </p:sp>
        <p:sp>
          <p:nvSpPr>
            <p:cNvPr id="87" name="TextBox 86"/>
            <p:cNvSpPr txBox="1"/>
            <p:nvPr/>
          </p:nvSpPr>
          <p:spPr>
            <a:xfrm>
              <a:off x="2501852" y="200401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88" name="TextBox 87"/>
            <p:cNvSpPr txBox="1"/>
            <p:nvPr/>
          </p:nvSpPr>
          <p:spPr>
            <a:xfrm>
              <a:off x="3127033" y="1794932"/>
              <a:ext cx="301686" cy="244682"/>
            </a:xfrm>
            <a:prstGeom prst="rect">
              <a:avLst/>
            </a:prstGeom>
            <a:noFill/>
          </p:spPr>
          <p:txBody>
            <a:bodyPr wrap="none" rtlCol="0">
              <a:spAutoFit/>
            </a:bodyPr>
            <a:lstStyle/>
            <a:p>
              <a:r>
                <a:rPr lang="en-US" sz="1100" dirty="0" smtClean="0"/>
                <a:t>.1</a:t>
              </a:r>
              <a:endParaRPr lang="en-US" sz="1100" dirty="0"/>
            </a:p>
          </p:txBody>
        </p:sp>
        <p:sp>
          <p:nvSpPr>
            <p:cNvPr id="89" name="TextBox 88"/>
            <p:cNvSpPr txBox="1"/>
            <p:nvPr/>
          </p:nvSpPr>
          <p:spPr>
            <a:xfrm>
              <a:off x="3098812" y="2037643"/>
              <a:ext cx="545342" cy="244682"/>
            </a:xfrm>
            <a:prstGeom prst="rect">
              <a:avLst/>
            </a:prstGeom>
            <a:noFill/>
          </p:spPr>
          <p:txBody>
            <a:bodyPr wrap="none" rtlCol="0">
              <a:spAutoFit/>
            </a:bodyPr>
            <a:lstStyle/>
            <a:p>
              <a:r>
                <a:rPr lang="en-US" sz="1100" dirty="0" smtClean="0"/>
                <a:t>Fa0/0</a:t>
              </a:r>
              <a:endParaRPr lang="en-US" sz="1100" dirty="0"/>
            </a:p>
          </p:txBody>
        </p:sp>
        <p:sp>
          <p:nvSpPr>
            <p:cNvPr id="92" name="Right Arrow 91"/>
            <p:cNvSpPr/>
            <p:nvPr/>
          </p:nvSpPr>
          <p:spPr bwMode="auto">
            <a:xfrm flipH="1">
              <a:off x="4255911" y="2359375"/>
              <a:ext cx="2681137" cy="395111"/>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0.0.0.0 Default Route</a:t>
              </a:r>
              <a:endParaRPr kumimoji="0" lang="en-US" sz="1400" i="0" u="none" strike="noStrike" cap="none" normalizeH="0" baseline="0" dirty="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9618" name="Rectangle 2"/>
          <p:cNvSpPr>
            <a:spLocks noGrp="1" noChangeArrowheads="1"/>
          </p:cNvSpPr>
          <p:nvPr>
            <p:ph type="title"/>
          </p:nvPr>
        </p:nvSpPr>
        <p:spPr/>
        <p:txBody>
          <a:bodyPr/>
          <a:lstStyle/>
          <a:p>
            <a:r>
              <a:rPr lang="en-US" dirty="0" smtClean="0"/>
              <a:t>Totally Stubby NSSA</a:t>
            </a:r>
          </a:p>
        </p:txBody>
      </p:sp>
      <p:sp>
        <p:nvSpPr>
          <p:cNvPr id="1519619" name="Rectangle 3"/>
          <p:cNvSpPr>
            <a:spLocks noGrp="1" noChangeArrowheads="1"/>
          </p:cNvSpPr>
          <p:nvPr>
            <p:ph idx="1"/>
          </p:nvPr>
        </p:nvSpPr>
        <p:spPr/>
        <p:txBody>
          <a:bodyPr/>
          <a:lstStyle/>
          <a:p>
            <a:r>
              <a:rPr lang="en-US" dirty="0" smtClean="0"/>
              <a:t>Cisco proprietary solution to NSSA. </a:t>
            </a:r>
          </a:p>
          <a:p>
            <a:r>
              <a:rPr lang="en-US" dirty="0" smtClean="0"/>
              <a:t>Area does not accept external AS routes or inter-area routes.</a:t>
            </a:r>
          </a:p>
          <a:p>
            <a:pPr lvl="1"/>
            <a:r>
              <a:rPr lang="en-US" dirty="0" smtClean="0"/>
              <a:t>Specifically, it does not accept Types 3, 4 and 5 LSAs. </a:t>
            </a:r>
          </a:p>
          <a:p>
            <a:pPr lvl="1"/>
            <a:r>
              <a:rPr lang="en-US" dirty="0" smtClean="0"/>
              <a:t>It recognizes only intra-area routes and the default route 0.0.0.0. </a:t>
            </a:r>
          </a:p>
          <a:p>
            <a:pPr lvl="1"/>
            <a:r>
              <a:rPr lang="en-US" dirty="0" smtClean="0"/>
              <a:t>A default route (0.0.0.0) is propagated throughout the area. </a:t>
            </a:r>
          </a:p>
          <a:p>
            <a:r>
              <a:rPr lang="en-US" dirty="0" smtClean="0"/>
              <a:t>The ABR of a totally stubby NSSA must be configured with the</a:t>
            </a:r>
            <a:r>
              <a:rPr lang="en-US" b="1" dirty="0" smtClean="0">
                <a:latin typeface="Courier New" pitchFamily="49" charset="0"/>
                <a:cs typeface="Courier New" pitchFamily="49" charset="0"/>
              </a:rPr>
              <a:t> no-summary </a:t>
            </a:r>
            <a:r>
              <a:rPr lang="en-US" dirty="0" smtClean="0"/>
              <a:t>keyword to prevent the flooding of summary routes for other areas into the NSSA area. </a:t>
            </a:r>
          </a:p>
          <a:p>
            <a:pPr lvl="1"/>
            <a:endParaRPr lang="en-US" dirty="0" smtClean="0"/>
          </a:p>
          <a:p>
            <a:pPr lvl="1"/>
            <a:endParaRPr lang="en-US" dirty="0" smtClean="0"/>
          </a:p>
        </p:txBody>
      </p:sp>
    </p:spTree>
  </p:cSld>
  <p:clrMapOvr>
    <a:masterClrMapping/>
  </p:clrMapOvr>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a:off x="2040607" y="5917428"/>
            <a:ext cx="3823884" cy="2425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2026033" y="4534544"/>
            <a:ext cx="1142773" cy="21437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Configuring a Totally Stubby NSSA Area</a:t>
            </a:r>
            <a:endParaRPr lang="en-US" dirty="0"/>
          </a:p>
        </p:txBody>
      </p:sp>
      <p:sp>
        <p:nvSpPr>
          <p:cNvPr id="33" name="Text Placeholder 5"/>
          <p:cNvSpPr>
            <a:spLocks/>
          </p:cNvSpPr>
          <p:nvPr/>
        </p:nvSpPr>
        <p:spPr bwMode="auto">
          <a:xfrm>
            <a:off x="264800" y="3764197"/>
            <a:ext cx="8401694" cy="1210503"/>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redistribute rip subnets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default metric 150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network 172.17.0.0 0.0.255.255 area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area 1 nssa</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p:txBody>
      </p:sp>
      <p:sp>
        <p:nvSpPr>
          <p:cNvPr id="42" name="Text Placeholder 5"/>
          <p:cNvSpPr>
            <a:spLocks/>
          </p:cNvSpPr>
          <p:nvPr/>
        </p:nvSpPr>
        <p:spPr bwMode="auto">
          <a:xfrm>
            <a:off x="268086" y="5144028"/>
            <a:ext cx="8401694" cy="119662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summary-address 172.16.0.0 255.255.0.0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172.17.20.0 0.0.0.255 area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172.17.0.0 0.0.255.255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area 1 nssa no-summary</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p>
        </p:txBody>
      </p:sp>
      <p:grpSp>
        <p:nvGrpSpPr>
          <p:cNvPr id="26" name="Group 25"/>
          <p:cNvGrpSpPr/>
          <p:nvPr/>
        </p:nvGrpSpPr>
        <p:grpSpPr>
          <a:xfrm>
            <a:off x="799653" y="1252728"/>
            <a:ext cx="7529693" cy="2020732"/>
            <a:chOff x="745061" y="993416"/>
            <a:chExt cx="7529693" cy="2020732"/>
          </a:xfrm>
        </p:grpSpPr>
        <p:sp>
          <p:nvSpPr>
            <p:cNvPr id="65" name="Oval 64"/>
            <p:cNvSpPr/>
            <p:nvPr/>
          </p:nvSpPr>
          <p:spPr bwMode="auto">
            <a:xfrm>
              <a:off x="5678309" y="993416"/>
              <a:ext cx="2596445" cy="2009438"/>
            </a:xfrm>
            <a:prstGeom prst="ellipse">
              <a:avLst/>
            </a:prstGeom>
            <a:solidFill>
              <a:schemeClr val="bg2">
                <a:lumMod val="50000"/>
                <a:lumOff val="50000"/>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lang="en-US" sz="1400" b="1" dirty="0" smtClean="0"/>
            </a:p>
            <a:p>
              <a:pPr defTabSz="814388"/>
              <a:endParaRPr lang="en-US" sz="1400" b="1" dirty="0" smtClean="0"/>
            </a:p>
            <a:p>
              <a:pPr defTabSz="814388"/>
              <a:endParaRPr lang="en-US" sz="1400" b="1" dirty="0" smtClean="0"/>
            </a:p>
            <a:p>
              <a:pPr defTabSz="814388"/>
              <a:endParaRPr lang="en-US" sz="1400" b="1" dirty="0" smtClean="0"/>
            </a:p>
            <a:p>
              <a:pPr defTabSz="814388"/>
              <a:endParaRPr lang="en-US" sz="4400" dirty="0" smtClean="0"/>
            </a:p>
          </p:txBody>
        </p:sp>
        <p:pic>
          <p:nvPicPr>
            <p:cNvPr id="67" name="Picture 88"/>
            <p:cNvPicPr>
              <a:picLocks noChangeAspect="1" noChangeArrowheads="1"/>
            </p:cNvPicPr>
            <p:nvPr/>
          </p:nvPicPr>
          <p:blipFill>
            <a:blip r:embed="rId3"/>
            <a:srcRect/>
            <a:stretch>
              <a:fillRect/>
            </a:stretch>
          </p:blipFill>
          <p:spPr bwMode="auto">
            <a:xfrm>
              <a:off x="745061" y="1411111"/>
              <a:ext cx="1564483" cy="1126212"/>
            </a:xfrm>
            <a:prstGeom prst="rect">
              <a:avLst/>
            </a:prstGeom>
            <a:noFill/>
            <a:ln w="9525" algn="ctr">
              <a:noFill/>
              <a:miter lim="800000"/>
              <a:headEnd/>
              <a:tailEnd/>
            </a:ln>
          </p:spPr>
        </p:pic>
        <p:sp>
          <p:nvSpPr>
            <p:cNvPr id="68" name="TextBox 67"/>
            <p:cNvSpPr txBox="1"/>
            <p:nvPr/>
          </p:nvSpPr>
          <p:spPr>
            <a:xfrm>
              <a:off x="936971" y="1706068"/>
              <a:ext cx="1292145" cy="590931"/>
            </a:xfrm>
            <a:prstGeom prst="rect">
              <a:avLst/>
            </a:prstGeom>
            <a:noFill/>
          </p:spPr>
          <p:txBody>
            <a:bodyPr wrap="square" rtlCol="0">
              <a:spAutoFit/>
            </a:bodyPr>
            <a:lstStyle/>
            <a:p>
              <a:r>
                <a:rPr lang="en-US" sz="1200" b="1" dirty="0" smtClean="0"/>
                <a:t>RIP AS</a:t>
              </a:r>
            </a:p>
            <a:p>
              <a:r>
                <a:rPr lang="en-US" sz="1200" dirty="0" smtClean="0"/>
                <a:t>172.16.10.0</a:t>
              </a:r>
            </a:p>
            <a:p>
              <a:r>
                <a:rPr lang="en-US" sz="1200" dirty="0" smtClean="0"/>
                <a:t>172.16.11.0</a:t>
              </a:r>
              <a:endParaRPr lang="en-US" sz="1100" dirty="0"/>
            </a:p>
          </p:txBody>
        </p:sp>
        <p:sp>
          <p:nvSpPr>
            <p:cNvPr id="69" name="Oval 68"/>
            <p:cNvSpPr/>
            <p:nvPr/>
          </p:nvSpPr>
          <p:spPr bwMode="auto">
            <a:xfrm>
              <a:off x="2856087" y="1004710"/>
              <a:ext cx="2540000" cy="2009438"/>
            </a:xfrm>
            <a:prstGeom prst="ellipse">
              <a:avLst/>
            </a:prstGeom>
            <a:solidFill>
              <a:schemeClr val="accent2">
                <a:alpha val="29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1400" b="1" i="0" u="none" strike="noStrike" cap="none" normalizeH="0" baseline="0" dirty="0" smtClean="0">
                <a:ln>
                  <a:noFill/>
                </a:ln>
                <a:solidFill>
                  <a:schemeClr val="tx1"/>
                </a:solidFill>
                <a:effectLst/>
                <a:latin typeface="Arial" charset="0"/>
              </a:endParaRPr>
            </a:p>
            <a:p>
              <a:pPr defTabSz="814388"/>
              <a:endParaRPr lang="en-US" sz="1400" b="1" dirty="0" smtClean="0"/>
            </a:p>
            <a:p>
              <a:pPr defTabSz="814388"/>
              <a:endParaRPr kumimoji="0" lang="en-US" sz="2400" b="0" i="0" u="none" strike="noStrike" cap="none" normalizeH="0" baseline="0" dirty="0" smtClean="0">
                <a:ln>
                  <a:noFill/>
                </a:ln>
                <a:solidFill>
                  <a:schemeClr val="tx1"/>
                </a:solidFill>
                <a:effectLst/>
                <a:latin typeface="Arial" charset="0"/>
              </a:endParaRPr>
            </a:p>
          </p:txBody>
        </p:sp>
        <p:pic>
          <p:nvPicPr>
            <p:cNvPr id="70" name="Picture 37"/>
            <p:cNvPicPr>
              <a:picLocks noChangeArrowheads="1"/>
            </p:cNvPicPr>
            <p:nvPr/>
          </p:nvPicPr>
          <p:blipFill>
            <a:blip r:embed="rId4"/>
            <a:srcRect/>
            <a:stretch>
              <a:fillRect/>
            </a:stretch>
          </p:blipFill>
          <p:spPr bwMode="auto">
            <a:xfrm>
              <a:off x="2251818" y="1780146"/>
              <a:ext cx="870351" cy="451691"/>
            </a:xfrm>
            <a:prstGeom prst="rect">
              <a:avLst/>
            </a:prstGeom>
            <a:noFill/>
            <a:ln w="9525">
              <a:noFill/>
              <a:miter lim="800000"/>
              <a:headEnd/>
              <a:tailEnd/>
            </a:ln>
          </p:spPr>
        </p:pic>
        <p:pic>
          <p:nvPicPr>
            <p:cNvPr id="71" name="Picture 37"/>
            <p:cNvPicPr>
              <a:picLocks noChangeArrowheads="1"/>
            </p:cNvPicPr>
            <p:nvPr/>
          </p:nvPicPr>
          <p:blipFill>
            <a:blip r:embed="rId4"/>
            <a:srcRect/>
            <a:stretch>
              <a:fillRect/>
            </a:stretch>
          </p:blipFill>
          <p:spPr bwMode="auto">
            <a:xfrm>
              <a:off x="5034064" y="1779875"/>
              <a:ext cx="870351" cy="451691"/>
            </a:xfrm>
            <a:prstGeom prst="rect">
              <a:avLst/>
            </a:prstGeom>
            <a:noFill/>
            <a:ln w="9525">
              <a:noFill/>
              <a:miter lim="800000"/>
              <a:headEnd/>
              <a:tailEnd/>
            </a:ln>
          </p:spPr>
        </p:pic>
        <p:sp>
          <p:nvSpPr>
            <p:cNvPr id="72" name="TextBox 71"/>
            <p:cNvSpPr txBox="1"/>
            <p:nvPr/>
          </p:nvSpPr>
          <p:spPr>
            <a:xfrm>
              <a:off x="5329719" y="199837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3" name="TextBox 72"/>
            <p:cNvSpPr txBox="1"/>
            <p:nvPr/>
          </p:nvSpPr>
          <p:spPr>
            <a:xfrm>
              <a:off x="5192885" y="1512712"/>
              <a:ext cx="574196" cy="286232"/>
            </a:xfrm>
            <a:prstGeom prst="rect">
              <a:avLst/>
            </a:prstGeom>
            <a:noFill/>
          </p:spPr>
          <p:txBody>
            <a:bodyPr wrap="none" rtlCol="0">
              <a:spAutoFit/>
            </a:bodyPr>
            <a:lstStyle/>
            <a:p>
              <a:r>
                <a:rPr lang="en-US" sz="1400" b="1" dirty="0" smtClean="0"/>
                <a:t>ABR</a:t>
              </a:r>
              <a:endParaRPr lang="en-US" sz="1400" b="1" dirty="0"/>
            </a:p>
          </p:txBody>
        </p:sp>
        <p:sp>
          <p:nvSpPr>
            <p:cNvPr id="74" name="TextBox 73"/>
            <p:cNvSpPr txBox="1"/>
            <p:nvPr/>
          </p:nvSpPr>
          <p:spPr>
            <a:xfrm>
              <a:off x="4746990" y="1789287"/>
              <a:ext cx="301686" cy="244682"/>
            </a:xfrm>
            <a:prstGeom prst="rect">
              <a:avLst/>
            </a:prstGeom>
            <a:noFill/>
          </p:spPr>
          <p:txBody>
            <a:bodyPr wrap="none" rtlCol="0">
              <a:spAutoFit/>
            </a:bodyPr>
            <a:lstStyle/>
            <a:p>
              <a:r>
                <a:rPr lang="en-US" sz="1100" dirty="0" smtClean="0"/>
                <a:t>.2</a:t>
              </a:r>
              <a:endParaRPr lang="en-US" sz="1100" dirty="0"/>
            </a:p>
          </p:txBody>
        </p:sp>
        <p:cxnSp>
          <p:nvCxnSpPr>
            <p:cNvPr id="79" name="Straight Connector 78"/>
            <p:cNvCxnSpPr>
              <a:stCxn id="70" idx="3"/>
              <a:endCxn id="71" idx="1"/>
            </p:cNvCxnSpPr>
            <p:nvPr/>
          </p:nvCxnSpPr>
          <p:spPr bwMode="auto">
            <a:xfrm flipV="1">
              <a:off x="3122169" y="2005721"/>
              <a:ext cx="1911895" cy="271"/>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80" name="TextBox 79"/>
            <p:cNvSpPr txBox="1"/>
            <p:nvPr/>
          </p:nvSpPr>
          <p:spPr>
            <a:xfrm>
              <a:off x="4549434" y="2065865"/>
              <a:ext cx="545342" cy="244682"/>
            </a:xfrm>
            <a:prstGeom prst="rect">
              <a:avLst/>
            </a:prstGeom>
            <a:noFill/>
          </p:spPr>
          <p:txBody>
            <a:bodyPr wrap="none" rtlCol="0">
              <a:spAutoFit/>
            </a:bodyPr>
            <a:lstStyle/>
            <a:p>
              <a:r>
                <a:rPr lang="en-US" sz="1100" dirty="0" smtClean="0"/>
                <a:t>Fa0/0</a:t>
              </a:r>
              <a:endParaRPr lang="en-US" sz="1100" dirty="0"/>
            </a:p>
          </p:txBody>
        </p:sp>
        <p:sp>
          <p:nvSpPr>
            <p:cNvPr id="83" name="Rectangle 82"/>
            <p:cNvSpPr/>
            <p:nvPr/>
          </p:nvSpPr>
          <p:spPr>
            <a:xfrm>
              <a:off x="6541235" y="1624900"/>
              <a:ext cx="888384" cy="244682"/>
            </a:xfrm>
            <a:prstGeom prst="rect">
              <a:avLst/>
            </a:prstGeom>
          </p:spPr>
          <p:txBody>
            <a:bodyPr wrap="none">
              <a:spAutoFit/>
            </a:bodyPr>
            <a:lstStyle/>
            <a:p>
              <a:pPr defTabSz="814388"/>
              <a:r>
                <a:rPr lang="en-US" sz="1100" dirty="0" smtClean="0"/>
                <a:t>172.17.0.0 </a:t>
              </a:r>
              <a:endParaRPr lang="en-US" sz="1400" b="1" dirty="0" smtClean="0"/>
            </a:p>
          </p:txBody>
        </p:sp>
        <p:sp>
          <p:nvSpPr>
            <p:cNvPr id="84" name="Rectangle 83"/>
            <p:cNvSpPr/>
            <p:nvPr/>
          </p:nvSpPr>
          <p:spPr>
            <a:xfrm>
              <a:off x="3498848" y="1619254"/>
              <a:ext cx="1162499" cy="244682"/>
            </a:xfrm>
            <a:prstGeom prst="rect">
              <a:avLst/>
            </a:prstGeom>
          </p:spPr>
          <p:txBody>
            <a:bodyPr wrap="none">
              <a:spAutoFit/>
            </a:bodyPr>
            <a:lstStyle/>
            <a:p>
              <a:pPr defTabSz="814388"/>
              <a:r>
                <a:rPr lang="en-US" sz="1100" dirty="0" smtClean="0"/>
                <a:t>172.17.20.0 /24</a:t>
              </a:r>
              <a:endParaRPr lang="en-US" sz="1400" b="1" dirty="0" smtClean="0"/>
            </a:p>
          </p:txBody>
        </p:sp>
        <p:sp>
          <p:nvSpPr>
            <p:cNvPr id="85" name="Rectangle 84"/>
            <p:cNvSpPr/>
            <p:nvPr/>
          </p:nvSpPr>
          <p:spPr>
            <a:xfrm>
              <a:off x="3462919" y="1252366"/>
              <a:ext cx="1319079" cy="286232"/>
            </a:xfrm>
            <a:prstGeom prst="rect">
              <a:avLst/>
            </a:prstGeom>
          </p:spPr>
          <p:txBody>
            <a:bodyPr wrap="none">
              <a:spAutoFit/>
            </a:bodyPr>
            <a:lstStyle/>
            <a:p>
              <a:pPr defTabSz="814388"/>
              <a:r>
                <a:rPr lang="en-US" sz="1400" b="1" dirty="0" smtClean="0"/>
                <a:t>NSSA  Area 1</a:t>
              </a:r>
            </a:p>
          </p:txBody>
        </p:sp>
        <p:sp>
          <p:nvSpPr>
            <p:cNvPr id="86" name="Rectangle 85"/>
            <p:cNvSpPr/>
            <p:nvPr/>
          </p:nvSpPr>
          <p:spPr>
            <a:xfrm>
              <a:off x="6618187" y="1224142"/>
              <a:ext cx="732894" cy="286232"/>
            </a:xfrm>
            <a:prstGeom prst="rect">
              <a:avLst/>
            </a:prstGeom>
          </p:spPr>
          <p:txBody>
            <a:bodyPr wrap="none">
              <a:spAutoFit/>
            </a:bodyPr>
            <a:lstStyle/>
            <a:p>
              <a:pPr defTabSz="814388"/>
              <a:r>
                <a:rPr lang="en-US" sz="1400" b="1" dirty="0" smtClean="0"/>
                <a:t>Area 0</a:t>
              </a:r>
            </a:p>
          </p:txBody>
        </p:sp>
        <p:sp>
          <p:nvSpPr>
            <p:cNvPr id="87" name="TextBox 86"/>
            <p:cNvSpPr txBox="1"/>
            <p:nvPr/>
          </p:nvSpPr>
          <p:spPr>
            <a:xfrm>
              <a:off x="2501852" y="200401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88" name="TextBox 87"/>
            <p:cNvSpPr txBox="1"/>
            <p:nvPr/>
          </p:nvSpPr>
          <p:spPr>
            <a:xfrm>
              <a:off x="3127033" y="1794932"/>
              <a:ext cx="301686" cy="244682"/>
            </a:xfrm>
            <a:prstGeom prst="rect">
              <a:avLst/>
            </a:prstGeom>
            <a:noFill/>
          </p:spPr>
          <p:txBody>
            <a:bodyPr wrap="none" rtlCol="0">
              <a:spAutoFit/>
            </a:bodyPr>
            <a:lstStyle/>
            <a:p>
              <a:r>
                <a:rPr lang="en-US" sz="1100" dirty="0" smtClean="0"/>
                <a:t>.1</a:t>
              </a:r>
              <a:endParaRPr lang="en-US" sz="1100" dirty="0"/>
            </a:p>
          </p:txBody>
        </p:sp>
        <p:sp>
          <p:nvSpPr>
            <p:cNvPr id="89" name="TextBox 88"/>
            <p:cNvSpPr txBox="1"/>
            <p:nvPr/>
          </p:nvSpPr>
          <p:spPr>
            <a:xfrm>
              <a:off x="3098812" y="2037643"/>
              <a:ext cx="545342" cy="244682"/>
            </a:xfrm>
            <a:prstGeom prst="rect">
              <a:avLst/>
            </a:prstGeom>
            <a:noFill/>
          </p:spPr>
          <p:txBody>
            <a:bodyPr wrap="none" rtlCol="0">
              <a:spAutoFit/>
            </a:bodyPr>
            <a:lstStyle/>
            <a:p>
              <a:r>
                <a:rPr lang="en-US" sz="1100" dirty="0" smtClean="0"/>
                <a:t>Fa0/0</a:t>
              </a:r>
              <a:endParaRPr lang="en-US" sz="1100" dirty="0"/>
            </a:p>
          </p:txBody>
        </p:sp>
        <p:sp>
          <p:nvSpPr>
            <p:cNvPr id="92" name="Right Arrow 91"/>
            <p:cNvSpPr/>
            <p:nvPr/>
          </p:nvSpPr>
          <p:spPr bwMode="auto">
            <a:xfrm flipH="1">
              <a:off x="4255911" y="2359375"/>
              <a:ext cx="2681137" cy="395111"/>
            </a:xfrm>
            <a:prstGeom prs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0.0.0.0 Default Route</a:t>
              </a:r>
              <a:endParaRPr kumimoji="0" lang="en-US" sz="1400" i="0" u="none" strike="noStrike" cap="none" normalizeH="0" baseline="0" dirty="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OSPF Generate Default Routes?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Depends on the type of area.</a:t>
            </a:r>
          </a:p>
          <a:p>
            <a:r>
              <a:rPr lang="en-US" dirty="0" smtClean="0"/>
              <a:t>In a standard area:</a:t>
            </a:r>
          </a:p>
          <a:p>
            <a:pPr lvl="1"/>
            <a:r>
              <a:rPr lang="en-US" dirty="0" smtClean="0"/>
              <a:t>Routers do not automatically generate default routes.</a:t>
            </a:r>
          </a:p>
          <a:p>
            <a:pPr lvl="1"/>
            <a:r>
              <a:rPr lang="en-US" dirty="0" smtClean="0"/>
              <a:t>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default-information originate </a:t>
            </a:r>
            <a:r>
              <a:rPr lang="en-US" dirty="0" smtClean="0"/>
              <a:t>command must be used. </a:t>
            </a:r>
          </a:p>
          <a:p>
            <a:r>
              <a:rPr lang="en-US" dirty="0" smtClean="0"/>
              <a:t>In a stub and totally stubby area:</a:t>
            </a:r>
          </a:p>
          <a:p>
            <a:pPr lvl="1"/>
            <a:r>
              <a:rPr lang="en-US" dirty="0" smtClean="0"/>
              <a:t>The ABR automatically generates a summary LSA with the link-state ID 0.0.0.0.</a:t>
            </a:r>
          </a:p>
          <a:p>
            <a:pPr lvl="1"/>
            <a:r>
              <a:rPr lang="en-US" dirty="0" smtClean="0"/>
              <a:t>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default-information originate </a:t>
            </a:r>
            <a:r>
              <a:rPr lang="en-US" dirty="0" smtClean="0"/>
              <a:t>command is not required.</a:t>
            </a:r>
          </a:p>
          <a:p>
            <a:pPr lvl="1"/>
            <a:r>
              <a:rPr lang="en-US" dirty="0" smtClean="0"/>
              <a:t>This is true even if the ABR does not have a default route. </a:t>
            </a:r>
          </a:p>
          <a:p>
            <a:r>
              <a:rPr lang="en-US" dirty="0" smtClean="0"/>
              <a:t>In an NSSA area:</a:t>
            </a:r>
          </a:p>
          <a:p>
            <a:pPr lvl="1"/>
            <a:r>
              <a:rPr lang="en-US" dirty="0" smtClean="0"/>
              <a:t>The ABR generates the default route, but not by default. </a:t>
            </a:r>
          </a:p>
          <a:p>
            <a:pPr lvl="1"/>
            <a:r>
              <a:rPr lang="en-US" dirty="0" smtClean="0"/>
              <a:t>To force the ABR to generate the default route, use the</a:t>
            </a:r>
            <a:r>
              <a:rPr lang="en-US" b="1" dirty="0" smtClean="0">
                <a:latin typeface="Courier New" pitchFamily="49" charset="0"/>
                <a:cs typeface="Courier New" pitchFamily="49" charset="0"/>
              </a:rPr>
              <a:t> area </a:t>
            </a:r>
            <a:r>
              <a:rPr lang="en-US" i="1" dirty="0" smtClean="0">
                <a:latin typeface="Courier New" pitchFamily="49" charset="0"/>
                <a:cs typeface="Courier New" pitchFamily="49" charset="0"/>
              </a:rPr>
              <a:t>area-id </a:t>
            </a:r>
            <a:r>
              <a:rPr lang="en-US" b="1" dirty="0" smtClean="0">
                <a:latin typeface="Courier New" pitchFamily="49" charset="0"/>
                <a:cs typeface="Courier New" pitchFamily="49" charset="0"/>
              </a:rPr>
              <a:t>nssa default-information-originate </a:t>
            </a:r>
            <a:r>
              <a:rPr lang="en-US" dirty="0" smtClean="0"/>
              <a:t>command. </a:t>
            </a:r>
          </a:p>
          <a:p>
            <a:r>
              <a:rPr lang="en-US" dirty="0" smtClean="0"/>
              <a:t>In a totally stubby NSSA:</a:t>
            </a:r>
          </a:p>
          <a:p>
            <a:pPr lvl="1"/>
            <a:r>
              <a:rPr lang="en-US" dirty="0" smtClean="0"/>
              <a:t>The ABR automatically generates a default route.</a:t>
            </a: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OSPF Area Types in a Network</a:t>
            </a:r>
            <a:endParaRPr lang="en-US" dirty="0"/>
          </a:p>
        </p:txBody>
      </p:sp>
      <p:pic>
        <p:nvPicPr>
          <p:cNvPr id="428035" name="Picture 3"/>
          <p:cNvPicPr>
            <a:picLocks noGrp="1" noChangeAspect="1" noChangeArrowheads="1"/>
          </p:cNvPicPr>
          <p:nvPr>
            <p:ph sz="quarter" idx="10"/>
          </p:nvPr>
        </p:nvPicPr>
        <p:blipFill>
          <a:blip r:embed="rId3"/>
          <a:stretch>
            <a:fillRect/>
          </a:stretch>
        </p:blipFill>
        <p:spPr bwMode="auto">
          <a:xfrm>
            <a:off x="531684" y="1117954"/>
            <a:ext cx="8059023" cy="5313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Configuring and Verifying Advanced OSPF  Authentication</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6"/>
          <p:cNvSpPr>
            <a:spLocks noGrp="1" noChangeArrowheads="1"/>
          </p:cNvSpPr>
          <p:nvPr>
            <p:ph type="title"/>
          </p:nvPr>
        </p:nvSpPr>
        <p:spPr/>
        <p:txBody>
          <a:bodyPr/>
          <a:lstStyle/>
          <a:p>
            <a:r>
              <a:rPr lang="en-US" smtClean="0"/>
              <a:t>OSPF Authentication</a:t>
            </a:r>
            <a:endParaRPr lang="en-US" dirty="0" smtClean="0"/>
          </a:p>
        </p:txBody>
      </p:sp>
      <p:sp>
        <p:nvSpPr>
          <p:cNvPr id="39940" name="Rectangle 7"/>
          <p:cNvSpPr>
            <a:spLocks noGrp="1" noChangeArrowheads="1"/>
          </p:cNvSpPr>
          <p:nvPr>
            <p:ph idx="10"/>
          </p:nvPr>
        </p:nvSpPr>
        <p:spPr/>
        <p:txBody>
          <a:bodyPr/>
          <a:lstStyle/>
          <a:p>
            <a:r>
              <a:rPr lang="en-US" smtClean="0"/>
              <a:t>Purpose is to authenticate routing information.</a:t>
            </a:r>
          </a:p>
          <a:p>
            <a:pPr lvl="1"/>
            <a:r>
              <a:rPr lang="en-US" smtClean="0"/>
              <a:t>This is an interface specific configuration.</a:t>
            </a:r>
          </a:p>
          <a:p>
            <a:pPr lvl="1"/>
            <a:r>
              <a:rPr lang="en-US" smtClean="0"/>
              <a:t>Routers will only accept routing information from other routers that have been configured with the same authentication information.</a:t>
            </a:r>
            <a:endParaRPr lang="en-US" dirty="0" smtClean="0"/>
          </a:p>
        </p:txBody>
      </p:sp>
      <p:pic>
        <p:nvPicPr>
          <p:cNvPr id="6" name="Content Placeholder 5"/>
          <p:cNvPicPr>
            <a:picLocks noGrp="1" noChangeAspect="1" noChangeArrowheads="1"/>
          </p:cNvPicPr>
          <p:nvPr>
            <p:ph idx="11"/>
          </p:nvPr>
        </p:nvPicPr>
        <p:blipFill>
          <a:blip r:embed="rId2"/>
          <a:stretch>
            <a:fillRect/>
          </a:stretch>
        </p:blipFill>
        <p:spPr>
          <a:xfrm>
            <a:off x="1777826" y="2879678"/>
            <a:ext cx="5572110" cy="3587797"/>
          </a:xfrm>
        </p:spPr>
      </p:pic>
      <p:sp>
        <p:nvSpPr>
          <p:cNvPr id="5" name="Rectangle 4"/>
          <p:cNvSpPr/>
          <p:nvPr/>
        </p:nvSpPr>
        <p:spPr bwMode="auto">
          <a:xfrm>
            <a:off x="3687580" y="5561351"/>
            <a:ext cx="1648918" cy="284813"/>
          </a:xfrm>
          <a:prstGeom prst="rect">
            <a:avLst/>
          </a:prstGeom>
          <a:solidFill>
            <a:schemeClr val="bg1"/>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OSPF Router Types</a:t>
            </a:r>
          </a:p>
        </p:txBody>
      </p:sp>
      <p:pic>
        <p:nvPicPr>
          <p:cNvPr id="44035" name="Picture 3"/>
          <p:cNvPicPr>
            <a:picLocks noChangeAspect="1" noChangeArrowheads="1"/>
          </p:cNvPicPr>
          <p:nvPr/>
        </p:nvPicPr>
        <p:blipFill>
          <a:blip r:embed="rId3"/>
          <a:srcRect/>
          <a:stretch>
            <a:fillRect/>
          </a:stretch>
        </p:blipFill>
        <p:spPr bwMode="auto">
          <a:xfrm>
            <a:off x="685800" y="1336675"/>
            <a:ext cx="7772400" cy="5216525"/>
          </a:xfrm>
          <a:prstGeom prst="rect">
            <a:avLst/>
          </a:prstGeom>
          <a:noFill/>
          <a:ln w="9525">
            <a:noFill/>
            <a:miter lim="800000"/>
            <a:headEnd type="none" w="sm" len="sm"/>
            <a:tailEnd type="none" w="sm" len="sm"/>
          </a:ln>
        </p:spPr>
      </p:pic>
      <p:sp>
        <p:nvSpPr>
          <p:cNvPr id="1413124" name="Text Box 4"/>
          <p:cNvSpPr txBox="1">
            <a:spLocks noChangeArrowheads="1"/>
          </p:cNvSpPr>
          <p:nvPr/>
        </p:nvSpPr>
        <p:spPr bwMode="auto">
          <a:xfrm>
            <a:off x="7010400" y="4267200"/>
            <a:ext cx="990600" cy="466725"/>
          </a:xfrm>
          <a:prstGeom prst="rect">
            <a:avLst/>
          </a:prstGeom>
          <a:noFill/>
          <a:ln w="9525">
            <a:noFill/>
            <a:miter lim="800000"/>
            <a:headEnd type="none" w="sm" len="sm"/>
            <a:tailEnd type="none" w="sm" len="sm"/>
          </a:ln>
          <a:effectLst/>
        </p:spPr>
        <p:txBody>
          <a:bodyPr lIns="82124" tIns="41061" rIns="82124" bIns="41061">
            <a:spAutoFit/>
          </a:bodyPr>
          <a:lstStyle/>
          <a:p>
            <a:pPr>
              <a:spcBef>
                <a:spcPct val="50000"/>
              </a:spcBef>
              <a:defRPr/>
            </a:pPr>
            <a:r>
              <a:rPr lang="en-US" sz="1400" b="1">
                <a:effectLst>
                  <a:outerShdw blurRad="38100" dist="38100" dir="2700000" algn="tl">
                    <a:srgbClr val="C0C0C0"/>
                  </a:outerShdw>
                </a:effectLst>
                <a:latin typeface="Arial" charset="0"/>
              </a:rPr>
              <a:t>Internal Router</a:t>
            </a:r>
          </a:p>
        </p:txBody>
      </p:sp>
      <p:sp>
        <p:nvSpPr>
          <p:cNvPr id="1413125" name="Text Box 5"/>
          <p:cNvSpPr txBox="1">
            <a:spLocks noChangeArrowheads="1"/>
          </p:cNvSpPr>
          <p:nvPr/>
        </p:nvSpPr>
        <p:spPr bwMode="auto">
          <a:xfrm>
            <a:off x="381000" y="2895600"/>
            <a:ext cx="990600" cy="466725"/>
          </a:xfrm>
          <a:prstGeom prst="rect">
            <a:avLst/>
          </a:prstGeom>
          <a:noFill/>
          <a:ln w="9525">
            <a:noFill/>
            <a:miter lim="800000"/>
            <a:headEnd type="none" w="sm" len="sm"/>
            <a:tailEnd type="none" w="sm" len="sm"/>
          </a:ln>
          <a:effectLst/>
        </p:spPr>
        <p:txBody>
          <a:bodyPr lIns="82124" tIns="41061" rIns="82124" bIns="41061">
            <a:spAutoFit/>
          </a:bodyPr>
          <a:lstStyle/>
          <a:p>
            <a:pPr>
              <a:spcBef>
                <a:spcPct val="50000"/>
              </a:spcBef>
              <a:defRPr/>
            </a:pPr>
            <a:r>
              <a:rPr lang="en-US" sz="1400" b="1">
                <a:effectLst>
                  <a:outerShdw blurRad="38100" dist="38100" dir="2700000" algn="tl">
                    <a:srgbClr val="C0C0C0"/>
                  </a:outerShdw>
                </a:effectLst>
                <a:latin typeface="Arial" charset="0"/>
              </a:rPr>
              <a:t>Internal Routers</a:t>
            </a:r>
          </a:p>
        </p:txBody>
      </p:sp>
      <p:sp>
        <p:nvSpPr>
          <p:cNvPr id="1413126" name="Text Box 6"/>
          <p:cNvSpPr txBox="1">
            <a:spLocks noChangeArrowheads="1"/>
          </p:cNvSpPr>
          <p:nvPr/>
        </p:nvSpPr>
        <p:spPr bwMode="auto">
          <a:xfrm>
            <a:off x="4064000" y="3241675"/>
            <a:ext cx="990600" cy="466725"/>
          </a:xfrm>
          <a:prstGeom prst="rect">
            <a:avLst/>
          </a:prstGeom>
          <a:noFill/>
          <a:ln w="9525">
            <a:noFill/>
            <a:miter lim="800000"/>
            <a:headEnd type="none" w="sm" len="sm"/>
            <a:tailEnd type="none" w="sm" len="sm"/>
          </a:ln>
          <a:effectLst/>
        </p:spPr>
        <p:txBody>
          <a:bodyPr lIns="82124" tIns="41061" rIns="82124" bIns="41061">
            <a:spAutoFit/>
          </a:bodyPr>
          <a:lstStyle/>
          <a:p>
            <a:pPr>
              <a:spcBef>
                <a:spcPct val="50000"/>
              </a:spcBef>
              <a:defRPr/>
            </a:pPr>
            <a:r>
              <a:rPr lang="en-US" sz="1400" b="1">
                <a:effectLst>
                  <a:outerShdw blurRad="38100" dist="38100" dir="2700000" algn="tl">
                    <a:srgbClr val="C0C0C0"/>
                  </a:outerShdw>
                </a:effectLst>
                <a:latin typeface="Arial" charset="0"/>
              </a:rPr>
              <a:t>Internal Router</a:t>
            </a:r>
          </a:p>
        </p:txBody>
      </p:sp>
      <p:sp>
        <p:nvSpPr>
          <p:cNvPr id="1413127" name="Text Box 7"/>
          <p:cNvSpPr txBox="1">
            <a:spLocks noChangeArrowheads="1"/>
          </p:cNvSpPr>
          <p:nvPr/>
        </p:nvSpPr>
        <p:spPr bwMode="auto">
          <a:xfrm>
            <a:off x="3962400" y="2057400"/>
            <a:ext cx="1219200" cy="658813"/>
          </a:xfrm>
          <a:prstGeom prst="rect">
            <a:avLst/>
          </a:prstGeom>
          <a:noFill/>
          <a:ln w="9525">
            <a:noFill/>
            <a:miter lim="800000"/>
            <a:headEnd type="none" w="sm" len="sm"/>
            <a:tailEnd type="none" w="sm" len="sm"/>
          </a:ln>
          <a:effectLst/>
        </p:spPr>
        <p:txBody>
          <a:bodyPr lIns="82124" tIns="41061" rIns="82124" bIns="41061">
            <a:spAutoFit/>
          </a:bodyPr>
          <a:lstStyle/>
          <a:p>
            <a:pPr>
              <a:spcBef>
                <a:spcPct val="50000"/>
              </a:spcBef>
              <a:defRPr/>
            </a:pPr>
            <a:r>
              <a:rPr lang="en-US" sz="1400" b="1">
                <a:effectLst>
                  <a:outerShdw blurRad="38100" dist="38100" dir="2700000" algn="tl">
                    <a:srgbClr val="C0C0C0"/>
                  </a:outerShdw>
                </a:effectLst>
                <a:latin typeface="Arial" charset="0"/>
              </a:rPr>
              <a:t>All Backbone Routers</a:t>
            </a:r>
          </a:p>
        </p:txBody>
      </p:sp>
      <p:grpSp>
        <p:nvGrpSpPr>
          <p:cNvPr id="2" name="Group 8"/>
          <p:cNvGrpSpPr>
            <a:grpSpLocks/>
          </p:cNvGrpSpPr>
          <p:nvPr/>
        </p:nvGrpSpPr>
        <p:grpSpPr bwMode="auto">
          <a:xfrm>
            <a:off x="2667000" y="2057400"/>
            <a:ext cx="3810000" cy="1371600"/>
            <a:chOff x="1680" y="1296"/>
            <a:chExt cx="2400" cy="864"/>
          </a:xfrm>
        </p:grpSpPr>
        <p:sp>
          <p:nvSpPr>
            <p:cNvPr id="1413129" name="Text Box 9"/>
            <p:cNvSpPr txBox="1">
              <a:spLocks noChangeArrowheads="1"/>
            </p:cNvSpPr>
            <p:nvPr/>
          </p:nvSpPr>
          <p:spPr bwMode="auto">
            <a:xfrm>
              <a:off x="1680" y="1296"/>
              <a:ext cx="768" cy="415"/>
            </a:xfrm>
            <a:prstGeom prst="rect">
              <a:avLst/>
            </a:prstGeom>
            <a:noFill/>
            <a:ln w="9525">
              <a:noFill/>
              <a:miter lim="800000"/>
              <a:headEnd type="none" w="sm" len="sm"/>
              <a:tailEnd type="none" w="sm" len="sm"/>
            </a:ln>
            <a:effectLst/>
          </p:spPr>
          <p:txBody>
            <a:bodyPr lIns="82124" tIns="41061" rIns="82124" bIns="41061">
              <a:spAutoFit/>
            </a:bodyPr>
            <a:lstStyle/>
            <a:p>
              <a:pPr>
                <a:spcBef>
                  <a:spcPct val="50000"/>
                </a:spcBef>
                <a:defRPr/>
              </a:pPr>
              <a:r>
                <a:rPr lang="en-US" sz="1400" b="1" dirty="0">
                  <a:effectLst>
                    <a:outerShdw blurRad="38100" dist="38100" dir="2700000" algn="tl">
                      <a:srgbClr val="C0C0C0"/>
                    </a:outerShdw>
                  </a:effectLst>
                  <a:latin typeface="Arial" charset="0"/>
                </a:rPr>
                <a:t>ABR and Backbone Router</a:t>
              </a:r>
            </a:p>
          </p:txBody>
        </p:sp>
        <p:sp>
          <p:nvSpPr>
            <p:cNvPr id="1413130" name="Text Box 10"/>
            <p:cNvSpPr txBox="1">
              <a:spLocks noChangeArrowheads="1"/>
            </p:cNvSpPr>
            <p:nvPr/>
          </p:nvSpPr>
          <p:spPr bwMode="auto">
            <a:xfrm>
              <a:off x="3312" y="1296"/>
              <a:ext cx="768" cy="415"/>
            </a:xfrm>
            <a:prstGeom prst="rect">
              <a:avLst/>
            </a:prstGeom>
            <a:noFill/>
            <a:ln w="9525">
              <a:noFill/>
              <a:miter lim="800000"/>
              <a:headEnd type="none" w="sm" len="sm"/>
              <a:tailEnd type="none" w="sm" len="sm"/>
            </a:ln>
            <a:effectLst/>
          </p:spPr>
          <p:txBody>
            <a:bodyPr lIns="82124" tIns="41061" rIns="82124" bIns="41061">
              <a:spAutoFit/>
            </a:bodyPr>
            <a:lstStyle/>
            <a:p>
              <a:pPr>
                <a:spcBef>
                  <a:spcPct val="50000"/>
                </a:spcBef>
                <a:defRPr/>
              </a:pPr>
              <a:r>
                <a:rPr lang="en-US" sz="1400" b="1" dirty="0">
                  <a:effectLst>
                    <a:outerShdw blurRad="38100" dist="38100" dir="2700000" algn="tl">
                      <a:srgbClr val="C0C0C0"/>
                    </a:outerShdw>
                  </a:effectLst>
                  <a:latin typeface="Arial" charset="0"/>
                </a:rPr>
                <a:t>ABR and Backbone Router</a:t>
              </a:r>
            </a:p>
          </p:txBody>
        </p:sp>
        <p:sp>
          <p:nvSpPr>
            <p:cNvPr id="44045" name="Line 11"/>
            <p:cNvSpPr>
              <a:spLocks noChangeShapeType="1"/>
            </p:cNvSpPr>
            <p:nvPr/>
          </p:nvSpPr>
          <p:spPr bwMode="auto">
            <a:xfrm>
              <a:off x="2064" y="1680"/>
              <a:ext cx="0" cy="480"/>
            </a:xfrm>
            <a:prstGeom prst="line">
              <a:avLst/>
            </a:prstGeom>
            <a:noFill/>
            <a:ln w="38100">
              <a:solidFill>
                <a:schemeClr val="tx1"/>
              </a:solidFill>
              <a:round/>
              <a:headEnd type="none" w="sm" len="sm"/>
              <a:tailEnd type="triangle" w="sm" len="sm"/>
            </a:ln>
          </p:spPr>
          <p:txBody>
            <a:bodyPr lIns="82124" tIns="41061" rIns="82124" bIns="41061">
              <a:spAutoFit/>
            </a:bodyPr>
            <a:lstStyle/>
            <a:p>
              <a:endParaRPr lang="en-US"/>
            </a:p>
          </p:txBody>
        </p:sp>
        <p:sp>
          <p:nvSpPr>
            <p:cNvPr id="44046" name="Line 12"/>
            <p:cNvSpPr>
              <a:spLocks noChangeShapeType="1"/>
            </p:cNvSpPr>
            <p:nvPr/>
          </p:nvSpPr>
          <p:spPr bwMode="auto">
            <a:xfrm>
              <a:off x="3690" y="1680"/>
              <a:ext cx="0" cy="480"/>
            </a:xfrm>
            <a:prstGeom prst="line">
              <a:avLst/>
            </a:prstGeom>
            <a:noFill/>
            <a:ln w="38100">
              <a:solidFill>
                <a:schemeClr val="tx1"/>
              </a:solidFill>
              <a:round/>
              <a:headEnd type="none" w="sm" len="sm"/>
              <a:tailEnd type="triangle" w="sm" len="sm"/>
            </a:ln>
          </p:spPr>
          <p:txBody>
            <a:bodyPr lIns="82124" tIns="41061" rIns="82124" bIns="41061">
              <a:spAutoFit/>
            </a:bodyPr>
            <a:lstStyle/>
            <a:p>
              <a:endParaRPr lang="en-US"/>
            </a:p>
          </p:txBody>
        </p:sp>
      </p:grpSp>
      <p:sp>
        <p:nvSpPr>
          <p:cNvPr id="1413133" name="Text Box 13"/>
          <p:cNvSpPr txBox="1">
            <a:spLocks noChangeArrowheads="1"/>
          </p:cNvSpPr>
          <p:nvPr/>
        </p:nvSpPr>
        <p:spPr bwMode="auto">
          <a:xfrm>
            <a:off x="2743200" y="4314825"/>
            <a:ext cx="1219200" cy="658813"/>
          </a:xfrm>
          <a:prstGeom prst="rect">
            <a:avLst/>
          </a:prstGeom>
          <a:noFill/>
          <a:ln w="9525">
            <a:noFill/>
            <a:miter lim="800000"/>
            <a:headEnd type="none" w="sm" len="sm"/>
            <a:tailEnd type="none" w="sm" len="sm"/>
          </a:ln>
          <a:effectLst/>
        </p:spPr>
        <p:txBody>
          <a:bodyPr lIns="82124" tIns="41061" rIns="82124" bIns="41061">
            <a:spAutoFit/>
          </a:bodyPr>
          <a:lstStyle/>
          <a:p>
            <a:pPr>
              <a:spcBef>
                <a:spcPct val="50000"/>
              </a:spcBef>
              <a:defRPr/>
            </a:pPr>
            <a:r>
              <a:rPr lang="en-US" sz="1400" b="1" dirty="0">
                <a:effectLst>
                  <a:outerShdw blurRad="38100" dist="38100" dir="2700000" algn="tl">
                    <a:srgbClr val="C0C0C0"/>
                  </a:outerShdw>
                </a:effectLst>
                <a:latin typeface="Arial" charset="0"/>
              </a:rPr>
              <a:t>ASBR and Backbone Router</a:t>
            </a:r>
          </a:p>
        </p:txBody>
      </p:sp>
      <p:sp>
        <p:nvSpPr>
          <p:cNvPr id="1413134" name="Line 14"/>
          <p:cNvSpPr>
            <a:spLocks noChangeShapeType="1"/>
          </p:cNvSpPr>
          <p:nvPr/>
        </p:nvSpPr>
        <p:spPr bwMode="auto">
          <a:xfrm flipV="1">
            <a:off x="3886200" y="4648200"/>
            <a:ext cx="381000" cy="0"/>
          </a:xfrm>
          <a:prstGeom prst="line">
            <a:avLst/>
          </a:prstGeom>
          <a:noFill/>
          <a:ln w="38100">
            <a:solidFill>
              <a:schemeClr val="tx1"/>
            </a:solidFill>
            <a:round/>
            <a:headEnd type="none" w="sm" len="sm"/>
            <a:tailEnd type="triangle" w="sm" len="sm"/>
          </a:ln>
        </p:spPr>
        <p:txBody>
          <a:bodyPr lIns="82124" tIns="41061" rIns="82124" bIns="41061">
            <a:spAutoFit/>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13125"/>
                                        </p:tgtEl>
                                        <p:attrNameLst>
                                          <p:attrName>style.visibility</p:attrName>
                                        </p:attrNameLst>
                                      </p:cBhvr>
                                      <p:to>
                                        <p:strVal val="visible"/>
                                      </p:to>
                                    </p:set>
                                    <p:animEffect transition="in" filter="wipe(left)">
                                      <p:cBhvr>
                                        <p:cTn id="7" dur="500"/>
                                        <p:tgtEl>
                                          <p:spTgt spid="14131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13126"/>
                                        </p:tgtEl>
                                        <p:attrNameLst>
                                          <p:attrName>style.visibility</p:attrName>
                                        </p:attrNameLst>
                                      </p:cBhvr>
                                      <p:to>
                                        <p:strVal val="visible"/>
                                      </p:to>
                                    </p:set>
                                    <p:animEffect transition="in" filter="wipe(left)">
                                      <p:cBhvr>
                                        <p:cTn id="12" dur="500"/>
                                        <p:tgtEl>
                                          <p:spTgt spid="14131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13124"/>
                                        </p:tgtEl>
                                        <p:attrNameLst>
                                          <p:attrName>style.visibility</p:attrName>
                                        </p:attrNameLst>
                                      </p:cBhvr>
                                      <p:to>
                                        <p:strVal val="visible"/>
                                      </p:to>
                                    </p:set>
                                    <p:animEffect transition="in" filter="wipe(left)">
                                      <p:cBhvr>
                                        <p:cTn id="17" dur="500"/>
                                        <p:tgtEl>
                                          <p:spTgt spid="14131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13127"/>
                                        </p:tgtEl>
                                        <p:attrNameLst>
                                          <p:attrName>style.visibility</p:attrName>
                                        </p:attrNameLst>
                                      </p:cBhvr>
                                      <p:to>
                                        <p:strVal val="visible"/>
                                      </p:to>
                                    </p:set>
                                    <p:animEffect transition="in" filter="wipe(left)">
                                      <p:cBhvr>
                                        <p:cTn id="22" dur="500"/>
                                        <p:tgtEl>
                                          <p:spTgt spid="141312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13133"/>
                                        </p:tgtEl>
                                        <p:attrNameLst>
                                          <p:attrName>style.visibility</p:attrName>
                                        </p:attrNameLst>
                                      </p:cBhvr>
                                      <p:to>
                                        <p:strVal val="visible"/>
                                      </p:to>
                                    </p:set>
                                    <p:animEffect transition="in" filter="wipe(left)">
                                      <p:cBhvr>
                                        <p:cTn id="32" dur="500"/>
                                        <p:tgtEl>
                                          <p:spTgt spid="1413133"/>
                                        </p:tgtEl>
                                      </p:cBhvr>
                                    </p:animEffec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1413134"/>
                                        </p:tgtEl>
                                        <p:attrNameLst>
                                          <p:attrName>style.visibility</p:attrName>
                                        </p:attrNameLst>
                                      </p:cBhvr>
                                      <p:to>
                                        <p:strVal val="visible"/>
                                      </p:to>
                                    </p:set>
                                    <p:animEffect transition="in" filter="wipe(left)">
                                      <p:cBhvr>
                                        <p:cTn id="36" dur="500"/>
                                        <p:tgtEl>
                                          <p:spTgt spid="1413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24" grpId="0" autoUpdateAnimBg="0"/>
      <p:bldP spid="1413125" grpId="0" autoUpdateAnimBg="0"/>
      <p:bldP spid="1413126" grpId="0" autoUpdateAnimBg="0"/>
      <p:bldP spid="1413127" grpId="0" autoUpdateAnimBg="0"/>
      <p:bldP spid="1413133" grpId="0" autoUpdateAnimBg="0"/>
      <p:bldP spid="1413134" grpId="0" animBg="1"/>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Rectangle 3"/>
          <p:cNvSpPr>
            <a:spLocks noGrp="1" noChangeArrowheads="1"/>
          </p:cNvSpPr>
          <p:nvPr>
            <p:ph type="title"/>
          </p:nvPr>
        </p:nvSpPr>
        <p:spPr/>
        <p:txBody>
          <a:bodyPr/>
          <a:lstStyle/>
          <a:p>
            <a:r>
              <a:rPr lang="en-US" dirty="0" smtClean="0"/>
              <a:t>OSPF Authentication Types</a:t>
            </a:r>
            <a:endParaRPr lang="en-US" dirty="0"/>
          </a:p>
        </p:txBody>
      </p:sp>
      <p:sp>
        <p:nvSpPr>
          <p:cNvPr id="5" name="Content Placeholder 4"/>
          <p:cNvSpPr>
            <a:spLocks noGrp="1"/>
          </p:cNvSpPr>
          <p:nvPr>
            <p:ph idx="1"/>
          </p:nvPr>
        </p:nvSpPr>
        <p:spPr/>
        <p:txBody>
          <a:bodyPr/>
          <a:lstStyle/>
          <a:p>
            <a:r>
              <a:rPr lang="en-US" dirty="0" smtClean="0"/>
              <a:t>Router generates and checks each packet and authenticates the source of each update packet it receives</a:t>
            </a:r>
          </a:p>
          <a:p>
            <a:r>
              <a:rPr lang="en-US" dirty="0" smtClean="0"/>
              <a:t>Requires a pre-defined “key” (password) </a:t>
            </a:r>
          </a:p>
          <a:p>
            <a:pPr lvl="1"/>
            <a:r>
              <a:rPr lang="en-US" dirty="0" smtClean="0"/>
              <a:t>Note: All participating neighbors must have the same key configured</a:t>
            </a:r>
          </a:p>
          <a:p>
            <a:r>
              <a:rPr lang="en-US" dirty="0" smtClean="0"/>
              <a:t>OSPF supports 2 types of authentication:</a:t>
            </a:r>
          </a:p>
          <a:p>
            <a:pPr lvl="1"/>
            <a:r>
              <a:rPr lang="en-US" dirty="0" smtClean="0"/>
              <a:t>Simple password authentication (plain text) </a:t>
            </a:r>
          </a:p>
          <a:p>
            <a:pPr lvl="2"/>
            <a:r>
              <a:rPr lang="en-US" dirty="0" smtClean="0"/>
              <a:t>Less secure</a:t>
            </a:r>
          </a:p>
          <a:p>
            <a:pPr lvl="1"/>
            <a:r>
              <a:rPr lang="en-US" dirty="0" smtClean="0"/>
              <a:t>MD5 authentication </a:t>
            </a:r>
          </a:p>
          <a:p>
            <a:pPr lvl="2"/>
            <a:r>
              <a:rPr lang="en-US" dirty="0" smtClean="0"/>
              <a:t>M</a:t>
            </a:r>
            <a:r>
              <a:rPr lang="en-US" smtClean="0"/>
              <a:t>ore </a:t>
            </a:r>
            <a:r>
              <a:rPr lang="en-US" dirty="0" smtClean="0"/>
              <a:t>secure and recommended</a:t>
            </a:r>
          </a:p>
        </p:txBody>
      </p:sp>
    </p:spTree>
  </p:cSld>
  <p:clrMapOvr>
    <a:masterClrMapping/>
  </p:clrMapOvr>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for OSPF</a:t>
            </a:r>
            <a:endParaRPr lang="en-US" dirty="0"/>
          </a:p>
        </p:txBody>
      </p:sp>
      <p:sp>
        <p:nvSpPr>
          <p:cNvPr id="3" name="Content Placeholder 2"/>
          <p:cNvSpPr>
            <a:spLocks noGrp="1"/>
          </p:cNvSpPr>
          <p:nvPr>
            <p:ph idx="1"/>
          </p:nvPr>
        </p:nvSpPr>
        <p:spPr/>
        <p:txBody>
          <a:bodyPr>
            <a:normAutofit/>
          </a:bodyPr>
          <a:lstStyle/>
          <a:p>
            <a:r>
              <a:rPr lang="en-US" dirty="0" smtClean="0"/>
              <a:t>The following key parameters must be defined in enough detail before configuring OSPF authentication:</a:t>
            </a:r>
          </a:p>
          <a:p>
            <a:pPr lvl="1"/>
            <a:r>
              <a:rPr lang="en-US" dirty="0" smtClean="0"/>
              <a:t>The authentication </a:t>
            </a:r>
            <a:r>
              <a:rPr lang="en-US" smtClean="0"/>
              <a:t>mode (simple </a:t>
            </a:r>
            <a:r>
              <a:rPr lang="en-US" dirty="0" smtClean="0"/>
              <a:t>password versus MD5)</a:t>
            </a:r>
          </a:p>
          <a:p>
            <a:pPr lvl="1"/>
            <a:r>
              <a:rPr lang="en-US" dirty="0" smtClean="0"/>
              <a:t>The definition of one or more keys to authenticate OSPF packets, according to the network security plan.</a:t>
            </a:r>
          </a:p>
          <a:p>
            <a:r>
              <a:rPr lang="en-US" dirty="0" smtClean="0"/>
              <a:t>Once defined, the following steps may be implemented:</a:t>
            </a:r>
          </a:p>
          <a:p>
            <a:pPr marL="682625" lvl="1" indent="-457200">
              <a:buFont typeface="+mj-lt"/>
              <a:buAutoNum type="arabicPeriod"/>
            </a:pPr>
            <a:r>
              <a:rPr lang="en-US" dirty="0" smtClean="0"/>
              <a:t>Assign a password (key) to be used.</a:t>
            </a:r>
          </a:p>
          <a:p>
            <a:pPr marL="908050" lvl="2" indent="-219075"/>
            <a:r>
              <a:rPr lang="en-US" dirty="0" smtClean="0"/>
              <a:t>The actual command varies depending on the authentication mode used.</a:t>
            </a:r>
          </a:p>
          <a:p>
            <a:pPr marL="682625" lvl="1" indent="-457200">
              <a:buFont typeface="+mj-lt"/>
              <a:buAutoNum type="arabicPeriod"/>
            </a:pPr>
            <a:r>
              <a:rPr lang="en-US" dirty="0" smtClean="0"/>
              <a:t>Specify the authentication </a:t>
            </a:r>
            <a:r>
              <a:rPr lang="en-US" smtClean="0"/>
              <a:t>mode (simple </a:t>
            </a:r>
            <a:r>
              <a:rPr lang="en-US" dirty="0" smtClean="0"/>
              <a:t>password or MD5).</a:t>
            </a:r>
          </a:p>
          <a:p>
            <a:endParaRPr lang="en-US" dirty="0"/>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lstStyle/>
          <a:p>
            <a:pPr lvl="1"/>
            <a:r>
              <a:rPr lang="en-US" dirty="0" smtClean="0"/>
              <a:t>Configure A Key for Simple Authentication</a:t>
            </a:r>
          </a:p>
        </p:txBody>
      </p:sp>
      <p:sp>
        <p:nvSpPr>
          <p:cNvPr id="11" name="Content Placeholder 10"/>
          <p:cNvSpPr>
            <a:spLocks noGrp="1"/>
          </p:cNvSpPr>
          <p:nvPr>
            <p:ph idx="1"/>
          </p:nvPr>
        </p:nvSpPr>
        <p:spPr/>
        <p:txBody>
          <a:bodyPr>
            <a:normAutofit fontScale="92500" lnSpcReduction="10000"/>
          </a:bodyPr>
          <a:lstStyle/>
          <a:p>
            <a:pPr marL="225425" indent="-225425">
              <a:buClr>
                <a:schemeClr val="accent1"/>
              </a:buClr>
            </a:pPr>
            <a:r>
              <a:rPr lang="en-US" dirty="0" smtClean="0"/>
              <a:t>Define a password to use for simple password authentication.</a:t>
            </a:r>
          </a:p>
          <a:p>
            <a:endParaRPr lang="en-US" dirty="0"/>
          </a:p>
        </p:txBody>
      </p:sp>
      <p:sp>
        <p:nvSpPr>
          <p:cNvPr id="12" name="Text Placeholder 11"/>
          <p:cNvSpPr>
            <a:spLocks noGrp="1"/>
          </p:cNvSpPr>
          <p:nvPr>
            <p:ph type="body" sz="quarter" idx="10"/>
          </p:nvPr>
        </p:nvSpPr>
        <p:spPr/>
        <p:txBody>
          <a:bodyPr/>
          <a:lstStyle/>
          <a:p>
            <a:r>
              <a:rPr lang="en-US" sz="1800" dirty="0" smtClean="0"/>
              <a:t>Router(config-if)#	</a:t>
            </a:r>
          </a:p>
        </p:txBody>
      </p:sp>
      <p:sp>
        <p:nvSpPr>
          <p:cNvPr id="13" name="Text Placeholder 12"/>
          <p:cNvSpPr>
            <a:spLocks noGrp="1"/>
          </p:cNvSpPr>
          <p:nvPr>
            <p:ph type="body" sz="quarter" idx="11"/>
          </p:nvPr>
        </p:nvSpPr>
        <p:spPr>
          <a:xfrm>
            <a:off x="615326" y="2191282"/>
            <a:ext cx="8049172" cy="377078"/>
          </a:xfrm>
        </p:spPr>
        <p:txBody>
          <a:bodyPr/>
          <a:lstStyle/>
          <a:p>
            <a:pPr lvl="0"/>
            <a:r>
              <a:rPr lang="en-US" sz="1800" dirty="0" smtClean="0"/>
              <a:t>ip ospf authentication-key </a:t>
            </a:r>
            <a:r>
              <a:rPr lang="en-US" sz="1800" b="0" i="1" dirty="0" smtClean="0"/>
              <a:t>password</a:t>
            </a:r>
          </a:p>
        </p:txBody>
      </p:sp>
      <p:sp>
        <p:nvSpPr>
          <p:cNvPr id="17" name="Rectangle 16"/>
          <p:cNvSpPr/>
          <p:nvPr/>
        </p:nvSpPr>
        <p:spPr>
          <a:xfrm>
            <a:off x="266699" y="2784144"/>
            <a:ext cx="8487008" cy="1092607"/>
          </a:xfrm>
          <a:prstGeom prst="rect">
            <a:avLst/>
          </a:prstGeom>
        </p:spPr>
        <p:txBody>
          <a:bodyPr wrap="square">
            <a:spAutoFit/>
          </a:bodyPr>
          <a:lstStyle/>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The</a:t>
            </a:r>
            <a:r>
              <a:rPr lang="en-US" sz="2000" dirty="0" smtClean="0">
                <a:latin typeface="Courier New" pitchFamily="49" charset="0"/>
                <a:cs typeface="Courier New" pitchFamily="49" charset="0"/>
              </a:rPr>
              <a:t> </a:t>
            </a:r>
            <a:r>
              <a:rPr lang="en-US" sz="2000" i="1" dirty="0" smtClean="0">
                <a:latin typeface="Courier New" pitchFamily="49" charset="0"/>
                <a:cs typeface="Courier New" pitchFamily="49" charset="0"/>
              </a:rPr>
              <a:t>password</a:t>
            </a:r>
            <a:r>
              <a:rPr lang="en-US" sz="2000" b="1" i="1" dirty="0" smtClean="0">
                <a:latin typeface="Courier New" pitchFamily="49" charset="0"/>
                <a:cs typeface="Courier New" pitchFamily="49" charset="0"/>
              </a:rPr>
              <a:t> </a:t>
            </a:r>
            <a:r>
              <a:rPr lang="en-US" sz="2000" dirty="0" smtClean="0">
                <a:latin typeface="+mn-lt"/>
              </a:rPr>
              <a:t>parameter can be entered up to 8 bytes in length.</a:t>
            </a:r>
          </a:p>
          <a:p>
            <a:pPr marL="236538" indent="-236538" algn="l" defTabSz="814388" eaLnBrk="1" hangingPunct="1">
              <a:lnSpc>
                <a:spcPct val="100000"/>
              </a:lnSpc>
              <a:spcBef>
                <a:spcPts val="600"/>
              </a:spcBef>
              <a:buClr>
                <a:srgbClr val="708CA1"/>
              </a:buClr>
              <a:buFont typeface="Wingdings" pitchFamily="2" charset="2"/>
              <a:buChar char="§"/>
            </a:pPr>
            <a:r>
              <a:rPr lang="en-US" sz="2000" dirty="0" smtClean="0">
                <a:latin typeface="+mn-lt"/>
              </a:rPr>
              <a:t>This command is used in conjunction with the</a:t>
            </a:r>
            <a:r>
              <a:rPr lang="en-US" sz="2000" b="1" dirty="0" smtClean="0">
                <a:latin typeface="Courier New" pitchFamily="49" charset="0"/>
                <a:cs typeface="Courier New" pitchFamily="49" charset="0"/>
              </a:rPr>
              <a:t> ip ospf authentication </a:t>
            </a:r>
            <a:r>
              <a:rPr lang="en-US" sz="2000" dirty="0" smtClean="0"/>
              <a:t>command.</a:t>
            </a:r>
            <a:endParaRPr lang="en-US" sz="2000" dirty="0" smtClean="0">
              <a:latin typeface="+mn-lt"/>
            </a:endParaRP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lstStyle/>
          <a:p>
            <a:pPr lvl="1"/>
            <a:r>
              <a:rPr lang="en-US" dirty="0" smtClean="0"/>
              <a:t>Configure the MD5 Key-ID and Key</a:t>
            </a:r>
          </a:p>
        </p:txBody>
      </p:sp>
      <p:sp>
        <p:nvSpPr>
          <p:cNvPr id="11" name="Content Placeholder 10"/>
          <p:cNvSpPr>
            <a:spLocks noGrp="1"/>
          </p:cNvSpPr>
          <p:nvPr>
            <p:ph idx="1"/>
          </p:nvPr>
        </p:nvSpPr>
        <p:spPr/>
        <p:txBody>
          <a:bodyPr>
            <a:normAutofit fontScale="92500" lnSpcReduction="10000"/>
          </a:bodyPr>
          <a:lstStyle/>
          <a:p>
            <a:pPr marL="225425" indent="-225425">
              <a:buClr>
                <a:schemeClr val="accent1"/>
              </a:buClr>
            </a:pPr>
            <a:r>
              <a:rPr lang="en-US" dirty="0" smtClean="0"/>
              <a:t>Define a password to use for MD5 authentication.</a:t>
            </a:r>
          </a:p>
          <a:p>
            <a:endParaRPr lang="en-US" dirty="0"/>
          </a:p>
        </p:txBody>
      </p:sp>
      <p:sp>
        <p:nvSpPr>
          <p:cNvPr id="12" name="Text Placeholder 11"/>
          <p:cNvSpPr>
            <a:spLocks noGrp="1"/>
          </p:cNvSpPr>
          <p:nvPr>
            <p:ph type="body" sz="quarter" idx="10"/>
          </p:nvPr>
        </p:nvSpPr>
        <p:spPr/>
        <p:txBody>
          <a:bodyPr/>
          <a:lstStyle/>
          <a:p>
            <a:r>
              <a:rPr lang="en-US" sz="1800" dirty="0" smtClean="0"/>
              <a:t>Router(config-if)#	</a:t>
            </a:r>
          </a:p>
        </p:txBody>
      </p:sp>
      <p:sp>
        <p:nvSpPr>
          <p:cNvPr id="13" name="Text Placeholder 12"/>
          <p:cNvSpPr>
            <a:spLocks noGrp="1"/>
          </p:cNvSpPr>
          <p:nvPr>
            <p:ph type="body" sz="quarter" idx="11"/>
          </p:nvPr>
        </p:nvSpPr>
        <p:spPr/>
        <p:txBody>
          <a:bodyPr/>
          <a:lstStyle/>
          <a:p>
            <a:pPr lvl="0"/>
            <a:r>
              <a:rPr lang="en-US" sz="1800" dirty="0" smtClean="0"/>
              <a:t>ip ospf message-digest-key </a:t>
            </a:r>
            <a:r>
              <a:rPr lang="en-US" sz="1800" b="0" i="1" dirty="0" smtClean="0"/>
              <a:t>key-id </a:t>
            </a:r>
            <a:r>
              <a:rPr lang="en-US" sz="1800" dirty="0" smtClean="0"/>
              <a:t>md5 </a:t>
            </a:r>
            <a:r>
              <a:rPr lang="en-US" sz="1800" b="0" i="1" dirty="0" smtClean="0"/>
              <a:t>key</a:t>
            </a:r>
          </a:p>
        </p:txBody>
      </p:sp>
      <p:sp>
        <p:nvSpPr>
          <p:cNvPr id="7" name="Content Placeholder 6"/>
          <p:cNvSpPr>
            <a:spLocks noGrp="1"/>
          </p:cNvSpPr>
          <p:nvPr>
            <p:ph idx="12"/>
          </p:nvPr>
        </p:nvSpPr>
        <p:spPr/>
        <p:txBody>
          <a:bodyPr>
            <a:normAutofit/>
          </a:bodyPr>
          <a:lstStyle/>
          <a:p>
            <a:pPr>
              <a:spcBef>
                <a:spcPts val="600"/>
              </a:spcBef>
            </a:pPr>
            <a:r>
              <a:rPr lang="en-US" sz="2000" smtClean="0"/>
              <a:t>The</a:t>
            </a:r>
            <a:r>
              <a:rPr lang="en-US" sz="2000" smtClean="0">
                <a:latin typeface="Courier New" pitchFamily="49" charset="0"/>
                <a:cs typeface="Courier New" pitchFamily="49" charset="0"/>
              </a:rPr>
              <a:t> </a:t>
            </a:r>
            <a:r>
              <a:rPr lang="en-US" sz="2000" i="1" smtClean="0">
                <a:latin typeface="Courier New" pitchFamily="49" charset="0"/>
                <a:cs typeface="Courier New" pitchFamily="49" charset="0"/>
              </a:rPr>
              <a:t>key-id</a:t>
            </a:r>
            <a:r>
              <a:rPr lang="en-US" sz="2000" b="1" i="1" smtClean="0">
                <a:latin typeface="Courier New" pitchFamily="49" charset="0"/>
                <a:cs typeface="Courier New" pitchFamily="49" charset="0"/>
              </a:rPr>
              <a:t> </a:t>
            </a:r>
            <a:r>
              <a:rPr lang="en-US" sz="2000" smtClean="0"/>
              <a:t>parameter is an identifier in the range from 1 to 255.</a:t>
            </a:r>
          </a:p>
          <a:p>
            <a:pPr>
              <a:spcBef>
                <a:spcPts val="600"/>
              </a:spcBef>
            </a:pPr>
            <a:r>
              <a:rPr lang="en-US" sz="2000" smtClean="0"/>
              <a:t>The</a:t>
            </a:r>
            <a:r>
              <a:rPr lang="en-US" sz="2000" smtClean="0">
                <a:latin typeface="Courier New" pitchFamily="49" charset="0"/>
                <a:cs typeface="Courier New" pitchFamily="49" charset="0"/>
              </a:rPr>
              <a:t> </a:t>
            </a:r>
            <a:r>
              <a:rPr lang="en-US" sz="2000" i="1" smtClean="0">
                <a:latin typeface="Courier New" pitchFamily="49" charset="0"/>
                <a:cs typeface="Courier New" pitchFamily="49" charset="0"/>
              </a:rPr>
              <a:t>key </a:t>
            </a:r>
            <a:r>
              <a:rPr lang="en-US" sz="2000" smtClean="0"/>
              <a:t>parameter can be entered up to 16 bytes in length.</a:t>
            </a:r>
          </a:p>
          <a:p>
            <a:pPr>
              <a:spcBef>
                <a:spcPts val="600"/>
              </a:spcBef>
            </a:pPr>
            <a:r>
              <a:rPr lang="en-US" sz="2000" smtClean="0"/>
              <a:t>All neighboring routers on the same network must have the same</a:t>
            </a:r>
            <a:r>
              <a:rPr lang="en-US" sz="2000" smtClean="0">
                <a:latin typeface="Courier New" pitchFamily="49" charset="0"/>
                <a:cs typeface="Courier New" pitchFamily="49" charset="0"/>
              </a:rPr>
              <a:t> </a:t>
            </a:r>
            <a:r>
              <a:rPr lang="en-US" sz="2000" i="1" smtClean="0">
                <a:latin typeface="Courier New" pitchFamily="49" charset="0"/>
                <a:cs typeface="Courier New" pitchFamily="49" charset="0"/>
              </a:rPr>
              <a:t>key-id </a:t>
            </a:r>
            <a:r>
              <a:rPr lang="en-US" sz="2000" smtClean="0"/>
              <a:t>and the same</a:t>
            </a:r>
            <a:r>
              <a:rPr lang="en-US" sz="2000" smtClean="0">
                <a:latin typeface="Courier New" pitchFamily="49" charset="0"/>
                <a:cs typeface="Courier New" pitchFamily="49" charset="0"/>
              </a:rPr>
              <a:t> </a:t>
            </a:r>
            <a:r>
              <a:rPr lang="en-US" sz="2000" i="1" smtClean="0">
                <a:latin typeface="Courier New" pitchFamily="49" charset="0"/>
                <a:cs typeface="Courier New" pitchFamily="49" charset="0"/>
              </a:rPr>
              <a:t>key</a:t>
            </a:r>
            <a:r>
              <a:rPr lang="en-US" sz="2000" smtClean="0">
                <a:latin typeface="Courier New" pitchFamily="49" charset="0"/>
                <a:cs typeface="Courier New" pitchFamily="49" charset="0"/>
              </a:rPr>
              <a:t> </a:t>
            </a:r>
            <a:r>
              <a:rPr lang="en-US" sz="2000" smtClean="0"/>
              <a:t>value.</a:t>
            </a:r>
          </a:p>
          <a:p>
            <a:pPr>
              <a:spcBef>
                <a:spcPts val="600"/>
              </a:spcBef>
            </a:pPr>
            <a:r>
              <a:rPr lang="en-US" sz="2000" smtClean="0"/>
              <a:t>This command is used in conjunction with the</a:t>
            </a:r>
            <a:r>
              <a:rPr lang="en-US" sz="2000" b="1" smtClean="0">
                <a:latin typeface="Courier New" pitchFamily="49" charset="0"/>
                <a:cs typeface="Courier New" pitchFamily="49" charset="0"/>
              </a:rPr>
              <a:t> ip ospf authentication message-digest </a:t>
            </a:r>
            <a:r>
              <a:rPr lang="en-US" sz="2000" smtClean="0"/>
              <a:t>command.</a:t>
            </a:r>
          </a:p>
          <a:p>
            <a:pPr>
              <a:spcBef>
                <a:spcPts val="600"/>
              </a:spcBef>
            </a:pPr>
            <a:endParaRPr lang="en-US" sz="2000" smtClean="0"/>
          </a:p>
          <a:p>
            <a:endParaRPr lang="en-US" sz="2000"/>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p:txBody>
          <a:bodyPr>
            <a:normAutofit fontScale="90000"/>
          </a:bodyPr>
          <a:lstStyle/>
          <a:p>
            <a:pPr lvl="1"/>
            <a:r>
              <a:rPr lang="en-US" smtClean="0"/>
              <a:t>Configure the Authentication Mode for OSPF</a:t>
            </a:r>
            <a:endParaRPr lang="en-US" dirty="0" smtClean="0"/>
          </a:p>
        </p:txBody>
      </p:sp>
      <p:sp>
        <p:nvSpPr>
          <p:cNvPr id="11" name="Content Placeholder 10"/>
          <p:cNvSpPr>
            <a:spLocks noGrp="1"/>
          </p:cNvSpPr>
          <p:nvPr>
            <p:ph idx="1"/>
          </p:nvPr>
        </p:nvSpPr>
        <p:spPr/>
        <p:txBody>
          <a:bodyPr>
            <a:noAutofit/>
          </a:bodyPr>
          <a:lstStyle/>
          <a:p>
            <a:r>
              <a:rPr lang="en-US" sz="2200" smtClean="0"/>
              <a:t>Specify the authentication type.</a:t>
            </a:r>
          </a:p>
          <a:p>
            <a:endParaRPr lang="en-US" sz="2200" dirty="0"/>
          </a:p>
        </p:txBody>
      </p:sp>
      <p:sp>
        <p:nvSpPr>
          <p:cNvPr id="12" name="Text Placeholder 11"/>
          <p:cNvSpPr>
            <a:spLocks noGrp="1"/>
          </p:cNvSpPr>
          <p:nvPr>
            <p:ph type="body" sz="quarter" idx="10"/>
          </p:nvPr>
        </p:nvSpPr>
        <p:spPr/>
        <p:txBody>
          <a:bodyPr/>
          <a:lstStyle/>
          <a:p>
            <a:r>
              <a:rPr lang="en-US" smtClean="0"/>
              <a:t>Router(config-if)#</a:t>
            </a:r>
            <a:endParaRPr lang="en-US" dirty="0" smtClean="0"/>
          </a:p>
        </p:txBody>
      </p:sp>
      <p:sp>
        <p:nvSpPr>
          <p:cNvPr id="13" name="Text Placeholder 12"/>
          <p:cNvSpPr>
            <a:spLocks noGrp="1"/>
          </p:cNvSpPr>
          <p:nvPr>
            <p:ph type="body" sz="quarter" idx="11"/>
          </p:nvPr>
        </p:nvSpPr>
        <p:spPr/>
        <p:txBody>
          <a:bodyPr/>
          <a:lstStyle/>
          <a:p>
            <a:r>
              <a:rPr lang="en-US" smtClean="0"/>
              <a:t>ip ospf authentication [message-digest | null]</a:t>
            </a:r>
            <a:endParaRPr lang="en-US" dirty="0"/>
          </a:p>
        </p:txBody>
      </p:sp>
      <p:sp>
        <p:nvSpPr>
          <p:cNvPr id="16" name="Rectangle 15"/>
          <p:cNvSpPr/>
          <p:nvPr/>
        </p:nvSpPr>
        <p:spPr>
          <a:xfrm>
            <a:off x="266699" y="2811439"/>
            <a:ext cx="8487008" cy="2862322"/>
          </a:xfrm>
          <a:prstGeom prst="rect">
            <a:avLst/>
          </a:prstGeom>
        </p:spPr>
        <p:txBody>
          <a:bodyPr wrap="square">
            <a:spAutoFit/>
          </a:bodyPr>
          <a:lstStyle/>
          <a:p>
            <a:pPr marL="236538" lvl="1" indent="-236538" algn="l" defTabSz="814388" eaLnBrk="1" hangingPunct="1">
              <a:lnSpc>
                <a:spcPct val="100000"/>
              </a:lnSpc>
              <a:spcBef>
                <a:spcPts val="600"/>
              </a:spcBef>
              <a:buClr>
                <a:srgbClr val="708CA1"/>
              </a:buClr>
              <a:buFont typeface="Wingdings" pitchFamily="2" charset="2"/>
              <a:buChar char="§"/>
            </a:pPr>
            <a:r>
              <a:rPr lang="en-US" sz="2000" smtClean="0"/>
              <a:t>Before using this command, configure a password. </a:t>
            </a:r>
          </a:p>
          <a:p>
            <a:pPr marL="236538" indent="-236538" algn="l" defTabSz="814388" eaLnBrk="1" hangingPunct="1">
              <a:lnSpc>
                <a:spcPct val="100000"/>
              </a:lnSpc>
              <a:spcBef>
                <a:spcPts val="600"/>
              </a:spcBef>
              <a:buClr>
                <a:srgbClr val="708CA1"/>
              </a:buClr>
              <a:buFont typeface="Wingdings" pitchFamily="2" charset="2"/>
              <a:buChar char="§"/>
            </a:pPr>
            <a:r>
              <a:rPr lang="en-US" sz="2000" smtClean="0"/>
              <a:t>The command without any parameters specifies that simple password authentication will be used. </a:t>
            </a:r>
          </a:p>
          <a:p>
            <a:pPr marL="236538" indent="-236538" algn="l" defTabSz="814388" eaLnBrk="1" hangingPunct="1">
              <a:lnSpc>
                <a:spcPct val="100000"/>
              </a:lnSpc>
              <a:spcBef>
                <a:spcPts val="600"/>
              </a:spcBef>
              <a:buClr>
                <a:srgbClr val="708CA1"/>
              </a:buClr>
              <a:buFont typeface="Wingdings" pitchFamily="2" charset="2"/>
              <a:buChar char="§"/>
            </a:pPr>
            <a:r>
              <a:rPr lang="en-US" sz="2000" smtClean="0"/>
              <a:t>The</a:t>
            </a:r>
            <a:r>
              <a:rPr lang="en-US" sz="2000" smtClean="0">
                <a:latin typeface="Courier New" pitchFamily="49" charset="0"/>
                <a:cs typeface="Courier New" pitchFamily="49" charset="0"/>
              </a:rPr>
              <a:t> </a:t>
            </a:r>
            <a:r>
              <a:rPr lang="en-US" sz="2000" b="1" smtClean="0">
                <a:latin typeface="Courier New" pitchFamily="49" charset="0"/>
                <a:cs typeface="Courier New" pitchFamily="49" charset="0"/>
              </a:rPr>
              <a:t>message-digest</a:t>
            </a:r>
            <a:r>
              <a:rPr lang="en-US" sz="2000" b="1" i="1" smtClean="0">
                <a:latin typeface="Courier New" pitchFamily="49" charset="0"/>
                <a:cs typeface="Courier New" pitchFamily="49" charset="0"/>
              </a:rPr>
              <a:t> </a:t>
            </a:r>
            <a:r>
              <a:rPr lang="en-US" sz="2000" smtClean="0"/>
              <a:t>parameter specifies that MD5 authentication will be used.</a:t>
            </a:r>
          </a:p>
          <a:p>
            <a:pPr marL="236538" indent="-236538" algn="l" defTabSz="814388" eaLnBrk="1" hangingPunct="1">
              <a:lnSpc>
                <a:spcPct val="100000"/>
              </a:lnSpc>
              <a:spcBef>
                <a:spcPts val="600"/>
              </a:spcBef>
              <a:buClr>
                <a:srgbClr val="708CA1"/>
              </a:buClr>
              <a:buFont typeface="Wingdings" pitchFamily="2" charset="2"/>
              <a:buChar char="§"/>
            </a:pPr>
            <a:r>
              <a:rPr lang="en-US" sz="2000" smtClean="0"/>
              <a:t>The</a:t>
            </a:r>
            <a:r>
              <a:rPr lang="en-US" sz="2000" smtClean="0">
                <a:latin typeface="Courier New" pitchFamily="49" charset="0"/>
                <a:cs typeface="Courier New" pitchFamily="49" charset="0"/>
              </a:rPr>
              <a:t> </a:t>
            </a:r>
            <a:r>
              <a:rPr lang="en-US" sz="2000" b="1" smtClean="0">
                <a:latin typeface="Courier New" pitchFamily="49" charset="0"/>
                <a:cs typeface="Courier New" pitchFamily="49" charset="0"/>
              </a:rPr>
              <a:t>null</a:t>
            </a:r>
            <a:r>
              <a:rPr lang="en-US" sz="2000" b="1" i="1" smtClean="0">
                <a:latin typeface="Courier New" pitchFamily="49" charset="0"/>
                <a:cs typeface="Courier New" pitchFamily="49" charset="0"/>
              </a:rPr>
              <a:t> </a:t>
            </a:r>
            <a:r>
              <a:rPr lang="en-US" sz="2000" smtClean="0"/>
              <a:t>parameter specifies that no authentication is used. </a:t>
            </a:r>
          </a:p>
          <a:p>
            <a:pPr marL="693738" lvl="1" indent="-236538" algn="l" defTabSz="814388" eaLnBrk="1" hangingPunct="1">
              <a:lnSpc>
                <a:spcPct val="100000"/>
              </a:lnSpc>
              <a:spcBef>
                <a:spcPts val="600"/>
              </a:spcBef>
              <a:buClr>
                <a:srgbClr val="708CA1"/>
              </a:buClr>
              <a:buFont typeface="Wingdings" pitchFamily="2" charset="2"/>
              <a:buChar char="§"/>
            </a:pPr>
            <a:r>
              <a:rPr lang="en-US" sz="2000" smtClean="0"/>
              <a:t>This can be useful for overriding simple password or MD5 authentication.</a:t>
            </a:r>
            <a:endParaRPr lang="en-US" sz="2000" dirty="0" smtClean="0"/>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383822" y="3449858"/>
            <a:ext cx="3318934" cy="40639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fontScale="90000"/>
          </a:bodyPr>
          <a:lstStyle/>
          <a:p>
            <a:r>
              <a:rPr lang="en-US" dirty="0" smtClean="0"/>
              <a:t>Configuring Simple Password Authentication</a:t>
            </a:r>
            <a:endParaRPr lang="en-US" dirty="0"/>
          </a:p>
        </p:txBody>
      </p:sp>
      <p:sp>
        <p:nvSpPr>
          <p:cNvPr id="33" name="Text Placeholder 5"/>
          <p:cNvSpPr>
            <a:spLocks/>
          </p:cNvSpPr>
          <p:nvPr/>
        </p:nvSpPr>
        <p:spPr bwMode="auto">
          <a:xfrm>
            <a:off x="279400" y="1396649"/>
            <a:ext cx="4619978" cy="4198096"/>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 </a:t>
            </a:r>
            <a:r>
              <a:rPr lang="en-US" sz="1200" b="1" kern="0" dirty="0" smtClean="0">
                <a:latin typeface="Courier New" pitchFamily="49" charset="0"/>
              </a:rPr>
              <a:t>show running-config</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interface Fa0/0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10.1.1.1 255.255.255.0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interface Serial0/0/1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192.168.1.101 255.255.255.224</a:t>
            </a:r>
          </a:p>
          <a:p>
            <a:pPr marL="236538" indent="-236538" algn="l" defTabSz="814388" eaLnBrk="1" hangingPunct="1">
              <a:lnSpc>
                <a:spcPct val="100000"/>
              </a:lnSpc>
              <a:spcBef>
                <a:spcPts val="0"/>
              </a:spcBef>
              <a:buClr>
                <a:srgbClr val="708CA1"/>
              </a:buClr>
              <a:defRPr/>
            </a:pPr>
            <a:r>
              <a:rPr lang="en-US" sz="1200" b="1" kern="0" dirty="0" smtClean="0">
                <a:latin typeface="Courier New" pitchFamily="49" charset="0"/>
              </a:rPr>
              <a:t> ip ospf authentication</a:t>
            </a:r>
          </a:p>
          <a:p>
            <a:pPr marL="236538" indent="-236538" algn="l" defTabSz="814388" eaLnBrk="1" hangingPunct="1">
              <a:lnSpc>
                <a:spcPct val="100000"/>
              </a:lnSpc>
              <a:spcBef>
                <a:spcPts val="0"/>
              </a:spcBef>
              <a:buClr>
                <a:srgbClr val="708CA1"/>
              </a:buClr>
              <a:defRPr/>
            </a:pPr>
            <a:r>
              <a:rPr lang="en-US" sz="1200" b="1" kern="0" dirty="0" smtClean="0">
                <a:latin typeface="Courier New" pitchFamily="49" charset="0"/>
              </a:rPr>
              <a:t> ip ospf authentication-key PLAINPAS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log-adjacency-changes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network 10.1.1.1 0.0.0.0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network 192.168.1.0 0.0.0.255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a:latin typeface="Courier New" pitchFamily="49" charset="0"/>
            </a:endParaRPr>
          </a:p>
        </p:txBody>
      </p:sp>
      <p:grpSp>
        <p:nvGrpSpPr>
          <p:cNvPr id="28" name="Group 27"/>
          <p:cNvGrpSpPr/>
          <p:nvPr/>
        </p:nvGrpSpPr>
        <p:grpSpPr>
          <a:xfrm>
            <a:off x="5117331" y="1458416"/>
            <a:ext cx="3740948" cy="1839949"/>
            <a:chOff x="5267459" y="1458416"/>
            <a:chExt cx="3740948" cy="1839949"/>
          </a:xfrm>
        </p:grpSpPr>
        <p:sp>
          <p:nvSpPr>
            <p:cNvPr id="48" name="Freeform 9"/>
            <p:cNvSpPr>
              <a:spLocks/>
            </p:cNvSpPr>
            <p:nvPr/>
          </p:nvSpPr>
          <p:spPr bwMode="auto">
            <a:xfrm>
              <a:off x="6309638" y="2398997"/>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9" name="Rounded Rectangle 28"/>
            <p:cNvSpPr/>
            <p:nvPr/>
          </p:nvSpPr>
          <p:spPr bwMode="auto">
            <a:xfrm>
              <a:off x="5267459" y="1458416"/>
              <a:ext cx="3740948" cy="183994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 name="Picture 37"/>
            <p:cNvPicPr>
              <a:picLocks noChangeArrowheads="1"/>
            </p:cNvPicPr>
            <p:nvPr/>
          </p:nvPicPr>
          <p:blipFill>
            <a:blip r:embed="rId3"/>
            <a:srcRect/>
            <a:stretch>
              <a:fillRect/>
            </a:stretch>
          </p:blipFill>
          <p:spPr bwMode="auto">
            <a:xfrm>
              <a:off x="5471676" y="2178662"/>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8005560" y="2189679"/>
              <a:ext cx="870351" cy="451691"/>
            </a:xfrm>
            <a:prstGeom prst="rect">
              <a:avLst/>
            </a:prstGeom>
            <a:noFill/>
            <a:ln w="9525">
              <a:noFill/>
              <a:miter lim="800000"/>
              <a:headEnd/>
              <a:tailEnd/>
            </a:ln>
          </p:spPr>
        </p:pic>
        <p:sp>
          <p:nvSpPr>
            <p:cNvPr id="13" name="TextBox 12"/>
            <p:cNvSpPr txBox="1"/>
            <p:nvPr/>
          </p:nvSpPr>
          <p:spPr>
            <a:xfrm>
              <a:off x="8530734" y="2681761"/>
              <a:ext cx="455336" cy="157915"/>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4" name="TextBox 13"/>
            <p:cNvSpPr txBox="1"/>
            <p:nvPr/>
          </p:nvSpPr>
          <p:spPr>
            <a:xfrm>
              <a:off x="5952794" y="2659726"/>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20" name="Straight Connector 19"/>
            <p:cNvCxnSpPr/>
            <p:nvPr/>
          </p:nvCxnSpPr>
          <p:spPr bwMode="auto">
            <a:xfrm rot="5400000">
              <a:off x="5733337" y="277632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5657135" y="2948005"/>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8309448" y="2785509"/>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8233246" y="2957186"/>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4" name="TextBox 23"/>
            <p:cNvSpPr txBox="1"/>
            <p:nvPr/>
          </p:nvSpPr>
          <p:spPr>
            <a:xfrm>
              <a:off x="5747109" y="239899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5" name="TextBox 24"/>
            <p:cNvSpPr txBox="1"/>
            <p:nvPr/>
          </p:nvSpPr>
          <p:spPr>
            <a:xfrm>
              <a:off x="8301215" y="2408178"/>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6" name="TextBox 25"/>
            <p:cNvSpPr txBox="1"/>
            <p:nvPr/>
          </p:nvSpPr>
          <p:spPr>
            <a:xfrm>
              <a:off x="5401903" y="3012277"/>
              <a:ext cx="1013551" cy="165253"/>
            </a:xfrm>
            <a:prstGeom prst="rect">
              <a:avLst/>
            </a:prstGeom>
            <a:noFill/>
          </p:spPr>
          <p:txBody>
            <a:bodyPr wrap="square" lIns="0" tIns="0" rIns="0" bIns="0" rtlCol="0" anchor="ctr" anchorCtr="0">
              <a:noAutofit/>
            </a:bodyPr>
            <a:lstStyle/>
            <a:p>
              <a:r>
                <a:rPr lang="en-US" sz="1050" dirty="0" smtClean="0"/>
                <a:t>10.1.1.0 /24</a:t>
              </a:r>
              <a:endParaRPr lang="en-US" sz="1050" dirty="0"/>
            </a:p>
          </p:txBody>
        </p:sp>
        <p:sp>
          <p:nvSpPr>
            <p:cNvPr id="30" name="TextBox 29"/>
            <p:cNvSpPr txBox="1"/>
            <p:nvPr/>
          </p:nvSpPr>
          <p:spPr>
            <a:xfrm>
              <a:off x="5397242" y="1565151"/>
              <a:ext cx="945988" cy="160898"/>
            </a:xfrm>
            <a:prstGeom prst="rect">
              <a:avLst/>
            </a:prstGeom>
            <a:noFill/>
          </p:spPr>
          <p:txBody>
            <a:bodyPr wrap="square" lIns="0" tIns="0" rIns="0" bIns="0" rtlCol="0" anchor="ctr" anchorCtr="0">
              <a:noAutofit/>
            </a:bodyPr>
            <a:lstStyle/>
            <a:p>
              <a:r>
                <a:rPr lang="en-US" sz="1050" b="1" dirty="0" smtClean="0"/>
                <a:t>Area 0</a:t>
              </a:r>
              <a:endParaRPr lang="en-US" sz="1050" b="1" dirty="0"/>
            </a:p>
          </p:txBody>
        </p:sp>
        <p:sp>
          <p:nvSpPr>
            <p:cNvPr id="47" name="TextBox 46"/>
            <p:cNvSpPr txBox="1"/>
            <p:nvPr/>
          </p:nvSpPr>
          <p:spPr>
            <a:xfrm>
              <a:off x="7973812" y="3015989"/>
              <a:ext cx="1013551" cy="165253"/>
            </a:xfrm>
            <a:prstGeom prst="rect">
              <a:avLst/>
            </a:prstGeom>
            <a:noFill/>
          </p:spPr>
          <p:txBody>
            <a:bodyPr wrap="square" lIns="0" tIns="0" rIns="0" bIns="0" rtlCol="0" anchor="ctr" anchorCtr="0">
              <a:noAutofit/>
            </a:bodyPr>
            <a:lstStyle/>
            <a:p>
              <a:r>
                <a:rPr lang="en-US" sz="1050" dirty="0" smtClean="0"/>
                <a:t>10.2.2.0 /24</a:t>
              </a:r>
              <a:endParaRPr lang="en-US" sz="1050" dirty="0"/>
            </a:p>
          </p:txBody>
        </p:sp>
        <p:sp>
          <p:nvSpPr>
            <p:cNvPr id="49" name="TextBox 48"/>
            <p:cNvSpPr txBox="1"/>
            <p:nvPr/>
          </p:nvSpPr>
          <p:spPr>
            <a:xfrm>
              <a:off x="6363924" y="2446021"/>
              <a:ext cx="503430" cy="172119"/>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0" name="TextBox 49"/>
            <p:cNvSpPr txBox="1"/>
            <p:nvPr/>
          </p:nvSpPr>
          <p:spPr>
            <a:xfrm>
              <a:off x="7596259" y="2531514"/>
              <a:ext cx="508882" cy="18698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1" name="TextBox 50"/>
            <p:cNvSpPr txBox="1"/>
            <p:nvPr/>
          </p:nvSpPr>
          <p:spPr>
            <a:xfrm>
              <a:off x="6679631" y="1988896"/>
              <a:ext cx="945988" cy="160898"/>
            </a:xfrm>
            <a:prstGeom prst="rect">
              <a:avLst/>
            </a:prstGeom>
            <a:noFill/>
          </p:spPr>
          <p:txBody>
            <a:bodyPr wrap="square" lIns="0" tIns="0" rIns="0" bIns="0" rtlCol="0" anchor="ctr" anchorCtr="0">
              <a:noAutofit/>
            </a:bodyPr>
            <a:lstStyle/>
            <a:p>
              <a:endParaRPr lang="en-US" sz="1000" dirty="0"/>
            </a:p>
          </p:txBody>
        </p:sp>
        <p:sp>
          <p:nvSpPr>
            <p:cNvPr id="52" name="TextBox 51"/>
            <p:cNvSpPr txBox="1"/>
            <p:nvPr/>
          </p:nvSpPr>
          <p:spPr>
            <a:xfrm>
              <a:off x="6669540" y="1835764"/>
              <a:ext cx="1013551" cy="165253"/>
            </a:xfrm>
            <a:prstGeom prst="rect">
              <a:avLst/>
            </a:prstGeom>
            <a:noFill/>
          </p:spPr>
          <p:txBody>
            <a:bodyPr wrap="square" lIns="0" tIns="0" rIns="0" bIns="0" rtlCol="0" anchor="ctr" anchorCtr="0">
              <a:noAutofit/>
            </a:bodyPr>
            <a:lstStyle/>
            <a:p>
              <a:r>
                <a:rPr lang="en-US" sz="1050" dirty="0" smtClean="0"/>
                <a:t>192.168.1.96 /27</a:t>
              </a:r>
              <a:endParaRPr lang="en-US" sz="1050" dirty="0"/>
            </a:p>
          </p:txBody>
        </p:sp>
        <p:sp>
          <p:nvSpPr>
            <p:cNvPr id="53" name="TextBox 52"/>
            <p:cNvSpPr txBox="1"/>
            <p:nvPr/>
          </p:nvSpPr>
          <p:spPr>
            <a:xfrm>
              <a:off x="6371361" y="2208128"/>
              <a:ext cx="1013551" cy="165253"/>
            </a:xfrm>
            <a:prstGeom prst="rect">
              <a:avLst/>
            </a:prstGeom>
            <a:noFill/>
          </p:spPr>
          <p:txBody>
            <a:bodyPr wrap="square" lIns="0" tIns="0" rIns="0" bIns="0" rtlCol="0" anchor="ctr" anchorCtr="0">
              <a:noAutofit/>
            </a:bodyPr>
            <a:lstStyle/>
            <a:p>
              <a:pPr algn="l"/>
              <a:r>
                <a:rPr lang="en-US" sz="1050" dirty="0" smtClean="0"/>
                <a:t>.101</a:t>
              </a:r>
              <a:endParaRPr lang="en-US" sz="1050" dirty="0"/>
            </a:p>
          </p:txBody>
        </p:sp>
        <p:sp>
          <p:nvSpPr>
            <p:cNvPr id="54" name="TextBox 53"/>
            <p:cNvSpPr txBox="1"/>
            <p:nvPr/>
          </p:nvSpPr>
          <p:spPr>
            <a:xfrm>
              <a:off x="7694634" y="2360525"/>
              <a:ext cx="544315" cy="179554"/>
            </a:xfrm>
            <a:prstGeom prst="rect">
              <a:avLst/>
            </a:prstGeom>
            <a:noFill/>
          </p:spPr>
          <p:txBody>
            <a:bodyPr wrap="square" lIns="0" tIns="0" rIns="0" bIns="0" rtlCol="0" anchor="ctr" anchorCtr="0">
              <a:noAutofit/>
            </a:bodyPr>
            <a:lstStyle/>
            <a:p>
              <a:pPr algn="l"/>
              <a:r>
                <a:rPr lang="en-US" sz="1050" dirty="0" smtClean="0"/>
                <a:t>.102</a:t>
              </a:r>
              <a:endParaRPr lang="en-US" sz="1050" dirty="0"/>
            </a:p>
          </p:txBody>
        </p:sp>
        <p:sp>
          <p:nvSpPr>
            <p:cNvPr id="35" name="TextBox 34"/>
            <p:cNvSpPr txBox="1"/>
            <p:nvPr/>
          </p:nvSpPr>
          <p:spPr>
            <a:xfrm>
              <a:off x="8298679" y="2665323"/>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36" name="TextBox 35"/>
            <p:cNvSpPr txBox="1"/>
            <p:nvPr/>
          </p:nvSpPr>
          <p:spPr>
            <a:xfrm>
              <a:off x="5741148" y="2651468"/>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gr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p:cNvSpPr/>
          <p:nvPr/>
        </p:nvSpPr>
        <p:spPr bwMode="auto">
          <a:xfrm>
            <a:off x="4244622" y="3263502"/>
            <a:ext cx="3330222" cy="4064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fontScale="90000"/>
          </a:bodyPr>
          <a:lstStyle/>
          <a:p>
            <a:r>
              <a:rPr lang="en-US" dirty="0" smtClean="0"/>
              <a:t>Configuring Simple Password Authentication</a:t>
            </a:r>
            <a:endParaRPr lang="en-US" dirty="0"/>
          </a:p>
        </p:txBody>
      </p:sp>
      <p:sp>
        <p:nvSpPr>
          <p:cNvPr id="33" name="Text Placeholder 5"/>
          <p:cNvSpPr>
            <a:spLocks/>
          </p:cNvSpPr>
          <p:nvPr/>
        </p:nvSpPr>
        <p:spPr bwMode="auto">
          <a:xfrm>
            <a:off x="4130037" y="1229376"/>
            <a:ext cx="4691991" cy="415643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 </a:t>
            </a:r>
            <a:r>
              <a:rPr lang="en-US" sz="1200" b="1" kern="0" dirty="0" smtClean="0">
                <a:latin typeface="Courier New" pitchFamily="49" charset="0"/>
              </a:rPr>
              <a:t>show running-config</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interface Fa0/0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10.2.2.1 255.255.255.0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interface Serial0/0/1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192.168.1.102 255.255.255.224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a:t>
            </a:r>
            <a:r>
              <a:rPr lang="en-US" sz="1200" b="1" kern="0" dirty="0" smtClean="0">
                <a:latin typeface="Courier New" pitchFamily="49" charset="0"/>
              </a:rPr>
              <a:t>ip ospf authentication</a:t>
            </a:r>
          </a:p>
          <a:p>
            <a:pPr marL="236538" indent="-236538" algn="l" defTabSz="814388" eaLnBrk="1" hangingPunct="1">
              <a:lnSpc>
                <a:spcPct val="100000"/>
              </a:lnSpc>
              <a:spcBef>
                <a:spcPts val="0"/>
              </a:spcBef>
              <a:buClr>
                <a:srgbClr val="708CA1"/>
              </a:buClr>
              <a:defRPr/>
            </a:pPr>
            <a:r>
              <a:rPr lang="en-US" sz="1200" b="1" kern="0" dirty="0" smtClean="0">
                <a:latin typeface="Courier New" pitchFamily="49" charset="0"/>
              </a:rPr>
              <a:t> ip ospf authentication-key PLAINPAS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log-adjacency-changes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network 10.2.2.1 0.0.0.0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network 192.168.1.0 0.0.0.255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p:txBody>
      </p:sp>
      <p:grpSp>
        <p:nvGrpSpPr>
          <p:cNvPr id="29" name="Group 28"/>
          <p:cNvGrpSpPr/>
          <p:nvPr/>
        </p:nvGrpSpPr>
        <p:grpSpPr>
          <a:xfrm>
            <a:off x="301311" y="1294640"/>
            <a:ext cx="3740948" cy="1839949"/>
            <a:chOff x="164831" y="1158160"/>
            <a:chExt cx="3740948" cy="1839949"/>
          </a:xfrm>
        </p:grpSpPr>
        <p:sp>
          <p:nvSpPr>
            <p:cNvPr id="27" name="Freeform 9"/>
            <p:cNvSpPr>
              <a:spLocks/>
            </p:cNvSpPr>
            <p:nvPr/>
          </p:nvSpPr>
          <p:spPr bwMode="auto">
            <a:xfrm>
              <a:off x="1207010" y="2098741"/>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8" name="Rounded Rectangle 27"/>
            <p:cNvSpPr/>
            <p:nvPr/>
          </p:nvSpPr>
          <p:spPr bwMode="auto">
            <a:xfrm>
              <a:off x="164831" y="1158160"/>
              <a:ext cx="3740948" cy="183994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31" name="Picture 37"/>
            <p:cNvPicPr>
              <a:picLocks noChangeArrowheads="1"/>
            </p:cNvPicPr>
            <p:nvPr/>
          </p:nvPicPr>
          <p:blipFill>
            <a:blip r:embed="rId3"/>
            <a:srcRect/>
            <a:stretch>
              <a:fillRect/>
            </a:stretch>
          </p:blipFill>
          <p:spPr bwMode="auto">
            <a:xfrm>
              <a:off x="369048" y="1878406"/>
              <a:ext cx="870351" cy="451691"/>
            </a:xfrm>
            <a:prstGeom prst="rect">
              <a:avLst/>
            </a:prstGeom>
            <a:noFill/>
            <a:ln w="9525">
              <a:noFill/>
              <a:miter lim="800000"/>
              <a:headEnd/>
              <a:tailEnd/>
            </a:ln>
          </p:spPr>
        </p:pic>
        <p:pic>
          <p:nvPicPr>
            <p:cNvPr id="32" name="Picture 37"/>
            <p:cNvPicPr>
              <a:picLocks noChangeArrowheads="1"/>
            </p:cNvPicPr>
            <p:nvPr/>
          </p:nvPicPr>
          <p:blipFill>
            <a:blip r:embed="rId3"/>
            <a:srcRect/>
            <a:stretch>
              <a:fillRect/>
            </a:stretch>
          </p:blipFill>
          <p:spPr bwMode="auto">
            <a:xfrm>
              <a:off x="2902932" y="1889423"/>
              <a:ext cx="870351" cy="451691"/>
            </a:xfrm>
            <a:prstGeom prst="rect">
              <a:avLst/>
            </a:prstGeom>
            <a:noFill/>
            <a:ln w="9525">
              <a:noFill/>
              <a:miter lim="800000"/>
              <a:headEnd/>
              <a:tailEnd/>
            </a:ln>
          </p:spPr>
        </p:pic>
        <p:sp>
          <p:nvSpPr>
            <p:cNvPr id="34" name="TextBox 33"/>
            <p:cNvSpPr txBox="1"/>
            <p:nvPr/>
          </p:nvSpPr>
          <p:spPr>
            <a:xfrm>
              <a:off x="3428106" y="2381505"/>
              <a:ext cx="455336" cy="157915"/>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850166" y="2359470"/>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38" name="Straight Connector 37"/>
            <p:cNvCxnSpPr/>
            <p:nvPr/>
          </p:nvCxnSpPr>
          <p:spPr bwMode="auto">
            <a:xfrm rot="5400000">
              <a:off x="630709" y="2476072"/>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39" name="Straight Connector 38"/>
            <p:cNvCxnSpPr/>
            <p:nvPr/>
          </p:nvCxnSpPr>
          <p:spPr bwMode="auto">
            <a:xfrm rot="10800000">
              <a:off x="554507" y="264774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0" name="Straight Connector 39"/>
            <p:cNvCxnSpPr/>
            <p:nvPr/>
          </p:nvCxnSpPr>
          <p:spPr bwMode="auto">
            <a:xfrm rot="5400000">
              <a:off x="3206820" y="2485253"/>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1" name="Straight Connector 40"/>
            <p:cNvCxnSpPr/>
            <p:nvPr/>
          </p:nvCxnSpPr>
          <p:spPr bwMode="auto">
            <a:xfrm rot="10800000">
              <a:off x="3130618" y="2656930"/>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2" name="TextBox 41"/>
            <p:cNvSpPr txBox="1"/>
            <p:nvPr/>
          </p:nvSpPr>
          <p:spPr>
            <a:xfrm>
              <a:off x="644481" y="209874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3198587" y="2107922"/>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44" name="TextBox 43"/>
            <p:cNvSpPr txBox="1"/>
            <p:nvPr/>
          </p:nvSpPr>
          <p:spPr>
            <a:xfrm>
              <a:off x="299275" y="2712021"/>
              <a:ext cx="1013551" cy="165253"/>
            </a:xfrm>
            <a:prstGeom prst="rect">
              <a:avLst/>
            </a:prstGeom>
            <a:noFill/>
          </p:spPr>
          <p:txBody>
            <a:bodyPr wrap="square" lIns="0" tIns="0" rIns="0" bIns="0" rtlCol="0" anchor="ctr" anchorCtr="0">
              <a:noAutofit/>
            </a:bodyPr>
            <a:lstStyle/>
            <a:p>
              <a:r>
                <a:rPr lang="en-US" sz="1050" dirty="0" smtClean="0"/>
                <a:t>10.1.1.0 /24</a:t>
              </a:r>
              <a:endParaRPr lang="en-US" sz="1050" dirty="0"/>
            </a:p>
          </p:txBody>
        </p:sp>
        <p:sp>
          <p:nvSpPr>
            <p:cNvPr id="45" name="TextBox 44"/>
            <p:cNvSpPr txBox="1"/>
            <p:nvPr/>
          </p:nvSpPr>
          <p:spPr>
            <a:xfrm>
              <a:off x="294614" y="1264895"/>
              <a:ext cx="945988" cy="160898"/>
            </a:xfrm>
            <a:prstGeom prst="rect">
              <a:avLst/>
            </a:prstGeom>
            <a:noFill/>
          </p:spPr>
          <p:txBody>
            <a:bodyPr wrap="square" lIns="0" tIns="0" rIns="0" bIns="0" rtlCol="0" anchor="ctr" anchorCtr="0">
              <a:noAutofit/>
            </a:bodyPr>
            <a:lstStyle/>
            <a:p>
              <a:r>
                <a:rPr lang="en-US" sz="1050" b="1" dirty="0" smtClean="0"/>
                <a:t>Area 0</a:t>
              </a:r>
              <a:endParaRPr lang="en-US" sz="1050" b="1" dirty="0"/>
            </a:p>
          </p:txBody>
        </p:sp>
        <p:sp>
          <p:nvSpPr>
            <p:cNvPr id="46" name="TextBox 45"/>
            <p:cNvSpPr txBox="1"/>
            <p:nvPr/>
          </p:nvSpPr>
          <p:spPr>
            <a:xfrm>
              <a:off x="2871184" y="2715733"/>
              <a:ext cx="1013551" cy="165253"/>
            </a:xfrm>
            <a:prstGeom prst="rect">
              <a:avLst/>
            </a:prstGeom>
            <a:noFill/>
          </p:spPr>
          <p:txBody>
            <a:bodyPr wrap="square" lIns="0" tIns="0" rIns="0" bIns="0" rtlCol="0" anchor="ctr" anchorCtr="0">
              <a:noAutofit/>
            </a:bodyPr>
            <a:lstStyle/>
            <a:p>
              <a:r>
                <a:rPr lang="en-US" sz="1050" dirty="0" smtClean="0"/>
                <a:t>10.2.2.0 /24</a:t>
              </a:r>
              <a:endParaRPr lang="en-US" sz="1050" dirty="0"/>
            </a:p>
          </p:txBody>
        </p:sp>
        <p:sp>
          <p:nvSpPr>
            <p:cNvPr id="55" name="TextBox 54"/>
            <p:cNvSpPr txBox="1"/>
            <p:nvPr/>
          </p:nvSpPr>
          <p:spPr>
            <a:xfrm>
              <a:off x="1261296" y="2145765"/>
              <a:ext cx="503430" cy="172119"/>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6" name="TextBox 55"/>
            <p:cNvSpPr txBox="1"/>
            <p:nvPr/>
          </p:nvSpPr>
          <p:spPr>
            <a:xfrm>
              <a:off x="2493631" y="2231258"/>
              <a:ext cx="508882" cy="18698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7" name="TextBox 56"/>
            <p:cNvSpPr txBox="1"/>
            <p:nvPr/>
          </p:nvSpPr>
          <p:spPr>
            <a:xfrm>
              <a:off x="1577003" y="1688640"/>
              <a:ext cx="945988" cy="160898"/>
            </a:xfrm>
            <a:prstGeom prst="rect">
              <a:avLst/>
            </a:prstGeom>
            <a:noFill/>
          </p:spPr>
          <p:txBody>
            <a:bodyPr wrap="square" lIns="0" tIns="0" rIns="0" bIns="0" rtlCol="0" anchor="ctr" anchorCtr="0">
              <a:noAutofit/>
            </a:bodyPr>
            <a:lstStyle/>
            <a:p>
              <a:endParaRPr lang="en-US" sz="1000" dirty="0"/>
            </a:p>
          </p:txBody>
        </p:sp>
        <p:sp>
          <p:nvSpPr>
            <p:cNvPr id="58" name="TextBox 57"/>
            <p:cNvSpPr txBox="1"/>
            <p:nvPr/>
          </p:nvSpPr>
          <p:spPr>
            <a:xfrm>
              <a:off x="1566912" y="1535508"/>
              <a:ext cx="1013551" cy="165253"/>
            </a:xfrm>
            <a:prstGeom prst="rect">
              <a:avLst/>
            </a:prstGeom>
            <a:noFill/>
          </p:spPr>
          <p:txBody>
            <a:bodyPr wrap="square" lIns="0" tIns="0" rIns="0" bIns="0" rtlCol="0" anchor="ctr" anchorCtr="0">
              <a:noAutofit/>
            </a:bodyPr>
            <a:lstStyle/>
            <a:p>
              <a:r>
                <a:rPr lang="en-US" sz="1050" dirty="0" smtClean="0"/>
                <a:t>192.168.1.96 /27</a:t>
              </a:r>
              <a:endParaRPr lang="en-US" sz="1050" dirty="0"/>
            </a:p>
          </p:txBody>
        </p:sp>
        <p:sp>
          <p:nvSpPr>
            <p:cNvPr id="59" name="TextBox 58"/>
            <p:cNvSpPr txBox="1"/>
            <p:nvPr/>
          </p:nvSpPr>
          <p:spPr>
            <a:xfrm>
              <a:off x="1268733" y="1907872"/>
              <a:ext cx="1013551" cy="165253"/>
            </a:xfrm>
            <a:prstGeom prst="rect">
              <a:avLst/>
            </a:prstGeom>
            <a:noFill/>
          </p:spPr>
          <p:txBody>
            <a:bodyPr wrap="square" lIns="0" tIns="0" rIns="0" bIns="0" rtlCol="0" anchor="ctr" anchorCtr="0">
              <a:noAutofit/>
            </a:bodyPr>
            <a:lstStyle/>
            <a:p>
              <a:pPr algn="l"/>
              <a:r>
                <a:rPr lang="en-US" sz="1050" dirty="0" smtClean="0"/>
                <a:t>.101</a:t>
              </a:r>
              <a:endParaRPr lang="en-US" sz="1050" dirty="0"/>
            </a:p>
          </p:txBody>
        </p:sp>
        <p:sp>
          <p:nvSpPr>
            <p:cNvPr id="60" name="TextBox 59"/>
            <p:cNvSpPr txBox="1"/>
            <p:nvPr/>
          </p:nvSpPr>
          <p:spPr>
            <a:xfrm>
              <a:off x="2592006" y="2060269"/>
              <a:ext cx="544315" cy="179554"/>
            </a:xfrm>
            <a:prstGeom prst="rect">
              <a:avLst/>
            </a:prstGeom>
            <a:noFill/>
          </p:spPr>
          <p:txBody>
            <a:bodyPr wrap="square" lIns="0" tIns="0" rIns="0" bIns="0" rtlCol="0" anchor="ctr" anchorCtr="0">
              <a:noAutofit/>
            </a:bodyPr>
            <a:lstStyle/>
            <a:p>
              <a:pPr algn="l"/>
              <a:r>
                <a:rPr lang="en-US" sz="1050" dirty="0" smtClean="0"/>
                <a:t>.102</a:t>
              </a:r>
              <a:endParaRPr lang="en-US" sz="1050" dirty="0"/>
            </a:p>
          </p:txBody>
        </p:sp>
        <p:sp>
          <p:nvSpPr>
            <p:cNvPr id="61" name="TextBox 60"/>
            <p:cNvSpPr txBox="1"/>
            <p:nvPr/>
          </p:nvSpPr>
          <p:spPr>
            <a:xfrm>
              <a:off x="3196051" y="2365067"/>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62" name="TextBox 61"/>
            <p:cNvSpPr txBox="1"/>
            <p:nvPr/>
          </p:nvSpPr>
          <p:spPr>
            <a:xfrm>
              <a:off x="638520" y="2351212"/>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gr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279400" y="5886145"/>
            <a:ext cx="3350904" cy="28264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77922" name="Rectangle 2"/>
          <p:cNvSpPr>
            <a:spLocks noGrp="1" noChangeArrowheads="1"/>
          </p:cNvSpPr>
          <p:nvPr>
            <p:ph type="title"/>
          </p:nvPr>
        </p:nvSpPr>
        <p:spPr/>
        <p:txBody>
          <a:bodyPr>
            <a:normAutofit/>
          </a:bodyPr>
          <a:lstStyle/>
          <a:p>
            <a:pPr lvl="1"/>
            <a:r>
              <a:rPr lang="en-US" sz="2800" dirty="0" smtClean="0"/>
              <a:t>Verifying Simple Password Authentication</a:t>
            </a:r>
          </a:p>
        </p:txBody>
      </p:sp>
      <p:sp>
        <p:nvSpPr>
          <p:cNvPr id="12" name="Text Placeholder 11"/>
          <p:cNvSpPr>
            <a:spLocks noGrp="1"/>
          </p:cNvSpPr>
          <p:nvPr>
            <p:ph type="body" sz="quarter" idx="10"/>
          </p:nvPr>
        </p:nvSpPr>
        <p:spPr/>
        <p:txBody>
          <a:bodyPr/>
          <a:lstStyle/>
          <a:p>
            <a:r>
              <a:rPr lang="en-US" smtClean="0">
                <a:solidFill>
                  <a:srgbClr val="000000"/>
                </a:solidFill>
                <a:ea typeface="Times New Roman" pitchFamily="18" charset="0"/>
              </a:rPr>
              <a:t>R1# </a:t>
            </a:r>
            <a:r>
              <a:rPr lang="en-US" b="1" smtClean="0">
                <a:solidFill>
                  <a:srgbClr val="000000"/>
                </a:solidFill>
                <a:ea typeface="Times New Roman" pitchFamily="18" charset="0"/>
              </a:rPr>
              <a:t>debug ip ospf adj</a:t>
            </a:r>
          </a:p>
          <a:p>
            <a:r>
              <a:rPr lang="en-US" smtClean="0">
                <a:solidFill>
                  <a:srgbClr val="000000"/>
                </a:solidFill>
                <a:ea typeface="Times New Roman" pitchFamily="18" charset="0"/>
              </a:rPr>
              <a:t>OSPF adjacency events debugging is on</a:t>
            </a:r>
          </a:p>
          <a:p>
            <a:r>
              <a:rPr lang="en-US" smtClean="0">
                <a:solidFill>
                  <a:srgbClr val="000000"/>
                </a:solidFill>
                <a:ea typeface="Times New Roman" pitchFamily="18" charset="0"/>
              </a:rPr>
              <a:t>R1#</a:t>
            </a:r>
          </a:p>
          <a:p>
            <a:r>
              <a:rPr lang="en-US" smtClean="0">
                <a:solidFill>
                  <a:srgbClr val="000000"/>
                </a:solidFill>
                <a:ea typeface="Times New Roman" pitchFamily="18" charset="0"/>
              </a:rPr>
              <a:t>&lt;output omitted&gt; </a:t>
            </a:r>
          </a:p>
          <a:p>
            <a:endParaRPr lang="en-US" smtClean="0">
              <a:solidFill>
                <a:srgbClr val="000000"/>
              </a:solidFill>
              <a:ea typeface="Times New Roman" pitchFamily="18" charset="0"/>
            </a:endParaRPr>
          </a:p>
          <a:p>
            <a:r>
              <a:rPr lang="en-US" smtClean="0">
                <a:solidFill>
                  <a:srgbClr val="000000"/>
                </a:solidFill>
                <a:ea typeface="Times New Roman" pitchFamily="18" charset="0"/>
              </a:rPr>
              <a:t>*Feb 17 18:42:01.250: OSPF: 2 Way Communication to 10.2.2.1 on Serial0/0/1, state 2WAY</a:t>
            </a:r>
          </a:p>
          <a:p>
            <a:r>
              <a:rPr lang="en-US" smtClean="0">
                <a:solidFill>
                  <a:srgbClr val="000000"/>
                </a:solidFill>
                <a:ea typeface="Times New Roman" pitchFamily="18" charset="0"/>
              </a:rPr>
              <a:t>*Feb 17 18:42:01.250: OSPF: Send DBD to 10.2.2.1 on Serial0/0/1 seq 0x9B6 opt 0x52 flag 0x7 len 32</a:t>
            </a:r>
          </a:p>
          <a:p>
            <a:r>
              <a:rPr lang="en-US" smtClean="0">
                <a:solidFill>
                  <a:srgbClr val="000000"/>
                </a:solidFill>
                <a:ea typeface="Times New Roman" pitchFamily="18" charset="0"/>
              </a:rPr>
              <a:t>*Feb 17 18:42:01.262: OSPF: Rcv DBD from 10.2.2.1 on Serial0/0/1 seq 0x23ED opt0x52 flag 0x7 len 32  mtu 1500 state EXSTART</a:t>
            </a:r>
          </a:p>
          <a:p>
            <a:r>
              <a:rPr lang="en-US" smtClean="0">
                <a:solidFill>
                  <a:srgbClr val="000000"/>
                </a:solidFill>
                <a:ea typeface="Times New Roman" pitchFamily="18" charset="0"/>
              </a:rPr>
              <a:t>*Feb 17 18:42:01.262: OSPF: NBR Negotiation Done. We are the SLAVE</a:t>
            </a:r>
          </a:p>
          <a:p>
            <a:r>
              <a:rPr lang="en-US" smtClean="0">
                <a:solidFill>
                  <a:srgbClr val="000000"/>
                </a:solidFill>
                <a:ea typeface="Times New Roman" pitchFamily="18" charset="0"/>
              </a:rPr>
              <a:t>*Feb 17 18:42:01.262: OSPF: Send DBD to 10.2.2.1 on Serial0/0/1 seq 0x23ED opt 0x52 flag 0x2 len 72</a:t>
            </a:r>
          </a:p>
          <a:p>
            <a:r>
              <a:rPr lang="en-US" smtClean="0">
                <a:solidFill>
                  <a:srgbClr val="000000"/>
                </a:solidFill>
                <a:ea typeface="Times New Roman" pitchFamily="18" charset="0"/>
              </a:rPr>
              <a:t>&lt;output omitted&gt;</a:t>
            </a:r>
          </a:p>
          <a:p>
            <a:endParaRPr lang="en-US" smtClean="0">
              <a:solidFill>
                <a:srgbClr val="000000"/>
              </a:solidFill>
              <a:ea typeface="Times New Roman" pitchFamily="18" charset="0"/>
            </a:endParaRPr>
          </a:p>
          <a:p>
            <a:r>
              <a:rPr lang="en-US" smtClean="0">
                <a:solidFill>
                  <a:srgbClr val="000000"/>
                </a:solidFill>
                <a:ea typeface="Times New Roman" pitchFamily="18" charset="0"/>
              </a:rPr>
              <a:t>R1# </a:t>
            </a:r>
            <a:r>
              <a:rPr lang="en-US" b="1" smtClean="0">
                <a:solidFill>
                  <a:srgbClr val="000000"/>
                </a:solidFill>
                <a:ea typeface="Times New Roman" pitchFamily="18" charset="0"/>
              </a:rPr>
              <a:t>show ip ospf neighbor</a:t>
            </a:r>
          </a:p>
          <a:p>
            <a:r>
              <a:rPr lang="en-US" smtClean="0">
                <a:solidFill>
                  <a:srgbClr val="000000"/>
                </a:solidFill>
                <a:ea typeface="Times New Roman" pitchFamily="18" charset="0"/>
              </a:rPr>
              <a:t>Neighbor ID     Pri   State           Dead Time   Address         Interface</a:t>
            </a:r>
          </a:p>
          <a:p>
            <a:r>
              <a:rPr lang="en-US" smtClean="0">
                <a:solidFill>
                  <a:srgbClr val="000000"/>
                </a:solidFill>
                <a:ea typeface="Times New Roman" pitchFamily="18" charset="0"/>
              </a:rPr>
              <a:t>10.2.2.1          0   FULL/  -        00:00:34    192.168.1.102   Serial0/0/1 </a:t>
            </a:r>
            <a:endParaRPr lang="en-US" dirty="0">
              <a:solidFill>
                <a:srgbClr val="000000"/>
              </a:solidFill>
              <a:ea typeface="Times New Roman" pitchFamily="18" charset="0"/>
            </a:endParaRPr>
          </a:p>
        </p:txBody>
      </p:sp>
      <p:sp>
        <p:nvSpPr>
          <p:cNvPr id="11" name="Content Placeholder 10"/>
          <p:cNvSpPr>
            <a:spLocks noGrp="1"/>
          </p:cNvSpPr>
          <p:nvPr>
            <p:ph sz="quarter" idx="11"/>
          </p:nvPr>
        </p:nvSpPr>
        <p:spPr/>
        <p:txBody>
          <a:bodyPr>
            <a:normAutofit fontScale="92500"/>
          </a:bodyPr>
          <a:lstStyle/>
          <a:p>
            <a:r>
              <a:rPr lang="en-US" dirty="0" smtClean="0"/>
              <a:t>Displays adjacency-related events of a successful connection.</a:t>
            </a:r>
          </a:p>
          <a:p>
            <a:endParaRPr lang="en-US" dirty="0"/>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374805" y="3455485"/>
            <a:ext cx="3856000" cy="22938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4" name="Rectangle 13"/>
          <p:cNvSpPr/>
          <p:nvPr/>
        </p:nvSpPr>
        <p:spPr bwMode="auto">
          <a:xfrm>
            <a:off x="387528" y="2263820"/>
            <a:ext cx="3856000" cy="22938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1426" name="Rectangle 2"/>
          <p:cNvSpPr>
            <a:spLocks noGrp="1" noChangeArrowheads="1"/>
          </p:cNvSpPr>
          <p:nvPr>
            <p:ph type="title"/>
          </p:nvPr>
        </p:nvSpPr>
        <p:spPr/>
        <p:txBody>
          <a:bodyPr>
            <a:normAutofit fontScale="90000"/>
          </a:bodyPr>
          <a:lstStyle/>
          <a:p>
            <a:r>
              <a:rPr lang="en-US" smtClean="0"/>
              <a:t>Troubleshooting Simple Password Problems</a:t>
            </a:r>
            <a:endParaRPr lang="en-US" dirty="0"/>
          </a:p>
        </p:txBody>
      </p:sp>
      <p:sp>
        <p:nvSpPr>
          <p:cNvPr id="15" name="Content Placeholder 14"/>
          <p:cNvSpPr>
            <a:spLocks noGrp="1"/>
          </p:cNvSpPr>
          <p:nvPr>
            <p:ph idx="10"/>
          </p:nvPr>
        </p:nvSpPr>
        <p:spPr/>
        <p:txBody>
          <a:bodyPr/>
          <a:lstStyle/>
          <a:p>
            <a:r>
              <a:rPr lang="en-US" smtClean="0"/>
              <a:t>Simple authentication on R1, no authentication on R2:</a:t>
            </a:r>
          </a:p>
        </p:txBody>
      </p:sp>
      <p:sp>
        <p:nvSpPr>
          <p:cNvPr id="19" name="Content Placeholder 18"/>
          <p:cNvSpPr>
            <a:spLocks noGrp="1"/>
          </p:cNvSpPr>
          <p:nvPr>
            <p:ph sz="quarter" idx="11"/>
          </p:nvPr>
        </p:nvSpPr>
        <p:spPr>
          <a:xfrm>
            <a:off x="279400" y="1701254"/>
            <a:ext cx="8520113" cy="2352131"/>
          </a:xfrm>
        </p:spPr>
        <p:txBody>
          <a:bodyPr/>
          <a:lstStyle/>
          <a:p>
            <a:r>
              <a:rPr lang="en-US" smtClean="0">
                <a:solidFill>
                  <a:srgbClr val="000000"/>
                </a:solidFill>
                <a:cs typeface="Times New Roman" pitchFamily="18" charset="0"/>
              </a:rPr>
              <a:t>R1#</a:t>
            </a:r>
          </a:p>
          <a:p>
            <a:r>
              <a:rPr lang="en-US" smtClean="0">
                <a:solidFill>
                  <a:srgbClr val="000000"/>
                </a:solidFill>
                <a:cs typeface="Times New Roman" pitchFamily="18" charset="0"/>
              </a:rPr>
              <a:t>*Feb 17 18:51:31.242: OSPF: Rcv pkt from 192.168.1.102, Serial0/0/1 : Mismatch Authentication type. Input packet specified type 0, we use type 1</a:t>
            </a:r>
          </a:p>
          <a:p>
            <a:endParaRPr lang="en-US" smtClean="0">
              <a:solidFill>
                <a:srgbClr val="000000"/>
              </a:solidFill>
              <a:cs typeface="Times New Roman" pitchFamily="18" charset="0"/>
            </a:endParaRPr>
          </a:p>
          <a:p>
            <a:r>
              <a:rPr lang="en-US" smtClean="0">
                <a:solidFill>
                  <a:srgbClr val="000000"/>
                </a:solidFill>
                <a:cs typeface="Times New Roman" pitchFamily="18" charset="0"/>
              </a:rPr>
              <a:t>R2#</a:t>
            </a:r>
          </a:p>
          <a:p>
            <a:r>
              <a:rPr lang="en-US" smtClean="0">
                <a:solidFill>
                  <a:srgbClr val="000000"/>
                </a:solidFill>
                <a:cs typeface="Times New Roman" pitchFamily="18" charset="0"/>
              </a:rPr>
              <a:t>*Feb 17 18:50:43.046: OSPF: Rcv pkt from 192.168.1.101, Serial0/0/1 : Mismatch Authentication type. Input packet specified type 1, we use type 0</a:t>
            </a:r>
          </a:p>
        </p:txBody>
      </p:sp>
    </p:spTree>
  </p:cSld>
  <p:clrMapOvr>
    <a:masterClrMapping/>
  </p:clrMapOvr>
  <p:transition/>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307620" y="3646570"/>
            <a:ext cx="5247943" cy="3565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4" name="Rectangle 13"/>
          <p:cNvSpPr/>
          <p:nvPr/>
        </p:nvSpPr>
        <p:spPr bwMode="auto">
          <a:xfrm>
            <a:off x="279399" y="2714217"/>
            <a:ext cx="5247943" cy="3565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1426" name="Rectangle 2"/>
          <p:cNvSpPr>
            <a:spLocks noGrp="1" noChangeArrowheads="1"/>
          </p:cNvSpPr>
          <p:nvPr>
            <p:ph type="title"/>
          </p:nvPr>
        </p:nvSpPr>
        <p:spPr/>
        <p:txBody>
          <a:bodyPr>
            <a:normAutofit fontScale="90000"/>
          </a:bodyPr>
          <a:lstStyle/>
          <a:p>
            <a:r>
              <a:rPr lang="en-US" smtClean="0"/>
              <a:t>Troubleshooting Simple Password Problems</a:t>
            </a:r>
            <a:endParaRPr lang="en-US" dirty="0"/>
          </a:p>
        </p:txBody>
      </p:sp>
      <p:sp>
        <p:nvSpPr>
          <p:cNvPr id="16" name="Content Placeholder 15"/>
          <p:cNvSpPr>
            <a:spLocks noGrp="1"/>
          </p:cNvSpPr>
          <p:nvPr>
            <p:ph idx="10"/>
          </p:nvPr>
        </p:nvSpPr>
        <p:spPr/>
        <p:txBody>
          <a:bodyPr/>
          <a:lstStyle/>
          <a:p>
            <a:r>
              <a:rPr lang="en-US" smtClean="0"/>
              <a:t>Simple authentication on R1 and R2, but different passwords.</a:t>
            </a:r>
          </a:p>
        </p:txBody>
      </p:sp>
      <p:sp>
        <p:nvSpPr>
          <p:cNvPr id="19" name="Content Placeholder 18"/>
          <p:cNvSpPr>
            <a:spLocks noGrp="1"/>
          </p:cNvSpPr>
          <p:nvPr>
            <p:ph sz="quarter" idx="11"/>
          </p:nvPr>
        </p:nvSpPr>
        <p:spPr>
          <a:xfrm>
            <a:off x="279400" y="2178934"/>
            <a:ext cx="8520113" cy="2778397"/>
          </a:xfrm>
        </p:spPr>
        <p:txBody>
          <a:bodyPr/>
          <a:lstStyle/>
          <a:p>
            <a:r>
              <a:rPr lang="en-US" smtClean="0"/>
              <a:t>R1#</a:t>
            </a:r>
          </a:p>
          <a:p>
            <a:r>
              <a:rPr lang="en-US" smtClean="0"/>
              <a:t>*Feb 17 18:54:01.238: OSPF: Rcv pkt from 192.168.1.102, Serial0/0/1 : Mismatch Authentication Key - Clear Text</a:t>
            </a:r>
          </a:p>
          <a:p>
            <a:endParaRPr lang="en-US" smtClean="0"/>
          </a:p>
          <a:p>
            <a:r>
              <a:rPr lang="en-US" smtClean="0"/>
              <a:t>R2#</a:t>
            </a:r>
          </a:p>
          <a:p>
            <a:r>
              <a:rPr lang="en-US" smtClean="0"/>
              <a:t>*Feb 17 18:53:13.050: OSPF: Rcv pkt from 192.168.1.101, Serial0/0/1 : Mismatch Authentication Key - Clear Text</a:t>
            </a:r>
          </a:p>
          <a:p>
            <a:endParaRPr lang="en-US"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Internal Router</a:t>
            </a:r>
          </a:p>
        </p:txBody>
      </p:sp>
      <p:sp>
        <p:nvSpPr>
          <p:cNvPr id="45059" name="Rectangle 3"/>
          <p:cNvSpPr>
            <a:spLocks noGrp="1" noChangeArrowheads="1"/>
          </p:cNvSpPr>
          <p:nvPr>
            <p:ph idx="1"/>
          </p:nvPr>
        </p:nvSpPr>
        <p:spPr/>
        <p:txBody>
          <a:bodyPr/>
          <a:lstStyle/>
          <a:p>
            <a:pPr eaLnBrk="1" hangingPunct="1"/>
            <a:r>
              <a:rPr lang="en-US" dirty="0" smtClean="0"/>
              <a:t>Routers that have all their interfaces within the same area.</a:t>
            </a:r>
          </a:p>
          <a:p>
            <a:pPr eaLnBrk="1" hangingPunct="1"/>
            <a:r>
              <a:rPr lang="en-US" dirty="0" smtClean="0"/>
              <a:t>Internal routers in the same area:</a:t>
            </a:r>
          </a:p>
          <a:p>
            <a:pPr lvl="1"/>
            <a:r>
              <a:rPr lang="en-US" dirty="0" smtClean="0"/>
              <a:t>Have identical </a:t>
            </a:r>
            <a:r>
              <a:rPr lang="en-US" dirty="0" err="1" smtClean="0"/>
              <a:t>LSDBs</a:t>
            </a:r>
            <a:r>
              <a:rPr lang="en-US" dirty="0" smtClean="0"/>
              <a:t>.</a:t>
            </a:r>
          </a:p>
          <a:p>
            <a:pPr lvl="1"/>
            <a:r>
              <a:rPr lang="en-US" dirty="0" smtClean="0"/>
              <a:t>Run a single copy of the routing algorithm.</a:t>
            </a:r>
          </a:p>
        </p:txBody>
      </p:sp>
    </p:spTree>
  </p:cSld>
  <p:clrMapOvr>
    <a:masterClrMapping/>
  </p:clrMapOvr>
  <p:transition/>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383821" y="3551397"/>
            <a:ext cx="4097867" cy="40639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MD5 Authentication</a:t>
            </a:r>
            <a:endParaRPr lang="en-US" dirty="0"/>
          </a:p>
        </p:txBody>
      </p:sp>
      <p:sp>
        <p:nvSpPr>
          <p:cNvPr id="33" name="Text Placeholder 5"/>
          <p:cNvSpPr>
            <a:spLocks/>
          </p:cNvSpPr>
          <p:nvPr/>
        </p:nvSpPr>
        <p:spPr bwMode="auto">
          <a:xfrm>
            <a:off x="279400" y="1498188"/>
            <a:ext cx="4619978" cy="4198096"/>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 </a:t>
            </a:r>
            <a:r>
              <a:rPr lang="en-US" sz="1200" b="1" kern="0" dirty="0" smtClean="0">
                <a:latin typeface="Courier New" pitchFamily="49" charset="0"/>
              </a:rPr>
              <a:t>show running-config</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interface Fa0/0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10.1.1.1 255.255.255.0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interface Serial0/0/1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192.168.1.101 255.255.255.224</a:t>
            </a:r>
          </a:p>
          <a:p>
            <a:pPr marL="236538" indent="-236538" algn="l" defTabSz="814388" eaLnBrk="1" hangingPunct="1">
              <a:lnSpc>
                <a:spcPct val="100000"/>
              </a:lnSpc>
              <a:spcBef>
                <a:spcPts val="0"/>
              </a:spcBef>
              <a:buClr>
                <a:srgbClr val="708CA1"/>
              </a:buClr>
              <a:defRPr/>
            </a:pPr>
            <a:r>
              <a:rPr lang="en-US" sz="1200" b="1" kern="0" dirty="0" smtClean="0">
                <a:latin typeface="Courier New" pitchFamily="49" charset="0"/>
              </a:rPr>
              <a:t> ip ospf authentication message-digest</a:t>
            </a:r>
          </a:p>
          <a:p>
            <a:pPr marL="236538" indent="-236538" algn="l" defTabSz="814388" eaLnBrk="1" hangingPunct="1">
              <a:lnSpc>
                <a:spcPct val="100000"/>
              </a:lnSpc>
              <a:spcBef>
                <a:spcPts val="0"/>
              </a:spcBef>
              <a:buClr>
                <a:srgbClr val="708CA1"/>
              </a:buClr>
              <a:defRPr/>
            </a:pPr>
            <a:r>
              <a:rPr lang="en-US" sz="1200" b="1" kern="0" dirty="0" smtClean="0">
                <a:latin typeface="Courier New" pitchFamily="49" charset="0"/>
              </a:rPr>
              <a:t> ip ospf message-digest-key 1 md5 SECRETPASS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log-adjacency-changes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network 10.1.1.1 0.0.0.0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network 192.168.1.0 0.0.0.255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kern="0" dirty="0">
              <a:latin typeface="Courier New" pitchFamily="49" charset="0"/>
            </a:endParaRPr>
          </a:p>
        </p:txBody>
      </p:sp>
      <p:grpSp>
        <p:nvGrpSpPr>
          <p:cNvPr id="28" name="Group 27"/>
          <p:cNvGrpSpPr/>
          <p:nvPr/>
        </p:nvGrpSpPr>
        <p:grpSpPr>
          <a:xfrm>
            <a:off x="5073489" y="1559955"/>
            <a:ext cx="3740948" cy="1839949"/>
            <a:chOff x="5267459" y="1559955"/>
            <a:chExt cx="3740948" cy="1839949"/>
          </a:xfrm>
        </p:grpSpPr>
        <p:sp>
          <p:nvSpPr>
            <p:cNvPr id="48" name="Freeform 9"/>
            <p:cNvSpPr>
              <a:spLocks/>
            </p:cNvSpPr>
            <p:nvPr/>
          </p:nvSpPr>
          <p:spPr bwMode="auto">
            <a:xfrm>
              <a:off x="6309638" y="2500536"/>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9" name="Rounded Rectangle 28"/>
            <p:cNvSpPr/>
            <p:nvPr/>
          </p:nvSpPr>
          <p:spPr bwMode="auto">
            <a:xfrm>
              <a:off x="5267459" y="1559955"/>
              <a:ext cx="3740948" cy="183994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 name="Picture 37"/>
            <p:cNvPicPr>
              <a:picLocks noChangeArrowheads="1"/>
            </p:cNvPicPr>
            <p:nvPr/>
          </p:nvPicPr>
          <p:blipFill>
            <a:blip r:embed="rId3"/>
            <a:srcRect/>
            <a:stretch>
              <a:fillRect/>
            </a:stretch>
          </p:blipFill>
          <p:spPr bwMode="auto">
            <a:xfrm>
              <a:off x="5471676" y="2280201"/>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8005560" y="2291218"/>
              <a:ext cx="870351" cy="451691"/>
            </a:xfrm>
            <a:prstGeom prst="rect">
              <a:avLst/>
            </a:prstGeom>
            <a:noFill/>
            <a:ln w="9525">
              <a:noFill/>
              <a:miter lim="800000"/>
              <a:headEnd/>
              <a:tailEnd/>
            </a:ln>
          </p:spPr>
        </p:pic>
        <p:sp>
          <p:nvSpPr>
            <p:cNvPr id="13" name="TextBox 12"/>
            <p:cNvSpPr txBox="1"/>
            <p:nvPr/>
          </p:nvSpPr>
          <p:spPr>
            <a:xfrm>
              <a:off x="8530734" y="2783300"/>
              <a:ext cx="455336" cy="157915"/>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4" name="TextBox 13"/>
            <p:cNvSpPr txBox="1"/>
            <p:nvPr/>
          </p:nvSpPr>
          <p:spPr>
            <a:xfrm>
              <a:off x="5952794" y="2761265"/>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20" name="Straight Connector 19"/>
            <p:cNvCxnSpPr/>
            <p:nvPr/>
          </p:nvCxnSpPr>
          <p:spPr bwMode="auto">
            <a:xfrm rot="5400000">
              <a:off x="5733337" y="287786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5657135" y="3049544"/>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8309448" y="2887048"/>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8233246" y="3058725"/>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4" name="TextBox 23"/>
            <p:cNvSpPr txBox="1"/>
            <p:nvPr/>
          </p:nvSpPr>
          <p:spPr>
            <a:xfrm>
              <a:off x="5747109" y="2500538"/>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5" name="TextBox 24"/>
            <p:cNvSpPr txBox="1"/>
            <p:nvPr/>
          </p:nvSpPr>
          <p:spPr>
            <a:xfrm>
              <a:off x="8301215" y="250971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6" name="TextBox 25"/>
            <p:cNvSpPr txBox="1"/>
            <p:nvPr/>
          </p:nvSpPr>
          <p:spPr>
            <a:xfrm>
              <a:off x="5401903" y="3113816"/>
              <a:ext cx="1013551" cy="165253"/>
            </a:xfrm>
            <a:prstGeom prst="rect">
              <a:avLst/>
            </a:prstGeom>
            <a:noFill/>
          </p:spPr>
          <p:txBody>
            <a:bodyPr wrap="square" lIns="0" tIns="0" rIns="0" bIns="0" rtlCol="0" anchor="ctr" anchorCtr="0">
              <a:noAutofit/>
            </a:bodyPr>
            <a:lstStyle/>
            <a:p>
              <a:r>
                <a:rPr lang="en-US" sz="1050" dirty="0" smtClean="0"/>
                <a:t>10.1.1.0 /24</a:t>
              </a:r>
              <a:endParaRPr lang="en-US" sz="1050" dirty="0"/>
            </a:p>
          </p:txBody>
        </p:sp>
        <p:sp>
          <p:nvSpPr>
            <p:cNvPr id="30" name="TextBox 29"/>
            <p:cNvSpPr txBox="1"/>
            <p:nvPr/>
          </p:nvSpPr>
          <p:spPr>
            <a:xfrm>
              <a:off x="5397242" y="1666690"/>
              <a:ext cx="945988" cy="160898"/>
            </a:xfrm>
            <a:prstGeom prst="rect">
              <a:avLst/>
            </a:prstGeom>
            <a:noFill/>
          </p:spPr>
          <p:txBody>
            <a:bodyPr wrap="square" lIns="0" tIns="0" rIns="0" bIns="0" rtlCol="0" anchor="ctr" anchorCtr="0">
              <a:noAutofit/>
            </a:bodyPr>
            <a:lstStyle/>
            <a:p>
              <a:r>
                <a:rPr lang="en-US" sz="1050" b="1" dirty="0" smtClean="0"/>
                <a:t>Area 0</a:t>
              </a:r>
              <a:endParaRPr lang="en-US" sz="1050" b="1" dirty="0"/>
            </a:p>
          </p:txBody>
        </p:sp>
        <p:sp>
          <p:nvSpPr>
            <p:cNvPr id="47" name="TextBox 46"/>
            <p:cNvSpPr txBox="1"/>
            <p:nvPr/>
          </p:nvSpPr>
          <p:spPr>
            <a:xfrm>
              <a:off x="7973812" y="3117528"/>
              <a:ext cx="1013551" cy="165253"/>
            </a:xfrm>
            <a:prstGeom prst="rect">
              <a:avLst/>
            </a:prstGeom>
            <a:noFill/>
          </p:spPr>
          <p:txBody>
            <a:bodyPr wrap="square" lIns="0" tIns="0" rIns="0" bIns="0" rtlCol="0" anchor="ctr" anchorCtr="0">
              <a:noAutofit/>
            </a:bodyPr>
            <a:lstStyle/>
            <a:p>
              <a:r>
                <a:rPr lang="en-US" sz="1050" dirty="0" smtClean="0"/>
                <a:t>10.2.2.0 /24</a:t>
              </a:r>
              <a:endParaRPr lang="en-US" sz="1050" dirty="0"/>
            </a:p>
          </p:txBody>
        </p:sp>
        <p:sp>
          <p:nvSpPr>
            <p:cNvPr id="49" name="TextBox 48"/>
            <p:cNvSpPr txBox="1"/>
            <p:nvPr/>
          </p:nvSpPr>
          <p:spPr>
            <a:xfrm>
              <a:off x="6363924" y="2547560"/>
              <a:ext cx="503430" cy="172119"/>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0" name="TextBox 49"/>
            <p:cNvSpPr txBox="1"/>
            <p:nvPr/>
          </p:nvSpPr>
          <p:spPr>
            <a:xfrm>
              <a:off x="7596259" y="2633053"/>
              <a:ext cx="508882" cy="18698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1" name="TextBox 50"/>
            <p:cNvSpPr txBox="1"/>
            <p:nvPr/>
          </p:nvSpPr>
          <p:spPr>
            <a:xfrm>
              <a:off x="6679631" y="2090435"/>
              <a:ext cx="945988" cy="160898"/>
            </a:xfrm>
            <a:prstGeom prst="rect">
              <a:avLst/>
            </a:prstGeom>
            <a:noFill/>
          </p:spPr>
          <p:txBody>
            <a:bodyPr wrap="square" lIns="0" tIns="0" rIns="0" bIns="0" rtlCol="0" anchor="ctr" anchorCtr="0">
              <a:noAutofit/>
            </a:bodyPr>
            <a:lstStyle/>
            <a:p>
              <a:endParaRPr lang="en-US" sz="1000" dirty="0"/>
            </a:p>
          </p:txBody>
        </p:sp>
        <p:sp>
          <p:nvSpPr>
            <p:cNvPr id="52" name="TextBox 51"/>
            <p:cNvSpPr txBox="1"/>
            <p:nvPr/>
          </p:nvSpPr>
          <p:spPr>
            <a:xfrm>
              <a:off x="6669540" y="1937303"/>
              <a:ext cx="1013551" cy="165253"/>
            </a:xfrm>
            <a:prstGeom prst="rect">
              <a:avLst/>
            </a:prstGeom>
            <a:noFill/>
          </p:spPr>
          <p:txBody>
            <a:bodyPr wrap="square" lIns="0" tIns="0" rIns="0" bIns="0" rtlCol="0" anchor="ctr" anchorCtr="0">
              <a:noAutofit/>
            </a:bodyPr>
            <a:lstStyle/>
            <a:p>
              <a:r>
                <a:rPr lang="en-US" sz="1050" dirty="0" smtClean="0"/>
                <a:t>192.168.1.96 /27</a:t>
              </a:r>
              <a:endParaRPr lang="en-US" sz="1050" dirty="0"/>
            </a:p>
          </p:txBody>
        </p:sp>
        <p:sp>
          <p:nvSpPr>
            <p:cNvPr id="53" name="TextBox 52"/>
            <p:cNvSpPr txBox="1"/>
            <p:nvPr/>
          </p:nvSpPr>
          <p:spPr>
            <a:xfrm>
              <a:off x="6371361" y="2309667"/>
              <a:ext cx="1013551" cy="165253"/>
            </a:xfrm>
            <a:prstGeom prst="rect">
              <a:avLst/>
            </a:prstGeom>
            <a:noFill/>
          </p:spPr>
          <p:txBody>
            <a:bodyPr wrap="square" lIns="0" tIns="0" rIns="0" bIns="0" rtlCol="0" anchor="ctr" anchorCtr="0">
              <a:noAutofit/>
            </a:bodyPr>
            <a:lstStyle/>
            <a:p>
              <a:pPr algn="l"/>
              <a:r>
                <a:rPr lang="en-US" sz="1050" dirty="0" smtClean="0"/>
                <a:t>.101</a:t>
              </a:r>
              <a:endParaRPr lang="en-US" sz="1050" dirty="0"/>
            </a:p>
          </p:txBody>
        </p:sp>
        <p:sp>
          <p:nvSpPr>
            <p:cNvPr id="54" name="TextBox 53"/>
            <p:cNvSpPr txBox="1"/>
            <p:nvPr/>
          </p:nvSpPr>
          <p:spPr>
            <a:xfrm>
              <a:off x="7694634" y="2462064"/>
              <a:ext cx="544315" cy="179554"/>
            </a:xfrm>
            <a:prstGeom prst="rect">
              <a:avLst/>
            </a:prstGeom>
            <a:noFill/>
          </p:spPr>
          <p:txBody>
            <a:bodyPr wrap="square" lIns="0" tIns="0" rIns="0" bIns="0" rtlCol="0" anchor="ctr" anchorCtr="0">
              <a:noAutofit/>
            </a:bodyPr>
            <a:lstStyle/>
            <a:p>
              <a:pPr algn="l"/>
              <a:r>
                <a:rPr lang="en-US" sz="1050" dirty="0" smtClean="0"/>
                <a:t>.102</a:t>
              </a:r>
              <a:endParaRPr lang="en-US" sz="1050" dirty="0"/>
            </a:p>
          </p:txBody>
        </p:sp>
        <p:sp>
          <p:nvSpPr>
            <p:cNvPr id="35" name="TextBox 34"/>
            <p:cNvSpPr txBox="1"/>
            <p:nvPr/>
          </p:nvSpPr>
          <p:spPr>
            <a:xfrm>
              <a:off x="8298679" y="2766862"/>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36" name="TextBox 35"/>
            <p:cNvSpPr txBox="1"/>
            <p:nvPr/>
          </p:nvSpPr>
          <p:spPr>
            <a:xfrm>
              <a:off x="5741148" y="2753007"/>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gr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p:cNvSpPr/>
          <p:nvPr/>
        </p:nvSpPr>
        <p:spPr bwMode="auto">
          <a:xfrm>
            <a:off x="4244621" y="3431832"/>
            <a:ext cx="4120445" cy="4064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MD5 Authentication</a:t>
            </a:r>
            <a:endParaRPr lang="en-US" dirty="0"/>
          </a:p>
        </p:txBody>
      </p:sp>
      <p:sp>
        <p:nvSpPr>
          <p:cNvPr id="33" name="Text Placeholder 5"/>
          <p:cNvSpPr>
            <a:spLocks/>
          </p:cNvSpPr>
          <p:nvPr/>
        </p:nvSpPr>
        <p:spPr bwMode="auto">
          <a:xfrm>
            <a:off x="4130037" y="1397706"/>
            <a:ext cx="4691991" cy="415643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 </a:t>
            </a:r>
            <a:r>
              <a:rPr lang="en-US" sz="1200" b="1" kern="0" dirty="0" smtClean="0">
                <a:latin typeface="Courier New" pitchFamily="49" charset="0"/>
              </a:rPr>
              <a:t>show running-config</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interface Fa0/0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10.2.2.1 255.255.255.0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interface Serial0/0/1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 address 192.168.1.102 255.255.255.224</a:t>
            </a:r>
          </a:p>
          <a:p>
            <a:pPr marL="236538" indent="-236538" algn="l" defTabSz="814388" eaLnBrk="1" hangingPunct="1">
              <a:lnSpc>
                <a:spcPct val="100000"/>
              </a:lnSpc>
              <a:spcBef>
                <a:spcPts val="0"/>
              </a:spcBef>
              <a:buClr>
                <a:srgbClr val="708CA1"/>
              </a:buClr>
              <a:defRPr/>
            </a:pPr>
            <a:r>
              <a:rPr lang="en-US" sz="1200" b="1" kern="0" dirty="0" smtClean="0">
                <a:latin typeface="Courier New" pitchFamily="49" charset="0"/>
              </a:rPr>
              <a:t> ip ospf authentication message-digest</a:t>
            </a:r>
          </a:p>
          <a:p>
            <a:pPr marL="236538" indent="-236538" algn="l" defTabSz="814388" eaLnBrk="1" hangingPunct="1">
              <a:lnSpc>
                <a:spcPct val="100000"/>
              </a:lnSpc>
              <a:spcBef>
                <a:spcPts val="0"/>
              </a:spcBef>
              <a:buClr>
                <a:srgbClr val="708CA1"/>
              </a:buClr>
              <a:defRPr/>
            </a:pPr>
            <a:r>
              <a:rPr lang="en-US" sz="1200" b="1" kern="0" dirty="0" smtClean="0">
                <a:latin typeface="Courier New" pitchFamily="49" charset="0"/>
              </a:rPr>
              <a:t> ip ospf message-digest-key 1 md5 SECRETPASS </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router ospf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log-adjacency-changes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network 10.2.2.1 0.0.0.0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network 192.168.1.0 0.0.0.255 area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&lt;output omitted&gt;</a:t>
            </a:r>
          </a:p>
        </p:txBody>
      </p:sp>
      <p:grpSp>
        <p:nvGrpSpPr>
          <p:cNvPr id="29" name="Group 28"/>
          <p:cNvGrpSpPr/>
          <p:nvPr/>
        </p:nvGrpSpPr>
        <p:grpSpPr>
          <a:xfrm>
            <a:off x="303381" y="1462970"/>
            <a:ext cx="3740948" cy="1839949"/>
            <a:chOff x="164831" y="1462970"/>
            <a:chExt cx="3740948" cy="1839949"/>
          </a:xfrm>
        </p:grpSpPr>
        <p:sp>
          <p:nvSpPr>
            <p:cNvPr id="27" name="Freeform 9"/>
            <p:cNvSpPr>
              <a:spLocks/>
            </p:cNvSpPr>
            <p:nvPr/>
          </p:nvSpPr>
          <p:spPr bwMode="auto">
            <a:xfrm>
              <a:off x="1207010" y="2403551"/>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8" name="Rounded Rectangle 27"/>
            <p:cNvSpPr/>
            <p:nvPr/>
          </p:nvSpPr>
          <p:spPr bwMode="auto">
            <a:xfrm>
              <a:off x="164831" y="1462970"/>
              <a:ext cx="3740948" cy="183994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31" name="Picture 37"/>
            <p:cNvPicPr>
              <a:picLocks noChangeArrowheads="1"/>
            </p:cNvPicPr>
            <p:nvPr/>
          </p:nvPicPr>
          <p:blipFill>
            <a:blip r:embed="rId3"/>
            <a:srcRect/>
            <a:stretch>
              <a:fillRect/>
            </a:stretch>
          </p:blipFill>
          <p:spPr bwMode="auto">
            <a:xfrm>
              <a:off x="369048" y="2183216"/>
              <a:ext cx="870351" cy="451691"/>
            </a:xfrm>
            <a:prstGeom prst="rect">
              <a:avLst/>
            </a:prstGeom>
            <a:noFill/>
            <a:ln w="9525">
              <a:noFill/>
              <a:miter lim="800000"/>
              <a:headEnd/>
              <a:tailEnd/>
            </a:ln>
          </p:spPr>
        </p:pic>
        <p:pic>
          <p:nvPicPr>
            <p:cNvPr id="32" name="Picture 37"/>
            <p:cNvPicPr>
              <a:picLocks noChangeArrowheads="1"/>
            </p:cNvPicPr>
            <p:nvPr/>
          </p:nvPicPr>
          <p:blipFill>
            <a:blip r:embed="rId3"/>
            <a:srcRect/>
            <a:stretch>
              <a:fillRect/>
            </a:stretch>
          </p:blipFill>
          <p:spPr bwMode="auto">
            <a:xfrm>
              <a:off x="2902932" y="2194233"/>
              <a:ext cx="870351" cy="451691"/>
            </a:xfrm>
            <a:prstGeom prst="rect">
              <a:avLst/>
            </a:prstGeom>
            <a:noFill/>
            <a:ln w="9525">
              <a:noFill/>
              <a:miter lim="800000"/>
              <a:headEnd/>
              <a:tailEnd/>
            </a:ln>
          </p:spPr>
        </p:pic>
        <p:sp>
          <p:nvSpPr>
            <p:cNvPr id="34" name="TextBox 33"/>
            <p:cNvSpPr txBox="1"/>
            <p:nvPr/>
          </p:nvSpPr>
          <p:spPr>
            <a:xfrm>
              <a:off x="3428106" y="2686315"/>
              <a:ext cx="455336" cy="157915"/>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850166" y="2664280"/>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38" name="Straight Connector 37"/>
            <p:cNvCxnSpPr/>
            <p:nvPr/>
          </p:nvCxnSpPr>
          <p:spPr bwMode="auto">
            <a:xfrm rot="5400000">
              <a:off x="630709" y="2780882"/>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39" name="Straight Connector 38"/>
            <p:cNvCxnSpPr/>
            <p:nvPr/>
          </p:nvCxnSpPr>
          <p:spPr bwMode="auto">
            <a:xfrm rot="10800000">
              <a:off x="554507" y="295255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0" name="Straight Connector 39"/>
            <p:cNvCxnSpPr/>
            <p:nvPr/>
          </p:nvCxnSpPr>
          <p:spPr bwMode="auto">
            <a:xfrm rot="5400000">
              <a:off x="3206820" y="2790063"/>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1" name="Straight Connector 40"/>
            <p:cNvCxnSpPr/>
            <p:nvPr/>
          </p:nvCxnSpPr>
          <p:spPr bwMode="auto">
            <a:xfrm rot="10800000">
              <a:off x="3130618" y="2961740"/>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2" name="TextBox 41"/>
            <p:cNvSpPr txBox="1"/>
            <p:nvPr/>
          </p:nvSpPr>
          <p:spPr>
            <a:xfrm>
              <a:off x="644481" y="240355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3198587" y="2412732"/>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44" name="TextBox 43"/>
            <p:cNvSpPr txBox="1"/>
            <p:nvPr/>
          </p:nvSpPr>
          <p:spPr>
            <a:xfrm>
              <a:off x="299275" y="3016831"/>
              <a:ext cx="1013551" cy="165253"/>
            </a:xfrm>
            <a:prstGeom prst="rect">
              <a:avLst/>
            </a:prstGeom>
            <a:noFill/>
          </p:spPr>
          <p:txBody>
            <a:bodyPr wrap="square" lIns="0" tIns="0" rIns="0" bIns="0" rtlCol="0" anchor="ctr" anchorCtr="0">
              <a:noAutofit/>
            </a:bodyPr>
            <a:lstStyle/>
            <a:p>
              <a:r>
                <a:rPr lang="en-US" sz="1050" dirty="0" smtClean="0"/>
                <a:t>10.1.1.0 /24</a:t>
              </a:r>
              <a:endParaRPr lang="en-US" sz="1050" dirty="0"/>
            </a:p>
          </p:txBody>
        </p:sp>
        <p:sp>
          <p:nvSpPr>
            <p:cNvPr id="45" name="TextBox 44"/>
            <p:cNvSpPr txBox="1"/>
            <p:nvPr/>
          </p:nvSpPr>
          <p:spPr>
            <a:xfrm>
              <a:off x="294614" y="1569705"/>
              <a:ext cx="945988" cy="160898"/>
            </a:xfrm>
            <a:prstGeom prst="rect">
              <a:avLst/>
            </a:prstGeom>
            <a:noFill/>
          </p:spPr>
          <p:txBody>
            <a:bodyPr wrap="square" lIns="0" tIns="0" rIns="0" bIns="0" rtlCol="0" anchor="ctr" anchorCtr="0">
              <a:noAutofit/>
            </a:bodyPr>
            <a:lstStyle/>
            <a:p>
              <a:r>
                <a:rPr lang="en-US" sz="1050" b="1" dirty="0" smtClean="0"/>
                <a:t>Area 0</a:t>
              </a:r>
              <a:endParaRPr lang="en-US" sz="1050" b="1" dirty="0"/>
            </a:p>
          </p:txBody>
        </p:sp>
        <p:sp>
          <p:nvSpPr>
            <p:cNvPr id="46" name="TextBox 45"/>
            <p:cNvSpPr txBox="1"/>
            <p:nvPr/>
          </p:nvSpPr>
          <p:spPr>
            <a:xfrm>
              <a:off x="2871184" y="3020543"/>
              <a:ext cx="1013551" cy="165253"/>
            </a:xfrm>
            <a:prstGeom prst="rect">
              <a:avLst/>
            </a:prstGeom>
            <a:noFill/>
          </p:spPr>
          <p:txBody>
            <a:bodyPr wrap="square" lIns="0" tIns="0" rIns="0" bIns="0" rtlCol="0" anchor="ctr" anchorCtr="0">
              <a:noAutofit/>
            </a:bodyPr>
            <a:lstStyle/>
            <a:p>
              <a:r>
                <a:rPr lang="en-US" sz="1050" dirty="0" smtClean="0"/>
                <a:t>10.2.2.0 /24</a:t>
              </a:r>
              <a:endParaRPr lang="en-US" sz="1050" dirty="0"/>
            </a:p>
          </p:txBody>
        </p:sp>
        <p:sp>
          <p:nvSpPr>
            <p:cNvPr id="55" name="TextBox 54"/>
            <p:cNvSpPr txBox="1"/>
            <p:nvPr/>
          </p:nvSpPr>
          <p:spPr>
            <a:xfrm>
              <a:off x="1261296" y="2450575"/>
              <a:ext cx="503430" cy="172119"/>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6" name="TextBox 55"/>
            <p:cNvSpPr txBox="1"/>
            <p:nvPr/>
          </p:nvSpPr>
          <p:spPr>
            <a:xfrm>
              <a:off x="2493631" y="2536068"/>
              <a:ext cx="508882" cy="18698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7" name="TextBox 56"/>
            <p:cNvSpPr txBox="1"/>
            <p:nvPr/>
          </p:nvSpPr>
          <p:spPr>
            <a:xfrm>
              <a:off x="1577003" y="1993450"/>
              <a:ext cx="945988" cy="160898"/>
            </a:xfrm>
            <a:prstGeom prst="rect">
              <a:avLst/>
            </a:prstGeom>
            <a:noFill/>
          </p:spPr>
          <p:txBody>
            <a:bodyPr wrap="square" lIns="0" tIns="0" rIns="0" bIns="0" rtlCol="0" anchor="ctr" anchorCtr="0">
              <a:noAutofit/>
            </a:bodyPr>
            <a:lstStyle/>
            <a:p>
              <a:endParaRPr lang="en-US" sz="1000" dirty="0"/>
            </a:p>
          </p:txBody>
        </p:sp>
        <p:sp>
          <p:nvSpPr>
            <p:cNvPr id="58" name="TextBox 57"/>
            <p:cNvSpPr txBox="1"/>
            <p:nvPr/>
          </p:nvSpPr>
          <p:spPr>
            <a:xfrm>
              <a:off x="1566912" y="1840318"/>
              <a:ext cx="1013551" cy="165253"/>
            </a:xfrm>
            <a:prstGeom prst="rect">
              <a:avLst/>
            </a:prstGeom>
            <a:noFill/>
          </p:spPr>
          <p:txBody>
            <a:bodyPr wrap="square" lIns="0" tIns="0" rIns="0" bIns="0" rtlCol="0" anchor="ctr" anchorCtr="0">
              <a:noAutofit/>
            </a:bodyPr>
            <a:lstStyle/>
            <a:p>
              <a:r>
                <a:rPr lang="en-US" sz="1050" dirty="0" smtClean="0"/>
                <a:t>192.168.1.96 /27</a:t>
              </a:r>
              <a:endParaRPr lang="en-US" sz="1050" dirty="0"/>
            </a:p>
          </p:txBody>
        </p:sp>
        <p:sp>
          <p:nvSpPr>
            <p:cNvPr id="59" name="TextBox 58"/>
            <p:cNvSpPr txBox="1"/>
            <p:nvPr/>
          </p:nvSpPr>
          <p:spPr>
            <a:xfrm>
              <a:off x="1268733" y="2212682"/>
              <a:ext cx="1013551" cy="165253"/>
            </a:xfrm>
            <a:prstGeom prst="rect">
              <a:avLst/>
            </a:prstGeom>
            <a:noFill/>
          </p:spPr>
          <p:txBody>
            <a:bodyPr wrap="square" lIns="0" tIns="0" rIns="0" bIns="0" rtlCol="0" anchor="ctr" anchorCtr="0">
              <a:noAutofit/>
            </a:bodyPr>
            <a:lstStyle/>
            <a:p>
              <a:pPr algn="l"/>
              <a:r>
                <a:rPr lang="en-US" sz="1050" dirty="0" smtClean="0"/>
                <a:t>.101</a:t>
              </a:r>
              <a:endParaRPr lang="en-US" sz="1050" dirty="0"/>
            </a:p>
          </p:txBody>
        </p:sp>
        <p:sp>
          <p:nvSpPr>
            <p:cNvPr id="60" name="TextBox 59"/>
            <p:cNvSpPr txBox="1"/>
            <p:nvPr/>
          </p:nvSpPr>
          <p:spPr>
            <a:xfrm>
              <a:off x="2592006" y="2365079"/>
              <a:ext cx="544315" cy="179554"/>
            </a:xfrm>
            <a:prstGeom prst="rect">
              <a:avLst/>
            </a:prstGeom>
            <a:noFill/>
          </p:spPr>
          <p:txBody>
            <a:bodyPr wrap="square" lIns="0" tIns="0" rIns="0" bIns="0" rtlCol="0" anchor="ctr" anchorCtr="0">
              <a:noAutofit/>
            </a:bodyPr>
            <a:lstStyle/>
            <a:p>
              <a:pPr algn="l"/>
              <a:r>
                <a:rPr lang="en-US" sz="1050" dirty="0" smtClean="0"/>
                <a:t>.102</a:t>
              </a:r>
              <a:endParaRPr lang="en-US" sz="1050" dirty="0"/>
            </a:p>
          </p:txBody>
        </p:sp>
        <p:sp>
          <p:nvSpPr>
            <p:cNvPr id="61" name="TextBox 60"/>
            <p:cNvSpPr txBox="1"/>
            <p:nvPr/>
          </p:nvSpPr>
          <p:spPr>
            <a:xfrm>
              <a:off x="3196051" y="2669877"/>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62" name="TextBox 61"/>
            <p:cNvSpPr txBox="1"/>
            <p:nvPr/>
          </p:nvSpPr>
          <p:spPr>
            <a:xfrm>
              <a:off x="638520" y="2656022"/>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gr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287867" y="4634090"/>
            <a:ext cx="2985912" cy="2822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519288" y="3330221"/>
            <a:ext cx="4120445" cy="2822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0210" name="Rectangle 2"/>
          <p:cNvSpPr>
            <a:spLocks noGrp="1" noChangeArrowheads="1"/>
          </p:cNvSpPr>
          <p:nvPr>
            <p:ph type="title"/>
          </p:nvPr>
        </p:nvSpPr>
        <p:spPr/>
        <p:txBody>
          <a:bodyPr/>
          <a:lstStyle/>
          <a:p>
            <a:r>
              <a:rPr lang="en-US" dirty="0" smtClean="0"/>
              <a:t>Verifying MD5 Authentication</a:t>
            </a:r>
            <a:endParaRPr lang="en-US" dirty="0"/>
          </a:p>
        </p:txBody>
      </p:sp>
      <p:sp>
        <p:nvSpPr>
          <p:cNvPr id="4" name="Text Placeholder 3"/>
          <p:cNvSpPr>
            <a:spLocks noGrp="1"/>
          </p:cNvSpPr>
          <p:nvPr>
            <p:ph type="body" sz="quarter" idx="10"/>
          </p:nvPr>
        </p:nvSpPr>
        <p:spPr>
          <a:xfrm>
            <a:off x="279399" y="1183339"/>
            <a:ext cx="8531114" cy="4404661"/>
          </a:xfrm>
        </p:spPr>
        <p:txBody>
          <a:bodyPr>
            <a:normAutofit/>
          </a:bodyPr>
          <a:lstStyle/>
          <a:p>
            <a:pPr>
              <a:lnSpc>
                <a:spcPct val="110000"/>
              </a:lnSpc>
            </a:pPr>
            <a:r>
              <a:rPr lang="en-US" dirty="0" smtClean="0"/>
              <a:t>R1# </a:t>
            </a:r>
            <a:r>
              <a:rPr lang="en-US" b="1" dirty="0" smtClean="0"/>
              <a:t>show ip ospf interface</a:t>
            </a:r>
          </a:p>
          <a:p>
            <a:pPr>
              <a:lnSpc>
                <a:spcPct val="110000"/>
              </a:lnSpc>
            </a:pPr>
            <a:r>
              <a:rPr lang="en-US" dirty="0" smtClean="0"/>
              <a:t>Serial0/0/1 is up, line protocol is up</a:t>
            </a:r>
          </a:p>
          <a:p>
            <a:pPr>
              <a:lnSpc>
                <a:spcPct val="110000"/>
              </a:lnSpc>
            </a:pPr>
            <a:r>
              <a:rPr lang="en-US" dirty="0" smtClean="0"/>
              <a:t>  Internet Address 192.168.1.101/27, Area 0</a:t>
            </a:r>
          </a:p>
          <a:p>
            <a:pPr>
              <a:lnSpc>
                <a:spcPct val="110000"/>
              </a:lnSpc>
            </a:pPr>
            <a:r>
              <a:rPr lang="en-US" dirty="0" smtClean="0"/>
              <a:t>  Process ID 10, Router ID 10.1.1.1, Network Type POINT_TO_POINT, Cost: 64</a:t>
            </a:r>
          </a:p>
          <a:p>
            <a:pPr>
              <a:lnSpc>
                <a:spcPct val="110000"/>
              </a:lnSpc>
            </a:pPr>
            <a:r>
              <a:rPr lang="en-US" dirty="0" smtClean="0"/>
              <a:t>  Transmit Delay is 1 sec, State POINT_TO_POINT</a:t>
            </a:r>
          </a:p>
          <a:p>
            <a:pPr>
              <a:lnSpc>
                <a:spcPct val="110000"/>
              </a:lnSpc>
            </a:pPr>
            <a:r>
              <a:rPr lang="en-US" dirty="0" smtClean="0"/>
              <a:t>&lt;output omitted&gt;</a:t>
            </a:r>
          </a:p>
          <a:p>
            <a:pPr>
              <a:lnSpc>
                <a:spcPct val="110000"/>
              </a:lnSpc>
            </a:pPr>
            <a:r>
              <a:rPr lang="en-US" dirty="0" smtClean="0"/>
              <a:t>  Neighbor Count is 1, Adjacent neighbor count is 1</a:t>
            </a:r>
          </a:p>
          <a:p>
            <a:pPr>
              <a:lnSpc>
                <a:spcPct val="110000"/>
              </a:lnSpc>
            </a:pPr>
            <a:r>
              <a:rPr lang="en-US" dirty="0" smtClean="0"/>
              <a:t>    Adjacent with neighbor 10.2.2.1 </a:t>
            </a:r>
          </a:p>
          <a:p>
            <a:pPr>
              <a:lnSpc>
                <a:spcPct val="110000"/>
              </a:lnSpc>
            </a:pPr>
            <a:r>
              <a:rPr lang="en-US" dirty="0" smtClean="0"/>
              <a:t>  Suppress hello for 0 neighbor(s)</a:t>
            </a:r>
          </a:p>
          <a:p>
            <a:pPr>
              <a:lnSpc>
                <a:spcPct val="110000"/>
              </a:lnSpc>
            </a:pPr>
            <a:r>
              <a:rPr lang="en-US" dirty="0" smtClean="0"/>
              <a:t>  Message digest authentication enabled</a:t>
            </a:r>
          </a:p>
          <a:p>
            <a:pPr>
              <a:lnSpc>
                <a:spcPct val="110000"/>
              </a:lnSpc>
            </a:pPr>
            <a:r>
              <a:rPr lang="en-US" dirty="0" smtClean="0"/>
              <a:t>    Youngest key id is 1</a:t>
            </a:r>
          </a:p>
          <a:p>
            <a:pPr>
              <a:lnSpc>
                <a:spcPct val="110000"/>
              </a:lnSpc>
            </a:pPr>
            <a:r>
              <a:rPr lang="en-US" dirty="0" smtClean="0"/>
              <a:t>&lt;output omitted&gt;</a:t>
            </a:r>
          </a:p>
          <a:p>
            <a:r>
              <a:rPr lang="en-US" dirty="0" smtClean="0"/>
              <a:t>R1# </a:t>
            </a:r>
          </a:p>
          <a:p>
            <a:r>
              <a:rPr lang="en-US" dirty="0" smtClean="0"/>
              <a:t>R1# </a:t>
            </a:r>
            <a:r>
              <a:rPr lang="en-US" b="1" dirty="0" smtClean="0"/>
              <a:t>show ip ospf neighbor</a:t>
            </a:r>
            <a:endParaRPr lang="en-US" dirty="0" smtClean="0"/>
          </a:p>
          <a:p>
            <a:r>
              <a:rPr lang="en-US" dirty="0" smtClean="0"/>
              <a:t>Neighbor ID     Pri   State           Dead Time   Address         Interface</a:t>
            </a:r>
          </a:p>
          <a:p>
            <a:r>
              <a:rPr lang="en-US" dirty="0" smtClean="0"/>
              <a:t>10.2.2.1          0   FULL/  -        00:00:31    192.168.1.102   Serial0/0/1</a:t>
            </a:r>
          </a:p>
          <a:p>
            <a:r>
              <a:rPr lang="en-US" dirty="0" smtClean="0"/>
              <a:t> </a:t>
            </a:r>
          </a:p>
          <a:p>
            <a:pPr>
              <a:lnSpc>
                <a:spcPct val="110000"/>
              </a:lnSpc>
            </a:pPr>
            <a:r>
              <a:rPr lang="en-US" dirty="0" smtClean="0"/>
              <a:t>R1#</a:t>
            </a:r>
          </a:p>
          <a:p>
            <a:pPr>
              <a:lnSpc>
                <a:spcPct val="110000"/>
              </a:lnSpc>
            </a:pPr>
            <a:endParaRPr lang="en-US" dirty="0" smtClean="0"/>
          </a:p>
          <a:p>
            <a:pPr>
              <a:lnSpc>
                <a:spcPct val="110000"/>
              </a:lnSpc>
            </a:pPr>
            <a:endParaRPr lang="en-US" dirty="0"/>
          </a:p>
        </p:txBody>
      </p:sp>
    </p:spTree>
  </p:cSld>
  <p:clrMapOvr>
    <a:masterClrMapping/>
  </p:clrMapOvr>
  <p:transition/>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21734" y="5187242"/>
            <a:ext cx="2985912" cy="2822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3475" name="Rectangle 3"/>
          <p:cNvSpPr>
            <a:spLocks noGrp="1" noChangeArrowheads="1"/>
          </p:cNvSpPr>
          <p:nvPr>
            <p:ph type="title"/>
          </p:nvPr>
        </p:nvSpPr>
        <p:spPr/>
        <p:txBody>
          <a:bodyPr/>
          <a:lstStyle/>
          <a:p>
            <a:r>
              <a:rPr lang="en-US" dirty="0" smtClean="0"/>
              <a:t>Verifying MD5 </a:t>
            </a:r>
            <a:r>
              <a:rPr lang="en-US" dirty="0"/>
              <a:t>Authentication</a:t>
            </a:r>
          </a:p>
        </p:txBody>
      </p:sp>
      <p:sp>
        <p:nvSpPr>
          <p:cNvPr id="233476" name="Text Box 4"/>
          <p:cNvSpPr txBox="1">
            <a:spLocks noChangeArrowheads="1"/>
          </p:cNvSpPr>
          <p:nvPr/>
        </p:nvSpPr>
        <p:spPr bwMode="auto">
          <a:xfrm>
            <a:off x="304801" y="1152874"/>
            <a:ext cx="8432800" cy="4382609"/>
          </a:xfrm>
          <a:prstGeom prst="rect">
            <a:avLst/>
          </a:prstGeom>
          <a:noFill/>
          <a:ln w="19050">
            <a:solidFill>
              <a:schemeClr val="tx1"/>
            </a:solidFill>
            <a:miter lim="800000"/>
            <a:headEnd/>
            <a:tailEnd/>
          </a:ln>
          <a:effectLst/>
        </p:spPr>
        <p:txBody>
          <a:bodyPr wrap="square" lIns="73025" tIns="36512" rIns="73025" bIns="36512">
            <a:spAutoFit/>
          </a:bodyPr>
          <a:lstStyle/>
          <a:p>
            <a:pPr algn="l">
              <a:lnSpc>
                <a:spcPct val="100000"/>
              </a:lnSpc>
            </a:pPr>
            <a:r>
              <a:rPr lang="en-US" sz="1400" dirty="0">
                <a:solidFill>
                  <a:srgbClr val="000000"/>
                </a:solidFill>
                <a:latin typeface="Courier New" pitchFamily="49" charset="0"/>
                <a:cs typeface="Times New Roman" pitchFamily="18" charset="0"/>
              </a:rPr>
              <a:t>R1</a:t>
            </a:r>
            <a:r>
              <a:rPr lang="en-US" sz="1400" dirty="0" smtClean="0">
                <a:solidFill>
                  <a:srgbClr val="000000"/>
                </a:solidFill>
                <a:latin typeface="Courier New" pitchFamily="49" charset="0"/>
                <a:cs typeface="Times New Roman" pitchFamily="18" charset="0"/>
              </a:rPr>
              <a:t># </a:t>
            </a:r>
            <a:r>
              <a:rPr lang="en-US" sz="1400" b="1" dirty="0" smtClean="0">
                <a:solidFill>
                  <a:srgbClr val="000000"/>
                </a:solidFill>
                <a:latin typeface="Courier New" pitchFamily="49" charset="0"/>
                <a:cs typeface="Times New Roman" pitchFamily="18" charset="0"/>
              </a:rPr>
              <a:t>debug </a:t>
            </a:r>
            <a:r>
              <a:rPr lang="en-US" sz="1400" b="1" dirty="0">
                <a:solidFill>
                  <a:srgbClr val="000000"/>
                </a:solidFill>
                <a:latin typeface="Courier New" pitchFamily="49" charset="0"/>
                <a:cs typeface="Times New Roman" pitchFamily="18" charset="0"/>
              </a:rPr>
              <a:t>ip ospf adj</a:t>
            </a:r>
          </a:p>
          <a:p>
            <a:pPr algn="l">
              <a:lnSpc>
                <a:spcPct val="100000"/>
              </a:lnSpc>
            </a:pPr>
            <a:r>
              <a:rPr lang="en-US" sz="1400" dirty="0">
                <a:solidFill>
                  <a:srgbClr val="000000"/>
                </a:solidFill>
                <a:latin typeface="Courier New" pitchFamily="49" charset="0"/>
                <a:cs typeface="Times New Roman" pitchFamily="18" charset="0"/>
              </a:rPr>
              <a:t>OSPF adjacency events debugging is on</a:t>
            </a:r>
          </a:p>
          <a:p>
            <a:pPr algn="l">
              <a:lnSpc>
                <a:spcPct val="100000"/>
              </a:lnSpc>
            </a:pPr>
            <a:r>
              <a:rPr lang="en-US" sz="1400" dirty="0">
                <a:solidFill>
                  <a:srgbClr val="000000"/>
                </a:solidFill>
                <a:latin typeface="Courier New" pitchFamily="49" charset="0"/>
                <a:cs typeface="Times New Roman" pitchFamily="18" charset="0"/>
              </a:rPr>
              <a:t>&lt;output omitted&gt;</a:t>
            </a:r>
          </a:p>
          <a:p>
            <a:pPr algn="l">
              <a:lnSpc>
                <a:spcPct val="100000"/>
              </a:lnSpc>
            </a:pPr>
            <a:r>
              <a:rPr lang="en-US" sz="1400" dirty="0">
                <a:solidFill>
                  <a:srgbClr val="000000"/>
                </a:solidFill>
                <a:latin typeface="Courier New" pitchFamily="49" charset="0"/>
                <a:cs typeface="Times New Roman" pitchFamily="18" charset="0"/>
              </a:rPr>
              <a:t>*Feb 17 17:14:06.530: OSPF: Send with youngest Key 1</a:t>
            </a:r>
          </a:p>
          <a:p>
            <a:pPr algn="l">
              <a:lnSpc>
                <a:spcPct val="100000"/>
              </a:lnSpc>
            </a:pPr>
            <a:r>
              <a:rPr lang="en-US" sz="1400" dirty="0">
                <a:solidFill>
                  <a:srgbClr val="000000"/>
                </a:solidFill>
                <a:latin typeface="Courier New" pitchFamily="49" charset="0"/>
                <a:cs typeface="Times New Roman" pitchFamily="18" charset="0"/>
              </a:rPr>
              <a:t>*Feb 17 17:14:06.546: OSPF: 2 Way Communication to 10.2.2.2 on Serial0/0/1, state 2WAY</a:t>
            </a:r>
          </a:p>
          <a:p>
            <a:pPr algn="l">
              <a:lnSpc>
                <a:spcPct val="100000"/>
              </a:lnSpc>
            </a:pPr>
            <a:r>
              <a:rPr lang="en-US" sz="1400" dirty="0">
                <a:solidFill>
                  <a:srgbClr val="000000"/>
                </a:solidFill>
                <a:latin typeface="Courier New" pitchFamily="49" charset="0"/>
                <a:cs typeface="Times New Roman" pitchFamily="18" charset="0"/>
              </a:rPr>
              <a:t>*Feb 17 17:14:06.546: OSPF: Send DBD to 10.2.2.2 on Serial0/0/1 seq 0xB37 opt 0x52 flag 0x7 len 32</a:t>
            </a:r>
          </a:p>
          <a:p>
            <a:pPr algn="l">
              <a:lnSpc>
                <a:spcPct val="100000"/>
              </a:lnSpc>
            </a:pPr>
            <a:r>
              <a:rPr lang="en-US" sz="1400" dirty="0">
                <a:solidFill>
                  <a:srgbClr val="000000"/>
                </a:solidFill>
                <a:latin typeface="Courier New" pitchFamily="49" charset="0"/>
                <a:cs typeface="Times New Roman" pitchFamily="18" charset="0"/>
              </a:rPr>
              <a:t>*Feb 17 17:14:06.546: OSPF: Send with youngest Key 1</a:t>
            </a:r>
          </a:p>
          <a:p>
            <a:pPr algn="l">
              <a:lnSpc>
                <a:spcPct val="100000"/>
              </a:lnSpc>
            </a:pPr>
            <a:r>
              <a:rPr lang="en-US" sz="1400" dirty="0">
                <a:solidFill>
                  <a:srgbClr val="000000"/>
                </a:solidFill>
                <a:latin typeface="Courier New" pitchFamily="49" charset="0"/>
                <a:cs typeface="Times New Roman" pitchFamily="18" charset="0"/>
              </a:rPr>
              <a:t>*Feb 17 17:14:06.562: OSPF: Rcv DBD from 10.2.2.2 on Serial0/0/1 seq 0x32F opt 0x52 flag 0x7 len 32  mtu 1500 state EXSTART</a:t>
            </a:r>
          </a:p>
          <a:p>
            <a:pPr algn="l">
              <a:lnSpc>
                <a:spcPct val="100000"/>
              </a:lnSpc>
            </a:pPr>
            <a:r>
              <a:rPr lang="en-US" sz="1400" dirty="0">
                <a:solidFill>
                  <a:srgbClr val="000000"/>
                </a:solidFill>
                <a:latin typeface="Courier New" pitchFamily="49" charset="0"/>
                <a:cs typeface="Times New Roman" pitchFamily="18" charset="0"/>
              </a:rPr>
              <a:t>*Feb 17 17:14:06.562: OSPF: NBR Negotiation Done. We are the SLAVE</a:t>
            </a:r>
          </a:p>
          <a:p>
            <a:pPr algn="l">
              <a:lnSpc>
                <a:spcPct val="100000"/>
              </a:lnSpc>
            </a:pPr>
            <a:r>
              <a:rPr lang="en-US" sz="1400" dirty="0">
                <a:solidFill>
                  <a:srgbClr val="000000"/>
                </a:solidFill>
                <a:latin typeface="Courier New" pitchFamily="49" charset="0"/>
                <a:cs typeface="Times New Roman" pitchFamily="18" charset="0"/>
              </a:rPr>
              <a:t>*Feb 17 17:14:06.562: OSPF: Send DBD to 10.2.2.2 on Serial0/0/1 seq 0x32F opt 0x52 flag 0x2 len 72</a:t>
            </a:r>
          </a:p>
          <a:p>
            <a:pPr algn="l">
              <a:lnSpc>
                <a:spcPct val="100000"/>
              </a:lnSpc>
            </a:pPr>
            <a:r>
              <a:rPr lang="en-US" sz="1400" dirty="0">
                <a:solidFill>
                  <a:srgbClr val="000000"/>
                </a:solidFill>
                <a:latin typeface="Courier New" pitchFamily="49" charset="0"/>
                <a:cs typeface="Times New Roman" pitchFamily="18" charset="0"/>
              </a:rPr>
              <a:t>*Feb 17 17:14:06.562: OSPF: Send with youngest Key 1</a:t>
            </a:r>
          </a:p>
          <a:p>
            <a:pPr algn="l">
              <a:lnSpc>
                <a:spcPct val="100000"/>
              </a:lnSpc>
            </a:pPr>
            <a:r>
              <a:rPr lang="en-US" sz="1400" dirty="0">
                <a:solidFill>
                  <a:srgbClr val="000000"/>
                </a:solidFill>
                <a:latin typeface="Courier New" pitchFamily="49" charset="0"/>
                <a:cs typeface="Times New Roman" pitchFamily="18" charset="0"/>
              </a:rPr>
              <a:t>&lt;output omitted&gt;</a:t>
            </a:r>
          </a:p>
          <a:p>
            <a:pPr algn="l">
              <a:lnSpc>
                <a:spcPct val="100000"/>
              </a:lnSpc>
            </a:pPr>
            <a:endParaRPr lang="en-US" sz="1400" dirty="0">
              <a:solidFill>
                <a:srgbClr val="000000"/>
              </a:solidFill>
              <a:latin typeface="Courier New" pitchFamily="49" charset="0"/>
              <a:cs typeface="Times New Roman" pitchFamily="18" charset="0"/>
            </a:endParaRPr>
          </a:p>
          <a:p>
            <a:pPr algn="l">
              <a:lnSpc>
                <a:spcPct val="100000"/>
              </a:lnSpc>
            </a:pPr>
            <a:r>
              <a:rPr lang="en-US" sz="1400" dirty="0">
                <a:solidFill>
                  <a:srgbClr val="000000"/>
                </a:solidFill>
                <a:latin typeface="Courier New" pitchFamily="49" charset="0"/>
                <a:cs typeface="Times New Roman" pitchFamily="18" charset="0"/>
              </a:rPr>
              <a:t>R1</a:t>
            </a:r>
            <a:r>
              <a:rPr lang="en-US" sz="1400" dirty="0" smtClean="0">
                <a:solidFill>
                  <a:srgbClr val="000000"/>
                </a:solidFill>
                <a:latin typeface="Courier New" pitchFamily="49" charset="0"/>
                <a:cs typeface="Times New Roman" pitchFamily="18" charset="0"/>
              </a:rPr>
              <a:t># </a:t>
            </a:r>
            <a:r>
              <a:rPr lang="en-US" sz="1400" b="1" dirty="0" smtClean="0">
                <a:solidFill>
                  <a:srgbClr val="000000"/>
                </a:solidFill>
                <a:latin typeface="Courier New" pitchFamily="49" charset="0"/>
                <a:cs typeface="Times New Roman" pitchFamily="18" charset="0"/>
              </a:rPr>
              <a:t>show </a:t>
            </a:r>
            <a:r>
              <a:rPr lang="en-US" sz="1400" b="1" dirty="0">
                <a:solidFill>
                  <a:srgbClr val="000000"/>
                </a:solidFill>
                <a:latin typeface="Courier New" pitchFamily="49" charset="0"/>
                <a:cs typeface="Times New Roman" pitchFamily="18" charset="0"/>
              </a:rPr>
              <a:t>ip ospf neighbor</a:t>
            </a:r>
          </a:p>
          <a:p>
            <a:pPr algn="l">
              <a:lnSpc>
                <a:spcPct val="100000"/>
              </a:lnSpc>
            </a:pPr>
            <a:r>
              <a:rPr lang="en-US" sz="1400" dirty="0">
                <a:solidFill>
                  <a:srgbClr val="000000"/>
                </a:solidFill>
                <a:latin typeface="Courier New" pitchFamily="49" charset="0"/>
                <a:cs typeface="Times New Roman" pitchFamily="18" charset="0"/>
              </a:rPr>
              <a:t>Neighbor ID     Pri   State           Dead Time   Address         Interface</a:t>
            </a:r>
          </a:p>
          <a:p>
            <a:pPr algn="l">
              <a:lnSpc>
                <a:spcPct val="100000"/>
              </a:lnSpc>
            </a:pPr>
            <a:r>
              <a:rPr lang="en-US" sz="1400" dirty="0">
                <a:solidFill>
                  <a:srgbClr val="000000"/>
                </a:solidFill>
                <a:latin typeface="Courier New" pitchFamily="49" charset="0"/>
                <a:cs typeface="Times New Roman" pitchFamily="18" charset="0"/>
              </a:rPr>
              <a:t>10.2.2.2          0   FULL/  -        00:00:35    192.168.1.102   Serial0/0/1</a:t>
            </a:r>
          </a:p>
        </p:txBody>
      </p:sp>
    </p:spTree>
  </p:cSld>
  <p:clrMapOvr>
    <a:masterClrMapping/>
  </p:clrMapOvr>
  <p:transition/>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329939" y="2687772"/>
            <a:ext cx="7117643" cy="20884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369450" y="3969061"/>
            <a:ext cx="7117643" cy="20884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5522" name="Rectangle 2"/>
          <p:cNvSpPr>
            <a:spLocks noGrp="1" noChangeArrowheads="1"/>
          </p:cNvSpPr>
          <p:nvPr>
            <p:ph type="title"/>
          </p:nvPr>
        </p:nvSpPr>
        <p:spPr/>
        <p:txBody>
          <a:bodyPr/>
          <a:lstStyle/>
          <a:p>
            <a:r>
              <a:rPr lang="en-US" smtClean="0"/>
              <a:t>Troubleshooting MD5 Authentication</a:t>
            </a:r>
            <a:endParaRPr lang="en-US" dirty="0"/>
          </a:p>
        </p:txBody>
      </p:sp>
      <p:sp>
        <p:nvSpPr>
          <p:cNvPr id="13" name="Text Placeholder 12"/>
          <p:cNvSpPr>
            <a:spLocks noGrp="1"/>
          </p:cNvSpPr>
          <p:nvPr>
            <p:ph type="body" sz="quarter" idx="10"/>
          </p:nvPr>
        </p:nvSpPr>
        <p:spPr/>
        <p:txBody>
          <a:bodyPr/>
          <a:lstStyle/>
          <a:p>
            <a:r>
              <a:rPr lang="en-US" smtClean="0"/>
              <a:t>R1#</a:t>
            </a:r>
          </a:p>
          <a:p>
            <a:r>
              <a:rPr lang="en-US" smtClean="0"/>
              <a:t>*Feb 17 17:56:16.530: OSPF: Send with youngest Key 1</a:t>
            </a:r>
          </a:p>
          <a:p>
            <a:r>
              <a:rPr lang="en-US" smtClean="0"/>
              <a:t>*Feb 17 17:56:26.502: OSPF: Rcv pkt from 192.168.1.102, Serial0/0/1 : Mismatch Authentication Key - No message digest key 2 on interface</a:t>
            </a:r>
          </a:p>
          <a:p>
            <a:r>
              <a:rPr lang="en-US" smtClean="0"/>
              <a:t>*Feb 17 17:56:26.530: OSPF: Send with youngest Key 1</a:t>
            </a:r>
          </a:p>
          <a:p>
            <a:endParaRPr lang="en-US" smtClean="0"/>
          </a:p>
          <a:p>
            <a:r>
              <a:rPr lang="en-US" smtClean="0"/>
              <a:t>R2#</a:t>
            </a:r>
          </a:p>
          <a:p>
            <a:r>
              <a:rPr lang="en-US" smtClean="0"/>
              <a:t>*Feb 17 17:55:28.226: OSPF: Send with youngest Key 2</a:t>
            </a:r>
          </a:p>
          <a:p>
            <a:r>
              <a:rPr lang="en-US" smtClean="0"/>
              <a:t>*Feb 17 17:55:28.286: OSPF: Rcv pkt from 192.168.1.101, Serial0/0/1 : Mismatch Authentication Key - No message digest key 1 on interface</a:t>
            </a:r>
          </a:p>
          <a:p>
            <a:r>
              <a:rPr lang="en-US" smtClean="0"/>
              <a:t>*Feb 17 17:55:38.226: OSPF: Send with youngest Key 2</a:t>
            </a:r>
          </a:p>
          <a:p>
            <a:endParaRPr lang="en-US"/>
          </a:p>
        </p:txBody>
      </p:sp>
      <p:sp>
        <p:nvSpPr>
          <p:cNvPr id="14" name="Content Placeholder 13"/>
          <p:cNvSpPr>
            <a:spLocks noGrp="1"/>
          </p:cNvSpPr>
          <p:nvPr>
            <p:ph sz="quarter" idx="11"/>
          </p:nvPr>
        </p:nvSpPr>
        <p:spPr/>
        <p:txBody>
          <a:bodyPr>
            <a:normAutofit fontScale="92500" lnSpcReduction="10000"/>
          </a:bodyPr>
          <a:lstStyle/>
          <a:p>
            <a:r>
              <a:rPr lang="en-US" smtClean="0"/>
              <a:t>MD5 authentication on both R1 and R2, but R1 has key 1 and R2 has key 2, both with the same passwords:</a:t>
            </a:r>
          </a:p>
        </p:txBody>
      </p:sp>
    </p:spTree>
  </p:cSld>
  <p:clrMapOvr>
    <a:masterClrMapping/>
  </p:clrMapOvr>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3 Summary</a:t>
            </a:r>
            <a:endParaRPr lang="en-US" dirty="0" smtClean="0"/>
          </a:p>
        </p:txBody>
      </p:sp>
      <p:sp>
        <p:nvSpPr>
          <p:cNvPr id="5" name="Content Placeholder 4"/>
          <p:cNvSpPr>
            <a:spLocks noGrp="1"/>
          </p:cNvSpPr>
          <p:nvPr>
            <p:ph idx="1"/>
          </p:nvPr>
        </p:nvSpPr>
        <p:spPr/>
        <p:txBody>
          <a:bodyPr>
            <a:normAutofit/>
          </a:bodyPr>
          <a:lstStyle/>
          <a:p>
            <a:pPr>
              <a:buNone/>
            </a:pPr>
            <a:r>
              <a:rPr lang="en-US" sz="2000" smtClean="0"/>
              <a:t>The chapter focused on the following topics:</a:t>
            </a:r>
          </a:p>
          <a:p>
            <a:r>
              <a:rPr lang="en-US" sz="2000" smtClean="0"/>
              <a:t>Characteristics of link-state routing protocols. </a:t>
            </a:r>
          </a:p>
          <a:p>
            <a:r>
              <a:rPr lang="en-US" sz="2000" smtClean="0"/>
              <a:t>OSPF's two-tier hierarchical area structure, with a backbone area 0 and regular areas. </a:t>
            </a:r>
          </a:p>
          <a:p>
            <a:r>
              <a:rPr lang="en-US" sz="2000" smtClean="0"/>
              <a:t>How OSPF routers use the Hello protocol to build adjacencies.</a:t>
            </a:r>
          </a:p>
          <a:p>
            <a:r>
              <a:rPr lang="en-US" sz="2000" smtClean="0"/>
              <a:t>The OSPF metric calculation, which is based on the link bandwidth. </a:t>
            </a:r>
          </a:p>
          <a:p>
            <a:r>
              <a:rPr lang="en-US" sz="2000" smtClean="0"/>
              <a:t>The five types of OSPF packets—hello, DBD, LSR, LSU, and LSAck. </a:t>
            </a:r>
          </a:p>
          <a:p>
            <a:r>
              <a:rPr lang="en-US" sz="2000" smtClean="0"/>
              <a:t>The neighbor states that OSPF interfaces may pass through: down, init, two-way, exstart, exchange, loading, and full.</a:t>
            </a:r>
            <a:endParaRPr lang="en-US" sz="2000" dirty="0" smtClean="0"/>
          </a:p>
        </p:txBody>
      </p:sp>
    </p:spTree>
  </p:cSld>
  <p:clrMapOvr>
    <a:masterClrMapping/>
  </p:clrMapOvr>
  <p:transition spd="med"/>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smtClean="0"/>
              <a:t>Chapter </a:t>
            </a:r>
            <a:r>
              <a:rPr lang="en-US" smtClean="0"/>
              <a:t>3 Summary (cont.)</a:t>
            </a:r>
            <a:endParaRPr lang="en-US" dirty="0" smtClean="0"/>
          </a:p>
        </p:txBody>
      </p:sp>
      <p:sp>
        <p:nvSpPr>
          <p:cNvPr id="5" name="Content Placeholder 4"/>
          <p:cNvSpPr>
            <a:spLocks noGrp="1"/>
          </p:cNvSpPr>
          <p:nvPr>
            <p:ph idx="1"/>
          </p:nvPr>
        </p:nvSpPr>
        <p:spPr/>
        <p:txBody>
          <a:bodyPr>
            <a:normAutofit/>
          </a:bodyPr>
          <a:lstStyle/>
          <a:p>
            <a:r>
              <a:rPr lang="en-US" sz="2000" smtClean="0"/>
              <a:t>The </a:t>
            </a:r>
            <a:r>
              <a:rPr lang="en-US" sz="2000" dirty="0" smtClean="0"/>
              <a:t>five fields in the hello packet must match on neighboring routers: hello interval, dead interval, area id, authentication password, and stub area flag.</a:t>
            </a:r>
          </a:p>
          <a:p>
            <a:r>
              <a:rPr lang="en-US" sz="2000" dirty="0" smtClean="0"/>
              <a:t>Planning OSPF implementations, including the IP addressing, network topology, and OSPF areas. </a:t>
            </a:r>
          </a:p>
          <a:p>
            <a:r>
              <a:rPr lang="en-US" sz="2000" dirty="0" smtClean="0"/>
              <a:t>Basic OSPF configuration commands including:</a:t>
            </a:r>
          </a:p>
          <a:p>
            <a:pPr lvl="1"/>
            <a:r>
              <a:rPr lang="en-US" b="1" dirty="0" smtClean="0">
                <a:latin typeface="Courier New" pitchFamily="49" charset="0"/>
                <a:cs typeface="Courier New" pitchFamily="49" charset="0"/>
              </a:rPr>
              <a:t>router ospf </a:t>
            </a:r>
            <a:r>
              <a:rPr lang="en-US" i="1" dirty="0" smtClean="0">
                <a:latin typeface="Courier New" pitchFamily="49" charset="0"/>
                <a:cs typeface="Courier New" pitchFamily="49" charset="0"/>
              </a:rPr>
              <a:t>process-id </a:t>
            </a:r>
            <a:r>
              <a:rPr lang="en-US" dirty="0" smtClean="0"/>
              <a:t>global configuration command</a:t>
            </a:r>
          </a:p>
          <a:p>
            <a:pPr lvl="1"/>
            <a:r>
              <a:rPr lang="en-US" b="1" dirty="0" smtClean="0">
                <a:latin typeface="Courier New" pitchFamily="49" charset="0"/>
                <a:cs typeface="Courier New" pitchFamily="49" charset="0"/>
              </a:rPr>
              <a:t>network </a:t>
            </a:r>
            <a:r>
              <a:rPr lang="en-US" i="1" dirty="0" smtClean="0">
                <a:latin typeface="Courier New" pitchFamily="49" charset="0"/>
                <a:cs typeface="Courier New" pitchFamily="49" charset="0"/>
              </a:rPr>
              <a:t>ip-address</a:t>
            </a:r>
            <a:r>
              <a:rPr lang="en-US" dirty="0" smtClean="0">
                <a:latin typeface="Courier New" pitchFamily="49" charset="0"/>
                <a:cs typeface="Courier New" pitchFamily="49" charset="0"/>
              </a:rPr>
              <a:t> </a:t>
            </a:r>
            <a:r>
              <a:rPr lang="en-US" i="1" dirty="0" smtClean="0">
                <a:latin typeface="Courier New" pitchFamily="49" charset="0"/>
                <a:cs typeface="Courier New" pitchFamily="49" charset="0"/>
              </a:rPr>
              <a:t>wildcard-mask </a:t>
            </a:r>
            <a:r>
              <a:rPr lang="en-US" b="1" dirty="0" smtClean="0">
                <a:latin typeface="Courier New" pitchFamily="49" charset="0"/>
                <a:cs typeface="Courier New" pitchFamily="49" charset="0"/>
              </a:rPr>
              <a:t>area</a:t>
            </a:r>
            <a:r>
              <a:rPr lang="en-US" dirty="0" smtClean="0">
                <a:latin typeface="Courier New" pitchFamily="49" charset="0"/>
                <a:cs typeface="Courier New" pitchFamily="49" charset="0"/>
              </a:rPr>
              <a:t> </a:t>
            </a:r>
            <a:r>
              <a:rPr lang="en-US" i="1" dirty="0" err="1" smtClean="0">
                <a:latin typeface="Courier New" pitchFamily="49" charset="0"/>
                <a:cs typeface="Courier New" pitchFamily="49" charset="0"/>
              </a:rPr>
              <a:t>area</a:t>
            </a:r>
            <a:r>
              <a:rPr lang="en-US" i="1" dirty="0" smtClean="0">
                <a:latin typeface="Courier New" pitchFamily="49" charset="0"/>
                <a:cs typeface="Courier New" pitchFamily="49" charset="0"/>
              </a:rPr>
              <a:t>-id </a:t>
            </a:r>
            <a:r>
              <a:rPr lang="en-US" dirty="0" smtClean="0"/>
              <a:t>interface configuration command</a:t>
            </a:r>
          </a:p>
          <a:p>
            <a:pPr lvl="1"/>
            <a:r>
              <a:rPr lang="en-US" b="1" dirty="0" smtClean="0">
                <a:latin typeface="Courier New" pitchFamily="49" charset="0"/>
                <a:cs typeface="Courier New" pitchFamily="49" charset="0"/>
              </a:rPr>
              <a:t>ip ospf </a:t>
            </a:r>
            <a:r>
              <a:rPr lang="en-US" i="1" dirty="0" smtClean="0">
                <a:latin typeface="Courier New" pitchFamily="49" charset="0"/>
                <a:cs typeface="Courier New" pitchFamily="49" charset="0"/>
              </a:rPr>
              <a:t>process-id</a:t>
            </a:r>
            <a:r>
              <a:rPr lang="en-US" b="1" i="1" dirty="0" smtClean="0">
                <a:latin typeface="Courier New" pitchFamily="49" charset="0"/>
                <a:cs typeface="Courier New" pitchFamily="49" charset="0"/>
              </a:rPr>
              <a:t> </a:t>
            </a:r>
            <a:r>
              <a:rPr lang="en-US" b="1" dirty="0" smtClean="0">
                <a:latin typeface="Courier New" pitchFamily="49" charset="0"/>
                <a:cs typeface="Courier New" pitchFamily="49" charset="0"/>
              </a:rPr>
              <a:t>area </a:t>
            </a:r>
            <a:r>
              <a:rPr lang="en-US" i="1" dirty="0" err="1" smtClean="0">
                <a:latin typeface="Courier New" pitchFamily="49" charset="0"/>
                <a:cs typeface="Courier New" pitchFamily="49" charset="0"/>
              </a:rPr>
              <a:t>area</a:t>
            </a:r>
            <a:r>
              <a:rPr lang="en-US" i="1" dirty="0" smtClean="0">
                <a:latin typeface="Courier New" pitchFamily="49" charset="0"/>
                <a:cs typeface="Courier New" pitchFamily="49" charset="0"/>
              </a:rPr>
              <a:t>-id</a:t>
            </a:r>
            <a:r>
              <a:rPr lang="en-US" b="1" i="1" dirty="0" smtClean="0">
                <a:latin typeface="Courier New" pitchFamily="49" charset="0"/>
                <a:cs typeface="Courier New" pitchFamily="49" charset="0"/>
              </a:rPr>
              <a:t> </a:t>
            </a:r>
            <a:r>
              <a:rPr lang="en-US" dirty="0" smtClean="0">
                <a:latin typeface="Courier New" pitchFamily="49" charset="0"/>
                <a:cs typeface="Courier New" pitchFamily="49" charset="0"/>
              </a:rPr>
              <a:t>[</a:t>
            </a:r>
            <a:r>
              <a:rPr lang="en-US" b="1" dirty="0" err="1" smtClean="0">
                <a:latin typeface="Courier New" pitchFamily="49" charset="0"/>
                <a:cs typeface="Courier New" pitchFamily="49" charset="0"/>
              </a:rPr>
              <a:t>secondaries</a:t>
            </a:r>
            <a:r>
              <a:rPr lang="en-US" b="1" dirty="0" smtClean="0">
                <a:latin typeface="Courier New" pitchFamily="49" charset="0"/>
                <a:cs typeface="Courier New" pitchFamily="49" charset="0"/>
              </a:rPr>
              <a:t> none</a:t>
            </a:r>
            <a:r>
              <a:rPr lang="en-US" dirty="0" smtClean="0">
                <a:latin typeface="Courier New" pitchFamily="49" charset="0"/>
                <a:cs typeface="Courier New" pitchFamily="49" charset="0"/>
              </a:rPr>
              <a:t>] </a:t>
            </a:r>
            <a:r>
              <a:rPr lang="en-US" dirty="0" smtClean="0"/>
              <a:t>interface configuration command</a:t>
            </a:r>
          </a:p>
          <a:p>
            <a:pPr lvl="1"/>
            <a:r>
              <a:rPr lang="en-US" b="1" dirty="0" smtClean="0">
                <a:latin typeface="Courier New" pitchFamily="49" charset="0"/>
                <a:cs typeface="Courier New" pitchFamily="49" charset="0"/>
              </a:rPr>
              <a:t>bandwidth </a:t>
            </a:r>
            <a:r>
              <a:rPr lang="en-US" i="1" dirty="0" smtClean="0">
                <a:latin typeface="Courier New" pitchFamily="49" charset="0"/>
                <a:cs typeface="Courier New" pitchFamily="49" charset="0"/>
              </a:rPr>
              <a:t>kilobits</a:t>
            </a:r>
            <a:r>
              <a:rPr lang="en-US" b="1" i="1" dirty="0" smtClean="0">
                <a:latin typeface="Courier New" pitchFamily="49" charset="0"/>
                <a:cs typeface="Courier New" pitchFamily="49" charset="0"/>
              </a:rPr>
              <a:t> </a:t>
            </a:r>
            <a:r>
              <a:rPr lang="en-US" dirty="0" smtClean="0"/>
              <a:t>interface configuration command</a:t>
            </a:r>
          </a:p>
          <a:p>
            <a:pPr lvl="1"/>
            <a:r>
              <a:rPr lang="en-US" b="1" dirty="0" smtClean="0">
                <a:latin typeface="Courier New" pitchFamily="49" charset="0"/>
                <a:cs typeface="Courier New" pitchFamily="49" charset="0"/>
              </a:rPr>
              <a:t>router-id</a:t>
            </a:r>
            <a:r>
              <a:rPr lang="en-US" dirty="0" smtClean="0">
                <a:latin typeface="Courier New" pitchFamily="49" charset="0"/>
                <a:cs typeface="Courier New" pitchFamily="49" charset="0"/>
              </a:rPr>
              <a:t> </a:t>
            </a:r>
            <a:r>
              <a:rPr lang="en-US" i="1" dirty="0" smtClean="0">
                <a:latin typeface="Courier New" pitchFamily="49" charset="0"/>
                <a:cs typeface="Courier New" pitchFamily="49" charset="0"/>
              </a:rPr>
              <a:t>ip-address</a:t>
            </a:r>
            <a:r>
              <a:rPr lang="en-US" b="1" dirty="0" smtClean="0">
                <a:latin typeface="Courier New" pitchFamily="49" charset="0"/>
                <a:cs typeface="Courier New" pitchFamily="49" charset="0"/>
              </a:rPr>
              <a:t> </a:t>
            </a:r>
            <a:r>
              <a:rPr lang="en-US" dirty="0" smtClean="0"/>
              <a:t>router configuration command</a:t>
            </a:r>
          </a:p>
          <a:p>
            <a:endParaRPr lang="en-US" sz="2000" dirty="0" smtClean="0"/>
          </a:p>
        </p:txBody>
      </p:sp>
    </p:spTree>
  </p:cSld>
  <p:clrMapOvr>
    <a:masterClrMapping/>
  </p:clrMapOvr>
  <p:transition spd="med"/>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Chapter </a:t>
            </a:r>
            <a:r>
              <a:rPr lang="en-US" smtClean="0"/>
              <a:t>3 Summary (cont.)</a:t>
            </a:r>
            <a:endParaRPr lang="en-US" dirty="0" smtClean="0"/>
          </a:p>
        </p:txBody>
      </p:sp>
      <p:sp>
        <p:nvSpPr>
          <p:cNvPr id="5" name="Content Placeholder 4"/>
          <p:cNvSpPr>
            <a:spLocks noGrp="1"/>
          </p:cNvSpPr>
          <p:nvPr>
            <p:ph idx="1"/>
          </p:nvPr>
        </p:nvSpPr>
        <p:spPr/>
        <p:txBody>
          <a:bodyPr>
            <a:normAutofit/>
          </a:bodyPr>
          <a:lstStyle/>
          <a:p>
            <a:r>
              <a:rPr lang="en-US" sz="2000" dirty="0" smtClean="0"/>
              <a:t>Commands for verifying OSPF operation:</a:t>
            </a:r>
          </a:p>
          <a:p>
            <a:pPr lvl="1"/>
            <a:r>
              <a:rPr lang="en-US" sz="1800" b="1" dirty="0" smtClean="0">
                <a:latin typeface="Courier New" pitchFamily="49" charset="0"/>
                <a:cs typeface="Courier New" pitchFamily="49" charset="0"/>
              </a:rPr>
              <a:t>show ip protocols</a:t>
            </a:r>
          </a:p>
          <a:p>
            <a:pPr lvl="1"/>
            <a:r>
              <a:rPr lang="en-US" sz="1800" b="1" dirty="0" smtClean="0">
                <a:latin typeface="Courier New" pitchFamily="49" charset="0"/>
                <a:cs typeface="Courier New" pitchFamily="49" charset="0"/>
              </a:rPr>
              <a:t>show ip ospf neighbor</a:t>
            </a:r>
          </a:p>
          <a:p>
            <a:pPr lvl="1"/>
            <a:r>
              <a:rPr lang="en-US" sz="1800" b="1" dirty="0" smtClean="0">
                <a:latin typeface="Courier New" pitchFamily="49" charset="0"/>
                <a:cs typeface="Courier New" pitchFamily="49" charset="0"/>
              </a:rPr>
              <a:t>show ip route</a:t>
            </a:r>
          </a:p>
          <a:p>
            <a:pPr lvl="1"/>
            <a:r>
              <a:rPr lang="en-US" sz="1800" b="1" dirty="0" smtClean="0">
                <a:latin typeface="Courier New" pitchFamily="49" charset="0"/>
                <a:cs typeface="Courier New" pitchFamily="49" charset="0"/>
              </a:rPr>
              <a:t>show ip route ospf</a:t>
            </a:r>
          </a:p>
          <a:p>
            <a:pPr lvl="1"/>
            <a:r>
              <a:rPr lang="en-US" sz="1800" b="1" dirty="0" smtClean="0">
                <a:latin typeface="Courier New" pitchFamily="49" charset="0"/>
                <a:cs typeface="Courier New" pitchFamily="49" charset="0"/>
              </a:rPr>
              <a:t>show ip ospf interface</a:t>
            </a:r>
          </a:p>
          <a:p>
            <a:pPr lvl="1"/>
            <a:r>
              <a:rPr lang="en-US" sz="1800" b="1" dirty="0" smtClean="0">
                <a:latin typeface="Courier New" pitchFamily="49" charset="0"/>
                <a:cs typeface="Courier New" pitchFamily="49" charset="0"/>
              </a:rPr>
              <a:t>show ip ospf </a:t>
            </a:r>
          </a:p>
          <a:p>
            <a:pPr lvl="1"/>
            <a:r>
              <a:rPr lang="en-US" sz="1800" b="1" dirty="0" smtClean="0">
                <a:latin typeface="Courier New" pitchFamily="49" charset="0"/>
                <a:cs typeface="Courier New" pitchFamily="49" charset="0"/>
              </a:rPr>
              <a:t>debug ip ospf events</a:t>
            </a:r>
          </a:p>
          <a:p>
            <a:pPr lvl="1"/>
            <a:r>
              <a:rPr lang="en-US" sz="1800" b="1" dirty="0" smtClean="0">
                <a:latin typeface="Courier New" pitchFamily="49" charset="0"/>
                <a:cs typeface="Courier New" pitchFamily="49" charset="0"/>
              </a:rPr>
              <a:t>debug ip ospf adj</a:t>
            </a:r>
          </a:p>
          <a:p>
            <a:pPr lvl="1"/>
            <a:r>
              <a:rPr lang="en-US" sz="1800" b="1" dirty="0" smtClean="0">
                <a:latin typeface="Courier New" pitchFamily="49" charset="0"/>
                <a:cs typeface="Courier New" pitchFamily="49" charset="0"/>
              </a:rPr>
              <a:t>debug ip </a:t>
            </a:r>
            <a:r>
              <a:rPr lang="en-US" sz="1800" b="1" smtClean="0">
                <a:latin typeface="Courier New" pitchFamily="49" charset="0"/>
                <a:cs typeface="Courier New" pitchFamily="49" charset="0"/>
              </a:rPr>
              <a:t>ospf packet</a:t>
            </a:r>
            <a:endParaRPr lang="en-US" sz="1800" dirty="0" smtClean="0"/>
          </a:p>
          <a:p>
            <a:endParaRPr lang="en-US" sz="1800" dirty="0" smtClean="0"/>
          </a:p>
          <a:p>
            <a:endParaRPr lang="en-US" sz="1800" dirty="0" smtClean="0"/>
          </a:p>
        </p:txBody>
      </p:sp>
    </p:spTree>
  </p:cSld>
  <p:clrMapOvr>
    <a:masterClrMapping/>
  </p:clrMapOvr>
  <p:transition spd="med"/>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Chapter </a:t>
            </a:r>
            <a:r>
              <a:rPr lang="en-US" smtClean="0"/>
              <a:t>3 Summary (cont.)</a:t>
            </a:r>
            <a:endParaRPr lang="en-US" dirty="0" smtClean="0"/>
          </a:p>
        </p:txBody>
      </p:sp>
      <p:sp>
        <p:nvSpPr>
          <p:cNvPr id="5" name="Content Placeholder 4"/>
          <p:cNvSpPr>
            <a:spLocks noGrp="1"/>
          </p:cNvSpPr>
          <p:nvPr>
            <p:ph idx="1"/>
          </p:nvPr>
        </p:nvSpPr>
        <p:spPr/>
        <p:txBody>
          <a:bodyPr>
            <a:noAutofit/>
          </a:bodyPr>
          <a:lstStyle/>
          <a:p>
            <a:r>
              <a:rPr lang="en-US" sz="1800" smtClean="0"/>
              <a:t>How the </a:t>
            </a:r>
            <a:r>
              <a:rPr lang="en-US" sz="1800" dirty="0" smtClean="0"/>
              <a:t>OSPF router ID is selected with the</a:t>
            </a:r>
            <a:r>
              <a:rPr lang="en-US" sz="1800" i="1" dirty="0" smtClean="0">
                <a:latin typeface="Courier New" pitchFamily="49" charset="0"/>
                <a:cs typeface="Courier New" pitchFamily="49" charset="0"/>
              </a:rPr>
              <a:t> </a:t>
            </a:r>
            <a:r>
              <a:rPr lang="en-US" sz="1800" b="1" dirty="0" smtClean="0">
                <a:latin typeface="Courier New" pitchFamily="49" charset="0"/>
                <a:cs typeface="Courier New" pitchFamily="49" charset="0"/>
              </a:rPr>
              <a:t>router-id</a:t>
            </a:r>
            <a:r>
              <a:rPr lang="en-US" sz="1800" i="1" dirty="0" smtClean="0">
                <a:latin typeface="Courier New" pitchFamily="49" charset="0"/>
                <a:cs typeface="Courier New" pitchFamily="49" charset="0"/>
              </a:rPr>
              <a:t> ip-address</a:t>
            </a:r>
            <a:r>
              <a:rPr lang="en-US" sz="1800" dirty="0" smtClean="0"/>
              <a:t> router configuration command, the highest IP address on any active loopback interface, or the highest IP address of any active physical interface when OSPF starts.</a:t>
            </a:r>
          </a:p>
          <a:p>
            <a:r>
              <a:rPr lang="en-US" sz="1800" dirty="0" smtClean="0"/>
              <a:t>The three types of networks defined </a:t>
            </a:r>
            <a:r>
              <a:rPr lang="en-US" sz="1800" smtClean="0"/>
              <a:t>by OSPF: </a:t>
            </a:r>
            <a:r>
              <a:rPr lang="en-US" sz="1800" dirty="0" smtClean="0"/>
              <a:t>point-to-point, broadcast, and NBMA. </a:t>
            </a:r>
          </a:p>
          <a:p>
            <a:r>
              <a:rPr lang="en-US" sz="1800" dirty="0" smtClean="0"/>
              <a:t>How a DR and BDR are selected.</a:t>
            </a:r>
          </a:p>
          <a:p>
            <a:r>
              <a:rPr lang="en-US" sz="1800" dirty="0" smtClean="0"/>
              <a:t>The five modes of OSPF operation available for NBMA networks: </a:t>
            </a:r>
            <a:r>
              <a:rPr lang="en-US" sz="1800" dirty="0" err="1" smtClean="0"/>
              <a:t>nonbroadcast</a:t>
            </a:r>
            <a:r>
              <a:rPr lang="en-US" sz="1800" dirty="0" smtClean="0"/>
              <a:t> and point-to-multipoint RFC modes; and broadcast, point-to-multipoint </a:t>
            </a:r>
            <a:r>
              <a:rPr lang="en-US" sz="1800" dirty="0" err="1" smtClean="0"/>
              <a:t>nonbroadcast</a:t>
            </a:r>
            <a:r>
              <a:rPr lang="en-US" sz="1800" dirty="0" smtClean="0"/>
              <a:t>, and point-to-point Cisco modes. </a:t>
            </a:r>
          </a:p>
          <a:p>
            <a:r>
              <a:rPr lang="en-US" sz="1800" dirty="0" smtClean="0"/>
              <a:t>The different types of OSPF routers: internal routers, backbone routers, ABRs, and ASBRs. </a:t>
            </a:r>
          </a:p>
          <a:p>
            <a:r>
              <a:rPr lang="en-US" sz="1800" dirty="0" smtClean="0"/>
              <a:t>The 11 different OSPF LSA types. </a:t>
            </a:r>
          </a:p>
          <a:p>
            <a:r>
              <a:rPr lang="en-US" sz="1800" dirty="0" smtClean="0"/>
              <a:t>The three kinds of OSPF routes: intra-area (O), </a:t>
            </a:r>
            <a:r>
              <a:rPr lang="en-US" sz="1800" dirty="0" err="1" smtClean="0"/>
              <a:t>interarea</a:t>
            </a:r>
            <a:r>
              <a:rPr lang="en-US" sz="1800" dirty="0" smtClean="0"/>
              <a:t> (O IA), and external (either O E1 or O E2).</a:t>
            </a:r>
          </a:p>
          <a:p>
            <a:r>
              <a:rPr lang="en-US" sz="1800" dirty="0" smtClean="0"/>
              <a:t>Configuring OSPF </a:t>
            </a:r>
            <a:r>
              <a:rPr lang="en-US" sz="1800" dirty="0" err="1" smtClean="0"/>
              <a:t>LSDB</a:t>
            </a:r>
            <a:r>
              <a:rPr lang="en-US" sz="1800" dirty="0" smtClean="0"/>
              <a:t> overload protection using the</a:t>
            </a:r>
            <a:r>
              <a:rPr lang="en-US" sz="1800" i="1" dirty="0" smtClean="0">
                <a:latin typeface="Courier New" pitchFamily="49" charset="0"/>
                <a:cs typeface="Courier New" pitchFamily="49" charset="0"/>
              </a:rPr>
              <a:t> </a:t>
            </a:r>
            <a:r>
              <a:rPr lang="en-US" sz="1800" b="1" dirty="0" smtClean="0">
                <a:latin typeface="Courier New" pitchFamily="49" charset="0"/>
                <a:cs typeface="Courier New" pitchFamily="49" charset="0"/>
              </a:rPr>
              <a:t>max-</a:t>
            </a:r>
            <a:r>
              <a:rPr lang="en-US" sz="1800" b="1" dirty="0" err="1" smtClean="0">
                <a:latin typeface="Courier New" pitchFamily="49" charset="0"/>
                <a:cs typeface="Courier New" pitchFamily="49" charset="0"/>
              </a:rPr>
              <a:t>lsa</a:t>
            </a:r>
            <a:r>
              <a:rPr lang="en-US" sz="1800" i="1" dirty="0" smtClean="0">
                <a:latin typeface="Courier New" pitchFamily="49" charset="0"/>
                <a:cs typeface="Courier New" pitchFamily="49" charset="0"/>
              </a:rPr>
              <a:t> </a:t>
            </a:r>
            <a:r>
              <a:rPr lang="en-US" sz="1800" dirty="0" smtClean="0"/>
              <a:t>router configuration command.</a:t>
            </a:r>
          </a:p>
          <a:p>
            <a:endParaRPr lang="en-US" sz="1800" dirty="0" smtClean="0"/>
          </a:p>
          <a:p>
            <a:endParaRPr lang="en-US" sz="1800" dirty="0" smtClean="0"/>
          </a:p>
          <a:p>
            <a:endParaRPr lang="en-US" sz="1800" dirty="0" smtClean="0"/>
          </a:p>
        </p:txBody>
      </p:sp>
    </p:spTree>
  </p:cSld>
  <p:clrMapOvr>
    <a:masterClrMapping/>
  </p:clrMapOvr>
  <p:transition spd="med"/>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Chapter </a:t>
            </a:r>
            <a:r>
              <a:rPr lang="en-US" smtClean="0"/>
              <a:t>3 Summary (cont.)</a:t>
            </a:r>
            <a:endParaRPr lang="en-US" dirty="0" smtClean="0"/>
          </a:p>
        </p:txBody>
      </p:sp>
      <p:sp>
        <p:nvSpPr>
          <p:cNvPr id="5" name="Content Placeholder 4"/>
          <p:cNvSpPr>
            <a:spLocks noGrp="1"/>
          </p:cNvSpPr>
          <p:nvPr>
            <p:ph idx="1"/>
          </p:nvPr>
        </p:nvSpPr>
        <p:spPr/>
        <p:txBody>
          <a:bodyPr>
            <a:normAutofit/>
          </a:bodyPr>
          <a:lstStyle/>
          <a:p>
            <a:r>
              <a:rPr lang="en-US" sz="2000" dirty="0" smtClean="0"/>
              <a:t>Using the</a:t>
            </a:r>
            <a:r>
              <a:rPr lang="en-US" sz="2000" b="1" dirty="0" smtClean="0">
                <a:latin typeface="Courier New" pitchFamily="49" charset="0"/>
                <a:cs typeface="Courier New" pitchFamily="49" charset="0"/>
              </a:rPr>
              <a:t> passive-interface type number [default] </a:t>
            </a:r>
            <a:r>
              <a:rPr lang="en-US" sz="2000" dirty="0" smtClean="0"/>
              <a:t>router configuration command. </a:t>
            </a:r>
          </a:p>
          <a:p>
            <a:r>
              <a:rPr lang="en-US" sz="2000" dirty="0" smtClean="0"/>
              <a:t>Propagate an OSPF default route using the</a:t>
            </a:r>
            <a:r>
              <a:rPr lang="en-US" sz="2000" b="1" dirty="0" smtClean="0">
                <a:latin typeface="Courier New" pitchFamily="49" charset="0"/>
                <a:cs typeface="Courier New" pitchFamily="49" charset="0"/>
              </a:rPr>
              <a:t> default-information originate [always] </a:t>
            </a:r>
            <a:r>
              <a:rPr lang="en-US" sz="2000" dirty="0" smtClean="0"/>
              <a:t>router configuration command.</a:t>
            </a:r>
          </a:p>
          <a:p>
            <a:r>
              <a:rPr lang="en-US" sz="2000" dirty="0" smtClean="0"/>
              <a:t>OSPF summarization can be configured on an ABR using the</a:t>
            </a:r>
            <a:r>
              <a:rPr lang="en-US" sz="2000" b="1" dirty="0" smtClean="0">
                <a:latin typeface="Courier New" pitchFamily="49" charset="0"/>
                <a:cs typeface="Courier New" pitchFamily="49" charset="0"/>
              </a:rPr>
              <a:t> area </a:t>
            </a:r>
            <a:r>
              <a:rPr lang="en-US" sz="2000" i="1" dirty="0" smtClean="0">
                <a:latin typeface="Courier New" pitchFamily="49" charset="0"/>
                <a:cs typeface="Courier New" pitchFamily="49" charset="0"/>
              </a:rPr>
              <a:t>area-id range</a:t>
            </a:r>
            <a:r>
              <a:rPr lang="en-US" sz="2000" b="1" dirty="0" smtClean="0">
                <a:latin typeface="Courier New" pitchFamily="49" charset="0"/>
                <a:cs typeface="Courier New" pitchFamily="49" charset="0"/>
              </a:rPr>
              <a:t> </a:t>
            </a:r>
            <a:r>
              <a:rPr lang="en-US" sz="2000" i="1" dirty="0" smtClean="0">
                <a:latin typeface="Courier New" pitchFamily="49" charset="0"/>
                <a:cs typeface="Courier New" pitchFamily="49" charset="0"/>
              </a:rPr>
              <a:t>address</a:t>
            </a:r>
            <a:r>
              <a:rPr lang="en-US" sz="2000" b="1" dirty="0" smtClean="0">
                <a:latin typeface="Courier New" pitchFamily="49" charset="0"/>
                <a:cs typeface="Courier New" pitchFamily="49" charset="0"/>
              </a:rPr>
              <a:t> </a:t>
            </a:r>
            <a:r>
              <a:rPr lang="en-US" sz="2000" i="1" dirty="0" smtClean="0">
                <a:latin typeface="Courier New" pitchFamily="49" charset="0"/>
                <a:cs typeface="Courier New" pitchFamily="49" charset="0"/>
              </a:rPr>
              <a:t>mask</a:t>
            </a:r>
            <a:r>
              <a:rPr lang="en-US" sz="2000" b="1" dirty="0" smtClean="0">
                <a:latin typeface="Courier New" pitchFamily="49" charset="0"/>
                <a:cs typeface="Courier New" pitchFamily="49" charset="0"/>
              </a:rPr>
              <a:t> [advertise | not-advertise] [cost </a:t>
            </a:r>
            <a:r>
              <a:rPr lang="en-US" sz="2000" i="1" dirty="0" err="1" smtClean="0">
                <a:latin typeface="Courier New" pitchFamily="49" charset="0"/>
                <a:cs typeface="Courier New" pitchFamily="49" charset="0"/>
              </a:rPr>
              <a:t>cost</a:t>
            </a:r>
            <a:r>
              <a:rPr lang="en-US" sz="2000" b="1" dirty="0" smtClean="0">
                <a:latin typeface="Courier New" pitchFamily="49" charset="0"/>
                <a:cs typeface="Courier New" pitchFamily="49" charset="0"/>
              </a:rPr>
              <a:t>] </a:t>
            </a:r>
            <a:r>
              <a:rPr lang="en-US" sz="2000" dirty="0" smtClean="0"/>
              <a:t> router configuration command, and on an ASBR using the</a:t>
            </a:r>
            <a:r>
              <a:rPr lang="en-US" sz="2000" b="1" dirty="0" smtClean="0">
                <a:latin typeface="Courier New" pitchFamily="49" charset="0"/>
                <a:cs typeface="Courier New" pitchFamily="49" charset="0"/>
              </a:rPr>
              <a:t> summary-address</a:t>
            </a:r>
            <a:r>
              <a:rPr lang="en-US" sz="2000" b="1" dirty="0" smtClean="0"/>
              <a:t> </a:t>
            </a:r>
            <a:r>
              <a:rPr lang="en-US" sz="2000" i="1" dirty="0" smtClean="0">
                <a:latin typeface="Courier New" pitchFamily="49" charset="0"/>
                <a:cs typeface="Courier New" pitchFamily="49" charset="0"/>
              </a:rPr>
              <a:t>ip-address mask </a:t>
            </a:r>
            <a:r>
              <a:rPr lang="en-US" sz="2000" b="1" dirty="0" smtClean="0">
                <a:latin typeface="Courier New" pitchFamily="49" charset="0"/>
                <a:cs typeface="Courier New" pitchFamily="49" charset="0"/>
              </a:rPr>
              <a:t>[not-advertise] [tag </a:t>
            </a:r>
            <a:r>
              <a:rPr lang="en-US" sz="2000" i="1" dirty="0" err="1" smtClean="0">
                <a:latin typeface="Courier New" pitchFamily="49" charset="0"/>
                <a:cs typeface="Courier New" pitchFamily="49" charset="0"/>
              </a:rPr>
              <a:t>tag</a:t>
            </a:r>
            <a:r>
              <a:rPr lang="en-US" sz="2000" b="1" dirty="0" smtClean="0">
                <a:latin typeface="Courier New" pitchFamily="49" charset="0"/>
                <a:cs typeface="Courier New" pitchFamily="49" charset="0"/>
              </a:rPr>
              <a:t>] </a:t>
            </a:r>
            <a:r>
              <a:rPr lang="en-US" sz="2000" dirty="0" smtClean="0"/>
              <a:t>router configuration command.</a:t>
            </a:r>
          </a:p>
          <a:p>
            <a:r>
              <a:rPr lang="en-US" sz="2000" dirty="0" smtClean="0"/>
              <a:t>Virtual links are configured with the</a:t>
            </a:r>
            <a:r>
              <a:rPr lang="en-US" sz="2000" b="1" dirty="0" smtClean="0">
                <a:latin typeface="Courier New" pitchFamily="49" charset="0"/>
                <a:cs typeface="Courier New" pitchFamily="49" charset="0"/>
              </a:rPr>
              <a:t> area</a:t>
            </a:r>
            <a:r>
              <a:rPr lang="en-US" sz="2000" b="1" dirty="0" smtClean="0"/>
              <a:t> </a:t>
            </a:r>
            <a:r>
              <a:rPr lang="en-US" sz="2000" i="1" dirty="0" err="1" smtClean="0">
                <a:latin typeface="Courier New" pitchFamily="49" charset="0"/>
                <a:cs typeface="Courier New" pitchFamily="49" charset="0"/>
              </a:rPr>
              <a:t>area</a:t>
            </a:r>
            <a:r>
              <a:rPr lang="en-US" sz="2000" i="1" dirty="0" smtClean="0">
                <a:latin typeface="Courier New" pitchFamily="49" charset="0"/>
                <a:cs typeface="Courier New" pitchFamily="49" charset="0"/>
              </a:rPr>
              <a:t>-id</a:t>
            </a:r>
            <a:r>
              <a:rPr lang="en-US" sz="2000" b="1" dirty="0" smtClean="0">
                <a:latin typeface="Courier New" pitchFamily="49" charset="0"/>
                <a:cs typeface="Courier New" pitchFamily="49" charset="0"/>
              </a:rPr>
              <a:t> virtual-link </a:t>
            </a:r>
            <a:r>
              <a:rPr lang="en-US" sz="2000" i="1" dirty="0" smtClean="0">
                <a:latin typeface="Courier New" pitchFamily="49" charset="0"/>
                <a:cs typeface="Courier New" pitchFamily="49" charset="0"/>
              </a:rPr>
              <a:t>router-id</a:t>
            </a:r>
            <a:r>
              <a:rPr lang="en-US" sz="2000" b="1" dirty="0" smtClean="0">
                <a:latin typeface="Courier New" pitchFamily="49" charset="0"/>
                <a:cs typeface="Courier New" pitchFamily="49" charset="0"/>
              </a:rPr>
              <a:t> </a:t>
            </a:r>
            <a:r>
              <a:rPr lang="en-US" sz="2000" dirty="0" smtClean="0"/>
              <a:t>router configuration command, and verified with the</a:t>
            </a:r>
            <a:r>
              <a:rPr lang="en-US" sz="2000" b="1" dirty="0" smtClean="0">
                <a:latin typeface="Courier New" pitchFamily="49" charset="0"/>
                <a:cs typeface="Courier New" pitchFamily="49" charset="0"/>
              </a:rPr>
              <a:t> show ip ospf virtual-links</a:t>
            </a:r>
            <a:r>
              <a:rPr lang="en-US" sz="2000" dirty="0" smtClean="0">
                <a:latin typeface="Courier New" pitchFamily="49" charset="0"/>
                <a:cs typeface="Courier New" pitchFamily="49" charset="0"/>
              </a:rPr>
              <a:t> </a:t>
            </a:r>
            <a:r>
              <a:rPr lang="en-US" sz="2000" dirty="0" smtClean="0"/>
              <a:t>command.</a:t>
            </a:r>
          </a:p>
          <a:p>
            <a:r>
              <a:rPr lang="en-US" sz="2000" dirty="0" smtClean="0"/>
              <a:t>The several area types defined in OSPF: standard areas, backbone (transit) areas, stub areas, totally stubby areas, </a:t>
            </a:r>
            <a:r>
              <a:rPr lang="en-US" sz="2000" dirty="0" err="1" smtClean="0"/>
              <a:t>NSSAs</a:t>
            </a:r>
            <a:r>
              <a:rPr lang="en-US" sz="2000" dirty="0" smtClean="0"/>
              <a:t>, and totally stubby </a:t>
            </a:r>
            <a:r>
              <a:rPr lang="en-US" sz="2000" dirty="0" err="1" smtClean="0"/>
              <a:t>NSSAs</a:t>
            </a:r>
            <a:r>
              <a:rPr lang="en-US" sz="2000" smtClean="0"/>
              <a:t>. </a:t>
            </a:r>
            <a:endParaRPr lang="en-US" sz="2000" dirty="0" smtClean="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Backbone Router</a:t>
            </a:r>
          </a:p>
        </p:txBody>
      </p:sp>
      <p:sp>
        <p:nvSpPr>
          <p:cNvPr id="46083" name="Rectangle 3"/>
          <p:cNvSpPr>
            <a:spLocks noGrp="1" noChangeArrowheads="1"/>
          </p:cNvSpPr>
          <p:nvPr>
            <p:ph idx="1"/>
          </p:nvPr>
        </p:nvSpPr>
        <p:spPr/>
        <p:txBody>
          <a:bodyPr/>
          <a:lstStyle/>
          <a:p>
            <a:pPr eaLnBrk="1" hangingPunct="1"/>
            <a:r>
              <a:rPr lang="en-US" dirty="0" smtClean="0"/>
              <a:t>OSPF design rules require that all areas be connected to a single backbone area (Area 0). </a:t>
            </a:r>
          </a:p>
          <a:p>
            <a:pPr lvl="1" eaLnBrk="1" hangingPunct="1"/>
            <a:r>
              <a:rPr lang="en-US" dirty="0" smtClean="0"/>
              <a:t>Area 0 is also known as Area 0.0.0.0 </a:t>
            </a:r>
          </a:p>
          <a:p>
            <a:pPr eaLnBrk="1" hangingPunct="1"/>
            <a:r>
              <a:rPr lang="en-US" dirty="0" smtClean="0"/>
              <a:t>An Area 0 router is referred to as a backbone router. </a:t>
            </a:r>
          </a:p>
          <a:p>
            <a:pPr lvl="1" eaLnBrk="1" hangingPunct="1"/>
            <a:r>
              <a:rPr lang="en-US" dirty="0" smtClean="0"/>
              <a:t>Depending on where it resides in Area 0, it may also be called an Internal router, an ABR, or an ASBR.</a:t>
            </a:r>
          </a:p>
        </p:txBody>
      </p:sp>
    </p:spTree>
  </p:cSld>
  <p:clrMapOvr>
    <a:masterClrMapping/>
  </p:clrMapOvr>
  <p:transition/>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Chapter </a:t>
            </a:r>
            <a:r>
              <a:rPr lang="en-US" smtClean="0"/>
              <a:t>3 Summary (cont.)</a:t>
            </a:r>
            <a:endParaRPr lang="en-US" dirty="0" smtClean="0"/>
          </a:p>
        </p:txBody>
      </p:sp>
      <p:sp>
        <p:nvSpPr>
          <p:cNvPr id="5" name="Content Placeholder 4"/>
          <p:cNvSpPr>
            <a:spLocks noGrp="1"/>
          </p:cNvSpPr>
          <p:nvPr>
            <p:ph idx="1"/>
          </p:nvPr>
        </p:nvSpPr>
        <p:spPr/>
        <p:txBody>
          <a:bodyPr>
            <a:normAutofit/>
          </a:bodyPr>
          <a:lstStyle/>
          <a:p>
            <a:r>
              <a:rPr lang="en-US" sz="2000" smtClean="0"/>
              <a:t>The </a:t>
            </a:r>
            <a:r>
              <a:rPr lang="en-US" sz="2000" dirty="0" smtClean="0"/>
              <a:t>types of OSPF authentication: null, simple password authentication (also called plain-text authentication), and MD5 authentication. </a:t>
            </a:r>
          </a:p>
          <a:p>
            <a:r>
              <a:rPr lang="en-US" sz="2000" dirty="0" smtClean="0"/>
              <a:t>The commands to configure OSPF simple password authentication:</a:t>
            </a:r>
          </a:p>
          <a:p>
            <a:pPr lvl="1"/>
            <a:r>
              <a:rPr lang="en-US" b="1" dirty="0" smtClean="0">
                <a:latin typeface="Courier New" pitchFamily="49" charset="0"/>
                <a:cs typeface="Courier New" pitchFamily="49" charset="0"/>
              </a:rPr>
              <a:t>ip ospf authentication-key </a:t>
            </a:r>
            <a:r>
              <a:rPr lang="en-US" i="1" dirty="0" smtClean="0">
                <a:latin typeface="Courier New" pitchFamily="49" charset="0"/>
                <a:cs typeface="Courier New" pitchFamily="49" charset="0"/>
              </a:rPr>
              <a:t>password</a:t>
            </a:r>
            <a:r>
              <a:rPr lang="en-US" b="1" dirty="0" smtClean="0">
                <a:latin typeface="Courier New" pitchFamily="49" charset="0"/>
                <a:cs typeface="Courier New" pitchFamily="49" charset="0"/>
              </a:rPr>
              <a:t> </a:t>
            </a:r>
            <a:r>
              <a:rPr lang="en-US" dirty="0" smtClean="0"/>
              <a:t>interface configuration command</a:t>
            </a:r>
          </a:p>
          <a:p>
            <a:pPr lvl="1"/>
            <a:r>
              <a:rPr lang="en-US" b="1" dirty="0" smtClean="0">
                <a:latin typeface="Courier New" pitchFamily="49" charset="0"/>
                <a:cs typeface="Courier New" pitchFamily="49" charset="0"/>
              </a:rPr>
              <a:t>ip ospf authentication </a:t>
            </a:r>
            <a:r>
              <a:rPr lang="en-US" dirty="0" smtClean="0"/>
              <a:t>interface configuration command or the </a:t>
            </a:r>
            <a:r>
              <a:rPr lang="en-US" b="1" dirty="0" smtClean="0">
                <a:latin typeface="Courier New" pitchFamily="49" charset="0"/>
                <a:cs typeface="Courier New" pitchFamily="49" charset="0"/>
              </a:rPr>
              <a:t>area </a:t>
            </a:r>
            <a:r>
              <a:rPr lang="en-US" b="1" dirty="0" err="1" smtClean="0">
                <a:latin typeface="Courier New" pitchFamily="49" charset="0"/>
                <a:cs typeface="Courier New" pitchFamily="49" charset="0"/>
              </a:rPr>
              <a:t>area</a:t>
            </a:r>
            <a:r>
              <a:rPr lang="en-US" b="1" dirty="0" smtClean="0">
                <a:latin typeface="Courier New" pitchFamily="49" charset="0"/>
                <a:cs typeface="Courier New" pitchFamily="49" charset="0"/>
              </a:rPr>
              <a:t>-id authentication </a:t>
            </a:r>
            <a:r>
              <a:rPr lang="en-US" dirty="0" smtClean="0"/>
              <a:t>router configuration command</a:t>
            </a:r>
          </a:p>
          <a:p>
            <a:r>
              <a:rPr lang="en-US" sz="2000" dirty="0" smtClean="0"/>
              <a:t>The commands to configure OSPF MD5 authentication:</a:t>
            </a:r>
          </a:p>
          <a:p>
            <a:pPr lvl="1"/>
            <a:r>
              <a:rPr lang="en-US" b="1" dirty="0" smtClean="0">
                <a:latin typeface="Courier New" pitchFamily="49" charset="0"/>
                <a:cs typeface="Courier New" pitchFamily="49" charset="0"/>
              </a:rPr>
              <a:t>ip ospf message-digest-key key-id md5 key </a:t>
            </a:r>
            <a:r>
              <a:rPr lang="en-US" dirty="0" smtClean="0"/>
              <a:t>interface configuration command</a:t>
            </a:r>
          </a:p>
          <a:p>
            <a:pPr lvl="1"/>
            <a:r>
              <a:rPr lang="en-US" b="1" dirty="0" smtClean="0">
                <a:latin typeface="Courier New" pitchFamily="49" charset="0"/>
                <a:cs typeface="Courier New" pitchFamily="49" charset="0"/>
              </a:rPr>
              <a:t>ip ospf authentication message-digest </a:t>
            </a:r>
            <a:r>
              <a:rPr lang="en-US" dirty="0" smtClean="0"/>
              <a:t>interface configuration command or the </a:t>
            </a:r>
            <a:r>
              <a:rPr lang="en-US" b="1" dirty="0" smtClean="0">
                <a:latin typeface="Courier New" pitchFamily="49" charset="0"/>
                <a:cs typeface="Courier New" pitchFamily="49" charset="0"/>
              </a:rPr>
              <a:t>area </a:t>
            </a:r>
            <a:r>
              <a:rPr lang="en-US" b="1" dirty="0" err="1" smtClean="0">
                <a:latin typeface="Courier New" pitchFamily="49" charset="0"/>
                <a:cs typeface="Courier New" pitchFamily="49" charset="0"/>
              </a:rPr>
              <a:t>area</a:t>
            </a:r>
            <a:r>
              <a:rPr lang="en-US" b="1" dirty="0" smtClean="0">
                <a:latin typeface="Courier New" pitchFamily="49" charset="0"/>
                <a:cs typeface="Courier New" pitchFamily="49" charset="0"/>
              </a:rPr>
              <a:t>-id authentication message-digest </a:t>
            </a:r>
            <a:r>
              <a:rPr lang="en-US" dirty="0" smtClean="0"/>
              <a:t>router configuration command</a:t>
            </a:r>
          </a:p>
          <a:p>
            <a:endParaRPr lang="en-US" sz="2000" dirty="0" smtClean="0"/>
          </a:p>
        </p:txBody>
      </p:sp>
    </p:spTree>
  </p:cSld>
  <p:clrMapOvr>
    <a:masterClrMapping/>
  </p:clrMapOvr>
  <p:transition spd="med"/>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Resources</a:t>
            </a:r>
          </a:p>
        </p:txBody>
      </p:sp>
      <p:sp>
        <p:nvSpPr>
          <p:cNvPr id="4" name="Content Placeholder 3"/>
          <p:cNvSpPr>
            <a:spLocks noGrp="1"/>
          </p:cNvSpPr>
          <p:nvPr>
            <p:ph idx="1"/>
          </p:nvPr>
        </p:nvSpPr>
        <p:spPr/>
        <p:txBody>
          <a:bodyPr/>
          <a:lstStyle/>
          <a:p>
            <a:r>
              <a:rPr lang="en-US" smtClean="0"/>
              <a:t>OSPF Deisgn Guide</a:t>
            </a:r>
          </a:p>
          <a:p>
            <a:pPr lvl="1"/>
            <a:r>
              <a:rPr lang="en-US" smtClean="0">
                <a:hlinkClick r:id="rId2"/>
              </a:rPr>
              <a:t>http://www.cisco.com/en/US/tech/tk365/technologies_white_paper09186a0080094e9e.shtml</a:t>
            </a:r>
            <a:r>
              <a:rPr lang="en-US" smtClean="0"/>
              <a:t> </a:t>
            </a:r>
            <a:endParaRPr lang="en-US" dirty="0" smtClean="0"/>
          </a:p>
          <a:p>
            <a:r>
              <a:rPr lang="en-US" smtClean="0"/>
              <a:t>Configuring OSPF</a:t>
            </a:r>
          </a:p>
          <a:p>
            <a:pPr lvl="1"/>
            <a:r>
              <a:rPr lang="en-US" smtClean="0">
                <a:hlinkClick r:id="rId3"/>
              </a:rPr>
              <a:t>http://www.cisco.com/en/US/docs/ios/12_0/np1/configuration/guide/1cospf.html</a:t>
            </a:r>
            <a:r>
              <a:rPr lang="en-US" smtClean="0"/>
              <a:t> </a:t>
            </a:r>
            <a:endParaRPr lang="en-US" dirty="0" smtClean="0"/>
          </a:p>
          <a:p>
            <a:r>
              <a:rPr lang="en-US" smtClean="0"/>
              <a:t>OSPF Technology Page</a:t>
            </a:r>
          </a:p>
          <a:p>
            <a:pPr lvl="1"/>
            <a:r>
              <a:rPr lang="en-US" smtClean="0">
                <a:hlinkClick r:id="rId4"/>
              </a:rPr>
              <a:t>http://www.cisco.com/en/US/tech/tk365/tk480/tsd_technology_support_sub-protocol_home.html</a:t>
            </a:r>
            <a:r>
              <a:rPr lang="en-US" smtClean="0"/>
              <a:t> </a:t>
            </a:r>
            <a:endParaRPr lang="en-US" dirty="0" smtClean="0"/>
          </a:p>
          <a:p>
            <a:r>
              <a:rPr lang="en-US" smtClean="0"/>
              <a:t>OSPF Authentication</a:t>
            </a:r>
          </a:p>
          <a:p>
            <a:pPr lvl="1"/>
            <a:r>
              <a:rPr lang="en-US" smtClean="0">
                <a:hlinkClick r:id="rId5"/>
              </a:rPr>
              <a:t>http://www.cisco.com/en/US/tech/tk365/technologies_configuration_example09186a0080094069.shtml</a:t>
            </a:r>
            <a:r>
              <a:rPr lang="en-US"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b="1" smtClean="0">
                <a:ea typeface="Times New Roman"/>
                <a:cs typeface="Arial"/>
              </a:rPr>
              <a:t>Lab </a:t>
            </a:r>
            <a:r>
              <a:rPr lang="en-US" b="1" smtClean="0">
                <a:ea typeface="Times New Roman"/>
                <a:cs typeface="Arial"/>
              </a:rPr>
              <a:t>3</a:t>
            </a:r>
            <a:r>
              <a:rPr lang="en-US" b="1" smtClean="0">
                <a:ea typeface="Times New Roman"/>
                <a:cs typeface="Arial"/>
              </a:rPr>
              <a:t>-1 Single-Area OSPF Link Costs and Interface Priorities</a:t>
            </a:r>
          </a:p>
          <a:p>
            <a:r>
              <a:rPr lang="en-US" b="1" smtClean="0">
                <a:cs typeface="Arial"/>
              </a:rPr>
              <a:t>Lab 3-2 Multi-Area OSPF with Stub Areas and Authentication</a:t>
            </a:r>
          </a:p>
          <a:p>
            <a:r>
              <a:rPr lang="en-US" b="1" smtClean="0">
                <a:cs typeface="Arial"/>
              </a:rPr>
              <a:t>Lab 3-3 OSPF Virtual Links and Area Summarization</a:t>
            </a:r>
          </a:p>
          <a:p>
            <a:r>
              <a:rPr lang="en-US" b="1" smtClean="0">
                <a:cs typeface="Arial"/>
              </a:rPr>
              <a:t>Lab 3-4 OSPF over Relay Switch</a:t>
            </a:r>
          </a:p>
          <a:p>
            <a:r>
              <a:rPr lang="en-US" b="1" smtClean="0">
                <a:cs typeface="Arial"/>
              </a:rPr>
              <a:t>Lab </a:t>
            </a:r>
            <a:r>
              <a:rPr lang="en-US" b="1" smtClean="0">
                <a:cs typeface="Arial"/>
              </a:rPr>
              <a:t>3-5 </a:t>
            </a:r>
            <a:r>
              <a:rPr lang="en-US" b="1" smtClean="0">
                <a:cs typeface="Arial"/>
              </a:rPr>
              <a:t>OSPF Challenge Lab</a:t>
            </a:r>
          </a:p>
          <a:p>
            <a:r>
              <a:rPr lang="en-US" b="1" smtClean="0">
                <a:cs typeface="Arial"/>
              </a:rPr>
              <a:t>Lab 3-6 Troubleshooting OSPF</a:t>
            </a:r>
          </a:p>
          <a:p>
            <a:r>
              <a:rPr lang="en-US" b="1" smtClean="0">
                <a:cs typeface="Arial"/>
              </a:rPr>
              <a:t>Lab 3-7 OSPF Case Study</a:t>
            </a:r>
            <a:endParaRPr lang="en-US" b="1" dirty="0"/>
          </a:p>
        </p:txBody>
      </p:sp>
      <p:sp>
        <p:nvSpPr>
          <p:cNvPr id="5" name="Title 4"/>
          <p:cNvSpPr>
            <a:spLocks noGrp="1"/>
          </p:cNvSpPr>
          <p:nvPr>
            <p:ph type="title"/>
          </p:nvPr>
        </p:nvSpPr>
        <p:spPr/>
        <p:txBody>
          <a:bodyPr/>
          <a:lstStyle/>
          <a:p>
            <a:r>
              <a:rPr lang="en-US" smtClean="0"/>
              <a:t>Chapter </a:t>
            </a:r>
            <a:r>
              <a:rPr lang="en-US" smtClean="0"/>
              <a:t>3</a:t>
            </a:r>
            <a:r>
              <a:rPr lang="en-US" smtClean="0"/>
              <a:t> </a:t>
            </a:r>
            <a:r>
              <a:rPr lang="en-US" dirty="0" smtClean="0"/>
              <a:t>Labs</a:t>
            </a:r>
            <a:endParaRPr lang="en-US" dirty="0"/>
          </a:p>
        </p:txBody>
      </p:sp>
    </p:spTree>
    <p:extLst>
      <p:ext uri="{BB962C8B-B14F-4D97-AF65-F5344CB8AC3E}">
        <p14:creationId xmlns="" xmlns:p14="http://schemas.microsoft.com/office/powerpoint/2010/main" val="1408318124"/>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Chapter 3 Objectives</a:t>
            </a:r>
            <a:endParaRPr lang="en-US" dirty="0" smtClean="0"/>
          </a:p>
        </p:txBody>
      </p:sp>
      <p:sp>
        <p:nvSpPr>
          <p:cNvPr id="7" name="Content Placeholder 6"/>
          <p:cNvSpPr>
            <a:spLocks noGrp="1"/>
          </p:cNvSpPr>
          <p:nvPr>
            <p:ph idx="1"/>
          </p:nvPr>
        </p:nvSpPr>
        <p:spPr/>
        <p:txBody>
          <a:bodyPr>
            <a:normAutofit lnSpcReduction="10000"/>
          </a:bodyPr>
          <a:lstStyle/>
          <a:p>
            <a:r>
              <a:rPr lang="en-US" smtClean="0"/>
              <a:t>Describe OSPF terminology and operation within various enterprise environments.</a:t>
            </a:r>
          </a:p>
          <a:p>
            <a:r>
              <a:rPr lang="en-US" smtClean="0"/>
              <a:t>Describe the function and operation of packets in OSPF routing.</a:t>
            </a:r>
          </a:p>
          <a:p>
            <a:r>
              <a:rPr lang="en-US" smtClean="0"/>
              <a:t>Configure and verify basic OSPF.</a:t>
            </a:r>
          </a:p>
          <a:p>
            <a:r>
              <a:rPr lang="en-US" smtClean="0"/>
              <a:t>Describe and configure OSPF in various WAN network types.</a:t>
            </a:r>
          </a:p>
          <a:p>
            <a:r>
              <a:rPr lang="en-US" smtClean="0"/>
              <a:t>Describe each common LSA types and how they form the layout of the OSPF LSDB.</a:t>
            </a:r>
          </a:p>
          <a:p>
            <a:r>
              <a:rPr lang="en-US" smtClean="0"/>
              <a:t>Explain the relationship between and how to interpret the OSPF LSDB and routing table.</a:t>
            </a:r>
          </a:p>
          <a:p>
            <a:r>
              <a:rPr lang="en-US" smtClean="0"/>
              <a:t>Configure and verify advanced OSPF features.</a:t>
            </a:r>
          </a:p>
          <a:p>
            <a:r>
              <a:rPr lang="en-US" smtClean="0"/>
              <a:t>Configure and verify OSPF authentication.</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smtClean="0"/>
              <a:t>Area Border Router (ABR)</a:t>
            </a:r>
          </a:p>
        </p:txBody>
      </p:sp>
      <p:sp>
        <p:nvSpPr>
          <p:cNvPr id="47107" name="Rectangle 3"/>
          <p:cNvSpPr>
            <a:spLocks noGrp="1" noChangeArrowheads="1"/>
          </p:cNvSpPr>
          <p:nvPr>
            <p:ph idx="1"/>
          </p:nvPr>
        </p:nvSpPr>
        <p:spPr/>
        <p:txBody>
          <a:bodyPr/>
          <a:lstStyle/>
          <a:p>
            <a:r>
              <a:rPr lang="en-US" dirty="0" smtClean="0"/>
              <a:t>Routers with interfaces attached to multiple areas and responsible for:</a:t>
            </a:r>
          </a:p>
          <a:p>
            <a:pPr lvl="1"/>
            <a:r>
              <a:rPr lang="en-US" dirty="0" smtClean="0"/>
              <a:t>Joining areas together. </a:t>
            </a:r>
          </a:p>
          <a:p>
            <a:pPr lvl="1"/>
            <a:r>
              <a:rPr lang="en-US" dirty="0" smtClean="0"/>
              <a:t>Maintaining separate link-state databases for each area.</a:t>
            </a:r>
          </a:p>
          <a:p>
            <a:pPr lvl="1"/>
            <a:r>
              <a:rPr lang="en-US" dirty="0" smtClean="0"/>
              <a:t>Routing traffic destined to/arriving from other areas.</a:t>
            </a:r>
          </a:p>
          <a:p>
            <a:pPr lvl="1"/>
            <a:r>
              <a:rPr lang="en-US" dirty="0" smtClean="0"/>
              <a:t>Summarizing information about </a:t>
            </a:r>
            <a:r>
              <a:rPr lang="en-CA" dirty="0" smtClean="0"/>
              <a:t>each area connected and flooding the information through area 0 to the other areas connected.</a:t>
            </a:r>
          </a:p>
          <a:p>
            <a:pPr lvl="1"/>
            <a:r>
              <a:rPr lang="en-US" dirty="0" smtClean="0"/>
              <a:t>An area can have one or more ABR.</a:t>
            </a:r>
          </a:p>
          <a:p>
            <a:r>
              <a:rPr lang="en-CA" dirty="0" smtClean="0"/>
              <a:t>ABR cannot send LSU’s to other areas until the entire intra-area is synchronized.</a:t>
            </a:r>
            <a:endParaRPr lang="en-US" dirty="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r>
              <a:rPr lang="en-US" dirty="0" smtClean="0"/>
              <a:t>Autonomous System Boundary Router (ASBR)</a:t>
            </a:r>
          </a:p>
        </p:txBody>
      </p:sp>
      <p:sp>
        <p:nvSpPr>
          <p:cNvPr id="48131" name="Rectangle 3"/>
          <p:cNvSpPr>
            <a:spLocks noGrp="1" noChangeArrowheads="1"/>
          </p:cNvSpPr>
          <p:nvPr>
            <p:ph idx="1"/>
          </p:nvPr>
        </p:nvSpPr>
        <p:spPr/>
        <p:txBody>
          <a:bodyPr/>
          <a:lstStyle/>
          <a:p>
            <a:r>
              <a:rPr lang="en-US" dirty="0" smtClean="0"/>
              <a:t>Routers that have at least one interface connected to another AS, such as a non-OSPF network.</a:t>
            </a:r>
          </a:p>
          <a:p>
            <a:r>
              <a:rPr lang="en-US" dirty="0" smtClean="0"/>
              <a:t>Routers support redistribution.</a:t>
            </a:r>
          </a:p>
          <a:p>
            <a:pPr lvl="1"/>
            <a:r>
              <a:rPr lang="en-US" dirty="0" smtClean="0"/>
              <a:t>They can import non-OSPF network information to the OSPF network. </a:t>
            </a:r>
          </a:p>
          <a:p>
            <a:r>
              <a:rPr lang="en-US" dirty="0" smtClean="0"/>
              <a:t>Should reside in the backbone area.</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normAutofit/>
          </a:bodyPr>
          <a:lstStyle/>
          <a:p>
            <a:r>
              <a:rPr lang="en-US" smtClean="0"/>
              <a:t>OSPF Router Types</a:t>
            </a:r>
            <a:endParaRPr lang="en-US"/>
          </a:p>
        </p:txBody>
      </p:sp>
      <p:pic>
        <p:nvPicPr>
          <p:cNvPr id="13" name="Picture 7" descr="l01_03"/>
          <p:cNvPicPr>
            <a:picLocks noGrp="1" noChangeAspect="1" noChangeArrowheads="1"/>
          </p:cNvPicPr>
          <p:nvPr>
            <p:ph idx="10"/>
          </p:nvPr>
        </p:nvPicPr>
        <p:blipFill>
          <a:blip r:embed="rId2"/>
          <a:stretch>
            <a:fillRect/>
          </a:stretch>
        </p:blipFill>
        <p:spPr>
          <a:xfrm>
            <a:off x="2636797" y="1206500"/>
            <a:ext cx="3805318" cy="2525713"/>
          </a:xfrm>
        </p:spPr>
      </p:pic>
      <p:sp>
        <p:nvSpPr>
          <p:cNvPr id="15" name="Content Placeholder 14"/>
          <p:cNvSpPr>
            <a:spLocks noGrp="1"/>
          </p:cNvSpPr>
          <p:nvPr>
            <p:ph idx="11"/>
          </p:nvPr>
        </p:nvSpPr>
        <p:spPr/>
        <p:txBody>
          <a:bodyPr>
            <a:normAutofit lnSpcReduction="10000"/>
          </a:bodyPr>
          <a:lstStyle/>
          <a:p>
            <a:r>
              <a:rPr lang="en-US" smtClean="0"/>
              <a:t>Routers A, B, C, D and E are backbone routers.</a:t>
            </a:r>
          </a:p>
          <a:p>
            <a:pPr lvl="1"/>
            <a:r>
              <a:rPr lang="en-US" smtClean="0"/>
              <a:t>Backbone routers make up Area 0.</a:t>
            </a:r>
          </a:p>
          <a:p>
            <a:r>
              <a:rPr lang="en-US" smtClean="0"/>
              <a:t>Routers C, D and E are area border routers (ABRs).</a:t>
            </a:r>
          </a:p>
          <a:p>
            <a:pPr lvl="1"/>
            <a:r>
              <a:rPr lang="en-US" smtClean="0"/>
              <a:t>ABRs attach all other areas to Area 0.</a:t>
            </a:r>
          </a:p>
          <a:p>
            <a:r>
              <a:rPr lang="en-US" smtClean="0"/>
              <a:t>Routers A, B, F, G, and H are internal routers.</a:t>
            </a:r>
          </a:p>
          <a:p>
            <a:pPr lvl="1"/>
            <a:r>
              <a:rPr lang="en-US" smtClean="0"/>
              <a:t>Internal routers are completely within an area and do not interconnect to any other area or autonomous system (AS).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 and BDR Routers</a:t>
            </a:r>
            <a:endParaRPr lang="en-US" dirty="0"/>
          </a:p>
        </p:txBody>
      </p:sp>
      <p:sp>
        <p:nvSpPr>
          <p:cNvPr id="3" name="Content Placeholder 2"/>
          <p:cNvSpPr>
            <a:spLocks noGrp="1"/>
          </p:cNvSpPr>
          <p:nvPr>
            <p:ph idx="1"/>
          </p:nvPr>
        </p:nvSpPr>
        <p:spPr/>
        <p:txBody>
          <a:bodyPr/>
          <a:lstStyle/>
          <a:p>
            <a:r>
              <a:rPr lang="en-US" dirty="0" smtClean="0"/>
              <a:t>To reduce the amount of OSPF traffic on multiaccess broadcast networks such as Ethernet, OSPF elects:</a:t>
            </a:r>
          </a:p>
          <a:p>
            <a:pPr lvl="1"/>
            <a:r>
              <a:rPr lang="en-US" dirty="0" smtClean="0"/>
              <a:t>A Designated Router (DR)</a:t>
            </a:r>
          </a:p>
          <a:p>
            <a:pPr lvl="1"/>
            <a:r>
              <a:rPr lang="en-US" dirty="0" smtClean="0"/>
              <a:t>A Backup Designated Router (BDR) </a:t>
            </a:r>
          </a:p>
          <a:p>
            <a:r>
              <a:rPr lang="en-US" dirty="0" smtClean="0"/>
              <a:t>The DR is responsible for updating all other OSPF routers (called </a:t>
            </a:r>
            <a:r>
              <a:rPr lang="en-US" dirty="0" err="1" smtClean="0"/>
              <a:t>DROTHERs</a:t>
            </a:r>
            <a:r>
              <a:rPr lang="en-US" dirty="0" smtClean="0"/>
              <a:t>) when a change occurs in the multiaccess network. </a:t>
            </a:r>
          </a:p>
          <a:p>
            <a:pPr lvl="1"/>
            <a:r>
              <a:rPr lang="en-US" dirty="0" smtClean="0"/>
              <a:t>The BDR monitors the DR and takes over should the DR fail. </a:t>
            </a:r>
          </a:p>
          <a:p>
            <a:r>
              <a:rPr lang="en-US" dirty="0" smtClean="0"/>
              <a:t>A router connected to multiple broadcast networks can be a DR on one segment and a regular (</a:t>
            </a:r>
            <a:r>
              <a:rPr lang="en-US" dirty="0" err="1" smtClean="0"/>
              <a:t>DROTHER</a:t>
            </a:r>
            <a:r>
              <a:rPr lang="en-US" dirty="0" smtClean="0"/>
              <a:t>) router on another segment.</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t>OSPF Metric Calculation</a:t>
            </a:r>
            <a:endParaRPr lang="en-US" dirty="0" smtClean="0"/>
          </a:p>
        </p:txBody>
      </p:sp>
      <p:sp>
        <p:nvSpPr>
          <p:cNvPr id="1372163" name="Rectangle 3"/>
          <p:cNvSpPr>
            <a:spLocks noGrp="1" noChangeArrowheads="1"/>
          </p:cNvSpPr>
          <p:nvPr>
            <p:ph idx="1"/>
          </p:nvPr>
        </p:nvSpPr>
        <p:spPr>
          <a:xfrm>
            <a:off x="279401" y="1198254"/>
            <a:ext cx="5337628" cy="5191792"/>
          </a:xfrm>
        </p:spPr>
        <p:txBody>
          <a:bodyPr>
            <a:normAutofit/>
          </a:bodyPr>
          <a:lstStyle/>
          <a:p>
            <a:r>
              <a:rPr lang="en-US" smtClean="0"/>
              <a:t>The OSPF metric calculation is based on cost.</a:t>
            </a:r>
          </a:p>
          <a:p>
            <a:r>
              <a:rPr lang="en-US" smtClean="0"/>
              <a:t>Cost is an indication of the overhead required to send packets across a certain interface. </a:t>
            </a:r>
          </a:p>
          <a:p>
            <a:r>
              <a:rPr lang="en-US" smtClean="0"/>
              <a:t>The cost of an interface is inversely proportional to the bandwidth of that interface.</a:t>
            </a:r>
          </a:p>
          <a:p>
            <a:pPr lvl="1"/>
            <a:r>
              <a:rPr lang="en-US" smtClean="0"/>
              <a:t>A higher bandwidth is attributed a lower cost. </a:t>
            </a:r>
          </a:p>
          <a:p>
            <a:pPr lvl="1"/>
            <a:r>
              <a:rPr lang="en-US" smtClean="0"/>
              <a:t>A lower bandwidth is attributed a higher cost. </a:t>
            </a:r>
            <a:endParaRPr lang="en-US" dirty="0" smtClean="0"/>
          </a:p>
        </p:txBody>
      </p:sp>
      <p:grpSp>
        <p:nvGrpSpPr>
          <p:cNvPr id="10" name="Group 9"/>
          <p:cNvGrpSpPr/>
          <p:nvPr/>
        </p:nvGrpSpPr>
        <p:grpSpPr>
          <a:xfrm>
            <a:off x="6056480" y="1193546"/>
            <a:ext cx="1785573" cy="4964476"/>
            <a:chOff x="6154454" y="1193546"/>
            <a:chExt cx="1785573" cy="4964476"/>
          </a:xfrm>
        </p:grpSpPr>
        <p:sp>
          <p:nvSpPr>
            <p:cNvPr id="23" name="Up-Down Arrow 22"/>
            <p:cNvSpPr/>
            <p:nvPr/>
          </p:nvSpPr>
          <p:spPr bwMode="auto">
            <a:xfrm>
              <a:off x="6513689" y="1512707"/>
              <a:ext cx="1081616" cy="4244623"/>
            </a:xfrm>
            <a:prstGeom prst="upDownArrow">
              <a:avLst>
                <a:gd name="adj1" fmla="val 59655"/>
                <a:gd name="adj2" fmla="val 53743"/>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82124" tIns="41061" rIns="82124" bIns="41061"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2400" b="1" i="0" u="none" strike="noStrike" cap="none" normalizeH="0" baseline="0" dirty="0" smtClean="0">
                  <a:ln>
                    <a:noFill/>
                  </a:ln>
                  <a:solidFill>
                    <a:srgbClr val="FFFF00"/>
                  </a:solidFill>
                  <a:effectLst/>
                  <a:latin typeface="Tahoma" pitchFamily="34" charset="0"/>
                  <a:cs typeface="Tahoma" pitchFamily="34" charset="0"/>
                </a:rPr>
                <a:t>Bandwidth</a:t>
              </a:r>
            </a:p>
          </p:txBody>
        </p:sp>
        <p:sp>
          <p:nvSpPr>
            <p:cNvPr id="24" name="TextBox 23"/>
            <p:cNvSpPr txBox="1"/>
            <p:nvPr/>
          </p:nvSpPr>
          <p:spPr>
            <a:xfrm>
              <a:off x="6154454" y="1820078"/>
              <a:ext cx="1785573" cy="361143"/>
            </a:xfrm>
            <a:prstGeom prst="rect">
              <a:avLst/>
            </a:prstGeom>
            <a:noFill/>
          </p:spPr>
          <p:txBody>
            <a:bodyPr wrap="none" rtlCol="0">
              <a:spAutoFit/>
            </a:bodyPr>
            <a:lstStyle/>
            <a:p>
              <a:r>
                <a:rPr lang="en-US" sz="1800" dirty="0" smtClean="0">
                  <a:solidFill>
                    <a:schemeClr val="bg1"/>
                  </a:solidFill>
                  <a:effectLst>
                    <a:outerShdw blurRad="38100" dist="38100" dir="2700000" algn="tl">
                      <a:srgbClr val="000000">
                        <a:alpha val="43137"/>
                      </a:srgbClr>
                    </a:outerShdw>
                  </a:effectLst>
                </a:rPr>
                <a:t>High</a:t>
              </a:r>
              <a:endParaRPr lang="en-US" sz="1800" dirty="0">
                <a:solidFill>
                  <a:schemeClr val="bg1"/>
                </a:solidFill>
                <a:effectLst>
                  <a:outerShdw blurRad="38100" dist="38100" dir="2700000" algn="tl">
                    <a:srgbClr val="000000">
                      <a:alpha val="43137"/>
                    </a:srgbClr>
                  </a:outerShdw>
                </a:effectLst>
              </a:endParaRPr>
            </a:p>
          </p:txBody>
        </p:sp>
        <p:sp>
          <p:nvSpPr>
            <p:cNvPr id="25" name="TextBox 24"/>
            <p:cNvSpPr txBox="1"/>
            <p:nvPr/>
          </p:nvSpPr>
          <p:spPr>
            <a:xfrm>
              <a:off x="6229480" y="5124544"/>
              <a:ext cx="1646618" cy="361143"/>
            </a:xfrm>
            <a:prstGeom prst="rect">
              <a:avLst/>
            </a:prstGeom>
            <a:noFill/>
          </p:spPr>
          <p:txBody>
            <a:bodyPr wrap="none" rtlCol="0">
              <a:spAutoFit/>
            </a:bodyPr>
            <a:lstStyle/>
            <a:p>
              <a:r>
                <a:rPr lang="en-US" sz="1800" dirty="0" smtClean="0">
                  <a:solidFill>
                    <a:schemeClr val="bg1"/>
                  </a:solidFill>
                  <a:effectLst>
                    <a:outerShdw blurRad="38100" dist="38100" dir="2700000" algn="tl">
                      <a:srgbClr val="000000">
                        <a:alpha val="43137"/>
                      </a:srgbClr>
                    </a:outerShdw>
                  </a:effectLst>
                </a:rPr>
                <a:t>Low</a:t>
              </a:r>
              <a:endParaRPr lang="en-US" sz="1800" dirty="0">
                <a:solidFill>
                  <a:schemeClr val="bg1"/>
                </a:solidFill>
                <a:effectLst>
                  <a:outerShdw blurRad="38100" dist="38100" dir="2700000" algn="tl">
                    <a:srgbClr val="000000">
                      <a:alpha val="43137"/>
                    </a:srgbClr>
                  </a:outerShdw>
                </a:effectLst>
              </a:endParaRPr>
            </a:p>
          </p:txBody>
        </p:sp>
        <p:sp>
          <p:nvSpPr>
            <p:cNvPr id="26" name="TextBox 25"/>
            <p:cNvSpPr txBox="1"/>
            <p:nvPr/>
          </p:nvSpPr>
          <p:spPr>
            <a:xfrm>
              <a:off x="6385877" y="1193546"/>
              <a:ext cx="1351652" cy="341632"/>
            </a:xfrm>
            <a:prstGeom prst="rect">
              <a:avLst/>
            </a:prstGeom>
            <a:noFill/>
          </p:spPr>
          <p:txBody>
            <a:bodyPr wrap="none" rtlCol="0">
              <a:spAutoFit/>
            </a:bodyPr>
            <a:lstStyle/>
            <a:p>
              <a:r>
                <a:rPr lang="en-US" sz="1800" dirty="0" smtClean="0">
                  <a:effectLst>
                    <a:outerShdw blurRad="38100" dist="38100" dir="2700000" algn="tl">
                      <a:srgbClr val="000000">
                        <a:alpha val="43137"/>
                      </a:srgbClr>
                    </a:outerShdw>
                  </a:effectLst>
                </a:rPr>
                <a:t>Lower Cost</a:t>
              </a:r>
              <a:endParaRPr lang="en-US" sz="1800" dirty="0">
                <a:effectLst>
                  <a:outerShdw blurRad="38100" dist="38100" dir="2700000" algn="tl">
                    <a:srgbClr val="000000">
                      <a:alpha val="43137"/>
                    </a:srgbClr>
                  </a:outerShdw>
                </a:effectLst>
              </a:endParaRPr>
            </a:p>
          </p:txBody>
        </p:sp>
        <p:sp>
          <p:nvSpPr>
            <p:cNvPr id="27" name="TextBox 26"/>
            <p:cNvSpPr txBox="1"/>
            <p:nvPr/>
          </p:nvSpPr>
          <p:spPr>
            <a:xfrm>
              <a:off x="6380231" y="5816390"/>
              <a:ext cx="1402948" cy="341632"/>
            </a:xfrm>
            <a:prstGeom prst="rect">
              <a:avLst/>
            </a:prstGeom>
            <a:noFill/>
          </p:spPr>
          <p:txBody>
            <a:bodyPr wrap="none" rtlCol="0">
              <a:spAutoFit/>
            </a:bodyPr>
            <a:lstStyle/>
            <a:p>
              <a:r>
                <a:rPr lang="en-US" sz="1800" dirty="0" smtClean="0">
                  <a:effectLst>
                    <a:outerShdw blurRad="38100" dist="38100" dir="2700000" algn="tl">
                      <a:srgbClr val="000000">
                        <a:alpha val="43137"/>
                      </a:srgbClr>
                    </a:outerShdw>
                  </a:effectLst>
                </a:rPr>
                <a:t>Higher Cost</a:t>
              </a:r>
              <a:endParaRPr lang="en-US" sz="1800" dirty="0">
                <a:effectLst>
                  <a:outerShdw blurRad="38100" dist="38100" dir="2700000" algn="tl">
                    <a:srgbClr val="000000">
                      <a:alpha val="43137"/>
                    </a:srgbClr>
                  </a:outerShdw>
                </a:effectLst>
              </a:endParaRPr>
            </a:p>
          </p:txBody>
        </p: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dirty="0" smtClean="0"/>
              <a:t>OSPF Cost Formula</a:t>
            </a:r>
          </a:p>
        </p:txBody>
      </p:sp>
      <p:sp>
        <p:nvSpPr>
          <p:cNvPr id="1373187" name="Rectangle 3"/>
          <p:cNvSpPr>
            <a:spLocks noGrp="1" noChangeArrowheads="1"/>
          </p:cNvSpPr>
          <p:nvPr>
            <p:ph idx="10"/>
          </p:nvPr>
        </p:nvSpPr>
        <p:spPr/>
        <p:txBody>
          <a:bodyPr/>
          <a:lstStyle/>
          <a:p>
            <a:r>
              <a:rPr lang="en-US" b="1" dirty="0" smtClean="0"/>
              <a:t>Cost = 100,000,000 / Bandwidth (bps)</a:t>
            </a:r>
          </a:p>
          <a:p>
            <a:r>
              <a:rPr lang="en-US" dirty="0" smtClean="0"/>
              <a:t>For example: </a:t>
            </a:r>
          </a:p>
          <a:p>
            <a:pPr lvl="1"/>
            <a:r>
              <a:rPr lang="en-US" dirty="0" err="1" smtClean="0"/>
              <a:t>10BaseT</a:t>
            </a:r>
            <a:r>
              <a:rPr lang="en-US" dirty="0" smtClean="0"/>
              <a:t>	=  100,000,000 / 10,000,000	= </a:t>
            </a:r>
            <a:r>
              <a:rPr lang="en-US" b="1" dirty="0" smtClean="0"/>
              <a:t>10 </a:t>
            </a:r>
          </a:p>
          <a:p>
            <a:pPr lvl="1"/>
            <a:r>
              <a:rPr lang="en-US" dirty="0" smtClean="0"/>
              <a:t>T1		=  100,000,000 / 1,544,000	= </a:t>
            </a:r>
            <a:r>
              <a:rPr lang="en-US" b="1" dirty="0" smtClean="0"/>
              <a:t>64</a:t>
            </a:r>
          </a:p>
        </p:txBody>
      </p:sp>
      <p:sp>
        <p:nvSpPr>
          <p:cNvPr id="6" name="Content Placeholder 5"/>
          <p:cNvSpPr>
            <a:spLocks noGrp="1"/>
          </p:cNvSpPr>
          <p:nvPr>
            <p:ph idx="11"/>
          </p:nvPr>
        </p:nvSpPr>
        <p:spPr/>
        <p:txBody>
          <a:bodyPr/>
          <a:lstStyle/>
          <a:p>
            <a:endParaRPr lang="en-US"/>
          </a:p>
        </p:txBody>
      </p:sp>
      <p:grpSp>
        <p:nvGrpSpPr>
          <p:cNvPr id="7" name="Group 6"/>
          <p:cNvGrpSpPr/>
          <p:nvPr/>
        </p:nvGrpSpPr>
        <p:grpSpPr>
          <a:xfrm>
            <a:off x="1484069" y="3418871"/>
            <a:ext cx="6134453" cy="2906640"/>
            <a:chOff x="2120900" y="3271910"/>
            <a:chExt cx="6134453" cy="2906640"/>
          </a:xfrm>
        </p:grpSpPr>
        <p:pic>
          <p:nvPicPr>
            <p:cNvPr id="1373189" name="Picture 5"/>
            <p:cNvPicPr>
              <a:picLocks noChangeAspect="1" noChangeArrowheads="1"/>
            </p:cNvPicPr>
            <p:nvPr/>
          </p:nvPicPr>
          <p:blipFill>
            <a:blip r:embed="rId3"/>
            <a:srcRect/>
            <a:stretch>
              <a:fillRect/>
            </a:stretch>
          </p:blipFill>
          <p:spPr bwMode="auto">
            <a:xfrm>
              <a:off x="2120900" y="3271910"/>
              <a:ext cx="5105400" cy="2906640"/>
            </a:xfrm>
            <a:prstGeom prst="rect">
              <a:avLst/>
            </a:prstGeom>
            <a:noFill/>
            <a:ln w="9525">
              <a:noFill/>
              <a:miter lim="800000"/>
              <a:headEnd type="none" w="sm" len="sm"/>
              <a:tailEnd type="none" w="sm" len="sm"/>
            </a:ln>
          </p:spPr>
        </p:pic>
        <p:pic>
          <p:nvPicPr>
            <p:cNvPr id="138241" name="Picture 1"/>
            <p:cNvPicPr>
              <a:picLocks noChangeAspect="1" noChangeArrowheads="1"/>
            </p:cNvPicPr>
            <p:nvPr/>
          </p:nvPicPr>
          <p:blipFill>
            <a:blip r:embed="rId4"/>
            <a:srcRect/>
            <a:stretch>
              <a:fillRect/>
            </a:stretch>
          </p:blipFill>
          <p:spPr bwMode="auto">
            <a:xfrm>
              <a:off x="7530179" y="3318933"/>
              <a:ext cx="725174" cy="2842683"/>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OSPF Packets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OSPF Packet</a:t>
            </a:r>
            <a:endParaRPr lang="en-US" dirty="0"/>
          </a:p>
        </p:txBody>
      </p:sp>
      <p:sp>
        <p:nvSpPr>
          <p:cNvPr id="5" name="Content Placeholder 4"/>
          <p:cNvSpPr>
            <a:spLocks noGrp="1"/>
          </p:cNvSpPr>
          <p:nvPr>
            <p:ph idx="1"/>
          </p:nvPr>
        </p:nvSpPr>
        <p:spPr/>
        <p:txBody>
          <a:bodyPr/>
          <a:lstStyle/>
          <a:p>
            <a:r>
              <a:rPr lang="en-US" dirty="0" smtClean="0"/>
              <a:t>OSPF packets are used to perform several functions, including:</a:t>
            </a:r>
          </a:p>
          <a:p>
            <a:pPr lvl="1"/>
            <a:r>
              <a:rPr lang="en-US" dirty="0" smtClean="0"/>
              <a:t>Neighbor discovery, to form adjacencies.</a:t>
            </a:r>
          </a:p>
          <a:p>
            <a:pPr lvl="1"/>
            <a:r>
              <a:rPr lang="en-US" dirty="0" smtClean="0"/>
              <a:t>Flooding link-state information, to facilitate </a:t>
            </a:r>
            <a:r>
              <a:rPr lang="en-US" dirty="0" err="1" smtClean="0"/>
              <a:t>LSDBs</a:t>
            </a:r>
            <a:r>
              <a:rPr lang="en-US" dirty="0" smtClean="0"/>
              <a:t> being built in each router.</a:t>
            </a:r>
          </a:p>
          <a:p>
            <a:pPr lvl="1"/>
            <a:r>
              <a:rPr lang="en-US" dirty="0" smtClean="0"/>
              <a:t>Running SPF to calculate the shortest path to all known destinations.</a:t>
            </a:r>
          </a:p>
          <a:p>
            <a:pPr lvl="1"/>
            <a:r>
              <a:rPr lang="en-US" dirty="0" smtClean="0"/>
              <a:t>Populating the routing table with the best routes to all known destinations.</a:t>
            </a:r>
            <a:endParaRPr lang="en-CA" dirty="0" smtClean="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OSPF Packet</a:t>
            </a:r>
            <a:endParaRPr lang="en-US" dirty="0"/>
          </a:p>
        </p:txBody>
      </p:sp>
      <p:sp>
        <p:nvSpPr>
          <p:cNvPr id="6" name="Content Placeholder 5"/>
          <p:cNvSpPr>
            <a:spLocks noGrp="1"/>
          </p:cNvSpPr>
          <p:nvPr>
            <p:ph idx="1"/>
          </p:nvPr>
        </p:nvSpPr>
        <p:spPr/>
        <p:txBody>
          <a:bodyPr/>
          <a:lstStyle/>
          <a:p>
            <a:endParaRPr lang="en-US"/>
          </a:p>
        </p:txBody>
      </p:sp>
      <p:graphicFrame>
        <p:nvGraphicFramePr>
          <p:cNvPr id="4" name="Table 3"/>
          <p:cNvGraphicFramePr>
            <a:graphicFrameLocks noGrp="1"/>
          </p:cNvGraphicFramePr>
          <p:nvPr/>
        </p:nvGraphicFramePr>
        <p:xfrm>
          <a:off x="375139" y="1170922"/>
          <a:ext cx="8346831" cy="3825620"/>
        </p:xfrm>
        <a:graphic>
          <a:graphicData uri="http://schemas.openxmlformats.org/drawingml/2006/table">
            <a:tbl>
              <a:tblPr firstRow="1" bandRow="1">
                <a:tableStyleId>{5C22544A-7EE6-4342-B048-85BDC9FD1C3A}</a:tableStyleId>
              </a:tblPr>
              <a:tblGrid>
                <a:gridCol w="2142283"/>
                <a:gridCol w="857956"/>
                <a:gridCol w="1738489"/>
                <a:gridCol w="1659466"/>
                <a:gridCol w="1301495"/>
                <a:gridCol w="647142"/>
              </a:tblGrid>
              <a:tr h="446178">
                <a:tc rowSpan="2">
                  <a:txBody>
                    <a:bodyPr/>
                    <a:lstStyle/>
                    <a:p>
                      <a:r>
                        <a:rPr lang="en-US" sz="1400" dirty="0" smtClean="0"/>
                        <a:t>Frame Header</a:t>
                      </a:r>
                      <a:endParaRPr lang="en-US" sz="1400" dirty="0"/>
                    </a:p>
                  </a:txBody>
                  <a:tcPr anchor="ctr">
                    <a:lnB w="12700" cap="flat" cmpd="sng" algn="ctr">
                      <a:noFill/>
                      <a:prstDash val="solid"/>
                      <a:round/>
                      <a:headEnd type="none" w="med" len="med"/>
                      <a:tailEnd type="none" w="med" len="med"/>
                    </a:lnB>
                  </a:tcPr>
                </a:tc>
                <a:tc gridSpan="4">
                  <a:txBody>
                    <a:bodyPr/>
                    <a:lstStyle/>
                    <a:p>
                      <a:pPr algn="ctr"/>
                      <a:r>
                        <a:rPr lang="en-US" sz="1400" dirty="0" smtClean="0"/>
                        <a:t>Frame </a:t>
                      </a:r>
                      <a:r>
                        <a:rPr lang="en-US" sz="1400" baseline="0" dirty="0" smtClean="0"/>
                        <a:t> Payload</a:t>
                      </a:r>
                      <a:endParaRPr lang="en-US" sz="1400" dirty="0"/>
                    </a:p>
                  </a:txBody>
                  <a:tcPr/>
                </a:tc>
                <a:tc hMerge="1">
                  <a:txBody>
                    <a:bodyPr/>
                    <a:lstStyle/>
                    <a:p>
                      <a:endParaRPr lang="en-US" dirty="0"/>
                    </a:p>
                  </a:txBody>
                  <a:tcPr/>
                </a:tc>
                <a:tc hMerge="1">
                  <a:txBody>
                    <a:bodyPr/>
                    <a:lstStyle/>
                    <a:p>
                      <a:endParaRPr lang="en-US" dirty="0"/>
                    </a:p>
                  </a:txBody>
                  <a:tcPr/>
                </a:tc>
                <a:tc hMerge="1">
                  <a:txBody>
                    <a:bodyPr/>
                    <a:lstStyle/>
                    <a:p>
                      <a:pPr algn="ct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400" dirty="0" smtClean="0"/>
                        <a:t>CRC</a:t>
                      </a:r>
                      <a:endParaRPr lang="en-US" sz="1400" dirty="0"/>
                    </a:p>
                  </a:txBody>
                  <a:tcPr anchor="ctr">
                    <a:lnB w="12700" cap="flat" cmpd="sng" algn="ctr">
                      <a:noFill/>
                      <a:prstDash val="solid"/>
                      <a:round/>
                      <a:headEnd type="none" w="med" len="med"/>
                      <a:tailEnd type="none" w="med" len="med"/>
                    </a:lnB>
                  </a:tcPr>
                </a:tc>
              </a:tr>
              <a:tr h="750369">
                <a:tc vMerge="1">
                  <a:txBody>
                    <a:bodyPr/>
                    <a:lstStyle/>
                    <a:p>
                      <a:endParaRPr lang="en-US" dirty="0"/>
                    </a:p>
                  </a:txBody>
                  <a:tcPr/>
                </a:tc>
                <a:tc>
                  <a:txBody>
                    <a:bodyPr/>
                    <a:lstStyle/>
                    <a:p>
                      <a:pPr algn="ctr"/>
                      <a:r>
                        <a:rPr lang="en-US" sz="1400" dirty="0" smtClean="0"/>
                        <a:t>IP </a:t>
                      </a:r>
                    </a:p>
                    <a:p>
                      <a:pPr algn="ctr"/>
                      <a:r>
                        <a:rPr lang="en-US" sz="1400" dirty="0" smtClean="0"/>
                        <a:t>Header</a:t>
                      </a:r>
                      <a:endParaRPr lang="en-US" sz="1400" dirty="0"/>
                    </a:p>
                  </a:txBody>
                  <a:tcPr anchor="ctr">
                    <a:lnB w="12700" cap="flat" cmpd="sng" algn="ctr">
                      <a:noFill/>
                      <a:prstDash val="solid"/>
                      <a:round/>
                      <a:headEnd type="none" w="med" len="med"/>
                      <a:tailEnd type="none" w="med" len="med"/>
                    </a:lnB>
                  </a:tcPr>
                </a:tc>
                <a:tc>
                  <a:txBody>
                    <a:bodyPr/>
                    <a:lstStyle/>
                    <a:p>
                      <a:pPr algn="ctr"/>
                      <a:r>
                        <a:rPr lang="en-US" sz="1400" dirty="0" smtClean="0"/>
                        <a:t>Protocol Number</a:t>
                      </a:r>
                    </a:p>
                    <a:p>
                      <a:pPr algn="ctr"/>
                      <a:r>
                        <a:rPr lang="en-US" sz="1200" dirty="0" smtClean="0"/>
                        <a:t>(OSPF = 89)</a:t>
                      </a:r>
                      <a:endParaRPr lang="en-US" sz="1400" dirty="0"/>
                    </a:p>
                  </a:txBody>
                  <a:tcPr anchor="ctr">
                    <a:lnB w="12700" cap="flat" cmpd="sng" algn="ctr">
                      <a:noFill/>
                      <a:prstDash val="solid"/>
                      <a:round/>
                      <a:headEnd type="none" w="med" len="med"/>
                      <a:tailEnd type="none" w="med" len="med"/>
                    </a:lnB>
                  </a:tcPr>
                </a:tc>
                <a:tc>
                  <a:txBody>
                    <a:bodyPr/>
                    <a:lstStyle/>
                    <a:p>
                      <a:pPr algn="ctr"/>
                      <a:r>
                        <a:rPr lang="en-US" sz="1400" dirty="0" smtClean="0"/>
                        <a:t>OSPF</a:t>
                      </a:r>
                    </a:p>
                    <a:p>
                      <a:pPr algn="ctr"/>
                      <a:r>
                        <a:rPr lang="en-US" sz="1400" dirty="0" smtClean="0"/>
                        <a:t>Header</a:t>
                      </a:r>
                      <a:endParaRPr lang="en-US" sz="1400" dirty="0"/>
                    </a:p>
                  </a:txBody>
                  <a:tcPr anchor="ctr">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OSPF</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Message</a:t>
                      </a:r>
                    </a:p>
                  </a:txBody>
                  <a:tcPr anchor="ctr">
                    <a:lnB w="12700" cap="flat" cmpd="sng" algn="ctr">
                      <a:noFill/>
                      <a:prstDash val="solid"/>
                      <a:round/>
                      <a:headEnd type="none" w="med" len="med"/>
                      <a:tailEnd type="none" w="med" len="med"/>
                    </a:lnB>
                  </a:tcPr>
                </a:tc>
                <a:tc vMerge="1">
                  <a:txBody>
                    <a:bodyPr/>
                    <a:lstStyle/>
                    <a:p>
                      <a:endParaRPr lang="en-US" sz="14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tr>
              <a:tr h="256705">
                <a:tc>
                  <a:txBody>
                    <a:bodyPr/>
                    <a:lstStyle/>
                    <a:p>
                      <a:pPr algn="l"/>
                      <a:endParaRPr 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a:txBody>
                    <a:bodyPr/>
                    <a:lstStyle/>
                    <a:p>
                      <a:pPr algn="l"/>
                      <a:endParaRPr 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80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372368">
                <a:tc>
                  <a:txBody>
                    <a:bodyPr/>
                    <a:lstStyle/>
                    <a:p>
                      <a:pPr algn="l"/>
                      <a:r>
                        <a:rPr lang="en-US" sz="1400" dirty="0" smtClean="0"/>
                        <a:t>On a LAN, the OSPF packet is encapsulated in an Ethernet frame with a destination multicast MAC address of either: </a:t>
                      </a:r>
                    </a:p>
                    <a:p>
                      <a:pPr marL="111125" indent="-111125" algn="l">
                        <a:buFont typeface="Arial" pitchFamily="34" charset="0"/>
                        <a:buChar char="•"/>
                      </a:pPr>
                      <a:r>
                        <a:rPr lang="en-US" sz="1400" b="1" dirty="0" smtClean="0"/>
                        <a:t>01-00-</a:t>
                      </a:r>
                      <a:r>
                        <a:rPr lang="en-US" sz="1400" b="1" dirty="0" err="1" smtClean="0"/>
                        <a:t>5E</a:t>
                      </a:r>
                      <a:r>
                        <a:rPr lang="en-US" sz="1400" b="1" dirty="0" smtClean="0"/>
                        <a:t>-00-00-05 </a:t>
                      </a:r>
                    </a:p>
                    <a:p>
                      <a:pPr marL="111125" indent="-111125" algn="l">
                        <a:buFont typeface="Arial" pitchFamily="34" charset="0"/>
                        <a:buChar char="•"/>
                      </a:pPr>
                      <a:r>
                        <a:rPr lang="en-US" sz="1400" b="1" dirty="0" smtClean="0"/>
                        <a:t>01-00-</a:t>
                      </a:r>
                      <a:r>
                        <a:rPr lang="en-US" sz="1400" b="1" dirty="0" err="1" smtClean="0"/>
                        <a:t>5E</a:t>
                      </a:r>
                      <a:r>
                        <a:rPr lang="en-US" sz="1400" b="1" dirty="0" smtClean="0"/>
                        <a:t>-00-00-06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The destination multicast IP address is set to either:</a:t>
                      </a:r>
                    </a:p>
                    <a:p>
                      <a:pPr marL="111125" marR="0" lvl="1" indent="-11112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1" dirty="0" smtClean="0"/>
                        <a:t>224.0.0.5 </a:t>
                      </a:r>
                      <a:r>
                        <a:rPr lang="en-US" sz="1400" b="0" dirty="0" smtClean="0"/>
                        <a:t>(</a:t>
                      </a:r>
                      <a:r>
                        <a:rPr lang="en-US" sz="1400" dirty="0" smtClean="0">
                          <a:latin typeface="Arial" charset="0"/>
                        </a:rPr>
                        <a:t>All OSPF routers listen to this address.)</a:t>
                      </a:r>
                      <a:endParaRPr lang="en-US" sz="1400" b="1" dirty="0" smtClean="0"/>
                    </a:p>
                    <a:p>
                      <a:pPr marL="111125" marR="0" lvl="1" indent="-11112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1" dirty="0" smtClean="0"/>
                        <a:t>224.0.0.6  </a:t>
                      </a:r>
                      <a:r>
                        <a:rPr lang="en-US" sz="1400" kern="1200" dirty="0" smtClean="0">
                          <a:solidFill>
                            <a:schemeClr val="dk1"/>
                          </a:solidFill>
                          <a:latin typeface="Arial" charset="0"/>
                          <a:ea typeface="+mn-ea"/>
                          <a:cs typeface="+mn-cs"/>
                        </a:rPr>
                        <a:t>(All DR and BDR routers listen to this address.</a:t>
                      </a:r>
                      <a:endParaRPr lang="en-CA" sz="1400" kern="1200" dirty="0" smtClean="0">
                        <a:solidFill>
                          <a:schemeClr val="dk1"/>
                        </a:solidFill>
                        <a:latin typeface="Arial"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smtClean="0"/>
                        <a:t>The </a:t>
                      </a:r>
                      <a:r>
                        <a:rPr lang="en-US" sz="1400" dirty="0" smtClean="0"/>
                        <a:t>OSPF protocol field is </a:t>
                      </a:r>
                      <a:r>
                        <a:rPr lang="en-US" sz="1400" b="1" dirty="0" smtClean="0"/>
                        <a:t>89</a:t>
                      </a:r>
                      <a:r>
                        <a:rPr lang="en-US" sz="1400" dirty="0" smtClean="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hMerge="1">
                  <a:txBody>
                    <a:bodyPr/>
                    <a:lstStyle/>
                    <a:p>
                      <a:pPr algn="ct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The OSPF header identifies the type of OSPF packet, the router ID and the area number.</a:t>
                      </a:r>
                    </a:p>
                    <a:p>
                      <a:pPr algn="l"/>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The OSPF message contains the packet type specific message information.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l"/>
                      <a:endParaRPr lang="en-US" sz="1400" dirty="0"/>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OSPF Header</a:t>
            </a:r>
          </a:p>
        </p:txBody>
      </p:sp>
      <p:pic>
        <p:nvPicPr>
          <p:cNvPr id="20" name="Picture 2"/>
          <p:cNvPicPr>
            <a:picLocks noChangeAspect="1" noChangeArrowheads="1"/>
          </p:cNvPicPr>
          <p:nvPr/>
        </p:nvPicPr>
        <p:blipFill>
          <a:blip r:embed="rId3"/>
          <a:srcRect/>
          <a:stretch>
            <a:fillRect/>
          </a:stretch>
        </p:blipFill>
        <p:spPr bwMode="auto">
          <a:xfrm>
            <a:off x="1295394" y="1573692"/>
            <a:ext cx="6548968" cy="43477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399" y="1841500"/>
            <a:ext cx="3133271" cy="2743200"/>
          </a:xfrm>
          <a:prstGeom prst="rect">
            <a:avLst/>
          </a:prstGeom>
          <a:noFill/>
        </p:spPr>
        <p:txBody>
          <a:bodyPr anchor="ctr"/>
          <a:lstStyle/>
          <a:p>
            <a:r>
              <a:rPr lang="en-US" sz="2800" dirty="0" smtClean="0">
                <a:solidFill>
                  <a:schemeClr val="bg1"/>
                </a:solidFill>
              </a:rPr>
              <a:t>Understanding OSPF Terminology and Operation </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a:srcRect/>
          <a:stretch>
            <a:fillRect/>
          </a:stretch>
        </p:blipFill>
        <p:spPr bwMode="auto">
          <a:xfrm>
            <a:off x="1546577" y="1141645"/>
            <a:ext cx="6515101" cy="4325220"/>
          </a:xfrm>
          <a:prstGeom prst="rect">
            <a:avLst/>
          </a:prstGeom>
          <a:noFill/>
          <a:ln w="9525">
            <a:noFill/>
            <a:miter lim="800000"/>
            <a:headEnd/>
            <a:tailEnd/>
          </a:ln>
        </p:spPr>
      </p:pic>
      <p:sp>
        <p:nvSpPr>
          <p:cNvPr id="2" name="Title 1"/>
          <p:cNvSpPr>
            <a:spLocks noGrp="1"/>
          </p:cNvSpPr>
          <p:nvPr>
            <p:ph type="title"/>
          </p:nvPr>
        </p:nvSpPr>
        <p:spPr/>
        <p:txBody>
          <a:bodyPr/>
          <a:lstStyle/>
          <a:p>
            <a:pPr>
              <a:defRPr/>
            </a:pPr>
            <a:r>
              <a:rPr lang="en-US" dirty="0" smtClean="0"/>
              <a:t>OSPF Packet Types</a:t>
            </a:r>
          </a:p>
        </p:txBody>
      </p:sp>
      <p:pic>
        <p:nvPicPr>
          <p:cNvPr id="269314" name="Picture 2"/>
          <p:cNvPicPr>
            <a:picLocks noChangeAspect="1" noChangeArrowheads="1"/>
          </p:cNvPicPr>
          <p:nvPr/>
        </p:nvPicPr>
        <p:blipFill>
          <a:blip r:embed="rId3"/>
          <a:srcRect/>
          <a:stretch>
            <a:fillRect/>
          </a:stretch>
        </p:blipFill>
        <p:spPr bwMode="auto">
          <a:xfrm>
            <a:off x="1128713" y="1185863"/>
            <a:ext cx="6886575" cy="4486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smtClean="0"/>
              <a:t>OSPF Packet Types</a:t>
            </a:r>
          </a:p>
        </p:txBody>
      </p:sp>
      <p:sp>
        <p:nvSpPr>
          <p:cNvPr id="1317891" name="Rectangle 3"/>
          <p:cNvSpPr>
            <a:spLocks noGrp="1" noChangeArrowheads="1"/>
          </p:cNvSpPr>
          <p:nvPr>
            <p:ph idx="10"/>
          </p:nvPr>
        </p:nvSpPr>
        <p:spPr/>
        <p:txBody>
          <a:bodyPr/>
          <a:lstStyle/>
          <a:p>
            <a:r>
              <a:rPr lang="en-CA" smtClean="0"/>
              <a:t>Five packet types make OSPF capable of sophisticated and complex communications.</a:t>
            </a:r>
            <a:endParaRPr lang="en-CA" dirty="0" smtClean="0"/>
          </a:p>
        </p:txBody>
      </p:sp>
      <p:graphicFrame>
        <p:nvGraphicFramePr>
          <p:cNvPr id="10" name="Content Placeholder 9"/>
          <p:cNvGraphicFramePr>
            <a:graphicFrameLocks noGrp="1"/>
          </p:cNvGraphicFramePr>
          <p:nvPr>
            <p:ph idx="11"/>
          </p:nvPr>
        </p:nvGraphicFramePr>
        <p:xfrm>
          <a:off x="279400" y="2090057"/>
          <a:ext cx="8340499" cy="4379209"/>
        </p:xfrm>
        <a:graphic>
          <a:graphicData uri="http://schemas.openxmlformats.org/drawingml/2006/table">
            <a:tbl>
              <a:tblPr firstRow="1" bandRow="1">
                <a:tableStyleId>{5C22544A-7EE6-4342-B048-85BDC9FD1C3A}</a:tableStyleId>
              </a:tblPr>
              <a:tblGrid>
                <a:gridCol w="1788470"/>
                <a:gridCol w="2429621"/>
                <a:gridCol w="4122408"/>
              </a:tblGrid>
              <a:tr h="51726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a:t>Type</a:t>
                      </a:r>
                      <a:endParaRPr lang="en-US" sz="1800" kern="1200" dirty="0">
                        <a:solidFill>
                          <a:schemeClr val="dk1"/>
                        </a:solidFill>
                        <a:latin typeface="+mn-lt"/>
                        <a:ea typeface="+mn-ea"/>
                        <a:cs typeface="+mn-cs"/>
                      </a:endParaRPr>
                    </a:p>
                  </a:txBody>
                  <a:tcPr marL="68580" marR="68580" marT="0" marB="0" anchor="ctr"/>
                </a:tc>
                <a:tc>
                  <a:txBody>
                    <a:bodyPr/>
                    <a:lstStyle/>
                    <a:p>
                      <a:pPr marL="0" marR="0" algn="ctr">
                        <a:lnSpc>
                          <a:spcPct val="100000"/>
                        </a:lnSpc>
                        <a:spcBef>
                          <a:spcPts val="0"/>
                        </a:spcBef>
                        <a:spcAft>
                          <a:spcPts val="0"/>
                        </a:spcAft>
                      </a:pPr>
                      <a:r>
                        <a:rPr lang="en-US" sz="1800" dirty="0"/>
                        <a:t>Packet Name</a:t>
                      </a:r>
                      <a:endParaRPr lang="en-US" sz="1800" b="1" dirty="0">
                        <a:solidFill>
                          <a:srgbClr val="000000"/>
                        </a:solidFill>
                        <a:latin typeface="Arial"/>
                        <a:ea typeface="SimSun"/>
                      </a:endParaRPr>
                    </a:p>
                  </a:txBody>
                  <a:tcPr marL="68580" marR="68580" marT="0" marB="0" anchor="ctr"/>
                </a:tc>
                <a:tc>
                  <a:txBody>
                    <a:bodyPr/>
                    <a:lstStyle/>
                    <a:p>
                      <a:pPr marL="0" marR="0">
                        <a:lnSpc>
                          <a:spcPct val="100000"/>
                        </a:lnSpc>
                        <a:spcBef>
                          <a:spcPts val="0"/>
                        </a:spcBef>
                        <a:spcAft>
                          <a:spcPts val="0"/>
                        </a:spcAft>
                      </a:pPr>
                      <a:r>
                        <a:rPr lang="en-US" sz="1800" dirty="0"/>
                        <a:t>Description</a:t>
                      </a:r>
                      <a:endParaRPr lang="en-US" sz="1800" b="1" dirty="0">
                        <a:solidFill>
                          <a:srgbClr val="000000"/>
                        </a:solidFill>
                        <a:latin typeface="Arial"/>
                        <a:ea typeface="SimSun"/>
                      </a:endParaRPr>
                    </a:p>
                  </a:txBody>
                  <a:tcPr marL="68580" marR="68580" marT="0" marB="0" anchor="ctr"/>
                </a:tc>
              </a:tr>
              <a:tr h="551706">
                <a:tc>
                  <a:txBody>
                    <a:bodyPr/>
                    <a:lstStyle/>
                    <a:p>
                      <a:pPr marL="0" marR="0" algn="ctr">
                        <a:lnSpc>
                          <a:spcPct val="100000"/>
                        </a:lnSpc>
                        <a:spcBef>
                          <a:spcPts val="0"/>
                        </a:spcBef>
                        <a:spcAft>
                          <a:spcPts val="0"/>
                        </a:spcAft>
                      </a:pPr>
                      <a:r>
                        <a:rPr lang="en-US" sz="1800" dirty="0"/>
                        <a:t>1</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800" dirty="0"/>
                        <a:t>Hello</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nSpc>
                          <a:spcPct val="100000"/>
                        </a:lnSpc>
                        <a:spcBef>
                          <a:spcPts val="0"/>
                        </a:spcBef>
                        <a:spcAft>
                          <a:spcPts val="0"/>
                        </a:spcAft>
                      </a:pPr>
                      <a:r>
                        <a:rPr lang="en-US" sz="1800" dirty="0"/>
                        <a:t>Discovers neighbors and builds adjacencies between </a:t>
                      </a:r>
                      <a:r>
                        <a:rPr lang="en-US" sz="1800" dirty="0" smtClean="0"/>
                        <a:t>them.</a:t>
                      </a:r>
                      <a:endParaRPr lang="en-US" sz="1800" dirty="0">
                        <a:solidFill>
                          <a:srgbClr val="000000"/>
                        </a:solidFill>
                        <a:latin typeface="Times New Roman"/>
                        <a:ea typeface="SimSun"/>
                        <a:cs typeface="Arial"/>
                      </a:endParaRPr>
                    </a:p>
                  </a:txBody>
                  <a:tcPr marL="68580" marR="68580" marT="0" marB="0" anchor="ctr"/>
                </a:tc>
              </a:tr>
              <a:tr h="827559">
                <a:tc>
                  <a:txBody>
                    <a:bodyPr/>
                    <a:lstStyle/>
                    <a:p>
                      <a:pPr marL="0" marR="0" algn="ctr">
                        <a:lnSpc>
                          <a:spcPct val="100000"/>
                        </a:lnSpc>
                        <a:spcBef>
                          <a:spcPts val="0"/>
                        </a:spcBef>
                        <a:spcAft>
                          <a:spcPts val="0"/>
                        </a:spcAft>
                      </a:pPr>
                      <a:r>
                        <a:rPr lang="en-US" sz="1800" dirty="0"/>
                        <a:t>2</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800" dirty="0" smtClean="0"/>
                        <a:t>DBD</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nSpc>
                          <a:spcPct val="100000"/>
                        </a:lnSpc>
                        <a:spcBef>
                          <a:spcPts val="0"/>
                        </a:spcBef>
                        <a:spcAft>
                          <a:spcPts val="0"/>
                        </a:spcAft>
                      </a:pPr>
                      <a:r>
                        <a:rPr lang="en-US" sz="1800" dirty="0" smtClean="0"/>
                        <a:t>Database description</a:t>
                      </a:r>
                    </a:p>
                    <a:p>
                      <a:pPr marL="0" marR="0">
                        <a:lnSpc>
                          <a:spcPct val="100000"/>
                        </a:lnSpc>
                        <a:spcBef>
                          <a:spcPts val="0"/>
                        </a:spcBef>
                        <a:spcAft>
                          <a:spcPts val="0"/>
                        </a:spcAft>
                      </a:pPr>
                      <a:r>
                        <a:rPr lang="en-US" sz="1800" dirty="0" smtClean="0"/>
                        <a:t>Checks for database synchronization between routers.</a:t>
                      </a:r>
                      <a:endParaRPr lang="en-US" sz="1800" dirty="0">
                        <a:solidFill>
                          <a:srgbClr val="000000"/>
                        </a:solidFill>
                        <a:latin typeface="Times New Roman"/>
                        <a:ea typeface="SimSun"/>
                        <a:cs typeface="Arial"/>
                      </a:endParaRPr>
                    </a:p>
                  </a:txBody>
                  <a:tcPr marL="68580" marR="68580" marT="0" marB="0" anchor="ctr"/>
                </a:tc>
              </a:tr>
              <a:tr h="827559">
                <a:tc>
                  <a:txBody>
                    <a:bodyPr/>
                    <a:lstStyle/>
                    <a:p>
                      <a:pPr marL="0" marR="0" algn="ctr">
                        <a:lnSpc>
                          <a:spcPct val="100000"/>
                        </a:lnSpc>
                        <a:spcBef>
                          <a:spcPts val="0"/>
                        </a:spcBef>
                        <a:spcAft>
                          <a:spcPts val="0"/>
                        </a:spcAft>
                      </a:pPr>
                      <a:r>
                        <a:rPr lang="en-US" sz="1800" dirty="0"/>
                        <a:t>3</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800" dirty="0" err="1" smtClean="0"/>
                        <a:t>LSR</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nSpc>
                          <a:spcPct val="100000"/>
                        </a:lnSpc>
                        <a:spcBef>
                          <a:spcPts val="0"/>
                        </a:spcBef>
                        <a:spcAft>
                          <a:spcPts val="0"/>
                        </a:spcAft>
                      </a:pPr>
                      <a:r>
                        <a:rPr lang="en-US" sz="1800" dirty="0" smtClean="0"/>
                        <a:t>Link-state request </a:t>
                      </a:r>
                    </a:p>
                    <a:p>
                      <a:pPr marL="0" marR="0">
                        <a:lnSpc>
                          <a:spcPct val="100000"/>
                        </a:lnSpc>
                        <a:spcBef>
                          <a:spcPts val="0"/>
                        </a:spcBef>
                        <a:spcAft>
                          <a:spcPts val="0"/>
                        </a:spcAft>
                      </a:pPr>
                      <a:r>
                        <a:rPr lang="en-US" sz="1800" dirty="0" smtClean="0"/>
                        <a:t>Requests </a:t>
                      </a:r>
                      <a:r>
                        <a:rPr lang="en-US" sz="1800" dirty="0"/>
                        <a:t>specific link-state records from another </a:t>
                      </a:r>
                      <a:r>
                        <a:rPr lang="en-US" sz="1800" dirty="0" smtClean="0"/>
                        <a:t>router.</a:t>
                      </a:r>
                      <a:endParaRPr lang="en-US" sz="1800" dirty="0">
                        <a:solidFill>
                          <a:srgbClr val="000000"/>
                        </a:solidFill>
                        <a:latin typeface="Times New Roman"/>
                        <a:ea typeface="SimSun"/>
                        <a:cs typeface="Arial"/>
                      </a:endParaRPr>
                    </a:p>
                  </a:txBody>
                  <a:tcPr marL="68580" marR="68580" marT="0" marB="0" anchor="ctr"/>
                </a:tc>
              </a:tr>
              <a:tr h="827559">
                <a:tc>
                  <a:txBody>
                    <a:bodyPr/>
                    <a:lstStyle/>
                    <a:p>
                      <a:pPr marL="0" marR="0" algn="ctr">
                        <a:lnSpc>
                          <a:spcPct val="100000"/>
                        </a:lnSpc>
                        <a:spcBef>
                          <a:spcPts val="0"/>
                        </a:spcBef>
                        <a:spcAft>
                          <a:spcPts val="0"/>
                        </a:spcAft>
                      </a:pPr>
                      <a:r>
                        <a:rPr lang="en-US" sz="1800" dirty="0"/>
                        <a:t>4</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800" dirty="0"/>
                        <a:t>LSU</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nSpc>
                          <a:spcPct val="100000"/>
                        </a:lnSpc>
                        <a:spcBef>
                          <a:spcPts val="0"/>
                        </a:spcBef>
                        <a:spcAft>
                          <a:spcPts val="0"/>
                        </a:spcAft>
                      </a:pPr>
                      <a:r>
                        <a:rPr lang="en-US" sz="1800" dirty="0" smtClean="0"/>
                        <a:t>Link-state update</a:t>
                      </a:r>
                    </a:p>
                    <a:p>
                      <a:pPr marL="0" marR="0">
                        <a:lnSpc>
                          <a:spcPct val="100000"/>
                        </a:lnSpc>
                        <a:spcBef>
                          <a:spcPts val="0"/>
                        </a:spcBef>
                        <a:spcAft>
                          <a:spcPts val="0"/>
                        </a:spcAft>
                      </a:pPr>
                      <a:r>
                        <a:rPr lang="en-US" sz="1800" dirty="0" smtClean="0"/>
                        <a:t>Sends </a:t>
                      </a:r>
                      <a:r>
                        <a:rPr lang="en-US" sz="1800" dirty="0"/>
                        <a:t>specifically requested link-state </a:t>
                      </a:r>
                      <a:r>
                        <a:rPr lang="en-US" sz="1800" dirty="0" smtClean="0"/>
                        <a:t>records.</a:t>
                      </a:r>
                      <a:endParaRPr lang="en-US" sz="1800" dirty="0">
                        <a:solidFill>
                          <a:srgbClr val="000000"/>
                        </a:solidFill>
                        <a:latin typeface="Times New Roman"/>
                        <a:ea typeface="SimSun"/>
                        <a:cs typeface="Arial"/>
                      </a:endParaRPr>
                    </a:p>
                  </a:txBody>
                  <a:tcPr marL="68580" marR="68580" marT="0" marB="0" anchor="ctr"/>
                </a:tc>
              </a:tr>
              <a:tr h="827559">
                <a:tc>
                  <a:txBody>
                    <a:bodyPr/>
                    <a:lstStyle/>
                    <a:p>
                      <a:pPr marL="0" marR="0" algn="ctr">
                        <a:lnSpc>
                          <a:spcPct val="100000"/>
                        </a:lnSpc>
                        <a:spcBef>
                          <a:spcPts val="0"/>
                        </a:spcBef>
                        <a:spcAft>
                          <a:spcPts val="0"/>
                        </a:spcAft>
                      </a:pPr>
                      <a:r>
                        <a:rPr lang="en-US" sz="1800" dirty="0"/>
                        <a:t>5</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gn="ctr">
                        <a:lnSpc>
                          <a:spcPct val="100000"/>
                        </a:lnSpc>
                        <a:spcBef>
                          <a:spcPts val="0"/>
                        </a:spcBef>
                        <a:spcAft>
                          <a:spcPts val="0"/>
                        </a:spcAft>
                      </a:pPr>
                      <a:r>
                        <a:rPr lang="en-US" sz="1800" dirty="0"/>
                        <a:t>LSAck</a:t>
                      </a:r>
                      <a:endParaRPr lang="en-US" sz="1800" b="1" dirty="0">
                        <a:solidFill>
                          <a:srgbClr val="000000"/>
                        </a:solidFill>
                        <a:latin typeface="Times New Roman"/>
                        <a:ea typeface="SimSun"/>
                        <a:cs typeface="Arial"/>
                      </a:endParaRPr>
                    </a:p>
                  </a:txBody>
                  <a:tcPr marL="68580" marR="68580" marT="0" marB="0" anchor="ctr"/>
                </a:tc>
                <a:tc>
                  <a:txBody>
                    <a:bodyPr/>
                    <a:lstStyle/>
                    <a:p>
                      <a:pPr marL="0" marR="0">
                        <a:lnSpc>
                          <a:spcPct val="100000"/>
                        </a:lnSpc>
                        <a:spcBef>
                          <a:spcPts val="0"/>
                        </a:spcBef>
                        <a:spcAft>
                          <a:spcPts val="0"/>
                        </a:spcAft>
                      </a:pPr>
                      <a:r>
                        <a:rPr lang="en-US" sz="1800" dirty="0" smtClean="0"/>
                        <a:t>Link-State Acknowledgment</a:t>
                      </a:r>
                    </a:p>
                    <a:p>
                      <a:pPr marL="0" marR="0">
                        <a:lnSpc>
                          <a:spcPct val="100000"/>
                        </a:lnSpc>
                        <a:spcBef>
                          <a:spcPts val="0"/>
                        </a:spcBef>
                        <a:spcAft>
                          <a:spcPts val="0"/>
                        </a:spcAft>
                      </a:pPr>
                      <a:r>
                        <a:rPr lang="en-US" sz="1800" dirty="0" smtClean="0"/>
                        <a:t>Acknowledges </a:t>
                      </a:r>
                      <a:r>
                        <a:rPr lang="en-US" sz="1800" dirty="0"/>
                        <a:t>the other packet </a:t>
                      </a:r>
                      <a:r>
                        <a:rPr lang="en-US" sz="1800" dirty="0" smtClean="0"/>
                        <a:t>types.</a:t>
                      </a:r>
                      <a:endParaRPr lang="en-US" sz="1800" dirty="0">
                        <a:solidFill>
                          <a:srgbClr val="000000"/>
                        </a:solidFill>
                        <a:latin typeface="Times New Roman"/>
                        <a:ea typeface="SimSun"/>
                        <a:cs typeface="Arial"/>
                      </a:endParaRP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OSPF Message</a:t>
            </a:r>
          </a:p>
        </p:txBody>
      </p:sp>
      <p:sp>
        <p:nvSpPr>
          <p:cNvPr id="47135" name="Rectangle 9"/>
          <p:cNvSpPr>
            <a:spLocks noChangeArrowheads="1"/>
          </p:cNvSpPr>
          <p:nvPr/>
        </p:nvSpPr>
        <p:spPr bwMode="auto">
          <a:xfrm>
            <a:off x="819150" y="1211031"/>
            <a:ext cx="7210425" cy="1358900"/>
          </a:xfrm>
          <a:prstGeom prst="rect">
            <a:avLst/>
          </a:prstGeom>
          <a:solidFill>
            <a:schemeClr val="bg1">
              <a:alpha val="61960"/>
            </a:schemeClr>
          </a:solidFill>
          <a:ln w="9525" algn="ctr">
            <a:solidFill>
              <a:schemeClr val="tx1"/>
            </a:solidFill>
            <a:round/>
            <a:headEnd/>
            <a:tailEnd/>
          </a:ln>
        </p:spPr>
        <p:txBody>
          <a:bodyPr wrap="none" lIns="82124" tIns="41061" rIns="82124" bIns="41061" anchor="ctr">
            <a:spAutoFit/>
          </a:bodyPr>
          <a:lstStyle/>
          <a:p>
            <a:pPr algn="ctr" defTabSz="814388">
              <a:spcBef>
                <a:spcPct val="0"/>
              </a:spcBef>
            </a:pPr>
            <a:endParaRPr lang="en-US" sz="2400" b="0"/>
          </a:p>
        </p:txBody>
      </p:sp>
      <p:graphicFrame>
        <p:nvGraphicFramePr>
          <p:cNvPr id="9" name="Table 8"/>
          <p:cNvGraphicFramePr>
            <a:graphicFrameLocks noGrp="1"/>
          </p:cNvGraphicFramePr>
          <p:nvPr/>
        </p:nvGraphicFramePr>
        <p:xfrm>
          <a:off x="762000" y="1196744"/>
          <a:ext cx="7447502" cy="1442720"/>
        </p:xfrm>
        <a:graphic>
          <a:graphicData uri="http://schemas.openxmlformats.org/drawingml/2006/table">
            <a:tbl>
              <a:tblPr firstRow="1" bandRow="1">
                <a:tableStyleId>{5C22544A-7EE6-4342-B048-85BDC9FD1C3A}</a:tableStyleId>
              </a:tblPr>
              <a:tblGrid>
                <a:gridCol w="1132020"/>
                <a:gridCol w="879723"/>
                <a:gridCol w="1384318"/>
                <a:gridCol w="1752293"/>
                <a:gridCol w="1666103"/>
                <a:gridCol w="633045"/>
              </a:tblGrid>
              <a:tr h="370840">
                <a:tc rowSpan="3">
                  <a:txBody>
                    <a:bodyPr/>
                    <a:lstStyle/>
                    <a:p>
                      <a:r>
                        <a:rPr lang="en-US" sz="1400" dirty="0" smtClean="0"/>
                        <a:t>Frame Header</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r>
                        <a:rPr lang="en-US" sz="1400" dirty="0" smtClean="0"/>
                        <a:t>Frame </a:t>
                      </a:r>
                      <a:r>
                        <a:rPr lang="en-US" sz="1400" baseline="0" dirty="0" smtClean="0"/>
                        <a:t> Payload</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tc>
                <a:tc hMerge="1">
                  <a:txBody>
                    <a:bodyPr/>
                    <a:lstStyle/>
                    <a:p>
                      <a:endParaRPr lang="en-US" dirty="0"/>
                    </a:p>
                  </a:txBody>
                  <a:tcPr/>
                </a:tc>
                <a:tc hMerge="1">
                  <a:txBody>
                    <a:bodyPr/>
                    <a:lstStyle/>
                    <a:p>
                      <a:pPr algn="ct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pPr algn="ctr"/>
                      <a:r>
                        <a:rPr lang="en-US" sz="1400" dirty="0" smtClean="0"/>
                        <a:t>CRC</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23667">
                <a:tc vMerge="1">
                  <a:txBody>
                    <a:bodyPr/>
                    <a:lstStyle/>
                    <a:p>
                      <a:endParaRPr lang="en-US" dirty="0"/>
                    </a:p>
                  </a:txBody>
                  <a:tcPr/>
                </a:tc>
                <a:tc>
                  <a:txBody>
                    <a:bodyPr/>
                    <a:lstStyle/>
                    <a:p>
                      <a:pPr algn="ctr"/>
                      <a:r>
                        <a:rPr lang="en-US" sz="1400" dirty="0" smtClean="0"/>
                        <a:t>IP Header</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t>Protocol Number</a:t>
                      </a:r>
                    </a:p>
                    <a:p>
                      <a:pPr algn="ctr"/>
                      <a:r>
                        <a:rPr lang="en-US" sz="1200" dirty="0" smtClean="0"/>
                        <a:t>(OSPF = 89)</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t>OSPF Header</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OSPF Message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sz="14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tr>
              <a:tr h="370840">
                <a:tc vMerge="1">
                  <a:txBody>
                    <a:bodyPr/>
                    <a:lstStyle/>
                    <a:p>
                      <a:endParaRPr lang="en-US" dirty="0"/>
                    </a:p>
                  </a:txBody>
                  <a:tcPr/>
                </a:tc>
                <a:tc gridSpan="4">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r>
            </a:tbl>
          </a:graphicData>
        </a:graphic>
      </p:graphicFrame>
      <p:sp>
        <p:nvSpPr>
          <p:cNvPr id="14" name="Rectangle 11"/>
          <p:cNvSpPr>
            <a:spLocks noChangeArrowheads="1"/>
          </p:cNvSpPr>
          <p:nvPr/>
        </p:nvSpPr>
        <p:spPr bwMode="auto">
          <a:xfrm>
            <a:off x="762982" y="1197318"/>
            <a:ext cx="7446521" cy="1436602"/>
          </a:xfrm>
          <a:prstGeom prst="rect">
            <a:avLst/>
          </a:prstGeom>
          <a:solidFill>
            <a:schemeClr val="bg1">
              <a:alpha val="61960"/>
            </a:schemeClr>
          </a:solidFill>
          <a:ln w="9525" algn="ctr">
            <a:solidFill>
              <a:schemeClr val="tx1"/>
            </a:solidFill>
            <a:round/>
            <a:headEnd/>
            <a:tailEnd/>
          </a:ln>
        </p:spPr>
        <p:txBody>
          <a:bodyPr wrap="square" lIns="82124" tIns="41061" rIns="82124" bIns="41061" anchor="ctr">
            <a:spAutoFit/>
          </a:bodyPr>
          <a:lstStyle/>
          <a:p>
            <a:pPr algn="ctr" defTabSz="814388">
              <a:spcBef>
                <a:spcPct val="0"/>
              </a:spcBef>
            </a:pPr>
            <a:endParaRPr lang="en-US" sz="2400" b="0"/>
          </a:p>
        </p:txBody>
      </p:sp>
      <p:cxnSp>
        <p:nvCxnSpPr>
          <p:cNvPr id="15" name="Elbow Connector 15"/>
          <p:cNvCxnSpPr>
            <a:cxnSpLocks noChangeShapeType="1"/>
            <a:stCxn id="16" idx="2"/>
          </p:cNvCxnSpPr>
          <p:nvPr/>
        </p:nvCxnSpPr>
        <p:spPr bwMode="auto">
          <a:xfrm rot="5400000">
            <a:off x="5221794" y="1647507"/>
            <a:ext cx="911050" cy="2140299"/>
          </a:xfrm>
          <a:prstGeom prst="bentConnector3">
            <a:avLst>
              <a:gd name="adj1" fmla="val 50000"/>
            </a:avLst>
          </a:prstGeom>
          <a:noFill/>
          <a:ln w="31750" algn="ctr">
            <a:solidFill>
              <a:schemeClr val="tx1"/>
            </a:solidFill>
            <a:round/>
            <a:headEnd/>
            <a:tailEnd type="arrow" w="med" len="med"/>
          </a:ln>
        </p:spPr>
      </p:cxnSp>
      <p:sp>
        <p:nvSpPr>
          <p:cNvPr id="16" name="Rectangle 13"/>
          <p:cNvSpPr>
            <a:spLocks noChangeArrowheads="1"/>
          </p:cNvSpPr>
          <p:nvPr/>
        </p:nvSpPr>
        <p:spPr bwMode="auto">
          <a:xfrm>
            <a:off x="5908431" y="1562531"/>
            <a:ext cx="1678074" cy="699600"/>
          </a:xfrm>
          <a:prstGeom prst="rect">
            <a:avLst/>
          </a:prstGeom>
          <a:solidFill>
            <a:schemeClr val="bg1">
              <a:lumMod val="85000"/>
            </a:schemeClr>
          </a:solidFill>
          <a:ln w="34925" algn="ctr">
            <a:solidFill>
              <a:schemeClr val="tx1"/>
            </a:solidFill>
            <a:round/>
            <a:headEnd/>
            <a:tailEnd/>
          </a:ln>
        </p:spPr>
        <p:txBody>
          <a:bodyPr lIns="82124" tIns="41061" rIns="82124" bIns="41061" anchor="ctr"/>
          <a:lstStyle/>
          <a:p>
            <a:pPr algn="ctr" defTabSz="814388">
              <a:lnSpc>
                <a:spcPct val="100000"/>
              </a:lnSpc>
              <a:spcBef>
                <a:spcPct val="0"/>
              </a:spcBef>
            </a:pPr>
            <a:r>
              <a:rPr lang="en-US" sz="1400" b="1" dirty="0" smtClean="0"/>
              <a:t>OSPF Message</a:t>
            </a:r>
            <a:endParaRPr lang="en-US" sz="1400" b="1" dirty="0"/>
          </a:p>
        </p:txBody>
      </p:sp>
      <p:sp>
        <p:nvSpPr>
          <p:cNvPr id="21" name="TextBox 20"/>
          <p:cNvSpPr txBox="1"/>
          <p:nvPr/>
        </p:nvSpPr>
        <p:spPr>
          <a:xfrm>
            <a:off x="693336" y="3156852"/>
            <a:ext cx="7827666" cy="2595839"/>
          </a:xfrm>
          <a:prstGeom prst="rect">
            <a:avLst/>
          </a:prstGeom>
          <a:noFill/>
        </p:spPr>
        <p:txBody>
          <a:bodyPr wrap="square" rtlCol="0">
            <a:noAutofit/>
          </a:bodyPr>
          <a:lstStyle/>
          <a:p>
            <a:pPr algn="l">
              <a:lnSpc>
                <a:spcPct val="100000"/>
              </a:lnSpc>
              <a:spcBef>
                <a:spcPts val="300"/>
              </a:spcBef>
              <a:spcAft>
                <a:spcPts val="300"/>
              </a:spcAft>
            </a:pPr>
            <a:r>
              <a:rPr lang="en-US" sz="1600" dirty="0" smtClean="0"/>
              <a:t>The OSPF message contains different information, depending on the packet type:</a:t>
            </a:r>
          </a:p>
        </p:txBody>
      </p:sp>
      <p:graphicFrame>
        <p:nvGraphicFramePr>
          <p:cNvPr id="28" name="Table 27"/>
          <p:cNvGraphicFramePr>
            <a:graphicFrameLocks noGrp="1"/>
          </p:cNvGraphicFramePr>
          <p:nvPr/>
        </p:nvGraphicFramePr>
        <p:xfrm>
          <a:off x="344715" y="3606580"/>
          <a:ext cx="8391071" cy="2905899"/>
        </p:xfrm>
        <a:graphic>
          <a:graphicData uri="http://schemas.openxmlformats.org/drawingml/2006/table">
            <a:tbl>
              <a:tblPr firstRow="1" bandRow="1">
                <a:tableStyleId>{5C22544A-7EE6-4342-B048-85BDC9FD1C3A}</a:tableStyleId>
              </a:tblPr>
              <a:tblGrid>
                <a:gridCol w="1558520"/>
                <a:gridCol w="6832551"/>
              </a:tblGrid>
              <a:tr h="430199">
                <a:tc>
                  <a:txBody>
                    <a:bodyPr/>
                    <a:lstStyle/>
                    <a:p>
                      <a:r>
                        <a:rPr lang="en-US" sz="1400" dirty="0" smtClean="0"/>
                        <a:t>Packet Type</a:t>
                      </a:r>
                      <a:endParaRPr lang="en-US" sz="1400" b="1" dirty="0"/>
                    </a:p>
                  </a:txBody>
                  <a:tcPr anchor="ctr"/>
                </a:tc>
                <a:tc>
                  <a:txBody>
                    <a:bodyPr/>
                    <a:lstStyle/>
                    <a:p>
                      <a:r>
                        <a:rPr lang="en-US" sz="1400" dirty="0" smtClean="0"/>
                        <a:t>Contains</a:t>
                      </a:r>
                      <a:endParaRPr lang="en-US" sz="1400" b="1" dirty="0"/>
                    </a:p>
                  </a:txBody>
                  <a:tcPr anchor="ctr"/>
                </a:tc>
              </a:tr>
              <a:tr h="490308">
                <a:tc>
                  <a:txBody>
                    <a:bodyPr/>
                    <a:lstStyle/>
                    <a:p>
                      <a:pPr algn="ctr"/>
                      <a:r>
                        <a:rPr lang="en-US" sz="1200" dirty="0" smtClean="0"/>
                        <a:t>Type 1 - Hello</a:t>
                      </a:r>
                      <a:endParaRPr lang="en-US" sz="1200" b="1" dirty="0"/>
                    </a:p>
                  </a:txBody>
                  <a:tcPr anchor="ctr"/>
                </a:tc>
                <a:tc>
                  <a:txBody>
                    <a:bodyPr/>
                    <a:lstStyle/>
                    <a:p>
                      <a:r>
                        <a:rPr lang="en-US" sz="1200" dirty="0" smtClean="0"/>
                        <a:t>Contains a list of known neighbors.</a:t>
                      </a:r>
                      <a:endParaRPr lang="en-US" sz="1200" dirty="0"/>
                    </a:p>
                  </a:txBody>
                  <a:tcPr anchor="ctr"/>
                </a:tc>
              </a:tr>
              <a:tr h="514468">
                <a:tc>
                  <a:txBody>
                    <a:bodyPr/>
                    <a:lstStyle/>
                    <a:p>
                      <a:pPr algn="ctr"/>
                      <a:r>
                        <a:rPr lang="en-US" sz="1200" dirty="0" smtClean="0"/>
                        <a:t>Type 2 - DBD</a:t>
                      </a:r>
                      <a:endParaRPr lang="en-US" sz="1200" b="1" dirty="0"/>
                    </a:p>
                  </a:txBody>
                  <a:tcPr anchor="ctr"/>
                </a:tc>
                <a:tc>
                  <a:txBody>
                    <a:bodyPr/>
                    <a:lstStyle/>
                    <a:p>
                      <a:r>
                        <a:rPr lang="en-US" sz="1200" dirty="0" smtClean="0"/>
                        <a:t>Contains a summary of the </a:t>
                      </a:r>
                      <a:r>
                        <a:rPr lang="en-US" sz="1200" dirty="0" err="1" smtClean="0"/>
                        <a:t>LSDB</a:t>
                      </a:r>
                      <a:r>
                        <a:rPr lang="en-US" sz="1200" dirty="0" smtClean="0"/>
                        <a:t>, which includes all known router IDs and their last sequence number, among a number of other fields.</a:t>
                      </a:r>
                      <a:endParaRPr lang="en-US" sz="1200" dirty="0"/>
                    </a:p>
                  </a:txBody>
                  <a:tcPr anchor="ctr"/>
                </a:tc>
              </a:tr>
              <a:tr h="490308">
                <a:tc>
                  <a:txBody>
                    <a:bodyPr/>
                    <a:lstStyle/>
                    <a:p>
                      <a:pPr algn="ctr"/>
                      <a:r>
                        <a:rPr lang="en-US" sz="1200" dirty="0" smtClean="0"/>
                        <a:t>Type 3 - </a:t>
                      </a:r>
                      <a:r>
                        <a:rPr lang="en-US" sz="1200" dirty="0" err="1" smtClean="0"/>
                        <a:t>LSR</a:t>
                      </a:r>
                      <a:endParaRPr lang="en-US" sz="1200" b="1"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Contains the type of LSU needed and the router ID of the router that has the needed LSU.</a:t>
                      </a:r>
                    </a:p>
                  </a:txBody>
                  <a:tcPr anchor="ctr"/>
                </a:tc>
              </a:tr>
              <a:tr h="4903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Type 4 - LSU</a:t>
                      </a:r>
                      <a:endParaRPr lang="en-US" sz="1200" b="1" dirty="0" smtClean="0"/>
                    </a:p>
                  </a:txBody>
                  <a:tcPr anchor="ctr"/>
                </a:tc>
                <a:tc>
                  <a:txBody>
                    <a:bodyPr/>
                    <a:lstStyle/>
                    <a:p>
                      <a:r>
                        <a:rPr lang="en-US" sz="1200" dirty="0" smtClean="0"/>
                        <a:t>Contains the full LSA entries. Multiple LSA entries can fit in one OSPF update packet.</a:t>
                      </a:r>
                      <a:endParaRPr lang="en-US" sz="1200" dirty="0"/>
                    </a:p>
                  </a:txBody>
                  <a:tcPr anchor="ctr"/>
                </a:tc>
              </a:tr>
              <a:tr h="490308">
                <a:tc>
                  <a:txBody>
                    <a:bodyPr/>
                    <a:lstStyle/>
                    <a:p>
                      <a:pPr algn="ctr"/>
                      <a:r>
                        <a:rPr lang="en-US" sz="1200" dirty="0" smtClean="0"/>
                        <a:t>Type 5 - LSAck</a:t>
                      </a:r>
                      <a:endParaRPr lang="en-US" sz="1200" b="1" dirty="0"/>
                    </a:p>
                  </a:txBody>
                  <a:tcPr anchor="ctr"/>
                </a:tc>
                <a:tc>
                  <a:txBody>
                    <a:bodyPr/>
                    <a:lstStyle/>
                    <a:p>
                      <a:r>
                        <a:rPr lang="en-US" sz="1200" dirty="0" smtClean="0"/>
                        <a:t>Data field is empty.</a:t>
                      </a:r>
                      <a:endParaRPr lang="en-US" sz="1200" dirty="0"/>
                    </a:p>
                  </a:txBody>
                  <a:tcPr anchor="ct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Type 1 - OSPF Hello Packet</a:t>
            </a:r>
          </a:p>
        </p:txBody>
      </p:sp>
      <p:sp>
        <p:nvSpPr>
          <p:cNvPr id="21507" name="Rectangle 3"/>
          <p:cNvSpPr>
            <a:spLocks noGrp="1" noChangeArrowheads="1"/>
          </p:cNvSpPr>
          <p:nvPr>
            <p:ph idx="1"/>
          </p:nvPr>
        </p:nvSpPr>
        <p:spPr/>
        <p:txBody>
          <a:bodyPr>
            <a:normAutofit/>
          </a:bodyPr>
          <a:lstStyle/>
          <a:p>
            <a:r>
              <a:rPr lang="en-US" dirty="0" smtClean="0"/>
              <a:t>Hello packets are used to:</a:t>
            </a:r>
          </a:p>
          <a:p>
            <a:pPr lvl="1"/>
            <a:r>
              <a:rPr lang="en-US" dirty="0" smtClean="0"/>
              <a:t>Discover directly connected OSPF neighbors.</a:t>
            </a:r>
          </a:p>
          <a:p>
            <a:pPr lvl="1"/>
            <a:r>
              <a:rPr lang="en-US" dirty="0" smtClean="0"/>
              <a:t>Establish and maintain neighbor adjacencies with these directly connected neighbors.</a:t>
            </a:r>
          </a:p>
          <a:p>
            <a:pPr lvl="1"/>
            <a:r>
              <a:rPr lang="en-US" dirty="0" smtClean="0"/>
              <a:t>Advertise parameters on which two routers must agree to become neighbors.</a:t>
            </a:r>
          </a:p>
          <a:p>
            <a:pPr lvl="1"/>
            <a:r>
              <a:rPr lang="en-US" dirty="0" smtClean="0"/>
              <a:t>Elect the Designated Router (DR) and Backup Designated Router (BDR) on multi-access networks like Ethernet and Frame Relay.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Type 1 - OSPF Hello Packet</a:t>
            </a:r>
          </a:p>
        </p:txBody>
      </p:sp>
      <p:pic>
        <p:nvPicPr>
          <p:cNvPr id="270338" name="Picture 2"/>
          <p:cNvPicPr>
            <a:picLocks noChangeAspect="1" noChangeArrowheads="1"/>
          </p:cNvPicPr>
          <p:nvPr/>
        </p:nvPicPr>
        <p:blipFill>
          <a:blip r:embed="rId3"/>
          <a:srcRect/>
          <a:stretch>
            <a:fillRect/>
          </a:stretch>
        </p:blipFill>
        <p:spPr bwMode="auto">
          <a:xfrm>
            <a:off x="1027289" y="1237973"/>
            <a:ext cx="7336191" cy="45553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Type 1 - OSPF Hello Packet</a:t>
            </a:r>
          </a:p>
        </p:txBody>
      </p:sp>
      <p:sp>
        <p:nvSpPr>
          <p:cNvPr id="1361923" name="Rectangle 3"/>
          <p:cNvSpPr>
            <a:spLocks noGrp="1" noChangeArrowheads="1"/>
          </p:cNvSpPr>
          <p:nvPr>
            <p:ph idx="1"/>
          </p:nvPr>
        </p:nvSpPr>
        <p:spPr/>
        <p:txBody>
          <a:bodyPr>
            <a:normAutofit fontScale="85000" lnSpcReduction="20000"/>
          </a:bodyPr>
          <a:lstStyle/>
          <a:p>
            <a:pPr>
              <a:lnSpc>
                <a:spcPct val="120000"/>
              </a:lnSpc>
            </a:pPr>
            <a:r>
              <a:rPr lang="en-US" dirty="0" smtClean="0"/>
              <a:t>Hello packet fields must match on neighboring routers for them to establish an adjacency:</a:t>
            </a:r>
          </a:p>
          <a:p>
            <a:pPr lvl="1">
              <a:lnSpc>
                <a:spcPct val="120000"/>
              </a:lnSpc>
            </a:pPr>
            <a:r>
              <a:rPr lang="en-US" dirty="0" smtClean="0"/>
              <a:t>Hello interval</a:t>
            </a:r>
          </a:p>
          <a:p>
            <a:pPr lvl="1">
              <a:lnSpc>
                <a:spcPct val="120000"/>
              </a:lnSpc>
            </a:pPr>
            <a:r>
              <a:rPr lang="en-US" dirty="0" smtClean="0"/>
              <a:t>Dead interval</a:t>
            </a:r>
          </a:p>
          <a:p>
            <a:pPr lvl="1">
              <a:lnSpc>
                <a:spcPct val="120000"/>
              </a:lnSpc>
            </a:pPr>
            <a:r>
              <a:rPr lang="en-US" dirty="0" smtClean="0"/>
              <a:t>Network type.</a:t>
            </a:r>
          </a:p>
          <a:p>
            <a:pPr lvl="1">
              <a:lnSpc>
                <a:spcPct val="120000"/>
              </a:lnSpc>
            </a:pPr>
            <a:r>
              <a:rPr lang="en-US" dirty="0" smtClean="0"/>
              <a:t>Area id</a:t>
            </a:r>
          </a:p>
          <a:p>
            <a:pPr lvl="1">
              <a:lnSpc>
                <a:spcPct val="120000"/>
              </a:lnSpc>
            </a:pPr>
            <a:r>
              <a:rPr lang="en-US" dirty="0" smtClean="0"/>
              <a:t>Authentication password</a:t>
            </a:r>
          </a:p>
          <a:p>
            <a:pPr lvl="1">
              <a:lnSpc>
                <a:spcPct val="120000"/>
              </a:lnSpc>
            </a:pPr>
            <a:r>
              <a:rPr lang="en-US" dirty="0" smtClean="0"/>
              <a:t>Stub area flag</a:t>
            </a:r>
          </a:p>
          <a:p>
            <a:pPr>
              <a:lnSpc>
                <a:spcPct val="120000"/>
              </a:lnSpc>
            </a:pPr>
            <a:r>
              <a:rPr lang="en-US" dirty="0" smtClean="0"/>
              <a:t>Two </a:t>
            </a:r>
            <a:r>
              <a:rPr lang="en-US" smtClean="0"/>
              <a:t>routers on the same network segment may </a:t>
            </a:r>
            <a:r>
              <a:rPr lang="en-US" dirty="0" smtClean="0"/>
              <a:t>not form an OSPF adjacency if:</a:t>
            </a:r>
          </a:p>
          <a:p>
            <a:pPr lvl="1">
              <a:lnSpc>
                <a:spcPct val="120000"/>
              </a:lnSpc>
            </a:pPr>
            <a:r>
              <a:rPr lang="en-US" smtClean="0"/>
              <a:t>They are not in the same area</a:t>
            </a:r>
          </a:p>
          <a:p>
            <a:pPr lvl="1">
              <a:lnSpc>
                <a:spcPct val="120000"/>
              </a:lnSpc>
            </a:pPr>
            <a:r>
              <a:rPr lang="en-US" smtClean="0"/>
              <a:t>The subnet masks do not match, causing the routers to be on separate networks.</a:t>
            </a:r>
          </a:p>
          <a:p>
            <a:pPr lvl="1">
              <a:lnSpc>
                <a:spcPct val="120000"/>
              </a:lnSpc>
            </a:pPr>
            <a:r>
              <a:rPr lang="en-US" smtClean="0"/>
              <a:t>The OSPF Hello or Dead Timers do not match.</a:t>
            </a:r>
          </a:p>
          <a:p>
            <a:pPr lvl="1">
              <a:lnSpc>
                <a:spcPct val="120000"/>
              </a:lnSpc>
            </a:pPr>
            <a:r>
              <a:rPr lang="en-US" smtClean="0"/>
              <a:t>The OSPF network types do not match.</a:t>
            </a:r>
          </a:p>
          <a:p>
            <a:pPr lvl="1">
              <a:lnSpc>
                <a:spcPct val="120000"/>
              </a:lnSpc>
            </a:pPr>
            <a:r>
              <a:rPr lang="en-US" smtClean="0"/>
              <a:t>The OSPF </a:t>
            </a:r>
            <a:r>
              <a:rPr lang="en-US" b="1" smtClean="0">
                <a:latin typeface="Courier New" pitchFamily="49" charset="0"/>
                <a:cs typeface="Courier New" pitchFamily="49" charset="0"/>
              </a:rPr>
              <a:t>network</a:t>
            </a:r>
            <a:r>
              <a:rPr lang="en-US" smtClean="0"/>
              <a:t> command is missing or incorrect.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Type 1 - OSPF Hello Packet</a:t>
            </a:r>
          </a:p>
        </p:txBody>
      </p:sp>
      <p:sp>
        <p:nvSpPr>
          <p:cNvPr id="1334275" name="Rectangle 3"/>
          <p:cNvSpPr>
            <a:spLocks noGrp="1" noChangeArrowheads="1"/>
          </p:cNvSpPr>
          <p:nvPr>
            <p:ph idx="1"/>
          </p:nvPr>
        </p:nvSpPr>
        <p:spPr/>
        <p:txBody>
          <a:bodyPr>
            <a:normAutofit lnSpcReduction="10000"/>
          </a:bodyPr>
          <a:lstStyle/>
          <a:p>
            <a:r>
              <a:rPr lang="en-US" dirty="0" smtClean="0"/>
              <a:t>By default, OSPF Hello packets are transmitted to 224.0.0.5 (all OSPF routers) every: </a:t>
            </a:r>
            <a:endParaRPr lang="en-CA" dirty="0" smtClean="0"/>
          </a:p>
          <a:p>
            <a:pPr lvl="1"/>
            <a:r>
              <a:rPr lang="en-CA" b="1" dirty="0" smtClean="0"/>
              <a:t>10 seconds </a:t>
            </a:r>
            <a:r>
              <a:rPr lang="en-CA" dirty="0" smtClean="0"/>
              <a:t>(Default on multiaccess and point-to-point networks). </a:t>
            </a:r>
          </a:p>
          <a:p>
            <a:pPr lvl="1"/>
            <a:r>
              <a:rPr lang="en-CA" b="1" dirty="0" smtClean="0"/>
              <a:t>30 seconds </a:t>
            </a:r>
            <a:r>
              <a:rPr lang="en-CA" dirty="0" smtClean="0"/>
              <a:t>(Default on NBMA networks – Frame Relay). </a:t>
            </a:r>
          </a:p>
          <a:p>
            <a:r>
              <a:rPr lang="en-US" dirty="0" smtClean="0"/>
              <a:t>The Dead interval is the period, expressed in seconds, that the router will wait to receive a Hello packet before declaring the neighbor "down." </a:t>
            </a:r>
          </a:p>
          <a:p>
            <a:pPr lvl="1"/>
            <a:r>
              <a:rPr lang="en-US" dirty="0" smtClean="0"/>
              <a:t>If the Dead interval expires before the routers receive a Hello packet, OSPF will remove that neighbor from its link-state database. </a:t>
            </a:r>
          </a:p>
          <a:p>
            <a:pPr lvl="1"/>
            <a:r>
              <a:rPr lang="en-US" dirty="0" smtClean="0"/>
              <a:t>The router floods the link-state information about the "down" neighbor out all OSPF enabled interfaces. </a:t>
            </a:r>
          </a:p>
          <a:p>
            <a:r>
              <a:rPr lang="en-US" dirty="0" smtClean="0"/>
              <a:t>Cisco uses a default of 4 times the Hello interval. </a:t>
            </a:r>
          </a:p>
          <a:p>
            <a:pPr lvl="1"/>
            <a:r>
              <a:rPr lang="en-CA" b="1" dirty="0" smtClean="0"/>
              <a:t>40 seconds </a:t>
            </a:r>
            <a:r>
              <a:rPr lang="en-CA" dirty="0" smtClean="0"/>
              <a:t>(Default on multiaccess and point-to-point networks). </a:t>
            </a:r>
          </a:p>
          <a:p>
            <a:pPr lvl="1"/>
            <a:r>
              <a:rPr lang="en-CA" b="1" dirty="0" smtClean="0"/>
              <a:t>120 seconds </a:t>
            </a:r>
            <a:r>
              <a:rPr lang="en-CA" dirty="0" smtClean="0"/>
              <a:t>(Default on NBMA networks – Frame Relay). </a:t>
            </a:r>
            <a:endParaRPr lang="en-US" dirty="0" smtClean="0"/>
          </a:p>
          <a:p>
            <a:pPr lvl="1"/>
            <a:endParaRPr lang="en-CA" dirty="0" smtClean="0"/>
          </a:p>
          <a:p>
            <a:endParaRPr lang="en-US" dirty="0"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smtClean="0"/>
              <a:t>Type 2 - OSPF DBD Packet</a:t>
            </a:r>
          </a:p>
        </p:txBody>
      </p:sp>
      <p:sp>
        <p:nvSpPr>
          <p:cNvPr id="1328131" name="Rectangle 3"/>
          <p:cNvSpPr>
            <a:spLocks noGrp="1" noChangeArrowheads="1"/>
          </p:cNvSpPr>
          <p:nvPr>
            <p:ph idx="1"/>
          </p:nvPr>
        </p:nvSpPr>
        <p:spPr/>
        <p:txBody>
          <a:bodyPr/>
          <a:lstStyle/>
          <a:p>
            <a:r>
              <a:rPr lang="en-US" dirty="0" smtClean="0"/>
              <a:t>The Database Description (DBD) packets contain an abbreviated list of the sending router's link-state database and is used by receiving routers to check against the local link-state database. </a:t>
            </a:r>
          </a:p>
          <a:p>
            <a:r>
              <a:rPr lang="en-US" dirty="0" smtClean="0"/>
              <a:t>The link-state database must be identical on all link-state routers within an area to construct an accurate SPF tree.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smtClean="0"/>
              <a:t>Type 3 - OSPF </a:t>
            </a:r>
            <a:r>
              <a:rPr lang="en-US" dirty="0" err="1" smtClean="0"/>
              <a:t>LSR</a:t>
            </a:r>
            <a:r>
              <a:rPr lang="en-US" dirty="0" smtClean="0"/>
              <a:t> Packet</a:t>
            </a:r>
          </a:p>
        </p:txBody>
      </p:sp>
      <p:sp>
        <p:nvSpPr>
          <p:cNvPr id="1326083" name="Rectangle 3"/>
          <p:cNvSpPr>
            <a:spLocks noGrp="1" noChangeArrowheads="1"/>
          </p:cNvSpPr>
          <p:nvPr>
            <p:ph idx="1"/>
          </p:nvPr>
        </p:nvSpPr>
        <p:spPr/>
        <p:txBody>
          <a:bodyPr/>
          <a:lstStyle/>
          <a:p>
            <a:r>
              <a:rPr lang="en-US" dirty="0" smtClean="0"/>
              <a:t>The Link State Request (</a:t>
            </a:r>
            <a:r>
              <a:rPr lang="en-US" dirty="0" err="1" smtClean="0"/>
              <a:t>LSR</a:t>
            </a:r>
            <a:r>
              <a:rPr lang="en-US" dirty="0" smtClean="0"/>
              <a:t>) packet is used by the receiving routers to request more information about any entry in the DBD. </a:t>
            </a:r>
          </a:p>
          <a:p>
            <a:endParaRPr lang="en-U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smtClean="0"/>
              <a:t>Type 4 - OSPF LSU Packet</a:t>
            </a:r>
          </a:p>
        </p:txBody>
      </p:sp>
      <p:sp>
        <p:nvSpPr>
          <p:cNvPr id="1330179" name="Rectangle 3"/>
          <p:cNvSpPr>
            <a:spLocks noGrp="1" noChangeArrowheads="1"/>
          </p:cNvSpPr>
          <p:nvPr>
            <p:ph idx="1"/>
          </p:nvPr>
        </p:nvSpPr>
        <p:spPr/>
        <p:txBody>
          <a:bodyPr>
            <a:normAutofit/>
          </a:bodyPr>
          <a:lstStyle/>
          <a:p>
            <a:r>
              <a:rPr lang="en-US" dirty="0" smtClean="0"/>
              <a:t>The Link-State Update (LSU) packets are used for OSPF routing updates. </a:t>
            </a:r>
          </a:p>
          <a:p>
            <a:pPr lvl="1"/>
            <a:r>
              <a:rPr lang="en-US" dirty="0" smtClean="0"/>
              <a:t>They reply to </a:t>
            </a:r>
            <a:r>
              <a:rPr lang="en-US" dirty="0" err="1" smtClean="0"/>
              <a:t>LSRs</a:t>
            </a:r>
            <a:r>
              <a:rPr lang="en-US" dirty="0" smtClean="0"/>
              <a:t> as well as to announce new information. </a:t>
            </a:r>
          </a:p>
          <a:p>
            <a:r>
              <a:rPr lang="en-US" dirty="0" err="1" smtClean="0"/>
              <a:t>LSUs</a:t>
            </a:r>
            <a:r>
              <a:rPr lang="en-US" dirty="0" smtClean="0"/>
              <a:t> contain seven different types of Link-State Advertisements (LSAs). </a:t>
            </a:r>
          </a:p>
          <a:p>
            <a:r>
              <a:rPr lang="en-US" dirty="0" err="1" smtClean="0"/>
              <a:t>LSUs</a:t>
            </a:r>
            <a:r>
              <a:rPr lang="en-US" dirty="0" smtClean="0"/>
              <a:t> contains the full LSA entries. </a:t>
            </a:r>
          </a:p>
          <a:p>
            <a:pPr lvl="1"/>
            <a:r>
              <a:rPr lang="en-US" dirty="0" smtClean="0"/>
              <a:t>Multiple LSA entries can fit in one OSPF update packet.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p:txBody>
          <a:bodyPr/>
          <a:lstStyle/>
          <a:p>
            <a:r>
              <a:rPr lang="en-US" smtClean="0"/>
              <a:t>Open Shortest Path First (OSPF)</a:t>
            </a:r>
            <a:endParaRPr lang="en-US" dirty="0" smtClean="0"/>
          </a:p>
        </p:txBody>
      </p:sp>
      <p:sp>
        <p:nvSpPr>
          <p:cNvPr id="733187" name="Rectangle 3"/>
          <p:cNvSpPr>
            <a:spLocks noGrp="1" noChangeArrowheads="1"/>
          </p:cNvSpPr>
          <p:nvPr>
            <p:ph idx="1"/>
          </p:nvPr>
        </p:nvSpPr>
        <p:spPr/>
        <p:txBody>
          <a:bodyPr/>
          <a:lstStyle/>
          <a:p>
            <a:r>
              <a:rPr lang="en-US" smtClean="0"/>
              <a:t>OSPF is a standards-based link-state IP routing protocol described in RFC 2328.</a:t>
            </a:r>
          </a:p>
          <a:p>
            <a:pPr lvl="1"/>
            <a:r>
              <a:rPr lang="en-US" smtClean="0"/>
              <a:t>It was developed to meet RIP’s inability to scale beyond 15 routers.</a:t>
            </a:r>
          </a:p>
          <a:p>
            <a:pPr lvl="1"/>
            <a:r>
              <a:rPr lang="en-US" smtClean="0"/>
              <a:t>Proposed by IETF in 1988 and formalized in 1991.</a:t>
            </a:r>
          </a:p>
          <a:p>
            <a:pPr lvl="1"/>
            <a:r>
              <a:rPr lang="en-US" smtClean="0"/>
              <a:t>There are 2 versions; OSPFv2 is for IPv4 and OSPFv3 is for IPv6.</a:t>
            </a:r>
            <a:endParaRPr lang="en-US" dirty="0"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smtClean="0"/>
              <a:t>Type 5 - OSPF LSAck Packet</a:t>
            </a:r>
          </a:p>
        </p:txBody>
      </p:sp>
      <p:sp>
        <p:nvSpPr>
          <p:cNvPr id="1327107" name="Rectangle 3"/>
          <p:cNvSpPr>
            <a:spLocks noGrp="1" noChangeArrowheads="1"/>
          </p:cNvSpPr>
          <p:nvPr>
            <p:ph idx="1"/>
          </p:nvPr>
        </p:nvSpPr>
        <p:spPr/>
        <p:txBody>
          <a:bodyPr/>
          <a:lstStyle/>
          <a:p>
            <a:r>
              <a:rPr lang="en-US" dirty="0" smtClean="0"/>
              <a:t>LSAck - Link-State Acknowledgement Packet:</a:t>
            </a:r>
          </a:p>
          <a:p>
            <a:pPr lvl="1"/>
            <a:r>
              <a:rPr lang="en-US" dirty="0" smtClean="0"/>
              <a:t>When an LSU is received, the router sends a LSAck to confirm receipt of the LSU.</a:t>
            </a:r>
          </a:p>
          <a:p>
            <a:pPr lvl="1"/>
            <a:r>
              <a:rPr lang="en-US" dirty="0" smtClean="0"/>
              <a:t>The LSAck data field is empty.</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 name="Rounded Rectangle 33"/>
          <p:cNvSpPr/>
          <p:nvPr/>
        </p:nvSpPr>
        <p:spPr bwMode="auto">
          <a:xfrm>
            <a:off x="3594100" y="2717800"/>
            <a:ext cx="5435600" cy="3060700"/>
          </a:xfrm>
          <a:prstGeom prst="round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5" name="Rounded Rectangle 34"/>
          <p:cNvSpPr/>
          <p:nvPr/>
        </p:nvSpPr>
        <p:spPr bwMode="auto">
          <a:xfrm>
            <a:off x="3594100" y="5880100"/>
            <a:ext cx="5435600" cy="774700"/>
          </a:xfrm>
          <a:prstGeom prst="roundRect">
            <a:avLst/>
          </a:prstGeom>
          <a:solidFill>
            <a:schemeClr val="accent6">
              <a:lumMod val="20000"/>
              <a:lumOff val="80000"/>
            </a:schemeClr>
          </a:solidFill>
          <a:ln w="127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3" name="Rounded Rectangle 32"/>
          <p:cNvSpPr/>
          <p:nvPr/>
        </p:nvSpPr>
        <p:spPr bwMode="auto">
          <a:xfrm>
            <a:off x="3594100" y="558800"/>
            <a:ext cx="5435600" cy="2057400"/>
          </a:xfrm>
          <a:prstGeom prst="roundRect">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3794" name="Rectangle 2"/>
          <p:cNvSpPr>
            <a:spLocks noGrp="1" noChangeArrowheads="1"/>
          </p:cNvSpPr>
          <p:nvPr>
            <p:ph type="title"/>
          </p:nvPr>
        </p:nvSpPr>
        <p:spPr/>
        <p:txBody>
          <a:bodyPr/>
          <a:lstStyle/>
          <a:p>
            <a:r>
              <a:rPr lang="en-US" dirty="0" smtClean="0"/>
              <a:t>OSPF States</a:t>
            </a:r>
          </a:p>
        </p:txBody>
      </p:sp>
      <p:sp>
        <p:nvSpPr>
          <p:cNvPr id="1338371" name="Rectangle 3"/>
          <p:cNvSpPr>
            <a:spLocks noGrp="1" noChangeArrowheads="1"/>
          </p:cNvSpPr>
          <p:nvPr>
            <p:ph idx="1"/>
          </p:nvPr>
        </p:nvSpPr>
        <p:spPr>
          <a:xfrm>
            <a:off x="279400" y="1183340"/>
            <a:ext cx="3034071" cy="5131399"/>
          </a:xfrm>
        </p:spPr>
        <p:txBody>
          <a:bodyPr>
            <a:normAutofit/>
          </a:bodyPr>
          <a:lstStyle/>
          <a:p>
            <a:r>
              <a:rPr lang="en-CA" sz="2000" dirty="0" smtClean="0"/>
              <a:t>When an OSPF router is initially connected to a network it attempts to create adjacencies with </a:t>
            </a:r>
            <a:r>
              <a:rPr lang="en-CA" sz="2000" dirty="0" err="1" smtClean="0"/>
              <a:t>neighbors</a:t>
            </a:r>
            <a:r>
              <a:rPr lang="en-CA" sz="2000" dirty="0" smtClean="0"/>
              <a:t>.</a:t>
            </a:r>
          </a:p>
          <a:p>
            <a:r>
              <a:rPr lang="en-CA" sz="2000" dirty="0" smtClean="0"/>
              <a:t>To do so, it progresses through these various states using the 5 OSPF packet types.</a:t>
            </a:r>
          </a:p>
        </p:txBody>
      </p:sp>
      <p:sp>
        <p:nvSpPr>
          <p:cNvPr id="6" name="TextBox 5"/>
          <p:cNvSpPr txBox="1"/>
          <p:nvPr/>
        </p:nvSpPr>
        <p:spPr>
          <a:xfrm>
            <a:off x="4092601" y="959424"/>
            <a:ext cx="1600037" cy="286232"/>
          </a:xfrm>
          <a:prstGeom prst="rect">
            <a:avLst/>
          </a:prstGeom>
          <a:solidFill>
            <a:srgbClr val="FFFF99"/>
          </a:solidFill>
          <a:ln>
            <a:solidFill>
              <a:schemeClr val="tx1"/>
            </a:solidFill>
          </a:ln>
        </p:spPr>
        <p:txBody>
          <a:bodyPr wrap="square" rtlCol="0">
            <a:spAutoFit/>
          </a:bodyPr>
          <a:lstStyle/>
          <a:p>
            <a:r>
              <a:rPr lang="en-US" sz="1400" b="1" dirty="0" smtClean="0"/>
              <a:t>Down State</a:t>
            </a:r>
            <a:endParaRPr lang="en-US" sz="1400" b="1" dirty="0"/>
          </a:p>
        </p:txBody>
      </p:sp>
      <p:sp>
        <p:nvSpPr>
          <p:cNvPr id="7" name="TextBox 6"/>
          <p:cNvSpPr txBox="1"/>
          <p:nvPr/>
        </p:nvSpPr>
        <p:spPr>
          <a:xfrm>
            <a:off x="4092601" y="1562594"/>
            <a:ext cx="1600037" cy="286232"/>
          </a:xfrm>
          <a:prstGeom prst="rect">
            <a:avLst/>
          </a:prstGeom>
          <a:solidFill>
            <a:srgbClr val="FFFF99"/>
          </a:solidFill>
          <a:ln>
            <a:solidFill>
              <a:schemeClr val="tx1"/>
            </a:solidFill>
          </a:ln>
        </p:spPr>
        <p:txBody>
          <a:bodyPr wrap="square" rtlCol="0">
            <a:spAutoFit/>
          </a:bodyPr>
          <a:lstStyle/>
          <a:p>
            <a:r>
              <a:rPr lang="en-US" sz="1400" b="1" dirty="0" smtClean="0"/>
              <a:t>Init State</a:t>
            </a:r>
            <a:endParaRPr lang="en-US" sz="1400" b="1" dirty="0"/>
          </a:p>
        </p:txBody>
      </p:sp>
      <p:sp>
        <p:nvSpPr>
          <p:cNvPr id="8" name="TextBox 7"/>
          <p:cNvSpPr txBox="1"/>
          <p:nvPr/>
        </p:nvSpPr>
        <p:spPr>
          <a:xfrm>
            <a:off x="4092601" y="2238635"/>
            <a:ext cx="1600037" cy="286232"/>
          </a:xfrm>
          <a:prstGeom prst="rect">
            <a:avLst/>
          </a:prstGeom>
          <a:solidFill>
            <a:srgbClr val="FFFF99"/>
          </a:solidFill>
          <a:ln>
            <a:solidFill>
              <a:schemeClr val="tx1"/>
            </a:solidFill>
          </a:ln>
        </p:spPr>
        <p:txBody>
          <a:bodyPr wrap="square" rtlCol="0">
            <a:spAutoFit/>
          </a:bodyPr>
          <a:lstStyle/>
          <a:p>
            <a:r>
              <a:rPr lang="en-US" sz="1400" b="1" dirty="0" smtClean="0"/>
              <a:t>Two-Way State</a:t>
            </a:r>
            <a:endParaRPr lang="en-US" sz="1400" b="1" dirty="0"/>
          </a:p>
        </p:txBody>
      </p:sp>
      <p:cxnSp>
        <p:nvCxnSpPr>
          <p:cNvPr id="10" name="Straight Arrow Connector 9"/>
          <p:cNvCxnSpPr/>
          <p:nvPr/>
        </p:nvCxnSpPr>
        <p:spPr bwMode="auto">
          <a:xfrm rot="5400000">
            <a:off x="4734151" y="1404125"/>
            <a:ext cx="316938" cy="158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rot="5400000">
            <a:off x="4697716" y="2043730"/>
            <a:ext cx="389809" cy="158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15" name="TextBox 14"/>
          <p:cNvSpPr txBox="1"/>
          <p:nvPr/>
        </p:nvSpPr>
        <p:spPr>
          <a:xfrm>
            <a:off x="4092601" y="3126636"/>
            <a:ext cx="1600037" cy="286232"/>
          </a:xfrm>
          <a:prstGeom prst="rect">
            <a:avLst/>
          </a:prstGeom>
          <a:solidFill>
            <a:schemeClr val="accent6">
              <a:lumMod val="20000"/>
              <a:lumOff val="80000"/>
            </a:schemeClr>
          </a:solidFill>
          <a:ln>
            <a:solidFill>
              <a:schemeClr val="tx1"/>
            </a:solidFill>
          </a:ln>
        </p:spPr>
        <p:txBody>
          <a:bodyPr wrap="square" rtlCol="0">
            <a:spAutoFit/>
          </a:bodyPr>
          <a:lstStyle/>
          <a:p>
            <a:r>
              <a:rPr lang="en-US" sz="1400" b="1" dirty="0" smtClean="0"/>
              <a:t>ExStart State</a:t>
            </a:r>
            <a:endParaRPr lang="en-US" sz="1400" b="1" dirty="0"/>
          </a:p>
        </p:txBody>
      </p:sp>
      <p:sp>
        <p:nvSpPr>
          <p:cNvPr id="16" name="TextBox 15"/>
          <p:cNvSpPr txBox="1"/>
          <p:nvPr/>
        </p:nvSpPr>
        <p:spPr>
          <a:xfrm>
            <a:off x="4092601" y="4577004"/>
            <a:ext cx="1600037" cy="286232"/>
          </a:xfrm>
          <a:prstGeom prst="rect">
            <a:avLst/>
          </a:prstGeom>
          <a:solidFill>
            <a:schemeClr val="accent6">
              <a:lumMod val="20000"/>
              <a:lumOff val="80000"/>
            </a:schemeClr>
          </a:solidFill>
          <a:ln>
            <a:solidFill>
              <a:schemeClr val="tx1"/>
            </a:solidFill>
          </a:ln>
        </p:spPr>
        <p:txBody>
          <a:bodyPr wrap="square" rtlCol="0">
            <a:spAutoFit/>
          </a:bodyPr>
          <a:lstStyle/>
          <a:p>
            <a:r>
              <a:rPr lang="en-US" sz="1400" b="1" dirty="0" smtClean="0"/>
              <a:t>Exchange State</a:t>
            </a:r>
            <a:endParaRPr lang="en-US" sz="1400" b="1" dirty="0"/>
          </a:p>
        </p:txBody>
      </p:sp>
      <p:sp>
        <p:nvSpPr>
          <p:cNvPr id="17" name="TextBox 16"/>
          <p:cNvSpPr txBox="1"/>
          <p:nvPr/>
        </p:nvSpPr>
        <p:spPr>
          <a:xfrm>
            <a:off x="4092601" y="5267086"/>
            <a:ext cx="1600037" cy="286232"/>
          </a:xfrm>
          <a:prstGeom prst="rect">
            <a:avLst/>
          </a:prstGeom>
          <a:solidFill>
            <a:schemeClr val="accent6">
              <a:lumMod val="20000"/>
              <a:lumOff val="80000"/>
            </a:schemeClr>
          </a:solidFill>
          <a:ln>
            <a:solidFill>
              <a:schemeClr val="tx1"/>
            </a:solidFill>
          </a:ln>
        </p:spPr>
        <p:txBody>
          <a:bodyPr wrap="square" rtlCol="0">
            <a:spAutoFit/>
          </a:bodyPr>
          <a:lstStyle/>
          <a:p>
            <a:r>
              <a:rPr lang="en-US" sz="1400" b="1" dirty="0" smtClean="0"/>
              <a:t>Loading State</a:t>
            </a:r>
            <a:endParaRPr lang="en-US" sz="1400" b="1" dirty="0"/>
          </a:p>
        </p:txBody>
      </p:sp>
      <p:sp>
        <p:nvSpPr>
          <p:cNvPr id="18" name="TextBox 17"/>
          <p:cNvSpPr txBox="1"/>
          <p:nvPr/>
        </p:nvSpPr>
        <p:spPr>
          <a:xfrm>
            <a:off x="4092601" y="6323469"/>
            <a:ext cx="1600037" cy="286232"/>
          </a:xfrm>
          <a:prstGeom prst="rect">
            <a:avLst/>
          </a:prstGeom>
          <a:solidFill>
            <a:schemeClr val="accent3">
              <a:lumMod val="75000"/>
            </a:schemeClr>
          </a:solidFill>
          <a:ln>
            <a:solidFill>
              <a:schemeClr val="tx1"/>
            </a:solidFill>
          </a:ln>
        </p:spPr>
        <p:txBody>
          <a:bodyPr wrap="square" rtlCol="0">
            <a:spAutoFit/>
          </a:bodyPr>
          <a:lstStyle/>
          <a:p>
            <a:r>
              <a:rPr lang="en-US" sz="1400" b="1" dirty="0" smtClean="0"/>
              <a:t>Full State</a:t>
            </a:r>
            <a:endParaRPr lang="en-US" sz="1400" b="1" dirty="0"/>
          </a:p>
        </p:txBody>
      </p:sp>
      <p:cxnSp>
        <p:nvCxnSpPr>
          <p:cNvPr id="19" name="Straight Arrow Connector 18"/>
          <p:cNvCxnSpPr/>
          <p:nvPr/>
        </p:nvCxnSpPr>
        <p:spPr bwMode="auto">
          <a:xfrm rot="5400000">
            <a:off x="4591736" y="2825751"/>
            <a:ext cx="601769" cy="158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rot="5400000">
            <a:off x="4507545" y="5938393"/>
            <a:ext cx="770151" cy="158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1" name="Straight Arrow Connector 20"/>
          <p:cNvCxnSpPr/>
          <p:nvPr/>
        </p:nvCxnSpPr>
        <p:spPr bwMode="auto">
          <a:xfrm rot="5400000">
            <a:off x="4310552" y="3994936"/>
            <a:ext cx="1164136" cy="158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rot="5400000">
            <a:off x="4690695" y="5065161"/>
            <a:ext cx="403850" cy="158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36" name="TextBox 35"/>
          <p:cNvSpPr txBox="1"/>
          <p:nvPr/>
        </p:nvSpPr>
        <p:spPr>
          <a:xfrm>
            <a:off x="5707299" y="870524"/>
            <a:ext cx="3290794" cy="450276"/>
          </a:xfrm>
          <a:prstGeom prst="rect">
            <a:avLst/>
          </a:prstGeom>
          <a:noFill/>
          <a:ln>
            <a:noFill/>
          </a:ln>
        </p:spPr>
        <p:txBody>
          <a:bodyPr wrap="square" rtlCol="0">
            <a:noAutofit/>
          </a:bodyPr>
          <a:lstStyle/>
          <a:p>
            <a:pPr algn="l"/>
            <a:r>
              <a:rPr lang="en-US" sz="1100" dirty="0" smtClean="0"/>
              <a:t>No Hello packets received = Down</a:t>
            </a:r>
          </a:p>
          <a:p>
            <a:pPr algn="l"/>
            <a:r>
              <a:rPr lang="en-US" sz="1100" dirty="0" smtClean="0"/>
              <a:t>Send Hello Packets</a:t>
            </a:r>
          </a:p>
          <a:p>
            <a:pPr algn="l"/>
            <a:r>
              <a:rPr lang="en-US" sz="1100" dirty="0" smtClean="0"/>
              <a:t>Transit to Init state</a:t>
            </a:r>
            <a:endParaRPr lang="en-US" sz="1100" dirty="0"/>
          </a:p>
        </p:txBody>
      </p:sp>
      <p:sp>
        <p:nvSpPr>
          <p:cNvPr id="37" name="TextBox 36"/>
          <p:cNvSpPr txBox="1"/>
          <p:nvPr/>
        </p:nvSpPr>
        <p:spPr>
          <a:xfrm>
            <a:off x="4918688" y="578424"/>
            <a:ext cx="3552212" cy="259776"/>
          </a:xfrm>
          <a:prstGeom prst="rect">
            <a:avLst/>
          </a:prstGeom>
          <a:noFill/>
          <a:ln>
            <a:noFill/>
          </a:ln>
        </p:spPr>
        <p:txBody>
          <a:bodyPr wrap="square" rtlCol="0">
            <a:noAutofit/>
          </a:bodyPr>
          <a:lstStyle/>
          <a:p>
            <a:r>
              <a:rPr lang="en-US" sz="1400" b="1" dirty="0" smtClean="0"/>
              <a:t>Neighbor Discovery – Hello Protocol</a:t>
            </a:r>
          </a:p>
        </p:txBody>
      </p:sp>
      <p:sp>
        <p:nvSpPr>
          <p:cNvPr id="38" name="TextBox 37"/>
          <p:cNvSpPr txBox="1"/>
          <p:nvPr/>
        </p:nvSpPr>
        <p:spPr>
          <a:xfrm>
            <a:off x="5707299" y="1518224"/>
            <a:ext cx="3290794" cy="653476"/>
          </a:xfrm>
          <a:prstGeom prst="rect">
            <a:avLst/>
          </a:prstGeom>
          <a:noFill/>
          <a:ln>
            <a:noFill/>
          </a:ln>
        </p:spPr>
        <p:txBody>
          <a:bodyPr wrap="square" rtlCol="0">
            <a:noAutofit/>
          </a:bodyPr>
          <a:lstStyle/>
          <a:p>
            <a:pPr algn="l"/>
            <a:r>
              <a:rPr lang="en-US" sz="1100" dirty="0" smtClean="0"/>
              <a:t>Hello packets received from the neighbor and it contains the initial router’s router ID.</a:t>
            </a:r>
          </a:p>
          <a:p>
            <a:pPr algn="l"/>
            <a:r>
              <a:rPr lang="en-US" sz="1100" dirty="0" smtClean="0"/>
              <a:t>Transit to two-way state</a:t>
            </a:r>
            <a:endParaRPr lang="en-US" sz="1100" dirty="0"/>
          </a:p>
        </p:txBody>
      </p:sp>
      <p:sp>
        <p:nvSpPr>
          <p:cNvPr id="39" name="TextBox 38"/>
          <p:cNvSpPr txBox="1"/>
          <p:nvPr/>
        </p:nvSpPr>
        <p:spPr>
          <a:xfrm>
            <a:off x="5707299" y="2191324"/>
            <a:ext cx="3290794" cy="653476"/>
          </a:xfrm>
          <a:prstGeom prst="rect">
            <a:avLst/>
          </a:prstGeom>
          <a:noFill/>
          <a:ln>
            <a:noFill/>
          </a:ln>
        </p:spPr>
        <p:txBody>
          <a:bodyPr wrap="square" rtlCol="0">
            <a:noAutofit/>
          </a:bodyPr>
          <a:lstStyle/>
          <a:p>
            <a:pPr algn="l"/>
            <a:r>
              <a:rPr lang="en-US" sz="1100" dirty="0" smtClean="0"/>
              <a:t>(Optional) DR and BDR election</a:t>
            </a:r>
          </a:p>
          <a:p>
            <a:pPr algn="l"/>
            <a:r>
              <a:rPr lang="en-US" sz="1100" dirty="0" smtClean="0"/>
              <a:t>Transit to ExStart state</a:t>
            </a:r>
            <a:endParaRPr lang="en-US" sz="1100" dirty="0"/>
          </a:p>
        </p:txBody>
      </p:sp>
      <p:sp>
        <p:nvSpPr>
          <p:cNvPr id="40" name="TextBox 39"/>
          <p:cNvSpPr txBox="1"/>
          <p:nvPr/>
        </p:nvSpPr>
        <p:spPr>
          <a:xfrm>
            <a:off x="4918688" y="2724724"/>
            <a:ext cx="3552212" cy="259776"/>
          </a:xfrm>
          <a:prstGeom prst="rect">
            <a:avLst/>
          </a:prstGeom>
          <a:noFill/>
          <a:ln>
            <a:noFill/>
          </a:ln>
        </p:spPr>
        <p:txBody>
          <a:bodyPr wrap="square" rtlCol="0">
            <a:noAutofit/>
          </a:bodyPr>
          <a:lstStyle/>
          <a:p>
            <a:r>
              <a:rPr lang="en-US" sz="1400" b="1" dirty="0" smtClean="0"/>
              <a:t>Database Synchronization</a:t>
            </a:r>
          </a:p>
        </p:txBody>
      </p:sp>
      <p:sp>
        <p:nvSpPr>
          <p:cNvPr id="41" name="TextBox 40"/>
          <p:cNvSpPr txBox="1"/>
          <p:nvPr/>
        </p:nvSpPr>
        <p:spPr>
          <a:xfrm>
            <a:off x="5707299" y="3080324"/>
            <a:ext cx="3290794" cy="450276"/>
          </a:xfrm>
          <a:prstGeom prst="rect">
            <a:avLst/>
          </a:prstGeom>
          <a:noFill/>
          <a:ln>
            <a:noFill/>
          </a:ln>
        </p:spPr>
        <p:txBody>
          <a:bodyPr wrap="square" rtlCol="0">
            <a:noAutofit/>
          </a:bodyPr>
          <a:lstStyle/>
          <a:p>
            <a:pPr algn="l"/>
            <a:r>
              <a:rPr lang="en-US" sz="1100" dirty="0" smtClean="0"/>
              <a:t>Negotiate master / slave relationship and DBD packet sequence number</a:t>
            </a:r>
            <a:endParaRPr lang="en-US" sz="1100" dirty="0"/>
          </a:p>
        </p:txBody>
      </p:sp>
      <p:sp>
        <p:nvSpPr>
          <p:cNvPr id="42" name="TextBox 41"/>
          <p:cNvSpPr txBox="1"/>
          <p:nvPr/>
        </p:nvSpPr>
        <p:spPr>
          <a:xfrm>
            <a:off x="5707299" y="4413824"/>
            <a:ext cx="3307888" cy="450276"/>
          </a:xfrm>
          <a:prstGeom prst="rect">
            <a:avLst/>
          </a:prstGeom>
          <a:noFill/>
          <a:ln>
            <a:noFill/>
          </a:ln>
        </p:spPr>
        <p:txBody>
          <a:bodyPr wrap="square" rtlCol="0">
            <a:noAutofit/>
          </a:bodyPr>
          <a:lstStyle/>
          <a:p>
            <a:pPr algn="l"/>
            <a:r>
              <a:rPr lang="en-US" sz="1100" dirty="0" smtClean="0"/>
              <a:t>DBD exchanged as LSAs are requested and sent</a:t>
            </a:r>
          </a:p>
          <a:p>
            <a:pPr algn="l"/>
            <a:r>
              <a:rPr lang="en-US" sz="1100" dirty="0" smtClean="0"/>
              <a:t>Transit to either Loading or Full state after completing the database description</a:t>
            </a:r>
            <a:endParaRPr lang="en-US" sz="1100" dirty="0"/>
          </a:p>
        </p:txBody>
      </p:sp>
      <p:sp>
        <p:nvSpPr>
          <p:cNvPr id="43" name="TextBox 42"/>
          <p:cNvSpPr txBox="1"/>
          <p:nvPr/>
        </p:nvSpPr>
        <p:spPr>
          <a:xfrm>
            <a:off x="5707299" y="5201224"/>
            <a:ext cx="3488004" cy="450276"/>
          </a:xfrm>
          <a:prstGeom prst="rect">
            <a:avLst/>
          </a:prstGeom>
          <a:noFill/>
          <a:ln>
            <a:noFill/>
          </a:ln>
        </p:spPr>
        <p:txBody>
          <a:bodyPr wrap="square" rtlCol="0">
            <a:noAutofit/>
          </a:bodyPr>
          <a:lstStyle/>
          <a:p>
            <a:pPr algn="l"/>
            <a:r>
              <a:rPr lang="en-US" sz="1100" dirty="0" smtClean="0"/>
              <a:t>Newly learned routes are asked for and current database is being processed</a:t>
            </a:r>
            <a:endParaRPr lang="en-US" sz="1100" dirty="0"/>
          </a:p>
        </p:txBody>
      </p:sp>
      <p:sp>
        <p:nvSpPr>
          <p:cNvPr id="44" name="TextBox 43"/>
          <p:cNvSpPr txBox="1"/>
          <p:nvPr/>
        </p:nvSpPr>
        <p:spPr>
          <a:xfrm>
            <a:off x="4918688" y="5861624"/>
            <a:ext cx="3552212" cy="259776"/>
          </a:xfrm>
          <a:prstGeom prst="rect">
            <a:avLst/>
          </a:prstGeom>
          <a:noFill/>
          <a:ln>
            <a:noFill/>
          </a:ln>
        </p:spPr>
        <p:txBody>
          <a:bodyPr wrap="square" rtlCol="0">
            <a:noAutofit/>
          </a:bodyPr>
          <a:lstStyle/>
          <a:p>
            <a:r>
              <a:rPr lang="en-US" sz="1400" b="1" dirty="0" smtClean="0"/>
              <a:t>Route Calculations</a:t>
            </a:r>
          </a:p>
        </p:txBody>
      </p:sp>
      <p:sp>
        <p:nvSpPr>
          <p:cNvPr id="45" name="TextBox 44"/>
          <p:cNvSpPr txBox="1"/>
          <p:nvPr/>
        </p:nvSpPr>
        <p:spPr>
          <a:xfrm>
            <a:off x="5707299" y="6217224"/>
            <a:ext cx="3290794" cy="450276"/>
          </a:xfrm>
          <a:prstGeom prst="rect">
            <a:avLst/>
          </a:prstGeom>
          <a:noFill/>
          <a:ln>
            <a:noFill/>
          </a:ln>
        </p:spPr>
        <p:txBody>
          <a:bodyPr wrap="square" rtlCol="0">
            <a:noAutofit/>
          </a:bodyPr>
          <a:lstStyle/>
          <a:p>
            <a:pPr algn="l"/>
            <a:r>
              <a:rPr lang="en-US" sz="1100" dirty="0" smtClean="0"/>
              <a:t>Router is synchronized with the neighbor and route calculations using the SPF algorithm begins</a:t>
            </a:r>
            <a:endParaRPr lang="en-US" sz="1100" dirty="0"/>
          </a:p>
        </p:txBody>
      </p:sp>
      <p:sp>
        <p:nvSpPr>
          <p:cNvPr id="47" name="TextBox 46"/>
          <p:cNvSpPr txBox="1"/>
          <p:nvPr/>
        </p:nvSpPr>
        <p:spPr>
          <a:xfrm>
            <a:off x="4892524" y="4800600"/>
            <a:ext cx="492276" cy="424732"/>
          </a:xfrm>
          <a:prstGeom prst="rect">
            <a:avLst/>
          </a:prstGeom>
          <a:noFill/>
        </p:spPr>
        <p:txBody>
          <a:bodyPr wrap="square" rtlCol="0">
            <a:spAutoFit/>
          </a:bodyPr>
          <a:lstStyle/>
          <a:p>
            <a:endParaRPr lang="en-US" b="1" dirty="0"/>
          </a:p>
        </p:txBody>
      </p:sp>
      <p:cxnSp>
        <p:nvCxnSpPr>
          <p:cNvPr id="49" name="Elbow Connector 48"/>
          <p:cNvCxnSpPr>
            <a:stCxn id="61" idx="1"/>
            <a:endCxn id="47" idx="1"/>
          </p:cNvCxnSpPr>
          <p:nvPr/>
        </p:nvCxnSpPr>
        <p:spPr bwMode="auto">
          <a:xfrm rot="10800000" flipH="1" flipV="1">
            <a:off x="4038600" y="3905250"/>
            <a:ext cx="853924" cy="1107715"/>
          </a:xfrm>
          <a:prstGeom prst="bentConnector3">
            <a:avLst>
              <a:gd name="adj1" fmla="val -26771"/>
            </a:avLst>
          </a:prstGeom>
          <a:solidFill>
            <a:schemeClr val="accent1"/>
          </a:solidFill>
          <a:ln w="19050" cap="flat" cmpd="sng" algn="ctr">
            <a:solidFill>
              <a:schemeClr val="tx1"/>
            </a:solidFill>
            <a:prstDash val="solid"/>
            <a:round/>
            <a:headEnd type="none" w="med" len="med"/>
            <a:tailEnd type="arrow"/>
          </a:ln>
          <a:effectLst/>
        </p:spPr>
      </p:cxnSp>
      <p:sp>
        <p:nvSpPr>
          <p:cNvPr id="55" name="TextBox 54"/>
          <p:cNvSpPr txBox="1"/>
          <p:nvPr/>
        </p:nvSpPr>
        <p:spPr>
          <a:xfrm>
            <a:off x="4867124" y="3416300"/>
            <a:ext cx="492276" cy="424732"/>
          </a:xfrm>
          <a:prstGeom prst="rect">
            <a:avLst/>
          </a:prstGeom>
          <a:noFill/>
        </p:spPr>
        <p:txBody>
          <a:bodyPr wrap="square" rtlCol="0">
            <a:spAutoFit/>
          </a:bodyPr>
          <a:lstStyle/>
          <a:p>
            <a:endParaRPr lang="en-US" b="1" dirty="0"/>
          </a:p>
        </p:txBody>
      </p:sp>
      <p:sp>
        <p:nvSpPr>
          <p:cNvPr id="59" name="TextBox 58"/>
          <p:cNvSpPr txBox="1"/>
          <p:nvPr/>
        </p:nvSpPr>
        <p:spPr>
          <a:xfrm>
            <a:off x="5074112" y="3550224"/>
            <a:ext cx="1047288" cy="501076"/>
          </a:xfrm>
          <a:prstGeom prst="rect">
            <a:avLst/>
          </a:prstGeom>
          <a:noFill/>
          <a:ln>
            <a:noFill/>
          </a:ln>
        </p:spPr>
        <p:txBody>
          <a:bodyPr wrap="square" rtlCol="0">
            <a:noAutofit/>
          </a:bodyPr>
          <a:lstStyle/>
          <a:p>
            <a:pPr algn="l"/>
            <a:endParaRPr lang="en-US" sz="1100" dirty="0"/>
          </a:p>
        </p:txBody>
      </p:sp>
      <p:sp>
        <p:nvSpPr>
          <p:cNvPr id="61" name="Flowchart: Decision 60"/>
          <p:cNvSpPr/>
          <p:nvPr/>
        </p:nvSpPr>
        <p:spPr bwMode="auto">
          <a:xfrm>
            <a:off x="4038600" y="3543301"/>
            <a:ext cx="1651000" cy="723900"/>
          </a:xfrm>
          <a:prstGeom prst="flowChartDecision">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defTabSz="814388"/>
            <a:endParaRPr lang="en-US" sz="1100" b="1" dirty="0" smtClean="0">
              <a:solidFill>
                <a:schemeClr val="bg2"/>
              </a:solidFill>
            </a:endParaRPr>
          </a:p>
          <a:p>
            <a:pPr defTabSz="814388"/>
            <a:r>
              <a:rPr lang="en-US" sz="1100" b="1" dirty="0" smtClean="0">
                <a:solidFill>
                  <a:schemeClr val="bg2"/>
                </a:solidFill>
              </a:rPr>
              <a:t>More  LSAs required</a:t>
            </a:r>
          </a:p>
          <a:p>
            <a:pPr marL="0" marR="0" indent="0" algn="ctr" defTabSz="814388" rtl="0" eaLnBrk="0" fontAlgn="base" latinLnBrk="0" hangingPunct="0">
              <a:lnSpc>
                <a:spcPct val="90000"/>
              </a:lnSpc>
              <a:spcBef>
                <a:spcPct val="0"/>
              </a:spcBef>
              <a:spcAft>
                <a:spcPct val="0"/>
              </a:spcAft>
              <a:buClrTx/>
              <a:buSzTx/>
              <a:buFontTx/>
              <a:buNone/>
              <a:tabLst/>
            </a:pPr>
            <a:endParaRPr kumimoji="0" lang="en-US" sz="1100" b="1" i="0" u="none" strike="noStrike" cap="none" normalizeH="0" baseline="0" dirty="0" smtClean="0">
              <a:ln>
                <a:noFill/>
              </a:ln>
              <a:solidFill>
                <a:schemeClr val="bg2"/>
              </a:solidFill>
              <a:effectLst/>
              <a:latin typeface="Arial" charset="0"/>
            </a:endParaRPr>
          </a:p>
        </p:txBody>
      </p:sp>
      <p:sp>
        <p:nvSpPr>
          <p:cNvPr id="67" name="TextBox 66"/>
          <p:cNvSpPr txBox="1"/>
          <p:nvPr/>
        </p:nvSpPr>
        <p:spPr>
          <a:xfrm>
            <a:off x="4893288" y="4236024"/>
            <a:ext cx="491512" cy="259776"/>
          </a:xfrm>
          <a:prstGeom prst="rect">
            <a:avLst/>
          </a:prstGeom>
          <a:noFill/>
          <a:ln>
            <a:noFill/>
          </a:ln>
        </p:spPr>
        <p:txBody>
          <a:bodyPr wrap="square" rtlCol="0">
            <a:noAutofit/>
          </a:bodyPr>
          <a:lstStyle/>
          <a:p>
            <a:pPr algn="l"/>
            <a:r>
              <a:rPr lang="en-US" sz="1100" dirty="0" smtClean="0"/>
              <a:t>Yes</a:t>
            </a:r>
            <a:endParaRPr lang="en-US" sz="1100" dirty="0"/>
          </a:p>
        </p:txBody>
      </p:sp>
      <p:sp>
        <p:nvSpPr>
          <p:cNvPr id="68" name="TextBox 67"/>
          <p:cNvSpPr txBox="1"/>
          <p:nvPr/>
        </p:nvSpPr>
        <p:spPr>
          <a:xfrm>
            <a:off x="3762988" y="3956624"/>
            <a:ext cx="491512" cy="259776"/>
          </a:xfrm>
          <a:prstGeom prst="rect">
            <a:avLst/>
          </a:prstGeom>
          <a:noFill/>
          <a:ln>
            <a:noFill/>
          </a:ln>
        </p:spPr>
        <p:txBody>
          <a:bodyPr wrap="square" rtlCol="0">
            <a:noAutofit/>
          </a:bodyPr>
          <a:lstStyle/>
          <a:p>
            <a:pPr algn="l"/>
            <a:r>
              <a:rPr lang="en-US" sz="1100" dirty="0" smtClean="0"/>
              <a:t>No</a:t>
            </a:r>
            <a:endParaRPr lang="en-US" sz="1100"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ounded Rectangle 66"/>
          <p:cNvSpPr/>
          <p:nvPr/>
        </p:nvSpPr>
        <p:spPr bwMode="auto">
          <a:xfrm>
            <a:off x="165100" y="1638300"/>
            <a:ext cx="8775700" cy="4368800"/>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72130" name="Rectangle 2"/>
          <p:cNvSpPr>
            <a:spLocks noGrp="1" noChangeArrowheads="1"/>
          </p:cNvSpPr>
          <p:nvPr>
            <p:ph type="title"/>
          </p:nvPr>
        </p:nvSpPr>
        <p:spPr/>
        <p:txBody>
          <a:bodyPr/>
          <a:lstStyle/>
          <a:p>
            <a:r>
              <a:rPr lang="en-US" dirty="0" smtClean="0"/>
              <a:t>Neighbor Discovery – Hello Protocol</a:t>
            </a:r>
          </a:p>
        </p:txBody>
      </p:sp>
      <p:pic>
        <p:nvPicPr>
          <p:cNvPr id="15" name="Picture 37"/>
          <p:cNvPicPr>
            <a:picLocks noChangeArrowheads="1"/>
          </p:cNvPicPr>
          <p:nvPr/>
        </p:nvPicPr>
        <p:blipFill>
          <a:blip r:embed="rId3"/>
          <a:srcRect/>
          <a:stretch>
            <a:fillRect/>
          </a:stretch>
        </p:blipFill>
        <p:spPr bwMode="auto">
          <a:xfrm>
            <a:off x="1535659" y="1117868"/>
            <a:ext cx="870351" cy="451691"/>
          </a:xfrm>
          <a:prstGeom prst="rect">
            <a:avLst/>
          </a:prstGeom>
          <a:noFill/>
          <a:ln w="9525">
            <a:noFill/>
            <a:miter lim="800000"/>
            <a:headEnd/>
            <a:tailEnd/>
          </a:ln>
        </p:spPr>
      </p:pic>
      <p:pic>
        <p:nvPicPr>
          <p:cNvPr id="16" name="Picture 37"/>
          <p:cNvPicPr>
            <a:picLocks noChangeArrowheads="1"/>
          </p:cNvPicPr>
          <p:nvPr/>
        </p:nvPicPr>
        <p:blipFill>
          <a:blip r:embed="rId3"/>
          <a:srcRect/>
          <a:stretch>
            <a:fillRect/>
          </a:stretch>
        </p:blipFill>
        <p:spPr bwMode="auto">
          <a:xfrm>
            <a:off x="6621735" y="1118837"/>
            <a:ext cx="870351" cy="451691"/>
          </a:xfrm>
          <a:prstGeom prst="rect">
            <a:avLst/>
          </a:prstGeom>
          <a:noFill/>
          <a:ln w="9525">
            <a:noFill/>
            <a:miter lim="800000"/>
            <a:headEnd/>
            <a:tailEnd/>
          </a:ln>
        </p:spPr>
      </p:pic>
      <p:sp>
        <p:nvSpPr>
          <p:cNvPr id="23" name="TextBox 22"/>
          <p:cNvSpPr txBox="1"/>
          <p:nvPr/>
        </p:nvSpPr>
        <p:spPr>
          <a:xfrm>
            <a:off x="1811092" y="133820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4" name="TextBox 23"/>
          <p:cNvSpPr txBox="1"/>
          <p:nvPr/>
        </p:nvSpPr>
        <p:spPr>
          <a:xfrm>
            <a:off x="6877198" y="1337336"/>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2" name="TextBox 31"/>
          <p:cNvSpPr txBox="1"/>
          <p:nvPr/>
        </p:nvSpPr>
        <p:spPr>
          <a:xfrm>
            <a:off x="3957409" y="1131229"/>
            <a:ext cx="1013551" cy="165253"/>
          </a:xfrm>
          <a:prstGeom prst="rect">
            <a:avLst/>
          </a:prstGeom>
          <a:noFill/>
        </p:spPr>
        <p:txBody>
          <a:bodyPr wrap="square" lIns="0" tIns="0" rIns="0" bIns="0" rtlCol="0" anchor="ctr" anchorCtr="0">
            <a:noAutofit/>
          </a:bodyPr>
          <a:lstStyle/>
          <a:p>
            <a:pPr algn="l"/>
            <a:r>
              <a:rPr lang="en-US" sz="1050" dirty="0" smtClean="0"/>
              <a:t>172.16.5.0 /24</a:t>
            </a:r>
            <a:endParaRPr lang="en-US" sz="1050" dirty="0"/>
          </a:p>
        </p:txBody>
      </p:sp>
      <p:sp>
        <p:nvSpPr>
          <p:cNvPr id="34" name="TextBox 33"/>
          <p:cNvSpPr txBox="1"/>
          <p:nvPr/>
        </p:nvSpPr>
        <p:spPr>
          <a:xfrm>
            <a:off x="2464485" y="1390333"/>
            <a:ext cx="508882" cy="186988"/>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2435344" y="1147334"/>
            <a:ext cx="1013551" cy="1652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38" name="TextBox 37"/>
          <p:cNvSpPr txBox="1"/>
          <p:nvPr/>
        </p:nvSpPr>
        <p:spPr>
          <a:xfrm>
            <a:off x="6451481" y="1159059"/>
            <a:ext cx="544315" cy="179554"/>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cxnSp>
        <p:nvCxnSpPr>
          <p:cNvPr id="43" name="Straight Connector 42"/>
          <p:cNvCxnSpPr>
            <a:stCxn id="15" idx="3"/>
            <a:endCxn id="16" idx="1"/>
          </p:cNvCxnSpPr>
          <p:nvPr/>
        </p:nvCxnSpPr>
        <p:spPr bwMode="auto">
          <a:xfrm>
            <a:off x="2406010" y="1343714"/>
            <a:ext cx="4215725" cy="969"/>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45" name="TextBox 44"/>
          <p:cNvSpPr txBox="1"/>
          <p:nvPr/>
        </p:nvSpPr>
        <p:spPr>
          <a:xfrm>
            <a:off x="6264432" y="1392007"/>
            <a:ext cx="508882" cy="186988"/>
          </a:xfrm>
          <a:prstGeom prst="rect">
            <a:avLst/>
          </a:prstGeom>
          <a:noFill/>
        </p:spPr>
        <p:txBody>
          <a:bodyPr wrap="square" lIns="0" tIns="0" rIns="0" bIns="0" rtlCol="0" anchor="ctr" anchorCtr="0">
            <a:noAutofit/>
          </a:bodyPr>
          <a:lstStyle/>
          <a:p>
            <a:pPr algn="l"/>
            <a:r>
              <a:rPr lang="en-US" sz="1050" dirty="0" smtClean="0"/>
              <a:t>Fa0/1</a:t>
            </a:r>
            <a:endParaRPr lang="en-US" sz="1050" dirty="0"/>
          </a:p>
        </p:txBody>
      </p:sp>
      <p:sp>
        <p:nvSpPr>
          <p:cNvPr id="46" name="TextBox 45"/>
          <p:cNvSpPr txBox="1"/>
          <p:nvPr/>
        </p:nvSpPr>
        <p:spPr>
          <a:xfrm>
            <a:off x="287258" y="2143664"/>
            <a:ext cx="1527308" cy="286232"/>
          </a:xfrm>
          <a:prstGeom prst="rect">
            <a:avLst/>
          </a:prstGeom>
          <a:solidFill>
            <a:srgbClr val="FFFF99"/>
          </a:solidFill>
          <a:ln>
            <a:solidFill>
              <a:schemeClr val="tx1"/>
            </a:solidFill>
          </a:ln>
        </p:spPr>
        <p:txBody>
          <a:bodyPr wrap="square" rtlCol="0">
            <a:spAutoFit/>
          </a:bodyPr>
          <a:lstStyle/>
          <a:p>
            <a:r>
              <a:rPr lang="en-US" sz="1400" b="1" dirty="0" smtClean="0"/>
              <a:t>Down State</a:t>
            </a:r>
            <a:endParaRPr lang="en-US" sz="1400" b="1" dirty="0"/>
          </a:p>
        </p:txBody>
      </p:sp>
      <p:sp>
        <p:nvSpPr>
          <p:cNvPr id="52" name="TextBox 51"/>
          <p:cNvSpPr txBox="1"/>
          <p:nvPr/>
        </p:nvSpPr>
        <p:spPr>
          <a:xfrm>
            <a:off x="285548" y="3521534"/>
            <a:ext cx="1527308" cy="286232"/>
          </a:xfrm>
          <a:prstGeom prst="rect">
            <a:avLst/>
          </a:prstGeom>
          <a:solidFill>
            <a:srgbClr val="FFFF99"/>
          </a:solidFill>
          <a:ln>
            <a:solidFill>
              <a:schemeClr val="tx1"/>
            </a:solidFill>
          </a:ln>
        </p:spPr>
        <p:txBody>
          <a:bodyPr wrap="square" rtlCol="0">
            <a:spAutoFit/>
          </a:bodyPr>
          <a:lstStyle/>
          <a:p>
            <a:r>
              <a:rPr lang="en-US" sz="1400" b="1" dirty="0" smtClean="0"/>
              <a:t>Init State</a:t>
            </a:r>
            <a:endParaRPr lang="en-US" sz="1400" b="1" dirty="0"/>
          </a:p>
        </p:txBody>
      </p:sp>
      <p:sp>
        <p:nvSpPr>
          <p:cNvPr id="53" name="TextBox 52"/>
          <p:cNvSpPr txBox="1"/>
          <p:nvPr/>
        </p:nvSpPr>
        <p:spPr>
          <a:xfrm>
            <a:off x="1822903" y="3441134"/>
            <a:ext cx="532518" cy="424732"/>
          </a:xfrm>
          <a:prstGeom prst="rect">
            <a:avLst/>
          </a:prstGeom>
          <a:noFill/>
        </p:spPr>
        <p:txBody>
          <a:bodyPr wrap="none" rtlCol="0">
            <a:spAutoFit/>
          </a:bodyPr>
          <a:lstStyle/>
          <a:p>
            <a:r>
              <a:rPr lang="en-US" b="1" dirty="0" smtClean="0">
                <a:sym typeface="Wingdings"/>
              </a:rPr>
              <a:t></a:t>
            </a:r>
            <a:endParaRPr lang="en-US" b="1" dirty="0"/>
          </a:p>
        </p:txBody>
      </p:sp>
      <p:cxnSp>
        <p:nvCxnSpPr>
          <p:cNvPr id="54" name="Straight Arrow Connector 53"/>
          <p:cNvCxnSpPr>
            <a:stCxn id="53" idx="3"/>
          </p:cNvCxnSpPr>
          <p:nvPr/>
        </p:nvCxnSpPr>
        <p:spPr bwMode="auto">
          <a:xfrm flipV="1">
            <a:off x="2355421" y="3652147"/>
            <a:ext cx="4340933" cy="1353"/>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55" name="TextBox 54"/>
          <p:cNvSpPr txBox="1"/>
          <p:nvPr/>
        </p:nvSpPr>
        <p:spPr>
          <a:xfrm>
            <a:off x="2271920" y="3433791"/>
            <a:ext cx="3845925" cy="230832"/>
          </a:xfrm>
          <a:prstGeom prst="rect">
            <a:avLst/>
          </a:prstGeom>
          <a:noFill/>
        </p:spPr>
        <p:txBody>
          <a:bodyPr wrap="none" rtlCol="0">
            <a:spAutoFit/>
          </a:bodyPr>
          <a:lstStyle/>
          <a:p>
            <a:r>
              <a:rPr lang="en-US" sz="1000" dirty="0" smtClean="0"/>
              <a:t>Hello!  I’m router ID 172.16.5.1. Is there anyone else on this link?</a:t>
            </a:r>
            <a:endParaRPr lang="en-US" sz="1000" dirty="0"/>
          </a:p>
        </p:txBody>
      </p:sp>
      <p:sp>
        <p:nvSpPr>
          <p:cNvPr id="56" name="TextBox 55"/>
          <p:cNvSpPr txBox="1"/>
          <p:nvPr/>
        </p:nvSpPr>
        <p:spPr>
          <a:xfrm>
            <a:off x="1848968" y="3719755"/>
            <a:ext cx="513282" cy="237757"/>
          </a:xfrm>
          <a:prstGeom prst="rect">
            <a:avLst/>
          </a:prstGeom>
          <a:noFill/>
        </p:spPr>
        <p:txBody>
          <a:bodyPr wrap="none" rtlCol="0">
            <a:spAutoFit/>
          </a:bodyPr>
          <a:lstStyle/>
          <a:p>
            <a:r>
              <a:rPr lang="en-US" sz="1050" b="1" dirty="0" smtClean="0"/>
              <a:t>Hello</a:t>
            </a:r>
            <a:endParaRPr lang="en-US" sz="1050" b="1" dirty="0"/>
          </a:p>
        </p:txBody>
      </p:sp>
      <p:cxnSp>
        <p:nvCxnSpPr>
          <p:cNvPr id="58" name="Straight Arrow Connector 57"/>
          <p:cNvCxnSpPr/>
          <p:nvPr/>
        </p:nvCxnSpPr>
        <p:spPr bwMode="auto">
          <a:xfrm flipV="1">
            <a:off x="2417389" y="4243711"/>
            <a:ext cx="4340933" cy="1353"/>
          </a:xfrm>
          <a:prstGeom prst="straightConnector1">
            <a:avLst/>
          </a:prstGeom>
          <a:solidFill>
            <a:schemeClr val="accent1"/>
          </a:solidFill>
          <a:ln w="19050" cap="flat" cmpd="sng" algn="ctr">
            <a:solidFill>
              <a:schemeClr val="tx1"/>
            </a:solidFill>
            <a:prstDash val="solid"/>
            <a:round/>
            <a:headEnd type="arrow" w="med" len="med"/>
            <a:tailEnd type="none"/>
          </a:ln>
          <a:effectLst/>
        </p:spPr>
      </p:cxnSp>
      <p:sp>
        <p:nvSpPr>
          <p:cNvPr id="59" name="TextBox 58"/>
          <p:cNvSpPr txBox="1"/>
          <p:nvPr/>
        </p:nvSpPr>
        <p:spPr>
          <a:xfrm>
            <a:off x="3397312" y="4025355"/>
            <a:ext cx="3148619" cy="230832"/>
          </a:xfrm>
          <a:prstGeom prst="rect">
            <a:avLst/>
          </a:prstGeom>
          <a:noFill/>
        </p:spPr>
        <p:txBody>
          <a:bodyPr wrap="none" rtlCol="0">
            <a:spAutoFit/>
          </a:bodyPr>
          <a:lstStyle/>
          <a:p>
            <a:r>
              <a:rPr lang="en-US" sz="1000" dirty="0" smtClean="0"/>
              <a:t>Hello!  I’m router ID 172.16.5.2 and I see 172.16.5.1.</a:t>
            </a:r>
            <a:endParaRPr lang="en-US" sz="1000" dirty="0"/>
          </a:p>
        </p:txBody>
      </p:sp>
      <p:sp>
        <p:nvSpPr>
          <p:cNvPr id="61" name="TextBox 60"/>
          <p:cNvSpPr txBox="1"/>
          <p:nvPr/>
        </p:nvSpPr>
        <p:spPr>
          <a:xfrm>
            <a:off x="6780097" y="3964039"/>
            <a:ext cx="532518" cy="424732"/>
          </a:xfrm>
          <a:prstGeom prst="rect">
            <a:avLst/>
          </a:prstGeom>
          <a:noFill/>
        </p:spPr>
        <p:txBody>
          <a:bodyPr wrap="none" rtlCol="0">
            <a:spAutoFit/>
          </a:bodyPr>
          <a:lstStyle/>
          <a:p>
            <a:r>
              <a:rPr lang="en-US" b="1" dirty="0" smtClean="0">
                <a:sym typeface="Wingdings"/>
              </a:rPr>
              <a:t></a:t>
            </a:r>
            <a:endParaRPr lang="en-US" b="1" dirty="0"/>
          </a:p>
        </p:txBody>
      </p:sp>
      <p:sp>
        <p:nvSpPr>
          <p:cNvPr id="62" name="TextBox 61"/>
          <p:cNvSpPr txBox="1"/>
          <p:nvPr/>
        </p:nvSpPr>
        <p:spPr>
          <a:xfrm>
            <a:off x="6806162" y="4242660"/>
            <a:ext cx="513282" cy="237757"/>
          </a:xfrm>
          <a:prstGeom prst="rect">
            <a:avLst/>
          </a:prstGeom>
          <a:noFill/>
        </p:spPr>
        <p:txBody>
          <a:bodyPr wrap="none" rtlCol="0">
            <a:spAutoFit/>
          </a:bodyPr>
          <a:lstStyle/>
          <a:p>
            <a:r>
              <a:rPr lang="en-US" sz="1050" b="1" dirty="0" smtClean="0"/>
              <a:t>Hello</a:t>
            </a:r>
            <a:endParaRPr lang="en-US" sz="1050" b="1" dirty="0"/>
          </a:p>
        </p:txBody>
      </p:sp>
      <p:sp>
        <p:nvSpPr>
          <p:cNvPr id="63" name="TextBox 62"/>
          <p:cNvSpPr txBox="1"/>
          <p:nvPr/>
        </p:nvSpPr>
        <p:spPr>
          <a:xfrm>
            <a:off x="7285845" y="4000116"/>
            <a:ext cx="1436899" cy="383182"/>
          </a:xfrm>
          <a:prstGeom prst="rect">
            <a:avLst/>
          </a:prstGeom>
          <a:solidFill>
            <a:schemeClr val="bg1">
              <a:lumMod val="85000"/>
            </a:schemeClr>
          </a:solidFill>
          <a:ln>
            <a:solidFill>
              <a:schemeClr val="tx1"/>
            </a:solidFill>
          </a:ln>
        </p:spPr>
        <p:txBody>
          <a:bodyPr wrap="square" rtlCol="0">
            <a:spAutoFit/>
          </a:bodyPr>
          <a:lstStyle/>
          <a:p>
            <a:pPr algn="l"/>
            <a:r>
              <a:rPr lang="en-US" sz="1050" dirty="0" smtClean="0"/>
              <a:t>R2 neighbor list:</a:t>
            </a:r>
          </a:p>
          <a:p>
            <a:pPr algn="l"/>
            <a:r>
              <a:rPr lang="en-US" sz="1050" dirty="0" smtClean="0"/>
              <a:t>172.16.5.1, </a:t>
            </a:r>
            <a:r>
              <a:rPr lang="en-US" sz="1050" dirty="0" err="1" smtClean="0"/>
              <a:t>int</a:t>
            </a:r>
            <a:r>
              <a:rPr lang="en-US" sz="1050" dirty="0" smtClean="0"/>
              <a:t> Fa0/1</a:t>
            </a:r>
            <a:endParaRPr lang="en-US" sz="1050" dirty="0"/>
          </a:p>
        </p:txBody>
      </p:sp>
      <p:sp>
        <p:nvSpPr>
          <p:cNvPr id="64" name="TextBox 63"/>
          <p:cNvSpPr txBox="1"/>
          <p:nvPr/>
        </p:nvSpPr>
        <p:spPr>
          <a:xfrm>
            <a:off x="4224606" y="4258132"/>
            <a:ext cx="950901" cy="230832"/>
          </a:xfrm>
          <a:prstGeom prst="rect">
            <a:avLst/>
          </a:prstGeom>
          <a:noFill/>
        </p:spPr>
        <p:txBody>
          <a:bodyPr wrap="none" rtlCol="0">
            <a:spAutoFit/>
          </a:bodyPr>
          <a:lstStyle/>
          <a:p>
            <a:r>
              <a:rPr lang="en-US" sz="1000" dirty="0" smtClean="0"/>
              <a:t>Unicast to R1</a:t>
            </a:r>
            <a:endParaRPr lang="en-US" sz="1000" dirty="0"/>
          </a:p>
        </p:txBody>
      </p:sp>
      <p:sp>
        <p:nvSpPr>
          <p:cNvPr id="65" name="TextBox 64"/>
          <p:cNvSpPr txBox="1"/>
          <p:nvPr/>
        </p:nvSpPr>
        <p:spPr>
          <a:xfrm>
            <a:off x="1414319" y="4726776"/>
            <a:ext cx="1436899" cy="383182"/>
          </a:xfrm>
          <a:prstGeom prst="rect">
            <a:avLst/>
          </a:prstGeom>
          <a:solidFill>
            <a:schemeClr val="bg1">
              <a:lumMod val="85000"/>
            </a:schemeClr>
          </a:solidFill>
          <a:ln>
            <a:solidFill>
              <a:schemeClr val="tx1"/>
            </a:solidFill>
          </a:ln>
        </p:spPr>
        <p:txBody>
          <a:bodyPr wrap="square" rtlCol="0">
            <a:spAutoFit/>
          </a:bodyPr>
          <a:lstStyle/>
          <a:p>
            <a:pPr algn="l"/>
            <a:r>
              <a:rPr lang="en-US" sz="1050" dirty="0" smtClean="0"/>
              <a:t>R1 neighbor list:</a:t>
            </a:r>
          </a:p>
          <a:p>
            <a:pPr algn="l"/>
            <a:r>
              <a:rPr lang="en-US" sz="1050" dirty="0" smtClean="0"/>
              <a:t>172.16.5.2, </a:t>
            </a:r>
            <a:r>
              <a:rPr lang="en-US" sz="1050" dirty="0" err="1" smtClean="0"/>
              <a:t>int</a:t>
            </a:r>
            <a:r>
              <a:rPr lang="en-US" sz="1050" dirty="0" smtClean="0"/>
              <a:t> Fa0/0</a:t>
            </a:r>
            <a:endParaRPr lang="en-US" sz="1050" dirty="0"/>
          </a:p>
        </p:txBody>
      </p:sp>
      <p:sp>
        <p:nvSpPr>
          <p:cNvPr id="66" name="TextBox 65"/>
          <p:cNvSpPr txBox="1"/>
          <p:nvPr/>
        </p:nvSpPr>
        <p:spPr>
          <a:xfrm>
            <a:off x="287228" y="5241686"/>
            <a:ext cx="1527308" cy="286232"/>
          </a:xfrm>
          <a:prstGeom prst="rect">
            <a:avLst/>
          </a:prstGeom>
          <a:solidFill>
            <a:srgbClr val="FFFF99"/>
          </a:solidFill>
          <a:ln>
            <a:solidFill>
              <a:schemeClr val="tx1"/>
            </a:solidFill>
          </a:ln>
        </p:spPr>
        <p:txBody>
          <a:bodyPr wrap="square" rtlCol="0">
            <a:spAutoFit/>
          </a:bodyPr>
          <a:lstStyle/>
          <a:p>
            <a:r>
              <a:rPr lang="en-US" sz="1400" b="1" dirty="0" smtClean="0"/>
              <a:t>Two-Way State</a:t>
            </a:r>
            <a:endParaRPr lang="en-US" sz="1400" b="1" dirty="0"/>
          </a:p>
        </p:txBody>
      </p:sp>
      <p:sp>
        <p:nvSpPr>
          <p:cNvPr id="68" name="TextBox 67"/>
          <p:cNvSpPr txBox="1"/>
          <p:nvPr/>
        </p:nvSpPr>
        <p:spPr>
          <a:xfrm>
            <a:off x="299958" y="2791364"/>
            <a:ext cx="1527308" cy="286232"/>
          </a:xfrm>
          <a:prstGeom prst="rect">
            <a:avLst/>
          </a:prstGeom>
          <a:solidFill>
            <a:schemeClr val="bg1">
              <a:lumMod val="85000"/>
            </a:schemeClr>
          </a:solidFill>
          <a:ln>
            <a:solidFill>
              <a:schemeClr val="tx1"/>
            </a:solidFill>
            <a:prstDash val="lgDash"/>
          </a:ln>
        </p:spPr>
        <p:txBody>
          <a:bodyPr wrap="square" rtlCol="0">
            <a:spAutoFit/>
          </a:bodyPr>
          <a:lstStyle/>
          <a:p>
            <a:r>
              <a:rPr lang="en-US" sz="1400" b="1" dirty="0" smtClean="0">
                <a:solidFill>
                  <a:schemeClr val="tx1">
                    <a:lumMod val="75000"/>
                    <a:lumOff val="25000"/>
                  </a:schemeClr>
                </a:solidFill>
              </a:rPr>
              <a:t>Attempt State</a:t>
            </a:r>
            <a:endParaRPr lang="en-US" sz="1400" b="1"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Rounded Rectangle 78"/>
          <p:cNvSpPr/>
          <p:nvPr/>
        </p:nvSpPr>
        <p:spPr bwMode="auto">
          <a:xfrm>
            <a:off x="190500" y="4686300"/>
            <a:ext cx="8661400" cy="18669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8" name="Rounded Rectangle 77"/>
          <p:cNvSpPr/>
          <p:nvPr/>
        </p:nvSpPr>
        <p:spPr bwMode="auto">
          <a:xfrm>
            <a:off x="152400" y="1600200"/>
            <a:ext cx="8763000" cy="2971800"/>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72130" name="Rectangle 2"/>
          <p:cNvSpPr>
            <a:spLocks noGrp="1" noChangeArrowheads="1"/>
          </p:cNvSpPr>
          <p:nvPr>
            <p:ph type="title"/>
          </p:nvPr>
        </p:nvSpPr>
        <p:spPr/>
        <p:txBody>
          <a:bodyPr/>
          <a:lstStyle/>
          <a:p>
            <a:r>
              <a:rPr lang="en-US" dirty="0" smtClean="0"/>
              <a:t>Database Synchronization &amp; Route Calc</a:t>
            </a:r>
          </a:p>
        </p:txBody>
      </p:sp>
      <p:pic>
        <p:nvPicPr>
          <p:cNvPr id="15" name="Picture 37"/>
          <p:cNvPicPr>
            <a:picLocks noChangeArrowheads="1"/>
          </p:cNvPicPr>
          <p:nvPr/>
        </p:nvPicPr>
        <p:blipFill>
          <a:blip r:embed="rId3"/>
          <a:srcRect/>
          <a:stretch>
            <a:fillRect/>
          </a:stretch>
        </p:blipFill>
        <p:spPr bwMode="auto">
          <a:xfrm>
            <a:off x="1535659" y="1117868"/>
            <a:ext cx="870351" cy="451691"/>
          </a:xfrm>
          <a:prstGeom prst="rect">
            <a:avLst/>
          </a:prstGeom>
          <a:noFill/>
          <a:ln w="9525">
            <a:noFill/>
            <a:miter lim="800000"/>
            <a:headEnd/>
            <a:tailEnd/>
          </a:ln>
        </p:spPr>
      </p:pic>
      <p:pic>
        <p:nvPicPr>
          <p:cNvPr id="16" name="Picture 37"/>
          <p:cNvPicPr>
            <a:picLocks noChangeArrowheads="1"/>
          </p:cNvPicPr>
          <p:nvPr/>
        </p:nvPicPr>
        <p:blipFill>
          <a:blip r:embed="rId3"/>
          <a:srcRect/>
          <a:stretch>
            <a:fillRect/>
          </a:stretch>
        </p:blipFill>
        <p:spPr bwMode="auto">
          <a:xfrm>
            <a:off x="6621735" y="1118837"/>
            <a:ext cx="870351" cy="451691"/>
          </a:xfrm>
          <a:prstGeom prst="rect">
            <a:avLst/>
          </a:prstGeom>
          <a:noFill/>
          <a:ln w="9525">
            <a:noFill/>
            <a:miter lim="800000"/>
            <a:headEnd/>
            <a:tailEnd/>
          </a:ln>
        </p:spPr>
      </p:pic>
      <p:sp>
        <p:nvSpPr>
          <p:cNvPr id="23" name="TextBox 22"/>
          <p:cNvSpPr txBox="1"/>
          <p:nvPr/>
        </p:nvSpPr>
        <p:spPr>
          <a:xfrm>
            <a:off x="1811092" y="133820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4" name="TextBox 23"/>
          <p:cNvSpPr txBox="1"/>
          <p:nvPr/>
        </p:nvSpPr>
        <p:spPr>
          <a:xfrm>
            <a:off x="6877198" y="1337336"/>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2" name="TextBox 31"/>
          <p:cNvSpPr txBox="1"/>
          <p:nvPr/>
        </p:nvSpPr>
        <p:spPr>
          <a:xfrm>
            <a:off x="3957409" y="1131229"/>
            <a:ext cx="1013551" cy="165253"/>
          </a:xfrm>
          <a:prstGeom prst="rect">
            <a:avLst/>
          </a:prstGeom>
          <a:noFill/>
        </p:spPr>
        <p:txBody>
          <a:bodyPr wrap="square" lIns="0" tIns="0" rIns="0" bIns="0" rtlCol="0" anchor="ctr" anchorCtr="0">
            <a:noAutofit/>
          </a:bodyPr>
          <a:lstStyle/>
          <a:p>
            <a:pPr algn="l"/>
            <a:r>
              <a:rPr lang="en-US" sz="1050" dirty="0" smtClean="0"/>
              <a:t>172.16.5.0 /24</a:t>
            </a:r>
            <a:endParaRPr lang="en-US" sz="1050" dirty="0"/>
          </a:p>
        </p:txBody>
      </p:sp>
      <p:sp>
        <p:nvSpPr>
          <p:cNvPr id="34" name="TextBox 33"/>
          <p:cNvSpPr txBox="1"/>
          <p:nvPr/>
        </p:nvSpPr>
        <p:spPr>
          <a:xfrm>
            <a:off x="2464485" y="1390333"/>
            <a:ext cx="508882" cy="186988"/>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2435344" y="1147334"/>
            <a:ext cx="1013551" cy="1652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38" name="TextBox 37"/>
          <p:cNvSpPr txBox="1"/>
          <p:nvPr/>
        </p:nvSpPr>
        <p:spPr>
          <a:xfrm>
            <a:off x="6451481" y="1159059"/>
            <a:ext cx="544315" cy="179554"/>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cxnSp>
        <p:nvCxnSpPr>
          <p:cNvPr id="43" name="Straight Connector 42"/>
          <p:cNvCxnSpPr>
            <a:stCxn id="15" idx="3"/>
            <a:endCxn id="16" idx="1"/>
          </p:cNvCxnSpPr>
          <p:nvPr/>
        </p:nvCxnSpPr>
        <p:spPr bwMode="auto">
          <a:xfrm>
            <a:off x="2406010" y="1343714"/>
            <a:ext cx="4215725" cy="969"/>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45" name="TextBox 44"/>
          <p:cNvSpPr txBox="1"/>
          <p:nvPr/>
        </p:nvSpPr>
        <p:spPr>
          <a:xfrm>
            <a:off x="6264432" y="1392007"/>
            <a:ext cx="508882" cy="186988"/>
          </a:xfrm>
          <a:prstGeom prst="rect">
            <a:avLst/>
          </a:prstGeom>
          <a:noFill/>
        </p:spPr>
        <p:txBody>
          <a:bodyPr wrap="square" lIns="0" tIns="0" rIns="0" bIns="0" rtlCol="0" anchor="ctr" anchorCtr="0">
            <a:noAutofit/>
          </a:bodyPr>
          <a:lstStyle/>
          <a:p>
            <a:pPr algn="l"/>
            <a:r>
              <a:rPr lang="en-US" sz="1050" dirty="0" smtClean="0"/>
              <a:t>Fa0/1</a:t>
            </a:r>
            <a:endParaRPr lang="en-US" sz="1050" dirty="0"/>
          </a:p>
        </p:txBody>
      </p:sp>
      <p:sp>
        <p:nvSpPr>
          <p:cNvPr id="52" name="TextBox 51"/>
          <p:cNvSpPr txBox="1"/>
          <p:nvPr/>
        </p:nvSpPr>
        <p:spPr>
          <a:xfrm>
            <a:off x="361748" y="1870534"/>
            <a:ext cx="1527308" cy="286232"/>
          </a:xfrm>
          <a:prstGeom prst="rect">
            <a:avLst/>
          </a:prstGeom>
          <a:solidFill>
            <a:srgbClr val="FFFF99"/>
          </a:solidFill>
          <a:ln>
            <a:solidFill>
              <a:schemeClr val="tx1"/>
            </a:solidFill>
          </a:ln>
        </p:spPr>
        <p:txBody>
          <a:bodyPr wrap="square" rtlCol="0">
            <a:spAutoFit/>
          </a:bodyPr>
          <a:lstStyle/>
          <a:p>
            <a:r>
              <a:rPr lang="en-US" sz="1400" b="1" dirty="0" smtClean="0"/>
              <a:t>ExStart State</a:t>
            </a:r>
            <a:endParaRPr lang="en-US" sz="1400" b="1" dirty="0"/>
          </a:p>
        </p:txBody>
      </p:sp>
      <p:sp>
        <p:nvSpPr>
          <p:cNvPr id="53" name="TextBox 52"/>
          <p:cNvSpPr txBox="1"/>
          <p:nvPr/>
        </p:nvSpPr>
        <p:spPr>
          <a:xfrm>
            <a:off x="1899103" y="1790134"/>
            <a:ext cx="532518" cy="424732"/>
          </a:xfrm>
          <a:prstGeom prst="rect">
            <a:avLst/>
          </a:prstGeom>
          <a:noFill/>
        </p:spPr>
        <p:txBody>
          <a:bodyPr wrap="none" rtlCol="0">
            <a:spAutoFit/>
          </a:bodyPr>
          <a:lstStyle/>
          <a:p>
            <a:r>
              <a:rPr lang="en-US" b="1" dirty="0" smtClean="0">
                <a:sym typeface="Wingdings"/>
              </a:rPr>
              <a:t></a:t>
            </a:r>
            <a:endParaRPr lang="en-US" b="1" dirty="0"/>
          </a:p>
        </p:txBody>
      </p:sp>
      <p:cxnSp>
        <p:nvCxnSpPr>
          <p:cNvPr id="54" name="Straight Arrow Connector 53"/>
          <p:cNvCxnSpPr>
            <a:stCxn id="53" idx="3"/>
          </p:cNvCxnSpPr>
          <p:nvPr/>
        </p:nvCxnSpPr>
        <p:spPr bwMode="auto">
          <a:xfrm flipV="1">
            <a:off x="2431621" y="2001147"/>
            <a:ext cx="4340933" cy="1353"/>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55" name="TextBox 54"/>
          <p:cNvSpPr txBox="1"/>
          <p:nvPr/>
        </p:nvSpPr>
        <p:spPr>
          <a:xfrm>
            <a:off x="2348120" y="1782791"/>
            <a:ext cx="3616695" cy="230832"/>
          </a:xfrm>
          <a:prstGeom prst="rect">
            <a:avLst/>
          </a:prstGeom>
          <a:noFill/>
        </p:spPr>
        <p:txBody>
          <a:bodyPr wrap="none" rtlCol="0">
            <a:spAutoFit/>
          </a:bodyPr>
          <a:lstStyle/>
          <a:p>
            <a:r>
              <a:rPr lang="en-US" sz="1000" dirty="0" smtClean="0"/>
              <a:t>I will start the exchange because I have router ID 172.16.5.1.</a:t>
            </a:r>
            <a:endParaRPr lang="en-US" sz="1000" dirty="0"/>
          </a:p>
        </p:txBody>
      </p:sp>
      <p:sp>
        <p:nvSpPr>
          <p:cNvPr id="56" name="TextBox 55"/>
          <p:cNvSpPr txBox="1"/>
          <p:nvPr/>
        </p:nvSpPr>
        <p:spPr>
          <a:xfrm>
            <a:off x="1925168" y="2068755"/>
            <a:ext cx="513282" cy="237757"/>
          </a:xfrm>
          <a:prstGeom prst="rect">
            <a:avLst/>
          </a:prstGeom>
          <a:noFill/>
        </p:spPr>
        <p:txBody>
          <a:bodyPr wrap="none" rtlCol="0">
            <a:spAutoFit/>
          </a:bodyPr>
          <a:lstStyle/>
          <a:p>
            <a:r>
              <a:rPr lang="en-US" sz="1050" b="1" dirty="0" smtClean="0"/>
              <a:t>Hello</a:t>
            </a:r>
            <a:endParaRPr lang="en-US" sz="1050" b="1" dirty="0"/>
          </a:p>
        </p:txBody>
      </p:sp>
      <p:cxnSp>
        <p:nvCxnSpPr>
          <p:cNvPr id="58" name="Straight Arrow Connector 57"/>
          <p:cNvCxnSpPr/>
          <p:nvPr/>
        </p:nvCxnSpPr>
        <p:spPr bwMode="auto">
          <a:xfrm flipV="1">
            <a:off x="2493589" y="2453011"/>
            <a:ext cx="4340933" cy="1353"/>
          </a:xfrm>
          <a:prstGeom prst="straightConnector1">
            <a:avLst/>
          </a:prstGeom>
          <a:solidFill>
            <a:schemeClr val="accent1"/>
          </a:solidFill>
          <a:ln w="19050" cap="flat" cmpd="sng" algn="ctr">
            <a:solidFill>
              <a:schemeClr val="tx1"/>
            </a:solidFill>
            <a:prstDash val="solid"/>
            <a:round/>
            <a:headEnd type="arrow" w="med" len="med"/>
            <a:tailEnd type="none"/>
          </a:ln>
          <a:effectLst/>
        </p:spPr>
      </p:cxnSp>
      <p:sp>
        <p:nvSpPr>
          <p:cNvPr id="59" name="TextBox 58"/>
          <p:cNvSpPr txBox="1"/>
          <p:nvPr/>
        </p:nvSpPr>
        <p:spPr>
          <a:xfrm>
            <a:off x="3225772" y="2234655"/>
            <a:ext cx="3676006" cy="230832"/>
          </a:xfrm>
          <a:prstGeom prst="rect">
            <a:avLst/>
          </a:prstGeom>
          <a:noFill/>
        </p:spPr>
        <p:txBody>
          <a:bodyPr wrap="none" rtlCol="0">
            <a:spAutoFit/>
          </a:bodyPr>
          <a:lstStyle/>
          <a:p>
            <a:r>
              <a:rPr lang="en-US" sz="1000" dirty="0" smtClean="0"/>
              <a:t>No, I will start the exchange because I have a higher router ID.</a:t>
            </a:r>
            <a:endParaRPr lang="en-US" sz="1000" dirty="0"/>
          </a:p>
        </p:txBody>
      </p:sp>
      <p:sp>
        <p:nvSpPr>
          <p:cNvPr id="61" name="TextBox 60"/>
          <p:cNvSpPr txBox="1"/>
          <p:nvPr/>
        </p:nvSpPr>
        <p:spPr>
          <a:xfrm>
            <a:off x="6856297" y="2173339"/>
            <a:ext cx="532518" cy="424732"/>
          </a:xfrm>
          <a:prstGeom prst="rect">
            <a:avLst/>
          </a:prstGeom>
          <a:noFill/>
        </p:spPr>
        <p:txBody>
          <a:bodyPr wrap="none" rtlCol="0">
            <a:spAutoFit/>
          </a:bodyPr>
          <a:lstStyle/>
          <a:p>
            <a:r>
              <a:rPr lang="en-US" b="1" dirty="0" smtClean="0">
                <a:sym typeface="Wingdings"/>
              </a:rPr>
              <a:t></a:t>
            </a:r>
            <a:endParaRPr lang="en-US" b="1" dirty="0"/>
          </a:p>
        </p:txBody>
      </p:sp>
      <p:sp>
        <p:nvSpPr>
          <p:cNvPr id="62" name="TextBox 61"/>
          <p:cNvSpPr txBox="1"/>
          <p:nvPr/>
        </p:nvSpPr>
        <p:spPr>
          <a:xfrm>
            <a:off x="6882362" y="2464660"/>
            <a:ext cx="513282" cy="237757"/>
          </a:xfrm>
          <a:prstGeom prst="rect">
            <a:avLst/>
          </a:prstGeom>
          <a:noFill/>
        </p:spPr>
        <p:txBody>
          <a:bodyPr wrap="none" rtlCol="0">
            <a:spAutoFit/>
          </a:bodyPr>
          <a:lstStyle/>
          <a:p>
            <a:r>
              <a:rPr lang="en-US" sz="1050" b="1" dirty="0" smtClean="0"/>
              <a:t>Hello</a:t>
            </a:r>
            <a:endParaRPr lang="en-US" sz="1050" b="1" dirty="0"/>
          </a:p>
        </p:txBody>
      </p:sp>
      <p:cxnSp>
        <p:nvCxnSpPr>
          <p:cNvPr id="27" name="Straight Arrow Connector 26"/>
          <p:cNvCxnSpPr/>
          <p:nvPr/>
        </p:nvCxnSpPr>
        <p:spPr bwMode="auto">
          <a:xfrm flipV="1">
            <a:off x="2493589" y="3215011"/>
            <a:ext cx="4340933" cy="1353"/>
          </a:xfrm>
          <a:prstGeom prst="straightConnector1">
            <a:avLst/>
          </a:prstGeom>
          <a:solidFill>
            <a:schemeClr val="accent1"/>
          </a:solidFill>
          <a:ln w="19050" cap="flat" cmpd="sng" algn="ctr">
            <a:solidFill>
              <a:schemeClr val="tx1"/>
            </a:solidFill>
            <a:prstDash val="solid"/>
            <a:round/>
            <a:headEnd type="arrow" w="med" len="med"/>
            <a:tailEnd type="none"/>
          </a:ln>
          <a:effectLst/>
        </p:spPr>
      </p:cxnSp>
      <p:sp>
        <p:nvSpPr>
          <p:cNvPr id="28" name="TextBox 27"/>
          <p:cNvSpPr txBox="1"/>
          <p:nvPr/>
        </p:nvSpPr>
        <p:spPr>
          <a:xfrm>
            <a:off x="4152872" y="2996655"/>
            <a:ext cx="2746266" cy="230832"/>
          </a:xfrm>
          <a:prstGeom prst="rect">
            <a:avLst/>
          </a:prstGeom>
          <a:noFill/>
        </p:spPr>
        <p:txBody>
          <a:bodyPr wrap="none" rtlCol="0">
            <a:spAutoFit/>
          </a:bodyPr>
          <a:lstStyle/>
          <a:p>
            <a:r>
              <a:rPr lang="en-US" sz="1000" dirty="0" smtClean="0"/>
              <a:t>Here is a summary of my link-state database.</a:t>
            </a:r>
            <a:endParaRPr lang="en-US" sz="1000" dirty="0"/>
          </a:p>
        </p:txBody>
      </p:sp>
      <p:sp>
        <p:nvSpPr>
          <p:cNvPr id="29" name="TextBox 28"/>
          <p:cNvSpPr txBox="1"/>
          <p:nvPr/>
        </p:nvSpPr>
        <p:spPr>
          <a:xfrm>
            <a:off x="6856297" y="2935339"/>
            <a:ext cx="532518" cy="424732"/>
          </a:xfrm>
          <a:prstGeom prst="rect">
            <a:avLst/>
          </a:prstGeom>
          <a:noFill/>
        </p:spPr>
        <p:txBody>
          <a:bodyPr wrap="none" rtlCol="0">
            <a:spAutoFit/>
          </a:bodyPr>
          <a:lstStyle/>
          <a:p>
            <a:r>
              <a:rPr lang="en-US" b="1" dirty="0" smtClean="0">
                <a:sym typeface="Wingdings"/>
              </a:rPr>
              <a:t></a:t>
            </a:r>
            <a:endParaRPr lang="en-US" b="1" dirty="0"/>
          </a:p>
        </p:txBody>
      </p:sp>
      <p:sp>
        <p:nvSpPr>
          <p:cNvPr id="30" name="TextBox 29"/>
          <p:cNvSpPr txBox="1"/>
          <p:nvPr/>
        </p:nvSpPr>
        <p:spPr>
          <a:xfrm>
            <a:off x="6882362" y="3213960"/>
            <a:ext cx="478016" cy="237757"/>
          </a:xfrm>
          <a:prstGeom prst="rect">
            <a:avLst/>
          </a:prstGeom>
          <a:noFill/>
        </p:spPr>
        <p:txBody>
          <a:bodyPr wrap="none" rtlCol="0">
            <a:spAutoFit/>
          </a:bodyPr>
          <a:lstStyle/>
          <a:p>
            <a:r>
              <a:rPr lang="en-US" sz="1050" b="1" dirty="0" smtClean="0"/>
              <a:t>DBD</a:t>
            </a:r>
            <a:endParaRPr lang="en-US" sz="1050" b="1" dirty="0"/>
          </a:p>
        </p:txBody>
      </p:sp>
      <p:sp>
        <p:nvSpPr>
          <p:cNvPr id="31" name="TextBox 30"/>
          <p:cNvSpPr txBox="1"/>
          <p:nvPr/>
        </p:nvSpPr>
        <p:spPr>
          <a:xfrm>
            <a:off x="1899103" y="3390334"/>
            <a:ext cx="532518" cy="424732"/>
          </a:xfrm>
          <a:prstGeom prst="rect">
            <a:avLst/>
          </a:prstGeom>
          <a:noFill/>
        </p:spPr>
        <p:txBody>
          <a:bodyPr wrap="none" rtlCol="0">
            <a:spAutoFit/>
          </a:bodyPr>
          <a:lstStyle/>
          <a:p>
            <a:r>
              <a:rPr lang="en-US" b="1" dirty="0" smtClean="0">
                <a:sym typeface="Wingdings"/>
              </a:rPr>
              <a:t></a:t>
            </a:r>
            <a:endParaRPr lang="en-US" b="1" dirty="0"/>
          </a:p>
        </p:txBody>
      </p:sp>
      <p:cxnSp>
        <p:nvCxnSpPr>
          <p:cNvPr id="33" name="Straight Arrow Connector 32"/>
          <p:cNvCxnSpPr>
            <a:stCxn id="31" idx="3"/>
          </p:cNvCxnSpPr>
          <p:nvPr/>
        </p:nvCxnSpPr>
        <p:spPr bwMode="auto">
          <a:xfrm flipV="1">
            <a:off x="2431621" y="3601347"/>
            <a:ext cx="4340933" cy="1353"/>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35" name="TextBox 34"/>
          <p:cNvSpPr txBox="1"/>
          <p:nvPr/>
        </p:nvSpPr>
        <p:spPr>
          <a:xfrm>
            <a:off x="2348120" y="3382991"/>
            <a:ext cx="2746265" cy="230832"/>
          </a:xfrm>
          <a:prstGeom prst="rect">
            <a:avLst/>
          </a:prstGeom>
          <a:noFill/>
        </p:spPr>
        <p:txBody>
          <a:bodyPr wrap="none" rtlCol="0">
            <a:spAutoFit/>
          </a:bodyPr>
          <a:lstStyle/>
          <a:p>
            <a:r>
              <a:rPr lang="en-US" sz="1000" dirty="0" smtClean="0"/>
              <a:t>Here is a summary of my link-state database.</a:t>
            </a:r>
            <a:endParaRPr lang="en-US" sz="1000" dirty="0"/>
          </a:p>
        </p:txBody>
      </p:sp>
      <p:sp>
        <p:nvSpPr>
          <p:cNvPr id="36" name="TextBox 35"/>
          <p:cNvSpPr txBox="1"/>
          <p:nvPr/>
        </p:nvSpPr>
        <p:spPr>
          <a:xfrm>
            <a:off x="1925168" y="3668955"/>
            <a:ext cx="478016" cy="237757"/>
          </a:xfrm>
          <a:prstGeom prst="rect">
            <a:avLst/>
          </a:prstGeom>
          <a:noFill/>
        </p:spPr>
        <p:txBody>
          <a:bodyPr wrap="none" rtlCol="0">
            <a:spAutoFit/>
          </a:bodyPr>
          <a:lstStyle/>
          <a:p>
            <a:r>
              <a:rPr lang="en-US" sz="1050" b="1" dirty="0" smtClean="0"/>
              <a:t>DBD</a:t>
            </a:r>
            <a:endParaRPr lang="en-US" sz="1050" b="1" dirty="0"/>
          </a:p>
        </p:txBody>
      </p:sp>
      <p:sp>
        <p:nvSpPr>
          <p:cNvPr id="39" name="TextBox 38"/>
          <p:cNvSpPr txBox="1"/>
          <p:nvPr/>
        </p:nvSpPr>
        <p:spPr>
          <a:xfrm>
            <a:off x="361748" y="3064334"/>
            <a:ext cx="1527308" cy="286232"/>
          </a:xfrm>
          <a:prstGeom prst="rect">
            <a:avLst/>
          </a:prstGeom>
          <a:solidFill>
            <a:srgbClr val="FFFF99"/>
          </a:solidFill>
          <a:ln>
            <a:solidFill>
              <a:schemeClr val="tx1"/>
            </a:solidFill>
          </a:ln>
        </p:spPr>
        <p:txBody>
          <a:bodyPr wrap="square" rtlCol="0">
            <a:spAutoFit/>
          </a:bodyPr>
          <a:lstStyle/>
          <a:p>
            <a:r>
              <a:rPr lang="en-US" sz="1400" b="1" dirty="0" smtClean="0"/>
              <a:t>Exchange State</a:t>
            </a:r>
            <a:endParaRPr lang="en-US" sz="1400" b="1" dirty="0"/>
          </a:p>
        </p:txBody>
      </p:sp>
      <p:sp>
        <p:nvSpPr>
          <p:cNvPr id="40" name="TextBox 39"/>
          <p:cNvSpPr txBox="1"/>
          <p:nvPr/>
        </p:nvSpPr>
        <p:spPr>
          <a:xfrm>
            <a:off x="1923135" y="3949134"/>
            <a:ext cx="532518" cy="424732"/>
          </a:xfrm>
          <a:prstGeom prst="rect">
            <a:avLst/>
          </a:prstGeom>
          <a:noFill/>
        </p:spPr>
        <p:txBody>
          <a:bodyPr wrap="none" rtlCol="0">
            <a:spAutoFit/>
          </a:bodyPr>
          <a:lstStyle/>
          <a:p>
            <a:r>
              <a:rPr lang="en-US" b="1" dirty="0" smtClean="0">
                <a:sym typeface="Wingdings"/>
              </a:rPr>
              <a:t></a:t>
            </a:r>
            <a:endParaRPr lang="en-US" b="1" dirty="0"/>
          </a:p>
        </p:txBody>
      </p:sp>
      <p:cxnSp>
        <p:nvCxnSpPr>
          <p:cNvPr id="41" name="Straight Arrow Connector 40"/>
          <p:cNvCxnSpPr>
            <a:stCxn id="40" idx="3"/>
          </p:cNvCxnSpPr>
          <p:nvPr/>
        </p:nvCxnSpPr>
        <p:spPr bwMode="auto">
          <a:xfrm flipV="1">
            <a:off x="2455653" y="4160148"/>
            <a:ext cx="4316901" cy="1352"/>
          </a:xfrm>
          <a:prstGeom prst="straightConnector1">
            <a:avLst/>
          </a:prstGeom>
          <a:solidFill>
            <a:schemeClr val="accent1"/>
          </a:solidFill>
          <a:ln w="19050" cap="flat" cmpd="sng" algn="ctr">
            <a:solidFill>
              <a:schemeClr val="tx1"/>
            </a:solidFill>
            <a:prstDash val="solid"/>
            <a:round/>
            <a:headEnd type="arrow" w="med" len="med"/>
            <a:tailEnd type="arrow"/>
          </a:ln>
          <a:effectLst/>
        </p:spPr>
      </p:cxnSp>
      <p:sp>
        <p:nvSpPr>
          <p:cNvPr id="42" name="TextBox 41"/>
          <p:cNvSpPr txBox="1"/>
          <p:nvPr/>
        </p:nvSpPr>
        <p:spPr>
          <a:xfrm>
            <a:off x="2348120" y="3949699"/>
            <a:ext cx="4344780" cy="230832"/>
          </a:xfrm>
          <a:prstGeom prst="rect">
            <a:avLst/>
          </a:prstGeom>
          <a:noFill/>
        </p:spPr>
        <p:txBody>
          <a:bodyPr wrap="square" rtlCol="0">
            <a:spAutoFit/>
          </a:bodyPr>
          <a:lstStyle/>
          <a:p>
            <a:r>
              <a:rPr lang="en-US" sz="1000" dirty="0" smtClean="0"/>
              <a:t>Thanks for the information!</a:t>
            </a:r>
            <a:endParaRPr lang="en-US" sz="1000" dirty="0"/>
          </a:p>
        </p:txBody>
      </p:sp>
      <p:sp>
        <p:nvSpPr>
          <p:cNvPr id="44" name="TextBox 43"/>
          <p:cNvSpPr txBox="1"/>
          <p:nvPr/>
        </p:nvSpPr>
        <p:spPr>
          <a:xfrm>
            <a:off x="1887068" y="4227755"/>
            <a:ext cx="604653" cy="237757"/>
          </a:xfrm>
          <a:prstGeom prst="rect">
            <a:avLst/>
          </a:prstGeom>
          <a:noFill/>
        </p:spPr>
        <p:txBody>
          <a:bodyPr wrap="none" rtlCol="0">
            <a:spAutoFit/>
          </a:bodyPr>
          <a:lstStyle/>
          <a:p>
            <a:r>
              <a:rPr lang="en-US" sz="1050" b="1" dirty="0" smtClean="0"/>
              <a:t>LSAck</a:t>
            </a:r>
            <a:endParaRPr lang="en-US" sz="1050" b="1" dirty="0"/>
          </a:p>
        </p:txBody>
      </p:sp>
      <p:sp>
        <p:nvSpPr>
          <p:cNvPr id="47" name="TextBox 46"/>
          <p:cNvSpPr txBox="1"/>
          <p:nvPr/>
        </p:nvSpPr>
        <p:spPr>
          <a:xfrm>
            <a:off x="6926935" y="3949134"/>
            <a:ext cx="532518" cy="424732"/>
          </a:xfrm>
          <a:prstGeom prst="rect">
            <a:avLst/>
          </a:prstGeom>
          <a:noFill/>
        </p:spPr>
        <p:txBody>
          <a:bodyPr wrap="none" rtlCol="0">
            <a:spAutoFit/>
          </a:bodyPr>
          <a:lstStyle/>
          <a:p>
            <a:r>
              <a:rPr lang="en-US" b="1" dirty="0" smtClean="0">
                <a:sym typeface="Wingdings"/>
              </a:rPr>
              <a:t></a:t>
            </a:r>
            <a:endParaRPr lang="en-US" b="1" dirty="0"/>
          </a:p>
        </p:txBody>
      </p:sp>
      <p:sp>
        <p:nvSpPr>
          <p:cNvPr id="48" name="TextBox 47"/>
          <p:cNvSpPr txBox="1"/>
          <p:nvPr/>
        </p:nvSpPr>
        <p:spPr>
          <a:xfrm>
            <a:off x="6890868" y="4227755"/>
            <a:ext cx="604653" cy="237757"/>
          </a:xfrm>
          <a:prstGeom prst="rect">
            <a:avLst/>
          </a:prstGeom>
          <a:noFill/>
        </p:spPr>
        <p:txBody>
          <a:bodyPr wrap="none" rtlCol="0">
            <a:spAutoFit/>
          </a:bodyPr>
          <a:lstStyle/>
          <a:p>
            <a:r>
              <a:rPr lang="en-US" sz="1050" b="1" dirty="0" smtClean="0"/>
              <a:t>LSAck</a:t>
            </a:r>
            <a:endParaRPr lang="en-US" sz="1050" b="1" dirty="0"/>
          </a:p>
        </p:txBody>
      </p:sp>
      <p:sp>
        <p:nvSpPr>
          <p:cNvPr id="49" name="TextBox 48"/>
          <p:cNvSpPr txBox="1"/>
          <p:nvPr/>
        </p:nvSpPr>
        <p:spPr>
          <a:xfrm>
            <a:off x="361748" y="4880434"/>
            <a:ext cx="1527308" cy="286232"/>
          </a:xfrm>
          <a:prstGeom prst="rect">
            <a:avLst/>
          </a:prstGeom>
          <a:solidFill>
            <a:srgbClr val="FFFF99"/>
          </a:solidFill>
          <a:ln>
            <a:solidFill>
              <a:schemeClr val="tx1"/>
            </a:solidFill>
          </a:ln>
        </p:spPr>
        <p:txBody>
          <a:bodyPr wrap="square" rtlCol="0">
            <a:spAutoFit/>
          </a:bodyPr>
          <a:lstStyle/>
          <a:p>
            <a:r>
              <a:rPr lang="en-US" sz="1400" b="1" dirty="0" smtClean="0"/>
              <a:t>Loading State</a:t>
            </a:r>
            <a:endParaRPr lang="en-US" sz="1400" b="1" dirty="0"/>
          </a:p>
        </p:txBody>
      </p:sp>
      <p:sp>
        <p:nvSpPr>
          <p:cNvPr id="50" name="TextBox 49"/>
          <p:cNvSpPr txBox="1"/>
          <p:nvPr/>
        </p:nvSpPr>
        <p:spPr>
          <a:xfrm>
            <a:off x="1911803" y="4863534"/>
            <a:ext cx="532518" cy="424732"/>
          </a:xfrm>
          <a:prstGeom prst="rect">
            <a:avLst/>
          </a:prstGeom>
          <a:noFill/>
        </p:spPr>
        <p:txBody>
          <a:bodyPr wrap="none" rtlCol="0">
            <a:spAutoFit/>
          </a:bodyPr>
          <a:lstStyle/>
          <a:p>
            <a:r>
              <a:rPr lang="en-US" b="1" dirty="0" smtClean="0">
                <a:sym typeface="Wingdings"/>
              </a:rPr>
              <a:t></a:t>
            </a:r>
            <a:endParaRPr lang="en-US" b="1" dirty="0"/>
          </a:p>
        </p:txBody>
      </p:sp>
      <p:cxnSp>
        <p:nvCxnSpPr>
          <p:cNvPr id="51" name="Straight Arrow Connector 50"/>
          <p:cNvCxnSpPr>
            <a:stCxn id="50" idx="3"/>
          </p:cNvCxnSpPr>
          <p:nvPr/>
        </p:nvCxnSpPr>
        <p:spPr bwMode="auto">
          <a:xfrm flipV="1">
            <a:off x="2444321" y="5074547"/>
            <a:ext cx="4340933" cy="1353"/>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57" name="TextBox 56"/>
          <p:cNvSpPr txBox="1"/>
          <p:nvPr/>
        </p:nvSpPr>
        <p:spPr>
          <a:xfrm>
            <a:off x="2360820" y="4856191"/>
            <a:ext cx="3071675" cy="230832"/>
          </a:xfrm>
          <a:prstGeom prst="rect">
            <a:avLst/>
          </a:prstGeom>
          <a:noFill/>
        </p:spPr>
        <p:txBody>
          <a:bodyPr wrap="none" rtlCol="0">
            <a:spAutoFit/>
          </a:bodyPr>
          <a:lstStyle/>
          <a:p>
            <a:r>
              <a:rPr lang="en-US" sz="1000" dirty="0" smtClean="0"/>
              <a:t>I need more information on the 172.16.6.0 network.</a:t>
            </a:r>
            <a:endParaRPr lang="en-US" sz="1000" dirty="0"/>
          </a:p>
        </p:txBody>
      </p:sp>
      <p:sp>
        <p:nvSpPr>
          <p:cNvPr id="60" name="TextBox 59"/>
          <p:cNvSpPr txBox="1"/>
          <p:nvPr/>
        </p:nvSpPr>
        <p:spPr>
          <a:xfrm>
            <a:off x="1937868" y="5142155"/>
            <a:ext cx="453971" cy="237757"/>
          </a:xfrm>
          <a:prstGeom prst="rect">
            <a:avLst/>
          </a:prstGeom>
          <a:noFill/>
        </p:spPr>
        <p:txBody>
          <a:bodyPr wrap="none" rtlCol="0">
            <a:spAutoFit/>
          </a:bodyPr>
          <a:lstStyle/>
          <a:p>
            <a:r>
              <a:rPr lang="en-US" sz="1050" b="1" dirty="0" err="1" smtClean="0"/>
              <a:t>LSR</a:t>
            </a:r>
            <a:endParaRPr lang="en-US" sz="1050" b="1" dirty="0"/>
          </a:p>
        </p:txBody>
      </p:sp>
      <p:cxnSp>
        <p:nvCxnSpPr>
          <p:cNvPr id="67" name="Straight Arrow Connector 66"/>
          <p:cNvCxnSpPr/>
          <p:nvPr/>
        </p:nvCxnSpPr>
        <p:spPr bwMode="auto">
          <a:xfrm flipV="1">
            <a:off x="2506289" y="5564511"/>
            <a:ext cx="4340933" cy="1353"/>
          </a:xfrm>
          <a:prstGeom prst="straightConnector1">
            <a:avLst/>
          </a:prstGeom>
          <a:solidFill>
            <a:schemeClr val="accent1"/>
          </a:solidFill>
          <a:ln w="19050" cap="flat" cmpd="sng" algn="ctr">
            <a:solidFill>
              <a:schemeClr val="tx1"/>
            </a:solidFill>
            <a:prstDash val="solid"/>
            <a:round/>
            <a:headEnd type="arrow" w="med" len="med"/>
            <a:tailEnd type="none"/>
          </a:ln>
          <a:effectLst/>
        </p:spPr>
      </p:cxnSp>
      <p:sp>
        <p:nvSpPr>
          <p:cNvPr id="68" name="TextBox 67"/>
          <p:cNvSpPr txBox="1"/>
          <p:nvPr/>
        </p:nvSpPr>
        <p:spPr>
          <a:xfrm>
            <a:off x="4841510" y="5346155"/>
            <a:ext cx="2151551" cy="230832"/>
          </a:xfrm>
          <a:prstGeom prst="rect">
            <a:avLst/>
          </a:prstGeom>
          <a:noFill/>
        </p:spPr>
        <p:txBody>
          <a:bodyPr wrap="none" rtlCol="0">
            <a:spAutoFit/>
          </a:bodyPr>
          <a:lstStyle/>
          <a:p>
            <a:r>
              <a:rPr lang="en-US" sz="1000" dirty="0" smtClean="0"/>
              <a:t>Here is the entry for 172.16.6.0/24.</a:t>
            </a:r>
            <a:endParaRPr lang="en-US" sz="1000" dirty="0"/>
          </a:p>
        </p:txBody>
      </p:sp>
      <p:sp>
        <p:nvSpPr>
          <p:cNvPr id="69" name="TextBox 68"/>
          <p:cNvSpPr txBox="1"/>
          <p:nvPr/>
        </p:nvSpPr>
        <p:spPr>
          <a:xfrm>
            <a:off x="6868997" y="5284839"/>
            <a:ext cx="532518" cy="424732"/>
          </a:xfrm>
          <a:prstGeom prst="rect">
            <a:avLst/>
          </a:prstGeom>
          <a:noFill/>
        </p:spPr>
        <p:txBody>
          <a:bodyPr wrap="none" rtlCol="0">
            <a:spAutoFit/>
          </a:bodyPr>
          <a:lstStyle/>
          <a:p>
            <a:r>
              <a:rPr lang="en-US" b="1" dirty="0" smtClean="0">
                <a:sym typeface="Wingdings"/>
              </a:rPr>
              <a:t></a:t>
            </a:r>
            <a:endParaRPr lang="en-US" b="1" dirty="0"/>
          </a:p>
        </p:txBody>
      </p:sp>
      <p:sp>
        <p:nvSpPr>
          <p:cNvPr id="70" name="TextBox 69"/>
          <p:cNvSpPr txBox="1"/>
          <p:nvPr/>
        </p:nvSpPr>
        <p:spPr>
          <a:xfrm>
            <a:off x="6908271" y="5563460"/>
            <a:ext cx="453971" cy="237757"/>
          </a:xfrm>
          <a:prstGeom prst="rect">
            <a:avLst/>
          </a:prstGeom>
          <a:noFill/>
        </p:spPr>
        <p:txBody>
          <a:bodyPr wrap="none" rtlCol="0">
            <a:spAutoFit/>
          </a:bodyPr>
          <a:lstStyle/>
          <a:p>
            <a:r>
              <a:rPr lang="en-US" sz="1050" b="1" dirty="0" smtClean="0"/>
              <a:t>LSU</a:t>
            </a:r>
            <a:endParaRPr lang="en-US" sz="1050" b="1" dirty="0"/>
          </a:p>
        </p:txBody>
      </p:sp>
      <p:sp>
        <p:nvSpPr>
          <p:cNvPr id="71" name="TextBox 70"/>
          <p:cNvSpPr txBox="1"/>
          <p:nvPr/>
        </p:nvSpPr>
        <p:spPr>
          <a:xfrm>
            <a:off x="1923135" y="5739834"/>
            <a:ext cx="532518" cy="424732"/>
          </a:xfrm>
          <a:prstGeom prst="rect">
            <a:avLst/>
          </a:prstGeom>
          <a:noFill/>
        </p:spPr>
        <p:txBody>
          <a:bodyPr wrap="none" rtlCol="0">
            <a:spAutoFit/>
          </a:bodyPr>
          <a:lstStyle/>
          <a:p>
            <a:r>
              <a:rPr lang="en-US" b="1" dirty="0" smtClean="0">
                <a:sym typeface="Wingdings"/>
              </a:rPr>
              <a:t></a:t>
            </a:r>
            <a:endParaRPr lang="en-US" b="1" dirty="0"/>
          </a:p>
        </p:txBody>
      </p:sp>
      <p:cxnSp>
        <p:nvCxnSpPr>
          <p:cNvPr id="72" name="Straight Arrow Connector 71"/>
          <p:cNvCxnSpPr>
            <a:stCxn id="71" idx="3"/>
          </p:cNvCxnSpPr>
          <p:nvPr/>
        </p:nvCxnSpPr>
        <p:spPr bwMode="auto">
          <a:xfrm flipV="1">
            <a:off x="2455653" y="5950848"/>
            <a:ext cx="4316901" cy="1352"/>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73" name="TextBox 72"/>
          <p:cNvSpPr txBox="1"/>
          <p:nvPr/>
        </p:nvSpPr>
        <p:spPr>
          <a:xfrm>
            <a:off x="2348120" y="5740399"/>
            <a:ext cx="4344780" cy="230832"/>
          </a:xfrm>
          <a:prstGeom prst="rect">
            <a:avLst/>
          </a:prstGeom>
          <a:noFill/>
        </p:spPr>
        <p:txBody>
          <a:bodyPr wrap="square" rtlCol="0">
            <a:spAutoFit/>
          </a:bodyPr>
          <a:lstStyle/>
          <a:p>
            <a:pPr algn="l"/>
            <a:r>
              <a:rPr lang="en-US" sz="1000" dirty="0" smtClean="0"/>
              <a:t>Thanks for the information!</a:t>
            </a:r>
            <a:endParaRPr lang="en-US" sz="1000" dirty="0"/>
          </a:p>
        </p:txBody>
      </p:sp>
      <p:sp>
        <p:nvSpPr>
          <p:cNvPr id="74" name="TextBox 73"/>
          <p:cNvSpPr txBox="1"/>
          <p:nvPr/>
        </p:nvSpPr>
        <p:spPr>
          <a:xfrm>
            <a:off x="1887068" y="6018455"/>
            <a:ext cx="604653" cy="237757"/>
          </a:xfrm>
          <a:prstGeom prst="rect">
            <a:avLst/>
          </a:prstGeom>
          <a:noFill/>
        </p:spPr>
        <p:txBody>
          <a:bodyPr wrap="none" rtlCol="0">
            <a:spAutoFit/>
          </a:bodyPr>
          <a:lstStyle/>
          <a:p>
            <a:r>
              <a:rPr lang="en-US" sz="1050" b="1" dirty="0" smtClean="0"/>
              <a:t>LSAck</a:t>
            </a:r>
            <a:endParaRPr lang="en-US" sz="1050" b="1" dirty="0"/>
          </a:p>
        </p:txBody>
      </p:sp>
      <p:sp>
        <p:nvSpPr>
          <p:cNvPr id="77" name="TextBox 76"/>
          <p:cNvSpPr txBox="1"/>
          <p:nvPr/>
        </p:nvSpPr>
        <p:spPr>
          <a:xfrm>
            <a:off x="361748" y="6213934"/>
            <a:ext cx="1527308" cy="286232"/>
          </a:xfrm>
          <a:prstGeom prst="rect">
            <a:avLst/>
          </a:prstGeom>
          <a:solidFill>
            <a:srgbClr val="FFFF99"/>
          </a:solidFill>
          <a:ln>
            <a:solidFill>
              <a:schemeClr val="tx1"/>
            </a:solidFill>
          </a:ln>
        </p:spPr>
        <p:txBody>
          <a:bodyPr wrap="square" rtlCol="0">
            <a:spAutoFit/>
          </a:bodyPr>
          <a:lstStyle/>
          <a:p>
            <a:r>
              <a:rPr lang="en-US" sz="1400" b="1" dirty="0" smtClean="0"/>
              <a:t>Full State</a:t>
            </a:r>
            <a:endParaRPr lang="en-US" sz="1400" b="1"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p:txBody>
          <a:bodyPr/>
          <a:lstStyle/>
          <a:p>
            <a:r>
              <a:rPr lang="en-US" smtClean="0"/>
              <a:t>Adjacent OSPF Neighbors</a:t>
            </a:r>
          </a:p>
        </p:txBody>
      </p:sp>
      <p:sp>
        <p:nvSpPr>
          <p:cNvPr id="575491" name="Rectangle 3"/>
          <p:cNvSpPr>
            <a:spLocks noGrp="1" noChangeArrowheads="1"/>
          </p:cNvSpPr>
          <p:nvPr>
            <p:ph idx="1"/>
          </p:nvPr>
        </p:nvSpPr>
        <p:spPr/>
        <p:txBody>
          <a:bodyPr/>
          <a:lstStyle/>
          <a:p>
            <a:r>
              <a:rPr lang="en-US" smtClean="0"/>
              <a:t>Once neighbors adjacencies have been established, the Hello packet continues to be transmitted every 10 seconds (default) between neighbors. </a:t>
            </a:r>
          </a:p>
          <a:p>
            <a:pPr lvl="1"/>
            <a:r>
              <a:rPr lang="en-US" smtClean="0"/>
              <a:t>As long as the other routers keep receiving the Hello packets, the transmitting router and its networks reside in the topology database.</a:t>
            </a:r>
          </a:p>
          <a:p>
            <a:r>
              <a:rPr lang="en-US" smtClean="0"/>
              <a:t>After the topological databases are synchronized, updates (LSUs) are sent only to neighbors when:</a:t>
            </a:r>
          </a:p>
          <a:p>
            <a:pPr lvl="1"/>
            <a:r>
              <a:rPr lang="en-US" smtClean="0"/>
              <a:t>A change is perceived (Incremental updates)</a:t>
            </a:r>
          </a:p>
          <a:p>
            <a:pPr lvl="1"/>
            <a:r>
              <a:rPr lang="en-US" smtClean="0"/>
              <a:t>Every 30 minutes (Condensed version is forwarded).</a:t>
            </a:r>
          </a:p>
          <a:p>
            <a:pPr lvl="1"/>
            <a:endParaRPr lang="en-US" dirty="0" smtClean="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Link-State Data Structures</a:t>
            </a:r>
            <a:endParaRPr lang="en-US" dirty="0"/>
          </a:p>
        </p:txBody>
      </p:sp>
      <p:sp>
        <p:nvSpPr>
          <p:cNvPr id="3" name="Content Placeholder 2"/>
          <p:cNvSpPr>
            <a:spLocks noGrp="1"/>
          </p:cNvSpPr>
          <p:nvPr>
            <p:ph idx="1"/>
          </p:nvPr>
        </p:nvSpPr>
        <p:spPr/>
        <p:txBody>
          <a:bodyPr/>
          <a:lstStyle/>
          <a:p>
            <a:r>
              <a:rPr lang="en-US" dirty="0" smtClean="0"/>
              <a:t>Each LSA entry has its own aging timer, which the link-state age field carries. </a:t>
            </a:r>
          </a:p>
          <a:p>
            <a:r>
              <a:rPr lang="en-US" dirty="0" smtClean="0"/>
              <a:t>The default aging timer value for OSPF is 30 minutes (1800 seconds). </a:t>
            </a:r>
          </a:p>
          <a:p>
            <a:r>
              <a:rPr lang="en-US" dirty="0" smtClean="0"/>
              <a:t>After an LSA entry ages, the router that originated the entry sends the LSA, with a higher sequence number, in a link-state update (LSU), to verify that the link is still active. </a:t>
            </a:r>
          </a:p>
          <a:p>
            <a:pPr lvl="1"/>
            <a:r>
              <a:rPr lang="en-US" dirty="0" smtClean="0"/>
              <a:t>The LSU can contain one or more LSAs. </a:t>
            </a:r>
          </a:p>
          <a:p>
            <a:pPr lvl="1"/>
            <a:r>
              <a:rPr lang="en-US" dirty="0" smtClean="0"/>
              <a:t>This LSA validation method saves on bandwidth compared to distance-vector routers, which send their entire routing table at short, periodic intervals.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Link-State Data Structures</a:t>
            </a:r>
            <a:endParaRPr lang="en-US" dirty="0"/>
          </a:p>
        </p:txBody>
      </p:sp>
      <p:pic>
        <p:nvPicPr>
          <p:cNvPr id="6" name="Picture 2"/>
          <p:cNvPicPr>
            <a:picLocks noChangeAspect="1" noChangeArrowheads="1"/>
          </p:cNvPicPr>
          <p:nvPr/>
        </p:nvPicPr>
        <p:blipFill>
          <a:blip r:embed="rId3"/>
          <a:srcRect/>
          <a:stretch>
            <a:fillRect/>
          </a:stretch>
        </p:blipFill>
        <p:spPr bwMode="auto">
          <a:xfrm>
            <a:off x="948267" y="1252349"/>
            <a:ext cx="6955191" cy="50981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title"/>
          </p:nvPr>
        </p:nvSpPr>
        <p:spPr/>
        <p:txBody>
          <a:bodyPr/>
          <a:lstStyle/>
          <a:p>
            <a:pPr eaLnBrk="1" hangingPunct="1"/>
            <a:r>
              <a:rPr lang="en-US" dirty="0" smtClean="0"/>
              <a:t>OSPF Administrative Distance</a:t>
            </a:r>
          </a:p>
        </p:txBody>
      </p:sp>
      <p:graphicFrame>
        <p:nvGraphicFramePr>
          <p:cNvPr id="7" name="Table Placeholder 6"/>
          <p:cNvGraphicFramePr>
            <a:graphicFrameLocks noGrp="1"/>
          </p:cNvGraphicFramePr>
          <p:nvPr>
            <p:ph type="tbl" idx="1"/>
          </p:nvPr>
        </p:nvGraphicFramePr>
        <p:xfrm>
          <a:off x="402232" y="1204913"/>
          <a:ext cx="8316914" cy="4450080"/>
        </p:xfrm>
        <a:graphic>
          <a:graphicData uri="http://schemas.openxmlformats.org/drawingml/2006/table">
            <a:tbl>
              <a:tblPr firstRow="1" bandRow="1">
                <a:tableStyleId>{5C22544A-7EE6-4342-B048-85BDC9FD1C3A}</a:tableStyleId>
              </a:tblPr>
              <a:tblGrid>
                <a:gridCol w="4158457"/>
                <a:gridCol w="4158457"/>
              </a:tblGrid>
              <a:tr h="370840">
                <a:tc>
                  <a:txBody>
                    <a:bodyPr/>
                    <a:lstStyle/>
                    <a:p>
                      <a:r>
                        <a:rPr lang="en-US" smtClean="0"/>
                        <a:t>Route</a:t>
                      </a:r>
                      <a:r>
                        <a:rPr lang="en-US" baseline="0" smtClean="0"/>
                        <a:t> Source</a:t>
                      </a:r>
                      <a:endParaRPr lang="en-US"/>
                    </a:p>
                  </a:txBody>
                  <a:tcPr/>
                </a:tc>
                <a:tc>
                  <a:txBody>
                    <a:bodyPr/>
                    <a:lstStyle/>
                    <a:p>
                      <a:r>
                        <a:rPr lang="en-US" smtClean="0"/>
                        <a:t>Administrative Distance</a:t>
                      </a:r>
                      <a:endParaRPr lang="en-US"/>
                    </a:p>
                  </a:txBody>
                  <a:tcPr/>
                </a:tc>
              </a:tr>
              <a:tr h="370840">
                <a:tc>
                  <a:txBody>
                    <a:bodyPr/>
                    <a:lstStyle/>
                    <a:p>
                      <a:r>
                        <a:rPr lang="en-US" smtClean="0"/>
                        <a:t>Connected</a:t>
                      </a:r>
                      <a:endParaRPr lang="en-US"/>
                    </a:p>
                  </a:txBody>
                  <a:tcPr/>
                </a:tc>
                <a:tc>
                  <a:txBody>
                    <a:bodyPr/>
                    <a:lstStyle/>
                    <a:p>
                      <a:r>
                        <a:rPr lang="en-US" smtClean="0"/>
                        <a:t>0</a:t>
                      </a:r>
                      <a:endParaRPr lang="en-US"/>
                    </a:p>
                  </a:txBody>
                  <a:tcPr/>
                </a:tc>
              </a:tr>
              <a:tr h="370840">
                <a:tc>
                  <a:txBody>
                    <a:bodyPr/>
                    <a:lstStyle/>
                    <a:p>
                      <a:r>
                        <a:rPr lang="en-US" smtClean="0"/>
                        <a:t>Static</a:t>
                      </a:r>
                      <a:endParaRPr lang="en-US"/>
                    </a:p>
                  </a:txBody>
                  <a:tcPr/>
                </a:tc>
                <a:tc>
                  <a:txBody>
                    <a:bodyPr/>
                    <a:lstStyle/>
                    <a:p>
                      <a:r>
                        <a:rPr lang="en-US" smtClean="0"/>
                        <a:t>1</a:t>
                      </a:r>
                      <a:endParaRPr lang="en-US"/>
                    </a:p>
                  </a:txBody>
                  <a:tcPr/>
                </a:tc>
              </a:tr>
              <a:tr h="370840">
                <a:tc>
                  <a:txBody>
                    <a:bodyPr/>
                    <a:lstStyle/>
                    <a:p>
                      <a:r>
                        <a:rPr lang="en-US" smtClean="0"/>
                        <a:t>EIGRP Summary</a:t>
                      </a:r>
                      <a:endParaRPr lang="en-US"/>
                    </a:p>
                  </a:txBody>
                  <a:tcPr/>
                </a:tc>
                <a:tc>
                  <a:txBody>
                    <a:bodyPr/>
                    <a:lstStyle/>
                    <a:p>
                      <a:r>
                        <a:rPr lang="en-US" smtClean="0"/>
                        <a:t>5</a:t>
                      </a:r>
                      <a:endParaRPr lang="en-US"/>
                    </a:p>
                  </a:txBody>
                  <a:tcPr/>
                </a:tc>
              </a:tr>
              <a:tr h="370840">
                <a:tc>
                  <a:txBody>
                    <a:bodyPr/>
                    <a:lstStyle/>
                    <a:p>
                      <a:r>
                        <a:rPr lang="en-US" smtClean="0"/>
                        <a:t>External BGP</a:t>
                      </a:r>
                      <a:endParaRPr lang="en-US"/>
                    </a:p>
                  </a:txBody>
                  <a:tcPr/>
                </a:tc>
                <a:tc>
                  <a:txBody>
                    <a:bodyPr/>
                    <a:lstStyle/>
                    <a:p>
                      <a:r>
                        <a:rPr lang="en-US" smtClean="0"/>
                        <a:t>20</a:t>
                      </a:r>
                      <a:endParaRPr lang="en-US"/>
                    </a:p>
                  </a:txBody>
                  <a:tcPr/>
                </a:tc>
              </a:tr>
              <a:tr h="370840">
                <a:tc>
                  <a:txBody>
                    <a:bodyPr/>
                    <a:lstStyle/>
                    <a:p>
                      <a:r>
                        <a:rPr lang="en-US" smtClean="0"/>
                        <a:t>Internal EIGRP</a:t>
                      </a:r>
                      <a:endParaRPr lang="en-US"/>
                    </a:p>
                  </a:txBody>
                  <a:tcPr/>
                </a:tc>
                <a:tc>
                  <a:txBody>
                    <a:bodyPr/>
                    <a:lstStyle/>
                    <a:p>
                      <a:r>
                        <a:rPr lang="en-US" smtClean="0"/>
                        <a:t>90</a:t>
                      </a:r>
                      <a:endParaRPr lang="en-US"/>
                    </a:p>
                  </a:txBody>
                  <a:tcPr/>
                </a:tc>
              </a:tr>
              <a:tr h="370840">
                <a:tc>
                  <a:txBody>
                    <a:bodyPr/>
                    <a:lstStyle/>
                    <a:p>
                      <a:r>
                        <a:rPr lang="en-US" smtClean="0"/>
                        <a:t>IGRP</a:t>
                      </a:r>
                      <a:endParaRPr lang="en-US"/>
                    </a:p>
                  </a:txBody>
                  <a:tcPr/>
                </a:tc>
                <a:tc>
                  <a:txBody>
                    <a:bodyPr/>
                    <a:lstStyle/>
                    <a:p>
                      <a:r>
                        <a:rPr lang="en-US" smtClean="0"/>
                        <a:t>100</a:t>
                      </a:r>
                      <a:endParaRPr lang="en-US"/>
                    </a:p>
                  </a:txBody>
                  <a:tcPr/>
                </a:tc>
              </a:tr>
              <a:tr h="370840">
                <a:tc>
                  <a:txBody>
                    <a:bodyPr/>
                    <a:lstStyle/>
                    <a:p>
                      <a:r>
                        <a:rPr lang="en-US" smtClean="0"/>
                        <a:t>OSPF</a:t>
                      </a:r>
                      <a:endParaRPr lang="en-US"/>
                    </a:p>
                  </a:txBody>
                  <a:tcPr>
                    <a:solidFill>
                      <a:srgbClr val="FFFF99"/>
                    </a:solidFill>
                  </a:tcPr>
                </a:tc>
                <a:tc>
                  <a:txBody>
                    <a:bodyPr/>
                    <a:lstStyle/>
                    <a:p>
                      <a:r>
                        <a:rPr lang="en-US" smtClean="0"/>
                        <a:t>110</a:t>
                      </a:r>
                      <a:endParaRPr lang="en-US"/>
                    </a:p>
                  </a:txBody>
                  <a:tcPr>
                    <a:solidFill>
                      <a:srgbClr val="FFFF99"/>
                    </a:solidFill>
                  </a:tcPr>
                </a:tc>
              </a:tr>
              <a:tr h="370840">
                <a:tc>
                  <a:txBody>
                    <a:bodyPr/>
                    <a:lstStyle/>
                    <a:p>
                      <a:r>
                        <a:rPr lang="en-US" smtClean="0"/>
                        <a:t>IS IS</a:t>
                      </a:r>
                      <a:endParaRPr lang="en-US"/>
                    </a:p>
                  </a:txBody>
                  <a:tcPr/>
                </a:tc>
                <a:tc>
                  <a:txBody>
                    <a:bodyPr/>
                    <a:lstStyle/>
                    <a:p>
                      <a:r>
                        <a:rPr lang="en-US" smtClean="0"/>
                        <a:t>115</a:t>
                      </a:r>
                      <a:endParaRPr lang="en-US"/>
                    </a:p>
                  </a:txBody>
                  <a:tcPr/>
                </a:tc>
              </a:tr>
              <a:tr h="370840">
                <a:tc>
                  <a:txBody>
                    <a:bodyPr/>
                    <a:lstStyle/>
                    <a:p>
                      <a:r>
                        <a:rPr lang="en-US" smtClean="0"/>
                        <a:t>RIP</a:t>
                      </a:r>
                      <a:endParaRPr lang="en-US"/>
                    </a:p>
                  </a:txBody>
                  <a:tcPr/>
                </a:tc>
                <a:tc>
                  <a:txBody>
                    <a:bodyPr/>
                    <a:lstStyle/>
                    <a:p>
                      <a:r>
                        <a:rPr lang="en-US" smtClean="0"/>
                        <a:t>120</a:t>
                      </a:r>
                      <a:endParaRPr lang="en-US"/>
                    </a:p>
                  </a:txBody>
                  <a:tcPr/>
                </a:tc>
              </a:tr>
              <a:tr h="370840">
                <a:tc>
                  <a:txBody>
                    <a:bodyPr/>
                    <a:lstStyle/>
                    <a:p>
                      <a:r>
                        <a:rPr lang="en-US" smtClean="0"/>
                        <a:t>External EIGRP</a:t>
                      </a:r>
                      <a:endParaRPr lang="en-US"/>
                    </a:p>
                  </a:txBody>
                  <a:tcPr/>
                </a:tc>
                <a:tc>
                  <a:txBody>
                    <a:bodyPr/>
                    <a:lstStyle/>
                    <a:p>
                      <a:r>
                        <a:rPr lang="en-US" smtClean="0"/>
                        <a:t>170</a:t>
                      </a:r>
                      <a:endParaRPr lang="en-US"/>
                    </a:p>
                  </a:txBody>
                  <a:tcPr/>
                </a:tc>
              </a:tr>
              <a:tr h="370840">
                <a:tc>
                  <a:txBody>
                    <a:bodyPr/>
                    <a:lstStyle/>
                    <a:p>
                      <a:r>
                        <a:rPr lang="en-US" smtClean="0"/>
                        <a:t>Internal BGP</a:t>
                      </a:r>
                      <a:endParaRPr lang="en-US"/>
                    </a:p>
                  </a:txBody>
                  <a:tcPr/>
                </a:tc>
                <a:tc>
                  <a:txBody>
                    <a:bodyPr/>
                    <a:lstStyle/>
                    <a:p>
                      <a:r>
                        <a:rPr lang="en-US" smtClean="0"/>
                        <a:t>200</a:t>
                      </a:r>
                      <a:endParaRPr lang="en-US"/>
                    </a:p>
                  </a:txBody>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Planning OSPF Routing Implementations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to Deploy OSPF</a:t>
            </a:r>
            <a:endParaRPr lang="en-US" dirty="0"/>
          </a:p>
        </p:txBody>
      </p:sp>
      <p:sp>
        <p:nvSpPr>
          <p:cNvPr id="3" name="Content Placeholder 2"/>
          <p:cNvSpPr>
            <a:spLocks noGrp="1"/>
          </p:cNvSpPr>
          <p:nvPr>
            <p:ph idx="1"/>
          </p:nvPr>
        </p:nvSpPr>
        <p:spPr/>
        <p:txBody>
          <a:bodyPr/>
          <a:lstStyle/>
          <a:p>
            <a:r>
              <a:rPr lang="en-US" dirty="0" smtClean="0"/>
              <a:t>Prior to deploying an OSPF routing solution, the following should be considered:</a:t>
            </a:r>
          </a:p>
          <a:p>
            <a:pPr lvl="1"/>
            <a:r>
              <a:rPr lang="en-US" dirty="0" smtClean="0"/>
              <a:t>IP addressing plan</a:t>
            </a:r>
          </a:p>
          <a:p>
            <a:pPr lvl="1"/>
            <a:r>
              <a:rPr lang="en-US" dirty="0" smtClean="0"/>
              <a:t>Network topology</a:t>
            </a:r>
          </a:p>
          <a:p>
            <a:pPr lvl="1"/>
            <a:r>
              <a:rPr lang="en-US" dirty="0" smtClean="0"/>
              <a:t>OSPF areas </a:t>
            </a:r>
          </a:p>
          <a:p>
            <a:r>
              <a:rPr lang="en-US" dirty="0" smtClean="0"/>
              <a:t>Once the requirements have been assessed, the implementation plan can be created.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p:txBody>
          <a:bodyPr/>
          <a:lstStyle/>
          <a:p>
            <a:r>
              <a:rPr lang="en-US" dirty="0" smtClean="0"/>
              <a:t>OSPF Features</a:t>
            </a:r>
          </a:p>
        </p:txBody>
      </p:sp>
      <p:sp>
        <p:nvSpPr>
          <p:cNvPr id="733187" name="Rectangle 3"/>
          <p:cNvSpPr>
            <a:spLocks noGrp="1" noChangeArrowheads="1"/>
          </p:cNvSpPr>
          <p:nvPr>
            <p:ph idx="1"/>
          </p:nvPr>
        </p:nvSpPr>
        <p:spPr/>
        <p:txBody>
          <a:bodyPr/>
          <a:lstStyle/>
          <a:p>
            <a:r>
              <a:rPr lang="en-US" dirty="0" smtClean="0"/>
              <a:t>OSPF features include:</a:t>
            </a:r>
          </a:p>
          <a:p>
            <a:pPr lvl="1"/>
            <a:r>
              <a:rPr lang="en-US" dirty="0" smtClean="0"/>
              <a:t>Fast convergence</a:t>
            </a:r>
          </a:p>
          <a:p>
            <a:pPr lvl="1"/>
            <a:r>
              <a:rPr lang="en-US" dirty="0" smtClean="0"/>
              <a:t>Supports VLSM	</a:t>
            </a:r>
          </a:p>
          <a:p>
            <a:pPr lvl="1"/>
            <a:r>
              <a:rPr lang="en-US" dirty="0" smtClean="0"/>
              <a:t>Efficient use of bandwidth - Routing changes trigger routing updates (no periodic updates)</a:t>
            </a:r>
          </a:p>
          <a:p>
            <a:pPr lvl="1"/>
            <a:r>
              <a:rPr lang="en-US" dirty="0" smtClean="0"/>
              <a:t>Supports large network size</a:t>
            </a:r>
          </a:p>
          <a:p>
            <a:pPr lvl="1"/>
            <a:r>
              <a:rPr lang="en-US" dirty="0" smtClean="0"/>
              <a:t>Routing based on best path selection</a:t>
            </a:r>
          </a:p>
          <a:p>
            <a:pPr lvl="1"/>
            <a:r>
              <a:rPr lang="en-US" dirty="0" smtClean="0"/>
              <a:t>Grouping of members into Areas</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 OSPF</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information necessary to implement OSPF routing includes the following:</a:t>
            </a:r>
          </a:p>
          <a:p>
            <a:pPr lvl="1"/>
            <a:r>
              <a:rPr lang="en-US" dirty="0" smtClean="0"/>
              <a:t>The IP addresses to be configured on individual router interfaces.</a:t>
            </a:r>
          </a:p>
          <a:p>
            <a:pPr lvl="1"/>
            <a:r>
              <a:rPr lang="en-US" dirty="0" smtClean="0"/>
              <a:t>A list of routers on which OSPF is to be enabled, along with the OSPF process number to use and the connected networks that are to run OSPF and that need to be advertised (per individual router).</a:t>
            </a:r>
          </a:p>
          <a:p>
            <a:pPr lvl="1"/>
            <a:r>
              <a:rPr lang="en-US" dirty="0" smtClean="0"/>
              <a:t>The area in which each interface is to be configured.</a:t>
            </a:r>
          </a:p>
          <a:p>
            <a:pPr lvl="1"/>
            <a:r>
              <a:rPr lang="en-US" dirty="0" smtClean="0"/>
              <a:t>Metrics that need to be applied to specific interfaces, or OSPF traffic engineering. </a:t>
            </a:r>
          </a:p>
          <a:p>
            <a:r>
              <a:rPr lang="en-US" dirty="0" smtClean="0"/>
              <a:t>In the implementation plan, OSPF tasks include the following:</a:t>
            </a:r>
          </a:p>
          <a:p>
            <a:pPr lvl="1"/>
            <a:r>
              <a:rPr lang="en-US" dirty="0" smtClean="0"/>
              <a:t>Enabling the OSPF routing protocol, directly on an interface or by using the correct</a:t>
            </a:r>
            <a:r>
              <a:rPr lang="en-US" b="1" dirty="0" smtClean="0">
                <a:latin typeface="Courier New" pitchFamily="49" charset="0"/>
                <a:cs typeface="Courier New" pitchFamily="49" charset="0"/>
              </a:rPr>
              <a:t> network </a:t>
            </a:r>
            <a:r>
              <a:rPr lang="en-US" dirty="0" smtClean="0"/>
              <a:t>command under the OSPF routing process configuration mode.</a:t>
            </a:r>
          </a:p>
          <a:p>
            <a:pPr lvl="1"/>
            <a:r>
              <a:rPr lang="en-US" dirty="0" smtClean="0"/>
              <a:t>Assigning the correct area id to the interface, via the OSPF configuration on the interface or under the OSPF routing process configuration mode.</a:t>
            </a:r>
          </a:p>
          <a:p>
            <a:pPr lvl="1"/>
            <a:r>
              <a:rPr lang="en-US" dirty="0" smtClean="0"/>
              <a:t>Optionally configuring the metric to appropriate interfaces.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Verifying OSPF</a:t>
            </a:r>
            <a:endParaRPr lang="en-US" dirty="0"/>
          </a:p>
        </p:txBody>
      </p:sp>
      <p:sp>
        <p:nvSpPr>
          <p:cNvPr id="3" name="Content Placeholder 2"/>
          <p:cNvSpPr>
            <a:spLocks noGrp="1"/>
          </p:cNvSpPr>
          <p:nvPr>
            <p:ph idx="1"/>
          </p:nvPr>
        </p:nvSpPr>
        <p:spPr/>
        <p:txBody>
          <a:bodyPr/>
          <a:lstStyle/>
          <a:p>
            <a:r>
              <a:rPr lang="en-US" dirty="0" smtClean="0"/>
              <a:t>After implementing OSPF, verification should confirm proper deployment on each router.</a:t>
            </a:r>
          </a:p>
          <a:p>
            <a:r>
              <a:rPr lang="en-US" dirty="0" smtClean="0"/>
              <a:t>Verification tasks include verifying:</a:t>
            </a:r>
          </a:p>
          <a:p>
            <a:pPr lvl="1"/>
            <a:r>
              <a:rPr lang="en-US" dirty="0" smtClean="0"/>
              <a:t>Verifying that the appropriate OSPF neighbor relationships and adjacencies are established</a:t>
            </a:r>
          </a:p>
          <a:p>
            <a:pPr lvl="1"/>
            <a:r>
              <a:rPr lang="en-US" dirty="0" smtClean="0"/>
              <a:t>Verifying that the OSPF </a:t>
            </a:r>
            <a:r>
              <a:rPr lang="en-US" dirty="0" err="1" smtClean="0"/>
              <a:t>LSDB</a:t>
            </a:r>
            <a:r>
              <a:rPr lang="en-US" dirty="0" smtClean="0"/>
              <a:t> is populated with the necessary information.</a:t>
            </a:r>
          </a:p>
          <a:p>
            <a:pPr lvl="1"/>
            <a:r>
              <a:rPr lang="en-US" dirty="0" smtClean="0"/>
              <a:t>Verifying that IP routing table is populated with the necessary information.</a:t>
            </a:r>
          </a:p>
          <a:p>
            <a:pPr lvl="1"/>
            <a:r>
              <a:rPr lang="en-US" dirty="0" smtClean="0"/>
              <a:t>Verifying that there is connectivity in the network between routers and to other devices.</a:t>
            </a:r>
          </a:p>
          <a:p>
            <a:pPr lvl="1"/>
            <a:r>
              <a:rPr lang="en-US" dirty="0" smtClean="0"/>
              <a:t>Verifying that OSPF behaves as expected in a case of a topology change, by testing link failure and router failure events.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Documenting</a:t>
            </a:r>
            <a:endParaRPr lang="en-US" dirty="0"/>
          </a:p>
        </p:txBody>
      </p:sp>
      <p:sp>
        <p:nvSpPr>
          <p:cNvPr id="3" name="Content Placeholder 2"/>
          <p:cNvSpPr>
            <a:spLocks noGrp="1"/>
          </p:cNvSpPr>
          <p:nvPr>
            <p:ph idx="1"/>
          </p:nvPr>
        </p:nvSpPr>
        <p:spPr/>
        <p:txBody>
          <a:bodyPr>
            <a:normAutofit/>
          </a:bodyPr>
          <a:lstStyle/>
          <a:p>
            <a:pPr>
              <a:lnSpc>
                <a:spcPct val="120000"/>
              </a:lnSpc>
              <a:spcBef>
                <a:spcPts val="0"/>
              </a:spcBef>
            </a:pPr>
            <a:r>
              <a:rPr lang="en-US" dirty="0" smtClean="0"/>
              <a:t>After a successful OSPF deployment, the solution and verification process and results should be documented for future reference. </a:t>
            </a:r>
          </a:p>
          <a:p>
            <a:pPr>
              <a:lnSpc>
                <a:spcPct val="120000"/>
              </a:lnSpc>
              <a:spcBef>
                <a:spcPts val="0"/>
              </a:spcBef>
            </a:pPr>
            <a:r>
              <a:rPr lang="en-US" dirty="0" smtClean="0"/>
              <a:t>Documentation should include:</a:t>
            </a:r>
          </a:p>
          <a:p>
            <a:pPr lvl="1">
              <a:lnSpc>
                <a:spcPct val="120000"/>
              </a:lnSpc>
              <a:spcBef>
                <a:spcPts val="0"/>
              </a:spcBef>
            </a:pPr>
            <a:r>
              <a:rPr lang="en-US" dirty="0" smtClean="0"/>
              <a:t>A topology map</a:t>
            </a:r>
          </a:p>
          <a:p>
            <a:pPr lvl="1">
              <a:lnSpc>
                <a:spcPct val="120000"/>
              </a:lnSpc>
              <a:spcBef>
                <a:spcPts val="0"/>
              </a:spcBef>
            </a:pPr>
            <a:r>
              <a:rPr lang="en-US" dirty="0" smtClean="0"/>
              <a:t>The IP addressing plan</a:t>
            </a:r>
          </a:p>
          <a:p>
            <a:pPr lvl="1">
              <a:lnSpc>
                <a:spcPct val="120000"/>
              </a:lnSpc>
            </a:pPr>
            <a:r>
              <a:rPr lang="en-US" dirty="0" smtClean="0"/>
              <a:t>The area hierarchy</a:t>
            </a:r>
          </a:p>
          <a:p>
            <a:pPr lvl="1">
              <a:lnSpc>
                <a:spcPct val="120000"/>
              </a:lnSpc>
            </a:pPr>
            <a:r>
              <a:rPr lang="en-US" dirty="0" smtClean="0"/>
              <a:t>The networks and interfaces included in OSPF on each router</a:t>
            </a:r>
          </a:p>
          <a:p>
            <a:pPr lvl="1">
              <a:lnSpc>
                <a:spcPct val="120000"/>
              </a:lnSpc>
            </a:pPr>
            <a:r>
              <a:rPr lang="en-US" dirty="0" smtClean="0"/>
              <a:t>The default and any special metrics configured</a:t>
            </a:r>
          </a:p>
          <a:p>
            <a:pPr lvl="1">
              <a:lnSpc>
                <a:spcPct val="120000"/>
              </a:lnSpc>
            </a:pPr>
            <a:r>
              <a:rPr lang="en-US" dirty="0" smtClean="0"/>
              <a:t>The verification results.</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Configuring and Verifying Basic OSPF</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Enable OSPF Routing</a:t>
            </a:r>
            <a:endParaRPr lang="en-US" dirty="0"/>
          </a:p>
        </p:txBody>
      </p:sp>
      <p:sp>
        <p:nvSpPr>
          <p:cNvPr id="13" name="Content Placeholder 12"/>
          <p:cNvSpPr>
            <a:spLocks noGrp="1"/>
          </p:cNvSpPr>
          <p:nvPr>
            <p:ph idx="1"/>
          </p:nvPr>
        </p:nvSpPr>
        <p:spPr/>
        <p:txBody>
          <a:bodyPr>
            <a:normAutofit lnSpcReduction="10000"/>
          </a:bodyPr>
          <a:lstStyle/>
          <a:p>
            <a:r>
              <a:rPr lang="en-US" dirty="0" smtClean="0"/>
              <a:t>Define OSPF as the IP routing protocol.</a:t>
            </a:r>
          </a:p>
          <a:p>
            <a:endParaRPr lang="en-US" dirty="0"/>
          </a:p>
        </p:txBody>
      </p:sp>
      <p:sp>
        <p:nvSpPr>
          <p:cNvPr id="14" name="Text Placeholder 13"/>
          <p:cNvSpPr>
            <a:spLocks noGrp="1"/>
          </p:cNvSpPr>
          <p:nvPr>
            <p:ph type="body" sz="quarter" idx="10"/>
          </p:nvPr>
        </p:nvSpPr>
        <p:spPr/>
        <p:txBody>
          <a:bodyPr/>
          <a:lstStyle/>
          <a:p>
            <a:r>
              <a:rPr lang="en-US" sz="1800" dirty="0" smtClean="0"/>
              <a:t>Router(config)#</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router ospf </a:t>
            </a:r>
            <a:r>
              <a:rPr lang="en-US" sz="1800" b="0" i="1" dirty="0" smtClean="0"/>
              <a:t>process-id</a:t>
            </a:r>
            <a:endParaRPr lang="en-US" sz="1800" b="0" dirty="0"/>
          </a:p>
        </p:txBody>
      </p:sp>
      <p:sp>
        <p:nvSpPr>
          <p:cNvPr id="16" name="Rectangle 15"/>
          <p:cNvSpPr/>
          <p:nvPr/>
        </p:nvSpPr>
        <p:spPr>
          <a:xfrm>
            <a:off x="232832" y="2743200"/>
            <a:ext cx="8549923" cy="1862048"/>
          </a:xfrm>
          <a:prstGeom prst="rect">
            <a:avLst/>
          </a:prstGeom>
        </p:spPr>
        <p:txBody>
          <a:bodyPr wrap="square">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t>The</a:t>
            </a:r>
            <a:r>
              <a:rPr lang="en-US" sz="2000" i="1" dirty="0" smtClean="0">
                <a:latin typeface="Courier New" pitchFamily="49" charset="0"/>
                <a:cs typeface="Courier New" pitchFamily="49" charset="0"/>
              </a:rPr>
              <a:t> process-id </a:t>
            </a:r>
            <a:r>
              <a:rPr lang="en-US" sz="2000" dirty="0" smtClean="0"/>
              <a:t>is an internally used number that identifies the OSPF routing process. </a:t>
            </a:r>
          </a:p>
          <a:p>
            <a:pPr marL="693738" lvl="1" indent="-236538" algn="l" defTabSz="814388" eaLnBrk="1" hangingPunct="1">
              <a:lnSpc>
                <a:spcPct val="95000"/>
              </a:lnSpc>
              <a:spcBef>
                <a:spcPct val="50000"/>
              </a:spcBef>
              <a:buClr>
                <a:srgbClr val="708CA1"/>
              </a:buClr>
              <a:buFont typeface="Wingdings" pitchFamily="2" charset="2"/>
              <a:buChar char="§"/>
            </a:pPr>
            <a:r>
              <a:rPr lang="en-US" sz="2000" dirty="0" smtClean="0"/>
              <a:t>The</a:t>
            </a:r>
            <a:r>
              <a:rPr lang="en-US" sz="2000" i="1" dirty="0" smtClean="0">
                <a:latin typeface="Courier New" pitchFamily="49" charset="0"/>
                <a:cs typeface="Courier New" pitchFamily="49" charset="0"/>
              </a:rPr>
              <a:t> process-id </a:t>
            </a:r>
            <a:r>
              <a:rPr lang="en-US" sz="2000" dirty="0" smtClean="0"/>
              <a:t>does not need to match process IDs on other routers</a:t>
            </a:r>
          </a:p>
          <a:p>
            <a:pPr marL="693738" lvl="1" indent="-236538" algn="l" defTabSz="814388" eaLnBrk="1" hangingPunct="1">
              <a:lnSpc>
                <a:spcPct val="95000"/>
              </a:lnSpc>
              <a:spcBef>
                <a:spcPct val="50000"/>
              </a:spcBef>
              <a:buClr>
                <a:srgbClr val="708CA1"/>
              </a:buClr>
              <a:buFont typeface="Wingdings" pitchFamily="2" charset="2"/>
              <a:buChar char="§"/>
            </a:pPr>
            <a:r>
              <a:rPr lang="en-US" sz="2000" dirty="0" smtClean="0"/>
              <a:t>It can be any positive integer in the range from 1 to 65535.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Identify OSPF Networks</a:t>
            </a:r>
            <a:endParaRPr lang="en-US" dirty="0"/>
          </a:p>
        </p:txBody>
      </p:sp>
      <p:sp>
        <p:nvSpPr>
          <p:cNvPr id="13" name="Content Placeholder 12"/>
          <p:cNvSpPr>
            <a:spLocks noGrp="1"/>
          </p:cNvSpPr>
          <p:nvPr>
            <p:ph idx="1"/>
          </p:nvPr>
        </p:nvSpPr>
        <p:spPr/>
        <p:txBody>
          <a:bodyPr>
            <a:normAutofit lnSpcReduction="10000"/>
          </a:bodyPr>
          <a:lstStyle/>
          <a:p>
            <a:r>
              <a:rPr lang="en-US" dirty="0" smtClean="0"/>
              <a:t>Define OSPF networks to advertise to OSPF neighbors.</a:t>
            </a:r>
          </a:p>
          <a:p>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Router(config-router)#</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network </a:t>
            </a:r>
            <a:r>
              <a:rPr lang="en-US" sz="1800" b="0" i="1" dirty="0" smtClean="0"/>
              <a:t>ip-address </a:t>
            </a:r>
            <a:r>
              <a:rPr lang="en-US" sz="1800" b="0" dirty="0" smtClean="0"/>
              <a:t>[</a:t>
            </a:r>
            <a:r>
              <a:rPr lang="en-US" sz="1800" b="0" i="1" dirty="0" smtClean="0"/>
              <a:t>wildcard-mask</a:t>
            </a:r>
            <a:r>
              <a:rPr lang="en-US" sz="1800" b="0" dirty="0" smtClean="0"/>
              <a:t>] </a:t>
            </a:r>
            <a:r>
              <a:rPr lang="en-US" sz="1800" dirty="0" smtClean="0"/>
              <a:t>area </a:t>
            </a:r>
            <a:r>
              <a:rPr lang="en-US" sz="1800" b="0" i="1" dirty="0" err="1" smtClean="0"/>
              <a:t>area</a:t>
            </a:r>
            <a:r>
              <a:rPr lang="en-US" sz="1800" b="0" i="1" dirty="0" smtClean="0"/>
              <a:t>-id</a:t>
            </a:r>
            <a:endParaRPr lang="en-US" sz="1800" b="0" i="1" dirty="0"/>
          </a:p>
        </p:txBody>
      </p:sp>
      <p:sp>
        <p:nvSpPr>
          <p:cNvPr id="16" name="Rectangle 15"/>
          <p:cNvSpPr/>
          <p:nvPr/>
        </p:nvSpPr>
        <p:spPr>
          <a:xfrm>
            <a:off x="266699" y="2770496"/>
            <a:ext cx="8487008" cy="3339376"/>
          </a:xfrm>
          <a:prstGeom prst="rect">
            <a:avLst/>
          </a:prstGeom>
        </p:spPr>
        <p:txBody>
          <a:bodyPr wrap="square">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The </a:t>
            </a:r>
            <a:r>
              <a:rPr lang="en-US" sz="2000" i="1" dirty="0" smtClean="0">
                <a:latin typeface="Courier New" pitchFamily="49" charset="0"/>
                <a:cs typeface="Courier New" pitchFamily="49" charset="0"/>
              </a:rPr>
              <a:t>ip-address </a:t>
            </a:r>
            <a:r>
              <a:rPr lang="en-US" sz="2000" dirty="0" smtClean="0">
                <a:latin typeface="+mn-lt"/>
              </a:rPr>
              <a:t>parameter can be a network, a subnet, or the address of a directly connected interface. 	</a:t>
            </a:r>
          </a:p>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The </a:t>
            </a:r>
            <a:r>
              <a:rPr lang="en-US" sz="2000" i="1" dirty="0" smtClean="0">
                <a:latin typeface="Courier New" pitchFamily="49" charset="0"/>
                <a:cs typeface="Courier New" pitchFamily="49" charset="0"/>
              </a:rPr>
              <a:t>wildcard-mask</a:t>
            </a:r>
            <a:r>
              <a:rPr lang="en-US" sz="2000" dirty="0" smtClean="0">
                <a:latin typeface="+mn-lt"/>
              </a:rPr>
              <a:t> is an inverse mask used to determine how to interpret the address. </a:t>
            </a:r>
          </a:p>
          <a:p>
            <a:pPr marL="693738" lvl="1" indent="-236538" algn="l" defTabSz="814388" eaLnBrk="1" hangingPunct="1">
              <a:lnSpc>
                <a:spcPct val="95000"/>
              </a:lnSpc>
              <a:spcBef>
                <a:spcPct val="50000"/>
              </a:spcBef>
              <a:buClr>
                <a:srgbClr val="708CA1"/>
              </a:buClr>
              <a:buFont typeface="Arial" pitchFamily="34" charset="0"/>
              <a:buChar char="•"/>
            </a:pPr>
            <a:r>
              <a:rPr lang="en-US" sz="2000" dirty="0" smtClean="0">
                <a:latin typeface="+mn-lt"/>
              </a:rPr>
              <a:t>The mask has wildcard bits, where 0 is a match and 1 is “don’t care.”</a:t>
            </a:r>
          </a:p>
          <a:p>
            <a:pPr marL="693738" lvl="1" indent="-236538" algn="l" defTabSz="814388" eaLnBrk="1" hangingPunct="1">
              <a:lnSpc>
                <a:spcPct val="95000"/>
              </a:lnSpc>
              <a:spcBef>
                <a:spcPct val="50000"/>
              </a:spcBef>
              <a:buClr>
                <a:srgbClr val="708CA1"/>
              </a:buClr>
              <a:buFont typeface="Arial" pitchFamily="34" charset="0"/>
              <a:buChar char="•"/>
            </a:pPr>
            <a:r>
              <a:rPr lang="en-US" sz="2000" dirty="0" smtClean="0"/>
              <a:t>For example, 0.0.255.255 indicates a match in the first 2 octets.</a:t>
            </a:r>
          </a:p>
          <a:p>
            <a:pPr marL="236538" indent="-236538" algn="l" defTabSz="814388" eaLnBrk="1" hangingPunct="1">
              <a:lnSpc>
                <a:spcPct val="95000"/>
              </a:lnSpc>
              <a:spcBef>
                <a:spcPct val="50000"/>
              </a:spcBef>
              <a:buClr>
                <a:srgbClr val="708CA1"/>
              </a:buClr>
              <a:buFont typeface="Arial" pitchFamily="34" charset="0"/>
              <a:buChar char="•"/>
            </a:pPr>
            <a:r>
              <a:rPr lang="en-US" sz="2000" dirty="0" smtClean="0">
                <a:latin typeface="+mn-lt"/>
              </a:rPr>
              <a:t>The</a:t>
            </a:r>
            <a:r>
              <a:rPr lang="en-US" sz="2000" b="1" dirty="0" smtClean="0">
                <a:latin typeface="Courier New" pitchFamily="49" charset="0"/>
                <a:cs typeface="Courier New" pitchFamily="49" charset="0"/>
              </a:rPr>
              <a:t> </a:t>
            </a:r>
            <a:r>
              <a:rPr lang="en-US" sz="2000" i="1" dirty="0" smtClean="0">
                <a:latin typeface="Courier New" pitchFamily="49" charset="0"/>
                <a:cs typeface="Courier New" pitchFamily="49" charset="0"/>
              </a:rPr>
              <a:t>area-id</a:t>
            </a:r>
            <a:r>
              <a:rPr lang="en-US" sz="2000" b="1" i="1" dirty="0" smtClean="0">
                <a:latin typeface="Courier New" pitchFamily="49" charset="0"/>
                <a:cs typeface="Courier New" pitchFamily="49" charset="0"/>
              </a:rPr>
              <a:t> </a:t>
            </a:r>
            <a:r>
              <a:rPr lang="en-US" sz="2000" dirty="0" smtClean="0">
                <a:latin typeface="+mn-lt"/>
              </a:rPr>
              <a:t>parameter specifies the OSPF area to be associated with the address.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The Wildcard Mask</a:t>
            </a:r>
          </a:p>
        </p:txBody>
      </p:sp>
      <p:sp>
        <p:nvSpPr>
          <p:cNvPr id="53251" name="Rectangle 3"/>
          <p:cNvSpPr>
            <a:spLocks noGrp="1" noChangeArrowheads="1"/>
          </p:cNvSpPr>
          <p:nvPr>
            <p:ph idx="1"/>
          </p:nvPr>
        </p:nvSpPr>
        <p:spPr/>
        <p:txBody>
          <a:bodyPr/>
          <a:lstStyle/>
          <a:p>
            <a:pPr eaLnBrk="1" hangingPunct="1"/>
            <a:r>
              <a:rPr lang="en-US" dirty="0" smtClean="0"/>
              <a:t>Recall that a wildcard mask is the inverse of a subnet mask.</a:t>
            </a:r>
          </a:p>
          <a:p>
            <a:pPr eaLnBrk="1" hangingPunct="1"/>
            <a:r>
              <a:rPr lang="en-US" dirty="0" smtClean="0"/>
              <a:t>An easy way to calculate the inverse of the subnet mask, is to subtract the subnet mask from</a:t>
            </a:r>
            <a:r>
              <a:rPr lang="en-US" b="1" dirty="0" smtClean="0">
                <a:solidFill>
                  <a:srgbClr val="990000"/>
                </a:solidFill>
                <a:latin typeface="Courier New" pitchFamily="49" charset="0"/>
              </a:rPr>
              <a:t> 255.255.255.255</a:t>
            </a:r>
            <a:r>
              <a:rPr lang="en-US" dirty="0" smtClean="0"/>
              <a:t>.</a:t>
            </a:r>
          </a:p>
          <a:p>
            <a:r>
              <a:rPr lang="en-US" dirty="0" smtClean="0"/>
              <a:t>For example, the inverse of subnet mask</a:t>
            </a:r>
            <a:r>
              <a:rPr lang="en-US" b="1" dirty="0" smtClean="0">
                <a:latin typeface="Courier New" pitchFamily="49" charset="0"/>
              </a:rPr>
              <a:t> </a:t>
            </a:r>
            <a:r>
              <a:rPr lang="en-US" b="1" dirty="0" smtClean="0">
                <a:solidFill>
                  <a:srgbClr val="000099"/>
                </a:solidFill>
                <a:latin typeface="Courier New" pitchFamily="49" charset="0"/>
              </a:rPr>
              <a:t>255.255.255.252 </a:t>
            </a:r>
            <a:r>
              <a:rPr lang="en-US" dirty="0" smtClean="0"/>
              <a:t>is</a:t>
            </a:r>
            <a:r>
              <a:rPr lang="en-US" b="1" dirty="0" smtClean="0">
                <a:solidFill>
                  <a:srgbClr val="000099"/>
                </a:solidFill>
                <a:latin typeface="Courier New" pitchFamily="49" charset="0"/>
              </a:rPr>
              <a:t> 0.0.0.3</a:t>
            </a:r>
            <a:r>
              <a:rPr lang="en-US" smtClean="0"/>
              <a:t>. </a:t>
            </a:r>
            <a:endParaRPr lang="en-US" dirty="0" smtClean="0"/>
          </a:p>
        </p:txBody>
      </p:sp>
      <p:sp>
        <p:nvSpPr>
          <p:cNvPr id="1347588" name="Rectangle 4"/>
          <p:cNvSpPr>
            <a:spLocks noChangeArrowheads="1"/>
          </p:cNvSpPr>
          <p:nvPr/>
        </p:nvSpPr>
        <p:spPr bwMode="auto">
          <a:xfrm>
            <a:off x="2282825" y="3475661"/>
            <a:ext cx="4090988" cy="1177925"/>
          </a:xfrm>
          <a:prstGeom prst="rect">
            <a:avLst/>
          </a:prstGeom>
          <a:noFill/>
          <a:ln w="12700" algn="ctr">
            <a:solidFill>
              <a:schemeClr val="tx1"/>
            </a:solidFill>
            <a:miter lim="800000"/>
            <a:headEnd/>
            <a:tailEnd/>
          </a:ln>
        </p:spPr>
        <p:txBody>
          <a:bodyPr lIns="82124" tIns="41061" rIns="82124" bIns="41061"/>
          <a:lstStyle/>
          <a:p>
            <a:pPr marL="811213" lvl="1" indent="-244475" algn="l" defTabSz="814388" eaLnBrk="1" hangingPunct="1">
              <a:lnSpc>
                <a:spcPct val="95000"/>
              </a:lnSpc>
              <a:spcBef>
                <a:spcPct val="35000"/>
              </a:spcBef>
              <a:buClr>
                <a:srgbClr val="708CA1"/>
              </a:buClr>
              <a:tabLst>
                <a:tab pos="3086100" algn="r"/>
              </a:tabLst>
            </a:pPr>
            <a:r>
              <a:rPr lang="en-US" sz="2000" b="1">
                <a:solidFill>
                  <a:srgbClr val="000099"/>
                </a:solidFill>
                <a:latin typeface="Courier New" pitchFamily="49" charset="0"/>
              </a:rPr>
              <a:t>	255.255.255.255</a:t>
            </a:r>
          </a:p>
          <a:p>
            <a:pPr marL="811213" lvl="1" indent="-244475" algn="l" defTabSz="814388" eaLnBrk="1" hangingPunct="1">
              <a:lnSpc>
                <a:spcPct val="95000"/>
              </a:lnSpc>
              <a:spcBef>
                <a:spcPct val="35000"/>
              </a:spcBef>
              <a:buClr>
                <a:srgbClr val="708CA1"/>
              </a:buClr>
              <a:buFontTx/>
              <a:buChar char="–"/>
              <a:tabLst>
                <a:tab pos="3086100" algn="r"/>
              </a:tabLst>
            </a:pPr>
            <a:r>
              <a:rPr lang="en-US" sz="2000" b="1" u="sng">
                <a:solidFill>
                  <a:srgbClr val="990000"/>
                </a:solidFill>
                <a:latin typeface="Courier New" pitchFamily="49" charset="0"/>
              </a:rPr>
              <a:t>255.255.255.252</a:t>
            </a:r>
          </a:p>
          <a:p>
            <a:pPr marL="811213" lvl="1" indent="-244475" algn="l" defTabSz="814388" eaLnBrk="1" hangingPunct="1">
              <a:lnSpc>
                <a:spcPct val="95000"/>
              </a:lnSpc>
              <a:spcBef>
                <a:spcPct val="35000"/>
              </a:spcBef>
              <a:buClr>
                <a:srgbClr val="708CA1"/>
              </a:buClr>
              <a:tabLst>
                <a:tab pos="3086100" algn="r"/>
              </a:tabLst>
            </a:pPr>
            <a:r>
              <a:rPr lang="en-US" sz="2000"/>
              <a:t>		</a:t>
            </a:r>
            <a:r>
              <a:rPr lang="en-US" sz="2000" b="1">
                <a:solidFill>
                  <a:srgbClr val="000099"/>
                </a:solidFill>
                <a:latin typeface="Courier New" pitchFamily="49" charset="0"/>
              </a:rPr>
              <a:t>0.  0.  0.  3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47588">
                                            <p:bg/>
                                          </p:spTgt>
                                        </p:tgtEl>
                                        <p:attrNameLst>
                                          <p:attrName>style.visibility</p:attrName>
                                        </p:attrNameLst>
                                      </p:cBhvr>
                                      <p:to>
                                        <p:strVal val="visible"/>
                                      </p:to>
                                    </p:set>
                                    <p:animEffect transition="in" filter="wipe(left)">
                                      <p:cBhvr>
                                        <p:cTn id="7" dur="500"/>
                                        <p:tgtEl>
                                          <p:spTgt spid="1347588">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47588">
                                            <p:txEl>
                                              <p:pRg st="0" end="0"/>
                                            </p:txEl>
                                          </p:spTgt>
                                        </p:tgtEl>
                                        <p:attrNameLst>
                                          <p:attrName>style.visibility</p:attrName>
                                        </p:attrNameLst>
                                      </p:cBhvr>
                                      <p:to>
                                        <p:strVal val="visible"/>
                                      </p:to>
                                    </p:set>
                                    <p:animEffect transition="in" filter="wipe(left)">
                                      <p:cBhvr>
                                        <p:cTn id="12" dur="500"/>
                                        <p:tgtEl>
                                          <p:spTgt spid="134758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47588">
                                            <p:txEl>
                                              <p:pRg st="1" end="1"/>
                                            </p:txEl>
                                          </p:spTgt>
                                        </p:tgtEl>
                                        <p:attrNameLst>
                                          <p:attrName>style.visibility</p:attrName>
                                        </p:attrNameLst>
                                      </p:cBhvr>
                                      <p:to>
                                        <p:strVal val="visible"/>
                                      </p:to>
                                    </p:set>
                                    <p:animEffect transition="in" filter="wipe(left)">
                                      <p:cBhvr>
                                        <p:cTn id="17" dur="500"/>
                                        <p:tgtEl>
                                          <p:spTgt spid="134758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47588">
                                            <p:txEl>
                                              <p:pRg st="2" end="2"/>
                                            </p:txEl>
                                          </p:spTgt>
                                        </p:tgtEl>
                                        <p:attrNameLst>
                                          <p:attrName>style.visibility</p:attrName>
                                        </p:attrNameLst>
                                      </p:cBhvr>
                                      <p:to>
                                        <p:strVal val="visible"/>
                                      </p:to>
                                    </p:set>
                                    <p:animEffect transition="in" filter="wipe(left)">
                                      <p:cBhvr>
                                        <p:cTn id="22" dur="500"/>
                                        <p:tgtEl>
                                          <p:spTgt spid="134758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7588" grpId="0" build="p" bldLvl="2"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Identify OSPF Networks</a:t>
            </a:r>
            <a:endParaRPr lang="en-US" dirty="0"/>
          </a:p>
        </p:txBody>
      </p:sp>
      <p:sp>
        <p:nvSpPr>
          <p:cNvPr id="13" name="Content Placeholder 12"/>
          <p:cNvSpPr>
            <a:spLocks noGrp="1"/>
          </p:cNvSpPr>
          <p:nvPr>
            <p:ph idx="1"/>
          </p:nvPr>
        </p:nvSpPr>
        <p:spPr/>
        <p:txBody>
          <a:bodyPr>
            <a:normAutofit fontScale="92500" lnSpcReduction="10000"/>
          </a:bodyPr>
          <a:lstStyle/>
          <a:p>
            <a:r>
              <a:rPr lang="en-US" dirty="0" smtClean="0"/>
              <a:t>Optional method to enable OSPF explicitly on an interface.</a:t>
            </a:r>
          </a:p>
          <a:p>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Router(config-if)#</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ip ospf</a:t>
            </a:r>
            <a:r>
              <a:rPr lang="en-US" sz="1800" b="0" i="1" dirty="0" smtClean="0"/>
              <a:t> process-id </a:t>
            </a:r>
            <a:r>
              <a:rPr lang="en-US" sz="1800" dirty="0" smtClean="0"/>
              <a:t>area </a:t>
            </a:r>
            <a:r>
              <a:rPr lang="en-US" sz="1800" b="0" i="1" dirty="0" err="1" smtClean="0"/>
              <a:t>area</a:t>
            </a:r>
            <a:r>
              <a:rPr lang="en-US" sz="1800" b="0" i="1" dirty="0" smtClean="0"/>
              <a:t>-id</a:t>
            </a:r>
            <a:endParaRPr lang="en-US" sz="1800" b="0" i="1" dirty="0"/>
          </a:p>
        </p:txBody>
      </p:sp>
      <p:sp>
        <p:nvSpPr>
          <p:cNvPr id="16" name="Rectangle 15"/>
          <p:cNvSpPr/>
          <p:nvPr/>
        </p:nvSpPr>
        <p:spPr>
          <a:xfrm>
            <a:off x="266699" y="2811439"/>
            <a:ext cx="8487008" cy="2154436"/>
          </a:xfrm>
          <a:prstGeom prst="rect">
            <a:avLst/>
          </a:prstGeom>
        </p:spPr>
        <p:txBody>
          <a:bodyPr wrap="square">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The </a:t>
            </a:r>
            <a:r>
              <a:rPr lang="en-US" sz="2000" i="1" dirty="0" smtClean="0">
                <a:latin typeface="Courier New" pitchFamily="49" charset="0"/>
                <a:cs typeface="Courier New" pitchFamily="49" charset="0"/>
              </a:rPr>
              <a:t> process-id </a:t>
            </a:r>
            <a:r>
              <a:rPr lang="en-US" sz="2000" dirty="0" smtClean="0">
                <a:latin typeface="+mn-lt"/>
              </a:rPr>
              <a:t>parameter can be a network, a subnet, or the address of a directly connected interface. 	</a:t>
            </a:r>
          </a:p>
          <a:p>
            <a:pPr marL="236538" indent="-236538" algn="l" defTabSz="814388" eaLnBrk="1" hangingPunct="1">
              <a:lnSpc>
                <a:spcPct val="95000"/>
              </a:lnSpc>
              <a:spcBef>
                <a:spcPct val="50000"/>
              </a:spcBef>
              <a:buClr>
                <a:srgbClr val="708CA1"/>
              </a:buClr>
              <a:buFont typeface="Arial" pitchFamily="34" charset="0"/>
              <a:buChar char="•"/>
            </a:pPr>
            <a:r>
              <a:rPr lang="en-US" sz="2000" dirty="0" smtClean="0">
                <a:latin typeface="+mn-lt"/>
              </a:rPr>
              <a:t>The</a:t>
            </a:r>
            <a:r>
              <a:rPr lang="en-US" sz="2000" b="1" dirty="0" smtClean="0">
                <a:latin typeface="Courier New" pitchFamily="49" charset="0"/>
                <a:cs typeface="Courier New" pitchFamily="49" charset="0"/>
              </a:rPr>
              <a:t> </a:t>
            </a:r>
            <a:r>
              <a:rPr lang="en-US" sz="2000" i="1" dirty="0" smtClean="0">
                <a:latin typeface="Courier New" pitchFamily="49" charset="0"/>
                <a:cs typeface="Courier New" pitchFamily="49" charset="0"/>
              </a:rPr>
              <a:t>area-id</a:t>
            </a:r>
            <a:r>
              <a:rPr lang="en-US" sz="2000" b="1" i="1" dirty="0" smtClean="0">
                <a:latin typeface="Courier New" pitchFamily="49" charset="0"/>
                <a:cs typeface="Courier New" pitchFamily="49" charset="0"/>
              </a:rPr>
              <a:t> </a:t>
            </a:r>
            <a:r>
              <a:rPr lang="en-US" sz="2000" dirty="0" smtClean="0">
                <a:latin typeface="+mn-lt"/>
              </a:rPr>
              <a:t>parameter specifies the OSPF area to be associated with the address.</a:t>
            </a:r>
          </a:p>
          <a:p>
            <a:pPr marL="236538" indent="-236538" algn="l" defTabSz="814388" eaLnBrk="1" hangingPunct="1">
              <a:lnSpc>
                <a:spcPct val="95000"/>
              </a:lnSpc>
              <a:spcBef>
                <a:spcPct val="50000"/>
              </a:spcBef>
              <a:buClr>
                <a:srgbClr val="708CA1"/>
              </a:buClr>
              <a:buFont typeface="Arial" pitchFamily="34" charset="0"/>
              <a:buChar char="•"/>
            </a:pPr>
            <a:r>
              <a:rPr lang="en-US" sz="2000" dirty="0" smtClean="0"/>
              <a:t>Because this command is configured explicitly for the interface, it takes precedence over 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network area</a:t>
            </a:r>
            <a:r>
              <a:rPr lang="en-US" sz="2000" dirty="0" smtClean="0">
                <a:latin typeface="Courier New" pitchFamily="49" charset="0"/>
                <a:cs typeface="Courier New" pitchFamily="49" charset="0"/>
              </a:rPr>
              <a:t> </a:t>
            </a:r>
            <a:r>
              <a:rPr lang="en-US" sz="2000" dirty="0" smtClean="0"/>
              <a:t>command.</a:t>
            </a:r>
            <a:endParaRPr lang="en-US" sz="2000" dirty="0" smtClean="0">
              <a:latin typeface="+mn-lt"/>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Define the Interface Bandwidth</a:t>
            </a:r>
            <a:endParaRPr lang="en-US" dirty="0"/>
          </a:p>
        </p:txBody>
      </p:sp>
      <p:sp>
        <p:nvSpPr>
          <p:cNvPr id="13" name="Content Placeholder 12"/>
          <p:cNvSpPr>
            <a:spLocks noGrp="1"/>
          </p:cNvSpPr>
          <p:nvPr>
            <p:ph idx="1"/>
          </p:nvPr>
        </p:nvSpPr>
        <p:spPr/>
        <p:txBody>
          <a:bodyPr>
            <a:normAutofit lnSpcReduction="10000"/>
          </a:bodyPr>
          <a:lstStyle/>
          <a:p>
            <a:r>
              <a:rPr lang="en-US" dirty="0" smtClean="0"/>
              <a:t>Defines the interface’s bandwidth (optional).</a:t>
            </a:r>
          </a:p>
          <a:p>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Router(config-if)#</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bandwidth </a:t>
            </a:r>
            <a:r>
              <a:rPr lang="en-US" sz="1800" b="0" i="1" dirty="0" smtClean="0"/>
              <a:t>kilobits</a:t>
            </a:r>
            <a:endParaRPr lang="en-US" sz="1800" b="0" dirty="0"/>
          </a:p>
        </p:txBody>
      </p:sp>
      <p:sp>
        <p:nvSpPr>
          <p:cNvPr id="7" name="Rectangle 6"/>
          <p:cNvSpPr/>
          <p:nvPr/>
        </p:nvSpPr>
        <p:spPr>
          <a:xfrm>
            <a:off x="266699" y="2770496"/>
            <a:ext cx="8487008" cy="2308324"/>
          </a:xfrm>
          <a:prstGeom prst="rect">
            <a:avLst/>
          </a:prstGeom>
        </p:spPr>
        <p:txBody>
          <a:bodyPr wrap="square">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The </a:t>
            </a:r>
            <a:r>
              <a:rPr lang="en-US" sz="2000" i="1" dirty="0" smtClean="0">
                <a:latin typeface="Courier New" pitchFamily="49" charset="0"/>
                <a:cs typeface="Courier New" pitchFamily="49" charset="0"/>
              </a:rPr>
              <a:t>kilobits</a:t>
            </a:r>
            <a:r>
              <a:rPr lang="en-US" sz="2000" i="1" dirty="0" smtClean="0">
                <a:latin typeface="+mn-lt"/>
              </a:rPr>
              <a:t> </a:t>
            </a:r>
            <a:r>
              <a:rPr lang="en-US" sz="2000" dirty="0" smtClean="0">
                <a:latin typeface="+mn-lt"/>
              </a:rPr>
              <a:t>parameter </a:t>
            </a:r>
            <a:r>
              <a:rPr lang="en-US" sz="2000" dirty="0" smtClean="0"/>
              <a:t>indicates the intended bandwidth in kbps.</a:t>
            </a:r>
          </a:p>
          <a:p>
            <a:pPr marL="693738" lvl="1"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For example, to set the bandwidth to 512,000 bps, use the </a:t>
            </a:r>
            <a:r>
              <a:rPr lang="en-US" sz="2000" b="1" dirty="0" smtClean="0">
                <a:latin typeface="Courier New" pitchFamily="49" charset="0"/>
                <a:cs typeface="Courier New" pitchFamily="49" charset="0"/>
              </a:rPr>
              <a:t>bandwidth 512 </a:t>
            </a:r>
            <a:r>
              <a:rPr lang="en-US" sz="2000" dirty="0" smtClean="0">
                <a:latin typeface="+mn-lt"/>
              </a:rPr>
              <a:t>command.</a:t>
            </a:r>
          </a:p>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The configured bandwidth is used by routing protocols in the metric calculation. </a:t>
            </a:r>
          </a:p>
          <a:p>
            <a:pPr marL="236538" lvl="1"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The command does not actually change the speed of the interface.</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Single-Area OSPF Example</a:t>
            </a:r>
            <a:endParaRPr lang="en-US" dirty="0"/>
          </a:p>
        </p:txBody>
      </p:sp>
      <p:sp>
        <p:nvSpPr>
          <p:cNvPr id="48" name="Freeform 9"/>
          <p:cNvSpPr>
            <a:spLocks/>
          </p:cNvSpPr>
          <p:nvPr/>
        </p:nvSpPr>
        <p:spPr bwMode="auto">
          <a:xfrm>
            <a:off x="4707467" y="2065867"/>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9" name="Rounded Rectangle 28"/>
          <p:cNvSpPr/>
          <p:nvPr/>
        </p:nvSpPr>
        <p:spPr bwMode="auto">
          <a:xfrm>
            <a:off x="1162689" y="1132402"/>
            <a:ext cx="6592777" cy="139630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 name="Picture 37"/>
          <p:cNvPicPr>
            <a:picLocks noChangeArrowheads="1"/>
          </p:cNvPicPr>
          <p:nvPr/>
        </p:nvPicPr>
        <p:blipFill>
          <a:blip r:embed="rId3"/>
          <a:srcRect/>
          <a:stretch>
            <a:fillRect/>
          </a:stretch>
        </p:blipFill>
        <p:spPr bwMode="auto">
          <a:xfrm>
            <a:off x="3922602" y="1852648"/>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6637110" y="1863665"/>
            <a:ext cx="870351" cy="451691"/>
          </a:xfrm>
          <a:prstGeom prst="rect">
            <a:avLst/>
          </a:prstGeom>
          <a:noFill/>
          <a:ln w="9525">
            <a:noFill/>
            <a:miter lim="800000"/>
            <a:headEnd/>
            <a:tailEnd/>
          </a:ln>
        </p:spPr>
      </p:pic>
      <p:sp>
        <p:nvSpPr>
          <p:cNvPr id="24" name="TextBox 23"/>
          <p:cNvSpPr txBox="1"/>
          <p:nvPr/>
        </p:nvSpPr>
        <p:spPr>
          <a:xfrm>
            <a:off x="4198035" y="207298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6932765" y="208216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0" name="TextBox 29"/>
          <p:cNvSpPr txBox="1"/>
          <p:nvPr/>
        </p:nvSpPr>
        <p:spPr>
          <a:xfrm>
            <a:off x="1421033" y="1239137"/>
            <a:ext cx="945988" cy="160898"/>
          </a:xfrm>
          <a:prstGeom prst="rect">
            <a:avLst/>
          </a:prstGeom>
          <a:noFill/>
        </p:spPr>
        <p:txBody>
          <a:bodyPr wrap="square" lIns="0" tIns="0" rIns="0" bIns="0" rtlCol="0" anchor="ctr" anchorCtr="0">
            <a:noAutofit/>
          </a:bodyPr>
          <a:lstStyle/>
          <a:p>
            <a:r>
              <a:rPr lang="en-US" sz="1050" b="1" dirty="0" smtClean="0"/>
              <a:t>OSPF Area 0</a:t>
            </a:r>
            <a:endParaRPr lang="en-US" sz="1050" b="1" dirty="0"/>
          </a:p>
        </p:txBody>
      </p:sp>
      <p:sp>
        <p:nvSpPr>
          <p:cNvPr id="49" name="TextBox 48"/>
          <p:cNvSpPr txBox="1"/>
          <p:nvPr/>
        </p:nvSpPr>
        <p:spPr>
          <a:xfrm>
            <a:off x="4826139" y="2120007"/>
            <a:ext cx="503430" cy="172119"/>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0" name="TextBox 49"/>
          <p:cNvSpPr txBox="1"/>
          <p:nvPr/>
        </p:nvSpPr>
        <p:spPr>
          <a:xfrm>
            <a:off x="6227809" y="2205500"/>
            <a:ext cx="508882" cy="18698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1" name="TextBox 50"/>
          <p:cNvSpPr txBox="1"/>
          <p:nvPr/>
        </p:nvSpPr>
        <p:spPr>
          <a:xfrm>
            <a:off x="5311181" y="1843506"/>
            <a:ext cx="945988" cy="160898"/>
          </a:xfrm>
          <a:prstGeom prst="rect">
            <a:avLst/>
          </a:prstGeom>
          <a:noFill/>
        </p:spPr>
        <p:txBody>
          <a:bodyPr wrap="square" lIns="0" tIns="0" rIns="0" bIns="0" rtlCol="0" anchor="ctr" anchorCtr="0">
            <a:noAutofit/>
          </a:bodyPr>
          <a:lstStyle/>
          <a:p>
            <a:r>
              <a:rPr lang="en-US" sz="1000" dirty="0" smtClean="0"/>
              <a:t>64 kbps</a:t>
            </a:r>
            <a:endParaRPr lang="en-US" sz="1000" dirty="0"/>
          </a:p>
        </p:txBody>
      </p:sp>
      <p:sp>
        <p:nvSpPr>
          <p:cNvPr id="52" name="TextBox 51"/>
          <p:cNvSpPr txBox="1"/>
          <p:nvPr/>
        </p:nvSpPr>
        <p:spPr>
          <a:xfrm>
            <a:off x="5301090" y="1690374"/>
            <a:ext cx="1013551" cy="165253"/>
          </a:xfrm>
          <a:prstGeom prst="rect">
            <a:avLst/>
          </a:prstGeom>
          <a:noFill/>
        </p:spPr>
        <p:txBody>
          <a:bodyPr wrap="square" lIns="0" tIns="0" rIns="0" bIns="0" rtlCol="0" anchor="ctr" anchorCtr="0">
            <a:noAutofit/>
          </a:bodyPr>
          <a:lstStyle/>
          <a:p>
            <a:r>
              <a:rPr lang="en-US" sz="1050" dirty="0" smtClean="0"/>
              <a:t>10.2.1.0 /24</a:t>
            </a:r>
            <a:endParaRPr lang="en-US" sz="1050" dirty="0"/>
          </a:p>
        </p:txBody>
      </p:sp>
      <p:sp>
        <p:nvSpPr>
          <p:cNvPr id="53" name="TextBox 52"/>
          <p:cNvSpPr txBox="1"/>
          <p:nvPr/>
        </p:nvSpPr>
        <p:spPr>
          <a:xfrm>
            <a:off x="4833576" y="1882114"/>
            <a:ext cx="1013551" cy="165253"/>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54" name="TextBox 53"/>
          <p:cNvSpPr txBox="1"/>
          <p:nvPr/>
        </p:nvSpPr>
        <p:spPr>
          <a:xfrm>
            <a:off x="6495519" y="2034511"/>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pic>
        <p:nvPicPr>
          <p:cNvPr id="42" name="Picture 37"/>
          <p:cNvPicPr>
            <a:picLocks noChangeArrowheads="1"/>
          </p:cNvPicPr>
          <p:nvPr/>
        </p:nvPicPr>
        <p:blipFill>
          <a:blip r:embed="rId3"/>
          <a:srcRect/>
          <a:stretch>
            <a:fillRect/>
          </a:stretch>
        </p:blipFill>
        <p:spPr bwMode="auto">
          <a:xfrm>
            <a:off x="1467243" y="1847002"/>
            <a:ext cx="870351" cy="451691"/>
          </a:xfrm>
          <a:prstGeom prst="rect">
            <a:avLst/>
          </a:prstGeom>
          <a:noFill/>
          <a:ln w="9525">
            <a:noFill/>
            <a:miter lim="800000"/>
            <a:headEnd/>
            <a:tailEnd/>
          </a:ln>
        </p:spPr>
      </p:pic>
      <p:sp>
        <p:nvSpPr>
          <p:cNvPr id="58" name="TextBox 57"/>
          <p:cNvSpPr txBox="1"/>
          <p:nvPr/>
        </p:nvSpPr>
        <p:spPr>
          <a:xfrm>
            <a:off x="1742676" y="208991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0" name="TextBox 59"/>
          <p:cNvSpPr txBox="1"/>
          <p:nvPr/>
        </p:nvSpPr>
        <p:spPr>
          <a:xfrm>
            <a:off x="2359491" y="2148228"/>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1" name="TextBox 60"/>
          <p:cNvSpPr txBox="1"/>
          <p:nvPr/>
        </p:nvSpPr>
        <p:spPr>
          <a:xfrm>
            <a:off x="2366928" y="1910335"/>
            <a:ext cx="1013551" cy="1652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cxnSp>
        <p:nvCxnSpPr>
          <p:cNvPr id="64" name="Straight Connector 63"/>
          <p:cNvCxnSpPr>
            <a:stCxn id="42" idx="3"/>
            <a:endCxn id="7" idx="1"/>
          </p:cNvCxnSpPr>
          <p:nvPr/>
        </p:nvCxnSpPr>
        <p:spPr bwMode="auto">
          <a:xfrm>
            <a:off x="2337594" y="2072848"/>
            <a:ext cx="1585008" cy="564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66" name="TextBox 65"/>
          <p:cNvSpPr txBox="1"/>
          <p:nvPr/>
        </p:nvSpPr>
        <p:spPr>
          <a:xfrm>
            <a:off x="3527901" y="2142582"/>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7" name="TextBox 66"/>
          <p:cNvSpPr txBox="1"/>
          <p:nvPr/>
        </p:nvSpPr>
        <p:spPr>
          <a:xfrm>
            <a:off x="3749830" y="1904690"/>
            <a:ext cx="359328" cy="161178"/>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68" name="TextBox 67"/>
          <p:cNvSpPr txBox="1"/>
          <p:nvPr/>
        </p:nvSpPr>
        <p:spPr>
          <a:xfrm>
            <a:off x="2518379" y="1673439"/>
            <a:ext cx="1013551" cy="165253"/>
          </a:xfrm>
          <a:prstGeom prst="rect">
            <a:avLst/>
          </a:prstGeom>
          <a:noFill/>
        </p:spPr>
        <p:txBody>
          <a:bodyPr wrap="square" lIns="0" tIns="0" rIns="0" bIns="0" rtlCol="0" anchor="ctr" anchorCtr="0">
            <a:noAutofit/>
          </a:bodyPr>
          <a:lstStyle/>
          <a:p>
            <a:r>
              <a:rPr lang="en-US" sz="1050" dirty="0" smtClean="0"/>
              <a:t>10.64.0.0 /24</a:t>
            </a:r>
            <a:endParaRPr lang="en-US" sz="1050" dirty="0"/>
          </a:p>
        </p:txBody>
      </p:sp>
      <p:sp>
        <p:nvSpPr>
          <p:cNvPr id="44" name="Text Placeholder 5"/>
          <p:cNvSpPr>
            <a:spLocks/>
          </p:cNvSpPr>
          <p:nvPr/>
        </p:nvSpPr>
        <p:spPr bwMode="auto">
          <a:xfrm>
            <a:off x="279401" y="3727677"/>
            <a:ext cx="8537054" cy="156916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 </a:t>
            </a:r>
            <a:r>
              <a:rPr lang="en-US" sz="1100" b="1" kern="0" dirty="0" smtClean="0">
                <a:latin typeface="Courier New" pitchFamily="49" charset="0"/>
              </a:rPr>
              <a:t>interface Fa0/0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R2(config-if)# </a:t>
            </a:r>
            <a:r>
              <a:rPr lang="en-US" sz="1100" b="1" kern="0" dirty="0" smtClean="0">
                <a:latin typeface="Courier New" pitchFamily="49" charset="0"/>
              </a:rPr>
              <a:t>ip address 10.64.0.2 255.255.255.0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R2(config-if)# </a:t>
            </a:r>
            <a:r>
              <a:rPr lang="en-US" sz="1100" b="1" kern="0" dirty="0" smtClean="0">
                <a:latin typeface="Courier New" pitchFamily="49" charset="0"/>
              </a:rPr>
              <a:t>no shut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R2(config-if)# </a:t>
            </a:r>
            <a:r>
              <a:rPr lang="en-US" sz="1100" b="1" kern="0" dirty="0" smtClean="0">
                <a:latin typeface="Courier New" pitchFamily="49" charset="0"/>
              </a:rPr>
              <a:t>interface S0/0/1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R2(config-if)# </a:t>
            </a:r>
            <a:r>
              <a:rPr lang="en-US" sz="1100" b="1" kern="0" dirty="0" smtClean="0">
                <a:latin typeface="Courier New" pitchFamily="49" charset="0"/>
              </a:rPr>
              <a:t>ip address 10.2.1.2 255.255.255.0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R2(config-if)# </a:t>
            </a:r>
            <a:r>
              <a:rPr lang="en-US" sz="1100" b="1" kern="0" dirty="0" smtClean="0">
                <a:latin typeface="Courier New" pitchFamily="49" charset="0"/>
              </a:rPr>
              <a:t>bandwidth 64</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R2(config-if)# </a:t>
            </a:r>
            <a:r>
              <a:rPr lang="en-US" sz="1100" b="1" kern="0" dirty="0" smtClean="0">
                <a:latin typeface="Courier New" pitchFamily="49" charset="0"/>
              </a:rPr>
              <a:t>no shut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R2(config-if)# </a:t>
            </a:r>
            <a:r>
              <a:rPr lang="en-US" sz="11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a:t>
            </a:r>
            <a:endParaRPr lang="en-US" sz="1100" kern="0" dirty="0">
              <a:latin typeface="Courier New" pitchFamily="49" charset="0"/>
            </a:endParaRPr>
          </a:p>
        </p:txBody>
      </p:sp>
      <p:sp>
        <p:nvSpPr>
          <p:cNvPr id="33" name="Text Placeholder 5"/>
          <p:cNvSpPr>
            <a:spLocks/>
          </p:cNvSpPr>
          <p:nvPr/>
        </p:nvSpPr>
        <p:spPr bwMode="auto">
          <a:xfrm>
            <a:off x="279399" y="2730334"/>
            <a:ext cx="8537055" cy="893399"/>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interface Fa0/0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R1(config-if)# </a:t>
            </a:r>
            <a:r>
              <a:rPr lang="en-US" sz="1100" b="1" kern="0" dirty="0" smtClean="0">
                <a:latin typeface="Courier New" pitchFamily="49" charset="0"/>
              </a:rPr>
              <a:t>ip address 10.64.0.1 255.255.255.0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R1(config-if)# </a:t>
            </a:r>
            <a:r>
              <a:rPr lang="en-US" sz="1100" b="1" kern="0" dirty="0" smtClean="0">
                <a:latin typeface="Courier New" pitchFamily="49" charset="0"/>
              </a:rPr>
              <a:t>no shut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R1(config-if)# </a:t>
            </a:r>
            <a:r>
              <a:rPr lang="en-US" sz="11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a:t>
            </a:r>
            <a:endParaRPr lang="en-US" sz="1100" kern="0" dirty="0">
              <a:latin typeface="Courier New" pitchFamily="49" charset="0"/>
            </a:endParaRPr>
          </a:p>
        </p:txBody>
      </p:sp>
      <p:sp>
        <p:nvSpPr>
          <p:cNvPr id="31" name="Text Placeholder 5"/>
          <p:cNvSpPr>
            <a:spLocks/>
          </p:cNvSpPr>
          <p:nvPr/>
        </p:nvSpPr>
        <p:spPr bwMode="auto">
          <a:xfrm>
            <a:off x="279401" y="5401722"/>
            <a:ext cx="8537053" cy="1145837"/>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 </a:t>
            </a:r>
            <a:r>
              <a:rPr lang="en-US" sz="1100" b="1" kern="0" dirty="0" smtClean="0">
                <a:latin typeface="Courier New" pitchFamily="49" charset="0"/>
              </a:rPr>
              <a:t>interface S0/0/1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R3(config-if)# </a:t>
            </a:r>
            <a:r>
              <a:rPr lang="en-US" sz="1100" b="1" kern="0" dirty="0" smtClean="0">
                <a:latin typeface="Courier New" pitchFamily="49" charset="0"/>
              </a:rPr>
              <a:t>ip address 10.2.1.1 255.255.255.0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R3(config-if)# </a:t>
            </a:r>
            <a:r>
              <a:rPr lang="en-US" sz="1100" b="1" kern="0" dirty="0" smtClean="0">
                <a:latin typeface="Courier New" pitchFamily="49" charset="0"/>
              </a:rPr>
              <a:t>bandwidth 64</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R3(config-if)# </a:t>
            </a:r>
            <a:r>
              <a:rPr lang="en-US" sz="1100" b="1" kern="0" dirty="0" smtClean="0">
                <a:latin typeface="Courier New" pitchFamily="49" charset="0"/>
              </a:rPr>
              <a:t>no shut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R3(config-if)# </a:t>
            </a:r>
            <a:r>
              <a:rPr lang="en-US" sz="11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a:t>
            </a:r>
            <a:endParaRPr lang="en-US" sz="1100" kern="0" dirty="0">
              <a:latin typeface="Courier New" pitchFamily="49"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Link-State Protocol Characteristics </a:t>
            </a:r>
            <a:endParaRPr lang="en-US" dirty="0"/>
          </a:p>
        </p:txBody>
      </p:sp>
      <p:sp>
        <p:nvSpPr>
          <p:cNvPr id="3" name="Content Placeholder 2"/>
          <p:cNvSpPr>
            <a:spLocks noGrp="1"/>
          </p:cNvSpPr>
          <p:nvPr>
            <p:ph idx="1"/>
          </p:nvPr>
        </p:nvSpPr>
        <p:spPr/>
        <p:txBody>
          <a:bodyPr>
            <a:normAutofit/>
          </a:bodyPr>
          <a:lstStyle/>
          <a:p>
            <a:r>
              <a:rPr lang="en-US" dirty="0" smtClean="0"/>
              <a:t>With link-state routing protocols, each router has the full picture of the network topology, and can independently make a decision based on an accurate picture of the network topology.</a:t>
            </a:r>
          </a:p>
          <a:p>
            <a:r>
              <a:rPr lang="en-US" dirty="0" smtClean="0"/>
              <a:t>To do so, each link-state router keeps a record of:</a:t>
            </a:r>
          </a:p>
          <a:p>
            <a:pPr lvl="1"/>
            <a:r>
              <a:rPr lang="en-US" dirty="0" smtClean="0"/>
              <a:t>Its immediate neighbor routers.</a:t>
            </a:r>
          </a:p>
          <a:p>
            <a:pPr lvl="1"/>
            <a:r>
              <a:rPr lang="en-US" dirty="0" smtClean="0"/>
              <a:t>All the other routers in the network, or in its area of the network, and their attached networks.</a:t>
            </a:r>
          </a:p>
          <a:p>
            <a:pPr lvl="1"/>
            <a:r>
              <a:rPr lang="en-US" dirty="0" smtClean="0"/>
              <a:t>The best paths to each destination.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bwMode="auto">
          <a:xfrm>
            <a:off x="1916775" y="4616633"/>
            <a:ext cx="2669822" cy="20883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41" name="Rectangle 40"/>
          <p:cNvSpPr/>
          <p:nvPr/>
        </p:nvSpPr>
        <p:spPr bwMode="auto">
          <a:xfrm>
            <a:off x="1318465" y="4458589"/>
            <a:ext cx="1326443" cy="17497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Configuring Single-Area OSPF Example</a:t>
            </a:r>
            <a:endParaRPr lang="en-US" dirty="0"/>
          </a:p>
        </p:txBody>
      </p:sp>
      <p:sp>
        <p:nvSpPr>
          <p:cNvPr id="48" name="Freeform 9"/>
          <p:cNvSpPr>
            <a:spLocks/>
          </p:cNvSpPr>
          <p:nvPr/>
        </p:nvSpPr>
        <p:spPr bwMode="auto">
          <a:xfrm>
            <a:off x="4707467" y="2065867"/>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9" name="Rounded Rectangle 28"/>
          <p:cNvSpPr/>
          <p:nvPr/>
        </p:nvSpPr>
        <p:spPr bwMode="auto">
          <a:xfrm>
            <a:off x="1162689" y="1132402"/>
            <a:ext cx="6592777" cy="139630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 name="Picture 37"/>
          <p:cNvPicPr>
            <a:picLocks noChangeArrowheads="1"/>
          </p:cNvPicPr>
          <p:nvPr/>
        </p:nvPicPr>
        <p:blipFill>
          <a:blip r:embed="rId3"/>
          <a:srcRect/>
          <a:stretch>
            <a:fillRect/>
          </a:stretch>
        </p:blipFill>
        <p:spPr bwMode="auto">
          <a:xfrm>
            <a:off x="3922602" y="1852648"/>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6637110" y="1863665"/>
            <a:ext cx="870351" cy="451691"/>
          </a:xfrm>
          <a:prstGeom prst="rect">
            <a:avLst/>
          </a:prstGeom>
          <a:noFill/>
          <a:ln w="9525">
            <a:noFill/>
            <a:miter lim="800000"/>
            <a:headEnd/>
            <a:tailEnd/>
          </a:ln>
        </p:spPr>
      </p:pic>
      <p:sp>
        <p:nvSpPr>
          <p:cNvPr id="24" name="TextBox 23"/>
          <p:cNvSpPr txBox="1"/>
          <p:nvPr/>
        </p:nvSpPr>
        <p:spPr>
          <a:xfrm>
            <a:off x="4198035" y="207298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6932765" y="208216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0" name="TextBox 29"/>
          <p:cNvSpPr txBox="1"/>
          <p:nvPr/>
        </p:nvSpPr>
        <p:spPr>
          <a:xfrm>
            <a:off x="1421033" y="1239137"/>
            <a:ext cx="945988" cy="160898"/>
          </a:xfrm>
          <a:prstGeom prst="rect">
            <a:avLst/>
          </a:prstGeom>
          <a:noFill/>
        </p:spPr>
        <p:txBody>
          <a:bodyPr wrap="square" lIns="0" tIns="0" rIns="0" bIns="0" rtlCol="0" anchor="ctr" anchorCtr="0">
            <a:noAutofit/>
          </a:bodyPr>
          <a:lstStyle/>
          <a:p>
            <a:r>
              <a:rPr lang="en-US" sz="1050" b="1" dirty="0" smtClean="0"/>
              <a:t>OSPF Area 0</a:t>
            </a:r>
            <a:endParaRPr lang="en-US" sz="1050" b="1" dirty="0"/>
          </a:p>
        </p:txBody>
      </p:sp>
      <p:sp>
        <p:nvSpPr>
          <p:cNvPr id="49" name="TextBox 48"/>
          <p:cNvSpPr txBox="1"/>
          <p:nvPr/>
        </p:nvSpPr>
        <p:spPr>
          <a:xfrm>
            <a:off x="4826139" y="2120007"/>
            <a:ext cx="503430" cy="172119"/>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0" name="TextBox 49"/>
          <p:cNvSpPr txBox="1"/>
          <p:nvPr/>
        </p:nvSpPr>
        <p:spPr>
          <a:xfrm>
            <a:off x="6227809" y="2205500"/>
            <a:ext cx="508882" cy="18698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1" name="TextBox 50"/>
          <p:cNvSpPr txBox="1"/>
          <p:nvPr/>
        </p:nvSpPr>
        <p:spPr>
          <a:xfrm>
            <a:off x="5311181" y="1843506"/>
            <a:ext cx="945988" cy="160898"/>
          </a:xfrm>
          <a:prstGeom prst="rect">
            <a:avLst/>
          </a:prstGeom>
          <a:noFill/>
        </p:spPr>
        <p:txBody>
          <a:bodyPr wrap="square" lIns="0" tIns="0" rIns="0" bIns="0" rtlCol="0" anchor="ctr" anchorCtr="0">
            <a:noAutofit/>
          </a:bodyPr>
          <a:lstStyle/>
          <a:p>
            <a:r>
              <a:rPr lang="en-US" sz="1000" dirty="0" smtClean="0"/>
              <a:t>64 kbps</a:t>
            </a:r>
            <a:endParaRPr lang="en-US" sz="1000" dirty="0"/>
          </a:p>
        </p:txBody>
      </p:sp>
      <p:sp>
        <p:nvSpPr>
          <p:cNvPr id="52" name="TextBox 51"/>
          <p:cNvSpPr txBox="1"/>
          <p:nvPr/>
        </p:nvSpPr>
        <p:spPr>
          <a:xfrm>
            <a:off x="5301090" y="1690374"/>
            <a:ext cx="1013551" cy="165253"/>
          </a:xfrm>
          <a:prstGeom prst="rect">
            <a:avLst/>
          </a:prstGeom>
          <a:noFill/>
        </p:spPr>
        <p:txBody>
          <a:bodyPr wrap="square" lIns="0" tIns="0" rIns="0" bIns="0" rtlCol="0" anchor="ctr" anchorCtr="0">
            <a:noAutofit/>
          </a:bodyPr>
          <a:lstStyle/>
          <a:p>
            <a:r>
              <a:rPr lang="en-US" sz="1050" dirty="0" smtClean="0"/>
              <a:t>10.2.1.0 /24</a:t>
            </a:r>
            <a:endParaRPr lang="en-US" sz="1050" dirty="0"/>
          </a:p>
        </p:txBody>
      </p:sp>
      <p:sp>
        <p:nvSpPr>
          <p:cNvPr id="53" name="TextBox 52"/>
          <p:cNvSpPr txBox="1"/>
          <p:nvPr/>
        </p:nvSpPr>
        <p:spPr>
          <a:xfrm>
            <a:off x="4833576" y="1882114"/>
            <a:ext cx="1013551" cy="165253"/>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54" name="TextBox 53"/>
          <p:cNvSpPr txBox="1"/>
          <p:nvPr/>
        </p:nvSpPr>
        <p:spPr>
          <a:xfrm>
            <a:off x="6495519" y="2034511"/>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pic>
        <p:nvPicPr>
          <p:cNvPr id="42" name="Picture 37"/>
          <p:cNvPicPr>
            <a:picLocks noChangeArrowheads="1"/>
          </p:cNvPicPr>
          <p:nvPr/>
        </p:nvPicPr>
        <p:blipFill>
          <a:blip r:embed="rId3"/>
          <a:srcRect/>
          <a:stretch>
            <a:fillRect/>
          </a:stretch>
        </p:blipFill>
        <p:spPr bwMode="auto">
          <a:xfrm>
            <a:off x="1467243" y="1847002"/>
            <a:ext cx="870351" cy="451691"/>
          </a:xfrm>
          <a:prstGeom prst="rect">
            <a:avLst/>
          </a:prstGeom>
          <a:noFill/>
          <a:ln w="9525">
            <a:noFill/>
            <a:miter lim="800000"/>
            <a:headEnd/>
            <a:tailEnd/>
          </a:ln>
        </p:spPr>
      </p:pic>
      <p:sp>
        <p:nvSpPr>
          <p:cNvPr id="58" name="TextBox 57"/>
          <p:cNvSpPr txBox="1"/>
          <p:nvPr/>
        </p:nvSpPr>
        <p:spPr>
          <a:xfrm>
            <a:off x="1742676" y="208991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0" name="TextBox 59"/>
          <p:cNvSpPr txBox="1"/>
          <p:nvPr/>
        </p:nvSpPr>
        <p:spPr>
          <a:xfrm>
            <a:off x="2359491" y="2148228"/>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1" name="TextBox 60"/>
          <p:cNvSpPr txBox="1"/>
          <p:nvPr/>
        </p:nvSpPr>
        <p:spPr>
          <a:xfrm>
            <a:off x="2366928" y="1910335"/>
            <a:ext cx="1013551" cy="1652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cxnSp>
        <p:nvCxnSpPr>
          <p:cNvPr id="64" name="Straight Connector 63"/>
          <p:cNvCxnSpPr>
            <a:stCxn id="42" idx="3"/>
            <a:endCxn id="7" idx="1"/>
          </p:cNvCxnSpPr>
          <p:nvPr/>
        </p:nvCxnSpPr>
        <p:spPr bwMode="auto">
          <a:xfrm>
            <a:off x="2337594" y="2072848"/>
            <a:ext cx="1585008" cy="564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66" name="TextBox 65"/>
          <p:cNvSpPr txBox="1"/>
          <p:nvPr/>
        </p:nvSpPr>
        <p:spPr>
          <a:xfrm>
            <a:off x="3527901" y="2142582"/>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7" name="TextBox 66"/>
          <p:cNvSpPr txBox="1"/>
          <p:nvPr/>
        </p:nvSpPr>
        <p:spPr>
          <a:xfrm>
            <a:off x="3749830" y="1904690"/>
            <a:ext cx="359328" cy="161178"/>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68" name="TextBox 67"/>
          <p:cNvSpPr txBox="1"/>
          <p:nvPr/>
        </p:nvSpPr>
        <p:spPr>
          <a:xfrm>
            <a:off x="2518379" y="1673439"/>
            <a:ext cx="1013551" cy="165253"/>
          </a:xfrm>
          <a:prstGeom prst="rect">
            <a:avLst/>
          </a:prstGeom>
          <a:noFill/>
        </p:spPr>
        <p:txBody>
          <a:bodyPr wrap="square" lIns="0" tIns="0" rIns="0" bIns="0" rtlCol="0" anchor="ctr" anchorCtr="0">
            <a:noAutofit/>
          </a:bodyPr>
          <a:lstStyle/>
          <a:p>
            <a:r>
              <a:rPr lang="en-US" sz="1050" dirty="0" smtClean="0"/>
              <a:t>10.64.0.0 /24</a:t>
            </a:r>
            <a:endParaRPr lang="en-US" sz="1050" dirty="0"/>
          </a:p>
        </p:txBody>
      </p:sp>
      <p:sp>
        <p:nvSpPr>
          <p:cNvPr id="31" name="Rectangle 30"/>
          <p:cNvSpPr/>
          <p:nvPr/>
        </p:nvSpPr>
        <p:spPr bwMode="auto">
          <a:xfrm>
            <a:off x="1930400" y="2957682"/>
            <a:ext cx="3172178" cy="169334"/>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2" name="Rectangle 31"/>
          <p:cNvSpPr/>
          <p:nvPr/>
        </p:nvSpPr>
        <p:spPr bwMode="auto">
          <a:xfrm>
            <a:off x="1298223" y="2788349"/>
            <a:ext cx="1185333" cy="15804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4" name="Text Placeholder 5"/>
          <p:cNvSpPr>
            <a:spLocks/>
          </p:cNvSpPr>
          <p:nvPr/>
        </p:nvSpPr>
        <p:spPr bwMode="auto">
          <a:xfrm>
            <a:off x="279400" y="2730334"/>
            <a:ext cx="8537054" cy="611178"/>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 </a:t>
            </a:r>
            <a:r>
              <a:rPr lang="en-US" sz="1100" b="1" kern="0" dirty="0" smtClean="0">
                <a:latin typeface="Courier New" pitchFamily="49" charset="0"/>
              </a:rPr>
              <a:t>network 10.0.0.0 0.255.255.255 area 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a:t>
            </a:r>
            <a:endParaRPr lang="en-US" sz="1100" kern="0" dirty="0">
              <a:latin typeface="Courier New" pitchFamily="49" charset="0"/>
            </a:endParaRPr>
          </a:p>
        </p:txBody>
      </p:sp>
      <p:sp>
        <p:nvSpPr>
          <p:cNvPr id="35" name="Rectangle 34"/>
          <p:cNvSpPr/>
          <p:nvPr/>
        </p:nvSpPr>
        <p:spPr bwMode="auto">
          <a:xfrm>
            <a:off x="1310820" y="3543180"/>
            <a:ext cx="1332089" cy="19191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6" name="Rectangle 35"/>
          <p:cNvSpPr/>
          <p:nvPr/>
        </p:nvSpPr>
        <p:spPr bwMode="auto">
          <a:xfrm>
            <a:off x="1920420" y="3723802"/>
            <a:ext cx="2777066" cy="37253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7" name="Text Placeholder 5"/>
          <p:cNvSpPr>
            <a:spLocks/>
          </p:cNvSpPr>
          <p:nvPr/>
        </p:nvSpPr>
        <p:spPr bwMode="auto">
          <a:xfrm>
            <a:off x="272242" y="3509316"/>
            <a:ext cx="8544212" cy="733786"/>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 </a:t>
            </a:r>
            <a:r>
              <a:rPr lang="en-US" sz="1100" b="1" kern="0" dirty="0" smtClean="0">
                <a:latin typeface="Courier New" pitchFamily="49" charset="0"/>
              </a:rPr>
              <a:t>router ospf 50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R2(config-router)# </a:t>
            </a:r>
            <a:r>
              <a:rPr lang="en-US" sz="1100" b="1" kern="0" dirty="0" smtClean="0">
                <a:latin typeface="Courier New" pitchFamily="49" charset="0"/>
              </a:rPr>
              <a:t>network 10.2.1.2 0.0.0.0 area 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R2(config-router)# </a:t>
            </a:r>
            <a:r>
              <a:rPr lang="en-US" sz="1100" b="1" kern="0" dirty="0" smtClean="0">
                <a:latin typeface="Courier New" pitchFamily="49" charset="0"/>
              </a:rPr>
              <a:t>network 10.64.0.2 0.0.0.0 area 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R2(config-router)#</a:t>
            </a:r>
            <a:endParaRPr lang="en-US" sz="1100" kern="0" dirty="0">
              <a:latin typeface="Courier New" pitchFamily="49" charset="0"/>
            </a:endParaRPr>
          </a:p>
        </p:txBody>
      </p:sp>
      <p:sp>
        <p:nvSpPr>
          <p:cNvPr id="39" name="Text Placeholder 5"/>
          <p:cNvSpPr>
            <a:spLocks/>
          </p:cNvSpPr>
          <p:nvPr/>
        </p:nvSpPr>
        <p:spPr bwMode="auto">
          <a:xfrm>
            <a:off x="268583" y="4419066"/>
            <a:ext cx="8547871" cy="581389"/>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 </a:t>
            </a:r>
            <a:r>
              <a:rPr lang="en-US" sz="11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R3(config-router)# </a:t>
            </a:r>
            <a:r>
              <a:rPr lang="en-US" sz="1100" b="1" kern="0" dirty="0" smtClean="0">
                <a:latin typeface="Courier New" pitchFamily="49" charset="0"/>
              </a:rPr>
              <a:t>network 10.2.1.1 0.0.0.0 area 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R3(config-router)#</a:t>
            </a:r>
            <a:endParaRPr lang="en-US" sz="1100" kern="0" dirty="0">
              <a:latin typeface="Courier New" pitchFamily="49"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bwMode="auto">
          <a:xfrm>
            <a:off x="4549422" y="1126756"/>
            <a:ext cx="3206045" cy="1396309"/>
          </a:xfrm>
          <a:prstGeom prst="roundRect">
            <a:avLst/>
          </a:prstGeom>
          <a:solidFill>
            <a:schemeClr val="accent2">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Configuring Multi-Area OSPF Example</a:t>
            </a:r>
            <a:endParaRPr lang="en-US" dirty="0"/>
          </a:p>
        </p:txBody>
      </p:sp>
      <p:sp>
        <p:nvSpPr>
          <p:cNvPr id="48" name="Freeform 9"/>
          <p:cNvSpPr>
            <a:spLocks/>
          </p:cNvSpPr>
          <p:nvPr/>
        </p:nvSpPr>
        <p:spPr bwMode="auto">
          <a:xfrm>
            <a:off x="4707467" y="2065867"/>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9" name="Rounded Rectangle 28"/>
          <p:cNvSpPr/>
          <p:nvPr/>
        </p:nvSpPr>
        <p:spPr bwMode="auto">
          <a:xfrm>
            <a:off x="1162690" y="1132402"/>
            <a:ext cx="3070644" cy="139630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 name="Picture 37"/>
          <p:cNvPicPr>
            <a:picLocks noChangeArrowheads="1"/>
          </p:cNvPicPr>
          <p:nvPr/>
        </p:nvPicPr>
        <p:blipFill>
          <a:blip r:embed="rId3"/>
          <a:srcRect/>
          <a:stretch>
            <a:fillRect/>
          </a:stretch>
        </p:blipFill>
        <p:spPr bwMode="auto">
          <a:xfrm>
            <a:off x="3922602" y="1852648"/>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6637110" y="1863665"/>
            <a:ext cx="870351" cy="451691"/>
          </a:xfrm>
          <a:prstGeom prst="rect">
            <a:avLst/>
          </a:prstGeom>
          <a:noFill/>
          <a:ln w="9525">
            <a:noFill/>
            <a:miter lim="800000"/>
            <a:headEnd/>
            <a:tailEnd/>
          </a:ln>
        </p:spPr>
      </p:pic>
      <p:sp>
        <p:nvSpPr>
          <p:cNvPr id="24" name="TextBox 23"/>
          <p:cNvSpPr txBox="1"/>
          <p:nvPr/>
        </p:nvSpPr>
        <p:spPr>
          <a:xfrm>
            <a:off x="4198035" y="207298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6932765" y="208216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0" name="TextBox 29"/>
          <p:cNvSpPr txBox="1"/>
          <p:nvPr/>
        </p:nvSpPr>
        <p:spPr>
          <a:xfrm>
            <a:off x="1421033" y="1239137"/>
            <a:ext cx="945988" cy="160898"/>
          </a:xfrm>
          <a:prstGeom prst="rect">
            <a:avLst/>
          </a:prstGeom>
          <a:noFill/>
        </p:spPr>
        <p:txBody>
          <a:bodyPr wrap="square" lIns="0" tIns="0" rIns="0" bIns="0" rtlCol="0" anchor="ctr" anchorCtr="0">
            <a:noAutofit/>
          </a:bodyPr>
          <a:lstStyle/>
          <a:p>
            <a:r>
              <a:rPr lang="en-US" sz="1050" b="1" dirty="0" smtClean="0"/>
              <a:t>OSPF Area 0</a:t>
            </a:r>
            <a:endParaRPr lang="en-US" sz="1050" b="1" dirty="0"/>
          </a:p>
        </p:txBody>
      </p:sp>
      <p:sp>
        <p:nvSpPr>
          <p:cNvPr id="49" name="TextBox 48"/>
          <p:cNvSpPr txBox="1"/>
          <p:nvPr/>
        </p:nvSpPr>
        <p:spPr>
          <a:xfrm>
            <a:off x="4826139" y="2120007"/>
            <a:ext cx="503430" cy="172119"/>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0" name="TextBox 49"/>
          <p:cNvSpPr txBox="1"/>
          <p:nvPr/>
        </p:nvSpPr>
        <p:spPr>
          <a:xfrm>
            <a:off x="6227809" y="2205500"/>
            <a:ext cx="508882" cy="18698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1" name="TextBox 50"/>
          <p:cNvSpPr txBox="1"/>
          <p:nvPr/>
        </p:nvSpPr>
        <p:spPr>
          <a:xfrm>
            <a:off x="5311181" y="1843506"/>
            <a:ext cx="945988" cy="160898"/>
          </a:xfrm>
          <a:prstGeom prst="rect">
            <a:avLst/>
          </a:prstGeom>
          <a:noFill/>
        </p:spPr>
        <p:txBody>
          <a:bodyPr wrap="square" lIns="0" tIns="0" rIns="0" bIns="0" rtlCol="0" anchor="ctr" anchorCtr="0">
            <a:noAutofit/>
          </a:bodyPr>
          <a:lstStyle/>
          <a:p>
            <a:r>
              <a:rPr lang="en-US" sz="1000" dirty="0" smtClean="0"/>
              <a:t>64 kbps</a:t>
            </a:r>
            <a:endParaRPr lang="en-US" sz="1000" dirty="0"/>
          </a:p>
        </p:txBody>
      </p:sp>
      <p:sp>
        <p:nvSpPr>
          <p:cNvPr id="52" name="TextBox 51"/>
          <p:cNvSpPr txBox="1"/>
          <p:nvPr/>
        </p:nvSpPr>
        <p:spPr>
          <a:xfrm>
            <a:off x="5301090" y="1690374"/>
            <a:ext cx="1013551" cy="165253"/>
          </a:xfrm>
          <a:prstGeom prst="rect">
            <a:avLst/>
          </a:prstGeom>
          <a:noFill/>
        </p:spPr>
        <p:txBody>
          <a:bodyPr wrap="square" lIns="0" tIns="0" rIns="0" bIns="0" rtlCol="0" anchor="ctr" anchorCtr="0">
            <a:noAutofit/>
          </a:bodyPr>
          <a:lstStyle/>
          <a:p>
            <a:r>
              <a:rPr lang="en-US" sz="1050" dirty="0" smtClean="0"/>
              <a:t>10.2.1.0 /24</a:t>
            </a:r>
            <a:endParaRPr lang="en-US" sz="1050" dirty="0"/>
          </a:p>
        </p:txBody>
      </p:sp>
      <p:sp>
        <p:nvSpPr>
          <p:cNvPr id="53" name="TextBox 52"/>
          <p:cNvSpPr txBox="1"/>
          <p:nvPr/>
        </p:nvSpPr>
        <p:spPr>
          <a:xfrm>
            <a:off x="4833576" y="1882114"/>
            <a:ext cx="1013551" cy="165253"/>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54" name="TextBox 53"/>
          <p:cNvSpPr txBox="1"/>
          <p:nvPr/>
        </p:nvSpPr>
        <p:spPr>
          <a:xfrm>
            <a:off x="6495519" y="2034511"/>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pic>
        <p:nvPicPr>
          <p:cNvPr id="42" name="Picture 37"/>
          <p:cNvPicPr>
            <a:picLocks noChangeArrowheads="1"/>
          </p:cNvPicPr>
          <p:nvPr/>
        </p:nvPicPr>
        <p:blipFill>
          <a:blip r:embed="rId3"/>
          <a:srcRect/>
          <a:stretch>
            <a:fillRect/>
          </a:stretch>
        </p:blipFill>
        <p:spPr bwMode="auto">
          <a:xfrm>
            <a:off x="1467243" y="1847002"/>
            <a:ext cx="870351" cy="451691"/>
          </a:xfrm>
          <a:prstGeom prst="rect">
            <a:avLst/>
          </a:prstGeom>
          <a:noFill/>
          <a:ln w="9525">
            <a:noFill/>
            <a:miter lim="800000"/>
            <a:headEnd/>
            <a:tailEnd/>
          </a:ln>
        </p:spPr>
      </p:pic>
      <p:sp>
        <p:nvSpPr>
          <p:cNvPr id="58" name="TextBox 57"/>
          <p:cNvSpPr txBox="1"/>
          <p:nvPr/>
        </p:nvSpPr>
        <p:spPr>
          <a:xfrm>
            <a:off x="1742676" y="208991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0" name="TextBox 59"/>
          <p:cNvSpPr txBox="1"/>
          <p:nvPr/>
        </p:nvSpPr>
        <p:spPr>
          <a:xfrm>
            <a:off x="2359491" y="2148228"/>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1" name="TextBox 60"/>
          <p:cNvSpPr txBox="1"/>
          <p:nvPr/>
        </p:nvSpPr>
        <p:spPr>
          <a:xfrm>
            <a:off x="2366928" y="1910335"/>
            <a:ext cx="1013551" cy="1652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cxnSp>
        <p:nvCxnSpPr>
          <p:cNvPr id="64" name="Straight Connector 63"/>
          <p:cNvCxnSpPr>
            <a:stCxn id="42" idx="3"/>
            <a:endCxn id="7" idx="1"/>
          </p:cNvCxnSpPr>
          <p:nvPr/>
        </p:nvCxnSpPr>
        <p:spPr bwMode="auto">
          <a:xfrm>
            <a:off x="2337594" y="2072848"/>
            <a:ext cx="1585008" cy="564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66" name="TextBox 65"/>
          <p:cNvSpPr txBox="1"/>
          <p:nvPr/>
        </p:nvSpPr>
        <p:spPr>
          <a:xfrm>
            <a:off x="3527901" y="2142582"/>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7" name="TextBox 66"/>
          <p:cNvSpPr txBox="1"/>
          <p:nvPr/>
        </p:nvSpPr>
        <p:spPr>
          <a:xfrm>
            <a:off x="3749830" y="1904690"/>
            <a:ext cx="359328" cy="161178"/>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68" name="TextBox 67"/>
          <p:cNvSpPr txBox="1"/>
          <p:nvPr/>
        </p:nvSpPr>
        <p:spPr>
          <a:xfrm>
            <a:off x="2518379" y="1673439"/>
            <a:ext cx="1013551" cy="165253"/>
          </a:xfrm>
          <a:prstGeom prst="rect">
            <a:avLst/>
          </a:prstGeom>
          <a:noFill/>
        </p:spPr>
        <p:txBody>
          <a:bodyPr wrap="square" lIns="0" tIns="0" rIns="0" bIns="0" rtlCol="0" anchor="ctr" anchorCtr="0">
            <a:noAutofit/>
          </a:bodyPr>
          <a:lstStyle/>
          <a:p>
            <a:r>
              <a:rPr lang="en-US" sz="1050" dirty="0" smtClean="0"/>
              <a:t>10.64.0.0 /24</a:t>
            </a:r>
            <a:endParaRPr lang="en-US" sz="1050" dirty="0"/>
          </a:p>
        </p:txBody>
      </p:sp>
      <p:sp>
        <p:nvSpPr>
          <p:cNvPr id="34" name="TextBox 33"/>
          <p:cNvSpPr txBox="1"/>
          <p:nvPr/>
        </p:nvSpPr>
        <p:spPr>
          <a:xfrm>
            <a:off x="4858532" y="1233491"/>
            <a:ext cx="945988" cy="160898"/>
          </a:xfrm>
          <a:prstGeom prst="rect">
            <a:avLst/>
          </a:prstGeom>
          <a:noFill/>
        </p:spPr>
        <p:txBody>
          <a:bodyPr wrap="square" lIns="0" tIns="0" rIns="0" bIns="0" rtlCol="0" anchor="ctr" anchorCtr="0">
            <a:noAutofit/>
          </a:bodyPr>
          <a:lstStyle/>
          <a:p>
            <a:r>
              <a:rPr lang="en-US" sz="1050" b="1" dirty="0" smtClean="0"/>
              <a:t>OSPF Area 1</a:t>
            </a:r>
            <a:endParaRPr lang="en-US" sz="1050" b="1" dirty="0"/>
          </a:p>
        </p:txBody>
      </p:sp>
      <p:sp>
        <p:nvSpPr>
          <p:cNvPr id="37" name="Rectangle 36"/>
          <p:cNvSpPr/>
          <p:nvPr/>
        </p:nvSpPr>
        <p:spPr bwMode="auto">
          <a:xfrm>
            <a:off x="1927592" y="4712183"/>
            <a:ext cx="2669822" cy="20883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41" name="Text Placeholder 5"/>
          <p:cNvSpPr>
            <a:spLocks/>
          </p:cNvSpPr>
          <p:nvPr/>
        </p:nvSpPr>
        <p:spPr bwMode="auto">
          <a:xfrm>
            <a:off x="279400" y="2730334"/>
            <a:ext cx="8537054" cy="611178"/>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 </a:t>
            </a:r>
            <a:r>
              <a:rPr lang="en-US" sz="1100" b="1" kern="0" dirty="0" smtClean="0">
                <a:latin typeface="Courier New" pitchFamily="49" charset="0"/>
              </a:rPr>
              <a:t>network 10.0.0.0 0.255.255.255 area 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a:t>
            </a:r>
            <a:endParaRPr lang="en-US" sz="1100" kern="0" dirty="0">
              <a:latin typeface="Courier New" pitchFamily="49" charset="0"/>
            </a:endParaRPr>
          </a:p>
        </p:txBody>
      </p:sp>
      <p:sp>
        <p:nvSpPr>
          <p:cNvPr id="45" name="Rectangle 44"/>
          <p:cNvSpPr/>
          <p:nvPr/>
        </p:nvSpPr>
        <p:spPr bwMode="auto">
          <a:xfrm>
            <a:off x="1938867" y="3758412"/>
            <a:ext cx="2777066" cy="19191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46" name="Text Placeholder 5"/>
          <p:cNvSpPr>
            <a:spLocks/>
          </p:cNvSpPr>
          <p:nvPr/>
        </p:nvSpPr>
        <p:spPr bwMode="auto">
          <a:xfrm>
            <a:off x="279400" y="3566496"/>
            <a:ext cx="8537054" cy="745075"/>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 </a:t>
            </a:r>
            <a:r>
              <a:rPr lang="en-US" sz="1100" b="1" kern="0" dirty="0" smtClean="0">
                <a:latin typeface="Courier New" pitchFamily="49" charset="0"/>
              </a:rPr>
              <a:t>router ospf 50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R2(config-router)# </a:t>
            </a:r>
            <a:r>
              <a:rPr lang="en-US" sz="1100" b="1" kern="0" dirty="0" smtClean="0">
                <a:latin typeface="Courier New" pitchFamily="49" charset="0"/>
              </a:rPr>
              <a:t>network 10.2.1.2 0.0.0.0 area 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R2(config-router)# </a:t>
            </a:r>
            <a:r>
              <a:rPr lang="en-US" sz="1100" b="1" kern="0" dirty="0" smtClean="0">
                <a:latin typeface="Courier New" pitchFamily="49" charset="0"/>
              </a:rPr>
              <a:t>network 10.64.0.2 0.0.0.0 area 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R2(config-router)#</a:t>
            </a:r>
          </a:p>
          <a:p>
            <a:pPr marL="236538" indent="-236538" algn="l" defTabSz="814388" eaLnBrk="1" hangingPunct="1">
              <a:lnSpc>
                <a:spcPct val="100000"/>
              </a:lnSpc>
              <a:spcBef>
                <a:spcPts val="0"/>
              </a:spcBef>
              <a:buClr>
                <a:srgbClr val="708CA1"/>
              </a:buClr>
              <a:defRPr/>
            </a:pPr>
            <a:endParaRPr lang="en-US" sz="1100" kern="0" dirty="0">
              <a:latin typeface="Courier New" pitchFamily="49" charset="0"/>
            </a:endParaRPr>
          </a:p>
        </p:txBody>
      </p:sp>
      <p:sp>
        <p:nvSpPr>
          <p:cNvPr id="47" name="Text Placeholder 5"/>
          <p:cNvSpPr>
            <a:spLocks/>
          </p:cNvSpPr>
          <p:nvPr/>
        </p:nvSpPr>
        <p:spPr bwMode="auto">
          <a:xfrm>
            <a:off x="279400" y="4514616"/>
            <a:ext cx="8537054" cy="581389"/>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 </a:t>
            </a:r>
            <a:r>
              <a:rPr lang="en-US" sz="11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R3(config-router)# </a:t>
            </a:r>
            <a:r>
              <a:rPr lang="en-US" sz="1100" b="1" kern="0" dirty="0" smtClean="0">
                <a:latin typeface="Courier New" pitchFamily="49" charset="0"/>
              </a:rPr>
              <a:t>network 10.2.1.1 0.0.0.0 area 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R3(config-router)#</a:t>
            </a:r>
            <a:endParaRPr lang="en-US" sz="1100" kern="0" dirty="0">
              <a:latin typeface="Courier New" pitchFamily="49"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bwMode="auto">
          <a:xfrm>
            <a:off x="1278469" y="3660598"/>
            <a:ext cx="1569158" cy="21449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2" name="Rounded Rectangle 31"/>
          <p:cNvSpPr/>
          <p:nvPr/>
        </p:nvSpPr>
        <p:spPr bwMode="auto">
          <a:xfrm>
            <a:off x="4549422" y="1126756"/>
            <a:ext cx="3206045" cy="1396309"/>
          </a:xfrm>
          <a:prstGeom prst="roundRect">
            <a:avLst/>
          </a:prstGeom>
          <a:solidFill>
            <a:schemeClr val="accent2">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Alternate Multi-Area OSPF Configuration</a:t>
            </a:r>
            <a:endParaRPr lang="en-US" dirty="0"/>
          </a:p>
        </p:txBody>
      </p:sp>
      <p:sp>
        <p:nvSpPr>
          <p:cNvPr id="48" name="Freeform 9"/>
          <p:cNvSpPr>
            <a:spLocks/>
          </p:cNvSpPr>
          <p:nvPr/>
        </p:nvSpPr>
        <p:spPr bwMode="auto">
          <a:xfrm>
            <a:off x="4707467" y="2065867"/>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9" name="Rounded Rectangle 28"/>
          <p:cNvSpPr/>
          <p:nvPr/>
        </p:nvSpPr>
        <p:spPr bwMode="auto">
          <a:xfrm>
            <a:off x="1162690" y="1132402"/>
            <a:ext cx="3070644" cy="139630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 name="Picture 37"/>
          <p:cNvPicPr>
            <a:picLocks noChangeArrowheads="1"/>
          </p:cNvPicPr>
          <p:nvPr/>
        </p:nvPicPr>
        <p:blipFill>
          <a:blip r:embed="rId3"/>
          <a:srcRect/>
          <a:stretch>
            <a:fillRect/>
          </a:stretch>
        </p:blipFill>
        <p:spPr bwMode="auto">
          <a:xfrm>
            <a:off x="3922602" y="1852648"/>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6637110" y="1863665"/>
            <a:ext cx="870351" cy="451691"/>
          </a:xfrm>
          <a:prstGeom prst="rect">
            <a:avLst/>
          </a:prstGeom>
          <a:noFill/>
          <a:ln w="9525">
            <a:noFill/>
            <a:miter lim="800000"/>
            <a:headEnd/>
            <a:tailEnd/>
          </a:ln>
        </p:spPr>
      </p:pic>
      <p:sp>
        <p:nvSpPr>
          <p:cNvPr id="24" name="TextBox 23"/>
          <p:cNvSpPr txBox="1"/>
          <p:nvPr/>
        </p:nvSpPr>
        <p:spPr>
          <a:xfrm>
            <a:off x="4198035" y="207298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6932765" y="208216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0" name="TextBox 29"/>
          <p:cNvSpPr txBox="1"/>
          <p:nvPr/>
        </p:nvSpPr>
        <p:spPr>
          <a:xfrm>
            <a:off x="1421033" y="1239137"/>
            <a:ext cx="945988" cy="160898"/>
          </a:xfrm>
          <a:prstGeom prst="rect">
            <a:avLst/>
          </a:prstGeom>
          <a:noFill/>
        </p:spPr>
        <p:txBody>
          <a:bodyPr wrap="square" lIns="0" tIns="0" rIns="0" bIns="0" rtlCol="0" anchor="ctr" anchorCtr="0">
            <a:noAutofit/>
          </a:bodyPr>
          <a:lstStyle/>
          <a:p>
            <a:r>
              <a:rPr lang="en-US" sz="1050" b="1" dirty="0" smtClean="0"/>
              <a:t>OSPF Area 0</a:t>
            </a:r>
            <a:endParaRPr lang="en-US" sz="1050" b="1" dirty="0"/>
          </a:p>
        </p:txBody>
      </p:sp>
      <p:sp>
        <p:nvSpPr>
          <p:cNvPr id="49" name="TextBox 48"/>
          <p:cNvSpPr txBox="1"/>
          <p:nvPr/>
        </p:nvSpPr>
        <p:spPr>
          <a:xfrm>
            <a:off x="4826139" y="2120007"/>
            <a:ext cx="503430" cy="172119"/>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0" name="TextBox 49"/>
          <p:cNvSpPr txBox="1"/>
          <p:nvPr/>
        </p:nvSpPr>
        <p:spPr>
          <a:xfrm>
            <a:off x="6227809" y="2205500"/>
            <a:ext cx="508882" cy="18698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1" name="TextBox 50"/>
          <p:cNvSpPr txBox="1"/>
          <p:nvPr/>
        </p:nvSpPr>
        <p:spPr>
          <a:xfrm>
            <a:off x="5311181" y="1843506"/>
            <a:ext cx="945988" cy="160898"/>
          </a:xfrm>
          <a:prstGeom prst="rect">
            <a:avLst/>
          </a:prstGeom>
          <a:noFill/>
        </p:spPr>
        <p:txBody>
          <a:bodyPr wrap="square" lIns="0" tIns="0" rIns="0" bIns="0" rtlCol="0" anchor="ctr" anchorCtr="0">
            <a:noAutofit/>
          </a:bodyPr>
          <a:lstStyle/>
          <a:p>
            <a:r>
              <a:rPr lang="en-US" sz="1000" dirty="0" smtClean="0"/>
              <a:t>64 kbps</a:t>
            </a:r>
            <a:endParaRPr lang="en-US" sz="1000" dirty="0"/>
          </a:p>
        </p:txBody>
      </p:sp>
      <p:sp>
        <p:nvSpPr>
          <p:cNvPr id="52" name="TextBox 51"/>
          <p:cNvSpPr txBox="1"/>
          <p:nvPr/>
        </p:nvSpPr>
        <p:spPr>
          <a:xfrm>
            <a:off x="5301090" y="1690374"/>
            <a:ext cx="1013551" cy="165253"/>
          </a:xfrm>
          <a:prstGeom prst="rect">
            <a:avLst/>
          </a:prstGeom>
          <a:noFill/>
        </p:spPr>
        <p:txBody>
          <a:bodyPr wrap="square" lIns="0" tIns="0" rIns="0" bIns="0" rtlCol="0" anchor="ctr" anchorCtr="0">
            <a:noAutofit/>
          </a:bodyPr>
          <a:lstStyle/>
          <a:p>
            <a:r>
              <a:rPr lang="en-US" sz="1050" dirty="0" smtClean="0"/>
              <a:t>10.2.1.0 /24</a:t>
            </a:r>
            <a:endParaRPr lang="en-US" sz="1050" dirty="0"/>
          </a:p>
        </p:txBody>
      </p:sp>
      <p:sp>
        <p:nvSpPr>
          <p:cNvPr id="53" name="TextBox 52"/>
          <p:cNvSpPr txBox="1"/>
          <p:nvPr/>
        </p:nvSpPr>
        <p:spPr>
          <a:xfrm>
            <a:off x="4833576" y="1882114"/>
            <a:ext cx="1013551" cy="165253"/>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54" name="TextBox 53"/>
          <p:cNvSpPr txBox="1"/>
          <p:nvPr/>
        </p:nvSpPr>
        <p:spPr>
          <a:xfrm>
            <a:off x="6495519" y="2034511"/>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pic>
        <p:nvPicPr>
          <p:cNvPr id="42" name="Picture 37"/>
          <p:cNvPicPr>
            <a:picLocks noChangeArrowheads="1"/>
          </p:cNvPicPr>
          <p:nvPr/>
        </p:nvPicPr>
        <p:blipFill>
          <a:blip r:embed="rId3"/>
          <a:srcRect/>
          <a:stretch>
            <a:fillRect/>
          </a:stretch>
        </p:blipFill>
        <p:spPr bwMode="auto">
          <a:xfrm>
            <a:off x="1467243" y="1847002"/>
            <a:ext cx="870351" cy="451691"/>
          </a:xfrm>
          <a:prstGeom prst="rect">
            <a:avLst/>
          </a:prstGeom>
          <a:noFill/>
          <a:ln w="9525">
            <a:noFill/>
            <a:miter lim="800000"/>
            <a:headEnd/>
            <a:tailEnd/>
          </a:ln>
        </p:spPr>
      </p:pic>
      <p:sp>
        <p:nvSpPr>
          <p:cNvPr id="58" name="TextBox 57"/>
          <p:cNvSpPr txBox="1"/>
          <p:nvPr/>
        </p:nvSpPr>
        <p:spPr>
          <a:xfrm>
            <a:off x="1742676" y="208991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0" name="TextBox 59"/>
          <p:cNvSpPr txBox="1"/>
          <p:nvPr/>
        </p:nvSpPr>
        <p:spPr>
          <a:xfrm>
            <a:off x="2359491" y="2148228"/>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1" name="TextBox 60"/>
          <p:cNvSpPr txBox="1"/>
          <p:nvPr/>
        </p:nvSpPr>
        <p:spPr>
          <a:xfrm>
            <a:off x="2366928" y="1910335"/>
            <a:ext cx="1013551" cy="1652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cxnSp>
        <p:nvCxnSpPr>
          <p:cNvPr id="64" name="Straight Connector 63"/>
          <p:cNvCxnSpPr>
            <a:stCxn id="42" idx="3"/>
            <a:endCxn id="7" idx="1"/>
          </p:cNvCxnSpPr>
          <p:nvPr/>
        </p:nvCxnSpPr>
        <p:spPr bwMode="auto">
          <a:xfrm>
            <a:off x="2337594" y="2072848"/>
            <a:ext cx="1585008" cy="564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66" name="TextBox 65"/>
          <p:cNvSpPr txBox="1"/>
          <p:nvPr/>
        </p:nvSpPr>
        <p:spPr>
          <a:xfrm>
            <a:off x="3527901" y="2142582"/>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7" name="TextBox 66"/>
          <p:cNvSpPr txBox="1"/>
          <p:nvPr/>
        </p:nvSpPr>
        <p:spPr>
          <a:xfrm>
            <a:off x="3749830" y="1904690"/>
            <a:ext cx="359328" cy="161178"/>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68" name="TextBox 67"/>
          <p:cNvSpPr txBox="1"/>
          <p:nvPr/>
        </p:nvSpPr>
        <p:spPr>
          <a:xfrm>
            <a:off x="2518379" y="1673439"/>
            <a:ext cx="1013551" cy="165253"/>
          </a:xfrm>
          <a:prstGeom prst="rect">
            <a:avLst/>
          </a:prstGeom>
          <a:noFill/>
        </p:spPr>
        <p:txBody>
          <a:bodyPr wrap="square" lIns="0" tIns="0" rIns="0" bIns="0" rtlCol="0" anchor="ctr" anchorCtr="0">
            <a:noAutofit/>
          </a:bodyPr>
          <a:lstStyle/>
          <a:p>
            <a:r>
              <a:rPr lang="en-US" sz="1050" dirty="0" smtClean="0"/>
              <a:t>10.64.0.0 /24</a:t>
            </a:r>
            <a:endParaRPr lang="en-US" sz="1050" dirty="0"/>
          </a:p>
        </p:txBody>
      </p:sp>
      <p:sp>
        <p:nvSpPr>
          <p:cNvPr id="34" name="TextBox 33"/>
          <p:cNvSpPr txBox="1"/>
          <p:nvPr/>
        </p:nvSpPr>
        <p:spPr>
          <a:xfrm>
            <a:off x="4858532" y="1233491"/>
            <a:ext cx="945988" cy="160898"/>
          </a:xfrm>
          <a:prstGeom prst="rect">
            <a:avLst/>
          </a:prstGeom>
          <a:noFill/>
        </p:spPr>
        <p:txBody>
          <a:bodyPr wrap="square" lIns="0" tIns="0" rIns="0" bIns="0" rtlCol="0" anchor="ctr" anchorCtr="0">
            <a:noAutofit/>
          </a:bodyPr>
          <a:lstStyle/>
          <a:p>
            <a:r>
              <a:rPr lang="en-US" sz="1050" b="1" dirty="0" smtClean="0"/>
              <a:t>OSPF Area 1</a:t>
            </a:r>
            <a:endParaRPr lang="en-US" sz="1050" b="1" dirty="0"/>
          </a:p>
        </p:txBody>
      </p:sp>
      <p:sp>
        <p:nvSpPr>
          <p:cNvPr id="37" name="Rectangle 36"/>
          <p:cNvSpPr/>
          <p:nvPr/>
        </p:nvSpPr>
        <p:spPr bwMode="auto">
          <a:xfrm>
            <a:off x="1927592" y="5380924"/>
            <a:ext cx="2669822" cy="20883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41" name="Text Placeholder 5"/>
          <p:cNvSpPr>
            <a:spLocks/>
          </p:cNvSpPr>
          <p:nvPr/>
        </p:nvSpPr>
        <p:spPr bwMode="auto">
          <a:xfrm>
            <a:off x="279400" y="2730334"/>
            <a:ext cx="8537054" cy="611178"/>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 </a:t>
            </a:r>
            <a:r>
              <a:rPr lang="en-US" sz="1100" b="1" kern="0" dirty="0" smtClean="0">
                <a:latin typeface="Courier New" pitchFamily="49" charset="0"/>
              </a:rPr>
              <a:t>router ospf 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 </a:t>
            </a:r>
            <a:r>
              <a:rPr lang="en-US" sz="1100" b="1" kern="0" dirty="0" smtClean="0">
                <a:latin typeface="Courier New" pitchFamily="49" charset="0"/>
              </a:rPr>
              <a:t>network 10.0.0.0 0.255.255.255 area 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R1(config-router)#</a:t>
            </a:r>
            <a:endParaRPr lang="en-US" sz="1100" kern="0" dirty="0">
              <a:latin typeface="Courier New" pitchFamily="49" charset="0"/>
            </a:endParaRPr>
          </a:p>
        </p:txBody>
      </p:sp>
      <p:sp>
        <p:nvSpPr>
          <p:cNvPr id="43" name="Rectangle 42"/>
          <p:cNvSpPr/>
          <p:nvPr/>
        </p:nvSpPr>
        <p:spPr bwMode="auto">
          <a:xfrm>
            <a:off x="1588914" y="3824287"/>
            <a:ext cx="1569158" cy="21449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46" name="Text Placeholder 5"/>
          <p:cNvSpPr>
            <a:spLocks/>
          </p:cNvSpPr>
          <p:nvPr/>
        </p:nvSpPr>
        <p:spPr bwMode="auto">
          <a:xfrm>
            <a:off x="279400" y="3621088"/>
            <a:ext cx="8537054" cy="1320808"/>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 </a:t>
            </a:r>
            <a:r>
              <a:rPr lang="en-US" sz="1100" b="1" kern="0" dirty="0" smtClean="0">
                <a:latin typeface="Courier New" pitchFamily="49" charset="0"/>
              </a:rPr>
              <a:t>interface S0/0/1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R2(config-if)# </a:t>
            </a:r>
            <a:r>
              <a:rPr lang="en-US" sz="1100" b="1" kern="0" dirty="0" smtClean="0">
                <a:latin typeface="Courier New" pitchFamily="49" charset="0"/>
              </a:rPr>
              <a:t>ip ospf 50 area 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R2(config-if)# </a:t>
            </a:r>
            <a:r>
              <a:rPr lang="en-US" sz="11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 </a:t>
            </a:r>
            <a:r>
              <a:rPr lang="en-US" sz="1100" b="1" kern="0" dirty="0" smtClean="0">
                <a:latin typeface="Courier New" pitchFamily="49" charset="0"/>
              </a:rPr>
              <a:t>router ospf 50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R2(config-router)# </a:t>
            </a:r>
            <a:r>
              <a:rPr lang="en-US" sz="1100" b="1" kern="0" dirty="0" smtClean="0">
                <a:latin typeface="Courier New" pitchFamily="49" charset="0"/>
              </a:rPr>
              <a:t>network 10.64.0.2 0.0.0.0 area 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R2(config-router)#</a:t>
            </a:r>
          </a:p>
          <a:p>
            <a:pPr marL="236538" indent="-236538" algn="l" defTabSz="814388" eaLnBrk="1" hangingPunct="1">
              <a:lnSpc>
                <a:spcPct val="100000"/>
              </a:lnSpc>
              <a:spcBef>
                <a:spcPts val="0"/>
              </a:spcBef>
              <a:buClr>
                <a:srgbClr val="708CA1"/>
              </a:buClr>
              <a:defRPr/>
            </a:pPr>
            <a:endParaRPr lang="en-US" sz="1100" kern="0" dirty="0">
              <a:latin typeface="Courier New" pitchFamily="49" charset="0"/>
            </a:endParaRPr>
          </a:p>
        </p:txBody>
      </p:sp>
      <p:sp>
        <p:nvSpPr>
          <p:cNvPr id="47" name="Text Placeholder 5"/>
          <p:cNvSpPr>
            <a:spLocks/>
          </p:cNvSpPr>
          <p:nvPr/>
        </p:nvSpPr>
        <p:spPr bwMode="auto">
          <a:xfrm>
            <a:off x="279400" y="5183357"/>
            <a:ext cx="8537054" cy="581389"/>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 </a:t>
            </a:r>
            <a:r>
              <a:rPr lang="en-US" sz="1100" b="1" kern="0" dirty="0" smtClean="0">
                <a:latin typeface="Courier New" pitchFamily="49" charset="0"/>
              </a:rPr>
              <a:t>router ospf 100</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R3(config-router)# </a:t>
            </a:r>
            <a:r>
              <a:rPr lang="en-US" sz="1100" b="1" kern="0" dirty="0" smtClean="0">
                <a:latin typeface="Courier New" pitchFamily="49" charset="0"/>
              </a:rPr>
              <a:t>network 10.2.1.1 0.0.0.0 area 1</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R3(config-router)#</a:t>
            </a:r>
            <a:endParaRPr lang="en-US" sz="1100" kern="0" dirty="0">
              <a:latin typeface="Courier New" pitchFamily="49"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a:spLocks noGrp="1" noChangeArrowheads="1"/>
          </p:cNvSpPr>
          <p:nvPr>
            <p:ph type="title"/>
          </p:nvPr>
        </p:nvSpPr>
        <p:spPr/>
        <p:txBody>
          <a:bodyPr/>
          <a:lstStyle/>
          <a:p>
            <a:r>
              <a:rPr lang="en-US" smtClean="0"/>
              <a:t>OSPF Router ID</a:t>
            </a:r>
            <a:endParaRPr lang="en-US" dirty="0" smtClean="0"/>
          </a:p>
        </p:txBody>
      </p:sp>
      <p:sp>
        <p:nvSpPr>
          <p:cNvPr id="1266695" name="Rectangle 7"/>
          <p:cNvSpPr>
            <a:spLocks noGrp="1" noChangeArrowheads="1"/>
          </p:cNvSpPr>
          <p:nvPr>
            <p:ph idx="1"/>
          </p:nvPr>
        </p:nvSpPr>
        <p:spPr/>
        <p:txBody>
          <a:bodyPr>
            <a:normAutofit/>
          </a:bodyPr>
          <a:lstStyle/>
          <a:p>
            <a:r>
              <a:rPr lang="en-US" dirty="0" smtClean="0"/>
              <a:t>A router is known to OSPF by the OSPF router ID number.</a:t>
            </a:r>
          </a:p>
          <a:p>
            <a:pPr lvl="1"/>
            <a:r>
              <a:rPr lang="en-US" dirty="0" err="1" smtClean="0"/>
              <a:t>LSDBs</a:t>
            </a:r>
            <a:r>
              <a:rPr lang="en-US" dirty="0" smtClean="0"/>
              <a:t> use the OSPF router ID to differentiate one router from the next.</a:t>
            </a:r>
          </a:p>
          <a:p>
            <a:r>
              <a:rPr lang="en-US" dirty="0" smtClean="0"/>
              <a:t>By default, the router ID is the highest IP address on an active interface at the moment of OSPF process startup.</a:t>
            </a:r>
          </a:p>
          <a:p>
            <a:pPr lvl="1"/>
            <a:r>
              <a:rPr lang="en-US" dirty="0" smtClean="0"/>
              <a:t>However, for stability reason, it is recommended that  the</a:t>
            </a:r>
            <a:r>
              <a:rPr lang="en-US" b="1" dirty="0" smtClean="0">
                <a:latin typeface="Courier New" pitchFamily="49" charset="0"/>
                <a:cs typeface="Courier New" pitchFamily="49" charset="0"/>
              </a:rPr>
              <a:t> router-id </a:t>
            </a:r>
            <a:r>
              <a:rPr lang="en-US" dirty="0" smtClean="0"/>
              <a:t>command or a loopback interface be configured.</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dirty="0" smtClean="0"/>
              <a:t>OSPF Router ID</a:t>
            </a:r>
          </a:p>
        </p:txBody>
      </p:sp>
      <p:sp>
        <p:nvSpPr>
          <p:cNvPr id="56323" name="AutoShape 4"/>
          <p:cNvSpPr>
            <a:spLocks noChangeArrowheads="1"/>
          </p:cNvSpPr>
          <p:nvPr/>
        </p:nvSpPr>
        <p:spPr bwMode="auto">
          <a:xfrm>
            <a:off x="3366198" y="1314450"/>
            <a:ext cx="1581150" cy="1581150"/>
          </a:xfrm>
          <a:prstGeom prst="flowChartDecision">
            <a:avLst/>
          </a:prstGeom>
          <a:solidFill>
            <a:schemeClr val="accent1"/>
          </a:solidFill>
          <a:ln w="9525" algn="ctr">
            <a:solidFill>
              <a:schemeClr val="tx2"/>
            </a:solidFill>
            <a:miter lim="800000"/>
            <a:headEnd/>
            <a:tailEnd/>
          </a:ln>
        </p:spPr>
        <p:txBody>
          <a:bodyPr wrap="none" lIns="0" tIns="0" rIns="0" bIns="0" anchor="ctr" anchorCtr="1"/>
          <a:lstStyle/>
          <a:p>
            <a:pPr defTabSz="814388"/>
            <a:r>
              <a:rPr lang="en-US" sz="1400">
                <a:solidFill>
                  <a:schemeClr val="bg1"/>
                </a:solidFill>
              </a:rPr>
              <a:t>Router ID </a:t>
            </a:r>
          </a:p>
          <a:p>
            <a:pPr defTabSz="814388"/>
            <a:r>
              <a:rPr lang="en-US" sz="1400">
                <a:solidFill>
                  <a:schemeClr val="bg1"/>
                </a:solidFill>
              </a:rPr>
              <a:t>explicitly </a:t>
            </a:r>
          </a:p>
          <a:p>
            <a:pPr defTabSz="814388"/>
            <a:r>
              <a:rPr lang="en-US" sz="1400">
                <a:solidFill>
                  <a:schemeClr val="bg1"/>
                </a:solidFill>
              </a:rPr>
              <a:t>configured?</a:t>
            </a:r>
          </a:p>
        </p:txBody>
      </p:sp>
      <p:sp>
        <p:nvSpPr>
          <p:cNvPr id="1354763" name="AutoShape 11"/>
          <p:cNvSpPr>
            <a:spLocks noChangeArrowheads="1"/>
          </p:cNvSpPr>
          <p:nvPr/>
        </p:nvSpPr>
        <p:spPr bwMode="auto">
          <a:xfrm>
            <a:off x="5813237" y="1823508"/>
            <a:ext cx="1430337" cy="568325"/>
          </a:xfrm>
          <a:prstGeom prst="flowChartAlternateProcess">
            <a:avLst/>
          </a:prstGeom>
          <a:solidFill>
            <a:schemeClr val="accent1"/>
          </a:solidFill>
          <a:ln w="9525" algn="ctr">
            <a:solidFill>
              <a:schemeClr val="tx2"/>
            </a:solidFill>
            <a:miter lim="800000"/>
            <a:headEnd/>
            <a:tailEnd/>
          </a:ln>
        </p:spPr>
        <p:txBody>
          <a:bodyPr wrap="none" lIns="82124" tIns="41061" rIns="82124" bIns="41061" anchor="ctr">
            <a:spAutoFit/>
          </a:bodyPr>
          <a:lstStyle/>
          <a:p>
            <a:pPr defTabSz="814388"/>
            <a:r>
              <a:rPr lang="en-US" sz="1600">
                <a:solidFill>
                  <a:schemeClr val="bg1"/>
                </a:solidFill>
              </a:rPr>
              <a:t>Use that as </a:t>
            </a:r>
          </a:p>
          <a:p>
            <a:pPr defTabSz="814388"/>
            <a:r>
              <a:rPr lang="en-US" sz="1600">
                <a:solidFill>
                  <a:schemeClr val="bg1"/>
                </a:solidFill>
              </a:rPr>
              <a:t>the Router-ID</a:t>
            </a:r>
          </a:p>
        </p:txBody>
      </p:sp>
      <p:sp>
        <p:nvSpPr>
          <p:cNvPr id="1354757" name="Rectangle 5"/>
          <p:cNvSpPr>
            <a:spLocks noChangeArrowheads="1"/>
          </p:cNvSpPr>
          <p:nvPr/>
        </p:nvSpPr>
        <p:spPr bwMode="auto">
          <a:xfrm>
            <a:off x="4985096" y="1788583"/>
            <a:ext cx="681038" cy="239713"/>
          </a:xfrm>
          <a:prstGeom prst="rect">
            <a:avLst/>
          </a:prstGeom>
          <a:noFill/>
          <a:ln w="9525" algn="ctr">
            <a:noFill/>
            <a:miter lim="800000"/>
            <a:headEnd/>
            <a:tailEnd/>
          </a:ln>
          <a:effectLst/>
        </p:spPr>
        <p:txBody>
          <a:bodyPr wrap="none" lIns="0" tIns="0" rIns="0" bIns="0" anchor="ctr" anchorCtr="1"/>
          <a:lstStyle/>
          <a:p>
            <a:pPr marL="236538" indent="-236538" defTabSz="814388" eaLnBrk="1" hangingPunct="1">
              <a:lnSpc>
                <a:spcPct val="95000"/>
              </a:lnSpc>
              <a:spcBef>
                <a:spcPct val="50000"/>
              </a:spcBef>
              <a:buClr>
                <a:srgbClr val="708CA1"/>
              </a:buClr>
              <a:buFont typeface="Wingdings" pitchFamily="2" charset="2"/>
              <a:buNone/>
              <a:defRPr/>
            </a:pPr>
            <a:r>
              <a:rPr lang="en-US" sz="1200" b="1" dirty="0">
                <a:effectLst>
                  <a:outerShdw blurRad="38100" dist="38100" dir="2700000" algn="tl">
                    <a:srgbClr val="C0C0C0"/>
                  </a:outerShdw>
                </a:effectLst>
                <a:latin typeface="Arial" charset="0"/>
              </a:rPr>
              <a:t>Yes</a:t>
            </a:r>
          </a:p>
        </p:txBody>
      </p:sp>
      <p:cxnSp>
        <p:nvCxnSpPr>
          <p:cNvPr id="56338" name="AutoShape 13"/>
          <p:cNvCxnSpPr>
            <a:cxnSpLocks noChangeShapeType="1"/>
            <a:stCxn id="56323" idx="3"/>
            <a:endCxn id="1354763" idx="1"/>
          </p:cNvCxnSpPr>
          <p:nvPr/>
        </p:nvCxnSpPr>
        <p:spPr bwMode="auto">
          <a:xfrm>
            <a:off x="4947348" y="2105025"/>
            <a:ext cx="865889" cy="2646"/>
          </a:xfrm>
          <a:prstGeom prst="bentConnector3">
            <a:avLst>
              <a:gd name="adj1" fmla="val 50000"/>
            </a:avLst>
          </a:prstGeom>
          <a:noFill/>
          <a:ln w="38100">
            <a:solidFill>
              <a:schemeClr val="tx1"/>
            </a:solidFill>
            <a:miter lim="800000"/>
            <a:headEnd/>
            <a:tailEnd type="triangle" w="med" len="med"/>
          </a:ln>
        </p:spPr>
      </p:cxnSp>
      <p:sp>
        <p:nvSpPr>
          <p:cNvPr id="1354759" name="Rectangle 7"/>
          <p:cNvSpPr>
            <a:spLocks noChangeArrowheads="1"/>
          </p:cNvSpPr>
          <p:nvPr/>
        </p:nvSpPr>
        <p:spPr bwMode="auto">
          <a:xfrm>
            <a:off x="2755540" y="1876601"/>
            <a:ext cx="681038" cy="239712"/>
          </a:xfrm>
          <a:prstGeom prst="rect">
            <a:avLst/>
          </a:prstGeom>
          <a:noFill/>
          <a:ln w="9525" algn="ctr">
            <a:noFill/>
            <a:miter lim="800000"/>
            <a:headEnd/>
            <a:tailEnd/>
          </a:ln>
          <a:effectLst/>
        </p:spPr>
        <p:txBody>
          <a:bodyPr wrap="none" lIns="0" tIns="0" rIns="0" bIns="0" anchor="ctr" anchorCtr="1"/>
          <a:lstStyle/>
          <a:p>
            <a:pPr marL="236538" indent="-236538" defTabSz="814388" eaLnBrk="1" hangingPunct="1">
              <a:lnSpc>
                <a:spcPct val="95000"/>
              </a:lnSpc>
              <a:spcBef>
                <a:spcPct val="50000"/>
              </a:spcBef>
              <a:buClr>
                <a:srgbClr val="708CA1"/>
              </a:buClr>
              <a:buFont typeface="Wingdings" pitchFamily="2" charset="2"/>
              <a:buNone/>
              <a:defRPr/>
            </a:pPr>
            <a:r>
              <a:rPr lang="en-US" sz="1200" b="1" dirty="0">
                <a:effectLst>
                  <a:outerShdw blurRad="38100" dist="38100" dir="2700000" algn="tl">
                    <a:srgbClr val="C0C0C0"/>
                  </a:outerShdw>
                </a:effectLst>
                <a:latin typeface="Arial" charset="0"/>
              </a:rPr>
              <a:t>No</a:t>
            </a:r>
          </a:p>
        </p:txBody>
      </p:sp>
      <p:sp>
        <p:nvSpPr>
          <p:cNvPr id="56335" name="AutoShape 8"/>
          <p:cNvSpPr>
            <a:spLocks noChangeArrowheads="1"/>
          </p:cNvSpPr>
          <p:nvPr/>
        </p:nvSpPr>
        <p:spPr bwMode="auto">
          <a:xfrm>
            <a:off x="1293276" y="3181350"/>
            <a:ext cx="1581150" cy="1581150"/>
          </a:xfrm>
          <a:prstGeom prst="flowChartDecision">
            <a:avLst/>
          </a:prstGeom>
          <a:solidFill>
            <a:schemeClr val="accent1"/>
          </a:solidFill>
          <a:ln w="9525" algn="ctr">
            <a:solidFill>
              <a:schemeClr val="tx2"/>
            </a:solidFill>
            <a:miter lim="800000"/>
            <a:headEnd/>
            <a:tailEnd/>
          </a:ln>
        </p:spPr>
        <p:txBody>
          <a:bodyPr wrap="none" lIns="0" tIns="0" rIns="0" bIns="0" anchor="ctr" anchorCtr="1"/>
          <a:lstStyle/>
          <a:p>
            <a:pPr defTabSz="814388"/>
            <a:r>
              <a:rPr lang="en-US" sz="1400">
                <a:solidFill>
                  <a:schemeClr val="bg1"/>
                </a:solidFill>
              </a:rPr>
              <a:t>Loopback </a:t>
            </a:r>
          </a:p>
          <a:p>
            <a:pPr defTabSz="814388"/>
            <a:r>
              <a:rPr lang="en-US" sz="1400">
                <a:solidFill>
                  <a:schemeClr val="bg1"/>
                </a:solidFill>
              </a:rPr>
              <a:t>interface </a:t>
            </a:r>
          </a:p>
          <a:p>
            <a:pPr defTabSz="814388"/>
            <a:r>
              <a:rPr lang="en-US" sz="1400">
                <a:solidFill>
                  <a:schemeClr val="bg1"/>
                </a:solidFill>
              </a:rPr>
              <a:t>configured?</a:t>
            </a:r>
          </a:p>
        </p:txBody>
      </p:sp>
      <p:cxnSp>
        <p:nvCxnSpPr>
          <p:cNvPr id="56336" name="AutoShape 14"/>
          <p:cNvCxnSpPr>
            <a:cxnSpLocks noChangeShapeType="1"/>
            <a:stCxn id="56323" idx="1"/>
            <a:endCxn id="56335" idx="0"/>
          </p:cNvCxnSpPr>
          <p:nvPr/>
        </p:nvCxnSpPr>
        <p:spPr bwMode="auto">
          <a:xfrm rot="10800000" flipV="1">
            <a:off x="2083852" y="2105024"/>
            <a:ext cx="1282347" cy="1076325"/>
          </a:xfrm>
          <a:prstGeom prst="bentConnector2">
            <a:avLst/>
          </a:prstGeom>
          <a:noFill/>
          <a:ln w="38100">
            <a:solidFill>
              <a:schemeClr val="tx1"/>
            </a:solidFill>
            <a:miter lim="800000"/>
            <a:headEnd/>
            <a:tailEnd type="triangle" w="med" len="med"/>
          </a:ln>
        </p:spPr>
      </p:cxnSp>
      <p:cxnSp>
        <p:nvCxnSpPr>
          <p:cNvPr id="56332" name="AutoShape 15"/>
          <p:cNvCxnSpPr>
            <a:cxnSpLocks noChangeShapeType="1"/>
            <a:stCxn id="56335" idx="3"/>
            <a:endCxn id="19" idx="1"/>
          </p:cNvCxnSpPr>
          <p:nvPr/>
        </p:nvCxnSpPr>
        <p:spPr bwMode="auto">
          <a:xfrm flipV="1">
            <a:off x="2874426" y="3969985"/>
            <a:ext cx="2273289" cy="1940"/>
          </a:xfrm>
          <a:prstGeom prst="straightConnector1">
            <a:avLst/>
          </a:prstGeom>
          <a:noFill/>
          <a:ln w="38100">
            <a:solidFill>
              <a:schemeClr val="tx1"/>
            </a:solidFill>
            <a:round/>
            <a:headEnd/>
            <a:tailEnd type="triangle" w="med" len="med"/>
          </a:ln>
        </p:spPr>
      </p:cxnSp>
      <p:sp>
        <p:nvSpPr>
          <p:cNvPr id="1354770" name="Rectangle 18"/>
          <p:cNvSpPr>
            <a:spLocks noChangeArrowheads="1"/>
          </p:cNvSpPr>
          <p:nvPr/>
        </p:nvSpPr>
        <p:spPr bwMode="auto">
          <a:xfrm>
            <a:off x="2852201" y="3632200"/>
            <a:ext cx="681038" cy="239713"/>
          </a:xfrm>
          <a:prstGeom prst="rect">
            <a:avLst/>
          </a:prstGeom>
          <a:noFill/>
          <a:ln w="9525" algn="ctr">
            <a:noFill/>
            <a:miter lim="800000"/>
            <a:headEnd/>
            <a:tailEnd/>
          </a:ln>
          <a:effectLst/>
        </p:spPr>
        <p:txBody>
          <a:bodyPr wrap="none" lIns="0" tIns="0" rIns="0" bIns="0" anchor="ctr" anchorCtr="1"/>
          <a:lstStyle/>
          <a:p>
            <a:pPr marL="236538" indent="-236538" defTabSz="814388" eaLnBrk="1" hangingPunct="1">
              <a:lnSpc>
                <a:spcPct val="95000"/>
              </a:lnSpc>
              <a:spcBef>
                <a:spcPct val="50000"/>
              </a:spcBef>
              <a:buClr>
                <a:srgbClr val="708CA1"/>
              </a:buClr>
              <a:buFont typeface="Wingdings" pitchFamily="2" charset="2"/>
              <a:buNone/>
              <a:defRPr/>
            </a:pPr>
            <a:r>
              <a:rPr lang="en-US" sz="1200" b="1">
                <a:effectLst>
                  <a:outerShdw blurRad="38100" dist="38100" dir="2700000" algn="tl">
                    <a:srgbClr val="C0C0C0"/>
                  </a:outerShdw>
                </a:effectLst>
                <a:latin typeface="Arial" charset="0"/>
              </a:rPr>
              <a:t>Yes</a:t>
            </a:r>
          </a:p>
        </p:txBody>
      </p:sp>
      <p:sp>
        <p:nvSpPr>
          <p:cNvPr id="1354772" name="Rectangle 20"/>
          <p:cNvSpPr>
            <a:spLocks noChangeArrowheads="1"/>
          </p:cNvSpPr>
          <p:nvPr/>
        </p:nvSpPr>
        <p:spPr bwMode="auto">
          <a:xfrm>
            <a:off x="2122304" y="4738688"/>
            <a:ext cx="681038" cy="239712"/>
          </a:xfrm>
          <a:prstGeom prst="rect">
            <a:avLst/>
          </a:prstGeom>
          <a:noFill/>
          <a:ln w="9525" algn="ctr">
            <a:noFill/>
            <a:miter lim="800000"/>
            <a:headEnd/>
            <a:tailEnd/>
          </a:ln>
          <a:effectLst/>
        </p:spPr>
        <p:txBody>
          <a:bodyPr wrap="none" lIns="0" tIns="0" rIns="0" bIns="0" anchor="ctr" anchorCtr="1"/>
          <a:lstStyle/>
          <a:p>
            <a:pPr marL="236538" indent="-236538" defTabSz="814388" eaLnBrk="1" hangingPunct="1">
              <a:lnSpc>
                <a:spcPct val="95000"/>
              </a:lnSpc>
              <a:spcBef>
                <a:spcPct val="50000"/>
              </a:spcBef>
              <a:buClr>
                <a:srgbClr val="708CA1"/>
              </a:buClr>
              <a:buFont typeface="Wingdings" pitchFamily="2" charset="2"/>
              <a:buNone/>
              <a:defRPr/>
            </a:pPr>
            <a:r>
              <a:rPr lang="en-US" sz="1200" b="1" dirty="0">
                <a:effectLst>
                  <a:outerShdw blurRad="38100" dist="38100" dir="2700000" algn="tl">
                    <a:srgbClr val="C0C0C0"/>
                  </a:outerShdw>
                </a:effectLst>
                <a:latin typeface="Arial" charset="0"/>
              </a:rPr>
              <a:t>No</a:t>
            </a:r>
          </a:p>
        </p:txBody>
      </p:sp>
      <p:sp>
        <p:nvSpPr>
          <p:cNvPr id="56330" name="AutoShape 27"/>
          <p:cNvSpPr>
            <a:spLocks noChangeArrowheads="1"/>
          </p:cNvSpPr>
          <p:nvPr/>
        </p:nvSpPr>
        <p:spPr bwMode="auto">
          <a:xfrm>
            <a:off x="5159015" y="5098001"/>
            <a:ext cx="2335225" cy="582093"/>
          </a:xfrm>
          <a:prstGeom prst="flowChartAlternateProcess">
            <a:avLst/>
          </a:prstGeom>
          <a:solidFill>
            <a:schemeClr val="accent1"/>
          </a:solidFill>
          <a:ln w="9525" algn="ctr">
            <a:solidFill>
              <a:schemeClr val="tx2"/>
            </a:solidFill>
            <a:miter lim="800000"/>
            <a:headEnd/>
            <a:tailEnd/>
          </a:ln>
        </p:spPr>
        <p:txBody>
          <a:bodyPr wrap="square" lIns="82124" tIns="41061" rIns="82124" bIns="41061" anchor="ctr">
            <a:spAutoFit/>
          </a:bodyPr>
          <a:lstStyle/>
          <a:p>
            <a:pPr defTabSz="814388"/>
            <a:r>
              <a:rPr lang="en-US" sz="1600">
                <a:solidFill>
                  <a:schemeClr val="bg1"/>
                </a:solidFill>
              </a:rPr>
              <a:t>Use the highest active </a:t>
            </a:r>
          </a:p>
          <a:p>
            <a:pPr defTabSz="814388"/>
            <a:r>
              <a:rPr lang="en-US" sz="1600">
                <a:solidFill>
                  <a:schemeClr val="bg1"/>
                </a:solidFill>
              </a:rPr>
              <a:t>configured IP address</a:t>
            </a:r>
          </a:p>
        </p:txBody>
      </p:sp>
      <p:sp>
        <p:nvSpPr>
          <p:cNvPr id="19" name="AutoShape 11"/>
          <p:cNvSpPr>
            <a:spLocks noChangeArrowheads="1"/>
          </p:cNvSpPr>
          <p:nvPr/>
        </p:nvSpPr>
        <p:spPr bwMode="auto">
          <a:xfrm>
            <a:off x="5147715" y="3556352"/>
            <a:ext cx="2343850" cy="827266"/>
          </a:xfrm>
          <a:prstGeom prst="flowChartAlternateProcess">
            <a:avLst/>
          </a:prstGeom>
          <a:solidFill>
            <a:schemeClr val="accent1"/>
          </a:solidFill>
          <a:ln w="9525" algn="ctr">
            <a:solidFill>
              <a:schemeClr val="tx2"/>
            </a:solidFill>
            <a:miter lim="800000"/>
            <a:headEnd/>
            <a:tailEnd/>
          </a:ln>
        </p:spPr>
        <p:txBody>
          <a:bodyPr wrap="square" lIns="82124" tIns="41061" rIns="82124" bIns="41061" anchor="ctr">
            <a:spAutoFit/>
          </a:bodyPr>
          <a:lstStyle/>
          <a:p>
            <a:pPr defTabSz="814388"/>
            <a:r>
              <a:rPr lang="en-US" sz="1600" dirty="0">
                <a:solidFill>
                  <a:schemeClr val="bg1"/>
                </a:solidFill>
              </a:rPr>
              <a:t>Use </a:t>
            </a:r>
            <a:r>
              <a:rPr lang="en-US" sz="1600" dirty="0" smtClean="0">
                <a:solidFill>
                  <a:schemeClr val="bg1"/>
                </a:solidFill>
              </a:rPr>
              <a:t>the highest configured loopback IP address</a:t>
            </a:r>
            <a:endParaRPr lang="en-US" sz="1600" dirty="0">
              <a:solidFill>
                <a:schemeClr val="bg1"/>
              </a:solidFill>
            </a:endParaRPr>
          </a:p>
        </p:txBody>
      </p:sp>
      <p:cxnSp>
        <p:nvCxnSpPr>
          <p:cNvPr id="33" name="AutoShape 14"/>
          <p:cNvCxnSpPr>
            <a:cxnSpLocks noChangeShapeType="1"/>
            <a:stCxn id="56335" idx="2"/>
            <a:endCxn id="56330" idx="1"/>
          </p:cNvCxnSpPr>
          <p:nvPr/>
        </p:nvCxnSpPr>
        <p:spPr bwMode="auto">
          <a:xfrm rot="16200000" flipH="1">
            <a:off x="3308159" y="3538192"/>
            <a:ext cx="626548" cy="3075164"/>
          </a:xfrm>
          <a:prstGeom prst="bentConnector2">
            <a:avLst/>
          </a:prstGeom>
          <a:noFill/>
          <a:ln w="38100">
            <a:solidFill>
              <a:schemeClr val="tx1"/>
            </a:solidFill>
            <a:miter lim="800000"/>
            <a:headEnd/>
            <a:tailEnd type="triangle" w="med" len="med"/>
          </a:ln>
        </p:spPr>
      </p:cxn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Define the Router ID</a:t>
            </a:r>
            <a:endParaRPr lang="en-US" dirty="0"/>
          </a:p>
        </p:txBody>
      </p:sp>
      <p:sp>
        <p:nvSpPr>
          <p:cNvPr id="13" name="Content Placeholder 12"/>
          <p:cNvSpPr>
            <a:spLocks noGrp="1"/>
          </p:cNvSpPr>
          <p:nvPr>
            <p:ph idx="1"/>
          </p:nvPr>
        </p:nvSpPr>
        <p:spPr/>
        <p:txBody>
          <a:bodyPr>
            <a:normAutofit/>
          </a:bodyPr>
          <a:lstStyle/>
          <a:p>
            <a:r>
              <a:rPr lang="en-US" dirty="0" smtClean="0"/>
              <a:t>Assign a specific router ID to the router.</a:t>
            </a:r>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Router(config-router)#</a:t>
            </a:r>
            <a:endParaRPr lang="en-US" sz="1800" dirty="0"/>
          </a:p>
        </p:txBody>
      </p:sp>
      <p:sp>
        <p:nvSpPr>
          <p:cNvPr id="15" name="Text Placeholder 14"/>
          <p:cNvSpPr>
            <a:spLocks noGrp="1"/>
          </p:cNvSpPr>
          <p:nvPr>
            <p:ph type="body" sz="quarter" idx="11"/>
          </p:nvPr>
        </p:nvSpPr>
        <p:spPr/>
        <p:txBody>
          <a:bodyPr>
            <a:normAutofit/>
          </a:bodyPr>
          <a:lstStyle/>
          <a:p>
            <a:r>
              <a:rPr lang="en-US" sz="1800" dirty="0" smtClean="0"/>
              <a:t>router-id </a:t>
            </a:r>
            <a:r>
              <a:rPr lang="en-US" sz="1800" b="0" i="1" dirty="0" smtClean="0"/>
              <a:t>ip-address</a:t>
            </a:r>
            <a:endParaRPr lang="en-US" sz="1800" b="0" dirty="0"/>
          </a:p>
        </p:txBody>
      </p:sp>
      <p:sp>
        <p:nvSpPr>
          <p:cNvPr id="7" name="Rectangle 6"/>
          <p:cNvSpPr/>
          <p:nvPr/>
        </p:nvSpPr>
        <p:spPr>
          <a:xfrm>
            <a:off x="266699" y="2797791"/>
            <a:ext cx="8487008" cy="3046988"/>
          </a:xfrm>
          <a:prstGeom prst="rect">
            <a:avLst/>
          </a:prstGeom>
        </p:spPr>
        <p:txBody>
          <a:bodyPr wrap="square">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Any unique arbitrary 32-bit value in an IP address format (dotted decimal) can be used.</a:t>
            </a:r>
          </a:p>
          <a:p>
            <a:pPr marL="236538" lvl="1" indent="-236538" algn="l" defTabSz="814388" eaLnBrk="1" hangingPunct="1">
              <a:lnSpc>
                <a:spcPct val="95000"/>
              </a:lnSpc>
              <a:spcBef>
                <a:spcPct val="50000"/>
              </a:spcBef>
              <a:buClr>
                <a:srgbClr val="708CA1"/>
              </a:buClr>
              <a:buFont typeface="Wingdings" pitchFamily="2" charset="2"/>
              <a:buChar char="§"/>
            </a:pPr>
            <a:r>
              <a:rPr lang="en-US" sz="2000" dirty="0" smtClean="0"/>
              <a:t>If this command is used on an OSPF process that is already active, then the new router ID takes effect:</a:t>
            </a:r>
          </a:p>
          <a:p>
            <a:pPr marL="693738" lvl="2" indent="-236538" algn="l" defTabSz="814388" eaLnBrk="1" hangingPunct="1">
              <a:lnSpc>
                <a:spcPct val="95000"/>
              </a:lnSpc>
              <a:spcBef>
                <a:spcPct val="50000"/>
              </a:spcBef>
              <a:buClr>
                <a:srgbClr val="708CA1"/>
              </a:buClr>
              <a:buFont typeface="Wingdings" pitchFamily="2" charset="2"/>
              <a:buChar char="§"/>
            </a:pPr>
            <a:r>
              <a:rPr lang="en-US" sz="2000" dirty="0" smtClean="0"/>
              <a:t>After the next router reload.</a:t>
            </a:r>
          </a:p>
          <a:p>
            <a:pPr marL="693738" lvl="2" indent="-236538" algn="l" defTabSz="814388" eaLnBrk="1" hangingPunct="1">
              <a:lnSpc>
                <a:spcPct val="95000"/>
              </a:lnSpc>
              <a:spcBef>
                <a:spcPct val="50000"/>
              </a:spcBef>
              <a:buClr>
                <a:srgbClr val="708CA1"/>
              </a:buClr>
              <a:buFont typeface="Wingdings" pitchFamily="2" charset="2"/>
              <a:buChar char="§"/>
            </a:pPr>
            <a:r>
              <a:rPr lang="en-US" sz="2000" dirty="0" smtClean="0"/>
              <a:t>After a manual restarting of the OSPF process using 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clear ip ospf process </a:t>
            </a:r>
            <a:r>
              <a:rPr lang="en-US" sz="2000" dirty="0" smtClean="0"/>
              <a:t>privileged EXEC command.</a:t>
            </a:r>
          </a:p>
          <a:p>
            <a:pPr marL="236538" indent="-236538" algn="l" defTabSz="814388" eaLnBrk="1" hangingPunct="1">
              <a:lnSpc>
                <a:spcPct val="95000"/>
              </a:lnSpc>
              <a:spcBef>
                <a:spcPct val="50000"/>
              </a:spcBef>
              <a:buClr>
                <a:srgbClr val="708CA1"/>
              </a:buClr>
              <a:buFont typeface="Wingdings" pitchFamily="2" charset="2"/>
              <a:buChar char="§"/>
            </a:pPr>
            <a:endParaRPr lang="en-US" sz="2000" dirty="0" smtClean="0">
              <a:latin typeface="+mn-lt"/>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bwMode="auto">
          <a:xfrm>
            <a:off x="634995" y="3005825"/>
            <a:ext cx="1111965" cy="22015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32" name="Rounded Rectangle 31"/>
          <p:cNvSpPr/>
          <p:nvPr/>
        </p:nvSpPr>
        <p:spPr bwMode="auto">
          <a:xfrm>
            <a:off x="4549422" y="1126756"/>
            <a:ext cx="3206045" cy="1396309"/>
          </a:xfrm>
          <a:prstGeom prst="roundRect">
            <a:avLst/>
          </a:prstGeom>
          <a:solidFill>
            <a:schemeClr val="accent2">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Verifying the Router-ID</a:t>
            </a:r>
            <a:endParaRPr lang="en-US" dirty="0"/>
          </a:p>
        </p:txBody>
      </p:sp>
      <p:sp>
        <p:nvSpPr>
          <p:cNvPr id="48" name="Freeform 9"/>
          <p:cNvSpPr>
            <a:spLocks/>
          </p:cNvSpPr>
          <p:nvPr/>
        </p:nvSpPr>
        <p:spPr bwMode="auto">
          <a:xfrm>
            <a:off x="4707467" y="2065867"/>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9" name="Rounded Rectangle 28"/>
          <p:cNvSpPr/>
          <p:nvPr/>
        </p:nvSpPr>
        <p:spPr bwMode="auto">
          <a:xfrm>
            <a:off x="1162690" y="1132402"/>
            <a:ext cx="3070644" cy="1396309"/>
          </a:xfrm>
          <a:prstGeom prst="roundRect">
            <a:avLst/>
          </a:prstGeom>
          <a:solidFill>
            <a:schemeClr val="accent1">
              <a:alpha val="13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 name="Picture 37"/>
          <p:cNvPicPr>
            <a:picLocks noChangeArrowheads="1"/>
          </p:cNvPicPr>
          <p:nvPr/>
        </p:nvPicPr>
        <p:blipFill>
          <a:blip r:embed="rId3"/>
          <a:srcRect/>
          <a:stretch>
            <a:fillRect/>
          </a:stretch>
        </p:blipFill>
        <p:spPr bwMode="auto">
          <a:xfrm>
            <a:off x="3922602" y="1852648"/>
            <a:ext cx="870351" cy="451691"/>
          </a:xfrm>
          <a:prstGeom prst="rect">
            <a:avLst/>
          </a:prstGeom>
          <a:noFill/>
          <a:ln w="9525">
            <a:noFill/>
            <a:miter lim="800000"/>
            <a:headEnd/>
            <a:tailEnd/>
          </a:ln>
        </p:spPr>
      </p:pic>
      <p:pic>
        <p:nvPicPr>
          <p:cNvPr id="8" name="Picture 37"/>
          <p:cNvPicPr>
            <a:picLocks noChangeArrowheads="1"/>
          </p:cNvPicPr>
          <p:nvPr/>
        </p:nvPicPr>
        <p:blipFill>
          <a:blip r:embed="rId3"/>
          <a:srcRect/>
          <a:stretch>
            <a:fillRect/>
          </a:stretch>
        </p:blipFill>
        <p:spPr bwMode="auto">
          <a:xfrm>
            <a:off x="6637110" y="1863665"/>
            <a:ext cx="870351" cy="451691"/>
          </a:xfrm>
          <a:prstGeom prst="rect">
            <a:avLst/>
          </a:prstGeom>
          <a:noFill/>
          <a:ln w="9525">
            <a:noFill/>
            <a:miter lim="800000"/>
            <a:headEnd/>
            <a:tailEnd/>
          </a:ln>
        </p:spPr>
      </p:pic>
      <p:sp>
        <p:nvSpPr>
          <p:cNvPr id="24" name="TextBox 23"/>
          <p:cNvSpPr txBox="1"/>
          <p:nvPr/>
        </p:nvSpPr>
        <p:spPr>
          <a:xfrm>
            <a:off x="4198035" y="207298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6932765" y="208216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0" name="TextBox 29"/>
          <p:cNvSpPr txBox="1"/>
          <p:nvPr/>
        </p:nvSpPr>
        <p:spPr>
          <a:xfrm>
            <a:off x="1421033" y="1239137"/>
            <a:ext cx="945988" cy="160898"/>
          </a:xfrm>
          <a:prstGeom prst="rect">
            <a:avLst/>
          </a:prstGeom>
          <a:noFill/>
        </p:spPr>
        <p:txBody>
          <a:bodyPr wrap="square" lIns="0" tIns="0" rIns="0" bIns="0" rtlCol="0" anchor="ctr" anchorCtr="0">
            <a:noAutofit/>
          </a:bodyPr>
          <a:lstStyle/>
          <a:p>
            <a:r>
              <a:rPr lang="en-US" sz="1050" b="1" dirty="0" smtClean="0"/>
              <a:t>OSPF Area 0</a:t>
            </a:r>
            <a:endParaRPr lang="en-US" sz="1050" b="1" dirty="0"/>
          </a:p>
        </p:txBody>
      </p:sp>
      <p:sp>
        <p:nvSpPr>
          <p:cNvPr id="49" name="TextBox 48"/>
          <p:cNvSpPr txBox="1"/>
          <p:nvPr/>
        </p:nvSpPr>
        <p:spPr>
          <a:xfrm>
            <a:off x="4826139" y="2120007"/>
            <a:ext cx="503430" cy="172119"/>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0" name="TextBox 49"/>
          <p:cNvSpPr txBox="1"/>
          <p:nvPr/>
        </p:nvSpPr>
        <p:spPr>
          <a:xfrm>
            <a:off x="6227809" y="2205500"/>
            <a:ext cx="508882" cy="18698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51" name="TextBox 50"/>
          <p:cNvSpPr txBox="1"/>
          <p:nvPr/>
        </p:nvSpPr>
        <p:spPr>
          <a:xfrm>
            <a:off x="5311181" y="1843506"/>
            <a:ext cx="945988" cy="160898"/>
          </a:xfrm>
          <a:prstGeom prst="rect">
            <a:avLst/>
          </a:prstGeom>
          <a:noFill/>
        </p:spPr>
        <p:txBody>
          <a:bodyPr wrap="square" lIns="0" tIns="0" rIns="0" bIns="0" rtlCol="0" anchor="ctr" anchorCtr="0">
            <a:noAutofit/>
          </a:bodyPr>
          <a:lstStyle/>
          <a:p>
            <a:r>
              <a:rPr lang="en-US" sz="1000" dirty="0" smtClean="0"/>
              <a:t>64 kbps</a:t>
            </a:r>
            <a:endParaRPr lang="en-US" sz="1000" dirty="0"/>
          </a:p>
        </p:txBody>
      </p:sp>
      <p:sp>
        <p:nvSpPr>
          <p:cNvPr id="52" name="TextBox 51"/>
          <p:cNvSpPr txBox="1"/>
          <p:nvPr/>
        </p:nvSpPr>
        <p:spPr>
          <a:xfrm>
            <a:off x="5301090" y="1690374"/>
            <a:ext cx="1013551" cy="165253"/>
          </a:xfrm>
          <a:prstGeom prst="rect">
            <a:avLst/>
          </a:prstGeom>
          <a:noFill/>
        </p:spPr>
        <p:txBody>
          <a:bodyPr wrap="square" lIns="0" tIns="0" rIns="0" bIns="0" rtlCol="0" anchor="ctr" anchorCtr="0">
            <a:noAutofit/>
          </a:bodyPr>
          <a:lstStyle/>
          <a:p>
            <a:r>
              <a:rPr lang="en-US" sz="1050" dirty="0" smtClean="0"/>
              <a:t>10.2.1.0 /24</a:t>
            </a:r>
            <a:endParaRPr lang="en-US" sz="1050" dirty="0"/>
          </a:p>
        </p:txBody>
      </p:sp>
      <p:sp>
        <p:nvSpPr>
          <p:cNvPr id="53" name="TextBox 52"/>
          <p:cNvSpPr txBox="1"/>
          <p:nvPr/>
        </p:nvSpPr>
        <p:spPr>
          <a:xfrm>
            <a:off x="4833576" y="1882114"/>
            <a:ext cx="1013551" cy="165253"/>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54" name="TextBox 53"/>
          <p:cNvSpPr txBox="1"/>
          <p:nvPr/>
        </p:nvSpPr>
        <p:spPr>
          <a:xfrm>
            <a:off x="6495519" y="2034511"/>
            <a:ext cx="544315" cy="179554"/>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pic>
        <p:nvPicPr>
          <p:cNvPr id="42" name="Picture 37"/>
          <p:cNvPicPr>
            <a:picLocks noChangeArrowheads="1"/>
          </p:cNvPicPr>
          <p:nvPr/>
        </p:nvPicPr>
        <p:blipFill>
          <a:blip r:embed="rId3"/>
          <a:srcRect/>
          <a:stretch>
            <a:fillRect/>
          </a:stretch>
        </p:blipFill>
        <p:spPr bwMode="auto">
          <a:xfrm>
            <a:off x="1467243" y="1847002"/>
            <a:ext cx="870351" cy="451691"/>
          </a:xfrm>
          <a:prstGeom prst="rect">
            <a:avLst/>
          </a:prstGeom>
          <a:noFill/>
          <a:ln w="9525">
            <a:noFill/>
            <a:miter lim="800000"/>
            <a:headEnd/>
            <a:tailEnd/>
          </a:ln>
        </p:spPr>
      </p:pic>
      <p:sp>
        <p:nvSpPr>
          <p:cNvPr id="58" name="TextBox 57"/>
          <p:cNvSpPr txBox="1"/>
          <p:nvPr/>
        </p:nvSpPr>
        <p:spPr>
          <a:xfrm>
            <a:off x="1742676" y="208991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0" name="TextBox 59"/>
          <p:cNvSpPr txBox="1"/>
          <p:nvPr/>
        </p:nvSpPr>
        <p:spPr>
          <a:xfrm>
            <a:off x="2359491" y="2148228"/>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1" name="TextBox 60"/>
          <p:cNvSpPr txBox="1"/>
          <p:nvPr/>
        </p:nvSpPr>
        <p:spPr>
          <a:xfrm>
            <a:off x="2366928" y="1910335"/>
            <a:ext cx="1013551" cy="1652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cxnSp>
        <p:nvCxnSpPr>
          <p:cNvPr id="64" name="Straight Connector 63"/>
          <p:cNvCxnSpPr>
            <a:stCxn id="42" idx="3"/>
            <a:endCxn id="7" idx="1"/>
          </p:cNvCxnSpPr>
          <p:nvPr/>
        </p:nvCxnSpPr>
        <p:spPr bwMode="auto">
          <a:xfrm>
            <a:off x="2337594" y="2072848"/>
            <a:ext cx="1585008" cy="5646"/>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66" name="TextBox 65"/>
          <p:cNvSpPr txBox="1"/>
          <p:nvPr/>
        </p:nvSpPr>
        <p:spPr>
          <a:xfrm>
            <a:off x="3527901" y="2142582"/>
            <a:ext cx="503430" cy="172119"/>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7" name="TextBox 66"/>
          <p:cNvSpPr txBox="1"/>
          <p:nvPr/>
        </p:nvSpPr>
        <p:spPr>
          <a:xfrm>
            <a:off x="3749830" y="1904690"/>
            <a:ext cx="359328" cy="161178"/>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68" name="TextBox 67"/>
          <p:cNvSpPr txBox="1"/>
          <p:nvPr/>
        </p:nvSpPr>
        <p:spPr>
          <a:xfrm>
            <a:off x="2518379" y="1673439"/>
            <a:ext cx="1013551" cy="165253"/>
          </a:xfrm>
          <a:prstGeom prst="rect">
            <a:avLst/>
          </a:prstGeom>
          <a:noFill/>
        </p:spPr>
        <p:txBody>
          <a:bodyPr wrap="square" lIns="0" tIns="0" rIns="0" bIns="0" rtlCol="0" anchor="ctr" anchorCtr="0">
            <a:noAutofit/>
          </a:bodyPr>
          <a:lstStyle/>
          <a:p>
            <a:r>
              <a:rPr lang="en-US" sz="1050" dirty="0" smtClean="0"/>
              <a:t>10.64.0.0 /24</a:t>
            </a:r>
            <a:endParaRPr lang="en-US" sz="1050" dirty="0"/>
          </a:p>
        </p:txBody>
      </p:sp>
      <p:sp>
        <p:nvSpPr>
          <p:cNvPr id="34" name="TextBox 33"/>
          <p:cNvSpPr txBox="1"/>
          <p:nvPr/>
        </p:nvSpPr>
        <p:spPr>
          <a:xfrm>
            <a:off x="4858532" y="1233491"/>
            <a:ext cx="945988" cy="160898"/>
          </a:xfrm>
          <a:prstGeom prst="rect">
            <a:avLst/>
          </a:prstGeom>
          <a:noFill/>
        </p:spPr>
        <p:txBody>
          <a:bodyPr wrap="square" lIns="0" tIns="0" rIns="0" bIns="0" rtlCol="0" anchor="ctr" anchorCtr="0">
            <a:noAutofit/>
          </a:bodyPr>
          <a:lstStyle/>
          <a:p>
            <a:r>
              <a:rPr lang="en-US" sz="1050" b="1" dirty="0" smtClean="0"/>
              <a:t>OSPF Area 1</a:t>
            </a:r>
            <a:endParaRPr lang="en-US" sz="1050" b="1" dirty="0"/>
          </a:p>
        </p:txBody>
      </p:sp>
      <p:sp>
        <p:nvSpPr>
          <p:cNvPr id="43" name="Rectangle 42"/>
          <p:cNvSpPr/>
          <p:nvPr/>
        </p:nvSpPr>
        <p:spPr bwMode="auto">
          <a:xfrm>
            <a:off x="347122" y="3175359"/>
            <a:ext cx="3686384" cy="20866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46" name="Text Placeholder 5"/>
          <p:cNvSpPr>
            <a:spLocks/>
          </p:cNvSpPr>
          <p:nvPr/>
        </p:nvSpPr>
        <p:spPr bwMode="auto">
          <a:xfrm>
            <a:off x="279400" y="2977604"/>
            <a:ext cx="8523406" cy="643484"/>
          </a:xfrm>
          <a:prstGeom prst="rect">
            <a:avLst/>
          </a:prstGeom>
          <a:noFill/>
          <a:ln w="12700"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R2# </a:t>
            </a:r>
            <a:r>
              <a:rPr lang="en-US" sz="1100" b="1" kern="0" dirty="0" smtClean="0">
                <a:latin typeface="Courier New" pitchFamily="49" charset="0"/>
              </a:rPr>
              <a:t>show ip ospf</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Routing Process “ospf 50” with ID 10.64.0.2</a:t>
            </a:r>
          </a:p>
          <a:p>
            <a:pPr marL="236538" indent="-236538" algn="l" defTabSz="814388" eaLnBrk="1" hangingPunct="1">
              <a:lnSpc>
                <a:spcPct val="100000"/>
              </a:lnSpc>
              <a:spcBef>
                <a:spcPts val="0"/>
              </a:spcBef>
              <a:buClr>
                <a:srgbClr val="708CA1"/>
              </a:buClr>
              <a:defRPr/>
            </a:pPr>
            <a:r>
              <a:rPr lang="en-US" sz="1100" kern="0" dirty="0" smtClean="0">
                <a:latin typeface="Courier New" pitchFamily="49" charset="0"/>
              </a:rPr>
              <a:t>&lt;output omitted&gt;</a:t>
            </a:r>
            <a:endParaRPr lang="en-US" sz="1100" kern="0" dirty="0">
              <a:latin typeface="Courier New" pitchFamily="49"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pPr eaLnBrk="1" hangingPunct="1"/>
            <a:r>
              <a:rPr lang="en-US" dirty="0" smtClean="0"/>
              <a:t>Verifying OSPF</a:t>
            </a:r>
          </a:p>
        </p:txBody>
      </p:sp>
      <p:graphicFrame>
        <p:nvGraphicFramePr>
          <p:cNvPr id="5" name="Content Placeholder 4"/>
          <p:cNvGraphicFramePr>
            <a:graphicFrameLocks noGrp="1"/>
          </p:cNvGraphicFramePr>
          <p:nvPr>
            <p:ph idx="1"/>
          </p:nvPr>
        </p:nvGraphicFramePr>
        <p:xfrm>
          <a:off x="279400" y="1182688"/>
          <a:ext cx="8537054" cy="3692039"/>
        </p:xfrm>
        <a:graphic>
          <a:graphicData uri="http://schemas.openxmlformats.org/drawingml/2006/table">
            <a:tbl>
              <a:tblPr firstRow="1" bandRow="1">
                <a:tableStyleId>{5C22544A-7EE6-4342-B048-85BDC9FD1C3A}</a:tableStyleId>
              </a:tblPr>
              <a:tblGrid>
                <a:gridCol w="3466966"/>
                <a:gridCol w="5070088"/>
              </a:tblGrid>
              <a:tr h="519739">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71153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cap="none" normalizeH="0" baseline="0" dirty="0" smtClean="0">
                          <a:ln>
                            <a:noFill/>
                          </a:ln>
                          <a:effectLst/>
                          <a:latin typeface="Courier New" pitchFamily="49" charset="0"/>
                          <a:cs typeface="Courier New" pitchFamily="49" charset="0"/>
                        </a:rPr>
                        <a:t>show ip protocols</a:t>
                      </a:r>
                      <a:endParaRPr kumimoji="0" lang="en-US" sz="1800" b="1" i="0" u="none" strike="noStrike" cap="none" normalizeH="0" baseline="0" dirty="0" smtClean="0">
                        <a:ln>
                          <a:noFill/>
                        </a:ln>
                        <a:solidFill>
                          <a:srgbClr val="000099"/>
                        </a:solidFill>
                        <a:effectLst/>
                        <a:latin typeface="Courier New" pitchFamily="49" charset="0"/>
                        <a:cs typeface="Courier New" pitchFamily="49" charset="0"/>
                      </a:endParaRPr>
                    </a:p>
                  </a:txBody>
                  <a:tcPr marL="82124" marR="82124" marT="41061" marB="41061"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cap="none" normalizeH="0" baseline="0" dirty="0" smtClean="0">
                          <a:ln>
                            <a:noFill/>
                          </a:ln>
                          <a:effectLst/>
                        </a:rPr>
                        <a:t>Displays OSPF process ID, router ID, networks router is advertising &amp; administrative distance</a:t>
                      </a:r>
                      <a:endParaRPr kumimoji="0" lang="en-US" sz="1800" b="0"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cap="none" normalizeH="0" baseline="0" dirty="0" smtClean="0">
                          <a:ln>
                            <a:noFill/>
                          </a:ln>
                          <a:effectLst/>
                          <a:latin typeface="Courier New" pitchFamily="49" charset="0"/>
                          <a:cs typeface="Courier New" pitchFamily="49" charset="0"/>
                        </a:rPr>
                        <a:t>show ip ospf neighbors</a:t>
                      </a:r>
                      <a:endParaRPr kumimoji="0" lang="en-US" sz="1800" b="1" i="0" u="none" strike="noStrike" cap="none" normalizeH="0" baseline="0" dirty="0" smtClean="0">
                        <a:ln>
                          <a:noFill/>
                        </a:ln>
                        <a:solidFill>
                          <a:srgbClr val="000099"/>
                        </a:solidFill>
                        <a:effectLst/>
                        <a:latin typeface="Courier New" pitchFamily="49" charset="0"/>
                        <a:cs typeface="Courier New" pitchFamily="49" charset="0"/>
                      </a:endParaRP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cap="none" normalizeH="0" baseline="0" dirty="0" smtClean="0">
                          <a:ln>
                            <a:noFill/>
                          </a:ln>
                          <a:effectLst/>
                        </a:rPr>
                        <a:t>Displays OSPF neighbor relationships.</a:t>
                      </a:r>
                      <a:endParaRPr kumimoji="0" lang="en-US" sz="1800" b="0"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cap="none" normalizeH="0" baseline="0" dirty="0" smtClean="0">
                          <a:ln>
                            <a:noFill/>
                          </a:ln>
                          <a:effectLst/>
                          <a:latin typeface="Courier New" pitchFamily="49" charset="0"/>
                          <a:cs typeface="Courier New" pitchFamily="49" charset="0"/>
                        </a:rPr>
                        <a:t>show ip route</a:t>
                      </a:r>
                      <a:endParaRPr kumimoji="0" lang="en-US" sz="1800" b="1" i="0" u="none" strike="noStrike" cap="none" normalizeH="0" baseline="0" dirty="0" smtClean="0">
                        <a:ln>
                          <a:noFill/>
                        </a:ln>
                        <a:solidFill>
                          <a:srgbClr val="000099"/>
                        </a:solidFill>
                        <a:effectLst/>
                        <a:latin typeface="Courier New" pitchFamily="49" charset="0"/>
                        <a:cs typeface="Courier New" pitchFamily="49" charset="0"/>
                      </a:endParaRP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cap="none" normalizeH="0" baseline="0" dirty="0" smtClean="0">
                          <a:ln>
                            <a:noFill/>
                          </a:ln>
                          <a:effectLst/>
                        </a:rPr>
                        <a:t>Displays the routing table.</a:t>
                      </a:r>
                      <a:endParaRPr kumimoji="0" lang="en-US" sz="1800" b="0"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cap="none" normalizeH="0" baseline="0" dirty="0" smtClean="0">
                          <a:ln>
                            <a:noFill/>
                          </a:ln>
                          <a:effectLst/>
                          <a:latin typeface="Courier New" pitchFamily="49" charset="0"/>
                          <a:cs typeface="Courier New" pitchFamily="49" charset="0"/>
                        </a:rPr>
                        <a:t>show ip ospf interface</a:t>
                      </a:r>
                      <a:endParaRPr kumimoji="0" lang="en-US" sz="1800" b="1" i="0" u="none" strike="noStrike" cap="none" normalizeH="0" baseline="0" dirty="0" smtClean="0">
                        <a:ln>
                          <a:noFill/>
                        </a:ln>
                        <a:solidFill>
                          <a:srgbClr val="000099"/>
                        </a:solidFill>
                        <a:effectLst/>
                        <a:latin typeface="Courier New" pitchFamily="49" charset="0"/>
                        <a:cs typeface="Courier New" pitchFamily="49" charset="0"/>
                      </a:endParaRP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cap="none" normalizeH="0" baseline="0" dirty="0" smtClean="0">
                          <a:ln>
                            <a:noFill/>
                          </a:ln>
                          <a:effectLst/>
                        </a:rPr>
                        <a:t>Displays hello interval and dead interval</a:t>
                      </a:r>
                      <a:endParaRPr kumimoji="0" lang="en-US" sz="1800" b="0"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71153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cap="none" normalizeH="0" baseline="0" dirty="0" smtClean="0">
                          <a:ln>
                            <a:noFill/>
                          </a:ln>
                          <a:effectLst/>
                          <a:latin typeface="Courier New" pitchFamily="49" charset="0"/>
                          <a:cs typeface="Courier New" pitchFamily="49" charset="0"/>
                        </a:rPr>
                        <a:t>show ip ospf</a:t>
                      </a:r>
                      <a:endParaRPr kumimoji="0" lang="en-US" sz="1800" b="1" i="0" u="none" strike="noStrike" cap="none" normalizeH="0" baseline="0" dirty="0" smtClean="0">
                        <a:ln>
                          <a:noFill/>
                        </a:ln>
                        <a:solidFill>
                          <a:srgbClr val="000099"/>
                        </a:solidFill>
                        <a:effectLst/>
                        <a:latin typeface="Courier New" pitchFamily="49" charset="0"/>
                        <a:cs typeface="Courier New" pitchFamily="49" charset="0"/>
                      </a:endParaRPr>
                    </a:p>
                  </a:txBody>
                  <a:tcPr marL="82124" marR="82124" marT="41061" marB="41061"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cap="none" normalizeH="0" baseline="0" dirty="0" smtClean="0">
                          <a:ln>
                            <a:noFill/>
                          </a:ln>
                          <a:effectLst/>
                        </a:rPr>
                        <a:t>Displays OSPF process ID, router ID, OSPF area information &amp; the last time SPF algorithm calculated</a:t>
                      </a:r>
                      <a:endParaRPr kumimoji="0" lang="en-US" sz="1800" b="0" i="0" u="none" strike="noStrike" cap="none" normalizeH="0" baseline="0" dirty="0" smtClean="0">
                        <a:ln>
                          <a:noFill/>
                        </a:ln>
                        <a:solidFill>
                          <a:schemeClr val="tx1"/>
                        </a:solidFill>
                        <a:effectLst/>
                        <a:latin typeface="Arial" charset="0"/>
                      </a:endParaRPr>
                    </a:p>
                  </a:txBody>
                  <a:tcPr marL="82124" marR="82124" marT="41061" marB="41061" anchor="ctr" horzOverflow="overflow"/>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Verifying OSPF: show ip protocols</a:t>
            </a:r>
            <a:endParaRPr lang="en-US" dirty="0"/>
          </a:p>
        </p:txBody>
      </p:sp>
      <p:sp>
        <p:nvSpPr>
          <p:cNvPr id="15" name="Text Placeholder 14"/>
          <p:cNvSpPr>
            <a:spLocks noGrp="1"/>
          </p:cNvSpPr>
          <p:nvPr>
            <p:ph type="body" sz="quarter" idx="10"/>
          </p:nvPr>
        </p:nvSpPr>
        <p:spPr>
          <a:xfrm>
            <a:off x="279399" y="2000922"/>
            <a:ext cx="8531114" cy="3564500"/>
          </a:xfrm>
        </p:spPr>
        <p:txBody>
          <a:bodyPr>
            <a:normAutofit/>
          </a:bodyPr>
          <a:lstStyle/>
          <a:p>
            <a:pPr>
              <a:lnSpc>
                <a:spcPct val="110000"/>
              </a:lnSpc>
            </a:pPr>
            <a:r>
              <a:rPr lang="en-US" dirty="0" smtClean="0"/>
              <a:t>R1# </a:t>
            </a:r>
            <a:r>
              <a:rPr lang="en-US" b="1" dirty="0" smtClean="0"/>
              <a:t>show ip protocols</a:t>
            </a:r>
          </a:p>
          <a:p>
            <a:pPr>
              <a:lnSpc>
                <a:spcPct val="110000"/>
              </a:lnSpc>
            </a:pPr>
            <a:r>
              <a:rPr lang="en-US" dirty="0" smtClean="0"/>
              <a:t>Routing Protocol is “ospf 1”</a:t>
            </a:r>
          </a:p>
          <a:p>
            <a:pPr>
              <a:lnSpc>
                <a:spcPct val="110000"/>
              </a:lnSpc>
            </a:pPr>
            <a:r>
              <a:rPr lang="en-US" dirty="0" smtClean="0"/>
              <a:t>  Outgoing update filter list for all interfaces is not set</a:t>
            </a:r>
          </a:p>
          <a:p>
            <a:pPr>
              <a:lnSpc>
                <a:spcPct val="110000"/>
              </a:lnSpc>
            </a:pPr>
            <a:r>
              <a:rPr lang="en-US" dirty="0" smtClean="0"/>
              <a:t>  Incoming update filter list for all interfaces is not set</a:t>
            </a:r>
          </a:p>
          <a:p>
            <a:pPr>
              <a:lnSpc>
                <a:spcPct val="110000"/>
              </a:lnSpc>
            </a:pPr>
            <a:r>
              <a:rPr lang="en-US" dirty="0" smtClean="0"/>
              <a:t>  Router ID 10.64.0.1</a:t>
            </a:r>
          </a:p>
          <a:p>
            <a:pPr>
              <a:lnSpc>
                <a:spcPct val="110000"/>
              </a:lnSpc>
            </a:pPr>
            <a:r>
              <a:rPr lang="en-US" dirty="0" smtClean="0"/>
              <a:t>  Number of areas in this router is 1. 1 normal 0 stub 0 nssa</a:t>
            </a:r>
          </a:p>
          <a:p>
            <a:pPr>
              <a:lnSpc>
                <a:spcPct val="110000"/>
              </a:lnSpc>
            </a:pPr>
            <a:r>
              <a:rPr lang="en-US" dirty="0" smtClean="0"/>
              <a:t>  Maximum path: 4</a:t>
            </a:r>
          </a:p>
          <a:p>
            <a:pPr>
              <a:lnSpc>
                <a:spcPct val="110000"/>
              </a:lnSpc>
            </a:pPr>
            <a:r>
              <a:rPr lang="en-US" dirty="0" smtClean="0"/>
              <a:t>  Routing for Networks:</a:t>
            </a:r>
          </a:p>
          <a:p>
            <a:pPr>
              <a:lnSpc>
                <a:spcPct val="110000"/>
              </a:lnSpc>
            </a:pPr>
            <a:r>
              <a:rPr lang="en-US" dirty="0" smtClean="0"/>
              <a:t>    10.0.0.0 0.255.255.255 area 0</a:t>
            </a:r>
          </a:p>
          <a:p>
            <a:pPr>
              <a:lnSpc>
                <a:spcPct val="110000"/>
              </a:lnSpc>
            </a:pPr>
            <a:r>
              <a:rPr lang="en-US" dirty="0" smtClean="0"/>
              <a:t>  Reference bandwidth unit is 100 mbps</a:t>
            </a:r>
          </a:p>
          <a:p>
            <a:pPr>
              <a:lnSpc>
                <a:spcPct val="110000"/>
              </a:lnSpc>
            </a:pPr>
            <a:r>
              <a:rPr lang="en-US" dirty="0" smtClean="0"/>
              <a:t>&lt;output omitted&gt;</a:t>
            </a:r>
          </a:p>
        </p:txBody>
      </p:sp>
      <p:sp>
        <p:nvSpPr>
          <p:cNvPr id="13" name="Content Placeholder 12"/>
          <p:cNvSpPr>
            <a:spLocks noGrp="1"/>
          </p:cNvSpPr>
          <p:nvPr>
            <p:ph sz="quarter" idx="11"/>
          </p:nvPr>
        </p:nvSpPr>
        <p:spPr/>
        <p:txBody>
          <a:bodyPr/>
          <a:lstStyle/>
          <a:p>
            <a:r>
              <a:rPr lang="en-US" smtClean="0"/>
              <a:t>Verify routing protocol information on the router.</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Verifying OSPF: show ip ospf neighbors</a:t>
            </a:r>
            <a:endParaRPr lang="en-US" dirty="0"/>
          </a:p>
        </p:txBody>
      </p:sp>
      <p:sp>
        <p:nvSpPr>
          <p:cNvPr id="15" name="Text Placeholder 14"/>
          <p:cNvSpPr>
            <a:spLocks noGrp="1"/>
          </p:cNvSpPr>
          <p:nvPr>
            <p:ph type="body" sz="quarter" idx="10"/>
          </p:nvPr>
        </p:nvSpPr>
        <p:spPr>
          <a:xfrm>
            <a:off x="279399" y="2000922"/>
            <a:ext cx="8531114" cy="1836982"/>
          </a:xfrm>
        </p:spPr>
        <p:txBody>
          <a:bodyPr>
            <a:normAutofit/>
          </a:bodyPr>
          <a:lstStyle/>
          <a:p>
            <a:r>
              <a:rPr lang="en-US" sz="1400" b="0" dirty="0" smtClean="0">
                <a:solidFill>
                  <a:srgbClr val="000000"/>
                </a:solidFill>
                <a:ea typeface="Times New Roman" pitchFamily="18" charset="0"/>
              </a:rPr>
              <a:t>R2# </a:t>
            </a:r>
            <a:r>
              <a:rPr lang="en-US" b="1" dirty="0" smtClean="0"/>
              <a:t>show ip ospf neighbor</a:t>
            </a:r>
          </a:p>
          <a:p>
            <a:endParaRPr lang="en-US" dirty="0" smtClean="0"/>
          </a:p>
          <a:p>
            <a:r>
              <a:rPr lang="en-US" dirty="0" smtClean="0"/>
              <a:t>Neighbor ID   Pri   State           Dead Time   Address    Interface</a:t>
            </a:r>
          </a:p>
          <a:p>
            <a:r>
              <a:rPr lang="en-US" smtClean="0"/>
              <a:t>10.64.0.1     1     </a:t>
            </a:r>
            <a:r>
              <a:rPr lang="en-US" dirty="0" smtClean="0"/>
              <a:t>FULL/</a:t>
            </a:r>
            <a:r>
              <a:rPr lang="en-US" dirty="0" err="1" smtClean="0"/>
              <a:t>DROTHER</a:t>
            </a:r>
            <a:r>
              <a:rPr lang="en-US" dirty="0" smtClean="0"/>
              <a:t>    00:00:30    10.64.0.1  FastEthernet0/0</a:t>
            </a:r>
          </a:p>
          <a:p>
            <a:r>
              <a:rPr lang="en-US" smtClean="0"/>
              <a:t>10.2.1.1      1     </a:t>
            </a:r>
            <a:r>
              <a:rPr lang="en-US" dirty="0" smtClean="0"/>
              <a:t>FULL/  -        00:00:34    10.2.1.1   Serial0/0/1</a:t>
            </a:r>
          </a:p>
          <a:p>
            <a:endParaRPr lang="en-US" dirty="0" smtClean="0"/>
          </a:p>
        </p:txBody>
      </p:sp>
      <p:sp>
        <p:nvSpPr>
          <p:cNvPr id="13" name="Content Placeholder 12"/>
          <p:cNvSpPr>
            <a:spLocks noGrp="1"/>
          </p:cNvSpPr>
          <p:nvPr>
            <p:ph sz="quarter" idx="11"/>
          </p:nvPr>
        </p:nvSpPr>
        <p:spPr/>
        <p:txBody>
          <a:bodyPr>
            <a:noAutofit/>
          </a:bodyPr>
          <a:lstStyle/>
          <a:p>
            <a:r>
              <a:rPr lang="en-US" dirty="0" smtClean="0"/>
              <a:t>Display OSPF neighbors.</a:t>
            </a:r>
          </a:p>
          <a:p>
            <a:endParaRPr lang="en-US" dirty="0"/>
          </a:p>
        </p:txBody>
      </p:sp>
      <p:grpSp>
        <p:nvGrpSpPr>
          <p:cNvPr id="5" name="Group 5"/>
          <p:cNvGrpSpPr>
            <a:grpSpLocks/>
          </p:cNvGrpSpPr>
          <p:nvPr/>
        </p:nvGrpSpPr>
        <p:grpSpPr bwMode="auto">
          <a:xfrm>
            <a:off x="269232" y="3522283"/>
            <a:ext cx="1362075" cy="903287"/>
            <a:chOff x="643" y="2928"/>
            <a:chExt cx="858" cy="569"/>
          </a:xfrm>
        </p:grpSpPr>
        <p:sp>
          <p:nvSpPr>
            <p:cNvPr id="6" name="Line 6"/>
            <p:cNvSpPr>
              <a:spLocks noChangeShapeType="1"/>
            </p:cNvSpPr>
            <p:nvPr/>
          </p:nvSpPr>
          <p:spPr bwMode="auto">
            <a:xfrm flipV="1">
              <a:off x="1057" y="2928"/>
              <a:ext cx="0" cy="378"/>
            </a:xfrm>
            <a:prstGeom prst="line">
              <a:avLst/>
            </a:prstGeom>
            <a:noFill/>
            <a:ln w="38100">
              <a:solidFill>
                <a:schemeClr val="tx1"/>
              </a:solidFill>
              <a:round/>
              <a:headEnd/>
              <a:tailEnd type="triangle" w="med" len="med"/>
            </a:ln>
          </p:spPr>
          <p:txBody>
            <a:bodyPr lIns="82124" tIns="41061" rIns="82124" bIns="41061" anchor="ctr">
              <a:spAutoFit/>
            </a:bodyPr>
            <a:lstStyle/>
            <a:p>
              <a:endParaRPr lang="en-US"/>
            </a:p>
          </p:txBody>
        </p:sp>
        <p:sp>
          <p:nvSpPr>
            <p:cNvPr id="7" name="Text Box 7"/>
            <p:cNvSpPr txBox="1">
              <a:spLocks noChangeArrowheads="1"/>
            </p:cNvSpPr>
            <p:nvPr/>
          </p:nvSpPr>
          <p:spPr bwMode="auto">
            <a:xfrm>
              <a:off x="643" y="3181"/>
              <a:ext cx="858" cy="316"/>
            </a:xfrm>
            <a:prstGeom prst="rect">
              <a:avLst/>
            </a:prstGeom>
            <a:solidFill>
              <a:srgbClr val="FFFF9B"/>
            </a:solidFill>
            <a:ln w="9525" algn="ctr">
              <a:solidFill>
                <a:schemeClr val="tx1"/>
              </a:solidFill>
              <a:miter lim="800000"/>
              <a:headEnd/>
              <a:tailEnd/>
            </a:ln>
            <a:effectLst>
              <a:outerShdw dist="35921" dir="2700000" algn="ctr" rotWithShape="0">
                <a:schemeClr val="bg2"/>
              </a:outerShdw>
            </a:effectLst>
          </p:spPr>
          <p:txBody>
            <a:bodyPr lIns="82124" tIns="41061" rIns="82124" bIns="41061">
              <a:spAutoFit/>
            </a:bodyPr>
            <a:lstStyle/>
            <a:p>
              <a:pPr algn="l" defTabSz="814388">
                <a:spcBef>
                  <a:spcPct val="50000"/>
                </a:spcBef>
                <a:defRPr/>
              </a:pPr>
              <a:r>
                <a:rPr lang="en-US" sz="1000" b="1">
                  <a:latin typeface="Arial" charset="0"/>
                </a:rPr>
                <a:t>Lists the neighbors in the order they were learned.</a:t>
              </a:r>
            </a:p>
          </p:txBody>
        </p:sp>
      </p:grpSp>
      <p:grpSp>
        <p:nvGrpSpPr>
          <p:cNvPr id="8" name="Group 8"/>
          <p:cNvGrpSpPr>
            <a:grpSpLocks/>
          </p:cNvGrpSpPr>
          <p:nvPr/>
        </p:nvGrpSpPr>
        <p:grpSpPr bwMode="auto">
          <a:xfrm>
            <a:off x="1215375" y="3512758"/>
            <a:ext cx="1390650" cy="1524000"/>
            <a:chOff x="924" y="2934"/>
            <a:chExt cx="876" cy="960"/>
          </a:xfrm>
        </p:grpSpPr>
        <p:sp>
          <p:nvSpPr>
            <p:cNvPr id="9" name="Line 9"/>
            <p:cNvSpPr>
              <a:spLocks noChangeShapeType="1"/>
            </p:cNvSpPr>
            <p:nvPr/>
          </p:nvSpPr>
          <p:spPr bwMode="auto">
            <a:xfrm flipV="1">
              <a:off x="1356" y="2934"/>
              <a:ext cx="0" cy="804"/>
            </a:xfrm>
            <a:prstGeom prst="line">
              <a:avLst/>
            </a:prstGeom>
            <a:noFill/>
            <a:ln w="38100">
              <a:solidFill>
                <a:schemeClr val="tx1"/>
              </a:solidFill>
              <a:round/>
              <a:headEnd/>
              <a:tailEnd type="triangle" w="med" len="med"/>
            </a:ln>
          </p:spPr>
          <p:txBody>
            <a:bodyPr lIns="82124" tIns="41061" rIns="82124" bIns="41061" anchor="ctr">
              <a:spAutoFit/>
            </a:bodyPr>
            <a:lstStyle/>
            <a:p>
              <a:endParaRPr lang="en-US"/>
            </a:p>
          </p:txBody>
        </p:sp>
        <p:sp>
          <p:nvSpPr>
            <p:cNvPr id="10" name="Text Box 10"/>
            <p:cNvSpPr txBox="1">
              <a:spLocks noChangeArrowheads="1"/>
            </p:cNvSpPr>
            <p:nvPr/>
          </p:nvSpPr>
          <p:spPr bwMode="auto">
            <a:xfrm>
              <a:off x="924" y="3664"/>
              <a:ext cx="876" cy="230"/>
            </a:xfrm>
            <a:prstGeom prst="rect">
              <a:avLst/>
            </a:prstGeom>
            <a:solidFill>
              <a:srgbClr val="FFFF9B"/>
            </a:solidFill>
            <a:ln w="9525" algn="ctr">
              <a:solidFill>
                <a:schemeClr val="tx1"/>
              </a:solidFill>
              <a:miter lim="800000"/>
              <a:headEnd/>
              <a:tailEnd/>
            </a:ln>
            <a:effectLst>
              <a:outerShdw dist="35921" dir="2700000" algn="ctr" rotWithShape="0">
                <a:schemeClr val="bg2"/>
              </a:outerShdw>
            </a:effectLst>
          </p:spPr>
          <p:txBody>
            <a:bodyPr lIns="82124" tIns="41061" rIns="82124" bIns="41061">
              <a:spAutoFit/>
            </a:bodyPr>
            <a:lstStyle/>
            <a:p>
              <a:pPr algn="l" defTabSz="814388">
                <a:spcBef>
                  <a:spcPct val="50000"/>
                </a:spcBef>
                <a:defRPr/>
              </a:pPr>
              <a:r>
                <a:rPr lang="en-US" sz="1000" b="1" dirty="0">
                  <a:latin typeface="Arial" charset="0"/>
                </a:rPr>
                <a:t>The OSPF priority of the interface. </a:t>
              </a:r>
            </a:p>
          </p:txBody>
        </p:sp>
      </p:grpSp>
      <p:grpSp>
        <p:nvGrpSpPr>
          <p:cNvPr id="11" name="Group 31"/>
          <p:cNvGrpSpPr>
            <a:grpSpLocks/>
          </p:cNvGrpSpPr>
          <p:nvPr/>
        </p:nvGrpSpPr>
        <p:grpSpPr bwMode="auto">
          <a:xfrm>
            <a:off x="2177400" y="3527045"/>
            <a:ext cx="2346325" cy="1016000"/>
            <a:chOff x="1737" y="2934"/>
            <a:chExt cx="1478" cy="640"/>
          </a:xfrm>
        </p:grpSpPr>
        <p:sp>
          <p:nvSpPr>
            <p:cNvPr id="12" name="Line 12"/>
            <p:cNvSpPr>
              <a:spLocks noChangeShapeType="1"/>
            </p:cNvSpPr>
            <p:nvPr/>
          </p:nvSpPr>
          <p:spPr bwMode="auto">
            <a:xfrm flipV="1">
              <a:off x="1961" y="2934"/>
              <a:ext cx="0" cy="351"/>
            </a:xfrm>
            <a:prstGeom prst="line">
              <a:avLst/>
            </a:prstGeom>
            <a:noFill/>
            <a:ln w="38100">
              <a:solidFill>
                <a:schemeClr val="tx1"/>
              </a:solidFill>
              <a:round/>
              <a:headEnd/>
              <a:tailEnd type="triangle" w="med" len="med"/>
            </a:ln>
          </p:spPr>
          <p:txBody>
            <a:bodyPr lIns="82124" tIns="41061" rIns="82124" bIns="41061" anchor="ctr">
              <a:spAutoFit/>
            </a:bodyPr>
            <a:lstStyle/>
            <a:p>
              <a:endParaRPr lang="en-US"/>
            </a:p>
          </p:txBody>
        </p:sp>
        <p:sp>
          <p:nvSpPr>
            <p:cNvPr id="14" name="Text Box 13"/>
            <p:cNvSpPr txBox="1">
              <a:spLocks noChangeArrowheads="1"/>
            </p:cNvSpPr>
            <p:nvPr/>
          </p:nvSpPr>
          <p:spPr bwMode="auto">
            <a:xfrm>
              <a:off x="1737" y="3172"/>
              <a:ext cx="1478" cy="402"/>
            </a:xfrm>
            <a:prstGeom prst="rect">
              <a:avLst/>
            </a:prstGeom>
            <a:solidFill>
              <a:srgbClr val="FFFF9B"/>
            </a:solidFill>
            <a:ln w="9525" algn="ctr">
              <a:solidFill>
                <a:schemeClr val="tx1"/>
              </a:solidFill>
              <a:miter lim="800000"/>
              <a:headEnd/>
              <a:tailEnd/>
            </a:ln>
            <a:effectLst>
              <a:outerShdw dist="35921" dir="2700000" algn="ctr" rotWithShape="0">
                <a:schemeClr val="bg2"/>
              </a:outerShdw>
            </a:effectLst>
          </p:spPr>
          <p:txBody>
            <a:bodyPr lIns="82124" tIns="41061" rIns="82124" bIns="41061">
              <a:spAutoFit/>
            </a:bodyPr>
            <a:lstStyle/>
            <a:p>
              <a:pPr algn="l" defTabSz="814388">
                <a:spcBef>
                  <a:spcPct val="50000"/>
                </a:spcBef>
                <a:defRPr/>
              </a:pPr>
              <a:r>
                <a:rPr lang="en-US" sz="1000" b="1" dirty="0">
                  <a:latin typeface="Arial" charset="0"/>
                </a:rPr>
                <a:t>The OSPF state of the interface. FULL state means that the router and its neighbor have identical OSPF link-state databases. </a:t>
              </a:r>
            </a:p>
          </p:txBody>
        </p:sp>
      </p:grpSp>
      <p:grpSp>
        <p:nvGrpSpPr>
          <p:cNvPr id="16" name="Group 14"/>
          <p:cNvGrpSpPr>
            <a:grpSpLocks/>
          </p:cNvGrpSpPr>
          <p:nvPr/>
        </p:nvGrpSpPr>
        <p:grpSpPr bwMode="auto">
          <a:xfrm>
            <a:off x="3477562" y="3527045"/>
            <a:ext cx="2381250" cy="1928813"/>
            <a:chOff x="2232" y="2934"/>
            <a:chExt cx="1500" cy="1215"/>
          </a:xfrm>
        </p:grpSpPr>
        <p:sp>
          <p:nvSpPr>
            <p:cNvPr id="17" name="Line 15"/>
            <p:cNvSpPr>
              <a:spLocks noChangeShapeType="1"/>
            </p:cNvSpPr>
            <p:nvPr/>
          </p:nvSpPr>
          <p:spPr bwMode="auto">
            <a:xfrm flipV="1">
              <a:off x="2976" y="2934"/>
              <a:ext cx="0" cy="978"/>
            </a:xfrm>
            <a:prstGeom prst="line">
              <a:avLst/>
            </a:prstGeom>
            <a:noFill/>
            <a:ln w="38100">
              <a:solidFill>
                <a:schemeClr val="tx1"/>
              </a:solidFill>
              <a:round/>
              <a:headEnd/>
              <a:tailEnd type="triangle" w="med" len="med"/>
            </a:ln>
          </p:spPr>
          <p:txBody>
            <a:bodyPr lIns="82124" tIns="41061" rIns="82124" bIns="41061" anchor="ctr">
              <a:spAutoFit/>
            </a:bodyPr>
            <a:lstStyle/>
            <a:p>
              <a:endParaRPr lang="en-US"/>
            </a:p>
          </p:txBody>
        </p:sp>
        <p:sp>
          <p:nvSpPr>
            <p:cNvPr id="18" name="Text Box 16"/>
            <p:cNvSpPr txBox="1">
              <a:spLocks noChangeArrowheads="1"/>
            </p:cNvSpPr>
            <p:nvPr/>
          </p:nvSpPr>
          <p:spPr bwMode="auto">
            <a:xfrm>
              <a:off x="2232" y="3661"/>
              <a:ext cx="1500" cy="488"/>
            </a:xfrm>
            <a:prstGeom prst="rect">
              <a:avLst/>
            </a:prstGeom>
            <a:solidFill>
              <a:srgbClr val="FFFF9B"/>
            </a:solidFill>
            <a:ln w="9525" algn="ctr">
              <a:solidFill>
                <a:schemeClr val="tx1"/>
              </a:solidFill>
              <a:miter lim="800000"/>
              <a:headEnd/>
              <a:tailEnd/>
            </a:ln>
            <a:effectLst>
              <a:outerShdw dist="35921" dir="2700000" algn="ctr" rotWithShape="0">
                <a:schemeClr val="bg2"/>
              </a:outerShdw>
            </a:effectLst>
          </p:spPr>
          <p:txBody>
            <a:bodyPr lIns="82124" tIns="41061" rIns="82124" bIns="41061">
              <a:spAutoFit/>
            </a:bodyPr>
            <a:lstStyle/>
            <a:p>
              <a:pPr algn="l" defTabSz="814388">
                <a:spcBef>
                  <a:spcPct val="50000"/>
                </a:spcBef>
                <a:defRPr/>
              </a:pPr>
              <a:r>
                <a:rPr lang="en-US" sz="1000" b="1" dirty="0">
                  <a:latin typeface="Arial" charset="0"/>
                </a:rPr>
                <a:t>The amount of time remaining that the router will wait to receive an OSPF Hello packet from the neighbor before declaring the neighbor down. </a:t>
              </a:r>
            </a:p>
          </p:txBody>
        </p:sp>
      </p:grpSp>
      <p:grpSp>
        <p:nvGrpSpPr>
          <p:cNvPr id="19" name="Group 20"/>
          <p:cNvGrpSpPr>
            <a:grpSpLocks/>
          </p:cNvGrpSpPr>
          <p:nvPr/>
        </p:nvGrpSpPr>
        <p:grpSpPr bwMode="auto">
          <a:xfrm>
            <a:off x="5228582" y="2679321"/>
            <a:ext cx="2381250" cy="1852613"/>
            <a:chOff x="3398" y="2400"/>
            <a:chExt cx="1500" cy="1167"/>
          </a:xfrm>
        </p:grpSpPr>
        <p:sp>
          <p:nvSpPr>
            <p:cNvPr id="20" name="Line 21"/>
            <p:cNvSpPr>
              <a:spLocks noChangeShapeType="1"/>
            </p:cNvSpPr>
            <p:nvPr/>
          </p:nvSpPr>
          <p:spPr bwMode="auto">
            <a:xfrm flipV="1">
              <a:off x="3964" y="2934"/>
              <a:ext cx="2" cy="435"/>
            </a:xfrm>
            <a:prstGeom prst="line">
              <a:avLst/>
            </a:prstGeom>
            <a:noFill/>
            <a:ln w="38100">
              <a:solidFill>
                <a:schemeClr val="tx1"/>
              </a:solidFill>
              <a:round/>
              <a:headEnd/>
              <a:tailEnd type="triangle" w="med" len="med"/>
            </a:ln>
          </p:spPr>
          <p:txBody>
            <a:bodyPr wrap="square" lIns="82124" tIns="41061" rIns="82124" bIns="41061" anchor="ctr">
              <a:spAutoFit/>
            </a:bodyPr>
            <a:lstStyle/>
            <a:p>
              <a:endParaRPr lang="en-US"/>
            </a:p>
          </p:txBody>
        </p:sp>
        <p:sp>
          <p:nvSpPr>
            <p:cNvPr id="21" name="Text Box 22"/>
            <p:cNvSpPr txBox="1">
              <a:spLocks noChangeArrowheads="1"/>
            </p:cNvSpPr>
            <p:nvPr/>
          </p:nvSpPr>
          <p:spPr bwMode="auto">
            <a:xfrm>
              <a:off x="3398" y="3251"/>
              <a:ext cx="1500" cy="316"/>
            </a:xfrm>
            <a:prstGeom prst="rect">
              <a:avLst/>
            </a:prstGeom>
            <a:solidFill>
              <a:srgbClr val="FFFF9B"/>
            </a:solidFill>
            <a:ln w="9525" algn="ctr">
              <a:solidFill>
                <a:schemeClr val="tx1"/>
              </a:solidFill>
              <a:miter lim="800000"/>
              <a:headEnd/>
              <a:tailEnd/>
            </a:ln>
            <a:effectLst>
              <a:outerShdw dist="35921" dir="2700000" algn="ctr" rotWithShape="0">
                <a:schemeClr val="bg2"/>
              </a:outerShdw>
            </a:effectLst>
          </p:spPr>
          <p:txBody>
            <a:bodyPr lIns="82124" tIns="41061" rIns="82124" bIns="41061">
              <a:spAutoFit/>
            </a:bodyPr>
            <a:lstStyle/>
            <a:p>
              <a:pPr algn="l" defTabSz="814388">
                <a:spcBef>
                  <a:spcPct val="50000"/>
                </a:spcBef>
                <a:defRPr/>
              </a:pPr>
              <a:r>
                <a:rPr lang="en-US" sz="1000" b="1">
                  <a:latin typeface="Arial" charset="0"/>
                </a:rPr>
                <a:t>The IP address of the neighbor's interface to which this router is directly connected.</a:t>
              </a:r>
            </a:p>
          </p:txBody>
        </p:sp>
        <p:sp>
          <p:nvSpPr>
            <p:cNvPr id="22" name="Rectangle 23"/>
            <p:cNvSpPr>
              <a:spLocks noChangeArrowheads="1"/>
            </p:cNvSpPr>
            <p:nvPr/>
          </p:nvSpPr>
          <p:spPr bwMode="auto">
            <a:xfrm>
              <a:off x="3612" y="2400"/>
              <a:ext cx="582" cy="516"/>
            </a:xfrm>
            <a:prstGeom prst="rect">
              <a:avLst/>
            </a:prstGeom>
            <a:noFill/>
            <a:ln w="28575" algn="ctr">
              <a:noFill/>
              <a:miter lim="800000"/>
              <a:headEnd/>
              <a:tailEnd/>
            </a:ln>
          </p:spPr>
          <p:txBody>
            <a:bodyPr wrap="none" lIns="82124" tIns="41061" rIns="82124" bIns="41061" anchor="ctr">
              <a:spAutoFit/>
            </a:bodyPr>
            <a:lstStyle/>
            <a:p>
              <a:endParaRPr lang="en-US"/>
            </a:p>
          </p:txBody>
        </p:sp>
      </p:grpSp>
      <p:grpSp>
        <p:nvGrpSpPr>
          <p:cNvPr id="23" name="Group 27"/>
          <p:cNvGrpSpPr>
            <a:grpSpLocks/>
          </p:cNvGrpSpPr>
          <p:nvPr/>
        </p:nvGrpSpPr>
        <p:grpSpPr bwMode="auto">
          <a:xfrm>
            <a:off x="6314105" y="1499816"/>
            <a:ext cx="1658937" cy="941387"/>
            <a:chOff x="4110" y="1849"/>
            <a:chExt cx="1045" cy="593"/>
          </a:xfrm>
        </p:grpSpPr>
        <p:sp>
          <p:nvSpPr>
            <p:cNvPr id="24" name="Line 28"/>
            <p:cNvSpPr>
              <a:spLocks noChangeShapeType="1"/>
            </p:cNvSpPr>
            <p:nvPr/>
          </p:nvSpPr>
          <p:spPr bwMode="auto">
            <a:xfrm>
              <a:off x="4632" y="2070"/>
              <a:ext cx="0" cy="372"/>
            </a:xfrm>
            <a:prstGeom prst="line">
              <a:avLst/>
            </a:prstGeom>
            <a:noFill/>
            <a:ln w="38100">
              <a:solidFill>
                <a:schemeClr val="tx1"/>
              </a:solidFill>
              <a:round/>
              <a:headEnd/>
              <a:tailEnd type="triangle" w="med" len="med"/>
            </a:ln>
          </p:spPr>
          <p:txBody>
            <a:bodyPr lIns="82124" tIns="41061" rIns="82124" bIns="41061" anchor="ctr">
              <a:spAutoFit/>
            </a:bodyPr>
            <a:lstStyle/>
            <a:p>
              <a:endParaRPr lang="en-US"/>
            </a:p>
          </p:txBody>
        </p:sp>
        <p:sp>
          <p:nvSpPr>
            <p:cNvPr id="25" name="Text Box 29"/>
            <p:cNvSpPr txBox="1">
              <a:spLocks noChangeArrowheads="1"/>
            </p:cNvSpPr>
            <p:nvPr/>
          </p:nvSpPr>
          <p:spPr bwMode="auto">
            <a:xfrm>
              <a:off x="4110" y="1849"/>
              <a:ext cx="1045" cy="402"/>
            </a:xfrm>
            <a:prstGeom prst="rect">
              <a:avLst/>
            </a:prstGeom>
            <a:solidFill>
              <a:srgbClr val="FFFF9B"/>
            </a:solidFill>
            <a:ln w="9525" algn="ctr">
              <a:solidFill>
                <a:schemeClr val="tx1"/>
              </a:solidFill>
              <a:miter lim="800000"/>
              <a:headEnd/>
              <a:tailEnd/>
            </a:ln>
            <a:effectLst>
              <a:outerShdw dist="35921" dir="2700000" algn="ctr" rotWithShape="0">
                <a:schemeClr val="bg2"/>
              </a:outerShdw>
            </a:effectLst>
          </p:spPr>
          <p:txBody>
            <a:bodyPr lIns="82124" tIns="41061" rIns="82124" bIns="41061">
              <a:spAutoFit/>
            </a:bodyPr>
            <a:lstStyle/>
            <a:p>
              <a:pPr algn="l" defTabSz="814388">
                <a:spcBef>
                  <a:spcPct val="50000"/>
                </a:spcBef>
                <a:defRPr/>
              </a:pPr>
              <a:r>
                <a:rPr lang="en-US" sz="1000" b="1">
                  <a:latin typeface="Arial" charset="0"/>
                </a:rPr>
                <a:t>The interface on which this router has formed adjacency with the neighbor.</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up)">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05" name="Rectangle 5"/>
          <p:cNvSpPr>
            <a:spLocks noGrp="1" noChangeArrowheads="1"/>
          </p:cNvSpPr>
          <p:nvPr>
            <p:ph type="title"/>
          </p:nvPr>
        </p:nvSpPr>
        <p:spPr/>
        <p:txBody>
          <a:bodyPr>
            <a:normAutofit/>
          </a:bodyPr>
          <a:lstStyle/>
          <a:p>
            <a:pPr>
              <a:defRPr/>
            </a:pPr>
            <a:r>
              <a:rPr lang="en-US" dirty="0" smtClean="0"/>
              <a:t>Link-State Protocol Advantages</a:t>
            </a:r>
          </a:p>
        </p:txBody>
      </p:sp>
      <p:sp>
        <p:nvSpPr>
          <p:cNvPr id="6147" name="Rectangle 6"/>
          <p:cNvSpPr>
            <a:spLocks noGrp="1" noChangeArrowheads="1"/>
          </p:cNvSpPr>
          <p:nvPr>
            <p:ph idx="1"/>
          </p:nvPr>
        </p:nvSpPr>
        <p:spPr/>
        <p:txBody>
          <a:bodyPr>
            <a:normAutofit/>
          </a:bodyPr>
          <a:lstStyle/>
          <a:p>
            <a:r>
              <a:rPr lang="en-US" dirty="0" smtClean="0"/>
              <a:t>Respond quickly to network changes.</a:t>
            </a:r>
          </a:p>
          <a:p>
            <a:r>
              <a:rPr lang="en-US" dirty="0" smtClean="0"/>
              <a:t>Send triggered updates when a network change occurs.</a:t>
            </a:r>
          </a:p>
          <a:p>
            <a:r>
              <a:rPr lang="en-US" dirty="0" smtClean="0"/>
              <a:t>Send periodic updates (link-state refresh), at long intervals, such as every 30 minutes.</a:t>
            </a:r>
          </a:p>
          <a:p>
            <a:pPr lvl="1"/>
            <a:r>
              <a:rPr lang="en-US" dirty="0" smtClean="0"/>
              <a:t>Uses LSAs to confirm topology information before the information ages out of the link-state database.</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Verifying OSPF: show ip route ospf</a:t>
            </a:r>
            <a:endParaRPr lang="en-US" dirty="0"/>
          </a:p>
        </p:txBody>
      </p:sp>
      <p:sp>
        <p:nvSpPr>
          <p:cNvPr id="15" name="Text Placeholder 14"/>
          <p:cNvSpPr>
            <a:spLocks noGrp="1"/>
          </p:cNvSpPr>
          <p:nvPr>
            <p:ph type="body" sz="quarter" idx="10"/>
          </p:nvPr>
        </p:nvSpPr>
        <p:spPr>
          <a:xfrm>
            <a:off x="279399" y="2000922"/>
            <a:ext cx="8531114" cy="1243723"/>
          </a:xfrm>
        </p:spPr>
        <p:txBody>
          <a:bodyPr>
            <a:normAutofit/>
          </a:bodyPr>
          <a:lstStyle/>
          <a:p>
            <a:pPr>
              <a:lnSpc>
                <a:spcPct val="110000"/>
              </a:lnSpc>
              <a:spcBef>
                <a:spcPts val="0"/>
              </a:spcBef>
            </a:pPr>
            <a:r>
              <a:rPr lang="en-US" b="0" dirty="0" smtClean="0">
                <a:solidFill>
                  <a:srgbClr val="000000"/>
                </a:solidFill>
                <a:ea typeface="Times New Roman" pitchFamily="18" charset="0"/>
              </a:rPr>
              <a:t>R1# </a:t>
            </a:r>
            <a:r>
              <a:rPr lang="en-US" b="1" dirty="0" smtClean="0">
                <a:solidFill>
                  <a:srgbClr val="000000"/>
                </a:solidFill>
                <a:ea typeface="Times New Roman" pitchFamily="18" charset="0"/>
              </a:rPr>
              <a:t>show ip route ospf</a:t>
            </a:r>
          </a:p>
          <a:p>
            <a:pPr>
              <a:lnSpc>
                <a:spcPct val="110000"/>
              </a:lnSpc>
            </a:pPr>
            <a:r>
              <a:rPr lang="en-US" dirty="0" smtClean="0">
                <a:solidFill>
                  <a:srgbClr val="000000"/>
                </a:solidFill>
                <a:ea typeface="Times New Roman" pitchFamily="18" charset="0"/>
              </a:rPr>
              <a:t>10.0.0.0/8 is variably subnetted, 3 subnets, 2 masks</a:t>
            </a:r>
          </a:p>
          <a:p>
            <a:pPr>
              <a:lnSpc>
                <a:spcPct val="110000"/>
              </a:lnSpc>
            </a:pPr>
            <a:r>
              <a:rPr lang="en-US" dirty="0" smtClean="0">
                <a:solidFill>
                  <a:srgbClr val="000000"/>
                </a:solidFill>
                <a:ea typeface="Times New Roman" pitchFamily="18" charset="0"/>
              </a:rPr>
              <a:t>O IA    10.2.1.0/24 [110/782] via 10.64.0.2, 00:03:05, FastEthernet0/0</a:t>
            </a:r>
          </a:p>
          <a:p>
            <a:pPr>
              <a:lnSpc>
                <a:spcPct val="110000"/>
              </a:lnSpc>
            </a:pPr>
            <a:r>
              <a:rPr lang="en-US" dirty="0" smtClean="0">
                <a:solidFill>
                  <a:srgbClr val="000000"/>
                </a:solidFill>
                <a:ea typeface="Times New Roman" pitchFamily="18" charset="0"/>
              </a:rPr>
              <a:t>R1#</a:t>
            </a:r>
          </a:p>
        </p:txBody>
      </p:sp>
      <p:sp>
        <p:nvSpPr>
          <p:cNvPr id="13" name="Content Placeholder 12"/>
          <p:cNvSpPr>
            <a:spLocks noGrp="1"/>
          </p:cNvSpPr>
          <p:nvPr>
            <p:ph sz="quarter" idx="11"/>
          </p:nvPr>
        </p:nvSpPr>
        <p:spPr/>
        <p:txBody>
          <a:bodyPr>
            <a:noAutofit/>
          </a:bodyPr>
          <a:lstStyle/>
          <a:p>
            <a:r>
              <a:rPr lang="en-US" dirty="0" smtClean="0"/>
              <a:t>Verify that the router recognizes OSPF routes.</a:t>
            </a:r>
          </a:p>
          <a:p>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dirty="0" smtClean="0"/>
              <a:t>Clearing the OSPF Routing Table</a:t>
            </a:r>
          </a:p>
        </p:txBody>
      </p:sp>
      <p:sp>
        <p:nvSpPr>
          <p:cNvPr id="1371139" name="Rectangle 3"/>
          <p:cNvSpPr>
            <a:spLocks noGrp="1" noChangeArrowheads="1"/>
          </p:cNvSpPr>
          <p:nvPr>
            <p:ph idx="1"/>
          </p:nvPr>
        </p:nvSpPr>
        <p:spPr/>
        <p:txBody>
          <a:bodyPr/>
          <a:lstStyle/>
          <a:p>
            <a:pPr eaLnBrk="1" hangingPunct="1">
              <a:defRPr/>
            </a:pPr>
            <a:r>
              <a:rPr lang="en-US" dirty="0" smtClean="0"/>
              <a:t>To clear all routes from the IP routing table, use:</a:t>
            </a:r>
          </a:p>
          <a:p>
            <a:pPr lvl="1" eaLnBrk="1" hangingPunct="1">
              <a:buNone/>
              <a:defRPr/>
            </a:pPr>
            <a:r>
              <a:rPr lang="en-US" dirty="0" smtClean="0"/>
              <a:t>Router# </a:t>
            </a:r>
            <a:r>
              <a:rPr lang="en-US" b="1" dirty="0" smtClean="0">
                <a:latin typeface="Courier New" pitchFamily="49" charset="0"/>
              </a:rPr>
              <a:t>clear ip route *</a:t>
            </a:r>
          </a:p>
          <a:p>
            <a:pPr eaLnBrk="1" hangingPunct="1">
              <a:defRPr/>
            </a:pPr>
            <a:r>
              <a:rPr lang="en-US" dirty="0" smtClean="0"/>
              <a:t>To clear a specific route from the IP routing table, use:</a:t>
            </a:r>
          </a:p>
          <a:p>
            <a:pPr lvl="1" eaLnBrk="1" hangingPunct="1">
              <a:buNone/>
              <a:defRPr/>
            </a:pPr>
            <a:r>
              <a:rPr lang="en-US" dirty="0" smtClean="0"/>
              <a:t>Router# </a:t>
            </a:r>
            <a:r>
              <a:rPr lang="en-US" b="1" dirty="0" smtClean="0">
                <a:latin typeface="Courier New" pitchFamily="49" charset="0"/>
              </a:rPr>
              <a:t>clear ip route </a:t>
            </a:r>
            <a:r>
              <a:rPr lang="en-US" b="1" dirty="0" err="1" smtClean="0">
                <a:latin typeface="Courier New" pitchFamily="49" charset="0"/>
              </a:rPr>
              <a:t>A.B.C.D</a:t>
            </a:r>
            <a:endParaRPr lang="en-US" sz="1800" b="1" dirty="0" smtClean="0">
              <a:latin typeface="Courier New" pitchFamily="49"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Verifying OSPF: show ip ospf interface</a:t>
            </a:r>
            <a:endParaRPr lang="en-US" dirty="0"/>
          </a:p>
        </p:txBody>
      </p:sp>
      <p:sp>
        <p:nvSpPr>
          <p:cNvPr id="14" name="Text Placeholder 13"/>
          <p:cNvSpPr>
            <a:spLocks noGrp="1"/>
          </p:cNvSpPr>
          <p:nvPr>
            <p:ph type="body" sz="quarter" idx="10"/>
          </p:nvPr>
        </p:nvSpPr>
        <p:spPr/>
        <p:txBody>
          <a:bodyPr>
            <a:normAutofit/>
          </a:bodyPr>
          <a:lstStyle/>
          <a:p>
            <a:r>
              <a:rPr lang="en-US" dirty="0" smtClean="0">
                <a:solidFill>
                  <a:srgbClr val="000000"/>
                </a:solidFill>
                <a:ea typeface="Times New Roman" pitchFamily="18" charset="0"/>
              </a:rPr>
              <a:t>R1# </a:t>
            </a:r>
            <a:r>
              <a:rPr lang="en-US" b="1" dirty="0" smtClean="0">
                <a:solidFill>
                  <a:srgbClr val="000000"/>
                </a:solidFill>
                <a:ea typeface="Times New Roman" pitchFamily="18" charset="0"/>
              </a:rPr>
              <a:t>show ip ospf interface </a:t>
            </a:r>
            <a:r>
              <a:rPr lang="en-US" b="1" dirty="0" err="1" smtClean="0">
                <a:solidFill>
                  <a:srgbClr val="000000"/>
                </a:solidFill>
                <a:ea typeface="Times New Roman" pitchFamily="18" charset="0"/>
              </a:rPr>
              <a:t>fastEthernet</a:t>
            </a:r>
            <a:r>
              <a:rPr lang="en-US" b="1" dirty="0" smtClean="0">
                <a:solidFill>
                  <a:srgbClr val="000000"/>
                </a:solidFill>
                <a:ea typeface="Times New Roman" pitchFamily="18" charset="0"/>
              </a:rPr>
              <a:t> 0/0</a:t>
            </a:r>
          </a:p>
          <a:p>
            <a:r>
              <a:rPr lang="en-US" dirty="0" smtClean="0">
                <a:solidFill>
                  <a:srgbClr val="000000"/>
                </a:solidFill>
                <a:ea typeface="Times New Roman" pitchFamily="18" charset="0"/>
              </a:rPr>
              <a:t>FastEthernet0/0 is up, line protocol is up</a:t>
            </a:r>
          </a:p>
          <a:p>
            <a:r>
              <a:rPr lang="en-US" dirty="0" smtClean="0">
                <a:solidFill>
                  <a:srgbClr val="000000"/>
                </a:solidFill>
                <a:ea typeface="Times New Roman" pitchFamily="18" charset="0"/>
              </a:rPr>
              <a:t>  Internet Address 10.64.0.1/24, Area 0</a:t>
            </a:r>
          </a:p>
          <a:p>
            <a:r>
              <a:rPr lang="en-US" dirty="0" smtClean="0">
                <a:solidFill>
                  <a:srgbClr val="000000"/>
                </a:solidFill>
                <a:ea typeface="Times New Roman" pitchFamily="18" charset="0"/>
              </a:rPr>
              <a:t>  Process ID 1, Router ID 10.64.0.1, Network Type BROADCAST, Cost: 1</a:t>
            </a:r>
          </a:p>
          <a:p>
            <a:r>
              <a:rPr lang="en-US" dirty="0" smtClean="0">
                <a:solidFill>
                  <a:srgbClr val="000000"/>
                </a:solidFill>
                <a:ea typeface="Times New Roman" pitchFamily="18" charset="0"/>
              </a:rPr>
              <a:t>  Transmit Delay is 1 sec, State </a:t>
            </a:r>
            <a:r>
              <a:rPr lang="en-US" dirty="0" err="1" smtClean="0">
                <a:solidFill>
                  <a:srgbClr val="000000"/>
                </a:solidFill>
                <a:ea typeface="Times New Roman" pitchFamily="18" charset="0"/>
              </a:rPr>
              <a:t>DROTHER</a:t>
            </a:r>
            <a:r>
              <a:rPr lang="en-US" dirty="0" smtClean="0">
                <a:solidFill>
                  <a:srgbClr val="000000"/>
                </a:solidFill>
                <a:ea typeface="Times New Roman" pitchFamily="18" charset="0"/>
              </a:rPr>
              <a:t>, Priority 0</a:t>
            </a:r>
          </a:p>
          <a:p>
            <a:r>
              <a:rPr lang="en-US" dirty="0" smtClean="0">
                <a:solidFill>
                  <a:srgbClr val="000000"/>
                </a:solidFill>
                <a:ea typeface="Times New Roman" pitchFamily="18" charset="0"/>
              </a:rPr>
              <a:t>  Designated Router (ID) 10.64.0.2, Interface address 10.64.0.2</a:t>
            </a:r>
          </a:p>
          <a:p>
            <a:r>
              <a:rPr lang="en-US" dirty="0" smtClean="0">
                <a:solidFill>
                  <a:srgbClr val="000000"/>
                </a:solidFill>
                <a:ea typeface="Times New Roman" pitchFamily="18" charset="0"/>
              </a:rPr>
              <a:t>  No backup designated router on this network</a:t>
            </a:r>
          </a:p>
          <a:p>
            <a:r>
              <a:rPr lang="en-US" dirty="0" smtClean="0">
                <a:solidFill>
                  <a:srgbClr val="000000"/>
                </a:solidFill>
                <a:ea typeface="Times New Roman" pitchFamily="18" charset="0"/>
              </a:rPr>
              <a:t>  Timer intervals configured, Hello 10, Dead 40, Wait 40, Retransmit 5</a:t>
            </a:r>
          </a:p>
          <a:p>
            <a:r>
              <a:rPr lang="en-US" dirty="0" smtClean="0">
                <a:solidFill>
                  <a:srgbClr val="000000"/>
                </a:solidFill>
                <a:ea typeface="Times New Roman" pitchFamily="18" charset="0"/>
              </a:rPr>
              <a:t>    </a:t>
            </a:r>
            <a:r>
              <a:rPr lang="en-US" dirty="0" err="1" smtClean="0">
                <a:solidFill>
                  <a:srgbClr val="000000"/>
                </a:solidFill>
                <a:ea typeface="Times New Roman" pitchFamily="18" charset="0"/>
              </a:rPr>
              <a:t>oob</a:t>
            </a:r>
            <a:r>
              <a:rPr lang="en-US" dirty="0" smtClean="0">
                <a:solidFill>
                  <a:srgbClr val="000000"/>
                </a:solidFill>
                <a:ea typeface="Times New Roman" pitchFamily="18" charset="0"/>
              </a:rPr>
              <a:t>-resync timeout 40</a:t>
            </a:r>
          </a:p>
          <a:p>
            <a:r>
              <a:rPr lang="en-US" dirty="0" smtClean="0">
                <a:solidFill>
                  <a:srgbClr val="000000"/>
                </a:solidFill>
                <a:ea typeface="Times New Roman" pitchFamily="18" charset="0"/>
              </a:rPr>
              <a:t>    Hello due in 00:00:04</a:t>
            </a:r>
          </a:p>
          <a:p>
            <a:r>
              <a:rPr lang="en-US" dirty="0" smtClean="0">
                <a:solidFill>
                  <a:srgbClr val="000000"/>
                </a:solidFill>
                <a:ea typeface="Times New Roman" pitchFamily="18" charset="0"/>
              </a:rPr>
              <a:t>  Supports Link-local Signaling (</a:t>
            </a:r>
            <a:r>
              <a:rPr lang="en-US" dirty="0" err="1" smtClean="0">
                <a:solidFill>
                  <a:srgbClr val="000000"/>
                </a:solidFill>
                <a:ea typeface="Times New Roman" pitchFamily="18" charset="0"/>
              </a:rPr>
              <a:t>LLS</a:t>
            </a:r>
            <a:r>
              <a:rPr lang="en-US" dirty="0" smtClean="0">
                <a:solidFill>
                  <a:srgbClr val="000000"/>
                </a:solidFill>
                <a:ea typeface="Times New Roman" pitchFamily="18" charset="0"/>
              </a:rPr>
              <a:t>)</a:t>
            </a:r>
          </a:p>
          <a:p>
            <a:r>
              <a:rPr lang="en-US" dirty="0" smtClean="0">
                <a:solidFill>
                  <a:srgbClr val="000000"/>
                </a:solidFill>
                <a:ea typeface="Times New Roman" pitchFamily="18" charset="0"/>
              </a:rPr>
              <a:t>  Index 1/1, flood queue length 0</a:t>
            </a:r>
          </a:p>
          <a:p>
            <a:r>
              <a:rPr lang="en-US" dirty="0" smtClean="0">
                <a:solidFill>
                  <a:srgbClr val="000000"/>
                </a:solidFill>
                <a:ea typeface="Times New Roman" pitchFamily="18" charset="0"/>
              </a:rPr>
              <a:t>  Next 0x0(0)/0x0(0)</a:t>
            </a:r>
          </a:p>
          <a:p>
            <a:r>
              <a:rPr lang="en-US" dirty="0" smtClean="0">
                <a:solidFill>
                  <a:srgbClr val="000000"/>
                </a:solidFill>
                <a:ea typeface="Times New Roman" pitchFamily="18" charset="0"/>
              </a:rPr>
              <a:t>  Last flood scan length is 1, maximum is 4</a:t>
            </a:r>
          </a:p>
          <a:p>
            <a:r>
              <a:rPr lang="en-US" dirty="0" smtClean="0">
                <a:solidFill>
                  <a:srgbClr val="000000"/>
                </a:solidFill>
                <a:ea typeface="Times New Roman" pitchFamily="18" charset="0"/>
              </a:rPr>
              <a:t>  Last flood scan time is 0 msec, maximum is 4 msec</a:t>
            </a:r>
          </a:p>
          <a:p>
            <a:r>
              <a:rPr lang="en-US" dirty="0" smtClean="0">
                <a:solidFill>
                  <a:srgbClr val="000000"/>
                </a:solidFill>
                <a:ea typeface="Times New Roman" pitchFamily="18" charset="0"/>
              </a:rPr>
              <a:t>  Neighbor Count is 1, Adjacent neighbor count is 1</a:t>
            </a:r>
          </a:p>
          <a:p>
            <a:r>
              <a:rPr lang="en-US" dirty="0" smtClean="0">
                <a:solidFill>
                  <a:srgbClr val="000000"/>
                </a:solidFill>
                <a:ea typeface="Times New Roman" pitchFamily="18" charset="0"/>
              </a:rPr>
              <a:t>    Adjacent with neighbor 10.64.0.2 (Designated Router)</a:t>
            </a:r>
          </a:p>
          <a:p>
            <a:r>
              <a:rPr lang="en-US" dirty="0" smtClean="0">
                <a:solidFill>
                  <a:srgbClr val="000000"/>
                </a:solidFill>
                <a:ea typeface="Times New Roman" pitchFamily="18" charset="0"/>
              </a:rPr>
              <a:t>  Suppress hello for 0 neighbor(s)</a:t>
            </a:r>
          </a:p>
        </p:txBody>
      </p:sp>
      <p:sp>
        <p:nvSpPr>
          <p:cNvPr id="13" name="Content Placeholder 12"/>
          <p:cNvSpPr>
            <a:spLocks noGrp="1"/>
          </p:cNvSpPr>
          <p:nvPr>
            <p:ph sz="quarter" idx="11"/>
          </p:nvPr>
        </p:nvSpPr>
        <p:spPr/>
        <p:txBody>
          <a:bodyPr>
            <a:noAutofit/>
          </a:bodyPr>
          <a:lstStyle/>
          <a:p>
            <a:r>
              <a:rPr lang="en-US" dirty="0" smtClean="0"/>
              <a:t>Verify OSPF configured interfaces.</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Verifying OSPF: show ip ospf</a:t>
            </a:r>
            <a:endParaRPr lang="en-US" dirty="0"/>
          </a:p>
        </p:txBody>
      </p:sp>
      <p:sp>
        <p:nvSpPr>
          <p:cNvPr id="15" name="Text Placeholder 14"/>
          <p:cNvSpPr>
            <a:spLocks noGrp="1"/>
          </p:cNvSpPr>
          <p:nvPr>
            <p:ph type="body" sz="quarter" idx="10"/>
          </p:nvPr>
        </p:nvSpPr>
        <p:spPr>
          <a:xfrm>
            <a:off x="279399" y="2000922"/>
            <a:ext cx="8531114" cy="4026252"/>
          </a:xfrm>
        </p:spPr>
        <p:txBody>
          <a:bodyPr>
            <a:noAutofit/>
          </a:bodyPr>
          <a:lstStyle/>
          <a:p>
            <a:r>
              <a:rPr lang="en-US" dirty="0" smtClean="0"/>
              <a:t>R2# </a:t>
            </a:r>
            <a:r>
              <a:rPr lang="en-US" b="1" dirty="0" smtClean="0"/>
              <a:t>show ip ospf</a:t>
            </a:r>
            <a:endParaRPr lang="en-US" dirty="0" smtClean="0"/>
          </a:p>
          <a:p>
            <a:r>
              <a:rPr lang="en-US" dirty="0" smtClean="0"/>
              <a:t>Routing Process “ospf 50” with ID 10.64.0.2</a:t>
            </a:r>
          </a:p>
          <a:p>
            <a:r>
              <a:rPr lang="en-US" dirty="0" smtClean="0"/>
              <a:t>&lt;output omitted&gt;</a:t>
            </a:r>
          </a:p>
          <a:p>
            <a:r>
              <a:rPr lang="en-US" dirty="0" smtClean="0"/>
              <a:t>Area BACKBONE(0)</a:t>
            </a:r>
          </a:p>
          <a:p>
            <a:r>
              <a:rPr lang="en-US" dirty="0" smtClean="0"/>
              <a:t>        Area has no authentication</a:t>
            </a:r>
          </a:p>
          <a:p>
            <a:r>
              <a:rPr lang="en-US" dirty="0" smtClean="0"/>
              <a:t>        SPF algorithm last executed 00:01:25.028 ago</a:t>
            </a:r>
          </a:p>
          <a:p>
            <a:r>
              <a:rPr lang="en-US" dirty="0" smtClean="0"/>
              <a:t>        SPF algorithm executed 7 times</a:t>
            </a:r>
          </a:p>
          <a:p>
            <a:r>
              <a:rPr lang="en-US" dirty="0" smtClean="0"/>
              <a:t>&lt;output omitted&gt;</a:t>
            </a:r>
          </a:p>
          <a:p>
            <a:r>
              <a:rPr lang="en-US" dirty="0" smtClean="0"/>
              <a:t>    Area 1</a:t>
            </a:r>
          </a:p>
          <a:p>
            <a:r>
              <a:rPr lang="en-US" dirty="0" smtClean="0"/>
              <a:t>        Number of interfaces in this area is 1</a:t>
            </a:r>
          </a:p>
          <a:p>
            <a:r>
              <a:rPr lang="en-US" dirty="0" smtClean="0"/>
              <a:t>        Area has no authentication</a:t>
            </a:r>
          </a:p>
          <a:p>
            <a:r>
              <a:rPr lang="en-US" dirty="0" smtClean="0"/>
              <a:t>        SPF algorithm last executed 00:00:54.636 ago</a:t>
            </a:r>
          </a:p>
          <a:p>
            <a:r>
              <a:rPr lang="en-US" dirty="0" smtClean="0"/>
              <a:t>        SPF algorithm executed 3 times</a:t>
            </a:r>
          </a:p>
          <a:p>
            <a:r>
              <a:rPr lang="en-US" dirty="0" smtClean="0"/>
              <a:t> &lt;output omitted&gt;</a:t>
            </a:r>
          </a:p>
          <a:p>
            <a:r>
              <a:rPr lang="en-US" dirty="0" smtClean="0"/>
              <a:t>R2#</a:t>
            </a:r>
            <a:endParaRPr lang="en-US" b="0" dirty="0" smtClean="0">
              <a:solidFill>
                <a:srgbClr val="000000"/>
              </a:solidFill>
              <a:ea typeface="Times New Roman" pitchFamily="18" charset="0"/>
            </a:endParaRPr>
          </a:p>
        </p:txBody>
      </p:sp>
      <p:sp>
        <p:nvSpPr>
          <p:cNvPr id="13" name="Content Placeholder 12"/>
          <p:cNvSpPr>
            <a:spLocks noGrp="1"/>
          </p:cNvSpPr>
          <p:nvPr>
            <p:ph sz="quarter" idx="11"/>
          </p:nvPr>
        </p:nvSpPr>
        <p:spPr/>
        <p:txBody>
          <a:bodyPr>
            <a:noAutofit/>
          </a:bodyPr>
          <a:lstStyle/>
          <a:p>
            <a:r>
              <a:rPr lang="en-US" dirty="0" smtClean="0"/>
              <a:t>Verify general OSPF information.</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2"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dirty="0" smtClean="0">
                <a:solidFill>
                  <a:schemeClr val="bg1"/>
                </a:solidFill>
              </a:rPr>
              <a:t>Understanding OSPF Network Types</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title"/>
          </p:nvPr>
        </p:nvSpPr>
        <p:spPr/>
        <p:txBody>
          <a:bodyPr/>
          <a:lstStyle/>
          <a:p>
            <a:r>
              <a:rPr lang="en-US" smtClean="0"/>
              <a:t>OSPF Network Types</a:t>
            </a:r>
            <a:endParaRPr lang="en-US" dirty="0" smtClean="0"/>
          </a:p>
        </p:txBody>
      </p:sp>
      <p:sp>
        <p:nvSpPr>
          <p:cNvPr id="88067" name="Rectangle 8"/>
          <p:cNvSpPr>
            <a:spLocks noGrp="1" noChangeArrowheads="1"/>
          </p:cNvSpPr>
          <p:nvPr>
            <p:ph idx="1"/>
          </p:nvPr>
        </p:nvSpPr>
        <p:spPr/>
        <p:txBody>
          <a:bodyPr/>
          <a:lstStyle/>
          <a:p>
            <a:r>
              <a:rPr lang="en-US" smtClean="0"/>
              <a:t>OSPF defines three types of network:</a:t>
            </a:r>
            <a:endParaRPr lang="en-US" dirty="0" smtClean="0"/>
          </a:p>
        </p:txBody>
      </p:sp>
      <p:graphicFrame>
        <p:nvGraphicFramePr>
          <p:cNvPr id="8" name="Table 7"/>
          <p:cNvGraphicFramePr>
            <a:graphicFrameLocks noGrp="1"/>
          </p:cNvGraphicFramePr>
          <p:nvPr/>
        </p:nvGraphicFramePr>
        <p:xfrm>
          <a:off x="383458" y="1682143"/>
          <a:ext cx="8445909" cy="4790440"/>
        </p:xfrm>
        <a:graphic>
          <a:graphicData uri="http://schemas.openxmlformats.org/drawingml/2006/table">
            <a:tbl>
              <a:tblPr firstRow="1" bandRow="1">
                <a:tableStyleId>{5C22544A-7EE6-4342-B048-85BDC9FD1C3A}</a:tableStyleId>
              </a:tblPr>
              <a:tblGrid>
                <a:gridCol w="1632155"/>
                <a:gridCol w="4630993"/>
                <a:gridCol w="2182761"/>
              </a:tblGrid>
              <a:tr h="370840">
                <a:tc>
                  <a:txBody>
                    <a:bodyPr/>
                    <a:lstStyle/>
                    <a:p>
                      <a:pPr algn="ctr">
                        <a:spcBef>
                          <a:spcPts val="0"/>
                        </a:spcBef>
                        <a:spcAft>
                          <a:spcPts val="200"/>
                        </a:spcAft>
                      </a:pPr>
                      <a:r>
                        <a:rPr lang="en-US" sz="1600" dirty="0" smtClean="0"/>
                        <a:t>Network Type</a:t>
                      </a:r>
                      <a:endParaRPr lang="en-US" sz="1600" dirty="0"/>
                    </a:p>
                  </a:txBody>
                  <a:tcPr anchor="ctr"/>
                </a:tc>
                <a:tc>
                  <a:txBody>
                    <a:bodyPr/>
                    <a:lstStyle/>
                    <a:p>
                      <a:pPr>
                        <a:spcBef>
                          <a:spcPts val="0"/>
                        </a:spcBef>
                        <a:spcAft>
                          <a:spcPts val="200"/>
                        </a:spcAft>
                      </a:pPr>
                      <a:r>
                        <a:rPr lang="en-US" sz="1600" dirty="0" smtClean="0"/>
                        <a:t>Description</a:t>
                      </a:r>
                      <a:endParaRPr lang="en-US" sz="1600" dirty="0"/>
                    </a:p>
                  </a:txBody>
                  <a:tcPr anchor="ctr"/>
                </a:tc>
                <a:tc>
                  <a:txBody>
                    <a:bodyPr/>
                    <a:lstStyle/>
                    <a:p>
                      <a:pPr algn="ctr">
                        <a:spcBef>
                          <a:spcPts val="0"/>
                        </a:spcBef>
                        <a:spcAft>
                          <a:spcPts val="200"/>
                        </a:spcAft>
                      </a:pPr>
                      <a:r>
                        <a:rPr lang="en-US" sz="1600" dirty="0" smtClean="0"/>
                        <a:t>Example</a:t>
                      </a:r>
                      <a:endParaRPr lang="en-US" sz="1600" dirty="0"/>
                    </a:p>
                  </a:txBody>
                  <a:tcPr anchor="ctr"/>
                </a:tc>
              </a:tr>
              <a:tr h="370840">
                <a:tc>
                  <a:txBody>
                    <a:bodyPr/>
                    <a:lstStyle/>
                    <a:p>
                      <a:pPr algn="ctr">
                        <a:spcBef>
                          <a:spcPts val="0"/>
                        </a:spcBef>
                        <a:spcAft>
                          <a:spcPts val="200"/>
                        </a:spcAft>
                      </a:pPr>
                      <a:r>
                        <a:rPr lang="en-US" sz="1400" b="1" dirty="0" smtClean="0"/>
                        <a:t>Broadcast</a:t>
                      </a:r>
                      <a:endParaRPr lang="en-US" sz="1400" b="1" dirty="0"/>
                    </a:p>
                  </a:txBody>
                  <a:tcPr anchor="ctr"/>
                </a:tc>
                <a:tc>
                  <a:txBody>
                    <a:bodyPr/>
                    <a:lstStyle/>
                    <a:p>
                      <a:pPr marL="166688" marR="0" lvl="1"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A multiaccess broadcast network.</a:t>
                      </a:r>
                    </a:p>
                    <a:p>
                      <a:pPr marL="166688" marR="0" lvl="1"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DR / BDR required.</a:t>
                      </a:r>
                    </a:p>
                  </a:txBody>
                  <a:tcPr anchor="ctr"/>
                </a:tc>
                <a:tc>
                  <a:txBody>
                    <a:bodyPr/>
                    <a:lstStyle/>
                    <a:p>
                      <a:pPr algn="ctr">
                        <a:spcBef>
                          <a:spcPts val="0"/>
                        </a:spcBef>
                        <a:spcAft>
                          <a:spcPts val="200"/>
                        </a:spcAft>
                      </a:pPr>
                      <a:r>
                        <a:rPr lang="en-US" sz="1400" dirty="0" smtClean="0"/>
                        <a:t>All Ethernet networks</a:t>
                      </a:r>
                      <a:endParaRPr lang="en-US" sz="1400" dirty="0"/>
                    </a:p>
                  </a:txBody>
                  <a:tcPr anchor="ctr"/>
                </a:tc>
              </a:tr>
              <a:tr h="370840">
                <a:tc>
                  <a:txBody>
                    <a:bodyPr/>
                    <a:lstStyle/>
                    <a:p>
                      <a:pPr algn="ctr">
                        <a:spcBef>
                          <a:spcPts val="0"/>
                        </a:spcBef>
                        <a:spcAft>
                          <a:spcPts val="200"/>
                        </a:spcAft>
                      </a:pPr>
                      <a:r>
                        <a:rPr lang="en-US" sz="1400" b="1" dirty="0" smtClean="0"/>
                        <a:t>Point-to-point</a:t>
                      </a:r>
                      <a:endParaRPr lang="en-US" sz="1400" b="1" dirty="0"/>
                    </a:p>
                  </a:txBody>
                  <a:tcPr anchor="ctr"/>
                </a:tc>
                <a:tc>
                  <a:txBody>
                    <a:bodyPr/>
                    <a:lstStyle/>
                    <a:p>
                      <a:pPr marL="166688" marR="0" lvl="1"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dirty="0" smtClean="0"/>
                        <a:t>A network that joins a single pair of routers.</a:t>
                      </a:r>
                    </a:p>
                    <a:p>
                      <a:pPr marL="166688" marR="0" lvl="1"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dirty="0" smtClean="0"/>
                        <a:t>No DR / BDR required.</a:t>
                      </a:r>
                    </a:p>
                  </a:txBody>
                  <a:tcPr anchor="ctr"/>
                </a:tc>
                <a:tc>
                  <a:txBody>
                    <a:bodyPr/>
                    <a:lstStyle/>
                    <a:p>
                      <a:pPr algn="ctr">
                        <a:spcBef>
                          <a:spcPts val="0"/>
                        </a:spcBef>
                        <a:spcAft>
                          <a:spcPts val="200"/>
                        </a:spcAft>
                      </a:pPr>
                      <a:r>
                        <a:rPr lang="en-US" sz="1400" dirty="0" smtClean="0"/>
                        <a:t>Serial</a:t>
                      </a:r>
                      <a:r>
                        <a:rPr lang="en-US" sz="1400" baseline="0" dirty="0" smtClean="0"/>
                        <a:t> link using PPP / HDLC</a:t>
                      </a:r>
                      <a:endParaRPr lang="en-US" sz="1400" dirty="0"/>
                    </a:p>
                  </a:txBody>
                  <a:tcPr anchor="ctr"/>
                </a:tc>
              </a:tr>
              <a:tr h="370840">
                <a:tc>
                  <a:txBody>
                    <a:bodyPr/>
                    <a:lstStyle/>
                    <a:p>
                      <a:pPr marL="0" marR="0" lvl="1" indent="0" algn="ctr" defTabSz="914400" rtl="0" eaLnBrk="1" fontAlgn="auto" latinLnBrk="0" hangingPunct="1">
                        <a:lnSpc>
                          <a:spcPct val="100000"/>
                        </a:lnSpc>
                        <a:spcBef>
                          <a:spcPts val="0"/>
                        </a:spcBef>
                        <a:spcAft>
                          <a:spcPts val="200"/>
                        </a:spcAft>
                        <a:buClrTx/>
                        <a:buSzTx/>
                        <a:buFontTx/>
                        <a:buNone/>
                        <a:tabLst/>
                        <a:defRPr/>
                      </a:pPr>
                      <a:r>
                        <a:rPr lang="en-US" sz="1400" b="1" dirty="0" err="1" smtClean="0"/>
                        <a:t>Nonbroadcast</a:t>
                      </a:r>
                      <a:r>
                        <a:rPr lang="en-US" sz="1400" b="1" dirty="0" smtClean="0"/>
                        <a:t> multiaccess (NBMA)</a:t>
                      </a:r>
                    </a:p>
                  </a:txBody>
                  <a:tcPr anchor="ctr"/>
                </a:tc>
                <a:tc>
                  <a:txBody>
                    <a:bodyPr/>
                    <a:lstStyle/>
                    <a:p>
                      <a:pPr marL="166688" marR="0" lvl="1"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A network that interconnects more than two routers but that has no broadcast capability. </a:t>
                      </a:r>
                    </a:p>
                    <a:p>
                      <a:pPr marL="166688" marR="0" lvl="1"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baseline="0" dirty="0" smtClean="0">
                          <a:solidFill>
                            <a:schemeClr val="dk1"/>
                          </a:solidFill>
                          <a:latin typeface="+mn-lt"/>
                          <a:ea typeface="+mn-ea"/>
                          <a:cs typeface="+mn-cs"/>
                        </a:rPr>
                        <a:t>DR / BDR may or may not be required.</a:t>
                      </a:r>
                      <a:endParaRPr lang="en-US" sz="1400" kern="1200" dirty="0" smtClean="0">
                        <a:solidFill>
                          <a:schemeClr val="dk1"/>
                        </a:solidFill>
                        <a:latin typeface="+mn-lt"/>
                        <a:ea typeface="+mn-ea"/>
                        <a:cs typeface="+mn-cs"/>
                      </a:endParaRPr>
                    </a:p>
                    <a:p>
                      <a:pPr marL="166688" marR="0" lvl="1"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There are five modes of OSPF operation available for NBMA networks:</a:t>
                      </a:r>
                    </a:p>
                    <a:p>
                      <a:pPr marL="349250" marR="0" lvl="2"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RFC-compliant modes:</a:t>
                      </a:r>
                    </a:p>
                    <a:p>
                      <a:pPr marL="569913" marR="0" lvl="3"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non-broadcast</a:t>
                      </a:r>
                    </a:p>
                    <a:p>
                      <a:pPr marL="569913" marR="0" lvl="3"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point-to-multipoint </a:t>
                      </a:r>
                    </a:p>
                    <a:p>
                      <a:pPr marL="349250" marR="0" lvl="2"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Cisco proprietary modes:</a:t>
                      </a:r>
                    </a:p>
                    <a:p>
                      <a:pPr marL="569913" marR="0" lvl="3"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broadcast </a:t>
                      </a:r>
                    </a:p>
                    <a:p>
                      <a:pPr marL="569913" marR="0" lvl="3"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point-to-multipoint non-broadcast</a:t>
                      </a:r>
                    </a:p>
                    <a:p>
                      <a:pPr marL="569913" marR="0" lvl="3"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point-to-point </a:t>
                      </a:r>
                    </a:p>
                    <a:p>
                      <a:pPr marL="166688" marR="0" lvl="1" indent="-166688" algn="l" defTabSz="914400" rtl="0" eaLnBrk="1" fontAlgn="auto" latinLnBrk="0" hangingPunct="1">
                        <a:lnSpc>
                          <a:spcPct val="100000"/>
                        </a:lnSpc>
                        <a:spcBef>
                          <a:spcPts val="0"/>
                        </a:spcBef>
                        <a:spcAft>
                          <a:spcPts val="200"/>
                        </a:spcAft>
                        <a:buClrTx/>
                        <a:buSzTx/>
                        <a:buFont typeface="Arial" pitchFamily="34" charset="0"/>
                        <a:buChar char="•"/>
                        <a:tabLst/>
                        <a:defRPr/>
                      </a:pPr>
                      <a:r>
                        <a:rPr lang="en-US" sz="1400" kern="1200" dirty="0" smtClean="0">
                          <a:solidFill>
                            <a:schemeClr val="dk1"/>
                          </a:solidFill>
                          <a:latin typeface="+mn-lt"/>
                          <a:ea typeface="+mn-ea"/>
                          <a:cs typeface="+mn-cs"/>
                        </a:rPr>
                        <a:t>The choice of mode depends on the topology of the NBMA network.</a:t>
                      </a:r>
                    </a:p>
                  </a:txBody>
                  <a:tcPr anchor="ctr"/>
                </a:tc>
                <a:tc>
                  <a:txBody>
                    <a:bodyPr/>
                    <a:lstStyle/>
                    <a:p>
                      <a:pPr algn="ctr">
                        <a:spcBef>
                          <a:spcPts val="0"/>
                        </a:spcBef>
                        <a:spcAft>
                          <a:spcPts val="200"/>
                        </a:spcAft>
                      </a:pPr>
                      <a:r>
                        <a:rPr lang="en-US" sz="1400" dirty="0" smtClean="0"/>
                        <a:t>Frame Relay</a:t>
                      </a:r>
                    </a:p>
                    <a:p>
                      <a:pPr algn="ctr">
                        <a:spcBef>
                          <a:spcPts val="0"/>
                        </a:spcBef>
                        <a:spcAft>
                          <a:spcPts val="200"/>
                        </a:spcAft>
                      </a:pPr>
                      <a:r>
                        <a:rPr lang="en-US" sz="1400" dirty="0" smtClean="0"/>
                        <a:t> ATM</a:t>
                      </a:r>
                    </a:p>
                    <a:p>
                      <a:pPr algn="ctr">
                        <a:spcBef>
                          <a:spcPts val="0"/>
                        </a:spcBef>
                        <a:spcAft>
                          <a:spcPts val="200"/>
                        </a:spcAft>
                      </a:pPr>
                      <a:r>
                        <a:rPr lang="en-US" sz="1400" dirty="0" err="1" smtClean="0"/>
                        <a:t>X.25</a:t>
                      </a:r>
                      <a:r>
                        <a:rPr lang="en-US" sz="1400" dirty="0" smtClean="0"/>
                        <a:t> </a:t>
                      </a:r>
                      <a:endParaRPr lang="en-US" sz="1400" dirty="0"/>
                    </a:p>
                  </a:txBody>
                  <a:tcPr anchor="ct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0914" name="Rectangle 2"/>
          <p:cNvSpPr>
            <a:spLocks noGrp="1" noChangeArrowheads="1"/>
          </p:cNvSpPr>
          <p:nvPr>
            <p:ph type="title"/>
          </p:nvPr>
        </p:nvSpPr>
        <p:spPr/>
        <p:txBody>
          <a:bodyPr/>
          <a:lstStyle/>
          <a:p>
            <a:r>
              <a:rPr lang="en-US" smtClean="0"/>
              <a:t>Broadcast </a:t>
            </a:r>
            <a:endParaRPr lang="en-US" dirty="0" smtClean="0"/>
          </a:p>
        </p:txBody>
      </p:sp>
      <p:sp>
        <p:nvSpPr>
          <p:cNvPr id="1190915" name="Rectangle 3"/>
          <p:cNvSpPr>
            <a:spLocks noGrp="1" noChangeArrowheads="1"/>
          </p:cNvSpPr>
          <p:nvPr>
            <p:ph idx="10"/>
          </p:nvPr>
        </p:nvSpPr>
        <p:spPr/>
        <p:txBody>
          <a:bodyPr>
            <a:normAutofit fontScale="85000" lnSpcReduction="10000"/>
          </a:bodyPr>
          <a:lstStyle/>
          <a:p>
            <a:r>
              <a:rPr lang="en-US" smtClean="0"/>
              <a:t>DR /BDR election required since there could be many devices.</a:t>
            </a:r>
          </a:p>
          <a:p>
            <a:pPr lvl="1"/>
            <a:r>
              <a:rPr lang="en-US" smtClean="0"/>
              <a:t>Establishing adjacencies with all routers in a broadcast network would easily overload a router due to the overhead of maintaining those adjacencies.</a:t>
            </a:r>
          </a:p>
          <a:p>
            <a:pPr lvl="1"/>
            <a:r>
              <a:rPr lang="en-US" smtClean="0"/>
              <a:t>Instead, OSPF routers form full adjacencies with the DR and BDR only. </a:t>
            </a:r>
          </a:p>
          <a:p>
            <a:r>
              <a:rPr lang="en-US" smtClean="0"/>
              <a:t>Packets to all OSPF routers are forwarded to 224.0.0.5.</a:t>
            </a:r>
          </a:p>
          <a:p>
            <a:r>
              <a:rPr lang="en-US" smtClean="0"/>
              <a:t>Packets to the DR / BDR are forwarded to 224.0.0.6.</a:t>
            </a:r>
          </a:p>
          <a:p>
            <a:endParaRPr lang="en-US" dirty="0" smtClean="0"/>
          </a:p>
        </p:txBody>
      </p:sp>
      <p:pic>
        <p:nvPicPr>
          <p:cNvPr id="225283" name="Picture 3"/>
          <p:cNvPicPr>
            <a:picLocks noGrp="1" noChangeAspect="1" noChangeArrowheads="1"/>
          </p:cNvPicPr>
          <p:nvPr>
            <p:ph sz="quarter" idx="11"/>
          </p:nvPr>
        </p:nvPicPr>
        <p:blipFill>
          <a:blip r:embed="rId2"/>
          <a:stretch>
            <a:fillRect/>
          </a:stretch>
        </p:blipFill>
        <p:spPr>
          <a:xfrm>
            <a:off x="877921" y="3443288"/>
            <a:ext cx="7323070" cy="3097212"/>
          </a:xfrm>
        </p:spPr>
      </p:pic>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mtClean="0"/>
              <a:t>Broadcast Challenge: Multiple Adjacencies</a:t>
            </a:r>
            <a:endParaRPr lang="en-US" dirty="0" smtClean="0"/>
          </a:p>
        </p:txBody>
      </p:sp>
      <p:sp>
        <p:nvSpPr>
          <p:cNvPr id="15" name="Content Placeholder 14"/>
          <p:cNvSpPr>
            <a:spLocks noGrp="1"/>
          </p:cNvSpPr>
          <p:nvPr>
            <p:ph idx="10"/>
          </p:nvPr>
        </p:nvSpPr>
        <p:spPr/>
        <p:txBody>
          <a:bodyPr/>
          <a:lstStyle/>
          <a:p>
            <a:r>
              <a:rPr lang="en-US" dirty="0" smtClean="0"/>
              <a:t>A challenge of broadcast network is the number of adjacencies that would be required.</a:t>
            </a:r>
          </a:p>
          <a:p>
            <a:pPr lvl="1"/>
            <a:r>
              <a:rPr lang="en-US" dirty="0" smtClean="0"/>
              <a:t>One adjacency for every pair of routers.</a:t>
            </a:r>
          </a:p>
          <a:p>
            <a:pPr lvl="1"/>
            <a:r>
              <a:rPr lang="en-US" dirty="0" smtClean="0"/>
              <a:t>This would increase network traffic and load on each router to manage each individual adjacency.</a:t>
            </a:r>
            <a:endParaRPr lang="en-US" dirty="0"/>
          </a:p>
        </p:txBody>
      </p:sp>
      <p:pic>
        <p:nvPicPr>
          <p:cNvPr id="17" name="Picture 5"/>
          <p:cNvPicPr>
            <a:picLocks noGrp="1" noChangeAspect="1" noChangeArrowheads="1"/>
          </p:cNvPicPr>
          <p:nvPr>
            <p:ph sz="quarter" idx="11"/>
          </p:nvPr>
        </p:nvPicPr>
        <p:blipFill>
          <a:blip r:embed="rId2"/>
          <a:stretch>
            <a:fillRect/>
          </a:stretch>
        </p:blipFill>
        <p:spPr>
          <a:xfrm>
            <a:off x="2007710" y="3443288"/>
            <a:ext cx="5063492" cy="3097212"/>
          </a:xfrm>
        </p:spPr>
      </p:pic>
      <p:grpSp>
        <p:nvGrpSpPr>
          <p:cNvPr id="18" name="Group 17"/>
          <p:cNvGrpSpPr/>
          <p:nvPr/>
        </p:nvGrpSpPr>
        <p:grpSpPr>
          <a:xfrm>
            <a:off x="7094231" y="3500284"/>
            <a:ext cx="2049769" cy="1342103"/>
            <a:chOff x="5884863" y="4633913"/>
            <a:chExt cx="3259137" cy="2224087"/>
          </a:xfrm>
        </p:grpSpPr>
        <p:pic>
          <p:nvPicPr>
            <p:cNvPr id="90116" name="Picture 7"/>
            <p:cNvPicPr>
              <a:picLocks noChangeAspect="1" noChangeArrowheads="1"/>
            </p:cNvPicPr>
            <p:nvPr/>
          </p:nvPicPr>
          <p:blipFill>
            <a:blip r:embed="rId3"/>
            <a:srcRect/>
            <a:stretch>
              <a:fillRect/>
            </a:stretch>
          </p:blipFill>
          <p:spPr bwMode="auto">
            <a:xfrm>
              <a:off x="5884863" y="4633913"/>
              <a:ext cx="3259137" cy="2224087"/>
            </a:xfrm>
            <a:prstGeom prst="rect">
              <a:avLst/>
            </a:prstGeom>
            <a:noFill/>
            <a:ln w="9525" algn="ctr">
              <a:noFill/>
              <a:miter lim="800000"/>
              <a:headEnd/>
              <a:tailEnd/>
            </a:ln>
          </p:spPr>
        </p:pic>
        <p:pic>
          <p:nvPicPr>
            <p:cNvPr id="1383433" name="Picture 9"/>
            <p:cNvPicPr>
              <a:picLocks noChangeAspect="1" noChangeArrowheads="1"/>
            </p:cNvPicPr>
            <p:nvPr/>
          </p:nvPicPr>
          <p:blipFill>
            <a:blip r:embed="rId4"/>
            <a:srcRect/>
            <a:stretch>
              <a:fillRect/>
            </a:stretch>
          </p:blipFill>
          <p:spPr bwMode="auto">
            <a:xfrm>
              <a:off x="6389688" y="5368925"/>
              <a:ext cx="244475" cy="225425"/>
            </a:xfrm>
            <a:prstGeom prst="rect">
              <a:avLst/>
            </a:prstGeom>
            <a:noFill/>
            <a:ln w="9525" algn="ctr">
              <a:noFill/>
              <a:miter lim="800000"/>
              <a:headEnd/>
              <a:tailEnd/>
            </a:ln>
          </p:spPr>
        </p:pic>
        <p:pic>
          <p:nvPicPr>
            <p:cNvPr id="1383434" name="Picture 10"/>
            <p:cNvPicPr>
              <a:picLocks noChangeAspect="1" noChangeArrowheads="1"/>
            </p:cNvPicPr>
            <p:nvPr/>
          </p:nvPicPr>
          <p:blipFill>
            <a:blip r:embed="rId5"/>
            <a:srcRect/>
            <a:stretch>
              <a:fillRect/>
            </a:stretch>
          </p:blipFill>
          <p:spPr bwMode="auto">
            <a:xfrm>
              <a:off x="8305800" y="5392738"/>
              <a:ext cx="293688" cy="204787"/>
            </a:xfrm>
            <a:prstGeom prst="rect">
              <a:avLst/>
            </a:prstGeom>
            <a:noFill/>
            <a:ln w="9525" algn="ctr">
              <a:noFill/>
              <a:miter lim="800000"/>
              <a:headEnd/>
              <a:tailEnd/>
            </a:ln>
          </p:spPr>
        </p:pic>
        <p:pic>
          <p:nvPicPr>
            <p:cNvPr id="1383435" name="Picture 11"/>
            <p:cNvPicPr>
              <a:picLocks noChangeAspect="1" noChangeArrowheads="1"/>
            </p:cNvPicPr>
            <p:nvPr/>
          </p:nvPicPr>
          <p:blipFill>
            <a:blip r:embed="rId6"/>
            <a:srcRect/>
            <a:stretch>
              <a:fillRect/>
            </a:stretch>
          </p:blipFill>
          <p:spPr bwMode="auto">
            <a:xfrm>
              <a:off x="6303963" y="5695950"/>
              <a:ext cx="331787" cy="225425"/>
            </a:xfrm>
            <a:prstGeom prst="rect">
              <a:avLst/>
            </a:prstGeom>
            <a:noFill/>
            <a:ln w="9525" algn="ctr">
              <a:noFill/>
              <a:miter lim="800000"/>
              <a:headEnd/>
              <a:tailEnd/>
            </a:ln>
          </p:spPr>
        </p:pic>
        <p:pic>
          <p:nvPicPr>
            <p:cNvPr id="1383436" name="Picture 12"/>
            <p:cNvPicPr>
              <a:picLocks noChangeAspect="1" noChangeArrowheads="1"/>
            </p:cNvPicPr>
            <p:nvPr/>
          </p:nvPicPr>
          <p:blipFill>
            <a:blip r:embed="rId7"/>
            <a:srcRect/>
            <a:stretch>
              <a:fillRect/>
            </a:stretch>
          </p:blipFill>
          <p:spPr bwMode="auto">
            <a:xfrm>
              <a:off x="8299450" y="5702300"/>
              <a:ext cx="282575" cy="204788"/>
            </a:xfrm>
            <a:prstGeom prst="rect">
              <a:avLst/>
            </a:prstGeom>
            <a:noFill/>
            <a:ln w="9525" algn="ctr">
              <a:noFill/>
              <a:miter lim="800000"/>
              <a:headEnd/>
              <a:tailEnd/>
            </a:ln>
          </p:spPr>
        </p:pic>
        <p:pic>
          <p:nvPicPr>
            <p:cNvPr id="1383437" name="Picture 13"/>
            <p:cNvPicPr>
              <a:picLocks noChangeAspect="1" noChangeArrowheads="1"/>
            </p:cNvPicPr>
            <p:nvPr/>
          </p:nvPicPr>
          <p:blipFill>
            <a:blip r:embed="rId8"/>
            <a:srcRect/>
            <a:stretch>
              <a:fillRect/>
            </a:stretch>
          </p:blipFill>
          <p:spPr bwMode="auto">
            <a:xfrm>
              <a:off x="6288088" y="6069013"/>
              <a:ext cx="312737" cy="204787"/>
            </a:xfrm>
            <a:prstGeom prst="rect">
              <a:avLst/>
            </a:prstGeom>
            <a:noFill/>
            <a:ln w="9525" algn="ctr">
              <a:noFill/>
              <a:miter lim="800000"/>
              <a:headEnd/>
              <a:tailEnd/>
            </a:ln>
          </p:spPr>
        </p:pic>
        <p:pic>
          <p:nvPicPr>
            <p:cNvPr id="1383438" name="Picture 14"/>
            <p:cNvPicPr>
              <a:picLocks noChangeAspect="1" noChangeArrowheads="1"/>
            </p:cNvPicPr>
            <p:nvPr/>
          </p:nvPicPr>
          <p:blipFill>
            <a:blip r:embed="rId9"/>
            <a:srcRect/>
            <a:stretch>
              <a:fillRect/>
            </a:stretch>
          </p:blipFill>
          <p:spPr bwMode="auto">
            <a:xfrm>
              <a:off x="8216900" y="6081713"/>
              <a:ext cx="360363" cy="204787"/>
            </a:xfrm>
            <a:prstGeom prst="rect">
              <a:avLst/>
            </a:prstGeom>
            <a:noFill/>
            <a:ln w="9525" algn="ctr">
              <a:noFill/>
              <a:miter lim="800000"/>
              <a:headEnd/>
              <a:tailEnd/>
            </a:ln>
          </p:spPr>
        </p:pic>
        <p:pic>
          <p:nvPicPr>
            <p:cNvPr id="1383439" name="Picture 15"/>
            <p:cNvPicPr>
              <a:picLocks noChangeAspect="1" noChangeArrowheads="1"/>
            </p:cNvPicPr>
            <p:nvPr/>
          </p:nvPicPr>
          <p:blipFill>
            <a:blip r:embed="rId10"/>
            <a:srcRect/>
            <a:stretch>
              <a:fillRect/>
            </a:stretch>
          </p:blipFill>
          <p:spPr bwMode="auto">
            <a:xfrm>
              <a:off x="6203950" y="6402388"/>
              <a:ext cx="371475" cy="185737"/>
            </a:xfrm>
            <a:prstGeom prst="rect">
              <a:avLst/>
            </a:prstGeom>
            <a:noFill/>
            <a:ln w="9525" algn="ctr">
              <a:noFill/>
              <a:miter lim="800000"/>
              <a:headEnd/>
              <a:tailEnd/>
            </a:ln>
          </p:spPr>
        </p:pic>
        <p:pic>
          <p:nvPicPr>
            <p:cNvPr id="1383440" name="Picture 16"/>
            <p:cNvPicPr>
              <a:picLocks noChangeAspect="1" noChangeArrowheads="1"/>
            </p:cNvPicPr>
            <p:nvPr/>
          </p:nvPicPr>
          <p:blipFill>
            <a:blip r:embed="rId11"/>
            <a:srcRect/>
            <a:stretch>
              <a:fillRect/>
            </a:stretch>
          </p:blipFill>
          <p:spPr bwMode="auto">
            <a:xfrm>
              <a:off x="8018463" y="6384925"/>
              <a:ext cx="565150" cy="234950"/>
            </a:xfrm>
            <a:prstGeom prst="rect">
              <a:avLst/>
            </a:prstGeom>
            <a:noFill/>
            <a:ln w="9525" algn="ctr">
              <a:noFill/>
              <a:miter lim="800000"/>
              <a:headEnd/>
              <a:tailEnd/>
            </a:ln>
          </p:spPr>
        </p:pic>
        <p:pic>
          <p:nvPicPr>
            <p:cNvPr id="1383441" name="Picture 17"/>
            <p:cNvPicPr>
              <a:picLocks noChangeAspect="1" noChangeArrowheads="1"/>
            </p:cNvPicPr>
            <p:nvPr/>
          </p:nvPicPr>
          <p:blipFill>
            <a:blip r:embed="rId12"/>
            <a:srcRect/>
            <a:stretch>
              <a:fillRect/>
            </a:stretch>
          </p:blipFill>
          <p:spPr bwMode="auto">
            <a:xfrm>
              <a:off x="6330950" y="5083175"/>
              <a:ext cx="273050" cy="225425"/>
            </a:xfrm>
            <a:prstGeom prst="rect">
              <a:avLst/>
            </a:prstGeom>
            <a:noFill/>
            <a:ln w="9525" algn="ctr">
              <a:noFill/>
              <a:miter lim="800000"/>
              <a:headEnd/>
              <a:tailEnd/>
            </a:ln>
          </p:spPr>
        </p:pic>
        <p:pic>
          <p:nvPicPr>
            <p:cNvPr id="1383442" name="Picture 18"/>
            <p:cNvPicPr>
              <a:picLocks noChangeAspect="1" noChangeArrowheads="1"/>
            </p:cNvPicPr>
            <p:nvPr/>
          </p:nvPicPr>
          <p:blipFill>
            <a:blip r:embed="rId13"/>
            <a:srcRect/>
            <a:stretch>
              <a:fillRect/>
            </a:stretch>
          </p:blipFill>
          <p:spPr bwMode="auto">
            <a:xfrm>
              <a:off x="8021638" y="5054600"/>
              <a:ext cx="858837" cy="263525"/>
            </a:xfrm>
            <a:prstGeom prst="rect">
              <a:avLst/>
            </a:prstGeom>
            <a:noFill/>
            <a:ln w="9525" algn="ctr">
              <a:noFill/>
              <a:miter lim="800000"/>
              <a:headEnd/>
              <a:tailEnd/>
            </a:ln>
          </p:spPr>
        </p:pic>
      </p:gr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6"/>
          <p:cNvSpPr>
            <a:spLocks noGrp="1" noChangeArrowheads="1"/>
          </p:cNvSpPr>
          <p:nvPr>
            <p:ph type="title"/>
          </p:nvPr>
        </p:nvSpPr>
        <p:spPr/>
        <p:txBody>
          <a:bodyPr>
            <a:normAutofit/>
          </a:bodyPr>
          <a:lstStyle/>
          <a:p>
            <a:r>
              <a:rPr lang="en-US" dirty="0" smtClean="0"/>
              <a:t>Broadcast Challenge: Extensive LSAs</a:t>
            </a:r>
          </a:p>
        </p:txBody>
      </p:sp>
      <p:sp>
        <p:nvSpPr>
          <p:cNvPr id="91139" name="Rectangle 7"/>
          <p:cNvSpPr>
            <a:spLocks noGrp="1" noChangeArrowheads="1"/>
          </p:cNvSpPr>
          <p:nvPr>
            <p:ph idx="10"/>
          </p:nvPr>
        </p:nvSpPr>
        <p:spPr/>
        <p:txBody>
          <a:bodyPr/>
          <a:lstStyle/>
          <a:p>
            <a:r>
              <a:rPr lang="en-US" dirty="0" smtClean="0"/>
              <a:t>Another challenge is the increase in network LSAs.</a:t>
            </a:r>
          </a:p>
          <a:p>
            <a:pPr lvl="1"/>
            <a:r>
              <a:rPr lang="en-US" dirty="0" smtClean="0"/>
              <a:t>Every LSA sent out also requires an acknowledgement.</a:t>
            </a:r>
          </a:p>
          <a:p>
            <a:r>
              <a:rPr lang="en-US" dirty="0" smtClean="0"/>
              <a:t>Consequence:  </a:t>
            </a:r>
          </a:p>
          <a:p>
            <a:pPr lvl="1"/>
            <a:r>
              <a:rPr lang="en-US" dirty="0" smtClean="0"/>
              <a:t>Lots of bandwidth consumed</a:t>
            </a:r>
          </a:p>
          <a:p>
            <a:pPr lvl="1"/>
            <a:r>
              <a:rPr lang="en-US" dirty="0" smtClean="0"/>
              <a:t>Chaotic traffic</a:t>
            </a:r>
          </a:p>
        </p:txBody>
      </p:sp>
      <p:pic>
        <p:nvPicPr>
          <p:cNvPr id="8" name="Picture 5"/>
          <p:cNvPicPr>
            <a:picLocks noGrp="1" noChangeAspect="1" noChangeArrowheads="1"/>
          </p:cNvPicPr>
          <p:nvPr>
            <p:ph sz="quarter" idx="11"/>
          </p:nvPr>
        </p:nvPicPr>
        <p:blipFill>
          <a:blip r:embed="rId2"/>
          <a:stretch>
            <a:fillRect/>
          </a:stretch>
        </p:blipFill>
        <p:spPr>
          <a:xfrm>
            <a:off x="2857826" y="3443288"/>
            <a:ext cx="3363261" cy="3097212"/>
          </a:xfrm>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title"/>
          </p:nvPr>
        </p:nvSpPr>
        <p:spPr/>
        <p:txBody>
          <a:bodyPr/>
          <a:lstStyle/>
          <a:p>
            <a:r>
              <a:rPr lang="en-US" smtClean="0"/>
              <a:t>Solution: Designated Router</a:t>
            </a:r>
          </a:p>
        </p:txBody>
      </p:sp>
      <p:sp>
        <p:nvSpPr>
          <p:cNvPr id="92163" name="Rectangle 8"/>
          <p:cNvSpPr>
            <a:spLocks noGrp="1" noChangeArrowheads="1"/>
          </p:cNvSpPr>
          <p:nvPr>
            <p:ph idx="10"/>
          </p:nvPr>
        </p:nvSpPr>
        <p:spPr/>
        <p:txBody>
          <a:bodyPr/>
          <a:lstStyle/>
          <a:p>
            <a:r>
              <a:rPr lang="en-US" dirty="0" smtClean="0"/>
              <a:t>A designated router (DR) and backup designated router (BDR) solve these challenges because they:</a:t>
            </a:r>
          </a:p>
          <a:p>
            <a:pPr lvl="1"/>
            <a:r>
              <a:rPr lang="en-US" dirty="0" smtClean="0"/>
              <a:t>Reduce routing update traffic</a:t>
            </a:r>
          </a:p>
          <a:p>
            <a:pPr lvl="1"/>
            <a:r>
              <a:rPr lang="en-US" dirty="0" smtClean="0"/>
              <a:t>Manage link-state synchronization</a:t>
            </a:r>
          </a:p>
        </p:txBody>
      </p:sp>
      <p:pic>
        <p:nvPicPr>
          <p:cNvPr id="9" name="Picture 4"/>
          <p:cNvPicPr>
            <a:picLocks noChangeAspect="1" noChangeArrowheads="1"/>
          </p:cNvPicPr>
          <p:nvPr/>
        </p:nvPicPr>
        <p:blipFill>
          <a:blip r:embed="rId3"/>
          <a:srcRect/>
          <a:stretch>
            <a:fillRect/>
          </a:stretch>
        </p:blipFill>
        <p:spPr bwMode="auto">
          <a:xfrm>
            <a:off x="1764919" y="3558344"/>
            <a:ext cx="4436116" cy="2941222"/>
          </a:xfrm>
          <a:prstGeom prst="rect">
            <a:avLst/>
          </a:prstGeom>
          <a:noFill/>
          <a:ln w="9525" algn="ctr">
            <a:noFill/>
            <a:miter lim="800000"/>
            <a:headEnd/>
            <a:tailEnd/>
          </a:ln>
        </p:spPr>
      </p:pic>
      <p:pic>
        <p:nvPicPr>
          <p:cNvPr id="10" name="Picture 5"/>
          <p:cNvPicPr>
            <a:picLocks noChangeAspect="1" noChangeArrowheads="1"/>
          </p:cNvPicPr>
          <p:nvPr/>
        </p:nvPicPr>
        <p:blipFill>
          <a:blip r:embed="rId4"/>
          <a:srcRect/>
          <a:stretch>
            <a:fillRect/>
          </a:stretch>
        </p:blipFill>
        <p:spPr bwMode="auto">
          <a:xfrm>
            <a:off x="1930579" y="2961564"/>
            <a:ext cx="5261471" cy="353473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OSPF Terminology</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OSPF databases / tables:</a:t>
            </a:r>
          </a:p>
          <a:p>
            <a:pPr lvl="1">
              <a:tabLst>
                <a:tab pos="3770313" algn="l"/>
              </a:tabLst>
            </a:pPr>
            <a:r>
              <a:rPr lang="en-US" dirty="0" smtClean="0"/>
              <a:t>OSPF </a:t>
            </a:r>
            <a:r>
              <a:rPr lang="en-US" smtClean="0"/>
              <a:t>adjacency database =</a:t>
            </a:r>
            <a:r>
              <a:rPr lang="en-US" dirty="0" smtClean="0"/>
              <a:t> </a:t>
            </a:r>
            <a:r>
              <a:rPr lang="en-US" smtClean="0"/>
              <a:t>Neighbor </a:t>
            </a:r>
            <a:r>
              <a:rPr lang="en-US" dirty="0" smtClean="0"/>
              <a:t>table</a:t>
            </a:r>
          </a:p>
          <a:p>
            <a:pPr lvl="1">
              <a:tabLst>
                <a:tab pos="3770313" algn="l"/>
              </a:tabLst>
            </a:pPr>
            <a:r>
              <a:rPr lang="en-US" dirty="0" smtClean="0"/>
              <a:t>OSPF link-state </a:t>
            </a:r>
            <a:r>
              <a:rPr lang="en-US" smtClean="0"/>
              <a:t>database = Topology </a:t>
            </a:r>
            <a:r>
              <a:rPr lang="en-US" dirty="0" smtClean="0"/>
              <a:t>table</a:t>
            </a:r>
          </a:p>
          <a:p>
            <a:pPr lvl="1">
              <a:tabLst>
                <a:tab pos="3770313" algn="l"/>
              </a:tabLst>
            </a:pPr>
            <a:r>
              <a:rPr lang="en-US" dirty="0" smtClean="0"/>
              <a:t>OSPF </a:t>
            </a:r>
            <a:r>
              <a:rPr lang="en-US" smtClean="0"/>
              <a:t>forwarding database = Routing </a:t>
            </a:r>
            <a:r>
              <a:rPr lang="en-US" dirty="0" smtClean="0"/>
              <a:t>table</a:t>
            </a:r>
          </a:p>
          <a:p>
            <a:r>
              <a:rPr lang="en-US" dirty="0" smtClean="0"/>
              <a:t>Link-state advertisements (LSAs)</a:t>
            </a:r>
          </a:p>
          <a:p>
            <a:pPr lvl="0"/>
            <a:r>
              <a:rPr lang="en-US" dirty="0" smtClean="0"/>
              <a:t>Link-State Database (</a:t>
            </a:r>
            <a:r>
              <a:rPr lang="en-US" dirty="0" err="1" smtClean="0"/>
              <a:t>LSDB</a:t>
            </a:r>
            <a:r>
              <a:rPr lang="en-US" dirty="0" smtClean="0"/>
              <a:t>)</a:t>
            </a:r>
          </a:p>
          <a:p>
            <a:r>
              <a:rPr lang="en-US" dirty="0" smtClean="0"/>
              <a:t>Shortest-Path First (SPF) Routing Algorithm</a:t>
            </a:r>
          </a:p>
          <a:p>
            <a:pPr lvl="1"/>
            <a:r>
              <a:rPr lang="en-US" dirty="0" smtClean="0"/>
              <a:t>Dijkstra algorithm</a:t>
            </a:r>
          </a:p>
          <a:p>
            <a:r>
              <a:rPr lang="en-US" dirty="0" smtClean="0"/>
              <a:t>SPF Tree</a:t>
            </a:r>
          </a:p>
          <a:p>
            <a:r>
              <a:rPr lang="en-US" dirty="0" smtClean="0"/>
              <a:t>OSPF Areas</a:t>
            </a:r>
          </a:p>
          <a:p>
            <a:pPr lvl="1"/>
            <a:r>
              <a:rPr lang="en-US" dirty="0" smtClean="0"/>
              <a:t>Backbone (transit) and standard areas.</a:t>
            </a:r>
          </a:p>
          <a:p>
            <a:r>
              <a:rPr lang="en-US" dirty="0" smtClean="0"/>
              <a:t>Types of OSPF routers:</a:t>
            </a:r>
          </a:p>
          <a:p>
            <a:pPr lvl="1"/>
            <a:r>
              <a:rPr lang="en-US" dirty="0" smtClean="0"/>
              <a:t>Internal router, backbone router, Area Border Router (ABR), Autonomous System Boundary Router (ASBR)</a:t>
            </a:r>
          </a:p>
          <a:p>
            <a:pPr lvl="1"/>
            <a:r>
              <a:rPr lang="en-US" dirty="0" smtClean="0"/>
              <a:t>Designated Router (DR) and Backup Designated Router (BDR)</a:t>
            </a:r>
          </a:p>
          <a:p>
            <a:endParaRPr lang="en-US" dirty="0" smtClean="0"/>
          </a:p>
          <a:p>
            <a:pPr lvl="0"/>
            <a:endParaRPr lang="en-US" dirty="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7058" name="Rectangle 2"/>
          <p:cNvSpPr>
            <a:spLocks noGrp="1" noChangeArrowheads="1"/>
          </p:cNvSpPr>
          <p:nvPr>
            <p:ph type="title"/>
          </p:nvPr>
        </p:nvSpPr>
        <p:spPr/>
        <p:txBody>
          <a:bodyPr/>
          <a:lstStyle/>
          <a:p>
            <a:pPr>
              <a:defRPr/>
            </a:pPr>
            <a:r>
              <a:rPr lang="en-US" dirty="0" smtClean="0"/>
              <a:t>Designated Router (DR)</a:t>
            </a:r>
          </a:p>
        </p:txBody>
      </p:sp>
      <p:sp>
        <p:nvSpPr>
          <p:cNvPr id="1197059" name="Rectangle 3"/>
          <p:cNvSpPr>
            <a:spLocks noGrp="1" noChangeArrowheads="1"/>
          </p:cNvSpPr>
          <p:nvPr>
            <p:ph idx="1"/>
          </p:nvPr>
        </p:nvSpPr>
        <p:spPr/>
        <p:txBody>
          <a:bodyPr/>
          <a:lstStyle/>
          <a:p>
            <a:r>
              <a:rPr lang="en-US" dirty="0" smtClean="0">
                <a:cs typeface="Arial" charset="0"/>
              </a:rPr>
              <a:t>The DR is elected and becomes responsible for maintaining the topology table for the segment.</a:t>
            </a:r>
          </a:p>
          <a:p>
            <a:r>
              <a:rPr lang="en-US" dirty="0" smtClean="0">
                <a:cs typeface="Arial" charset="0"/>
              </a:rPr>
              <a:t>This DR has two main functions: </a:t>
            </a:r>
          </a:p>
          <a:p>
            <a:pPr lvl="1"/>
            <a:r>
              <a:rPr lang="en-US" dirty="0" smtClean="0">
                <a:cs typeface="Arial" charset="0"/>
              </a:rPr>
              <a:t>To become adjacent to all other routers on the network segment.</a:t>
            </a:r>
          </a:p>
          <a:p>
            <a:pPr lvl="1"/>
            <a:r>
              <a:rPr lang="en-US" dirty="0" smtClean="0">
                <a:cs typeface="Arial" charset="0"/>
              </a:rPr>
              <a:t>To act as a spokesperson for the network. </a:t>
            </a:r>
          </a:p>
          <a:p>
            <a:r>
              <a:rPr lang="en-US" dirty="0" smtClean="0">
                <a:cs typeface="Arial" charset="0"/>
              </a:rPr>
              <a:t>As spokesperson the DR becomes the focal point for collecting and sending routing information (LSAs).</a:t>
            </a:r>
          </a:p>
          <a:p>
            <a:pPr lvl="1"/>
            <a:endParaRPr lang="en-US" dirty="0" smtClean="0">
              <a:cs typeface="Arial" charset="0"/>
            </a:endParaRP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9106" name="Rectangle 2"/>
          <p:cNvSpPr>
            <a:spLocks noGrp="1" noChangeArrowheads="1"/>
          </p:cNvSpPr>
          <p:nvPr>
            <p:ph type="title"/>
          </p:nvPr>
        </p:nvSpPr>
        <p:spPr/>
        <p:txBody>
          <a:bodyPr/>
          <a:lstStyle/>
          <a:p>
            <a:pPr>
              <a:defRPr/>
            </a:pPr>
            <a:r>
              <a:rPr lang="en-US" smtClean="0"/>
              <a:t>Backup Designated Router (BDR)</a:t>
            </a:r>
          </a:p>
        </p:txBody>
      </p:sp>
      <p:sp>
        <p:nvSpPr>
          <p:cNvPr id="1199107" name="Rectangle 3"/>
          <p:cNvSpPr>
            <a:spLocks noGrp="1" noChangeArrowheads="1"/>
          </p:cNvSpPr>
          <p:nvPr>
            <p:ph idx="1"/>
          </p:nvPr>
        </p:nvSpPr>
        <p:spPr/>
        <p:txBody>
          <a:bodyPr/>
          <a:lstStyle/>
          <a:p>
            <a:r>
              <a:rPr lang="en-US" dirty="0" smtClean="0"/>
              <a:t>For fault tolerance, a second router is elected as the BDR.</a:t>
            </a:r>
          </a:p>
          <a:p>
            <a:pPr lvl="1"/>
            <a:r>
              <a:rPr lang="en-US" dirty="0" smtClean="0"/>
              <a:t>The BDR must also become adjacent to all routers on the network and must serve as a second focal point for LSAs.</a:t>
            </a:r>
          </a:p>
          <a:p>
            <a:pPr lvl="1"/>
            <a:r>
              <a:rPr lang="en-US" dirty="0" smtClean="0"/>
              <a:t>However, the BDR is not responsible for updating the other routers or sending network LSAs. </a:t>
            </a:r>
          </a:p>
          <a:p>
            <a:r>
              <a:rPr lang="en-US" dirty="0" smtClean="0"/>
              <a:t>The BDR keeps a timer on the </a:t>
            </a:r>
            <a:r>
              <a:rPr lang="en-US" dirty="0" err="1" smtClean="0"/>
              <a:t>DR's</a:t>
            </a:r>
            <a:r>
              <a:rPr lang="en-US" dirty="0" smtClean="0"/>
              <a:t> update activity to ensure that it is operational. </a:t>
            </a:r>
          </a:p>
          <a:p>
            <a:pPr lvl="1"/>
            <a:r>
              <a:rPr lang="en-US" dirty="0" smtClean="0"/>
              <a:t>If the BDR does not detect activity from the </a:t>
            </a:r>
            <a:r>
              <a:rPr lang="en-US" smtClean="0"/>
              <a:t>DR after the </a:t>
            </a:r>
            <a:r>
              <a:rPr lang="en-US" dirty="0" smtClean="0"/>
              <a:t>timer expires, the BDR immediately becomes the DR and a new BDR is elected. </a:t>
            </a:r>
          </a:p>
          <a:p>
            <a:endParaRPr lang="en-US" dirty="0" smtClean="0"/>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1154" name="Rectangle 2"/>
          <p:cNvSpPr>
            <a:spLocks noGrp="1" noChangeArrowheads="1"/>
          </p:cNvSpPr>
          <p:nvPr>
            <p:ph type="title"/>
          </p:nvPr>
        </p:nvSpPr>
        <p:spPr/>
        <p:txBody>
          <a:bodyPr/>
          <a:lstStyle/>
          <a:p>
            <a:r>
              <a:rPr lang="en-US" dirty="0" smtClean="0"/>
              <a:t>DR/BDR</a:t>
            </a:r>
          </a:p>
        </p:txBody>
      </p:sp>
      <p:sp>
        <p:nvSpPr>
          <p:cNvPr id="1201155" name="Rectangle 3"/>
          <p:cNvSpPr>
            <a:spLocks noGrp="1" noChangeArrowheads="1"/>
          </p:cNvSpPr>
          <p:nvPr>
            <p:ph idx="1"/>
          </p:nvPr>
        </p:nvSpPr>
        <p:spPr/>
        <p:txBody>
          <a:bodyPr>
            <a:normAutofit/>
          </a:bodyPr>
          <a:lstStyle/>
          <a:p>
            <a:r>
              <a:rPr lang="en-CA" dirty="0" err="1" smtClean="0"/>
              <a:t>DRs</a:t>
            </a:r>
            <a:r>
              <a:rPr lang="en-CA" dirty="0" smtClean="0"/>
              <a:t> and </a:t>
            </a:r>
            <a:r>
              <a:rPr lang="en-CA" dirty="0" err="1" smtClean="0"/>
              <a:t>BDRs</a:t>
            </a:r>
            <a:r>
              <a:rPr lang="en-CA" dirty="0" smtClean="0"/>
              <a:t> are elected on a per-network basis and therefore e</a:t>
            </a:r>
            <a:r>
              <a:rPr lang="en-US" dirty="0" smtClean="0"/>
              <a:t>ach network segment has its own DR and BDR.</a:t>
            </a:r>
          </a:p>
          <a:p>
            <a:pPr lvl="1"/>
            <a:r>
              <a:rPr lang="en-US" dirty="0" smtClean="0"/>
              <a:t>For example, a router connected to multiple multiaccess broadcast networks can be a DR on one segment and a regular (</a:t>
            </a:r>
            <a:r>
              <a:rPr lang="en-US" dirty="0" err="1" smtClean="0"/>
              <a:t>DROTHER</a:t>
            </a:r>
            <a:r>
              <a:rPr lang="en-US" dirty="0" smtClean="0"/>
              <a:t>) router on another segment.</a:t>
            </a:r>
            <a:endParaRPr lang="en-CA" dirty="0" smtClean="0"/>
          </a:p>
          <a:p>
            <a:r>
              <a:rPr lang="en-CA" dirty="0" smtClean="0"/>
              <a:t>The election process is accomplished dynamically using the Hello protocol.</a:t>
            </a:r>
          </a:p>
          <a:p>
            <a:pPr lvl="1"/>
            <a:r>
              <a:rPr lang="en-CA" dirty="0" smtClean="0"/>
              <a:t>However, the election can be manually manipulated the</a:t>
            </a:r>
            <a:r>
              <a:rPr lang="en-CA" dirty="0" smtClean="0">
                <a:latin typeface="Courier New" pitchFamily="49" charset="0"/>
                <a:cs typeface="Courier New" pitchFamily="49" charset="0"/>
              </a:rPr>
              <a:t> </a:t>
            </a:r>
            <a:r>
              <a:rPr lang="en-CA" b="1" dirty="0" smtClean="0">
                <a:latin typeface="Courier New" pitchFamily="49" charset="0"/>
                <a:cs typeface="Courier New" pitchFamily="49" charset="0"/>
              </a:rPr>
              <a:t>ip ospf priority </a:t>
            </a:r>
            <a:r>
              <a:rPr lang="en-CA" i="1" dirty="0" smtClean="0">
                <a:latin typeface="Courier New" pitchFamily="49" charset="0"/>
                <a:cs typeface="Courier New" pitchFamily="49" charset="0"/>
              </a:rPr>
              <a:t>number </a:t>
            </a:r>
            <a:r>
              <a:rPr lang="en-CA" dirty="0" smtClean="0"/>
              <a:t>interface configuration command.</a:t>
            </a:r>
          </a:p>
          <a:p>
            <a:r>
              <a:rPr lang="en-US" dirty="0" smtClean="0"/>
              <a:t>After a DR and BDR have been selected, any router added to the broadcast network establishes full adjacencies with the DR and BDR only.</a:t>
            </a:r>
          </a:p>
          <a:p>
            <a:endParaRPr lang="en-US" dirty="0" smtClean="0"/>
          </a:p>
          <a:p>
            <a:endParaRPr lang="en-CA" dirty="0" smtClean="0"/>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Assigning Router Priority</a:t>
            </a:r>
            <a:endParaRPr lang="en-US" dirty="0"/>
          </a:p>
        </p:txBody>
      </p:sp>
      <p:sp>
        <p:nvSpPr>
          <p:cNvPr id="13" name="Content Placeholder 12"/>
          <p:cNvSpPr>
            <a:spLocks noGrp="1"/>
          </p:cNvSpPr>
          <p:nvPr>
            <p:ph idx="1"/>
          </p:nvPr>
        </p:nvSpPr>
        <p:spPr/>
        <p:txBody>
          <a:bodyPr>
            <a:normAutofit/>
          </a:bodyPr>
          <a:lstStyle/>
          <a:p>
            <a:r>
              <a:rPr lang="en-US" dirty="0" smtClean="0"/>
              <a:t>Assign a specific OSPF priority to the router.</a:t>
            </a:r>
            <a:endParaRPr lang="en-US" dirty="0"/>
          </a:p>
        </p:txBody>
      </p:sp>
      <p:sp>
        <p:nvSpPr>
          <p:cNvPr id="14" name="Text Placeholder 13"/>
          <p:cNvSpPr>
            <a:spLocks noGrp="1"/>
          </p:cNvSpPr>
          <p:nvPr>
            <p:ph type="body" sz="quarter" idx="10"/>
          </p:nvPr>
        </p:nvSpPr>
        <p:spPr/>
        <p:txBody>
          <a:bodyPr>
            <a:normAutofit/>
          </a:bodyPr>
          <a:lstStyle/>
          <a:p>
            <a:r>
              <a:rPr lang="en-US" sz="1800" smtClean="0"/>
              <a:t>Router(config-if)#</a:t>
            </a:r>
            <a:endParaRPr lang="en-US" sz="1800" dirty="0"/>
          </a:p>
        </p:txBody>
      </p:sp>
      <p:sp>
        <p:nvSpPr>
          <p:cNvPr id="15" name="Text Placeholder 14"/>
          <p:cNvSpPr>
            <a:spLocks noGrp="1"/>
          </p:cNvSpPr>
          <p:nvPr>
            <p:ph type="body" sz="quarter" idx="11"/>
          </p:nvPr>
        </p:nvSpPr>
        <p:spPr/>
        <p:txBody>
          <a:bodyPr>
            <a:normAutofit/>
          </a:bodyPr>
          <a:lstStyle/>
          <a:p>
            <a:r>
              <a:rPr lang="en-US" sz="1800" smtClean="0"/>
              <a:t>ip ospf priority </a:t>
            </a:r>
            <a:r>
              <a:rPr lang="en-US" sz="1800" b="0" i="1" smtClean="0"/>
              <a:t>number</a:t>
            </a:r>
            <a:endParaRPr lang="en-US" sz="1800" b="0" i="1" dirty="0"/>
          </a:p>
        </p:txBody>
      </p:sp>
      <p:sp>
        <p:nvSpPr>
          <p:cNvPr id="7" name="Rectangle 6"/>
          <p:cNvSpPr/>
          <p:nvPr/>
        </p:nvSpPr>
        <p:spPr>
          <a:xfrm>
            <a:off x="266699" y="2756848"/>
            <a:ext cx="8487008" cy="3585597"/>
          </a:xfrm>
          <a:prstGeom prst="rect">
            <a:avLst/>
          </a:prstGeom>
        </p:spPr>
        <p:txBody>
          <a:bodyPr wrap="square">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A router interface can have a priority number between 0 - 255:</a:t>
            </a:r>
          </a:p>
          <a:p>
            <a:pPr marL="693738" lvl="1" indent="-236538" algn="l" defTabSz="814388" eaLnBrk="1" hangingPunct="1">
              <a:lnSpc>
                <a:spcPct val="100000"/>
              </a:lnSpc>
              <a:spcBef>
                <a:spcPts val="0"/>
              </a:spcBef>
              <a:buClr>
                <a:srgbClr val="708CA1"/>
              </a:buClr>
              <a:buFont typeface="Wingdings" pitchFamily="2" charset="2"/>
              <a:buChar char="§"/>
              <a:tabLst>
                <a:tab pos="1885950" algn="l"/>
              </a:tabLst>
            </a:pPr>
            <a:r>
              <a:rPr lang="en-US" sz="1800" dirty="0" smtClean="0">
                <a:latin typeface="+mn-lt"/>
              </a:rPr>
              <a:t>0	= </a:t>
            </a:r>
            <a:r>
              <a:rPr lang="en-US" sz="1800" dirty="0" err="1" smtClean="0">
                <a:latin typeface="+mn-lt"/>
              </a:rPr>
              <a:t>DROTHER</a:t>
            </a:r>
            <a:r>
              <a:rPr lang="en-US" sz="1800" dirty="0" smtClean="0">
                <a:latin typeface="+mn-lt"/>
              </a:rPr>
              <a:t> 	- Router cannot be a DR</a:t>
            </a:r>
          </a:p>
          <a:p>
            <a:pPr marL="693738" lvl="1" indent="-236538" algn="l" defTabSz="814388" eaLnBrk="1" hangingPunct="1">
              <a:lnSpc>
                <a:spcPct val="100000"/>
              </a:lnSpc>
              <a:spcBef>
                <a:spcPts val="0"/>
              </a:spcBef>
              <a:buClr>
                <a:srgbClr val="708CA1"/>
              </a:buClr>
              <a:buFont typeface="Wingdings" pitchFamily="2" charset="2"/>
              <a:buChar char="§"/>
              <a:tabLst>
                <a:tab pos="1885950" algn="l"/>
              </a:tabLst>
            </a:pPr>
            <a:r>
              <a:rPr lang="en-US" sz="1800" dirty="0" smtClean="0">
                <a:latin typeface="+mn-lt"/>
              </a:rPr>
              <a:t>1	= Favorable		- Default for all routers	</a:t>
            </a:r>
          </a:p>
          <a:p>
            <a:pPr marL="693738" lvl="1" indent="-236538" algn="l" defTabSz="814388" eaLnBrk="1" hangingPunct="1">
              <a:lnSpc>
                <a:spcPct val="100000"/>
              </a:lnSpc>
              <a:spcBef>
                <a:spcPts val="0"/>
              </a:spcBef>
              <a:buClr>
                <a:srgbClr val="708CA1"/>
              </a:buClr>
              <a:buFont typeface="Wingdings" pitchFamily="2" charset="2"/>
              <a:buChar char="§"/>
              <a:tabLst>
                <a:tab pos="1885950" algn="l"/>
              </a:tabLst>
            </a:pPr>
            <a:r>
              <a:rPr lang="en-US" sz="1800" dirty="0" smtClean="0">
                <a:latin typeface="+mn-lt"/>
              </a:rPr>
              <a:t>255	= Very favorable	- Ensures at least of a tie.</a:t>
            </a:r>
          </a:p>
          <a:p>
            <a:pPr marL="236538" indent="-236538" algn="l" defTabSz="814388" eaLnBrk="1" hangingPunct="1">
              <a:lnSpc>
                <a:spcPct val="95000"/>
              </a:lnSpc>
              <a:spcBef>
                <a:spcPct val="50000"/>
              </a:spcBef>
              <a:buClr>
                <a:srgbClr val="708CA1"/>
              </a:buClr>
              <a:buFont typeface="Wingdings" pitchFamily="2" charset="2"/>
              <a:buChar char="§"/>
              <a:defRPr/>
            </a:pPr>
            <a:r>
              <a:rPr lang="en-CA" sz="2000" dirty="0" smtClean="0">
                <a:latin typeface="+mn-lt"/>
              </a:rPr>
              <a:t>The priority must be configured before the election takes place to figure into the election. </a:t>
            </a:r>
          </a:p>
          <a:p>
            <a:pPr marL="236538" indent="-236538" algn="l" defTabSz="814388" eaLnBrk="1" hangingPunct="1">
              <a:lnSpc>
                <a:spcPct val="95000"/>
              </a:lnSpc>
              <a:spcBef>
                <a:spcPct val="50000"/>
              </a:spcBef>
              <a:buClr>
                <a:srgbClr val="708CA1"/>
              </a:buClr>
              <a:buFont typeface="Wingdings" pitchFamily="2" charset="2"/>
              <a:buChar char="§"/>
              <a:defRPr/>
            </a:pPr>
            <a:r>
              <a:rPr lang="en-CA" sz="2000" dirty="0" smtClean="0">
                <a:latin typeface="+mn-lt"/>
              </a:rPr>
              <a:t>To display an interface's priority value and other key information use the</a:t>
            </a:r>
            <a:r>
              <a:rPr lang="en-CA" sz="2000" dirty="0" smtClean="0">
                <a:latin typeface="Courier New" pitchFamily="49" charset="0"/>
                <a:cs typeface="Courier New" pitchFamily="49" charset="0"/>
              </a:rPr>
              <a:t> </a:t>
            </a:r>
            <a:r>
              <a:rPr lang="en-CA" sz="2000" b="1" dirty="0" smtClean="0">
                <a:latin typeface="Courier New" pitchFamily="49" charset="0"/>
                <a:cs typeface="Courier New" pitchFamily="49" charset="0"/>
              </a:rPr>
              <a:t>show ip ospf interface </a:t>
            </a:r>
            <a:r>
              <a:rPr lang="en-CA" sz="2000" dirty="0" smtClean="0">
                <a:latin typeface="+mn-lt"/>
              </a:rPr>
              <a:t>command.</a:t>
            </a:r>
          </a:p>
          <a:p>
            <a:pPr marL="236538" lvl="1" indent="-236538" algn="l" defTabSz="814388" eaLnBrk="1" hangingPunct="1">
              <a:lnSpc>
                <a:spcPct val="95000"/>
              </a:lnSpc>
              <a:spcBef>
                <a:spcPct val="50000"/>
              </a:spcBef>
              <a:buClr>
                <a:srgbClr val="708CA1"/>
              </a:buClr>
              <a:buFont typeface="Wingdings" pitchFamily="2" charset="2"/>
              <a:buChar char="§"/>
              <a:tabLst>
                <a:tab pos="1885950" algn="l"/>
              </a:tabLst>
            </a:pPr>
            <a:endParaRPr lang="en-US" sz="2000" dirty="0" smtClean="0">
              <a:latin typeface="+mn-lt"/>
            </a:endParaRPr>
          </a:p>
          <a:p>
            <a:pPr marL="236538" indent="-236538" algn="l" defTabSz="814388" eaLnBrk="1" hangingPunct="1">
              <a:lnSpc>
                <a:spcPct val="95000"/>
              </a:lnSpc>
              <a:spcBef>
                <a:spcPct val="50000"/>
              </a:spcBef>
              <a:buClr>
                <a:srgbClr val="708CA1"/>
              </a:buClr>
              <a:buFont typeface="Wingdings" pitchFamily="2" charset="2"/>
              <a:buChar char="§"/>
            </a:pPr>
            <a:endParaRPr lang="en-US" sz="2000" dirty="0" smtClean="0">
              <a:latin typeface="+mn-lt"/>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6274" name="Rectangle 2"/>
          <p:cNvSpPr>
            <a:spLocks noGrp="1" noChangeArrowheads="1"/>
          </p:cNvSpPr>
          <p:nvPr>
            <p:ph type="title"/>
          </p:nvPr>
        </p:nvSpPr>
        <p:spPr/>
        <p:txBody>
          <a:bodyPr/>
          <a:lstStyle/>
          <a:p>
            <a:r>
              <a:rPr lang="en-CA" smtClean="0"/>
              <a:t>The Election of the DR</a:t>
            </a:r>
            <a:endParaRPr lang="en-US" smtClean="0"/>
          </a:p>
        </p:txBody>
      </p:sp>
      <p:sp>
        <p:nvSpPr>
          <p:cNvPr id="1206275" name="Rectangle 3"/>
          <p:cNvSpPr>
            <a:spLocks noGrp="1" noChangeArrowheads="1"/>
          </p:cNvSpPr>
          <p:nvPr>
            <p:ph idx="1"/>
          </p:nvPr>
        </p:nvSpPr>
        <p:spPr/>
        <p:txBody>
          <a:bodyPr/>
          <a:lstStyle/>
          <a:p>
            <a:pPr marL="457200" indent="-457200">
              <a:buFont typeface="+mj-lt"/>
              <a:buAutoNum type="arabicPeriod"/>
            </a:pPr>
            <a:r>
              <a:rPr lang="en-CA" smtClean="0"/>
              <a:t>All neighbors </a:t>
            </a:r>
            <a:r>
              <a:rPr lang="en-CA" dirty="0" smtClean="0"/>
              <a:t>with a priority &gt; 0 are listed.</a:t>
            </a:r>
          </a:p>
          <a:p>
            <a:pPr marL="457200" indent="-457200">
              <a:buFont typeface="+mj-lt"/>
              <a:buAutoNum type="arabicPeriod"/>
            </a:pPr>
            <a:r>
              <a:rPr lang="en-CA" smtClean="0"/>
              <a:t>The router with </a:t>
            </a:r>
            <a:r>
              <a:rPr lang="en-CA" dirty="0" smtClean="0"/>
              <a:t>highest priority is elected BDR.</a:t>
            </a:r>
          </a:p>
          <a:p>
            <a:pPr lvl="2">
              <a:buNone/>
            </a:pPr>
            <a:r>
              <a:rPr lang="en-CA" dirty="0" smtClean="0"/>
              <a:t>If there is a tie, the highest router IDs are used.</a:t>
            </a:r>
          </a:p>
          <a:p>
            <a:pPr marL="457200" indent="-457200">
              <a:buFont typeface="+mj-lt"/>
              <a:buAutoNum type="arabicPeriod"/>
            </a:pPr>
            <a:r>
              <a:rPr lang="en-CA" dirty="0" smtClean="0"/>
              <a:t>If there is no DR, the BDR is promoted as DR.</a:t>
            </a:r>
          </a:p>
          <a:p>
            <a:pPr marL="457200" indent="-457200">
              <a:buFont typeface="+mj-lt"/>
              <a:buAutoNum type="arabicPeriod"/>
            </a:pPr>
            <a:r>
              <a:rPr lang="en-CA" dirty="0" smtClean="0"/>
              <a:t>The </a:t>
            </a:r>
            <a:r>
              <a:rPr lang="en-CA" dirty="0" err="1" smtClean="0"/>
              <a:t>neighbor</a:t>
            </a:r>
            <a:r>
              <a:rPr lang="en-CA" dirty="0" smtClean="0"/>
              <a:t> with the next highest priority is elected BDR.</a:t>
            </a: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4"/>
          <p:cNvSpPr>
            <a:spLocks noGrp="1" noChangeArrowheads="1"/>
          </p:cNvSpPr>
          <p:nvPr>
            <p:ph type="title"/>
          </p:nvPr>
        </p:nvSpPr>
        <p:spPr/>
        <p:txBody>
          <a:bodyPr/>
          <a:lstStyle/>
          <a:p>
            <a:pPr eaLnBrk="1" hangingPunct="1"/>
            <a:r>
              <a:rPr lang="en-US" smtClean="0"/>
              <a:t>Manipulating the Election Process</a:t>
            </a:r>
          </a:p>
        </p:txBody>
      </p:sp>
      <p:sp>
        <p:nvSpPr>
          <p:cNvPr id="107523" name="Rectangle 5"/>
          <p:cNvSpPr>
            <a:spLocks noGrp="1" noChangeArrowheads="1"/>
          </p:cNvSpPr>
          <p:nvPr>
            <p:ph idx="1"/>
          </p:nvPr>
        </p:nvSpPr>
        <p:spPr/>
        <p:txBody>
          <a:bodyPr/>
          <a:lstStyle/>
          <a:p>
            <a:r>
              <a:rPr lang="en-CA" dirty="0" smtClean="0"/>
              <a:t>The DR / BDR maintain these roles until they fail even when more routers with higher priorities show up on the network.</a:t>
            </a:r>
          </a:p>
          <a:p>
            <a:pPr eaLnBrk="1" hangingPunct="1"/>
            <a:r>
              <a:rPr lang="en-US" dirty="0" smtClean="0"/>
              <a:t>To influence the election of DR &amp; BDR, do one of the following:</a:t>
            </a:r>
          </a:p>
          <a:p>
            <a:pPr lvl="1" eaLnBrk="1" hangingPunct="1"/>
            <a:r>
              <a:rPr lang="en-US" dirty="0" smtClean="0"/>
              <a:t>Boot up the DR first, followed by the BDR, and then boot all other routers. </a:t>
            </a:r>
          </a:p>
          <a:p>
            <a:pPr lvl="1" eaLnBrk="1" hangingPunct="1">
              <a:buFontTx/>
              <a:buNone/>
            </a:pPr>
            <a:r>
              <a:rPr lang="en-US" dirty="0" smtClean="0"/>
              <a:t>OR</a:t>
            </a:r>
          </a:p>
          <a:p>
            <a:pPr lvl="1" eaLnBrk="1" hangingPunct="1"/>
            <a:r>
              <a:rPr lang="en-US" dirty="0" smtClean="0"/>
              <a:t>Shut down the interface on all routers, followed by a</a:t>
            </a:r>
            <a:r>
              <a:rPr lang="en-US" b="1" dirty="0" smtClean="0">
                <a:solidFill>
                  <a:srgbClr val="000099"/>
                </a:solidFill>
                <a:latin typeface="Courier New" pitchFamily="49" charset="0"/>
              </a:rPr>
              <a:t> </a:t>
            </a:r>
            <a:r>
              <a:rPr lang="en-US" b="1" dirty="0" smtClean="0">
                <a:latin typeface="Courier New" pitchFamily="49" charset="0"/>
              </a:rPr>
              <a:t>no shutdown </a:t>
            </a:r>
            <a:r>
              <a:rPr lang="en-US" dirty="0" smtClean="0"/>
              <a:t>on the DR, then the BDR, and then all other routers.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3986" name="Rectangle 2"/>
          <p:cNvSpPr>
            <a:spLocks noGrp="1" noChangeArrowheads="1"/>
          </p:cNvSpPr>
          <p:nvPr>
            <p:ph type="title"/>
          </p:nvPr>
        </p:nvSpPr>
        <p:spPr/>
        <p:txBody>
          <a:bodyPr/>
          <a:lstStyle/>
          <a:p>
            <a:r>
              <a:rPr lang="en-US" smtClean="0"/>
              <a:t>Point-to-Point</a:t>
            </a:r>
          </a:p>
        </p:txBody>
      </p:sp>
      <p:sp>
        <p:nvSpPr>
          <p:cNvPr id="1193987" name="Rectangle 3"/>
          <p:cNvSpPr>
            <a:spLocks noGrp="1" noChangeArrowheads="1"/>
          </p:cNvSpPr>
          <p:nvPr>
            <p:ph idx="10"/>
          </p:nvPr>
        </p:nvSpPr>
        <p:spPr>
          <a:xfrm>
            <a:off x="279400" y="1174380"/>
            <a:ext cx="8520354" cy="2810766"/>
          </a:xfrm>
        </p:spPr>
        <p:txBody>
          <a:bodyPr>
            <a:normAutofit fontScale="92500"/>
          </a:bodyPr>
          <a:lstStyle/>
          <a:p>
            <a:r>
              <a:rPr lang="en-US" smtClean="0"/>
              <a:t>Both routers become fully adjacent to each another. </a:t>
            </a:r>
          </a:p>
          <a:p>
            <a:r>
              <a:rPr lang="en-US" smtClean="0"/>
              <a:t>Usually a serial interface running either PPP or HDLC.</a:t>
            </a:r>
          </a:p>
          <a:p>
            <a:pPr lvl="1"/>
            <a:r>
              <a:rPr lang="en-US" smtClean="0"/>
              <a:t>May also be a point-to-point subinterface running Frame Relay or ATM.</a:t>
            </a:r>
          </a:p>
          <a:p>
            <a:r>
              <a:rPr lang="en-US" smtClean="0"/>
              <a:t>No DR /BDR election required since there are only two devices.</a:t>
            </a:r>
          </a:p>
          <a:p>
            <a:r>
              <a:rPr lang="en-US" smtClean="0"/>
              <a:t>OSPF autodetects this type of network.</a:t>
            </a:r>
          </a:p>
          <a:p>
            <a:r>
              <a:rPr lang="en-US" smtClean="0"/>
              <a:t>Packets are sent to 224.0.0.5.</a:t>
            </a:r>
          </a:p>
          <a:p>
            <a:endParaRPr lang="en-US" dirty="0" smtClean="0"/>
          </a:p>
        </p:txBody>
      </p:sp>
      <p:pic>
        <p:nvPicPr>
          <p:cNvPr id="226307" name="Picture 3"/>
          <p:cNvPicPr>
            <a:picLocks noGrp="1" noChangeAspect="1" noChangeArrowheads="1"/>
          </p:cNvPicPr>
          <p:nvPr>
            <p:ph sz="quarter" idx="11"/>
          </p:nvPr>
        </p:nvPicPr>
        <p:blipFill>
          <a:blip r:embed="rId2"/>
          <a:srcRect t="27189" b="27424"/>
          <a:stretch>
            <a:fillRect/>
          </a:stretch>
        </p:blipFill>
        <p:spPr>
          <a:xfrm>
            <a:off x="848854" y="4285397"/>
            <a:ext cx="7381205" cy="1405719"/>
          </a:xfrm>
        </p:spPr>
      </p:pic>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OSPF over MPLS</a:t>
            </a:r>
            <a:endParaRPr lang="en-US" dirty="0"/>
          </a:p>
        </p:txBody>
      </p:sp>
      <p:sp>
        <p:nvSpPr>
          <p:cNvPr id="5" name="Content Placeholder 4"/>
          <p:cNvSpPr>
            <a:spLocks noGrp="1"/>
          </p:cNvSpPr>
          <p:nvPr>
            <p:ph idx="1"/>
          </p:nvPr>
        </p:nvSpPr>
        <p:spPr/>
        <p:txBody>
          <a:bodyPr/>
          <a:lstStyle/>
          <a:p>
            <a:r>
              <a:rPr lang="en-US" smtClean="0"/>
              <a:t>Multi-Protocol Label Switching (MPLS) is an Internet Engineering Task Force (IETF) standard architecture that combines the advantages of Layer 3 routing with the benefits of Layer 2 switching.</a:t>
            </a:r>
          </a:p>
          <a:p>
            <a:r>
              <a:rPr lang="en-US" smtClean="0"/>
              <a:t>A unique feature of MPLS is its capability to perform label stacking, in which multiple labels can be carried in a packet. </a:t>
            </a:r>
          </a:p>
          <a:p>
            <a:r>
              <a:rPr lang="en-US" smtClean="0"/>
              <a:t>The top label, which is the last one in, is always processed first. </a:t>
            </a:r>
          </a:p>
          <a:p>
            <a:pPr lvl="1"/>
            <a:r>
              <a:rPr lang="en-US" smtClean="0"/>
              <a:t>Label stacking enables multiple LSPs to be aggregated, thereby creating tunnels through multiple levels of an MPLS network.</a:t>
            </a:r>
          </a:p>
          <a:p>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OSPF over Layer 3 MPLS VPN</a:t>
            </a:r>
            <a:endParaRPr lang="en-US" dirty="0"/>
          </a:p>
        </p:txBody>
      </p:sp>
      <p:sp>
        <p:nvSpPr>
          <p:cNvPr id="5" name="Content Placeholder 4"/>
          <p:cNvSpPr>
            <a:spLocks noGrp="1"/>
          </p:cNvSpPr>
          <p:nvPr>
            <p:ph idx="10"/>
          </p:nvPr>
        </p:nvSpPr>
        <p:spPr/>
        <p:txBody>
          <a:bodyPr>
            <a:normAutofit/>
          </a:bodyPr>
          <a:lstStyle/>
          <a:p>
            <a:r>
              <a:rPr lang="en-US" dirty="0" smtClean="0"/>
              <a:t>The customer and provider edge routers are running OSPF. </a:t>
            </a:r>
          </a:p>
          <a:p>
            <a:pPr lvl="1"/>
            <a:r>
              <a:rPr lang="en-US" dirty="0" smtClean="0"/>
              <a:t>However the internal provider routers do not.</a:t>
            </a:r>
          </a:p>
          <a:p>
            <a:r>
              <a:rPr lang="en-US" dirty="0" smtClean="0"/>
              <a:t>The customer has to agree upon OSPF parameters with the service provider (SP) to ensure connectivity. </a:t>
            </a:r>
          </a:p>
          <a:p>
            <a:pPr lvl="1"/>
            <a:r>
              <a:rPr lang="en-US" dirty="0" smtClean="0"/>
              <a:t>These parameters are often governed by the SP.</a:t>
            </a:r>
          </a:p>
        </p:txBody>
      </p:sp>
      <p:pic>
        <p:nvPicPr>
          <p:cNvPr id="229378" name="Picture 2"/>
          <p:cNvPicPr>
            <a:picLocks noGrp="1" noChangeAspect="1" noChangeArrowheads="1"/>
          </p:cNvPicPr>
          <p:nvPr>
            <p:ph sz="quarter" idx="11"/>
          </p:nvPr>
        </p:nvPicPr>
        <p:blipFill>
          <a:blip r:embed="rId3"/>
          <a:stretch>
            <a:fillRect/>
          </a:stretch>
        </p:blipFill>
        <p:spPr bwMode="auto">
          <a:xfrm>
            <a:off x="279400" y="3464992"/>
            <a:ext cx="8520113" cy="30538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OSPF over Layer 2 MPLS VPN</a:t>
            </a:r>
            <a:endParaRPr lang="en-US" dirty="0"/>
          </a:p>
        </p:txBody>
      </p:sp>
      <p:sp>
        <p:nvSpPr>
          <p:cNvPr id="5" name="Content Placeholder 4"/>
          <p:cNvSpPr>
            <a:spLocks noGrp="1"/>
          </p:cNvSpPr>
          <p:nvPr>
            <p:ph idx="10"/>
          </p:nvPr>
        </p:nvSpPr>
        <p:spPr/>
        <p:txBody>
          <a:bodyPr>
            <a:normAutofit/>
          </a:bodyPr>
          <a:lstStyle/>
          <a:p>
            <a:r>
              <a:rPr lang="en-US" dirty="0" smtClean="0"/>
              <a:t>The Layer 2 MPLS VPN backbone and the provider routers are not visible to the customer routers. </a:t>
            </a:r>
          </a:p>
          <a:p>
            <a:pPr lvl="1"/>
            <a:r>
              <a:rPr lang="en-US" dirty="0" smtClean="0"/>
              <a:t>A neighbor relationship is established directly between OSPF enabled routers over the MPLS backbone, and behaves in the same way as on an Ethernet broadcast network therefore DR and BDR routers are elected. </a:t>
            </a:r>
          </a:p>
        </p:txBody>
      </p:sp>
      <p:pic>
        <p:nvPicPr>
          <p:cNvPr id="228354" name="Picture 2"/>
          <p:cNvPicPr>
            <a:picLocks noGrp="1" noChangeAspect="1" noChangeArrowheads="1"/>
          </p:cNvPicPr>
          <p:nvPr>
            <p:ph sz="quarter" idx="11"/>
          </p:nvPr>
        </p:nvPicPr>
        <p:blipFill>
          <a:blip r:embed="rId3"/>
          <a:stretch>
            <a:fillRect/>
          </a:stretch>
        </p:blipFill>
        <p:spPr bwMode="auto">
          <a:xfrm>
            <a:off x="310571" y="3443288"/>
            <a:ext cx="8457771" cy="3097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3" name="Rectangle 3"/>
          <p:cNvSpPr>
            <a:spLocks noGrp="1" noChangeArrowheads="1"/>
          </p:cNvSpPr>
          <p:nvPr>
            <p:ph type="title"/>
          </p:nvPr>
        </p:nvSpPr>
        <p:spPr/>
        <p:txBody>
          <a:bodyPr/>
          <a:lstStyle/>
          <a:p>
            <a:r>
              <a:rPr lang="en-US" dirty="0" smtClean="0"/>
              <a:t>OSPF Router Tables / Databases</a:t>
            </a:r>
          </a:p>
        </p:txBody>
      </p:sp>
      <p:sp>
        <p:nvSpPr>
          <p:cNvPr id="8" name="Content Placeholder 7"/>
          <p:cNvSpPr>
            <a:spLocks noGrp="1"/>
          </p:cNvSpPr>
          <p:nvPr>
            <p:ph idx="10"/>
          </p:nvPr>
        </p:nvSpPr>
        <p:spPr/>
        <p:txBody>
          <a:bodyPr/>
          <a:lstStyle/>
          <a:p>
            <a:r>
              <a:rPr lang="en-US" dirty="0" smtClean="0"/>
              <a:t>OSPF maintains three databases which are used to create three tables.</a:t>
            </a:r>
            <a:endParaRPr lang="en-US" dirty="0"/>
          </a:p>
        </p:txBody>
      </p:sp>
      <p:graphicFrame>
        <p:nvGraphicFramePr>
          <p:cNvPr id="10" name="Table 9"/>
          <p:cNvGraphicFramePr>
            <a:graphicFrameLocks noGrp="1"/>
          </p:cNvGraphicFramePr>
          <p:nvPr/>
        </p:nvGraphicFramePr>
        <p:xfrm>
          <a:off x="492988" y="2143491"/>
          <a:ext cx="8336976" cy="4015378"/>
        </p:xfrm>
        <a:graphic>
          <a:graphicData uri="http://schemas.openxmlformats.org/drawingml/2006/table">
            <a:tbl>
              <a:tblPr firstRow="1" bandRow="1">
                <a:tableStyleId>{5C22544A-7EE6-4342-B048-85BDC9FD1C3A}</a:tableStyleId>
              </a:tblPr>
              <a:tblGrid>
                <a:gridCol w="1249797"/>
                <a:gridCol w="1249797"/>
                <a:gridCol w="5837382"/>
              </a:tblGrid>
              <a:tr h="497986">
                <a:tc>
                  <a:txBody>
                    <a:bodyPr/>
                    <a:lstStyle/>
                    <a:p>
                      <a:pPr algn="ctr"/>
                      <a:r>
                        <a:rPr lang="en-US" dirty="0" smtClean="0"/>
                        <a:t>Database</a:t>
                      </a:r>
                      <a:endParaRPr lang="en-US" dirty="0"/>
                    </a:p>
                  </a:txBody>
                  <a:tcPr/>
                </a:tc>
                <a:tc>
                  <a:txBody>
                    <a:bodyPr/>
                    <a:lstStyle/>
                    <a:p>
                      <a:pPr algn="ctr"/>
                      <a:r>
                        <a:rPr lang="en-US" dirty="0" smtClean="0"/>
                        <a:t>Table</a:t>
                      </a:r>
                      <a:endParaRPr lang="en-US" dirty="0"/>
                    </a:p>
                  </a:txBody>
                  <a:tcPr/>
                </a:tc>
                <a:tc>
                  <a:txBody>
                    <a:bodyPr/>
                    <a:lstStyle/>
                    <a:p>
                      <a:r>
                        <a:rPr lang="en-US" dirty="0" smtClean="0"/>
                        <a:t>Description</a:t>
                      </a:r>
                      <a:endParaRPr lang="en-US" dirty="0"/>
                    </a:p>
                  </a:txBody>
                  <a:tcPr/>
                </a:tc>
              </a:tr>
              <a:tr h="9004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effectLst/>
                        </a:rPr>
                        <a:t>Adjacency Database</a:t>
                      </a:r>
                      <a:endParaRPr lang="en-US" sz="1600" b="1" dirty="0" smtClean="0">
                        <a:effectLs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effectLst/>
                        </a:rPr>
                        <a:t>Neighbor Table</a:t>
                      </a:r>
                      <a:endParaRPr lang="en-US" sz="1600" b="1" dirty="0" smtClean="0">
                        <a:effectLst/>
                      </a:endParaRPr>
                    </a:p>
                  </a:txBody>
                  <a:tcPr anchor="ctr"/>
                </a:tc>
                <a:tc>
                  <a:txBody>
                    <a:bodyPr/>
                    <a:lstStyle/>
                    <a:p>
                      <a:pPr marL="171450" indent="-171450" defTabSz="814388">
                        <a:lnSpc>
                          <a:spcPct val="95000"/>
                        </a:lnSpc>
                        <a:buClr>
                          <a:schemeClr val="accent1"/>
                        </a:buClr>
                        <a:buSzPct val="100000"/>
                        <a:buFont typeface="Arial" pitchFamily="34" charset="0"/>
                        <a:buChar char="•"/>
                      </a:pPr>
                      <a:r>
                        <a:rPr lang="en-US" sz="1600" dirty="0" smtClean="0"/>
                        <a:t>List of all neighbors routers to which a router has established bidirectional communication.</a:t>
                      </a:r>
                    </a:p>
                    <a:p>
                      <a:pPr marL="171450" indent="-171450" algn="l" defTabSz="814388" rtl="0" eaLnBrk="1" latinLnBrk="0" hangingPunct="1">
                        <a:lnSpc>
                          <a:spcPct val="95000"/>
                        </a:lnSpc>
                        <a:buClr>
                          <a:schemeClr val="accent1"/>
                        </a:buClr>
                        <a:buSzPct val="100000"/>
                        <a:buFont typeface="Arial" pitchFamily="34" charset="0"/>
                        <a:buChar char="•"/>
                      </a:pPr>
                      <a:r>
                        <a:rPr lang="en-US" sz="1600" kern="1200" dirty="0" smtClean="0"/>
                        <a:t>This table is unique for each router.</a:t>
                      </a:r>
                    </a:p>
                    <a:p>
                      <a:pPr marL="171450" indent="-171450" algn="l" defTabSz="814388" rtl="0" eaLnBrk="1" latinLnBrk="0" hangingPunct="1">
                        <a:lnSpc>
                          <a:spcPct val="95000"/>
                        </a:lnSpc>
                        <a:buClr>
                          <a:schemeClr val="accent1"/>
                        </a:buClr>
                        <a:buSzPct val="100000"/>
                        <a:buFont typeface="Arial" pitchFamily="34" charset="0"/>
                        <a:buChar char="•"/>
                      </a:pPr>
                      <a:r>
                        <a:rPr lang="en-US" sz="1600" kern="1200" dirty="0" smtClean="0"/>
                        <a:t>Can be viewed</a:t>
                      </a:r>
                      <a:r>
                        <a:rPr lang="en-US" sz="1600" kern="1200" baseline="0" dirty="0" smtClean="0"/>
                        <a:t> using </a:t>
                      </a:r>
                      <a:r>
                        <a:rPr lang="en-US" sz="1600" kern="1200" dirty="0" smtClean="0"/>
                        <a:t>the show ip ospf neighbor command.</a:t>
                      </a:r>
                      <a:endParaRPr lang="en-US" sz="1600" kern="1200" dirty="0" smtClean="0">
                        <a:solidFill>
                          <a:schemeClr val="dk1"/>
                        </a:solidFill>
                        <a:latin typeface="+mn-lt"/>
                        <a:ea typeface="+mn-ea"/>
                        <a:cs typeface="+mn-cs"/>
                      </a:endParaRPr>
                    </a:p>
                  </a:txBody>
                  <a:tcPr anchor="ctr"/>
                </a:tc>
              </a:tr>
              <a:tr h="9004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effectLst/>
                        </a:rPr>
                        <a:t>Link-state Database</a:t>
                      </a:r>
                      <a:endParaRPr lang="en-US" sz="1600" b="1" dirty="0" smtClean="0">
                        <a:effectLs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effectLst/>
                        </a:rPr>
                        <a:t>Topology Table</a:t>
                      </a:r>
                      <a:endParaRPr lang="en-US" sz="1600" b="1" dirty="0" smtClean="0">
                        <a:effectLst/>
                      </a:endParaRPr>
                    </a:p>
                  </a:txBody>
                  <a:tcPr anchor="ctr"/>
                </a:tc>
                <a:tc>
                  <a:txBody>
                    <a:bodyPr/>
                    <a:lstStyle/>
                    <a:p>
                      <a:pPr marL="171450" indent="-171450" algn="l" defTabSz="814388" rtl="0" eaLnBrk="1" latinLnBrk="0" hangingPunct="1">
                        <a:lnSpc>
                          <a:spcPct val="95000"/>
                        </a:lnSpc>
                        <a:buClr>
                          <a:schemeClr val="accent1"/>
                        </a:buClr>
                        <a:buSzPct val="100000"/>
                        <a:buFont typeface="Arial" pitchFamily="34" charset="0"/>
                        <a:buChar char="•"/>
                      </a:pPr>
                      <a:r>
                        <a:rPr lang="en-US" sz="1600" kern="1200" dirty="0" smtClean="0"/>
                        <a:t>List of information about all other routers in the network.</a:t>
                      </a:r>
                    </a:p>
                    <a:p>
                      <a:pPr marL="171450" indent="-171450" algn="l" defTabSz="814388" rtl="0" eaLnBrk="1" latinLnBrk="0" hangingPunct="1">
                        <a:lnSpc>
                          <a:spcPct val="95000"/>
                        </a:lnSpc>
                        <a:buClr>
                          <a:schemeClr val="accent1"/>
                        </a:buClr>
                        <a:buSzPct val="100000"/>
                        <a:buFont typeface="Arial" pitchFamily="34" charset="0"/>
                        <a:buChar char="•"/>
                      </a:pPr>
                      <a:r>
                        <a:rPr lang="en-US" sz="1600" kern="1200" dirty="0" smtClean="0"/>
                        <a:t>The database shows the network topology.</a:t>
                      </a:r>
                    </a:p>
                    <a:p>
                      <a:pPr marL="171450" indent="-171450" algn="l" defTabSz="814388" rtl="0" eaLnBrk="1" latinLnBrk="0" hangingPunct="1">
                        <a:lnSpc>
                          <a:spcPct val="95000"/>
                        </a:lnSpc>
                        <a:buClr>
                          <a:schemeClr val="accent1"/>
                        </a:buClr>
                        <a:buSzPct val="100000"/>
                        <a:buFont typeface="Arial" pitchFamily="34" charset="0"/>
                        <a:buChar char="•"/>
                      </a:pPr>
                      <a:r>
                        <a:rPr lang="en-US" sz="1600" kern="1200" dirty="0" smtClean="0"/>
                        <a:t>All routers within an area have identical link-state databases.</a:t>
                      </a:r>
                    </a:p>
                    <a:p>
                      <a:pPr marL="171450" marR="0" indent="-171450" algn="l" defTabSz="814388" rtl="0" eaLnBrk="1" fontAlgn="auto" latinLnBrk="0" hangingPunct="1">
                        <a:lnSpc>
                          <a:spcPct val="95000"/>
                        </a:lnSpc>
                        <a:spcBef>
                          <a:spcPts val="0"/>
                        </a:spcBef>
                        <a:spcAft>
                          <a:spcPts val="0"/>
                        </a:spcAft>
                        <a:buClr>
                          <a:schemeClr val="accent1"/>
                        </a:buClr>
                        <a:buSzPct val="100000"/>
                        <a:buFont typeface="Arial" pitchFamily="34" charset="0"/>
                        <a:buChar char="•"/>
                        <a:tabLst/>
                        <a:defRPr/>
                      </a:pPr>
                      <a:r>
                        <a:rPr lang="en-US" sz="1600" kern="1200" dirty="0" smtClean="0"/>
                        <a:t>Can be viewed</a:t>
                      </a:r>
                      <a:r>
                        <a:rPr lang="en-US" sz="1600" kern="1200" baseline="0" dirty="0" smtClean="0"/>
                        <a:t> using the</a:t>
                      </a:r>
                      <a:r>
                        <a:rPr lang="en-US" sz="1600" kern="1200" dirty="0" smtClean="0"/>
                        <a:t> show ip ospf database command.</a:t>
                      </a:r>
                      <a:endParaRPr lang="en-US" sz="1600" kern="1200" dirty="0" smtClean="0">
                        <a:solidFill>
                          <a:schemeClr val="dk1"/>
                        </a:solidFill>
                        <a:latin typeface="+mn-lt"/>
                        <a:ea typeface="+mn-ea"/>
                        <a:cs typeface="+mn-cs"/>
                      </a:endParaRPr>
                    </a:p>
                  </a:txBody>
                  <a:tcPr anchor="ctr"/>
                </a:tc>
              </a:tr>
              <a:tr h="9004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effectLst/>
                        </a:rPr>
                        <a:t>Forwarding Database</a:t>
                      </a:r>
                      <a:endParaRPr lang="en-US" sz="1600" b="1" dirty="0" smtClean="0">
                        <a:effectLs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effectLst/>
                        </a:rPr>
                        <a:t>Routing Table</a:t>
                      </a:r>
                      <a:endParaRPr lang="en-US" sz="1600" b="1" dirty="0" smtClean="0">
                        <a:effectLst/>
                      </a:endParaRPr>
                    </a:p>
                  </a:txBody>
                  <a:tcPr anchor="ctr"/>
                </a:tc>
                <a:tc>
                  <a:txBody>
                    <a:bodyPr/>
                    <a:lstStyle/>
                    <a:p>
                      <a:pPr marL="171450" indent="-171450" algn="l" defTabSz="814388" rtl="0" eaLnBrk="1" latinLnBrk="0" hangingPunct="1">
                        <a:lnSpc>
                          <a:spcPct val="95000"/>
                        </a:lnSpc>
                        <a:buClr>
                          <a:schemeClr val="accent1"/>
                        </a:buClr>
                        <a:buSzPct val="100000"/>
                        <a:buFont typeface="Arial" pitchFamily="34" charset="0"/>
                        <a:buChar char="•"/>
                      </a:pPr>
                      <a:r>
                        <a:rPr lang="en-US" sz="1600" kern="1200" dirty="0" smtClean="0"/>
                        <a:t>List of routes generated when an algorithm is run on the link-state database.</a:t>
                      </a:r>
                    </a:p>
                    <a:p>
                      <a:pPr marL="171450" indent="-171450" algn="l" defTabSz="814388" rtl="0" eaLnBrk="1" latinLnBrk="0" hangingPunct="1">
                        <a:lnSpc>
                          <a:spcPct val="95000"/>
                        </a:lnSpc>
                        <a:buClr>
                          <a:schemeClr val="accent1"/>
                        </a:buClr>
                        <a:buSzPct val="100000"/>
                        <a:buFont typeface="Arial" pitchFamily="34" charset="0"/>
                        <a:buChar char="•"/>
                      </a:pPr>
                      <a:r>
                        <a:rPr lang="en-US" sz="1600" kern="1200" dirty="0" smtClean="0"/>
                        <a:t>Each router’s routing table is unique and contains information on how and where to send packets to other routers.</a:t>
                      </a:r>
                    </a:p>
                    <a:p>
                      <a:pPr marL="171450" marR="0" indent="-171450" algn="l" defTabSz="814388" rtl="0" eaLnBrk="1" fontAlgn="auto" latinLnBrk="0" hangingPunct="1">
                        <a:lnSpc>
                          <a:spcPct val="95000"/>
                        </a:lnSpc>
                        <a:spcBef>
                          <a:spcPts val="0"/>
                        </a:spcBef>
                        <a:spcAft>
                          <a:spcPts val="0"/>
                        </a:spcAft>
                        <a:buClr>
                          <a:schemeClr val="accent1"/>
                        </a:buClr>
                        <a:buSzPct val="100000"/>
                        <a:buFont typeface="Arial" pitchFamily="34" charset="0"/>
                        <a:buChar char="•"/>
                        <a:tabLst/>
                        <a:defRPr/>
                      </a:pPr>
                      <a:r>
                        <a:rPr lang="en-US" sz="1600" kern="1200" dirty="0" smtClean="0"/>
                        <a:t>Can be viewed</a:t>
                      </a:r>
                      <a:r>
                        <a:rPr lang="en-US" sz="1600" kern="1200" baseline="0" dirty="0" smtClean="0"/>
                        <a:t> using the</a:t>
                      </a:r>
                      <a:r>
                        <a:rPr lang="en-US" sz="1600" kern="1200" dirty="0" smtClean="0"/>
                        <a:t> show ip route command.</a:t>
                      </a:r>
                      <a:endParaRPr lang="en-US" sz="1600" kern="1200" dirty="0" smtClean="0">
                        <a:solidFill>
                          <a:schemeClr val="dk1"/>
                        </a:solidFill>
                        <a:latin typeface="+mn-lt"/>
                        <a:ea typeface="+mn-ea"/>
                        <a:cs typeface="+mn-cs"/>
                      </a:endParaRPr>
                    </a:p>
                  </a:txBody>
                  <a:tcPr anchor="ctr"/>
                </a:tc>
              </a:tr>
            </a:tbl>
          </a:graphicData>
        </a:graphic>
      </p:graphicFrame>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lvl="1"/>
            <a:r>
              <a:rPr lang="en-US" smtClean="0"/>
              <a:t>Nonbroadcast Multiaccess (NBMA)</a:t>
            </a:r>
            <a:endParaRPr lang="en-US" dirty="0"/>
          </a:p>
        </p:txBody>
      </p:sp>
      <p:sp>
        <p:nvSpPr>
          <p:cNvPr id="6" name="Content Placeholder 5"/>
          <p:cNvSpPr>
            <a:spLocks noGrp="1"/>
          </p:cNvSpPr>
          <p:nvPr>
            <p:ph idx="1"/>
          </p:nvPr>
        </p:nvSpPr>
        <p:spPr/>
        <p:txBody>
          <a:bodyPr/>
          <a:lstStyle/>
          <a:p>
            <a:r>
              <a:rPr lang="en-US" dirty="0" smtClean="0"/>
              <a:t>Frame Relay, ATM, and </a:t>
            </a:r>
            <a:r>
              <a:rPr lang="en-US" dirty="0" err="1" smtClean="0"/>
              <a:t>X.25</a:t>
            </a:r>
            <a:r>
              <a:rPr lang="en-US" dirty="0" smtClean="0"/>
              <a:t> are examples of NBMA networks.</a:t>
            </a:r>
          </a:p>
          <a:p>
            <a:r>
              <a:rPr lang="en-US" dirty="0" smtClean="0"/>
              <a:t>The default OSPF hello and dead intervals on NBMA interfaces are 30 seconds and 120 seconds, respectively.</a:t>
            </a:r>
          </a:p>
          <a:p>
            <a:r>
              <a:rPr lang="en-US" dirty="0" smtClean="0"/>
              <a:t>Although NBMA networks can support more than two routers, they have no inherent broadcast capability. </a:t>
            </a:r>
          </a:p>
          <a:p>
            <a:pPr lvl="1"/>
            <a:r>
              <a:rPr lang="en-US" dirty="0" smtClean="0"/>
              <a:t>This can create reachability issues. </a:t>
            </a:r>
          </a:p>
          <a:p>
            <a:r>
              <a:rPr lang="en-US" dirty="0" smtClean="0"/>
              <a:t>To implement broadcasting or multicasting, the router replicates the packets to be broadcast or multicast and sends them individually on each permanent virtual circuit (PVC) to all destinations.</a:t>
            </a:r>
          </a:p>
          <a:p>
            <a:pPr lvl="1"/>
            <a:r>
              <a:rPr lang="en-US" dirty="0" smtClean="0"/>
              <a:t>This process is CPU and bandwidth intensive.</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DR Election in an NBMA Topology</a:t>
            </a:r>
            <a:endParaRPr lang="en-US" dirty="0"/>
          </a:p>
        </p:txBody>
      </p:sp>
      <p:sp>
        <p:nvSpPr>
          <p:cNvPr id="6" name="Content Placeholder 5"/>
          <p:cNvSpPr>
            <a:spLocks noGrp="1"/>
          </p:cNvSpPr>
          <p:nvPr>
            <p:ph idx="1"/>
          </p:nvPr>
        </p:nvSpPr>
        <p:spPr/>
        <p:txBody>
          <a:bodyPr>
            <a:normAutofit/>
          </a:bodyPr>
          <a:lstStyle/>
          <a:p>
            <a:r>
              <a:rPr lang="en-US" dirty="0" smtClean="0"/>
              <a:t>By default, OSPF cannot automatically build adjacencies with neighbor routers over NBMA interfaces.</a:t>
            </a:r>
          </a:p>
          <a:p>
            <a:r>
              <a:rPr lang="en-US" dirty="0" smtClean="0"/>
              <a:t>OSPF considers the NBMA environment to function similarly to other multiaccess media such as Ethernet. </a:t>
            </a:r>
          </a:p>
          <a:p>
            <a:pPr lvl="1"/>
            <a:r>
              <a:rPr lang="en-US" dirty="0" smtClean="0"/>
              <a:t>However, NBMA networks are usually hub-and-spoke (star) topologies using PVCs or switched virtual circuits (</a:t>
            </a:r>
            <a:r>
              <a:rPr lang="en-US" dirty="0" err="1" smtClean="0"/>
              <a:t>SVCs</a:t>
            </a:r>
            <a:r>
              <a:rPr lang="en-US" dirty="0" smtClean="0"/>
              <a:t>). </a:t>
            </a:r>
          </a:p>
          <a:p>
            <a:pPr lvl="1"/>
            <a:r>
              <a:rPr lang="en-US" dirty="0" smtClean="0"/>
              <a:t>In these cases, the physical topology does not provide the multiaccess capability on which OSPF relies.</a:t>
            </a:r>
          </a:p>
          <a:p>
            <a:r>
              <a:rPr lang="en-US" dirty="0" smtClean="0"/>
              <a:t>The election of the DR becomes an issue in NBMA topologies because the DR and BDR need to have full Layer 2 connectivity with all routers in the NBMA network. </a:t>
            </a:r>
          </a:p>
          <a:p>
            <a:r>
              <a:rPr lang="en-US" dirty="0" smtClean="0"/>
              <a:t>The DR and BDR also need to have a list of all the other routers so that they can establish adjacencies.</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OSPF over NBMA Topology</a:t>
            </a:r>
            <a:endParaRPr lang="en-US" dirty="0"/>
          </a:p>
        </p:txBody>
      </p:sp>
      <p:sp>
        <p:nvSpPr>
          <p:cNvPr id="49155" name="Rectangle 3"/>
          <p:cNvSpPr>
            <a:spLocks noGrp="1" noChangeArrowheads="1"/>
          </p:cNvSpPr>
          <p:nvPr>
            <p:ph idx="10"/>
          </p:nvPr>
        </p:nvSpPr>
        <p:spPr/>
        <p:txBody>
          <a:bodyPr/>
          <a:lstStyle/>
          <a:p>
            <a:r>
              <a:rPr lang="en-US" dirty="0" smtClean="0"/>
              <a:t>Depending on the network topology, several OSPF configuration choices are available for a Frame Relay network.</a:t>
            </a:r>
          </a:p>
          <a:p>
            <a:endParaRPr lang="en-US" dirty="0"/>
          </a:p>
        </p:txBody>
      </p:sp>
      <p:pic>
        <p:nvPicPr>
          <p:cNvPr id="12" name="Picture 1"/>
          <p:cNvPicPr>
            <a:picLocks noGrp="1" noChangeAspect="1" noChangeArrowheads="1"/>
          </p:cNvPicPr>
          <p:nvPr>
            <p:ph sz="quarter" idx="11"/>
          </p:nvPr>
        </p:nvPicPr>
        <p:blipFill>
          <a:blip r:embed="rId3"/>
          <a:stretch>
            <a:fillRect/>
          </a:stretch>
        </p:blipFill>
        <p:spPr bwMode="auto">
          <a:xfrm>
            <a:off x="2508497" y="3443288"/>
            <a:ext cx="4061918" cy="30972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OSPF over NBMA Topology</a:t>
            </a:r>
            <a:endParaRPr lang="en-US" dirty="0"/>
          </a:p>
        </p:txBody>
      </p:sp>
      <p:sp>
        <p:nvSpPr>
          <p:cNvPr id="49155" name="Rectangle 3"/>
          <p:cNvSpPr>
            <a:spLocks noGrp="1" noChangeArrowheads="1"/>
          </p:cNvSpPr>
          <p:nvPr>
            <p:ph idx="1"/>
          </p:nvPr>
        </p:nvSpPr>
        <p:spPr/>
        <p:txBody>
          <a:bodyPr>
            <a:normAutofit lnSpcReduction="10000"/>
          </a:bodyPr>
          <a:lstStyle/>
          <a:p>
            <a:r>
              <a:rPr lang="en-US" dirty="0" smtClean="0"/>
              <a:t>There are five NBMA topology modes of operation:</a:t>
            </a:r>
          </a:p>
          <a:p>
            <a:pPr lvl="1"/>
            <a:r>
              <a:rPr lang="en-US" dirty="0" smtClean="0"/>
              <a:t>Two official OSPF modes described in </a:t>
            </a:r>
            <a:r>
              <a:rPr lang="en-US" dirty="0" err="1" smtClean="0"/>
              <a:t>RFCs</a:t>
            </a:r>
            <a:endParaRPr lang="en-US" dirty="0" smtClean="0"/>
          </a:p>
          <a:p>
            <a:pPr lvl="1"/>
            <a:r>
              <a:rPr lang="en-US" dirty="0" smtClean="0"/>
              <a:t>Three customized Cisco modes. </a:t>
            </a:r>
          </a:p>
          <a:p>
            <a:r>
              <a:rPr lang="en-US" dirty="0" smtClean="0"/>
              <a:t>RFC 2328-compliant modes are as follows:</a:t>
            </a:r>
          </a:p>
          <a:p>
            <a:pPr lvl="1"/>
            <a:r>
              <a:rPr lang="en-US" dirty="0" err="1" smtClean="0"/>
              <a:t>Nonbroadcast</a:t>
            </a:r>
            <a:r>
              <a:rPr lang="en-US" dirty="0" smtClean="0"/>
              <a:t> (NBMA)</a:t>
            </a:r>
          </a:p>
          <a:p>
            <a:pPr lvl="1"/>
            <a:r>
              <a:rPr lang="en-US" dirty="0" smtClean="0"/>
              <a:t>Point-to-multipoint</a:t>
            </a:r>
          </a:p>
          <a:p>
            <a:r>
              <a:rPr lang="en-US" dirty="0" smtClean="0"/>
              <a:t>Cisco modes are as follows:</a:t>
            </a:r>
          </a:p>
          <a:p>
            <a:pPr lvl="1"/>
            <a:r>
              <a:rPr lang="en-US" dirty="0" smtClean="0"/>
              <a:t>Point-to-multipoint </a:t>
            </a:r>
            <a:r>
              <a:rPr lang="en-US" dirty="0" err="1" smtClean="0"/>
              <a:t>nonbroadcast</a:t>
            </a:r>
            <a:endParaRPr lang="en-US" dirty="0" smtClean="0"/>
          </a:p>
          <a:p>
            <a:pPr lvl="1"/>
            <a:r>
              <a:rPr lang="en-US" dirty="0" smtClean="0"/>
              <a:t>Broadcast</a:t>
            </a:r>
          </a:p>
          <a:p>
            <a:pPr lvl="1"/>
            <a:r>
              <a:rPr lang="en-US" dirty="0" smtClean="0"/>
              <a:t>Point-to-point</a:t>
            </a:r>
          </a:p>
          <a:p>
            <a:r>
              <a:rPr lang="en-US" dirty="0" smtClean="0"/>
              <a:t>OSPF NBMA topology modes are configured using the</a:t>
            </a:r>
            <a:r>
              <a:rPr lang="en-US" b="1" dirty="0" smtClean="0">
                <a:latin typeface="Courier New" pitchFamily="49" charset="0"/>
                <a:cs typeface="Courier New" pitchFamily="49" charset="0"/>
              </a:rPr>
              <a:t> ip ospf network </a:t>
            </a:r>
            <a:r>
              <a:rPr lang="en-US" dirty="0" smtClean="0"/>
              <a:t>interface configuration command.</a:t>
            </a:r>
          </a:p>
          <a:p>
            <a:pPr lvl="1"/>
            <a:r>
              <a:rPr lang="en-US" dirty="0" smtClean="0"/>
              <a:t>Some modes require that a neighbor be manually configured using the</a:t>
            </a:r>
            <a:r>
              <a:rPr lang="en-US" b="1" dirty="0" smtClean="0">
                <a:latin typeface="Courier New" pitchFamily="49" charset="0"/>
                <a:cs typeface="Courier New" pitchFamily="49" charset="0"/>
              </a:rPr>
              <a:t> neighbor </a:t>
            </a:r>
            <a:r>
              <a:rPr lang="en-US" dirty="0" smtClean="0"/>
              <a:t>router configuration command.</a:t>
            </a:r>
          </a:p>
        </p:txBody>
      </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Assign an NBMA Topology Mode</a:t>
            </a:r>
            <a:endParaRPr lang="en-US" dirty="0"/>
          </a:p>
        </p:txBody>
      </p:sp>
      <p:sp>
        <p:nvSpPr>
          <p:cNvPr id="13" name="Content Placeholder 12"/>
          <p:cNvSpPr>
            <a:spLocks noGrp="1"/>
          </p:cNvSpPr>
          <p:nvPr>
            <p:ph idx="1"/>
          </p:nvPr>
        </p:nvSpPr>
        <p:spPr/>
        <p:txBody>
          <a:bodyPr/>
          <a:lstStyle/>
          <a:p>
            <a:r>
              <a:rPr lang="en-US" smtClean="0"/>
              <a:t>Define an OSPF network type on an interface.</a:t>
            </a:r>
            <a:endParaRPr lang="en-US" dirty="0"/>
          </a:p>
        </p:txBody>
      </p:sp>
      <p:sp>
        <p:nvSpPr>
          <p:cNvPr id="14" name="Text Placeholder 13"/>
          <p:cNvSpPr>
            <a:spLocks noGrp="1"/>
          </p:cNvSpPr>
          <p:nvPr>
            <p:ph type="body" sz="quarter" idx="10"/>
          </p:nvPr>
        </p:nvSpPr>
        <p:spPr/>
        <p:txBody>
          <a:bodyPr/>
          <a:lstStyle/>
          <a:p>
            <a:r>
              <a:rPr lang="en-US" smtClean="0"/>
              <a:t>Router(config-if)#</a:t>
            </a:r>
            <a:endParaRPr lang="en-US" dirty="0"/>
          </a:p>
        </p:txBody>
      </p:sp>
      <p:sp>
        <p:nvSpPr>
          <p:cNvPr id="15" name="Text Placeholder 14"/>
          <p:cNvSpPr>
            <a:spLocks noGrp="1"/>
          </p:cNvSpPr>
          <p:nvPr>
            <p:ph type="body" sz="quarter" idx="11"/>
          </p:nvPr>
        </p:nvSpPr>
        <p:spPr>
          <a:xfrm>
            <a:off x="615326" y="2191282"/>
            <a:ext cx="7745412" cy="653518"/>
          </a:xfrm>
        </p:spPr>
        <p:txBody>
          <a:bodyPr>
            <a:normAutofit/>
          </a:bodyPr>
          <a:lstStyle/>
          <a:p>
            <a:r>
              <a:rPr lang="en-US" smtClean="0"/>
              <a:t>ip ospf network [{non-broadcast | point-to-multipoint [non-broadcast] | broadcast | point-to-point}]</a:t>
            </a:r>
            <a:endParaRPr lang="en-US" dirty="0"/>
          </a:p>
        </p:txBody>
      </p:sp>
      <p:sp>
        <p:nvSpPr>
          <p:cNvPr id="20" name="Content Placeholder 19"/>
          <p:cNvSpPr>
            <a:spLocks noGrp="1"/>
          </p:cNvSpPr>
          <p:nvPr>
            <p:ph idx="12"/>
          </p:nvPr>
        </p:nvSpPr>
        <p:spPr>
          <a:xfrm>
            <a:off x="279400" y="3016155"/>
            <a:ext cx="8316913" cy="3156045"/>
          </a:xfrm>
        </p:spPr>
        <p:txBody>
          <a:bodyPr>
            <a:normAutofit/>
          </a:bodyPr>
          <a:lstStyle/>
          <a:p>
            <a:r>
              <a:rPr lang="en-US" dirty="0" smtClean="0"/>
              <a:t>The choice of mode depends on the NBMA topology.</a:t>
            </a:r>
          </a:p>
          <a:p>
            <a:r>
              <a:rPr lang="en-US" dirty="0" smtClean="0"/>
              <a:t>The default OSPF mode on a Frame Relay:</a:t>
            </a:r>
          </a:p>
          <a:p>
            <a:pPr lvl="1"/>
            <a:r>
              <a:rPr lang="en-US" dirty="0" smtClean="0"/>
              <a:t>Interface is</a:t>
            </a:r>
            <a:r>
              <a:rPr lang="en-US" b="1" dirty="0" smtClean="0">
                <a:latin typeface="Courier New" pitchFamily="49" charset="0"/>
                <a:cs typeface="Courier New" pitchFamily="49" charset="0"/>
              </a:rPr>
              <a:t> </a:t>
            </a:r>
            <a:r>
              <a:rPr lang="en-US" b="1" smtClean="0">
                <a:latin typeface="Courier New" pitchFamily="49" charset="0"/>
                <a:cs typeface="Courier New" pitchFamily="49" charset="0"/>
              </a:rPr>
              <a:t>non-broadcast </a:t>
            </a:r>
            <a:r>
              <a:rPr lang="en-US" smtClean="0"/>
              <a:t>mode.</a:t>
            </a:r>
          </a:p>
          <a:p>
            <a:pPr lvl="1"/>
            <a:r>
              <a:rPr lang="en-US" smtClean="0"/>
              <a:t>Point-to-point </a:t>
            </a:r>
            <a:r>
              <a:rPr lang="en-US" dirty="0" smtClean="0"/>
              <a:t>subinterface is</a:t>
            </a:r>
            <a:r>
              <a:rPr lang="en-US" b="1" dirty="0" smtClean="0">
                <a:latin typeface="Courier New" pitchFamily="49" charset="0"/>
                <a:cs typeface="Courier New" pitchFamily="49" charset="0"/>
              </a:rPr>
              <a:t> point-to-point </a:t>
            </a:r>
            <a:r>
              <a:rPr lang="en-US" dirty="0" smtClean="0"/>
              <a:t>mode</a:t>
            </a:r>
            <a:r>
              <a:rPr lang="en-US" sz="2800" dirty="0" smtClean="0"/>
              <a:t>.</a:t>
            </a:r>
          </a:p>
          <a:p>
            <a:pPr lvl="1"/>
            <a:r>
              <a:rPr lang="en-US" dirty="0" smtClean="0"/>
              <a:t>Multipoint subinterface is</a:t>
            </a:r>
            <a:r>
              <a:rPr lang="en-US" b="1" dirty="0" smtClean="0">
                <a:latin typeface="Courier New" pitchFamily="49" charset="0"/>
                <a:cs typeface="Courier New" pitchFamily="49" charset="0"/>
              </a:rPr>
              <a:t> non-broadcast </a:t>
            </a:r>
            <a:r>
              <a:rPr lang="en-US" dirty="0" smtClean="0"/>
              <a:t>mode.</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a:bodyPr>
          <a:lstStyle/>
          <a:p>
            <a:r>
              <a:rPr lang="en-US" dirty="0" smtClean="0"/>
              <a:t>NBMA Topology Modes of Operation</a:t>
            </a:r>
            <a:endParaRPr lang="en-US" dirty="0"/>
          </a:p>
        </p:txBody>
      </p:sp>
      <p:graphicFrame>
        <p:nvGraphicFramePr>
          <p:cNvPr id="6" name="Content Placeholder 5"/>
          <p:cNvGraphicFramePr>
            <a:graphicFrameLocks noGrp="1"/>
          </p:cNvGraphicFramePr>
          <p:nvPr>
            <p:ph idx="1"/>
          </p:nvPr>
        </p:nvGraphicFramePr>
        <p:xfrm>
          <a:off x="279400" y="1182688"/>
          <a:ext cx="8523406" cy="5313646"/>
        </p:xfrm>
        <a:graphic>
          <a:graphicData uri="http://schemas.openxmlformats.org/drawingml/2006/table">
            <a:tbl>
              <a:tblPr firstRow="1" bandRow="1">
                <a:tableStyleId>{5C22544A-7EE6-4342-B048-85BDC9FD1C3A}</a:tableStyleId>
              </a:tblPr>
              <a:tblGrid>
                <a:gridCol w="1986128"/>
                <a:gridCol w="6537278"/>
              </a:tblGrid>
              <a:tr h="398660">
                <a:tc>
                  <a:txBody>
                    <a:bodyPr/>
                    <a:lstStyle/>
                    <a:p>
                      <a:pPr marL="0" marR="0" algn="ctr">
                        <a:lnSpc>
                          <a:spcPct val="100000"/>
                        </a:lnSpc>
                        <a:spcBef>
                          <a:spcPts val="0"/>
                        </a:spcBef>
                        <a:spcAft>
                          <a:spcPts val="0"/>
                        </a:spcAft>
                      </a:pPr>
                      <a:r>
                        <a:rPr lang="en-US" sz="1400" b="1" noProof="0" dirty="0" smtClean="0"/>
                        <a:t>NBMA Modes</a:t>
                      </a:r>
                      <a:endParaRPr lang="en-US" sz="1400" b="1" noProof="0" dirty="0">
                        <a:solidFill>
                          <a:srgbClr val="000000"/>
                        </a:solidFill>
                        <a:latin typeface="Arial"/>
                        <a:ea typeface="SimSun"/>
                      </a:endParaRPr>
                    </a:p>
                  </a:txBody>
                  <a:tcPr marL="40463" marR="40463" marT="0" marB="0" anchor="ctr"/>
                </a:tc>
                <a:tc>
                  <a:txBody>
                    <a:bodyPr/>
                    <a:lstStyle/>
                    <a:p>
                      <a:pPr marL="0" marR="0" algn="l">
                        <a:lnSpc>
                          <a:spcPct val="100000"/>
                        </a:lnSpc>
                        <a:spcBef>
                          <a:spcPts val="0"/>
                        </a:spcBef>
                        <a:spcAft>
                          <a:spcPts val="0"/>
                        </a:spcAft>
                      </a:pPr>
                      <a:r>
                        <a:rPr lang="en-US" sz="1400" b="1" noProof="0" dirty="0"/>
                        <a:t>Description</a:t>
                      </a:r>
                      <a:endParaRPr lang="en-US" sz="1400" b="1" noProof="0" dirty="0">
                        <a:solidFill>
                          <a:srgbClr val="000000"/>
                        </a:solidFill>
                        <a:latin typeface="Arial"/>
                        <a:ea typeface="SimSun"/>
                      </a:endParaRPr>
                    </a:p>
                  </a:txBody>
                  <a:tcPr marL="40463" marR="40463" marT="0" marB="0" anchor="ctr"/>
                </a:tc>
              </a:tr>
              <a:tr h="982997">
                <a:tc>
                  <a:txBody>
                    <a:bodyPr/>
                    <a:lstStyle/>
                    <a:p>
                      <a:pPr marL="0" marR="0" algn="ctr">
                        <a:lnSpc>
                          <a:spcPct val="100000"/>
                        </a:lnSpc>
                        <a:spcBef>
                          <a:spcPts val="0"/>
                        </a:spcBef>
                        <a:spcAft>
                          <a:spcPts val="0"/>
                        </a:spcAft>
                      </a:pPr>
                      <a:r>
                        <a:rPr lang="en-US" sz="1200" b="1" noProof="0" dirty="0" smtClean="0">
                          <a:latin typeface="Courier New" pitchFamily="49" charset="0"/>
                          <a:cs typeface="Courier New" pitchFamily="49" charset="0"/>
                        </a:rPr>
                        <a:t>non-broadcast</a:t>
                      </a:r>
                      <a:r>
                        <a:rPr lang="en-US" sz="1400" b="1" noProof="0" dirty="0" smtClean="0">
                          <a:latin typeface="Courier New" pitchFamily="49" charset="0"/>
                          <a:cs typeface="Courier New" pitchFamily="49" charset="0"/>
                        </a:rPr>
                        <a:t> </a:t>
                      </a:r>
                    </a:p>
                    <a:p>
                      <a:pPr marL="0" marR="0" algn="ctr">
                        <a:lnSpc>
                          <a:spcPct val="100000"/>
                        </a:lnSpc>
                        <a:spcBef>
                          <a:spcPts val="0"/>
                        </a:spcBef>
                        <a:spcAft>
                          <a:spcPts val="0"/>
                        </a:spcAft>
                      </a:pPr>
                      <a:r>
                        <a:rPr lang="en-US" sz="1200" b="0" noProof="0" dirty="0" smtClean="0"/>
                        <a:t>(RFC-compliant)</a:t>
                      </a:r>
                      <a:endParaRPr lang="en-US" sz="1200" b="0" noProof="0" dirty="0"/>
                    </a:p>
                  </a:txBody>
                  <a:tcPr marL="40463" marR="40463" marT="0" marB="0" anchor="ctr"/>
                </a:tc>
                <a:tc>
                  <a:txBody>
                    <a:bodyPr/>
                    <a:lstStyle/>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One IP subnet.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Neighbors must be manually configured.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DR and BDR are elected.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DR and BDR need to have full connectivity with all other routers.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Typically used in a full- or partial-mesh topology.</a:t>
                      </a:r>
                    </a:p>
                  </a:txBody>
                  <a:tcPr marL="40463" marR="40463" marT="0" marB="0" anchor="ctr"/>
                </a:tc>
              </a:tr>
              <a:tr h="982997">
                <a:tc>
                  <a:txBody>
                    <a:bodyPr/>
                    <a:lstStyle/>
                    <a:p>
                      <a:pPr marL="0" marR="0" algn="ctr" defTabSz="914400" rtl="0" eaLnBrk="1" latinLnBrk="0" hangingPunct="1">
                        <a:lnSpc>
                          <a:spcPct val="100000"/>
                        </a:lnSpc>
                        <a:spcBef>
                          <a:spcPts val="0"/>
                        </a:spcBef>
                        <a:spcAft>
                          <a:spcPts val="0"/>
                        </a:spcAft>
                      </a:pPr>
                      <a:r>
                        <a:rPr lang="en-US" sz="1200" b="1" kern="1200" noProof="0" dirty="0" smtClean="0">
                          <a:solidFill>
                            <a:schemeClr val="dk1"/>
                          </a:solidFill>
                          <a:latin typeface="Courier New" pitchFamily="49" charset="0"/>
                          <a:ea typeface="+mn-ea"/>
                          <a:cs typeface="Courier New" pitchFamily="49" charset="0"/>
                        </a:rPr>
                        <a:t>point-to-multipoint</a:t>
                      </a:r>
                    </a:p>
                    <a:p>
                      <a:pPr marL="0" marR="0" algn="ctr">
                        <a:lnSpc>
                          <a:spcPct val="100000"/>
                        </a:lnSpc>
                        <a:spcBef>
                          <a:spcPts val="0"/>
                        </a:spcBef>
                        <a:spcAft>
                          <a:spcPts val="0"/>
                        </a:spcAft>
                      </a:pPr>
                      <a:r>
                        <a:rPr lang="en-US" sz="1200" b="0" noProof="0" dirty="0" smtClean="0"/>
                        <a:t>(RFC-compliant)</a:t>
                      </a:r>
                      <a:r>
                        <a:rPr lang="en-US" sz="1200" b="1" noProof="0" dirty="0" smtClean="0"/>
                        <a:t> </a:t>
                      </a:r>
                      <a:endParaRPr lang="en-US" sz="1200" b="1" noProof="0" dirty="0"/>
                    </a:p>
                  </a:txBody>
                  <a:tcPr marL="40463" marR="40463" marT="0" marB="0" anchor="ctr"/>
                </a:tc>
                <a:tc>
                  <a:txBody>
                    <a:bodyPr/>
                    <a:lstStyle/>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One IP subnet.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Uses a multicast OSPF hello packet to automatically discover the neighbors.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DR and BDR are not required. The router sends additional LSAs with more information about neighboring routers.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Typically used in a partial-mesh or star topology.</a:t>
                      </a:r>
                    </a:p>
                  </a:txBody>
                  <a:tcPr marL="40463" marR="40463" marT="0" marB="0" anchor="ctr"/>
                </a:tc>
              </a:tr>
              <a:tr h="1179597">
                <a:tc>
                  <a:txBody>
                    <a:bodyPr/>
                    <a:lstStyle/>
                    <a:p>
                      <a:pPr marL="0" marR="0" algn="ctr" defTabSz="914400" rtl="0" eaLnBrk="1" latinLnBrk="0" hangingPunct="1">
                        <a:lnSpc>
                          <a:spcPct val="100000"/>
                        </a:lnSpc>
                        <a:spcBef>
                          <a:spcPts val="0"/>
                        </a:spcBef>
                        <a:spcAft>
                          <a:spcPts val="0"/>
                        </a:spcAft>
                      </a:pPr>
                      <a:r>
                        <a:rPr lang="en-US" sz="1200" b="1" kern="1200" noProof="0" dirty="0" smtClean="0">
                          <a:solidFill>
                            <a:schemeClr val="dk1"/>
                          </a:solidFill>
                          <a:latin typeface="Courier New" pitchFamily="49" charset="0"/>
                          <a:ea typeface="+mn-ea"/>
                          <a:cs typeface="Courier New" pitchFamily="49" charset="0"/>
                        </a:rPr>
                        <a:t>point-to-multipoint </a:t>
                      </a:r>
                      <a:br>
                        <a:rPr lang="en-US" sz="1200" b="1" kern="1200" noProof="0" dirty="0" smtClean="0">
                          <a:solidFill>
                            <a:schemeClr val="dk1"/>
                          </a:solidFill>
                          <a:latin typeface="Courier New" pitchFamily="49" charset="0"/>
                          <a:ea typeface="+mn-ea"/>
                          <a:cs typeface="Courier New" pitchFamily="49" charset="0"/>
                        </a:rPr>
                      </a:br>
                      <a:r>
                        <a:rPr lang="en-US" sz="1200" b="1" kern="1200" noProof="0" dirty="0" err="1" smtClean="0">
                          <a:solidFill>
                            <a:schemeClr val="dk1"/>
                          </a:solidFill>
                          <a:latin typeface="Courier New" pitchFamily="49" charset="0"/>
                          <a:ea typeface="+mn-ea"/>
                          <a:cs typeface="Courier New" pitchFamily="49" charset="0"/>
                        </a:rPr>
                        <a:t>nonbroadcast</a:t>
                      </a:r>
                      <a:endParaRPr lang="en-US" sz="1200" b="1" kern="1200" noProof="0" dirty="0" smtClean="0">
                        <a:solidFill>
                          <a:schemeClr val="dk1"/>
                        </a:solidFill>
                        <a:latin typeface="Courier New" pitchFamily="49" charset="0"/>
                        <a:ea typeface="+mn-ea"/>
                        <a:cs typeface="Courier New" pitchFamily="49" charset="0"/>
                      </a:endParaRPr>
                    </a:p>
                    <a:p>
                      <a:pPr marL="0" marR="0" algn="ctr">
                        <a:lnSpc>
                          <a:spcPct val="100000"/>
                        </a:lnSpc>
                        <a:spcBef>
                          <a:spcPts val="0"/>
                        </a:spcBef>
                        <a:spcAft>
                          <a:spcPts val="0"/>
                        </a:spcAft>
                      </a:pPr>
                      <a:r>
                        <a:rPr lang="en-US" sz="1200" b="0" noProof="0" dirty="0" smtClean="0"/>
                        <a:t>(Cisco</a:t>
                      </a:r>
                      <a:r>
                        <a:rPr lang="en-US" sz="1200" b="0" baseline="0" noProof="0" dirty="0" smtClean="0"/>
                        <a:t> proprietary</a:t>
                      </a:r>
                      <a:r>
                        <a:rPr lang="en-US" sz="1200" b="0" noProof="0" dirty="0" smtClean="0"/>
                        <a:t>)</a:t>
                      </a:r>
                      <a:r>
                        <a:rPr lang="en-US" sz="1200" b="1" noProof="0" dirty="0" smtClean="0"/>
                        <a:t> </a:t>
                      </a:r>
                      <a:endParaRPr lang="en-US" sz="1200" b="1" noProof="0" dirty="0"/>
                    </a:p>
                  </a:txBody>
                  <a:tcPr marL="40463" marR="40463" marT="0" marB="0" anchor="ctr"/>
                </a:tc>
                <a:tc>
                  <a:txBody>
                    <a:bodyPr/>
                    <a:lstStyle/>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If multicast and broadcast are not enabled on the VCs, the RFC-compliant point-to-multipoint mode cannot be used, because the router cannot dynamically discover its neighboring routers using the hello multicast packets; this Cisco mode should be used instead.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Neighbors must be manually configured.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DR and BDR election is not required.</a:t>
                      </a:r>
                    </a:p>
                  </a:txBody>
                  <a:tcPr marL="40463" marR="40463" marT="0" marB="0" anchor="ctr"/>
                </a:tc>
              </a:tr>
              <a:tr h="982997">
                <a:tc>
                  <a:txBody>
                    <a:bodyPr/>
                    <a:lstStyle/>
                    <a:p>
                      <a:pPr marL="0" marR="0" algn="ctr" defTabSz="914400" rtl="0" eaLnBrk="1" latinLnBrk="0" hangingPunct="1">
                        <a:lnSpc>
                          <a:spcPct val="100000"/>
                        </a:lnSpc>
                        <a:spcBef>
                          <a:spcPts val="0"/>
                        </a:spcBef>
                        <a:spcAft>
                          <a:spcPts val="0"/>
                        </a:spcAft>
                      </a:pPr>
                      <a:r>
                        <a:rPr lang="en-US" sz="1200" b="1" kern="1200" noProof="0" dirty="0">
                          <a:solidFill>
                            <a:schemeClr val="dk1"/>
                          </a:solidFill>
                          <a:latin typeface="Courier New" pitchFamily="49" charset="0"/>
                          <a:ea typeface="+mn-ea"/>
                          <a:cs typeface="Courier New" pitchFamily="49" charset="0"/>
                        </a:rPr>
                        <a:t>broadcast </a:t>
                      </a:r>
                      <a:endParaRPr lang="en-US" sz="1200" b="1" kern="1200" noProof="0" dirty="0" smtClean="0">
                        <a:solidFill>
                          <a:schemeClr val="dk1"/>
                        </a:solidFill>
                        <a:latin typeface="Courier New" pitchFamily="49" charset="0"/>
                        <a:ea typeface="+mn-ea"/>
                        <a:cs typeface="Courier New" pitchFamily="49"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0" noProof="0" dirty="0" smtClean="0"/>
                        <a:t>(Cisco</a:t>
                      </a:r>
                      <a:r>
                        <a:rPr lang="en-US" sz="1200" b="0" baseline="0" noProof="0" dirty="0" smtClean="0"/>
                        <a:t> proprietary</a:t>
                      </a:r>
                      <a:r>
                        <a:rPr lang="en-US" sz="1200" b="0" noProof="0" dirty="0" smtClean="0"/>
                        <a:t>)</a:t>
                      </a:r>
                      <a:r>
                        <a:rPr lang="en-US" sz="1200" b="1" noProof="0" dirty="0" smtClean="0"/>
                        <a:t> </a:t>
                      </a:r>
                    </a:p>
                  </a:txBody>
                  <a:tcPr marL="40463" marR="40463" marT="0" marB="0" anchor="ctr"/>
                </a:tc>
                <a:tc>
                  <a:txBody>
                    <a:bodyPr/>
                    <a:lstStyle/>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Makes the WAN interface appear to be a LAN.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One IP subnet.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Uses a multicast OSPF hello packet to automatically discover the neighbors.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DR and BDR are elected.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Full- or partial-mesh topology.</a:t>
                      </a:r>
                    </a:p>
                  </a:txBody>
                  <a:tcPr marL="40463" marR="40463" marT="0" marB="0" anchor="ctr"/>
                </a:tc>
              </a:tr>
              <a:tr h="786398">
                <a:tc>
                  <a:txBody>
                    <a:bodyPr/>
                    <a:lstStyle/>
                    <a:p>
                      <a:pPr marL="0" marR="0" algn="ctr" defTabSz="914400" rtl="0" eaLnBrk="1" latinLnBrk="0" hangingPunct="1">
                        <a:lnSpc>
                          <a:spcPct val="100000"/>
                        </a:lnSpc>
                        <a:spcBef>
                          <a:spcPts val="0"/>
                        </a:spcBef>
                        <a:spcAft>
                          <a:spcPts val="0"/>
                        </a:spcAft>
                      </a:pPr>
                      <a:r>
                        <a:rPr lang="en-US" sz="1200" b="1" kern="1200" noProof="0" dirty="0" smtClean="0">
                          <a:solidFill>
                            <a:schemeClr val="dk1"/>
                          </a:solidFill>
                          <a:latin typeface="Courier New" pitchFamily="49" charset="0"/>
                          <a:ea typeface="+mn-ea"/>
                          <a:cs typeface="Courier New" pitchFamily="49" charset="0"/>
                        </a:rPr>
                        <a:t>point-to-point</a:t>
                      </a:r>
                      <a:r>
                        <a:rPr lang="en-US" sz="1400" b="1" kern="1200" noProof="0" dirty="0" smtClean="0">
                          <a:solidFill>
                            <a:schemeClr val="dk1"/>
                          </a:solidFill>
                          <a:latin typeface="Courier New" pitchFamily="49" charset="0"/>
                          <a:ea typeface="+mn-ea"/>
                          <a:cs typeface="Courier New" pitchFamily="49" charset="0"/>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0" noProof="0" dirty="0" smtClean="0"/>
                        <a:t>(Cisco</a:t>
                      </a:r>
                      <a:r>
                        <a:rPr lang="en-US" sz="1200" b="0" baseline="0" noProof="0" dirty="0" smtClean="0"/>
                        <a:t> proprietary</a:t>
                      </a:r>
                      <a:r>
                        <a:rPr lang="en-US" sz="1200" b="0" noProof="0" dirty="0" smtClean="0"/>
                        <a:t>)</a:t>
                      </a:r>
                      <a:r>
                        <a:rPr lang="en-US" sz="1200" b="1" noProof="0" dirty="0" smtClean="0"/>
                        <a:t> </a:t>
                      </a:r>
                    </a:p>
                  </a:txBody>
                  <a:tcPr marL="40463" marR="40463" marT="0" marB="0" anchor="ctr"/>
                </a:tc>
                <a:tc>
                  <a:txBody>
                    <a:bodyPr/>
                    <a:lstStyle/>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Different IP subnet on each subinterface.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No DR or BDR election.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Used when only two routers need to form an adjacency on a pair of interfaces. </a:t>
                      </a:r>
                    </a:p>
                    <a:p>
                      <a:pPr marL="169863" marR="0" indent="-169863" algn="l" defTabSz="914400" rtl="0" eaLnBrk="1" latinLnBrk="0" hangingPunct="1">
                        <a:lnSpc>
                          <a:spcPct val="100000"/>
                        </a:lnSpc>
                        <a:spcBef>
                          <a:spcPts val="0"/>
                        </a:spcBef>
                        <a:spcAft>
                          <a:spcPts val="0"/>
                        </a:spcAft>
                        <a:buFont typeface="Arial" pitchFamily="34" charset="0"/>
                        <a:buChar char="•"/>
                      </a:pPr>
                      <a:r>
                        <a:rPr lang="en-US" sz="1200" kern="1200" noProof="0" dirty="0">
                          <a:solidFill>
                            <a:schemeClr val="dk1"/>
                          </a:solidFill>
                          <a:latin typeface="+mn-lt"/>
                          <a:ea typeface="+mn-ea"/>
                          <a:cs typeface="+mn-cs"/>
                        </a:rPr>
                        <a:t>Interfaces can be either LAN or WAN.</a:t>
                      </a:r>
                    </a:p>
                  </a:txBody>
                  <a:tcPr marL="40463" marR="40463" marT="0" marB="0" anchor="ctr"/>
                </a:tc>
              </a:tr>
            </a:tbl>
          </a:graphicData>
        </a:graphic>
      </p:graphicFrame>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Identify a Neighboring Router</a:t>
            </a:r>
            <a:endParaRPr lang="en-US" dirty="0"/>
          </a:p>
        </p:txBody>
      </p:sp>
      <p:sp>
        <p:nvSpPr>
          <p:cNvPr id="13" name="Content Placeholder 12"/>
          <p:cNvSpPr>
            <a:spLocks noGrp="1"/>
          </p:cNvSpPr>
          <p:nvPr>
            <p:ph idx="1"/>
          </p:nvPr>
        </p:nvSpPr>
        <p:spPr/>
        <p:txBody>
          <a:bodyPr>
            <a:normAutofit/>
          </a:bodyPr>
          <a:lstStyle/>
          <a:p>
            <a:r>
              <a:rPr lang="en-US" dirty="0" smtClean="0"/>
              <a:t>Statically define adjacent relationships in NBMA networks.</a:t>
            </a:r>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Router(config-router)#</a:t>
            </a:r>
            <a:endParaRPr lang="en-US" sz="1800" dirty="0"/>
          </a:p>
        </p:txBody>
      </p:sp>
      <p:sp>
        <p:nvSpPr>
          <p:cNvPr id="15" name="Text Placeholder 14"/>
          <p:cNvSpPr>
            <a:spLocks noGrp="1"/>
          </p:cNvSpPr>
          <p:nvPr>
            <p:ph type="body" sz="quarter" idx="11"/>
          </p:nvPr>
        </p:nvSpPr>
        <p:spPr>
          <a:xfrm>
            <a:off x="615326" y="2191282"/>
            <a:ext cx="7745412" cy="579214"/>
          </a:xfrm>
        </p:spPr>
        <p:txBody>
          <a:bodyPr>
            <a:normAutofit fontScale="92500" lnSpcReduction="10000"/>
          </a:bodyPr>
          <a:lstStyle/>
          <a:p>
            <a:pPr lvl="0"/>
            <a:r>
              <a:rPr lang="en-US" sz="1800" dirty="0" smtClean="0"/>
              <a:t>neighbor </a:t>
            </a:r>
            <a:r>
              <a:rPr lang="en-US" sz="1800" b="0" i="1" dirty="0" smtClean="0"/>
              <a:t>ip-address</a:t>
            </a:r>
            <a:r>
              <a:rPr lang="en-US" sz="1800" dirty="0" smtClean="0"/>
              <a:t> [priority </a:t>
            </a:r>
            <a:r>
              <a:rPr lang="en-US" sz="1800" b="0" i="1" dirty="0" smtClean="0"/>
              <a:t>number</a:t>
            </a:r>
            <a:r>
              <a:rPr lang="en-US" sz="1800" dirty="0" smtClean="0"/>
              <a:t>] [poll-interval </a:t>
            </a:r>
            <a:r>
              <a:rPr lang="en-US" sz="1800" b="0" i="1" dirty="0" smtClean="0"/>
              <a:t>number</a:t>
            </a:r>
            <a:r>
              <a:rPr lang="en-US" sz="1800" dirty="0" smtClean="0"/>
              <a:t>] [cost </a:t>
            </a:r>
            <a:r>
              <a:rPr lang="en-US" sz="1800" b="0" i="1" dirty="0" smtClean="0"/>
              <a:t>number</a:t>
            </a:r>
            <a:r>
              <a:rPr lang="en-US" sz="1800" dirty="0" smtClean="0"/>
              <a:t>] [database-filter all]</a:t>
            </a:r>
            <a:endParaRPr lang="en-US" sz="1800" b="0" i="1" dirty="0"/>
          </a:p>
        </p:txBody>
      </p:sp>
      <p:graphicFrame>
        <p:nvGraphicFramePr>
          <p:cNvPr id="8" name="Content Placeholder 7"/>
          <p:cNvGraphicFramePr>
            <a:graphicFrameLocks noGrp="1"/>
          </p:cNvGraphicFramePr>
          <p:nvPr>
            <p:ph idx="12"/>
          </p:nvPr>
        </p:nvGraphicFramePr>
        <p:xfrm>
          <a:off x="279400" y="2852738"/>
          <a:ext cx="8316914" cy="3535680"/>
        </p:xfrm>
        <a:graphic>
          <a:graphicData uri="http://schemas.openxmlformats.org/drawingml/2006/table">
            <a:tbl>
              <a:tblPr firstRow="1" bandRow="1">
                <a:tableStyleId>{5C22544A-7EE6-4342-B048-85BDC9FD1C3A}</a:tableStyleId>
              </a:tblPr>
              <a:tblGrid>
                <a:gridCol w="2545687"/>
                <a:gridCol w="5771227"/>
              </a:tblGrid>
              <a:tr h="370840">
                <a:tc>
                  <a:txBody>
                    <a:bodyPr/>
                    <a:lstStyle/>
                    <a:p>
                      <a:pPr marL="0" marR="0">
                        <a:lnSpc>
                          <a:spcPct val="100000"/>
                        </a:lnSpc>
                        <a:spcBef>
                          <a:spcPts val="0"/>
                        </a:spcBef>
                        <a:spcAft>
                          <a:spcPts val="600"/>
                        </a:spcAft>
                      </a:pPr>
                      <a:r>
                        <a:rPr lang="en-US" sz="1400" b="1" dirty="0"/>
                        <a:t>Parameter</a:t>
                      </a:r>
                      <a:endParaRPr lang="en-US" sz="1400" b="1" dirty="0">
                        <a:solidFill>
                          <a:srgbClr val="000000"/>
                        </a:solidFill>
                        <a:latin typeface="Arial"/>
                        <a:ea typeface="SimSun"/>
                      </a:endParaRPr>
                    </a:p>
                  </a:txBody>
                  <a:tcPr marL="68580" marR="68580" marT="0" marB="0" anchor="ctr"/>
                </a:tc>
                <a:tc>
                  <a:txBody>
                    <a:bodyPr/>
                    <a:lstStyle/>
                    <a:p>
                      <a:pPr marL="0" marR="0">
                        <a:lnSpc>
                          <a:spcPct val="100000"/>
                        </a:lnSpc>
                        <a:spcBef>
                          <a:spcPts val="0"/>
                        </a:spcBef>
                        <a:spcAft>
                          <a:spcPts val="600"/>
                        </a:spcAft>
                      </a:pPr>
                      <a:r>
                        <a:rPr lang="en-US" sz="1400" b="1" dirty="0"/>
                        <a:t>Description</a:t>
                      </a:r>
                      <a:endParaRPr lang="en-US" sz="1400" b="1" dirty="0">
                        <a:solidFill>
                          <a:srgbClr val="000000"/>
                        </a:solidFill>
                        <a:latin typeface="Arial"/>
                        <a:ea typeface="SimSun"/>
                      </a:endParaRPr>
                    </a:p>
                  </a:txBody>
                  <a:tcPr marL="68580" marR="68580" marT="0" marB="0" anchor="ctr"/>
                </a:tc>
              </a:tr>
              <a:tr h="370840">
                <a:tc>
                  <a:txBody>
                    <a:bodyPr/>
                    <a:lstStyle/>
                    <a:p>
                      <a:pPr marL="0" marR="0">
                        <a:lnSpc>
                          <a:spcPct val="100000"/>
                        </a:lnSpc>
                        <a:spcBef>
                          <a:spcPts val="0"/>
                        </a:spcBef>
                        <a:spcAft>
                          <a:spcPts val="600"/>
                        </a:spcAft>
                      </a:pPr>
                      <a:r>
                        <a:rPr lang="en-US" sz="1400" b="0" i="1" dirty="0">
                          <a:latin typeface="Courier New" pitchFamily="49" charset="0"/>
                          <a:cs typeface="Courier New" pitchFamily="49" charset="0"/>
                        </a:rPr>
                        <a:t>ip-address</a:t>
                      </a:r>
                      <a:endParaRPr lang="en-US" sz="1400" b="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169863" marR="0" indent="-169863" algn="l" defTabSz="914400" rtl="0" eaLnBrk="1" latinLnBrk="0" hangingPunct="1">
                        <a:lnSpc>
                          <a:spcPct val="100000"/>
                        </a:lnSpc>
                        <a:spcBef>
                          <a:spcPts val="0"/>
                        </a:spcBef>
                        <a:spcAft>
                          <a:spcPts val="600"/>
                        </a:spcAft>
                        <a:buFont typeface="Arial" pitchFamily="34" charset="0"/>
                        <a:buChar char="•"/>
                      </a:pPr>
                      <a:r>
                        <a:rPr lang="en-US" sz="1400" kern="1200" noProof="0" dirty="0" smtClean="0">
                          <a:solidFill>
                            <a:schemeClr val="dk1"/>
                          </a:solidFill>
                          <a:latin typeface="+mn-lt"/>
                          <a:ea typeface="+mn-ea"/>
                          <a:cs typeface="+mn-cs"/>
                        </a:rPr>
                        <a:t>Specifies the IP address of the neighboring router.</a:t>
                      </a:r>
                      <a:endParaRPr lang="en-US" sz="1400" kern="1200" noProof="0" dirty="0">
                        <a:solidFill>
                          <a:schemeClr val="dk1"/>
                        </a:solidFill>
                        <a:latin typeface="+mn-lt"/>
                        <a:ea typeface="+mn-ea"/>
                        <a:cs typeface="+mn-cs"/>
                      </a:endParaRPr>
                    </a:p>
                  </a:txBody>
                  <a:tcPr marL="68580" marR="68580" marT="0" marB="0" anchor="ctr"/>
                </a:tc>
              </a:tr>
              <a:tr h="370840">
                <a:tc>
                  <a:txBody>
                    <a:bodyPr/>
                    <a:lstStyle/>
                    <a:p>
                      <a:pPr marL="0" marR="0">
                        <a:lnSpc>
                          <a:spcPct val="100000"/>
                        </a:lnSpc>
                        <a:spcBef>
                          <a:spcPts val="0"/>
                        </a:spcBef>
                        <a:spcAft>
                          <a:spcPts val="600"/>
                        </a:spcAft>
                      </a:pPr>
                      <a:r>
                        <a:rPr lang="en-US" sz="1400" b="1" dirty="0">
                          <a:latin typeface="Courier New" pitchFamily="49" charset="0"/>
                          <a:cs typeface="Courier New" pitchFamily="49" charset="0"/>
                        </a:rPr>
                        <a:t>priority </a:t>
                      </a:r>
                      <a:r>
                        <a:rPr lang="en-US" sz="1400" b="0" i="1" dirty="0">
                          <a:latin typeface="Courier New" pitchFamily="49" charset="0"/>
                          <a:cs typeface="Courier New" pitchFamily="49" charset="0"/>
                        </a:rPr>
                        <a:t>number</a:t>
                      </a:r>
                      <a:endParaRPr lang="en-US" sz="1400" b="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169863" marR="0" indent="-169863" algn="l" defTabSz="914400" rtl="0" eaLnBrk="1" latinLnBrk="0" hangingPunct="1">
                        <a:lnSpc>
                          <a:spcPct val="100000"/>
                        </a:lnSpc>
                        <a:spcBef>
                          <a:spcPts val="0"/>
                        </a:spcBef>
                        <a:spcAft>
                          <a:spcPts val="600"/>
                        </a:spcAft>
                        <a:buFont typeface="Arial" pitchFamily="34" charset="0"/>
                        <a:buChar char="•"/>
                      </a:pPr>
                      <a:r>
                        <a:rPr lang="en-US" sz="1400" kern="1200" noProof="0" dirty="0" smtClean="0">
                          <a:solidFill>
                            <a:schemeClr val="dk1"/>
                          </a:solidFill>
                          <a:latin typeface="+mn-lt"/>
                          <a:ea typeface="+mn-ea"/>
                          <a:cs typeface="+mn-cs"/>
                        </a:rPr>
                        <a:t>(Optional) Specifies priority of neighbor. The default is 0, which means that the neighboring router does not become the DR or BDR.</a:t>
                      </a:r>
                      <a:endParaRPr lang="en-US" sz="1400" kern="1200" noProof="0" dirty="0">
                        <a:solidFill>
                          <a:schemeClr val="dk1"/>
                        </a:solidFill>
                        <a:latin typeface="+mn-lt"/>
                        <a:ea typeface="+mn-ea"/>
                        <a:cs typeface="+mn-cs"/>
                      </a:endParaRPr>
                    </a:p>
                  </a:txBody>
                  <a:tcPr marL="68580" marR="68580" marT="0" marB="0" anchor="ctr"/>
                </a:tc>
              </a:tr>
              <a:tr h="370840">
                <a:tc>
                  <a:txBody>
                    <a:bodyPr/>
                    <a:lstStyle/>
                    <a:p>
                      <a:pPr marL="0" marR="0">
                        <a:lnSpc>
                          <a:spcPct val="100000"/>
                        </a:lnSpc>
                        <a:spcBef>
                          <a:spcPts val="0"/>
                        </a:spcBef>
                        <a:spcAft>
                          <a:spcPts val="600"/>
                        </a:spcAft>
                      </a:pPr>
                      <a:r>
                        <a:rPr lang="en-US" sz="1400" b="1" dirty="0">
                          <a:latin typeface="Courier New" pitchFamily="49" charset="0"/>
                          <a:cs typeface="Courier New" pitchFamily="49" charset="0"/>
                        </a:rPr>
                        <a:t>poll-interval </a:t>
                      </a:r>
                      <a:r>
                        <a:rPr lang="en-US" sz="1400" b="0" i="1" dirty="0">
                          <a:latin typeface="Courier New" pitchFamily="49" charset="0"/>
                          <a:cs typeface="Courier New" pitchFamily="49" charset="0"/>
                        </a:rPr>
                        <a:t>number</a:t>
                      </a:r>
                      <a:endParaRPr lang="en-US" sz="1400" b="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169863" marR="0" indent="-169863" algn="l" defTabSz="914400" rtl="0" eaLnBrk="1" latinLnBrk="0" hangingPunct="1">
                        <a:lnSpc>
                          <a:spcPct val="100000"/>
                        </a:lnSpc>
                        <a:spcBef>
                          <a:spcPts val="0"/>
                        </a:spcBef>
                        <a:spcAft>
                          <a:spcPts val="600"/>
                        </a:spcAft>
                        <a:buFont typeface="Arial" pitchFamily="34" charset="0"/>
                        <a:buChar char="•"/>
                      </a:pPr>
                      <a:r>
                        <a:rPr lang="en-US" sz="1400" kern="1200" noProof="0" dirty="0">
                          <a:solidFill>
                            <a:schemeClr val="dk1"/>
                          </a:solidFill>
                          <a:latin typeface="+mn-lt"/>
                          <a:ea typeface="+mn-ea"/>
                          <a:cs typeface="+mn-cs"/>
                        </a:rPr>
                        <a:t>(Optional) Specifies how long an NBMA interface waits before sending hellos to the neighbors even if the neighbor is inactive. The poll interval is defined in seconds.</a:t>
                      </a:r>
                    </a:p>
                  </a:txBody>
                  <a:tcPr marL="68580" marR="68580" marT="0" marB="0" anchor="ctr"/>
                </a:tc>
              </a:tr>
              <a:tr h="370840">
                <a:tc>
                  <a:txBody>
                    <a:bodyPr/>
                    <a:lstStyle/>
                    <a:p>
                      <a:pPr marL="0" marR="0">
                        <a:lnSpc>
                          <a:spcPct val="100000"/>
                        </a:lnSpc>
                        <a:spcBef>
                          <a:spcPts val="0"/>
                        </a:spcBef>
                        <a:spcAft>
                          <a:spcPts val="600"/>
                        </a:spcAft>
                      </a:pPr>
                      <a:r>
                        <a:rPr lang="en-US" sz="1400" b="1" dirty="0">
                          <a:latin typeface="Courier New" pitchFamily="49" charset="0"/>
                          <a:cs typeface="Courier New" pitchFamily="49" charset="0"/>
                        </a:rPr>
                        <a:t>cost </a:t>
                      </a:r>
                      <a:r>
                        <a:rPr lang="en-US" sz="1400" b="0" i="1" dirty="0">
                          <a:latin typeface="Courier New" pitchFamily="49" charset="0"/>
                          <a:cs typeface="Courier New" pitchFamily="49" charset="0"/>
                        </a:rPr>
                        <a:t>number</a:t>
                      </a:r>
                      <a:endParaRPr lang="en-US" sz="1400" b="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169863" marR="0" indent="-169863" algn="l" defTabSz="914400" rtl="0" eaLnBrk="1" latinLnBrk="0" hangingPunct="1">
                        <a:lnSpc>
                          <a:spcPct val="100000"/>
                        </a:lnSpc>
                        <a:spcBef>
                          <a:spcPts val="0"/>
                        </a:spcBef>
                        <a:spcAft>
                          <a:spcPts val="600"/>
                        </a:spcAft>
                        <a:buFont typeface="Arial" pitchFamily="34" charset="0"/>
                        <a:buChar char="•"/>
                      </a:pPr>
                      <a:r>
                        <a:rPr lang="en-US" sz="1400" kern="1200" noProof="0" dirty="0">
                          <a:solidFill>
                            <a:schemeClr val="dk1"/>
                          </a:solidFill>
                          <a:latin typeface="+mn-lt"/>
                          <a:ea typeface="+mn-ea"/>
                          <a:cs typeface="+mn-cs"/>
                        </a:rPr>
                        <a:t>(Optional) Assigns a cost to the neighbor in the form of an integer from 1 to 65535. Neighbors with no specific cost configured assume the cost of the interface based on the</a:t>
                      </a:r>
                      <a:r>
                        <a:rPr lang="en-US" sz="1400" b="1" kern="1200" noProof="0" dirty="0">
                          <a:solidFill>
                            <a:schemeClr val="dk1"/>
                          </a:solidFill>
                          <a:latin typeface="Courier New" pitchFamily="49" charset="0"/>
                          <a:ea typeface="+mn-ea"/>
                          <a:cs typeface="Courier New" pitchFamily="49" charset="0"/>
                        </a:rPr>
                        <a:t> ip ospf cost </a:t>
                      </a:r>
                      <a:r>
                        <a:rPr lang="en-US" sz="1400" kern="1200" noProof="0" dirty="0">
                          <a:solidFill>
                            <a:schemeClr val="dk1"/>
                          </a:solidFill>
                          <a:latin typeface="+mn-lt"/>
                          <a:ea typeface="+mn-ea"/>
                          <a:cs typeface="+mn-cs"/>
                        </a:rPr>
                        <a:t>command. </a:t>
                      </a:r>
                      <a:endParaRPr lang="en-US" sz="1400" kern="1200" noProof="0" dirty="0" smtClean="0">
                        <a:solidFill>
                          <a:schemeClr val="dk1"/>
                        </a:solidFill>
                        <a:latin typeface="+mn-lt"/>
                        <a:ea typeface="+mn-ea"/>
                        <a:cs typeface="+mn-cs"/>
                      </a:endParaRPr>
                    </a:p>
                    <a:p>
                      <a:pPr marL="169863" marR="0" indent="-169863" algn="l" defTabSz="914400" rtl="0" eaLnBrk="1" latinLnBrk="0" hangingPunct="1">
                        <a:lnSpc>
                          <a:spcPct val="100000"/>
                        </a:lnSpc>
                        <a:spcBef>
                          <a:spcPts val="0"/>
                        </a:spcBef>
                        <a:spcAft>
                          <a:spcPts val="600"/>
                        </a:spcAft>
                        <a:buFont typeface="Arial" pitchFamily="34" charset="0"/>
                        <a:buChar char="•"/>
                      </a:pPr>
                      <a:r>
                        <a:rPr lang="en-US" sz="1400" kern="1200" noProof="0" dirty="0" smtClean="0">
                          <a:solidFill>
                            <a:schemeClr val="dk1"/>
                          </a:solidFill>
                          <a:latin typeface="+mn-lt"/>
                          <a:ea typeface="+mn-ea"/>
                          <a:cs typeface="+mn-cs"/>
                        </a:rPr>
                        <a:t>For </a:t>
                      </a:r>
                      <a:r>
                        <a:rPr lang="en-US" sz="1400" kern="1200" noProof="0" dirty="0">
                          <a:solidFill>
                            <a:schemeClr val="dk1"/>
                          </a:solidFill>
                          <a:latin typeface="+mn-lt"/>
                          <a:ea typeface="+mn-ea"/>
                          <a:cs typeface="+mn-cs"/>
                        </a:rPr>
                        <a:t>point-to-multipoint interfaces, the</a:t>
                      </a:r>
                      <a:r>
                        <a:rPr lang="en-US" sz="1400" b="1" kern="1200" noProof="0" dirty="0">
                          <a:solidFill>
                            <a:schemeClr val="dk1"/>
                          </a:solidFill>
                          <a:latin typeface="Courier New" pitchFamily="49" charset="0"/>
                          <a:ea typeface="+mn-ea"/>
                          <a:cs typeface="Courier New" pitchFamily="49" charset="0"/>
                        </a:rPr>
                        <a:t> </a:t>
                      </a:r>
                      <a:r>
                        <a:rPr lang="en-US" sz="1400" b="1" kern="1200" noProof="0" dirty="0" smtClean="0">
                          <a:solidFill>
                            <a:schemeClr val="dk1"/>
                          </a:solidFill>
                          <a:latin typeface="Courier New" pitchFamily="49" charset="0"/>
                          <a:ea typeface="+mn-ea"/>
                          <a:cs typeface="Courier New" pitchFamily="49" charset="0"/>
                        </a:rPr>
                        <a:t>cost </a:t>
                      </a:r>
                      <a:r>
                        <a:rPr lang="en-US" sz="1400" kern="1200" noProof="0" dirty="0" smtClean="0">
                          <a:solidFill>
                            <a:schemeClr val="dk1"/>
                          </a:solidFill>
                          <a:latin typeface="+mn-lt"/>
                          <a:ea typeface="+mn-ea"/>
                          <a:cs typeface="+mn-cs"/>
                        </a:rPr>
                        <a:t>keyword </a:t>
                      </a:r>
                      <a:r>
                        <a:rPr lang="en-US" sz="1400" kern="1200" noProof="0" dirty="0">
                          <a:solidFill>
                            <a:schemeClr val="dk1"/>
                          </a:solidFill>
                          <a:latin typeface="+mn-lt"/>
                          <a:ea typeface="+mn-ea"/>
                          <a:cs typeface="+mn-cs"/>
                        </a:rPr>
                        <a:t>and </a:t>
                      </a:r>
                      <a:r>
                        <a:rPr lang="en-US" sz="1400" kern="1200" noProof="0" dirty="0" smtClean="0">
                          <a:solidFill>
                            <a:schemeClr val="dk1"/>
                          </a:solidFill>
                          <a:latin typeface="+mn-lt"/>
                          <a:ea typeface="+mn-ea"/>
                          <a:cs typeface="+mn-cs"/>
                        </a:rPr>
                        <a:t>the</a:t>
                      </a:r>
                      <a:r>
                        <a:rPr lang="en-US" sz="1400" i="1" kern="1200" noProof="0" dirty="0" smtClean="0">
                          <a:solidFill>
                            <a:schemeClr val="dk1"/>
                          </a:solidFill>
                          <a:latin typeface="Courier New" pitchFamily="49" charset="0"/>
                          <a:ea typeface="+mn-ea"/>
                          <a:cs typeface="Courier New" pitchFamily="49" charset="0"/>
                        </a:rPr>
                        <a:t> number </a:t>
                      </a:r>
                      <a:r>
                        <a:rPr lang="en-US" sz="1400" kern="1200" noProof="0" dirty="0" smtClean="0">
                          <a:solidFill>
                            <a:schemeClr val="dk1"/>
                          </a:solidFill>
                          <a:latin typeface="+mn-lt"/>
                          <a:ea typeface="+mn-ea"/>
                          <a:cs typeface="+mn-cs"/>
                        </a:rPr>
                        <a:t>argument </a:t>
                      </a:r>
                      <a:r>
                        <a:rPr lang="en-US" sz="1400" kern="1200" noProof="0" dirty="0">
                          <a:solidFill>
                            <a:schemeClr val="dk1"/>
                          </a:solidFill>
                          <a:latin typeface="+mn-lt"/>
                          <a:ea typeface="+mn-ea"/>
                          <a:cs typeface="+mn-cs"/>
                        </a:rPr>
                        <a:t>are the only options that are applicable. This keyword does not apply to </a:t>
                      </a:r>
                      <a:r>
                        <a:rPr lang="en-US" sz="1400" kern="1200" noProof="0" dirty="0" err="1">
                          <a:solidFill>
                            <a:schemeClr val="dk1"/>
                          </a:solidFill>
                          <a:latin typeface="+mn-lt"/>
                          <a:ea typeface="+mn-ea"/>
                          <a:cs typeface="+mn-cs"/>
                        </a:rPr>
                        <a:t>nonbroadcast</a:t>
                      </a:r>
                      <a:r>
                        <a:rPr lang="en-US" sz="1400" kern="1200" noProof="0" dirty="0">
                          <a:solidFill>
                            <a:schemeClr val="dk1"/>
                          </a:solidFill>
                          <a:latin typeface="+mn-lt"/>
                          <a:ea typeface="+mn-ea"/>
                          <a:cs typeface="+mn-cs"/>
                        </a:rPr>
                        <a:t> mode.</a:t>
                      </a:r>
                    </a:p>
                  </a:txBody>
                  <a:tcPr marL="68580" marR="68580" marT="0" marB="0" anchor="ctr"/>
                </a:tc>
              </a:tr>
              <a:tr h="370840">
                <a:tc>
                  <a:txBody>
                    <a:bodyPr/>
                    <a:lstStyle/>
                    <a:p>
                      <a:pPr marL="0" marR="0">
                        <a:lnSpc>
                          <a:spcPct val="100000"/>
                        </a:lnSpc>
                        <a:spcBef>
                          <a:spcPts val="0"/>
                        </a:spcBef>
                        <a:spcAft>
                          <a:spcPts val="600"/>
                        </a:spcAft>
                      </a:pPr>
                      <a:r>
                        <a:rPr lang="en-US" sz="1400" b="1" dirty="0">
                          <a:latin typeface="Courier New" pitchFamily="49" charset="0"/>
                          <a:cs typeface="Courier New" pitchFamily="49" charset="0"/>
                        </a:rPr>
                        <a:t>database-filter all</a:t>
                      </a:r>
                      <a:endParaRPr lang="en-US" sz="1400" b="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169863" marR="0" indent="-169863" algn="l" defTabSz="914400" rtl="0" eaLnBrk="1" latinLnBrk="0" hangingPunct="1">
                        <a:lnSpc>
                          <a:spcPct val="100000"/>
                        </a:lnSpc>
                        <a:spcBef>
                          <a:spcPts val="0"/>
                        </a:spcBef>
                        <a:spcAft>
                          <a:spcPts val="600"/>
                        </a:spcAft>
                        <a:buFont typeface="Arial" pitchFamily="34" charset="0"/>
                        <a:buChar char="•"/>
                      </a:pPr>
                      <a:r>
                        <a:rPr lang="en-US" sz="1400" kern="1200" noProof="0" dirty="0" smtClean="0">
                          <a:solidFill>
                            <a:schemeClr val="dk1"/>
                          </a:solidFill>
                          <a:latin typeface="+mn-lt"/>
                          <a:ea typeface="+mn-ea"/>
                          <a:cs typeface="+mn-cs"/>
                        </a:rPr>
                        <a:t>(Optional) Filters outgoing LSAs to an OSPF neighbor.</a:t>
                      </a:r>
                      <a:endParaRPr lang="en-US" sz="1400" kern="1200" noProof="0" dirty="0">
                        <a:solidFill>
                          <a:schemeClr val="dk1"/>
                        </a:solidFill>
                        <a:latin typeface="+mn-lt"/>
                        <a:ea typeface="+mn-ea"/>
                        <a:cs typeface="+mn-cs"/>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bwMode="auto">
          <a:xfrm>
            <a:off x="2067489" y="5969905"/>
            <a:ext cx="1962644" cy="38573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2" name="Rectangle 41"/>
          <p:cNvSpPr/>
          <p:nvPr/>
        </p:nvSpPr>
        <p:spPr bwMode="auto">
          <a:xfrm>
            <a:off x="1676217" y="5215467"/>
            <a:ext cx="2771605" cy="2297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Non-Broadcast Mode Example (Full-Mesh)</a:t>
            </a:r>
            <a:endParaRPr lang="en-US" dirty="0"/>
          </a:p>
        </p:txBody>
      </p:sp>
      <p:pic>
        <p:nvPicPr>
          <p:cNvPr id="349188" name="Picture 4"/>
          <p:cNvPicPr>
            <a:picLocks noGrp="1" noChangeAspect="1" noChangeArrowheads="1"/>
          </p:cNvPicPr>
          <p:nvPr>
            <p:ph sz="half" idx="10"/>
          </p:nvPr>
        </p:nvPicPr>
        <p:blipFill>
          <a:blip r:embed="rId3"/>
          <a:stretch>
            <a:fillRect/>
          </a:stretch>
        </p:blipFill>
        <p:spPr bwMode="auto">
          <a:xfrm>
            <a:off x="279400" y="1216407"/>
            <a:ext cx="4152900" cy="3896548"/>
          </a:xfrm>
          <a:prstGeom prst="rect">
            <a:avLst/>
          </a:prstGeom>
          <a:noFill/>
          <a:ln w="9525">
            <a:noFill/>
            <a:miter lim="800000"/>
            <a:headEnd/>
            <a:tailEnd/>
          </a:ln>
        </p:spPr>
      </p:pic>
      <p:sp>
        <p:nvSpPr>
          <p:cNvPr id="104" name="Content Placeholder 103"/>
          <p:cNvSpPr>
            <a:spLocks noGrp="1"/>
          </p:cNvSpPr>
          <p:nvPr>
            <p:ph sz="half" idx="11"/>
          </p:nvPr>
        </p:nvSpPr>
        <p:spPr/>
        <p:txBody>
          <a:bodyPr>
            <a:normAutofit/>
          </a:bodyPr>
          <a:lstStyle/>
          <a:p>
            <a:r>
              <a:rPr lang="en-US" sz="2000" dirty="0" smtClean="0"/>
              <a:t>Characteristics of the RFC-compliant</a:t>
            </a:r>
            <a:r>
              <a:rPr lang="en-US" sz="2000" b="1" dirty="0" smtClean="0">
                <a:latin typeface="Courier New" pitchFamily="49" charset="0"/>
                <a:cs typeface="Courier New" pitchFamily="49" charset="0"/>
              </a:rPr>
              <a:t> non-broadcast </a:t>
            </a:r>
            <a:r>
              <a:rPr lang="en-US" sz="2000" dirty="0" smtClean="0"/>
              <a:t>parameter include: </a:t>
            </a:r>
          </a:p>
          <a:p>
            <a:pPr lvl="1"/>
            <a:r>
              <a:rPr lang="en-US" sz="1800" dirty="0" smtClean="0"/>
              <a:t>A full-mesh topology is typically used therefore the DR and BDR are dynamically elected.</a:t>
            </a:r>
          </a:p>
          <a:p>
            <a:pPr lvl="2"/>
            <a:r>
              <a:rPr lang="en-US" sz="1600" dirty="0" smtClean="0"/>
              <a:t>DR / BDR require full connectivity with all other routers.</a:t>
            </a:r>
          </a:p>
          <a:p>
            <a:pPr lvl="1"/>
            <a:r>
              <a:rPr lang="en-US" sz="1800" dirty="0" smtClean="0"/>
              <a:t>One IP subnet.</a:t>
            </a:r>
          </a:p>
          <a:p>
            <a:pPr lvl="1"/>
            <a:r>
              <a:rPr lang="en-US" sz="1800" dirty="0" smtClean="0"/>
              <a:t>OSPF neighbors must be manually configured.</a:t>
            </a:r>
          </a:p>
          <a:p>
            <a:endParaRPr lang="en-US" sz="2000" dirty="0" smtClean="0"/>
          </a:p>
          <a:p>
            <a:endParaRPr lang="en-US" sz="2000" dirty="0"/>
          </a:p>
        </p:txBody>
      </p:sp>
      <p:sp>
        <p:nvSpPr>
          <p:cNvPr id="47" name="Content Placeholder 46"/>
          <p:cNvSpPr>
            <a:spLocks noGrp="1"/>
          </p:cNvSpPr>
          <p:nvPr>
            <p:ph sz="half" idx="12"/>
          </p:nvPr>
        </p:nvSpPr>
        <p:spPr>
          <a:xfrm>
            <a:off x="279400" y="5012267"/>
            <a:ext cx="8552628" cy="1420806"/>
          </a:xfrm>
        </p:spPr>
        <p:txBody>
          <a:bodyPr/>
          <a:lstStyle/>
          <a:p>
            <a:pPr marL="236538" indent="-236538">
              <a:defRPr/>
            </a:pPr>
            <a:r>
              <a:rPr lang="en-US" sz="1200" dirty="0" smtClean="0"/>
              <a:t>R1(config)# </a:t>
            </a:r>
            <a:r>
              <a:rPr lang="en-US" sz="1200" b="1" dirty="0" smtClean="0"/>
              <a:t>interface S0/0/0</a:t>
            </a:r>
          </a:p>
          <a:p>
            <a:pPr marL="236538" indent="-236538">
              <a:defRPr/>
            </a:pPr>
            <a:r>
              <a:rPr lang="en-US" sz="1200" dirty="0" smtClean="0"/>
              <a:t>R1(config-if)# </a:t>
            </a:r>
            <a:r>
              <a:rPr lang="en-US" sz="1200" b="1" dirty="0" smtClean="0"/>
              <a:t>ip ospf network non-broadcast</a:t>
            </a:r>
          </a:p>
          <a:p>
            <a:pPr marL="236538" indent="-236538">
              <a:defRPr/>
            </a:pPr>
            <a:r>
              <a:rPr lang="en-US" sz="1200" dirty="0" smtClean="0"/>
              <a:t>R1(config-if)# </a:t>
            </a:r>
            <a:r>
              <a:rPr lang="en-US" sz="1200" b="1" dirty="0" smtClean="0"/>
              <a:t>exit</a:t>
            </a:r>
          </a:p>
          <a:p>
            <a:pPr marL="236538" indent="-236538">
              <a:defRPr/>
            </a:pPr>
            <a:r>
              <a:rPr lang="en-US" sz="1200" dirty="0" smtClean="0"/>
              <a:t>R1(config)# </a:t>
            </a:r>
            <a:r>
              <a:rPr lang="en-US" sz="1200" b="1" dirty="0" smtClean="0"/>
              <a:t>router ospf 1</a:t>
            </a:r>
          </a:p>
          <a:p>
            <a:pPr marL="236538" indent="-236538">
              <a:defRPr/>
            </a:pPr>
            <a:r>
              <a:rPr lang="en-US" sz="1200" dirty="0" smtClean="0"/>
              <a:t>R1(config-router)# </a:t>
            </a:r>
            <a:r>
              <a:rPr lang="en-US" sz="1200" b="1" dirty="0" smtClean="0"/>
              <a:t>network 192.168.1.0 0.0.0.255 area 0</a:t>
            </a:r>
          </a:p>
          <a:p>
            <a:pPr marL="236538" indent="-236538">
              <a:defRPr/>
            </a:pPr>
            <a:r>
              <a:rPr lang="en-US" sz="1200" dirty="0" smtClean="0"/>
              <a:t>R1(config-router)# </a:t>
            </a:r>
            <a:r>
              <a:rPr lang="en-US" sz="1200" b="1" dirty="0" smtClean="0"/>
              <a:t>neighbor 192.168.1.2</a:t>
            </a:r>
          </a:p>
          <a:p>
            <a:pPr marL="236538" indent="-236538">
              <a:defRPr/>
            </a:pPr>
            <a:r>
              <a:rPr lang="en-US" sz="1200" dirty="0" smtClean="0"/>
              <a:t>R1(config-router)# </a:t>
            </a:r>
            <a:r>
              <a:rPr lang="en-US" sz="1200" b="1" dirty="0" smtClean="0"/>
              <a:t>neighbor 192.168.1.3</a:t>
            </a:r>
            <a:endParaRPr lang="en-US" sz="1200" dirty="0" smtClean="0"/>
          </a:p>
          <a:p>
            <a:endParaRPr lang="en-US" sz="1200"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bwMode="auto">
          <a:xfrm>
            <a:off x="2067489" y="5969905"/>
            <a:ext cx="2978644" cy="38573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2" name="Rectangle 41"/>
          <p:cNvSpPr/>
          <p:nvPr/>
        </p:nvSpPr>
        <p:spPr bwMode="auto">
          <a:xfrm>
            <a:off x="1676217" y="5215467"/>
            <a:ext cx="2771605" cy="2297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a:xfrm>
            <a:off x="268941" y="365379"/>
            <a:ext cx="8875059" cy="740664"/>
          </a:xfrm>
        </p:spPr>
        <p:txBody>
          <a:bodyPr>
            <a:normAutofit/>
          </a:bodyPr>
          <a:lstStyle/>
          <a:p>
            <a:r>
              <a:rPr lang="en-US" dirty="0" smtClean="0"/>
              <a:t>Non-Broadcast Mode Example (Partial-Mesh)</a:t>
            </a:r>
            <a:endParaRPr lang="en-US" dirty="0"/>
          </a:p>
        </p:txBody>
      </p:sp>
      <p:pic>
        <p:nvPicPr>
          <p:cNvPr id="349188" name="Picture 4"/>
          <p:cNvPicPr>
            <a:picLocks noGrp="1" noChangeAspect="1" noChangeArrowheads="1"/>
          </p:cNvPicPr>
          <p:nvPr>
            <p:ph sz="half" idx="10"/>
          </p:nvPr>
        </p:nvPicPr>
        <p:blipFill>
          <a:blip r:embed="rId3"/>
          <a:stretch>
            <a:fillRect/>
          </a:stretch>
        </p:blipFill>
        <p:spPr bwMode="auto">
          <a:xfrm>
            <a:off x="279400" y="1216407"/>
            <a:ext cx="4152900" cy="3896548"/>
          </a:xfrm>
          <a:prstGeom prst="rect">
            <a:avLst/>
          </a:prstGeom>
          <a:noFill/>
          <a:ln w="9525">
            <a:noFill/>
            <a:miter lim="800000"/>
            <a:headEnd/>
            <a:tailEnd/>
          </a:ln>
        </p:spPr>
      </p:pic>
      <p:sp>
        <p:nvSpPr>
          <p:cNvPr id="104" name="Content Placeholder 103"/>
          <p:cNvSpPr>
            <a:spLocks noGrp="1"/>
          </p:cNvSpPr>
          <p:nvPr>
            <p:ph sz="half" idx="11"/>
          </p:nvPr>
        </p:nvSpPr>
        <p:spPr/>
        <p:txBody>
          <a:bodyPr>
            <a:normAutofit/>
          </a:bodyPr>
          <a:lstStyle/>
          <a:p>
            <a:r>
              <a:rPr lang="en-US" sz="2000" dirty="0" smtClean="0"/>
              <a:t>Characteristics of the RFC-compliant</a:t>
            </a:r>
            <a:r>
              <a:rPr lang="en-US" sz="2000" b="1" dirty="0" smtClean="0">
                <a:latin typeface="Courier New" pitchFamily="49" charset="0"/>
                <a:cs typeface="Courier New" pitchFamily="49" charset="0"/>
              </a:rPr>
              <a:t> non-broadcast </a:t>
            </a:r>
            <a:r>
              <a:rPr lang="en-US" sz="2000" dirty="0" smtClean="0"/>
              <a:t>parameter include: </a:t>
            </a:r>
          </a:p>
          <a:p>
            <a:pPr lvl="1"/>
            <a:r>
              <a:rPr lang="en-US" sz="1800" dirty="0" smtClean="0"/>
              <a:t>If a partial-mesh topology is used then the DR and BDR are elected manually using the</a:t>
            </a:r>
            <a:r>
              <a:rPr lang="en-US" sz="1800" b="1" dirty="0" smtClean="0">
                <a:latin typeface="Courier New" pitchFamily="49" charset="0"/>
                <a:cs typeface="Courier New" pitchFamily="49" charset="0"/>
              </a:rPr>
              <a:t> priority </a:t>
            </a:r>
            <a:r>
              <a:rPr lang="en-US" sz="1800" dirty="0" smtClean="0"/>
              <a:t>parameter on the hub router.</a:t>
            </a:r>
          </a:p>
          <a:p>
            <a:pPr lvl="1"/>
            <a:r>
              <a:rPr lang="en-US" sz="1800" dirty="0" smtClean="0"/>
              <a:t>One IP subnet.</a:t>
            </a:r>
          </a:p>
          <a:p>
            <a:pPr lvl="1"/>
            <a:r>
              <a:rPr lang="en-US" sz="1800" dirty="0" smtClean="0"/>
              <a:t>OSPF neighbors must be manually configured.</a:t>
            </a:r>
          </a:p>
          <a:p>
            <a:endParaRPr lang="en-US" sz="2000" dirty="0" smtClean="0"/>
          </a:p>
          <a:p>
            <a:endParaRPr lang="en-US" sz="2000" dirty="0"/>
          </a:p>
        </p:txBody>
      </p:sp>
      <p:sp>
        <p:nvSpPr>
          <p:cNvPr id="47" name="Content Placeholder 46"/>
          <p:cNvSpPr>
            <a:spLocks noGrp="1"/>
          </p:cNvSpPr>
          <p:nvPr>
            <p:ph sz="half" idx="12"/>
          </p:nvPr>
        </p:nvSpPr>
        <p:spPr>
          <a:xfrm>
            <a:off x="279400" y="5012267"/>
            <a:ext cx="8552628" cy="1420806"/>
          </a:xfrm>
        </p:spPr>
        <p:txBody>
          <a:bodyPr/>
          <a:lstStyle/>
          <a:p>
            <a:pPr marL="236538" indent="-236538">
              <a:defRPr/>
            </a:pPr>
            <a:r>
              <a:rPr lang="en-US" sz="1200" dirty="0" smtClean="0"/>
              <a:t>R1(config)# </a:t>
            </a:r>
            <a:r>
              <a:rPr lang="en-US" sz="1200" b="1" dirty="0" smtClean="0"/>
              <a:t>interface S0/0/0</a:t>
            </a:r>
          </a:p>
          <a:p>
            <a:pPr marL="236538" indent="-236538">
              <a:defRPr/>
            </a:pPr>
            <a:r>
              <a:rPr lang="en-US" sz="1200" dirty="0" smtClean="0"/>
              <a:t>R1(config-if)# </a:t>
            </a:r>
            <a:r>
              <a:rPr lang="en-US" sz="1200" b="1" dirty="0" smtClean="0"/>
              <a:t>ip ospf network non-broadcast</a:t>
            </a:r>
          </a:p>
          <a:p>
            <a:pPr marL="236538" indent="-236538">
              <a:defRPr/>
            </a:pPr>
            <a:r>
              <a:rPr lang="en-US" sz="1200" dirty="0" smtClean="0"/>
              <a:t>R1(config-if)# </a:t>
            </a:r>
            <a:r>
              <a:rPr lang="en-US" sz="1200" b="1" dirty="0" smtClean="0"/>
              <a:t>exit</a:t>
            </a:r>
          </a:p>
          <a:p>
            <a:pPr marL="236538" indent="-236538">
              <a:defRPr/>
            </a:pPr>
            <a:r>
              <a:rPr lang="en-US" sz="1200" dirty="0" smtClean="0"/>
              <a:t>R1(config)# </a:t>
            </a:r>
            <a:r>
              <a:rPr lang="en-US" sz="1200" b="1" dirty="0" smtClean="0"/>
              <a:t>router ospf 1</a:t>
            </a:r>
          </a:p>
          <a:p>
            <a:pPr marL="236538" indent="-236538">
              <a:defRPr/>
            </a:pPr>
            <a:r>
              <a:rPr lang="en-US" sz="1200" dirty="0" smtClean="0"/>
              <a:t>R1(config-router)# </a:t>
            </a:r>
            <a:r>
              <a:rPr lang="en-US" sz="1200" b="1" dirty="0" smtClean="0"/>
              <a:t>network 192.168.1.0 0.0.0.255 area 0</a:t>
            </a:r>
          </a:p>
          <a:p>
            <a:pPr marL="236538" indent="-236538">
              <a:defRPr/>
            </a:pPr>
            <a:r>
              <a:rPr lang="en-US" sz="1200" dirty="0" smtClean="0"/>
              <a:t>R1(config-router)# </a:t>
            </a:r>
            <a:r>
              <a:rPr lang="en-US" sz="1200" b="1" dirty="0" smtClean="0"/>
              <a:t>neighbor 192.168.1.2 priority 0</a:t>
            </a:r>
          </a:p>
          <a:p>
            <a:pPr marL="236538" indent="-236538">
              <a:defRPr/>
            </a:pPr>
            <a:r>
              <a:rPr lang="en-US" sz="1200" dirty="0" smtClean="0"/>
              <a:t>R1(config-router)# </a:t>
            </a:r>
            <a:r>
              <a:rPr lang="en-US" sz="1200" b="1" dirty="0" smtClean="0"/>
              <a:t>neighbor 192.168.1.3 priority 0</a:t>
            </a:r>
            <a:endParaRPr lang="en-US" sz="1200" dirty="0" smtClean="0"/>
          </a:p>
          <a:p>
            <a:endParaRPr lang="en-US" sz="1200" dirty="0"/>
          </a:p>
        </p:txBody>
      </p:sp>
      <p:sp>
        <p:nvSpPr>
          <p:cNvPr id="8" name="Rectangle 7"/>
          <p:cNvSpPr/>
          <p:nvPr/>
        </p:nvSpPr>
        <p:spPr bwMode="auto">
          <a:xfrm>
            <a:off x="1264356" y="1343378"/>
            <a:ext cx="2077155" cy="541866"/>
          </a:xfrm>
          <a:prstGeom prst="rect">
            <a:avLst/>
          </a:prstGeom>
          <a:solidFill>
            <a:schemeClr val="bg1"/>
          </a:solidFill>
          <a:ln w="9525" cap="flat" cmpd="sng" algn="ctr">
            <a:solidFill>
              <a:schemeClr val="accent3"/>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bwMode="auto">
          <a:xfrm>
            <a:off x="1676217" y="5215467"/>
            <a:ext cx="3290894" cy="21448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Point-to-multipoint Mode Example</a:t>
            </a:r>
            <a:endParaRPr lang="en-US" dirty="0"/>
          </a:p>
        </p:txBody>
      </p:sp>
      <p:pic>
        <p:nvPicPr>
          <p:cNvPr id="349188" name="Picture 4"/>
          <p:cNvPicPr>
            <a:picLocks noGrp="1" noChangeAspect="1" noChangeArrowheads="1"/>
          </p:cNvPicPr>
          <p:nvPr>
            <p:ph sz="half" idx="10"/>
          </p:nvPr>
        </p:nvPicPr>
        <p:blipFill>
          <a:blip r:embed="rId3"/>
          <a:stretch>
            <a:fillRect/>
          </a:stretch>
        </p:blipFill>
        <p:spPr bwMode="auto">
          <a:xfrm>
            <a:off x="279400" y="1216407"/>
            <a:ext cx="4152900" cy="3896548"/>
          </a:xfrm>
          <a:prstGeom prst="rect">
            <a:avLst/>
          </a:prstGeom>
          <a:noFill/>
          <a:ln w="9525">
            <a:noFill/>
            <a:miter lim="800000"/>
            <a:headEnd/>
            <a:tailEnd/>
          </a:ln>
        </p:spPr>
      </p:pic>
      <p:sp>
        <p:nvSpPr>
          <p:cNvPr id="104" name="Content Placeholder 103"/>
          <p:cNvSpPr>
            <a:spLocks noGrp="1"/>
          </p:cNvSpPr>
          <p:nvPr>
            <p:ph sz="half" idx="11"/>
          </p:nvPr>
        </p:nvSpPr>
        <p:spPr/>
        <p:txBody>
          <a:bodyPr>
            <a:normAutofit/>
          </a:bodyPr>
          <a:lstStyle/>
          <a:p>
            <a:r>
              <a:rPr lang="en-US" sz="2000" dirty="0" smtClean="0"/>
              <a:t>Characteristics of the RFC-compliant</a:t>
            </a:r>
            <a:r>
              <a:rPr lang="en-US" sz="2000" b="1" dirty="0" smtClean="0">
                <a:latin typeface="Courier New" pitchFamily="49" charset="0"/>
                <a:cs typeface="Courier New" pitchFamily="49" charset="0"/>
              </a:rPr>
              <a:t> point-to-multipoint </a:t>
            </a:r>
            <a:r>
              <a:rPr lang="en-US" sz="2000" dirty="0" smtClean="0"/>
              <a:t>parameter include: </a:t>
            </a:r>
          </a:p>
          <a:p>
            <a:pPr lvl="1"/>
            <a:r>
              <a:rPr lang="en-US" sz="1800" dirty="0" smtClean="0"/>
              <a:t>Used with partial-mesh or hub-and-spoke (star) topology. </a:t>
            </a:r>
          </a:p>
          <a:p>
            <a:pPr lvl="1"/>
            <a:r>
              <a:rPr lang="en-US" sz="1800" dirty="0" smtClean="0"/>
              <a:t>One IP subnet.</a:t>
            </a:r>
          </a:p>
          <a:p>
            <a:pPr lvl="1"/>
            <a:r>
              <a:rPr lang="en-US" sz="1800" dirty="0" smtClean="0"/>
              <a:t>DR and BDR not required.</a:t>
            </a:r>
          </a:p>
          <a:p>
            <a:pPr lvl="1"/>
            <a:r>
              <a:rPr lang="en-US" sz="1800" dirty="0" smtClean="0"/>
              <a:t>Uses multicast OSPF hello packets to dynamically discover neighbors.</a:t>
            </a:r>
          </a:p>
          <a:p>
            <a:endParaRPr lang="en-US" sz="2000" dirty="0"/>
          </a:p>
        </p:txBody>
      </p:sp>
      <p:sp>
        <p:nvSpPr>
          <p:cNvPr id="47" name="Content Placeholder 46"/>
          <p:cNvSpPr>
            <a:spLocks noGrp="1"/>
          </p:cNvSpPr>
          <p:nvPr>
            <p:ph sz="half" idx="12"/>
          </p:nvPr>
        </p:nvSpPr>
        <p:spPr>
          <a:xfrm>
            <a:off x="279400" y="5012267"/>
            <a:ext cx="8552628" cy="1420806"/>
          </a:xfrm>
        </p:spPr>
        <p:txBody>
          <a:bodyPr/>
          <a:lstStyle/>
          <a:p>
            <a:pPr marL="236538" indent="-236538">
              <a:defRPr/>
            </a:pPr>
            <a:r>
              <a:rPr lang="en-US" sz="1200" dirty="0" smtClean="0"/>
              <a:t>R1(config)# </a:t>
            </a:r>
            <a:r>
              <a:rPr lang="en-US" sz="1200" b="1" dirty="0" smtClean="0"/>
              <a:t>interface S0/0/0</a:t>
            </a:r>
          </a:p>
          <a:p>
            <a:pPr marL="236538" indent="-236538">
              <a:defRPr/>
            </a:pPr>
            <a:r>
              <a:rPr lang="en-US" sz="1200" dirty="0" smtClean="0"/>
              <a:t>R1(config-if)# </a:t>
            </a:r>
            <a:r>
              <a:rPr lang="en-US" sz="1200" b="1" dirty="0" smtClean="0"/>
              <a:t>ip ospf network point-to-multipoint</a:t>
            </a:r>
          </a:p>
          <a:p>
            <a:pPr marL="236538" indent="-236538">
              <a:defRPr/>
            </a:pPr>
            <a:r>
              <a:rPr lang="en-US" sz="1200" dirty="0" smtClean="0"/>
              <a:t>R1(config-if)# </a:t>
            </a:r>
            <a:r>
              <a:rPr lang="en-US" sz="1200" b="1" dirty="0" smtClean="0"/>
              <a:t>exit</a:t>
            </a:r>
          </a:p>
          <a:p>
            <a:pPr marL="236538" indent="-236538">
              <a:defRPr/>
            </a:pPr>
            <a:r>
              <a:rPr lang="en-US" sz="1200" dirty="0" smtClean="0"/>
              <a:t>R1(config)# </a:t>
            </a:r>
            <a:r>
              <a:rPr lang="en-US" sz="1200" b="1" dirty="0" smtClean="0"/>
              <a:t>router ospf 1</a:t>
            </a:r>
          </a:p>
          <a:p>
            <a:pPr marL="236538" indent="-236538">
              <a:defRPr/>
            </a:pPr>
            <a:r>
              <a:rPr lang="en-US" sz="1200" dirty="0" smtClean="0"/>
              <a:t>R1(config-router)# </a:t>
            </a:r>
            <a:r>
              <a:rPr lang="en-US" sz="1200" b="1" dirty="0" smtClean="0"/>
              <a:t>network 192.168.1.0 0.0.0.255 area 0</a:t>
            </a:r>
          </a:p>
          <a:p>
            <a:pPr marL="236538" indent="-236538">
              <a:defRPr/>
            </a:pPr>
            <a:r>
              <a:rPr lang="en-US" sz="1200" dirty="0" smtClean="0"/>
              <a:t>R1(config-router)#</a:t>
            </a:r>
          </a:p>
          <a:p>
            <a:endParaRPr lang="en-US" sz="1200" dirty="0"/>
          </a:p>
        </p:txBody>
      </p:sp>
      <p:sp>
        <p:nvSpPr>
          <p:cNvPr id="11" name="Rectangle 10"/>
          <p:cNvSpPr/>
          <p:nvPr/>
        </p:nvSpPr>
        <p:spPr bwMode="auto">
          <a:xfrm>
            <a:off x="1264356" y="1343378"/>
            <a:ext cx="2077155" cy="541866"/>
          </a:xfrm>
          <a:prstGeom prst="rect">
            <a:avLst/>
          </a:prstGeom>
          <a:solidFill>
            <a:schemeClr val="bg1"/>
          </a:solidFill>
          <a:ln w="9525" cap="flat" cmpd="sng" algn="ctr">
            <a:solidFill>
              <a:schemeClr val="accent3"/>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IPD</Template>
  <TotalTime>26403</TotalTime>
  <Pages>28</Pages>
  <Words>23419</Words>
  <Application>Microsoft Office PowerPoint</Application>
  <PresentationFormat>On-screen Show (4:3)</PresentationFormat>
  <Paragraphs>2703</Paragraphs>
  <Slides>193</Slides>
  <Notes>129</Notes>
  <HiddenSlides>0</HiddenSlides>
  <MMClips>0</MMClips>
  <ScaleCrop>false</ScaleCrop>
  <HeadingPairs>
    <vt:vector size="4" baseType="variant">
      <vt:variant>
        <vt:lpstr>Theme</vt:lpstr>
      </vt:variant>
      <vt:variant>
        <vt:i4>1</vt:i4>
      </vt:variant>
      <vt:variant>
        <vt:lpstr>Slide Titles</vt:lpstr>
      </vt:variant>
      <vt:variant>
        <vt:i4>193</vt:i4>
      </vt:variant>
    </vt:vector>
  </HeadingPairs>
  <TitlesOfParts>
    <vt:vector size="194" baseType="lpstr">
      <vt:lpstr>CCNP Instructor PPT2</vt:lpstr>
      <vt:lpstr>Chapter 3:  Configuring the Open Shortest Path First Protocol</vt:lpstr>
      <vt:lpstr>Chapter 3 Objectives</vt:lpstr>
      <vt:lpstr>Understanding OSPF Terminology and Operation </vt:lpstr>
      <vt:lpstr>Open Shortest Path First (OSPF)</vt:lpstr>
      <vt:lpstr>OSPF Features</vt:lpstr>
      <vt:lpstr>Link-State Protocol Characteristics </vt:lpstr>
      <vt:lpstr>Link-State Protocol Advantages</vt:lpstr>
      <vt:lpstr>OSPF Terminology</vt:lpstr>
      <vt:lpstr>OSPF Router Tables / Databases</vt:lpstr>
      <vt:lpstr>Link-State Advertisements (LSAs)</vt:lpstr>
      <vt:lpstr>Link-State Database (LSDB)</vt:lpstr>
      <vt:lpstr>SPF Routing Algorithm</vt:lpstr>
      <vt:lpstr>SPF Tree and Routing Table</vt:lpstr>
      <vt:lpstr>OSPF Areas</vt:lpstr>
      <vt:lpstr>OSPF Two-Layer Hierarchy</vt:lpstr>
      <vt:lpstr>OSPF Router Types</vt:lpstr>
      <vt:lpstr>OSPF Router Types</vt:lpstr>
      <vt:lpstr>Internal Router</vt:lpstr>
      <vt:lpstr>Backbone Router</vt:lpstr>
      <vt:lpstr>Area Border Router (ABR)</vt:lpstr>
      <vt:lpstr>Autonomous System Boundary Router (ASBR)</vt:lpstr>
      <vt:lpstr>OSPF Router Types</vt:lpstr>
      <vt:lpstr>DR and BDR Routers</vt:lpstr>
      <vt:lpstr>OSPF Metric Calculation</vt:lpstr>
      <vt:lpstr>OSPF Cost Formula</vt:lpstr>
      <vt:lpstr>Slide 26</vt:lpstr>
      <vt:lpstr>OSPF Packet</vt:lpstr>
      <vt:lpstr>OSPF Packet</vt:lpstr>
      <vt:lpstr>OSPF Header</vt:lpstr>
      <vt:lpstr>OSPF Packet Types</vt:lpstr>
      <vt:lpstr>OSPF Packet Types</vt:lpstr>
      <vt:lpstr>OSPF Message</vt:lpstr>
      <vt:lpstr>Type 1 - OSPF Hello Packet</vt:lpstr>
      <vt:lpstr>Type 1 - OSPF Hello Packet</vt:lpstr>
      <vt:lpstr>Type 1 - OSPF Hello Packet</vt:lpstr>
      <vt:lpstr>Type 1 - OSPF Hello Packet</vt:lpstr>
      <vt:lpstr>Type 2 - OSPF DBD Packet</vt:lpstr>
      <vt:lpstr>Type 3 - OSPF LSR Packet</vt:lpstr>
      <vt:lpstr>Type 4 - OSPF LSU Packet</vt:lpstr>
      <vt:lpstr>Type 5 - OSPF LSAck Packet</vt:lpstr>
      <vt:lpstr>OSPF States</vt:lpstr>
      <vt:lpstr>Neighbor Discovery – Hello Protocol</vt:lpstr>
      <vt:lpstr>Database Synchronization &amp; Route Calc</vt:lpstr>
      <vt:lpstr>Adjacent OSPF Neighbors</vt:lpstr>
      <vt:lpstr>Link-State Data Structures</vt:lpstr>
      <vt:lpstr>Link-State Data Structures</vt:lpstr>
      <vt:lpstr>OSPF Administrative Distance</vt:lpstr>
      <vt:lpstr>Slide 48</vt:lpstr>
      <vt:lpstr>Planning to Deploy OSPF</vt:lpstr>
      <vt:lpstr>Implementing OSPF</vt:lpstr>
      <vt:lpstr>Verifying OSPF</vt:lpstr>
      <vt:lpstr>Documenting</vt:lpstr>
      <vt:lpstr>Slide 53</vt:lpstr>
      <vt:lpstr>Enable OSPF Routing</vt:lpstr>
      <vt:lpstr>Identify OSPF Networks</vt:lpstr>
      <vt:lpstr>The Wildcard Mask</vt:lpstr>
      <vt:lpstr>Identify OSPF Networks</vt:lpstr>
      <vt:lpstr>Define the Interface Bandwidth</vt:lpstr>
      <vt:lpstr>Configuring Single-Area OSPF Example</vt:lpstr>
      <vt:lpstr>Configuring Single-Area OSPF Example</vt:lpstr>
      <vt:lpstr>Configuring Multi-Area OSPF Example</vt:lpstr>
      <vt:lpstr>Alternate Multi-Area OSPF Configuration</vt:lpstr>
      <vt:lpstr>OSPF Router ID</vt:lpstr>
      <vt:lpstr>OSPF Router ID</vt:lpstr>
      <vt:lpstr>Define the Router ID</vt:lpstr>
      <vt:lpstr>Verifying the Router-ID</vt:lpstr>
      <vt:lpstr>Verifying OSPF</vt:lpstr>
      <vt:lpstr>Verifying OSPF: show ip protocols</vt:lpstr>
      <vt:lpstr>Verifying OSPF: show ip ospf neighbors</vt:lpstr>
      <vt:lpstr>Verifying OSPF: show ip route ospf</vt:lpstr>
      <vt:lpstr>Clearing the OSPF Routing Table</vt:lpstr>
      <vt:lpstr>Verifying OSPF: show ip ospf interface</vt:lpstr>
      <vt:lpstr>Verifying OSPF: show ip ospf</vt:lpstr>
      <vt:lpstr>Understanding OSPF Network Types</vt:lpstr>
      <vt:lpstr>OSPF Network Types</vt:lpstr>
      <vt:lpstr>Broadcast </vt:lpstr>
      <vt:lpstr>Broadcast Challenge: Multiple Adjacencies</vt:lpstr>
      <vt:lpstr>Broadcast Challenge: Extensive LSAs</vt:lpstr>
      <vt:lpstr>Solution: Designated Router</vt:lpstr>
      <vt:lpstr>Designated Router (DR)</vt:lpstr>
      <vt:lpstr>Backup Designated Router (BDR)</vt:lpstr>
      <vt:lpstr>DR/BDR</vt:lpstr>
      <vt:lpstr>Assigning Router Priority</vt:lpstr>
      <vt:lpstr>The Election of the DR</vt:lpstr>
      <vt:lpstr>Manipulating the Election Process</vt:lpstr>
      <vt:lpstr>Point-to-Point</vt:lpstr>
      <vt:lpstr>OSPF over MPLS</vt:lpstr>
      <vt:lpstr>OSPF over Layer 3 MPLS VPN</vt:lpstr>
      <vt:lpstr>OSPF over Layer 2 MPLS VPN</vt:lpstr>
      <vt:lpstr>Nonbroadcast Multiaccess (NBMA)</vt:lpstr>
      <vt:lpstr>DR Election in an NBMA Topology</vt:lpstr>
      <vt:lpstr>OSPF over NBMA Topology</vt:lpstr>
      <vt:lpstr>OSPF over NBMA Topology</vt:lpstr>
      <vt:lpstr>Assign an NBMA Topology Mode</vt:lpstr>
      <vt:lpstr>NBMA Topology Modes of Operation</vt:lpstr>
      <vt:lpstr>Identify a Neighboring Router</vt:lpstr>
      <vt:lpstr>Non-Broadcast Mode Example (Full-Mesh)</vt:lpstr>
      <vt:lpstr>Non-Broadcast Mode Example (Partial-Mesh)</vt:lpstr>
      <vt:lpstr>Point-to-multipoint Mode Example</vt:lpstr>
      <vt:lpstr>Point-to-multipoint non-broadcast Mode</vt:lpstr>
      <vt:lpstr>Broadcast Mode Example</vt:lpstr>
      <vt:lpstr>Point-to-point Mode Example</vt:lpstr>
      <vt:lpstr>Subinterfaces</vt:lpstr>
      <vt:lpstr>Define a Subinterface</vt:lpstr>
      <vt:lpstr>Using Point-to-point Subinterfaces</vt:lpstr>
      <vt:lpstr>Using Multipoint Subinterfaces</vt:lpstr>
      <vt:lpstr>OSPF over NBMA Topology Summary</vt:lpstr>
      <vt:lpstr>Slide 108</vt:lpstr>
      <vt:lpstr>LSAs</vt:lpstr>
      <vt:lpstr>LSA Type 1: Router LSA</vt:lpstr>
      <vt:lpstr>LSA Type 1: Link Types</vt:lpstr>
      <vt:lpstr>LSA Type 2: Network LSA</vt:lpstr>
      <vt:lpstr>LSA Type 3: Summary LSA</vt:lpstr>
      <vt:lpstr>LSA Type 4: Summary LSA</vt:lpstr>
      <vt:lpstr>LSA Type 5: External LSA</vt:lpstr>
      <vt:lpstr>LSA Type 7: NSSA LSA</vt:lpstr>
      <vt:lpstr>Interpreting the OSPF LSDB and Routing Table</vt:lpstr>
      <vt:lpstr>Interpreting the OSPF Database</vt:lpstr>
      <vt:lpstr>LSA Sequence Numbering</vt:lpstr>
      <vt:lpstr>Route Designator in Routing Table</vt:lpstr>
      <vt:lpstr>Best Path Calculation</vt:lpstr>
      <vt:lpstr>ASBR – Type 1 and 2 Routes</vt:lpstr>
      <vt:lpstr>ASBR – Type 1 and 2 Routes</vt:lpstr>
      <vt:lpstr>E2 Routes</vt:lpstr>
      <vt:lpstr>E1 Routes</vt:lpstr>
      <vt:lpstr>Configuring OSPF LSDB Overload Protection</vt:lpstr>
      <vt:lpstr>Slide 127</vt:lpstr>
      <vt:lpstr>OSPF Passive-Interface</vt:lpstr>
      <vt:lpstr>Passive-Interface Example</vt:lpstr>
      <vt:lpstr>Propagating a Default Route</vt:lpstr>
      <vt:lpstr>default-information originate Command </vt:lpstr>
      <vt:lpstr>default-information originate Example</vt:lpstr>
      <vt:lpstr>Route Summarization</vt:lpstr>
      <vt:lpstr>Using Route Summarization</vt:lpstr>
      <vt:lpstr>Types of Route Summarization</vt:lpstr>
      <vt:lpstr>Intra-Area Summarization</vt:lpstr>
      <vt:lpstr>Intra-Area Summarization Example</vt:lpstr>
      <vt:lpstr>External Summarization</vt:lpstr>
      <vt:lpstr>External Summarization</vt:lpstr>
      <vt:lpstr>Virtual Links </vt:lpstr>
      <vt:lpstr>LSAs on Virtual Links </vt:lpstr>
      <vt:lpstr>Configuring Virtual Links</vt:lpstr>
      <vt:lpstr>Virtual-Link Example</vt:lpstr>
      <vt:lpstr>Verifying a Virtual-Link Example</vt:lpstr>
      <vt:lpstr>Changing the Reference Bandwidth</vt:lpstr>
      <vt:lpstr>Changing the Reference Bandwidth</vt:lpstr>
      <vt:lpstr>Modifying the Cost of a Link</vt:lpstr>
      <vt:lpstr>Override the Default Interface Cost</vt:lpstr>
      <vt:lpstr>OSPF Two-Layer Hierarchy - Review</vt:lpstr>
      <vt:lpstr>OSPF Special Area Types</vt:lpstr>
      <vt:lpstr>OSPF Area Types</vt:lpstr>
      <vt:lpstr>Stub and Totally Stub Area Characteristics</vt:lpstr>
      <vt:lpstr>Stub and Totally Stub Area Characteristics</vt:lpstr>
      <vt:lpstr>Configure a Stub Area</vt:lpstr>
      <vt:lpstr>Change the Default Cost</vt:lpstr>
      <vt:lpstr>Stub Area</vt:lpstr>
      <vt:lpstr>Configuring a Stub Area</vt:lpstr>
      <vt:lpstr>Totally Stubby Area</vt:lpstr>
      <vt:lpstr>Configure a Totally Stubby Area</vt:lpstr>
      <vt:lpstr>Configuring a Totally Stubby Area</vt:lpstr>
      <vt:lpstr>Not-So-Stubby Area (NSSA)</vt:lpstr>
      <vt:lpstr>Configure an NSSA</vt:lpstr>
      <vt:lpstr>Configuring a NSSA Area</vt:lpstr>
      <vt:lpstr>Totally Stubby NSSA</vt:lpstr>
      <vt:lpstr>Configuring a Totally Stubby NSSA Area</vt:lpstr>
      <vt:lpstr>How Does OSPF Generate Default Routes?</vt:lpstr>
      <vt:lpstr>Example OSPF Area Types in a Network</vt:lpstr>
      <vt:lpstr>Slide 168</vt:lpstr>
      <vt:lpstr>OSPF Authentication</vt:lpstr>
      <vt:lpstr>OSPF Authentication Types</vt:lpstr>
      <vt:lpstr>Planning for OSPF</vt:lpstr>
      <vt:lpstr>Configure A Key for Simple Authentication</vt:lpstr>
      <vt:lpstr>Configure the MD5 Key-ID and Key</vt:lpstr>
      <vt:lpstr>Configure the Authentication Mode for OSPF</vt:lpstr>
      <vt:lpstr>Configuring Simple Password Authentication</vt:lpstr>
      <vt:lpstr>Configuring Simple Password Authentication</vt:lpstr>
      <vt:lpstr>Verifying Simple Password Authentication</vt:lpstr>
      <vt:lpstr>Troubleshooting Simple Password Problems</vt:lpstr>
      <vt:lpstr>Troubleshooting Simple Password Problems</vt:lpstr>
      <vt:lpstr>Configuring MD5 Authentication</vt:lpstr>
      <vt:lpstr>Configuring MD5 Authentication</vt:lpstr>
      <vt:lpstr>Verifying MD5 Authentication</vt:lpstr>
      <vt:lpstr>Verifying MD5 Authentication</vt:lpstr>
      <vt:lpstr>Troubleshooting MD5 Authentication</vt:lpstr>
      <vt:lpstr>Chapter 3 Summary</vt:lpstr>
      <vt:lpstr>Chapter 3 Summary (cont.)</vt:lpstr>
      <vt:lpstr>Chapter 3 Summary (cont.)</vt:lpstr>
      <vt:lpstr>Chapter 3 Summary (cont.)</vt:lpstr>
      <vt:lpstr>Chapter 3 Summary (cont.)</vt:lpstr>
      <vt:lpstr>Chapter 3 Summary (cont.)</vt:lpstr>
      <vt:lpstr>Resources</vt:lpstr>
      <vt:lpstr>Chapter 3 Labs</vt:lpstr>
      <vt:lpstr>Slide 193</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3</dc:title>
  <dc:subject/>
  <dc:creator>Cisco Systems</dc:creator>
  <cp:keywords/>
  <dc:description/>
  <cp:lastModifiedBy>Sonya Coker</cp:lastModifiedBy>
  <cp:revision>1438</cp:revision>
  <cp:lastPrinted>1999-01-27T00:54:54Z</cp:lastPrinted>
  <dcterms:created xsi:type="dcterms:W3CDTF">2010-07-05T20:10:47Z</dcterms:created>
  <dcterms:modified xsi:type="dcterms:W3CDTF">2010-10-04T14:33:30Z</dcterms:modified>
</cp:coreProperties>
</file>