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diagrams/colors1.xml" ContentType="application/vnd.openxmlformats-officedocument.drawingml.diagramColors+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diagrams/data1.xml" ContentType="application/vnd.openxmlformats-officedocument.drawingml.diagramData+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8.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963" r:id="rId1"/>
  </p:sldMasterIdLst>
  <p:notesMasterIdLst>
    <p:notesMasterId r:id="rId182"/>
  </p:notesMasterIdLst>
  <p:handoutMasterIdLst>
    <p:handoutMasterId r:id="rId183"/>
  </p:handoutMasterIdLst>
  <p:sldIdLst>
    <p:sldId id="500" r:id="rId2"/>
    <p:sldId id="541" r:id="rId3"/>
    <p:sldId id="690" r:id="rId4"/>
    <p:sldId id="745" r:id="rId5"/>
    <p:sldId id="747" r:id="rId6"/>
    <p:sldId id="749" r:id="rId7"/>
    <p:sldId id="750" r:id="rId8"/>
    <p:sldId id="751" r:id="rId9"/>
    <p:sldId id="748" r:id="rId10"/>
    <p:sldId id="757" r:id="rId11"/>
    <p:sldId id="753" r:id="rId12"/>
    <p:sldId id="754" r:id="rId13"/>
    <p:sldId id="755" r:id="rId14"/>
    <p:sldId id="834" r:id="rId15"/>
    <p:sldId id="756" r:id="rId16"/>
    <p:sldId id="758" r:id="rId17"/>
    <p:sldId id="763" r:id="rId18"/>
    <p:sldId id="764" r:id="rId19"/>
    <p:sldId id="765" r:id="rId20"/>
    <p:sldId id="780" r:id="rId21"/>
    <p:sldId id="767" r:id="rId22"/>
    <p:sldId id="781" r:id="rId23"/>
    <p:sldId id="774" r:id="rId24"/>
    <p:sldId id="775" r:id="rId25"/>
    <p:sldId id="782" r:id="rId26"/>
    <p:sldId id="783" r:id="rId27"/>
    <p:sldId id="784" r:id="rId28"/>
    <p:sldId id="786" r:id="rId29"/>
    <p:sldId id="785" r:id="rId30"/>
    <p:sldId id="788" r:id="rId31"/>
    <p:sldId id="787" r:id="rId32"/>
    <p:sldId id="789" r:id="rId33"/>
    <p:sldId id="812" r:id="rId34"/>
    <p:sldId id="813" r:id="rId35"/>
    <p:sldId id="811" r:id="rId36"/>
    <p:sldId id="814" r:id="rId37"/>
    <p:sldId id="815" r:id="rId38"/>
    <p:sldId id="817" r:id="rId39"/>
    <p:sldId id="804" r:id="rId40"/>
    <p:sldId id="816" r:id="rId41"/>
    <p:sldId id="819" r:id="rId42"/>
    <p:sldId id="824" r:id="rId43"/>
    <p:sldId id="829" r:id="rId44"/>
    <p:sldId id="827" r:id="rId45"/>
    <p:sldId id="828" r:id="rId46"/>
    <p:sldId id="825" r:id="rId47"/>
    <p:sldId id="831" r:id="rId48"/>
    <p:sldId id="832" r:id="rId49"/>
    <p:sldId id="833" r:id="rId50"/>
    <p:sldId id="835" r:id="rId51"/>
    <p:sldId id="840" r:id="rId52"/>
    <p:sldId id="836" r:id="rId53"/>
    <p:sldId id="842" r:id="rId54"/>
    <p:sldId id="843" r:id="rId55"/>
    <p:sldId id="844" r:id="rId56"/>
    <p:sldId id="845" r:id="rId57"/>
    <p:sldId id="846" r:id="rId58"/>
    <p:sldId id="847" r:id="rId59"/>
    <p:sldId id="848" r:id="rId60"/>
    <p:sldId id="849" r:id="rId61"/>
    <p:sldId id="850" r:id="rId62"/>
    <p:sldId id="851" r:id="rId63"/>
    <p:sldId id="837" r:id="rId64"/>
    <p:sldId id="852" r:id="rId65"/>
    <p:sldId id="855" r:id="rId66"/>
    <p:sldId id="856" r:id="rId67"/>
    <p:sldId id="857" r:id="rId68"/>
    <p:sldId id="853" r:id="rId69"/>
    <p:sldId id="859" r:id="rId70"/>
    <p:sldId id="860" r:id="rId71"/>
    <p:sldId id="861" r:id="rId72"/>
    <p:sldId id="858" r:id="rId73"/>
    <p:sldId id="862" r:id="rId74"/>
    <p:sldId id="864" r:id="rId75"/>
    <p:sldId id="863" r:id="rId76"/>
    <p:sldId id="866" r:id="rId77"/>
    <p:sldId id="865" r:id="rId78"/>
    <p:sldId id="868" r:id="rId79"/>
    <p:sldId id="867" r:id="rId80"/>
    <p:sldId id="869" r:id="rId81"/>
    <p:sldId id="871" r:id="rId82"/>
    <p:sldId id="870" r:id="rId83"/>
    <p:sldId id="872" r:id="rId84"/>
    <p:sldId id="873" r:id="rId85"/>
    <p:sldId id="874" r:id="rId86"/>
    <p:sldId id="838" r:id="rId87"/>
    <p:sldId id="875" r:id="rId88"/>
    <p:sldId id="986" r:id="rId89"/>
    <p:sldId id="988" r:id="rId90"/>
    <p:sldId id="989" r:id="rId91"/>
    <p:sldId id="876" r:id="rId92"/>
    <p:sldId id="878" r:id="rId93"/>
    <p:sldId id="879" r:id="rId94"/>
    <p:sldId id="880" r:id="rId95"/>
    <p:sldId id="882" r:id="rId96"/>
    <p:sldId id="884" r:id="rId97"/>
    <p:sldId id="885" r:id="rId98"/>
    <p:sldId id="883" r:id="rId99"/>
    <p:sldId id="886" r:id="rId100"/>
    <p:sldId id="887" r:id="rId101"/>
    <p:sldId id="1007" r:id="rId102"/>
    <p:sldId id="888" r:id="rId103"/>
    <p:sldId id="890" r:id="rId104"/>
    <p:sldId id="891" r:id="rId105"/>
    <p:sldId id="892" r:id="rId106"/>
    <p:sldId id="893" r:id="rId107"/>
    <p:sldId id="894" r:id="rId108"/>
    <p:sldId id="895" r:id="rId109"/>
    <p:sldId id="896" r:id="rId110"/>
    <p:sldId id="903" r:id="rId111"/>
    <p:sldId id="904" r:id="rId112"/>
    <p:sldId id="905" r:id="rId113"/>
    <p:sldId id="877" r:id="rId114"/>
    <p:sldId id="910" r:id="rId115"/>
    <p:sldId id="911" r:id="rId116"/>
    <p:sldId id="912" r:id="rId117"/>
    <p:sldId id="913" r:id="rId118"/>
    <p:sldId id="914" r:id="rId119"/>
    <p:sldId id="915" r:id="rId120"/>
    <p:sldId id="916" r:id="rId121"/>
    <p:sldId id="918" r:id="rId122"/>
    <p:sldId id="919" r:id="rId123"/>
    <p:sldId id="920" r:id="rId124"/>
    <p:sldId id="921" r:id="rId125"/>
    <p:sldId id="922" r:id="rId126"/>
    <p:sldId id="924" r:id="rId127"/>
    <p:sldId id="925" r:id="rId128"/>
    <p:sldId id="926" r:id="rId129"/>
    <p:sldId id="927" r:id="rId130"/>
    <p:sldId id="928" r:id="rId131"/>
    <p:sldId id="929" r:id="rId132"/>
    <p:sldId id="923" r:id="rId133"/>
    <p:sldId id="943" r:id="rId134"/>
    <p:sldId id="945" r:id="rId135"/>
    <p:sldId id="944" r:id="rId136"/>
    <p:sldId id="992" r:id="rId137"/>
    <p:sldId id="937" r:id="rId138"/>
    <p:sldId id="938" r:id="rId139"/>
    <p:sldId id="939" r:id="rId140"/>
    <p:sldId id="936" r:id="rId141"/>
    <p:sldId id="990" r:id="rId142"/>
    <p:sldId id="941" r:id="rId143"/>
    <p:sldId id="994" r:id="rId144"/>
    <p:sldId id="995" r:id="rId145"/>
    <p:sldId id="688" r:id="rId146"/>
    <p:sldId id="947" r:id="rId147"/>
    <p:sldId id="949" r:id="rId148"/>
    <p:sldId id="950" r:id="rId149"/>
    <p:sldId id="952" r:id="rId150"/>
    <p:sldId id="951" r:id="rId151"/>
    <p:sldId id="953" r:id="rId152"/>
    <p:sldId id="954" r:id="rId153"/>
    <p:sldId id="955" r:id="rId154"/>
    <p:sldId id="956" r:id="rId155"/>
    <p:sldId id="957" r:id="rId156"/>
    <p:sldId id="958" r:id="rId157"/>
    <p:sldId id="959" r:id="rId158"/>
    <p:sldId id="970" r:id="rId159"/>
    <p:sldId id="971" r:id="rId160"/>
    <p:sldId id="972" r:id="rId161"/>
    <p:sldId id="973" r:id="rId162"/>
    <p:sldId id="962" r:id="rId163"/>
    <p:sldId id="963" r:id="rId164"/>
    <p:sldId id="965" r:id="rId165"/>
    <p:sldId id="999" r:id="rId166"/>
    <p:sldId id="966" r:id="rId167"/>
    <p:sldId id="1000" r:id="rId168"/>
    <p:sldId id="967" r:id="rId169"/>
    <p:sldId id="968" r:id="rId170"/>
    <p:sldId id="1001" r:id="rId171"/>
    <p:sldId id="998" r:id="rId172"/>
    <p:sldId id="997" r:id="rId173"/>
    <p:sldId id="991" r:id="rId174"/>
    <p:sldId id="1002" r:id="rId175"/>
    <p:sldId id="1003" r:id="rId176"/>
    <p:sldId id="1004" r:id="rId177"/>
    <p:sldId id="1005" r:id="rId178"/>
    <p:sldId id="683" r:id="rId179"/>
    <p:sldId id="1006" r:id="rId180"/>
    <p:sldId id="681" r:id="rId181"/>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E9B5ED"/>
    <a:srgbClr val="E096E6"/>
    <a:srgbClr val="CCCCFF"/>
    <a:srgbClr val="99FFCC"/>
    <a:srgbClr val="66FF99"/>
    <a:srgbClr val="678DC5"/>
    <a:srgbClr val="C0C0C4"/>
    <a:srgbClr val="3E67A4"/>
    <a:srgbClr val="3E8DC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76878" autoAdjust="0"/>
  </p:normalViewPr>
  <p:slideViewPr>
    <p:cSldViewPr snapToGrid="0" showGuides="1">
      <p:cViewPr varScale="1">
        <p:scale>
          <a:sx n="83" d="100"/>
          <a:sy n="83" d="100"/>
        </p:scale>
        <p:origin x="-354" y="-78"/>
      </p:cViewPr>
      <p:guideLst>
        <p:guide orient="horz" pos="2698"/>
        <p:guide pos="192"/>
      </p:guideLst>
    </p:cSldViewPr>
  </p:slideViewPr>
  <p:notesTextViewPr>
    <p:cViewPr>
      <p:scale>
        <a:sx n="75" d="100"/>
        <a:sy n="75" d="100"/>
      </p:scale>
      <p:origin x="0" y="0"/>
    </p:cViewPr>
  </p:notesTextViewPr>
  <p:sorterViewPr>
    <p:cViewPr>
      <p:scale>
        <a:sx n="100" d="100"/>
        <a:sy n="100" d="100"/>
      </p:scale>
      <p:origin x="0" y="42864"/>
    </p:cViewPr>
  </p:sorterViewPr>
  <p:notesViewPr>
    <p:cSldViewPr snapToGrid="0" showGuides="1">
      <p:cViewPr varScale="1">
        <p:scale>
          <a:sx n="82" d="100"/>
          <a:sy n="82" d="100"/>
        </p:scale>
        <p:origin x="-1938"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notesMaster" Target="notesMasters/notesMaster1.xml"/><Relationship Id="rId187"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presProps" Target="pres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0A9818-1C8E-448C-96C0-3845EE80201E}" type="doc">
      <dgm:prSet loTypeId="urn:microsoft.com/office/officeart/2005/8/layout/radial5" loCatId="cycle" qsTypeId="urn:microsoft.com/office/officeart/2005/8/quickstyle/3d2" qsCatId="3D" csTypeId="urn:microsoft.com/office/officeart/2005/8/colors/accent1_2" csCatId="accent1" phldr="1"/>
      <dgm:spPr/>
      <dgm:t>
        <a:bodyPr/>
        <a:lstStyle/>
        <a:p>
          <a:endParaRPr lang="en-US"/>
        </a:p>
      </dgm:t>
    </dgm:pt>
    <dgm:pt modelId="{3F02A7E9-36C2-4E5F-8A68-0C655AF369AC}">
      <dgm:prSet phldrT="[Text]" custT="1"/>
      <dgm:spPr/>
      <dgm:t>
        <a:bodyPr/>
        <a:lstStyle/>
        <a:p>
          <a:r>
            <a:rPr lang="en-US" sz="1200" b="1" dirty="0" smtClean="0">
              <a:effectLst>
                <a:outerShdw blurRad="38100" dist="38100" dir="2700000" algn="tl">
                  <a:srgbClr val="000000">
                    <a:alpha val="43137"/>
                  </a:srgbClr>
                </a:outerShdw>
              </a:effectLst>
              <a:ea typeface="MS PGothic" pitchFamily="34" charset="-128"/>
            </a:rPr>
            <a:t>Branch Routing Design</a:t>
          </a:r>
          <a:endParaRPr lang="en-US" sz="1200" dirty="0">
            <a:effectLst>
              <a:outerShdw blurRad="38100" dist="38100" dir="2700000" algn="tl">
                <a:srgbClr val="000000">
                  <a:alpha val="43137"/>
                </a:srgbClr>
              </a:outerShdw>
            </a:effectLst>
          </a:endParaRPr>
        </a:p>
      </dgm:t>
    </dgm:pt>
    <dgm:pt modelId="{3EA26CD2-5EE5-42D9-ACF1-EB8896694CF0}" type="parTrans" cxnId="{68B1C9E1-D373-422B-8FC9-12219E86FA25}">
      <dgm:prSet/>
      <dgm:spPr/>
      <dgm:t>
        <a:bodyPr/>
        <a:lstStyle/>
        <a:p>
          <a:endParaRPr lang="en-US"/>
        </a:p>
      </dgm:t>
    </dgm:pt>
    <dgm:pt modelId="{57D14EA1-5636-4263-850C-D1463C611E35}" type="sibTrans" cxnId="{68B1C9E1-D373-422B-8FC9-12219E86FA25}">
      <dgm:prSet/>
      <dgm:spPr/>
      <dgm:t>
        <a:bodyPr/>
        <a:lstStyle/>
        <a:p>
          <a:endParaRPr lang="en-US"/>
        </a:p>
      </dgm:t>
    </dgm:pt>
    <dgm:pt modelId="{BFAE87AB-EFA9-46E6-BDAA-1CD847D7F07F}">
      <dgm:prSet phldrT="[Text]"/>
      <dgm:spPr/>
      <dgm:t>
        <a:bodyPr/>
        <a:lstStyle/>
        <a:p>
          <a:r>
            <a:rPr lang="en-US" dirty="0" smtClean="0">
              <a:effectLst>
                <a:outerShdw blurRad="38100" dist="38100" dir="2700000" algn="tl">
                  <a:srgbClr val="000000">
                    <a:alpha val="43137"/>
                  </a:srgbClr>
                </a:outerShdw>
              </a:effectLst>
              <a:ea typeface="MS PGothic" pitchFamily="34" charset="-128"/>
            </a:rPr>
            <a:t>Connectivity Technologies</a:t>
          </a:r>
        </a:p>
      </dgm:t>
    </dgm:pt>
    <dgm:pt modelId="{2F040550-A532-442A-B2FD-0C2939F6FCEB}" type="parTrans" cxnId="{EBCA8764-E495-437B-976C-69D3E5BCCF7E}">
      <dgm:prSet/>
      <dgm:spPr/>
      <dgm:t>
        <a:bodyPr/>
        <a:lstStyle/>
        <a:p>
          <a:endParaRPr lang="en-US" dirty="0"/>
        </a:p>
      </dgm:t>
    </dgm:pt>
    <dgm:pt modelId="{85EBADDF-52B7-4D2F-9769-E68240DA8CF0}" type="sibTrans" cxnId="{EBCA8764-E495-437B-976C-69D3E5BCCF7E}">
      <dgm:prSet/>
      <dgm:spPr/>
      <dgm:t>
        <a:bodyPr/>
        <a:lstStyle/>
        <a:p>
          <a:endParaRPr lang="en-US"/>
        </a:p>
      </dgm:t>
    </dgm:pt>
    <dgm:pt modelId="{24601BE1-3565-476E-AD8B-AF8422FF562C}">
      <dgm:prSet phldrT="[Text]"/>
      <dgm:spPr/>
      <dgm:t>
        <a:bodyPr/>
        <a:lstStyle/>
        <a:p>
          <a:r>
            <a:rPr lang="en-US" dirty="0" smtClean="0">
              <a:effectLst>
                <a:outerShdw blurRad="38100" dist="38100" dir="2700000" algn="tl">
                  <a:srgbClr val="000000">
                    <a:alpha val="43137"/>
                  </a:srgbClr>
                </a:outerShdw>
              </a:effectLst>
              <a:ea typeface="MS PGothic" pitchFamily="34" charset="-128"/>
            </a:rPr>
            <a:t>Resiliency</a:t>
          </a:r>
        </a:p>
      </dgm:t>
    </dgm:pt>
    <dgm:pt modelId="{FA41B476-BBBF-4702-8FD6-902B6EB3531B}" type="parTrans" cxnId="{3BB8CD74-1294-41DE-B80E-315AE215F3E2}">
      <dgm:prSet/>
      <dgm:spPr/>
      <dgm:t>
        <a:bodyPr/>
        <a:lstStyle/>
        <a:p>
          <a:endParaRPr lang="en-US" dirty="0"/>
        </a:p>
      </dgm:t>
    </dgm:pt>
    <dgm:pt modelId="{4D5FCF10-AE32-4717-8D68-C91ECF62B889}" type="sibTrans" cxnId="{3BB8CD74-1294-41DE-B80E-315AE215F3E2}">
      <dgm:prSet/>
      <dgm:spPr/>
      <dgm:t>
        <a:bodyPr/>
        <a:lstStyle/>
        <a:p>
          <a:endParaRPr lang="en-US"/>
        </a:p>
      </dgm:t>
    </dgm:pt>
    <dgm:pt modelId="{342AFE02-E30B-4717-B939-05FFE6E914B1}">
      <dgm:prSet phldrT="[Text]"/>
      <dgm:spPr/>
      <dgm:t>
        <a:bodyPr/>
        <a:lstStyle/>
        <a:p>
          <a:r>
            <a:rPr lang="en-US" dirty="0" smtClean="0">
              <a:effectLst>
                <a:outerShdw blurRad="38100" dist="38100" dir="2700000" algn="tl">
                  <a:srgbClr val="000000">
                    <a:alpha val="43137"/>
                  </a:srgbClr>
                </a:outerShdw>
              </a:effectLst>
              <a:ea typeface="MS PGothic" pitchFamily="34" charset="-128"/>
            </a:rPr>
            <a:t>Routing Protocols</a:t>
          </a:r>
        </a:p>
      </dgm:t>
    </dgm:pt>
    <dgm:pt modelId="{C02F5140-FC1F-4B34-A38B-100890371D79}" type="parTrans" cxnId="{4D192BDA-C674-4C99-8668-41D184EFFE66}">
      <dgm:prSet/>
      <dgm:spPr/>
      <dgm:t>
        <a:bodyPr/>
        <a:lstStyle/>
        <a:p>
          <a:endParaRPr lang="en-US" dirty="0"/>
        </a:p>
      </dgm:t>
    </dgm:pt>
    <dgm:pt modelId="{B1F0E3C8-F382-43EC-9225-00796B43DEAB}" type="sibTrans" cxnId="{4D192BDA-C674-4C99-8668-41D184EFFE66}">
      <dgm:prSet/>
      <dgm:spPr/>
      <dgm:t>
        <a:bodyPr/>
        <a:lstStyle/>
        <a:p>
          <a:endParaRPr lang="en-US"/>
        </a:p>
      </dgm:t>
    </dgm:pt>
    <dgm:pt modelId="{D2803D90-507E-4F1A-A743-F7C703F93A0B}">
      <dgm:prSet phldrT="[Text]"/>
      <dgm:spPr/>
      <dgm:t>
        <a:bodyPr/>
        <a:lstStyle/>
        <a:p>
          <a:r>
            <a:rPr lang="en-US" dirty="0" smtClean="0">
              <a:effectLst>
                <a:outerShdw blurRad="38100" dist="38100" dir="2700000" algn="tl">
                  <a:srgbClr val="000000">
                    <a:alpha val="43137"/>
                  </a:srgbClr>
                </a:outerShdw>
              </a:effectLst>
              <a:ea typeface="MS PGothic" pitchFamily="34" charset="-128"/>
            </a:rPr>
            <a:t>Service Mix</a:t>
          </a:r>
        </a:p>
      </dgm:t>
    </dgm:pt>
    <dgm:pt modelId="{60BA6B0B-36A7-4D92-B511-4B4E11790198}" type="parTrans" cxnId="{4A5F4900-9A18-4CBA-BB14-04F9F74DEA86}">
      <dgm:prSet/>
      <dgm:spPr/>
      <dgm:t>
        <a:bodyPr/>
        <a:lstStyle/>
        <a:p>
          <a:endParaRPr lang="en-US" dirty="0"/>
        </a:p>
      </dgm:t>
    </dgm:pt>
    <dgm:pt modelId="{30243947-3F7C-4CDD-8085-A21B0CF91343}" type="sibTrans" cxnId="{4A5F4900-9A18-4CBA-BB14-04F9F74DEA86}">
      <dgm:prSet/>
      <dgm:spPr/>
      <dgm:t>
        <a:bodyPr/>
        <a:lstStyle/>
        <a:p>
          <a:endParaRPr lang="en-US"/>
        </a:p>
      </dgm:t>
    </dgm:pt>
    <dgm:pt modelId="{B9FE4C94-B2A0-48E3-8645-168C13E0AE10}">
      <dgm:prSet/>
      <dgm:spPr/>
      <dgm:t>
        <a:bodyPr/>
        <a:lstStyle/>
        <a:p>
          <a:r>
            <a:rPr lang="en-US" dirty="0" smtClean="0">
              <a:effectLst>
                <a:outerShdw blurRad="38100" dist="38100" dir="2700000" algn="tl">
                  <a:srgbClr val="000000">
                    <a:alpha val="43137"/>
                  </a:srgbClr>
                </a:outerShdw>
              </a:effectLst>
              <a:ea typeface="MS PGothic" pitchFamily="34" charset="-128"/>
            </a:rPr>
            <a:t>Security and Compliance</a:t>
          </a:r>
        </a:p>
      </dgm:t>
    </dgm:pt>
    <dgm:pt modelId="{7C58EB72-1CE8-4C89-BA8D-1C301504BD2A}" type="parTrans" cxnId="{A99C0A75-CC92-490C-84AA-21338B41231B}">
      <dgm:prSet/>
      <dgm:spPr/>
      <dgm:t>
        <a:bodyPr/>
        <a:lstStyle/>
        <a:p>
          <a:endParaRPr lang="en-US" dirty="0"/>
        </a:p>
      </dgm:t>
    </dgm:pt>
    <dgm:pt modelId="{6BAD55AE-AB75-4DDA-BB22-75E12586A1F5}" type="sibTrans" cxnId="{A99C0A75-CC92-490C-84AA-21338B41231B}">
      <dgm:prSet/>
      <dgm:spPr/>
      <dgm:t>
        <a:bodyPr/>
        <a:lstStyle/>
        <a:p>
          <a:endParaRPr lang="en-US"/>
        </a:p>
      </dgm:t>
    </dgm:pt>
    <dgm:pt modelId="{5713C02A-2E21-419B-A5FC-3E012E21460E}">
      <dgm:prSet custT="1"/>
      <dgm:spPr/>
      <dgm:t>
        <a:bodyPr lIns="0" tIns="0" rIns="0" bIns="0"/>
        <a:lstStyle/>
        <a:p>
          <a:r>
            <a:rPr lang="en-US" sz="1100" dirty="0" smtClean="0">
              <a:effectLst>
                <a:outerShdw blurRad="38100" dist="38100" dir="2700000" algn="tl">
                  <a:srgbClr val="000000">
                    <a:alpha val="43137"/>
                  </a:srgbClr>
                </a:outerShdw>
              </a:effectLst>
              <a:ea typeface="MS PGothic" pitchFamily="34" charset="-128"/>
            </a:rPr>
            <a:t>Mobility Requirements</a:t>
          </a:r>
        </a:p>
      </dgm:t>
    </dgm:pt>
    <dgm:pt modelId="{20719E36-AB70-4FB6-96BF-3FC53709B670}" type="parTrans" cxnId="{A18DD428-A343-47DF-992F-DCDE1BC41BE2}">
      <dgm:prSet/>
      <dgm:spPr/>
      <dgm:t>
        <a:bodyPr/>
        <a:lstStyle/>
        <a:p>
          <a:endParaRPr lang="en-US" dirty="0"/>
        </a:p>
      </dgm:t>
    </dgm:pt>
    <dgm:pt modelId="{E2156F58-6124-4ABF-A958-4C46C1268F88}" type="sibTrans" cxnId="{A18DD428-A343-47DF-992F-DCDE1BC41BE2}">
      <dgm:prSet/>
      <dgm:spPr/>
      <dgm:t>
        <a:bodyPr/>
        <a:lstStyle/>
        <a:p>
          <a:endParaRPr lang="en-US"/>
        </a:p>
      </dgm:t>
    </dgm:pt>
    <dgm:pt modelId="{9247B782-00B2-4B8D-B69C-F91A073D57BD}" type="pres">
      <dgm:prSet presAssocID="{660A9818-1C8E-448C-96C0-3845EE80201E}" presName="Name0" presStyleCnt="0">
        <dgm:presLayoutVars>
          <dgm:chMax val="1"/>
          <dgm:dir/>
          <dgm:animLvl val="ctr"/>
          <dgm:resizeHandles val="exact"/>
        </dgm:presLayoutVars>
      </dgm:prSet>
      <dgm:spPr/>
      <dgm:t>
        <a:bodyPr/>
        <a:lstStyle/>
        <a:p>
          <a:endParaRPr lang="en-US"/>
        </a:p>
      </dgm:t>
    </dgm:pt>
    <dgm:pt modelId="{4E4D3DCA-25BE-46D6-B574-312DD8521BDC}" type="pres">
      <dgm:prSet presAssocID="{3F02A7E9-36C2-4E5F-8A68-0C655AF369AC}" presName="centerShape" presStyleLbl="node0" presStyleIdx="0" presStyleCnt="1"/>
      <dgm:spPr/>
      <dgm:t>
        <a:bodyPr/>
        <a:lstStyle/>
        <a:p>
          <a:endParaRPr lang="en-US"/>
        </a:p>
      </dgm:t>
    </dgm:pt>
    <dgm:pt modelId="{F49B6F7B-E066-44D7-A731-8FA0FD624EDD}" type="pres">
      <dgm:prSet presAssocID="{2F040550-A532-442A-B2FD-0C2939F6FCEB}" presName="parTrans" presStyleLbl="sibTrans2D1" presStyleIdx="0" presStyleCnt="6" custAng="10800000"/>
      <dgm:spPr/>
      <dgm:t>
        <a:bodyPr/>
        <a:lstStyle/>
        <a:p>
          <a:endParaRPr lang="en-US"/>
        </a:p>
      </dgm:t>
    </dgm:pt>
    <dgm:pt modelId="{99B501E1-7641-4E9F-9DC0-BDB593B1D8E2}" type="pres">
      <dgm:prSet presAssocID="{2F040550-A532-442A-B2FD-0C2939F6FCEB}" presName="connectorText" presStyleLbl="sibTrans2D1" presStyleIdx="0" presStyleCnt="6"/>
      <dgm:spPr/>
      <dgm:t>
        <a:bodyPr/>
        <a:lstStyle/>
        <a:p>
          <a:endParaRPr lang="en-US"/>
        </a:p>
      </dgm:t>
    </dgm:pt>
    <dgm:pt modelId="{F5049F84-8673-4A3F-9249-F31DE03FDFE9}" type="pres">
      <dgm:prSet presAssocID="{BFAE87AB-EFA9-46E6-BDAA-1CD847D7F07F}" presName="node" presStyleLbl="node1" presStyleIdx="0" presStyleCnt="6">
        <dgm:presLayoutVars>
          <dgm:bulletEnabled val="1"/>
        </dgm:presLayoutVars>
      </dgm:prSet>
      <dgm:spPr/>
      <dgm:t>
        <a:bodyPr/>
        <a:lstStyle/>
        <a:p>
          <a:endParaRPr lang="en-US"/>
        </a:p>
      </dgm:t>
    </dgm:pt>
    <dgm:pt modelId="{61FCCB7A-4F83-4D43-9BBA-CCDAD2CC34D2}" type="pres">
      <dgm:prSet presAssocID="{FA41B476-BBBF-4702-8FD6-902B6EB3531B}" presName="parTrans" presStyleLbl="sibTrans2D1" presStyleIdx="1" presStyleCnt="6" custAng="10765992"/>
      <dgm:spPr/>
      <dgm:t>
        <a:bodyPr/>
        <a:lstStyle/>
        <a:p>
          <a:endParaRPr lang="en-US"/>
        </a:p>
      </dgm:t>
    </dgm:pt>
    <dgm:pt modelId="{B50BE229-2BAF-416A-B1EB-AB8FA10CCFA6}" type="pres">
      <dgm:prSet presAssocID="{FA41B476-BBBF-4702-8FD6-902B6EB3531B}" presName="connectorText" presStyleLbl="sibTrans2D1" presStyleIdx="1" presStyleCnt="6"/>
      <dgm:spPr/>
      <dgm:t>
        <a:bodyPr/>
        <a:lstStyle/>
        <a:p>
          <a:endParaRPr lang="en-US"/>
        </a:p>
      </dgm:t>
    </dgm:pt>
    <dgm:pt modelId="{00C27B47-1B3A-45F7-8BCC-BD979374927A}" type="pres">
      <dgm:prSet presAssocID="{24601BE1-3565-476E-AD8B-AF8422FF562C}" presName="node" presStyleLbl="node1" presStyleIdx="1" presStyleCnt="6">
        <dgm:presLayoutVars>
          <dgm:bulletEnabled val="1"/>
        </dgm:presLayoutVars>
      </dgm:prSet>
      <dgm:spPr/>
      <dgm:t>
        <a:bodyPr/>
        <a:lstStyle/>
        <a:p>
          <a:endParaRPr lang="en-US"/>
        </a:p>
      </dgm:t>
    </dgm:pt>
    <dgm:pt modelId="{D35418D9-81F6-46B7-8620-119DAC22A800}" type="pres">
      <dgm:prSet presAssocID="{C02F5140-FC1F-4B34-A38B-100890371D79}" presName="parTrans" presStyleLbl="sibTrans2D1" presStyleIdx="2" presStyleCnt="6" custAng="10554775"/>
      <dgm:spPr/>
      <dgm:t>
        <a:bodyPr/>
        <a:lstStyle/>
        <a:p>
          <a:endParaRPr lang="en-US"/>
        </a:p>
      </dgm:t>
    </dgm:pt>
    <dgm:pt modelId="{55754CC5-3FCE-459F-8BF5-687FA058E0E6}" type="pres">
      <dgm:prSet presAssocID="{C02F5140-FC1F-4B34-A38B-100890371D79}" presName="connectorText" presStyleLbl="sibTrans2D1" presStyleIdx="2" presStyleCnt="6"/>
      <dgm:spPr/>
      <dgm:t>
        <a:bodyPr/>
        <a:lstStyle/>
        <a:p>
          <a:endParaRPr lang="en-US"/>
        </a:p>
      </dgm:t>
    </dgm:pt>
    <dgm:pt modelId="{AC127D4C-B2D8-4B14-A813-18B79BD76D90}" type="pres">
      <dgm:prSet presAssocID="{342AFE02-E30B-4717-B939-05FFE6E914B1}" presName="node" presStyleLbl="node1" presStyleIdx="2" presStyleCnt="6">
        <dgm:presLayoutVars>
          <dgm:bulletEnabled val="1"/>
        </dgm:presLayoutVars>
      </dgm:prSet>
      <dgm:spPr/>
      <dgm:t>
        <a:bodyPr/>
        <a:lstStyle/>
        <a:p>
          <a:endParaRPr lang="en-US"/>
        </a:p>
      </dgm:t>
    </dgm:pt>
    <dgm:pt modelId="{BEB2DB75-EE47-4685-B5CB-97B1C51FA7BB}" type="pres">
      <dgm:prSet presAssocID="{60BA6B0B-36A7-4D92-B511-4B4E11790198}" presName="parTrans" presStyleLbl="sibTrans2D1" presStyleIdx="3" presStyleCnt="6" custAng="10800000"/>
      <dgm:spPr/>
      <dgm:t>
        <a:bodyPr/>
        <a:lstStyle/>
        <a:p>
          <a:endParaRPr lang="en-US"/>
        </a:p>
      </dgm:t>
    </dgm:pt>
    <dgm:pt modelId="{AA585877-18A5-4E2E-9E7D-5898DCAA90D7}" type="pres">
      <dgm:prSet presAssocID="{60BA6B0B-36A7-4D92-B511-4B4E11790198}" presName="connectorText" presStyleLbl="sibTrans2D1" presStyleIdx="3" presStyleCnt="6"/>
      <dgm:spPr/>
      <dgm:t>
        <a:bodyPr/>
        <a:lstStyle/>
        <a:p>
          <a:endParaRPr lang="en-US"/>
        </a:p>
      </dgm:t>
    </dgm:pt>
    <dgm:pt modelId="{988D4E08-14C3-4E8B-BCDE-61394E8B1B5C}" type="pres">
      <dgm:prSet presAssocID="{D2803D90-507E-4F1A-A743-F7C703F93A0B}" presName="node" presStyleLbl="node1" presStyleIdx="3" presStyleCnt="6">
        <dgm:presLayoutVars>
          <dgm:bulletEnabled val="1"/>
        </dgm:presLayoutVars>
      </dgm:prSet>
      <dgm:spPr/>
      <dgm:t>
        <a:bodyPr/>
        <a:lstStyle/>
        <a:p>
          <a:endParaRPr lang="en-US"/>
        </a:p>
      </dgm:t>
    </dgm:pt>
    <dgm:pt modelId="{3EAD2919-766F-4316-8113-CCFC148FB777}" type="pres">
      <dgm:prSet presAssocID="{7C58EB72-1CE8-4C89-BA8D-1C301504BD2A}" presName="parTrans" presStyleLbl="sibTrans2D1" presStyleIdx="4" presStyleCnt="6" custAng="11349232"/>
      <dgm:spPr/>
      <dgm:t>
        <a:bodyPr/>
        <a:lstStyle/>
        <a:p>
          <a:endParaRPr lang="en-US"/>
        </a:p>
      </dgm:t>
    </dgm:pt>
    <dgm:pt modelId="{6D287840-1E51-4D99-A2C6-F3129D91D938}" type="pres">
      <dgm:prSet presAssocID="{7C58EB72-1CE8-4C89-BA8D-1C301504BD2A}" presName="connectorText" presStyleLbl="sibTrans2D1" presStyleIdx="4" presStyleCnt="6"/>
      <dgm:spPr/>
      <dgm:t>
        <a:bodyPr/>
        <a:lstStyle/>
        <a:p>
          <a:endParaRPr lang="en-US"/>
        </a:p>
      </dgm:t>
    </dgm:pt>
    <dgm:pt modelId="{E667C8A9-6810-44B4-8E12-BF9A5716DEA5}" type="pres">
      <dgm:prSet presAssocID="{B9FE4C94-B2A0-48E3-8645-168C13E0AE10}" presName="node" presStyleLbl="node1" presStyleIdx="4" presStyleCnt="6">
        <dgm:presLayoutVars>
          <dgm:bulletEnabled val="1"/>
        </dgm:presLayoutVars>
      </dgm:prSet>
      <dgm:spPr/>
      <dgm:t>
        <a:bodyPr/>
        <a:lstStyle/>
        <a:p>
          <a:endParaRPr lang="en-US"/>
        </a:p>
      </dgm:t>
    </dgm:pt>
    <dgm:pt modelId="{17B73A99-E168-462E-A41D-3BFC71EDAFFF}" type="pres">
      <dgm:prSet presAssocID="{20719E36-AB70-4FB6-96BF-3FC53709B670}" presName="parTrans" presStyleLbl="sibTrans2D1" presStyleIdx="5" presStyleCnt="6" custAng="10879062"/>
      <dgm:spPr/>
      <dgm:t>
        <a:bodyPr/>
        <a:lstStyle/>
        <a:p>
          <a:endParaRPr lang="en-US"/>
        </a:p>
      </dgm:t>
    </dgm:pt>
    <dgm:pt modelId="{3C598D8C-6F78-4237-BD32-DFA52F2AD162}" type="pres">
      <dgm:prSet presAssocID="{20719E36-AB70-4FB6-96BF-3FC53709B670}" presName="connectorText" presStyleLbl="sibTrans2D1" presStyleIdx="5" presStyleCnt="6"/>
      <dgm:spPr/>
      <dgm:t>
        <a:bodyPr/>
        <a:lstStyle/>
        <a:p>
          <a:endParaRPr lang="en-US"/>
        </a:p>
      </dgm:t>
    </dgm:pt>
    <dgm:pt modelId="{B4C46B50-447F-4CE9-BA16-19E951212982}" type="pres">
      <dgm:prSet presAssocID="{5713C02A-2E21-419B-A5FC-3E012E21460E}" presName="node" presStyleLbl="node1" presStyleIdx="5" presStyleCnt="6">
        <dgm:presLayoutVars>
          <dgm:bulletEnabled val="1"/>
        </dgm:presLayoutVars>
      </dgm:prSet>
      <dgm:spPr/>
      <dgm:t>
        <a:bodyPr/>
        <a:lstStyle/>
        <a:p>
          <a:endParaRPr lang="en-US"/>
        </a:p>
      </dgm:t>
    </dgm:pt>
  </dgm:ptLst>
  <dgm:cxnLst>
    <dgm:cxn modelId="{0A4CABE4-5CD2-4601-8121-A2C2C9EAA834}" type="presOf" srcId="{3F02A7E9-36C2-4E5F-8A68-0C655AF369AC}" destId="{4E4D3DCA-25BE-46D6-B574-312DD8521BDC}" srcOrd="0" destOrd="0" presId="urn:microsoft.com/office/officeart/2005/8/layout/radial5"/>
    <dgm:cxn modelId="{7A4F9E1F-6131-4F08-8ACA-95D763ADBBFC}" type="presOf" srcId="{660A9818-1C8E-448C-96C0-3845EE80201E}" destId="{9247B782-00B2-4B8D-B69C-F91A073D57BD}" srcOrd="0" destOrd="0" presId="urn:microsoft.com/office/officeart/2005/8/layout/radial5"/>
    <dgm:cxn modelId="{1AB4E103-1586-4329-B740-499D55FB1D1E}" type="presOf" srcId="{60BA6B0B-36A7-4D92-B511-4B4E11790198}" destId="{BEB2DB75-EE47-4685-B5CB-97B1C51FA7BB}" srcOrd="0" destOrd="0" presId="urn:microsoft.com/office/officeart/2005/8/layout/radial5"/>
    <dgm:cxn modelId="{4AB188B7-5572-4352-B84D-EB13EF264203}" type="presOf" srcId="{20719E36-AB70-4FB6-96BF-3FC53709B670}" destId="{17B73A99-E168-462E-A41D-3BFC71EDAFFF}" srcOrd="0" destOrd="0" presId="urn:microsoft.com/office/officeart/2005/8/layout/radial5"/>
    <dgm:cxn modelId="{CB95E86F-4A26-439C-AFAF-4FB9618FEC87}" type="presOf" srcId="{5713C02A-2E21-419B-A5FC-3E012E21460E}" destId="{B4C46B50-447F-4CE9-BA16-19E951212982}" srcOrd="0" destOrd="0" presId="urn:microsoft.com/office/officeart/2005/8/layout/radial5"/>
    <dgm:cxn modelId="{A0AA9EBC-6C30-407A-86C8-FFA0C6AF9D28}" type="presOf" srcId="{2F040550-A532-442A-B2FD-0C2939F6FCEB}" destId="{F49B6F7B-E066-44D7-A731-8FA0FD624EDD}" srcOrd="0" destOrd="0" presId="urn:microsoft.com/office/officeart/2005/8/layout/radial5"/>
    <dgm:cxn modelId="{10204E14-EDA7-45C4-A875-01328D8898AC}" type="presOf" srcId="{7C58EB72-1CE8-4C89-BA8D-1C301504BD2A}" destId="{3EAD2919-766F-4316-8113-CCFC148FB777}" srcOrd="0" destOrd="0" presId="urn:microsoft.com/office/officeart/2005/8/layout/radial5"/>
    <dgm:cxn modelId="{A99C0A75-CC92-490C-84AA-21338B41231B}" srcId="{3F02A7E9-36C2-4E5F-8A68-0C655AF369AC}" destId="{B9FE4C94-B2A0-48E3-8645-168C13E0AE10}" srcOrd="4" destOrd="0" parTransId="{7C58EB72-1CE8-4C89-BA8D-1C301504BD2A}" sibTransId="{6BAD55AE-AB75-4DDA-BB22-75E12586A1F5}"/>
    <dgm:cxn modelId="{EBCA8764-E495-437B-976C-69D3E5BCCF7E}" srcId="{3F02A7E9-36C2-4E5F-8A68-0C655AF369AC}" destId="{BFAE87AB-EFA9-46E6-BDAA-1CD847D7F07F}" srcOrd="0" destOrd="0" parTransId="{2F040550-A532-442A-B2FD-0C2939F6FCEB}" sibTransId="{85EBADDF-52B7-4D2F-9769-E68240DA8CF0}"/>
    <dgm:cxn modelId="{E5B0A63D-0A0D-4069-86A3-2D1DD7237811}" type="presOf" srcId="{D2803D90-507E-4F1A-A743-F7C703F93A0B}" destId="{988D4E08-14C3-4E8B-BCDE-61394E8B1B5C}" srcOrd="0" destOrd="0" presId="urn:microsoft.com/office/officeart/2005/8/layout/radial5"/>
    <dgm:cxn modelId="{6ACF6483-9A91-478F-98C5-9AC7BA6BDCB4}" type="presOf" srcId="{7C58EB72-1CE8-4C89-BA8D-1C301504BD2A}" destId="{6D287840-1E51-4D99-A2C6-F3129D91D938}" srcOrd="1" destOrd="0" presId="urn:microsoft.com/office/officeart/2005/8/layout/radial5"/>
    <dgm:cxn modelId="{2DEFEBDB-8D0F-4C34-ABC0-BD77759F40F4}" type="presOf" srcId="{60BA6B0B-36A7-4D92-B511-4B4E11790198}" destId="{AA585877-18A5-4E2E-9E7D-5898DCAA90D7}" srcOrd="1" destOrd="0" presId="urn:microsoft.com/office/officeart/2005/8/layout/radial5"/>
    <dgm:cxn modelId="{903D7056-05BF-453A-80B9-DFF0855753C6}" type="presOf" srcId="{FA41B476-BBBF-4702-8FD6-902B6EB3531B}" destId="{61FCCB7A-4F83-4D43-9BBA-CCDAD2CC34D2}" srcOrd="0" destOrd="0" presId="urn:microsoft.com/office/officeart/2005/8/layout/radial5"/>
    <dgm:cxn modelId="{4D192BDA-C674-4C99-8668-41D184EFFE66}" srcId="{3F02A7E9-36C2-4E5F-8A68-0C655AF369AC}" destId="{342AFE02-E30B-4717-B939-05FFE6E914B1}" srcOrd="2" destOrd="0" parTransId="{C02F5140-FC1F-4B34-A38B-100890371D79}" sibTransId="{B1F0E3C8-F382-43EC-9225-00796B43DEAB}"/>
    <dgm:cxn modelId="{AFFEF266-89EC-4582-A40D-023EDADDE88E}" type="presOf" srcId="{BFAE87AB-EFA9-46E6-BDAA-1CD847D7F07F}" destId="{F5049F84-8673-4A3F-9249-F31DE03FDFE9}" srcOrd="0" destOrd="0" presId="urn:microsoft.com/office/officeart/2005/8/layout/radial5"/>
    <dgm:cxn modelId="{65B96E81-6D01-4756-A984-AD432A94656E}" type="presOf" srcId="{B9FE4C94-B2A0-48E3-8645-168C13E0AE10}" destId="{E667C8A9-6810-44B4-8E12-BF9A5716DEA5}" srcOrd="0" destOrd="0" presId="urn:microsoft.com/office/officeart/2005/8/layout/radial5"/>
    <dgm:cxn modelId="{68B1C9E1-D373-422B-8FC9-12219E86FA25}" srcId="{660A9818-1C8E-448C-96C0-3845EE80201E}" destId="{3F02A7E9-36C2-4E5F-8A68-0C655AF369AC}" srcOrd="0" destOrd="0" parTransId="{3EA26CD2-5EE5-42D9-ACF1-EB8896694CF0}" sibTransId="{57D14EA1-5636-4263-850C-D1463C611E35}"/>
    <dgm:cxn modelId="{4A5F4900-9A18-4CBA-BB14-04F9F74DEA86}" srcId="{3F02A7E9-36C2-4E5F-8A68-0C655AF369AC}" destId="{D2803D90-507E-4F1A-A743-F7C703F93A0B}" srcOrd="3" destOrd="0" parTransId="{60BA6B0B-36A7-4D92-B511-4B4E11790198}" sibTransId="{30243947-3F7C-4CDD-8085-A21B0CF91343}"/>
    <dgm:cxn modelId="{7434C225-DE87-4527-AC8F-41ADD8E17958}" type="presOf" srcId="{FA41B476-BBBF-4702-8FD6-902B6EB3531B}" destId="{B50BE229-2BAF-416A-B1EB-AB8FA10CCFA6}" srcOrd="1" destOrd="0" presId="urn:microsoft.com/office/officeart/2005/8/layout/radial5"/>
    <dgm:cxn modelId="{2239A24C-3EBA-4D57-A992-EDEE8F3C3E19}" type="presOf" srcId="{C02F5140-FC1F-4B34-A38B-100890371D79}" destId="{55754CC5-3FCE-459F-8BF5-687FA058E0E6}" srcOrd="1" destOrd="0" presId="urn:microsoft.com/office/officeart/2005/8/layout/radial5"/>
    <dgm:cxn modelId="{EF05F62D-15A8-4558-ABAF-ED77B91D1174}" type="presOf" srcId="{342AFE02-E30B-4717-B939-05FFE6E914B1}" destId="{AC127D4C-B2D8-4B14-A813-18B79BD76D90}" srcOrd="0" destOrd="0" presId="urn:microsoft.com/office/officeart/2005/8/layout/radial5"/>
    <dgm:cxn modelId="{F9DFD7CB-8E6C-4B1F-8D59-745570720F1A}" type="presOf" srcId="{C02F5140-FC1F-4B34-A38B-100890371D79}" destId="{D35418D9-81F6-46B7-8620-119DAC22A800}" srcOrd="0" destOrd="0" presId="urn:microsoft.com/office/officeart/2005/8/layout/radial5"/>
    <dgm:cxn modelId="{15DC7423-9AB5-46C9-83C4-1DC9AD56A52F}" type="presOf" srcId="{2F040550-A532-442A-B2FD-0C2939F6FCEB}" destId="{99B501E1-7641-4E9F-9DC0-BDB593B1D8E2}" srcOrd="1" destOrd="0" presId="urn:microsoft.com/office/officeart/2005/8/layout/radial5"/>
    <dgm:cxn modelId="{50EA170C-61A6-4CE2-8AC0-AED516EC2B19}" type="presOf" srcId="{24601BE1-3565-476E-AD8B-AF8422FF562C}" destId="{00C27B47-1B3A-45F7-8BCC-BD979374927A}" srcOrd="0" destOrd="0" presId="urn:microsoft.com/office/officeart/2005/8/layout/radial5"/>
    <dgm:cxn modelId="{F43B519F-19BF-4253-9E58-C1FF4387E5E2}" type="presOf" srcId="{20719E36-AB70-4FB6-96BF-3FC53709B670}" destId="{3C598D8C-6F78-4237-BD32-DFA52F2AD162}" srcOrd="1" destOrd="0" presId="urn:microsoft.com/office/officeart/2005/8/layout/radial5"/>
    <dgm:cxn modelId="{3BB8CD74-1294-41DE-B80E-315AE215F3E2}" srcId="{3F02A7E9-36C2-4E5F-8A68-0C655AF369AC}" destId="{24601BE1-3565-476E-AD8B-AF8422FF562C}" srcOrd="1" destOrd="0" parTransId="{FA41B476-BBBF-4702-8FD6-902B6EB3531B}" sibTransId="{4D5FCF10-AE32-4717-8D68-C91ECF62B889}"/>
    <dgm:cxn modelId="{A18DD428-A343-47DF-992F-DCDE1BC41BE2}" srcId="{3F02A7E9-36C2-4E5F-8A68-0C655AF369AC}" destId="{5713C02A-2E21-419B-A5FC-3E012E21460E}" srcOrd="5" destOrd="0" parTransId="{20719E36-AB70-4FB6-96BF-3FC53709B670}" sibTransId="{E2156F58-6124-4ABF-A958-4C46C1268F88}"/>
    <dgm:cxn modelId="{1BADA43A-95E9-46F9-938D-CD95D09E4343}" type="presParOf" srcId="{9247B782-00B2-4B8D-B69C-F91A073D57BD}" destId="{4E4D3DCA-25BE-46D6-B574-312DD8521BDC}" srcOrd="0" destOrd="0" presId="urn:microsoft.com/office/officeart/2005/8/layout/radial5"/>
    <dgm:cxn modelId="{8CF97A90-E703-4435-B9E2-28DDF05ACF72}" type="presParOf" srcId="{9247B782-00B2-4B8D-B69C-F91A073D57BD}" destId="{F49B6F7B-E066-44D7-A731-8FA0FD624EDD}" srcOrd="1" destOrd="0" presId="urn:microsoft.com/office/officeart/2005/8/layout/radial5"/>
    <dgm:cxn modelId="{F62C0731-DE0B-4387-9EC5-5CF1C3D9EE45}" type="presParOf" srcId="{F49B6F7B-E066-44D7-A731-8FA0FD624EDD}" destId="{99B501E1-7641-4E9F-9DC0-BDB593B1D8E2}" srcOrd="0" destOrd="0" presId="urn:microsoft.com/office/officeart/2005/8/layout/radial5"/>
    <dgm:cxn modelId="{189D9A8A-9C81-4D68-83FC-084D042CE17A}" type="presParOf" srcId="{9247B782-00B2-4B8D-B69C-F91A073D57BD}" destId="{F5049F84-8673-4A3F-9249-F31DE03FDFE9}" srcOrd="2" destOrd="0" presId="urn:microsoft.com/office/officeart/2005/8/layout/radial5"/>
    <dgm:cxn modelId="{FDC249EA-D5D1-4AF8-8217-3A37F572C045}" type="presParOf" srcId="{9247B782-00B2-4B8D-B69C-F91A073D57BD}" destId="{61FCCB7A-4F83-4D43-9BBA-CCDAD2CC34D2}" srcOrd="3" destOrd="0" presId="urn:microsoft.com/office/officeart/2005/8/layout/radial5"/>
    <dgm:cxn modelId="{81A33569-55BF-426B-9D3A-C6239E656E1E}" type="presParOf" srcId="{61FCCB7A-4F83-4D43-9BBA-CCDAD2CC34D2}" destId="{B50BE229-2BAF-416A-B1EB-AB8FA10CCFA6}" srcOrd="0" destOrd="0" presId="urn:microsoft.com/office/officeart/2005/8/layout/radial5"/>
    <dgm:cxn modelId="{327305E8-1E91-42A2-9052-781113BED41A}" type="presParOf" srcId="{9247B782-00B2-4B8D-B69C-F91A073D57BD}" destId="{00C27B47-1B3A-45F7-8BCC-BD979374927A}" srcOrd="4" destOrd="0" presId="urn:microsoft.com/office/officeart/2005/8/layout/radial5"/>
    <dgm:cxn modelId="{1F03DC63-281A-40C3-B716-F9A0D8BE8F01}" type="presParOf" srcId="{9247B782-00B2-4B8D-B69C-F91A073D57BD}" destId="{D35418D9-81F6-46B7-8620-119DAC22A800}" srcOrd="5" destOrd="0" presId="urn:microsoft.com/office/officeart/2005/8/layout/radial5"/>
    <dgm:cxn modelId="{CB233F2F-0C47-425F-AE88-621308325A6B}" type="presParOf" srcId="{D35418D9-81F6-46B7-8620-119DAC22A800}" destId="{55754CC5-3FCE-459F-8BF5-687FA058E0E6}" srcOrd="0" destOrd="0" presId="urn:microsoft.com/office/officeart/2005/8/layout/radial5"/>
    <dgm:cxn modelId="{06BE3F5D-15CA-44AD-820C-C8C496E506AC}" type="presParOf" srcId="{9247B782-00B2-4B8D-B69C-F91A073D57BD}" destId="{AC127D4C-B2D8-4B14-A813-18B79BD76D90}" srcOrd="6" destOrd="0" presId="urn:microsoft.com/office/officeart/2005/8/layout/radial5"/>
    <dgm:cxn modelId="{016AEC7E-B2D1-401E-9BAD-CBAF5A98D51B}" type="presParOf" srcId="{9247B782-00B2-4B8D-B69C-F91A073D57BD}" destId="{BEB2DB75-EE47-4685-B5CB-97B1C51FA7BB}" srcOrd="7" destOrd="0" presId="urn:microsoft.com/office/officeart/2005/8/layout/radial5"/>
    <dgm:cxn modelId="{972C84E9-094A-454F-9A89-82756FE6F5BD}" type="presParOf" srcId="{BEB2DB75-EE47-4685-B5CB-97B1C51FA7BB}" destId="{AA585877-18A5-4E2E-9E7D-5898DCAA90D7}" srcOrd="0" destOrd="0" presId="urn:microsoft.com/office/officeart/2005/8/layout/radial5"/>
    <dgm:cxn modelId="{A0961529-7BCC-463B-8C2C-F0008EC9EA76}" type="presParOf" srcId="{9247B782-00B2-4B8D-B69C-F91A073D57BD}" destId="{988D4E08-14C3-4E8B-BCDE-61394E8B1B5C}" srcOrd="8" destOrd="0" presId="urn:microsoft.com/office/officeart/2005/8/layout/radial5"/>
    <dgm:cxn modelId="{AF29D5DF-9598-46B0-92D7-6835BDF8B37D}" type="presParOf" srcId="{9247B782-00B2-4B8D-B69C-F91A073D57BD}" destId="{3EAD2919-766F-4316-8113-CCFC148FB777}" srcOrd="9" destOrd="0" presId="urn:microsoft.com/office/officeart/2005/8/layout/radial5"/>
    <dgm:cxn modelId="{71C8C362-8064-4098-A1E1-EEBDF4E40D81}" type="presParOf" srcId="{3EAD2919-766F-4316-8113-CCFC148FB777}" destId="{6D287840-1E51-4D99-A2C6-F3129D91D938}" srcOrd="0" destOrd="0" presId="urn:microsoft.com/office/officeart/2005/8/layout/radial5"/>
    <dgm:cxn modelId="{76252D7F-71AB-4F3A-A236-4543125EDD1A}" type="presParOf" srcId="{9247B782-00B2-4B8D-B69C-F91A073D57BD}" destId="{E667C8A9-6810-44B4-8E12-BF9A5716DEA5}" srcOrd="10" destOrd="0" presId="urn:microsoft.com/office/officeart/2005/8/layout/radial5"/>
    <dgm:cxn modelId="{A055004B-BC8E-4A75-8AFC-8E432089ED47}" type="presParOf" srcId="{9247B782-00B2-4B8D-B69C-F91A073D57BD}" destId="{17B73A99-E168-462E-A41D-3BFC71EDAFFF}" srcOrd="11" destOrd="0" presId="urn:microsoft.com/office/officeart/2005/8/layout/radial5"/>
    <dgm:cxn modelId="{9FAABC28-A0E2-4930-B904-EF8F46C32BEC}" type="presParOf" srcId="{17B73A99-E168-462E-A41D-3BFC71EDAFFF}" destId="{3C598D8C-6F78-4237-BD32-DFA52F2AD162}" srcOrd="0" destOrd="0" presId="urn:microsoft.com/office/officeart/2005/8/layout/radial5"/>
    <dgm:cxn modelId="{7F994065-FC98-4550-88DB-AAE60F1F406A}" type="presParOf" srcId="{9247B782-00B2-4B8D-B69C-F91A073D57BD}" destId="{B4C46B50-447F-4CE9-BA16-19E951212982}" srcOrd="12"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cisco.com/en/US/netsol/ns1015/"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7:</a:t>
            </a:r>
            <a:r>
              <a:rPr lang="en-US" sz="1300" b="1" baseline="0" dirty="0" smtClean="0"/>
              <a:t> </a:t>
            </a:r>
            <a:r>
              <a:rPr lang="en-US" sz="1300" b="1" dirty="0" smtClean="0"/>
              <a:t>Implementing Routing Facilities for Branch Offices and Mobile Workers </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Cities with municipal</a:t>
            </a:r>
            <a:r>
              <a:rPr lang="en-US" baseline="0" dirty="0" smtClean="0"/>
              <a:t> Wifi: </a:t>
            </a:r>
            <a:r>
              <a:rPr lang="en-US" dirty="0" smtClean="0"/>
              <a:t>http://en.wikipedia.org/wiki/Municipal_wireless_network#Cities_with_Municipal_Wi-Fi</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152</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154</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158</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159</a:t>
            </a:fld>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160</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The edge router is providing NAT to the internal network. </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164</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165</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166</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167</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11"/>
          <p:cNvSpPr>
            <a:spLocks noGrp="1" noChangeArrowheads="1"/>
          </p:cNvSpPr>
          <p:nvPr>
            <p:ph type="sldNum" sz="quarter" idx="5"/>
          </p:nvPr>
        </p:nvSpPr>
        <p:spPr>
          <a:noFill/>
        </p:spPr>
        <p:txBody>
          <a:bodyPr/>
          <a:lstStyle/>
          <a:p>
            <a:fld id="{32B9693A-1739-44AD-8C05-C88FA7AB6836}" type="slidenum">
              <a:rPr lang="en-US">
                <a:latin typeface="Arial" pitchFamily="34" charset="0"/>
              </a:rPr>
              <a:pPr/>
              <a:t>172</a:t>
            </a:fld>
            <a:endParaRPr lang="en-US" dirty="0">
              <a:latin typeface="Arial" pitchFamily="34" charset="0"/>
            </a:endParaRPr>
          </a:p>
        </p:txBody>
      </p:sp>
      <p:sp>
        <p:nvSpPr>
          <p:cNvPr id="286723" name="Rectangle 2"/>
          <p:cNvSpPr>
            <a:spLocks noGrp="1" noRot="1" noChangeAspect="1" noChangeArrowheads="1" noTextEdit="1"/>
          </p:cNvSpPr>
          <p:nvPr>
            <p:ph type="sldImg"/>
          </p:nvPr>
        </p:nvSpPr>
        <p:spPr>
          <a:xfrm>
            <a:off x="844550" y="249238"/>
            <a:ext cx="5430838" cy="4073525"/>
          </a:xfrm>
          <a:ln/>
        </p:spPr>
      </p:sp>
      <p:sp>
        <p:nvSpPr>
          <p:cNvPr id="286724" name="Rectangle 3"/>
          <p:cNvSpPr>
            <a:spLocks noGrp="1" noChangeArrowheads="1"/>
          </p:cNvSpPr>
          <p:nvPr>
            <p:ph type="body" idx="1"/>
          </p:nvPr>
        </p:nvSpPr>
        <p:spPr>
          <a:xfrm>
            <a:off x="844550" y="4656138"/>
            <a:ext cx="5502275" cy="4113212"/>
          </a:xfrm>
          <a:noFill/>
          <a:ln/>
        </p:spPr>
        <p:txBody>
          <a:bodyPr lIns="93237" tIns="46618" rIns="93237" bIns="46618"/>
          <a:lstStyle/>
          <a:p>
            <a:pPr marL="0" indent="0" defTabSz="949325"/>
            <a:endParaRPr lang="en-US" dirty="0"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Cities with municipal</a:t>
            </a:r>
            <a:r>
              <a:rPr lang="en-US" baseline="0" dirty="0" smtClean="0"/>
              <a:t> Wifi: </a:t>
            </a:r>
            <a:r>
              <a:rPr lang="en-US" dirty="0" smtClean="0"/>
              <a:t>http://en.wikipedia.org/wiki/Municipal_wireless_network#Cities_with_Municipal_Wi-Fi</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11"/>
          <p:cNvSpPr>
            <a:spLocks noGrp="1" noChangeArrowheads="1"/>
          </p:cNvSpPr>
          <p:nvPr>
            <p:ph type="sldNum" sz="quarter" idx="5"/>
          </p:nvPr>
        </p:nvSpPr>
        <p:spPr>
          <a:noFill/>
        </p:spPr>
        <p:txBody>
          <a:bodyPr/>
          <a:lstStyle/>
          <a:p>
            <a:fld id="{0E9F0132-8F60-45AA-A4C0-8CDA89C1B6CA}" type="slidenum">
              <a:rPr lang="en-US">
                <a:latin typeface="Arial" pitchFamily="34" charset="0"/>
              </a:rPr>
              <a:pPr/>
              <a:t>173</a:t>
            </a:fld>
            <a:endParaRPr lang="en-US" dirty="0">
              <a:latin typeface="Arial" pitchFamily="34" charset="0"/>
            </a:endParaRPr>
          </a:p>
        </p:txBody>
      </p:sp>
      <p:sp>
        <p:nvSpPr>
          <p:cNvPr id="284675" name="Rectangle 2"/>
          <p:cNvSpPr>
            <a:spLocks noGrp="1" noRot="1" noChangeAspect="1" noChangeArrowheads="1" noTextEdit="1"/>
          </p:cNvSpPr>
          <p:nvPr>
            <p:ph type="sldImg"/>
          </p:nvPr>
        </p:nvSpPr>
        <p:spPr>
          <a:xfrm>
            <a:off x="844550" y="249238"/>
            <a:ext cx="5430838" cy="4073525"/>
          </a:xfrm>
          <a:ln/>
        </p:spPr>
      </p:sp>
      <p:sp>
        <p:nvSpPr>
          <p:cNvPr id="284676" name="Rectangle 3"/>
          <p:cNvSpPr>
            <a:spLocks noGrp="1" noChangeArrowheads="1"/>
          </p:cNvSpPr>
          <p:nvPr>
            <p:ph type="body" idx="1"/>
          </p:nvPr>
        </p:nvSpPr>
        <p:spPr>
          <a:xfrm>
            <a:off x="844550" y="4656138"/>
            <a:ext cx="5502275" cy="4113212"/>
          </a:xfrm>
          <a:noFill/>
          <a:ln/>
        </p:spPr>
        <p:txBody>
          <a:bodyPr lIns="93237" tIns="46618" rIns="93237" bIns="46618"/>
          <a:lstStyle/>
          <a:p>
            <a:pPr marL="0" indent="0" defTabSz="949325"/>
            <a:endParaRPr lang="en-US" dirty="0" smtClean="0">
              <a:latin typeface="Arial" pitchFamily="34" charset="0"/>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smtClean="0">
                <a:solidFill>
                  <a:schemeClr val="tx1"/>
                </a:solidFill>
                <a:latin typeface="Arial" charset="0"/>
                <a:ea typeface="+mn-ea"/>
                <a:cs typeface="+mn-cs"/>
              </a:rPr>
              <a:t>The client PC is able to ping the internal server when the VPN connection is established.</a:t>
            </a:r>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175</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176</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180</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Motorola WiMAX World Tour: http://business.motorola.com/hellomoto/wi4wimax/worldtour/index.html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Cable operators typically deploy hybrid fiber-coaxial (HFC) networks to enable high-speed transmission of data to cable modems located in a SOHO.</a:t>
            </a:r>
          </a:p>
          <a:p>
            <a:pPr lvl="1"/>
            <a:r>
              <a:rPr lang="en-US" dirty="0" smtClean="0"/>
              <a:t>The cable TV industry uses a portion of the RF electromagnetic spectrum. </a:t>
            </a:r>
          </a:p>
          <a:p>
            <a:pPr lvl="1"/>
            <a:r>
              <a:rPr lang="en-US" dirty="0" smtClean="0"/>
              <a:t>Within the cable, different frequencies carry TV channels and data. </a:t>
            </a:r>
          </a:p>
          <a:p>
            <a:pPr lvl="1"/>
            <a:r>
              <a:rPr lang="en-US" dirty="0" smtClean="0"/>
              <a:t>At the subscriber end, equipment such as TVs, VCRs, and high-definition TV set-top boxes tune to certain frequencies that allow the user to view the channel or, using a cable modem, to receive high-speed  Internet access.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actual bandwidth for Internet service over a CATV line can be up to 27 Mbps on the download path to the subscriber and about 2.5 Mbps of bandwidth on the upload path.</a:t>
            </a:r>
          </a:p>
          <a:p>
            <a:r>
              <a:rPr lang="en-US" dirty="0" smtClean="0"/>
              <a:t>Based on the cable network architecture, cable operator provisioning practices, and traffic load, an individual subscriber can typically get an access speed of between 256 kbps and 6 Mbps.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dirty="0" smtClean="0">
                <a:latin typeface="Arial" pitchFamily="34" charset="0"/>
              </a:rPr>
              <a:t>The following properties differentiate DSL variants:</a:t>
            </a:r>
            <a:endParaRPr lang="en-US" b="1" dirty="0" smtClean="0">
              <a:latin typeface="Arial" pitchFamily="34" charset="0"/>
            </a:endParaRPr>
          </a:p>
          <a:p>
            <a:pPr lvl="1"/>
            <a:r>
              <a:rPr lang="en-US" b="1" dirty="0" smtClean="0">
                <a:latin typeface="Arial" pitchFamily="34" charset="0"/>
              </a:rPr>
              <a:t>Nature: </a:t>
            </a:r>
            <a:r>
              <a:rPr lang="en-US" dirty="0" smtClean="0">
                <a:latin typeface="Arial" pitchFamily="34" charset="0"/>
              </a:rPr>
              <a:t>The nature of DSL is the relationship between downstream and upstream speeds. Synchronous DSL has the same speed in both directions, while asynchronous DSL has different downstream and upstream speeds.</a:t>
            </a:r>
            <a:endParaRPr lang="en-US" b="1" dirty="0" smtClean="0">
              <a:latin typeface="Arial" pitchFamily="34" charset="0"/>
            </a:endParaRPr>
          </a:p>
          <a:p>
            <a:pPr lvl="1"/>
            <a:r>
              <a:rPr lang="en-US" b="1" dirty="0" smtClean="0">
                <a:latin typeface="Arial" pitchFamily="34" charset="0"/>
              </a:rPr>
              <a:t>Maximum data rate:</a:t>
            </a:r>
            <a:r>
              <a:rPr lang="en-US" dirty="0" smtClean="0">
                <a:latin typeface="Arial" pitchFamily="34" charset="0"/>
              </a:rPr>
              <a:t> This defines the maximum speed that you can deploy with a certain type of DSL.</a:t>
            </a:r>
            <a:endParaRPr lang="en-US" b="1" dirty="0" smtClean="0">
              <a:latin typeface="Arial" pitchFamily="34" charset="0"/>
            </a:endParaRPr>
          </a:p>
          <a:p>
            <a:pPr lvl="1"/>
            <a:r>
              <a:rPr lang="en-US" b="1" dirty="0" smtClean="0">
                <a:latin typeface="Arial" pitchFamily="34" charset="0"/>
              </a:rPr>
              <a:t>Line coding technology: </a:t>
            </a:r>
            <a:r>
              <a:rPr lang="en-US" dirty="0" smtClean="0">
                <a:latin typeface="Arial" pitchFamily="34" charset="0"/>
              </a:rPr>
              <a:t>This describes the technique used to represent digital signals transported over a copper twisted pair so that the receiver can interpret the signals accurately.</a:t>
            </a:r>
            <a:endParaRPr lang="en-US" b="1" dirty="0" smtClean="0">
              <a:latin typeface="Arial" pitchFamily="34" charset="0"/>
            </a:endParaRPr>
          </a:p>
          <a:p>
            <a:pPr lvl="1"/>
            <a:r>
              <a:rPr lang="en-US" b="1" dirty="0" smtClean="0">
                <a:latin typeface="Arial" pitchFamily="34" charset="0"/>
              </a:rPr>
              <a:t>Data and voice support: </a:t>
            </a:r>
            <a:r>
              <a:rPr lang="en-US" dirty="0" smtClean="0">
                <a:latin typeface="Arial" pitchFamily="34" charset="0"/>
              </a:rPr>
              <a:t>Depending on the usage of the available frequency spectrum, certain DSL types support data and voice simultaneously while other types do not.</a:t>
            </a:r>
            <a:endParaRPr lang="en-US" b="1" dirty="0" smtClean="0">
              <a:latin typeface="Arial" pitchFamily="34" charset="0"/>
            </a:endParaRPr>
          </a:p>
          <a:p>
            <a:pPr lvl="1"/>
            <a:r>
              <a:rPr lang="en-US" b="1" dirty="0" smtClean="0">
                <a:latin typeface="Arial" pitchFamily="34" charset="0"/>
              </a:rPr>
              <a:t>Maximum distance: </a:t>
            </a:r>
            <a:r>
              <a:rPr lang="en-US" dirty="0" smtClean="0">
                <a:latin typeface="Arial" pitchFamily="34" charset="0"/>
              </a:rPr>
              <a:t>This describes the maximum distance that a certain type of DSL connection can span.</a:t>
            </a:r>
            <a:endParaRPr lang="en-GB"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p:txBody>
          <a:bodyPr/>
          <a:lstStyle/>
          <a:p>
            <a:pPr>
              <a:defRPr/>
            </a:pPr>
            <a:fld id="{E9161646-C27C-4678-A323-8603E5FA05DF}" type="slidenum">
              <a:rPr lang="en-US" smtClean="0"/>
              <a:pPr>
                <a:defRPr/>
              </a:pPr>
              <a:t>36</a:t>
            </a:fld>
            <a:endParaRPr lang="en-US" dirty="0"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11"/>
          <p:cNvSpPr>
            <a:spLocks noGrp="1" noChangeArrowheads="1"/>
          </p:cNvSpPr>
          <p:nvPr>
            <p:ph type="sldNum" sz="quarter" idx="5"/>
          </p:nvPr>
        </p:nvSpPr>
        <p:spPr>
          <a:noFill/>
        </p:spPr>
        <p:txBody>
          <a:bodyPr/>
          <a:lstStyle/>
          <a:p>
            <a:fld id="{BFF91965-7AE3-4774-9FD8-7E9E9C70AB83}" type="slidenum">
              <a:rPr lang="en-US" smtClean="0">
                <a:latin typeface="Arial" pitchFamily="34" charset="0"/>
              </a:rPr>
              <a:pPr/>
              <a:t>37</a:t>
            </a:fld>
            <a:endParaRPr lang="en-US" dirty="0" smtClean="0">
              <a:latin typeface="Arial" pitchFamily="34" charset="0"/>
            </a:endParaRPr>
          </a:p>
        </p:txBody>
      </p:sp>
      <p:sp>
        <p:nvSpPr>
          <p:cNvPr id="289795" name="Rectangle 2"/>
          <p:cNvSpPr>
            <a:spLocks noGrp="1" noRot="1" noChangeAspect="1" noChangeArrowheads="1" noTextEdit="1"/>
          </p:cNvSpPr>
          <p:nvPr>
            <p:ph type="sldImg"/>
          </p:nvPr>
        </p:nvSpPr>
        <p:spPr>
          <a:xfrm>
            <a:off x="873125" y="244475"/>
            <a:ext cx="5319713" cy="3990975"/>
          </a:xfrm>
          <a:ln/>
        </p:spPr>
      </p:sp>
      <p:sp>
        <p:nvSpPr>
          <p:cNvPr id="289796" name="Rectangle 3"/>
          <p:cNvSpPr>
            <a:spLocks noGrp="1" noChangeArrowheads="1"/>
          </p:cNvSpPr>
          <p:nvPr>
            <p:ph type="body" idx="1"/>
          </p:nvPr>
        </p:nvSpPr>
        <p:spPr>
          <a:xfrm>
            <a:off x="767930" y="4378504"/>
            <a:ext cx="5469670" cy="4253404"/>
          </a:xfrm>
          <a:noFill/>
          <a:ln/>
        </p:spPr>
        <p:txBody>
          <a:bodyPr/>
          <a:lstStyle/>
          <a:p>
            <a:endParaRPr lang="en-US" dirty="0"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11"/>
          <p:cNvSpPr>
            <a:spLocks noGrp="1" noChangeArrowheads="1"/>
          </p:cNvSpPr>
          <p:nvPr>
            <p:ph type="sldNum" sz="quarter" idx="5"/>
          </p:nvPr>
        </p:nvSpPr>
        <p:spPr>
          <a:noFill/>
        </p:spPr>
        <p:txBody>
          <a:bodyPr/>
          <a:lstStyle/>
          <a:p>
            <a:fld id="{BFF91965-7AE3-4774-9FD8-7E9E9C70AB83}" type="slidenum">
              <a:rPr lang="en-US" smtClean="0">
                <a:latin typeface="Arial" pitchFamily="34" charset="0"/>
              </a:rPr>
              <a:pPr/>
              <a:t>38</a:t>
            </a:fld>
            <a:endParaRPr lang="en-US" dirty="0" smtClean="0">
              <a:latin typeface="Arial" pitchFamily="34" charset="0"/>
            </a:endParaRPr>
          </a:p>
        </p:txBody>
      </p:sp>
      <p:sp>
        <p:nvSpPr>
          <p:cNvPr id="289795" name="Rectangle 2"/>
          <p:cNvSpPr>
            <a:spLocks noGrp="1" noRot="1" noChangeAspect="1" noChangeArrowheads="1" noTextEdit="1"/>
          </p:cNvSpPr>
          <p:nvPr>
            <p:ph type="sldImg"/>
          </p:nvPr>
        </p:nvSpPr>
        <p:spPr>
          <a:xfrm>
            <a:off x="873125" y="244475"/>
            <a:ext cx="5319713" cy="3990975"/>
          </a:xfrm>
          <a:ln/>
        </p:spPr>
      </p:sp>
      <p:sp>
        <p:nvSpPr>
          <p:cNvPr id="289796" name="Rectangle 3"/>
          <p:cNvSpPr>
            <a:spLocks noGrp="1" noChangeArrowheads="1"/>
          </p:cNvSpPr>
          <p:nvPr>
            <p:ph type="body" idx="1"/>
          </p:nvPr>
        </p:nvSpPr>
        <p:spPr>
          <a:xfrm>
            <a:off x="767930" y="4378504"/>
            <a:ext cx="5469670" cy="4253404"/>
          </a:xfrm>
          <a:noFill/>
          <a:ln/>
        </p:spPr>
        <p:txBody>
          <a:bodyPr/>
          <a:lstStyle/>
          <a:p>
            <a:endParaRPr lang="en-US"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11"/>
          <p:cNvSpPr>
            <a:spLocks noGrp="1" noChangeArrowheads="1"/>
          </p:cNvSpPr>
          <p:nvPr>
            <p:ph type="sldNum" sz="quarter" idx="5"/>
          </p:nvPr>
        </p:nvSpPr>
        <p:spPr>
          <a:noFill/>
        </p:spPr>
        <p:txBody>
          <a:bodyPr/>
          <a:lstStyle/>
          <a:p>
            <a:fld id="{BFF91965-7AE3-4774-9FD8-7E9E9C70AB83}" type="slidenum">
              <a:rPr lang="en-US" smtClean="0">
                <a:latin typeface="Arial" pitchFamily="34" charset="0"/>
              </a:rPr>
              <a:pPr/>
              <a:t>39</a:t>
            </a:fld>
            <a:endParaRPr lang="en-US" dirty="0" smtClean="0">
              <a:latin typeface="Arial" pitchFamily="34" charset="0"/>
            </a:endParaRPr>
          </a:p>
        </p:txBody>
      </p:sp>
      <p:sp>
        <p:nvSpPr>
          <p:cNvPr id="289795" name="Rectangle 2"/>
          <p:cNvSpPr>
            <a:spLocks noGrp="1" noRot="1" noChangeAspect="1" noChangeArrowheads="1" noTextEdit="1"/>
          </p:cNvSpPr>
          <p:nvPr>
            <p:ph type="sldImg"/>
          </p:nvPr>
        </p:nvSpPr>
        <p:spPr>
          <a:xfrm>
            <a:off x="873125" y="244475"/>
            <a:ext cx="5319713" cy="3990975"/>
          </a:xfrm>
          <a:ln/>
        </p:spPr>
      </p:sp>
      <p:sp>
        <p:nvSpPr>
          <p:cNvPr id="289796" name="Rectangle 3"/>
          <p:cNvSpPr>
            <a:spLocks noGrp="1" noChangeArrowheads="1"/>
          </p:cNvSpPr>
          <p:nvPr>
            <p:ph type="body" idx="1"/>
          </p:nvPr>
        </p:nvSpPr>
        <p:spPr>
          <a:xfrm>
            <a:off x="767930" y="4378504"/>
            <a:ext cx="5469670" cy="4253404"/>
          </a:xfrm>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In the event of a power failure and to provide fail-safe 911 services, the voice traffic will still be carried to the voice switch in the CO.</a:t>
            </a:r>
          </a:p>
          <a:p>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7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11"/>
          <p:cNvSpPr>
            <a:spLocks noGrp="1" noChangeArrowheads="1"/>
          </p:cNvSpPr>
          <p:nvPr>
            <p:ph type="sldNum" sz="quarter" idx="5"/>
          </p:nvPr>
        </p:nvSpPr>
        <p:spPr>
          <a:noFill/>
        </p:spPr>
        <p:txBody>
          <a:bodyPr/>
          <a:lstStyle/>
          <a:p>
            <a:fld id="{BFF91965-7AE3-4774-9FD8-7E9E9C70AB83}" type="slidenum">
              <a:rPr lang="en-US" smtClean="0">
                <a:latin typeface="Arial" pitchFamily="34" charset="0"/>
              </a:rPr>
              <a:pPr/>
              <a:t>40</a:t>
            </a:fld>
            <a:endParaRPr lang="en-US" dirty="0" smtClean="0">
              <a:latin typeface="Arial" pitchFamily="34" charset="0"/>
            </a:endParaRPr>
          </a:p>
        </p:txBody>
      </p:sp>
      <p:sp>
        <p:nvSpPr>
          <p:cNvPr id="289795" name="Rectangle 2"/>
          <p:cNvSpPr>
            <a:spLocks noGrp="1" noRot="1" noChangeAspect="1" noChangeArrowheads="1" noTextEdit="1"/>
          </p:cNvSpPr>
          <p:nvPr>
            <p:ph type="sldImg"/>
          </p:nvPr>
        </p:nvSpPr>
        <p:spPr>
          <a:xfrm>
            <a:off x="873125" y="244475"/>
            <a:ext cx="5319713" cy="3990975"/>
          </a:xfrm>
          <a:ln/>
        </p:spPr>
      </p:sp>
      <p:sp>
        <p:nvSpPr>
          <p:cNvPr id="289796" name="Rectangle 3"/>
          <p:cNvSpPr>
            <a:spLocks noGrp="1" noChangeArrowheads="1"/>
          </p:cNvSpPr>
          <p:nvPr>
            <p:ph type="body" idx="1"/>
          </p:nvPr>
        </p:nvSpPr>
        <p:spPr>
          <a:xfrm>
            <a:off x="767930" y="4378504"/>
            <a:ext cx="5469670" cy="4253404"/>
          </a:xfrm>
          <a:noFill/>
          <a:ln/>
        </p:spPr>
        <p:txBody>
          <a:bodyPr/>
          <a:lstStyle/>
          <a:p>
            <a:endParaRPr lang="en-US" dirty="0"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DSL networks use ATM as the data-link layer protocol. In basic terms, a DSLAM is an ATM switch with DSL interface cards (ATU-Cs). The DSLAM terminates the ADSL connections and then switches the traffic over an ATM network to an aggregation router. </a:t>
            </a:r>
          </a:p>
          <a:p>
            <a:r>
              <a:rPr lang="en-US" dirty="0" smtClean="0"/>
              <a:t>The aggregation router is the Layer 3 device where IP connections from the subscriber terminate. There are three ways to encapsulate IP packets over an ATM and DSL connection:</a:t>
            </a:r>
          </a:p>
          <a:p>
            <a:pPr lvl="2"/>
            <a:r>
              <a:rPr lang="en-US" dirty="0" smtClean="0"/>
              <a:t>RFC 1483/2684 Bridged</a:t>
            </a:r>
          </a:p>
          <a:p>
            <a:pPr lvl="2"/>
            <a:r>
              <a:rPr lang="en-US" dirty="0" smtClean="0"/>
              <a:t>PPP over Ethernet (PPPoE)</a:t>
            </a:r>
          </a:p>
          <a:p>
            <a:pPr lvl="2"/>
            <a:r>
              <a:rPr lang="en-US" dirty="0" smtClean="0"/>
              <a:t>PPP over ATM (PPPoA)</a:t>
            </a:r>
          </a:p>
          <a:p>
            <a:r>
              <a:rPr lang="en-US" dirty="0" smtClean="0"/>
              <a:t>In RFC 1483 Bridging, the ADSL CPE bridges the Ethernet frame from the end user’s PC to the aggregation router, where integrated routing and bridging (IRB) provides connectivity to the IP cloud. RFC 1483 Bridging has security and scalability issues, making it unpopular. ISPs are now opting for PPPoE and PPPoA, both of which are much more scalable and secure but involve a more complex implementation.</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DSL networks use ATM as the data-link layer protocol. In basic terms, a DSLAM is an ATM switch with DSL interface cards (ATU-Cs). The DSLAM terminates the ADSL connections and then switches the traffic over an ATM network to an aggregation router. </a:t>
            </a:r>
          </a:p>
          <a:p>
            <a:r>
              <a:rPr lang="en-US" dirty="0" smtClean="0"/>
              <a:t>The aggregation router is the Layer 3 device where IP connections from the subscriber terminate. There are three ways to encapsulate IP packets over an ATM and DSL connection:</a:t>
            </a:r>
          </a:p>
          <a:p>
            <a:pPr lvl="2"/>
            <a:r>
              <a:rPr lang="en-US" dirty="0" smtClean="0"/>
              <a:t>RFC 1483/2684 Bridged</a:t>
            </a:r>
          </a:p>
          <a:p>
            <a:pPr lvl="2"/>
            <a:r>
              <a:rPr lang="en-US" dirty="0" smtClean="0"/>
              <a:t>PPP over Ethernet (PPPoE)</a:t>
            </a:r>
          </a:p>
          <a:p>
            <a:pPr lvl="2"/>
            <a:r>
              <a:rPr lang="en-US" dirty="0" smtClean="0"/>
              <a:t>PPP over ATM (PPPoA)</a:t>
            </a:r>
          </a:p>
          <a:p>
            <a:r>
              <a:rPr lang="en-US" dirty="0" smtClean="0"/>
              <a:t>In RFC 1483 Bridging, the ADSL CPE bridges the Ethernet frame from the end user’s PC to the aggregation router, where integrated routing and bridging (IRB) provides connectivity to the IP cloud. RFC 1483 Bridging has security and scalability issues, making it unpopular. ISPs are now opting for PPPoE and PPPoA, both of which are much more scalable and secure but involve a more complex implementation.</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To summarize the stages of a DSL connection: </a:t>
            </a:r>
          </a:p>
          <a:p>
            <a:pPr lvl="1"/>
            <a:r>
              <a:rPr lang="en-US" sz="1200" kern="1200" baseline="0" dirty="0" smtClean="0">
                <a:solidFill>
                  <a:schemeClr val="tx1"/>
                </a:solidFill>
                <a:latin typeface="Arial" charset="0"/>
                <a:ea typeface="+mn-ea"/>
                <a:cs typeface="+mn-cs"/>
              </a:rPr>
              <a:t>Inside traffic is routed to the dialer interface (Dialer 0). </a:t>
            </a:r>
          </a:p>
          <a:p>
            <a:pPr lvl="1"/>
            <a:r>
              <a:rPr lang="en-US" sz="1200" kern="1200" baseline="0" dirty="0" smtClean="0">
                <a:solidFill>
                  <a:schemeClr val="tx1"/>
                </a:solidFill>
                <a:latin typeface="Arial" charset="0"/>
                <a:ea typeface="+mn-ea"/>
                <a:cs typeface="+mn-cs"/>
              </a:rPr>
              <a:t>Dialer 0 being a virtual interface, which has been configured to enlist the help of any physical interfaces member of the dialer pool 1, will turn to interface ATM 0/0. </a:t>
            </a:r>
          </a:p>
          <a:p>
            <a:pPr lvl="1"/>
            <a:r>
              <a:rPr lang="en-US" sz="1200" kern="1200" baseline="0" dirty="0" smtClean="0">
                <a:solidFill>
                  <a:schemeClr val="tx1"/>
                </a:solidFill>
                <a:latin typeface="Arial" charset="0"/>
                <a:ea typeface="+mn-ea"/>
                <a:cs typeface="+mn-cs"/>
              </a:rPr>
              <a:t>Interface ATM 0/0 has been configured to bring up a DSL connection using PPP encapsulation. </a:t>
            </a:r>
          </a:p>
          <a:p>
            <a:pPr lvl="1"/>
            <a:r>
              <a:rPr lang="en-US" sz="1200" kern="1200" baseline="0" dirty="0" smtClean="0">
                <a:solidFill>
                  <a:schemeClr val="tx1"/>
                </a:solidFill>
                <a:latin typeface="Arial" charset="0"/>
                <a:ea typeface="+mn-ea"/>
                <a:cs typeface="+mn-cs"/>
              </a:rPr>
              <a:t>When the service provider core router requests a username and a password, the credentials configured under interface Dialer 0 will be presented. </a:t>
            </a:r>
          </a:p>
          <a:p>
            <a:pPr lvl="1"/>
            <a:r>
              <a:rPr lang="en-US" sz="1200" kern="1200" baseline="0" dirty="0" smtClean="0">
                <a:solidFill>
                  <a:schemeClr val="tx1"/>
                </a:solidFill>
                <a:latin typeface="Arial" charset="0"/>
                <a:ea typeface="+mn-ea"/>
                <a:cs typeface="+mn-cs"/>
              </a:rPr>
              <a:t>The core router then provides an IP address to the ATM 0/0 interface, and the Internet connection will be active. </a:t>
            </a:r>
          </a:p>
          <a:p>
            <a:pPr lvl="1"/>
            <a:r>
              <a:rPr lang="en-US" sz="1200" kern="1200" baseline="0" dirty="0" smtClean="0">
                <a:solidFill>
                  <a:schemeClr val="tx1"/>
                </a:solidFill>
                <a:latin typeface="Arial" charset="0"/>
                <a:ea typeface="+mn-ea"/>
                <a:cs typeface="+mn-cs"/>
              </a:rPr>
              <a:t>Inside users leaving through the Internet connection are provided with the IP address of the virtual interface.</a:t>
            </a:r>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dirty="0" smtClean="0">
                <a:solidFill>
                  <a:schemeClr val="tx1"/>
                </a:solidFill>
                <a:latin typeface="Arial" charset="0"/>
                <a:ea typeface="+mn-ea"/>
                <a:cs typeface="+mn-cs"/>
              </a:rPr>
              <a:t>Bandwidth and network requirements</a:t>
            </a:r>
            <a:r>
              <a:rPr lang="en-US" sz="1200" kern="1200" dirty="0" smtClean="0">
                <a:solidFill>
                  <a:schemeClr val="tx1"/>
                </a:solidFill>
                <a:latin typeface="Arial" charset="0"/>
                <a:ea typeface="+mn-ea"/>
                <a:cs typeface="+mn-cs"/>
              </a:rPr>
              <a:t>—Increasing bandwidth and network requirements are driven by a unified service network, transporting video, voice, and data, and supporting mission critical functions and applications.</a:t>
            </a:r>
          </a:p>
          <a:p>
            <a:r>
              <a:rPr lang="en-US" sz="1200" b="1" kern="1200" dirty="0" smtClean="0">
                <a:solidFill>
                  <a:schemeClr val="tx1"/>
                </a:solidFill>
                <a:latin typeface="Arial" charset="0"/>
                <a:ea typeface="+mn-ea"/>
                <a:cs typeface="+mn-cs"/>
              </a:rPr>
              <a:t>Consolidated data centers</a:t>
            </a:r>
            <a:r>
              <a:rPr lang="en-US" sz="1200" kern="1200" dirty="0" smtClean="0">
                <a:solidFill>
                  <a:schemeClr val="tx1"/>
                </a:solidFill>
                <a:latin typeface="Arial" charset="0"/>
                <a:ea typeface="+mn-ea"/>
                <a:cs typeface="+mn-cs"/>
              </a:rPr>
              <a:t>—Rather than operating local data servers at the branch, information is consolidated at a central local. A primary goal with this consolidation is to gain centralized security and management control, to comply with corporate governance mandates driven in part by government and industry regulations.</a:t>
            </a:r>
          </a:p>
          <a:p>
            <a:r>
              <a:rPr lang="en-US" sz="1200" b="1" kern="1200" dirty="0" smtClean="0">
                <a:solidFill>
                  <a:schemeClr val="tx1"/>
                </a:solidFill>
                <a:latin typeface="Arial" charset="0"/>
                <a:ea typeface="+mn-ea"/>
                <a:cs typeface="+mn-cs"/>
              </a:rPr>
              <a:t>Mobility</a:t>
            </a:r>
            <a:r>
              <a:rPr lang="en-US" sz="1200" kern="1200" dirty="0" smtClean="0">
                <a:solidFill>
                  <a:schemeClr val="tx1"/>
                </a:solidFill>
                <a:latin typeface="Arial" charset="0"/>
                <a:ea typeface="+mn-ea"/>
                <a:cs typeface="+mn-cs"/>
              </a:rPr>
              <a:t>—The dispersion of the staff coupled with the consolidation of the IT resources has resulted is a significant WAN load as distant users compete for access across the WAN. Not addressing the issue of the consolidated data center, coupled with users' mobility, has left legacy branch offices with poor application response time and therefore disgruntled users.</a:t>
            </a:r>
          </a:p>
          <a:p>
            <a:r>
              <a:rPr lang="en-US" sz="1200" b="1" kern="1200" dirty="0" smtClean="0">
                <a:solidFill>
                  <a:schemeClr val="tx1"/>
                </a:solidFill>
                <a:latin typeface="Arial" charset="0"/>
                <a:ea typeface="+mn-ea"/>
                <a:cs typeface="+mn-cs"/>
              </a:rPr>
              <a:t>Disparate networks</a:t>
            </a:r>
            <a:r>
              <a:rPr lang="en-US" sz="1200" kern="1200" dirty="0" smtClean="0">
                <a:solidFill>
                  <a:schemeClr val="tx1"/>
                </a:solidFill>
                <a:latin typeface="Arial" charset="0"/>
                <a:ea typeface="+mn-ea"/>
                <a:cs typeface="+mn-cs"/>
              </a:rPr>
              <a:t>—Branch offices that are built in isolation tend to run aging and separate voice and data networks, which do not benefit from the use of collaborative communications applications hosted in IP call servers. Different circuit-switched private branch exchanges (PBXs) from different vendors might exist at various branch office sites, each with its own feature set, proprietary technology, and special operational requirements.</a:t>
            </a:r>
          </a:p>
          <a:p>
            <a:r>
              <a:rPr lang="en-US" sz="1200" b="1" kern="1200" dirty="0" smtClean="0">
                <a:solidFill>
                  <a:schemeClr val="tx1"/>
                </a:solidFill>
                <a:latin typeface="Arial" charset="0"/>
                <a:ea typeface="+mn-ea"/>
                <a:cs typeface="+mn-cs"/>
              </a:rPr>
              <a:t>Management costs</a:t>
            </a:r>
            <a:r>
              <a:rPr lang="en-US" sz="1200" kern="1200" dirty="0" smtClean="0">
                <a:solidFill>
                  <a:schemeClr val="tx1"/>
                </a:solidFill>
                <a:latin typeface="Arial" charset="0"/>
                <a:ea typeface="+mn-ea"/>
                <a:cs typeface="+mn-cs"/>
              </a:rPr>
              <a:t>—Generally as branch office sites develop, often without much strategic thought given to future requirements, equipment and services are added to solve specific problems. The result then is a patchwork of network devices in which branch offices often have very different equipment and architectures. For this reason, branch offices are often extremely costly to manage and troubleshoot. In addition, rolling out new services across inconsistent branch office infrastructures is extremely difficult.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We see that an EIGRP process is running and that it is advertising the branch office LAN 192.168.1.0/24 toward the HQ router, using the 172.16.1.0/30 segment.</a:t>
            </a:r>
          </a:p>
          <a:p>
            <a:endParaRPr lang="en-US" b="0" i="0"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Notice that we have three directly connected networks</a:t>
            </a:r>
            <a:r>
              <a:rPr lang="en-US" sz="1200" kern="1200" smtClean="0">
                <a:solidFill>
                  <a:schemeClr val="tx1"/>
                </a:solidFill>
                <a:latin typeface="Arial" charset="0"/>
                <a:ea typeface="+mn-ea"/>
                <a:cs typeface="+mn-cs"/>
              </a:rPr>
              <a:t>. </a:t>
            </a:r>
          </a:p>
          <a:p>
            <a:pPr lvl="1"/>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branch LAN is on </a:t>
            </a:r>
            <a:r>
              <a:rPr lang="en-US" sz="1200" kern="1200" smtClean="0">
                <a:solidFill>
                  <a:schemeClr val="tx1"/>
                </a:solidFill>
                <a:latin typeface="Arial" charset="0"/>
                <a:ea typeface="+mn-ea"/>
                <a:cs typeface="+mn-cs"/>
              </a:rPr>
              <a:t>network 192.168.1.0/24</a:t>
            </a:r>
          </a:p>
          <a:p>
            <a:pPr lvl="1"/>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private WAN link is on </a:t>
            </a:r>
            <a:r>
              <a:rPr lang="en-US" sz="1200" kern="1200" smtClean="0">
                <a:solidFill>
                  <a:schemeClr val="tx1"/>
                </a:solidFill>
                <a:latin typeface="Arial" charset="0"/>
                <a:ea typeface="+mn-ea"/>
                <a:cs typeface="+mn-cs"/>
              </a:rPr>
              <a:t>network 172.16.1.0/30</a:t>
            </a:r>
          </a:p>
          <a:p>
            <a:pPr lvl="1"/>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new Internet connection is on network 209.165.200.224/28</a:t>
            </a:r>
            <a:r>
              <a:rPr lang="en-US" sz="1200" kern="1200" smtClean="0">
                <a:solidFill>
                  <a:schemeClr val="tx1"/>
                </a:solidFill>
                <a:latin typeface="Arial" charset="0"/>
                <a:ea typeface="+mn-ea"/>
                <a:cs typeface="+mn-cs"/>
              </a:rPr>
              <a:t>. </a:t>
            </a:r>
          </a:p>
          <a:p>
            <a:r>
              <a:rPr lang="en-US" sz="1200" kern="1200" smtClean="0">
                <a:solidFill>
                  <a:schemeClr val="tx1"/>
                </a:solidFill>
                <a:latin typeface="Arial" charset="0"/>
                <a:ea typeface="+mn-ea"/>
                <a:cs typeface="+mn-cs"/>
              </a:rPr>
              <a:t>There </a:t>
            </a:r>
            <a:r>
              <a:rPr lang="en-US" sz="1200" kern="1200" dirty="0" smtClean="0">
                <a:solidFill>
                  <a:schemeClr val="tx1"/>
                </a:solidFill>
                <a:latin typeface="Arial" charset="0"/>
                <a:ea typeface="+mn-ea"/>
                <a:cs typeface="+mn-cs"/>
              </a:rPr>
              <a:t>are also two EIGRP routes denoted by the letter </a:t>
            </a:r>
            <a:r>
              <a:rPr lang="en-US" sz="1200" i="1" kern="1200" dirty="0" smtClean="0">
                <a:solidFill>
                  <a:schemeClr val="tx1"/>
                </a:solidFill>
                <a:latin typeface="Arial" charset="0"/>
                <a:ea typeface="+mn-ea"/>
                <a:cs typeface="+mn-cs"/>
              </a:rPr>
              <a:t>D</a:t>
            </a:r>
            <a:r>
              <a:rPr lang="en-US" sz="1200" kern="1200" dirty="0" smtClean="0">
                <a:solidFill>
                  <a:schemeClr val="tx1"/>
                </a:solidFill>
                <a:latin typeface="Arial" charset="0"/>
                <a:ea typeface="+mn-ea"/>
                <a:cs typeface="+mn-cs"/>
              </a:rPr>
              <a:t>,</a:t>
            </a:r>
            <a:r>
              <a:rPr lang="en-US" sz="1200" b="1" kern="120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which stands for Diffusing Update Algorithm (DUAL), the EIGRP routing algorithm. The route to the corporate 10.10.10.0 LAN on the HQ router is provided by EIGRP. The other EIGRP route is denoted with an asterisk (</a:t>
            </a:r>
            <a:r>
              <a:rPr lang="en-US" sz="1200" b="1" kern="1200" dirty="0" smtClean="0">
                <a:solidFill>
                  <a:schemeClr val="tx1"/>
                </a:solidFill>
                <a:latin typeface="Arial" charset="0"/>
                <a:ea typeface="+mn-ea"/>
                <a:cs typeface="+mn-cs"/>
              </a:rPr>
              <a:t>*</a:t>
            </a:r>
            <a:r>
              <a:rPr lang="en-US" sz="1200" kern="1200" dirty="0" smtClean="0">
                <a:solidFill>
                  <a:schemeClr val="tx1"/>
                </a:solidFill>
                <a:latin typeface="Arial" charset="0"/>
                <a:ea typeface="+mn-ea"/>
                <a:cs typeface="+mn-cs"/>
              </a:rPr>
              <a:t>), which means that it is candidate default route and responsible for providing the gateway of last resort to 172.16.1.1. The EX and the EIGRP administrative distance of 170 signifies that this is a route has been redistributed into EIGRP by another router.</a:t>
            </a:r>
          </a:p>
          <a:p>
            <a:endParaRPr lang="en-US" b="0" i="0"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Notice that both the </a:t>
            </a:r>
            <a:r>
              <a:rPr lang="en-US" sz="1200" b="1" kern="1200" dirty="0" smtClean="0">
                <a:solidFill>
                  <a:schemeClr val="tx1"/>
                </a:solidFill>
                <a:latin typeface="Arial" charset="0"/>
                <a:ea typeface="+mn-ea"/>
                <a:cs typeface="+mn-cs"/>
              </a:rPr>
              <a:t>ping</a:t>
            </a:r>
            <a:r>
              <a:rPr lang="en-US" sz="1200" kern="1200" dirty="0" smtClean="0">
                <a:solidFill>
                  <a:schemeClr val="tx1"/>
                </a:solidFill>
                <a:latin typeface="Arial" charset="0"/>
                <a:ea typeface="+mn-ea"/>
                <a:cs typeface="+mn-cs"/>
              </a:rPr>
              <a:t> and </a:t>
            </a:r>
            <a:r>
              <a:rPr lang="en-US" sz="1200" b="1" kern="1200" dirty="0" smtClean="0">
                <a:solidFill>
                  <a:schemeClr val="tx1"/>
                </a:solidFill>
                <a:latin typeface="Arial" charset="0"/>
                <a:ea typeface="+mn-ea"/>
                <a:cs typeface="+mn-cs"/>
              </a:rPr>
              <a:t>trace</a:t>
            </a:r>
            <a:r>
              <a:rPr lang="en-US" sz="1200" kern="1200" dirty="0" smtClean="0">
                <a:solidFill>
                  <a:schemeClr val="tx1"/>
                </a:solidFill>
                <a:latin typeface="Arial" charset="0"/>
                <a:ea typeface="+mn-ea"/>
                <a:cs typeface="+mn-cs"/>
              </a:rPr>
              <a:t> were successful. Also notice the path that the branch router took was the private WAN link to IP address 172.16.1.1. </a:t>
            </a:r>
            <a:endParaRPr lang="en-US" b="0" i="0"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The pings are successful, and the output of the </a:t>
            </a:r>
            <a:r>
              <a:rPr lang="en-US" sz="1200" b="1" kern="1200" dirty="0" smtClean="0">
                <a:solidFill>
                  <a:schemeClr val="tx1"/>
                </a:solidFill>
                <a:latin typeface="Arial" charset="0"/>
                <a:ea typeface="+mn-ea"/>
                <a:cs typeface="+mn-cs"/>
              </a:rPr>
              <a:t>trace</a:t>
            </a:r>
            <a:r>
              <a:rPr lang="en-US" sz="1200" kern="1200" dirty="0" smtClean="0">
                <a:solidFill>
                  <a:schemeClr val="tx1"/>
                </a:solidFill>
                <a:latin typeface="Arial" charset="0"/>
                <a:ea typeface="+mn-ea"/>
                <a:cs typeface="+mn-cs"/>
              </a:rPr>
              <a:t> command confirms that the branch LAN is reaching the Internet via the private WAN link (172.16.1.1) and then the ISP router (209.165.200.225). </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Notice that the default route to 172.16.1.1 has been removed but the new floating default static route has been added. </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Notice that the default route to 172.16.1.1 has been removed but the new floating default static route has been added. </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A trace from the branch LAN to the HQ e-mail server global IP address of 209.165.200.238 confirms that the path taken is now through the Internet connection.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baseline="0" dirty="0" smtClean="0">
                <a:solidFill>
                  <a:schemeClr val="tx1"/>
                </a:solidFill>
                <a:latin typeface="Arial" charset="0"/>
                <a:ea typeface="+mn-ea"/>
                <a:cs typeface="+mn-cs"/>
              </a:rPr>
              <a:t>Bandwidth and service availability are largely based on the choices of access and </a:t>
            </a:r>
            <a:r>
              <a:rPr lang="en-US" sz="1200" b="1" kern="1200" baseline="0" dirty="0" smtClean="0">
                <a:solidFill>
                  <a:schemeClr val="tx1"/>
                </a:solidFill>
                <a:latin typeface="Arial" charset="0"/>
                <a:ea typeface="+mn-ea"/>
                <a:cs typeface="+mn-cs"/>
              </a:rPr>
              <a:t>connectivity technologies</a:t>
            </a:r>
            <a:r>
              <a:rPr lang="en-US" sz="1200" kern="1200" baseline="0" dirty="0" smtClean="0">
                <a:solidFill>
                  <a:schemeClr val="tx1"/>
                </a:solidFill>
                <a:latin typeface="Arial" charset="0"/>
                <a:ea typeface="+mn-ea"/>
                <a:cs typeface="+mn-cs"/>
              </a:rPr>
              <a:t>. </a:t>
            </a:r>
          </a:p>
          <a:p>
            <a:pPr lvl="1"/>
            <a:r>
              <a:rPr lang="en-US" sz="1200" kern="1200" baseline="0" dirty="0" smtClean="0">
                <a:solidFill>
                  <a:schemeClr val="tx1"/>
                </a:solidFill>
                <a:latin typeface="Arial" charset="0"/>
                <a:ea typeface="+mn-ea"/>
                <a:cs typeface="+mn-cs"/>
              </a:rPr>
              <a:t>Technologies such as digital subscriber line (DSL) and cable usually provide dynamic IP addressing, and therefore a default route is created at the moment of connection. </a:t>
            </a:r>
          </a:p>
          <a:p>
            <a:pPr lvl="1"/>
            <a:r>
              <a:rPr lang="en-US" sz="1200" kern="1200" baseline="0" dirty="0" smtClean="0">
                <a:solidFill>
                  <a:schemeClr val="tx1"/>
                </a:solidFill>
                <a:latin typeface="Arial" charset="0"/>
                <a:ea typeface="+mn-ea"/>
                <a:cs typeface="+mn-cs"/>
              </a:rPr>
              <a:t>Virtual private networks (VPNs) are created using technologies such as IPsec. However, IPsec does not support dynamic routing protocols, and therefore complementary technologies such as generic routing encapsulation (GRE) should be considered.</a:t>
            </a:r>
          </a:p>
          <a:p>
            <a:r>
              <a:rPr lang="en-US" sz="1200" b="1" kern="1200" baseline="0" dirty="0" smtClean="0">
                <a:solidFill>
                  <a:schemeClr val="tx1"/>
                </a:solidFill>
                <a:latin typeface="Arial" charset="0"/>
                <a:ea typeface="+mn-ea"/>
                <a:cs typeface="+mn-cs"/>
              </a:rPr>
              <a:t>Resiliency </a:t>
            </a:r>
            <a:r>
              <a:rPr lang="en-US" sz="1200" kern="1200" baseline="0" dirty="0" smtClean="0">
                <a:solidFill>
                  <a:schemeClr val="tx1"/>
                </a:solidFill>
                <a:latin typeface="Arial" charset="0"/>
                <a:ea typeface="+mn-ea"/>
                <a:cs typeface="+mn-cs"/>
              </a:rPr>
              <a:t>considerations will typically result in alternative paths to the central location and other branches, and this will impact your choice of routing tools. </a:t>
            </a:r>
          </a:p>
          <a:p>
            <a:r>
              <a:rPr lang="en-US" sz="1200" kern="1200" baseline="0" dirty="0" smtClean="0">
                <a:solidFill>
                  <a:schemeClr val="tx1"/>
                </a:solidFill>
                <a:latin typeface="Arial" charset="0"/>
                <a:ea typeface="+mn-ea"/>
                <a:cs typeface="+mn-cs"/>
              </a:rPr>
              <a:t>Your choice of </a:t>
            </a:r>
            <a:r>
              <a:rPr lang="en-US" sz="1200" b="1" kern="1200" baseline="0" dirty="0" smtClean="0">
                <a:solidFill>
                  <a:schemeClr val="tx1"/>
                </a:solidFill>
                <a:latin typeface="Arial" charset="0"/>
                <a:ea typeface="+mn-ea"/>
                <a:cs typeface="+mn-cs"/>
              </a:rPr>
              <a:t>routing protocol </a:t>
            </a:r>
            <a:r>
              <a:rPr lang="en-US" sz="1200" kern="1200" baseline="0" dirty="0" smtClean="0">
                <a:solidFill>
                  <a:schemeClr val="tx1"/>
                </a:solidFill>
                <a:latin typeface="Arial" charset="0"/>
                <a:ea typeface="+mn-ea"/>
                <a:cs typeface="+mn-cs"/>
              </a:rPr>
              <a:t>is important because it will impact routing convergence, backup routes, load sharing, and so on. </a:t>
            </a:r>
          </a:p>
          <a:p>
            <a:r>
              <a:rPr lang="en-US" sz="1200" kern="1200" baseline="0" dirty="0" smtClean="0">
                <a:solidFill>
                  <a:schemeClr val="tx1"/>
                </a:solidFill>
                <a:latin typeface="Arial" charset="0"/>
                <a:ea typeface="+mn-ea"/>
                <a:cs typeface="+mn-cs"/>
              </a:rPr>
              <a:t>The traffic and </a:t>
            </a:r>
            <a:r>
              <a:rPr lang="en-US" sz="1200" b="1" kern="1200" baseline="0" dirty="0" smtClean="0">
                <a:solidFill>
                  <a:schemeClr val="tx1"/>
                </a:solidFill>
                <a:latin typeface="Arial" charset="0"/>
                <a:ea typeface="+mn-ea"/>
                <a:cs typeface="+mn-cs"/>
              </a:rPr>
              <a:t>service mix (</a:t>
            </a:r>
            <a:r>
              <a:rPr lang="en-US" sz="1200" kern="1200" baseline="0" dirty="0" smtClean="0">
                <a:solidFill>
                  <a:schemeClr val="tx1"/>
                </a:solidFill>
                <a:latin typeface="Arial" charset="0"/>
                <a:ea typeface="+mn-ea"/>
                <a:cs typeface="+mn-cs"/>
              </a:rPr>
              <a:t>such as NAT, QoS, ACLs, and WAN optimization) will also have an impact in routing facilities. </a:t>
            </a:r>
          </a:p>
          <a:p>
            <a:r>
              <a:rPr lang="en-US" sz="1200" kern="1200" baseline="0" dirty="0" smtClean="0">
                <a:solidFill>
                  <a:schemeClr val="tx1"/>
                </a:solidFill>
                <a:latin typeface="Arial" charset="0"/>
                <a:ea typeface="+mn-ea"/>
                <a:cs typeface="+mn-cs"/>
              </a:rPr>
              <a:t>Other considerations include </a:t>
            </a:r>
            <a:r>
              <a:rPr lang="en-US" sz="1200" b="1" kern="1200" baseline="0" dirty="0" smtClean="0">
                <a:solidFill>
                  <a:schemeClr val="tx1"/>
                </a:solidFill>
                <a:latin typeface="Arial" charset="0"/>
                <a:ea typeface="+mn-ea"/>
                <a:cs typeface="+mn-cs"/>
              </a:rPr>
              <a:t>security and mobility requirements</a:t>
            </a:r>
            <a:r>
              <a:rPr lang="en-US" sz="1200" kern="1200" baseline="0" dirty="0" smtClean="0">
                <a:solidFill>
                  <a:schemeClr val="tx1"/>
                </a:solidFill>
                <a:latin typeface="Arial" charset="0"/>
                <a:ea typeface="+mn-ea"/>
                <a:cs typeface="+mn-cs"/>
              </a:rPr>
              <a:t> due to the  requirement to connect to a central office and also serving mobile users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65</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Cisco ISR = Integrated Services Router</a:t>
            </a:r>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To test the new configuration, we will attempt to telnet</a:t>
            </a:r>
            <a:r>
              <a:rPr lang="en-US" sz="1200" b="1" kern="120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to the public IP address of the HQ router, while sourcing it from the inside network address 192.168.1.1. </a:t>
            </a:r>
          </a:p>
          <a:p>
            <a:pPr marL="482600"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However, before doing so, we will clear the NAT statistics, and enable the</a:t>
            </a:r>
            <a:r>
              <a:rPr lang="en-US" sz="1200" b="1" kern="1200" dirty="0" smtClean="0">
                <a:solidFill>
                  <a:schemeClr val="tx1"/>
                </a:solidFill>
                <a:latin typeface="Arial" charset="0"/>
                <a:ea typeface="+mn-ea"/>
                <a:cs typeface="+mn-cs"/>
              </a:rPr>
              <a:t> debug ip nat </a:t>
            </a:r>
            <a:r>
              <a:rPr lang="en-US" sz="1200" kern="1200" dirty="0" smtClean="0">
                <a:solidFill>
                  <a:schemeClr val="tx1"/>
                </a:solidFill>
                <a:latin typeface="Arial" charset="0"/>
                <a:ea typeface="+mn-ea"/>
                <a:cs typeface="+mn-cs"/>
              </a:rPr>
              <a:t>command to observe NAT translations.</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Although the Telnet to the HQ router failed, it did manage to generate some </a:t>
            </a:r>
            <a:r>
              <a:rPr lang="en-US" sz="1200" b="1" kern="1200" dirty="0" smtClean="0">
                <a:solidFill>
                  <a:schemeClr val="tx1"/>
                </a:solidFill>
                <a:latin typeface="Arial" charset="0"/>
                <a:ea typeface="+mn-ea"/>
                <a:cs typeface="+mn-cs"/>
              </a:rPr>
              <a:t>debug</a:t>
            </a:r>
            <a:r>
              <a:rPr lang="en-US" sz="1200" kern="1200" dirty="0" smtClean="0">
                <a:solidFill>
                  <a:schemeClr val="tx1"/>
                </a:solidFill>
                <a:latin typeface="Arial" charset="0"/>
                <a:ea typeface="+mn-ea"/>
                <a:cs typeface="+mn-cs"/>
              </a:rPr>
              <a:t> output. The first translation is showing that the internal IP address 192.168.1.1 was translated to 209.165.200.249 and sent to the IP address of the HQ router. The next line, with </a:t>
            </a:r>
            <a:r>
              <a:rPr lang="en-US" sz="1200" b="1" kern="1200" dirty="0" smtClean="0">
                <a:solidFill>
                  <a:schemeClr val="tx1"/>
                </a:solidFill>
                <a:latin typeface="Arial" charset="0"/>
                <a:ea typeface="+mn-ea"/>
                <a:cs typeface="+mn-cs"/>
              </a:rPr>
              <a:t>NAT*</a:t>
            </a:r>
            <a:r>
              <a:rPr lang="en-US" sz="1200" kern="1200" dirty="0" smtClean="0">
                <a:solidFill>
                  <a:schemeClr val="tx1"/>
                </a:solidFill>
                <a:latin typeface="Arial" charset="0"/>
                <a:ea typeface="+mn-ea"/>
                <a:cs typeface="+mn-cs"/>
              </a:rPr>
              <a:t>, indicates the return TCP traffic.</a:t>
            </a:r>
          </a:p>
          <a:p>
            <a:endParaRPr lang="en-US" sz="1200" kern="1200" dirty="0">
              <a:solidFill>
                <a:schemeClr val="tx1"/>
              </a:solidFill>
              <a:latin typeface="Arial" charset="0"/>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81</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debug out on the Branch router displays the external address being translated into the internal private address.</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Notice we also have an extended ICMP entry. Entries in the NAT cache eventually expire, and the entry is removed.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A minute later, another debug </a:t>
            </a:r>
            <a:r>
              <a:rPr lang="en-US" sz="1200" kern="1200" smtClean="0">
                <a:solidFill>
                  <a:schemeClr val="tx1"/>
                </a:solidFill>
                <a:latin typeface="Arial" charset="0"/>
                <a:ea typeface="+mn-ea"/>
                <a:cs typeface="+mn-cs"/>
              </a:rPr>
              <a:t>message ” </a:t>
            </a:r>
            <a:r>
              <a:rPr lang="en-US" sz="1200" kern="1200" dirty="0" smtClean="0">
                <a:solidFill>
                  <a:schemeClr val="tx1"/>
                </a:solidFill>
                <a:latin typeface="Arial" charset="0"/>
                <a:ea typeface="+mn-ea"/>
                <a:cs typeface="+mn-cs"/>
              </a:rPr>
              <a:t>Mar 26 14:47:49.787: NAT: expiring 209.165.200.254 (192.168.1.254) icmp 2 (2)</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 informs us that the last ICMP entry has expired, </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11"/>
          <p:cNvSpPr>
            <a:spLocks noGrp="1" noChangeArrowheads="1"/>
          </p:cNvSpPr>
          <p:nvPr>
            <p:ph type="sldNum" sz="quarter" idx="5"/>
          </p:nvPr>
        </p:nvSpPr>
        <p:spPr>
          <a:noFill/>
        </p:spPr>
        <p:txBody>
          <a:bodyPr/>
          <a:lstStyle/>
          <a:p>
            <a:fld id="{A636CE11-4E77-4BAD-92DD-19088E58BE8D}" type="slidenum">
              <a:rPr lang="en-US">
                <a:latin typeface="Arial" pitchFamily="34" charset="0"/>
              </a:rPr>
              <a:pPr/>
              <a:t>89</a:t>
            </a:fld>
            <a:endParaRPr lang="en-US" dirty="0">
              <a:latin typeface="Arial" pitchFamily="34" charset="0"/>
            </a:endParaRPr>
          </a:p>
        </p:txBody>
      </p:sp>
      <p:sp>
        <p:nvSpPr>
          <p:cNvPr id="282627" name="Rectangle 2"/>
          <p:cNvSpPr>
            <a:spLocks noGrp="1" noRot="1" noChangeAspect="1" noChangeArrowheads="1" noTextEdit="1"/>
          </p:cNvSpPr>
          <p:nvPr>
            <p:ph type="sldImg"/>
          </p:nvPr>
        </p:nvSpPr>
        <p:spPr>
          <a:xfrm>
            <a:off x="1266825" y="817563"/>
            <a:ext cx="4503738" cy="3378200"/>
          </a:xfrm>
          <a:ln/>
        </p:spPr>
      </p:sp>
      <p:sp>
        <p:nvSpPr>
          <p:cNvPr id="282628" name="Rectangle 3"/>
          <p:cNvSpPr>
            <a:spLocks noGrp="1" noChangeArrowheads="1"/>
          </p:cNvSpPr>
          <p:nvPr>
            <p:ph type="body" idx="1"/>
          </p:nvPr>
        </p:nvSpPr>
        <p:spPr>
          <a:xfrm>
            <a:off x="935038" y="4578350"/>
            <a:ext cx="5137150" cy="3970338"/>
          </a:xfrm>
          <a:noFill/>
          <a:ln/>
        </p:spPr>
        <p:txBody>
          <a:bodyPr lIns="93229" tIns="46613" rIns="93229" bIns="46613"/>
          <a:lstStyle/>
          <a:p>
            <a:pPr marL="182880" indent="-182880" defTabSz="949325"/>
            <a:r>
              <a:rPr lang="en-US" dirty="0" smtClean="0">
                <a:latin typeface="Arial" pitchFamily="34" charset="0"/>
              </a:rPr>
              <a:t>Site-to-site VPNs provide cost benefits relative to private WANs and also enable new applications like extranets.  However, site-to-site VPNs are still an end-to-end network and are subject to the same scalability, reliability, security, multi-protocol, etc. requirements that exist in the private WAN.  In fact, since VPN are built on a public network infrastructure, they have additional requirements such as heightened security, advanced QoS capabilities, and a set of policy management tools to manage these additional features.  </a:t>
            </a:r>
          </a:p>
          <a:p>
            <a:pPr marL="182880" indent="-182880" defTabSz="949325"/>
            <a:r>
              <a:rPr lang="en-US" dirty="0" smtClean="0">
                <a:latin typeface="Arial" pitchFamily="34" charset="0"/>
                <a:cs typeface="Times New Roman" pitchFamily="18" charset="0"/>
              </a:rPr>
              <a:t>Cisco provides a suite of VPN-optimized routers. Cisco IOS software running in Cisco routers combines rich VPN services with industry-leading routing, thus delivering a comprehensive solution. Cisco routing  software adds scalability, reliability, multi-protocol, multi-service, management,  Service Level Agreement monitoring, and QoS to site-to-site applications.  The Cisco VPN software adds strong security via  encryption and authentication</a:t>
            </a:r>
            <a:r>
              <a:rPr lang="en-US" smtClean="0">
                <a:latin typeface="Arial" pitchFamily="34" charset="0"/>
                <a:cs typeface="Times New Roman" pitchFamily="18" charset="0"/>
              </a:rPr>
              <a:t>. Cisco </a:t>
            </a:r>
            <a:r>
              <a:rPr lang="en-US" dirty="0" smtClean="0">
                <a:latin typeface="Arial" pitchFamily="34" charset="0"/>
                <a:cs typeface="Times New Roman" pitchFamily="18" charset="0"/>
              </a:rPr>
              <a:t>VPN-based products provide high performance for site-to-site, intranet and extranet, VPN solutions</a:t>
            </a:r>
            <a:r>
              <a:rPr lang="en-US" smtClean="0">
                <a:latin typeface="Arial" pitchFamily="34" charset="0"/>
                <a:cs typeface="Times New Roman" pitchFamily="18" charset="0"/>
              </a:rPr>
              <a:t>. </a:t>
            </a:r>
            <a:endParaRPr lang="en-US" dirty="0" smtClean="0">
              <a:latin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11"/>
          <p:cNvSpPr>
            <a:spLocks noGrp="1" noChangeArrowheads="1"/>
          </p:cNvSpPr>
          <p:nvPr>
            <p:ph type="sldNum" sz="quarter" idx="5"/>
          </p:nvPr>
        </p:nvSpPr>
        <p:spPr>
          <a:noFill/>
        </p:spPr>
        <p:txBody>
          <a:bodyPr/>
          <a:lstStyle/>
          <a:p>
            <a:fld id="{0E9F0132-8F60-45AA-A4C0-8CDA89C1B6CA}" type="slidenum">
              <a:rPr lang="en-US">
                <a:latin typeface="Arial" pitchFamily="34" charset="0"/>
              </a:rPr>
              <a:pPr/>
              <a:t>90</a:t>
            </a:fld>
            <a:endParaRPr lang="en-US" dirty="0">
              <a:latin typeface="Arial" pitchFamily="34" charset="0"/>
            </a:endParaRPr>
          </a:p>
        </p:txBody>
      </p:sp>
      <p:sp>
        <p:nvSpPr>
          <p:cNvPr id="284675" name="Rectangle 2"/>
          <p:cNvSpPr>
            <a:spLocks noGrp="1" noRot="1" noChangeAspect="1" noChangeArrowheads="1" noTextEdit="1"/>
          </p:cNvSpPr>
          <p:nvPr>
            <p:ph type="sldImg"/>
          </p:nvPr>
        </p:nvSpPr>
        <p:spPr>
          <a:xfrm>
            <a:off x="844550" y="249238"/>
            <a:ext cx="5430838" cy="4073525"/>
          </a:xfrm>
          <a:ln/>
        </p:spPr>
      </p:sp>
      <p:sp>
        <p:nvSpPr>
          <p:cNvPr id="284676" name="Rectangle 3"/>
          <p:cNvSpPr>
            <a:spLocks noGrp="1" noChangeArrowheads="1"/>
          </p:cNvSpPr>
          <p:nvPr>
            <p:ph type="body" idx="1"/>
          </p:nvPr>
        </p:nvSpPr>
        <p:spPr>
          <a:xfrm>
            <a:off x="844550" y="4656138"/>
            <a:ext cx="5502275" cy="4113212"/>
          </a:xfrm>
          <a:noFill/>
          <a:ln/>
        </p:spPr>
        <p:txBody>
          <a:bodyPr lIns="93237" tIns="46618" rIns="93237" bIns="46618"/>
          <a:lstStyle/>
          <a:p>
            <a:pPr marL="182880" indent="-182880" defTabSz="949325"/>
            <a:r>
              <a:rPr lang="en-US" dirty="0" smtClean="0">
                <a:latin typeface="Arial" pitchFamily="34" charset="0"/>
              </a:rPr>
              <a:t>Remote access is targeted to </a:t>
            </a:r>
            <a:r>
              <a:rPr lang="en-US" smtClean="0">
                <a:latin typeface="Arial" pitchFamily="34" charset="0"/>
              </a:rPr>
              <a:t>mobile users </a:t>
            </a:r>
            <a:r>
              <a:rPr lang="en-US" dirty="0" smtClean="0">
                <a:latin typeface="Arial" pitchFamily="34" charset="0"/>
              </a:rPr>
              <a:t>and Home telecommuters.  Most people have access to the Internet </a:t>
            </a:r>
            <a:r>
              <a:rPr lang="en-US" smtClean="0">
                <a:latin typeface="Arial" pitchFamily="34" charset="0"/>
              </a:rPr>
              <a:t>from their </a:t>
            </a:r>
            <a:r>
              <a:rPr lang="en-US" dirty="0" smtClean="0">
                <a:latin typeface="Arial" pitchFamily="34" charset="0"/>
              </a:rPr>
              <a:t>homes, why not take advantage of it.  </a:t>
            </a:r>
            <a:r>
              <a:rPr lang="en-US" dirty="0" smtClean="0">
                <a:latin typeface="Arial" pitchFamily="34" charset="0"/>
                <a:cs typeface="Times New Roman" pitchFamily="18" charset="0"/>
              </a:rPr>
              <a:t>In the past, corporations supported remote users via dial-in networks.  This typically necessitated a toll, or 1-800, call to access the corporation. </a:t>
            </a:r>
            <a:r>
              <a:rPr lang="en-US" dirty="0" smtClean="0">
                <a:latin typeface="Arial" pitchFamily="34" charset="0"/>
              </a:rPr>
              <a:t> </a:t>
            </a:r>
            <a:r>
              <a:rPr lang="en-US" dirty="0" smtClean="0">
                <a:latin typeface="Arial" pitchFamily="34" charset="0"/>
                <a:cs typeface="Times New Roman" pitchFamily="18" charset="0"/>
              </a:rPr>
              <a:t>With the advent of VPNs, a mobile user can make a local call to their ISP to access corporation via Internet wherever they may be. It is an evolution of dial networks.  Remote access VPN can support the needs of telecommuters, mobile users, extranet consumer-to-business, and so on. </a:t>
            </a:r>
          </a:p>
          <a:p>
            <a:pPr marL="0" indent="0" defTabSz="949325"/>
            <a:endParaRPr lang="en-US" dirty="0"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For more information, see </a:t>
            </a:r>
            <a:r>
              <a:rPr lang="en-US" dirty="0" smtClean="0">
                <a:solidFill>
                  <a:schemeClr val="bg2"/>
                </a:solidFill>
                <a:hlinkClick r:id="rId3"/>
              </a:rPr>
              <a:t>http://cisco.com/en/US/netsol/ns1015/</a:t>
            </a:r>
            <a:endParaRPr lang="en-US" dirty="0" smtClean="0">
              <a:solidFill>
                <a:schemeClr val="bg2"/>
              </a:solidFill>
            </a:endParaRP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IPsec provides two significant benefits:</a:t>
            </a:r>
          </a:p>
          <a:p>
            <a:pPr lvl="1"/>
            <a:r>
              <a:rPr lang="en-US" dirty="0" smtClean="0"/>
              <a:t>Encryption—Using a cryptographic algorithm, IPsec encrypts the data exchanged by the corporate offices that are using the public Internet.</a:t>
            </a:r>
          </a:p>
          <a:p>
            <a:pPr lvl="1"/>
            <a:r>
              <a:rPr lang="en-US" dirty="0" smtClean="0"/>
              <a:t>Encapsulation—Using tunneling technology, it encapsulate the data as it leaves a corporate site, thus protecting its original IP address and providing the illusion to the recipient that the sender is located within the organization.</a:t>
            </a:r>
          </a:p>
          <a:p>
            <a:r>
              <a:rPr lang="en-US" dirty="0" smtClean="0"/>
              <a:t>IPsec encryption provides three major services:</a:t>
            </a:r>
          </a:p>
          <a:p>
            <a:pPr lvl="1"/>
            <a:r>
              <a:rPr lang="en-US" dirty="0" smtClean="0"/>
              <a:t>Confidentiality—Confidentiality provides encryption during the exchange of the data. Only the recipient in possession of the valid key can decrypt the packets. Confidentiality is provided by cryptographic algorithms, such as Data Encryption </a:t>
            </a:r>
            <a:r>
              <a:rPr lang="fr-FR" dirty="0" smtClean="0"/>
              <a:t>Standard (DES), Triple DES (3DES), and Advanced Encryption Standard (AES).</a:t>
            </a:r>
          </a:p>
          <a:p>
            <a:pPr lvl="1"/>
            <a:r>
              <a:rPr lang="en-US" dirty="0" smtClean="0"/>
              <a:t>Integrity—Integrity provides a check to confirm that the data was not altered during the transmission. Integrity checks are provides by hashing algorithms such as message digest algorithm 5 (MD5) and Secure Hash (SHA).</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Here is a high-level overview of the configuration:</a:t>
            </a:r>
          </a:p>
          <a:p>
            <a:r>
              <a:rPr lang="en-US" sz="1200" kern="1200" dirty="0" smtClean="0">
                <a:solidFill>
                  <a:schemeClr val="tx1"/>
                </a:solidFill>
                <a:latin typeface="Arial" charset="0"/>
                <a:ea typeface="+mn-ea"/>
                <a:cs typeface="+mn-cs"/>
              </a:rPr>
              <a:t>The ISAKMP policy identifies the specifics for the initial key and secure parameters exchange.</a:t>
            </a:r>
          </a:p>
          <a:p>
            <a:r>
              <a:rPr lang="en-US" sz="1200" kern="1200" dirty="0" smtClean="0">
                <a:solidFill>
                  <a:schemeClr val="tx1"/>
                </a:solidFill>
                <a:latin typeface="Arial" charset="0"/>
                <a:ea typeface="+mn-ea"/>
                <a:cs typeface="+mn-cs"/>
              </a:rPr>
              <a:t>The IPsec details define how the IP packet will be encapsulated and how it will be identified by the named HQ VPN. </a:t>
            </a:r>
          </a:p>
          <a:p>
            <a:r>
              <a:rPr lang="en-US" sz="1200" kern="1200" dirty="0" smtClean="0">
                <a:solidFill>
                  <a:schemeClr val="tx1"/>
                </a:solidFill>
                <a:latin typeface="Arial" charset="0"/>
                <a:ea typeface="+mn-ea"/>
                <a:cs typeface="+mn-cs"/>
              </a:rPr>
              <a:t>The VPN tunnel information is identified in the crypto map named HQ-MAP, which combines the ISAKMP policies, IPsec packet detail, the peer address, and ACL 110.</a:t>
            </a:r>
          </a:p>
          <a:p>
            <a:r>
              <a:rPr lang="en-US" sz="1200" kern="1200" dirty="0" smtClean="0">
                <a:solidFill>
                  <a:schemeClr val="tx1"/>
                </a:solidFill>
                <a:latin typeface="Arial" charset="0"/>
                <a:ea typeface="+mn-ea"/>
                <a:cs typeface="+mn-cs"/>
              </a:rPr>
              <a:t>ACL 110 is the crypto access control list that identifies interesting traffic that will trigger the VPN to activate.</a:t>
            </a:r>
          </a:p>
          <a:p>
            <a:r>
              <a:rPr lang="en-US" sz="1200" kern="1200" dirty="0" smtClean="0">
                <a:solidFill>
                  <a:schemeClr val="tx1"/>
                </a:solidFill>
                <a:latin typeface="Arial" charset="0"/>
                <a:ea typeface="+mn-ea"/>
                <a:cs typeface="+mn-cs"/>
              </a:rPr>
              <a:t>Finally, the crypto map is applied to the tunnel interface.</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kern="1200" dirty="0">
              <a:solidFill>
                <a:schemeClr val="tx1"/>
              </a:solidFill>
              <a:latin typeface="Arial" charset="0"/>
              <a:ea typeface="+mn-ea"/>
              <a:cs typeface="+mn-cs"/>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100</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102</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104</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Branch offices typically use diverse applications (for example, e-mail, web-based applications</a:t>
            </a:r>
            <a:r>
              <a:rPr lang="en-US" smtClean="0"/>
              <a:t>, mission-critical </a:t>
            </a:r>
            <a:r>
              <a:rPr lang="en-US" dirty="0" smtClean="0"/>
              <a:t>applications, real-time collaboration, voice, video, and </a:t>
            </a:r>
            <a:r>
              <a:rPr lang="en-US" smtClean="0"/>
              <a:t>videoconferencing) that </a:t>
            </a:r>
            <a:r>
              <a:rPr lang="en-US" dirty="0" smtClean="0"/>
              <a:t>require high-bandwidth connections.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106</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The output from the </a:t>
            </a:r>
            <a:r>
              <a:rPr lang="en-US" sz="1200" b="1" kern="1200" dirty="0" smtClean="0">
                <a:solidFill>
                  <a:schemeClr val="tx1"/>
                </a:solidFill>
                <a:latin typeface="Arial" charset="0"/>
                <a:ea typeface="+mn-ea"/>
                <a:cs typeface="+mn-cs"/>
              </a:rPr>
              <a:t>debug crypto ipsec </a:t>
            </a:r>
            <a:r>
              <a:rPr lang="en-US" sz="1200" kern="1200" dirty="0" smtClean="0">
                <a:solidFill>
                  <a:schemeClr val="tx1"/>
                </a:solidFill>
                <a:latin typeface="Arial" charset="0"/>
                <a:ea typeface="+mn-ea"/>
                <a:cs typeface="+mn-cs"/>
              </a:rPr>
              <a:t>command indicates that the VPN link has been activated.” </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The output from the </a:t>
            </a:r>
            <a:r>
              <a:rPr lang="en-US" sz="1200" b="1" kern="1200" dirty="0" smtClean="0">
                <a:solidFill>
                  <a:schemeClr val="tx1"/>
                </a:solidFill>
                <a:latin typeface="Arial" charset="0"/>
                <a:ea typeface="+mn-ea"/>
                <a:cs typeface="+mn-cs"/>
              </a:rPr>
              <a:t>show crypto session </a:t>
            </a:r>
            <a:r>
              <a:rPr lang="en-US" sz="1200" kern="1200" dirty="0" smtClean="0">
                <a:solidFill>
                  <a:schemeClr val="tx1"/>
                </a:solidFill>
                <a:latin typeface="Arial" charset="0"/>
                <a:ea typeface="+mn-ea"/>
                <a:cs typeface="+mn-cs"/>
              </a:rPr>
              <a:t>command indicates that the VPN link is now up and active.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The output from the </a:t>
            </a:r>
            <a:r>
              <a:rPr lang="en-US" sz="1200" b="1" kern="1200" dirty="0" smtClean="0">
                <a:solidFill>
                  <a:schemeClr val="tx1"/>
                </a:solidFill>
                <a:latin typeface="Arial" charset="0"/>
                <a:ea typeface="+mn-ea"/>
                <a:cs typeface="+mn-cs"/>
              </a:rPr>
              <a:t>show crypto ipsec sa </a:t>
            </a:r>
            <a:r>
              <a:rPr lang="en-US" sz="1200" kern="1200" dirty="0" smtClean="0">
                <a:solidFill>
                  <a:schemeClr val="tx1"/>
                </a:solidFill>
                <a:latin typeface="Arial" charset="0"/>
                <a:ea typeface="+mn-ea"/>
                <a:cs typeface="+mn-cs"/>
              </a:rPr>
              <a:t>command indicates that four packets have been encrypted and decrypted.</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109</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111</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112</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GRE adds an additional 24 bytes to the original packet</a:t>
            </a:r>
            <a:r>
              <a:rPr lang="en-US" dirty="0" smtClean="0"/>
              <a:t>.</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118</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119</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124</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125</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Notice that the tunnel is reported to be up/up state and that the encapsulation used is tunnel. We can also confirm the source and destination tunnel IP addresses and that the tunnel protocol is GRE over IP. Remember that GRE over IP is the default for tunnel interfaces, and therefore we did not need to configure that tunnel mode.</a:t>
            </a:r>
          </a:p>
          <a:p>
            <a:r>
              <a:rPr lang="en-US" sz="1200" kern="1200" dirty="0" smtClean="0">
                <a:solidFill>
                  <a:schemeClr val="tx1"/>
                </a:solidFill>
                <a:latin typeface="Arial" charset="0"/>
                <a:ea typeface="+mn-ea"/>
                <a:cs typeface="+mn-cs"/>
              </a:rPr>
              <a:t>No traffic is currently using these tunnel interfaces because our dynamic routing process is not yet aware that it has to use them to communicate. </a:t>
            </a:r>
          </a:p>
          <a:p>
            <a:r>
              <a:rPr lang="en-US" sz="1200" kern="1200" dirty="0" smtClean="0">
                <a:solidFill>
                  <a:schemeClr val="tx1"/>
                </a:solidFill>
                <a:latin typeface="Arial" charset="0"/>
                <a:ea typeface="+mn-ea"/>
                <a:cs typeface="+mn-cs"/>
              </a:rPr>
              <a:t>For this reason, we must now change the crypto ACL to make the GRE traffic interesting and enable the IPsec tunnel. To do so, we will remove the current crypto ACL and replace it.</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127</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128</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129</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Broadband is often referred to as high-speed access to the Internet because it refers to any connection of 256 Kbps or greater.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E879D9C0-F57F-4E9D-A9AA-1F7DB445F0DA}" type="slidenum">
              <a:rPr lang="en-US"/>
              <a:pPr/>
              <a:t>137</a:t>
            </a:fld>
            <a:endParaRPr lang="en-US" dirty="0"/>
          </a:p>
        </p:txBody>
      </p:sp>
      <p:sp>
        <p:nvSpPr>
          <p:cNvPr id="959490" name="Rectangle 2"/>
          <p:cNvSpPr>
            <a:spLocks noGrp="1" noRot="1" noChangeAspect="1" noChangeArrowheads="1" noTextEdit="1"/>
          </p:cNvSpPr>
          <p:nvPr>
            <p:ph type="sldImg"/>
          </p:nvPr>
        </p:nvSpPr>
        <p:spPr>
          <a:xfrm>
            <a:off x="903288" y="247650"/>
            <a:ext cx="5405437" cy="4052888"/>
          </a:xfrm>
          <a:ln/>
        </p:spPr>
      </p:sp>
      <p:sp>
        <p:nvSpPr>
          <p:cNvPr id="959491" name="Rectangle 3"/>
          <p:cNvSpPr>
            <a:spLocks noGrp="1" noChangeArrowheads="1"/>
          </p:cNvSpPr>
          <p:nvPr>
            <p:ph type="body" idx="1"/>
          </p:nvPr>
        </p:nvSpPr>
        <p:spPr>
          <a:xfrm>
            <a:off x="412750" y="4445000"/>
            <a:ext cx="6248400" cy="4319588"/>
          </a:xfrm>
        </p:spPr>
        <p:txBody>
          <a:bodyPr/>
          <a:lstStyle/>
          <a:p>
            <a:r>
              <a:rPr lang="en-US" dirty="0"/>
              <a:t>Teleworkers typically use diverse applications (for example, e-mail, web-based applications, mission-critical applications, real-time collaboration, voice, video, and videoconferencing) that require a high-bandwidth connection. The choice of access network technology and suitable bandwidth should be the first consideration addressed when connecting teleworkers. </a:t>
            </a:r>
          </a:p>
          <a:p>
            <a:r>
              <a:rPr lang="en-US" dirty="0"/>
              <a:t>Residential cable and DSL are two options that provide high bandwidth to teleworkers. The low bandwidth provided by a dialup modem connection is usually not sufficient for the teleworker solution. A modem dialup connection should only be considered when other options are unavailable.</a:t>
            </a:r>
          </a:p>
          <a:p>
            <a:r>
              <a:rPr lang="en-US" dirty="0"/>
              <a:t>These are the infrastructure services options that are available:</a:t>
            </a:r>
            <a:endParaRPr lang="en-US" b="1" dirty="0"/>
          </a:p>
          <a:p>
            <a:pPr lvl="2"/>
            <a:r>
              <a:rPr lang="en-US" b="1" dirty="0"/>
              <a:t>IPsec VPN:</a:t>
            </a:r>
            <a:r>
              <a:rPr lang="en-US" dirty="0"/>
              <a:t> An IPsec VPN establishes a secure tunnel in a broadband connection between a teleworker remote site and the central site. Site-to-site VPNs provide an always-on transparent VPN connection. Remote access VPNs provide on-demand secured connections.</a:t>
            </a:r>
            <a:endParaRPr lang="en-US" b="1" dirty="0"/>
          </a:p>
          <a:p>
            <a:pPr lvl="2"/>
            <a:r>
              <a:rPr lang="en-US" b="1" dirty="0"/>
              <a:t>Security:</a:t>
            </a:r>
            <a:r>
              <a:rPr lang="en-US" dirty="0"/>
              <a:t> Security options safeguard the corporate network and close unguarded back doors. Deploying firewall, intrusion prevention, and URL filtering services meets most security needs. Depending on the enterprise corporate security policy, split tunneling may be used to share the broadband connections between secured corporate access and unsecured Internet access at the same time.</a:t>
            </a:r>
            <a:endParaRPr lang="en-US" b="1" dirty="0"/>
          </a:p>
          <a:p>
            <a:pPr lvl="2"/>
            <a:r>
              <a:rPr lang="en-US" b="1" dirty="0"/>
              <a:t>Authentication:</a:t>
            </a:r>
            <a:r>
              <a:rPr lang="en-US" dirty="0"/>
              <a:t> Authentication defines who gains access to resources. Identity-based network services using authentication, authorization, and accounting (AAA) servers, 802.1X port-based access control, Cisco security, and trust agents are used.</a:t>
            </a:r>
            <a:endParaRPr lang="en-US" b="1" dirty="0"/>
          </a:p>
          <a:p>
            <a:pPr lvl="2"/>
            <a:r>
              <a:rPr lang="en-US" b="1" dirty="0"/>
              <a:t>Quality of Service (QoS):</a:t>
            </a:r>
            <a:r>
              <a:rPr lang="en-US" dirty="0"/>
              <a:t> QoS controls the availability and behavior of applications. QoS mechanisms prioritize the traffic, optimize WAN bandwidth usage, balance the differences in uplink and downlink speed of broadband connections, and ensure adequate performance for applications that are sensitive to delay and jitter (for example, voice and video).</a:t>
            </a:r>
            <a:endParaRPr lang="en-US" b="1" dirty="0"/>
          </a:p>
          <a:p>
            <a:pPr lvl="2"/>
            <a:r>
              <a:rPr lang="en-US" b="1" dirty="0"/>
              <a:t>Management:</a:t>
            </a:r>
            <a:r>
              <a:rPr lang="en-US" dirty="0"/>
              <a:t> Network management techniques meet the challenges brought by the complexity of support over a broadly based remote network and the loss of corporate control that such topologies bring. Information Technology (IT) staff centrally manage and support teleworker connections and equipment, and transparently configure and push security and other policies to the remote devices. Tools are available that implement performance and fault management and monitor service level agreements (SLAs).</a:t>
            </a:r>
            <a:endParaRPr lang="en-GB"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013641C-9ECC-4A00-9F3B-B85ADA6B06C6}" type="slidenum">
              <a:rPr lang="en-US"/>
              <a:pPr/>
              <a:t>138</a:t>
            </a:fld>
            <a:endParaRPr lang="en-US" dirty="0"/>
          </a:p>
        </p:txBody>
      </p:sp>
      <p:sp>
        <p:nvSpPr>
          <p:cNvPr id="1363970" name="Rectangle 2"/>
          <p:cNvSpPr>
            <a:spLocks noGrp="1" noRot="1" noChangeAspect="1" noChangeArrowheads="1" noTextEdit="1"/>
          </p:cNvSpPr>
          <p:nvPr>
            <p:ph type="sldImg"/>
          </p:nvPr>
        </p:nvSpPr>
        <p:spPr>
          <a:xfrm>
            <a:off x="903288" y="247650"/>
            <a:ext cx="5405437" cy="4052888"/>
          </a:xfrm>
          <a:ln/>
        </p:spPr>
      </p:sp>
      <p:sp>
        <p:nvSpPr>
          <p:cNvPr id="1363971" name="Rectangle 3"/>
          <p:cNvSpPr>
            <a:spLocks noGrp="1" noChangeArrowheads="1"/>
          </p:cNvSpPr>
          <p:nvPr>
            <p:ph type="body" idx="1"/>
          </p:nvPr>
        </p:nvSpPr>
        <p:spPr>
          <a:xfrm>
            <a:off x="412750" y="4445000"/>
            <a:ext cx="6248400" cy="4319588"/>
          </a:xfrm>
        </p:spPr>
        <p:txBody>
          <a:bodyPr/>
          <a:lstStyle/>
          <a:p>
            <a:r>
              <a:rPr lang="en-US" dirty="0"/>
              <a:t>Teleworkers typically use diverse applications (for example, e-mail, web-based applications, mission-critical applications, real-time collaboration, voice, video, and videoconferencing) that require a high-bandwidth connection. The choice of access network technology and suitable bandwidth should be the first consideration addressed when connecting teleworkers. </a:t>
            </a:r>
          </a:p>
          <a:p>
            <a:r>
              <a:rPr lang="en-US" dirty="0"/>
              <a:t>Residential cable and DSL are two options that provide high bandwidth to teleworkers. The low bandwidth provided by a dialup modem connection is usually not sufficient for the teleworker solution. A modem dialup connection should only be considered when other options are unavailable.</a:t>
            </a:r>
          </a:p>
          <a:p>
            <a:r>
              <a:rPr lang="en-US" dirty="0"/>
              <a:t>These are the infrastructure services options that are available:</a:t>
            </a:r>
            <a:endParaRPr lang="en-US" b="1" dirty="0"/>
          </a:p>
          <a:p>
            <a:pPr lvl="2"/>
            <a:r>
              <a:rPr lang="en-US" b="1" dirty="0"/>
              <a:t>IPsec VPN:</a:t>
            </a:r>
            <a:r>
              <a:rPr lang="en-US" dirty="0"/>
              <a:t> An IPsec VPN establishes a secure tunnel in a broadband connection between a teleworker remote site and the central site. Site-to-site VPNs provide an always-on transparent VPN connection. Remote access VPNs provide on-demand secured connections.</a:t>
            </a:r>
            <a:endParaRPr lang="en-US" b="1" dirty="0"/>
          </a:p>
          <a:p>
            <a:pPr lvl="2"/>
            <a:r>
              <a:rPr lang="en-US" b="1" dirty="0"/>
              <a:t>Security:</a:t>
            </a:r>
            <a:r>
              <a:rPr lang="en-US" dirty="0"/>
              <a:t> Security options safeguard the corporate network and close unguarded back doors. Deploying firewall, intrusion prevention, and URL filtering services meets most security needs. Depending on the enterprise corporate security policy, split tunneling may be used to share the broadband connections between secured corporate access and unsecured Internet access at the same time.</a:t>
            </a:r>
            <a:endParaRPr lang="en-US" b="1" dirty="0"/>
          </a:p>
          <a:p>
            <a:pPr lvl="2"/>
            <a:r>
              <a:rPr lang="en-US" b="1" dirty="0"/>
              <a:t>Authentication:</a:t>
            </a:r>
            <a:r>
              <a:rPr lang="en-US" dirty="0"/>
              <a:t> Authentication defines who gains access to resources. Identity-based network services using authentication, authorization, and accounting (AAA) servers, 802.1X port-based access control, Cisco security, and trust agents are used.</a:t>
            </a:r>
            <a:endParaRPr lang="en-US" b="1" dirty="0"/>
          </a:p>
          <a:p>
            <a:pPr lvl="2"/>
            <a:r>
              <a:rPr lang="en-US" b="1" dirty="0"/>
              <a:t>Quality of Service (QoS):</a:t>
            </a:r>
            <a:r>
              <a:rPr lang="en-US" dirty="0"/>
              <a:t> QoS controls the availability and behavior of applications. QoS mechanisms prioritize the traffic, optimize WAN bandwidth usage, balance the differences in uplink and downlink speed of broadband connections, and ensure adequate performance for applications that are sensitive to delay and jitter (for example, voice and video).</a:t>
            </a:r>
            <a:endParaRPr lang="en-US" b="1" dirty="0"/>
          </a:p>
          <a:p>
            <a:pPr lvl="2"/>
            <a:r>
              <a:rPr lang="en-US" b="1" dirty="0"/>
              <a:t>Management:</a:t>
            </a:r>
            <a:r>
              <a:rPr lang="en-US" dirty="0"/>
              <a:t> Network management techniques meet the challenges brought by the complexity of support over a broadly based remote network and the loss of corporate control that such topologies bring. Information Technology (IT) staff centrally manage and support teleworker connections and equipment, and transparently configure and push security and other policies to the remote devices. Tools are available that implement performance and fault management and monitor service level agreements (SLAs).</a:t>
            </a:r>
            <a:endParaRPr lang="en-GB"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1C937BE-6F0C-439C-BD7F-ED6DD7CEA34A}" type="slidenum">
              <a:rPr lang="en-US"/>
              <a:pPr/>
              <a:t>139</a:t>
            </a:fld>
            <a:endParaRPr lang="en-US" dirty="0"/>
          </a:p>
        </p:txBody>
      </p:sp>
      <p:sp>
        <p:nvSpPr>
          <p:cNvPr id="1366018" name="Rectangle 2"/>
          <p:cNvSpPr>
            <a:spLocks noGrp="1" noRot="1" noChangeAspect="1" noChangeArrowheads="1" noTextEdit="1"/>
          </p:cNvSpPr>
          <p:nvPr>
            <p:ph type="sldImg"/>
          </p:nvPr>
        </p:nvSpPr>
        <p:spPr>
          <a:xfrm>
            <a:off x="903288" y="247650"/>
            <a:ext cx="5405437" cy="4052888"/>
          </a:xfrm>
          <a:ln/>
        </p:spPr>
      </p:sp>
      <p:sp>
        <p:nvSpPr>
          <p:cNvPr id="1366019" name="Rectangle 3"/>
          <p:cNvSpPr>
            <a:spLocks noGrp="1" noChangeArrowheads="1"/>
          </p:cNvSpPr>
          <p:nvPr>
            <p:ph type="body" idx="1"/>
          </p:nvPr>
        </p:nvSpPr>
        <p:spPr>
          <a:xfrm>
            <a:off x="412750" y="4445000"/>
            <a:ext cx="6248400" cy="4319588"/>
          </a:xfrm>
        </p:spPr>
        <p:txBody>
          <a:bodyPr/>
          <a:lstStyle/>
          <a:p>
            <a:r>
              <a:rPr lang="en-US" dirty="0"/>
              <a:t>Teleworkers typically use diverse applications (for example, e-mail, web-based applications, mission-critical applications, real-time collaboration, voice, video, and videoconferencing) that require a high-bandwidth connection. The choice of access network technology and suitable bandwidth should be the first consideration addressed when connecting teleworkers. </a:t>
            </a:r>
          </a:p>
          <a:p>
            <a:r>
              <a:rPr lang="en-US" dirty="0"/>
              <a:t>Residential cable and DSL are two options that provide high bandwidth to teleworkers. The low bandwidth provided by a dialup modem connection is usually not sufficient for the teleworker solution. A modem dialup connection should only be considered when other options are unavailable.</a:t>
            </a:r>
          </a:p>
          <a:p>
            <a:r>
              <a:rPr lang="en-US" dirty="0"/>
              <a:t>These are the infrastructure services options that are available:</a:t>
            </a:r>
            <a:endParaRPr lang="en-US" b="1" dirty="0"/>
          </a:p>
          <a:p>
            <a:pPr lvl="2"/>
            <a:r>
              <a:rPr lang="en-US" b="1" dirty="0"/>
              <a:t>IPsec VPN:</a:t>
            </a:r>
            <a:r>
              <a:rPr lang="en-US" dirty="0"/>
              <a:t> An IPsec VPN establishes a secure tunnel in a broadband connection between a teleworker remote site and the central site. Site-to-site VPNs provide an always-on transparent VPN connection. Remote access VPNs provide on-demand secured connections.</a:t>
            </a:r>
            <a:endParaRPr lang="en-US" b="1" dirty="0"/>
          </a:p>
          <a:p>
            <a:pPr lvl="2"/>
            <a:r>
              <a:rPr lang="en-US" b="1" dirty="0"/>
              <a:t>Security:</a:t>
            </a:r>
            <a:r>
              <a:rPr lang="en-US" dirty="0"/>
              <a:t> Security options safeguard the corporate network and close unguarded back doors. Deploying firewall, intrusion prevention, and URL filtering services meets most security needs. Depending on the enterprise corporate security policy, split tunneling may be used to share the broadband connections between secured corporate access and unsecured Internet access at the same time.</a:t>
            </a:r>
            <a:endParaRPr lang="en-US" b="1" dirty="0"/>
          </a:p>
          <a:p>
            <a:pPr lvl="2"/>
            <a:r>
              <a:rPr lang="en-US" b="1" dirty="0"/>
              <a:t>Authentication:</a:t>
            </a:r>
            <a:r>
              <a:rPr lang="en-US" dirty="0"/>
              <a:t> Authentication defines who gains access to resources. Identity-based network services using authentication, authorization, and accounting (AAA) servers, 802.1X port-based access control, Cisco security, and trust agents are used.</a:t>
            </a:r>
            <a:endParaRPr lang="en-US" b="1" dirty="0"/>
          </a:p>
          <a:p>
            <a:pPr lvl="2"/>
            <a:r>
              <a:rPr lang="en-US" b="1" dirty="0"/>
              <a:t>Quality of Service (QoS):</a:t>
            </a:r>
            <a:r>
              <a:rPr lang="en-US" dirty="0"/>
              <a:t> QoS controls the availability and behavior of applications. QoS mechanisms prioritize the traffic, optimize WAN bandwidth usage, balance the differences in uplink and downlink speed of broadband connections, and ensure adequate performance for applications that are sensitive to delay and jitter (for example, voice and video).</a:t>
            </a:r>
            <a:endParaRPr lang="en-US" b="1" dirty="0"/>
          </a:p>
          <a:p>
            <a:pPr lvl="2"/>
            <a:r>
              <a:rPr lang="en-US" b="1" dirty="0"/>
              <a:t>Management:</a:t>
            </a:r>
            <a:r>
              <a:rPr lang="en-US" dirty="0"/>
              <a:t> Network management techniques meet the challenges brought by the complexity of support over a broadly based remote network and the loss of corporate control that such topologies bring. Information Technology (IT) staff centrally manage and support teleworker connections and equipment, and transparently configure and push security and other policies to the remote devices. Tools are available that implement performance and fault management and monitor service level agreements (SLAs).</a:t>
            </a:r>
            <a:endParaRPr lang="en-GB"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DC62659-FAB7-46E8-AC37-2FE1F449228D}" type="slidenum">
              <a:rPr lang="en-US"/>
              <a:pPr/>
              <a:t>140</a:t>
            </a:fld>
            <a:endParaRPr lang="en-US" dirty="0"/>
          </a:p>
        </p:txBody>
      </p:sp>
      <p:sp>
        <p:nvSpPr>
          <p:cNvPr id="1620994" name="Rectangle 2"/>
          <p:cNvSpPr>
            <a:spLocks noGrp="1" noRot="1" noChangeAspect="1" noChangeArrowheads="1" noTextEdit="1"/>
          </p:cNvSpPr>
          <p:nvPr>
            <p:ph type="sldImg"/>
          </p:nvPr>
        </p:nvSpPr>
        <p:spPr>
          <a:ln/>
        </p:spPr>
      </p:sp>
      <p:sp>
        <p:nvSpPr>
          <p:cNvPr id="16209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8449D4A5-3ED2-4FF8-B164-CB189CB5A624}" type="slidenum">
              <a:rPr lang="en-US"/>
              <a:pPr/>
              <a:t>142</a:t>
            </a:fld>
            <a:endParaRPr lang="en-US" dirty="0"/>
          </a:p>
        </p:txBody>
      </p:sp>
      <p:sp>
        <p:nvSpPr>
          <p:cNvPr id="963586" name="Rectangle 2"/>
          <p:cNvSpPr>
            <a:spLocks noGrp="1" noRot="1" noChangeAspect="1" noChangeArrowheads="1" noTextEdit="1"/>
          </p:cNvSpPr>
          <p:nvPr>
            <p:ph type="sldImg"/>
          </p:nvPr>
        </p:nvSpPr>
        <p:spPr>
          <a:xfrm>
            <a:off x="903288" y="247650"/>
            <a:ext cx="5405437" cy="4052888"/>
          </a:xfrm>
          <a:ln/>
        </p:spPr>
      </p:sp>
      <p:sp>
        <p:nvSpPr>
          <p:cNvPr id="963587" name="Rectangle 3"/>
          <p:cNvSpPr>
            <a:spLocks noGrp="1" noChangeArrowheads="1"/>
          </p:cNvSpPr>
          <p:nvPr>
            <p:ph type="body" idx="1"/>
          </p:nvPr>
        </p:nvSpPr>
        <p:spPr>
          <a:xfrm>
            <a:off x="412750" y="4445000"/>
            <a:ext cx="6248400" cy="4319588"/>
          </a:xfrm>
        </p:spPr>
        <p:txBody>
          <a:bodyPr/>
          <a:lstStyle/>
          <a:p>
            <a:r>
              <a:rPr lang="en-US" dirty="0"/>
              <a:t>The teleworker solution has three major components: home office, corporate, and optional IP telephony components:</a:t>
            </a:r>
          </a:p>
          <a:p>
            <a:pPr lvl="2"/>
            <a:r>
              <a:rPr lang="en-US" dirty="0"/>
              <a:t>The required home office components are broadband access (cable or DSL), a remote VPN router with QoS functionality, and a laptop or desktop computer. Additional components might be a Wireless Access Point or video devices. When traveling, teleworkers need an Internet connection and a VPN client to connect to the corporate network.</a:t>
            </a:r>
          </a:p>
          <a:p>
            <a:pPr lvl="2"/>
            <a:r>
              <a:rPr lang="en-US" dirty="0"/>
              <a:t>Corporate components are VPN headend routers, VPN concentrators or multifunction security appliance such as the Cisco Adaptive Security Appliance (ASA), authentication, and central management devices for resilient aggregation and termination of the IPsec VPN tunnels.</a:t>
            </a:r>
          </a:p>
          <a:p>
            <a:pPr lvl="2"/>
            <a:r>
              <a:rPr lang="en-US" dirty="0"/>
              <a:t>The optional corporate IP telephony components are Cisco Unified CallManager for call processing, signaling, and device control; voice gateway for interconnection of traditional phone networks with VoIP environment; IP phones for voice and added value services; Cisco video telephony (VT) camera: voice messaging platform for diverse message consolidation; and Cisco Contact Center for advanced call treatment. </a:t>
            </a:r>
            <a:endParaRPr lang="en-GB"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148</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To check whether ACLs are filtering traffic on the router, use the </a:t>
            </a:r>
            <a:r>
              <a:rPr lang="en-US" b="1" dirty="0" smtClean="0"/>
              <a:t>show ip interface </a:t>
            </a:r>
            <a:r>
              <a:rPr lang="en-US" dirty="0" smtClean="0"/>
              <a:t>command and the </a:t>
            </a:r>
            <a:r>
              <a:rPr lang="en-US" b="1" dirty="0" smtClean="0"/>
              <a:t>show access-lists </a:t>
            </a:r>
            <a:r>
              <a:rPr lang="en-US" dirty="0" smtClean="0"/>
              <a:t>commands.</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149</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The access list called FIREWALL-INBOUND, currently configured in R1, could be part of a bigger firewalling strategy, and therefore we need to investigate further whether our IOS router is configured to act as a firewall.</a:t>
            </a: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150</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We find out that we have a classic firewall configured inbound on R1.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We can also see which access lists are involved in the access control process, so we can quickly make a note and proceed to change the ACLs to allow IPsec traffic.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In this example the access list is conveniently called FIREWALL-INBOUND, which we looked at earlier.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We can also test to see if ZBF is also configured.</a:t>
            </a:r>
            <a:r>
              <a:rPr lang="en-US" sz="1200" kern="1200" baseline="0" dirty="0" smtClean="0">
                <a:solidFill>
                  <a:schemeClr val="tx1"/>
                </a:solidFill>
                <a:latin typeface="Arial" charset="0"/>
                <a:ea typeface="+mn-ea"/>
                <a:cs typeface="+mn-cs"/>
              </a:rPr>
              <a:t> However the lack of output indicates that it is not configured.</a:t>
            </a:r>
            <a:endParaRPr lang="en-US" sz="1200" kern="1200" dirty="0" smtClean="0">
              <a:solidFill>
                <a:schemeClr val="tx1"/>
              </a:solidFill>
              <a:latin typeface="Arial" charset="0"/>
              <a:ea typeface="+mn-ea"/>
              <a:cs typeface="+mn-cs"/>
            </a:endParaRPr>
          </a:p>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a:t>
            </a:r>
            <a:r>
              <a:rPr lang="en-US" sz="700">
                <a:solidFill>
                  <a:schemeClr val="tx1"/>
                </a:solidFill>
              </a:rPr>
              <a:t>7</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7</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4"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 id="2147483975" r:id="rId12"/>
    <p:sldLayoutId id="2147483976" r:id="rId13"/>
    <p:sldLayoutId id="2147483977" r:id="rId14"/>
    <p:sldLayoutId id="2147483978" r:id="rId15"/>
    <p:sldLayoutId id="2147483979" r:id="rId16"/>
    <p:sldLayoutId id="2147483980" r:id="rId17"/>
    <p:sldLayoutId id="2147483958" r:id="rId18"/>
    <p:sldLayoutId id="2147483959" r:id="rId19"/>
    <p:sldLayoutId id="2147483879" r:id="rId20"/>
    <p:sldLayoutId id="2147483886" r:id="rId21"/>
    <p:sldLayoutId id="2147483888" r:id="rId22"/>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4.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5.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6.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7.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8.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9.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0.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1.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2.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0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3.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11.xml"/></Relationships>
</file>

<file path=ppt/slides/_rels/slide1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4.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5.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6.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8.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7.xml"/></Relationships>
</file>

<file path=ppt/slides/_rels/slide1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3.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4.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5.xml"/></Relationships>
</file>

<file path=ppt/slides/_rels/slide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6.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7.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8.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9.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5.xml"/></Relationships>
</file>

<file path=ppt/slides/_rels/slide1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6.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4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7.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8.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0.xml"/></Relationships>
</file>

<file path=ppt/slides/_rels/slide15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0.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1.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2.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5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3.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4.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5.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6.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7.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8.xml"/><Relationship Id="rId1" Type="http://schemas.openxmlformats.org/officeDocument/2006/relationships/slideLayout" Target="../slideLayouts/slideLayout10.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21.wmf"/></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7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7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3" Type="http://schemas.openxmlformats.org/officeDocument/2006/relationships/hyperlink" Target="http://www.cisco.com/en/US/products/ps6350/prod_command_reference_list.html" TargetMode="External"/><Relationship Id="rId2" Type="http://schemas.openxmlformats.org/officeDocument/2006/relationships/hyperlink" Target="http://www.cisco.com/en/US/products/ps6350/tsd_products_support_series_home.html" TargetMode="External"/><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1/11/Seattle_-_Columbia_City_WiFi.jpg" TargetMode="External"/><Relationship Id="rId1" Type="http://schemas.openxmlformats.org/officeDocument/2006/relationships/slideLayout" Target="../slideLayouts/slideLayout5.xml"/></Relationships>
</file>

<file path=ppt/slides/_rels/slide18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2.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3.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4.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5.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21.wmf"/><Relationship Id="rId4" Type="http://schemas.openxmlformats.org/officeDocument/2006/relationships/image" Target="../media/image8.wmf"/></Relationships>
</file>

<file path=ppt/slides/_rels/slide47.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8.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8.wmf"/><Relationship Id="rId4" Type="http://schemas.openxmlformats.org/officeDocument/2006/relationships/image" Target="../media/image20.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3.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6.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22.wmf"/></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9.png"/><Relationship Id="rId1" Type="http://schemas.openxmlformats.org/officeDocument/2006/relationships/slideLayout" Target="../slideLayouts/slideLayout11.xml"/><Relationship Id="rId5" Type="http://schemas.openxmlformats.org/officeDocument/2006/relationships/image" Target="../media/image23.wmf"/><Relationship Id="rId4" Type="http://schemas.openxmlformats.org/officeDocument/2006/relationships/image" Target="../media/image22.wmf"/></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9.wmf"/><Relationship Id="rId1" Type="http://schemas.openxmlformats.org/officeDocument/2006/relationships/slideLayout" Target="../slideLayouts/slideLayout3.xml"/><Relationship Id="rId5" Type="http://schemas.openxmlformats.org/officeDocument/2006/relationships/image" Target="../media/image23.wmf"/><Relationship Id="rId4" Type="http://schemas.openxmlformats.org/officeDocument/2006/relationships/image" Target="../media/image22.wmf"/></Relationships>
</file>

<file path=ppt/slides/_rels/slide9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1.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9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1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8.wm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7: </a:t>
            </a:r>
            <a:br>
              <a:rPr lang="en-US" sz="2800" dirty="0" smtClean="0"/>
            </a:br>
            <a:r>
              <a:rPr lang="en-US" sz="2800" dirty="0" smtClean="0"/>
              <a:t>Implementing Routing Facilities for Branch Offices and Mobile Workers </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WAN Requirements</a:t>
            </a:r>
            <a:endParaRPr lang="en-US" dirty="0"/>
          </a:p>
        </p:txBody>
      </p:sp>
      <p:sp>
        <p:nvSpPr>
          <p:cNvPr id="41" name="Content Placeholder 40"/>
          <p:cNvSpPr>
            <a:spLocks noGrp="1"/>
          </p:cNvSpPr>
          <p:nvPr>
            <p:ph idx="10"/>
          </p:nvPr>
        </p:nvSpPr>
        <p:spPr/>
        <p:txBody>
          <a:bodyPr/>
          <a:lstStyle/>
          <a:p>
            <a:r>
              <a:rPr lang="en-US" smtClean="0"/>
              <a:t>Branch offices can use diverse applications including mission-critical applications, real-time collaboration, voice, video, videoconferencing, e-mail, and web-based applications.</a:t>
            </a:r>
          </a:p>
          <a:p>
            <a:pPr lvl="1"/>
            <a:r>
              <a:rPr lang="en-US" smtClean="0"/>
              <a:t>For this reason, branch sites typically require high-bandwidth connections. </a:t>
            </a:r>
            <a:endParaRPr lang="en-US" dirty="0" smtClean="0"/>
          </a:p>
        </p:txBody>
      </p:sp>
      <p:pic>
        <p:nvPicPr>
          <p:cNvPr id="43" name="Picture 1"/>
          <p:cNvPicPr>
            <a:picLocks noGrp="1" noChangeAspect="1" noChangeArrowheads="1"/>
          </p:cNvPicPr>
          <p:nvPr>
            <p:ph sz="quarter" idx="11"/>
          </p:nvPr>
        </p:nvPicPr>
        <p:blipFill>
          <a:blip r:embed="rId3"/>
          <a:stretch>
            <a:fillRect/>
          </a:stretch>
        </p:blipFill>
        <p:spPr>
          <a:xfrm>
            <a:off x="2215567" y="3619500"/>
            <a:ext cx="4647779" cy="2921000"/>
          </a:xfrm>
        </p:spPr>
      </p:pic>
      <p:sp>
        <p:nvSpPr>
          <p:cNvPr id="9" name="Rectangle 8"/>
          <p:cNvSpPr/>
          <p:nvPr/>
        </p:nvSpPr>
        <p:spPr bwMode="auto">
          <a:xfrm>
            <a:off x="5957072" y="4244203"/>
            <a:ext cx="864394" cy="569119"/>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VPN Verification Example</a:t>
            </a:r>
          </a:p>
        </p:txBody>
      </p:sp>
      <p:sp>
        <p:nvSpPr>
          <p:cNvPr id="47" name="Content Placeholder 82"/>
          <p:cNvSpPr>
            <a:spLocks noGrp="1"/>
          </p:cNvSpPr>
          <p:nvPr>
            <p:ph idx="11"/>
          </p:nvPr>
        </p:nvSpPr>
        <p:spPr>
          <a:xfrm>
            <a:off x="279400" y="5257800"/>
            <a:ext cx="8520354" cy="1166304"/>
          </a:xfrm>
        </p:spPr>
        <p:txBody>
          <a:bodyPr>
            <a:normAutofit fontScale="92500" lnSpcReduction="20000"/>
          </a:bodyPr>
          <a:lstStyle/>
          <a:p>
            <a:r>
              <a:rPr lang="en-US" sz="2000" dirty="0" smtClean="0"/>
              <a:t>Enable IPsec debugging and generate interesting VPN traffic.</a:t>
            </a:r>
          </a:p>
          <a:p>
            <a:r>
              <a:rPr lang="en-US" sz="2000" dirty="0" smtClean="0"/>
              <a:t>Notice that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ping </a:t>
            </a:r>
            <a:r>
              <a:rPr lang="en-US" sz="2000" dirty="0" smtClean="0"/>
              <a:t>traffic matches the crypto ACL </a:t>
            </a:r>
            <a:r>
              <a:rPr lang="en-US" sz="2000" dirty="0" smtClean="0"/>
              <a:t>110 however, no debug output is generated.</a:t>
            </a:r>
            <a:endParaRPr lang="en-US" sz="2000" dirty="0" smtClean="0"/>
          </a:p>
          <a:p>
            <a:pPr lvl="1"/>
            <a:r>
              <a:rPr lang="en-US" sz="1500" b="1" dirty="0" smtClean="0">
                <a:latin typeface="Courier New" pitchFamily="49" charset="0"/>
                <a:cs typeface="Courier New" pitchFamily="49" charset="0"/>
              </a:rPr>
              <a:t>access-list 110 permit ip 192.168.1.0 0.0.0.255 10.10.10.0 0.0.0.255</a:t>
            </a:r>
            <a:endParaRPr lang="en-US" sz="1500" dirty="0"/>
          </a:p>
        </p:txBody>
      </p:sp>
      <p:grpSp>
        <p:nvGrpSpPr>
          <p:cNvPr id="48" name="Group 47"/>
          <p:cNvGrpSpPr/>
          <p:nvPr/>
        </p:nvGrpSpPr>
        <p:grpSpPr>
          <a:xfrm>
            <a:off x="350511" y="-229122"/>
            <a:ext cx="8431213" cy="3530950"/>
            <a:chOff x="212725" y="-266700"/>
            <a:chExt cx="8431213" cy="3530950"/>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56" name="Straight Connector 55"/>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63" name="Rectangle 6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5" name="Rectangle 64"/>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7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3"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5"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87" name="Rectangle 86"/>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3" name="Can 82"/>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5" name="Rectangle 94"/>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
        <p:nvSpPr>
          <p:cNvPr id="44" name="Rectangle 43"/>
          <p:cNvSpPr/>
          <p:nvPr/>
        </p:nvSpPr>
        <p:spPr bwMode="auto">
          <a:xfrm>
            <a:off x="381000" y="4786508"/>
            <a:ext cx="76073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381000" y="4608708"/>
            <a:ext cx="5461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14"/>
          <p:cNvSpPr txBox="1">
            <a:spLocks/>
          </p:cNvSpPr>
          <p:nvPr/>
        </p:nvSpPr>
        <p:spPr>
          <a:xfrm>
            <a:off x="330199" y="3478408"/>
            <a:ext cx="8531114" cy="17018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debug crypto ipsec</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Crypto IPSEC debugging is on</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ping 10.10.10.1 source 192.168.1.1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Type escape sequence to abort.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Sending 5, 100-byte ICMP Echos to 10.10.10.1, timeout is 2 seconds: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Packet sent with a source address of 192.168.1.1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Success rate is 100 percent (5/5), round-trip min/avg/max = 56/56/60 ms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VPN Verification Example</a:t>
            </a:r>
          </a:p>
        </p:txBody>
      </p:sp>
      <p:sp>
        <p:nvSpPr>
          <p:cNvPr id="47" name="Content Placeholder 82"/>
          <p:cNvSpPr>
            <a:spLocks noGrp="1"/>
          </p:cNvSpPr>
          <p:nvPr>
            <p:ph idx="11"/>
          </p:nvPr>
        </p:nvSpPr>
        <p:spPr>
          <a:xfrm>
            <a:off x="279400" y="5257800"/>
            <a:ext cx="8520354" cy="1166304"/>
          </a:xfrm>
        </p:spPr>
        <p:txBody>
          <a:bodyPr>
            <a:normAutofit/>
          </a:bodyPr>
          <a:lstStyle/>
          <a:p>
            <a:r>
              <a:rPr lang="en-US" sz="2000" dirty="0" smtClean="0"/>
              <a:t>Although the ping was successful, it appears that the tunnel is down. </a:t>
            </a:r>
            <a:endParaRPr lang="en-US" sz="2000" dirty="0" smtClean="0"/>
          </a:p>
          <a:p>
            <a:r>
              <a:rPr lang="en-US" sz="2000" dirty="0" smtClean="0"/>
              <a:t>Recall </a:t>
            </a:r>
            <a:r>
              <a:rPr lang="en-US" sz="2000" dirty="0" smtClean="0"/>
              <a:t>that in the last implementation step, we implemented NAT. </a:t>
            </a:r>
            <a:endParaRPr lang="en-US" sz="2000" dirty="0" smtClean="0"/>
          </a:p>
          <a:p>
            <a:pPr lvl="1"/>
            <a:r>
              <a:rPr lang="en-US" sz="1600" dirty="0" smtClean="0"/>
              <a:t>Perhaps </a:t>
            </a:r>
            <a:r>
              <a:rPr lang="en-US" sz="1600" dirty="0" smtClean="0"/>
              <a:t>this is causing some problems with the IPsec tunnel being created</a:t>
            </a:r>
            <a:r>
              <a:rPr lang="en-US" sz="1600" dirty="0" smtClean="0"/>
              <a:t>.</a:t>
            </a:r>
            <a:endParaRPr lang="en-US" sz="1100" dirty="0"/>
          </a:p>
        </p:txBody>
      </p:sp>
      <p:grpSp>
        <p:nvGrpSpPr>
          <p:cNvPr id="3" name="Group 47"/>
          <p:cNvGrpSpPr/>
          <p:nvPr/>
        </p:nvGrpSpPr>
        <p:grpSpPr>
          <a:xfrm>
            <a:off x="350511" y="-229122"/>
            <a:ext cx="8431213" cy="3530950"/>
            <a:chOff x="212725" y="-266700"/>
            <a:chExt cx="8431213" cy="3530950"/>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56" name="Straight Connector 55"/>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63" name="Rectangle 6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5" name="Rectangle 64"/>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7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3"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5"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87" name="Rectangle 86"/>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3" name="Can 82"/>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5" name="Rectangle 94"/>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
        <p:nvSpPr>
          <p:cNvPr id="45" name="Rectangle 44"/>
          <p:cNvSpPr/>
          <p:nvPr/>
        </p:nvSpPr>
        <p:spPr bwMode="auto">
          <a:xfrm>
            <a:off x="1809750" y="4048638"/>
            <a:ext cx="5461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14"/>
          <p:cNvSpPr txBox="1">
            <a:spLocks/>
          </p:cNvSpPr>
          <p:nvPr/>
        </p:nvSpPr>
        <p:spPr>
          <a:xfrm>
            <a:off x="330199" y="3478408"/>
            <a:ext cx="8531114" cy="17018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show crypto session</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Crypto session current status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Interface: Serial0/0/1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Session status: DOWN</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Peer: 209.165.200.226 port 500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IPSEC FLOW: permit ip 192.168.1.0/255.255.255.0 10.10.10.0/255.255.255.0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Active SAs: 0, origin: crypto </a:t>
            </a:r>
            <a:r>
              <a:rPr lang="en-US" sz="1200" kern="0" dirty="0" smtClean="0">
                <a:latin typeface="Courier New" pitchFamily="49" charset="0"/>
                <a:cs typeface="Courier New" pitchFamily="49" charset="0"/>
              </a:rPr>
              <a:t>map</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&lt;output omitted&gt;</a:t>
            </a:r>
            <a:endParaRPr lang="en-US" sz="1200" kern="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VPN Verification Example</a:t>
            </a:r>
          </a:p>
        </p:txBody>
      </p:sp>
      <p:sp>
        <p:nvSpPr>
          <p:cNvPr id="47" name="Content Placeholder 82"/>
          <p:cNvSpPr>
            <a:spLocks noGrp="1"/>
          </p:cNvSpPr>
          <p:nvPr>
            <p:ph idx="11"/>
          </p:nvPr>
        </p:nvSpPr>
        <p:spPr>
          <a:xfrm>
            <a:off x="279400" y="5511800"/>
            <a:ext cx="8520354" cy="912304"/>
          </a:xfrm>
        </p:spPr>
        <p:txBody>
          <a:bodyPr>
            <a:normAutofit/>
          </a:bodyPr>
          <a:lstStyle/>
          <a:p>
            <a:r>
              <a:rPr lang="en-US" sz="2000" dirty="0" smtClean="0"/>
              <a:t>Enable NAT debugging and</a:t>
            </a:r>
            <a:r>
              <a:rPr lang="en-US" sz="2000" b="1" dirty="0" smtClean="0">
                <a:latin typeface="Courier New" pitchFamily="49" charset="0"/>
                <a:cs typeface="Courier New" pitchFamily="49" charset="0"/>
              </a:rPr>
              <a:t> ping </a:t>
            </a:r>
            <a:r>
              <a:rPr lang="en-US" sz="2000" dirty="0" smtClean="0"/>
              <a:t>again.</a:t>
            </a:r>
          </a:p>
          <a:p>
            <a:r>
              <a:rPr lang="en-US" sz="2000" dirty="0" smtClean="0"/>
              <a:t>The pings are again successful.</a:t>
            </a:r>
          </a:p>
        </p:txBody>
      </p:sp>
      <p:sp>
        <p:nvSpPr>
          <p:cNvPr id="45" name="Rectangle 44"/>
          <p:cNvSpPr/>
          <p:nvPr/>
        </p:nvSpPr>
        <p:spPr bwMode="auto">
          <a:xfrm>
            <a:off x="368300" y="4773982"/>
            <a:ext cx="5461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14"/>
          <p:cNvSpPr txBox="1">
            <a:spLocks/>
          </p:cNvSpPr>
          <p:nvPr/>
        </p:nvSpPr>
        <p:spPr>
          <a:xfrm>
            <a:off x="330199" y="3465882"/>
            <a:ext cx="8531114" cy="19685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debug ip nat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IP NAT debugging is on</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ping 10.10.10.1 source 192.168.1.1</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Type escape sequence to abort.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Sending 5, 100-byte ICMP Echos to 10.10.10.1, timeout is 2 seconds: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Packet sent with a source address of 192.168.1.1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Success rate is 100 percent (5/5), round-trip min/avg/max = 56/57/60 ms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p:txBody>
      </p:sp>
      <p:grpSp>
        <p:nvGrpSpPr>
          <p:cNvPr id="48" name="Group 47"/>
          <p:cNvGrpSpPr/>
          <p:nvPr/>
        </p:nvGrpSpPr>
        <p:grpSpPr>
          <a:xfrm>
            <a:off x="350511" y="-229122"/>
            <a:ext cx="8431213" cy="3530950"/>
            <a:chOff x="212725" y="-266700"/>
            <a:chExt cx="8431213" cy="3530950"/>
          </a:xfrm>
        </p:grpSpPr>
        <p:pic>
          <p:nvPicPr>
            <p:cNvPr id="49"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50"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51"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1"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2" name="Straight Connector 61"/>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9"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7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74" name="Straight Connector 73"/>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0"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1"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2"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3"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6" name="Rectangle 95"/>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9" name="Rectangle 98"/>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0"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1"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2"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3"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4"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5"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6"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7"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8"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9"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0"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1"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2"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3"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4" name="Straight Connector 113"/>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5"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6"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7" name="Rectangle 116"/>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8"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9" name="Straight Arrow Connector 118"/>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1"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2" name="Straight Arrow Connector 121"/>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3" name="Can 122"/>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4" name="Rectangle 123"/>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2870200" y="3619500"/>
            <a:ext cx="281940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7" name="Content Placeholder 82"/>
          <p:cNvSpPr>
            <a:spLocks noGrp="1"/>
          </p:cNvSpPr>
          <p:nvPr>
            <p:ph idx="11"/>
          </p:nvPr>
        </p:nvSpPr>
        <p:spPr>
          <a:xfrm>
            <a:off x="279400" y="5715000"/>
            <a:ext cx="8520354" cy="709104"/>
          </a:xfrm>
        </p:spPr>
        <p:txBody>
          <a:bodyPr>
            <a:normAutofit/>
          </a:bodyPr>
          <a:lstStyle/>
          <a:p>
            <a:r>
              <a:rPr lang="en-US" sz="2000" dirty="0" smtClean="0"/>
              <a:t>The NAT debug output indicates that the internal IP address 192.168.1.1 is being translated to 209.165.200.249.</a:t>
            </a:r>
          </a:p>
        </p:txBody>
      </p:sp>
      <p:sp>
        <p:nvSpPr>
          <p:cNvPr id="46" name="Text Placeholder 14"/>
          <p:cNvSpPr txBox="1">
            <a:spLocks/>
          </p:cNvSpPr>
          <p:nvPr/>
        </p:nvSpPr>
        <p:spPr>
          <a:xfrm>
            <a:off x="330199" y="3378200"/>
            <a:ext cx="8531114" cy="22352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Branch#</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16:35:21.251: NAT: s=192.168.1.1-&gt;209.165.200.249, d=10.10.10.1 [35]</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16:35:21.307: NAT*: s=209.165.200.238, d=209.165.200.249-&gt;192.168.1.1 [35]</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16:35:21.307: NAT: s=192.168.1.1-&gt;209.165.200.249, d=10.10.10.1 [36]</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16:35:21.367: NAT*: s=209.165.200.238, d=209.165.200.249-&gt;192.168.1.1 [36]</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16:35:21.367: NAT: s=192.168.1.1-&gt;209.165.200.249, d=10.10.10.1 [37]</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16:35:21.423: NAT*: s=209.165.200.238, d=209.165.200.249-&gt;192.168.1.1 [37]</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16:35:21.423: NAT: s=192.168.1.1-&gt;209.165.200.249, d=10.10.10.1 [38]</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16:35:21.479: NAT*: s=209.165.200.238, d=209.165.200.249-&gt;192.168.1.1 [38]</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16:35:21.483: NAT: s=192.168.1.1-&gt;209.165.200.249, d=10.10.10.1 [39]</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*Mar 26 16:35:21.539: NAT*: s=209.165.200.238, d=209.165.200.249-&gt;192.168.1.1 [39]</a:t>
            </a:r>
          </a:p>
          <a:p>
            <a:pPr marL="236538" lvl="0" indent="-236538" algn="l" defTabSz="814388" eaLnBrk="1" hangingPunct="1">
              <a:lnSpc>
                <a:spcPct val="100000"/>
              </a:lnSpc>
              <a:spcBef>
                <a:spcPts val="0"/>
              </a:spcBef>
              <a:buClr>
                <a:srgbClr val="708CA1"/>
              </a:buClr>
            </a:pPr>
            <a:r>
              <a:rPr lang="pt-BR" sz="1200" kern="0" dirty="0" smtClean="0">
                <a:latin typeface="Courier New" pitchFamily="49" charset="0"/>
                <a:cs typeface="Courier New" pitchFamily="49" charset="0"/>
              </a:rPr>
              <a:t>Branch#</a:t>
            </a:r>
          </a:p>
        </p:txBody>
      </p:sp>
      <p:grpSp>
        <p:nvGrpSpPr>
          <p:cNvPr id="48" name="Group 47"/>
          <p:cNvGrpSpPr/>
          <p:nvPr/>
        </p:nvGrpSpPr>
        <p:grpSpPr>
          <a:xfrm>
            <a:off x="350511" y="-229122"/>
            <a:ext cx="8431213" cy="3530950"/>
            <a:chOff x="212725" y="-266700"/>
            <a:chExt cx="8431213" cy="3530950"/>
          </a:xfrm>
        </p:grpSpPr>
        <p:pic>
          <p:nvPicPr>
            <p:cNvPr id="49"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51"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1"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2"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4" name="Straight Connector 63"/>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2"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74"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0" name="Straight Connector 89"/>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1"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3"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6"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9" name="Rectangle 98"/>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0" name="Rectangle 99"/>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1"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2"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4"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5"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6"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7"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8"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9"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0"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1"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2"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3"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4"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5" name="Straight Connector 114"/>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6"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7"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8" name="Rectangle 117"/>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9"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0" name="Straight Arrow Connector 119"/>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2"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3" name="Straight Arrow Connector 122"/>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4" name="Can 123"/>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5" name="Rectangle 124"/>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bwMode="auto">
          <a:xfrm>
            <a:off x="2552700" y="4024856"/>
            <a:ext cx="13462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2527300" y="3681956"/>
            <a:ext cx="4318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7" name="Content Placeholder 82"/>
          <p:cNvSpPr>
            <a:spLocks noGrp="1"/>
          </p:cNvSpPr>
          <p:nvPr>
            <p:ph idx="11"/>
          </p:nvPr>
        </p:nvSpPr>
        <p:spPr>
          <a:xfrm>
            <a:off x="279400" y="4851400"/>
            <a:ext cx="8520354" cy="1572704"/>
          </a:xfrm>
        </p:spPr>
        <p:txBody>
          <a:bodyPr>
            <a:normAutofit/>
          </a:bodyPr>
          <a:lstStyle/>
          <a:p>
            <a:r>
              <a:rPr lang="en-US" sz="2000" dirty="0" smtClean="0"/>
              <a:t>BRANCH-NAT-ACL identifies traffic to translate and has one match.</a:t>
            </a:r>
          </a:p>
          <a:p>
            <a:pPr lvl="1"/>
            <a:r>
              <a:rPr lang="en-US" sz="1600" dirty="0" smtClean="0"/>
              <a:t>ACL 110 is for the IPsec VPN.</a:t>
            </a:r>
          </a:p>
          <a:p>
            <a:r>
              <a:rPr lang="en-US" sz="2000" dirty="0" smtClean="0"/>
              <a:t>What is the solution to this problem?</a:t>
            </a:r>
          </a:p>
        </p:txBody>
      </p:sp>
      <p:sp>
        <p:nvSpPr>
          <p:cNvPr id="46" name="Text Placeholder 14"/>
          <p:cNvSpPr txBox="1">
            <a:spLocks/>
          </p:cNvSpPr>
          <p:nvPr/>
        </p:nvSpPr>
        <p:spPr>
          <a:xfrm>
            <a:off x="330199" y="3453356"/>
            <a:ext cx="8531114" cy="12700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show access-lists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Extended IP access list 110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10 permit ip 192.168.1.0 0.0.0.255 10.10.10.0 0.0.0.255</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Extended IP access list BRANCH-NAT-ACL</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10 permit ip 192.168.1.0 0.0.0.255 any (1 match)</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p:txBody>
      </p:sp>
      <p:grpSp>
        <p:nvGrpSpPr>
          <p:cNvPr id="49" name="Group 48"/>
          <p:cNvGrpSpPr/>
          <p:nvPr/>
        </p:nvGrpSpPr>
        <p:grpSpPr>
          <a:xfrm>
            <a:off x="350511" y="-229122"/>
            <a:ext cx="8431213" cy="3530950"/>
            <a:chOff x="212725" y="-266700"/>
            <a:chExt cx="8431213" cy="3530950"/>
          </a:xfrm>
        </p:grpSpPr>
        <p:pic>
          <p:nvPicPr>
            <p:cNvPr id="51"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1"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2"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4"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9" name="Straight Connector 68"/>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0"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1" name="Straight Connector 90"/>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3"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6"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9"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0" name="Rectangle 99"/>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1" name="Rectangle 100"/>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2"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3"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4"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5"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6"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7"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8"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9"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0"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1"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2"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3"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4"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5"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6" name="Straight Connector 115"/>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7"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8"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9" name="Rectangle 118"/>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0"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1" name="Straight Arrow Connector 120"/>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2" name="Rectangle 121"/>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3"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4" name="Straight Arrow Connector 123"/>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5" name="Can 124"/>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6" name="Rectangle 125"/>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3035300" y="3910556"/>
            <a:ext cx="53467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51" name="Content Placeholder 82"/>
          <p:cNvSpPr>
            <a:spLocks noGrp="1"/>
          </p:cNvSpPr>
          <p:nvPr>
            <p:ph idx="11"/>
          </p:nvPr>
        </p:nvSpPr>
        <p:spPr>
          <a:xfrm>
            <a:off x="279400" y="5067300"/>
            <a:ext cx="8520354" cy="1356804"/>
          </a:xfrm>
        </p:spPr>
        <p:txBody>
          <a:bodyPr>
            <a:normAutofit/>
          </a:bodyPr>
          <a:lstStyle/>
          <a:p>
            <a:r>
              <a:rPr lang="en-US" sz="2000" dirty="0" smtClean="0"/>
              <a:t>Alter the NAT ACL to exempt VPN traffic.</a:t>
            </a:r>
          </a:p>
          <a:p>
            <a:pPr lvl="1"/>
            <a:r>
              <a:rPr lang="en-US" sz="1600" dirty="0" smtClean="0"/>
              <a:t>The ACL should ignore the Branch LAN traffic going to the HQ LAN!</a:t>
            </a:r>
          </a:p>
          <a:p>
            <a:endParaRPr lang="en-US" sz="2000" dirty="0" smtClean="0"/>
          </a:p>
        </p:txBody>
      </p:sp>
      <p:sp>
        <p:nvSpPr>
          <p:cNvPr id="46" name="Text Placeholder 14"/>
          <p:cNvSpPr txBox="1">
            <a:spLocks/>
          </p:cNvSpPr>
          <p:nvPr/>
        </p:nvSpPr>
        <p:spPr>
          <a:xfrm>
            <a:off x="330199" y="3453356"/>
            <a:ext cx="8531114" cy="14478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no ip access-list extended BRANCH-NAT-ACL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access-list extended BRANCH-NAT-ACL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Branch(config-ext-nacl)# </a:t>
            </a:r>
            <a:r>
              <a:rPr lang="en-US" sz="1400" b="1" kern="0" dirty="0" smtClean="0">
                <a:latin typeface="Courier New" pitchFamily="49" charset="0"/>
                <a:cs typeface="Courier New" pitchFamily="49" charset="0"/>
              </a:rPr>
              <a:t>deny ip 192.168.1.0 0.0.0.255 10.10.10.0 0.0.0.255</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Branch(config-ext-nacl)# </a:t>
            </a:r>
            <a:r>
              <a:rPr lang="en-US" sz="1400" b="1" kern="0" dirty="0" smtClean="0">
                <a:latin typeface="Courier New" pitchFamily="49" charset="0"/>
                <a:cs typeface="Courier New" pitchFamily="49" charset="0"/>
              </a:rPr>
              <a:t>permit ip 192.168.1.0 0.0.0.255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Branch(config-ext-nacl)# </a:t>
            </a:r>
            <a:r>
              <a:rPr lang="en-US" sz="1400" b="1" kern="0" dirty="0" smtClean="0">
                <a:latin typeface="Courier New" pitchFamily="49" charset="0"/>
                <a:cs typeface="Courier New" pitchFamily="49" charset="0"/>
              </a:rPr>
              <a:t>^Z</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a:t>
            </a:r>
          </a:p>
        </p:txBody>
      </p:sp>
      <p:grpSp>
        <p:nvGrpSpPr>
          <p:cNvPr id="47" name="Group 46"/>
          <p:cNvGrpSpPr/>
          <p:nvPr/>
        </p:nvGrpSpPr>
        <p:grpSpPr>
          <a:xfrm>
            <a:off x="350511" y="-229122"/>
            <a:ext cx="8431213" cy="3530950"/>
            <a:chOff x="212725" y="-266700"/>
            <a:chExt cx="8431213" cy="3530950"/>
          </a:xfrm>
        </p:grpSpPr>
        <p:pic>
          <p:nvPicPr>
            <p:cNvPr id="48"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9"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1"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2"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4" name="Straight Connector 63"/>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2"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74"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0" name="Straight Connector 89"/>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1"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3"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6"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9" name="Rectangle 98"/>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0" name="Rectangle 99"/>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1"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2"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4"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5"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6"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7"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8"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9"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0"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1"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2"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3"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4"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5" name="Straight Connector 114"/>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6"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7"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8" name="Rectangle 117"/>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9"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0" name="Straight Arrow Connector 119"/>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2"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3" name="Straight Arrow Connector 122"/>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4" name="Can 123"/>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5" name="Rectangle 124"/>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1066800" y="3707182"/>
            <a:ext cx="19177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Rectangle 47"/>
          <p:cNvSpPr/>
          <p:nvPr/>
        </p:nvSpPr>
        <p:spPr bwMode="auto">
          <a:xfrm>
            <a:off x="1066800" y="3897682"/>
            <a:ext cx="1587500" cy="165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1079500" y="3503982"/>
            <a:ext cx="2501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5" name="Content Placeholder 82"/>
          <p:cNvSpPr>
            <a:spLocks noGrp="1"/>
          </p:cNvSpPr>
          <p:nvPr>
            <p:ph idx="11"/>
          </p:nvPr>
        </p:nvSpPr>
        <p:spPr>
          <a:xfrm>
            <a:off x="279400" y="5486400"/>
            <a:ext cx="8520354" cy="937704"/>
          </a:xfrm>
        </p:spPr>
        <p:txBody>
          <a:bodyPr>
            <a:normAutofit/>
          </a:bodyPr>
          <a:lstStyle/>
          <a:p>
            <a:r>
              <a:rPr lang="en-US" sz="2000" dirty="0" smtClean="0"/>
              <a:t>Clear the NAT translations and IPsec SAs and generate interesting VPN traffic.</a:t>
            </a:r>
          </a:p>
        </p:txBody>
      </p:sp>
      <p:sp>
        <p:nvSpPr>
          <p:cNvPr id="46" name="Text Placeholder 14"/>
          <p:cNvSpPr txBox="1">
            <a:spLocks/>
          </p:cNvSpPr>
          <p:nvPr/>
        </p:nvSpPr>
        <p:spPr>
          <a:xfrm>
            <a:off x="330199" y="3465882"/>
            <a:ext cx="8531114" cy="19431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clear ip nat translation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clear crypto isakmp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clear crypto sa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ping 10.10.10.1 source 192.168.1.1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Type escape sequence to abort.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Sending 5, 100-byte ICMP Echos to 10.10.10.1, timeout is 2 seconds: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Packet sent with a source address of 192.168.1.1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Success rate is 100 percent (5/5), round-trip min/avg/max = 56/57/60 ms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p:txBody>
      </p:sp>
      <p:grpSp>
        <p:nvGrpSpPr>
          <p:cNvPr id="49" name="Group 48"/>
          <p:cNvGrpSpPr/>
          <p:nvPr/>
        </p:nvGrpSpPr>
        <p:grpSpPr>
          <a:xfrm>
            <a:off x="350511" y="-229122"/>
            <a:ext cx="8431213" cy="3530950"/>
            <a:chOff x="212725" y="-266700"/>
            <a:chExt cx="8431213" cy="3530950"/>
          </a:xfrm>
        </p:grpSpPr>
        <p:pic>
          <p:nvPicPr>
            <p:cNvPr id="51"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1"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2"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4"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9" name="Straight Connector 68"/>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0"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1" name="Straight Connector 90"/>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3"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6"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9"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0" name="Rectangle 99"/>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1" name="Rectangle 100"/>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2"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3"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4"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5"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6"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7"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8"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9"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0"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1"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2"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3"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4"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5"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6" name="Straight Connector 115"/>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7"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8"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9" name="Rectangle 118"/>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0"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1" name="Straight Arrow Connector 120"/>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2" name="Rectangle 121"/>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3"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4" name="Straight Arrow Connector 123"/>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5" name="Can 124"/>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6" name="Rectangle 125"/>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bwMode="auto">
          <a:xfrm>
            <a:off x="393699" y="5783580"/>
            <a:ext cx="3035301"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3835400" y="5600700"/>
            <a:ext cx="401320" cy="1828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ectangle 46"/>
          <p:cNvSpPr/>
          <p:nvPr/>
        </p:nvSpPr>
        <p:spPr bwMode="auto">
          <a:xfrm>
            <a:off x="736599" y="3771900"/>
            <a:ext cx="3919451" cy="22710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Rectangle 47"/>
          <p:cNvSpPr/>
          <p:nvPr/>
        </p:nvSpPr>
        <p:spPr bwMode="auto">
          <a:xfrm>
            <a:off x="736600" y="3975100"/>
            <a:ext cx="39243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1993900" y="3581400"/>
            <a:ext cx="52578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6" name="Text Placeholder 14"/>
          <p:cNvSpPr txBox="1">
            <a:spLocks/>
          </p:cNvSpPr>
          <p:nvPr/>
        </p:nvSpPr>
        <p:spPr>
          <a:xfrm>
            <a:off x="330199" y="3378200"/>
            <a:ext cx="8531114" cy="28956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*Mar 26 18:28:45.166: IPSEC(sa_request):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(key eng. msg.) OUTBOUND local= 209.165.200.242, remote= 209.165.200.226,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local_proxy= 192.168.1.0/255.255.255.0/0/0 (type=4),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remote_proxy= 10.10.10.0/255.255.255.0/0/0 (type=4),</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protocol= ESP, transform= esp-3des esp-sha-hmac  (Tunnel),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lifedur= 3600s and 4608000kb,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spi= 0x0(0), conn_id= 0, keysize= 0, flags= 0x0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*Mar 26 18:28:45.730: IPSEC(validate_proposal_request): proposal part #1</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&lt;output omitted&gt;</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*Mar 26 18:28:45.738: IPSEC(update_current_outbound_sa): updated peer 209.165.200.226 current outbound sa to SPI 1C838B72!!!!</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Success rate is 80 percent (4/5), round-trip min/avg/max = 88/89/92 ms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p:txBody>
      </p:sp>
      <p:grpSp>
        <p:nvGrpSpPr>
          <p:cNvPr id="51" name="Group 50"/>
          <p:cNvGrpSpPr/>
          <p:nvPr/>
        </p:nvGrpSpPr>
        <p:grpSpPr>
          <a:xfrm>
            <a:off x="350511" y="-229122"/>
            <a:ext cx="8431213" cy="3530950"/>
            <a:chOff x="212725" y="-266700"/>
            <a:chExt cx="8431213" cy="3530950"/>
          </a:xfrm>
        </p:grpSpPr>
        <p:pic>
          <p:nvPicPr>
            <p:cNvPr id="62"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4"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9"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72"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74" name="Straight Connector 73"/>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3" name="Straight Connector 92"/>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6"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9"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100"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101"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2" name="Rectangle 101"/>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3" name="Rectangle 102"/>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4"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5"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6"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7"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8"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9"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10"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11"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2"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3"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4"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5"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6"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7"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8" name="Straight Connector 117"/>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9"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20"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21" name="Rectangle 120"/>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2"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3" name="Straight Arrow Connector 122"/>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5"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6" name="Straight Arrow Connector 125"/>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Can 126"/>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8" name="Rectangle 127"/>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368300" y="4202830"/>
            <a:ext cx="24130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6" name="Text Placeholder 14"/>
          <p:cNvSpPr txBox="1">
            <a:spLocks/>
          </p:cNvSpPr>
          <p:nvPr/>
        </p:nvSpPr>
        <p:spPr>
          <a:xfrm>
            <a:off x="330199" y="3440830"/>
            <a:ext cx="8531114" cy="21336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show crypto session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Crypto session current status</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Interface: Serial0/0/1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Session status: UP-ACTIVE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Peer: 209.165.200.226 port 500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IKE SA: local 209.165.200.242/500 remote 209.165.200.226/500 Active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IPSEC FLOW: permit ip 192.168.1.0/255.255.255.0 10.10.10.0/255.255.255.0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Active SAs: 2, origin: crypto map</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a:t>
            </a:r>
          </a:p>
        </p:txBody>
      </p:sp>
      <p:grpSp>
        <p:nvGrpSpPr>
          <p:cNvPr id="45" name="Group 44"/>
          <p:cNvGrpSpPr/>
          <p:nvPr/>
        </p:nvGrpSpPr>
        <p:grpSpPr>
          <a:xfrm>
            <a:off x="350511" y="-229122"/>
            <a:ext cx="8431213" cy="3530950"/>
            <a:chOff x="212725" y="-266700"/>
            <a:chExt cx="8431213" cy="3530950"/>
          </a:xfrm>
        </p:grpSpPr>
        <p:pic>
          <p:nvPicPr>
            <p:cNvPr id="47"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8"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9"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51"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1" name="Straight Connector 60"/>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69"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72" name="Straight Connector 71"/>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0"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1"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2"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3" name="Rectangle 9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6" name="Rectangle 95"/>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99"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0"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1"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2"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3"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4"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5"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6"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7"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8"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09"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0"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1"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2"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3" name="Straight Connector 112"/>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4"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5"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6" name="Rectangle 115"/>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7"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8" name="Straight Arrow Connector 117"/>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0"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1" name="Straight Arrow Connector 120"/>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2" name="Can 121"/>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3" name="Rectangle 122"/>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736600" y="5332956"/>
            <a:ext cx="3136900" cy="368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IPsec VPN Verification Example</a:t>
            </a:r>
          </a:p>
        </p:txBody>
      </p:sp>
      <p:sp>
        <p:nvSpPr>
          <p:cNvPr id="46" name="Text Placeholder 14"/>
          <p:cNvSpPr txBox="1">
            <a:spLocks/>
          </p:cNvSpPr>
          <p:nvPr/>
        </p:nvSpPr>
        <p:spPr>
          <a:xfrm>
            <a:off x="330199" y="3453356"/>
            <a:ext cx="8531114" cy="30099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Branch# </a:t>
            </a:r>
            <a:r>
              <a:rPr lang="en-US" sz="1200" b="1" kern="0" dirty="0" smtClean="0">
                <a:latin typeface="Courier New" pitchFamily="49" charset="0"/>
                <a:cs typeface="Courier New" pitchFamily="49" charset="0"/>
              </a:rPr>
              <a:t>show crypto ipsec sa</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interface: Serial0/0/1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Crypto map tag: HQ-MAP, local addr 209.165.200.242</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protected vrf: (none)</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local  ident (addr/mask/prot/port): (192.168.1.0/255.255.255.0/0/0)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remote ident (addr/mask/prot/port): (10.10.10.0/255.255.255.0/0/0)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current_peer 209.165.200.226 port 500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PERMIT, flags={origin_is_acl,}</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#pkts encaps: 4, #pkts encrypt: 4, #pkts digest: 4</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#pkts decaps: 4, #pkts decrypt: 4, #pkts verify: 4</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#pkts compressed: 0, #pkts decompressed: 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    #pkts not compressed: 0, #pkts compr. failed: 0</a:t>
            </a:r>
          </a:p>
          <a:p>
            <a:pPr marL="236538" lvl="0" indent="-236538" algn="l" defTabSz="814388" eaLnBrk="1" hangingPunct="1">
              <a:lnSpc>
                <a:spcPct val="100000"/>
              </a:lnSpc>
              <a:spcBef>
                <a:spcPts val="0"/>
              </a:spcBef>
              <a:buClr>
                <a:srgbClr val="708CA1"/>
              </a:buClr>
            </a:pPr>
            <a:endParaRPr lang="en-US" sz="12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&lt;output omitted&gt;</a:t>
            </a:r>
          </a:p>
        </p:txBody>
      </p:sp>
      <p:grpSp>
        <p:nvGrpSpPr>
          <p:cNvPr id="45" name="Group 44"/>
          <p:cNvGrpSpPr/>
          <p:nvPr/>
        </p:nvGrpSpPr>
        <p:grpSpPr>
          <a:xfrm>
            <a:off x="350511" y="-229122"/>
            <a:ext cx="8431213" cy="3530950"/>
            <a:chOff x="212725" y="-266700"/>
            <a:chExt cx="8431213" cy="3530950"/>
          </a:xfrm>
        </p:grpSpPr>
        <p:pic>
          <p:nvPicPr>
            <p:cNvPr id="47"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8"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9"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51"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1" name="Straight Connector 60"/>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69"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72" name="Straight Connector 71"/>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0"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1"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2"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3" name="Rectangle 9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6" name="Rectangle 95"/>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99"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0"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1"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2"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3"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4"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5"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6"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7"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8"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09"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0"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1"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2"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3" name="Straight Connector 112"/>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4"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5"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6" name="Rectangle 115"/>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7"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8" name="Straight Arrow Connector 117"/>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0"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1" name="Straight Arrow Connector 120"/>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2" name="Can 121"/>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3" name="Rectangle 122"/>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Branch Office WAN Upgrade Scenario</a:t>
            </a:r>
            <a:endParaRPr lang="en-US" dirty="0"/>
          </a:p>
        </p:txBody>
      </p:sp>
      <p:sp>
        <p:nvSpPr>
          <p:cNvPr id="3" name="Content Placeholder 2"/>
          <p:cNvSpPr>
            <a:spLocks noGrp="1"/>
          </p:cNvSpPr>
          <p:nvPr>
            <p:ph idx="10"/>
          </p:nvPr>
        </p:nvSpPr>
        <p:spPr/>
        <p:txBody>
          <a:bodyPr/>
          <a:lstStyle/>
          <a:p>
            <a:r>
              <a:rPr lang="en-US" smtClean="0"/>
              <a:t>This chapter will use the following scenario:</a:t>
            </a:r>
          </a:p>
          <a:p>
            <a:pPr lvl="1"/>
            <a:r>
              <a:rPr lang="en-US" smtClean="0"/>
              <a:t>The Branch site:</a:t>
            </a:r>
          </a:p>
          <a:p>
            <a:pPr lvl="2"/>
            <a:r>
              <a:rPr lang="en-US" smtClean="0"/>
              <a:t>Provides basic services to its LAN users including DHCP and NAT.</a:t>
            </a:r>
          </a:p>
          <a:p>
            <a:pPr lvl="2"/>
            <a:r>
              <a:rPr lang="en-US" smtClean="0"/>
              <a:t>Connects to the HQ using a private WAN link and default routes injected into EIGRP. </a:t>
            </a:r>
          </a:p>
          <a:p>
            <a:pPr lvl="1"/>
            <a:r>
              <a:rPr lang="en-US" smtClean="0"/>
              <a:t>The HQ site routes to the branch using EIGRP.</a:t>
            </a:r>
            <a:endParaRPr lang="en-US" dirty="0" smtClean="0"/>
          </a:p>
        </p:txBody>
      </p:sp>
      <p:grpSp>
        <p:nvGrpSpPr>
          <p:cNvPr id="19" name="Group 18"/>
          <p:cNvGrpSpPr/>
          <p:nvPr/>
        </p:nvGrpSpPr>
        <p:grpSpPr>
          <a:xfrm>
            <a:off x="1453186" y="3745502"/>
            <a:ext cx="6222509" cy="1642923"/>
            <a:chOff x="1641076" y="3745502"/>
            <a:chExt cx="6222509" cy="1642923"/>
          </a:xfrm>
        </p:grpSpPr>
        <p:sp>
          <p:nvSpPr>
            <p:cNvPr id="40" name="Freeform 9"/>
            <p:cNvSpPr>
              <a:spLocks/>
            </p:cNvSpPr>
            <p:nvPr/>
          </p:nvSpPr>
          <p:spPr bwMode="auto">
            <a:xfrm rot="1800000" flipV="1">
              <a:off x="5078291" y="450577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41" name="Freeform 9"/>
            <p:cNvSpPr>
              <a:spLocks/>
            </p:cNvSpPr>
            <p:nvPr/>
          </p:nvSpPr>
          <p:spPr bwMode="auto">
            <a:xfrm rot="19800000">
              <a:off x="2322391" y="4459738"/>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42" name="Straight Connector 41"/>
            <p:cNvCxnSpPr/>
            <p:nvPr/>
          </p:nvCxnSpPr>
          <p:spPr>
            <a:xfrm rot="10800000">
              <a:off x="1641076" y="5120138"/>
              <a:ext cx="827088"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0800000">
              <a:off x="7038085" y="5118550"/>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4" name="Picture 37"/>
            <p:cNvPicPr>
              <a:picLocks noChangeArrowheads="1"/>
            </p:cNvPicPr>
            <p:nvPr/>
          </p:nvPicPr>
          <p:blipFill>
            <a:blip r:embed="rId2"/>
            <a:srcRect/>
            <a:stretch>
              <a:fillRect/>
            </a:stretch>
          </p:blipFill>
          <p:spPr bwMode="auto">
            <a:xfrm>
              <a:off x="2016004" y="4855025"/>
              <a:ext cx="906462" cy="533400"/>
            </a:xfrm>
            <a:prstGeom prst="rect">
              <a:avLst/>
            </a:prstGeom>
            <a:noFill/>
            <a:ln w="9525">
              <a:noFill/>
              <a:miter lim="800000"/>
              <a:headEnd/>
              <a:tailEnd/>
            </a:ln>
          </p:spPr>
        </p:pic>
        <p:pic>
          <p:nvPicPr>
            <p:cNvPr id="45" name="Picture 37"/>
            <p:cNvPicPr>
              <a:picLocks noChangeArrowheads="1"/>
            </p:cNvPicPr>
            <p:nvPr/>
          </p:nvPicPr>
          <p:blipFill>
            <a:blip r:embed="rId2"/>
            <a:srcRect/>
            <a:stretch>
              <a:fillRect/>
            </a:stretch>
          </p:blipFill>
          <p:spPr bwMode="auto">
            <a:xfrm>
              <a:off x="6630866" y="4855025"/>
              <a:ext cx="906463" cy="533400"/>
            </a:xfrm>
            <a:prstGeom prst="rect">
              <a:avLst/>
            </a:prstGeom>
            <a:noFill/>
            <a:ln w="9525">
              <a:noFill/>
              <a:miter lim="800000"/>
              <a:headEnd/>
              <a:tailEnd/>
            </a:ln>
          </p:spPr>
        </p:pic>
        <p:cxnSp>
          <p:nvCxnSpPr>
            <p:cNvPr id="46" name="Straight Connector 45"/>
            <p:cNvCxnSpPr/>
            <p:nvPr/>
          </p:nvCxnSpPr>
          <p:spPr>
            <a:xfrm rot="5400000">
              <a:off x="1436288" y="512490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7647668" y="510006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8" name="TextBox 21"/>
            <p:cNvSpPr txBox="1">
              <a:spLocks noChangeArrowheads="1"/>
            </p:cNvSpPr>
            <p:nvPr/>
          </p:nvSpPr>
          <p:spPr bwMode="auto">
            <a:xfrm>
              <a:off x="2139829" y="5129663"/>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49" name="TextBox 22"/>
            <p:cNvSpPr txBox="1">
              <a:spLocks noChangeArrowheads="1"/>
            </p:cNvSpPr>
            <p:nvPr/>
          </p:nvSpPr>
          <p:spPr bwMode="auto">
            <a:xfrm>
              <a:off x="6949954" y="5139188"/>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0" name="Picture 468" descr="Network_Cloud_Standard"/>
            <p:cNvPicPr>
              <a:picLocks noChangeAspect="1" noChangeArrowheads="1"/>
            </p:cNvPicPr>
            <p:nvPr/>
          </p:nvPicPr>
          <p:blipFill>
            <a:blip r:embed="rId3"/>
            <a:srcRect/>
            <a:stretch>
              <a:fillRect/>
            </a:stretch>
          </p:blipFill>
          <p:spPr bwMode="auto">
            <a:xfrm>
              <a:off x="4038549" y="3745502"/>
              <a:ext cx="1527175" cy="777875"/>
            </a:xfrm>
            <a:prstGeom prst="rect">
              <a:avLst/>
            </a:prstGeom>
            <a:noFill/>
            <a:ln w="9525">
              <a:noFill/>
              <a:miter lim="800000"/>
              <a:headEnd/>
              <a:tailEnd/>
            </a:ln>
          </p:spPr>
        </p:pic>
        <p:sp>
          <p:nvSpPr>
            <p:cNvPr id="51" name="Text Box 472"/>
            <p:cNvSpPr txBox="1">
              <a:spLocks noChangeArrowheads="1"/>
            </p:cNvSpPr>
            <p:nvPr/>
          </p:nvSpPr>
          <p:spPr bwMode="auto">
            <a:xfrm>
              <a:off x="4267149" y="3897902"/>
              <a:ext cx="990600" cy="523875"/>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dirty="0">
                  <a:ea typeface="MS PGothic" pitchFamily="34" charset="-128"/>
                </a:rPr>
                <a:t>Private WAN</a:t>
              </a:r>
            </a:p>
          </p:txBody>
        </p:sp>
      </p:gr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VPN Verification Example</a:t>
            </a:r>
          </a:p>
        </p:txBody>
      </p:sp>
      <p:sp>
        <p:nvSpPr>
          <p:cNvPr id="45" name="Content Placeholder 5"/>
          <p:cNvSpPr>
            <a:spLocks noGrp="1"/>
          </p:cNvSpPr>
          <p:nvPr>
            <p:ph idx="11"/>
          </p:nvPr>
        </p:nvSpPr>
        <p:spPr>
          <a:xfrm>
            <a:off x="279401" y="3770334"/>
            <a:ext cx="8520354" cy="2544405"/>
          </a:xfrm>
          <a:prstGeom prst="rect">
            <a:avLst/>
          </a:prstGeom>
        </p:spPr>
        <p:txBody>
          <a:bodyPr>
            <a:normAutofit/>
          </a:bodyPr>
          <a:lstStyle/>
          <a:p>
            <a:r>
              <a:rPr lang="en-US" sz="2000" dirty="0" smtClean="0"/>
              <a:t>The example confirmed that the Branch router and HQ router have an established VPN. </a:t>
            </a:r>
          </a:p>
          <a:p>
            <a:r>
              <a:rPr lang="en-US" sz="2000" dirty="0" smtClean="0"/>
              <a:t>Notice how a service such as NAT could impact the creation of the VPN tunnel.</a:t>
            </a:r>
          </a:p>
        </p:txBody>
      </p:sp>
      <p:grpSp>
        <p:nvGrpSpPr>
          <p:cNvPr id="44" name="Group 43"/>
          <p:cNvGrpSpPr/>
          <p:nvPr/>
        </p:nvGrpSpPr>
        <p:grpSpPr>
          <a:xfrm>
            <a:off x="350511" y="-229122"/>
            <a:ext cx="8431213" cy="3530950"/>
            <a:chOff x="212725" y="-266700"/>
            <a:chExt cx="8431213" cy="3530950"/>
          </a:xfrm>
        </p:grpSpPr>
        <p:pic>
          <p:nvPicPr>
            <p:cNvPr id="4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4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0" name="Straight Connector 49"/>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6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64" name="Straight Connector 63"/>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7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74"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1" name="Rectangle 90"/>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2" name="Rectangle 91"/>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93"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96"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99"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2"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4"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5"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6"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07"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08"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09"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0"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1" name="Straight Connector 110"/>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2"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3"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4" name="Rectangle 113"/>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5"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6" name="Straight Arrow Connector 115"/>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18"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19" name="Straight Arrow Connector 118"/>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0" name="Can 119"/>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1" name="Rectangle 120"/>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IPsec VPN Verification Example</a:t>
            </a:r>
            <a:endParaRPr lang="en-US" dirty="0" smtClean="0"/>
          </a:p>
        </p:txBody>
      </p:sp>
      <p:sp>
        <p:nvSpPr>
          <p:cNvPr id="45" name="Content Placeholder 5"/>
          <p:cNvSpPr>
            <a:spLocks noGrp="1"/>
          </p:cNvSpPr>
          <p:nvPr>
            <p:ph idx="11"/>
          </p:nvPr>
        </p:nvSpPr>
        <p:spPr/>
        <p:txBody>
          <a:bodyPr/>
          <a:lstStyle/>
          <a:p>
            <a:r>
              <a:rPr lang="en-US" smtClean="0"/>
              <a:t>Currently the VPN link is only enabled due to static routing.</a:t>
            </a:r>
          </a:p>
          <a:p>
            <a:r>
              <a:rPr lang="en-US" smtClean="0"/>
              <a:t>What would happen if EIGRP was configured to operate over the link?	</a:t>
            </a:r>
          </a:p>
          <a:p>
            <a:pPr lvl="1"/>
            <a:r>
              <a:rPr lang="en-US" smtClean="0"/>
              <a:t>Would it work?</a:t>
            </a:r>
            <a:endParaRPr lang="en-US" dirty="0" smtClean="0"/>
          </a:p>
        </p:txBody>
      </p:sp>
      <p:sp>
        <p:nvSpPr>
          <p:cNvPr id="55" name="Content Placeholder 54"/>
          <p:cNvSpPr>
            <a:spLocks noGrp="1"/>
          </p:cNvSpPr>
          <p:nvPr>
            <p:ph sz="quarter" idx="12"/>
          </p:nvPr>
        </p:nvSpPr>
        <p:spPr/>
        <p:txBody>
          <a:bodyPr/>
          <a:lstStyle/>
          <a:p>
            <a:endParaRPr lang="en-US"/>
          </a:p>
        </p:txBody>
      </p:sp>
      <p:grpSp>
        <p:nvGrpSpPr>
          <p:cNvPr id="44" name="Group 43"/>
          <p:cNvGrpSpPr/>
          <p:nvPr/>
        </p:nvGrpSpPr>
        <p:grpSpPr>
          <a:xfrm>
            <a:off x="350511" y="-229122"/>
            <a:ext cx="8431213" cy="3530950"/>
            <a:chOff x="212725" y="-266700"/>
            <a:chExt cx="8431213" cy="3530950"/>
          </a:xfrm>
        </p:grpSpPr>
        <p:pic>
          <p:nvPicPr>
            <p:cNvPr id="4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4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0" name="Straight Connector 49"/>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6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64" name="Straight Connector 63"/>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7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74"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1" name="Rectangle 90"/>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2" name="Rectangle 91"/>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93"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96"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99"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2"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4"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5"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6"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07"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08"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09"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0"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1" name="Straight Connector 110"/>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2"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3"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4" name="Rectangle 113"/>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5"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6" name="Straight Arrow Connector 115"/>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18"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19" name="Straight Arrow Connector 118"/>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0" name="Can 119"/>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1" name="Rectangle 120"/>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VPN Verification Example</a:t>
            </a:r>
          </a:p>
        </p:txBody>
      </p:sp>
      <p:sp>
        <p:nvSpPr>
          <p:cNvPr id="45" name="Content Placeholder 5"/>
          <p:cNvSpPr>
            <a:spLocks noGrp="1"/>
          </p:cNvSpPr>
          <p:nvPr>
            <p:ph idx="11"/>
          </p:nvPr>
        </p:nvSpPr>
        <p:spPr>
          <a:xfrm>
            <a:off x="279401" y="3720230"/>
            <a:ext cx="8520354" cy="2594509"/>
          </a:xfrm>
          <a:prstGeom prst="rect">
            <a:avLst/>
          </a:prstGeom>
        </p:spPr>
        <p:txBody>
          <a:bodyPr>
            <a:normAutofit/>
          </a:bodyPr>
          <a:lstStyle/>
          <a:p>
            <a:r>
              <a:rPr lang="en-US" sz="2000" dirty="0" smtClean="0"/>
              <a:t>A significant drawback of an IPsec VPN is that it cannot route multicast and broadcast packets and therefore cannot support IGPs. </a:t>
            </a:r>
          </a:p>
          <a:p>
            <a:r>
              <a:rPr lang="en-US" sz="2000" dirty="0" smtClean="0"/>
              <a:t>However, IPsec can be combined with generic routing encapsulation (GRE) to create a tunnel to circumvent the issue.</a:t>
            </a:r>
            <a:endParaRPr lang="en-US" sz="1800" dirty="0" smtClean="0"/>
          </a:p>
        </p:txBody>
      </p:sp>
      <p:grpSp>
        <p:nvGrpSpPr>
          <p:cNvPr id="44" name="Group 43"/>
          <p:cNvGrpSpPr/>
          <p:nvPr/>
        </p:nvGrpSpPr>
        <p:grpSpPr>
          <a:xfrm>
            <a:off x="350511" y="-229122"/>
            <a:ext cx="8431213" cy="3530950"/>
            <a:chOff x="212725" y="-266700"/>
            <a:chExt cx="8431213" cy="3530950"/>
          </a:xfrm>
        </p:grpSpPr>
        <p:pic>
          <p:nvPicPr>
            <p:cNvPr id="4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4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4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0" name="Straight Connector 49"/>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6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6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64" name="Straight Connector 63"/>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7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74"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1" name="Rectangle 90"/>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2" name="Rectangle 91"/>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93"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96"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99"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2"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4"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5"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6"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07"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08"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09"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0"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1" name="Straight Connector 110"/>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2"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3"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4" name="Rectangle 113"/>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5"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6" name="Straight Arrow Connector 115"/>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18"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19" name="Straight Arrow Connector 118"/>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0" name="Can 119"/>
            <p:cNvSpPr/>
            <p:nvPr/>
          </p:nvSpPr>
          <p:spPr>
            <a:xfrm>
              <a:off x="4355848" y="-266700"/>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1" name="Rectangle 120"/>
            <p:cNvSpPr/>
            <p:nvPr/>
          </p:nvSpPr>
          <p:spPr>
            <a:xfrm>
              <a:off x="3521076" y="1344613"/>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Deploy broadband connectivity</a:t>
            </a:r>
          </a:p>
          <a:p>
            <a:pPr marL="457200" indent="-457200">
              <a:buFont typeface="+mj-lt"/>
              <a:buAutoNum type="arabicPeriod"/>
            </a:pPr>
            <a:r>
              <a:rPr lang="en-US" dirty="0" smtClean="0"/>
              <a:t>Configure static routing</a:t>
            </a:r>
          </a:p>
          <a:p>
            <a:pPr marL="457200" indent="-457200">
              <a:buFont typeface="+mj-lt"/>
              <a:buAutoNum type="arabicPeriod"/>
            </a:pPr>
            <a:r>
              <a:rPr lang="en-US" dirty="0" smtClean="0"/>
              <a:t>Document and verify other services</a:t>
            </a:r>
          </a:p>
          <a:p>
            <a:pPr marL="457200" indent="-457200">
              <a:buFont typeface="+mj-lt"/>
              <a:buAutoNum type="arabicPeriod"/>
            </a:pPr>
            <a:r>
              <a:rPr lang="en-US" dirty="0" smtClean="0"/>
              <a:t>Implement and tune the IPsec VPN</a:t>
            </a:r>
          </a:p>
          <a:p>
            <a:pPr marL="457200" indent="-457200">
              <a:buFont typeface="+mj-lt"/>
              <a:buAutoNum type="arabicPeriod"/>
            </a:pPr>
            <a:r>
              <a:rPr lang="en-US" b="1" dirty="0" smtClean="0"/>
              <a:t>Configure GRE tunnels</a:t>
            </a:r>
          </a:p>
          <a:p>
            <a:endParaRPr lang="en-US" dirty="0"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IGPs Using IPsec</a:t>
            </a:r>
            <a:endParaRPr lang="en-US" dirty="0"/>
          </a:p>
        </p:txBody>
      </p:sp>
      <p:sp>
        <p:nvSpPr>
          <p:cNvPr id="3" name="Content Placeholder 2"/>
          <p:cNvSpPr>
            <a:spLocks noGrp="1"/>
          </p:cNvSpPr>
          <p:nvPr>
            <p:ph idx="1"/>
          </p:nvPr>
        </p:nvSpPr>
        <p:spPr/>
        <p:txBody>
          <a:bodyPr/>
          <a:lstStyle/>
          <a:p>
            <a:r>
              <a:rPr lang="en-US" b="1" dirty="0" smtClean="0"/>
              <a:t>Point-to-point generic routing encapsulation (P2P GRE)</a:t>
            </a:r>
          </a:p>
          <a:p>
            <a:pPr lvl="1"/>
            <a:r>
              <a:rPr lang="en-US" dirty="0" smtClean="0"/>
              <a:t>IGPs are associated with tunnel interfaces which use the physical interface of the router to send GRE traffic.</a:t>
            </a:r>
          </a:p>
          <a:p>
            <a:pPr lvl="2"/>
            <a:r>
              <a:rPr lang="en-US" dirty="0" smtClean="0"/>
              <a:t>GRE traffic will have to be added to the crypto ACL.</a:t>
            </a:r>
          </a:p>
          <a:p>
            <a:r>
              <a:rPr lang="en-US" b="1" dirty="0" smtClean="0"/>
              <a:t>Virtual tunnel interface (VTI)</a:t>
            </a:r>
          </a:p>
          <a:p>
            <a:pPr lvl="1"/>
            <a:r>
              <a:rPr lang="en-US" dirty="0" smtClean="0"/>
              <a:t>IPsec endpoints are associated </a:t>
            </a:r>
            <a:r>
              <a:rPr lang="en-US" smtClean="0"/>
              <a:t>with routable </a:t>
            </a:r>
            <a:r>
              <a:rPr lang="en-US" dirty="0" smtClean="0"/>
              <a:t>virtual interfaces at the </a:t>
            </a:r>
            <a:r>
              <a:rPr lang="en-US" smtClean="0"/>
              <a:t>tunnel endpoints.</a:t>
            </a:r>
            <a:endParaRPr lang="en-US" dirty="0" smtClean="0"/>
          </a:p>
          <a:p>
            <a:pPr lvl="1"/>
            <a:r>
              <a:rPr lang="en-US" dirty="0" smtClean="0"/>
              <a:t>VTI is a good alternative to IPsec over GRE tunnels.</a:t>
            </a:r>
          </a:p>
          <a:p>
            <a:r>
              <a:rPr lang="en-US" b="1" dirty="0" smtClean="0"/>
              <a:t>Dynamic multipoint VPN (DMVPN) </a:t>
            </a:r>
            <a:r>
              <a:rPr lang="en-US" dirty="0" smtClean="0"/>
              <a:t>or Group encrypted transport </a:t>
            </a:r>
            <a:r>
              <a:rPr lang="en-US" b="1" dirty="0" smtClean="0"/>
              <a:t>VPN (GET VPN) </a:t>
            </a:r>
          </a:p>
          <a:p>
            <a:pPr lvl="1"/>
            <a:r>
              <a:rPr lang="en-US" dirty="0" smtClean="0"/>
              <a:t>Both designed for large scale full mesh IPsec VPN implementations.</a:t>
            </a:r>
          </a:p>
          <a:p>
            <a:endParaRPr lang="en-US"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 Overview</a:t>
            </a:r>
            <a:endParaRPr lang="en-US" dirty="0"/>
          </a:p>
        </p:txBody>
      </p:sp>
      <p:sp>
        <p:nvSpPr>
          <p:cNvPr id="3" name="Content Placeholder 2"/>
          <p:cNvSpPr>
            <a:spLocks noGrp="1"/>
          </p:cNvSpPr>
          <p:nvPr>
            <p:ph idx="1"/>
          </p:nvPr>
        </p:nvSpPr>
        <p:spPr/>
        <p:txBody>
          <a:bodyPr>
            <a:normAutofit/>
          </a:bodyPr>
          <a:lstStyle/>
          <a:p>
            <a:r>
              <a:rPr lang="en-US" dirty="0" smtClean="0"/>
              <a:t>Tunneling protocol developed by Cisco. </a:t>
            </a:r>
          </a:p>
          <a:p>
            <a:r>
              <a:rPr lang="en-US" smtClean="0"/>
              <a:t>Can </a:t>
            </a:r>
            <a:r>
              <a:rPr lang="en-US" dirty="0" smtClean="0"/>
              <a:t>encapsulate a wide variety of network </a:t>
            </a:r>
            <a:r>
              <a:rPr lang="en-US" smtClean="0"/>
              <a:t>layer protocol </a:t>
            </a:r>
            <a:r>
              <a:rPr lang="en-US" dirty="0" smtClean="0"/>
              <a:t>packets inside IP tunnels. </a:t>
            </a:r>
          </a:p>
          <a:p>
            <a:pPr lvl="1"/>
            <a:r>
              <a:rPr lang="en-US" dirty="0" smtClean="0"/>
              <a:t>GRE is commonly implemented with IPsec to support IGPs.</a:t>
            </a:r>
          </a:p>
          <a:p>
            <a:r>
              <a:rPr lang="en-US" dirty="0" smtClean="0"/>
              <a:t>GRE is just an encapsulation protocol. </a:t>
            </a:r>
          </a:p>
          <a:p>
            <a:pPr lvl="1"/>
            <a:r>
              <a:rPr lang="en-US" dirty="0" smtClean="0"/>
              <a:t>By default, the traffic leaves in clear text. </a:t>
            </a:r>
          </a:p>
          <a:p>
            <a:r>
              <a:rPr lang="en-US" dirty="0" smtClean="0"/>
              <a:t>Therefore , GRE tunnels do not provide encryption services.</a:t>
            </a:r>
          </a:p>
          <a:p>
            <a:pPr lvl="1"/>
            <a:r>
              <a:rPr lang="en-US" dirty="0" smtClean="0"/>
              <a:t>IPsec must also be configured to encrypt the routing traffic.</a:t>
            </a:r>
          </a:p>
          <a:p>
            <a:r>
              <a:rPr lang="en-US" b="1" dirty="0" smtClean="0"/>
              <a:t>Note:</a:t>
            </a:r>
          </a:p>
          <a:p>
            <a:pPr lvl="1">
              <a:tabLst>
                <a:tab pos="3546475" algn="l"/>
              </a:tabLst>
            </a:pPr>
            <a:r>
              <a:rPr lang="en-US" dirty="0" smtClean="0"/>
              <a:t>IPsec was designed to tunnel IP only (no multiprotocol support)</a:t>
            </a:r>
          </a:p>
          <a:p>
            <a:pPr lvl="1">
              <a:tabLst>
                <a:tab pos="3546475" algn="l"/>
              </a:tabLst>
            </a:pPr>
            <a:r>
              <a:rPr lang="en-US" dirty="0" smtClean="0"/>
              <a:t>Older IOS versions do not support IP multicast over IPsec</a:t>
            </a:r>
          </a:p>
          <a:p>
            <a:pPr>
              <a:tabLst>
                <a:tab pos="3546475" algn="l"/>
              </a:tabLst>
            </a:pP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IGP Traffic Over IPsec</a:t>
            </a:r>
            <a:endParaRPr lang="en-US" dirty="0"/>
          </a:p>
        </p:txBody>
      </p:sp>
      <p:sp>
        <p:nvSpPr>
          <p:cNvPr id="3" name="Content Placeholder 2"/>
          <p:cNvSpPr>
            <a:spLocks noGrp="1"/>
          </p:cNvSpPr>
          <p:nvPr>
            <p:ph idx="1"/>
          </p:nvPr>
        </p:nvSpPr>
        <p:spPr/>
        <p:txBody>
          <a:bodyPr/>
          <a:lstStyle/>
          <a:p>
            <a:r>
              <a:rPr lang="en-US" dirty="0" smtClean="0"/>
              <a:t>Routing protocols are encapsulated with a GRE header.</a:t>
            </a:r>
          </a:p>
          <a:p>
            <a:r>
              <a:rPr lang="en-US" dirty="0" smtClean="0"/>
              <a:t>The packet encapsulated by GRE is then encapsulated with IPsec.</a:t>
            </a:r>
          </a:p>
          <a:p>
            <a:r>
              <a:rPr lang="en-US" dirty="0" smtClean="0"/>
              <a:t>Therefore, IPsec encrypts the GRE packet which contains the routing update.</a:t>
            </a:r>
            <a:endParaRPr lang="en-US" dirty="0"/>
          </a:p>
        </p:txBody>
      </p:sp>
      <p:grpSp>
        <p:nvGrpSpPr>
          <p:cNvPr id="28" name="Group 27"/>
          <p:cNvGrpSpPr/>
          <p:nvPr/>
        </p:nvGrpSpPr>
        <p:grpSpPr>
          <a:xfrm>
            <a:off x="245193" y="4017963"/>
            <a:ext cx="8684489" cy="2297112"/>
            <a:chOff x="245193" y="4017963"/>
            <a:chExt cx="8684489" cy="2297112"/>
          </a:xfrm>
        </p:grpSpPr>
        <p:sp>
          <p:nvSpPr>
            <p:cNvPr id="54" name="AutoShape 29"/>
            <p:cNvSpPr>
              <a:spLocks noChangeArrowheads="1"/>
            </p:cNvSpPr>
            <p:nvPr/>
          </p:nvSpPr>
          <p:spPr bwMode="auto">
            <a:xfrm>
              <a:off x="6537319" y="4187373"/>
              <a:ext cx="2392363" cy="1835150"/>
            </a:xfrm>
            <a:prstGeom prst="rightArrow">
              <a:avLst>
                <a:gd name="adj1" fmla="val 50000"/>
                <a:gd name="adj2" fmla="val 49642"/>
              </a:avLst>
            </a:prstGeom>
            <a:solidFill>
              <a:schemeClr val="bg2">
                <a:lumMod val="50000"/>
                <a:lumOff val="50000"/>
              </a:schemeClr>
            </a:solidFill>
            <a:ln w="19050" algn="ctr">
              <a:solidFill>
                <a:schemeClr val="tx1"/>
              </a:solidFill>
              <a:miter lim="800000"/>
              <a:headEnd type="none" w="sm" len="sm"/>
              <a:tailEnd/>
            </a:ln>
          </p:spPr>
          <p:txBody>
            <a:bodyPr wrap="none" lIns="73025" tIns="36511" rIns="73025" bIns="36511" anchor="ctr"/>
            <a:lstStyle/>
            <a:p>
              <a:pPr eaLnBrk="0" hangingPunct="0">
                <a:lnSpc>
                  <a:spcPct val="90000"/>
                </a:lnSpc>
              </a:pPr>
              <a:endParaRPr lang="en-US" sz="3000" b="1" i="1" dirty="0">
                <a:ea typeface="MS PGothic" pitchFamily="34" charset="-128"/>
              </a:endParaRPr>
            </a:p>
          </p:txBody>
        </p:sp>
        <p:grpSp>
          <p:nvGrpSpPr>
            <p:cNvPr id="59" name="Group 58"/>
            <p:cNvGrpSpPr/>
            <p:nvPr/>
          </p:nvGrpSpPr>
          <p:grpSpPr>
            <a:xfrm>
              <a:off x="4214813" y="4017963"/>
              <a:ext cx="2228850" cy="2297112"/>
              <a:chOff x="4214813" y="4017963"/>
              <a:chExt cx="2228850" cy="2297112"/>
            </a:xfrm>
          </p:grpSpPr>
          <p:sp>
            <p:nvSpPr>
              <p:cNvPr id="32" name="Oval 7"/>
              <p:cNvSpPr>
                <a:spLocks noChangeArrowheads="1"/>
              </p:cNvSpPr>
              <p:nvPr/>
            </p:nvSpPr>
            <p:spPr bwMode="auto">
              <a:xfrm>
                <a:off x="4214813" y="4029075"/>
                <a:ext cx="292100" cy="2286000"/>
              </a:xfrm>
              <a:prstGeom prst="ellipse">
                <a:avLst/>
              </a:prstGeom>
              <a:solidFill>
                <a:srgbClr val="47B0D5"/>
              </a:solidFill>
              <a:ln w="38100">
                <a:solidFill>
                  <a:schemeClr val="tx1"/>
                </a:solidFill>
                <a:round/>
                <a:headEnd type="none" w="sm" len="sm"/>
                <a:tailEnd/>
              </a:ln>
            </p:spPr>
            <p:txBody>
              <a:bodyPr wrap="none" anchor="ctr">
                <a:spAutoFit/>
              </a:bodyPr>
              <a:lstStyle/>
              <a:p>
                <a:pPr eaLnBrk="0" hangingPunct="0">
                  <a:lnSpc>
                    <a:spcPct val="90000"/>
                  </a:lnSpc>
                </a:pPr>
                <a:endParaRPr lang="en-US" sz="3000" b="1" i="1" dirty="0">
                  <a:ea typeface="MS PGothic" pitchFamily="34" charset="-128"/>
                </a:endParaRPr>
              </a:p>
            </p:txBody>
          </p:sp>
          <p:sp>
            <p:nvSpPr>
              <p:cNvPr id="34" name="Line 9"/>
              <p:cNvSpPr>
                <a:spLocks noChangeShapeType="1"/>
              </p:cNvSpPr>
              <p:nvPr/>
            </p:nvSpPr>
            <p:spPr bwMode="auto">
              <a:xfrm>
                <a:off x="4354513" y="4029075"/>
                <a:ext cx="241300" cy="0"/>
              </a:xfrm>
              <a:prstGeom prst="line">
                <a:avLst/>
              </a:prstGeom>
              <a:noFill/>
              <a:ln w="38100">
                <a:solidFill>
                  <a:schemeClr val="tx1"/>
                </a:solidFill>
                <a:round/>
                <a:headEnd type="none" w="sm" len="sm"/>
                <a:tailEnd/>
              </a:ln>
            </p:spPr>
            <p:txBody>
              <a:bodyPr anchor="ctr">
                <a:spAutoFit/>
              </a:bodyPr>
              <a:lstStyle/>
              <a:p>
                <a:endParaRPr lang="en-US" dirty="0"/>
              </a:p>
            </p:txBody>
          </p:sp>
          <p:sp>
            <p:nvSpPr>
              <p:cNvPr id="35" name="Line 10"/>
              <p:cNvSpPr>
                <a:spLocks noChangeShapeType="1"/>
              </p:cNvSpPr>
              <p:nvPr/>
            </p:nvSpPr>
            <p:spPr bwMode="auto">
              <a:xfrm>
                <a:off x="4367213" y="6315075"/>
                <a:ext cx="241300" cy="0"/>
              </a:xfrm>
              <a:prstGeom prst="line">
                <a:avLst/>
              </a:prstGeom>
              <a:noFill/>
              <a:ln w="38100">
                <a:solidFill>
                  <a:schemeClr val="tx1"/>
                </a:solidFill>
                <a:round/>
                <a:headEnd type="none" w="sm" len="sm"/>
                <a:tailEnd/>
              </a:ln>
            </p:spPr>
            <p:txBody>
              <a:bodyPr anchor="ctr">
                <a:spAutoFit/>
              </a:bodyPr>
              <a:lstStyle/>
              <a:p>
                <a:endParaRPr lang="en-US" dirty="0"/>
              </a:p>
            </p:txBody>
          </p:sp>
          <p:sp>
            <p:nvSpPr>
              <p:cNvPr id="48" name="Arc 12"/>
              <p:cNvSpPr>
                <a:spLocks/>
              </p:cNvSpPr>
              <p:nvPr/>
            </p:nvSpPr>
            <p:spPr bwMode="auto">
              <a:xfrm>
                <a:off x="4610101" y="4041775"/>
                <a:ext cx="178867" cy="11303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wrap="none" anchor="ctr">
                <a:spAutoFit/>
              </a:bodyPr>
              <a:lstStyle/>
              <a:p>
                <a:endParaRPr lang="en-US" dirty="0"/>
              </a:p>
            </p:txBody>
          </p:sp>
          <p:sp>
            <p:nvSpPr>
              <p:cNvPr id="49" name="Arc 13"/>
              <p:cNvSpPr>
                <a:spLocks/>
              </p:cNvSpPr>
              <p:nvPr/>
            </p:nvSpPr>
            <p:spPr bwMode="auto">
              <a:xfrm flipV="1">
                <a:off x="4605858" y="5154612"/>
                <a:ext cx="178867" cy="11557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anchor="ctr">
                <a:spAutoFit/>
              </a:bodyPr>
              <a:lstStyle/>
              <a:p>
                <a:endParaRPr lang="en-US" dirty="0"/>
              </a:p>
            </p:txBody>
          </p:sp>
          <p:sp>
            <p:nvSpPr>
              <p:cNvPr id="37" name="Line 14"/>
              <p:cNvSpPr>
                <a:spLocks noChangeShapeType="1"/>
              </p:cNvSpPr>
              <p:nvPr/>
            </p:nvSpPr>
            <p:spPr bwMode="auto">
              <a:xfrm flipV="1">
                <a:off x="4595813" y="5387975"/>
                <a:ext cx="1143000" cy="927100"/>
              </a:xfrm>
              <a:prstGeom prst="line">
                <a:avLst/>
              </a:prstGeom>
              <a:noFill/>
              <a:ln w="38100">
                <a:solidFill>
                  <a:schemeClr val="tx1"/>
                </a:solidFill>
                <a:round/>
                <a:headEnd type="none" w="sm" len="sm"/>
                <a:tailEnd/>
              </a:ln>
            </p:spPr>
            <p:txBody>
              <a:bodyPr anchor="ctr">
                <a:spAutoFit/>
              </a:bodyPr>
              <a:lstStyle/>
              <a:p>
                <a:endParaRPr lang="en-US" dirty="0"/>
              </a:p>
            </p:txBody>
          </p:sp>
          <p:sp>
            <p:nvSpPr>
              <p:cNvPr id="38" name="Line 15"/>
              <p:cNvSpPr>
                <a:spLocks noChangeShapeType="1"/>
              </p:cNvSpPr>
              <p:nvPr/>
            </p:nvSpPr>
            <p:spPr bwMode="auto">
              <a:xfrm>
                <a:off x="4583114" y="4017963"/>
                <a:ext cx="1147763" cy="942975"/>
              </a:xfrm>
              <a:prstGeom prst="line">
                <a:avLst/>
              </a:prstGeom>
              <a:noFill/>
              <a:ln w="38100">
                <a:solidFill>
                  <a:schemeClr val="tx1"/>
                </a:solidFill>
                <a:round/>
                <a:headEnd type="none" w="sm" len="sm"/>
                <a:tailEnd/>
              </a:ln>
            </p:spPr>
            <p:txBody>
              <a:bodyPr anchor="ctr">
                <a:spAutoFit/>
              </a:bodyPr>
              <a:lstStyle/>
              <a:p>
                <a:endParaRPr lang="en-US" dirty="0"/>
              </a:p>
            </p:txBody>
          </p:sp>
          <p:grpSp>
            <p:nvGrpSpPr>
              <p:cNvPr id="39" name="Group 16"/>
              <p:cNvGrpSpPr>
                <a:grpSpLocks/>
              </p:cNvGrpSpPr>
              <p:nvPr/>
            </p:nvGrpSpPr>
            <p:grpSpPr bwMode="auto">
              <a:xfrm>
                <a:off x="5673725" y="4913312"/>
                <a:ext cx="88900" cy="520700"/>
                <a:chOff x="3068" y="2168"/>
                <a:chExt cx="120" cy="1432"/>
              </a:xfrm>
            </p:grpSpPr>
            <p:sp>
              <p:nvSpPr>
                <p:cNvPr id="46" name="Arc 17"/>
                <p:cNvSpPr>
                  <a:spLocks/>
                </p:cNvSpPr>
                <p:nvPr/>
              </p:nvSpPr>
              <p:spPr bwMode="auto">
                <a:xfrm>
                  <a:off x="3068" y="2168"/>
                  <a:ext cx="120" cy="7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wrap="none" anchor="ctr">
                  <a:spAutoFit/>
                </a:bodyPr>
                <a:lstStyle/>
                <a:p>
                  <a:endParaRPr lang="en-US" dirty="0"/>
                </a:p>
              </p:txBody>
            </p:sp>
            <p:sp>
              <p:nvSpPr>
                <p:cNvPr id="47" name="Arc 18"/>
                <p:cNvSpPr>
                  <a:spLocks/>
                </p:cNvSpPr>
                <p:nvPr/>
              </p:nvSpPr>
              <p:spPr bwMode="auto">
                <a:xfrm flipV="1">
                  <a:off x="3068" y="2872"/>
                  <a:ext cx="120" cy="7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anchor="ctr">
                  <a:spAutoFit/>
                </a:bodyPr>
                <a:lstStyle/>
                <a:p>
                  <a:endParaRPr lang="en-US" dirty="0"/>
                </a:p>
              </p:txBody>
            </p:sp>
          </p:grpSp>
          <p:grpSp>
            <p:nvGrpSpPr>
              <p:cNvPr id="40" name="Group 19"/>
              <p:cNvGrpSpPr>
                <a:grpSpLocks/>
              </p:cNvGrpSpPr>
              <p:nvPr/>
            </p:nvGrpSpPr>
            <p:grpSpPr bwMode="auto">
              <a:xfrm>
                <a:off x="6367463" y="5016500"/>
                <a:ext cx="76200" cy="255588"/>
                <a:chOff x="3074" y="2168"/>
                <a:chExt cx="120" cy="1430"/>
              </a:xfrm>
            </p:grpSpPr>
            <p:sp>
              <p:nvSpPr>
                <p:cNvPr id="44" name="Arc 20"/>
                <p:cNvSpPr>
                  <a:spLocks/>
                </p:cNvSpPr>
                <p:nvPr/>
              </p:nvSpPr>
              <p:spPr bwMode="auto">
                <a:xfrm>
                  <a:off x="3074" y="2168"/>
                  <a:ext cx="120" cy="7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wrap="none" anchor="ctr">
                  <a:spAutoFit/>
                </a:bodyPr>
                <a:lstStyle/>
                <a:p>
                  <a:endParaRPr lang="en-US" dirty="0"/>
                </a:p>
              </p:txBody>
            </p:sp>
            <p:sp>
              <p:nvSpPr>
                <p:cNvPr id="45" name="Arc 21"/>
                <p:cNvSpPr>
                  <a:spLocks/>
                </p:cNvSpPr>
                <p:nvPr/>
              </p:nvSpPr>
              <p:spPr bwMode="auto">
                <a:xfrm flipV="1">
                  <a:off x="3074" y="2871"/>
                  <a:ext cx="120" cy="72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type="none" w="sm" len="sm"/>
                  <a:tailEnd/>
                </a:ln>
              </p:spPr>
              <p:txBody>
                <a:bodyPr anchor="ctr">
                  <a:spAutoFit/>
                </a:bodyPr>
                <a:lstStyle/>
                <a:p>
                  <a:endParaRPr lang="en-US" dirty="0"/>
                </a:p>
              </p:txBody>
            </p:sp>
          </p:grpSp>
          <p:sp>
            <p:nvSpPr>
              <p:cNvPr id="41" name="Line 22"/>
              <p:cNvSpPr>
                <a:spLocks noChangeShapeType="1"/>
              </p:cNvSpPr>
              <p:nvPr/>
            </p:nvSpPr>
            <p:spPr bwMode="auto">
              <a:xfrm>
                <a:off x="5688013" y="5400675"/>
                <a:ext cx="0" cy="0"/>
              </a:xfrm>
              <a:prstGeom prst="line">
                <a:avLst/>
              </a:prstGeom>
              <a:noFill/>
              <a:ln w="38100">
                <a:solidFill>
                  <a:schemeClr val="tx1"/>
                </a:solidFill>
                <a:round/>
                <a:headEnd type="none" w="sm" len="sm"/>
                <a:tailEnd/>
              </a:ln>
            </p:spPr>
            <p:txBody>
              <a:bodyPr wrap="none" anchor="ctr">
                <a:spAutoFit/>
              </a:bodyPr>
              <a:lstStyle/>
              <a:p>
                <a:endParaRPr lang="en-US" dirty="0"/>
              </a:p>
            </p:txBody>
          </p:sp>
          <p:sp>
            <p:nvSpPr>
              <p:cNvPr id="42" name="Line 23"/>
              <p:cNvSpPr>
                <a:spLocks noChangeShapeType="1"/>
              </p:cNvSpPr>
              <p:nvPr/>
            </p:nvSpPr>
            <p:spPr bwMode="auto">
              <a:xfrm flipV="1">
                <a:off x="5713413" y="5273675"/>
                <a:ext cx="660400" cy="127000"/>
              </a:xfrm>
              <a:prstGeom prst="line">
                <a:avLst/>
              </a:prstGeom>
              <a:noFill/>
              <a:ln w="38100">
                <a:solidFill>
                  <a:schemeClr val="tx1"/>
                </a:solidFill>
                <a:round/>
                <a:headEnd type="none" w="sm" len="sm"/>
                <a:tailEnd/>
              </a:ln>
            </p:spPr>
            <p:txBody>
              <a:bodyPr anchor="ctr">
                <a:spAutoFit/>
              </a:bodyPr>
              <a:lstStyle/>
              <a:p>
                <a:endParaRPr lang="en-US" dirty="0"/>
              </a:p>
            </p:txBody>
          </p:sp>
          <p:sp>
            <p:nvSpPr>
              <p:cNvPr id="43" name="Line 24"/>
              <p:cNvSpPr>
                <a:spLocks noChangeShapeType="1"/>
              </p:cNvSpPr>
              <p:nvPr/>
            </p:nvSpPr>
            <p:spPr bwMode="auto">
              <a:xfrm>
                <a:off x="5653088" y="4895850"/>
                <a:ext cx="738188" cy="122236"/>
              </a:xfrm>
              <a:prstGeom prst="line">
                <a:avLst/>
              </a:prstGeom>
              <a:noFill/>
              <a:ln w="38100">
                <a:solidFill>
                  <a:schemeClr val="tx1"/>
                </a:solidFill>
                <a:round/>
                <a:headEnd type="none" w="sm" len="sm"/>
                <a:tailEnd/>
              </a:ln>
            </p:spPr>
            <p:txBody>
              <a:bodyPr wrap="square" anchor="ctr">
                <a:spAutoFit/>
              </a:bodyPr>
              <a:lstStyle/>
              <a:p>
                <a:endParaRPr lang="en-US" dirty="0"/>
              </a:p>
            </p:txBody>
          </p:sp>
          <p:sp>
            <p:nvSpPr>
              <p:cNvPr id="51" name="Text Box 26"/>
              <p:cNvSpPr txBox="1">
                <a:spLocks noChangeArrowheads="1"/>
              </p:cNvSpPr>
              <p:nvPr/>
            </p:nvSpPr>
            <p:spPr bwMode="auto">
              <a:xfrm>
                <a:off x="4813300" y="4727575"/>
                <a:ext cx="788988" cy="862013"/>
              </a:xfrm>
              <a:prstGeom prst="rect">
                <a:avLst/>
              </a:prstGeom>
              <a:noFill/>
              <a:ln w="38100">
                <a:noFill/>
                <a:miter lim="800000"/>
                <a:headEnd type="none" w="sm" len="sm"/>
                <a:tailEnd/>
              </a:ln>
            </p:spPr>
            <p:txBody>
              <a:bodyPr wrap="none">
                <a:spAutoFit/>
              </a:bodyPr>
              <a:lstStyle/>
              <a:p>
                <a:pPr algn="ctr" eaLnBrk="0" hangingPunct="0"/>
                <a:r>
                  <a:rPr lang="en-US" sz="1600" dirty="0">
                    <a:ea typeface="MS PGothic" pitchFamily="34" charset="-128"/>
                  </a:rPr>
                  <a:t>IPsec</a:t>
                </a:r>
              </a:p>
              <a:p>
                <a:pPr algn="ctr" eaLnBrk="0" hangingPunct="0"/>
                <a:r>
                  <a:rPr lang="en-US" sz="1600" dirty="0">
                    <a:ea typeface="MS PGothic" pitchFamily="34" charset="-128"/>
                  </a:rPr>
                  <a:t>Crypto</a:t>
                </a:r>
              </a:p>
              <a:p>
                <a:pPr algn="ctr" eaLnBrk="0" hangingPunct="0"/>
                <a:r>
                  <a:rPr lang="en-US" sz="1600" dirty="0">
                    <a:ea typeface="MS PGothic" pitchFamily="34" charset="-128"/>
                  </a:rPr>
                  <a:t>Map</a:t>
                </a:r>
              </a:p>
            </p:txBody>
          </p:sp>
        </p:grpSp>
        <p:sp>
          <p:nvSpPr>
            <p:cNvPr id="50" name="AutoShape 25"/>
            <p:cNvSpPr>
              <a:spLocks noChangeArrowheads="1"/>
            </p:cNvSpPr>
            <p:nvPr/>
          </p:nvSpPr>
          <p:spPr bwMode="auto">
            <a:xfrm>
              <a:off x="2286000" y="4546601"/>
              <a:ext cx="2143125" cy="1219200"/>
            </a:xfrm>
            <a:prstGeom prst="rightArrow">
              <a:avLst>
                <a:gd name="adj1" fmla="val 50000"/>
                <a:gd name="adj2" fmla="val 37563"/>
              </a:avLst>
            </a:prstGeom>
            <a:solidFill>
              <a:schemeClr val="hlink"/>
            </a:solidFill>
            <a:ln w="19050">
              <a:solidFill>
                <a:schemeClr val="tx1"/>
              </a:solidFill>
              <a:miter lim="800000"/>
              <a:headEnd type="none" w="sm" len="sm"/>
              <a:tailEnd/>
            </a:ln>
          </p:spPr>
          <p:txBody>
            <a:bodyPr anchor="ctr"/>
            <a:lstStyle/>
            <a:p>
              <a:pPr eaLnBrk="0" hangingPunct="0">
                <a:lnSpc>
                  <a:spcPct val="90000"/>
                </a:lnSpc>
              </a:pPr>
              <a:endParaRPr lang="en-US" sz="3000" b="1" i="1" dirty="0">
                <a:ea typeface="MS PGothic" pitchFamily="34" charset="-128"/>
              </a:endParaRPr>
            </a:p>
          </p:txBody>
        </p:sp>
        <p:sp>
          <p:nvSpPr>
            <p:cNvPr id="53" name="Text Box 28"/>
            <p:cNvSpPr txBox="1">
              <a:spLocks noChangeArrowheads="1"/>
            </p:cNvSpPr>
            <p:nvPr/>
          </p:nvSpPr>
          <p:spPr bwMode="auto">
            <a:xfrm>
              <a:off x="2624138" y="4994275"/>
              <a:ext cx="1643062" cy="313932"/>
            </a:xfrm>
            <a:prstGeom prst="rect">
              <a:avLst/>
            </a:prstGeom>
            <a:noFill/>
            <a:ln w="38100">
              <a:noFill/>
              <a:miter lim="800000"/>
              <a:headEnd type="none" w="sm" len="sm"/>
              <a:tailEnd/>
            </a:ln>
          </p:spPr>
          <p:txBody>
            <a:bodyPr>
              <a:spAutoFit/>
            </a:bodyPr>
            <a:lstStyle/>
            <a:p>
              <a:pPr algn="ctr" eaLnBrk="0" hangingPunct="0"/>
              <a:r>
                <a:rPr lang="en-US" sz="1600" b="1" dirty="0">
                  <a:solidFill>
                    <a:schemeClr val="bg1"/>
                  </a:solidFill>
                  <a:ea typeface="MS PGothic" pitchFamily="34" charset="-128"/>
                </a:rPr>
                <a:t>GRE Tunnel</a:t>
              </a:r>
            </a:p>
          </p:txBody>
        </p:sp>
        <p:sp>
          <p:nvSpPr>
            <p:cNvPr id="55" name="Text Box 30"/>
            <p:cNvSpPr txBox="1">
              <a:spLocks noChangeArrowheads="1"/>
            </p:cNvSpPr>
            <p:nvPr/>
          </p:nvSpPr>
          <p:spPr bwMode="auto">
            <a:xfrm>
              <a:off x="6510338" y="4968875"/>
              <a:ext cx="2406650" cy="338138"/>
            </a:xfrm>
            <a:prstGeom prst="rect">
              <a:avLst/>
            </a:prstGeom>
            <a:noFill/>
            <a:ln w="38100">
              <a:noFill/>
              <a:miter lim="800000"/>
              <a:headEnd type="none" w="sm" len="sm"/>
              <a:tailEnd/>
            </a:ln>
          </p:spPr>
          <p:txBody>
            <a:bodyPr>
              <a:spAutoFit/>
            </a:bodyPr>
            <a:lstStyle/>
            <a:p>
              <a:pPr algn="ctr" eaLnBrk="0" hangingPunct="0"/>
              <a:r>
                <a:rPr lang="en-US" sz="1600" dirty="0">
                  <a:solidFill>
                    <a:schemeClr val="bg1"/>
                  </a:solidFill>
                  <a:ea typeface="MS PGothic" pitchFamily="34" charset="-128"/>
                </a:rPr>
                <a:t>IPsec Encrypted Traffic</a:t>
              </a:r>
            </a:p>
          </p:txBody>
        </p:sp>
        <p:sp>
          <p:nvSpPr>
            <p:cNvPr id="56" name="AutoShape 32"/>
            <p:cNvSpPr>
              <a:spLocks noChangeArrowheads="1"/>
            </p:cNvSpPr>
            <p:nvPr/>
          </p:nvSpPr>
          <p:spPr bwMode="auto">
            <a:xfrm>
              <a:off x="245193" y="4891088"/>
              <a:ext cx="2460625" cy="520700"/>
            </a:xfrm>
            <a:prstGeom prst="rightArrow">
              <a:avLst>
                <a:gd name="adj1" fmla="val 50000"/>
                <a:gd name="adj2" fmla="val 50319"/>
              </a:avLst>
            </a:prstGeom>
            <a:solidFill>
              <a:srgbClr val="FFC000"/>
            </a:solidFill>
            <a:ln w="9525" algn="ctr">
              <a:solidFill>
                <a:schemeClr val="tx1"/>
              </a:solidFill>
              <a:miter lim="800000"/>
              <a:headEnd type="none" w="sm" len="sm"/>
              <a:tailEnd/>
            </a:ln>
          </p:spPr>
          <p:txBody>
            <a:bodyPr wrap="none" lIns="73025" tIns="36511" rIns="73025" bIns="36511" anchor="ctr"/>
            <a:lstStyle/>
            <a:p>
              <a:pPr eaLnBrk="0" hangingPunct="0">
                <a:lnSpc>
                  <a:spcPct val="90000"/>
                </a:lnSpc>
              </a:pPr>
              <a:endParaRPr lang="en-US" sz="3000" b="1" i="1" dirty="0">
                <a:ea typeface="MS PGothic" pitchFamily="34" charset="-128"/>
              </a:endParaRPr>
            </a:p>
          </p:txBody>
        </p:sp>
        <p:sp>
          <p:nvSpPr>
            <p:cNvPr id="57" name="Text Box 31"/>
            <p:cNvSpPr txBox="1">
              <a:spLocks noChangeArrowheads="1"/>
            </p:cNvSpPr>
            <p:nvPr/>
          </p:nvSpPr>
          <p:spPr bwMode="auto">
            <a:xfrm>
              <a:off x="255609" y="5007202"/>
              <a:ext cx="2365375" cy="307975"/>
            </a:xfrm>
            <a:prstGeom prst="rect">
              <a:avLst/>
            </a:prstGeom>
            <a:noFill/>
            <a:ln w="38100">
              <a:noFill/>
              <a:miter lim="800000"/>
              <a:headEnd type="none" w="sm" len="sm"/>
              <a:tailEnd/>
            </a:ln>
          </p:spPr>
          <p:txBody>
            <a:bodyPr>
              <a:spAutoFit/>
            </a:bodyPr>
            <a:lstStyle/>
            <a:p>
              <a:pPr algn="ctr" eaLnBrk="0" hangingPunct="0"/>
              <a:r>
                <a:rPr lang="en-US" sz="1400" dirty="0">
                  <a:ea typeface="MS PGothic" pitchFamily="34" charset="-128"/>
                </a:rPr>
                <a:t>Routing Protocol Updates</a:t>
              </a:r>
            </a:p>
          </p:txBody>
        </p:sp>
      </p:gr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Transport, Carrier, Passenger Protocols</a:t>
            </a:r>
            <a:endParaRPr lang="en-US" dirty="0"/>
          </a:p>
        </p:txBody>
      </p:sp>
      <p:sp>
        <p:nvSpPr>
          <p:cNvPr id="3" name="Content Placeholder 2"/>
          <p:cNvSpPr>
            <a:spLocks noGrp="1"/>
          </p:cNvSpPr>
          <p:nvPr>
            <p:ph idx="1"/>
          </p:nvPr>
        </p:nvSpPr>
        <p:spPr/>
        <p:txBody>
          <a:bodyPr>
            <a:normAutofit/>
          </a:bodyPr>
          <a:lstStyle/>
          <a:p>
            <a:r>
              <a:rPr lang="en-US" dirty="0" smtClean="0"/>
              <a:t>In our scenario, the payload of GRE packets </a:t>
            </a:r>
            <a:r>
              <a:rPr lang="en-US" smtClean="0"/>
              <a:t>will be EIGRP </a:t>
            </a:r>
            <a:r>
              <a:rPr lang="en-US" dirty="0" smtClean="0"/>
              <a:t>routing updates and LAN-to-LAN corporate traffic.</a:t>
            </a:r>
          </a:p>
          <a:p>
            <a:pPr lvl="1"/>
            <a:r>
              <a:rPr lang="en-US" dirty="0" smtClean="0"/>
              <a:t>The GRE packet will then be encapsulated inside an IPsec packet. </a:t>
            </a:r>
          </a:p>
          <a:p>
            <a:r>
              <a:rPr lang="en-US" dirty="0" smtClean="0"/>
              <a:t>Therefore, IPsec is the “transport protocol,” and GRE is the “carrier protocol” used to carry other “passenger protocols,” such as  IP broadcast or IP multicast, and non-IP protocols</a:t>
            </a:r>
            <a:endParaRPr lang="en-US" dirty="0"/>
          </a:p>
        </p:txBody>
      </p:sp>
      <p:graphicFrame>
        <p:nvGraphicFramePr>
          <p:cNvPr id="4" name="Table 3"/>
          <p:cNvGraphicFramePr>
            <a:graphicFrameLocks noGrp="1"/>
          </p:cNvGraphicFramePr>
          <p:nvPr/>
        </p:nvGraphicFramePr>
        <p:xfrm>
          <a:off x="1640114" y="4660484"/>
          <a:ext cx="6096000" cy="746116"/>
        </p:xfrm>
        <a:graphic>
          <a:graphicData uri="http://schemas.openxmlformats.org/drawingml/2006/table">
            <a:tbl>
              <a:tblPr firstRow="1" bandRow="1">
                <a:tableStyleId>{5C22544A-7EE6-4342-B048-85BDC9FD1C3A}</a:tableStyleId>
              </a:tblPr>
              <a:tblGrid>
                <a:gridCol w="1619240"/>
                <a:gridCol w="1428760"/>
                <a:gridCol w="3048000"/>
              </a:tblGrid>
              <a:tr h="746116">
                <a:tc>
                  <a:txBody>
                    <a:bodyPr/>
                    <a:lstStyle/>
                    <a:p>
                      <a:pPr algn="ctr"/>
                      <a:r>
                        <a:rPr lang="en-US" dirty="0" smtClean="0">
                          <a:solidFill>
                            <a:schemeClr val="bg2"/>
                          </a:solidFill>
                        </a:rPr>
                        <a:t>IPsec</a:t>
                      </a:r>
                    </a:p>
                    <a:p>
                      <a:pPr algn="ctr"/>
                      <a:r>
                        <a:rPr lang="en-US" sz="1400" b="0" dirty="0" smtClean="0">
                          <a:solidFill>
                            <a:schemeClr val="bg2"/>
                          </a:solidFill>
                        </a:rPr>
                        <a:t>(New IP Header)</a:t>
                      </a:r>
                      <a:endParaRPr lang="en-US" b="0" dirty="0">
                        <a:solidFill>
                          <a:schemeClr val="bg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en-US" dirty="0" smtClean="0">
                          <a:solidFill>
                            <a:schemeClr val="tx1"/>
                          </a:solidFill>
                        </a:rPr>
                        <a:t>GRE</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dirty="0" smtClean="0">
                          <a:solidFill>
                            <a:schemeClr val="tx1"/>
                          </a:solidFill>
                        </a:rPr>
                        <a:t>Network Packet</a:t>
                      </a:r>
                    </a:p>
                    <a:p>
                      <a:pPr algn="ctr"/>
                      <a:r>
                        <a:rPr lang="en-US" sz="1200" b="0" dirty="0" smtClean="0">
                          <a:solidFill>
                            <a:schemeClr val="tx1"/>
                          </a:solidFill>
                        </a:rPr>
                        <a:t>(Original IP header and Data)</a:t>
                      </a:r>
                      <a:endParaRPr 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bl>
          </a:graphicData>
        </a:graphic>
      </p:graphicFrame>
      <p:sp>
        <p:nvSpPr>
          <p:cNvPr id="5" name="TextBox 5"/>
          <p:cNvSpPr txBox="1">
            <a:spLocks noChangeArrowheads="1"/>
          </p:cNvSpPr>
          <p:nvPr/>
        </p:nvSpPr>
        <p:spPr bwMode="auto">
          <a:xfrm>
            <a:off x="1572759" y="4071728"/>
            <a:ext cx="1643062" cy="585788"/>
          </a:xfrm>
          <a:prstGeom prst="rect">
            <a:avLst/>
          </a:prstGeom>
          <a:noFill/>
          <a:ln w="9525">
            <a:noFill/>
            <a:miter lim="800000"/>
            <a:headEnd/>
            <a:tailEnd/>
          </a:ln>
        </p:spPr>
        <p:txBody>
          <a:bodyPr>
            <a:spAutoFit/>
          </a:bodyPr>
          <a:lstStyle/>
          <a:p>
            <a:pPr algn="ctr"/>
            <a:r>
              <a:rPr lang="en-US" sz="1600" dirty="0"/>
              <a:t>Transport </a:t>
            </a:r>
          </a:p>
          <a:p>
            <a:pPr algn="ctr"/>
            <a:r>
              <a:rPr lang="en-US" sz="1600" dirty="0"/>
              <a:t>Protocol</a:t>
            </a:r>
          </a:p>
        </p:txBody>
      </p:sp>
      <p:sp>
        <p:nvSpPr>
          <p:cNvPr id="6" name="TextBox 6"/>
          <p:cNvSpPr txBox="1">
            <a:spLocks noChangeArrowheads="1"/>
          </p:cNvSpPr>
          <p:nvPr/>
        </p:nvSpPr>
        <p:spPr bwMode="auto">
          <a:xfrm>
            <a:off x="3215821" y="4071728"/>
            <a:ext cx="1428750" cy="585788"/>
          </a:xfrm>
          <a:prstGeom prst="rect">
            <a:avLst/>
          </a:prstGeom>
          <a:noFill/>
          <a:ln w="9525">
            <a:noFill/>
            <a:miter lim="800000"/>
            <a:headEnd/>
            <a:tailEnd/>
          </a:ln>
        </p:spPr>
        <p:txBody>
          <a:bodyPr>
            <a:spAutoFit/>
          </a:bodyPr>
          <a:lstStyle/>
          <a:p>
            <a:pPr algn="ctr"/>
            <a:r>
              <a:rPr lang="en-US" sz="1600" dirty="0"/>
              <a:t>Carrier</a:t>
            </a:r>
          </a:p>
          <a:p>
            <a:pPr algn="ctr"/>
            <a:r>
              <a:rPr lang="en-US" sz="1600" dirty="0"/>
              <a:t>Protocol</a:t>
            </a:r>
          </a:p>
        </p:txBody>
      </p:sp>
      <p:sp>
        <p:nvSpPr>
          <p:cNvPr id="7" name="TextBox 7"/>
          <p:cNvSpPr txBox="1">
            <a:spLocks noChangeArrowheads="1"/>
          </p:cNvSpPr>
          <p:nvPr/>
        </p:nvSpPr>
        <p:spPr bwMode="auto">
          <a:xfrm>
            <a:off x="4644571" y="4071728"/>
            <a:ext cx="3071813" cy="585788"/>
          </a:xfrm>
          <a:prstGeom prst="rect">
            <a:avLst/>
          </a:prstGeom>
          <a:noFill/>
          <a:ln w="9525">
            <a:noFill/>
            <a:miter lim="800000"/>
            <a:headEnd/>
            <a:tailEnd/>
          </a:ln>
        </p:spPr>
        <p:txBody>
          <a:bodyPr>
            <a:spAutoFit/>
          </a:bodyPr>
          <a:lstStyle/>
          <a:p>
            <a:pPr algn="ctr"/>
            <a:r>
              <a:rPr lang="en-US" sz="1600" dirty="0"/>
              <a:t>Passenger</a:t>
            </a:r>
          </a:p>
          <a:p>
            <a:pPr algn="ctr"/>
            <a:r>
              <a:rPr lang="en-US" sz="1600" dirty="0"/>
              <a:t>Protocol</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 Encapsulation</a:t>
            </a:r>
            <a:endParaRPr lang="en-US" dirty="0"/>
          </a:p>
        </p:txBody>
      </p:sp>
      <p:sp>
        <p:nvSpPr>
          <p:cNvPr id="4" name="TextBox 7"/>
          <p:cNvSpPr txBox="1">
            <a:spLocks noChangeArrowheads="1"/>
          </p:cNvSpPr>
          <p:nvPr/>
        </p:nvSpPr>
        <p:spPr bwMode="auto">
          <a:xfrm>
            <a:off x="5703661" y="2610967"/>
            <a:ext cx="3008313" cy="366712"/>
          </a:xfrm>
          <a:prstGeom prst="rect">
            <a:avLst/>
          </a:prstGeom>
          <a:noFill/>
          <a:ln w="9525">
            <a:noFill/>
            <a:miter lim="800000"/>
            <a:headEnd/>
            <a:tailEnd/>
          </a:ln>
        </p:spPr>
        <p:txBody>
          <a:bodyPr>
            <a:spAutoFit/>
          </a:bodyPr>
          <a:lstStyle/>
          <a:p>
            <a:pPr algn="l" eaLnBrk="0" hangingPunct="0">
              <a:lnSpc>
                <a:spcPct val="90000"/>
              </a:lnSpc>
            </a:pPr>
            <a:r>
              <a:rPr lang="en-US" sz="2000" dirty="0">
                <a:solidFill>
                  <a:srgbClr val="000000"/>
                </a:solidFill>
                <a:ea typeface="MS PGothic" pitchFamily="34" charset="-128"/>
              </a:rPr>
              <a:t>GRE Encapsulation</a:t>
            </a:r>
          </a:p>
        </p:txBody>
      </p:sp>
      <p:sp>
        <p:nvSpPr>
          <p:cNvPr id="5" name="Down Arrow 8"/>
          <p:cNvSpPr>
            <a:spLocks noChangeArrowheads="1"/>
          </p:cNvSpPr>
          <p:nvPr/>
        </p:nvSpPr>
        <p:spPr bwMode="auto">
          <a:xfrm>
            <a:off x="5392738" y="2599856"/>
            <a:ext cx="349250" cy="506413"/>
          </a:xfrm>
          <a:prstGeom prst="downArrow">
            <a:avLst>
              <a:gd name="adj1" fmla="val 50000"/>
              <a:gd name="adj2" fmla="val 50059"/>
            </a:avLst>
          </a:prstGeom>
          <a:solidFill>
            <a:schemeClr val="bg2"/>
          </a:solidFill>
          <a:ln w="28575" algn="ctr">
            <a:solidFill>
              <a:srgbClr val="000000"/>
            </a:solidFill>
            <a:round/>
            <a:headEnd/>
            <a:tailEnd type="triangle" w="med" len="med"/>
          </a:ln>
        </p:spPr>
        <p:txBody>
          <a:bodyPr lIns="82124" tIns="41061" rIns="82124" bIns="41061"/>
          <a:lstStyle/>
          <a:p>
            <a:pPr defTabSz="814388" eaLnBrk="0" hangingPunct="0">
              <a:lnSpc>
                <a:spcPct val="90000"/>
              </a:lnSpc>
            </a:pPr>
            <a:endParaRPr lang="en-US" sz="3000" dirty="0">
              <a:ea typeface="MS PGothic" pitchFamily="34" charset="-128"/>
            </a:endParaRPr>
          </a:p>
        </p:txBody>
      </p:sp>
      <p:sp>
        <p:nvSpPr>
          <p:cNvPr id="6" name="TextBox 9"/>
          <p:cNvSpPr txBox="1">
            <a:spLocks noChangeArrowheads="1"/>
          </p:cNvSpPr>
          <p:nvPr/>
        </p:nvSpPr>
        <p:spPr bwMode="auto">
          <a:xfrm>
            <a:off x="5878286" y="4296229"/>
            <a:ext cx="2927577" cy="646330"/>
          </a:xfrm>
          <a:prstGeom prst="rect">
            <a:avLst/>
          </a:prstGeom>
          <a:noFill/>
          <a:ln w="9525">
            <a:noFill/>
            <a:miter lim="800000"/>
            <a:headEnd/>
            <a:tailEnd/>
          </a:ln>
        </p:spPr>
        <p:txBody>
          <a:bodyPr wrap="square">
            <a:spAutoFit/>
          </a:bodyPr>
          <a:lstStyle/>
          <a:p>
            <a:pPr algn="l" eaLnBrk="0" hangingPunct="0">
              <a:lnSpc>
                <a:spcPct val="90000"/>
              </a:lnSpc>
            </a:pPr>
            <a:r>
              <a:rPr lang="en-US" sz="2000" dirty="0">
                <a:solidFill>
                  <a:srgbClr val="000000"/>
                </a:solidFill>
                <a:ea typeface="MS PGothic" pitchFamily="34" charset="-128"/>
              </a:rPr>
              <a:t>IPsec Encapsulation</a:t>
            </a:r>
          </a:p>
          <a:p>
            <a:pPr algn="l" eaLnBrk="0" hangingPunct="0">
              <a:lnSpc>
                <a:spcPct val="90000"/>
              </a:lnSpc>
            </a:pPr>
            <a:r>
              <a:rPr lang="en-US" sz="2000" dirty="0">
                <a:solidFill>
                  <a:srgbClr val="000000"/>
                </a:solidFill>
                <a:ea typeface="MS PGothic" pitchFamily="34" charset="-128"/>
              </a:rPr>
              <a:t>(Tunnel Mode)</a:t>
            </a:r>
          </a:p>
        </p:txBody>
      </p:sp>
      <p:sp>
        <p:nvSpPr>
          <p:cNvPr id="7" name="Down Arrow 10"/>
          <p:cNvSpPr>
            <a:spLocks noChangeArrowheads="1"/>
          </p:cNvSpPr>
          <p:nvPr/>
        </p:nvSpPr>
        <p:spPr bwMode="auto">
          <a:xfrm>
            <a:off x="5424488" y="4456997"/>
            <a:ext cx="349250" cy="504825"/>
          </a:xfrm>
          <a:prstGeom prst="downArrow">
            <a:avLst>
              <a:gd name="adj1" fmla="val 50000"/>
              <a:gd name="adj2" fmla="val 49902"/>
            </a:avLst>
          </a:prstGeom>
          <a:solidFill>
            <a:schemeClr val="bg2"/>
          </a:solidFill>
          <a:ln w="28575" algn="ctr">
            <a:solidFill>
              <a:srgbClr val="000000"/>
            </a:solidFill>
            <a:round/>
            <a:headEnd/>
            <a:tailEnd type="triangle" w="med" len="med"/>
          </a:ln>
        </p:spPr>
        <p:txBody>
          <a:bodyPr lIns="82124" tIns="41061" rIns="82124" bIns="41061"/>
          <a:lstStyle/>
          <a:p>
            <a:pPr defTabSz="814388" eaLnBrk="0" hangingPunct="0">
              <a:lnSpc>
                <a:spcPct val="90000"/>
              </a:lnSpc>
            </a:pPr>
            <a:endParaRPr lang="en-US" sz="3000" dirty="0">
              <a:ea typeface="MS PGothic" pitchFamily="34" charset="-128"/>
            </a:endParaRPr>
          </a:p>
        </p:txBody>
      </p:sp>
      <p:sp>
        <p:nvSpPr>
          <p:cNvPr id="9" name="Rectangle 6"/>
          <p:cNvSpPr>
            <a:spLocks noChangeArrowheads="1"/>
          </p:cNvSpPr>
          <p:nvPr/>
        </p:nvSpPr>
        <p:spPr bwMode="auto">
          <a:xfrm>
            <a:off x="1413908" y="5206295"/>
            <a:ext cx="7588371" cy="1219200"/>
          </a:xfrm>
          <a:prstGeom prst="rect">
            <a:avLst/>
          </a:prstGeom>
          <a:solidFill>
            <a:schemeClr val="tx2">
              <a:lumMod val="40000"/>
              <a:lumOff val="60000"/>
            </a:schemeClr>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0" name="Rectangle 9"/>
          <p:cNvSpPr>
            <a:spLocks noChangeArrowheads="1"/>
          </p:cNvSpPr>
          <p:nvPr/>
        </p:nvSpPr>
        <p:spPr bwMode="auto">
          <a:xfrm>
            <a:off x="6948199" y="5453945"/>
            <a:ext cx="766024" cy="619125"/>
          </a:xfrm>
          <a:prstGeom prst="rect">
            <a:avLst/>
          </a:prstGeom>
          <a:solidFill>
            <a:schemeClr val="tx2">
              <a:lumMod val="20000"/>
              <a:lumOff val="80000"/>
            </a:schemeClr>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1" name="Rectangle 10"/>
          <p:cNvSpPr>
            <a:spLocks noChangeArrowheads="1"/>
          </p:cNvSpPr>
          <p:nvPr/>
        </p:nvSpPr>
        <p:spPr bwMode="auto">
          <a:xfrm>
            <a:off x="7727463" y="5453945"/>
            <a:ext cx="1131068" cy="619125"/>
          </a:xfrm>
          <a:prstGeom prst="rect">
            <a:avLst/>
          </a:prstGeom>
          <a:solidFill>
            <a:schemeClr val="tx2">
              <a:lumMod val="20000"/>
              <a:lumOff val="80000"/>
            </a:schemeClr>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7" name="Rectangle 15"/>
          <p:cNvSpPr>
            <a:spLocks noChangeArrowheads="1"/>
          </p:cNvSpPr>
          <p:nvPr/>
        </p:nvSpPr>
        <p:spPr bwMode="auto">
          <a:xfrm>
            <a:off x="1425257" y="5453945"/>
            <a:ext cx="962732" cy="619125"/>
          </a:xfrm>
          <a:prstGeom prst="rect">
            <a:avLst/>
          </a:prstGeom>
          <a:solidFill>
            <a:schemeClr val="tx2">
              <a:lumMod val="20000"/>
              <a:lumOff val="80000"/>
            </a:schemeClr>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8" name="Text Box 16"/>
          <p:cNvSpPr txBox="1">
            <a:spLocks noChangeArrowheads="1"/>
          </p:cNvSpPr>
          <p:nvPr/>
        </p:nvSpPr>
        <p:spPr bwMode="auto">
          <a:xfrm>
            <a:off x="1504697" y="5587295"/>
            <a:ext cx="817093" cy="358775"/>
          </a:xfrm>
          <a:prstGeom prst="rect">
            <a:avLst/>
          </a:prstGeom>
          <a:solidFill>
            <a:schemeClr val="tx2">
              <a:lumMod val="20000"/>
              <a:lumOff val="80000"/>
            </a:schemeClr>
          </a:solidFill>
          <a:ln w="28575" algn="ctr">
            <a:noFill/>
            <a:miter lim="800000"/>
            <a:headEnd/>
            <a:tailEnd/>
          </a:ln>
        </p:spPr>
        <p:txBody>
          <a:bodyPr lIns="0" tIns="0" rIns="0" bIns="0">
            <a:spAutoFit/>
          </a:bodyPr>
          <a:lstStyle/>
          <a:p>
            <a:pPr defTabSz="814388" eaLnBrk="0" hangingPunct="0">
              <a:lnSpc>
                <a:spcPct val="90000"/>
              </a:lnSpc>
              <a:spcBef>
                <a:spcPct val="50000"/>
              </a:spcBef>
            </a:pPr>
            <a:r>
              <a:rPr lang="en-US" sz="1300" dirty="0">
                <a:solidFill>
                  <a:schemeClr val="bg2"/>
                </a:solidFill>
                <a:ea typeface="MS PGothic" pitchFamily="34" charset="-128"/>
              </a:rPr>
              <a:t>ESP Header</a:t>
            </a:r>
          </a:p>
        </p:txBody>
      </p:sp>
      <p:sp>
        <p:nvSpPr>
          <p:cNvPr id="13" name="Text Box 19"/>
          <p:cNvSpPr txBox="1">
            <a:spLocks noChangeArrowheads="1"/>
          </p:cNvSpPr>
          <p:nvPr/>
        </p:nvSpPr>
        <p:spPr bwMode="auto">
          <a:xfrm>
            <a:off x="6971434" y="5587295"/>
            <a:ext cx="726305" cy="358775"/>
          </a:xfrm>
          <a:prstGeom prst="rect">
            <a:avLst/>
          </a:prstGeom>
          <a:noFill/>
          <a:ln w="28575" algn="ctr">
            <a:noFill/>
            <a:miter lim="800000"/>
            <a:headEnd/>
            <a:tailEnd/>
          </a:ln>
        </p:spPr>
        <p:txBody>
          <a:bodyPr lIns="0" tIns="0" rIns="0" bIns="0">
            <a:spAutoFit/>
          </a:bodyPr>
          <a:lstStyle/>
          <a:p>
            <a:pPr defTabSz="814388" eaLnBrk="0" hangingPunct="0">
              <a:lnSpc>
                <a:spcPct val="90000"/>
              </a:lnSpc>
              <a:spcBef>
                <a:spcPct val="50000"/>
              </a:spcBef>
            </a:pPr>
            <a:r>
              <a:rPr lang="en-US" sz="1300" dirty="0">
                <a:solidFill>
                  <a:schemeClr val="bg2"/>
                </a:solidFill>
                <a:ea typeface="MS PGothic" pitchFamily="34" charset="-128"/>
              </a:rPr>
              <a:t>ESP Trailer</a:t>
            </a:r>
          </a:p>
        </p:txBody>
      </p:sp>
      <p:sp>
        <p:nvSpPr>
          <p:cNvPr id="14" name="Text Box 20"/>
          <p:cNvSpPr txBox="1">
            <a:spLocks noChangeArrowheads="1"/>
          </p:cNvSpPr>
          <p:nvPr/>
        </p:nvSpPr>
        <p:spPr bwMode="auto">
          <a:xfrm>
            <a:off x="7710440" y="5563709"/>
            <a:ext cx="1142417" cy="415925"/>
          </a:xfrm>
          <a:prstGeom prst="rect">
            <a:avLst/>
          </a:prstGeom>
          <a:noFill/>
          <a:ln w="28575" algn="ctr">
            <a:noFill/>
            <a:miter lim="800000"/>
            <a:headEnd/>
            <a:tailEnd/>
          </a:ln>
        </p:spPr>
        <p:txBody>
          <a:bodyPr wrap="square" lIns="82124" tIns="41061" rIns="82124" bIns="41061">
            <a:spAutoFit/>
          </a:bodyPr>
          <a:lstStyle/>
          <a:p>
            <a:pPr defTabSz="814388" eaLnBrk="0" hangingPunct="0">
              <a:lnSpc>
                <a:spcPct val="90000"/>
              </a:lnSpc>
              <a:spcBef>
                <a:spcPct val="50000"/>
              </a:spcBef>
            </a:pPr>
            <a:r>
              <a:rPr lang="en-US" sz="1200" dirty="0">
                <a:solidFill>
                  <a:schemeClr val="bg2"/>
                </a:solidFill>
                <a:ea typeface="MS PGothic" pitchFamily="34" charset="-128"/>
              </a:rPr>
              <a:t>ESP Authentication</a:t>
            </a:r>
          </a:p>
        </p:txBody>
      </p:sp>
      <p:sp>
        <p:nvSpPr>
          <p:cNvPr id="15" name="Rectangle 28"/>
          <p:cNvSpPr>
            <a:spLocks noChangeArrowheads="1"/>
          </p:cNvSpPr>
          <p:nvPr/>
        </p:nvSpPr>
        <p:spPr bwMode="auto">
          <a:xfrm>
            <a:off x="142875" y="5206295"/>
            <a:ext cx="1271033" cy="1219200"/>
          </a:xfrm>
          <a:prstGeom prst="rect">
            <a:avLst/>
          </a:prstGeom>
          <a:solidFill>
            <a:schemeClr val="tx2">
              <a:lumMod val="40000"/>
              <a:lumOff val="60000"/>
            </a:schemeClr>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6" name="Text Box 29"/>
          <p:cNvSpPr txBox="1">
            <a:spLocks noChangeArrowheads="1"/>
          </p:cNvSpPr>
          <p:nvPr/>
        </p:nvSpPr>
        <p:spPr bwMode="auto">
          <a:xfrm>
            <a:off x="199618" y="5511095"/>
            <a:ext cx="1157548" cy="442913"/>
          </a:xfrm>
          <a:prstGeom prst="rect">
            <a:avLst/>
          </a:prstGeom>
          <a:solidFill>
            <a:schemeClr val="tx2">
              <a:lumMod val="40000"/>
              <a:lumOff val="60000"/>
            </a:schemeClr>
          </a:solid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solidFill>
                  <a:schemeClr val="bg2"/>
                </a:solidFill>
                <a:ea typeface="MS PGothic" pitchFamily="34" charset="-128"/>
              </a:rPr>
              <a:t>New IP / UDP Header</a:t>
            </a:r>
          </a:p>
        </p:txBody>
      </p:sp>
      <p:grpSp>
        <p:nvGrpSpPr>
          <p:cNvPr id="19" name="Group 33"/>
          <p:cNvGrpSpPr>
            <a:grpSpLocks/>
          </p:cNvGrpSpPr>
          <p:nvPr/>
        </p:nvGrpSpPr>
        <p:grpSpPr bwMode="auto">
          <a:xfrm>
            <a:off x="4237038" y="1565039"/>
            <a:ext cx="2705100" cy="619125"/>
            <a:chOff x="1696" y="1883"/>
            <a:chExt cx="2064" cy="480"/>
          </a:xfrm>
          <a:solidFill>
            <a:srgbClr val="FFC000"/>
          </a:solidFill>
        </p:grpSpPr>
        <p:sp>
          <p:nvSpPr>
            <p:cNvPr id="20" name="Rectangle 7"/>
            <p:cNvSpPr>
              <a:spLocks noChangeArrowheads="1"/>
            </p:cNvSpPr>
            <p:nvPr/>
          </p:nvSpPr>
          <p:spPr bwMode="auto">
            <a:xfrm>
              <a:off x="2704" y="1883"/>
              <a:ext cx="52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21" name="Rectangle 8"/>
            <p:cNvSpPr>
              <a:spLocks noChangeArrowheads="1"/>
            </p:cNvSpPr>
            <p:nvPr/>
          </p:nvSpPr>
          <p:spPr bwMode="auto">
            <a:xfrm>
              <a:off x="3232" y="1883"/>
              <a:ext cx="52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grpSp>
          <p:nvGrpSpPr>
            <p:cNvPr id="22" name="Group 11"/>
            <p:cNvGrpSpPr>
              <a:grpSpLocks/>
            </p:cNvGrpSpPr>
            <p:nvPr/>
          </p:nvGrpSpPr>
          <p:grpSpPr bwMode="auto">
            <a:xfrm>
              <a:off x="1696" y="1883"/>
              <a:ext cx="1008" cy="480"/>
              <a:chOff x="960" y="2976"/>
              <a:chExt cx="1008" cy="480"/>
            </a:xfrm>
            <a:grpFill/>
          </p:grpSpPr>
          <p:sp>
            <p:nvSpPr>
              <p:cNvPr id="25" name="Rectangle 12"/>
              <p:cNvSpPr>
                <a:spLocks noChangeArrowheads="1"/>
              </p:cNvSpPr>
              <p:nvPr/>
            </p:nvSpPr>
            <p:spPr bwMode="auto">
              <a:xfrm>
                <a:off x="960" y="2976"/>
                <a:ext cx="100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26" name="Text Box 13"/>
              <p:cNvSpPr txBox="1">
                <a:spLocks noChangeArrowheads="1"/>
              </p:cNvSpPr>
              <p:nvPr/>
            </p:nvSpPr>
            <p:spPr bwMode="auto">
              <a:xfrm>
                <a:off x="1152" y="3072"/>
                <a:ext cx="720" cy="278"/>
              </a:xfrm>
              <a:prstGeom prst="rect">
                <a:avLst/>
              </a:prstGeom>
              <a:grp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Original IP Header</a:t>
                </a:r>
              </a:p>
            </p:txBody>
          </p:sp>
        </p:grpSp>
        <p:sp>
          <p:nvSpPr>
            <p:cNvPr id="23" name="Text Box 17"/>
            <p:cNvSpPr txBox="1">
              <a:spLocks noChangeArrowheads="1"/>
            </p:cNvSpPr>
            <p:nvPr/>
          </p:nvSpPr>
          <p:spPr bwMode="auto">
            <a:xfrm>
              <a:off x="2799" y="2027"/>
              <a:ext cx="337" cy="177"/>
            </a:xfrm>
            <a:prstGeom prst="rect">
              <a:avLst/>
            </a:prstGeom>
            <a:grpFill/>
            <a:ln w="28575" algn="ctr">
              <a:noFill/>
              <a:miter lim="800000"/>
              <a:headEnd/>
              <a:tailEnd/>
            </a:ln>
          </p:spPr>
          <p:txBody>
            <a:bodyPr lIns="82124" tIns="41061" rIns="82124" bIns="41061">
              <a:spAutoFit/>
            </a:bodyPr>
            <a:lstStyle/>
            <a:p>
              <a:pPr defTabSz="814388" eaLnBrk="0" hangingPunct="0">
                <a:lnSpc>
                  <a:spcPct val="90000"/>
                </a:lnSpc>
                <a:spcBef>
                  <a:spcPct val="50000"/>
                </a:spcBef>
                <a:defRPr/>
              </a:pPr>
              <a:r>
                <a:rPr lang="en-US" sz="1050" dirty="0">
                  <a:latin typeface="Arial" pitchFamily="34" charset="0"/>
                  <a:ea typeface="ＭＳ Ｐゴシック" pitchFamily="34" charset="-128"/>
                  <a:cs typeface="+mn-cs"/>
                </a:rPr>
                <a:t>TCP</a:t>
              </a:r>
            </a:p>
          </p:txBody>
        </p:sp>
        <p:sp>
          <p:nvSpPr>
            <p:cNvPr id="24" name="Text Box 18"/>
            <p:cNvSpPr txBox="1">
              <a:spLocks noChangeArrowheads="1"/>
            </p:cNvSpPr>
            <p:nvPr/>
          </p:nvSpPr>
          <p:spPr bwMode="auto">
            <a:xfrm>
              <a:off x="3277" y="2027"/>
              <a:ext cx="436" cy="182"/>
            </a:xfrm>
            <a:prstGeom prst="rect">
              <a:avLst/>
            </a:prstGeom>
            <a:grp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100" dirty="0">
                  <a:ea typeface="MS PGothic" pitchFamily="34" charset="-128"/>
                </a:rPr>
                <a:t>Data</a:t>
              </a:r>
            </a:p>
          </p:txBody>
        </p:sp>
      </p:grpSp>
      <p:grpSp>
        <p:nvGrpSpPr>
          <p:cNvPr id="27" name="Group 33"/>
          <p:cNvGrpSpPr>
            <a:grpSpLocks/>
          </p:cNvGrpSpPr>
          <p:nvPr/>
        </p:nvGrpSpPr>
        <p:grpSpPr bwMode="auto">
          <a:xfrm>
            <a:off x="4237038" y="3381376"/>
            <a:ext cx="2705100" cy="642937"/>
            <a:chOff x="1696" y="1883"/>
            <a:chExt cx="2064" cy="480"/>
          </a:xfrm>
          <a:solidFill>
            <a:srgbClr val="FFC000"/>
          </a:solidFill>
        </p:grpSpPr>
        <p:sp>
          <p:nvSpPr>
            <p:cNvPr id="28" name="Rectangle 7"/>
            <p:cNvSpPr>
              <a:spLocks noChangeArrowheads="1"/>
            </p:cNvSpPr>
            <p:nvPr/>
          </p:nvSpPr>
          <p:spPr bwMode="auto">
            <a:xfrm>
              <a:off x="2704" y="1883"/>
              <a:ext cx="52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29" name="Rectangle 8"/>
            <p:cNvSpPr>
              <a:spLocks noChangeArrowheads="1"/>
            </p:cNvSpPr>
            <p:nvPr/>
          </p:nvSpPr>
          <p:spPr bwMode="auto">
            <a:xfrm>
              <a:off x="3232" y="1883"/>
              <a:ext cx="52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grpSp>
          <p:nvGrpSpPr>
            <p:cNvPr id="30" name="Group 11"/>
            <p:cNvGrpSpPr>
              <a:grpSpLocks/>
            </p:cNvGrpSpPr>
            <p:nvPr/>
          </p:nvGrpSpPr>
          <p:grpSpPr bwMode="auto">
            <a:xfrm>
              <a:off x="1696" y="1883"/>
              <a:ext cx="1008" cy="480"/>
              <a:chOff x="960" y="2976"/>
              <a:chExt cx="1008" cy="480"/>
            </a:xfrm>
            <a:grpFill/>
          </p:grpSpPr>
          <p:sp>
            <p:nvSpPr>
              <p:cNvPr id="33" name="Rectangle 12"/>
              <p:cNvSpPr>
                <a:spLocks noChangeArrowheads="1"/>
              </p:cNvSpPr>
              <p:nvPr/>
            </p:nvSpPr>
            <p:spPr bwMode="auto">
              <a:xfrm>
                <a:off x="960" y="2976"/>
                <a:ext cx="1008" cy="480"/>
              </a:xfrm>
              <a:prstGeom prst="rect">
                <a:avLst/>
              </a:prstGeom>
              <a:grp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34" name="Text Box 13"/>
              <p:cNvSpPr txBox="1">
                <a:spLocks noChangeArrowheads="1"/>
              </p:cNvSpPr>
              <p:nvPr/>
            </p:nvSpPr>
            <p:spPr bwMode="auto">
              <a:xfrm>
                <a:off x="1152" y="3072"/>
                <a:ext cx="720" cy="278"/>
              </a:xfrm>
              <a:prstGeom prst="rect">
                <a:avLst/>
              </a:prstGeom>
              <a:grp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Original IP Header</a:t>
                </a:r>
              </a:p>
            </p:txBody>
          </p:sp>
        </p:grpSp>
        <p:sp>
          <p:nvSpPr>
            <p:cNvPr id="31" name="Text Box 17"/>
            <p:cNvSpPr txBox="1">
              <a:spLocks noChangeArrowheads="1"/>
            </p:cNvSpPr>
            <p:nvPr/>
          </p:nvSpPr>
          <p:spPr bwMode="auto">
            <a:xfrm>
              <a:off x="2799" y="2027"/>
              <a:ext cx="337" cy="177"/>
            </a:xfrm>
            <a:prstGeom prst="rect">
              <a:avLst/>
            </a:prstGeom>
            <a:grpFill/>
            <a:ln w="28575" algn="ctr">
              <a:noFill/>
              <a:miter lim="800000"/>
              <a:headEnd/>
              <a:tailEnd/>
            </a:ln>
          </p:spPr>
          <p:txBody>
            <a:bodyPr lIns="82124" tIns="41061" rIns="82124" bIns="41061">
              <a:spAutoFit/>
            </a:bodyPr>
            <a:lstStyle/>
            <a:p>
              <a:pPr defTabSz="814388" eaLnBrk="0" hangingPunct="0">
                <a:lnSpc>
                  <a:spcPct val="90000"/>
                </a:lnSpc>
                <a:spcBef>
                  <a:spcPct val="50000"/>
                </a:spcBef>
                <a:defRPr/>
              </a:pPr>
              <a:r>
                <a:rPr lang="en-US" sz="1050" dirty="0">
                  <a:latin typeface="Arial" pitchFamily="34" charset="0"/>
                  <a:ea typeface="ＭＳ Ｐゴシック" pitchFamily="34" charset="-128"/>
                  <a:cs typeface="+mn-cs"/>
                </a:rPr>
                <a:t>TCP</a:t>
              </a:r>
            </a:p>
          </p:txBody>
        </p:sp>
        <p:sp>
          <p:nvSpPr>
            <p:cNvPr id="32" name="Text Box 18"/>
            <p:cNvSpPr txBox="1">
              <a:spLocks noChangeArrowheads="1"/>
            </p:cNvSpPr>
            <p:nvPr/>
          </p:nvSpPr>
          <p:spPr bwMode="auto">
            <a:xfrm>
              <a:off x="3277" y="2027"/>
              <a:ext cx="436" cy="182"/>
            </a:xfrm>
            <a:prstGeom prst="rect">
              <a:avLst/>
            </a:prstGeom>
            <a:grp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100" dirty="0">
                  <a:ea typeface="MS PGothic" pitchFamily="34" charset="-128"/>
                </a:rPr>
                <a:t>Data</a:t>
              </a:r>
            </a:p>
          </p:txBody>
        </p:sp>
      </p:grpSp>
      <p:sp>
        <p:nvSpPr>
          <p:cNvPr id="36" name="Rectangle 7"/>
          <p:cNvSpPr>
            <a:spLocks noChangeArrowheads="1"/>
          </p:cNvSpPr>
          <p:nvPr/>
        </p:nvSpPr>
        <p:spPr bwMode="auto">
          <a:xfrm>
            <a:off x="2569030" y="3385667"/>
            <a:ext cx="1677534" cy="619125"/>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2000" dirty="0">
                <a:latin typeface="Arial" pitchFamily="34" charset="0"/>
                <a:ea typeface="ＭＳ Ｐゴシック" pitchFamily="34" charset="-128"/>
                <a:cs typeface="+mn-cs"/>
              </a:rPr>
              <a:t>GRE</a:t>
            </a:r>
            <a:endParaRPr lang="en-US" sz="3000" dirty="0">
              <a:latin typeface="Arial" pitchFamily="34" charset="0"/>
              <a:ea typeface="ＭＳ Ｐゴシック" pitchFamily="34" charset="-128"/>
              <a:cs typeface="+mn-cs"/>
            </a:endParaRPr>
          </a:p>
        </p:txBody>
      </p:sp>
      <p:sp>
        <p:nvSpPr>
          <p:cNvPr id="39" name="Rectangle 7"/>
          <p:cNvSpPr>
            <a:spLocks noChangeArrowheads="1"/>
          </p:cNvSpPr>
          <p:nvPr/>
        </p:nvSpPr>
        <p:spPr bwMode="auto">
          <a:xfrm>
            <a:off x="5543845" y="5453945"/>
            <a:ext cx="692002" cy="619125"/>
          </a:xfrm>
          <a:prstGeom prst="rect">
            <a:avLst/>
          </a:prstGeom>
          <a:solidFill>
            <a:srgbClr val="FFC000"/>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40" name="Rectangle 8"/>
          <p:cNvSpPr>
            <a:spLocks noChangeArrowheads="1"/>
          </p:cNvSpPr>
          <p:nvPr/>
        </p:nvSpPr>
        <p:spPr bwMode="auto">
          <a:xfrm>
            <a:off x="6235848" y="5453945"/>
            <a:ext cx="692002" cy="619125"/>
          </a:xfrm>
          <a:prstGeom prst="rect">
            <a:avLst/>
          </a:prstGeom>
          <a:solidFill>
            <a:srgbClr val="FFC000"/>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44" name="Rectangle 12"/>
          <p:cNvSpPr>
            <a:spLocks noChangeArrowheads="1"/>
          </p:cNvSpPr>
          <p:nvPr/>
        </p:nvSpPr>
        <p:spPr bwMode="auto">
          <a:xfrm>
            <a:off x="4222750" y="5453945"/>
            <a:ext cx="1321095" cy="619125"/>
          </a:xfrm>
          <a:prstGeom prst="rect">
            <a:avLst/>
          </a:prstGeom>
          <a:solidFill>
            <a:srgbClr val="FFC000"/>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45" name="Text Box 13"/>
          <p:cNvSpPr txBox="1">
            <a:spLocks noChangeArrowheads="1"/>
          </p:cNvSpPr>
          <p:nvPr/>
        </p:nvSpPr>
        <p:spPr bwMode="auto">
          <a:xfrm>
            <a:off x="4474387" y="5577770"/>
            <a:ext cx="943639" cy="358577"/>
          </a:xfrm>
          <a:prstGeom prst="rect">
            <a:avLst/>
          </a:prstGeom>
          <a:solidFill>
            <a:srgbClr val="FFC000"/>
          </a:solid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Original IP Header</a:t>
            </a:r>
          </a:p>
        </p:txBody>
      </p:sp>
      <p:sp>
        <p:nvSpPr>
          <p:cNvPr id="42" name="Text Box 17"/>
          <p:cNvSpPr txBox="1">
            <a:spLocks noChangeArrowheads="1"/>
          </p:cNvSpPr>
          <p:nvPr/>
        </p:nvSpPr>
        <p:spPr bwMode="auto">
          <a:xfrm>
            <a:off x="5668353" y="5639683"/>
            <a:ext cx="441676" cy="228302"/>
          </a:xfrm>
          <a:prstGeom prst="rect">
            <a:avLst/>
          </a:prstGeom>
          <a:solidFill>
            <a:srgbClr val="FFC000"/>
          </a:solidFill>
          <a:ln w="28575" algn="ctr">
            <a:noFill/>
            <a:miter lim="800000"/>
            <a:headEnd/>
            <a:tailEnd/>
          </a:ln>
        </p:spPr>
        <p:txBody>
          <a:bodyPr lIns="82124" tIns="41061" rIns="82124" bIns="41061">
            <a:spAutoFit/>
          </a:bodyPr>
          <a:lstStyle/>
          <a:p>
            <a:pPr defTabSz="814388" eaLnBrk="0" hangingPunct="0">
              <a:lnSpc>
                <a:spcPct val="90000"/>
              </a:lnSpc>
              <a:spcBef>
                <a:spcPct val="50000"/>
              </a:spcBef>
              <a:defRPr/>
            </a:pPr>
            <a:r>
              <a:rPr lang="en-US" sz="1050" dirty="0">
                <a:latin typeface="Arial" pitchFamily="34" charset="0"/>
                <a:ea typeface="ＭＳ Ｐゴシック" pitchFamily="34" charset="-128"/>
                <a:cs typeface="+mn-cs"/>
              </a:rPr>
              <a:t>TCP</a:t>
            </a:r>
          </a:p>
        </p:txBody>
      </p:sp>
      <p:sp>
        <p:nvSpPr>
          <p:cNvPr id="43" name="Text Box 18"/>
          <p:cNvSpPr txBox="1">
            <a:spLocks noChangeArrowheads="1"/>
          </p:cNvSpPr>
          <p:nvPr/>
        </p:nvSpPr>
        <p:spPr bwMode="auto">
          <a:xfrm>
            <a:off x="6294825" y="5639683"/>
            <a:ext cx="571426" cy="234752"/>
          </a:xfrm>
          <a:prstGeom prst="rect">
            <a:avLst/>
          </a:prstGeom>
          <a:solidFill>
            <a:srgbClr val="FFC000"/>
          </a:solid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100" dirty="0">
                <a:ea typeface="MS PGothic" pitchFamily="34" charset="-128"/>
              </a:rPr>
              <a:t>Data</a:t>
            </a:r>
          </a:p>
        </p:txBody>
      </p:sp>
      <p:sp>
        <p:nvSpPr>
          <p:cNvPr id="47" name="Rectangle 7"/>
          <p:cNvSpPr>
            <a:spLocks noChangeArrowheads="1"/>
          </p:cNvSpPr>
          <p:nvPr/>
        </p:nvSpPr>
        <p:spPr bwMode="auto">
          <a:xfrm>
            <a:off x="2394858" y="5453945"/>
            <a:ext cx="1837418" cy="619125"/>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2000" dirty="0">
                <a:latin typeface="Arial" pitchFamily="34" charset="0"/>
                <a:ea typeface="ＭＳ Ｐゴシック" pitchFamily="34" charset="-128"/>
                <a:cs typeface="+mn-cs"/>
              </a:rPr>
              <a:t>GRE</a:t>
            </a:r>
            <a:endParaRPr lang="en-US" sz="3000" dirty="0">
              <a:latin typeface="Arial" pitchFamily="34" charset="0"/>
              <a:ea typeface="ＭＳ Ｐゴシック" pitchFamily="34" charset="-128"/>
              <a:cs typeface="+mn-cs"/>
            </a:endParaRPr>
          </a:p>
        </p:txBody>
      </p:sp>
      <p:sp>
        <p:nvSpPr>
          <p:cNvPr id="49" name="TextBox 77"/>
          <p:cNvSpPr txBox="1">
            <a:spLocks noChangeArrowheads="1"/>
          </p:cNvSpPr>
          <p:nvPr/>
        </p:nvSpPr>
        <p:spPr bwMode="auto">
          <a:xfrm>
            <a:off x="131534" y="4887207"/>
            <a:ext cx="2928938" cy="313932"/>
          </a:xfrm>
          <a:prstGeom prst="rect">
            <a:avLst/>
          </a:prstGeom>
          <a:noFill/>
          <a:ln w="9525">
            <a:noFill/>
            <a:miter lim="800000"/>
            <a:headEnd/>
            <a:tailEnd/>
          </a:ln>
        </p:spPr>
        <p:txBody>
          <a:bodyPr>
            <a:spAutoFit/>
          </a:bodyPr>
          <a:lstStyle/>
          <a:p>
            <a:pPr algn="l"/>
            <a:r>
              <a:rPr lang="en-US" sz="1600" dirty="0"/>
              <a:t>Transport Protocol</a:t>
            </a:r>
          </a:p>
        </p:txBody>
      </p:sp>
      <p:sp>
        <p:nvSpPr>
          <p:cNvPr id="50" name="TextBox 78"/>
          <p:cNvSpPr txBox="1">
            <a:spLocks noChangeArrowheads="1"/>
          </p:cNvSpPr>
          <p:nvPr/>
        </p:nvSpPr>
        <p:spPr bwMode="auto">
          <a:xfrm>
            <a:off x="2412998" y="3025759"/>
            <a:ext cx="2071688" cy="313932"/>
          </a:xfrm>
          <a:prstGeom prst="rect">
            <a:avLst/>
          </a:prstGeom>
          <a:noFill/>
          <a:ln w="9525">
            <a:noFill/>
            <a:miter lim="800000"/>
            <a:headEnd/>
            <a:tailEnd/>
          </a:ln>
        </p:spPr>
        <p:txBody>
          <a:bodyPr>
            <a:spAutoFit/>
          </a:bodyPr>
          <a:lstStyle/>
          <a:p>
            <a:pPr algn="l"/>
            <a:r>
              <a:rPr lang="en-US" sz="1600" dirty="0"/>
              <a:t>Carrier Protocol</a:t>
            </a:r>
          </a:p>
        </p:txBody>
      </p:sp>
      <p:sp>
        <p:nvSpPr>
          <p:cNvPr id="51" name="TextBox 79"/>
          <p:cNvSpPr txBox="1">
            <a:spLocks noChangeArrowheads="1"/>
          </p:cNvSpPr>
          <p:nvPr/>
        </p:nvSpPr>
        <p:spPr bwMode="auto">
          <a:xfrm>
            <a:off x="4235448" y="1239601"/>
            <a:ext cx="3071813" cy="313932"/>
          </a:xfrm>
          <a:prstGeom prst="rect">
            <a:avLst/>
          </a:prstGeom>
          <a:noFill/>
          <a:ln w="9525">
            <a:noFill/>
            <a:miter lim="800000"/>
            <a:headEnd/>
            <a:tailEnd/>
          </a:ln>
        </p:spPr>
        <p:txBody>
          <a:bodyPr>
            <a:spAutoFit/>
          </a:bodyPr>
          <a:lstStyle/>
          <a:p>
            <a:pPr algn="l"/>
            <a:r>
              <a:rPr lang="en-US" sz="1600" dirty="0"/>
              <a:t>Passenger Protocol</a:t>
            </a:r>
          </a:p>
        </p:txBody>
      </p:sp>
      <p:sp>
        <p:nvSpPr>
          <p:cNvPr id="56" name="Rectangle 7"/>
          <p:cNvSpPr>
            <a:spLocks noChangeArrowheads="1"/>
          </p:cNvSpPr>
          <p:nvPr/>
        </p:nvSpPr>
        <p:spPr bwMode="auto">
          <a:xfrm>
            <a:off x="3375662" y="5459034"/>
            <a:ext cx="979712" cy="608392"/>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1600" b="1" dirty="0">
                <a:latin typeface="Arial" pitchFamily="34" charset="0"/>
                <a:ea typeface="ＭＳ Ｐゴシック" pitchFamily="34" charset="-128"/>
                <a:cs typeface="+mn-cs"/>
              </a:rPr>
              <a:t>GRE</a:t>
            </a:r>
            <a:endParaRPr lang="en-US" sz="3000" b="1" dirty="0">
              <a:latin typeface="Arial" pitchFamily="34" charset="0"/>
              <a:ea typeface="ＭＳ Ｐゴシック" pitchFamily="34" charset="-128"/>
              <a:cs typeface="+mn-cs"/>
            </a:endParaRPr>
          </a:p>
        </p:txBody>
      </p:sp>
      <p:sp>
        <p:nvSpPr>
          <p:cNvPr id="57" name="Rectangle 7"/>
          <p:cNvSpPr>
            <a:spLocks noChangeArrowheads="1"/>
          </p:cNvSpPr>
          <p:nvPr/>
        </p:nvSpPr>
        <p:spPr bwMode="auto">
          <a:xfrm>
            <a:off x="2395946" y="5458671"/>
            <a:ext cx="980850" cy="608392"/>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1600" b="1" dirty="0" smtClean="0">
                <a:latin typeface="Arial" pitchFamily="34" charset="0"/>
                <a:ea typeface="ＭＳ Ｐゴシック" pitchFamily="34" charset="-128"/>
                <a:cs typeface="+mn-cs"/>
              </a:rPr>
              <a:t>GRE</a:t>
            </a:r>
          </a:p>
          <a:p>
            <a:pPr algn="ctr" eaLnBrk="0" hangingPunct="0">
              <a:lnSpc>
                <a:spcPct val="90000"/>
              </a:lnSpc>
              <a:defRPr/>
            </a:pPr>
            <a:r>
              <a:rPr lang="en-US" sz="1400" dirty="0" smtClean="0">
                <a:latin typeface="Arial" pitchFamily="34" charset="0"/>
                <a:ea typeface="ＭＳ Ｐゴシック" pitchFamily="34" charset="-128"/>
              </a:rPr>
              <a:t>IP Header</a:t>
            </a:r>
            <a:endParaRPr lang="en-US" sz="2000" dirty="0">
              <a:latin typeface="Arial" pitchFamily="34" charset="0"/>
              <a:ea typeface="ＭＳ Ｐゴシック" pitchFamily="34" charset="-128"/>
              <a:cs typeface="+mn-cs"/>
            </a:endParaRPr>
          </a:p>
        </p:txBody>
      </p:sp>
      <p:sp>
        <p:nvSpPr>
          <p:cNvPr id="58" name="Rectangle 7"/>
          <p:cNvSpPr>
            <a:spLocks noChangeArrowheads="1"/>
          </p:cNvSpPr>
          <p:nvPr/>
        </p:nvSpPr>
        <p:spPr bwMode="auto">
          <a:xfrm>
            <a:off x="3385187" y="3382583"/>
            <a:ext cx="979712" cy="641730"/>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1600" b="1" dirty="0">
                <a:latin typeface="Arial" pitchFamily="34" charset="0"/>
                <a:ea typeface="ＭＳ Ｐゴシック" pitchFamily="34" charset="-128"/>
                <a:cs typeface="+mn-cs"/>
              </a:rPr>
              <a:t>GRE</a:t>
            </a:r>
            <a:endParaRPr lang="en-US" sz="3000" b="1" dirty="0">
              <a:latin typeface="Arial" pitchFamily="34" charset="0"/>
              <a:ea typeface="ＭＳ Ｐゴシック" pitchFamily="34" charset="-128"/>
              <a:cs typeface="+mn-cs"/>
            </a:endParaRPr>
          </a:p>
        </p:txBody>
      </p:sp>
      <p:sp>
        <p:nvSpPr>
          <p:cNvPr id="59" name="Rectangle 7"/>
          <p:cNvSpPr>
            <a:spLocks noChangeArrowheads="1"/>
          </p:cNvSpPr>
          <p:nvPr/>
        </p:nvSpPr>
        <p:spPr bwMode="auto">
          <a:xfrm>
            <a:off x="2405471" y="3382221"/>
            <a:ext cx="980850" cy="637330"/>
          </a:xfrm>
          <a:prstGeom prst="rect">
            <a:avLst/>
          </a:prstGeom>
          <a:solidFill>
            <a:schemeClr val="accent6">
              <a:lumMod val="40000"/>
              <a:lumOff val="60000"/>
            </a:schemeClr>
          </a:solidFill>
          <a:ln w="28575" algn="ctr">
            <a:solidFill>
              <a:schemeClr val="tx1"/>
            </a:solidFill>
            <a:miter lim="800000"/>
            <a:headEnd/>
            <a:tailEnd/>
          </a:ln>
        </p:spPr>
        <p:txBody>
          <a:bodyPr wrap="none" lIns="82124" tIns="41061" rIns="82124" bIns="41061" anchor="ctr"/>
          <a:lstStyle/>
          <a:p>
            <a:pPr algn="ctr" eaLnBrk="0" hangingPunct="0">
              <a:lnSpc>
                <a:spcPct val="90000"/>
              </a:lnSpc>
              <a:defRPr/>
            </a:pPr>
            <a:r>
              <a:rPr lang="en-US" sz="1600" b="1" dirty="0" smtClean="0">
                <a:latin typeface="Arial" pitchFamily="34" charset="0"/>
                <a:ea typeface="ＭＳ Ｐゴシック" pitchFamily="34" charset="-128"/>
                <a:cs typeface="+mn-cs"/>
              </a:rPr>
              <a:t>GRE</a:t>
            </a:r>
          </a:p>
          <a:p>
            <a:pPr algn="ctr" eaLnBrk="0" hangingPunct="0">
              <a:lnSpc>
                <a:spcPct val="90000"/>
              </a:lnSpc>
              <a:defRPr/>
            </a:pPr>
            <a:r>
              <a:rPr lang="en-US" sz="1400" dirty="0" smtClean="0">
                <a:latin typeface="Arial" pitchFamily="34" charset="0"/>
                <a:ea typeface="ＭＳ Ｐゴシック" pitchFamily="34" charset="-128"/>
              </a:rPr>
              <a:t>IP Header</a:t>
            </a:r>
            <a:endParaRPr lang="en-US" sz="2000" dirty="0">
              <a:latin typeface="Arial" pitchFamily="34" charset="0"/>
              <a:ea typeface="ＭＳ Ｐゴシック" pitchFamily="34" charset="-128"/>
              <a:cs typeface="+mn-cs"/>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Configuring GRE</a:t>
            </a:r>
          </a:p>
        </p:txBody>
      </p:sp>
      <p:sp>
        <p:nvSpPr>
          <p:cNvPr id="93" name="Content Placeholder 82"/>
          <p:cNvSpPr>
            <a:spLocks noGrp="1"/>
          </p:cNvSpPr>
          <p:nvPr>
            <p:ph idx="11"/>
          </p:nvPr>
        </p:nvSpPr>
        <p:spPr>
          <a:xfrm>
            <a:off x="279400" y="3720230"/>
            <a:ext cx="8520354" cy="2703875"/>
          </a:xfrm>
        </p:spPr>
        <p:txBody>
          <a:bodyPr>
            <a:normAutofit/>
          </a:bodyPr>
          <a:lstStyle/>
          <a:p>
            <a:pPr marL="457200" indent="-457200">
              <a:buFont typeface="+mj-lt"/>
              <a:buAutoNum type="arabicPeriod"/>
            </a:pPr>
            <a:r>
              <a:rPr lang="en-US" sz="2000" dirty="0" smtClean="0"/>
              <a:t>Create a tunnel interface for GRE.</a:t>
            </a:r>
          </a:p>
          <a:p>
            <a:pPr marL="457200" indent="-457200">
              <a:buFont typeface="+mj-lt"/>
              <a:buAutoNum type="arabicPeriod"/>
            </a:pPr>
            <a:r>
              <a:rPr lang="en-US" sz="2000" dirty="0" smtClean="0"/>
              <a:t>Configure GRE tunnel parameters including IP address, source and destination tunnel addresses, and tunnel mode. </a:t>
            </a:r>
          </a:p>
          <a:p>
            <a:pPr marL="457200" indent="-457200">
              <a:buFont typeface="+mj-lt"/>
              <a:buAutoNum type="arabicPeriod"/>
            </a:pPr>
            <a:r>
              <a:rPr lang="en-US" sz="2000" dirty="0" smtClean="0"/>
              <a:t>Change the crypto ACL to encrypt GRE traffic.</a:t>
            </a:r>
          </a:p>
          <a:p>
            <a:pPr marL="457200" indent="-457200">
              <a:buFont typeface="+mj-lt"/>
              <a:buAutoNum type="arabicPeriod"/>
            </a:pPr>
            <a:r>
              <a:rPr lang="en-US" sz="2000" dirty="0" smtClean="0"/>
              <a:t>Configure routing protocols to route through the GRE tunnel.</a:t>
            </a:r>
            <a:endParaRPr lang="en-US" sz="2000" dirty="0"/>
          </a:p>
        </p:txBody>
      </p:sp>
      <p:grpSp>
        <p:nvGrpSpPr>
          <p:cNvPr id="48" name="Group 47"/>
          <p:cNvGrpSpPr/>
          <p:nvPr/>
        </p:nvGrpSpPr>
        <p:grpSpPr>
          <a:xfrm>
            <a:off x="350511" y="1163910"/>
            <a:ext cx="8431213" cy="2174646"/>
            <a:chOff x="212725" y="938442"/>
            <a:chExt cx="8431213" cy="2174646"/>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56" name="Straight Connector 55"/>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63" name="Rectangle 6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5" name="Rectangle 64"/>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70"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3"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5"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87" name="Rectangle 86"/>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44" name="Left-Right Arrow 43"/>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5"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46" name="TextBox 53"/>
            <p:cNvSpPr txBox="1">
              <a:spLocks noChangeArrowheads="1"/>
            </p:cNvSpPr>
            <p:nvPr/>
          </p:nvSpPr>
          <p:spPr bwMode="auto">
            <a:xfrm>
              <a:off x="5352824" y="1152755"/>
              <a:ext cx="954087" cy="230187"/>
            </a:xfrm>
            <a:prstGeom prst="rect">
              <a:avLst/>
            </a:prstGeom>
            <a:noFill/>
            <a:ln w="9525">
              <a:noFill/>
              <a:miter lim="800000"/>
              <a:headEnd/>
              <a:tailEnd/>
            </a:ln>
          </p:spPr>
          <p:txBody>
            <a:bodyPr wrap="none">
              <a:spAutoFit/>
            </a:bodyPr>
            <a:lstStyle/>
            <a:p>
              <a:r>
                <a:rPr lang="en-US" sz="900" dirty="0"/>
                <a:t>172.16.100.0.1</a:t>
              </a:r>
            </a:p>
          </p:txBody>
        </p:sp>
        <p:sp>
          <p:nvSpPr>
            <p:cNvPr id="47" name="Rectangle 46"/>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WAN Upgrade Scenario</a:t>
            </a:r>
            <a:endParaRPr lang="en-US" dirty="0"/>
          </a:p>
        </p:txBody>
      </p:sp>
      <p:sp>
        <p:nvSpPr>
          <p:cNvPr id="3" name="Content Placeholder 2"/>
          <p:cNvSpPr>
            <a:spLocks noGrp="1"/>
          </p:cNvSpPr>
          <p:nvPr>
            <p:ph idx="10"/>
          </p:nvPr>
        </p:nvSpPr>
        <p:spPr/>
        <p:txBody>
          <a:bodyPr/>
          <a:lstStyle/>
          <a:p>
            <a:r>
              <a:rPr lang="en-US" smtClean="0"/>
              <a:t>Redundancy would allow for a more resilient branch architecture, therefore the Branch site will be upgraded to use a second link through the Internet.</a:t>
            </a:r>
          </a:p>
          <a:p>
            <a:r>
              <a:rPr lang="en-US" smtClean="0"/>
              <a:t>This second connection will be provided using a broadband link that will be secured using an IPsec VPN.</a:t>
            </a:r>
            <a:endParaRPr lang="en-US" dirty="0"/>
          </a:p>
        </p:txBody>
      </p:sp>
      <p:grpSp>
        <p:nvGrpSpPr>
          <p:cNvPr id="29" name="Content Placeholder 28"/>
          <p:cNvGrpSpPr>
            <a:grpSpLocks noGrp="1"/>
          </p:cNvGrpSpPr>
          <p:nvPr>
            <p:ph sz="quarter" idx="11"/>
          </p:nvPr>
        </p:nvGrpSpPr>
        <p:grpSpPr>
          <a:xfrm>
            <a:off x="279400" y="3619500"/>
            <a:ext cx="8520113" cy="2921000"/>
            <a:chOff x="1641076" y="3745502"/>
            <a:chExt cx="6222509" cy="2778343"/>
          </a:xfrm>
        </p:grpSpPr>
        <p:sp>
          <p:nvSpPr>
            <p:cNvPr id="30" name="Rounded Rectangle 29"/>
            <p:cNvSpPr/>
            <p:nvPr/>
          </p:nvSpPr>
          <p:spPr>
            <a:xfrm rot="9190383">
              <a:off x="5536445" y="5435060"/>
              <a:ext cx="1436687" cy="223838"/>
            </a:xfrm>
            <a:prstGeom prst="roundRect">
              <a:avLst/>
            </a:prstGeom>
            <a:solidFill>
              <a:srgbClr val="1F97E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 name="Rounded Rectangle 30"/>
            <p:cNvSpPr/>
            <p:nvPr/>
          </p:nvSpPr>
          <p:spPr>
            <a:xfrm rot="1550619">
              <a:off x="2721051" y="5467628"/>
              <a:ext cx="1592089" cy="235847"/>
            </a:xfrm>
            <a:prstGeom prst="roundRect">
              <a:avLst/>
            </a:prstGeom>
            <a:solidFill>
              <a:srgbClr val="1F97E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2" name="Picture 468" descr="Network_Cloud_Standard"/>
            <p:cNvPicPr>
              <a:picLocks noChangeAspect="1" noChangeArrowheads="1"/>
            </p:cNvPicPr>
            <p:nvPr/>
          </p:nvPicPr>
          <p:blipFill>
            <a:blip r:embed="rId2"/>
            <a:srcRect/>
            <a:stretch>
              <a:fillRect/>
            </a:stretch>
          </p:blipFill>
          <p:spPr bwMode="auto">
            <a:xfrm>
              <a:off x="3875098" y="5526575"/>
              <a:ext cx="1957910" cy="997270"/>
            </a:xfrm>
            <a:prstGeom prst="rect">
              <a:avLst/>
            </a:prstGeom>
            <a:noFill/>
            <a:ln w="9525">
              <a:noFill/>
              <a:miter lim="800000"/>
              <a:headEnd/>
              <a:tailEnd/>
            </a:ln>
          </p:spPr>
        </p:pic>
        <p:sp>
          <p:nvSpPr>
            <p:cNvPr id="33" name="Rounded Rectangle 32"/>
            <p:cNvSpPr/>
            <p:nvPr/>
          </p:nvSpPr>
          <p:spPr>
            <a:xfrm rot="10800000">
              <a:off x="3918856" y="5717494"/>
              <a:ext cx="1848897" cy="211015"/>
            </a:xfrm>
            <a:prstGeom prst="roundRect">
              <a:avLst/>
            </a:prstGeom>
            <a:solidFill>
              <a:srgbClr val="1F97E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4" name="Freeform 9"/>
            <p:cNvSpPr>
              <a:spLocks/>
            </p:cNvSpPr>
            <p:nvPr/>
          </p:nvSpPr>
          <p:spPr bwMode="auto">
            <a:xfrm rot="1800000" flipV="1">
              <a:off x="5078291" y="450577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5" name="Freeform 9"/>
            <p:cNvSpPr>
              <a:spLocks/>
            </p:cNvSpPr>
            <p:nvPr/>
          </p:nvSpPr>
          <p:spPr bwMode="auto">
            <a:xfrm rot="19800000">
              <a:off x="2322391" y="4459738"/>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36" name="Straight Connector 35"/>
            <p:cNvCxnSpPr/>
            <p:nvPr/>
          </p:nvCxnSpPr>
          <p:spPr>
            <a:xfrm rot="10800000">
              <a:off x="1641076" y="5120138"/>
              <a:ext cx="827088"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0800000">
              <a:off x="7038085" y="5118550"/>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rrowheads="1"/>
            </p:cNvPicPr>
            <p:nvPr/>
          </p:nvPicPr>
          <p:blipFill>
            <a:blip r:embed="rId3"/>
            <a:srcRect/>
            <a:stretch>
              <a:fillRect/>
            </a:stretch>
          </p:blipFill>
          <p:spPr bwMode="auto">
            <a:xfrm>
              <a:off x="2016004" y="4855025"/>
              <a:ext cx="906462" cy="533400"/>
            </a:xfrm>
            <a:prstGeom prst="rect">
              <a:avLst/>
            </a:prstGeom>
            <a:noFill/>
            <a:ln w="9525">
              <a:noFill/>
              <a:miter lim="800000"/>
              <a:headEnd/>
              <a:tailEnd/>
            </a:ln>
          </p:spPr>
        </p:pic>
        <p:pic>
          <p:nvPicPr>
            <p:cNvPr id="39" name="Picture 37"/>
            <p:cNvPicPr>
              <a:picLocks noChangeArrowheads="1"/>
            </p:cNvPicPr>
            <p:nvPr/>
          </p:nvPicPr>
          <p:blipFill>
            <a:blip r:embed="rId3"/>
            <a:srcRect/>
            <a:stretch>
              <a:fillRect/>
            </a:stretch>
          </p:blipFill>
          <p:spPr bwMode="auto">
            <a:xfrm>
              <a:off x="6630866" y="4855025"/>
              <a:ext cx="906463" cy="533400"/>
            </a:xfrm>
            <a:prstGeom prst="rect">
              <a:avLst/>
            </a:prstGeom>
            <a:noFill/>
            <a:ln w="9525">
              <a:noFill/>
              <a:miter lim="800000"/>
              <a:headEnd/>
              <a:tailEnd/>
            </a:ln>
          </p:spPr>
        </p:pic>
        <p:cxnSp>
          <p:nvCxnSpPr>
            <p:cNvPr id="40" name="Straight Connector 39"/>
            <p:cNvCxnSpPr/>
            <p:nvPr/>
          </p:nvCxnSpPr>
          <p:spPr>
            <a:xfrm rot="5400000">
              <a:off x="1436288" y="512490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7647668" y="510006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TextBox 21"/>
            <p:cNvSpPr txBox="1">
              <a:spLocks noChangeArrowheads="1"/>
            </p:cNvSpPr>
            <p:nvPr/>
          </p:nvSpPr>
          <p:spPr bwMode="auto">
            <a:xfrm>
              <a:off x="2139829" y="5129663"/>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43" name="TextBox 22"/>
            <p:cNvSpPr txBox="1">
              <a:spLocks noChangeArrowheads="1"/>
            </p:cNvSpPr>
            <p:nvPr/>
          </p:nvSpPr>
          <p:spPr bwMode="auto">
            <a:xfrm>
              <a:off x="6949954" y="5139188"/>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44" name="Picture 468" descr="Network_Cloud_Standard"/>
            <p:cNvPicPr>
              <a:picLocks noChangeAspect="1" noChangeArrowheads="1"/>
            </p:cNvPicPr>
            <p:nvPr/>
          </p:nvPicPr>
          <p:blipFill>
            <a:blip r:embed="rId2"/>
            <a:srcRect/>
            <a:stretch>
              <a:fillRect/>
            </a:stretch>
          </p:blipFill>
          <p:spPr bwMode="auto">
            <a:xfrm>
              <a:off x="4038549" y="3745502"/>
              <a:ext cx="1527175" cy="777875"/>
            </a:xfrm>
            <a:prstGeom prst="rect">
              <a:avLst/>
            </a:prstGeom>
            <a:noFill/>
            <a:ln w="9525">
              <a:noFill/>
              <a:miter lim="800000"/>
              <a:headEnd/>
              <a:tailEnd/>
            </a:ln>
          </p:spPr>
        </p:pic>
        <p:sp>
          <p:nvSpPr>
            <p:cNvPr id="45" name="Text Box 472"/>
            <p:cNvSpPr txBox="1">
              <a:spLocks noChangeArrowheads="1"/>
            </p:cNvSpPr>
            <p:nvPr/>
          </p:nvSpPr>
          <p:spPr bwMode="auto">
            <a:xfrm>
              <a:off x="4267149" y="3897902"/>
              <a:ext cx="990600" cy="523875"/>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dirty="0">
                  <a:ea typeface="MS PGothic" pitchFamily="34" charset="-128"/>
                </a:rPr>
                <a:t>Private WAN</a:t>
              </a:r>
            </a:p>
          </p:txBody>
        </p:sp>
        <p:sp>
          <p:nvSpPr>
            <p:cNvPr id="46" name="TextBox 18"/>
            <p:cNvSpPr txBox="1">
              <a:spLocks noChangeArrowheads="1"/>
            </p:cNvSpPr>
            <p:nvPr/>
          </p:nvSpPr>
          <p:spPr bwMode="auto">
            <a:xfrm>
              <a:off x="4384536" y="5961625"/>
              <a:ext cx="881972" cy="313932"/>
            </a:xfrm>
            <a:prstGeom prst="rect">
              <a:avLst/>
            </a:prstGeom>
            <a:noFill/>
            <a:ln w="9525">
              <a:noFill/>
              <a:miter lim="800000"/>
              <a:headEnd/>
              <a:tailEnd/>
            </a:ln>
          </p:spPr>
          <p:txBody>
            <a:bodyPr wrap="none">
              <a:spAutoFit/>
            </a:bodyPr>
            <a:lstStyle/>
            <a:p>
              <a:r>
                <a:rPr lang="en-US" sz="1600" dirty="0"/>
                <a:t>Internet</a:t>
              </a:r>
            </a:p>
          </p:txBody>
        </p:sp>
      </p:gr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Create a Tunnel Interface</a:t>
            </a:r>
            <a:endParaRPr lang="en-US" dirty="0"/>
          </a:p>
        </p:txBody>
      </p:sp>
      <p:sp>
        <p:nvSpPr>
          <p:cNvPr id="13" name="Content Placeholder 12"/>
          <p:cNvSpPr>
            <a:spLocks noGrp="1"/>
          </p:cNvSpPr>
          <p:nvPr>
            <p:ph idx="1"/>
          </p:nvPr>
        </p:nvSpPr>
        <p:spPr/>
        <p:txBody>
          <a:bodyPr>
            <a:normAutofit/>
          </a:bodyPr>
          <a:lstStyle/>
          <a:p>
            <a:r>
              <a:rPr lang="en-US" dirty="0" smtClean="0"/>
              <a:t>Create a tunnel interface.</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05000"/>
            <a:ext cx="7957174" cy="373743"/>
          </a:xfrm>
        </p:spPr>
        <p:txBody>
          <a:bodyPr>
            <a:normAutofit/>
          </a:bodyPr>
          <a:lstStyle/>
          <a:p>
            <a:r>
              <a:rPr lang="en-US" dirty="0" smtClean="0"/>
              <a:t>interface tunnel </a:t>
            </a:r>
            <a:r>
              <a:rPr lang="en-US" b="0" i="1" dirty="0" smtClean="0"/>
              <a:t>number</a:t>
            </a:r>
            <a:endParaRPr lang="en-US" b="0" i="1" dirty="0"/>
          </a:p>
        </p:txBody>
      </p:sp>
      <p:sp>
        <p:nvSpPr>
          <p:cNvPr id="7" name="Content Placeholder 6"/>
          <p:cNvSpPr>
            <a:spLocks noGrp="1"/>
          </p:cNvSpPr>
          <p:nvPr>
            <p:ph idx="12"/>
          </p:nvPr>
        </p:nvSpPr>
        <p:spPr>
          <a:xfrm>
            <a:off x="279400" y="2455101"/>
            <a:ext cx="8483600" cy="3717100"/>
          </a:xfrm>
        </p:spPr>
        <p:txBody>
          <a:bodyPr>
            <a:normAutofit/>
          </a:bodyPr>
          <a:lstStyle/>
          <a:p>
            <a:r>
              <a:rPr lang="en-US" dirty="0" smtClean="0"/>
              <a:t>Command creates a tunnel interface which is a virtual. </a:t>
            </a:r>
          </a:p>
          <a:p>
            <a:r>
              <a:rPr lang="en-US" dirty="0" smtClean="0"/>
              <a:t>Once in interface configuration mode, configure the tunnel parameters including:</a:t>
            </a:r>
          </a:p>
          <a:p>
            <a:pPr lvl="1"/>
            <a:r>
              <a:rPr lang="en-US" dirty="0" smtClean="0"/>
              <a:t>IP address</a:t>
            </a:r>
          </a:p>
          <a:p>
            <a:pPr lvl="1"/>
            <a:r>
              <a:rPr lang="en-US" dirty="0" smtClean="0"/>
              <a:t>Tunnel source </a:t>
            </a:r>
          </a:p>
          <a:p>
            <a:pPr lvl="1"/>
            <a:r>
              <a:rPr lang="en-US" dirty="0" smtClean="0"/>
              <a:t>Tunnel destination</a:t>
            </a:r>
          </a:p>
          <a:p>
            <a:pPr lvl="1"/>
            <a:r>
              <a:rPr lang="en-US" dirty="0" smtClean="0"/>
              <a:t>Tunnel mode (type of tunnel)</a:t>
            </a:r>
            <a:endParaRPr lang="en-US"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the GRE Tunnel Source</a:t>
            </a:r>
            <a:endParaRPr lang="en-US" dirty="0"/>
          </a:p>
        </p:txBody>
      </p:sp>
      <p:sp>
        <p:nvSpPr>
          <p:cNvPr id="13" name="Content Placeholder 12"/>
          <p:cNvSpPr>
            <a:spLocks noGrp="1"/>
          </p:cNvSpPr>
          <p:nvPr>
            <p:ph idx="1"/>
          </p:nvPr>
        </p:nvSpPr>
        <p:spPr/>
        <p:txBody>
          <a:bodyPr>
            <a:normAutofit/>
          </a:bodyPr>
          <a:lstStyle/>
          <a:p>
            <a:r>
              <a:rPr lang="en-US" dirty="0" smtClean="0"/>
              <a:t>Identify the source of the GRE tunnel.</a:t>
            </a:r>
            <a:endParaRPr lang="en-US" dirty="0"/>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05000"/>
            <a:ext cx="7957174" cy="722086"/>
          </a:xfrm>
        </p:spPr>
        <p:txBody>
          <a:bodyPr>
            <a:normAutofit/>
          </a:bodyPr>
          <a:lstStyle/>
          <a:p>
            <a:r>
              <a:rPr lang="en-US" dirty="0" smtClean="0"/>
              <a:t>tunnel source {</a:t>
            </a:r>
            <a:r>
              <a:rPr lang="en-US" b="0" i="1" dirty="0" smtClean="0"/>
              <a:t>ip-address </a:t>
            </a:r>
            <a:r>
              <a:rPr lang="en-US" dirty="0" smtClean="0"/>
              <a:t>| </a:t>
            </a:r>
            <a:r>
              <a:rPr lang="en-US" b="0" i="1" dirty="0" smtClean="0"/>
              <a:t>ipv6-address </a:t>
            </a:r>
            <a:r>
              <a:rPr lang="en-US" dirty="0" smtClean="0"/>
              <a:t>| </a:t>
            </a:r>
            <a:r>
              <a:rPr lang="en-US" b="0" i="1" dirty="0" smtClean="0"/>
              <a:t>interface-type interface-number</a:t>
            </a:r>
            <a:r>
              <a:rPr lang="en-US" dirty="0" smtClean="0"/>
              <a:t>}</a:t>
            </a:r>
            <a:endParaRPr lang="en-US" b="0" i="1" dirty="0"/>
          </a:p>
        </p:txBody>
      </p:sp>
      <p:graphicFrame>
        <p:nvGraphicFramePr>
          <p:cNvPr id="9" name="Content Placeholder 8"/>
          <p:cNvGraphicFramePr>
            <a:graphicFrameLocks noGrp="1"/>
          </p:cNvGraphicFramePr>
          <p:nvPr>
            <p:ph idx="12"/>
          </p:nvPr>
        </p:nvGraphicFramePr>
        <p:xfrm>
          <a:off x="587548" y="2785282"/>
          <a:ext cx="7997826" cy="2730413"/>
        </p:xfrm>
        <a:graphic>
          <a:graphicData uri="http://schemas.openxmlformats.org/drawingml/2006/table">
            <a:tbl>
              <a:tblPr firstRow="1" bandRow="1">
                <a:tableStyleId>{5C22544A-7EE6-4342-B048-85BDC9FD1C3A}</a:tableStyleId>
              </a:tblPr>
              <a:tblGrid>
                <a:gridCol w="3032126"/>
                <a:gridCol w="4965700"/>
              </a:tblGrid>
              <a:tr h="500351">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00351">
                <a:tc>
                  <a:txBody>
                    <a:bodyPr/>
                    <a:lstStyle/>
                    <a:p>
                      <a:pPr marL="0" marR="0" algn="l">
                        <a:lnSpc>
                          <a:spcPts val="1200"/>
                        </a:lnSpc>
                        <a:spcBef>
                          <a:spcPts val="300"/>
                        </a:spcBef>
                        <a:spcAft>
                          <a:spcPts val="0"/>
                        </a:spcAft>
                      </a:pPr>
                      <a:r>
                        <a:rPr lang="en-US" sz="1600" b="0" i="1" kern="1200" dirty="0">
                          <a:solidFill>
                            <a:schemeClr val="dk1"/>
                          </a:solidFill>
                          <a:latin typeface="Courier New" pitchFamily="49" charset="0"/>
                          <a:ea typeface="Times New Roman"/>
                          <a:cs typeface="Courier New" pitchFamily="49" charset="0"/>
                        </a:rPr>
                        <a:t>ip-address</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IP address to use as the source address for packets in the tunnel.</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smtClean="0">
                          <a:solidFill>
                            <a:schemeClr val="dk1"/>
                          </a:solidFill>
                          <a:latin typeface="Courier New" pitchFamily="49" charset="0"/>
                          <a:ea typeface="Times New Roman"/>
                          <a:cs typeface="Courier New" pitchFamily="49" charset="0"/>
                        </a:rPr>
                        <a:t>ipv6-address</a:t>
                      </a:r>
                      <a:endParaRPr lang="en-US" sz="1600" b="0" i="1" kern="1200" dirty="0">
                        <a:solidFill>
                          <a:schemeClr val="dk1"/>
                        </a:solidFill>
                        <a:latin typeface="Courier New" pitchFamily="49" charset="0"/>
                        <a:ea typeface="Times New Roman"/>
                        <a:cs typeface="Courier New" pitchFamily="49" charset="0"/>
                      </a:endParaRPr>
                    </a:p>
                  </a:txBody>
                  <a:tcPr marL="76200" marR="76200" marT="76200" marB="508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IPv6 address to use as the source address for packets in the tunnel.</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a:solidFill>
                            <a:schemeClr val="dk1"/>
                          </a:solidFill>
                          <a:latin typeface="Courier New" pitchFamily="49" charset="0"/>
                          <a:ea typeface="Times New Roman"/>
                          <a:cs typeface="Courier New" pitchFamily="49" charset="0"/>
                        </a:rPr>
                        <a:t>interface-type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Interface type, such as loopback interface.</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smtClean="0">
                          <a:solidFill>
                            <a:schemeClr val="dk1"/>
                          </a:solidFill>
                          <a:latin typeface="Courier New" pitchFamily="49" charset="0"/>
                          <a:ea typeface="Times New Roman"/>
                          <a:cs typeface="Courier New" pitchFamily="49" charset="0"/>
                        </a:rPr>
                        <a:t>number</a:t>
                      </a:r>
                      <a:endParaRPr lang="en-US" sz="1600" b="0" i="1" kern="1200" dirty="0">
                        <a:solidFill>
                          <a:schemeClr val="dk1"/>
                        </a:solidFill>
                        <a:latin typeface="Courier New" pitchFamily="49" charset="0"/>
                        <a:ea typeface="Times New Roman"/>
                        <a:cs typeface="Courier New" pitchFamily="49" charset="0"/>
                      </a:endParaRP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Port, connector, or interface card number. </a:t>
                      </a:r>
                    </a:p>
                  </a:txBody>
                  <a:tcPr marL="76200" marR="76200" marT="76200" marB="50800"/>
                </a:tc>
              </a:tr>
            </a:tbl>
          </a:graphicData>
        </a:graphic>
      </p:graphicFrame>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the GRE Tunnel Destination</a:t>
            </a:r>
            <a:endParaRPr lang="en-US" dirty="0"/>
          </a:p>
        </p:txBody>
      </p:sp>
      <p:sp>
        <p:nvSpPr>
          <p:cNvPr id="13" name="Content Placeholder 12"/>
          <p:cNvSpPr>
            <a:spLocks noGrp="1"/>
          </p:cNvSpPr>
          <p:nvPr>
            <p:ph idx="1"/>
          </p:nvPr>
        </p:nvSpPr>
        <p:spPr/>
        <p:txBody>
          <a:bodyPr>
            <a:normAutofit/>
          </a:bodyPr>
          <a:lstStyle/>
          <a:p>
            <a:r>
              <a:rPr lang="en-US" dirty="0" smtClean="0"/>
              <a:t>Identify the destination of the GRE tunnel.</a:t>
            </a:r>
            <a:endParaRPr lang="en-US" dirty="0"/>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05000"/>
            <a:ext cx="7957174" cy="693057"/>
          </a:xfrm>
        </p:spPr>
        <p:txBody>
          <a:bodyPr>
            <a:normAutofit/>
          </a:bodyPr>
          <a:lstStyle/>
          <a:p>
            <a:r>
              <a:rPr lang="en-US" dirty="0" smtClean="0"/>
              <a:t>tunnel destination {</a:t>
            </a:r>
            <a:r>
              <a:rPr lang="en-US" b="0" i="1" dirty="0" smtClean="0"/>
              <a:t>ip-address </a:t>
            </a:r>
            <a:r>
              <a:rPr lang="en-US" dirty="0" smtClean="0"/>
              <a:t>| </a:t>
            </a:r>
            <a:r>
              <a:rPr lang="en-US" b="0" i="1" dirty="0" smtClean="0"/>
              <a:t>ipv6-address </a:t>
            </a:r>
            <a:r>
              <a:rPr lang="en-US" dirty="0" smtClean="0"/>
              <a:t>| </a:t>
            </a:r>
            <a:r>
              <a:rPr lang="en-US" b="0" i="1" dirty="0" smtClean="0"/>
              <a:t>interface-type interface number</a:t>
            </a:r>
            <a:r>
              <a:rPr lang="en-US" dirty="0" smtClean="0"/>
              <a:t>}</a:t>
            </a:r>
            <a:endParaRPr lang="en-US" b="0" i="1" dirty="0"/>
          </a:p>
        </p:txBody>
      </p:sp>
      <p:graphicFrame>
        <p:nvGraphicFramePr>
          <p:cNvPr id="9" name="Content Placeholder 8"/>
          <p:cNvGraphicFramePr>
            <a:graphicFrameLocks noGrp="1"/>
          </p:cNvGraphicFramePr>
          <p:nvPr>
            <p:ph idx="12"/>
          </p:nvPr>
        </p:nvGraphicFramePr>
        <p:xfrm>
          <a:off x="600074" y="2735178"/>
          <a:ext cx="7997826" cy="2730413"/>
        </p:xfrm>
        <a:graphic>
          <a:graphicData uri="http://schemas.openxmlformats.org/drawingml/2006/table">
            <a:tbl>
              <a:tblPr firstRow="1" bandRow="1">
                <a:tableStyleId>{5C22544A-7EE6-4342-B048-85BDC9FD1C3A}</a:tableStyleId>
              </a:tblPr>
              <a:tblGrid>
                <a:gridCol w="3032126"/>
                <a:gridCol w="4965700"/>
              </a:tblGrid>
              <a:tr h="500351">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00351">
                <a:tc>
                  <a:txBody>
                    <a:bodyPr/>
                    <a:lstStyle/>
                    <a:p>
                      <a:pPr marL="0" marR="0" algn="l">
                        <a:lnSpc>
                          <a:spcPts val="1200"/>
                        </a:lnSpc>
                        <a:spcBef>
                          <a:spcPts val="300"/>
                        </a:spcBef>
                        <a:spcAft>
                          <a:spcPts val="0"/>
                        </a:spcAft>
                      </a:pPr>
                      <a:r>
                        <a:rPr lang="en-US" sz="1600" b="0" i="1" kern="1200" dirty="0">
                          <a:solidFill>
                            <a:schemeClr val="dk1"/>
                          </a:solidFill>
                          <a:latin typeface="Courier New" pitchFamily="49" charset="0"/>
                          <a:ea typeface="Times New Roman"/>
                          <a:cs typeface="Courier New" pitchFamily="49" charset="0"/>
                        </a:rPr>
                        <a:t>ip-address</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IP address to use as the destination address for packets in the tunnel.</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smtClean="0">
                          <a:solidFill>
                            <a:schemeClr val="dk1"/>
                          </a:solidFill>
                          <a:latin typeface="Courier New" pitchFamily="49" charset="0"/>
                          <a:ea typeface="Times New Roman"/>
                          <a:cs typeface="Courier New" pitchFamily="49" charset="0"/>
                        </a:rPr>
                        <a:t>ipv6-address</a:t>
                      </a:r>
                      <a:endParaRPr lang="en-US" sz="1600" b="0" i="1" kern="1200" dirty="0">
                        <a:solidFill>
                          <a:schemeClr val="dk1"/>
                        </a:solidFill>
                        <a:latin typeface="Courier New" pitchFamily="49" charset="0"/>
                        <a:ea typeface="Times New Roman"/>
                        <a:cs typeface="Courier New" pitchFamily="49" charset="0"/>
                      </a:endParaRPr>
                    </a:p>
                  </a:txBody>
                  <a:tcPr marL="76200" marR="76200" marT="76200" marB="508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IPv6 address to use as the destination address for packets in the tunnel.</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a:solidFill>
                            <a:schemeClr val="dk1"/>
                          </a:solidFill>
                          <a:latin typeface="Courier New" pitchFamily="49" charset="0"/>
                          <a:ea typeface="Times New Roman"/>
                          <a:cs typeface="Courier New" pitchFamily="49" charset="0"/>
                        </a:rPr>
                        <a:t>interface-type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Interface type, such as loopback interface.</a:t>
                      </a:r>
                    </a:p>
                  </a:txBody>
                  <a:tcPr marL="76200" marR="76200" marT="76200" marB="50800"/>
                </a:tc>
              </a:tr>
              <a:tr h="500351">
                <a:tc>
                  <a:txBody>
                    <a:bodyPr/>
                    <a:lstStyle/>
                    <a:p>
                      <a:pPr marL="0" marR="0" algn="l">
                        <a:lnSpc>
                          <a:spcPts val="1200"/>
                        </a:lnSpc>
                        <a:spcBef>
                          <a:spcPts val="300"/>
                        </a:spcBef>
                        <a:spcAft>
                          <a:spcPts val="0"/>
                        </a:spcAft>
                      </a:pPr>
                      <a:r>
                        <a:rPr lang="en-US" sz="1600" b="0" i="1" kern="1200" dirty="0" smtClean="0">
                          <a:solidFill>
                            <a:schemeClr val="dk1"/>
                          </a:solidFill>
                          <a:latin typeface="Courier New" pitchFamily="49" charset="0"/>
                          <a:ea typeface="Times New Roman"/>
                          <a:cs typeface="Courier New" pitchFamily="49" charset="0"/>
                        </a:rPr>
                        <a:t>number</a:t>
                      </a:r>
                      <a:endParaRPr lang="en-US" sz="1600" b="0" i="1" kern="1200" dirty="0">
                        <a:solidFill>
                          <a:schemeClr val="dk1"/>
                        </a:solidFill>
                        <a:latin typeface="Courier New" pitchFamily="49" charset="0"/>
                        <a:ea typeface="Times New Roman"/>
                        <a:cs typeface="Courier New" pitchFamily="49" charset="0"/>
                      </a:endParaRP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Port, connector, or interface card number. </a:t>
                      </a:r>
                    </a:p>
                  </a:txBody>
                  <a:tcPr marL="76200" marR="76200" marT="76200" marB="50800"/>
                </a:tc>
              </a:tr>
            </a:tbl>
          </a:graphicData>
        </a:graphic>
      </p:graphicFrame>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the Tunnel Mode</a:t>
            </a:r>
            <a:endParaRPr lang="en-US" dirty="0"/>
          </a:p>
        </p:txBody>
      </p:sp>
      <p:sp>
        <p:nvSpPr>
          <p:cNvPr id="13" name="Content Placeholder 12"/>
          <p:cNvSpPr>
            <a:spLocks noGrp="1"/>
          </p:cNvSpPr>
          <p:nvPr>
            <p:ph idx="1"/>
          </p:nvPr>
        </p:nvSpPr>
        <p:spPr/>
        <p:txBody>
          <a:bodyPr>
            <a:normAutofit/>
          </a:bodyPr>
          <a:lstStyle/>
          <a:p>
            <a:r>
              <a:rPr lang="en-US" dirty="0" smtClean="0"/>
              <a:t>Set the encapsulation mode for the tunnel interface.</a:t>
            </a:r>
            <a:endParaRPr lang="en-US" dirty="0"/>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05000"/>
            <a:ext cx="7957174" cy="1012372"/>
          </a:xfrm>
        </p:spPr>
        <p:txBody>
          <a:bodyPr>
            <a:normAutofit/>
          </a:bodyPr>
          <a:lstStyle/>
          <a:p>
            <a:r>
              <a:rPr lang="en-US" dirty="0" smtClean="0"/>
              <a:t>tunnel mode {aurp | cayman | dvmrp | eon | gre ip | gre multipoint | gre ipv6 | ipip [decapsulate-any] | ipsec ipv4 | iptalk | ipv6 | ipsec ipv6 | mpls | nos | rbscp} </a:t>
            </a:r>
            <a:endParaRPr lang="en-US" b="0" i="1" dirty="0"/>
          </a:p>
        </p:txBody>
      </p:sp>
      <p:sp>
        <p:nvSpPr>
          <p:cNvPr id="7" name="Content Placeholder 6"/>
          <p:cNvSpPr>
            <a:spLocks noGrp="1"/>
          </p:cNvSpPr>
          <p:nvPr>
            <p:ph idx="12"/>
          </p:nvPr>
        </p:nvSpPr>
        <p:spPr>
          <a:xfrm>
            <a:off x="279400" y="3056351"/>
            <a:ext cx="8483600" cy="3115849"/>
          </a:xfrm>
        </p:spPr>
        <p:txBody>
          <a:bodyPr/>
          <a:lstStyle/>
          <a:p>
            <a:r>
              <a:rPr lang="en-US" dirty="0" smtClean="0"/>
              <a:t>Optional command since the default tunnel mode is </a:t>
            </a:r>
            <a:r>
              <a:rPr lang="en-US" b="1" dirty="0" smtClean="0">
                <a:latin typeface="Courier New" pitchFamily="49" charset="0"/>
                <a:cs typeface="Courier New" pitchFamily="49" charset="0"/>
              </a:rPr>
              <a:t>tunnel mode gre ip</a:t>
            </a:r>
            <a:endParaRPr lang="en-US" dirty="0" smtClean="0"/>
          </a:p>
          <a:p>
            <a:r>
              <a:rPr lang="en-US" dirty="0" smtClean="0"/>
              <a:t>Of interest to us is specifically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tunnel mode gre  </a:t>
            </a:r>
            <a:r>
              <a:rPr lang="en-US" dirty="0" smtClean="0"/>
              <a:t>option.</a:t>
            </a:r>
          </a:p>
          <a:p>
            <a:pPr lvl="1"/>
            <a:r>
              <a:rPr lang="en-US" dirty="0" smtClean="0"/>
              <a:t>The additional options listed are for reference only.</a:t>
            </a:r>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GRE Example</a:t>
            </a:r>
          </a:p>
        </p:txBody>
      </p:sp>
      <p:sp>
        <p:nvSpPr>
          <p:cNvPr id="48" name="Content Placeholder 47"/>
          <p:cNvSpPr>
            <a:spLocks noGrp="1"/>
          </p:cNvSpPr>
          <p:nvPr>
            <p:ph idx="11"/>
          </p:nvPr>
        </p:nvSpPr>
        <p:spPr>
          <a:xfrm>
            <a:off x="279400" y="5573486"/>
            <a:ext cx="8520354" cy="850618"/>
          </a:xfrm>
        </p:spPr>
        <p:txBody>
          <a:bodyPr/>
          <a:lstStyle/>
          <a:p>
            <a:r>
              <a:rPr lang="en-US" dirty="0" smtClean="0"/>
              <a:t>Configure the tunnel interface on the Branch router.</a:t>
            </a:r>
            <a:endParaRPr lang="en-US" dirty="0"/>
          </a:p>
        </p:txBody>
      </p:sp>
      <p:sp>
        <p:nvSpPr>
          <p:cNvPr id="49" name="Rectangle 48"/>
          <p:cNvSpPr/>
          <p:nvPr/>
        </p:nvSpPr>
        <p:spPr bwMode="auto">
          <a:xfrm>
            <a:off x="2075543" y="3613261"/>
            <a:ext cx="2012043"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2393043" y="4051411"/>
            <a:ext cx="3169557"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2386693" y="4248261"/>
            <a:ext cx="3728357"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Text Placeholder 14"/>
          <p:cNvSpPr txBox="1">
            <a:spLocks/>
          </p:cNvSpPr>
          <p:nvPr/>
        </p:nvSpPr>
        <p:spPr>
          <a:xfrm>
            <a:off x="330199" y="3566090"/>
            <a:ext cx="8531114" cy="1870206"/>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interface tunnel 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ip address 172.16.100.2 255.255.255.252</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tunnel source 209.165.200.242</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tunnel destination 209.165.200.226</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*Mar 27 15:45:05.647: %LINEPROTO-5-UPDOWN: Line protocol on Interface Tunnel0, changed state to up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a:t>
            </a:r>
          </a:p>
        </p:txBody>
      </p:sp>
      <p:grpSp>
        <p:nvGrpSpPr>
          <p:cNvPr id="62" name="Group 61"/>
          <p:cNvGrpSpPr/>
          <p:nvPr/>
        </p:nvGrpSpPr>
        <p:grpSpPr>
          <a:xfrm>
            <a:off x="350511" y="1163910"/>
            <a:ext cx="8431213" cy="2174646"/>
            <a:chOff x="212725" y="938442"/>
            <a:chExt cx="8431213" cy="2174646"/>
          </a:xfrm>
        </p:grpSpPr>
        <p:pic>
          <p:nvPicPr>
            <p:cNvPr id="64"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9"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72"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74"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83" name="Straight Connector 82"/>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3" name="Straight Connector 92"/>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5"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6"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9"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10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1" name="Rectangle 100"/>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2" name="Rectangle 101"/>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3"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4"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5"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6"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7"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8"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9"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10"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1"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2"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3"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4"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5"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6"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7" name="Straight Connector 116"/>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8"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9"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20" name="Rectangle 119"/>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1"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2" name="Straight Arrow Connector 121"/>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3" name="Rectangle 122"/>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4"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5" name="Straight Arrow Connector 124"/>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6" name="Left-Right Arrow 125"/>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7"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28" name="TextBox 53"/>
            <p:cNvSpPr txBox="1">
              <a:spLocks noChangeArrowheads="1"/>
            </p:cNvSpPr>
            <p:nvPr/>
          </p:nvSpPr>
          <p:spPr bwMode="auto">
            <a:xfrm>
              <a:off x="5352824" y="1152755"/>
              <a:ext cx="954087" cy="230187"/>
            </a:xfrm>
            <a:prstGeom prst="rect">
              <a:avLst/>
            </a:prstGeom>
            <a:noFill/>
            <a:ln w="9525">
              <a:noFill/>
              <a:miter lim="800000"/>
              <a:headEnd/>
              <a:tailEnd/>
            </a:ln>
          </p:spPr>
          <p:txBody>
            <a:bodyPr wrap="none">
              <a:spAutoFit/>
            </a:bodyPr>
            <a:lstStyle/>
            <a:p>
              <a:r>
                <a:rPr lang="en-US" sz="900" dirty="0"/>
                <a:t>172.16.100.0.1</a:t>
              </a:r>
            </a:p>
          </p:txBody>
        </p:sp>
        <p:sp>
          <p:nvSpPr>
            <p:cNvPr id="129" name="Rectangle 128"/>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GRE Example</a:t>
            </a:r>
          </a:p>
        </p:txBody>
      </p:sp>
      <p:sp>
        <p:nvSpPr>
          <p:cNvPr id="48" name="Content Placeholder 47"/>
          <p:cNvSpPr>
            <a:spLocks noGrp="1"/>
          </p:cNvSpPr>
          <p:nvPr>
            <p:ph idx="11"/>
          </p:nvPr>
        </p:nvSpPr>
        <p:spPr>
          <a:xfrm>
            <a:off x="279400" y="5573486"/>
            <a:ext cx="8520354" cy="850618"/>
          </a:xfrm>
        </p:spPr>
        <p:txBody>
          <a:bodyPr/>
          <a:lstStyle/>
          <a:p>
            <a:r>
              <a:rPr lang="en-US" dirty="0" smtClean="0"/>
              <a:t>Configure the tunnel interface on the HQ router.</a:t>
            </a:r>
            <a:endParaRPr lang="en-US" dirty="0"/>
          </a:p>
        </p:txBody>
      </p:sp>
      <p:sp>
        <p:nvSpPr>
          <p:cNvPr id="51" name="Rectangle 50"/>
          <p:cNvSpPr/>
          <p:nvPr/>
        </p:nvSpPr>
        <p:spPr bwMode="auto">
          <a:xfrm>
            <a:off x="1928595" y="4063937"/>
            <a:ext cx="3169557"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1922245" y="4260787"/>
            <a:ext cx="3728357"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Text Placeholder 14"/>
          <p:cNvSpPr txBox="1">
            <a:spLocks/>
          </p:cNvSpPr>
          <p:nvPr/>
        </p:nvSpPr>
        <p:spPr>
          <a:xfrm>
            <a:off x="330199" y="3578616"/>
            <a:ext cx="8531114" cy="1857679"/>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 </a:t>
            </a:r>
            <a:r>
              <a:rPr lang="en-US" sz="1400" b="1" kern="0" dirty="0" smtClean="0">
                <a:latin typeface="Courier New" pitchFamily="49" charset="0"/>
                <a:cs typeface="Courier New" pitchFamily="49" charset="0"/>
              </a:rPr>
              <a:t>interface Tunnel0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HQ(config-if)# </a:t>
            </a:r>
            <a:r>
              <a:rPr lang="en-US" sz="1400" b="1" kern="0" dirty="0" smtClean="0">
                <a:latin typeface="Courier New" pitchFamily="49" charset="0"/>
                <a:cs typeface="Courier New" pitchFamily="49" charset="0"/>
              </a:rPr>
              <a:t>ip address 172.16.100.1 255.255.255.252</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HQ(config-if)# </a:t>
            </a:r>
            <a:r>
              <a:rPr lang="en-US" sz="1400" b="1" kern="0" dirty="0" smtClean="0">
                <a:latin typeface="Courier New" pitchFamily="49" charset="0"/>
                <a:cs typeface="Courier New" pitchFamily="49" charset="0"/>
              </a:rPr>
              <a:t>tunnel source 209.165.200.226</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HQ(config-if)# </a:t>
            </a:r>
            <a:r>
              <a:rPr lang="en-US" sz="1400" b="1" kern="0" dirty="0" smtClean="0">
                <a:latin typeface="Courier New" pitchFamily="49" charset="0"/>
                <a:cs typeface="Courier New" pitchFamily="49" charset="0"/>
              </a:rPr>
              <a:t>tunnel destination 209.165.200.242</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HQ(config-if)#</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*Mar 27 10:50:59.151: %LINEPROTO-5-UPDOWN: Line protocol on Interface Tunnel0, changed state to up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a:t>
            </a:r>
          </a:p>
        </p:txBody>
      </p:sp>
      <p:grpSp>
        <p:nvGrpSpPr>
          <p:cNvPr id="62" name="Group 61"/>
          <p:cNvGrpSpPr/>
          <p:nvPr/>
        </p:nvGrpSpPr>
        <p:grpSpPr>
          <a:xfrm>
            <a:off x="350511" y="1163910"/>
            <a:ext cx="8431213" cy="2174646"/>
            <a:chOff x="212725" y="938442"/>
            <a:chExt cx="8431213" cy="2174646"/>
          </a:xfrm>
        </p:grpSpPr>
        <p:pic>
          <p:nvPicPr>
            <p:cNvPr id="64"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9"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72"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74"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83" name="Straight Connector 82"/>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1"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2"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3" name="Straight Connector 92"/>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5"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6"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9"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100"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1" name="Rectangle 100"/>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2" name="Rectangle 101"/>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3"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4"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5"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6"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7"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8"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9"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10"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1"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2"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3"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4"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5"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6"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7" name="Straight Connector 116"/>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8"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9"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20" name="Rectangle 119"/>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1"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2" name="Straight Arrow Connector 121"/>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3" name="Rectangle 122"/>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4"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5" name="Straight Arrow Connector 124"/>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6" name="Left-Right Arrow 125"/>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7"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28" name="TextBox 53"/>
            <p:cNvSpPr txBox="1">
              <a:spLocks noChangeArrowheads="1"/>
            </p:cNvSpPr>
            <p:nvPr/>
          </p:nvSpPr>
          <p:spPr bwMode="auto">
            <a:xfrm>
              <a:off x="5352824" y="1152755"/>
              <a:ext cx="954087" cy="230187"/>
            </a:xfrm>
            <a:prstGeom prst="rect">
              <a:avLst/>
            </a:prstGeom>
            <a:noFill/>
            <a:ln w="9525">
              <a:noFill/>
              <a:miter lim="800000"/>
              <a:headEnd/>
              <a:tailEnd/>
            </a:ln>
          </p:spPr>
          <p:txBody>
            <a:bodyPr wrap="none">
              <a:spAutoFit/>
            </a:bodyPr>
            <a:lstStyle/>
            <a:p>
              <a:r>
                <a:rPr lang="en-US" sz="900" dirty="0"/>
                <a:t>172.16.100.0.1</a:t>
              </a:r>
            </a:p>
          </p:txBody>
        </p:sp>
        <p:sp>
          <p:nvSpPr>
            <p:cNvPr id="129" name="Rectangle 128"/>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44714" y="1377043"/>
            <a:ext cx="3225800" cy="1759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511627" y="1727201"/>
            <a:ext cx="3320143" cy="21045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417284" y="2612572"/>
            <a:ext cx="5577115" cy="43542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the Tunnel Configuration</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851400"/>
          </a:xfrm>
          <a:ln w="12700"/>
        </p:spPr>
        <p:txBody>
          <a:bodyPr>
            <a:noAutofit/>
          </a:bodyPr>
          <a:lstStyle/>
          <a:p>
            <a:r>
              <a:rPr lang="en-US" sz="1200" dirty="0" smtClean="0"/>
              <a:t>Branch# </a:t>
            </a:r>
            <a:r>
              <a:rPr lang="en-US" sz="1200" b="1" dirty="0" smtClean="0"/>
              <a:t>show interfaces tunnel 0</a:t>
            </a:r>
          </a:p>
          <a:p>
            <a:r>
              <a:rPr lang="en-US" sz="1200" dirty="0" smtClean="0"/>
              <a:t>Tunnel0 is up, line protocol is up </a:t>
            </a:r>
          </a:p>
          <a:p>
            <a:r>
              <a:rPr lang="en-US" sz="1200" dirty="0" smtClean="0"/>
              <a:t>  Hardware is Tunnel</a:t>
            </a:r>
          </a:p>
          <a:p>
            <a:r>
              <a:rPr lang="en-US" sz="1200" dirty="0" smtClean="0"/>
              <a:t>  Internet address is 172.16.100.2/30</a:t>
            </a:r>
          </a:p>
          <a:p>
            <a:r>
              <a:rPr lang="en-US" sz="1200" dirty="0" smtClean="0"/>
              <a:t>  MTU 17916 bytes, BW 100 Kbit/sec, DLY 50000 usec, </a:t>
            </a:r>
          </a:p>
          <a:p>
            <a:r>
              <a:rPr lang="en-US" sz="1200" dirty="0" smtClean="0"/>
              <a:t>     reliability 255/255, txload 1/255, rxload 1/255</a:t>
            </a:r>
          </a:p>
          <a:p>
            <a:r>
              <a:rPr lang="en-US" sz="1200" dirty="0" smtClean="0"/>
              <a:t>  Encapsulation TUNNEL, loopback not set</a:t>
            </a:r>
          </a:p>
          <a:p>
            <a:r>
              <a:rPr lang="en-US" sz="1200" dirty="0" smtClean="0"/>
              <a:t>  Keepalive not set</a:t>
            </a:r>
          </a:p>
          <a:p>
            <a:r>
              <a:rPr lang="en-US" sz="1200" dirty="0" smtClean="0"/>
              <a:t>  Tunnel source 209.165.200.242, destination 209.165.200.226</a:t>
            </a:r>
          </a:p>
          <a:p>
            <a:r>
              <a:rPr lang="en-US" sz="1200" dirty="0" smtClean="0"/>
              <a:t>  Tunnel protocol/transport GRE/IP</a:t>
            </a:r>
          </a:p>
          <a:p>
            <a:r>
              <a:rPr lang="en-US" sz="1200" dirty="0" smtClean="0"/>
              <a:t>    Key disabled, sequencing disabled</a:t>
            </a:r>
          </a:p>
          <a:p>
            <a:r>
              <a:rPr lang="en-US" sz="1200" dirty="0" smtClean="0"/>
              <a:t>    Checksumming of packets disabled</a:t>
            </a:r>
          </a:p>
          <a:p>
            <a:r>
              <a:rPr lang="en-US" sz="1200" dirty="0" smtClean="0"/>
              <a:t>  Tunnel TTL 255</a:t>
            </a:r>
          </a:p>
          <a:p>
            <a:r>
              <a:rPr lang="en-US" sz="1200" dirty="0" smtClean="0"/>
              <a:t>  Fast tunneling enabled</a:t>
            </a:r>
          </a:p>
          <a:p>
            <a:r>
              <a:rPr lang="en-US" sz="1200" dirty="0" smtClean="0"/>
              <a:t>  Tunnel transport MTU 1476 bytes</a:t>
            </a:r>
          </a:p>
          <a:p>
            <a:r>
              <a:rPr lang="en-US" sz="1200" dirty="0" smtClean="0"/>
              <a:t>  Tunnel transmit bandwidth 8000 (kbps)</a:t>
            </a:r>
          </a:p>
          <a:p>
            <a:r>
              <a:rPr lang="en-US" sz="1200" dirty="0" smtClean="0"/>
              <a:t>  Tunnel receive bandwidth 8000 (kbps)</a:t>
            </a:r>
          </a:p>
          <a:p>
            <a:r>
              <a:rPr lang="en-US" sz="1200" dirty="0" smtClean="0"/>
              <a:t>  Last input never, output never, output hang never</a:t>
            </a:r>
          </a:p>
          <a:p>
            <a:r>
              <a:rPr lang="en-US" sz="1200" dirty="0" smtClean="0"/>
              <a:t>  Last clearing of "show interface" counters never</a:t>
            </a:r>
          </a:p>
          <a:p>
            <a:r>
              <a:rPr lang="en-US" sz="1200" dirty="0" smtClean="0"/>
              <a:t>  Input queue: 0/75/0/0 (size/max/drops/flushes); Total output drops: 0</a:t>
            </a:r>
          </a:p>
          <a:p>
            <a:r>
              <a:rPr lang="en-US" sz="1200" dirty="0" smtClean="0"/>
              <a:t>  Queueing strategy: fifo</a:t>
            </a:r>
          </a:p>
          <a:p>
            <a:r>
              <a:rPr lang="en-US" sz="1200" dirty="0" smtClean="0"/>
              <a:t>  Output queue: 0/0 (size/max)</a:t>
            </a:r>
          </a:p>
          <a:p>
            <a:r>
              <a:rPr lang="en-US" sz="1200" dirty="0" smtClean="0"/>
              <a:t>  5 minute input rate 0 bits/sec, 0 packets/sec</a:t>
            </a:r>
          </a:p>
          <a:p>
            <a:r>
              <a:rPr lang="en-US" sz="1200" dirty="0" smtClean="0"/>
              <a:t>  5 minute output rate 0 bits/sec, 0 packets/sec</a:t>
            </a:r>
          </a:p>
          <a:p>
            <a:endParaRPr lang="en-US" sz="1200" dirty="0" smtClean="0"/>
          </a:p>
          <a:p>
            <a:r>
              <a:rPr lang="en-US" sz="1200" dirty="0" smtClean="0"/>
              <a:t>&lt;output omitted&gt;</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bwMode="auto">
          <a:xfrm>
            <a:off x="2814867" y="4449822"/>
            <a:ext cx="3208562" cy="4136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GRE Example</a:t>
            </a:r>
          </a:p>
        </p:txBody>
      </p:sp>
      <p:sp>
        <p:nvSpPr>
          <p:cNvPr id="48" name="Content Placeholder 47"/>
          <p:cNvSpPr>
            <a:spLocks noGrp="1"/>
          </p:cNvSpPr>
          <p:nvPr>
            <p:ph idx="11"/>
          </p:nvPr>
        </p:nvSpPr>
        <p:spPr>
          <a:xfrm>
            <a:off x="279400" y="5536504"/>
            <a:ext cx="8520354" cy="887600"/>
          </a:xfrm>
        </p:spPr>
        <p:txBody>
          <a:bodyPr>
            <a:normAutofit/>
          </a:bodyPr>
          <a:lstStyle/>
          <a:p>
            <a:r>
              <a:rPr lang="en-US" dirty="0" smtClean="0"/>
              <a:t>Change the ACL and add the Internet link and GRE tunnel network to EIGRP on the Branch router.</a:t>
            </a:r>
            <a:endParaRPr lang="en-US" dirty="0"/>
          </a:p>
        </p:txBody>
      </p:sp>
      <p:sp>
        <p:nvSpPr>
          <p:cNvPr id="49" name="Rectangle 48"/>
          <p:cNvSpPr/>
          <p:nvPr/>
        </p:nvSpPr>
        <p:spPr bwMode="auto">
          <a:xfrm>
            <a:off x="2075543" y="3600735"/>
            <a:ext cx="2012043"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2044700" y="3789421"/>
            <a:ext cx="5589814" cy="2612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586923" y="4007136"/>
            <a:ext cx="1735364" cy="21136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Text Placeholder 14"/>
          <p:cNvSpPr txBox="1">
            <a:spLocks/>
          </p:cNvSpPr>
          <p:nvPr/>
        </p:nvSpPr>
        <p:spPr>
          <a:xfrm>
            <a:off x="330199" y="3553564"/>
            <a:ext cx="8531114" cy="183243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no access-list 110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access-list 110 permit gre host 209.165.200.242 host 209.165.200.226</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router eigrp 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Branch(config-router)# </a:t>
            </a:r>
            <a:r>
              <a:rPr lang="en-US" sz="1400" b="1" kern="0" dirty="0" smtClean="0">
                <a:latin typeface="Courier New" pitchFamily="49" charset="0"/>
                <a:cs typeface="Courier New" pitchFamily="49" charset="0"/>
              </a:rPr>
              <a:t>network 192.168.1.0 0.0.0.255</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Branch(config-router)# </a:t>
            </a:r>
            <a:r>
              <a:rPr lang="en-US" sz="1400" b="1" kern="0" dirty="0" smtClean="0">
                <a:latin typeface="Courier New" pitchFamily="49" charset="0"/>
                <a:cs typeface="Courier New" pitchFamily="49" charset="0"/>
              </a:rPr>
              <a:t>network 172.16.100.0 0.0.0.3</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Branch(config-router)# </a:t>
            </a:r>
            <a:r>
              <a:rPr lang="en-US" sz="1400" b="1" kern="0" dirty="0" smtClean="0">
                <a:latin typeface="Courier New" pitchFamily="49" charset="0"/>
                <a:cs typeface="Courier New" pitchFamily="49" charset="0"/>
              </a:rPr>
              <a:t>no auto-summary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Branch(config-router)#</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p:txBody>
      </p:sp>
      <p:grpSp>
        <p:nvGrpSpPr>
          <p:cNvPr id="64" name="Group 63"/>
          <p:cNvGrpSpPr/>
          <p:nvPr/>
        </p:nvGrpSpPr>
        <p:grpSpPr>
          <a:xfrm>
            <a:off x="350511" y="1163910"/>
            <a:ext cx="8431213" cy="2174646"/>
            <a:chOff x="212725" y="938442"/>
            <a:chExt cx="8431213" cy="2174646"/>
          </a:xfrm>
        </p:grpSpPr>
        <p:pic>
          <p:nvPicPr>
            <p:cNvPr id="69"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72"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74"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83"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90" name="Straight Connector 89"/>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2"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3"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5" name="Straight Connector 94"/>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6"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9"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100"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101"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2" name="Rectangle 101"/>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3" name="Rectangle 102"/>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4"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5"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6"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7"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8"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9"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10"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11"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2"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3"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4"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5"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6"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7"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8" name="Straight Connector 117"/>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9"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20"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21" name="Rectangle 120"/>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2"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3" name="Straight Arrow Connector 122"/>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5"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6" name="Straight Arrow Connector 125"/>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Left-Right Arrow 126"/>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8"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29" name="TextBox 53"/>
            <p:cNvSpPr txBox="1">
              <a:spLocks noChangeArrowheads="1"/>
            </p:cNvSpPr>
            <p:nvPr/>
          </p:nvSpPr>
          <p:spPr bwMode="auto">
            <a:xfrm>
              <a:off x="5352824" y="1152755"/>
              <a:ext cx="889987" cy="216982"/>
            </a:xfrm>
            <a:prstGeom prst="rect">
              <a:avLst/>
            </a:prstGeom>
            <a:noFill/>
            <a:ln w="9525">
              <a:noFill/>
              <a:miter lim="800000"/>
              <a:headEnd/>
              <a:tailEnd/>
            </a:ln>
          </p:spPr>
          <p:txBody>
            <a:bodyPr wrap="none">
              <a:spAutoFit/>
            </a:bodyPr>
            <a:lstStyle/>
            <a:p>
              <a:r>
                <a:rPr lang="en-US" sz="900" dirty="0" smtClean="0"/>
                <a:t>172.16.100.1</a:t>
              </a:r>
              <a:endParaRPr lang="en-US" sz="900" dirty="0"/>
            </a:p>
          </p:txBody>
        </p:sp>
        <p:sp>
          <p:nvSpPr>
            <p:cNvPr id="130" name="Rectangle 129"/>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bwMode="auto">
          <a:xfrm>
            <a:off x="2321391" y="4410256"/>
            <a:ext cx="3208562" cy="4136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GRE Example</a:t>
            </a:r>
          </a:p>
        </p:txBody>
      </p:sp>
      <p:sp>
        <p:nvSpPr>
          <p:cNvPr id="48" name="Content Placeholder 47"/>
          <p:cNvSpPr>
            <a:spLocks noGrp="1"/>
          </p:cNvSpPr>
          <p:nvPr>
            <p:ph idx="11"/>
          </p:nvPr>
        </p:nvSpPr>
        <p:spPr>
          <a:xfrm>
            <a:off x="279400" y="5913874"/>
            <a:ext cx="8520354" cy="560333"/>
          </a:xfrm>
        </p:spPr>
        <p:txBody>
          <a:bodyPr>
            <a:normAutofit/>
          </a:bodyPr>
          <a:lstStyle/>
          <a:p>
            <a:r>
              <a:rPr lang="en-US" dirty="0" smtClean="0"/>
              <a:t>Do the same on the HQ router.</a:t>
            </a:r>
            <a:endParaRPr lang="en-US" dirty="0"/>
          </a:p>
        </p:txBody>
      </p:sp>
      <p:sp>
        <p:nvSpPr>
          <p:cNvPr id="62" name="Rectangle 61"/>
          <p:cNvSpPr/>
          <p:nvPr/>
        </p:nvSpPr>
        <p:spPr bwMode="auto">
          <a:xfrm>
            <a:off x="1625609" y="3575683"/>
            <a:ext cx="2012043" cy="2004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4" name="Rectangle 63"/>
          <p:cNvSpPr/>
          <p:nvPr/>
        </p:nvSpPr>
        <p:spPr bwMode="auto">
          <a:xfrm>
            <a:off x="1594766" y="3764369"/>
            <a:ext cx="5589814" cy="2612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9" name="Rectangle 68"/>
          <p:cNvSpPr/>
          <p:nvPr/>
        </p:nvSpPr>
        <p:spPr bwMode="auto">
          <a:xfrm>
            <a:off x="586923" y="3982084"/>
            <a:ext cx="1735364" cy="21136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Text Placeholder 14"/>
          <p:cNvSpPr txBox="1">
            <a:spLocks/>
          </p:cNvSpPr>
          <p:nvPr/>
        </p:nvSpPr>
        <p:spPr>
          <a:xfrm>
            <a:off x="330199" y="3528512"/>
            <a:ext cx="8531114" cy="2383971"/>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 </a:t>
            </a:r>
            <a:r>
              <a:rPr lang="en-US" sz="1400" b="1" kern="0" dirty="0" smtClean="0">
                <a:latin typeface="Courier New" pitchFamily="49" charset="0"/>
                <a:cs typeface="Courier New" pitchFamily="49" charset="0"/>
              </a:rPr>
              <a:t>no access-list 110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 </a:t>
            </a:r>
            <a:r>
              <a:rPr lang="en-US" sz="1400" b="1" kern="0" dirty="0" smtClean="0">
                <a:latin typeface="Courier New" pitchFamily="49" charset="0"/>
                <a:cs typeface="Courier New" pitchFamily="49" charset="0"/>
              </a:rPr>
              <a:t>access-list 110 permit gre host 209.165.200.226 host 209.165.200.242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 </a:t>
            </a:r>
            <a:r>
              <a:rPr lang="en-US" sz="1400" b="1" kern="0" dirty="0" smtClean="0">
                <a:latin typeface="Courier New" pitchFamily="49" charset="0"/>
                <a:cs typeface="Courier New" pitchFamily="49" charset="0"/>
              </a:rPr>
              <a:t>router eigrp 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HQ(config-router)# </a:t>
            </a:r>
            <a:r>
              <a:rPr lang="en-US" sz="1400" b="1" kern="0" dirty="0" smtClean="0">
                <a:latin typeface="Courier New" pitchFamily="49" charset="0"/>
                <a:cs typeface="Courier New" pitchFamily="49" charset="0"/>
              </a:rPr>
              <a:t>network 10.10.10.0 0.0.0.255</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HQ(config-router)# </a:t>
            </a:r>
            <a:r>
              <a:rPr lang="en-US" sz="1400" b="1" kern="0" dirty="0" smtClean="0">
                <a:latin typeface="Courier New" pitchFamily="49" charset="0"/>
                <a:cs typeface="Courier New" pitchFamily="49" charset="0"/>
              </a:rPr>
              <a:t>network 172.16.100.0 0.0.0.3</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HQ(config-router)# </a:t>
            </a:r>
            <a:r>
              <a:rPr lang="en-US" sz="1400" b="1" kern="0" dirty="0" smtClean="0">
                <a:latin typeface="Courier New" pitchFamily="49" charset="0"/>
                <a:cs typeface="Courier New" pitchFamily="49" charset="0"/>
              </a:rPr>
              <a:t>no auto-summary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HQ(config-router)#</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*Mar 27 12:02:52.483: %DUAL-5-NBRCHANGE: IP-EIGRP(0) 1: Neighbor 172.16.100.2 (Tunnel0) is up: new adjacency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HQ(config-router)#</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p:txBody>
      </p:sp>
      <p:grpSp>
        <p:nvGrpSpPr>
          <p:cNvPr id="51" name="Group 50"/>
          <p:cNvGrpSpPr/>
          <p:nvPr/>
        </p:nvGrpSpPr>
        <p:grpSpPr>
          <a:xfrm>
            <a:off x="350511" y="1163910"/>
            <a:ext cx="8431213" cy="2174646"/>
            <a:chOff x="212725" y="938442"/>
            <a:chExt cx="8431213" cy="2174646"/>
          </a:xfrm>
        </p:grpSpPr>
        <p:pic>
          <p:nvPicPr>
            <p:cNvPr id="61"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72"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74"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83"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91" name="Straight Connector 90"/>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3"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5"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6" name="Straight Connector 95"/>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9"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100"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101"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102"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103" name="Rectangle 102"/>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4" name="Rectangle 103"/>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5"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6"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7"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8"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9"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10"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11"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12"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13"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4"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5"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6"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7"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8"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9" name="Straight Connector 118"/>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20"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21"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22" name="Rectangle 121"/>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23"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4" name="Straight Arrow Connector 123"/>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6"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7" name="Straight Arrow Connector 126"/>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8" name="Left-Right Arrow 127"/>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9"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30" name="TextBox 53"/>
            <p:cNvSpPr txBox="1">
              <a:spLocks noChangeArrowheads="1"/>
            </p:cNvSpPr>
            <p:nvPr/>
          </p:nvSpPr>
          <p:spPr bwMode="auto">
            <a:xfrm>
              <a:off x="5352824" y="1152755"/>
              <a:ext cx="857927" cy="216982"/>
            </a:xfrm>
            <a:prstGeom prst="rect">
              <a:avLst/>
            </a:prstGeom>
            <a:noFill/>
            <a:ln w="9525">
              <a:noFill/>
              <a:miter lim="800000"/>
              <a:headEnd/>
              <a:tailEnd/>
            </a:ln>
          </p:spPr>
          <p:txBody>
            <a:bodyPr wrap="none">
              <a:spAutoFit/>
            </a:bodyPr>
            <a:lstStyle/>
            <a:p>
              <a:r>
                <a:rPr lang="en-US" sz="900" dirty="0" smtClean="0"/>
                <a:t>172.16.100.1</a:t>
              </a:r>
              <a:endParaRPr lang="en-US" sz="900" dirty="0"/>
            </a:p>
          </p:txBody>
        </p:sp>
        <p:sp>
          <p:nvSpPr>
            <p:cNvPr id="131" name="Rectangle 130"/>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bwMode="auto">
          <a:xfrm>
            <a:off x="724810" y="4537504"/>
            <a:ext cx="3208562" cy="2394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Verifying GRE Example</a:t>
            </a:r>
          </a:p>
        </p:txBody>
      </p:sp>
      <p:sp>
        <p:nvSpPr>
          <p:cNvPr id="48" name="Content Placeholder 47"/>
          <p:cNvSpPr>
            <a:spLocks noGrp="1"/>
          </p:cNvSpPr>
          <p:nvPr>
            <p:ph idx="11"/>
          </p:nvPr>
        </p:nvSpPr>
        <p:spPr>
          <a:xfrm>
            <a:off x="279400" y="5312230"/>
            <a:ext cx="8520354" cy="1111874"/>
          </a:xfrm>
        </p:spPr>
        <p:txBody>
          <a:bodyPr>
            <a:normAutofit/>
          </a:bodyPr>
          <a:lstStyle/>
          <a:p>
            <a:r>
              <a:rPr lang="en-US" dirty="0" smtClean="0"/>
              <a:t>Notice that the EIGRP neighbor is at the GRE tunnel IP address 172.16.100.1.</a:t>
            </a:r>
            <a:endParaRPr lang="en-US" dirty="0"/>
          </a:p>
        </p:txBody>
      </p:sp>
      <p:sp>
        <p:nvSpPr>
          <p:cNvPr id="50" name="Text Placeholder 14"/>
          <p:cNvSpPr txBox="1">
            <a:spLocks/>
          </p:cNvSpPr>
          <p:nvPr/>
        </p:nvSpPr>
        <p:spPr>
          <a:xfrm>
            <a:off x="330199" y="3641246"/>
            <a:ext cx="8531114" cy="1440543"/>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 </a:t>
            </a:r>
            <a:r>
              <a:rPr lang="en-US" sz="1400" b="1" kern="0" dirty="0" smtClean="0">
                <a:latin typeface="Courier New" pitchFamily="49" charset="0"/>
                <a:cs typeface="Courier New" pitchFamily="49" charset="0"/>
              </a:rPr>
              <a:t>show ip eigrp neighbors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IP-EIGRP neighbors for process 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   Address                 Interface       Hold Uptime   SRTT   RTO  Q  Seq</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(sec)         (ms)       Cnt Num</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0   172.16.100.1            Tu0               14 00:00:27   92  2151  0  3</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a:t>
            </a:r>
          </a:p>
        </p:txBody>
      </p:sp>
      <p:grpSp>
        <p:nvGrpSpPr>
          <p:cNvPr id="49" name="Group 48"/>
          <p:cNvGrpSpPr/>
          <p:nvPr/>
        </p:nvGrpSpPr>
        <p:grpSpPr>
          <a:xfrm>
            <a:off x="350511" y="1163910"/>
            <a:ext cx="8431213" cy="2174646"/>
            <a:chOff x="212725" y="938442"/>
            <a:chExt cx="8431213" cy="2174646"/>
          </a:xfrm>
        </p:grpSpPr>
        <p:pic>
          <p:nvPicPr>
            <p:cNvPr id="51"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1"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4"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9"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72" name="Straight Connector 71"/>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3"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90"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1" name="Straight Connector 90"/>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3"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5"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6"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9" name="Rectangle 98"/>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00" name="Rectangle 99"/>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1"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2"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3"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4"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5"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6"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7"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8"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9"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10"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1"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2"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3"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4"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5" name="Straight Connector 114"/>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6"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7"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8" name="Rectangle 117"/>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9"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20" name="Straight Arrow Connector 119"/>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2"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3" name="Straight Arrow Connector 122"/>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4" name="Left-Right Arrow 123"/>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5"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26" name="TextBox 53"/>
            <p:cNvSpPr txBox="1">
              <a:spLocks noChangeArrowheads="1"/>
            </p:cNvSpPr>
            <p:nvPr/>
          </p:nvSpPr>
          <p:spPr bwMode="auto">
            <a:xfrm>
              <a:off x="5352824" y="1152755"/>
              <a:ext cx="857927" cy="216982"/>
            </a:xfrm>
            <a:prstGeom prst="rect">
              <a:avLst/>
            </a:prstGeom>
            <a:noFill/>
            <a:ln w="9525">
              <a:noFill/>
              <a:miter lim="800000"/>
              <a:headEnd/>
              <a:tailEnd/>
            </a:ln>
          </p:spPr>
          <p:txBody>
            <a:bodyPr wrap="none">
              <a:spAutoFit/>
            </a:bodyPr>
            <a:lstStyle/>
            <a:p>
              <a:r>
                <a:rPr lang="en-US" sz="900" dirty="0" smtClean="0"/>
                <a:t>172.16.100.1</a:t>
              </a:r>
              <a:endParaRPr lang="en-US" sz="900" dirty="0"/>
            </a:p>
          </p:txBody>
        </p:sp>
        <p:sp>
          <p:nvSpPr>
            <p:cNvPr id="127" name="Rectangle 126"/>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Implementation Plan</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mtClean="0"/>
              <a:t>Deploy broadband connectivity</a:t>
            </a:r>
          </a:p>
          <a:p>
            <a:pPr marL="457200" indent="-457200">
              <a:buFont typeface="+mj-lt"/>
              <a:buAutoNum type="arabicPeriod"/>
            </a:pPr>
            <a:r>
              <a:rPr lang="en-US" smtClean="0"/>
              <a:t>Configure static routing</a:t>
            </a:r>
          </a:p>
          <a:p>
            <a:pPr marL="457200" indent="-457200">
              <a:buFont typeface="+mj-lt"/>
              <a:buAutoNum type="arabicPeriod"/>
            </a:pPr>
            <a:r>
              <a:rPr lang="en-US" smtClean="0"/>
              <a:t>Document and verify other services</a:t>
            </a:r>
          </a:p>
          <a:p>
            <a:pPr marL="457200" indent="-457200">
              <a:buFont typeface="+mj-lt"/>
              <a:buAutoNum type="arabicPeriod"/>
            </a:pPr>
            <a:r>
              <a:rPr lang="en-US" smtClean="0"/>
              <a:t>Implement and tune the IPsec VPN</a:t>
            </a:r>
          </a:p>
          <a:p>
            <a:pPr marL="457200" indent="-457200">
              <a:buFont typeface="+mj-lt"/>
              <a:buAutoNum type="arabicPeriod"/>
            </a:pPr>
            <a:r>
              <a:rPr lang="en-US" smtClean="0"/>
              <a:t>Configure GRE tunnels</a:t>
            </a:r>
          </a:p>
          <a:p>
            <a:endParaRPr lang="en-US" smtClean="0"/>
          </a:p>
          <a:p>
            <a:r>
              <a:rPr lang="en-US" b="1" smtClean="0"/>
              <a:t>Note:</a:t>
            </a:r>
          </a:p>
          <a:p>
            <a:pPr lvl="1"/>
            <a:r>
              <a:rPr lang="en-US" smtClean="0"/>
              <a:t>The implementation in this chapter is not exhaustive and other solutions could also be applied. </a:t>
            </a:r>
          </a:p>
          <a:p>
            <a:pPr lvl="1"/>
            <a:r>
              <a:rPr lang="en-US" smtClean="0"/>
              <a:t>The following is to serve as a guide and as just one possible solution to routing to a branch site.</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GRE Example</a:t>
            </a:r>
          </a:p>
        </p:txBody>
      </p:sp>
      <p:sp>
        <p:nvSpPr>
          <p:cNvPr id="48" name="Content Placeholder 47"/>
          <p:cNvSpPr>
            <a:spLocks noGrp="1"/>
          </p:cNvSpPr>
          <p:nvPr>
            <p:ph idx="11"/>
          </p:nvPr>
        </p:nvSpPr>
        <p:spPr>
          <a:xfrm>
            <a:off x="279400" y="5498926"/>
            <a:ext cx="8520354" cy="925178"/>
          </a:xfrm>
        </p:spPr>
        <p:txBody>
          <a:bodyPr>
            <a:normAutofit/>
          </a:bodyPr>
          <a:lstStyle/>
          <a:p>
            <a:r>
              <a:rPr lang="en-US" dirty="0" smtClean="0"/>
              <a:t>Pings successfully cross the Internet link over the IPsec VPN.</a:t>
            </a:r>
            <a:endParaRPr lang="en-US" dirty="0"/>
          </a:p>
        </p:txBody>
      </p:sp>
      <p:sp>
        <p:nvSpPr>
          <p:cNvPr id="50" name="Text Placeholder 14"/>
          <p:cNvSpPr txBox="1">
            <a:spLocks/>
          </p:cNvSpPr>
          <p:nvPr/>
        </p:nvSpPr>
        <p:spPr>
          <a:xfrm>
            <a:off x="330199" y="3603668"/>
            <a:ext cx="8531114" cy="1774371"/>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 </a:t>
            </a:r>
            <a:r>
              <a:rPr lang="en-US" sz="1400" b="1" kern="0" dirty="0" smtClean="0">
                <a:latin typeface="Courier New" pitchFamily="49" charset="0"/>
                <a:cs typeface="Courier New" pitchFamily="49" charset="0"/>
              </a:rPr>
              <a:t>ping 10.10.10.1 source 192.168.1.1</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Type escape sequence to abort.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Sending 5, 100-byte ICMP Echos to 10.10.10.1, timeout is 2 seconds: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Packet sent with a source address of 192.168.1.1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Success rate is 100 percent (5/5), round-trip min/avg/max = 100/100/100 ms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a:t>
            </a:r>
          </a:p>
        </p:txBody>
      </p:sp>
      <p:grpSp>
        <p:nvGrpSpPr>
          <p:cNvPr id="49" name="Group 48"/>
          <p:cNvGrpSpPr/>
          <p:nvPr/>
        </p:nvGrpSpPr>
        <p:grpSpPr>
          <a:xfrm>
            <a:off x="350511" y="1163910"/>
            <a:ext cx="8431213" cy="2174646"/>
            <a:chOff x="212725" y="938442"/>
            <a:chExt cx="8431213" cy="2174646"/>
          </a:xfrm>
        </p:grpSpPr>
        <p:pic>
          <p:nvPicPr>
            <p:cNvPr id="51" name="Picture 468" descr="Network_Cloud_Standard"/>
            <p:cNvPicPr>
              <a:picLocks noChangeAspect="1" noChangeArrowheads="1"/>
            </p:cNvPicPr>
            <p:nvPr/>
          </p:nvPicPr>
          <p:blipFill>
            <a:blip r:embed="rId3"/>
            <a:srcRect/>
            <a:stretch>
              <a:fillRect/>
            </a:stretch>
          </p:blipFill>
          <p:spPr bwMode="auto">
            <a:xfrm>
              <a:off x="3597986" y="2028826"/>
              <a:ext cx="1983070" cy="1010086"/>
            </a:xfrm>
            <a:prstGeom prst="rect">
              <a:avLst/>
            </a:prstGeom>
            <a:noFill/>
            <a:ln w="9525">
              <a:noFill/>
              <a:miter lim="800000"/>
              <a:headEnd/>
              <a:tailEnd/>
            </a:ln>
          </p:spPr>
        </p:pic>
        <p:sp>
          <p:nvSpPr>
            <p:cNvPr id="61" name="TextBox 16"/>
            <p:cNvSpPr txBox="1">
              <a:spLocks noChangeArrowheads="1"/>
            </p:cNvSpPr>
            <p:nvPr/>
          </p:nvSpPr>
          <p:spPr bwMode="auto">
            <a:xfrm>
              <a:off x="4119563" y="21002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2" name="Freeform 9"/>
            <p:cNvSpPr>
              <a:spLocks/>
            </p:cNvSpPr>
            <p:nvPr/>
          </p:nvSpPr>
          <p:spPr bwMode="auto">
            <a:xfrm rot="-1800000">
              <a:off x="4843463" y="18780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64" name="Freeform 9"/>
            <p:cNvSpPr>
              <a:spLocks/>
            </p:cNvSpPr>
            <p:nvPr/>
          </p:nvSpPr>
          <p:spPr bwMode="auto">
            <a:xfrm rot="1800000" flipV="1">
              <a:off x="2136775" y="19605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69" name="Straight Connector 68"/>
            <p:cNvCxnSpPr/>
            <p:nvPr/>
          </p:nvCxnSpPr>
          <p:spPr>
            <a:xfrm rot="10800000">
              <a:off x="1011238" y="15033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7056438" y="15017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4" name="Picture 37"/>
            <p:cNvPicPr>
              <a:picLocks noChangeArrowheads="1"/>
            </p:cNvPicPr>
            <p:nvPr/>
          </p:nvPicPr>
          <p:blipFill>
            <a:blip r:embed="rId4"/>
            <a:srcRect/>
            <a:stretch>
              <a:fillRect/>
            </a:stretch>
          </p:blipFill>
          <p:spPr bwMode="auto">
            <a:xfrm>
              <a:off x="1838325" y="1238250"/>
              <a:ext cx="906463" cy="533400"/>
            </a:xfrm>
            <a:prstGeom prst="rect">
              <a:avLst/>
            </a:prstGeom>
            <a:noFill/>
            <a:ln w="9525">
              <a:noFill/>
              <a:miter lim="800000"/>
              <a:headEnd/>
              <a:tailEnd/>
            </a:ln>
          </p:spPr>
        </p:pic>
        <p:pic>
          <p:nvPicPr>
            <p:cNvPr id="83" name="Picture 37"/>
            <p:cNvPicPr>
              <a:picLocks noChangeArrowheads="1"/>
            </p:cNvPicPr>
            <p:nvPr/>
          </p:nvPicPr>
          <p:blipFill>
            <a:blip r:embed="rId4"/>
            <a:srcRect/>
            <a:stretch>
              <a:fillRect/>
            </a:stretch>
          </p:blipFill>
          <p:spPr bwMode="auto">
            <a:xfrm>
              <a:off x="6453188" y="1238250"/>
              <a:ext cx="906462" cy="533400"/>
            </a:xfrm>
            <a:prstGeom prst="rect">
              <a:avLst/>
            </a:prstGeom>
            <a:noFill/>
            <a:ln w="9525">
              <a:noFill/>
              <a:miter lim="800000"/>
              <a:headEnd/>
              <a:tailEnd/>
            </a:ln>
          </p:spPr>
        </p:pic>
        <p:cxnSp>
          <p:nvCxnSpPr>
            <p:cNvPr id="90" name="Straight Connector 89"/>
            <p:cNvCxnSpPr/>
            <p:nvPr/>
          </p:nvCxnSpPr>
          <p:spPr>
            <a:xfrm rot="5400000">
              <a:off x="715962" y="17287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1" name="TextBox 21"/>
            <p:cNvSpPr txBox="1">
              <a:spLocks noChangeArrowheads="1"/>
            </p:cNvSpPr>
            <p:nvPr/>
          </p:nvSpPr>
          <p:spPr bwMode="auto">
            <a:xfrm>
              <a:off x="1962150" y="15128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92" name="TextBox 22"/>
            <p:cNvSpPr txBox="1">
              <a:spLocks noChangeArrowheads="1"/>
            </p:cNvSpPr>
            <p:nvPr/>
          </p:nvSpPr>
          <p:spPr bwMode="auto">
            <a:xfrm>
              <a:off x="6772275" y="15224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93" name="Picture 42" descr="File Server_Updated2005"/>
            <p:cNvPicPr>
              <a:picLocks noChangeAspect="1" noChangeArrowheads="1"/>
            </p:cNvPicPr>
            <p:nvPr/>
          </p:nvPicPr>
          <p:blipFill>
            <a:blip r:embed="rId5"/>
            <a:srcRect/>
            <a:stretch>
              <a:fillRect/>
            </a:stretch>
          </p:blipFill>
          <p:spPr bwMode="auto">
            <a:xfrm>
              <a:off x="666750" y="1943100"/>
              <a:ext cx="471488" cy="627063"/>
            </a:xfrm>
            <a:prstGeom prst="rect">
              <a:avLst/>
            </a:prstGeom>
            <a:noFill/>
            <a:ln w="9525">
              <a:noFill/>
              <a:miter lim="800000"/>
              <a:headEnd/>
              <a:tailEnd/>
            </a:ln>
          </p:spPr>
        </p:pic>
        <p:pic>
          <p:nvPicPr>
            <p:cNvPr id="95" name="Picture 41"/>
            <p:cNvPicPr>
              <a:picLocks noChangeAspect="1" noChangeArrowheads="1"/>
            </p:cNvPicPr>
            <p:nvPr/>
          </p:nvPicPr>
          <p:blipFill>
            <a:blip r:embed="rId6"/>
            <a:srcRect/>
            <a:stretch>
              <a:fillRect/>
            </a:stretch>
          </p:blipFill>
          <p:spPr bwMode="auto">
            <a:xfrm>
              <a:off x="623888" y="1371600"/>
              <a:ext cx="735012" cy="314325"/>
            </a:xfrm>
            <a:prstGeom prst="rect">
              <a:avLst/>
            </a:prstGeom>
            <a:noFill/>
            <a:ln w="9525">
              <a:noFill/>
              <a:miter lim="800000"/>
              <a:headEnd/>
              <a:tailEnd/>
            </a:ln>
          </p:spPr>
        </p:pic>
        <p:sp>
          <p:nvSpPr>
            <p:cNvPr id="96" name="Rectangle 95"/>
            <p:cNvSpPr/>
            <p:nvPr/>
          </p:nvSpPr>
          <p:spPr>
            <a:xfrm>
              <a:off x="425450" y="9715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99" name="Rectangle 98"/>
            <p:cNvSpPr/>
            <p:nvPr/>
          </p:nvSpPr>
          <p:spPr>
            <a:xfrm>
              <a:off x="7258050" y="9858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00" name="Text Box 21"/>
            <p:cNvSpPr txBox="1">
              <a:spLocks noChangeArrowheads="1"/>
            </p:cNvSpPr>
            <p:nvPr/>
          </p:nvSpPr>
          <p:spPr bwMode="auto">
            <a:xfrm>
              <a:off x="2592388" y="15970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1" name="Text Box 21"/>
            <p:cNvSpPr txBox="1">
              <a:spLocks noChangeArrowheads="1"/>
            </p:cNvSpPr>
            <p:nvPr/>
          </p:nvSpPr>
          <p:spPr bwMode="auto">
            <a:xfrm>
              <a:off x="1400175" y="14954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2" name="Text Box 21"/>
            <p:cNvSpPr txBox="1">
              <a:spLocks noChangeArrowheads="1"/>
            </p:cNvSpPr>
            <p:nvPr/>
          </p:nvSpPr>
          <p:spPr bwMode="auto">
            <a:xfrm>
              <a:off x="2225675" y="17478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103" name="Text Box 21"/>
            <p:cNvSpPr txBox="1">
              <a:spLocks noChangeArrowheads="1"/>
            </p:cNvSpPr>
            <p:nvPr/>
          </p:nvSpPr>
          <p:spPr bwMode="auto">
            <a:xfrm>
              <a:off x="1604963" y="12906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4" name="Text Box 21"/>
            <p:cNvSpPr txBox="1">
              <a:spLocks noChangeArrowheads="1"/>
            </p:cNvSpPr>
            <p:nvPr/>
          </p:nvSpPr>
          <p:spPr bwMode="auto">
            <a:xfrm>
              <a:off x="7319963" y="13001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05" name="Text Box 21"/>
            <p:cNvSpPr txBox="1">
              <a:spLocks noChangeArrowheads="1"/>
            </p:cNvSpPr>
            <p:nvPr/>
          </p:nvSpPr>
          <p:spPr bwMode="auto">
            <a:xfrm>
              <a:off x="7300913" y="15382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106" name="Text Box 21"/>
            <p:cNvSpPr txBox="1">
              <a:spLocks noChangeArrowheads="1"/>
            </p:cNvSpPr>
            <p:nvPr/>
          </p:nvSpPr>
          <p:spPr bwMode="auto">
            <a:xfrm>
              <a:off x="5572125" y="21288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107" name="Text Box 21"/>
            <p:cNvSpPr txBox="1">
              <a:spLocks noChangeArrowheads="1"/>
            </p:cNvSpPr>
            <p:nvPr/>
          </p:nvSpPr>
          <p:spPr bwMode="auto">
            <a:xfrm>
              <a:off x="3667125" y="23939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108" name="Text Box 21"/>
            <p:cNvSpPr txBox="1">
              <a:spLocks noChangeArrowheads="1"/>
            </p:cNvSpPr>
            <p:nvPr/>
          </p:nvSpPr>
          <p:spPr bwMode="auto">
            <a:xfrm>
              <a:off x="5953125" y="15938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109" name="Text Box 21"/>
            <p:cNvSpPr txBox="1">
              <a:spLocks noChangeArrowheads="1"/>
            </p:cNvSpPr>
            <p:nvPr/>
          </p:nvSpPr>
          <p:spPr bwMode="auto">
            <a:xfrm>
              <a:off x="2224088" y="21288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110" name="Text Box 21"/>
            <p:cNvSpPr txBox="1">
              <a:spLocks noChangeArrowheads="1"/>
            </p:cNvSpPr>
            <p:nvPr/>
          </p:nvSpPr>
          <p:spPr bwMode="auto">
            <a:xfrm>
              <a:off x="5000625" y="23955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111" name="Text Box 21"/>
            <p:cNvSpPr txBox="1">
              <a:spLocks noChangeArrowheads="1"/>
            </p:cNvSpPr>
            <p:nvPr/>
          </p:nvSpPr>
          <p:spPr bwMode="auto">
            <a:xfrm>
              <a:off x="6397625" y="17399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112" name="Picture 37"/>
            <p:cNvPicPr>
              <a:picLocks noChangeArrowheads="1"/>
            </p:cNvPicPr>
            <p:nvPr/>
          </p:nvPicPr>
          <p:blipFill>
            <a:blip r:embed="rId4"/>
            <a:srcRect/>
            <a:stretch>
              <a:fillRect/>
            </a:stretch>
          </p:blipFill>
          <p:spPr bwMode="auto">
            <a:xfrm>
              <a:off x="4167188" y="2414588"/>
              <a:ext cx="906462" cy="533400"/>
            </a:xfrm>
            <a:prstGeom prst="rect">
              <a:avLst/>
            </a:prstGeom>
            <a:noFill/>
            <a:ln w="9525">
              <a:noFill/>
              <a:miter lim="800000"/>
              <a:headEnd/>
              <a:tailEnd/>
            </a:ln>
          </p:spPr>
        </p:pic>
        <p:sp>
          <p:nvSpPr>
            <p:cNvPr id="113" name="TextBox 22"/>
            <p:cNvSpPr txBox="1">
              <a:spLocks noChangeArrowheads="1"/>
            </p:cNvSpPr>
            <p:nvPr/>
          </p:nvSpPr>
          <p:spPr bwMode="auto">
            <a:xfrm>
              <a:off x="4473575" y="27035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114" name="Straight Connector 113"/>
            <p:cNvCxnSpPr/>
            <p:nvPr/>
          </p:nvCxnSpPr>
          <p:spPr>
            <a:xfrm rot="5400000">
              <a:off x="7929562" y="17002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5" name="Picture 42" descr="File Server_Updated2005"/>
            <p:cNvPicPr>
              <a:picLocks noChangeAspect="1" noChangeArrowheads="1"/>
            </p:cNvPicPr>
            <p:nvPr/>
          </p:nvPicPr>
          <p:blipFill>
            <a:blip r:embed="rId5"/>
            <a:srcRect/>
            <a:stretch>
              <a:fillRect/>
            </a:stretch>
          </p:blipFill>
          <p:spPr bwMode="auto">
            <a:xfrm>
              <a:off x="7880350" y="1914525"/>
              <a:ext cx="471488" cy="627063"/>
            </a:xfrm>
            <a:prstGeom prst="rect">
              <a:avLst/>
            </a:prstGeom>
            <a:noFill/>
            <a:ln w="9525">
              <a:noFill/>
              <a:miter lim="800000"/>
              <a:headEnd/>
              <a:tailEnd/>
            </a:ln>
          </p:spPr>
        </p:pic>
        <p:pic>
          <p:nvPicPr>
            <p:cNvPr id="116" name="Picture 41"/>
            <p:cNvPicPr>
              <a:picLocks noChangeAspect="1" noChangeArrowheads="1"/>
            </p:cNvPicPr>
            <p:nvPr/>
          </p:nvPicPr>
          <p:blipFill>
            <a:blip r:embed="rId6"/>
            <a:srcRect/>
            <a:stretch>
              <a:fillRect/>
            </a:stretch>
          </p:blipFill>
          <p:spPr bwMode="auto">
            <a:xfrm>
              <a:off x="7837488" y="1343025"/>
              <a:ext cx="735012" cy="314325"/>
            </a:xfrm>
            <a:prstGeom prst="rect">
              <a:avLst/>
            </a:prstGeom>
            <a:noFill/>
            <a:ln w="9525">
              <a:noFill/>
              <a:miter lim="800000"/>
              <a:headEnd/>
              <a:tailEnd/>
            </a:ln>
          </p:spPr>
        </p:pic>
        <p:sp>
          <p:nvSpPr>
            <p:cNvPr id="117" name="Rectangle 116"/>
            <p:cNvSpPr/>
            <p:nvPr/>
          </p:nvSpPr>
          <p:spPr>
            <a:xfrm>
              <a:off x="7215188" y="25193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118" name="TextBox 51"/>
            <p:cNvSpPr txBox="1">
              <a:spLocks noChangeArrowheads="1"/>
            </p:cNvSpPr>
            <p:nvPr/>
          </p:nvSpPr>
          <p:spPr bwMode="auto">
            <a:xfrm>
              <a:off x="5991225" y="25574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119" name="Straight Arrow Connector 118"/>
            <p:cNvCxnSpPr/>
            <p:nvPr/>
          </p:nvCxnSpPr>
          <p:spPr>
            <a:xfrm rot="16200000" flipV="1">
              <a:off x="6600825" y="21764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212725" y="25384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121" name="TextBox 49"/>
            <p:cNvSpPr txBox="1">
              <a:spLocks noChangeArrowheads="1"/>
            </p:cNvSpPr>
            <p:nvPr/>
          </p:nvSpPr>
          <p:spPr bwMode="auto">
            <a:xfrm>
              <a:off x="1766888" y="25288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122" name="Straight Arrow Connector 121"/>
            <p:cNvCxnSpPr/>
            <p:nvPr/>
          </p:nvCxnSpPr>
          <p:spPr>
            <a:xfrm rot="16200000" flipV="1">
              <a:off x="1801812" y="21478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3" name="Left-Right Arrow 122"/>
            <p:cNvSpPr/>
            <p:nvPr/>
          </p:nvSpPr>
          <p:spPr>
            <a:xfrm>
              <a:off x="2830286" y="938442"/>
              <a:ext cx="3500438" cy="642938"/>
            </a:xfrm>
            <a:prstGeom prst="leftRightArrow">
              <a:avLst/>
            </a:prstGeom>
            <a:solidFill>
              <a:schemeClr val="accent2">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4" name="TextBox 52"/>
            <p:cNvSpPr txBox="1">
              <a:spLocks noChangeArrowheads="1"/>
            </p:cNvSpPr>
            <p:nvPr/>
          </p:nvSpPr>
          <p:spPr bwMode="auto">
            <a:xfrm>
              <a:off x="2842986" y="1171805"/>
              <a:ext cx="857250" cy="231775"/>
            </a:xfrm>
            <a:prstGeom prst="rect">
              <a:avLst/>
            </a:prstGeom>
            <a:noFill/>
            <a:ln w="9525">
              <a:noFill/>
              <a:miter lim="800000"/>
              <a:headEnd/>
              <a:tailEnd/>
            </a:ln>
          </p:spPr>
          <p:txBody>
            <a:bodyPr wrap="none">
              <a:spAutoFit/>
            </a:bodyPr>
            <a:lstStyle/>
            <a:p>
              <a:r>
                <a:rPr lang="en-US" sz="900" dirty="0"/>
                <a:t>172.16.100.2</a:t>
              </a:r>
            </a:p>
          </p:txBody>
        </p:sp>
        <p:sp>
          <p:nvSpPr>
            <p:cNvPr id="125" name="TextBox 53"/>
            <p:cNvSpPr txBox="1">
              <a:spLocks noChangeArrowheads="1"/>
            </p:cNvSpPr>
            <p:nvPr/>
          </p:nvSpPr>
          <p:spPr bwMode="auto">
            <a:xfrm>
              <a:off x="5352824" y="1152755"/>
              <a:ext cx="954087" cy="230187"/>
            </a:xfrm>
            <a:prstGeom prst="rect">
              <a:avLst/>
            </a:prstGeom>
            <a:noFill/>
            <a:ln w="9525">
              <a:noFill/>
              <a:miter lim="800000"/>
              <a:headEnd/>
              <a:tailEnd/>
            </a:ln>
          </p:spPr>
          <p:txBody>
            <a:bodyPr wrap="none">
              <a:spAutoFit/>
            </a:bodyPr>
            <a:lstStyle/>
            <a:p>
              <a:r>
                <a:rPr lang="en-US" sz="900" dirty="0"/>
                <a:t>172.16.100.0.1</a:t>
              </a:r>
            </a:p>
          </p:txBody>
        </p:sp>
        <p:sp>
          <p:nvSpPr>
            <p:cNvPr id="126" name="Rectangle 125"/>
            <p:cNvSpPr/>
            <p:nvPr/>
          </p:nvSpPr>
          <p:spPr>
            <a:xfrm>
              <a:off x="2820761" y="1028930"/>
              <a:ext cx="3522663" cy="458787"/>
            </a:xfrm>
            <a:prstGeom prst="rect">
              <a:avLst/>
            </a:prstGeom>
            <a:noFill/>
            <a:ln>
              <a:noFill/>
            </a:ln>
          </p:spPr>
          <p:txBody>
            <a:bodyPr anchor="ctr"/>
            <a:lstStyle/>
            <a:p>
              <a:pPr algn="ctr">
                <a:defRPr/>
              </a:pPr>
              <a:r>
                <a:rPr lang="en-US" altLang="en-US" sz="1050" b="1" dirty="0">
                  <a:ea typeface="ＭＳ Ｐゴシック" charset="-128"/>
                  <a:cs typeface="+mn-cs"/>
                </a:rPr>
                <a:t>GRE Tunnel</a:t>
              </a:r>
            </a:p>
            <a:p>
              <a:pPr algn="ctr">
                <a:defRPr/>
              </a:pPr>
              <a:r>
                <a:rPr lang="en-US" altLang="en-US" sz="1000" b="1" dirty="0">
                  <a:ea typeface="ＭＳ Ｐゴシック" charset="-128"/>
                  <a:cs typeface="+mn-cs"/>
                </a:rPr>
                <a:t>172.16.100.0/30</a:t>
              </a:r>
            </a:p>
          </p:txBody>
        </p:sp>
      </p:gr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33842" y="3091543"/>
            <a:ext cx="2670615" cy="24670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1157512" y="4804229"/>
            <a:ext cx="6723745" cy="44994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the GRE Over IPsec Configuration</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851400"/>
          </a:xfrm>
          <a:ln w="12700"/>
        </p:spPr>
        <p:txBody>
          <a:bodyPr>
            <a:noAutofit/>
          </a:bodyPr>
          <a:lstStyle/>
          <a:p>
            <a:r>
              <a:rPr lang="en-US" dirty="0" smtClean="0"/>
              <a:t>Branch# </a:t>
            </a:r>
            <a:r>
              <a:rPr lang="en-US" b="1" dirty="0" smtClean="0"/>
              <a:t>show crypto session detail</a:t>
            </a:r>
          </a:p>
          <a:p>
            <a:r>
              <a:rPr lang="en-US" dirty="0" smtClean="0"/>
              <a:t>Crypto session current status</a:t>
            </a:r>
          </a:p>
          <a:p>
            <a:endParaRPr lang="en-US" dirty="0" smtClean="0"/>
          </a:p>
          <a:p>
            <a:r>
              <a:rPr lang="en-US" dirty="0" smtClean="0"/>
              <a:t>Code: C - IKE Configuration mode, D - Dead Peer Detection     </a:t>
            </a:r>
          </a:p>
          <a:p>
            <a:r>
              <a:rPr lang="en-US" dirty="0" smtClean="0"/>
              <a:t>K - Keepalives, N - NAT-traversal, T - cTCP encapsulation     </a:t>
            </a:r>
          </a:p>
          <a:p>
            <a:r>
              <a:rPr lang="en-US" dirty="0" smtClean="0"/>
              <a:t>X - IKE Extended Authentication, F - IKE Fragmentation</a:t>
            </a:r>
          </a:p>
          <a:p>
            <a:endParaRPr lang="en-US" dirty="0" smtClean="0"/>
          </a:p>
          <a:p>
            <a:r>
              <a:rPr lang="en-US" dirty="0" smtClean="0"/>
              <a:t>Interface: Serial0/0/1</a:t>
            </a:r>
          </a:p>
          <a:p>
            <a:r>
              <a:rPr lang="en-US" dirty="0" smtClean="0"/>
              <a:t>Uptime: 00:35:47</a:t>
            </a:r>
          </a:p>
          <a:p>
            <a:r>
              <a:rPr lang="en-US" dirty="0" smtClean="0"/>
              <a:t>Session status: UP-ACTIVE     </a:t>
            </a:r>
          </a:p>
          <a:p>
            <a:r>
              <a:rPr lang="en-US" dirty="0" smtClean="0"/>
              <a:t>Peer: 209.165.200.226 port 500 fvrf: (none) ivrf: (none)</a:t>
            </a:r>
          </a:p>
          <a:p>
            <a:r>
              <a:rPr lang="en-US" dirty="0" smtClean="0"/>
              <a:t>      Phase1_id: 209.165.200.226</a:t>
            </a:r>
          </a:p>
          <a:p>
            <a:r>
              <a:rPr lang="en-US" dirty="0" smtClean="0"/>
              <a:t>      Desc: (none)</a:t>
            </a:r>
          </a:p>
          <a:p>
            <a:r>
              <a:rPr lang="en-US" dirty="0" smtClean="0"/>
              <a:t>  IKE SA: local 209.165.200.242/500 remote 209.165.200.226/500 Active </a:t>
            </a:r>
          </a:p>
          <a:p>
            <a:r>
              <a:rPr lang="en-US" dirty="0" smtClean="0"/>
              <a:t>          Capabilities:(none) connid:1002 lifetime:23:24:11</a:t>
            </a:r>
          </a:p>
          <a:p>
            <a:r>
              <a:rPr lang="en-US" dirty="0" smtClean="0"/>
              <a:t>  IPSEC FLOW: permit 47 host 209.165.200.242 host 209.165.200.226 </a:t>
            </a:r>
          </a:p>
          <a:p>
            <a:r>
              <a:rPr lang="en-US" dirty="0" smtClean="0"/>
              <a:t>        Active SAs: 2, origin: crypto map</a:t>
            </a:r>
          </a:p>
          <a:p>
            <a:r>
              <a:rPr lang="en-US" dirty="0" smtClean="0"/>
              <a:t>        Inbound:  #pkts dec'ed 142 drop 0 life (BPSKBPSec) 4495354/1452</a:t>
            </a:r>
          </a:p>
          <a:p>
            <a:r>
              <a:rPr lang="en-US" dirty="0" smtClean="0"/>
              <a:t>        Outbound: #pkts enc'ed 211 drop 1 life (BPSKBPSec) 4495345/1452</a:t>
            </a:r>
          </a:p>
          <a:p>
            <a:endParaRPr lang="en-US" dirty="0" smtClean="0"/>
          </a:p>
          <a:p>
            <a:r>
              <a:rPr lang="en-US" dirty="0" smtClean="0"/>
              <a:t>Branch#</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Planning for Mobile Worker Implementations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Connecting a Mobile Worker</a:t>
            </a:r>
            <a:endParaRPr lang="en-US" dirty="0"/>
          </a:p>
        </p:txBody>
      </p:sp>
      <p:sp>
        <p:nvSpPr>
          <p:cNvPr id="3" name="Content Placeholder 2"/>
          <p:cNvSpPr>
            <a:spLocks noGrp="1"/>
          </p:cNvSpPr>
          <p:nvPr>
            <p:ph idx="1"/>
          </p:nvPr>
        </p:nvSpPr>
        <p:spPr/>
        <p:txBody>
          <a:bodyPr/>
          <a:lstStyle/>
          <a:p>
            <a:r>
              <a:rPr lang="en-US" smtClean="0"/>
              <a:t>There are many challenges to connecting an increasingly mobile workforce.</a:t>
            </a:r>
          </a:p>
          <a:p>
            <a:r>
              <a:rPr lang="en-US" smtClean="0"/>
              <a:t>Mobile workers have become power users who may not even need a full-time office but require a professional environment and support services on-demand. </a:t>
            </a:r>
          </a:p>
          <a:p>
            <a:r>
              <a:rPr lang="en-US" smtClean="0"/>
              <a:t>From collaboration to presence services, remote-access solutions are an extension of the converged network and present similar requirements in terms of security, quality of service (QoS), and management transparency.</a:t>
            </a:r>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Mobile Worker Considerations</a:t>
            </a:r>
            <a:endParaRPr lang="en-US" dirty="0"/>
          </a:p>
        </p:txBody>
      </p:sp>
      <p:sp>
        <p:nvSpPr>
          <p:cNvPr id="3" name="Content Placeholder 2"/>
          <p:cNvSpPr>
            <a:spLocks noGrp="1"/>
          </p:cNvSpPr>
          <p:nvPr>
            <p:ph idx="1"/>
          </p:nvPr>
        </p:nvSpPr>
        <p:spPr/>
        <p:txBody>
          <a:bodyPr/>
          <a:lstStyle/>
          <a:p>
            <a:r>
              <a:rPr lang="en-US" smtClean="0"/>
              <a:t>In addition </a:t>
            </a:r>
            <a:r>
              <a:rPr lang="en-US" dirty="0" smtClean="0"/>
              <a:t>to the regular email and Internet support, mobile workers are increasingly requesting support for high-bandwidth applications including:</a:t>
            </a:r>
          </a:p>
          <a:p>
            <a:pPr lvl="1"/>
            <a:r>
              <a:rPr lang="en-US" dirty="0" smtClean="0"/>
              <a:t>Mission-critical applications</a:t>
            </a:r>
          </a:p>
          <a:p>
            <a:pPr lvl="1"/>
            <a:r>
              <a:rPr lang="en-US" dirty="0" smtClean="0"/>
              <a:t>Real-time collaboration</a:t>
            </a:r>
          </a:p>
          <a:p>
            <a:pPr lvl="1"/>
            <a:r>
              <a:rPr lang="en-US" dirty="0" smtClean="0"/>
              <a:t>Voice</a:t>
            </a:r>
          </a:p>
          <a:p>
            <a:pPr lvl="1"/>
            <a:r>
              <a:rPr lang="en-US" dirty="0" smtClean="0"/>
              <a:t>Video</a:t>
            </a:r>
          </a:p>
          <a:p>
            <a:pPr lvl="1"/>
            <a:r>
              <a:rPr lang="en-US" dirty="0" smtClean="0"/>
              <a:t>Videoconferencing</a:t>
            </a:r>
          </a:p>
          <a:p>
            <a:r>
              <a:rPr lang="en-US" dirty="0" smtClean="0"/>
              <a:t>Therefore, a major consideration when connecting a mobile worker is the choice of a suitable network access technology.</a:t>
            </a:r>
          </a:p>
          <a:p>
            <a:pPr lvl="1"/>
            <a:endParaRPr lang="en-US" dirty="0" smtClean="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5654" name="Picture 6"/>
          <p:cNvPicPr>
            <a:picLocks noChangeAspect="1" noChangeArrowheads="1"/>
          </p:cNvPicPr>
          <p:nvPr/>
        </p:nvPicPr>
        <p:blipFill>
          <a:blip r:embed="rId2"/>
          <a:srcRect/>
          <a:stretch>
            <a:fillRect/>
          </a:stretch>
        </p:blipFill>
        <p:spPr bwMode="auto">
          <a:xfrm>
            <a:off x="841058" y="1266508"/>
            <a:ext cx="3132137" cy="985837"/>
          </a:xfrm>
          <a:prstGeom prst="rect">
            <a:avLst/>
          </a:prstGeom>
          <a:noFill/>
          <a:ln w="9525" algn="ctr">
            <a:noFill/>
            <a:miter lim="800000"/>
            <a:headEnd/>
            <a:tailEnd/>
          </a:ln>
        </p:spPr>
      </p:pic>
      <p:pic>
        <p:nvPicPr>
          <p:cNvPr id="2075657" name="Picture 9"/>
          <p:cNvPicPr>
            <a:picLocks noChangeAspect="1" noChangeArrowheads="1"/>
          </p:cNvPicPr>
          <p:nvPr/>
        </p:nvPicPr>
        <p:blipFill>
          <a:blip r:embed="rId3"/>
          <a:srcRect/>
          <a:stretch>
            <a:fillRect/>
          </a:stretch>
        </p:blipFill>
        <p:spPr bwMode="auto">
          <a:xfrm>
            <a:off x="4016058" y="2961323"/>
            <a:ext cx="4556125" cy="1150937"/>
          </a:xfrm>
          <a:prstGeom prst="rect">
            <a:avLst/>
          </a:prstGeom>
          <a:noFill/>
          <a:ln w="9525" algn="ctr">
            <a:noFill/>
            <a:miter lim="800000"/>
            <a:headEnd/>
            <a:tailEnd/>
          </a:ln>
        </p:spPr>
      </p:pic>
      <p:pic>
        <p:nvPicPr>
          <p:cNvPr id="2075658" name="Picture 10"/>
          <p:cNvPicPr>
            <a:picLocks noChangeAspect="1" noChangeArrowheads="1"/>
          </p:cNvPicPr>
          <p:nvPr/>
        </p:nvPicPr>
        <p:blipFill>
          <a:blip r:embed="rId4"/>
          <a:srcRect/>
          <a:stretch>
            <a:fillRect/>
          </a:stretch>
        </p:blipFill>
        <p:spPr bwMode="auto">
          <a:xfrm>
            <a:off x="918845" y="2956560"/>
            <a:ext cx="3092450" cy="1181100"/>
          </a:xfrm>
          <a:prstGeom prst="rect">
            <a:avLst/>
          </a:prstGeom>
          <a:noFill/>
          <a:ln w="9525" algn="ctr">
            <a:noFill/>
            <a:miter lim="800000"/>
            <a:headEnd/>
            <a:tailEnd/>
          </a:ln>
        </p:spPr>
      </p:pic>
      <p:pic>
        <p:nvPicPr>
          <p:cNvPr id="2075660" name="Picture 12"/>
          <p:cNvPicPr>
            <a:picLocks noChangeAspect="1" noChangeArrowheads="1"/>
          </p:cNvPicPr>
          <p:nvPr/>
        </p:nvPicPr>
        <p:blipFill>
          <a:blip r:embed="rId5"/>
          <a:srcRect/>
          <a:stretch>
            <a:fillRect/>
          </a:stretch>
        </p:blipFill>
        <p:spPr bwMode="auto">
          <a:xfrm>
            <a:off x="5037138" y="4649470"/>
            <a:ext cx="3443287" cy="1346200"/>
          </a:xfrm>
          <a:prstGeom prst="rect">
            <a:avLst/>
          </a:prstGeom>
          <a:noFill/>
          <a:ln w="9525" algn="ctr">
            <a:noFill/>
            <a:miter lim="800000"/>
            <a:headEnd/>
            <a:tailEnd/>
          </a:ln>
        </p:spPr>
      </p:pic>
      <p:pic>
        <p:nvPicPr>
          <p:cNvPr id="2075661" name="Picture 13"/>
          <p:cNvPicPr>
            <a:picLocks noChangeAspect="1" noChangeArrowheads="1"/>
          </p:cNvPicPr>
          <p:nvPr/>
        </p:nvPicPr>
        <p:blipFill>
          <a:blip r:embed="rId6"/>
          <a:srcRect/>
          <a:stretch>
            <a:fillRect/>
          </a:stretch>
        </p:blipFill>
        <p:spPr bwMode="auto">
          <a:xfrm>
            <a:off x="715963" y="4643120"/>
            <a:ext cx="4321175" cy="1414463"/>
          </a:xfrm>
          <a:prstGeom prst="rect">
            <a:avLst/>
          </a:prstGeom>
          <a:noFill/>
          <a:ln w="9525" algn="ctr">
            <a:noFill/>
            <a:miter lim="800000"/>
            <a:headEnd/>
            <a:tailEnd/>
          </a:ln>
        </p:spPr>
      </p:pic>
      <p:sp>
        <p:nvSpPr>
          <p:cNvPr id="2075650" name="Rectangle 2"/>
          <p:cNvSpPr>
            <a:spLocks noGrp="1" noChangeArrowheads="1"/>
          </p:cNvSpPr>
          <p:nvPr>
            <p:ph type="title"/>
          </p:nvPr>
        </p:nvSpPr>
        <p:spPr/>
        <p:txBody>
          <a:bodyPr/>
          <a:lstStyle/>
          <a:p>
            <a:pPr eaLnBrk="1" hangingPunct="1">
              <a:defRPr/>
            </a:pPr>
            <a:r>
              <a:rPr lang="en-US" dirty="0" smtClean="0"/>
              <a:t>Connecting Mobile Workers</a:t>
            </a:r>
          </a:p>
        </p:txBody>
      </p:sp>
      <p:pic>
        <p:nvPicPr>
          <p:cNvPr id="1026" name="Picture 2"/>
          <p:cNvPicPr>
            <a:picLocks noChangeAspect="1" noChangeArrowheads="1"/>
          </p:cNvPicPr>
          <p:nvPr/>
        </p:nvPicPr>
        <p:blipFill>
          <a:blip r:embed="rId7"/>
          <a:srcRect/>
          <a:stretch>
            <a:fillRect/>
          </a:stretch>
        </p:blipFill>
        <p:spPr bwMode="auto">
          <a:xfrm>
            <a:off x="3954780" y="1177029"/>
            <a:ext cx="4331970" cy="1230890"/>
          </a:xfrm>
          <a:prstGeom prst="rect">
            <a:avLst/>
          </a:prstGeom>
          <a:noFill/>
          <a:ln w="9525">
            <a:noFill/>
            <a:miter lim="800000"/>
            <a:headEnd/>
            <a:tailEnd/>
          </a:ln>
        </p:spPr>
      </p:pic>
      <p:sp>
        <p:nvSpPr>
          <p:cNvPr id="11" name="Rectangle 10"/>
          <p:cNvSpPr/>
          <p:nvPr/>
        </p:nvSpPr>
        <p:spPr bwMode="auto">
          <a:xfrm>
            <a:off x="2926080" y="1291590"/>
            <a:ext cx="1085850" cy="217170"/>
          </a:xfrm>
          <a:prstGeom prst="rect">
            <a:avLst/>
          </a:prstGeom>
          <a:solidFill>
            <a:schemeClr val="bg1"/>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75654"/>
                                        </p:tgtEl>
                                        <p:attrNameLst>
                                          <p:attrName>style.visibility</p:attrName>
                                        </p:attrNameLst>
                                      </p:cBhvr>
                                      <p:to>
                                        <p:strVal val="visible"/>
                                      </p:to>
                                    </p:set>
                                    <p:animEffect transition="in" filter="fade">
                                      <p:cBhvr>
                                        <p:cTn id="7" dur="500"/>
                                        <p:tgtEl>
                                          <p:spTgt spid="20756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5657"/>
                                        </p:tgtEl>
                                        <p:attrNameLst>
                                          <p:attrName>style.visibility</p:attrName>
                                        </p:attrNameLst>
                                      </p:cBhvr>
                                      <p:to>
                                        <p:strVal val="visible"/>
                                      </p:to>
                                    </p:set>
                                    <p:animEffect transition="in" filter="fade">
                                      <p:cBhvr>
                                        <p:cTn id="12" dur="500"/>
                                        <p:tgtEl>
                                          <p:spTgt spid="20756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75658"/>
                                        </p:tgtEl>
                                        <p:attrNameLst>
                                          <p:attrName>style.visibility</p:attrName>
                                        </p:attrNameLst>
                                      </p:cBhvr>
                                      <p:to>
                                        <p:strVal val="visible"/>
                                      </p:to>
                                    </p:set>
                                    <p:animEffect transition="in" filter="fade">
                                      <p:cBhvr>
                                        <p:cTn id="17" dur="500"/>
                                        <p:tgtEl>
                                          <p:spTgt spid="20756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75660"/>
                                        </p:tgtEl>
                                        <p:attrNameLst>
                                          <p:attrName>style.visibility</p:attrName>
                                        </p:attrNameLst>
                                      </p:cBhvr>
                                      <p:to>
                                        <p:strVal val="visible"/>
                                      </p:to>
                                    </p:set>
                                    <p:animEffect transition="in" filter="fade">
                                      <p:cBhvr>
                                        <p:cTn id="22" dur="500"/>
                                        <p:tgtEl>
                                          <p:spTgt spid="207566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75661"/>
                                        </p:tgtEl>
                                        <p:attrNameLst>
                                          <p:attrName>style.visibility</p:attrName>
                                        </p:attrNameLst>
                                      </p:cBhvr>
                                      <p:to>
                                        <p:strVal val="visible"/>
                                      </p:to>
                                    </p:set>
                                    <p:animEffect transition="in" filter="fade">
                                      <p:cBhvr>
                                        <p:cTn id="27" dur="500"/>
                                        <p:tgtEl>
                                          <p:spTgt spid="2075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Mobile Worker Considerations</a:t>
            </a:r>
            <a:endParaRPr lang="en-US" dirty="0"/>
          </a:p>
        </p:txBody>
      </p:sp>
      <p:sp>
        <p:nvSpPr>
          <p:cNvPr id="3" name="Content Placeholder 2"/>
          <p:cNvSpPr>
            <a:spLocks noGrp="1"/>
          </p:cNvSpPr>
          <p:nvPr>
            <p:ph idx="1"/>
          </p:nvPr>
        </p:nvSpPr>
        <p:spPr/>
        <p:txBody>
          <a:bodyPr/>
          <a:lstStyle/>
          <a:p>
            <a:r>
              <a:rPr lang="en-US" dirty="0" smtClean="0"/>
              <a:t>Other mobile worker considerations include:</a:t>
            </a:r>
          </a:p>
          <a:p>
            <a:pPr lvl="1"/>
            <a:r>
              <a:rPr lang="en-US" dirty="0" smtClean="0"/>
              <a:t>Security </a:t>
            </a:r>
          </a:p>
          <a:p>
            <a:pPr lvl="1"/>
            <a:r>
              <a:rPr lang="en-US" dirty="0" smtClean="0"/>
              <a:t>Authentication</a:t>
            </a:r>
          </a:p>
          <a:p>
            <a:pPr lvl="1"/>
            <a:r>
              <a:rPr lang="en-US" dirty="0" smtClean="0"/>
              <a:t>IPsec and Secure Sockets Layer (SSL) VPNs</a:t>
            </a:r>
          </a:p>
          <a:p>
            <a:pPr lvl="1"/>
            <a:r>
              <a:rPr lang="en-US" dirty="0" smtClean="0"/>
              <a:t>Quality of Service (QoS): </a:t>
            </a:r>
          </a:p>
          <a:p>
            <a:pPr lvl="1"/>
            <a:r>
              <a:rPr lang="en-US" dirty="0" smtClean="0"/>
              <a:t>Management</a:t>
            </a:r>
          </a:p>
          <a:p>
            <a:pPr lvl="1"/>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466" name="Rectangle 2"/>
          <p:cNvSpPr>
            <a:spLocks noGrp="1" noChangeArrowheads="1"/>
          </p:cNvSpPr>
          <p:nvPr>
            <p:ph type="title"/>
          </p:nvPr>
        </p:nvSpPr>
        <p:spPr/>
        <p:txBody>
          <a:bodyPr/>
          <a:lstStyle/>
          <a:p>
            <a:r>
              <a:rPr lang="en-US" dirty="0" smtClean="0"/>
              <a:t>Enterprise Mobile Worker Considerations</a:t>
            </a:r>
            <a:endParaRPr lang="en-US" dirty="0"/>
          </a:p>
        </p:txBody>
      </p:sp>
      <p:sp>
        <p:nvSpPr>
          <p:cNvPr id="958467" name="Rectangle 3"/>
          <p:cNvSpPr>
            <a:spLocks noGrp="1" noChangeArrowheads="1"/>
          </p:cNvSpPr>
          <p:nvPr>
            <p:ph idx="1"/>
          </p:nvPr>
        </p:nvSpPr>
        <p:spPr/>
        <p:txBody>
          <a:bodyPr>
            <a:normAutofit/>
          </a:bodyPr>
          <a:lstStyle/>
          <a:p>
            <a:r>
              <a:rPr lang="en-US" b="1" dirty="0" smtClean="0"/>
              <a:t>Security:</a:t>
            </a:r>
            <a:r>
              <a:rPr lang="en-US" dirty="0" smtClean="0"/>
              <a:t> </a:t>
            </a:r>
          </a:p>
          <a:p>
            <a:pPr lvl="1"/>
            <a:r>
              <a:rPr lang="en-US" dirty="0" smtClean="0"/>
              <a:t>Security options safeguard the corporate network and close unguarded back doors. </a:t>
            </a:r>
          </a:p>
          <a:p>
            <a:pPr lvl="1"/>
            <a:r>
              <a:rPr lang="en-US" dirty="0" smtClean="0"/>
              <a:t>Deploying firewall, intrusion prevention, and URL filtering services meets most security needs. </a:t>
            </a:r>
          </a:p>
          <a:p>
            <a:r>
              <a:rPr lang="en-US" b="1" smtClean="0"/>
              <a:t>Authentication</a:t>
            </a:r>
            <a:r>
              <a:rPr lang="en-US" b="1" dirty="0" smtClean="0"/>
              <a:t>:</a:t>
            </a:r>
            <a:r>
              <a:rPr lang="en-US" dirty="0" smtClean="0"/>
              <a:t> </a:t>
            </a:r>
          </a:p>
          <a:p>
            <a:pPr lvl="1"/>
            <a:r>
              <a:rPr lang="en-US" dirty="0" smtClean="0"/>
              <a:t>Authentication defines who gains access to resources. </a:t>
            </a:r>
          </a:p>
          <a:p>
            <a:pPr lvl="1"/>
            <a:r>
              <a:rPr lang="en-US" dirty="0" smtClean="0"/>
              <a:t>Identity-based network services using authentication, authorization, and accounting (AAA) servers, 802.1X port-based access control, Cisco security, and trust agents are used. </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2946" name="Rectangle 2"/>
          <p:cNvSpPr>
            <a:spLocks noGrp="1" noChangeArrowheads="1"/>
          </p:cNvSpPr>
          <p:nvPr>
            <p:ph type="title"/>
          </p:nvPr>
        </p:nvSpPr>
        <p:spPr/>
        <p:txBody>
          <a:bodyPr/>
          <a:lstStyle/>
          <a:p>
            <a:r>
              <a:rPr lang="en-US" dirty="0" smtClean="0"/>
              <a:t>Enterprise Mobile Worker Considerations</a:t>
            </a:r>
            <a:endParaRPr lang="en-US" dirty="0"/>
          </a:p>
        </p:txBody>
      </p:sp>
      <p:sp>
        <p:nvSpPr>
          <p:cNvPr id="1362947" name="Rectangle 3"/>
          <p:cNvSpPr>
            <a:spLocks noGrp="1" noChangeArrowheads="1"/>
          </p:cNvSpPr>
          <p:nvPr>
            <p:ph idx="1"/>
          </p:nvPr>
        </p:nvSpPr>
        <p:spPr/>
        <p:txBody>
          <a:bodyPr>
            <a:normAutofit/>
          </a:bodyPr>
          <a:lstStyle/>
          <a:p>
            <a:r>
              <a:rPr lang="en-US" b="1" dirty="0" smtClean="0"/>
              <a:t>IPsec and Secure Sockets Layer (SSL) VPNs:</a:t>
            </a:r>
            <a:r>
              <a:rPr lang="en-US" dirty="0" smtClean="0"/>
              <a:t> </a:t>
            </a:r>
          </a:p>
          <a:p>
            <a:pPr lvl="1"/>
            <a:r>
              <a:rPr lang="en-US" dirty="0" smtClean="0"/>
              <a:t>Encrypts traffic traversing unsecure links.</a:t>
            </a:r>
          </a:p>
          <a:p>
            <a:pPr lvl="1"/>
            <a:r>
              <a:rPr lang="en-US" dirty="0" smtClean="0"/>
              <a:t>The type of VPN must be carefully considered and implemented</a:t>
            </a:r>
          </a:p>
          <a:p>
            <a:pPr lvl="2"/>
            <a:r>
              <a:rPr lang="en-US" dirty="0" smtClean="0"/>
              <a:t>Site-to-site VPNs provide an always-on transparent VPN connection. </a:t>
            </a:r>
          </a:p>
          <a:p>
            <a:pPr lvl="2"/>
            <a:r>
              <a:rPr lang="en-US" dirty="0" smtClean="0"/>
              <a:t>Remote access VPNs provide on-demand secured connections. </a:t>
            </a:r>
          </a:p>
          <a:p>
            <a:r>
              <a:rPr lang="en-US" b="1" smtClean="0"/>
              <a:t>Quality </a:t>
            </a:r>
            <a:r>
              <a:rPr lang="en-US" b="1" dirty="0"/>
              <a:t>of Service (QoS):</a:t>
            </a:r>
            <a:r>
              <a:rPr lang="en-US" dirty="0"/>
              <a:t> </a:t>
            </a:r>
          </a:p>
          <a:p>
            <a:pPr lvl="1"/>
            <a:r>
              <a:rPr lang="en-US" dirty="0"/>
              <a:t>QoS mechanisms prioritize the </a:t>
            </a:r>
            <a:r>
              <a:rPr lang="en-US" dirty="0" smtClean="0"/>
              <a:t>traffic and </a:t>
            </a:r>
            <a:r>
              <a:rPr lang="en-US" dirty="0"/>
              <a:t>ensure adequate performance for applications that are sensitive to delay and jitter (for example, voice and video). </a:t>
            </a:r>
            <a:endParaRPr lang="en-US" b="1"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4994" name="Rectangle 2"/>
          <p:cNvSpPr>
            <a:spLocks noGrp="1" noChangeArrowheads="1"/>
          </p:cNvSpPr>
          <p:nvPr>
            <p:ph type="title"/>
          </p:nvPr>
        </p:nvSpPr>
        <p:spPr/>
        <p:txBody>
          <a:bodyPr/>
          <a:lstStyle/>
          <a:p>
            <a:r>
              <a:rPr lang="en-US" dirty="0" smtClean="0"/>
              <a:t>Enterprise Mobile Worker Considerations</a:t>
            </a:r>
            <a:endParaRPr lang="en-US" dirty="0"/>
          </a:p>
        </p:txBody>
      </p:sp>
      <p:sp>
        <p:nvSpPr>
          <p:cNvPr id="1364995" name="Rectangle 3"/>
          <p:cNvSpPr>
            <a:spLocks noGrp="1" noChangeArrowheads="1"/>
          </p:cNvSpPr>
          <p:nvPr>
            <p:ph idx="1"/>
          </p:nvPr>
        </p:nvSpPr>
        <p:spPr/>
        <p:txBody>
          <a:bodyPr/>
          <a:lstStyle/>
          <a:p>
            <a:r>
              <a:rPr lang="en-US" b="1" dirty="0"/>
              <a:t>Management:</a:t>
            </a:r>
            <a:r>
              <a:rPr lang="en-US" dirty="0"/>
              <a:t> </a:t>
            </a:r>
          </a:p>
          <a:p>
            <a:pPr lvl="1"/>
            <a:r>
              <a:rPr lang="en-US" dirty="0"/>
              <a:t>Information Technology (IT) staff centrally manage and support teleworker connections and equipment, and transparently configure and push security and other policies to the remote devices. </a:t>
            </a:r>
          </a:p>
          <a:p>
            <a:pPr lvl="1"/>
            <a:r>
              <a:rPr lang="en-US" dirty="0"/>
              <a:t>Tools are available that implement performance and fault management and monitor service level agreements (SLAs).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Implementation Plan</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b="1" smtClean="0"/>
              <a:t>Deploy broadband connectivity</a:t>
            </a:r>
          </a:p>
          <a:p>
            <a:pPr marL="457200" indent="-457200">
              <a:buFont typeface="+mj-lt"/>
              <a:buAutoNum type="arabicPeriod"/>
            </a:pPr>
            <a:r>
              <a:rPr lang="en-US" smtClean="0"/>
              <a:t>Configure static routing</a:t>
            </a:r>
          </a:p>
          <a:p>
            <a:pPr marL="457200" indent="-457200">
              <a:buFont typeface="+mj-lt"/>
              <a:buAutoNum type="arabicPeriod"/>
            </a:pPr>
            <a:r>
              <a:rPr lang="en-US" smtClean="0"/>
              <a:t>Document and verify other services</a:t>
            </a:r>
          </a:p>
          <a:p>
            <a:pPr marL="457200" indent="-457200">
              <a:buFont typeface="+mj-lt"/>
              <a:buAutoNum type="arabicPeriod"/>
            </a:pPr>
            <a:r>
              <a:rPr lang="en-US" smtClean="0"/>
              <a:t>Implement and tune the IPsec VPN</a:t>
            </a:r>
          </a:p>
          <a:p>
            <a:pPr marL="457200" indent="-457200">
              <a:buFont typeface="+mj-lt"/>
              <a:buAutoNum type="arabicPeriod"/>
            </a:pPr>
            <a:r>
              <a:rPr lang="en-US" smtClean="0"/>
              <a:t>Configure GRE tunnels</a:t>
            </a:r>
          </a:p>
          <a:p>
            <a:endParaRPr lang="en-US" dirty="0"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0898" name="Rectangle 2"/>
          <p:cNvSpPr>
            <a:spLocks noGrp="1" noChangeArrowheads="1"/>
          </p:cNvSpPr>
          <p:nvPr>
            <p:ph type="title"/>
          </p:nvPr>
        </p:nvSpPr>
        <p:spPr/>
        <p:txBody>
          <a:bodyPr/>
          <a:lstStyle/>
          <a:p>
            <a:r>
              <a:rPr lang="en-US" dirty="0" smtClean="0"/>
              <a:t>Business-Ready Mobile User Solution</a:t>
            </a:r>
            <a:endParaRPr lang="en-US" dirty="0"/>
          </a:p>
        </p:txBody>
      </p:sp>
      <p:sp>
        <p:nvSpPr>
          <p:cNvPr id="1360899" name="Rectangle 3"/>
          <p:cNvSpPr>
            <a:spLocks noGrp="1" noChangeArrowheads="1"/>
          </p:cNvSpPr>
          <p:nvPr>
            <p:ph idx="1"/>
          </p:nvPr>
        </p:nvSpPr>
        <p:spPr/>
        <p:txBody>
          <a:bodyPr/>
          <a:lstStyle/>
          <a:p>
            <a:r>
              <a:rPr lang="en-US" dirty="0"/>
              <a:t>The Cisco enterprise teleworker broadband solution </a:t>
            </a:r>
            <a:r>
              <a:rPr lang="en-US" dirty="0" smtClean="0"/>
              <a:t>to deliver an </a:t>
            </a:r>
            <a:r>
              <a:rPr lang="en-US" dirty="0"/>
              <a:t>always-on, secure voice and data service to </a:t>
            </a:r>
            <a:r>
              <a:rPr lang="en-US" dirty="0" smtClean="0"/>
              <a:t>SOHOs creating </a:t>
            </a:r>
            <a:r>
              <a:rPr lang="en-US" dirty="0"/>
              <a:t>a flexible work environment. </a:t>
            </a:r>
          </a:p>
          <a:p>
            <a:pPr lvl="1"/>
            <a:r>
              <a:rPr lang="en-US" dirty="0" smtClean="0"/>
              <a:t>The always-on VPN grants employees easy access to authorized services and applications. </a:t>
            </a:r>
          </a:p>
          <a:p>
            <a:pPr lvl="1"/>
            <a:r>
              <a:rPr lang="en-US" dirty="0" smtClean="0"/>
              <a:t>Adding </a:t>
            </a:r>
            <a:r>
              <a:rPr lang="en-US" dirty="0"/>
              <a:t>IP phones enhances productivity by allowing access to centralized IP communications with voice and unified messaging</a:t>
            </a:r>
            <a:r>
              <a:rPr lang="en-US" dirty="0" smtClean="0"/>
              <a:t>.</a:t>
            </a:r>
          </a:p>
          <a:p>
            <a:pPr lvl="1"/>
            <a:r>
              <a:rPr lang="en-US" dirty="0" smtClean="0"/>
              <a:t>Centralized management minimizes support overhead and costs. Integrated security allows easy extension of HQ security policies to teleworkers. </a:t>
            </a:r>
          </a:p>
          <a:p>
            <a:pPr lvl="1"/>
            <a:endParaRPr lang="en-US"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Mobile Workers</a:t>
            </a:r>
            <a:endParaRPr lang="en-US" dirty="0"/>
          </a:p>
        </p:txBody>
      </p:sp>
      <p:sp>
        <p:nvSpPr>
          <p:cNvPr id="3" name="Content Placeholder 2"/>
          <p:cNvSpPr>
            <a:spLocks noGrp="1"/>
          </p:cNvSpPr>
          <p:nvPr>
            <p:ph idx="1"/>
          </p:nvPr>
        </p:nvSpPr>
        <p:spPr>
          <a:xfrm>
            <a:off x="279401" y="5994400"/>
            <a:ext cx="8632370" cy="406400"/>
          </a:xfrm>
        </p:spPr>
        <p:txBody>
          <a:bodyPr>
            <a:normAutofit fontScale="92500" lnSpcReduction="10000"/>
          </a:bodyPr>
          <a:lstStyle/>
          <a:p>
            <a:r>
              <a:rPr lang="en-US" dirty="0" smtClean="0"/>
              <a:t>The choice of implementation will affect the routing solution.</a:t>
            </a:r>
            <a:endParaRPr lang="en-US" dirty="0"/>
          </a:p>
        </p:txBody>
      </p:sp>
      <p:pic>
        <p:nvPicPr>
          <p:cNvPr id="4" name="Picture 4"/>
          <p:cNvPicPr>
            <a:picLocks noChangeAspect="1" noChangeArrowheads="1"/>
          </p:cNvPicPr>
          <p:nvPr/>
        </p:nvPicPr>
        <p:blipFill>
          <a:blip r:embed="rId2"/>
          <a:srcRect/>
          <a:stretch>
            <a:fillRect/>
          </a:stretch>
        </p:blipFill>
        <p:spPr bwMode="auto">
          <a:xfrm>
            <a:off x="3418241" y="1828800"/>
            <a:ext cx="5725759" cy="4005262"/>
          </a:xfrm>
          <a:prstGeom prst="rect">
            <a:avLst/>
          </a:prstGeom>
          <a:noFill/>
          <a:ln w="9525" algn="ctr">
            <a:noFill/>
            <a:miter lim="800000"/>
            <a:headEnd/>
            <a:tailEnd/>
          </a:ln>
        </p:spPr>
      </p:pic>
      <p:sp>
        <p:nvSpPr>
          <p:cNvPr id="7" name="Rectangle 6"/>
          <p:cNvSpPr/>
          <p:nvPr/>
        </p:nvSpPr>
        <p:spPr>
          <a:xfrm>
            <a:off x="2689319" y="972458"/>
            <a:ext cx="5972629" cy="757130"/>
          </a:xfrm>
          <a:prstGeom prst="rect">
            <a:avLst/>
          </a:prstGeom>
          <a:solidFill>
            <a:srgbClr val="E9B5ED"/>
          </a:solidFill>
          <a:ln>
            <a:solidFill>
              <a:schemeClr val="tx1"/>
            </a:solidFill>
          </a:ln>
        </p:spPr>
        <p:txBody>
          <a:bodyPr wrap="square">
            <a:spAutoFit/>
          </a:bodyPr>
          <a:lstStyle/>
          <a:p>
            <a:pPr algn="l"/>
            <a:r>
              <a:rPr lang="en-US" sz="1600" b="1" dirty="0" smtClean="0"/>
              <a:t>Remote-Access VPN </a:t>
            </a:r>
            <a:r>
              <a:rPr lang="en-US" sz="1600" dirty="0" smtClean="0"/>
              <a:t>users will use a portable device (i.e., laptop) to initiate a VPN connection using either a VPN client software or an SSL Internet browser connection.</a:t>
            </a:r>
          </a:p>
        </p:txBody>
      </p:sp>
      <p:sp>
        <p:nvSpPr>
          <p:cNvPr id="9" name="Rectangle 8"/>
          <p:cNvSpPr/>
          <p:nvPr/>
        </p:nvSpPr>
        <p:spPr>
          <a:xfrm>
            <a:off x="507999" y="2543864"/>
            <a:ext cx="2699657" cy="2328761"/>
          </a:xfrm>
          <a:prstGeom prst="rect">
            <a:avLst/>
          </a:prstGeom>
          <a:solidFill>
            <a:schemeClr val="tx2">
              <a:lumMod val="20000"/>
              <a:lumOff val="80000"/>
            </a:schemeClr>
          </a:solidFill>
          <a:ln>
            <a:solidFill>
              <a:schemeClr val="tx1"/>
            </a:solidFill>
          </a:ln>
        </p:spPr>
        <p:txBody>
          <a:bodyPr wrap="square">
            <a:noAutofit/>
          </a:bodyPr>
          <a:lstStyle/>
          <a:p>
            <a:pPr algn="l">
              <a:lnSpc>
                <a:spcPct val="100000"/>
              </a:lnSpc>
              <a:spcAft>
                <a:spcPts val="600"/>
              </a:spcAft>
            </a:pPr>
            <a:r>
              <a:rPr lang="en-US" sz="1600" b="1" dirty="0" smtClean="0"/>
              <a:t>SOHO with a DSL Router </a:t>
            </a:r>
            <a:r>
              <a:rPr lang="en-US" sz="1600" dirty="0" smtClean="0"/>
              <a:t>is an example of a business-ready mobile worker.</a:t>
            </a:r>
          </a:p>
          <a:p>
            <a:pPr algn="l">
              <a:lnSpc>
                <a:spcPct val="100000"/>
              </a:lnSpc>
              <a:spcAft>
                <a:spcPts val="600"/>
              </a:spcAft>
            </a:pPr>
            <a:r>
              <a:rPr lang="en-US" sz="1600" dirty="0" smtClean="0"/>
              <a:t>The routers maintain an always-on site-to-site IPsec VPN connection and the VPN is completely hidden to the user. </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5" name="Rectangle 5"/>
          <p:cNvSpPr>
            <a:spLocks noGrp="1" noChangeArrowheads="1"/>
          </p:cNvSpPr>
          <p:nvPr>
            <p:ph type="title"/>
          </p:nvPr>
        </p:nvSpPr>
        <p:spPr/>
        <p:txBody>
          <a:bodyPr/>
          <a:lstStyle/>
          <a:p>
            <a:r>
              <a:rPr lang="en-US" dirty="0" smtClean="0"/>
              <a:t>Components for Mobile Workers</a:t>
            </a:r>
            <a:endParaRPr lang="en-US" dirty="0"/>
          </a:p>
        </p:txBody>
      </p:sp>
      <p:pic>
        <p:nvPicPr>
          <p:cNvPr id="962566" name="Picture 6"/>
          <p:cNvPicPr>
            <a:picLocks noGrp="1" noChangeAspect="1" noChangeArrowheads="1"/>
          </p:cNvPicPr>
          <p:nvPr>
            <p:ph sz="half" idx="4294967295"/>
          </p:nvPr>
        </p:nvPicPr>
        <p:blipFill>
          <a:blip r:embed="rId3"/>
          <a:srcRect/>
          <a:stretch>
            <a:fillRect/>
          </a:stretch>
        </p:blipFill>
        <p:spPr>
          <a:xfrm>
            <a:off x="1284921" y="975247"/>
            <a:ext cx="6556375" cy="2857500"/>
          </a:xfrm>
        </p:spPr>
      </p:pic>
      <p:sp>
        <p:nvSpPr>
          <p:cNvPr id="962567" name="Rectangle 7"/>
          <p:cNvSpPr>
            <a:spLocks noGrp="1" noChangeArrowheads="1"/>
          </p:cNvSpPr>
          <p:nvPr>
            <p:ph type="body" sz="half" idx="4294967295"/>
          </p:nvPr>
        </p:nvSpPr>
        <p:spPr>
          <a:xfrm>
            <a:off x="76200" y="4283075"/>
            <a:ext cx="9067800" cy="2422525"/>
          </a:xfrm>
        </p:spPr>
        <p:txBody>
          <a:bodyPr>
            <a:normAutofit/>
          </a:bodyPr>
          <a:lstStyle/>
          <a:p>
            <a:r>
              <a:rPr lang="en-US" dirty="0" smtClean="0"/>
              <a:t>A mobile worker solution usually has three major components:</a:t>
            </a:r>
          </a:p>
          <a:p>
            <a:pPr lvl="1"/>
            <a:r>
              <a:rPr lang="en-US" dirty="0" smtClean="0"/>
              <a:t>Components located at the mobile worker’s remote site</a:t>
            </a:r>
          </a:p>
          <a:p>
            <a:pPr lvl="1"/>
            <a:r>
              <a:rPr lang="en-US" dirty="0" smtClean="0"/>
              <a:t>Corporate components located at the central site</a:t>
            </a:r>
          </a:p>
          <a:p>
            <a:pPr lvl="1"/>
            <a:r>
              <a:rPr lang="en-US" dirty="0" smtClean="0"/>
              <a:t>Optional IP telephony and other services.</a:t>
            </a:r>
          </a:p>
          <a:p>
            <a:pPr lvl="2"/>
            <a:r>
              <a:rPr lang="en-US" dirty="0" smtClean="0"/>
              <a:t>May be embedded into the user laptop via soft phones and other applications.</a:t>
            </a: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4"/>
          <p:cNvSpPr>
            <a:spLocks noGrp="1" noChangeArrowheads="1"/>
          </p:cNvSpPr>
          <p:nvPr>
            <p:ph type="title"/>
          </p:nvPr>
        </p:nvSpPr>
        <p:spPr/>
        <p:txBody>
          <a:bodyPr/>
          <a:lstStyle/>
          <a:p>
            <a:r>
              <a:rPr lang="en-US" dirty="0" smtClean="0"/>
              <a:t>Business-Ready VPN Components</a:t>
            </a:r>
          </a:p>
        </p:txBody>
      </p:sp>
      <p:sp>
        <p:nvSpPr>
          <p:cNvPr id="198659" name="Rectangle 5"/>
          <p:cNvSpPr>
            <a:spLocks noGrp="1" noChangeArrowheads="1"/>
          </p:cNvSpPr>
          <p:nvPr>
            <p:ph idx="1"/>
          </p:nvPr>
        </p:nvSpPr>
        <p:spPr/>
        <p:txBody>
          <a:bodyPr/>
          <a:lstStyle/>
          <a:p>
            <a:r>
              <a:rPr lang="en-US" b="1" dirty="0" smtClean="0"/>
              <a:t>Cisco Easy VPN Server :</a:t>
            </a:r>
          </a:p>
          <a:p>
            <a:pPr lvl="1"/>
            <a:r>
              <a:rPr lang="en-US" dirty="0" smtClean="0"/>
              <a:t>A Cisco IOS router or Cisco PIX / ASA Firewall configured as the VPN headend device in site-to-site or remote-access VPNs. </a:t>
            </a:r>
          </a:p>
          <a:p>
            <a:r>
              <a:rPr lang="en-US" dirty="0" smtClean="0"/>
              <a:t>And either:</a:t>
            </a:r>
          </a:p>
          <a:p>
            <a:pPr lvl="1"/>
            <a:r>
              <a:rPr lang="en-US" b="1" dirty="0" smtClean="0"/>
              <a:t>Cisco Easy VPN Remote:</a:t>
            </a:r>
          </a:p>
          <a:p>
            <a:pPr lvl="2"/>
            <a:r>
              <a:rPr lang="en-US" dirty="0" smtClean="0"/>
              <a:t>A Cisco IOS router or Cisco PIX / ASA Firewall acting as a remote VPN client.</a:t>
            </a:r>
          </a:p>
          <a:p>
            <a:pPr lvl="1"/>
            <a:r>
              <a:rPr lang="en-US" b="1" dirty="0" smtClean="0"/>
              <a:t>Cisco Easy VPN Client</a:t>
            </a:r>
          </a:p>
          <a:p>
            <a:pPr lvl="2"/>
            <a:r>
              <a:rPr lang="en-US" dirty="0" smtClean="0"/>
              <a:t>An application supported on a PC used to access a Cisco VPN server. </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eaLnBrk="1" hangingPunct="1"/>
            <a:r>
              <a:rPr lang="en-US" dirty="0" smtClean="0"/>
              <a:t>Cisco Easy VPN Exchange</a:t>
            </a:r>
          </a:p>
        </p:txBody>
      </p:sp>
      <p:pic>
        <p:nvPicPr>
          <p:cNvPr id="199683" name="Picture 5"/>
          <p:cNvPicPr>
            <a:picLocks noChangeAspect="1" noChangeArrowheads="1"/>
          </p:cNvPicPr>
          <p:nvPr/>
        </p:nvPicPr>
        <p:blipFill>
          <a:blip r:embed="rId2"/>
          <a:srcRect/>
          <a:stretch>
            <a:fillRect/>
          </a:stretch>
        </p:blipFill>
        <p:spPr bwMode="auto">
          <a:xfrm>
            <a:off x="914400" y="1066800"/>
            <a:ext cx="7315200" cy="541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Routing Traffic to the Mobile Worker</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Easy VPN Server</a:t>
            </a:r>
            <a:endParaRPr lang="en-US" dirty="0"/>
          </a:p>
        </p:txBody>
      </p:sp>
      <p:sp>
        <p:nvSpPr>
          <p:cNvPr id="3" name="Content Placeholder 2"/>
          <p:cNvSpPr>
            <a:spLocks noGrp="1"/>
          </p:cNvSpPr>
          <p:nvPr>
            <p:ph idx="1"/>
          </p:nvPr>
        </p:nvSpPr>
        <p:spPr/>
        <p:txBody>
          <a:bodyPr/>
          <a:lstStyle/>
          <a:p>
            <a:r>
              <a:rPr lang="en-US" dirty="0" smtClean="0"/>
              <a:t>The Cisco Easy VPN server feature is usually configured on the headend VPN router  (typically the edge router).</a:t>
            </a:r>
          </a:p>
          <a:p>
            <a:pPr lvl="1"/>
            <a:r>
              <a:rPr lang="en-US" dirty="0" smtClean="0"/>
              <a:t>It concentrates the bulk of the remote-end configuration, which “pushes” the policies to the client at the moment of connection. </a:t>
            </a:r>
          </a:p>
          <a:p>
            <a:r>
              <a:rPr lang="en-US" dirty="0" smtClean="0"/>
              <a:t>At the remote end, the device used by the mobile worker is known as the Easy VPN remote or Easy VPN client. </a:t>
            </a:r>
          </a:p>
          <a:p>
            <a:r>
              <a:rPr lang="en-US" dirty="0" smtClean="0"/>
              <a:t>The Easy VPN remote device starts an IPsec VPN tunnel to connect to the Easy VPN server across the public network.</a:t>
            </a:r>
            <a:endParaRPr lang="en-US"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VPN Headend Router 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b="1" dirty="0" smtClean="0"/>
              <a:t>Allow IPsec traffic</a:t>
            </a:r>
          </a:p>
          <a:p>
            <a:pPr marL="457200" indent="-457200">
              <a:buFont typeface="+mj-lt"/>
              <a:buAutoNum type="arabicPeriod"/>
            </a:pPr>
            <a:r>
              <a:rPr lang="en-US" dirty="0" smtClean="0"/>
              <a:t>Define an address pool for connecting clients.</a:t>
            </a:r>
          </a:p>
          <a:p>
            <a:pPr marL="457200" indent="-457200">
              <a:buFont typeface="+mj-lt"/>
              <a:buAutoNum type="arabicPeriod"/>
            </a:pPr>
            <a:r>
              <a:rPr lang="en-US" dirty="0" smtClean="0"/>
              <a:t>Provide routing services for VPN subnets.</a:t>
            </a:r>
          </a:p>
          <a:p>
            <a:pPr marL="457200" indent="-457200">
              <a:buFont typeface="+mj-lt"/>
              <a:buAutoNum type="arabicPeriod"/>
            </a:pPr>
            <a:r>
              <a:rPr lang="en-US" dirty="0" smtClean="0"/>
              <a:t>Tune NAT for VPN traffic flows.</a:t>
            </a:r>
          </a:p>
          <a:p>
            <a:pPr marL="457200" indent="-457200">
              <a:buFont typeface="+mj-lt"/>
              <a:buAutoNum type="arabicPeriod"/>
            </a:pPr>
            <a:r>
              <a:rPr lang="en-US" dirty="0" smtClean="0"/>
              <a:t>Verify IPsec VPN configuration</a:t>
            </a:r>
          </a:p>
          <a:p>
            <a:pPr marL="457200" indent="-457200">
              <a:buFont typeface="+mj-lt"/>
              <a:buAutoNum type="arabicPeriod"/>
            </a:pPr>
            <a:endParaRPr lang="en-US" dirty="0" smtClean="0"/>
          </a:p>
          <a:p>
            <a:pPr marL="457200" indent="-457200">
              <a:buNone/>
            </a:pPr>
            <a:r>
              <a:rPr lang="en-US" b="1" dirty="0" smtClean="0"/>
              <a:t>Note:</a:t>
            </a:r>
          </a:p>
          <a:p>
            <a:pPr marL="465138" lvl="1" indent="-239713"/>
            <a:r>
              <a:rPr lang="en-US" dirty="0" smtClean="0"/>
              <a:t>For simplicity reasons, the scenario used in the following steps are loosely connected examples </a:t>
            </a:r>
          </a:p>
          <a:p>
            <a:pPr marL="465138" lvl="1" indent="-239713"/>
            <a:r>
              <a:rPr lang="en-US" dirty="0" smtClean="0"/>
              <a:t>Therefore, the network and IP addressing may vary between steps.</a:t>
            </a:r>
          </a:p>
          <a:p>
            <a:endParaRPr lang="en-US" dirty="0" smtClean="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 IPsec Traffic</a:t>
            </a:r>
          </a:p>
        </p:txBody>
      </p:sp>
      <p:sp>
        <p:nvSpPr>
          <p:cNvPr id="48" name="Content Placeholder 47"/>
          <p:cNvSpPr>
            <a:spLocks noGrp="1"/>
          </p:cNvSpPr>
          <p:nvPr>
            <p:ph idx="11"/>
          </p:nvPr>
        </p:nvSpPr>
        <p:spPr>
          <a:xfrm>
            <a:off x="279400" y="3033486"/>
            <a:ext cx="8520354" cy="3390618"/>
          </a:xfrm>
        </p:spPr>
        <p:txBody>
          <a:bodyPr>
            <a:normAutofit/>
          </a:bodyPr>
          <a:lstStyle/>
          <a:p>
            <a:r>
              <a:rPr lang="en-US" dirty="0" smtClean="0"/>
              <a:t>An enterprise edge router, such as R1, typically provides firewall security, antispoofing mechanisms and other security controls using either:</a:t>
            </a:r>
          </a:p>
          <a:p>
            <a:pPr lvl="1"/>
            <a:r>
              <a:rPr lang="en-US" b="1" dirty="0" smtClean="0"/>
              <a:t>Context-based access control (CBAC): </a:t>
            </a:r>
            <a:r>
              <a:rPr lang="en-US" dirty="0" smtClean="0"/>
              <a:t>A classic traditional firewall method based on ACLs.</a:t>
            </a:r>
          </a:p>
          <a:p>
            <a:pPr lvl="1"/>
            <a:r>
              <a:rPr lang="en-US" b="1" smtClean="0"/>
              <a:t>Zone-based policy firewall (ZPF</a:t>
            </a:r>
            <a:r>
              <a:rPr lang="en-US" b="1" dirty="0" smtClean="0"/>
              <a:t>): </a:t>
            </a:r>
            <a:r>
              <a:rPr lang="en-US" dirty="0" smtClean="0"/>
              <a:t>A more recent method based on security zones and access. </a:t>
            </a:r>
          </a:p>
          <a:p>
            <a:r>
              <a:rPr lang="en-US" dirty="0" smtClean="0"/>
              <a:t>It is important to identify the type of firewall configured to determine what needs to be changed.</a:t>
            </a:r>
          </a:p>
        </p:txBody>
      </p:sp>
      <p:grpSp>
        <p:nvGrpSpPr>
          <p:cNvPr id="25" name="Group 24"/>
          <p:cNvGrpSpPr/>
          <p:nvPr/>
        </p:nvGrpSpPr>
        <p:grpSpPr>
          <a:xfrm>
            <a:off x="182563" y="1016000"/>
            <a:ext cx="8737147" cy="1699305"/>
            <a:chOff x="182563" y="1016000"/>
            <a:chExt cx="8737147" cy="1699305"/>
          </a:xfrm>
        </p:grpSpPr>
        <p:cxnSp>
          <p:nvCxnSpPr>
            <p:cNvPr id="123" name="Straight Connector 122"/>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141" idx="3"/>
              <a:endCxn id="125"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25"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126" name="Straight Connector 125"/>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27"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128" name="Picture 127"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129"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130"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131"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132"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133" name="Rectangle 132"/>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134" name="Rectangle 133"/>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135"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136"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137"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138"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39"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140"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141"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142"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143"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 IPsec Traffic - CBACs</a:t>
            </a:r>
          </a:p>
        </p:txBody>
      </p:sp>
      <p:sp>
        <p:nvSpPr>
          <p:cNvPr id="28" name="Rectangle 27"/>
          <p:cNvSpPr/>
          <p:nvPr/>
        </p:nvSpPr>
        <p:spPr bwMode="auto">
          <a:xfrm>
            <a:off x="616854" y="4733114"/>
            <a:ext cx="4300586" cy="2249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3"/>
            <a:ext cx="8531114" cy="2917371"/>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interface fa0/1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Broadcast address is 255.255.255.255</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Address determined by setup command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MTU is 1500 bytes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Helper address is not set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Directed broadcast forwarding is disabled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Multicast reserved groups joined: 224.0.0.10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Outgoing access list is not set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Inbound access list is FIREWALL-INBOUND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Proxy ARP is enabled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Local Proxy ARP is disabled</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&lt;output omitted&gt;</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p:txBody>
      </p:sp>
      <p:grpSp>
        <p:nvGrpSpPr>
          <p:cNvPr id="26" name="Group 25"/>
          <p:cNvGrpSpPr/>
          <p:nvPr/>
        </p:nvGrpSpPr>
        <p:grpSpPr>
          <a:xfrm>
            <a:off x="182563" y="1016000"/>
            <a:ext cx="8737147" cy="1699305"/>
            <a:chOff x="182563" y="1016000"/>
            <a:chExt cx="8737147" cy="1699305"/>
          </a:xfrm>
        </p:grpSpPr>
        <p:cxnSp>
          <p:nvCxnSpPr>
            <p:cNvPr id="27" name="Straight Connector 26"/>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47" idx="3"/>
              <a:endCxn id="30"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0"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2" name="Straight Connector 31"/>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4" name="Picture 33"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5"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6"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7"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38"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39" name="Rectangle 38"/>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0" name="Rectangle 39"/>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1"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2"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3"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4"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5"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6"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7"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48"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49"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Deploying Broadband Technology</a:t>
            </a:r>
            <a:endParaRPr lang="en-US" dirty="0"/>
          </a:p>
        </p:txBody>
      </p:sp>
      <p:sp>
        <p:nvSpPr>
          <p:cNvPr id="3" name="Content Placeholder 2"/>
          <p:cNvSpPr>
            <a:spLocks noGrp="1"/>
          </p:cNvSpPr>
          <p:nvPr>
            <p:ph idx="1"/>
          </p:nvPr>
        </p:nvSpPr>
        <p:spPr>
          <a:xfrm>
            <a:off x="307394" y="1016000"/>
            <a:ext cx="8520354" cy="5448300"/>
          </a:xfrm>
        </p:spPr>
        <p:txBody>
          <a:bodyPr/>
          <a:lstStyle/>
          <a:p>
            <a:r>
              <a:rPr lang="en-US" smtClean="0"/>
              <a:t>The choice of access network technology and suitable bandwidth should be the first consideration addressed when connecting a branch.</a:t>
            </a:r>
          </a:p>
          <a:p>
            <a:r>
              <a:rPr lang="en-US" smtClean="0"/>
              <a:t>This choice is ultimately affected by:</a:t>
            </a:r>
          </a:p>
          <a:p>
            <a:pPr lvl="1"/>
            <a:r>
              <a:rPr lang="en-US" smtClean="0"/>
              <a:t>What is locally available.</a:t>
            </a:r>
          </a:p>
          <a:p>
            <a:pPr lvl="1"/>
            <a:r>
              <a:rPr lang="en-US" smtClean="0"/>
              <a:t>The cost of the link</a:t>
            </a:r>
          </a:p>
          <a:p>
            <a:pPr lvl="1"/>
            <a:r>
              <a:rPr lang="en-US" smtClean="0"/>
              <a:t>Data and voice requirements of the business. </a:t>
            </a:r>
          </a:p>
          <a:p>
            <a:r>
              <a:rPr lang="en-US" smtClean="0"/>
              <a:t>Broadband technologies provide always-on access which can support enhanced voice and video services. </a:t>
            </a:r>
          </a:p>
          <a:p>
            <a:pPr lvl="1"/>
            <a:r>
              <a:rPr lang="en-US" smtClean="0"/>
              <a:t>However, they may not provide the most secure connections which is why they are often combined with IPsec or SSL VPNs.</a:t>
            </a:r>
          </a:p>
          <a:p>
            <a:pPr lvl="1"/>
            <a:endParaRPr lang="en-US" smtClean="0"/>
          </a:p>
          <a:p>
            <a:pPr lvl="1"/>
            <a:endParaRPr lang="en-US" dirty="0" smtClean="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ectangle 95"/>
          <p:cNvSpPr/>
          <p:nvPr/>
        </p:nvSpPr>
        <p:spPr bwMode="auto">
          <a:xfrm>
            <a:off x="769258" y="3447141"/>
            <a:ext cx="4644571" cy="12845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Allow IPsec Traffic - CBACs</a:t>
            </a:r>
          </a:p>
        </p:txBody>
      </p:sp>
      <p:sp>
        <p:nvSpPr>
          <p:cNvPr id="28" name="Rectangle 27"/>
          <p:cNvSpPr/>
          <p:nvPr/>
        </p:nvSpPr>
        <p:spPr bwMode="auto">
          <a:xfrm>
            <a:off x="391886" y="3251199"/>
            <a:ext cx="4281714" cy="2150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3"/>
            <a:ext cx="8531114" cy="2510971"/>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access-lists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FIREWALL-INBOUND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eigrp any any (1452 matches)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20 permit tcp any any eq telnet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30 permit icmp any any (20 matches)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40 permit tcp any host 192.168.1.10 eq.www</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50 permit tcp any host 192.168.1.10 eq ftp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60 permit udp any any eq domain</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NAT-ACL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ip 10.0.0.0 0.255.255.255 any (2 matches)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a:t>
            </a:r>
          </a:p>
        </p:txBody>
      </p:sp>
      <p:grpSp>
        <p:nvGrpSpPr>
          <p:cNvPr id="27" name="Group 26"/>
          <p:cNvGrpSpPr/>
          <p:nvPr/>
        </p:nvGrpSpPr>
        <p:grpSpPr>
          <a:xfrm>
            <a:off x="182563" y="1016000"/>
            <a:ext cx="8737147" cy="1699305"/>
            <a:chOff x="182563" y="1016000"/>
            <a:chExt cx="8737147" cy="1699305"/>
          </a:xfrm>
        </p:grpSpPr>
        <p:cxnSp>
          <p:nvCxnSpPr>
            <p:cNvPr id="29" name="Straight Connector 28"/>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8" idx="3"/>
              <a:endCxn id="32"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2"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3" name="Straight Connector 32"/>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5" name="Picture 34"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6"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7"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8"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39"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0" name="Rectangle 39"/>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1" name="Rectangle 40"/>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2"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3"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4"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5"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6"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7"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8"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49"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0"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a:off x="508000" y="4818739"/>
            <a:ext cx="4281714" cy="2150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ectangle 28"/>
          <p:cNvSpPr/>
          <p:nvPr/>
        </p:nvSpPr>
        <p:spPr bwMode="auto">
          <a:xfrm>
            <a:off x="478972" y="3628570"/>
            <a:ext cx="4281714" cy="2150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Allow IPsec Traffic - CBACs</a:t>
            </a:r>
          </a:p>
        </p:txBody>
      </p:sp>
      <p:sp>
        <p:nvSpPr>
          <p:cNvPr id="28" name="Rectangle 27"/>
          <p:cNvSpPr/>
          <p:nvPr/>
        </p:nvSpPr>
        <p:spPr bwMode="auto">
          <a:xfrm>
            <a:off x="522515" y="1698174"/>
            <a:ext cx="4281714" cy="2150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957948"/>
            <a:ext cx="8531114" cy="5225137"/>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inspect interfaces</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Interface Configuration</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Interface FastEthernet0/0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Inbound inspection rule is INSPECTION</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tcp alert is on audit-trail is off timeout 3600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udp alert is on audit-trail is off timeout 30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icmp alert is on audit-trail is off timeout 10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Outgoing inspection rule is not set</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Inbound access list is ALL</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Outgoing access list is not set</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Interface FastEthernet0/1</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Inbound inspection rule is INSPECTION</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tcp alert is on audit-trail is off timeout 3600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udp alert is on audit-trail is off timeout 30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icmp alert is on audit-trail is off timeout 10</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Outgoing inspection rule is not set</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Inbound access list is FIREWALL-INBOUND</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  Outgoing access list is not set</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R1#</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zone-pair security</a:t>
            </a:r>
          </a:p>
          <a:p>
            <a:pPr marL="236538" lvl="0" indent="-236538" algn="l" defTabSz="814388" eaLnBrk="1" hangingPunct="1">
              <a:lnSpc>
                <a:spcPct val="100000"/>
              </a:lnSpc>
              <a:spcBef>
                <a:spcPts val="100"/>
              </a:spcBef>
              <a:spcAft>
                <a:spcPts val="100"/>
              </a:spcAft>
              <a:buClr>
                <a:srgbClr val="708CA1"/>
              </a:buClr>
            </a:pPr>
            <a:r>
              <a:rPr lang="en-US" sz="1400" kern="0" dirty="0" smtClean="0">
                <a:latin typeface="Courier New" pitchFamily="49" charset="0"/>
                <a:cs typeface="Courier New" pitchFamily="49" charset="0"/>
              </a:rPr>
              <a:t>R1#</a:t>
            </a:r>
          </a:p>
          <a:p>
            <a:pPr marL="236538" lvl="0" indent="-236538" algn="l" defTabSz="814388" eaLnBrk="1" hangingPunct="1">
              <a:lnSpc>
                <a:spcPct val="100000"/>
              </a:lnSpc>
              <a:spcBef>
                <a:spcPts val="100"/>
              </a:spcBef>
              <a:spcAft>
                <a:spcPts val="100"/>
              </a:spcAft>
              <a:buClr>
                <a:srgbClr val="708CA1"/>
              </a:buClr>
            </a:pPr>
            <a:endParaRPr lang="en-US" sz="1400" kern="0" dirty="0" smtClean="0">
              <a:latin typeface="Courier New" pitchFamily="49" charset="0"/>
              <a:cs typeface="Courier New" pitchFamily="49" charset="0"/>
            </a:endParaRPr>
          </a:p>
        </p:txBody>
      </p:sp>
      <p:cxnSp>
        <p:nvCxnSpPr>
          <p:cNvPr id="37" name="Straight Arrow Connector 36"/>
          <p:cNvCxnSpPr/>
          <p:nvPr/>
        </p:nvCxnSpPr>
        <p:spPr bwMode="auto">
          <a:xfrm rot="10800000" flipV="1">
            <a:off x="3352806" y="5704113"/>
            <a:ext cx="4789709" cy="1"/>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39" name="TextBox 38"/>
          <p:cNvSpPr txBox="1"/>
          <p:nvPr/>
        </p:nvSpPr>
        <p:spPr>
          <a:xfrm>
            <a:off x="6386285" y="5152572"/>
            <a:ext cx="2452914" cy="914396"/>
          </a:xfrm>
          <a:prstGeom prst="rect">
            <a:avLst/>
          </a:prstGeom>
          <a:solidFill>
            <a:schemeClr val="accent1">
              <a:lumMod val="20000"/>
              <a:lumOff val="80000"/>
            </a:schemeClr>
          </a:solidFill>
          <a:ln>
            <a:solidFill>
              <a:schemeClr val="bg2">
                <a:lumMod val="95000"/>
                <a:lumOff val="5000"/>
              </a:schemeClr>
            </a:solidFill>
          </a:ln>
        </p:spPr>
        <p:txBody>
          <a:bodyPr wrap="square" rtlCol="0" anchor="ctr" anchorCtr="0">
            <a:noAutofit/>
          </a:bodyPr>
          <a:lstStyle/>
          <a:p>
            <a:r>
              <a:rPr lang="en-US" sz="1800" dirty="0" smtClean="0"/>
              <a:t>Lack of output indicates ZBF is not configured.</a:t>
            </a:r>
            <a:endParaRPr lang="en-US" sz="1800" dirty="0"/>
          </a:p>
        </p:txBody>
      </p:sp>
      <p:cxnSp>
        <p:nvCxnSpPr>
          <p:cNvPr id="41" name="Straight Arrow Connector 40"/>
          <p:cNvCxnSpPr/>
          <p:nvPr/>
        </p:nvCxnSpPr>
        <p:spPr bwMode="auto">
          <a:xfrm rot="10800000">
            <a:off x="6016137" y="2256976"/>
            <a:ext cx="25400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2" name="TextBox 41"/>
          <p:cNvSpPr txBox="1"/>
          <p:nvPr/>
        </p:nvSpPr>
        <p:spPr>
          <a:xfrm>
            <a:off x="6756403" y="1625607"/>
            <a:ext cx="1959429" cy="1146626"/>
          </a:xfrm>
          <a:prstGeom prst="rect">
            <a:avLst/>
          </a:prstGeom>
          <a:solidFill>
            <a:schemeClr val="accent2">
              <a:lumMod val="20000"/>
              <a:lumOff val="80000"/>
            </a:schemeClr>
          </a:solidFill>
          <a:ln>
            <a:solidFill>
              <a:schemeClr val="bg2">
                <a:lumMod val="95000"/>
                <a:lumOff val="5000"/>
              </a:schemeClr>
            </a:solidFill>
          </a:ln>
        </p:spPr>
        <p:txBody>
          <a:bodyPr wrap="square" rtlCol="0" anchor="ctr" anchorCtr="0">
            <a:noAutofit/>
          </a:bodyPr>
          <a:lstStyle/>
          <a:p>
            <a:r>
              <a:rPr lang="en-US" sz="1800" dirty="0" smtClean="0"/>
              <a:t>Confirms that CBACs were configured.</a:t>
            </a:r>
            <a:endParaRPr lang="en-US" sz="1800"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ectangle 95"/>
          <p:cNvSpPr/>
          <p:nvPr/>
        </p:nvSpPr>
        <p:spPr bwMode="auto">
          <a:xfrm>
            <a:off x="1647370" y="3040740"/>
            <a:ext cx="4245429" cy="23949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3" name="Rectangle 92"/>
          <p:cNvSpPr/>
          <p:nvPr/>
        </p:nvSpPr>
        <p:spPr bwMode="auto">
          <a:xfrm>
            <a:off x="2496457" y="3265711"/>
            <a:ext cx="3265714" cy="89988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Allow IPsec Traffic - CBACs</a:t>
            </a:r>
          </a:p>
        </p:txBody>
      </p:sp>
      <p:sp>
        <p:nvSpPr>
          <p:cNvPr id="30" name="Content Placeholder 29"/>
          <p:cNvSpPr>
            <a:spLocks noGrp="1"/>
          </p:cNvSpPr>
          <p:nvPr>
            <p:ph idx="11"/>
          </p:nvPr>
        </p:nvSpPr>
        <p:spPr>
          <a:xfrm>
            <a:off x="279400" y="4296229"/>
            <a:ext cx="8520354" cy="2127875"/>
          </a:xfrm>
        </p:spPr>
        <p:txBody>
          <a:bodyPr>
            <a:normAutofit fontScale="85000" lnSpcReduction="10000"/>
          </a:bodyPr>
          <a:lstStyle/>
          <a:p>
            <a:r>
              <a:rPr lang="en-US" dirty="0" smtClean="0"/>
              <a:t>The named ACL FIREWALL-INBOUND is edited to support IPsec:</a:t>
            </a:r>
          </a:p>
          <a:p>
            <a:pPr lvl="1"/>
            <a:r>
              <a:rPr lang="en-US" dirty="0" smtClean="0"/>
              <a:t>Protocol 50 (ESP)</a:t>
            </a:r>
          </a:p>
          <a:p>
            <a:pPr lvl="1"/>
            <a:r>
              <a:rPr lang="en-US" dirty="0" smtClean="0"/>
              <a:t>Protocol 51 (AH)</a:t>
            </a:r>
          </a:p>
          <a:p>
            <a:pPr lvl="1"/>
            <a:r>
              <a:rPr lang="en-US" dirty="0" smtClean="0"/>
              <a:t>UDP port 500 (ISAKMP)</a:t>
            </a:r>
          </a:p>
          <a:p>
            <a:pPr lvl="1"/>
            <a:r>
              <a:rPr lang="en-US" dirty="0" smtClean="0"/>
              <a:t>UDP port 4500 (NAT-T). </a:t>
            </a:r>
          </a:p>
          <a:p>
            <a:r>
              <a:rPr lang="en-US" dirty="0" smtClean="0"/>
              <a:t>The configuration adds these lines before the current line number 10.</a:t>
            </a:r>
          </a:p>
        </p:txBody>
      </p:sp>
      <p:sp>
        <p:nvSpPr>
          <p:cNvPr id="31" name="Text Placeholder 14"/>
          <p:cNvSpPr txBox="1">
            <a:spLocks/>
          </p:cNvSpPr>
          <p:nvPr/>
        </p:nvSpPr>
        <p:spPr>
          <a:xfrm>
            <a:off x="330199" y="2989943"/>
            <a:ext cx="8531114" cy="1233713"/>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 </a:t>
            </a:r>
            <a:r>
              <a:rPr lang="en-US" sz="1400" b="1" kern="0" dirty="0" smtClean="0">
                <a:latin typeface="Courier New" pitchFamily="49" charset="0"/>
                <a:cs typeface="Courier New" pitchFamily="49" charset="0"/>
              </a:rPr>
              <a:t>ip access-list extended FIREWALL-INBOUND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R1(config-ext-nacl)# </a:t>
            </a:r>
            <a:r>
              <a:rPr lang="en-US" sz="1400" b="1" kern="0" dirty="0" smtClean="0">
                <a:latin typeface="Courier New" pitchFamily="49" charset="0"/>
                <a:cs typeface="Courier New" pitchFamily="49" charset="0"/>
              </a:rPr>
              <a:t>4 permit 50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R1(config-ext-nacl)# </a:t>
            </a:r>
            <a:r>
              <a:rPr lang="en-US" sz="1400" b="1" kern="0" dirty="0" smtClean="0">
                <a:latin typeface="Courier New" pitchFamily="49" charset="0"/>
                <a:cs typeface="Courier New" pitchFamily="49" charset="0"/>
              </a:rPr>
              <a:t>5 permit 51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R1(config-ext-nacl)# </a:t>
            </a:r>
            <a:r>
              <a:rPr lang="en-US" sz="1400" b="1" kern="0" dirty="0" smtClean="0">
                <a:latin typeface="Courier New" pitchFamily="49" charset="0"/>
                <a:cs typeface="Courier New" pitchFamily="49" charset="0"/>
              </a:rPr>
              <a:t>6 permit udp any any eq 500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R1(config-ext-nacl)# </a:t>
            </a:r>
            <a:r>
              <a:rPr lang="en-US" sz="1400" b="1" kern="0" dirty="0" smtClean="0">
                <a:latin typeface="Courier New" pitchFamily="49" charset="0"/>
                <a:cs typeface="Courier New" pitchFamily="49" charset="0"/>
              </a:rPr>
              <a:t>7 permit udp any any eq 4500</a:t>
            </a:r>
          </a:p>
        </p:txBody>
      </p:sp>
      <p:grpSp>
        <p:nvGrpSpPr>
          <p:cNvPr id="28" name="Group 27"/>
          <p:cNvGrpSpPr/>
          <p:nvPr/>
        </p:nvGrpSpPr>
        <p:grpSpPr>
          <a:xfrm>
            <a:off x="182563" y="1016000"/>
            <a:ext cx="8737147" cy="1699305"/>
            <a:chOff x="182563" y="1016000"/>
            <a:chExt cx="8737147" cy="1699305"/>
          </a:xfrm>
        </p:grpSpPr>
        <p:cxnSp>
          <p:nvCxnSpPr>
            <p:cNvPr id="29" name="Straight Connector 28"/>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49" idx="3"/>
              <a:endCxn id="33"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4" name="Straight Connector 33"/>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6" name="Picture 35"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7"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8"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9"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0"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1" name="Rectangle 40"/>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2" name="Rectangle 41"/>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3"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4"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5"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6"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7"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8"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9"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50"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1"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VPN Headend Router 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Allow IPsec traffic</a:t>
            </a:r>
          </a:p>
          <a:p>
            <a:pPr marL="457200" indent="-457200">
              <a:buFont typeface="+mj-lt"/>
              <a:buAutoNum type="arabicPeriod"/>
            </a:pPr>
            <a:r>
              <a:rPr lang="en-US" b="1" dirty="0" smtClean="0"/>
              <a:t>Define an address pool for connecting clients.</a:t>
            </a:r>
          </a:p>
          <a:p>
            <a:pPr marL="457200" indent="-457200">
              <a:buFont typeface="+mj-lt"/>
              <a:buAutoNum type="arabicPeriod"/>
            </a:pPr>
            <a:r>
              <a:rPr lang="en-US" dirty="0" smtClean="0"/>
              <a:t>Provide routing services for VPN subnets.</a:t>
            </a:r>
          </a:p>
          <a:p>
            <a:pPr marL="457200" indent="-457200">
              <a:buFont typeface="+mj-lt"/>
              <a:buAutoNum type="arabicPeriod"/>
            </a:pPr>
            <a:r>
              <a:rPr lang="en-US" dirty="0" smtClean="0"/>
              <a:t>Tune NAT for VPN traffic flows.</a:t>
            </a:r>
          </a:p>
          <a:p>
            <a:pPr marL="457200" indent="-457200">
              <a:buFont typeface="+mj-lt"/>
              <a:buAutoNum type="arabicPeriod"/>
            </a:pPr>
            <a:r>
              <a:rPr lang="en-US" dirty="0" smtClean="0"/>
              <a:t>Verify IPsec VPN configuration</a:t>
            </a:r>
          </a:p>
          <a:p>
            <a:pPr marL="457200" indent="-457200">
              <a:buFont typeface="+mj-lt"/>
              <a:buAutoNum type="arabicPeriod"/>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an Address Pool</a:t>
            </a:r>
            <a:endParaRPr lang="en-US" dirty="0"/>
          </a:p>
        </p:txBody>
      </p:sp>
      <p:sp>
        <p:nvSpPr>
          <p:cNvPr id="30" name="Content Placeholder 29"/>
          <p:cNvSpPr>
            <a:spLocks noGrp="1"/>
          </p:cNvSpPr>
          <p:nvPr>
            <p:ph idx="11"/>
          </p:nvPr>
        </p:nvSpPr>
        <p:spPr>
          <a:xfrm>
            <a:off x="279400" y="4107543"/>
            <a:ext cx="8520354" cy="2316561"/>
          </a:xfrm>
        </p:spPr>
        <p:txBody>
          <a:bodyPr>
            <a:normAutofit lnSpcReduction="10000"/>
          </a:bodyPr>
          <a:lstStyle/>
          <a:p>
            <a:r>
              <a:rPr lang="en-US" sz="2000" dirty="0" smtClean="0"/>
              <a:t>The 192.168.1.2 address is the reachable outside address.</a:t>
            </a:r>
          </a:p>
          <a:p>
            <a:pPr lvl="1"/>
            <a:r>
              <a:rPr lang="en-US" sz="1800" dirty="0" smtClean="0"/>
              <a:t>However, the remote host requires an internal private address.</a:t>
            </a:r>
          </a:p>
          <a:p>
            <a:r>
              <a:rPr lang="en-US" sz="2000" dirty="0" smtClean="0"/>
              <a:t>The pool named EZVPN provides addresses from the 10.254.254.0 /24 subnet to be allocated to the remote hosts</a:t>
            </a:r>
            <a:r>
              <a:rPr lang="en-US" sz="2000" dirty="0" smtClean="0"/>
              <a:t>.</a:t>
            </a:r>
          </a:p>
          <a:p>
            <a:pPr>
              <a:buNone/>
            </a:pPr>
            <a:r>
              <a:rPr lang="en-US" sz="2000" b="1" dirty="0" smtClean="0"/>
              <a:t>Note:</a:t>
            </a:r>
          </a:p>
          <a:p>
            <a:pPr lvl="1"/>
            <a:r>
              <a:rPr lang="en-US" sz="1600" dirty="0" smtClean="0"/>
              <a:t>Although in this example the </a:t>
            </a:r>
            <a:r>
              <a:rPr lang="en-US" sz="1600" dirty="0" err="1" smtClean="0"/>
              <a:t>192.168.1.x</a:t>
            </a:r>
            <a:r>
              <a:rPr lang="en-US" sz="1600" dirty="0" smtClean="0"/>
              <a:t> address is used, the actual pool would normally </a:t>
            </a:r>
            <a:r>
              <a:rPr lang="en-US" sz="1600" dirty="0" smtClean="0"/>
              <a:t>be a routed (public) address.</a:t>
            </a:r>
            <a:endParaRPr lang="en-US" sz="1600" dirty="0"/>
          </a:p>
        </p:txBody>
      </p:sp>
      <p:sp>
        <p:nvSpPr>
          <p:cNvPr id="28" name="Rectangle 27"/>
          <p:cNvSpPr/>
          <p:nvPr/>
        </p:nvSpPr>
        <p:spPr bwMode="auto">
          <a:xfrm>
            <a:off x="1640111" y="3236691"/>
            <a:ext cx="5021946" cy="23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4"/>
            <a:ext cx="8531114" cy="943427"/>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config 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 </a:t>
            </a:r>
            <a:r>
              <a:rPr lang="en-US" sz="1400" b="1" kern="0" dirty="0" smtClean="0">
                <a:latin typeface="Courier New" pitchFamily="49" charset="0"/>
                <a:cs typeface="Courier New" pitchFamily="49" charset="0"/>
              </a:rPr>
              <a:t>ip local pool EZVPN 10.254.254.1 10.254.254.254</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a:t>
            </a:r>
          </a:p>
          <a:p>
            <a:pPr marL="236538" lvl="0" indent="-236538" algn="l" defTabSz="814388" eaLnBrk="1" hangingPunct="1">
              <a:lnSpc>
                <a:spcPct val="100000"/>
              </a:lnSpc>
              <a:spcBef>
                <a:spcPts val="0"/>
              </a:spcBef>
              <a:buClr>
                <a:srgbClr val="708CA1"/>
              </a:buClr>
            </a:pPr>
            <a:endParaRPr lang="en-US" sz="1400" kern="0" dirty="0" smtClean="0">
              <a:latin typeface="Courier New" pitchFamily="49" charset="0"/>
              <a:cs typeface="Courier New" pitchFamily="49" charset="0"/>
            </a:endParaRPr>
          </a:p>
        </p:txBody>
      </p:sp>
      <p:grpSp>
        <p:nvGrpSpPr>
          <p:cNvPr id="27" name="Group 26"/>
          <p:cNvGrpSpPr/>
          <p:nvPr/>
        </p:nvGrpSpPr>
        <p:grpSpPr>
          <a:xfrm>
            <a:off x="182563" y="1016000"/>
            <a:ext cx="8737147" cy="1699305"/>
            <a:chOff x="182563" y="1016000"/>
            <a:chExt cx="8737147" cy="1699305"/>
          </a:xfrm>
        </p:grpSpPr>
        <p:cxnSp>
          <p:nvCxnSpPr>
            <p:cNvPr id="29" name="Straight Connector 28"/>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49" idx="3"/>
              <a:endCxn id="33"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4" name="Straight Connector 33"/>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6" name="Picture 35"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7"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8"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9"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0"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1" name="Rectangle 40"/>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2" name="Rectangle 41"/>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3"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4"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5"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6"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7"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8"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9"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50"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1"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VPN Headend Router 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Allow IPsec traffic.</a:t>
            </a:r>
          </a:p>
          <a:p>
            <a:pPr marL="457200" indent="-457200">
              <a:buFont typeface="+mj-lt"/>
              <a:buAutoNum type="arabicPeriod"/>
            </a:pPr>
            <a:r>
              <a:rPr lang="en-US" dirty="0" smtClean="0"/>
              <a:t>Define an address pool for connecting clients.</a:t>
            </a:r>
          </a:p>
          <a:p>
            <a:pPr marL="457200" indent="-457200">
              <a:buFont typeface="+mj-lt"/>
              <a:buAutoNum type="arabicPeriod"/>
            </a:pPr>
            <a:r>
              <a:rPr lang="en-US" b="1" dirty="0" smtClean="0"/>
              <a:t>Provide routing services for VPN subnets.</a:t>
            </a:r>
          </a:p>
          <a:p>
            <a:pPr marL="457200" indent="-457200">
              <a:buFont typeface="+mj-lt"/>
              <a:buAutoNum type="arabicPeriod"/>
            </a:pPr>
            <a:r>
              <a:rPr lang="en-US" dirty="0" smtClean="0"/>
              <a:t>Tune NAT for VPN traffic flows.</a:t>
            </a:r>
          </a:p>
          <a:p>
            <a:pPr marL="457200" indent="-457200">
              <a:buFont typeface="+mj-lt"/>
              <a:buAutoNum type="arabicPeriod"/>
            </a:pPr>
            <a:r>
              <a:rPr lang="en-US" dirty="0" smtClean="0"/>
              <a:t>Verify IPsec VPN configuration.</a:t>
            </a:r>
          </a:p>
          <a:p>
            <a:pPr marL="457200" indent="-457200">
              <a:buFont typeface="+mj-lt"/>
              <a:buAutoNum type="arabicPeriod"/>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Services for VPN Subnets</a:t>
            </a:r>
            <a:endParaRPr lang="en-US" dirty="0"/>
          </a:p>
        </p:txBody>
      </p:sp>
      <p:sp>
        <p:nvSpPr>
          <p:cNvPr id="3" name="Content Placeholder 2"/>
          <p:cNvSpPr>
            <a:spLocks noGrp="1"/>
          </p:cNvSpPr>
          <p:nvPr>
            <p:ph idx="1"/>
          </p:nvPr>
        </p:nvSpPr>
        <p:spPr/>
        <p:txBody>
          <a:bodyPr/>
          <a:lstStyle/>
          <a:p>
            <a:r>
              <a:rPr lang="en-US" dirty="0" smtClean="0"/>
              <a:t>Several methods can be used to advertise the address pool in the internal network including:	</a:t>
            </a:r>
          </a:p>
          <a:p>
            <a:pPr lvl="1"/>
            <a:r>
              <a:rPr lang="en-US" dirty="0" smtClean="0"/>
              <a:t>Proxy ARP</a:t>
            </a:r>
          </a:p>
          <a:p>
            <a:pPr lvl="1"/>
            <a:r>
              <a:rPr lang="en-US" dirty="0" smtClean="0"/>
              <a:t>Static routes with redistribution</a:t>
            </a:r>
          </a:p>
          <a:p>
            <a:pPr lvl="1"/>
            <a:r>
              <a:rPr lang="en-US" dirty="0" smtClean="0"/>
              <a:t>Reverse route injection (RRI)</a:t>
            </a:r>
          </a:p>
          <a:p>
            <a:pPr lvl="1"/>
            <a:endParaRPr lang="en-US"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Services - Proxy ARP</a:t>
            </a:r>
            <a:endParaRPr lang="en-US" dirty="0"/>
          </a:p>
        </p:txBody>
      </p:sp>
      <p:sp>
        <p:nvSpPr>
          <p:cNvPr id="3" name="Content Placeholder 2"/>
          <p:cNvSpPr>
            <a:spLocks noGrp="1"/>
          </p:cNvSpPr>
          <p:nvPr>
            <p:ph idx="1"/>
          </p:nvPr>
        </p:nvSpPr>
        <p:spPr/>
        <p:txBody>
          <a:bodyPr/>
          <a:lstStyle/>
          <a:p>
            <a:r>
              <a:rPr lang="en-US" dirty="0" smtClean="0"/>
              <a:t>Proxy ARP (</a:t>
            </a:r>
            <a:r>
              <a:rPr lang="en-US" smtClean="0"/>
              <a:t>simplest method) </a:t>
            </a:r>
            <a:r>
              <a:rPr lang="en-US" dirty="0" smtClean="0"/>
              <a:t>involves selecting the address pool as a subnet of an existing physical segment. </a:t>
            </a:r>
          </a:p>
          <a:p>
            <a:r>
              <a:rPr lang="en-US" dirty="0" smtClean="0"/>
              <a:t>For example:</a:t>
            </a:r>
          </a:p>
          <a:p>
            <a:pPr lvl="1"/>
            <a:r>
              <a:rPr lang="en-US" dirty="0" smtClean="0"/>
              <a:t>Remote users subnet:	192.168.1.128/26</a:t>
            </a:r>
          </a:p>
          <a:p>
            <a:pPr lvl="1"/>
            <a:r>
              <a:rPr lang="en-US" dirty="0" smtClean="0"/>
              <a:t>Internal network subnet:	192.168.1.0/24.</a:t>
            </a:r>
          </a:p>
          <a:p>
            <a:r>
              <a:rPr lang="en-US" dirty="0" smtClean="0"/>
              <a:t>It is enabled using the</a:t>
            </a:r>
            <a:r>
              <a:rPr lang="en-US" b="1" dirty="0" smtClean="0">
                <a:latin typeface="Courier New" pitchFamily="49" charset="0"/>
                <a:cs typeface="Courier New" pitchFamily="49" charset="0"/>
              </a:rPr>
              <a:t> ip proxy-arp </a:t>
            </a:r>
            <a:r>
              <a:rPr lang="en-US" dirty="0" smtClean="0"/>
              <a:t>interface configuration command.</a:t>
            </a:r>
          </a:p>
          <a:p>
            <a:r>
              <a:rPr lang="en-US" dirty="0" smtClean="0"/>
              <a:t>Advantages:</a:t>
            </a:r>
          </a:p>
          <a:p>
            <a:pPr lvl="1"/>
            <a:r>
              <a:rPr lang="en-US" dirty="0" smtClean="0"/>
              <a:t>No additional subnets are required. </a:t>
            </a:r>
          </a:p>
          <a:p>
            <a:pPr lvl="1"/>
            <a:r>
              <a:rPr lang="en-US" dirty="0" smtClean="0"/>
              <a:t>No routing configuration changes are required.</a:t>
            </a:r>
          </a:p>
          <a:p>
            <a:endParaRPr lang="en-US"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bwMode="auto">
          <a:xfrm flipV="1">
            <a:off x="2387585" y="3643086"/>
            <a:ext cx="2097329" cy="22496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pPr lvl="1"/>
            <a:r>
              <a:rPr lang="en-US" dirty="0" smtClean="0"/>
              <a:t>Routing Services - Static Routes</a:t>
            </a:r>
          </a:p>
        </p:txBody>
      </p:sp>
      <p:sp>
        <p:nvSpPr>
          <p:cNvPr id="30" name="Content Placeholder 29"/>
          <p:cNvSpPr>
            <a:spLocks noGrp="1"/>
          </p:cNvSpPr>
          <p:nvPr>
            <p:ph idx="11"/>
          </p:nvPr>
        </p:nvSpPr>
        <p:spPr>
          <a:xfrm>
            <a:off x="279400" y="4441371"/>
            <a:ext cx="8520354" cy="1982733"/>
          </a:xfrm>
        </p:spPr>
        <p:txBody>
          <a:bodyPr>
            <a:normAutofit/>
          </a:bodyPr>
          <a:lstStyle/>
          <a:p>
            <a:r>
              <a:rPr lang="en-US" dirty="0" smtClean="0"/>
              <a:t>A hybrid solution using static and dynamic features:</a:t>
            </a:r>
          </a:p>
          <a:p>
            <a:pPr lvl="1"/>
            <a:r>
              <a:rPr lang="en-US" dirty="0" smtClean="0"/>
              <a:t>Creating a static route pointing to the remote-access address pool. </a:t>
            </a:r>
          </a:p>
          <a:p>
            <a:pPr lvl="1"/>
            <a:r>
              <a:rPr lang="en-US" dirty="0" smtClean="0"/>
              <a:t>Then redistributing the static route into the IGP.</a:t>
            </a:r>
          </a:p>
          <a:p>
            <a:r>
              <a:rPr lang="en-US" dirty="0" smtClean="0"/>
              <a:t>Although this is a simple method, it is not very scalable.</a:t>
            </a:r>
            <a:endParaRPr lang="en-US" dirty="0"/>
          </a:p>
        </p:txBody>
      </p:sp>
      <p:sp>
        <p:nvSpPr>
          <p:cNvPr id="28" name="Rectangle 27"/>
          <p:cNvSpPr/>
          <p:nvPr/>
        </p:nvSpPr>
        <p:spPr bwMode="auto">
          <a:xfrm>
            <a:off x="1625597" y="3018981"/>
            <a:ext cx="5065490" cy="23221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4"/>
            <a:ext cx="8531114" cy="119017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 </a:t>
            </a:r>
            <a:r>
              <a:rPr lang="pt-BR" sz="1400" b="1" kern="0" dirty="0" smtClean="0">
                <a:latin typeface="Courier New" pitchFamily="49" charset="0"/>
                <a:cs typeface="Courier New" pitchFamily="49" charset="0"/>
              </a:rPr>
              <a:t>ip route 10.254.254.0 255.255.255.0 192.168.1.2</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 </a:t>
            </a:r>
            <a:r>
              <a:rPr lang="en-US" sz="1400" b="1" kern="0" dirty="0" smtClean="0">
                <a:latin typeface="Courier New" pitchFamily="49" charset="0"/>
                <a:cs typeface="Courier New" pitchFamily="49" charset="0"/>
              </a:rPr>
              <a:t>router eigrp 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R1(config-router)# </a:t>
            </a:r>
            <a:r>
              <a:rPr lang="en-US" sz="1400" b="1" kern="0" dirty="0" smtClean="0">
                <a:latin typeface="Courier New" pitchFamily="49" charset="0"/>
                <a:cs typeface="Courier New" pitchFamily="49" charset="0"/>
              </a:rPr>
              <a:t>redistribute static</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R1(config-router)#</a:t>
            </a:r>
          </a:p>
        </p:txBody>
      </p:sp>
      <p:grpSp>
        <p:nvGrpSpPr>
          <p:cNvPr id="38" name="Group 37"/>
          <p:cNvGrpSpPr/>
          <p:nvPr/>
        </p:nvGrpSpPr>
        <p:grpSpPr>
          <a:xfrm>
            <a:off x="182563" y="1016000"/>
            <a:ext cx="8737147" cy="1699305"/>
            <a:chOff x="182563" y="1016000"/>
            <a:chExt cx="8737147" cy="1699305"/>
          </a:xfrm>
        </p:grpSpPr>
        <p:cxnSp>
          <p:nvCxnSpPr>
            <p:cNvPr id="39" name="Straight Connector 38"/>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64" idx="3"/>
              <a:endCxn id="41"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1"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42" name="Straight Connector 41"/>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44" name="Picture 43"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46"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47"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48"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9"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50" name="Rectangle 49"/>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51" name="Rectangle 50"/>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55"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58"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60"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1"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62"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63"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64"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70"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71"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Routing Services - RRI</a:t>
            </a:r>
          </a:p>
        </p:txBody>
      </p:sp>
      <p:sp>
        <p:nvSpPr>
          <p:cNvPr id="30" name="Content Placeholder 29"/>
          <p:cNvSpPr>
            <a:spLocks noGrp="1"/>
          </p:cNvSpPr>
          <p:nvPr>
            <p:ph idx="11"/>
          </p:nvPr>
        </p:nvSpPr>
        <p:spPr>
          <a:xfrm>
            <a:off x="279400" y="3018971"/>
            <a:ext cx="8520354" cy="3405133"/>
          </a:xfrm>
        </p:spPr>
        <p:txBody>
          <a:bodyPr>
            <a:normAutofit/>
          </a:bodyPr>
          <a:lstStyle/>
          <a:p>
            <a:r>
              <a:rPr lang="en-US" dirty="0" smtClean="0"/>
              <a:t>Reverse route injection (RRI) automatically inserts a static route into the routing process for those networks and hosts that are protected by a remote tunnel endpoint. </a:t>
            </a:r>
          </a:p>
          <a:p>
            <a:r>
              <a:rPr lang="en-US" dirty="0" smtClean="0"/>
              <a:t>This "dynamic" injection happens only when a client is connected. </a:t>
            </a:r>
          </a:p>
          <a:p>
            <a:pPr lvl="1"/>
            <a:r>
              <a:rPr lang="en-US" dirty="0" smtClean="0"/>
              <a:t>If the client disconnects, the entry is removed from the routing table. </a:t>
            </a:r>
          </a:p>
          <a:p>
            <a:r>
              <a:rPr lang="en-US" dirty="0" smtClean="0"/>
              <a:t>RRI is an IPsec feature, configured within crypto map statements. </a:t>
            </a:r>
            <a:endParaRPr lang="en-US" dirty="0"/>
          </a:p>
        </p:txBody>
      </p:sp>
      <p:grpSp>
        <p:nvGrpSpPr>
          <p:cNvPr id="27" name="Group 26"/>
          <p:cNvGrpSpPr/>
          <p:nvPr/>
        </p:nvGrpSpPr>
        <p:grpSpPr>
          <a:xfrm>
            <a:off x="182563" y="1016000"/>
            <a:ext cx="8737147" cy="1699305"/>
            <a:chOff x="182563" y="1016000"/>
            <a:chExt cx="8737147" cy="1699305"/>
          </a:xfrm>
        </p:grpSpPr>
        <p:cxnSp>
          <p:nvCxnSpPr>
            <p:cNvPr id="28" name="Straight Connector 27"/>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47" idx="3"/>
              <a:endCxn id="31"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1"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2" name="Straight Connector 31"/>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4" name="Picture 33"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5"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6"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7"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38"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39" name="Rectangle 38"/>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0" name="Rectangle 39"/>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1"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2"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3"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4"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5"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6"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7"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48"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49"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Broadband Technology Options</a:t>
            </a:r>
            <a:endParaRPr lang="en-US" dirty="0"/>
          </a:p>
        </p:txBody>
      </p:sp>
      <p:sp>
        <p:nvSpPr>
          <p:cNvPr id="3" name="Content Placeholder 2"/>
          <p:cNvSpPr>
            <a:spLocks noGrp="1"/>
          </p:cNvSpPr>
          <p:nvPr>
            <p:ph idx="1"/>
          </p:nvPr>
        </p:nvSpPr>
        <p:spPr/>
        <p:txBody>
          <a:bodyPr>
            <a:normAutofit/>
          </a:bodyPr>
          <a:lstStyle/>
          <a:p>
            <a:r>
              <a:rPr lang="en-US" b="1" dirty="0" smtClean="0"/>
              <a:t>Satellite broadband:</a:t>
            </a:r>
          </a:p>
          <a:p>
            <a:pPr lvl="1"/>
            <a:r>
              <a:rPr lang="en-US" smtClean="0"/>
              <a:t>A satellite modem transmits radio signals to a geosynchronous satellite and provides a local Ethernet connection.</a:t>
            </a:r>
            <a:endParaRPr lang="en-US" dirty="0" smtClean="0"/>
          </a:p>
          <a:p>
            <a:r>
              <a:rPr lang="en-US" b="1" dirty="0" smtClean="0"/>
              <a:t>Broadband cable access:</a:t>
            </a:r>
          </a:p>
          <a:p>
            <a:pPr lvl="1"/>
            <a:r>
              <a:rPr lang="en-US" smtClean="0"/>
              <a:t>A special cable modem separates the Internet data signal from the other signals carried on the cable and provides a local Ethernet connection.</a:t>
            </a:r>
            <a:endParaRPr lang="en-US" dirty="0" smtClean="0"/>
          </a:p>
          <a:p>
            <a:r>
              <a:rPr lang="en-US" b="1" dirty="0" smtClean="0"/>
              <a:t>Digital subscriber line (DSL):</a:t>
            </a:r>
          </a:p>
          <a:p>
            <a:pPr lvl="1"/>
            <a:r>
              <a:rPr lang="en-US" smtClean="0"/>
              <a:t>A special high-speed modem separates the DSL data signal from the telephone signal and provides a local Ethernet connection.</a:t>
            </a:r>
            <a:endParaRPr lang="en-US" dirty="0" smtClean="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flipV="1">
            <a:off x="1676386" y="3071063"/>
            <a:ext cx="2910128" cy="25399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ectangle 28"/>
          <p:cNvSpPr/>
          <p:nvPr/>
        </p:nvSpPr>
        <p:spPr bwMode="auto">
          <a:xfrm flipV="1">
            <a:off x="2793986" y="3288777"/>
            <a:ext cx="1400644" cy="25399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pPr lvl="1"/>
            <a:r>
              <a:rPr lang="en-US" dirty="0" smtClean="0"/>
              <a:t>Routing Services - RRI</a:t>
            </a:r>
          </a:p>
        </p:txBody>
      </p:sp>
      <p:sp>
        <p:nvSpPr>
          <p:cNvPr id="68" name="Content Placeholder 29"/>
          <p:cNvSpPr>
            <a:spLocks noGrp="1"/>
          </p:cNvSpPr>
          <p:nvPr>
            <p:ph idx="11"/>
          </p:nvPr>
        </p:nvSpPr>
        <p:spPr>
          <a:xfrm>
            <a:off x="279400" y="4456086"/>
            <a:ext cx="8520354" cy="798286"/>
          </a:xfrm>
        </p:spPr>
        <p:txBody>
          <a:bodyPr>
            <a:normAutofit/>
          </a:bodyPr>
          <a:lstStyle/>
          <a:p>
            <a:r>
              <a:rPr lang="en-US" dirty="0" smtClean="0"/>
              <a:t>After the remote VPN user connects.</a:t>
            </a:r>
            <a:endParaRPr lang="en-US" dirty="0"/>
          </a:p>
        </p:txBody>
      </p:sp>
      <p:sp>
        <p:nvSpPr>
          <p:cNvPr id="28" name="Rectangle 27"/>
          <p:cNvSpPr/>
          <p:nvPr/>
        </p:nvSpPr>
        <p:spPr bwMode="auto">
          <a:xfrm>
            <a:off x="377367" y="5472096"/>
            <a:ext cx="6168576" cy="21770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3027522"/>
            <a:ext cx="8531114" cy="1233713"/>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 </a:t>
            </a:r>
            <a:r>
              <a:rPr lang="pt-BR" sz="1400" b="1" kern="0" dirty="0" smtClean="0">
                <a:latin typeface="Courier New" pitchFamily="49" charset="0"/>
                <a:cs typeface="Courier New" pitchFamily="49" charset="0"/>
              </a:rPr>
              <a:t>crypto dynamic-map MYMAP 10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R1(config-crypto-map)# </a:t>
            </a:r>
            <a:r>
              <a:rPr lang="pt-BR" sz="1400" b="1" kern="0" dirty="0" smtClean="0">
                <a:latin typeface="Courier New" pitchFamily="49" charset="0"/>
                <a:cs typeface="Courier New" pitchFamily="49" charset="0"/>
              </a:rPr>
              <a:t>reverse-route</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R1(config-crypto-map)# </a:t>
            </a:r>
            <a:r>
              <a:rPr lang="pt-BR" sz="1400" b="1" kern="0" dirty="0" smtClean="0">
                <a:latin typeface="Courier New" pitchFamily="49" charset="0"/>
                <a:cs typeface="Courier New" pitchFamily="49" charset="0"/>
              </a:rPr>
              <a:t>do show ip route static</a:t>
            </a:r>
          </a:p>
          <a:p>
            <a:pPr marL="236538" lvl="0" indent="-236538" algn="l" defTabSz="814388" eaLnBrk="1" hangingPunct="1">
              <a:lnSpc>
                <a:spcPct val="100000"/>
              </a:lnSpc>
              <a:spcBef>
                <a:spcPts val="0"/>
              </a:spcBef>
              <a:buClr>
                <a:srgbClr val="708CA1"/>
              </a:buClr>
            </a:pPr>
            <a:endParaRPr lang="pt-BR"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R1(config-crypto-map)#</a:t>
            </a:r>
          </a:p>
        </p:txBody>
      </p:sp>
      <p:sp>
        <p:nvSpPr>
          <p:cNvPr id="66" name="Text Placeholder 14"/>
          <p:cNvSpPr txBox="1">
            <a:spLocks/>
          </p:cNvSpPr>
          <p:nvPr/>
        </p:nvSpPr>
        <p:spPr>
          <a:xfrm>
            <a:off x="337459" y="5022142"/>
            <a:ext cx="8531114" cy="10160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R1(config-crypto-map)# </a:t>
            </a:r>
            <a:r>
              <a:rPr lang="pt-BR" sz="1400" b="1" kern="0" dirty="0" smtClean="0">
                <a:latin typeface="Courier New" pitchFamily="49" charset="0"/>
                <a:cs typeface="Courier New" pitchFamily="49" charset="0"/>
              </a:rPr>
              <a:t>do show ip route static</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     10.0.0.0 255.0.0.0 is variably subnetted, 4 subnets, 2 masks</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S       10.254.254.4 255.255.255.255 [1/0] via 192.168.1.2</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R1(config-crypto-map)#</a:t>
            </a:r>
          </a:p>
          <a:p>
            <a:pPr marL="236538" lvl="0" indent="-236538" algn="l" defTabSz="814388" eaLnBrk="1" hangingPunct="1">
              <a:lnSpc>
                <a:spcPct val="100000"/>
              </a:lnSpc>
              <a:spcBef>
                <a:spcPts val="0"/>
              </a:spcBef>
              <a:buClr>
                <a:srgbClr val="708CA1"/>
              </a:buClr>
            </a:pPr>
            <a:endParaRPr lang="pt-BR"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endParaRPr lang="pt-BR" sz="1400" kern="0" dirty="0" smtClean="0">
              <a:latin typeface="Courier New" pitchFamily="49" charset="0"/>
              <a:cs typeface="Courier New" pitchFamily="49" charset="0"/>
            </a:endParaRPr>
          </a:p>
        </p:txBody>
      </p:sp>
      <p:grpSp>
        <p:nvGrpSpPr>
          <p:cNvPr id="34" name="Group 33"/>
          <p:cNvGrpSpPr/>
          <p:nvPr/>
        </p:nvGrpSpPr>
        <p:grpSpPr>
          <a:xfrm>
            <a:off x="182563" y="1016000"/>
            <a:ext cx="8737147" cy="1699305"/>
            <a:chOff x="182563" y="1016000"/>
            <a:chExt cx="8737147" cy="1699305"/>
          </a:xfrm>
        </p:grpSpPr>
        <p:cxnSp>
          <p:nvCxnSpPr>
            <p:cNvPr id="35" name="Straight Connector 34"/>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53" idx="3"/>
              <a:endCxn id="37"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7"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8" name="Straight Connector 37"/>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9"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40" name="Picture 39"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41"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42"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43"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4"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5" name="Rectangle 44"/>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6" name="Rectangle 45"/>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7"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8"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9"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50"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51"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52"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53"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54"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5"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Routing Services - RRI Drawback</a:t>
            </a:r>
            <a:endParaRPr lang="en-US" dirty="0"/>
          </a:p>
        </p:txBody>
      </p:sp>
      <p:sp>
        <p:nvSpPr>
          <p:cNvPr id="6" name="Content Placeholder 5"/>
          <p:cNvSpPr>
            <a:spLocks noGrp="1"/>
          </p:cNvSpPr>
          <p:nvPr>
            <p:ph idx="1"/>
          </p:nvPr>
        </p:nvSpPr>
        <p:spPr/>
        <p:txBody>
          <a:bodyPr/>
          <a:lstStyle/>
          <a:p>
            <a:r>
              <a:rPr lang="en-US" dirty="0" smtClean="0"/>
              <a:t>One drawback of RRI is that entries are added with a host mask, a mask of 32 bits in the routing table. </a:t>
            </a:r>
          </a:p>
          <a:p>
            <a:r>
              <a:rPr lang="en-US" dirty="0" smtClean="0"/>
              <a:t>If there are hundreds of remote clients that connect simultaneously, that could result in a very long routing table.</a:t>
            </a:r>
          </a:p>
          <a:p>
            <a:endParaRPr lang="en-US"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VPN Headend Router 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Allow IPsec traffic.</a:t>
            </a:r>
          </a:p>
          <a:p>
            <a:pPr marL="457200" indent="-457200">
              <a:buFont typeface="+mj-lt"/>
              <a:buAutoNum type="arabicPeriod"/>
            </a:pPr>
            <a:r>
              <a:rPr lang="en-US" dirty="0" smtClean="0"/>
              <a:t>Define an address pool for connecting clients.</a:t>
            </a:r>
          </a:p>
          <a:p>
            <a:pPr marL="457200" indent="-457200">
              <a:buFont typeface="+mj-lt"/>
              <a:buAutoNum type="arabicPeriod"/>
            </a:pPr>
            <a:r>
              <a:rPr lang="en-US" dirty="0" smtClean="0"/>
              <a:t>Provide routing services for VPN subnets.</a:t>
            </a:r>
          </a:p>
          <a:p>
            <a:pPr marL="457200" indent="-457200">
              <a:buFont typeface="+mj-lt"/>
              <a:buAutoNum type="arabicPeriod"/>
            </a:pPr>
            <a:r>
              <a:rPr lang="en-US" b="1" dirty="0" smtClean="0"/>
              <a:t>Tune NAT for VPN traffic flows.</a:t>
            </a:r>
          </a:p>
          <a:p>
            <a:pPr marL="457200" indent="-457200">
              <a:buFont typeface="+mj-lt"/>
              <a:buAutoNum type="arabicPeriod"/>
            </a:pPr>
            <a:r>
              <a:rPr lang="en-US" dirty="0" smtClean="0"/>
              <a:t>Verify IPsec VPN configuration.</a:t>
            </a:r>
          </a:p>
          <a:p>
            <a:pPr marL="457200" indent="-457200">
              <a:buFont typeface="+mj-lt"/>
              <a:buAutoNum type="arabicPeriod"/>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Tune NAT for VPN traffic </a:t>
            </a:r>
            <a:endParaRPr lang="en-US" dirty="0"/>
          </a:p>
        </p:txBody>
      </p:sp>
      <p:sp>
        <p:nvSpPr>
          <p:cNvPr id="6" name="Content Placeholder 5"/>
          <p:cNvSpPr>
            <a:spLocks noGrp="1"/>
          </p:cNvSpPr>
          <p:nvPr>
            <p:ph idx="1"/>
          </p:nvPr>
        </p:nvSpPr>
        <p:spPr/>
        <p:txBody>
          <a:bodyPr/>
          <a:lstStyle/>
          <a:p>
            <a:r>
              <a:rPr lang="en-US" dirty="0" smtClean="0"/>
              <a:t>A packet is processed through the NAT engine before it is forwarded to the IPsec engine.</a:t>
            </a:r>
          </a:p>
          <a:p>
            <a:pPr lvl="1"/>
            <a:r>
              <a:rPr lang="en-US" dirty="0" smtClean="0"/>
              <a:t>Tuning of NAT when implementing VPNs is often necessary.</a:t>
            </a:r>
          </a:p>
          <a:p>
            <a:r>
              <a:rPr lang="en-US" dirty="0" smtClean="0"/>
              <a:t>VPN traffic should not be translated by NAT and should therefore be exempted from translation.</a:t>
            </a:r>
          </a:p>
          <a:p>
            <a:pPr lvl="1"/>
            <a:r>
              <a:rPr lang="en-US" dirty="0" smtClean="0"/>
              <a:t>To do so, the NAT ACL will have to be edited.</a:t>
            </a:r>
          </a:p>
          <a:p>
            <a:pPr lvl="2"/>
            <a:endParaRPr lang="en-US" dirty="0" smtClean="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Tune NAT for VPN Traffic Flows</a:t>
            </a:r>
          </a:p>
        </p:txBody>
      </p:sp>
      <p:sp>
        <p:nvSpPr>
          <p:cNvPr id="28" name="Rectangle 27"/>
          <p:cNvSpPr/>
          <p:nvPr/>
        </p:nvSpPr>
        <p:spPr bwMode="auto">
          <a:xfrm>
            <a:off x="391883" y="5210641"/>
            <a:ext cx="7286174" cy="6386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830290"/>
            <a:ext cx="8531114" cy="370259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 </a:t>
            </a:r>
            <a:r>
              <a:rPr lang="pt-BR" sz="1400" b="1" kern="0" dirty="0" smtClean="0">
                <a:latin typeface="Courier New" pitchFamily="49" charset="0"/>
                <a:cs typeface="Courier New" pitchFamily="49" charset="0"/>
              </a:rPr>
              <a:t>show ip nat statistics</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Total active translations: 0 (0 static, 0 dynamic; 0 extended)</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Outside interfaces:</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  FastEthernet0/0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Inside interfaces:</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  FastEthernet0/1, Serial0/0/0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Hits: 20  Misses: 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CEF Translated packets: 10, CEF Punted packets: 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Expired translations: 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Dynamic mappings:</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 Inside Source</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[Id: 1] access-list NAT-ACL pool NAT-POOL refcount 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pool NAT-POOL: netmask 255.255.255.224</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start 209.165.200.225 end 209.165.200.254</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type generic, total addresses 30, allocated 0 (0%), misses 0</a:t>
            </a:r>
            <a:endParaRPr lang="pt-BR"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Queued Packets: 0</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a:t>
            </a:r>
          </a:p>
        </p:txBody>
      </p:sp>
      <p:grpSp>
        <p:nvGrpSpPr>
          <p:cNvPr id="26" name="Group 25"/>
          <p:cNvGrpSpPr/>
          <p:nvPr/>
        </p:nvGrpSpPr>
        <p:grpSpPr>
          <a:xfrm>
            <a:off x="182563" y="1016000"/>
            <a:ext cx="8737147" cy="1699305"/>
            <a:chOff x="182563" y="1016000"/>
            <a:chExt cx="8737147" cy="1699305"/>
          </a:xfrm>
        </p:grpSpPr>
        <p:cxnSp>
          <p:nvCxnSpPr>
            <p:cNvPr id="27" name="Straight Connector 26"/>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0" idx="3"/>
              <a:endCxn id="30"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0"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8" name="Straight Connector 37"/>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9"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40" name="Picture 39"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41"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42"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43"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4"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6" name="Rectangle 45"/>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7" name="Rectangle 46"/>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8"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9"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50"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51"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55"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58"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60"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61"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62"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Tune NAT for VPN Traffic Flows</a:t>
            </a:r>
          </a:p>
        </p:txBody>
      </p:sp>
      <p:sp>
        <p:nvSpPr>
          <p:cNvPr id="28" name="Rectangle 27"/>
          <p:cNvSpPr/>
          <p:nvPr/>
        </p:nvSpPr>
        <p:spPr bwMode="auto">
          <a:xfrm>
            <a:off x="769256" y="5805713"/>
            <a:ext cx="4325258" cy="2612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3"/>
            <a:ext cx="8531114" cy="3483428"/>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access-lists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FIREWALL-INBOUND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4 permit esp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 permit ahp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6 permit udp any any eq isakmp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7 permit udp any any eq non500-isakmp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eigrp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20 permit tcp any any eq telnet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30 permit icmp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40 permit tcp any host 192.168.1.10 eq www</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50 permit tcp any host 192.168.1.10 eq ftp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60 permit udp any any eq domain</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NAT-ACL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ip 10.0.0.0 0.255.255.255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a:t>
            </a:r>
          </a:p>
        </p:txBody>
      </p:sp>
      <p:grpSp>
        <p:nvGrpSpPr>
          <p:cNvPr id="26" name="Group 25"/>
          <p:cNvGrpSpPr/>
          <p:nvPr/>
        </p:nvGrpSpPr>
        <p:grpSpPr>
          <a:xfrm>
            <a:off x="182563" y="1016000"/>
            <a:ext cx="8737147" cy="1699305"/>
            <a:chOff x="182563" y="1016000"/>
            <a:chExt cx="8737147" cy="1699305"/>
          </a:xfrm>
        </p:grpSpPr>
        <p:cxnSp>
          <p:nvCxnSpPr>
            <p:cNvPr id="30" name="Straight Connector 29"/>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49" idx="3"/>
              <a:endCxn id="33"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4" name="Straight Connector 33"/>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6" name="Picture 35"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7"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8"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9"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0"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1" name="Rectangle 40"/>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2" name="Rectangle 41"/>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3"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4"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5"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6"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7"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8"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9"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50"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1"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2603842" y="3304902"/>
            <a:ext cx="3962421" cy="18868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pPr lvl="1"/>
            <a:r>
              <a:rPr lang="en-US" dirty="0" smtClean="0"/>
              <a:t>Tune NAT for VPN Traffic Flows</a:t>
            </a:r>
          </a:p>
        </p:txBody>
      </p:sp>
      <p:sp>
        <p:nvSpPr>
          <p:cNvPr id="31" name="Text Placeholder 14"/>
          <p:cNvSpPr txBox="1">
            <a:spLocks/>
          </p:cNvSpPr>
          <p:nvPr/>
        </p:nvSpPr>
        <p:spPr>
          <a:xfrm>
            <a:off x="330199" y="2830289"/>
            <a:ext cx="8531114" cy="1146625"/>
          </a:xfrm>
          <a:prstGeom prst="rect">
            <a:avLst/>
          </a:prstGeom>
          <a:ln w="12700">
            <a:solidFill>
              <a:schemeClr val="bg2"/>
            </a:solidFill>
          </a:ln>
        </p:spPr>
        <p:txBody>
          <a:bodyPr>
            <a:noAutofit/>
          </a:bodyPr>
          <a:lstStyle/>
          <a:p>
            <a:pPr marL="236538"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 </a:t>
            </a:r>
            <a:r>
              <a:rPr lang="pt-BR" sz="1400" b="1" kern="0" dirty="0" smtClean="0">
                <a:latin typeface="Courier New" pitchFamily="49" charset="0"/>
                <a:cs typeface="Courier New" pitchFamily="49" charset="0"/>
              </a:rPr>
              <a:t>config t</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 </a:t>
            </a:r>
            <a:r>
              <a:rPr lang="pt-BR" sz="1400" b="1" kern="0" dirty="0" smtClean="0">
                <a:latin typeface="Courier New" pitchFamily="49" charset="0"/>
                <a:cs typeface="Courier New" pitchFamily="49" charset="0"/>
              </a:rPr>
              <a:t>ip access-list extended NAT-ACL</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R1(config-ext-nacl)# </a:t>
            </a:r>
            <a:r>
              <a:rPr lang="pt-BR" sz="1400" b="1" kern="0" dirty="0" smtClean="0">
                <a:latin typeface="Courier New" pitchFamily="49" charset="0"/>
                <a:cs typeface="Courier New" pitchFamily="49" charset="0"/>
              </a:rPr>
              <a:t>5 deny ip any 10.254.254.0 0.0.0.255</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R1(config-ext-nacl)# </a:t>
            </a:r>
            <a:r>
              <a:rPr lang="pt-BR" sz="1400" b="1" kern="0" dirty="0" smtClean="0">
                <a:latin typeface="Courier New" pitchFamily="49" charset="0"/>
                <a:cs typeface="Courier New" pitchFamily="49" charset="0"/>
              </a:rPr>
              <a:t>end</a:t>
            </a:r>
          </a:p>
          <a:p>
            <a:pPr marL="236538" lvl="0" indent="-236538" algn="l" defTabSz="814388" eaLnBrk="1" hangingPunct="1">
              <a:lnSpc>
                <a:spcPct val="100000"/>
              </a:lnSpc>
              <a:spcBef>
                <a:spcPts val="0"/>
              </a:spcBef>
              <a:buClr>
                <a:srgbClr val="708CA1"/>
              </a:buClr>
            </a:pPr>
            <a:r>
              <a:rPr lang="pt-BR" sz="1400" kern="0" dirty="0" smtClean="0">
                <a:latin typeface="Courier New" pitchFamily="49" charset="0"/>
                <a:cs typeface="Courier New" pitchFamily="49" charset="0"/>
              </a:rPr>
              <a:t>R1#</a:t>
            </a:r>
            <a:endParaRPr lang="pt-BR" sz="1400" b="1" kern="0" dirty="0" smtClean="0">
              <a:latin typeface="Courier New" pitchFamily="49" charset="0"/>
              <a:cs typeface="Courier New" pitchFamily="49" charset="0"/>
            </a:endParaRPr>
          </a:p>
        </p:txBody>
      </p:sp>
      <p:sp>
        <p:nvSpPr>
          <p:cNvPr id="46"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grpSp>
        <p:nvGrpSpPr>
          <p:cNvPr id="26" name="Group 25"/>
          <p:cNvGrpSpPr/>
          <p:nvPr/>
        </p:nvGrpSpPr>
        <p:grpSpPr>
          <a:xfrm>
            <a:off x="182563" y="1016000"/>
            <a:ext cx="8737147" cy="1699305"/>
            <a:chOff x="182563" y="1016000"/>
            <a:chExt cx="8737147" cy="1699305"/>
          </a:xfrm>
        </p:grpSpPr>
        <p:cxnSp>
          <p:nvCxnSpPr>
            <p:cNvPr id="28" name="Straight Connector 27"/>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8" idx="3"/>
              <a:endCxn id="33"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4" name="Straight Connector 33"/>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6" name="Picture 35"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7"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45"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52"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53"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54" name="Rectangle 53"/>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56" name="Rectangle 55"/>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57"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59"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64"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65"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66"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67"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68"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69"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70"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Tune NAT for VPN Traffic Flows</a:t>
            </a:r>
          </a:p>
        </p:txBody>
      </p:sp>
      <p:sp>
        <p:nvSpPr>
          <p:cNvPr id="28" name="Rectangle 27"/>
          <p:cNvSpPr/>
          <p:nvPr/>
        </p:nvSpPr>
        <p:spPr bwMode="auto">
          <a:xfrm>
            <a:off x="769256" y="5805714"/>
            <a:ext cx="3918858" cy="2295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Text Placeholder 14"/>
          <p:cNvSpPr txBox="1">
            <a:spLocks/>
          </p:cNvSpPr>
          <p:nvPr/>
        </p:nvSpPr>
        <p:spPr>
          <a:xfrm>
            <a:off x="330199" y="2989943"/>
            <a:ext cx="8531114" cy="3483428"/>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access-lists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FIREWALL-INBOUND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4 permit esp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 permit ahp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6 permit udp any any eq isakmp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7 permit udp any any eq non500-isakmp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eigrp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20 permit tcp any any eq telnet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30 permit icmp any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40 permit tcp any host 192.168.1.10 eq www</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50 permit tcp any host 192.168.1.10 eq ftp</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60 permit udp any any eq domain</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Extended IP access list NAT-ACL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5 deny ip any 10.254.254.0 0.0.0.255</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10 permit ip 10.0.0.0 0.255.255.255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a:t>
            </a:r>
          </a:p>
        </p:txBody>
      </p:sp>
      <p:grpSp>
        <p:nvGrpSpPr>
          <p:cNvPr id="29" name="Group 28"/>
          <p:cNvGrpSpPr/>
          <p:nvPr/>
        </p:nvGrpSpPr>
        <p:grpSpPr>
          <a:xfrm>
            <a:off x="182563" y="1016000"/>
            <a:ext cx="8737147" cy="1699305"/>
            <a:chOff x="182563" y="1016000"/>
            <a:chExt cx="8737147" cy="1699305"/>
          </a:xfrm>
        </p:grpSpPr>
        <p:cxnSp>
          <p:nvCxnSpPr>
            <p:cNvPr id="30" name="Straight Connector 29"/>
            <p:cNvCxnSpPr/>
            <p:nvPr/>
          </p:nvCxnSpPr>
          <p:spPr>
            <a:xfrm rot="10800000">
              <a:off x="256495" y="141627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49" idx="3"/>
              <a:endCxn id="33" idx="3"/>
            </p:cNvCxnSpPr>
            <p:nvPr/>
          </p:nvCxnSpPr>
          <p:spPr>
            <a:xfrm flipH="1" flipV="1">
              <a:off x="1990045" y="1417864"/>
              <a:ext cx="6793819" cy="827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37"/>
            <p:cNvPicPr>
              <a:picLocks noChangeArrowheads="1"/>
            </p:cNvPicPr>
            <p:nvPr/>
          </p:nvPicPr>
          <p:blipFill>
            <a:blip r:embed="rId3"/>
            <a:srcRect/>
            <a:stretch>
              <a:fillRect/>
            </a:stretch>
          </p:blipFill>
          <p:spPr bwMode="auto">
            <a:xfrm>
              <a:off x="1083582" y="1151164"/>
              <a:ext cx="906463" cy="533400"/>
            </a:xfrm>
            <a:prstGeom prst="rect">
              <a:avLst/>
            </a:prstGeom>
            <a:noFill/>
            <a:ln w="9525">
              <a:noFill/>
              <a:miter lim="800000"/>
              <a:headEnd/>
              <a:tailEnd/>
            </a:ln>
          </p:spPr>
        </p:pic>
        <p:cxnSp>
          <p:nvCxnSpPr>
            <p:cNvPr id="34" name="Straight Connector 33"/>
            <p:cNvCxnSpPr/>
            <p:nvPr/>
          </p:nvCxnSpPr>
          <p:spPr>
            <a:xfrm rot="5400000">
              <a:off x="3720421" y="190295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21"/>
            <p:cNvSpPr txBox="1">
              <a:spLocks noChangeArrowheads="1"/>
            </p:cNvSpPr>
            <p:nvPr/>
          </p:nvSpPr>
          <p:spPr bwMode="auto">
            <a:xfrm>
              <a:off x="1207407" y="1436914"/>
              <a:ext cx="693964" cy="230832"/>
            </a:xfrm>
            <a:prstGeom prst="rect">
              <a:avLst/>
            </a:prstGeom>
            <a:noFill/>
            <a:ln w="9525">
              <a:noFill/>
              <a:miter lim="800000"/>
              <a:headEnd/>
              <a:tailEnd/>
            </a:ln>
          </p:spPr>
          <p:txBody>
            <a:bodyPr wrap="square">
              <a:spAutoFit/>
            </a:bodyPr>
            <a:lstStyle/>
            <a:p>
              <a:r>
                <a:rPr lang="en-US" sz="1000" b="1" dirty="0" smtClean="0">
                  <a:solidFill>
                    <a:schemeClr val="bg1"/>
                  </a:solidFill>
                </a:rPr>
                <a:t>R2</a:t>
              </a:r>
              <a:endParaRPr lang="en-US" sz="1000" b="1" dirty="0">
                <a:solidFill>
                  <a:schemeClr val="bg1"/>
                </a:solidFill>
              </a:endParaRPr>
            </a:p>
          </p:txBody>
        </p:sp>
        <p:pic>
          <p:nvPicPr>
            <p:cNvPr id="36" name="Picture 35" descr="File Server_Updated2005"/>
            <p:cNvPicPr>
              <a:picLocks noChangeAspect="1" noChangeArrowheads="1"/>
            </p:cNvPicPr>
            <p:nvPr/>
          </p:nvPicPr>
          <p:blipFill>
            <a:blip r:embed="rId4"/>
            <a:srcRect/>
            <a:stretch>
              <a:fillRect/>
            </a:stretch>
          </p:blipFill>
          <p:spPr bwMode="auto">
            <a:xfrm>
              <a:off x="3685722" y="2088242"/>
              <a:ext cx="471488" cy="627063"/>
            </a:xfrm>
            <a:prstGeom prst="rect">
              <a:avLst/>
            </a:prstGeom>
            <a:noFill/>
            <a:ln w="9525">
              <a:noFill/>
              <a:miter lim="800000"/>
              <a:headEnd/>
              <a:tailEnd/>
            </a:ln>
          </p:spPr>
        </p:pic>
        <p:sp>
          <p:nvSpPr>
            <p:cNvPr id="37" name="Text Box 21"/>
            <p:cNvSpPr txBox="1">
              <a:spLocks noChangeArrowheads="1"/>
            </p:cNvSpPr>
            <p:nvPr/>
          </p:nvSpPr>
          <p:spPr bwMode="auto">
            <a:xfrm>
              <a:off x="645432" y="1190624"/>
              <a:ext cx="412293" cy="230832"/>
            </a:xfrm>
            <a:prstGeom prst="rect">
              <a:avLst/>
            </a:prstGeom>
            <a:noFill/>
            <a:ln w="9525">
              <a:noFill/>
              <a:miter lim="800000"/>
              <a:headEnd/>
              <a:tailEnd/>
            </a:ln>
            <a:effectLst/>
          </p:spPr>
          <p:txBody>
            <a:bodyPr wrap="none">
              <a:spAutoFit/>
            </a:bodyPr>
            <a:lstStyle/>
            <a:p>
              <a:pPr>
                <a:defRPr/>
              </a:pPr>
              <a:r>
                <a:rPr lang="en-US" sz="1000" b="1" dirty="0" smtClean="0">
                  <a:latin typeface="+mj-lt"/>
                  <a:cs typeface="+mn-cs"/>
                </a:rPr>
                <a:t>Lo0</a:t>
              </a:r>
              <a:endParaRPr lang="en-US" sz="1000" b="1" dirty="0">
                <a:latin typeface="+mj-lt"/>
                <a:cs typeface="+mn-cs"/>
              </a:endParaRPr>
            </a:p>
          </p:txBody>
        </p:sp>
        <p:sp>
          <p:nvSpPr>
            <p:cNvPr id="38" name="Text Box 21"/>
            <p:cNvSpPr txBox="1">
              <a:spLocks noChangeArrowheads="1"/>
            </p:cNvSpPr>
            <p:nvPr/>
          </p:nvSpPr>
          <p:spPr bwMode="auto">
            <a:xfrm>
              <a:off x="182563" y="1435780"/>
              <a:ext cx="925254" cy="230832"/>
            </a:xfrm>
            <a:prstGeom prst="rect">
              <a:avLst/>
            </a:prstGeom>
            <a:noFill/>
            <a:ln w="9525">
              <a:noFill/>
              <a:miter lim="800000"/>
              <a:headEnd/>
              <a:tailEnd/>
            </a:ln>
            <a:effectLst/>
          </p:spPr>
          <p:txBody>
            <a:bodyPr wrap="none">
              <a:spAutoFit/>
            </a:bodyPr>
            <a:lstStyle/>
            <a:p>
              <a:pPr>
                <a:defRPr/>
              </a:pPr>
              <a:r>
                <a:rPr lang="en-US" sz="1000" dirty="0" smtClean="0">
                  <a:latin typeface="+mj-lt"/>
                </a:rPr>
                <a:t>10.200.200.1</a:t>
              </a:r>
              <a:endParaRPr lang="en-US" sz="1000" dirty="0">
                <a:latin typeface="+mj-lt"/>
                <a:cs typeface="+mn-cs"/>
              </a:endParaRPr>
            </a:p>
          </p:txBody>
        </p:sp>
        <p:pic>
          <p:nvPicPr>
            <p:cNvPr id="39" name="Picture 37"/>
            <p:cNvPicPr>
              <a:picLocks noChangeArrowheads="1"/>
            </p:cNvPicPr>
            <p:nvPr/>
          </p:nvPicPr>
          <p:blipFill>
            <a:blip r:embed="rId3"/>
            <a:srcRect/>
            <a:stretch>
              <a:fillRect/>
            </a:stretch>
          </p:blipFill>
          <p:spPr bwMode="auto">
            <a:xfrm>
              <a:off x="3455988" y="1224416"/>
              <a:ext cx="906462" cy="533400"/>
            </a:xfrm>
            <a:prstGeom prst="rect">
              <a:avLst/>
            </a:prstGeom>
            <a:noFill/>
            <a:ln w="9525">
              <a:noFill/>
              <a:miter lim="800000"/>
              <a:headEnd/>
              <a:tailEnd/>
            </a:ln>
          </p:spPr>
        </p:pic>
        <p:sp>
          <p:nvSpPr>
            <p:cNvPr id="40" name="TextBox 22"/>
            <p:cNvSpPr txBox="1">
              <a:spLocks noChangeArrowheads="1"/>
            </p:cNvSpPr>
            <p:nvPr/>
          </p:nvSpPr>
          <p:spPr bwMode="auto">
            <a:xfrm>
              <a:off x="3762375" y="1527855"/>
              <a:ext cx="348173" cy="230832"/>
            </a:xfrm>
            <a:prstGeom prst="rect">
              <a:avLst/>
            </a:prstGeom>
            <a:noFill/>
            <a:ln w="9525">
              <a:noFill/>
              <a:miter lim="800000"/>
              <a:headEnd/>
              <a:tailEnd/>
            </a:ln>
          </p:spPr>
          <p:txBody>
            <a:bodyPr wrap="none">
              <a:spAutoFit/>
            </a:bodyPr>
            <a:lstStyle/>
            <a:p>
              <a:r>
                <a:rPr lang="en-US" sz="1000" b="1" dirty="0" smtClean="0">
                  <a:solidFill>
                    <a:schemeClr val="bg1"/>
                  </a:solidFill>
                </a:rPr>
                <a:t>R1</a:t>
              </a:r>
              <a:endParaRPr lang="en-US" sz="1000" b="1" dirty="0">
                <a:solidFill>
                  <a:schemeClr val="bg1"/>
                </a:solidFill>
              </a:endParaRPr>
            </a:p>
          </p:txBody>
        </p:sp>
        <p:sp>
          <p:nvSpPr>
            <p:cNvPr id="41" name="Rectangle 40"/>
            <p:cNvSpPr/>
            <p:nvPr/>
          </p:nvSpPr>
          <p:spPr>
            <a:xfrm>
              <a:off x="7490960" y="1866221"/>
              <a:ext cx="1428750" cy="383182"/>
            </a:xfrm>
            <a:prstGeom prst="rect">
              <a:avLst/>
            </a:prstGeom>
          </p:spPr>
          <p:txBody>
            <a:bodyPr>
              <a:spAutoFit/>
            </a:bodyPr>
            <a:lstStyle/>
            <a:p>
              <a:pPr algn="ctr" eaLnBrk="0" hangingPunct="0">
                <a:lnSpc>
                  <a:spcPct val="90000"/>
                </a:lnSpc>
                <a:defRPr/>
              </a:pPr>
              <a:r>
                <a:rPr lang="en-US" altLang="en-US" sz="1050" b="1" dirty="0" smtClean="0">
                  <a:solidFill>
                    <a:srgbClr val="000000"/>
                  </a:solidFill>
                  <a:ea typeface="ＭＳ Ｐゴシック" charset="-128"/>
                  <a:cs typeface="+mn-cs"/>
                </a:rPr>
                <a:t>Address Pool</a:t>
              </a:r>
            </a:p>
            <a:p>
              <a:pPr algn="ctr" eaLnBrk="0" hangingPunct="0">
                <a:lnSpc>
                  <a:spcPct val="90000"/>
                </a:lnSpc>
                <a:defRPr/>
              </a:pPr>
              <a:r>
                <a:rPr lang="en-US" altLang="en-US" sz="1050" dirty="0" smtClean="0">
                  <a:solidFill>
                    <a:srgbClr val="000000"/>
                  </a:solidFill>
                  <a:ea typeface="ＭＳ Ｐゴシック" charset="-128"/>
                </a:rPr>
                <a:t>10.254.254.1-254</a:t>
              </a:r>
              <a:endParaRPr lang="en-US" altLang="en-US" sz="1000" dirty="0">
                <a:solidFill>
                  <a:srgbClr val="000000"/>
                </a:solidFill>
                <a:ea typeface="ＭＳ Ｐゴシック" charset="-128"/>
                <a:cs typeface="+mn-cs"/>
              </a:endParaRPr>
            </a:p>
          </p:txBody>
        </p:sp>
        <p:sp>
          <p:nvSpPr>
            <p:cNvPr id="42" name="Rectangle 41"/>
            <p:cNvSpPr/>
            <p:nvPr/>
          </p:nvSpPr>
          <p:spPr>
            <a:xfrm>
              <a:off x="4088038" y="2219099"/>
              <a:ext cx="1238705" cy="383182"/>
            </a:xfrm>
            <a:prstGeom prst="rect">
              <a:avLst/>
            </a:prstGeom>
          </p:spPr>
          <p:txBody>
            <a:bodyPr wrap="square">
              <a:spAutoFit/>
            </a:bodyPr>
            <a:lstStyle/>
            <a:p>
              <a:pPr algn="l" eaLnBrk="0" hangingPunct="0">
                <a:lnSpc>
                  <a:spcPct val="90000"/>
                </a:lnSpc>
                <a:defRPr/>
              </a:pPr>
              <a:r>
                <a:rPr lang="en-US" altLang="en-US" sz="1100" b="1" dirty="0" smtClean="0">
                  <a:solidFill>
                    <a:srgbClr val="000000"/>
                  </a:solidFill>
                  <a:ea typeface="ＭＳ Ｐゴシック" charset="-128"/>
                  <a:cs typeface="+mn-cs"/>
                </a:rPr>
                <a:t>Server</a:t>
              </a:r>
              <a:endParaRPr lang="en-US" altLang="en-US" sz="1100" b="1" dirty="0">
                <a:solidFill>
                  <a:srgbClr val="000000"/>
                </a:solidFill>
                <a:ea typeface="ＭＳ Ｐゴシック" charset="-128"/>
                <a:cs typeface="+mn-cs"/>
              </a:endParaRPr>
            </a:p>
            <a:p>
              <a:pPr algn="l" eaLnBrk="0" hangingPunct="0">
                <a:lnSpc>
                  <a:spcPct val="90000"/>
                </a:lnSpc>
                <a:defRPr/>
              </a:pPr>
              <a:r>
                <a:rPr lang="en-US" altLang="en-US" sz="1000" dirty="0" smtClean="0">
                  <a:solidFill>
                    <a:srgbClr val="000000"/>
                  </a:solidFill>
                  <a:ea typeface="ＭＳ Ｐゴシック" charset="-128"/>
                  <a:cs typeface="+mn-cs"/>
                </a:rPr>
                <a:t>10.6.6. 254</a:t>
              </a:r>
              <a:r>
                <a:rPr lang="en-US" altLang="en-US" sz="1000" dirty="0">
                  <a:solidFill>
                    <a:srgbClr val="000000"/>
                  </a:solidFill>
                  <a:ea typeface="ＭＳ Ｐゴシック" charset="-128"/>
                </a:rPr>
                <a:t> </a:t>
              </a:r>
              <a:r>
                <a:rPr lang="en-US" altLang="en-US" sz="1000" dirty="0" smtClean="0">
                  <a:solidFill>
                    <a:srgbClr val="000000"/>
                  </a:solidFill>
                  <a:ea typeface="ＭＳ Ｐゴシック" charset="-128"/>
                </a:rPr>
                <a:t>/24</a:t>
              </a:r>
              <a:endParaRPr lang="en-US" altLang="en-US" sz="1050" dirty="0">
                <a:solidFill>
                  <a:srgbClr val="000000"/>
                </a:solidFill>
                <a:ea typeface="ＭＳ Ｐゴシック" charset="-128"/>
                <a:cs typeface="+mn-cs"/>
              </a:endParaRPr>
            </a:p>
          </p:txBody>
        </p:sp>
        <p:sp>
          <p:nvSpPr>
            <p:cNvPr id="43" name="TextBox 52"/>
            <p:cNvSpPr txBox="1">
              <a:spLocks noChangeArrowheads="1"/>
            </p:cNvSpPr>
            <p:nvPr/>
          </p:nvSpPr>
          <p:spPr bwMode="auto">
            <a:xfrm>
              <a:off x="2364016" y="1084719"/>
              <a:ext cx="819455" cy="230832"/>
            </a:xfrm>
            <a:prstGeom prst="rect">
              <a:avLst/>
            </a:prstGeom>
            <a:noFill/>
            <a:ln w="9525">
              <a:noFill/>
              <a:miter lim="800000"/>
              <a:headEnd/>
              <a:tailEnd/>
            </a:ln>
          </p:spPr>
          <p:txBody>
            <a:bodyPr wrap="none">
              <a:spAutoFit/>
            </a:bodyPr>
            <a:lstStyle/>
            <a:p>
              <a:r>
                <a:rPr lang="en-US" sz="1000" dirty="0" smtClean="0"/>
                <a:t>10.7.7.0/24</a:t>
              </a:r>
              <a:endParaRPr lang="en-US" sz="1000" dirty="0"/>
            </a:p>
          </p:txBody>
        </p:sp>
        <p:pic>
          <p:nvPicPr>
            <p:cNvPr id="44" name="Picture 468" descr="Network_Cloud_Standard"/>
            <p:cNvPicPr>
              <a:picLocks noChangeAspect="1" noChangeArrowheads="1"/>
            </p:cNvPicPr>
            <p:nvPr/>
          </p:nvPicPr>
          <p:blipFill>
            <a:blip r:embed="rId5"/>
            <a:srcRect/>
            <a:stretch>
              <a:fillRect/>
            </a:stretch>
          </p:blipFill>
          <p:spPr bwMode="auto">
            <a:xfrm>
              <a:off x="5371404" y="1016000"/>
              <a:ext cx="1527144" cy="777858"/>
            </a:xfrm>
            <a:prstGeom prst="rect">
              <a:avLst/>
            </a:prstGeom>
            <a:noFill/>
            <a:ln w="9525">
              <a:noFill/>
              <a:miter lim="800000"/>
              <a:headEnd/>
              <a:tailEnd/>
            </a:ln>
          </p:spPr>
        </p:pic>
        <p:sp>
          <p:nvSpPr>
            <p:cNvPr id="45" name="TextBox 16"/>
            <p:cNvSpPr txBox="1">
              <a:spLocks noChangeArrowheads="1"/>
            </p:cNvSpPr>
            <p:nvPr/>
          </p:nvSpPr>
          <p:spPr bwMode="auto">
            <a:xfrm>
              <a:off x="5672588" y="1243920"/>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46" name="Text Box 21"/>
            <p:cNvSpPr txBox="1">
              <a:spLocks noChangeArrowheads="1"/>
            </p:cNvSpPr>
            <p:nvPr/>
          </p:nvSpPr>
          <p:spPr bwMode="auto">
            <a:xfrm>
              <a:off x="3157992" y="118903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7" name="Text Box 21"/>
            <p:cNvSpPr txBox="1">
              <a:spLocks noChangeArrowheads="1"/>
            </p:cNvSpPr>
            <p:nvPr/>
          </p:nvSpPr>
          <p:spPr bwMode="auto">
            <a:xfrm>
              <a:off x="3956277" y="17405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48" name="Text Box 21"/>
            <p:cNvSpPr txBox="1">
              <a:spLocks noChangeArrowheads="1"/>
            </p:cNvSpPr>
            <p:nvPr/>
          </p:nvSpPr>
          <p:spPr bwMode="auto">
            <a:xfrm>
              <a:off x="1967821" y="1174523"/>
              <a:ext cx="290465" cy="230832"/>
            </a:xfrm>
            <a:prstGeom prst="rect">
              <a:avLst/>
            </a:prstGeom>
            <a:noFill/>
            <a:ln w="9525">
              <a:noFill/>
              <a:miter lim="800000"/>
              <a:headEnd/>
              <a:tailEnd/>
            </a:ln>
            <a:effectLst/>
          </p:spPr>
          <p:txBody>
            <a:bodyPr wrap="none">
              <a:spAutoFit/>
            </a:bodyPr>
            <a:lstStyle/>
            <a:p>
              <a:pPr>
                <a:defRPr/>
              </a:pPr>
              <a:r>
                <a:rPr lang="en-US" sz="1000" dirty="0" smtClean="0">
                  <a:latin typeface="+mj-lt"/>
                  <a:cs typeface="+mn-cs"/>
                </a:rPr>
                <a:t>.2</a:t>
              </a:r>
              <a:endParaRPr lang="en-US" sz="1000" dirty="0">
                <a:latin typeface="+mj-lt"/>
                <a:cs typeface="+mn-cs"/>
              </a:endParaRPr>
            </a:p>
          </p:txBody>
        </p:sp>
        <p:pic>
          <p:nvPicPr>
            <p:cNvPr id="49" name="Picture 22"/>
            <p:cNvPicPr>
              <a:picLocks noChangeArrowheads="1"/>
            </p:cNvPicPr>
            <p:nvPr/>
          </p:nvPicPr>
          <p:blipFill>
            <a:blip r:embed="rId6"/>
            <a:srcRect/>
            <a:stretch>
              <a:fillRect/>
            </a:stretch>
          </p:blipFill>
          <p:spPr bwMode="auto">
            <a:xfrm>
              <a:off x="7869464" y="1055459"/>
              <a:ext cx="914400" cy="741363"/>
            </a:xfrm>
            <a:prstGeom prst="rect">
              <a:avLst/>
            </a:prstGeom>
            <a:noFill/>
            <a:ln w="9525">
              <a:noFill/>
              <a:miter lim="800000"/>
              <a:headEnd/>
              <a:tailEnd/>
            </a:ln>
            <a:effectLst/>
          </p:spPr>
        </p:pic>
        <p:sp>
          <p:nvSpPr>
            <p:cNvPr id="50" name="Text Box 21"/>
            <p:cNvSpPr txBox="1">
              <a:spLocks noChangeArrowheads="1"/>
            </p:cNvSpPr>
            <p:nvPr/>
          </p:nvSpPr>
          <p:spPr bwMode="auto">
            <a:xfrm>
              <a:off x="7225645" y="1096511"/>
              <a:ext cx="854722"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192.168.1.2</a:t>
              </a:r>
              <a:endParaRPr lang="en-US" sz="1000" dirty="0">
                <a:latin typeface="+mj-lt"/>
                <a:cs typeface="+mn-cs"/>
              </a:endParaRPr>
            </a:p>
          </p:txBody>
        </p:sp>
        <p:sp>
          <p:nvSpPr>
            <p:cNvPr id="51" name="Text Box 21"/>
            <p:cNvSpPr txBox="1">
              <a:spLocks noChangeArrowheads="1"/>
            </p:cNvSpPr>
            <p:nvPr/>
          </p:nvSpPr>
          <p:spPr bwMode="auto">
            <a:xfrm>
              <a:off x="4344563" y="1089253"/>
              <a:ext cx="854721" cy="230832"/>
            </a:xfrm>
            <a:prstGeom prst="rect">
              <a:avLst/>
            </a:prstGeom>
            <a:noFill/>
            <a:ln w="9525">
              <a:noFill/>
              <a:miter lim="800000"/>
              <a:headEnd/>
              <a:tailEnd/>
            </a:ln>
            <a:effectLst/>
          </p:spPr>
          <p:txBody>
            <a:bodyPr wrap="none">
              <a:spAutoFit/>
            </a:bodyPr>
            <a:lstStyle/>
            <a:p>
              <a:pPr>
                <a:defRPr/>
              </a:pPr>
              <a:r>
                <a:rPr lang="en-US" sz="1000" dirty="0" smtClean="0">
                  <a:latin typeface="+mj-lt"/>
                </a:rPr>
                <a:t>192.168.1.1</a:t>
              </a:r>
              <a:endParaRPr lang="en-US" sz="1000" dirty="0">
                <a:latin typeface="+mj-lt"/>
                <a:cs typeface="+mn-cs"/>
              </a:endParaRPr>
            </a:p>
          </p:txBody>
        </p:sp>
      </p:gr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VPN Headend Router 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Allow IPsec traffic.</a:t>
            </a:r>
          </a:p>
          <a:p>
            <a:pPr marL="457200" indent="-457200">
              <a:buFont typeface="+mj-lt"/>
              <a:buAutoNum type="arabicPeriod"/>
            </a:pPr>
            <a:r>
              <a:rPr lang="en-US" dirty="0" smtClean="0"/>
              <a:t>Define an address pool for connecting clients.</a:t>
            </a:r>
          </a:p>
          <a:p>
            <a:pPr marL="457200" indent="-457200">
              <a:buFont typeface="+mj-lt"/>
              <a:buAutoNum type="arabicPeriod"/>
            </a:pPr>
            <a:r>
              <a:rPr lang="en-US" dirty="0" smtClean="0"/>
              <a:t>Provide routing services for VPN subnets.</a:t>
            </a:r>
          </a:p>
          <a:p>
            <a:pPr marL="457200" indent="-457200">
              <a:buFont typeface="+mj-lt"/>
              <a:buAutoNum type="arabicPeriod"/>
            </a:pPr>
            <a:r>
              <a:rPr lang="en-US" dirty="0" smtClean="0"/>
              <a:t>Tune NAT for VPN traffic flows.</a:t>
            </a:r>
          </a:p>
          <a:p>
            <a:pPr marL="457200" indent="-457200">
              <a:buFont typeface="+mj-lt"/>
              <a:buAutoNum type="arabicPeriod"/>
            </a:pPr>
            <a:r>
              <a:rPr lang="en-US" b="1" dirty="0" smtClean="0"/>
              <a:t>Verify IPsec VPN configuration.</a:t>
            </a:r>
          </a:p>
          <a:p>
            <a:pPr marL="457200" indent="-457200">
              <a:buFont typeface="+mj-lt"/>
              <a:buAutoNum type="arabicPeriod"/>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 IPsec VPN Configuration</a:t>
            </a:r>
            <a:endParaRPr lang="en-US" dirty="0"/>
          </a:p>
        </p:txBody>
      </p:sp>
      <p:sp>
        <p:nvSpPr>
          <p:cNvPr id="3" name="Content Placeholder 2"/>
          <p:cNvSpPr>
            <a:spLocks noGrp="1"/>
          </p:cNvSpPr>
          <p:nvPr>
            <p:ph idx="1"/>
          </p:nvPr>
        </p:nvSpPr>
        <p:spPr/>
        <p:txBody>
          <a:bodyPr/>
          <a:lstStyle/>
          <a:p>
            <a:r>
              <a:rPr lang="en-US" dirty="0" smtClean="0"/>
              <a:t>To verify if the VPN configuration is functioning properly, use the following commands:</a:t>
            </a:r>
          </a:p>
          <a:p>
            <a:pPr lvl="1"/>
            <a:r>
              <a:rPr lang="en-US" b="1" dirty="0" smtClean="0">
                <a:latin typeface="Courier New" pitchFamily="49" charset="0"/>
                <a:cs typeface="Courier New" pitchFamily="49" charset="0"/>
              </a:rPr>
              <a:t>show crypto map</a:t>
            </a:r>
          </a:p>
          <a:p>
            <a:pPr lvl="1"/>
            <a:r>
              <a:rPr lang="en-US" b="1" dirty="0" smtClean="0">
                <a:latin typeface="Courier New" pitchFamily="49" charset="0"/>
                <a:cs typeface="Courier New" pitchFamily="49" charset="0"/>
              </a:rPr>
              <a:t>show crypto isakmp sa </a:t>
            </a:r>
          </a:p>
          <a:p>
            <a:pPr lvl="1"/>
            <a:r>
              <a:rPr lang="en-US" b="1" dirty="0" smtClean="0">
                <a:latin typeface="Courier New" pitchFamily="49" charset="0"/>
                <a:cs typeface="Courier New" pitchFamily="49" charset="0"/>
              </a:rPr>
              <a:t>show crypto sa </a:t>
            </a:r>
          </a:p>
          <a:p>
            <a:pPr lvl="1"/>
            <a:r>
              <a:rPr lang="en-US" b="1" dirty="0" smtClean="0">
                <a:latin typeface="Courier New" pitchFamily="49" charset="0"/>
                <a:cs typeface="Courier New" pitchFamily="49" charset="0"/>
              </a:rPr>
              <a:t>show crypto engine connections active </a:t>
            </a:r>
          </a:p>
          <a:p>
            <a:r>
              <a:rPr lang="en-US" b="1" dirty="0" smtClean="0"/>
              <a:t>Note</a:t>
            </a:r>
            <a:r>
              <a:rPr lang="en-US" dirty="0" smtClean="0"/>
              <a:t>:</a:t>
            </a:r>
          </a:p>
          <a:p>
            <a:pPr lvl="1"/>
            <a:r>
              <a:rPr lang="en-US" dirty="0" smtClean="0"/>
              <a:t>To test full connectivity a remote user must attempt to connect.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5106" name="Rectangle 2"/>
          <p:cNvSpPr>
            <a:spLocks noGrp="1" noChangeArrowheads="1"/>
          </p:cNvSpPr>
          <p:nvPr>
            <p:ph type="title"/>
          </p:nvPr>
        </p:nvSpPr>
        <p:spPr/>
        <p:txBody>
          <a:bodyPr/>
          <a:lstStyle/>
          <a:p>
            <a:r>
              <a:rPr lang="en-US" smtClean="0"/>
              <a:t>Wireless Broadband</a:t>
            </a:r>
            <a:endParaRPr lang="en-US" dirty="0" smtClean="0"/>
          </a:p>
        </p:txBody>
      </p:sp>
      <p:sp>
        <p:nvSpPr>
          <p:cNvPr id="105475" name="Rectangle 3"/>
          <p:cNvSpPr>
            <a:spLocks noGrp="1" noChangeArrowheads="1"/>
          </p:cNvSpPr>
          <p:nvPr>
            <p:ph idx="1"/>
          </p:nvPr>
        </p:nvSpPr>
        <p:spPr/>
        <p:txBody>
          <a:bodyPr/>
          <a:lstStyle/>
          <a:p>
            <a:r>
              <a:rPr lang="en-US" dirty="0" smtClean="0"/>
              <a:t>New developments in broadband wireless technology are increasing wireless availability. </a:t>
            </a:r>
          </a:p>
          <a:p>
            <a:r>
              <a:rPr lang="en-US" dirty="0" smtClean="0"/>
              <a:t>Popular deployments include:</a:t>
            </a:r>
          </a:p>
          <a:p>
            <a:pPr lvl="1"/>
            <a:r>
              <a:rPr lang="en-US" dirty="0" smtClean="0"/>
              <a:t>Municipal Wi-Fi</a:t>
            </a:r>
          </a:p>
          <a:p>
            <a:pPr lvl="1"/>
            <a:r>
              <a:rPr lang="en-US" dirty="0" smtClean="0"/>
              <a:t>WiMAX</a:t>
            </a:r>
          </a:p>
          <a:p>
            <a:pPr lvl="1"/>
            <a:r>
              <a:rPr lang="en-US" dirty="0" smtClean="0"/>
              <a:t>Satellite Internet</a:t>
            </a:r>
          </a:p>
          <a:p>
            <a:endParaRPr lang="en-US" dirty="0" smtClean="0"/>
          </a:p>
          <a:p>
            <a:r>
              <a:rPr lang="en-US" b="1" dirty="0" smtClean="0"/>
              <a:t>Note:</a:t>
            </a:r>
          </a:p>
          <a:p>
            <a:pPr lvl="1"/>
            <a:r>
              <a:rPr lang="en-US" dirty="0" smtClean="0"/>
              <a:t>This list is not exhaustive and </a:t>
            </a:r>
            <a:r>
              <a:rPr lang="en-US" smtClean="0"/>
              <a:t>other types of </a:t>
            </a:r>
            <a:r>
              <a:rPr lang="en-US" dirty="0" smtClean="0"/>
              <a:t>wireless connectivity also exist.</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Remote Users Connections</a:t>
            </a:r>
            <a:endParaRPr lang="en-US" dirty="0"/>
          </a:p>
        </p:txBody>
      </p:sp>
      <p:sp>
        <p:nvSpPr>
          <p:cNvPr id="3" name="Content Placeholder 2"/>
          <p:cNvSpPr>
            <a:spLocks noGrp="1"/>
          </p:cNvSpPr>
          <p:nvPr>
            <p:ph idx="1"/>
          </p:nvPr>
        </p:nvSpPr>
        <p:spPr/>
        <p:txBody>
          <a:bodyPr/>
          <a:lstStyle/>
          <a:p>
            <a:r>
              <a:rPr lang="en-US" dirty="0" smtClean="0"/>
              <a:t>Mobile users can connect to the central office </a:t>
            </a:r>
            <a:r>
              <a:rPr lang="en-US" smtClean="0"/>
              <a:t>using either</a:t>
            </a:r>
            <a:r>
              <a:rPr lang="en-US" dirty="0" smtClean="0"/>
              <a:t>:</a:t>
            </a:r>
          </a:p>
          <a:p>
            <a:pPr lvl="1"/>
            <a:r>
              <a:rPr lang="en-US" dirty="0" smtClean="0"/>
              <a:t>VPN Client software from their laptops</a:t>
            </a:r>
          </a:p>
          <a:p>
            <a:pPr lvl="1"/>
            <a:r>
              <a:rPr lang="en-US" dirty="0" smtClean="0"/>
              <a:t>SSL VPN</a:t>
            </a:r>
          </a:p>
          <a:p>
            <a:r>
              <a:rPr lang="en-US" dirty="0" smtClean="0"/>
              <a:t>The choice of method will depend on the needs of the remote user.</a:t>
            </a:r>
            <a:endParaRPr lang="en-US" dirty="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Remote-Access VPN Options</a:t>
            </a:r>
            <a:endParaRPr lang="en-US" dirty="0"/>
          </a:p>
        </p:txBody>
      </p:sp>
      <p:graphicFrame>
        <p:nvGraphicFramePr>
          <p:cNvPr id="5" name="Table 4"/>
          <p:cNvGraphicFramePr>
            <a:graphicFrameLocks noGrp="1"/>
          </p:cNvGraphicFramePr>
          <p:nvPr/>
        </p:nvGraphicFramePr>
        <p:xfrm>
          <a:off x="595085" y="2583510"/>
          <a:ext cx="8026401" cy="3768147"/>
        </p:xfrm>
        <a:graphic>
          <a:graphicData uri="http://schemas.openxmlformats.org/drawingml/2006/table">
            <a:tbl>
              <a:tblPr firstRow="1" bandRow="1">
                <a:tableStyleId>{5C22544A-7EE6-4342-B048-85BDC9FD1C3A}</a:tableStyleId>
              </a:tblPr>
              <a:tblGrid>
                <a:gridCol w="1860325"/>
                <a:gridCol w="3083038"/>
                <a:gridCol w="3083038"/>
              </a:tblGrid>
              <a:tr h="439505">
                <a:tc>
                  <a:txBody>
                    <a:bodyPr/>
                    <a:lstStyle/>
                    <a:p>
                      <a:pPr algn="l"/>
                      <a:r>
                        <a:rPr lang="en-US" dirty="0" smtClean="0"/>
                        <a:t>Categories</a:t>
                      </a:r>
                      <a:endParaRPr lang="en-US" dirty="0"/>
                    </a:p>
                  </a:txBody>
                  <a:tcPr anchor="ctr"/>
                </a:tc>
                <a:tc>
                  <a:txBody>
                    <a:bodyPr/>
                    <a:lstStyle/>
                    <a:p>
                      <a:pPr algn="l"/>
                      <a:r>
                        <a:rPr lang="en-US" dirty="0" smtClean="0"/>
                        <a:t>SSL</a:t>
                      </a:r>
                      <a:endParaRPr lang="en-US" dirty="0"/>
                    </a:p>
                  </a:txBody>
                  <a:tcPr anchor="ctr"/>
                </a:tc>
                <a:tc>
                  <a:txBody>
                    <a:bodyPr/>
                    <a:lstStyle/>
                    <a:p>
                      <a:pPr algn="l"/>
                      <a:r>
                        <a:rPr lang="en-US" dirty="0" smtClean="0"/>
                        <a:t>IPsec</a:t>
                      </a:r>
                      <a:endParaRPr lang="en-US" dirty="0"/>
                    </a:p>
                  </a:txBody>
                  <a:tcPr anchor="ctr"/>
                </a:tc>
              </a:tr>
              <a:tr h="552107">
                <a:tc>
                  <a:txBody>
                    <a:bodyPr/>
                    <a:lstStyle/>
                    <a:p>
                      <a:pPr algn="l"/>
                      <a:r>
                        <a:rPr lang="en-US" sz="1400" b="1" dirty="0" smtClean="0"/>
                        <a:t>Application support</a:t>
                      </a:r>
                      <a:endParaRPr lang="en-US" sz="1400"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Web-enabled applications, file sharing, e-mail</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All IP-based applications</a:t>
                      </a:r>
                    </a:p>
                  </a:txBody>
                  <a:tcPr anchor="ctr"/>
                </a:tc>
              </a:tr>
              <a:tr h="724638">
                <a:tc>
                  <a:txBody>
                    <a:bodyPr/>
                    <a:lstStyle/>
                    <a:p>
                      <a:pPr algn="l"/>
                      <a:r>
                        <a:rPr lang="en-US" sz="1400" b="1" dirty="0" smtClean="0"/>
                        <a:t>Encryption</a:t>
                      </a:r>
                      <a:endParaRPr lang="en-US" sz="1400" b="1" dirty="0"/>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Moderate</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K</a:t>
                      </a:r>
                      <a:r>
                        <a:rPr lang="en-US" sz="1400" b="0" dirty="0" smtClean="0"/>
                        <a:t>ey lengths from 40 bits</a:t>
                      </a:r>
                      <a:r>
                        <a:rPr lang="en-US" sz="1400" b="0" dirty="0" smtClean="0">
                          <a:cs typeface="Arial" pitchFamily="34" charset="0"/>
                        </a:rPr>
                        <a:t> to </a:t>
                      </a:r>
                      <a:r>
                        <a:rPr lang="en-US" sz="1400" b="0" dirty="0" smtClean="0"/>
                        <a:t>128 bits</a:t>
                      </a:r>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Stronger</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K</a:t>
                      </a:r>
                      <a:r>
                        <a:rPr lang="en-US" sz="1400" b="0" dirty="0" smtClean="0"/>
                        <a:t>ey lengths from 56 bits</a:t>
                      </a:r>
                      <a:r>
                        <a:rPr lang="en-US" sz="1400" b="0" dirty="0" smtClean="0">
                          <a:cs typeface="Arial" pitchFamily="34" charset="0"/>
                        </a:rPr>
                        <a:t> to </a:t>
                      </a:r>
                      <a:r>
                        <a:rPr lang="en-US" sz="1400" b="0" dirty="0" smtClean="0"/>
                        <a:t>256 bits</a:t>
                      </a:r>
                    </a:p>
                  </a:txBody>
                  <a:tcPr anchor="ctr"/>
                </a:tc>
              </a:tr>
              <a:tr h="642067">
                <a:tc>
                  <a:txBody>
                    <a:bodyPr/>
                    <a:lstStyle/>
                    <a:p>
                      <a:pPr algn="l"/>
                      <a:r>
                        <a:rPr lang="en-US" sz="1400" b="1" dirty="0" smtClean="0"/>
                        <a:t>Authentication</a:t>
                      </a:r>
                      <a:endParaRPr lang="en-US" sz="1400" b="1" dirty="0"/>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Moderate</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O</a:t>
                      </a:r>
                      <a:r>
                        <a:rPr lang="en-US" sz="1400" b="0" dirty="0" smtClean="0"/>
                        <a:t>ne-way or two-way authentication</a:t>
                      </a:r>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Strong</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T</a:t>
                      </a:r>
                      <a:r>
                        <a:rPr lang="en-US" sz="1400" b="0" dirty="0" smtClean="0"/>
                        <a:t>wo-way authentication using shared secrets or digital certificates</a:t>
                      </a:r>
                      <a:endParaRPr lang="en-US" sz="1400" dirty="0"/>
                    </a:p>
                  </a:txBody>
                  <a:tcPr anchor="ctr"/>
                </a:tc>
              </a:tr>
              <a:tr h="439505">
                <a:tc>
                  <a:txBody>
                    <a:bodyPr/>
                    <a:lstStyle/>
                    <a:p>
                      <a:pPr algn="l"/>
                      <a:r>
                        <a:rPr lang="en-US" sz="1400" b="1" dirty="0" smtClean="0"/>
                        <a:t>Ease of Use</a:t>
                      </a:r>
                      <a:endParaRPr lang="en-US" sz="1400"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Very</a:t>
                      </a:r>
                      <a:r>
                        <a:rPr lang="en-US" sz="1400" b="0" dirty="0" smtClean="0"/>
                        <a:t> </a:t>
                      </a:r>
                      <a:r>
                        <a:rPr lang="en-US" sz="1400" dirty="0" smtClean="0"/>
                        <a:t>easy</a:t>
                      </a:r>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Moderately easy</a:t>
                      </a:r>
                    </a:p>
                  </a:txBody>
                  <a:tcPr anchor="ctr"/>
                </a:tc>
              </a:tr>
              <a:tr h="642067">
                <a:tc>
                  <a:txBody>
                    <a:bodyPr/>
                    <a:lstStyle/>
                    <a:p>
                      <a:pPr algn="l"/>
                      <a:r>
                        <a:rPr lang="en-US" sz="1400" b="1" dirty="0" smtClean="0"/>
                        <a:t>Overall Security</a:t>
                      </a:r>
                      <a:endParaRPr lang="en-US" sz="1400" b="1" dirty="0"/>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Moderate</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A</a:t>
                      </a:r>
                      <a:r>
                        <a:rPr lang="en-US" sz="1400" b="0" dirty="0" smtClean="0"/>
                        <a:t>ny device can connect</a:t>
                      </a:r>
                    </a:p>
                  </a:txBody>
                  <a:tcPr anchor="ctr"/>
                </a:tc>
                <a:tc>
                  <a:txBody>
                    <a:bodyPr/>
                    <a:lstStyle/>
                    <a:p>
                      <a:pPr algn="l" defTabSz="814388">
                        <a:lnSpc>
                          <a:spcPct val="95000"/>
                        </a:lnSpc>
                        <a:spcBef>
                          <a:spcPct val="50000"/>
                        </a:spcBef>
                        <a:buClr>
                          <a:schemeClr val="tx2"/>
                        </a:buClr>
                        <a:buSzPct val="100000"/>
                        <a:buFont typeface="Wingdings" pitchFamily="2" charset="2"/>
                        <a:buNone/>
                      </a:pPr>
                      <a:r>
                        <a:rPr lang="en-US" sz="1400" dirty="0" smtClean="0"/>
                        <a:t>Strong</a:t>
                      </a:r>
                    </a:p>
                    <a:p>
                      <a:pPr algn="l" defTabSz="814388">
                        <a:lnSpc>
                          <a:spcPct val="95000"/>
                        </a:lnSpc>
                        <a:spcBef>
                          <a:spcPct val="50000"/>
                        </a:spcBef>
                        <a:buClr>
                          <a:schemeClr val="tx2"/>
                        </a:buClr>
                        <a:buSzPct val="100000"/>
                        <a:buFont typeface="Wingdings" pitchFamily="2" charset="2"/>
                        <a:buNone/>
                      </a:pPr>
                      <a:r>
                        <a:rPr lang="en-US" sz="1400" b="0" dirty="0" smtClean="0">
                          <a:cs typeface="Arial" pitchFamily="34" charset="0"/>
                        </a:rPr>
                        <a:t>O</a:t>
                      </a:r>
                      <a:r>
                        <a:rPr lang="en-US" sz="1400" b="0" dirty="0" smtClean="0"/>
                        <a:t>nly specific devices with specific configurations can connect</a:t>
                      </a:r>
                    </a:p>
                  </a:txBody>
                  <a:tcPr anchor="ctr"/>
                </a:tc>
              </a:tr>
            </a:tbl>
          </a:graphicData>
        </a:graphic>
      </p:graphicFrame>
      <p:sp>
        <p:nvSpPr>
          <p:cNvPr id="22" name="Rectangle 41"/>
          <p:cNvSpPr>
            <a:spLocks noChangeArrowheads="1"/>
          </p:cNvSpPr>
          <p:nvPr/>
        </p:nvSpPr>
        <p:spPr bwMode="auto">
          <a:xfrm>
            <a:off x="6567715" y="1360715"/>
            <a:ext cx="1676400" cy="838200"/>
          </a:xfrm>
          <a:prstGeom prst="rect">
            <a:avLst/>
          </a:prstGeom>
          <a:solidFill>
            <a:schemeClr val="tx2">
              <a:lumMod val="20000"/>
              <a:lumOff val="80000"/>
            </a:schemeClr>
          </a:solidFill>
          <a:ln w="9525">
            <a:solidFill>
              <a:schemeClr val="tx1"/>
            </a:solidFill>
            <a:miter lim="800000"/>
            <a:headEnd/>
            <a:tailEnd/>
          </a:ln>
        </p:spPr>
        <p:txBody>
          <a:bodyPr wrap="none" anchor="ctr"/>
          <a:lstStyle/>
          <a:p>
            <a:pPr algn="ctr" eaLnBrk="1" hangingPunct="1">
              <a:lnSpc>
                <a:spcPct val="100000"/>
              </a:lnSpc>
            </a:pPr>
            <a:r>
              <a:rPr lang="en-US" sz="1600" b="1" dirty="0"/>
              <a:t>IPsec Remote </a:t>
            </a:r>
          </a:p>
          <a:p>
            <a:pPr algn="ctr" eaLnBrk="1" hangingPunct="1">
              <a:lnSpc>
                <a:spcPct val="100000"/>
              </a:lnSpc>
            </a:pPr>
            <a:r>
              <a:rPr lang="en-US" sz="1600" b="1" dirty="0"/>
              <a:t>Access VPN</a:t>
            </a:r>
          </a:p>
        </p:txBody>
      </p:sp>
      <p:sp>
        <p:nvSpPr>
          <p:cNvPr id="23" name="Rectangle 42"/>
          <p:cNvSpPr>
            <a:spLocks noChangeArrowheads="1"/>
          </p:cNvSpPr>
          <p:nvPr/>
        </p:nvSpPr>
        <p:spPr bwMode="auto">
          <a:xfrm>
            <a:off x="801916" y="1344386"/>
            <a:ext cx="1447800" cy="838200"/>
          </a:xfrm>
          <a:prstGeom prst="rect">
            <a:avLst/>
          </a:prstGeom>
          <a:solidFill>
            <a:schemeClr val="tx2">
              <a:lumMod val="20000"/>
              <a:lumOff val="80000"/>
            </a:schemeClr>
          </a:solidFill>
          <a:ln w="9525">
            <a:solidFill>
              <a:schemeClr val="tx1"/>
            </a:solidFill>
            <a:miter lim="800000"/>
            <a:headEnd/>
            <a:tailEnd/>
          </a:ln>
        </p:spPr>
        <p:txBody>
          <a:bodyPr wrap="none" anchor="ctr"/>
          <a:lstStyle/>
          <a:p>
            <a:pPr algn="ctr" eaLnBrk="1" hangingPunct="1">
              <a:lnSpc>
                <a:spcPct val="100000"/>
              </a:lnSpc>
            </a:pPr>
            <a:r>
              <a:rPr lang="en-US" sz="1600" b="1" dirty="0"/>
              <a:t>SSL-Based</a:t>
            </a:r>
          </a:p>
          <a:p>
            <a:pPr algn="ctr" eaLnBrk="1" hangingPunct="1">
              <a:lnSpc>
                <a:spcPct val="100000"/>
              </a:lnSpc>
            </a:pPr>
            <a:r>
              <a:rPr lang="en-US" sz="1600" b="1" dirty="0"/>
              <a:t>VPN</a:t>
            </a:r>
          </a:p>
        </p:txBody>
      </p:sp>
      <p:sp>
        <p:nvSpPr>
          <p:cNvPr id="24" name="AutoShape 43"/>
          <p:cNvSpPr>
            <a:spLocks noChangeArrowheads="1"/>
          </p:cNvSpPr>
          <p:nvPr/>
        </p:nvSpPr>
        <p:spPr bwMode="auto">
          <a:xfrm>
            <a:off x="2383972" y="1291771"/>
            <a:ext cx="4038600" cy="972457"/>
          </a:xfrm>
          <a:prstGeom prst="leftRightArrow">
            <a:avLst>
              <a:gd name="adj1" fmla="val 50000"/>
              <a:gd name="adj2" fmla="val 70667"/>
            </a:avLst>
          </a:prstGeom>
          <a:solidFill>
            <a:srgbClr val="FFFF00"/>
          </a:solidFill>
          <a:ln w="9525">
            <a:solidFill>
              <a:schemeClr val="tx1"/>
            </a:solidFill>
            <a:miter lim="800000"/>
            <a:headEnd/>
            <a:tailEnd/>
          </a:ln>
        </p:spPr>
        <p:txBody>
          <a:bodyPr wrap="none" anchor="ctr"/>
          <a:lstStyle/>
          <a:p>
            <a:pPr algn="ctr" eaLnBrk="1" hangingPunct="1">
              <a:lnSpc>
                <a:spcPct val="100000"/>
              </a:lnSpc>
            </a:pPr>
            <a:endParaRPr lang="en-US" sz="1800" b="1" dirty="0"/>
          </a:p>
        </p:txBody>
      </p:sp>
      <p:sp>
        <p:nvSpPr>
          <p:cNvPr id="25" name="Text Box 44"/>
          <p:cNvSpPr txBox="1">
            <a:spLocks noChangeArrowheads="1"/>
          </p:cNvSpPr>
          <p:nvPr/>
        </p:nvSpPr>
        <p:spPr bwMode="auto">
          <a:xfrm>
            <a:off x="2510068" y="1556202"/>
            <a:ext cx="1143000" cy="476250"/>
          </a:xfrm>
          <a:prstGeom prst="rect">
            <a:avLst/>
          </a:prstGeom>
          <a:noFill/>
          <a:ln w="9525">
            <a:noFill/>
            <a:miter lim="800000"/>
            <a:headEnd/>
            <a:tailEnd/>
          </a:ln>
        </p:spPr>
        <p:txBody>
          <a:bodyPr>
            <a:spAutoFit/>
          </a:bodyPr>
          <a:lstStyle/>
          <a:p>
            <a:pPr eaLnBrk="1" hangingPunct="1">
              <a:lnSpc>
                <a:spcPct val="100000"/>
              </a:lnSpc>
              <a:spcBef>
                <a:spcPct val="10000"/>
              </a:spcBef>
            </a:pPr>
            <a:r>
              <a:rPr lang="en-US" sz="1200" b="1" dirty="0" smtClean="0"/>
              <a:t>Anywhere </a:t>
            </a:r>
          </a:p>
          <a:p>
            <a:pPr eaLnBrk="1" hangingPunct="1">
              <a:lnSpc>
                <a:spcPct val="100000"/>
              </a:lnSpc>
              <a:spcBef>
                <a:spcPct val="10000"/>
              </a:spcBef>
            </a:pPr>
            <a:r>
              <a:rPr lang="en-US" sz="1200" b="1" dirty="0" smtClean="0"/>
              <a:t>Access</a:t>
            </a:r>
            <a:endParaRPr lang="en-US" sz="1200" b="1" dirty="0"/>
          </a:p>
        </p:txBody>
      </p:sp>
      <p:sp>
        <p:nvSpPr>
          <p:cNvPr id="26" name="Text Box 45"/>
          <p:cNvSpPr txBox="1">
            <a:spLocks noChangeArrowheads="1"/>
          </p:cNvSpPr>
          <p:nvPr/>
        </p:nvSpPr>
        <p:spPr bwMode="auto">
          <a:xfrm>
            <a:off x="5221510" y="1512660"/>
            <a:ext cx="1143000" cy="461665"/>
          </a:xfrm>
          <a:prstGeom prst="rect">
            <a:avLst/>
          </a:prstGeom>
          <a:noFill/>
          <a:ln w="9525">
            <a:noFill/>
            <a:miter lim="800000"/>
            <a:headEnd/>
            <a:tailEnd/>
          </a:ln>
        </p:spPr>
        <p:txBody>
          <a:bodyPr>
            <a:spAutoFit/>
          </a:bodyPr>
          <a:lstStyle/>
          <a:p>
            <a:pPr algn="ctr" eaLnBrk="1" hangingPunct="1">
              <a:lnSpc>
                <a:spcPct val="100000"/>
              </a:lnSpc>
              <a:spcBef>
                <a:spcPct val="10000"/>
              </a:spcBef>
            </a:pPr>
            <a:r>
              <a:rPr lang="en-US" sz="1200" b="1" dirty="0" smtClean="0"/>
              <a:t>Any Application</a:t>
            </a:r>
            <a:endParaRPr lang="en-US" sz="1200" b="1" dirty="0"/>
          </a:p>
        </p:txBody>
      </p:sp>
      <p:sp>
        <p:nvSpPr>
          <p:cNvPr id="27" name="Text Box 44"/>
          <p:cNvSpPr txBox="1">
            <a:spLocks noChangeArrowheads="1"/>
          </p:cNvSpPr>
          <p:nvPr/>
        </p:nvSpPr>
        <p:spPr bwMode="auto">
          <a:xfrm>
            <a:off x="2853873" y="946582"/>
            <a:ext cx="3126012" cy="338554"/>
          </a:xfrm>
          <a:prstGeom prst="rect">
            <a:avLst/>
          </a:prstGeom>
          <a:noFill/>
          <a:ln w="9525">
            <a:noFill/>
            <a:miter lim="800000"/>
            <a:headEnd/>
            <a:tailEnd/>
          </a:ln>
        </p:spPr>
        <p:txBody>
          <a:bodyPr wrap="square">
            <a:spAutoFit/>
          </a:bodyPr>
          <a:lstStyle/>
          <a:p>
            <a:pPr eaLnBrk="1" hangingPunct="1">
              <a:lnSpc>
                <a:spcPct val="100000"/>
              </a:lnSpc>
              <a:spcBef>
                <a:spcPct val="10000"/>
              </a:spcBef>
            </a:pPr>
            <a:r>
              <a:rPr lang="en-US" sz="1600" b="1" dirty="0" smtClean="0"/>
              <a:t>Mobile User Requirements</a:t>
            </a:r>
            <a:endParaRPr lang="en-US" sz="1600" b="1"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Remote Access VPNs – SSL VPN </a:t>
            </a:r>
          </a:p>
        </p:txBody>
      </p:sp>
      <p:grpSp>
        <p:nvGrpSpPr>
          <p:cNvPr id="6" name="Group 5"/>
          <p:cNvGrpSpPr/>
          <p:nvPr/>
        </p:nvGrpSpPr>
        <p:grpSpPr>
          <a:xfrm>
            <a:off x="415276" y="1117051"/>
            <a:ext cx="8290500" cy="4849087"/>
            <a:chOff x="14444" y="778849"/>
            <a:chExt cx="8290500" cy="4849087"/>
          </a:xfrm>
        </p:grpSpPr>
        <p:pic>
          <p:nvPicPr>
            <p:cNvPr id="2050" name="Picture 2"/>
            <p:cNvPicPr>
              <a:picLocks noChangeAspect="1" noChangeArrowheads="1"/>
            </p:cNvPicPr>
            <p:nvPr/>
          </p:nvPicPr>
          <p:blipFill>
            <a:blip r:embed="rId3"/>
            <a:srcRect/>
            <a:stretch>
              <a:fillRect/>
            </a:stretch>
          </p:blipFill>
          <p:spPr bwMode="auto">
            <a:xfrm>
              <a:off x="14444" y="2803495"/>
              <a:ext cx="3177497" cy="2824441"/>
            </a:xfrm>
            <a:prstGeom prst="rect">
              <a:avLst/>
            </a:prstGeom>
            <a:noFill/>
            <a:ln w="9525">
              <a:noFill/>
              <a:miter lim="800000"/>
              <a:headEnd/>
              <a:tailEnd/>
            </a:ln>
          </p:spPr>
        </p:pic>
        <p:pic>
          <p:nvPicPr>
            <p:cNvPr id="37891" name="Picture 5"/>
            <p:cNvPicPr>
              <a:picLocks noChangeAspect="1" noChangeArrowheads="1"/>
            </p:cNvPicPr>
            <p:nvPr/>
          </p:nvPicPr>
          <p:blipFill>
            <a:blip r:embed="rId4"/>
            <a:srcRect/>
            <a:stretch>
              <a:fillRect/>
            </a:stretch>
          </p:blipFill>
          <p:spPr bwMode="auto">
            <a:xfrm>
              <a:off x="3351944" y="778849"/>
              <a:ext cx="4953000" cy="3962400"/>
            </a:xfrm>
            <a:prstGeom prst="rect">
              <a:avLst/>
            </a:prstGeom>
            <a:noFill/>
            <a:ln w="9525" algn="ctr">
              <a:noFill/>
              <a:miter lim="800000"/>
              <a:headEnd/>
              <a:tailEnd/>
            </a:ln>
          </p:spPr>
        </p:pic>
        <p:sp>
          <p:nvSpPr>
            <p:cNvPr id="5" name="Right Arrow 4"/>
            <p:cNvSpPr/>
            <p:nvPr/>
          </p:nvSpPr>
          <p:spPr bwMode="auto">
            <a:xfrm rot="20491084">
              <a:off x="1717489" y="2758317"/>
              <a:ext cx="2207861" cy="328773"/>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Tree>
  </p:cSld>
  <p:clrMapOvr>
    <a:masterClrMapping/>
  </p:clrMapOvr>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srcRect/>
          <a:stretch>
            <a:fillRect/>
          </a:stretch>
        </p:blipFill>
        <p:spPr bwMode="auto">
          <a:xfrm>
            <a:off x="14444" y="2803495"/>
            <a:ext cx="3177497" cy="2824441"/>
          </a:xfrm>
          <a:prstGeom prst="rect">
            <a:avLst/>
          </a:prstGeom>
          <a:noFill/>
          <a:ln w="9525">
            <a:noFill/>
            <a:miter lim="800000"/>
            <a:headEnd/>
            <a:tailEnd/>
          </a:ln>
        </p:spPr>
      </p:pic>
      <p:sp>
        <p:nvSpPr>
          <p:cNvPr id="35842" name="Rectangle 2"/>
          <p:cNvSpPr>
            <a:spLocks noGrp="1" noChangeArrowheads="1"/>
          </p:cNvSpPr>
          <p:nvPr>
            <p:ph type="title"/>
          </p:nvPr>
        </p:nvSpPr>
        <p:spPr/>
        <p:txBody>
          <a:bodyPr/>
          <a:lstStyle/>
          <a:p>
            <a:pPr eaLnBrk="1" hangingPunct="1"/>
            <a:r>
              <a:rPr lang="en-US" dirty="0" smtClean="0"/>
              <a:t>Remote Access VPNs – Cisco VPN Client </a:t>
            </a:r>
          </a:p>
        </p:txBody>
      </p:sp>
      <p:pic>
        <p:nvPicPr>
          <p:cNvPr id="319490" name="Picture 2"/>
          <p:cNvPicPr>
            <a:picLocks noChangeAspect="1" noChangeArrowheads="1"/>
          </p:cNvPicPr>
          <p:nvPr/>
        </p:nvPicPr>
        <p:blipFill>
          <a:blip r:embed="rId4"/>
          <a:srcRect/>
          <a:stretch>
            <a:fillRect/>
          </a:stretch>
        </p:blipFill>
        <p:spPr bwMode="auto">
          <a:xfrm>
            <a:off x="4284323" y="4868585"/>
            <a:ext cx="3733800" cy="1682839"/>
          </a:xfrm>
          <a:prstGeom prst="rect">
            <a:avLst/>
          </a:prstGeom>
          <a:noFill/>
          <a:ln w="9525">
            <a:noFill/>
            <a:miter lim="800000"/>
            <a:headEnd/>
            <a:tailEnd/>
          </a:ln>
        </p:spPr>
      </p:pic>
      <p:sp>
        <p:nvSpPr>
          <p:cNvPr id="7" name="TextBox 6"/>
          <p:cNvSpPr txBox="1"/>
          <p:nvPr/>
        </p:nvSpPr>
        <p:spPr>
          <a:xfrm>
            <a:off x="4524913" y="4971562"/>
            <a:ext cx="2730235" cy="230832"/>
          </a:xfrm>
          <a:prstGeom prst="rect">
            <a:avLst/>
          </a:prstGeom>
          <a:noFill/>
        </p:spPr>
        <p:txBody>
          <a:bodyPr wrap="none" rtlCol="0">
            <a:spAutoFit/>
          </a:bodyPr>
          <a:lstStyle/>
          <a:p>
            <a:r>
              <a:rPr lang="en-US" sz="1000" b="1" dirty="0" smtClean="0">
                <a:solidFill>
                  <a:schemeClr val="bg1"/>
                </a:solidFill>
                <a:latin typeface="Trebuchet MS" pitchFamily="34" charset="0"/>
                <a:ea typeface="Arial Unicode MS" pitchFamily="34" charset="-128"/>
                <a:cs typeface="Arial Unicode MS" pitchFamily="34" charset="-128"/>
              </a:rPr>
              <a:t>VPN Client | User Authentication for “R1”</a:t>
            </a:r>
            <a:endParaRPr lang="en-US" sz="1000" b="1" dirty="0">
              <a:solidFill>
                <a:schemeClr val="bg1"/>
              </a:solidFill>
              <a:latin typeface="Trebuchet MS" pitchFamily="34" charset="0"/>
              <a:ea typeface="Arial Unicode MS" pitchFamily="34" charset="-128"/>
              <a:cs typeface="Arial Unicode MS" pitchFamily="34" charset="-128"/>
            </a:endParaRPr>
          </a:p>
        </p:txBody>
      </p:sp>
      <p:pic>
        <p:nvPicPr>
          <p:cNvPr id="8" name="Picture 2"/>
          <p:cNvPicPr>
            <a:picLocks noChangeAspect="1" noChangeArrowheads="1"/>
          </p:cNvPicPr>
          <p:nvPr/>
        </p:nvPicPr>
        <p:blipFill>
          <a:blip r:embed="rId5"/>
          <a:srcRect/>
          <a:stretch>
            <a:fillRect/>
          </a:stretch>
        </p:blipFill>
        <p:spPr bwMode="auto">
          <a:xfrm>
            <a:off x="3196976" y="964854"/>
            <a:ext cx="5791200" cy="3467100"/>
          </a:xfrm>
          <a:prstGeom prst="rect">
            <a:avLst/>
          </a:prstGeom>
          <a:noFill/>
          <a:ln w="9525">
            <a:noFill/>
            <a:miter lim="800000"/>
            <a:headEnd/>
            <a:tailEnd/>
          </a:ln>
        </p:spPr>
      </p:pic>
      <p:sp>
        <p:nvSpPr>
          <p:cNvPr id="9" name="TextBox 8"/>
          <p:cNvSpPr txBox="1"/>
          <p:nvPr/>
        </p:nvSpPr>
        <p:spPr>
          <a:xfrm>
            <a:off x="3928837" y="2388524"/>
            <a:ext cx="4846320" cy="193040"/>
          </a:xfrm>
          <a:prstGeom prst="rect">
            <a:avLst/>
          </a:prstGeom>
          <a:noFill/>
        </p:spPr>
        <p:txBody>
          <a:bodyPr wrap="square" rtlCol="0" anchor="ctr" anchorCtr="0">
            <a:noAutofit/>
          </a:bodyPr>
          <a:lstStyle/>
          <a:p>
            <a:pPr algn="l"/>
            <a:r>
              <a:rPr lang="en-US" sz="800" dirty="0" smtClean="0">
                <a:latin typeface="Lucida Sans Typewriter" pitchFamily="49" charset="0"/>
              </a:rPr>
              <a:t>R1                                    R1-vpn-cluster.cisco.com    IPSec/UDP</a:t>
            </a:r>
            <a:endParaRPr lang="en-US" sz="800" dirty="0">
              <a:latin typeface="Lucida Sans Typewriter" pitchFamily="49" charset="0"/>
            </a:endParaRPr>
          </a:p>
        </p:txBody>
      </p:sp>
      <p:sp>
        <p:nvSpPr>
          <p:cNvPr id="10" name="Right Arrow 9"/>
          <p:cNvSpPr/>
          <p:nvPr/>
        </p:nvSpPr>
        <p:spPr bwMode="auto">
          <a:xfrm rot="20491084">
            <a:off x="1717489" y="2758317"/>
            <a:ext cx="2207861" cy="328773"/>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ight Arrow 10"/>
          <p:cNvSpPr/>
          <p:nvPr/>
        </p:nvSpPr>
        <p:spPr bwMode="auto">
          <a:xfrm rot="5400000">
            <a:off x="5918249" y="4523756"/>
            <a:ext cx="440038" cy="328773"/>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396544" y="1169536"/>
            <a:ext cx="5838825" cy="2428875"/>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Remote Access VPNs – Cisco VPN Client </a:t>
            </a:r>
            <a:endParaRPr lang="en-US" dirty="0"/>
          </a:p>
        </p:txBody>
      </p:sp>
      <p:pic>
        <p:nvPicPr>
          <p:cNvPr id="1027" name="Picture 3"/>
          <p:cNvPicPr>
            <a:picLocks noChangeAspect="1" noChangeArrowheads="1"/>
          </p:cNvPicPr>
          <p:nvPr/>
        </p:nvPicPr>
        <p:blipFill>
          <a:blip r:embed="rId3"/>
          <a:srcRect/>
          <a:stretch>
            <a:fillRect/>
          </a:stretch>
        </p:blipFill>
        <p:spPr bwMode="auto">
          <a:xfrm>
            <a:off x="4607810" y="3818373"/>
            <a:ext cx="3994888" cy="2809037"/>
          </a:xfrm>
          <a:prstGeom prst="rect">
            <a:avLst/>
          </a:prstGeom>
          <a:noFill/>
          <a:ln w="9525">
            <a:noFill/>
            <a:miter lim="800000"/>
            <a:headEnd/>
            <a:tailEnd/>
          </a:ln>
        </p:spPr>
      </p:pic>
      <p:sp>
        <p:nvSpPr>
          <p:cNvPr id="8" name="TextBox 7"/>
          <p:cNvSpPr txBox="1"/>
          <p:nvPr/>
        </p:nvSpPr>
        <p:spPr>
          <a:xfrm>
            <a:off x="1637882" y="2602528"/>
            <a:ext cx="332142" cy="216982"/>
          </a:xfrm>
          <a:prstGeom prst="rect">
            <a:avLst/>
          </a:prstGeom>
          <a:noFill/>
        </p:spPr>
        <p:txBody>
          <a:bodyPr wrap="none" rtlCol="0">
            <a:spAutoFit/>
          </a:bodyPr>
          <a:lstStyle/>
          <a:p>
            <a:r>
              <a:rPr lang="en-US" sz="900" b="1" dirty="0" smtClean="0">
                <a:solidFill>
                  <a:schemeClr val="bg1"/>
                </a:solidFill>
              </a:rPr>
              <a:t>R1</a:t>
            </a:r>
            <a:endParaRPr lang="en-US" sz="900" b="1" dirty="0">
              <a:solidFill>
                <a:schemeClr val="bg1"/>
              </a:solidFill>
            </a:endParaRPr>
          </a:p>
        </p:txBody>
      </p:sp>
      <p:sp>
        <p:nvSpPr>
          <p:cNvPr id="10" name="Rectangle 9"/>
          <p:cNvSpPr/>
          <p:nvPr/>
        </p:nvSpPr>
        <p:spPr bwMode="auto">
          <a:xfrm>
            <a:off x="4813160" y="4360985"/>
            <a:ext cx="1276141" cy="48232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463898" y="2574053"/>
            <a:ext cx="1696498" cy="269631"/>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 Remote Access VPNs Connectivity</a:t>
            </a:r>
            <a:endParaRPr lang="en-US" dirty="0"/>
          </a:p>
        </p:txBody>
      </p:sp>
      <p:pic>
        <p:nvPicPr>
          <p:cNvPr id="4098" name="Picture 2"/>
          <p:cNvPicPr>
            <a:picLocks noChangeAspect="1" noChangeArrowheads="1"/>
          </p:cNvPicPr>
          <p:nvPr/>
        </p:nvPicPr>
        <p:blipFill>
          <a:blip r:embed="rId3"/>
          <a:srcRect/>
          <a:stretch>
            <a:fillRect/>
          </a:stretch>
        </p:blipFill>
        <p:spPr bwMode="auto">
          <a:xfrm>
            <a:off x="547688" y="2071688"/>
            <a:ext cx="8048625"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7 Summary</a:t>
            </a:r>
          </a:p>
        </p:txBody>
      </p:sp>
      <p:sp>
        <p:nvSpPr>
          <p:cNvPr id="5" name="Content Placeholder 4"/>
          <p:cNvSpPr>
            <a:spLocks noGrp="1"/>
          </p:cNvSpPr>
          <p:nvPr>
            <p:ph idx="1"/>
          </p:nvPr>
        </p:nvSpPr>
        <p:spPr/>
        <p:txBody>
          <a:bodyPr>
            <a:normAutofit/>
          </a:bodyPr>
          <a:lstStyle/>
          <a:p>
            <a:pPr>
              <a:buNone/>
            </a:pPr>
            <a:r>
              <a:rPr lang="en-US" dirty="0" smtClean="0"/>
              <a:t>The chapter focused on the following topics:</a:t>
            </a:r>
          </a:p>
          <a:p>
            <a:r>
              <a:rPr lang="en-US" dirty="0" smtClean="0"/>
              <a:t>Planning the branch office implementation</a:t>
            </a:r>
          </a:p>
          <a:p>
            <a:r>
              <a:rPr lang="en-US" dirty="0" smtClean="0"/>
              <a:t>Analyzing services in the branch office</a:t>
            </a:r>
          </a:p>
          <a:p>
            <a:r>
              <a:rPr lang="en-US" dirty="0" smtClean="0"/>
              <a:t>Planning for mobile worker implementations</a:t>
            </a:r>
          </a:p>
          <a:p>
            <a:r>
              <a:rPr lang="en-US" dirty="0" smtClean="0"/>
              <a:t>Routing traffic to the mobile worker</a:t>
            </a:r>
          </a:p>
        </p:txBody>
      </p:sp>
    </p:spTree>
  </p:cSld>
  <p:clrMapOvr>
    <a:masterClrMapping/>
  </p:clrMapOvr>
  <p:transition spd="med"/>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Chapter 7 Lab</a:t>
            </a:r>
            <a:endParaRPr lang="en-US" dirty="0"/>
          </a:p>
        </p:txBody>
      </p:sp>
      <p:sp>
        <p:nvSpPr>
          <p:cNvPr id="9" name="Content Placeholder 8"/>
          <p:cNvSpPr>
            <a:spLocks noGrp="1"/>
          </p:cNvSpPr>
          <p:nvPr>
            <p:ph idx="1"/>
          </p:nvPr>
        </p:nvSpPr>
        <p:spPr/>
        <p:txBody>
          <a:bodyPr>
            <a:normAutofit/>
          </a:bodyPr>
          <a:lstStyle/>
          <a:p>
            <a:r>
              <a:rPr lang="en-US" sz="2000" b="1" dirty="0"/>
              <a:t>Lab </a:t>
            </a:r>
            <a:r>
              <a:rPr lang="en-US" sz="2000" b="1" dirty="0" smtClean="0"/>
              <a:t>7-1	Configure Routing Facilities to the Branch Office</a:t>
            </a:r>
            <a:endParaRPr lang="en-US" sz="2000" b="1" dirty="0"/>
          </a:p>
        </p:txBody>
      </p:sp>
    </p:spTree>
    <p:extLst>
      <p:ext uri="{BB962C8B-B14F-4D97-AF65-F5344CB8AC3E}">
        <p14:creationId xmlns="" xmlns:p14="http://schemas.microsoft.com/office/powerpoint/2010/main" val="1792079767"/>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lstStyle/>
          <a:p>
            <a:r>
              <a:rPr lang="en-US" dirty="0" smtClean="0"/>
              <a:t>Cisco IOS Software Releases 12.4 Mainline</a:t>
            </a:r>
          </a:p>
          <a:p>
            <a:pPr lvl="1"/>
            <a:r>
              <a:rPr lang="en-US" dirty="0" smtClean="0">
                <a:hlinkClick r:id="rId2"/>
              </a:rPr>
              <a:t>http://www.cisco.com/en/US/products/ps6350/tsd_products_support_series_home.html</a:t>
            </a:r>
            <a:r>
              <a:rPr lang="en-US" dirty="0" smtClean="0"/>
              <a:t> </a:t>
            </a:r>
          </a:p>
          <a:p>
            <a:r>
              <a:rPr lang="en-US" dirty="0" smtClean="0"/>
              <a:t>The Cisco IOS Command Reference</a:t>
            </a:r>
          </a:p>
          <a:p>
            <a:pPr lvl="1"/>
            <a:r>
              <a:rPr lang="en-US" dirty="0" smtClean="0">
                <a:hlinkClick r:id="rId3"/>
              </a:rPr>
              <a:t>http://www.cisco.com/en/US/products/ps6350/prod_command_reference_list.html</a:t>
            </a:r>
            <a:r>
              <a:rPr lang="en-US" dirty="0" smtClean="0"/>
              <a:t> </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7-1 Configure Routing Facilities to the Branch Office</a:t>
            </a:r>
            <a:endParaRPr lang="en-US" b="1" dirty="0"/>
          </a:p>
        </p:txBody>
      </p:sp>
      <p:sp>
        <p:nvSpPr>
          <p:cNvPr id="5" name="Title 4"/>
          <p:cNvSpPr>
            <a:spLocks noGrp="1"/>
          </p:cNvSpPr>
          <p:nvPr>
            <p:ph type="title"/>
          </p:nvPr>
        </p:nvSpPr>
        <p:spPr/>
        <p:txBody>
          <a:bodyPr/>
          <a:lstStyle/>
          <a:p>
            <a:r>
              <a:rPr lang="en-US" smtClean="0"/>
              <a:t>Chapter 7 </a:t>
            </a:r>
            <a:r>
              <a:rPr lang="en-US" dirty="0" smtClean="0"/>
              <a:t>Labs</a:t>
            </a:r>
            <a:endParaRPr lang="en-US" dirty="0"/>
          </a:p>
        </p:txBody>
      </p:sp>
    </p:spTree>
    <p:extLst>
      <p:ext uri="{BB962C8B-B14F-4D97-AF65-F5344CB8AC3E}">
        <p14:creationId xmlns:p14="http://schemas.microsoft.com/office/powerpoint/2010/main" xmlns="" val="1408318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6130" name="Rectangle 2"/>
          <p:cNvSpPr>
            <a:spLocks noGrp="1" noChangeArrowheads="1"/>
          </p:cNvSpPr>
          <p:nvPr>
            <p:ph type="title"/>
          </p:nvPr>
        </p:nvSpPr>
        <p:spPr/>
        <p:txBody>
          <a:bodyPr/>
          <a:lstStyle/>
          <a:p>
            <a:r>
              <a:rPr lang="en-US" smtClean="0"/>
              <a:t>Municipal WiFi</a:t>
            </a:r>
            <a:endParaRPr lang="en-US" dirty="0" smtClean="0"/>
          </a:p>
        </p:txBody>
      </p:sp>
      <p:sp>
        <p:nvSpPr>
          <p:cNvPr id="106499" name="Rectangle 3"/>
          <p:cNvSpPr>
            <a:spLocks noGrp="1" noChangeArrowheads="1"/>
          </p:cNvSpPr>
          <p:nvPr>
            <p:ph idx="1"/>
          </p:nvPr>
        </p:nvSpPr>
        <p:spPr/>
        <p:txBody>
          <a:bodyPr/>
          <a:lstStyle/>
          <a:p>
            <a:r>
              <a:rPr lang="en-US" smtClean="0"/>
              <a:t>Some municipal governments provide municipal wireless networks. </a:t>
            </a:r>
          </a:p>
          <a:p>
            <a:r>
              <a:rPr lang="en-US" smtClean="0"/>
              <a:t>These networks typically provide high-speed Internet access at no cost or for substantially less than other broadband services. </a:t>
            </a:r>
          </a:p>
          <a:p>
            <a:r>
              <a:rPr lang="en-US" smtClean="0"/>
              <a:t>Networks may be reserved only for official use by police, firefighters, and city workers.</a:t>
            </a:r>
            <a:endParaRPr lang="en-US" dirty="0" smtClean="0"/>
          </a:p>
        </p:txBody>
      </p:sp>
      <p:pic>
        <p:nvPicPr>
          <p:cNvPr id="9" name="Picture 6" descr="Image:Seattle - Columbia City WiFi.jpg">
            <a:hlinkClick r:id="rId2"/>
          </p:cNvPr>
          <p:cNvPicPr>
            <a:picLocks noGrp="1" noChangeAspect="1" noChangeArrowheads="1"/>
          </p:cNvPicPr>
          <p:nvPr>
            <p:ph idx="10"/>
          </p:nvPr>
        </p:nvPicPr>
        <p:blipFill>
          <a:blip r:embed="rId3"/>
          <a:stretch>
            <a:fillRect/>
          </a:stretch>
        </p:blipFill>
        <p:spPr>
          <a:xfrm>
            <a:off x="5707062" y="2406650"/>
            <a:ext cx="2057400" cy="2743200"/>
          </a:xfrm>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178" name="Rectangle 2"/>
          <p:cNvSpPr>
            <a:spLocks noGrp="1" noChangeArrowheads="1"/>
          </p:cNvSpPr>
          <p:nvPr>
            <p:ph type="title"/>
          </p:nvPr>
        </p:nvSpPr>
        <p:spPr/>
        <p:txBody>
          <a:bodyPr/>
          <a:lstStyle/>
          <a:p>
            <a:r>
              <a:rPr lang="en-US" smtClean="0"/>
              <a:t>Municipal WiFi</a:t>
            </a:r>
            <a:endParaRPr lang="en-US" dirty="0" smtClean="0"/>
          </a:p>
        </p:txBody>
      </p:sp>
      <p:sp>
        <p:nvSpPr>
          <p:cNvPr id="107523" name="Rectangle 3"/>
          <p:cNvSpPr>
            <a:spLocks noGrp="1" noChangeArrowheads="1"/>
          </p:cNvSpPr>
          <p:nvPr>
            <p:ph idx="10"/>
          </p:nvPr>
        </p:nvSpPr>
        <p:spPr/>
        <p:txBody>
          <a:bodyPr>
            <a:normAutofit lnSpcReduction="10000"/>
          </a:bodyPr>
          <a:lstStyle/>
          <a:p>
            <a:r>
              <a:rPr lang="en-US" smtClean="0"/>
              <a:t>Networks use a mesh topology rather than a hub-and-spoke model providing many benefits including:</a:t>
            </a:r>
          </a:p>
          <a:p>
            <a:pPr lvl="1"/>
            <a:r>
              <a:rPr lang="en-US" smtClean="0"/>
              <a:t>Installation is easier and can be less expensive because there are fewer wires. </a:t>
            </a:r>
          </a:p>
          <a:p>
            <a:pPr lvl="1"/>
            <a:r>
              <a:rPr lang="en-US" smtClean="0"/>
              <a:t>Deployment over a large urban area is faster. </a:t>
            </a:r>
          </a:p>
          <a:p>
            <a:pPr lvl="1"/>
            <a:r>
              <a:rPr lang="en-US" smtClean="0"/>
              <a:t>It is more reliable (If a node fails, others in the mesh compensate for it).</a:t>
            </a:r>
            <a:endParaRPr lang="en-US" dirty="0" smtClean="0"/>
          </a:p>
        </p:txBody>
      </p:sp>
      <p:pic>
        <p:nvPicPr>
          <p:cNvPr id="8" name="Picture 4"/>
          <p:cNvPicPr>
            <a:picLocks noGrp="1" noChangeAspect="1" noChangeArrowheads="1"/>
          </p:cNvPicPr>
          <p:nvPr>
            <p:ph sz="quarter" idx="11"/>
          </p:nvPr>
        </p:nvPicPr>
        <p:blipFill>
          <a:blip r:embed="rId3"/>
          <a:stretch>
            <a:fillRect/>
          </a:stretch>
        </p:blipFill>
        <p:spPr>
          <a:xfrm>
            <a:off x="2414785" y="3619500"/>
            <a:ext cx="4249343" cy="2921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7 Objectives</a:t>
            </a:r>
          </a:p>
        </p:txBody>
      </p:sp>
      <p:sp>
        <p:nvSpPr>
          <p:cNvPr id="7" name="Content Placeholder 6"/>
          <p:cNvSpPr>
            <a:spLocks noGrp="1"/>
          </p:cNvSpPr>
          <p:nvPr>
            <p:ph idx="1"/>
          </p:nvPr>
        </p:nvSpPr>
        <p:spPr/>
        <p:txBody>
          <a:bodyPr/>
          <a:lstStyle/>
          <a:p>
            <a:r>
              <a:rPr lang="en-US" dirty="0" smtClean="0"/>
              <a:t>Describe the fundamentals of branch office connectivity.</a:t>
            </a:r>
          </a:p>
          <a:p>
            <a:r>
              <a:rPr lang="en-US" dirty="0" smtClean="0"/>
              <a:t>Describe the fundamentals of mobile worker connectivity.</a:t>
            </a:r>
          </a:p>
          <a:p>
            <a:r>
              <a:rPr lang="en-US" dirty="0" smtClean="0"/>
              <a:t>Describe the necessary configurations for a mobile worker to connect to an enterprise network.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178" name="Rectangle 2"/>
          <p:cNvSpPr>
            <a:spLocks noGrp="1" noChangeArrowheads="1"/>
          </p:cNvSpPr>
          <p:nvPr>
            <p:ph type="title"/>
          </p:nvPr>
        </p:nvSpPr>
        <p:spPr/>
        <p:txBody>
          <a:bodyPr/>
          <a:lstStyle/>
          <a:p>
            <a:r>
              <a:rPr lang="en-US" dirty="0" smtClean="0"/>
              <a:t>Municipal WiFi</a:t>
            </a:r>
          </a:p>
        </p:txBody>
      </p:sp>
      <p:sp>
        <p:nvSpPr>
          <p:cNvPr id="107523" name="Rectangle 3"/>
          <p:cNvSpPr>
            <a:spLocks noGrp="1" noChangeArrowheads="1"/>
          </p:cNvSpPr>
          <p:nvPr>
            <p:ph idx="10"/>
          </p:nvPr>
        </p:nvSpPr>
        <p:spPr/>
        <p:txBody>
          <a:bodyPr>
            <a:normAutofit/>
          </a:bodyPr>
          <a:lstStyle/>
          <a:p>
            <a:r>
              <a:rPr lang="en-US" dirty="0" smtClean="0"/>
              <a:t>The Wireless mesh consists of a series of access points and each AP can communicate with two or more other APs. </a:t>
            </a:r>
          </a:p>
          <a:p>
            <a:pPr lvl="1"/>
            <a:r>
              <a:rPr lang="en-US" dirty="0" smtClean="0"/>
              <a:t>The mesh blankets its area with radio signals and the signals travel from AP to AP through this cloud.</a:t>
            </a:r>
          </a:p>
        </p:txBody>
      </p:sp>
      <p:pic>
        <p:nvPicPr>
          <p:cNvPr id="8" name="Picture 4"/>
          <p:cNvPicPr>
            <a:picLocks noGrp="1" noChangeAspect="1" noChangeArrowheads="1"/>
          </p:cNvPicPr>
          <p:nvPr>
            <p:ph sz="quarter" idx="11"/>
          </p:nvPr>
        </p:nvPicPr>
        <p:blipFill>
          <a:blip r:embed="rId3"/>
          <a:stretch>
            <a:fillRect/>
          </a:stretch>
        </p:blipFill>
        <p:spPr bwMode="auto">
          <a:xfrm>
            <a:off x="2414785" y="3619500"/>
            <a:ext cx="4249343" cy="29210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0226" name="Rectangle 2"/>
          <p:cNvSpPr>
            <a:spLocks noGrp="1" noChangeArrowheads="1"/>
          </p:cNvSpPr>
          <p:nvPr>
            <p:ph type="title"/>
          </p:nvPr>
        </p:nvSpPr>
        <p:spPr/>
        <p:txBody>
          <a:bodyPr/>
          <a:lstStyle/>
          <a:p>
            <a:r>
              <a:rPr lang="en-US" smtClean="0"/>
              <a:t>WiMAX</a:t>
            </a:r>
            <a:endParaRPr lang="en-US" dirty="0" smtClean="0"/>
          </a:p>
        </p:txBody>
      </p:sp>
      <p:sp>
        <p:nvSpPr>
          <p:cNvPr id="109572" name="Rectangle 3"/>
          <p:cNvSpPr>
            <a:spLocks noGrp="1" noChangeArrowheads="1"/>
          </p:cNvSpPr>
          <p:nvPr>
            <p:ph idx="10"/>
          </p:nvPr>
        </p:nvSpPr>
        <p:spPr/>
        <p:txBody>
          <a:bodyPr/>
          <a:lstStyle/>
          <a:p>
            <a:r>
              <a:rPr lang="en-US" smtClean="0"/>
              <a:t>WiMAX (Worldwide Interoperability for Microwave Access) is telecommunications technology that provides wireless data over long distances in a variety of ways, from point-to-point links to full mobile cellular type access. </a:t>
            </a:r>
          </a:p>
          <a:p>
            <a:endParaRPr lang="en-US" dirty="0" smtClean="0"/>
          </a:p>
        </p:txBody>
      </p:sp>
      <p:pic>
        <p:nvPicPr>
          <p:cNvPr id="9" name="Picture 4"/>
          <p:cNvPicPr>
            <a:picLocks noGrp="1" noChangeAspect="1" noChangeArrowheads="1"/>
          </p:cNvPicPr>
          <p:nvPr>
            <p:ph sz="quarter" idx="11"/>
          </p:nvPr>
        </p:nvPicPr>
        <p:blipFill>
          <a:blip r:embed="rId2"/>
          <a:stretch>
            <a:fillRect/>
          </a:stretch>
        </p:blipFill>
        <p:spPr>
          <a:xfrm>
            <a:off x="2039943" y="3619500"/>
            <a:ext cx="4999027" cy="29210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0226" name="Rectangle 2"/>
          <p:cNvSpPr>
            <a:spLocks noGrp="1" noChangeArrowheads="1"/>
          </p:cNvSpPr>
          <p:nvPr>
            <p:ph type="title"/>
          </p:nvPr>
        </p:nvSpPr>
        <p:spPr/>
        <p:txBody>
          <a:bodyPr/>
          <a:lstStyle/>
          <a:p>
            <a:r>
              <a:rPr lang="en-US" smtClean="0"/>
              <a:t>WiMAX Components</a:t>
            </a:r>
            <a:endParaRPr lang="en-US" dirty="0" smtClean="0"/>
          </a:p>
        </p:txBody>
      </p:sp>
      <p:sp>
        <p:nvSpPr>
          <p:cNvPr id="109572" name="Rectangle 3"/>
          <p:cNvSpPr>
            <a:spLocks noGrp="1" noChangeArrowheads="1"/>
          </p:cNvSpPr>
          <p:nvPr>
            <p:ph idx="1"/>
          </p:nvPr>
        </p:nvSpPr>
        <p:spPr/>
        <p:txBody>
          <a:bodyPr/>
          <a:lstStyle/>
          <a:p>
            <a:r>
              <a:rPr lang="en-US" smtClean="0"/>
              <a:t>A tower that is similar in concept to a cellular telephone tower. </a:t>
            </a:r>
          </a:p>
          <a:p>
            <a:pPr lvl="1"/>
            <a:r>
              <a:rPr lang="en-US" smtClean="0"/>
              <a:t>A single WiMAX tower can provide coverage to an area as large 7,500 square kilometers (approximately 3,000 square miles).</a:t>
            </a:r>
          </a:p>
          <a:p>
            <a:r>
              <a:rPr lang="en-US" smtClean="0"/>
              <a:t>A WiMAX receiver that is similar in size and shape to a PCMCIA card, or built in to a laptop or other wireless device.</a:t>
            </a:r>
            <a:endParaRPr lang="en-US" dirty="0" smtClean="0"/>
          </a:p>
        </p:txBody>
      </p:sp>
      <p:pic>
        <p:nvPicPr>
          <p:cNvPr id="119811" name="Picture 3"/>
          <p:cNvPicPr>
            <a:picLocks noGrp="1" noChangeAspect="1" noChangeArrowheads="1"/>
          </p:cNvPicPr>
          <p:nvPr>
            <p:ph idx="10"/>
          </p:nvPr>
        </p:nvPicPr>
        <p:blipFill>
          <a:blip r:embed="rId3"/>
          <a:srcRect/>
          <a:stretch>
            <a:fillRect/>
          </a:stretch>
        </p:blipFill>
        <p:spPr>
          <a:xfrm>
            <a:off x="4702175" y="1326802"/>
            <a:ext cx="4067175" cy="4902896"/>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5298" name="Rectangle 2"/>
          <p:cNvSpPr>
            <a:spLocks noGrp="1" noChangeArrowheads="1"/>
          </p:cNvSpPr>
          <p:nvPr>
            <p:ph type="title"/>
          </p:nvPr>
        </p:nvSpPr>
        <p:spPr/>
        <p:txBody>
          <a:bodyPr/>
          <a:lstStyle/>
          <a:p>
            <a:r>
              <a:rPr lang="en-US" smtClean="0"/>
              <a:t>Satellite Internet</a:t>
            </a:r>
            <a:endParaRPr lang="en-US" dirty="0" smtClean="0"/>
          </a:p>
        </p:txBody>
      </p:sp>
      <p:sp>
        <p:nvSpPr>
          <p:cNvPr id="116739" name="Rectangle 3"/>
          <p:cNvSpPr>
            <a:spLocks noGrp="1" noChangeArrowheads="1"/>
          </p:cNvSpPr>
          <p:nvPr>
            <p:ph idx="1"/>
          </p:nvPr>
        </p:nvSpPr>
        <p:spPr/>
        <p:txBody>
          <a:bodyPr/>
          <a:lstStyle/>
          <a:p>
            <a:r>
              <a:rPr lang="en-US" smtClean="0"/>
              <a:t>Two-way satellite access is available worldwide and used in locations where land-based Internet access is not available, or for temporary installations.</a:t>
            </a:r>
          </a:p>
          <a:p>
            <a:pPr lvl="1"/>
            <a:r>
              <a:rPr lang="en-US" smtClean="0"/>
              <a:t>Internet access can be provided to vessels at sea, airplanes in flight, and vehicles moving on land.</a:t>
            </a:r>
          </a:p>
          <a:p>
            <a:r>
              <a:rPr lang="en-US" smtClean="0"/>
              <a:t>There are three ways to connect to the Internet using satellites:</a:t>
            </a:r>
          </a:p>
          <a:p>
            <a:pPr lvl="1"/>
            <a:r>
              <a:rPr lang="en-US" smtClean="0"/>
              <a:t>One-way multicast satellite Internet systems in which information is “pushed” to end-user sites and full interactivity is not possible.</a:t>
            </a:r>
          </a:p>
          <a:p>
            <a:pPr lvl="1"/>
            <a:r>
              <a:rPr lang="en-US" smtClean="0"/>
              <a:t>One-way terrestrial return satellite Internet systems use telephone modems to send outbound data and receive downloads from the satellite.</a:t>
            </a:r>
          </a:p>
          <a:p>
            <a:pPr lvl="1"/>
            <a:r>
              <a:rPr lang="en-US" smtClean="0"/>
              <a:t>Two-way satellite Internet sends data from remote sites via satellite to a hub, which then sends the data to the Internet.</a:t>
            </a:r>
          </a:p>
          <a:p>
            <a:pPr lvl="2"/>
            <a:r>
              <a:rPr lang="en-US" smtClean="0"/>
              <a:t>Two-way is the most common and practical implementation.</a:t>
            </a:r>
            <a:endParaRPr lang="en-US"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22" name="Rectangle 2"/>
          <p:cNvSpPr>
            <a:spLocks noGrp="1" noChangeArrowheads="1"/>
          </p:cNvSpPr>
          <p:nvPr>
            <p:ph type="title"/>
          </p:nvPr>
        </p:nvSpPr>
        <p:spPr/>
        <p:txBody>
          <a:bodyPr/>
          <a:lstStyle/>
          <a:p>
            <a:r>
              <a:rPr lang="en-US" smtClean="0"/>
              <a:t>Two-way Satellite Internet</a:t>
            </a:r>
            <a:endParaRPr lang="en-US" dirty="0" smtClean="0"/>
          </a:p>
        </p:txBody>
      </p:sp>
      <p:sp>
        <p:nvSpPr>
          <p:cNvPr id="1976323" name="Rectangle 3"/>
          <p:cNvSpPr>
            <a:spLocks noGrp="1" noChangeArrowheads="1"/>
          </p:cNvSpPr>
          <p:nvPr>
            <p:ph idx="10"/>
          </p:nvPr>
        </p:nvSpPr>
        <p:spPr/>
        <p:txBody>
          <a:bodyPr>
            <a:noAutofit/>
          </a:bodyPr>
          <a:lstStyle/>
          <a:p>
            <a:r>
              <a:rPr lang="en-US" sz="2000" smtClean="0"/>
              <a:t>Satellite services deliver data at downstream speeds up to 1,500 kbps, and upstream speeds as high as 125 kbps. </a:t>
            </a:r>
          </a:p>
          <a:p>
            <a:pPr lvl="1"/>
            <a:r>
              <a:rPr lang="en-US" sz="1800" smtClean="0"/>
              <a:t>Heavy activity on the network can affect satellite speeds. </a:t>
            </a:r>
          </a:p>
          <a:p>
            <a:r>
              <a:rPr lang="en-US" sz="2000" smtClean="0"/>
              <a:t>Asymmetrical nature of satellite communication does not lend itself well to voice applications.</a:t>
            </a:r>
          </a:p>
          <a:p>
            <a:r>
              <a:rPr lang="en-US" sz="2000" smtClean="0"/>
              <a:t>The distance between the subscriber and the orbiting satellite causes issues with delay-sensitive applications. </a:t>
            </a:r>
            <a:endParaRPr lang="en-US" sz="2000" dirty="0" smtClean="0"/>
          </a:p>
        </p:txBody>
      </p:sp>
      <p:pic>
        <p:nvPicPr>
          <p:cNvPr id="5" name="Picture 2"/>
          <p:cNvPicPr>
            <a:picLocks noGrp="1" noChangeAspect="1" noChangeArrowheads="1"/>
          </p:cNvPicPr>
          <p:nvPr>
            <p:ph sz="quarter" idx="11"/>
          </p:nvPr>
        </p:nvPicPr>
        <p:blipFill>
          <a:blip r:embed="rId2"/>
          <a:stretch>
            <a:fillRect/>
          </a:stretch>
        </p:blipFill>
        <p:spPr>
          <a:xfrm>
            <a:off x="2052659" y="3619500"/>
            <a:ext cx="4973594" cy="2921000"/>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76323">
                                            <p:txEl>
                                              <p:pRg st="0" end="0"/>
                                            </p:txEl>
                                          </p:spTgt>
                                        </p:tgtEl>
                                        <p:attrNameLst>
                                          <p:attrName>style.visibility</p:attrName>
                                        </p:attrNameLst>
                                      </p:cBhvr>
                                      <p:to>
                                        <p:strVal val="visible"/>
                                      </p:to>
                                    </p:set>
                                    <p:animEffect transition="in" filter="wipe(left)">
                                      <p:cBhvr>
                                        <p:cTn id="7" dur="500"/>
                                        <p:tgtEl>
                                          <p:spTgt spid="197632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76323">
                                            <p:txEl>
                                              <p:pRg st="1" end="1"/>
                                            </p:txEl>
                                          </p:spTgt>
                                        </p:tgtEl>
                                        <p:attrNameLst>
                                          <p:attrName>style.visibility</p:attrName>
                                        </p:attrNameLst>
                                      </p:cBhvr>
                                      <p:to>
                                        <p:strVal val="visible"/>
                                      </p:to>
                                    </p:set>
                                    <p:animEffect transition="in" filter="wipe(left)">
                                      <p:cBhvr>
                                        <p:cTn id="10" dur="500"/>
                                        <p:tgtEl>
                                          <p:spTgt spid="1976323">
                                            <p:txEl>
                                              <p:pRg st="1" end="1"/>
                                            </p:txEl>
                                          </p:spTgt>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76323">
                                            <p:txEl>
                                              <p:pRg st="2" end="2"/>
                                            </p:txEl>
                                          </p:spTgt>
                                        </p:tgtEl>
                                        <p:attrNameLst>
                                          <p:attrName>style.visibility</p:attrName>
                                        </p:attrNameLst>
                                      </p:cBhvr>
                                      <p:to>
                                        <p:strVal val="visible"/>
                                      </p:to>
                                    </p:set>
                                    <p:animEffect transition="in" filter="wipe(left)">
                                      <p:cBhvr>
                                        <p:cTn id="14" dur="500"/>
                                        <p:tgtEl>
                                          <p:spTgt spid="1976323">
                                            <p:txEl>
                                              <p:pRg st="2" end="2"/>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976323">
                                            <p:txEl>
                                              <p:pRg st="3" end="3"/>
                                            </p:txEl>
                                          </p:spTgt>
                                        </p:tgtEl>
                                        <p:attrNameLst>
                                          <p:attrName>style.visibility</p:attrName>
                                        </p:attrNameLst>
                                      </p:cBhvr>
                                      <p:to>
                                        <p:strVal val="visible"/>
                                      </p:to>
                                    </p:set>
                                    <p:animEffect transition="in" filter="wipe(left)">
                                      <p:cBhvr>
                                        <p:cTn id="18" dur="500"/>
                                        <p:tgtEl>
                                          <p:spTgt spid="19763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23"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Broadband Cable</a:t>
            </a:r>
            <a:endParaRPr lang="en-US" dirty="0"/>
          </a:p>
        </p:txBody>
      </p:sp>
      <p:sp>
        <p:nvSpPr>
          <p:cNvPr id="3" name="Content Placeholder 2"/>
          <p:cNvSpPr>
            <a:spLocks noGrp="1"/>
          </p:cNvSpPr>
          <p:nvPr>
            <p:ph idx="1"/>
          </p:nvPr>
        </p:nvSpPr>
        <p:spPr/>
        <p:txBody>
          <a:bodyPr/>
          <a:lstStyle/>
          <a:p>
            <a:r>
              <a:rPr lang="en-US" dirty="0" smtClean="0"/>
              <a:t>Broadband cable is a popular option used by teleworkers to access enterprise networks. </a:t>
            </a:r>
          </a:p>
          <a:p>
            <a:pPr lvl="1"/>
            <a:r>
              <a:rPr lang="en-US" dirty="0" smtClean="0"/>
              <a:t>Although this solution still is not popular for connecting branch sites, it should nonetheless be considered as the technology matures.</a:t>
            </a:r>
          </a:p>
          <a:p>
            <a:r>
              <a:rPr lang="en-US" dirty="0" smtClean="0"/>
              <a:t>The cable system uses a coaxial cable that carries radio frequency (RF) signals across the network. </a:t>
            </a:r>
          </a:p>
          <a:p>
            <a:r>
              <a:rPr lang="en-US" dirty="0" smtClean="0"/>
              <a:t>Coaxial cable is the primary medium used to build cable TV systems.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History of Cable Technology</a:t>
            </a:r>
            <a:endParaRPr lang="en-US" dirty="0"/>
          </a:p>
        </p:txBody>
      </p:sp>
      <p:sp>
        <p:nvSpPr>
          <p:cNvPr id="4" name="Content Placeholder 3"/>
          <p:cNvSpPr>
            <a:spLocks noGrp="1"/>
          </p:cNvSpPr>
          <p:nvPr>
            <p:ph idx="1"/>
          </p:nvPr>
        </p:nvSpPr>
        <p:spPr>
          <a:xfrm>
            <a:off x="279401" y="954052"/>
            <a:ext cx="4066688" cy="5499100"/>
          </a:xfrm>
        </p:spPr>
        <p:txBody>
          <a:bodyPr>
            <a:noAutofit/>
          </a:bodyPr>
          <a:lstStyle/>
          <a:p>
            <a:r>
              <a:rPr lang="en-US" sz="1600" smtClean="0"/>
              <a:t>Cable television was first employed in Mahanoy, Pennsylvania in 1948 by John Walson.</a:t>
            </a:r>
          </a:p>
          <a:p>
            <a:pPr lvl="1"/>
            <a:r>
              <a:rPr lang="en-US" sz="1400" smtClean="0"/>
              <a:t>He owned an appliance store and needed to solve poor over-the-air reception experienced by customers receiving TV signals from Philadelphia. </a:t>
            </a:r>
          </a:p>
          <a:p>
            <a:pPr lvl="1"/>
            <a:r>
              <a:rPr lang="en-US" sz="1400" smtClean="0"/>
              <a:t>Walson erected an antenna on a mountaintop utility pole that enabled his store to receive strong broadcasts from the Philadelphia stations. </a:t>
            </a:r>
          </a:p>
          <a:p>
            <a:pPr lvl="1"/>
            <a:r>
              <a:rPr lang="en-US" sz="1400" smtClean="0"/>
              <a:t>He then connected several of his customers who were located along the cable path. </a:t>
            </a:r>
          </a:p>
          <a:p>
            <a:r>
              <a:rPr lang="en-US" sz="1600" smtClean="0"/>
              <a:t>Walson’s is recognized as the founder of the cable television industry. </a:t>
            </a:r>
          </a:p>
          <a:p>
            <a:r>
              <a:rPr lang="en-US" sz="1600" smtClean="0"/>
              <a:t>He was also the first:</a:t>
            </a:r>
          </a:p>
          <a:p>
            <a:pPr lvl="1"/>
            <a:r>
              <a:rPr lang="en-US" sz="1400" smtClean="0"/>
              <a:t>Cable operator to use microwave to import distant television stations</a:t>
            </a:r>
          </a:p>
          <a:p>
            <a:pPr lvl="1"/>
            <a:r>
              <a:rPr lang="en-US" sz="1400" smtClean="0"/>
              <a:t>To use coaxial cable to improve picture quality</a:t>
            </a:r>
          </a:p>
          <a:p>
            <a:pPr lvl="1"/>
            <a:r>
              <a:rPr lang="en-US" sz="1400" smtClean="0"/>
              <a:t>To distribute pay television programming.</a:t>
            </a:r>
            <a:endParaRPr lang="en-US" sz="1400" dirty="0"/>
          </a:p>
        </p:txBody>
      </p:sp>
      <p:pic>
        <p:nvPicPr>
          <p:cNvPr id="149506" name="Picture 2" descr="John Walson sits at his desk, in front of a General Electric sign that reads, Black-Daylite Television, as he points to a television directly in front of the desk. Small boxes are on shelving in the background."/>
          <p:cNvPicPr>
            <a:picLocks noChangeAspect="1" noChangeArrowheads="1"/>
          </p:cNvPicPr>
          <p:nvPr/>
        </p:nvPicPr>
        <p:blipFill>
          <a:blip r:embed="rId2"/>
          <a:srcRect/>
          <a:stretch>
            <a:fillRect/>
          </a:stretch>
        </p:blipFill>
        <p:spPr bwMode="auto">
          <a:xfrm>
            <a:off x="4700551" y="1215851"/>
            <a:ext cx="3637104" cy="496249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Modern Cable System</a:t>
            </a:r>
            <a:endParaRPr lang="en-US" dirty="0"/>
          </a:p>
        </p:txBody>
      </p:sp>
      <p:sp>
        <p:nvSpPr>
          <p:cNvPr id="6" name="Content Placeholder 5"/>
          <p:cNvSpPr>
            <a:spLocks noGrp="1"/>
          </p:cNvSpPr>
          <p:nvPr>
            <p:ph idx="1"/>
          </p:nvPr>
        </p:nvSpPr>
        <p:spPr/>
        <p:txBody>
          <a:bodyPr>
            <a:normAutofit/>
          </a:bodyPr>
          <a:lstStyle/>
          <a:p>
            <a:r>
              <a:rPr lang="en-US" dirty="0" smtClean="0"/>
              <a:t>Modern cable systems provide two-way communication between subscribers and the cable operator.</a:t>
            </a:r>
          </a:p>
          <a:p>
            <a:pPr lvl="1"/>
            <a:r>
              <a:rPr lang="en-US" dirty="0" smtClean="0"/>
              <a:t>Enables the cable operator to provide high-speed Internet access, digital cable television, and residential telephone service. </a:t>
            </a:r>
          </a:p>
          <a:p>
            <a:r>
              <a:rPr lang="en-US" dirty="0" smtClean="0"/>
              <a:t>A modern cable network is capable of sending signals on the cable in either direction at the same time. </a:t>
            </a:r>
          </a:p>
          <a:p>
            <a:pPr lvl="1"/>
            <a:r>
              <a:rPr lang="en-US" b="1" dirty="0" smtClean="0"/>
              <a:t>Downstream:</a:t>
            </a:r>
            <a:r>
              <a:rPr lang="en-US" dirty="0" smtClean="0"/>
              <a:t> The direction of an RF signal transmission (TV channels and data) from the source (headend) to the destination (subscribers). </a:t>
            </a:r>
          </a:p>
          <a:p>
            <a:pPr lvl="2"/>
            <a:r>
              <a:rPr lang="en-US" dirty="0" smtClean="0"/>
              <a:t>Transmission from source to destination is called the forward path.</a:t>
            </a:r>
          </a:p>
          <a:p>
            <a:pPr lvl="1"/>
            <a:r>
              <a:rPr lang="en-US" b="1" dirty="0" smtClean="0"/>
              <a:t>Upstream:</a:t>
            </a:r>
            <a:r>
              <a:rPr lang="en-US" dirty="0" smtClean="0"/>
              <a:t> The direction of the RF signal transmission from subscribers to the headend, or the return or reverse path.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Cable Frequencies</a:t>
            </a:r>
            <a:endParaRPr lang="en-US" dirty="0"/>
          </a:p>
        </p:txBody>
      </p:sp>
      <p:sp>
        <p:nvSpPr>
          <p:cNvPr id="3" name="Content Placeholder 2"/>
          <p:cNvSpPr>
            <a:spLocks noGrp="1"/>
          </p:cNvSpPr>
          <p:nvPr>
            <p:ph idx="1"/>
          </p:nvPr>
        </p:nvSpPr>
        <p:spPr/>
        <p:txBody>
          <a:bodyPr/>
          <a:lstStyle/>
          <a:p>
            <a:r>
              <a:rPr lang="en-US" dirty="0" smtClean="0"/>
              <a:t>Upstream frequencies are in the range of 5 MHz to 42 MHz.</a:t>
            </a:r>
          </a:p>
          <a:p>
            <a:r>
              <a:rPr lang="en-US" dirty="0" smtClean="0"/>
              <a:t>Downstream frequencies are in the range of 50 MHz to 860 MHz. </a:t>
            </a:r>
          </a:p>
        </p:txBody>
      </p:sp>
      <p:pic>
        <p:nvPicPr>
          <p:cNvPr id="4" name="Picture 2"/>
          <p:cNvPicPr>
            <a:picLocks noChangeAspect="1" noChangeArrowheads="1"/>
          </p:cNvPicPr>
          <p:nvPr/>
        </p:nvPicPr>
        <p:blipFill>
          <a:blip r:embed="rId2"/>
          <a:srcRect/>
          <a:stretch>
            <a:fillRect/>
          </a:stretch>
        </p:blipFill>
        <p:spPr bwMode="auto">
          <a:xfrm>
            <a:off x="1567544" y="2755046"/>
            <a:ext cx="5908430" cy="36590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Broadband Cable Components</a:t>
            </a:r>
            <a:endParaRPr lang="en-US" dirty="0"/>
          </a:p>
        </p:txBody>
      </p:sp>
      <p:sp>
        <p:nvSpPr>
          <p:cNvPr id="3" name="Content Placeholder 2"/>
          <p:cNvSpPr>
            <a:spLocks noGrp="1"/>
          </p:cNvSpPr>
          <p:nvPr>
            <p:ph idx="10"/>
          </p:nvPr>
        </p:nvSpPr>
        <p:spPr/>
        <p:txBody>
          <a:bodyPr>
            <a:normAutofit fontScale="92500"/>
          </a:bodyPr>
          <a:lstStyle/>
          <a:p>
            <a:r>
              <a:rPr lang="en-US" dirty="0" smtClean="0"/>
              <a:t>There are two types of equipment required on a cable system:</a:t>
            </a:r>
          </a:p>
          <a:p>
            <a:pPr lvl="1"/>
            <a:r>
              <a:rPr lang="en-US" dirty="0" smtClean="0"/>
              <a:t>Cable modem termination system (CMTS) at the cable operator end.</a:t>
            </a:r>
          </a:p>
          <a:p>
            <a:pPr lvl="1"/>
            <a:r>
              <a:rPr lang="en-US" dirty="0" smtClean="0"/>
              <a:t>Cable modem (CM) on the subscriber end.</a:t>
            </a:r>
          </a:p>
          <a:p>
            <a:r>
              <a:rPr lang="en-US" dirty="0" smtClean="0"/>
              <a:t>A CMTS communicates with CMs located in subscriber homes. </a:t>
            </a:r>
          </a:p>
          <a:p>
            <a:pPr lvl="1"/>
            <a:r>
              <a:rPr lang="en-US" dirty="0" smtClean="0"/>
              <a:t>The headend is actually a router with databases providing Internet services to cable subscribers. </a:t>
            </a:r>
          </a:p>
          <a:p>
            <a:pPr lvl="1"/>
            <a:endParaRPr lang="en-US" dirty="0"/>
          </a:p>
        </p:txBody>
      </p:sp>
      <p:pic>
        <p:nvPicPr>
          <p:cNvPr id="5" name="Picture 2"/>
          <p:cNvPicPr>
            <a:picLocks noGrp="1" noChangeAspect="1" noChangeArrowheads="1"/>
          </p:cNvPicPr>
          <p:nvPr>
            <p:ph sz="quarter" idx="11"/>
          </p:nvPr>
        </p:nvPicPr>
        <p:blipFill>
          <a:blip r:embed="rId2"/>
          <a:stretch>
            <a:fillRect/>
          </a:stretch>
        </p:blipFill>
        <p:spPr bwMode="auto">
          <a:xfrm>
            <a:off x="1213444" y="3619500"/>
            <a:ext cx="6652025" cy="292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Planning the Branch Office Implementation</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Broadband Cable Plant</a:t>
            </a:r>
            <a:endParaRPr lang="en-US" dirty="0"/>
          </a:p>
        </p:txBody>
      </p:sp>
      <p:sp>
        <p:nvSpPr>
          <p:cNvPr id="3" name="Content Placeholder 2"/>
          <p:cNvSpPr>
            <a:spLocks noGrp="1"/>
          </p:cNvSpPr>
          <p:nvPr>
            <p:ph idx="10"/>
          </p:nvPr>
        </p:nvSpPr>
        <p:spPr/>
        <p:txBody>
          <a:bodyPr>
            <a:normAutofit lnSpcReduction="10000"/>
          </a:bodyPr>
          <a:lstStyle/>
          <a:p>
            <a:r>
              <a:rPr lang="en-US" dirty="0" smtClean="0"/>
              <a:t>The architecture consists of a hybrid fiber-coaxial (HFC) network in which optical fiber replaces the lower-bandwidth coaxial.</a:t>
            </a:r>
          </a:p>
          <a:p>
            <a:pPr lvl="1"/>
            <a:r>
              <a:rPr lang="en-US" dirty="0" smtClean="0"/>
              <a:t>A web of fiber trunk cables connects the headend to the nodes where optical-to-RF signal conversion takes place. </a:t>
            </a:r>
          </a:p>
          <a:p>
            <a:pPr lvl="1"/>
            <a:r>
              <a:rPr lang="en-US" dirty="0" smtClean="0"/>
              <a:t>Coaxial feeder cables from the node carry RF signals to the subscribers.</a:t>
            </a:r>
          </a:p>
        </p:txBody>
      </p:sp>
      <p:pic>
        <p:nvPicPr>
          <p:cNvPr id="5" name="Picture 2"/>
          <p:cNvPicPr>
            <a:picLocks noGrp="1" noChangeAspect="1" noChangeArrowheads="1"/>
          </p:cNvPicPr>
          <p:nvPr>
            <p:ph sz="quarter" idx="11"/>
          </p:nvPr>
        </p:nvPicPr>
        <p:blipFill>
          <a:blip r:embed="rId2"/>
          <a:stretch>
            <a:fillRect/>
          </a:stretch>
        </p:blipFill>
        <p:spPr bwMode="auto">
          <a:xfrm>
            <a:off x="1213444" y="3619500"/>
            <a:ext cx="6652025" cy="292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Broadband Cable</a:t>
            </a:r>
            <a:endParaRPr lang="en-US" dirty="0"/>
          </a:p>
        </p:txBody>
      </p:sp>
      <p:sp>
        <p:nvSpPr>
          <p:cNvPr id="6" name="Content Placeholder 5"/>
          <p:cNvSpPr>
            <a:spLocks noGrp="1"/>
          </p:cNvSpPr>
          <p:nvPr>
            <p:ph idx="1"/>
          </p:nvPr>
        </p:nvSpPr>
        <p:spPr/>
        <p:txBody>
          <a:bodyPr>
            <a:normAutofit/>
          </a:bodyPr>
          <a:lstStyle/>
          <a:p>
            <a:r>
              <a:rPr lang="en-US" dirty="0" smtClean="0"/>
              <a:t>In a modern HFC network, typically 500 to 2000 active data subscribers are connected to a cable network segment, all sharing the upstream and downstream bandwidth. </a:t>
            </a:r>
          </a:p>
          <a:p>
            <a:r>
              <a:rPr lang="en-US" dirty="0" smtClean="0"/>
              <a:t>When high usage causes congestion, the cable operator can add additional bandwidth for data services by allocating an additional TV channel for high-speed data. </a:t>
            </a:r>
          </a:p>
          <a:p>
            <a:pPr lvl="1"/>
            <a:r>
              <a:rPr lang="en-US" dirty="0" smtClean="0"/>
              <a:t>This addition may effectively double the downstream bandwidth that is available to subscribers.</a:t>
            </a:r>
          </a:p>
          <a:p>
            <a:pPr lvl="1"/>
            <a:r>
              <a:rPr lang="en-US" dirty="0" smtClean="0"/>
              <a:t>Another option is to reduce the number of subscribers served by each network segment and increase the number of fiber-optic connections.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Subscriber Line (DSL)</a:t>
            </a:r>
            <a:endParaRPr lang="en-US" dirty="0"/>
          </a:p>
        </p:txBody>
      </p:sp>
      <p:sp>
        <p:nvSpPr>
          <p:cNvPr id="3" name="Content Placeholder 2"/>
          <p:cNvSpPr>
            <a:spLocks noGrp="1"/>
          </p:cNvSpPr>
          <p:nvPr>
            <p:ph idx="1"/>
          </p:nvPr>
        </p:nvSpPr>
        <p:spPr/>
        <p:txBody>
          <a:bodyPr>
            <a:normAutofit/>
          </a:bodyPr>
          <a:lstStyle/>
          <a:p>
            <a:r>
              <a:rPr lang="en-US" dirty="0" smtClean="0"/>
              <a:t>DSL is a family of broadband technologies that provides digital data transmission over the wires of a local telephone network. </a:t>
            </a:r>
          </a:p>
          <a:p>
            <a:pPr lvl="1"/>
            <a:r>
              <a:rPr lang="en-US" dirty="0" smtClean="0"/>
              <a:t>DSL service is delivered simultaneously with regular telephone on the same telephone line. </a:t>
            </a:r>
          </a:p>
          <a:p>
            <a:r>
              <a:rPr lang="en-US" dirty="0" smtClean="0"/>
              <a:t>It has become an efficient and effective option for corporate Internet access. </a:t>
            </a:r>
          </a:p>
          <a:p>
            <a:endParaRPr lang="en-US" dirty="0" smtClean="0"/>
          </a:p>
          <a:p>
            <a:r>
              <a:rPr lang="en-US" b="1" dirty="0" smtClean="0"/>
              <a:t>Note:</a:t>
            </a:r>
          </a:p>
          <a:p>
            <a:pPr lvl="1"/>
            <a:r>
              <a:rPr lang="en-US" dirty="0" smtClean="0"/>
              <a:t>DSL will be used as the solution for the branch office scenario.</a:t>
            </a:r>
          </a:p>
          <a:p>
            <a:pPr lvl="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DSL Background Information</a:t>
            </a:r>
            <a:endParaRPr lang="en-US" dirty="0"/>
          </a:p>
        </p:txBody>
      </p:sp>
      <p:sp>
        <p:nvSpPr>
          <p:cNvPr id="3" name="Content Placeholder 2"/>
          <p:cNvSpPr>
            <a:spLocks noGrp="1"/>
          </p:cNvSpPr>
          <p:nvPr>
            <p:ph idx="10"/>
          </p:nvPr>
        </p:nvSpPr>
        <p:spPr/>
        <p:txBody>
          <a:bodyPr/>
          <a:lstStyle/>
          <a:p>
            <a:r>
              <a:rPr lang="en-US" smtClean="0"/>
              <a:t>In the early 1980’s, research by Bell Labs identified that a typical voice conversation over a plain old telephone service (POTS) local loop only required the use of frequencies in the range of 300 Hz to 3400 Hz. </a:t>
            </a:r>
          </a:p>
          <a:p>
            <a:pPr lvl="1"/>
            <a:r>
              <a:rPr lang="en-US" smtClean="0"/>
              <a:t>For years, the bandwidth greater than 4 KHz went unused.</a:t>
            </a:r>
            <a:endParaRPr lang="en-US" dirty="0" smtClean="0"/>
          </a:p>
        </p:txBody>
      </p:sp>
      <p:grpSp>
        <p:nvGrpSpPr>
          <p:cNvPr id="33" name="Content Placeholder 32"/>
          <p:cNvGrpSpPr>
            <a:grpSpLocks noGrp="1"/>
          </p:cNvGrpSpPr>
          <p:nvPr>
            <p:ph sz="quarter" idx="11"/>
          </p:nvPr>
        </p:nvGrpSpPr>
        <p:grpSpPr>
          <a:xfrm>
            <a:off x="279400" y="3619500"/>
            <a:ext cx="8520113" cy="2921000"/>
            <a:chOff x="305902" y="3994295"/>
            <a:chExt cx="8810625" cy="2287587"/>
          </a:xfrm>
        </p:grpSpPr>
        <p:cxnSp>
          <p:nvCxnSpPr>
            <p:cNvPr id="34" name="Straight Connector 33"/>
            <p:cNvCxnSpPr/>
            <p:nvPr/>
          </p:nvCxnSpPr>
          <p:spPr>
            <a:xfrm>
              <a:off x="415439" y="5821507"/>
              <a:ext cx="8429625" cy="63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320190"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3158640" y="5821507"/>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8792662" y="5984211"/>
              <a:ext cx="107157" cy="8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8" name="TextBox 14"/>
            <p:cNvSpPr txBox="1">
              <a:spLocks noChangeArrowheads="1"/>
            </p:cNvSpPr>
            <p:nvPr/>
          </p:nvSpPr>
          <p:spPr bwMode="auto">
            <a:xfrm>
              <a:off x="305902" y="5877070"/>
              <a:ext cx="254000" cy="246062"/>
            </a:xfrm>
            <a:prstGeom prst="rect">
              <a:avLst/>
            </a:prstGeom>
            <a:noFill/>
            <a:ln w="9525">
              <a:noFill/>
              <a:miter lim="800000"/>
              <a:headEnd/>
              <a:tailEnd/>
            </a:ln>
          </p:spPr>
          <p:txBody>
            <a:bodyPr wrap="none">
              <a:spAutoFit/>
            </a:bodyPr>
            <a:lstStyle/>
            <a:p>
              <a:r>
                <a:rPr lang="en-US" sz="1000" b="1" dirty="0"/>
                <a:t>0</a:t>
              </a:r>
            </a:p>
          </p:txBody>
        </p:sp>
        <p:sp>
          <p:nvSpPr>
            <p:cNvPr id="39" name="TextBox 15"/>
            <p:cNvSpPr txBox="1">
              <a:spLocks noChangeArrowheads="1"/>
            </p:cNvSpPr>
            <p:nvPr/>
          </p:nvSpPr>
          <p:spPr bwMode="auto">
            <a:xfrm>
              <a:off x="3055452" y="5881832"/>
              <a:ext cx="587375" cy="246063"/>
            </a:xfrm>
            <a:prstGeom prst="rect">
              <a:avLst/>
            </a:prstGeom>
            <a:noFill/>
            <a:ln w="9525">
              <a:noFill/>
              <a:miter lim="800000"/>
              <a:headEnd/>
              <a:tailEnd/>
            </a:ln>
          </p:spPr>
          <p:txBody>
            <a:bodyPr wrap="none">
              <a:spAutoFit/>
            </a:bodyPr>
            <a:lstStyle/>
            <a:p>
              <a:r>
                <a:rPr lang="en-US" sz="1000" b="1" dirty="0"/>
                <a:t>20 kHz</a:t>
              </a:r>
            </a:p>
          </p:txBody>
        </p:sp>
        <p:sp>
          <p:nvSpPr>
            <p:cNvPr id="40" name="TextBox 17"/>
            <p:cNvSpPr txBox="1">
              <a:spLocks noChangeArrowheads="1"/>
            </p:cNvSpPr>
            <p:nvPr/>
          </p:nvSpPr>
          <p:spPr bwMode="auto">
            <a:xfrm>
              <a:off x="8562489" y="5878657"/>
              <a:ext cx="554038" cy="246063"/>
            </a:xfrm>
            <a:prstGeom prst="rect">
              <a:avLst/>
            </a:prstGeom>
            <a:noFill/>
            <a:ln w="9525">
              <a:noFill/>
              <a:miter lim="800000"/>
              <a:headEnd/>
              <a:tailEnd/>
            </a:ln>
          </p:spPr>
          <p:txBody>
            <a:bodyPr wrap="none">
              <a:spAutoFit/>
            </a:bodyPr>
            <a:lstStyle/>
            <a:p>
              <a:r>
                <a:rPr lang="en-US" sz="1000" b="1" dirty="0"/>
                <a:t>1 MHz</a:t>
              </a:r>
            </a:p>
          </p:txBody>
        </p:sp>
        <p:sp>
          <p:nvSpPr>
            <p:cNvPr id="41" name="TextBox 18"/>
            <p:cNvSpPr txBox="1">
              <a:spLocks noChangeArrowheads="1"/>
            </p:cNvSpPr>
            <p:nvPr/>
          </p:nvSpPr>
          <p:spPr bwMode="auto">
            <a:xfrm>
              <a:off x="4371489" y="6065982"/>
              <a:ext cx="768350" cy="215900"/>
            </a:xfrm>
            <a:prstGeom prst="rect">
              <a:avLst/>
            </a:prstGeom>
            <a:noFill/>
            <a:ln w="9525">
              <a:noFill/>
              <a:miter lim="800000"/>
              <a:headEnd/>
              <a:tailEnd/>
            </a:ln>
          </p:spPr>
          <p:txBody>
            <a:bodyPr wrap="none">
              <a:spAutoFit/>
            </a:bodyPr>
            <a:lstStyle/>
            <a:p>
              <a:r>
                <a:rPr lang="en-US" sz="800" b="1" dirty="0"/>
                <a:t>Not to scale</a:t>
              </a:r>
            </a:p>
          </p:txBody>
        </p:sp>
        <p:cxnSp>
          <p:nvCxnSpPr>
            <p:cNvPr id="42" name="Straight Connector 41"/>
            <p:cNvCxnSpPr/>
            <p:nvPr/>
          </p:nvCxnSpPr>
          <p:spPr>
            <a:xfrm rot="5400000">
              <a:off x="659914" y="5829445"/>
              <a:ext cx="214313"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3" name="TextBox 28"/>
            <p:cNvSpPr txBox="1">
              <a:spLocks noChangeArrowheads="1"/>
            </p:cNvSpPr>
            <p:nvPr/>
          </p:nvSpPr>
          <p:spPr bwMode="auto">
            <a:xfrm>
              <a:off x="531327" y="5881832"/>
              <a:ext cx="588962" cy="246063"/>
            </a:xfrm>
            <a:prstGeom prst="rect">
              <a:avLst/>
            </a:prstGeom>
            <a:noFill/>
            <a:ln w="9525">
              <a:noFill/>
              <a:miter lim="800000"/>
              <a:headEnd/>
              <a:tailEnd/>
            </a:ln>
          </p:spPr>
          <p:txBody>
            <a:bodyPr wrap="none">
              <a:spAutoFit/>
            </a:bodyPr>
            <a:lstStyle/>
            <a:p>
              <a:r>
                <a:rPr lang="en-US" sz="1000" b="1" dirty="0"/>
                <a:t>300 Hz</a:t>
              </a:r>
            </a:p>
          </p:txBody>
        </p:sp>
        <p:cxnSp>
          <p:nvCxnSpPr>
            <p:cNvPr id="44" name="Straight Connector 43"/>
            <p:cNvCxnSpPr/>
            <p:nvPr/>
          </p:nvCxnSpPr>
          <p:spPr>
            <a:xfrm rot="5400000">
              <a:off x="2444265"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5" name="TextBox 30"/>
            <p:cNvSpPr txBox="1">
              <a:spLocks noChangeArrowheads="1"/>
            </p:cNvSpPr>
            <p:nvPr/>
          </p:nvSpPr>
          <p:spPr bwMode="auto">
            <a:xfrm>
              <a:off x="2315677" y="5877070"/>
              <a:ext cx="623887" cy="246062"/>
            </a:xfrm>
            <a:prstGeom prst="rect">
              <a:avLst/>
            </a:prstGeom>
            <a:noFill/>
            <a:ln w="9525">
              <a:noFill/>
              <a:miter lim="800000"/>
              <a:headEnd/>
              <a:tailEnd/>
            </a:ln>
          </p:spPr>
          <p:txBody>
            <a:bodyPr wrap="none">
              <a:spAutoFit/>
            </a:bodyPr>
            <a:lstStyle/>
            <a:p>
              <a:r>
                <a:rPr lang="en-US" sz="1000" b="1" dirty="0"/>
                <a:t>3.4 kHz</a:t>
              </a:r>
            </a:p>
          </p:txBody>
        </p:sp>
        <p:cxnSp>
          <p:nvCxnSpPr>
            <p:cNvPr id="46" name="Straight Connector 45"/>
            <p:cNvCxnSpPr/>
            <p:nvPr/>
          </p:nvCxnSpPr>
          <p:spPr>
            <a:xfrm rot="5400000">
              <a:off x="4747727" y="5815157"/>
              <a:ext cx="214312"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7" name="TextBox 33"/>
            <p:cNvSpPr txBox="1">
              <a:spLocks noChangeArrowheads="1"/>
            </p:cNvSpPr>
            <p:nvPr/>
          </p:nvSpPr>
          <p:spPr bwMode="auto">
            <a:xfrm>
              <a:off x="4644539" y="5875482"/>
              <a:ext cx="658813" cy="246063"/>
            </a:xfrm>
            <a:prstGeom prst="rect">
              <a:avLst/>
            </a:prstGeom>
            <a:noFill/>
            <a:ln w="9525">
              <a:noFill/>
              <a:miter lim="800000"/>
              <a:headEnd/>
              <a:tailEnd/>
            </a:ln>
          </p:spPr>
          <p:txBody>
            <a:bodyPr wrap="none">
              <a:spAutoFit/>
            </a:bodyPr>
            <a:lstStyle/>
            <a:p>
              <a:r>
                <a:rPr lang="en-US" sz="1000" b="1" dirty="0"/>
                <a:t>140 kHz</a:t>
              </a:r>
            </a:p>
          </p:txBody>
        </p:sp>
        <p:grpSp>
          <p:nvGrpSpPr>
            <p:cNvPr id="48" name="Group 25"/>
            <p:cNvGrpSpPr/>
            <p:nvPr/>
          </p:nvGrpSpPr>
          <p:grpSpPr>
            <a:xfrm>
              <a:off x="602657" y="3994295"/>
              <a:ext cx="2090304" cy="1785937"/>
              <a:chOff x="602657" y="3994295"/>
              <a:chExt cx="2090304" cy="1785937"/>
            </a:xfrm>
          </p:grpSpPr>
          <p:sp>
            <p:nvSpPr>
              <p:cNvPr id="49" name="Trapezoid 48"/>
              <p:cNvSpPr/>
              <p:nvPr/>
            </p:nvSpPr>
            <p:spPr>
              <a:xfrm>
                <a:off x="820252" y="3994295"/>
                <a:ext cx="1671637" cy="1785937"/>
              </a:xfrm>
              <a:prstGeom prst="trapezoid">
                <a:avLst/>
              </a:prstGeom>
              <a:solidFill>
                <a:schemeClr val="bg1">
                  <a:lumMod val="8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200" b="1" dirty="0" smtClean="0">
                  <a:solidFill>
                    <a:schemeClr val="tx1"/>
                  </a:solidFill>
                </a:endParaRPr>
              </a:p>
            </p:txBody>
          </p:sp>
          <p:sp>
            <p:nvSpPr>
              <p:cNvPr id="50" name="TextBox 49"/>
              <p:cNvSpPr txBox="1"/>
              <p:nvPr/>
            </p:nvSpPr>
            <p:spPr>
              <a:xfrm>
                <a:off x="602657" y="4793064"/>
                <a:ext cx="2090304" cy="923330"/>
              </a:xfrm>
              <a:prstGeom prst="rect">
                <a:avLst/>
              </a:prstGeom>
              <a:noFill/>
            </p:spPr>
            <p:txBody>
              <a:bodyPr wrap="square" rtlCol="0">
                <a:spAutoFit/>
              </a:bodyPr>
              <a:lstStyle/>
              <a:p>
                <a:pPr>
                  <a:defRPr/>
                </a:pPr>
                <a:r>
                  <a:rPr lang="en-US" sz="1200" b="1" dirty="0" smtClean="0"/>
                  <a:t>Plain Old</a:t>
                </a:r>
              </a:p>
              <a:p>
                <a:pPr>
                  <a:defRPr/>
                </a:pPr>
                <a:r>
                  <a:rPr lang="en-US" sz="1200" b="1" dirty="0" smtClean="0"/>
                  <a:t>Telephone </a:t>
                </a:r>
              </a:p>
              <a:p>
                <a:pPr>
                  <a:defRPr/>
                </a:pPr>
                <a:r>
                  <a:rPr lang="en-US" sz="1200" b="1" dirty="0" smtClean="0"/>
                  <a:t>System</a:t>
                </a:r>
              </a:p>
              <a:p>
                <a:pPr>
                  <a:defRPr/>
                </a:pPr>
                <a:r>
                  <a:rPr lang="en-US" sz="1200" b="1" dirty="0" smtClean="0"/>
                  <a:t>(POTS)</a:t>
                </a:r>
              </a:p>
              <a:p>
                <a:endParaRPr lang="en-US" sz="1200" dirty="0"/>
              </a:p>
            </p:txBody>
          </p:sp>
        </p:gr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DSL Background Information</a:t>
            </a:r>
            <a:endParaRPr lang="en-US" dirty="0"/>
          </a:p>
        </p:txBody>
      </p:sp>
      <p:sp>
        <p:nvSpPr>
          <p:cNvPr id="3" name="Content Placeholder 2"/>
          <p:cNvSpPr>
            <a:spLocks noGrp="1"/>
          </p:cNvSpPr>
          <p:nvPr>
            <p:ph idx="10"/>
          </p:nvPr>
        </p:nvSpPr>
        <p:spPr/>
        <p:txBody>
          <a:bodyPr/>
          <a:lstStyle/>
          <a:p>
            <a:r>
              <a:rPr lang="en-US" smtClean="0"/>
              <a:t>Advances in technology allow DSL to use the additional bandwidth from 4 KHz up to 1 MHz to deliver high-speed data services over ordinary copper lines.</a:t>
            </a:r>
            <a:endParaRPr lang="en-US" dirty="0" smtClean="0"/>
          </a:p>
        </p:txBody>
      </p:sp>
      <p:grpSp>
        <p:nvGrpSpPr>
          <p:cNvPr id="31" name="Content Placeholder 30"/>
          <p:cNvGrpSpPr>
            <a:grpSpLocks noGrp="1"/>
          </p:cNvGrpSpPr>
          <p:nvPr>
            <p:ph sz="quarter" idx="11"/>
          </p:nvPr>
        </p:nvGrpSpPr>
        <p:grpSpPr>
          <a:xfrm>
            <a:off x="279400" y="3619500"/>
            <a:ext cx="8520113" cy="2921000"/>
            <a:chOff x="305902" y="3994295"/>
            <a:chExt cx="8810625" cy="2287587"/>
          </a:xfrm>
        </p:grpSpPr>
        <p:sp>
          <p:nvSpPr>
            <p:cNvPr id="32" name="Trapezoid 31"/>
            <p:cNvSpPr/>
            <p:nvPr/>
          </p:nvSpPr>
          <p:spPr>
            <a:xfrm>
              <a:off x="3296752" y="3994295"/>
              <a:ext cx="1500187" cy="1785937"/>
            </a:xfrm>
            <a:prstGeom prst="trapezoid">
              <a:avLst/>
            </a:prstGeom>
            <a:solidFill>
              <a:schemeClr val="accent1">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Upstream</a:t>
              </a:r>
            </a:p>
            <a:p>
              <a:pPr algn="ctr">
                <a:defRPr/>
              </a:pPr>
              <a:r>
                <a:rPr lang="en-US" sz="1200" b="1" dirty="0">
                  <a:solidFill>
                    <a:schemeClr val="tx1"/>
                  </a:solidFill>
                </a:rPr>
                <a:t>ADSL</a:t>
              </a:r>
            </a:p>
          </p:txBody>
        </p:sp>
        <p:cxnSp>
          <p:nvCxnSpPr>
            <p:cNvPr id="33" name="Straight Connector 32"/>
            <p:cNvCxnSpPr/>
            <p:nvPr/>
          </p:nvCxnSpPr>
          <p:spPr>
            <a:xfrm>
              <a:off x="415439" y="5821507"/>
              <a:ext cx="8429625" cy="63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320190"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3158640" y="5821507"/>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8740289" y="5823095"/>
              <a:ext cx="214313"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7" name="TextBox 14"/>
            <p:cNvSpPr txBox="1">
              <a:spLocks noChangeArrowheads="1"/>
            </p:cNvSpPr>
            <p:nvPr/>
          </p:nvSpPr>
          <p:spPr bwMode="auto">
            <a:xfrm>
              <a:off x="305902" y="5877070"/>
              <a:ext cx="254000" cy="246062"/>
            </a:xfrm>
            <a:prstGeom prst="rect">
              <a:avLst/>
            </a:prstGeom>
            <a:noFill/>
            <a:ln w="9525">
              <a:noFill/>
              <a:miter lim="800000"/>
              <a:headEnd/>
              <a:tailEnd/>
            </a:ln>
          </p:spPr>
          <p:txBody>
            <a:bodyPr wrap="none">
              <a:spAutoFit/>
            </a:bodyPr>
            <a:lstStyle/>
            <a:p>
              <a:r>
                <a:rPr lang="en-US" sz="1000" b="1" dirty="0"/>
                <a:t>0</a:t>
              </a:r>
            </a:p>
          </p:txBody>
        </p:sp>
        <p:sp>
          <p:nvSpPr>
            <p:cNvPr id="38" name="TextBox 15"/>
            <p:cNvSpPr txBox="1">
              <a:spLocks noChangeArrowheads="1"/>
            </p:cNvSpPr>
            <p:nvPr/>
          </p:nvSpPr>
          <p:spPr bwMode="auto">
            <a:xfrm>
              <a:off x="3055452" y="5881832"/>
              <a:ext cx="587375" cy="246063"/>
            </a:xfrm>
            <a:prstGeom prst="rect">
              <a:avLst/>
            </a:prstGeom>
            <a:noFill/>
            <a:ln w="9525">
              <a:noFill/>
              <a:miter lim="800000"/>
              <a:headEnd/>
              <a:tailEnd/>
            </a:ln>
          </p:spPr>
          <p:txBody>
            <a:bodyPr wrap="none">
              <a:spAutoFit/>
            </a:bodyPr>
            <a:lstStyle/>
            <a:p>
              <a:r>
                <a:rPr lang="en-US" sz="1000" b="1" dirty="0"/>
                <a:t>20 kHz</a:t>
              </a:r>
            </a:p>
          </p:txBody>
        </p:sp>
        <p:sp>
          <p:nvSpPr>
            <p:cNvPr id="39" name="TextBox 17"/>
            <p:cNvSpPr txBox="1">
              <a:spLocks noChangeArrowheads="1"/>
            </p:cNvSpPr>
            <p:nvPr/>
          </p:nvSpPr>
          <p:spPr bwMode="auto">
            <a:xfrm>
              <a:off x="8562489" y="5878657"/>
              <a:ext cx="554038" cy="246063"/>
            </a:xfrm>
            <a:prstGeom prst="rect">
              <a:avLst/>
            </a:prstGeom>
            <a:noFill/>
            <a:ln w="9525">
              <a:noFill/>
              <a:miter lim="800000"/>
              <a:headEnd/>
              <a:tailEnd/>
            </a:ln>
          </p:spPr>
          <p:txBody>
            <a:bodyPr wrap="none">
              <a:spAutoFit/>
            </a:bodyPr>
            <a:lstStyle/>
            <a:p>
              <a:r>
                <a:rPr lang="en-US" sz="1000" b="1" dirty="0"/>
                <a:t>1 MHz</a:t>
              </a:r>
            </a:p>
          </p:txBody>
        </p:sp>
        <p:sp>
          <p:nvSpPr>
            <p:cNvPr id="40" name="TextBox 18"/>
            <p:cNvSpPr txBox="1">
              <a:spLocks noChangeArrowheads="1"/>
            </p:cNvSpPr>
            <p:nvPr/>
          </p:nvSpPr>
          <p:spPr bwMode="auto">
            <a:xfrm>
              <a:off x="4371489" y="6065982"/>
              <a:ext cx="768350" cy="215900"/>
            </a:xfrm>
            <a:prstGeom prst="rect">
              <a:avLst/>
            </a:prstGeom>
            <a:noFill/>
            <a:ln w="9525">
              <a:noFill/>
              <a:miter lim="800000"/>
              <a:headEnd/>
              <a:tailEnd/>
            </a:ln>
          </p:spPr>
          <p:txBody>
            <a:bodyPr wrap="none">
              <a:spAutoFit/>
            </a:bodyPr>
            <a:lstStyle/>
            <a:p>
              <a:r>
                <a:rPr lang="en-US" sz="800" b="1" dirty="0"/>
                <a:t>Not to scale</a:t>
              </a:r>
            </a:p>
          </p:txBody>
        </p:sp>
        <p:cxnSp>
          <p:nvCxnSpPr>
            <p:cNvPr id="41" name="Straight Connector 40"/>
            <p:cNvCxnSpPr/>
            <p:nvPr/>
          </p:nvCxnSpPr>
          <p:spPr>
            <a:xfrm rot="5400000">
              <a:off x="659914" y="5829445"/>
              <a:ext cx="214313"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TextBox 28"/>
            <p:cNvSpPr txBox="1">
              <a:spLocks noChangeArrowheads="1"/>
            </p:cNvSpPr>
            <p:nvPr/>
          </p:nvSpPr>
          <p:spPr bwMode="auto">
            <a:xfrm>
              <a:off x="531327" y="5881832"/>
              <a:ext cx="588962" cy="246063"/>
            </a:xfrm>
            <a:prstGeom prst="rect">
              <a:avLst/>
            </a:prstGeom>
            <a:noFill/>
            <a:ln w="9525">
              <a:noFill/>
              <a:miter lim="800000"/>
              <a:headEnd/>
              <a:tailEnd/>
            </a:ln>
          </p:spPr>
          <p:txBody>
            <a:bodyPr wrap="none">
              <a:spAutoFit/>
            </a:bodyPr>
            <a:lstStyle/>
            <a:p>
              <a:r>
                <a:rPr lang="en-US" sz="1000" b="1" dirty="0"/>
                <a:t>300 Hz</a:t>
              </a:r>
            </a:p>
          </p:txBody>
        </p:sp>
        <p:cxnSp>
          <p:nvCxnSpPr>
            <p:cNvPr id="43" name="Straight Connector 42"/>
            <p:cNvCxnSpPr/>
            <p:nvPr/>
          </p:nvCxnSpPr>
          <p:spPr>
            <a:xfrm rot="5400000">
              <a:off x="2444265"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Box 30"/>
            <p:cNvSpPr txBox="1">
              <a:spLocks noChangeArrowheads="1"/>
            </p:cNvSpPr>
            <p:nvPr/>
          </p:nvSpPr>
          <p:spPr bwMode="auto">
            <a:xfrm>
              <a:off x="2315677" y="5877070"/>
              <a:ext cx="623887" cy="246062"/>
            </a:xfrm>
            <a:prstGeom prst="rect">
              <a:avLst/>
            </a:prstGeom>
            <a:noFill/>
            <a:ln w="9525">
              <a:noFill/>
              <a:miter lim="800000"/>
              <a:headEnd/>
              <a:tailEnd/>
            </a:ln>
          </p:spPr>
          <p:txBody>
            <a:bodyPr wrap="none">
              <a:spAutoFit/>
            </a:bodyPr>
            <a:lstStyle/>
            <a:p>
              <a:r>
                <a:rPr lang="en-US" sz="1000" b="1" dirty="0"/>
                <a:t>3.4 kHz</a:t>
              </a:r>
            </a:p>
          </p:txBody>
        </p:sp>
        <p:sp>
          <p:nvSpPr>
            <p:cNvPr id="45" name="Trapezoid 44"/>
            <p:cNvSpPr/>
            <p:nvPr/>
          </p:nvSpPr>
          <p:spPr>
            <a:xfrm>
              <a:off x="4887427" y="3994295"/>
              <a:ext cx="3929062" cy="1785937"/>
            </a:xfrm>
            <a:prstGeom prst="trapezoid">
              <a:avLst/>
            </a:prstGeom>
            <a:solidFill>
              <a:schemeClr val="accent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Downstream ADSL</a:t>
              </a:r>
            </a:p>
          </p:txBody>
        </p:sp>
        <p:cxnSp>
          <p:nvCxnSpPr>
            <p:cNvPr id="46" name="Straight Connector 45"/>
            <p:cNvCxnSpPr/>
            <p:nvPr/>
          </p:nvCxnSpPr>
          <p:spPr>
            <a:xfrm rot="5400000">
              <a:off x="4747727" y="5815157"/>
              <a:ext cx="214312"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7" name="TextBox 33"/>
            <p:cNvSpPr txBox="1">
              <a:spLocks noChangeArrowheads="1"/>
            </p:cNvSpPr>
            <p:nvPr/>
          </p:nvSpPr>
          <p:spPr bwMode="auto">
            <a:xfrm>
              <a:off x="4644539" y="5875482"/>
              <a:ext cx="658813" cy="246063"/>
            </a:xfrm>
            <a:prstGeom prst="rect">
              <a:avLst/>
            </a:prstGeom>
            <a:noFill/>
            <a:ln w="9525">
              <a:noFill/>
              <a:miter lim="800000"/>
              <a:headEnd/>
              <a:tailEnd/>
            </a:ln>
          </p:spPr>
          <p:txBody>
            <a:bodyPr wrap="none">
              <a:spAutoFit/>
            </a:bodyPr>
            <a:lstStyle/>
            <a:p>
              <a:r>
                <a:rPr lang="en-US" sz="1000" b="1" dirty="0"/>
                <a:t>140 kHz</a:t>
              </a:r>
            </a:p>
          </p:txBody>
        </p:sp>
        <p:sp>
          <p:nvSpPr>
            <p:cNvPr id="48" name="Trapezoid 47"/>
            <p:cNvSpPr/>
            <p:nvPr/>
          </p:nvSpPr>
          <p:spPr>
            <a:xfrm>
              <a:off x="2843684" y="3994295"/>
              <a:ext cx="5972805" cy="1785937"/>
            </a:xfrm>
            <a:prstGeom prst="trapezoid">
              <a:avLst/>
            </a:prstGeom>
            <a:solidFill>
              <a:schemeClr val="accent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schemeClr val="tx1"/>
                  </a:solidFill>
                </a:rPr>
                <a:t>Digital Subscriber Line (DSL)</a:t>
              </a:r>
              <a:endParaRPr lang="en-US" sz="1200" b="1" dirty="0">
                <a:solidFill>
                  <a:schemeClr val="tx1"/>
                </a:solidFill>
              </a:endParaRPr>
            </a:p>
          </p:txBody>
        </p:sp>
        <p:grpSp>
          <p:nvGrpSpPr>
            <p:cNvPr id="49" name="Group 28"/>
            <p:cNvGrpSpPr/>
            <p:nvPr/>
          </p:nvGrpSpPr>
          <p:grpSpPr>
            <a:xfrm>
              <a:off x="602657" y="3994295"/>
              <a:ext cx="2090304" cy="1785937"/>
              <a:chOff x="602657" y="3994295"/>
              <a:chExt cx="2090304" cy="1785937"/>
            </a:xfrm>
          </p:grpSpPr>
          <p:sp>
            <p:nvSpPr>
              <p:cNvPr id="50" name="Trapezoid 49"/>
              <p:cNvSpPr/>
              <p:nvPr/>
            </p:nvSpPr>
            <p:spPr>
              <a:xfrm>
                <a:off x="820252" y="3994295"/>
                <a:ext cx="1671637" cy="1785937"/>
              </a:xfrm>
              <a:prstGeom prst="trapezoid">
                <a:avLst/>
              </a:prstGeom>
              <a:solidFill>
                <a:schemeClr val="bg1">
                  <a:lumMod val="8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200" b="1" dirty="0" smtClean="0">
                  <a:solidFill>
                    <a:schemeClr val="tx1"/>
                  </a:solidFill>
                </a:endParaRPr>
              </a:p>
            </p:txBody>
          </p:sp>
          <p:sp>
            <p:nvSpPr>
              <p:cNvPr id="51" name="TextBox 50"/>
              <p:cNvSpPr txBox="1"/>
              <p:nvPr/>
            </p:nvSpPr>
            <p:spPr>
              <a:xfrm>
                <a:off x="602657" y="4793064"/>
                <a:ext cx="2090304" cy="923330"/>
              </a:xfrm>
              <a:prstGeom prst="rect">
                <a:avLst/>
              </a:prstGeom>
              <a:noFill/>
            </p:spPr>
            <p:txBody>
              <a:bodyPr wrap="square" rtlCol="0">
                <a:spAutoFit/>
              </a:bodyPr>
              <a:lstStyle/>
              <a:p>
                <a:pPr>
                  <a:defRPr/>
                </a:pPr>
                <a:r>
                  <a:rPr lang="en-US" sz="1200" b="1" dirty="0" smtClean="0"/>
                  <a:t>Plain Old</a:t>
                </a:r>
              </a:p>
              <a:p>
                <a:pPr>
                  <a:defRPr/>
                </a:pPr>
                <a:r>
                  <a:rPr lang="en-US" sz="1200" b="1" dirty="0" smtClean="0"/>
                  <a:t>Telephone </a:t>
                </a:r>
              </a:p>
              <a:p>
                <a:pPr>
                  <a:defRPr/>
                </a:pPr>
                <a:r>
                  <a:rPr lang="en-US" sz="1200" b="1" dirty="0" smtClean="0"/>
                  <a:t>System</a:t>
                </a:r>
              </a:p>
              <a:p>
                <a:pPr>
                  <a:defRPr/>
                </a:pPr>
                <a:r>
                  <a:rPr lang="en-US" sz="1200" b="1" dirty="0" smtClean="0"/>
                  <a:t>(POTS)</a:t>
                </a:r>
              </a:p>
              <a:p>
                <a:endParaRPr lang="en-US" sz="1200" dirty="0"/>
              </a:p>
            </p:txBody>
          </p:sp>
        </p:gr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DSL Variants</a:t>
            </a:r>
            <a:endParaRPr lang="en-US" dirty="0"/>
          </a:p>
        </p:txBody>
      </p:sp>
      <p:sp>
        <p:nvSpPr>
          <p:cNvPr id="7" name="Content Placeholder 6"/>
          <p:cNvSpPr>
            <a:spLocks noGrp="1"/>
          </p:cNvSpPr>
          <p:nvPr>
            <p:ph idx="1"/>
          </p:nvPr>
        </p:nvSpPr>
        <p:spPr/>
        <p:txBody>
          <a:bodyPr/>
          <a:lstStyle/>
          <a:p>
            <a:r>
              <a:rPr lang="en-US" dirty="0" smtClean="0"/>
              <a:t>There are many variants of DSL that are distinguished by their nature, maximum data rate, data and voice support, line coding technology and maximum distance.</a:t>
            </a:r>
            <a:endParaRPr lang="en-US" dirty="0"/>
          </a:p>
        </p:txBody>
      </p:sp>
      <p:graphicFrame>
        <p:nvGraphicFramePr>
          <p:cNvPr id="6" name="Table 5"/>
          <p:cNvGraphicFramePr>
            <a:graphicFrameLocks noGrp="1"/>
          </p:cNvGraphicFramePr>
          <p:nvPr/>
        </p:nvGraphicFramePr>
        <p:xfrm>
          <a:off x="633047" y="2453772"/>
          <a:ext cx="7857810" cy="3754309"/>
        </p:xfrm>
        <a:graphic>
          <a:graphicData uri="http://schemas.openxmlformats.org/drawingml/2006/table">
            <a:tbl>
              <a:tblPr firstRow="1" bandRow="1">
                <a:tableStyleId>{5C22544A-7EE6-4342-B048-85BDC9FD1C3A}</a:tableStyleId>
              </a:tblPr>
              <a:tblGrid>
                <a:gridCol w="2619270"/>
                <a:gridCol w="2619270"/>
                <a:gridCol w="2619270"/>
              </a:tblGrid>
              <a:tr h="832039">
                <a:tc>
                  <a:txBody>
                    <a:bodyPr/>
                    <a:lstStyle/>
                    <a:p>
                      <a:pPr marL="0" marR="0" algn="ctr">
                        <a:lnSpc>
                          <a:spcPct val="100000"/>
                        </a:lnSpc>
                        <a:spcBef>
                          <a:spcPts val="0"/>
                        </a:spcBef>
                        <a:spcAft>
                          <a:spcPts val="600"/>
                        </a:spcAft>
                      </a:pPr>
                      <a:r>
                        <a:rPr lang="en-US" sz="1600" b="1" dirty="0" smtClean="0"/>
                        <a:t>DSL Variants *</a:t>
                      </a:r>
                      <a:endParaRPr lang="en-US" sz="1600" b="1" dirty="0">
                        <a:solidFill>
                          <a:srgbClr val="000000"/>
                        </a:solidFill>
                        <a:latin typeface="Arial"/>
                        <a:ea typeface="SimSun"/>
                      </a:endParaRPr>
                    </a:p>
                  </a:txBody>
                  <a:tcPr marL="68580" marR="68580" marT="0" marB="0" anchor="ctr"/>
                </a:tc>
                <a:tc>
                  <a:txBody>
                    <a:bodyPr/>
                    <a:lstStyle/>
                    <a:p>
                      <a:pPr marL="0" marR="0" algn="ctr">
                        <a:lnSpc>
                          <a:spcPct val="100000"/>
                        </a:lnSpc>
                        <a:spcBef>
                          <a:spcPts val="0"/>
                        </a:spcBef>
                        <a:spcAft>
                          <a:spcPts val="600"/>
                        </a:spcAft>
                      </a:pPr>
                      <a:r>
                        <a:rPr lang="en-US" sz="1600" b="1" kern="1200" dirty="0" smtClean="0">
                          <a:solidFill>
                            <a:schemeClr val="lt1"/>
                          </a:solidFill>
                          <a:latin typeface="+mn-lt"/>
                          <a:ea typeface="+mn-ea"/>
                          <a:cs typeface="+mn-cs"/>
                        </a:rPr>
                        <a:t>Nature</a:t>
                      </a:r>
                      <a:endParaRPr lang="en-US" sz="1600" b="1" kern="1200" dirty="0">
                        <a:solidFill>
                          <a:schemeClr val="lt1"/>
                        </a:solidFill>
                        <a:latin typeface="+mn-lt"/>
                        <a:ea typeface="+mn-ea"/>
                        <a:cs typeface="+mn-cs"/>
                      </a:endParaRPr>
                    </a:p>
                  </a:txBody>
                  <a:tcPr marL="68580" marR="68580" marT="0" marB="0" anchor="ctr"/>
                </a:tc>
                <a:tc>
                  <a:txBody>
                    <a:bodyPr/>
                    <a:lstStyle/>
                    <a:p>
                      <a:pPr marL="0" marR="0" algn="ctr">
                        <a:lnSpc>
                          <a:spcPct val="100000"/>
                        </a:lnSpc>
                        <a:spcBef>
                          <a:spcPts val="0"/>
                        </a:spcBef>
                        <a:spcAft>
                          <a:spcPts val="600"/>
                        </a:spcAft>
                      </a:pPr>
                      <a:r>
                        <a:rPr lang="en-US" sz="1600" b="1" kern="1200" dirty="0" smtClean="0">
                          <a:solidFill>
                            <a:schemeClr val="lt1"/>
                          </a:solidFill>
                          <a:latin typeface="+mn-lt"/>
                          <a:ea typeface="+mn-ea"/>
                          <a:cs typeface="+mn-cs"/>
                        </a:rPr>
                        <a:t>Maximum Data Rates</a:t>
                      </a:r>
                    </a:p>
                    <a:p>
                      <a:pPr marL="0" marR="0" algn="ctr">
                        <a:lnSpc>
                          <a:spcPct val="100000"/>
                        </a:lnSpc>
                        <a:spcBef>
                          <a:spcPts val="0"/>
                        </a:spcBef>
                        <a:spcAft>
                          <a:spcPts val="600"/>
                        </a:spcAft>
                      </a:pPr>
                      <a:r>
                        <a:rPr lang="en-US" sz="1200" b="0" kern="1200" dirty="0" smtClean="0">
                          <a:solidFill>
                            <a:schemeClr val="lt1"/>
                          </a:solidFill>
                          <a:latin typeface="+mn-lt"/>
                          <a:ea typeface="+mn-ea"/>
                          <a:cs typeface="+mn-cs"/>
                        </a:rPr>
                        <a:t>(Downstream / Upstream)</a:t>
                      </a:r>
                      <a:endParaRPr lang="en-US" sz="1200" b="0" kern="1200" dirty="0">
                        <a:solidFill>
                          <a:schemeClr val="lt1"/>
                        </a:solidFill>
                        <a:latin typeface="+mn-lt"/>
                        <a:ea typeface="+mn-ea"/>
                        <a:cs typeface="+mn-cs"/>
                      </a:endParaRPr>
                    </a:p>
                  </a:txBody>
                  <a:tcPr marL="68580" marR="68580" marT="0" marB="0" anchor="ctr"/>
                </a:tc>
              </a:tr>
              <a:tr h="584454">
                <a:tc>
                  <a:txBody>
                    <a:bodyPr/>
                    <a:lstStyle/>
                    <a:p>
                      <a:pPr marL="0" marR="0" algn="ctr">
                        <a:lnSpc>
                          <a:spcPts val="1200"/>
                        </a:lnSpc>
                        <a:spcBef>
                          <a:spcPts val="300"/>
                        </a:spcBef>
                        <a:spcAft>
                          <a:spcPts val="0"/>
                        </a:spcAft>
                      </a:pPr>
                      <a:r>
                        <a:rPr lang="en-US" sz="1400" dirty="0" smtClean="0">
                          <a:latin typeface="+mn-lt"/>
                        </a:rPr>
                        <a:t>ADSL</a:t>
                      </a:r>
                    </a:p>
                    <a:p>
                      <a:pPr marL="0" marR="0" algn="ctr">
                        <a:lnSpc>
                          <a:spcPts val="1200"/>
                        </a:lnSpc>
                        <a:spcBef>
                          <a:spcPts val="300"/>
                        </a:spcBef>
                        <a:spcAft>
                          <a:spcPts val="0"/>
                        </a:spcAft>
                      </a:pPr>
                      <a:r>
                        <a:rPr lang="en-US" sz="1400" b="0" kern="1200" dirty="0" smtClean="0">
                          <a:solidFill>
                            <a:schemeClr val="dk1"/>
                          </a:solidFill>
                          <a:latin typeface="+mn-lt"/>
                          <a:ea typeface="+mn-ea"/>
                          <a:cs typeface="+mn-cs"/>
                        </a:rPr>
                        <a:t>(Asymmetric DSL)</a:t>
                      </a:r>
                      <a:endParaRPr lang="en-US" sz="1400" b="0" kern="1200" dirty="0">
                        <a:solidFill>
                          <a:schemeClr val="dk1"/>
                        </a:solidFill>
                        <a:latin typeface="+mn-lt"/>
                        <a:ea typeface="+mn-ea"/>
                        <a:cs typeface="+mn-cs"/>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Asymmetric</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8 </a:t>
                      </a:r>
                      <a:r>
                        <a:rPr lang="en-US" sz="1400" dirty="0" smtClean="0">
                          <a:latin typeface="+mn-lt"/>
                        </a:rPr>
                        <a:t>Mbps </a:t>
                      </a:r>
                      <a:r>
                        <a:rPr lang="en-US" sz="1400" dirty="0">
                          <a:latin typeface="+mn-lt"/>
                        </a:rPr>
                        <a:t>/ 1 </a:t>
                      </a:r>
                      <a:r>
                        <a:rPr lang="en-US" sz="1400" dirty="0" smtClean="0">
                          <a:latin typeface="+mn-lt"/>
                        </a:rPr>
                        <a:t>Mbps</a:t>
                      </a:r>
                      <a:endParaRPr lang="en-US" sz="1400" dirty="0">
                        <a:solidFill>
                          <a:srgbClr val="000000"/>
                        </a:solidFill>
                        <a:latin typeface="+mn-lt"/>
                        <a:ea typeface="SimSun"/>
                        <a:cs typeface="Arial"/>
                      </a:endParaRPr>
                    </a:p>
                  </a:txBody>
                  <a:tcPr marL="76200" marR="76200" marT="76200" marB="50800" anchor="ctr"/>
                </a:tc>
              </a:tr>
              <a:tr h="584454">
                <a:tc>
                  <a:txBody>
                    <a:bodyPr/>
                    <a:lstStyle/>
                    <a:p>
                      <a:pPr marL="0" marR="0" algn="ctr">
                        <a:lnSpc>
                          <a:spcPts val="1200"/>
                        </a:lnSpc>
                        <a:spcBef>
                          <a:spcPts val="300"/>
                        </a:spcBef>
                        <a:spcAft>
                          <a:spcPts val="0"/>
                        </a:spcAft>
                      </a:pPr>
                      <a:r>
                        <a:rPr lang="en-US" sz="1400" dirty="0" smtClean="0">
                          <a:latin typeface="+mn-lt"/>
                        </a:rPr>
                        <a:t>HDSL</a:t>
                      </a:r>
                    </a:p>
                    <a:p>
                      <a:pPr marL="0" marR="0" algn="ctr">
                        <a:lnSpc>
                          <a:spcPts val="1200"/>
                        </a:lnSpc>
                        <a:spcBef>
                          <a:spcPts val="300"/>
                        </a:spcBef>
                        <a:spcAft>
                          <a:spcPts val="0"/>
                        </a:spcAft>
                      </a:pPr>
                      <a:r>
                        <a:rPr lang="en-US" sz="1400" b="0" dirty="0" smtClean="0">
                          <a:solidFill>
                            <a:srgbClr val="000000"/>
                          </a:solidFill>
                          <a:latin typeface="+mn-lt"/>
                          <a:ea typeface="SimSun"/>
                          <a:cs typeface="Arial"/>
                        </a:rPr>
                        <a:t>(</a:t>
                      </a:r>
                      <a:r>
                        <a:rPr lang="en-US" sz="1400" b="0" dirty="0" smtClean="0">
                          <a:latin typeface="+mn-lt"/>
                        </a:rPr>
                        <a:t>high bitrate DSL)</a:t>
                      </a:r>
                      <a:endParaRPr lang="en-US" sz="1400" b="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Symmetric</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2 </a:t>
                      </a:r>
                      <a:r>
                        <a:rPr lang="en-US" sz="1400" dirty="0" smtClean="0">
                          <a:latin typeface="+mn-lt"/>
                        </a:rPr>
                        <a:t>Mbps </a:t>
                      </a:r>
                      <a:r>
                        <a:rPr lang="en-US" sz="1400" dirty="0">
                          <a:latin typeface="+mn-lt"/>
                        </a:rPr>
                        <a:t>/ 2 </a:t>
                      </a:r>
                      <a:r>
                        <a:rPr lang="en-US" sz="1400" dirty="0" smtClean="0">
                          <a:latin typeface="+mn-lt"/>
                        </a:rPr>
                        <a:t>Mbps</a:t>
                      </a:r>
                      <a:endParaRPr lang="en-US" sz="1400" dirty="0">
                        <a:solidFill>
                          <a:srgbClr val="000000"/>
                        </a:solidFill>
                        <a:latin typeface="+mn-lt"/>
                        <a:ea typeface="SimSun"/>
                        <a:cs typeface="Arial"/>
                      </a:endParaRPr>
                    </a:p>
                  </a:txBody>
                  <a:tcPr marL="76200" marR="76200" marT="76200" marB="50800" anchor="ctr"/>
                </a:tc>
              </a:tr>
              <a:tr h="584454">
                <a:tc>
                  <a:txBody>
                    <a:bodyPr/>
                    <a:lstStyle/>
                    <a:p>
                      <a:pPr marL="0" marR="0" algn="ctr">
                        <a:lnSpc>
                          <a:spcPts val="1200"/>
                        </a:lnSpc>
                        <a:spcBef>
                          <a:spcPts val="300"/>
                        </a:spcBef>
                        <a:spcAft>
                          <a:spcPts val="0"/>
                        </a:spcAft>
                      </a:pPr>
                      <a:r>
                        <a:rPr lang="en-US" sz="1400" dirty="0" smtClean="0">
                          <a:latin typeface="+mn-lt"/>
                        </a:rPr>
                        <a:t>SDSL</a:t>
                      </a:r>
                    </a:p>
                    <a:p>
                      <a:pPr marL="0" marR="0" algn="ctr">
                        <a:lnSpc>
                          <a:spcPts val="1200"/>
                        </a:lnSpc>
                        <a:spcBef>
                          <a:spcPts val="300"/>
                        </a:spcBef>
                        <a:spcAft>
                          <a:spcPts val="0"/>
                        </a:spcAft>
                      </a:pPr>
                      <a:r>
                        <a:rPr lang="en-US" sz="1400" dirty="0" smtClean="0">
                          <a:solidFill>
                            <a:srgbClr val="000000"/>
                          </a:solidFill>
                          <a:latin typeface="+mn-lt"/>
                          <a:ea typeface="SimSun"/>
                          <a:cs typeface="Arial"/>
                        </a:rPr>
                        <a:t>(</a:t>
                      </a:r>
                      <a:r>
                        <a:rPr lang="en-US" sz="1400" dirty="0" smtClean="0">
                          <a:latin typeface="+mn-lt"/>
                        </a:rPr>
                        <a:t>Symmetric DSL )</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Symmetric</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2 </a:t>
                      </a:r>
                      <a:r>
                        <a:rPr lang="en-US" sz="1400" dirty="0" smtClean="0">
                          <a:latin typeface="+mn-lt"/>
                        </a:rPr>
                        <a:t>Mbps </a:t>
                      </a:r>
                      <a:r>
                        <a:rPr lang="en-US" sz="1400" dirty="0">
                          <a:latin typeface="+mn-lt"/>
                        </a:rPr>
                        <a:t>/ 2 </a:t>
                      </a:r>
                      <a:r>
                        <a:rPr lang="en-US" sz="1400" dirty="0" smtClean="0">
                          <a:latin typeface="+mn-lt"/>
                        </a:rPr>
                        <a:t>Mbps</a:t>
                      </a:r>
                      <a:endParaRPr lang="en-US" sz="1400" dirty="0">
                        <a:solidFill>
                          <a:srgbClr val="000000"/>
                        </a:solidFill>
                        <a:latin typeface="+mn-lt"/>
                        <a:ea typeface="SimSun"/>
                        <a:cs typeface="Arial"/>
                      </a:endParaRPr>
                    </a:p>
                  </a:txBody>
                  <a:tcPr marL="76200" marR="76200" marT="76200" marB="50800" anchor="ctr"/>
                </a:tc>
              </a:tr>
              <a:tr h="584454">
                <a:tc>
                  <a:txBody>
                    <a:bodyPr/>
                    <a:lstStyle/>
                    <a:p>
                      <a:pPr marL="0" marR="0" algn="ctr">
                        <a:lnSpc>
                          <a:spcPts val="1200"/>
                        </a:lnSpc>
                        <a:spcBef>
                          <a:spcPts val="300"/>
                        </a:spcBef>
                        <a:spcAft>
                          <a:spcPts val="0"/>
                        </a:spcAft>
                      </a:pPr>
                      <a:r>
                        <a:rPr lang="en-US" sz="1400" dirty="0" smtClean="0">
                          <a:latin typeface="+mn-lt"/>
                        </a:rPr>
                        <a:t>SHDSL</a:t>
                      </a:r>
                    </a:p>
                    <a:p>
                      <a:pPr marL="0" marR="0" algn="ctr">
                        <a:lnSpc>
                          <a:spcPts val="1200"/>
                        </a:lnSpc>
                        <a:spcBef>
                          <a:spcPts val="300"/>
                        </a:spcBef>
                        <a:spcAft>
                          <a:spcPts val="0"/>
                        </a:spcAft>
                      </a:pPr>
                      <a:r>
                        <a:rPr lang="en-US" sz="1400" b="0" dirty="0" smtClean="0">
                          <a:solidFill>
                            <a:srgbClr val="000000"/>
                          </a:solidFill>
                          <a:latin typeface="+mn-lt"/>
                          <a:ea typeface="SimSun"/>
                          <a:cs typeface="Arial"/>
                        </a:rPr>
                        <a:t>(</a:t>
                      </a:r>
                      <a:r>
                        <a:rPr lang="en-US" sz="1400" b="0" dirty="0" smtClean="0">
                          <a:latin typeface="+mn-lt"/>
                        </a:rPr>
                        <a:t>Single-pair high-speed DSL)</a:t>
                      </a:r>
                      <a:endParaRPr lang="en-US" sz="1400" b="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Symmetric</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2.3 </a:t>
                      </a:r>
                      <a:r>
                        <a:rPr lang="en-US" sz="1400" dirty="0" smtClean="0">
                          <a:latin typeface="+mn-lt"/>
                        </a:rPr>
                        <a:t>Mbps </a:t>
                      </a:r>
                      <a:r>
                        <a:rPr lang="en-US" sz="1400" dirty="0">
                          <a:latin typeface="+mn-lt"/>
                        </a:rPr>
                        <a:t>/ 2.3 </a:t>
                      </a:r>
                      <a:r>
                        <a:rPr lang="en-US" sz="1400" dirty="0" smtClean="0">
                          <a:latin typeface="+mn-lt"/>
                        </a:rPr>
                        <a:t>Mbps</a:t>
                      </a:r>
                      <a:endParaRPr lang="en-US" sz="1400" dirty="0">
                        <a:solidFill>
                          <a:srgbClr val="000000"/>
                        </a:solidFill>
                        <a:latin typeface="+mn-lt"/>
                        <a:ea typeface="SimSun"/>
                        <a:cs typeface="Arial"/>
                      </a:endParaRPr>
                    </a:p>
                  </a:txBody>
                  <a:tcPr marL="76200" marR="76200" marT="76200" marB="50800" anchor="ctr"/>
                </a:tc>
              </a:tr>
              <a:tr h="584454">
                <a:tc>
                  <a:txBody>
                    <a:bodyPr/>
                    <a:lstStyle/>
                    <a:p>
                      <a:pPr marL="0" marR="0" algn="ctr">
                        <a:lnSpc>
                          <a:spcPts val="1200"/>
                        </a:lnSpc>
                        <a:spcBef>
                          <a:spcPts val="300"/>
                        </a:spcBef>
                        <a:spcAft>
                          <a:spcPts val="0"/>
                        </a:spcAft>
                      </a:pPr>
                      <a:r>
                        <a:rPr lang="en-US" sz="1400" dirty="0" smtClean="0">
                          <a:latin typeface="+mn-lt"/>
                        </a:rPr>
                        <a:t>VDSL</a:t>
                      </a:r>
                    </a:p>
                    <a:p>
                      <a:pPr marL="0" marR="0" algn="ctr">
                        <a:lnSpc>
                          <a:spcPts val="1200"/>
                        </a:lnSpc>
                        <a:spcBef>
                          <a:spcPts val="300"/>
                        </a:spcBef>
                        <a:spcAft>
                          <a:spcPts val="0"/>
                        </a:spcAft>
                      </a:pPr>
                      <a:r>
                        <a:rPr lang="en-US" sz="1400" dirty="0" smtClean="0">
                          <a:solidFill>
                            <a:srgbClr val="000000"/>
                          </a:solidFill>
                          <a:latin typeface="+mn-lt"/>
                          <a:ea typeface="SimSun"/>
                          <a:cs typeface="Arial"/>
                        </a:rPr>
                        <a:t>(</a:t>
                      </a:r>
                      <a:r>
                        <a:rPr lang="en-US" sz="1400" smtClean="0">
                          <a:solidFill>
                            <a:schemeClr val="dk1"/>
                          </a:solidFill>
                          <a:latin typeface="+mn-lt"/>
                          <a:ea typeface="+mn-ea"/>
                          <a:cs typeface="+mn-cs"/>
                        </a:rPr>
                        <a:t>V</a:t>
                      </a:r>
                      <a:r>
                        <a:rPr lang="en-US" sz="1400" smtClean="0">
                          <a:latin typeface="+mn-lt"/>
                        </a:rPr>
                        <a:t>ery High </a:t>
                      </a:r>
                      <a:r>
                        <a:rPr lang="en-US" sz="1400" dirty="0" smtClean="0">
                          <a:latin typeface="+mn-lt"/>
                        </a:rPr>
                        <a:t>bitrate DSL)</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Symmetric / </a:t>
                      </a:r>
                      <a:r>
                        <a:rPr lang="en-US" sz="1400" dirty="0" smtClean="0">
                          <a:latin typeface="+mn-lt"/>
                        </a:rPr>
                        <a:t>Asymmetric</a:t>
                      </a:r>
                      <a:endParaRPr lang="en-US" sz="1400" dirty="0">
                        <a:solidFill>
                          <a:srgbClr val="000000"/>
                        </a:solidFill>
                        <a:latin typeface="+mn-lt"/>
                        <a:ea typeface="SimSun"/>
                        <a:cs typeface="Arial"/>
                      </a:endParaRPr>
                    </a:p>
                  </a:txBody>
                  <a:tcPr marL="76200" marR="76200" marT="76200" marB="50800" anchor="ctr"/>
                </a:tc>
                <a:tc>
                  <a:txBody>
                    <a:bodyPr/>
                    <a:lstStyle/>
                    <a:p>
                      <a:pPr marL="0" marR="0" algn="ctr">
                        <a:lnSpc>
                          <a:spcPts val="1200"/>
                        </a:lnSpc>
                        <a:spcBef>
                          <a:spcPts val="300"/>
                        </a:spcBef>
                        <a:spcAft>
                          <a:spcPts val="0"/>
                        </a:spcAft>
                      </a:pPr>
                      <a:r>
                        <a:rPr lang="en-US" sz="1400" dirty="0">
                          <a:latin typeface="+mn-lt"/>
                        </a:rPr>
                        <a:t>52 </a:t>
                      </a:r>
                      <a:r>
                        <a:rPr lang="en-US" sz="1400" dirty="0" smtClean="0">
                          <a:latin typeface="+mn-lt"/>
                        </a:rPr>
                        <a:t>Mbps </a:t>
                      </a:r>
                      <a:r>
                        <a:rPr lang="en-US" sz="1400" dirty="0">
                          <a:latin typeface="+mn-lt"/>
                        </a:rPr>
                        <a:t>/ 16 </a:t>
                      </a:r>
                      <a:r>
                        <a:rPr lang="en-US" sz="1400" dirty="0" smtClean="0">
                          <a:latin typeface="+mn-lt"/>
                        </a:rPr>
                        <a:t>Mbps</a:t>
                      </a:r>
                      <a:endParaRPr lang="en-US" sz="1400" dirty="0">
                        <a:solidFill>
                          <a:srgbClr val="000000"/>
                        </a:solidFill>
                        <a:latin typeface="+mn-lt"/>
                        <a:ea typeface="SimSun"/>
                        <a:cs typeface="Arial"/>
                      </a:endParaRPr>
                    </a:p>
                  </a:txBody>
                  <a:tcPr marL="76200" marR="76200" marT="76200" marB="50800" anchor="ctr"/>
                </a:tc>
              </a:tr>
            </a:tbl>
          </a:graphicData>
        </a:graphic>
      </p:graphicFrame>
      <p:sp>
        <p:nvSpPr>
          <p:cNvPr id="8" name="TextBox 7"/>
          <p:cNvSpPr txBox="1"/>
          <p:nvPr/>
        </p:nvSpPr>
        <p:spPr>
          <a:xfrm>
            <a:off x="7244862" y="6310364"/>
            <a:ext cx="1279517" cy="313932"/>
          </a:xfrm>
          <a:prstGeom prst="rect">
            <a:avLst/>
          </a:prstGeom>
          <a:noFill/>
        </p:spPr>
        <p:txBody>
          <a:bodyPr wrap="none" rtlCol="0">
            <a:spAutoFit/>
          </a:bodyPr>
          <a:lstStyle/>
          <a:p>
            <a:r>
              <a:rPr lang="en-US" sz="1600" i="1" dirty="0" smtClean="0"/>
              <a:t>* Partial List</a:t>
            </a:r>
            <a:endParaRPr lang="en-US" sz="1600"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r>
              <a:rPr lang="en-US" smtClean="0"/>
              <a:t>Asymmetric DSL (ADSL) Frequencies</a:t>
            </a:r>
            <a:endParaRPr lang="en-US" dirty="0"/>
          </a:p>
        </p:txBody>
      </p:sp>
      <p:sp>
        <p:nvSpPr>
          <p:cNvPr id="21" name="Content Placeholder 20"/>
          <p:cNvSpPr>
            <a:spLocks noGrp="1"/>
          </p:cNvSpPr>
          <p:nvPr>
            <p:ph idx="10"/>
          </p:nvPr>
        </p:nvSpPr>
        <p:spPr/>
        <p:txBody>
          <a:bodyPr/>
          <a:lstStyle/>
          <a:p>
            <a:r>
              <a:rPr lang="en-US" smtClean="0"/>
              <a:t>ADSL is the most commonly installed variety of DSL.</a:t>
            </a:r>
          </a:p>
          <a:p>
            <a:pPr lvl="1"/>
            <a:r>
              <a:rPr lang="en-US" smtClean="0"/>
              <a:t>Upstream frequencies are in the range of 20 KHz to 138 KHz.</a:t>
            </a:r>
          </a:p>
          <a:p>
            <a:pPr lvl="1"/>
            <a:r>
              <a:rPr lang="en-US" smtClean="0"/>
              <a:t>Downstream frequencies are in the range of 142 KHz to 1 MHz. </a:t>
            </a:r>
            <a:endParaRPr lang="en-US" dirty="0" smtClean="0"/>
          </a:p>
        </p:txBody>
      </p:sp>
      <p:grpSp>
        <p:nvGrpSpPr>
          <p:cNvPr id="31" name="Content Placeholder 30"/>
          <p:cNvGrpSpPr>
            <a:grpSpLocks noGrp="1"/>
          </p:cNvGrpSpPr>
          <p:nvPr>
            <p:ph idx="11"/>
          </p:nvPr>
        </p:nvGrpSpPr>
        <p:grpSpPr>
          <a:xfrm>
            <a:off x="279400" y="3797300"/>
            <a:ext cx="8520113" cy="2717800"/>
            <a:chOff x="305902" y="3994295"/>
            <a:chExt cx="8810625" cy="2287587"/>
          </a:xfrm>
        </p:grpSpPr>
        <p:sp>
          <p:nvSpPr>
            <p:cNvPr id="34" name="Trapezoid 33"/>
            <p:cNvSpPr/>
            <p:nvPr/>
          </p:nvSpPr>
          <p:spPr>
            <a:xfrm>
              <a:off x="3296752" y="3994295"/>
              <a:ext cx="1500187" cy="1785937"/>
            </a:xfrm>
            <a:prstGeom prst="trapezoid">
              <a:avLst/>
            </a:prstGeom>
            <a:solidFill>
              <a:schemeClr val="accent1">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Upstream</a:t>
              </a:r>
            </a:p>
            <a:p>
              <a:pPr algn="ctr">
                <a:defRPr/>
              </a:pPr>
              <a:r>
                <a:rPr lang="en-US" sz="1200" b="1" dirty="0">
                  <a:solidFill>
                    <a:schemeClr val="tx1"/>
                  </a:solidFill>
                </a:rPr>
                <a:t>ADSL</a:t>
              </a:r>
            </a:p>
          </p:txBody>
        </p:sp>
        <p:cxnSp>
          <p:nvCxnSpPr>
            <p:cNvPr id="35" name="Straight Connector 34"/>
            <p:cNvCxnSpPr/>
            <p:nvPr/>
          </p:nvCxnSpPr>
          <p:spPr>
            <a:xfrm>
              <a:off x="415439" y="5821507"/>
              <a:ext cx="8429625" cy="63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320190"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158640" y="5821507"/>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8740289" y="5823095"/>
              <a:ext cx="214313"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TextBox 14"/>
            <p:cNvSpPr txBox="1">
              <a:spLocks noChangeArrowheads="1"/>
            </p:cNvSpPr>
            <p:nvPr/>
          </p:nvSpPr>
          <p:spPr bwMode="auto">
            <a:xfrm>
              <a:off x="305902" y="5877070"/>
              <a:ext cx="254000" cy="246062"/>
            </a:xfrm>
            <a:prstGeom prst="rect">
              <a:avLst/>
            </a:prstGeom>
            <a:noFill/>
            <a:ln w="9525">
              <a:noFill/>
              <a:miter lim="800000"/>
              <a:headEnd/>
              <a:tailEnd/>
            </a:ln>
          </p:spPr>
          <p:txBody>
            <a:bodyPr wrap="none">
              <a:spAutoFit/>
            </a:bodyPr>
            <a:lstStyle/>
            <a:p>
              <a:r>
                <a:rPr lang="en-US" sz="1000" b="1" dirty="0"/>
                <a:t>0</a:t>
              </a:r>
            </a:p>
          </p:txBody>
        </p:sp>
        <p:sp>
          <p:nvSpPr>
            <p:cNvPr id="40" name="TextBox 15"/>
            <p:cNvSpPr txBox="1">
              <a:spLocks noChangeArrowheads="1"/>
            </p:cNvSpPr>
            <p:nvPr/>
          </p:nvSpPr>
          <p:spPr bwMode="auto">
            <a:xfrm>
              <a:off x="3055452" y="5881832"/>
              <a:ext cx="587375" cy="246063"/>
            </a:xfrm>
            <a:prstGeom prst="rect">
              <a:avLst/>
            </a:prstGeom>
            <a:noFill/>
            <a:ln w="9525">
              <a:noFill/>
              <a:miter lim="800000"/>
              <a:headEnd/>
              <a:tailEnd/>
            </a:ln>
          </p:spPr>
          <p:txBody>
            <a:bodyPr wrap="none">
              <a:spAutoFit/>
            </a:bodyPr>
            <a:lstStyle/>
            <a:p>
              <a:r>
                <a:rPr lang="en-US" sz="1000" b="1" dirty="0"/>
                <a:t>20 kHz</a:t>
              </a:r>
            </a:p>
          </p:txBody>
        </p:sp>
        <p:sp>
          <p:nvSpPr>
            <p:cNvPr id="41" name="TextBox 17"/>
            <p:cNvSpPr txBox="1">
              <a:spLocks noChangeArrowheads="1"/>
            </p:cNvSpPr>
            <p:nvPr/>
          </p:nvSpPr>
          <p:spPr bwMode="auto">
            <a:xfrm>
              <a:off x="8562489" y="5878657"/>
              <a:ext cx="554038" cy="246063"/>
            </a:xfrm>
            <a:prstGeom prst="rect">
              <a:avLst/>
            </a:prstGeom>
            <a:noFill/>
            <a:ln w="9525">
              <a:noFill/>
              <a:miter lim="800000"/>
              <a:headEnd/>
              <a:tailEnd/>
            </a:ln>
          </p:spPr>
          <p:txBody>
            <a:bodyPr wrap="none">
              <a:spAutoFit/>
            </a:bodyPr>
            <a:lstStyle/>
            <a:p>
              <a:r>
                <a:rPr lang="en-US" sz="1000" b="1" dirty="0"/>
                <a:t>1 MHz</a:t>
              </a:r>
            </a:p>
          </p:txBody>
        </p:sp>
        <p:sp>
          <p:nvSpPr>
            <p:cNvPr id="42" name="TextBox 18"/>
            <p:cNvSpPr txBox="1">
              <a:spLocks noChangeArrowheads="1"/>
            </p:cNvSpPr>
            <p:nvPr/>
          </p:nvSpPr>
          <p:spPr bwMode="auto">
            <a:xfrm>
              <a:off x="4371489" y="6065982"/>
              <a:ext cx="768350" cy="215900"/>
            </a:xfrm>
            <a:prstGeom prst="rect">
              <a:avLst/>
            </a:prstGeom>
            <a:noFill/>
            <a:ln w="9525">
              <a:noFill/>
              <a:miter lim="800000"/>
              <a:headEnd/>
              <a:tailEnd/>
            </a:ln>
          </p:spPr>
          <p:txBody>
            <a:bodyPr wrap="none">
              <a:spAutoFit/>
            </a:bodyPr>
            <a:lstStyle/>
            <a:p>
              <a:r>
                <a:rPr lang="en-US" sz="800" b="1" dirty="0"/>
                <a:t>Not to scale</a:t>
              </a:r>
            </a:p>
          </p:txBody>
        </p:sp>
        <p:cxnSp>
          <p:nvCxnSpPr>
            <p:cNvPr id="43" name="Straight Connector 42"/>
            <p:cNvCxnSpPr/>
            <p:nvPr/>
          </p:nvCxnSpPr>
          <p:spPr>
            <a:xfrm rot="5400000">
              <a:off x="659914" y="5829445"/>
              <a:ext cx="214313"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Box 28"/>
            <p:cNvSpPr txBox="1">
              <a:spLocks noChangeArrowheads="1"/>
            </p:cNvSpPr>
            <p:nvPr/>
          </p:nvSpPr>
          <p:spPr bwMode="auto">
            <a:xfrm>
              <a:off x="531327" y="5881832"/>
              <a:ext cx="588962" cy="246063"/>
            </a:xfrm>
            <a:prstGeom prst="rect">
              <a:avLst/>
            </a:prstGeom>
            <a:noFill/>
            <a:ln w="9525">
              <a:noFill/>
              <a:miter lim="800000"/>
              <a:headEnd/>
              <a:tailEnd/>
            </a:ln>
          </p:spPr>
          <p:txBody>
            <a:bodyPr wrap="none">
              <a:spAutoFit/>
            </a:bodyPr>
            <a:lstStyle/>
            <a:p>
              <a:r>
                <a:rPr lang="en-US" sz="1000" b="1" dirty="0"/>
                <a:t>300 Hz</a:t>
              </a:r>
            </a:p>
          </p:txBody>
        </p:sp>
        <p:cxnSp>
          <p:nvCxnSpPr>
            <p:cNvPr id="45" name="Straight Connector 44"/>
            <p:cNvCxnSpPr/>
            <p:nvPr/>
          </p:nvCxnSpPr>
          <p:spPr>
            <a:xfrm rot="5400000">
              <a:off x="2444265" y="5824682"/>
              <a:ext cx="214312"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6" name="TextBox 30"/>
            <p:cNvSpPr txBox="1">
              <a:spLocks noChangeArrowheads="1"/>
            </p:cNvSpPr>
            <p:nvPr/>
          </p:nvSpPr>
          <p:spPr bwMode="auto">
            <a:xfrm>
              <a:off x="2315677" y="5877070"/>
              <a:ext cx="623887" cy="246062"/>
            </a:xfrm>
            <a:prstGeom prst="rect">
              <a:avLst/>
            </a:prstGeom>
            <a:noFill/>
            <a:ln w="9525">
              <a:noFill/>
              <a:miter lim="800000"/>
              <a:headEnd/>
              <a:tailEnd/>
            </a:ln>
          </p:spPr>
          <p:txBody>
            <a:bodyPr wrap="none">
              <a:spAutoFit/>
            </a:bodyPr>
            <a:lstStyle/>
            <a:p>
              <a:r>
                <a:rPr lang="en-US" sz="1000" b="1" dirty="0"/>
                <a:t>3.4 kHz</a:t>
              </a:r>
            </a:p>
          </p:txBody>
        </p:sp>
        <p:sp>
          <p:nvSpPr>
            <p:cNvPr id="47" name="Trapezoid 46"/>
            <p:cNvSpPr/>
            <p:nvPr/>
          </p:nvSpPr>
          <p:spPr>
            <a:xfrm>
              <a:off x="4887427" y="3994295"/>
              <a:ext cx="3929062" cy="1785937"/>
            </a:xfrm>
            <a:prstGeom prst="trapezoid">
              <a:avLst/>
            </a:prstGeom>
            <a:solidFill>
              <a:schemeClr val="accent2">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Downstream ADSL</a:t>
              </a:r>
            </a:p>
          </p:txBody>
        </p:sp>
        <p:cxnSp>
          <p:nvCxnSpPr>
            <p:cNvPr id="48" name="Straight Connector 47"/>
            <p:cNvCxnSpPr/>
            <p:nvPr/>
          </p:nvCxnSpPr>
          <p:spPr>
            <a:xfrm rot="5400000">
              <a:off x="4747727" y="5815157"/>
              <a:ext cx="214312"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TextBox 33"/>
            <p:cNvSpPr txBox="1">
              <a:spLocks noChangeArrowheads="1"/>
            </p:cNvSpPr>
            <p:nvPr/>
          </p:nvSpPr>
          <p:spPr bwMode="auto">
            <a:xfrm>
              <a:off x="4644539" y="5875482"/>
              <a:ext cx="658813" cy="246063"/>
            </a:xfrm>
            <a:prstGeom prst="rect">
              <a:avLst/>
            </a:prstGeom>
            <a:noFill/>
            <a:ln w="9525">
              <a:noFill/>
              <a:miter lim="800000"/>
              <a:headEnd/>
              <a:tailEnd/>
            </a:ln>
          </p:spPr>
          <p:txBody>
            <a:bodyPr wrap="none">
              <a:spAutoFit/>
            </a:bodyPr>
            <a:lstStyle/>
            <a:p>
              <a:r>
                <a:rPr lang="en-US" sz="1000" b="1" dirty="0"/>
                <a:t>140 kHz</a:t>
              </a:r>
            </a:p>
          </p:txBody>
        </p:sp>
        <p:grpSp>
          <p:nvGrpSpPr>
            <p:cNvPr id="50" name="Group 21"/>
            <p:cNvGrpSpPr/>
            <p:nvPr/>
          </p:nvGrpSpPr>
          <p:grpSpPr>
            <a:xfrm>
              <a:off x="602657" y="3994295"/>
              <a:ext cx="2090304" cy="1785937"/>
              <a:chOff x="602657" y="3994295"/>
              <a:chExt cx="2090304" cy="1785937"/>
            </a:xfrm>
          </p:grpSpPr>
          <p:sp>
            <p:nvSpPr>
              <p:cNvPr id="51" name="Trapezoid 50"/>
              <p:cNvSpPr/>
              <p:nvPr/>
            </p:nvSpPr>
            <p:spPr>
              <a:xfrm>
                <a:off x="820252" y="3994295"/>
                <a:ext cx="1671637" cy="1785937"/>
              </a:xfrm>
              <a:prstGeom prst="trapezoid">
                <a:avLst/>
              </a:prstGeom>
              <a:solidFill>
                <a:schemeClr val="bg1">
                  <a:lumMod val="8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200" b="1" dirty="0" smtClean="0">
                  <a:solidFill>
                    <a:schemeClr val="tx1"/>
                  </a:solidFill>
                </a:endParaRPr>
              </a:p>
            </p:txBody>
          </p:sp>
          <p:sp>
            <p:nvSpPr>
              <p:cNvPr id="52" name="TextBox 51"/>
              <p:cNvSpPr txBox="1"/>
              <p:nvPr/>
            </p:nvSpPr>
            <p:spPr>
              <a:xfrm>
                <a:off x="602657" y="4793064"/>
                <a:ext cx="2090304" cy="923330"/>
              </a:xfrm>
              <a:prstGeom prst="rect">
                <a:avLst/>
              </a:prstGeom>
              <a:noFill/>
            </p:spPr>
            <p:txBody>
              <a:bodyPr wrap="square" rtlCol="0">
                <a:spAutoFit/>
              </a:bodyPr>
              <a:lstStyle/>
              <a:p>
                <a:pPr>
                  <a:defRPr/>
                </a:pPr>
                <a:r>
                  <a:rPr lang="en-US" sz="1200" b="1" dirty="0" smtClean="0"/>
                  <a:t>Plain Old</a:t>
                </a:r>
              </a:p>
              <a:p>
                <a:pPr>
                  <a:defRPr/>
                </a:pPr>
                <a:r>
                  <a:rPr lang="en-US" sz="1200" b="1" dirty="0" smtClean="0"/>
                  <a:t>Telephone </a:t>
                </a:r>
              </a:p>
              <a:p>
                <a:pPr>
                  <a:defRPr/>
                </a:pPr>
                <a:r>
                  <a:rPr lang="en-US" sz="1200" b="1" dirty="0" smtClean="0"/>
                  <a:t>System</a:t>
                </a:r>
              </a:p>
              <a:p>
                <a:pPr>
                  <a:defRPr/>
                </a:pPr>
                <a:r>
                  <a:rPr lang="en-US" sz="1200" b="1" dirty="0" smtClean="0"/>
                  <a:t>(POTS)</a:t>
                </a:r>
              </a:p>
              <a:p>
                <a:endParaRPr lang="en-US" sz="1200" dirty="0"/>
              </a:p>
            </p:txBody>
          </p:sp>
        </p:gr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5010" name="Rectangle 2"/>
          <p:cNvSpPr>
            <a:spLocks noGrp="1" noChangeArrowheads="1"/>
          </p:cNvSpPr>
          <p:nvPr>
            <p:ph type="title"/>
          </p:nvPr>
        </p:nvSpPr>
        <p:spPr/>
        <p:txBody>
          <a:bodyPr/>
          <a:lstStyle/>
          <a:p>
            <a:r>
              <a:rPr lang="en-US" dirty="0" smtClean="0"/>
              <a:t>ADSL Infrastructure</a:t>
            </a:r>
          </a:p>
        </p:txBody>
      </p:sp>
      <p:sp>
        <p:nvSpPr>
          <p:cNvPr id="94211" name="Rectangle 3"/>
          <p:cNvSpPr>
            <a:spLocks noGrp="1" noChangeArrowheads="1"/>
          </p:cNvSpPr>
          <p:nvPr>
            <p:ph idx="10"/>
          </p:nvPr>
        </p:nvSpPr>
        <p:spPr/>
        <p:txBody>
          <a:bodyPr>
            <a:normAutofit/>
          </a:bodyPr>
          <a:lstStyle/>
          <a:p>
            <a:r>
              <a:rPr lang="en-US" dirty="0" smtClean="0"/>
              <a:t>ADSL is not a complete end-to-end solution.</a:t>
            </a:r>
          </a:p>
          <a:p>
            <a:pPr lvl="1"/>
            <a:r>
              <a:rPr lang="en-US" dirty="0" smtClean="0"/>
              <a:t>All variants use a similar infrastructure.</a:t>
            </a:r>
          </a:p>
          <a:p>
            <a:r>
              <a:rPr lang="en-US" dirty="0" smtClean="0"/>
              <a:t>The customer requires an ADSL modem or router with an ADSL card.</a:t>
            </a:r>
          </a:p>
          <a:p>
            <a:pPr lvl="1"/>
            <a:r>
              <a:rPr lang="en-US" dirty="0" smtClean="0"/>
              <a:t>Voice traffic is filtered using an inline microfilter. </a:t>
            </a:r>
          </a:p>
        </p:txBody>
      </p:sp>
      <p:pic>
        <p:nvPicPr>
          <p:cNvPr id="201730" name="Picture 2"/>
          <p:cNvPicPr>
            <a:picLocks noGrp="1" noChangeAspect="1" noChangeArrowheads="1"/>
          </p:cNvPicPr>
          <p:nvPr>
            <p:ph sz="quarter" idx="11"/>
          </p:nvPr>
        </p:nvPicPr>
        <p:blipFill>
          <a:blip r:embed="rId3"/>
          <a:stretch>
            <a:fillRect/>
          </a:stretch>
        </p:blipFill>
        <p:spPr bwMode="auto">
          <a:xfrm>
            <a:off x="845250" y="3619500"/>
            <a:ext cx="7388413" cy="2921000"/>
          </a:xfrm>
          <a:prstGeom prst="rect">
            <a:avLst/>
          </a:prstGeom>
          <a:noFill/>
          <a:ln w="9525">
            <a:noFill/>
            <a:miter lim="800000"/>
            <a:headEnd/>
            <a:tailEnd/>
          </a:ln>
        </p:spPr>
      </p:pic>
      <p:sp>
        <p:nvSpPr>
          <p:cNvPr id="14" name="Rectangle 13"/>
          <p:cNvSpPr/>
          <p:nvPr/>
        </p:nvSpPr>
        <p:spPr bwMode="auto">
          <a:xfrm>
            <a:off x="2471988" y="5456256"/>
            <a:ext cx="1125415" cy="1024932"/>
          </a:xfrm>
          <a:prstGeom prst="rect">
            <a:avLst/>
          </a:prstGeom>
          <a:noFill/>
          <a:ln w="1016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5010" name="Rectangle 2"/>
          <p:cNvSpPr>
            <a:spLocks noGrp="1" noChangeArrowheads="1"/>
          </p:cNvSpPr>
          <p:nvPr>
            <p:ph type="title"/>
          </p:nvPr>
        </p:nvSpPr>
        <p:spPr/>
        <p:txBody>
          <a:bodyPr/>
          <a:lstStyle/>
          <a:p>
            <a:r>
              <a:rPr lang="en-US" dirty="0" smtClean="0"/>
              <a:t>ADSL Infrastructure</a:t>
            </a:r>
          </a:p>
        </p:txBody>
      </p:sp>
      <p:sp>
        <p:nvSpPr>
          <p:cNvPr id="94211" name="Rectangle 3"/>
          <p:cNvSpPr>
            <a:spLocks noGrp="1" noChangeArrowheads="1"/>
          </p:cNvSpPr>
          <p:nvPr>
            <p:ph idx="10"/>
          </p:nvPr>
        </p:nvSpPr>
        <p:spPr/>
        <p:txBody>
          <a:bodyPr>
            <a:normAutofit/>
          </a:bodyPr>
          <a:lstStyle/>
          <a:p>
            <a:r>
              <a:rPr lang="en-US" dirty="0" smtClean="0"/>
              <a:t>The ADSL connection is deployed in the “last mile” of a local telephone network.</a:t>
            </a:r>
          </a:p>
          <a:p>
            <a:pPr lvl="1"/>
            <a:r>
              <a:rPr lang="en-US" dirty="0" smtClean="0"/>
              <a:t>This is the area between the customers premise equipment (CPE) and the DSL Access Multiplexer (DSLAM).</a:t>
            </a:r>
          </a:p>
          <a:p>
            <a:endParaRPr lang="en-US" dirty="0" smtClean="0"/>
          </a:p>
          <a:p>
            <a:pPr lvl="1"/>
            <a:endParaRPr lang="en-US" dirty="0" smtClean="0"/>
          </a:p>
        </p:txBody>
      </p:sp>
      <p:pic>
        <p:nvPicPr>
          <p:cNvPr id="201730" name="Picture 2"/>
          <p:cNvPicPr>
            <a:picLocks noGrp="1" noChangeAspect="1" noChangeArrowheads="1"/>
          </p:cNvPicPr>
          <p:nvPr>
            <p:ph sz="quarter" idx="11"/>
          </p:nvPr>
        </p:nvPicPr>
        <p:blipFill>
          <a:blip r:embed="rId3"/>
          <a:stretch>
            <a:fillRect/>
          </a:stretch>
        </p:blipFill>
        <p:spPr>
          <a:xfrm>
            <a:off x="845250" y="3619500"/>
            <a:ext cx="7388413" cy="2921000"/>
          </a:xfrm>
        </p:spPr>
      </p:pic>
      <p:sp>
        <p:nvSpPr>
          <p:cNvPr id="11" name="Rectangle 10"/>
          <p:cNvSpPr/>
          <p:nvPr/>
        </p:nvSpPr>
        <p:spPr bwMode="auto">
          <a:xfrm>
            <a:off x="3270807" y="5687092"/>
            <a:ext cx="3265715" cy="361741"/>
          </a:xfrm>
          <a:prstGeom prst="rect">
            <a:avLst/>
          </a:prstGeom>
          <a:noFill/>
          <a:ln w="1016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5010" name="Rectangle 2"/>
          <p:cNvSpPr>
            <a:spLocks noGrp="1" noChangeArrowheads="1"/>
          </p:cNvSpPr>
          <p:nvPr>
            <p:ph type="title"/>
          </p:nvPr>
        </p:nvSpPr>
        <p:spPr/>
        <p:txBody>
          <a:bodyPr/>
          <a:lstStyle/>
          <a:p>
            <a:r>
              <a:rPr lang="en-US" dirty="0" smtClean="0"/>
              <a:t>ADSL Infrastructure</a:t>
            </a:r>
          </a:p>
        </p:txBody>
      </p:sp>
      <p:sp>
        <p:nvSpPr>
          <p:cNvPr id="94211" name="Rectangle 3"/>
          <p:cNvSpPr>
            <a:spLocks noGrp="1" noChangeArrowheads="1"/>
          </p:cNvSpPr>
          <p:nvPr>
            <p:ph idx="10"/>
          </p:nvPr>
        </p:nvSpPr>
        <p:spPr/>
        <p:txBody>
          <a:bodyPr/>
          <a:lstStyle/>
          <a:p>
            <a:r>
              <a:rPr lang="en-US" dirty="0" smtClean="0"/>
              <a:t>A POTS </a:t>
            </a:r>
            <a:r>
              <a:rPr lang="en-US" smtClean="0"/>
              <a:t>splitter is a </a:t>
            </a:r>
            <a:r>
              <a:rPr lang="en-US" dirty="0" smtClean="0"/>
              <a:t>passive device </a:t>
            </a:r>
            <a:r>
              <a:rPr lang="en-US" sz="1800" dirty="0" smtClean="0"/>
              <a:t>(requires no power) </a:t>
            </a:r>
            <a:r>
              <a:rPr lang="en-US" dirty="0" smtClean="0"/>
              <a:t>installed at the central office (CO) to separate the POTS voice signal and ADSL signal.</a:t>
            </a:r>
          </a:p>
          <a:p>
            <a:pPr lvl="1"/>
            <a:r>
              <a:rPr lang="en-US" dirty="0" smtClean="0"/>
              <a:t>POTS traffic is forwarded to the Class 5 voice switch.</a:t>
            </a:r>
          </a:p>
          <a:p>
            <a:pPr lvl="1"/>
            <a:r>
              <a:rPr lang="en-US" dirty="0" smtClean="0"/>
              <a:t>ADSL traffic is forwarded to the DSLAM. </a:t>
            </a:r>
          </a:p>
        </p:txBody>
      </p:sp>
      <p:pic>
        <p:nvPicPr>
          <p:cNvPr id="165889" name="Picture 1"/>
          <p:cNvPicPr>
            <a:picLocks noGrp="1" noChangeAspect="1" noChangeArrowheads="1"/>
          </p:cNvPicPr>
          <p:nvPr>
            <p:ph sz="quarter" idx="11"/>
          </p:nvPr>
        </p:nvPicPr>
        <p:blipFill>
          <a:blip r:embed="rId3"/>
          <a:stretch>
            <a:fillRect/>
          </a:stretch>
        </p:blipFill>
        <p:spPr bwMode="auto">
          <a:xfrm>
            <a:off x="845250" y="3619500"/>
            <a:ext cx="7388413" cy="2921000"/>
          </a:xfrm>
          <a:prstGeom prst="rect">
            <a:avLst/>
          </a:prstGeom>
          <a:noFill/>
          <a:ln w="9525">
            <a:noFill/>
            <a:miter lim="800000"/>
            <a:headEnd/>
            <a:tailEnd/>
          </a:ln>
        </p:spPr>
      </p:pic>
      <p:sp>
        <p:nvSpPr>
          <p:cNvPr id="13" name="Rectangle 12"/>
          <p:cNvSpPr/>
          <p:nvPr/>
        </p:nvSpPr>
        <p:spPr bwMode="auto">
          <a:xfrm>
            <a:off x="5144756" y="5456256"/>
            <a:ext cx="1125415" cy="1024932"/>
          </a:xfrm>
          <a:prstGeom prst="rect">
            <a:avLst/>
          </a:prstGeom>
          <a:noFill/>
          <a:ln w="1016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Branch Office Challenges</a:t>
            </a:r>
            <a:endParaRPr lang="en-US" dirty="0"/>
          </a:p>
        </p:txBody>
      </p:sp>
      <p:sp>
        <p:nvSpPr>
          <p:cNvPr id="3" name="Content Placeholder 2"/>
          <p:cNvSpPr>
            <a:spLocks noGrp="1"/>
          </p:cNvSpPr>
          <p:nvPr>
            <p:ph idx="1"/>
          </p:nvPr>
        </p:nvSpPr>
        <p:spPr/>
        <p:txBody>
          <a:bodyPr/>
          <a:lstStyle/>
          <a:p>
            <a:r>
              <a:rPr lang="en-US" dirty="0" smtClean="0"/>
              <a:t>Common requirements that a branch network design needs to address include connectivity, security, availability, voice, and application optimization. </a:t>
            </a:r>
          </a:p>
          <a:p>
            <a:r>
              <a:rPr lang="en-US" dirty="0" smtClean="0"/>
              <a:t>The challenges when addressing these requirements include:</a:t>
            </a:r>
          </a:p>
          <a:p>
            <a:pPr lvl="1"/>
            <a:r>
              <a:rPr lang="en-US" dirty="0" smtClean="0"/>
              <a:t>Bandwidth and network requirements</a:t>
            </a:r>
          </a:p>
          <a:p>
            <a:pPr lvl="1"/>
            <a:r>
              <a:rPr lang="en-US" dirty="0" smtClean="0"/>
              <a:t>Consolidated data centers</a:t>
            </a:r>
          </a:p>
          <a:p>
            <a:pPr lvl="1"/>
            <a:r>
              <a:rPr lang="en-US" dirty="0" smtClean="0"/>
              <a:t>Mobility</a:t>
            </a:r>
          </a:p>
          <a:p>
            <a:pPr lvl="1"/>
            <a:r>
              <a:rPr lang="en-US" dirty="0" smtClean="0"/>
              <a:t>Disparate networks</a:t>
            </a:r>
          </a:p>
          <a:p>
            <a:pPr lvl="1"/>
            <a:r>
              <a:rPr lang="en-US" dirty="0" smtClean="0"/>
              <a:t>Management costs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5010" name="Rectangle 2"/>
          <p:cNvSpPr>
            <a:spLocks noGrp="1" noChangeArrowheads="1"/>
          </p:cNvSpPr>
          <p:nvPr>
            <p:ph type="title"/>
          </p:nvPr>
        </p:nvSpPr>
        <p:spPr/>
        <p:txBody>
          <a:bodyPr/>
          <a:lstStyle/>
          <a:p>
            <a:r>
              <a:rPr lang="en-US" dirty="0" smtClean="0"/>
              <a:t>ADSL Infrastructure</a:t>
            </a:r>
          </a:p>
        </p:txBody>
      </p:sp>
      <p:sp>
        <p:nvSpPr>
          <p:cNvPr id="94211" name="Rectangle 3"/>
          <p:cNvSpPr>
            <a:spLocks noGrp="1" noChangeArrowheads="1"/>
          </p:cNvSpPr>
          <p:nvPr>
            <p:ph idx="10"/>
          </p:nvPr>
        </p:nvSpPr>
        <p:spPr/>
        <p:txBody>
          <a:bodyPr/>
          <a:lstStyle/>
          <a:p>
            <a:r>
              <a:rPr lang="en-US" dirty="0" smtClean="0"/>
              <a:t>A DSL Access Multiplexer (DSLAM) is basically an ATM switch containing DSL interface cards (ATU-Cs</a:t>
            </a:r>
            <a:r>
              <a:rPr lang="en-US" smtClean="0"/>
              <a:t>) that concentrates </a:t>
            </a:r>
            <a:r>
              <a:rPr lang="en-US" dirty="0" smtClean="0"/>
              <a:t>connections from multiple DSL subscribers.</a:t>
            </a:r>
          </a:p>
          <a:p>
            <a:pPr lvl="1"/>
            <a:r>
              <a:rPr lang="en-US" dirty="0" smtClean="0"/>
              <a:t>Subscribers either use Point-to-Point Protocol over ATM (PPPoA) </a:t>
            </a:r>
            <a:r>
              <a:rPr lang="en-US" smtClean="0"/>
              <a:t>or Point-to-Point </a:t>
            </a:r>
            <a:r>
              <a:rPr lang="en-US" dirty="0" smtClean="0"/>
              <a:t>Protocol over Ethernet (PPPoE) to connect to it.</a:t>
            </a:r>
          </a:p>
          <a:p>
            <a:endParaRPr lang="en-US" dirty="0" smtClean="0"/>
          </a:p>
        </p:txBody>
      </p:sp>
      <p:pic>
        <p:nvPicPr>
          <p:cNvPr id="202754" name="Picture 2"/>
          <p:cNvPicPr>
            <a:picLocks noGrp="1" noChangeAspect="1" noChangeArrowheads="1"/>
          </p:cNvPicPr>
          <p:nvPr>
            <p:ph sz="quarter" idx="11"/>
          </p:nvPr>
        </p:nvPicPr>
        <p:blipFill>
          <a:blip r:embed="rId3"/>
          <a:stretch>
            <a:fillRect/>
          </a:stretch>
        </p:blipFill>
        <p:spPr>
          <a:xfrm>
            <a:off x="845250" y="3619500"/>
            <a:ext cx="7388413" cy="2921000"/>
          </a:xfrm>
        </p:spPr>
      </p:pic>
      <p:sp>
        <p:nvSpPr>
          <p:cNvPr id="13" name="Rectangle 12"/>
          <p:cNvSpPr/>
          <p:nvPr/>
        </p:nvSpPr>
        <p:spPr bwMode="auto">
          <a:xfrm>
            <a:off x="6250036" y="5456256"/>
            <a:ext cx="1125415" cy="1024932"/>
          </a:xfrm>
          <a:prstGeom prst="rect">
            <a:avLst/>
          </a:prstGeom>
          <a:noFill/>
          <a:ln w="1016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ADSL Example</a:t>
            </a:r>
            <a:endParaRPr lang="en-US" dirty="0"/>
          </a:p>
        </p:txBody>
      </p:sp>
      <p:sp>
        <p:nvSpPr>
          <p:cNvPr id="83" name="Content Placeholder 82"/>
          <p:cNvSpPr>
            <a:spLocks noGrp="1"/>
          </p:cNvSpPr>
          <p:nvPr>
            <p:ph idx="11"/>
          </p:nvPr>
        </p:nvSpPr>
        <p:spPr/>
        <p:txBody>
          <a:bodyPr>
            <a:normAutofit/>
          </a:bodyPr>
          <a:lstStyle/>
          <a:p>
            <a:r>
              <a:rPr lang="en-US" smtClean="0"/>
              <a:t>The ADSL Layer 1 CPE connection terminates at the DSLAM. </a:t>
            </a:r>
          </a:p>
          <a:p>
            <a:pPr lvl="1"/>
            <a:r>
              <a:rPr lang="en-US" smtClean="0"/>
              <a:t>The data link layer protocol that is usually used over DSL is ATM. </a:t>
            </a:r>
          </a:p>
          <a:p>
            <a:r>
              <a:rPr lang="en-US" smtClean="0"/>
              <a:t>The DSLAM terminates the ADSL connections, and then switches the traffic over an ATM network to the service provider’s core aggregation router.</a:t>
            </a:r>
            <a:endParaRPr lang="en-US" dirty="0" smtClean="0"/>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129" name="Group 128"/>
          <p:cNvGrpSpPr/>
          <p:nvPr/>
        </p:nvGrpSpPr>
        <p:grpSpPr>
          <a:xfrm>
            <a:off x="942069" y="1066533"/>
            <a:ext cx="7125664" cy="2362200"/>
            <a:chOff x="811440" y="2352675"/>
            <a:chExt cx="7125664" cy="2362200"/>
          </a:xfrm>
        </p:grpSpPr>
        <p:cxnSp>
          <p:nvCxnSpPr>
            <p:cNvPr id="130" name="Straight Connector 129"/>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31" name="Picture 25"/>
            <p:cNvPicPr>
              <a:picLocks noChangeArrowheads="1"/>
            </p:cNvPicPr>
            <p:nvPr/>
          </p:nvPicPr>
          <p:blipFill>
            <a:blip r:embed="rId3"/>
            <a:srcRect/>
            <a:stretch>
              <a:fillRect/>
            </a:stretch>
          </p:blipFill>
          <p:spPr bwMode="auto">
            <a:xfrm>
              <a:off x="3517364" y="2352675"/>
              <a:ext cx="2714625" cy="2362200"/>
            </a:xfrm>
            <a:prstGeom prst="rect">
              <a:avLst/>
            </a:prstGeom>
            <a:noFill/>
            <a:ln w="9525">
              <a:noFill/>
              <a:miter lim="800000"/>
              <a:headEnd/>
              <a:tailEnd/>
            </a:ln>
          </p:spPr>
        </p:pic>
        <p:pic>
          <p:nvPicPr>
            <p:cNvPr id="132" name="Picture 9" descr="DSLAM"/>
            <p:cNvPicPr>
              <a:picLocks noChangeAspect="1" noChangeArrowheads="1"/>
            </p:cNvPicPr>
            <p:nvPr/>
          </p:nvPicPr>
          <p:blipFill>
            <a:blip r:embed="rId4"/>
            <a:srcRect/>
            <a:stretch>
              <a:fillRect/>
            </a:stretch>
          </p:blipFill>
          <p:spPr bwMode="auto">
            <a:xfrm>
              <a:off x="4031714" y="3133725"/>
              <a:ext cx="463550" cy="527050"/>
            </a:xfrm>
            <a:prstGeom prst="rect">
              <a:avLst/>
            </a:prstGeom>
            <a:noFill/>
            <a:ln w="9525">
              <a:noFill/>
              <a:miter lim="800000"/>
              <a:headEnd/>
              <a:tailEnd/>
            </a:ln>
          </p:spPr>
        </p:pic>
        <p:cxnSp>
          <p:nvCxnSpPr>
            <p:cNvPr id="133" name="Straight Connector 132"/>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34"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135"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136"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137"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138" name="Straight Connector 137"/>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39" name="Picture 37"/>
            <p:cNvPicPr>
              <a:picLocks noChangeArrowheads="1"/>
            </p:cNvPicPr>
            <p:nvPr/>
          </p:nvPicPr>
          <p:blipFill>
            <a:blip r:embed="rId5"/>
            <a:srcRect/>
            <a:stretch>
              <a:fillRect/>
            </a:stretch>
          </p:blipFill>
          <p:spPr bwMode="auto">
            <a:xfrm>
              <a:off x="5031839" y="3176588"/>
              <a:ext cx="939800" cy="533400"/>
            </a:xfrm>
            <a:prstGeom prst="rect">
              <a:avLst/>
            </a:prstGeom>
            <a:noFill/>
            <a:ln w="9525">
              <a:noFill/>
              <a:miter lim="800000"/>
              <a:headEnd/>
              <a:tailEnd/>
            </a:ln>
          </p:spPr>
        </p:pic>
        <p:sp>
          <p:nvSpPr>
            <p:cNvPr id="140"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141" name="Picture 42" descr="File Server_Updated2005"/>
            <p:cNvPicPr>
              <a:picLocks noChangeAspect="1" noChangeArrowheads="1"/>
            </p:cNvPicPr>
            <p:nvPr/>
          </p:nvPicPr>
          <p:blipFill>
            <a:blip r:embed="rId6"/>
            <a:srcRect/>
            <a:stretch>
              <a:fillRect/>
            </a:stretch>
          </p:blipFill>
          <p:spPr bwMode="auto">
            <a:xfrm>
              <a:off x="5317589" y="3919538"/>
              <a:ext cx="417512" cy="555625"/>
            </a:xfrm>
            <a:prstGeom prst="rect">
              <a:avLst/>
            </a:prstGeom>
            <a:noFill/>
            <a:ln w="9525">
              <a:noFill/>
              <a:miter lim="800000"/>
              <a:headEnd/>
              <a:tailEnd/>
            </a:ln>
          </p:spPr>
        </p:pic>
        <p:sp>
          <p:nvSpPr>
            <p:cNvPr id="142"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143" name="Picture 468" descr="Network_Cloud_Standard"/>
            <p:cNvPicPr>
              <a:picLocks noChangeAspect="1" noChangeArrowheads="1"/>
            </p:cNvPicPr>
            <p:nvPr/>
          </p:nvPicPr>
          <p:blipFill>
            <a:blip r:embed="rId7"/>
            <a:srcRect/>
            <a:stretch>
              <a:fillRect/>
            </a:stretch>
          </p:blipFill>
          <p:spPr bwMode="auto">
            <a:xfrm>
              <a:off x="6409929" y="3011973"/>
              <a:ext cx="1527175" cy="777875"/>
            </a:xfrm>
            <a:prstGeom prst="rect">
              <a:avLst/>
            </a:prstGeom>
            <a:noFill/>
            <a:ln w="9525">
              <a:noFill/>
              <a:miter lim="800000"/>
              <a:headEnd/>
              <a:tailEnd/>
            </a:ln>
          </p:spPr>
        </p:pic>
        <p:sp>
          <p:nvSpPr>
            <p:cNvPr id="144"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145" name="Straight Connector 144"/>
            <p:cNvCxnSpPr>
              <a:stCxn id="132"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46" name="Picture 37"/>
            <p:cNvPicPr>
              <a:picLocks noChangeArrowheads="1"/>
            </p:cNvPicPr>
            <p:nvPr/>
          </p:nvPicPr>
          <p:blipFill>
            <a:blip r:embed="rId5"/>
            <a:srcRect/>
            <a:stretch>
              <a:fillRect/>
            </a:stretch>
          </p:blipFill>
          <p:spPr bwMode="auto">
            <a:xfrm>
              <a:off x="1082712" y="3124674"/>
              <a:ext cx="906463" cy="533400"/>
            </a:xfrm>
            <a:prstGeom prst="rect">
              <a:avLst/>
            </a:prstGeom>
            <a:noFill/>
            <a:ln w="9525">
              <a:noFill/>
              <a:miter lim="800000"/>
              <a:headEnd/>
              <a:tailEnd/>
            </a:ln>
          </p:spPr>
        </p:pic>
        <p:sp>
          <p:nvSpPr>
            <p:cNvPr id="147"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148"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ADSL Example</a:t>
            </a:r>
            <a:endParaRPr lang="en-US" dirty="0"/>
          </a:p>
        </p:txBody>
      </p:sp>
      <p:sp>
        <p:nvSpPr>
          <p:cNvPr id="83" name="Content Placeholder 82"/>
          <p:cNvSpPr>
            <a:spLocks noGrp="1"/>
          </p:cNvSpPr>
          <p:nvPr>
            <p:ph idx="11"/>
          </p:nvPr>
        </p:nvSpPr>
        <p:spPr/>
        <p:txBody>
          <a:bodyPr>
            <a:normAutofit/>
          </a:bodyPr>
          <a:lstStyle/>
          <a:p>
            <a:r>
              <a:rPr lang="en-US" dirty="0" smtClean="0"/>
              <a:t>There are three ways to encapsulate IP packets over an ATM and DSL connection:</a:t>
            </a:r>
          </a:p>
          <a:p>
            <a:pPr lvl="1"/>
            <a:r>
              <a:rPr lang="en-US" dirty="0" smtClean="0"/>
              <a:t>RFC 1483/2684 Bridged</a:t>
            </a:r>
          </a:p>
          <a:p>
            <a:pPr lvl="2"/>
            <a:r>
              <a:rPr lang="en-US" dirty="0" smtClean="0"/>
              <a:t>Unpopular due to security and scalability issues.</a:t>
            </a:r>
          </a:p>
          <a:p>
            <a:pPr lvl="1"/>
            <a:r>
              <a:rPr lang="en-US" dirty="0" smtClean="0"/>
              <a:t>PPP over Ethernet (PPPoE) </a:t>
            </a:r>
          </a:p>
          <a:p>
            <a:pPr lvl="1"/>
            <a:r>
              <a:rPr lang="en-US" dirty="0" smtClean="0"/>
              <a:t>PPP over ATM (PPPoA) </a:t>
            </a:r>
            <a:endParaRPr lang="en-US" dirty="0"/>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27" name="Group 26"/>
          <p:cNvGrpSpPr/>
          <p:nvPr/>
        </p:nvGrpSpPr>
        <p:grpSpPr>
          <a:xfrm>
            <a:off x="942069" y="1066533"/>
            <a:ext cx="7125664" cy="2362200"/>
            <a:chOff x="811440" y="2352675"/>
            <a:chExt cx="7125664" cy="2362200"/>
          </a:xfrm>
        </p:grpSpPr>
        <p:cxnSp>
          <p:nvCxnSpPr>
            <p:cNvPr id="28" name="Straight Connector 27"/>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9" name="Picture 25"/>
            <p:cNvPicPr>
              <a:picLocks noChangeArrowheads="1"/>
            </p:cNvPicPr>
            <p:nvPr/>
          </p:nvPicPr>
          <p:blipFill>
            <a:blip r:embed="rId3"/>
            <a:srcRect/>
            <a:stretch>
              <a:fillRect/>
            </a:stretch>
          </p:blipFill>
          <p:spPr bwMode="auto">
            <a:xfrm>
              <a:off x="3517364" y="2352675"/>
              <a:ext cx="2714625" cy="2362200"/>
            </a:xfrm>
            <a:prstGeom prst="rect">
              <a:avLst/>
            </a:prstGeom>
            <a:noFill/>
            <a:ln w="9525">
              <a:noFill/>
              <a:miter lim="800000"/>
              <a:headEnd/>
              <a:tailEnd/>
            </a:ln>
          </p:spPr>
        </p:pic>
        <p:pic>
          <p:nvPicPr>
            <p:cNvPr id="30" name="Picture 9" descr="DSLAM"/>
            <p:cNvPicPr>
              <a:picLocks noChangeAspect="1" noChangeArrowheads="1"/>
            </p:cNvPicPr>
            <p:nvPr/>
          </p:nvPicPr>
          <p:blipFill>
            <a:blip r:embed="rId4"/>
            <a:srcRect/>
            <a:stretch>
              <a:fillRect/>
            </a:stretch>
          </p:blipFill>
          <p:spPr bwMode="auto">
            <a:xfrm>
              <a:off x="4031714" y="3133725"/>
              <a:ext cx="463550" cy="527050"/>
            </a:xfrm>
            <a:prstGeom prst="rect">
              <a:avLst/>
            </a:prstGeom>
            <a:noFill/>
            <a:ln w="9525">
              <a:noFill/>
              <a:miter lim="800000"/>
              <a:headEnd/>
              <a:tailEnd/>
            </a:ln>
          </p:spPr>
        </p:pic>
        <p:cxnSp>
          <p:nvCxnSpPr>
            <p:cNvPr id="31" name="Straight Connector 30"/>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33"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34"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35"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36" name="Straight Connector 35"/>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7" name="Picture 37"/>
            <p:cNvPicPr>
              <a:picLocks noChangeArrowheads="1"/>
            </p:cNvPicPr>
            <p:nvPr/>
          </p:nvPicPr>
          <p:blipFill>
            <a:blip r:embed="rId5"/>
            <a:srcRect/>
            <a:stretch>
              <a:fillRect/>
            </a:stretch>
          </p:blipFill>
          <p:spPr bwMode="auto">
            <a:xfrm>
              <a:off x="5031839" y="3176588"/>
              <a:ext cx="939800" cy="533400"/>
            </a:xfrm>
            <a:prstGeom prst="rect">
              <a:avLst/>
            </a:prstGeom>
            <a:noFill/>
            <a:ln w="9525">
              <a:noFill/>
              <a:miter lim="800000"/>
              <a:headEnd/>
              <a:tailEnd/>
            </a:ln>
          </p:spPr>
        </p:pic>
        <p:sp>
          <p:nvSpPr>
            <p:cNvPr id="39"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0" name="Picture 42" descr="File Server_Updated2005"/>
            <p:cNvPicPr>
              <a:picLocks noChangeAspect="1" noChangeArrowheads="1"/>
            </p:cNvPicPr>
            <p:nvPr/>
          </p:nvPicPr>
          <p:blipFill>
            <a:blip r:embed="rId6"/>
            <a:srcRect/>
            <a:stretch>
              <a:fillRect/>
            </a:stretch>
          </p:blipFill>
          <p:spPr bwMode="auto">
            <a:xfrm>
              <a:off x="5317589" y="3919538"/>
              <a:ext cx="417512" cy="555625"/>
            </a:xfrm>
            <a:prstGeom prst="rect">
              <a:avLst/>
            </a:prstGeom>
            <a:noFill/>
            <a:ln w="9525">
              <a:noFill/>
              <a:miter lim="800000"/>
              <a:headEnd/>
              <a:tailEnd/>
            </a:ln>
          </p:spPr>
        </p:pic>
        <p:sp>
          <p:nvSpPr>
            <p:cNvPr id="41"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2" name="Picture 468" descr="Network_Cloud_Standard"/>
            <p:cNvPicPr>
              <a:picLocks noChangeAspect="1" noChangeArrowheads="1"/>
            </p:cNvPicPr>
            <p:nvPr/>
          </p:nvPicPr>
          <p:blipFill>
            <a:blip r:embed="rId7"/>
            <a:srcRect/>
            <a:stretch>
              <a:fillRect/>
            </a:stretch>
          </p:blipFill>
          <p:spPr bwMode="auto">
            <a:xfrm>
              <a:off x="6409929" y="3011973"/>
              <a:ext cx="1527175" cy="777875"/>
            </a:xfrm>
            <a:prstGeom prst="rect">
              <a:avLst/>
            </a:prstGeom>
            <a:noFill/>
            <a:ln w="9525">
              <a:noFill/>
              <a:miter lim="800000"/>
              <a:headEnd/>
              <a:tailEnd/>
            </a:ln>
          </p:spPr>
        </p:pic>
        <p:sp>
          <p:nvSpPr>
            <p:cNvPr id="43"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4" name="Straight Connector 43"/>
            <p:cNvCxnSpPr>
              <a:stCxn id="30"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5" name="Picture 37"/>
            <p:cNvPicPr>
              <a:picLocks noChangeArrowheads="1"/>
            </p:cNvPicPr>
            <p:nvPr/>
          </p:nvPicPr>
          <p:blipFill>
            <a:blip r:embed="rId5"/>
            <a:srcRect/>
            <a:stretch>
              <a:fillRect/>
            </a:stretch>
          </p:blipFill>
          <p:spPr bwMode="auto">
            <a:xfrm>
              <a:off x="1082712" y="3124674"/>
              <a:ext cx="906463" cy="533400"/>
            </a:xfrm>
            <a:prstGeom prst="rect">
              <a:avLst/>
            </a:prstGeom>
            <a:noFill/>
            <a:ln w="9525">
              <a:noFill/>
              <a:miter lim="800000"/>
              <a:headEnd/>
              <a:tailEnd/>
            </a:ln>
          </p:spPr>
        </p:pic>
        <p:sp>
          <p:nvSpPr>
            <p:cNvPr id="46"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47"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ADSL PPPoA Example</a:t>
            </a:r>
            <a:endParaRPr lang="en-US" dirty="0"/>
          </a:p>
        </p:txBody>
      </p:sp>
      <p:sp>
        <p:nvSpPr>
          <p:cNvPr id="83" name="Content Placeholder 82"/>
          <p:cNvSpPr>
            <a:spLocks noGrp="1"/>
          </p:cNvSpPr>
          <p:nvPr>
            <p:ph idx="11"/>
          </p:nvPr>
        </p:nvSpPr>
        <p:spPr/>
        <p:txBody>
          <a:bodyPr>
            <a:normAutofit/>
          </a:bodyPr>
          <a:lstStyle/>
          <a:p>
            <a:r>
              <a:rPr lang="en-US" dirty="0" smtClean="0"/>
              <a:t>The PPP connection is established between the CPE and the core router. </a:t>
            </a:r>
          </a:p>
          <a:p>
            <a:r>
              <a:rPr lang="en-US" dirty="0" smtClean="0"/>
              <a:t>The CPE device is configured with a username and password. </a:t>
            </a:r>
          </a:p>
          <a:p>
            <a:r>
              <a:rPr lang="en-US" dirty="0" smtClean="0"/>
              <a:t>The core router authenticates the users using either a local database or an external RADIUS AAA server.</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3" name="Group 26"/>
          <p:cNvGrpSpPr/>
          <p:nvPr/>
        </p:nvGrpSpPr>
        <p:grpSpPr>
          <a:xfrm>
            <a:off x="942069" y="1066533"/>
            <a:ext cx="7125664" cy="2362200"/>
            <a:chOff x="811440" y="2352675"/>
            <a:chExt cx="7125664" cy="2362200"/>
          </a:xfrm>
        </p:grpSpPr>
        <p:cxnSp>
          <p:nvCxnSpPr>
            <p:cNvPr id="28" name="Straight Connector 27"/>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9" name="Picture 25"/>
            <p:cNvPicPr>
              <a:picLocks noChangeArrowheads="1"/>
            </p:cNvPicPr>
            <p:nvPr/>
          </p:nvPicPr>
          <p:blipFill>
            <a:blip r:embed="rId3"/>
            <a:srcRect/>
            <a:stretch>
              <a:fillRect/>
            </a:stretch>
          </p:blipFill>
          <p:spPr bwMode="auto">
            <a:xfrm>
              <a:off x="3517364" y="2352675"/>
              <a:ext cx="2714625" cy="2362200"/>
            </a:xfrm>
            <a:prstGeom prst="rect">
              <a:avLst/>
            </a:prstGeom>
            <a:noFill/>
            <a:ln w="9525">
              <a:noFill/>
              <a:miter lim="800000"/>
              <a:headEnd/>
              <a:tailEnd/>
            </a:ln>
          </p:spPr>
        </p:pic>
        <p:pic>
          <p:nvPicPr>
            <p:cNvPr id="30" name="Picture 9" descr="DSLAM"/>
            <p:cNvPicPr>
              <a:picLocks noChangeAspect="1" noChangeArrowheads="1"/>
            </p:cNvPicPr>
            <p:nvPr/>
          </p:nvPicPr>
          <p:blipFill>
            <a:blip r:embed="rId4"/>
            <a:srcRect/>
            <a:stretch>
              <a:fillRect/>
            </a:stretch>
          </p:blipFill>
          <p:spPr bwMode="auto">
            <a:xfrm>
              <a:off x="4031714" y="3133725"/>
              <a:ext cx="463550" cy="527050"/>
            </a:xfrm>
            <a:prstGeom prst="rect">
              <a:avLst/>
            </a:prstGeom>
            <a:noFill/>
            <a:ln w="9525">
              <a:noFill/>
              <a:miter lim="800000"/>
              <a:headEnd/>
              <a:tailEnd/>
            </a:ln>
          </p:spPr>
        </p:pic>
        <p:cxnSp>
          <p:nvCxnSpPr>
            <p:cNvPr id="31" name="Straight Connector 30"/>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33"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34"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35"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36" name="Straight Connector 35"/>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7" name="Picture 37"/>
            <p:cNvPicPr>
              <a:picLocks noChangeArrowheads="1"/>
            </p:cNvPicPr>
            <p:nvPr/>
          </p:nvPicPr>
          <p:blipFill>
            <a:blip r:embed="rId5"/>
            <a:srcRect/>
            <a:stretch>
              <a:fillRect/>
            </a:stretch>
          </p:blipFill>
          <p:spPr bwMode="auto">
            <a:xfrm>
              <a:off x="5031839" y="3176588"/>
              <a:ext cx="939800" cy="533400"/>
            </a:xfrm>
            <a:prstGeom prst="rect">
              <a:avLst/>
            </a:prstGeom>
            <a:noFill/>
            <a:ln w="9525">
              <a:noFill/>
              <a:miter lim="800000"/>
              <a:headEnd/>
              <a:tailEnd/>
            </a:ln>
          </p:spPr>
        </p:pic>
        <p:sp>
          <p:nvSpPr>
            <p:cNvPr id="39"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0" name="Picture 42" descr="File Server_Updated2005"/>
            <p:cNvPicPr>
              <a:picLocks noChangeAspect="1" noChangeArrowheads="1"/>
            </p:cNvPicPr>
            <p:nvPr/>
          </p:nvPicPr>
          <p:blipFill>
            <a:blip r:embed="rId6"/>
            <a:srcRect/>
            <a:stretch>
              <a:fillRect/>
            </a:stretch>
          </p:blipFill>
          <p:spPr bwMode="auto">
            <a:xfrm>
              <a:off x="5317589" y="3919538"/>
              <a:ext cx="417512" cy="555625"/>
            </a:xfrm>
            <a:prstGeom prst="rect">
              <a:avLst/>
            </a:prstGeom>
            <a:noFill/>
            <a:ln w="9525">
              <a:noFill/>
              <a:miter lim="800000"/>
              <a:headEnd/>
              <a:tailEnd/>
            </a:ln>
          </p:spPr>
        </p:pic>
        <p:sp>
          <p:nvSpPr>
            <p:cNvPr id="41"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2" name="Picture 468" descr="Network_Cloud_Standard"/>
            <p:cNvPicPr>
              <a:picLocks noChangeAspect="1" noChangeArrowheads="1"/>
            </p:cNvPicPr>
            <p:nvPr/>
          </p:nvPicPr>
          <p:blipFill>
            <a:blip r:embed="rId7"/>
            <a:srcRect/>
            <a:stretch>
              <a:fillRect/>
            </a:stretch>
          </p:blipFill>
          <p:spPr bwMode="auto">
            <a:xfrm>
              <a:off x="6409929" y="3011973"/>
              <a:ext cx="1527175" cy="777875"/>
            </a:xfrm>
            <a:prstGeom prst="rect">
              <a:avLst/>
            </a:prstGeom>
            <a:noFill/>
            <a:ln w="9525">
              <a:noFill/>
              <a:miter lim="800000"/>
              <a:headEnd/>
              <a:tailEnd/>
            </a:ln>
          </p:spPr>
        </p:pic>
        <p:sp>
          <p:nvSpPr>
            <p:cNvPr id="43"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4" name="Straight Connector 43"/>
            <p:cNvCxnSpPr>
              <a:stCxn id="30"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5" name="Picture 37"/>
            <p:cNvPicPr>
              <a:picLocks noChangeArrowheads="1"/>
            </p:cNvPicPr>
            <p:nvPr/>
          </p:nvPicPr>
          <p:blipFill>
            <a:blip r:embed="rId5"/>
            <a:srcRect/>
            <a:stretch>
              <a:fillRect/>
            </a:stretch>
          </p:blipFill>
          <p:spPr bwMode="auto">
            <a:xfrm>
              <a:off x="1082712" y="3124674"/>
              <a:ext cx="906463" cy="533400"/>
            </a:xfrm>
            <a:prstGeom prst="rect">
              <a:avLst/>
            </a:prstGeom>
            <a:noFill/>
            <a:ln w="9525">
              <a:noFill/>
              <a:miter lim="800000"/>
              <a:headEnd/>
              <a:tailEnd/>
            </a:ln>
          </p:spPr>
        </p:pic>
        <p:sp>
          <p:nvSpPr>
            <p:cNvPr id="46"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47"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ADSL PPPoA Example</a:t>
            </a:r>
            <a:endParaRPr lang="en-US" dirty="0"/>
          </a:p>
        </p:txBody>
      </p:sp>
      <p:sp>
        <p:nvSpPr>
          <p:cNvPr id="83" name="Content Placeholder 82"/>
          <p:cNvSpPr>
            <a:spLocks noGrp="1"/>
          </p:cNvSpPr>
          <p:nvPr>
            <p:ph idx="11"/>
          </p:nvPr>
        </p:nvSpPr>
        <p:spPr/>
        <p:txBody>
          <a:bodyPr/>
          <a:lstStyle/>
          <a:p>
            <a:r>
              <a:rPr lang="en-US" dirty="0" smtClean="0"/>
              <a:t>Once authenticated, the PPP Internet Protocol Control Protocol (IPCP) negotiation takes place to assign an IP address to the CPE. </a:t>
            </a:r>
          </a:p>
          <a:p>
            <a:pPr lvl="1"/>
            <a:r>
              <a:rPr lang="en-US" dirty="0" smtClean="0"/>
              <a:t>The core router will provide an IP address from its DHCP server. </a:t>
            </a:r>
          </a:p>
          <a:p>
            <a:pPr lvl="1"/>
            <a:r>
              <a:rPr lang="en-US" dirty="0" smtClean="0"/>
              <a:t>The CPE can use NAT or PAT to support multiple inside hosts.</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32" name="Group 26"/>
          <p:cNvGrpSpPr/>
          <p:nvPr/>
        </p:nvGrpSpPr>
        <p:grpSpPr>
          <a:xfrm>
            <a:off x="942069" y="1066533"/>
            <a:ext cx="7125664" cy="2362200"/>
            <a:chOff x="811440" y="2352675"/>
            <a:chExt cx="7125664" cy="2362200"/>
          </a:xfrm>
        </p:grpSpPr>
        <p:cxnSp>
          <p:nvCxnSpPr>
            <p:cNvPr id="33" name="Straight Connector 32"/>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4" name="Picture 25"/>
            <p:cNvPicPr>
              <a:picLocks noChangeArrowheads="1"/>
            </p:cNvPicPr>
            <p:nvPr/>
          </p:nvPicPr>
          <p:blipFill>
            <a:blip r:embed="rId3"/>
            <a:srcRect/>
            <a:stretch>
              <a:fillRect/>
            </a:stretch>
          </p:blipFill>
          <p:spPr bwMode="auto">
            <a:xfrm>
              <a:off x="3517364" y="2352675"/>
              <a:ext cx="2714625" cy="2362200"/>
            </a:xfrm>
            <a:prstGeom prst="rect">
              <a:avLst/>
            </a:prstGeom>
            <a:noFill/>
            <a:ln w="9525">
              <a:noFill/>
              <a:miter lim="800000"/>
              <a:headEnd/>
              <a:tailEnd/>
            </a:ln>
          </p:spPr>
        </p:pic>
        <p:pic>
          <p:nvPicPr>
            <p:cNvPr id="35" name="Picture 9" descr="DSLAM"/>
            <p:cNvPicPr>
              <a:picLocks noChangeAspect="1" noChangeArrowheads="1"/>
            </p:cNvPicPr>
            <p:nvPr/>
          </p:nvPicPr>
          <p:blipFill>
            <a:blip r:embed="rId4"/>
            <a:srcRect/>
            <a:stretch>
              <a:fillRect/>
            </a:stretch>
          </p:blipFill>
          <p:spPr bwMode="auto">
            <a:xfrm>
              <a:off x="4031714" y="3133725"/>
              <a:ext cx="463550" cy="527050"/>
            </a:xfrm>
            <a:prstGeom prst="rect">
              <a:avLst/>
            </a:prstGeom>
            <a:noFill/>
            <a:ln w="9525">
              <a:noFill/>
              <a:miter lim="800000"/>
              <a:headEnd/>
              <a:tailEnd/>
            </a:ln>
          </p:spPr>
        </p:pic>
        <p:cxnSp>
          <p:nvCxnSpPr>
            <p:cNvPr id="36" name="Straight Connector 35"/>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39"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40"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41"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42" name="Straight Connector 41"/>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3" name="Picture 37"/>
            <p:cNvPicPr>
              <a:picLocks noChangeArrowheads="1"/>
            </p:cNvPicPr>
            <p:nvPr/>
          </p:nvPicPr>
          <p:blipFill>
            <a:blip r:embed="rId5"/>
            <a:srcRect/>
            <a:stretch>
              <a:fillRect/>
            </a:stretch>
          </p:blipFill>
          <p:spPr bwMode="auto">
            <a:xfrm>
              <a:off x="5031839" y="3176588"/>
              <a:ext cx="939800" cy="533400"/>
            </a:xfrm>
            <a:prstGeom prst="rect">
              <a:avLst/>
            </a:prstGeom>
            <a:noFill/>
            <a:ln w="9525">
              <a:noFill/>
              <a:miter lim="800000"/>
              <a:headEnd/>
              <a:tailEnd/>
            </a:ln>
          </p:spPr>
        </p:pic>
        <p:sp>
          <p:nvSpPr>
            <p:cNvPr id="44"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5" name="Picture 42" descr="File Server_Updated2005"/>
            <p:cNvPicPr>
              <a:picLocks noChangeAspect="1" noChangeArrowheads="1"/>
            </p:cNvPicPr>
            <p:nvPr/>
          </p:nvPicPr>
          <p:blipFill>
            <a:blip r:embed="rId6"/>
            <a:srcRect/>
            <a:stretch>
              <a:fillRect/>
            </a:stretch>
          </p:blipFill>
          <p:spPr bwMode="auto">
            <a:xfrm>
              <a:off x="5317589" y="3919538"/>
              <a:ext cx="417512" cy="555625"/>
            </a:xfrm>
            <a:prstGeom prst="rect">
              <a:avLst/>
            </a:prstGeom>
            <a:noFill/>
            <a:ln w="9525">
              <a:noFill/>
              <a:miter lim="800000"/>
              <a:headEnd/>
              <a:tailEnd/>
            </a:ln>
          </p:spPr>
        </p:pic>
        <p:sp>
          <p:nvSpPr>
            <p:cNvPr id="46"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7" name="Picture 468" descr="Network_Cloud_Standard"/>
            <p:cNvPicPr>
              <a:picLocks noChangeAspect="1" noChangeArrowheads="1"/>
            </p:cNvPicPr>
            <p:nvPr/>
          </p:nvPicPr>
          <p:blipFill>
            <a:blip r:embed="rId7"/>
            <a:srcRect/>
            <a:stretch>
              <a:fillRect/>
            </a:stretch>
          </p:blipFill>
          <p:spPr bwMode="auto">
            <a:xfrm>
              <a:off x="6409929" y="3011973"/>
              <a:ext cx="1527175" cy="777875"/>
            </a:xfrm>
            <a:prstGeom prst="rect">
              <a:avLst/>
            </a:prstGeom>
            <a:noFill/>
            <a:ln w="9525">
              <a:noFill/>
              <a:miter lim="800000"/>
              <a:headEnd/>
              <a:tailEnd/>
            </a:ln>
          </p:spPr>
        </p:pic>
        <p:sp>
          <p:nvSpPr>
            <p:cNvPr id="48"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9" name="Straight Connector 48"/>
            <p:cNvCxnSpPr>
              <a:stCxn id="35"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0" name="Picture 37"/>
            <p:cNvPicPr>
              <a:picLocks noChangeArrowheads="1"/>
            </p:cNvPicPr>
            <p:nvPr/>
          </p:nvPicPr>
          <p:blipFill>
            <a:blip r:embed="rId5"/>
            <a:srcRect/>
            <a:stretch>
              <a:fillRect/>
            </a:stretch>
          </p:blipFill>
          <p:spPr bwMode="auto">
            <a:xfrm>
              <a:off x="1082712" y="3124674"/>
              <a:ext cx="906463" cy="533400"/>
            </a:xfrm>
            <a:prstGeom prst="rect">
              <a:avLst/>
            </a:prstGeom>
            <a:noFill/>
            <a:ln w="9525">
              <a:noFill/>
              <a:miter lim="800000"/>
              <a:headEnd/>
              <a:tailEnd/>
            </a:ln>
          </p:spPr>
        </p:pic>
        <p:sp>
          <p:nvSpPr>
            <p:cNvPr id="51"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2"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ADSL PPPoA Example</a:t>
            </a:r>
            <a:endParaRPr lang="en-US" dirty="0"/>
          </a:p>
        </p:txBody>
      </p:sp>
      <p:sp>
        <p:nvSpPr>
          <p:cNvPr id="83" name="Content Placeholder 82"/>
          <p:cNvSpPr>
            <a:spLocks noGrp="1"/>
          </p:cNvSpPr>
          <p:nvPr>
            <p:ph idx="11"/>
          </p:nvPr>
        </p:nvSpPr>
        <p:spPr/>
        <p:txBody>
          <a:bodyPr/>
          <a:lstStyle/>
          <a:p>
            <a:r>
              <a:rPr lang="en-US" dirty="0" smtClean="0"/>
              <a:t>After the IP address has been assigned, a host route is established both on the CPE and the core router.</a:t>
            </a:r>
            <a:endParaRPr lang="en-US" dirty="0"/>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31" name="Group 26"/>
          <p:cNvGrpSpPr/>
          <p:nvPr/>
        </p:nvGrpSpPr>
        <p:grpSpPr>
          <a:xfrm>
            <a:off x="942069" y="1066533"/>
            <a:ext cx="7125664" cy="2362200"/>
            <a:chOff x="811440" y="2352675"/>
            <a:chExt cx="7125664" cy="2362200"/>
          </a:xfrm>
        </p:grpSpPr>
        <p:cxnSp>
          <p:nvCxnSpPr>
            <p:cNvPr id="32" name="Straight Connector 31"/>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3" name="Picture 25"/>
            <p:cNvPicPr>
              <a:picLocks noChangeArrowheads="1"/>
            </p:cNvPicPr>
            <p:nvPr/>
          </p:nvPicPr>
          <p:blipFill>
            <a:blip r:embed="rId3"/>
            <a:srcRect/>
            <a:stretch>
              <a:fillRect/>
            </a:stretch>
          </p:blipFill>
          <p:spPr bwMode="auto">
            <a:xfrm>
              <a:off x="3517364" y="2352675"/>
              <a:ext cx="2714625" cy="2362200"/>
            </a:xfrm>
            <a:prstGeom prst="rect">
              <a:avLst/>
            </a:prstGeom>
            <a:noFill/>
            <a:ln w="9525">
              <a:noFill/>
              <a:miter lim="800000"/>
              <a:headEnd/>
              <a:tailEnd/>
            </a:ln>
          </p:spPr>
        </p:pic>
        <p:pic>
          <p:nvPicPr>
            <p:cNvPr id="34" name="Picture 9" descr="DSLAM"/>
            <p:cNvPicPr>
              <a:picLocks noChangeAspect="1" noChangeArrowheads="1"/>
            </p:cNvPicPr>
            <p:nvPr/>
          </p:nvPicPr>
          <p:blipFill>
            <a:blip r:embed="rId4"/>
            <a:srcRect/>
            <a:stretch>
              <a:fillRect/>
            </a:stretch>
          </p:blipFill>
          <p:spPr bwMode="auto">
            <a:xfrm>
              <a:off x="4031714" y="3133725"/>
              <a:ext cx="463550" cy="527050"/>
            </a:xfrm>
            <a:prstGeom prst="rect">
              <a:avLst/>
            </a:prstGeom>
            <a:noFill/>
            <a:ln w="9525">
              <a:noFill/>
              <a:miter lim="800000"/>
              <a:headEnd/>
              <a:tailEnd/>
            </a:ln>
          </p:spPr>
        </p:pic>
        <p:cxnSp>
          <p:nvCxnSpPr>
            <p:cNvPr id="35" name="Straight Connector 34"/>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6"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37"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39"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40"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41" name="Straight Connector 40"/>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2" name="Picture 37"/>
            <p:cNvPicPr>
              <a:picLocks noChangeArrowheads="1"/>
            </p:cNvPicPr>
            <p:nvPr/>
          </p:nvPicPr>
          <p:blipFill>
            <a:blip r:embed="rId5"/>
            <a:srcRect/>
            <a:stretch>
              <a:fillRect/>
            </a:stretch>
          </p:blipFill>
          <p:spPr bwMode="auto">
            <a:xfrm>
              <a:off x="5031839" y="3176588"/>
              <a:ext cx="939800" cy="533400"/>
            </a:xfrm>
            <a:prstGeom prst="rect">
              <a:avLst/>
            </a:prstGeom>
            <a:noFill/>
            <a:ln w="9525">
              <a:noFill/>
              <a:miter lim="800000"/>
              <a:headEnd/>
              <a:tailEnd/>
            </a:ln>
          </p:spPr>
        </p:pic>
        <p:sp>
          <p:nvSpPr>
            <p:cNvPr id="43"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4" name="Picture 42" descr="File Server_Updated2005"/>
            <p:cNvPicPr>
              <a:picLocks noChangeAspect="1" noChangeArrowheads="1"/>
            </p:cNvPicPr>
            <p:nvPr/>
          </p:nvPicPr>
          <p:blipFill>
            <a:blip r:embed="rId6"/>
            <a:srcRect/>
            <a:stretch>
              <a:fillRect/>
            </a:stretch>
          </p:blipFill>
          <p:spPr bwMode="auto">
            <a:xfrm>
              <a:off x="5317589" y="3919538"/>
              <a:ext cx="417512" cy="555625"/>
            </a:xfrm>
            <a:prstGeom prst="rect">
              <a:avLst/>
            </a:prstGeom>
            <a:noFill/>
            <a:ln w="9525">
              <a:noFill/>
              <a:miter lim="800000"/>
              <a:headEnd/>
              <a:tailEnd/>
            </a:ln>
          </p:spPr>
        </p:pic>
        <p:sp>
          <p:nvSpPr>
            <p:cNvPr id="45"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6" name="Picture 468" descr="Network_Cloud_Standard"/>
            <p:cNvPicPr>
              <a:picLocks noChangeAspect="1" noChangeArrowheads="1"/>
            </p:cNvPicPr>
            <p:nvPr/>
          </p:nvPicPr>
          <p:blipFill>
            <a:blip r:embed="rId7"/>
            <a:srcRect/>
            <a:stretch>
              <a:fillRect/>
            </a:stretch>
          </p:blipFill>
          <p:spPr bwMode="auto">
            <a:xfrm>
              <a:off x="6409929" y="3011973"/>
              <a:ext cx="1527175" cy="777875"/>
            </a:xfrm>
            <a:prstGeom prst="rect">
              <a:avLst/>
            </a:prstGeom>
            <a:noFill/>
            <a:ln w="9525">
              <a:noFill/>
              <a:miter lim="800000"/>
              <a:headEnd/>
              <a:tailEnd/>
            </a:ln>
          </p:spPr>
        </p:pic>
        <p:sp>
          <p:nvSpPr>
            <p:cNvPr id="47"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8" name="Straight Connector 47"/>
            <p:cNvCxnSpPr>
              <a:stCxn id="34"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9" name="Picture 37"/>
            <p:cNvPicPr>
              <a:picLocks noChangeArrowheads="1"/>
            </p:cNvPicPr>
            <p:nvPr/>
          </p:nvPicPr>
          <p:blipFill>
            <a:blip r:embed="rId5"/>
            <a:srcRect/>
            <a:stretch>
              <a:fillRect/>
            </a:stretch>
          </p:blipFill>
          <p:spPr bwMode="auto">
            <a:xfrm>
              <a:off x="1082712" y="3124674"/>
              <a:ext cx="906463" cy="533400"/>
            </a:xfrm>
            <a:prstGeom prst="rect">
              <a:avLst/>
            </a:prstGeom>
            <a:noFill/>
            <a:ln w="9525">
              <a:noFill/>
              <a:miter lim="800000"/>
              <a:headEnd/>
              <a:tailEnd/>
            </a:ln>
          </p:spPr>
        </p:pic>
        <p:sp>
          <p:nvSpPr>
            <p:cNvPr id="50"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1"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PPPoA Configuration Steps Example</a:t>
            </a:r>
            <a:endParaRPr lang="en-US" dirty="0"/>
          </a:p>
        </p:txBody>
      </p:sp>
      <p:sp>
        <p:nvSpPr>
          <p:cNvPr id="6" name="Content Placeholder 5"/>
          <p:cNvSpPr>
            <a:spLocks noGrp="1"/>
          </p:cNvSpPr>
          <p:nvPr>
            <p:ph idx="11"/>
          </p:nvPr>
        </p:nvSpPr>
        <p:spPr/>
        <p:txBody>
          <a:bodyPr>
            <a:normAutofit/>
          </a:bodyPr>
          <a:lstStyle/>
          <a:p>
            <a:pPr marL="457200" indent="-457200">
              <a:buFont typeface="+mj-lt"/>
              <a:buAutoNum type="arabicPeriod"/>
            </a:pPr>
            <a:r>
              <a:rPr lang="en-US" dirty="0" smtClean="0"/>
              <a:t>Configure an ATM interface.</a:t>
            </a:r>
          </a:p>
          <a:p>
            <a:pPr marL="457200" indent="-457200">
              <a:buFont typeface="+mj-lt"/>
              <a:buAutoNum type="arabicPeriod"/>
            </a:pPr>
            <a:r>
              <a:rPr lang="it-IT" dirty="0" smtClean="0"/>
              <a:t>Configure a dialer interface.</a:t>
            </a:r>
          </a:p>
          <a:p>
            <a:pPr marL="457200" indent="-457200">
              <a:buFont typeface="+mj-lt"/>
              <a:buAutoNum type="arabicPeriod"/>
            </a:pPr>
            <a:r>
              <a:rPr lang="en-US" dirty="0" smtClean="0"/>
              <a:t>Configure NAT or PAT.</a:t>
            </a:r>
          </a:p>
          <a:p>
            <a:pPr marL="457200" indent="-457200">
              <a:buFont typeface="+mj-lt"/>
              <a:buAutoNum type="arabicPeriod"/>
            </a:pPr>
            <a:r>
              <a:rPr lang="en-US" dirty="0" smtClean="0"/>
              <a:t>Configure the branch router as a local DHCP server.</a:t>
            </a:r>
          </a:p>
          <a:p>
            <a:pPr marL="457200" indent="-457200">
              <a:buFont typeface="+mj-lt"/>
              <a:buAutoNum type="arabicPeriod"/>
            </a:pPr>
            <a:r>
              <a:rPr lang="en-US" dirty="0" smtClean="0"/>
              <a:t>Configure a static default route.</a:t>
            </a:r>
            <a:endParaRPr lang="en-US" dirty="0"/>
          </a:p>
        </p:txBody>
      </p:sp>
      <p:grpSp>
        <p:nvGrpSpPr>
          <p:cNvPr id="10" name="Group 26"/>
          <p:cNvGrpSpPr/>
          <p:nvPr/>
        </p:nvGrpSpPr>
        <p:grpSpPr>
          <a:xfrm>
            <a:off x="942069" y="1066533"/>
            <a:ext cx="7125664" cy="2362200"/>
            <a:chOff x="811440" y="2352675"/>
            <a:chExt cx="7125664" cy="2362200"/>
          </a:xfrm>
        </p:grpSpPr>
        <p:cxnSp>
          <p:nvCxnSpPr>
            <p:cNvPr id="11" name="Straight Connector 10"/>
            <p:cNvCxnSpPr/>
            <p:nvPr/>
          </p:nvCxnSpPr>
          <p:spPr>
            <a:xfrm rot="5400000">
              <a:off x="603477" y="340459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2" name="Picture 25"/>
            <p:cNvPicPr>
              <a:picLocks noChangeArrowheads="1"/>
            </p:cNvPicPr>
            <p:nvPr/>
          </p:nvPicPr>
          <p:blipFill>
            <a:blip r:embed="rId2"/>
            <a:srcRect/>
            <a:stretch>
              <a:fillRect/>
            </a:stretch>
          </p:blipFill>
          <p:spPr bwMode="auto">
            <a:xfrm>
              <a:off x="3517364" y="2352675"/>
              <a:ext cx="2714625" cy="2362200"/>
            </a:xfrm>
            <a:prstGeom prst="rect">
              <a:avLst/>
            </a:prstGeom>
            <a:noFill/>
            <a:ln w="9525">
              <a:noFill/>
              <a:miter lim="800000"/>
              <a:headEnd/>
              <a:tailEnd/>
            </a:ln>
          </p:spPr>
        </p:pic>
        <p:pic>
          <p:nvPicPr>
            <p:cNvPr id="13" name="Picture 9" descr="DSLAM"/>
            <p:cNvPicPr>
              <a:picLocks noChangeAspect="1" noChangeArrowheads="1"/>
            </p:cNvPicPr>
            <p:nvPr/>
          </p:nvPicPr>
          <p:blipFill>
            <a:blip r:embed="rId3"/>
            <a:srcRect/>
            <a:stretch>
              <a:fillRect/>
            </a:stretch>
          </p:blipFill>
          <p:spPr bwMode="auto">
            <a:xfrm>
              <a:off x="4031714" y="3133725"/>
              <a:ext cx="463550" cy="527050"/>
            </a:xfrm>
            <a:prstGeom prst="rect">
              <a:avLst/>
            </a:prstGeom>
            <a:noFill/>
            <a:ln w="9525">
              <a:noFill/>
              <a:miter lim="800000"/>
              <a:headEnd/>
              <a:tailEnd/>
            </a:ln>
          </p:spPr>
        </p:pic>
        <p:cxnSp>
          <p:nvCxnSpPr>
            <p:cNvPr id="14" name="Straight Connector 13"/>
            <p:cNvCxnSpPr/>
            <p:nvPr/>
          </p:nvCxnSpPr>
          <p:spPr>
            <a:xfrm rot="10800000">
              <a:off x="4460339" y="3419475"/>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TextBox 39"/>
            <p:cNvSpPr txBox="1">
              <a:spLocks noChangeArrowheads="1"/>
            </p:cNvSpPr>
            <p:nvPr/>
          </p:nvSpPr>
          <p:spPr bwMode="auto">
            <a:xfrm>
              <a:off x="3949164" y="3630594"/>
              <a:ext cx="641350" cy="246063"/>
            </a:xfrm>
            <a:prstGeom prst="rect">
              <a:avLst/>
            </a:prstGeom>
            <a:noFill/>
            <a:ln w="9525">
              <a:noFill/>
              <a:miter lim="800000"/>
              <a:headEnd/>
              <a:tailEnd/>
            </a:ln>
          </p:spPr>
          <p:txBody>
            <a:bodyPr wrap="none">
              <a:spAutoFit/>
            </a:bodyPr>
            <a:lstStyle/>
            <a:p>
              <a:r>
                <a:rPr lang="en-US" sz="1000" b="1" dirty="0"/>
                <a:t>DSLAM</a:t>
              </a:r>
            </a:p>
          </p:txBody>
        </p:sp>
        <p:sp>
          <p:nvSpPr>
            <p:cNvPr id="16" name="TextBox 43"/>
            <p:cNvSpPr txBox="1">
              <a:spLocks noChangeArrowheads="1"/>
            </p:cNvSpPr>
            <p:nvPr/>
          </p:nvSpPr>
          <p:spPr bwMode="auto">
            <a:xfrm>
              <a:off x="2311400" y="3056900"/>
              <a:ext cx="1014594" cy="230832"/>
            </a:xfrm>
            <a:prstGeom prst="rect">
              <a:avLst/>
            </a:prstGeom>
            <a:noFill/>
            <a:ln w="9525">
              <a:noFill/>
              <a:miter lim="800000"/>
              <a:headEnd/>
              <a:tailEnd/>
            </a:ln>
          </p:spPr>
          <p:txBody>
            <a:bodyPr wrap="square">
              <a:spAutoFit/>
            </a:bodyPr>
            <a:lstStyle/>
            <a:p>
              <a:r>
                <a:rPr lang="en-US" sz="1000" b="1" dirty="0" smtClean="0"/>
                <a:t>Local Loop</a:t>
              </a:r>
              <a:endParaRPr lang="en-US" sz="1000" b="1" dirty="0"/>
            </a:p>
          </p:txBody>
        </p:sp>
        <p:sp>
          <p:nvSpPr>
            <p:cNvPr id="17" name="TextBox 47"/>
            <p:cNvSpPr txBox="1">
              <a:spLocks noChangeArrowheads="1"/>
            </p:cNvSpPr>
            <p:nvPr/>
          </p:nvSpPr>
          <p:spPr bwMode="auto">
            <a:xfrm>
              <a:off x="3969801" y="2757488"/>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18" name="TextBox 48"/>
            <p:cNvSpPr txBox="1">
              <a:spLocks noChangeArrowheads="1"/>
            </p:cNvSpPr>
            <p:nvPr/>
          </p:nvSpPr>
          <p:spPr bwMode="auto">
            <a:xfrm>
              <a:off x="4501054" y="3219450"/>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19" name="Straight Connector 18"/>
            <p:cNvCxnSpPr/>
            <p:nvPr/>
          </p:nvCxnSpPr>
          <p:spPr>
            <a:xfrm rot="5400000">
              <a:off x="5323938" y="384175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Picture 37"/>
            <p:cNvPicPr>
              <a:picLocks noChangeArrowheads="1"/>
            </p:cNvPicPr>
            <p:nvPr/>
          </p:nvPicPr>
          <p:blipFill>
            <a:blip r:embed="rId4"/>
            <a:srcRect/>
            <a:stretch>
              <a:fillRect/>
            </a:stretch>
          </p:blipFill>
          <p:spPr bwMode="auto">
            <a:xfrm>
              <a:off x="5031839" y="3176588"/>
              <a:ext cx="939800" cy="533400"/>
            </a:xfrm>
            <a:prstGeom prst="rect">
              <a:avLst/>
            </a:prstGeom>
            <a:noFill/>
            <a:ln w="9525">
              <a:noFill/>
              <a:miter lim="800000"/>
              <a:headEnd/>
              <a:tailEnd/>
            </a:ln>
          </p:spPr>
        </p:pic>
        <p:sp>
          <p:nvSpPr>
            <p:cNvPr id="21" name="TextBox 40"/>
            <p:cNvSpPr txBox="1">
              <a:spLocks noChangeArrowheads="1"/>
            </p:cNvSpPr>
            <p:nvPr/>
          </p:nvSpPr>
          <p:spPr bwMode="auto">
            <a:xfrm>
              <a:off x="5069939" y="3459163"/>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22" name="Picture 42" descr="File Server_Updated2005"/>
            <p:cNvPicPr>
              <a:picLocks noChangeAspect="1" noChangeArrowheads="1"/>
            </p:cNvPicPr>
            <p:nvPr/>
          </p:nvPicPr>
          <p:blipFill>
            <a:blip r:embed="rId5"/>
            <a:srcRect/>
            <a:stretch>
              <a:fillRect/>
            </a:stretch>
          </p:blipFill>
          <p:spPr bwMode="auto">
            <a:xfrm>
              <a:off x="5317589" y="3919538"/>
              <a:ext cx="417512" cy="555625"/>
            </a:xfrm>
            <a:prstGeom prst="rect">
              <a:avLst/>
            </a:prstGeom>
            <a:noFill/>
            <a:ln w="9525">
              <a:noFill/>
              <a:miter lim="800000"/>
              <a:headEnd/>
              <a:tailEnd/>
            </a:ln>
          </p:spPr>
        </p:pic>
        <p:sp>
          <p:nvSpPr>
            <p:cNvPr id="23" name="TextBox 50"/>
            <p:cNvSpPr txBox="1">
              <a:spLocks noChangeArrowheads="1"/>
            </p:cNvSpPr>
            <p:nvPr/>
          </p:nvSpPr>
          <p:spPr bwMode="auto">
            <a:xfrm>
              <a:off x="4815939" y="4083050"/>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24" name="Picture 468" descr="Network_Cloud_Standard"/>
            <p:cNvPicPr>
              <a:picLocks noChangeAspect="1" noChangeArrowheads="1"/>
            </p:cNvPicPr>
            <p:nvPr/>
          </p:nvPicPr>
          <p:blipFill>
            <a:blip r:embed="rId6"/>
            <a:srcRect/>
            <a:stretch>
              <a:fillRect/>
            </a:stretch>
          </p:blipFill>
          <p:spPr bwMode="auto">
            <a:xfrm>
              <a:off x="6409929" y="3011973"/>
              <a:ext cx="1527175" cy="777875"/>
            </a:xfrm>
            <a:prstGeom prst="rect">
              <a:avLst/>
            </a:prstGeom>
            <a:noFill/>
            <a:ln w="9525">
              <a:noFill/>
              <a:miter lim="800000"/>
              <a:headEnd/>
              <a:tailEnd/>
            </a:ln>
          </p:spPr>
        </p:pic>
        <p:sp>
          <p:nvSpPr>
            <p:cNvPr id="25" name="Text Box 472"/>
            <p:cNvSpPr txBox="1">
              <a:spLocks noChangeArrowheads="1"/>
            </p:cNvSpPr>
            <p:nvPr/>
          </p:nvSpPr>
          <p:spPr bwMode="auto">
            <a:xfrm>
              <a:off x="6638529" y="3244757"/>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26" name="Straight Connector 25"/>
            <p:cNvCxnSpPr>
              <a:stCxn id="13" idx="1"/>
            </p:cNvCxnSpPr>
            <p:nvPr/>
          </p:nvCxnSpPr>
          <p:spPr>
            <a:xfrm rot="10800000">
              <a:off x="813904" y="3396344"/>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7" name="Picture 37"/>
            <p:cNvPicPr>
              <a:picLocks noChangeArrowheads="1"/>
            </p:cNvPicPr>
            <p:nvPr/>
          </p:nvPicPr>
          <p:blipFill>
            <a:blip r:embed="rId4"/>
            <a:srcRect/>
            <a:stretch>
              <a:fillRect/>
            </a:stretch>
          </p:blipFill>
          <p:spPr bwMode="auto">
            <a:xfrm>
              <a:off x="1082712" y="3124674"/>
              <a:ext cx="906463" cy="533400"/>
            </a:xfrm>
            <a:prstGeom prst="rect">
              <a:avLst/>
            </a:prstGeom>
            <a:noFill/>
            <a:ln w="9525">
              <a:noFill/>
              <a:miter lim="800000"/>
              <a:headEnd/>
              <a:tailEnd/>
            </a:ln>
          </p:spPr>
        </p:pic>
        <p:sp>
          <p:nvSpPr>
            <p:cNvPr id="28" name="TextBox 21"/>
            <p:cNvSpPr txBox="1">
              <a:spLocks noChangeArrowheads="1"/>
            </p:cNvSpPr>
            <p:nvPr/>
          </p:nvSpPr>
          <p:spPr bwMode="auto">
            <a:xfrm>
              <a:off x="1206537" y="3399311"/>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29" name="TextBox 44"/>
            <p:cNvSpPr txBox="1">
              <a:spLocks noChangeArrowheads="1"/>
            </p:cNvSpPr>
            <p:nvPr/>
          </p:nvSpPr>
          <p:spPr bwMode="auto">
            <a:xfrm>
              <a:off x="1298071" y="2942093"/>
              <a:ext cx="447675" cy="246062"/>
            </a:xfrm>
            <a:prstGeom prst="rect">
              <a:avLst/>
            </a:prstGeom>
            <a:noFill/>
            <a:ln w="9525">
              <a:noFill/>
              <a:miter lim="800000"/>
              <a:headEnd/>
              <a:tailEnd/>
            </a:ln>
          </p:spPr>
          <p:txBody>
            <a:bodyPr wrap="none">
              <a:spAutoFit/>
            </a:bodyPr>
            <a:lstStyle/>
            <a:p>
              <a:r>
                <a:rPr lang="en-US" sz="1000" b="1" dirty="0"/>
                <a:t>CPE</a:t>
              </a: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a:r>
              <a:rPr lang="en-US" dirty="0" smtClean="0"/>
              <a:t>Configure ATM and Dialer Interfaces</a:t>
            </a:r>
          </a:p>
        </p:txBody>
      </p:sp>
      <p:grpSp>
        <p:nvGrpSpPr>
          <p:cNvPr id="47" name="Group 46"/>
          <p:cNvGrpSpPr/>
          <p:nvPr/>
        </p:nvGrpSpPr>
        <p:grpSpPr>
          <a:xfrm>
            <a:off x="628806" y="1003903"/>
            <a:ext cx="7864811" cy="2362200"/>
            <a:chOff x="202922" y="1066533"/>
            <a:chExt cx="7864811" cy="2362200"/>
          </a:xfrm>
        </p:grpSpPr>
        <p:cxnSp>
          <p:nvCxnSpPr>
            <p:cNvPr id="31" name="Straight Connector 30"/>
            <p:cNvCxnSpPr/>
            <p:nvPr/>
          </p:nvCxnSpPr>
          <p:spPr>
            <a:xfrm rot="5400000">
              <a:off x="734106" y="2118455"/>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2" name="Picture 25"/>
            <p:cNvPicPr>
              <a:picLocks noChangeArrowheads="1"/>
            </p:cNvPicPr>
            <p:nvPr/>
          </p:nvPicPr>
          <p:blipFill>
            <a:blip r:embed="rId3"/>
            <a:srcRect/>
            <a:stretch>
              <a:fillRect/>
            </a:stretch>
          </p:blipFill>
          <p:spPr bwMode="auto">
            <a:xfrm>
              <a:off x="3647993" y="1066533"/>
              <a:ext cx="2714625" cy="2362200"/>
            </a:xfrm>
            <a:prstGeom prst="rect">
              <a:avLst/>
            </a:prstGeom>
            <a:noFill/>
            <a:ln w="9525">
              <a:noFill/>
              <a:miter lim="800000"/>
              <a:headEnd/>
              <a:tailEnd/>
            </a:ln>
          </p:spPr>
        </p:pic>
        <p:pic>
          <p:nvPicPr>
            <p:cNvPr id="33" name="Picture 9" descr="DSLAM"/>
            <p:cNvPicPr>
              <a:picLocks noChangeAspect="1" noChangeArrowheads="1"/>
            </p:cNvPicPr>
            <p:nvPr/>
          </p:nvPicPr>
          <p:blipFill>
            <a:blip r:embed="rId4"/>
            <a:srcRect/>
            <a:stretch>
              <a:fillRect/>
            </a:stretch>
          </p:blipFill>
          <p:spPr bwMode="auto">
            <a:xfrm>
              <a:off x="4162343" y="1847583"/>
              <a:ext cx="463550" cy="527050"/>
            </a:xfrm>
            <a:prstGeom prst="rect">
              <a:avLst/>
            </a:prstGeom>
            <a:noFill/>
            <a:ln w="9525">
              <a:noFill/>
              <a:miter lim="800000"/>
              <a:headEnd/>
              <a:tailEnd/>
            </a:ln>
          </p:spPr>
        </p:pic>
        <p:cxnSp>
          <p:nvCxnSpPr>
            <p:cNvPr id="34" name="Straight Connector 33"/>
            <p:cNvCxnSpPr/>
            <p:nvPr/>
          </p:nvCxnSpPr>
          <p:spPr>
            <a:xfrm rot="10800000">
              <a:off x="4590968" y="2133333"/>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9"/>
            <p:cNvSpPr txBox="1">
              <a:spLocks noChangeArrowheads="1"/>
            </p:cNvSpPr>
            <p:nvPr/>
          </p:nvSpPr>
          <p:spPr bwMode="auto">
            <a:xfrm>
              <a:off x="4079793" y="2344452"/>
              <a:ext cx="641350" cy="246063"/>
            </a:xfrm>
            <a:prstGeom prst="rect">
              <a:avLst/>
            </a:prstGeom>
            <a:noFill/>
            <a:ln w="9525">
              <a:noFill/>
              <a:miter lim="800000"/>
              <a:headEnd/>
              <a:tailEnd/>
            </a:ln>
          </p:spPr>
          <p:txBody>
            <a:bodyPr wrap="none">
              <a:spAutoFit/>
            </a:bodyPr>
            <a:lstStyle/>
            <a:p>
              <a:r>
                <a:rPr lang="en-US" sz="1000" b="1" dirty="0"/>
                <a:t>DSLAM</a:t>
              </a:r>
            </a:p>
          </p:txBody>
        </p:sp>
        <p:sp>
          <p:nvSpPr>
            <p:cNvPr id="37" name="TextBox 47"/>
            <p:cNvSpPr txBox="1">
              <a:spLocks noChangeArrowheads="1"/>
            </p:cNvSpPr>
            <p:nvPr/>
          </p:nvSpPr>
          <p:spPr bwMode="auto">
            <a:xfrm>
              <a:off x="4100430" y="1471346"/>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38" name="TextBox 48"/>
            <p:cNvSpPr txBox="1">
              <a:spLocks noChangeArrowheads="1"/>
            </p:cNvSpPr>
            <p:nvPr/>
          </p:nvSpPr>
          <p:spPr bwMode="auto">
            <a:xfrm>
              <a:off x="4631683" y="1933308"/>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39" name="Straight Connector 38"/>
            <p:cNvCxnSpPr/>
            <p:nvPr/>
          </p:nvCxnSpPr>
          <p:spPr>
            <a:xfrm rot="5400000">
              <a:off x="5454567" y="255560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0" name="Picture 37"/>
            <p:cNvPicPr>
              <a:picLocks noChangeArrowheads="1"/>
            </p:cNvPicPr>
            <p:nvPr/>
          </p:nvPicPr>
          <p:blipFill>
            <a:blip r:embed="rId5"/>
            <a:srcRect/>
            <a:stretch>
              <a:fillRect/>
            </a:stretch>
          </p:blipFill>
          <p:spPr bwMode="auto">
            <a:xfrm>
              <a:off x="5162468" y="1890446"/>
              <a:ext cx="939800" cy="533400"/>
            </a:xfrm>
            <a:prstGeom prst="rect">
              <a:avLst/>
            </a:prstGeom>
            <a:noFill/>
            <a:ln w="9525">
              <a:noFill/>
              <a:miter lim="800000"/>
              <a:headEnd/>
              <a:tailEnd/>
            </a:ln>
          </p:spPr>
        </p:pic>
        <p:sp>
          <p:nvSpPr>
            <p:cNvPr id="41" name="TextBox 40"/>
            <p:cNvSpPr txBox="1">
              <a:spLocks noChangeArrowheads="1"/>
            </p:cNvSpPr>
            <p:nvPr/>
          </p:nvSpPr>
          <p:spPr bwMode="auto">
            <a:xfrm>
              <a:off x="5200568" y="2173021"/>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2" name="Picture 42" descr="File Server_Updated2005"/>
            <p:cNvPicPr>
              <a:picLocks noChangeAspect="1" noChangeArrowheads="1"/>
            </p:cNvPicPr>
            <p:nvPr/>
          </p:nvPicPr>
          <p:blipFill>
            <a:blip r:embed="rId6"/>
            <a:srcRect/>
            <a:stretch>
              <a:fillRect/>
            </a:stretch>
          </p:blipFill>
          <p:spPr bwMode="auto">
            <a:xfrm>
              <a:off x="5448218" y="2633396"/>
              <a:ext cx="417512" cy="555625"/>
            </a:xfrm>
            <a:prstGeom prst="rect">
              <a:avLst/>
            </a:prstGeom>
            <a:noFill/>
            <a:ln w="9525">
              <a:noFill/>
              <a:miter lim="800000"/>
              <a:headEnd/>
              <a:tailEnd/>
            </a:ln>
          </p:spPr>
        </p:pic>
        <p:sp>
          <p:nvSpPr>
            <p:cNvPr id="43" name="TextBox 50"/>
            <p:cNvSpPr txBox="1">
              <a:spLocks noChangeArrowheads="1"/>
            </p:cNvSpPr>
            <p:nvPr/>
          </p:nvSpPr>
          <p:spPr bwMode="auto">
            <a:xfrm>
              <a:off x="4946568" y="2796908"/>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4" name="Picture 468" descr="Network_Cloud_Standard"/>
            <p:cNvPicPr>
              <a:picLocks noChangeAspect="1" noChangeArrowheads="1"/>
            </p:cNvPicPr>
            <p:nvPr/>
          </p:nvPicPr>
          <p:blipFill>
            <a:blip r:embed="rId7"/>
            <a:srcRect/>
            <a:stretch>
              <a:fillRect/>
            </a:stretch>
          </p:blipFill>
          <p:spPr bwMode="auto">
            <a:xfrm>
              <a:off x="6540558" y="1725831"/>
              <a:ext cx="1527175" cy="777875"/>
            </a:xfrm>
            <a:prstGeom prst="rect">
              <a:avLst/>
            </a:prstGeom>
            <a:noFill/>
            <a:ln w="9525">
              <a:noFill/>
              <a:miter lim="800000"/>
              <a:headEnd/>
              <a:tailEnd/>
            </a:ln>
          </p:spPr>
        </p:pic>
        <p:sp>
          <p:nvSpPr>
            <p:cNvPr id="45" name="Text Box 472"/>
            <p:cNvSpPr txBox="1">
              <a:spLocks noChangeArrowheads="1"/>
            </p:cNvSpPr>
            <p:nvPr/>
          </p:nvSpPr>
          <p:spPr bwMode="auto">
            <a:xfrm>
              <a:off x="6769158" y="1958615"/>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9" name="Straight Connector 48"/>
            <p:cNvCxnSpPr>
              <a:stCxn id="33" idx="1"/>
            </p:cNvCxnSpPr>
            <p:nvPr/>
          </p:nvCxnSpPr>
          <p:spPr>
            <a:xfrm rot="10800000">
              <a:off x="944533" y="2110202"/>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2" name="Picture 37"/>
            <p:cNvPicPr>
              <a:picLocks noChangeArrowheads="1"/>
            </p:cNvPicPr>
            <p:nvPr/>
          </p:nvPicPr>
          <p:blipFill>
            <a:blip r:embed="rId5"/>
            <a:srcRect/>
            <a:stretch>
              <a:fillRect/>
            </a:stretch>
          </p:blipFill>
          <p:spPr bwMode="auto">
            <a:xfrm>
              <a:off x="1213341" y="1838532"/>
              <a:ext cx="906463" cy="533400"/>
            </a:xfrm>
            <a:prstGeom prst="rect">
              <a:avLst/>
            </a:prstGeom>
            <a:noFill/>
            <a:ln w="9525">
              <a:noFill/>
              <a:miter lim="800000"/>
              <a:headEnd/>
              <a:tailEnd/>
            </a:ln>
          </p:spPr>
        </p:pic>
        <p:sp>
          <p:nvSpPr>
            <p:cNvPr id="53" name="TextBox 21"/>
            <p:cNvSpPr txBox="1">
              <a:spLocks noChangeArrowheads="1"/>
            </p:cNvSpPr>
            <p:nvPr/>
          </p:nvSpPr>
          <p:spPr bwMode="auto">
            <a:xfrm>
              <a:off x="1337166" y="2113169"/>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4" name="TextBox 44"/>
            <p:cNvSpPr txBox="1">
              <a:spLocks noChangeArrowheads="1"/>
            </p:cNvSpPr>
            <p:nvPr/>
          </p:nvSpPr>
          <p:spPr bwMode="auto">
            <a:xfrm>
              <a:off x="1428700" y="1655951"/>
              <a:ext cx="447675" cy="246062"/>
            </a:xfrm>
            <a:prstGeom prst="rect">
              <a:avLst/>
            </a:prstGeom>
            <a:noFill/>
            <a:ln w="9525">
              <a:noFill/>
              <a:miter lim="800000"/>
              <a:headEnd/>
              <a:tailEnd/>
            </a:ln>
          </p:spPr>
          <p:txBody>
            <a:bodyPr wrap="none">
              <a:spAutoFit/>
            </a:bodyPr>
            <a:lstStyle/>
            <a:p>
              <a:r>
                <a:rPr lang="en-US" sz="1000" b="1" dirty="0"/>
                <a:t>CPE</a:t>
              </a:r>
            </a:p>
          </p:txBody>
        </p:sp>
        <p:sp>
          <p:nvSpPr>
            <p:cNvPr id="55" name="TextBox 43"/>
            <p:cNvSpPr txBox="1">
              <a:spLocks noChangeArrowheads="1"/>
            </p:cNvSpPr>
            <p:nvPr/>
          </p:nvSpPr>
          <p:spPr bwMode="auto">
            <a:xfrm>
              <a:off x="202922" y="1661901"/>
              <a:ext cx="1153606" cy="230832"/>
            </a:xfrm>
            <a:prstGeom prst="rect">
              <a:avLst/>
            </a:prstGeom>
            <a:noFill/>
            <a:ln w="9525">
              <a:noFill/>
              <a:miter lim="800000"/>
              <a:headEnd/>
              <a:tailEnd/>
            </a:ln>
          </p:spPr>
          <p:txBody>
            <a:bodyPr wrap="square">
              <a:spAutoFit/>
            </a:bodyPr>
            <a:lstStyle/>
            <a:p>
              <a:r>
                <a:rPr lang="en-US" sz="1000" dirty="0" smtClean="0"/>
                <a:t>192.168.1.0 /24</a:t>
              </a:r>
              <a:endParaRPr lang="en-US" sz="1000" dirty="0"/>
            </a:p>
          </p:txBody>
        </p:sp>
        <p:sp>
          <p:nvSpPr>
            <p:cNvPr id="56" name="TextBox 43"/>
            <p:cNvSpPr txBox="1">
              <a:spLocks noChangeArrowheads="1"/>
            </p:cNvSpPr>
            <p:nvPr/>
          </p:nvSpPr>
          <p:spPr bwMode="auto">
            <a:xfrm>
              <a:off x="2065220" y="1869854"/>
              <a:ext cx="748318" cy="230832"/>
            </a:xfrm>
            <a:prstGeom prst="rect">
              <a:avLst/>
            </a:prstGeom>
            <a:noFill/>
            <a:ln w="9525">
              <a:noFill/>
              <a:miter lim="800000"/>
              <a:headEnd/>
              <a:tailEnd/>
            </a:ln>
          </p:spPr>
          <p:txBody>
            <a:bodyPr wrap="square">
              <a:spAutoFit/>
            </a:bodyPr>
            <a:lstStyle/>
            <a:p>
              <a:r>
                <a:rPr lang="en-US" sz="1000" dirty="0" smtClean="0"/>
                <a:t>ATM 0/0</a:t>
              </a:r>
              <a:endParaRPr lang="en-US" sz="1000" dirty="0"/>
            </a:p>
          </p:txBody>
        </p:sp>
      </p:grpSp>
      <p:sp>
        <p:nvSpPr>
          <p:cNvPr id="57" name="Text Box 29"/>
          <p:cNvSpPr txBox="1">
            <a:spLocks noChangeArrowheads="1"/>
          </p:cNvSpPr>
          <p:nvPr/>
        </p:nvSpPr>
        <p:spPr bwMode="auto">
          <a:xfrm>
            <a:off x="5345723" y="3454491"/>
            <a:ext cx="3326440" cy="1560251"/>
          </a:xfrm>
          <a:prstGeom prst="rect">
            <a:avLst/>
          </a:prstGeom>
          <a:solidFill>
            <a:srgbClr val="FFFF9B"/>
          </a:solidFill>
          <a:ln w="12700" algn="ctr">
            <a:solidFill>
              <a:schemeClr val="tx1"/>
            </a:solidFill>
            <a:miter lim="800000"/>
            <a:headEnd/>
            <a:tailEnd/>
          </a:ln>
          <a:effectLst/>
        </p:spPr>
        <p:txBody>
          <a:bodyPr wrap="square" lIns="82124" tIns="41061" rIns="82124" bIns="41061">
            <a:spAutoFit/>
          </a:bodyPr>
          <a:lstStyle/>
          <a:p>
            <a:pPr algn="l" defTabSz="814388">
              <a:lnSpc>
                <a:spcPct val="100000"/>
              </a:lnSpc>
              <a:spcBef>
                <a:spcPct val="50000"/>
              </a:spcBef>
              <a:defRPr/>
            </a:pPr>
            <a:r>
              <a:rPr lang="en-US" sz="1200" dirty="0" smtClean="0"/>
              <a:t>ATM and PVC configuration are provided by the DSL service provider. </a:t>
            </a:r>
          </a:p>
          <a:p>
            <a:pPr algn="l" defTabSz="814388">
              <a:lnSpc>
                <a:spcPct val="100000"/>
              </a:lnSpc>
              <a:spcBef>
                <a:spcPct val="50000"/>
              </a:spcBef>
              <a:defRPr/>
            </a:pPr>
            <a:r>
              <a:rPr lang="en-US" sz="1200" dirty="0" smtClean="0"/>
              <a:t>Notice the combination of the ATM interface </a:t>
            </a:r>
            <a:r>
              <a:rPr lang="en-US" sz="1200" b="1" dirty="0" smtClean="0"/>
              <a:t>dialer pool-member 1 </a:t>
            </a:r>
            <a:r>
              <a:rPr lang="en-US" sz="1200" dirty="0" smtClean="0"/>
              <a:t>command and the dialer interface </a:t>
            </a:r>
            <a:r>
              <a:rPr lang="en-US" sz="1200" b="1" dirty="0" smtClean="0"/>
              <a:t>dialer-pool 1 </a:t>
            </a:r>
            <a:r>
              <a:rPr lang="en-US" sz="1200" dirty="0" smtClean="0"/>
              <a:t>commands. </a:t>
            </a:r>
          </a:p>
          <a:p>
            <a:pPr algn="l" defTabSz="814388">
              <a:lnSpc>
                <a:spcPct val="100000"/>
              </a:lnSpc>
              <a:spcBef>
                <a:spcPct val="50000"/>
              </a:spcBef>
              <a:defRPr/>
            </a:pPr>
            <a:r>
              <a:rPr lang="en-US" sz="1200" dirty="0" smtClean="0"/>
              <a:t>These two commands associate the ATM 0/0 interface to the Dialer 0 interface.</a:t>
            </a:r>
            <a:endParaRPr lang="en-US" sz="1200" dirty="0">
              <a:latin typeface="Arial" charset="0"/>
            </a:endParaRPr>
          </a:p>
        </p:txBody>
      </p:sp>
      <p:sp>
        <p:nvSpPr>
          <p:cNvPr id="58" name="Rectangle 57"/>
          <p:cNvSpPr/>
          <p:nvPr/>
        </p:nvSpPr>
        <p:spPr bwMode="auto">
          <a:xfrm>
            <a:off x="1809226" y="3481387"/>
            <a:ext cx="1487156" cy="1666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9" name="Rectangle 58"/>
          <p:cNvSpPr/>
          <p:nvPr/>
        </p:nvSpPr>
        <p:spPr bwMode="auto">
          <a:xfrm>
            <a:off x="2040860" y="3829047"/>
            <a:ext cx="2180492" cy="20138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Rectangle 59"/>
          <p:cNvSpPr/>
          <p:nvPr/>
        </p:nvSpPr>
        <p:spPr bwMode="auto">
          <a:xfrm>
            <a:off x="2632669" y="4180115"/>
            <a:ext cx="2180492" cy="2210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2632669" y="4378209"/>
            <a:ext cx="1969476" cy="19379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2" name="Rectangle 61"/>
          <p:cNvSpPr/>
          <p:nvPr/>
        </p:nvSpPr>
        <p:spPr bwMode="auto">
          <a:xfrm>
            <a:off x="2039817" y="3943262"/>
            <a:ext cx="954593" cy="25264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3" name="Rectangle 62"/>
          <p:cNvSpPr/>
          <p:nvPr/>
        </p:nvSpPr>
        <p:spPr bwMode="auto">
          <a:xfrm>
            <a:off x="1809226" y="4948446"/>
            <a:ext cx="1627310" cy="186262"/>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4" name="Rectangle 63"/>
          <p:cNvSpPr/>
          <p:nvPr/>
        </p:nvSpPr>
        <p:spPr bwMode="auto">
          <a:xfrm>
            <a:off x="2040860" y="5296106"/>
            <a:ext cx="2180492" cy="201387"/>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5" name="Rectangle 64"/>
          <p:cNvSpPr/>
          <p:nvPr/>
        </p:nvSpPr>
        <p:spPr bwMode="auto">
          <a:xfrm>
            <a:off x="2039816" y="5677318"/>
            <a:ext cx="1426865" cy="170823"/>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6" name="Rectangle 65"/>
          <p:cNvSpPr/>
          <p:nvPr/>
        </p:nvSpPr>
        <p:spPr bwMode="auto">
          <a:xfrm>
            <a:off x="2039816" y="5838092"/>
            <a:ext cx="2843683" cy="200966"/>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7" name="Rectangle 66"/>
          <p:cNvSpPr/>
          <p:nvPr/>
        </p:nvSpPr>
        <p:spPr bwMode="auto">
          <a:xfrm>
            <a:off x="2039817" y="5410321"/>
            <a:ext cx="1416816" cy="277046"/>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8" name="Rectangle 67"/>
          <p:cNvSpPr/>
          <p:nvPr/>
        </p:nvSpPr>
        <p:spPr bwMode="auto">
          <a:xfrm>
            <a:off x="2019720" y="6029010"/>
            <a:ext cx="2753248" cy="180871"/>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30176"/>
            <a:ext cx="8537054" cy="2970623"/>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interface ATM0/0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no ip address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dsl operating-mode auto</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pvc 8/35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Branch(config-if-atm-vc)# </a:t>
            </a:r>
            <a:r>
              <a:rPr lang="en-US" sz="1200" b="1" kern="0" dirty="0" smtClean="0">
                <a:latin typeface="Courier New" pitchFamily="49" charset="0"/>
              </a:rPr>
              <a:t>en aal5mux ppp dialer</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Branch(config-if-atm-vc)# </a:t>
            </a:r>
            <a:r>
              <a:rPr lang="en-US" sz="1200" b="1" kern="0" dirty="0" smtClean="0">
                <a:latin typeface="Courier New" pitchFamily="49" charset="0"/>
              </a:rPr>
              <a:t>dialer pool-member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Branch(config-if-atm-vc)# </a:t>
            </a:r>
            <a:r>
              <a:rPr lang="en-US" sz="1200" b="1" kern="0" dirty="0" smtClean="0">
                <a:latin typeface="Courier New" pitchFamily="49" charset="0"/>
              </a:rPr>
              <a:t>no shutdown</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Branch(config-if-atm-vc)#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interface Dialer0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ip address negotiated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encapsulation ppp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dialer pool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ip nat outside</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ppp authentication chap callin</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 </a:t>
            </a:r>
            <a:r>
              <a:rPr lang="en-US" sz="1200" b="1" kern="0" dirty="0" smtClean="0">
                <a:latin typeface="Courier New" pitchFamily="49" charset="0"/>
              </a:rPr>
              <a:t>ppp chap password MY-SECRET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Branch(config-if)#</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
        <p:nvSpPr>
          <p:cNvPr id="76" name="Text Box 29"/>
          <p:cNvSpPr txBox="1">
            <a:spLocks noChangeArrowheads="1"/>
          </p:cNvSpPr>
          <p:nvPr/>
        </p:nvSpPr>
        <p:spPr bwMode="auto">
          <a:xfrm>
            <a:off x="5337355" y="5294968"/>
            <a:ext cx="3326440" cy="821588"/>
          </a:xfrm>
          <a:prstGeom prst="rect">
            <a:avLst/>
          </a:prstGeom>
          <a:solidFill>
            <a:schemeClr val="accent1">
              <a:lumMod val="20000"/>
              <a:lumOff val="80000"/>
            </a:schemeClr>
          </a:solidFill>
          <a:ln w="12700" algn="ctr">
            <a:solidFill>
              <a:schemeClr val="tx1"/>
            </a:solidFill>
            <a:miter lim="800000"/>
            <a:headEnd/>
            <a:tailEnd/>
          </a:ln>
          <a:effectLst/>
        </p:spPr>
        <p:txBody>
          <a:bodyPr wrap="square" lIns="82124" tIns="41061" rIns="82124" bIns="41061">
            <a:spAutoFit/>
          </a:bodyPr>
          <a:lstStyle/>
          <a:p>
            <a:pPr algn="l" defTabSz="814388">
              <a:lnSpc>
                <a:spcPct val="100000"/>
              </a:lnSpc>
              <a:spcBef>
                <a:spcPct val="50000"/>
              </a:spcBef>
              <a:defRPr/>
            </a:pPr>
            <a:r>
              <a:rPr lang="en-US" sz="1200" dirty="0" smtClean="0"/>
              <a:t>The dialer interface initiates PPP connectivity, including PPP services such as user authentication. Notice that it is also identified as the outside NAT interface.</a:t>
            </a:r>
            <a:endParaRPr lang="en-US" sz="1200" dirty="0"/>
          </a:p>
        </p:txBody>
      </p:sp>
      <p:sp>
        <p:nvSpPr>
          <p:cNvPr id="77" name="Rectangle 76"/>
          <p:cNvSpPr/>
          <p:nvPr/>
        </p:nvSpPr>
        <p:spPr>
          <a:xfrm>
            <a:off x="4885535" y="3454759"/>
            <a:ext cx="458780" cy="424732"/>
          </a:xfrm>
          <a:prstGeom prst="rect">
            <a:avLst/>
          </a:prstGeom>
        </p:spPr>
        <p:txBody>
          <a:bodyPr wrap="none">
            <a:spAutoFit/>
          </a:bodyPr>
          <a:lstStyle/>
          <a:p>
            <a:r>
              <a:rPr lang="en-US" dirty="0" smtClean="0">
                <a:sym typeface="Wingdings"/>
              </a:rPr>
              <a:t></a:t>
            </a:r>
            <a:endParaRPr lang="en-US" dirty="0"/>
          </a:p>
        </p:txBody>
      </p:sp>
      <p:sp>
        <p:nvSpPr>
          <p:cNvPr id="78" name="Rectangle 77"/>
          <p:cNvSpPr/>
          <p:nvPr/>
        </p:nvSpPr>
        <p:spPr>
          <a:xfrm>
            <a:off x="4866485" y="5293084"/>
            <a:ext cx="458780" cy="424732"/>
          </a:xfrm>
          <a:prstGeom prst="rect">
            <a:avLst/>
          </a:prstGeom>
        </p:spPr>
        <p:txBody>
          <a:bodyPr wrap="none">
            <a:spAutoFit/>
          </a:bodyPr>
          <a:lstStyle/>
          <a:p>
            <a:r>
              <a:rPr lang="en-US" dirty="0" smtClean="0">
                <a:sym typeface="Wingdings"/>
              </a:rPr>
              <a:t></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1820447" y="4879793"/>
            <a:ext cx="3114988" cy="21101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Rectangle 29"/>
          <p:cNvSpPr/>
          <p:nvPr/>
        </p:nvSpPr>
        <p:spPr bwMode="auto">
          <a:xfrm>
            <a:off x="1810905" y="3759047"/>
            <a:ext cx="4770765" cy="204684"/>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pPr marL="457200" indent="-457200"/>
            <a:r>
              <a:rPr lang="en-US" dirty="0" smtClean="0"/>
              <a:t>Configure NAT, DHCP, and Routing</a:t>
            </a:r>
          </a:p>
        </p:txBody>
      </p:sp>
      <p:cxnSp>
        <p:nvCxnSpPr>
          <p:cNvPr id="31" name="Straight Connector 30"/>
          <p:cNvCxnSpPr/>
          <p:nvPr/>
        </p:nvCxnSpPr>
        <p:spPr>
          <a:xfrm rot="5400000">
            <a:off x="734106" y="2118455"/>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32" name="Picture 25"/>
          <p:cNvPicPr>
            <a:picLocks noChangeArrowheads="1"/>
          </p:cNvPicPr>
          <p:nvPr/>
        </p:nvPicPr>
        <p:blipFill>
          <a:blip r:embed="rId3"/>
          <a:srcRect/>
          <a:stretch>
            <a:fillRect/>
          </a:stretch>
        </p:blipFill>
        <p:spPr bwMode="auto">
          <a:xfrm>
            <a:off x="3647993" y="1066533"/>
            <a:ext cx="2714625" cy="2362200"/>
          </a:xfrm>
          <a:prstGeom prst="rect">
            <a:avLst/>
          </a:prstGeom>
          <a:noFill/>
          <a:ln w="9525">
            <a:noFill/>
            <a:miter lim="800000"/>
            <a:headEnd/>
            <a:tailEnd/>
          </a:ln>
        </p:spPr>
      </p:pic>
      <p:pic>
        <p:nvPicPr>
          <p:cNvPr id="33" name="Picture 9" descr="DSLAM"/>
          <p:cNvPicPr>
            <a:picLocks noChangeAspect="1" noChangeArrowheads="1"/>
          </p:cNvPicPr>
          <p:nvPr/>
        </p:nvPicPr>
        <p:blipFill>
          <a:blip r:embed="rId4"/>
          <a:srcRect/>
          <a:stretch>
            <a:fillRect/>
          </a:stretch>
        </p:blipFill>
        <p:spPr bwMode="auto">
          <a:xfrm>
            <a:off x="4162343" y="1847583"/>
            <a:ext cx="463550" cy="527050"/>
          </a:xfrm>
          <a:prstGeom prst="rect">
            <a:avLst/>
          </a:prstGeom>
          <a:noFill/>
          <a:ln w="9525">
            <a:noFill/>
            <a:miter lim="800000"/>
            <a:headEnd/>
            <a:tailEnd/>
          </a:ln>
        </p:spPr>
      </p:pic>
      <p:cxnSp>
        <p:nvCxnSpPr>
          <p:cNvPr id="34" name="Straight Connector 33"/>
          <p:cNvCxnSpPr/>
          <p:nvPr/>
        </p:nvCxnSpPr>
        <p:spPr>
          <a:xfrm rot="10800000">
            <a:off x="4590968" y="2133333"/>
            <a:ext cx="2643187"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9"/>
          <p:cNvSpPr txBox="1">
            <a:spLocks noChangeArrowheads="1"/>
          </p:cNvSpPr>
          <p:nvPr/>
        </p:nvSpPr>
        <p:spPr bwMode="auto">
          <a:xfrm>
            <a:off x="4079793" y="2344452"/>
            <a:ext cx="641350" cy="246063"/>
          </a:xfrm>
          <a:prstGeom prst="rect">
            <a:avLst/>
          </a:prstGeom>
          <a:noFill/>
          <a:ln w="9525">
            <a:noFill/>
            <a:miter lim="800000"/>
            <a:headEnd/>
            <a:tailEnd/>
          </a:ln>
        </p:spPr>
        <p:txBody>
          <a:bodyPr wrap="none">
            <a:spAutoFit/>
          </a:bodyPr>
          <a:lstStyle/>
          <a:p>
            <a:r>
              <a:rPr lang="en-US" sz="1000" b="1" dirty="0"/>
              <a:t>DSLAM</a:t>
            </a:r>
          </a:p>
        </p:txBody>
      </p:sp>
      <p:sp>
        <p:nvSpPr>
          <p:cNvPr id="37" name="TextBox 47"/>
          <p:cNvSpPr txBox="1">
            <a:spLocks noChangeArrowheads="1"/>
          </p:cNvSpPr>
          <p:nvPr/>
        </p:nvSpPr>
        <p:spPr bwMode="auto">
          <a:xfrm>
            <a:off x="4100430" y="1471346"/>
            <a:ext cx="2046288" cy="276225"/>
          </a:xfrm>
          <a:prstGeom prst="rect">
            <a:avLst/>
          </a:prstGeom>
          <a:noFill/>
          <a:ln w="9525">
            <a:noFill/>
            <a:miter lim="800000"/>
            <a:headEnd/>
            <a:tailEnd/>
          </a:ln>
        </p:spPr>
        <p:txBody>
          <a:bodyPr wrap="none">
            <a:spAutoFit/>
          </a:bodyPr>
          <a:lstStyle/>
          <a:p>
            <a:r>
              <a:rPr lang="en-US" sz="1200" b="1" dirty="0"/>
              <a:t>Service Provider Network</a:t>
            </a:r>
          </a:p>
        </p:txBody>
      </p:sp>
      <p:sp>
        <p:nvSpPr>
          <p:cNvPr id="38" name="TextBox 48"/>
          <p:cNvSpPr txBox="1">
            <a:spLocks noChangeArrowheads="1"/>
          </p:cNvSpPr>
          <p:nvPr/>
        </p:nvSpPr>
        <p:spPr bwMode="auto">
          <a:xfrm>
            <a:off x="4631683" y="1933308"/>
            <a:ext cx="463550" cy="246063"/>
          </a:xfrm>
          <a:prstGeom prst="rect">
            <a:avLst/>
          </a:prstGeom>
          <a:noFill/>
          <a:ln w="9525">
            <a:noFill/>
            <a:miter lim="800000"/>
            <a:headEnd/>
            <a:tailEnd/>
          </a:ln>
        </p:spPr>
        <p:txBody>
          <a:bodyPr wrap="none">
            <a:spAutoFit/>
          </a:bodyPr>
          <a:lstStyle/>
          <a:p>
            <a:r>
              <a:rPr lang="en-US" sz="1000" b="1" dirty="0"/>
              <a:t>ATM</a:t>
            </a:r>
          </a:p>
        </p:txBody>
      </p:sp>
      <p:cxnSp>
        <p:nvCxnSpPr>
          <p:cNvPr id="39" name="Straight Connector 38"/>
          <p:cNvCxnSpPr/>
          <p:nvPr/>
        </p:nvCxnSpPr>
        <p:spPr>
          <a:xfrm rot="5400000">
            <a:off x="5454567" y="2555609"/>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0" name="Picture 37"/>
          <p:cNvPicPr>
            <a:picLocks noChangeArrowheads="1"/>
          </p:cNvPicPr>
          <p:nvPr/>
        </p:nvPicPr>
        <p:blipFill>
          <a:blip r:embed="rId5"/>
          <a:srcRect/>
          <a:stretch>
            <a:fillRect/>
          </a:stretch>
        </p:blipFill>
        <p:spPr bwMode="auto">
          <a:xfrm>
            <a:off x="5162468" y="1890446"/>
            <a:ext cx="939800" cy="533400"/>
          </a:xfrm>
          <a:prstGeom prst="rect">
            <a:avLst/>
          </a:prstGeom>
          <a:noFill/>
          <a:ln w="9525">
            <a:noFill/>
            <a:miter lim="800000"/>
            <a:headEnd/>
            <a:tailEnd/>
          </a:ln>
        </p:spPr>
      </p:pic>
      <p:sp>
        <p:nvSpPr>
          <p:cNvPr id="41" name="TextBox 40"/>
          <p:cNvSpPr txBox="1">
            <a:spLocks noChangeArrowheads="1"/>
          </p:cNvSpPr>
          <p:nvPr/>
        </p:nvSpPr>
        <p:spPr bwMode="auto">
          <a:xfrm>
            <a:off x="5200568" y="2173021"/>
            <a:ext cx="925512" cy="246062"/>
          </a:xfrm>
          <a:prstGeom prst="rect">
            <a:avLst/>
          </a:prstGeom>
          <a:noFill/>
          <a:ln w="9525">
            <a:noFill/>
            <a:miter lim="800000"/>
            <a:headEnd/>
            <a:tailEnd/>
          </a:ln>
        </p:spPr>
        <p:txBody>
          <a:bodyPr wrap="none">
            <a:spAutoFit/>
          </a:bodyPr>
          <a:lstStyle/>
          <a:p>
            <a:r>
              <a:rPr lang="en-US" sz="1000" b="1" dirty="0">
                <a:solidFill>
                  <a:schemeClr val="bg1"/>
                </a:solidFill>
              </a:rPr>
              <a:t>Core Router</a:t>
            </a:r>
          </a:p>
        </p:txBody>
      </p:sp>
      <p:pic>
        <p:nvPicPr>
          <p:cNvPr id="42" name="Picture 42" descr="File Server_Updated2005"/>
          <p:cNvPicPr>
            <a:picLocks noChangeAspect="1" noChangeArrowheads="1"/>
          </p:cNvPicPr>
          <p:nvPr/>
        </p:nvPicPr>
        <p:blipFill>
          <a:blip r:embed="rId6"/>
          <a:srcRect/>
          <a:stretch>
            <a:fillRect/>
          </a:stretch>
        </p:blipFill>
        <p:spPr bwMode="auto">
          <a:xfrm>
            <a:off x="5448218" y="2633396"/>
            <a:ext cx="417512" cy="555625"/>
          </a:xfrm>
          <a:prstGeom prst="rect">
            <a:avLst/>
          </a:prstGeom>
          <a:noFill/>
          <a:ln w="9525">
            <a:noFill/>
            <a:miter lim="800000"/>
            <a:headEnd/>
            <a:tailEnd/>
          </a:ln>
        </p:spPr>
      </p:pic>
      <p:sp>
        <p:nvSpPr>
          <p:cNvPr id="43" name="TextBox 50"/>
          <p:cNvSpPr txBox="1">
            <a:spLocks noChangeArrowheads="1"/>
          </p:cNvSpPr>
          <p:nvPr/>
        </p:nvSpPr>
        <p:spPr bwMode="auto">
          <a:xfrm>
            <a:off x="4946568" y="2922168"/>
            <a:ext cx="584200" cy="400050"/>
          </a:xfrm>
          <a:prstGeom prst="rect">
            <a:avLst/>
          </a:prstGeom>
          <a:noFill/>
          <a:ln w="9525">
            <a:noFill/>
            <a:miter lim="800000"/>
            <a:headEnd/>
            <a:tailEnd/>
          </a:ln>
        </p:spPr>
        <p:txBody>
          <a:bodyPr wrap="none">
            <a:spAutoFit/>
          </a:bodyPr>
          <a:lstStyle/>
          <a:p>
            <a:r>
              <a:rPr lang="en-US" sz="1000" b="1" dirty="0"/>
              <a:t>DHCP </a:t>
            </a:r>
          </a:p>
          <a:p>
            <a:r>
              <a:rPr lang="en-US" sz="1000" b="1" dirty="0"/>
              <a:t>Server</a:t>
            </a:r>
          </a:p>
        </p:txBody>
      </p:sp>
      <p:pic>
        <p:nvPicPr>
          <p:cNvPr id="44" name="Picture 468" descr="Network_Cloud_Standard"/>
          <p:cNvPicPr>
            <a:picLocks noChangeAspect="1" noChangeArrowheads="1"/>
          </p:cNvPicPr>
          <p:nvPr/>
        </p:nvPicPr>
        <p:blipFill>
          <a:blip r:embed="rId7"/>
          <a:srcRect/>
          <a:stretch>
            <a:fillRect/>
          </a:stretch>
        </p:blipFill>
        <p:spPr bwMode="auto">
          <a:xfrm>
            <a:off x="6540558" y="1725831"/>
            <a:ext cx="1527175" cy="777875"/>
          </a:xfrm>
          <a:prstGeom prst="rect">
            <a:avLst/>
          </a:prstGeom>
          <a:noFill/>
          <a:ln w="9525">
            <a:noFill/>
            <a:miter lim="800000"/>
            <a:headEnd/>
            <a:tailEnd/>
          </a:ln>
        </p:spPr>
      </p:pic>
      <p:sp>
        <p:nvSpPr>
          <p:cNvPr id="45" name="Text Box 472"/>
          <p:cNvSpPr txBox="1">
            <a:spLocks noChangeArrowheads="1"/>
          </p:cNvSpPr>
          <p:nvPr/>
        </p:nvSpPr>
        <p:spPr bwMode="auto">
          <a:xfrm>
            <a:off x="6769158" y="1958615"/>
            <a:ext cx="990600" cy="304523"/>
          </a:xfrm>
          <a:prstGeom prst="rect">
            <a:avLst/>
          </a:prstGeom>
          <a:no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600" b="1" dirty="0" smtClean="0">
                <a:ea typeface="MS PGothic" pitchFamily="34" charset="-128"/>
              </a:rPr>
              <a:t>Internet</a:t>
            </a:r>
            <a:endParaRPr lang="en-US" sz="1600" b="1" dirty="0">
              <a:ea typeface="MS PGothic" pitchFamily="34" charset="-128"/>
            </a:endParaRPr>
          </a:p>
        </p:txBody>
      </p:sp>
      <p:cxnSp>
        <p:nvCxnSpPr>
          <p:cNvPr id="49" name="Straight Connector 48"/>
          <p:cNvCxnSpPr>
            <a:stCxn id="33" idx="1"/>
          </p:cNvCxnSpPr>
          <p:nvPr/>
        </p:nvCxnSpPr>
        <p:spPr>
          <a:xfrm rot="10800000">
            <a:off x="944533" y="2110202"/>
            <a:ext cx="3217811" cy="90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2" name="Picture 37"/>
          <p:cNvPicPr>
            <a:picLocks noChangeArrowheads="1"/>
          </p:cNvPicPr>
          <p:nvPr/>
        </p:nvPicPr>
        <p:blipFill>
          <a:blip r:embed="rId5"/>
          <a:srcRect/>
          <a:stretch>
            <a:fillRect/>
          </a:stretch>
        </p:blipFill>
        <p:spPr bwMode="auto">
          <a:xfrm>
            <a:off x="1213341" y="1838532"/>
            <a:ext cx="906463" cy="533400"/>
          </a:xfrm>
          <a:prstGeom prst="rect">
            <a:avLst/>
          </a:prstGeom>
          <a:noFill/>
          <a:ln w="9525">
            <a:noFill/>
            <a:miter lim="800000"/>
            <a:headEnd/>
            <a:tailEnd/>
          </a:ln>
        </p:spPr>
      </p:pic>
      <p:sp>
        <p:nvSpPr>
          <p:cNvPr id="53" name="TextBox 21"/>
          <p:cNvSpPr txBox="1">
            <a:spLocks noChangeArrowheads="1"/>
          </p:cNvSpPr>
          <p:nvPr/>
        </p:nvSpPr>
        <p:spPr bwMode="auto">
          <a:xfrm>
            <a:off x="1337166" y="2113169"/>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4" name="TextBox 44"/>
          <p:cNvSpPr txBox="1">
            <a:spLocks noChangeArrowheads="1"/>
          </p:cNvSpPr>
          <p:nvPr/>
        </p:nvSpPr>
        <p:spPr bwMode="auto">
          <a:xfrm>
            <a:off x="1428700" y="1655951"/>
            <a:ext cx="447675" cy="246062"/>
          </a:xfrm>
          <a:prstGeom prst="rect">
            <a:avLst/>
          </a:prstGeom>
          <a:noFill/>
          <a:ln w="9525">
            <a:noFill/>
            <a:miter lim="800000"/>
            <a:headEnd/>
            <a:tailEnd/>
          </a:ln>
        </p:spPr>
        <p:txBody>
          <a:bodyPr wrap="none">
            <a:spAutoFit/>
          </a:bodyPr>
          <a:lstStyle/>
          <a:p>
            <a:r>
              <a:rPr lang="en-US" sz="1000" b="1" dirty="0"/>
              <a:t>CPE</a:t>
            </a:r>
          </a:p>
        </p:txBody>
      </p:sp>
      <p:sp>
        <p:nvSpPr>
          <p:cNvPr id="55" name="TextBox 43"/>
          <p:cNvSpPr txBox="1">
            <a:spLocks noChangeArrowheads="1"/>
          </p:cNvSpPr>
          <p:nvPr/>
        </p:nvSpPr>
        <p:spPr bwMode="auto">
          <a:xfrm>
            <a:off x="202922" y="1661901"/>
            <a:ext cx="1153606" cy="230832"/>
          </a:xfrm>
          <a:prstGeom prst="rect">
            <a:avLst/>
          </a:prstGeom>
          <a:noFill/>
          <a:ln w="9525">
            <a:noFill/>
            <a:miter lim="800000"/>
            <a:headEnd/>
            <a:tailEnd/>
          </a:ln>
        </p:spPr>
        <p:txBody>
          <a:bodyPr wrap="square">
            <a:spAutoFit/>
          </a:bodyPr>
          <a:lstStyle/>
          <a:p>
            <a:r>
              <a:rPr lang="en-US" sz="1000" dirty="0" smtClean="0"/>
              <a:t>192.168.1.0 /24</a:t>
            </a:r>
            <a:endParaRPr lang="en-US" sz="1000" dirty="0"/>
          </a:p>
        </p:txBody>
      </p:sp>
      <p:sp>
        <p:nvSpPr>
          <p:cNvPr id="56" name="TextBox 43"/>
          <p:cNvSpPr txBox="1">
            <a:spLocks noChangeArrowheads="1"/>
          </p:cNvSpPr>
          <p:nvPr/>
        </p:nvSpPr>
        <p:spPr bwMode="auto">
          <a:xfrm>
            <a:off x="2065220" y="1869854"/>
            <a:ext cx="748318" cy="230832"/>
          </a:xfrm>
          <a:prstGeom prst="rect">
            <a:avLst/>
          </a:prstGeom>
          <a:noFill/>
          <a:ln w="9525">
            <a:noFill/>
            <a:miter lim="800000"/>
            <a:headEnd/>
            <a:tailEnd/>
          </a:ln>
        </p:spPr>
        <p:txBody>
          <a:bodyPr wrap="square">
            <a:spAutoFit/>
          </a:bodyPr>
          <a:lstStyle/>
          <a:p>
            <a:r>
              <a:rPr lang="en-US" sz="1000" dirty="0" smtClean="0"/>
              <a:t>ATM 0/0</a:t>
            </a:r>
            <a:endParaRPr lang="en-US" sz="1000" dirty="0"/>
          </a:p>
        </p:txBody>
      </p:sp>
      <p:sp>
        <p:nvSpPr>
          <p:cNvPr id="25" name="Rectangle 24"/>
          <p:cNvSpPr/>
          <p:nvPr/>
        </p:nvSpPr>
        <p:spPr bwMode="auto">
          <a:xfrm>
            <a:off x="1799177" y="3596599"/>
            <a:ext cx="5194475" cy="166165"/>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7" name="Rectangle 26"/>
          <p:cNvSpPr/>
          <p:nvPr/>
        </p:nvSpPr>
        <p:spPr bwMode="auto">
          <a:xfrm>
            <a:off x="2220687" y="4325473"/>
            <a:ext cx="3114988" cy="211014"/>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8" name="Rectangle 27"/>
          <p:cNvSpPr/>
          <p:nvPr/>
        </p:nvSpPr>
        <p:spPr bwMode="auto">
          <a:xfrm>
            <a:off x="2220687" y="4523567"/>
            <a:ext cx="2512088" cy="193790"/>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ectangle 28"/>
          <p:cNvSpPr/>
          <p:nvPr/>
        </p:nvSpPr>
        <p:spPr bwMode="auto">
          <a:xfrm>
            <a:off x="1788608" y="4124504"/>
            <a:ext cx="1949379" cy="206712"/>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555436"/>
            <a:ext cx="8537054" cy="2920520"/>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ip nat inside source list 101 interface Dialer0 overload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access-list 101 permit ip 192.168.1.0 0.0.0.255 any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ip dhcp pool MY-POOL</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Branch(dhcp-config)# </a:t>
            </a:r>
            <a:r>
              <a:rPr lang="en-US" sz="1200" b="1" kern="0" dirty="0" smtClean="0">
                <a:latin typeface="Courier New" pitchFamily="49" charset="0"/>
              </a:rPr>
              <a:t>network 192.168.1.0 255.255.255.0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Branch(dhcp-config)# </a:t>
            </a:r>
            <a:r>
              <a:rPr lang="en-US" sz="1200" b="1" kern="0" dirty="0" smtClean="0">
                <a:latin typeface="Courier New" pitchFamily="49" charset="0"/>
              </a:rPr>
              <a:t>default-router 192.168.1.1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Branch(dhcp-config)#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 </a:t>
            </a:r>
            <a:r>
              <a:rPr lang="en-US" sz="1200" b="1" kern="0" dirty="0" smtClean="0">
                <a:latin typeface="Courier New" pitchFamily="49" charset="0"/>
              </a:rPr>
              <a:t>ip route 0.0.0.0 0.0.0.0 Dialer0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Branch(config)#</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
        <p:nvSpPr>
          <p:cNvPr id="47" name="Text Box 29"/>
          <p:cNvSpPr txBox="1">
            <a:spLocks noChangeArrowheads="1"/>
          </p:cNvSpPr>
          <p:nvPr/>
        </p:nvSpPr>
        <p:spPr bwMode="auto">
          <a:xfrm>
            <a:off x="6055697" y="4807629"/>
            <a:ext cx="2831440" cy="747721"/>
          </a:xfrm>
          <a:prstGeom prst="rect">
            <a:avLst/>
          </a:prstGeom>
          <a:solidFill>
            <a:schemeClr val="accent1">
              <a:lumMod val="20000"/>
              <a:lumOff val="80000"/>
            </a:schemeClr>
          </a:solidFill>
          <a:ln w="12700" algn="ctr">
            <a:solidFill>
              <a:schemeClr val="tx1"/>
            </a:solidFill>
            <a:miter lim="800000"/>
            <a:headEnd/>
            <a:tailEnd/>
          </a:ln>
          <a:effectLst/>
        </p:spPr>
        <p:txBody>
          <a:bodyPr wrap="square" lIns="82124" tIns="41061" rIns="82124" bIns="41061">
            <a:spAutoFit/>
          </a:bodyPr>
          <a:lstStyle/>
          <a:p>
            <a:pPr algn="l" defTabSz="814388">
              <a:spcBef>
                <a:spcPct val="50000"/>
              </a:spcBef>
              <a:defRPr/>
            </a:pPr>
            <a:r>
              <a:rPr lang="en-US" sz="1200" dirty="0" smtClean="0"/>
              <a:t>The Branch router provides DHCP services to users connected to the inside LAN interface using the 192.168.1.0 pool.</a:t>
            </a:r>
            <a:endParaRPr lang="en-US" sz="1200" dirty="0">
              <a:latin typeface="Arial" charset="0"/>
            </a:endParaRPr>
          </a:p>
        </p:txBody>
      </p:sp>
      <p:sp>
        <p:nvSpPr>
          <p:cNvPr id="24" name="Text Box 29"/>
          <p:cNvSpPr txBox="1">
            <a:spLocks noChangeArrowheads="1"/>
          </p:cNvSpPr>
          <p:nvPr/>
        </p:nvSpPr>
        <p:spPr bwMode="auto">
          <a:xfrm>
            <a:off x="6050071" y="4083485"/>
            <a:ext cx="2830881" cy="581522"/>
          </a:xfrm>
          <a:prstGeom prst="rect">
            <a:avLst/>
          </a:prstGeom>
          <a:solidFill>
            <a:srgbClr val="FFFF9B"/>
          </a:solidFill>
          <a:ln w="12700" algn="ctr">
            <a:solidFill>
              <a:schemeClr val="tx1"/>
            </a:solidFill>
            <a:miter lim="800000"/>
            <a:headEnd/>
            <a:tailEnd/>
          </a:ln>
          <a:effectLst/>
        </p:spPr>
        <p:txBody>
          <a:bodyPr wrap="square" lIns="82124" tIns="41061" rIns="82124" bIns="41061">
            <a:spAutoFit/>
          </a:bodyPr>
          <a:lstStyle/>
          <a:p>
            <a:pPr algn="l" defTabSz="814388">
              <a:spcBef>
                <a:spcPct val="50000"/>
              </a:spcBef>
              <a:defRPr/>
            </a:pPr>
            <a:r>
              <a:rPr lang="en-US" sz="1200" dirty="0" smtClean="0"/>
              <a:t>The PAT configuration permits the inside IP addresses to share the outside IP address. </a:t>
            </a:r>
            <a:endParaRPr lang="en-US" sz="1200" dirty="0">
              <a:latin typeface="Arial" charset="0"/>
            </a:endParaRPr>
          </a:p>
        </p:txBody>
      </p:sp>
      <p:sp>
        <p:nvSpPr>
          <p:cNvPr id="48" name="Text Box 29"/>
          <p:cNvSpPr txBox="1">
            <a:spLocks noChangeArrowheads="1"/>
          </p:cNvSpPr>
          <p:nvPr/>
        </p:nvSpPr>
        <p:spPr bwMode="auto">
          <a:xfrm>
            <a:off x="6057900" y="5676666"/>
            <a:ext cx="2831440" cy="747721"/>
          </a:xfrm>
          <a:prstGeom prst="rect">
            <a:avLst/>
          </a:prstGeom>
          <a:solidFill>
            <a:schemeClr val="accent6">
              <a:lumMod val="20000"/>
              <a:lumOff val="80000"/>
            </a:schemeClr>
          </a:solidFill>
          <a:ln w="12700" algn="ctr">
            <a:solidFill>
              <a:schemeClr val="tx1"/>
            </a:solidFill>
            <a:miter lim="800000"/>
            <a:headEnd/>
            <a:tailEnd/>
          </a:ln>
          <a:effectLst/>
        </p:spPr>
        <p:txBody>
          <a:bodyPr wrap="square" lIns="82124" tIns="41061" rIns="82124" bIns="41061">
            <a:spAutoFit/>
          </a:bodyPr>
          <a:lstStyle/>
          <a:p>
            <a:pPr algn="l" defTabSz="814388">
              <a:spcBef>
                <a:spcPct val="50000"/>
              </a:spcBef>
              <a:defRPr/>
            </a:pPr>
            <a:r>
              <a:rPr lang="en-US" sz="1200" dirty="0" smtClean="0"/>
              <a:t>The static default route points to the dialer interface therefore routed traffic will trigger the dialer interface to activate.</a:t>
            </a:r>
            <a:endParaRPr lang="en-US" sz="1200" dirty="0">
              <a:latin typeface="Arial" charset="0"/>
            </a:endParaRPr>
          </a:p>
        </p:txBody>
      </p:sp>
      <p:sp>
        <p:nvSpPr>
          <p:cNvPr id="50" name="Rectangle 49"/>
          <p:cNvSpPr/>
          <p:nvPr/>
        </p:nvSpPr>
        <p:spPr>
          <a:xfrm>
            <a:off x="5559592" y="5688043"/>
            <a:ext cx="458779" cy="424732"/>
          </a:xfrm>
          <a:prstGeom prst="rect">
            <a:avLst/>
          </a:prstGeom>
        </p:spPr>
        <p:txBody>
          <a:bodyPr wrap="none">
            <a:spAutoFit/>
          </a:bodyPr>
          <a:lstStyle/>
          <a:p>
            <a:r>
              <a:rPr lang="en-US" dirty="0" smtClean="0">
                <a:sym typeface="Wingdings"/>
              </a:rPr>
              <a:t></a:t>
            </a:r>
            <a:endParaRPr lang="en-US" dirty="0"/>
          </a:p>
        </p:txBody>
      </p:sp>
      <p:sp>
        <p:nvSpPr>
          <p:cNvPr id="57" name="Rectangle 56"/>
          <p:cNvSpPr/>
          <p:nvPr/>
        </p:nvSpPr>
        <p:spPr>
          <a:xfrm>
            <a:off x="5559592" y="4811874"/>
            <a:ext cx="458780" cy="424732"/>
          </a:xfrm>
          <a:prstGeom prst="rect">
            <a:avLst/>
          </a:prstGeom>
        </p:spPr>
        <p:txBody>
          <a:bodyPr wrap="none">
            <a:spAutoFit/>
          </a:bodyPr>
          <a:lstStyle/>
          <a:p>
            <a:r>
              <a:rPr lang="en-US" dirty="0" smtClean="0">
                <a:sym typeface="Wingdings"/>
              </a:rPr>
              <a:t></a:t>
            </a:r>
            <a:endParaRPr lang="en-US" dirty="0"/>
          </a:p>
        </p:txBody>
      </p:sp>
      <p:sp>
        <p:nvSpPr>
          <p:cNvPr id="51" name="Rectangle 50"/>
          <p:cNvSpPr/>
          <p:nvPr/>
        </p:nvSpPr>
        <p:spPr>
          <a:xfrm>
            <a:off x="5559592" y="4037240"/>
            <a:ext cx="458780" cy="424732"/>
          </a:xfrm>
          <a:prstGeom prst="rect">
            <a:avLst/>
          </a:prstGeom>
        </p:spPr>
        <p:txBody>
          <a:bodyPr wrap="none">
            <a:spAutoFit/>
          </a:bodyPr>
          <a:lstStyle/>
          <a:p>
            <a:r>
              <a:rPr lang="en-US" dirty="0" smtClean="0">
                <a:solidFill>
                  <a:srgbClr val="000000"/>
                </a:solidFill>
                <a:sym typeface="Wingdings"/>
              </a:rPr>
              <a: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PPPoA</a:t>
            </a:r>
            <a:endParaRPr lang="en-US" dirty="0"/>
          </a:p>
        </p:txBody>
      </p:sp>
      <p:sp>
        <p:nvSpPr>
          <p:cNvPr id="3" name="Content Placeholder 2"/>
          <p:cNvSpPr>
            <a:spLocks noGrp="1"/>
          </p:cNvSpPr>
          <p:nvPr>
            <p:ph idx="1"/>
          </p:nvPr>
        </p:nvSpPr>
        <p:spPr/>
        <p:txBody>
          <a:bodyPr>
            <a:normAutofit/>
          </a:bodyPr>
          <a:lstStyle/>
          <a:p>
            <a:r>
              <a:rPr lang="en-US" dirty="0" smtClean="0"/>
              <a:t>Confirm that the branch router has a route pointing to the dialer interface using the</a:t>
            </a:r>
            <a:r>
              <a:rPr lang="en-US" b="1" dirty="0" smtClean="0">
                <a:latin typeface="Courier New" pitchFamily="49" charset="0"/>
                <a:cs typeface="Courier New" pitchFamily="49" charset="0"/>
              </a:rPr>
              <a:t> show ip route </a:t>
            </a:r>
            <a:r>
              <a:rPr lang="en-US" dirty="0" smtClean="0"/>
              <a:t>command. </a:t>
            </a:r>
          </a:p>
          <a:p>
            <a:pPr lvl="1"/>
            <a:r>
              <a:rPr lang="en-US" dirty="0" smtClean="0"/>
              <a:t>Verify IP connectivity using the</a:t>
            </a:r>
            <a:r>
              <a:rPr lang="en-US" b="1" dirty="0" smtClean="0">
                <a:latin typeface="Courier New" pitchFamily="49" charset="0"/>
                <a:cs typeface="Courier New" pitchFamily="49" charset="0"/>
              </a:rPr>
              <a:t> ping </a:t>
            </a:r>
            <a:r>
              <a:rPr lang="en-US" dirty="0" smtClean="0"/>
              <a:t>and</a:t>
            </a:r>
            <a:r>
              <a:rPr lang="en-US" b="1" dirty="0" smtClean="0">
                <a:latin typeface="Courier New" pitchFamily="49" charset="0"/>
                <a:cs typeface="Courier New" pitchFamily="49" charset="0"/>
              </a:rPr>
              <a:t> traceroute </a:t>
            </a:r>
            <a:r>
              <a:rPr lang="en-US" dirty="0" smtClean="0"/>
              <a:t>commands from an inside host to confirm proper PAT translation.</a:t>
            </a:r>
          </a:p>
          <a:p>
            <a:r>
              <a:rPr lang="en-US" dirty="0" smtClean="0"/>
              <a:t>Use the</a:t>
            </a:r>
            <a:r>
              <a:rPr lang="en-US" b="1" dirty="0" smtClean="0">
                <a:latin typeface="Courier New" pitchFamily="49" charset="0"/>
                <a:cs typeface="Courier New" pitchFamily="49" charset="0"/>
              </a:rPr>
              <a:t> debug ppp authentication </a:t>
            </a:r>
            <a:r>
              <a:rPr lang="en-US" dirty="0" smtClean="0"/>
              <a:t>command to debug the PPP session authentication. </a:t>
            </a:r>
          </a:p>
          <a:p>
            <a:r>
              <a:rPr lang="en-US" dirty="0" smtClean="0"/>
              <a:t>Verify ATM connectivity using the</a:t>
            </a:r>
            <a:r>
              <a:rPr lang="en-US" b="1" dirty="0" smtClean="0">
                <a:latin typeface="Courier New" pitchFamily="49" charset="0"/>
                <a:cs typeface="Courier New" pitchFamily="49" charset="0"/>
              </a:rPr>
              <a:t> debug atm events </a:t>
            </a:r>
            <a:r>
              <a:rPr lang="en-US" dirty="0" smtClean="0"/>
              <a:t>command.</a:t>
            </a:r>
          </a:p>
          <a:p>
            <a:r>
              <a:rPr lang="en-US" dirty="0" smtClean="0"/>
              <a:t>Finally, check Layer 1 connectivity and discover the DSL line status using the</a:t>
            </a:r>
            <a:r>
              <a:rPr lang="en-US" b="1" dirty="0" smtClean="0">
                <a:latin typeface="Courier New" pitchFamily="49" charset="0"/>
                <a:cs typeface="Courier New" pitchFamily="49" charset="0"/>
              </a:rPr>
              <a:t> show dsl interface atm </a:t>
            </a:r>
            <a:r>
              <a:rPr lang="en-US" dirty="0" smtClean="0"/>
              <a:t>command.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Branch Office Design Considerations</a:t>
            </a:r>
            <a:endParaRPr lang="en-US" dirty="0"/>
          </a:p>
        </p:txBody>
      </p:sp>
      <p:sp>
        <p:nvSpPr>
          <p:cNvPr id="28" name="Content Placeholder 27"/>
          <p:cNvSpPr>
            <a:spLocks noGrp="1"/>
          </p:cNvSpPr>
          <p:nvPr>
            <p:ph idx="1"/>
          </p:nvPr>
        </p:nvSpPr>
        <p:spPr/>
        <p:txBody>
          <a:bodyPr/>
          <a:lstStyle/>
          <a:p>
            <a:r>
              <a:rPr lang="en-US" dirty="0" smtClean="0"/>
              <a:t>Areas affecting branch office design include:</a:t>
            </a:r>
            <a:endParaRPr lang="en-US" dirty="0"/>
          </a:p>
        </p:txBody>
      </p:sp>
      <p:graphicFrame>
        <p:nvGraphicFramePr>
          <p:cNvPr id="30" name="Diagram 29"/>
          <p:cNvGraphicFramePr/>
          <p:nvPr/>
        </p:nvGraphicFramePr>
        <p:xfrm>
          <a:off x="1276133" y="1979525"/>
          <a:ext cx="6601775" cy="4451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Deploy broadband connectivity</a:t>
            </a:r>
          </a:p>
          <a:p>
            <a:pPr marL="457200" indent="-457200">
              <a:buFont typeface="+mj-lt"/>
              <a:buAutoNum type="arabicPeriod"/>
            </a:pPr>
            <a:r>
              <a:rPr lang="en-US" b="1" dirty="0" smtClean="0"/>
              <a:t>Configure static routing</a:t>
            </a:r>
          </a:p>
          <a:p>
            <a:pPr marL="457200" indent="-457200">
              <a:buFont typeface="+mj-lt"/>
              <a:buAutoNum type="arabicPeriod"/>
            </a:pPr>
            <a:r>
              <a:rPr lang="en-US" dirty="0" smtClean="0"/>
              <a:t>Document and verify other services</a:t>
            </a:r>
          </a:p>
          <a:p>
            <a:pPr marL="457200" indent="-457200">
              <a:buFont typeface="+mj-lt"/>
              <a:buAutoNum type="arabicPeriod"/>
            </a:pPr>
            <a:r>
              <a:rPr lang="en-US" dirty="0" smtClean="0"/>
              <a:t>Implement and tune the IPsec VPN</a:t>
            </a:r>
          </a:p>
          <a:p>
            <a:pPr marL="457200" indent="-457200">
              <a:buFont typeface="+mj-lt"/>
              <a:buAutoNum type="arabicPeriod"/>
            </a:pPr>
            <a:r>
              <a:rPr lang="en-US" dirty="0" smtClean="0"/>
              <a:t>Configure GRE tunnels</a:t>
            </a:r>
          </a:p>
          <a:p>
            <a:pPr marL="457200" indent="-457200">
              <a:buFont typeface="+mj-lt"/>
              <a:buAutoNum type="arabicPeriod"/>
            </a:pPr>
            <a:endParaRPr lang="en-US" dirty="0" smtClean="0"/>
          </a:p>
          <a:p>
            <a:pPr marL="457200" indent="-457200">
              <a:buNone/>
            </a:pPr>
            <a:r>
              <a:rPr lang="en-US" b="1" dirty="0" smtClean="0"/>
              <a:t>Note:</a:t>
            </a:r>
          </a:p>
          <a:p>
            <a:r>
              <a:rPr lang="en-US" dirty="0" smtClean="0"/>
              <a:t>For simplicity reasons, the ADSL Internet link implemented in the previous step will be replaced by a Serial link.</a:t>
            </a:r>
          </a:p>
          <a:p>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Branch Static Routing Example</a:t>
            </a:r>
            <a:endParaRPr lang="en-US" dirty="0"/>
          </a:p>
        </p:txBody>
      </p:sp>
      <p:sp>
        <p:nvSpPr>
          <p:cNvPr id="83" name="Content Placeholder 82"/>
          <p:cNvSpPr>
            <a:spLocks noGrp="1"/>
          </p:cNvSpPr>
          <p:nvPr>
            <p:ph idx="11"/>
          </p:nvPr>
        </p:nvSpPr>
        <p:spPr>
          <a:xfrm>
            <a:off x="279400" y="4058433"/>
            <a:ext cx="8520354" cy="2365672"/>
          </a:xfrm>
        </p:spPr>
        <p:txBody>
          <a:bodyPr>
            <a:noAutofit/>
          </a:bodyPr>
          <a:lstStyle/>
          <a:p>
            <a:r>
              <a:rPr lang="en-US" sz="2000" dirty="0" smtClean="0"/>
              <a:t>The HQ LAN is on network 10.10.10.0 /24. </a:t>
            </a:r>
          </a:p>
          <a:p>
            <a:pPr lvl="1"/>
            <a:r>
              <a:rPr lang="en-US" sz="1800" dirty="0" smtClean="0"/>
              <a:t>The HQ router has an Internet connection to the ISP.</a:t>
            </a:r>
          </a:p>
          <a:p>
            <a:pPr lvl="1"/>
            <a:r>
              <a:rPr lang="en-US" sz="1800" dirty="0" smtClean="0"/>
              <a:t>The corporate e-mail server is located at IP address 10.10.10.238 for internal users and at 209.165.200.238 for remote users from the Internet.</a:t>
            </a:r>
          </a:p>
          <a:p>
            <a:r>
              <a:rPr lang="en-US" sz="2000" dirty="0" smtClean="0"/>
              <a:t>The Branch router LAN is on network 192.168.1.0 /24. </a:t>
            </a:r>
          </a:p>
          <a:p>
            <a:pPr lvl="1"/>
            <a:r>
              <a:rPr lang="en-US" sz="1800" dirty="0" smtClean="0"/>
              <a:t>It also has a server accessible at IP address </a:t>
            </a:r>
            <a:r>
              <a:rPr lang="en-US" sz="1800" smtClean="0"/>
              <a:t>192.168.1.254.</a:t>
            </a:r>
            <a:endParaRPr lang="en-US" sz="1800" dirty="0" smtClean="0"/>
          </a:p>
          <a:p>
            <a:endParaRPr lang="en-US" sz="2000" dirty="0"/>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46" name="Group 45"/>
          <p:cNvGrpSpPr/>
          <p:nvPr/>
        </p:nvGrpSpPr>
        <p:grpSpPr>
          <a:xfrm>
            <a:off x="352099" y="1004562"/>
            <a:ext cx="8429625" cy="2835818"/>
            <a:chOff x="214313" y="866776"/>
            <a:chExt cx="8429625" cy="2835818"/>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1" name="Rectangle 60"/>
            <p:cNvSpPr/>
            <p:nvPr/>
          </p:nvSpPr>
          <p:spPr>
            <a:xfrm>
              <a:off x="214313" y="3157538"/>
              <a:ext cx="1428750" cy="376237"/>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p:txBody>
        </p:sp>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Branch Static Routing Example</a:t>
            </a:r>
            <a:endParaRPr lang="en-US" dirty="0"/>
          </a:p>
        </p:txBody>
      </p:sp>
      <p:sp>
        <p:nvSpPr>
          <p:cNvPr id="83" name="Content Placeholder 82"/>
          <p:cNvSpPr>
            <a:spLocks noGrp="1"/>
          </p:cNvSpPr>
          <p:nvPr>
            <p:ph idx="11"/>
          </p:nvPr>
        </p:nvSpPr>
        <p:spPr>
          <a:xfrm>
            <a:off x="279400" y="4058433"/>
            <a:ext cx="8520354" cy="2365672"/>
          </a:xfrm>
        </p:spPr>
        <p:txBody>
          <a:bodyPr>
            <a:normAutofit/>
          </a:bodyPr>
          <a:lstStyle/>
          <a:p>
            <a:r>
              <a:rPr lang="en-US" sz="2000" dirty="0" smtClean="0"/>
              <a:t>Network information is exchanged between the Branch and HQ routers using EIGRP across a private WAN link. </a:t>
            </a:r>
          </a:p>
          <a:p>
            <a:r>
              <a:rPr lang="en-US" sz="2000" dirty="0" smtClean="0"/>
              <a:t>The Branch LAN users access the Internet by using the default route propagated by the HQ router.</a:t>
            </a:r>
          </a:p>
          <a:p>
            <a:r>
              <a:rPr lang="en-US" sz="2000" dirty="0" smtClean="0"/>
              <a:t>All traffic </a:t>
            </a:r>
            <a:r>
              <a:rPr lang="en-US" sz="2000" smtClean="0"/>
              <a:t>that exits </a:t>
            </a:r>
            <a:r>
              <a:rPr lang="en-US" sz="2000" dirty="0" smtClean="0"/>
              <a:t>interface Serial 0/0/1 on the HQ router is subject to being translated by NAT.</a:t>
            </a:r>
          </a:p>
          <a:p>
            <a:endParaRPr lang="en-US" sz="2000" dirty="0" smtClean="0"/>
          </a:p>
        </p:txBody>
      </p:sp>
      <p:sp>
        <p:nvSpPr>
          <p:cNvPr id="38" name="Content Placeholder 10"/>
          <p:cNvSpPr txBox="1">
            <a:spLocks/>
          </p:cNvSpPr>
          <p:nvPr/>
        </p:nvSpPr>
        <p:spPr>
          <a:xfrm>
            <a:off x="279400" y="3705226"/>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46" name="Group 45"/>
          <p:cNvGrpSpPr/>
          <p:nvPr/>
        </p:nvGrpSpPr>
        <p:grpSpPr>
          <a:xfrm>
            <a:off x="339573" y="1017088"/>
            <a:ext cx="8429625" cy="2835818"/>
            <a:chOff x="214313" y="866776"/>
            <a:chExt cx="8429625" cy="2835818"/>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1" name="Rectangle 60"/>
            <p:cNvSpPr/>
            <p:nvPr/>
          </p:nvSpPr>
          <p:spPr>
            <a:xfrm>
              <a:off x="214313" y="3157538"/>
              <a:ext cx="1428750" cy="376237"/>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p:txBody>
        </p:sp>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Branch Static Routing Example</a:t>
            </a:r>
            <a:endParaRPr lang="en-US" dirty="0"/>
          </a:p>
        </p:txBody>
      </p:sp>
      <p:sp>
        <p:nvSpPr>
          <p:cNvPr id="83" name="Content Placeholder 82"/>
          <p:cNvSpPr>
            <a:spLocks noGrp="1"/>
          </p:cNvSpPr>
          <p:nvPr>
            <p:ph idx="11"/>
          </p:nvPr>
        </p:nvSpPr>
        <p:spPr>
          <a:xfrm>
            <a:off x="279400" y="4346531"/>
            <a:ext cx="8520354" cy="2077573"/>
          </a:xfrm>
        </p:spPr>
        <p:txBody>
          <a:bodyPr>
            <a:normAutofit/>
          </a:bodyPr>
          <a:lstStyle/>
          <a:p>
            <a:r>
              <a:rPr lang="en-US" sz="2000" dirty="0" smtClean="0"/>
              <a:t>The enterprise wishes to provide fault tolerance for branch users and has therefore provisioned an alternate link using the Internet.</a:t>
            </a:r>
          </a:p>
          <a:p>
            <a:pPr lvl="1"/>
            <a:r>
              <a:rPr lang="en-US" sz="1800" dirty="0" smtClean="0"/>
              <a:t>The new Internet connection is on subnet 209.165.200.240/29 connecting to interface Serial 0/0/1.</a:t>
            </a:r>
          </a:p>
          <a:p>
            <a:pPr lvl="1"/>
            <a:r>
              <a:rPr lang="en-US" sz="1800" dirty="0" smtClean="0"/>
              <a:t>This connection will serve as a backup route for the private WAN link.</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51" name="Group 50"/>
          <p:cNvGrpSpPr/>
          <p:nvPr/>
        </p:nvGrpSpPr>
        <p:grpSpPr>
          <a:xfrm>
            <a:off x="352099" y="1054666"/>
            <a:ext cx="8429625" cy="2835818"/>
            <a:chOff x="214313" y="866776"/>
            <a:chExt cx="8429625" cy="2835818"/>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1" name="Rectangle 60"/>
            <p:cNvSpPr/>
            <p:nvPr/>
          </p:nvSpPr>
          <p:spPr>
            <a:xfrm>
              <a:off x="214313" y="3157538"/>
              <a:ext cx="1428750" cy="376237"/>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p:txBody>
        </p:sp>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720724" y="5016500"/>
            <a:ext cx="4143375"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454024" y="3949700"/>
            <a:ext cx="2314575" cy="660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Verifying EIGRP</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787900"/>
          </a:xfrm>
          <a:ln w="12700"/>
        </p:spPr>
        <p:txBody>
          <a:bodyPr>
            <a:noAutofit/>
          </a:bodyPr>
          <a:lstStyle/>
          <a:p>
            <a:r>
              <a:rPr lang="en-US" dirty="0" smtClean="0"/>
              <a:t>Branch# </a:t>
            </a:r>
            <a:r>
              <a:rPr lang="en-US" b="1" dirty="0" smtClean="0"/>
              <a:t>show ip protocols</a:t>
            </a:r>
          </a:p>
          <a:p>
            <a:r>
              <a:rPr lang="en-US" dirty="0" smtClean="0"/>
              <a:t>Routing Protocol is "eigrp 1"</a:t>
            </a:r>
          </a:p>
          <a:p>
            <a:r>
              <a:rPr lang="en-US" dirty="0" smtClean="0"/>
              <a:t>  Outgoing update filter list for all interfaces is not set</a:t>
            </a:r>
          </a:p>
          <a:p>
            <a:r>
              <a:rPr lang="en-US" dirty="0" smtClean="0"/>
              <a:t>  Incoming update filter list for all interfaces is not set</a:t>
            </a:r>
          </a:p>
          <a:p>
            <a:r>
              <a:rPr lang="en-US" dirty="0" smtClean="0"/>
              <a:t>  Default networks flagged in outgoing updates</a:t>
            </a:r>
          </a:p>
          <a:p>
            <a:r>
              <a:rPr lang="en-US" dirty="0" smtClean="0"/>
              <a:t>  Default networks accepted from incoming updates</a:t>
            </a:r>
          </a:p>
          <a:p>
            <a:r>
              <a:rPr lang="en-US" dirty="0" smtClean="0"/>
              <a:t>  EIGRP metric weight K1=1, K2=0, K3=1, K4=0, K5=0</a:t>
            </a:r>
          </a:p>
          <a:p>
            <a:r>
              <a:rPr lang="en-US" dirty="0" smtClean="0"/>
              <a:t>  EIGRP maximum hopcount 100</a:t>
            </a:r>
          </a:p>
          <a:p>
            <a:r>
              <a:rPr lang="en-US" dirty="0" smtClean="0"/>
              <a:t>  EIGRP maximum metric variance 1</a:t>
            </a:r>
          </a:p>
          <a:p>
            <a:r>
              <a:rPr lang="en-US" dirty="0" smtClean="0"/>
              <a:t>  Redistributing: eigrp 1</a:t>
            </a:r>
          </a:p>
          <a:p>
            <a:r>
              <a:rPr lang="en-US" dirty="0" smtClean="0"/>
              <a:t>  EIGRP NSF-aware route hold timer is 240s</a:t>
            </a:r>
          </a:p>
          <a:p>
            <a:r>
              <a:rPr lang="en-US" dirty="0" smtClean="0"/>
              <a:t>  Automatic network summarization is not in effect</a:t>
            </a:r>
          </a:p>
          <a:p>
            <a:r>
              <a:rPr lang="en-US" dirty="0" smtClean="0"/>
              <a:t>  Maximum path: 4</a:t>
            </a:r>
          </a:p>
          <a:p>
            <a:r>
              <a:rPr lang="en-US" dirty="0" smtClean="0"/>
              <a:t>  Routing for Networks:</a:t>
            </a:r>
          </a:p>
          <a:p>
            <a:r>
              <a:rPr lang="en-US" dirty="0" smtClean="0"/>
              <a:t>    172.16.1.0/30</a:t>
            </a:r>
          </a:p>
          <a:p>
            <a:r>
              <a:rPr lang="en-US" dirty="0" smtClean="0"/>
              <a:t>    192.168.1.0</a:t>
            </a:r>
          </a:p>
          <a:p>
            <a:r>
              <a:rPr lang="en-US" dirty="0" smtClean="0"/>
              <a:t>  Routing Information Sources:</a:t>
            </a:r>
          </a:p>
          <a:p>
            <a:r>
              <a:rPr lang="en-US" dirty="0" smtClean="0"/>
              <a:t>    Gateway         Distance      Last Update</a:t>
            </a:r>
          </a:p>
          <a:p>
            <a:r>
              <a:rPr lang="en-US" dirty="0" smtClean="0"/>
              <a:t>    172.16.1.1            90      00:08:19</a:t>
            </a:r>
          </a:p>
          <a:p>
            <a:r>
              <a:rPr lang="en-US" dirty="0" smtClean="0"/>
              <a:t>  Distance: internal 90 external 170</a:t>
            </a:r>
          </a:p>
          <a:p>
            <a:endParaRPr lang="en-US" dirty="0" smtClean="0"/>
          </a:p>
          <a:p>
            <a:r>
              <a:rPr lang="en-US" dirty="0" smtClean="0"/>
              <a:t>Branch#</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27024" y="5232400"/>
            <a:ext cx="70135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314324" y="3314700"/>
            <a:ext cx="59467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27024" y="4775200"/>
            <a:ext cx="73564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Verifying EIGRP</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787900"/>
          </a:xfrm>
          <a:ln w="12700"/>
        </p:spPr>
        <p:txBody>
          <a:bodyPr>
            <a:noAutofit/>
          </a:bodyPr>
          <a:lstStyle/>
          <a:p>
            <a:r>
              <a:rPr lang="en-US" dirty="0" smtClean="0"/>
              <a:t>Branch# </a:t>
            </a:r>
            <a:r>
              <a:rPr lang="en-US" b="1" dirty="0" smtClean="0"/>
              <a:t>show ip route</a:t>
            </a:r>
          </a:p>
          <a:p>
            <a:r>
              <a:rPr lang="en-US" dirty="0" smtClean="0"/>
              <a:t>*Mar 26 03:45:38.207: %SYS-5-CONFIG_I: Configured from console by consolee</a:t>
            </a:r>
          </a:p>
          <a:p>
            <a:r>
              <a:rPr lang="en-US" dirty="0" smtClean="0"/>
              <a:t>Codes: C - connected, S - static, R - RIP, M - mobile, B - BGP</a:t>
            </a:r>
          </a:p>
          <a:p>
            <a:r>
              <a:rPr lang="en-US" dirty="0" smtClean="0"/>
              <a:t>       D - EIGRP, EX - EIGRP external, O - OSPF, IA - OSPF inter area </a:t>
            </a:r>
          </a:p>
          <a:p>
            <a:r>
              <a:rPr lang="en-US" dirty="0" smtClean="0"/>
              <a:t>       N1 - OSPF NSSA external type 1, N2 - OSPF NSSA external type 2</a:t>
            </a:r>
          </a:p>
          <a:p>
            <a:r>
              <a:rPr lang="en-US" dirty="0" smtClean="0"/>
              <a:t>       E1 - OSPF external type 1, E2 - OSPF external type 2</a:t>
            </a:r>
          </a:p>
          <a:p>
            <a:r>
              <a:rPr lang="en-US" dirty="0" smtClean="0"/>
              <a:t>       i - IS-IS, su - IS-IS summary, L1 - IS-IS level-1, L2 - IS-IS level-2</a:t>
            </a:r>
          </a:p>
          <a:p>
            <a:r>
              <a:rPr lang="en-US" dirty="0" smtClean="0"/>
              <a:t>       ia - IS-IS inter area, * - candidate default, U - per-user static route</a:t>
            </a:r>
          </a:p>
          <a:p>
            <a:r>
              <a:rPr lang="en-US" dirty="0" smtClean="0"/>
              <a:t>       o - ODR, P - periodic downloaded static route</a:t>
            </a:r>
          </a:p>
          <a:p>
            <a:endParaRPr lang="en-US" dirty="0" smtClean="0"/>
          </a:p>
          <a:p>
            <a:r>
              <a:rPr lang="en-US" dirty="0" smtClean="0"/>
              <a:t>Gateway of last resort is 172.16.1.1 to network 0.0.0.0</a:t>
            </a:r>
          </a:p>
          <a:p>
            <a:endParaRPr lang="en-US" dirty="0" smtClean="0"/>
          </a:p>
          <a:p>
            <a:r>
              <a:rPr lang="en-US" dirty="0" smtClean="0"/>
              <a:t>     172.16.0.0/30 is subnetted, 1 subnets</a:t>
            </a:r>
          </a:p>
          <a:p>
            <a:r>
              <a:rPr lang="en-US" dirty="0" smtClean="0"/>
              <a:t>C       172.16.1.0 is directly connected, Serial0/0/0</a:t>
            </a:r>
          </a:p>
          <a:p>
            <a:r>
              <a:rPr lang="en-US" dirty="0" smtClean="0"/>
              <a:t>     209.165.200.0/29 is subnetted, 1 subnets</a:t>
            </a:r>
          </a:p>
          <a:p>
            <a:r>
              <a:rPr lang="en-US" dirty="0" smtClean="0"/>
              <a:t>C       209.165.200.240 is directly connected, Serial0/0/1</a:t>
            </a:r>
          </a:p>
          <a:p>
            <a:r>
              <a:rPr lang="en-US" dirty="0" smtClean="0"/>
              <a:t>     10.0.0.0/24 is subnetted, 1 subnets</a:t>
            </a:r>
          </a:p>
          <a:p>
            <a:r>
              <a:rPr lang="en-US" dirty="0" smtClean="0"/>
              <a:t>D       10.10.10.0 [90/2172416] via 172.16.1.1, 00:00:17, Serial0/0/0</a:t>
            </a:r>
          </a:p>
          <a:p>
            <a:r>
              <a:rPr lang="en-US" dirty="0" smtClean="0"/>
              <a:t>C    192.168.1.0/24 is directly connected, FastEthernet0/0</a:t>
            </a:r>
          </a:p>
          <a:p>
            <a:r>
              <a:rPr lang="en-US" dirty="0" smtClean="0"/>
              <a:t>D*EX 0.0.0.0/0 [170/2681856] via 172.16.1.1, 00:00:17, Serial0/0/0</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517524" y="3949700"/>
            <a:ext cx="3101976"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352424" y="2222500"/>
            <a:ext cx="6254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52424" y="2438400"/>
            <a:ext cx="73564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Connectivity to the Email Server</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3352800"/>
          </a:xfrm>
          <a:ln w="12700"/>
        </p:spPr>
        <p:txBody>
          <a:bodyPr>
            <a:noAutofit/>
          </a:bodyPr>
          <a:lstStyle/>
          <a:p>
            <a:r>
              <a:rPr lang="en-US" dirty="0" smtClean="0"/>
              <a:t>Branch# </a:t>
            </a:r>
            <a:r>
              <a:rPr lang="en-US" b="1" dirty="0" smtClean="0"/>
              <a:t>ping 10.10.10.238 source 192.168.1.1</a:t>
            </a:r>
          </a:p>
          <a:p>
            <a:endParaRPr lang="en-US" dirty="0" smtClean="0"/>
          </a:p>
          <a:p>
            <a:r>
              <a:rPr lang="en-US" dirty="0" smtClean="0"/>
              <a:t>Type escape sequence to abort.</a:t>
            </a:r>
          </a:p>
          <a:p>
            <a:r>
              <a:rPr lang="en-US" dirty="0" smtClean="0"/>
              <a:t>Sending 5, 100-byte ICMP Echos to 10.10.10.238, timeout is 2 seconds:</a:t>
            </a:r>
          </a:p>
          <a:p>
            <a:r>
              <a:rPr lang="en-US" dirty="0" smtClean="0"/>
              <a:t>Packet sent with a source address of 192.168.1.1 </a:t>
            </a:r>
          </a:p>
          <a:p>
            <a:r>
              <a:rPr lang="en-US" dirty="0" smtClean="0"/>
              <a:t>!!!!!</a:t>
            </a:r>
          </a:p>
          <a:p>
            <a:r>
              <a:rPr lang="en-US" dirty="0" smtClean="0"/>
              <a:t>Success rate is 100 percent (5/5), round-trip min/avg/max = 1/2/4 ms</a:t>
            </a:r>
          </a:p>
          <a:p>
            <a:r>
              <a:rPr lang="en-US" dirty="0" smtClean="0"/>
              <a:t>Branch#</a:t>
            </a:r>
          </a:p>
          <a:p>
            <a:r>
              <a:rPr lang="en-US" dirty="0" smtClean="0"/>
              <a:t>Branch# </a:t>
            </a:r>
            <a:r>
              <a:rPr lang="en-US" b="1" dirty="0" smtClean="0"/>
              <a:t>trace 10.10.10.238 source 192.168.1.1 </a:t>
            </a:r>
          </a:p>
          <a:p>
            <a:endParaRPr lang="en-US" dirty="0" smtClean="0"/>
          </a:p>
          <a:p>
            <a:r>
              <a:rPr lang="en-US" dirty="0" smtClean="0"/>
              <a:t>Type escape sequence to abort.</a:t>
            </a:r>
          </a:p>
          <a:p>
            <a:r>
              <a:rPr lang="en-US" dirty="0" smtClean="0"/>
              <a:t>Tracing the route to 10.10.10.238</a:t>
            </a:r>
          </a:p>
          <a:p>
            <a:endParaRPr lang="en-US" dirty="0" smtClean="0"/>
          </a:p>
          <a:p>
            <a:r>
              <a:rPr lang="en-US" dirty="0" smtClean="0"/>
              <a:t>  1 172.16.1.1 0 msec 0 msec * </a:t>
            </a:r>
          </a:p>
          <a:p>
            <a:r>
              <a:rPr lang="en-US" dirty="0" smtClean="0"/>
              <a:t>Branch#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517524" y="3949700"/>
            <a:ext cx="3584576" cy="444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352424" y="2222500"/>
            <a:ext cx="6254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52424" y="2438400"/>
            <a:ext cx="76358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Connectivity to the ISP Website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3670300"/>
          </a:xfrm>
          <a:ln w="12700"/>
        </p:spPr>
        <p:txBody>
          <a:bodyPr>
            <a:noAutofit/>
          </a:bodyPr>
          <a:lstStyle/>
          <a:p>
            <a:r>
              <a:rPr lang="en-US" dirty="0" smtClean="0"/>
              <a:t>Branch# </a:t>
            </a:r>
            <a:r>
              <a:rPr lang="en-US" b="1" dirty="0" smtClean="0"/>
              <a:t>ping 209.165.202.211 source 192.168.1.1 </a:t>
            </a:r>
          </a:p>
          <a:p>
            <a:endParaRPr lang="en-US" dirty="0" smtClean="0"/>
          </a:p>
          <a:p>
            <a:r>
              <a:rPr lang="en-US" dirty="0" smtClean="0"/>
              <a:t>Type escape sequence to abort.</a:t>
            </a:r>
          </a:p>
          <a:p>
            <a:r>
              <a:rPr lang="en-US" dirty="0" smtClean="0"/>
              <a:t>Sending 5, 100-byte ICMP Echos to 209.165.202.211, timeout is 2 seconds:</a:t>
            </a:r>
          </a:p>
          <a:p>
            <a:r>
              <a:rPr lang="en-US" dirty="0" smtClean="0"/>
              <a:t>Packet sent with a source address of 192.168.1.1 </a:t>
            </a:r>
          </a:p>
          <a:p>
            <a:r>
              <a:rPr lang="en-US" dirty="0" smtClean="0"/>
              <a:t>!!!!!</a:t>
            </a:r>
          </a:p>
          <a:p>
            <a:r>
              <a:rPr lang="en-US" dirty="0" smtClean="0"/>
              <a:t>Success rate is 100 percent (5/5), round-trip min/avg/max = 32/32/32 ms</a:t>
            </a:r>
          </a:p>
          <a:p>
            <a:r>
              <a:rPr lang="en-US" dirty="0" smtClean="0"/>
              <a:t>Branch#</a:t>
            </a:r>
          </a:p>
          <a:p>
            <a:r>
              <a:rPr lang="en-US" dirty="0" smtClean="0"/>
              <a:t>Branch# </a:t>
            </a:r>
            <a:r>
              <a:rPr lang="en-US" b="1" dirty="0" smtClean="0"/>
              <a:t>trace 209.165.202.211 source 192.168.1.1</a:t>
            </a:r>
          </a:p>
          <a:p>
            <a:endParaRPr lang="en-US" dirty="0" smtClean="0"/>
          </a:p>
          <a:p>
            <a:r>
              <a:rPr lang="en-US" dirty="0" smtClean="0"/>
              <a:t>Type escape sequence to abort.</a:t>
            </a:r>
          </a:p>
          <a:p>
            <a:r>
              <a:rPr lang="en-US" dirty="0" smtClean="0"/>
              <a:t>Tracing the route to 209.165.202.211</a:t>
            </a:r>
          </a:p>
          <a:p>
            <a:endParaRPr lang="en-US" dirty="0" smtClean="0"/>
          </a:p>
          <a:p>
            <a:r>
              <a:rPr lang="en-US" dirty="0" smtClean="0"/>
              <a:t>  1 172.16.1.1 0 msec 0 msec 0 msec</a:t>
            </a:r>
          </a:p>
          <a:p>
            <a:r>
              <a:rPr lang="en-US" dirty="0" smtClean="0"/>
              <a:t>  2 209.165.200.225 16 msec 16 msec * </a:t>
            </a:r>
          </a:p>
          <a:p>
            <a:r>
              <a:rPr lang="en-US" dirty="0" smtClean="0"/>
              <a:t>Branch#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a Default Floating Static Route</a:t>
            </a:r>
            <a:endParaRPr lang="en-US" dirty="0"/>
          </a:p>
        </p:txBody>
      </p:sp>
      <p:sp>
        <p:nvSpPr>
          <p:cNvPr id="83" name="Content Placeholder 82"/>
          <p:cNvSpPr>
            <a:spLocks noGrp="1"/>
          </p:cNvSpPr>
          <p:nvPr>
            <p:ph idx="11"/>
          </p:nvPr>
        </p:nvSpPr>
        <p:spPr>
          <a:xfrm>
            <a:off x="279400" y="4709786"/>
            <a:ext cx="8520354" cy="1714318"/>
          </a:xfrm>
        </p:spPr>
        <p:txBody>
          <a:bodyPr>
            <a:normAutofit/>
          </a:bodyPr>
          <a:lstStyle/>
          <a:p>
            <a:r>
              <a:rPr lang="en-US" sz="2000" dirty="0" smtClean="0"/>
              <a:t>To enable the Internet link should the private WAN link fail, a default floating static route has been configured. </a:t>
            </a:r>
          </a:p>
          <a:p>
            <a:r>
              <a:rPr lang="en-US" sz="2000" dirty="0" smtClean="0"/>
              <a:t>Notice that the assigned administrative distance is greater than the current default route in the routing table with an administrative distance of 170. </a:t>
            </a:r>
            <a:endParaRPr lang="en-US" sz="1800" dirty="0" smtClean="0"/>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94" name="Group 93"/>
          <p:cNvGrpSpPr/>
          <p:nvPr/>
        </p:nvGrpSpPr>
        <p:grpSpPr>
          <a:xfrm>
            <a:off x="327047" y="1004562"/>
            <a:ext cx="8429625" cy="2835818"/>
            <a:chOff x="214313" y="866776"/>
            <a:chExt cx="8429625" cy="2835818"/>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1" name="Rectangle 60"/>
            <p:cNvSpPr/>
            <p:nvPr/>
          </p:nvSpPr>
          <p:spPr>
            <a:xfrm>
              <a:off x="214313" y="3157538"/>
              <a:ext cx="1428750" cy="376237"/>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p:txBody>
        </p:sp>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grpSp>
      <p:sp>
        <p:nvSpPr>
          <p:cNvPr id="93" name="Rectangle 92"/>
          <p:cNvSpPr/>
          <p:nvPr/>
        </p:nvSpPr>
        <p:spPr bwMode="auto">
          <a:xfrm>
            <a:off x="2004294" y="4099142"/>
            <a:ext cx="47275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 name="Text Placeholder 14"/>
          <p:cNvSpPr txBox="1">
            <a:spLocks/>
          </p:cNvSpPr>
          <p:nvPr/>
        </p:nvSpPr>
        <p:spPr>
          <a:xfrm>
            <a:off x="267569" y="4086442"/>
            <a:ext cx="8475598" cy="5207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route 0.0.0.0 0.0.0.0 209.165.200.241 171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exit </a:t>
            </a:r>
            <a:endParaRPr kumimoji="0" lang="en-US" sz="1400" b="1" i="0" u="none" strike="noStrike" kern="0" cap="none" spc="0" normalizeH="0" baseline="0" noProof="0" dirty="0" smtClean="0">
              <a:ln>
                <a:noFill/>
              </a:ln>
              <a:solidFill>
                <a:schemeClr val="tx1"/>
              </a:solidFill>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327024" y="4102100"/>
            <a:ext cx="50323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14324" y="3924300"/>
            <a:ext cx="66071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Test the Floating Static Route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8" y="1143000"/>
            <a:ext cx="8572501" cy="4597400"/>
          </a:xfrm>
          <a:ln w="12700"/>
        </p:spPr>
        <p:txBody>
          <a:bodyPr>
            <a:noAutofit/>
          </a:bodyPr>
          <a:lstStyle/>
          <a:p>
            <a:r>
              <a:rPr lang="en-US" dirty="0" smtClean="0"/>
              <a:t>Branch# </a:t>
            </a:r>
            <a:r>
              <a:rPr lang="en-US" b="1" dirty="0" smtClean="0"/>
              <a:t>debug ip routing</a:t>
            </a:r>
          </a:p>
          <a:p>
            <a:r>
              <a:rPr lang="en-US" dirty="0" smtClean="0"/>
              <a:t>IP routing debugging is on</a:t>
            </a:r>
          </a:p>
          <a:p>
            <a:r>
              <a:rPr lang="en-US" dirty="0" smtClean="0"/>
              <a:t>Branch# </a:t>
            </a:r>
            <a:r>
              <a:rPr lang="en-US" b="1" dirty="0" smtClean="0"/>
              <a:t>conf t</a:t>
            </a:r>
          </a:p>
          <a:p>
            <a:r>
              <a:rPr lang="en-US" dirty="0" smtClean="0"/>
              <a:t>Enter configuration commands, one per line.  End with CNTL/Z.</a:t>
            </a:r>
          </a:p>
          <a:p>
            <a:r>
              <a:rPr lang="en-US" dirty="0" smtClean="0"/>
              <a:t>Branch(config)# </a:t>
            </a:r>
            <a:r>
              <a:rPr lang="en-US" b="1" dirty="0" smtClean="0"/>
              <a:t>int s0/0/0</a:t>
            </a:r>
          </a:p>
          <a:p>
            <a:r>
              <a:rPr lang="en-US" dirty="0" smtClean="0"/>
              <a:t>Branch(config-if)# </a:t>
            </a:r>
            <a:r>
              <a:rPr lang="en-US" b="1" dirty="0" smtClean="0"/>
              <a:t>shutdown</a:t>
            </a:r>
            <a:r>
              <a:rPr lang="en-US" dirty="0" smtClean="0"/>
              <a:t> </a:t>
            </a:r>
          </a:p>
          <a:p>
            <a:r>
              <a:rPr lang="en-US" dirty="0" smtClean="0"/>
              <a:t>Branch(config-if)#</a:t>
            </a:r>
          </a:p>
          <a:p>
            <a:r>
              <a:rPr lang="en-US" dirty="0" smtClean="0"/>
              <a:t>*Mar 26 06:22:23.759: RT: is_up: Serial0/0/0 0 state: 6 sub state: 1 line: 0 has_route: True</a:t>
            </a:r>
          </a:p>
          <a:p>
            <a:r>
              <a:rPr lang="en-US" dirty="0" smtClean="0"/>
              <a:t>*Mar 26 06:22:23.759: RT: interface Serial0/0/0 removed from routing table</a:t>
            </a:r>
          </a:p>
          <a:p>
            <a:r>
              <a:rPr lang="en-US" dirty="0" smtClean="0"/>
              <a:t>*Mar 26 06:22:23.759: RT: del 172.16.1.0/30 via 0.0.0.0, connected metric [0/0]</a:t>
            </a:r>
          </a:p>
          <a:p>
            <a:r>
              <a:rPr lang="en-US" dirty="0" smtClean="0"/>
              <a:t>*Mar 26 06:22:23.759: RT: delete subnet route to 172.16.1.0/30</a:t>
            </a:r>
          </a:p>
          <a:p>
            <a:r>
              <a:rPr lang="en-US" dirty="0" smtClean="0"/>
              <a:t>*Mar 26 06:22:23.759: RT: NET-RED 172.16.1.0/30</a:t>
            </a:r>
          </a:p>
          <a:p>
            <a:r>
              <a:rPr lang="en-US" dirty="0" smtClean="0"/>
              <a:t>*Mar 26 06:22:23.759: RT: delete network route to 172.16.0.0</a:t>
            </a:r>
          </a:p>
          <a:p>
            <a:r>
              <a:rPr lang="en-US" dirty="0" smtClean="0"/>
              <a:t>*Mar 26 06:22:23.759: RT: NET-RED 172.16.0.0/16</a:t>
            </a:r>
          </a:p>
          <a:p>
            <a:r>
              <a:rPr lang="en-US" dirty="0" smtClean="0"/>
              <a:t>*Mar 26 06:22:23.759: RT: Pruning routes for Serial0/0/0 (3)</a:t>
            </a:r>
          </a:p>
          <a:p>
            <a:r>
              <a:rPr lang="en-US" dirty="0" smtClean="0"/>
              <a:t>*Mar 26 06:22:23.763: RT: delete route to 10.10.10.0 via 172.16.1.1, Serial0/0/0</a:t>
            </a:r>
          </a:p>
          <a:p>
            <a:r>
              <a:rPr lang="en-US" dirty="0" smtClean="0"/>
              <a:t>*Mar 26 06:22:23.763: RT: no routes to 10.10.10.0, flushing</a:t>
            </a:r>
          </a:p>
          <a:p>
            <a:endParaRPr lang="en-US" dirty="0" smtClean="0"/>
          </a:p>
          <a:p>
            <a:r>
              <a:rPr lang="en-US" dirty="0" smtClean="0"/>
              <a:t>&lt;Continued&gt;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Thin Branch</a:t>
            </a:r>
            <a:endParaRPr lang="en-US" dirty="0"/>
          </a:p>
        </p:txBody>
      </p:sp>
      <p:sp>
        <p:nvSpPr>
          <p:cNvPr id="3" name="Content Placeholder 2"/>
          <p:cNvSpPr>
            <a:spLocks noGrp="1"/>
          </p:cNvSpPr>
          <p:nvPr>
            <p:ph idx="1"/>
          </p:nvPr>
        </p:nvSpPr>
        <p:spPr/>
        <p:txBody>
          <a:bodyPr/>
          <a:lstStyle/>
          <a:p>
            <a:r>
              <a:rPr lang="en-US" smtClean="0"/>
              <a:t>The “thin branch” is a trend that is increasing in popularity and is mostly due to data centers and branch consolidations.</a:t>
            </a:r>
          </a:p>
          <a:p>
            <a:r>
              <a:rPr lang="en-US" smtClean="0"/>
              <a:t>Services which were either provided on servers or appliances can now be deployed on a Cisco ISR including:</a:t>
            </a:r>
          </a:p>
          <a:p>
            <a:pPr lvl="2"/>
            <a:r>
              <a:rPr lang="en-US" smtClean="0"/>
              <a:t>Voice</a:t>
            </a:r>
          </a:p>
          <a:p>
            <a:pPr lvl="2"/>
            <a:r>
              <a:rPr lang="en-US" smtClean="0"/>
              <a:t>Application firewall</a:t>
            </a:r>
          </a:p>
          <a:p>
            <a:pPr lvl="2"/>
            <a:r>
              <a:rPr lang="en-US" smtClean="0"/>
              <a:t>Intrusion prevention</a:t>
            </a:r>
          </a:p>
          <a:p>
            <a:pPr lvl="2"/>
            <a:r>
              <a:rPr lang="en-US" smtClean="0"/>
              <a:t>Virtual private network</a:t>
            </a:r>
          </a:p>
          <a:p>
            <a:pPr lvl="2"/>
            <a:r>
              <a:rPr lang="en-US" smtClean="0"/>
              <a:t>WAN optimization</a:t>
            </a:r>
          </a:p>
          <a:p>
            <a:pPr lvl="2"/>
            <a:r>
              <a:rPr lang="en-US" smtClean="0"/>
              <a:t>Wireless</a:t>
            </a:r>
          </a:p>
          <a:p>
            <a:pPr lvl="2"/>
            <a:r>
              <a:rPr lang="en-US" smtClean="0"/>
              <a:t>WAN backup</a:t>
            </a:r>
          </a:p>
          <a:p>
            <a:r>
              <a:rPr lang="en-US" smtClean="0"/>
              <a:t>This approach has no impact on end-user productivity.</a:t>
            </a: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327024" y="3111500"/>
            <a:ext cx="77882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288923" y="2413000"/>
            <a:ext cx="7991477" cy="482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01624" y="1790700"/>
            <a:ext cx="8207376" cy="304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Test the Floating Static Route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8" y="1143000"/>
            <a:ext cx="8572501" cy="4152900"/>
          </a:xfrm>
          <a:ln w="12700"/>
        </p:spPr>
        <p:txBody>
          <a:bodyPr>
            <a:noAutofit/>
          </a:bodyPr>
          <a:lstStyle/>
          <a:p>
            <a:r>
              <a:rPr lang="en-US" dirty="0" smtClean="0"/>
              <a:t> Mar 26 06:22:23.763: RT: NET-RED 10.10.10.0/24</a:t>
            </a:r>
          </a:p>
          <a:p>
            <a:r>
              <a:rPr lang="en-US" dirty="0" smtClean="0"/>
              <a:t>*Mar 26 06:22:23.767: RT: delete network route to 10.0.0.0</a:t>
            </a:r>
          </a:p>
          <a:p>
            <a:r>
              <a:rPr lang="en-US" dirty="0" smtClean="0"/>
              <a:t>*Mar 26 06:22:23.767: RT: NET-RED 10.0.0.0/8</a:t>
            </a:r>
          </a:p>
          <a:p>
            <a:r>
              <a:rPr lang="en-US" dirty="0" smtClean="0"/>
              <a:t>*Mar 26 06:22:23.767: RT: delete route to 0.0.0.0 via 172.16.1.1, Serial0/0/0</a:t>
            </a:r>
          </a:p>
          <a:p>
            <a:r>
              <a:rPr lang="en-US" dirty="0" smtClean="0"/>
              <a:t>*Mar 26 06:22:23.767: RT: no routes to 0.0.0.0, flushing</a:t>
            </a:r>
          </a:p>
          <a:p>
            <a:r>
              <a:rPr lang="en-US" dirty="0" smtClean="0"/>
              <a:t>*Mar 26 06:22:23.767: RT: NET-RED 0.0.0.0/0</a:t>
            </a:r>
          </a:p>
          <a:p>
            <a:r>
              <a:rPr lang="en-US" dirty="0" smtClean="0"/>
              <a:t>*Mar 26 06:22:23.771: RT: add 0.0.0.0/0 via 209.165.200.241, static metric [171/0]</a:t>
            </a:r>
          </a:p>
          <a:p>
            <a:r>
              <a:rPr lang="en-US" dirty="0" smtClean="0"/>
              <a:t>*Mar 26 06:22:23.771: RT: NET-RED 0.0.0.0/0</a:t>
            </a:r>
          </a:p>
          <a:p>
            <a:r>
              <a:rPr lang="en-US" dirty="0" smtClean="0"/>
              <a:t>*Mar 26 06:22:23.771: RT: default path is now 0.0.0.0 via 209.165.200.241</a:t>
            </a:r>
          </a:p>
          <a:p>
            <a:r>
              <a:rPr lang="en-US" dirty="0" smtClean="0"/>
              <a:t>*Mar 26 06:22:23.771: RT: new default network 0.0.0.0</a:t>
            </a:r>
          </a:p>
          <a:p>
            <a:r>
              <a:rPr lang="en-US" dirty="0" smtClean="0"/>
              <a:t>*Mar 26 06:22:23.771: RT: NET-RED 0.0.0.0/0</a:t>
            </a:r>
          </a:p>
          <a:p>
            <a:r>
              <a:rPr lang="en-US" dirty="0" smtClean="0"/>
              <a:t>*Mar 26 06:22:23.771: %DUAL-5-NBRCHANGE: IP-EIGRP(0) 1: Neighbor 172.16.1.1 (Serial0/0/0) is down: interface down</a:t>
            </a:r>
          </a:p>
          <a:p>
            <a:r>
              <a:rPr lang="en-US" dirty="0" smtClean="0"/>
              <a:t>Branch(config-if)# </a:t>
            </a:r>
            <a:r>
              <a:rPr lang="en-US" b="1" dirty="0" smtClean="0"/>
              <a:t>end</a:t>
            </a:r>
          </a:p>
          <a:p>
            <a:r>
              <a:rPr lang="en-US" dirty="0" smtClean="0"/>
              <a:t>Branch# </a:t>
            </a:r>
            <a:r>
              <a:rPr lang="en-US" b="1" dirty="0" smtClean="0"/>
              <a:t>undebug all</a:t>
            </a:r>
          </a:p>
          <a:p>
            <a:r>
              <a:rPr lang="en-US" dirty="0" smtClean="0"/>
              <a:t>All possible debugging has been turned off</a:t>
            </a:r>
          </a:p>
          <a:p>
            <a:r>
              <a:rPr lang="en-US" dirty="0" smtClean="0"/>
              <a:t>Branch#</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314324" y="4368800"/>
            <a:ext cx="4498976"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27024" y="3086100"/>
            <a:ext cx="6442076"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the Routing Table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8" y="1143000"/>
            <a:ext cx="8572501" cy="3771900"/>
          </a:xfrm>
          <a:ln w="12700"/>
        </p:spPr>
        <p:txBody>
          <a:bodyPr>
            <a:noAutofit/>
          </a:bodyPr>
          <a:lstStyle/>
          <a:p>
            <a:r>
              <a:rPr lang="en-US" dirty="0" smtClean="0"/>
              <a:t>Branch# </a:t>
            </a:r>
            <a:r>
              <a:rPr lang="en-US" b="1" dirty="0" smtClean="0"/>
              <a:t>show ip route</a:t>
            </a:r>
            <a:endParaRPr lang="en-US" dirty="0" smtClean="0"/>
          </a:p>
          <a:p>
            <a:r>
              <a:rPr lang="en-US" dirty="0" smtClean="0"/>
              <a:t>Codes: C - connected, S - static, R - RIP, M - mobile, B - BGP</a:t>
            </a:r>
          </a:p>
          <a:p>
            <a:r>
              <a:rPr lang="en-US" dirty="0" smtClean="0"/>
              <a:t>       D - EIGRP, EX - EIGRP external, O - OSPF, IA - OSPF inter area </a:t>
            </a:r>
          </a:p>
          <a:p>
            <a:r>
              <a:rPr lang="en-US" dirty="0" smtClean="0"/>
              <a:t>       N1 - OSPF NSSA external type 1, N2 - OSPF NSSA external type 2</a:t>
            </a:r>
          </a:p>
          <a:p>
            <a:r>
              <a:rPr lang="en-US" dirty="0" smtClean="0"/>
              <a:t>       E1 - OSPF external type 1, E2 - OSPF external type 2</a:t>
            </a:r>
          </a:p>
          <a:p>
            <a:r>
              <a:rPr lang="en-US" dirty="0" smtClean="0"/>
              <a:t>       i - IS-IS, su - IS-IS summary, L1 - IS-IS level-1, L2 - IS-IS level-2</a:t>
            </a:r>
          </a:p>
          <a:p>
            <a:r>
              <a:rPr lang="en-US" dirty="0" smtClean="0"/>
              <a:t>       ia - IS-IS inter area, * - candidate default, U - per-user static route</a:t>
            </a:r>
          </a:p>
          <a:p>
            <a:r>
              <a:rPr lang="en-US" dirty="0" smtClean="0"/>
              <a:t>       o - ODR, P - periodic downloaded static route</a:t>
            </a:r>
          </a:p>
          <a:p>
            <a:r>
              <a:rPr lang="en-US" dirty="0" smtClean="0"/>
              <a:t> </a:t>
            </a:r>
          </a:p>
          <a:p>
            <a:r>
              <a:rPr lang="en-US" dirty="0" smtClean="0"/>
              <a:t>Gateway of last resort is 209.165.200.241 to network 0.0.0.0</a:t>
            </a:r>
          </a:p>
          <a:p>
            <a:r>
              <a:rPr lang="en-US" dirty="0" smtClean="0"/>
              <a:t> </a:t>
            </a:r>
          </a:p>
          <a:p>
            <a:r>
              <a:rPr lang="en-US" dirty="0" smtClean="0"/>
              <a:t>     209.165.200.0/29 is subnetted, 1 subnets</a:t>
            </a:r>
          </a:p>
          <a:p>
            <a:r>
              <a:rPr lang="en-US" dirty="0" smtClean="0"/>
              <a:t>C       209.165.200.240 is directly connected, Serial0/0/1</a:t>
            </a:r>
          </a:p>
          <a:p>
            <a:r>
              <a:rPr lang="en-US" dirty="0" smtClean="0"/>
              <a:t>     192.168.1.0/24 is variably subnetted, 2 subnets, 2 masks</a:t>
            </a:r>
          </a:p>
          <a:p>
            <a:r>
              <a:rPr lang="en-US" dirty="0" smtClean="0"/>
              <a:t>C       192.168.1.0/24 is directly connected, FastEthernet0/0</a:t>
            </a:r>
          </a:p>
          <a:p>
            <a:r>
              <a:rPr lang="en-US" dirty="0" smtClean="0"/>
              <a:t>S*   0.0.0.0/0 [171/0] via 209.165.200.241</a:t>
            </a:r>
          </a:p>
          <a:p>
            <a:r>
              <a:rPr lang="en-US" dirty="0" smtClean="0"/>
              <a:t>Branch#</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52424" y="2222500"/>
            <a:ext cx="6254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52424" y="2438400"/>
            <a:ext cx="7635876"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517524" y="3949700"/>
            <a:ext cx="3584576" cy="444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Connectivity the HQ Server</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3670300"/>
          </a:xfrm>
          <a:ln w="12700"/>
        </p:spPr>
        <p:txBody>
          <a:bodyPr>
            <a:noAutofit/>
          </a:bodyPr>
          <a:lstStyle/>
          <a:p>
            <a:r>
              <a:rPr lang="en-US" dirty="0" smtClean="0"/>
              <a:t>Branch# </a:t>
            </a:r>
            <a:r>
              <a:rPr lang="en-US" b="1" dirty="0" smtClean="0"/>
              <a:t>ping 209.165.200.238 source 192.168.1.1</a:t>
            </a:r>
          </a:p>
          <a:p>
            <a:endParaRPr lang="en-US" dirty="0" smtClean="0"/>
          </a:p>
          <a:p>
            <a:r>
              <a:rPr lang="en-US" dirty="0" smtClean="0"/>
              <a:t>Type escape sequence to abort.</a:t>
            </a:r>
          </a:p>
          <a:p>
            <a:r>
              <a:rPr lang="en-US" dirty="0" smtClean="0"/>
              <a:t>Sending 5, 100-byte ICMP Echos to 209.165.200.238, timeout is 2 seconds:</a:t>
            </a:r>
          </a:p>
          <a:p>
            <a:r>
              <a:rPr lang="en-US" dirty="0" smtClean="0"/>
              <a:t>Packet sent with a source address of 192.168.1.1 </a:t>
            </a:r>
          </a:p>
          <a:p>
            <a:r>
              <a:rPr lang="en-US" dirty="0" smtClean="0"/>
              <a:t>!!!!!</a:t>
            </a:r>
          </a:p>
          <a:p>
            <a:r>
              <a:rPr lang="en-US" dirty="0" smtClean="0"/>
              <a:t>Success rate is 100 percent (5/5), round-trip min/avg/max = 56/56/60 ms</a:t>
            </a:r>
          </a:p>
          <a:p>
            <a:r>
              <a:rPr lang="en-US" dirty="0" smtClean="0"/>
              <a:t>Branch# </a:t>
            </a:r>
          </a:p>
          <a:p>
            <a:r>
              <a:rPr lang="en-US" dirty="0" smtClean="0"/>
              <a:t>Branch# </a:t>
            </a:r>
            <a:r>
              <a:rPr lang="en-US" b="1" dirty="0" smtClean="0"/>
              <a:t>trace 209.165.200.238 source 192.168.1.1</a:t>
            </a:r>
          </a:p>
          <a:p>
            <a:endParaRPr lang="en-US" dirty="0" smtClean="0"/>
          </a:p>
          <a:p>
            <a:r>
              <a:rPr lang="en-US" dirty="0" smtClean="0"/>
              <a:t>Type escape sequence to abort.</a:t>
            </a:r>
          </a:p>
          <a:p>
            <a:r>
              <a:rPr lang="en-US" dirty="0" smtClean="0"/>
              <a:t>Tracing the route to 209.165.200.238</a:t>
            </a:r>
          </a:p>
          <a:p>
            <a:endParaRPr lang="en-US" dirty="0" smtClean="0"/>
          </a:p>
          <a:p>
            <a:r>
              <a:rPr lang="en-US" dirty="0" smtClean="0"/>
              <a:t>  1 209.165.200.241 12 msec 12 msec 16 msec</a:t>
            </a:r>
          </a:p>
          <a:p>
            <a:r>
              <a:rPr lang="en-US" dirty="0" smtClean="0"/>
              <a:t>  2 209.165.200.238 28 msec 28 msec * </a:t>
            </a:r>
          </a:p>
          <a:p>
            <a:r>
              <a:rPr lang="en-US" dirty="0" smtClean="0"/>
              <a:t>Branch#</a:t>
            </a:r>
          </a:p>
        </p:txBody>
      </p:sp>
      <p:sp>
        <p:nvSpPr>
          <p:cNvPr id="9" name="Content Placeholder 82"/>
          <p:cNvSpPr>
            <a:spLocks noGrp="1"/>
          </p:cNvSpPr>
          <p:nvPr>
            <p:ph sz="quarter" idx="11"/>
          </p:nvPr>
        </p:nvSpPr>
        <p:spPr>
          <a:xfrm>
            <a:off x="279400" y="5029200"/>
            <a:ext cx="8520354" cy="1394904"/>
          </a:xfrm>
        </p:spPr>
        <p:txBody>
          <a:bodyPr>
            <a:noAutofit/>
          </a:bodyPr>
          <a:lstStyle/>
          <a:p>
            <a:pPr marL="236538" indent="-236538">
              <a:lnSpc>
                <a:spcPct val="100000"/>
              </a:lnSpc>
              <a:spcBef>
                <a:spcPts val="0"/>
              </a:spcBef>
              <a:buFont typeface="Wingdings" pitchFamily="2" charset="2"/>
              <a:buChar char="§"/>
            </a:pPr>
            <a:r>
              <a:rPr lang="en-US" b="0" dirty="0" smtClean="0"/>
              <a:t>It would appear that all is working as expected. </a:t>
            </a:r>
          </a:p>
          <a:p>
            <a:pPr marL="687388" lvl="1">
              <a:lnSpc>
                <a:spcPct val="100000"/>
              </a:lnSpc>
              <a:spcBef>
                <a:spcPts val="0"/>
              </a:spcBef>
              <a:buFont typeface="Wingdings" pitchFamily="2" charset="2"/>
              <a:buChar char="§"/>
            </a:pPr>
            <a:r>
              <a:rPr lang="en-US" sz="1800" b="0" dirty="0" smtClean="0"/>
              <a:t>However, the scenario as presented so far would really not be feasible, because the Branch’s private addresses would be filtered by the ISP router. </a:t>
            </a:r>
            <a:endParaRPr lang="en-US" b="0" dirty="0" smtClean="0"/>
          </a:p>
          <a:p>
            <a:pPr marL="236538" indent="-236538">
              <a:lnSpc>
                <a:spcPct val="100000"/>
              </a:lnSpc>
              <a:spcBef>
                <a:spcPts val="0"/>
              </a:spcBef>
              <a:buFont typeface="Wingdings" pitchFamily="2" charset="2"/>
              <a:buChar char="§"/>
            </a:pPr>
            <a:r>
              <a:rPr lang="en-US" b="0" dirty="0" smtClean="0"/>
              <a:t>Therefore, the internal private IP addresses must be filtered using NAT.</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Deploy broadband connectivity</a:t>
            </a:r>
          </a:p>
          <a:p>
            <a:pPr marL="457200" indent="-457200">
              <a:buFont typeface="+mj-lt"/>
              <a:buAutoNum type="arabicPeriod"/>
            </a:pPr>
            <a:r>
              <a:rPr lang="en-US" dirty="0" smtClean="0"/>
              <a:t>Configure static routing</a:t>
            </a:r>
          </a:p>
          <a:p>
            <a:pPr marL="457200" indent="-457200">
              <a:buFont typeface="+mj-lt"/>
              <a:buAutoNum type="arabicPeriod"/>
            </a:pPr>
            <a:r>
              <a:rPr lang="en-US" b="1" dirty="0" smtClean="0"/>
              <a:t>Document and verify other services</a:t>
            </a:r>
          </a:p>
          <a:p>
            <a:pPr marL="457200" indent="-457200">
              <a:buFont typeface="+mj-lt"/>
              <a:buAutoNum type="arabicPeriod"/>
            </a:pPr>
            <a:r>
              <a:rPr lang="en-US" dirty="0" smtClean="0"/>
              <a:t>Implement and tune the IPsec VPN</a:t>
            </a:r>
          </a:p>
          <a:p>
            <a:pPr marL="457200" indent="-457200">
              <a:buFont typeface="+mj-lt"/>
              <a:buAutoNum type="arabicPeriod"/>
            </a:pPr>
            <a:r>
              <a:rPr lang="en-US" dirty="0" smtClean="0"/>
              <a:t>Configure GRE tunnels</a:t>
            </a:r>
          </a:p>
          <a:p>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and Verify Other Services</a:t>
            </a:r>
          </a:p>
        </p:txBody>
      </p:sp>
      <p:sp>
        <p:nvSpPr>
          <p:cNvPr id="83" name="Content Placeholder 82"/>
          <p:cNvSpPr>
            <a:spLocks noGrp="1"/>
          </p:cNvSpPr>
          <p:nvPr>
            <p:ph idx="11"/>
          </p:nvPr>
        </p:nvSpPr>
        <p:spPr>
          <a:xfrm>
            <a:off x="279400" y="4283075"/>
            <a:ext cx="8520354" cy="2141030"/>
          </a:xfrm>
        </p:spPr>
        <p:txBody>
          <a:bodyPr/>
          <a:lstStyle/>
          <a:p>
            <a:r>
              <a:rPr lang="en-US" dirty="0" smtClean="0"/>
              <a:t>The third step of the implementation plan was to verify branch services.</a:t>
            </a:r>
          </a:p>
          <a:p>
            <a:r>
              <a:rPr lang="en-US" dirty="0" smtClean="0"/>
              <a:t>Specifically, we will configure:</a:t>
            </a:r>
          </a:p>
          <a:p>
            <a:pPr lvl="1"/>
            <a:r>
              <a:rPr lang="en-US" dirty="0" smtClean="0"/>
              <a:t>A NAT pool of global IP addresses available on the branch router. </a:t>
            </a:r>
          </a:p>
          <a:p>
            <a:pPr lvl="1"/>
            <a:r>
              <a:rPr lang="en-US" dirty="0" smtClean="0"/>
              <a:t>A static NAT address (209.165.200.254) to the Branch server.</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61" name="Group 60"/>
          <p:cNvGrpSpPr/>
          <p:nvPr/>
        </p:nvGrpSpPr>
        <p:grpSpPr>
          <a:xfrm>
            <a:off x="350511" y="1079718"/>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Configuring NAT</a:t>
            </a:r>
          </a:p>
        </p:txBody>
      </p:sp>
      <p:sp>
        <p:nvSpPr>
          <p:cNvPr id="83" name="Content Placeholder 82"/>
          <p:cNvSpPr>
            <a:spLocks noGrp="1"/>
          </p:cNvSpPr>
          <p:nvPr>
            <p:ph idx="11"/>
          </p:nvPr>
        </p:nvSpPr>
        <p:spPr>
          <a:xfrm>
            <a:off x="279400" y="4283075"/>
            <a:ext cx="8699500" cy="2141029"/>
          </a:xfrm>
        </p:spPr>
        <p:txBody>
          <a:bodyPr>
            <a:normAutofit fontScale="77500" lnSpcReduction="20000"/>
          </a:bodyPr>
          <a:lstStyle/>
          <a:p>
            <a:pPr marL="457200" indent="-457200">
              <a:lnSpc>
                <a:spcPct val="120000"/>
              </a:lnSpc>
              <a:spcBef>
                <a:spcPts val="0"/>
              </a:spcBef>
              <a:buFont typeface="+mj-lt"/>
              <a:buAutoNum type="arabicPeriod"/>
            </a:pPr>
            <a:r>
              <a:rPr lang="en-US" dirty="0" smtClean="0"/>
              <a:t>Identify which traffic will be translated using IP ACLs.</a:t>
            </a:r>
          </a:p>
          <a:p>
            <a:pPr marL="457200" indent="-457200">
              <a:lnSpc>
                <a:spcPct val="120000"/>
              </a:lnSpc>
              <a:spcBef>
                <a:spcPts val="0"/>
              </a:spcBef>
              <a:buFont typeface="+mj-lt"/>
              <a:buAutoNum type="arabicPeriod"/>
            </a:pPr>
            <a:r>
              <a:rPr lang="en-US" dirty="0" smtClean="0"/>
              <a:t>Identify what to translate to using the</a:t>
            </a:r>
            <a:r>
              <a:rPr lang="en-US" b="1" dirty="0" smtClean="0">
                <a:latin typeface="Courier New" pitchFamily="49" charset="0"/>
                <a:cs typeface="Courier New" pitchFamily="49" charset="0"/>
              </a:rPr>
              <a:t> ip nat pool </a:t>
            </a:r>
            <a:r>
              <a:rPr lang="en-US" dirty="0" smtClean="0"/>
              <a:t>command.</a:t>
            </a:r>
          </a:p>
          <a:p>
            <a:pPr marL="457200" indent="-457200">
              <a:lnSpc>
                <a:spcPct val="120000"/>
              </a:lnSpc>
              <a:spcBef>
                <a:spcPts val="0"/>
              </a:spcBef>
              <a:buFont typeface="+mj-lt"/>
              <a:buAutoNum type="arabicPeriod"/>
            </a:pPr>
            <a:r>
              <a:rPr lang="en-US" dirty="0" smtClean="0"/>
              <a:t>Bind the ACL and pool together using the</a:t>
            </a:r>
            <a:r>
              <a:rPr lang="en-US" b="1" dirty="0" smtClean="0">
                <a:latin typeface="Courier New" pitchFamily="49" charset="0"/>
                <a:cs typeface="Courier New" pitchFamily="49" charset="0"/>
              </a:rPr>
              <a:t> ip nat pool inside </a:t>
            </a:r>
            <a:r>
              <a:rPr lang="en-US" dirty="0" smtClean="0"/>
              <a:t>command.</a:t>
            </a:r>
          </a:p>
          <a:p>
            <a:pPr marL="457200" indent="-457200">
              <a:lnSpc>
                <a:spcPct val="120000"/>
              </a:lnSpc>
              <a:spcBef>
                <a:spcPts val="0"/>
              </a:spcBef>
              <a:buFont typeface="+mj-lt"/>
              <a:buAutoNum type="arabicPeriod"/>
            </a:pPr>
            <a:r>
              <a:rPr lang="en-US" dirty="0" smtClean="0"/>
              <a:t>Identify the inside and outside NAT interfaces using the</a:t>
            </a:r>
            <a:r>
              <a:rPr lang="en-US" sz="2500" b="1" dirty="0" smtClean="0">
                <a:latin typeface="Courier New" pitchFamily="49" charset="0"/>
                <a:cs typeface="Courier New" pitchFamily="49" charset="0"/>
              </a:rPr>
              <a:t> ip nat inside </a:t>
            </a:r>
            <a:r>
              <a:rPr lang="en-US" dirty="0" smtClean="0"/>
              <a:t>and</a:t>
            </a:r>
            <a:r>
              <a:rPr lang="en-US" sz="2500" b="1" dirty="0" smtClean="0">
                <a:latin typeface="Courier New" pitchFamily="49" charset="0"/>
                <a:cs typeface="Courier New" pitchFamily="49" charset="0"/>
              </a:rPr>
              <a:t> ip nat outside </a:t>
            </a:r>
            <a:r>
              <a:rPr lang="en-US" dirty="0" smtClean="0"/>
              <a:t>commands.</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61" name="Group 60"/>
          <p:cNvGrpSpPr/>
          <p:nvPr/>
        </p:nvGrpSpPr>
        <p:grpSpPr>
          <a:xfrm>
            <a:off x="350511" y="1104770"/>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the NAT ACL</a:t>
            </a:r>
          </a:p>
        </p:txBody>
      </p:sp>
      <p:sp>
        <p:nvSpPr>
          <p:cNvPr id="83" name="Content Placeholder 82"/>
          <p:cNvSpPr>
            <a:spLocks noGrp="1"/>
          </p:cNvSpPr>
          <p:nvPr>
            <p:ph idx="11"/>
          </p:nvPr>
        </p:nvSpPr>
        <p:spPr>
          <a:xfrm>
            <a:off x="279400" y="4096011"/>
            <a:ext cx="8520354" cy="2328094"/>
          </a:xfrm>
        </p:spPr>
        <p:txBody>
          <a:bodyPr>
            <a:normAutofit/>
          </a:bodyPr>
          <a:lstStyle/>
          <a:p>
            <a:r>
              <a:rPr lang="en-US" dirty="0" smtClean="0"/>
              <a:t>The first step in configuring NAT is to create an ACL that will declare which traffic will be translated.</a:t>
            </a:r>
          </a:p>
          <a:p>
            <a:pPr lvl="1"/>
            <a:r>
              <a:rPr lang="en-US" dirty="0" smtClean="0"/>
              <a:t>It is important to understand that it is not used to filter the traffic but instead is used to designate which traffic will be translated by NAT. </a:t>
            </a:r>
          </a:p>
          <a:p>
            <a:pPr lvl="1"/>
            <a:r>
              <a:rPr lang="en-US" dirty="0" smtClean="0"/>
              <a:t>A permit statement in a NAT access list means "translate," and a deny statement in the same access list means "do not translate.“</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61" name="Group 60"/>
          <p:cNvGrpSpPr/>
          <p:nvPr/>
        </p:nvGrpSpPr>
        <p:grpSpPr>
          <a:xfrm>
            <a:off x="350511" y="1042140"/>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ctangle 99"/>
          <p:cNvSpPr/>
          <p:nvPr/>
        </p:nvSpPr>
        <p:spPr bwMode="auto">
          <a:xfrm>
            <a:off x="2969320" y="4591310"/>
            <a:ext cx="38131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Configure the NAT ACL Example</a:t>
            </a:r>
          </a:p>
        </p:txBody>
      </p:sp>
      <p:sp>
        <p:nvSpPr>
          <p:cNvPr id="93" name="Content Placeholder 82"/>
          <p:cNvSpPr>
            <a:spLocks noGrp="1"/>
          </p:cNvSpPr>
          <p:nvPr>
            <p:ph idx="11"/>
          </p:nvPr>
        </p:nvSpPr>
        <p:spPr>
          <a:xfrm>
            <a:off x="279400" y="5298510"/>
            <a:ext cx="8520354" cy="1125594"/>
          </a:xfrm>
        </p:spPr>
        <p:txBody>
          <a:bodyPr>
            <a:normAutofit/>
          </a:bodyPr>
          <a:lstStyle/>
          <a:p>
            <a:r>
              <a:rPr lang="en-US" sz="2000" dirty="0" smtClean="0"/>
              <a:t>The ACL states that traffic with source IP address 192.168.1.0/24 is targeted for translation by the permit statement. </a:t>
            </a:r>
          </a:p>
          <a:p>
            <a:pPr lvl="1"/>
            <a:r>
              <a:rPr lang="en-US" sz="1600" dirty="0" smtClean="0"/>
              <a:t>The unseen implicit deny statement will not translate any other addresses. </a:t>
            </a:r>
            <a:endParaRPr lang="en-US" sz="1600" dirty="0"/>
          </a:p>
        </p:txBody>
      </p:sp>
      <p:grpSp>
        <p:nvGrpSpPr>
          <p:cNvPr id="61" name="Group 60"/>
          <p:cNvGrpSpPr/>
          <p:nvPr/>
        </p:nvGrpSpPr>
        <p:grpSpPr>
          <a:xfrm>
            <a:off x="350511" y="1092244"/>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2016820" y="4362710"/>
            <a:ext cx="41687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80095" y="4311910"/>
            <a:ext cx="8531114" cy="7493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access-list extended BRANCH-NAT-ACL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Branch(config-ext-nacl)# </a:t>
            </a:r>
            <a:r>
              <a:rPr lang="en-US" sz="1400" b="1" kern="0" dirty="0" smtClean="0">
                <a:latin typeface="Courier New" pitchFamily="49" charset="0"/>
                <a:cs typeface="Courier New" pitchFamily="49" charset="0"/>
              </a:rPr>
              <a:t>permit ip 192.168.1.0 0.0.0.255 any</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Branch(config-ext-nacl)# </a:t>
            </a:r>
            <a:r>
              <a:rPr lang="en-US" sz="1400" b="1" kern="0" dirty="0" smtClean="0">
                <a:latin typeface="Courier New" pitchFamily="49" charset="0"/>
                <a:cs typeface="Courier New" pitchFamily="49" charset="0"/>
              </a:rPr>
              <a:t>exit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NAT Pool</a:t>
            </a:r>
            <a:endParaRPr lang="en-US" dirty="0"/>
          </a:p>
        </p:txBody>
      </p:sp>
      <p:sp>
        <p:nvSpPr>
          <p:cNvPr id="13" name="Content Placeholder 12"/>
          <p:cNvSpPr>
            <a:spLocks noGrp="1"/>
          </p:cNvSpPr>
          <p:nvPr>
            <p:ph idx="1"/>
          </p:nvPr>
        </p:nvSpPr>
        <p:spPr/>
        <p:txBody>
          <a:bodyPr>
            <a:normAutofit/>
          </a:bodyPr>
          <a:lstStyle/>
          <a:p>
            <a:r>
              <a:rPr lang="en-US" dirty="0" smtClean="0"/>
              <a:t>Specify criteria to be matched using ACLs or prefix lists.</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05000"/>
            <a:ext cx="7957174" cy="812800"/>
          </a:xfrm>
        </p:spPr>
        <p:txBody>
          <a:bodyPr>
            <a:normAutofit/>
          </a:bodyPr>
          <a:lstStyle/>
          <a:p>
            <a:r>
              <a:rPr lang="en-US" dirty="0" smtClean="0"/>
              <a:t>ip nat pool </a:t>
            </a:r>
            <a:r>
              <a:rPr lang="en-US" b="0" i="1" dirty="0" smtClean="0"/>
              <a:t>name</a:t>
            </a:r>
            <a:r>
              <a:rPr lang="en-US" dirty="0" smtClean="0"/>
              <a:t> </a:t>
            </a:r>
            <a:r>
              <a:rPr lang="en-US" b="0" i="1" dirty="0" smtClean="0"/>
              <a:t>start-ip end-ip </a:t>
            </a:r>
            <a:r>
              <a:rPr lang="en-US" dirty="0" smtClean="0"/>
              <a:t>{netmask </a:t>
            </a:r>
            <a:r>
              <a:rPr lang="en-US" b="0" i="1" dirty="0" smtClean="0"/>
              <a:t>netmask</a:t>
            </a:r>
            <a:r>
              <a:rPr lang="en-US" dirty="0" smtClean="0"/>
              <a:t> | prefix-length</a:t>
            </a:r>
            <a:r>
              <a:rPr lang="en-US" b="0" i="1" dirty="0" smtClean="0"/>
              <a:t> prefix-length</a:t>
            </a:r>
            <a:r>
              <a:rPr lang="en-US" dirty="0" smtClean="0"/>
              <a:t>}</a:t>
            </a:r>
            <a:endParaRPr lang="en-US" b="0" i="1" dirty="0"/>
          </a:p>
        </p:txBody>
      </p:sp>
      <p:graphicFrame>
        <p:nvGraphicFramePr>
          <p:cNvPr id="9" name="Content Placeholder 8"/>
          <p:cNvGraphicFramePr>
            <a:graphicFrameLocks noGrp="1"/>
          </p:cNvGraphicFramePr>
          <p:nvPr>
            <p:ph idx="12"/>
          </p:nvPr>
        </p:nvGraphicFramePr>
        <p:xfrm>
          <a:off x="600074" y="2776538"/>
          <a:ext cx="7997826" cy="3796832"/>
        </p:xfrm>
        <a:graphic>
          <a:graphicData uri="http://schemas.openxmlformats.org/drawingml/2006/table">
            <a:tbl>
              <a:tblPr firstRow="1" bandRow="1">
                <a:tableStyleId>{5C22544A-7EE6-4342-B048-85BDC9FD1C3A}</a:tableStyleId>
              </a:tblPr>
              <a:tblGrid>
                <a:gridCol w="2283693"/>
                <a:gridCol w="5714133"/>
              </a:tblGrid>
              <a:tr h="42723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27238">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name</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IP route prefix for the destination.</a:t>
                      </a:r>
                    </a:p>
                  </a:txBody>
                  <a:tcPr marL="76200" marR="76200" marT="76200" marB="50800" anchor="ctr"/>
                </a:tc>
              </a:tr>
              <a:tr h="427238">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start-ip</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Starting IP address of the address pool.</a:t>
                      </a:r>
                    </a:p>
                  </a:txBody>
                  <a:tcPr marL="76200" marR="76200" marT="76200" marB="50800" anchor="ctr"/>
                </a:tc>
              </a:tr>
              <a:tr h="427238">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end-ip</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Ending IP address of the address pool.</a:t>
                      </a:r>
                    </a:p>
                  </a:txBody>
                  <a:tcPr marL="76200" marR="76200" marT="76200" marB="50800" anchor="ctr"/>
                </a:tc>
              </a:tr>
              <a:tr h="506833">
                <a:tc>
                  <a:txBody>
                    <a:bodyPr/>
                    <a:lstStyle/>
                    <a:p>
                      <a:pPr marL="0" marR="0" algn="l">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netmask</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 netmask</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Indicates which address bits that belong to the network and subnetwork fields and which bits belong to the host field. </a:t>
                      </a:r>
                    </a:p>
                  </a:txBody>
                  <a:tcPr marL="76200" marR="76200" marT="76200" marB="50800" anchor="ctr"/>
                </a:tc>
              </a:tr>
              <a:tr h="497469">
                <a:tc>
                  <a:txBody>
                    <a:bodyPr/>
                    <a:lstStyle/>
                    <a:p>
                      <a:pPr marL="0" marR="0" algn="l">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prefix-length </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prefix-length</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Indicates the netmask using the prefix length.</a:t>
                      </a:r>
                    </a:p>
                  </a:txBody>
                  <a:tcPr marL="76200" marR="76200" marT="76200" marB="50800" anchor="ctr"/>
                </a:tc>
              </a:tr>
              <a:tr h="682410">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type rotary</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Indicates that the range </a:t>
                      </a:r>
                      <a:r>
                        <a:rPr kumimoji="0" lang="en-US" sz="1600" u="none" strike="noStrike" kern="1200" cap="none" normalizeH="0" baseline="0" smtClean="0">
                          <a:ln>
                            <a:noFill/>
                          </a:ln>
                          <a:solidFill>
                            <a:schemeClr val="dk1"/>
                          </a:solidFill>
                          <a:effectLst/>
                          <a:latin typeface="+mn-lt"/>
                          <a:ea typeface="+mn-ea"/>
                          <a:cs typeface="+mn-cs"/>
                        </a:rPr>
                        <a:t>of addresses </a:t>
                      </a:r>
                      <a:r>
                        <a:rPr kumimoji="0" lang="en-US" sz="1600" u="none" strike="noStrike" kern="1200" cap="none" normalizeH="0" baseline="0" dirty="0" smtClean="0">
                          <a:ln>
                            <a:noFill/>
                          </a:ln>
                          <a:solidFill>
                            <a:schemeClr val="dk1"/>
                          </a:solidFill>
                          <a:effectLst/>
                          <a:latin typeface="+mn-lt"/>
                          <a:ea typeface="+mn-ea"/>
                          <a:cs typeface="+mn-cs"/>
                        </a:rPr>
                        <a:t>in the address </a:t>
                      </a:r>
                      <a:r>
                        <a:rPr kumimoji="0" lang="en-US" sz="1600" u="none" strike="noStrike" kern="1200" cap="none" normalizeH="0" baseline="0" smtClean="0">
                          <a:ln>
                            <a:noFill/>
                          </a:ln>
                          <a:solidFill>
                            <a:schemeClr val="dk1"/>
                          </a:solidFill>
                          <a:effectLst/>
                          <a:latin typeface="+mn-lt"/>
                          <a:ea typeface="+mn-ea"/>
                          <a:cs typeface="+mn-cs"/>
                        </a:rPr>
                        <a:t>pool identifies </a:t>
                      </a:r>
                      <a:r>
                        <a:rPr kumimoji="0" lang="en-US" sz="1600" u="none" strike="noStrike" kern="1200" cap="none" normalizeH="0" baseline="0" dirty="0" smtClean="0">
                          <a:ln>
                            <a:noFill/>
                          </a:ln>
                          <a:solidFill>
                            <a:schemeClr val="dk1"/>
                          </a:solidFill>
                          <a:effectLst/>
                          <a:latin typeface="+mn-lt"/>
                          <a:ea typeface="+mn-ea"/>
                          <a:cs typeface="+mn-cs"/>
                        </a:rPr>
                        <a:t>inside hosts on which TCP load distribution will occur.</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Bind the ACL and NAT Pool</a:t>
            </a:r>
            <a:endParaRPr lang="en-US" dirty="0"/>
          </a:p>
        </p:txBody>
      </p:sp>
      <p:sp>
        <p:nvSpPr>
          <p:cNvPr id="13" name="Content Placeholder 12"/>
          <p:cNvSpPr>
            <a:spLocks noGrp="1"/>
          </p:cNvSpPr>
          <p:nvPr>
            <p:ph idx="1"/>
          </p:nvPr>
        </p:nvSpPr>
        <p:spPr/>
        <p:txBody>
          <a:bodyPr>
            <a:normAutofit fontScale="77500" lnSpcReduction="20000"/>
          </a:bodyPr>
          <a:lstStyle/>
          <a:p>
            <a:r>
              <a:rPr lang="en-US" dirty="0" smtClean="0"/>
              <a:t>Link the source IP addresses to the pool </a:t>
            </a:r>
            <a:r>
              <a:rPr lang="en-US" smtClean="0"/>
              <a:t>for dynamic address translation.</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05000"/>
            <a:ext cx="7957174" cy="812800"/>
          </a:xfrm>
        </p:spPr>
        <p:txBody>
          <a:bodyPr>
            <a:normAutofit fontScale="92500" lnSpcReduction="10000"/>
          </a:bodyPr>
          <a:lstStyle/>
          <a:p>
            <a:r>
              <a:rPr lang="en-US" dirty="0" smtClean="0"/>
              <a:t>ip nat inside source {list {</a:t>
            </a:r>
            <a:r>
              <a:rPr lang="en-US" b="0" i="1" dirty="0" smtClean="0"/>
              <a:t>access-list-number</a:t>
            </a:r>
            <a:r>
              <a:rPr lang="en-US" dirty="0" smtClean="0"/>
              <a:t> | </a:t>
            </a:r>
            <a:r>
              <a:rPr lang="en-US" b="0" i="1" dirty="0" smtClean="0"/>
              <a:t>access-list-name</a:t>
            </a:r>
            <a:r>
              <a:rPr lang="en-US" dirty="0" smtClean="0"/>
              <a:t>} | route-map </a:t>
            </a:r>
            <a:r>
              <a:rPr lang="en-US" b="0" i="1" dirty="0" smtClean="0"/>
              <a:t>name</a:t>
            </a:r>
            <a:r>
              <a:rPr lang="en-US" dirty="0" smtClean="0"/>
              <a:t>} {interface </a:t>
            </a:r>
            <a:r>
              <a:rPr lang="en-US" b="0" i="1" dirty="0" smtClean="0"/>
              <a:t>type number </a:t>
            </a:r>
            <a:r>
              <a:rPr lang="en-US" dirty="0" smtClean="0"/>
              <a:t>| pool </a:t>
            </a:r>
            <a:r>
              <a:rPr lang="en-US" b="0" i="1" dirty="0" smtClean="0"/>
              <a:t>name</a:t>
            </a:r>
            <a:r>
              <a:rPr lang="en-US" dirty="0" smtClean="0"/>
              <a:t>} [overload] </a:t>
            </a:r>
            <a:endParaRPr lang="en-US" b="0" i="1" dirty="0"/>
          </a:p>
        </p:txBody>
      </p:sp>
      <p:graphicFrame>
        <p:nvGraphicFramePr>
          <p:cNvPr id="9" name="Content Placeholder 8"/>
          <p:cNvGraphicFramePr>
            <a:graphicFrameLocks noGrp="1"/>
          </p:cNvGraphicFramePr>
          <p:nvPr>
            <p:ph idx="12"/>
          </p:nvPr>
        </p:nvGraphicFramePr>
        <p:xfrm>
          <a:off x="600074" y="2776538"/>
          <a:ext cx="7997826" cy="3731115"/>
        </p:xfrm>
        <a:graphic>
          <a:graphicData uri="http://schemas.openxmlformats.org/drawingml/2006/table">
            <a:tbl>
              <a:tblPr firstRow="1" bandRow="1">
                <a:tableStyleId>{5C22544A-7EE6-4342-B048-85BDC9FD1C3A}</a:tableStyleId>
              </a:tblPr>
              <a:tblGrid>
                <a:gridCol w="3032126"/>
                <a:gridCol w="4965700"/>
              </a:tblGrid>
              <a:tr h="500351">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00351">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name</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IP route prefix for the destination.</a:t>
                      </a:r>
                    </a:p>
                  </a:txBody>
                  <a:tcPr marL="76200" marR="76200" marT="76200" marB="50800" anchor="ctr"/>
                </a:tc>
              </a:tr>
              <a:tr h="505694">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list</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 access-list-number | access-list-name</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Number or name of a standard IP access list. </a:t>
                      </a:r>
                    </a:p>
                  </a:txBody>
                  <a:tcPr marL="76200" marR="76200" marT="76200" marB="50800" anchor="ctr"/>
                </a:tc>
              </a:tr>
              <a:tr h="500351">
                <a:tc>
                  <a:txBody>
                    <a:bodyPr/>
                    <a:lstStyle/>
                    <a:p>
                      <a:pPr marL="0" marR="0" algn="l">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route-map </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name</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Specifies the named route map.</a:t>
                      </a:r>
                    </a:p>
                  </a:txBody>
                  <a:tcPr marL="76200" marR="76200" marT="76200" marB="50800" anchor="ctr"/>
                </a:tc>
              </a:tr>
              <a:tr h="500351">
                <a:tc>
                  <a:txBody>
                    <a:bodyPr/>
                    <a:lstStyle/>
                    <a:p>
                      <a:pPr marL="0" marR="0" algn="l">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interface</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 type number</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Specifies the interface type and number.</a:t>
                      </a:r>
                    </a:p>
                  </a:txBody>
                  <a:tcPr marL="76200" marR="76200" marT="76200" marB="50800" anchor="ctr"/>
                </a:tc>
              </a:tr>
              <a:tr h="500351">
                <a:tc>
                  <a:txBody>
                    <a:bodyPr/>
                    <a:lstStyle/>
                    <a:p>
                      <a:pPr marL="0" marR="0" algn="l">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pool</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 name</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Name of pool from which addresses are allocated. </a:t>
                      </a:r>
                    </a:p>
                  </a:txBody>
                  <a:tcPr marL="76200" marR="76200" marT="76200" marB="50800" anchor="ctr"/>
                </a:tc>
              </a:tr>
              <a:tr h="515213">
                <a:tc>
                  <a:txBody>
                    <a:bodyPr/>
                    <a:lstStyle/>
                    <a:p>
                      <a:pPr marL="0" marR="0" algn="l">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overload </a:t>
                      </a:r>
                    </a:p>
                  </a:txBody>
                  <a:tcPr marL="76200" marR="76200" marT="76200" marB="50800" anchor="ctr"/>
                </a:tc>
                <a:tc>
                  <a:txBody>
                    <a:bodyPr/>
                    <a:lstStyle/>
                    <a:p>
                      <a:pPr marL="0" marR="0">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(Optional) Enables the tracking of TCP or UDP port numbers.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newsroom.cisco.com/images/photo_01_091404.jpg"/>
          <p:cNvPicPr>
            <a:picLocks noChangeAspect="1" noChangeArrowheads="1"/>
          </p:cNvPicPr>
          <p:nvPr/>
        </p:nvPicPr>
        <p:blipFill>
          <a:blip r:embed="rId2" cstate="print"/>
          <a:srcRect/>
          <a:stretch>
            <a:fillRect/>
          </a:stretch>
        </p:blipFill>
        <p:spPr bwMode="auto">
          <a:xfrm>
            <a:off x="3220315" y="1927973"/>
            <a:ext cx="5895975" cy="4714876"/>
          </a:xfrm>
          <a:prstGeom prst="rect">
            <a:avLst/>
          </a:prstGeom>
          <a:noFill/>
        </p:spPr>
      </p:pic>
      <p:sp>
        <p:nvSpPr>
          <p:cNvPr id="2" name="Title 1"/>
          <p:cNvSpPr>
            <a:spLocks noGrp="1"/>
          </p:cNvSpPr>
          <p:nvPr>
            <p:ph type="title"/>
          </p:nvPr>
        </p:nvSpPr>
        <p:spPr/>
        <p:txBody>
          <a:bodyPr/>
          <a:lstStyle/>
          <a:p>
            <a:r>
              <a:rPr lang="en-US" smtClean="0"/>
              <a:t>Benefits of an ISR</a:t>
            </a:r>
            <a:endParaRPr lang="en-US" dirty="0"/>
          </a:p>
        </p:txBody>
      </p:sp>
      <p:sp>
        <p:nvSpPr>
          <p:cNvPr id="3" name="Content Placeholder 2"/>
          <p:cNvSpPr>
            <a:spLocks noGrp="1"/>
          </p:cNvSpPr>
          <p:nvPr>
            <p:ph idx="1"/>
          </p:nvPr>
        </p:nvSpPr>
        <p:spPr/>
        <p:txBody>
          <a:bodyPr/>
          <a:lstStyle/>
          <a:p>
            <a:r>
              <a:rPr lang="en-US" smtClean="0"/>
              <a:t>ISRs reduce costs by deploying a single, resilient system for fast, secure delivery of multiple mission-critical business services, including:</a:t>
            </a:r>
          </a:p>
          <a:p>
            <a:pPr lvl="1"/>
            <a:r>
              <a:rPr lang="en-US" smtClean="0"/>
              <a:t>Data</a:t>
            </a:r>
          </a:p>
          <a:p>
            <a:pPr lvl="1"/>
            <a:r>
              <a:rPr lang="en-US" smtClean="0"/>
              <a:t>Voice</a:t>
            </a:r>
          </a:p>
          <a:p>
            <a:pPr lvl="1"/>
            <a:r>
              <a:rPr lang="en-US" smtClean="0"/>
              <a:t>Security</a:t>
            </a:r>
          </a:p>
          <a:p>
            <a:pPr lvl="1"/>
            <a:r>
              <a:rPr lang="en-US" smtClean="0"/>
              <a:t>Wireless</a:t>
            </a:r>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Static NAT</a:t>
            </a:r>
            <a:endParaRPr lang="en-US" dirty="0"/>
          </a:p>
        </p:txBody>
      </p:sp>
      <p:sp>
        <p:nvSpPr>
          <p:cNvPr id="13" name="Content Placeholder 12"/>
          <p:cNvSpPr>
            <a:spLocks noGrp="1"/>
          </p:cNvSpPr>
          <p:nvPr>
            <p:ph idx="1"/>
          </p:nvPr>
        </p:nvSpPr>
        <p:spPr/>
        <p:txBody>
          <a:bodyPr>
            <a:normAutofit/>
          </a:bodyPr>
          <a:lstStyle/>
          <a:p>
            <a:r>
              <a:rPr lang="en-US" smtClean="0"/>
              <a:t>Link a source </a:t>
            </a:r>
            <a:r>
              <a:rPr lang="en-US" dirty="0" smtClean="0"/>
              <a:t>IP addresses </a:t>
            </a:r>
            <a:r>
              <a:rPr lang="en-US" smtClean="0"/>
              <a:t>to a pool for static translation.</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05000"/>
            <a:ext cx="7957174" cy="482600"/>
          </a:xfrm>
        </p:spPr>
        <p:txBody>
          <a:bodyPr>
            <a:normAutofit/>
          </a:bodyPr>
          <a:lstStyle/>
          <a:p>
            <a:r>
              <a:rPr lang="en-US" dirty="0" smtClean="0"/>
              <a:t>ip nat inside source {static {</a:t>
            </a:r>
            <a:r>
              <a:rPr lang="en-US" b="0" i="1" dirty="0" smtClean="0"/>
              <a:t>local-ip global-ip</a:t>
            </a:r>
            <a:r>
              <a:rPr lang="en-US" dirty="0" smtClean="0"/>
              <a:t>}</a:t>
            </a:r>
            <a:endParaRPr lang="en-US" b="0" i="1" dirty="0"/>
          </a:p>
        </p:txBody>
      </p:sp>
      <p:graphicFrame>
        <p:nvGraphicFramePr>
          <p:cNvPr id="9" name="Content Placeholder 8"/>
          <p:cNvGraphicFramePr>
            <a:graphicFrameLocks noGrp="1"/>
          </p:cNvGraphicFramePr>
          <p:nvPr>
            <p:ph idx="12"/>
          </p:nvPr>
        </p:nvGraphicFramePr>
        <p:xfrm>
          <a:off x="600074" y="2488440"/>
          <a:ext cx="7997826" cy="2016442"/>
        </p:xfrm>
        <a:graphic>
          <a:graphicData uri="http://schemas.openxmlformats.org/drawingml/2006/table">
            <a:tbl>
              <a:tblPr firstRow="1" bandRow="1">
                <a:tableStyleId>{5C22544A-7EE6-4342-B048-85BDC9FD1C3A}</a:tableStyleId>
              </a:tblPr>
              <a:tblGrid>
                <a:gridCol w="3032126"/>
                <a:gridCol w="4965700"/>
              </a:tblGrid>
              <a:tr h="500351">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901411">
                <a:tc>
                  <a:txBody>
                    <a:bodyPr/>
                    <a:lstStyle/>
                    <a:p>
                      <a:pPr marL="0" marR="0" algn="l" defTabSz="914400" rtl="0" eaLnBrk="1" latinLnBrk="0" hangingPunct="1">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static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local-ip</a:t>
                      </a: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Establishes the local IP address assigned to a host on the inside network. </a:t>
                      </a:r>
                    </a:p>
                  </a:txBody>
                  <a:tcPr marL="76200" marR="76200" marT="76200" marB="50800" anchor="ctr"/>
                </a:tc>
              </a:tr>
              <a:tr h="500351">
                <a:tc>
                  <a:txBody>
                    <a:bodyPr/>
                    <a:lstStyle/>
                    <a:p>
                      <a:pPr marL="0" marR="0" algn="l" defTabSz="914400" rtl="0" eaLnBrk="1" latinLnBrk="0" hangingPunct="1">
                        <a:spcAft>
                          <a:spcPts val="600"/>
                        </a:spcAft>
                      </a:pP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global-ip</a:t>
                      </a:r>
                    </a:p>
                  </a:txBody>
                  <a:tcPr marL="76200" marR="76200" marT="76200" marB="5080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Establishes the global IP address assigned to a host on the inside network. </a:t>
                      </a:r>
                    </a:p>
                  </a:txBody>
                  <a:tcPr marL="76200" marR="76200" marT="76200" marB="50800"/>
                </a:tc>
              </a:tr>
            </a:tbl>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NAT Interfaces</a:t>
            </a:r>
            <a:endParaRPr lang="en-US" dirty="0"/>
          </a:p>
        </p:txBody>
      </p:sp>
      <p:sp>
        <p:nvSpPr>
          <p:cNvPr id="13" name="Content Placeholder 12"/>
          <p:cNvSpPr>
            <a:spLocks noGrp="1"/>
          </p:cNvSpPr>
          <p:nvPr>
            <p:ph idx="1"/>
          </p:nvPr>
        </p:nvSpPr>
        <p:spPr/>
        <p:txBody>
          <a:bodyPr>
            <a:normAutofit/>
          </a:bodyPr>
          <a:lstStyle/>
          <a:p>
            <a:r>
              <a:rPr lang="en-US" dirty="0" smtClean="0"/>
              <a:t>Designate the NAT inside and outside interfaces.</a:t>
            </a:r>
            <a:endParaRPr lang="en-US" dirty="0"/>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05000"/>
            <a:ext cx="7957174" cy="482600"/>
          </a:xfrm>
        </p:spPr>
        <p:txBody>
          <a:bodyPr>
            <a:normAutofit/>
          </a:bodyPr>
          <a:lstStyle/>
          <a:p>
            <a:r>
              <a:rPr lang="en-US" dirty="0" smtClean="0"/>
              <a:t>ip nat inside [inside</a:t>
            </a:r>
            <a:r>
              <a:rPr lang="en-US" b="0" dirty="0" smtClean="0"/>
              <a:t> | </a:t>
            </a:r>
            <a:r>
              <a:rPr lang="en-US" dirty="0" smtClean="0"/>
              <a:t>outside]</a:t>
            </a:r>
            <a:endParaRPr lang="en-US" b="0" i="1" dirty="0"/>
          </a:p>
        </p:txBody>
      </p:sp>
      <p:graphicFrame>
        <p:nvGraphicFramePr>
          <p:cNvPr id="9" name="Content Placeholder 8"/>
          <p:cNvGraphicFramePr>
            <a:graphicFrameLocks noGrp="1"/>
          </p:cNvGraphicFramePr>
          <p:nvPr>
            <p:ph idx="12"/>
          </p:nvPr>
        </p:nvGraphicFramePr>
        <p:xfrm>
          <a:off x="600074" y="2475914"/>
          <a:ext cx="7997826" cy="2016442"/>
        </p:xfrm>
        <a:graphic>
          <a:graphicData uri="http://schemas.openxmlformats.org/drawingml/2006/table">
            <a:tbl>
              <a:tblPr firstRow="1" bandRow="1">
                <a:tableStyleId>{5C22544A-7EE6-4342-B048-85BDC9FD1C3A}</a:tableStyleId>
              </a:tblPr>
              <a:tblGrid>
                <a:gridCol w="3032126"/>
                <a:gridCol w="4965700"/>
              </a:tblGrid>
              <a:tr h="500351">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901411">
                <a:tc>
                  <a:txBody>
                    <a:bodyPr/>
                    <a:lstStyle/>
                    <a:p>
                      <a:pPr marL="0" marR="0" algn="l">
                        <a:spcAft>
                          <a:spcPts val="600"/>
                        </a:spcAft>
                      </a:pPr>
                      <a:r>
                        <a:rPr lang="en-US" sz="1600" b="1" i="0" dirty="0">
                          <a:latin typeface="Courier New" pitchFamily="49" charset="0"/>
                          <a:ea typeface="Times New Roman"/>
                          <a:cs typeface="Courier New" pitchFamily="49" charset="0"/>
                        </a:rPr>
                        <a:t>inside</a:t>
                      </a:r>
                      <a:endParaRPr lang="en-US" sz="2800" b="1" dirty="0">
                        <a:latin typeface="Courier New" pitchFamily="49" charset="0"/>
                        <a:ea typeface="Times New Roman"/>
                        <a:cs typeface="Courier New" pitchFamily="49" charset="0"/>
                      </a:endParaRP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Indicates that the interface is connected to the inside network (the network subject to NAT translation). </a:t>
                      </a:r>
                    </a:p>
                  </a:txBody>
                  <a:tcPr marL="76200" marR="76200" marT="76200" marB="50800" anchor="ctr"/>
                </a:tc>
              </a:tr>
              <a:tr h="500351">
                <a:tc>
                  <a:txBody>
                    <a:bodyPr/>
                    <a:lstStyle/>
                    <a:p>
                      <a:pPr marL="0" marR="0" algn="l">
                        <a:spcAft>
                          <a:spcPts val="600"/>
                        </a:spcAft>
                      </a:pPr>
                      <a:r>
                        <a:rPr lang="en-US" sz="1600" b="1" i="0" dirty="0">
                          <a:latin typeface="Courier New" pitchFamily="49" charset="0"/>
                          <a:ea typeface="Times New Roman"/>
                          <a:cs typeface="Courier New" pitchFamily="49" charset="0"/>
                        </a:rPr>
                        <a:t>outside</a:t>
                      </a:r>
                      <a:endParaRPr lang="en-US" sz="2800" b="1" dirty="0">
                        <a:latin typeface="Courier New" pitchFamily="49" charset="0"/>
                        <a:ea typeface="Times New Roman"/>
                        <a:cs typeface="Courier New" pitchFamily="49" charset="0"/>
                      </a:endParaRP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kumimoji="0" lang="en-US" sz="1600" u="none" strike="noStrike" kern="1200" cap="none" normalizeH="0" baseline="0" dirty="0" smtClean="0">
                          <a:ln>
                            <a:noFill/>
                          </a:ln>
                          <a:solidFill>
                            <a:schemeClr val="dk1"/>
                          </a:solidFill>
                          <a:effectLst/>
                          <a:latin typeface="+mn-lt"/>
                          <a:ea typeface="+mn-ea"/>
                          <a:cs typeface="+mn-cs"/>
                        </a:rPr>
                        <a:t>Indicates that the interface is connected to the outside network.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p:cNvSpPr/>
          <p:nvPr/>
        </p:nvSpPr>
        <p:spPr bwMode="auto">
          <a:xfrm>
            <a:off x="505694" y="5670288"/>
            <a:ext cx="26701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5" name="Rectangle 94"/>
          <p:cNvSpPr/>
          <p:nvPr/>
        </p:nvSpPr>
        <p:spPr bwMode="auto">
          <a:xfrm>
            <a:off x="2016994" y="5467088"/>
            <a:ext cx="6315076" cy="279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492994" y="4603488"/>
            <a:ext cx="2670176"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Configure the NAT Pool Example</a:t>
            </a:r>
          </a:p>
        </p:txBody>
      </p:sp>
      <p:grpSp>
        <p:nvGrpSpPr>
          <p:cNvPr id="61" name="Group 60"/>
          <p:cNvGrpSpPr/>
          <p:nvPr/>
        </p:nvGrpSpPr>
        <p:grpSpPr>
          <a:xfrm>
            <a:off x="350511" y="1117296"/>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2004294" y="4400288"/>
            <a:ext cx="6315076" cy="279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67569" y="4349488"/>
            <a:ext cx="8531114" cy="18796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nat pool BRANCH-NAT-POOL 209.165.200.249 209.165.200.253 netmask 255.255.255.248</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Or use the prefix-length keyword</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nat pool BRANCH-NAT-POOL 209.165.200.249 209.165.200.253 prefix-length 29</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 the ACL and NAT Pool Example</a:t>
            </a:r>
          </a:p>
        </p:txBody>
      </p:sp>
      <p:grpSp>
        <p:nvGrpSpPr>
          <p:cNvPr id="61" name="Group 60"/>
          <p:cNvGrpSpPr/>
          <p:nvPr/>
        </p:nvGrpSpPr>
        <p:grpSpPr>
          <a:xfrm>
            <a:off x="350511" y="1054666"/>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2007296" y="4199524"/>
            <a:ext cx="65532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80095" y="4174124"/>
            <a:ext cx="8531114" cy="5715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nat inside source list BRANCH-NAT-ACL pool BRANCH-NAT-POOL</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Configure Static NAT for the Server</a:t>
            </a:r>
          </a:p>
        </p:txBody>
      </p:sp>
      <p:grpSp>
        <p:nvGrpSpPr>
          <p:cNvPr id="61" name="Group 60"/>
          <p:cNvGrpSpPr/>
          <p:nvPr/>
        </p:nvGrpSpPr>
        <p:grpSpPr>
          <a:xfrm>
            <a:off x="350511" y="1104770"/>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1994770" y="4299732"/>
            <a:ext cx="61722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67569" y="4274332"/>
            <a:ext cx="8531114" cy="5715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ip nat inside source static 192.168.1.254 209.165.200.254</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bwMode="auto">
          <a:xfrm>
            <a:off x="2299570" y="5163332"/>
            <a:ext cx="148590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Identify Inside and Outside NAT Interfaces</a:t>
            </a:r>
          </a:p>
        </p:txBody>
      </p:sp>
      <p:grpSp>
        <p:nvGrpSpPr>
          <p:cNvPr id="83" name="Group 82"/>
          <p:cNvGrpSpPr/>
          <p:nvPr/>
        </p:nvGrpSpPr>
        <p:grpSpPr>
          <a:xfrm>
            <a:off x="350511" y="1092244"/>
            <a:ext cx="8431213" cy="2855912"/>
            <a:chOff x="212725" y="866776"/>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638426"/>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709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487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570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4900613" y="1498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800000">
              <a:off x="2144713" y="1452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2112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2111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847850"/>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847850"/>
              <a:ext cx="906462" cy="533400"/>
            </a:xfrm>
            <a:prstGeom prst="rect">
              <a:avLst/>
            </a:prstGeom>
            <a:noFill/>
            <a:ln w="9525">
              <a:noFill/>
              <a:miter lim="800000"/>
              <a:headEnd/>
              <a:tailEnd/>
            </a:ln>
          </p:spPr>
        </p:pic>
        <p:cxnSp>
          <p:nvCxnSpPr>
            <p:cNvPr id="56" name="Straight Connector 55"/>
            <p:cNvCxnSpPr/>
            <p:nvPr/>
          </p:nvCxnSpPr>
          <p:spPr>
            <a:xfrm rot="5400000">
              <a:off x="715962" y="2338388"/>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2122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2132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552700"/>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981200"/>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1764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425450" y="1581150"/>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3990975" y="1481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258050" y="1595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2206625"/>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2105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357438"/>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215063"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604963" y="1900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909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624138" y="1778000"/>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300913" y="2147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481763" y="1595438"/>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572125" y="2738438"/>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300355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2203450"/>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738438"/>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3005138"/>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349500"/>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3024188"/>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313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309813"/>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524125"/>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952625"/>
              <a:ext cx="735012" cy="314325"/>
            </a:xfrm>
            <a:prstGeom prst="rect">
              <a:avLst/>
            </a:prstGeom>
            <a:noFill/>
            <a:ln w="9525">
              <a:noFill/>
              <a:miter lim="800000"/>
              <a:headEnd/>
              <a:tailEnd/>
            </a:ln>
          </p:spPr>
        </p:pic>
        <p:sp>
          <p:nvSpPr>
            <p:cNvPr id="87" name="Rectangle 86"/>
            <p:cNvSpPr/>
            <p:nvPr/>
          </p:nvSpPr>
          <p:spPr>
            <a:xfrm>
              <a:off x="7215188" y="312896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3167063"/>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786063"/>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540836" y="866776"/>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795713" y="1119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000500" y="1395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212725" y="3148013"/>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3138488"/>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757488"/>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2286870" y="4528332"/>
            <a:ext cx="16256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67569" y="4274332"/>
            <a:ext cx="8531114" cy="14097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 </a:t>
            </a:r>
            <a:r>
              <a:rPr lang="en-US" sz="1400" b="1" kern="0" dirty="0" smtClean="0">
                <a:latin typeface="Courier New" pitchFamily="49" charset="0"/>
                <a:cs typeface="Courier New" pitchFamily="49" charset="0"/>
              </a:rPr>
              <a:t>interface serial 0/0/1</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ip nat outside</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interface fastethernet 0/0</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r>
              <a:rPr lang="en-US" sz="1400" b="1" kern="0" dirty="0" smtClean="0">
                <a:latin typeface="Courier New" pitchFamily="49" charset="0"/>
                <a:cs typeface="Courier New" pitchFamily="49" charset="0"/>
              </a:rPr>
              <a:t>ip nat inside</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Branch(config-if)#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NAT</a:t>
            </a:r>
          </a:p>
        </p:txBody>
      </p:sp>
      <p:graphicFrame>
        <p:nvGraphicFramePr>
          <p:cNvPr id="5" name="Content Placeholder 4"/>
          <p:cNvGraphicFramePr>
            <a:graphicFrameLocks noGrp="1"/>
          </p:cNvGraphicFramePr>
          <p:nvPr>
            <p:ph idx="1"/>
          </p:nvPr>
        </p:nvGraphicFramePr>
        <p:xfrm>
          <a:off x="279400" y="1182688"/>
          <a:ext cx="8537054" cy="3498492"/>
        </p:xfrm>
        <a:graphic>
          <a:graphicData uri="http://schemas.openxmlformats.org/drawingml/2006/table">
            <a:tbl>
              <a:tblPr firstRow="1" bandRow="1">
                <a:tableStyleId>{5C22544A-7EE6-4342-B048-85BDC9FD1C3A}</a:tableStyleId>
              </a:tblPr>
              <a:tblGrid>
                <a:gridCol w="4268527"/>
                <a:gridCol w="4268527"/>
              </a:tblGrid>
              <a:tr h="519739">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nat translations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active NAT translations</a:t>
                      </a: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nat statistics </a:t>
                      </a: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smtClean="0">
                          <a:ln>
                            <a:noFill/>
                          </a:ln>
                          <a:solidFill>
                            <a:schemeClr val="dk1"/>
                          </a:solidFill>
                          <a:effectLst/>
                          <a:latin typeface="+mn-lt"/>
                          <a:ea typeface="+mn-ea"/>
                          <a:cs typeface="+mn-cs"/>
                        </a:rPr>
                        <a:t>Displays </a:t>
                      </a:r>
                      <a:r>
                        <a:rPr kumimoji="0" lang="en-US" sz="1600" u="none" strike="noStrike" kern="1200" cap="none" normalizeH="0" baseline="0" dirty="0" smtClean="0">
                          <a:ln>
                            <a:noFill/>
                          </a:ln>
                          <a:solidFill>
                            <a:schemeClr val="dk1"/>
                          </a:solidFill>
                          <a:effectLst/>
                          <a:latin typeface="+mn-lt"/>
                          <a:ea typeface="+mn-ea"/>
                          <a:cs typeface="+mn-cs"/>
                        </a:rPr>
                        <a:t>NAT statistics.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clear ip nat translation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Clears all IP </a:t>
                      </a:r>
                      <a:r>
                        <a:rPr kumimoji="0" lang="en-US" sz="1600" u="none" strike="noStrike" kern="1200" cap="none" normalizeH="0" baseline="0" smtClean="0">
                          <a:ln>
                            <a:noFill/>
                          </a:ln>
                          <a:solidFill>
                            <a:schemeClr val="dk1"/>
                          </a:solidFill>
                          <a:effectLst/>
                          <a:latin typeface="+mn-lt"/>
                          <a:ea typeface="+mn-ea"/>
                          <a:cs typeface="+mn-cs"/>
                        </a:rPr>
                        <a:t>NAT translations.</a:t>
                      </a:r>
                      <a:endParaRPr kumimoji="0" lang="en-US" sz="1600" u="none" strike="noStrike" kern="1200" cap="none" normalizeH="0" baseline="0" dirty="0" smtClean="0">
                        <a:ln>
                          <a:noFill/>
                        </a:ln>
                        <a:solidFill>
                          <a:schemeClr val="dk1"/>
                        </a:solidFill>
                        <a:effectLst/>
                        <a:latin typeface="+mn-lt"/>
                        <a:ea typeface="+mn-ea"/>
                        <a:cs typeface="+mn-cs"/>
                      </a:endParaRP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clear ip nat statistics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600" u="none" strike="noStrike" kern="1200" cap="none" normalizeH="0" baseline="0" dirty="0" smtClean="0">
                          <a:ln>
                            <a:noFill/>
                          </a:ln>
                          <a:solidFill>
                            <a:schemeClr val="dk1"/>
                          </a:solidFill>
                          <a:effectLst/>
                          <a:latin typeface="+mn-lt"/>
                          <a:ea typeface="+mn-ea"/>
                          <a:cs typeface="+mn-cs"/>
                        </a:rPr>
                        <a:t>Clears all NAT statistics.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 nat</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600" u="none" strike="noStrike" kern="1200" cap="none" normalizeH="0" baseline="0" dirty="0" smtClean="0">
                          <a:ln>
                            <a:noFill/>
                          </a:ln>
                          <a:solidFill>
                            <a:schemeClr val="dk1"/>
                          </a:solidFill>
                          <a:effectLst/>
                          <a:latin typeface="+mn-lt"/>
                          <a:ea typeface="+mn-ea"/>
                          <a:cs typeface="+mn-cs"/>
                        </a:rPr>
                        <a:t>Displays NAT translations as they occur.</a:t>
                      </a:r>
                    </a:p>
                  </a:txBody>
                  <a:tcPr marL="82124" marR="82124" marT="41061" marB="41061" anchor="ctr" horzOverflow="overflow"/>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368300" y="4584700"/>
            <a:ext cx="7137400" cy="457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330200" y="2692400"/>
            <a:ext cx="2044700" cy="850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723900" y="1600200"/>
            <a:ext cx="34798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Display NAT Translations and Statistics</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851400"/>
          </a:xfrm>
          <a:ln w="12700"/>
        </p:spPr>
        <p:txBody>
          <a:bodyPr>
            <a:noAutofit/>
          </a:bodyPr>
          <a:lstStyle/>
          <a:p>
            <a:r>
              <a:rPr lang="en-US" dirty="0" smtClean="0"/>
              <a:t>Branch# </a:t>
            </a:r>
            <a:r>
              <a:rPr lang="en-US" b="1" dirty="0" smtClean="0"/>
              <a:t>show ip nat translations</a:t>
            </a:r>
            <a:endParaRPr lang="en-US" dirty="0" smtClean="0"/>
          </a:p>
          <a:p>
            <a:r>
              <a:rPr lang="en-US" dirty="0" smtClean="0"/>
              <a:t>Pro Inside global      Inside local       Outside local      Outside global</a:t>
            </a:r>
          </a:p>
          <a:p>
            <a:r>
              <a:rPr lang="en-US" dirty="0" smtClean="0"/>
              <a:t>--- 209.165.200.254    192.168.1.254      ---                ---</a:t>
            </a:r>
          </a:p>
          <a:p>
            <a:r>
              <a:rPr lang="en-US" dirty="0" smtClean="0"/>
              <a:t>Branch#</a:t>
            </a:r>
          </a:p>
          <a:p>
            <a:r>
              <a:rPr lang="en-US" dirty="0" smtClean="0"/>
              <a:t>Branch# </a:t>
            </a:r>
            <a:r>
              <a:rPr lang="en-US" b="1" dirty="0" smtClean="0"/>
              <a:t>show ip nat statistics</a:t>
            </a:r>
            <a:r>
              <a:rPr lang="en-US" dirty="0" smtClean="0"/>
              <a:t> </a:t>
            </a:r>
          </a:p>
          <a:p>
            <a:r>
              <a:rPr lang="en-US" dirty="0" smtClean="0"/>
              <a:t>Total active translations: 1 (1 static, 0 dynamic; 0 extended)</a:t>
            </a:r>
          </a:p>
          <a:p>
            <a:r>
              <a:rPr lang="en-US" dirty="0" smtClean="0"/>
              <a:t>Peak translations: 1, occurred 00:31:21 ago</a:t>
            </a:r>
          </a:p>
          <a:p>
            <a:r>
              <a:rPr lang="en-US" dirty="0" smtClean="0"/>
              <a:t>Outside interfaces:</a:t>
            </a:r>
          </a:p>
          <a:p>
            <a:r>
              <a:rPr lang="en-US" dirty="0" smtClean="0"/>
              <a:t>  Serial0/0/1</a:t>
            </a:r>
          </a:p>
          <a:p>
            <a:r>
              <a:rPr lang="en-US" dirty="0" smtClean="0"/>
              <a:t>Inside interfaces: </a:t>
            </a:r>
          </a:p>
          <a:p>
            <a:r>
              <a:rPr lang="en-US" dirty="0" smtClean="0"/>
              <a:t>  FastEthernet0/0</a:t>
            </a:r>
          </a:p>
          <a:p>
            <a:r>
              <a:rPr lang="en-US" dirty="0" smtClean="0"/>
              <a:t>Hits: 0  Misses: 0</a:t>
            </a:r>
          </a:p>
          <a:p>
            <a:r>
              <a:rPr lang="en-US" dirty="0" smtClean="0"/>
              <a:t>CEF Translated packets: 0, CEF Punted packets: 0</a:t>
            </a:r>
          </a:p>
          <a:p>
            <a:r>
              <a:rPr lang="en-US" dirty="0" smtClean="0"/>
              <a:t>Expired translations: 0</a:t>
            </a:r>
          </a:p>
          <a:p>
            <a:r>
              <a:rPr lang="en-US" dirty="0" smtClean="0"/>
              <a:t>Dynamic mappings:</a:t>
            </a:r>
          </a:p>
          <a:p>
            <a:r>
              <a:rPr lang="en-US" dirty="0" smtClean="0"/>
              <a:t>-- Inside Source</a:t>
            </a:r>
          </a:p>
          <a:p>
            <a:r>
              <a:rPr lang="en-US" dirty="0" smtClean="0"/>
              <a:t>[Id: 1] access-list BRANCH-NAT-ACL pool BRANCH-NAT-POOL refcount 0</a:t>
            </a:r>
          </a:p>
          <a:p>
            <a:r>
              <a:rPr lang="en-US" dirty="0" smtClean="0"/>
              <a:t> pool BRANCH-NAT-POOL: netmask </a:t>
            </a:r>
            <a:r>
              <a:rPr lang="en-US" dirty="0" smtClean="0"/>
              <a:t>255.255.255.248</a:t>
            </a:r>
            <a:endParaRPr lang="en-US" dirty="0" smtClean="0"/>
          </a:p>
          <a:p>
            <a:r>
              <a:rPr lang="en-US" dirty="0" smtClean="0"/>
              <a:t>Appl doors: 0</a:t>
            </a:r>
          </a:p>
          <a:p>
            <a:r>
              <a:rPr lang="en-US" dirty="0" smtClean="0"/>
              <a:t>Normal doors: 0</a:t>
            </a:r>
          </a:p>
          <a:p>
            <a:r>
              <a:rPr lang="en-US" dirty="0" smtClean="0"/>
              <a:t>Queued Packets: 0</a:t>
            </a:r>
          </a:p>
          <a:p>
            <a:r>
              <a:rPr lang="en-US" dirty="0" smtClean="0"/>
              <a:t>Branch# </a:t>
            </a:r>
          </a:p>
          <a:p>
            <a:endParaRPr lang="en-US" dirty="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p:cNvSpPr/>
          <p:nvPr/>
        </p:nvSpPr>
        <p:spPr bwMode="auto">
          <a:xfrm>
            <a:off x="1143870" y="4909332"/>
            <a:ext cx="2921000"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Rectangle 60"/>
          <p:cNvSpPr/>
          <p:nvPr/>
        </p:nvSpPr>
        <p:spPr bwMode="auto">
          <a:xfrm>
            <a:off x="1143870" y="4769632"/>
            <a:ext cx="25019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Enable Debugging and Clear NAT Tables</a:t>
            </a:r>
          </a:p>
        </p:txBody>
      </p:sp>
      <p:grpSp>
        <p:nvGrpSpPr>
          <p:cNvPr id="95" name="Group 94"/>
          <p:cNvGrpSpPr/>
          <p:nvPr/>
        </p:nvGrpSpPr>
        <p:grpSpPr>
          <a:xfrm>
            <a:off x="350511" y="1104770"/>
            <a:ext cx="8431213" cy="2855912"/>
            <a:chOff x="350511" y="1104770"/>
            <a:chExt cx="8431213" cy="2855912"/>
          </a:xfrm>
        </p:grpSpPr>
        <p:pic>
          <p:nvPicPr>
            <p:cNvPr id="26" name="Picture 468" descr="Network_Cloud_Standard"/>
            <p:cNvPicPr>
              <a:picLocks noChangeAspect="1" noChangeArrowheads="1"/>
            </p:cNvPicPr>
            <p:nvPr/>
          </p:nvPicPr>
          <p:blipFill>
            <a:blip r:embed="rId3"/>
            <a:srcRect/>
            <a:stretch>
              <a:fillRect/>
            </a:stretch>
          </p:blipFill>
          <p:spPr bwMode="auto">
            <a:xfrm>
              <a:off x="3735772" y="2876420"/>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257349" y="2947857"/>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9800000">
              <a:off x="4981249" y="2725607"/>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274561" y="2808157"/>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5038399" y="1736594"/>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9800000">
              <a:off x="2282499" y="1690557"/>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149024" y="2350957"/>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194224" y="2349369"/>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976111" y="2085844"/>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590974" y="2085844"/>
              <a:ext cx="906462" cy="533400"/>
            </a:xfrm>
            <a:prstGeom prst="rect">
              <a:avLst/>
            </a:prstGeom>
            <a:noFill/>
            <a:ln w="9525">
              <a:noFill/>
              <a:miter lim="800000"/>
              <a:headEnd/>
              <a:tailEnd/>
            </a:ln>
          </p:spPr>
        </p:pic>
        <p:cxnSp>
          <p:nvCxnSpPr>
            <p:cNvPr id="56" name="Straight Connector 55"/>
            <p:cNvCxnSpPr/>
            <p:nvPr/>
          </p:nvCxnSpPr>
          <p:spPr>
            <a:xfrm rot="5400000">
              <a:off x="853748" y="2576382"/>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2099936" y="2360482"/>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910061" y="2370007"/>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804536" y="2790694"/>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761674" y="2219194"/>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314249" y="1833432"/>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563236" y="1819144"/>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4128761" y="1719132"/>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395836" y="1833432"/>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730174" y="2444619"/>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537961" y="2343019"/>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363461" y="2595432"/>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352849" y="2015994"/>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742749" y="2138232"/>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457749" y="2147757"/>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761924" y="2015994"/>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438699" y="2385882"/>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619549" y="1833432"/>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709911" y="2976432"/>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804911" y="3241544"/>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6090911" y="2441444"/>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361874" y="2976432"/>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138411" y="3243132"/>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535411" y="2587494"/>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304974" y="3262182"/>
              <a:ext cx="906462" cy="533400"/>
            </a:xfrm>
            <a:prstGeom prst="rect">
              <a:avLst/>
            </a:prstGeom>
            <a:noFill/>
            <a:ln w="9525">
              <a:noFill/>
              <a:miter lim="800000"/>
              <a:headEnd/>
              <a:tailEnd/>
            </a:ln>
          </p:spPr>
        </p:pic>
        <p:sp>
          <p:nvSpPr>
            <p:cNvPr id="82" name="TextBox 22"/>
            <p:cNvSpPr txBox="1">
              <a:spLocks noChangeArrowheads="1"/>
            </p:cNvSpPr>
            <p:nvPr/>
          </p:nvSpPr>
          <p:spPr bwMode="auto">
            <a:xfrm>
              <a:off x="4611361" y="3551107"/>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8067348" y="2547807"/>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8018136" y="2762119"/>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975274" y="2190619"/>
              <a:ext cx="735012" cy="314325"/>
            </a:xfrm>
            <a:prstGeom prst="rect">
              <a:avLst/>
            </a:prstGeom>
            <a:noFill/>
            <a:ln w="9525">
              <a:noFill/>
              <a:miter lim="800000"/>
              <a:headEnd/>
              <a:tailEnd/>
            </a:ln>
          </p:spPr>
        </p:pic>
        <p:sp>
          <p:nvSpPr>
            <p:cNvPr id="87" name="Rectangle 86"/>
            <p:cNvSpPr/>
            <p:nvPr/>
          </p:nvSpPr>
          <p:spPr>
            <a:xfrm>
              <a:off x="7352974" y="3366957"/>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6129011" y="3405057"/>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738611" y="3024057"/>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678622" y="1104770"/>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933499" y="1357182"/>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138286" y="1633407"/>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350511" y="3386007"/>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904674" y="3376482"/>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939598" y="2995482"/>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96" name="Rectangle 95"/>
          <p:cNvSpPr/>
          <p:nvPr/>
        </p:nvSpPr>
        <p:spPr bwMode="auto">
          <a:xfrm>
            <a:off x="1118470" y="4312432"/>
            <a:ext cx="13970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267569" y="4274332"/>
            <a:ext cx="8531114" cy="11811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 </a:t>
            </a:r>
            <a:r>
              <a:rPr lang="en-US" sz="1400" b="1" kern="0" dirty="0" smtClean="0">
                <a:latin typeface="Courier New" pitchFamily="49" charset="0"/>
                <a:cs typeface="Courier New" pitchFamily="49" charset="0"/>
              </a:rPr>
              <a:t>debug ip nat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IP NAT debugging is on</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 </a:t>
            </a:r>
            <a:r>
              <a:rPr lang="en-US" sz="1400" b="1" kern="0" dirty="0" smtClean="0">
                <a:latin typeface="Courier New" pitchFamily="49" charset="0"/>
                <a:cs typeface="Courier New" pitchFamily="49" charset="0"/>
              </a:rPr>
              <a:t>clear ip nat statistics </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 </a:t>
            </a:r>
            <a:r>
              <a:rPr lang="en-US" sz="1400" b="1" kern="0" dirty="0" smtClean="0">
                <a:latin typeface="Courier New" pitchFamily="49" charset="0"/>
                <a:cs typeface="Courier New" pitchFamily="49" charset="0"/>
              </a:rPr>
              <a:t>clear  </a:t>
            </a:r>
            <a:r>
              <a:rPr lang="en-US" sz="1400" b="1" kern="0" smtClean="0">
                <a:latin typeface="Courier New" pitchFamily="49" charset="0"/>
                <a:cs typeface="Courier New" pitchFamily="49" charset="0"/>
              </a:rPr>
              <a:t>ip nat translation * </a:t>
            </a:r>
            <a:endParaRPr lang="en-US" sz="1400" b="1"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Branch#</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30200" y="2247900"/>
            <a:ext cx="7848600" cy="419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Telnet to Generate NAT Traffic</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851400"/>
          </a:xfrm>
          <a:ln w="12700"/>
        </p:spPr>
        <p:txBody>
          <a:bodyPr>
            <a:noAutofit/>
          </a:bodyPr>
          <a:lstStyle/>
          <a:p>
            <a:r>
              <a:rPr lang="en-US" sz="1200" dirty="0" smtClean="0"/>
              <a:t>Branch# </a:t>
            </a:r>
            <a:r>
              <a:rPr lang="en-US" sz="1200" b="1" dirty="0" smtClean="0"/>
              <a:t>telnet 209.165.200.226 /source-interface fa0/0</a:t>
            </a:r>
          </a:p>
          <a:p>
            <a:r>
              <a:rPr lang="en-US" sz="1200" dirty="0" smtClean="0"/>
              <a:t>Trying 209.165.200.226 ... Open</a:t>
            </a:r>
          </a:p>
          <a:p>
            <a:endParaRPr lang="en-US" sz="1200" dirty="0" smtClean="0"/>
          </a:p>
          <a:p>
            <a:endParaRPr lang="en-US" sz="1200" dirty="0" smtClean="0"/>
          </a:p>
          <a:p>
            <a:r>
              <a:rPr lang="en-US" sz="1200" dirty="0" smtClean="0"/>
              <a:t>Password required, but none set</a:t>
            </a:r>
          </a:p>
          <a:p>
            <a:endParaRPr lang="en-US" sz="1200" dirty="0" smtClean="0"/>
          </a:p>
          <a:p>
            <a:r>
              <a:rPr lang="en-US" sz="1200" dirty="0" smtClean="0"/>
              <a:t>*Mar 26 14:20:10.563: NAT: s=192.168.1.1-&gt;209.165.200.249, d=209.165.200.226 [10933]</a:t>
            </a:r>
          </a:p>
          <a:p>
            <a:r>
              <a:rPr lang="en-US" sz="1200" dirty="0" smtClean="0"/>
              <a:t>*Mar 26 14:20:10.591: NAT*: s=209.165.200.226, d=209.165.200.249-&gt;192.168.1.1 [60321]</a:t>
            </a:r>
          </a:p>
          <a:p>
            <a:r>
              <a:rPr lang="en-US" sz="1200" dirty="0" smtClean="0"/>
              <a:t>*Mar 26 14:20:10.595: NAT: s=192.168.1.1-&gt;209.165.200.249, d=209.165.200.226 [10934]</a:t>
            </a:r>
          </a:p>
          <a:p>
            <a:r>
              <a:rPr lang="en-US" sz="1200" dirty="0" smtClean="0"/>
              <a:t>*Mar 26 14:20:10.595: NAT: s=192.168.1.1-&gt;209.165.200.249, d=209.165.200.226 [10935]</a:t>
            </a:r>
          </a:p>
          <a:p>
            <a:r>
              <a:rPr lang="en-US" sz="1200" dirty="0" smtClean="0"/>
              <a:t>*Mar 26 14:20:10.595: NAT: s=192.168.1.1-&gt;209.165.200.249, d=209.165.200.226 [10936]</a:t>
            </a:r>
          </a:p>
          <a:p>
            <a:r>
              <a:rPr lang="en-US" sz="1200" dirty="0" smtClean="0"/>
              <a:t>*Mar 26 14:20:10.627: NAT*: s=209.165.200.226, d=209.165.200.249-&gt;192.168.1.1 [60322]</a:t>
            </a:r>
          </a:p>
          <a:p>
            <a:r>
              <a:rPr lang="en-US" sz="1200" dirty="0" smtClean="0"/>
              <a:t>*Mar 26 14:20:10.627: NAT: s=192.168.1.1-&gt;209.165.200.249, d=209.165.200.226 [10937]</a:t>
            </a:r>
          </a:p>
          <a:p>
            <a:r>
              <a:rPr lang="en-US" sz="1200" dirty="0" smtClean="0"/>
              <a:t>*Mar 26 14:20:10.627: NAT: s=192.168.1.1-&gt;209.165.200.249, d=209.165.200.226 [10938]</a:t>
            </a:r>
          </a:p>
          <a:p>
            <a:r>
              <a:rPr lang="en-US" sz="1200" dirty="0" smtClean="0"/>
              <a:t>*Mar 26 14:20:10.631: NAT: s=192.168.1.1-&gt;209.165.200.249, d=209.165.200.226 [10939]</a:t>
            </a:r>
          </a:p>
          <a:p>
            <a:r>
              <a:rPr lang="en-US" sz="1200" dirty="0" smtClean="0"/>
              <a:t>*Mar 26 14:20:10.639: NAT*: s=209.165.200.226, d=209.165.200.249-&gt;192.168.1.1 [60323]</a:t>
            </a:r>
          </a:p>
          <a:p>
            <a:r>
              <a:rPr lang="en-US" sz="1200" dirty="0" smtClean="0"/>
              <a:t>*Mar 26 14:20:10.827: NAT*: s=209.165.200.226, d=209.165.200.249-&gt;192.168.1.1 [60324]</a:t>
            </a:r>
          </a:p>
          <a:p>
            <a:r>
              <a:rPr lang="en-US" sz="1200" dirty="0" smtClean="0"/>
              <a:t>*Mar 26 14:20:10.839: NAT: s=192.168.1.1-&gt;209.165.200.249, d=209.165.200.226 [10940]</a:t>
            </a:r>
          </a:p>
          <a:p>
            <a:r>
              <a:rPr lang="en-US" sz="1200" dirty="0" smtClean="0"/>
              <a:t>[Connection to 209.165.200.226 closed by foreign host]</a:t>
            </a:r>
          </a:p>
          <a:p>
            <a:r>
              <a:rPr lang="en-US" sz="1200" dirty="0" smtClean="0"/>
              <a:t>Branch#</a:t>
            </a:r>
          </a:p>
          <a:p>
            <a:r>
              <a:rPr lang="en-US" sz="1200" dirty="0" smtClean="0"/>
              <a:t>*Mar 26 14:20:12.723: NAT*: s=209.165.200.226, d=209.165.200.249-&gt;192.168.1.1 [60325]</a:t>
            </a:r>
          </a:p>
          <a:p>
            <a:r>
              <a:rPr lang="en-US" sz="1200" dirty="0" smtClean="0"/>
              <a:t>*Mar 26 14:20:12.723: NAT: s=192.168.1.1-&gt;209.165.200.249, d=209.165.200.226 [10941]</a:t>
            </a:r>
          </a:p>
          <a:p>
            <a:r>
              <a:rPr lang="en-US" sz="1200" dirty="0" smtClean="0"/>
              <a:t>*Mar 26 14:20:12.727: NAT: s=192.168.1.1-&gt;209.165.200.249, d=209.165.200.226 [10942]</a:t>
            </a:r>
          </a:p>
          <a:p>
            <a:r>
              <a:rPr lang="en-US" sz="1200" dirty="0" smtClean="0"/>
              <a:t>*Mar 26 14:20:12.759: NAT*: s=209.165.200.226, d=209.165.200.249-&gt;192.168.1.1 [60326]</a:t>
            </a:r>
          </a:p>
          <a:p>
            <a:r>
              <a:rPr lang="en-US" sz="1200" dirty="0" smtClean="0"/>
              <a:t>Branch#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Borderless Network Architecture</a:t>
            </a:r>
            <a:endParaRPr lang="en-US" dirty="0"/>
          </a:p>
        </p:txBody>
      </p:sp>
      <p:sp>
        <p:nvSpPr>
          <p:cNvPr id="3" name="Content Placeholder 2"/>
          <p:cNvSpPr>
            <a:spLocks noGrp="1"/>
          </p:cNvSpPr>
          <p:nvPr>
            <p:ph idx="10"/>
          </p:nvPr>
        </p:nvSpPr>
        <p:spPr/>
        <p:txBody>
          <a:bodyPr>
            <a:noAutofit/>
          </a:bodyPr>
          <a:lstStyle/>
          <a:p>
            <a:r>
              <a:rPr lang="en-US" smtClean="0"/>
              <a:t>The Cisco Borderless Network Architecture is based on the new generation of Cisco ISR G2 and enables a central office to efficiently manage access from multiple locations, from multiple devices, and to applications that can be located anywhere. </a:t>
            </a:r>
          </a:p>
          <a:p>
            <a:pPr lvl="1"/>
            <a:r>
              <a:rPr lang="en-US" smtClean="0"/>
              <a:t>The Cisco Borderless Network Architecture is beyond the scope of this chapter.</a:t>
            </a:r>
            <a:endParaRPr lang="en-US" dirty="0"/>
          </a:p>
        </p:txBody>
      </p:sp>
      <p:grpSp>
        <p:nvGrpSpPr>
          <p:cNvPr id="13" name="Content Placeholder 12"/>
          <p:cNvGrpSpPr>
            <a:grpSpLocks noGrp="1"/>
          </p:cNvGrpSpPr>
          <p:nvPr>
            <p:ph sz="quarter" idx="11"/>
          </p:nvPr>
        </p:nvGrpSpPr>
        <p:grpSpPr>
          <a:xfrm>
            <a:off x="479816" y="3732756"/>
            <a:ext cx="8188195" cy="2807744"/>
            <a:chOff x="1718268" y="4071190"/>
            <a:chExt cx="5664148" cy="2493323"/>
          </a:xfrm>
        </p:grpSpPr>
        <p:pic>
          <p:nvPicPr>
            <p:cNvPr id="14" name="Picture 3"/>
            <p:cNvPicPr>
              <a:picLocks noChangeAspect="1" noChangeArrowheads="1"/>
            </p:cNvPicPr>
            <p:nvPr/>
          </p:nvPicPr>
          <p:blipFill>
            <a:blip r:embed="rId3"/>
            <a:srcRect/>
            <a:stretch>
              <a:fillRect/>
            </a:stretch>
          </p:blipFill>
          <p:spPr bwMode="auto">
            <a:xfrm>
              <a:off x="1718268" y="4071190"/>
              <a:ext cx="5664148" cy="2227730"/>
            </a:xfrm>
            <a:prstGeom prst="rect">
              <a:avLst/>
            </a:prstGeom>
            <a:noFill/>
            <a:ln w="9525">
              <a:noFill/>
              <a:miter lim="800000"/>
              <a:headEnd/>
              <a:tailEnd/>
            </a:ln>
          </p:spPr>
        </p:pic>
        <p:sp>
          <p:nvSpPr>
            <p:cNvPr id="15" name="Rectangle 14"/>
            <p:cNvSpPr/>
            <p:nvPr/>
          </p:nvSpPr>
          <p:spPr bwMode="auto">
            <a:xfrm>
              <a:off x="2903978" y="6315390"/>
              <a:ext cx="3171483" cy="249123"/>
            </a:xfrm>
            <a:prstGeom prst="rect">
              <a:avLst/>
            </a:prstGeom>
            <a:solidFill>
              <a:schemeClr val="bg1"/>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Cisco 1900, 2900, and 3900</a:t>
              </a:r>
              <a:r>
                <a:rPr kumimoji="0" lang="en-US" sz="1200" b="1" i="0" u="none" strike="noStrike" cap="none" normalizeH="0" dirty="0" smtClean="0">
                  <a:ln>
                    <a:noFill/>
                  </a:ln>
                  <a:solidFill>
                    <a:schemeClr val="tx1"/>
                  </a:solidFill>
                  <a:effectLst/>
                  <a:latin typeface="Arial" charset="0"/>
                </a:rPr>
                <a:t> series ISR G2</a:t>
              </a:r>
              <a:endParaRPr kumimoji="0" lang="en-US" sz="1200" b="1"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711200" y="1549400"/>
            <a:ext cx="3479800" cy="368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330200" y="2438400"/>
            <a:ext cx="57150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NAT Translations and Statistics</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4851400"/>
          </a:xfrm>
          <a:ln w="12700"/>
        </p:spPr>
        <p:txBody>
          <a:bodyPr>
            <a:noAutofit/>
          </a:bodyPr>
          <a:lstStyle/>
          <a:p>
            <a:pPr>
              <a:tabLst>
                <a:tab pos="2454275" algn="l"/>
              </a:tabLst>
            </a:pPr>
            <a:r>
              <a:rPr lang="en-US" sz="1200" dirty="0" smtClean="0"/>
              <a:t>Branch# </a:t>
            </a:r>
            <a:r>
              <a:rPr lang="en-US" sz="1200" b="1" dirty="0" smtClean="0"/>
              <a:t>show ip nat translations                       </a:t>
            </a:r>
          </a:p>
          <a:p>
            <a:pPr>
              <a:tabLst>
                <a:tab pos="2454275" algn="l"/>
              </a:tabLst>
            </a:pPr>
            <a:r>
              <a:rPr lang="en-US" sz="1200" dirty="0" smtClean="0"/>
              <a:t>Pro Inside global      	Inside local       Outside local       Outside global</a:t>
            </a:r>
          </a:p>
          <a:p>
            <a:pPr>
              <a:tabLst>
                <a:tab pos="2454275" algn="l"/>
              </a:tabLst>
            </a:pPr>
            <a:r>
              <a:rPr lang="en-US" sz="1200" dirty="0" smtClean="0"/>
              <a:t>tcp 209.165.200.249:55041 	192.168.1.1:55041  209.165.200.226:23  209.165.200.226:23</a:t>
            </a:r>
          </a:p>
          <a:p>
            <a:pPr>
              <a:tabLst>
                <a:tab pos="2454275" algn="l"/>
              </a:tabLst>
            </a:pPr>
            <a:r>
              <a:rPr lang="en-US" sz="1200" dirty="0" smtClean="0"/>
              <a:t>--- 209.165.200.249    	192.168.1.1        ---                 ---</a:t>
            </a:r>
          </a:p>
          <a:p>
            <a:pPr>
              <a:tabLst>
                <a:tab pos="2454275" algn="l"/>
              </a:tabLst>
            </a:pPr>
            <a:r>
              <a:rPr lang="en-US" sz="1200" dirty="0" smtClean="0"/>
              <a:t>--- 209.165.200.254    	192.168.1.254      ---                 ---</a:t>
            </a:r>
          </a:p>
          <a:p>
            <a:r>
              <a:rPr lang="en-US" sz="1200" dirty="0" smtClean="0"/>
              <a:t>Branch#</a:t>
            </a:r>
          </a:p>
          <a:p>
            <a:r>
              <a:rPr lang="en-US" sz="1200" dirty="0" smtClean="0"/>
              <a:t>Branch# </a:t>
            </a:r>
            <a:r>
              <a:rPr lang="en-US" sz="1200" b="1" dirty="0" smtClean="0"/>
              <a:t>show ip nat statistics                         </a:t>
            </a:r>
          </a:p>
          <a:p>
            <a:r>
              <a:rPr lang="en-US" sz="1200" dirty="0" smtClean="0"/>
              <a:t>Total active translations: 3 (1 static, 2 dynamic; 1 extended)</a:t>
            </a:r>
          </a:p>
          <a:p>
            <a:r>
              <a:rPr lang="en-US" sz="1200" dirty="0" smtClean="0"/>
              <a:t>Peak translations: 3, occurred 00:13:14 ago</a:t>
            </a:r>
          </a:p>
          <a:p>
            <a:r>
              <a:rPr lang="en-US" sz="1200" dirty="0" smtClean="0"/>
              <a:t>Outside interfaces:</a:t>
            </a:r>
          </a:p>
          <a:p>
            <a:r>
              <a:rPr lang="en-US" sz="1200" dirty="0" smtClean="0"/>
              <a:t>  Serial0/0/1</a:t>
            </a:r>
          </a:p>
          <a:p>
            <a:r>
              <a:rPr lang="en-US" sz="1200" dirty="0" smtClean="0"/>
              <a:t>Inside interfaces: </a:t>
            </a:r>
          </a:p>
          <a:p>
            <a:r>
              <a:rPr lang="en-US" sz="1200" dirty="0" smtClean="0"/>
              <a:t>  FastEthernet0/0</a:t>
            </a:r>
          </a:p>
          <a:p>
            <a:r>
              <a:rPr lang="en-US" sz="1200" dirty="0" smtClean="0"/>
              <a:t>Hits: 32  Misses: 0</a:t>
            </a:r>
          </a:p>
          <a:p>
            <a:r>
              <a:rPr lang="en-US" sz="1200" dirty="0" smtClean="0"/>
              <a:t>CEF Translated packets: 12, CEF Punted packets: 2</a:t>
            </a:r>
          </a:p>
          <a:p>
            <a:r>
              <a:rPr lang="en-US" sz="1200" dirty="0" smtClean="0"/>
              <a:t>Expired translations: 1</a:t>
            </a:r>
          </a:p>
          <a:p>
            <a:r>
              <a:rPr lang="en-US" sz="1200" dirty="0" smtClean="0"/>
              <a:t>Dynamic mappings:</a:t>
            </a:r>
          </a:p>
          <a:p>
            <a:r>
              <a:rPr lang="en-US" sz="1200" dirty="0" smtClean="0"/>
              <a:t>-- Inside Source</a:t>
            </a:r>
          </a:p>
          <a:p>
            <a:r>
              <a:rPr lang="en-US" sz="1200" dirty="0" smtClean="0"/>
              <a:t>[Id: 1] access-list BRANCH-NAT-ACL pool BRANCH-NAT-POOL refcount 2</a:t>
            </a:r>
          </a:p>
          <a:p>
            <a:r>
              <a:rPr lang="en-US" sz="1200" dirty="0" smtClean="0"/>
              <a:t> pool BRANCH-NAT-POOL: netmask 255.255.255.248</a:t>
            </a:r>
          </a:p>
          <a:p>
            <a:endParaRPr lang="en-US" sz="1200" dirty="0" smtClean="0"/>
          </a:p>
          <a:p>
            <a:r>
              <a:rPr lang="en-US" sz="1200" dirty="0" smtClean="0"/>
              <a:t>Appl </a:t>
            </a:r>
            <a:r>
              <a:rPr lang="en-US" sz="1200" dirty="0" smtClean="0"/>
              <a:t>doors: 0</a:t>
            </a:r>
          </a:p>
          <a:p>
            <a:r>
              <a:rPr lang="en-US" sz="1200" dirty="0" smtClean="0"/>
              <a:t>Normal doors: 0</a:t>
            </a:r>
          </a:p>
          <a:p>
            <a:r>
              <a:rPr lang="en-US" sz="1200" dirty="0" smtClean="0"/>
              <a:t>Queued Packets: 0</a:t>
            </a:r>
          </a:p>
          <a:p>
            <a:r>
              <a:rPr lang="en-US" sz="1200" dirty="0" smtClean="0"/>
              <a:t>Branch#</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bwMode="auto">
          <a:xfrm>
            <a:off x="355948" y="5088176"/>
            <a:ext cx="760730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Verify Static NAT on Branch</a:t>
            </a:r>
          </a:p>
        </p:txBody>
      </p:sp>
      <p:sp>
        <p:nvSpPr>
          <p:cNvPr id="93" name="Content Placeholder 82"/>
          <p:cNvSpPr>
            <a:spLocks noGrp="1"/>
          </p:cNvSpPr>
          <p:nvPr>
            <p:ph idx="11"/>
          </p:nvPr>
        </p:nvSpPr>
        <p:spPr>
          <a:xfrm>
            <a:off x="279400" y="5661764"/>
            <a:ext cx="8520354" cy="762340"/>
          </a:xfrm>
        </p:spPr>
        <p:txBody>
          <a:bodyPr>
            <a:normAutofit/>
          </a:bodyPr>
          <a:lstStyle/>
          <a:p>
            <a:r>
              <a:rPr lang="en-US" sz="2000" dirty="0" smtClean="0"/>
              <a:t>Ping the Branch Server public IP address to verify if static NAT is implemented properly.</a:t>
            </a:r>
            <a:endParaRPr lang="en-US" sz="1600" dirty="0"/>
          </a:p>
        </p:txBody>
      </p:sp>
      <p:pic>
        <p:nvPicPr>
          <p:cNvPr id="26" name="Picture 468" descr="Network_Cloud_Standard"/>
          <p:cNvPicPr>
            <a:picLocks noChangeAspect="1" noChangeArrowheads="1"/>
          </p:cNvPicPr>
          <p:nvPr/>
        </p:nvPicPr>
        <p:blipFill>
          <a:blip r:embed="rId3"/>
          <a:srcRect/>
          <a:stretch>
            <a:fillRect/>
          </a:stretch>
        </p:blipFill>
        <p:spPr bwMode="auto">
          <a:xfrm>
            <a:off x="3735772" y="2851368"/>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257349" y="2922805"/>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9800000">
            <a:off x="4981249" y="2700555"/>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274561" y="278310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0" name="Freeform 9"/>
          <p:cNvSpPr>
            <a:spLocks/>
          </p:cNvSpPr>
          <p:nvPr/>
        </p:nvSpPr>
        <p:spPr bwMode="auto">
          <a:xfrm rot="1800000" flipV="1">
            <a:off x="5038399" y="1711542"/>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31" name="Freeform 9"/>
          <p:cNvSpPr>
            <a:spLocks/>
          </p:cNvSpPr>
          <p:nvPr/>
        </p:nvSpPr>
        <p:spPr bwMode="auto">
          <a:xfrm rot="19800000">
            <a:off x="2282499" y="1665505"/>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149024" y="2325905"/>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194224" y="2324317"/>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976111" y="2060792"/>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590974" y="2060792"/>
            <a:ext cx="906462" cy="533400"/>
          </a:xfrm>
          <a:prstGeom prst="rect">
            <a:avLst/>
          </a:prstGeom>
          <a:noFill/>
          <a:ln w="9525">
            <a:noFill/>
            <a:miter lim="800000"/>
            <a:headEnd/>
            <a:tailEnd/>
          </a:ln>
        </p:spPr>
      </p:pic>
      <p:cxnSp>
        <p:nvCxnSpPr>
          <p:cNvPr id="56" name="Straight Connector 55"/>
          <p:cNvCxnSpPr/>
          <p:nvPr/>
        </p:nvCxnSpPr>
        <p:spPr>
          <a:xfrm rot="5400000">
            <a:off x="853748" y="2551330"/>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2099936" y="2335430"/>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910061" y="2344955"/>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804536" y="2765642"/>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761674" y="2194142"/>
            <a:ext cx="735012" cy="314325"/>
          </a:xfrm>
          <a:prstGeom prst="rect">
            <a:avLst/>
          </a:prstGeom>
          <a:noFill/>
          <a:ln w="9525">
            <a:noFill/>
            <a:miter lim="800000"/>
            <a:headEnd/>
            <a:tailEnd/>
          </a:ln>
        </p:spPr>
      </p:pic>
      <p:sp>
        <p:nvSpPr>
          <p:cNvPr id="62" name="Text Box 21"/>
          <p:cNvSpPr txBox="1">
            <a:spLocks noChangeArrowheads="1"/>
          </p:cNvSpPr>
          <p:nvPr/>
        </p:nvSpPr>
        <p:spPr bwMode="auto">
          <a:xfrm>
            <a:off x="2314249" y="1808380"/>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63" name="Rectangle 62"/>
          <p:cNvSpPr/>
          <p:nvPr/>
        </p:nvSpPr>
        <p:spPr>
          <a:xfrm>
            <a:off x="563236" y="1794092"/>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4" name="Rectangle 63"/>
          <p:cNvSpPr/>
          <p:nvPr/>
        </p:nvSpPr>
        <p:spPr>
          <a:xfrm>
            <a:off x="4128761" y="1694080"/>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65" name="Rectangle 64"/>
          <p:cNvSpPr/>
          <p:nvPr/>
        </p:nvSpPr>
        <p:spPr>
          <a:xfrm>
            <a:off x="7395836" y="1808380"/>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730174" y="2419567"/>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537961" y="2317967"/>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363461" y="2570380"/>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69" name="Text Box 21"/>
          <p:cNvSpPr txBox="1">
            <a:spLocks noChangeArrowheads="1"/>
          </p:cNvSpPr>
          <p:nvPr/>
        </p:nvSpPr>
        <p:spPr bwMode="auto">
          <a:xfrm>
            <a:off x="6352849" y="1990942"/>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0" name="Text Box 21"/>
          <p:cNvSpPr txBox="1">
            <a:spLocks noChangeArrowheads="1"/>
          </p:cNvSpPr>
          <p:nvPr/>
        </p:nvSpPr>
        <p:spPr bwMode="auto">
          <a:xfrm>
            <a:off x="1742749" y="211318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457749" y="2122705"/>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2" name="Text Box 21"/>
          <p:cNvSpPr txBox="1">
            <a:spLocks noChangeArrowheads="1"/>
          </p:cNvSpPr>
          <p:nvPr/>
        </p:nvSpPr>
        <p:spPr bwMode="auto">
          <a:xfrm>
            <a:off x="2761924" y="1990942"/>
            <a:ext cx="29051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a:t>
            </a:r>
          </a:p>
        </p:txBody>
      </p:sp>
      <p:sp>
        <p:nvSpPr>
          <p:cNvPr id="73" name="Text Box 21"/>
          <p:cNvSpPr txBox="1">
            <a:spLocks noChangeArrowheads="1"/>
          </p:cNvSpPr>
          <p:nvPr/>
        </p:nvSpPr>
        <p:spPr bwMode="auto">
          <a:xfrm>
            <a:off x="7438699" y="2360830"/>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4" name="Text Box 21"/>
          <p:cNvSpPr txBox="1">
            <a:spLocks noChangeArrowheads="1"/>
          </p:cNvSpPr>
          <p:nvPr/>
        </p:nvSpPr>
        <p:spPr bwMode="auto">
          <a:xfrm>
            <a:off x="6619549" y="1808380"/>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S0/0/0</a:t>
            </a:r>
          </a:p>
        </p:txBody>
      </p:sp>
      <p:sp>
        <p:nvSpPr>
          <p:cNvPr id="75" name="Text Box 21"/>
          <p:cNvSpPr txBox="1">
            <a:spLocks noChangeArrowheads="1"/>
          </p:cNvSpPr>
          <p:nvPr/>
        </p:nvSpPr>
        <p:spPr bwMode="auto">
          <a:xfrm>
            <a:off x="5709911" y="2951380"/>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804911" y="3216492"/>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6090911" y="2416392"/>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361874" y="2951380"/>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138411" y="3218080"/>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535411" y="2562442"/>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304974" y="3237130"/>
            <a:ext cx="906462" cy="533400"/>
          </a:xfrm>
          <a:prstGeom prst="rect">
            <a:avLst/>
          </a:prstGeom>
          <a:noFill/>
          <a:ln w="9525">
            <a:noFill/>
            <a:miter lim="800000"/>
            <a:headEnd/>
            <a:tailEnd/>
          </a:ln>
        </p:spPr>
      </p:pic>
      <p:sp>
        <p:nvSpPr>
          <p:cNvPr id="82" name="TextBox 22"/>
          <p:cNvSpPr txBox="1">
            <a:spLocks noChangeArrowheads="1"/>
          </p:cNvSpPr>
          <p:nvPr/>
        </p:nvSpPr>
        <p:spPr bwMode="auto">
          <a:xfrm>
            <a:off x="4611361" y="3526055"/>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8067348" y="2522755"/>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8018136" y="2737067"/>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975274" y="2165567"/>
            <a:ext cx="735012" cy="314325"/>
          </a:xfrm>
          <a:prstGeom prst="rect">
            <a:avLst/>
          </a:prstGeom>
          <a:noFill/>
          <a:ln w="9525">
            <a:noFill/>
            <a:miter lim="800000"/>
            <a:headEnd/>
            <a:tailEnd/>
          </a:ln>
        </p:spPr>
      </p:pic>
      <p:sp>
        <p:nvSpPr>
          <p:cNvPr id="87" name="Rectangle 86"/>
          <p:cNvSpPr/>
          <p:nvPr/>
        </p:nvSpPr>
        <p:spPr>
          <a:xfrm>
            <a:off x="7352974" y="3341905"/>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6129011" y="3380005"/>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738611" y="2999005"/>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90" name="Picture 468" descr="Network_Cloud_Standard"/>
          <p:cNvPicPr>
            <a:picLocks noChangeAspect="1" noChangeArrowheads="1"/>
          </p:cNvPicPr>
          <p:nvPr/>
        </p:nvPicPr>
        <p:blipFill>
          <a:blip r:embed="rId3"/>
          <a:srcRect/>
          <a:stretch>
            <a:fillRect/>
          </a:stretch>
        </p:blipFill>
        <p:spPr bwMode="auto">
          <a:xfrm>
            <a:off x="3678622" y="1079718"/>
            <a:ext cx="1983070" cy="1010086"/>
          </a:xfrm>
          <a:prstGeom prst="rect">
            <a:avLst/>
          </a:prstGeom>
          <a:noFill/>
          <a:ln w="9525">
            <a:noFill/>
            <a:miter lim="800000"/>
            <a:headEnd/>
            <a:tailEnd/>
          </a:ln>
        </p:spPr>
      </p:pic>
      <p:sp>
        <p:nvSpPr>
          <p:cNvPr id="91" name="TextBox 16"/>
          <p:cNvSpPr txBox="1">
            <a:spLocks noChangeArrowheads="1"/>
          </p:cNvSpPr>
          <p:nvPr/>
        </p:nvSpPr>
        <p:spPr bwMode="auto">
          <a:xfrm>
            <a:off x="3933499" y="1332130"/>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92" name="Rectangle 91"/>
          <p:cNvSpPr/>
          <p:nvPr/>
        </p:nvSpPr>
        <p:spPr>
          <a:xfrm>
            <a:off x="4138286" y="1608355"/>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94" name="Rectangle 93"/>
          <p:cNvSpPr/>
          <p:nvPr/>
        </p:nvSpPr>
        <p:spPr>
          <a:xfrm>
            <a:off x="350511" y="3360955"/>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904674" y="3351430"/>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939598" y="2970430"/>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bwMode="auto">
          <a:xfrm>
            <a:off x="394048" y="4897676"/>
            <a:ext cx="5461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 Placeholder 14"/>
          <p:cNvSpPr txBox="1">
            <a:spLocks/>
          </p:cNvSpPr>
          <p:nvPr/>
        </p:nvSpPr>
        <p:spPr>
          <a:xfrm>
            <a:off x="305147" y="4199176"/>
            <a:ext cx="8531114" cy="1409700"/>
          </a:xfrm>
          <a:prstGeom prst="rect">
            <a:avLst/>
          </a:prstGeom>
          <a:ln w="12700">
            <a:solidFill>
              <a:schemeClr val="bg2"/>
            </a:solidFill>
          </a:ln>
        </p:spPr>
        <p:txBody>
          <a:bodyPr>
            <a:noAutofit/>
          </a:bodyPr>
          <a:lstStyle/>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 </a:t>
            </a:r>
            <a:r>
              <a:rPr lang="en-US" sz="1400" b="1" kern="0" dirty="0" smtClean="0">
                <a:latin typeface="Courier New" pitchFamily="49" charset="0"/>
                <a:cs typeface="Courier New" pitchFamily="49" charset="0"/>
              </a:rPr>
              <a:t>ping 209.165.200.254</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Type escape sequence to abort.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Sending 5, 100-byte ICMP Echos to 209.165.200.254, timeout is 2 seconds: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Success rate is 100 percent (5/5), round-trip min/avg/max = 56/57/60 ms</a:t>
            </a:r>
          </a:p>
          <a:p>
            <a:pPr marL="236538" lvl="0" indent="-236538"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HQ#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42900" y="4076700"/>
            <a:ext cx="72263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882900" y="1346200"/>
            <a:ext cx="47371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 NAT Statistics</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143000"/>
            <a:ext cx="8531114" cy="3810000"/>
          </a:xfrm>
          <a:ln w="12700"/>
        </p:spPr>
        <p:txBody>
          <a:bodyPr>
            <a:noAutofit/>
          </a:bodyPr>
          <a:lstStyle/>
          <a:p>
            <a:r>
              <a:rPr lang="en-US" sz="1200" dirty="0" smtClean="0"/>
              <a:t>Branch#</a:t>
            </a:r>
          </a:p>
          <a:p>
            <a:r>
              <a:rPr lang="en-US" sz="1200" dirty="0" smtClean="0"/>
              <a:t>*Mar 26 14:46:49.423: NAT*: s=209.165.200.226, d=209.165.200.254-&gt;192.168.1.254 [10]</a:t>
            </a:r>
          </a:p>
          <a:p>
            <a:r>
              <a:rPr lang="en-US" sz="1200" dirty="0" smtClean="0"/>
              <a:t>*Mar 26 14:46:49.427: NAT: s=192.168.1.254-&gt;209.165.200.254, d=209.165.200.226 [10]</a:t>
            </a:r>
          </a:p>
          <a:p>
            <a:r>
              <a:rPr lang="en-US" sz="1200" dirty="0" smtClean="0"/>
              <a:t>*Mar 26 14:46:49.483: NAT*: s=209.165.200.226, d=209.165.200.254-&gt;192.168.1.254 [11]</a:t>
            </a:r>
          </a:p>
          <a:p>
            <a:r>
              <a:rPr lang="en-US" sz="1200" dirty="0" smtClean="0"/>
              <a:t>*Mar 26 14:46:49.483: NAT: s=192.168.1.254-&gt;209.165.200.254, d=209.165.200.226 [11]</a:t>
            </a:r>
          </a:p>
          <a:p>
            <a:r>
              <a:rPr lang="en-US" sz="1200" dirty="0" smtClean="0"/>
              <a:t>*Mar 26 14:46:49.539: NAT*: s=209.165.200.226, d=209.165.200.254-&gt;192.168.1.254 [12]</a:t>
            </a:r>
          </a:p>
          <a:p>
            <a:r>
              <a:rPr lang="en-US" sz="1200" dirty="0" smtClean="0"/>
              <a:t>*Mar 26 14:46:49.539: NAT: s=192.168.1.254-&gt;209.165.200.254, d=209.165.200.226 [12]</a:t>
            </a:r>
          </a:p>
          <a:p>
            <a:r>
              <a:rPr lang="en-US" sz="1200" dirty="0" smtClean="0"/>
              <a:t>*Mar 26 14:46:49.599: NAT*: s=209.165.200.226, d=209.165.200.254-&gt;192.168.1.254 [13]</a:t>
            </a:r>
          </a:p>
          <a:p>
            <a:r>
              <a:rPr lang="en-US" sz="1200" dirty="0" smtClean="0"/>
              <a:t>*Mar 26 14:46:49.599: NAT: s=192.168.1.254-&gt;209.165.200.254, d=209.165.200.226 [13]</a:t>
            </a:r>
          </a:p>
          <a:p>
            <a:r>
              <a:rPr lang="en-US" sz="1200" dirty="0" smtClean="0"/>
              <a:t>Branch#</a:t>
            </a:r>
          </a:p>
          <a:p>
            <a:r>
              <a:rPr lang="en-US" sz="1200" dirty="0" smtClean="0"/>
              <a:t>*Mar 26 14:46:49.655: NAT*: s=209.165.200.226, d=209.165.200.254-&gt;192.168.1.254 [14]</a:t>
            </a:r>
          </a:p>
          <a:p>
            <a:r>
              <a:rPr lang="en-US" sz="1200" dirty="0" smtClean="0"/>
              <a:t>*Mar 26 14:46:49.655: NAT: s=192.168.1.254-&gt;209.165.200.254, d=209.165.200.226 [14]</a:t>
            </a:r>
          </a:p>
          <a:p>
            <a:r>
              <a:rPr lang="en-US" sz="1200" dirty="0" smtClean="0"/>
              <a:t>Branch#</a:t>
            </a:r>
          </a:p>
          <a:p>
            <a:r>
              <a:rPr lang="en-US" sz="1200" dirty="0" smtClean="0"/>
              <a:t>Branch# </a:t>
            </a:r>
            <a:r>
              <a:rPr lang="en-US" sz="1200" b="1" dirty="0" smtClean="0"/>
              <a:t>show ip nat translations </a:t>
            </a:r>
          </a:p>
          <a:p>
            <a:r>
              <a:rPr lang="en-US" sz="1200" dirty="0" smtClean="0"/>
              <a:t>Pro Inside global      Inside local       Outside local      Outside global</a:t>
            </a:r>
          </a:p>
          <a:p>
            <a:r>
              <a:rPr lang="en-US" sz="1200" dirty="0" smtClean="0"/>
              <a:t>--- 209.165.200.249    192.168.1.1        ---                ---</a:t>
            </a:r>
          </a:p>
          <a:p>
            <a:r>
              <a:rPr lang="en-US" sz="1200" dirty="0" smtClean="0"/>
              <a:t>icmp 209.165.200.254:2 192.168.1.254:2    209.165.200.226:2  209.165.200.226:2</a:t>
            </a:r>
          </a:p>
          <a:p>
            <a:r>
              <a:rPr lang="en-US" sz="1200" dirty="0" smtClean="0"/>
              <a:t>--- 209.165.200.254    192.168.1.254      ---                ---</a:t>
            </a:r>
          </a:p>
          <a:p>
            <a:r>
              <a:rPr lang="en-US" sz="1200" dirty="0" smtClean="0"/>
              <a:t>Branch# </a:t>
            </a:r>
          </a:p>
          <a:p>
            <a:r>
              <a:rPr lang="en-US" sz="1200" dirty="0" smtClean="0"/>
              <a:t> </a:t>
            </a:r>
            <a:endParaRPr lang="en-US" sz="12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Verifying Other Services - DHCP</a:t>
            </a:r>
            <a:endParaRPr lang="en-US" dirty="0"/>
          </a:p>
        </p:txBody>
      </p:sp>
      <p:sp>
        <p:nvSpPr>
          <p:cNvPr id="6" name="Content Placeholder 5"/>
          <p:cNvSpPr>
            <a:spLocks noGrp="1"/>
          </p:cNvSpPr>
          <p:nvPr>
            <p:ph idx="1"/>
          </p:nvPr>
        </p:nvSpPr>
        <p:spPr/>
        <p:txBody>
          <a:bodyPr/>
          <a:lstStyle/>
          <a:p>
            <a:r>
              <a:rPr lang="en-US" dirty="0" smtClean="0"/>
              <a:t>Other services such as DHCP can also impact the Branch.</a:t>
            </a:r>
          </a:p>
          <a:p>
            <a:pPr lvl="1"/>
            <a:r>
              <a:rPr lang="en-US" dirty="0" smtClean="0"/>
              <a:t>Consider overlapping internal addresses assigned by DHCP.</a:t>
            </a:r>
            <a:endParaRPr lang="en-US" dirty="0"/>
          </a:p>
        </p:txBody>
      </p:sp>
      <p:pic>
        <p:nvPicPr>
          <p:cNvPr id="7" name="Picture 468" descr="Network_Cloud_Standard"/>
          <p:cNvPicPr>
            <a:picLocks noChangeAspect="1" noChangeArrowheads="1"/>
          </p:cNvPicPr>
          <p:nvPr/>
        </p:nvPicPr>
        <p:blipFill>
          <a:blip r:embed="rId2"/>
          <a:srcRect/>
          <a:stretch>
            <a:fillRect/>
          </a:stretch>
        </p:blipFill>
        <p:spPr bwMode="auto">
          <a:xfrm>
            <a:off x="3699586" y="4035426"/>
            <a:ext cx="1983070" cy="1010086"/>
          </a:xfrm>
          <a:prstGeom prst="rect">
            <a:avLst/>
          </a:prstGeom>
          <a:noFill/>
          <a:ln w="9525">
            <a:noFill/>
            <a:miter lim="800000"/>
            <a:headEnd/>
            <a:tailEnd/>
          </a:ln>
        </p:spPr>
      </p:pic>
      <p:sp>
        <p:nvSpPr>
          <p:cNvPr id="8" name="TextBox 16"/>
          <p:cNvSpPr txBox="1">
            <a:spLocks noChangeArrowheads="1"/>
          </p:cNvSpPr>
          <p:nvPr/>
        </p:nvSpPr>
        <p:spPr bwMode="auto">
          <a:xfrm>
            <a:off x="4221163" y="4106863"/>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9" name="Freeform 9"/>
          <p:cNvSpPr>
            <a:spLocks/>
          </p:cNvSpPr>
          <p:nvPr/>
        </p:nvSpPr>
        <p:spPr bwMode="auto">
          <a:xfrm rot="-1800000">
            <a:off x="4945063" y="388461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0" name="Freeform 9"/>
          <p:cNvSpPr>
            <a:spLocks/>
          </p:cNvSpPr>
          <p:nvPr/>
        </p:nvSpPr>
        <p:spPr bwMode="auto">
          <a:xfrm rot="1800000" flipV="1">
            <a:off x="2238375" y="3967163"/>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1" name="Freeform 9"/>
          <p:cNvSpPr>
            <a:spLocks/>
          </p:cNvSpPr>
          <p:nvPr/>
        </p:nvSpPr>
        <p:spPr bwMode="auto">
          <a:xfrm rot="1800000" flipV="1">
            <a:off x="5002213" y="2895600"/>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2" name="Freeform 9"/>
          <p:cNvSpPr>
            <a:spLocks/>
          </p:cNvSpPr>
          <p:nvPr/>
        </p:nvSpPr>
        <p:spPr bwMode="auto">
          <a:xfrm rot="-1800000">
            <a:off x="2246313" y="2849563"/>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13" name="Straight Connector 12"/>
          <p:cNvCxnSpPr/>
          <p:nvPr/>
        </p:nvCxnSpPr>
        <p:spPr>
          <a:xfrm rot="10800000">
            <a:off x="1112838" y="3509963"/>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7158038" y="3508375"/>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Picture 37"/>
          <p:cNvPicPr>
            <a:picLocks noChangeArrowheads="1"/>
          </p:cNvPicPr>
          <p:nvPr/>
        </p:nvPicPr>
        <p:blipFill>
          <a:blip r:embed="rId3"/>
          <a:srcRect/>
          <a:stretch>
            <a:fillRect/>
          </a:stretch>
        </p:blipFill>
        <p:spPr bwMode="auto">
          <a:xfrm>
            <a:off x="1939925" y="3244850"/>
            <a:ext cx="906463" cy="533400"/>
          </a:xfrm>
          <a:prstGeom prst="rect">
            <a:avLst/>
          </a:prstGeom>
          <a:noFill/>
          <a:ln w="9525">
            <a:noFill/>
            <a:miter lim="800000"/>
            <a:headEnd/>
            <a:tailEnd/>
          </a:ln>
        </p:spPr>
      </p:pic>
      <p:pic>
        <p:nvPicPr>
          <p:cNvPr id="16" name="Picture 37"/>
          <p:cNvPicPr>
            <a:picLocks noChangeArrowheads="1"/>
          </p:cNvPicPr>
          <p:nvPr/>
        </p:nvPicPr>
        <p:blipFill>
          <a:blip r:embed="rId3"/>
          <a:srcRect/>
          <a:stretch>
            <a:fillRect/>
          </a:stretch>
        </p:blipFill>
        <p:spPr bwMode="auto">
          <a:xfrm>
            <a:off x="6554788" y="3244850"/>
            <a:ext cx="906462" cy="533400"/>
          </a:xfrm>
          <a:prstGeom prst="rect">
            <a:avLst/>
          </a:prstGeom>
          <a:noFill/>
          <a:ln w="9525">
            <a:noFill/>
            <a:miter lim="800000"/>
            <a:headEnd/>
            <a:tailEnd/>
          </a:ln>
        </p:spPr>
      </p:pic>
      <p:sp>
        <p:nvSpPr>
          <p:cNvPr id="18" name="TextBox 21"/>
          <p:cNvSpPr txBox="1">
            <a:spLocks noChangeArrowheads="1"/>
          </p:cNvSpPr>
          <p:nvPr/>
        </p:nvSpPr>
        <p:spPr bwMode="auto">
          <a:xfrm>
            <a:off x="2063750" y="3519488"/>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19" name="TextBox 22"/>
          <p:cNvSpPr txBox="1">
            <a:spLocks noChangeArrowheads="1"/>
          </p:cNvSpPr>
          <p:nvPr/>
        </p:nvSpPr>
        <p:spPr bwMode="auto">
          <a:xfrm>
            <a:off x="6873875" y="3529013"/>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21" name="Picture 41"/>
          <p:cNvPicPr>
            <a:picLocks noChangeAspect="1" noChangeArrowheads="1"/>
          </p:cNvPicPr>
          <p:nvPr/>
        </p:nvPicPr>
        <p:blipFill>
          <a:blip r:embed="rId4"/>
          <a:srcRect/>
          <a:stretch>
            <a:fillRect/>
          </a:stretch>
        </p:blipFill>
        <p:spPr bwMode="auto">
          <a:xfrm>
            <a:off x="725488" y="3378200"/>
            <a:ext cx="735012" cy="314325"/>
          </a:xfrm>
          <a:prstGeom prst="rect">
            <a:avLst/>
          </a:prstGeom>
          <a:noFill/>
          <a:ln w="9525">
            <a:noFill/>
            <a:miter lim="800000"/>
            <a:headEnd/>
            <a:tailEnd/>
          </a:ln>
        </p:spPr>
      </p:pic>
      <p:sp>
        <p:nvSpPr>
          <p:cNvPr id="23" name="Rectangle 22"/>
          <p:cNvSpPr/>
          <p:nvPr/>
        </p:nvSpPr>
        <p:spPr>
          <a:xfrm>
            <a:off x="527050" y="2978150"/>
            <a:ext cx="1047083" cy="237757"/>
          </a:xfrm>
          <a:prstGeom prst="rect">
            <a:avLst/>
          </a:prstGeom>
        </p:spPr>
        <p:txBody>
          <a:bodyPr wrap="none">
            <a:spAutoFit/>
          </a:bodyPr>
          <a:lstStyle/>
          <a:p>
            <a:pPr>
              <a:defRPr/>
            </a:pPr>
            <a:r>
              <a:rPr lang="en-US" altLang="en-US" sz="1050" b="1" dirty="0" smtClean="0">
                <a:solidFill>
                  <a:srgbClr val="000000"/>
                </a:solidFill>
                <a:ea typeface="ＭＳ Ｐゴシック" charset="-128"/>
                <a:cs typeface="+mn-cs"/>
              </a:rPr>
              <a:t>10.10.10.0 /24</a:t>
            </a:r>
            <a:endParaRPr lang="en-US" sz="1050" dirty="0">
              <a:cs typeface="+mn-cs"/>
            </a:endParaRPr>
          </a:p>
        </p:txBody>
      </p:sp>
      <p:sp>
        <p:nvSpPr>
          <p:cNvPr id="24" name="Rectangle 23"/>
          <p:cNvSpPr/>
          <p:nvPr/>
        </p:nvSpPr>
        <p:spPr>
          <a:xfrm>
            <a:off x="4092575" y="2878138"/>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25" name="Rectangle 24"/>
          <p:cNvSpPr/>
          <p:nvPr/>
        </p:nvSpPr>
        <p:spPr>
          <a:xfrm>
            <a:off x="7359650" y="2992438"/>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27" name="Text Box 21"/>
          <p:cNvSpPr txBox="1">
            <a:spLocks noChangeArrowheads="1"/>
          </p:cNvSpPr>
          <p:nvPr/>
        </p:nvSpPr>
        <p:spPr bwMode="auto">
          <a:xfrm>
            <a:off x="1501775" y="3502025"/>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30" name="Text Box 21"/>
          <p:cNvSpPr txBox="1">
            <a:spLocks noChangeArrowheads="1"/>
          </p:cNvSpPr>
          <p:nvPr/>
        </p:nvSpPr>
        <p:spPr bwMode="auto">
          <a:xfrm>
            <a:off x="1706563" y="3297238"/>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31" name="Text Box 21"/>
          <p:cNvSpPr txBox="1">
            <a:spLocks noChangeArrowheads="1"/>
          </p:cNvSpPr>
          <p:nvPr/>
        </p:nvSpPr>
        <p:spPr bwMode="auto">
          <a:xfrm>
            <a:off x="7421563" y="3306763"/>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33" name="Text Box 21"/>
          <p:cNvSpPr txBox="1">
            <a:spLocks noChangeArrowheads="1"/>
          </p:cNvSpPr>
          <p:nvPr/>
        </p:nvSpPr>
        <p:spPr bwMode="auto">
          <a:xfrm>
            <a:off x="7402513" y="3544888"/>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pic>
        <p:nvPicPr>
          <p:cNvPr id="41" name="Picture 37"/>
          <p:cNvPicPr>
            <a:picLocks noChangeArrowheads="1"/>
          </p:cNvPicPr>
          <p:nvPr/>
        </p:nvPicPr>
        <p:blipFill>
          <a:blip r:embed="rId3"/>
          <a:srcRect/>
          <a:stretch>
            <a:fillRect/>
          </a:stretch>
        </p:blipFill>
        <p:spPr bwMode="auto">
          <a:xfrm>
            <a:off x="4268788" y="4421188"/>
            <a:ext cx="906462" cy="533400"/>
          </a:xfrm>
          <a:prstGeom prst="rect">
            <a:avLst/>
          </a:prstGeom>
          <a:noFill/>
          <a:ln w="9525">
            <a:noFill/>
            <a:miter lim="800000"/>
            <a:headEnd/>
            <a:tailEnd/>
          </a:ln>
        </p:spPr>
      </p:pic>
      <p:sp>
        <p:nvSpPr>
          <p:cNvPr id="42" name="TextBox 22"/>
          <p:cNvSpPr txBox="1">
            <a:spLocks noChangeArrowheads="1"/>
          </p:cNvSpPr>
          <p:nvPr/>
        </p:nvSpPr>
        <p:spPr bwMode="auto">
          <a:xfrm>
            <a:off x="4575175" y="4710113"/>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pic>
        <p:nvPicPr>
          <p:cNvPr id="45" name="Picture 41"/>
          <p:cNvPicPr>
            <a:picLocks noChangeAspect="1" noChangeArrowheads="1"/>
          </p:cNvPicPr>
          <p:nvPr/>
        </p:nvPicPr>
        <p:blipFill>
          <a:blip r:embed="rId4"/>
          <a:srcRect/>
          <a:stretch>
            <a:fillRect/>
          </a:stretch>
        </p:blipFill>
        <p:spPr bwMode="auto">
          <a:xfrm>
            <a:off x="7939088" y="3349625"/>
            <a:ext cx="735012" cy="314325"/>
          </a:xfrm>
          <a:prstGeom prst="rect">
            <a:avLst/>
          </a:prstGeom>
          <a:noFill/>
          <a:ln w="9525">
            <a:noFill/>
            <a:miter lim="800000"/>
            <a:headEnd/>
            <a:tailEnd/>
          </a:ln>
        </p:spPr>
      </p:pic>
      <p:pic>
        <p:nvPicPr>
          <p:cNvPr id="49" name="Picture 468" descr="Network_Cloud_Standard"/>
          <p:cNvPicPr>
            <a:picLocks noChangeAspect="1" noChangeArrowheads="1"/>
          </p:cNvPicPr>
          <p:nvPr/>
        </p:nvPicPr>
        <p:blipFill>
          <a:blip r:embed="rId2"/>
          <a:srcRect/>
          <a:stretch>
            <a:fillRect/>
          </a:stretch>
        </p:blipFill>
        <p:spPr bwMode="auto">
          <a:xfrm>
            <a:off x="3642436" y="2263776"/>
            <a:ext cx="1983070" cy="1010086"/>
          </a:xfrm>
          <a:prstGeom prst="rect">
            <a:avLst/>
          </a:prstGeom>
          <a:noFill/>
          <a:ln w="9525">
            <a:noFill/>
            <a:miter lim="800000"/>
            <a:headEnd/>
            <a:tailEnd/>
          </a:ln>
        </p:spPr>
      </p:pic>
      <p:sp>
        <p:nvSpPr>
          <p:cNvPr id="50" name="TextBox 16"/>
          <p:cNvSpPr txBox="1">
            <a:spLocks noChangeArrowheads="1"/>
          </p:cNvSpPr>
          <p:nvPr/>
        </p:nvSpPr>
        <p:spPr bwMode="auto">
          <a:xfrm>
            <a:off x="3897313" y="2516188"/>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51" name="Rectangle 50"/>
          <p:cNvSpPr/>
          <p:nvPr/>
        </p:nvSpPr>
        <p:spPr>
          <a:xfrm>
            <a:off x="4102100" y="2792413"/>
            <a:ext cx="1084263" cy="261937"/>
          </a:xfrm>
          <a:prstGeom prst="rect">
            <a:avLst/>
          </a:prstGeom>
        </p:spPr>
        <p:txBody>
          <a:bodyPr wrap="none">
            <a:spAutoFit/>
          </a:bodyPr>
          <a:lstStyle/>
          <a:p>
            <a:pPr algn="ctr">
              <a:defRPr/>
            </a:pPr>
            <a:r>
              <a:rPr lang="en-US" altLang="en-US" sz="1050" b="1" dirty="0">
                <a:solidFill>
                  <a:srgbClr val="000000"/>
                </a:solidFill>
                <a:ea typeface="ＭＳ Ｐゴシック" charset="-128"/>
                <a:cs typeface="+mn-cs"/>
              </a:rPr>
              <a:t>172.16.1.0 /30</a:t>
            </a:r>
            <a:endParaRPr lang="en-US" sz="1050" dirty="0">
              <a:cs typeface="+mn-cs"/>
            </a:endParaRPr>
          </a:p>
        </p:txBody>
      </p:sp>
      <p:sp>
        <p:nvSpPr>
          <p:cNvPr id="55" name="Curved Up Arrow 54"/>
          <p:cNvSpPr/>
          <p:nvPr/>
        </p:nvSpPr>
        <p:spPr>
          <a:xfrm>
            <a:off x="685800" y="3759201"/>
            <a:ext cx="8051800" cy="271675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56" name="Rectangle 27"/>
          <p:cNvSpPr>
            <a:spLocks noChangeArrowheads="1"/>
          </p:cNvSpPr>
          <p:nvPr/>
        </p:nvSpPr>
        <p:spPr bwMode="auto">
          <a:xfrm>
            <a:off x="2505075" y="5572125"/>
            <a:ext cx="4572000" cy="646113"/>
          </a:xfrm>
          <a:prstGeom prst="rect">
            <a:avLst/>
          </a:prstGeom>
          <a:solidFill>
            <a:schemeClr val="bg1"/>
          </a:solidFill>
          <a:ln w="6350">
            <a:solidFill>
              <a:schemeClr val="tx1"/>
            </a:solidFill>
            <a:miter lim="800000"/>
            <a:headEnd/>
            <a:tailEnd/>
          </a:ln>
        </p:spPr>
        <p:txBody>
          <a:bodyPr>
            <a:spAutoFit/>
          </a:bodyPr>
          <a:lstStyle/>
          <a:p>
            <a:pPr algn="ctr"/>
            <a:r>
              <a:rPr lang="en-US" sz="2000" dirty="0"/>
              <a:t>Consider overlapping IP subnets across the VPN</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Verifying Other Services - ACLs</a:t>
            </a:r>
            <a:endParaRPr lang="en-US" dirty="0"/>
          </a:p>
        </p:txBody>
      </p:sp>
      <p:sp>
        <p:nvSpPr>
          <p:cNvPr id="6" name="Content Placeholder 5"/>
          <p:cNvSpPr>
            <a:spLocks noGrp="1"/>
          </p:cNvSpPr>
          <p:nvPr>
            <p:ph idx="1"/>
          </p:nvPr>
        </p:nvSpPr>
        <p:spPr/>
        <p:txBody>
          <a:bodyPr/>
          <a:lstStyle/>
          <a:p>
            <a:r>
              <a:rPr lang="en-US" smtClean="0"/>
              <a:t>Edge routers must also be capable of forwarding protocols required to support IPsec VPNs, such as the following:</a:t>
            </a:r>
          </a:p>
          <a:p>
            <a:pPr lvl="1"/>
            <a:r>
              <a:rPr lang="en-US" smtClean="0"/>
              <a:t>Encapsulation Security Payload (ESP) (IP protocol 50).</a:t>
            </a:r>
          </a:p>
          <a:p>
            <a:pPr lvl="1"/>
            <a:r>
              <a:rPr lang="en-US" smtClean="0"/>
              <a:t>Authentication Header (AH), (IP protocol 51).</a:t>
            </a:r>
          </a:p>
          <a:p>
            <a:pPr lvl="1"/>
            <a:r>
              <a:rPr lang="en-US" smtClean="0"/>
              <a:t>Internet Security Association and Key Management Protocol (ISAKMP) (UDP port 500).</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Verifying Other Services - HSRP</a:t>
            </a:r>
            <a:endParaRPr lang="en-US" dirty="0"/>
          </a:p>
        </p:txBody>
      </p:sp>
      <p:sp>
        <p:nvSpPr>
          <p:cNvPr id="6" name="Content Placeholder 5"/>
          <p:cNvSpPr>
            <a:spLocks noGrp="1"/>
          </p:cNvSpPr>
          <p:nvPr>
            <p:ph idx="10"/>
          </p:nvPr>
        </p:nvSpPr>
        <p:spPr/>
        <p:txBody>
          <a:bodyPr>
            <a:normAutofit/>
          </a:bodyPr>
          <a:lstStyle/>
          <a:p>
            <a:r>
              <a:rPr lang="en-US" dirty="0" smtClean="0"/>
              <a:t>Hot </a:t>
            </a:r>
            <a:r>
              <a:rPr lang="en-US" smtClean="0"/>
              <a:t>Standby Router </a:t>
            </a:r>
            <a:r>
              <a:rPr lang="en-US" dirty="0" smtClean="0"/>
              <a:t>Protocol (HSRP) could be configured at a branch site to provide redundancy at the edge routers.</a:t>
            </a:r>
          </a:p>
          <a:p>
            <a:r>
              <a:rPr lang="en-US" dirty="0" smtClean="0"/>
              <a:t>HSRP would decide to switch to another active router upon failure and would define the traffic flow.</a:t>
            </a:r>
            <a:endParaRPr lang="en-US" dirty="0"/>
          </a:p>
        </p:txBody>
      </p:sp>
      <p:grpSp>
        <p:nvGrpSpPr>
          <p:cNvPr id="32" name="Group 31"/>
          <p:cNvGrpSpPr/>
          <p:nvPr/>
        </p:nvGrpSpPr>
        <p:grpSpPr>
          <a:xfrm>
            <a:off x="982498" y="2782788"/>
            <a:ext cx="7345844" cy="3815965"/>
            <a:chOff x="982498" y="2782788"/>
            <a:chExt cx="7345844" cy="3815965"/>
          </a:xfrm>
        </p:grpSpPr>
        <p:sp>
          <p:nvSpPr>
            <p:cNvPr id="9" name="Freeform 9"/>
            <p:cNvSpPr>
              <a:spLocks/>
            </p:cNvSpPr>
            <p:nvPr/>
          </p:nvSpPr>
          <p:spPr bwMode="auto">
            <a:xfrm flipV="1">
              <a:off x="3078471" y="316410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0" name="Freeform 9"/>
            <p:cNvSpPr>
              <a:spLocks/>
            </p:cNvSpPr>
            <p:nvPr/>
          </p:nvSpPr>
          <p:spPr bwMode="auto">
            <a:xfrm flipV="1">
              <a:off x="3169911" y="492432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prstDash val="sysDash"/>
              <a:round/>
              <a:headEnd type="none" w="sm" len="sm"/>
              <a:tailEnd type="none" w="sm" len="sm"/>
            </a:ln>
          </p:spPr>
          <p:txBody>
            <a:bodyPr/>
            <a:lstStyle/>
            <a:p>
              <a:endParaRPr lang="en-US" dirty="0"/>
            </a:p>
          </p:txBody>
        </p:sp>
        <p:sp>
          <p:nvSpPr>
            <p:cNvPr id="11" name="Freeform 9"/>
            <p:cNvSpPr>
              <a:spLocks/>
            </p:cNvSpPr>
            <p:nvPr/>
          </p:nvSpPr>
          <p:spPr bwMode="auto">
            <a:xfrm rot="19800000">
              <a:off x="5812155" y="4403625"/>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2" name="Freeform 9"/>
            <p:cNvSpPr>
              <a:spLocks/>
            </p:cNvSpPr>
            <p:nvPr/>
          </p:nvSpPr>
          <p:spPr bwMode="auto">
            <a:xfrm rot="1800000" flipV="1">
              <a:off x="5869305" y="3414612"/>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3" name="Freeform 9"/>
            <p:cNvSpPr>
              <a:spLocks/>
            </p:cNvSpPr>
            <p:nvPr/>
          </p:nvSpPr>
          <p:spPr bwMode="auto">
            <a:xfrm rot="2533257" flipV="1">
              <a:off x="3417561" y="414327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14" name="Freeform 9"/>
            <p:cNvSpPr>
              <a:spLocks/>
            </p:cNvSpPr>
            <p:nvPr/>
          </p:nvSpPr>
          <p:spPr bwMode="auto">
            <a:xfrm rot="19168774">
              <a:off x="3391208" y="4362986"/>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prstDash val="sysDash"/>
              <a:round/>
              <a:headEnd type="none" w="sm" len="sm"/>
              <a:tailEnd type="none" w="sm" len="sm"/>
            </a:ln>
          </p:spPr>
          <p:txBody>
            <a:bodyPr/>
            <a:lstStyle/>
            <a:p>
              <a:endParaRPr lang="en-US" dirty="0"/>
            </a:p>
          </p:txBody>
        </p:sp>
        <p:pic>
          <p:nvPicPr>
            <p:cNvPr id="15" name="Picture 468" descr="Network_Cloud_Standard"/>
            <p:cNvPicPr>
              <a:picLocks noChangeAspect="1" noChangeArrowheads="1"/>
            </p:cNvPicPr>
            <p:nvPr/>
          </p:nvPicPr>
          <p:blipFill>
            <a:blip r:embed="rId2"/>
            <a:srcRect/>
            <a:stretch>
              <a:fillRect/>
            </a:stretch>
          </p:blipFill>
          <p:spPr bwMode="auto">
            <a:xfrm>
              <a:off x="4566678" y="4554438"/>
              <a:ext cx="1983070" cy="1010086"/>
            </a:xfrm>
            <a:prstGeom prst="rect">
              <a:avLst/>
            </a:prstGeom>
            <a:noFill/>
            <a:ln w="9525">
              <a:noFill/>
              <a:miter lim="800000"/>
              <a:headEnd/>
              <a:tailEnd/>
            </a:ln>
          </p:spPr>
        </p:pic>
        <p:pic>
          <p:nvPicPr>
            <p:cNvPr id="16" name="Picture 468" descr="Network_Cloud_Standard"/>
            <p:cNvPicPr>
              <a:picLocks noChangeAspect="1" noChangeArrowheads="1"/>
            </p:cNvPicPr>
            <p:nvPr/>
          </p:nvPicPr>
          <p:blipFill>
            <a:blip r:embed="rId2"/>
            <a:srcRect/>
            <a:stretch>
              <a:fillRect/>
            </a:stretch>
          </p:blipFill>
          <p:spPr bwMode="auto">
            <a:xfrm>
              <a:off x="4509528" y="2782788"/>
              <a:ext cx="1983070" cy="1010086"/>
            </a:xfrm>
            <a:prstGeom prst="rect">
              <a:avLst/>
            </a:prstGeom>
            <a:noFill/>
            <a:ln w="9525">
              <a:noFill/>
              <a:miter lim="800000"/>
              <a:headEnd/>
              <a:tailEnd/>
            </a:ln>
          </p:spPr>
        </p:pic>
        <p:pic>
          <p:nvPicPr>
            <p:cNvPr id="17" name="Picture 37"/>
            <p:cNvPicPr>
              <a:picLocks noChangeArrowheads="1"/>
            </p:cNvPicPr>
            <p:nvPr/>
          </p:nvPicPr>
          <p:blipFill>
            <a:blip r:embed="rId3"/>
            <a:srcRect/>
            <a:stretch>
              <a:fillRect/>
            </a:stretch>
          </p:blipFill>
          <p:spPr bwMode="auto">
            <a:xfrm>
              <a:off x="2927453" y="3049895"/>
              <a:ext cx="906463" cy="533400"/>
            </a:xfrm>
            <a:prstGeom prst="rect">
              <a:avLst/>
            </a:prstGeom>
            <a:noFill/>
            <a:ln w="9525">
              <a:noFill/>
              <a:miter lim="800000"/>
              <a:headEnd/>
              <a:tailEnd/>
            </a:ln>
          </p:spPr>
        </p:pic>
        <p:pic>
          <p:nvPicPr>
            <p:cNvPr id="18" name="Picture 41"/>
            <p:cNvPicPr>
              <a:picLocks noChangeAspect="1" noChangeArrowheads="1"/>
            </p:cNvPicPr>
            <p:nvPr/>
          </p:nvPicPr>
          <p:blipFill>
            <a:blip r:embed="rId4"/>
            <a:srcRect/>
            <a:stretch>
              <a:fillRect/>
            </a:stretch>
          </p:blipFill>
          <p:spPr bwMode="auto">
            <a:xfrm>
              <a:off x="1891146" y="4085770"/>
              <a:ext cx="735012" cy="314325"/>
            </a:xfrm>
            <a:prstGeom prst="rect">
              <a:avLst/>
            </a:prstGeom>
            <a:noFill/>
            <a:ln w="9525">
              <a:noFill/>
              <a:miter lim="800000"/>
              <a:headEnd/>
              <a:tailEnd/>
            </a:ln>
          </p:spPr>
        </p:pic>
        <p:pic>
          <p:nvPicPr>
            <p:cNvPr id="19" name="Picture 37"/>
            <p:cNvPicPr>
              <a:picLocks noChangeArrowheads="1"/>
            </p:cNvPicPr>
            <p:nvPr/>
          </p:nvPicPr>
          <p:blipFill>
            <a:blip r:embed="rId3"/>
            <a:srcRect/>
            <a:stretch>
              <a:fillRect/>
            </a:stretch>
          </p:blipFill>
          <p:spPr bwMode="auto">
            <a:xfrm>
              <a:off x="2913603" y="4841045"/>
              <a:ext cx="906463" cy="533400"/>
            </a:xfrm>
            <a:prstGeom prst="rect">
              <a:avLst/>
            </a:prstGeom>
            <a:noFill/>
            <a:ln w="9525">
              <a:noFill/>
              <a:miter lim="800000"/>
              <a:headEnd/>
              <a:tailEnd/>
            </a:ln>
          </p:spPr>
        </p:pic>
        <p:pic>
          <p:nvPicPr>
            <p:cNvPr id="20" name="Picture 34"/>
            <p:cNvPicPr>
              <a:picLocks noChangeArrowheads="1"/>
            </p:cNvPicPr>
            <p:nvPr/>
          </p:nvPicPr>
          <p:blipFill>
            <a:blip r:embed="rId5"/>
            <a:srcRect/>
            <a:stretch>
              <a:fillRect/>
            </a:stretch>
          </p:blipFill>
          <p:spPr bwMode="auto">
            <a:xfrm>
              <a:off x="982498" y="4009998"/>
              <a:ext cx="500062" cy="465137"/>
            </a:xfrm>
            <a:prstGeom prst="rect">
              <a:avLst/>
            </a:prstGeom>
            <a:noFill/>
            <a:ln w="9525">
              <a:noFill/>
              <a:miter lim="800000"/>
              <a:headEnd/>
              <a:tailEnd/>
            </a:ln>
          </p:spPr>
        </p:pic>
        <p:cxnSp>
          <p:nvCxnSpPr>
            <p:cNvPr id="21" name="Elbow Connector 50"/>
            <p:cNvCxnSpPr>
              <a:stCxn id="18" idx="0"/>
              <a:endCxn id="17" idx="1"/>
            </p:cNvCxnSpPr>
            <p:nvPr/>
          </p:nvCxnSpPr>
          <p:spPr bwMode="auto">
            <a:xfrm rot="5400000" flipH="1" flipV="1">
              <a:off x="2208465" y="3366783"/>
              <a:ext cx="769175" cy="668801"/>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22" name="Elbow Connector 50"/>
            <p:cNvCxnSpPr>
              <a:stCxn id="18" idx="2"/>
              <a:endCxn id="19" idx="1"/>
            </p:cNvCxnSpPr>
            <p:nvPr/>
          </p:nvCxnSpPr>
          <p:spPr bwMode="auto">
            <a:xfrm rot="16200000" flipH="1">
              <a:off x="2232302" y="4426444"/>
              <a:ext cx="707650" cy="654951"/>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23" name="Straight Connector 22"/>
            <p:cNvCxnSpPr>
              <a:stCxn id="20" idx="3"/>
              <a:endCxn id="18" idx="1"/>
            </p:cNvCxnSpPr>
            <p:nvPr/>
          </p:nvCxnSpPr>
          <p:spPr bwMode="auto">
            <a:xfrm>
              <a:off x="1482560" y="4242567"/>
              <a:ext cx="408586" cy="36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24" name="TextBox 16"/>
            <p:cNvSpPr txBox="1">
              <a:spLocks noChangeArrowheads="1"/>
            </p:cNvSpPr>
            <p:nvPr/>
          </p:nvSpPr>
          <p:spPr bwMode="auto">
            <a:xfrm>
              <a:off x="5042535" y="4877335"/>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pic>
          <p:nvPicPr>
            <p:cNvPr id="25" name="Picture 37"/>
            <p:cNvPicPr>
              <a:picLocks noChangeArrowheads="1"/>
            </p:cNvPicPr>
            <p:nvPr/>
          </p:nvPicPr>
          <p:blipFill>
            <a:blip r:embed="rId3"/>
            <a:srcRect/>
            <a:stretch>
              <a:fillRect/>
            </a:stretch>
          </p:blipFill>
          <p:spPr bwMode="auto">
            <a:xfrm>
              <a:off x="7421880" y="3763862"/>
              <a:ext cx="906462" cy="533400"/>
            </a:xfrm>
            <a:prstGeom prst="rect">
              <a:avLst/>
            </a:prstGeom>
            <a:noFill/>
            <a:ln w="9525">
              <a:noFill/>
              <a:miter lim="800000"/>
              <a:headEnd/>
              <a:tailEnd/>
            </a:ln>
          </p:spPr>
        </p:pic>
        <p:sp>
          <p:nvSpPr>
            <p:cNvPr id="26" name="TextBox 22"/>
            <p:cNvSpPr txBox="1">
              <a:spLocks noChangeArrowheads="1"/>
            </p:cNvSpPr>
            <p:nvPr/>
          </p:nvSpPr>
          <p:spPr bwMode="auto">
            <a:xfrm>
              <a:off x="7740967" y="4048025"/>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sp>
          <p:nvSpPr>
            <p:cNvPr id="27" name="TextBox 16"/>
            <p:cNvSpPr txBox="1">
              <a:spLocks noChangeArrowheads="1"/>
            </p:cNvSpPr>
            <p:nvPr/>
          </p:nvSpPr>
          <p:spPr bwMode="auto">
            <a:xfrm>
              <a:off x="4741545" y="3103780"/>
              <a:ext cx="1404422" cy="313932"/>
            </a:xfrm>
            <a:prstGeom prst="rect">
              <a:avLst/>
            </a:prstGeom>
            <a:noFill/>
            <a:ln w="9525">
              <a:noFill/>
              <a:miter lim="800000"/>
              <a:headEnd/>
              <a:tailEnd/>
            </a:ln>
          </p:spPr>
          <p:txBody>
            <a:bodyPr wrap="none">
              <a:spAutoFit/>
            </a:bodyPr>
            <a:lstStyle/>
            <a:p>
              <a:r>
                <a:rPr lang="en-US" sz="1600" b="1" dirty="0"/>
                <a:t>Private WAN</a:t>
              </a:r>
            </a:p>
          </p:txBody>
        </p:sp>
        <p:sp>
          <p:nvSpPr>
            <p:cNvPr id="28" name="TextBox 22"/>
            <p:cNvSpPr txBox="1">
              <a:spLocks noChangeArrowheads="1"/>
            </p:cNvSpPr>
            <p:nvPr/>
          </p:nvSpPr>
          <p:spPr bwMode="auto">
            <a:xfrm>
              <a:off x="3022917" y="5130065"/>
              <a:ext cx="761748" cy="230832"/>
            </a:xfrm>
            <a:prstGeom prst="rect">
              <a:avLst/>
            </a:prstGeom>
            <a:noFill/>
            <a:ln w="9525">
              <a:noFill/>
              <a:miter lim="800000"/>
              <a:headEnd/>
              <a:tailEnd/>
            </a:ln>
          </p:spPr>
          <p:txBody>
            <a:bodyPr wrap="none">
              <a:spAutoFit/>
            </a:bodyPr>
            <a:lstStyle/>
            <a:p>
              <a:r>
                <a:rPr lang="en-US" sz="1000" b="1" dirty="0" smtClean="0">
                  <a:solidFill>
                    <a:schemeClr val="bg1"/>
                  </a:solidFill>
                </a:rPr>
                <a:t>Branch-B</a:t>
              </a:r>
              <a:endParaRPr lang="en-US" sz="1000" b="1" dirty="0">
                <a:solidFill>
                  <a:schemeClr val="bg1"/>
                </a:solidFill>
              </a:endParaRPr>
            </a:p>
          </p:txBody>
        </p:sp>
        <p:sp>
          <p:nvSpPr>
            <p:cNvPr id="29" name="TextBox 22"/>
            <p:cNvSpPr txBox="1">
              <a:spLocks noChangeArrowheads="1"/>
            </p:cNvSpPr>
            <p:nvPr/>
          </p:nvSpPr>
          <p:spPr bwMode="auto">
            <a:xfrm>
              <a:off x="3026727" y="3327935"/>
              <a:ext cx="761748" cy="230832"/>
            </a:xfrm>
            <a:prstGeom prst="rect">
              <a:avLst/>
            </a:prstGeom>
            <a:noFill/>
            <a:ln w="9525">
              <a:noFill/>
              <a:miter lim="800000"/>
              <a:headEnd/>
              <a:tailEnd/>
            </a:ln>
          </p:spPr>
          <p:txBody>
            <a:bodyPr wrap="none">
              <a:spAutoFit/>
            </a:bodyPr>
            <a:lstStyle/>
            <a:p>
              <a:r>
                <a:rPr lang="en-US" sz="1000" b="1" dirty="0" smtClean="0">
                  <a:solidFill>
                    <a:schemeClr val="bg1"/>
                  </a:solidFill>
                </a:rPr>
                <a:t>Branch-A</a:t>
              </a:r>
              <a:endParaRPr lang="en-US" sz="1000" b="1" dirty="0">
                <a:solidFill>
                  <a:schemeClr val="bg1"/>
                </a:solidFill>
              </a:endParaRPr>
            </a:p>
          </p:txBody>
        </p:sp>
        <p:sp>
          <p:nvSpPr>
            <p:cNvPr id="30" name="Multiply 29"/>
            <p:cNvSpPr/>
            <p:nvPr/>
          </p:nvSpPr>
          <p:spPr bwMode="auto">
            <a:xfrm>
              <a:off x="2274570" y="2971800"/>
              <a:ext cx="651510" cy="674370"/>
            </a:xfrm>
            <a:prstGeom prst="mathMultiply">
              <a:avLst/>
            </a:prstGeom>
            <a:solidFill>
              <a:schemeClr val="accent2"/>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1" name="Rectangular Callout 30"/>
            <p:cNvSpPr/>
            <p:nvPr/>
          </p:nvSpPr>
          <p:spPr bwMode="auto">
            <a:xfrm>
              <a:off x="2571750" y="5749290"/>
              <a:ext cx="2663190" cy="849463"/>
            </a:xfrm>
            <a:prstGeom prst="wedgeRectCallout">
              <a:avLst>
                <a:gd name="adj1" fmla="val -19476"/>
                <a:gd name="adj2" fmla="val -87192"/>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spAutoFit/>
            </a:bodyPr>
            <a:lstStyle/>
            <a:p>
              <a:pPr marL="0" marR="0" indent="0" algn="l" defTabSz="814388" rtl="0" eaLnBrk="0" fontAlgn="base" latinLnBrk="0" hangingPunct="0">
                <a:lnSpc>
                  <a:spcPct val="9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When the link to Branch-A</a:t>
              </a:r>
              <a:r>
                <a:rPr kumimoji="0" lang="en-US" sz="1200" b="0" i="0" u="none" strike="noStrike" cap="none" normalizeH="0" dirty="0" smtClean="0">
                  <a:ln>
                    <a:noFill/>
                  </a:ln>
                  <a:solidFill>
                    <a:schemeClr val="tx1"/>
                  </a:solidFill>
                  <a:effectLst/>
                  <a:latin typeface="Arial" charset="0"/>
                </a:rPr>
                <a:t> fails, Branch-B automatically takes over as the active router and now defines the default traffic flows. </a:t>
              </a:r>
              <a:endParaRPr kumimoji="0" lang="en-US" sz="1200" b="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Deploy broadband connectivity</a:t>
            </a:r>
          </a:p>
          <a:p>
            <a:pPr marL="457200" indent="-457200">
              <a:buFont typeface="+mj-lt"/>
              <a:buAutoNum type="arabicPeriod"/>
            </a:pPr>
            <a:r>
              <a:rPr lang="en-US" dirty="0" smtClean="0"/>
              <a:t>Configure static routing</a:t>
            </a:r>
          </a:p>
          <a:p>
            <a:pPr marL="457200" indent="-457200">
              <a:buFont typeface="+mj-lt"/>
              <a:buAutoNum type="arabicPeriod"/>
            </a:pPr>
            <a:r>
              <a:rPr lang="en-US" dirty="0" smtClean="0"/>
              <a:t>Document and verify other services</a:t>
            </a:r>
          </a:p>
          <a:p>
            <a:pPr marL="457200" indent="-457200">
              <a:buFont typeface="+mj-lt"/>
              <a:buAutoNum type="arabicPeriod"/>
            </a:pPr>
            <a:r>
              <a:rPr lang="en-US" b="1" dirty="0" smtClean="0"/>
              <a:t>Implement and tune the IPsec VPN</a:t>
            </a:r>
          </a:p>
          <a:p>
            <a:pPr marL="457200" indent="-457200">
              <a:buFont typeface="+mj-lt"/>
              <a:buAutoNum type="arabicPeriod"/>
            </a:pPr>
            <a:r>
              <a:rPr lang="en-US" dirty="0" smtClean="0"/>
              <a:t>Configure GRE tunnels</a:t>
            </a:r>
          </a:p>
          <a:p>
            <a:endParaRPr lang="en-US" dirty="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 and tune the IPsec VPN</a:t>
            </a:r>
            <a:endParaRPr lang="en-US" dirty="0"/>
          </a:p>
        </p:txBody>
      </p:sp>
      <p:sp>
        <p:nvSpPr>
          <p:cNvPr id="3" name="Content Placeholder 2"/>
          <p:cNvSpPr>
            <a:spLocks noGrp="1"/>
          </p:cNvSpPr>
          <p:nvPr>
            <p:ph idx="1"/>
          </p:nvPr>
        </p:nvSpPr>
        <p:spPr/>
        <p:txBody>
          <a:bodyPr>
            <a:normAutofit/>
          </a:bodyPr>
          <a:lstStyle/>
          <a:p>
            <a:r>
              <a:rPr lang="en-US" dirty="0" smtClean="0"/>
              <a:t>The fourth step of the implementation plan was to implement an IPsec VPN.</a:t>
            </a:r>
          </a:p>
          <a:p>
            <a:r>
              <a:rPr lang="en-US" dirty="0" smtClean="0"/>
              <a:t>Using public networks to provide connectivity has many advantages including availability and relatively low cost.</a:t>
            </a:r>
          </a:p>
          <a:p>
            <a:r>
              <a:rPr lang="en-US" dirty="0" smtClean="0"/>
              <a:t>However, there are many issues with providing connectivity through the Internet including:</a:t>
            </a:r>
          </a:p>
          <a:p>
            <a:pPr lvl="1"/>
            <a:r>
              <a:rPr lang="en-US" dirty="0" smtClean="0"/>
              <a:t>Lack of security</a:t>
            </a:r>
          </a:p>
          <a:p>
            <a:pPr lvl="1"/>
            <a:r>
              <a:rPr lang="en-US" smtClean="0"/>
              <a:t>Loss </a:t>
            </a:r>
            <a:r>
              <a:rPr lang="en-US" dirty="0" smtClean="0"/>
              <a:t>of transparency and increased complexity</a:t>
            </a:r>
          </a:p>
          <a:p>
            <a:r>
              <a:rPr lang="en-US" dirty="0" smtClean="0"/>
              <a:t>IPsec seeks to resolve both issues.</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VPN Solutions</a:t>
            </a:r>
            <a:endParaRPr lang="en-US" dirty="0"/>
          </a:p>
        </p:txBody>
      </p:sp>
      <p:sp>
        <p:nvSpPr>
          <p:cNvPr id="3" name="Content Placeholder 2"/>
          <p:cNvSpPr>
            <a:spLocks noGrp="1"/>
          </p:cNvSpPr>
          <p:nvPr>
            <p:ph idx="1"/>
          </p:nvPr>
        </p:nvSpPr>
        <p:spPr/>
        <p:txBody>
          <a:bodyPr/>
          <a:lstStyle/>
          <a:p>
            <a:r>
              <a:rPr lang="en-US" smtClean="0"/>
              <a:t>There are basically two VPN solutions:</a:t>
            </a:r>
          </a:p>
          <a:p>
            <a:pPr lvl="1"/>
            <a:r>
              <a:rPr lang="en-US" smtClean="0"/>
              <a:t>Site-to-site VPNs</a:t>
            </a:r>
          </a:p>
          <a:p>
            <a:pPr lvl="2"/>
            <a:r>
              <a:rPr lang="en-US" smtClean="0"/>
              <a:t>VPN endpoints are devices such as routers.</a:t>
            </a:r>
          </a:p>
          <a:p>
            <a:pPr lvl="2"/>
            <a:r>
              <a:rPr lang="en-US" smtClean="0"/>
              <a:t>The VPN is completely hidden from the users.</a:t>
            </a:r>
          </a:p>
          <a:p>
            <a:pPr lvl="1"/>
            <a:r>
              <a:rPr lang="en-US" smtClean="0"/>
              <a:t>Remote-access VPNs</a:t>
            </a:r>
          </a:p>
          <a:p>
            <a:pPr lvl="2"/>
            <a:r>
              <a:rPr lang="en-US" smtClean="0"/>
              <a:t>A mobile user initiates a VPN connection request using either VPN client software or an Internet browser and SSL connection.</a:t>
            </a:r>
          </a:p>
          <a:p>
            <a:pPr lvl="2"/>
            <a:endParaRPr lang="en-US" smtClean="0"/>
          </a:p>
          <a:p>
            <a:pPr lvl="1"/>
            <a:endParaRPr lang="en-US" dirty="0"/>
          </a:p>
        </p:txBody>
      </p:sp>
      <p:pic>
        <p:nvPicPr>
          <p:cNvPr id="11" name="Picture 4"/>
          <p:cNvPicPr>
            <a:picLocks noGrp="1" noChangeAspect="1" noChangeArrowheads="1"/>
          </p:cNvPicPr>
          <p:nvPr>
            <p:ph idx="10"/>
          </p:nvPr>
        </p:nvPicPr>
        <p:blipFill>
          <a:blip r:embed="rId2"/>
          <a:stretch>
            <a:fillRect/>
          </a:stretch>
        </p:blipFill>
        <p:spPr>
          <a:xfrm>
            <a:off x="4271279" y="2054269"/>
            <a:ext cx="4498071" cy="3146538"/>
          </a:xfrm>
        </p:spPr>
      </p:pic>
      <p:sp>
        <p:nvSpPr>
          <p:cNvPr id="6" name="Content Placeholder 2"/>
          <p:cNvSpPr txBox="1">
            <a:spLocks/>
          </p:cNvSpPr>
          <p:nvPr/>
        </p:nvSpPr>
        <p:spPr bwMode="auto">
          <a:xfrm>
            <a:off x="301175" y="1191000"/>
            <a:ext cx="8508996" cy="5191792"/>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Site-to-Site VPNs</a:t>
            </a:r>
          </a:p>
        </p:txBody>
      </p:sp>
      <p:pic>
        <p:nvPicPr>
          <p:cNvPr id="5" name="Picture 5"/>
          <p:cNvPicPr>
            <a:picLocks noGrp="1" noChangeAspect="1" noChangeArrowheads="1"/>
          </p:cNvPicPr>
          <p:nvPr>
            <p:ph idx="1"/>
          </p:nvPr>
        </p:nvPicPr>
        <p:blipFill>
          <a:blip r:embed="rId3"/>
          <a:srcRect/>
          <a:stretch>
            <a:fillRect/>
          </a:stretch>
        </p:blipFill>
        <p:spPr bwMode="auto">
          <a:xfrm>
            <a:off x="1437017" y="1588930"/>
            <a:ext cx="6204878" cy="4302439"/>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WAN Requirements</a:t>
            </a:r>
            <a:endParaRPr lang="en-US" dirty="0"/>
          </a:p>
        </p:txBody>
      </p:sp>
      <p:sp>
        <p:nvSpPr>
          <p:cNvPr id="41" name="Content Placeholder 40"/>
          <p:cNvSpPr>
            <a:spLocks noGrp="1"/>
          </p:cNvSpPr>
          <p:nvPr>
            <p:ph idx="10"/>
          </p:nvPr>
        </p:nvSpPr>
        <p:spPr/>
        <p:txBody>
          <a:bodyPr/>
          <a:lstStyle/>
          <a:p>
            <a:r>
              <a:rPr lang="en-US" smtClean="0"/>
              <a:t>The type of remote site also influences WAN requirements.</a:t>
            </a:r>
          </a:p>
          <a:p>
            <a:r>
              <a:rPr lang="en-US" smtClean="0"/>
              <a:t>For example:</a:t>
            </a:r>
          </a:p>
          <a:p>
            <a:pPr lvl="1"/>
            <a:r>
              <a:rPr lang="en-US" smtClean="0"/>
              <a:t>A regional site is more likely to require primary and backup links, with routing protocols selecting the best path while a branch site is more likely use a VPN link and static routes.</a:t>
            </a:r>
            <a:endParaRPr lang="en-US" dirty="0" smtClean="0"/>
          </a:p>
        </p:txBody>
      </p:sp>
      <p:pic>
        <p:nvPicPr>
          <p:cNvPr id="43" name="Picture 1"/>
          <p:cNvPicPr>
            <a:picLocks noGrp="1" noChangeAspect="1" noChangeArrowheads="1"/>
          </p:cNvPicPr>
          <p:nvPr>
            <p:ph sz="quarter" idx="11"/>
          </p:nvPr>
        </p:nvPicPr>
        <p:blipFill>
          <a:blip r:embed="rId3"/>
          <a:stretch>
            <a:fillRect/>
          </a:stretch>
        </p:blipFill>
        <p:spPr>
          <a:xfrm>
            <a:off x="2215567" y="3619500"/>
            <a:ext cx="4647779" cy="2921000"/>
          </a:xfr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Remote Access VPNs </a:t>
            </a:r>
            <a:endParaRPr lang="en-US" dirty="0"/>
          </a:p>
        </p:txBody>
      </p:sp>
      <p:pic>
        <p:nvPicPr>
          <p:cNvPr id="5" name="Picture 5"/>
          <p:cNvPicPr>
            <a:picLocks noGrp="1" noChangeAspect="1" noChangeArrowheads="1"/>
          </p:cNvPicPr>
          <p:nvPr>
            <p:ph idx="1"/>
          </p:nvPr>
        </p:nvPicPr>
        <p:blipFill>
          <a:blip r:embed="rId3"/>
          <a:srcRect/>
          <a:stretch>
            <a:fillRect/>
          </a:stretch>
        </p:blipFill>
        <p:spPr bwMode="auto">
          <a:xfrm>
            <a:off x="2022383" y="1501125"/>
            <a:ext cx="5034146" cy="4478049"/>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Technologies</a:t>
            </a:r>
            <a:endParaRPr lang="en-US" dirty="0"/>
          </a:p>
        </p:txBody>
      </p:sp>
      <p:sp>
        <p:nvSpPr>
          <p:cNvPr id="3" name="Content Placeholder 2"/>
          <p:cNvSpPr>
            <a:spLocks noGrp="1"/>
          </p:cNvSpPr>
          <p:nvPr>
            <p:ph idx="1"/>
          </p:nvPr>
        </p:nvSpPr>
        <p:spPr/>
        <p:txBody>
          <a:bodyPr>
            <a:normAutofit/>
          </a:bodyPr>
          <a:lstStyle/>
          <a:p>
            <a:r>
              <a:rPr lang="en-US" dirty="0" smtClean="0"/>
              <a:t>IPsec </a:t>
            </a:r>
            <a:r>
              <a:rPr lang="en-US" smtClean="0"/>
              <a:t>VPNs provide </a:t>
            </a:r>
            <a:r>
              <a:rPr lang="en-US" dirty="0" smtClean="0"/>
              <a:t>two significant benefits:</a:t>
            </a:r>
          </a:p>
          <a:p>
            <a:pPr lvl="1"/>
            <a:r>
              <a:rPr lang="en-US" dirty="0" smtClean="0"/>
              <a:t>Encryption</a:t>
            </a:r>
          </a:p>
          <a:p>
            <a:pPr lvl="1"/>
            <a:r>
              <a:rPr lang="en-US" dirty="0" smtClean="0"/>
              <a:t>Encapsulation</a:t>
            </a:r>
          </a:p>
          <a:p>
            <a:r>
              <a:rPr lang="en-US" dirty="0" smtClean="0"/>
              <a:t>IPsec encryption provides three major services:</a:t>
            </a:r>
          </a:p>
          <a:p>
            <a:pPr lvl="1"/>
            <a:r>
              <a:rPr lang="en-US" dirty="0" smtClean="0"/>
              <a:t>Confidentiality</a:t>
            </a:r>
            <a:endParaRPr lang="fr-FR" dirty="0" smtClean="0"/>
          </a:p>
          <a:p>
            <a:pPr lvl="1"/>
            <a:r>
              <a:rPr lang="en-US" dirty="0" smtClean="0"/>
              <a:t>Integrity</a:t>
            </a:r>
          </a:p>
          <a:p>
            <a:pPr lvl="1"/>
            <a:r>
              <a:rPr lang="en-US" dirty="0" smtClean="0"/>
              <a:t>Authentication</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Encapsulation</a:t>
            </a:r>
            <a:endParaRPr lang="en-US" dirty="0"/>
          </a:p>
        </p:txBody>
      </p:sp>
      <p:sp>
        <p:nvSpPr>
          <p:cNvPr id="3" name="Content Placeholder 2"/>
          <p:cNvSpPr>
            <a:spLocks noGrp="1"/>
          </p:cNvSpPr>
          <p:nvPr>
            <p:ph idx="1"/>
          </p:nvPr>
        </p:nvSpPr>
        <p:spPr/>
        <p:txBody>
          <a:bodyPr/>
          <a:lstStyle/>
          <a:p>
            <a:r>
              <a:rPr lang="en-US" dirty="0" smtClean="0"/>
              <a:t>IPsec is capable of tunneling packets using an additional encapsulation.</a:t>
            </a:r>
            <a:endParaRPr lang="en-US" dirty="0"/>
          </a:p>
        </p:txBody>
      </p:sp>
      <p:grpSp>
        <p:nvGrpSpPr>
          <p:cNvPr id="32" name="Group 31"/>
          <p:cNvGrpSpPr/>
          <p:nvPr/>
        </p:nvGrpSpPr>
        <p:grpSpPr>
          <a:xfrm>
            <a:off x="857250" y="2339975"/>
            <a:ext cx="7315200" cy="1905000"/>
            <a:chOff x="857250" y="2339975"/>
            <a:chExt cx="7315200" cy="1905000"/>
          </a:xfrm>
        </p:grpSpPr>
        <p:grpSp>
          <p:nvGrpSpPr>
            <p:cNvPr id="4" name="Group 34"/>
            <p:cNvGrpSpPr>
              <a:grpSpLocks/>
            </p:cNvGrpSpPr>
            <p:nvPr/>
          </p:nvGrpSpPr>
          <p:grpSpPr bwMode="auto">
            <a:xfrm>
              <a:off x="857250" y="2339975"/>
              <a:ext cx="7315200" cy="1219200"/>
              <a:chOff x="496" y="1739"/>
              <a:chExt cx="4608" cy="768"/>
            </a:xfrm>
          </p:grpSpPr>
          <p:sp>
            <p:nvSpPr>
              <p:cNvPr id="5" name="Rectangle 6"/>
              <p:cNvSpPr>
                <a:spLocks noChangeArrowheads="1"/>
              </p:cNvSpPr>
              <p:nvPr/>
            </p:nvSpPr>
            <p:spPr bwMode="auto">
              <a:xfrm>
                <a:off x="1168" y="1739"/>
                <a:ext cx="3936" cy="768"/>
              </a:xfrm>
              <a:prstGeom prst="rect">
                <a:avLst/>
              </a:prstGeom>
              <a:solidFill>
                <a:srgbClr val="D03434"/>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6" name="Rectangle 9"/>
              <p:cNvSpPr>
                <a:spLocks noChangeArrowheads="1"/>
              </p:cNvSpPr>
              <p:nvPr/>
            </p:nvSpPr>
            <p:spPr bwMode="auto">
              <a:xfrm>
                <a:off x="3760" y="1883"/>
                <a:ext cx="528" cy="480"/>
              </a:xfrm>
              <a:prstGeom prst="rect">
                <a:avLst/>
              </a:prstGeom>
              <a:solidFill>
                <a:srgbClr val="0183B7"/>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7" name="Rectangle 10"/>
              <p:cNvSpPr>
                <a:spLocks noChangeArrowheads="1"/>
              </p:cNvSpPr>
              <p:nvPr/>
            </p:nvSpPr>
            <p:spPr bwMode="auto">
              <a:xfrm>
                <a:off x="4288" y="1883"/>
                <a:ext cx="816" cy="480"/>
              </a:xfrm>
              <a:prstGeom prst="rect">
                <a:avLst/>
              </a:prstGeom>
              <a:solidFill>
                <a:srgbClr val="0183B7"/>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grpSp>
            <p:nvGrpSpPr>
              <p:cNvPr id="8" name="Group 14"/>
              <p:cNvGrpSpPr>
                <a:grpSpLocks/>
              </p:cNvGrpSpPr>
              <p:nvPr/>
            </p:nvGrpSpPr>
            <p:grpSpPr bwMode="auto">
              <a:xfrm>
                <a:off x="1168" y="1883"/>
                <a:ext cx="528" cy="480"/>
                <a:chOff x="1968" y="2976"/>
                <a:chExt cx="528" cy="480"/>
              </a:xfrm>
            </p:grpSpPr>
            <p:sp>
              <p:nvSpPr>
                <p:cNvPr id="13" name="Rectangle 15"/>
                <p:cNvSpPr>
                  <a:spLocks noChangeArrowheads="1"/>
                </p:cNvSpPr>
                <p:nvPr/>
              </p:nvSpPr>
              <p:spPr bwMode="auto">
                <a:xfrm>
                  <a:off x="1968" y="2976"/>
                  <a:ext cx="528" cy="480"/>
                </a:xfrm>
                <a:prstGeom prst="rect">
                  <a:avLst/>
                </a:prstGeom>
                <a:solidFill>
                  <a:srgbClr val="0183B7"/>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4" name="Text Box 16"/>
                <p:cNvSpPr txBox="1">
                  <a:spLocks noChangeArrowheads="1"/>
                </p:cNvSpPr>
                <p:nvPr/>
              </p:nvSpPr>
              <p:spPr bwMode="auto">
                <a:xfrm>
                  <a:off x="2016" y="3072"/>
                  <a:ext cx="432" cy="226"/>
                </a:xfrm>
                <a:prstGeom prst="rect">
                  <a:avLst/>
                </a:prstGeom>
                <a:solidFill>
                  <a:srgbClr val="0183B7"/>
                </a:solidFill>
                <a:ln w="28575" algn="ctr">
                  <a:noFill/>
                  <a:miter lim="800000"/>
                  <a:headEnd/>
                  <a:tailEnd/>
                </a:ln>
              </p:spPr>
              <p:txBody>
                <a:bodyPr lIns="0" tIns="0" rIns="0" bIns="0">
                  <a:spAutoFit/>
                </a:bodyPr>
                <a:lstStyle/>
                <a:p>
                  <a:pPr defTabSz="814388" eaLnBrk="0" hangingPunct="0">
                    <a:lnSpc>
                      <a:spcPct val="90000"/>
                    </a:lnSpc>
                    <a:spcBef>
                      <a:spcPct val="50000"/>
                    </a:spcBef>
                  </a:pPr>
                  <a:r>
                    <a:rPr lang="en-US" sz="1300" dirty="0">
                      <a:solidFill>
                        <a:schemeClr val="bg1"/>
                      </a:solidFill>
                      <a:ea typeface="MS PGothic" pitchFamily="34" charset="-128"/>
                    </a:rPr>
                    <a:t>ESP Header</a:t>
                  </a:r>
                </a:p>
              </p:txBody>
            </p:sp>
          </p:grpSp>
          <p:sp>
            <p:nvSpPr>
              <p:cNvPr id="9" name="Text Box 19"/>
              <p:cNvSpPr txBox="1">
                <a:spLocks noChangeArrowheads="1"/>
              </p:cNvSpPr>
              <p:nvPr/>
            </p:nvSpPr>
            <p:spPr bwMode="auto">
              <a:xfrm>
                <a:off x="3832" y="1979"/>
                <a:ext cx="384" cy="226"/>
              </a:xfrm>
              <a:prstGeom prst="rect">
                <a:avLst/>
              </a:prstGeom>
              <a:noFill/>
              <a:ln w="28575" algn="ctr">
                <a:noFill/>
                <a:miter lim="800000"/>
                <a:headEnd/>
                <a:tailEnd/>
              </a:ln>
            </p:spPr>
            <p:txBody>
              <a:bodyPr lIns="0" tIns="0" rIns="0" bIns="0">
                <a:spAutoFit/>
              </a:bodyPr>
              <a:lstStyle/>
              <a:p>
                <a:pPr defTabSz="814388" eaLnBrk="0" hangingPunct="0">
                  <a:lnSpc>
                    <a:spcPct val="90000"/>
                  </a:lnSpc>
                  <a:spcBef>
                    <a:spcPct val="50000"/>
                  </a:spcBef>
                </a:pPr>
                <a:r>
                  <a:rPr lang="en-US" sz="1300" dirty="0">
                    <a:solidFill>
                      <a:schemeClr val="bg1"/>
                    </a:solidFill>
                    <a:ea typeface="MS PGothic" pitchFamily="34" charset="-128"/>
                  </a:rPr>
                  <a:t>ESP Trailer</a:t>
                </a:r>
              </a:p>
            </p:txBody>
          </p:sp>
          <p:sp>
            <p:nvSpPr>
              <p:cNvPr id="10" name="Text Box 20"/>
              <p:cNvSpPr txBox="1">
                <a:spLocks noChangeArrowheads="1"/>
              </p:cNvSpPr>
              <p:nvPr/>
            </p:nvSpPr>
            <p:spPr bwMode="auto">
              <a:xfrm>
                <a:off x="4288" y="1979"/>
                <a:ext cx="768" cy="279"/>
              </a:xfrm>
              <a:prstGeom prst="rect">
                <a:avLst/>
              </a:prstGeom>
              <a:no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solidFill>
                      <a:schemeClr val="bg1"/>
                    </a:solidFill>
                    <a:ea typeface="MS PGothic" pitchFamily="34" charset="-128"/>
                  </a:rPr>
                  <a:t>ESP Authentication</a:t>
                </a:r>
              </a:p>
            </p:txBody>
          </p:sp>
          <p:sp>
            <p:nvSpPr>
              <p:cNvPr id="11" name="Rectangle 28"/>
              <p:cNvSpPr>
                <a:spLocks noChangeArrowheads="1"/>
              </p:cNvSpPr>
              <p:nvPr/>
            </p:nvSpPr>
            <p:spPr bwMode="auto">
              <a:xfrm>
                <a:off x="496" y="1739"/>
                <a:ext cx="672" cy="768"/>
              </a:xfrm>
              <a:prstGeom prst="rect">
                <a:avLst/>
              </a:prstGeom>
              <a:solidFill>
                <a:srgbClr val="D03434"/>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2" name="Text Box 29"/>
              <p:cNvSpPr txBox="1">
                <a:spLocks noChangeArrowheads="1"/>
              </p:cNvSpPr>
              <p:nvPr/>
            </p:nvSpPr>
            <p:spPr bwMode="auto">
              <a:xfrm>
                <a:off x="592" y="1931"/>
                <a:ext cx="480" cy="278"/>
              </a:xfrm>
              <a:prstGeom prst="rect">
                <a:avLst/>
              </a:prstGeom>
              <a:no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solidFill>
                      <a:schemeClr val="bg1"/>
                    </a:solidFill>
                    <a:ea typeface="MS PGothic" pitchFamily="34" charset="-128"/>
                  </a:rPr>
                  <a:t>New IP Header</a:t>
                </a:r>
              </a:p>
            </p:txBody>
          </p:sp>
        </p:grpSp>
        <p:grpSp>
          <p:nvGrpSpPr>
            <p:cNvPr id="15" name="Group 33"/>
            <p:cNvGrpSpPr>
              <a:grpSpLocks/>
            </p:cNvGrpSpPr>
            <p:nvPr/>
          </p:nvGrpSpPr>
          <p:grpSpPr bwMode="auto">
            <a:xfrm>
              <a:off x="2762250" y="2568575"/>
              <a:ext cx="3276600" cy="762000"/>
              <a:chOff x="1696" y="1883"/>
              <a:chExt cx="2064" cy="480"/>
            </a:xfrm>
          </p:grpSpPr>
          <p:sp>
            <p:nvSpPr>
              <p:cNvPr id="16" name="Rectangle 7"/>
              <p:cNvSpPr>
                <a:spLocks noChangeArrowheads="1"/>
              </p:cNvSpPr>
              <p:nvPr/>
            </p:nvSpPr>
            <p:spPr bwMode="auto">
              <a:xfrm>
                <a:off x="2704" y="1883"/>
                <a:ext cx="528" cy="480"/>
              </a:xfrm>
              <a:prstGeom prst="rect">
                <a:avLst/>
              </a:prstGeom>
              <a:solidFill>
                <a:srgbClr val="FC8932"/>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17" name="Rectangle 8"/>
              <p:cNvSpPr>
                <a:spLocks noChangeArrowheads="1"/>
              </p:cNvSpPr>
              <p:nvPr/>
            </p:nvSpPr>
            <p:spPr bwMode="auto">
              <a:xfrm>
                <a:off x="3232" y="1883"/>
                <a:ext cx="528" cy="480"/>
              </a:xfrm>
              <a:prstGeom prst="rect">
                <a:avLst/>
              </a:prstGeom>
              <a:solidFill>
                <a:srgbClr val="FC8932"/>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grpSp>
            <p:nvGrpSpPr>
              <p:cNvPr id="18" name="Group 11"/>
              <p:cNvGrpSpPr>
                <a:grpSpLocks/>
              </p:cNvGrpSpPr>
              <p:nvPr/>
            </p:nvGrpSpPr>
            <p:grpSpPr bwMode="auto">
              <a:xfrm>
                <a:off x="1696" y="1883"/>
                <a:ext cx="1008" cy="480"/>
                <a:chOff x="960" y="2976"/>
                <a:chExt cx="1008" cy="480"/>
              </a:xfrm>
            </p:grpSpPr>
            <p:sp>
              <p:nvSpPr>
                <p:cNvPr id="21" name="Rectangle 12"/>
                <p:cNvSpPr>
                  <a:spLocks noChangeArrowheads="1"/>
                </p:cNvSpPr>
                <p:nvPr/>
              </p:nvSpPr>
              <p:spPr bwMode="auto">
                <a:xfrm>
                  <a:off x="960" y="2976"/>
                  <a:ext cx="1008" cy="480"/>
                </a:xfrm>
                <a:prstGeom prst="rect">
                  <a:avLst/>
                </a:prstGeom>
                <a:solidFill>
                  <a:srgbClr val="FC8932"/>
                </a:solidFill>
                <a:ln w="28575" algn="ctr">
                  <a:solidFill>
                    <a:schemeClr val="tx1"/>
                  </a:solidFill>
                  <a:miter lim="800000"/>
                  <a:headEnd/>
                  <a:tailEnd/>
                </a:ln>
              </p:spPr>
              <p:txBody>
                <a:bodyPr wrap="none" lIns="82124" tIns="41061" rIns="82124" bIns="41061" anchor="ctr"/>
                <a:lstStyle/>
                <a:p>
                  <a:pPr eaLnBrk="0" hangingPunct="0">
                    <a:lnSpc>
                      <a:spcPct val="90000"/>
                    </a:lnSpc>
                  </a:pPr>
                  <a:endParaRPr lang="en-US" sz="3000" i="1" dirty="0">
                    <a:ea typeface="MS PGothic" pitchFamily="34" charset="-128"/>
                  </a:endParaRPr>
                </a:p>
              </p:txBody>
            </p:sp>
            <p:sp>
              <p:nvSpPr>
                <p:cNvPr id="22" name="Text Box 13"/>
                <p:cNvSpPr txBox="1">
                  <a:spLocks noChangeArrowheads="1"/>
                </p:cNvSpPr>
                <p:nvPr/>
              </p:nvSpPr>
              <p:spPr bwMode="auto">
                <a:xfrm>
                  <a:off x="1152" y="3072"/>
                  <a:ext cx="720" cy="278"/>
                </a:xfrm>
                <a:prstGeom prst="rect">
                  <a:avLst/>
                </a:prstGeom>
                <a:solidFill>
                  <a:srgbClr val="FC8932"/>
                </a:solid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Original IP Header</a:t>
                  </a:r>
                </a:p>
              </p:txBody>
            </p:sp>
          </p:grpSp>
          <p:sp>
            <p:nvSpPr>
              <p:cNvPr id="19" name="Text Box 17"/>
              <p:cNvSpPr txBox="1">
                <a:spLocks noChangeArrowheads="1"/>
              </p:cNvSpPr>
              <p:nvPr/>
            </p:nvSpPr>
            <p:spPr bwMode="auto">
              <a:xfrm>
                <a:off x="2800" y="2027"/>
                <a:ext cx="336" cy="165"/>
              </a:xfrm>
              <a:prstGeom prst="rect">
                <a:avLst/>
              </a:prstGeom>
              <a:no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TCP</a:t>
                </a:r>
              </a:p>
            </p:txBody>
          </p:sp>
          <p:sp>
            <p:nvSpPr>
              <p:cNvPr id="20" name="Text Box 18"/>
              <p:cNvSpPr txBox="1">
                <a:spLocks noChangeArrowheads="1"/>
              </p:cNvSpPr>
              <p:nvPr/>
            </p:nvSpPr>
            <p:spPr bwMode="auto">
              <a:xfrm>
                <a:off x="3328" y="2027"/>
                <a:ext cx="336" cy="165"/>
              </a:xfrm>
              <a:prstGeom prst="rect">
                <a:avLst/>
              </a:prstGeom>
              <a:noFill/>
              <a:ln w="2857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300" dirty="0">
                    <a:ea typeface="MS PGothic" pitchFamily="34" charset="-128"/>
                  </a:rPr>
                  <a:t>Data</a:t>
                </a:r>
              </a:p>
            </p:txBody>
          </p:sp>
        </p:grpSp>
        <p:grpSp>
          <p:nvGrpSpPr>
            <p:cNvPr id="23" name="Group 36"/>
            <p:cNvGrpSpPr>
              <a:grpSpLocks/>
            </p:cNvGrpSpPr>
            <p:nvPr/>
          </p:nvGrpSpPr>
          <p:grpSpPr bwMode="auto">
            <a:xfrm>
              <a:off x="1924050" y="3635375"/>
              <a:ext cx="4953000" cy="609600"/>
              <a:chOff x="1168" y="2555"/>
              <a:chExt cx="3120" cy="384"/>
            </a:xfrm>
          </p:grpSpPr>
          <p:sp>
            <p:nvSpPr>
              <p:cNvPr id="24" name="Line 23"/>
              <p:cNvSpPr>
                <a:spLocks noChangeShapeType="1"/>
              </p:cNvSpPr>
              <p:nvPr/>
            </p:nvSpPr>
            <p:spPr bwMode="auto">
              <a:xfrm>
                <a:off x="1168" y="2843"/>
                <a:ext cx="3120" cy="0"/>
              </a:xfrm>
              <a:prstGeom prst="line">
                <a:avLst/>
              </a:prstGeom>
              <a:noFill/>
              <a:ln w="28575">
                <a:solidFill>
                  <a:schemeClr val="tx1"/>
                </a:solidFill>
                <a:round/>
                <a:headEnd type="triangle" w="med" len="med"/>
                <a:tailEnd type="triangle" w="med" len="med"/>
              </a:ln>
            </p:spPr>
            <p:txBody>
              <a:bodyPr lIns="82124" tIns="41061" rIns="82124" bIns="41061"/>
              <a:lstStyle/>
              <a:p>
                <a:endParaRPr lang="en-US" dirty="0"/>
              </a:p>
            </p:txBody>
          </p:sp>
          <p:sp>
            <p:nvSpPr>
              <p:cNvPr id="25" name="Line 25"/>
              <p:cNvSpPr>
                <a:spLocks noChangeShapeType="1"/>
              </p:cNvSpPr>
              <p:nvPr/>
            </p:nvSpPr>
            <p:spPr bwMode="auto">
              <a:xfrm>
                <a:off x="1168" y="2555"/>
                <a:ext cx="0" cy="384"/>
              </a:xfrm>
              <a:prstGeom prst="line">
                <a:avLst/>
              </a:prstGeom>
              <a:noFill/>
              <a:ln w="28575">
                <a:solidFill>
                  <a:schemeClr val="tx1"/>
                </a:solidFill>
                <a:round/>
                <a:headEnd/>
                <a:tailEnd/>
              </a:ln>
            </p:spPr>
            <p:txBody>
              <a:bodyPr lIns="82124" tIns="41061" rIns="82124" bIns="41061"/>
              <a:lstStyle/>
              <a:p>
                <a:endParaRPr lang="en-US" dirty="0"/>
              </a:p>
            </p:txBody>
          </p:sp>
          <p:sp>
            <p:nvSpPr>
              <p:cNvPr id="26" name="Text Box 26"/>
              <p:cNvSpPr txBox="1">
                <a:spLocks noChangeArrowheads="1"/>
              </p:cNvSpPr>
              <p:nvPr/>
            </p:nvSpPr>
            <p:spPr bwMode="auto">
              <a:xfrm>
                <a:off x="2224" y="2747"/>
                <a:ext cx="816" cy="165"/>
              </a:xfrm>
              <a:prstGeom prst="rect">
                <a:avLst/>
              </a:prstGeom>
              <a:solidFill>
                <a:schemeClr val="bg1"/>
              </a:solid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300" dirty="0">
                    <a:ea typeface="MS PGothic" pitchFamily="34" charset="-128"/>
                  </a:rPr>
                  <a:t>Authenticated</a:t>
                </a:r>
              </a:p>
            </p:txBody>
          </p:sp>
        </p:grpSp>
        <p:grpSp>
          <p:nvGrpSpPr>
            <p:cNvPr id="27" name="Group 35"/>
            <p:cNvGrpSpPr>
              <a:grpSpLocks/>
            </p:cNvGrpSpPr>
            <p:nvPr/>
          </p:nvGrpSpPr>
          <p:grpSpPr bwMode="auto">
            <a:xfrm>
              <a:off x="2762250" y="3635375"/>
              <a:ext cx="4114800" cy="609600"/>
              <a:chOff x="1696" y="2555"/>
              <a:chExt cx="2592" cy="384"/>
            </a:xfrm>
          </p:grpSpPr>
          <p:sp>
            <p:nvSpPr>
              <p:cNvPr id="28" name="Line 21"/>
              <p:cNvSpPr>
                <a:spLocks noChangeShapeType="1"/>
              </p:cNvSpPr>
              <p:nvPr/>
            </p:nvSpPr>
            <p:spPr bwMode="auto">
              <a:xfrm>
                <a:off x="1696" y="2651"/>
                <a:ext cx="2592" cy="0"/>
              </a:xfrm>
              <a:prstGeom prst="line">
                <a:avLst/>
              </a:prstGeom>
              <a:noFill/>
              <a:ln w="28575">
                <a:solidFill>
                  <a:schemeClr val="tx1"/>
                </a:solidFill>
                <a:round/>
                <a:headEnd type="triangle" w="med" len="med"/>
                <a:tailEnd type="triangle" w="med" len="med"/>
              </a:ln>
            </p:spPr>
            <p:txBody>
              <a:bodyPr lIns="82124" tIns="41061" rIns="82124" bIns="41061"/>
              <a:lstStyle/>
              <a:p>
                <a:endParaRPr lang="en-US" dirty="0"/>
              </a:p>
            </p:txBody>
          </p:sp>
          <p:sp>
            <p:nvSpPr>
              <p:cNvPr id="29" name="Text Box 22"/>
              <p:cNvSpPr txBox="1">
                <a:spLocks noChangeArrowheads="1"/>
              </p:cNvSpPr>
              <p:nvPr/>
            </p:nvSpPr>
            <p:spPr bwMode="auto">
              <a:xfrm>
                <a:off x="2656" y="2555"/>
                <a:ext cx="624" cy="165"/>
              </a:xfrm>
              <a:prstGeom prst="rect">
                <a:avLst/>
              </a:prstGeom>
              <a:solidFill>
                <a:schemeClr val="bg1"/>
              </a:solidFill>
              <a:ln w="28575" algn="ctr">
                <a:noFill/>
                <a:miter lim="800000"/>
                <a:headEnd/>
                <a:tailEnd/>
              </a:ln>
            </p:spPr>
            <p:txBody>
              <a:bodyPr lIns="82124" tIns="41061" rIns="82124" bIns="41061">
                <a:spAutoFit/>
              </a:bodyPr>
              <a:lstStyle/>
              <a:p>
                <a:pPr algn="ctr" defTabSz="814388" eaLnBrk="0" hangingPunct="0">
                  <a:lnSpc>
                    <a:spcPct val="90000"/>
                  </a:lnSpc>
                  <a:spcBef>
                    <a:spcPct val="50000"/>
                  </a:spcBef>
                </a:pPr>
                <a:r>
                  <a:rPr lang="en-US" sz="1300" dirty="0">
                    <a:ea typeface="MS PGothic" pitchFamily="34" charset="-128"/>
                  </a:rPr>
                  <a:t>Encrypted</a:t>
                </a:r>
              </a:p>
            </p:txBody>
          </p:sp>
          <p:sp>
            <p:nvSpPr>
              <p:cNvPr id="30" name="Line 24"/>
              <p:cNvSpPr>
                <a:spLocks noChangeShapeType="1"/>
              </p:cNvSpPr>
              <p:nvPr/>
            </p:nvSpPr>
            <p:spPr bwMode="auto">
              <a:xfrm>
                <a:off x="4288" y="2555"/>
                <a:ext cx="0" cy="384"/>
              </a:xfrm>
              <a:prstGeom prst="line">
                <a:avLst/>
              </a:prstGeom>
              <a:noFill/>
              <a:ln w="28575">
                <a:solidFill>
                  <a:schemeClr val="tx1"/>
                </a:solidFill>
                <a:round/>
                <a:headEnd/>
                <a:tailEnd/>
              </a:ln>
            </p:spPr>
            <p:txBody>
              <a:bodyPr lIns="82124" tIns="41061" rIns="82124" bIns="41061"/>
              <a:lstStyle/>
              <a:p>
                <a:endParaRPr lang="en-US" dirty="0"/>
              </a:p>
            </p:txBody>
          </p:sp>
          <p:sp>
            <p:nvSpPr>
              <p:cNvPr id="31" name="Line 27"/>
              <p:cNvSpPr>
                <a:spLocks noChangeShapeType="1"/>
              </p:cNvSpPr>
              <p:nvPr/>
            </p:nvSpPr>
            <p:spPr bwMode="auto">
              <a:xfrm>
                <a:off x="1696" y="2555"/>
                <a:ext cx="0" cy="144"/>
              </a:xfrm>
              <a:prstGeom prst="line">
                <a:avLst/>
              </a:prstGeom>
              <a:noFill/>
              <a:ln w="28575">
                <a:solidFill>
                  <a:schemeClr val="tx1"/>
                </a:solidFill>
                <a:round/>
                <a:headEnd/>
                <a:tailEnd/>
              </a:ln>
            </p:spPr>
            <p:txBody>
              <a:bodyPr lIns="82124" tIns="41061" rIns="82124" bIns="41061"/>
              <a:lstStyle/>
              <a:p>
                <a:endParaRPr lang="en-US" dirty="0"/>
              </a:p>
            </p:txBody>
          </p:sp>
        </p:grpSp>
      </p:gr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IPsec Encapsulation Example</a:t>
            </a:r>
            <a:endParaRPr lang="en-US" dirty="0"/>
          </a:p>
        </p:txBody>
      </p:sp>
      <p:sp>
        <p:nvSpPr>
          <p:cNvPr id="3" name="Content Placeholder 2"/>
          <p:cNvSpPr>
            <a:spLocks noGrp="1"/>
          </p:cNvSpPr>
          <p:nvPr>
            <p:ph idx="1"/>
          </p:nvPr>
        </p:nvSpPr>
        <p:spPr>
          <a:xfrm>
            <a:off x="279401" y="5361140"/>
            <a:ext cx="8520354" cy="953599"/>
          </a:xfrm>
        </p:spPr>
        <p:txBody>
          <a:bodyPr/>
          <a:lstStyle/>
          <a:p>
            <a:r>
              <a:rPr lang="en-US" dirty="0" smtClean="0"/>
              <a:t>The example displays how a packet is encapsulated.</a:t>
            </a:r>
            <a:endParaRPr lang="en-US" dirty="0"/>
          </a:p>
        </p:txBody>
      </p:sp>
      <p:sp>
        <p:nvSpPr>
          <p:cNvPr id="4" name="Trapezoid 3"/>
          <p:cNvSpPr/>
          <p:nvPr/>
        </p:nvSpPr>
        <p:spPr>
          <a:xfrm>
            <a:off x="1411288" y="1453497"/>
            <a:ext cx="6715125" cy="2643188"/>
          </a:xfrm>
          <a:prstGeom prst="trapezoid">
            <a:avLst>
              <a:gd name="adj" fmla="val 76931"/>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Curved Up Arrow 4"/>
          <p:cNvSpPr/>
          <p:nvPr/>
        </p:nvSpPr>
        <p:spPr>
          <a:xfrm>
            <a:off x="285750" y="2182160"/>
            <a:ext cx="8643938" cy="2571750"/>
          </a:xfrm>
          <a:prstGeom prst="curvedUpArrow">
            <a:avLst>
              <a:gd name="adj1" fmla="val 12434"/>
              <a:gd name="adj2" fmla="val 29214"/>
              <a:gd name="adj3" fmla="val 225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pic>
        <p:nvPicPr>
          <p:cNvPr id="6" name="Picture 25"/>
          <p:cNvPicPr>
            <a:picLocks noChangeArrowheads="1"/>
          </p:cNvPicPr>
          <p:nvPr/>
        </p:nvPicPr>
        <p:blipFill>
          <a:blip r:embed="rId2"/>
          <a:srcRect/>
          <a:stretch>
            <a:fillRect/>
          </a:stretch>
        </p:blipFill>
        <p:spPr bwMode="auto">
          <a:xfrm>
            <a:off x="3929063" y="2107547"/>
            <a:ext cx="1785937" cy="1085850"/>
          </a:xfrm>
          <a:prstGeom prst="rect">
            <a:avLst/>
          </a:prstGeom>
          <a:noFill/>
          <a:ln w="9525">
            <a:noFill/>
            <a:miter lim="800000"/>
            <a:headEnd/>
            <a:tailEnd/>
          </a:ln>
        </p:spPr>
      </p:pic>
      <p:sp>
        <p:nvSpPr>
          <p:cNvPr id="7" name="Freeform 9"/>
          <p:cNvSpPr>
            <a:spLocks/>
          </p:cNvSpPr>
          <p:nvPr/>
        </p:nvSpPr>
        <p:spPr bwMode="auto">
          <a:xfrm rot="-1800000">
            <a:off x="5095875" y="2002772"/>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8" name="Freeform 9"/>
          <p:cNvSpPr>
            <a:spLocks/>
          </p:cNvSpPr>
          <p:nvPr/>
        </p:nvSpPr>
        <p:spPr bwMode="auto">
          <a:xfrm rot="1800000" flipV="1">
            <a:off x="2389188" y="2085322"/>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9" name="Straight Connector 8"/>
          <p:cNvCxnSpPr/>
          <p:nvPr/>
        </p:nvCxnSpPr>
        <p:spPr>
          <a:xfrm rot="10800000">
            <a:off x="590550" y="1617010"/>
            <a:ext cx="1500188" cy="127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7308850" y="1626535"/>
            <a:ext cx="1163638"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Picture 37"/>
          <p:cNvPicPr>
            <a:picLocks noChangeArrowheads="1"/>
          </p:cNvPicPr>
          <p:nvPr/>
        </p:nvPicPr>
        <p:blipFill>
          <a:blip r:embed="rId3"/>
          <a:srcRect/>
          <a:stretch>
            <a:fillRect/>
          </a:stretch>
        </p:blipFill>
        <p:spPr bwMode="auto">
          <a:xfrm>
            <a:off x="2090738" y="1363010"/>
            <a:ext cx="906462" cy="533400"/>
          </a:xfrm>
          <a:prstGeom prst="rect">
            <a:avLst/>
          </a:prstGeom>
          <a:noFill/>
          <a:ln w="9525">
            <a:noFill/>
            <a:miter lim="800000"/>
            <a:headEnd/>
            <a:tailEnd/>
          </a:ln>
        </p:spPr>
      </p:pic>
      <p:pic>
        <p:nvPicPr>
          <p:cNvPr id="12" name="Picture 37"/>
          <p:cNvPicPr>
            <a:picLocks noChangeArrowheads="1"/>
          </p:cNvPicPr>
          <p:nvPr/>
        </p:nvPicPr>
        <p:blipFill>
          <a:blip r:embed="rId3"/>
          <a:srcRect/>
          <a:stretch>
            <a:fillRect/>
          </a:stretch>
        </p:blipFill>
        <p:spPr bwMode="auto">
          <a:xfrm>
            <a:off x="6705600" y="1363010"/>
            <a:ext cx="906463" cy="533400"/>
          </a:xfrm>
          <a:prstGeom prst="rect">
            <a:avLst/>
          </a:prstGeom>
          <a:noFill/>
          <a:ln w="9525">
            <a:noFill/>
            <a:miter lim="800000"/>
            <a:headEnd/>
            <a:tailEnd/>
          </a:ln>
        </p:spPr>
      </p:pic>
      <p:sp>
        <p:nvSpPr>
          <p:cNvPr id="13" name="TextBox 21"/>
          <p:cNvSpPr txBox="1">
            <a:spLocks noChangeArrowheads="1"/>
          </p:cNvSpPr>
          <p:nvPr/>
        </p:nvSpPr>
        <p:spPr bwMode="auto">
          <a:xfrm>
            <a:off x="2214563" y="1637647"/>
            <a:ext cx="625475" cy="246063"/>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14" name="TextBox 22"/>
          <p:cNvSpPr txBox="1">
            <a:spLocks noChangeArrowheads="1"/>
          </p:cNvSpPr>
          <p:nvPr/>
        </p:nvSpPr>
        <p:spPr bwMode="auto">
          <a:xfrm>
            <a:off x="7024688" y="1647172"/>
            <a:ext cx="377825" cy="246063"/>
          </a:xfrm>
          <a:prstGeom prst="rect">
            <a:avLst/>
          </a:prstGeom>
          <a:noFill/>
          <a:ln w="9525">
            <a:noFill/>
            <a:miter lim="800000"/>
            <a:headEnd/>
            <a:tailEnd/>
          </a:ln>
        </p:spPr>
        <p:txBody>
          <a:bodyPr wrap="none">
            <a:spAutoFit/>
          </a:bodyPr>
          <a:lstStyle/>
          <a:p>
            <a:r>
              <a:rPr lang="en-US" sz="1000" b="1" dirty="0">
                <a:solidFill>
                  <a:schemeClr val="bg1"/>
                </a:solidFill>
              </a:rPr>
              <a:t>HQ</a:t>
            </a:r>
          </a:p>
        </p:txBody>
      </p:sp>
      <p:sp>
        <p:nvSpPr>
          <p:cNvPr id="15" name="TextBox 18"/>
          <p:cNvSpPr txBox="1">
            <a:spLocks noChangeArrowheads="1"/>
          </p:cNvSpPr>
          <p:nvPr/>
        </p:nvSpPr>
        <p:spPr bwMode="auto">
          <a:xfrm>
            <a:off x="4360863" y="2182160"/>
            <a:ext cx="1030287" cy="369887"/>
          </a:xfrm>
          <a:prstGeom prst="rect">
            <a:avLst/>
          </a:prstGeom>
          <a:noFill/>
          <a:ln w="9525">
            <a:noFill/>
            <a:miter lim="800000"/>
            <a:headEnd/>
            <a:tailEnd/>
          </a:ln>
        </p:spPr>
        <p:txBody>
          <a:bodyPr wrap="none">
            <a:spAutoFit/>
          </a:bodyPr>
          <a:lstStyle/>
          <a:p>
            <a:r>
              <a:rPr lang="en-US" b="1" dirty="0"/>
              <a:t>Internet</a:t>
            </a:r>
          </a:p>
        </p:txBody>
      </p:sp>
      <p:pic>
        <p:nvPicPr>
          <p:cNvPr id="16" name="Picture 41"/>
          <p:cNvPicPr>
            <a:picLocks noChangeAspect="1" noChangeArrowheads="1"/>
          </p:cNvPicPr>
          <p:nvPr/>
        </p:nvPicPr>
        <p:blipFill>
          <a:blip r:embed="rId4"/>
          <a:srcRect/>
          <a:stretch>
            <a:fillRect/>
          </a:stretch>
        </p:blipFill>
        <p:spPr bwMode="auto">
          <a:xfrm>
            <a:off x="876300" y="1496360"/>
            <a:ext cx="735013" cy="314325"/>
          </a:xfrm>
          <a:prstGeom prst="rect">
            <a:avLst/>
          </a:prstGeom>
          <a:noFill/>
          <a:ln w="9525">
            <a:noFill/>
            <a:miter lim="800000"/>
            <a:headEnd/>
            <a:tailEnd/>
          </a:ln>
        </p:spPr>
      </p:pic>
      <p:sp>
        <p:nvSpPr>
          <p:cNvPr id="17" name="Rectangle 16"/>
          <p:cNvSpPr/>
          <p:nvPr/>
        </p:nvSpPr>
        <p:spPr>
          <a:xfrm>
            <a:off x="677863" y="1096310"/>
            <a:ext cx="1162050"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18" name="Rectangle 17"/>
          <p:cNvSpPr/>
          <p:nvPr/>
        </p:nvSpPr>
        <p:spPr>
          <a:xfrm>
            <a:off x="7510463" y="1110597"/>
            <a:ext cx="1084262"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19" name="Text Box 21"/>
          <p:cNvSpPr txBox="1">
            <a:spLocks noChangeArrowheads="1"/>
          </p:cNvSpPr>
          <p:nvPr/>
        </p:nvSpPr>
        <p:spPr bwMode="auto">
          <a:xfrm>
            <a:off x="2844800" y="1721785"/>
            <a:ext cx="550863"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20" name="Text Box 21"/>
          <p:cNvSpPr txBox="1">
            <a:spLocks noChangeArrowheads="1"/>
          </p:cNvSpPr>
          <p:nvPr/>
        </p:nvSpPr>
        <p:spPr bwMode="auto">
          <a:xfrm>
            <a:off x="1652588" y="1620185"/>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21" name="Text Box 21"/>
          <p:cNvSpPr txBox="1">
            <a:spLocks noChangeArrowheads="1"/>
          </p:cNvSpPr>
          <p:nvPr/>
        </p:nvSpPr>
        <p:spPr bwMode="auto">
          <a:xfrm>
            <a:off x="2419350" y="1872597"/>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22" name="Text Box 21"/>
          <p:cNvSpPr txBox="1">
            <a:spLocks noChangeArrowheads="1"/>
          </p:cNvSpPr>
          <p:nvPr/>
        </p:nvSpPr>
        <p:spPr bwMode="auto">
          <a:xfrm>
            <a:off x="1857375" y="1415397"/>
            <a:ext cx="290513"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23" name="Text Box 21"/>
          <p:cNvSpPr txBox="1">
            <a:spLocks noChangeArrowheads="1"/>
          </p:cNvSpPr>
          <p:nvPr/>
        </p:nvSpPr>
        <p:spPr bwMode="auto">
          <a:xfrm>
            <a:off x="7572375" y="1424922"/>
            <a:ext cx="290513"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24" name="Text Box 21"/>
          <p:cNvSpPr txBox="1">
            <a:spLocks noChangeArrowheads="1"/>
          </p:cNvSpPr>
          <p:nvPr/>
        </p:nvSpPr>
        <p:spPr bwMode="auto">
          <a:xfrm>
            <a:off x="7553325" y="1663047"/>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25" name="Text Box 21"/>
          <p:cNvSpPr txBox="1">
            <a:spLocks noChangeArrowheads="1"/>
          </p:cNvSpPr>
          <p:nvPr/>
        </p:nvSpPr>
        <p:spPr bwMode="auto">
          <a:xfrm>
            <a:off x="2428875" y="2253597"/>
            <a:ext cx="13477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26" name="Text Box 21"/>
          <p:cNvSpPr txBox="1">
            <a:spLocks noChangeArrowheads="1"/>
          </p:cNvSpPr>
          <p:nvPr/>
        </p:nvSpPr>
        <p:spPr bwMode="auto">
          <a:xfrm>
            <a:off x="3919538" y="2518710"/>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27" name="Text Box 21"/>
          <p:cNvSpPr txBox="1">
            <a:spLocks noChangeArrowheads="1"/>
          </p:cNvSpPr>
          <p:nvPr/>
        </p:nvSpPr>
        <p:spPr bwMode="auto">
          <a:xfrm>
            <a:off x="6205538" y="1718610"/>
            <a:ext cx="552450"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28" name="Text Box 21"/>
          <p:cNvSpPr txBox="1">
            <a:spLocks noChangeArrowheads="1"/>
          </p:cNvSpPr>
          <p:nvPr/>
        </p:nvSpPr>
        <p:spPr bwMode="auto">
          <a:xfrm>
            <a:off x="5976938" y="2253597"/>
            <a:ext cx="1347787"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29" name="Text Box 21"/>
          <p:cNvSpPr txBox="1">
            <a:spLocks noChangeArrowheads="1"/>
          </p:cNvSpPr>
          <p:nvPr/>
        </p:nvSpPr>
        <p:spPr bwMode="auto">
          <a:xfrm>
            <a:off x="6634163" y="1872597"/>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sp>
        <p:nvSpPr>
          <p:cNvPr id="30" name="Text Box 21"/>
          <p:cNvSpPr txBox="1">
            <a:spLocks noChangeArrowheads="1"/>
          </p:cNvSpPr>
          <p:nvPr/>
        </p:nvSpPr>
        <p:spPr bwMode="auto">
          <a:xfrm>
            <a:off x="5241925" y="2518710"/>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pic>
        <p:nvPicPr>
          <p:cNvPr id="31" name="Picture 37"/>
          <p:cNvPicPr>
            <a:picLocks noChangeArrowheads="1"/>
          </p:cNvPicPr>
          <p:nvPr/>
        </p:nvPicPr>
        <p:blipFill>
          <a:blip r:embed="rId3"/>
          <a:srcRect/>
          <a:stretch>
            <a:fillRect/>
          </a:stretch>
        </p:blipFill>
        <p:spPr bwMode="auto">
          <a:xfrm>
            <a:off x="4419600" y="2539347"/>
            <a:ext cx="906463" cy="533400"/>
          </a:xfrm>
          <a:prstGeom prst="rect">
            <a:avLst/>
          </a:prstGeom>
          <a:noFill/>
          <a:ln w="9525">
            <a:noFill/>
            <a:miter lim="800000"/>
            <a:headEnd/>
            <a:tailEnd/>
          </a:ln>
        </p:spPr>
      </p:pic>
      <p:sp>
        <p:nvSpPr>
          <p:cNvPr id="32" name="TextBox 22"/>
          <p:cNvSpPr txBox="1">
            <a:spLocks noChangeArrowheads="1"/>
          </p:cNvSpPr>
          <p:nvPr/>
        </p:nvSpPr>
        <p:spPr bwMode="auto">
          <a:xfrm>
            <a:off x="4725988" y="2828272"/>
            <a:ext cx="390525" cy="246063"/>
          </a:xfrm>
          <a:prstGeom prst="rect">
            <a:avLst/>
          </a:prstGeom>
          <a:noFill/>
          <a:ln w="9525">
            <a:noFill/>
            <a:miter lim="800000"/>
            <a:headEnd/>
            <a:tailEnd/>
          </a:ln>
        </p:spPr>
        <p:txBody>
          <a:bodyPr wrap="none">
            <a:spAutoFit/>
          </a:bodyPr>
          <a:lstStyle/>
          <a:p>
            <a:r>
              <a:rPr lang="en-US" sz="1000" b="1" dirty="0">
                <a:solidFill>
                  <a:schemeClr val="bg1"/>
                </a:solidFill>
              </a:rPr>
              <a:t>ISP</a:t>
            </a:r>
          </a:p>
        </p:txBody>
      </p:sp>
      <p:pic>
        <p:nvPicPr>
          <p:cNvPr id="33" name="Picture 34"/>
          <p:cNvPicPr>
            <a:picLocks noChangeArrowheads="1"/>
          </p:cNvPicPr>
          <p:nvPr/>
        </p:nvPicPr>
        <p:blipFill>
          <a:blip r:embed="rId5"/>
          <a:srcRect/>
          <a:stretch>
            <a:fillRect/>
          </a:stretch>
        </p:blipFill>
        <p:spPr bwMode="auto">
          <a:xfrm>
            <a:off x="214313" y="1467785"/>
            <a:ext cx="500062" cy="465137"/>
          </a:xfrm>
          <a:prstGeom prst="rect">
            <a:avLst/>
          </a:prstGeom>
          <a:noFill/>
          <a:ln w="9525">
            <a:noFill/>
            <a:miter lim="800000"/>
            <a:headEnd/>
            <a:tailEnd/>
          </a:ln>
        </p:spPr>
      </p:pic>
      <p:sp>
        <p:nvSpPr>
          <p:cNvPr id="34" name="Text Box 21"/>
          <p:cNvSpPr txBox="1">
            <a:spLocks noChangeArrowheads="1"/>
          </p:cNvSpPr>
          <p:nvPr/>
        </p:nvSpPr>
        <p:spPr bwMode="auto">
          <a:xfrm>
            <a:off x="214313" y="1864660"/>
            <a:ext cx="36036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.10</a:t>
            </a:r>
          </a:p>
        </p:txBody>
      </p:sp>
      <p:pic>
        <p:nvPicPr>
          <p:cNvPr id="35" name="Picture 34"/>
          <p:cNvPicPr>
            <a:picLocks noChangeArrowheads="1"/>
          </p:cNvPicPr>
          <p:nvPr/>
        </p:nvPicPr>
        <p:blipFill>
          <a:blip r:embed="rId5"/>
          <a:srcRect/>
          <a:stretch>
            <a:fillRect/>
          </a:stretch>
        </p:blipFill>
        <p:spPr bwMode="auto">
          <a:xfrm>
            <a:off x="8286750" y="1396347"/>
            <a:ext cx="500063" cy="465138"/>
          </a:xfrm>
          <a:prstGeom prst="rect">
            <a:avLst/>
          </a:prstGeom>
          <a:noFill/>
          <a:ln w="9525">
            <a:noFill/>
            <a:miter lim="800000"/>
            <a:headEnd/>
            <a:tailEnd/>
          </a:ln>
        </p:spPr>
      </p:pic>
      <p:sp>
        <p:nvSpPr>
          <p:cNvPr id="36" name="Text Box 21"/>
          <p:cNvSpPr txBox="1">
            <a:spLocks noChangeArrowheads="1"/>
          </p:cNvSpPr>
          <p:nvPr/>
        </p:nvSpPr>
        <p:spPr bwMode="auto">
          <a:xfrm>
            <a:off x="8355013" y="1936097"/>
            <a:ext cx="360362"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.10</a:t>
            </a:r>
          </a:p>
        </p:txBody>
      </p:sp>
      <p:sp>
        <p:nvSpPr>
          <p:cNvPr id="38" name="Line 41"/>
          <p:cNvSpPr>
            <a:spLocks noChangeShapeType="1"/>
          </p:cNvSpPr>
          <p:nvPr/>
        </p:nvSpPr>
        <p:spPr bwMode="auto">
          <a:xfrm flipH="1">
            <a:off x="142875" y="3326747"/>
            <a:ext cx="287338" cy="0"/>
          </a:xfrm>
          <a:prstGeom prst="line">
            <a:avLst/>
          </a:prstGeom>
          <a:noFill/>
          <a:ln w="28575">
            <a:solidFill>
              <a:schemeClr val="tx1"/>
            </a:solidFill>
            <a:round/>
            <a:headEnd/>
            <a:tailEnd/>
          </a:ln>
        </p:spPr>
        <p:txBody>
          <a:bodyPr/>
          <a:lstStyle/>
          <a:p>
            <a:endParaRPr lang="en-US" dirty="0"/>
          </a:p>
        </p:txBody>
      </p:sp>
      <p:sp>
        <p:nvSpPr>
          <p:cNvPr id="39" name="Line 42"/>
          <p:cNvSpPr>
            <a:spLocks noChangeShapeType="1"/>
          </p:cNvSpPr>
          <p:nvPr/>
        </p:nvSpPr>
        <p:spPr bwMode="auto">
          <a:xfrm flipH="1">
            <a:off x="214313" y="3253722"/>
            <a:ext cx="215900" cy="0"/>
          </a:xfrm>
          <a:prstGeom prst="line">
            <a:avLst/>
          </a:prstGeom>
          <a:noFill/>
          <a:ln w="28575">
            <a:solidFill>
              <a:schemeClr val="tx1"/>
            </a:solidFill>
            <a:round/>
            <a:headEnd/>
            <a:tailEnd/>
          </a:ln>
        </p:spPr>
        <p:txBody>
          <a:bodyPr/>
          <a:lstStyle/>
          <a:p>
            <a:endParaRPr lang="en-US" dirty="0"/>
          </a:p>
        </p:txBody>
      </p:sp>
      <p:sp>
        <p:nvSpPr>
          <p:cNvPr id="40" name="Line 43"/>
          <p:cNvSpPr>
            <a:spLocks noChangeShapeType="1"/>
          </p:cNvSpPr>
          <p:nvPr/>
        </p:nvSpPr>
        <p:spPr bwMode="auto">
          <a:xfrm flipH="1">
            <a:off x="287338" y="3182285"/>
            <a:ext cx="142875" cy="0"/>
          </a:xfrm>
          <a:prstGeom prst="line">
            <a:avLst/>
          </a:prstGeom>
          <a:noFill/>
          <a:ln w="28575">
            <a:solidFill>
              <a:schemeClr val="tx1"/>
            </a:solidFill>
            <a:round/>
            <a:headEnd/>
            <a:tailEnd/>
          </a:ln>
        </p:spPr>
        <p:txBody>
          <a:bodyPr/>
          <a:lstStyle/>
          <a:p>
            <a:endParaRPr lang="en-US" dirty="0"/>
          </a:p>
        </p:txBody>
      </p:sp>
      <p:sp>
        <p:nvSpPr>
          <p:cNvPr id="41" name="Line 44"/>
          <p:cNvSpPr>
            <a:spLocks noChangeShapeType="1"/>
          </p:cNvSpPr>
          <p:nvPr/>
        </p:nvSpPr>
        <p:spPr bwMode="auto">
          <a:xfrm flipH="1">
            <a:off x="358775" y="3110847"/>
            <a:ext cx="71438" cy="0"/>
          </a:xfrm>
          <a:prstGeom prst="line">
            <a:avLst/>
          </a:prstGeom>
          <a:noFill/>
          <a:ln w="28575">
            <a:solidFill>
              <a:schemeClr val="tx1"/>
            </a:solidFill>
            <a:round/>
            <a:headEnd/>
            <a:tailEnd/>
          </a:ln>
        </p:spPr>
        <p:txBody>
          <a:bodyPr/>
          <a:lstStyle/>
          <a:p>
            <a:endParaRPr lang="en-US" dirty="0"/>
          </a:p>
        </p:txBody>
      </p:sp>
      <p:graphicFrame>
        <p:nvGraphicFramePr>
          <p:cNvPr id="42" name="Table 41"/>
          <p:cNvGraphicFramePr>
            <a:graphicFrameLocks noGrp="1"/>
          </p:cNvGraphicFramePr>
          <p:nvPr/>
        </p:nvGraphicFramePr>
        <p:xfrm>
          <a:off x="428625" y="2967972"/>
          <a:ext cx="2857520" cy="502920"/>
        </p:xfrm>
        <a:graphic>
          <a:graphicData uri="http://schemas.openxmlformats.org/drawingml/2006/table">
            <a:tbl>
              <a:tblPr firstRow="1" bandRow="1">
                <a:tableStyleId>{5C22544A-7EE6-4342-B048-85BDC9FD1C3A}</a:tableStyleId>
              </a:tblPr>
              <a:tblGrid>
                <a:gridCol w="1500198"/>
                <a:gridCol w="428628"/>
                <a:gridCol w="928694"/>
              </a:tblGrid>
              <a:tr h="314324">
                <a:tc>
                  <a:txBody>
                    <a:bodyPr/>
                    <a:lstStyle/>
                    <a:p>
                      <a:r>
                        <a:rPr lang="en-US" sz="900" b="1" dirty="0" smtClean="0">
                          <a:solidFill>
                            <a:schemeClr val="tx1"/>
                          </a:solidFill>
                        </a:rPr>
                        <a:t>Original IP Header</a:t>
                      </a:r>
                    </a:p>
                    <a:p>
                      <a:r>
                        <a:rPr lang="en-US" sz="900" b="0" dirty="0" smtClean="0">
                          <a:solidFill>
                            <a:schemeClr val="tx1"/>
                          </a:solidFill>
                        </a:rPr>
                        <a:t>Source IP: 192.168.1.10</a:t>
                      </a:r>
                    </a:p>
                    <a:p>
                      <a:r>
                        <a:rPr lang="en-US" sz="900" b="0" dirty="0" smtClean="0">
                          <a:solidFill>
                            <a:schemeClr val="tx1"/>
                          </a:solidFill>
                        </a:rPr>
                        <a:t>Destination: 10.10.10.10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TCP</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Data</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bl>
          </a:graphicData>
        </a:graphic>
      </p:graphicFrame>
      <p:sp>
        <p:nvSpPr>
          <p:cNvPr id="44" name="Line 41"/>
          <p:cNvSpPr>
            <a:spLocks noChangeShapeType="1"/>
          </p:cNvSpPr>
          <p:nvPr/>
        </p:nvSpPr>
        <p:spPr bwMode="auto">
          <a:xfrm flipH="1">
            <a:off x="5715000" y="3326747"/>
            <a:ext cx="287338" cy="0"/>
          </a:xfrm>
          <a:prstGeom prst="line">
            <a:avLst/>
          </a:prstGeom>
          <a:noFill/>
          <a:ln w="28575">
            <a:solidFill>
              <a:schemeClr val="tx1"/>
            </a:solidFill>
            <a:round/>
            <a:headEnd/>
            <a:tailEnd/>
          </a:ln>
        </p:spPr>
        <p:txBody>
          <a:bodyPr/>
          <a:lstStyle/>
          <a:p>
            <a:endParaRPr lang="en-US" dirty="0"/>
          </a:p>
        </p:txBody>
      </p:sp>
      <p:sp>
        <p:nvSpPr>
          <p:cNvPr id="45" name="Line 42"/>
          <p:cNvSpPr>
            <a:spLocks noChangeShapeType="1"/>
          </p:cNvSpPr>
          <p:nvPr/>
        </p:nvSpPr>
        <p:spPr bwMode="auto">
          <a:xfrm flipH="1">
            <a:off x="5786438" y="3253722"/>
            <a:ext cx="215900" cy="0"/>
          </a:xfrm>
          <a:prstGeom prst="line">
            <a:avLst/>
          </a:prstGeom>
          <a:noFill/>
          <a:ln w="28575">
            <a:solidFill>
              <a:schemeClr val="tx1"/>
            </a:solidFill>
            <a:round/>
            <a:headEnd/>
            <a:tailEnd/>
          </a:ln>
        </p:spPr>
        <p:txBody>
          <a:bodyPr/>
          <a:lstStyle/>
          <a:p>
            <a:endParaRPr lang="en-US" dirty="0"/>
          </a:p>
        </p:txBody>
      </p:sp>
      <p:sp>
        <p:nvSpPr>
          <p:cNvPr id="46" name="Line 43"/>
          <p:cNvSpPr>
            <a:spLocks noChangeShapeType="1"/>
          </p:cNvSpPr>
          <p:nvPr/>
        </p:nvSpPr>
        <p:spPr bwMode="auto">
          <a:xfrm flipH="1">
            <a:off x="5859463" y="3182285"/>
            <a:ext cx="142875" cy="0"/>
          </a:xfrm>
          <a:prstGeom prst="line">
            <a:avLst/>
          </a:prstGeom>
          <a:noFill/>
          <a:ln w="28575">
            <a:solidFill>
              <a:schemeClr val="tx1"/>
            </a:solidFill>
            <a:round/>
            <a:headEnd/>
            <a:tailEnd/>
          </a:ln>
        </p:spPr>
        <p:txBody>
          <a:bodyPr/>
          <a:lstStyle/>
          <a:p>
            <a:endParaRPr lang="en-US" dirty="0"/>
          </a:p>
        </p:txBody>
      </p:sp>
      <p:sp>
        <p:nvSpPr>
          <p:cNvPr id="47" name="Line 44"/>
          <p:cNvSpPr>
            <a:spLocks noChangeShapeType="1"/>
          </p:cNvSpPr>
          <p:nvPr/>
        </p:nvSpPr>
        <p:spPr bwMode="auto">
          <a:xfrm flipH="1">
            <a:off x="5930900" y="3110847"/>
            <a:ext cx="71438" cy="0"/>
          </a:xfrm>
          <a:prstGeom prst="line">
            <a:avLst/>
          </a:prstGeom>
          <a:noFill/>
          <a:ln w="28575">
            <a:solidFill>
              <a:schemeClr val="tx1"/>
            </a:solidFill>
            <a:round/>
            <a:headEnd/>
            <a:tailEnd/>
          </a:ln>
        </p:spPr>
        <p:txBody>
          <a:bodyPr/>
          <a:lstStyle/>
          <a:p>
            <a:endParaRPr lang="en-US" dirty="0"/>
          </a:p>
        </p:txBody>
      </p:sp>
      <p:graphicFrame>
        <p:nvGraphicFramePr>
          <p:cNvPr id="48" name="Table 47"/>
          <p:cNvGraphicFramePr>
            <a:graphicFrameLocks noGrp="1"/>
          </p:cNvGraphicFramePr>
          <p:nvPr/>
        </p:nvGraphicFramePr>
        <p:xfrm>
          <a:off x="6000750" y="2967972"/>
          <a:ext cx="2857520" cy="502920"/>
        </p:xfrm>
        <a:graphic>
          <a:graphicData uri="http://schemas.openxmlformats.org/drawingml/2006/table">
            <a:tbl>
              <a:tblPr firstRow="1" bandRow="1">
                <a:tableStyleId>{5C22544A-7EE6-4342-B048-85BDC9FD1C3A}</a:tableStyleId>
              </a:tblPr>
              <a:tblGrid>
                <a:gridCol w="1500198"/>
                <a:gridCol w="428628"/>
                <a:gridCol w="928694"/>
              </a:tblGrid>
              <a:tr h="314324">
                <a:tc>
                  <a:txBody>
                    <a:bodyPr/>
                    <a:lstStyle/>
                    <a:p>
                      <a:r>
                        <a:rPr lang="en-US" sz="900" b="1" dirty="0" smtClean="0">
                          <a:solidFill>
                            <a:schemeClr val="tx1"/>
                          </a:solidFill>
                        </a:rPr>
                        <a:t>Original IP Header</a:t>
                      </a:r>
                    </a:p>
                    <a:p>
                      <a:r>
                        <a:rPr lang="en-US" sz="900" b="0" dirty="0" smtClean="0">
                          <a:solidFill>
                            <a:schemeClr val="tx1"/>
                          </a:solidFill>
                        </a:rPr>
                        <a:t>Source IP: 192.168.1.10</a:t>
                      </a:r>
                    </a:p>
                    <a:p>
                      <a:r>
                        <a:rPr lang="en-US" sz="900" b="0" dirty="0" smtClean="0">
                          <a:solidFill>
                            <a:schemeClr val="tx1"/>
                          </a:solidFill>
                        </a:rPr>
                        <a:t>Destination: 10.10.10.10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TCP</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Data</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bl>
          </a:graphicData>
        </a:graphic>
      </p:graphicFrame>
      <p:sp>
        <p:nvSpPr>
          <p:cNvPr id="50" name="Line 41"/>
          <p:cNvSpPr>
            <a:spLocks noChangeShapeType="1"/>
          </p:cNvSpPr>
          <p:nvPr/>
        </p:nvSpPr>
        <p:spPr bwMode="auto">
          <a:xfrm flipH="1">
            <a:off x="1143000" y="4503085"/>
            <a:ext cx="287338" cy="0"/>
          </a:xfrm>
          <a:prstGeom prst="line">
            <a:avLst/>
          </a:prstGeom>
          <a:noFill/>
          <a:ln w="28575">
            <a:solidFill>
              <a:schemeClr val="tx1"/>
            </a:solidFill>
            <a:round/>
            <a:headEnd/>
            <a:tailEnd/>
          </a:ln>
        </p:spPr>
        <p:txBody>
          <a:bodyPr/>
          <a:lstStyle/>
          <a:p>
            <a:endParaRPr lang="en-US" dirty="0"/>
          </a:p>
        </p:txBody>
      </p:sp>
      <p:sp>
        <p:nvSpPr>
          <p:cNvPr id="51" name="Line 42"/>
          <p:cNvSpPr>
            <a:spLocks noChangeShapeType="1"/>
          </p:cNvSpPr>
          <p:nvPr/>
        </p:nvSpPr>
        <p:spPr bwMode="auto">
          <a:xfrm flipH="1">
            <a:off x="1214438" y="4430060"/>
            <a:ext cx="215900" cy="0"/>
          </a:xfrm>
          <a:prstGeom prst="line">
            <a:avLst/>
          </a:prstGeom>
          <a:noFill/>
          <a:ln w="28575">
            <a:solidFill>
              <a:schemeClr val="tx1"/>
            </a:solidFill>
            <a:round/>
            <a:headEnd/>
            <a:tailEnd/>
          </a:ln>
        </p:spPr>
        <p:txBody>
          <a:bodyPr/>
          <a:lstStyle/>
          <a:p>
            <a:endParaRPr lang="en-US" dirty="0"/>
          </a:p>
        </p:txBody>
      </p:sp>
      <p:sp>
        <p:nvSpPr>
          <p:cNvPr id="52" name="Line 43"/>
          <p:cNvSpPr>
            <a:spLocks noChangeShapeType="1"/>
          </p:cNvSpPr>
          <p:nvPr/>
        </p:nvSpPr>
        <p:spPr bwMode="auto">
          <a:xfrm flipH="1">
            <a:off x="1287463" y="4358623"/>
            <a:ext cx="142875" cy="0"/>
          </a:xfrm>
          <a:prstGeom prst="line">
            <a:avLst/>
          </a:prstGeom>
          <a:noFill/>
          <a:ln w="28575">
            <a:solidFill>
              <a:schemeClr val="tx1"/>
            </a:solidFill>
            <a:round/>
            <a:headEnd/>
            <a:tailEnd/>
          </a:ln>
        </p:spPr>
        <p:txBody>
          <a:bodyPr/>
          <a:lstStyle/>
          <a:p>
            <a:endParaRPr lang="en-US" dirty="0"/>
          </a:p>
        </p:txBody>
      </p:sp>
      <p:sp>
        <p:nvSpPr>
          <p:cNvPr id="53" name="Line 44"/>
          <p:cNvSpPr>
            <a:spLocks noChangeShapeType="1"/>
          </p:cNvSpPr>
          <p:nvPr/>
        </p:nvSpPr>
        <p:spPr bwMode="auto">
          <a:xfrm flipH="1">
            <a:off x="1358900" y="4287185"/>
            <a:ext cx="71438" cy="0"/>
          </a:xfrm>
          <a:prstGeom prst="line">
            <a:avLst/>
          </a:prstGeom>
          <a:noFill/>
          <a:ln w="28575">
            <a:solidFill>
              <a:schemeClr val="tx1"/>
            </a:solidFill>
            <a:round/>
            <a:headEnd/>
            <a:tailEnd/>
          </a:ln>
        </p:spPr>
        <p:txBody>
          <a:bodyPr/>
          <a:lstStyle/>
          <a:p>
            <a:endParaRPr lang="en-US" dirty="0"/>
          </a:p>
        </p:txBody>
      </p:sp>
      <p:sp>
        <p:nvSpPr>
          <p:cNvPr id="54" name="Can 53"/>
          <p:cNvSpPr/>
          <p:nvPr/>
        </p:nvSpPr>
        <p:spPr>
          <a:xfrm>
            <a:off x="4643438" y="-32424"/>
            <a:ext cx="285752" cy="3214710"/>
          </a:xfrm>
          <a:prstGeom prst="can">
            <a:avLst/>
          </a:prstGeom>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5" name="Rectangle 54"/>
          <p:cNvSpPr/>
          <p:nvPr/>
        </p:nvSpPr>
        <p:spPr>
          <a:xfrm>
            <a:off x="4359275" y="1432860"/>
            <a:ext cx="852488" cy="254000"/>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IPsec VPN</a:t>
            </a:r>
            <a:endParaRPr lang="en-US" sz="1050" dirty="0">
              <a:cs typeface="+mn-cs"/>
            </a:endParaRPr>
          </a:p>
        </p:txBody>
      </p:sp>
      <p:graphicFrame>
        <p:nvGraphicFramePr>
          <p:cNvPr id="56" name="Table 55"/>
          <p:cNvGraphicFramePr>
            <a:graphicFrameLocks noGrp="1"/>
          </p:cNvGraphicFramePr>
          <p:nvPr/>
        </p:nvGraphicFramePr>
        <p:xfrm>
          <a:off x="1438275" y="4095097"/>
          <a:ext cx="6688387" cy="502920"/>
        </p:xfrm>
        <a:graphic>
          <a:graphicData uri="http://schemas.openxmlformats.org/drawingml/2006/table">
            <a:tbl>
              <a:tblPr firstRow="1" bandRow="1">
                <a:tableStyleId>{5C22544A-7EE6-4342-B048-85BDC9FD1C3A}</a:tableStyleId>
              </a:tblPr>
              <a:tblGrid>
                <a:gridCol w="1687727"/>
                <a:gridCol w="571504"/>
                <a:gridCol w="1500198"/>
                <a:gridCol w="428628"/>
                <a:gridCol w="857255"/>
                <a:gridCol w="687591"/>
                <a:gridCol w="955484"/>
              </a:tblGrid>
              <a:tr h="314324">
                <a:tc>
                  <a:txBody>
                    <a:bodyPr/>
                    <a:lstStyle/>
                    <a:p>
                      <a:r>
                        <a:rPr lang="en-US" sz="900" b="1" dirty="0" smtClean="0">
                          <a:solidFill>
                            <a:schemeClr val="bg1"/>
                          </a:solidFill>
                        </a:rPr>
                        <a:t>New IP Header</a:t>
                      </a:r>
                    </a:p>
                    <a:p>
                      <a:r>
                        <a:rPr lang="en-US" sz="900" b="0" dirty="0" smtClean="0">
                          <a:solidFill>
                            <a:schemeClr val="bg1"/>
                          </a:solidFill>
                        </a:rPr>
                        <a:t>Source: 209.165.200.242</a:t>
                      </a:r>
                    </a:p>
                    <a:p>
                      <a:r>
                        <a:rPr lang="en-US" sz="900" b="0" dirty="0" smtClean="0">
                          <a:solidFill>
                            <a:schemeClr val="bg1"/>
                          </a:solidFill>
                        </a:rPr>
                        <a:t>Destination: 209.165.200.226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smtClean="0">
                          <a:solidFill>
                            <a:schemeClr val="bg1"/>
                          </a:solidFill>
                        </a:rPr>
                        <a:t>ESP Header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en-US" sz="900" b="1" dirty="0" smtClean="0">
                          <a:solidFill>
                            <a:schemeClr val="tx1"/>
                          </a:solidFill>
                        </a:rPr>
                        <a:t>Original IP Header</a:t>
                      </a:r>
                    </a:p>
                    <a:p>
                      <a:r>
                        <a:rPr lang="en-US" sz="900" b="0" dirty="0" smtClean="0">
                          <a:solidFill>
                            <a:schemeClr val="tx1"/>
                          </a:solidFill>
                        </a:rPr>
                        <a:t>Source IP: 192.168.1.10</a:t>
                      </a:r>
                    </a:p>
                    <a:p>
                      <a:r>
                        <a:rPr lang="en-US" sz="900" b="0" dirty="0" smtClean="0">
                          <a:solidFill>
                            <a:schemeClr val="tx1"/>
                          </a:solidFill>
                        </a:rPr>
                        <a:t>Destination: 10.10.10.10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TCP</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tx1"/>
                          </a:solidFill>
                        </a:rPr>
                        <a:t>Data</a:t>
                      </a:r>
                      <a:endParaRPr lang="en-US" sz="9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US" sz="900" b="0" dirty="0" smtClean="0">
                          <a:solidFill>
                            <a:schemeClr val="bg1"/>
                          </a:solidFill>
                        </a:rPr>
                        <a:t>ESP Trailer</a:t>
                      </a:r>
                      <a:endParaRPr lang="en-US" sz="9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en-US" sz="900" b="0" dirty="0" smtClean="0">
                          <a:solidFill>
                            <a:schemeClr val="bg1"/>
                          </a:solidFill>
                        </a:rPr>
                        <a:t>ESP </a:t>
                      </a:r>
                    </a:p>
                    <a:p>
                      <a:r>
                        <a:rPr lang="en-US" sz="900" b="0" dirty="0" smtClean="0">
                          <a:solidFill>
                            <a:schemeClr val="bg1"/>
                          </a:solidFill>
                        </a:rPr>
                        <a:t>Authentication</a:t>
                      </a:r>
                      <a:endParaRPr lang="en-US" sz="9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r>
            </a:tbl>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IPsec Site-to-Site VPN Example</a:t>
            </a:r>
          </a:p>
        </p:txBody>
      </p:sp>
      <p:sp>
        <p:nvSpPr>
          <p:cNvPr id="93" name="Content Placeholder 82"/>
          <p:cNvSpPr>
            <a:spLocks noGrp="1"/>
          </p:cNvSpPr>
          <p:nvPr>
            <p:ph idx="11"/>
          </p:nvPr>
        </p:nvSpPr>
        <p:spPr>
          <a:xfrm>
            <a:off x="279400" y="4283075"/>
            <a:ext cx="8520354" cy="2141029"/>
          </a:xfrm>
        </p:spPr>
        <p:txBody>
          <a:bodyPr>
            <a:normAutofit/>
          </a:bodyPr>
          <a:lstStyle/>
          <a:p>
            <a:r>
              <a:rPr lang="en-US" sz="2000" smtClean="0"/>
              <a:t>The Branch </a:t>
            </a:r>
            <a:r>
              <a:rPr lang="en-US" sz="2000" dirty="0" smtClean="0"/>
              <a:t>router has been configured to support an IPsec VPN when connecting to the HQ site. </a:t>
            </a:r>
          </a:p>
          <a:p>
            <a:r>
              <a:rPr lang="en-US" sz="2000" dirty="0" smtClean="0"/>
              <a:t>The purpose of the IPsec VPN link is to serve as a backup link in case the private WAN link fails. </a:t>
            </a:r>
          </a:p>
          <a:p>
            <a:pPr lvl="1"/>
            <a:r>
              <a:rPr lang="en-US" sz="1600" dirty="0" smtClean="0"/>
              <a:t>The long-term goal is to decommission the WAN link completely and use only the VPN connection to communicate between the branch office and the headquarters.</a:t>
            </a:r>
            <a:endParaRPr lang="en-US" sz="1200" dirty="0"/>
          </a:p>
        </p:txBody>
      </p:sp>
      <p:grpSp>
        <p:nvGrpSpPr>
          <p:cNvPr id="45" name="Group 44"/>
          <p:cNvGrpSpPr/>
          <p:nvPr/>
        </p:nvGrpSpPr>
        <p:grpSpPr>
          <a:xfrm>
            <a:off x="275355" y="-16180"/>
            <a:ext cx="8574088" cy="3530950"/>
            <a:chOff x="212725" y="8872"/>
            <a:chExt cx="8574088" cy="3530950"/>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316924"/>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388361"/>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166111"/>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248661"/>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1791461"/>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1789873"/>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526348"/>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526348"/>
              <a:ext cx="906462" cy="533400"/>
            </a:xfrm>
            <a:prstGeom prst="rect">
              <a:avLst/>
            </a:prstGeom>
            <a:noFill/>
            <a:ln w="9525">
              <a:noFill/>
              <a:miter lim="800000"/>
              <a:headEnd/>
              <a:tailEnd/>
            </a:ln>
          </p:spPr>
        </p:pic>
        <p:cxnSp>
          <p:nvCxnSpPr>
            <p:cNvPr id="56" name="Straight Connector 55"/>
            <p:cNvCxnSpPr/>
            <p:nvPr/>
          </p:nvCxnSpPr>
          <p:spPr>
            <a:xfrm rot="5400000">
              <a:off x="715962" y="2016886"/>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1800986"/>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1810511"/>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231198"/>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659698"/>
              <a:ext cx="735012" cy="314325"/>
            </a:xfrm>
            <a:prstGeom prst="rect">
              <a:avLst/>
            </a:prstGeom>
            <a:noFill/>
            <a:ln w="9525">
              <a:noFill/>
              <a:miter lim="800000"/>
              <a:headEnd/>
              <a:tailEnd/>
            </a:ln>
          </p:spPr>
        </p:pic>
        <p:sp>
          <p:nvSpPr>
            <p:cNvPr id="63" name="Rectangle 62"/>
            <p:cNvSpPr/>
            <p:nvPr/>
          </p:nvSpPr>
          <p:spPr>
            <a:xfrm>
              <a:off x="425450" y="1259648"/>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5" name="Rectangle 64"/>
            <p:cNvSpPr/>
            <p:nvPr/>
          </p:nvSpPr>
          <p:spPr>
            <a:xfrm>
              <a:off x="7258050" y="1273936"/>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1885123"/>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1783523"/>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035936"/>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70" name="Text Box 21"/>
            <p:cNvSpPr txBox="1">
              <a:spLocks noChangeArrowheads="1"/>
            </p:cNvSpPr>
            <p:nvPr/>
          </p:nvSpPr>
          <p:spPr bwMode="auto">
            <a:xfrm>
              <a:off x="1604963" y="1578736"/>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588261"/>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3" name="Text Box 21"/>
            <p:cNvSpPr txBox="1">
              <a:spLocks noChangeArrowheads="1"/>
            </p:cNvSpPr>
            <p:nvPr/>
          </p:nvSpPr>
          <p:spPr bwMode="auto">
            <a:xfrm>
              <a:off x="7300913" y="1826386"/>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5" name="Text Box 21"/>
            <p:cNvSpPr txBox="1">
              <a:spLocks noChangeArrowheads="1"/>
            </p:cNvSpPr>
            <p:nvPr/>
          </p:nvSpPr>
          <p:spPr bwMode="auto">
            <a:xfrm>
              <a:off x="5572125" y="2416936"/>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2682048"/>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1881948"/>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416936"/>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2683636"/>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027998"/>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2702686"/>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2991611"/>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1988311"/>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202623"/>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631123"/>
              <a:ext cx="735012" cy="314325"/>
            </a:xfrm>
            <a:prstGeom prst="rect">
              <a:avLst/>
            </a:prstGeom>
            <a:noFill/>
            <a:ln w="9525">
              <a:noFill/>
              <a:miter lim="800000"/>
              <a:headEnd/>
              <a:tailEnd/>
            </a:ln>
          </p:spPr>
        </p:pic>
        <p:sp>
          <p:nvSpPr>
            <p:cNvPr id="87" name="Rectangle 86"/>
            <p:cNvSpPr/>
            <p:nvPr/>
          </p:nvSpPr>
          <p:spPr>
            <a:xfrm>
              <a:off x="7215188" y="2807461"/>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2845561"/>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464561"/>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212725" y="2826511"/>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2816986"/>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435986"/>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3" name="Can 82"/>
            <p:cNvSpPr/>
            <p:nvPr/>
          </p:nvSpPr>
          <p:spPr>
            <a:xfrm>
              <a:off x="4355848" y="8872"/>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5" name="Rectangle 94"/>
            <p:cNvSpPr/>
            <p:nvPr/>
          </p:nvSpPr>
          <p:spPr>
            <a:xfrm>
              <a:off x="3521076" y="1632711"/>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sp>
          <p:nvSpPr>
            <p:cNvPr id="101" name="Rectangle 100"/>
            <p:cNvSpPr/>
            <p:nvPr/>
          </p:nvSpPr>
          <p:spPr>
            <a:xfrm>
              <a:off x="285750" y="2056573"/>
              <a:ext cx="8501063" cy="1355725"/>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Configuring an IPsec VPN</a:t>
            </a:r>
          </a:p>
        </p:txBody>
      </p:sp>
      <p:sp>
        <p:nvSpPr>
          <p:cNvPr id="93" name="Content Placeholder 82"/>
          <p:cNvSpPr>
            <a:spLocks noGrp="1"/>
          </p:cNvSpPr>
          <p:nvPr>
            <p:ph idx="11"/>
          </p:nvPr>
        </p:nvSpPr>
        <p:spPr>
          <a:xfrm>
            <a:off x="279400" y="4283075"/>
            <a:ext cx="8520354" cy="2141030"/>
          </a:xfrm>
        </p:spPr>
        <p:txBody>
          <a:bodyPr>
            <a:normAutofit/>
          </a:bodyPr>
          <a:lstStyle/>
          <a:p>
            <a:pPr marL="457200" indent="-457200">
              <a:buFont typeface="+mj-lt"/>
              <a:buAutoNum type="arabicPeriod"/>
            </a:pPr>
            <a:r>
              <a:rPr lang="en-US" sz="2000" dirty="0" smtClean="0"/>
              <a:t>Configure the initial key (ISAKMP policy) details.</a:t>
            </a:r>
          </a:p>
          <a:p>
            <a:pPr marL="457200" indent="-457200">
              <a:buFont typeface="+mj-lt"/>
              <a:buAutoNum type="arabicPeriod"/>
            </a:pPr>
            <a:r>
              <a:rPr lang="en-US" sz="2000" dirty="0" smtClean="0"/>
              <a:t>Configure the IPsec details.</a:t>
            </a:r>
          </a:p>
          <a:p>
            <a:pPr marL="457200" indent="-457200">
              <a:buFont typeface="+mj-lt"/>
              <a:buAutoNum type="arabicPeriod"/>
            </a:pPr>
            <a:r>
              <a:rPr lang="en-US" sz="2000" dirty="0" smtClean="0"/>
              <a:t>Configure the crypto ACL.</a:t>
            </a:r>
          </a:p>
          <a:p>
            <a:pPr marL="457200" indent="-457200">
              <a:buFont typeface="+mj-lt"/>
              <a:buAutoNum type="arabicPeriod"/>
            </a:pPr>
            <a:r>
              <a:rPr lang="en-US" sz="2000" dirty="0" smtClean="0"/>
              <a:t>Configure the VPN tunnel information.</a:t>
            </a:r>
          </a:p>
          <a:p>
            <a:pPr marL="457200" indent="-457200">
              <a:buFont typeface="+mj-lt"/>
              <a:buAutoNum type="arabicPeriod"/>
            </a:pPr>
            <a:r>
              <a:rPr lang="en-US" sz="2000" dirty="0" smtClean="0"/>
              <a:t>Apply the crypto map.</a:t>
            </a:r>
            <a:endParaRPr lang="en-US" sz="2000" dirty="0"/>
          </a:p>
        </p:txBody>
      </p:sp>
      <p:grpSp>
        <p:nvGrpSpPr>
          <p:cNvPr id="44" name="Group 43"/>
          <p:cNvGrpSpPr/>
          <p:nvPr/>
        </p:nvGrpSpPr>
        <p:grpSpPr>
          <a:xfrm>
            <a:off x="350511" y="71502"/>
            <a:ext cx="8431213" cy="3530950"/>
            <a:chOff x="212725" y="71502"/>
            <a:chExt cx="8431213" cy="3530950"/>
          </a:xfrm>
        </p:grpSpPr>
        <p:pic>
          <p:nvPicPr>
            <p:cNvPr id="26" name="Picture 468" descr="Network_Cloud_Standard"/>
            <p:cNvPicPr>
              <a:picLocks noChangeAspect="1" noChangeArrowheads="1"/>
            </p:cNvPicPr>
            <p:nvPr/>
          </p:nvPicPr>
          <p:blipFill>
            <a:blip r:embed="rId3"/>
            <a:srcRect/>
            <a:stretch>
              <a:fillRect/>
            </a:stretch>
          </p:blipFill>
          <p:spPr bwMode="auto">
            <a:xfrm>
              <a:off x="3597986" y="2367028"/>
              <a:ext cx="1983070" cy="1010086"/>
            </a:xfrm>
            <a:prstGeom prst="rect">
              <a:avLst/>
            </a:prstGeom>
            <a:noFill/>
            <a:ln w="9525">
              <a:noFill/>
              <a:miter lim="800000"/>
              <a:headEnd/>
              <a:tailEnd/>
            </a:ln>
          </p:spPr>
        </p:pic>
        <p:sp>
          <p:nvSpPr>
            <p:cNvPr id="27" name="TextBox 16"/>
            <p:cNvSpPr txBox="1">
              <a:spLocks noChangeArrowheads="1"/>
            </p:cNvSpPr>
            <p:nvPr/>
          </p:nvSpPr>
          <p:spPr bwMode="auto">
            <a:xfrm>
              <a:off x="4119563" y="2438465"/>
              <a:ext cx="938078" cy="313932"/>
            </a:xfrm>
            <a:prstGeom prst="rect">
              <a:avLst/>
            </a:prstGeom>
            <a:noFill/>
            <a:ln w="9525">
              <a:noFill/>
              <a:miter lim="800000"/>
              <a:headEnd/>
              <a:tailEnd/>
            </a:ln>
          </p:spPr>
          <p:txBody>
            <a:bodyPr wrap="none">
              <a:spAutoFit/>
            </a:bodyPr>
            <a:lstStyle/>
            <a:p>
              <a:r>
                <a:rPr lang="en-US" sz="1600" b="1" dirty="0" smtClean="0"/>
                <a:t>Internet</a:t>
              </a:r>
              <a:endParaRPr lang="en-US" sz="1600" b="1" dirty="0"/>
            </a:p>
          </p:txBody>
        </p:sp>
        <p:sp>
          <p:nvSpPr>
            <p:cNvPr id="28" name="Freeform 9"/>
            <p:cNvSpPr>
              <a:spLocks/>
            </p:cNvSpPr>
            <p:nvPr/>
          </p:nvSpPr>
          <p:spPr bwMode="auto">
            <a:xfrm rot="-1800000">
              <a:off x="4843463" y="2216215"/>
              <a:ext cx="2235200" cy="187325"/>
            </a:xfrm>
            <a:custGeom>
              <a:avLst/>
              <a:gdLst>
                <a:gd name="T0" fmla="*/ 0 w 2017"/>
                <a:gd name="T1" fmla="*/ 0 h 97"/>
                <a:gd name="T2" fmla="*/ 1237888811 w 2017"/>
                <a:gd name="T3" fmla="*/ 0 h 97"/>
                <a:gd name="T4" fmla="*/ 1119994784 w 2017"/>
                <a:gd name="T5" fmla="*/ 358030225 h 97"/>
                <a:gd name="T6" fmla="*/ 2147483647 w 2017"/>
                <a:gd name="T7" fmla="*/ 358030225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sp>
          <p:nvSpPr>
            <p:cNvPr id="29" name="Freeform 9"/>
            <p:cNvSpPr>
              <a:spLocks/>
            </p:cNvSpPr>
            <p:nvPr/>
          </p:nvSpPr>
          <p:spPr bwMode="auto">
            <a:xfrm rot="1800000" flipV="1">
              <a:off x="2136775" y="2298765"/>
              <a:ext cx="2235200" cy="193675"/>
            </a:xfrm>
            <a:custGeom>
              <a:avLst/>
              <a:gdLst>
                <a:gd name="T0" fmla="*/ 0 w 2017"/>
                <a:gd name="T1" fmla="*/ 0 h 97"/>
                <a:gd name="T2" fmla="*/ 1237888811 w 2017"/>
                <a:gd name="T3" fmla="*/ 0 h 97"/>
                <a:gd name="T4" fmla="*/ 1119994784 w 2017"/>
                <a:gd name="T5" fmla="*/ 382713784 h 97"/>
                <a:gd name="T6" fmla="*/ 2147483647 w 2017"/>
                <a:gd name="T7" fmla="*/ 382713784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a:solidFill>
                <a:srgbClr val="C00000"/>
              </a:solidFill>
              <a:round/>
              <a:headEnd type="none" w="sm" len="sm"/>
              <a:tailEnd type="none" w="sm" len="sm"/>
            </a:ln>
          </p:spPr>
          <p:txBody>
            <a:bodyPr/>
            <a:lstStyle/>
            <a:p>
              <a:endParaRPr lang="en-US" dirty="0"/>
            </a:p>
          </p:txBody>
        </p:sp>
        <p:cxnSp>
          <p:nvCxnSpPr>
            <p:cNvPr id="52" name="Straight Connector 51"/>
            <p:cNvCxnSpPr/>
            <p:nvPr/>
          </p:nvCxnSpPr>
          <p:spPr>
            <a:xfrm rot="10800000">
              <a:off x="1011238" y="1841565"/>
              <a:ext cx="827087"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7056438" y="1839977"/>
              <a:ext cx="8255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4" name="Picture 37"/>
            <p:cNvPicPr>
              <a:picLocks noChangeArrowheads="1"/>
            </p:cNvPicPr>
            <p:nvPr/>
          </p:nvPicPr>
          <p:blipFill>
            <a:blip r:embed="rId4"/>
            <a:srcRect/>
            <a:stretch>
              <a:fillRect/>
            </a:stretch>
          </p:blipFill>
          <p:spPr bwMode="auto">
            <a:xfrm>
              <a:off x="1838325" y="1576452"/>
              <a:ext cx="906463" cy="533400"/>
            </a:xfrm>
            <a:prstGeom prst="rect">
              <a:avLst/>
            </a:prstGeom>
            <a:noFill/>
            <a:ln w="9525">
              <a:noFill/>
              <a:miter lim="800000"/>
              <a:headEnd/>
              <a:tailEnd/>
            </a:ln>
          </p:spPr>
        </p:pic>
        <p:pic>
          <p:nvPicPr>
            <p:cNvPr id="55" name="Picture 37"/>
            <p:cNvPicPr>
              <a:picLocks noChangeArrowheads="1"/>
            </p:cNvPicPr>
            <p:nvPr/>
          </p:nvPicPr>
          <p:blipFill>
            <a:blip r:embed="rId4"/>
            <a:srcRect/>
            <a:stretch>
              <a:fillRect/>
            </a:stretch>
          </p:blipFill>
          <p:spPr bwMode="auto">
            <a:xfrm>
              <a:off x="6453188" y="1576452"/>
              <a:ext cx="906462" cy="533400"/>
            </a:xfrm>
            <a:prstGeom prst="rect">
              <a:avLst/>
            </a:prstGeom>
            <a:noFill/>
            <a:ln w="9525">
              <a:noFill/>
              <a:miter lim="800000"/>
              <a:headEnd/>
              <a:tailEnd/>
            </a:ln>
          </p:spPr>
        </p:pic>
        <p:cxnSp>
          <p:nvCxnSpPr>
            <p:cNvPr id="56" name="Straight Connector 55"/>
            <p:cNvCxnSpPr/>
            <p:nvPr/>
          </p:nvCxnSpPr>
          <p:spPr>
            <a:xfrm rot="5400000">
              <a:off x="715962" y="2066990"/>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21"/>
            <p:cNvSpPr txBox="1">
              <a:spLocks noChangeArrowheads="1"/>
            </p:cNvSpPr>
            <p:nvPr/>
          </p:nvSpPr>
          <p:spPr bwMode="auto">
            <a:xfrm>
              <a:off x="1962150" y="1851090"/>
              <a:ext cx="625475" cy="246062"/>
            </a:xfrm>
            <a:prstGeom prst="rect">
              <a:avLst/>
            </a:prstGeom>
            <a:noFill/>
            <a:ln w="9525">
              <a:noFill/>
              <a:miter lim="800000"/>
              <a:headEnd/>
              <a:tailEnd/>
            </a:ln>
          </p:spPr>
          <p:txBody>
            <a:bodyPr wrap="none">
              <a:spAutoFit/>
            </a:bodyPr>
            <a:lstStyle/>
            <a:p>
              <a:r>
                <a:rPr lang="en-US" sz="1000" b="1" dirty="0">
                  <a:solidFill>
                    <a:schemeClr val="bg1"/>
                  </a:solidFill>
                </a:rPr>
                <a:t>Branch</a:t>
              </a:r>
            </a:p>
          </p:txBody>
        </p:sp>
        <p:sp>
          <p:nvSpPr>
            <p:cNvPr id="58" name="TextBox 22"/>
            <p:cNvSpPr txBox="1">
              <a:spLocks noChangeArrowheads="1"/>
            </p:cNvSpPr>
            <p:nvPr/>
          </p:nvSpPr>
          <p:spPr bwMode="auto">
            <a:xfrm>
              <a:off x="6772275" y="1860615"/>
              <a:ext cx="377825" cy="246062"/>
            </a:xfrm>
            <a:prstGeom prst="rect">
              <a:avLst/>
            </a:prstGeom>
            <a:noFill/>
            <a:ln w="9525">
              <a:noFill/>
              <a:miter lim="800000"/>
              <a:headEnd/>
              <a:tailEnd/>
            </a:ln>
          </p:spPr>
          <p:txBody>
            <a:bodyPr wrap="none">
              <a:spAutoFit/>
            </a:bodyPr>
            <a:lstStyle/>
            <a:p>
              <a:r>
                <a:rPr lang="en-US" sz="1000" b="1" dirty="0">
                  <a:solidFill>
                    <a:schemeClr val="bg1"/>
                  </a:solidFill>
                </a:rPr>
                <a:t>HQ</a:t>
              </a:r>
            </a:p>
          </p:txBody>
        </p:sp>
        <p:pic>
          <p:nvPicPr>
            <p:cNvPr id="59" name="Picture 42" descr="File Server_Updated2005"/>
            <p:cNvPicPr>
              <a:picLocks noChangeAspect="1" noChangeArrowheads="1"/>
            </p:cNvPicPr>
            <p:nvPr/>
          </p:nvPicPr>
          <p:blipFill>
            <a:blip r:embed="rId5"/>
            <a:srcRect/>
            <a:stretch>
              <a:fillRect/>
            </a:stretch>
          </p:blipFill>
          <p:spPr bwMode="auto">
            <a:xfrm>
              <a:off x="666750" y="2281302"/>
              <a:ext cx="471488" cy="627063"/>
            </a:xfrm>
            <a:prstGeom prst="rect">
              <a:avLst/>
            </a:prstGeom>
            <a:noFill/>
            <a:ln w="9525">
              <a:noFill/>
              <a:miter lim="800000"/>
              <a:headEnd/>
              <a:tailEnd/>
            </a:ln>
          </p:spPr>
        </p:pic>
        <p:pic>
          <p:nvPicPr>
            <p:cNvPr id="60" name="Picture 41"/>
            <p:cNvPicPr>
              <a:picLocks noChangeAspect="1" noChangeArrowheads="1"/>
            </p:cNvPicPr>
            <p:nvPr/>
          </p:nvPicPr>
          <p:blipFill>
            <a:blip r:embed="rId6"/>
            <a:srcRect/>
            <a:stretch>
              <a:fillRect/>
            </a:stretch>
          </p:blipFill>
          <p:spPr bwMode="auto">
            <a:xfrm>
              <a:off x="623888" y="1709802"/>
              <a:ext cx="735012" cy="314325"/>
            </a:xfrm>
            <a:prstGeom prst="rect">
              <a:avLst/>
            </a:prstGeom>
            <a:noFill/>
            <a:ln w="9525">
              <a:noFill/>
              <a:miter lim="800000"/>
              <a:headEnd/>
              <a:tailEnd/>
            </a:ln>
          </p:spPr>
        </p:pic>
        <p:sp>
          <p:nvSpPr>
            <p:cNvPr id="63" name="Rectangle 62"/>
            <p:cNvSpPr/>
            <p:nvPr/>
          </p:nvSpPr>
          <p:spPr>
            <a:xfrm>
              <a:off x="425450" y="1309752"/>
              <a:ext cx="1162050" cy="261938"/>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192.168.1.0 /24</a:t>
              </a:r>
              <a:endParaRPr lang="en-US" sz="1050" dirty="0">
                <a:cs typeface="+mn-cs"/>
              </a:endParaRPr>
            </a:p>
          </p:txBody>
        </p:sp>
        <p:sp>
          <p:nvSpPr>
            <p:cNvPr id="65" name="Rectangle 64"/>
            <p:cNvSpPr/>
            <p:nvPr/>
          </p:nvSpPr>
          <p:spPr>
            <a:xfrm>
              <a:off x="7258050" y="1324040"/>
              <a:ext cx="1084263" cy="261937"/>
            </a:xfrm>
            <a:prstGeom prst="rect">
              <a:avLst/>
            </a:prstGeom>
          </p:spPr>
          <p:txBody>
            <a:bodyPr wrap="none">
              <a:spAutoFit/>
            </a:bodyPr>
            <a:lstStyle/>
            <a:p>
              <a:pPr>
                <a:defRPr/>
              </a:pPr>
              <a:r>
                <a:rPr lang="en-US" altLang="en-US" sz="1050" b="1" dirty="0">
                  <a:solidFill>
                    <a:srgbClr val="000000"/>
                  </a:solidFill>
                  <a:ea typeface="ＭＳ Ｐゴシック" charset="-128"/>
                  <a:cs typeface="+mn-cs"/>
                </a:rPr>
                <a:t>10.10.10.0 /24</a:t>
              </a:r>
              <a:endParaRPr lang="en-US" sz="1050" dirty="0">
                <a:cs typeface="+mn-cs"/>
              </a:endParaRPr>
            </a:p>
          </p:txBody>
        </p:sp>
        <p:sp>
          <p:nvSpPr>
            <p:cNvPr id="66" name="Text Box 21"/>
            <p:cNvSpPr txBox="1">
              <a:spLocks noChangeArrowheads="1"/>
            </p:cNvSpPr>
            <p:nvPr/>
          </p:nvSpPr>
          <p:spPr bwMode="auto">
            <a:xfrm>
              <a:off x="2592388" y="1935227"/>
              <a:ext cx="550862"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67" name="Text Box 21"/>
            <p:cNvSpPr txBox="1">
              <a:spLocks noChangeArrowheads="1"/>
            </p:cNvSpPr>
            <p:nvPr/>
          </p:nvSpPr>
          <p:spPr bwMode="auto">
            <a:xfrm>
              <a:off x="1400175" y="1833627"/>
              <a:ext cx="509588"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68" name="Text Box 21"/>
            <p:cNvSpPr txBox="1">
              <a:spLocks noChangeArrowheads="1"/>
            </p:cNvSpPr>
            <p:nvPr/>
          </p:nvSpPr>
          <p:spPr bwMode="auto">
            <a:xfrm>
              <a:off x="2225675" y="2086040"/>
              <a:ext cx="431800" cy="247650"/>
            </a:xfrm>
            <a:prstGeom prst="rect">
              <a:avLst/>
            </a:prstGeom>
            <a:noFill/>
            <a:ln w="9525">
              <a:noFill/>
              <a:miter lim="800000"/>
              <a:headEnd/>
              <a:tailEnd/>
            </a:ln>
            <a:effectLst/>
          </p:spPr>
          <p:txBody>
            <a:bodyPr wrap="none">
              <a:spAutoFit/>
            </a:bodyPr>
            <a:lstStyle/>
            <a:p>
              <a:pPr>
                <a:defRPr/>
              </a:pPr>
              <a:r>
                <a:rPr lang="en-US" sz="1000" dirty="0">
                  <a:latin typeface="+mj-lt"/>
                  <a:cs typeface="+mn-cs"/>
                </a:rPr>
                <a:t>.242</a:t>
              </a:r>
            </a:p>
          </p:txBody>
        </p:sp>
        <p:sp>
          <p:nvSpPr>
            <p:cNvPr id="70" name="Text Box 21"/>
            <p:cNvSpPr txBox="1">
              <a:spLocks noChangeArrowheads="1"/>
            </p:cNvSpPr>
            <p:nvPr/>
          </p:nvSpPr>
          <p:spPr bwMode="auto">
            <a:xfrm>
              <a:off x="1604963" y="1628840"/>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1" name="Text Box 21"/>
            <p:cNvSpPr txBox="1">
              <a:spLocks noChangeArrowheads="1"/>
            </p:cNvSpPr>
            <p:nvPr/>
          </p:nvSpPr>
          <p:spPr bwMode="auto">
            <a:xfrm>
              <a:off x="7319963" y="1638365"/>
              <a:ext cx="290512"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.1</a:t>
              </a:r>
            </a:p>
          </p:txBody>
        </p:sp>
        <p:sp>
          <p:nvSpPr>
            <p:cNvPr id="73" name="Text Box 21"/>
            <p:cNvSpPr txBox="1">
              <a:spLocks noChangeArrowheads="1"/>
            </p:cNvSpPr>
            <p:nvPr/>
          </p:nvSpPr>
          <p:spPr bwMode="auto">
            <a:xfrm>
              <a:off x="7300913" y="1876490"/>
              <a:ext cx="5095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Fa0/0</a:t>
              </a:r>
            </a:p>
          </p:txBody>
        </p:sp>
        <p:sp>
          <p:nvSpPr>
            <p:cNvPr id="75" name="Text Box 21"/>
            <p:cNvSpPr txBox="1">
              <a:spLocks noChangeArrowheads="1"/>
            </p:cNvSpPr>
            <p:nvPr/>
          </p:nvSpPr>
          <p:spPr bwMode="auto">
            <a:xfrm>
              <a:off x="5572125" y="2467040"/>
              <a:ext cx="1347788"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209.165.200.224 /29</a:t>
              </a:r>
            </a:p>
          </p:txBody>
        </p:sp>
        <p:sp>
          <p:nvSpPr>
            <p:cNvPr id="76" name="Text Box 21"/>
            <p:cNvSpPr txBox="1">
              <a:spLocks noChangeArrowheads="1"/>
            </p:cNvSpPr>
            <p:nvPr/>
          </p:nvSpPr>
          <p:spPr bwMode="auto">
            <a:xfrm>
              <a:off x="3667125" y="2732152"/>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.241</a:t>
              </a:r>
            </a:p>
          </p:txBody>
        </p:sp>
        <p:sp>
          <p:nvSpPr>
            <p:cNvPr id="77" name="Text Box 21"/>
            <p:cNvSpPr txBox="1">
              <a:spLocks noChangeArrowheads="1"/>
            </p:cNvSpPr>
            <p:nvPr/>
          </p:nvSpPr>
          <p:spPr bwMode="auto">
            <a:xfrm>
              <a:off x="5953125" y="1932052"/>
              <a:ext cx="552450" cy="246063"/>
            </a:xfrm>
            <a:prstGeom prst="rect">
              <a:avLst/>
            </a:prstGeom>
            <a:noFill/>
            <a:ln w="9525">
              <a:noFill/>
              <a:miter lim="800000"/>
              <a:headEnd/>
              <a:tailEnd/>
            </a:ln>
            <a:effectLst/>
          </p:spPr>
          <p:txBody>
            <a:bodyPr wrap="none">
              <a:spAutoFit/>
            </a:bodyPr>
            <a:lstStyle/>
            <a:p>
              <a:pPr>
                <a:defRPr/>
              </a:pPr>
              <a:r>
                <a:rPr lang="en-US" sz="1000" b="1" dirty="0">
                  <a:latin typeface="+mj-lt"/>
                  <a:cs typeface="+mn-cs"/>
                </a:rPr>
                <a:t>S0/0/1</a:t>
              </a:r>
            </a:p>
          </p:txBody>
        </p:sp>
        <p:sp>
          <p:nvSpPr>
            <p:cNvPr id="78" name="Text Box 21"/>
            <p:cNvSpPr txBox="1">
              <a:spLocks noChangeArrowheads="1"/>
            </p:cNvSpPr>
            <p:nvPr/>
          </p:nvSpPr>
          <p:spPr bwMode="auto">
            <a:xfrm>
              <a:off x="2224088" y="2467040"/>
              <a:ext cx="1347787" cy="246062"/>
            </a:xfrm>
            <a:prstGeom prst="rect">
              <a:avLst/>
            </a:prstGeom>
            <a:noFill/>
            <a:ln w="9525">
              <a:noFill/>
              <a:miter lim="800000"/>
              <a:headEnd/>
              <a:tailEnd/>
            </a:ln>
            <a:effectLst/>
          </p:spPr>
          <p:txBody>
            <a:bodyPr wrap="none">
              <a:spAutoFit/>
            </a:bodyPr>
            <a:lstStyle/>
            <a:p>
              <a:pPr>
                <a:defRPr/>
              </a:pPr>
              <a:r>
                <a:rPr lang="en-US" sz="1000" b="1" dirty="0">
                  <a:latin typeface="+mj-lt"/>
                  <a:cs typeface="+mn-cs"/>
                </a:rPr>
                <a:t>209.165.200.240 /29</a:t>
              </a:r>
            </a:p>
          </p:txBody>
        </p:sp>
        <p:sp>
          <p:nvSpPr>
            <p:cNvPr id="79" name="Text Box 21"/>
            <p:cNvSpPr txBox="1">
              <a:spLocks noChangeArrowheads="1"/>
            </p:cNvSpPr>
            <p:nvPr/>
          </p:nvSpPr>
          <p:spPr bwMode="auto">
            <a:xfrm>
              <a:off x="5000625" y="2733740"/>
              <a:ext cx="431800" cy="246062"/>
            </a:xfrm>
            <a:prstGeom prst="rect">
              <a:avLst/>
            </a:prstGeom>
            <a:noFill/>
            <a:ln w="9525">
              <a:noFill/>
              <a:miter lim="800000"/>
              <a:headEnd/>
              <a:tailEnd/>
            </a:ln>
            <a:effectLst/>
          </p:spPr>
          <p:txBody>
            <a:bodyPr wrap="none">
              <a:spAutoFit/>
            </a:bodyPr>
            <a:lstStyle/>
            <a:p>
              <a:pPr>
                <a:defRPr/>
              </a:pPr>
              <a:r>
                <a:rPr lang="en-US" sz="1000" dirty="0">
                  <a:latin typeface="+mj-lt"/>
                  <a:cs typeface="+mn-cs"/>
                </a:rPr>
                <a:t>.225</a:t>
              </a:r>
            </a:p>
          </p:txBody>
        </p:sp>
        <p:sp>
          <p:nvSpPr>
            <p:cNvPr id="80" name="Text Box 21"/>
            <p:cNvSpPr txBox="1">
              <a:spLocks noChangeArrowheads="1"/>
            </p:cNvSpPr>
            <p:nvPr/>
          </p:nvSpPr>
          <p:spPr bwMode="auto">
            <a:xfrm>
              <a:off x="6397625" y="2078102"/>
              <a:ext cx="431800" cy="246063"/>
            </a:xfrm>
            <a:prstGeom prst="rect">
              <a:avLst/>
            </a:prstGeom>
            <a:noFill/>
            <a:ln w="9525">
              <a:noFill/>
              <a:miter lim="800000"/>
              <a:headEnd/>
              <a:tailEnd/>
            </a:ln>
            <a:effectLst/>
          </p:spPr>
          <p:txBody>
            <a:bodyPr wrap="none">
              <a:spAutoFit/>
            </a:bodyPr>
            <a:lstStyle/>
            <a:p>
              <a:pPr>
                <a:defRPr/>
              </a:pPr>
              <a:r>
                <a:rPr lang="en-US" sz="1000" dirty="0">
                  <a:latin typeface="+mj-lt"/>
                  <a:cs typeface="+mn-cs"/>
                </a:rPr>
                <a:t>.226</a:t>
              </a:r>
            </a:p>
          </p:txBody>
        </p:sp>
        <p:pic>
          <p:nvPicPr>
            <p:cNvPr id="81" name="Picture 37"/>
            <p:cNvPicPr>
              <a:picLocks noChangeArrowheads="1"/>
            </p:cNvPicPr>
            <p:nvPr/>
          </p:nvPicPr>
          <p:blipFill>
            <a:blip r:embed="rId4"/>
            <a:srcRect/>
            <a:stretch>
              <a:fillRect/>
            </a:stretch>
          </p:blipFill>
          <p:spPr bwMode="auto">
            <a:xfrm>
              <a:off x="4167188" y="2752790"/>
              <a:ext cx="906462" cy="533400"/>
            </a:xfrm>
            <a:prstGeom prst="rect">
              <a:avLst/>
            </a:prstGeom>
            <a:noFill/>
            <a:ln w="9525">
              <a:noFill/>
              <a:miter lim="800000"/>
              <a:headEnd/>
              <a:tailEnd/>
            </a:ln>
          </p:spPr>
        </p:pic>
        <p:sp>
          <p:nvSpPr>
            <p:cNvPr id="82" name="TextBox 22"/>
            <p:cNvSpPr txBox="1">
              <a:spLocks noChangeArrowheads="1"/>
            </p:cNvSpPr>
            <p:nvPr/>
          </p:nvSpPr>
          <p:spPr bwMode="auto">
            <a:xfrm>
              <a:off x="4473575" y="3041715"/>
              <a:ext cx="390525" cy="246062"/>
            </a:xfrm>
            <a:prstGeom prst="rect">
              <a:avLst/>
            </a:prstGeom>
            <a:noFill/>
            <a:ln w="9525">
              <a:noFill/>
              <a:miter lim="800000"/>
              <a:headEnd/>
              <a:tailEnd/>
            </a:ln>
          </p:spPr>
          <p:txBody>
            <a:bodyPr wrap="none">
              <a:spAutoFit/>
            </a:bodyPr>
            <a:lstStyle/>
            <a:p>
              <a:r>
                <a:rPr lang="en-US" sz="1000" b="1" dirty="0">
                  <a:solidFill>
                    <a:schemeClr val="bg1"/>
                  </a:solidFill>
                </a:rPr>
                <a:t>ISP</a:t>
              </a:r>
            </a:p>
          </p:txBody>
        </p:sp>
        <p:cxnSp>
          <p:nvCxnSpPr>
            <p:cNvPr id="84" name="Straight Connector 83"/>
            <p:cNvCxnSpPr/>
            <p:nvPr/>
          </p:nvCxnSpPr>
          <p:spPr>
            <a:xfrm rot="5400000">
              <a:off x="7929562" y="2038415"/>
              <a:ext cx="422275" cy="63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5" name="Picture 42" descr="File Server_Updated2005"/>
            <p:cNvPicPr>
              <a:picLocks noChangeAspect="1" noChangeArrowheads="1"/>
            </p:cNvPicPr>
            <p:nvPr/>
          </p:nvPicPr>
          <p:blipFill>
            <a:blip r:embed="rId5"/>
            <a:srcRect/>
            <a:stretch>
              <a:fillRect/>
            </a:stretch>
          </p:blipFill>
          <p:spPr bwMode="auto">
            <a:xfrm>
              <a:off x="7880350" y="2252727"/>
              <a:ext cx="471488" cy="627063"/>
            </a:xfrm>
            <a:prstGeom prst="rect">
              <a:avLst/>
            </a:prstGeom>
            <a:noFill/>
            <a:ln w="9525">
              <a:noFill/>
              <a:miter lim="800000"/>
              <a:headEnd/>
              <a:tailEnd/>
            </a:ln>
          </p:spPr>
        </p:pic>
        <p:pic>
          <p:nvPicPr>
            <p:cNvPr id="86" name="Picture 41"/>
            <p:cNvPicPr>
              <a:picLocks noChangeAspect="1" noChangeArrowheads="1"/>
            </p:cNvPicPr>
            <p:nvPr/>
          </p:nvPicPr>
          <p:blipFill>
            <a:blip r:embed="rId6"/>
            <a:srcRect/>
            <a:stretch>
              <a:fillRect/>
            </a:stretch>
          </p:blipFill>
          <p:spPr bwMode="auto">
            <a:xfrm>
              <a:off x="7837488" y="1681227"/>
              <a:ext cx="735012" cy="314325"/>
            </a:xfrm>
            <a:prstGeom prst="rect">
              <a:avLst/>
            </a:prstGeom>
            <a:noFill/>
            <a:ln w="9525">
              <a:noFill/>
              <a:miter lim="800000"/>
              <a:headEnd/>
              <a:tailEnd/>
            </a:ln>
          </p:spPr>
        </p:pic>
        <p:sp>
          <p:nvSpPr>
            <p:cNvPr id="87" name="Rectangle 86"/>
            <p:cNvSpPr/>
            <p:nvPr/>
          </p:nvSpPr>
          <p:spPr>
            <a:xfrm>
              <a:off x="7215188" y="2857565"/>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Email Server</a:t>
              </a:r>
            </a:p>
            <a:p>
              <a:pPr algn="ctr" eaLnBrk="0" hangingPunct="0">
                <a:lnSpc>
                  <a:spcPct val="90000"/>
                </a:lnSpc>
                <a:defRPr/>
              </a:pPr>
              <a:r>
                <a:rPr lang="en-US" altLang="en-US" sz="1000" b="1" dirty="0">
                  <a:solidFill>
                    <a:srgbClr val="000000"/>
                  </a:solidFill>
                  <a:ea typeface="ＭＳ Ｐゴシック" charset="-128"/>
                  <a:cs typeface="+mn-cs"/>
                </a:rPr>
                <a:t>10.10.10.238</a:t>
              </a:r>
            </a:p>
            <a:p>
              <a:pPr algn="ctr" eaLnBrk="0" hangingPunct="0">
                <a:lnSpc>
                  <a:spcPct val="90000"/>
                </a:lnSpc>
                <a:defRPr/>
              </a:pPr>
              <a:r>
                <a:rPr lang="en-US" altLang="en-US" sz="1000" dirty="0">
                  <a:solidFill>
                    <a:srgbClr val="000000"/>
                  </a:solidFill>
                  <a:ea typeface="ＭＳ Ｐゴシック" charset="-128"/>
                  <a:cs typeface="+mn-cs"/>
                </a:rPr>
                <a:t>(209.165.200.238)</a:t>
              </a:r>
            </a:p>
          </p:txBody>
        </p:sp>
        <p:sp>
          <p:nvSpPr>
            <p:cNvPr id="88" name="TextBox 51"/>
            <p:cNvSpPr txBox="1">
              <a:spLocks noChangeArrowheads="1"/>
            </p:cNvSpPr>
            <p:nvPr/>
          </p:nvSpPr>
          <p:spPr bwMode="auto">
            <a:xfrm>
              <a:off x="5991225" y="2895665"/>
              <a:ext cx="1347788" cy="535531"/>
            </a:xfrm>
            <a:prstGeom prst="rect">
              <a:avLst/>
            </a:prstGeom>
            <a:noFill/>
            <a:ln w="9525">
              <a:solidFill>
                <a:schemeClr val="tx2"/>
              </a:solidFill>
              <a:miter lim="800000"/>
              <a:headEnd/>
              <a:tailEnd/>
            </a:ln>
          </p:spPr>
          <p:txBody>
            <a:bodyPr wrap="square">
              <a:spAutoFit/>
            </a:bodyPr>
            <a:lstStyle/>
            <a:p>
              <a:r>
                <a:rPr lang="en-US" sz="1200" b="1" dirty="0"/>
                <a:t>NAT Pool</a:t>
              </a:r>
            </a:p>
            <a:p>
              <a:r>
                <a:rPr lang="en-US" sz="1000" dirty="0"/>
                <a:t>209.165.200.233 – </a:t>
              </a:r>
            </a:p>
            <a:p>
              <a:r>
                <a:rPr lang="en-US" sz="1000" dirty="0"/>
                <a:t>209.165.200.237 /29</a:t>
              </a:r>
            </a:p>
          </p:txBody>
        </p:sp>
        <p:cxnSp>
          <p:nvCxnSpPr>
            <p:cNvPr id="89" name="Straight Arrow Connector 88"/>
            <p:cNvCxnSpPr/>
            <p:nvPr/>
          </p:nvCxnSpPr>
          <p:spPr>
            <a:xfrm rot="16200000" flipV="1">
              <a:off x="6600825" y="2514665"/>
              <a:ext cx="754063" cy="7937"/>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212725" y="2876615"/>
              <a:ext cx="1428750" cy="514350"/>
            </a:xfrm>
            <a:prstGeom prst="rect">
              <a:avLst/>
            </a:prstGeom>
          </p:spPr>
          <p:txBody>
            <a:bodyPr>
              <a:spAutoFit/>
            </a:bodyPr>
            <a:lstStyle/>
            <a:p>
              <a:pPr algn="ctr" eaLnBrk="0" hangingPunct="0">
                <a:lnSpc>
                  <a:spcPct val="90000"/>
                </a:lnSpc>
                <a:defRPr/>
              </a:pPr>
              <a:r>
                <a:rPr lang="en-US" altLang="en-US" sz="1050" b="1" dirty="0">
                  <a:solidFill>
                    <a:srgbClr val="000000"/>
                  </a:solidFill>
                  <a:ea typeface="ＭＳ Ｐゴシック" charset="-128"/>
                  <a:cs typeface="+mn-cs"/>
                </a:rPr>
                <a:t>Branch Server</a:t>
              </a:r>
            </a:p>
            <a:p>
              <a:pPr algn="ctr" eaLnBrk="0" hangingPunct="0">
                <a:lnSpc>
                  <a:spcPct val="90000"/>
                </a:lnSpc>
                <a:defRPr/>
              </a:pPr>
              <a:r>
                <a:rPr lang="en-US" altLang="en-US" sz="1000" b="1" dirty="0">
                  <a:solidFill>
                    <a:srgbClr val="000000"/>
                  </a:solidFill>
                  <a:ea typeface="ＭＳ Ｐゴシック" charset="-128"/>
                  <a:cs typeface="+mn-cs"/>
                </a:rPr>
                <a:t>192.168.1.254</a:t>
              </a:r>
            </a:p>
            <a:p>
              <a:pPr algn="ctr" eaLnBrk="0" hangingPunct="0">
                <a:lnSpc>
                  <a:spcPct val="90000"/>
                </a:lnSpc>
                <a:defRPr/>
              </a:pPr>
              <a:r>
                <a:rPr lang="en-US" altLang="en-US" sz="1000" dirty="0">
                  <a:solidFill>
                    <a:srgbClr val="000000"/>
                  </a:solidFill>
                  <a:ea typeface="ＭＳ Ｐゴシック" charset="-128"/>
                  <a:cs typeface="+mn-cs"/>
                </a:rPr>
                <a:t>(209.165.200.254)</a:t>
              </a:r>
              <a:endParaRPr lang="en-US" altLang="en-US" sz="1050" dirty="0">
                <a:solidFill>
                  <a:srgbClr val="000000"/>
                </a:solidFill>
                <a:ea typeface="ＭＳ Ｐゴシック" charset="-128"/>
                <a:cs typeface="+mn-cs"/>
              </a:endParaRPr>
            </a:p>
          </p:txBody>
        </p:sp>
        <p:sp>
          <p:nvSpPr>
            <p:cNvPr id="97" name="TextBox 49"/>
            <p:cNvSpPr txBox="1">
              <a:spLocks noChangeArrowheads="1"/>
            </p:cNvSpPr>
            <p:nvPr/>
          </p:nvSpPr>
          <p:spPr bwMode="auto">
            <a:xfrm>
              <a:off x="1766888" y="2867090"/>
              <a:ext cx="1312862" cy="584200"/>
            </a:xfrm>
            <a:prstGeom prst="rect">
              <a:avLst/>
            </a:prstGeom>
            <a:noFill/>
            <a:ln w="9525">
              <a:solidFill>
                <a:schemeClr val="tx2"/>
              </a:solidFill>
              <a:miter lim="800000"/>
              <a:headEnd/>
              <a:tailEnd/>
            </a:ln>
          </p:spPr>
          <p:txBody>
            <a:bodyPr wrap="none">
              <a:spAutoFit/>
            </a:bodyPr>
            <a:lstStyle/>
            <a:p>
              <a:r>
                <a:rPr lang="en-US" sz="1200" b="1" dirty="0"/>
                <a:t>NAT Pool</a:t>
              </a:r>
            </a:p>
            <a:p>
              <a:r>
                <a:rPr lang="en-US" sz="1000" dirty="0"/>
                <a:t>209.165.200.249 – </a:t>
              </a:r>
            </a:p>
            <a:p>
              <a:r>
                <a:rPr lang="en-US" sz="1000" dirty="0"/>
                <a:t>209.165.200.253/29</a:t>
              </a:r>
            </a:p>
          </p:txBody>
        </p:sp>
        <p:cxnSp>
          <p:nvCxnSpPr>
            <p:cNvPr id="98" name="Straight Arrow Connector 97"/>
            <p:cNvCxnSpPr/>
            <p:nvPr/>
          </p:nvCxnSpPr>
          <p:spPr>
            <a:xfrm rot="16200000" flipV="1">
              <a:off x="1801812" y="2486090"/>
              <a:ext cx="754063" cy="793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3" name="Can 82"/>
            <p:cNvSpPr/>
            <p:nvPr/>
          </p:nvSpPr>
          <p:spPr>
            <a:xfrm>
              <a:off x="4355848" y="71502"/>
              <a:ext cx="472407" cy="3530950"/>
            </a:xfrm>
            <a:prstGeom prst="can">
              <a:avLst/>
            </a:prstGeom>
            <a:solidFill>
              <a:schemeClr val="accent1">
                <a:lumMod val="75000"/>
                <a:alpha val="64000"/>
              </a:schemeClr>
            </a:solidFill>
            <a:ln>
              <a:solidFill>
                <a:schemeClr val="tx2"/>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5" name="Rectangle 94"/>
            <p:cNvSpPr/>
            <p:nvPr/>
          </p:nvSpPr>
          <p:spPr>
            <a:xfrm>
              <a:off x="3521076" y="1682815"/>
              <a:ext cx="1952624" cy="313932"/>
            </a:xfrm>
            <a:prstGeom prst="rect">
              <a:avLst/>
            </a:prstGeom>
            <a:noFill/>
          </p:spPr>
          <p:txBody>
            <a:bodyPr wrap="square">
              <a:spAutoFit/>
            </a:bodyPr>
            <a:lstStyle/>
            <a:p>
              <a:pPr algn="ctr">
                <a:defRPr/>
              </a:pPr>
              <a:r>
                <a:rPr lang="en-US" altLang="en-US" sz="1600" b="1" dirty="0">
                  <a:solidFill>
                    <a:schemeClr val="bg2"/>
                  </a:solidFill>
                  <a:ea typeface="ＭＳ Ｐゴシック" charset="-128"/>
                  <a:cs typeface="+mn-cs"/>
                </a:rPr>
                <a:t>IPsec VPN</a:t>
              </a:r>
              <a:endParaRPr lang="en-US" sz="1600" dirty="0">
                <a:solidFill>
                  <a:schemeClr val="bg2"/>
                </a:solidFill>
                <a:cs typeface="+mn-cs"/>
              </a:endParaRPr>
            </a:p>
          </p:txBody>
        </p:sp>
      </p:gr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IPsec VPN Components</a:t>
            </a:r>
            <a:endParaRPr lang="en-US" dirty="0"/>
          </a:p>
        </p:txBody>
      </p:sp>
      <p:sp>
        <p:nvSpPr>
          <p:cNvPr id="6" name="Content Placeholder 5"/>
          <p:cNvSpPr>
            <a:spLocks noGrp="1"/>
          </p:cNvSpPr>
          <p:nvPr>
            <p:ph idx="1"/>
          </p:nvPr>
        </p:nvSpPr>
        <p:spPr/>
        <p:txBody>
          <a:bodyPr>
            <a:normAutofit/>
          </a:bodyPr>
          <a:lstStyle/>
          <a:p>
            <a:r>
              <a:rPr lang="en-US" b="1" dirty="0" smtClean="0"/>
              <a:t>ISAKMP Policy</a:t>
            </a:r>
          </a:p>
          <a:p>
            <a:pPr lvl="1"/>
            <a:r>
              <a:rPr lang="en-US" dirty="0" smtClean="0"/>
              <a:t>Contains authentication, encryption and the hashing method commands that are first used to negotiate and exchange credentials with a VPN peer. </a:t>
            </a:r>
          </a:p>
          <a:p>
            <a:r>
              <a:rPr lang="en-US" b="1" dirty="0" smtClean="0"/>
              <a:t>IPsec Details</a:t>
            </a:r>
          </a:p>
          <a:p>
            <a:pPr lvl="1"/>
            <a:r>
              <a:rPr lang="en-US" dirty="0" smtClean="0"/>
              <a:t>Identifies an acceptable combination of security protocols, algorithms, and other settings.</a:t>
            </a:r>
          </a:p>
          <a:p>
            <a:r>
              <a:rPr lang="en-US" b="1" dirty="0" smtClean="0"/>
              <a:t>Crypto ACL</a:t>
            </a:r>
          </a:p>
          <a:p>
            <a:pPr lvl="1"/>
            <a:r>
              <a:rPr lang="en-US" dirty="0" smtClean="0"/>
              <a:t>Is an extended IP ACL that identifies the traffic to be protected. </a:t>
            </a:r>
          </a:p>
          <a:p>
            <a:pPr lvl="2"/>
            <a:r>
              <a:rPr lang="en-US" dirty="0" smtClean="0"/>
              <a:t>A permit statement results in the traffic being encrypted, while a deny statement sends traffic out in clear text.</a:t>
            </a:r>
          </a:p>
          <a:p>
            <a:pPr lvl="2"/>
            <a:r>
              <a:rPr lang="en-US" dirty="0" smtClean="0"/>
              <a:t>Both VPN peers must have reciprocating ACLs. </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IPsec VPN Components</a:t>
            </a:r>
            <a:endParaRPr lang="en-US" dirty="0"/>
          </a:p>
        </p:txBody>
      </p:sp>
      <p:sp>
        <p:nvSpPr>
          <p:cNvPr id="6" name="Content Placeholder 5"/>
          <p:cNvSpPr>
            <a:spLocks noGrp="1"/>
          </p:cNvSpPr>
          <p:nvPr>
            <p:ph idx="1"/>
          </p:nvPr>
        </p:nvSpPr>
        <p:spPr/>
        <p:txBody>
          <a:bodyPr>
            <a:normAutofit/>
          </a:bodyPr>
          <a:lstStyle/>
          <a:p>
            <a:r>
              <a:rPr lang="en-US" b="1" dirty="0" smtClean="0"/>
              <a:t>VPN Tunnel Information</a:t>
            </a:r>
          </a:p>
          <a:p>
            <a:pPr lvl="1"/>
            <a:r>
              <a:rPr lang="en-US" dirty="0" smtClean="0"/>
              <a:t>Binds all tunnel information together.</a:t>
            </a:r>
          </a:p>
          <a:p>
            <a:pPr lvl="1"/>
            <a:r>
              <a:rPr lang="en-US" smtClean="0"/>
              <a:t>Identifies </a:t>
            </a:r>
            <a:r>
              <a:rPr lang="en-US" dirty="0" smtClean="0"/>
              <a:t>the IPsec transform set to use, the peer router, the ACL, and other tunnel information.</a:t>
            </a:r>
          </a:p>
          <a:p>
            <a:r>
              <a:rPr lang="en-US" b="1" dirty="0" smtClean="0"/>
              <a:t>Apply the Crypto Map</a:t>
            </a:r>
          </a:p>
          <a:p>
            <a:pPr lvl="1"/>
            <a:r>
              <a:rPr lang="en-US" dirty="0" smtClean="0"/>
              <a:t>The named crypto map must be applied to the Internet-facing </a:t>
            </a:r>
            <a:r>
              <a:rPr lang="en-US" smtClean="0"/>
              <a:t>interface to which the </a:t>
            </a:r>
            <a:r>
              <a:rPr lang="en-US" dirty="0" smtClean="0"/>
              <a:t>peering router will connect to. </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2006600" y="5651500"/>
            <a:ext cx="1714500" cy="203199"/>
          </a:xfrm>
          <a:prstGeom prst="rect">
            <a:avLst/>
          </a:prstGeom>
          <a:solidFill>
            <a:srgbClr val="CCCCFF"/>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lang="en-US" dirty="0" smtClean="0"/>
          </a:p>
        </p:txBody>
      </p:sp>
      <p:sp>
        <p:nvSpPr>
          <p:cNvPr id="52" name="Rectangle 51"/>
          <p:cNvSpPr/>
          <p:nvPr/>
        </p:nvSpPr>
        <p:spPr bwMode="auto">
          <a:xfrm>
            <a:off x="1739900" y="3543301"/>
            <a:ext cx="6362700" cy="228599"/>
          </a:xfrm>
          <a:prstGeom prst="rect">
            <a:avLst/>
          </a:prstGeom>
          <a:solidFill>
            <a:srgbClr val="99FFCC"/>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lang="en-US" dirty="0" smtClean="0"/>
          </a:p>
        </p:txBody>
      </p:sp>
      <p:sp>
        <p:nvSpPr>
          <p:cNvPr id="50" name="Rectangle 49"/>
          <p:cNvSpPr/>
          <p:nvPr/>
        </p:nvSpPr>
        <p:spPr bwMode="auto">
          <a:xfrm>
            <a:off x="2768600" y="4597400"/>
            <a:ext cx="2603500" cy="62230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765300" y="4165601"/>
            <a:ext cx="3162300" cy="22860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lang="en-US" dirty="0" smtClean="0"/>
          </a:p>
        </p:txBody>
      </p:sp>
      <p:sp>
        <p:nvSpPr>
          <p:cNvPr id="49" name="Rectangle 48"/>
          <p:cNvSpPr/>
          <p:nvPr/>
        </p:nvSpPr>
        <p:spPr bwMode="auto">
          <a:xfrm>
            <a:off x="1739900" y="2933700"/>
            <a:ext cx="5143500" cy="2159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Rectangle 47"/>
          <p:cNvSpPr/>
          <p:nvPr/>
        </p:nvSpPr>
        <p:spPr bwMode="auto">
          <a:xfrm>
            <a:off x="1765300" y="2514600"/>
            <a:ext cx="4622800" cy="215900"/>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ectangle 46"/>
          <p:cNvSpPr/>
          <p:nvPr/>
        </p:nvSpPr>
        <p:spPr bwMode="auto">
          <a:xfrm>
            <a:off x="2413000" y="2120900"/>
            <a:ext cx="774700" cy="203200"/>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ectangle 45"/>
          <p:cNvSpPr/>
          <p:nvPr/>
        </p:nvSpPr>
        <p:spPr bwMode="auto">
          <a:xfrm>
            <a:off x="2400300" y="1879600"/>
            <a:ext cx="2286000" cy="254000"/>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2374900" y="1663700"/>
            <a:ext cx="1422400" cy="241300"/>
          </a:xfrm>
          <a:prstGeom prst="rect">
            <a:avLst/>
          </a:prstGeom>
          <a:solidFill>
            <a:srgbClr val="FFFF99"/>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4" name="Rectangle 43"/>
          <p:cNvSpPr/>
          <p:nvPr/>
        </p:nvSpPr>
        <p:spPr bwMode="auto">
          <a:xfrm>
            <a:off x="1765300" y="1460500"/>
            <a:ext cx="2133600" cy="215900"/>
          </a:xfrm>
          <a:prstGeom prst="rect">
            <a:avLst/>
          </a:prstGeom>
          <a:solidFill>
            <a:srgbClr val="FFFF99"/>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Branch Router IPsec VPN Configuration</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231900"/>
            <a:ext cx="8531114" cy="5105400"/>
          </a:xfrm>
          <a:ln w="12700"/>
        </p:spPr>
        <p:txBody>
          <a:bodyPr>
            <a:noAutofit/>
          </a:bodyPr>
          <a:lstStyle/>
          <a:p>
            <a:pPr>
              <a:spcBef>
                <a:spcPts val="100"/>
              </a:spcBef>
              <a:spcAft>
                <a:spcPts val="100"/>
              </a:spcAft>
            </a:pPr>
            <a:r>
              <a:rPr lang="en-US" sz="1200" dirty="0" smtClean="0"/>
              <a:t>Branch# </a:t>
            </a:r>
            <a:r>
              <a:rPr lang="en-US" sz="1200" b="1" dirty="0" smtClean="0"/>
              <a:t>conf t</a:t>
            </a:r>
          </a:p>
          <a:p>
            <a:pPr>
              <a:spcBef>
                <a:spcPts val="100"/>
              </a:spcBef>
              <a:spcAft>
                <a:spcPts val="100"/>
              </a:spcAft>
            </a:pPr>
            <a:r>
              <a:rPr lang="en-US" sz="1200" dirty="0" smtClean="0"/>
              <a:t>Branch(config)# </a:t>
            </a:r>
            <a:r>
              <a:rPr lang="en-US" sz="1200" b="1" dirty="0" smtClean="0"/>
              <a:t>crypto isakmp policy 1</a:t>
            </a:r>
            <a:endParaRPr lang="en-US" sz="1200" dirty="0" smtClean="0"/>
          </a:p>
          <a:p>
            <a:pPr>
              <a:spcBef>
                <a:spcPts val="100"/>
              </a:spcBef>
              <a:spcAft>
                <a:spcPts val="100"/>
              </a:spcAft>
            </a:pPr>
            <a:r>
              <a:rPr lang="en-US" sz="1200" dirty="0" smtClean="0"/>
              <a:t>Branch(config-isakmp)# </a:t>
            </a:r>
            <a:r>
              <a:rPr lang="en-US" sz="1200" b="1" dirty="0" smtClean="0"/>
              <a:t>encryption aes</a:t>
            </a:r>
            <a:endParaRPr lang="en-US" sz="1200" dirty="0" smtClean="0"/>
          </a:p>
          <a:p>
            <a:pPr>
              <a:spcBef>
                <a:spcPts val="100"/>
              </a:spcBef>
              <a:spcAft>
                <a:spcPts val="100"/>
              </a:spcAft>
            </a:pPr>
            <a:r>
              <a:rPr lang="en-US" sz="1200" dirty="0" smtClean="0"/>
              <a:t>Branch(config-isakmp)# </a:t>
            </a:r>
            <a:r>
              <a:rPr lang="en-US" sz="1200" b="1" dirty="0" smtClean="0"/>
              <a:t>authentication pre-share </a:t>
            </a:r>
            <a:endParaRPr lang="en-US" sz="1200" dirty="0" smtClean="0"/>
          </a:p>
          <a:p>
            <a:pPr>
              <a:spcBef>
                <a:spcPts val="100"/>
              </a:spcBef>
              <a:spcAft>
                <a:spcPts val="100"/>
              </a:spcAft>
            </a:pPr>
            <a:r>
              <a:rPr lang="en-US" sz="1200" dirty="0" smtClean="0"/>
              <a:t>Branch(config-isakmp)# </a:t>
            </a:r>
            <a:r>
              <a:rPr lang="en-US" sz="1200" b="1" dirty="0" smtClean="0"/>
              <a:t>group 2</a:t>
            </a:r>
            <a:endParaRPr lang="en-US" sz="1200" dirty="0" smtClean="0"/>
          </a:p>
          <a:p>
            <a:pPr>
              <a:spcBef>
                <a:spcPts val="100"/>
              </a:spcBef>
              <a:spcAft>
                <a:spcPts val="100"/>
              </a:spcAft>
            </a:pPr>
            <a:r>
              <a:rPr lang="en-US" sz="1200" dirty="0" smtClean="0"/>
              <a:t>Branch(config-isakmp)# </a:t>
            </a:r>
            <a:r>
              <a:rPr lang="en-US" sz="1200" b="1" dirty="0" smtClean="0"/>
              <a:t>exit</a:t>
            </a:r>
            <a:endParaRPr lang="en-US" sz="1200" dirty="0" smtClean="0"/>
          </a:p>
          <a:p>
            <a:pPr>
              <a:spcBef>
                <a:spcPts val="100"/>
              </a:spcBef>
              <a:spcAft>
                <a:spcPts val="100"/>
              </a:spcAft>
            </a:pPr>
            <a:r>
              <a:rPr lang="en-US" sz="1200" dirty="0" smtClean="0"/>
              <a:t>Branch(config)# </a:t>
            </a:r>
            <a:r>
              <a:rPr lang="en-US" sz="1200" b="1" dirty="0" smtClean="0"/>
              <a:t>crypto isakmp key cisco123 address 209.165.200.226</a:t>
            </a:r>
            <a:endParaRPr lang="en-US" sz="1200" dirty="0" smtClean="0"/>
          </a:p>
          <a:p>
            <a:pPr>
              <a:spcBef>
                <a:spcPts val="100"/>
              </a:spcBef>
              <a:spcAft>
                <a:spcPts val="100"/>
              </a:spcAft>
            </a:pPr>
            <a:r>
              <a:rPr lang="en-US" sz="1200" dirty="0" smtClean="0"/>
              <a:t>Branch(config)# </a:t>
            </a:r>
          </a:p>
          <a:p>
            <a:pPr>
              <a:spcBef>
                <a:spcPts val="100"/>
              </a:spcBef>
              <a:spcAft>
                <a:spcPts val="100"/>
              </a:spcAft>
            </a:pPr>
            <a:r>
              <a:rPr lang="en-US" sz="1200" dirty="0" smtClean="0"/>
              <a:t>Branch(config)# </a:t>
            </a:r>
            <a:r>
              <a:rPr lang="en-US" sz="1200" b="1" dirty="0" smtClean="0"/>
              <a:t>crypto ipsec transform-set HQ-VPN esp-sha-hmac esp-3des </a:t>
            </a:r>
            <a:endParaRPr lang="en-US" sz="1200" dirty="0" smtClean="0"/>
          </a:p>
          <a:p>
            <a:pPr>
              <a:spcBef>
                <a:spcPts val="100"/>
              </a:spcBef>
              <a:spcAft>
                <a:spcPts val="100"/>
              </a:spcAft>
            </a:pPr>
            <a:r>
              <a:rPr lang="en-US" sz="1200" dirty="0" smtClean="0"/>
              <a:t>Branch(cfg-crypto-trans)# </a:t>
            </a:r>
            <a:r>
              <a:rPr lang="en-US" sz="1200" b="1" dirty="0" smtClean="0"/>
              <a:t>exit</a:t>
            </a:r>
            <a:endParaRPr lang="en-US" sz="1200" dirty="0" smtClean="0"/>
          </a:p>
          <a:p>
            <a:pPr>
              <a:spcBef>
                <a:spcPts val="100"/>
              </a:spcBef>
              <a:spcAft>
                <a:spcPts val="100"/>
              </a:spcAft>
            </a:pPr>
            <a:r>
              <a:rPr lang="en-US" sz="1200" dirty="0" smtClean="0"/>
              <a:t>Branch(config)# </a:t>
            </a:r>
          </a:p>
          <a:p>
            <a:pPr>
              <a:spcBef>
                <a:spcPts val="100"/>
              </a:spcBef>
              <a:spcAft>
                <a:spcPts val="100"/>
              </a:spcAft>
            </a:pPr>
            <a:r>
              <a:rPr lang="en-US" sz="1200" dirty="0" smtClean="0"/>
              <a:t>Branch(config)# </a:t>
            </a:r>
            <a:r>
              <a:rPr lang="en-US" sz="1200" b="1" dirty="0" smtClean="0"/>
              <a:t>access-list 110 permit ip 192.168.1.0 0.0.0.255 10.10.10.0 0.0.0.255</a:t>
            </a:r>
            <a:endParaRPr lang="en-US" sz="1200" dirty="0" smtClean="0"/>
          </a:p>
          <a:p>
            <a:pPr>
              <a:spcBef>
                <a:spcPts val="100"/>
              </a:spcBef>
              <a:spcAft>
                <a:spcPts val="100"/>
              </a:spcAft>
            </a:pPr>
            <a:r>
              <a:rPr lang="en-US" sz="1200" dirty="0" smtClean="0"/>
              <a:t>Branch(config)# </a:t>
            </a:r>
          </a:p>
          <a:p>
            <a:pPr>
              <a:spcBef>
                <a:spcPts val="100"/>
              </a:spcBef>
              <a:spcAft>
                <a:spcPts val="100"/>
              </a:spcAft>
            </a:pPr>
            <a:r>
              <a:rPr lang="en-US" sz="1200" dirty="0" smtClean="0"/>
              <a:t>Branch(config)# </a:t>
            </a:r>
          </a:p>
          <a:p>
            <a:pPr>
              <a:spcBef>
                <a:spcPts val="100"/>
              </a:spcBef>
              <a:spcAft>
                <a:spcPts val="100"/>
              </a:spcAft>
            </a:pPr>
            <a:r>
              <a:rPr lang="en-US" sz="1200" dirty="0" smtClean="0"/>
              <a:t>Branch(config)# </a:t>
            </a:r>
            <a:r>
              <a:rPr lang="en-US" sz="1200" b="1" dirty="0" smtClean="0"/>
              <a:t>crypto map HQ-MAP 10 ipsec-isakmp</a:t>
            </a:r>
            <a:r>
              <a:rPr lang="en-US" sz="1200" dirty="0" smtClean="0"/>
              <a:t> </a:t>
            </a:r>
          </a:p>
          <a:p>
            <a:pPr>
              <a:spcBef>
                <a:spcPts val="100"/>
              </a:spcBef>
              <a:spcAft>
                <a:spcPts val="100"/>
              </a:spcAft>
            </a:pPr>
            <a:r>
              <a:rPr lang="en-US" sz="1200" dirty="0" smtClean="0"/>
              <a:t>% NOTE: This new crypto map will remain disabled until a peer</a:t>
            </a:r>
          </a:p>
          <a:p>
            <a:pPr>
              <a:spcBef>
                <a:spcPts val="100"/>
              </a:spcBef>
              <a:spcAft>
                <a:spcPts val="100"/>
              </a:spcAft>
            </a:pPr>
            <a:r>
              <a:rPr lang="en-US" sz="1200" dirty="0" smtClean="0"/>
              <a:t>Branch(config-crypto-map)# </a:t>
            </a:r>
            <a:r>
              <a:rPr lang="en-US" sz="1200" b="1" dirty="0" smtClean="0"/>
              <a:t>set transform-set HQ-VPN</a:t>
            </a:r>
            <a:endParaRPr lang="en-US" sz="1200" dirty="0" smtClean="0"/>
          </a:p>
          <a:p>
            <a:pPr>
              <a:spcBef>
                <a:spcPts val="100"/>
              </a:spcBef>
              <a:spcAft>
                <a:spcPts val="100"/>
              </a:spcAft>
            </a:pPr>
            <a:r>
              <a:rPr lang="en-US" sz="1200" dirty="0" smtClean="0"/>
              <a:t>Branch(config-crypto-map)# </a:t>
            </a:r>
            <a:r>
              <a:rPr lang="en-US" sz="1200" b="1" dirty="0" smtClean="0"/>
              <a:t>set peer 209.165.200.226</a:t>
            </a:r>
            <a:endParaRPr lang="en-US" sz="1200" dirty="0" smtClean="0"/>
          </a:p>
          <a:p>
            <a:pPr>
              <a:spcBef>
                <a:spcPts val="100"/>
              </a:spcBef>
              <a:spcAft>
                <a:spcPts val="100"/>
              </a:spcAft>
            </a:pPr>
            <a:r>
              <a:rPr lang="en-US" sz="1200" dirty="0" smtClean="0"/>
              <a:t>Branch(config-crypto-map)# </a:t>
            </a:r>
            <a:r>
              <a:rPr lang="en-US" sz="1200" b="1" dirty="0" smtClean="0"/>
              <a:t>match address 110 </a:t>
            </a:r>
            <a:endParaRPr lang="en-US" sz="1200" dirty="0" smtClean="0"/>
          </a:p>
          <a:p>
            <a:pPr>
              <a:spcBef>
                <a:spcPts val="100"/>
              </a:spcBef>
              <a:spcAft>
                <a:spcPts val="100"/>
              </a:spcAft>
            </a:pPr>
            <a:r>
              <a:rPr lang="en-US" sz="1200" dirty="0" smtClean="0"/>
              <a:t>Branch(config-crypto-map)# </a:t>
            </a:r>
            <a:r>
              <a:rPr lang="en-US" sz="1200" b="1" dirty="0" smtClean="0"/>
              <a:t>exit</a:t>
            </a:r>
            <a:endParaRPr lang="en-US" sz="1200" dirty="0" smtClean="0"/>
          </a:p>
          <a:p>
            <a:pPr>
              <a:spcBef>
                <a:spcPts val="100"/>
              </a:spcBef>
              <a:spcAft>
                <a:spcPts val="100"/>
              </a:spcAft>
            </a:pPr>
            <a:r>
              <a:rPr lang="en-US" sz="1200" dirty="0" smtClean="0"/>
              <a:t>Branch(config)# </a:t>
            </a:r>
            <a:r>
              <a:rPr lang="en-US" sz="1200" b="1" dirty="0" smtClean="0"/>
              <a:t>int s0/0/1</a:t>
            </a:r>
            <a:endParaRPr lang="en-US" sz="1200" dirty="0" smtClean="0"/>
          </a:p>
          <a:p>
            <a:pPr>
              <a:spcBef>
                <a:spcPts val="100"/>
              </a:spcBef>
              <a:spcAft>
                <a:spcPts val="100"/>
              </a:spcAft>
            </a:pPr>
            <a:r>
              <a:rPr lang="en-US" sz="1200" dirty="0" smtClean="0"/>
              <a:t>Branch(config-if)# </a:t>
            </a:r>
            <a:r>
              <a:rPr lang="en-US" sz="1200" b="1" dirty="0" smtClean="0"/>
              <a:t>crypto map HQ-MAP</a:t>
            </a:r>
            <a:endParaRPr lang="en-US" sz="1200" dirty="0" smtClean="0"/>
          </a:p>
          <a:p>
            <a:pPr>
              <a:spcBef>
                <a:spcPts val="100"/>
              </a:spcBef>
              <a:spcAft>
                <a:spcPts val="100"/>
              </a:spcAft>
            </a:pPr>
            <a:r>
              <a:rPr lang="en-US" sz="1200" dirty="0" smtClean="0"/>
              <a:t>Branch(config-if)# </a:t>
            </a:r>
            <a:r>
              <a:rPr lang="en-US" sz="1200" b="1" dirty="0" smtClean="0"/>
              <a:t>^Z</a:t>
            </a:r>
          </a:p>
          <a:p>
            <a:pPr>
              <a:spcBef>
                <a:spcPts val="100"/>
              </a:spcBef>
              <a:spcAft>
                <a:spcPts val="100"/>
              </a:spcAft>
            </a:pPr>
            <a:r>
              <a:rPr lang="en-US" sz="1200" dirty="0" smtClean="0"/>
              <a:t>Branch# </a:t>
            </a:r>
            <a:endParaRPr lang="en-US" sz="1200" dirty="0"/>
          </a:p>
        </p:txBody>
      </p:sp>
      <p:sp>
        <p:nvSpPr>
          <p:cNvPr id="32" name="TextBox 13"/>
          <p:cNvSpPr txBox="1">
            <a:spLocks noChangeArrowheads="1"/>
          </p:cNvSpPr>
          <p:nvPr/>
        </p:nvSpPr>
        <p:spPr bwMode="auto">
          <a:xfrm>
            <a:off x="5930900" y="1524000"/>
            <a:ext cx="2874897" cy="536575"/>
          </a:xfrm>
          <a:prstGeom prst="rect">
            <a:avLst/>
          </a:prstGeom>
          <a:solidFill>
            <a:srgbClr val="FFFF99"/>
          </a:solidFill>
          <a:ln w="9525">
            <a:solidFill>
              <a:schemeClr val="tx1">
                <a:lumMod val="95000"/>
                <a:lumOff val="5000"/>
              </a:schemeClr>
            </a:solidFill>
            <a:miter lim="800000"/>
            <a:headEnd/>
            <a:tailEnd/>
          </a:ln>
        </p:spPr>
        <p:txBody>
          <a:bodyPr/>
          <a:lstStyle/>
          <a:p>
            <a:pPr algn="l">
              <a:defRPr/>
            </a:pPr>
            <a:r>
              <a:rPr lang="en-US" sz="1200" b="1" dirty="0">
                <a:latin typeface="Arial" charset="0"/>
                <a:cs typeface="Arial" charset="0"/>
              </a:rPr>
              <a:t>ISAKMP Policy</a:t>
            </a:r>
          </a:p>
          <a:p>
            <a:pPr algn="l">
              <a:defRPr/>
            </a:pPr>
            <a:r>
              <a:rPr lang="en-US" sz="1200" dirty="0">
                <a:latin typeface="Arial" charset="0"/>
                <a:cs typeface="Arial" charset="0"/>
              </a:rPr>
              <a:t>Specifies the initial VPN security details </a:t>
            </a:r>
            <a:endParaRPr lang="en-US" dirty="0">
              <a:latin typeface="Arial" charset="0"/>
              <a:cs typeface="Arial" charset="0"/>
            </a:endParaRPr>
          </a:p>
        </p:txBody>
      </p:sp>
      <p:sp>
        <p:nvSpPr>
          <p:cNvPr id="34" name="TextBox 13"/>
          <p:cNvSpPr txBox="1">
            <a:spLocks noChangeArrowheads="1"/>
          </p:cNvSpPr>
          <p:nvPr/>
        </p:nvSpPr>
        <p:spPr bwMode="auto">
          <a:xfrm>
            <a:off x="7340600" y="2489200"/>
            <a:ext cx="1465197" cy="939801"/>
          </a:xfrm>
          <a:prstGeom prst="rect">
            <a:avLst/>
          </a:prstGeom>
          <a:solidFill>
            <a:schemeClr val="tx2">
              <a:lumMod val="20000"/>
              <a:lumOff val="80000"/>
            </a:schemeClr>
          </a:solidFill>
          <a:ln w="9525">
            <a:solidFill>
              <a:schemeClr val="tx1">
                <a:lumMod val="95000"/>
                <a:lumOff val="5000"/>
              </a:schemeClr>
            </a:solidFill>
            <a:miter lim="800000"/>
            <a:headEnd/>
            <a:tailEnd/>
          </a:ln>
        </p:spPr>
        <p:txBody>
          <a:bodyPr/>
          <a:lstStyle/>
          <a:p>
            <a:pPr algn="l">
              <a:defRPr/>
            </a:pPr>
            <a:r>
              <a:rPr lang="en-US" sz="1200" b="1" dirty="0">
                <a:latin typeface="Arial" charset="0"/>
                <a:cs typeface="Arial" charset="0"/>
              </a:rPr>
              <a:t>IPsec Details</a:t>
            </a:r>
          </a:p>
          <a:p>
            <a:pPr algn="l">
              <a:defRPr/>
            </a:pPr>
            <a:r>
              <a:rPr lang="en-US" sz="1200" dirty="0">
                <a:latin typeface="Arial" charset="0"/>
                <a:cs typeface="Arial" charset="0"/>
              </a:rPr>
              <a:t>Specifies how the IPsec packet will be encapsulated</a:t>
            </a:r>
            <a:endParaRPr lang="en-US" dirty="0">
              <a:latin typeface="Arial" charset="0"/>
              <a:cs typeface="Arial" charset="0"/>
            </a:endParaRPr>
          </a:p>
        </p:txBody>
      </p:sp>
      <p:sp>
        <p:nvSpPr>
          <p:cNvPr id="35" name="TextBox 13"/>
          <p:cNvSpPr txBox="1">
            <a:spLocks noChangeArrowheads="1"/>
          </p:cNvSpPr>
          <p:nvPr/>
        </p:nvSpPr>
        <p:spPr bwMode="auto">
          <a:xfrm>
            <a:off x="6478588" y="4546601"/>
            <a:ext cx="2327209" cy="1003300"/>
          </a:xfrm>
          <a:prstGeom prst="rect">
            <a:avLst/>
          </a:prstGeom>
          <a:solidFill>
            <a:schemeClr val="accent2">
              <a:lumMod val="20000"/>
              <a:lumOff val="80000"/>
            </a:schemeClr>
          </a:solidFill>
          <a:ln w="9525">
            <a:solidFill>
              <a:schemeClr val="tx1">
                <a:lumMod val="95000"/>
                <a:lumOff val="5000"/>
              </a:schemeClr>
            </a:solidFill>
            <a:miter lim="800000"/>
            <a:headEnd/>
            <a:tailEnd/>
          </a:ln>
        </p:spPr>
        <p:txBody>
          <a:bodyPr/>
          <a:lstStyle/>
          <a:p>
            <a:pPr algn="l">
              <a:defRPr/>
            </a:pPr>
            <a:r>
              <a:rPr lang="en-US" sz="1200" b="1" dirty="0">
                <a:latin typeface="Arial" charset="0"/>
                <a:cs typeface="Arial" charset="0"/>
              </a:rPr>
              <a:t>VPN Tunnel Information</a:t>
            </a:r>
          </a:p>
          <a:p>
            <a:pPr algn="l">
              <a:defRPr/>
            </a:pPr>
            <a:r>
              <a:rPr lang="en-US" sz="1200" dirty="0">
                <a:latin typeface="Arial" charset="0"/>
                <a:cs typeface="Arial" charset="0"/>
              </a:rPr>
              <a:t>Creates the crypto map </a:t>
            </a:r>
            <a:r>
              <a:rPr lang="en-US" sz="1200">
                <a:latin typeface="Arial" charset="0"/>
                <a:cs typeface="Arial" charset="0"/>
              </a:rPr>
              <a:t>that </a:t>
            </a:r>
            <a:r>
              <a:rPr lang="en-US" sz="1200" smtClean="0">
                <a:latin typeface="Arial" charset="0"/>
                <a:cs typeface="Arial" charset="0"/>
              </a:rPr>
              <a:t>combines </a:t>
            </a:r>
            <a:r>
              <a:rPr lang="en-US" sz="1200" dirty="0">
                <a:latin typeface="Arial" charset="0"/>
                <a:cs typeface="Arial" charset="0"/>
              </a:rPr>
              <a:t>the ISAKMP policy, IPsec transform set, VPN peer address, and crypto ACL</a:t>
            </a:r>
            <a:endParaRPr lang="en-US" dirty="0">
              <a:latin typeface="Arial" charset="0"/>
              <a:cs typeface="Arial" charset="0"/>
            </a:endParaRPr>
          </a:p>
        </p:txBody>
      </p:sp>
      <p:sp>
        <p:nvSpPr>
          <p:cNvPr id="36" name="TextBox 13"/>
          <p:cNvSpPr txBox="1">
            <a:spLocks noChangeArrowheads="1"/>
          </p:cNvSpPr>
          <p:nvPr/>
        </p:nvSpPr>
        <p:spPr bwMode="auto">
          <a:xfrm>
            <a:off x="6197600" y="3860800"/>
            <a:ext cx="2608197" cy="558800"/>
          </a:xfrm>
          <a:prstGeom prst="rect">
            <a:avLst/>
          </a:prstGeom>
          <a:solidFill>
            <a:srgbClr val="99FFCC"/>
          </a:solidFill>
          <a:ln w="9525">
            <a:solidFill>
              <a:schemeClr val="tx1">
                <a:lumMod val="95000"/>
                <a:lumOff val="5000"/>
              </a:schemeClr>
            </a:solidFill>
            <a:miter lim="800000"/>
            <a:headEnd/>
            <a:tailEnd/>
          </a:ln>
        </p:spPr>
        <p:txBody>
          <a:bodyPr/>
          <a:lstStyle/>
          <a:p>
            <a:pPr algn="l">
              <a:defRPr/>
            </a:pPr>
            <a:r>
              <a:rPr lang="en-US" sz="1200" b="1" dirty="0">
                <a:latin typeface="Arial" charset="0"/>
                <a:cs typeface="Arial" charset="0"/>
              </a:rPr>
              <a:t>Crypto ACL</a:t>
            </a:r>
          </a:p>
          <a:p>
            <a:pPr algn="l">
              <a:defRPr/>
            </a:pPr>
            <a:r>
              <a:rPr lang="en-US" sz="1200" dirty="0">
                <a:latin typeface="Arial" charset="0"/>
                <a:cs typeface="Arial" charset="0"/>
              </a:rPr>
              <a:t>Specifies the traffic that will trigger the VPN to activate</a:t>
            </a:r>
            <a:endParaRPr lang="en-US" dirty="0">
              <a:latin typeface="Arial" charset="0"/>
              <a:cs typeface="Arial" charset="0"/>
            </a:endParaRPr>
          </a:p>
        </p:txBody>
      </p:sp>
      <p:sp>
        <p:nvSpPr>
          <p:cNvPr id="37" name="TextBox 13"/>
          <p:cNvSpPr txBox="1">
            <a:spLocks noChangeArrowheads="1"/>
          </p:cNvSpPr>
          <p:nvPr/>
        </p:nvSpPr>
        <p:spPr bwMode="auto">
          <a:xfrm>
            <a:off x="4635500" y="5676900"/>
            <a:ext cx="4182823" cy="523484"/>
          </a:xfrm>
          <a:prstGeom prst="rect">
            <a:avLst/>
          </a:prstGeom>
          <a:solidFill>
            <a:srgbClr val="CCCCFF"/>
          </a:solidFill>
          <a:ln w="9525">
            <a:solidFill>
              <a:schemeClr val="tx1">
                <a:lumMod val="95000"/>
                <a:lumOff val="5000"/>
              </a:schemeClr>
            </a:solidFill>
            <a:miter lim="800000"/>
            <a:headEnd/>
            <a:tailEnd/>
          </a:ln>
        </p:spPr>
        <p:txBody>
          <a:bodyPr/>
          <a:lstStyle/>
          <a:p>
            <a:pPr algn="l">
              <a:defRPr/>
            </a:pPr>
            <a:r>
              <a:rPr lang="en-US" sz="1200" b="1" dirty="0">
                <a:latin typeface="Arial" charset="0"/>
                <a:cs typeface="Arial" charset="0"/>
              </a:rPr>
              <a:t>Apply the Crypto Map</a:t>
            </a:r>
          </a:p>
          <a:p>
            <a:pPr algn="l">
              <a:defRPr/>
            </a:pPr>
            <a:r>
              <a:rPr lang="en-US" sz="1200" dirty="0">
                <a:latin typeface="Arial" charset="0"/>
                <a:cs typeface="Arial" charset="0"/>
              </a:rPr>
              <a:t>Identifies which interface is actively looking to create a VPN</a:t>
            </a:r>
            <a:endParaRPr lang="en-US" dirty="0">
              <a:latin typeface="Arial" charset="0"/>
              <a:cs typeface="Arial" charset="0"/>
            </a:endParaRPr>
          </a:p>
        </p:txBody>
      </p:sp>
      <p:sp>
        <p:nvSpPr>
          <p:cNvPr id="54" name="Rectangle 53"/>
          <p:cNvSpPr/>
          <p:nvPr/>
        </p:nvSpPr>
        <p:spPr>
          <a:xfrm>
            <a:off x="4170097" y="5664559"/>
            <a:ext cx="458779" cy="424732"/>
          </a:xfrm>
          <a:prstGeom prst="rect">
            <a:avLst/>
          </a:prstGeom>
        </p:spPr>
        <p:txBody>
          <a:bodyPr wrap="none">
            <a:spAutoFit/>
          </a:bodyPr>
          <a:lstStyle/>
          <a:p>
            <a:r>
              <a:rPr lang="en-US" dirty="0" smtClean="0">
                <a:sym typeface="Wingdings"/>
              </a:rPr>
              <a:t></a:t>
            </a:r>
            <a:endParaRPr lang="en-US" dirty="0"/>
          </a:p>
        </p:txBody>
      </p:sp>
      <p:sp>
        <p:nvSpPr>
          <p:cNvPr id="55" name="Rectangle 54"/>
          <p:cNvSpPr/>
          <p:nvPr/>
        </p:nvSpPr>
        <p:spPr>
          <a:xfrm>
            <a:off x="6009485" y="4543784"/>
            <a:ext cx="458780" cy="424732"/>
          </a:xfrm>
          <a:prstGeom prst="rect">
            <a:avLst/>
          </a:prstGeom>
        </p:spPr>
        <p:txBody>
          <a:bodyPr wrap="none">
            <a:spAutoFit/>
          </a:bodyPr>
          <a:lstStyle/>
          <a:p>
            <a:r>
              <a:rPr lang="en-US" dirty="0" smtClean="0">
                <a:sym typeface="Wingdings"/>
              </a:rPr>
              <a:t></a:t>
            </a:r>
            <a:endParaRPr lang="en-US" dirty="0"/>
          </a:p>
        </p:txBody>
      </p:sp>
      <p:sp>
        <p:nvSpPr>
          <p:cNvPr id="56" name="Rectangle 55"/>
          <p:cNvSpPr/>
          <p:nvPr/>
        </p:nvSpPr>
        <p:spPr>
          <a:xfrm>
            <a:off x="5742785" y="3850047"/>
            <a:ext cx="458780" cy="424732"/>
          </a:xfrm>
          <a:prstGeom prst="rect">
            <a:avLst/>
          </a:prstGeom>
        </p:spPr>
        <p:txBody>
          <a:bodyPr wrap="none">
            <a:spAutoFit/>
          </a:bodyPr>
          <a:lstStyle/>
          <a:p>
            <a:r>
              <a:rPr lang="en-US" dirty="0" smtClean="0">
                <a:solidFill>
                  <a:srgbClr val="000000"/>
                </a:solidFill>
                <a:sym typeface="Wingdings"/>
              </a:rPr>
              <a:t></a:t>
            </a:r>
            <a:endParaRPr lang="en-US" dirty="0"/>
          </a:p>
        </p:txBody>
      </p:sp>
      <p:sp>
        <p:nvSpPr>
          <p:cNvPr id="57" name="Rectangle 56"/>
          <p:cNvSpPr/>
          <p:nvPr/>
        </p:nvSpPr>
        <p:spPr>
          <a:xfrm>
            <a:off x="5457035" y="1511659"/>
            <a:ext cx="458780" cy="424732"/>
          </a:xfrm>
          <a:prstGeom prst="rect">
            <a:avLst/>
          </a:prstGeom>
        </p:spPr>
        <p:txBody>
          <a:bodyPr wrap="none">
            <a:spAutoFit/>
          </a:bodyPr>
          <a:lstStyle/>
          <a:p>
            <a:r>
              <a:rPr lang="en-US" dirty="0" smtClean="0">
                <a:sym typeface="Wingdings"/>
              </a:rPr>
              <a:t></a:t>
            </a:r>
            <a:endParaRPr lang="en-US" dirty="0"/>
          </a:p>
        </p:txBody>
      </p:sp>
      <p:sp>
        <p:nvSpPr>
          <p:cNvPr id="58" name="Rectangle 57"/>
          <p:cNvSpPr/>
          <p:nvPr/>
        </p:nvSpPr>
        <p:spPr>
          <a:xfrm>
            <a:off x="6873085" y="2486384"/>
            <a:ext cx="458780" cy="424732"/>
          </a:xfrm>
          <a:prstGeom prst="rect">
            <a:avLst/>
          </a:prstGeom>
        </p:spPr>
        <p:txBody>
          <a:bodyPr wrap="none">
            <a:spAutoFit/>
          </a:bodyPr>
          <a:lstStyle/>
          <a:p>
            <a:r>
              <a:rPr lang="en-US" dirty="0" smtClean="0">
                <a:sym typeface="Wingdings"/>
              </a:rPr>
              <a:t></a:t>
            </a: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IPsec</a:t>
            </a:r>
          </a:p>
        </p:txBody>
      </p:sp>
      <p:graphicFrame>
        <p:nvGraphicFramePr>
          <p:cNvPr id="5" name="Content Placeholder 4"/>
          <p:cNvGraphicFramePr>
            <a:graphicFrameLocks noGrp="1"/>
          </p:cNvGraphicFramePr>
          <p:nvPr>
            <p:ph idx="1"/>
          </p:nvPr>
        </p:nvGraphicFramePr>
        <p:xfrm>
          <a:off x="279400" y="1182688"/>
          <a:ext cx="8537054" cy="2979931"/>
        </p:xfrm>
        <a:graphic>
          <a:graphicData uri="http://schemas.openxmlformats.org/drawingml/2006/table">
            <a:tbl>
              <a:tblPr firstRow="1" bandRow="1">
                <a:tableStyleId>{5C22544A-7EE6-4342-B048-85BDC9FD1C3A}</a:tableStyleId>
              </a:tblPr>
              <a:tblGrid>
                <a:gridCol w="2984500"/>
                <a:gridCol w="5552554"/>
              </a:tblGrid>
              <a:tr h="519739">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crypto map</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display the specifics contained in a crypto map configuration.</a:t>
                      </a: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crypto session</a:t>
                      </a: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the status information of the active crypto sessions.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crypto ipsec sa</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the settings used by current SAs.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crypto ipsec</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600" u="none" strike="noStrike" kern="1200" cap="none" normalizeH="0" baseline="0" dirty="0" smtClean="0">
                          <a:ln>
                            <a:noFill/>
                          </a:ln>
                          <a:solidFill>
                            <a:schemeClr val="dk1"/>
                          </a:solidFill>
                          <a:effectLst/>
                          <a:latin typeface="+mn-lt"/>
                          <a:ea typeface="+mn-ea"/>
                          <a:cs typeface="+mn-cs"/>
                        </a:rPr>
                        <a:t>View real time IPsec events.</a:t>
                      </a:r>
                    </a:p>
                  </a:txBody>
                  <a:tcPr marL="82124" marR="82124" marT="41061" marB="41061" anchor="ctr" horzOverflow="overflow"/>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13470</TotalTime>
  <Pages>28</Pages>
  <Words>18656</Words>
  <Application>Microsoft Office PowerPoint</Application>
  <PresentationFormat>On-screen Show (4:3)</PresentationFormat>
  <Paragraphs>3379</Paragraphs>
  <Slides>180</Slides>
  <Notes>113</Notes>
  <HiddenSlides>0</HiddenSlides>
  <MMClips>0</MMClips>
  <ScaleCrop>false</ScaleCrop>
  <HeadingPairs>
    <vt:vector size="4" baseType="variant">
      <vt:variant>
        <vt:lpstr>Theme</vt:lpstr>
      </vt:variant>
      <vt:variant>
        <vt:i4>1</vt:i4>
      </vt:variant>
      <vt:variant>
        <vt:lpstr>Slide Titles</vt:lpstr>
      </vt:variant>
      <vt:variant>
        <vt:i4>180</vt:i4>
      </vt:variant>
    </vt:vector>
  </HeadingPairs>
  <TitlesOfParts>
    <vt:vector size="181" baseType="lpstr">
      <vt:lpstr>CCNP Instructor PPT2</vt:lpstr>
      <vt:lpstr>Chapter 7:  Implementing Routing Facilities for Branch Offices and Mobile Workers </vt:lpstr>
      <vt:lpstr>Chapter 7 Objectives</vt:lpstr>
      <vt:lpstr>Planning the Branch Office Implementation</vt:lpstr>
      <vt:lpstr>Branch Office Challenges</vt:lpstr>
      <vt:lpstr>Branch Office Design Considerations</vt:lpstr>
      <vt:lpstr>The Thin Branch</vt:lpstr>
      <vt:lpstr>Benefits of an ISR</vt:lpstr>
      <vt:lpstr>Cisco Borderless Network Architecture</vt:lpstr>
      <vt:lpstr>WAN Requirements</vt:lpstr>
      <vt:lpstr>WAN Requirements</vt:lpstr>
      <vt:lpstr>Branch Office WAN Upgrade Scenario</vt:lpstr>
      <vt:lpstr>WAN Upgrade Scenario</vt:lpstr>
      <vt:lpstr>Implementation Plan</vt:lpstr>
      <vt:lpstr>Implementation Plan</vt:lpstr>
      <vt:lpstr>Deploying Broadband Technology</vt:lpstr>
      <vt:lpstr>Broadband Technology Options</vt:lpstr>
      <vt:lpstr>Wireless Broadband</vt:lpstr>
      <vt:lpstr>Municipal WiFi</vt:lpstr>
      <vt:lpstr>Municipal WiFi</vt:lpstr>
      <vt:lpstr>Municipal WiFi</vt:lpstr>
      <vt:lpstr>WiMAX</vt:lpstr>
      <vt:lpstr>WiMAX Components</vt:lpstr>
      <vt:lpstr>Satellite Internet</vt:lpstr>
      <vt:lpstr>Two-way Satellite Internet</vt:lpstr>
      <vt:lpstr>Broadband Cable</vt:lpstr>
      <vt:lpstr>History of Cable Technology</vt:lpstr>
      <vt:lpstr>Modern Cable System</vt:lpstr>
      <vt:lpstr>Cable Frequencies</vt:lpstr>
      <vt:lpstr>Broadband Cable Components</vt:lpstr>
      <vt:lpstr>Broadband Cable Plant</vt:lpstr>
      <vt:lpstr>Broadband Cable</vt:lpstr>
      <vt:lpstr>Digital Subscriber Line (DSL)</vt:lpstr>
      <vt:lpstr>DSL Background Information</vt:lpstr>
      <vt:lpstr>DSL Background Information</vt:lpstr>
      <vt:lpstr>DSL Variants</vt:lpstr>
      <vt:lpstr>Asymmetric DSL (ADSL) Frequencies</vt:lpstr>
      <vt:lpstr>ADSL Infrastructure</vt:lpstr>
      <vt:lpstr>ADSL Infrastructure</vt:lpstr>
      <vt:lpstr>ADSL Infrastructure</vt:lpstr>
      <vt:lpstr>ADSL Infrastructure</vt:lpstr>
      <vt:lpstr>ADSL Example</vt:lpstr>
      <vt:lpstr>ADSL Example</vt:lpstr>
      <vt:lpstr>ADSL PPPoA Example</vt:lpstr>
      <vt:lpstr>ADSL PPPoA Example</vt:lpstr>
      <vt:lpstr>ADSL PPPoA Example</vt:lpstr>
      <vt:lpstr>PPPoA Configuration Steps Example</vt:lpstr>
      <vt:lpstr>Configure ATM and Dialer Interfaces</vt:lpstr>
      <vt:lpstr>Configure NAT, DHCP, and Routing</vt:lpstr>
      <vt:lpstr>Verifying PPPoA</vt:lpstr>
      <vt:lpstr>Implementation Plan</vt:lpstr>
      <vt:lpstr>Branch Static Routing Example</vt:lpstr>
      <vt:lpstr>Branch Static Routing Example</vt:lpstr>
      <vt:lpstr>Branch Static Routing Example</vt:lpstr>
      <vt:lpstr>Verifying EIGRP</vt:lpstr>
      <vt:lpstr>Verifying EIGRP</vt:lpstr>
      <vt:lpstr>Verify Connectivity to the Email Server</vt:lpstr>
      <vt:lpstr>Verify Connectivity to the ISP Website</vt:lpstr>
      <vt:lpstr>Configure a Default Floating Static Route</vt:lpstr>
      <vt:lpstr>Test the Floating Static Route</vt:lpstr>
      <vt:lpstr>Test the Floating Static Route</vt:lpstr>
      <vt:lpstr>Verify the Routing Table</vt:lpstr>
      <vt:lpstr>Verify Connectivity the HQ Server</vt:lpstr>
      <vt:lpstr>Implementation Plan</vt:lpstr>
      <vt:lpstr>Document and Verify Other Services</vt:lpstr>
      <vt:lpstr>Steps to Configuring NAT</vt:lpstr>
      <vt:lpstr>Configure the NAT ACL</vt:lpstr>
      <vt:lpstr>Configure the NAT ACL Example</vt:lpstr>
      <vt:lpstr>Configure a NAT Pool</vt:lpstr>
      <vt:lpstr>Bind the ACL and NAT Pool</vt:lpstr>
      <vt:lpstr>Configure Static NAT</vt:lpstr>
      <vt:lpstr>Identify NAT Interfaces</vt:lpstr>
      <vt:lpstr>Configure the NAT Pool Example</vt:lpstr>
      <vt:lpstr>Bind the ACL and NAT Pool Example</vt:lpstr>
      <vt:lpstr>Configure Static NAT for the Server</vt:lpstr>
      <vt:lpstr>Identify Inside and Outside NAT Interfaces</vt:lpstr>
      <vt:lpstr>Verifying and Troubleshooting NAT</vt:lpstr>
      <vt:lpstr>Display NAT Translations and Statistics</vt:lpstr>
      <vt:lpstr>Enable Debugging and Clear NAT Tables</vt:lpstr>
      <vt:lpstr>Telnet to Generate NAT Traffic</vt:lpstr>
      <vt:lpstr>Verify NAT Translations and Statistics</vt:lpstr>
      <vt:lpstr>Verify Static NAT on Branch</vt:lpstr>
      <vt:lpstr>Verify NAT Statistics</vt:lpstr>
      <vt:lpstr>Verifying Other Services - DHCP</vt:lpstr>
      <vt:lpstr>Verifying Other Services - ACLs</vt:lpstr>
      <vt:lpstr>Verifying Other Services - HSRP</vt:lpstr>
      <vt:lpstr>Implementation Plan</vt:lpstr>
      <vt:lpstr>Implement and tune the IPsec VPN</vt:lpstr>
      <vt:lpstr>VPN Solutions</vt:lpstr>
      <vt:lpstr>Site-to-Site VPNs</vt:lpstr>
      <vt:lpstr>Remote Access VPNs </vt:lpstr>
      <vt:lpstr>IPsec Technologies</vt:lpstr>
      <vt:lpstr>IPsec Encapsulation</vt:lpstr>
      <vt:lpstr>IPsec Encapsulation Example</vt:lpstr>
      <vt:lpstr>IPsec Site-to-Site VPN Example</vt:lpstr>
      <vt:lpstr>Steps to Configuring an IPsec VPN</vt:lpstr>
      <vt:lpstr>IPsec VPN Components</vt:lpstr>
      <vt:lpstr>IPsec VPN Components</vt:lpstr>
      <vt:lpstr>Branch Router IPsec VPN Configuration</vt:lpstr>
      <vt:lpstr>Verifying and Troubleshooting IPsec</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IPsec VPN Verification Example</vt:lpstr>
      <vt:lpstr>Implementation Plan</vt:lpstr>
      <vt:lpstr>Routing IGPs Using IPsec</vt:lpstr>
      <vt:lpstr>GRE Overview</vt:lpstr>
      <vt:lpstr>Sending IGP Traffic Over IPsec</vt:lpstr>
      <vt:lpstr>Transport, Carrier, Passenger Protocols</vt:lpstr>
      <vt:lpstr>GRE Encapsulation</vt:lpstr>
      <vt:lpstr>Steps to Configuring GRE</vt:lpstr>
      <vt:lpstr>Create a Tunnel Interface</vt:lpstr>
      <vt:lpstr>Identify the GRE Tunnel Source</vt:lpstr>
      <vt:lpstr>Identify the GRE Tunnel Destination</vt:lpstr>
      <vt:lpstr>Identify the Tunnel Mode</vt:lpstr>
      <vt:lpstr>Configuring GRE Example</vt:lpstr>
      <vt:lpstr>Configuring GRE Example</vt:lpstr>
      <vt:lpstr>Verify the Tunnel Configuration</vt:lpstr>
      <vt:lpstr>Configuring GRE Example</vt:lpstr>
      <vt:lpstr>Configuring GRE Example</vt:lpstr>
      <vt:lpstr>Verifying GRE Example</vt:lpstr>
      <vt:lpstr>Verifying GRE Example</vt:lpstr>
      <vt:lpstr>Verify the GRE Over IPsec Configuration</vt:lpstr>
      <vt:lpstr>Slide 132</vt:lpstr>
      <vt:lpstr>Connecting a Mobile Worker</vt:lpstr>
      <vt:lpstr>Enterprise Mobile Worker Considerations</vt:lpstr>
      <vt:lpstr>Connecting Mobile Workers</vt:lpstr>
      <vt:lpstr>Enterprise Mobile Worker Considerations</vt:lpstr>
      <vt:lpstr>Enterprise Mobile Worker Considerations</vt:lpstr>
      <vt:lpstr>Enterprise Mobile Worker Considerations</vt:lpstr>
      <vt:lpstr>Enterprise Mobile Worker Considerations</vt:lpstr>
      <vt:lpstr>Business-Ready Mobile User Solution</vt:lpstr>
      <vt:lpstr>Connecting Mobile Workers</vt:lpstr>
      <vt:lpstr>Components for Mobile Workers</vt:lpstr>
      <vt:lpstr>Business-Ready VPN Components</vt:lpstr>
      <vt:lpstr>Cisco Easy VPN Exchange</vt:lpstr>
      <vt:lpstr>Slide 145</vt:lpstr>
      <vt:lpstr>Easy VPN Server</vt:lpstr>
      <vt:lpstr>VPN Headend Router Implementation Plan</vt:lpstr>
      <vt:lpstr>Allow IPsec Traffic</vt:lpstr>
      <vt:lpstr>Allow IPsec Traffic - CBACs</vt:lpstr>
      <vt:lpstr>Allow IPsec Traffic - CBACs</vt:lpstr>
      <vt:lpstr>Allow IPsec Traffic - CBACs</vt:lpstr>
      <vt:lpstr>Allow IPsec Traffic - CBACs</vt:lpstr>
      <vt:lpstr>VPN Headend Router Implementation Plan</vt:lpstr>
      <vt:lpstr>Defining an Address Pool</vt:lpstr>
      <vt:lpstr>VPN Headend Router Implementation Plan</vt:lpstr>
      <vt:lpstr>Routing Services for VPN Subnets</vt:lpstr>
      <vt:lpstr>Routing Services - Proxy ARP</vt:lpstr>
      <vt:lpstr>Routing Services - Static Routes</vt:lpstr>
      <vt:lpstr>Routing Services - RRI</vt:lpstr>
      <vt:lpstr>Routing Services - RRI</vt:lpstr>
      <vt:lpstr>Routing Services - RRI Drawback</vt:lpstr>
      <vt:lpstr>VPN Headend Router Implementation Plan</vt:lpstr>
      <vt:lpstr>Tune NAT for VPN traffic </vt:lpstr>
      <vt:lpstr>Tune NAT for VPN Traffic Flows</vt:lpstr>
      <vt:lpstr>Tune NAT for VPN Traffic Flows</vt:lpstr>
      <vt:lpstr>Tune NAT for VPN Traffic Flows</vt:lpstr>
      <vt:lpstr>Tune NAT for VPN Traffic Flows</vt:lpstr>
      <vt:lpstr>VPN Headend Router Implementation Plan</vt:lpstr>
      <vt:lpstr>Verify IPsec VPN Configuration</vt:lpstr>
      <vt:lpstr>Remote Users Connections</vt:lpstr>
      <vt:lpstr>Remote-Access VPN Options</vt:lpstr>
      <vt:lpstr>Remote Access VPNs – SSL VPN </vt:lpstr>
      <vt:lpstr>Remote Access VPNs – Cisco VPN Client </vt:lpstr>
      <vt:lpstr>Remote Access VPNs – Cisco VPN Client </vt:lpstr>
      <vt:lpstr>Verify Remote Access VPNs Connectivity</vt:lpstr>
      <vt:lpstr>Chapter 7 Summary</vt:lpstr>
      <vt:lpstr>Chapter 7 Lab</vt:lpstr>
      <vt:lpstr>Resources</vt:lpstr>
      <vt:lpstr>Chapter 7 Labs</vt:lpstr>
      <vt:lpstr>Slide 180</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7</dc:title>
  <dc:subject/>
  <dc:creator>Cisco Systems</dc:creator>
  <cp:keywords/>
  <dc:description/>
  <cp:lastModifiedBy>Bob Vachon</cp:lastModifiedBy>
  <cp:revision>888</cp:revision>
  <cp:lastPrinted>1999-01-27T00:54:54Z</cp:lastPrinted>
  <dcterms:created xsi:type="dcterms:W3CDTF">2010-07-05T20:10:47Z</dcterms:created>
  <dcterms:modified xsi:type="dcterms:W3CDTF">2010-10-08T13:42:30Z</dcterms:modified>
</cp:coreProperties>
</file>