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962" r:id="rId1"/>
  </p:sldMasterIdLst>
  <p:notesMasterIdLst>
    <p:notesMasterId r:id="rId209"/>
  </p:notesMasterIdLst>
  <p:handoutMasterIdLst>
    <p:handoutMasterId r:id="rId210"/>
  </p:handoutMasterIdLst>
  <p:sldIdLst>
    <p:sldId id="500" r:id="rId2"/>
    <p:sldId id="541" r:id="rId3"/>
    <p:sldId id="692" r:id="rId4"/>
    <p:sldId id="694" r:id="rId5"/>
    <p:sldId id="696" r:id="rId6"/>
    <p:sldId id="749" r:id="rId7"/>
    <p:sldId id="757" r:id="rId8"/>
    <p:sldId id="758" r:id="rId9"/>
    <p:sldId id="746" r:id="rId10"/>
    <p:sldId id="801" r:id="rId11"/>
    <p:sldId id="747" r:id="rId12"/>
    <p:sldId id="825" r:id="rId13"/>
    <p:sldId id="698" r:id="rId14"/>
    <p:sldId id="802" r:id="rId15"/>
    <p:sldId id="759" r:id="rId16"/>
    <p:sldId id="760" r:id="rId17"/>
    <p:sldId id="762" r:id="rId18"/>
    <p:sldId id="761" r:id="rId19"/>
    <p:sldId id="764" r:id="rId20"/>
    <p:sldId id="763" r:id="rId21"/>
    <p:sldId id="769" r:id="rId22"/>
    <p:sldId id="765" r:id="rId23"/>
    <p:sldId id="767" r:id="rId24"/>
    <p:sldId id="770" r:id="rId25"/>
    <p:sldId id="771" r:id="rId26"/>
    <p:sldId id="773" r:id="rId27"/>
    <p:sldId id="775" r:id="rId28"/>
    <p:sldId id="774" r:id="rId29"/>
    <p:sldId id="776" r:id="rId30"/>
    <p:sldId id="777" r:id="rId31"/>
    <p:sldId id="778" r:id="rId32"/>
    <p:sldId id="779" r:id="rId33"/>
    <p:sldId id="780" r:id="rId34"/>
    <p:sldId id="823" r:id="rId35"/>
    <p:sldId id="826" r:id="rId36"/>
    <p:sldId id="824" r:id="rId37"/>
    <p:sldId id="804" r:id="rId38"/>
    <p:sldId id="805" r:id="rId39"/>
    <p:sldId id="1096" r:id="rId40"/>
    <p:sldId id="806" r:id="rId41"/>
    <p:sldId id="781" r:id="rId42"/>
    <p:sldId id="788" r:id="rId43"/>
    <p:sldId id="789" r:id="rId44"/>
    <p:sldId id="790" r:id="rId45"/>
    <p:sldId id="791" r:id="rId46"/>
    <p:sldId id="796" r:id="rId47"/>
    <p:sldId id="799" r:id="rId48"/>
    <p:sldId id="795" r:id="rId49"/>
    <p:sldId id="794" r:id="rId50"/>
    <p:sldId id="800" r:id="rId51"/>
    <p:sldId id="807" r:id="rId52"/>
    <p:sldId id="821" r:id="rId53"/>
    <p:sldId id="809" r:id="rId54"/>
    <p:sldId id="810" r:id="rId55"/>
    <p:sldId id="811" r:id="rId56"/>
    <p:sldId id="813" r:id="rId57"/>
    <p:sldId id="814" r:id="rId58"/>
    <p:sldId id="815" r:id="rId59"/>
    <p:sldId id="818" r:id="rId60"/>
    <p:sldId id="819" r:id="rId61"/>
    <p:sldId id="820" r:id="rId62"/>
    <p:sldId id="828" r:id="rId63"/>
    <p:sldId id="884" r:id="rId64"/>
    <p:sldId id="894" r:id="rId65"/>
    <p:sldId id="827" r:id="rId66"/>
    <p:sldId id="832" r:id="rId67"/>
    <p:sldId id="895" r:id="rId68"/>
    <p:sldId id="888" r:id="rId69"/>
    <p:sldId id="892" r:id="rId70"/>
    <p:sldId id="893" r:id="rId71"/>
    <p:sldId id="897" r:id="rId72"/>
    <p:sldId id="901" r:id="rId73"/>
    <p:sldId id="885" r:id="rId74"/>
    <p:sldId id="904" r:id="rId75"/>
    <p:sldId id="906" r:id="rId76"/>
    <p:sldId id="907" r:id="rId77"/>
    <p:sldId id="909" r:id="rId78"/>
    <p:sldId id="886" r:id="rId79"/>
    <p:sldId id="910" r:id="rId80"/>
    <p:sldId id="887" r:id="rId81"/>
    <p:sldId id="860" r:id="rId82"/>
    <p:sldId id="862" r:id="rId83"/>
    <p:sldId id="840" r:id="rId84"/>
    <p:sldId id="842" r:id="rId85"/>
    <p:sldId id="911" r:id="rId86"/>
    <p:sldId id="921" r:id="rId87"/>
    <p:sldId id="689" r:id="rId88"/>
    <p:sldId id="925" r:id="rId89"/>
    <p:sldId id="926" r:id="rId90"/>
    <p:sldId id="927" r:id="rId91"/>
    <p:sldId id="928" r:id="rId92"/>
    <p:sldId id="922" r:id="rId93"/>
    <p:sldId id="1035" r:id="rId94"/>
    <p:sldId id="924" r:id="rId95"/>
    <p:sldId id="710" r:id="rId96"/>
    <p:sldId id="931" r:id="rId97"/>
    <p:sldId id="930" r:id="rId98"/>
    <p:sldId id="932" r:id="rId99"/>
    <p:sldId id="933" r:id="rId100"/>
    <p:sldId id="934" r:id="rId101"/>
    <p:sldId id="935" r:id="rId102"/>
    <p:sldId id="939" r:id="rId103"/>
    <p:sldId id="938" r:id="rId104"/>
    <p:sldId id="941" r:id="rId105"/>
    <p:sldId id="944" r:id="rId106"/>
    <p:sldId id="942" r:id="rId107"/>
    <p:sldId id="943" r:id="rId108"/>
    <p:sldId id="945" r:id="rId109"/>
    <p:sldId id="946" r:id="rId110"/>
    <p:sldId id="947" r:id="rId111"/>
    <p:sldId id="956" r:id="rId112"/>
    <p:sldId id="948" r:id="rId113"/>
    <p:sldId id="923" r:id="rId114"/>
    <p:sldId id="949" r:id="rId115"/>
    <p:sldId id="950" r:id="rId116"/>
    <p:sldId id="954" r:id="rId117"/>
    <p:sldId id="951" r:id="rId118"/>
    <p:sldId id="955" r:id="rId119"/>
    <p:sldId id="957" r:id="rId120"/>
    <p:sldId id="962" r:id="rId121"/>
    <p:sldId id="963" r:id="rId122"/>
    <p:sldId id="964" r:id="rId123"/>
    <p:sldId id="965" r:id="rId124"/>
    <p:sldId id="966" r:id="rId125"/>
    <p:sldId id="968" r:id="rId126"/>
    <p:sldId id="969" r:id="rId127"/>
    <p:sldId id="970" r:id="rId128"/>
    <p:sldId id="971" r:id="rId129"/>
    <p:sldId id="973" r:id="rId130"/>
    <p:sldId id="690" r:id="rId131"/>
    <p:sldId id="974" r:id="rId132"/>
    <p:sldId id="976" r:id="rId133"/>
    <p:sldId id="978" r:id="rId134"/>
    <p:sldId id="979" r:id="rId135"/>
    <p:sldId id="980" r:id="rId136"/>
    <p:sldId id="994" r:id="rId137"/>
    <p:sldId id="984" r:id="rId138"/>
    <p:sldId id="985" r:id="rId139"/>
    <p:sldId id="986" r:id="rId140"/>
    <p:sldId id="987" r:id="rId141"/>
    <p:sldId id="989" r:id="rId142"/>
    <p:sldId id="990" r:id="rId143"/>
    <p:sldId id="995" r:id="rId144"/>
    <p:sldId id="691" r:id="rId145"/>
    <p:sldId id="1002" r:id="rId146"/>
    <p:sldId id="1003" r:id="rId147"/>
    <p:sldId id="1005" r:id="rId148"/>
    <p:sldId id="1008" r:id="rId149"/>
    <p:sldId id="1009" r:id="rId150"/>
    <p:sldId id="1018" r:id="rId151"/>
    <p:sldId id="1013" r:id="rId152"/>
    <p:sldId id="1014" r:id="rId153"/>
    <p:sldId id="1020" r:id="rId154"/>
    <p:sldId id="1021" r:id="rId155"/>
    <p:sldId id="1022" r:id="rId156"/>
    <p:sldId id="1023" r:id="rId157"/>
    <p:sldId id="1024" r:id="rId158"/>
    <p:sldId id="1027" r:id="rId159"/>
    <p:sldId id="1028" r:id="rId160"/>
    <p:sldId id="1029" r:id="rId161"/>
    <p:sldId id="1030" r:id="rId162"/>
    <p:sldId id="1015" r:id="rId163"/>
    <p:sldId id="1031" r:id="rId164"/>
    <p:sldId id="1016" r:id="rId165"/>
    <p:sldId id="1032" r:id="rId166"/>
    <p:sldId id="1017" r:id="rId167"/>
    <p:sldId id="1033" r:id="rId168"/>
    <p:sldId id="1034" r:id="rId169"/>
    <p:sldId id="1038" r:id="rId170"/>
    <p:sldId id="1039" r:id="rId171"/>
    <p:sldId id="1045" r:id="rId172"/>
    <p:sldId id="1048" r:id="rId173"/>
    <p:sldId id="1051" r:id="rId174"/>
    <p:sldId id="1053" r:id="rId175"/>
    <p:sldId id="1054" r:id="rId176"/>
    <p:sldId id="1057" r:id="rId177"/>
    <p:sldId id="1056" r:id="rId178"/>
    <p:sldId id="1059" r:id="rId179"/>
    <p:sldId id="1060" r:id="rId180"/>
    <p:sldId id="1062" r:id="rId181"/>
    <p:sldId id="1063" r:id="rId182"/>
    <p:sldId id="1065" r:id="rId183"/>
    <p:sldId id="1066" r:id="rId184"/>
    <p:sldId id="1069" r:id="rId185"/>
    <p:sldId id="1072" r:id="rId186"/>
    <p:sldId id="1073" r:id="rId187"/>
    <p:sldId id="1074" r:id="rId188"/>
    <p:sldId id="1075" r:id="rId189"/>
    <p:sldId id="1076" r:id="rId190"/>
    <p:sldId id="693" r:id="rId191"/>
    <p:sldId id="1077" r:id="rId192"/>
    <p:sldId id="1078" r:id="rId193"/>
    <p:sldId id="1079" r:id="rId194"/>
    <p:sldId id="1082" r:id="rId195"/>
    <p:sldId id="1080" r:id="rId196"/>
    <p:sldId id="1086" r:id="rId197"/>
    <p:sldId id="1085" r:id="rId198"/>
    <p:sldId id="1087" r:id="rId199"/>
    <p:sldId id="1088" r:id="rId200"/>
    <p:sldId id="1089" r:id="rId201"/>
    <p:sldId id="1091" r:id="rId202"/>
    <p:sldId id="609" r:id="rId203"/>
    <p:sldId id="1092" r:id="rId204"/>
    <p:sldId id="1093" r:id="rId205"/>
    <p:sldId id="683" r:id="rId206"/>
    <p:sldId id="1097" r:id="rId207"/>
    <p:sldId id="681" r:id="rId208"/>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AADB"/>
    <a:srgbClr val="FDB5F4"/>
    <a:srgbClr val="7EC3E6"/>
    <a:srgbClr val="62B6E0"/>
    <a:srgbClr val="FFFF99"/>
    <a:srgbClr val="000066"/>
    <a:srgbClr val="3E67A4"/>
    <a:srgbClr val="678DC5"/>
    <a:srgbClr val="C0C0C4"/>
    <a:srgbClr val="3E8D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82746" autoAdjust="0"/>
  </p:normalViewPr>
  <p:slideViewPr>
    <p:cSldViewPr snapToGrid="0" showGuides="1">
      <p:cViewPr>
        <p:scale>
          <a:sx n="45" d="100"/>
          <a:sy n="45" d="100"/>
        </p:scale>
        <p:origin x="-1176" y="24"/>
      </p:cViewPr>
      <p:guideLst>
        <p:guide orient="horz" pos="4194"/>
        <p:guide pos="176"/>
      </p:guideLst>
    </p:cSldViewPr>
  </p:slideViewPr>
  <p:notesTextViewPr>
    <p:cViewPr>
      <p:scale>
        <a:sx n="75" d="100"/>
        <a:sy n="75" d="100"/>
      </p:scale>
      <p:origin x="0" y="0"/>
    </p:cViewPr>
  </p:notesTextViewPr>
  <p:sorterViewPr>
    <p:cViewPr>
      <p:scale>
        <a:sx n="100" d="100"/>
        <a:sy n="100" d="100"/>
      </p:scale>
      <p:origin x="0" y="61296"/>
    </p:cViewPr>
  </p:sorterViewPr>
  <p:notesViewPr>
    <p:cSldViewPr snapToGrid="0" showGuides="1">
      <p:cViewPr varScale="1">
        <p:scale>
          <a:sx n="82" d="100"/>
          <a:sy n="82" d="100"/>
        </p:scale>
        <p:origin x="-1938"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11"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slide" Target="slides/slide205.xml"/><Relationship Id="rId201" Type="http://schemas.openxmlformats.org/officeDocument/2006/relationships/slide" Target="slides/slide200.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viewProps" Target="viewProps.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tableStyles" Target="tableStyles.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notesMaster" Target="notesMasters/notesMaster1.xml"/><Relationship Id="rId190" Type="http://schemas.openxmlformats.org/officeDocument/2006/relationships/slide" Target="slides/slide189.xml"/><Relationship Id="rId204" Type="http://schemas.openxmlformats.org/officeDocument/2006/relationships/slide" Target="slides/slide203.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handoutMaster" Target="handoutMasters/handoutMaster1.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dirty="0"/>
          </a:p>
        </p:txBody>
      </p:sp>
    </p:spTree>
    <p:extLst>
      <p:ext uri="{BB962C8B-B14F-4D97-AF65-F5344CB8AC3E}">
        <p14:creationId xmlns:p14="http://schemas.microsoft.com/office/powerpoint/2010/main" val="1364265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183305" name="Rectangle 9"/>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reserved.</a:t>
            </a:r>
          </a:p>
          <a:p>
            <a:pPr algn="l" defTabSz="611188">
              <a:lnSpc>
                <a:spcPct val="100000"/>
              </a:lnSpc>
              <a:tabLst>
                <a:tab pos="2387600" algn="l"/>
                <a:tab pos="4830763" algn="l"/>
              </a:tabLst>
              <a:defRPr/>
            </a:pPr>
            <a:r>
              <a:rPr lang="en-US" sz="800" dirty="0"/>
              <a:t>Presentation_ID.scr</a:t>
            </a:r>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dirty="0"/>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3388407971"/>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Cisco Networking </a:t>
            </a:r>
            <a:r>
              <a:rPr lang="en-US" b="1" smtClean="0"/>
              <a:t>Academy Program</a:t>
            </a:r>
            <a:endParaRPr lang="en-US" b="1" dirty="0" smtClean="0"/>
          </a:p>
          <a:p>
            <a:pPr>
              <a:buFontTx/>
              <a:buNone/>
            </a:pPr>
            <a:r>
              <a:rPr lang="en-US" b="1" dirty="0" smtClean="0"/>
              <a:t>CCNP</a:t>
            </a:r>
            <a:r>
              <a:rPr lang="en-US" b="1" baseline="0" dirty="0" smtClean="0"/>
              <a:t> ROUTE: Implementing IP Routing</a:t>
            </a:r>
            <a:endParaRPr lang="en-US" b="1" dirty="0" smtClean="0"/>
          </a:p>
          <a:p>
            <a:pPr>
              <a:buFontTx/>
              <a:buNone/>
            </a:pPr>
            <a:r>
              <a:rPr lang="en-US" sz="1300" b="1" dirty="0" smtClean="0"/>
              <a:t>Chapter 6: Implementing a Border Gateway Protocol Solution for ISP Connectivity</a:t>
            </a:r>
            <a:r>
              <a:rPr lang="en-US" b="1" dirty="0" smtClean="0"/>
              <a:t/>
            </a:r>
            <a:br>
              <a:rPr lang="en-US" b="1" dirty="0" smtClean="0"/>
            </a:br>
            <a:endParaRPr lang="en-GB"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a:t>
            </a:fld>
            <a:endParaRPr lang="en-US" dirty="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172</a:t>
            </a:fld>
            <a:endParaRPr lang="en-US" dirty="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112713" marR="0" lvl="1" indent="-112713" algn="l" defTabSz="1020763" rtl="0" eaLnBrk="0" fontAlgn="base" latinLnBrk="0" hangingPunct="0">
              <a:lnSpc>
                <a:spcPct val="90000"/>
              </a:lnSpc>
              <a:spcBef>
                <a:spcPct val="50000"/>
              </a:spcBef>
              <a:spcAft>
                <a:spcPct val="0"/>
              </a:spcAft>
              <a:buClrTx/>
              <a:buSzPct val="100000"/>
              <a:buFontTx/>
              <a:buChar char="•"/>
              <a:tabLst/>
              <a:defRPr/>
            </a:pPr>
            <a:r>
              <a:rPr lang="en-US" sz="1800" kern="0" dirty="0" smtClean="0">
                <a:solidFill>
                  <a:schemeClr val="tx1"/>
                </a:solidFill>
                <a:latin typeface="Arial" charset="0"/>
                <a:ea typeface="+mn-ea"/>
                <a:cs typeface="+mn-cs"/>
              </a:rPr>
              <a:t>The best path is indicated with a &gt; in the second column of the output.</a:t>
            </a:r>
          </a:p>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173</a:t>
            </a:fld>
            <a:endParaRPr lang="en-US" dirty="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dirty="0" smtClean="0"/>
              <a:t>Routes in yellow</a:t>
            </a:r>
            <a:r>
              <a:rPr lang="en-US" baseline="0" dirty="0" smtClean="0"/>
              <a:t> highlight go from R1 to ISP1.</a:t>
            </a:r>
          </a:p>
          <a:p>
            <a:r>
              <a:rPr lang="en-US" baseline="0" dirty="0" smtClean="0"/>
              <a:t>Routes in blue highlight go from R2 to ISP2.</a:t>
            </a: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174</a:t>
            </a:fld>
            <a:endParaRPr lang="en-US" dirty="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112713" marR="0" lvl="1" indent="-112713" algn="l" defTabSz="1020763" rtl="0" eaLnBrk="0" fontAlgn="base" latinLnBrk="0" hangingPunct="0">
              <a:lnSpc>
                <a:spcPct val="90000"/>
              </a:lnSpc>
              <a:spcBef>
                <a:spcPct val="50000"/>
              </a:spcBef>
              <a:spcAft>
                <a:spcPct val="0"/>
              </a:spcAft>
              <a:buClrTx/>
              <a:buSzPct val="100000"/>
              <a:buFontTx/>
              <a:buChar char="•"/>
              <a:tabLst/>
              <a:defRPr/>
            </a:pPr>
            <a:r>
              <a:rPr lang="en-US" sz="1800" kern="0" dirty="0" smtClean="0">
                <a:solidFill>
                  <a:schemeClr val="tx1"/>
                </a:solidFill>
                <a:latin typeface="Arial" charset="0"/>
                <a:ea typeface="+mn-ea"/>
                <a:cs typeface="+mn-cs"/>
              </a:rPr>
              <a:t>The best path is indicated with a &gt; in the second column of the output.</a:t>
            </a:r>
          </a:p>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175</a:t>
            </a:fld>
            <a:endParaRPr lang="en-US" dirty="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l" defTabSz="814388">
              <a:spcBef>
                <a:spcPct val="50000"/>
              </a:spcBef>
              <a:defRPr/>
            </a:pPr>
            <a:r>
              <a:rPr lang="en-US" sz="1100" smtClean="0"/>
              <a:t>Sequence 10 specifies that any routes that match ACL 65 should be assigned a local preference of 400.</a:t>
            </a:r>
          </a:p>
          <a:p>
            <a:pPr marL="234950" lvl="1" indent="-123825" algn="l" defTabSz="814388">
              <a:spcBef>
                <a:spcPct val="50000"/>
              </a:spcBef>
              <a:buFont typeface="Arial" pitchFamily="34" charset="0"/>
              <a:buChar char="•"/>
              <a:defRPr/>
            </a:pPr>
            <a:r>
              <a:rPr lang="en-US" sz="1050" smtClean="0">
                <a:latin typeface="Arial" charset="0"/>
              </a:rPr>
              <a:t>ACL 65 specifically permits 172.30.0.0/16 routes.</a:t>
            </a:r>
          </a:p>
          <a:p>
            <a:pPr algn="l" defTabSz="814388">
              <a:spcBef>
                <a:spcPct val="50000"/>
              </a:spcBef>
              <a:defRPr/>
            </a:pPr>
            <a:r>
              <a:rPr lang="en-US" sz="1100" smtClean="0">
                <a:latin typeface="Arial" charset="0"/>
              </a:rPr>
              <a:t>All other routes go to the next sequence (if any).</a:t>
            </a:r>
          </a:p>
          <a:p>
            <a:endParaRPr lang="en-US" smtClean="0"/>
          </a:p>
          <a:p>
            <a:pPr algn="l" defTabSz="814388">
              <a:spcBef>
                <a:spcPct val="50000"/>
              </a:spcBef>
              <a:defRPr/>
            </a:pPr>
            <a:r>
              <a:rPr lang="en-US" sz="1100" smtClean="0"/>
              <a:t>Sequence 20 contains no match statement therefore all other traffic permitted.</a:t>
            </a:r>
          </a:p>
          <a:p>
            <a:pPr algn="l" defTabSz="814388">
              <a:spcBef>
                <a:spcPct val="50000"/>
              </a:spcBef>
              <a:defRPr/>
            </a:pPr>
            <a:r>
              <a:rPr lang="en-US" sz="1100" smtClean="0"/>
              <a:t>In this case, the local preference for the 172.16.0.0 and 172.24.0.0 networks remains set at the default of 100.</a:t>
            </a:r>
          </a:p>
          <a:p>
            <a:pPr marL="234950" lvl="1" indent="-123825" algn="l" defTabSz="814388">
              <a:spcBef>
                <a:spcPct val="50000"/>
              </a:spcBef>
              <a:buFont typeface="Arial" pitchFamily="34" charset="0"/>
              <a:buChar char="•"/>
              <a:defRPr/>
            </a:pPr>
            <a:r>
              <a:rPr lang="en-US" sz="1050" smtClean="0"/>
              <a:t>Traffic to 172.16.0.0 still flows from R1 to ISP1.</a:t>
            </a:r>
          </a:p>
          <a:p>
            <a:pPr marL="234950" lvl="1" indent="-123825" algn="l" defTabSz="814388">
              <a:spcBef>
                <a:spcPct val="50000"/>
              </a:spcBef>
              <a:buFont typeface="Arial" pitchFamily="34" charset="0"/>
              <a:buChar char="•"/>
              <a:defRPr/>
            </a:pPr>
            <a:r>
              <a:rPr lang="en-US" sz="1050" smtClean="0"/>
              <a:t>Traffic to 172.24.0.0 still flows from R2 to ISP2.</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176</a:t>
            </a:fld>
            <a:endParaRPr lang="en-US" dirty="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l" defTabSz="814388">
              <a:spcBef>
                <a:spcPct val="50000"/>
              </a:spcBef>
              <a:defRPr/>
            </a:pPr>
            <a:r>
              <a:rPr lang="en-US" sz="1200" smtClean="0"/>
              <a:t>The</a:t>
            </a:r>
            <a:r>
              <a:rPr lang="en-US" sz="1200" b="1" smtClean="0">
                <a:latin typeface="Courier New" pitchFamily="49" charset="0"/>
                <a:cs typeface="Courier New" pitchFamily="49" charset="0"/>
              </a:rPr>
              <a:t> neighbor </a:t>
            </a:r>
            <a:r>
              <a:rPr lang="en-US" sz="1200" smtClean="0"/>
              <a:t>command applies the LOCAL_PREF route map to routes that are coming from ISP1.</a:t>
            </a:r>
          </a:p>
          <a:p>
            <a:pPr algn="l" defTabSz="814388">
              <a:spcBef>
                <a:spcPct val="50000"/>
              </a:spcBef>
              <a:defRPr/>
            </a:pPr>
            <a:r>
              <a:rPr lang="en-US" sz="1200" smtClean="0"/>
              <a:t>Now when ISP1 advertises the 172.30.0.0/16 route to R1, the local preference will be set to 400 making it the preferred link for the other IBGP routers in the AS.</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177</a:t>
            </a:fld>
            <a:endParaRPr lang="en-US" dirty="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dirty="0" smtClean="0"/>
              <a:t>Routes in yellow</a:t>
            </a:r>
            <a:r>
              <a:rPr lang="en-US" baseline="0" dirty="0" smtClean="0"/>
              <a:t> highlight go from R1 to ISP1.</a:t>
            </a:r>
          </a:p>
          <a:p>
            <a:r>
              <a:rPr lang="en-US" baseline="0" dirty="0" smtClean="0"/>
              <a:t>Routes in blue highlight go from R2 to ISP2.</a:t>
            </a: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178</a:t>
            </a:fld>
            <a:endParaRPr lang="en-US" dirty="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180</a:t>
            </a:fld>
            <a:endParaRPr lang="en-US" dirty="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smtClean="0"/>
              <a:t>Sequence 10 specifies to add the three AS numbers to the AS_PATH.</a:t>
            </a:r>
          </a:p>
          <a:p>
            <a:pPr algn="l" defTabSz="814388">
              <a:spcBef>
                <a:spcPct val="50000"/>
              </a:spcBef>
              <a:defRPr/>
            </a:pPr>
            <a:r>
              <a:rPr lang="en-US" sz="1200" smtClean="0"/>
              <a:t>The</a:t>
            </a:r>
            <a:r>
              <a:rPr lang="en-US" sz="1200" b="1" smtClean="0">
                <a:latin typeface="Courier New" pitchFamily="49" charset="0"/>
                <a:cs typeface="Courier New" pitchFamily="49" charset="0"/>
              </a:rPr>
              <a:t> neighbor </a:t>
            </a:r>
            <a:r>
              <a:rPr lang="en-US" sz="1200" smtClean="0"/>
              <a:t>command applies the SET-AS-PATH  route map to routes advertised to R4.</a:t>
            </a:r>
          </a:p>
          <a:p>
            <a:pPr algn="l" defTabSz="814388">
              <a:spcBef>
                <a:spcPct val="50000"/>
              </a:spcBef>
              <a:defRPr/>
            </a:pPr>
            <a:r>
              <a:rPr lang="en-US" sz="1200" smtClean="0"/>
              <a:t>R4 will receive the routes from R1 but will choose to forward its traffic through R6.</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181</a:t>
            </a:fld>
            <a:endParaRPr lang="en-US" dirty="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183</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0" kern="1200" baseline="0" dirty="0" smtClean="0">
                <a:solidFill>
                  <a:schemeClr val="tx1"/>
                </a:solidFill>
                <a:latin typeface="Arial" charset="0"/>
                <a:ea typeface="+mn-ea"/>
                <a:cs typeface="+mn-cs"/>
              </a:rPr>
              <a:t>Public IP address space—In the rare case that only one-way connectivity, from the clients to the Internet, is required, private IP addresses with Network Address Translation (NAT) are used, allowing clients on a private network to communicate with servers on the public Internet. </a:t>
            </a:r>
          </a:p>
          <a:p>
            <a:pPr lvl="1"/>
            <a:r>
              <a:rPr lang="en-US" sz="1200" b="0" kern="1200" baseline="0" dirty="0" smtClean="0">
                <a:solidFill>
                  <a:schemeClr val="tx1"/>
                </a:solidFill>
                <a:latin typeface="Arial" charset="0"/>
                <a:ea typeface="+mn-ea"/>
                <a:cs typeface="+mn-cs"/>
              </a:rPr>
              <a:t>Typically, though, two-way connectivity is needed, such that clients external to the enterprise network can access resources in the enterprise network. </a:t>
            </a:r>
          </a:p>
          <a:p>
            <a:pPr lvl="1"/>
            <a:r>
              <a:rPr lang="en-US" sz="1200" b="0" kern="1200" baseline="0" dirty="0" smtClean="0">
                <a:solidFill>
                  <a:schemeClr val="tx1"/>
                </a:solidFill>
                <a:latin typeface="Arial" charset="0"/>
                <a:ea typeface="+mn-ea"/>
                <a:cs typeface="+mn-cs"/>
              </a:rPr>
              <a:t>In this case, both public and private address space is needed, as is routing.</a:t>
            </a:r>
          </a:p>
          <a:p>
            <a:r>
              <a:rPr lang="en-US" sz="1200" b="0" kern="1200" baseline="0" dirty="0" smtClean="0">
                <a:solidFill>
                  <a:schemeClr val="tx1"/>
                </a:solidFill>
                <a:latin typeface="Arial" charset="0"/>
                <a:ea typeface="+mn-ea"/>
                <a:cs typeface="+mn-cs"/>
              </a:rPr>
              <a:t>Enterprise-to-ISP connection link type and bandwidth—The type and bandwidth available depends on the ISP and may include leased line, Ethernet over fiber or copper, and various types of digital subscriber line (DSL) (also known as xDSL).</a:t>
            </a:r>
          </a:p>
          <a:p>
            <a:pPr lvl="1"/>
            <a:r>
              <a:rPr lang="en-US" sz="1200" b="0" kern="1200" baseline="0" dirty="0" smtClean="0">
                <a:solidFill>
                  <a:schemeClr val="tx1"/>
                </a:solidFill>
                <a:latin typeface="Arial" charset="0"/>
                <a:ea typeface="+mn-ea"/>
                <a:cs typeface="+mn-cs"/>
              </a:rPr>
              <a:t>The bandwidth provisioned should address the enterprise Internet connectivity requirements.</a:t>
            </a:r>
          </a:p>
          <a:p>
            <a:r>
              <a:rPr lang="en-US" sz="1200" b="0" kern="1200" baseline="0" dirty="0" smtClean="0">
                <a:solidFill>
                  <a:schemeClr val="tx1"/>
                </a:solidFill>
                <a:latin typeface="Arial" charset="0"/>
                <a:ea typeface="+mn-ea"/>
                <a:cs typeface="+mn-cs"/>
              </a:rPr>
              <a:t>Routing protocol—Either static or dynamic routing.</a:t>
            </a:r>
          </a:p>
          <a:p>
            <a:r>
              <a:rPr lang="en-US" sz="1200" b="0" kern="1200" baseline="0" dirty="0" smtClean="0">
                <a:solidFill>
                  <a:schemeClr val="tx1"/>
                </a:solidFill>
                <a:latin typeface="Arial" charset="0"/>
                <a:ea typeface="+mn-ea"/>
                <a:cs typeface="+mn-cs"/>
              </a:rPr>
              <a:t>Connection redundancy—The type of redundancy required for the enterprise network to ISP connectivity must be evaluated. Options include edge router redundancy, link redundancy, and ISP redundancy.</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a:t>
            </a:fld>
            <a:endParaRPr lang="en-US" dirty="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184</a:t>
            </a:fld>
            <a:endParaRPr lang="en-US" dirty="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l" defTabSz="814388">
              <a:spcBef>
                <a:spcPct val="50000"/>
              </a:spcBef>
              <a:defRPr/>
            </a:pPr>
            <a:r>
              <a:rPr lang="en-US" sz="1100" smtClean="0"/>
              <a:t>Sequence 10 specifies that any routes that match ACL 66 should be assigned a MED of 100.</a:t>
            </a:r>
          </a:p>
          <a:p>
            <a:pPr marL="234950" lvl="1" indent="-123825" algn="l" defTabSz="814388">
              <a:spcBef>
                <a:spcPct val="50000"/>
              </a:spcBef>
              <a:buFont typeface="Arial" pitchFamily="34" charset="0"/>
              <a:buChar char="•"/>
              <a:defRPr/>
            </a:pPr>
            <a:r>
              <a:rPr lang="en-US" sz="1050" smtClean="0">
                <a:latin typeface="Arial" charset="0"/>
              </a:rPr>
              <a:t>ACL 66 specifically permits the 192.168.25.0/24 and 192.168.26.0/24 routes.</a:t>
            </a:r>
          </a:p>
          <a:p>
            <a:pPr algn="l" defTabSz="814388">
              <a:spcBef>
                <a:spcPct val="50000"/>
              </a:spcBef>
              <a:defRPr/>
            </a:pPr>
            <a:r>
              <a:rPr lang="en-US" sz="1100" smtClean="0">
                <a:latin typeface="Arial" charset="0"/>
              </a:rPr>
              <a:t>All other routes go to the next sequence (if any).</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smtClean="0"/>
              <a:t>Sequence 100 sets the MED for all other routes to 200.</a:t>
            </a:r>
            <a:endParaRPr lang="en-US" sz="110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185</a:t>
            </a:fld>
            <a:endParaRPr lang="en-US" dirty="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smtClean="0"/>
              <a:t>The</a:t>
            </a:r>
            <a:r>
              <a:rPr lang="en-US" sz="1200" b="1" smtClean="0">
                <a:latin typeface="Courier New" pitchFamily="49" charset="0"/>
                <a:cs typeface="Courier New" pitchFamily="49" charset="0"/>
              </a:rPr>
              <a:t> neighbor route-map </a:t>
            </a:r>
            <a:r>
              <a:rPr lang="en-US" sz="1200" smtClean="0"/>
              <a:t>command applies the MED-65004 to outgoing routes.</a:t>
            </a:r>
          </a:p>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186</a:t>
            </a:fld>
            <a:endParaRPr lang="en-US" dirty="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l" defTabSz="814388">
              <a:spcBef>
                <a:spcPct val="50000"/>
              </a:spcBef>
              <a:defRPr/>
            </a:pPr>
            <a:r>
              <a:rPr lang="en-US" sz="1100" smtClean="0"/>
              <a:t>Sequence 10 specifies that any routes that match ACL 66 should be assigned a MED of 100.</a:t>
            </a:r>
          </a:p>
          <a:p>
            <a:pPr marL="234950" lvl="1" indent="-123825" algn="l" defTabSz="814388">
              <a:spcBef>
                <a:spcPct val="50000"/>
              </a:spcBef>
              <a:buFont typeface="Arial" pitchFamily="34" charset="0"/>
              <a:buChar char="•"/>
              <a:defRPr/>
            </a:pPr>
            <a:r>
              <a:rPr lang="en-US" sz="1050" smtClean="0">
                <a:latin typeface="Arial" charset="0"/>
              </a:rPr>
              <a:t>ACL 66 specifically permits the 192.168.24.0/24 route.</a:t>
            </a:r>
          </a:p>
          <a:p>
            <a:pPr algn="l" defTabSz="814388">
              <a:spcBef>
                <a:spcPct val="50000"/>
              </a:spcBef>
              <a:defRPr/>
            </a:pPr>
            <a:r>
              <a:rPr lang="en-US" sz="1100" smtClean="0">
                <a:latin typeface="Arial" charset="0"/>
              </a:rPr>
              <a:t>All other routes go to the next sequence (if any).</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smtClean="0"/>
              <a:t>Sequence 100 sets the MED for all other routes to 200.</a:t>
            </a:r>
            <a:endParaRPr lang="en-US" sz="1100" smtClean="0"/>
          </a:p>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187</a:t>
            </a:fld>
            <a:endParaRPr lang="en-US" dirty="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l" defTabSz="814388">
              <a:spcBef>
                <a:spcPct val="50000"/>
              </a:spcBef>
              <a:defRPr/>
            </a:pPr>
            <a:r>
              <a:rPr lang="en-US" sz="1200" smtClean="0"/>
              <a:t>The</a:t>
            </a:r>
            <a:r>
              <a:rPr lang="en-US" sz="1200" b="1" smtClean="0">
                <a:latin typeface="Courier New" pitchFamily="49" charset="0"/>
                <a:cs typeface="Courier New" pitchFamily="49" charset="0"/>
              </a:rPr>
              <a:t> neighbor route-map </a:t>
            </a:r>
            <a:r>
              <a:rPr lang="en-US" sz="1200" smtClean="0"/>
              <a:t>command applies the MED-65004 to outgoing routes.</a:t>
            </a:r>
            <a:endParaRPr lang="en-US" sz="12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188</a:t>
            </a:fld>
            <a:endParaRPr lang="en-US" dirty="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smtClean="0"/>
              <a:t>ISP3 will return traffic to the 192.168.24.0/24 network via the ISP2 to R2 link due to the lower MED.</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smtClean="0"/>
              <a:t>ISP3 will return traffic to the 192.168.25.0 /24 and 192.168.26.0 /24 networks via the ISP1 to R1 link due to the lower MED.</a:t>
            </a:r>
          </a:p>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189</a:t>
            </a:fld>
            <a:endParaRPr lang="en-US" dirty="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194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196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197</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1200" kern="1200" baseline="0" dirty="0" smtClean="0">
                <a:solidFill>
                  <a:schemeClr val="tx1"/>
                </a:solidFill>
                <a:latin typeface="Arial" charset="0"/>
                <a:ea typeface="+mn-ea"/>
                <a:cs typeface="+mn-cs"/>
              </a:rPr>
              <a:t>The prefix list ANY-8to24-NET is applied to the incoming advertisements from the BGP neighbor 172.16.1.2. </a:t>
            </a:r>
          </a:p>
          <a:p>
            <a:pPr lvl="1"/>
            <a:r>
              <a:rPr lang="en-US" sz="1200" kern="1200" baseline="0" dirty="0" smtClean="0">
                <a:solidFill>
                  <a:schemeClr val="tx1"/>
                </a:solidFill>
                <a:latin typeface="Arial" charset="0"/>
                <a:ea typeface="+mn-ea"/>
                <a:cs typeface="+mn-cs"/>
              </a:rPr>
              <a:t>It permits routes from any network with a mask length from 8 to 24 bits.</a:t>
            </a:r>
          </a:p>
          <a:p>
            <a:r>
              <a:rPr lang="en-US" sz="1200" kern="1200" baseline="0" dirty="0" smtClean="0">
                <a:solidFill>
                  <a:schemeClr val="tx1"/>
                </a:solidFill>
                <a:latin typeface="Arial" charset="0"/>
                <a:ea typeface="+mn-ea"/>
                <a:cs typeface="+mn-cs"/>
              </a:rPr>
              <a:t>The output from the </a:t>
            </a:r>
            <a:r>
              <a:rPr lang="en-US" sz="1200" b="1" kern="1200" baseline="0" dirty="0" smtClean="0">
                <a:solidFill>
                  <a:schemeClr val="tx1"/>
                </a:solidFill>
                <a:latin typeface="Arial" charset="0"/>
                <a:ea typeface="+mn-ea"/>
                <a:cs typeface="+mn-cs"/>
              </a:rPr>
              <a:t>show ip prefix-list detail </a:t>
            </a:r>
            <a:r>
              <a:rPr lang="en-US" sz="1200" b="0" kern="1200" baseline="0" dirty="0" smtClean="0">
                <a:solidFill>
                  <a:schemeClr val="tx1"/>
                </a:solidFill>
                <a:latin typeface="Arial" charset="0"/>
                <a:ea typeface="+mn-ea"/>
                <a:cs typeface="+mn-cs"/>
              </a:rPr>
              <a:t>command on router </a:t>
            </a:r>
            <a:r>
              <a:rPr lang="en-US" sz="1200" kern="1200" baseline="0" dirty="0" smtClean="0">
                <a:solidFill>
                  <a:schemeClr val="tx1"/>
                </a:solidFill>
                <a:latin typeface="Arial" charset="0"/>
                <a:ea typeface="+mn-ea"/>
                <a:cs typeface="+mn-cs"/>
              </a:rPr>
              <a:t>R2. </a:t>
            </a:r>
          </a:p>
          <a:p>
            <a:pPr lvl="1"/>
            <a:r>
              <a:rPr lang="en-US" sz="1200" kern="1200" baseline="0" dirty="0" smtClean="0">
                <a:solidFill>
                  <a:schemeClr val="tx1"/>
                </a:solidFill>
                <a:latin typeface="Arial" charset="0"/>
                <a:ea typeface="+mn-ea"/>
                <a:cs typeface="+mn-cs"/>
              </a:rPr>
              <a:t>Router R2 has a prefix list called ANY-8to24-NET that has only one entry (sequence number 10). </a:t>
            </a:r>
          </a:p>
          <a:p>
            <a:pPr lvl="1"/>
            <a:r>
              <a:rPr lang="en-US" sz="1200" kern="1200" baseline="0" dirty="0" smtClean="0">
                <a:solidFill>
                  <a:schemeClr val="tx1"/>
                </a:solidFill>
                <a:latin typeface="Arial" charset="0"/>
                <a:ea typeface="+mn-ea"/>
                <a:cs typeface="+mn-cs"/>
              </a:rPr>
              <a:t>The hit count of 0 means that no routes have matched this entry. </a:t>
            </a:r>
          </a:p>
          <a:p>
            <a:r>
              <a:rPr lang="en-US" sz="1200" kern="1200" baseline="0" dirty="0" smtClean="0">
                <a:solidFill>
                  <a:schemeClr val="tx1"/>
                </a:solidFill>
                <a:latin typeface="Arial" charset="0"/>
                <a:ea typeface="+mn-ea"/>
                <a:cs typeface="+mn-cs"/>
              </a:rPr>
              <a:t>Use the </a:t>
            </a:r>
            <a:r>
              <a:rPr lang="en-US" sz="1200" b="1" kern="1200" baseline="0" dirty="0" smtClean="0">
                <a:solidFill>
                  <a:schemeClr val="tx1"/>
                </a:solidFill>
                <a:latin typeface="Arial" charset="0"/>
                <a:ea typeface="+mn-ea"/>
                <a:cs typeface="+mn-cs"/>
              </a:rPr>
              <a:t>clear ip prefix-list </a:t>
            </a:r>
            <a:r>
              <a:rPr lang="en-US" sz="1200" b="1" i="1" kern="1200" baseline="0" dirty="0" smtClean="0">
                <a:solidFill>
                  <a:schemeClr val="tx1"/>
                </a:solidFill>
                <a:latin typeface="Arial" charset="0"/>
                <a:ea typeface="+mn-ea"/>
                <a:cs typeface="+mn-cs"/>
              </a:rPr>
              <a:t>prefix-list-name [network/length] </a:t>
            </a:r>
            <a:r>
              <a:rPr lang="en-US" sz="1200" b="0" i="0" kern="1200" baseline="0" dirty="0" smtClean="0">
                <a:solidFill>
                  <a:schemeClr val="tx1"/>
                </a:solidFill>
                <a:latin typeface="Arial" charset="0"/>
                <a:ea typeface="+mn-ea"/>
                <a:cs typeface="+mn-cs"/>
              </a:rPr>
              <a:t>command to reset the hit count </a:t>
            </a:r>
            <a:r>
              <a:rPr lang="en-US" sz="1200" kern="1200" baseline="0" dirty="0" smtClean="0">
                <a:solidFill>
                  <a:schemeClr val="tx1"/>
                </a:solidFill>
                <a:latin typeface="Arial" charset="0"/>
                <a:ea typeface="+mn-ea"/>
                <a:cs typeface="+mn-cs"/>
              </a:rPr>
              <a:t>shown on prefix list entries.</a:t>
            </a: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198</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21</a:t>
            </a:fld>
            <a:endParaRPr lang="en-US" dirty="0"/>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l" defTabSz="814388">
              <a:spcBef>
                <a:spcPct val="50000"/>
              </a:spcBef>
              <a:defRPr/>
            </a:pPr>
            <a:r>
              <a:rPr lang="en-US" sz="1100" smtClean="0"/>
              <a:t>Sequence 10 specifies that any routes that match AS ACL 10 AND prefix list DEF-ONLY should be assigned a weight of 150.</a:t>
            </a:r>
          </a:p>
          <a:p>
            <a:pPr marL="234950" lvl="1" indent="-123825" algn="l" defTabSz="814388">
              <a:spcBef>
                <a:spcPct val="50000"/>
              </a:spcBef>
              <a:buFont typeface="Arial" pitchFamily="34" charset="0"/>
              <a:buChar char="•"/>
              <a:defRPr/>
            </a:pPr>
            <a:r>
              <a:rPr lang="en-US" sz="1050" smtClean="0">
                <a:latin typeface="Arial" charset="0"/>
              </a:rPr>
              <a:t>AS ACL 10 specifically matches routes originating from AS 65387 AND the prefix list only permits only a default route.</a:t>
            </a:r>
          </a:p>
          <a:p>
            <a:pPr algn="l" defTabSz="814388">
              <a:spcBef>
                <a:spcPct val="50000"/>
              </a:spcBef>
              <a:defRPr/>
            </a:pPr>
            <a:r>
              <a:rPr lang="en-US" sz="1100" smtClean="0">
                <a:latin typeface="Arial" charset="0"/>
              </a:rPr>
              <a:t>All other routes go to the next sequence (if any).</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smtClean="0"/>
              <a:t>Sequence 20 sets all other default routes (in this case, the one coming from ISP AS 65527) are assigned a weight value of 100.</a:t>
            </a:r>
            <a:endParaRPr lang="en-US" sz="1100" smtClean="0"/>
          </a:p>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200</a:t>
            </a:fld>
            <a:endParaRPr lang="en-US" dirty="0"/>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201</a:t>
            </a:fld>
            <a:endParaRPr lang="en-US" dirty="0"/>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202</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203</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204</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a:buFontTx/>
              <a:buNone/>
            </a:pPr>
            <a:endParaRPr lang="en-US" dirty="0" smtClean="0"/>
          </a:p>
        </p:txBody>
      </p:sp>
      <p:sp>
        <p:nvSpPr>
          <p:cNvPr id="24580" name="Slide Number Placeholder 3"/>
          <p:cNvSpPr>
            <a:spLocks noGrp="1"/>
          </p:cNvSpPr>
          <p:nvPr>
            <p:ph type="sldNum" sz="quarter" idx="5"/>
          </p:nvPr>
        </p:nvSpPr>
        <p:spPr>
          <a:noFill/>
        </p:spPr>
        <p:txBody>
          <a:bodyPr/>
          <a:lstStyle/>
          <a:p>
            <a:fld id="{7757FC66-78E3-4B4F-8568-92AC8FAA902C}" type="slidenum">
              <a:rPr lang="en-US" smtClean="0"/>
              <a:pPr/>
              <a:t>207</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dirty="0" smtClean="0"/>
              <a:t>From Company A’s perspective, the ISP is an Ethernet switch port. </a:t>
            </a:r>
          </a:p>
          <a:p>
            <a:pPr lvl="0"/>
            <a:r>
              <a:rPr lang="en-US" dirty="0" smtClean="0"/>
              <a:t>From the ISP’s perspective, it is connecting two ports together. </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22</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routing </a:t>
            </a:r>
            <a:r>
              <a:rPr lang="en-US" sz="1200" kern="1200" baseline="0" smtClean="0">
                <a:solidFill>
                  <a:schemeClr val="tx1"/>
                </a:solidFill>
                <a:latin typeface="Arial" charset="0"/>
                <a:ea typeface="+mn-ea"/>
                <a:cs typeface="+mn-cs"/>
              </a:rPr>
              <a:t>used depends </a:t>
            </a:r>
            <a:r>
              <a:rPr lang="en-US" sz="1200" kern="1200" baseline="0" dirty="0" smtClean="0">
                <a:solidFill>
                  <a:schemeClr val="tx1"/>
                </a:solidFill>
                <a:latin typeface="Arial" charset="0"/>
                <a:ea typeface="+mn-ea"/>
                <a:cs typeface="+mn-cs"/>
              </a:rPr>
              <a:t>on what the ISP supports, but options may include static routes or dynamic routing, including RIP, EIGRP, OSPF, IS-IS, or BGP. </a:t>
            </a:r>
          </a:p>
          <a:p>
            <a:r>
              <a:rPr lang="en-US" sz="1200" kern="1200" baseline="0" dirty="0" smtClean="0">
                <a:solidFill>
                  <a:schemeClr val="tx1"/>
                </a:solidFill>
                <a:latin typeface="Arial" charset="0"/>
                <a:ea typeface="+mn-ea"/>
                <a:cs typeface="+mn-cs"/>
              </a:rPr>
              <a:t>Although not typical, different locations could use different routing protocols.</a:t>
            </a: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23</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i="0" dirty="0" smtClean="0"/>
              <a:t>With a connection to a single ISP when no link redundancy is used, the customer is single homed. If the ISP network fails, connectivity to the Internet is interrupted.</a:t>
            </a:r>
          </a:p>
          <a:p>
            <a:pPr lvl="0"/>
            <a:r>
              <a:rPr lang="en-US" i="0" dirty="0" smtClean="0"/>
              <a:t>With a connection to a single ISP, redundancy can be achieved if two links toward the same ISP are used effectively. This is called being dual homed.</a:t>
            </a:r>
          </a:p>
          <a:p>
            <a:r>
              <a:rPr lang="en-US" i="0" dirty="0" smtClean="0"/>
              <a:t>With connections to multiple ISPs, redundancy is built into the design. A customer connected to multiple ISPs is said to be multihomed, and is thus resistant to a single ISP failure.</a:t>
            </a:r>
          </a:p>
          <a:p>
            <a:pPr lvl="0"/>
            <a:r>
              <a:rPr lang="en-US" i="0" dirty="0" smtClean="0"/>
              <a:t>To enhance the resiliency further with connections to multiple ISPs, a customer can have two links toward each ISP. This solution is called being dual </a:t>
            </a:r>
            <a:r>
              <a:rPr lang="en-US" i="0" smtClean="0"/>
              <a:t>multihomed.</a:t>
            </a:r>
            <a:endParaRPr lang="en-US" i="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Depending on the Service-level agreement (SLA) signed with the ISP.</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Depending on the Service-level agreement (SLA) signed with the ISP.</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r>
              <a:rPr lang="en-US" b="1" dirty="0" smtClean="0"/>
              <a:t>Chapter 6 Objectives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Depending on the Service-level agreement (SLA) signed with the ISP.</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Depending on the Service-level agreement (SLA) signed with the ISP.</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32</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33</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5428917-693F-4F4E-8439-097CDBAFE240}" type="slidenum">
              <a:rPr lang="en-US"/>
              <a:pPr/>
              <a:t>34</a:t>
            </a:fld>
            <a:endParaRPr lang="en-US" dirty="0"/>
          </a:p>
        </p:txBody>
      </p:sp>
      <p:sp>
        <p:nvSpPr>
          <p:cNvPr id="919554" name="Rectangle 2"/>
          <p:cNvSpPr>
            <a:spLocks noGrp="1" noRot="1" noChangeAspect="1" noChangeArrowheads="1" noTextEdit="1"/>
          </p:cNvSpPr>
          <p:nvPr>
            <p:ph type="sldImg"/>
          </p:nvPr>
        </p:nvSpPr>
        <p:spPr>
          <a:xfrm>
            <a:off x="1282700" y="571500"/>
            <a:ext cx="4457700" cy="3343275"/>
          </a:xfrm>
          <a:ln/>
        </p:spPr>
      </p:sp>
      <p:sp>
        <p:nvSpPr>
          <p:cNvPr id="919555" name="Rectangle 3"/>
          <p:cNvSpPr>
            <a:spLocks noGrp="1" noChangeArrowheads="1"/>
          </p:cNvSpPr>
          <p:nvPr>
            <p:ph type="body" idx="1"/>
          </p:nvPr>
        </p:nvSpPr>
        <p:spPr>
          <a:xfrm>
            <a:off x="878330" y="4063317"/>
            <a:ext cx="5274847" cy="4380128"/>
          </a:xfrm>
        </p:spPr>
        <p:txBody>
          <a:bodyPr lIns="91507" tIns="45753" rIns="91507" bIns="45753"/>
          <a:lstStyle/>
          <a:p>
            <a:r>
              <a:rPr lang="en-US" dirty="0" smtClean="0"/>
              <a:t>Recall that when BGP is running between routers in different autonomous systems, it is called EBGP. By default, routers running EBGP are directly connected to each other.</a:t>
            </a:r>
          </a:p>
          <a:p>
            <a:r>
              <a:rPr lang="en-US" dirty="0" smtClean="0"/>
              <a:t>An EBGP neighbor is a router outside this autonomous system; an IGP is not run between the EBGP neighbors. For two routers to exchange BGP routing updates, the TCP-reliable transport layer on each side must successfully pass the TCP three-way handshake before the BGP session can be established. Therefore, the IP address used in the BGP </a:t>
            </a:r>
            <a:r>
              <a:rPr lang="en-US" b="1" dirty="0" smtClean="0"/>
              <a:t>neighbor </a:t>
            </a:r>
            <a:r>
              <a:rPr lang="en-US" dirty="0" smtClean="0"/>
              <a:t>command must be reachable without using an IGP, which can be accomplished by pointing at an address that is reachable through a directly connected network or by using static routes to that IP address. Generally, the neighbor address that is used is the address on a directly connected network.</a:t>
            </a: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35</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0EFD733B-CED5-46D2-9DD7-C297D538DAA5}" type="slidenum">
              <a:rPr lang="en-US"/>
              <a:pPr/>
              <a:t>36</a:t>
            </a:fld>
            <a:endParaRPr lang="en-US" dirty="0"/>
          </a:p>
        </p:txBody>
      </p:sp>
      <p:sp>
        <p:nvSpPr>
          <p:cNvPr id="921602" name="Rectangle 2"/>
          <p:cNvSpPr>
            <a:spLocks noGrp="1" noRot="1" noChangeAspect="1" noChangeArrowheads="1" noTextEdit="1"/>
          </p:cNvSpPr>
          <p:nvPr>
            <p:ph type="sldImg"/>
          </p:nvPr>
        </p:nvSpPr>
        <p:spPr>
          <a:xfrm>
            <a:off x="1282700" y="571500"/>
            <a:ext cx="4457700" cy="3343275"/>
          </a:xfrm>
          <a:ln/>
        </p:spPr>
      </p:sp>
      <p:sp>
        <p:nvSpPr>
          <p:cNvPr id="921603" name="Rectangle 3"/>
          <p:cNvSpPr>
            <a:spLocks noGrp="1" noChangeArrowheads="1"/>
          </p:cNvSpPr>
          <p:nvPr>
            <p:ph type="body" idx="1"/>
          </p:nvPr>
        </p:nvSpPr>
        <p:spPr>
          <a:xfrm>
            <a:off x="878330" y="4063317"/>
            <a:ext cx="5274847" cy="4380128"/>
          </a:xfrm>
        </p:spPr>
        <p:txBody>
          <a:bodyPr lIns="91507" tIns="45753" rIns="91507" bIns="45753"/>
          <a:lstStyle/>
          <a:p>
            <a:pPr>
              <a:lnSpc>
                <a:spcPct val="80000"/>
              </a:lnSpc>
            </a:pPr>
            <a:r>
              <a:rPr lang="en-US" dirty="0" smtClean="0"/>
              <a:t>Recall that BGP that runs between routers within the same autonomous system is called IBGP. IBGP runs within an autonomous system to exchange BGP information so that all BGP speakers have the same BGP routing information about outside autonomous systems.</a:t>
            </a:r>
          </a:p>
          <a:p>
            <a:pPr>
              <a:lnSpc>
                <a:spcPct val="80000"/>
              </a:lnSpc>
            </a:pPr>
            <a:r>
              <a:rPr lang="en-US" dirty="0" smtClean="0"/>
              <a:t>Routers running IBGP do not have to be directly connected to each other as long as they can reach each other so that TCP handshaking can be performed to set up the BGP neighbor relationships. The IBGP neighbor can be reached by a directly connected network, static routes, or by the internal routing protocol. Because multiple paths generally exist within an autonomous system to reach the other IBGP routers, a loopback address is generally used in the BGP </a:t>
            </a:r>
            <a:r>
              <a:rPr lang="en-US" b="1" dirty="0" smtClean="0"/>
              <a:t>neighbor</a:t>
            </a:r>
            <a:r>
              <a:rPr lang="en-US" dirty="0" smtClean="0"/>
              <a:t> command to establish the IBGP sessions.</a:t>
            </a:r>
            <a:endParaRPr lang="en-US" b="1" dirty="0" smtClean="0"/>
          </a:p>
          <a:p>
            <a:pPr>
              <a:lnSpc>
                <a:spcPct val="80000"/>
              </a:lnSpc>
              <a:buFontTx/>
              <a:buNone/>
            </a:pPr>
            <a:endParaRPr lang="en-US" b="1" dirty="0" smtClean="0"/>
          </a:p>
          <a:p>
            <a:pPr>
              <a:lnSpc>
                <a:spcPct val="80000"/>
              </a:lnSpc>
              <a:buFontTx/>
              <a:buNone/>
            </a:pPr>
            <a:r>
              <a:rPr lang="en-US" b="1" dirty="0" smtClean="0"/>
              <a:t>Example: Internal BGP</a:t>
            </a:r>
          </a:p>
          <a:p>
            <a:pPr>
              <a:lnSpc>
                <a:spcPct val="80000"/>
              </a:lnSpc>
            </a:pPr>
            <a:r>
              <a:rPr lang="en-US" dirty="0" smtClean="0"/>
              <a:t>When multiple routers in an autonomous system are running BGP, they exchange BGP routing updates with one another. In the figure, routers A, D, and C learn the paths to the external autonomous systems from their respective EBGP neighbors (Z, Y, and X). If the link between D and Y goes down, D must learn new routes to the external autonomous systems. Other BGP routers within AS 65500 that were using D to get to external networks must also be informed that the path through D is not available. Those BGP routers within AS 65500 need to have the alternate paths through routers A and C in their BGP forwarding database. You must set up IBGP sessions between all BGP routers in AS 65500, so each router within the autonomous system learns about paths to the external networks via IBGP.</a:t>
            </a: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Because the current Internet routing table is very large, redistributing all the BGP routes into an IGP is not a scalable way for the interior routers within an autonomous system to learn about the external networks. </a:t>
            </a:r>
          </a:p>
          <a:p>
            <a:r>
              <a:rPr lang="en-US" sz="1200" kern="1200" baseline="0" dirty="0" smtClean="0">
                <a:solidFill>
                  <a:schemeClr val="tx1"/>
                </a:solidFill>
                <a:latin typeface="Arial" charset="0"/>
                <a:ea typeface="+mn-ea"/>
                <a:cs typeface="+mn-cs"/>
              </a:rPr>
              <a:t>Another method that you can use is to run IBGP on all routers within the autonomous system.</a:t>
            </a:r>
          </a:p>
          <a:p>
            <a:r>
              <a:rPr lang="en-US" sz="1200" kern="1200" baseline="0" dirty="0" smtClean="0">
                <a:solidFill>
                  <a:schemeClr val="tx1"/>
                </a:solidFill>
                <a:latin typeface="Arial" charset="0"/>
                <a:ea typeface="+mn-ea"/>
                <a:cs typeface="+mn-cs"/>
              </a:rPr>
              <a:t>It is important to know that all routers in the path between IBGP neighbors within an autonomous system, known as the transit path, must also be running BGP. </a:t>
            </a:r>
          </a:p>
          <a:p>
            <a:pPr lvl="1"/>
            <a:r>
              <a:rPr lang="en-US" sz="1200" kern="1200" baseline="0" dirty="0" smtClean="0">
                <a:solidFill>
                  <a:schemeClr val="tx1"/>
                </a:solidFill>
                <a:latin typeface="Arial" charset="0"/>
                <a:ea typeface="+mn-ea"/>
                <a:cs typeface="+mn-cs"/>
              </a:rPr>
              <a:t>These IBGP sessions must be fully meshed.</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38</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Because the current Internet routing table is very large, redistributing all the BGP routes into an IGP is not a scalable way for the interior routers within an autonomous system to learn about the external networks. </a:t>
            </a:r>
          </a:p>
          <a:p>
            <a:r>
              <a:rPr lang="en-US" sz="1200" kern="1200" baseline="0" dirty="0" smtClean="0">
                <a:solidFill>
                  <a:schemeClr val="tx1"/>
                </a:solidFill>
                <a:latin typeface="Arial" charset="0"/>
                <a:ea typeface="+mn-ea"/>
                <a:cs typeface="+mn-cs"/>
              </a:rPr>
              <a:t>Another method that you can use is to run IBGP on all routers within the autonomous system.</a:t>
            </a:r>
          </a:p>
          <a:p>
            <a:r>
              <a:rPr lang="en-US" sz="1200" kern="1200" baseline="0" dirty="0" smtClean="0">
                <a:solidFill>
                  <a:schemeClr val="tx1"/>
                </a:solidFill>
                <a:latin typeface="Arial" charset="0"/>
                <a:ea typeface="+mn-ea"/>
                <a:cs typeface="+mn-cs"/>
              </a:rPr>
              <a:t>It is important to know that all routers in the path between IBGP neighbors within an autonomous system, known as the transit path, must also be running BGP. </a:t>
            </a:r>
          </a:p>
          <a:p>
            <a:pPr lvl="1"/>
            <a:r>
              <a:rPr lang="en-US" sz="1200" kern="1200" baseline="0" dirty="0" smtClean="0">
                <a:solidFill>
                  <a:schemeClr val="tx1"/>
                </a:solidFill>
                <a:latin typeface="Arial" charset="0"/>
                <a:ea typeface="+mn-ea"/>
                <a:cs typeface="+mn-cs"/>
              </a:rPr>
              <a:t>These IBGP sessions must be fully meshed.</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39</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Because the current Internet routing table is very large, redistributing all the BGP routes into an IGP is not a scalable way for the interior routers within an autonomous system to learn about the external networks. </a:t>
            </a:r>
          </a:p>
          <a:p>
            <a:r>
              <a:rPr lang="en-US" sz="1200" kern="1200" baseline="0" dirty="0" smtClean="0">
                <a:solidFill>
                  <a:schemeClr val="tx1"/>
                </a:solidFill>
                <a:latin typeface="Arial" charset="0"/>
                <a:ea typeface="+mn-ea"/>
                <a:cs typeface="+mn-cs"/>
              </a:rPr>
              <a:t>Another method that you can use is to run IBGP on all routers within the autonomous system.</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40</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nSpc>
                <a:spcPct val="70000"/>
              </a:lnSpc>
            </a:pPr>
            <a:r>
              <a:rPr lang="en-US" sz="1200" dirty="0" smtClean="0"/>
              <a:t>Enterprise AS 65500 in the above figure is learning routes from both ISP-A and ISP-B via EBGP and is also running IBGP on all of its routers. </a:t>
            </a:r>
          </a:p>
          <a:p>
            <a:pPr>
              <a:lnSpc>
                <a:spcPct val="70000"/>
              </a:lnSpc>
            </a:pPr>
            <a:r>
              <a:rPr lang="en-US" sz="1200" dirty="0" smtClean="0"/>
              <a:t>AS 65500 learns about routes and chooses the best way to each one based on the configuration of the routers in the autonomous system and the BGP routes passed from the ISPs. </a:t>
            </a:r>
          </a:p>
          <a:p>
            <a:pPr>
              <a:lnSpc>
                <a:spcPct val="70000"/>
              </a:lnSpc>
            </a:pPr>
            <a:r>
              <a:rPr lang="en-US" sz="1200" dirty="0" smtClean="0"/>
              <a:t>If one of the connections to the ISPs goes down, traffic will be sent through the other ISP. </a:t>
            </a:r>
          </a:p>
          <a:p>
            <a:pPr>
              <a:lnSpc>
                <a:spcPct val="70000"/>
              </a:lnSpc>
            </a:pPr>
            <a:r>
              <a:rPr lang="en-US" sz="1200" dirty="0" smtClean="0"/>
              <a:t>One of the routes that AS 65500 learns from ISP-A is the route to 172.18.0.0/16. If that route is passed through AS 65500 using IBGP and is mistakenly announced to ISP-B, then ISP-B may decide that the best way to get to 172.18.0.0/16 is through AS 65500, instead of through the Internet. AS 65500 would then be considered a transit autonomous system, which is a very undesirable situation. AS 65500 wants to have a redundant Internet connection, but does not want to act as a transit autonomous system between the two ISPs. Careful BGP configuration is required to avoid this situation. </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280EC46-7C8C-47DD-8D6B-2567605D7324}" type="slidenum">
              <a:rPr lang="en-US"/>
              <a:pPr/>
              <a:t>5</a:t>
            </a:fld>
            <a:endParaRPr lang="en-US" dirty="0"/>
          </a:p>
        </p:txBody>
      </p:sp>
      <p:sp>
        <p:nvSpPr>
          <p:cNvPr id="909314" name="Rectangle 2"/>
          <p:cNvSpPr>
            <a:spLocks noGrp="1" noRot="1" noChangeAspect="1" noChangeArrowheads="1" noTextEdit="1"/>
          </p:cNvSpPr>
          <p:nvPr>
            <p:ph type="sldImg"/>
          </p:nvPr>
        </p:nvSpPr>
        <p:spPr>
          <a:ln/>
        </p:spPr>
      </p:sp>
      <p:sp>
        <p:nvSpPr>
          <p:cNvPr id="90931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nSpc>
                <a:spcPct val="70000"/>
              </a:lnSpc>
            </a:pPr>
            <a:r>
              <a:rPr lang="en-US" sz="1200" dirty="0" smtClean="0"/>
              <a:t>The first multihoming option is to receive only a default route from each ISP. This configuration requires the least resources within the autonomous system because a default route is used to reach any external destinations. The autonomous system sends all its routes to the ISPs, which process and pass them on to other autonomous systems.</a:t>
            </a:r>
          </a:p>
          <a:p>
            <a:pPr>
              <a:lnSpc>
                <a:spcPct val="70000"/>
              </a:lnSpc>
            </a:pPr>
            <a:r>
              <a:rPr lang="en-US" sz="1200" dirty="0" smtClean="0"/>
              <a:t>If a router in the autonomous system learns about multiple default routes, the local interior routing protocol installs the best default route into the routing table. From the perspective of this router, it takes the default route with the least-cost IGP metric. This IGP default route will route packets destined to the external networks to an edge router of this autonomous system, which is running EBGP with the ISPs. The edge router will use the BGP default route to reach all external networks.</a:t>
            </a:r>
          </a:p>
          <a:p>
            <a:pPr>
              <a:lnSpc>
                <a:spcPct val="70000"/>
              </a:lnSpc>
            </a:pPr>
            <a:r>
              <a:rPr lang="en-US" sz="1200" dirty="0" smtClean="0"/>
              <a:t>The route that inbound packets take to reach the autonomous system is decided outside the autonomous system (within the ISPs and other autonomous systems).</a:t>
            </a:r>
          </a:p>
          <a:p>
            <a:pPr>
              <a:lnSpc>
                <a:spcPct val="70000"/>
              </a:lnSpc>
            </a:pPr>
            <a:r>
              <a:rPr lang="en-US" sz="1200" dirty="0" smtClean="0"/>
              <a:t>Regional ISPs that have multiple connections to national or international ISPs commonly implement this option. The regional ISPs do not use BGP for path manipulation; however, they require the capability of adding new customers as well as the networks of the customers. If the regional ISP does not use BGP, then each time that the regional ISP adds a new set of networks, the customers must wait until the national ISPs add these networks to their BGP process and place static routes pointing at the regional ISP. By running EBGP with the national or international ISPs, the regional ISP needs to add only the new networks of the customers to its BGP process. These new networks automatically propagate across the Internet with minimal delay.</a:t>
            </a:r>
          </a:p>
          <a:p>
            <a:pPr>
              <a:lnSpc>
                <a:spcPct val="70000"/>
              </a:lnSpc>
            </a:pPr>
            <a:r>
              <a:rPr lang="en-US" sz="1200" dirty="0" smtClean="0"/>
              <a:t>A customer that chooses to receive default routes from all providers must understand the following limitations of this option:</a:t>
            </a:r>
          </a:p>
          <a:p>
            <a:pPr>
              <a:lnSpc>
                <a:spcPct val="70000"/>
              </a:lnSpc>
            </a:pPr>
            <a:r>
              <a:rPr lang="en-US" sz="1200" dirty="0" smtClean="0"/>
              <a:t>Path manipulation cannot be performed because only a single route is being received from each ISP.</a:t>
            </a:r>
          </a:p>
          <a:p>
            <a:pPr>
              <a:lnSpc>
                <a:spcPct val="70000"/>
              </a:lnSpc>
            </a:pPr>
            <a:r>
              <a:rPr lang="en-US" sz="1200" dirty="0" smtClean="0"/>
              <a:t>Bandwidth manipulation is extremely difficult and can be accomplished only by manipulating the IGP metric of the default route.</a:t>
            </a:r>
          </a:p>
          <a:p>
            <a:pPr>
              <a:lnSpc>
                <a:spcPct val="70000"/>
              </a:lnSpc>
            </a:pPr>
            <a:r>
              <a:rPr lang="en-US" sz="1200" dirty="0" smtClean="0"/>
              <a:t>Diverting some of the traffic from one exit point to another is challenging because all destinations are using the same default route for path selection.</a:t>
            </a:r>
            <a:endParaRPr lang="en-US" sz="1200" b="1" dirty="0" smtClean="0"/>
          </a:p>
          <a:p>
            <a:pPr>
              <a:lnSpc>
                <a:spcPct val="70000"/>
              </a:lnSpc>
              <a:buFontTx/>
              <a:buNone/>
            </a:pPr>
            <a:endParaRPr lang="en-US" sz="1200" b="1" dirty="0" smtClean="0"/>
          </a:p>
          <a:p>
            <a:pPr>
              <a:lnSpc>
                <a:spcPct val="70000"/>
              </a:lnSpc>
              <a:buFontTx/>
              <a:buNone/>
            </a:pPr>
            <a:r>
              <a:rPr lang="en-US" sz="1200" b="1" dirty="0" smtClean="0"/>
              <a:t>Example: Default Routes from All Providers</a:t>
            </a:r>
          </a:p>
          <a:p>
            <a:pPr>
              <a:lnSpc>
                <a:spcPct val="70000"/>
              </a:lnSpc>
            </a:pPr>
            <a:r>
              <a:rPr lang="en-US" sz="1200" dirty="0" smtClean="0"/>
              <a:t>In the above figure, AS 65000 and AS 65250 send default routes into AS 65500. The ISP that a specific router within AS 65500 uses to reach any external address is decided by the IGP metric that is used to reach the default route within the autonomous system.</a:t>
            </a:r>
          </a:p>
          <a:p>
            <a:pPr>
              <a:lnSpc>
                <a:spcPct val="70000"/>
              </a:lnSpc>
            </a:pPr>
            <a:r>
              <a:rPr lang="en-US" sz="1200" dirty="0" smtClean="0"/>
              <a:t>For example, if you use RIP within AS 65500, router C selects the route with the lowest hop count to the default route when sending packets to network 172.16.0.0.</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43</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nSpc>
                <a:spcPct val="70000"/>
              </a:lnSpc>
            </a:pPr>
            <a:r>
              <a:rPr lang="en-US" dirty="0" smtClean="0"/>
              <a:t>In the second design option for multihoming, all ISPs pass default routes plus select specific routes to the autonomous system.</a:t>
            </a:r>
          </a:p>
          <a:p>
            <a:pPr>
              <a:lnSpc>
                <a:spcPct val="70000"/>
              </a:lnSpc>
            </a:pPr>
            <a:r>
              <a:rPr lang="en-US" dirty="0" smtClean="0"/>
              <a:t>An enterprise running EBGP with an ISP that wants a partial routing table generally receives the networks that the ISP and its other customers own. The enterprise can also receive the routes from any other autonomous system.</a:t>
            </a:r>
          </a:p>
          <a:p>
            <a:pPr>
              <a:lnSpc>
                <a:spcPct val="70000"/>
              </a:lnSpc>
            </a:pPr>
            <a:r>
              <a:rPr lang="en-US" dirty="0" smtClean="0"/>
              <a:t>Major ISPs are assigned between 2000 and 10,000 CIDR blocks of IP addresses from the IANA, which they reassign to their customers. If the ISP passes this information to a customer that wants only a partial BGP routing table, the customer can redistribute these routes into its IGP. The internal routers of the customer (these routers are not running BGP) can then receive these routes via redistribution. They can take the nearest exit point based upon the best metric of specific networks instead of taking the nearest exit point based on the default route.</a:t>
            </a:r>
          </a:p>
          <a:p>
            <a:pPr>
              <a:lnSpc>
                <a:spcPct val="70000"/>
              </a:lnSpc>
            </a:pPr>
            <a:r>
              <a:rPr lang="en-US" dirty="0" smtClean="0"/>
              <a:t>Acquiring a partial BGP table from each provider is beneficial because path selection will be more predictable than when using a default route.</a:t>
            </a:r>
            <a:endParaRPr lang="en-US" b="1" dirty="0" smtClean="0"/>
          </a:p>
          <a:p>
            <a:pPr>
              <a:lnSpc>
                <a:spcPct val="70000"/>
              </a:lnSpc>
              <a:buFontTx/>
              <a:buNone/>
            </a:pPr>
            <a:endParaRPr lang="en-US" b="1" dirty="0" smtClean="0"/>
          </a:p>
          <a:p>
            <a:pPr>
              <a:lnSpc>
                <a:spcPct val="70000"/>
              </a:lnSpc>
              <a:buFontTx/>
              <a:buNone/>
            </a:pPr>
            <a:r>
              <a:rPr lang="en-US" b="1" dirty="0" smtClean="0"/>
              <a:t>Example: Default Routes from All Providers and Partial Table</a:t>
            </a:r>
          </a:p>
          <a:p>
            <a:pPr>
              <a:lnSpc>
                <a:spcPct val="70000"/>
              </a:lnSpc>
            </a:pPr>
            <a:r>
              <a:rPr lang="en-US" dirty="0" smtClean="0"/>
              <a:t>In this figure, ISPs in AS 65000 and AS 64900 send default routes and the routes that each ISP owns to AS 64500. The enterprise (AS 64500) asked both providers to also send routes to networks in AS 64520 due to the amount of traffic between AS 64520 and AS 64500.</a:t>
            </a:r>
          </a:p>
          <a:p>
            <a:pPr>
              <a:lnSpc>
                <a:spcPct val="70000"/>
              </a:lnSpc>
            </a:pPr>
            <a:r>
              <a:rPr lang="en-US" dirty="0" smtClean="0"/>
              <a:t>By running IBGP between the internal routers within AS 64500, AS 64500 can choose the optimal path to reach the customer networks (AS 64520 in this case). The routes to AS 64100 and to other autonomous systems not shown in the figure that are not specifically advertised to AS 64500 by ISP A and ISP B are decided by the IGP metric that is used to reach the default route within the autonomous system.</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44</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mn-cs"/>
              </a:rPr>
              <a:t>In the third multihoming option, all ISPs pass all routes to the autonomous system, and IBGP is run on at least all the routers in the transit path in this autonomous system. </a:t>
            </a:r>
          </a:p>
          <a:p>
            <a:pPr lvl="1"/>
            <a:r>
              <a:rPr lang="en-US" sz="1200" kern="1200" baseline="0" dirty="0" smtClean="0">
                <a:solidFill>
                  <a:schemeClr val="tx1"/>
                </a:solidFill>
                <a:latin typeface="Arial" charset="0"/>
                <a:ea typeface="+mn-ea"/>
                <a:cs typeface="+mn-cs"/>
              </a:rPr>
              <a:t>This option allows the internal routers of the autonomous system to take the path through the best ISP for each route.</a:t>
            </a:r>
          </a:p>
          <a:p>
            <a:pPr lvl="1"/>
            <a:r>
              <a:rPr lang="en-US" sz="1200" kern="1200" baseline="0" dirty="0" smtClean="0">
                <a:solidFill>
                  <a:schemeClr val="tx1"/>
                </a:solidFill>
                <a:latin typeface="Arial" charset="0"/>
                <a:ea typeface="+mn-ea"/>
                <a:cs typeface="+mn-cs"/>
              </a:rPr>
              <a:t>This configuration requires a lot of resources within the autonomous system because it must process all the external routes.</a:t>
            </a:r>
          </a:p>
          <a:p>
            <a:pPr lvl="1"/>
            <a:r>
              <a:rPr lang="en-US" sz="1200" kern="1200" baseline="0" dirty="0" smtClean="0">
                <a:solidFill>
                  <a:schemeClr val="tx1"/>
                </a:solidFill>
                <a:latin typeface="Arial" charset="0"/>
                <a:ea typeface="+mn-ea"/>
                <a:cs typeface="+mn-cs"/>
              </a:rPr>
              <a:t>The autonomous system sends all of its routes to the ISPs, which process the routes and pass them to other autonomous systems.</a:t>
            </a:r>
          </a:p>
          <a:p>
            <a:r>
              <a:rPr lang="en-US" sz="1200" kern="1200" baseline="0" dirty="0" smtClean="0">
                <a:solidFill>
                  <a:schemeClr val="tx1"/>
                </a:solidFill>
                <a:latin typeface="Arial" charset="0"/>
                <a:ea typeface="+mn-ea"/>
                <a:cs typeface="+mn-cs"/>
              </a:rPr>
              <a:t>The figure illustrates an example. ISP A autonomous system 65000 and ISP B autonomous system 64900 send all routes into Enterprise autonomous system 64500. </a:t>
            </a:r>
          </a:p>
          <a:p>
            <a:r>
              <a:rPr lang="en-US" sz="1200" kern="1200" baseline="0" dirty="0" smtClean="0">
                <a:solidFill>
                  <a:schemeClr val="tx1"/>
                </a:solidFill>
                <a:latin typeface="Arial" charset="0"/>
                <a:ea typeface="+mn-ea"/>
                <a:cs typeface="+mn-cs"/>
              </a:rPr>
              <a:t>The ISP that a specific router within autonomous system 64500 uses to reach the external networks is determined by BGP. The routers in autonomous system 64500 can be configured to influence the path to certain networks. For example, Router A and Router B can influence the outbound traffic from autonomous system 64500.</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45</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C47A1699-1749-474E-AB17-FB31CB60AFF9}" type="slidenum">
              <a:rPr lang="en-US"/>
              <a:pPr/>
              <a:t>52</a:t>
            </a:fld>
            <a:endParaRPr lang="en-US" dirty="0"/>
          </a:p>
        </p:txBody>
      </p:sp>
      <p:sp>
        <p:nvSpPr>
          <p:cNvPr id="821250" name="Rectangle 2"/>
          <p:cNvSpPr>
            <a:spLocks noGrp="1" noRot="1" noChangeAspect="1" noChangeArrowheads="1" noTextEdit="1"/>
          </p:cNvSpPr>
          <p:nvPr>
            <p:ph type="sldImg"/>
          </p:nvPr>
        </p:nvSpPr>
        <p:spPr>
          <a:ln/>
        </p:spPr>
      </p:sp>
      <p:sp>
        <p:nvSpPr>
          <p:cNvPr id="821251" name="Rectangle 3"/>
          <p:cNvSpPr>
            <a:spLocks noGrp="1" noChangeArrowheads="1"/>
          </p:cNvSpPr>
          <p:nvPr>
            <p:ph type="body" idx="1"/>
          </p:nvPr>
        </p:nvSpPr>
        <p:spPr/>
        <p:txBody>
          <a:bodyPr/>
          <a:lstStyle/>
          <a:p>
            <a:r>
              <a:rPr lang="en-US" dirty="0"/>
              <a:t>A router running BGP keeps its own tables to store BGP information that it receives from and sends to other routers, including a neighbor table, a BGP table (also called a forwarding database or topology database), and an IP routing table.</a:t>
            </a:r>
          </a:p>
          <a:p>
            <a:r>
              <a:rPr lang="en-US" dirty="0"/>
              <a:t>For BGP to establish an adjacency, you must configure it explicitly for each neighbor. BGP forms a TCP relationship with each of the configured neighbors and keeps track of the state of these relationships by periodically sending a BGP/TCP keepalive message.</a:t>
            </a:r>
          </a:p>
          <a:p>
            <a:r>
              <a:rPr lang="en-US" dirty="0"/>
              <a:t>The BGP sends BGP/TCP keepalives by default every 60 seconds.</a:t>
            </a:r>
          </a:p>
          <a:p>
            <a:r>
              <a:rPr lang="en-US" dirty="0"/>
              <a:t>After establishing an adjacency, the neighbors exchange the BGP routes that are in their IP routing table. Each router collects these routes from each neighbor that successfully establishes an adjacency and then places them in its BGP forwarding database. All routes that have been learned from each neighbor are placed into the BGP forwarding database. The best routes for each network are selected from the BGP forwarding database using the BGP route selection process and then offered to the IP routing table.</a:t>
            </a:r>
          </a:p>
          <a:p>
            <a:r>
              <a:rPr lang="en-US" dirty="0"/>
              <a:t>Each router compares the offered BGP routes to any other possible paths to those networks, and the best route, based on administrative distance, is installed in the IP routing table.</a:t>
            </a:r>
          </a:p>
          <a:p>
            <a:r>
              <a:rPr lang="en-US" dirty="0"/>
              <a:t>EBGP routes (BGP routes learned from an external autonomous system) have an administrative distance of 20. IBGP routes (BGP routes learned from within the autonomous system) have an administrative distance of 200.</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Messages may be between 19 and 4096 bytes long. </a:t>
            </a:r>
          </a:p>
          <a:p>
            <a:r>
              <a:rPr lang="en-US" dirty="0" smtClean="0"/>
              <a:t>All begin with the same 3 field header:</a:t>
            </a:r>
          </a:p>
          <a:p>
            <a:pPr lvl="1"/>
            <a:r>
              <a:rPr lang="en-US" dirty="0" smtClean="0"/>
              <a:t>Marker field (</a:t>
            </a:r>
            <a:r>
              <a:rPr lang="en-US" smtClean="0"/>
              <a:t>16-bytes) - Used </a:t>
            </a:r>
            <a:r>
              <a:rPr lang="en-US" dirty="0" smtClean="0"/>
              <a:t>either to authenticate BGP messages or to detect loss of synchronization between two BGP peers</a:t>
            </a:r>
          </a:p>
          <a:p>
            <a:pPr lvl="1"/>
            <a:r>
              <a:rPr lang="en-US" dirty="0" smtClean="0"/>
              <a:t>Length field (</a:t>
            </a:r>
            <a:r>
              <a:rPr lang="en-US" smtClean="0"/>
              <a:t>2-bytes) - Indicates </a:t>
            </a:r>
            <a:r>
              <a:rPr lang="en-US" dirty="0" smtClean="0"/>
              <a:t>the total BGP message length, including the header. </a:t>
            </a:r>
          </a:p>
          <a:p>
            <a:pPr lvl="1"/>
            <a:r>
              <a:rPr lang="en-US" smtClean="0"/>
              <a:t>Type </a:t>
            </a:r>
            <a:r>
              <a:rPr lang="en-US" dirty="0" smtClean="0"/>
              <a:t>field (1 </a:t>
            </a:r>
            <a:r>
              <a:rPr lang="en-US" smtClean="0"/>
              <a:t>byte)</a:t>
            </a:r>
            <a:r>
              <a:rPr lang="en-US" baseline="0" smtClean="0"/>
              <a:t> - </a:t>
            </a:r>
            <a:r>
              <a:rPr lang="en-US" smtClean="0"/>
              <a:t>Corresponds </a:t>
            </a:r>
            <a:r>
              <a:rPr lang="en-US" dirty="0" smtClean="0"/>
              <a:t>to one of the four BGP message types.</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Unreachable Routes information</a:t>
            </a:r>
            <a:r>
              <a:rPr lang="en-US" b="1" baseline="0" dirty="0" smtClean="0"/>
              <a:t> </a:t>
            </a:r>
            <a:r>
              <a:rPr lang="en-US" dirty="0" smtClean="0"/>
              <a:t>a list of routing updates that are no longer reachable and that need to be removed (if</a:t>
            </a:r>
            <a:r>
              <a:rPr lang="en-US" baseline="0" dirty="0" smtClean="0"/>
              <a:t> any) </a:t>
            </a:r>
            <a:r>
              <a:rPr lang="en-US" dirty="0" smtClean="0"/>
              <a:t>from the BGP routing table. </a:t>
            </a:r>
          </a:p>
          <a:p>
            <a:pPr lvl="1"/>
            <a:r>
              <a:rPr lang="en-US" dirty="0" smtClean="0"/>
              <a:t>Withdrawn routes have the same format as NLRI.</a:t>
            </a:r>
          </a:p>
          <a:p>
            <a:r>
              <a:rPr lang="en-US" sz="1200" b="1" kern="1200" baseline="0" dirty="0" smtClean="0">
                <a:solidFill>
                  <a:schemeClr val="tx1"/>
                </a:solidFill>
                <a:latin typeface="Arial" charset="0"/>
                <a:ea typeface="+mn-ea"/>
                <a:cs typeface="+mn-cs"/>
              </a:rPr>
              <a:t>Path Attributes Information: </a:t>
            </a:r>
            <a:r>
              <a:rPr lang="en-US" sz="1200" b="0" kern="1200" baseline="0" dirty="0" smtClean="0">
                <a:solidFill>
                  <a:schemeClr val="tx1"/>
                </a:solidFill>
                <a:latin typeface="Arial" charset="0"/>
                <a:ea typeface="+mn-ea"/>
                <a:cs typeface="+mn-cs"/>
              </a:rPr>
              <a:t>The AS-path, origin, local preference, and so forth. </a:t>
            </a:r>
          </a:p>
          <a:p>
            <a:pPr lvl="1"/>
            <a:r>
              <a:rPr lang="en-US" sz="1200" b="0" kern="1200" baseline="0" dirty="0" smtClean="0">
                <a:solidFill>
                  <a:schemeClr val="tx1"/>
                </a:solidFill>
                <a:latin typeface="Arial" charset="0"/>
                <a:ea typeface="+mn-ea"/>
                <a:cs typeface="+mn-cs"/>
              </a:rPr>
              <a:t>Each path attribute includes the attribute type, attribute length, and attribute value (TLV). </a:t>
            </a:r>
          </a:p>
          <a:p>
            <a:pPr lvl="1"/>
            <a:r>
              <a:rPr lang="en-US" sz="1200" b="0" kern="1200" baseline="0" dirty="0" smtClean="0">
                <a:solidFill>
                  <a:schemeClr val="tx1"/>
                </a:solidFill>
                <a:latin typeface="Arial" charset="0"/>
                <a:ea typeface="+mn-ea"/>
                <a:cs typeface="+mn-cs"/>
              </a:rPr>
              <a:t>The attribute type consists of the attribute flags, followed by the attribute type code.</a:t>
            </a:r>
          </a:p>
          <a:p>
            <a:r>
              <a:rPr lang="en-US" sz="1200" b="1" kern="1200" baseline="0" dirty="0" smtClean="0">
                <a:solidFill>
                  <a:schemeClr val="tx1"/>
                </a:solidFill>
                <a:latin typeface="Arial" charset="0"/>
                <a:ea typeface="+mn-ea"/>
                <a:cs typeface="+mn-cs"/>
              </a:rPr>
              <a:t>Network layer reachability information (NLRI): </a:t>
            </a:r>
            <a:r>
              <a:rPr lang="en-US" sz="1200" b="0" kern="1200" baseline="0" dirty="0" smtClean="0">
                <a:solidFill>
                  <a:schemeClr val="tx1"/>
                </a:solidFill>
                <a:latin typeface="Arial" charset="0"/>
                <a:ea typeface="+mn-ea"/>
                <a:cs typeface="+mn-cs"/>
              </a:rPr>
              <a:t>A list of networks (IP address prefixes and their prefix lengths) that can be reached by this path.</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57</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path attibute Length is a 2-octet unsigned integer indicates the total length of the Path Attributes field in octets. </a:t>
            </a:r>
          </a:p>
          <a:p>
            <a:pPr lvl="1"/>
            <a:r>
              <a:rPr lang="en-US" dirty="0" smtClean="0"/>
              <a:t>Its value must allow the length of the Network Layer Reachability field to be determined as specified below. </a:t>
            </a:r>
          </a:p>
          <a:p>
            <a:pPr lvl="1"/>
            <a:r>
              <a:rPr lang="en-US" dirty="0" smtClean="0"/>
              <a:t>A value of 0 indicates that no Network Layer Reachability Information field is present in this UPDATE message. </a:t>
            </a:r>
          </a:p>
          <a:p>
            <a:pPr lvl="0"/>
            <a:r>
              <a:rPr lang="en-US" dirty="0" smtClean="0"/>
              <a:t>The first bit of the Path Attributes flags field indicates whether the attribute is optional or well known. </a:t>
            </a:r>
          </a:p>
          <a:p>
            <a:r>
              <a:rPr lang="en-US" dirty="0" smtClean="0"/>
              <a:t>The second bit indicates whether an optional attribute is transitive or nontransitive.</a:t>
            </a:r>
          </a:p>
          <a:p>
            <a:r>
              <a:rPr lang="en-US" dirty="0" smtClean="0"/>
              <a:t>The third bit indicates whether a transitive attribute is partial or complete. </a:t>
            </a:r>
          </a:p>
          <a:p>
            <a:r>
              <a:rPr lang="en-US" dirty="0" smtClean="0"/>
              <a:t>The fourth bit indicates whether the attribute length field is 1 or 2 bytes. </a:t>
            </a:r>
          </a:p>
          <a:p>
            <a:r>
              <a:rPr lang="en-US" dirty="0" smtClean="0"/>
              <a:t>The rest of the flag bits are unused and are set to 0.</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63</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Wireshark capture of a</a:t>
            </a:r>
            <a:r>
              <a:rPr lang="en-US" baseline="0" dirty="0" smtClean="0"/>
              <a:t> BGP update message.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64</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b="1" dirty="0" smtClean="0"/>
              <a:t>Note</a:t>
            </a:r>
            <a:r>
              <a:rPr lang="en-US" dirty="0" smtClean="0"/>
              <a:t>:</a:t>
            </a:r>
          </a:p>
          <a:p>
            <a:pPr lvl="0"/>
            <a:r>
              <a:rPr lang="en-US" dirty="0" smtClean="0"/>
              <a:t>MED influences inbound traffic to an AS.</a:t>
            </a:r>
          </a:p>
          <a:p>
            <a:pPr lvl="0"/>
            <a:r>
              <a:rPr lang="en-US" dirty="0" smtClean="0"/>
              <a:t>Local preference influences outbound traffic from an AS.</a:t>
            </a:r>
          </a:p>
          <a:p>
            <a:pPr marL="112713" marR="0" indent="-112713" algn="l" defTabSz="1020763" rtl="0" eaLnBrk="0" fontAlgn="base" latinLnBrk="0" hangingPunct="0">
              <a:lnSpc>
                <a:spcPct val="90000"/>
              </a:lnSpc>
              <a:spcBef>
                <a:spcPct val="50000"/>
              </a:spcBef>
              <a:spcAft>
                <a:spcPct val="0"/>
              </a:spcAft>
              <a:buClrTx/>
              <a:buSzPct val="100000"/>
              <a:buFontTx/>
              <a:buNone/>
              <a:tabLst/>
              <a:defRPr/>
            </a:pPr>
            <a:endParaRPr lang="en-US" sz="1200" b="1" i="0" u="none" strike="noStrike" kern="1200" smtClean="0">
              <a:solidFill>
                <a:schemeClr val="tx1"/>
              </a:solidFill>
              <a:effectLst/>
              <a:latin typeface="Arial" charset="0"/>
              <a:ea typeface="+mn-ea"/>
              <a:cs typeface="+mn-cs"/>
            </a:endParaRPr>
          </a:p>
          <a:p>
            <a:pPr marL="112713" marR="0" indent="-112713" algn="l" defTabSz="1020763" rtl="0" eaLnBrk="0" fontAlgn="base" latinLnBrk="0" hangingPunct="0">
              <a:lnSpc>
                <a:spcPct val="90000"/>
              </a:lnSpc>
              <a:spcBef>
                <a:spcPct val="50000"/>
              </a:spcBef>
              <a:spcAft>
                <a:spcPct val="0"/>
              </a:spcAft>
              <a:buClrTx/>
              <a:buSzPct val="100000"/>
              <a:buFontTx/>
              <a:buNone/>
              <a:tabLst/>
              <a:defRPr/>
            </a:pPr>
            <a:r>
              <a:rPr lang="en-US" sz="1200" b="1" i="0" u="none" strike="noStrike" kern="1200" smtClean="0">
                <a:solidFill>
                  <a:schemeClr val="tx1"/>
                </a:solidFill>
                <a:effectLst/>
                <a:latin typeface="Arial" charset="0"/>
                <a:ea typeface="+mn-ea"/>
                <a:cs typeface="+mn-cs"/>
              </a:rPr>
              <a:t>Note</a:t>
            </a:r>
            <a:r>
              <a:rPr lang="en-US" sz="1200" b="1" i="0" u="none" strike="noStrike" kern="1200" dirty="0" smtClean="0">
                <a:solidFill>
                  <a:schemeClr val="tx1"/>
                </a:solidFill>
                <a:effectLst/>
                <a:latin typeface="Arial" charset="0"/>
                <a:ea typeface="+mn-ea"/>
                <a:cs typeface="+mn-cs"/>
              </a:rPr>
              <a:t>:</a:t>
            </a:r>
            <a:r>
              <a:rPr lang="en-US" sz="1200" kern="1200" dirty="0" smtClean="0">
                <a:solidFill>
                  <a:schemeClr val="tx1"/>
                </a:solidFill>
                <a:latin typeface="Arial" charset="0"/>
                <a:ea typeface="+mn-ea"/>
                <a:cs typeface="+mn-cs"/>
              </a:rPr>
              <a:t> </a:t>
            </a:r>
            <a:r>
              <a:rPr lang="en-US" sz="1200" kern="1200" smtClean="0">
                <a:solidFill>
                  <a:schemeClr val="tx1"/>
                </a:solidFill>
                <a:latin typeface="Arial" charset="0"/>
                <a:ea typeface="+mn-ea"/>
                <a:cs typeface="+mn-cs"/>
              </a:rPr>
              <a:t> </a:t>
            </a:r>
          </a:p>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smtClean="0">
                <a:solidFill>
                  <a:schemeClr val="tx1"/>
                </a:solidFill>
                <a:latin typeface="Arial" charset="0"/>
                <a:ea typeface="+mn-ea"/>
                <a:cs typeface="+mn-cs"/>
              </a:rPr>
              <a:t>By </a:t>
            </a:r>
            <a:r>
              <a:rPr lang="en-US" sz="1200" kern="1200" dirty="0" smtClean="0">
                <a:solidFill>
                  <a:schemeClr val="tx1"/>
                </a:solidFill>
                <a:latin typeface="Arial" charset="0"/>
                <a:ea typeface="+mn-ea"/>
                <a:cs typeface="+mn-cs"/>
              </a:rPr>
              <a:t>default, the MED comparison is done only if the neighboring AS is the same for all routes considered. </a:t>
            </a:r>
          </a:p>
          <a:p>
            <a:pPr marL="112713" marR="0" lvl="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For the router to compare metrics from neighbors coming from different autonomous systems, the </a:t>
            </a:r>
            <a:r>
              <a:rPr lang="en-US" sz="1200" b="1" kern="1200" dirty="0" smtClean="0">
                <a:solidFill>
                  <a:schemeClr val="tx1"/>
                </a:solidFill>
                <a:latin typeface="Arial" charset="0"/>
                <a:ea typeface="+mn-ea"/>
                <a:cs typeface="+mn-cs"/>
              </a:rPr>
              <a:t>bgp always-compare-med</a:t>
            </a:r>
            <a:r>
              <a:rPr lang="en-US" sz="1200" kern="1200" dirty="0" smtClean="0">
                <a:solidFill>
                  <a:schemeClr val="tx1"/>
                </a:solidFill>
                <a:latin typeface="Arial" charset="0"/>
                <a:ea typeface="+mn-ea"/>
                <a:cs typeface="+mn-cs"/>
              </a:rPr>
              <a:t> router configuration command must be configured on the router.</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81</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182880" indent="-182880">
              <a:lnSpc>
                <a:spcPct val="100000"/>
              </a:lnSpc>
              <a:buClr>
                <a:schemeClr val="tx1"/>
              </a:buClr>
              <a:buFont typeface="Wingdings" pitchFamily="2" charset="2"/>
              <a:buAutoNum type="arabicPeriod"/>
            </a:pPr>
            <a:r>
              <a:rPr lang="en-US" b="0" smtClean="0">
                <a:solidFill>
                  <a:srgbClr val="000099"/>
                </a:solidFill>
                <a:cs typeface="Arial" pitchFamily="34" charset="0"/>
              </a:rPr>
              <a:t>The</a:t>
            </a:r>
            <a:r>
              <a:rPr lang="en-US" b="1" smtClean="0">
                <a:solidFill>
                  <a:srgbClr val="000099"/>
                </a:solidFill>
                <a:cs typeface="Arial" pitchFamily="34" charset="0"/>
              </a:rPr>
              <a:t> Highest </a:t>
            </a:r>
            <a:r>
              <a:rPr lang="en-US" b="1" dirty="0" smtClean="0">
                <a:solidFill>
                  <a:srgbClr val="000099"/>
                </a:solidFill>
                <a:cs typeface="Arial" pitchFamily="34" charset="0"/>
              </a:rPr>
              <a:t>Weight</a:t>
            </a:r>
            <a:r>
              <a:rPr lang="en-US" b="1" dirty="0" smtClean="0">
                <a:solidFill>
                  <a:schemeClr val="hlink"/>
                </a:solidFill>
                <a:cs typeface="Arial" pitchFamily="34" charset="0"/>
              </a:rPr>
              <a:t> </a:t>
            </a:r>
            <a:r>
              <a:rPr lang="en-US" dirty="0" smtClean="0">
                <a:cs typeface="Arial" pitchFamily="34" charset="0"/>
              </a:rPr>
              <a:t>path</a:t>
            </a:r>
            <a:r>
              <a:rPr lang="en-US" b="1" dirty="0" smtClean="0">
                <a:solidFill>
                  <a:schemeClr val="hlink"/>
                </a:solidFill>
                <a:cs typeface="Arial" pitchFamily="34" charset="0"/>
              </a:rPr>
              <a:t> </a:t>
            </a:r>
            <a:r>
              <a:rPr lang="en-US" smtClean="0">
                <a:cs typeface="Arial" pitchFamily="34" charset="0"/>
              </a:rPr>
              <a:t>is preferred.</a:t>
            </a:r>
            <a:r>
              <a:rPr lang="en-US" baseline="0" smtClean="0">
                <a:cs typeface="Arial" pitchFamily="34" charset="0"/>
              </a:rPr>
              <a:t> </a:t>
            </a:r>
            <a:r>
              <a:rPr lang="en-US" smtClean="0">
                <a:cs typeface="Arial" pitchFamily="34" charset="0"/>
              </a:rPr>
              <a:t>Weight </a:t>
            </a:r>
            <a:r>
              <a:rPr lang="en-US" dirty="0" smtClean="0">
                <a:cs typeface="Arial" pitchFamily="34" charset="0"/>
              </a:rPr>
              <a:t>is a Cisco proprietary parameter.</a:t>
            </a:r>
          </a:p>
          <a:p>
            <a:pPr marL="182880" indent="-182880">
              <a:lnSpc>
                <a:spcPct val="100000"/>
              </a:lnSpc>
              <a:buClr>
                <a:schemeClr val="tx1"/>
              </a:buClr>
              <a:buFont typeface="Wingdings" pitchFamily="2" charset="2"/>
              <a:buAutoNum type="arabicPeriod"/>
            </a:pPr>
            <a:r>
              <a:rPr lang="en-US" dirty="0" smtClean="0">
                <a:cs typeface="Arial" pitchFamily="34" charset="0"/>
              </a:rPr>
              <a:t>Prefer the route with the </a:t>
            </a:r>
            <a:r>
              <a:rPr lang="en-US" b="1" dirty="0" smtClean="0">
                <a:solidFill>
                  <a:srgbClr val="000099"/>
                </a:solidFill>
                <a:cs typeface="Arial" pitchFamily="34" charset="0"/>
              </a:rPr>
              <a:t>Highest Local Preference</a:t>
            </a:r>
            <a:r>
              <a:rPr lang="en-US" b="1" dirty="0" smtClean="0">
                <a:cs typeface="Arial" pitchFamily="34" charset="0"/>
              </a:rPr>
              <a:t>. </a:t>
            </a:r>
            <a:endParaRPr lang="en-US" dirty="0" smtClean="0">
              <a:cs typeface="Arial" pitchFamily="34" charset="0"/>
            </a:endParaRPr>
          </a:p>
          <a:p>
            <a:pPr marL="182880" indent="-182880">
              <a:lnSpc>
                <a:spcPct val="100000"/>
              </a:lnSpc>
              <a:buClr>
                <a:schemeClr val="tx1"/>
              </a:buClr>
              <a:buFont typeface="Wingdings" pitchFamily="2" charset="2"/>
              <a:buAutoNum type="arabicPeriod"/>
            </a:pPr>
            <a:r>
              <a:rPr lang="en-US" dirty="0" smtClean="0">
                <a:cs typeface="Arial" pitchFamily="34" charset="0"/>
              </a:rPr>
              <a:t>Prefer the route that was </a:t>
            </a:r>
            <a:r>
              <a:rPr lang="en-US" b="1" dirty="0" smtClean="0">
                <a:solidFill>
                  <a:srgbClr val="000099"/>
                </a:solidFill>
                <a:cs typeface="Arial" pitchFamily="34" charset="0"/>
              </a:rPr>
              <a:t>Locally Originated</a:t>
            </a:r>
            <a:r>
              <a:rPr lang="en-US" dirty="0" smtClean="0">
                <a:cs typeface="Arial" pitchFamily="34" charset="0"/>
              </a:rPr>
              <a:t> (originated by this router). </a:t>
            </a:r>
          </a:p>
          <a:p>
            <a:pPr marL="182880" indent="-182880">
              <a:lnSpc>
                <a:spcPct val="100000"/>
              </a:lnSpc>
              <a:buClr>
                <a:schemeClr val="tx1"/>
              </a:buClr>
              <a:buFont typeface="Wingdings" pitchFamily="2" charset="2"/>
              <a:buAutoNum type="arabicPeriod" startAt="4"/>
            </a:pPr>
            <a:r>
              <a:rPr lang="en-US" dirty="0" smtClean="0">
                <a:cs typeface="Arial" pitchFamily="34" charset="0"/>
              </a:rPr>
              <a:t>Prefer the route with the </a:t>
            </a:r>
            <a:r>
              <a:rPr lang="en-US" b="1" dirty="0" smtClean="0">
                <a:solidFill>
                  <a:srgbClr val="000099"/>
                </a:solidFill>
                <a:cs typeface="Arial" pitchFamily="34" charset="0"/>
              </a:rPr>
              <a:t>Shortest AS_path</a:t>
            </a:r>
            <a:r>
              <a:rPr lang="en-US" dirty="0" smtClean="0">
                <a:cs typeface="Arial" pitchFamily="34" charset="0"/>
              </a:rPr>
              <a:t>. </a:t>
            </a:r>
          </a:p>
          <a:p>
            <a:pPr marL="182880" indent="-182880">
              <a:lnSpc>
                <a:spcPct val="100000"/>
              </a:lnSpc>
              <a:buClr>
                <a:schemeClr val="tx1"/>
              </a:buClr>
              <a:buFont typeface="Wingdings" pitchFamily="2" charset="2"/>
              <a:buAutoNum type="arabicPeriod" startAt="4"/>
            </a:pPr>
            <a:r>
              <a:rPr lang="en-US" dirty="0" smtClean="0">
                <a:cs typeface="Arial" pitchFamily="34" charset="0"/>
              </a:rPr>
              <a:t>Prefer the route with the </a:t>
            </a:r>
            <a:r>
              <a:rPr lang="en-US" b="1" dirty="0" smtClean="0">
                <a:solidFill>
                  <a:srgbClr val="000099"/>
                </a:solidFill>
                <a:cs typeface="Arial" pitchFamily="34" charset="0"/>
              </a:rPr>
              <a:t>Lowest Origin </a:t>
            </a:r>
            <a:r>
              <a:rPr lang="en-US" b="1" smtClean="0">
                <a:solidFill>
                  <a:srgbClr val="000099"/>
                </a:solidFill>
                <a:cs typeface="Arial" pitchFamily="34" charset="0"/>
              </a:rPr>
              <a:t>Type. </a:t>
            </a:r>
            <a:r>
              <a:rPr lang="en-US" smtClean="0">
                <a:cs typeface="Arial" pitchFamily="34" charset="0"/>
              </a:rPr>
              <a:t>IGP </a:t>
            </a:r>
            <a:r>
              <a:rPr lang="en-US" dirty="0" smtClean="0">
                <a:cs typeface="Arial" pitchFamily="34" charset="0"/>
              </a:rPr>
              <a:t>&lt; EGP &lt; Incomplete. </a:t>
            </a:r>
          </a:p>
          <a:p>
            <a:pPr marL="182880" indent="-182880">
              <a:lnSpc>
                <a:spcPct val="100000"/>
              </a:lnSpc>
              <a:buClr>
                <a:schemeClr val="tx1"/>
              </a:buClr>
              <a:buFont typeface="Wingdings" pitchFamily="2" charset="2"/>
              <a:buAutoNum type="arabicPeriod" startAt="6"/>
            </a:pPr>
            <a:r>
              <a:rPr lang="en-US" dirty="0" smtClean="0">
                <a:cs typeface="Arial" pitchFamily="34" charset="0"/>
              </a:rPr>
              <a:t>Prefer the route with the </a:t>
            </a:r>
            <a:r>
              <a:rPr lang="en-US" b="1" dirty="0" smtClean="0">
                <a:solidFill>
                  <a:srgbClr val="000099"/>
                </a:solidFill>
                <a:cs typeface="Arial" pitchFamily="34" charset="0"/>
              </a:rPr>
              <a:t>Lowest MED</a:t>
            </a:r>
            <a:r>
              <a:rPr lang="en-US" dirty="0" smtClean="0">
                <a:cs typeface="Arial" pitchFamily="34" charset="0"/>
              </a:rPr>
              <a:t>. </a:t>
            </a:r>
          </a:p>
          <a:p>
            <a:pPr marL="182880" indent="-182880">
              <a:lnSpc>
                <a:spcPct val="100000"/>
              </a:lnSpc>
              <a:buClr>
                <a:schemeClr val="tx1"/>
              </a:buClr>
              <a:buFont typeface="Wingdings" pitchFamily="2" charset="2"/>
              <a:buAutoNum type="arabicPeriod" startAt="6"/>
            </a:pPr>
            <a:r>
              <a:rPr lang="en-US" dirty="0" smtClean="0">
                <a:cs typeface="Arial" pitchFamily="34" charset="0"/>
              </a:rPr>
              <a:t>Prefer the</a:t>
            </a:r>
            <a:r>
              <a:rPr lang="en-US" b="1" dirty="0" smtClean="0">
                <a:solidFill>
                  <a:srgbClr val="000099"/>
                </a:solidFill>
                <a:cs typeface="Arial" pitchFamily="34" charset="0"/>
              </a:rPr>
              <a:t> EBGP</a:t>
            </a:r>
            <a:r>
              <a:rPr lang="en-US" dirty="0" smtClean="0">
                <a:cs typeface="Arial" pitchFamily="34" charset="0"/>
              </a:rPr>
              <a:t> routes over </a:t>
            </a:r>
            <a:r>
              <a:rPr lang="en-US" b="1" dirty="0" smtClean="0">
                <a:solidFill>
                  <a:srgbClr val="000099"/>
                </a:solidFill>
                <a:cs typeface="Arial" pitchFamily="34" charset="0"/>
              </a:rPr>
              <a:t>IBGP</a:t>
            </a:r>
            <a:r>
              <a:rPr lang="en-US" dirty="0" smtClean="0">
                <a:cs typeface="Arial" pitchFamily="34" charset="0"/>
              </a:rPr>
              <a:t>. </a:t>
            </a:r>
          </a:p>
          <a:p>
            <a:pPr marL="182880" indent="-182880">
              <a:lnSpc>
                <a:spcPct val="100000"/>
              </a:lnSpc>
              <a:buClr>
                <a:schemeClr val="tx1"/>
              </a:buClr>
              <a:buFont typeface="Wingdings" pitchFamily="2" charset="2"/>
              <a:buAutoNum type="arabicPeriod" startAt="8"/>
            </a:pPr>
            <a:r>
              <a:rPr lang="en-US" dirty="0" smtClean="0">
                <a:cs typeface="Arial" pitchFamily="34" charset="0"/>
              </a:rPr>
              <a:t>If all the preceding scenarios are identical, prefer the route that can be reached via the closest IGP neighbor.</a:t>
            </a:r>
            <a:endParaRPr lang="en-US" sz="2000" dirty="0" smtClean="0">
              <a:cs typeface="Arial" pitchFamily="34" charset="0"/>
            </a:endParaRPr>
          </a:p>
          <a:p>
            <a:pPr marL="182880" indent="-182880">
              <a:lnSpc>
                <a:spcPct val="100000"/>
              </a:lnSpc>
              <a:buClr>
                <a:schemeClr val="tx1"/>
              </a:buClr>
              <a:buFont typeface="Wingdings" pitchFamily="2" charset="2"/>
              <a:buAutoNum type="arabicPeriod" startAt="8"/>
            </a:pPr>
            <a:r>
              <a:rPr lang="en-US" dirty="0" smtClean="0">
                <a:cs typeface="Arial" pitchFamily="34" charset="0"/>
              </a:rPr>
              <a:t>If the internal path is the same, the BGP router ID will be a tie breaker. </a:t>
            </a:r>
          </a:p>
          <a:p>
            <a:pPr marL="667068" lvl="2" indent="-182880">
              <a:lnSpc>
                <a:spcPct val="100000"/>
              </a:lnSpc>
              <a:buClr>
                <a:schemeClr val="tx1"/>
              </a:buClr>
              <a:buFontTx/>
              <a:buChar char="•"/>
            </a:pPr>
            <a:r>
              <a:rPr lang="en-US" dirty="0" smtClean="0">
                <a:cs typeface="Arial" pitchFamily="34" charset="0"/>
              </a:rPr>
              <a:t>Prefer the route with the lowest router ID.</a:t>
            </a:r>
          </a:p>
          <a:p>
            <a:pPr marL="667068" lvl="2" indent="-182880">
              <a:lnSpc>
                <a:spcPct val="100000"/>
              </a:lnSpc>
              <a:buClr>
                <a:schemeClr val="tx1"/>
              </a:buClr>
              <a:buFontTx/>
              <a:buChar char="•"/>
            </a:pPr>
            <a:r>
              <a:rPr lang="en-US" dirty="0" smtClean="0">
                <a:cs typeface="Arial" pitchFamily="34" charset="0"/>
              </a:rPr>
              <a:t>Router ID is the highest loopback address or highest </a:t>
            </a:r>
            <a:r>
              <a:rPr lang="en-US" smtClean="0">
                <a:cs typeface="Arial" pitchFamily="34" charset="0"/>
              </a:rPr>
              <a:t>IP address</a:t>
            </a:r>
            <a:endParaRPr lang="en-US" dirty="0" smtClean="0">
              <a:cs typeface="Arial" pitchFamily="34" charset="0"/>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280EC46-7C8C-47DD-8D6B-2567605D7324}" type="slidenum">
              <a:rPr lang="en-US"/>
              <a:pPr/>
              <a:t>6</a:t>
            </a:fld>
            <a:endParaRPr lang="en-US" dirty="0"/>
          </a:p>
        </p:txBody>
      </p:sp>
      <p:sp>
        <p:nvSpPr>
          <p:cNvPr id="909314" name="Rectangle 2"/>
          <p:cNvSpPr>
            <a:spLocks noGrp="1" noRot="1" noChangeAspect="1" noChangeArrowheads="1" noTextEdit="1"/>
          </p:cNvSpPr>
          <p:nvPr>
            <p:ph type="sldImg"/>
          </p:nvPr>
        </p:nvSpPr>
        <p:spPr>
          <a:ln/>
        </p:spPr>
      </p:sp>
      <p:sp>
        <p:nvSpPr>
          <p:cNvPr id="90931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88</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89</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91</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92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182880" marR="0" indent="-182880" algn="l" defTabSz="1020763" rtl="0" eaLnBrk="0" fontAlgn="base" latinLnBrk="0" hangingPunct="0">
              <a:lnSpc>
                <a:spcPct val="90000"/>
              </a:lnSpc>
              <a:spcBef>
                <a:spcPct val="50000"/>
              </a:spcBef>
              <a:spcAft>
                <a:spcPct val="0"/>
              </a:spcAft>
              <a:buClrTx/>
              <a:buSzPct val="100000"/>
              <a:buFontTx/>
              <a:buChar char="•"/>
              <a:tabLst/>
              <a:defRPr/>
            </a:pPr>
            <a:r>
              <a:rPr lang="en-US" dirty="0" smtClean="0"/>
              <a:t>The autonomous system number in this command is compared to the autonomous system numbers listed in </a:t>
            </a:r>
            <a:r>
              <a:rPr lang="en-US" b="1" dirty="0" smtClean="0">
                <a:latin typeface="Courier New" pitchFamily="49" charset="0"/>
              </a:rPr>
              <a:t>neighbor</a:t>
            </a:r>
            <a:r>
              <a:rPr lang="en-US" dirty="0" smtClean="0"/>
              <a:t> statements to determine if the neighbor is an internal or external neighbor.</a:t>
            </a:r>
          </a:p>
          <a:p>
            <a:pPr marL="182880" indent="-182880"/>
            <a:r>
              <a:rPr lang="en-US" dirty="0" smtClean="0"/>
              <a:t>The syntax of basic BGP configuration commands is similar to the syntax for configuring internal routing protocols. However, there are significant differences in how BGP functions.</a:t>
            </a:r>
          </a:p>
          <a:p>
            <a:pPr marL="182880" indent="-182880"/>
            <a:r>
              <a:rPr lang="en-US" dirty="0" smtClean="0"/>
              <a:t>Use the </a:t>
            </a:r>
            <a:r>
              <a:rPr lang="en-US" b="1" dirty="0" smtClean="0"/>
              <a:t>router bgp</a:t>
            </a:r>
            <a:r>
              <a:rPr lang="en-US" dirty="0" smtClean="0"/>
              <a:t> </a:t>
            </a:r>
            <a:r>
              <a:rPr lang="en-US" i="1" dirty="0" smtClean="0"/>
              <a:t>autonomous-system</a:t>
            </a:r>
            <a:r>
              <a:rPr lang="en-US" dirty="0" smtClean="0"/>
              <a:t> command to identify to the router that any subsequent subcommands belong to this routing process. This command also identifies the local autonomous system in which this router belongs. The router needs to be informed of the autonomous system so it can determine if the BGP neighbors to be configured next are either </a:t>
            </a:r>
            <a:r>
              <a:rPr lang="en-US" altLang="ja-JP" dirty="0" smtClean="0"/>
              <a:t>Internal Border Gateway Protocol (IBGP) or External Border Gateway Protocol (EBGP) neighbors. The following table describes the </a:t>
            </a:r>
            <a:r>
              <a:rPr lang="en-US" altLang="ja-JP" b="1" dirty="0" smtClean="0"/>
              <a:t>router bgp</a:t>
            </a:r>
            <a:r>
              <a:rPr lang="en-US" altLang="ja-JP" dirty="0" smtClean="0"/>
              <a:t> command parameter:</a:t>
            </a:r>
            <a:endParaRPr lang="en-US" altLang="ja-JP" b="1" dirty="0" smtClean="0"/>
          </a:p>
          <a:p>
            <a:pPr marL="182880" indent="-182880">
              <a:buFontTx/>
              <a:buNone/>
            </a:pPr>
            <a:endParaRPr lang="en-US" altLang="ja-JP" b="1" dirty="0" smtClean="0"/>
          </a:p>
          <a:p>
            <a:pPr marL="182880" indent="-182880">
              <a:buFontTx/>
              <a:buNone/>
            </a:pPr>
            <a:r>
              <a:rPr lang="en-US" altLang="ja-JP" b="1" dirty="0" smtClean="0"/>
              <a:t>The router bgp Command Parameter</a:t>
            </a:r>
            <a:endParaRPr lang="en-US" altLang="ja-JP" dirty="0" smtClean="0"/>
          </a:p>
          <a:p>
            <a:pPr marL="182880" indent="-182880"/>
            <a:r>
              <a:rPr lang="en-US" altLang="ja-JP" i="0" smtClean="0"/>
              <a:t>The </a:t>
            </a:r>
            <a:r>
              <a:rPr lang="en-US" altLang="ja-JP" i="1" smtClean="0"/>
              <a:t>autonomous-system </a:t>
            </a:r>
            <a:r>
              <a:rPr lang="en-US" altLang="ja-JP" i="0" baseline="0" smtClean="0"/>
              <a:t> parameter i</a:t>
            </a:r>
            <a:r>
              <a:rPr lang="en-US" altLang="ja-JP" smtClean="0"/>
              <a:t>dentifies </a:t>
            </a:r>
            <a:r>
              <a:rPr lang="en-US" altLang="ja-JP" dirty="0" smtClean="0"/>
              <a:t>the local autonomous system number. The </a:t>
            </a:r>
            <a:r>
              <a:rPr lang="en-US" altLang="ja-JP" b="1" dirty="0" smtClean="0"/>
              <a:t>route bgp </a:t>
            </a:r>
            <a:r>
              <a:rPr lang="en-US" altLang="ja-JP" dirty="0" smtClean="0"/>
              <a:t>command alone cannot activate BGP on a router. You must enter at least one subcommand under the </a:t>
            </a:r>
            <a:r>
              <a:rPr lang="en-US" altLang="ja-JP" b="1" dirty="0" smtClean="0"/>
              <a:t>router bgp</a:t>
            </a:r>
            <a:r>
              <a:rPr lang="en-US" altLang="ja-JP" dirty="0" smtClean="0"/>
              <a:t> command to activate the BGP process on the router.</a:t>
            </a:r>
          </a:p>
          <a:p>
            <a:pPr marL="182880" indent="-182880"/>
            <a:r>
              <a:rPr lang="en-US" altLang="ja-JP" dirty="0" smtClean="0"/>
              <a:t>If you place your router in autonomous system “A” and then try to configure a new </a:t>
            </a:r>
            <a:r>
              <a:rPr lang="en-US" altLang="ja-JP" b="1" dirty="0" smtClean="0"/>
              <a:t>router bgp</a:t>
            </a:r>
            <a:r>
              <a:rPr lang="en-US" altLang="ja-JP" dirty="0" smtClean="0"/>
              <a:t> “B” command, the router informs you that you are currently configured for autonomous system A. You must insert the autonomous system number in the </a:t>
            </a:r>
            <a:r>
              <a:rPr lang="en-US" altLang="ja-JP" b="1" dirty="0" smtClean="0"/>
              <a:t>router bgp</a:t>
            </a:r>
            <a:r>
              <a:rPr lang="en-US" altLang="ja-JP" dirty="0" smtClean="0"/>
              <a:t> command so that the router can properly identify the relationship between the neighboring router and </a:t>
            </a:r>
            <a:r>
              <a:rPr lang="en-US" altLang="ja-JP" smtClean="0"/>
              <a:t>itself.</a:t>
            </a:r>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94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lnSpc>
                <a:spcPct val="70000"/>
              </a:lnSpc>
            </a:pPr>
            <a:r>
              <a:rPr lang="en-US" dirty="0" smtClean="0"/>
              <a:t>You use the </a:t>
            </a:r>
            <a:r>
              <a:rPr lang="en-US" b="1" dirty="0" smtClean="0"/>
              <a:t>neighbor </a:t>
            </a:r>
            <a:r>
              <a:rPr lang="en-US" i="1" dirty="0" smtClean="0"/>
              <a:t>ip-address </a:t>
            </a:r>
            <a:r>
              <a:rPr lang="en-US" b="1" dirty="0" smtClean="0"/>
              <a:t>remote-as </a:t>
            </a:r>
            <a:r>
              <a:rPr lang="en-US" i="1" dirty="0" smtClean="0"/>
              <a:t>autonomous-system</a:t>
            </a:r>
            <a:r>
              <a:rPr lang="en-US" dirty="0" smtClean="0"/>
              <a:t> command to activate a BGP session for external and internal neighboring routers. </a:t>
            </a:r>
          </a:p>
          <a:p>
            <a:pPr>
              <a:lnSpc>
                <a:spcPct val="70000"/>
              </a:lnSpc>
            </a:pPr>
            <a:r>
              <a:rPr lang="en-US" dirty="0" smtClean="0"/>
              <a:t>This command identifies a peer router with which the local router will establish a session. The following table describes the </a:t>
            </a:r>
            <a:r>
              <a:rPr lang="en-US" b="1" dirty="0" smtClean="0"/>
              <a:t>neighbor remote-as</a:t>
            </a:r>
            <a:r>
              <a:rPr lang="en-US" dirty="0" smtClean="0"/>
              <a:t> command parameters:</a:t>
            </a:r>
            <a:endParaRPr lang="en-US" b="1" dirty="0" smtClean="0"/>
          </a:p>
          <a:p>
            <a:pPr>
              <a:lnSpc>
                <a:spcPct val="70000"/>
              </a:lnSpc>
              <a:buFontTx/>
              <a:buNone/>
            </a:pPr>
            <a:endParaRPr lang="en-US" b="1" dirty="0" smtClean="0"/>
          </a:p>
          <a:p>
            <a:pPr>
              <a:lnSpc>
                <a:spcPct val="70000"/>
              </a:lnSpc>
              <a:buFontTx/>
              <a:buNone/>
            </a:pPr>
            <a:r>
              <a:rPr lang="en-US" b="1" dirty="0" smtClean="0"/>
              <a:t>Parameter Descriptions </a:t>
            </a:r>
          </a:p>
          <a:p>
            <a:pPr>
              <a:lnSpc>
                <a:spcPct val="70000"/>
              </a:lnSpc>
            </a:pPr>
            <a:r>
              <a:rPr lang="en-US" i="1" dirty="0" smtClean="0"/>
              <a:t>ip-address </a:t>
            </a:r>
            <a:r>
              <a:rPr lang="en-US" dirty="0" smtClean="0"/>
              <a:t>Identifies the peer router. </a:t>
            </a:r>
          </a:p>
          <a:p>
            <a:pPr>
              <a:lnSpc>
                <a:spcPct val="70000"/>
              </a:lnSpc>
            </a:pPr>
            <a:r>
              <a:rPr lang="en-US" i="1" dirty="0" smtClean="0"/>
              <a:t>peer-group-name </a:t>
            </a:r>
            <a:r>
              <a:rPr lang="en-US" dirty="0" smtClean="0"/>
              <a:t>Identifies the name of a BGP peer group. </a:t>
            </a:r>
          </a:p>
          <a:p>
            <a:pPr>
              <a:lnSpc>
                <a:spcPct val="70000"/>
              </a:lnSpc>
            </a:pPr>
            <a:r>
              <a:rPr lang="en-US" i="1" dirty="0" smtClean="0"/>
              <a:t>autonomous-system </a:t>
            </a:r>
            <a:r>
              <a:rPr lang="en-US" dirty="0" smtClean="0"/>
              <a:t>Identifies the autonomous system of the peer router. A peer group is a group of BGP neighbors of the router being configured that all have the same update policies. Peer groups are described later in this lesson.</a:t>
            </a:r>
          </a:p>
          <a:p>
            <a:pPr>
              <a:lnSpc>
                <a:spcPct val="70000"/>
              </a:lnSpc>
            </a:pPr>
            <a:endParaRPr lang="en-US" dirty="0" smtClean="0"/>
          </a:p>
          <a:p>
            <a:pPr>
              <a:lnSpc>
                <a:spcPct val="70000"/>
              </a:lnSpc>
            </a:pPr>
            <a:r>
              <a:rPr lang="en-US" dirty="0" smtClean="0"/>
              <a:t>This command is mandatory for the establishment of each neighboring router relationship. </a:t>
            </a:r>
          </a:p>
          <a:p>
            <a:pPr>
              <a:lnSpc>
                <a:spcPct val="70000"/>
              </a:lnSpc>
            </a:pPr>
            <a:r>
              <a:rPr lang="en-US" dirty="0" smtClean="0"/>
              <a:t>The address that is used in this command is the destination address for all BGP packets going to this neighboring router. In order for BGP to pass BGP routing information, this address must be reachable, because BGP attempts to establish a TCP session and exchange BGP updates with the device at this IP address.</a:t>
            </a:r>
          </a:p>
          <a:p>
            <a:pPr>
              <a:lnSpc>
                <a:spcPct val="70000"/>
              </a:lnSpc>
            </a:pPr>
            <a:r>
              <a:rPr lang="en-US" dirty="0" smtClean="0"/>
              <a:t>The autonomous system number that is a part of this command is used to identify if this neighbor is an EBGP neighbor or an IBGP neighbor. If the autonomous system number is the same as the autonomous system number for this router, that neighbor is an IBGP neighbor and the IP address listed in this </a:t>
            </a:r>
            <a:r>
              <a:rPr lang="en-US" b="1" dirty="0" smtClean="0"/>
              <a:t>neighbor</a:t>
            </a:r>
            <a:r>
              <a:rPr lang="en-US" dirty="0" smtClean="0"/>
              <a:t> command does not have to be directly connected. If the autonomous system number is different from the autonomous system number for this router, this neighbor is an EBGP neighbor and the address in this </a:t>
            </a:r>
            <a:r>
              <a:rPr lang="en-US" b="1" dirty="0" smtClean="0"/>
              <a:t>neighbor </a:t>
            </a:r>
            <a:r>
              <a:rPr lang="en-US" dirty="0" smtClean="0"/>
              <a:t>command must be directly connected by default.</a:t>
            </a:r>
          </a:p>
          <a:p>
            <a:pPr marL="232943" indent="-232943"/>
            <a:endParaRPr lang="en-US"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483DCDD9-35C3-4460-B796-C7CBBA0D189F}" type="slidenum">
              <a:rPr lang="en-US"/>
              <a:pPr/>
              <a:t>95</a:t>
            </a:fld>
            <a:endParaRPr lang="en-US" dirty="0"/>
          </a:p>
        </p:txBody>
      </p:sp>
      <p:sp>
        <p:nvSpPr>
          <p:cNvPr id="927746" name="Rectangle 2"/>
          <p:cNvSpPr>
            <a:spLocks noGrp="1" noRot="1" noChangeAspect="1" noChangeArrowheads="1" noTextEdit="1"/>
          </p:cNvSpPr>
          <p:nvPr>
            <p:ph type="sldImg"/>
          </p:nvPr>
        </p:nvSpPr>
        <p:spPr>
          <a:xfrm>
            <a:off x="1282700" y="571500"/>
            <a:ext cx="4457700" cy="3343275"/>
          </a:xfrm>
          <a:ln/>
        </p:spPr>
      </p:sp>
      <p:sp>
        <p:nvSpPr>
          <p:cNvPr id="927747" name="Rectangle 3"/>
          <p:cNvSpPr>
            <a:spLocks noGrp="1" noChangeArrowheads="1"/>
          </p:cNvSpPr>
          <p:nvPr>
            <p:ph type="body" idx="1"/>
          </p:nvPr>
        </p:nvSpPr>
        <p:spPr>
          <a:xfrm>
            <a:off x="878330" y="4063317"/>
            <a:ext cx="5274847" cy="4380128"/>
          </a:xfrm>
        </p:spPr>
        <p:txBody>
          <a:bodyPr lIns="91507" tIns="45753" rIns="91507" bIns="45753"/>
          <a:lstStyle/>
          <a:p>
            <a:pPr>
              <a:buFontTx/>
              <a:buNone/>
            </a:pPr>
            <a:r>
              <a:rPr lang="en-US" b="1" dirty="0"/>
              <a:t>Example: BGP neighbor Command</a:t>
            </a:r>
          </a:p>
          <a:p>
            <a:r>
              <a:rPr lang="en-US" dirty="0"/>
              <a:t>In this figure, router A in AS 65101 has two </a:t>
            </a:r>
            <a:r>
              <a:rPr lang="en-US" b="1" dirty="0"/>
              <a:t>neighbor</a:t>
            </a:r>
            <a:r>
              <a:rPr lang="en-US" dirty="0"/>
              <a:t> statements. Router A knows that router C (neighbor 192.168.1.1 remote-as 65102) is an external neighbor because AS 65102 in the </a:t>
            </a:r>
            <a:r>
              <a:rPr lang="en-US" b="1" dirty="0"/>
              <a:t>neighbor</a:t>
            </a:r>
            <a:r>
              <a:rPr lang="en-US" dirty="0"/>
              <a:t> statement for router C does not match the autonomous system number of router A, which is AS 65101. Router A can reach AS 65102 via 192.168.1.1, which is directly connected to router A.</a:t>
            </a:r>
          </a:p>
          <a:p>
            <a:r>
              <a:rPr lang="en-US" dirty="0"/>
              <a:t>Neighbor 10.2.2.2 (router B) is in the same autonomous system as router A; the second </a:t>
            </a:r>
            <a:r>
              <a:rPr lang="en-US" b="1" dirty="0"/>
              <a:t>neighbor</a:t>
            </a:r>
            <a:r>
              <a:rPr lang="en-US" dirty="0"/>
              <a:t> statement on router A defines router B as an IBGP neighbor. </a:t>
            </a:r>
          </a:p>
          <a:p>
            <a:r>
              <a:rPr lang="en-US" dirty="0"/>
              <a:t>AS 65101 runs </a:t>
            </a:r>
            <a:r>
              <a:rPr lang="en-US" altLang="ja-JP" dirty="0"/>
              <a:t>Enhanced Interior Gateway Routing Protocol (EIGRP) between all internal routers. Router A has an EIGRP path to reach IP address 10.2.2.2. As an IBGP neighbor, router B can be multiple routers away from router A.</a:t>
            </a:r>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97</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32943" indent="-232943"/>
            <a:endParaRPr lang="en-US"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98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32943" indent="-232943"/>
            <a:endParaRPr lang="en-US" dirty="0"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99</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dirty="0" smtClean="0"/>
              <a:t>Use the </a:t>
            </a:r>
            <a:r>
              <a:rPr lang="en-US" b="1" dirty="0" smtClean="0"/>
              <a:t>neighbor</a:t>
            </a:r>
            <a:r>
              <a:rPr lang="en-US" dirty="0" smtClean="0"/>
              <a:t> </a:t>
            </a:r>
            <a:r>
              <a:rPr lang="en-US" i="1" dirty="0" smtClean="0"/>
              <a:t>ip-address</a:t>
            </a:r>
            <a:r>
              <a:rPr lang="en-US" dirty="0" smtClean="0"/>
              <a:t> </a:t>
            </a:r>
            <a:r>
              <a:rPr lang="en-US" b="1" dirty="0" smtClean="0"/>
              <a:t>shutdown</a:t>
            </a:r>
            <a:r>
              <a:rPr lang="en-US" dirty="0" smtClean="0"/>
              <a:t> commands to administratively shut down and re-enable a BGP neighbor.</a:t>
            </a:r>
          </a:p>
          <a:p>
            <a:r>
              <a:rPr lang="en-US" dirty="0" smtClean="0"/>
              <a:t>If you implement major policy changes to a neighboring router and you change multiple parameters, you must administratively shut down the neighboring router, implement the changes, and then bring the neighboring router back up with the </a:t>
            </a:r>
            <a:r>
              <a:rPr lang="en-US" b="1" dirty="0" smtClean="0"/>
              <a:t>no</a:t>
            </a:r>
            <a:r>
              <a:rPr lang="en-US" dirty="0" smtClean="0"/>
              <a:t> </a:t>
            </a:r>
            <a:r>
              <a:rPr lang="en-US" b="1" dirty="0" smtClean="0"/>
              <a:t>neighbor</a:t>
            </a:r>
            <a:r>
              <a:rPr lang="en-US" dirty="0" smtClean="0"/>
              <a:t> </a:t>
            </a:r>
            <a:r>
              <a:rPr lang="en-US" i="1" dirty="0" smtClean="0"/>
              <a:t>ip-address</a:t>
            </a:r>
            <a:r>
              <a:rPr lang="en-US" dirty="0" smtClean="0"/>
              <a:t> </a:t>
            </a:r>
            <a:r>
              <a:rPr lang="en-US" b="1" dirty="0" smtClean="0"/>
              <a:t>shutdown</a:t>
            </a:r>
            <a:r>
              <a:rPr lang="en-US" dirty="0" smtClean="0"/>
              <a:t> command.</a:t>
            </a:r>
          </a:p>
          <a:p>
            <a:pPr marL="232943" indent="-232943"/>
            <a:endParaRPr lang="en-US" dirty="0"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102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lnSpc>
                <a:spcPct val="80000"/>
              </a:lnSpc>
            </a:pPr>
            <a:r>
              <a:rPr lang="en-US" dirty="0" smtClean="0"/>
              <a:t>The </a:t>
            </a:r>
            <a:r>
              <a:rPr lang="en-US" b="1" dirty="0" smtClean="0"/>
              <a:t>update-source</a:t>
            </a:r>
            <a:r>
              <a:rPr lang="en-US" dirty="0" smtClean="0"/>
              <a:t> option in the </a:t>
            </a:r>
            <a:r>
              <a:rPr lang="en-US" b="1" dirty="0" smtClean="0"/>
              <a:t>neighbor</a:t>
            </a:r>
            <a:r>
              <a:rPr lang="en-US" dirty="0" smtClean="0"/>
              <a:t> command overrides the default source IP address used for BGP packets. It is necessary to tell the router which IP address to use as the source address for all BGP packets if you want to use a loopback interface instead of the physical interface.</a:t>
            </a:r>
          </a:p>
          <a:p>
            <a:pPr>
              <a:lnSpc>
                <a:spcPct val="80000"/>
              </a:lnSpc>
            </a:pPr>
            <a:r>
              <a:rPr lang="en-US" dirty="0" smtClean="0"/>
              <a:t>If you do not use the </a:t>
            </a:r>
            <a:r>
              <a:rPr lang="en-US" b="1" dirty="0" smtClean="0"/>
              <a:t>update-source</a:t>
            </a:r>
            <a:r>
              <a:rPr lang="en-US" dirty="0" smtClean="0"/>
              <a:t> option in the </a:t>
            </a:r>
            <a:r>
              <a:rPr lang="en-US" b="1" dirty="0" smtClean="0"/>
              <a:t>neighbor</a:t>
            </a:r>
            <a:r>
              <a:rPr lang="en-US" dirty="0" smtClean="0"/>
              <a:t> command, an announcement going to a neighbor uses the IP address of the exiting interface as the source address for a packet. When a router creates a packet, whether it is a routing update, a ping, or any other type of IP packet, the router does a lookup in the routing table for the destination address. The routing table lists the appropriate interface to get to the destination address. The address of this outbound interface is used as the source address of that packet by default. </a:t>
            </a:r>
          </a:p>
          <a:p>
            <a:pPr>
              <a:lnSpc>
                <a:spcPct val="80000"/>
              </a:lnSpc>
            </a:pPr>
            <a:r>
              <a:rPr lang="en-US" dirty="0" smtClean="0"/>
              <a:t>Consider what would happen if a neighboring router uses the loopback interface address in its </a:t>
            </a:r>
            <a:r>
              <a:rPr lang="en-US" b="1" dirty="0" smtClean="0"/>
              <a:t>neighbor </a:t>
            </a:r>
            <a:r>
              <a:rPr lang="en-US" dirty="0" smtClean="0"/>
              <a:t>command for this router, but you do not use the </a:t>
            </a:r>
            <a:r>
              <a:rPr lang="en-US" b="1" dirty="0" smtClean="0"/>
              <a:t>neighbor update-source</a:t>
            </a:r>
            <a:r>
              <a:rPr lang="en-US" dirty="0" smtClean="0"/>
              <a:t> command on this router. When the neighboring router receives an update packet and looks at the source address of the packet, it sees that it has no neighbor relationship with that source address, so it discards the packet. </a:t>
            </a:r>
          </a:p>
          <a:p>
            <a:pPr>
              <a:lnSpc>
                <a:spcPct val="80000"/>
              </a:lnSpc>
            </a:pPr>
            <a:r>
              <a:rPr lang="en-US" dirty="0" smtClean="0"/>
              <a:t>BGP does not accept unsolicited updates; it must be aware of every neighboring router and have a </a:t>
            </a:r>
            <a:r>
              <a:rPr lang="en-US" b="1" dirty="0" smtClean="0"/>
              <a:t>neighbor</a:t>
            </a:r>
            <a:r>
              <a:rPr lang="en-US" dirty="0" smtClean="0"/>
              <a:t> statement for it.</a:t>
            </a:r>
          </a:p>
          <a:p>
            <a:endParaRPr lang="en-US" dirty="0" smtClean="0"/>
          </a:p>
          <a:p>
            <a:pPr marL="232943" indent="-232943"/>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You need to use the IANA-assigned autonomous system number, rather than a private autonomous system number, only if your organization plans to use an EGP, such as BGP, to connect to a public network such as the Internet.</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Notice as well</a:t>
            </a:r>
            <a:r>
              <a:rPr lang="en-US" b="0" baseline="0" dirty="0" smtClean="0"/>
              <a:t> that the IGP must now advertise the loopbacks as well.</a:t>
            </a:r>
            <a:endParaRPr lang="en-US" b="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103</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104</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105</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106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dirty="0" smtClean="0"/>
              <a:t>When an EBGP router is peering with an external neighbor, the only address that it can reach without further configuration is the interface that is directly connected to that EBGP router. Because internal routing information is not exchanged with external peers, the router has to point to a directly connected address for that external neighbor.</a:t>
            </a:r>
          </a:p>
          <a:p>
            <a:r>
              <a:rPr lang="en-US" dirty="0" smtClean="0"/>
              <a:t>A loopback interface is never directly connected. Therefore, if you want to use a loopback interface instead, use static routes pointing at the physical address of the directly connected network (the next-hop address). In addition to the static route, you need to use the </a:t>
            </a:r>
            <a:r>
              <a:rPr lang="en-US" b="1" dirty="0" smtClean="0"/>
              <a:t>neighbor </a:t>
            </a:r>
            <a:r>
              <a:rPr lang="en-US" i="1" dirty="0" smtClean="0"/>
              <a:t>ip-address</a:t>
            </a:r>
            <a:r>
              <a:rPr lang="en-US" b="1" dirty="0" smtClean="0"/>
              <a:t> ebgp-multihop</a:t>
            </a:r>
            <a:r>
              <a:rPr lang="en-US" dirty="0" smtClean="0"/>
              <a:t> [</a:t>
            </a:r>
            <a:r>
              <a:rPr lang="en-US" i="1" dirty="0" smtClean="0"/>
              <a:t>ttl</a:t>
            </a:r>
            <a:r>
              <a:rPr lang="en-US" dirty="0" smtClean="0"/>
              <a:t>] router configuration command. </a:t>
            </a:r>
          </a:p>
          <a:p>
            <a:r>
              <a:rPr lang="en-US" dirty="0" smtClean="0"/>
              <a:t>This command allows the router to accept and attempt BGP connections to external peers residing on networks that are not directly connected. This command increases the default of one hop for EBGP peers by changing the default Time to Live (TTL) value of 1. It allows routes to the EBGP loopback address with a hop value greater than 1. By default, the TTL is set to 255 with this command. This command is of value when redundant paths exist between EBGP neighbors. </a:t>
            </a:r>
            <a:endParaRPr lang="en-US" b="1" dirty="0" smtClean="0"/>
          </a:p>
          <a:p>
            <a:pPr>
              <a:buFontTx/>
              <a:buNone/>
            </a:pPr>
            <a:endParaRPr lang="en-US" b="1" dirty="0" smtClean="0"/>
          </a:p>
          <a:p>
            <a:pPr marL="232943" indent="-232943"/>
            <a:endParaRPr lang="en-US" dirty="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In these examples, the commands used on R1 and</a:t>
            </a:r>
            <a:r>
              <a:rPr lang="en-US" baseline="0" dirty="0" smtClean="0"/>
              <a:t> R2 </a:t>
            </a:r>
            <a:r>
              <a:rPr lang="en-US" dirty="0" smtClean="0"/>
              <a:t>inform BGP that the neighbor address is two hops away (one hop to the other router and one hop through the router to the loopback interface).</a:t>
            </a:r>
          </a:p>
          <a:p>
            <a:r>
              <a:rPr lang="en-US" sz="1200" b="1" kern="1200" baseline="0" dirty="0" smtClean="0">
                <a:solidFill>
                  <a:schemeClr val="tx1"/>
                </a:solidFill>
                <a:latin typeface="Arial" charset="0"/>
                <a:ea typeface="+mn-ea"/>
                <a:cs typeface="+mn-cs"/>
              </a:rPr>
              <a:t>Note:</a:t>
            </a:r>
          </a:p>
          <a:p>
            <a:pPr lvl="1"/>
            <a:r>
              <a:rPr lang="en-US" sz="1200" b="0" kern="1200" baseline="0" dirty="0" smtClean="0">
                <a:solidFill>
                  <a:schemeClr val="tx1"/>
                </a:solidFill>
                <a:latin typeface="Arial" charset="0"/>
                <a:ea typeface="+mn-ea"/>
                <a:cs typeface="+mn-cs"/>
              </a:rPr>
              <a:t>Recall that BGP is not designed to perform load balancing. Paths are chosen because of policy, not based on bandwidth. BGP will choose only a single best path. </a:t>
            </a:r>
          </a:p>
          <a:p>
            <a:pPr lvl="1"/>
            <a:r>
              <a:rPr lang="en-US" sz="1200" b="0" kern="1200" baseline="0" dirty="0" smtClean="0">
                <a:solidFill>
                  <a:schemeClr val="tx1"/>
                </a:solidFill>
                <a:latin typeface="Arial" charset="0"/>
                <a:ea typeface="+mn-ea"/>
                <a:cs typeface="+mn-cs"/>
              </a:rPr>
              <a:t>Using the loopback addresses and the </a:t>
            </a:r>
            <a:r>
              <a:rPr lang="en-US" sz="1200" b="1" kern="1200" baseline="0" dirty="0" smtClean="0">
                <a:solidFill>
                  <a:schemeClr val="tx1"/>
                </a:solidFill>
                <a:latin typeface="Arial" charset="0"/>
                <a:ea typeface="+mn-ea"/>
                <a:cs typeface="+mn-cs"/>
              </a:rPr>
              <a:t>neighbor ebgp-multihop </a:t>
            </a:r>
            <a:r>
              <a:rPr lang="en-US" sz="1200" b="0" kern="1200" baseline="0" dirty="0" smtClean="0">
                <a:solidFill>
                  <a:schemeClr val="tx1"/>
                </a:solidFill>
                <a:latin typeface="Arial" charset="0"/>
                <a:ea typeface="+mn-ea"/>
                <a:cs typeface="+mn-cs"/>
              </a:rPr>
              <a:t>command allows load balancing, and redundancy, across the two paths between the AS.</a:t>
            </a:r>
            <a:endParaRPr lang="en-US" b="0" dirty="0" smtClean="0"/>
          </a:p>
          <a:p>
            <a:endParaRPr lang="en-US" b="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107</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109</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32943" indent="-232943"/>
            <a:endParaRPr lang="en-US" dirty="0"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R2 uses the </a:t>
            </a:r>
            <a:r>
              <a:rPr lang="en-US" sz="1200" b="1" kern="1200" baseline="0" dirty="0" smtClean="0">
                <a:solidFill>
                  <a:schemeClr val="tx1"/>
                </a:solidFill>
                <a:latin typeface="Arial" charset="0"/>
                <a:ea typeface="+mn-ea"/>
                <a:cs typeface="+mn-cs"/>
              </a:rPr>
              <a:t>neighbor next-hop-self </a:t>
            </a:r>
            <a:r>
              <a:rPr lang="en-US" sz="1200" b="0" kern="1200" baseline="0" dirty="0" smtClean="0">
                <a:solidFill>
                  <a:schemeClr val="tx1"/>
                </a:solidFill>
                <a:latin typeface="Arial" charset="0"/>
                <a:ea typeface="+mn-ea"/>
                <a:cs typeface="+mn-cs"/>
              </a:rPr>
              <a:t>command to change the default BGP next-hop </a:t>
            </a:r>
            <a:r>
              <a:rPr lang="en-US" sz="1200" kern="1200" baseline="0" dirty="0" smtClean="0">
                <a:solidFill>
                  <a:schemeClr val="tx1"/>
                </a:solidFill>
                <a:latin typeface="Arial" charset="0"/>
                <a:ea typeface="+mn-ea"/>
                <a:cs typeface="+mn-cs"/>
              </a:rPr>
              <a:t>settings. </a:t>
            </a:r>
          </a:p>
          <a:p>
            <a:r>
              <a:rPr lang="en-US" sz="1200" kern="1200" baseline="0" dirty="0" smtClean="0">
                <a:solidFill>
                  <a:schemeClr val="tx1"/>
                </a:solidFill>
                <a:latin typeface="Arial" charset="0"/>
                <a:ea typeface="+mn-ea"/>
                <a:cs typeface="+mn-cs"/>
              </a:rPr>
              <a:t>After this command is configured, R2 advertises a next hop of 192.168.2.2 (the IP address of its loopback interface) to its IBGP neighbor because that is the source IP address of the routing update to its IBGP neighbor (set with the </a:t>
            </a:r>
            <a:r>
              <a:rPr lang="en-US" sz="1200" b="1" kern="1200" baseline="0" dirty="0" smtClean="0">
                <a:solidFill>
                  <a:schemeClr val="tx1"/>
                </a:solidFill>
                <a:latin typeface="Arial" charset="0"/>
                <a:ea typeface="+mn-ea"/>
                <a:cs typeface="+mn-cs"/>
              </a:rPr>
              <a:t>neighbor update-source </a:t>
            </a:r>
            <a:r>
              <a:rPr lang="en-US" sz="1200" kern="1200" baseline="0" dirty="0" smtClean="0">
                <a:solidFill>
                  <a:schemeClr val="tx1"/>
                </a:solidFill>
                <a:latin typeface="Arial" charset="0"/>
                <a:ea typeface="+mn-ea"/>
                <a:cs typeface="+mn-cs"/>
              </a:rPr>
              <a:t>command).</a:t>
            </a:r>
            <a:endParaRPr lang="en-US" b="1"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110</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BGP synchronization is disabled by default in Cisco IOS Software Release 12.2(8)T and later; it was on by default in earlier Cisco IOS Software releases.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111</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2713" marR="0" lvl="1"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Using a </a:t>
            </a:r>
            <a:r>
              <a:rPr lang="en-US" b="1" dirty="0" smtClean="0"/>
              <a:t>redistribute</a:t>
            </a:r>
            <a:r>
              <a:rPr lang="en-US" dirty="0" smtClean="0"/>
              <a:t> command into BGP results in an incomplete origin attribute for the route, as indicated by the </a:t>
            </a:r>
            <a:r>
              <a:rPr lang="en-US" b="1" dirty="0" smtClean="0"/>
              <a:t>? </a:t>
            </a:r>
            <a:r>
              <a:rPr lang="en-US" dirty="0" smtClean="0"/>
              <a:t>in the </a:t>
            </a:r>
            <a:r>
              <a:rPr lang="en-US" b="1" dirty="0" smtClean="0"/>
              <a:t>show ip bgp </a:t>
            </a:r>
            <a:r>
              <a:rPr lang="en-US" dirty="0" smtClean="0"/>
              <a:t>command output.</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112</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113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28600" indent="-228600">
              <a:buFontTx/>
              <a:buNone/>
            </a:pP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When CIDR is used on a core router for a major ISP, the IP routing table, which is composed mostly of BGP routes, has more than 300,000 CIDR blocks. </a:t>
            </a:r>
          </a:p>
          <a:p>
            <a:pPr lvl="1"/>
            <a:r>
              <a:rPr lang="en-US" sz="1200" kern="1200" baseline="0" dirty="0" smtClean="0">
                <a:solidFill>
                  <a:schemeClr val="tx1"/>
                </a:solidFill>
                <a:latin typeface="Arial" charset="0"/>
                <a:ea typeface="+mn-ea"/>
                <a:cs typeface="+mn-cs"/>
              </a:rPr>
              <a:t>Not using CIDR at the Internet level would cause the IP routing table to have more than 2,000,000 entries.</a:t>
            </a:r>
          </a:p>
          <a:p>
            <a:r>
              <a:rPr lang="en-US" sz="1200" kern="1200" baseline="0" dirty="0" smtClean="0">
                <a:solidFill>
                  <a:schemeClr val="tx1"/>
                </a:solidFill>
                <a:latin typeface="Arial" charset="0"/>
                <a:ea typeface="+mn-ea"/>
                <a:cs typeface="+mn-cs"/>
              </a:rPr>
              <a:t>Using CIDR, and, therefore, BGP-4, prevents the Internet routing table from becoming too large for interconnecting millions of users.</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116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28600" indent="-228600">
              <a:buFontTx/>
              <a:buNone/>
            </a:pPr>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117</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A4CB6AB9-17DC-415F-B894-F66DF90B627E}" type="slidenum">
              <a:rPr lang="en-US"/>
              <a:pPr/>
              <a:t>119</a:t>
            </a:fld>
            <a:endParaRPr lang="en-US" dirty="0"/>
          </a:p>
        </p:txBody>
      </p:sp>
      <p:sp>
        <p:nvSpPr>
          <p:cNvPr id="851970" name="Rectangle 2"/>
          <p:cNvSpPr>
            <a:spLocks noGrp="1" noRot="1" noChangeAspect="1" noChangeArrowheads="1" noTextEdit="1"/>
          </p:cNvSpPr>
          <p:nvPr>
            <p:ph type="sldImg"/>
          </p:nvPr>
        </p:nvSpPr>
        <p:spPr>
          <a:ln/>
        </p:spPr>
      </p:sp>
      <p:sp>
        <p:nvSpPr>
          <p:cNvPr id="851971" name="Rectangle 3"/>
          <p:cNvSpPr>
            <a:spLocks noGrp="1" noChangeArrowheads="1"/>
          </p:cNvSpPr>
          <p:nvPr>
            <p:ph type="body" idx="1"/>
          </p:nvPr>
        </p:nvSpPr>
        <p:spPr/>
        <p:txBody>
          <a:bodyPr/>
          <a:lstStyle/>
          <a:p>
            <a:pPr>
              <a:lnSpc>
                <a:spcPct val="80000"/>
              </a:lnSpc>
            </a:pPr>
            <a:r>
              <a:rPr lang="en-US" dirty="0"/>
              <a:t>BGP can potentially handle huge volumes of routing information. When a policy configuration change occurs, the router cannot go through the huge table of BGP information and recalculate which entry is no longer valid in the local table. Nor can the router determine which route or routes, already advertised, should be withdrawn from a neighbor. There is an obvious risk that the first configuration change will be immediately followed by a second, which would cause the whole process to start all over again. To avoid such a problem, Cisco IOS software applies changes only to those updates that are received or transmitted after the BGP policy configuration change has been performed. The new policy, enforced by the new filters, is applied only on routes that are received or sent after the change.</a:t>
            </a:r>
          </a:p>
          <a:p>
            <a:pPr>
              <a:lnSpc>
                <a:spcPct val="80000"/>
              </a:lnSpc>
            </a:pPr>
            <a:r>
              <a:rPr lang="en-US" dirty="0"/>
              <a:t>A network administrator who would like the policy change to be applied on all routes must trigger an update to force the router to let all routes pass through the new filter. If the filter is applied on outgoing information, the router has to resend the BGP table through the new filter. If the filter is applied on incoming information, the router needs its neighbor to resend its BGP table so that it passes through the new filters.</a:t>
            </a:r>
          </a:p>
          <a:p>
            <a:pPr>
              <a:lnSpc>
                <a:spcPct val="80000"/>
              </a:lnSpc>
            </a:pPr>
            <a:r>
              <a:rPr lang="en-US" dirty="0"/>
              <a:t>There are three ways to trigger an update: with a hard reset, soft reset, and route refresh.</a:t>
            </a: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120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lnSpc>
                <a:spcPct val="80000"/>
              </a:lnSpc>
            </a:pPr>
            <a:r>
              <a:rPr lang="en-US" sz="1200" dirty="0" smtClean="0"/>
              <a:t>Resetting a session is a method of informing the neighbor or neighbors of a policy change. If BGP sessions are reset, all information received on those sessions is invalidated and removed from the BGP table. Also, the remote neighbor will detect a BGP session down state, and likewise will invalidate the routes that were received. After a period of 30 to 60 seconds, the BGP sessions are re-established automatically and the BGP table is exchanged again, but through the new filters. However, resetting the BGP session disrupts packet forwarding.</a:t>
            </a:r>
          </a:p>
          <a:p>
            <a:pPr>
              <a:lnSpc>
                <a:spcPct val="80000"/>
              </a:lnSpc>
            </a:pPr>
            <a:r>
              <a:rPr lang="en-US" sz="1200" dirty="0" smtClean="0"/>
              <a:t>The two commands shown in the figure both cause a hard reset of the BGP neighbors that are involved. A “hard reset” means that the router issuing either of these commands will close the appropriate TCP connections, re-establish those TCP sessions as appropriate, and resend all information to each of the neighbors affected by the particular command that is used.</a:t>
            </a:r>
          </a:p>
          <a:p>
            <a:pPr>
              <a:lnSpc>
                <a:spcPct val="80000"/>
              </a:lnSpc>
            </a:pPr>
            <a:r>
              <a:rPr lang="en-US" sz="1200" dirty="0" smtClean="0"/>
              <a:t>By using </a:t>
            </a:r>
            <a:r>
              <a:rPr lang="en-US" sz="1200" b="1" dirty="0" smtClean="0"/>
              <a:t>clear ip bgp *</a:t>
            </a:r>
            <a:r>
              <a:rPr lang="en-US" sz="1200" dirty="0" smtClean="0"/>
              <a:t>, the BGP forwarding table on the router that issued this command is completely deleted and all networks must be relearned from every neighbor. If a router has multiple neighbors, this action is a very dramatic event. This command forces all neighbors to resend their entire tables simultaneously.</a:t>
            </a:r>
          </a:p>
          <a:p>
            <a:pPr>
              <a:lnSpc>
                <a:spcPct val="80000"/>
              </a:lnSpc>
            </a:pPr>
            <a:r>
              <a:rPr lang="en-US" sz="1200" dirty="0" smtClean="0"/>
              <a:t>For example, consider a situation in which router A has eight neighbors and each neighbor has a full Internet table of about 32 MB in size. If router A issues the </a:t>
            </a:r>
            <a:r>
              <a:rPr lang="en-US" sz="1200" b="1" dirty="0" smtClean="0"/>
              <a:t>clear ip bgp *</a:t>
            </a:r>
            <a:r>
              <a:rPr lang="en-US" sz="1200" dirty="0" smtClean="0"/>
              <a:t> command, all eight routers will resend their 32-MB table at the same time. To hold all these updates, router A would need 256 MB of RAM. Router A would also need to be able to process all of this information. Processing 256 MB of updates would take a considerable amount of CPU cycles for router A, further delaying the routing of user data.</a:t>
            </a:r>
          </a:p>
          <a:p>
            <a:pPr>
              <a:lnSpc>
                <a:spcPct val="80000"/>
              </a:lnSpc>
            </a:pPr>
            <a:r>
              <a:rPr lang="en-US" sz="1200" dirty="0" smtClean="0"/>
              <a:t>If the second command, </a:t>
            </a:r>
            <a:r>
              <a:rPr lang="en-US" sz="1200" b="1" dirty="0" smtClean="0"/>
              <a:t>clear ip bgp</a:t>
            </a:r>
            <a:r>
              <a:rPr lang="en-US" sz="1200" dirty="0" smtClean="0"/>
              <a:t> [</a:t>
            </a:r>
            <a:r>
              <a:rPr lang="en-US" sz="1200" i="1" dirty="0" smtClean="0"/>
              <a:t>neighbor-address</a:t>
            </a:r>
            <a:r>
              <a:rPr lang="en-US" sz="1200" dirty="0" smtClean="0"/>
              <a:t>], is used instead, one neighbor is reset at a time. The impact is less severe on the router that is issuing this command; however, it takes longer to change policy for all of the neighbors, because each must be done individually as opposed to all at once using the </a:t>
            </a:r>
            <a:r>
              <a:rPr lang="en-US" sz="1200" b="1" dirty="0" smtClean="0"/>
              <a:t>clear ip bgp *</a:t>
            </a:r>
            <a:r>
              <a:rPr lang="en-US" sz="1200" dirty="0" smtClean="0"/>
              <a:t> command. The </a:t>
            </a:r>
            <a:r>
              <a:rPr lang="en-US" sz="1200" b="1" dirty="0" smtClean="0"/>
              <a:t>clear ip bgp</a:t>
            </a:r>
            <a:r>
              <a:rPr lang="en-US" sz="1200" dirty="0" smtClean="0"/>
              <a:t> [</a:t>
            </a:r>
            <a:r>
              <a:rPr lang="en-US" sz="1200" i="1" dirty="0" smtClean="0"/>
              <a:t>neighbor-address</a:t>
            </a:r>
            <a:r>
              <a:rPr lang="en-US" sz="1200" dirty="0" smtClean="0"/>
              <a:t>] command still performs a hard reset and must re-establish the TCP session with the specified address that is used in the command, but this command affects only a single neighbor at a time and not all neighbors at once.</a:t>
            </a:r>
          </a:p>
          <a:p>
            <a:pPr marL="228600" indent="-228600">
              <a:buFontTx/>
              <a:buNone/>
            </a:pPr>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121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dirty="0" smtClean="0"/>
              <a:t>The </a:t>
            </a:r>
            <a:r>
              <a:rPr lang="en-US" b="1" dirty="0" smtClean="0"/>
              <a:t>soft out</a:t>
            </a:r>
            <a:r>
              <a:rPr lang="en-US" dirty="0" smtClean="0"/>
              <a:t> option of the </a:t>
            </a:r>
            <a:r>
              <a:rPr lang="en-US" b="1" dirty="0" smtClean="0"/>
              <a:t>clear ip bgp</a:t>
            </a:r>
            <a:r>
              <a:rPr lang="en-US" dirty="0" smtClean="0"/>
              <a:t> command causes BGP to do a soft reset for outbound updates. The router issuing the </a:t>
            </a:r>
            <a:r>
              <a:rPr lang="en-US" b="1" dirty="0" smtClean="0"/>
              <a:t>soft out</a:t>
            </a:r>
            <a:r>
              <a:rPr lang="en-US" dirty="0" smtClean="0"/>
              <a:t> command does not reset the BGP session; instead, the router creates a new update and sends the whole table to the specified neighbors.</a:t>
            </a:r>
          </a:p>
          <a:p>
            <a:r>
              <a:rPr lang="en-US" dirty="0" smtClean="0"/>
              <a:t>This update includes withdrawal commands for those networks that the other neighbor will not see anymore based on the new outbound policy.</a:t>
            </a:r>
          </a:p>
          <a:p>
            <a:r>
              <a:rPr lang="en-US" dirty="0" smtClean="0"/>
              <a:t>The </a:t>
            </a:r>
            <a:r>
              <a:rPr lang="en-US" b="1" dirty="0" smtClean="0"/>
              <a:t>soft</a:t>
            </a:r>
            <a:r>
              <a:rPr lang="en-US" dirty="0" smtClean="0"/>
              <a:t> keyword of this command is optional; </a:t>
            </a:r>
            <a:r>
              <a:rPr lang="en-US" b="1" dirty="0" smtClean="0"/>
              <a:t>clear ip bgp out</a:t>
            </a:r>
            <a:r>
              <a:rPr lang="en-US" dirty="0" smtClean="0"/>
              <a:t> does a soft reset for outbound updates. </a:t>
            </a:r>
          </a:p>
          <a:p>
            <a:pPr marL="228600" indent="-228600">
              <a:buFontTx/>
              <a:buNone/>
            </a:pPr>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122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dirty="0" smtClean="0"/>
              <a:t>There are two ways to perform an inbound soft reconfiguration: using stored routing update information as shown in this command, or dynamically as shown in the command on the next slide. </a:t>
            </a:r>
          </a:p>
          <a:p>
            <a:r>
              <a:rPr lang="en-US" dirty="0" smtClean="0"/>
              <a:t>Enter the </a:t>
            </a:r>
            <a:r>
              <a:rPr lang="en-US" b="1" dirty="0" smtClean="0"/>
              <a:t>neighbor</a:t>
            </a:r>
            <a:r>
              <a:rPr lang="en-US" dirty="0" smtClean="0"/>
              <a:t> command that is shown in the figure to inform BGP to save all updates that were learned from the neighbor specified. The BGP router retains an unfiltered table of what that neighbor has sent. When the inbound policy is changed, use the </a:t>
            </a:r>
            <a:r>
              <a:rPr lang="en-US" b="1" dirty="0" smtClean="0"/>
              <a:t>clear ip bgp</a:t>
            </a:r>
            <a:r>
              <a:rPr lang="en-US" dirty="0" smtClean="0"/>
              <a:t> command shown in the figure. The stored unfiltered table is used to generate new inbound updates; the new results are placed in the BGP forwarding database. Thus, if you make changes, you do not have to force the other side to resend everything.</a:t>
            </a:r>
          </a:p>
          <a:p>
            <a:pPr marL="228600" indent="-228600">
              <a:buFontTx/>
              <a:buNone/>
            </a:pPr>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123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baseline="0" dirty="0" smtClean="0">
                <a:solidFill>
                  <a:schemeClr val="tx1"/>
                </a:solidFill>
                <a:latin typeface="Arial" charset="0"/>
                <a:ea typeface="+mn-ea"/>
                <a:cs typeface="+mn-cs"/>
              </a:rPr>
              <a:t>Provides automatic support for dynamic soft reset of inbound BGP routing table updates that is not dependent on stored routing table update information. </a:t>
            </a:r>
          </a:p>
          <a:p>
            <a:r>
              <a:rPr lang="en-US" sz="1200" kern="1200" baseline="0" dirty="0" smtClean="0">
                <a:solidFill>
                  <a:schemeClr val="tx1"/>
                </a:solidFill>
                <a:latin typeface="Arial" charset="0"/>
                <a:ea typeface="+mn-ea"/>
                <a:cs typeface="+mn-cs"/>
              </a:rPr>
              <a:t>This new method requires no preconfiguration (the </a:t>
            </a:r>
            <a:r>
              <a:rPr lang="en-US" sz="1200" b="1" kern="1200" baseline="0" dirty="0" smtClean="0">
                <a:solidFill>
                  <a:schemeClr val="tx1"/>
                </a:solidFill>
                <a:latin typeface="Arial" charset="0"/>
                <a:ea typeface="+mn-ea"/>
                <a:cs typeface="+mn-cs"/>
              </a:rPr>
              <a:t>neighbor soft-reconfiguration inbound </a:t>
            </a:r>
            <a:r>
              <a:rPr lang="en-US" sz="1200" b="0" kern="1200" baseline="0" dirty="0" smtClean="0">
                <a:solidFill>
                  <a:schemeClr val="tx1"/>
                </a:solidFill>
                <a:latin typeface="Arial" charset="0"/>
                <a:ea typeface="+mn-ea"/>
                <a:cs typeface="+mn-cs"/>
              </a:rPr>
              <a:t>command is not required) and requires significantly less memory </a:t>
            </a:r>
            <a:r>
              <a:rPr lang="en-US" sz="1200" kern="1200" baseline="0" dirty="0" smtClean="0">
                <a:solidFill>
                  <a:schemeClr val="tx1"/>
                </a:solidFill>
                <a:latin typeface="Arial" charset="0"/>
                <a:ea typeface="+mn-ea"/>
                <a:cs typeface="+mn-cs"/>
              </a:rPr>
              <a:t>than the previous soft reset method for inbound routing table updates. </a:t>
            </a:r>
          </a:p>
          <a:p>
            <a:r>
              <a:rPr lang="en-US" sz="1200" kern="1200" baseline="0" dirty="0" smtClean="0">
                <a:solidFill>
                  <a:schemeClr val="tx1"/>
                </a:solidFill>
                <a:latin typeface="Arial" charset="0"/>
                <a:ea typeface="+mn-ea"/>
                <a:cs typeface="+mn-cs"/>
              </a:rPr>
              <a:t>The </a:t>
            </a:r>
            <a:r>
              <a:rPr lang="en-US" sz="1200" b="1" kern="1200" baseline="0" dirty="0" smtClean="0">
                <a:solidFill>
                  <a:schemeClr val="tx1"/>
                </a:solidFill>
                <a:latin typeface="Arial" charset="0"/>
                <a:ea typeface="+mn-ea"/>
                <a:cs typeface="+mn-cs"/>
              </a:rPr>
              <a:t>clear ip bgp </a:t>
            </a:r>
            <a:r>
              <a:rPr lang="en-US" sz="1200" b="1" i="0" kern="1200" baseline="0" dirty="0" smtClean="0">
                <a:solidFill>
                  <a:schemeClr val="tx1"/>
                </a:solidFill>
                <a:latin typeface="Arial" charset="0"/>
                <a:ea typeface="+mn-ea"/>
                <a:cs typeface="+mn-cs"/>
              </a:rPr>
              <a:t>{* | </a:t>
            </a:r>
            <a:r>
              <a:rPr lang="en-US" sz="1200" b="0" i="1" kern="1200" baseline="0" dirty="0" smtClean="0">
                <a:solidFill>
                  <a:schemeClr val="tx1"/>
                </a:solidFill>
                <a:latin typeface="Arial" charset="0"/>
                <a:ea typeface="+mn-ea"/>
                <a:cs typeface="+mn-cs"/>
              </a:rPr>
              <a:t>neighbor-address</a:t>
            </a:r>
            <a:r>
              <a:rPr lang="en-US" sz="1200" b="1" i="0" kern="1200" baseline="0" dirty="0" smtClean="0">
                <a:solidFill>
                  <a:schemeClr val="tx1"/>
                </a:solidFill>
                <a:latin typeface="Arial" charset="0"/>
                <a:ea typeface="+mn-ea"/>
                <a:cs typeface="+mn-cs"/>
              </a:rPr>
              <a:t>} [soft in | in] </a:t>
            </a:r>
            <a:r>
              <a:rPr lang="en-US" sz="1200" b="0" i="0" kern="1200" baseline="0" dirty="0" smtClean="0">
                <a:solidFill>
                  <a:schemeClr val="tx1"/>
                </a:solidFill>
                <a:latin typeface="Arial" charset="0"/>
                <a:ea typeface="+mn-ea"/>
                <a:cs typeface="+mn-cs"/>
              </a:rPr>
              <a:t>privileged EXEC command is the only command required for this dynamic </a:t>
            </a:r>
            <a:r>
              <a:rPr lang="en-US" sz="1200" kern="1200" baseline="0" dirty="0" smtClean="0">
                <a:solidFill>
                  <a:schemeClr val="tx1"/>
                </a:solidFill>
                <a:latin typeface="Arial" charset="0"/>
                <a:ea typeface="+mn-ea"/>
                <a:cs typeface="+mn-cs"/>
              </a:rPr>
              <a:t>soft reconfiguration.</a:t>
            </a:r>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125</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126</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1200" kern="1200" baseline="0" dirty="0" smtClean="0">
                <a:solidFill>
                  <a:schemeClr val="tx1"/>
                </a:solidFill>
                <a:latin typeface="Arial" charset="0"/>
                <a:ea typeface="+mn-ea"/>
                <a:cs typeface="+mn-cs"/>
              </a:rPr>
              <a:t>AS 65100 has 4 routers running IBGP and all of these IBGP neighbors are peering with each others’ loopback 0 interface (the addresses of which are shown in the figure) and are using the IP address of their loopback 0 interface as the source IP address for all BGP packets. </a:t>
            </a:r>
          </a:p>
          <a:p>
            <a:r>
              <a:rPr lang="en-US" sz="1200" kern="1200" baseline="0" dirty="0" smtClean="0">
                <a:solidFill>
                  <a:schemeClr val="tx1"/>
                </a:solidFill>
                <a:latin typeface="Arial" charset="0"/>
                <a:ea typeface="+mn-ea"/>
                <a:cs typeface="+mn-cs"/>
              </a:rPr>
              <a:t>Each router is using one of its own IP addresses as the next-hop address for each network advertised through BGP. </a:t>
            </a:r>
          </a:p>
          <a:p>
            <a:r>
              <a:rPr lang="en-US" sz="1200" kern="1200" baseline="0" dirty="0" smtClean="0">
                <a:solidFill>
                  <a:schemeClr val="tx1"/>
                </a:solidFill>
                <a:latin typeface="Arial" charset="0"/>
                <a:ea typeface="+mn-ea"/>
                <a:cs typeface="+mn-cs"/>
              </a:rPr>
              <a:t>These are outbound policies.</a:t>
            </a: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DE5C7E7C-78F3-4294-9B13-3756C726D1B5}" type="slidenum">
              <a:rPr lang="en-US"/>
              <a:pPr/>
              <a:t>12</a:t>
            </a:fld>
            <a:endParaRPr lang="en-US" dirty="0"/>
          </a:p>
        </p:txBody>
      </p:sp>
      <p:sp>
        <p:nvSpPr>
          <p:cNvPr id="917506" name="Rectangle 2"/>
          <p:cNvSpPr>
            <a:spLocks noGrp="1" noRot="1" noChangeAspect="1" noChangeArrowheads="1" noTextEdit="1"/>
          </p:cNvSpPr>
          <p:nvPr>
            <p:ph type="sldImg"/>
          </p:nvPr>
        </p:nvSpPr>
        <p:spPr>
          <a:xfrm>
            <a:off x="1282700" y="571500"/>
            <a:ext cx="4457700" cy="3343275"/>
          </a:xfrm>
          <a:ln/>
        </p:spPr>
      </p:sp>
      <p:sp>
        <p:nvSpPr>
          <p:cNvPr id="917507" name="Rectangle 3"/>
          <p:cNvSpPr>
            <a:spLocks noGrp="1" noChangeArrowheads="1"/>
          </p:cNvSpPr>
          <p:nvPr>
            <p:ph type="body" idx="1"/>
          </p:nvPr>
        </p:nvSpPr>
        <p:spPr>
          <a:xfrm>
            <a:off x="878330" y="4063317"/>
            <a:ext cx="5274847" cy="4380128"/>
          </a:xfrm>
        </p:spPr>
        <p:txBody>
          <a:bodyPr lIns="91507" tIns="45753" rIns="91507" bIns="45753"/>
          <a:lstStyle/>
          <a:p>
            <a:pPr>
              <a:lnSpc>
                <a:spcPct val="80000"/>
              </a:lnSpc>
            </a:pPr>
            <a:r>
              <a:rPr lang="en-US" dirty="0"/>
              <a:t>No one router can handle communications with all the routers that run BGP. There are tens of thousands of routers that run BGP and are connected to the Internet, representing more than 21,000 autonomous systems. </a:t>
            </a:r>
          </a:p>
          <a:p>
            <a:pPr>
              <a:lnSpc>
                <a:spcPct val="80000"/>
              </a:lnSpc>
            </a:pPr>
            <a:r>
              <a:rPr lang="en-US" dirty="0"/>
              <a:t>A BGP router forms a direct neighbor relationship with a limited number of other BGP routers. Through these BGP neighbors, a BGP router learns of the paths through the Internet to reach any advertised network. Any router that runs BGP is known as a BGP speaker.</a:t>
            </a:r>
          </a:p>
          <a:p>
            <a:pPr>
              <a:lnSpc>
                <a:spcPct val="80000"/>
              </a:lnSpc>
            </a:pPr>
            <a:r>
              <a:rPr lang="en-US" dirty="0"/>
              <a:t>The term “BGP peer” has a specific meaning: a BGP speaker that is configured to form a neighbor relationship with another BGP speaker for the purpose of directly exchanging BGP routing information with each other. A BGP speaker has a limited number of BGP neighbors with which it peers and forms a TCP-based relationship.</a:t>
            </a:r>
          </a:p>
          <a:p>
            <a:pPr>
              <a:lnSpc>
                <a:spcPct val="80000"/>
              </a:lnSpc>
            </a:pPr>
            <a:r>
              <a:rPr lang="en-US" dirty="0"/>
              <a:t>BGP peers are also known as BGP neighbors and can be either internal or external to the autonomous system.</a:t>
            </a:r>
          </a:p>
          <a:p>
            <a:pPr>
              <a:lnSpc>
                <a:spcPct val="80000"/>
              </a:lnSpc>
            </a:pPr>
            <a:r>
              <a:rPr lang="en-US" dirty="0"/>
              <a:t>A BGP peer must be configured with a BGP</a:t>
            </a:r>
            <a:r>
              <a:rPr lang="en-US" b="1" dirty="0"/>
              <a:t> neighbor</a:t>
            </a:r>
            <a:r>
              <a:rPr lang="en-US" dirty="0"/>
              <a:t> command. The administrator instructs the BGP speaker to establish a relationship with the address listed in the </a:t>
            </a:r>
            <a:r>
              <a:rPr lang="en-US" b="1" dirty="0"/>
              <a:t>neighbor</a:t>
            </a:r>
            <a:r>
              <a:rPr lang="en-US" dirty="0"/>
              <a:t> command and to exchange the BGP routing updates with that neighbor. </a:t>
            </a: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1200" kern="1200" baseline="0" dirty="0" smtClean="0">
                <a:solidFill>
                  <a:schemeClr val="tx1"/>
                </a:solidFill>
                <a:latin typeface="Arial" charset="0"/>
                <a:ea typeface="+mn-ea"/>
                <a:cs typeface="+mn-cs"/>
              </a:rPr>
              <a:t>Adding a new neighbor with the same policies as the other IBGP neighbors to R1 when it is using a peer group requires adding only a single </a:t>
            </a:r>
            <a:r>
              <a:rPr lang="en-US" sz="1200" b="1" kern="1200" baseline="0" dirty="0" smtClean="0">
                <a:solidFill>
                  <a:schemeClr val="tx1"/>
                </a:solidFill>
                <a:latin typeface="Arial" charset="0"/>
                <a:ea typeface="+mn-ea"/>
                <a:cs typeface="+mn-cs"/>
              </a:rPr>
              <a:t>neighbor </a:t>
            </a:r>
            <a:r>
              <a:rPr lang="en-US" sz="1200" b="0" kern="1200" baseline="0" dirty="0" smtClean="0">
                <a:solidFill>
                  <a:schemeClr val="tx1"/>
                </a:solidFill>
                <a:latin typeface="Arial" charset="0"/>
                <a:ea typeface="+mn-ea"/>
                <a:cs typeface="+mn-cs"/>
              </a:rPr>
              <a:t>statement to link the </a:t>
            </a:r>
            <a:r>
              <a:rPr lang="en-US" sz="1200" kern="1200" baseline="0" dirty="0" smtClean="0">
                <a:solidFill>
                  <a:schemeClr val="tx1"/>
                </a:solidFill>
                <a:latin typeface="Arial" charset="0"/>
                <a:ea typeface="+mn-ea"/>
                <a:cs typeface="+mn-cs"/>
              </a:rPr>
              <a:t>new neighbor to the peer group. </a:t>
            </a:r>
          </a:p>
          <a:p>
            <a:pPr lvl="1"/>
            <a:r>
              <a:rPr lang="en-US" sz="1200" kern="1200" baseline="0" dirty="0" smtClean="0">
                <a:solidFill>
                  <a:schemeClr val="tx1"/>
                </a:solidFill>
                <a:latin typeface="Arial" charset="0"/>
                <a:ea typeface="+mn-ea"/>
                <a:cs typeface="+mn-cs"/>
              </a:rPr>
              <a:t>Without peer groups, adding that same neighbor to R1 would require 4 </a:t>
            </a:r>
            <a:r>
              <a:rPr lang="en-US" sz="1200" b="1" kern="1200" baseline="0" dirty="0" smtClean="0">
                <a:solidFill>
                  <a:schemeClr val="tx1"/>
                </a:solidFill>
                <a:latin typeface="Arial" charset="0"/>
                <a:ea typeface="+mn-ea"/>
                <a:cs typeface="+mn-cs"/>
              </a:rPr>
              <a:t>neighbor </a:t>
            </a:r>
            <a:r>
              <a:rPr lang="en-US" sz="1200" b="0" kern="1200" baseline="0" dirty="0" smtClean="0">
                <a:solidFill>
                  <a:schemeClr val="tx1"/>
                </a:solidFill>
                <a:latin typeface="Arial" charset="0"/>
                <a:ea typeface="+mn-ea"/>
                <a:cs typeface="+mn-cs"/>
              </a:rPr>
              <a:t>statements</a:t>
            </a:r>
            <a:r>
              <a:rPr lang="en-US" sz="1200" b="1" kern="1200" baseline="0" dirty="0" smtClean="0">
                <a:solidFill>
                  <a:schemeClr val="tx1"/>
                </a:solidFill>
                <a:latin typeface="Arial" charset="0"/>
                <a:ea typeface="+mn-ea"/>
                <a:cs typeface="+mn-cs"/>
              </a:rPr>
              <a:t>.</a:t>
            </a:r>
          </a:p>
          <a:p>
            <a:r>
              <a:rPr lang="en-US" sz="1200" kern="1200" baseline="0" dirty="0" smtClean="0">
                <a:solidFill>
                  <a:schemeClr val="tx1"/>
                </a:solidFill>
                <a:latin typeface="Arial" charset="0"/>
                <a:ea typeface="+mn-ea"/>
                <a:cs typeface="+mn-cs"/>
              </a:rPr>
              <a:t>Using a peer group also makes the configuration easier to read and change. </a:t>
            </a:r>
          </a:p>
          <a:p>
            <a:pPr lvl="1"/>
            <a:r>
              <a:rPr lang="en-US" sz="1200" kern="1200" baseline="0" dirty="0" smtClean="0">
                <a:solidFill>
                  <a:schemeClr val="tx1"/>
                </a:solidFill>
                <a:latin typeface="Arial" charset="0"/>
                <a:ea typeface="+mn-ea"/>
                <a:cs typeface="+mn-cs"/>
              </a:rPr>
              <a:t>If you need to add a new policy, such as a route map, to all IBGP neighbors on R1, and you are using a peer group, you need only to link the route map to the peer group. </a:t>
            </a:r>
          </a:p>
          <a:p>
            <a:pPr lvl="1"/>
            <a:r>
              <a:rPr lang="en-US" sz="1200" kern="1200" baseline="0" dirty="0" smtClean="0">
                <a:solidFill>
                  <a:schemeClr val="tx1"/>
                </a:solidFill>
                <a:latin typeface="Arial" charset="0"/>
                <a:ea typeface="+mn-ea"/>
                <a:cs typeface="+mn-cs"/>
              </a:rPr>
              <a:t>Without a peer group, R1 needs to add the new policy to each neighbor.</a:t>
            </a: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128</a:t>
            </a:fld>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129</a:t>
            </a:fld>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132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b="0" i="0" kern="1200" baseline="0" dirty="0" smtClean="0">
                <a:solidFill>
                  <a:schemeClr val="tx1"/>
                </a:solidFill>
                <a:latin typeface="Arial" charset="0"/>
                <a:ea typeface="+mn-ea"/>
                <a:cs typeface="+mn-cs"/>
              </a:rPr>
              <a:t>Other first column options:</a:t>
            </a:r>
          </a:p>
          <a:p>
            <a:pPr lvl="1"/>
            <a:r>
              <a:rPr lang="en-US" sz="1200" b="0" i="0" kern="1200" baseline="0" dirty="0" smtClean="0">
                <a:solidFill>
                  <a:schemeClr val="tx1"/>
                </a:solidFill>
                <a:latin typeface="Arial" charset="0"/>
                <a:ea typeface="+mn-ea"/>
                <a:cs typeface="+mn-cs"/>
              </a:rPr>
              <a:t>An s indicates that the specified routes are suppressed (usually because routes have been summarized and only the summarized route is being sent).</a:t>
            </a:r>
          </a:p>
          <a:p>
            <a:pPr lvl="1"/>
            <a:r>
              <a:rPr lang="en-US" sz="1200" b="0" i="0" kern="1200" baseline="0" dirty="0" smtClean="0">
                <a:solidFill>
                  <a:schemeClr val="tx1"/>
                </a:solidFill>
                <a:latin typeface="Arial" charset="0"/>
                <a:ea typeface="+mn-ea"/>
                <a:cs typeface="+mn-cs"/>
              </a:rPr>
              <a:t>A d, for dampening, indicates that the route is being dampened (penalized) for going up and down too often. Although the route might be up right now, it is not advertised until the penalty has expired.</a:t>
            </a:r>
          </a:p>
          <a:p>
            <a:pPr lvl="1"/>
            <a:r>
              <a:rPr lang="en-US" sz="1200" b="0" i="0" kern="1200" baseline="0" dirty="0" smtClean="0">
                <a:solidFill>
                  <a:schemeClr val="tx1"/>
                </a:solidFill>
                <a:latin typeface="Arial" charset="0"/>
                <a:ea typeface="+mn-ea"/>
                <a:cs typeface="+mn-cs"/>
              </a:rPr>
              <a:t>An h, for history, indicates that the route is unavailable and is probably down. Historic information about the route exists, but a best route does not exist.</a:t>
            </a:r>
          </a:p>
          <a:p>
            <a:pPr lvl="1"/>
            <a:r>
              <a:rPr lang="en-US" sz="1200" b="0" i="0" kern="1200" baseline="0" dirty="0" smtClean="0">
                <a:solidFill>
                  <a:schemeClr val="tx1"/>
                </a:solidFill>
                <a:latin typeface="Arial" charset="0"/>
                <a:ea typeface="+mn-ea"/>
                <a:cs typeface="+mn-cs"/>
              </a:rPr>
              <a:t>An r, for RIB failure, indicates that the route was not installed in the RIB. The reason that the route is not installed can be displayed using the </a:t>
            </a:r>
            <a:r>
              <a:rPr lang="en-US" sz="1200" b="1" i="0" kern="1200" baseline="0" dirty="0" smtClean="0">
                <a:solidFill>
                  <a:schemeClr val="tx1"/>
                </a:solidFill>
                <a:latin typeface="Arial" charset="0"/>
                <a:ea typeface="+mn-ea"/>
                <a:cs typeface="+mn-cs"/>
              </a:rPr>
              <a:t>show ip bgp rib-failure </a:t>
            </a:r>
            <a:r>
              <a:rPr lang="en-US" sz="1200" b="0" i="0" kern="1200" baseline="0" dirty="0" smtClean="0">
                <a:solidFill>
                  <a:schemeClr val="tx1"/>
                </a:solidFill>
                <a:latin typeface="Arial" charset="0"/>
                <a:ea typeface="+mn-ea"/>
                <a:cs typeface="+mn-cs"/>
              </a:rPr>
              <a:t>command.</a:t>
            </a:r>
          </a:p>
          <a:p>
            <a:pPr lvl="1"/>
            <a:r>
              <a:rPr lang="en-US" sz="1200" b="0" i="0" kern="1200" baseline="0" dirty="0" smtClean="0">
                <a:solidFill>
                  <a:schemeClr val="tx1"/>
                </a:solidFill>
                <a:latin typeface="Arial" charset="0"/>
                <a:ea typeface="+mn-ea"/>
                <a:cs typeface="+mn-cs"/>
              </a:rPr>
              <a:t>An S, for stale, indicates that the route is stale. (This is used in a nonstop forwarding aware router.)</a:t>
            </a:r>
            <a:endParaRPr lang="en-US" b="0" i="0" dirty="0"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133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sz="1200" kern="1200" dirty="0" smtClean="0">
                <a:solidFill>
                  <a:schemeClr val="tx1"/>
                </a:solidFill>
                <a:latin typeface="Arial" charset="0"/>
                <a:ea typeface="+mn-ea"/>
                <a:cs typeface="+mn-cs"/>
              </a:rPr>
              <a:t>The O code indicates that the route was learned from OSPF; the IA code indicates that the learned route is in another area (interarea). The 10.2.1.0 subnet is learned on FastEthernet 0/0 via neighbor 10.64.0.2. The [110/782] in the routing table represents the administrative distance assigned to OSPF (110) and the total cost of the route to subnet 10.2.1.0 (cost of 782).</a:t>
            </a:r>
          </a:p>
          <a:p>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134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a:buNone/>
            </a:pPr>
            <a:r>
              <a:rPr lang="en-US" sz="1200" kern="1200" dirty="0" smtClean="0">
                <a:solidFill>
                  <a:schemeClr val="tx1"/>
                </a:solidFill>
                <a:latin typeface="Arial" charset="0"/>
                <a:ea typeface="+mn-ea"/>
                <a:cs typeface="+mn-cs"/>
              </a:rPr>
              <a:t>Here are some of the highlights:</a:t>
            </a:r>
          </a:p>
          <a:p>
            <a:r>
              <a:rPr lang="en-US" sz="1200" b="1" i="0" u="none" strike="noStrike" kern="1200" smtClean="0">
                <a:solidFill>
                  <a:schemeClr val="tx1"/>
                </a:solidFill>
                <a:effectLst/>
                <a:latin typeface="Arial" charset="0"/>
                <a:ea typeface="+mn-ea"/>
                <a:cs typeface="+mn-cs"/>
              </a:rPr>
              <a:t>BGP </a:t>
            </a:r>
            <a:r>
              <a:rPr lang="en-US" sz="1200" b="1" i="0" u="none" strike="noStrike" kern="1200" dirty="0" smtClean="0">
                <a:solidFill>
                  <a:schemeClr val="tx1"/>
                </a:solidFill>
                <a:effectLst/>
                <a:latin typeface="Arial" charset="0"/>
                <a:ea typeface="+mn-ea"/>
                <a:cs typeface="+mn-cs"/>
              </a:rPr>
              <a:t>router identifier</a:t>
            </a:r>
            <a:r>
              <a:rPr lang="en-US" sz="1200" kern="1200" dirty="0" smtClean="0">
                <a:solidFill>
                  <a:schemeClr val="tx1"/>
                </a:solidFill>
                <a:latin typeface="Arial" charset="0"/>
                <a:ea typeface="+mn-ea"/>
                <a:cs typeface="+mn-cs"/>
              </a:rPr>
              <a:t>—IP address that all other BGP speakers recognize as representing this router.</a:t>
            </a:r>
          </a:p>
          <a:p>
            <a:r>
              <a:rPr lang="en-US" sz="1200" b="1" i="0" u="none" strike="noStrike" kern="1200" smtClean="0">
                <a:solidFill>
                  <a:schemeClr val="tx1"/>
                </a:solidFill>
                <a:effectLst/>
                <a:latin typeface="Arial" charset="0"/>
                <a:ea typeface="+mn-ea"/>
                <a:cs typeface="+mn-cs"/>
              </a:rPr>
              <a:t>BGP </a:t>
            </a:r>
            <a:r>
              <a:rPr lang="en-US" sz="1200" b="1" i="0" u="none" strike="noStrike" kern="1200" dirty="0" smtClean="0">
                <a:solidFill>
                  <a:schemeClr val="tx1"/>
                </a:solidFill>
                <a:effectLst/>
                <a:latin typeface="Arial" charset="0"/>
                <a:ea typeface="+mn-ea"/>
                <a:cs typeface="+mn-cs"/>
              </a:rPr>
              <a:t>table version</a:t>
            </a:r>
            <a:r>
              <a:rPr lang="en-US" sz="1200" kern="1200" dirty="0" smtClean="0">
                <a:solidFill>
                  <a:schemeClr val="tx1"/>
                </a:solidFill>
                <a:latin typeface="Arial" charset="0"/>
                <a:ea typeface="+mn-ea"/>
                <a:cs typeface="+mn-cs"/>
              </a:rPr>
              <a:t>—Increases in increments when the BGP table changes.</a:t>
            </a:r>
          </a:p>
          <a:p>
            <a:r>
              <a:rPr lang="en-US" sz="1200" b="1" i="0" u="none" strike="noStrike" kern="1200" smtClean="0">
                <a:solidFill>
                  <a:schemeClr val="tx1"/>
                </a:solidFill>
                <a:effectLst/>
                <a:latin typeface="Arial" charset="0"/>
                <a:ea typeface="+mn-ea"/>
                <a:cs typeface="+mn-cs"/>
              </a:rPr>
              <a:t>Main </a:t>
            </a:r>
            <a:r>
              <a:rPr lang="en-US" sz="1200" b="1" i="0" u="none" strike="noStrike" kern="1200" dirty="0" smtClean="0">
                <a:solidFill>
                  <a:schemeClr val="tx1"/>
                </a:solidFill>
                <a:effectLst/>
                <a:latin typeface="Arial" charset="0"/>
                <a:ea typeface="+mn-ea"/>
                <a:cs typeface="+mn-cs"/>
              </a:rPr>
              <a:t>Routing table version</a:t>
            </a:r>
            <a:r>
              <a:rPr lang="en-US" sz="1200" kern="1200" dirty="0" smtClean="0">
                <a:solidFill>
                  <a:schemeClr val="tx1"/>
                </a:solidFill>
                <a:latin typeface="Arial" charset="0"/>
                <a:ea typeface="+mn-ea"/>
                <a:cs typeface="+mn-cs"/>
              </a:rPr>
              <a:t>—Last version of BGP database that was injected into the main routing table.</a:t>
            </a:r>
          </a:p>
          <a:p>
            <a:r>
              <a:rPr lang="en-US" sz="1200" b="1" i="0" u="none" strike="noStrike" kern="1200" smtClean="0">
                <a:solidFill>
                  <a:schemeClr val="tx1"/>
                </a:solidFill>
                <a:effectLst/>
                <a:latin typeface="Arial" charset="0"/>
                <a:ea typeface="+mn-ea"/>
                <a:cs typeface="+mn-cs"/>
              </a:rPr>
              <a:t>Neighbor</a:t>
            </a:r>
            <a:r>
              <a:rPr lang="en-US" sz="1200" kern="1200" smtClean="0">
                <a:solidFill>
                  <a:schemeClr val="tx1"/>
                </a:solidFill>
                <a:latin typeface="Arial" charset="0"/>
                <a:ea typeface="+mn-ea"/>
                <a:cs typeface="+mn-cs"/>
              </a:rPr>
              <a:t>—The </a:t>
            </a:r>
            <a:r>
              <a:rPr lang="en-US" sz="1200" kern="1200" dirty="0" smtClean="0">
                <a:solidFill>
                  <a:schemeClr val="tx1"/>
                </a:solidFill>
                <a:latin typeface="Arial" charset="0"/>
                <a:ea typeface="+mn-ea"/>
                <a:cs typeface="+mn-cs"/>
              </a:rPr>
              <a:t>IP address, used in the </a:t>
            </a:r>
            <a:r>
              <a:rPr lang="en-US" sz="1200" b="1" kern="1200" dirty="0" smtClean="0">
                <a:solidFill>
                  <a:schemeClr val="tx1"/>
                </a:solidFill>
                <a:latin typeface="Arial" charset="0"/>
                <a:ea typeface="+mn-ea"/>
                <a:cs typeface="+mn-cs"/>
              </a:rPr>
              <a:t>neighbor</a:t>
            </a:r>
            <a:r>
              <a:rPr lang="en-US" sz="1200" kern="1200" dirty="0" smtClean="0">
                <a:solidFill>
                  <a:schemeClr val="tx1"/>
                </a:solidFill>
                <a:latin typeface="Arial" charset="0"/>
                <a:ea typeface="+mn-ea"/>
                <a:cs typeface="+mn-cs"/>
              </a:rPr>
              <a:t> statement, with which this router is setting up a relationship.</a:t>
            </a:r>
          </a:p>
          <a:p>
            <a:r>
              <a:rPr lang="en-US" sz="1200" b="1" i="0" u="none" strike="noStrike" kern="1200" smtClean="0">
                <a:solidFill>
                  <a:schemeClr val="tx1"/>
                </a:solidFill>
                <a:effectLst/>
                <a:latin typeface="Arial" charset="0"/>
                <a:ea typeface="+mn-ea"/>
                <a:cs typeface="+mn-cs"/>
              </a:rPr>
              <a:t>Version </a:t>
            </a:r>
            <a:r>
              <a:rPr lang="en-US" sz="1200" b="1" i="0" u="none" strike="noStrike" kern="1200" dirty="0" smtClean="0">
                <a:solidFill>
                  <a:schemeClr val="tx1"/>
                </a:solidFill>
                <a:effectLst/>
                <a:latin typeface="Arial" charset="0"/>
                <a:ea typeface="+mn-ea"/>
                <a:cs typeface="+mn-cs"/>
              </a:rPr>
              <a:t>(V)</a:t>
            </a:r>
            <a:r>
              <a:rPr lang="en-US" sz="1200" kern="1200" dirty="0" smtClean="0">
                <a:solidFill>
                  <a:schemeClr val="tx1"/>
                </a:solidFill>
                <a:latin typeface="Arial" charset="0"/>
                <a:ea typeface="+mn-ea"/>
                <a:cs typeface="+mn-cs"/>
              </a:rPr>
              <a:t>—The version of BGP this router is running with the listed neighbor.</a:t>
            </a:r>
          </a:p>
          <a:p>
            <a:r>
              <a:rPr lang="en-US" sz="1200" b="1" i="0" u="none" strike="noStrike" kern="1200" smtClean="0">
                <a:solidFill>
                  <a:schemeClr val="tx1"/>
                </a:solidFill>
                <a:effectLst/>
                <a:latin typeface="Arial" charset="0"/>
                <a:ea typeface="+mn-ea"/>
                <a:cs typeface="+mn-cs"/>
              </a:rPr>
              <a:t>AS</a:t>
            </a:r>
            <a:r>
              <a:rPr lang="en-US" sz="1200" kern="1200" smtClean="0">
                <a:solidFill>
                  <a:schemeClr val="tx1"/>
                </a:solidFill>
                <a:latin typeface="Arial" charset="0"/>
                <a:ea typeface="+mn-ea"/>
                <a:cs typeface="+mn-cs"/>
              </a:rPr>
              <a:t>—The </a:t>
            </a:r>
            <a:r>
              <a:rPr lang="en-US" sz="1200" kern="1200" dirty="0" smtClean="0">
                <a:solidFill>
                  <a:schemeClr val="tx1"/>
                </a:solidFill>
                <a:latin typeface="Arial" charset="0"/>
                <a:ea typeface="+mn-ea"/>
                <a:cs typeface="+mn-cs"/>
              </a:rPr>
              <a:t>listed neighbor’s AS number.</a:t>
            </a:r>
          </a:p>
          <a:p>
            <a:r>
              <a:rPr lang="en-US" sz="1200" b="1" i="0" u="none" strike="noStrike" kern="1200" smtClean="0">
                <a:solidFill>
                  <a:schemeClr val="tx1"/>
                </a:solidFill>
                <a:effectLst/>
                <a:latin typeface="Arial" charset="0"/>
                <a:ea typeface="+mn-ea"/>
                <a:cs typeface="+mn-cs"/>
              </a:rPr>
              <a:t>Messages </a:t>
            </a:r>
            <a:r>
              <a:rPr lang="en-US" sz="1200" b="1" i="0" u="none" strike="noStrike" kern="1200" dirty="0" smtClean="0">
                <a:solidFill>
                  <a:schemeClr val="tx1"/>
                </a:solidFill>
                <a:effectLst/>
                <a:latin typeface="Arial" charset="0"/>
                <a:ea typeface="+mn-ea"/>
                <a:cs typeface="+mn-cs"/>
              </a:rPr>
              <a:t>received (MsgRcvd)</a:t>
            </a:r>
            <a:r>
              <a:rPr lang="en-US" sz="1200" kern="1200" dirty="0" smtClean="0">
                <a:solidFill>
                  <a:schemeClr val="tx1"/>
                </a:solidFill>
                <a:latin typeface="Arial" charset="0"/>
                <a:ea typeface="+mn-ea"/>
                <a:cs typeface="+mn-cs"/>
              </a:rPr>
              <a:t>—The number of BGP messages received from this neighbor.</a:t>
            </a:r>
          </a:p>
          <a:p>
            <a:r>
              <a:rPr lang="en-US" sz="1200" b="1" i="0" u="none" strike="noStrike" kern="1200" smtClean="0">
                <a:solidFill>
                  <a:schemeClr val="tx1"/>
                </a:solidFill>
                <a:effectLst/>
                <a:latin typeface="Arial" charset="0"/>
                <a:ea typeface="+mn-ea"/>
                <a:cs typeface="+mn-cs"/>
              </a:rPr>
              <a:t>Messages </a:t>
            </a:r>
            <a:r>
              <a:rPr lang="en-US" sz="1200" b="1" i="0" u="none" strike="noStrike" kern="1200" dirty="0" smtClean="0">
                <a:solidFill>
                  <a:schemeClr val="tx1"/>
                </a:solidFill>
                <a:effectLst/>
                <a:latin typeface="Arial" charset="0"/>
                <a:ea typeface="+mn-ea"/>
                <a:cs typeface="+mn-cs"/>
              </a:rPr>
              <a:t>sent (MsgSent)</a:t>
            </a:r>
            <a:r>
              <a:rPr lang="en-US" sz="1200" kern="1200" dirty="0" smtClean="0">
                <a:solidFill>
                  <a:schemeClr val="tx1"/>
                </a:solidFill>
                <a:latin typeface="Arial" charset="0"/>
                <a:ea typeface="+mn-ea"/>
                <a:cs typeface="+mn-cs"/>
              </a:rPr>
              <a:t>—The number of BGP messages sent to this neighbor.</a:t>
            </a:r>
          </a:p>
          <a:p>
            <a:r>
              <a:rPr lang="en-US" sz="1200" b="1" i="0" u="none" strike="noStrike" kern="1200" smtClean="0">
                <a:solidFill>
                  <a:schemeClr val="tx1"/>
                </a:solidFill>
                <a:effectLst/>
                <a:latin typeface="Arial" charset="0"/>
                <a:ea typeface="+mn-ea"/>
                <a:cs typeface="+mn-cs"/>
              </a:rPr>
              <a:t>TblVer</a:t>
            </a:r>
            <a:r>
              <a:rPr lang="en-US" sz="1200" kern="1200" smtClean="0">
                <a:solidFill>
                  <a:schemeClr val="tx1"/>
                </a:solidFill>
                <a:latin typeface="Arial" charset="0"/>
                <a:ea typeface="+mn-ea"/>
                <a:cs typeface="+mn-cs"/>
              </a:rPr>
              <a:t>—The </a:t>
            </a:r>
            <a:r>
              <a:rPr lang="en-US" sz="1200" kern="1200" dirty="0" smtClean="0">
                <a:solidFill>
                  <a:schemeClr val="tx1"/>
                </a:solidFill>
                <a:latin typeface="Arial" charset="0"/>
                <a:ea typeface="+mn-ea"/>
                <a:cs typeface="+mn-cs"/>
              </a:rPr>
              <a:t>last version of the BGP table that was sent to this neighbor.</a:t>
            </a:r>
          </a:p>
          <a:p>
            <a:r>
              <a:rPr lang="en-US" sz="1200" b="1" i="0" u="none" strike="noStrike" kern="1200" smtClean="0">
                <a:solidFill>
                  <a:schemeClr val="tx1"/>
                </a:solidFill>
                <a:effectLst/>
                <a:latin typeface="Arial" charset="0"/>
                <a:ea typeface="+mn-ea"/>
                <a:cs typeface="+mn-cs"/>
              </a:rPr>
              <a:t>In </a:t>
            </a:r>
            <a:r>
              <a:rPr lang="en-US" sz="1200" b="1" i="0" u="none" strike="noStrike" kern="1200" dirty="0" smtClean="0">
                <a:solidFill>
                  <a:schemeClr val="tx1"/>
                </a:solidFill>
                <a:effectLst/>
                <a:latin typeface="Arial" charset="0"/>
                <a:ea typeface="+mn-ea"/>
                <a:cs typeface="+mn-cs"/>
              </a:rPr>
              <a:t>queue (InQ)</a:t>
            </a:r>
            <a:r>
              <a:rPr lang="en-US" sz="1200" kern="1200" dirty="0" smtClean="0">
                <a:solidFill>
                  <a:schemeClr val="tx1"/>
                </a:solidFill>
                <a:latin typeface="Arial" charset="0"/>
                <a:ea typeface="+mn-ea"/>
                <a:cs typeface="+mn-cs"/>
              </a:rPr>
              <a:t>—The number of messages from this neighbor that are waiting to be processed.</a:t>
            </a:r>
          </a:p>
          <a:p>
            <a:r>
              <a:rPr lang="en-US" sz="1200" b="1" i="0" u="none" strike="noStrike" kern="1200" smtClean="0">
                <a:solidFill>
                  <a:schemeClr val="tx1"/>
                </a:solidFill>
                <a:effectLst/>
                <a:latin typeface="Arial" charset="0"/>
                <a:ea typeface="+mn-ea"/>
                <a:cs typeface="+mn-cs"/>
              </a:rPr>
              <a:t>Out </a:t>
            </a:r>
            <a:r>
              <a:rPr lang="en-US" sz="1200" b="1" i="0" u="none" strike="noStrike" kern="1200" dirty="0" smtClean="0">
                <a:solidFill>
                  <a:schemeClr val="tx1"/>
                </a:solidFill>
                <a:effectLst/>
                <a:latin typeface="Arial" charset="0"/>
                <a:ea typeface="+mn-ea"/>
                <a:cs typeface="+mn-cs"/>
              </a:rPr>
              <a:t>queue (OutQ)</a:t>
            </a:r>
            <a:r>
              <a:rPr lang="en-US" sz="1200" kern="1200" dirty="0" smtClean="0">
                <a:solidFill>
                  <a:schemeClr val="tx1"/>
                </a:solidFill>
                <a:latin typeface="Arial" charset="0"/>
                <a:ea typeface="+mn-ea"/>
                <a:cs typeface="+mn-cs"/>
              </a:rPr>
              <a:t>—The number of messages queued and waiting to be sent to this neighbor. TCP flow control prevents this router from overwhelming a neighbor with a large update.</a:t>
            </a:r>
          </a:p>
          <a:p>
            <a:r>
              <a:rPr lang="en-US" sz="1200" b="1" i="0" u="none" strike="noStrike" kern="1200" smtClean="0">
                <a:solidFill>
                  <a:schemeClr val="tx1"/>
                </a:solidFill>
                <a:effectLst/>
                <a:latin typeface="Arial" charset="0"/>
                <a:ea typeface="+mn-ea"/>
                <a:cs typeface="+mn-cs"/>
              </a:rPr>
              <a:t>Up/Down</a:t>
            </a:r>
            <a:r>
              <a:rPr lang="en-US" sz="1200" kern="1200" smtClean="0">
                <a:solidFill>
                  <a:schemeClr val="tx1"/>
                </a:solidFill>
                <a:latin typeface="Arial" charset="0"/>
                <a:ea typeface="+mn-ea"/>
                <a:cs typeface="+mn-cs"/>
              </a:rPr>
              <a:t>—The </a:t>
            </a:r>
            <a:r>
              <a:rPr lang="en-US" sz="1200" kern="1200" dirty="0" smtClean="0">
                <a:solidFill>
                  <a:schemeClr val="tx1"/>
                </a:solidFill>
                <a:latin typeface="Arial" charset="0"/>
                <a:ea typeface="+mn-ea"/>
                <a:cs typeface="+mn-cs"/>
              </a:rPr>
              <a:t>length of time this neighbor has been in the current BGP state (established, active, or idle).</a:t>
            </a:r>
          </a:p>
          <a:p>
            <a:r>
              <a:rPr lang="en-US" sz="1200" b="1" i="0" u="none" strike="noStrike" kern="1200" smtClean="0">
                <a:solidFill>
                  <a:schemeClr val="tx1"/>
                </a:solidFill>
                <a:effectLst/>
                <a:latin typeface="Arial" charset="0"/>
                <a:ea typeface="+mn-ea"/>
                <a:cs typeface="+mn-cs"/>
              </a:rPr>
              <a:t>State</a:t>
            </a:r>
            <a:r>
              <a:rPr lang="en-US" sz="1200" kern="1200" smtClean="0">
                <a:solidFill>
                  <a:schemeClr val="tx1"/>
                </a:solidFill>
                <a:latin typeface="Arial" charset="0"/>
                <a:ea typeface="+mn-ea"/>
                <a:cs typeface="+mn-cs"/>
              </a:rPr>
              <a:t>—The </a:t>
            </a:r>
            <a:r>
              <a:rPr lang="en-US" sz="1200" kern="1200" dirty="0" smtClean="0">
                <a:solidFill>
                  <a:schemeClr val="tx1"/>
                </a:solidFill>
                <a:latin typeface="Arial" charset="0"/>
                <a:ea typeface="+mn-ea"/>
                <a:cs typeface="+mn-cs"/>
              </a:rPr>
              <a:t>current state of the BGP session—active, idle, open sent, open confirm, or idle (admin). The admin state is new to Cisco IOS Software Release 12.0; it indicates that the neighbor is administratively shut down. This state is created by using the </a:t>
            </a:r>
            <a:r>
              <a:rPr lang="en-US" sz="1200" b="1" kern="1200" dirty="0" smtClean="0">
                <a:solidFill>
                  <a:schemeClr val="tx1"/>
                </a:solidFill>
                <a:latin typeface="Arial" charset="0"/>
                <a:ea typeface="+mn-ea"/>
                <a:cs typeface="+mn-cs"/>
              </a:rPr>
              <a:t>neighbor </a:t>
            </a:r>
            <a:r>
              <a:rPr lang="en-US" sz="1200" i="1" kern="1200" dirty="0" smtClean="0">
                <a:solidFill>
                  <a:schemeClr val="tx1"/>
                </a:solidFill>
                <a:latin typeface="Arial" charset="0"/>
                <a:ea typeface="+mn-ea"/>
                <a:cs typeface="+mn-cs"/>
              </a:rPr>
              <a:t>ip-address </a:t>
            </a:r>
            <a:r>
              <a:rPr lang="en-US" sz="1200" b="1" kern="1200" dirty="0" smtClean="0">
                <a:solidFill>
                  <a:schemeClr val="tx1"/>
                </a:solidFill>
                <a:latin typeface="Arial" charset="0"/>
                <a:ea typeface="+mn-ea"/>
                <a:cs typeface="+mn-cs"/>
              </a:rPr>
              <a:t>shutdown </a:t>
            </a:r>
            <a:r>
              <a:rPr lang="en-US" sz="1200" kern="1200" dirty="0" smtClean="0">
                <a:solidFill>
                  <a:schemeClr val="tx1"/>
                </a:solidFill>
                <a:latin typeface="Arial" charset="0"/>
                <a:ea typeface="+mn-ea"/>
                <a:cs typeface="+mn-cs"/>
              </a:rPr>
              <a:t>router configuration command. (Neighbor states are discussed in more detail in the “Understanding and Troubleshooting BGP Neighbor States” section later in this chapter.) Note that if the session is in the established state, a state is not displayed; instead, a number representing the PfxRcd is displayed, as described next.</a:t>
            </a:r>
          </a:p>
          <a:p>
            <a:endParaRPr lang="en-US" b="0" i="0" dirty="0"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135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sz="1200" kern="1200" dirty="0" smtClean="0">
                <a:solidFill>
                  <a:schemeClr val="tx1"/>
                </a:solidFill>
                <a:latin typeface="Arial" charset="0"/>
                <a:ea typeface="+mn-ea"/>
                <a:cs typeface="+mn-cs"/>
              </a:rPr>
              <a:t>After the neighbor adjacency is reestablished, Router A creates and sends updates to 10.1.0.2. The first update highlighted in the example, </a:t>
            </a:r>
            <a:r>
              <a:rPr lang="en-US" sz="1200" b="1" kern="1200" dirty="0" smtClean="0">
                <a:solidFill>
                  <a:schemeClr val="tx1"/>
                </a:solidFill>
                <a:latin typeface="Arial" charset="0"/>
                <a:ea typeface="+mn-ea"/>
                <a:cs typeface="+mn-cs"/>
              </a:rPr>
              <a:t>10.1.1.0/24, next 10.1.0.1</a:t>
            </a:r>
            <a:r>
              <a:rPr lang="en-US" sz="1200" kern="1200" dirty="0" smtClean="0">
                <a:solidFill>
                  <a:schemeClr val="tx1"/>
                </a:solidFill>
                <a:latin typeface="Arial" charset="0"/>
                <a:ea typeface="+mn-ea"/>
                <a:cs typeface="+mn-cs"/>
              </a:rPr>
              <a:t>, is an update about network 10.1.1.0/24, with a next hop of 10.1.0.1, which is Router A’s address. The second update highlighted in the example, </a:t>
            </a:r>
            <a:r>
              <a:rPr lang="en-US" sz="1200" b="1" kern="1200" dirty="0" smtClean="0">
                <a:solidFill>
                  <a:schemeClr val="tx1"/>
                </a:solidFill>
                <a:latin typeface="Arial" charset="0"/>
                <a:ea typeface="+mn-ea"/>
                <a:cs typeface="+mn-cs"/>
              </a:rPr>
              <a:t>10.97.97.0/24, next 172.31.11.4</a:t>
            </a:r>
            <a:r>
              <a:rPr lang="en-US" sz="1200" kern="1200" dirty="0" smtClean="0">
                <a:solidFill>
                  <a:schemeClr val="tx1"/>
                </a:solidFill>
                <a:latin typeface="Arial" charset="0"/>
                <a:ea typeface="+mn-ea"/>
                <a:cs typeface="+mn-cs"/>
              </a:rPr>
              <a:t>, is an update about network 10.97.97.0/24, with a next hop of 172.31.11.4, which is the address of one of Router A’s EBGP neighbors. The EBGP next-hop address is being carried into IBGP.</a:t>
            </a:r>
          </a:p>
          <a:p>
            <a:r>
              <a:rPr lang="en-US" sz="1200" kern="1200" dirty="0" smtClean="0">
                <a:solidFill>
                  <a:schemeClr val="tx1"/>
                </a:solidFill>
                <a:latin typeface="Arial" charset="0"/>
                <a:ea typeface="+mn-ea"/>
                <a:cs typeface="+mn-cs"/>
              </a:rPr>
              <a:t>Router A later receives updates from 10.1.0.2. The update highlighted in the example contains a path to two networks, 10.1.2.0/24 and 10.1.0.0/24. </a:t>
            </a:r>
          </a:p>
          <a:p>
            <a:endParaRPr lang="en-US" b="0" i="0" dirty="0"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6538" indent="-236538" algn="l" defTabSz="814388" eaLnBrk="1" hangingPunct="1">
              <a:lnSpc>
                <a:spcPct val="100000"/>
              </a:lnSpc>
              <a:spcBef>
                <a:spcPts val="0"/>
              </a:spcBef>
              <a:buClr>
                <a:srgbClr val="708CA1"/>
              </a:buClr>
              <a:buFont typeface="Wingdings" pitchFamily="2" charset="2"/>
              <a:buChar char="§"/>
            </a:pPr>
            <a:r>
              <a:rPr lang="en-US" sz="1800" kern="1200" dirty="0" smtClean="0">
                <a:solidFill>
                  <a:schemeClr val="tx1"/>
                </a:solidFill>
                <a:latin typeface="Arial" charset="0"/>
                <a:ea typeface="+mn-ea"/>
                <a:cs typeface="+mn-cs"/>
              </a:rPr>
              <a:t>Check the following two conditions to troubleshoot this problem:</a:t>
            </a:r>
          </a:p>
          <a:p>
            <a:pPr marL="693738" lvl="1" indent="-236538" algn="l" defTabSz="814388" eaLnBrk="1" hangingPunct="1">
              <a:lnSpc>
                <a:spcPct val="100000"/>
              </a:lnSpc>
              <a:spcBef>
                <a:spcPts val="0"/>
              </a:spcBef>
              <a:buClr>
                <a:srgbClr val="708CA1"/>
              </a:buClr>
              <a:buFont typeface="Wingdings" pitchFamily="2" charset="2"/>
              <a:buChar char="§"/>
            </a:pPr>
            <a:r>
              <a:rPr lang="en-US" sz="1800" kern="1200" dirty="0" smtClean="0">
                <a:solidFill>
                  <a:schemeClr val="tx1"/>
                </a:solidFill>
                <a:latin typeface="Arial" charset="0"/>
                <a:ea typeface="+mn-ea"/>
                <a:cs typeface="+mn-cs"/>
              </a:rPr>
              <a:t>Ensure that the neighbor announces the route in its local routing protocol (IGP).</a:t>
            </a:r>
          </a:p>
          <a:p>
            <a:pPr marL="693738" lvl="1" indent="-236538" algn="l" defTabSz="814388" eaLnBrk="1" hangingPunct="1">
              <a:lnSpc>
                <a:spcPct val="100000"/>
              </a:lnSpc>
              <a:spcBef>
                <a:spcPts val="0"/>
              </a:spcBef>
              <a:buClr>
                <a:srgbClr val="708CA1"/>
              </a:buClr>
              <a:buFont typeface="Wingdings" pitchFamily="2" charset="2"/>
              <a:buChar char="§"/>
            </a:pPr>
            <a:r>
              <a:rPr lang="en-US" sz="1800" kern="1200" dirty="0" smtClean="0">
                <a:solidFill>
                  <a:schemeClr val="tx1"/>
                </a:solidFill>
                <a:latin typeface="Arial" charset="0"/>
                <a:ea typeface="+mn-ea"/>
                <a:cs typeface="+mn-cs"/>
              </a:rPr>
              <a:t>Verify that you have not entered an incorrect IP address in the neighbor statement.</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137</a:t>
            </a:fld>
            <a:endParaRPr 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143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b="0" i="0" dirty="0"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29362B-80FF-4BCF-9D7F-51F56D9F2975}" type="slidenum">
              <a:rPr lang="en-US"/>
              <a:pPr/>
              <a:t>147</a:t>
            </a:fld>
            <a:endParaRPr lang="en-US" dirty="0"/>
          </a:p>
        </p:txBody>
      </p:sp>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p:txBody>
          <a:bodyPr/>
          <a:lstStyle/>
          <a:p>
            <a:pPr>
              <a:tabLst>
                <a:tab pos="1407366" algn="l"/>
              </a:tabLst>
            </a:pPr>
            <a:endParaRPr lang="en-US"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742597-C266-4EC0-B6CD-C382317B0045}" type="slidenum">
              <a:rPr lang="en-US"/>
              <a:pPr/>
              <a:t>148</a:t>
            </a:fld>
            <a:endParaRPr lang="en-US" dirty="0"/>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EA024674-78AF-4269-ADEC-A48BE81DA75A}" type="slidenum">
              <a:rPr lang="en-US"/>
              <a:pPr/>
              <a:t>13</a:t>
            </a:fld>
            <a:endParaRPr lang="en-US" dirty="0"/>
          </a:p>
        </p:txBody>
      </p:sp>
      <p:sp>
        <p:nvSpPr>
          <p:cNvPr id="913410" name="Rectangle 2"/>
          <p:cNvSpPr>
            <a:spLocks noGrp="1" noRot="1" noChangeAspect="1" noChangeArrowheads="1" noTextEdit="1"/>
          </p:cNvSpPr>
          <p:nvPr>
            <p:ph type="sldImg"/>
          </p:nvPr>
        </p:nvSpPr>
        <p:spPr>
          <a:ln/>
        </p:spPr>
      </p:sp>
      <p:sp>
        <p:nvSpPr>
          <p:cNvPr id="91341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149</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150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2DC329-F5C5-4690-8625-9C51EE2E9185}" type="slidenum">
              <a:rPr lang="en-US"/>
              <a:pPr/>
              <a:t>151</a:t>
            </a:fld>
            <a:endParaRPr lang="en-US" dirty="0"/>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152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153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154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r>
              <a:rPr lang="en-US" dirty="0" smtClean="0"/>
              <a:t>In Cisco IOS Release 12.0(32)SY8, 12.0(33)S3, 12.2(33)SRE, 12.2(33)XNE, 12.2(33)SXI1, Cisco IOS XE Release 2.4, and later releases, 4-byte autonomous system numbers are supported in the range from 65536 to 4294967295 in asplain notation and in the range from 1.0 to 65535.65535 in asdot notation. </a:t>
            </a:r>
          </a:p>
          <a:p>
            <a:r>
              <a:rPr lang="en-US" dirty="0" smtClean="0"/>
              <a:t>In Cisco IOS Release 12.0(32)S12, 12.4(24)T, and Cisco IOS XE Release 2.3, 4-byte autonomous system numbers are supported in the range from 1.0 to 65535.65535 in asdot notation only. </a:t>
            </a:r>
          </a:p>
          <a:p>
            <a:r>
              <a:rPr lang="en-US" dirty="0" smtClean="0"/>
              <a:t>For more details about autonomous system number formats, see the </a:t>
            </a:r>
            <a:r>
              <a:rPr lang="en-US" b="1" dirty="0" smtClean="0"/>
              <a:t>router bgp</a:t>
            </a:r>
            <a:r>
              <a:rPr lang="en-US" dirty="0" smtClean="0"/>
              <a:t> command. </a:t>
            </a:r>
          </a:p>
          <a:p>
            <a:endParaRPr lang="en-US"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155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157</a:t>
            </a:fld>
            <a:endParaRPr lang="en-US" dirty="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158</a:t>
            </a:fld>
            <a:endParaRPr lang="en-US" dirty="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The administrator should monitor the outbound loads and adjust the configuration accordingly as traffic patterns change over time.</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EA024674-78AF-4269-ADEC-A48BE81DA75A}" type="slidenum">
              <a:rPr lang="en-US"/>
              <a:pPr/>
              <a:t>14</a:t>
            </a:fld>
            <a:endParaRPr lang="en-US" dirty="0"/>
          </a:p>
        </p:txBody>
      </p:sp>
      <p:sp>
        <p:nvSpPr>
          <p:cNvPr id="913410" name="Rectangle 2"/>
          <p:cNvSpPr>
            <a:spLocks noGrp="1" noRot="1" noChangeAspect="1" noChangeArrowheads="1" noTextEdit="1"/>
          </p:cNvSpPr>
          <p:nvPr>
            <p:ph type="sldImg"/>
          </p:nvPr>
        </p:nvSpPr>
        <p:spPr>
          <a:ln/>
        </p:spPr>
      </p:sp>
      <p:sp>
        <p:nvSpPr>
          <p:cNvPr id="913411" name="Rectangle 3"/>
          <p:cNvSpPr>
            <a:spLocks noGrp="1" noChangeArrowheads="1"/>
          </p:cNvSpPr>
          <p:nvPr>
            <p:ph type="body" idx="1"/>
          </p:nvPr>
        </p:nvSpPr>
        <p:spPr/>
        <p:txBody>
          <a:bodyPr/>
          <a:lstStyle/>
          <a:p>
            <a:pPr lvl="0"/>
            <a:r>
              <a:rPr lang="en-US" dirty="0" smtClean="0"/>
              <a:t>Incremental updates are more efficient than complete table updates. </a:t>
            </a:r>
          </a:p>
          <a:p>
            <a:pPr lvl="0"/>
            <a:r>
              <a:rPr lang="en-US" dirty="0" smtClean="0"/>
              <a:t>This is especially true with BGP routers, which may contain the complete Internet routing table.</a:t>
            </a:r>
          </a:p>
          <a:p>
            <a:endParaRPr lang="en-US" dirty="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160</a:t>
            </a:fld>
            <a:endParaRPr lang="en-US" dirty="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161</a:t>
            </a:fld>
            <a:endParaRPr lang="en-US" dirty="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163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1200" kern="1200" baseline="0" dirty="0" smtClean="0">
                <a:solidFill>
                  <a:schemeClr val="tx1"/>
                </a:solidFill>
                <a:latin typeface="Arial" charset="0"/>
                <a:ea typeface="+mn-ea"/>
                <a:cs typeface="+mn-cs"/>
              </a:rPr>
              <a:t>The routing policy dictates the selection of autonomous system 65030 as the primary way out of autonomous system 65040</a:t>
            </a: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164</a:t>
            </a:fld>
            <a:endParaRPr lang="en-US" dirty="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1200" kern="1200" baseline="0" dirty="0" smtClean="0">
                <a:solidFill>
                  <a:schemeClr val="tx1"/>
                </a:solidFill>
                <a:latin typeface="Arial" charset="0"/>
                <a:ea typeface="+mn-ea"/>
                <a:cs typeface="+mn-cs"/>
              </a:rPr>
              <a:t>The routing policy dictates the selection of autonomous system 65030 as the primary way out of autonomous </a:t>
            </a:r>
            <a:r>
              <a:rPr lang="en-US" sz="1200" kern="1200" baseline="0" smtClean="0">
                <a:solidFill>
                  <a:schemeClr val="tx1"/>
                </a:solidFill>
                <a:latin typeface="Arial" charset="0"/>
                <a:ea typeface="+mn-ea"/>
                <a:cs typeface="+mn-cs"/>
              </a:rPr>
              <a:t>system 65040</a:t>
            </a:r>
          </a:p>
          <a:p>
            <a:pPr algn="l" defTabSz="814388">
              <a:spcBef>
                <a:spcPct val="50000"/>
              </a:spcBef>
              <a:defRPr/>
            </a:pPr>
            <a:r>
              <a:rPr lang="en-US" sz="1100" smtClean="0"/>
              <a:t>Sequence 10 specifies that any routes that match AS ACL 10 should be assigned a weight of 150.</a:t>
            </a:r>
          </a:p>
          <a:p>
            <a:pPr marL="234950" lvl="1" indent="-123825" algn="l" defTabSz="814388">
              <a:spcBef>
                <a:spcPct val="50000"/>
              </a:spcBef>
              <a:buFont typeface="Arial" pitchFamily="34" charset="0"/>
              <a:buChar char="•"/>
              <a:defRPr/>
            </a:pPr>
            <a:r>
              <a:rPr lang="en-US" sz="1050" smtClean="0">
                <a:latin typeface="Arial" charset="0"/>
              </a:rPr>
              <a:t>AS ACL 10 specifically matches routes that end with the AS 65020.</a:t>
            </a:r>
          </a:p>
          <a:p>
            <a:pPr algn="l" defTabSz="814388">
              <a:spcBef>
                <a:spcPct val="50000"/>
              </a:spcBef>
              <a:defRPr/>
            </a:pPr>
            <a:r>
              <a:rPr lang="en-US" sz="1100" smtClean="0">
                <a:latin typeface="Arial" charset="0"/>
              </a:rPr>
              <a:t>All other routes go to the next sequence (if any).</a:t>
            </a:r>
          </a:p>
          <a:p>
            <a:pPr marL="112713" marR="0" indent="-112713" algn="l" defTabSz="814388" rtl="0" eaLnBrk="0" fontAlgn="base" latinLnBrk="0" hangingPunct="0">
              <a:lnSpc>
                <a:spcPct val="90000"/>
              </a:lnSpc>
              <a:spcBef>
                <a:spcPct val="50000"/>
              </a:spcBef>
              <a:spcAft>
                <a:spcPct val="0"/>
              </a:spcAft>
              <a:buClrTx/>
              <a:buSzPct val="100000"/>
              <a:buFontTx/>
              <a:buChar char="•"/>
              <a:tabLst/>
              <a:defRPr/>
            </a:pPr>
            <a:r>
              <a:rPr lang="en-US" sz="1100" smtClean="0"/>
              <a:t>Sequence 20 specifies that all other routes should be assigned a weight of 100.</a:t>
            </a:r>
          </a:p>
          <a:p>
            <a:pPr marL="112713" marR="0" indent="-112713" algn="l" defTabSz="814388" rtl="0" eaLnBrk="0" fontAlgn="base" latinLnBrk="0" hangingPunct="0">
              <a:lnSpc>
                <a:spcPct val="90000"/>
              </a:lnSpc>
              <a:spcBef>
                <a:spcPct val="50000"/>
              </a:spcBef>
              <a:spcAft>
                <a:spcPct val="0"/>
              </a:spcAft>
              <a:buClrTx/>
              <a:buSzPct val="100000"/>
              <a:buFontTx/>
              <a:buChar char="•"/>
              <a:tabLst/>
              <a:defRPr/>
            </a:pPr>
            <a:r>
              <a:rPr lang="en-US" sz="1100" smtClean="0"/>
              <a:t>The</a:t>
            </a:r>
            <a:r>
              <a:rPr lang="en-US" sz="1100" b="1" smtClean="0">
                <a:latin typeface="Courier New" pitchFamily="49" charset="0"/>
                <a:cs typeface="Courier New" pitchFamily="49" charset="0"/>
              </a:rPr>
              <a:t> neighbor </a:t>
            </a:r>
            <a:r>
              <a:rPr lang="en-US" sz="1100" smtClean="0"/>
              <a:t>command applies the route map to routes that are coming from this neighbor.</a:t>
            </a: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165</a:t>
            </a:fld>
            <a:endParaRPr lang="en-US" dirty="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166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82880" lvl="1" indent="-182880"/>
            <a:r>
              <a:rPr lang="en-US" dirty="0" smtClean="0"/>
              <a:t>a* 	expression indicates any occurrence of the letter "a", which includes none.</a:t>
            </a:r>
          </a:p>
          <a:p>
            <a:pPr marL="182880" lvl="1" indent="-182880"/>
            <a:r>
              <a:rPr lang="en-US" dirty="0" smtClean="0"/>
              <a:t>a+ 	indicates that at least one occurrence of the letter "a" must be present.</a:t>
            </a:r>
          </a:p>
          <a:p>
            <a:pPr marL="182880" lvl="1" indent="-182880"/>
            <a:r>
              <a:rPr lang="en-US" dirty="0" smtClean="0"/>
              <a:t>ab?a 	Expression matches "aa" or "aba".</a:t>
            </a:r>
          </a:p>
          <a:p>
            <a:pPr marL="182880" lvl="1" indent="-182880"/>
            <a:r>
              <a:rPr lang="en-US" dirty="0" smtClean="0"/>
              <a:t>_100_	Expression means via AS100.</a:t>
            </a:r>
          </a:p>
          <a:p>
            <a:pPr marL="182880" lvl="1" indent="-182880"/>
            <a:r>
              <a:rPr lang="en-US" dirty="0" smtClean="0"/>
              <a:t>_100$ 	Expression indicates an origin of AS100.</a:t>
            </a:r>
          </a:p>
          <a:p>
            <a:pPr marL="182880" lvl="1" indent="-182880"/>
            <a:r>
              <a:rPr lang="en-US" dirty="0" smtClean="0"/>
              <a:t>^100 .* 	Expression indicates transmission from AS100.</a:t>
            </a:r>
          </a:p>
          <a:p>
            <a:pPr marL="182880" lvl="1" indent="-182880"/>
            <a:r>
              <a:rPr lang="en-US" dirty="0" smtClean="0"/>
              <a:t>^$ 	Expression indicates origination from this </a:t>
            </a:r>
            <a:r>
              <a:rPr lang="en-US" smtClean="0"/>
              <a:t>AS.</a:t>
            </a:r>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167</a:t>
            </a:fld>
            <a:endParaRPr lang="en-US" dirty="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168</a:t>
            </a:fld>
            <a:endParaRPr lang="en-US" dirty="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170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171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smtClean="0">
                <a:solidFill>
                  <a:schemeClr val="tx1"/>
                </a:solidFill>
              </a:rPr>
              <a:t>ROUTE v6 Chapter 6</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708401"/>
            <a:ext cx="8520354" cy="2715704"/>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990601"/>
            <a:ext cx="8531225" cy="2654300"/>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990600"/>
            <a:ext cx="8520354" cy="2452688"/>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619500"/>
            <a:ext cx="8520113" cy="2921000"/>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003301"/>
            <a:ext cx="8520354" cy="266736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003300"/>
            <a:ext cx="4152751" cy="4140651"/>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03300"/>
            <a:ext cx="4152751" cy="4140651"/>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003300"/>
            <a:ext cx="8531114" cy="5486400"/>
          </a:xfrm>
          <a:ln w="19050">
            <a:solidFill>
              <a:schemeClr val="tx1"/>
            </a:solidFill>
          </a:ln>
        </p:spPr>
        <p:txBody>
          <a:bodyPr>
            <a:noAutofit/>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noAutofit/>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990600"/>
            <a:ext cx="8520113" cy="912813"/>
          </a:xfrm>
        </p:spPr>
        <p:txBody>
          <a:bodyPr>
            <a:normAutofit/>
          </a:bodyPr>
          <a:lstStyle>
            <a:lvl1pPr marL="11113" indent="-11113">
              <a:buNone/>
              <a:defRPr sz="2000" b="0"/>
            </a:lvl1pPr>
          </a:lstStyle>
          <a:p>
            <a:pPr lvl="0"/>
            <a:r>
              <a:rPr lang="en-US" smtClean="0"/>
              <a:t>Brief explanation of the command.</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Command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7" name="Content Placeholder 2"/>
          <p:cNvSpPr>
            <a:spLocks noGrp="1"/>
          </p:cNvSpPr>
          <p:nvPr>
            <p:ph idx="1"/>
          </p:nvPr>
        </p:nvSpPr>
        <p:spPr>
          <a:xfrm>
            <a:off x="279400" y="113956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67760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3749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548639"/>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hasCustomPrompt="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algn="l">
              <a:lnSpc>
                <a:spcPct val="100000"/>
              </a:lnSpc>
              <a:defRPr/>
            </a:pPr>
            <a:r>
              <a:rPr lang="en-US" sz="1000" b="0" smtClean="0">
                <a:solidFill>
                  <a:srgbClr val="000000"/>
                </a:solidFill>
                <a:latin typeface="Courier New" pitchFamily="49" charset="0"/>
                <a:cs typeface="Times New Roman" pitchFamily="18" charset="0"/>
              </a:rPr>
              <a:t>RouterA# </a:t>
            </a:r>
            <a:r>
              <a:rPr lang="en-US" sz="1000" b="1" smtClean="0">
                <a:solidFill>
                  <a:schemeClr val="tx1"/>
                </a:solidFill>
                <a:latin typeface="Courier New" pitchFamily="49" charset="0"/>
                <a:cs typeface="Times New Roman" pitchFamily="18" charset="0"/>
              </a:rPr>
              <a:t>show command</a:t>
            </a:r>
          </a:p>
          <a:p>
            <a:pPr algn="l">
              <a:lnSpc>
                <a:spcPct val="100000"/>
              </a:lnSpc>
              <a:defRPr/>
            </a:pPr>
            <a:r>
              <a:rPr lang="en-US" sz="1000" b="1" smtClean="0">
                <a:solidFill>
                  <a:srgbClr val="000000"/>
                </a:solidFill>
                <a:latin typeface="Courier New" pitchFamily="49" charset="0"/>
                <a:cs typeface="Times New Roman" pitchFamily="18" charset="0"/>
              </a:rPr>
              <a:t>    </a:t>
            </a:r>
            <a:r>
              <a:rPr lang="en-US" sz="1000" b="1" smtClean="0">
                <a:solidFill>
                  <a:schemeClr val="accent2"/>
                </a:solidFill>
                <a:latin typeface="Courier New" pitchFamily="49" charset="0"/>
              </a:rPr>
              <a:t> </a:t>
            </a:r>
            <a:r>
              <a:rPr lang="en-US" sz="1000" b="1" smtClean="0">
                <a:solidFill>
                  <a:srgbClr val="000000"/>
                </a:solidFill>
                <a:latin typeface="Courier New" pitchFamily="49" charset="0"/>
                <a:cs typeface="Times New Roman" pitchFamily="18" charset="0"/>
              </a:rPr>
              <a:t>OSPF Router with ID (10.0.0.11) (Process ID 1)</a:t>
            </a:r>
          </a:p>
          <a:p>
            <a:pPr algn="l">
              <a:lnSpc>
                <a:spcPct val="100000"/>
              </a:lnSpc>
              <a:defRPr/>
            </a:pPr>
            <a:r>
              <a:rPr lang="en-US" sz="1000" b="1" smtClean="0">
                <a:solidFill>
                  <a:srgbClr val="000000"/>
                </a:solidFill>
                <a:latin typeface="Courier New" pitchFamily="49" charset="0"/>
                <a:cs typeface="Times New Roman" pitchFamily="18" charset="0"/>
              </a:rPr>
              <a:t>                Router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 Link count</a:t>
            </a:r>
          </a:p>
          <a:p>
            <a:pPr algn="l">
              <a:lnSpc>
                <a:spcPct val="100000"/>
              </a:lnSpc>
              <a:defRPr/>
            </a:pPr>
            <a:r>
              <a:rPr lang="en-US" sz="1000" b="1" smtClean="0">
                <a:solidFill>
                  <a:srgbClr val="000000"/>
                </a:solidFill>
                <a:latin typeface="Courier New" pitchFamily="49" charset="0"/>
                <a:cs typeface="Times New Roman" pitchFamily="18" charset="0"/>
              </a:rPr>
              <a:t>10.0.0.11       10.0.0.11       548         0x80000002 0x00401A 1</a:t>
            </a:r>
          </a:p>
          <a:p>
            <a:pPr algn="l">
              <a:lnSpc>
                <a:spcPct val="100000"/>
              </a:lnSpc>
              <a:defRPr/>
            </a:pPr>
            <a:r>
              <a:rPr lang="en-US" sz="1000" b="1" smtClean="0">
                <a:solidFill>
                  <a:srgbClr val="000000"/>
                </a:solidFill>
                <a:latin typeface="Courier New" pitchFamily="49" charset="0"/>
                <a:cs typeface="Times New Roman" pitchFamily="18" charset="0"/>
              </a:rPr>
              <a:t>10.0.0.12       10.0.0.12       549         0x80000004 0x003A1B 1</a:t>
            </a:r>
          </a:p>
          <a:p>
            <a:pPr algn="l">
              <a:lnSpc>
                <a:spcPct val="100000"/>
              </a:lnSpc>
              <a:defRPr/>
            </a:pPr>
            <a:r>
              <a:rPr lang="en-US" sz="1000" b="1" smtClean="0">
                <a:solidFill>
                  <a:srgbClr val="000000"/>
                </a:solidFill>
                <a:latin typeface="Courier New" pitchFamily="49" charset="0"/>
                <a:cs typeface="Times New Roman" pitchFamily="18" charset="0"/>
              </a:rPr>
              <a:t>100.100.100.100 100.100.100.100 548         0x800002D7 0x00EEA9 2</a:t>
            </a:r>
          </a:p>
          <a:p>
            <a:pPr algn="l">
              <a:lnSpc>
                <a:spcPct val="100000"/>
              </a:lnSpc>
              <a:defRPr/>
            </a:pPr>
            <a:r>
              <a:rPr lang="en-US" sz="1000" b="1" smtClean="0">
                <a:solidFill>
                  <a:srgbClr val="000000"/>
                </a:solidFill>
                <a:latin typeface="Courier New" pitchFamily="49" charset="0"/>
                <a:cs typeface="Times New Roman" pitchFamily="18" charset="0"/>
              </a:rPr>
              <a:t>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172.31.1.3      100.100.100.100 549         0x80000001 0x004EC9</a:t>
            </a:r>
          </a:p>
          <a:p>
            <a:pPr algn="l">
              <a:lnSpc>
                <a:spcPct val="100000"/>
              </a:lnSpc>
              <a:defRPr/>
            </a:pPr>
            <a:r>
              <a:rPr lang="en-US" sz="1000" b="1" smtClean="0">
                <a:solidFill>
                  <a:srgbClr val="000000"/>
                </a:solidFill>
                <a:latin typeface="Courier New" pitchFamily="49" charset="0"/>
                <a:cs typeface="Times New Roman" pitchFamily="18" charset="0"/>
              </a:rPr>
              <a:t>                Summary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10.1.0.0        10.0.0.11       654         0x80000001 0x00FB11</a:t>
            </a:r>
          </a:p>
          <a:p>
            <a:pPr algn="l">
              <a:lnSpc>
                <a:spcPct val="100000"/>
              </a:lnSpc>
              <a:defRPr/>
            </a:pPr>
            <a:r>
              <a:rPr lang="en-US" sz="1000" b="1" smtClean="0">
                <a:solidFill>
                  <a:srgbClr val="000000"/>
                </a:solidFill>
                <a:latin typeface="Courier New" pitchFamily="49" charset="0"/>
                <a:cs typeface="Times New Roman" pitchFamily="18" charset="0"/>
              </a:rPr>
              <a:t>10.1.0.0        10.0.0.12       601         0x80000001 0x00F516</a:t>
            </a:r>
          </a:p>
          <a:p>
            <a:pPr algn="l">
              <a:lnSpc>
                <a:spcPct val="100000"/>
              </a:lnSpc>
              <a:defRPr/>
            </a:pPr>
            <a:r>
              <a:rPr lang="en-US" sz="1000" b="1" smtClean="0">
                <a:solidFill>
                  <a:srgbClr val="000000"/>
                </a:solidFill>
                <a:latin typeface="Courier New" pitchFamily="49" charset="0"/>
                <a:cs typeface="Times New Roman" pitchFamily="18" charset="0"/>
              </a:rPr>
              <a:t>&lt;output omitted&gt;</a:t>
            </a:r>
            <a:endParaRPr lang="en-US" sz="1000" b="1">
              <a:solidFill>
                <a:srgbClr val="000000"/>
              </a:solidFill>
              <a:latin typeface="Courier New" pitchFamily="49" charset="0"/>
              <a:cs typeface="Times New Roman"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2"/>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016000"/>
            <a:ext cx="8520354" cy="54483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016000"/>
            <a:ext cx="8509000" cy="5524500"/>
          </a:xfrm>
        </p:spPr>
        <p:txBody>
          <a:bodyPr>
            <a:normAutofit/>
          </a:bodyPr>
          <a:lstStyle>
            <a:lvl1pPr algn="ctr">
              <a:buNone/>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028700"/>
            <a:ext cx="4066688" cy="54991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028700"/>
            <a:ext cx="4066688" cy="54991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476500"/>
            <a:ext cx="8488082" cy="4013200"/>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414463"/>
            <a:ext cx="8499475" cy="1001712"/>
          </a:xfrm>
          <a:ln w="19050">
            <a:solidFill>
              <a:schemeClr val="tx1"/>
            </a:solidFill>
          </a:ln>
        </p:spPr>
        <p:txBody>
          <a:bodyPr>
            <a:noAutofit/>
          </a:bodyPr>
          <a:lstStyle>
            <a:lvl1pPr marL="0" indent="0">
              <a:lnSpc>
                <a:spcPct val="100000"/>
              </a:lnSpc>
              <a:spcBef>
                <a:spcPts val="0"/>
              </a:spcBef>
              <a:spcAft>
                <a:spcPts val="0"/>
              </a:spcAft>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9652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028700"/>
            <a:ext cx="8521700" cy="5435600"/>
          </a:xfrm>
        </p:spPr>
        <p:txBody>
          <a:bodyPr/>
          <a:lstStyle/>
          <a:p>
            <a:pPr lvl="0"/>
            <a:r>
              <a:rPr lang="en-US" noProof="0" smtClean="0"/>
              <a:t>Click icon to add table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977456"/>
            <a:ext cx="8496300"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528195"/>
            <a:ext cx="7745412" cy="377078"/>
          </a:xfrm>
        </p:spPr>
        <p:txBody>
          <a:bodyPr>
            <a:normAutofit/>
          </a:bodyPr>
          <a:lstStyle>
            <a:lvl1pPr>
              <a:buNone/>
              <a:defRPr sz="18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1981200"/>
            <a:ext cx="7745412" cy="812800"/>
          </a:xfrm>
          <a:ln w="28575">
            <a:solidFill>
              <a:schemeClr val="tx1"/>
            </a:solidFill>
          </a:ln>
        </p:spPr>
        <p:txBody>
          <a:bodyPr>
            <a:normAutofit/>
          </a:bodyPr>
          <a:lstStyle>
            <a:lvl1pPr>
              <a:buNone/>
              <a:defRPr sz="18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483600" cy="3320143"/>
          </a:xfrm>
        </p:spPr>
        <p:txBody>
          <a:body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003300"/>
            <a:ext cx="8520354" cy="272960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71764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smtClean="0">
                <a:solidFill>
                  <a:schemeClr val="tx1"/>
                </a:solidFill>
              </a:rPr>
              <a:t>Chapter 6</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914400"/>
            <a:ext cx="8316914" cy="5400676"/>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smtClean="0"/>
              <a:t>Body Text</a:t>
            </a:r>
          </a:p>
          <a:p>
            <a:pPr lvl="1"/>
            <a:r>
              <a:rPr lang="en-US" smtClean="0"/>
              <a:t>Second Level</a:t>
            </a:r>
          </a:p>
          <a:p>
            <a:pPr lvl="2"/>
            <a:r>
              <a:rPr lang="en-US"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3"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63" r:id="rId1"/>
    <p:sldLayoutId id="2147483964" r:id="rId2"/>
    <p:sldLayoutId id="2147483965" r:id="rId3"/>
    <p:sldLayoutId id="2147483966" r:id="rId4"/>
    <p:sldLayoutId id="2147483967" r:id="rId5"/>
    <p:sldLayoutId id="2147483968" r:id="rId6"/>
    <p:sldLayoutId id="2147483969" r:id="rId7"/>
    <p:sldLayoutId id="2147483970" r:id="rId8"/>
    <p:sldLayoutId id="2147483971" r:id="rId9"/>
    <p:sldLayoutId id="2147483972" r:id="rId10"/>
    <p:sldLayoutId id="2147483973" r:id="rId11"/>
    <p:sldLayoutId id="2147483974" r:id="rId12"/>
    <p:sldLayoutId id="2147483975" r:id="rId13"/>
    <p:sldLayoutId id="2147483976" r:id="rId14"/>
    <p:sldLayoutId id="2147483977" r:id="rId15"/>
    <p:sldLayoutId id="2147483978" r:id="rId16"/>
    <p:sldLayoutId id="2147483979" r:id="rId17"/>
    <p:sldLayoutId id="2147483958" r:id="rId18"/>
    <p:sldLayoutId id="2147483879" r:id="rId19"/>
    <p:sldLayoutId id="2147483886" r:id="rId20"/>
    <p:sldLayoutId id="2147483888" r:id="rId21"/>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bgp.potaroo.net/" TargetMode="External"/><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0.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10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10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10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10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bgpupdates.potaroo.net/instability/bgpupd.html" TargetMode="External"/><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8.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8.xml"/></Relationships>
</file>

<file path=ppt/slides/_rels/slide1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8.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8.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7.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8.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12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8.xml"/><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1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3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6.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5.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5.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5.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76.xml"/><Relationship Id="rId1" Type="http://schemas.openxmlformats.org/officeDocument/2006/relationships/slideLayout" Target="../slideLayouts/slideLayout9.xml"/></Relationships>
</file>

<file path=ppt/slides/_rels/slide13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9.xml"/></Relationships>
</file>

<file path=ppt/slides/_rels/slide13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4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9.xml"/></Relationships>
</file>

<file path=ppt/slides/_rels/slide14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9.xml"/></Relationships>
</file>

<file path=ppt/slides/_rels/slide14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9.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5.xml"/></Relationships>
</file>

<file path=ppt/slides/_rels/slide144.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3.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8.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8.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8.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8.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8.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7.xml"/><Relationship Id="rId1" Type="http://schemas.openxmlformats.org/officeDocument/2006/relationships/slideLayout" Target="../slideLayouts/slideLayout10.xml"/></Relationships>
</file>

<file path=ppt/slides/_rels/slide15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8.xml"/><Relationship Id="rId1" Type="http://schemas.openxmlformats.org/officeDocument/2006/relationships/slideLayout" Target="../slideLayouts/slideLayout10.xml"/></Relationships>
</file>

<file path=ppt/slides/_rels/slide15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9.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90.xml"/><Relationship Id="rId1" Type="http://schemas.openxmlformats.org/officeDocument/2006/relationships/slideLayout" Target="../slideLayouts/slideLayout10.xml"/></Relationships>
</file>

<file path=ppt/slides/_rels/slide16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91.xml"/><Relationship Id="rId1" Type="http://schemas.openxmlformats.org/officeDocument/2006/relationships/slideLayout" Target="../slideLayouts/slideLayout10.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8.xml"/></Relationships>
</file>

<file path=ppt/slides/_rels/slide16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93.xml"/><Relationship Id="rId1" Type="http://schemas.openxmlformats.org/officeDocument/2006/relationships/slideLayout" Target="../slideLayouts/slideLayout10.xml"/></Relationships>
</file>

<file path=ppt/slides/_rels/slide16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94.xml"/><Relationship Id="rId1" Type="http://schemas.openxmlformats.org/officeDocument/2006/relationships/slideLayout" Target="../slideLayouts/slideLayout12.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8.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3.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3.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8.xml"/></Relationships>
</file>

<file path=ppt/slides/_rels/slide17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99.xml"/><Relationship Id="rId1" Type="http://schemas.openxmlformats.org/officeDocument/2006/relationships/slideLayout" Target="../slideLayouts/slideLayout10.xml"/></Relationships>
</file>

<file path=ppt/slides/_rels/slide17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00.xml"/><Relationship Id="rId1" Type="http://schemas.openxmlformats.org/officeDocument/2006/relationships/slideLayout" Target="../slideLayouts/slideLayout10.xml"/></Relationships>
</file>

<file path=ppt/slides/_rels/slide17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1.xml"/><Relationship Id="rId1" Type="http://schemas.openxmlformats.org/officeDocument/2006/relationships/slideLayout" Target="../slideLayouts/slideLayout10.xml"/></Relationships>
</file>

<file path=ppt/slides/_rels/slide17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2.xml"/><Relationship Id="rId1" Type="http://schemas.openxmlformats.org/officeDocument/2006/relationships/slideLayout" Target="../slideLayouts/slideLayout12.xml"/></Relationships>
</file>

<file path=ppt/slides/_rels/slide17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3.xml"/><Relationship Id="rId1" Type="http://schemas.openxmlformats.org/officeDocument/2006/relationships/slideLayout" Target="../slideLayouts/slideLayout10.xml"/></Relationships>
</file>

<file path=ppt/slides/_rels/slide17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4.xml"/><Relationship Id="rId1" Type="http://schemas.openxmlformats.org/officeDocument/2006/relationships/slideLayout" Target="../slideLayouts/slideLayout12.xml"/></Relationships>
</file>

<file path=ppt/slides/_rels/slide17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5.xml"/><Relationship Id="rId1" Type="http://schemas.openxmlformats.org/officeDocument/2006/relationships/slideLayout" Target="../slideLayouts/slideLayout12.xml"/></Relationships>
</file>

<file path=ppt/slides/_rels/slide17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6.xml"/><Relationship Id="rId1" Type="http://schemas.openxmlformats.org/officeDocument/2006/relationships/slideLayout" Target="../slideLayouts/slideLayout1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8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07.xml"/><Relationship Id="rId1" Type="http://schemas.openxmlformats.org/officeDocument/2006/relationships/slideLayout" Target="../slideLayouts/slideLayout10.xml"/></Relationships>
</file>

<file path=ppt/slides/_rels/slide18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08.xml"/><Relationship Id="rId1" Type="http://schemas.openxmlformats.org/officeDocument/2006/relationships/slideLayout" Target="../slideLayouts/slideLayout1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09.xml"/><Relationship Id="rId1" Type="http://schemas.openxmlformats.org/officeDocument/2006/relationships/slideLayout" Target="../slideLayouts/slideLayout10.xml"/></Relationships>
</file>

<file path=ppt/slides/_rels/slide18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10.xml"/><Relationship Id="rId1" Type="http://schemas.openxmlformats.org/officeDocument/2006/relationships/slideLayout" Target="../slideLayouts/slideLayout10.xml"/></Relationships>
</file>

<file path=ppt/slides/_rels/slide18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11.xml"/><Relationship Id="rId1" Type="http://schemas.openxmlformats.org/officeDocument/2006/relationships/slideLayout" Target="../slideLayouts/slideLayout12.xml"/></Relationships>
</file>

<file path=ppt/slides/_rels/slide18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12.xml"/><Relationship Id="rId1" Type="http://schemas.openxmlformats.org/officeDocument/2006/relationships/slideLayout" Target="../slideLayouts/slideLayout12.xml"/></Relationships>
</file>

<file path=ppt/slides/_rels/slide18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13.xml"/><Relationship Id="rId1" Type="http://schemas.openxmlformats.org/officeDocument/2006/relationships/slideLayout" Target="../slideLayouts/slideLayout12.xml"/></Relationships>
</file>

<file path=ppt/slides/_rels/slide18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14.xml"/><Relationship Id="rId1" Type="http://schemas.openxmlformats.org/officeDocument/2006/relationships/slideLayout" Target="../slideLayouts/slideLayout12.xml"/></Relationships>
</file>

<file path=ppt/slides/_rels/slide18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15.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6.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19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17.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6.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17.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17.xml"/></Relationships>
</file>

<file path=ppt/slides/_rels/slide19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19.xml"/><Relationship Id="rId1" Type="http://schemas.openxmlformats.org/officeDocument/2006/relationships/slideLayout" Target="../slideLayouts/slideLayout12.xml"/><Relationship Id="rId4" Type="http://schemas.openxmlformats.org/officeDocument/2006/relationships/image" Target="../media/image10.wmf"/></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20.xml"/><Relationship Id="rId1" Type="http://schemas.openxmlformats.org/officeDocument/2006/relationships/slideLayout" Target="../slideLayouts/slideLayout12.xml"/></Relationships>
</file>

<file path=ppt/slides/_rels/slide20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21.xml"/><Relationship Id="rId1" Type="http://schemas.openxmlformats.org/officeDocument/2006/relationships/slideLayout" Target="../slideLayouts/slideLayout12.xml"/></Relationships>
</file>

<file path=ppt/slides/_rels/slide20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3.xml"/></Relationships>
</file>

<file path=ppt/slides/_rels/slide20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3.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3.xml"/></Relationships>
</file>

<file path=ppt/slides/_rels/slide205.xml.rels><?xml version="1.0" encoding="UTF-8" standalone="yes"?>
<Relationships xmlns="http://schemas.openxmlformats.org/package/2006/relationships"><Relationship Id="rId3" Type="http://schemas.openxmlformats.org/officeDocument/2006/relationships/hyperlink" Target="http://www.cisco.com/en/US/customer/tech/tk365/technologies_tech_note09186a0080094a92.shtml" TargetMode="External"/><Relationship Id="rId2" Type="http://schemas.openxmlformats.org/officeDocument/2006/relationships/hyperlink" Target="http://www.cisco.com/en/US/customer/tech/tk365/technologies_tech_note09186a00800c95bb.shtml" TargetMode="External"/><Relationship Id="rId1" Type="http://schemas.openxmlformats.org/officeDocument/2006/relationships/slideLayout" Target="../slideLayouts/slideLayout3.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25.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10.wmf"/></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emf"/><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emf"/></Relationships>
</file>

<file path=ppt/slides/_rels/slide2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10.wmf"/></Relationships>
</file>

<file path=ppt/slides/_rels/slide2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7.xml"/><Relationship Id="rId1" Type="http://schemas.openxmlformats.org/officeDocument/2006/relationships/slideLayout" Target="../slideLayouts/slideLayout11.xml"/><Relationship Id="rId4" Type="http://schemas.openxmlformats.org/officeDocument/2006/relationships/image" Target="../media/image10.wmf"/></Relationships>
</file>

<file path=ppt/slides/_rels/slide2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8.xml"/><Relationship Id="rId1" Type="http://schemas.openxmlformats.org/officeDocument/2006/relationships/slideLayout" Target="../slideLayouts/slideLayout11.xml"/><Relationship Id="rId4" Type="http://schemas.openxmlformats.org/officeDocument/2006/relationships/image" Target="../media/image10.wmf"/></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9.xml"/><Relationship Id="rId1" Type="http://schemas.openxmlformats.org/officeDocument/2006/relationships/slideLayout" Target="../slideLayouts/slideLayout11.xml"/><Relationship Id="rId4" Type="http://schemas.openxmlformats.org/officeDocument/2006/relationships/image" Target="../media/image10.wmf"/></Relationships>
</file>

<file path=ppt/slides/_rels/slide3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0.xml"/><Relationship Id="rId1" Type="http://schemas.openxmlformats.org/officeDocument/2006/relationships/slideLayout" Target="../slideLayouts/slideLayout11.xml"/><Relationship Id="rId4" Type="http://schemas.openxmlformats.org/officeDocument/2006/relationships/image" Target="../media/image10.wmf"/></Relationships>
</file>

<file path=ppt/slides/_rels/slide3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1.xml"/><Relationship Id="rId1" Type="http://schemas.openxmlformats.org/officeDocument/2006/relationships/slideLayout" Target="../slideLayouts/slideLayout11.xml"/><Relationship Id="rId4" Type="http://schemas.openxmlformats.org/officeDocument/2006/relationships/image" Target="../media/image10.wmf"/></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fontScale="90000"/>
          </a:bodyPr>
          <a:lstStyle/>
          <a:p>
            <a:r>
              <a:rPr lang="en-US" sz="2800" dirty="0" smtClean="0"/>
              <a:t>Chapter 6: </a:t>
            </a:r>
            <a:br>
              <a:rPr lang="en-US" sz="2800" dirty="0" smtClean="0"/>
            </a:br>
            <a:r>
              <a:rPr lang="en-US" sz="2800" dirty="0" smtClean="0"/>
              <a:t>Implementing a Border Gateway Protocol Solution for ISP Connectivity </a:t>
            </a:r>
            <a:endParaRPr lang="en-US" sz="2800" dirty="0" smtClean="0">
              <a:solidFill>
                <a:schemeClr val="folHlink"/>
              </a:solidFill>
            </a:endParaRPr>
          </a:p>
        </p:txBody>
      </p:sp>
      <p:sp>
        <p:nvSpPr>
          <p:cNvPr id="6147" name="Rectangle 3"/>
          <p:cNvSpPr>
            <a:spLocks noGrp="1" noChangeArrowheads="1"/>
          </p:cNvSpPr>
          <p:nvPr>
            <p:ph type="subTitle" idx="1"/>
          </p:nvPr>
        </p:nvSpPr>
        <p:spPr>
          <a:xfrm>
            <a:off x="311150" y="4672013"/>
            <a:ext cx="6788150" cy="658812"/>
          </a:xfrm>
        </p:spPr>
        <p:txBody>
          <a:bodyPr/>
          <a:lstStyle/>
          <a:p>
            <a:r>
              <a:rPr lang="en-US" sz="2400" dirty="0" smtClean="0"/>
              <a:t>CCNP  ROUTE: Implementing IP Routing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3794" name="Rectangle 2"/>
          <p:cNvSpPr>
            <a:spLocks noGrp="1" noChangeArrowheads="1"/>
          </p:cNvSpPr>
          <p:nvPr>
            <p:ph type="title"/>
          </p:nvPr>
        </p:nvSpPr>
        <p:spPr/>
        <p:txBody>
          <a:bodyPr/>
          <a:lstStyle/>
          <a:p>
            <a:r>
              <a:rPr lang="en-US" dirty="0" smtClean="0"/>
              <a:t>BGP Basics</a:t>
            </a:r>
          </a:p>
        </p:txBody>
      </p:sp>
      <p:sp>
        <p:nvSpPr>
          <p:cNvPr id="8" name="Content Placeholder 7"/>
          <p:cNvSpPr>
            <a:spLocks noGrp="1"/>
          </p:cNvSpPr>
          <p:nvPr>
            <p:ph idx="1"/>
          </p:nvPr>
        </p:nvSpPr>
        <p:spPr/>
        <p:txBody>
          <a:bodyPr/>
          <a:lstStyle/>
          <a:p>
            <a:r>
              <a:rPr lang="en-US" dirty="0" smtClean="0"/>
              <a:t>BGP version 4 (BGP-4) is the latest version of BGP. </a:t>
            </a:r>
          </a:p>
          <a:p>
            <a:pPr lvl="1"/>
            <a:r>
              <a:rPr lang="en-US" dirty="0" smtClean="0"/>
              <a:t>Defined in RFC 4271. </a:t>
            </a:r>
          </a:p>
          <a:p>
            <a:pPr lvl="1"/>
            <a:r>
              <a:rPr lang="en-US" smtClean="0"/>
              <a:t>Supports supernetting, CIDR </a:t>
            </a:r>
            <a:r>
              <a:rPr lang="en-US" dirty="0" smtClean="0"/>
              <a:t>and VLSM .</a:t>
            </a:r>
          </a:p>
          <a:p>
            <a:r>
              <a:rPr lang="en-US" dirty="0" smtClean="0"/>
              <a:t>BGP4 and CIDR prevent the Internet routing table from becoming too large.</a:t>
            </a:r>
          </a:p>
          <a:p>
            <a:pPr lvl="1"/>
            <a:r>
              <a:rPr lang="en-US" dirty="0" smtClean="0"/>
              <a:t>Without CIDR, the Internet would have 2,000,000 + entries. </a:t>
            </a:r>
          </a:p>
          <a:p>
            <a:pPr lvl="1"/>
            <a:r>
              <a:rPr lang="en-US" dirty="0" smtClean="0"/>
              <a:t>With CIDR, Internet core routers manage around 300,000 entries. </a:t>
            </a:r>
          </a:p>
          <a:p>
            <a:pPr lvl="1"/>
            <a:r>
              <a:rPr lang="en-US" dirty="0" smtClean="0">
                <a:hlinkClick r:id="rId2"/>
              </a:rPr>
              <a:t>http://bgp.potaroo.net</a:t>
            </a:r>
            <a:r>
              <a:rPr lang="en-US" smtClean="0">
                <a:hlinkClick r:id="rId2"/>
              </a:rPr>
              <a:t>/</a:t>
            </a:r>
            <a:r>
              <a:rPr lang="en-US" smtClean="0"/>
              <a:t> </a:t>
            </a:r>
            <a:endParaRPr lang="en-US" dirty="0" smtClean="0"/>
          </a:p>
        </p:txBody>
      </p:sp>
      <p:sp>
        <p:nvSpPr>
          <p:cNvPr id="1313796" name="Rectangle 4"/>
          <p:cNvSpPr>
            <a:spLocks noChangeArrowheads="1"/>
          </p:cNvSpPr>
          <p:nvPr/>
        </p:nvSpPr>
        <p:spPr bwMode="auto">
          <a:xfrm>
            <a:off x="457200" y="228600"/>
            <a:ext cx="8382000" cy="914400"/>
          </a:xfrm>
          <a:prstGeom prst="rect">
            <a:avLst/>
          </a:prstGeom>
          <a:noFill/>
          <a:ln w="12700">
            <a:noFill/>
            <a:miter lim="800000"/>
            <a:headEnd/>
            <a:tailEnd/>
          </a:ln>
          <a:effectLst>
            <a:outerShdw dist="35921" dir="2700000" algn="ctr" rotWithShape="0">
              <a:srgbClr val="000000"/>
            </a:outerShdw>
          </a:effectLst>
        </p:spPr>
        <p:txBody>
          <a:bodyPr lIns="90488" tIns="44450" rIns="90488" bIns="44450" anchor="ctr"/>
          <a:lstStyle/>
          <a:p>
            <a:pPr algn="ctr">
              <a:lnSpc>
                <a:spcPct val="100000"/>
              </a:lnSpc>
              <a:spcBef>
                <a:spcPct val="0"/>
              </a:spcBef>
              <a:defRPr/>
            </a:pPr>
            <a:endParaRPr lang="en-US" sz="4400" b="0" dirty="0">
              <a:solidFill>
                <a:srgbClr val="EAEC5E"/>
              </a:solidFill>
              <a:effectLst>
                <a:outerShdw blurRad="38100" dist="38100" dir="2700000" algn="tl">
                  <a:srgbClr val="C0C0C0"/>
                </a:outerShdw>
              </a:effectLst>
              <a:latin typeface="Times New Roman" pitchFamily="18" charset="0"/>
            </a:endParaRPr>
          </a:p>
        </p:txBody>
      </p:sp>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IBGP Source IP Address Problem</a:t>
            </a:r>
            <a:endParaRPr lang="en-US" dirty="0"/>
          </a:p>
        </p:txBody>
      </p:sp>
      <p:sp>
        <p:nvSpPr>
          <p:cNvPr id="7" name="Content Placeholder 6"/>
          <p:cNvSpPr>
            <a:spLocks noGrp="1"/>
          </p:cNvSpPr>
          <p:nvPr>
            <p:ph idx="1"/>
          </p:nvPr>
        </p:nvSpPr>
        <p:spPr/>
        <p:txBody>
          <a:bodyPr/>
          <a:lstStyle/>
          <a:p>
            <a:r>
              <a:rPr lang="en-US" dirty="0" smtClean="0"/>
              <a:t>BGP does not accept unsolicited updates.</a:t>
            </a:r>
          </a:p>
          <a:p>
            <a:pPr lvl="1"/>
            <a:r>
              <a:rPr lang="en-US" dirty="0" smtClean="0"/>
              <a:t>It must be aware of every neighboring router and have a</a:t>
            </a:r>
            <a:r>
              <a:rPr lang="en-US" b="1" dirty="0" smtClean="0">
                <a:latin typeface="Courier New" pitchFamily="49" charset="0"/>
                <a:cs typeface="Courier New" pitchFamily="49" charset="0"/>
              </a:rPr>
              <a:t> neighbor </a:t>
            </a:r>
            <a:r>
              <a:rPr lang="en-US" dirty="0" smtClean="0"/>
              <a:t>statement for it.</a:t>
            </a:r>
          </a:p>
          <a:p>
            <a:r>
              <a:rPr lang="en-US" dirty="0" smtClean="0"/>
              <a:t>For example, when a router creates and forwards a packet, the IP address of the outbound interface is used as that packet’s source address by default.</a:t>
            </a:r>
          </a:p>
          <a:p>
            <a:pPr lvl="1"/>
            <a:r>
              <a:rPr lang="en-US" dirty="0" smtClean="0"/>
              <a:t>For BGP packets, this source IP address must match the address in the corresponding</a:t>
            </a:r>
            <a:r>
              <a:rPr lang="en-US" b="1" dirty="0" smtClean="0">
                <a:latin typeface="Courier New" pitchFamily="49" charset="0"/>
                <a:cs typeface="Courier New" pitchFamily="49" charset="0"/>
              </a:rPr>
              <a:t> neighbor </a:t>
            </a:r>
            <a:r>
              <a:rPr lang="en-US" dirty="0" smtClean="0"/>
              <a:t>statement on the other router or the routers will not establish the BGP session.</a:t>
            </a:r>
          </a:p>
          <a:p>
            <a:pPr lvl="1"/>
            <a:r>
              <a:rPr lang="en-US" dirty="0" smtClean="0"/>
              <a:t>This is not a problem for EBGP neighbors as they are typically directly connected. </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IBGP Source IP Address Problem</a:t>
            </a:r>
            <a:endParaRPr lang="en-US" dirty="0"/>
          </a:p>
        </p:txBody>
      </p:sp>
      <p:sp>
        <p:nvSpPr>
          <p:cNvPr id="3" name="Content Placeholder 2"/>
          <p:cNvSpPr>
            <a:spLocks noGrp="1"/>
          </p:cNvSpPr>
          <p:nvPr>
            <p:ph idx="11"/>
          </p:nvPr>
        </p:nvSpPr>
        <p:spPr/>
        <p:txBody>
          <a:bodyPr>
            <a:normAutofit lnSpcReduction="10000"/>
          </a:bodyPr>
          <a:lstStyle/>
          <a:p>
            <a:r>
              <a:rPr lang="en-US" dirty="0" smtClean="0"/>
              <a:t>When multiple paths exist between IBGP neighbors, the BGP source address can cause problems: </a:t>
            </a:r>
          </a:p>
          <a:p>
            <a:pPr lvl="1"/>
            <a:r>
              <a:rPr lang="en-US" dirty="0" smtClean="0"/>
              <a:t>Router D uses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neighbor 10.3.3.1 remote-as 65102</a:t>
            </a:r>
            <a:r>
              <a:rPr lang="en-US" dirty="0" smtClean="0">
                <a:latin typeface="Courier New" pitchFamily="49" charset="0"/>
                <a:cs typeface="Courier New" pitchFamily="49" charset="0"/>
              </a:rPr>
              <a:t> </a:t>
            </a:r>
            <a:r>
              <a:rPr lang="en-US" dirty="0" smtClean="0"/>
              <a:t>command to establish a relationship with A. </a:t>
            </a:r>
          </a:p>
          <a:p>
            <a:pPr lvl="1"/>
            <a:r>
              <a:rPr lang="en-US" dirty="0" smtClean="0"/>
              <a:t>However, router A is sending BGP packets to D via B therefore the source IP address of the packets is 10.1.1.1. </a:t>
            </a:r>
          </a:p>
          <a:p>
            <a:pPr lvl="1"/>
            <a:r>
              <a:rPr lang="en-US" dirty="0" smtClean="0"/>
              <a:t>The IBGP session between A and D cannot be established because D does not recognize 10.1.1.1 as a BGP neighbor.</a:t>
            </a:r>
            <a:endParaRPr lang="en-US" dirty="0"/>
          </a:p>
        </p:txBody>
      </p:sp>
      <p:pic>
        <p:nvPicPr>
          <p:cNvPr id="291842" name="Picture 2"/>
          <p:cNvPicPr>
            <a:picLocks noGrp="1" noChangeAspect="1" noChangeArrowheads="1"/>
          </p:cNvPicPr>
          <p:nvPr>
            <p:ph sz="quarter" idx="12"/>
          </p:nvPr>
        </p:nvPicPr>
        <p:blipFill>
          <a:blip r:embed="rId2"/>
          <a:stretch>
            <a:fillRect/>
          </a:stretch>
        </p:blipFill>
        <p:spPr bwMode="auto">
          <a:xfrm>
            <a:off x="2367365" y="990600"/>
            <a:ext cx="4355295"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IBGP Source IP Address Solution</a:t>
            </a:r>
            <a:endParaRPr lang="en-US" dirty="0"/>
          </a:p>
        </p:txBody>
      </p:sp>
      <p:sp>
        <p:nvSpPr>
          <p:cNvPr id="13" name="Content Placeholder 12"/>
          <p:cNvSpPr>
            <a:spLocks noGrp="1"/>
          </p:cNvSpPr>
          <p:nvPr>
            <p:ph idx="1"/>
          </p:nvPr>
        </p:nvSpPr>
        <p:spPr/>
        <p:txBody>
          <a:bodyPr>
            <a:normAutofit/>
          </a:bodyPr>
          <a:lstStyle/>
          <a:p>
            <a:r>
              <a:rPr lang="en-US" dirty="0" smtClean="0"/>
              <a:t>Establish the IBGP session using a loopback interface.</a:t>
            </a:r>
            <a:endParaRPr lang="en-US" dirty="0"/>
          </a:p>
        </p:txBody>
      </p:sp>
      <p:sp>
        <p:nvSpPr>
          <p:cNvPr id="14" name="Text Placeholder 13"/>
          <p:cNvSpPr>
            <a:spLocks noGrp="1"/>
          </p:cNvSpPr>
          <p:nvPr>
            <p:ph type="body" sz="quarter" idx="10"/>
          </p:nvPr>
        </p:nvSpPr>
        <p:spPr/>
        <p:txBody>
          <a:bodyPr/>
          <a:lstStyle/>
          <a:p>
            <a:r>
              <a:rPr lang="en-US" dirty="0" smtClean="0"/>
              <a:t>Router(config-router)#</a:t>
            </a:r>
            <a:endParaRPr lang="en-US" dirty="0"/>
          </a:p>
        </p:txBody>
      </p:sp>
      <p:sp>
        <p:nvSpPr>
          <p:cNvPr id="15" name="Text Placeholder 14"/>
          <p:cNvSpPr>
            <a:spLocks noGrp="1"/>
          </p:cNvSpPr>
          <p:nvPr>
            <p:ph type="body" sz="quarter" idx="11"/>
          </p:nvPr>
        </p:nvSpPr>
        <p:spPr/>
        <p:txBody>
          <a:bodyPr>
            <a:normAutofit/>
          </a:bodyPr>
          <a:lstStyle/>
          <a:p>
            <a:r>
              <a:rPr lang="en-US" dirty="0" smtClean="0"/>
              <a:t>neighbor {</a:t>
            </a:r>
            <a:r>
              <a:rPr lang="en-US" b="0" i="1" dirty="0" smtClean="0"/>
              <a:t>ip-address</a:t>
            </a:r>
            <a:r>
              <a:rPr lang="en-US" dirty="0" smtClean="0"/>
              <a:t> | </a:t>
            </a:r>
            <a:r>
              <a:rPr lang="en-US" b="0" i="1" dirty="0" smtClean="0"/>
              <a:t>peer-group-name</a:t>
            </a:r>
            <a:r>
              <a:rPr lang="en-US" dirty="0" smtClean="0"/>
              <a:t>} update-source </a:t>
            </a:r>
            <a:r>
              <a:rPr lang="en-US" b="0" i="1" dirty="0" smtClean="0"/>
              <a:t>loopback interface-number </a:t>
            </a:r>
            <a:endParaRPr lang="en-US" b="0" i="1" dirty="0"/>
          </a:p>
        </p:txBody>
      </p:sp>
      <p:sp>
        <p:nvSpPr>
          <p:cNvPr id="7" name="Content Placeholder 6"/>
          <p:cNvSpPr>
            <a:spLocks noGrp="1"/>
          </p:cNvSpPr>
          <p:nvPr>
            <p:ph idx="12"/>
          </p:nvPr>
        </p:nvSpPr>
        <p:spPr/>
        <p:txBody>
          <a:bodyPr>
            <a:normAutofit/>
          </a:bodyPr>
          <a:lstStyle/>
          <a:p>
            <a:r>
              <a:rPr lang="en-US" smtClean="0"/>
              <a:t>Informs the router to use a loopback interface address for all BGP packets.</a:t>
            </a:r>
          </a:p>
          <a:p>
            <a:r>
              <a:rPr lang="en-US" smtClean="0"/>
              <a:t>Overrides the default source IP address for BGP packets. </a:t>
            </a:r>
          </a:p>
          <a:p>
            <a:r>
              <a:rPr lang="en-US" smtClean="0"/>
              <a:t>Typically only used with IBGP sessions.</a:t>
            </a:r>
          </a:p>
          <a:p>
            <a:r>
              <a:rPr lang="en-US" smtClean="0"/>
              <a:t>As an added bonus, physical interfaces can go down for any number of reasons but loopbacks never fail.  </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bwMode="auto">
          <a:xfrm>
            <a:off x="2037951" y="6051884"/>
            <a:ext cx="1936484" cy="20656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ectangle 56"/>
          <p:cNvSpPr/>
          <p:nvPr/>
        </p:nvSpPr>
        <p:spPr bwMode="auto">
          <a:xfrm>
            <a:off x="2044704" y="4102988"/>
            <a:ext cx="1984195" cy="21236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IBGP Source IP Address Example</a:t>
            </a:r>
            <a:endParaRPr lang="en-US" dirty="0"/>
          </a:p>
        </p:txBody>
      </p:sp>
      <p:grpSp>
        <p:nvGrpSpPr>
          <p:cNvPr id="40" name="Group 39"/>
          <p:cNvGrpSpPr/>
          <p:nvPr/>
        </p:nvGrpSpPr>
        <p:grpSpPr>
          <a:xfrm>
            <a:off x="257355" y="927100"/>
            <a:ext cx="8662279" cy="1619168"/>
            <a:chOff x="257355" y="927100"/>
            <a:chExt cx="8662279" cy="1619168"/>
          </a:xfrm>
        </p:grpSpPr>
        <p:pic>
          <p:nvPicPr>
            <p:cNvPr id="63" name="Picture 88"/>
            <p:cNvPicPr>
              <a:picLocks noChangeAspect="1" noChangeArrowheads="1"/>
            </p:cNvPicPr>
            <p:nvPr/>
          </p:nvPicPr>
          <p:blipFill>
            <a:blip r:embed="rId3"/>
            <a:srcRect/>
            <a:stretch>
              <a:fillRect/>
            </a:stretch>
          </p:blipFill>
          <p:spPr bwMode="auto">
            <a:xfrm>
              <a:off x="6872748" y="927100"/>
              <a:ext cx="2046886" cy="1473476"/>
            </a:xfrm>
            <a:prstGeom prst="rect">
              <a:avLst/>
            </a:prstGeom>
            <a:noFill/>
            <a:ln w="9525" algn="ctr">
              <a:noFill/>
              <a:miter lim="800000"/>
              <a:headEnd/>
              <a:tailEnd/>
            </a:ln>
          </p:spPr>
        </p:pic>
        <p:sp>
          <p:nvSpPr>
            <p:cNvPr id="64" name="TextBox 63"/>
            <p:cNvSpPr txBox="1"/>
            <p:nvPr/>
          </p:nvSpPr>
          <p:spPr>
            <a:xfrm>
              <a:off x="7305859" y="1189667"/>
              <a:ext cx="1292145" cy="258532"/>
            </a:xfrm>
            <a:prstGeom prst="rect">
              <a:avLst/>
            </a:prstGeom>
            <a:noFill/>
          </p:spPr>
          <p:txBody>
            <a:bodyPr wrap="square" rtlCol="0">
              <a:spAutoFit/>
            </a:bodyPr>
            <a:lstStyle/>
            <a:p>
              <a:r>
                <a:rPr lang="en-US" sz="1200" b="1" dirty="0" smtClean="0"/>
                <a:t>AS 65102</a:t>
              </a:r>
              <a:endParaRPr lang="en-US" sz="1100" dirty="0"/>
            </a:p>
          </p:txBody>
        </p:sp>
        <p:pic>
          <p:nvPicPr>
            <p:cNvPr id="46" name="Picture 88"/>
            <p:cNvPicPr>
              <a:picLocks noChangeAspect="1" noChangeArrowheads="1"/>
            </p:cNvPicPr>
            <p:nvPr/>
          </p:nvPicPr>
          <p:blipFill>
            <a:blip r:embed="rId3"/>
            <a:srcRect/>
            <a:stretch>
              <a:fillRect/>
            </a:stretch>
          </p:blipFill>
          <p:spPr bwMode="auto">
            <a:xfrm>
              <a:off x="2831222" y="977900"/>
              <a:ext cx="3683878" cy="1384300"/>
            </a:xfrm>
            <a:prstGeom prst="rect">
              <a:avLst/>
            </a:prstGeom>
            <a:noFill/>
            <a:ln w="9525" algn="ctr">
              <a:noFill/>
              <a:miter lim="800000"/>
              <a:headEnd/>
              <a:tailEnd/>
            </a:ln>
          </p:spPr>
        </p:pic>
        <p:cxnSp>
          <p:nvCxnSpPr>
            <p:cNvPr id="52" name="Straight Connector 51"/>
            <p:cNvCxnSpPr/>
            <p:nvPr/>
          </p:nvCxnSpPr>
          <p:spPr bwMode="auto">
            <a:xfrm rot="10800000">
              <a:off x="3951878" y="1708043"/>
              <a:ext cx="1465503" cy="271"/>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53" name="Straight Connector 52"/>
            <p:cNvCxnSpPr/>
            <p:nvPr/>
          </p:nvCxnSpPr>
          <p:spPr bwMode="auto">
            <a:xfrm rot="10800000">
              <a:off x="3951878" y="1911243"/>
              <a:ext cx="1465503" cy="271"/>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4" name="Picture 88"/>
            <p:cNvPicPr>
              <a:picLocks noChangeAspect="1" noChangeArrowheads="1"/>
            </p:cNvPicPr>
            <p:nvPr/>
          </p:nvPicPr>
          <p:blipFill>
            <a:blip r:embed="rId3"/>
            <a:srcRect/>
            <a:stretch>
              <a:fillRect/>
            </a:stretch>
          </p:blipFill>
          <p:spPr bwMode="auto">
            <a:xfrm>
              <a:off x="257355" y="1028700"/>
              <a:ext cx="2046886" cy="1473476"/>
            </a:xfrm>
            <a:prstGeom prst="rect">
              <a:avLst/>
            </a:prstGeom>
            <a:noFill/>
            <a:ln w="9525" algn="ctr">
              <a:noFill/>
              <a:miter lim="800000"/>
              <a:headEnd/>
              <a:tailEnd/>
            </a:ln>
          </p:spPr>
        </p:pic>
        <p:sp>
          <p:nvSpPr>
            <p:cNvPr id="15" name="TextBox 14"/>
            <p:cNvSpPr txBox="1"/>
            <p:nvPr/>
          </p:nvSpPr>
          <p:spPr>
            <a:xfrm>
              <a:off x="690466" y="1291267"/>
              <a:ext cx="1292145" cy="258532"/>
            </a:xfrm>
            <a:prstGeom prst="rect">
              <a:avLst/>
            </a:prstGeom>
            <a:noFill/>
          </p:spPr>
          <p:txBody>
            <a:bodyPr wrap="square" rtlCol="0">
              <a:spAutoFit/>
            </a:bodyPr>
            <a:lstStyle/>
            <a:p>
              <a:r>
                <a:rPr lang="en-US" sz="1200" b="1" dirty="0" smtClean="0"/>
                <a:t>AS 65100</a:t>
              </a:r>
              <a:endParaRPr lang="en-US" sz="1100" dirty="0"/>
            </a:p>
          </p:txBody>
        </p:sp>
        <p:pic>
          <p:nvPicPr>
            <p:cNvPr id="18" name="Picture 37"/>
            <p:cNvPicPr>
              <a:picLocks noChangeArrowheads="1"/>
            </p:cNvPicPr>
            <p:nvPr/>
          </p:nvPicPr>
          <p:blipFill>
            <a:blip r:embed="rId4"/>
            <a:srcRect/>
            <a:stretch>
              <a:fillRect/>
            </a:stretch>
          </p:blipFill>
          <p:spPr bwMode="auto">
            <a:xfrm>
              <a:off x="3156780" y="1571367"/>
              <a:ext cx="870351" cy="451691"/>
            </a:xfrm>
            <a:prstGeom prst="rect">
              <a:avLst/>
            </a:prstGeom>
            <a:noFill/>
            <a:ln w="9525">
              <a:noFill/>
              <a:miter lim="800000"/>
              <a:headEnd/>
              <a:tailEnd/>
            </a:ln>
          </p:spPr>
        </p:pic>
        <p:pic>
          <p:nvPicPr>
            <p:cNvPr id="19" name="Picture 37"/>
            <p:cNvPicPr>
              <a:picLocks noChangeArrowheads="1"/>
            </p:cNvPicPr>
            <p:nvPr/>
          </p:nvPicPr>
          <p:blipFill>
            <a:blip r:embed="rId4"/>
            <a:srcRect/>
            <a:stretch>
              <a:fillRect/>
            </a:stretch>
          </p:blipFill>
          <p:spPr bwMode="auto">
            <a:xfrm>
              <a:off x="837859" y="1571096"/>
              <a:ext cx="870351" cy="451691"/>
            </a:xfrm>
            <a:prstGeom prst="rect">
              <a:avLst/>
            </a:prstGeom>
            <a:noFill/>
            <a:ln w="9525">
              <a:noFill/>
              <a:miter lim="800000"/>
              <a:headEnd/>
              <a:tailEnd/>
            </a:ln>
          </p:spPr>
        </p:pic>
        <p:sp>
          <p:nvSpPr>
            <p:cNvPr id="21" name="TextBox 20"/>
            <p:cNvSpPr txBox="1"/>
            <p:nvPr/>
          </p:nvSpPr>
          <p:spPr>
            <a:xfrm>
              <a:off x="1082714" y="1789595"/>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24" name="Picture 37"/>
            <p:cNvPicPr>
              <a:picLocks noChangeArrowheads="1"/>
            </p:cNvPicPr>
            <p:nvPr/>
          </p:nvPicPr>
          <p:blipFill>
            <a:blip r:embed="rId4"/>
            <a:srcRect/>
            <a:stretch>
              <a:fillRect/>
            </a:stretch>
          </p:blipFill>
          <p:spPr bwMode="auto">
            <a:xfrm>
              <a:off x="7643653" y="1603551"/>
              <a:ext cx="870351" cy="451691"/>
            </a:xfrm>
            <a:prstGeom prst="rect">
              <a:avLst/>
            </a:prstGeom>
            <a:noFill/>
            <a:ln w="9525">
              <a:noFill/>
              <a:miter lim="800000"/>
              <a:headEnd/>
              <a:tailEnd/>
            </a:ln>
          </p:spPr>
        </p:pic>
        <p:sp>
          <p:nvSpPr>
            <p:cNvPr id="25" name="TextBox 24"/>
            <p:cNvSpPr txBox="1"/>
            <p:nvPr/>
          </p:nvSpPr>
          <p:spPr>
            <a:xfrm>
              <a:off x="7939308" y="1822050"/>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cxnSp>
          <p:nvCxnSpPr>
            <p:cNvPr id="30" name="Straight Connector 29"/>
            <p:cNvCxnSpPr>
              <a:stCxn id="18" idx="1"/>
              <a:endCxn id="19" idx="3"/>
            </p:cNvCxnSpPr>
            <p:nvPr/>
          </p:nvCxnSpPr>
          <p:spPr bwMode="auto">
            <a:xfrm rot="10800000">
              <a:off x="1708210" y="1796943"/>
              <a:ext cx="1448570" cy="271"/>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34" name="TextBox 33"/>
            <p:cNvSpPr txBox="1"/>
            <p:nvPr/>
          </p:nvSpPr>
          <p:spPr>
            <a:xfrm>
              <a:off x="3015996" y="2301586"/>
              <a:ext cx="1202573" cy="244682"/>
            </a:xfrm>
            <a:prstGeom prst="rect">
              <a:avLst/>
            </a:prstGeom>
            <a:noFill/>
          </p:spPr>
          <p:txBody>
            <a:bodyPr wrap="none" rtlCol="0">
              <a:spAutoFit/>
            </a:bodyPr>
            <a:lstStyle/>
            <a:p>
              <a:r>
                <a:rPr lang="en-US" sz="1100" dirty="0" smtClean="0"/>
                <a:t>Lo0 192.168.2.2</a:t>
              </a:r>
              <a:endParaRPr lang="en-US" sz="1100" dirty="0"/>
            </a:p>
          </p:txBody>
        </p:sp>
        <p:sp>
          <p:nvSpPr>
            <p:cNvPr id="35" name="TextBox 34"/>
            <p:cNvSpPr txBox="1"/>
            <p:nvPr/>
          </p:nvSpPr>
          <p:spPr>
            <a:xfrm>
              <a:off x="3923352" y="1899418"/>
              <a:ext cx="301686" cy="244682"/>
            </a:xfrm>
            <a:prstGeom prst="rect">
              <a:avLst/>
            </a:prstGeom>
            <a:noFill/>
          </p:spPr>
          <p:txBody>
            <a:bodyPr wrap="none" rtlCol="0">
              <a:spAutoFit/>
            </a:bodyPr>
            <a:lstStyle/>
            <a:p>
              <a:r>
                <a:rPr lang="en-US" sz="1100" dirty="0" smtClean="0"/>
                <a:t>.1</a:t>
              </a:r>
              <a:endParaRPr lang="en-US" sz="1100" dirty="0"/>
            </a:p>
          </p:txBody>
        </p:sp>
        <p:sp>
          <p:nvSpPr>
            <p:cNvPr id="38" name="Rectangle 37"/>
            <p:cNvSpPr/>
            <p:nvPr/>
          </p:nvSpPr>
          <p:spPr>
            <a:xfrm>
              <a:off x="6801318" y="1593921"/>
              <a:ext cx="928459" cy="244682"/>
            </a:xfrm>
            <a:prstGeom prst="rect">
              <a:avLst/>
            </a:prstGeom>
          </p:spPr>
          <p:txBody>
            <a:bodyPr wrap="none">
              <a:spAutoFit/>
            </a:bodyPr>
            <a:lstStyle/>
            <a:p>
              <a:pPr defTabSz="814388"/>
              <a:r>
                <a:rPr lang="en-US" sz="1100" dirty="0" smtClean="0"/>
                <a:t>192.168.1.1</a:t>
              </a:r>
              <a:endParaRPr lang="en-US" sz="1400" b="1" dirty="0" smtClean="0"/>
            </a:p>
          </p:txBody>
        </p:sp>
        <p:sp>
          <p:nvSpPr>
            <p:cNvPr id="39" name="Rectangle 38"/>
            <p:cNvSpPr/>
            <p:nvPr/>
          </p:nvSpPr>
          <p:spPr>
            <a:xfrm>
              <a:off x="1753743" y="1550175"/>
              <a:ext cx="849913" cy="244682"/>
            </a:xfrm>
            <a:prstGeom prst="rect">
              <a:avLst/>
            </a:prstGeom>
          </p:spPr>
          <p:txBody>
            <a:bodyPr wrap="none">
              <a:spAutoFit/>
            </a:bodyPr>
            <a:lstStyle/>
            <a:p>
              <a:pPr defTabSz="814388"/>
              <a:r>
                <a:rPr lang="en-US" sz="1100" dirty="0" smtClean="0"/>
                <a:t>172.16.1.1</a:t>
              </a:r>
              <a:endParaRPr lang="en-US" sz="1400" b="1" dirty="0" smtClean="0"/>
            </a:p>
          </p:txBody>
        </p:sp>
        <p:sp>
          <p:nvSpPr>
            <p:cNvPr id="44" name="TextBox 43"/>
            <p:cNvSpPr txBox="1"/>
            <p:nvPr/>
          </p:nvSpPr>
          <p:spPr>
            <a:xfrm>
              <a:off x="3427981" y="178959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47" name="Picture 37"/>
            <p:cNvPicPr>
              <a:picLocks noChangeArrowheads="1"/>
            </p:cNvPicPr>
            <p:nvPr/>
          </p:nvPicPr>
          <p:blipFill>
            <a:blip r:embed="rId4"/>
            <a:srcRect/>
            <a:stretch>
              <a:fillRect/>
            </a:stretch>
          </p:blipFill>
          <p:spPr bwMode="auto">
            <a:xfrm>
              <a:off x="5328480" y="1596767"/>
              <a:ext cx="870351" cy="451691"/>
            </a:xfrm>
            <a:prstGeom prst="rect">
              <a:avLst/>
            </a:prstGeom>
            <a:noFill/>
            <a:ln w="9525">
              <a:noFill/>
              <a:miter lim="800000"/>
              <a:headEnd/>
              <a:tailEnd/>
            </a:ln>
          </p:spPr>
        </p:pic>
        <p:sp>
          <p:nvSpPr>
            <p:cNvPr id="48" name="TextBox 47"/>
            <p:cNvSpPr txBox="1"/>
            <p:nvPr/>
          </p:nvSpPr>
          <p:spPr>
            <a:xfrm>
              <a:off x="5599681" y="1814995"/>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cxnSp>
          <p:nvCxnSpPr>
            <p:cNvPr id="49" name="Straight Connector 48"/>
            <p:cNvCxnSpPr>
              <a:stCxn id="24" idx="1"/>
              <a:endCxn id="47" idx="3"/>
            </p:cNvCxnSpPr>
            <p:nvPr/>
          </p:nvCxnSpPr>
          <p:spPr bwMode="auto">
            <a:xfrm rot="10800000">
              <a:off x="6198831" y="1822613"/>
              <a:ext cx="1444822" cy="6784"/>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54" name="Rectangle 53"/>
            <p:cNvSpPr/>
            <p:nvPr/>
          </p:nvSpPr>
          <p:spPr>
            <a:xfrm>
              <a:off x="4244384" y="1365321"/>
              <a:ext cx="888385" cy="244682"/>
            </a:xfrm>
            <a:prstGeom prst="rect">
              <a:avLst/>
            </a:prstGeom>
          </p:spPr>
          <p:txBody>
            <a:bodyPr wrap="none">
              <a:spAutoFit/>
            </a:bodyPr>
            <a:lstStyle/>
            <a:p>
              <a:pPr defTabSz="814388"/>
              <a:r>
                <a:rPr lang="en-US" sz="1100" dirty="0" smtClean="0"/>
                <a:t>10.1.1.0/24</a:t>
              </a:r>
              <a:endParaRPr lang="en-US" sz="1400" b="1" dirty="0" smtClean="0"/>
            </a:p>
          </p:txBody>
        </p:sp>
        <p:sp>
          <p:nvSpPr>
            <p:cNvPr id="55" name="Rectangle 54"/>
            <p:cNvSpPr/>
            <p:nvPr/>
          </p:nvSpPr>
          <p:spPr>
            <a:xfrm>
              <a:off x="4244384" y="1974921"/>
              <a:ext cx="888385" cy="244682"/>
            </a:xfrm>
            <a:prstGeom prst="rect">
              <a:avLst/>
            </a:prstGeom>
          </p:spPr>
          <p:txBody>
            <a:bodyPr wrap="none">
              <a:spAutoFit/>
            </a:bodyPr>
            <a:lstStyle/>
            <a:p>
              <a:pPr defTabSz="814388"/>
              <a:r>
                <a:rPr lang="en-US" sz="1100" dirty="0" smtClean="0"/>
                <a:t>10.2.2.0/24</a:t>
              </a:r>
              <a:endParaRPr lang="en-US" sz="1400" b="1" dirty="0" smtClean="0"/>
            </a:p>
          </p:txBody>
        </p:sp>
        <p:sp>
          <p:nvSpPr>
            <p:cNvPr id="56" name="TextBox 55"/>
            <p:cNvSpPr txBox="1"/>
            <p:nvPr/>
          </p:nvSpPr>
          <p:spPr>
            <a:xfrm>
              <a:off x="3923352" y="1480318"/>
              <a:ext cx="301686" cy="244682"/>
            </a:xfrm>
            <a:prstGeom prst="rect">
              <a:avLst/>
            </a:prstGeom>
            <a:noFill/>
          </p:spPr>
          <p:txBody>
            <a:bodyPr wrap="none" rtlCol="0">
              <a:spAutoFit/>
            </a:bodyPr>
            <a:lstStyle/>
            <a:p>
              <a:r>
                <a:rPr lang="en-US" sz="1100" dirty="0" smtClean="0"/>
                <a:t>.1</a:t>
              </a:r>
              <a:endParaRPr lang="en-US" sz="1100" dirty="0"/>
            </a:p>
          </p:txBody>
        </p:sp>
        <p:sp>
          <p:nvSpPr>
            <p:cNvPr id="58" name="TextBox 57"/>
            <p:cNvSpPr txBox="1"/>
            <p:nvPr/>
          </p:nvSpPr>
          <p:spPr>
            <a:xfrm>
              <a:off x="5091752" y="1480318"/>
              <a:ext cx="301686" cy="244682"/>
            </a:xfrm>
            <a:prstGeom prst="rect">
              <a:avLst/>
            </a:prstGeom>
            <a:noFill/>
          </p:spPr>
          <p:txBody>
            <a:bodyPr wrap="none" rtlCol="0">
              <a:spAutoFit/>
            </a:bodyPr>
            <a:lstStyle/>
            <a:p>
              <a:r>
                <a:rPr lang="en-US" sz="1100" dirty="0" smtClean="0"/>
                <a:t>.2</a:t>
              </a:r>
              <a:endParaRPr lang="en-US" sz="1100" dirty="0"/>
            </a:p>
          </p:txBody>
        </p:sp>
        <p:sp>
          <p:nvSpPr>
            <p:cNvPr id="59" name="TextBox 58"/>
            <p:cNvSpPr txBox="1"/>
            <p:nvPr/>
          </p:nvSpPr>
          <p:spPr>
            <a:xfrm>
              <a:off x="5091752" y="1899418"/>
              <a:ext cx="301686" cy="244682"/>
            </a:xfrm>
            <a:prstGeom prst="rect">
              <a:avLst/>
            </a:prstGeom>
            <a:noFill/>
          </p:spPr>
          <p:txBody>
            <a:bodyPr wrap="none" rtlCol="0">
              <a:spAutoFit/>
            </a:bodyPr>
            <a:lstStyle/>
            <a:p>
              <a:r>
                <a:rPr lang="en-US" sz="1100" dirty="0" smtClean="0"/>
                <a:t>.2</a:t>
              </a:r>
              <a:endParaRPr lang="en-US" sz="1100" dirty="0"/>
            </a:p>
          </p:txBody>
        </p:sp>
        <p:sp>
          <p:nvSpPr>
            <p:cNvPr id="60" name="TextBox 59"/>
            <p:cNvSpPr txBox="1"/>
            <p:nvPr/>
          </p:nvSpPr>
          <p:spPr>
            <a:xfrm>
              <a:off x="5187696" y="2301586"/>
              <a:ext cx="1202573" cy="244682"/>
            </a:xfrm>
            <a:prstGeom prst="rect">
              <a:avLst/>
            </a:prstGeom>
            <a:noFill/>
          </p:spPr>
          <p:txBody>
            <a:bodyPr wrap="none" rtlCol="0">
              <a:spAutoFit/>
            </a:bodyPr>
            <a:lstStyle/>
            <a:p>
              <a:r>
                <a:rPr lang="en-US" sz="1100" dirty="0" smtClean="0"/>
                <a:t>Lo0 192.168.3.3</a:t>
              </a:r>
              <a:endParaRPr lang="en-US" sz="1100" dirty="0"/>
            </a:p>
          </p:txBody>
        </p:sp>
        <p:sp>
          <p:nvSpPr>
            <p:cNvPr id="61" name="TextBox 60"/>
            <p:cNvSpPr txBox="1"/>
            <p:nvPr/>
          </p:nvSpPr>
          <p:spPr>
            <a:xfrm>
              <a:off x="4115233" y="1113467"/>
              <a:ext cx="1292145" cy="258532"/>
            </a:xfrm>
            <a:prstGeom prst="rect">
              <a:avLst/>
            </a:prstGeom>
            <a:noFill/>
          </p:spPr>
          <p:txBody>
            <a:bodyPr wrap="square" rtlCol="0">
              <a:spAutoFit/>
            </a:bodyPr>
            <a:lstStyle/>
            <a:p>
              <a:r>
                <a:rPr lang="en-US" sz="1200" b="1" dirty="0" smtClean="0"/>
                <a:t>AS 65101</a:t>
              </a:r>
              <a:endParaRPr lang="en-US" sz="1100" dirty="0"/>
            </a:p>
          </p:txBody>
        </p:sp>
        <p:sp>
          <p:nvSpPr>
            <p:cNvPr id="65" name="TextBox 64"/>
            <p:cNvSpPr txBox="1"/>
            <p:nvPr/>
          </p:nvSpPr>
          <p:spPr>
            <a:xfrm>
              <a:off x="4013633" y="1684967"/>
              <a:ext cx="1292145" cy="244682"/>
            </a:xfrm>
            <a:prstGeom prst="rect">
              <a:avLst/>
            </a:prstGeom>
            <a:noFill/>
          </p:spPr>
          <p:txBody>
            <a:bodyPr wrap="square" rtlCol="0">
              <a:spAutoFit/>
            </a:bodyPr>
            <a:lstStyle/>
            <a:p>
              <a:r>
                <a:rPr lang="en-US" sz="1100" b="1" dirty="0" smtClean="0"/>
                <a:t>EIGRP</a:t>
              </a:r>
              <a:endParaRPr lang="en-US" sz="1100" dirty="0"/>
            </a:p>
          </p:txBody>
        </p:sp>
        <p:cxnSp>
          <p:nvCxnSpPr>
            <p:cNvPr id="67" name="Straight Arrow Connector 66"/>
            <p:cNvCxnSpPr>
              <a:stCxn id="44" idx="2"/>
              <a:endCxn id="34" idx="0"/>
            </p:cNvCxnSpPr>
            <p:nvPr/>
          </p:nvCxnSpPr>
          <p:spPr bwMode="auto">
            <a:xfrm rot="5400000">
              <a:off x="3490961" y="2174449"/>
              <a:ext cx="253459" cy="814"/>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68" name="Straight Arrow Connector 67"/>
            <p:cNvCxnSpPr>
              <a:stCxn id="48" idx="2"/>
              <a:endCxn id="60" idx="0"/>
            </p:cNvCxnSpPr>
            <p:nvPr/>
          </p:nvCxnSpPr>
          <p:spPr bwMode="auto">
            <a:xfrm rot="5400000">
              <a:off x="5675361" y="2187149"/>
              <a:ext cx="228059" cy="814"/>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grpSp>
      <p:sp>
        <p:nvSpPr>
          <p:cNvPr id="79" name="Rectangle 78"/>
          <p:cNvSpPr/>
          <p:nvPr/>
        </p:nvSpPr>
        <p:spPr bwMode="auto">
          <a:xfrm>
            <a:off x="2013886" y="5323373"/>
            <a:ext cx="4132917" cy="20112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0" name="Rectangle 79"/>
          <p:cNvSpPr/>
          <p:nvPr/>
        </p:nvSpPr>
        <p:spPr bwMode="auto">
          <a:xfrm>
            <a:off x="2044704" y="3374629"/>
            <a:ext cx="4234744" cy="20677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1" name="Text Placeholder 5"/>
          <p:cNvSpPr>
            <a:spLocks/>
          </p:cNvSpPr>
          <p:nvPr/>
        </p:nvSpPr>
        <p:spPr bwMode="auto">
          <a:xfrm>
            <a:off x="262466" y="2794000"/>
            <a:ext cx="8554156" cy="1768672"/>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bgp 65101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172.16.1.1 remote-as 65100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192.168.3.3 remote-as 65101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192.168.3.3 update-source loopback0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eigrp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10.0.0.0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192.168.2.0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p>
        </p:txBody>
      </p:sp>
      <p:sp>
        <p:nvSpPr>
          <p:cNvPr id="82" name="Text Placeholder 5"/>
          <p:cNvSpPr>
            <a:spLocks/>
          </p:cNvSpPr>
          <p:nvPr/>
        </p:nvSpPr>
        <p:spPr bwMode="auto">
          <a:xfrm>
            <a:off x="279400" y="4740472"/>
            <a:ext cx="8554156" cy="1723828"/>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 </a:t>
            </a:r>
            <a:r>
              <a:rPr lang="en-US" sz="1200" b="1" kern="0" dirty="0" smtClean="0">
                <a:latin typeface="Courier New" pitchFamily="49" charset="0"/>
              </a:rPr>
              <a:t>router bgp 65101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neighbor 192.168.1.1 remote-as 65102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neighbor 192.168.2.2 remote-as 65101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neighbor 192.168.2.2 update-source loopback0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 </a:t>
            </a:r>
            <a:r>
              <a:rPr lang="en-US" sz="1200" b="1" kern="0" dirty="0" smtClean="0">
                <a:latin typeface="Courier New" pitchFamily="49" charset="0"/>
              </a:rPr>
              <a:t>router eigrp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network 10.0.0.0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 </a:t>
            </a:r>
            <a:r>
              <a:rPr lang="en-US" sz="1200" b="1" kern="0" dirty="0" smtClean="0">
                <a:latin typeface="Courier New" pitchFamily="49" charset="0"/>
              </a:rPr>
              <a:t>network 192.168.3.0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R3(config-router)#</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EBGP Dual-Homed Problem</a:t>
            </a:r>
            <a:endParaRPr lang="en-US" dirty="0"/>
          </a:p>
        </p:txBody>
      </p:sp>
      <p:sp>
        <p:nvSpPr>
          <p:cNvPr id="3" name="Content Placeholder 2"/>
          <p:cNvSpPr>
            <a:spLocks noGrp="1"/>
          </p:cNvSpPr>
          <p:nvPr>
            <p:ph idx="11"/>
          </p:nvPr>
        </p:nvSpPr>
        <p:spPr>
          <a:xfrm>
            <a:off x="279400" y="3443288"/>
            <a:ext cx="8520354" cy="2980818"/>
          </a:xfrm>
        </p:spPr>
        <p:txBody>
          <a:bodyPr>
            <a:noAutofit/>
          </a:bodyPr>
          <a:lstStyle/>
          <a:p>
            <a:r>
              <a:rPr lang="en-US" sz="2000" dirty="0" smtClean="0"/>
              <a:t>R1 in AS 65102 is dual-homed with R2 in AS 65101. </a:t>
            </a:r>
          </a:p>
          <a:p>
            <a:r>
              <a:rPr lang="en-US" sz="2000" dirty="0" smtClean="0"/>
              <a:t>A problem can occur if R1 only uses a single</a:t>
            </a:r>
            <a:r>
              <a:rPr lang="en-US" sz="2000" b="1" dirty="0" smtClean="0">
                <a:latin typeface="Courier New" pitchFamily="49" charset="0"/>
                <a:cs typeface="Courier New" pitchFamily="49" charset="0"/>
              </a:rPr>
              <a:t> neighbor </a:t>
            </a:r>
            <a:r>
              <a:rPr lang="en-US" sz="2000" dirty="0" smtClean="0"/>
              <a:t>statement pointing to 192.168.1.18 on R2 . </a:t>
            </a:r>
          </a:p>
          <a:p>
            <a:pPr lvl="1"/>
            <a:r>
              <a:rPr lang="en-US" sz="1800" dirty="0" smtClean="0"/>
              <a:t>If that link fails, the BGP session between these AS is lost, and no packets pass from one autonomous system to the next, even though another link exists. </a:t>
            </a:r>
          </a:p>
          <a:p>
            <a:r>
              <a:rPr lang="en-US" sz="2000" dirty="0" smtClean="0"/>
              <a:t>A solution is configuring two</a:t>
            </a:r>
            <a:r>
              <a:rPr lang="en-US" sz="2000" b="1" dirty="0" smtClean="0">
                <a:latin typeface="Courier New" pitchFamily="49" charset="0"/>
                <a:cs typeface="Courier New" pitchFamily="49" charset="0"/>
              </a:rPr>
              <a:t> neighbor </a:t>
            </a:r>
            <a:r>
              <a:rPr lang="en-US" sz="2000" dirty="0" smtClean="0"/>
              <a:t>statements on R1 pointing to 192.168.1.18 and 192.168.1.34.</a:t>
            </a:r>
          </a:p>
          <a:p>
            <a:pPr lvl="1"/>
            <a:r>
              <a:rPr lang="en-US" sz="1800" dirty="0" smtClean="0"/>
              <a:t>However, this doubles the BGP updates from R1 to R2.</a:t>
            </a:r>
          </a:p>
        </p:txBody>
      </p:sp>
      <p:pic>
        <p:nvPicPr>
          <p:cNvPr id="292866" name="Picture 2"/>
          <p:cNvPicPr>
            <a:picLocks noGrp="1" noChangeAspect="1" noChangeArrowheads="1"/>
          </p:cNvPicPr>
          <p:nvPr>
            <p:ph sz="quarter" idx="12"/>
          </p:nvPr>
        </p:nvPicPr>
        <p:blipFill>
          <a:blip r:embed="rId3"/>
          <a:stretch>
            <a:fillRect/>
          </a:stretch>
        </p:blipFill>
        <p:spPr>
          <a:xfrm>
            <a:off x="430726" y="1022479"/>
            <a:ext cx="8228572" cy="1980953"/>
          </a:xfrm>
        </p:spPr>
      </p:pic>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EBGP Dual-Homed Solution</a:t>
            </a:r>
            <a:endParaRPr lang="en-US" dirty="0"/>
          </a:p>
        </p:txBody>
      </p:sp>
      <p:sp>
        <p:nvSpPr>
          <p:cNvPr id="3" name="Content Placeholder 2"/>
          <p:cNvSpPr>
            <a:spLocks noGrp="1"/>
          </p:cNvSpPr>
          <p:nvPr>
            <p:ph idx="11"/>
          </p:nvPr>
        </p:nvSpPr>
        <p:spPr/>
        <p:txBody>
          <a:bodyPr>
            <a:normAutofit/>
          </a:bodyPr>
          <a:lstStyle/>
          <a:p>
            <a:r>
              <a:rPr lang="en-US" dirty="0" smtClean="0"/>
              <a:t>The ideal solution is to:</a:t>
            </a:r>
          </a:p>
          <a:p>
            <a:pPr lvl="1"/>
            <a:r>
              <a:rPr lang="en-US" dirty="0" smtClean="0"/>
              <a:t>Use loopback addresses. </a:t>
            </a:r>
          </a:p>
          <a:p>
            <a:pPr lvl="1"/>
            <a:r>
              <a:rPr lang="en-US" dirty="0" smtClean="0"/>
              <a:t>Configure static routes to reach the loopback address of the other router. </a:t>
            </a:r>
          </a:p>
          <a:p>
            <a:pPr lvl="1"/>
            <a:r>
              <a:rPr lang="en-US" dirty="0" smtClean="0"/>
              <a:t>Configure the</a:t>
            </a:r>
            <a:r>
              <a:rPr lang="en-US" b="1" dirty="0" smtClean="0">
                <a:latin typeface="Courier New" pitchFamily="49" charset="0"/>
                <a:cs typeface="Courier New" pitchFamily="49" charset="0"/>
              </a:rPr>
              <a:t> neighbor ebgp-multihop </a:t>
            </a:r>
            <a:r>
              <a:rPr lang="en-US" dirty="0" smtClean="0"/>
              <a:t>command to inform the BGP process that this neighbor is more than one hop away. </a:t>
            </a:r>
          </a:p>
        </p:txBody>
      </p:sp>
      <p:pic>
        <p:nvPicPr>
          <p:cNvPr id="292866" name="Picture 2"/>
          <p:cNvPicPr>
            <a:picLocks noGrp="1" noChangeAspect="1" noChangeArrowheads="1"/>
          </p:cNvPicPr>
          <p:nvPr>
            <p:ph sz="quarter" idx="12"/>
          </p:nvPr>
        </p:nvPicPr>
        <p:blipFill>
          <a:blip r:embed="rId3"/>
          <a:stretch>
            <a:fillRect/>
          </a:stretch>
        </p:blipFill>
        <p:spPr bwMode="auto">
          <a:xfrm>
            <a:off x="430726" y="1327273"/>
            <a:ext cx="8228572" cy="19809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Enable Multihop EBGP </a:t>
            </a:r>
            <a:endParaRPr lang="en-US" dirty="0"/>
          </a:p>
        </p:txBody>
      </p:sp>
      <p:sp>
        <p:nvSpPr>
          <p:cNvPr id="13" name="Content Placeholder 12"/>
          <p:cNvSpPr>
            <a:spLocks noGrp="1"/>
          </p:cNvSpPr>
          <p:nvPr>
            <p:ph idx="1"/>
          </p:nvPr>
        </p:nvSpPr>
        <p:spPr/>
        <p:txBody>
          <a:bodyPr/>
          <a:lstStyle/>
          <a:p>
            <a:r>
              <a:rPr lang="en-US" smtClean="0"/>
              <a:t>Increase the time-to-live (TTL) for EBGP connections.</a:t>
            </a:r>
            <a:endParaRPr lang="en-US" dirty="0"/>
          </a:p>
        </p:txBody>
      </p:sp>
      <p:sp>
        <p:nvSpPr>
          <p:cNvPr id="14" name="Text Placeholder 13"/>
          <p:cNvSpPr>
            <a:spLocks noGrp="1"/>
          </p:cNvSpPr>
          <p:nvPr>
            <p:ph type="body" sz="quarter" idx="10"/>
          </p:nvPr>
        </p:nvSpPr>
        <p:spPr/>
        <p:txBody>
          <a:bodyPr/>
          <a:lstStyle/>
          <a:p>
            <a:r>
              <a:rPr lang="en-US" smtClean="0"/>
              <a:t>Router(config-router)#</a:t>
            </a:r>
            <a:endParaRPr lang="en-US" dirty="0"/>
          </a:p>
        </p:txBody>
      </p:sp>
      <p:sp>
        <p:nvSpPr>
          <p:cNvPr id="15" name="Text Placeholder 14"/>
          <p:cNvSpPr>
            <a:spLocks noGrp="1"/>
          </p:cNvSpPr>
          <p:nvPr>
            <p:ph type="body" sz="quarter" idx="11"/>
          </p:nvPr>
        </p:nvSpPr>
        <p:spPr/>
        <p:txBody>
          <a:bodyPr/>
          <a:lstStyle/>
          <a:p>
            <a:r>
              <a:rPr lang="en-US" smtClean="0"/>
              <a:t>neighbor {</a:t>
            </a:r>
            <a:r>
              <a:rPr lang="en-US" b="0" i="1" smtClean="0"/>
              <a:t>ip-address</a:t>
            </a:r>
            <a:r>
              <a:rPr lang="en-US" smtClean="0"/>
              <a:t> | </a:t>
            </a:r>
            <a:r>
              <a:rPr lang="en-US" b="0" i="1" smtClean="0"/>
              <a:t>peer-group-name</a:t>
            </a:r>
            <a:r>
              <a:rPr lang="en-US" smtClean="0"/>
              <a:t>} ebgp-multihop [</a:t>
            </a:r>
            <a:r>
              <a:rPr lang="en-US" b="0" i="1" smtClean="0"/>
              <a:t>ttl</a:t>
            </a:r>
            <a:r>
              <a:rPr lang="en-US" smtClean="0"/>
              <a:t>]</a:t>
            </a:r>
            <a:endParaRPr lang="en-US" dirty="0"/>
          </a:p>
        </p:txBody>
      </p:sp>
      <p:sp>
        <p:nvSpPr>
          <p:cNvPr id="7" name="Content Placeholder 6"/>
          <p:cNvSpPr>
            <a:spLocks noGrp="1"/>
          </p:cNvSpPr>
          <p:nvPr>
            <p:ph idx="12"/>
          </p:nvPr>
        </p:nvSpPr>
        <p:spPr/>
        <p:txBody>
          <a:bodyPr/>
          <a:lstStyle/>
          <a:p>
            <a:r>
              <a:rPr lang="en-US" smtClean="0"/>
              <a:t>This command is of value when redundant paths exist between EBGP neighbors.</a:t>
            </a:r>
          </a:p>
          <a:p>
            <a:r>
              <a:rPr lang="en-US" smtClean="0"/>
              <a:t>The default </a:t>
            </a:r>
            <a:r>
              <a:rPr lang="en-US" i="1" smtClean="0">
                <a:latin typeface="Courier New" pitchFamily="49" charset="0"/>
                <a:cs typeface="Courier New" pitchFamily="49" charset="0"/>
              </a:rPr>
              <a:t>ttl</a:t>
            </a:r>
            <a:r>
              <a:rPr lang="en-US" smtClean="0"/>
              <a:t> is 1, therefore BGP peers must be directly connected.</a:t>
            </a:r>
          </a:p>
          <a:p>
            <a:pPr lvl="1"/>
            <a:r>
              <a:rPr lang="en-US" smtClean="0"/>
              <a:t>The range is from 1 to 255 hops. </a:t>
            </a:r>
          </a:p>
          <a:p>
            <a:r>
              <a:rPr lang="en-US" smtClean="0"/>
              <a:t>Increasing the </a:t>
            </a:r>
            <a:r>
              <a:rPr lang="en-US" i="1" smtClean="0">
                <a:latin typeface="Courier New" pitchFamily="49" charset="0"/>
                <a:cs typeface="Courier New" pitchFamily="49" charset="0"/>
              </a:rPr>
              <a:t>ttl</a:t>
            </a:r>
            <a:r>
              <a:rPr lang="en-US" smtClean="0"/>
              <a:t> enables BGP to establish EBGP connections beyond one hop and also enables BGP to perform load balancing.</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bwMode="auto">
          <a:xfrm>
            <a:off x="1977350" y="5382626"/>
            <a:ext cx="3344178" cy="22319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ectangle 56"/>
          <p:cNvSpPr/>
          <p:nvPr/>
        </p:nvSpPr>
        <p:spPr bwMode="auto">
          <a:xfrm>
            <a:off x="1960039" y="3662490"/>
            <a:ext cx="3325394" cy="22281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Multihop EBGP Example</a:t>
            </a:r>
            <a:endParaRPr lang="en-US" dirty="0"/>
          </a:p>
        </p:txBody>
      </p:sp>
      <p:grpSp>
        <p:nvGrpSpPr>
          <p:cNvPr id="79" name="Group 78"/>
          <p:cNvGrpSpPr/>
          <p:nvPr/>
        </p:nvGrpSpPr>
        <p:grpSpPr>
          <a:xfrm>
            <a:off x="902731" y="1096429"/>
            <a:ext cx="7293194" cy="1628941"/>
            <a:chOff x="818066" y="927099"/>
            <a:chExt cx="7293194" cy="1628941"/>
          </a:xfrm>
        </p:grpSpPr>
        <p:pic>
          <p:nvPicPr>
            <p:cNvPr id="14" name="Picture 88"/>
            <p:cNvPicPr>
              <a:picLocks noChangeAspect="1" noChangeArrowheads="1"/>
            </p:cNvPicPr>
            <p:nvPr/>
          </p:nvPicPr>
          <p:blipFill>
            <a:blip r:embed="rId3"/>
            <a:srcRect/>
            <a:stretch>
              <a:fillRect/>
            </a:stretch>
          </p:blipFill>
          <p:spPr bwMode="auto">
            <a:xfrm flipH="1">
              <a:off x="818066" y="956507"/>
              <a:ext cx="3080083" cy="1599533"/>
            </a:xfrm>
            <a:prstGeom prst="rect">
              <a:avLst/>
            </a:prstGeom>
            <a:noFill/>
            <a:ln w="9525" algn="ctr">
              <a:noFill/>
              <a:miter lim="800000"/>
              <a:headEnd/>
              <a:tailEnd/>
            </a:ln>
          </p:spPr>
        </p:pic>
        <p:pic>
          <p:nvPicPr>
            <p:cNvPr id="63" name="Picture 88"/>
            <p:cNvPicPr>
              <a:picLocks noChangeAspect="1" noChangeArrowheads="1"/>
            </p:cNvPicPr>
            <p:nvPr/>
          </p:nvPicPr>
          <p:blipFill>
            <a:blip r:embed="rId3"/>
            <a:srcRect/>
            <a:stretch>
              <a:fillRect/>
            </a:stretch>
          </p:blipFill>
          <p:spPr bwMode="auto">
            <a:xfrm>
              <a:off x="5269849" y="927099"/>
              <a:ext cx="2841411" cy="1599533"/>
            </a:xfrm>
            <a:prstGeom prst="rect">
              <a:avLst/>
            </a:prstGeom>
            <a:noFill/>
            <a:ln w="9525" algn="ctr">
              <a:noFill/>
              <a:miter lim="800000"/>
              <a:headEnd/>
              <a:tailEnd/>
            </a:ln>
          </p:spPr>
        </p:pic>
        <p:cxnSp>
          <p:nvCxnSpPr>
            <p:cNvPr id="52" name="Straight Connector 51"/>
            <p:cNvCxnSpPr/>
            <p:nvPr/>
          </p:nvCxnSpPr>
          <p:spPr bwMode="auto">
            <a:xfrm rot="10800000" flipV="1">
              <a:off x="2093517" y="1708484"/>
              <a:ext cx="4957007" cy="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53" name="Straight Connector 52"/>
            <p:cNvCxnSpPr/>
            <p:nvPr/>
          </p:nvCxnSpPr>
          <p:spPr bwMode="auto">
            <a:xfrm rot="10800000">
              <a:off x="2081484" y="1913021"/>
              <a:ext cx="4680285" cy="1"/>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15" name="TextBox 14"/>
            <p:cNvSpPr txBox="1"/>
            <p:nvPr/>
          </p:nvSpPr>
          <p:spPr>
            <a:xfrm>
              <a:off x="1178877" y="1291267"/>
              <a:ext cx="1292145" cy="258532"/>
            </a:xfrm>
            <a:prstGeom prst="rect">
              <a:avLst/>
            </a:prstGeom>
            <a:noFill/>
          </p:spPr>
          <p:txBody>
            <a:bodyPr wrap="square" rtlCol="0">
              <a:spAutoFit/>
            </a:bodyPr>
            <a:lstStyle/>
            <a:p>
              <a:r>
                <a:rPr lang="en-US" sz="1200" b="1" dirty="0" smtClean="0"/>
                <a:t>AS 65102</a:t>
              </a:r>
              <a:endParaRPr lang="en-US" sz="1100" dirty="0"/>
            </a:p>
          </p:txBody>
        </p:sp>
        <p:pic>
          <p:nvPicPr>
            <p:cNvPr id="18" name="Picture 37"/>
            <p:cNvPicPr>
              <a:picLocks noChangeArrowheads="1"/>
            </p:cNvPicPr>
            <p:nvPr/>
          </p:nvPicPr>
          <p:blipFill>
            <a:blip r:embed="rId4"/>
            <a:srcRect/>
            <a:stretch>
              <a:fillRect/>
            </a:stretch>
          </p:blipFill>
          <p:spPr bwMode="auto">
            <a:xfrm>
              <a:off x="1364059" y="1547304"/>
              <a:ext cx="870351" cy="451691"/>
            </a:xfrm>
            <a:prstGeom prst="rect">
              <a:avLst/>
            </a:prstGeom>
            <a:noFill/>
            <a:ln w="9525">
              <a:noFill/>
              <a:miter lim="800000"/>
              <a:headEnd/>
              <a:tailEnd/>
            </a:ln>
          </p:spPr>
        </p:pic>
        <p:sp>
          <p:nvSpPr>
            <p:cNvPr id="34" name="TextBox 33"/>
            <p:cNvSpPr txBox="1"/>
            <p:nvPr/>
          </p:nvSpPr>
          <p:spPr>
            <a:xfrm>
              <a:off x="1054780" y="1988754"/>
              <a:ext cx="1124027" cy="244682"/>
            </a:xfrm>
            <a:prstGeom prst="rect">
              <a:avLst/>
            </a:prstGeom>
            <a:noFill/>
          </p:spPr>
          <p:txBody>
            <a:bodyPr wrap="none" rtlCol="0">
              <a:spAutoFit/>
            </a:bodyPr>
            <a:lstStyle/>
            <a:p>
              <a:r>
                <a:rPr lang="en-US" sz="1100" smtClean="0"/>
                <a:t>Lo0 172.17.1.1</a:t>
              </a:r>
              <a:endParaRPr lang="en-US" sz="1100" dirty="0"/>
            </a:p>
          </p:txBody>
        </p:sp>
        <p:sp>
          <p:nvSpPr>
            <p:cNvPr id="44" name="TextBox 43"/>
            <p:cNvSpPr txBox="1"/>
            <p:nvPr/>
          </p:nvSpPr>
          <p:spPr>
            <a:xfrm>
              <a:off x="1635260" y="1765532"/>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47" name="Picture 37"/>
            <p:cNvPicPr>
              <a:picLocks noChangeArrowheads="1"/>
            </p:cNvPicPr>
            <p:nvPr/>
          </p:nvPicPr>
          <p:blipFill>
            <a:blip r:embed="rId4"/>
            <a:srcRect/>
            <a:stretch>
              <a:fillRect/>
            </a:stretch>
          </p:blipFill>
          <p:spPr bwMode="auto">
            <a:xfrm>
              <a:off x="6652000" y="1596767"/>
              <a:ext cx="870351" cy="451691"/>
            </a:xfrm>
            <a:prstGeom prst="rect">
              <a:avLst/>
            </a:prstGeom>
            <a:noFill/>
            <a:ln w="9525">
              <a:noFill/>
              <a:miter lim="800000"/>
              <a:headEnd/>
              <a:tailEnd/>
            </a:ln>
          </p:spPr>
        </p:pic>
        <p:sp>
          <p:nvSpPr>
            <p:cNvPr id="48" name="TextBox 47"/>
            <p:cNvSpPr txBox="1"/>
            <p:nvPr/>
          </p:nvSpPr>
          <p:spPr>
            <a:xfrm>
              <a:off x="6923201" y="181499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54" name="Rectangle 53"/>
            <p:cNvSpPr/>
            <p:nvPr/>
          </p:nvSpPr>
          <p:spPr>
            <a:xfrm>
              <a:off x="4112032" y="1365321"/>
              <a:ext cx="585418" cy="244682"/>
            </a:xfrm>
            <a:prstGeom prst="rect">
              <a:avLst/>
            </a:prstGeom>
          </p:spPr>
          <p:txBody>
            <a:bodyPr wrap="none">
              <a:spAutoFit/>
            </a:bodyPr>
            <a:lstStyle/>
            <a:p>
              <a:pPr defTabSz="814388"/>
              <a:r>
                <a:rPr lang="en-US" sz="1100" b="1" dirty="0" smtClean="0"/>
                <a:t>EBGP</a:t>
              </a:r>
              <a:endParaRPr lang="en-US" sz="1400" b="1" dirty="0" smtClean="0"/>
            </a:p>
          </p:txBody>
        </p:sp>
        <p:sp>
          <p:nvSpPr>
            <p:cNvPr id="55" name="Rectangle 54"/>
            <p:cNvSpPr/>
            <p:nvPr/>
          </p:nvSpPr>
          <p:spPr>
            <a:xfrm>
              <a:off x="4112032" y="1974921"/>
              <a:ext cx="585418" cy="244682"/>
            </a:xfrm>
            <a:prstGeom prst="rect">
              <a:avLst/>
            </a:prstGeom>
          </p:spPr>
          <p:txBody>
            <a:bodyPr wrap="none">
              <a:spAutoFit/>
            </a:bodyPr>
            <a:lstStyle/>
            <a:p>
              <a:pPr defTabSz="814388"/>
              <a:r>
                <a:rPr lang="en-US" sz="1100" b="1" dirty="0" smtClean="0"/>
                <a:t>EBGP</a:t>
              </a:r>
              <a:endParaRPr lang="en-US" sz="1400" b="1" dirty="0" smtClean="0"/>
            </a:p>
          </p:txBody>
        </p:sp>
        <p:sp>
          <p:nvSpPr>
            <p:cNvPr id="58" name="TextBox 57"/>
            <p:cNvSpPr txBox="1"/>
            <p:nvPr/>
          </p:nvSpPr>
          <p:spPr>
            <a:xfrm>
              <a:off x="5500840" y="1480318"/>
              <a:ext cx="1241045" cy="244682"/>
            </a:xfrm>
            <a:prstGeom prst="rect">
              <a:avLst/>
            </a:prstGeom>
            <a:noFill/>
          </p:spPr>
          <p:txBody>
            <a:bodyPr wrap="none" rtlCol="0">
              <a:spAutoFit/>
            </a:bodyPr>
            <a:lstStyle/>
            <a:p>
              <a:r>
                <a:rPr lang="en-US" sz="1100" dirty="0" smtClean="0"/>
                <a:t>192.168.1.18 /28</a:t>
              </a:r>
              <a:endParaRPr lang="en-US" sz="1100" dirty="0"/>
            </a:p>
          </p:txBody>
        </p:sp>
        <p:sp>
          <p:nvSpPr>
            <p:cNvPr id="60" name="TextBox 59"/>
            <p:cNvSpPr txBox="1"/>
            <p:nvPr/>
          </p:nvSpPr>
          <p:spPr>
            <a:xfrm>
              <a:off x="6691696" y="2036882"/>
              <a:ext cx="1124027" cy="244682"/>
            </a:xfrm>
            <a:prstGeom prst="rect">
              <a:avLst/>
            </a:prstGeom>
            <a:noFill/>
          </p:spPr>
          <p:txBody>
            <a:bodyPr wrap="none" rtlCol="0">
              <a:spAutoFit/>
            </a:bodyPr>
            <a:lstStyle/>
            <a:p>
              <a:r>
                <a:rPr lang="en-US" sz="1100" smtClean="0"/>
                <a:t>Lo0 172.16.1.1</a:t>
              </a:r>
              <a:endParaRPr lang="en-US" sz="1100" dirty="0"/>
            </a:p>
          </p:txBody>
        </p:sp>
        <p:sp>
          <p:nvSpPr>
            <p:cNvPr id="61" name="TextBox 60"/>
            <p:cNvSpPr txBox="1"/>
            <p:nvPr/>
          </p:nvSpPr>
          <p:spPr>
            <a:xfrm>
              <a:off x="6485645" y="1293942"/>
              <a:ext cx="1292145" cy="258532"/>
            </a:xfrm>
            <a:prstGeom prst="rect">
              <a:avLst/>
            </a:prstGeom>
            <a:noFill/>
          </p:spPr>
          <p:txBody>
            <a:bodyPr wrap="square" rtlCol="0">
              <a:spAutoFit/>
            </a:bodyPr>
            <a:lstStyle/>
            <a:p>
              <a:r>
                <a:rPr lang="en-US" sz="1200" b="1" dirty="0" smtClean="0"/>
                <a:t>AS 65101</a:t>
              </a:r>
              <a:endParaRPr lang="en-US" sz="1100" dirty="0"/>
            </a:p>
          </p:txBody>
        </p:sp>
        <p:sp>
          <p:nvSpPr>
            <p:cNvPr id="72" name="TextBox 71"/>
            <p:cNvSpPr txBox="1"/>
            <p:nvPr/>
          </p:nvSpPr>
          <p:spPr>
            <a:xfrm>
              <a:off x="5508856" y="1921486"/>
              <a:ext cx="1281120" cy="244682"/>
            </a:xfrm>
            <a:prstGeom prst="rect">
              <a:avLst/>
            </a:prstGeom>
            <a:noFill/>
          </p:spPr>
          <p:txBody>
            <a:bodyPr wrap="none" rtlCol="0">
              <a:spAutoFit/>
            </a:bodyPr>
            <a:lstStyle/>
            <a:p>
              <a:r>
                <a:rPr lang="en-US" sz="1100" dirty="0" smtClean="0"/>
                <a:t>192.168.1. 34 /28</a:t>
              </a:r>
              <a:endParaRPr lang="en-US" sz="1100" dirty="0"/>
            </a:p>
          </p:txBody>
        </p:sp>
        <p:sp>
          <p:nvSpPr>
            <p:cNvPr id="73" name="TextBox 72"/>
            <p:cNvSpPr txBox="1"/>
            <p:nvPr/>
          </p:nvSpPr>
          <p:spPr>
            <a:xfrm>
              <a:off x="2212088" y="1476302"/>
              <a:ext cx="1241045" cy="244682"/>
            </a:xfrm>
            <a:prstGeom prst="rect">
              <a:avLst/>
            </a:prstGeom>
            <a:noFill/>
          </p:spPr>
          <p:txBody>
            <a:bodyPr wrap="none" rtlCol="0">
              <a:spAutoFit/>
            </a:bodyPr>
            <a:lstStyle/>
            <a:p>
              <a:r>
                <a:rPr lang="en-US" sz="1100" dirty="0" smtClean="0"/>
                <a:t>192.168.1.17 /28</a:t>
              </a:r>
              <a:endParaRPr lang="en-US" sz="1100" dirty="0"/>
            </a:p>
          </p:txBody>
        </p:sp>
        <p:sp>
          <p:nvSpPr>
            <p:cNvPr id="74" name="TextBox 73"/>
            <p:cNvSpPr txBox="1"/>
            <p:nvPr/>
          </p:nvSpPr>
          <p:spPr>
            <a:xfrm>
              <a:off x="2220104" y="1917470"/>
              <a:ext cx="1279517" cy="244682"/>
            </a:xfrm>
            <a:prstGeom prst="rect">
              <a:avLst/>
            </a:prstGeom>
            <a:noFill/>
          </p:spPr>
          <p:txBody>
            <a:bodyPr wrap="none" rtlCol="0">
              <a:spAutoFit/>
            </a:bodyPr>
            <a:lstStyle/>
            <a:p>
              <a:r>
                <a:rPr lang="en-US" sz="1100" dirty="0" smtClean="0"/>
                <a:t>192.168.1. 33 /28</a:t>
              </a:r>
              <a:endParaRPr lang="en-US" sz="1100" dirty="0"/>
            </a:p>
          </p:txBody>
        </p:sp>
      </p:grpSp>
      <p:sp>
        <p:nvSpPr>
          <p:cNvPr id="75" name="Rectangle 74"/>
          <p:cNvSpPr/>
          <p:nvPr/>
        </p:nvSpPr>
        <p:spPr bwMode="auto">
          <a:xfrm>
            <a:off x="1985365" y="5198130"/>
            <a:ext cx="4132917" cy="20112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6" name="Rectangle 75"/>
          <p:cNvSpPr/>
          <p:nvPr/>
        </p:nvSpPr>
        <p:spPr bwMode="auto">
          <a:xfrm>
            <a:off x="1391781" y="5747586"/>
            <a:ext cx="4543357" cy="39965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7" name="Rectangle 76"/>
          <p:cNvSpPr/>
          <p:nvPr/>
        </p:nvSpPr>
        <p:spPr bwMode="auto">
          <a:xfrm>
            <a:off x="1945256" y="3461572"/>
            <a:ext cx="4132917" cy="20112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8" name="Rectangle 77"/>
          <p:cNvSpPr/>
          <p:nvPr/>
        </p:nvSpPr>
        <p:spPr bwMode="auto">
          <a:xfrm>
            <a:off x="1363704" y="4011028"/>
            <a:ext cx="4543357" cy="39965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3" name="Text Placeholder 5"/>
          <p:cNvSpPr>
            <a:spLocks/>
          </p:cNvSpPr>
          <p:nvPr/>
        </p:nvSpPr>
        <p:spPr bwMode="auto">
          <a:xfrm>
            <a:off x="262466" y="3081861"/>
            <a:ext cx="8554156" cy="1573463"/>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bgp 65102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172.16.1.1 remote-as 65101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172.16.1.1 update-source loopback0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172.16.1.1 ebgp-multihop 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ip route 172.16.1.1 255.255.255.255 192.168.1.18</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ip route 172.16.1.1 255.255.255.255 192.168.1.34</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a:t>
            </a:r>
          </a:p>
        </p:txBody>
      </p:sp>
      <p:sp>
        <p:nvSpPr>
          <p:cNvPr id="42" name="Text Placeholder 5"/>
          <p:cNvSpPr>
            <a:spLocks/>
          </p:cNvSpPr>
          <p:nvPr/>
        </p:nvSpPr>
        <p:spPr bwMode="auto">
          <a:xfrm>
            <a:off x="279400" y="4799725"/>
            <a:ext cx="8554156" cy="1540020"/>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bgp 65101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172.17.1.1 remote-as 65102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172.17.1.1 update-source loopback0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172.17.1.1 ebgp-multihop 2</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ip route 172.17.1.1 255.255.255.255 192.168.1.17</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ip route 172.17.1.1 255.255.255.255 192.168.1.33</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a:t>
            </a: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Advertising EBGP Routes to IBGP Peers</a:t>
            </a:r>
            <a:endParaRPr lang="en-US" dirty="0"/>
          </a:p>
        </p:txBody>
      </p:sp>
      <p:sp>
        <p:nvSpPr>
          <p:cNvPr id="3" name="Content Placeholder 2"/>
          <p:cNvSpPr>
            <a:spLocks noGrp="1"/>
          </p:cNvSpPr>
          <p:nvPr>
            <p:ph idx="1"/>
          </p:nvPr>
        </p:nvSpPr>
        <p:spPr/>
        <p:txBody>
          <a:bodyPr>
            <a:normAutofit/>
          </a:bodyPr>
          <a:lstStyle/>
          <a:p>
            <a:r>
              <a:rPr lang="en-US" dirty="0" smtClean="0"/>
              <a:t>When an EBGP router receives an update from an EBGP neighbor and forwards the update to its IBGP peers, the source IP address will still </a:t>
            </a:r>
            <a:r>
              <a:rPr lang="en-US" smtClean="0"/>
              <a:t>be that of the EBGP router.</a:t>
            </a:r>
            <a:endParaRPr lang="en-US" dirty="0" smtClean="0"/>
          </a:p>
          <a:p>
            <a:pPr lvl="1"/>
            <a:r>
              <a:rPr lang="en-US" dirty="0" smtClean="0"/>
              <a:t>IBGP neighbors will have to be configured to reach that external IP address.</a:t>
            </a:r>
          </a:p>
          <a:p>
            <a:r>
              <a:rPr lang="en-US" dirty="0" smtClean="0"/>
              <a:t>Another solution is to override a router’s default behavior and force it to advertise itself as the next-hop address for routes sent to a neighbor.</a:t>
            </a:r>
          </a:p>
          <a:p>
            <a:pPr lvl="1"/>
            <a:r>
              <a:rPr lang="en-US" dirty="0" smtClean="0"/>
              <a:t>To do so, use the</a:t>
            </a:r>
            <a:r>
              <a:rPr lang="en-US" b="1" dirty="0" smtClean="0">
                <a:latin typeface="Courier New" pitchFamily="49" charset="0"/>
                <a:cs typeface="Courier New" pitchFamily="49" charset="0"/>
              </a:rPr>
              <a:t> neighbor next-hop-self </a:t>
            </a:r>
            <a:r>
              <a:rPr lang="en-US" dirty="0" smtClean="0"/>
              <a:t>router configuration command </a:t>
            </a:r>
            <a:endParaRPr lang="en-US"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latin typeface="Courier New" pitchFamily="49" charset="0"/>
                <a:cs typeface="Courier New" pitchFamily="49" charset="0"/>
              </a:rPr>
              <a:t>neighbor next-hop-self </a:t>
            </a:r>
            <a:r>
              <a:rPr lang="en-US" smtClean="0"/>
              <a:t>Command</a:t>
            </a:r>
            <a:endParaRPr lang="en-US" dirty="0"/>
          </a:p>
        </p:txBody>
      </p:sp>
      <p:sp>
        <p:nvSpPr>
          <p:cNvPr id="13" name="Content Placeholder 12"/>
          <p:cNvSpPr>
            <a:spLocks noGrp="1"/>
          </p:cNvSpPr>
          <p:nvPr>
            <p:ph idx="1"/>
          </p:nvPr>
        </p:nvSpPr>
        <p:spPr/>
        <p:txBody>
          <a:bodyPr>
            <a:normAutofit fontScale="92500"/>
          </a:bodyPr>
          <a:lstStyle/>
          <a:p>
            <a:r>
              <a:rPr lang="en-US" smtClean="0"/>
              <a:t>Configure the router as the next hop for a BGP-speaking peer.</a:t>
            </a:r>
            <a:endParaRPr lang="en-US" dirty="0"/>
          </a:p>
        </p:txBody>
      </p:sp>
      <p:sp>
        <p:nvSpPr>
          <p:cNvPr id="14" name="Text Placeholder 13"/>
          <p:cNvSpPr>
            <a:spLocks noGrp="1"/>
          </p:cNvSpPr>
          <p:nvPr>
            <p:ph type="body" sz="quarter" idx="10"/>
          </p:nvPr>
        </p:nvSpPr>
        <p:spPr/>
        <p:txBody>
          <a:bodyPr/>
          <a:lstStyle/>
          <a:p>
            <a:r>
              <a:rPr lang="en-US" smtClean="0"/>
              <a:t>Router(config-router)#</a:t>
            </a:r>
            <a:endParaRPr lang="en-US" dirty="0"/>
          </a:p>
        </p:txBody>
      </p:sp>
      <p:sp>
        <p:nvSpPr>
          <p:cNvPr id="15" name="Text Placeholder 14"/>
          <p:cNvSpPr>
            <a:spLocks noGrp="1"/>
          </p:cNvSpPr>
          <p:nvPr>
            <p:ph type="body" sz="quarter" idx="11"/>
          </p:nvPr>
        </p:nvSpPr>
        <p:spPr/>
        <p:txBody>
          <a:bodyPr/>
          <a:lstStyle/>
          <a:p>
            <a:r>
              <a:rPr lang="en-US" smtClean="0"/>
              <a:t>neighbor {</a:t>
            </a:r>
            <a:r>
              <a:rPr lang="en-US" b="0" i="1" smtClean="0"/>
              <a:t>ip-address</a:t>
            </a:r>
            <a:r>
              <a:rPr lang="en-US" smtClean="0"/>
              <a:t> | </a:t>
            </a:r>
            <a:r>
              <a:rPr lang="en-US" b="0" i="1" smtClean="0"/>
              <a:t>peer-group-name</a:t>
            </a:r>
            <a:r>
              <a:rPr lang="en-US" smtClean="0"/>
              <a:t>} next-hop-self</a:t>
            </a:r>
            <a:endParaRPr lang="en-US" dirty="0"/>
          </a:p>
        </p:txBody>
      </p:sp>
      <p:sp>
        <p:nvSpPr>
          <p:cNvPr id="7" name="Content Placeholder 6"/>
          <p:cNvSpPr>
            <a:spLocks noGrp="1"/>
          </p:cNvSpPr>
          <p:nvPr>
            <p:ph idx="12"/>
          </p:nvPr>
        </p:nvSpPr>
        <p:spPr/>
        <p:txBody>
          <a:bodyPr>
            <a:normAutofit/>
          </a:bodyPr>
          <a:lstStyle/>
          <a:p>
            <a:r>
              <a:rPr lang="en-US" sz="2200" smtClean="0"/>
              <a:t>The command forces BGP to advertise itself as the source of the routes.</a:t>
            </a:r>
          </a:p>
          <a:p>
            <a:r>
              <a:rPr lang="en-US" sz="2200" smtClean="0"/>
              <a:t>The </a:t>
            </a:r>
            <a:r>
              <a:rPr lang="en-US" sz="2200" i="1" smtClean="0">
                <a:latin typeface="Courier New" pitchFamily="49" charset="0"/>
                <a:cs typeface="Courier New" pitchFamily="49" charset="0"/>
              </a:rPr>
              <a:t>ip-address</a:t>
            </a:r>
            <a:r>
              <a:rPr lang="en-US" sz="2200" smtClean="0"/>
              <a:t> identifies the peer router to which advertisements will be sent, with this router identified as the next hop.</a:t>
            </a:r>
          </a:p>
          <a:p>
            <a:r>
              <a:rPr lang="en-US" sz="2200" smtClean="0"/>
              <a:t>This command is useful in unmeshed networks (such as Frame Relay) where BGP neighbors may not have direct access to all other neighbors on the same IP subnet.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Rectangle 15"/>
          <p:cNvSpPr/>
          <p:nvPr/>
        </p:nvSpPr>
        <p:spPr bwMode="auto">
          <a:xfrm>
            <a:off x="4377268" y="4571998"/>
            <a:ext cx="850900" cy="190500"/>
          </a:xfrm>
          <a:prstGeom prst="rect">
            <a:avLst/>
          </a:prstGeom>
          <a:solidFill>
            <a:srgbClr val="FFFF00"/>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722370" name="Rectangle 2"/>
          <p:cNvSpPr>
            <a:spLocks noGrp="1" noChangeArrowheads="1"/>
          </p:cNvSpPr>
          <p:nvPr>
            <p:ph type="title"/>
          </p:nvPr>
        </p:nvSpPr>
        <p:spPr/>
        <p:txBody>
          <a:bodyPr/>
          <a:lstStyle/>
          <a:p>
            <a:pPr>
              <a:defRPr/>
            </a:pPr>
            <a:r>
              <a:rPr lang="en-US" dirty="0" smtClean="0"/>
              <a:t># of Current BGP Routes</a:t>
            </a:r>
          </a:p>
        </p:txBody>
      </p:sp>
      <p:sp>
        <p:nvSpPr>
          <p:cNvPr id="8" name="Text Placeholder 7"/>
          <p:cNvSpPr>
            <a:spLocks noGrp="1"/>
          </p:cNvSpPr>
          <p:nvPr>
            <p:ph type="body" sz="quarter" idx="10"/>
          </p:nvPr>
        </p:nvSpPr>
        <p:spPr/>
        <p:txBody>
          <a:bodyPr/>
          <a:lstStyle/>
          <a:p>
            <a:pPr marL="236538" lvl="0" indent="-236538">
              <a:spcAft>
                <a:spcPct val="0"/>
              </a:spcAft>
              <a:defRPr/>
            </a:pPr>
            <a:r>
              <a:rPr lang="en-US" smtClean="0"/>
              <a:t>7 Day BGP Profile: 24-August-2010 00:00 - 30-August-2010 23:59 (UTC+1000)</a:t>
            </a:r>
          </a:p>
          <a:p>
            <a:pPr marL="236538" lvl="0" indent="-236538">
              <a:spcAft>
                <a:spcPct val="0"/>
              </a:spcAft>
              <a:defRPr/>
            </a:pPr>
            <a:endParaRPr lang="en-US" smtClean="0"/>
          </a:p>
          <a:p>
            <a:pPr marL="236538" lvl="0" indent="-236538">
              <a:spcAft>
                <a:spcPct val="0"/>
              </a:spcAft>
              <a:tabLst>
                <a:tab pos="4749800" algn="r"/>
              </a:tabLst>
              <a:defRPr/>
            </a:pPr>
            <a:r>
              <a:rPr lang="en-US" smtClean="0"/>
              <a:t>Number of BGP Update Messages:	1195261</a:t>
            </a:r>
          </a:p>
          <a:p>
            <a:pPr marL="236538" lvl="0" indent="-236538">
              <a:spcAft>
                <a:spcPct val="0"/>
              </a:spcAft>
              <a:tabLst>
                <a:tab pos="4749800" algn="r"/>
              </a:tabLst>
              <a:defRPr/>
            </a:pPr>
            <a:r>
              <a:rPr lang="en-US" smtClean="0"/>
              <a:t>Number of Prefix Updates:	2787149</a:t>
            </a:r>
          </a:p>
          <a:p>
            <a:pPr marL="236538" lvl="0" indent="-236538">
              <a:spcAft>
                <a:spcPct val="0"/>
              </a:spcAft>
              <a:tabLst>
                <a:tab pos="4749800" algn="r"/>
              </a:tabLst>
              <a:defRPr/>
            </a:pPr>
            <a:r>
              <a:rPr lang="en-US" smtClean="0"/>
              <a:t>Number of Prefix Withdrawals:	490070  </a:t>
            </a:r>
          </a:p>
          <a:p>
            <a:pPr marL="236538" lvl="0" indent="-236538">
              <a:spcAft>
                <a:spcPct val="0"/>
              </a:spcAft>
              <a:tabLst>
                <a:tab pos="4749800" algn="r"/>
              </a:tabLst>
              <a:defRPr/>
            </a:pPr>
            <a:r>
              <a:rPr lang="en-US" smtClean="0"/>
              <a:t>Average Prefixes per BGP Update:	2.74  </a:t>
            </a:r>
          </a:p>
          <a:p>
            <a:pPr marL="236538" lvl="0" indent="-236538">
              <a:spcAft>
                <a:spcPct val="0"/>
              </a:spcAft>
              <a:tabLst>
                <a:tab pos="4749800" algn="r"/>
              </a:tabLst>
              <a:defRPr/>
            </a:pPr>
            <a:r>
              <a:rPr lang="en-US" smtClean="0"/>
              <a:t>Average BGP Update Messages per second:	1.73  </a:t>
            </a:r>
          </a:p>
          <a:p>
            <a:pPr marL="236538" lvl="0" indent="-236538">
              <a:spcAft>
                <a:spcPct val="0"/>
              </a:spcAft>
              <a:tabLst>
                <a:tab pos="4749800" algn="r"/>
              </a:tabLst>
              <a:defRPr/>
            </a:pPr>
            <a:r>
              <a:rPr lang="en-US" smtClean="0"/>
              <a:t>Average Prefix Updates per second:	4.74  </a:t>
            </a:r>
          </a:p>
          <a:p>
            <a:pPr marL="236538" lvl="0" indent="-236538">
              <a:spcAft>
                <a:spcPct val="0"/>
              </a:spcAft>
              <a:tabLst>
                <a:tab pos="4749800" algn="r"/>
              </a:tabLst>
              <a:defRPr/>
            </a:pPr>
            <a:r>
              <a:rPr lang="en-US" smtClean="0"/>
              <a:t>Peak BGP Update Message Rate per second:	3848	(19:25:51 Mon, 30-Aug-2010) </a:t>
            </a:r>
          </a:p>
          <a:p>
            <a:pPr marL="236538" lvl="0" indent="-236538">
              <a:spcAft>
                <a:spcPct val="0"/>
              </a:spcAft>
              <a:tabLst>
                <a:tab pos="4749800" algn="r"/>
              </a:tabLst>
              <a:defRPr/>
            </a:pPr>
            <a:r>
              <a:rPr lang="en-US" smtClean="0"/>
              <a:t>Peak Prefix Update Rate per second:  	66398	(07:07:37 Mon, 30-Aug-2010) </a:t>
            </a:r>
          </a:p>
          <a:p>
            <a:pPr marL="236538" lvl="0" indent="-236538">
              <a:spcAft>
                <a:spcPct val="0"/>
              </a:spcAft>
              <a:tabLst>
                <a:tab pos="4749800" algn="r"/>
              </a:tabLst>
              <a:defRPr/>
            </a:pPr>
            <a:r>
              <a:rPr lang="en-US" smtClean="0"/>
              <a:t>Peak Prefix Withdraw Rate per second:  	16512	(19:26:14 Mon, 30-Aug-2010) </a:t>
            </a:r>
          </a:p>
          <a:p>
            <a:pPr marL="236538" lvl="0" indent="-236538">
              <a:spcAft>
                <a:spcPct val="0"/>
              </a:spcAft>
              <a:tabLst>
                <a:tab pos="4749800" algn="r"/>
              </a:tabLst>
              <a:defRPr/>
            </a:pPr>
            <a:r>
              <a:rPr lang="en-US" smtClean="0"/>
              <a:t>Prefix Count:  	342962  </a:t>
            </a:r>
          </a:p>
          <a:p>
            <a:pPr marL="236538" lvl="0" indent="-236538">
              <a:spcAft>
                <a:spcPct val="0"/>
              </a:spcAft>
              <a:tabLst>
                <a:tab pos="4749800" algn="r"/>
              </a:tabLst>
              <a:defRPr/>
            </a:pPr>
            <a:r>
              <a:rPr lang="en-US" smtClean="0"/>
              <a:t>Updated Prefix Count: 	332145  </a:t>
            </a:r>
          </a:p>
          <a:p>
            <a:pPr marL="236538" lvl="0" indent="-236538">
              <a:spcAft>
                <a:spcPct val="0"/>
              </a:spcAft>
              <a:tabLst>
                <a:tab pos="4749800" algn="r"/>
              </a:tabLst>
              <a:defRPr/>
            </a:pPr>
            <a:r>
              <a:rPr lang="en-US" smtClean="0"/>
              <a:t>Stable Prefix Count:	10817  </a:t>
            </a:r>
          </a:p>
          <a:p>
            <a:pPr marL="236538" lvl="0" indent="-236538">
              <a:spcAft>
                <a:spcPct val="0"/>
              </a:spcAft>
              <a:tabLst>
                <a:tab pos="4749800" algn="r"/>
              </a:tabLst>
              <a:defRPr/>
            </a:pPr>
            <a:r>
              <a:rPr lang="en-US" smtClean="0"/>
              <a:t>Origin AS Count:  	35292  </a:t>
            </a:r>
          </a:p>
          <a:p>
            <a:pPr marL="236538" lvl="0" indent="-236538">
              <a:spcAft>
                <a:spcPct val="0"/>
              </a:spcAft>
              <a:tabLst>
                <a:tab pos="4749800" algn="r"/>
              </a:tabLst>
              <a:defRPr/>
            </a:pPr>
            <a:r>
              <a:rPr lang="en-US" smtClean="0"/>
              <a:t>Updated Origin AS Count:  	34786  </a:t>
            </a:r>
          </a:p>
          <a:p>
            <a:pPr marL="236538" lvl="0" indent="-236538">
              <a:spcAft>
                <a:spcPct val="0"/>
              </a:spcAft>
              <a:tabLst>
                <a:tab pos="4749800" algn="r"/>
              </a:tabLst>
              <a:defRPr/>
            </a:pPr>
            <a:r>
              <a:rPr lang="en-US" smtClean="0"/>
              <a:t>Stable Origin AS Count:  	506  </a:t>
            </a:r>
          </a:p>
          <a:p>
            <a:pPr marL="236538" lvl="0" indent="-236538">
              <a:spcAft>
                <a:spcPct val="0"/>
              </a:spcAft>
              <a:tabLst>
                <a:tab pos="4749800" algn="r"/>
              </a:tabLst>
              <a:defRPr/>
            </a:pPr>
            <a:r>
              <a:rPr lang="en-US" smtClean="0"/>
              <a:t>Unique Path Count:  	215660  </a:t>
            </a:r>
          </a:p>
          <a:p>
            <a:pPr marL="236538" lvl="0" indent="-236538">
              <a:spcAft>
                <a:spcPct val="0"/>
              </a:spcAft>
              <a:tabLst>
                <a:tab pos="4749800" algn="r"/>
              </a:tabLst>
              <a:defRPr/>
            </a:pPr>
            <a:r>
              <a:rPr lang="en-US" smtClean="0"/>
              <a:t>Updated Path Count:  	195814  </a:t>
            </a:r>
          </a:p>
          <a:p>
            <a:pPr marL="236538" lvl="0" indent="-236538">
              <a:spcAft>
                <a:spcPct val="0"/>
              </a:spcAft>
              <a:tabLst>
                <a:tab pos="4749800" algn="r"/>
              </a:tabLst>
              <a:defRPr/>
            </a:pPr>
            <a:r>
              <a:rPr lang="en-US" smtClean="0"/>
              <a:t>Stable Path Count:  	19846 </a:t>
            </a:r>
          </a:p>
        </p:txBody>
      </p:sp>
      <p:sp>
        <p:nvSpPr>
          <p:cNvPr id="15" name="Content Placeholder 14"/>
          <p:cNvSpPr>
            <a:spLocks noGrp="1"/>
          </p:cNvSpPr>
          <p:nvPr>
            <p:ph sz="quarter" idx="11"/>
          </p:nvPr>
        </p:nvSpPr>
        <p:spPr/>
        <p:txBody>
          <a:bodyPr>
            <a:normAutofit fontScale="92500" lnSpcReduction="20000"/>
          </a:bodyPr>
          <a:lstStyle/>
          <a:p>
            <a:r>
              <a:rPr lang="en-US" dirty="0" smtClean="0"/>
              <a:t>As of August 30, 2010, there were 332,145 routes in the routing tables of the Internet core </a:t>
            </a:r>
            <a:r>
              <a:rPr lang="en-US" smtClean="0"/>
              <a:t>routers. </a:t>
            </a:r>
          </a:p>
          <a:p>
            <a:r>
              <a:rPr lang="en-US" smtClean="0">
                <a:hlinkClick r:id="rId3"/>
              </a:rPr>
              <a:t>http://bgpupdates.potaroo.net/instability/bgpupd.html</a:t>
            </a:r>
            <a:endParaRPr lang="en-US" smtClean="0"/>
          </a:p>
        </p:txBody>
      </p:sp>
      <p:sp>
        <p:nvSpPr>
          <p:cNvPr id="1722372" name="Rectangle 4"/>
          <p:cNvSpPr>
            <a:spLocks noChangeArrowheads="1"/>
          </p:cNvSpPr>
          <p:nvPr/>
        </p:nvSpPr>
        <p:spPr bwMode="auto">
          <a:xfrm>
            <a:off x="457200" y="228600"/>
            <a:ext cx="8382000" cy="914400"/>
          </a:xfrm>
          <a:prstGeom prst="rect">
            <a:avLst/>
          </a:prstGeom>
          <a:noFill/>
          <a:ln w="12700">
            <a:noFill/>
            <a:miter lim="800000"/>
            <a:headEnd/>
            <a:tailEnd/>
          </a:ln>
          <a:effectLst>
            <a:outerShdw dist="35921" dir="2700000" algn="ctr" rotWithShape="0">
              <a:srgbClr val="000000"/>
            </a:outerShdw>
          </a:effectLst>
        </p:spPr>
        <p:txBody>
          <a:bodyPr lIns="90488" tIns="44450" rIns="90488" bIns="44450" anchor="ctr"/>
          <a:lstStyle/>
          <a:p>
            <a:pPr algn="ctr">
              <a:lnSpc>
                <a:spcPct val="100000"/>
              </a:lnSpc>
              <a:spcBef>
                <a:spcPct val="0"/>
              </a:spcBef>
              <a:defRPr/>
            </a:pPr>
            <a:endParaRPr lang="en-US" sz="4400" b="0" dirty="0">
              <a:solidFill>
                <a:srgbClr val="EAEC5E"/>
              </a:solidFill>
              <a:effectLst>
                <a:outerShdw blurRad="38100" dist="38100" dir="2700000" algn="tl">
                  <a:srgbClr val="C0C0C0"/>
                </a:outerShdw>
              </a:effectLst>
              <a:latin typeface="Times New Roman" pitchFamily="18" charset="0"/>
            </a:endParaRPr>
          </a:p>
        </p:txBody>
      </p:sp>
    </p:spTree>
  </p:cSld>
  <p:clrMapOvr>
    <a:masterClrMapping/>
  </p:clrMapOvr>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2027771" y="3859904"/>
            <a:ext cx="3253204" cy="18671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Next Hop Self Example</a:t>
            </a:r>
            <a:endParaRPr lang="en-US" dirty="0"/>
          </a:p>
        </p:txBody>
      </p:sp>
      <p:sp>
        <p:nvSpPr>
          <p:cNvPr id="33" name="Text Placeholder 5"/>
          <p:cNvSpPr>
            <a:spLocks/>
          </p:cNvSpPr>
          <p:nvPr/>
        </p:nvSpPr>
        <p:spPr bwMode="auto">
          <a:xfrm>
            <a:off x="279400" y="3098793"/>
            <a:ext cx="8537222" cy="1934411"/>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bgp 65101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172.16.1.1 remote-as 65100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192.168.3.3 remote-as 65101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192.168.3.3 update-source loopback0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192.168.3.3 next-hop-self</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eigrp 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10.0.0.0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192.168.2.0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endParaRPr lang="en-US" sz="1200" b="1" kern="0" dirty="0" smtClean="0">
              <a:latin typeface="Courier New" pitchFamily="49" charset="0"/>
            </a:endParaRPr>
          </a:p>
        </p:txBody>
      </p:sp>
      <p:grpSp>
        <p:nvGrpSpPr>
          <p:cNvPr id="36" name="Group 35"/>
          <p:cNvGrpSpPr/>
          <p:nvPr/>
        </p:nvGrpSpPr>
        <p:grpSpPr>
          <a:xfrm>
            <a:off x="274288" y="1130296"/>
            <a:ext cx="8594547" cy="1619168"/>
            <a:chOff x="358953" y="927100"/>
            <a:chExt cx="8594547" cy="1619168"/>
          </a:xfrm>
        </p:grpSpPr>
        <p:pic>
          <p:nvPicPr>
            <p:cNvPr id="63" name="Picture 88"/>
            <p:cNvPicPr>
              <a:picLocks noChangeAspect="1" noChangeArrowheads="1"/>
            </p:cNvPicPr>
            <p:nvPr/>
          </p:nvPicPr>
          <p:blipFill>
            <a:blip r:embed="rId3"/>
            <a:srcRect/>
            <a:stretch>
              <a:fillRect/>
            </a:stretch>
          </p:blipFill>
          <p:spPr bwMode="auto">
            <a:xfrm>
              <a:off x="6906614" y="927100"/>
              <a:ext cx="2046886" cy="1473476"/>
            </a:xfrm>
            <a:prstGeom prst="rect">
              <a:avLst/>
            </a:prstGeom>
            <a:noFill/>
            <a:ln w="9525" algn="ctr">
              <a:noFill/>
              <a:miter lim="800000"/>
              <a:headEnd/>
              <a:tailEnd/>
            </a:ln>
          </p:spPr>
        </p:pic>
        <p:sp>
          <p:nvSpPr>
            <p:cNvPr id="64" name="TextBox 63"/>
            <p:cNvSpPr txBox="1"/>
            <p:nvPr/>
          </p:nvSpPr>
          <p:spPr>
            <a:xfrm>
              <a:off x="7339725" y="1189667"/>
              <a:ext cx="1292145" cy="258532"/>
            </a:xfrm>
            <a:prstGeom prst="rect">
              <a:avLst/>
            </a:prstGeom>
            <a:noFill/>
          </p:spPr>
          <p:txBody>
            <a:bodyPr wrap="square" rtlCol="0">
              <a:spAutoFit/>
            </a:bodyPr>
            <a:lstStyle/>
            <a:p>
              <a:r>
                <a:rPr lang="en-US" sz="1200" b="1" dirty="0" smtClean="0"/>
                <a:t>AS 65102</a:t>
              </a:r>
              <a:endParaRPr lang="en-US" sz="1100" dirty="0"/>
            </a:p>
          </p:txBody>
        </p:sp>
        <p:pic>
          <p:nvPicPr>
            <p:cNvPr id="46" name="Picture 88"/>
            <p:cNvPicPr>
              <a:picLocks noChangeAspect="1" noChangeArrowheads="1"/>
            </p:cNvPicPr>
            <p:nvPr/>
          </p:nvPicPr>
          <p:blipFill>
            <a:blip r:embed="rId3"/>
            <a:srcRect/>
            <a:stretch>
              <a:fillRect/>
            </a:stretch>
          </p:blipFill>
          <p:spPr bwMode="auto">
            <a:xfrm>
              <a:off x="2831222" y="977900"/>
              <a:ext cx="3683878" cy="1384300"/>
            </a:xfrm>
            <a:prstGeom prst="rect">
              <a:avLst/>
            </a:prstGeom>
            <a:noFill/>
            <a:ln w="9525" algn="ctr">
              <a:noFill/>
              <a:miter lim="800000"/>
              <a:headEnd/>
              <a:tailEnd/>
            </a:ln>
          </p:spPr>
        </p:pic>
        <p:cxnSp>
          <p:nvCxnSpPr>
            <p:cNvPr id="52" name="Straight Connector 51"/>
            <p:cNvCxnSpPr/>
            <p:nvPr/>
          </p:nvCxnSpPr>
          <p:spPr bwMode="auto">
            <a:xfrm rot="10800000">
              <a:off x="3951878" y="1708043"/>
              <a:ext cx="1465503" cy="271"/>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53" name="Straight Connector 52"/>
            <p:cNvCxnSpPr/>
            <p:nvPr/>
          </p:nvCxnSpPr>
          <p:spPr bwMode="auto">
            <a:xfrm rot="10800000">
              <a:off x="3951878" y="1911243"/>
              <a:ext cx="1465503" cy="271"/>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4" name="Picture 88"/>
            <p:cNvPicPr>
              <a:picLocks noChangeAspect="1" noChangeArrowheads="1"/>
            </p:cNvPicPr>
            <p:nvPr/>
          </p:nvPicPr>
          <p:blipFill>
            <a:blip r:embed="rId3"/>
            <a:srcRect/>
            <a:stretch>
              <a:fillRect/>
            </a:stretch>
          </p:blipFill>
          <p:spPr bwMode="auto">
            <a:xfrm>
              <a:off x="358953" y="1028700"/>
              <a:ext cx="2046886" cy="1473476"/>
            </a:xfrm>
            <a:prstGeom prst="rect">
              <a:avLst/>
            </a:prstGeom>
            <a:noFill/>
            <a:ln w="9525" algn="ctr">
              <a:noFill/>
              <a:miter lim="800000"/>
              <a:headEnd/>
              <a:tailEnd/>
            </a:ln>
          </p:spPr>
        </p:pic>
        <p:sp>
          <p:nvSpPr>
            <p:cNvPr id="15" name="TextBox 14"/>
            <p:cNvSpPr txBox="1"/>
            <p:nvPr/>
          </p:nvSpPr>
          <p:spPr>
            <a:xfrm>
              <a:off x="792064" y="1291267"/>
              <a:ext cx="1292145" cy="258532"/>
            </a:xfrm>
            <a:prstGeom prst="rect">
              <a:avLst/>
            </a:prstGeom>
            <a:noFill/>
          </p:spPr>
          <p:txBody>
            <a:bodyPr wrap="square" rtlCol="0">
              <a:spAutoFit/>
            </a:bodyPr>
            <a:lstStyle/>
            <a:p>
              <a:r>
                <a:rPr lang="en-US" sz="1200" b="1" dirty="0" smtClean="0"/>
                <a:t>AS 65100</a:t>
              </a:r>
              <a:endParaRPr lang="en-US" sz="1100" dirty="0"/>
            </a:p>
          </p:txBody>
        </p:sp>
        <p:pic>
          <p:nvPicPr>
            <p:cNvPr id="18" name="Picture 37"/>
            <p:cNvPicPr>
              <a:picLocks noChangeArrowheads="1"/>
            </p:cNvPicPr>
            <p:nvPr/>
          </p:nvPicPr>
          <p:blipFill>
            <a:blip r:embed="rId4"/>
            <a:srcRect/>
            <a:stretch>
              <a:fillRect/>
            </a:stretch>
          </p:blipFill>
          <p:spPr bwMode="auto">
            <a:xfrm>
              <a:off x="3156780" y="1571367"/>
              <a:ext cx="870351" cy="451691"/>
            </a:xfrm>
            <a:prstGeom prst="rect">
              <a:avLst/>
            </a:prstGeom>
            <a:noFill/>
            <a:ln w="9525">
              <a:noFill/>
              <a:miter lim="800000"/>
              <a:headEnd/>
              <a:tailEnd/>
            </a:ln>
          </p:spPr>
        </p:pic>
        <p:pic>
          <p:nvPicPr>
            <p:cNvPr id="19" name="Picture 37"/>
            <p:cNvPicPr>
              <a:picLocks noChangeArrowheads="1"/>
            </p:cNvPicPr>
            <p:nvPr/>
          </p:nvPicPr>
          <p:blipFill>
            <a:blip r:embed="rId4"/>
            <a:srcRect/>
            <a:stretch>
              <a:fillRect/>
            </a:stretch>
          </p:blipFill>
          <p:spPr bwMode="auto">
            <a:xfrm>
              <a:off x="939457" y="1571096"/>
              <a:ext cx="870351" cy="451691"/>
            </a:xfrm>
            <a:prstGeom prst="rect">
              <a:avLst/>
            </a:prstGeom>
            <a:noFill/>
            <a:ln w="9525">
              <a:noFill/>
              <a:miter lim="800000"/>
              <a:headEnd/>
              <a:tailEnd/>
            </a:ln>
          </p:spPr>
        </p:pic>
        <p:sp>
          <p:nvSpPr>
            <p:cNvPr id="21" name="TextBox 20"/>
            <p:cNvSpPr txBox="1"/>
            <p:nvPr/>
          </p:nvSpPr>
          <p:spPr>
            <a:xfrm>
              <a:off x="1184312" y="1789595"/>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24" name="Picture 37"/>
            <p:cNvPicPr>
              <a:picLocks noChangeArrowheads="1"/>
            </p:cNvPicPr>
            <p:nvPr/>
          </p:nvPicPr>
          <p:blipFill>
            <a:blip r:embed="rId4"/>
            <a:srcRect/>
            <a:stretch>
              <a:fillRect/>
            </a:stretch>
          </p:blipFill>
          <p:spPr bwMode="auto">
            <a:xfrm>
              <a:off x="7677519" y="1603551"/>
              <a:ext cx="870351" cy="451691"/>
            </a:xfrm>
            <a:prstGeom prst="rect">
              <a:avLst/>
            </a:prstGeom>
            <a:noFill/>
            <a:ln w="9525">
              <a:noFill/>
              <a:miter lim="800000"/>
              <a:headEnd/>
              <a:tailEnd/>
            </a:ln>
          </p:spPr>
        </p:pic>
        <p:sp>
          <p:nvSpPr>
            <p:cNvPr id="25" name="TextBox 24"/>
            <p:cNvSpPr txBox="1"/>
            <p:nvPr/>
          </p:nvSpPr>
          <p:spPr>
            <a:xfrm>
              <a:off x="7973174" y="1822050"/>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cxnSp>
          <p:nvCxnSpPr>
            <p:cNvPr id="30" name="Straight Connector 29"/>
            <p:cNvCxnSpPr>
              <a:stCxn id="18" idx="1"/>
              <a:endCxn id="19" idx="3"/>
            </p:cNvCxnSpPr>
            <p:nvPr/>
          </p:nvCxnSpPr>
          <p:spPr bwMode="auto">
            <a:xfrm rot="10800000">
              <a:off x="1809808" y="1796943"/>
              <a:ext cx="1346972" cy="271"/>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34" name="TextBox 33"/>
            <p:cNvSpPr txBox="1"/>
            <p:nvPr/>
          </p:nvSpPr>
          <p:spPr>
            <a:xfrm>
              <a:off x="3015996" y="2301586"/>
              <a:ext cx="1202573" cy="244682"/>
            </a:xfrm>
            <a:prstGeom prst="rect">
              <a:avLst/>
            </a:prstGeom>
            <a:noFill/>
          </p:spPr>
          <p:txBody>
            <a:bodyPr wrap="none" rtlCol="0">
              <a:spAutoFit/>
            </a:bodyPr>
            <a:lstStyle/>
            <a:p>
              <a:r>
                <a:rPr lang="en-US" sz="1100" dirty="0" smtClean="0"/>
                <a:t>Lo0 192.168.2.2</a:t>
              </a:r>
              <a:endParaRPr lang="en-US" sz="1100" dirty="0"/>
            </a:p>
          </p:txBody>
        </p:sp>
        <p:sp>
          <p:nvSpPr>
            <p:cNvPr id="35" name="TextBox 34"/>
            <p:cNvSpPr txBox="1"/>
            <p:nvPr/>
          </p:nvSpPr>
          <p:spPr>
            <a:xfrm>
              <a:off x="3923352" y="1899418"/>
              <a:ext cx="301686" cy="244682"/>
            </a:xfrm>
            <a:prstGeom prst="rect">
              <a:avLst/>
            </a:prstGeom>
            <a:noFill/>
          </p:spPr>
          <p:txBody>
            <a:bodyPr wrap="none" rtlCol="0">
              <a:spAutoFit/>
            </a:bodyPr>
            <a:lstStyle/>
            <a:p>
              <a:r>
                <a:rPr lang="en-US" sz="1100" dirty="0" smtClean="0"/>
                <a:t>.1</a:t>
              </a:r>
              <a:endParaRPr lang="en-US" sz="1100" dirty="0"/>
            </a:p>
          </p:txBody>
        </p:sp>
        <p:sp>
          <p:nvSpPr>
            <p:cNvPr id="38" name="Rectangle 37"/>
            <p:cNvSpPr/>
            <p:nvPr/>
          </p:nvSpPr>
          <p:spPr>
            <a:xfrm>
              <a:off x="6835184" y="1593921"/>
              <a:ext cx="928459" cy="244682"/>
            </a:xfrm>
            <a:prstGeom prst="rect">
              <a:avLst/>
            </a:prstGeom>
          </p:spPr>
          <p:txBody>
            <a:bodyPr wrap="none">
              <a:spAutoFit/>
            </a:bodyPr>
            <a:lstStyle/>
            <a:p>
              <a:pPr defTabSz="814388"/>
              <a:r>
                <a:rPr lang="en-US" sz="1100" dirty="0" smtClean="0"/>
                <a:t>192.168.1.1</a:t>
              </a:r>
              <a:endParaRPr lang="en-US" sz="1400" b="1" dirty="0" smtClean="0"/>
            </a:p>
          </p:txBody>
        </p:sp>
        <p:sp>
          <p:nvSpPr>
            <p:cNvPr id="39" name="Rectangle 38"/>
            <p:cNvSpPr/>
            <p:nvPr/>
          </p:nvSpPr>
          <p:spPr>
            <a:xfrm>
              <a:off x="1855341" y="1550175"/>
              <a:ext cx="849913" cy="244682"/>
            </a:xfrm>
            <a:prstGeom prst="rect">
              <a:avLst/>
            </a:prstGeom>
          </p:spPr>
          <p:txBody>
            <a:bodyPr wrap="none">
              <a:spAutoFit/>
            </a:bodyPr>
            <a:lstStyle/>
            <a:p>
              <a:pPr defTabSz="814388"/>
              <a:r>
                <a:rPr lang="en-US" sz="1100" dirty="0" smtClean="0"/>
                <a:t>172.16.1.1</a:t>
              </a:r>
              <a:endParaRPr lang="en-US" sz="1400" b="1" dirty="0" smtClean="0"/>
            </a:p>
          </p:txBody>
        </p:sp>
        <p:sp>
          <p:nvSpPr>
            <p:cNvPr id="44" name="TextBox 43"/>
            <p:cNvSpPr txBox="1"/>
            <p:nvPr/>
          </p:nvSpPr>
          <p:spPr>
            <a:xfrm>
              <a:off x="3427981" y="178959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47" name="Picture 37"/>
            <p:cNvPicPr>
              <a:picLocks noChangeArrowheads="1"/>
            </p:cNvPicPr>
            <p:nvPr/>
          </p:nvPicPr>
          <p:blipFill>
            <a:blip r:embed="rId4"/>
            <a:srcRect/>
            <a:stretch>
              <a:fillRect/>
            </a:stretch>
          </p:blipFill>
          <p:spPr bwMode="auto">
            <a:xfrm>
              <a:off x="5328480" y="1596767"/>
              <a:ext cx="870351" cy="451691"/>
            </a:xfrm>
            <a:prstGeom prst="rect">
              <a:avLst/>
            </a:prstGeom>
            <a:noFill/>
            <a:ln w="9525">
              <a:noFill/>
              <a:miter lim="800000"/>
              <a:headEnd/>
              <a:tailEnd/>
            </a:ln>
          </p:spPr>
        </p:pic>
        <p:sp>
          <p:nvSpPr>
            <p:cNvPr id="48" name="TextBox 47"/>
            <p:cNvSpPr txBox="1"/>
            <p:nvPr/>
          </p:nvSpPr>
          <p:spPr>
            <a:xfrm>
              <a:off x="5599681" y="1814995"/>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cxnSp>
          <p:nvCxnSpPr>
            <p:cNvPr id="49" name="Straight Connector 48"/>
            <p:cNvCxnSpPr>
              <a:stCxn id="24" idx="1"/>
              <a:endCxn id="47" idx="3"/>
            </p:cNvCxnSpPr>
            <p:nvPr/>
          </p:nvCxnSpPr>
          <p:spPr bwMode="auto">
            <a:xfrm rot="10800000">
              <a:off x="6198831" y="1822613"/>
              <a:ext cx="1478688" cy="6784"/>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54" name="Rectangle 53"/>
            <p:cNvSpPr/>
            <p:nvPr/>
          </p:nvSpPr>
          <p:spPr>
            <a:xfrm>
              <a:off x="4244384" y="1365321"/>
              <a:ext cx="888385" cy="244682"/>
            </a:xfrm>
            <a:prstGeom prst="rect">
              <a:avLst/>
            </a:prstGeom>
          </p:spPr>
          <p:txBody>
            <a:bodyPr wrap="none">
              <a:spAutoFit/>
            </a:bodyPr>
            <a:lstStyle/>
            <a:p>
              <a:pPr defTabSz="814388"/>
              <a:r>
                <a:rPr lang="en-US" sz="1100" dirty="0" smtClean="0"/>
                <a:t>10.1.1.0/24</a:t>
              </a:r>
              <a:endParaRPr lang="en-US" sz="1400" b="1" dirty="0" smtClean="0"/>
            </a:p>
          </p:txBody>
        </p:sp>
        <p:sp>
          <p:nvSpPr>
            <p:cNvPr id="55" name="Rectangle 54"/>
            <p:cNvSpPr/>
            <p:nvPr/>
          </p:nvSpPr>
          <p:spPr>
            <a:xfrm>
              <a:off x="4244384" y="1974921"/>
              <a:ext cx="888385" cy="244682"/>
            </a:xfrm>
            <a:prstGeom prst="rect">
              <a:avLst/>
            </a:prstGeom>
          </p:spPr>
          <p:txBody>
            <a:bodyPr wrap="none">
              <a:spAutoFit/>
            </a:bodyPr>
            <a:lstStyle/>
            <a:p>
              <a:pPr defTabSz="814388"/>
              <a:r>
                <a:rPr lang="en-US" sz="1100" dirty="0" smtClean="0"/>
                <a:t>10.2.2.0/24</a:t>
              </a:r>
              <a:endParaRPr lang="en-US" sz="1400" b="1" dirty="0" smtClean="0"/>
            </a:p>
          </p:txBody>
        </p:sp>
        <p:sp>
          <p:nvSpPr>
            <p:cNvPr id="56" name="TextBox 55"/>
            <p:cNvSpPr txBox="1"/>
            <p:nvPr/>
          </p:nvSpPr>
          <p:spPr>
            <a:xfrm>
              <a:off x="3923352" y="1480318"/>
              <a:ext cx="301686" cy="244682"/>
            </a:xfrm>
            <a:prstGeom prst="rect">
              <a:avLst/>
            </a:prstGeom>
            <a:noFill/>
          </p:spPr>
          <p:txBody>
            <a:bodyPr wrap="none" rtlCol="0">
              <a:spAutoFit/>
            </a:bodyPr>
            <a:lstStyle/>
            <a:p>
              <a:r>
                <a:rPr lang="en-US" sz="1100" dirty="0" smtClean="0"/>
                <a:t>.1</a:t>
              </a:r>
              <a:endParaRPr lang="en-US" sz="1100" dirty="0"/>
            </a:p>
          </p:txBody>
        </p:sp>
        <p:sp>
          <p:nvSpPr>
            <p:cNvPr id="58" name="TextBox 57"/>
            <p:cNvSpPr txBox="1"/>
            <p:nvPr/>
          </p:nvSpPr>
          <p:spPr>
            <a:xfrm>
              <a:off x="5091752" y="1480318"/>
              <a:ext cx="301686" cy="244682"/>
            </a:xfrm>
            <a:prstGeom prst="rect">
              <a:avLst/>
            </a:prstGeom>
            <a:noFill/>
          </p:spPr>
          <p:txBody>
            <a:bodyPr wrap="none" rtlCol="0">
              <a:spAutoFit/>
            </a:bodyPr>
            <a:lstStyle/>
            <a:p>
              <a:r>
                <a:rPr lang="en-US" sz="1100" dirty="0" smtClean="0"/>
                <a:t>.2</a:t>
              </a:r>
              <a:endParaRPr lang="en-US" sz="1100" dirty="0"/>
            </a:p>
          </p:txBody>
        </p:sp>
        <p:sp>
          <p:nvSpPr>
            <p:cNvPr id="59" name="TextBox 58"/>
            <p:cNvSpPr txBox="1"/>
            <p:nvPr/>
          </p:nvSpPr>
          <p:spPr>
            <a:xfrm>
              <a:off x="5091752" y="1899418"/>
              <a:ext cx="301686" cy="244682"/>
            </a:xfrm>
            <a:prstGeom prst="rect">
              <a:avLst/>
            </a:prstGeom>
            <a:noFill/>
          </p:spPr>
          <p:txBody>
            <a:bodyPr wrap="none" rtlCol="0">
              <a:spAutoFit/>
            </a:bodyPr>
            <a:lstStyle/>
            <a:p>
              <a:r>
                <a:rPr lang="en-US" sz="1100" dirty="0" smtClean="0"/>
                <a:t>.2</a:t>
              </a:r>
              <a:endParaRPr lang="en-US" sz="1100" dirty="0"/>
            </a:p>
          </p:txBody>
        </p:sp>
        <p:sp>
          <p:nvSpPr>
            <p:cNvPr id="60" name="TextBox 59"/>
            <p:cNvSpPr txBox="1"/>
            <p:nvPr/>
          </p:nvSpPr>
          <p:spPr>
            <a:xfrm>
              <a:off x="5187696" y="2301586"/>
              <a:ext cx="1202573" cy="244682"/>
            </a:xfrm>
            <a:prstGeom prst="rect">
              <a:avLst/>
            </a:prstGeom>
            <a:noFill/>
          </p:spPr>
          <p:txBody>
            <a:bodyPr wrap="none" rtlCol="0">
              <a:spAutoFit/>
            </a:bodyPr>
            <a:lstStyle/>
            <a:p>
              <a:r>
                <a:rPr lang="en-US" sz="1100" dirty="0" smtClean="0"/>
                <a:t>Lo0 192.168.3.3</a:t>
              </a:r>
              <a:endParaRPr lang="en-US" sz="1100" dirty="0"/>
            </a:p>
          </p:txBody>
        </p:sp>
        <p:sp>
          <p:nvSpPr>
            <p:cNvPr id="61" name="TextBox 60"/>
            <p:cNvSpPr txBox="1"/>
            <p:nvPr/>
          </p:nvSpPr>
          <p:spPr>
            <a:xfrm>
              <a:off x="4115233" y="1113467"/>
              <a:ext cx="1292145" cy="258532"/>
            </a:xfrm>
            <a:prstGeom prst="rect">
              <a:avLst/>
            </a:prstGeom>
            <a:noFill/>
          </p:spPr>
          <p:txBody>
            <a:bodyPr wrap="square" rtlCol="0">
              <a:spAutoFit/>
            </a:bodyPr>
            <a:lstStyle/>
            <a:p>
              <a:r>
                <a:rPr lang="en-US" sz="1200" b="1" dirty="0" smtClean="0"/>
                <a:t>AS 65101</a:t>
              </a:r>
              <a:endParaRPr lang="en-US" sz="1100" dirty="0"/>
            </a:p>
          </p:txBody>
        </p:sp>
        <p:sp>
          <p:nvSpPr>
            <p:cNvPr id="65" name="TextBox 64"/>
            <p:cNvSpPr txBox="1"/>
            <p:nvPr/>
          </p:nvSpPr>
          <p:spPr>
            <a:xfrm>
              <a:off x="4013633" y="1684967"/>
              <a:ext cx="1292145" cy="244682"/>
            </a:xfrm>
            <a:prstGeom prst="rect">
              <a:avLst/>
            </a:prstGeom>
            <a:noFill/>
          </p:spPr>
          <p:txBody>
            <a:bodyPr wrap="square" rtlCol="0">
              <a:spAutoFit/>
            </a:bodyPr>
            <a:lstStyle/>
            <a:p>
              <a:r>
                <a:rPr lang="en-US" sz="1100" b="1" dirty="0" smtClean="0"/>
                <a:t>EIGRP</a:t>
              </a:r>
              <a:endParaRPr lang="en-US" sz="1100" dirty="0"/>
            </a:p>
          </p:txBody>
        </p:sp>
        <p:cxnSp>
          <p:nvCxnSpPr>
            <p:cNvPr id="67" name="Straight Arrow Connector 66"/>
            <p:cNvCxnSpPr>
              <a:stCxn id="44" idx="2"/>
              <a:endCxn id="34" idx="0"/>
            </p:cNvCxnSpPr>
            <p:nvPr/>
          </p:nvCxnSpPr>
          <p:spPr bwMode="auto">
            <a:xfrm rot="5400000">
              <a:off x="3490961" y="2174449"/>
              <a:ext cx="253459" cy="814"/>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68" name="Straight Arrow Connector 67"/>
            <p:cNvCxnSpPr>
              <a:stCxn id="48" idx="2"/>
              <a:endCxn id="60" idx="0"/>
            </p:cNvCxnSpPr>
            <p:nvPr/>
          </p:nvCxnSpPr>
          <p:spPr bwMode="auto">
            <a:xfrm rot="5400000">
              <a:off x="5675361" y="2187149"/>
              <a:ext cx="228059" cy="814"/>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gr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BGP Synchronization</a:t>
            </a:r>
            <a:endParaRPr lang="en-US" dirty="0"/>
          </a:p>
        </p:txBody>
      </p:sp>
      <p:sp>
        <p:nvSpPr>
          <p:cNvPr id="4" name="Content Placeholder 3"/>
          <p:cNvSpPr>
            <a:spLocks noGrp="1"/>
          </p:cNvSpPr>
          <p:nvPr>
            <p:ph idx="1"/>
          </p:nvPr>
        </p:nvSpPr>
        <p:spPr/>
        <p:txBody>
          <a:bodyPr>
            <a:normAutofit/>
          </a:bodyPr>
          <a:lstStyle/>
          <a:p>
            <a:r>
              <a:rPr lang="en-US" dirty="0" smtClean="0"/>
              <a:t>Recall that the BGP synchronization rule states that:</a:t>
            </a:r>
          </a:p>
          <a:p>
            <a:pPr lvl="1"/>
            <a:r>
              <a:rPr lang="en-US" dirty="0" smtClean="0"/>
              <a:t>“</a:t>
            </a:r>
            <a:r>
              <a:rPr lang="en-US" i="1" dirty="0" smtClean="0"/>
              <a:t>A BGP router should not use, or advertise a route learned by IBGP, unless that route is local or is learned from the IGP</a:t>
            </a:r>
            <a:r>
              <a:rPr lang="en-US" dirty="0" smtClean="0"/>
              <a:t>.”</a:t>
            </a:r>
          </a:p>
          <a:p>
            <a:r>
              <a:rPr lang="en-US" dirty="0" smtClean="0"/>
              <a:t>By default </a:t>
            </a:r>
            <a:r>
              <a:rPr lang="en-US" smtClean="0"/>
              <a:t>synchronization is disabled</a:t>
            </a:r>
            <a:r>
              <a:rPr lang="en-US" dirty="0" smtClean="0"/>
              <a:t>, therefore BGP can use and advertise to an external BGP neighbor routes learned from an IBGP neighbor that are not present in the local routing table.</a:t>
            </a:r>
          </a:p>
          <a:p>
            <a:pPr lvl="1"/>
            <a:r>
              <a:rPr lang="en-US" dirty="0" smtClean="0"/>
              <a:t>Use the</a:t>
            </a:r>
            <a:r>
              <a:rPr lang="en-US" b="1" dirty="0" smtClean="0">
                <a:latin typeface="Courier New" pitchFamily="49" charset="0"/>
                <a:cs typeface="Courier New" pitchFamily="49" charset="0"/>
              </a:rPr>
              <a:t> synchronization </a:t>
            </a:r>
            <a:r>
              <a:rPr lang="en-US" dirty="0" smtClean="0"/>
              <a:t>router configuration command to enable BGP synchronization so that a router will not advertise routes in BGP until it learns them in an IGP. </a:t>
            </a:r>
          </a:p>
          <a:p>
            <a:pPr lvl="1"/>
            <a:r>
              <a:rPr lang="en-US" dirty="0" smtClean="0"/>
              <a:t>The</a:t>
            </a:r>
            <a:r>
              <a:rPr lang="en-US" b="1" dirty="0" smtClean="0">
                <a:latin typeface="Courier New" pitchFamily="49" charset="0"/>
                <a:cs typeface="Courier New" pitchFamily="49" charset="0"/>
              </a:rPr>
              <a:t> no synchronization </a:t>
            </a:r>
            <a:r>
              <a:rPr lang="en-US" dirty="0" smtClean="0"/>
              <a:t>router configuration command disables synchronization.</a:t>
            </a:r>
            <a:endParaRPr lang="en-US" dirty="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Networks That BGP Advertises </a:t>
            </a:r>
            <a:endParaRPr lang="en-US" dirty="0"/>
          </a:p>
        </p:txBody>
      </p:sp>
      <p:sp>
        <p:nvSpPr>
          <p:cNvPr id="3" name="Content Placeholder 2"/>
          <p:cNvSpPr>
            <a:spLocks noGrp="1"/>
          </p:cNvSpPr>
          <p:nvPr>
            <p:ph idx="1"/>
          </p:nvPr>
        </p:nvSpPr>
        <p:spPr/>
        <p:txBody>
          <a:bodyPr>
            <a:normAutofit/>
          </a:bodyPr>
          <a:lstStyle/>
          <a:p>
            <a:r>
              <a:rPr lang="en-US" dirty="0" smtClean="0"/>
              <a:t>Two options are available to advertise networks into BGP: </a:t>
            </a:r>
          </a:p>
          <a:p>
            <a:pPr lvl="1"/>
            <a:r>
              <a:rPr lang="en-US" dirty="0" smtClean="0"/>
              <a:t>The</a:t>
            </a:r>
            <a:r>
              <a:rPr lang="en-US" b="1" dirty="0" smtClean="0">
                <a:latin typeface="Courier New" pitchFamily="49" charset="0"/>
                <a:cs typeface="Courier New" pitchFamily="49" charset="0"/>
              </a:rPr>
              <a:t> network </a:t>
            </a:r>
            <a:r>
              <a:rPr lang="en-US" dirty="0" smtClean="0"/>
              <a:t>command.</a:t>
            </a:r>
          </a:p>
          <a:p>
            <a:pPr lvl="1"/>
            <a:r>
              <a:rPr lang="en-US" dirty="0" smtClean="0"/>
              <a:t>Redistributing IGP routes into BGP.</a:t>
            </a:r>
          </a:p>
          <a:p>
            <a:pPr>
              <a:lnSpc>
                <a:spcPct val="105000"/>
              </a:lnSpc>
            </a:pPr>
            <a:r>
              <a:rPr lang="en-US" smtClean="0"/>
              <a:t>Note: Redistributing </a:t>
            </a:r>
            <a:r>
              <a:rPr lang="en-US" dirty="0" smtClean="0"/>
              <a:t>is not recommended because it could result in unstable BGP tables.</a:t>
            </a:r>
          </a:p>
          <a:p>
            <a:pPr marL="236538" lvl="1">
              <a:lnSpc>
                <a:spcPct val="105000"/>
              </a:lnSpc>
              <a:spcBef>
                <a:spcPct val="50000"/>
              </a:spcBef>
              <a:buFont typeface="Wingdings" pitchFamily="2" charset="2"/>
              <a:buChar char="§"/>
            </a:pPr>
            <a:endParaRPr lang="en-US" sz="2400" dirty="0" smtClean="0">
              <a:ea typeface="+mn-ea"/>
              <a:cs typeface="+mn-cs"/>
            </a:endParaRPr>
          </a:p>
          <a:p>
            <a:pPr marL="236538" lvl="1">
              <a:lnSpc>
                <a:spcPct val="105000"/>
              </a:lnSpc>
              <a:spcBef>
                <a:spcPct val="50000"/>
              </a:spcBef>
              <a:buFont typeface="Wingdings" pitchFamily="2" charset="2"/>
              <a:buChar char="§"/>
            </a:pPr>
            <a:endParaRPr lang="en-US" sz="2400" dirty="0" smtClean="0">
              <a:ea typeface="+mn-ea"/>
              <a:cs typeface="+mn-cs"/>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Identify BGP Networks</a:t>
            </a:r>
            <a:endParaRPr lang="en-US" dirty="0"/>
          </a:p>
        </p:txBody>
      </p:sp>
      <p:sp>
        <p:nvSpPr>
          <p:cNvPr id="13" name="Content Placeholder 12"/>
          <p:cNvSpPr>
            <a:spLocks noGrp="1"/>
          </p:cNvSpPr>
          <p:nvPr>
            <p:ph idx="1"/>
          </p:nvPr>
        </p:nvSpPr>
        <p:spPr/>
        <p:txBody>
          <a:bodyPr>
            <a:normAutofit lnSpcReduction="10000"/>
          </a:bodyPr>
          <a:lstStyle/>
          <a:p>
            <a:r>
              <a:rPr lang="en-US" smtClean="0"/>
              <a:t>Enable BGP to advertise a network if it is present.</a:t>
            </a:r>
          </a:p>
          <a:p>
            <a:endParaRPr lang="en-US" dirty="0"/>
          </a:p>
        </p:txBody>
      </p:sp>
      <p:sp>
        <p:nvSpPr>
          <p:cNvPr id="14" name="Text Placeholder 13"/>
          <p:cNvSpPr>
            <a:spLocks noGrp="1"/>
          </p:cNvSpPr>
          <p:nvPr>
            <p:ph type="body" sz="quarter" idx="10"/>
          </p:nvPr>
        </p:nvSpPr>
        <p:spPr/>
        <p:txBody>
          <a:bodyPr/>
          <a:lstStyle/>
          <a:p>
            <a:r>
              <a:rPr lang="en-US" smtClean="0"/>
              <a:t>Router(config-router)#</a:t>
            </a:r>
            <a:endParaRPr lang="en-US" dirty="0"/>
          </a:p>
        </p:txBody>
      </p:sp>
      <p:sp>
        <p:nvSpPr>
          <p:cNvPr id="15" name="Text Placeholder 14"/>
          <p:cNvSpPr>
            <a:spLocks noGrp="1"/>
          </p:cNvSpPr>
          <p:nvPr>
            <p:ph type="body" sz="quarter" idx="11"/>
          </p:nvPr>
        </p:nvSpPr>
        <p:spPr/>
        <p:txBody>
          <a:bodyPr/>
          <a:lstStyle/>
          <a:p>
            <a:r>
              <a:rPr lang="en-US" smtClean="0"/>
              <a:t>network </a:t>
            </a:r>
            <a:r>
              <a:rPr lang="en-US" b="0" i="1" smtClean="0"/>
              <a:t>network-number</a:t>
            </a:r>
            <a:r>
              <a:rPr lang="en-US" smtClean="0"/>
              <a:t> [mask </a:t>
            </a:r>
            <a:r>
              <a:rPr lang="en-US" b="0" i="1" smtClean="0"/>
              <a:t>network-mask</a:t>
            </a:r>
            <a:r>
              <a:rPr lang="en-US" smtClean="0"/>
              <a:t>] [route-map </a:t>
            </a:r>
            <a:r>
              <a:rPr lang="en-US" b="0" i="1" smtClean="0"/>
              <a:t>map-tag</a:t>
            </a:r>
            <a:r>
              <a:rPr lang="en-US" smtClean="0"/>
              <a:t>]</a:t>
            </a:r>
            <a:endParaRPr lang="en-US" dirty="0"/>
          </a:p>
        </p:txBody>
      </p:sp>
      <p:sp>
        <p:nvSpPr>
          <p:cNvPr id="7" name="Content Placeholder 6"/>
          <p:cNvSpPr>
            <a:spLocks noGrp="1"/>
          </p:cNvSpPr>
          <p:nvPr>
            <p:ph idx="12"/>
          </p:nvPr>
        </p:nvSpPr>
        <p:spPr/>
        <p:txBody>
          <a:bodyPr>
            <a:normAutofit lnSpcReduction="10000"/>
          </a:bodyPr>
          <a:lstStyle/>
          <a:p>
            <a:r>
              <a:rPr lang="en-US" smtClean="0"/>
              <a:t>The BGP </a:t>
            </a:r>
            <a:r>
              <a:rPr lang="en-US" b="1" smtClean="0">
                <a:latin typeface="Courier New" pitchFamily="49" charset="0"/>
                <a:cs typeface="Courier New" pitchFamily="49" charset="0"/>
              </a:rPr>
              <a:t>network</a:t>
            </a:r>
            <a:r>
              <a:rPr lang="en-US" smtClean="0"/>
              <a:t> command determines which networks this router advertises. </a:t>
            </a:r>
          </a:p>
          <a:p>
            <a:pPr lvl="1"/>
            <a:r>
              <a:rPr lang="en-US" smtClean="0"/>
              <a:t>Unlike IGPs, the command does not start BGP on specific interfaces.</a:t>
            </a:r>
          </a:p>
          <a:p>
            <a:r>
              <a:rPr lang="en-US" smtClean="0"/>
              <a:t>The </a:t>
            </a:r>
            <a:r>
              <a:rPr lang="en-US" b="1" smtClean="0">
                <a:latin typeface="Courier New" pitchFamily="49" charset="0"/>
                <a:cs typeface="Courier New" pitchFamily="49" charset="0"/>
              </a:rPr>
              <a:t>mask</a:t>
            </a:r>
            <a:r>
              <a:rPr lang="en-US" smtClean="0"/>
              <a:t> parameter indicates that BGP-4 supports subnetting and supernetting. </a:t>
            </a:r>
          </a:p>
          <a:p>
            <a:pPr lvl="1"/>
            <a:r>
              <a:rPr lang="en-US" smtClean="0"/>
              <a:t>If the mask is not specified, this command announces only the classful network</a:t>
            </a:r>
          </a:p>
          <a:p>
            <a:r>
              <a:rPr lang="en-US" smtClean="0"/>
              <a:t>It is also important to note that the prefix must exactly match (address and mask) an entry in the IP routing table.</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BGP Route Must Be in IP Routing Table</a:t>
            </a:r>
            <a:endParaRPr lang="en-US" dirty="0"/>
          </a:p>
        </p:txBody>
      </p:sp>
      <p:sp>
        <p:nvSpPr>
          <p:cNvPr id="3" name="Content Placeholder 2"/>
          <p:cNvSpPr>
            <a:spLocks noGrp="1"/>
          </p:cNvSpPr>
          <p:nvPr>
            <p:ph idx="1"/>
          </p:nvPr>
        </p:nvSpPr>
        <p:spPr/>
        <p:txBody>
          <a:bodyPr>
            <a:normAutofit/>
          </a:bodyPr>
          <a:lstStyle/>
          <a:p>
            <a:r>
              <a:rPr lang="en-US" dirty="0" smtClean="0"/>
              <a:t>It is important to understand that any network (both address and mask) must exist in the routing table for the network to be advertised in BGP.</a:t>
            </a:r>
          </a:p>
          <a:p>
            <a:r>
              <a:rPr lang="en-US" dirty="0" smtClean="0"/>
              <a:t>For example, to summarize many networks and advertise a CIDR block 192.168.0.0/16, configure:</a:t>
            </a:r>
          </a:p>
          <a:p>
            <a:pPr lvl="2">
              <a:buNone/>
            </a:pPr>
            <a:r>
              <a:rPr lang="en-US" sz="2000" b="1" dirty="0" smtClean="0">
                <a:latin typeface="Courier New" pitchFamily="49" charset="0"/>
                <a:cs typeface="Courier New" pitchFamily="49" charset="0"/>
              </a:rPr>
              <a:t>network 192.168.0.0 mask 255.255.0.0</a:t>
            </a:r>
          </a:p>
          <a:p>
            <a:pPr lvl="2">
              <a:buNone/>
            </a:pPr>
            <a:r>
              <a:rPr lang="en-US" sz="2000" b="1" dirty="0" smtClean="0">
                <a:latin typeface="Courier New" pitchFamily="49" charset="0"/>
                <a:cs typeface="Courier New" pitchFamily="49" charset="0"/>
              </a:rPr>
              <a:t>ip route 192.168.0.0 255.255.0.0 null0</a:t>
            </a:r>
          </a:p>
          <a:p>
            <a:r>
              <a:rPr lang="en-US" dirty="0" smtClean="0"/>
              <a:t>Now BGP can find an exact match in the routing table and announce the 192.168.0.0/16 network to its neighbors.</a:t>
            </a:r>
          </a:p>
          <a:p>
            <a:pPr lvl="1"/>
            <a:r>
              <a:rPr lang="en-US" dirty="0" smtClean="0"/>
              <a:t>The advertised static route would never actually be used since BGP would contain longer prefix matching routes in its routing table.</a:t>
            </a:r>
          </a:p>
          <a:p>
            <a:endParaRPr lang="en-US" dirty="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BGP Authentication</a:t>
            </a:r>
            <a:endParaRPr lang="en-US" dirty="0"/>
          </a:p>
        </p:txBody>
      </p:sp>
      <p:sp>
        <p:nvSpPr>
          <p:cNvPr id="3" name="Content Placeholder 2"/>
          <p:cNvSpPr>
            <a:spLocks noGrp="1"/>
          </p:cNvSpPr>
          <p:nvPr>
            <p:ph idx="1"/>
          </p:nvPr>
        </p:nvSpPr>
        <p:spPr/>
        <p:txBody>
          <a:bodyPr>
            <a:normAutofit/>
          </a:bodyPr>
          <a:lstStyle/>
          <a:p>
            <a:r>
              <a:rPr lang="en-US" dirty="0" smtClean="0"/>
              <a:t>BGP supports message digest 5 (MD5) neighbor authentication. </a:t>
            </a:r>
          </a:p>
          <a:p>
            <a:pPr lvl="1"/>
            <a:r>
              <a:rPr lang="en-US" dirty="0" smtClean="0"/>
              <a:t>MD5 sends a “message digest” (also called a “hash”), which is created using the key and a message.</a:t>
            </a:r>
          </a:p>
          <a:p>
            <a:pPr lvl="1"/>
            <a:r>
              <a:rPr lang="en-US" dirty="0" smtClean="0"/>
              <a:t>The message digest is then sent instead of the key. </a:t>
            </a:r>
          </a:p>
          <a:p>
            <a:pPr lvl="1"/>
            <a:r>
              <a:rPr lang="en-US" dirty="0" smtClean="0"/>
              <a:t>The key itself is not sent, preventing it from being read by someone eavesdropping on the line while it is being transmitted.</a:t>
            </a:r>
          </a:p>
          <a:p>
            <a:r>
              <a:rPr lang="en-US" dirty="0" smtClean="0"/>
              <a:t>To enable MD5 authentication on a TCP connection between two BGP peers, </a:t>
            </a:r>
            <a:r>
              <a:rPr lang="en-US" smtClean="0"/>
              <a:t>use the router configuration command:</a:t>
            </a:r>
          </a:p>
          <a:p>
            <a:pPr marL="236538" lvl="1" indent="-11113">
              <a:buNone/>
            </a:pPr>
            <a:r>
              <a:rPr lang="en-US" b="1" smtClean="0">
                <a:latin typeface="Courier New" pitchFamily="49" charset="0"/>
                <a:cs typeface="Courier New" pitchFamily="49" charset="0"/>
              </a:rPr>
              <a:t>neighbor </a:t>
            </a:r>
            <a:r>
              <a:rPr lang="en-US" b="1" dirty="0" smtClean="0">
                <a:latin typeface="Courier New" pitchFamily="49" charset="0"/>
                <a:cs typeface="Courier New" pitchFamily="49" charset="0"/>
              </a:rPr>
              <a:t>{</a:t>
            </a:r>
            <a:r>
              <a:rPr lang="en-US" i="1" dirty="0" smtClean="0">
                <a:latin typeface="Courier New" pitchFamily="49" charset="0"/>
                <a:cs typeface="Courier New" pitchFamily="49" charset="0"/>
              </a:rPr>
              <a:t>ip-address </a:t>
            </a:r>
            <a:r>
              <a:rPr lang="en-US" b="1" i="1" dirty="0" smtClean="0">
                <a:latin typeface="Courier New" pitchFamily="49" charset="0"/>
                <a:cs typeface="Courier New" pitchFamily="49" charset="0"/>
              </a:rPr>
              <a:t>| </a:t>
            </a:r>
            <a:r>
              <a:rPr lang="en-US" i="1" dirty="0" smtClean="0">
                <a:latin typeface="Courier New" pitchFamily="49" charset="0"/>
                <a:cs typeface="Courier New" pitchFamily="49" charset="0"/>
              </a:rPr>
              <a:t>peer-group-name</a:t>
            </a:r>
            <a:r>
              <a:rPr lang="en-US" b="1" dirty="0" smtClean="0">
                <a:latin typeface="Courier New" pitchFamily="49" charset="0"/>
                <a:cs typeface="Courier New" pitchFamily="49" charset="0"/>
              </a:rPr>
              <a:t>}</a:t>
            </a:r>
            <a:r>
              <a:rPr lang="en-US" b="1" i="1" dirty="0" smtClean="0">
                <a:latin typeface="Courier New" pitchFamily="49" charset="0"/>
                <a:cs typeface="Courier New" pitchFamily="49" charset="0"/>
              </a:rPr>
              <a:t> </a:t>
            </a:r>
            <a:r>
              <a:rPr lang="en-US" b="1" smtClean="0">
                <a:latin typeface="Courier New" pitchFamily="49" charset="0"/>
                <a:cs typeface="Courier New" pitchFamily="49" charset="0"/>
              </a:rPr>
              <a:t>password </a:t>
            </a:r>
            <a:r>
              <a:rPr lang="en-US" i="1" smtClean="0">
                <a:latin typeface="Courier New" pitchFamily="49" charset="0"/>
                <a:cs typeface="Courier New" pitchFamily="49" charset="0"/>
              </a:rPr>
              <a:t>string</a:t>
            </a:r>
            <a:endParaRPr lang="en-US" dirty="0" smtClean="0"/>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Enable MD5 authentication</a:t>
            </a:r>
            <a:endParaRPr lang="en-US" dirty="0"/>
          </a:p>
        </p:txBody>
      </p:sp>
      <p:sp>
        <p:nvSpPr>
          <p:cNvPr id="13" name="Content Placeholder 12"/>
          <p:cNvSpPr>
            <a:spLocks noGrp="1"/>
          </p:cNvSpPr>
          <p:nvPr>
            <p:ph idx="1"/>
          </p:nvPr>
        </p:nvSpPr>
        <p:spPr/>
        <p:txBody>
          <a:bodyPr>
            <a:normAutofit lnSpcReduction="10000"/>
          </a:bodyPr>
          <a:lstStyle/>
          <a:p>
            <a:r>
              <a:rPr lang="en-US" smtClean="0"/>
              <a:t>Enable MD5 authentication between two BGP peers.</a:t>
            </a:r>
          </a:p>
          <a:p>
            <a:endParaRPr lang="en-US" dirty="0"/>
          </a:p>
        </p:txBody>
      </p:sp>
      <p:sp>
        <p:nvSpPr>
          <p:cNvPr id="14" name="Text Placeholder 13"/>
          <p:cNvSpPr>
            <a:spLocks noGrp="1"/>
          </p:cNvSpPr>
          <p:nvPr>
            <p:ph type="body" sz="quarter" idx="10"/>
          </p:nvPr>
        </p:nvSpPr>
        <p:spPr/>
        <p:txBody>
          <a:bodyPr/>
          <a:lstStyle/>
          <a:p>
            <a:r>
              <a:rPr lang="en-US" smtClean="0"/>
              <a:t>Router(config-router)#</a:t>
            </a:r>
            <a:endParaRPr lang="en-US" dirty="0"/>
          </a:p>
        </p:txBody>
      </p:sp>
      <p:sp>
        <p:nvSpPr>
          <p:cNvPr id="15" name="Text Placeholder 14"/>
          <p:cNvSpPr>
            <a:spLocks noGrp="1"/>
          </p:cNvSpPr>
          <p:nvPr>
            <p:ph type="body" sz="quarter" idx="11"/>
          </p:nvPr>
        </p:nvSpPr>
        <p:spPr/>
        <p:txBody>
          <a:bodyPr/>
          <a:lstStyle/>
          <a:p>
            <a:r>
              <a:rPr lang="en-US" smtClean="0"/>
              <a:t>neighbor {</a:t>
            </a:r>
            <a:r>
              <a:rPr lang="en-US" b="0" i="1" smtClean="0"/>
              <a:t>ip-address</a:t>
            </a:r>
            <a:r>
              <a:rPr lang="en-US" smtClean="0"/>
              <a:t> | </a:t>
            </a:r>
            <a:r>
              <a:rPr lang="en-US" b="0" i="1" smtClean="0"/>
              <a:t>peer-group-name</a:t>
            </a:r>
            <a:r>
              <a:rPr lang="en-US" smtClean="0"/>
              <a:t>} password </a:t>
            </a:r>
            <a:r>
              <a:rPr lang="en-US" b="0" i="1" smtClean="0"/>
              <a:t>string</a:t>
            </a:r>
            <a:endParaRPr lang="en-US" b="0" i="1" dirty="0"/>
          </a:p>
        </p:txBody>
      </p:sp>
      <p:sp>
        <p:nvSpPr>
          <p:cNvPr id="7" name="Content Placeholder 6"/>
          <p:cNvSpPr>
            <a:spLocks noGrp="1"/>
          </p:cNvSpPr>
          <p:nvPr>
            <p:ph idx="12"/>
          </p:nvPr>
        </p:nvSpPr>
        <p:spPr/>
        <p:txBody>
          <a:bodyPr>
            <a:normAutofit lnSpcReduction="10000"/>
          </a:bodyPr>
          <a:lstStyle/>
          <a:p>
            <a:r>
              <a:rPr lang="en-US" smtClean="0"/>
              <a:t>This is the only command required to enable MD5 authentication.</a:t>
            </a:r>
          </a:p>
          <a:p>
            <a:r>
              <a:rPr lang="en-US" smtClean="0"/>
              <a:t>The </a:t>
            </a:r>
            <a:r>
              <a:rPr lang="en-US" i="1" smtClean="0">
                <a:latin typeface="Courier New" pitchFamily="49" charset="0"/>
                <a:cs typeface="Courier New" pitchFamily="49" charset="0"/>
              </a:rPr>
              <a:t>string</a:t>
            </a:r>
            <a:r>
              <a:rPr lang="en-US" smtClean="0"/>
              <a:t> value is:</a:t>
            </a:r>
          </a:p>
          <a:p>
            <a:pPr lvl="1"/>
            <a:r>
              <a:rPr lang="en-US" smtClean="0"/>
              <a:t>Case-sensitive password of up to 25 characters.</a:t>
            </a:r>
          </a:p>
          <a:p>
            <a:pPr lvl="1"/>
            <a:r>
              <a:rPr lang="en-US" smtClean="0"/>
              <a:t>The first character cannot be a number.</a:t>
            </a:r>
          </a:p>
          <a:p>
            <a:pPr lvl="1"/>
            <a:r>
              <a:rPr lang="en-US" smtClean="0"/>
              <a:t>The string can contain any alphanumeric characters, including spaces.</a:t>
            </a:r>
          </a:p>
          <a:p>
            <a:pPr lvl="1"/>
            <a:r>
              <a:rPr lang="en-US" smtClean="0"/>
              <a:t>You cannot specify a password in the format number-space-anything.</a:t>
            </a:r>
          </a:p>
          <a:p>
            <a:pPr lvl="1"/>
            <a:r>
              <a:rPr lang="en-US" smtClean="0"/>
              <a:t>The space after the number can cause authentication to fail.</a:t>
            </a:r>
            <a:endParaRPr lang="en-US"/>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bwMode="auto">
          <a:xfrm>
            <a:off x="2029473" y="4281344"/>
            <a:ext cx="3827231" cy="21448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7" name="Rectangle 26"/>
          <p:cNvSpPr/>
          <p:nvPr/>
        </p:nvSpPr>
        <p:spPr bwMode="auto">
          <a:xfrm>
            <a:off x="2009425" y="3202480"/>
            <a:ext cx="3827231" cy="21448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Configuring MD5 Authentication</a:t>
            </a:r>
            <a:endParaRPr lang="en-US" dirty="0"/>
          </a:p>
        </p:txBody>
      </p:sp>
      <p:sp>
        <p:nvSpPr>
          <p:cNvPr id="40" name="Text Placeholder 5"/>
          <p:cNvSpPr>
            <a:spLocks/>
          </p:cNvSpPr>
          <p:nvPr/>
        </p:nvSpPr>
        <p:spPr bwMode="auto">
          <a:xfrm>
            <a:off x="271384" y="2793999"/>
            <a:ext cx="8545238" cy="827506"/>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bgp 65000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10.64.0.2 remote-as 65500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10.64.0.2 password BGP-Pa55w0rd</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b="1" kern="0" dirty="0" smtClean="0">
              <a:latin typeface="Courier New" pitchFamily="49" charset="0"/>
            </a:endParaRPr>
          </a:p>
        </p:txBody>
      </p:sp>
      <p:sp>
        <p:nvSpPr>
          <p:cNvPr id="42" name="Text Placeholder 5"/>
          <p:cNvSpPr>
            <a:spLocks/>
          </p:cNvSpPr>
          <p:nvPr/>
        </p:nvSpPr>
        <p:spPr bwMode="auto">
          <a:xfrm>
            <a:off x="279400" y="3884895"/>
            <a:ext cx="8545238" cy="827506"/>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bgp 65500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10.64.0.1 </a:t>
            </a:r>
            <a:r>
              <a:rPr lang="en-US" sz="1200" b="1" kern="0" smtClean="0">
                <a:latin typeface="Courier New" pitchFamily="49" charset="0"/>
              </a:rPr>
              <a:t>remote-as 65000</a:t>
            </a:r>
            <a:endParaRPr lang="en-US" sz="1200" b="1" kern="0" dirty="0" smtClean="0">
              <a:latin typeface="Courier New" pitchFamily="49" charset="0"/>
            </a:endParaRP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10.64.0.1 password BGP-Pa55w0rd</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endParaRPr lang="en-US" sz="1200" b="1" kern="0" dirty="0" smtClean="0">
              <a:latin typeface="Courier New" pitchFamily="49" charset="0"/>
            </a:endParaRPr>
          </a:p>
        </p:txBody>
      </p:sp>
      <p:grpSp>
        <p:nvGrpSpPr>
          <p:cNvPr id="20" name="Group 19"/>
          <p:cNvGrpSpPr/>
          <p:nvPr/>
        </p:nvGrpSpPr>
        <p:grpSpPr>
          <a:xfrm>
            <a:off x="2058724" y="1204703"/>
            <a:ext cx="5017192" cy="1310786"/>
            <a:chOff x="2261920" y="1035373"/>
            <a:chExt cx="5017192" cy="1310786"/>
          </a:xfrm>
        </p:grpSpPr>
        <p:pic>
          <p:nvPicPr>
            <p:cNvPr id="38" name="Picture 88"/>
            <p:cNvPicPr>
              <a:picLocks noChangeAspect="1" noChangeArrowheads="1"/>
            </p:cNvPicPr>
            <p:nvPr/>
          </p:nvPicPr>
          <p:blipFill>
            <a:blip r:embed="rId3"/>
            <a:srcRect/>
            <a:stretch>
              <a:fillRect/>
            </a:stretch>
          </p:blipFill>
          <p:spPr bwMode="auto">
            <a:xfrm flipH="1">
              <a:off x="2261920" y="1091521"/>
              <a:ext cx="1888974" cy="1254638"/>
            </a:xfrm>
            <a:prstGeom prst="rect">
              <a:avLst/>
            </a:prstGeom>
            <a:noFill/>
            <a:ln w="9525" algn="ctr">
              <a:noFill/>
              <a:miter lim="800000"/>
              <a:headEnd/>
              <a:tailEnd/>
            </a:ln>
          </p:spPr>
        </p:pic>
        <p:pic>
          <p:nvPicPr>
            <p:cNvPr id="31" name="Picture 88"/>
            <p:cNvPicPr>
              <a:picLocks noChangeAspect="1" noChangeArrowheads="1"/>
            </p:cNvPicPr>
            <p:nvPr/>
          </p:nvPicPr>
          <p:blipFill>
            <a:blip r:embed="rId3"/>
            <a:srcRect/>
            <a:stretch>
              <a:fillRect/>
            </a:stretch>
          </p:blipFill>
          <p:spPr bwMode="auto">
            <a:xfrm>
              <a:off x="5438281" y="1035373"/>
              <a:ext cx="1840831" cy="1298754"/>
            </a:xfrm>
            <a:prstGeom prst="rect">
              <a:avLst/>
            </a:prstGeom>
            <a:noFill/>
            <a:ln w="9525" algn="ctr">
              <a:noFill/>
              <a:miter lim="800000"/>
              <a:headEnd/>
              <a:tailEnd/>
            </a:ln>
          </p:spPr>
        </p:pic>
        <p:sp>
          <p:nvSpPr>
            <p:cNvPr id="32" name="TextBox 31"/>
            <p:cNvSpPr txBox="1"/>
            <p:nvPr/>
          </p:nvSpPr>
          <p:spPr>
            <a:xfrm>
              <a:off x="5725169" y="1297939"/>
              <a:ext cx="1351942" cy="258532"/>
            </a:xfrm>
            <a:prstGeom prst="rect">
              <a:avLst/>
            </a:prstGeom>
            <a:noFill/>
          </p:spPr>
          <p:txBody>
            <a:bodyPr wrap="square" rtlCol="0">
              <a:spAutoFit/>
            </a:bodyPr>
            <a:lstStyle/>
            <a:p>
              <a:r>
                <a:rPr lang="en-US" sz="1200" b="1" dirty="0" smtClean="0"/>
                <a:t>AS 65500</a:t>
              </a:r>
              <a:endParaRPr lang="en-US" sz="1100" dirty="0"/>
            </a:p>
          </p:txBody>
        </p:sp>
        <p:pic>
          <p:nvPicPr>
            <p:cNvPr id="7" name="Picture 37"/>
            <p:cNvPicPr>
              <a:picLocks noChangeArrowheads="1"/>
            </p:cNvPicPr>
            <p:nvPr/>
          </p:nvPicPr>
          <p:blipFill>
            <a:blip r:embed="rId4"/>
            <a:srcRect/>
            <a:stretch>
              <a:fillRect/>
            </a:stretch>
          </p:blipFill>
          <p:spPr bwMode="auto">
            <a:xfrm>
              <a:off x="2726922" y="1642505"/>
              <a:ext cx="870351" cy="451691"/>
            </a:xfrm>
            <a:prstGeom prst="rect">
              <a:avLst/>
            </a:prstGeom>
            <a:noFill/>
            <a:ln w="9525">
              <a:noFill/>
              <a:miter lim="800000"/>
              <a:headEnd/>
              <a:tailEnd/>
            </a:ln>
          </p:spPr>
        </p:pic>
        <p:pic>
          <p:nvPicPr>
            <p:cNvPr id="8" name="Picture 37"/>
            <p:cNvPicPr>
              <a:picLocks noChangeArrowheads="1"/>
            </p:cNvPicPr>
            <p:nvPr/>
          </p:nvPicPr>
          <p:blipFill>
            <a:blip r:embed="rId4"/>
            <a:srcRect/>
            <a:stretch>
              <a:fillRect/>
            </a:stretch>
          </p:blipFill>
          <p:spPr bwMode="auto">
            <a:xfrm>
              <a:off x="5934598" y="1641490"/>
              <a:ext cx="870351" cy="451691"/>
            </a:xfrm>
            <a:prstGeom prst="rect">
              <a:avLst/>
            </a:prstGeom>
            <a:noFill/>
            <a:ln w="9525">
              <a:noFill/>
              <a:miter lim="800000"/>
              <a:headEnd/>
              <a:tailEnd/>
            </a:ln>
          </p:spPr>
        </p:pic>
        <p:sp>
          <p:nvSpPr>
            <p:cNvPr id="24" name="TextBox 23"/>
            <p:cNvSpPr txBox="1"/>
            <p:nvPr/>
          </p:nvSpPr>
          <p:spPr>
            <a:xfrm>
              <a:off x="3002355" y="1862842"/>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5" name="TextBox 24"/>
            <p:cNvSpPr txBox="1"/>
            <p:nvPr/>
          </p:nvSpPr>
          <p:spPr>
            <a:xfrm>
              <a:off x="6230253" y="185998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51" name="TextBox 50"/>
            <p:cNvSpPr txBox="1"/>
            <p:nvPr/>
          </p:nvSpPr>
          <p:spPr>
            <a:xfrm>
              <a:off x="4380061" y="1452739"/>
              <a:ext cx="945988" cy="160898"/>
            </a:xfrm>
            <a:prstGeom prst="rect">
              <a:avLst/>
            </a:prstGeom>
            <a:noFill/>
          </p:spPr>
          <p:txBody>
            <a:bodyPr wrap="square" lIns="0" tIns="0" rIns="0" bIns="0" rtlCol="0" anchor="ctr" anchorCtr="0">
              <a:noAutofit/>
            </a:bodyPr>
            <a:lstStyle/>
            <a:p>
              <a:endParaRPr lang="en-US" sz="1000" dirty="0"/>
            </a:p>
          </p:txBody>
        </p:sp>
        <p:sp>
          <p:nvSpPr>
            <p:cNvPr id="52" name="TextBox 51"/>
            <p:cNvSpPr txBox="1"/>
            <p:nvPr/>
          </p:nvSpPr>
          <p:spPr>
            <a:xfrm>
              <a:off x="4249654" y="1624460"/>
              <a:ext cx="1013551" cy="165253"/>
            </a:xfrm>
            <a:prstGeom prst="rect">
              <a:avLst/>
            </a:prstGeom>
            <a:noFill/>
          </p:spPr>
          <p:txBody>
            <a:bodyPr wrap="square" lIns="0" tIns="0" rIns="0" bIns="0" rtlCol="0" anchor="ctr" anchorCtr="0">
              <a:noAutofit/>
            </a:bodyPr>
            <a:lstStyle/>
            <a:p>
              <a:r>
                <a:rPr lang="en-US" sz="1050" dirty="0" smtClean="0"/>
                <a:t>10.64.0.0 /24</a:t>
              </a:r>
              <a:endParaRPr lang="en-US" sz="1050" dirty="0"/>
            </a:p>
          </p:txBody>
        </p:sp>
        <p:sp>
          <p:nvSpPr>
            <p:cNvPr id="53" name="TextBox 52"/>
            <p:cNvSpPr txBox="1"/>
            <p:nvPr/>
          </p:nvSpPr>
          <p:spPr>
            <a:xfrm>
              <a:off x="3650671" y="1671971"/>
              <a:ext cx="367861" cy="168853"/>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sp>
          <p:nvSpPr>
            <p:cNvPr id="54" name="TextBox 53"/>
            <p:cNvSpPr txBox="1"/>
            <p:nvPr/>
          </p:nvSpPr>
          <p:spPr>
            <a:xfrm>
              <a:off x="5756024" y="1679984"/>
              <a:ext cx="544315" cy="179554"/>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sp>
          <p:nvSpPr>
            <p:cNvPr id="39" name="TextBox 38"/>
            <p:cNvSpPr txBox="1"/>
            <p:nvPr/>
          </p:nvSpPr>
          <p:spPr>
            <a:xfrm>
              <a:off x="2580801" y="1317987"/>
              <a:ext cx="1351942" cy="258532"/>
            </a:xfrm>
            <a:prstGeom prst="rect">
              <a:avLst/>
            </a:prstGeom>
            <a:noFill/>
          </p:spPr>
          <p:txBody>
            <a:bodyPr wrap="square" rtlCol="0">
              <a:spAutoFit/>
            </a:bodyPr>
            <a:lstStyle/>
            <a:p>
              <a:r>
                <a:rPr lang="en-US" sz="1200" b="1" dirty="0" smtClean="0"/>
                <a:t>AS 65000</a:t>
              </a:r>
              <a:endParaRPr lang="en-US" sz="1100" dirty="0"/>
            </a:p>
          </p:txBody>
        </p:sp>
        <p:cxnSp>
          <p:nvCxnSpPr>
            <p:cNvPr id="44" name="Straight Connector 43"/>
            <p:cNvCxnSpPr>
              <a:stCxn id="7" idx="3"/>
              <a:endCxn id="8" idx="1"/>
            </p:cNvCxnSpPr>
            <p:nvPr/>
          </p:nvCxnSpPr>
          <p:spPr bwMode="auto">
            <a:xfrm flipV="1">
              <a:off x="3597273" y="1867336"/>
              <a:ext cx="2337325" cy="1015"/>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gr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MD5 Configuration Problems</a:t>
            </a:r>
            <a:endParaRPr lang="en-US" dirty="0"/>
          </a:p>
        </p:txBody>
      </p:sp>
      <p:sp>
        <p:nvSpPr>
          <p:cNvPr id="3" name="Content Placeholder 2"/>
          <p:cNvSpPr>
            <a:spLocks noGrp="1"/>
          </p:cNvSpPr>
          <p:nvPr>
            <p:ph idx="1"/>
          </p:nvPr>
        </p:nvSpPr>
        <p:spPr/>
        <p:txBody>
          <a:bodyPr/>
          <a:lstStyle/>
          <a:p>
            <a:r>
              <a:rPr lang="en-US" dirty="0" smtClean="0"/>
              <a:t>If a router has a password configured for a neighbor, but the neighbor router does not have a password configured, the following message will appear on the console </a:t>
            </a:r>
            <a:r>
              <a:rPr lang="en-US" smtClean="0"/>
              <a:t>screen:</a:t>
            </a:r>
          </a:p>
          <a:p>
            <a:pPr marL="236538" lvl="1" indent="-11113">
              <a:buNone/>
            </a:pPr>
            <a:r>
              <a:rPr lang="en-US" smtClean="0">
                <a:latin typeface="Courier New" pitchFamily="49" charset="0"/>
              </a:rPr>
              <a:t>%TCP-6-BADAUTH: No MD5 digest from 10.1.0.2(179) to 10.1.0.1(20236)</a:t>
            </a:r>
            <a:endParaRPr lang="en-US" dirty="0" smtClean="0"/>
          </a:p>
          <a:p>
            <a:r>
              <a:rPr lang="en-US" smtClean="0"/>
              <a:t>Similarly</a:t>
            </a:r>
            <a:r>
              <a:rPr lang="en-US" dirty="0" smtClean="0"/>
              <a:t>, if the two routers have different passwords configured, the following will appear:</a:t>
            </a:r>
          </a:p>
          <a:p>
            <a:pPr marL="236538" lvl="1" indent="-11113">
              <a:buNone/>
            </a:pPr>
            <a:r>
              <a:rPr lang="en-US" smtClean="0">
                <a:latin typeface="Courier New" pitchFamily="49" charset="0"/>
              </a:rPr>
              <a:t>%TCP-6-BADAUTH: Invalid MD5 digest from 10.1.0.1(12293) to 10.1.0.2(179)</a:t>
            </a:r>
            <a:endParaRPr lang="en-US" dirty="0" smtClean="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946" name="Rectangle 2"/>
          <p:cNvSpPr>
            <a:spLocks noGrp="1" noChangeArrowheads="1"/>
          </p:cNvSpPr>
          <p:nvPr>
            <p:ph type="title"/>
          </p:nvPr>
        </p:nvSpPr>
        <p:spPr/>
        <p:txBody>
          <a:bodyPr/>
          <a:lstStyle/>
          <a:p>
            <a:r>
              <a:rPr lang="en-US" dirty="0" smtClean="0"/>
              <a:t>Clearing the BGP Session</a:t>
            </a:r>
            <a:endParaRPr lang="en-US" dirty="0"/>
          </a:p>
        </p:txBody>
      </p:sp>
      <p:sp>
        <p:nvSpPr>
          <p:cNvPr id="850947" name="Rectangle 3"/>
          <p:cNvSpPr>
            <a:spLocks noGrp="1" noChangeArrowheads="1"/>
          </p:cNvSpPr>
          <p:nvPr>
            <p:ph idx="1"/>
          </p:nvPr>
        </p:nvSpPr>
        <p:spPr/>
        <p:txBody>
          <a:bodyPr>
            <a:normAutofit/>
          </a:bodyPr>
          <a:lstStyle/>
          <a:p>
            <a:r>
              <a:rPr lang="en-US" dirty="0" smtClean="0"/>
              <a:t>When </a:t>
            </a:r>
            <a:r>
              <a:rPr lang="en-US" smtClean="0"/>
              <a:t>policies such </a:t>
            </a:r>
            <a:r>
              <a:rPr lang="en-US" dirty="0" smtClean="0"/>
              <a:t>as access lists or attributes are changed, the Cisco IOS applies changes on only those updates received or sent </a:t>
            </a:r>
            <a:r>
              <a:rPr lang="en-US" i="1" dirty="0" smtClean="0"/>
              <a:t>after </a:t>
            </a:r>
            <a:r>
              <a:rPr lang="en-US" dirty="0" smtClean="0"/>
              <a:t>and not existing routes in the BGP and routing tables</a:t>
            </a:r>
            <a:r>
              <a:rPr lang="en-US" i="1" dirty="0" smtClean="0"/>
              <a:t>.</a:t>
            </a:r>
          </a:p>
          <a:p>
            <a:pPr lvl="1"/>
            <a:r>
              <a:rPr lang="en-US" dirty="0" smtClean="0"/>
              <a:t>It can take a long time for the policy to be applied to all networks. </a:t>
            </a:r>
          </a:p>
          <a:p>
            <a:r>
              <a:rPr lang="en-US" dirty="0" smtClean="0"/>
              <a:t>There are three ways to ensure that the policy change is immediately applied to all affected prefixes and paths.</a:t>
            </a:r>
          </a:p>
          <a:p>
            <a:pPr lvl="1"/>
            <a:r>
              <a:rPr lang="en-US" dirty="0" smtClean="0"/>
              <a:t>Hard reset</a:t>
            </a:r>
          </a:p>
          <a:p>
            <a:pPr lvl="1"/>
            <a:r>
              <a:rPr lang="en-US" dirty="0" smtClean="0"/>
              <a:t>Soft reset (outbound and inbound)</a:t>
            </a:r>
          </a:p>
          <a:p>
            <a:pPr lvl="1"/>
            <a:r>
              <a:rPr lang="en-US" dirty="0" smtClean="0"/>
              <a:t>Route refresh</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6483" name="Rectangle 3"/>
          <p:cNvSpPr>
            <a:spLocks noGrp="1" noChangeArrowheads="1"/>
          </p:cNvSpPr>
          <p:nvPr>
            <p:ph type="title"/>
          </p:nvPr>
        </p:nvSpPr>
        <p:spPr/>
        <p:txBody>
          <a:bodyPr/>
          <a:lstStyle/>
          <a:p>
            <a:r>
              <a:rPr lang="en-US" dirty="0" smtClean="0"/>
              <a:t>Peers = Neighbors</a:t>
            </a:r>
            <a:endParaRPr lang="en-US" dirty="0"/>
          </a:p>
        </p:txBody>
      </p:sp>
      <p:sp>
        <p:nvSpPr>
          <p:cNvPr id="916484" name="Rectangle 4"/>
          <p:cNvSpPr>
            <a:spLocks noGrp="1" noChangeArrowheads="1"/>
          </p:cNvSpPr>
          <p:nvPr>
            <p:ph idx="1"/>
          </p:nvPr>
        </p:nvSpPr>
        <p:spPr/>
        <p:txBody>
          <a:bodyPr/>
          <a:lstStyle/>
          <a:p>
            <a:r>
              <a:rPr lang="en-US" dirty="0" smtClean="0"/>
              <a:t>A “BGP peer,” also known as a “BGP neighbor,” is a specific term that is used for BGP speakers that have established a neighbor relationship.  </a:t>
            </a:r>
          </a:p>
          <a:p>
            <a:r>
              <a:rPr lang="en-US" dirty="0" smtClean="0"/>
              <a:t>Any two routers that have formed a TCP connection to exchange BGP routing information are called BGP peers or BGP neighbors.</a:t>
            </a:r>
            <a:endParaRPr lang="en-US" dirty="0"/>
          </a:p>
        </p:txBody>
      </p:sp>
    </p:spTree>
  </p:cSld>
  <p:clrMapOvr>
    <a:masterClrMapping/>
  </p:clrMapOvr>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Hard Reset of BGP Sessions</a:t>
            </a:r>
            <a:endParaRPr lang="en-US" dirty="0"/>
          </a:p>
        </p:txBody>
      </p:sp>
      <p:sp>
        <p:nvSpPr>
          <p:cNvPr id="13" name="Content Placeholder 12"/>
          <p:cNvSpPr>
            <a:spLocks noGrp="1"/>
          </p:cNvSpPr>
          <p:nvPr>
            <p:ph idx="1"/>
          </p:nvPr>
        </p:nvSpPr>
        <p:spPr/>
        <p:txBody>
          <a:bodyPr>
            <a:normAutofit lnSpcReduction="10000"/>
          </a:bodyPr>
          <a:lstStyle/>
          <a:p>
            <a:r>
              <a:rPr lang="en-US" smtClean="0"/>
              <a:t>Reset all BGP connections with this router.</a:t>
            </a:r>
          </a:p>
          <a:p>
            <a:endParaRPr lang="en-US" dirty="0"/>
          </a:p>
        </p:txBody>
      </p:sp>
      <p:sp>
        <p:nvSpPr>
          <p:cNvPr id="14" name="Text Placeholder 13"/>
          <p:cNvSpPr>
            <a:spLocks noGrp="1"/>
          </p:cNvSpPr>
          <p:nvPr>
            <p:ph type="body" sz="quarter" idx="10"/>
          </p:nvPr>
        </p:nvSpPr>
        <p:spPr/>
        <p:txBody>
          <a:bodyPr/>
          <a:lstStyle/>
          <a:p>
            <a:r>
              <a:rPr lang="en-US" smtClean="0"/>
              <a:t>Router#</a:t>
            </a:r>
            <a:endParaRPr lang="en-US" dirty="0"/>
          </a:p>
        </p:txBody>
      </p:sp>
      <p:sp>
        <p:nvSpPr>
          <p:cNvPr id="15" name="Text Placeholder 14"/>
          <p:cNvSpPr>
            <a:spLocks noGrp="1"/>
          </p:cNvSpPr>
          <p:nvPr>
            <p:ph type="body" sz="quarter" idx="11"/>
          </p:nvPr>
        </p:nvSpPr>
        <p:spPr/>
        <p:txBody>
          <a:bodyPr/>
          <a:lstStyle/>
          <a:p>
            <a:r>
              <a:rPr lang="en-US" smtClean="0"/>
              <a:t>clear ip bgp {* | </a:t>
            </a:r>
            <a:r>
              <a:rPr lang="en-US" b="0" i="1" smtClean="0"/>
              <a:t>neighbor-address</a:t>
            </a:r>
            <a:r>
              <a:rPr lang="en-US" smtClean="0"/>
              <a:t>} </a:t>
            </a:r>
            <a:endParaRPr lang="en-US" dirty="0"/>
          </a:p>
        </p:txBody>
      </p:sp>
      <p:sp>
        <p:nvSpPr>
          <p:cNvPr id="7" name="Content Placeholder 6"/>
          <p:cNvSpPr>
            <a:spLocks noGrp="1"/>
          </p:cNvSpPr>
          <p:nvPr>
            <p:ph idx="12"/>
          </p:nvPr>
        </p:nvSpPr>
        <p:spPr/>
        <p:txBody>
          <a:bodyPr/>
          <a:lstStyle/>
          <a:p>
            <a:r>
              <a:rPr lang="en-US" smtClean="0"/>
              <a:t>Entire BGP forwarding table is discarded.</a:t>
            </a:r>
          </a:p>
          <a:p>
            <a:r>
              <a:rPr lang="en-US" smtClean="0"/>
              <a:t>BGP session makes the transition from established to idle; everything must be relearned.</a:t>
            </a:r>
          </a:p>
          <a:p>
            <a:r>
              <a:rPr lang="en-US" smtClean="0"/>
              <a:t>When the </a:t>
            </a:r>
            <a:r>
              <a:rPr lang="en-US" i="1" smtClean="0">
                <a:latin typeface="Courier New" pitchFamily="49" charset="0"/>
                <a:cs typeface="Courier New" pitchFamily="49" charset="0"/>
              </a:rPr>
              <a:t>neighbor-address</a:t>
            </a:r>
            <a:r>
              <a:rPr lang="en-US" smtClean="0"/>
              <a:t> value is used, it resets only a single neighbor and BGP session. Everything from this neighbor must be relearned.</a:t>
            </a:r>
          </a:p>
          <a:p>
            <a:pPr lvl="1"/>
            <a:r>
              <a:rPr lang="en-US" smtClean="0"/>
              <a:t>It is less severe than </a:t>
            </a:r>
            <a:r>
              <a:rPr lang="en-US" b="1" smtClean="0">
                <a:latin typeface="Courier New" pitchFamily="49" charset="0"/>
                <a:cs typeface="Courier New" pitchFamily="49" charset="0"/>
              </a:rPr>
              <a:t>clear ip bgp *.</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Soft Reset Outbound</a:t>
            </a:r>
            <a:endParaRPr lang="en-US" dirty="0"/>
          </a:p>
        </p:txBody>
      </p:sp>
      <p:sp>
        <p:nvSpPr>
          <p:cNvPr id="13" name="Content Placeholder 12"/>
          <p:cNvSpPr>
            <a:spLocks noGrp="1"/>
          </p:cNvSpPr>
          <p:nvPr>
            <p:ph idx="1"/>
          </p:nvPr>
        </p:nvSpPr>
        <p:spPr/>
        <p:txBody>
          <a:bodyPr>
            <a:normAutofit lnSpcReduction="10000"/>
          </a:bodyPr>
          <a:lstStyle/>
          <a:p>
            <a:r>
              <a:rPr lang="en-US" smtClean="0"/>
              <a:t>Resets all BGP connections without loss of routes.</a:t>
            </a:r>
          </a:p>
          <a:p>
            <a:endParaRPr lang="en-US" dirty="0"/>
          </a:p>
        </p:txBody>
      </p:sp>
      <p:sp>
        <p:nvSpPr>
          <p:cNvPr id="14" name="Text Placeholder 13"/>
          <p:cNvSpPr>
            <a:spLocks noGrp="1"/>
          </p:cNvSpPr>
          <p:nvPr>
            <p:ph type="body" sz="quarter" idx="10"/>
          </p:nvPr>
        </p:nvSpPr>
        <p:spPr/>
        <p:txBody>
          <a:bodyPr/>
          <a:lstStyle/>
          <a:p>
            <a:r>
              <a:rPr lang="en-US" smtClean="0"/>
              <a:t>Router#</a:t>
            </a:r>
            <a:endParaRPr lang="en-US" dirty="0"/>
          </a:p>
        </p:txBody>
      </p:sp>
      <p:sp>
        <p:nvSpPr>
          <p:cNvPr id="15" name="Text Placeholder 14"/>
          <p:cNvSpPr>
            <a:spLocks noGrp="1"/>
          </p:cNvSpPr>
          <p:nvPr>
            <p:ph type="body" sz="quarter" idx="11"/>
          </p:nvPr>
        </p:nvSpPr>
        <p:spPr/>
        <p:txBody>
          <a:bodyPr/>
          <a:lstStyle/>
          <a:p>
            <a:r>
              <a:rPr lang="en-US" smtClean="0"/>
              <a:t>clear ip bgp {* | </a:t>
            </a:r>
            <a:r>
              <a:rPr lang="en-US" b="0" i="1" smtClean="0"/>
              <a:t>neighbor-address</a:t>
            </a:r>
            <a:r>
              <a:rPr lang="en-US" smtClean="0"/>
              <a:t>} [soft out]</a:t>
            </a:r>
            <a:endParaRPr lang="en-GB" dirty="0" smtClean="0"/>
          </a:p>
        </p:txBody>
      </p:sp>
      <p:sp>
        <p:nvSpPr>
          <p:cNvPr id="7" name="Content Placeholder 6"/>
          <p:cNvSpPr>
            <a:spLocks noGrp="1"/>
          </p:cNvSpPr>
          <p:nvPr>
            <p:ph idx="12"/>
          </p:nvPr>
        </p:nvSpPr>
        <p:spPr/>
        <p:txBody>
          <a:bodyPr>
            <a:normAutofit lnSpcReduction="10000"/>
          </a:bodyPr>
          <a:lstStyle/>
          <a:p>
            <a:r>
              <a:rPr lang="en-US" smtClean="0"/>
              <a:t>The connection remains established and the command does not reset the BGP session.</a:t>
            </a:r>
          </a:p>
          <a:p>
            <a:pPr lvl="1"/>
            <a:r>
              <a:rPr lang="en-US" smtClean="0"/>
              <a:t>Instead the router creates a new update and sends the whole table to the specified neighbors. </a:t>
            </a:r>
          </a:p>
          <a:p>
            <a:r>
              <a:rPr lang="en-US" smtClean="0"/>
              <a:t>This update includes withdrawal commands for networks that the neighbor will not see anymore based on the new outbound policy.</a:t>
            </a:r>
          </a:p>
          <a:p>
            <a:r>
              <a:rPr lang="en-US" smtClean="0"/>
              <a:t>This option is highly recommended when you are changing outbound policy.</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Soft Reset Inbound: Method #1</a:t>
            </a:r>
            <a:endParaRPr lang="en-US" dirty="0"/>
          </a:p>
        </p:txBody>
      </p:sp>
      <p:sp>
        <p:nvSpPr>
          <p:cNvPr id="13" name="Content Placeholder 12"/>
          <p:cNvSpPr>
            <a:spLocks noGrp="1"/>
          </p:cNvSpPr>
          <p:nvPr>
            <p:ph idx="1"/>
          </p:nvPr>
        </p:nvSpPr>
        <p:spPr/>
        <p:txBody>
          <a:bodyPr>
            <a:normAutofit lnSpcReduction="10000"/>
          </a:bodyPr>
          <a:lstStyle/>
          <a:p>
            <a:r>
              <a:rPr lang="en-US" sz="2200" dirty="0" smtClean="0"/>
              <a:t>Two commands are required.</a:t>
            </a:r>
          </a:p>
          <a:p>
            <a:endParaRPr lang="en-US" sz="2200" dirty="0"/>
          </a:p>
        </p:txBody>
      </p:sp>
      <p:sp>
        <p:nvSpPr>
          <p:cNvPr id="14" name="Text Placeholder 13"/>
          <p:cNvSpPr>
            <a:spLocks noGrp="1"/>
          </p:cNvSpPr>
          <p:nvPr>
            <p:ph type="body" sz="quarter" idx="10"/>
          </p:nvPr>
        </p:nvSpPr>
        <p:spPr/>
        <p:txBody>
          <a:bodyPr>
            <a:normAutofit/>
          </a:bodyPr>
          <a:lstStyle/>
          <a:p>
            <a:r>
              <a:rPr lang="en-US" sz="1800" dirty="0" smtClean="0"/>
              <a:t>Router(config-router)#</a:t>
            </a:r>
            <a:endParaRPr lang="en-US" sz="1800" dirty="0"/>
          </a:p>
        </p:txBody>
      </p:sp>
      <p:sp>
        <p:nvSpPr>
          <p:cNvPr id="15" name="Text Placeholder 14"/>
          <p:cNvSpPr>
            <a:spLocks noGrp="1"/>
          </p:cNvSpPr>
          <p:nvPr>
            <p:ph type="body" sz="quarter" idx="11"/>
          </p:nvPr>
        </p:nvSpPr>
        <p:spPr>
          <a:xfrm>
            <a:off x="615326" y="2137491"/>
            <a:ext cx="7745412" cy="437267"/>
          </a:xfrm>
        </p:spPr>
        <p:txBody>
          <a:bodyPr>
            <a:normAutofit/>
          </a:bodyPr>
          <a:lstStyle/>
          <a:p>
            <a:r>
              <a:rPr lang="en-US" sz="1800" dirty="0" smtClean="0"/>
              <a:t>neighbor {</a:t>
            </a:r>
            <a:r>
              <a:rPr lang="en-US" sz="1800" b="0" i="1" dirty="0" smtClean="0"/>
              <a:t>ip-address</a:t>
            </a:r>
            <a:r>
              <a:rPr lang="en-US" sz="1800" i="1" dirty="0" smtClean="0"/>
              <a:t>} </a:t>
            </a:r>
            <a:r>
              <a:rPr lang="en-US" sz="1800" dirty="0" smtClean="0"/>
              <a:t>soft-reconfiguration inbound</a:t>
            </a:r>
            <a:endParaRPr lang="en-GB" sz="1800" dirty="0" smtClean="0"/>
          </a:p>
        </p:txBody>
      </p:sp>
      <p:sp>
        <p:nvSpPr>
          <p:cNvPr id="16" name="Rectangle 15"/>
          <p:cNvSpPr/>
          <p:nvPr/>
        </p:nvSpPr>
        <p:spPr>
          <a:xfrm>
            <a:off x="266699" y="2598806"/>
            <a:ext cx="8487008" cy="1446550"/>
          </a:xfrm>
          <a:prstGeom prst="rect">
            <a:avLst/>
          </a:prstGeom>
        </p:spPr>
        <p:txBody>
          <a:bodyPr wrap="square">
            <a:spAutoFit/>
          </a:bodyPr>
          <a:lstStyle/>
          <a:p>
            <a:pPr marL="236538" lvl="1" indent="-236538" algn="l" defTabSz="814388" eaLnBrk="1" hangingPunct="1">
              <a:lnSpc>
                <a:spcPct val="100000"/>
              </a:lnSpc>
              <a:spcBef>
                <a:spcPts val="0"/>
              </a:spcBef>
              <a:buClr>
                <a:srgbClr val="708CA1"/>
              </a:buClr>
              <a:buFont typeface="Wingdings" pitchFamily="2" charset="2"/>
              <a:buChar char="§"/>
            </a:pPr>
            <a:r>
              <a:rPr lang="en-US" sz="2200" dirty="0" smtClean="0">
                <a:latin typeface="+mn-lt"/>
              </a:rPr>
              <a:t>Use this command when changes need to be made without forcing the other side to resend everything.</a:t>
            </a:r>
          </a:p>
          <a:p>
            <a:pPr marL="236538" lvl="1" indent="-236538" algn="l" defTabSz="814388" eaLnBrk="1" hangingPunct="1">
              <a:lnSpc>
                <a:spcPct val="100000"/>
              </a:lnSpc>
              <a:spcBef>
                <a:spcPts val="0"/>
              </a:spcBef>
              <a:buClr>
                <a:srgbClr val="708CA1"/>
              </a:buClr>
              <a:buFont typeface="Wingdings" pitchFamily="2" charset="2"/>
              <a:buChar char="§"/>
            </a:pPr>
            <a:r>
              <a:rPr lang="en-US" sz="2200" dirty="0" smtClean="0">
                <a:latin typeface="+mn-lt"/>
              </a:rPr>
              <a:t>It causes the BGP router to retain an unfiltered table of what a neighbor had sent but can be memory intensive. </a:t>
            </a:r>
          </a:p>
        </p:txBody>
      </p:sp>
      <p:sp>
        <p:nvSpPr>
          <p:cNvPr id="7" name="Text Placeholder 13"/>
          <p:cNvSpPr txBox="1">
            <a:spLocks/>
          </p:cNvSpPr>
          <p:nvPr/>
        </p:nvSpPr>
        <p:spPr bwMode="auto">
          <a:xfrm>
            <a:off x="613533" y="4110299"/>
            <a:ext cx="7745412" cy="377078"/>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None/>
              <a:tabLst/>
              <a:defRPr/>
            </a:pPr>
            <a:r>
              <a:rPr kumimoji="0" lang="en-US" sz="1800" b="0" i="0" u="none" strike="noStrike" kern="0" cap="none" spc="0" normalizeH="0" baseline="0" noProof="0" dirty="0" smtClean="0">
                <a:ln>
                  <a:noFill/>
                </a:ln>
                <a:solidFill>
                  <a:schemeClr val="tx1"/>
                </a:solidFill>
                <a:effectLst/>
                <a:uLnTx/>
                <a:uFillTx/>
                <a:latin typeface="Courier New" pitchFamily="49" charset="0"/>
                <a:ea typeface="+mn-ea"/>
                <a:cs typeface="Courier New" pitchFamily="49" charset="0"/>
              </a:rPr>
              <a:t>Router#</a:t>
            </a:r>
            <a:endParaRPr kumimoji="0" lang="en-US" sz="1800" b="0" i="0" u="none" strike="noStrike" kern="0" cap="none" spc="0" normalizeH="0" baseline="0" noProof="0" dirty="0">
              <a:ln>
                <a:noFill/>
              </a:ln>
              <a:solidFill>
                <a:schemeClr val="tx1"/>
              </a:solidFill>
              <a:effectLst/>
              <a:uLnTx/>
              <a:uFillTx/>
              <a:latin typeface="Courier New" pitchFamily="49" charset="0"/>
              <a:ea typeface="+mn-ea"/>
              <a:cs typeface="Courier New" pitchFamily="49" charset="0"/>
            </a:endParaRPr>
          </a:p>
        </p:txBody>
      </p:sp>
      <p:sp>
        <p:nvSpPr>
          <p:cNvPr id="8" name="Text Placeholder 14"/>
          <p:cNvSpPr txBox="1">
            <a:spLocks/>
          </p:cNvSpPr>
          <p:nvPr/>
        </p:nvSpPr>
        <p:spPr bwMode="auto">
          <a:xfrm>
            <a:off x="615326" y="4570185"/>
            <a:ext cx="7745412" cy="437267"/>
          </a:xfrm>
          <a:prstGeom prst="rect">
            <a:avLst/>
          </a:prstGeom>
          <a:noFill/>
          <a:ln w="28575" algn="ctr">
            <a:solidFill>
              <a:schemeClr val="tx1"/>
            </a:solidFill>
            <a:miter lim="800000"/>
            <a:headEnd/>
            <a:tailEnd/>
          </a:ln>
        </p:spPr>
        <p:txBody>
          <a:bodyPr vert="horz" wrap="square" lIns="82124" tIns="41061" rIns="82124" bIns="41061" numCol="1" anchor="t" anchorCtr="0" compatLnSpc="1">
            <a:prstTxWarp prst="textNoShape">
              <a:avLst/>
            </a:prstTxWarp>
            <a:normAutofit/>
          </a:bodyPr>
          <a:lstStyle/>
          <a:p>
            <a:pPr marL="236538" lvl="0" indent="-236538" algn="l" defTabSz="814388" eaLnBrk="1" hangingPunct="1">
              <a:lnSpc>
                <a:spcPct val="95000"/>
              </a:lnSpc>
              <a:spcBef>
                <a:spcPct val="50000"/>
              </a:spcBef>
              <a:buClr>
                <a:srgbClr val="708CA1"/>
              </a:buClr>
            </a:pPr>
            <a:r>
              <a:rPr lang="en-US" sz="1800" b="1" kern="0" dirty="0" smtClean="0">
                <a:latin typeface="Courier New" pitchFamily="49" charset="0"/>
                <a:cs typeface="Courier New" pitchFamily="49" charset="0"/>
              </a:rPr>
              <a:t>clear ip bgp {* |</a:t>
            </a:r>
            <a:r>
              <a:rPr lang="en-US" sz="1800" i="1" kern="0" dirty="0" smtClean="0">
                <a:latin typeface="Courier New" pitchFamily="49" charset="0"/>
                <a:cs typeface="Courier New" pitchFamily="49" charset="0"/>
              </a:rPr>
              <a:t> neighbor-address</a:t>
            </a:r>
            <a:r>
              <a:rPr lang="en-US" sz="1800" b="1" kern="0" dirty="0" smtClean="0">
                <a:latin typeface="Courier New" pitchFamily="49" charset="0"/>
                <a:cs typeface="Courier New" pitchFamily="49" charset="0"/>
              </a:rPr>
              <a:t>} [soft in]</a:t>
            </a:r>
          </a:p>
        </p:txBody>
      </p:sp>
      <p:sp>
        <p:nvSpPr>
          <p:cNvPr id="9" name="Rectangle 8"/>
          <p:cNvSpPr/>
          <p:nvPr/>
        </p:nvSpPr>
        <p:spPr>
          <a:xfrm>
            <a:off x="266699" y="5019468"/>
            <a:ext cx="8487008" cy="1107996"/>
          </a:xfrm>
          <a:prstGeom prst="rect">
            <a:avLst/>
          </a:prstGeom>
        </p:spPr>
        <p:txBody>
          <a:bodyPr wrap="square">
            <a:spAutoFit/>
          </a:bodyPr>
          <a:lstStyle/>
          <a:p>
            <a:pPr marL="236538" lvl="1" indent="-236538" algn="l" defTabSz="814388" eaLnBrk="1" hangingPunct="1">
              <a:lnSpc>
                <a:spcPct val="100000"/>
              </a:lnSpc>
              <a:spcBef>
                <a:spcPts val="0"/>
              </a:spcBef>
              <a:buClr>
                <a:srgbClr val="708CA1"/>
              </a:buClr>
              <a:buFont typeface="Wingdings" pitchFamily="2" charset="2"/>
              <a:buChar char="§"/>
            </a:pPr>
            <a:r>
              <a:rPr lang="en-US" sz="2200" dirty="0" smtClean="0">
                <a:latin typeface="+mn-lt"/>
              </a:rPr>
              <a:t>Causes the router to use the stored unfiltered table to generate new inbound updates and the new results are placed in the BGP forwarding database. </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Soft Reset Inbound: Method #2</a:t>
            </a:r>
            <a:endParaRPr lang="en-US" dirty="0"/>
          </a:p>
        </p:txBody>
      </p:sp>
      <p:sp>
        <p:nvSpPr>
          <p:cNvPr id="13" name="Content Placeholder 12"/>
          <p:cNvSpPr>
            <a:spLocks noGrp="1"/>
          </p:cNvSpPr>
          <p:nvPr>
            <p:ph idx="1"/>
          </p:nvPr>
        </p:nvSpPr>
        <p:spPr/>
        <p:txBody>
          <a:bodyPr>
            <a:normAutofit lnSpcReduction="10000"/>
          </a:bodyPr>
          <a:lstStyle/>
          <a:p>
            <a:r>
              <a:rPr lang="en-US" smtClean="0"/>
              <a:t>Also called route refresh. </a:t>
            </a:r>
          </a:p>
          <a:p>
            <a:endParaRPr lang="en-US" dirty="0"/>
          </a:p>
        </p:txBody>
      </p:sp>
      <p:sp>
        <p:nvSpPr>
          <p:cNvPr id="14" name="Text Placeholder 13"/>
          <p:cNvSpPr>
            <a:spLocks noGrp="1"/>
          </p:cNvSpPr>
          <p:nvPr>
            <p:ph type="body" sz="quarter" idx="10"/>
          </p:nvPr>
        </p:nvSpPr>
        <p:spPr/>
        <p:txBody>
          <a:bodyPr/>
          <a:lstStyle/>
          <a:p>
            <a:r>
              <a:rPr lang="en-US" smtClean="0"/>
              <a:t>Router#</a:t>
            </a:r>
            <a:endParaRPr lang="en-US" dirty="0"/>
          </a:p>
        </p:txBody>
      </p:sp>
      <p:sp>
        <p:nvSpPr>
          <p:cNvPr id="15" name="Text Placeholder 14"/>
          <p:cNvSpPr>
            <a:spLocks noGrp="1"/>
          </p:cNvSpPr>
          <p:nvPr>
            <p:ph type="body" sz="quarter" idx="11"/>
          </p:nvPr>
        </p:nvSpPr>
        <p:spPr/>
        <p:txBody>
          <a:bodyPr/>
          <a:lstStyle/>
          <a:p>
            <a:pPr lvl="0"/>
            <a:r>
              <a:rPr lang="en-US" smtClean="0"/>
              <a:t>clear ip bgp {* | </a:t>
            </a:r>
            <a:r>
              <a:rPr lang="en-US" b="0" i="1" smtClean="0"/>
              <a:t>neighbor-address</a:t>
            </a:r>
            <a:r>
              <a:rPr lang="en-US" smtClean="0"/>
              <a:t>} [soft in | in]</a:t>
            </a:r>
            <a:endParaRPr lang="en-US" dirty="0" smtClean="0"/>
          </a:p>
        </p:txBody>
      </p:sp>
      <p:sp>
        <p:nvSpPr>
          <p:cNvPr id="7" name="Content Placeholder 6"/>
          <p:cNvSpPr>
            <a:spLocks noGrp="1"/>
          </p:cNvSpPr>
          <p:nvPr>
            <p:ph idx="12"/>
          </p:nvPr>
        </p:nvSpPr>
        <p:spPr/>
        <p:txBody>
          <a:bodyPr/>
          <a:lstStyle/>
          <a:p>
            <a:r>
              <a:rPr lang="en-US" smtClean="0"/>
              <a:t>This dynamically soft resets inbound updates.</a:t>
            </a:r>
          </a:p>
          <a:p>
            <a:r>
              <a:rPr lang="en-US" smtClean="0"/>
              <a:t>Unlike method #1, this method requires no preconfiguration and requires significantly less memory. </a:t>
            </a: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8"/>
          <p:cNvSpPr>
            <a:spLocks noGrp="1" noChangeArrowheads="1"/>
          </p:cNvSpPr>
          <p:nvPr>
            <p:ph type="title"/>
          </p:nvPr>
        </p:nvSpPr>
        <p:spPr/>
        <p:txBody>
          <a:bodyPr/>
          <a:lstStyle/>
          <a:p>
            <a:r>
              <a:rPr lang="en-US" dirty="0" smtClean="0"/>
              <a:t>Monitoring Received BGP Routes</a:t>
            </a:r>
          </a:p>
        </p:txBody>
      </p:sp>
      <p:graphicFrame>
        <p:nvGraphicFramePr>
          <p:cNvPr id="5" name="Content Placeholder 4"/>
          <p:cNvGraphicFramePr>
            <a:graphicFrameLocks noGrp="1"/>
          </p:cNvGraphicFramePr>
          <p:nvPr>
            <p:ph idx="1"/>
          </p:nvPr>
        </p:nvGraphicFramePr>
        <p:xfrm>
          <a:off x="279400" y="1182688"/>
          <a:ext cx="8537054" cy="3499039"/>
        </p:xfrm>
        <a:graphic>
          <a:graphicData uri="http://schemas.openxmlformats.org/drawingml/2006/table">
            <a:tbl>
              <a:tblPr firstRow="1" bandRow="1">
                <a:tableStyleId>{5C22544A-7EE6-4342-B048-85BDC9FD1C3A}</a:tableStyleId>
              </a:tblPr>
              <a:tblGrid>
                <a:gridCol w="3739147"/>
                <a:gridCol w="4797907"/>
              </a:tblGrid>
              <a:tr h="519739">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Command</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Description</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711535">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 bgp neighbors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address</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received-routes</a:t>
                      </a:r>
                    </a:p>
                  </a:txBody>
                  <a:tcPr marL="82124" marR="82124" marT="41061" marB="41061"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all received routes (both accepted and rejected) from the specified neighbor.</a:t>
                      </a:r>
                    </a:p>
                  </a:txBody>
                  <a:tcPr marL="82124" marR="82124" marT="41061" marB="41061" anchor="ctr" horzOverflow="overflow"/>
                </a:tc>
              </a:tr>
              <a:tr h="518561">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 bgp neighbors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address</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routes</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all routes that are received and accepted from the specified neighbor. </a:t>
                      </a:r>
                    </a:p>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This output is a subset of the output displayed by the</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received-routes </a:t>
                      </a:r>
                      <a:r>
                        <a:rPr kumimoji="0" lang="en-US" sz="1600" u="none" strike="noStrike" kern="1200" cap="none" normalizeH="0" baseline="0" dirty="0" smtClean="0">
                          <a:ln>
                            <a:noFill/>
                          </a:ln>
                          <a:solidFill>
                            <a:schemeClr val="dk1"/>
                          </a:solidFill>
                          <a:effectLst/>
                          <a:latin typeface="+mn-lt"/>
                          <a:ea typeface="+mn-ea"/>
                          <a:cs typeface="+mn-cs"/>
                        </a:rPr>
                        <a:t>keyword.</a:t>
                      </a:r>
                    </a:p>
                  </a:txBody>
                  <a:tcPr marL="82124" marR="82124" marT="41061" marB="41061" anchor="ctr" horzOverflow="overflow"/>
                </a:tc>
              </a:tr>
              <a:tr h="518561">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 bgp</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entries in the BGP table.</a:t>
                      </a:r>
                    </a:p>
                  </a:txBody>
                  <a:tcPr marL="82124" marR="82124" marT="41061" marB="41061" anchor="ctr" horzOverflow="overflow"/>
                </a:tc>
              </a:tr>
              <a:tr h="518561">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 bgp neighbors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address</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advertised-routes</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all BGP routes that have been advertised to neighbors.</a:t>
                      </a:r>
                    </a:p>
                  </a:txBody>
                  <a:tcPr marL="82124" marR="82124" marT="41061" marB="41061" anchor="ctr" horzOverflow="overflow"/>
                </a:tc>
              </a:tr>
            </a:tbl>
          </a:graphicData>
        </a:graphic>
      </p:graphicFrame>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bwMode="auto">
          <a:xfrm>
            <a:off x="2063340" y="4907865"/>
            <a:ext cx="1757800" cy="21448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7" name="Rectangle 26"/>
          <p:cNvSpPr/>
          <p:nvPr/>
        </p:nvSpPr>
        <p:spPr bwMode="auto">
          <a:xfrm>
            <a:off x="2043292" y="3829001"/>
            <a:ext cx="1757800" cy="21448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BGP Configuration Example #1</a:t>
            </a:r>
            <a:endParaRPr lang="en-US" dirty="0"/>
          </a:p>
        </p:txBody>
      </p:sp>
      <p:sp>
        <p:nvSpPr>
          <p:cNvPr id="40" name="Text Placeholder 5"/>
          <p:cNvSpPr>
            <a:spLocks/>
          </p:cNvSpPr>
          <p:nvPr/>
        </p:nvSpPr>
        <p:spPr bwMode="auto">
          <a:xfrm>
            <a:off x="271384" y="3420520"/>
            <a:ext cx="8545238" cy="827506"/>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bgp 64520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10.1.1.2 remote-as 65000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network 172.16.0.0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b="1" kern="0" dirty="0" smtClean="0">
              <a:latin typeface="Courier New" pitchFamily="49" charset="0"/>
            </a:endParaRPr>
          </a:p>
        </p:txBody>
      </p:sp>
      <p:sp>
        <p:nvSpPr>
          <p:cNvPr id="42" name="Text Placeholder 5"/>
          <p:cNvSpPr>
            <a:spLocks/>
          </p:cNvSpPr>
          <p:nvPr/>
        </p:nvSpPr>
        <p:spPr bwMode="auto">
          <a:xfrm>
            <a:off x="279400" y="4511416"/>
            <a:ext cx="8545238" cy="827506"/>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a:t>
            </a:r>
            <a:r>
              <a:rPr lang="en-US" sz="1200" b="1" kern="0" smtClean="0">
                <a:latin typeface="Courier New" pitchFamily="49" charset="0"/>
              </a:rPr>
              <a:t>bgp 65000</a:t>
            </a:r>
            <a:endParaRPr lang="en-US" sz="1200" b="1" kern="0" dirty="0" smtClean="0">
              <a:latin typeface="Courier New" pitchFamily="49" charset="0"/>
            </a:endParaRP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10.1.1.1 remote-as 64520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172.17.0.0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endParaRPr lang="en-US" sz="1200" b="1" kern="0" dirty="0" smtClean="0">
              <a:latin typeface="Courier New" pitchFamily="49" charset="0"/>
            </a:endParaRPr>
          </a:p>
        </p:txBody>
      </p:sp>
      <p:grpSp>
        <p:nvGrpSpPr>
          <p:cNvPr id="22" name="Group 21"/>
          <p:cNvGrpSpPr/>
          <p:nvPr/>
        </p:nvGrpSpPr>
        <p:grpSpPr>
          <a:xfrm>
            <a:off x="1279361" y="1594162"/>
            <a:ext cx="6569242" cy="1310786"/>
            <a:chOff x="1431758" y="1035373"/>
            <a:chExt cx="6569242" cy="1310786"/>
          </a:xfrm>
        </p:grpSpPr>
        <p:pic>
          <p:nvPicPr>
            <p:cNvPr id="38" name="Picture 88"/>
            <p:cNvPicPr>
              <a:picLocks noChangeAspect="1" noChangeArrowheads="1"/>
            </p:cNvPicPr>
            <p:nvPr/>
          </p:nvPicPr>
          <p:blipFill>
            <a:blip r:embed="rId3"/>
            <a:srcRect/>
            <a:stretch>
              <a:fillRect/>
            </a:stretch>
          </p:blipFill>
          <p:spPr bwMode="auto">
            <a:xfrm flipH="1">
              <a:off x="1443789" y="1091521"/>
              <a:ext cx="2707105" cy="1254638"/>
            </a:xfrm>
            <a:prstGeom prst="rect">
              <a:avLst/>
            </a:prstGeom>
            <a:noFill/>
            <a:ln w="9525" algn="ctr">
              <a:noFill/>
              <a:miter lim="800000"/>
              <a:headEnd/>
              <a:tailEnd/>
            </a:ln>
          </p:spPr>
        </p:pic>
        <p:pic>
          <p:nvPicPr>
            <p:cNvPr id="31" name="Picture 88"/>
            <p:cNvPicPr>
              <a:picLocks noChangeAspect="1" noChangeArrowheads="1"/>
            </p:cNvPicPr>
            <p:nvPr/>
          </p:nvPicPr>
          <p:blipFill>
            <a:blip r:embed="rId3"/>
            <a:srcRect/>
            <a:stretch>
              <a:fillRect/>
            </a:stretch>
          </p:blipFill>
          <p:spPr bwMode="auto">
            <a:xfrm>
              <a:off x="5438281" y="1035373"/>
              <a:ext cx="2562719" cy="1298754"/>
            </a:xfrm>
            <a:prstGeom prst="rect">
              <a:avLst/>
            </a:prstGeom>
            <a:noFill/>
            <a:ln w="9525" algn="ctr">
              <a:noFill/>
              <a:miter lim="800000"/>
              <a:headEnd/>
              <a:tailEnd/>
            </a:ln>
          </p:spPr>
        </p:pic>
        <p:sp>
          <p:nvSpPr>
            <p:cNvPr id="32" name="TextBox 31"/>
            <p:cNvSpPr txBox="1"/>
            <p:nvPr/>
          </p:nvSpPr>
          <p:spPr>
            <a:xfrm>
              <a:off x="5462336" y="1297939"/>
              <a:ext cx="2538663" cy="266166"/>
            </a:xfrm>
            <a:prstGeom prst="rect">
              <a:avLst/>
            </a:prstGeom>
            <a:noFill/>
          </p:spPr>
          <p:txBody>
            <a:bodyPr wrap="square" rtlCol="0">
              <a:spAutoFit/>
            </a:bodyPr>
            <a:lstStyle/>
            <a:p>
              <a:r>
                <a:rPr lang="en-US" sz="1200" b="1" dirty="0" smtClean="0"/>
                <a:t>AS 65000</a:t>
              </a:r>
              <a:endParaRPr lang="en-US" sz="1100" dirty="0"/>
            </a:p>
          </p:txBody>
        </p:sp>
        <p:pic>
          <p:nvPicPr>
            <p:cNvPr id="7" name="Picture 37"/>
            <p:cNvPicPr>
              <a:picLocks noChangeArrowheads="1"/>
            </p:cNvPicPr>
            <p:nvPr/>
          </p:nvPicPr>
          <p:blipFill>
            <a:blip r:embed="rId4"/>
            <a:srcRect/>
            <a:stretch>
              <a:fillRect/>
            </a:stretch>
          </p:blipFill>
          <p:spPr bwMode="auto">
            <a:xfrm>
              <a:off x="2726922" y="1642505"/>
              <a:ext cx="870351" cy="451691"/>
            </a:xfrm>
            <a:prstGeom prst="rect">
              <a:avLst/>
            </a:prstGeom>
            <a:noFill/>
            <a:ln w="9525">
              <a:noFill/>
              <a:miter lim="800000"/>
              <a:headEnd/>
              <a:tailEnd/>
            </a:ln>
          </p:spPr>
        </p:pic>
        <p:pic>
          <p:nvPicPr>
            <p:cNvPr id="8" name="Picture 37"/>
            <p:cNvPicPr>
              <a:picLocks noChangeArrowheads="1"/>
            </p:cNvPicPr>
            <p:nvPr/>
          </p:nvPicPr>
          <p:blipFill>
            <a:blip r:embed="rId4"/>
            <a:srcRect/>
            <a:stretch>
              <a:fillRect/>
            </a:stretch>
          </p:blipFill>
          <p:spPr bwMode="auto">
            <a:xfrm>
              <a:off x="5934598" y="1641490"/>
              <a:ext cx="870351" cy="451691"/>
            </a:xfrm>
            <a:prstGeom prst="rect">
              <a:avLst/>
            </a:prstGeom>
            <a:noFill/>
            <a:ln w="9525">
              <a:noFill/>
              <a:miter lim="800000"/>
              <a:headEnd/>
              <a:tailEnd/>
            </a:ln>
          </p:spPr>
        </p:pic>
        <p:sp>
          <p:nvSpPr>
            <p:cNvPr id="24" name="TextBox 23"/>
            <p:cNvSpPr txBox="1"/>
            <p:nvPr/>
          </p:nvSpPr>
          <p:spPr>
            <a:xfrm>
              <a:off x="3002355" y="1862842"/>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5" name="TextBox 24"/>
            <p:cNvSpPr txBox="1"/>
            <p:nvPr/>
          </p:nvSpPr>
          <p:spPr>
            <a:xfrm>
              <a:off x="6230253" y="185998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51" name="TextBox 50"/>
            <p:cNvSpPr txBox="1"/>
            <p:nvPr/>
          </p:nvSpPr>
          <p:spPr>
            <a:xfrm>
              <a:off x="4380061" y="1452739"/>
              <a:ext cx="945988" cy="160898"/>
            </a:xfrm>
            <a:prstGeom prst="rect">
              <a:avLst/>
            </a:prstGeom>
            <a:noFill/>
          </p:spPr>
          <p:txBody>
            <a:bodyPr wrap="square" lIns="0" tIns="0" rIns="0" bIns="0" rtlCol="0" anchor="ctr" anchorCtr="0">
              <a:noAutofit/>
            </a:bodyPr>
            <a:lstStyle/>
            <a:p>
              <a:endParaRPr lang="en-US" sz="1000" dirty="0"/>
            </a:p>
          </p:txBody>
        </p:sp>
        <p:sp>
          <p:nvSpPr>
            <p:cNvPr id="52" name="TextBox 51"/>
            <p:cNvSpPr txBox="1"/>
            <p:nvPr/>
          </p:nvSpPr>
          <p:spPr>
            <a:xfrm>
              <a:off x="4249654" y="1624460"/>
              <a:ext cx="1013551" cy="165253"/>
            </a:xfrm>
            <a:prstGeom prst="rect">
              <a:avLst/>
            </a:prstGeom>
            <a:noFill/>
          </p:spPr>
          <p:txBody>
            <a:bodyPr wrap="square" lIns="0" tIns="0" rIns="0" bIns="0" rtlCol="0" anchor="ctr" anchorCtr="0">
              <a:noAutofit/>
            </a:bodyPr>
            <a:lstStyle/>
            <a:p>
              <a:r>
                <a:rPr lang="en-US" sz="1050" dirty="0" smtClean="0"/>
                <a:t>10.1.1.0</a:t>
              </a:r>
              <a:endParaRPr lang="en-US" sz="1050" dirty="0"/>
            </a:p>
          </p:txBody>
        </p:sp>
        <p:sp>
          <p:nvSpPr>
            <p:cNvPr id="53" name="TextBox 52"/>
            <p:cNvSpPr txBox="1"/>
            <p:nvPr/>
          </p:nvSpPr>
          <p:spPr>
            <a:xfrm>
              <a:off x="3650671" y="1671971"/>
              <a:ext cx="367861" cy="168853"/>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sp>
          <p:nvSpPr>
            <p:cNvPr id="54" name="TextBox 53"/>
            <p:cNvSpPr txBox="1"/>
            <p:nvPr/>
          </p:nvSpPr>
          <p:spPr>
            <a:xfrm>
              <a:off x="5756024" y="1679984"/>
              <a:ext cx="544315" cy="179554"/>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sp>
          <p:nvSpPr>
            <p:cNvPr id="39" name="TextBox 38"/>
            <p:cNvSpPr txBox="1"/>
            <p:nvPr/>
          </p:nvSpPr>
          <p:spPr>
            <a:xfrm>
              <a:off x="1431758" y="1317986"/>
              <a:ext cx="2731167" cy="258532"/>
            </a:xfrm>
            <a:prstGeom prst="rect">
              <a:avLst/>
            </a:prstGeom>
            <a:noFill/>
          </p:spPr>
          <p:txBody>
            <a:bodyPr wrap="square" rtlCol="0">
              <a:spAutoFit/>
            </a:bodyPr>
            <a:lstStyle/>
            <a:p>
              <a:r>
                <a:rPr lang="en-US" sz="1200" b="1" dirty="0" smtClean="0"/>
                <a:t>AS 64520</a:t>
              </a:r>
              <a:endParaRPr lang="en-US" sz="1100" dirty="0"/>
            </a:p>
          </p:txBody>
        </p:sp>
        <p:cxnSp>
          <p:nvCxnSpPr>
            <p:cNvPr id="44" name="Straight Connector 43"/>
            <p:cNvCxnSpPr>
              <a:stCxn id="7" idx="3"/>
              <a:endCxn id="8" idx="1"/>
            </p:cNvCxnSpPr>
            <p:nvPr/>
          </p:nvCxnSpPr>
          <p:spPr bwMode="auto">
            <a:xfrm flipV="1">
              <a:off x="3597273" y="1867336"/>
              <a:ext cx="2337325" cy="1015"/>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20" name="TextBox 19"/>
            <p:cNvSpPr txBox="1"/>
            <p:nvPr/>
          </p:nvSpPr>
          <p:spPr>
            <a:xfrm>
              <a:off x="6692240" y="1756808"/>
              <a:ext cx="1013551" cy="165253"/>
            </a:xfrm>
            <a:prstGeom prst="rect">
              <a:avLst/>
            </a:prstGeom>
            <a:noFill/>
          </p:spPr>
          <p:txBody>
            <a:bodyPr wrap="square" lIns="0" tIns="0" rIns="0" bIns="0" rtlCol="0" anchor="ctr" anchorCtr="0">
              <a:noAutofit/>
            </a:bodyPr>
            <a:lstStyle/>
            <a:p>
              <a:r>
                <a:rPr lang="en-US" sz="1050" dirty="0" smtClean="0"/>
                <a:t>172.17.0.0</a:t>
              </a:r>
              <a:endParaRPr lang="en-US" sz="1050" dirty="0"/>
            </a:p>
          </p:txBody>
        </p:sp>
        <p:sp>
          <p:nvSpPr>
            <p:cNvPr id="21" name="TextBox 20"/>
            <p:cNvSpPr txBox="1"/>
            <p:nvPr/>
          </p:nvSpPr>
          <p:spPr>
            <a:xfrm>
              <a:off x="1839328" y="1752792"/>
              <a:ext cx="1013551" cy="165253"/>
            </a:xfrm>
            <a:prstGeom prst="rect">
              <a:avLst/>
            </a:prstGeom>
            <a:noFill/>
          </p:spPr>
          <p:txBody>
            <a:bodyPr wrap="square" lIns="0" tIns="0" rIns="0" bIns="0" rtlCol="0" anchor="ctr" anchorCtr="0">
              <a:noAutofit/>
            </a:bodyPr>
            <a:lstStyle/>
            <a:p>
              <a:r>
                <a:rPr lang="en-US" sz="1050" dirty="0" smtClean="0"/>
                <a:t>172.16.0.0</a:t>
              </a:r>
              <a:endParaRPr lang="en-US" sz="1050" dirty="0"/>
            </a:p>
          </p:txBody>
        </p:sp>
      </p:gr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BGP Configuration Example #2</a:t>
            </a:r>
            <a:endParaRPr lang="en-US" dirty="0"/>
          </a:p>
        </p:txBody>
      </p:sp>
      <p:sp>
        <p:nvSpPr>
          <p:cNvPr id="40" name="Text Placeholder 5"/>
          <p:cNvSpPr>
            <a:spLocks/>
          </p:cNvSpPr>
          <p:nvPr/>
        </p:nvSpPr>
        <p:spPr bwMode="auto">
          <a:xfrm>
            <a:off x="279400" y="3420519"/>
            <a:ext cx="8537222" cy="971885"/>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bgp 65010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10.1.1.2 remote-as 65020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10.2.2.0 mask 255.255.255.0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10.4.4.0 mask 255.255.255.0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endParaRPr lang="en-US" sz="1200" b="1" kern="0" dirty="0" smtClean="0">
              <a:latin typeface="Courier New" pitchFamily="49" charset="0"/>
            </a:endParaRPr>
          </a:p>
        </p:txBody>
      </p:sp>
      <p:grpSp>
        <p:nvGrpSpPr>
          <p:cNvPr id="26" name="Group 25"/>
          <p:cNvGrpSpPr/>
          <p:nvPr/>
        </p:nvGrpSpPr>
        <p:grpSpPr>
          <a:xfrm>
            <a:off x="1198467" y="1306301"/>
            <a:ext cx="6717868" cy="1310786"/>
            <a:chOff x="1283132" y="1035373"/>
            <a:chExt cx="6717868" cy="1310786"/>
          </a:xfrm>
        </p:grpSpPr>
        <p:pic>
          <p:nvPicPr>
            <p:cNvPr id="31" name="Picture 88"/>
            <p:cNvPicPr>
              <a:picLocks noChangeAspect="1" noChangeArrowheads="1"/>
            </p:cNvPicPr>
            <p:nvPr/>
          </p:nvPicPr>
          <p:blipFill>
            <a:blip r:embed="rId3"/>
            <a:srcRect/>
            <a:stretch>
              <a:fillRect/>
            </a:stretch>
          </p:blipFill>
          <p:spPr bwMode="auto">
            <a:xfrm>
              <a:off x="6605337" y="1035373"/>
              <a:ext cx="1395663" cy="1298754"/>
            </a:xfrm>
            <a:prstGeom prst="rect">
              <a:avLst/>
            </a:prstGeom>
            <a:noFill/>
            <a:ln w="9525" algn="ctr">
              <a:noFill/>
              <a:miter lim="800000"/>
              <a:headEnd/>
              <a:tailEnd/>
            </a:ln>
          </p:spPr>
        </p:pic>
        <p:sp>
          <p:nvSpPr>
            <p:cNvPr id="69" name="Freeform 9"/>
            <p:cNvSpPr>
              <a:spLocks/>
            </p:cNvSpPr>
            <p:nvPr/>
          </p:nvSpPr>
          <p:spPr bwMode="auto">
            <a:xfrm>
              <a:off x="4202141" y="1837266"/>
              <a:ext cx="2161017" cy="13931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38" name="Picture 88"/>
            <p:cNvPicPr>
              <a:picLocks noChangeAspect="1" noChangeArrowheads="1"/>
            </p:cNvPicPr>
            <p:nvPr/>
          </p:nvPicPr>
          <p:blipFill>
            <a:blip r:embed="rId3"/>
            <a:srcRect/>
            <a:stretch>
              <a:fillRect/>
            </a:stretch>
          </p:blipFill>
          <p:spPr bwMode="auto">
            <a:xfrm flipH="1">
              <a:off x="1443789" y="1091521"/>
              <a:ext cx="2707105" cy="1254638"/>
            </a:xfrm>
            <a:prstGeom prst="rect">
              <a:avLst/>
            </a:prstGeom>
            <a:noFill/>
            <a:ln w="9525" algn="ctr">
              <a:noFill/>
              <a:miter lim="800000"/>
              <a:headEnd/>
              <a:tailEnd/>
            </a:ln>
          </p:spPr>
        </p:pic>
        <p:sp>
          <p:nvSpPr>
            <p:cNvPr id="62" name="Freeform 9"/>
            <p:cNvSpPr>
              <a:spLocks/>
            </p:cNvSpPr>
            <p:nvPr/>
          </p:nvSpPr>
          <p:spPr bwMode="auto">
            <a:xfrm>
              <a:off x="1868014" y="1849299"/>
              <a:ext cx="2161017" cy="13931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32" name="TextBox 31"/>
            <p:cNvSpPr txBox="1"/>
            <p:nvPr/>
          </p:nvSpPr>
          <p:spPr>
            <a:xfrm>
              <a:off x="6581274" y="1297938"/>
              <a:ext cx="1419725" cy="258532"/>
            </a:xfrm>
            <a:prstGeom prst="rect">
              <a:avLst/>
            </a:prstGeom>
            <a:noFill/>
          </p:spPr>
          <p:txBody>
            <a:bodyPr wrap="square" rtlCol="0">
              <a:spAutoFit/>
            </a:bodyPr>
            <a:lstStyle/>
            <a:p>
              <a:r>
                <a:rPr lang="en-US" sz="1200" b="1" dirty="0" smtClean="0"/>
                <a:t>AS 65020</a:t>
              </a:r>
              <a:endParaRPr lang="en-US" sz="1100" dirty="0"/>
            </a:p>
          </p:txBody>
        </p:sp>
        <p:pic>
          <p:nvPicPr>
            <p:cNvPr id="7" name="Picture 37"/>
            <p:cNvPicPr>
              <a:picLocks noChangeArrowheads="1"/>
            </p:cNvPicPr>
            <p:nvPr/>
          </p:nvPicPr>
          <p:blipFill>
            <a:blip r:embed="rId4"/>
            <a:srcRect/>
            <a:stretch>
              <a:fillRect/>
            </a:stretch>
          </p:blipFill>
          <p:spPr bwMode="auto">
            <a:xfrm>
              <a:off x="3677417" y="1642505"/>
              <a:ext cx="870351" cy="451691"/>
            </a:xfrm>
            <a:prstGeom prst="rect">
              <a:avLst/>
            </a:prstGeom>
            <a:noFill/>
            <a:ln w="9525">
              <a:noFill/>
              <a:miter lim="800000"/>
              <a:headEnd/>
              <a:tailEnd/>
            </a:ln>
          </p:spPr>
        </p:pic>
        <p:sp>
          <p:nvSpPr>
            <p:cNvPr id="24" name="TextBox 23"/>
            <p:cNvSpPr txBox="1"/>
            <p:nvPr/>
          </p:nvSpPr>
          <p:spPr>
            <a:xfrm>
              <a:off x="3952850" y="1862842"/>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51" name="TextBox 50"/>
            <p:cNvSpPr txBox="1"/>
            <p:nvPr/>
          </p:nvSpPr>
          <p:spPr>
            <a:xfrm>
              <a:off x="4380061" y="1452739"/>
              <a:ext cx="945988" cy="160898"/>
            </a:xfrm>
            <a:prstGeom prst="rect">
              <a:avLst/>
            </a:prstGeom>
            <a:noFill/>
          </p:spPr>
          <p:txBody>
            <a:bodyPr wrap="square" lIns="0" tIns="0" rIns="0" bIns="0" rtlCol="0" anchor="ctr" anchorCtr="0">
              <a:noAutofit/>
            </a:bodyPr>
            <a:lstStyle/>
            <a:p>
              <a:endParaRPr lang="en-US" sz="1000" dirty="0"/>
            </a:p>
          </p:txBody>
        </p:sp>
        <p:sp>
          <p:nvSpPr>
            <p:cNvPr id="52" name="TextBox 51"/>
            <p:cNvSpPr txBox="1"/>
            <p:nvPr/>
          </p:nvSpPr>
          <p:spPr>
            <a:xfrm>
              <a:off x="4742960" y="1648524"/>
              <a:ext cx="1013551" cy="165253"/>
            </a:xfrm>
            <a:prstGeom prst="rect">
              <a:avLst/>
            </a:prstGeom>
            <a:noFill/>
          </p:spPr>
          <p:txBody>
            <a:bodyPr wrap="square" lIns="0" tIns="0" rIns="0" bIns="0" rtlCol="0" anchor="ctr" anchorCtr="0">
              <a:noAutofit/>
            </a:bodyPr>
            <a:lstStyle/>
            <a:p>
              <a:r>
                <a:rPr lang="en-US" sz="1050" dirty="0" smtClean="0"/>
                <a:t>10.1.1.0 /24</a:t>
              </a:r>
              <a:endParaRPr lang="en-US" sz="1050" dirty="0"/>
            </a:p>
          </p:txBody>
        </p:sp>
        <p:sp>
          <p:nvSpPr>
            <p:cNvPr id="53" name="TextBox 52"/>
            <p:cNvSpPr txBox="1"/>
            <p:nvPr/>
          </p:nvSpPr>
          <p:spPr>
            <a:xfrm>
              <a:off x="3506287" y="1708067"/>
              <a:ext cx="367861" cy="168853"/>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sp>
          <p:nvSpPr>
            <p:cNvPr id="39" name="TextBox 38"/>
            <p:cNvSpPr txBox="1"/>
            <p:nvPr/>
          </p:nvSpPr>
          <p:spPr>
            <a:xfrm>
              <a:off x="1431758" y="1317986"/>
              <a:ext cx="2731167" cy="258532"/>
            </a:xfrm>
            <a:prstGeom prst="rect">
              <a:avLst/>
            </a:prstGeom>
            <a:noFill/>
          </p:spPr>
          <p:txBody>
            <a:bodyPr wrap="square" rtlCol="0">
              <a:spAutoFit/>
            </a:bodyPr>
            <a:lstStyle/>
            <a:p>
              <a:r>
                <a:rPr lang="en-US" sz="1200" b="1" dirty="0" smtClean="0"/>
                <a:t>AS 65010</a:t>
              </a:r>
              <a:endParaRPr lang="en-US" sz="1100" dirty="0"/>
            </a:p>
          </p:txBody>
        </p:sp>
        <p:sp>
          <p:nvSpPr>
            <p:cNvPr id="21" name="TextBox 20"/>
            <p:cNvSpPr txBox="1"/>
            <p:nvPr/>
          </p:nvSpPr>
          <p:spPr>
            <a:xfrm>
              <a:off x="2380749" y="1644507"/>
              <a:ext cx="1013551" cy="165253"/>
            </a:xfrm>
            <a:prstGeom prst="rect">
              <a:avLst/>
            </a:prstGeom>
            <a:noFill/>
          </p:spPr>
          <p:txBody>
            <a:bodyPr wrap="square" lIns="0" tIns="0" rIns="0" bIns="0" rtlCol="0" anchor="ctr" anchorCtr="0">
              <a:noAutofit/>
            </a:bodyPr>
            <a:lstStyle/>
            <a:p>
              <a:r>
                <a:rPr lang="en-US" sz="1050" dirty="0" smtClean="0"/>
                <a:t>10.2.2.0 /24</a:t>
              </a:r>
              <a:endParaRPr lang="en-US" sz="1050" dirty="0"/>
            </a:p>
          </p:txBody>
        </p:sp>
        <p:pic>
          <p:nvPicPr>
            <p:cNvPr id="56" name="Picture 37"/>
            <p:cNvPicPr>
              <a:picLocks noChangeArrowheads="1"/>
            </p:cNvPicPr>
            <p:nvPr/>
          </p:nvPicPr>
          <p:blipFill>
            <a:blip r:embed="rId4"/>
            <a:srcRect/>
            <a:stretch>
              <a:fillRect/>
            </a:stretch>
          </p:blipFill>
          <p:spPr bwMode="auto">
            <a:xfrm>
              <a:off x="1283132" y="1666568"/>
              <a:ext cx="870351" cy="451691"/>
            </a:xfrm>
            <a:prstGeom prst="rect">
              <a:avLst/>
            </a:prstGeom>
            <a:noFill/>
            <a:ln w="9525">
              <a:noFill/>
              <a:miter lim="800000"/>
              <a:headEnd/>
              <a:tailEnd/>
            </a:ln>
          </p:spPr>
        </p:pic>
        <p:sp>
          <p:nvSpPr>
            <p:cNvPr id="57" name="TextBox 56"/>
            <p:cNvSpPr txBox="1"/>
            <p:nvPr/>
          </p:nvSpPr>
          <p:spPr>
            <a:xfrm>
              <a:off x="1522469" y="1886905"/>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8" name="TextBox 57"/>
            <p:cNvSpPr txBox="1"/>
            <p:nvPr/>
          </p:nvSpPr>
          <p:spPr>
            <a:xfrm>
              <a:off x="2206881" y="1696034"/>
              <a:ext cx="367861" cy="168853"/>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pic>
          <p:nvPicPr>
            <p:cNvPr id="63" name="Picture 37"/>
            <p:cNvPicPr>
              <a:picLocks noChangeArrowheads="1"/>
            </p:cNvPicPr>
            <p:nvPr/>
          </p:nvPicPr>
          <p:blipFill>
            <a:blip r:embed="rId4"/>
            <a:srcRect/>
            <a:stretch>
              <a:fillRect/>
            </a:stretch>
          </p:blipFill>
          <p:spPr bwMode="auto">
            <a:xfrm>
              <a:off x="5935343" y="1614427"/>
              <a:ext cx="870351" cy="451691"/>
            </a:xfrm>
            <a:prstGeom prst="rect">
              <a:avLst/>
            </a:prstGeom>
            <a:noFill/>
            <a:ln w="9525">
              <a:noFill/>
              <a:miter lim="800000"/>
              <a:headEnd/>
              <a:tailEnd/>
            </a:ln>
          </p:spPr>
        </p:pic>
        <p:sp>
          <p:nvSpPr>
            <p:cNvPr id="64" name="TextBox 63"/>
            <p:cNvSpPr txBox="1"/>
            <p:nvPr/>
          </p:nvSpPr>
          <p:spPr>
            <a:xfrm>
              <a:off x="6210776" y="1834764"/>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65" name="TextBox 64"/>
            <p:cNvSpPr txBox="1"/>
            <p:nvPr/>
          </p:nvSpPr>
          <p:spPr>
            <a:xfrm>
              <a:off x="6748212" y="1716698"/>
              <a:ext cx="1013551" cy="165253"/>
            </a:xfrm>
            <a:prstGeom prst="rect">
              <a:avLst/>
            </a:prstGeom>
            <a:noFill/>
          </p:spPr>
          <p:txBody>
            <a:bodyPr wrap="square" lIns="0" tIns="0" rIns="0" bIns="0" rtlCol="0" anchor="ctr" anchorCtr="0">
              <a:noAutofit/>
            </a:bodyPr>
            <a:lstStyle/>
            <a:p>
              <a:r>
                <a:rPr lang="en-US" sz="1050" dirty="0" smtClean="0"/>
                <a:t>10.3.3.0 /24</a:t>
              </a:r>
              <a:endParaRPr lang="en-US" sz="1050" dirty="0"/>
            </a:p>
          </p:txBody>
        </p:sp>
        <p:sp>
          <p:nvSpPr>
            <p:cNvPr id="66" name="TextBox 65"/>
            <p:cNvSpPr txBox="1"/>
            <p:nvPr/>
          </p:nvSpPr>
          <p:spPr>
            <a:xfrm>
              <a:off x="5728117" y="1692021"/>
              <a:ext cx="367861" cy="168853"/>
            </a:xfrm>
            <a:prstGeom prst="rect">
              <a:avLst/>
            </a:prstGeom>
            <a:noFill/>
          </p:spPr>
          <p:txBody>
            <a:bodyPr wrap="square" lIns="0" tIns="0" rIns="0" bIns="0" rtlCol="0" anchor="ctr" anchorCtr="0">
              <a:noAutofit/>
            </a:bodyPr>
            <a:lstStyle/>
            <a:p>
              <a:pPr algn="l"/>
              <a:r>
                <a:rPr lang="en-US" sz="1050" dirty="0" smtClean="0"/>
                <a:t>.2</a:t>
              </a:r>
              <a:endParaRPr lang="en-US" sz="1050" dirty="0"/>
            </a:p>
          </p:txBody>
        </p:sp>
        <p:sp>
          <p:nvSpPr>
            <p:cNvPr id="67" name="TextBox 66"/>
            <p:cNvSpPr txBox="1"/>
            <p:nvPr/>
          </p:nvSpPr>
          <p:spPr>
            <a:xfrm>
              <a:off x="3676147" y="2121778"/>
              <a:ext cx="1013551" cy="165253"/>
            </a:xfrm>
            <a:prstGeom prst="rect">
              <a:avLst/>
            </a:prstGeom>
            <a:noFill/>
          </p:spPr>
          <p:txBody>
            <a:bodyPr wrap="square" lIns="0" tIns="0" rIns="0" bIns="0" rtlCol="0" anchor="ctr" anchorCtr="0">
              <a:noAutofit/>
            </a:bodyPr>
            <a:lstStyle/>
            <a:p>
              <a:r>
                <a:rPr lang="en-US" sz="1050" dirty="0" smtClean="0"/>
                <a:t>Lo0 10.4.4.4</a:t>
              </a:r>
              <a:endParaRPr lang="en-US" sz="1050" dirty="0"/>
            </a:p>
          </p:txBody>
        </p:sp>
        <p:sp>
          <p:nvSpPr>
            <p:cNvPr id="68" name="TextBox 67"/>
            <p:cNvSpPr txBox="1"/>
            <p:nvPr/>
          </p:nvSpPr>
          <p:spPr>
            <a:xfrm>
              <a:off x="4561063" y="1679988"/>
              <a:ext cx="367861" cy="168853"/>
            </a:xfrm>
            <a:prstGeom prst="rect">
              <a:avLst/>
            </a:prstGeom>
            <a:noFill/>
          </p:spPr>
          <p:txBody>
            <a:bodyPr wrap="square" lIns="0" tIns="0" rIns="0" bIns="0" rtlCol="0" anchor="ctr" anchorCtr="0">
              <a:noAutofit/>
            </a:bodyPr>
            <a:lstStyle/>
            <a:p>
              <a:pPr algn="l"/>
              <a:r>
                <a:rPr lang="en-US" sz="1050" dirty="0" smtClean="0"/>
                <a:t>.1</a:t>
              </a:r>
              <a:endParaRPr lang="en-US" sz="1050" dirty="0"/>
            </a:p>
          </p:txBody>
        </p:sp>
        <p:sp>
          <p:nvSpPr>
            <p:cNvPr id="70" name="TextBox 69"/>
            <p:cNvSpPr txBox="1"/>
            <p:nvPr/>
          </p:nvSpPr>
          <p:spPr>
            <a:xfrm>
              <a:off x="5910083" y="2093698"/>
              <a:ext cx="1013551" cy="165253"/>
            </a:xfrm>
            <a:prstGeom prst="rect">
              <a:avLst/>
            </a:prstGeom>
            <a:noFill/>
          </p:spPr>
          <p:txBody>
            <a:bodyPr wrap="square" lIns="0" tIns="0" rIns="0" bIns="0" rtlCol="0" anchor="ctr" anchorCtr="0">
              <a:noAutofit/>
            </a:bodyPr>
            <a:lstStyle/>
            <a:p>
              <a:r>
                <a:rPr lang="en-US" sz="1050" dirty="0" smtClean="0"/>
                <a:t>Lo0 10.5.5.5</a:t>
              </a:r>
              <a:endParaRPr lang="en-US" sz="1050" dirty="0"/>
            </a:p>
          </p:txBody>
        </p:sp>
      </p:gr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BGP Without Peer Group Example </a:t>
            </a:r>
            <a:endParaRPr lang="en-US" dirty="0"/>
          </a:p>
        </p:txBody>
      </p:sp>
      <p:sp>
        <p:nvSpPr>
          <p:cNvPr id="40" name="Text Placeholder 5"/>
          <p:cNvSpPr>
            <a:spLocks/>
          </p:cNvSpPr>
          <p:nvPr/>
        </p:nvSpPr>
        <p:spPr bwMode="auto">
          <a:xfrm>
            <a:off x="279400" y="3503886"/>
            <a:ext cx="8537222" cy="3005198"/>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bgp 65100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192.168.24.1 remote-as 65100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192.168.24.1 update-source loopback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192.168.24.1 next-hop-self</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192.168.24.1 distribute-list 20 out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b="1" kern="0" dirty="0" smtClean="0">
              <a:latin typeface="Courier New" pitchFamily="49" charset="0"/>
            </a:endParaRP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192.168.25.1 remote-as 65100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192.168.25.1 update-source loopback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192.168.25.1 next-hop-self</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192.168.25.1 distribute-list 20 out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b="1" kern="0" dirty="0" smtClean="0">
              <a:latin typeface="Courier New" pitchFamily="49" charset="0"/>
            </a:endParaRP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192.168.26.1 remote-as 65100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192.168.26.1 update-source loopback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192.168.26.1 next-hop-self</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192.168.26.1 distribute-list 20 out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b="1" kern="0" dirty="0" smtClean="0">
              <a:latin typeface="Courier New" pitchFamily="49" charset="0"/>
            </a:endParaRPr>
          </a:p>
        </p:txBody>
      </p:sp>
      <p:pic>
        <p:nvPicPr>
          <p:cNvPr id="1027" name="Picture 3"/>
          <p:cNvPicPr>
            <a:picLocks noChangeAspect="1" noChangeArrowheads="1"/>
          </p:cNvPicPr>
          <p:nvPr/>
        </p:nvPicPr>
        <p:blipFill>
          <a:blip r:embed="rId3"/>
          <a:srcRect/>
          <a:stretch>
            <a:fillRect/>
          </a:stretch>
        </p:blipFill>
        <p:spPr bwMode="auto">
          <a:xfrm>
            <a:off x="1268666" y="848840"/>
            <a:ext cx="6569242" cy="26002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BGP With Peer Group Example </a:t>
            </a:r>
            <a:endParaRPr lang="en-US" dirty="0"/>
          </a:p>
        </p:txBody>
      </p:sp>
      <p:sp>
        <p:nvSpPr>
          <p:cNvPr id="5" name="Rectangle 4"/>
          <p:cNvSpPr/>
          <p:nvPr/>
        </p:nvSpPr>
        <p:spPr bwMode="auto">
          <a:xfrm>
            <a:off x="5090396" y="4606197"/>
            <a:ext cx="787257" cy="61550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2869759" y="3705727"/>
            <a:ext cx="830180" cy="95049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0" name="Text Placeholder 5"/>
          <p:cNvSpPr>
            <a:spLocks/>
          </p:cNvSpPr>
          <p:nvPr/>
        </p:nvSpPr>
        <p:spPr bwMode="auto">
          <a:xfrm>
            <a:off x="279400" y="3503886"/>
            <a:ext cx="8537222" cy="1958451"/>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bgp 65100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INTERNAL peer-group</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INTERNAL remote-as 65100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INTERNAL update-source loopback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INTERNAL next-hop-self</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INTERNAL distribute-list 20 out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192.168.24.1 peer-group INTERNAL</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192.168.25.1 peer-group INTERNAL</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neighbor 192.168.26.1 peer-group INTERNAL</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endParaRPr lang="en-US" sz="1200" b="1" kern="0" dirty="0" smtClean="0">
              <a:latin typeface="Courier New" pitchFamily="49" charset="0"/>
            </a:endParaRPr>
          </a:p>
        </p:txBody>
      </p:sp>
      <p:pic>
        <p:nvPicPr>
          <p:cNvPr id="14" name="Picture 3"/>
          <p:cNvPicPr>
            <a:picLocks noChangeAspect="1" noChangeArrowheads="1"/>
          </p:cNvPicPr>
          <p:nvPr/>
        </p:nvPicPr>
        <p:blipFill>
          <a:blip r:embed="rId3"/>
          <a:srcRect/>
          <a:stretch>
            <a:fillRect/>
          </a:stretch>
        </p:blipFill>
        <p:spPr bwMode="auto">
          <a:xfrm>
            <a:off x="1167068" y="848840"/>
            <a:ext cx="6569242" cy="26002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IBGP and EBGP Example </a:t>
            </a:r>
            <a:endParaRPr lang="en-US" dirty="0"/>
          </a:p>
        </p:txBody>
      </p:sp>
      <p:sp>
        <p:nvSpPr>
          <p:cNvPr id="40" name="Text Placeholder 5"/>
          <p:cNvSpPr>
            <a:spLocks/>
          </p:cNvSpPr>
          <p:nvPr/>
        </p:nvSpPr>
        <p:spPr bwMode="auto">
          <a:xfrm>
            <a:off x="279400" y="3503886"/>
            <a:ext cx="8537222" cy="1958451"/>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bgp 65000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10.1.1.1 remote-as 64520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192.168.3.3 remote-as 65000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192.168.3.3 update-source loopback 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neighbor 192.168.3.3 next-hop-self</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172.16.20.0 mask 255.255.255.0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192.168.1.0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network 192.168.3.0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no synchronization</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endParaRPr lang="en-US" sz="1200" b="1" kern="0" dirty="0" smtClean="0">
              <a:latin typeface="Courier New" pitchFamily="49" charset="0"/>
            </a:endParaRPr>
          </a:p>
        </p:txBody>
      </p:sp>
      <p:grpSp>
        <p:nvGrpSpPr>
          <p:cNvPr id="38" name="Group 37"/>
          <p:cNvGrpSpPr/>
          <p:nvPr/>
        </p:nvGrpSpPr>
        <p:grpSpPr>
          <a:xfrm>
            <a:off x="330642" y="1223433"/>
            <a:ext cx="8447171" cy="2044700"/>
            <a:chOff x="144379" y="1155701"/>
            <a:chExt cx="8447171" cy="2044700"/>
          </a:xfrm>
        </p:grpSpPr>
        <p:pic>
          <p:nvPicPr>
            <p:cNvPr id="9" name="Picture 88"/>
            <p:cNvPicPr>
              <a:picLocks noChangeAspect="1" noChangeArrowheads="1"/>
            </p:cNvPicPr>
            <p:nvPr/>
          </p:nvPicPr>
          <p:blipFill>
            <a:blip r:embed="rId3"/>
            <a:srcRect/>
            <a:stretch>
              <a:fillRect/>
            </a:stretch>
          </p:blipFill>
          <p:spPr bwMode="auto">
            <a:xfrm>
              <a:off x="3686192" y="1155701"/>
              <a:ext cx="4905358" cy="2044700"/>
            </a:xfrm>
            <a:prstGeom prst="rect">
              <a:avLst/>
            </a:prstGeom>
            <a:noFill/>
            <a:ln w="9525" algn="ctr">
              <a:noFill/>
              <a:miter lim="800000"/>
              <a:headEnd/>
              <a:tailEnd/>
            </a:ln>
          </p:spPr>
        </p:pic>
        <p:cxnSp>
          <p:nvCxnSpPr>
            <p:cNvPr id="75" name="Straight Connector 74"/>
            <p:cNvCxnSpPr/>
            <p:nvPr/>
          </p:nvCxnSpPr>
          <p:spPr bwMode="auto">
            <a:xfrm rot="16200000" flipH="1">
              <a:off x="7218063" y="20383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76" name="Straight Connector 75"/>
            <p:cNvCxnSpPr/>
            <p:nvPr/>
          </p:nvCxnSpPr>
          <p:spPr bwMode="auto">
            <a:xfrm flipV="1">
              <a:off x="7195485" y="1854200"/>
              <a:ext cx="430865" cy="66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77" name="TextBox 76"/>
            <p:cNvSpPr txBox="1"/>
            <p:nvPr/>
          </p:nvSpPr>
          <p:spPr>
            <a:xfrm>
              <a:off x="6899965" y="1692975"/>
              <a:ext cx="1013551" cy="165253"/>
            </a:xfrm>
            <a:prstGeom prst="rect">
              <a:avLst/>
            </a:prstGeom>
            <a:noFill/>
          </p:spPr>
          <p:txBody>
            <a:bodyPr wrap="square" lIns="0" tIns="0" rIns="0" bIns="0" rtlCol="0" anchor="ctr" anchorCtr="0">
              <a:noAutofit/>
            </a:bodyPr>
            <a:lstStyle/>
            <a:p>
              <a:r>
                <a:rPr lang="en-US" sz="1100" dirty="0" smtClean="0"/>
                <a:t>172.16.30.0</a:t>
              </a:r>
              <a:endParaRPr lang="en-US" sz="1100" dirty="0"/>
            </a:p>
          </p:txBody>
        </p:sp>
        <p:cxnSp>
          <p:nvCxnSpPr>
            <p:cNvPr id="67" name="Straight Connector 66"/>
            <p:cNvCxnSpPr/>
            <p:nvPr/>
          </p:nvCxnSpPr>
          <p:spPr bwMode="auto">
            <a:xfrm rot="16200000" flipH="1">
              <a:off x="4684413" y="204474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68" name="Straight Connector 67"/>
            <p:cNvCxnSpPr/>
            <p:nvPr/>
          </p:nvCxnSpPr>
          <p:spPr bwMode="auto">
            <a:xfrm flipV="1">
              <a:off x="4661835" y="1860550"/>
              <a:ext cx="430865" cy="66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69" name="TextBox 68"/>
            <p:cNvSpPr txBox="1"/>
            <p:nvPr/>
          </p:nvSpPr>
          <p:spPr>
            <a:xfrm>
              <a:off x="4366315" y="1699325"/>
              <a:ext cx="1013551" cy="165253"/>
            </a:xfrm>
            <a:prstGeom prst="rect">
              <a:avLst/>
            </a:prstGeom>
            <a:noFill/>
          </p:spPr>
          <p:txBody>
            <a:bodyPr wrap="square" lIns="0" tIns="0" rIns="0" bIns="0" rtlCol="0" anchor="ctr" anchorCtr="0">
              <a:noAutofit/>
            </a:bodyPr>
            <a:lstStyle/>
            <a:p>
              <a:r>
                <a:rPr lang="en-US" sz="1100" dirty="0" smtClean="0"/>
                <a:t>172.16.20.0</a:t>
              </a:r>
              <a:endParaRPr lang="en-US" sz="1100" dirty="0"/>
            </a:p>
          </p:txBody>
        </p:sp>
        <p:pic>
          <p:nvPicPr>
            <p:cNvPr id="7" name="Picture 88"/>
            <p:cNvPicPr>
              <a:picLocks noChangeAspect="1" noChangeArrowheads="1"/>
            </p:cNvPicPr>
            <p:nvPr/>
          </p:nvPicPr>
          <p:blipFill>
            <a:blip r:embed="rId3"/>
            <a:srcRect/>
            <a:stretch>
              <a:fillRect/>
            </a:stretch>
          </p:blipFill>
          <p:spPr bwMode="auto">
            <a:xfrm>
              <a:off x="144379" y="1432442"/>
              <a:ext cx="2660523" cy="1755925"/>
            </a:xfrm>
            <a:prstGeom prst="rect">
              <a:avLst/>
            </a:prstGeom>
            <a:noFill/>
            <a:ln w="9525" algn="ctr">
              <a:noFill/>
              <a:miter lim="800000"/>
              <a:headEnd/>
              <a:tailEnd/>
            </a:ln>
          </p:spPr>
        </p:pic>
        <p:cxnSp>
          <p:nvCxnSpPr>
            <p:cNvPr id="65" name="Straight Connector 64"/>
            <p:cNvCxnSpPr/>
            <p:nvPr/>
          </p:nvCxnSpPr>
          <p:spPr bwMode="auto">
            <a:xfrm rot="16200000" flipH="1">
              <a:off x="681908" y="2200150"/>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66" name="Straight Connector 65"/>
            <p:cNvCxnSpPr/>
            <p:nvPr/>
          </p:nvCxnSpPr>
          <p:spPr bwMode="auto">
            <a:xfrm>
              <a:off x="855512" y="2216818"/>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56" name="Freeform 9"/>
            <p:cNvSpPr>
              <a:spLocks/>
            </p:cNvSpPr>
            <p:nvPr/>
          </p:nvSpPr>
          <p:spPr bwMode="auto">
            <a:xfrm>
              <a:off x="2313199" y="2186182"/>
              <a:ext cx="2161017" cy="13931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cxnSp>
          <p:nvCxnSpPr>
            <p:cNvPr id="55" name="Straight Connector 54"/>
            <p:cNvCxnSpPr/>
            <p:nvPr/>
          </p:nvCxnSpPr>
          <p:spPr bwMode="auto">
            <a:xfrm rot="10800000" flipV="1">
              <a:off x="5172091" y="2130606"/>
              <a:ext cx="1874082" cy="2994"/>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1" name="Straight Connector 10"/>
            <p:cNvCxnSpPr/>
            <p:nvPr/>
          </p:nvCxnSpPr>
          <p:spPr bwMode="auto">
            <a:xfrm rot="10800000" flipV="1">
              <a:off x="5162566" y="2368731"/>
              <a:ext cx="1874082" cy="2994"/>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2" name="Picture 37"/>
            <p:cNvPicPr>
              <a:picLocks noChangeArrowheads="1"/>
            </p:cNvPicPr>
            <p:nvPr/>
          </p:nvPicPr>
          <p:blipFill>
            <a:blip r:embed="rId4"/>
            <a:srcRect/>
            <a:stretch>
              <a:fillRect/>
            </a:stretch>
          </p:blipFill>
          <p:spPr bwMode="auto">
            <a:xfrm>
              <a:off x="4423621" y="2028583"/>
              <a:ext cx="870351" cy="451691"/>
            </a:xfrm>
            <a:prstGeom prst="rect">
              <a:avLst/>
            </a:prstGeom>
            <a:noFill/>
            <a:ln w="9525">
              <a:noFill/>
              <a:miter lim="800000"/>
              <a:headEnd/>
              <a:tailEnd/>
            </a:ln>
          </p:spPr>
        </p:pic>
        <p:sp>
          <p:nvSpPr>
            <p:cNvPr id="16" name="TextBox 15"/>
            <p:cNvSpPr txBox="1"/>
            <p:nvPr/>
          </p:nvSpPr>
          <p:spPr>
            <a:xfrm>
              <a:off x="4187587" y="2587352"/>
              <a:ext cx="1436612" cy="244682"/>
            </a:xfrm>
            <a:prstGeom prst="rect">
              <a:avLst/>
            </a:prstGeom>
            <a:noFill/>
          </p:spPr>
          <p:txBody>
            <a:bodyPr wrap="none" rtlCol="0">
              <a:spAutoFit/>
            </a:bodyPr>
            <a:lstStyle/>
            <a:p>
              <a:r>
                <a:rPr lang="en-US" sz="1100" dirty="0" smtClean="0"/>
                <a:t>Lo0 192.168.2.2 /32</a:t>
              </a:r>
              <a:endParaRPr lang="en-US" sz="1100" dirty="0"/>
            </a:p>
          </p:txBody>
        </p:sp>
        <p:sp>
          <p:nvSpPr>
            <p:cNvPr id="17" name="TextBox 16"/>
            <p:cNvSpPr txBox="1"/>
            <p:nvPr/>
          </p:nvSpPr>
          <p:spPr>
            <a:xfrm>
              <a:off x="5190193" y="2356634"/>
              <a:ext cx="301686" cy="244682"/>
            </a:xfrm>
            <a:prstGeom prst="rect">
              <a:avLst/>
            </a:prstGeom>
            <a:noFill/>
          </p:spPr>
          <p:txBody>
            <a:bodyPr wrap="none" rtlCol="0">
              <a:spAutoFit/>
            </a:bodyPr>
            <a:lstStyle/>
            <a:p>
              <a:r>
                <a:rPr lang="en-US" sz="1100" dirty="0" smtClean="0"/>
                <a:t>.2</a:t>
              </a:r>
              <a:endParaRPr lang="en-US" sz="1100" dirty="0"/>
            </a:p>
          </p:txBody>
        </p:sp>
        <p:sp>
          <p:nvSpPr>
            <p:cNvPr id="19" name="TextBox 18"/>
            <p:cNvSpPr txBox="1"/>
            <p:nvPr/>
          </p:nvSpPr>
          <p:spPr>
            <a:xfrm>
              <a:off x="4694822" y="2246811"/>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20" name="Picture 37"/>
            <p:cNvPicPr>
              <a:picLocks noChangeArrowheads="1"/>
            </p:cNvPicPr>
            <p:nvPr/>
          </p:nvPicPr>
          <p:blipFill>
            <a:blip r:embed="rId4"/>
            <a:srcRect/>
            <a:stretch>
              <a:fillRect/>
            </a:stretch>
          </p:blipFill>
          <p:spPr bwMode="auto">
            <a:xfrm>
              <a:off x="6947746" y="2053983"/>
              <a:ext cx="870351" cy="451691"/>
            </a:xfrm>
            <a:prstGeom prst="rect">
              <a:avLst/>
            </a:prstGeom>
            <a:noFill/>
            <a:ln w="9525">
              <a:noFill/>
              <a:miter lim="800000"/>
              <a:headEnd/>
              <a:tailEnd/>
            </a:ln>
          </p:spPr>
        </p:pic>
        <p:sp>
          <p:nvSpPr>
            <p:cNvPr id="21" name="TextBox 20"/>
            <p:cNvSpPr txBox="1"/>
            <p:nvPr/>
          </p:nvSpPr>
          <p:spPr>
            <a:xfrm>
              <a:off x="7218947" y="2272211"/>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23" name="Rectangle 22"/>
            <p:cNvSpPr/>
            <p:nvPr/>
          </p:nvSpPr>
          <p:spPr>
            <a:xfrm>
              <a:off x="5549325" y="1927312"/>
              <a:ext cx="1162499" cy="244682"/>
            </a:xfrm>
            <a:prstGeom prst="rect">
              <a:avLst/>
            </a:prstGeom>
          </p:spPr>
          <p:txBody>
            <a:bodyPr wrap="none">
              <a:spAutoFit/>
            </a:bodyPr>
            <a:lstStyle/>
            <a:p>
              <a:pPr defTabSz="814388"/>
              <a:r>
                <a:rPr lang="en-US" sz="1100" dirty="0" smtClean="0"/>
                <a:t>192.168.1.0 /24</a:t>
              </a:r>
              <a:endParaRPr lang="en-US" sz="1400" b="1" dirty="0" smtClean="0"/>
            </a:p>
          </p:txBody>
        </p:sp>
        <p:sp>
          <p:nvSpPr>
            <p:cNvPr id="24" name="Rectangle 23"/>
            <p:cNvSpPr/>
            <p:nvPr/>
          </p:nvSpPr>
          <p:spPr>
            <a:xfrm>
              <a:off x="5577900" y="2365462"/>
              <a:ext cx="1162499" cy="244682"/>
            </a:xfrm>
            <a:prstGeom prst="rect">
              <a:avLst/>
            </a:prstGeom>
          </p:spPr>
          <p:txBody>
            <a:bodyPr wrap="none">
              <a:spAutoFit/>
            </a:bodyPr>
            <a:lstStyle/>
            <a:p>
              <a:pPr defTabSz="814388"/>
              <a:r>
                <a:rPr lang="en-US" sz="1100" smtClean="0"/>
                <a:t>192.168.4.0 </a:t>
              </a:r>
              <a:r>
                <a:rPr lang="en-US" sz="1100" dirty="0" smtClean="0"/>
                <a:t>/24</a:t>
              </a:r>
              <a:endParaRPr lang="en-US" sz="1400" b="1" dirty="0" smtClean="0"/>
            </a:p>
          </p:txBody>
        </p:sp>
        <p:sp>
          <p:nvSpPr>
            <p:cNvPr id="25" name="TextBox 24"/>
            <p:cNvSpPr txBox="1"/>
            <p:nvPr/>
          </p:nvSpPr>
          <p:spPr>
            <a:xfrm>
              <a:off x="5190193" y="1937534"/>
              <a:ext cx="301686" cy="244682"/>
            </a:xfrm>
            <a:prstGeom prst="rect">
              <a:avLst/>
            </a:prstGeom>
            <a:noFill/>
          </p:spPr>
          <p:txBody>
            <a:bodyPr wrap="none" rtlCol="0">
              <a:spAutoFit/>
            </a:bodyPr>
            <a:lstStyle/>
            <a:p>
              <a:r>
                <a:rPr lang="en-US" sz="1100" dirty="0" smtClean="0"/>
                <a:t>.2</a:t>
              </a:r>
              <a:endParaRPr lang="en-US" sz="1100" dirty="0"/>
            </a:p>
          </p:txBody>
        </p:sp>
        <p:sp>
          <p:nvSpPr>
            <p:cNvPr id="26" name="TextBox 25"/>
            <p:cNvSpPr txBox="1"/>
            <p:nvPr/>
          </p:nvSpPr>
          <p:spPr>
            <a:xfrm>
              <a:off x="6768168" y="1937534"/>
              <a:ext cx="301686" cy="244682"/>
            </a:xfrm>
            <a:prstGeom prst="rect">
              <a:avLst/>
            </a:prstGeom>
            <a:noFill/>
          </p:spPr>
          <p:txBody>
            <a:bodyPr wrap="none" rtlCol="0">
              <a:spAutoFit/>
            </a:bodyPr>
            <a:lstStyle/>
            <a:p>
              <a:r>
                <a:rPr lang="en-US" sz="1100" dirty="0" smtClean="0"/>
                <a:t>.3</a:t>
              </a:r>
              <a:endParaRPr lang="en-US" sz="1100" dirty="0"/>
            </a:p>
          </p:txBody>
        </p:sp>
        <p:sp>
          <p:nvSpPr>
            <p:cNvPr id="27" name="TextBox 26"/>
            <p:cNvSpPr txBox="1"/>
            <p:nvPr/>
          </p:nvSpPr>
          <p:spPr>
            <a:xfrm>
              <a:off x="6768168" y="2356634"/>
              <a:ext cx="301686" cy="244682"/>
            </a:xfrm>
            <a:prstGeom prst="rect">
              <a:avLst/>
            </a:prstGeom>
            <a:noFill/>
          </p:spPr>
          <p:txBody>
            <a:bodyPr wrap="none" rtlCol="0">
              <a:spAutoFit/>
            </a:bodyPr>
            <a:lstStyle/>
            <a:p>
              <a:r>
                <a:rPr lang="en-US" sz="1100" dirty="0" smtClean="0"/>
                <a:t>.3</a:t>
              </a:r>
              <a:endParaRPr lang="en-US" sz="1100" dirty="0"/>
            </a:p>
          </p:txBody>
        </p:sp>
        <p:sp>
          <p:nvSpPr>
            <p:cNvPr id="28" name="TextBox 27"/>
            <p:cNvSpPr txBox="1"/>
            <p:nvPr/>
          </p:nvSpPr>
          <p:spPr>
            <a:xfrm>
              <a:off x="6721237" y="2558777"/>
              <a:ext cx="1436612" cy="244682"/>
            </a:xfrm>
            <a:prstGeom prst="rect">
              <a:avLst/>
            </a:prstGeom>
            <a:noFill/>
          </p:spPr>
          <p:txBody>
            <a:bodyPr wrap="none" rtlCol="0">
              <a:spAutoFit/>
            </a:bodyPr>
            <a:lstStyle/>
            <a:p>
              <a:r>
                <a:rPr lang="en-US" sz="1100" dirty="0" smtClean="0"/>
                <a:t>Lo0 192.168.3.3 /32</a:t>
              </a:r>
              <a:endParaRPr lang="en-US" sz="1100" dirty="0"/>
            </a:p>
          </p:txBody>
        </p:sp>
        <p:sp>
          <p:nvSpPr>
            <p:cNvPr id="29" name="TextBox 28"/>
            <p:cNvSpPr txBox="1"/>
            <p:nvPr/>
          </p:nvSpPr>
          <p:spPr>
            <a:xfrm>
              <a:off x="5734499" y="1570683"/>
              <a:ext cx="1292145" cy="258532"/>
            </a:xfrm>
            <a:prstGeom prst="rect">
              <a:avLst/>
            </a:prstGeom>
            <a:noFill/>
          </p:spPr>
          <p:txBody>
            <a:bodyPr wrap="square" rtlCol="0">
              <a:spAutoFit/>
            </a:bodyPr>
            <a:lstStyle/>
            <a:p>
              <a:r>
                <a:rPr lang="en-US" sz="1200" b="1" dirty="0" smtClean="0"/>
                <a:t>AS 65000</a:t>
              </a:r>
              <a:endParaRPr lang="en-US" sz="1100" dirty="0"/>
            </a:p>
          </p:txBody>
        </p:sp>
        <p:sp>
          <p:nvSpPr>
            <p:cNvPr id="57" name="TextBox 56"/>
            <p:cNvSpPr txBox="1"/>
            <p:nvPr/>
          </p:nvSpPr>
          <p:spPr>
            <a:xfrm>
              <a:off x="2491119" y="1801655"/>
              <a:ext cx="945988" cy="160898"/>
            </a:xfrm>
            <a:prstGeom prst="rect">
              <a:avLst/>
            </a:prstGeom>
            <a:noFill/>
          </p:spPr>
          <p:txBody>
            <a:bodyPr wrap="square" lIns="0" tIns="0" rIns="0" bIns="0" rtlCol="0" anchor="ctr" anchorCtr="0">
              <a:noAutofit/>
            </a:bodyPr>
            <a:lstStyle/>
            <a:p>
              <a:endParaRPr lang="en-US" sz="1000" dirty="0"/>
            </a:p>
          </p:txBody>
        </p:sp>
        <p:sp>
          <p:nvSpPr>
            <p:cNvPr id="58" name="TextBox 57"/>
            <p:cNvSpPr txBox="1"/>
            <p:nvPr/>
          </p:nvSpPr>
          <p:spPr>
            <a:xfrm>
              <a:off x="2854018" y="1997440"/>
              <a:ext cx="1013551" cy="165253"/>
            </a:xfrm>
            <a:prstGeom prst="rect">
              <a:avLst/>
            </a:prstGeom>
            <a:noFill/>
          </p:spPr>
          <p:txBody>
            <a:bodyPr wrap="square" lIns="0" tIns="0" rIns="0" bIns="0" rtlCol="0" anchor="ctr" anchorCtr="0">
              <a:noAutofit/>
            </a:bodyPr>
            <a:lstStyle/>
            <a:p>
              <a:r>
                <a:rPr lang="en-US" sz="1100" dirty="0" smtClean="0"/>
                <a:t>10.1.1.0 /24</a:t>
              </a:r>
              <a:endParaRPr lang="en-US" sz="1100" dirty="0"/>
            </a:p>
          </p:txBody>
        </p:sp>
        <p:sp>
          <p:nvSpPr>
            <p:cNvPr id="59" name="TextBox 58"/>
            <p:cNvSpPr txBox="1"/>
            <p:nvPr/>
          </p:nvSpPr>
          <p:spPr>
            <a:xfrm>
              <a:off x="2371334" y="2004840"/>
              <a:ext cx="367861" cy="168853"/>
            </a:xfrm>
            <a:prstGeom prst="rect">
              <a:avLst/>
            </a:prstGeom>
            <a:noFill/>
          </p:spPr>
          <p:txBody>
            <a:bodyPr wrap="square" lIns="0" tIns="0" rIns="0" bIns="0" rtlCol="0" anchor="ctr" anchorCtr="0">
              <a:noAutofit/>
            </a:bodyPr>
            <a:lstStyle/>
            <a:p>
              <a:pPr algn="l"/>
              <a:r>
                <a:rPr lang="en-US" sz="1100" dirty="0" smtClean="0"/>
                <a:t>.1</a:t>
              </a:r>
              <a:endParaRPr lang="en-US" sz="1100" dirty="0"/>
            </a:p>
          </p:txBody>
        </p:sp>
        <p:pic>
          <p:nvPicPr>
            <p:cNvPr id="60" name="Picture 37"/>
            <p:cNvPicPr>
              <a:picLocks noChangeArrowheads="1"/>
            </p:cNvPicPr>
            <p:nvPr/>
          </p:nvPicPr>
          <p:blipFill>
            <a:blip r:embed="rId4"/>
            <a:srcRect/>
            <a:stretch>
              <a:fillRect/>
            </a:stretch>
          </p:blipFill>
          <p:spPr bwMode="auto">
            <a:xfrm>
              <a:off x="1475884" y="1992488"/>
              <a:ext cx="870351" cy="451691"/>
            </a:xfrm>
            <a:prstGeom prst="rect">
              <a:avLst/>
            </a:prstGeom>
            <a:noFill/>
            <a:ln w="9525">
              <a:noFill/>
              <a:miter lim="800000"/>
              <a:headEnd/>
              <a:tailEnd/>
            </a:ln>
          </p:spPr>
        </p:pic>
        <p:sp>
          <p:nvSpPr>
            <p:cNvPr id="61" name="TextBox 60"/>
            <p:cNvSpPr txBox="1"/>
            <p:nvPr/>
          </p:nvSpPr>
          <p:spPr>
            <a:xfrm>
              <a:off x="1747085" y="221071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2" name="TextBox 61"/>
            <p:cNvSpPr txBox="1"/>
            <p:nvPr/>
          </p:nvSpPr>
          <p:spPr>
            <a:xfrm>
              <a:off x="897803" y="1558653"/>
              <a:ext cx="1292145" cy="258532"/>
            </a:xfrm>
            <a:prstGeom prst="rect">
              <a:avLst/>
            </a:prstGeom>
            <a:noFill/>
          </p:spPr>
          <p:txBody>
            <a:bodyPr wrap="square" rtlCol="0">
              <a:spAutoFit/>
            </a:bodyPr>
            <a:lstStyle/>
            <a:p>
              <a:r>
                <a:rPr lang="en-US" sz="1200" b="1" dirty="0" smtClean="0"/>
                <a:t>AS 64520</a:t>
              </a:r>
              <a:endParaRPr lang="en-US" sz="1100" dirty="0"/>
            </a:p>
          </p:txBody>
        </p:sp>
        <p:sp>
          <p:nvSpPr>
            <p:cNvPr id="63" name="TextBox 62"/>
            <p:cNvSpPr txBox="1"/>
            <p:nvPr/>
          </p:nvSpPr>
          <p:spPr>
            <a:xfrm>
              <a:off x="4196127" y="2109114"/>
              <a:ext cx="367861" cy="168853"/>
            </a:xfrm>
            <a:prstGeom prst="rect">
              <a:avLst/>
            </a:prstGeom>
            <a:noFill/>
          </p:spPr>
          <p:txBody>
            <a:bodyPr wrap="square" lIns="0" tIns="0" rIns="0" bIns="0" rtlCol="0" anchor="ctr" anchorCtr="0">
              <a:noAutofit/>
            </a:bodyPr>
            <a:lstStyle/>
            <a:p>
              <a:pPr algn="l"/>
              <a:r>
                <a:rPr lang="en-US" sz="1100" dirty="0" smtClean="0"/>
                <a:t>.2</a:t>
              </a:r>
              <a:endParaRPr lang="en-US" sz="1100" dirty="0"/>
            </a:p>
          </p:txBody>
        </p:sp>
        <p:sp>
          <p:nvSpPr>
            <p:cNvPr id="64" name="TextBox 63"/>
            <p:cNvSpPr txBox="1"/>
            <p:nvPr/>
          </p:nvSpPr>
          <p:spPr>
            <a:xfrm>
              <a:off x="375508" y="2454640"/>
              <a:ext cx="1013551" cy="165253"/>
            </a:xfrm>
            <a:prstGeom prst="rect">
              <a:avLst/>
            </a:prstGeom>
            <a:noFill/>
          </p:spPr>
          <p:txBody>
            <a:bodyPr wrap="square" lIns="0" tIns="0" rIns="0" bIns="0" rtlCol="0" anchor="ctr" anchorCtr="0">
              <a:noAutofit/>
            </a:bodyPr>
            <a:lstStyle/>
            <a:p>
              <a:r>
                <a:rPr lang="en-US" sz="1100" dirty="0" smtClean="0"/>
                <a:t>172.16.10.0</a:t>
              </a:r>
              <a:endParaRPr lang="en-US" sz="1100" dirty="0"/>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386" name="Rectangle 2"/>
          <p:cNvSpPr>
            <a:spLocks noGrp="1" noChangeArrowheads="1"/>
          </p:cNvSpPr>
          <p:nvPr>
            <p:ph type="title"/>
          </p:nvPr>
        </p:nvSpPr>
        <p:spPr/>
        <p:txBody>
          <a:bodyPr/>
          <a:lstStyle/>
          <a:p>
            <a:r>
              <a:rPr lang="en-US" dirty="0" smtClean="0"/>
              <a:t>BGP Operational Overview</a:t>
            </a:r>
            <a:endParaRPr lang="en-US" dirty="0"/>
          </a:p>
        </p:txBody>
      </p:sp>
      <p:sp>
        <p:nvSpPr>
          <p:cNvPr id="912387" name="Rectangle 3"/>
          <p:cNvSpPr>
            <a:spLocks noGrp="1" noChangeArrowheads="1"/>
          </p:cNvSpPr>
          <p:nvPr>
            <p:ph idx="10"/>
          </p:nvPr>
        </p:nvSpPr>
        <p:spPr/>
        <p:txBody>
          <a:bodyPr>
            <a:normAutofit/>
          </a:bodyPr>
          <a:lstStyle/>
          <a:p>
            <a:r>
              <a:rPr lang="en-US" dirty="0" smtClean="0"/>
              <a:t>When two routers establish a TCP enabled BGP connection, they are called </a:t>
            </a:r>
            <a:r>
              <a:rPr lang="en-US" b="1" dirty="0" smtClean="0"/>
              <a:t>neighbors </a:t>
            </a:r>
            <a:r>
              <a:rPr lang="en-US" dirty="0" smtClean="0"/>
              <a:t>or </a:t>
            </a:r>
            <a:r>
              <a:rPr lang="en-US" b="1" dirty="0" smtClean="0"/>
              <a:t>peers</a:t>
            </a:r>
            <a:r>
              <a:rPr lang="en-US" dirty="0" smtClean="0"/>
              <a:t>.</a:t>
            </a:r>
          </a:p>
          <a:p>
            <a:pPr lvl="1"/>
            <a:r>
              <a:rPr lang="en-US" dirty="0" smtClean="0"/>
              <a:t>Peer routers exchange multiple connection messages.</a:t>
            </a:r>
          </a:p>
          <a:p>
            <a:r>
              <a:rPr lang="en-US" dirty="0" smtClean="0"/>
              <a:t>Each router running BGP is called a </a:t>
            </a:r>
            <a:r>
              <a:rPr lang="en-US" b="1" dirty="0" smtClean="0"/>
              <a:t>BGP speaker</a:t>
            </a:r>
            <a:r>
              <a:rPr lang="en-US" dirty="0" smtClean="0"/>
              <a:t>. </a:t>
            </a:r>
          </a:p>
        </p:txBody>
      </p:sp>
      <p:pic>
        <p:nvPicPr>
          <p:cNvPr id="9" name="Content Placeholder 8" descr="l01_14"/>
          <p:cNvPicPr>
            <a:picLocks noGrp="1" noChangeAspect="1" noChangeArrowheads="1"/>
          </p:cNvPicPr>
          <p:nvPr>
            <p:ph sz="quarter" idx="11"/>
          </p:nvPr>
        </p:nvPicPr>
        <p:blipFill>
          <a:blip r:embed="rId3"/>
          <a:stretch>
            <a:fillRect/>
          </a:stretch>
        </p:blipFill>
        <p:spPr bwMode="auto">
          <a:xfrm>
            <a:off x="1129506" y="3689350"/>
            <a:ext cx="6819900" cy="2781300"/>
          </a:xfrm>
          <a:prstGeom prst="rect">
            <a:avLst/>
          </a:prstGeom>
          <a:noFill/>
        </p:spPr>
      </p:pic>
    </p:spTree>
  </p:cSld>
  <p:clrMapOvr>
    <a:masterClrMapping/>
  </p:clrMapOvr>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7172" name="Rectangle 32"/>
          <p:cNvSpPr>
            <a:spLocks noGrp="1" noChangeArrowheads="1"/>
          </p:cNvSpPr>
          <p:nvPr>
            <p:ph type="title" idx="4294967295"/>
          </p:nvPr>
        </p:nvSpPr>
        <p:spPr>
          <a:xfrm>
            <a:off x="279400" y="1841500"/>
            <a:ext cx="3124200" cy="2743200"/>
          </a:xfrm>
          <a:prstGeom prst="rect">
            <a:avLst/>
          </a:prstGeom>
          <a:noFill/>
        </p:spPr>
        <p:txBody>
          <a:bodyPr anchor="ctr"/>
          <a:lstStyle/>
          <a:p>
            <a:r>
              <a:rPr lang="en-US" sz="2800" dirty="0" smtClean="0">
                <a:solidFill>
                  <a:schemeClr val="bg1"/>
                </a:solidFill>
              </a:rPr>
              <a:t>Verifying and Troubleshooting BGP</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8"/>
          <p:cNvSpPr>
            <a:spLocks noGrp="1" noChangeArrowheads="1"/>
          </p:cNvSpPr>
          <p:nvPr>
            <p:ph type="title"/>
          </p:nvPr>
        </p:nvSpPr>
        <p:spPr/>
        <p:txBody>
          <a:bodyPr/>
          <a:lstStyle/>
          <a:p>
            <a:r>
              <a:rPr lang="en-US" dirty="0" smtClean="0"/>
              <a:t>Verifying and Troubleshooting BGP</a:t>
            </a:r>
          </a:p>
        </p:txBody>
      </p:sp>
      <p:graphicFrame>
        <p:nvGraphicFramePr>
          <p:cNvPr id="5" name="Content Placeholder 4"/>
          <p:cNvGraphicFramePr>
            <a:graphicFrameLocks noGrp="1"/>
          </p:cNvGraphicFramePr>
          <p:nvPr>
            <p:ph idx="1"/>
          </p:nvPr>
        </p:nvGraphicFramePr>
        <p:xfrm>
          <a:off x="279400" y="1182688"/>
          <a:ext cx="8537054" cy="4913311"/>
        </p:xfrm>
        <a:graphic>
          <a:graphicData uri="http://schemas.openxmlformats.org/drawingml/2006/table">
            <a:tbl>
              <a:tblPr firstRow="1" bandRow="1">
                <a:tableStyleId>{5C22544A-7EE6-4342-B048-85BDC9FD1C3A}</a:tableStyleId>
              </a:tblPr>
              <a:tblGrid>
                <a:gridCol w="2957095"/>
                <a:gridCol w="5579959"/>
              </a:tblGrid>
              <a:tr h="519739">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Command</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Description</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711535">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 bgp</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entries in the BGP table.</a:t>
                      </a:r>
                    </a:p>
                    <a:p>
                      <a:r>
                        <a:rPr kumimoji="0" lang="en-US" sz="1600" u="none" strike="noStrike" kern="1200" cap="none" normalizeH="0" baseline="0" dirty="0" smtClean="0">
                          <a:ln>
                            <a:noFill/>
                          </a:ln>
                          <a:solidFill>
                            <a:schemeClr val="dk1"/>
                          </a:solidFill>
                          <a:effectLst/>
                          <a:latin typeface="+mn-lt"/>
                          <a:ea typeface="+mn-ea"/>
                          <a:cs typeface="+mn-cs"/>
                        </a:rPr>
                        <a:t>Specify a network number to get more specific information about a particular network.</a:t>
                      </a:r>
                    </a:p>
                  </a:txBody>
                  <a:tcPr marL="82124" marR="82124" marT="41061" marB="41061" anchor="ctr" horzOverflow="overflow"/>
                </a:tc>
              </a:tr>
              <a:tr h="711535">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 bgp neighbors</a:t>
                      </a:r>
                    </a:p>
                  </a:txBody>
                  <a:tcPr marL="82124" marR="82124" marT="41061" marB="41061"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detailed information about the TCP and BGP connections to neighbors.</a:t>
                      </a:r>
                    </a:p>
                  </a:txBody>
                  <a:tcPr marL="82124" marR="82124" marT="41061" marB="41061" anchor="ctr" horzOverflow="overflow"/>
                </a:tc>
              </a:tr>
              <a:tr h="518561">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 bgp summary</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the status of all BGP connections.</a:t>
                      </a:r>
                    </a:p>
                  </a:txBody>
                  <a:tcPr marL="82124" marR="82124" marT="41061" marB="41061" anchor="ctr" horzOverflow="overflow"/>
                </a:tc>
              </a:tr>
              <a:tr h="518561">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smtClean="0">
                          <a:ln>
                            <a:noFill/>
                          </a:ln>
                          <a:solidFill>
                            <a:schemeClr val="dk1"/>
                          </a:solidFill>
                          <a:effectLst/>
                          <a:latin typeface="Courier New" pitchFamily="49" charset="0"/>
                          <a:ea typeface="+mn-ea"/>
                          <a:cs typeface="Courier New" pitchFamily="49" charset="0"/>
                        </a:rPr>
                        <a:t>show ip bgp neighbors {</a:t>
                      </a:r>
                      <a:r>
                        <a:rPr kumimoji="0" lang="en-US" sz="1600" b="0" i="1" u="none" strike="noStrike" kern="1200" cap="none" normalizeH="0" baseline="0" smtClean="0">
                          <a:ln>
                            <a:noFill/>
                          </a:ln>
                          <a:solidFill>
                            <a:schemeClr val="dk1"/>
                          </a:solidFill>
                          <a:effectLst/>
                          <a:latin typeface="Courier New" pitchFamily="49" charset="0"/>
                          <a:ea typeface="+mn-ea"/>
                          <a:cs typeface="Courier New" pitchFamily="49" charset="0"/>
                        </a:rPr>
                        <a:t>address</a:t>
                      </a:r>
                      <a:r>
                        <a:rPr kumimoji="0" lang="en-US" sz="1600" b="1" i="0" u="none" strike="noStrike" kern="1200" cap="none" normalizeH="0" baseline="0" smtClean="0">
                          <a:ln>
                            <a:noFill/>
                          </a:ln>
                          <a:solidFill>
                            <a:schemeClr val="dk1"/>
                          </a:solidFill>
                          <a:effectLst/>
                          <a:latin typeface="Courier New" pitchFamily="49" charset="0"/>
                          <a:ea typeface="+mn-ea"/>
                          <a:cs typeface="Courier New" pitchFamily="49" charset="0"/>
                        </a:rPr>
                        <a:t>} advertised-routes</a:t>
                      </a:r>
                      <a:endPar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endParaRP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defRPr/>
                      </a:pPr>
                      <a:r>
                        <a:rPr kumimoji="0" lang="en-US" sz="1600" u="none" strike="noStrike" kern="1200" cap="none" normalizeH="0" baseline="0" smtClean="0">
                          <a:ln>
                            <a:noFill/>
                          </a:ln>
                          <a:solidFill>
                            <a:schemeClr val="dk1"/>
                          </a:solidFill>
                          <a:effectLst/>
                          <a:latin typeface="+mn-lt"/>
                          <a:ea typeface="+mn-ea"/>
                          <a:cs typeface="+mn-cs"/>
                        </a:rPr>
                        <a:t>Displays all BGP routes that have been advertised to neighbors.</a:t>
                      </a:r>
                    </a:p>
                  </a:txBody>
                  <a:tcPr marL="82124" marR="82124" marT="41061" marB="41061" anchor="ctr" horzOverflow="overflow"/>
                </a:tc>
              </a:tr>
              <a:tr h="518561">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 bgp rib-failure</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smtClean="0">
                          <a:ln>
                            <a:noFill/>
                          </a:ln>
                          <a:solidFill>
                            <a:schemeClr val="dk1"/>
                          </a:solidFill>
                          <a:effectLst/>
                          <a:latin typeface="+mn-lt"/>
                          <a:ea typeface="+mn-ea"/>
                          <a:cs typeface="+mn-cs"/>
                        </a:rPr>
                        <a:t>Displays BGP routes that were not installed in the routing information base (RIB), and the reason that they were not installed.</a:t>
                      </a:r>
                      <a:endParaRPr kumimoji="0" lang="en-US" sz="1600" u="none" strike="noStrike" kern="1200" cap="none" normalizeH="0" baseline="0" dirty="0" smtClean="0">
                        <a:ln>
                          <a:noFill/>
                        </a:ln>
                        <a:solidFill>
                          <a:schemeClr val="dk1"/>
                        </a:solidFill>
                        <a:effectLst/>
                        <a:latin typeface="+mn-lt"/>
                        <a:ea typeface="+mn-ea"/>
                        <a:cs typeface="+mn-cs"/>
                      </a:endParaRPr>
                    </a:p>
                  </a:txBody>
                  <a:tcPr marL="82124" marR="82124" marT="41061" marB="41061" anchor="ctr" horzOverflow="overflow"/>
                </a:tc>
              </a:tr>
              <a:tr h="518561">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debug ip bgp [dampening | events | keepalives | updates]</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endParaRPr kumimoji="0" lang="en-US" sz="1600" u="none" strike="noStrike" kern="1200" cap="none" normalizeH="0" baseline="0" dirty="0" smtClean="0">
                        <a:ln>
                          <a:noFill/>
                        </a:ln>
                        <a:solidFill>
                          <a:schemeClr val="dk1"/>
                        </a:solidFill>
                        <a:effectLst/>
                        <a:latin typeface="+mn-lt"/>
                        <a:ea typeface="+mn-ea"/>
                        <a:cs typeface="+mn-cs"/>
                      </a:endParaRPr>
                    </a:p>
                  </a:txBody>
                  <a:tcPr marL="82124" marR="82124" marT="41061" marB="41061" anchor="ctr" horzOverflow="overflow"/>
                </a:tc>
              </a:tr>
            </a:tbl>
          </a:graphicData>
        </a:graphic>
      </p:graphicFrame>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bwMode="auto">
          <a:xfrm>
            <a:off x="2650957" y="2566718"/>
            <a:ext cx="68182" cy="2646947"/>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5" name="Rectangle 24"/>
          <p:cNvSpPr/>
          <p:nvPr/>
        </p:nvSpPr>
        <p:spPr bwMode="auto">
          <a:xfrm>
            <a:off x="2582781" y="2558702"/>
            <a:ext cx="64168" cy="2646947"/>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9" name="Rectangle 48"/>
          <p:cNvSpPr/>
          <p:nvPr/>
        </p:nvSpPr>
        <p:spPr>
          <a:xfrm>
            <a:off x="7575943" y="2387752"/>
            <a:ext cx="1219141" cy="2827421"/>
          </a:xfrm>
          <a:prstGeom prst="rect">
            <a:avLst/>
          </a:prstGeom>
          <a:solidFill>
            <a:srgbClr val="FDB5F4"/>
          </a:solidFill>
        </p:spPr>
        <p:txBody>
          <a:bodyPr wrap="square">
            <a:spAutoFit/>
          </a:bodyPr>
          <a:lstStyle/>
          <a:p>
            <a:pPr algn="l"/>
            <a:endParaRPr lang="en-US" dirty="0"/>
          </a:p>
        </p:txBody>
      </p:sp>
      <p:sp>
        <p:nvSpPr>
          <p:cNvPr id="37" name="Rectangle 36"/>
          <p:cNvSpPr/>
          <p:nvPr/>
        </p:nvSpPr>
        <p:spPr bwMode="auto">
          <a:xfrm>
            <a:off x="7628020" y="2562708"/>
            <a:ext cx="84221" cy="830197"/>
          </a:xfrm>
          <a:prstGeom prst="rect">
            <a:avLst/>
          </a:prstGeom>
          <a:solidFill>
            <a:srgbClr val="47AADB"/>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8" name="Rectangle 37"/>
          <p:cNvSpPr/>
          <p:nvPr/>
        </p:nvSpPr>
        <p:spPr bwMode="auto">
          <a:xfrm>
            <a:off x="8622631" y="3292625"/>
            <a:ext cx="121319" cy="557481"/>
          </a:xfrm>
          <a:prstGeom prst="rect">
            <a:avLst/>
          </a:prstGeom>
          <a:solidFill>
            <a:srgbClr val="47AADB"/>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9" name="Rectangle 38"/>
          <p:cNvSpPr/>
          <p:nvPr/>
        </p:nvSpPr>
        <p:spPr bwMode="auto">
          <a:xfrm>
            <a:off x="8125325" y="4263172"/>
            <a:ext cx="92243" cy="344924"/>
          </a:xfrm>
          <a:prstGeom prst="rect">
            <a:avLst/>
          </a:prstGeom>
          <a:solidFill>
            <a:srgbClr val="47AADB"/>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0" name="Rectangle 39"/>
          <p:cNvSpPr/>
          <p:nvPr/>
        </p:nvSpPr>
        <p:spPr bwMode="auto">
          <a:xfrm>
            <a:off x="8109283" y="4824646"/>
            <a:ext cx="92243" cy="344924"/>
          </a:xfrm>
          <a:prstGeom prst="rect">
            <a:avLst/>
          </a:prstGeom>
          <a:solidFill>
            <a:srgbClr val="47AADB"/>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1" name="Rectangle 40"/>
          <p:cNvSpPr/>
          <p:nvPr/>
        </p:nvSpPr>
        <p:spPr bwMode="auto">
          <a:xfrm>
            <a:off x="8610599" y="4616099"/>
            <a:ext cx="112296" cy="184501"/>
          </a:xfrm>
          <a:prstGeom prst="rect">
            <a:avLst/>
          </a:prstGeom>
          <a:solidFill>
            <a:srgbClr val="47AADB"/>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2" name="Rectangle 41"/>
          <p:cNvSpPr/>
          <p:nvPr/>
        </p:nvSpPr>
        <p:spPr bwMode="auto">
          <a:xfrm>
            <a:off x="8618615" y="4058611"/>
            <a:ext cx="112296" cy="184501"/>
          </a:xfrm>
          <a:prstGeom prst="rect">
            <a:avLst/>
          </a:prstGeom>
          <a:solidFill>
            <a:srgbClr val="47AADB"/>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3" name="Rectangle 42"/>
          <p:cNvSpPr/>
          <p:nvPr/>
        </p:nvSpPr>
        <p:spPr bwMode="auto">
          <a:xfrm>
            <a:off x="8109255" y="3874115"/>
            <a:ext cx="112296" cy="184501"/>
          </a:xfrm>
          <a:prstGeom prst="rect">
            <a:avLst/>
          </a:prstGeom>
          <a:solidFill>
            <a:srgbClr val="47AADB"/>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4" name="Rectangle 13"/>
          <p:cNvSpPr/>
          <p:nvPr/>
        </p:nvSpPr>
        <p:spPr>
          <a:xfrm>
            <a:off x="5775159" y="2394275"/>
            <a:ext cx="1792706" cy="2827421"/>
          </a:xfrm>
          <a:prstGeom prst="rect">
            <a:avLst/>
          </a:prstGeom>
          <a:solidFill>
            <a:schemeClr val="bg1">
              <a:lumMod val="85000"/>
            </a:schemeClr>
          </a:solidFill>
        </p:spPr>
        <p:txBody>
          <a:bodyPr wrap="square">
            <a:spAutoFit/>
          </a:bodyPr>
          <a:lstStyle/>
          <a:p>
            <a:pPr algn="l"/>
            <a:endParaRPr lang="en-US" dirty="0"/>
          </a:p>
        </p:txBody>
      </p:sp>
      <p:sp>
        <p:nvSpPr>
          <p:cNvPr id="9" name="Rectangle 8"/>
          <p:cNvSpPr/>
          <p:nvPr/>
        </p:nvSpPr>
        <p:spPr bwMode="auto">
          <a:xfrm>
            <a:off x="2454444" y="2562718"/>
            <a:ext cx="132347" cy="264694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lstStyle/>
          <a:p>
            <a:r>
              <a:rPr lang="en-US" dirty="0" smtClean="0"/>
              <a:t>Verifying BGP: </a:t>
            </a:r>
            <a:r>
              <a:rPr lang="en-US" dirty="0" smtClean="0">
                <a:latin typeface="Courier New" pitchFamily="49" charset="0"/>
                <a:cs typeface="Courier New" pitchFamily="49" charset="0"/>
              </a:rPr>
              <a:t>show ip bgp</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408992" y="1455813"/>
            <a:ext cx="6494380" cy="3946357"/>
          </a:xfrm>
        </p:spPr>
        <p:txBody>
          <a:bodyPr>
            <a:noAutofit/>
          </a:bodyPr>
          <a:lstStyle/>
          <a:p>
            <a:pPr>
              <a:lnSpc>
                <a:spcPct val="110000"/>
              </a:lnSpc>
            </a:pPr>
            <a:r>
              <a:rPr lang="en-US" sz="1100" dirty="0" smtClean="0"/>
              <a:t>R1# </a:t>
            </a:r>
            <a:r>
              <a:rPr lang="en-US" sz="1100" b="1" dirty="0" smtClean="0"/>
              <a:t>show ip bgp</a:t>
            </a:r>
          </a:p>
          <a:p>
            <a:pPr>
              <a:lnSpc>
                <a:spcPct val="110000"/>
              </a:lnSpc>
            </a:pPr>
            <a:r>
              <a:rPr lang="en-US" sz="1100" dirty="0" smtClean="0"/>
              <a:t>BGP table version is 14, local router ID is 172.31.11.1</a:t>
            </a:r>
          </a:p>
          <a:p>
            <a:pPr>
              <a:lnSpc>
                <a:spcPct val="110000"/>
              </a:lnSpc>
            </a:pPr>
            <a:r>
              <a:rPr lang="en-US" sz="1100" dirty="0" smtClean="0"/>
              <a:t>Status codes: s suppressed, d damped, h history, * valid, &gt; best, i - internal, r RIB-failure, S Stale </a:t>
            </a:r>
          </a:p>
          <a:p>
            <a:pPr>
              <a:lnSpc>
                <a:spcPct val="110000"/>
              </a:lnSpc>
            </a:pPr>
            <a:r>
              <a:rPr lang="en-US" sz="1100" dirty="0" smtClean="0"/>
              <a:t>Origin codes: i - IGP, e - EGP, ? - incomplete</a:t>
            </a:r>
          </a:p>
          <a:p>
            <a:pPr>
              <a:lnSpc>
                <a:spcPct val="110000"/>
              </a:lnSpc>
            </a:pPr>
            <a:r>
              <a:rPr lang="en-US" sz="1100" dirty="0" smtClean="0"/>
              <a:t>   Network          Next Hop            Metric LocPrf Weight Path</a:t>
            </a:r>
          </a:p>
          <a:p>
            <a:pPr>
              <a:lnSpc>
                <a:spcPct val="110000"/>
              </a:lnSpc>
            </a:pPr>
            <a:r>
              <a:rPr lang="en-US" sz="1100" dirty="0" smtClean="0"/>
              <a:t>*&gt; 10.1.0.0/24      0.0.0.0                  0         32768 i</a:t>
            </a:r>
          </a:p>
          <a:p>
            <a:pPr>
              <a:lnSpc>
                <a:spcPct val="110000"/>
              </a:lnSpc>
            </a:pPr>
            <a:r>
              <a:rPr lang="en-US" sz="1100" dirty="0" smtClean="0"/>
              <a:t>* i                 10.1.0.2                 0    100      0 i</a:t>
            </a:r>
          </a:p>
          <a:p>
            <a:pPr>
              <a:lnSpc>
                <a:spcPct val="110000"/>
              </a:lnSpc>
            </a:pPr>
            <a:r>
              <a:rPr lang="en-US" sz="1100" dirty="0" smtClean="0"/>
              <a:t>*&gt; 10.1.1.0/24      0.0.0.0                  0         32768 i</a:t>
            </a:r>
          </a:p>
          <a:p>
            <a:pPr>
              <a:lnSpc>
                <a:spcPct val="110000"/>
              </a:lnSpc>
            </a:pPr>
            <a:r>
              <a:rPr lang="en-US" sz="1100" dirty="0" smtClean="0"/>
              <a:t>*&gt;i10.1.2.0/24      10.1.0.2                 0    100      0 i</a:t>
            </a:r>
          </a:p>
          <a:p>
            <a:pPr>
              <a:lnSpc>
                <a:spcPct val="110000"/>
              </a:lnSpc>
            </a:pPr>
            <a:r>
              <a:rPr lang="en-US" sz="1100" dirty="0" smtClean="0"/>
              <a:t>*&gt; 10.97.97.0/24    172.31.1.3                             0 64998 64997 i</a:t>
            </a:r>
          </a:p>
          <a:p>
            <a:pPr>
              <a:lnSpc>
                <a:spcPct val="110000"/>
              </a:lnSpc>
            </a:pPr>
            <a:r>
              <a:rPr lang="en-US" sz="1100" dirty="0" smtClean="0"/>
              <a:t>*                   172.31.11.4                            0 64999 64997 i</a:t>
            </a:r>
          </a:p>
          <a:p>
            <a:pPr>
              <a:lnSpc>
                <a:spcPct val="110000"/>
              </a:lnSpc>
            </a:pPr>
            <a:r>
              <a:rPr lang="en-US" sz="1100" dirty="0" smtClean="0"/>
              <a:t>* i                 172.31.11.4              0    100      0 64999 64997 i</a:t>
            </a:r>
          </a:p>
          <a:p>
            <a:pPr>
              <a:lnSpc>
                <a:spcPct val="110000"/>
              </a:lnSpc>
            </a:pPr>
            <a:r>
              <a:rPr lang="en-US" sz="1100" dirty="0" smtClean="0"/>
              <a:t>*&gt; 10.254.0.0/24    172.31.1.3               0             0 64998 i</a:t>
            </a:r>
          </a:p>
          <a:p>
            <a:pPr>
              <a:lnSpc>
                <a:spcPct val="110000"/>
              </a:lnSpc>
            </a:pPr>
            <a:r>
              <a:rPr lang="en-US" sz="1100" dirty="0" smtClean="0"/>
              <a:t>*                   172.31.11.4                            0 64999 64998 i</a:t>
            </a:r>
          </a:p>
          <a:p>
            <a:pPr>
              <a:lnSpc>
                <a:spcPct val="110000"/>
              </a:lnSpc>
            </a:pPr>
            <a:r>
              <a:rPr lang="en-US" sz="1100" dirty="0" smtClean="0"/>
              <a:t>* i                 172.31.1.3               0    100      0 64998 i</a:t>
            </a:r>
          </a:p>
          <a:p>
            <a:pPr>
              <a:lnSpc>
                <a:spcPct val="110000"/>
              </a:lnSpc>
            </a:pPr>
            <a:r>
              <a:rPr lang="en-US" sz="1100" dirty="0" smtClean="0"/>
              <a:t>r&gt; 172.31.1.0/24    172.31.1.3               0             0 64998 i</a:t>
            </a:r>
          </a:p>
          <a:p>
            <a:pPr>
              <a:lnSpc>
                <a:spcPct val="110000"/>
              </a:lnSpc>
            </a:pPr>
            <a:r>
              <a:rPr lang="en-US" sz="1100" dirty="0" smtClean="0"/>
              <a:t>r                   172.31.11.4                            0 64999 64998 i</a:t>
            </a:r>
          </a:p>
          <a:p>
            <a:pPr>
              <a:lnSpc>
                <a:spcPct val="110000"/>
              </a:lnSpc>
            </a:pPr>
            <a:r>
              <a:rPr lang="en-US" sz="1100" dirty="0" smtClean="0"/>
              <a:t>r i                 172.31.1.3               0    100      0 64998 i</a:t>
            </a:r>
          </a:p>
          <a:p>
            <a:pPr>
              <a:lnSpc>
                <a:spcPct val="110000"/>
              </a:lnSpc>
            </a:pPr>
            <a:r>
              <a:rPr lang="en-US" sz="1100" dirty="0" smtClean="0"/>
              <a:t>*&gt; 172.31.2.0/24    172.31.1.3               0             0 64998 i</a:t>
            </a:r>
          </a:p>
        </p:txBody>
      </p:sp>
      <p:sp>
        <p:nvSpPr>
          <p:cNvPr id="13" name="Content Placeholder 12"/>
          <p:cNvSpPr>
            <a:spLocks noGrp="1"/>
          </p:cNvSpPr>
          <p:nvPr>
            <p:ph sz="quarter" idx="11"/>
          </p:nvPr>
        </p:nvSpPr>
        <p:spPr>
          <a:xfrm>
            <a:off x="315496" y="987007"/>
            <a:ext cx="8520113" cy="687798"/>
          </a:xfrm>
        </p:spPr>
        <p:txBody>
          <a:bodyPr/>
          <a:lstStyle/>
          <a:p>
            <a:r>
              <a:rPr lang="en-US" dirty="0" smtClean="0"/>
              <a:t>Display the BGP topology database (the BGP table).</a:t>
            </a:r>
            <a:endParaRPr lang="en-US" dirty="0"/>
          </a:p>
        </p:txBody>
      </p:sp>
      <p:sp>
        <p:nvSpPr>
          <p:cNvPr id="8" name="Text Box 29"/>
          <p:cNvSpPr txBox="1">
            <a:spLocks noChangeArrowheads="1"/>
          </p:cNvSpPr>
          <p:nvPr/>
        </p:nvSpPr>
        <p:spPr bwMode="auto">
          <a:xfrm>
            <a:off x="269752" y="1464918"/>
            <a:ext cx="2071950" cy="1553327"/>
          </a:xfrm>
          <a:prstGeom prst="rect">
            <a:avLst/>
          </a:prstGeom>
          <a:solidFill>
            <a:srgbClr val="FFFF9B"/>
          </a:solidFill>
          <a:ln w="12700" algn="ctr">
            <a:solidFill>
              <a:schemeClr val="tx1"/>
            </a:solidFill>
            <a:miter lim="800000"/>
            <a:headEnd/>
            <a:tailEnd/>
          </a:ln>
          <a:effectLst/>
        </p:spPr>
        <p:txBody>
          <a:bodyPr wrap="square" lIns="82124" tIns="41061" rIns="82124" bIns="41061">
            <a:spAutoFit/>
          </a:bodyPr>
          <a:lstStyle/>
          <a:p>
            <a:pPr algn="l" defTabSz="814388">
              <a:spcBef>
                <a:spcPct val="50000"/>
              </a:spcBef>
              <a:defRPr/>
            </a:pPr>
            <a:r>
              <a:rPr lang="en-US" sz="1050" dirty="0" smtClean="0"/>
              <a:t>The status codes are </a:t>
            </a:r>
            <a:r>
              <a:rPr lang="en-US" sz="1050" smtClean="0"/>
              <a:t>shown in the first column of </a:t>
            </a:r>
            <a:r>
              <a:rPr lang="en-US" sz="1050" dirty="0" smtClean="0"/>
              <a:t>each line of output.</a:t>
            </a:r>
          </a:p>
          <a:p>
            <a:pPr algn="l" defTabSz="814388">
              <a:spcBef>
                <a:spcPct val="50000"/>
              </a:spcBef>
              <a:buFontTx/>
              <a:buChar char="-"/>
              <a:defRPr/>
            </a:pPr>
            <a:r>
              <a:rPr lang="en-US" sz="1050" dirty="0" smtClean="0"/>
              <a:t> </a:t>
            </a:r>
            <a:r>
              <a:rPr lang="en-US" sz="1050" b="1" dirty="0" smtClean="0"/>
              <a:t>*</a:t>
            </a:r>
            <a:r>
              <a:rPr lang="en-US" sz="1050" dirty="0" smtClean="0"/>
              <a:t> means that the next-hop address (in the fifth column) is valid.</a:t>
            </a:r>
          </a:p>
          <a:p>
            <a:pPr algn="l" defTabSz="814388">
              <a:spcBef>
                <a:spcPct val="50000"/>
              </a:spcBef>
              <a:buFontTx/>
              <a:buChar char="-"/>
              <a:defRPr/>
            </a:pPr>
            <a:r>
              <a:rPr lang="en-US" sz="1050" dirty="0" smtClean="0"/>
              <a:t> </a:t>
            </a:r>
            <a:r>
              <a:rPr lang="en-US" sz="1050" b="1" dirty="0" smtClean="0"/>
              <a:t>r</a:t>
            </a:r>
            <a:r>
              <a:rPr lang="en-US" sz="1050" dirty="0" smtClean="0"/>
              <a:t> means a RIB failure and the route was not installed in the RIB. </a:t>
            </a:r>
            <a:endParaRPr lang="en-US" sz="1050" dirty="0">
              <a:latin typeface="Arial" charset="0"/>
            </a:endParaRPr>
          </a:p>
        </p:txBody>
      </p:sp>
      <p:sp>
        <p:nvSpPr>
          <p:cNvPr id="36" name="Text Box 29"/>
          <p:cNvSpPr txBox="1">
            <a:spLocks noChangeArrowheads="1"/>
          </p:cNvSpPr>
          <p:nvPr/>
        </p:nvSpPr>
        <p:spPr bwMode="auto">
          <a:xfrm>
            <a:off x="5943601" y="5486400"/>
            <a:ext cx="2986088" cy="1078330"/>
          </a:xfrm>
          <a:prstGeom prst="rect">
            <a:avLst/>
          </a:prstGeom>
          <a:solidFill>
            <a:srgbClr val="7EC3E6"/>
          </a:solidFill>
          <a:ln w="12700" algn="ctr">
            <a:solidFill>
              <a:schemeClr val="tx1"/>
            </a:solidFill>
            <a:miter lim="800000"/>
            <a:headEnd/>
            <a:tailEnd/>
          </a:ln>
          <a:effectLst/>
        </p:spPr>
        <p:txBody>
          <a:bodyPr wrap="square" lIns="82124" tIns="41061" rIns="82124" bIns="41061">
            <a:noAutofit/>
          </a:bodyPr>
          <a:lstStyle/>
          <a:p>
            <a:pPr algn="l" defTabSz="814388">
              <a:spcBef>
                <a:spcPct val="50000"/>
              </a:spcBef>
              <a:defRPr/>
            </a:pPr>
            <a:r>
              <a:rPr lang="en-US" sz="1050" dirty="0" smtClean="0"/>
              <a:t>The last column displays the ORIGIN attribute). </a:t>
            </a:r>
          </a:p>
          <a:p>
            <a:pPr algn="l" defTabSz="814388">
              <a:spcBef>
                <a:spcPct val="50000"/>
              </a:spcBef>
              <a:defRPr/>
            </a:pPr>
            <a:r>
              <a:rPr lang="en-US" sz="1050" dirty="0" smtClean="0"/>
              <a:t>- </a:t>
            </a:r>
            <a:r>
              <a:rPr lang="en-US" sz="1050" b="1" dirty="0" smtClean="0"/>
              <a:t>i</a:t>
            </a:r>
            <a:r>
              <a:rPr lang="en-US" sz="1050" dirty="0" smtClean="0"/>
              <a:t> means the original router probably used a </a:t>
            </a:r>
            <a:r>
              <a:rPr lang="en-US" sz="1050" b="1" dirty="0" smtClean="0">
                <a:latin typeface="Courier New" pitchFamily="49" charset="0"/>
                <a:cs typeface="Courier New" pitchFamily="49" charset="0"/>
              </a:rPr>
              <a:t>network</a:t>
            </a:r>
            <a:r>
              <a:rPr lang="en-US" sz="1050" b="1" dirty="0" smtClean="0"/>
              <a:t> </a:t>
            </a:r>
            <a:r>
              <a:rPr lang="en-US" sz="1050" dirty="0" smtClean="0"/>
              <a:t>command to introduce this network into BGP. </a:t>
            </a:r>
          </a:p>
          <a:p>
            <a:pPr algn="l" defTabSz="814388">
              <a:spcBef>
                <a:spcPct val="50000"/>
              </a:spcBef>
              <a:defRPr/>
            </a:pPr>
            <a:r>
              <a:rPr lang="en-US" sz="1050" dirty="0" smtClean="0"/>
              <a:t>- </a:t>
            </a:r>
            <a:r>
              <a:rPr lang="en-US" sz="1050" b="1" dirty="0" smtClean="0"/>
              <a:t>? </a:t>
            </a:r>
            <a:r>
              <a:rPr lang="en-US" sz="1050" dirty="0" smtClean="0"/>
              <a:t>means the route was probably redistributed from an IGP into the BGP process.</a:t>
            </a:r>
          </a:p>
        </p:txBody>
      </p:sp>
      <p:sp>
        <p:nvSpPr>
          <p:cNvPr id="20" name="Text Box 29"/>
          <p:cNvSpPr txBox="1">
            <a:spLocks noChangeArrowheads="1"/>
          </p:cNvSpPr>
          <p:nvPr/>
        </p:nvSpPr>
        <p:spPr bwMode="auto">
          <a:xfrm>
            <a:off x="266130" y="4100501"/>
            <a:ext cx="2048445" cy="1328738"/>
          </a:xfrm>
          <a:prstGeom prst="rect">
            <a:avLst/>
          </a:prstGeom>
          <a:solidFill>
            <a:schemeClr val="tx2">
              <a:lumMod val="20000"/>
              <a:lumOff val="80000"/>
            </a:schemeClr>
          </a:solidFill>
          <a:ln w="12700" algn="ctr">
            <a:solidFill>
              <a:schemeClr val="tx1"/>
            </a:solidFill>
            <a:miter lim="800000"/>
            <a:headEnd/>
            <a:tailEnd/>
          </a:ln>
          <a:effectLst/>
        </p:spPr>
        <p:txBody>
          <a:bodyPr wrap="square" lIns="82124" tIns="41061" rIns="82124" bIns="41061">
            <a:noAutofit/>
          </a:bodyPr>
          <a:lstStyle/>
          <a:p>
            <a:pPr algn="l" defTabSz="814388">
              <a:spcBef>
                <a:spcPct val="50000"/>
              </a:spcBef>
              <a:defRPr/>
            </a:pPr>
            <a:r>
              <a:rPr lang="en-US" sz="1050" dirty="0" smtClean="0"/>
              <a:t>The third column is either blank or has </a:t>
            </a:r>
            <a:r>
              <a:rPr lang="en-US" sz="1050" smtClean="0"/>
              <a:t>an “</a:t>
            </a:r>
            <a:r>
              <a:rPr lang="en-US" sz="1050" b="1" dirty="0" smtClean="0"/>
              <a:t>i</a:t>
            </a:r>
            <a:r>
              <a:rPr lang="en-US" sz="1050" smtClean="0"/>
              <a:t>” </a:t>
            </a:r>
            <a:r>
              <a:rPr lang="en-US" sz="1050" dirty="0" smtClean="0"/>
              <a:t>in it. </a:t>
            </a:r>
          </a:p>
          <a:p>
            <a:pPr algn="l" defTabSz="814388">
              <a:spcBef>
                <a:spcPct val="50000"/>
              </a:spcBef>
              <a:defRPr/>
            </a:pPr>
            <a:r>
              <a:rPr lang="en-US" sz="1050" dirty="0" smtClean="0"/>
              <a:t>- If it has an </a:t>
            </a:r>
            <a:r>
              <a:rPr lang="en-US" sz="1050" b="1" dirty="0" smtClean="0"/>
              <a:t>i</a:t>
            </a:r>
            <a:r>
              <a:rPr lang="en-US" sz="1050" dirty="0" smtClean="0"/>
              <a:t>, an IBGP neighbor advertised this route to this router.</a:t>
            </a:r>
          </a:p>
          <a:p>
            <a:pPr algn="l" defTabSz="814388">
              <a:spcBef>
                <a:spcPct val="50000"/>
              </a:spcBef>
              <a:defRPr/>
            </a:pPr>
            <a:r>
              <a:rPr lang="en-US" sz="1050" dirty="0" smtClean="0"/>
              <a:t>- If it is blank, BGP learned that route from an external peer. </a:t>
            </a:r>
          </a:p>
        </p:txBody>
      </p:sp>
      <p:sp>
        <p:nvSpPr>
          <p:cNvPr id="16" name="Text Box 29"/>
          <p:cNvSpPr txBox="1">
            <a:spLocks noChangeArrowheads="1"/>
          </p:cNvSpPr>
          <p:nvPr/>
        </p:nvSpPr>
        <p:spPr bwMode="auto">
          <a:xfrm>
            <a:off x="284302" y="3112407"/>
            <a:ext cx="2021304" cy="890837"/>
          </a:xfrm>
          <a:prstGeom prst="rect">
            <a:avLst/>
          </a:prstGeom>
          <a:solidFill>
            <a:schemeClr val="accent2">
              <a:lumMod val="20000"/>
              <a:lumOff val="80000"/>
            </a:schemeClr>
          </a:solidFill>
          <a:ln w="12700" algn="ctr">
            <a:solidFill>
              <a:schemeClr val="tx1"/>
            </a:solidFill>
            <a:miter lim="800000"/>
            <a:headEnd/>
            <a:tailEnd/>
          </a:ln>
          <a:effectLst/>
        </p:spPr>
        <p:txBody>
          <a:bodyPr wrap="square" lIns="82124" tIns="41061" rIns="82124" bIns="41061">
            <a:spAutoFit/>
          </a:bodyPr>
          <a:lstStyle/>
          <a:p>
            <a:pPr algn="l" defTabSz="814388">
              <a:spcBef>
                <a:spcPct val="50000"/>
              </a:spcBef>
              <a:defRPr/>
            </a:pPr>
            <a:r>
              <a:rPr lang="en-US" sz="1050" smtClean="0"/>
              <a:t>A </a:t>
            </a:r>
            <a:r>
              <a:rPr lang="en-US" sz="1050" b="1" smtClean="0"/>
              <a:t>&gt; </a:t>
            </a:r>
            <a:r>
              <a:rPr lang="en-US" sz="1050" dirty="0" smtClean="0"/>
              <a:t>in the second column indicates the best path for a route selected by BGP. </a:t>
            </a:r>
          </a:p>
          <a:p>
            <a:pPr algn="l" defTabSz="814388">
              <a:spcBef>
                <a:spcPct val="50000"/>
              </a:spcBef>
              <a:defRPr/>
            </a:pPr>
            <a:r>
              <a:rPr lang="en-US" sz="1050" dirty="0" smtClean="0"/>
              <a:t>This route is offered to the IP routing table.</a:t>
            </a:r>
          </a:p>
        </p:txBody>
      </p:sp>
      <p:sp>
        <p:nvSpPr>
          <p:cNvPr id="47" name="Text Box 29"/>
          <p:cNvSpPr txBox="1">
            <a:spLocks noChangeArrowheads="1"/>
          </p:cNvSpPr>
          <p:nvPr/>
        </p:nvSpPr>
        <p:spPr bwMode="auto">
          <a:xfrm>
            <a:off x="3808794" y="5488711"/>
            <a:ext cx="2005285" cy="905319"/>
          </a:xfrm>
          <a:prstGeom prst="rect">
            <a:avLst/>
          </a:prstGeom>
          <a:solidFill>
            <a:srgbClr val="FDB5F4"/>
          </a:solidFill>
          <a:ln w="12700" algn="ctr">
            <a:solidFill>
              <a:schemeClr val="tx1"/>
            </a:solidFill>
            <a:miter lim="800000"/>
            <a:headEnd/>
            <a:tailEnd/>
          </a:ln>
          <a:effectLst/>
        </p:spPr>
        <p:txBody>
          <a:bodyPr wrap="square" lIns="82124" tIns="41061" rIns="82124" bIns="41061">
            <a:noAutofit/>
          </a:bodyPr>
          <a:lstStyle/>
          <a:p>
            <a:pPr algn="l" defTabSz="814388">
              <a:spcBef>
                <a:spcPct val="50000"/>
              </a:spcBef>
              <a:defRPr/>
            </a:pPr>
            <a:r>
              <a:rPr lang="en-US" sz="1050" smtClean="0"/>
              <a:t>The Path section lists </a:t>
            </a:r>
            <a:r>
              <a:rPr lang="en-US" sz="1050" dirty="0" smtClean="0"/>
              <a:t>the AS path. The last AS # is the originating AS.</a:t>
            </a:r>
          </a:p>
          <a:p>
            <a:pPr algn="l" defTabSz="814388">
              <a:spcBef>
                <a:spcPct val="50000"/>
              </a:spcBef>
              <a:defRPr/>
            </a:pPr>
            <a:r>
              <a:rPr lang="en-US" sz="1050" dirty="0" smtClean="0"/>
              <a:t>If blank the route is from the current autonomous </a:t>
            </a:r>
            <a:r>
              <a:rPr lang="en-US" sz="1050" smtClean="0"/>
              <a:t>system.</a:t>
            </a:r>
            <a:endParaRPr lang="en-US" sz="1050" dirty="0" smtClean="0"/>
          </a:p>
        </p:txBody>
      </p:sp>
      <p:sp>
        <p:nvSpPr>
          <p:cNvPr id="30" name="Text Box 29"/>
          <p:cNvSpPr txBox="1">
            <a:spLocks noChangeArrowheads="1"/>
          </p:cNvSpPr>
          <p:nvPr/>
        </p:nvSpPr>
        <p:spPr bwMode="auto">
          <a:xfrm>
            <a:off x="1665336" y="5517208"/>
            <a:ext cx="2035175" cy="597841"/>
          </a:xfrm>
          <a:prstGeom prst="rect">
            <a:avLst/>
          </a:prstGeom>
          <a:solidFill>
            <a:schemeClr val="accent3">
              <a:lumMod val="85000"/>
            </a:schemeClr>
          </a:solidFill>
          <a:ln w="12700" algn="ctr">
            <a:solidFill>
              <a:schemeClr val="tx1"/>
            </a:solidFill>
            <a:miter lim="800000"/>
            <a:headEnd/>
            <a:tailEnd/>
          </a:ln>
          <a:effectLst/>
        </p:spPr>
        <p:txBody>
          <a:bodyPr wrap="square" lIns="82124" tIns="41061" rIns="82124" bIns="41061">
            <a:noAutofit/>
          </a:bodyPr>
          <a:lstStyle/>
          <a:p>
            <a:pPr algn="l" defTabSz="814388">
              <a:spcBef>
                <a:spcPct val="50000"/>
              </a:spcBef>
              <a:defRPr/>
            </a:pPr>
            <a:r>
              <a:rPr lang="en-US" sz="1050" dirty="0" smtClean="0"/>
              <a:t>This section lists three BGP </a:t>
            </a:r>
            <a:r>
              <a:rPr lang="en-US" sz="1050" smtClean="0"/>
              <a:t>path attributes: metric </a:t>
            </a:r>
            <a:r>
              <a:rPr lang="en-US" sz="1050" dirty="0" smtClean="0"/>
              <a:t>(MED), local preference, and </a:t>
            </a:r>
            <a:r>
              <a:rPr lang="en-US" sz="1050" smtClean="0"/>
              <a:t>weight.</a:t>
            </a:r>
            <a:endParaRPr lang="en-US" sz="1050" dirty="0" smtClean="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fontScale="90000"/>
          </a:bodyPr>
          <a:lstStyle/>
          <a:p>
            <a:r>
              <a:rPr lang="en-US" dirty="0" smtClean="0"/>
              <a:t>Verifying BGP: </a:t>
            </a:r>
            <a:r>
              <a:rPr lang="en-US" smtClean="0">
                <a:latin typeface="Courier New" pitchFamily="49" charset="0"/>
                <a:cs typeface="Courier New" pitchFamily="49" charset="0"/>
              </a:rPr>
              <a:t>show ip bgp </a:t>
            </a:r>
            <a:r>
              <a:rPr lang="en-US" dirty="0" smtClean="0">
                <a:latin typeface="Courier New" pitchFamily="49" charset="0"/>
                <a:cs typeface="Courier New" pitchFamily="49" charset="0"/>
              </a:rPr>
              <a:t>rib-failure</a:t>
            </a:r>
            <a:endParaRPr lang="en-US" dirty="0">
              <a:latin typeface="Courier New" pitchFamily="49" charset="0"/>
              <a:cs typeface="Courier New" pitchFamily="49" charset="0"/>
            </a:endParaRPr>
          </a:p>
        </p:txBody>
      </p:sp>
      <p:sp>
        <p:nvSpPr>
          <p:cNvPr id="13" name="Content Placeholder 12"/>
          <p:cNvSpPr>
            <a:spLocks noGrp="1"/>
          </p:cNvSpPr>
          <p:nvPr>
            <p:ph idx="10"/>
          </p:nvPr>
        </p:nvSpPr>
        <p:spPr/>
        <p:txBody>
          <a:bodyPr>
            <a:noAutofit/>
          </a:bodyPr>
          <a:lstStyle/>
          <a:p>
            <a:r>
              <a:rPr lang="en-US" smtClean="0"/>
              <a:t>Displays BGP routes that were not installed in the RIB and the reason that they were not installed. </a:t>
            </a:r>
          </a:p>
          <a:p>
            <a:r>
              <a:rPr lang="en-US" smtClean="0"/>
              <a:t>In this example, the displayed routes were not installed because a route or routes with a better administrative distance already existed in the RIB.</a:t>
            </a:r>
          </a:p>
        </p:txBody>
      </p:sp>
      <p:sp>
        <p:nvSpPr>
          <p:cNvPr id="15" name="Text Placeholder 14"/>
          <p:cNvSpPr>
            <a:spLocks noGrp="1"/>
          </p:cNvSpPr>
          <p:nvPr>
            <p:ph sz="quarter" idx="11"/>
          </p:nvPr>
        </p:nvSpPr>
        <p:spPr/>
        <p:txBody>
          <a:bodyPr>
            <a:normAutofit/>
          </a:bodyPr>
          <a:lstStyle/>
          <a:p>
            <a:pPr>
              <a:lnSpc>
                <a:spcPct val="110000"/>
              </a:lnSpc>
            </a:pPr>
            <a:r>
              <a:rPr lang="en-US" dirty="0" smtClean="0">
                <a:solidFill>
                  <a:srgbClr val="000000"/>
                </a:solidFill>
                <a:ea typeface="Times New Roman" pitchFamily="18" charset="0"/>
              </a:rPr>
              <a:t>R1# </a:t>
            </a:r>
            <a:r>
              <a:rPr lang="en-US" b="1" dirty="0" smtClean="0">
                <a:solidFill>
                  <a:srgbClr val="000000"/>
                </a:solidFill>
                <a:ea typeface="Times New Roman" pitchFamily="18" charset="0"/>
              </a:rPr>
              <a:t>show ip bgp rib-failure</a:t>
            </a:r>
          </a:p>
          <a:p>
            <a:pPr>
              <a:lnSpc>
                <a:spcPct val="110000"/>
              </a:lnSpc>
            </a:pPr>
            <a:r>
              <a:rPr lang="en-US" dirty="0" smtClean="0">
                <a:solidFill>
                  <a:srgbClr val="000000"/>
                </a:solidFill>
                <a:ea typeface="Times New Roman" pitchFamily="18" charset="0"/>
              </a:rPr>
              <a:t>Network Next Hop RIB-failure RIB-NH Matches</a:t>
            </a:r>
          </a:p>
          <a:p>
            <a:pPr>
              <a:lnSpc>
                <a:spcPct val="110000"/>
              </a:lnSpc>
            </a:pPr>
            <a:r>
              <a:rPr lang="en-US" dirty="0" smtClean="0">
                <a:solidFill>
                  <a:srgbClr val="000000"/>
                </a:solidFill>
                <a:ea typeface="Times New Roman" pitchFamily="18" charset="0"/>
              </a:rPr>
              <a:t>172.31.1.0/24 172.31.1.3 Higher admin distance n/a</a:t>
            </a:r>
          </a:p>
          <a:p>
            <a:pPr>
              <a:lnSpc>
                <a:spcPct val="110000"/>
              </a:lnSpc>
            </a:pPr>
            <a:r>
              <a:rPr lang="en-US" dirty="0" smtClean="0">
                <a:solidFill>
                  <a:srgbClr val="000000"/>
                </a:solidFill>
                <a:ea typeface="Times New Roman" pitchFamily="18" charset="0"/>
              </a:rPr>
              <a:t>172.31.11.0/24 172.31.11.4 Higher admin distance n/a</a:t>
            </a: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Verifying BGP: </a:t>
            </a:r>
            <a:r>
              <a:rPr lang="en-US" dirty="0" smtClean="0">
                <a:latin typeface="Courier New" pitchFamily="49" charset="0"/>
                <a:cs typeface="Courier New" pitchFamily="49" charset="0"/>
              </a:rPr>
              <a:t>show ip bgp summary</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9" y="1443038"/>
            <a:ext cx="8531114" cy="4957762"/>
          </a:xfrm>
        </p:spPr>
        <p:txBody>
          <a:bodyPr>
            <a:noAutofit/>
          </a:bodyPr>
          <a:lstStyle/>
          <a:p>
            <a:r>
              <a:rPr lang="en-US" dirty="0" smtClean="0"/>
              <a:t>R1# </a:t>
            </a:r>
            <a:r>
              <a:rPr lang="en-US" b="1" dirty="0" smtClean="0"/>
              <a:t>show ip bgp summary</a:t>
            </a:r>
          </a:p>
          <a:p>
            <a:r>
              <a:rPr lang="en-US" dirty="0" smtClean="0"/>
              <a:t>BGP router identifier 10.1.1.1, local AS number 65001</a:t>
            </a:r>
          </a:p>
          <a:p>
            <a:r>
              <a:rPr lang="en-US" dirty="0" smtClean="0"/>
              <a:t>BGP table version is 124, main routing table version 124</a:t>
            </a:r>
          </a:p>
          <a:p>
            <a:r>
              <a:rPr lang="en-US" dirty="0" smtClean="0"/>
              <a:t>9 network entries using 1053 bytes of memory</a:t>
            </a:r>
          </a:p>
          <a:p>
            <a:r>
              <a:rPr lang="en-US" dirty="0" smtClean="0"/>
              <a:t>22 path entries using 1144 bytes of memory</a:t>
            </a:r>
          </a:p>
          <a:p>
            <a:r>
              <a:rPr lang="en-US" dirty="0" smtClean="0"/>
              <a:t>12/5 BGP path/bestpath attribute entries using 1488 bytes of memory</a:t>
            </a:r>
          </a:p>
          <a:p>
            <a:r>
              <a:rPr lang="en-US" dirty="0" smtClean="0"/>
              <a:t>6 BGP AS-PATH entries using 144 bytes of memory</a:t>
            </a:r>
          </a:p>
          <a:p>
            <a:r>
              <a:rPr lang="en-US" dirty="0" smtClean="0"/>
              <a:t>0 BGP route-map cache entries using 0 bytes of memory</a:t>
            </a:r>
          </a:p>
          <a:p>
            <a:r>
              <a:rPr lang="en-US" dirty="0" smtClean="0"/>
              <a:t>0 BGP filter-list cache entries using 0 bytes of memory</a:t>
            </a:r>
          </a:p>
          <a:p>
            <a:r>
              <a:rPr lang="en-US" dirty="0" smtClean="0"/>
              <a:t>BGP using 3829 total bytes of memory</a:t>
            </a:r>
          </a:p>
          <a:p>
            <a:r>
              <a:rPr lang="en-US" dirty="0" smtClean="0"/>
              <a:t>BGP activity 58/49 prefixes, 72/50 paths, scan interval 60 secs</a:t>
            </a:r>
          </a:p>
          <a:p>
            <a:endParaRPr lang="en-US" dirty="0" smtClean="0"/>
          </a:p>
          <a:p>
            <a:r>
              <a:rPr lang="en-US" dirty="0" smtClean="0"/>
              <a:t>Neighbor     V    AS MsgRcvd MsgSent   TblVer  InQ OutQ Up/Down  State/PfxRcd</a:t>
            </a:r>
          </a:p>
          <a:p>
            <a:endParaRPr lang="en-US" dirty="0" smtClean="0"/>
          </a:p>
          <a:p>
            <a:r>
              <a:rPr lang="en-US" dirty="0" smtClean="0"/>
              <a:t>10.1.0.2     4 65001      11      11      124    0    0 00:02:28        8</a:t>
            </a:r>
          </a:p>
          <a:p>
            <a:r>
              <a:rPr lang="en-US" dirty="0" smtClean="0"/>
              <a:t>172.31.1.3   4 64998      21      18      124    0    0 00:01:13        6</a:t>
            </a:r>
          </a:p>
          <a:p>
            <a:r>
              <a:rPr lang="en-US" dirty="0" smtClean="0"/>
              <a:t>172.31.11.4  4 64999      11      10      124    0    0 00:01:11        6</a:t>
            </a:r>
          </a:p>
        </p:txBody>
      </p:sp>
      <p:sp>
        <p:nvSpPr>
          <p:cNvPr id="13" name="Content Placeholder 12"/>
          <p:cNvSpPr>
            <a:spLocks noGrp="1"/>
          </p:cNvSpPr>
          <p:nvPr>
            <p:ph sz="quarter" idx="11"/>
          </p:nvPr>
        </p:nvSpPr>
        <p:spPr/>
        <p:txBody>
          <a:bodyPr/>
          <a:lstStyle/>
          <a:p>
            <a:r>
              <a:rPr lang="en-US" dirty="0" smtClean="0"/>
              <a:t>Verify the BGP neighbor relationship.</a:t>
            </a:r>
            <a:endParaRPr lang="en-US"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354891" y="4957767"/>
            <a:ext cx="4644226" cy="3368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2817354" y="2559472"/>
            <a:ext cx="5694984" cy="1844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2777249" y="3493926"/>
            <a:ext cx="5458363" cy="16443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2821365" y="4079463"/>
            <a:ext cx="5458363" cy="16443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Rectangle 8"/>
          <p:cNvSpPr/>
          <p:nvPr/>
        </p:nvSpPr>
        <p:spPr bwMode="auto">
          <a:xfrm>
            <a:off x="322807" y="2743958"/>
            <a:ext cx="1211216" cy="19250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330823" y="3678439"/>
            <a:ext cx="2225884" cy="18445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 name="Rectangle 10"/>
          <p:cNvSpPr/>
          <p:nvPr/>
        </p:nvSpPr>
        <p:spPr bwMode="auto">
          <a:xfrm>
            <a:off x="270665" y="4231892"/>
            <a:ext cx="1961189" cy="17242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lstStyle/>
          <a:p>
            <a:r>
              <a:rPr lang="en-US" dirty="0" smtClean="0"/>
              <a:t>Verifying BGP: </a:t>
            </a:r>
            <a:r>
              <a:rPr lang="en-US" dirty="0" smtClean="0">
                <a:latin typeface="Courier New" pitchFamily="49" charset="0"/>
                <a:cs typeface="Courier New" pitchFamily="49" charset="0"/>
              </a:rPr>
              <a:t>debug ip bgp updates</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xfrm>
            <a:off x="279399" y="1600200"/>
            <a:ext cx="8531114" cy="4800600"/>
          </a:xfrm>
        </p:spPr>
        <p:txBody>
          <a:bodyPr>
            <a:noAutofit/>
          </a:bodyPr>
          <a:lstStyle/>
          <a:p>
            <a:pPr>
              <a:lnSpc>
                <a:spcPct val="110000"/>
              </a:lnSpc>
            </a:pPr>
            <a:r>
              <a:rPr lang="en-US" sz="1100" dirty="0" smtClean="0"/>
              <a:t>R1# </a:t>
            </a:r>
            <a:r>
              <a:rPr lang="en-US" sz="1100" b="1" dirty="0" smtClean="0"/>
              <a:t>debug ip bgp updates</a:t>
            </a:r>
          </a:p>
          <a:p>
            <a:pPr>
              <a:lnSpc>
                <a:spcPct val="110000"/>
              </a:lnSpc>
            </a:pPr>
            <a:r>
              <a:rPr lang="en-US" sz="1100" dirty="0" smtClean="0"/>
              <a:t>Mobile router debugging is on for address family: IPv4 Unicast</a:t>
            </a:r>
          </a:p>
          <a:p>
            <a:pPr>
              <a:lnSpc>
                <a:spcPct val="110000"/>
              </a:lnSpc>
            </a:pPr>
            <a:r>
              <a:rPr lang="en-US" sz="1100" dirty="0" smtClean="0"/>
              <a:t>R1# </a:t>
            </a:r>
            <a:r>
              <a:rPr lang="en-US" sz="1100" b="1" dirty="0" smtClean="0"/>
              <a:t>clear ip bgp 10.1.0.2</a:t>
            </a:r>
          </a:p>
          <a:p>
            <a:pPr>
              <a:lnSpc>
                <a:spcPct val="110000"/>
              </a:lnSpc>
            </a:pPr>
            <a:r>
              <a:rPr lang="en-US" sz="1100" dirty="0" smtClean="0"/>
              <a:t>&lt;output omitted&gt;</a:t>
            </a:r>
          </a:p>
          <a:p>
            <a:pPr>
              <a:lnSpc>
                <a:spcPct val="110000"/>
              </a:lnSpc>
            </a:pPr>
            <a:r>
              <a:rPr lang="en-US" sz="1100" dirty="0" smtClean="0"/>
              <a:t>*May 24 11:06:41.309: %BGP-5-ADJCHANGE: neighbor 10.1.0.2 Up</a:t>
            </a:r>
          </a:p>
          <a:p>
            <a:pPr>
              <a:lnSpc>
                <a:spcPct val="110000"/>
              </a:lnSpc>
            </a:pPr>
            <a:r>
              <a:rPr lang="en-US" sz="1100" dirty="0" smtClean="0"/>
              <a:t>*May 24 11:06:41.309: BGP(0): 10.1.0.2 send UPDATE (format) 10.1.1.0/24, next 10.1.0.1, metric 0, path Local</a:t>
            </a:r>
          </a:p>
          <a:p>
            <a:pPr>
              <a:lnSpc>
                <a:spcPct val="110000"/>
              </a:lnSpc>
            </a:pPr>
            <a:r>
              <a:rPr lang="en-US" sz="1100" dirty="0" smtClean="0"/>
              <a:t>*May 24 11:06:41.309: BGP(0): 10.1.0.2 send UPDATE (prepend, chgflags: 0x0) 10.1.0.0/24, next 10.1.0.1, metric 0, path Local</a:t>
            </a:r>
          </a:p>
          <a:p>
            <a:pPr>
              <a:lnSpc>
                <a:spcPct val="110000"/>
              </a:lnSpc>
            </a:pPr>
            <a:r>
              <a:rPr lang="en-US" sz="1100" dirty="0" smtClean="0"/>
              <a:t>*May 24 11:06:41.309: BGP(0): 10.1.0.2 NEXT_HOP part 1 net 10.97.97.0/24, next 172.31.11.4</a:t>
            </a:r>
          </a:p>
          <a:p>
            <a:pPr>
              <a:lnSpc>
                <a:spcPct val="110000"/>
              </a:lnSpc>
            </a:pPr>
            <a:r>
              <a:rPr lang="en-US" sz="1100" dirty="0" smtClean="0"/>
              <a:t>*May 24 11:06:41.309: BGP(0): 10.1.0.2 send UPDATE (format) 10.97.97.0/24, next 172.31.11.4, metric 0, path 64999 64997</a:t>
            </a:r>
          </a:p>
          <a:p>
            <a:pPr>
              <a:lnSpc>
                <a:spcPct val="110000"/>
              </a:lnSpc>
            </a:pPr>
            <a:r>
              <a:rPr lang="en-US" sz="1100" dirty="0" smtClean="0"/>
              <a:t>*May 24 11:06:41.309: BGP(0): 10.1.0.2 NEXT_HOP part 1 net 172.31.22.0/24, next 172.31.11.4</a:t>
            </a:r>
          </a:p>
          <a:p>
            <a:pPr>
              <a:lnSpc>
                <a:spcPct val="110000"/>
              </a:lnSpc>
            </a:pPr>
            <a:r>
              <a:rPr lang="en-US" sz="1100" dirty="0" smtClean="0"/>
              <a:t>*May 24 11:06:41.309: BGP(0): 10.1.0.2 send UPDATE (format) 172.31.22.0/24, next 172.31.11.4, metric 0, path 64999</a:t>
            </a:r>
          </a:p>
          <a:p>
            <a:pPr>
              <a:lnSpc>
                <a:spcPct val="110000"/>
              </a:lnSpc>
            </a:pPr>
            <a:r>
              <a:rPr lang="en-US" sz="1100" dirty="0" smtClean="0"/>
              <a:t>&lt;output omitted&gt;</a:t>
            </a:r>
          </a:p>
          <a:p>
            <a:pPr>
              <a:lnSpc>
                <a:spcPct val="110000"/>
              </a:lnSpc>
            </a:pPr>
            <a:r>
              <a:rPr lang="en-US" sz="1100" dirty="0" smtClean="0"/>
              <a:t>*May 24 11:06:41.349: BGP(0): 10.1.0.2 rcvd UPDATE w/ attr: nexthop 10.1.0.2, origin i, localpref 100, metric 0</a:t>
            </a:r>
          </a:p>
          <a:p>
            <a:pPr>
              <a:lnSpc>
                <a:spcPct val="110000"/>
              </a:lnSpc>
            </a:pPr>
            <a:r>
              <a:rPr lang="en-US" sz="1100" dirty="0" smtClean="0"/>
              <a:t>*May 24 11:06:41.349: BGP(0): 10.1.0.2 rcvd 10.1.2.0/24</a:t>
            </a:r>
          </a:p>
          <a:p>
            <a:pPr>
              <a:lnSpc>
                <a:spcPct val="110000"/>
              </a:lnSpc>
            </a:pPr>
            <a:r>
              <a:rPr lang="en-US" sz="1100" dirty="0" smtClean="0"/>
              <a:t>*May 24 11:06:41.349: BGP(0): 10.1.0.2 rcvd 10.1.0.0/24</a:t>
            </a:r>
          </a:p>
        </p:txBody>
      </p:sp>
      <p:sp>
        <p:nvSpPr>
          <p:cNvPr id="13" name="Content Placeholder 12"/>
          <p:cNvSpPr>
            <a:spLocks noGrp="1"/>
          </p:cNvSpPr>
          <p:nvPr>
            <p:ph sz="quarter" idx="11"/>
          </p:nvPr>
        </p:nvSpPr>
        <p:spPr/>
        <p:txBody>
          <a:bodyPr/>
          <a:lstStyle/>
          <a:p>
            <a:r>
              <a:rPr lang="en-US" dirty="0" smtClean="0"/>
              <a:t>Verify the BGP neighbor relationship.</a:t>
            </a:r>
            <a:endParaRPr lang="en-US" dirty="0"/>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BGP States</a:t>
            </a:r>
            <a:endParaRPr lang="en-US" dirty="0"/>
          </a:p>
        </p:txBody>
      </p:sp>
      <p:sp>
        <p:nvSpPr>
          <p:cNvPr id="3" name="Content Placeholder 2"/>
          <p:cNvSpPr>
            <a:spLocks noGrp="1"/>
          </p:cNvSpPr>
          <p:nvPr>
            <p:ph idx="1"/>
          </p:nvPr>
        </p:nvSpPr>
        <p:spPr/>
        <p:txBody>
          <a:bodyPr>
            <a:normAutofit/>
          </a:bodyPr>
          <a:lstStyle/>
          <a:p>
            <a:r>
              <a:rPr lang="en-US" dirty="0" smtClean="0"/>
              <a:t>BGP is a state machine that takes a router through the following states with its neighbors:</a:t>
            </a:r>
          </a:p>
          <a:p>
            <a:pPr lvl="1"/>
            <a:r>
              <a:rPr lang="en-US" b="1" dirty="0" smtClean="0"/>
              <a:t>Idle</a:t>
            </a:r>
          </a:p>
          <a:p>
            <a:pPr lvl="1"/>
            <a:r>
              <a:rPr lang="en-US" b="1" dirty="0" smtClean="0"/>
              <a:t>Connect</a:t>
            </a:r>
            <a:endParaRPr lang="en-US" dirty="0" smtClean="0"/>
          </a:p>
          <a:p>
            <a:pPr lvl="1"/>
            <a:r>
              <a:rPr lang="en-US" b="1" dirty="0" smtClean="0"/>
              <a:t>Open sent</a:t>
            </a:r>
            <a:endParaRPr lang="en-US" dirty="0" smtClean="0"/>
          </a:p>
          <a:p>
            <a:pPr lvl="1"/>
            <a:r>
              <a:rPr lang="en-US" b="1" dirty="0" smtClean="0"/>
              <a:t>Open confirm</a:t>
            </a:r>
          </a:p>
          <a:p>
            <a:pPr lvl="1"/>
            <a:r>
              <a:rPr lang="en-US" b="1" dirty="0" smtClean="0"/>
              <a:t>Established</a:t>
            </a:r>
            <a:endParaRPr lang="en-US" dirty="0" smtClean="0"/>
          </a:p>
          <a:p>
            <a:r>
              <a:rPr lang="en-US" dirty="0" smtClean="0"/>
              <a:t>The</a:t>
            </a:r>
            <a:r>
              <a:rPr lang="en-US" b="1" dirty="0" smtClean="0"/>
              <a:t> Idle </a:t>
            </a:r>
            <a:r>
              <a:rPr lang="en-US" smtClean="0"/>
              <a:t>state begins </a:t>
            </a:r>
            <a:r>
              <a:rPr lang="en-US" dirty="0" smtClean="0"/>
              <a:t>once the</a:t>
            </a:r>
            <a:r>
              <a:rPr lang="en-US" b="1" dirty="0" smtClean="0">
                <a:latin typeface="Courier New" pitchFamily="49" charset="0"/>
                <a:cs typeface="Courier New" pitchFamily="49" charset="0"/>
              </a:rPr>
              <a:t> neighbor </a:t>
            </a:r>
            <a:r>
              <a:rPr lang="en-US" dirty="0" smtClean="0"/>
              <a:t>command is configured.</a:t>
            </a:r>
            <a:endParaRPr lang="en-US"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3" name="Group 12"/>
          <p:cNvGrpSpPr/>
          <p:nvPr/>
        </p:nvGrpSpPr>
        <p:grpSpPr>
          <a:xfrm>
            <a:off x="1905000" y="958528"/>
            <a:ext cx="5181600" cy="3736975"/>
            <a:chOff x="1905000" y="729920"/>
            <a:chExt cx="5181600" cy="3736975"/>
          </a:xfrm>
        </p:grpSpPr>
        <p:pic>
          <p:nvPicPr>
            <p:cNvPr id="64514" name="Picture 2"/>
            <p:cNvPicPr>
              <a:picLocks noChangeAspect="1" noChangeArrowheads="1"/>
            </p:cNvPicPr>
            <p:nvPr/>
          </p:nvPicPr>
          <p:blipFill>
            <a:blip r:embed="rId3"/>
            <a:srcRect/>
            <a:stretch>
              <a:fillRect/>
            </a:stretch>
          </p:blipFill>
          <p:spPr bwMode="auto">
            <a:xfrm>
              <a:off x="1905000" y="729920"/>
              <a:ext cx="5181600" cy="3736975"/>
            </a:xfrm>
            <a:prstGeom prst="rect">
              <a:avLst/>
            </a:prstGeom>
            <a:noFill/>
            <a:ln w="9525">
              <a:noFill/>
              <a:miter lim="800000"/>
              <a:headEnd type="none" w="sm" len="sm"/>
              <a:tailEnd type="none" w="sm" len="sm"/>
            </a:ln>
          </p:spPr>
        </p:pic>
        <p:sp>
          <p:nvSpPr>
            <p:cNvPr id="1665030" name="Oval 6"/>
            <p:cNvSpPr>
              <a:spLocks noChangeArrowheads="1"/>
            </p:cNvSpPr>
            <p:nvPr/>
          </p:nvSpPr>
          <p:spPr bwMode="auto">
            <a:xfrm>
              <a:off x="5181600" y="1949120"/>
              <a:ext cx="1219200" cy="584200"/>
            </a:xfrm>
            <a:prstGeom prst="ellipse">
              <a:avLst/>
            </a:prstGeom>
            <a:gradFill rotWithShape="0">
              <a:gsLst>
                <a:gs pos="0">
                  <a:srgbClr val="FFFFCC"/>
                </a:gs>
                <a:gs pos="100000">
                  <a:srgbClr val="FFFFCC">
                    <a:gamma/>
                    <a:shade val="46275"/>
                    <a:invGamma/>
                  </a:srgbClr>
                </a:gs>
              </a:gsLst>
              <a:path path="shape">
                <a:fillToRect l="50000" t="50000" r="50000" b="50000"/>
              </a:path>
            </a:gradFill>
            <a:ln w="76200">
              <a:noFill/>
              <a:round/>
              <a:headEnd/>
              <a:tailEnd/>
            </a:ln>
            <a:effectLst/>
          </p:spPr>
          <p:txBody>
            <a:bodyPr wrap="none" anchor="ctr"/>
            <a:lstStyle/>
            <a:p>
              <a:pPr algn="ctr">
                <a:lnSpc>
                  <a:spcPct val="100000"/>
                </a:lnSpc>
                <a:spcBef>
                  <a:spcPct val="0"/>
                </a:spcBef>
                <a:defRPr/>
              </a:pPr>
              <a:r>
                <a:rPr lang="en-CA" sz="1400" dirty="0">
                  <a:effectLst>
                    <a:outerShdw blurRad="38100" dist="38100" dir="2700000" algn="tl">
                      <a:srgbClr val="FFFFFF"/>
                    </a:outerShdw>
                  </a:effectLst>
                  <a:latin typeface="Times New Roman" pitchFamily="18" charset="0"/>
                </a:rPr>
                <a:t>Idle</a:t>
              </a:r>
            </a:p>
          </p:txBody>
        </p:sp>
      </p:grpSp>
      <p:sp>
        <p:nvSpPr>
          <p:cNvPr id="8" name="Title 7"/>
          <p:cNvSpPr>
            <a:spLocks noGrp="1"/>
          </p:cNvSpPr>
          <p:nvPr>
            <p:ph type="title"/>
          </p:nvPr>
        </p:nvSpPr>
        <p:spPr/>
        <p:txBody>
          <a:bodyPr/>
          <a:lstStyle/>
          <a:p>
            <a:r>
              <a:rPr lang="en-US" smtClean="0"/>
              <a:t>Idle State</a:t>
            </a:r>
            <a:endParaRPr lang="en-US" dirty="0"/>
          </a:p>
        </p:txBody>
      </p:sp>
      <p:sp>
        <p:nvSpPr>
          <p:cNvPr id="7" name="Content Placeholder 6"/>
          <p:cNvSpPr>
            <a:spLocks noGrp="1"/>
          </p:cNvSpPr>
          <p:nvPr>
            <p:ph idx="11"/>
          </p:nvPr>
        </p:nvSpPr>
        <p:spPr>
          <a:xfrm>
            <a:off x="279400" y="4786313"/>
            <a:ext cx="8520354" cy="1728787"/>
          </a:xfrm>
        </p:spPr>
        <p:txBody>
          <a:bodyPr>
            <a:noAutofit/>
          </a:bodyPr>
          <a:lstStyle/>
          <a:p>
            <a:r>
              <a:rPr lang="en-US" sz="2000" smtClean="0"/>
              <a:t>The router is searching the routing table to see whether a route exists to reach the neighbor.</a:t>
            </a:r>
          </a:p>
          <a:p>
            <a:r>
              <a:rPr lang="en-US" sz="2000" smtClean="0"/>
              <a:t>If a router remains in this state then the router is:</a:t>
            </a:r>
          </a:p>
          <a:p>
            <a:pPr lvl="1"/>
            <a:r>
              <a:rPr lang="en-US" sz="1800" smtClean="0"/>
              <a:t>Waiting for a static route to that IP address or network to be configured.</a:t>
            </a:r>
          </a:p>
          <a:p>
            <a:pPr lvl="1"/>
            <a:r>
              <a:rPr lang="en-US" sz="1800" smtClean="0"/>
              <a:t>Waiting for the IGP to learn about this network from another router.</a:t>
            </a:r>
          </a:p>
        </p:txBody>
      </p:sp>
    </p:spTree>
  </p:cSld>
  <p:clrMapOvr>
    <a:masterClrMapping/>
  </p:clrMapOvr>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6" name="Group 5"/>
          <p:cNvGrpSpPr/>
          <p:nvPr/>
        </p:nvGrpSpPr>
        <p:grpSpPr>
          <a:xfrm>
            <a:off x="1905000" y="958528"/>
            <a:ext cx="5181600" cy="3736975"/>
            <a:chOff x="1905000" y="729920"/>
            <a:chExt cx="5181600" cy="3736975"/>
          </a:xfrm>
        </p:grpSpPr>
        <p:pic>
          <p:nvPicPr>
            <p:cNvPr id="65538" name="Picture 2"/>
            <p:cNvPicPr>
              <a:picLocks noChangeAspect="1" noChangeArrowheads="1"/>
            </p:cNvPicPr>
            <p:nvPr/>
          </p:nvPicPr>
          <p:blipFill>
            <a:blip r:embed="rId2"/>
            <a:srcRect/>
            <a:stretch>
              <a:fillRect/>
            </a:stretch>
          </p:blipFill>
          <p:spPr bwMode="auto">
            <a:xfrm>
              <a:off x="1905000" y="729920"/>
              <a:ext cx="5181600" cy="3736975"/>
            </a:xfrm>
            <a:prstGeom prst="rect">
              <a:avLst/>
            </a:prstGeom>
            <a:noFill/>
            <a:ln w="9525">
              <a:noFill/>
              <a:miter lim="800000"/>
              <a:headEnd type="none" w="sm" len="sm"/>
              <a:tailEnd type="none" w="sm" len="sm"/>
            </a:ln>
          </p:spPr>
        </p:pic>
        <p:sp>
          <p:nvSpPr>
            <p:cNvPr id="1666054" name="Oval 6"/>
            <p:cNvSpPr>
              <a:spLocks noChangeArrowheads="1"/>
            </p:cNvSpPr>
            <p:nvPr/>
          </p:nvSpPr>
          <p:spPr bwMode="auto">
            <a:xfrm>
              <a:off x="5511800" y="1085520"/>
              <a:ext cx="1270000" cy="558800"/>
            </a:xfrm>
            <a:prstGeom prst="ellipse">
              <a:avLst/>
            </a:prstGeom>
            <a:gradFill rotWithShape="0">
              <a:gsLst>
                <a:gs pos="0">
                  <a:srgbClr val="FFFFCC"/>
                </a:gs>
                <a:gs pos="100000">
                  <a:srgbClr val="FFFFCC">
                    <a:gamma/>
                    <a:shade val="46275"/>
                    <a:invGamma/>
                  </a:srgbClr>
                </a:gs>
              </a:gsLst>
              <a:path path="shape">
                <a:fillToRect l="50000" t="50000" r="50000" b="50000"/>
              </a:path>
            </a:gradFill>
            <a:ln w="76200">
              <a:noFill/>
              <a:round/>
              <a:headEnd/>
              <a:tailEnd/>
            </a:ln>
            <a:effectLst/>
          </p:spPr>
          <p:txBody>
            <a:bodyPr wrap="none" anchor="ctr"/>
            <a:lstStyle/>
            <a:p>
              <a:pPr algn="ctr">
                <a:lnSpc>
                  <a:spcPct val="100000"/>
                </a:lnSpc>
                <a:spcBef>
                  <a:spcPct val="0"/>
                </a:spcBef>
                <a:defRPr/>
              </a:pPr>
              <a:r>
                <a:rPr lang="en-CA" sz="1400" dirty="0">
                  <a:effectLst>
                    <a:outerShdw blurRad="38100" dist="38100" dir="2700000" algn="tl">
                      <a:srgbClr val="FFFFFF"/>
                    </a:outerShdw>
                  </a:effectLst>
                  <a:latin typeface="Times New Roman" pitchFamily="18" charset="0"/>
                </a:rPr>
                <a:t>Connect</a:t>
              </a:r>
            </a:p>
          </p:txBody>
        </p:sp>
      </p:grpSp>
      <p:sp>
        <p:nvSpPr>
          <p:cNvPr id="8" name="Title 7"/>
          <p:cNvSpPr>
            <a:spLocks noGrp="1"/>
          </p:cNvSpPr>
          <p:nvPr>
            <p:ph type="title"/>
          </p:nvPr>
        </p:nvSpPr>
        <p:spPr/>
        <p:txBody>
          <a:bodyPr/>
          <a:lstStyle/>
          <a:p>
            <a:r>
              <a:rPr lang="en-US" dirty="0" smtClean="0"/>
              <a:t>Connect State</a:t>
            </a:r>
            <a:endParaRPr lang="en-US" dirty="0"/>
          </a:p>
        </p:txBody>
      </p:sp>
      <p:sp>
        <p:nvSpPr>
          <p:cNvPr id="10" name="Content Placeholder 9"/>
          <p:cNvSpPr>
            <a:spLocks noGrp="1"/>
          </p:cNvSpPr>
          <p:nvPr>
            <p:ph idx="11"/>
          </p:nvPr>
        </p:nvSpPr>
        <p:spPr>
          <a:xfrm>
            <a:off x="279400" y="4943475"/>
            <a:ext cx="8520354" cy="1571625"/>
          </a:xfrm>
        </p:spPr>
        <p:txBody>
          <a:bodyPr/>
          <a:lstStyle/>
          <a:p>
            <a:r>
              <a:rPr lang="en-US" smtClean="0"/>
              <a:t>The router found a route to the neighbor and has completed the three-way TCP handshake.</a:t>
            </a:r>
          </a:p>
        </p:txBody>
      </p:sp>
    </p:spTree>
  </p:cSld>
  <p:clrMapOvr>
    <a:masterClrMapping/>
  </p:clrMapOvr>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6" name="Group 5"/>
          <p:cNvGrpSpPr/>
          <p:nvPr/>
        </p:nvGrpSpPr>
        <p:grpSpPr>
          <a:xfrm>
            <a:off x="1905000" y="944240"/>
            <a:ext cx="5181600" cy="3736975"/>
            <a:chOff x="1905000" y="729920"/>
            <a:chExt cx="5181600" cy="3736975"/>
          </a:xfrm>
        </p:grpSpPr>
        <p:pic>
          <p:nvPicPr>
            <p:cNvPr id="66562" name="Picture 2"/>
            <p:cNvPicPr>
              <a:picLocks noChangeAspect="1" noChangeArrowheads="1"/>
            </p:cNvPicPr>
            <p:nvPr/>
          </p:nvPicPr>
          <p:blipFill>
            <a:blip r:embed="rId2"/>
            <a:srcRect/>
            <a:stretch>
              <a:fillRect/>
            </a:stretch>
          </p:blipFill>
          <p:spPr bwMode="auto">
            <a:xfrm>
              <a:off x="1905000" y="729920"/>
              <a:ext cx="5181600" cy="3736975"/>
            </a:xfrm>
            <a:prstGeom prst="rect">
              <a:avLst/>
            </a:prstGeom>
            <a:noFill/>
            <a:ln w="9525">
              <a:noFill/>
              <a:miter lim="800000"/>
              <a:headEnd type="none" w="sm" len="sm"/>
              <a:tailEnd type="none" w="sm" len="sm"/>
            </a:ln>
          </p:spPr>
        </p:pic>
        <p:sp>
          <p:nvSpPr>
            <p:cNvPr id="1667078" name="Oval 6"/>
            <p:cNvSpPr>
              <a:spLocks noChangeArrowheads="1"/>
            </p:cNvSpPr>
            <p:nvPr/>
          </p:nvSpPr>
          <p:spPr bwMode="auto">
            <a:xfrm>
              <a:off x="2463800" y="1085520"/>
              <a:ext cx="1219200" cy="568325"/>
            </a:xfrm>
            <a:prstGeom prst="ellipse">
              <a:avLst/>
            </a:prstGeom>
            <a:gradFill rotWithShape="0">
              <a:gsLst>
                <a:gs pos="0">
                  <a:srgbClr val="FFFFCC"/>
                </a:gs>
                <a:gs pos="100000">
                  <a:srgbClr val="FFFFCC">
                    <a:gamma/>
                    <a:shade val="46275"/>
                    <a:invGamma/>
                  </a:srgbClr>
                </a:gs>
              </a:gsLst>
              <a:path path="shape">
                <a:fillToRect l="50000" t="50000" r="50000" b="50000"/>
              </a:path>
            </a:gradFill>
            <a:ln w="76200">
              <a:noFill/>
              <a:round/>
              <a:headEnd/>
              <a:tailEnd/>
            </a:ln>
            <a:effectLst/>
          </p:spPr>
          <p:txBody>
            <a:bodyPr wrap="none" anchor="ctr"/>
            <a:lstStyle/>
            <a:p>
              <a:pPr algn="ctr">
                <a:lnSpc>
                  <a:spcPct val="100000"/>
                </a:lnSpc>
                <a:spcBef>
                  <a:spcPct val="0"/>
                </a:spcBef>
                <a:defRPr/>
              </a:pPr>
              <a:r>
                <a:rPr lang="en-CA" sz="1400" dirty="0">
                  <a:effectLst>
                    <a:outerShdw blurRad="38100" dist="38100" dir="2700000" algn="tl">
                      <a:srgbClr val="FFFFFF"/>
                    </a:outerShdw>
                  </a:effectLst>
                  <a:latin typeface="Times New Roman" pitchFamily="18" charset="0"/>
                </a:rPr>
                <a:t>Active</a:t>
              </a:r>
            </a:p>
          </p:txBody>
        </p:sp>
      </p:grpSp>
      <p:sp>
        <p:nvSpPr>
          <p:cNvPr id="8" name="Title 7"/>
          <p:cNvSpPr>
            <a:spLocks noGrp="1"/>
          </p:cNvSpPr>
          <p:nvPr>
            <p:ph type="title"/>
          </p:nvPr>
        </p:nvSpPr>
        <p:spPr/>
        <p:txBody>
          <a:bodyPr/>
          <a:lstStyle/>
          <a:p>
            <a:r>
              <a:rPr lang="en-US" smtClean="0"/>
              <a:t>Active State</a:t>
            </a:r>
            <a:endParaRPr lang="en-US" dirty="0"/>
          </a:p>
        </p:txBody>
      </p:sp>
      <p:sp>
        <p:nvSpPr>
          <p:cNvPr id="10" name="Content Placeholder 9"/>
          <p:cNvSpPr>
            <a:spLocks noGrp="1"/>
          </p:cNvSpPr>
          <p:nvPr>
            <p:ph idx="11"/>
          </p:nvPr>
        </p:nvSpPr>
        <p:spPr>
          <a:xfrm>
            <a:off x="279400" y="4672013"/>
            <a:ext cx="8520354" cy="1843087"/>
          </a:xfrm>
        </p:spPr>
        <p:txBody>
          <a:bodyPr>
            <a:noAutofit/>
          </a:bodyPr>
          <a:lstStyle/>
          <a:p>
            <a:r>
              <a:rPr lang="en-US" sz="1800" smtClean="0"/>
              <a:t>BGP is trying to acquire a peer by initiating a TCP connection. </a:t>
            </a:r>
          </a:p>
          <a:p>
            <a:r>
              <a:rPr lang="en-US" sz="1800" smtClean="0"/>
              <a:t>If it is successful, it transitions to OpenSent  otherwise the state returns to Idle.</a:t>
            </a:r>
          </a:p>
          <a:p>
            <a:r>
              <a:rPr lang="en-US" sz="1800" smtClean="0"/>
              <a:t>If the router remains is this state it means that the router has not received a response (open confirm packet) back from the neighbor.</a:t>
            </a:r>
          </a:p>
          <a:p>
            <a:pPr lvl="1"/>
            <a:r>
              <a:rPr lang="en-US" sz="1600" smtClean="0"/>
              <a:t>Reasons for this include missing neighbor statement or incorrect AS number.</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386" name="Rectangle 2"/>
          <p:cNvSpPr>
            <a:spLocks noGrp="1" noChangeArrowheads="1"/>
          </p:cNvSpPr>
          <p:nvPr>
            <p:ph type="title"/>
          </p:nvPr>
        </p:nvSpPr>
        <p:spPr/>
        <p:txBody>
          <a:bodyPr/>
          <a:lstStyle/>
          <a:p>
            <a:r>
              <a:rPr lang="en-US" dirty="0" smtClean="0"/>
              <a:t>BGP Operational Overview</a:t>
            </a:r>
            <a:endParaRPr lang="en-US" dirty="0"/>
          </a:p>
        </p:txBody>
      </p:sp>
      <p:sp>
        <p:nvSpPr>
          <p:cNvPr id="912387" name="Rectangle 3"/>
          <p:cNvSpPr>
            <a:spLocks noGrp="1" noChangeArrowheads="1"/>
          </p:cNvSpPr>
          <p:nvPr>
            <p:ph idx="10"/>
          </p:nvPr>
        </p:nvSpPr>
        <p:spPr/>
        <p:txBody>
          <a:bodyPr>
            <a:normAutofit/>
          </a:bodyPr>
          <a:lstStyle/>
          <a:p>
            <a:r>
              <a:rPr lang="en-US" dirty="0" smtClean="0"/>
              <a:t>When BGP neighbors first establish a connection, they exchange all candidate BGP routes.   </a:t>
            </a:r>
          </a:p>
          <a:p>
            <a:pPr lvl="1"/>
            <a:r>
              <a:rPr lang="en-US" dirty="0" smtClean="0"/>
              <a:t>After this initial exchange, incremental updates are sent as network information changes</a:t>
            </a:r>
            <a:r>
              <a:rPr lang="en-US" smtClean="0"/>
              <a:t>. </a:t>
            </a:r>
            <a:endParaRPr lang="en-US" dirty="0" smtClean="0"/>
          </a:p>
        </p:txBody>
      </p:sp>
      <p:pic>
        <p:nvPicPr>
          <p:cNvPr id="6" name="Content Placeholder 8" descr="l01_14"/>
          <p:cNvPicPr>
            <a:picLocks noGrp="1" noChangeAspect="1" noChangeArrowheads="1"/>
          </p:cNvPicPr>
          <p:nvPr>
            <p:ph sz="quarter" idx="11"/>
          </p:nvPr>
        </p:nvPicPr>
        <p:blipFill>
          <a:blip r:embed="rId3"/>
          <a:stretch>
            <a:fillRect/>
          </a:stretch>
        </p:blipFill>
        <p:spPr bwMode="auto">
          <a:xfrm>
            <a:off x="1129506" y="3689350"/>
            <a:ext cx="6819900" cy="2781300"/>
          </a:xfrm>
          <a:prstGeom prst="rect">
            <a:avLst/>
          </a:prstGeom>
          <a:noFill/>
        </p:spPr>
      </p:pic>
    </p:spTree>
  </p:cSld>
  <p:clrMapOvr>
    <a:masterClrMapping/>
  </p:clrMapOvr>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6" name="Group 5"/>
          <p:cNvGrpSpPr/>
          <p:nvPr/>
        </p:nvGrpSpPr>
        <p:grpSpPr>
          <a:xfrm>
            <a:off x="1905000" y="929952"/>
            <a:ext cx="5181600" cy="3736975"/>
            <a:chOff x="1905000" y="729920"/>
            <a:chExt cx="5181600" cy="3736975"/>
          </a:xfrm>
        </p:grpSpPr>
        <p:pic>
          <p:nvPicPr>
            <p:cNvPr id="67586" name="Picture 2"/>
            <p:cNvPicPr>
              <a:picLocks noChangeAspect="1" noChangeArrowheads="1"/>
            </p:cNvPicPr>
            <p:nvPr/>
          </p:nvPicPr>
          <p:blipFill>
            <a:blip r:embed="rId2"/>
            <a:srcRect/>
            <a:stretch>
              <a:fillRect/>
            </a:stretch>
          </p:blipFill>
          <p:spPr bwMode="auto">
            <a:xfrm>
              <a:off x="1905000" y="729920"/>
              <a:ext cx="5181600" cy="3736975"/>
            </a:xfrm>
            <a:prstGeom prst="rect">
              <a:avLst/>
            </a:prstGeom>
            <a:noFill/>
            <a:ln w="9525">
              <a:noFill/>
              <a:miter lim="800000"/>
              <a:headEnd type="none" w="sm" len="sm"/>
              <a:tailEnd type="none" w="sm" len="sm"/>
            </a:ln>
          </p:spPr>
        </p:pic>
        <p:sp>
          <p:nvSpPr>
            <p:cNvPr id="1668103" name="Oval 7"/>
            <p:cNvSpPr>
              <a:spLocks noChangeArrowheads="1"/>
            </p:cNvSpPr>
            <p:nvPr/>
          </p:nvSpPr>
          <p:spPr bwMode="auto">
            <a:xfrm>
              <a:off x="2781300" y="1949120"/>
              <a:ext cx="1219200" cy="581025"/>
            </a:xfrm>
            <a:prstGeom prst="ellipse">
              <a:avLst/>
            </a:prstGeom>
            <a:gradFill rotWithShape="0">
              <a:gsLst>
                <a:gs pos="0">
                  <a:srgbClr val="FFFFCC"/>
                </a:gs>
                <a:gs pos="100000">
                  <a:srgbClr val="FFFFCC">
                    <a:gamma/>
                    <a:shade val="46275"/>
                    <a:invGamma/>
                  </a:srgbClr>
                </a:gs>
              </a:gsLst>
              <a:path path="shape">
                <a:fillToRect l="50000" t="50000" r="50000" b="50000"/>
              </a:path>
            </a:gradFill>
            <a:ln w="76200">
              <a:noFill/>
              <a:round/>
              <a:headEnd/>
              <a:tailEnd/>
            </a:ln>
            <a:effectLst/>
          </p:spPr>
          <p:txBody>
            <a:bodyPr wrap="none" anchor="ctr"/>
            <a:lstStyle/>
            <a:p>
              <a:pPr algn="ctr">
                <a:lnSpc>
                  <a:spcPct val="100000"/>
                </a:lnSpc>
                <a:spcBef>
                  <a:spcPct val="0"/>
                </a:spcBef>
                <a:defRPr/>
              </a:pPr>
              <a:r>
                <a:rPr lang="en-CA" sz="1200" dirty="0">
                  <a:effectLst>
                    <a:outerShdw blurRad="38100" dist="38100" dir="2700000" algn="tl">
                      <a:srgbClr val="FFFFFF"/>
                    </a:outerShdw>
                  </a:effectLst>
                  <a:latin typeface="Times New Roman" pitchFamily="18" charset="0"/>
                </a:rPr>
                <a:t>OpenSent</a:t>
              </a:r>
            </a:p>
          </p:txBody>
        </p:sp>
      </p:grpSp>
      <p:sp>
        <p:nvSpPr>
          <p:cNvPr id="8" name="Title 7"/>
          <p:cNvSpPr>
            <a:spLocks noGrp="1"/>
          </p:cNvSpPr>
          <p:nvPr>
            <p:ph type="title"/>
          </p:nvPr>
        </p:nvSpPr>
        <p:spPr/>
        <p:txBody>
          <a:bodyPr/>
          <a:lstStyle/>
          <a:p>
            <a:r>
              <a:rPr lang="en-US" dirty="0" smtClean="0"/>
              <a:t>Open Sent State</a:t>
            </a:r>
            <a:endParaRPr lang="en-US" dirty="0"/>
          </a:p>
        </p:txBody>
      </p:sp>
      <p:sp>
        <p:nvSpPr>
          <p:cNvPr id="10" name="Content Placeholder 9"/>
          <p:cNvSpPr>
            <a:spLocks noGrp="1"/>
          </p:cNvSpPr>
          <p:nvPr>
            <p:ph idx="11"/>
          </p:nvPr>
        </p:nvSpPr>
        <p:spPr>
          <a:xfrm>
            <a:off x="279400" y="4743450"/>
            <a:ext cx="8520354" cy="1771650"/>
          </a:xfrm>
        </p:spPr>
        <p:txBody>
          <a:bodyPr/>
          <a:lstStyle/>
          <a:p>
            <a:r>
              <a:rPr lang="en-US" smtClean="0"/>
              <a:t>An open message was sent, with the parameters for the BGP session.</a:t>
            </a:r>
          </a:p>
        </p:txBody>
      </p:sp>
    </p:spTree>
  </p:cSld>
  <p:clrMapOvr>
    <a:masterClrMapping/>
  </p:clrMapOvr>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6" name="Group 5"/>
          <p:cNvGrpSpPr/>
          <p:nvPr/>
        </p:nvGrpSpPr>
        <p:grpSpPr>
          <a:xfrm>
            <a:off x="1905000" y="929952"/>
            <a:ext cx="5181600" cy="3736975"/>
            <a:chOff x="1905000" y="729920"/>
            <a:chExt cx="5181600" cy="3736975"/>
          </a:xfrm>
        </p:grpSpPr>
        <p:pic>
          <p:nvPicPr>
            <p:cNvPr id="69634" name="Picture 2"/>
            <p:cNvPicPr>
              <a:picLocks noChangeAspect="1" noChangeArrowheads="1"/>
            </p:cNvPicPr>
            <p:nvPr/>
          </p:nvPicPr>
          <p:blipFill>
            <a:blip r:embed="rId2"/>
            <a:srcRect/>
            <a:stretch>
              <a:fillRect/>
            </a:stretch>
          </p:blipFill>
          <p:spPr bwMode="auto">
            <a:xfrm>
              <a:off x="1905000" y="729920"/>
              <a:ext cx="5181600" cy="3736975"/>
            </a:xfrm>
            <a:prstGeom prst="rect">
              <a:avLst/>
            </a:prstGeom>
            <a:noFill/>
            <a:ln w="9525">
              <a:noFill/>
              <a:miter lim="800000"/>
              <a:headEnd type="none" w="sm" len="sm"/>
              <a:tailEnd type="none" w="sm" len="sm"/>
            </a:ln>
          </p:spPr>
        </p:pic>
        <p:sp>
          <p:nvSpPr>
            <p:cNvPr id="1670150" name="Oval 6"/>
            <p:cNvSpPr>
              <a:spLocks noChangeArrowheads="1"/>
            </p:cNvSpPr>
            <p:nvPr/>
          </p:nvSpPr>
          <p:spPr bwMode="auto">
            <a:xfrm>
              <a:off x="3952875" y="2825420"/>
              <a:ext cx="1219200" cy="561975"/>
            </a:xfrm>
            <a:prstGeom prst="ellipse">
              <a:avLst/>
            </a:prstGeom>
            <a:gradFill rotWithShape="0">
              <a:gsLst>
                <a:gs pos="0">
                  <a:srgbClr val="FFFFCC"/>
                </a:gs>
                <a:gs pos="100000">
                  <a:srgbClr val="FFFFCC">
                    <a:gamma/>
                    <a:shade val="46275"/>
                    <a:invGamma/>
                  </a:srgbClr>
                </a:gs>
              </a:gsLst>
              <a:path path="shape">
                <a:fillToRect l="50000" t="50000" r="50000" b="50000"/>
              </a:path>
            </a:gradFill>
            <a:ln w="76200">
              <a:noFill/>
              <a:round/>
              <a:headEnd/>
              <a:tailEnd/>
            </a:ln>
            <a:effectLst/>
          </p:spPr>
          <p:txBody>
            <a:bodyPr wrap="none" anchor="ctr"/>
            <a:lstStyle/>
            <a:p>
              <a:pPr algn="ctr">
                <a:lnSpc>
                  <a:spcPct val="100000"/>
                </a:lnSpc>
                <a:spcBef>
                  <a:spcPct val="0"/>
                </a:spcBef>
                <a:defRPr/>
              </a:pPr>
              <a:r>
                <a:rPr lang="en-CA" sz="1200" dirty="0">
                  <a:effectLst>
                    <a:outerShdw blurRad="38100" dist="38100" dir="2700000" algn="tl">
                      <a:srgbClr val="FFFFFF"/>
                    </a:outerShdw>
                  </a:effectLst>
                  <a:latin typeface="Times New Roman" pitchFamily="18" charset="0"/>
                </a:rPr>
                <a:t>Open</a:t>
              </a:r>
            </a:p>
            <a:p>
              <a:pPr algn="ctr">
                <a:lnSpc>
                  <a:spcPct val="100000"/>
                </a:lnSpc>
                <a:spcBef>
                  <a:spcPct val="0"/>
                </a:spcBef>
                <a:defRPr/>
              </a:pPr>
              <a:r>
                <a:rPr lang="en-CA" sz="1200" dirty="0">
                  <a:effectLst>
                    <a:outerShdw blurRad="38100" dist="38100" dir="2700000" algn="tl">
                      <a:srgbClr val="FFFFFF"/>
                    </a:outerShdw>
                  </a:effectLst>
                  <a:latin typeface="Times New Roman" pitchFamily="18" charset="0"/>
                </a:rPr>
                <a:t>Confirm</a:t>
              </a:r>
            </a:p>
          </p:txBody>
        </p:sp>
      </p:grpSp>
      <p:sp>
        <p:nvSpPr>
          <p:cNvPr id="8" name="Title 7"/>
          <p:cNvSpPr>
            <a:spLocks noGrp="1"/>
          </p:cNvSpPr>
          <p:nvPr>
            <p:ph type="title"/>
          </p:nvPr>
        </p:nvSpPr>
        <p:spPr/>
        <p:txBody>
          <a:bodyPr/>
          <a:lstStyle/>
          <a:p>
            <a:r>
              <a:rPr lang="en-US" dirty="0" smtClean="0"/>
              <a:t>Open Confirm</a:t>
            </a:r>
            <a:endParaRPr lang="en-US" dirty="0"/>
          </a:p>
        </p:txBody>
      </p:sp>
      <p:sp>
        <p:nvSpPr>
          <p:cNvPr id="10" name="Content Placeholder 9"/>
          <p:cNvSpPr>
            <a:spLocks noGrp="1"/>
          </p:cNvSpPr>
          <p:nvPr>
            <p:ph idx="11"/>
          </p:nvPr>
        </p:nvSpPr>
        <p:spPr>
          <a:xfrm>
            <a:off x="279400" y="4729163"/>
            <a:ext cx="8520354" cy="1785937"/>
          </a:xfrm>
        </p:spPr>
        <p:txBody>
          <a:bodyPr/>
          <a:lstStyle/>
          <a:p>
            <a:r>
              <a:rPr lang="en-US" smtClean="0"/>
              <a:t>The router received agreement on the parameters for establishing a session. </a:t>
            </a:r>
          </a:p>
        </p:txBody>
      </p:sp>
    </p:spTree>
  </p:cSld>
  <p:clrMapOvr>
    <a:masterClrMapping/>
  </p:clrMapOvr>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6" name="Group 5"/>
          <p:cNvGrpSpPr/>
          <p:nvPr/>
        </p:nvGrpSpPr>
        <p:grpSpPr>
          <a:xfrm>
            <a:off x="1905000" y="929952"/>
            <a:ext cx="5181600" cy="3736975"/>
            <a:chOff x="1905000" y="729920"/>
            <a:chExt cx="5181600" cy="3736975"/>
          </a:xfrm>
        </p:grpSpPr>
        <p:pic>
          <p:nvPicPr>
            <p:cNvPr id="70658" name="Picture 2"/>
            <p:cNvPicPr>
              <a:picLocks noChangeAspect="1" noChangeArrowheads="1"/>
            </p:cNvPicPr>
            <p:nvPr/>
          </p:nvPicPr>
          <p:blipFill>
            <a:blip r:embed="rId2"/>
            <a:srcRect/>
            <a:stretch>
              <a:fillRect/>
            </a:stretch>
          </p:blipFill>
          <p:spPr bwMode="auto">
            <a:xfrm>
              <a:off x="1905000" y="729920"/>
              <a:ext cx="5181600" cy="3736975"/>
            </a:xfrm>
            <a:prstGeom prst="rect">
              <a:avLst/>
            </a:prstGeom>
            <a:noFill/>
            <a:ln w="9525">
              <a:noFill/>
              <a:miter lim="800000"/>
              <a:headEnd type="none" w="sm" len="sm"/>
              <a:tailEnd type="none" w="sm" len="sm"/>
            </a:ln>
          </p:spPr>
        </p:pic>
        <p:sp>
          <p:nvSpPr>
            <p:cNvPr id="1671174" name="Oval 6"/>
            <p:cNvSpPr>
              <a:spLocks noChangeArrowheads="1"/>
            </p:cNvSpPr>
            <p:nvPr/>
          </p:nvSpPr>
          <p:spPr bwMode="auto">
            <a:xfrm>
              <a:off x="3952875" y="3704895"/>
              <a:ext cx="1228725" cy="558800"/>
            </a:xfrm>
            <a:prstGeom prst="ellipse">
              <a:avLst/>
            </a:prstGeom>
            <a:gradFill rotWithShape="0">
              <a:gsLst>
                <a:gs pos="0">
                  <a:srgbClr val="FFFFCC"/>
                </a:gs>
                <a:gs pos="100000">
                  <a:srgbClr val="FFFFCC">
                    <a:gamma/>
                    <a:shade val="46275"/>
                    <a:invGamma/>
                  </a:srgbClr>
                </a:gs>
              </a:gsLst>
              <a:path path="shape">
                <a:fillToRect l="50000" t="50000" r="50000" b="50000"/>
              </a:path>
            </a:gradFill>
            <a:ln w="76200">
              <a:noFill/>
              <a:round/>
              <a:headEnd/>
              <a:tailEnd/>
            </a:ln>
            <a:effectLst/>
          </p:spPr>
          <p:txBody>
            <a:bodyPr wrap="none" anchor="ctr"/>
            <a:lstStyle/>
            <a:p>
              <a:pPr algn="ctr">
                <a:lnSpc>
                  <a:spcPct val="100000"/>
                </a:lnSpc>
                <a:spcBef>
                  <a:spcPct val="0"/>
                </a:spcBef>
                <a:defRPr/>
              </a:pPr>
              <a:r>
                <a:rPr lang="en-CA" sz="1200" dirty="0">
                  <a:effectLst>
                    <a:outerShdw blurRad="38100" dist="38100" dir="2700000" algn="tl">
                      <a:srgbClr val="FFFFFF"/>
                    </a:outerShdw>
                  </a:effectLst>
                  <a:latin typeface="Times New Roman" pitchFamily="18" charset="0"/>
                </a:rPr>
                <a:t>Established</a:t>
              </a:r>
            </a:p>
          </p:txBody>
        </p:sp>
      </p:grpSp>
      <p:sp>
        <p:nvSpPr>
          <p:cNvPr id="8" name="Title 7"/>
          <p:cNvSpPr>
            <a:spLocks noGrp="1"/>
          </p:cNvSpPr>
          <p:nvPr>
            <p:ph type="title"/>
          </p:nvPr>
        </p:nvSpPr>
        <p:spPr/>
        <p:txBody>
          <a:bodyPr/>
          <a:lstStyle/>
          <a:p>
            <a:r>
              <a:rPr lang="en-US" dirty="0" smtClean="0"/>
              <a:t>Established State</a:t>
            </a:r>
            <a:endParaRPr lang="en-US" dirty="0"/>
          </a:p>
        </p:txBody>
      </p:sp>
      <p:sp>
        <p:nvSpPr>
          <p:cNvPr id="10" name="Content Placeholder 9"/>
          <p:cNvSpPr>
            <a:spLocks noGrp="1"/>
          </p:cNvSpPr>
          <p:nvPr>
            <p:ph idx="11"/>
          </p:nvPr>
        </p:nvSpPr>
        <p:spPr>
          <a:xfrm>
            <a:off x="279400" y="4743450"/>
            <a:ext cx="8520354" cy="1771650"/>
          </a:xfrm>
        </p:spPr>
        <p:txBody>
          <a:bodyPr/>
          <a:lstStyle/>
          <a:p>
            <a:r>
              <a:rPr lang="en-US" smtClean="0"/>
              <a:t>This is the desired state for a neighbor relationship.</a:t>
            </a:r>
          </a:p>
          <a:p>
            <a:r>
              <a:rPr lang="en-US" smtClean="0"/>
              <a:t>It means peering is established and routing begins.</a:t>
            </a:r>
          </a:p>
        </p:txBody>
      </p:sp>
    </p:spTree>
  </p:cSld>
  <p:clrMapOvr>
    <a:masterClrMapping/>
  </p:clrMapOvr>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329738" y="2762026"/>
            <a:ext cx="2784937" cy="18121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dirty="0" smtClean="0"/>
              <a:t>Verifying BGP: </a:t>
            </a:r>
            <a:r>
              <a:rPr lang="en-US" dirty="0" smtClean="0">
                <a:latin typeface="Courier New" pitchFamily="49" charset="0"/>
                <a:cs typeface="Courier New" pitchFamily="49" charset="0"/>
              </a:rPr>
              <a:t>show ip bgp neighbors</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p:txBody>
          <a:bodyPr>
            <a:noAutofit/>
          </a:bodyPr>
          <a:lstStyle/>
          <a:p>
            <a:pPr>
              <a:lnSpc>
                <a:spcPct val="110000"/>
              </a:lnSpc>
            </a:pPr>
            <a:r>
              <a:rPr lang="en-US" dirty="0" smtClean="0"/>
              <a:t>R1# </a:t>
            </a:r>
            <a:r>
              <a:rPr lang="en-US" b="1" dirty="0" smtClean="0"/>
              <a:t>show ip bgp neighbors</a:t>
            </a:r>
          </a:p>
          <a:p>
            <a:pPr>
              <a:lnSpc>
                <a:spcPct val="110000"/>
              </a:lnSpc>
            </a:pPr>
            <a:r>
              <a:rPr lang="en-US" dirty="0" smtClean="0"/>
              <a:t>BGP neighbor is 172.31.1.3,  remote AS 64998, external link</a:t>
            </a:r>
          </a:p>
          <a:p>
            <a:pPr>
              <a:lnSpc>
                <a:spcPct val="110000"/>
              </a:lnSpc>
            </a:pPr>
            <a:r>
              <a:rPr lang="en-US" dirty="0" smtClean="0"/>
              <a:t>  BGP version 4, remote router ID 172.31.2.3</a:t>
            </a:r>
          </a:p>
          <a:p>
            <a:pPr>
              <a:lnSpc>
                <a:spcPct val="110000"/>
              </a:lnSpc>
            </a:pPr>
            <a:r>
              <a:rPr lang="en-US" dirty="0" smtClean="0"/>
              <a:t>  BGP state = Established, up for 00:19:10</a:t>
            </a:r>
          </a:p>
          <a:p>
            <a:pPr>
              <a:lnSpc>
                <a:spcPct val="110000"/>
              </a:lnSpc>
            </a:pPr>
            <a:r>
              <a:rPr lang="en-US" dirty="0" smtClean="0"/>
              <a:t>  Last read 00:00:10, last write 00:00:10, hold time is 180, keepalive interval is 60 seconds</a:t>
            </a:r>
          </a:p>
          <a:p>
            <a:pPr>
              <a:lnSpc>
                <a:spcPct val="110000"/>
              </a:lnSpc>
            </a:pPr>
            <a:r>
              <a:rPr lang="en-US" dirty="0" smtClean="0"/>
              <a:t>  Neighbor capabilities:</a:t>
            </a:r>
          </a:p>
          <a:p>
            <a:pPr>
              <a:lnSpc>
                <a:spcPct val="110000"/>
              </a:lnSpc>
            </a:pPr>
            <a:r>
              <a:rPr lang="en-US" dirty="0" smtClean="0"/>
              <a:t>    Route refresh: advertised and received(old &amp; new)</a:t>
            </a:r>
          </a:p>
          <a:p>
            <a:pPr>
              <a:lnSpc>
                <a:spcPct val="110000"/>
              </a:lnSpc>
            </a:pPr>
            <a:r>
              <a:rPr lang="en-US" dirty="0" smtClean="0"/>
              <a:t>    Address family IPv4 Unicast: advertised and received</a:t>
            </a:r>
          </a:p>
          <a:p>
            <a:pPr>
              <a:lnSpc>
                <a:spcPct val="110000"/>
              </a:lnSpc>
            </a:pPr>
            <a:r>
              <a:rPr lang="en-US" dirty="0" smtClean="0"/>
              <a:t>  Message statistics:</a:t>
            </a:r>
          </a:p>
          <a:p>
            <a:pPr>
              <a:lnSpc>
                <a:spcPct val="110000"/>
              </a:lnSpc>
            </a:pPr>
            <a:r>
              <a:rPr lang="en-US" dirty="0" smtClean="0"/>
              <a:t>    InQ depth is 0</a:t>
            </a:r>
          </a:p>
          <a:p>
            <a:pPr>
              <a:lnSpc>
                <a:spcPct val="110000"/>
              </a:lnSpc>
            </a:pPr>
            <a:r>
              <a:rPr lang="en-US" dirty="0" smtClean="0"/>
              <a:t>    OutQ depth is 0</a:t>
            </a:r>
          </a:p>
          <a:p>
            <a:pPr>
              <a:lnSpc>
                <a:spcPct val="110000"/>
              </a:lnSpc>
            </a:pPr>
            <a:r>
              <a:rPr lang="en-US" dirty="0" smtClean="0"/>
              <a:t>                         Sent       Rcvd</a:t>
            </a:r>
          </a:p>
          <a:p>
            <a:pPr>
              <a:lnSpc>
                <a:spcPct val="110000"/>
              </a:lnSpc>
            </a:pPr>
            <a:r>
              <a:rPr lang="en-US" dirty="0" smtClean="0"/>
              <a:t>    Opens:                  7          7</a:t>
            </a:r>
          </a:p>
          <a:p>
            <a:pPr>
              <a:lnSpc>
                <a:spcPct val="110000"/>
              </a:lnSpc>
            </a:pPr>
            <a:r>
              <a:rPr lang="en-US" dirty="0" smtClean="0"/>
              <a:t>    Notifications:          0          0</a:t>
            </a:r>
          </a:p>
          <a:p>
            <a:pPr>
              <a:lnSpc>
                <a:spcPct val="110000"/>
              </a:lnSpc>
            </a:pPr>
            <a:r>
              <a:rPr lang="en-US" dirty="0" smtClean="0"/>
              <a:t>    Updates:               13         38</a:t>
            </a:r>
          </a:p>
          <a:p>
            <a:pPr>
              <a:lnSpc>
                <a:spcPct val="110000"/>
              </a:lnSpc>
            </a:pPr>
            <a:r>
              <a:rPr lang="en-US" dirty="0" smtClean="0"/>
              <a:t>&lt;output omitted&gt;</a:t>
            </a:r>
          </a:p>
        </p:txBody>
      </p:sp>
      <p:sp>
        <p:nvSpPr>
          <p:cNvPr id="13" name="Content Placeholder 12"/>
          <p:cNvSpPr>
            <a:spLocks noGrp="1"/>
          </p:cNvSpPr>
          <p:nvPr>
            <p:ph sz="quarter" idx="11"/>
          </p:nvPr>
        </p:nvSpPr>
        <p:spPr/>
        <p:txBody>
          <a:bodyPr/>
          <a:lstStyle/>
          <a:p>
            <a:r>
              <a:rPr lang="en-US" dirty="0" smtClean="0"/>
              <a:t>Verify the BGP neighbor relationship.</a:t>
            </a:r>
            <a:endParaRPr lang="en-US" dirty="0"/>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0" descr="ss4"/>
          <p:cNvPicPr>
            <a:picLocks noChangeAspect="1" noChangeArrowheads="1"/>
          </p:cNvPicPr>
          <p:nvPr/>
        </p:nvPicPr>
        <p:blipFill>
          <a:blip r:embed="rId2" cstate="print"/>
          <a:srcRect/>
          <a:stretch>
            <a:fillRect/>
          </a:stretch>
        </p:blipFill>
        <p:spPr bwMode="auto">
          <a:xfrm>
            <a:off x="0" y="1600200"/>
            <a:ext cx="9144000" cy="3200400"/>
          </a:xfrm>
          <a:prstGeom prst="rect">
            <a:avLst/>
          </a:prstGeom>
          <a:noFill/>
          <a:ln w="9525">
            <a:noFill/>
            <a:miter lim="800000"/>
            <a:headEnd/>
            <a:tailEnd/>
          </a:ln>
        </p:spPr>
      </p:pic>
      <p:sp>
        <p:nvSpPr>
          <p:cNvPr id="13315"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a:spLocks noGrp="1" noChangeArrowheads="1"/>
          </p:cNvSpPr>
          <p:nvPr>
            <p:ph type="title"/>
          </p:nvPr>
        </p:nvSpPr>
        <p:spPr>
          <a:xfrm>
            <a:off x="293688" y="1841863"/>
            <a:ext cx="3233284" cy="2743200"/>
          </a:xfrm>
          <a:prstGeom prst="rect">
            <a:avLst/>
          </a:prstGeom>
          <a:noFill/>
        </p:spPr>
        <p:txBody>
          <a:bodyPr anchor="ctr"/>
          <a:lstStyle/>
          <a:p>
            <a:r>
              <a:rPr lang="en-US" sz="2800" dirty="0" smtClean="0">
                <a:solidFill>
                  <a:schemeClr val="bg1"/>
                </a:solidFill>
              </a:rPr>
              <a:t>Basic BGP Path Manipulation Using Route Maps</a:t>
            </a:r>
            <a:endParaRPr lang="en-US" sz="3000" b="0" dirty="0" smtClean="0">
              <a:solidFill>
                <a:schemeClr val="bg1"/>
              </a:solidFill>
            </a:endParaRPr>
          </a:p>
        </p:txBody>
      </p:sp>
    </p:spTree>
  </p:cSld>
  <p:clrMapOvr>
    <a:masterClrMapping/>
  </p:clrMapOvr>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Route Maps and BGP</a:t>
            </a:r>
            <a:endParaRPr lang="en-US" dirty="0"/>
          </a:p>
        </p:txBody>
      </p:sp>
      <p:sp>
        <p:nvSpPr>
          <p:cNvPr id="3" name="Content Placeholder 2"/>
          <p:cNvSpPr>
            <a:spLocks noGrp="1"/>
          </p:cNvSpPr>
          <p:nvPr>
            <p:ph idx="1"/>
          </p:nvPr>
        </p:nvSpPr>
        <p:spPr/>
        <p:txBody>
          <a:bodyPr/>
          <a:lstStyle/>
          <a:p>
            <a:r>
              <a:rPr lang="en-US" dirty="0" smtClean="0"/>
              <a:t>In Chapter 4, Policy Based Routing (PBR) was used for redistribution.</a:t>
            </a:r>
          </a:p>
          <a:p>
            <a:pPr lvl="1"/>
            <a:r>
              <a:rPr lang="en-US" dirty="0" smtClean="0"/>
              <a:t>Route maps are implemented using the</a:t>
            </a:r>
            <a:r>
              <a:rPr lang="en-US" b="1" dirty="0" smtClean="0">
                <a:latin typeface="Courier New" pitchFamily="49" charset="0"/>
                <a:cs typeface="Courier New" pitchFamily="49" charset="0"/>
              </a:rPr>
              <a:t> redistribute </a:t>
            </a:r>
            <a:r>
              <a:rPr lang="en-US" dirty="0" smtClean="0"/>
              <a:t>command.</a:t>
            </a:r>
          </a:p>
          <a:p>
            <a:r>
              <a:rPr lang="en-US" dirty="0" smtClean="0"/>
              <a:t>In Chapter 5, route maps were used to define a routing policy other than basic destination-based routing using the routing table. </a:t>
            </a:r>
          </a:p>
          <a:p>
            <a:pPr lvl="1"/>
            <a:r>
              <a:rPr lang="en-US" dirty="0" smtClean="0"/>
              <a:t>Route maps are implemented using the</a:t>
            </a:r>
            <a:r>
              <a:rPr lang="en-US" b="1" dirty="0" smtClean="0">
                <a:latin typeface="Courier New" pitchFamily="49" charset="0"/>
                <a:cs typeface="Courier New" pitchFamily="49" charset="0"/>
              </a:rPr>
              <a:t> ip policy route-map </a:t>
            </a:r>
            <a:r>
              <a:rPr lang="en-US" dirty="0" smtClean="0"/>
              <a:t>command.</a:t>
            </a:r>
          </a:p>
          <a:p>
            <a:r>
              <a:rPr lang="en-US" dirty="0" smtClean="0"/>
              <a:t>In this chapter, route maps will be used with BGP to assign or alter BGP attributes.</a:t>
            </a:r>
          </a:p>
          <a:p>
            <a:pPr lvl="1"/>
            <a:r>
              <a:rPr lang="en-US" dirty="0" smtClean="0"/>
              <a:t>Route maps are implemented using the</a:t>
            </a:r>
            <a:r>
              <a:rPr lang="en-US" b="1" dirty="0" smtClean="0">
                <a:latin typeface="Courier New" pitchFamily="49" charset="0"/>
                <a:cs typeface="Courier New" pitchFamily="49" charset="0"/>
              </a:rPr>
              <a:t> neighbor route-map </a:t>
            </a:r>
            <a:r>
              <a:rPr lang="en-US" dirty="0" smtClean="0"/>
              <a:t>command.</a:t>
            </a:r>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Route Maps in BGP</a:t>
            </a:r>
            <a:endParaRPr lang="en-US" dirty="0"/>
          </a:p>
        </p:txBody>
      </p:sp>
      <p:sp>
        <p:nvSpPr>
          <p:cNvPr id="3" name="Content Placeholder 2"/>
          <p:cNvSpPr>
            <a:spLocks noGrp="1"/>
          </p:cNvSpPr>
          <p:nvPr>
            <p:ph idx="1"/>
          </p:nvPr>
        </p:nvSpPr>
        <p:spPr/>
        <p:txBody>
          <a:bodyPr>
            <a:normAutofit/>
          </a:bodyPr>
          <a:lstStyle/>
          <a:p>
            <a:pPr>
              <a:buNone/>
            </a:pPr>
            <a:r>
              <a:rPr lang="en-US" dirty="0" smtClean="0"/>
              <a:t>Sample implementation plan:</a:t>
            </a:r>
          </a:p>
          <a:p>
            <a:r>
              <a:rPr lang="en-US" dirty="0" smtClean="0"/>
              <a:t>Define and name the route map with the</a:t>
            </a:r>
            <a:r>
              <a:rPr lang="en-US" b="1" dirty="0" smtClean="0">
                <a:latin typeface="Courier New" pitchFamily="49" charset="0"/>
                <a:cs typeface="Courier New" pitchFamily="49" charset="0"/>
              </a:rPr>
              <a:t> route-map </a:t>
            </a:r>
            <a:r>
              <a:rPr lang="en-US" dirty="0" smtClean="0"/>
              <a:t>command.</a:t>
            </a:r>
          </a:p>
          <a:p>
            <a:pPr lvl="1"/>
            <a:r>
              <a:rPr lang="en-US" dirty="0" smtClean="0"/>
              <a:t>Define the conditions to match (the</a:t>
            </a:r>
            <a:r>
              <a:rPr lang="en-US" b="1" dirty="0" smtClean="0">
                <a:latin typeface="Courier New" pitchFamily="49" charset="0"/>
                <a:cs typeface="Courier New" pitchFamily="49" charset="0"/>
              </a:rPr>
              <a:t> match </a:t>
            </a:r>
            <a:r>
              <a:rPr lang="en-US" dirty="0" smtClean="0"/>
              <a:t>statements).</a:t>
            </a:r>
          </a:p>
          <a:p>
            <a:pPr lvl="1"/>
            <a:r>
              <a:rPr lang="en-US" dirty="0" smtClean="0"/>
              <a:t>Define the action to be taken when there is a match (the</a:t>
            </a:r>
            <a:r>
              <a:rPr lang="en-US" b="1" dirty="0" smtClean="0">
                <a:latin typeface="Courier New" pitchFamily="49" charset="0"/>
                <a:cs typeface="Courier New" pitchFamily="49" charset="0"/>
              </a:rPr>
              <a:t> set </a:t>
            </a:r>
            <a:r>
              <a:rPr lang="en-US" dirty="0" smtClean="0"/>
              <a:t>statements).</a:t>
            </a:r>
          </a:p>
          <a:p>
            <a:r>
              <a:rPr lang="en-US" dirty="0" smtClean="0"/>
              <a:t>Define which attribute to alter using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neighbor route-map </a:t>
            </a:r>
            <a:r>
              <a:rPr lang="en-US" dirty="0" smtClean="0"/>
              <a:t>router configuration command.</a:t>
            </a:r>
          </a:p>
          <a:p>
            <a:pPr lvl="1"/>
            <a:r>
              <a:rPr lang="en-US" dirty="0" smtClean="0"/>
              <a:t>Filters incoming or outgoing BGP routes. </a:t>
            </a:r>
          </a:p>
          <a:p>
            <a:r>
              <a:rPr lang="en-US" dirty="0" smtClean="0"/>
              <a:t>Verify results.</a:t>
            </a:r>
          </a:p>
          <a:p>
            <a:endParaRPr lang="en-US" dirty="0"/>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426121" y="4764752"/>
            <a:ext cx="8262938" cy="1658987"/>
            <a:chOff x="426121" y="4764752"/>
            <a:chExt cx="8262938" cy="1658987"/>
          </a:xfrm>
        </p:grpSpPr>
        <p:sp>
          <p:nvSpPr>
            <p:cNvPr id="154626" name="Rectangle 2"/>
            <p:cNvSpPr>
              <a:spLocks noChangeArrowheads="1"/>
            </p:cNvSpPr>
            <p:nvPr/>
          </p:nvSpPr>
          <p:spPr bwMode="auto">
            <a:xfrm>
              <a:off x="530896" y="5073301"/>
              <a:ext cx="8158163" cy="646973"/>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800" b="1" dirty="0" smtClean="0">
                  <a:latin typeface="Courier New" pitchFamily="49" charset="0"/>
                </a:rPr>
                <a:t>neighbor {</a:t>
              </a:r>
              <a:r>
                <a:rPr lang="en-US" sz="1800" i="1" dirty="0" smtClean="0">
                  <a:latin typeface="Courier New" pitchFamily="49" charset="0"/>
                </a:rPr>
                <a:t>ip-address </a:t>
              </a:r>
              <a:r>
                <a:rPr lang="en-US" sz="1800" b="1" dirty="0" smtClean="0">
                  <a:latin typeface="Courier New" pitchFamily="49" charset="0"/>
                </a:rPr>
                <a:t>| </a:t>
              </a:r>
              <a:r>
                <a:rPr lang="en-US" sz="1800" i="1" dirty="0" smtClean="0">
                  <a:latin typeface="Courier New" pitchFamily="49" charset="0"/>
                </a:rPr>
                <a:t>peer-group-name</a:t>
              </a:r>
              <a:r>
                <a:rPr lang="en-US" sz="1800" b="1" dirty="0" smtClean="0">
                  <a:latin typeface="Courier New" pitchFamily="49" charset="0"/>
                </a:rPr>
                <a:t>} route-map </a:t>
              </a:r>
              <a:r>
                <a:rPr lang="en-US" sz="1800" i="1" dirty="0" smtClean="0">
                  <a:latin typeface="Courier New" pitchFamily="49" charset="0"/>
                </a:rPr>
                <a:t>map-name </a:t>
              </a:r>
              <a:r>
                <a:rPr lang="en-US" sz="1800" b="1" dirty="0" smtClean="0">
                  <a:latin typeface="Courier New" pitchFamily="49" charset="0"/>
                </a:rPr>
                <a:t>{in | out}</a:t>
              </a:r>
              <a:endParaRPr lang="en-GB" sz="1800" b="1" dirty="0">
                <a:latin typeface="Courier New" pitchFamily="49" charset="0"/>
              </a:endParaRPr>
            </a:p>
          </p:txBody>
        </p:sp>
        <p:sp>
          <p:nvSpPr>
            <p:cNvPr id="154627" name="Rectangle 3"/>
            <p:cNvSpPr>
              <a:spLocks noChangeArrowheads="1"/>
            </p:cNvSpPr>
            <p:nvPr/>
          </p:nvSpPr>
          <p:spPr bwMode="auto">
            <a:xfrm>
              <a:off x="426121" y="4764752"/>
              <a:ext cx="4848225" cy="369974"/>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800" dirty="0">
                  <a:latin typeface="Courier New" pitchFamily="49" charset="0"/>
                </a:rPr>
                <a:t>R</a:t>
              </a:r>
              <a:r>
                <a:rPr lang="en-GB" sz="1800" dirty="0" smtClean="0">
                  <a:latin typeface="Courier New" pitchFamily="49" charset="0"/>
                </a:rPr>
                <a:t>outer(config-router</a:t>
              </a:r>
              <a:r>
                <a:rPr lang="en-GB" sz="1800" dirty="0">
                  <a:latin typeface="Courier New" pitchFamily="49" charset="0"/>
                </a:rPr>
                <a:t>)#</a:t>
              </a:r>
            </a:p>
          </p:txBody>
        </p:sp>
        <p:sp>
          <p:nvSpPr>
            <p:cNvPr id="154628" name="Text Box 4"/>
            <p:cNvSpPr txBox="1">
              <a:spLocks noChangeArrowheads="1"/>
            </p:cNvSpPr>
            <p:nvPr/>
          </p:nvSpPr>
          <p:spPr bwMode="auto">
            <a:xfrm>
              <a:off x="426121" y="5746631"/>
              <a:ext cx="8228013" cy="677108"/>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smtClean="0">
                  <a:latin typeface="+mn-lt"/>
                </a:rPr>
                <a:t>Applies </a:t>
              </a:r>
              <a:r>
                <a:rPr lang="en-US" sz="2000" dirty="0" smtClean="0">
                  <a:latin typeface="+mn-lt"/>
                </a:rPr>
                <a:t>the route-map to </a:t>
              </a:r>
              <a:r>
                <a:rPr lang="en-US" sz="2000" dirty="0" smtClean="0"/>
                <a:t>filter incoming or outgoing BGP routes to </a:t>
              </a:r>
              <a:r>
                <a:rPr lang="en-US" sz="2000" dirty="0" smtClean="0">
                  <a:latin typeface="+mn-lt"/>
                </a:rPr>
                <a:t>a neighbor.</a:t>
              </a:r>
              <a:endParaRPr lang="en-US" sz="2000" dirty="0">
                <a:latin typeface="+mn-lt"/>
              </a:endParaRPr>
            </a:p>
          </p:txBody>
        </p:sp>
      </p:grpSp>
      <p:sp>
        <p:nvSpPr>
          <p:cNvPr id="154629" name="Rectangle 5"/>
          <p:cNvSpPr>
            <a:spLocks noGrp="1" noChangeArrowheads="1"/>
          </p:cNvSpPr>
          <p:nvPr>
            <p:ph type="title"/>
          </p:nvPr>
        </p:nvSpPr>
        <p:spPr>
          <a:noFill/>
          <a:ln/>
        </p:spPr>
        <p:txBody>
          <a:bodyPr/>
          <a:lstStyle/>
          <a:p>
            <a:r>
              <a:rPr lang="en-US" dirty="0" smtClean="0"/>
              <a:t>Implementing Route Maps in BGP</a:t>
            </a:r>
            <a:endParaRPr lang="en-US" dirty="0"/>
          </a:p>
        </p:txBody>
      </p:sp>
      <p:grpSp>
        <p:nvGrpSpPr>
          <p:cNvPr id="3" name="Group 16"/>
          <p:cNvGrpSpPr/>
          <p:nvPr/>
        </p:nvGrpSpPr>
        <p:grpSpPr>
          <a:xfrm>
            <a:off x="426121" y="1044144"/>
            <a:ext cx="8262938" cy="1058233"/>
            <a:chOff x="426121" y="1058432"/>
            <a:chExt cx="8262938" cy="1058233"/>
          </a:xfrm>
        </p:grpSpPr>
        <p:sp>
          <p:nvSpPr>
            <p:cNvPr id="154630" name="Rectangle 6"/>
            <p:cNvSpPr>
              <a:spLocks noChangeArrowheads="1"/>
            </p:cNvSpPr>
            <p:nvPr/>
          </p:nvSpPr>
          <p:spPr bwMode="auto">
            <a:xfrm>
              <a:off x="530896" y="1363232"/>
              <a:ext cx="8158163" cy="369974"/>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800" b="1" dirty="0">
                  <a:latin typeface="Courier New" pitchFamily="49" charset="0"/>
                </a:rPr>
                <a:t>route-map </a:t>
              </a:r>
              <a:r>
                <a:rPr lang="en-US" sz="1800" i="1" dirty="0">
                  <a:latin typeface="Courier New" pitchFamily="49" charset="0"/>
                </a:rPr>
                <a:t>map-tag</a:t>
              </a:r>
              <a:r>
                <a:rPr lang="en-US" sz="1800" b="1" dirty="0">
                  <a:latin typeface="Courier New" pitchFamily="49" charset="0"/>
                </a:rPr>
                <a:t> [permit | deny] [</a:t>
              </a:r>
              <a:r>
                <a:rPr lang="en-US" sz="1800" i="1" dirty="0">
                  <a:latin typeface="Courier New" pitchFamily="49" charset="0"/>
                </a:rPr>
                <a:t>sequence-number</a:t>
              </a:r>
              <a:r>
                <a:rPr lang="en-US" sz="1800" b="1" dirty="0">
                  <a:latin typeface="Courier New" pitchFamily="49" charset="0"/>
                </a:rPr>
                <a:t>]	</a:t>
              </a:r>
              <a:endParaRPr lang="en-GB" sz="1800" b="1" dirty="0">
                <a:latin typeface="Courier New" pitchFamily="49" charset="0"/>
              </a:endParaRPr>
            </a:p>
          </p:txBody>
        </p:sp>
        <p:sp>
          <p:nvSpPr>
            <p:cNvPr id="154631" name="Rectangle 7"/>
            <p:cNvSpPr>
              <a:spLocks noChangeArrowheads="1"/>
            </p:cNvSpPr>
            <p:nvPr/>
          </p:nvSpPr>
          <p:spPr bwMode="auto">
            <a:xfrm>
              <a:off x="426121" y="1058432"/>
              <a:ext cx="4144963" cy="369974"/>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800" dirty="0">
                  <a:latin typeface="Courier New" pitchFamily="49" charset="0"/>
                </a:rPr>
                <a:t>R</a:t>
              </a:r>
              <a:r>
                <a:rPr lang="en-GB" sz="1800" dirty="0" smtClean="0">
                  <a:latin typeface="Courier New" pitchFamily="49" charset="0"/>
                </a:rPr>
                <a:t>outer(config</a:t>
              </a:r>
              <a:r>
                <a:rPr lang="en-GB" sz="1800" dirty="0">
                  <a:latin typeface="Courier New" pitchFamily="49" charset="0"/>
                </a:rPr>
                <a:t>)#</a:t>
              </a:r>
            </a:p>
          </p:txBody>
        </p:sp>
        <p:sp>
          <p:nvSpPr>
            <p:cNvPr id="154632" name="Text Box 8"/>
            <p:cNvSpPr txBox="1">
              <a:spLocks noChangeArrowheads="1"/>
            </p:cNvSpPr>
            <p:nvPr/>
          </p:nvSpPr>
          <p:spPr bwMode="auto">
            <a:xfrm>
              <a:off x="426121" y="1731944"/>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a:latin typeface="+mn-lt"/>
                </a:rPr>
                <a:t>Defines the route map </a:t>
              </a:r>
              <a:r>
                <a:rPr lang="en-US" sz="2000" dirty="0" smtClean="0">
                  <a:latin typeface="+mn-lt"/>
                </a:rPr>
                <a:t>conditions.</a:t>
              </a:r>
              <a:endParaRPr lang="en-US" sz="2000" dirty="0">
                <a:latin typeface="+mn-lt"/>
              </a:endParaRPr>
            </a:p>
          </p:txBody>
        </p:sp>
      </p:grpSp>
      <p:grpSp>
        <p:nvGrpSpPr>
          <p:cNvPr id="4" name="Group 17"/>
          <p:cNvGrpSpPr/>
          <p:nvPr/>
        </p:nvGrpSpPr>
        <p:grpSpPr>
          <a:xfrm>
            <a:off x="426121" y="2242179"/>
            <a:ext cx="8262938" cy="1058233"/>
            <a:chOff x="426121" y="2353832"/>
            <a:chExt cx="8262938" cy="1058233"/>
          </a:xfrm>
        </p:grpSpPr>
        <p:sp>
          <p:nvSpPr>
            <p:cNvPr id="154633" name="Rectangle 9"/>
            <p:cNvSpPr>
              <a:spLocks noChangeArrowheads="1"/>
            </p:cNvSpPr>
            <p:nvPr/>
          </p:nvSpPr>
          <p:spPr bwMode="auto">
            <a:xfrm>
              <a:off x="530896" y="2658632"/>
              <a:ext cx="8158163" cy="369974"/>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800" b="1" dirty="0">
                  <a:latin typeface="Courier New" pitchFamily="49" charset="0"/>
                </a:rPr>
                <a:t>match </a:t>
              </a:r>
              <a:r>
                <a:rPr lang="en-US" sz="1800" b="1" dirty="0" smtClean="0">
                  <a:latin typeface="Courier New" pitchFamily="49" charset="0"/>
                </a:rPr>
                <a:t>{</a:t>
              </a:r>
              <a:r>
                <a:rPr lang="en-US" sz="1800" i="1" dirty="0" smtClean="0">
                  <a:latin typeface="Courier New" pitchFamily="49" charset="0"/>
                </a:rPr>
                <a:t>criteria</a:t>
              </a:r>
              <a:r>
                <a:rPr lang="en-US" sz="1800" b="1" dirty="0" smtClean="0">
                  <a:latin typeface="Courier New" pitchFamily="49" charset="0"/>
                </a:rPr>
                <a:t>} </a:t>
              </a:r>
              <a:r>
                <a:rPr lang="en-US" sz="1800" b="1" dirty="0">
                  <a:latin typeface="Courier New" pitchFamily="49" charset="0"/>
                </a:rPr>
                <a:t>	</a:t>
              </a:r>
              <a:endParaRPr lang="en-GB" sz="1800" b="1" dirty="0">
                <a:latin typeface="Courier New" pitchFamily="49" charset="0"/>
              </a:endParaRPr>
            </a:p>
          </p:txBody>
        </p:sp>
        <p:sp>
          <p:nvSpPr>
            <p:cNvPr id="154634" name="Rectangle 10"/>
            <p:cNvSpPr>
              <a:spLocks noChangeArrowheads="1"/>
            </p:cNvSpPr>
            <p:nvPr/>
          </p:nvSpPr>
          <p:spPr bwMode="auto">
            <a:xfrm>
              <a:off x="426121" y="2353832"/>
              <a:ext cx="4144963" cy="369974"/>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800" dirty="0">
                  <a:latin typeface="Courier New" pitchFamily="49" charset="0"/>
                </a:rPr>
                <a:t>R</a:t>
              </a:r>
              <a:r>
                <a:rPr lang="en-GB" sz="1800" dirty="0" smtClean="0">
                  <a:latin typeface="Courier New" pitchFamily="49" charset="0"/>
                </a:rPr>
                <a:t>outer(config-route-map</a:t>
              </a:r>
              <a:r>
                <a:rPr lang="en-GB" sz="1800" dirty="0">
                  <a:latin typeface="Courier New" pitchFamily="49" charset="0"/>
                </a:rPr>
                <a:t>)#</a:t>
              </a:r>
            </a:p>
          </p:txBody>
        </p:sp>
        <p:sp>
          <p:nvSpPr>
            <p:cNvPr id="154635" name="Text Box 11"/>
            <p:cNvSpPr txBox="1">
              <a:spLocks noChangeArrowheads="1"/>
            </p:cNvSpPr>
            <p:nvPr/>
          </p:nvSpPr>
          <p:spPr bwMode="auto">
            <a:xfrm>
              <a:off x="426121" y="3027344"/>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a:latin typeface="+mn-lt"/>
                </a:rPr>
                <a:t>Defines the </a:t>
              </a:r>
              <a:r>
                <a:rPr lang="en-US" sz="2000" dirty="0" smtClean="0">
                  <a:latin typeface="+mn-lt"/>
                </a:rPr>
                <a:t>criteria to match.</a:t>
              </a:r>
              <a:endParaRPr lang="en-US" sz="2000" dirty="0">
                <a:latin typeface="+mn-lt"/>
              </a:endParaRPr>
            </a:p>
          </p:txBody>
        </p:sp>
      </p:grpSp>
      <p:grpSp>
        <p:nvGrpSpPr>
          <p:cNvPr id="5" name="Group 15"/>
          <p:cNvGrpSpPr/>
          <p:nvPr/>
        </p:nvGrpSpPr>
        <p:grpSpPr>
          <a:xfrm>
            <a:off x="426121" y="3540230"/>
            <a:ext cx="8262938" cy="1087729"/>
            <a:chOff x="426121" y="3603195"/>
            <a:chExt cx="8262938" cy="1087729"/>
          </a:xfrm>
        </p:grpSpPr>
        <p:sp>
          <p:nvSpPr>
            <p:cNvPr id="154636" name="Rectangle 12"/>
            <p:cNvSpPr>
              <a:spLocks noChangeArrowheads="1"/>
            </p:cNvSpPr>
            <p:nvPr/>
          </p:nvSpPr>
          <p:spPr bwMode="auto">
            <a:xfrm>
              <a:off x="530896" y="3907995"/>
              <a:ext cx="8158163" cy="369974"/>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800" b="1" dirty="0">
                  <a:latin typeface="Courier New" pitchFamily="49" charset="0"/>
                </a:rPr>
                <a:t>set {</a:t>
              </a:r>
              <a:r>
                <a:rPr lang="en-US" sz="1800" i="1" dirty="0">
                  <a:latin typeface="Courier New" pitchFamily="49" charset="0"/>
                </a:rPr>
                <a:t>actions</a:t>
              </a:r>
              <a:r>
                <a:rPr lang="en-US" sz="1800" b="1" dirty="0">
                  <a:latin typeface="Courier New" pitchFamily="49" charset="0"/>
                </a:rPr>
                <a:t>} 	</a:t>
              </a:r>
              <a:endParaRPr lang="en-GB" sz="1800" b="1" dirty="0">
                <a:latin typeface="Courier New" pitchFamily="49" charset="0"/>
              </a:endParaRPr>
            </a:p>
          </p:txBody>
        </p:sp>
        <p:sp>
          <p:nvSpPr>
            <p:cNvPr id="154637" name="Rectangle 13"/>
            <p:cNvSpPr>
              <a:spLocks noChangeArrowheads="1"/>
            </p:cNvSpPr>
            <p:nvPr/>
          </p:nvSpPr>
          <p:spPr bwMode="auto">
            <a:xfrm>
              <a:off x="426121" y="3603195"/>
              <a:ext cx="4144963" cy="369974"/>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800" dirty="0" smtClean="0">
                  <a:latin typeface="Courier New" pitchFamily="49" charset="0"/>
                </a:rPr>
                <a:t>Router(config-route-map</a:t>
              </a:r>
              <a:r>
                <a:rPr lang="en-GB" sz="1800" dirty="0">
                  <a:latin typeface="Courier New" pitchFamily="49" charset="0"/>
                </a:rPr>
                <a:t>)#</a:t>
              </a:r>
            </a:p>
          </p:txBody>
        </p:sp>
        <p:sp>
          <p:nvSpPr>
            <p:cNvPr id="154638" name="Text Box 14"/>
            <p:cNvSpPr txBox="1">
              <a:spLocks noChangeArrowheads="1"/>
            </p:cNvSpPr>
            <p:nvPr/>
          </p:nvSpPr>
          <p:spPr bwMode="auto">
            <a:xfrm>
              <a:off x="426121" y="4306203"/>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a:latin typeface="+mn-lt"/>
                </a:rPr>
                <a:t>Defines the action to be taken on a </a:t>
              </a:r>
              <a:r>
                <a:rPr lang="en-US" sz="2000" dirty="0" smtClean="0">
                  <a:latin typeface="+mn-lt"/>
                </a:rPr>
                <a:t>match.</a:t>
              </a:r>
              <a:endParaRPr lang="en-US" sz="2000" dirty="0">
                <a:latin typeface="+mn-lt"/>
              </a:endParaRPr>
            </a:p>
          </p:txBody>
        </p:sp>
      </p:grpSp>
    </p:spTree>
  </p:cSld>
  <p:clrMapOvr>
    <a:masterClrMapping/>
  </p:clrMapOvr>
  <p:transition/>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normAutofit/>
          </a:bodyPr>
          <a:lstStyle/>
          <a:p>
            <a:r>
              <a:rPr lang="en-US" dirty="0" smtClean="0">
                <a:latin typeface="Courier New" pitchFamily="49" charset="0"/>
                <a:cs typeface="Courier New" pitchFamily="49" charset="0"/>
              </a:rPr>
              <a:t>match</a:t>
            </a:r>
            <a:r>
              <a:rPr lang="en-US" dirty="0" smtClean="0"/>
              <a:t> Commands Used in BGP</a:t>
            </a:r>
            <a:endParaRPr lang="en-US" dirty="0"/>
          </a:p>
        </p:txBody>
      </p:sp>
      <p:graphicFrame>
        <p:nvGraphicFramePr>
          <p:cNvPr id="8" name="Table Placeholder 4"/>
          <p:cNvGraphicFramePr>
            <a:graphicFrameLocks noGrp="1"/>
          </p:cNvGraphicFramePr>
          <p:nvPr>
            <p:ph type="tbl" idx="1"/>
          </p:nvPr>
        </p:nvGraphicFramePr>
        <p:xfrm>
          <a:off x="371144" y="988346"/>
          <a:ext cx="8316914" cy="4964218"/>
        </p:xfrm>
        <a:graphic>
          <a:graphicData uri="http://schemas.openxmlformats.org/drawingml/2006/table">
            <a:tbl>
              <a:tblPr firstRow="1" bandRow="1">
                <a:tableStyleId>{5C22544A-7EE6-4342-B048-85BDC9FD1C3A}</a:tableStyleId>
              </a:tblPr>
              <a:tblGrid>
                <a:gridCol w="2699774"/>
                <a:gridCol w="5617140"/>
              </a:tblGrid>
              <a:tr h="474858">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cap="none" normalizeH="0" baseline="0" dirty="0" smtClean="0">
                          <a:ln>
                            <a:noFill/>
                          </a:ln>
                          <a:effectLst/>
                        </a:rPr>
                        <a:t>Command</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cap="none" normalizeH="0" baseline="0" dirty="0" smtClean="0">
                          <a:ln>
                            <a:noFill/>
                          </a:ln>
                          <a:effectLst/>
                        </a:rPr>
                        <a:t>Description</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474858">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Courier New" pitchFamily="49" charset="0"/>
                          <a:cs typeface="Courier New" pitchFamily="49" charset="0"/>
                        </a:rPr>
                        <a:t>match as-path</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0" i="0" u="none" strike="noStrike" cap="none" normalizeH="0" baseline="0" dirty="0" smtClean="0">
                          <a:ln>
                            <a:noFill/>
                          </a:ln>
                          <a:solidFill>
                            <a:schemeClr val="tx1"/>
                          </a:solidFill>
                          <a:effectLst/>
                          <a:latin typeface="Arial" pitchFamily="34" charset="0"/>
                        </a:rPr>
                        <a:t>Matches the AS_PATH attribute</a:t>
                      </a:r>
                    </a:p>
                  </a:txBody>
                  <a:tcPr marL="73025" marR="73025" marT="36512" marB="36512" anchor="ctr" horzOverflow="overflow"/>
                </a:tc>
              </a:tr>
              <a:tr h="474858">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address</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a destination network number address that is permitted by a standard or extended ACL</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74858">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metric</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with the metric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74858">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community</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 BGP community</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38442">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interface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the next hop out of one of the interfaces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38442">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next-hop</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a next-hop router address that is passed by one of the ACLs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38442">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 route-source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that have been advertised by routers and access servers at the address that is specified by the ACLs</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74858">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route-type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of the specified type</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74858">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tag</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tag of a route</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bl>
          </a:graphicData>
        </a:graphic>
      </p:graphicFrame>
      <p:sp>
        <p:nvSpPr>
          <p:cNvPr id="14" name="TextBox 13"/>
          <p:cNvSpPr txBox="1"/>
          <p:nvPr/>
        </p:nvSpPr>
        <p:spPr>
          <a:xfrm>
            <a:off x="7505308" y="6234192"/>
            <a:ext cx="1082349" cy="286232"/>
          </a:xfrm>
          <a:prstGeom prst="rect">
            <a:avLst/>
          </a:prstGeom>
          <a:noFill/>
        </p:spPr>
        <p:txBody>
          <a:bodyPr wrap="none" rtlCol="0">
            <a:spAutoFit/>
          </a:bodyPr>
          <a:lstStyle/>
          <a:p>
            <a:r>
              <a:rPr lang="en-US" sz="1400" i="1" dirty="0" smtClean="0"/>
              <a:t>* Partial list</a:t>
            </a:r>
            <a:endParaRPr lang="en-US" sz="1400" i="1" dirty="0"/>
          </a:p>
        </p:txBody>
      </p:sp>
    </p:spTree>
  </p:cSld>
  <p:clrMapOvr>
    <a:masterClrMapping/>
  </p:clrMapOvr>
  <p:transition/>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latin typeface="Courier New" pitchFamily="49" charset="0"/>
                <a:cs typeface="Courier New" pitchFamily="49" charset="0"/>
              </a:rPr>
              <a:t>match as-path </a:t>
            </a:r>
            <a:r>
              <a:rPr lang="en-US" smtClean="0"/>
              <a:t>Command</a:t>
            </a:r>
            <a:endParaRPr lang="en-US" dirty="0"/>
          </a:p>
        </p:txBody>
      </p:sp>
      <p:sp>
        <p:nvSpPr>
          <p:cNvPr id="13" name="Content Placeholder 12"/>
          <p:cNvSpPr>
            <a:spLocks noGrp="1"/>
          </p:cNvSpPr>
          <p:nvPr>
            <p:ph idx="1"/>
          </p:nvPr>
        </p:nvSpPr>
        <p:spPr/>
        <p:txBody>
          <a:bodyPr/>
          <a:lstStyle/>
          <a:p>
            <a:r>
              <a:rPr lang="en-US" smtClean="0"/>
              <a:t>Match a BGP autonomous system path access list.</a:t>
            </a:r>
            <a:endParaRPr lang="en-US" dirty="0"/>
          </a:p>
        </p:txBody>
      </p:sp>
      <p:sp>
        <p:nvSpPr>
          <p:cNvPr id="14" name="Text Placeholder 13"/>
          <p:cNvSpPr>
            <a:spLocks noGrp="1"/>
          </p:cNvSpPr>
          <p:nvPr>
            <p:ph type="body" sz="quarter" idx="10"/>
          </p:nvPr>
        </p:nvSpPr>
        <p:spPr/>
        <p:txBody>
          <a:bodyPr/>
          <a:lstStyle/>
          <a:p>
            <a:r>
              <a:rPr lang="en-US" smtClean="0"/>
              <a:t>Router(config-route-map)#</a:t>
            </a:r>
            <a:endParaRPr lang="en-US" dirty="0"/>
          </a:p>
        </p:txBody>
      </p:sp>
      <p:sp>
        <p:nvSpPr>
          <p:cNvPr id="15" name="Text Placeholder 14"/>
          <p:cNvSpPr>
            <a:spLocks noGrp="1"/>
          </p:cNvSpPr>
          <p:nvPr>
            <p:ph type="body" sz="quarter" idx="11"/>
          </p:nvPr>
        </p:nvSpPr>
        <p:spPr/>
        <p:txBody>
          <a:bodyPr/>
          <a:lstStyle/>
          <a:p>
            <a:r>
              <a:rPr lang="en-US" smtClean="0"/>
              <a:t>match </a:t>
            </a:r>
            <a:r>
              <a:rPr lang="en-US" b="0" i="1" smtClean="0"/>
              <a:t>as-path</a:t>
            </a:r>
            <a:r>
              <a:rPr lang="en-US" smtClean="0"/>
              <a:t> </a:t>
            </a:r>
            <a:r>
              <a:rPr lang="en-US" b="0" i="1" smtClean="0"/>
              <a:t>path-list-number</a:t>
            </a:r>
            <a:endParaRPr lang="en-US" b="0" i="1" dirty="0"/>
          </a:p>
        </p:txBody>
      </p:sp>
      <p:sp>
        <p:nvSpPr>
          <p:cNvPr id="8" name="Content Placeholder 7"/>
          <p:cNvSpPr>
            <a:spLocks noGrp="1"/>
          </p:cNvSpPr>
          <p:nvPr>
            <p:ph idx="12"/>
          </p:nvPr>
        </p:nvSpPr>
        <p:spPr/>
        <p:txBody>
          <a:bodyPr/>
          <a:lstStyle/>
          <a:p>
            <a:r>
              <a:rPr lang="en-US" smtClean="0"/>
              <a:t>The </a:t>
            </a:r>
            <a:r>
              <a:rPr lang="en-US" i="1" smtClean="0">
                <a:latin typeface="Courier New" pitchFamily="49" charset="0"/>
                <a:cs typeface="Courier New" pitchFamily="49" charset="0"/>
              </a:rPr>
              <a:t>path-list-number</a:t>
            </a:r>
            <a:r>
              <a:rPr lang="en-US" smtClean="0"/>
              <a:t> is the AS path access list.</a:t>
            </a:r>
          </a:p>
          <a:p>
            <a:pPr lvl="1"/>
            <a:r>
              <a:rPr lang="en-US" smtClean="0"/>
              <a:t>It can be an integer from 1 to 199. </a:t>
            </a:r>
          </a:p>
          <a:p>
            <a:r>
              <a:rPr lang="en-US" smtClean="0"/>
              <a:t>The value set by this command overrides global values.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BGP Use Between AS</a:t>
            </a:r>
            <a:endParaRPr lang="en-US" dirty="0"/>
          </a:p>
        </p:txBody>
      </p:sp>
      <p:sp>
        <p:nvSpPr>
          <p:cNvPr id="5" name="Content Placeholder 4"/>
          <p:cNvSpPr>
            <a:spLocks noGrp="1"/>
          </p:cNvSpPr>
          <p:nvPr>
            <p:ph idx="10"/>
          </p:nvPr>
        </p:nvSpPr>
        <p:spPr/>
        <p:txBody>
          <a:bodyPr/>
          <a:lstStyle/>
          <a:p>
            <a:r>
              <a:rPr lang="en-US" smtClean="0"/>
              <a:t>BGP provides </a:t>
            </a:r>
            <a:r>
              <a:rPr lang="en-US" dirty="0" smtClean="0"/>
              <a:t>an interdomain routing system that guarantees the loop-free exchange of routing information between autonomous systems.</a:t>
            </a:r>
            <a:endParaRPr lang="en-US" dirty="0"/>
          </a:p>
        </p:txBody>
      </p:sp>
      <p:pic>
        <p:nvPicPr>
          <p:cNvPr id="84995" name="Picture 3"/>
          <p:cNvPicPr>
            <a:picLocks noGrp="1" noChangeAspect="1" noChangeArrowheads="1"/>
          </p:cNvPicPr>
          <p:nvPr>
            <p:ph sz="quarter" idx="11"/>
          </p:nvPr>
        </p:nvPicPr>
        <p:blipFill>
          <a:blip r:embed="rId2"/>
          <a:stretch>
            <a:fillRect/>
          </a:stretch>
        </p:blipFill>
        <p:spPr bwMode="auto">
          <a:xfrm>
            <a:off x="1668133" y="3619500"/>
            <a:ext cx="5742647" cy="2921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latin typeface="Courier New" pitchFamily="49" charset="0"/>
                <a:cs typeface="Courier New" pitchFamily="49" charset="0"/>
              </a:rPr>
              <a:t>match ip-address</a:t>
            </a:r>
            <a:r>
              <a:rPr lang="en-US" b="0" i="1" dirty="0" smtClean="0">
                <a:latin typeface="Courier New" pitchFamily="49" charset="0"/>
                <a:cs typeface="Courier New" pitchFamily="49" charset="0"/>
              </a:rPr>
              <a:t> </a:t>
            </a:r>
            <a:r>
              <a:rPr lang="en-US" dirty="0" smtClean="0"/>
              <a:t>Command</a:t>
            </a:r>
            <a:endParaRPr lang="en-US" dirty="0"/>
          </a:p>
        </p:txBody>
      </p:sp>
      <p:sp>
        <p:nvSpPr>
          <p:cNvPr id="13" name="Content Placeholder 12"/>
          <p:cNvSpPr>
            <a:spLocks noGrp="1"/>
          </p:cNvSpPr>
          <p:nvPr>
            <p:ph idx="1"/>
          </p:nvPr>
        </p:nvSpPr>
        <p:spPr/>
        <p:txBody>
          <a:bodyPr>
            <a:normAutofit/>
          </a:bodyPr>
          <a:lstStyle/>
          <a:p>
            <a:r>
              <a:rPr lang="en-US" dirty="0" smtClean="0"/>
              <a:t>Specify criteria to be matched using ACLs or prefix lists.</a:t>
            </a:r>
            <a:endParaRPr lang="en-US" dirty="0"/>
          </a:p>
        </p:txBody>
      </p:sp>
      <p:sp>
        <p:nvSpPr>
          <p:cNvPr id="14" name="Text Placeholder 13"/>
          <p:cNvSpPr>
            <a:spLocks noGrp="1"/>
          </p:cNvSpPr>
          <p:nvPr>
            <p:ph type="body" sz="quarter" idx="10"/>
          </p:nvPr>
        </p:nvSpPr>
        <p:spPr/>
        <p:txBody>
          <a:bodyPr/>
          <a:lstStyle/>
          <a:p>
            <a:r>
              <a:rPr lang="en-US" dirty="0" smtClean="0"/>
              <a:t>Router(config-route-map)#</a:t>
            </a:r>
            <a:endParaRPr lang="en-US" dirty="0"/>
          </a:p>
        </p:txBody>
      </p:sp>
      <p:sp>
        <p:nvSpPr>
          <p:cNvPr id="15" name="Text Placeholder 14"/>
          <p:cNvSpPr>
            <a:spLocks noGrp="1"/>
          </p:cNvSpPr>
          <p:nvPr>
            <p:ph type="body" sz="quarter" idx="11"/>
          </p:nvPr>
        </p:nvSpPr>
        <p:spPr/>
        <p:txBody>
          <a:bodyPr>
            <a:normAutofit fontScale="92500" lnSpcReduction="10000"/>
          </a:bodyPr>
          <a:lstStyle/>
          <a:p>
            <a:r>
              <a:rPr lang="en-US" dirty="0" smtClean="0"/>
              <a:t>match ip address </a:t>
            </a:r>
            <a:r>
              <a:rPr lang="en-US" b="0" i="1" dirty="0" smtClean="0"/>
              <a:t>{access-list-number | name} [...access-list-number | name] | </a:t>
            </a:r>
            <a:r>
              <a:rPr lang="en-US" dirty="0" smtClean="0"/>
              <a:t>prefix-list </a:t>
            </a:r>
            <a:r>
              <a:rPr lang="en-US" b="0" i="1" dirty="0" smtClean="0"/>
              <a:t>prefix-list-name [..prefix-list-name]</a:t>
            </a:r>
            <a:endParaRPr lang="en-US" b="0" i="1" dirty="0"/>
          </a:p>
        </p:txBody>
      </p:sp>
      <p:graphicFrame>
        <p:nvGraphicFramePr>
          <p:cNvPr id="9" name="Content Placeholder 8"/>
          <p:cNvGraphicFramePr>
            <a:graphicFrameLocks noGrp="1"/>
          </p:cNvGraphicFramePr>
          <p:nvPr>
            <p:ph idx="12"/>
          </p:nvPr>
        </p:nvGraphicFramePr>
        <p:xfrm>
          <a:off x="600074" y="2852738"/>
          <a:ext cx="7772402" cy="2971800"/>
        </p:xfrm>
        <a:graphic>
          <a:graphicData uri="http://schemas.openxmlformats.org/drawingml/2006/table">
            <a:tbl>
              <a:tblPr firstRow="1" bandRow="1">
                <a:tableStyleId>{5C22544A-7EE6-4342-B048-85BDC9FD1C3A}</a:tableStyleId>
              </a:tblPr>
              <a:tblGrid>
                <a:gridCol w="3886201"/>
                <a:gridCol w="3886201"/>
              </a:tblGrid>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Parameter</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Description</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370840">
                <a:tc>
                  <a:txBody>
                    <a:bodyPr/>
                    <a:lstStyle/>
                    <a:p>
                      <a:pPr marL="0" marR="0">
                        <a:lnSpc>
                          <a:spcPct val="100000"/>
                        </a:lnSpc>
                        <a:spcBef>
                          <a:spcPts val="0"/>
                        </a:spcBef>
                        <a:spcAft>
                          <a:spcPts val="60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access-list-number </a:t>
                      </a:r>
                      <a:r>
                        <a:rPr kumimoji="0" lang="en-US" sz="1600" u="none" strike="noStrike" kern="1200" cap="none" normalizeH="0" baseline="0" dirty="0" smtClean="0">
                          <a:ln>
                            <a:noFill/>
                          </a:ln>
                          <a:solidFill>
                            <a:schemeClr val="dk1"/>
                          </a:solidFill>
                          <a:effectLst/>
                          <a:latin typeface="Courier New" pitchFamily="49" charset="0"/>
                          <a:ea typeface="+mn-ea"/>
                          <a:cs typeface="Courier New" pitchFamily="49" charset="0"/>
                        </a:rPr>
                        <a:t>| </a:t>
                      </a: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name</a:t>
                      </a:r>
                    </a:p>
                  </a:txBody>
                  <a:tcPr marL="76200" marR="76200" marT="76200" marB="50800" anchor="ctr"/>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The number or name of a standard or extended access list to be used to test incoming packets. </a:t>
                      </a:r>
                    </a:p>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If multiple access lists are specified, matching any one results in a match.</a:t>
                      </a:r>
                    </a:p>
                  </a:txBody>
                  <a:tcPr marL="76200" marR="76200" marT="76200" marB="50800" anchor="ctr"/>
                </a:tc>
              </a:tr>
              <a:tr h="370840">
                <a:tc>
                  <a:txBody>
                    <a:bodyPr/>
                    <a:lstStyle/>
                    <a:p>
                      <a:pPr marL="0" marR="0">
                        <a:lnSpc>
                          <a:spcPct val="100000"/>
                        </a:lnSpc>
                        <a:spcBef>
                          <a:spcPts val="0"/>
                        </a:spcBef>
                        <a:spcAft>
                          <a:spcPts val="600"/>
                        </a:spcAf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prefix-list </a:t>
                      </a: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prefix-list-name</a:t>
                      </a:r>
                      <a:endParaRPr kumimoji="0" lang="en-US" sz="1600" u="none" strike="noStrike" kern="1200" cap="none" normalizeH="0" baseline="0" dirty="0" smtClean="0">
                        <a:ln>
                          <a:noFill/>
                        </a:ln>
                        <a:solidFill>
                          <a:schemeClr val="dk1"/>
                        </a:solidFill>
                        <a:effectLst/>
                        <a:latin typeface="Courier New" pitchFamily="49" charset="0"/>
                        <a:ea typeface="+mn-ea"/>
                        <a:cs typeface="Courier New" pitchFamily="49" charset="0"/>
                      </a:endParaRPr>
                    </a:p>
                  </a:txBody>
                  <a:tcPr marL="76200" marR="76200" marT="76200" marB="50800" anchor="ctr"/>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Specifies the name of a prefix list to be used to test packets. </a:t>
                      </a:r>
                    </a:p>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If multiple prefix lists are specified, matching any one results in a match.</a:t>
                      </a: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dirty="0" smtClean="0">
                <a:latin typeface="Courier New" pitchFamily="49" charset="0"/>
                <a:cs typeface="Courier New" pitchFamily="49" charset="0"/>
              </a:rPr>
              <a:t>set</a:t>
            </a:r>
            <a:r>
              <a:rPr lang="en-US" dirty="0" smtClean="0"/>
              <a:t> Commands Used in BGP</a:t>
            </a:r>
            <a:endParaRPr lang="en-US" dirty="0"/>
          </a:p>
        </p:txBody>
      </p:sp>
      <p:graphicFrame>
        <p:nvGraphicFramePr>
          <p:cNvPr id="10" name="Table Placeholder 5"/>
          <p:cNvGraphicFramePr>
            <a:graphicFrameLocks noGrp="1"/>
          </p:cNvGraphicFramePr>
          <p:nvPr>
            <p:ph type="tbl" idx="1"/>
          </p:nvPr>
        </p:nvGraphicFramePr>
        <p:xfrm>
          <a:off x="482600" y="1160631"/>
          <a:ext cx="8316914" cy="4829808"/>
        </p:xfrm>
        <a:graphic>
          <a:graphicData uri="http://schemas.openxmlformats.org/drawingml/2006/table">
            <a:tbl>
              <a:tblPr firstRow="1" bandRow="1">
                <a:tableStyleId>{5C22544A-7EE6-4342-B048-85BDC9FD1C3A}</a:tableStyleId>
              </a:tblPr>
              <a:tblGrid>
                <a:gridCol w="2611284"/>
                <a:gridCol w="5705630"/>
              </a:tblGrid>
              <a:tr h="37084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kern="1200" cap="none" normalizeH="0" baseline="0" dirty="0" smtClean="0">
                          <a:ln>
                            <a:noFill/>
                          </a:ln>
                          <a:solidFill>
                            <a:schemeClr val="bg1"/>
                          </a:solidFill>
                          <a:effectLst/>
                          <a:latin typeface="+mn-lt"/>
                          <a:ea typeface="+mn-ea"/>
                          <a:cs typeface="+mn-cs"/>
                        </a:rPr>
                        <a:t>Command</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kern="1200" cap="none" normalizeH="0" baseline="0" dirty="0" smtClean="0">
                          <a:ln>
                            <a:noFill/>
                          </a:ln>
                          <a:solidFill>
                            <a:schemeClr val="bg1"/>
                          </a:solidFill>
                          <a:effectLst/>
                          <a:latin typeface="+mn-lt"/>
                          <a:ea typeface="+mn-ea"/>
                          <a:cs typeface="+mn-cs"/>
                        </a:rPr>
                        <a:t>Description</a:t>
                      </a:r>
                    </a:p>
                  </a:txBody>
                  <a:tcPr marL="73025" marR="73025" marT="36512" marB="36512" anchor="ctr" horzOverflow="overflow"/>
                </a:tc>
              </a:tr>
              <a:tr h="370840">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set weight</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Sets the BGP weight value</a:t>
                      </a:r>
                    </a:p>
                  </a:txBody>
                  <a:tcPr marL="73025" marR="73025" marT="36512" marB="36512" anchor="ctr" horzOverflow="overflow"/>
                </a:tc>
              </a:tr>
              <a:tr h="370840">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set local-preference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u="none" strike="noStrike" kern="1200" cap="none" normalizeH="0" baseline="0" smtClean="0">
                          <a:ln>
                            <a:noFill/>
                          </a:ln>
                          <a:solidFill>
                            <a:schemeClr val="dk1"/>
                          </a:solidFill>
                          <a:effectLst/>
                          <a:latin typeface="+mn-lt"/>
                          <a:ea typeface="+mn-ea"/>
                          <a:cs typeface="+mn-cs"/>
                        </a:rPr>
                        <a:t>Sets </a:t>
                      </a:r>
                      <a:r>
                        <a:rPr kumimoji="0" lang="en-US" sz="1600" u="none" strike="noStrike" kern="1200" cap="none" normalizeH="0" baseline="0" dirty="0" smtClean="0">
                          <a:ln>
                            <a:noFill/>
                          </a:ln>
                          <a:solidFill>
                            <a:schemeClr val="dk1"/>
                          </a:solidFill>
                          <a:effectLst/>
                          <a:latin typeface="+mn-lt"/>
                          <a:ea typeface="+mn-ea"/>
                          <a:cs typeface="+mn-cs"/>
                        </a:rPr>
                        <a:t>the LOCAL-PREF attribute value</a:t>
                      </a:r>
                    </a:p>
                  </a:txBody>
                  <a:tcPr marL="73025" marR="73025" marT="36512" marB="36512" anchor="ctr" horzOverflow="overflow"/>
                </a:tc>
              </a:tr>
              <a:tr h="370840">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set as-path</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smtClean="0"/>
                        <a:t>Modifes </a:t>
                      </a:r>
                      <a:r>
                        <a:rPr lang="en-US" sz="1600" dirty="0" smtClean="0"/>
                        <a:t>an AS path for BGP routes</a:t>
                      </a:r>
                      <a:endParaRPr kumimoji="0" lang="en-US" sz="1600" u="none" strike="noStrike" kern="1200" cap="none" normalizeH="0" baseline="0" dirty="0" smtClean="0">
                        <a:ln>
                          <a:noFill/>
                        </a:ln>
                        <a:solidFill>
                          <a:schemeClr val="dk1"/>
                        </a:solidFill>
                        <a:effectLst/>
                        <a:latin typeface="+mn-lt"/>
                        <a:ea typeface="+mn-ea"/>
                        <a:cs typeface="+mn-cs"/>
                      </a:endParaRPr>
                    </a:p>
                  </a:txBody>
                  <a:tcPr marL="73025" marR="73025" marT="36512" marB="36512" anchor="ctr" horzOverflow="overflow"/>
                </a:tc>
              </a:tr>
              <a:tr h="370840">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set origin</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u="none" strike="noStrike" kern="1200" cap="none" normalizeH="0" baseline="0" smtClean="0">
                          <a:ln>
                            <a:noFill/>
                          </a:ln>
                          <a:solidFill>
                            <a:schemeClr val="dk1"/>
                          </a:solidFill>
                          <a:effectLst/>
                          <a:latin typeface="+mn-lt"/>
                          <a:ea typeface="+mn-ea"/>
                          <a:cs typeface="+mn-cs"/>
                        </a:rPr>
                        <a:t>Sets </a:t>
                      </a:r>
                      <a:r>
                        <a:rPr kumimoji="0" lang="en-US" sz="1600" u="none" strike="noStrike" kern="1200" cap="none" normalizeH="0" baseline="0" dirty="0" smtClean="0">
                          <a:ln>
                            <a:noFill/>
                          </a:ln>
                          <a:solidFill>
                            <a:schemeClr val="dk1"/>
                          </a:solidFill>
                          <a:effectLst/>
                          <a:latin typeface="+mn-lt"/>
                          <a:ea typeface="+mn-ea"/>
                          <a:cs typeface="+mn-cs"/>
                        </a:rPr>
                        <a:t>the ORIGIN attribute value</a:t>
                      </a:r>
                    </a:p>
                  </a:txBody>
                  <a:tcPr marL="73025" marR="73025" marT="36512" marB="36512" anchor="ctr" horzOverflow="overflow"/>
                </a:tc>
              </a:tr>
              <a:tr h="370840">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set metric</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Sets the Multi-Exit_Disc (MED) value</a:t>
                      </a:r>
                    </a:p>
                  </a:txBody>
                  <a:tcPr marL="73025" marR="73025" marT="36512" marB="36512" anchor="ctr" horzOverflow="overflow"/>
                </a:tc>
              </a:tr>
              <a:tr h="370840">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set community</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Sets the BGP communities attribute</a:t>
                      </a:r>
                    </a:p>
                  </a:txBody>
                  <a:tcPr marL="73025" marR="73025" marT="36512" marB="36512" anchor="ctr" horzOverflow="overflow"/>
                </a:tc>
              </a:tr>
              <a:tr h="370840">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set automatic-tag</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Computes automatically the tag value</a:t>
                      </a:r>
                    </a:p>
                  </a:txBody>
                  <a:tcPr marL="73025" marR="73025" marT="36512" marB="36512" anchor="ctr" horzOverflow="overflow"/>
                </a:tc>
              </a:tr>
              <a:tr h="370840">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set ip next-hop</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Indicates which IP address to output packets</a:t>
                      </a:r>
                    </a:p>
                  </a:txBody>
                  <a:tcPr marL="73025" marR="73025" marT="36512" marB="36512" anchor="ctr" horzOverflow="overflow"/>
                </a:tc>
              </a:tr>
              <a:tr h="370840">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set interface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Indicates which interface to output packets</a:t>
                      </a:r>
                    </a:p>
                  </a:txBody>
                  <a:tcPr marL="73025" marR="73025" marT="36512" marB="36512" anchor="ctr" horzOverflow="overflow"/>
                </a:tc>
              </a:tr>
              <a:tr h="370840">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set ip default next-hop</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Indicates which default IP address to use to output packets</a:t>
                      </a:r>
                    </a:p>
                  </a:txBody>
                  <a:tcPr marL="73025" marR="73025" marT="36512" marB="36512" anchor="ctr" horzOverflow="overflow"/>
                </a:tc>
              </a:tr>
              <a:tr h="370840">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set default interface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Indicates which default interface to use to output packets</a:t>
                      </a:r>
                    </a:p>
                  </a:txBody>
                  <a:tcPr marL="73025" marR="73025" marT="36512" marB="36512" anchor="ctr" horzOverflow="overflow"/>
                </a:tc>
              </a:tr>
            </a:tbl>
          </a:graphicData>
        </a:graphic>
      </p:graphicFrame>
      <p:sp>
        <p:nvSpPr>
          <p:cNvPr id="12" name="TextBox 11"/>
          <p:cNvSpPr txBox="1"/>
          <p:nvPr/>
        </p:nvSpPr>
        <p:spPr>
          <a:xfrm>
            <a:off x="7708508" y="6014987"/>
            <a:ext cx="1082349" cy="286232"/>
          </a:xfrm>
          <a:prstGeom prst="rect">
            <a:avLst/>
          </a:prstGeom>
          <a:noFill/>
        </p:spPr>
        <p:txBody>
          <a:bodyPr wrap="none" rtlCol="0">
            <a:spAutoFit/>
          </a:bodyPr>
          <a:lstStyle/>
          <a:p>
            <a:r>
              <a:rPr lang="en-US" sz="1400" i="1" dirty="0" smtClean="0"/>
              <a:t>* Partial list</a:t>
            </a:r>
            <a:endParaRPr lang="en-US" sz="1400" i="1" dirty="0"/>
          </a:p>
        </p:txBody>
      </p:sp>
    </p:spTree>
  </p:cSld>
  <p:clrMapOvr>
    <a:masterClrMapping/>
  </p:clrMapOvr>
  <p:transition/>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latin typeface="Courier New" pitchFamily="49" charset="0"/>
                <a:cs typeface="Courier New" pitchFamily="49" charset="0"/>
              </a:rPr>
              <a:t>set weight </a:t>
            </a:r>
            <a:r>
              <a:rPr lang="en-US" smtClean="0"/>
              <a:t>Command</a:t>
            </a:r>
            <a:endParaRPr lang="en-US" dirty="0"/>
          </a:p>
        </p:txBody>
      </p:sp>
      <p:sp>
        <p:nvSpPr>
          <p:cNvPr id="13" name="Content Placeholder 12"/>
          <p:cNvSpPr>
            <a:spLocks noGrp="1"/>
          </p:cNvSpPr>
          <p:nvPr>
            <p:ph idx="1"/>
          </p:nvPr>
        </p:nvSpPr>
        <p:spPr/>
        <p:txBody>
          <a:bodyPr/>
          <a:lstStyle/>
          <a:p>
            <a:r>
              <a:rPr lang="en-US" smtClean="0"/>
              <a:t>Specify the BGP weight for the routing table.</a:t>
            </a:r>
            <a:endParaRPr lang="en-US" dirty="0"/>
          </a:p>
        </p:txBody>
      </p:sp>
      <p:sp>
        <p:nvSpPr>
          <p:cNvPr id="14" name="Text Placeholder 13"/>
          <p:cNvSpPr>
            <a:spLocks noGrp="1"/>
          </p:cNvSpPr>
          <p:nvPr>
            <p:ph type="body" sz="quarter" idx="10"/>
          </p:nvPr>
        </p:nvSpPr>
        <p:spPr/>
        <p:txBody>
          <a:bodyPr/>
          <a:lstStyle/>
          <a:p>
            <a:r>
              <a:rPr lang="en-US" smtClean="0"/>
              <a:t>Router(config-route-map)#</a:t>
            </a:r>
            <a:endParaRPr lang="en-US" dirty="0"/>
          </a:p>
        </p:txBody>
      </p:sp>
      <p:sp>
        <p:nvSpPr>
          <p:cNvPr id="15" name="Text Placeholder 14"/>
          <p:cNvSpPr>
            <a:spLocks noGrp="1"/>
          </p:cNvSpPr>
          <p:nvPr>
            <p:ph type="body" sz="quarter" idx="11"/>
          </p:nvPr>
        </p:nvSpPr>
        <p:spPr/>
        <p:txBody>
          <a:bodyPr/>
          <a:lstStyle/>
          <a:p>
            <a:r>
              <a:rPr lang="en-US" smtClean="0"/>
              <a:t>set weight </a:t>
            </a:r>
            <a:r>
              <a:rPr lang="en-US" b="0" i="1" smtClean="0"/>
              <a:t>number</a:t>
            </a:r>
            <a:endParaRPr lang="en-US" b="0" i="1" dirty="0"/>
          </a:p>
        </p:txBody>
      </p:sp>
      <p:sp>
        <p:nvSpPr>
          <p:cNvPr id="7" name="Content Placeholder 6"/>
          <p:cNvSpPr>
            <a:spLocks noGrp="1"/>
          </p:cNvSpPr>
          <p:nvPr>
            <p:ph idx="12"/>
          </p:nvPr>
        </p:nvSpPr>
        <p:spPr/>
        <p:txBody>
          <a:bodyPr/>
          <a:lstStyle/>
          <a:p>
            <a:pPr lvl="0"/>
            <a:r>
              <a:rPr lang="en-US" smtClean="0"/>
              <a:t>The </a:t>
            </a:r>
            <a:r>
              <a:rPr lang="en-US" i="1" smtClean="0">
                <a:latin typeface="Courier New" pitchFamily="49" charset="0"/>
                <a:cs typeface="Courier New" pitchFamily="49" charset="0"/>
              </a:rPr>
              <a:t>number</a:t>
            </a:r>
            <a:r>
              <a:rPr lang="en-US" smtClean="0"/>
              <a:t> is the weight value.</a:t>
            </a:r>
          </a:p>
          <a:p>
            <a:pPr lvl="1"/>
            <a:r>
              <a:rPr lang="en-US" smtClean="0"/>
              <a:t>It can be an integer ranging from 0 to 65535.</a:t>
            </a:r>
          </a:p>
          <a:p>
            <a:r>
              <a:rPr lang="en-US" smtClean="0"/>
              <a:t>The implemented weight is based on the first matched AS path. </a:t>
            </a:r>
          </a:p>
          <a:p>
            <a:pPr lvl="0"/>
            <a:r>
              <a:rPr lang="en-US" smtClean="0"/>
              <a:t>Weights assigned with this command override the weights assigned using the </a:t>
            </a:r>
            <a:r>
              <a:rPr lang="en-US" b="1" smtClean="0">
                <a:latin typeface="Courier New" pitchFamily="49" charset="0"/>
                <a:cs typeface="Courier New" pitchFamily="49" charset="0"/>
              </a:rPr>
              <a:t>neighbor weight </a:t>
            </a:r>
            <a:r>
              <a:rPr lang="en-US" smtClean="0"/>
              <a:t>command. </a:t>
            </a: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latin typeface="Courier New" pitchFamily="49" charset="0"/>
                <a:cs typeface="Courier New" pitchFamily="49" charset="0"/>
              </a:rPr>
              <a:t>set local-preference </a:t>
            </a:r>
            <a:r>
              <a:rPr lang="en-US" dirty="0" smtClean="0"/>
              <a:t>Command</a:t>
            </a:r>
            <a:endParaRPr lang="en-US" dirty="0"/>
          </a:p>
        </p:txBody>
      </p:sp>
      <p:sp>
        <p:nvSpPr>
          <p:cNvPr id="13" name="Content Placeholder 12"/>
          <p:cNvSpPr>
            <a:spLocks noGrp="1"/>
          </p:cNvSpPr>
          <p:nvPr>
            <p:ph idx="1"/>
          </p:nvPr>
        </p:nvSpPr>
        <p:spPr/>
        <p:txBody>
          <a:bodyPr>
            <a:normAutofit/>
          </a:bodyPr>
          <a:lstStyle/>
          <a:p>
            <a:r>
              <a:rPr lang="en-US" dirty="0" smtClean="0"/>
              <a:t>Specify a preference value for the AS path.</a:t>
            </a:r>
          </a:p>
        </p:txBody>
      </p:sp>
      <p:sp>
        <p:nvSpPr>
          <p:cNvPr id="14" name="Text Placeholder 13"/>
          <p:cNvSpPr>
            <a:spLocks noGrp="1"/>
          </p:cNvSpPr>
          <p:nvPr>
            <p:ph type="body" sz="quarter" idx="10"/>
          </p:nvPr>
        </p:nvSpPr>
        <p:spPr/>
        <p:txBody>
          <a:bodyPr/>
          <a:lstStyle/>
          <a:p>
            <a:r>
              <a:rPr lang="en-US" dirty="0" smtClean="0"/>
              <a:t>Router(config-route-map)#</a:t>
            </a:r>
            <a:endParaRPr lang="en-US" dirty="0"/>
          </a:p>
        </p:txBody>
      </p:sp>
      <p:sp>
        <p:nvSpPr>
          <p:cNvPr id="15" name="Text Placeholder 14"/>
          <p:cNvSpPr>
            <a:spLocks noGrp="1"/>
          </p:cNvSpPr>
          <p:nvPr>
            <p:ph type="body" sz="quarter" idx="11"/>
          </p:nvPr>
        </p:nvSpPr>
        <p:spPr/>
        <p:txBody>
          <a:bodyPr/>
          <a:lstStyle/>
          <a:p>
            <a:r>
              <a:rPr lang="en-US" dirty="0" smtClean="0"/>
              <a:t>set local-preference </a:t>
            </a:r>
            <a:r>
              <a:rPr lang="en-US" b="0" i="1" dirty="0" smtClean="0"/>
              <a:t>number-value</a:t>
            </a:r>
            <a:endParaRPr lang="en-US" dirty="0"/>
          </a:p>
        </p:txBody>
      </p:sp>
      <p:sp>
        <p:nvSpPr>
          <p:cNvPr id="7" name="Content Placeholder 6"/>
          <p:cNvSpPr>
            <a:spLocks noGrp="1"/>
          </p:cNvSpPr>
          <p:nvPr>
            <p:ph idx="12"/>
          </p:nvPr>
        </p:nvSpPr>
        <p:spPr/>
        <p:txBody>
          <a:bodyPr>
            <a:normAutofit/>
          </a:bodyPr>
          <a:lstStyle/>
          <a:p>
            <a:r>
              <a:rPr lang="en-US" smtClean="0"/>
              <a:t>The</a:t>
            </a:r>
            <a:r>
              <a:rPr lang="en-US" i="1" smtClean="0">
                <a:latin typeface="Courier New" pitchFamily="49" charset="0"/>
                <a:cs typeface="Courier New" pitchFamily="49" charset="0"/>
              </a:rPr>
              <a:t> number-value </a:t>
            </a:r>
            <a:r>
              <a:rPr lang="en-US" smtClean="0"/>
              <a:t>is the preference value. </a:t>
            </a:r>
          </a:p>
          <a:p>
            <a:pPr marL="693738" lvl="1">
              <a:buFont typeface="Wingdings" pitchFamily="2" charset="2"/>
              <a:buChar char="§"/>
            </a:pPr>
            <a:r>
              <a:rPr lang="en-US" smtClean="0"/>
              <a:t>An integer from 0 to 4294967295. </a:t>
            </a:r>
          </a:p>
          <a:p>
            <a:pPr marL="693738" lvl="1">
              <a:buFont typeface="Wingdings" pitchFamily="2" charset="2"/>
              <a:buChar char="§"/>
            </a:pPr>
            <a:r>
              <a:rPr lang="en-US" smtClean="0"/>
              <a:t>Default 100.</a:t>
            </a:r>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latin typeface="Courier New" pitchFamily="49" charset="0"/>
                <a:cs typeface="Courier New" pitchFamily="49" charset="0"/>
              </a:rPr>
              <a:t>set as-path </a:t>
            </a:r>
            <a:r>
              <a:rPr lang="en-US" dirty="0" smtClean="0"/>
              <a:t>Command</a:t>
            </a:r>
            <a:endParaRPr lang="en-US" dirty="0"/>
          </a:p>
        </p:txBody>
      </p:sp>
      <p:sp>
        <p:nvSpPr>
          <p:cNvPr id="13" name="Content Placeholder 12"/>
          <p:cNvSpPr>
            <a:spLocks noGrp="1"/>
          </p:cNvSpPr>
          <p:nvPr>
            <p:ph idx="1"/>
          </p:nvPr>
        </p:nvSpPr>
        <p:spPr/>
        <p:txBody>
          <a:bodyPr>
            <a:normAutofit/>
          </a:bodyPr>
          <a:lstStyle/>
          <a:p>
            <a:r>
              <a:rPr lang="en-US" dirty="0" smtClean="0"/>
              <a:t>Modify an AS path for BGP routes.</a:t>
            </a:r>
          </a:p>
        </p:txBody>
      </p:sp>
      <p:sp>
        <p:nvSpPr>
          <p:cNvPr id="14" name="Text Placeholder 13"/>
          <p:cNvSpPr>
            <a:spLocks noGrp="1"/>
          </p:cNvSpPr>
          <p:nvPr>
            <p:ph type="body" sz="quarter" idx="10"/>
          </p:nvPr>
        </p:nvSpPr>
        <p:spPr/>
        <p:txBody>
          <a:bodyPr/>
          <a:lstStyle/>
          <a:p>
            <a:r>
              <a:rPr lang="en-US" dirty="0" smtClean="0"/>
              <a:t>Router(config-route-map)#</a:t>
            </a:r>
            <a:endParaRPr lang="en-US" dirty="0"/>
          </a:p>
        </p:txBody>
      </p:sp>
      <p:sp>
        <p:nvSpPr>
          <p:cNvPr id="15" name="Text Placeholder 14"/>
          <p:cNvSpPr>
            <a:spLocks noGrp="1"/>
          </p:cNvSpPr>
          <p:nvPr>
            <p:ph type="body" sz="quarter" idx="11"/>
          </p:nvPr>
        </p:nvSpPr>
        <p:spPr/>
        <p:txBody>
          <a:bodyPr>
            <a:normAutofit/>
          </a:bodyPr>
          <a:lstStyle/>
          <a:p>
            <a:r>
              <a:rPr lang="en-US" dirty="0" smtClean="0"/>
              <a:t>set as-path {tag | prepend </a:t>
            </a:r>
            <a:r>
              <a:rPr lang="en-US" b="0" i="1" dirty="0" smtClean="0"/>
              <a:t>as-path-string</a:t>
            </a:r>
            <a:r>
              <a:rPr lang="en-US" dirty="0" smtClean="0"/>
              <a:t>} </a:t>
            </a:r>
          </a:p>
          <a:p>
            <a:endParaRPr lang="en-US" dirty="0" smtClean="0"/>
          </a:p>
        </p:txBody>
      </p:sp>
      <p:graphicFrame>
        <p:nvGraphicFramePr>
          <p:cNvPr id="7" name="Table 6"/>
          <p:cNvGraphicFramePr>
            <a:graphicFrameLocks noGrp="1"/>
          </p:cNvGraphicFramePr>
          <p:nvPr/>
        </p:nvGraphicFramePr>
        <p:xfrm>
          <a:off x="594849" y="2935897"/>
          <a:ext cx="7782234" cy="3027533"/>
        </p:xfrm>
        <a:graphic>
          <a:graphicData uri="http://schemas.openxmlformats.org/drawingml/2006/table">
            <a:tbl>
              <a:tblPr firstRow="1" bandRow="1">
                <a:tableStyleId>{5C22544A-7EE6-4342-B048-85BDC9FD1C3A}</a:tableStyleId>
              </a:tblPr>
              <a:tblGrid>
                <a:gridCol w="2458067"/>
                <a:gridCol w="5324167"/>
              </a:tblGrid>
              <a:tr h="390858">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Parameter</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Description</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691035">
                <a:tc>
                  <a:txBody>
                    <a:bodyPr/>
                    <a:lstStyle/>
                    <a:p>
                      <a:pPr marL="0" marR="0" algn="ctr">
                        <a:lnSpc>
                          <a:spcPct val="100000"/>
                        </a:lnSpc>
                        <a:spcBef>
                          <a:spcPts val="0"/>
                        </a:spcBef>
                        <a:spcAft>
                          <a:spcPts val="600"/>
                        </a:spcAft>
                      </a:pP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tag</a:t>
                      </a:r>
                    </a:p>
                  </a:txBody>
                  <a:tcPr marL="76200" marR="76200" marT="76200" marB="50800" anchor="ctr"/>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defRPr/>
                      </a:pPr>
                      <a:r>
                        <a:rPr lang="en-US" sz="1600" dirty="0" smtClean="0"/>
                        <a:t>Converts the tag of a route into an autonomous system path. Applies only when redistributing routes into BGP. </a:t>
                      </a:r>
                    </a:p>
                  </a:txBody>
                  <a:tcPr marL="76200" marR="76200" marT="76200" marB="50800" anchor="ctr"/>
                </a:tc>
              </a:tr>
              <a:tr h="904862">
                <a:tc>
                  <a:txBody>
                    <a:bodyPr/>
                    <a:lstStyle/>
                    <a:p>
                      <a:pPr marL="0" marR="0" algn="ctr">
                        <a:lnSpc>
                          <a:spcPct val="100000"/>
                        </a:lnSpc>
                        <a:spcBef>
                          <a:spcPts val="0"/>
                        </a:spcBef>
                        <a:spcAft>
                          <a:spcPts val="600"/>
                        </a:spcAft>
                      </a:pP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prepend</a:t>
                      </a:r>
                    </a:p>
                  </a:txBody>
                  <a:tcPr marL="76200" marR="76200" marT="76200" marB="50800" anchor="ctr"/>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dirty="0" smtClean="0"/>
                        <a:t>Appends the string following the keyword </a:t>
                      </a:r>
                      <a:r>
                        <a:rPr lang="en-US" sz="1600" b="1" dirty="0" smtClean="0">
                          <a:latin typeface="Courier New" pitchFamily="49" charset="0"/>
                          <a:cs typeface="Courier New" pitchFamily="49" charset="0"/>
                        </a:rPr>
                        <a:t>prepend</a:t>
                      </a:r>
                      <a:r>
                        <a:rPr lang="en-US" sz="1600" dirty="0" smtClean="0"/>
                        <a:t> to the AS path of the route that is matched by the route map. </a:t>
                      </a:r>
                    </a:p>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dirty="0" smtClean="0"/>
                        <a:t>Applies to inbound and outbound BGP route maps.</a:t>
                      </a:r>
                      <a:endParaRPr kumimoji="0" lang="en-US" sz="1600" u="none" strike="noStrike" kern="1200" cap="none" normalizeH="0" baseline="0" dirty="0" smtClean="0">
                        <a:ln>
                          <a:noFill/>
                        </a:ln>
                        <a:solidFill>
                          <a:schemeClr val="dk1"/>
                        </a:solidFill>
                        <a:effectLst/>
                        <a:latin typeface="+mn-lt"/>
                        <a:ea typeface="+mn-ea"/>
                        <a:cs typeface="+mn-cs"/>
                      </a:endParaRPr>
                    </a:p>
                  </a:txBody>
                  <a:tcPr marL="76200" marR="76200" marT="76200" marB="50800" anchor="ctr"/>
                </a:tc>
              </a:tr>
              <a:tr h="904862">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as-path-string </a:t>
                      </a:r>
                    </a:p>
                  </a:txBody>
                  <a:tcPr marL="76200" marR="76200" marT="76200" marB="50800" anchor="ctr"/>
                </a:tc>
                <a:tc>
                  <a:txBody>
                    <a:bodyPr/>
                    <a:lstStyle/>
                    <a:p>
                      <a:pPr>
                        <a:lnSpc>
                          <a:spcPct val="100000"/>
                        </a:lnSpc>
                        <a:spcBef>
                          <a:spcPts val="0"/>
                        </a:spcBef>
                        <a:spcAft>
                          <a:spcPts val="600"/>
                        </a:spcAft>
                      </a:pPr>
                      <a:r>
                        <a:rPr lang="en-US" sz="1600" dirty="0" smtClean="0"/>
                        <a:t>AS number to prepend to the AS_PATH attribute. </a:t>
                      </a:r>
                    </a:p>
                    <a:p>
                      <a:pPr>
                        <a:lnSpc>
                          <a:spcPct val="100000"/>
                        </a:lnSpc>
                        <a:spcBef>
                          <a:spcPts val="0"/>
                        </a:spcBef>
                        <a:spcAft>
                          <a:spcPts val="600"/>
                        </a:spcAft>
                      </a:pPr>
                      <a:r>
                        <a:rPr lang="en-US" sz="1600" dirty="0" smtClean="0"/>
                        <a:t>The range of values for this argument is 1 to 65535. </a:t>
                      </a:r>
                    </a:p>
                    <a:p>
                      <a:pPr>
                        <a:lnSpc>
                          <a:spcPct val="100000"/>
                        </a:lnSpc>
                        <a:spcBef>
                          <a:spcPts val="0"/>
                        </a:spcBef>
                        <a:spcAft>
                          <a:spcPts val="600"/>
                        </a:spcAft>
                      </a:pPr>
                      <a:r>
                        <a:rPr lang="en-US" sz="1600" dirty="0" smtClean="0"/>
                        <a:t>Up to 10 AS numbers can be entered. </a:t>
                      </a: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latin typeface="Courier New" pitchFamily="49" charset="0"/>
                <a:cs typeface="Courier New" pitchFamily="49" charset="0"/>
              </a:rPr>
              <a:t>set metric </a:t>
            </a:r>
            <a:r>
              <a:rPr lang="en-US" dirty="0" smtClean="0"/>
              <a:t>Command</a:t>
            </a:r>
            <a:endParaRPr lang="en-US" dirty="0"/>
          </a:p>
        </p:txBody>
      </p:sp>
      <p:sp>
        <p:nvSpPr>
          <p:cNvPr id="13" name="Content Placeholder 12"/>
          <p:cNvSpPr>
            <a:spLocks noGrp="1"/>
          </p:cNvSpPr>
          <p:nvPr>
            <p:ph idx="1"/>
          </p:nvPr>
        </p:nvSpPr>
        <p:spPr/>
        <p:txBody>
          <a:bodyPr>
            <a:normAutofit/>
          </a:bodyPr>
          <a:lstStyle/>
          <a:p>
            <a:r>
              <a:rPr lang="en-US" dirty="0" smtClean="0"/>
              <a:t>Specify a preference value for the AS path.</a:t>
            </a:r>
          </a:p>
        </p:txBody>
      </p:sp>
      <p:sp>
        <p:nvSpPr>
          <p:cNvPr id="14" name="Text Placeholder 13"/>
          <p:cNvSpPr>
            <a:spLocks noGrp="1"/>
          </p:cNvSpPr>
          <p:nvPr>
            <p:ph type="body" sz="quarter" idx="10"/>
          </p:nvPr>
        </p:nvSpPr>
        <p:spPr/>
        <p:txBody>
          <a:bodyPr/>
          <a:lstStyle/>
          <a:p>
            <a:r>
              <a:rPr lang="en-US" dirty="0" smtClean="0"/>
              <a:t>Router(config-route-map)#</a:t>
            </a:r>
            <a:endParaRPr lang="en-US" dirty="0"/>
          </a:p>
        </p:txBody>
      </p:sp>
      <p:sp>
        <p:nvSpPr>
          <p:cNvPr id="15" name="Text Placeholder 14"/>
          <p:cNvSpPr>
            <a:spLocks noGrp="1"/>
          </p:cNvSpPr>
          <p:nvPr>
            <p:ph type="body" sz="quarter" idx="11"/>
          </p:nvPr>
        </p:nvSpPr>
        <p:spPr/>
        <p:txBody>
          <a:bodyPr/>
          <a:lstStyle/>
          <a:p>
            <a:r>
              <a:rPr lang="en-US" dirty="0" smtClean="0"/>
              <a:t>set metric </a:t>
            </a:r>
            <a:r>
              <a:rPr lang="en-US" b="0" i="1" dirty="0" smtClean="0"/>
              <a:t>metric-value</a:t>
            </a:r>
            <a:endParaRPr lang="en-US" dirty="0"/>
          </a:p>
        </p:txBody>
      </p:sp>
      <p:sp>
        <p:nvSpPr>
          <p:cNvPr id="7" name="Content Placeholder 6"/>
          <p:cNvSpPr>
            <a:spLocks noGrp="1"/>
          </p:cNvSpPr>
          <p:nvPr>
            <p:ph idx="12"/>
          </p:nvPr>
        </p:nvSpPr>
        <p:spPr/>
        <p:txBody>
          <a:bodyPr>
            <a:normAutofit/>
          </a:bodyPr>
          <a:lstStyle/>
          <a:p>
            <a:r>
              <a:rPr lang="en-US" smtClean="0"/>
              <a:t>The</a:t>
            </a:r>
            <a:r>
              <a:rPr lang="en-US" i="1" smtClean="0">
                <a:latin typeface="Courier New" pitchFamily="49" charset="0"/>
                <a:cs typeface="Courier New" pitchFamily="49" charset="0"/>
              </a:rPr>
              <a:t> metric-value </a:t>
            </a:r>
            <a:r>
              <a:rPr lang="en-US" smtClean="0"/>
              <a:t>is use to set the MED attribute. </a:t>
            </a:r>
          </a:p>
          <a:p>
            <a:pPr marL="693738" lvl="1">
              <a:buFont typeface="Wingdings" pitchFamily="2" charset="2"/>
              <a:buChar char="§"/>
            </a:pPr>
            <a:r>
              <a:rPr lang="en-US" smtClean="0"/>
              <a:t>An integer from 0 to 294967295. </a:t>
            </a: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BGP Path Manipulation</a:t>
            </a:r>
            <a:endParaRPr lang="en-US" dirty="0"/>
          </a:p>
        </p:txBody>
      </p:sp>
      <p:sp>
        <p:nvSpPr>
          <p:cNvPr id="7" name="Content Placeholder 6"/>
          <p:cNvSpPr>
            <a:spLocks noGrp="1"/>
          </p:cNvSpPr>
          <p:nvPr>
            <p:ph idx="1"/>
          </p:nvPr>
        </p:nvSpPr>
        <p:spPr/>
        <p:txBody>
          <a:bodyPr/>
          <a:lstStyle/>
          <a:p>
            <a:r>
              <a:rPr lang="en-US" dirty="0" smtClean="0"/>
              <a:t>Unlike IGPs, BGP was never designed to choose the quickest path.</a:t>
            </a:r>
          </a:p>
          <a:p>
            <a:r>
              <a:rPr lang="en-US" dirty="0" smtClean="0"/>
              <a:t>BGP was designed to manipulate traffic flow to maximize or minimize bandwidth use.</a:t>
            </a:r>
            <a:endParaRPr lang="en-US" dirty="0"/>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BGP Without Routing Policy Example #1</a:t>
            </a:r>
            <a:endParaRPr lang="en-US" dirty="0"/>
          </a:p>
        </p:txBody>
      </p:sp>
      <p:sp>
        <p:nvSpPr>
          <p:cNvPr id="7" name="Content Placeholder 6"/>
          <p:cNvSpPr>
            <a:spLocks noGrp="1"/>
          </p:cNvSpPr>
          <p:nvPr>
            <p:ph idx="11"/>
          </p:nvPr>
        </p:nvSpPr>
        <p:spPr/>
        <p:txBody>
          <a:bodyPr>
            <a:noAutofit/>
          </a:bodyPr>
          <a:lstStyle/>
          <a:p>
            <a:r>
              <a:rPr lang="en-US" sz="2000" dirty="0" smtClean="0"/>
              <a:t>In this example consider that:</a:t>
            </a:r>
          </a:p>
          <a:p>
            <a:pPr lvl="1"/>
            <a:r>
              <a:rPr lang="en-US" sz="1800" dirty="0" smtClean="0"/>
              <a:t>R1 is using 60% of its outbound bandwidth to AS 65004.</a:t>
            </a:r>
          </a:p>
          <a:p>
            <a:pPr lvl="1"/>
            <a:r>
              <a:rPr lang="en-US" sz="1800" dirty="0" smtClean="0"/>
              <a:t>R3 is using 20% of its outbound bandwidth to AS 65004.</a:t>
            </a:r>
          </a:p>
          <a:p>
            <a:pPr lvl="1"/>
            <a:r>
              <a:rPr lang="en-US" sz="1800" dirty="0" smtClean="0"/>
              <a:t>R2 is using 10% of its outbound bandwidth to AS 65001.</a:t>
            </a:r>
          </a:p>
          <a:p>
            <a:pPr lvl="1"/>
            <a:r>
              <a:rPr lang="en-US" sz="1800" dirty="0" smtClean="0"/>
              <a:t>R4 is using 75% of its outbound bandwidth to AS 65001.</a:t>
            </a:r>
          </a:p>
          <a:p>
            <a:r>
              <a:rPr lang="en-US" sz="2000" dirty="0" smtClean="0"/>
              <a:t>Traffic should be diverted using the local preference attribute.</a:t>
            </a:r>
          </a:p>
          <a:p>
            <a:pPr lvl="1"/>
            <a:r>
              <a:rPr lang="en-US" sz="1600" dirty="0" smtClean="0"/>
              <a:t>The weight attribute could not be used in this scenario since there are two edge routers.</a:t>
            </a:r>
          </a:p>
        </p:txBody>
      </p:sp>
      <p:pic>
        <p:nvPicPr>
          <p:cNvPr id="7170" name="Picture 2"/>
          <p:cNvPicPr>
            <a:picLocks noGrp="1" noChangeAspect="1" noChangeArrowheads="1"/>
          </p:cNvPicPr>
          <p:nvPr>
            <p:ph sz="quarter" idx="12"/>
          </p:nvPr>
        </p:nvPicPr>
        <p:blipFill>
          <a:blip r:embed="rId3"/>
          <a:stretch>
            <a:fillRect/>
          </a:stretch>
        </p:blipFill>
        <p:spPr bwMode="auto">
          <a:xfrm>
            <a:off x="835388" y="990600"/>
            <a:ext cx="7419248"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Which traffic should be re-routed?</a:t>
            </a:r>
            <a:endParaRPr lang="en-US" dirty="0"/>
          </a:p>
        </p:txBody>
      </p:sp>
      <p:sp>
        <p:nvSpPr>
          <p:cNvPr id="7" name="Content Placeholder 6"/>
          <p:cNvSpPr>
            <a:spLocks noGrp="1"/>
          </p:cNvSpPr>
          <p:nvPr>
            <p:ph idx="11"/>
          </p:nvPr>
        </p:nvSpPr>
        <p:spPr/>
        <p:txBody>
          <a:bodyPr>
            <a:normAutofit/>
          </a:bodyPr>
          <a:lstStyle/>
          <a:p>
            <a:r>
              <a:rPr lang="en-US" sz="2000" dirty="0" smtClean="0"/>
              <a:t>To determine which path to manipulate, perform a traffic analysis on Internet-bound traffic by examining the most heavily visited addresses, web pages, or domain names. </a:t>
            </a:r>
          </a:p>
          <a:p>
            <a:pPr lvl="1"/>
            <a:r>
              <a:rPr lang="en-US" sz="1800" dirty="0" smtClean="0"/>
              <a:t>Examine network management records or accounting information.</a:t>
            </a:r>
          </a:p>
          <a:p>
            <a:r>
              <a:rPr lang="en-US" sz="2000" dirty="0" smtClean="0"/>
              <a:t>If a heavily accessed traffic pattern is identified, a route map could be used to divert that traffic over the lesser used links</a:t>
            </a:r>
          </a:p>
        </p:txBody>
      </p:sp>
      <p:pic>
        <p:nvPicPr>
          <p:cNvPr id="7170" name="Picture 2"/>
          <p:cNvPicPr>
            <a:picLocks noGrp="1" noChangeAspect="1" noChangeArrowheads="1"/>
          </p:cNvPicPr>
          <p:nvPr>
            <p:ph sz="quarter" idx="12"/>
          </p:nvPr>
        </p:nvPicPr>
        <p:blipFill>
          <a:blip r:embed="rId3"/>
          <a:stretch>
            <a:fillRect/>
          </a:stretch>
        </p:blipFill>
        <p:spPr bwMode="auto">
          <a:xfrm>
            <a:off x="835388" y="990600"/>
            <a:ext cx="7419248"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BGP With Routing Policy Example #1</a:t>
            </a:r>
            <a:endParaRPr lang="en-US" dirty="0"/>
          </a:p>
        </p:txBody>
      </p:sp>
      <p:sp>
        <p:nvSpPr>
          <p:cNvPr id="7" name="Content Placeholder 6"/>
          <p:cNvSpPr>
            <a:spLocks noGrp="1"/>
          </p:cNvSpPr>
          <p:nvPr>
            <p:ph idx="11"/>
          </p:nvPr>
        </p:nvSpPr>
        <p:spPr/>
        <p:txBody>
          <a:bodyPr>
            <a:normAutofit/>
          </a:bodyPr>
          <a:lstStyle/>
          <a:p>
            <a:r>
              <a:rPr lang="en-US" sz="2000" dirty="0" smtClean="0"/>
              <a:t>For example, assume that 35% of all traffic from AS 65001 has been going to http://www.cisco.com. </a:t>
            </a:r>
          </a:p>
          <a:p>
            <a:pPr lvl="1"/>
            <a:r>
              <a:rPr lang="en-US" sz="1800" dirty="0" smtClean="0"/>
              <a:t>The administrator does a reverse DNS lookup and obtains the Cisco IP address  and AS number. </a:t>
            </a:r>
          </a:p>
          <a:p>
            <a:r>
              <a:rPr lang="en-US" sz="2000" dirty="0" smtClean="0"/>
              <a:t>A route map can be used to change the local preference to manipulate packets destined to Cisco’s network over the less used links.</a:t>
            </a:r>
          </a:p>
          <a:p>
            <a:endParaRPr lang="en-US" sz="2000" dirty="0"/>
          </a:p>
        </p:txBody>
      </p:sp>
      <p:pic>
        <p:nvPicPr>
          <p:cNvPr id="7170" name="Picture 2"/>
          <p:cNvPicPr>
            <a:picLocks noGrp="1" noChangeAspect="1" noChangeArrowheads="1"/>
          </p:cNvPicPr>
          <p:nvPr>
            <p:ph sz="quarter" idx="12"/>
          </p:nvPr>
        </p:nvPicPr>
        <p:blipFill>
          <a:blip r:embed="rId3"/>
          <a:stretch>
            <a:fillRect/>
          </a:stretch>
        </p:blipFill>
        <p:spPr>
          <a:xfrm>
            <a:off x="835388" y="990600"/>
            <a:ext cx="7419248" cy="26543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Comparison BGP with IGPs</a:t>
            </a:r>
            <a:endParaRPr lang="en-US" dirty="0"/>
          </a:p>
        </p:txBody>
      </p:sp>
      <p:sp>
        <p:nvSpPr>
          <p:cNvPr id="3" name="Content Placeholder 2"/>
          <p:cNvSpPr>
            <a:spLocks noGrp="1"/>
          </p:cNvSpPr>
          <p:nvPr>
            <p:ph idx="1"/>
          </p:nvPr>
        </p:nvSpPr>
        <p:spPr/>
        <p:txBody>
          <a:bodyPr>
            <a:normAutofit/>
          </a:bodyPr>
          <a:lstStyle/>
          <a:p>
            <a:r>
              <a:rPr lang="en-US" dirty="0" smtClean="0"/>
              <a:t>BGP works differently than IGPs because it does not make routing decisions based on best path metrics. </a:t>
            </a:r>
          </a:p>
          <a:p>
            <a:pPr lvl="1"/>
            <a:r>
              <a:rPr lang="en-US" dirty="0" smtClean="0"/>
              <a:t>Instead, BGP is a policy-based routing protocol that allows an AS to control traffic flow using multiple BGP attributes. </a:t>
            </a:r>
          </a:p>
          <a:p>
            <a:r>
              <a:rPr lang="en-US" dirty="0" smtClean="0"/>
              <a:t>Routers running BGP exchange network attributes including a list of the full path of BGP AS numbers that a router should take to reach a destination network. </a:t>
            </a:r>
          </a:p>
          <a:p>
            <a:r>
              <a:rPr lang="en-US" dirty="0" smtClean="0"/>
              <a:t>BGP allows an organization to fully use all of its bandwidth by manipulating these path attributes.</a:t>
            </a:r>
            <a:endParaRPr lang="en-US" dirty="0"/>
          </a:p>
        </p:txBody>
      </p:sp>
    </p:spTree>
  </p:cSld>
  <p:clrMapOvr>
    <a:masterClrMapping/>
  </p:clrMapOvr>
  <p:transition/>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BGP Routing Policy Example #2</a:t>
            </a:r>
            <a:endParaRPr lang="en-US" dirty="0"/>
          </a:p>
        </p:txBody>
      </p:sp>
      <p:sp>
        <p:nvSpPr>
          <p:cNvPr id="7" name="Content Placeholder 6"/>
          <p:cNvSpPr>
            <a:spLocks noGrp="1"/>
          </p:cNvSpPr>
          <p:nvPr>
            <p:ph idx="11"/>
          </p:nvPr>
        </p:nvSpPr>
        <p:spPr/>
        <p:txBody>
          <a:bodyPr>
            <a:normAutofit/>
          </a:bodyPr>
          <a:lstStyle/>
          <a:p>
            <a:r>
              <a:rPr lang="en-US" sz="2000" dirty="0" smtClean="0"/>
              <a:t>Notice that the inbound load to R3 (75%) is much higher in bandwidth utilization than the inbound load to R1 (10%).</a:t>
            </a:r>
          </a:p>
          <a:p>
            <a:r>
              <a:rPr lang="en-US" sz="2000" dirty="0" smtClean="0"/>
              <a:t>The BGP MED attribute can be used to manipulate how traffic enters autonomous system 65001. </a:t>
            </a:r>
          </a:p>
          <a:p>
            <a:r>
              <a:rPr lang="en-US" sz="2000" dirty="0" smtClean="0"/>
              <a:t>For example, R1 in AS 65001 can announce a lower MED for routes to network 192.168.25.0/24 to AS 65004 than R3 announces. </a:t>
            </a:r>
          </a:p>
        </p:txBody>
      </p:sp>
      <p:pic>
        <p:nvPicPr>
          <p:cNvPr id="7170" name="Picture 2"/>
          <p:cNvPicPr>
            <a:picLocks noGrp="1" noChangeAspect="1" noChangeArrowheads="1"/>
          </p:cNvPicPr>
          <p:nvPr>
            <p:ph sz="quarter" idx="12"/>
          </p:nvPr>
        </p:nvPicPr>
        <p:blipFill>
          <a:blip r:embed="rId3"/>
          <a:stretch>
            <a:fillRect/>
          </a:stretch>
        </p:blipFill>
        <p:spPr>
          <a:xfrm>
            <a:off x="835388" y="990600"/>
            <a:ext cx="7419248" cy="2654300"/>
          </a:xfrm>
        </p:spPr>
      </p:pic>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5786902" y="4091555"/>
            <a:ext cx="2033240" cy="182137"/>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3158351" y="5427616"/>
            <a:ext cx="1743308" cy="260196"/>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Rectangle 8"/>
          <p:cNvSpPr/>
          <p:nvPr/>
        </p:nvSpPr>
        <p:spPr bwMode="auto">
          <a:xfrm>
            <a:off x="3786537" y="5710114"/>
            <a:ext cx="624468" cy="23417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5765180" y="5214238"/>
            <a:ext cx="1460809" cy="17842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BGP Routing Policy Example #2</a:t>
            </a:r>
            <a:endParaRPr lang="en-US" dirty="0"/>
          </a:p>
        </p:txBody>
      </p:sp>
      <p:sp>
        <p:nvSpPr>
          <p:cNvPr id="7" name="Content Placeholder 6"/>
          <p:cNvSpPr>
            <a:spLocks noGrp="1"/>
          </p:cNvSpPr>
          <p:nvPr>
            <p:ph idx="11"/>
          </p:nvPr>
        </p:nvSpPr>
        <p:spPr>
          <a:xfrm>
            <a:off x="279400" y="3643313"/>
            <a:ext cx="5251605" cy="2780792"/>
          </a:xfrm>
        </p:spPr>
        <p:txBody>
          <a:bodyPr>
            <a:noAutofit/>
          </a:bodyPr>
          <a:lstStyle/>
          <a:p>
            <a:r>
              <a:rPr lang="en-US" sz="1800" dirty="0" smtClean="0"/>
              <a:t>Keep in mind that the MED is considered a </a:t>
            </a:r>
            <a:r>
              <a:rPr lang="en-US" sz="1800" i="1" dirty="0" smtClean="0"/>
              <a:t>recommendation </a:t>
            </a:r>
            <a:r>
              <a:rPr lang="en-US" sz="1800" dirty="0" smtClean="0"/>
              <a:t>because the receiving autonomous system can override it by manipulating another variable that is considered before the MED is evaluated.</a:t>
            </a:r>
            <a:endParaRPr lang="en-US" sz="1400" dirty="0" smtClean="0"/>
          </a:p>
          <a:p>
            <a:r>
              <a:rPr lang="en-US" sz="1800" dirty="0" smtClean="0"/>
              <a:t>For example, R2 and R4 in AS 65004 could be configured with their own local preference policy which would override the MED recommendation from AS 65001.</a:t>
            </a:r>
          </a:p>
        </p:txBody>
      </p:sp>
      <p:pic>
        <p:nvPicPr>
          <p:cNvPr id="7170" name="Picture 2"/>
          <p:cNvPicPr>
            <a:picLocks noGrp="1" noChangeAspect="1" noChangeArrowheads="1"/>
          </p:cNvPicPr>
          <p:nvPr>
            <p:ph sz="quarter" idx="12"/>
          </p:nvPr>
        </p:nvPicPr>
        <p:blipFill>
          <a:blip r:embed="rId3"/>
          <a:stretch>
            <a:fillRect/>
          </a:stretch>
        </p:blipFill>
        <p:spPr bwMode="auto">
          <a:xfrm>
            <a:off x="835388" y="990600"/>
            <a:ext cx="7419248" cy="2654300"/>
          </a:xfrm>
          <a:prstGeom prst="rect">
            <a:avLst/>
          </a:prstGeom>
          <a:noFill/>
          <a:ln w="9525">
            <a:noFill/>
            <a:miter lim="800000"/>
            <a:headEnd/>
            <a:tailEnd/>
          </a:ln>
        </p:spPr>
      </p:pic>
      <p:sp>
        <p:nvSpPr>
          <p:cNvPr id="5" name="TextBox 4"/>
          <p:cNvSpPr txBox="1"/>
          <p:nvPr/>
        </p:nvSpPr>
        <p:spPr>
          <a:xfrm>
            <a:off x="5486400" y="3586158"/>
            <a:ext cx="3343275" cy="3005951"/>
          </a:xfrm>
          <a:prstGeom prst="rect">
            <a:avLst/>
          </a:prstGeom>
          <a:noFill/>
          <a:ln>
            <a:solidFill>
              <a:schemeClr val="bg2"/>
            </a:solidFill>
          </a:ln>
        </p:spPr>
        <p:txBody>
          <a:bodyPr wrap="square" rtlCol="0">
            <a:spAutoFit/>
          </a:bodyPr>
          <a:lstStyle/>
          <a:p>
            <a:pPr marL="342900" indent="-342900" algn="l">
              <a:lnSpc>
                <a:spcPct val="100000"/>
              </a:lnSpc>
              <a:spcBef>
                <a:spcPts val="200"/>
              </a:spcBef>
              <a:spcAft>
                <a:spcPts val="200"/>
              </a:spcAft>
            </a:pPr>
            <a:r>
              <a:rPr lang="en-US" sz="1200" b="1" dirty="0" smtClean="0"/>
              <a:t>BGP Route Selection Process</a:t>
            </a:r>
          </a:p>
          <a:p>
            <a:pPr marL="234950" lvl="1" indent="-177800" algn="l">
              <a:lnSpc>
                <a:spcPct val="100000"/>
              </a:lnSpc>
              <a:spcBef>
                <a:spcPts val="200"/>
              </a:spcBef>
              <a:spcAft>
                <a:spcPts val="200"/>
              </a:spcAft>
              <a:buAutoNum type="arabicPeriod"/>
              <a:tabLst>
                <a:tab pos="623888" algn="l"/>
              </a:tabLst>
            </a:pPr>
            <a:r>
              <a:rPr lang="en-US" sz="1200" dirty="0" smtClean="0"/>
              <a:t>Prefer highest Weight</a:t>
            </a:r>
          </a:p>
          <a:p>
            <a:pPr marL="234950" lvl="1" indent="-177800" algn="l">
              <a:lnSpc>
                <a:spcPct val="100000"/>
              </a:lnSpc>
              <a:spcBef>
                <a:spcPts val="200"/>
              </a:spcBef>
              <a:spcAft>
                <a:spcPts val="200"/>
              </a:spcAft>
              <a:buAutoNum type="arabicPeriod"/>
              <a:tabLst>
                <a:tab pos="623888" algn="l"/>
              </a:tabLst>
            </a:pPr>
            <a:r>
              <a:rPr lang="en-US" sz="1200" dirty="0" smtClean="0"/>
              <a:t>Prefer highest LOCAL_PREF</a:t>
            </a:r>
          </a:p>
          <a:p>
            <a:pPr marL="234950" lvl="1" indent="-177800" algn="l">
              <a:lnSpc>
                <a:spcPct val="100000"/>
              </a:lnSpc>
              <a:spcBef>
                <a:spcPts val="200"/>
              </a:spcBef>
              <a:spcAft>
                <a:spcPts val="200"/>
              </a:spcAft>
              <a:buAutoNum type="arabicPeriod"/>
              <a:tabLst>
                <a:tab pos="623888" algn="l"/>
              </a:tabLst>
            </a:pPr>
            <a:r>
              <a:rPr lang="en-US" sz="1200" dirty="0" smtClean="0"/>
              <a:t>Prefer locally generated routes</a:t>
            </a:r>
          </a:p>
          <a:p>
            <a:pPr marL="234950" lvl="1" indent="-177800" algn="l">
              <a:lnSpc>
                <a:spcPct val="100000"/>
              </a:lnSpc>
              <a:spcBef>
                <a:spcPts val="200"/>
              </a:spcBef>
              <a:spcAft>
                <a:spcPts val="200"/>
              </a:spcAft>
              <a:buAutoNum type="arabicPeriod"/>
              <a:tabLst>
                <a:tab pos="623888" algn="l"/>
              </a:tabLst>
            </a:pPr>
            <a:r>
              <a:rPr lang="en-US" sz="1200" dirty="0" smtClean="0"/>
              <a:t>Prefer shortest AS_PATH</a:t>
            </a:r>
          </a:p>
          <a:p>
            <a:pPr marL="234950" lvl="1" indent="-177800" algn="l">
              <a:lnSpc>
                <a:spcPct val="100000"/>
              </a:lnSpc>
              <a:spcBef>
                <a:spcPts val="200"/>
              </a:spcBef>
              <a:spcAft>
                <a:spcPts val="200"/>
              </a:spcAft>
              <a:buAutoNum type="arabicPeriod"/>
              <a:tabLst>
                <a:tab pos="623888" algn="l"/>
              </a:tabLst>
            </a:pPr>
            <a:r>
              <a:rPr lang="en-US" sz="1200" dirty="0" smtClean="0"/>
              <a:t>Prefer lowest ORIGIN (IGP &lt; EGP &lt; incomplete)</a:t>
            </a:r>
          </a:p>
          <a:p>
            <a:pPr marL="234950" lvl="1" indent="-177800" algn="l">
              <a:lnSpc>
                <a:spcPct val="100000"/>
              </a:lnSpc>
              <a:spcBef>
                <a:spcPts val="200"/>
              </a:spcBef>
              <a:spcAft>
                <a:spcPts val="200"/>
              </a:spcAft>
              <a:buAutoNum type="arabicPeriod"/>
              <a:tabLst>
                <a:tab pos="623888" algn="l"/>
              </a:tabLst>
            </a:pPr>
            <a:r>
              <a:rPr lang="en-US" sz="1200" dirty="0" smtClean="0"/>
              <a:t>Prefer lowest MED</a:t>
            </a:r>
          </a:p>
          <a:p>
            <a:pPr marL="234950" lvl="1" indent="-177800" algn="l">
              <a:lnSpc>
                <a:spcPct val="100000"/>
              </a:lnSpc>
              <a:spcBef>
                <a:spcPts val="200"/>
              </a:spcBef>
              <a:spcAft>
                <a:spcPts val="200"/>
              </a:spcAft>
              <a:buAutoNum type="arabicPeriod"/>
              <a:tabLst>
                <a:tab pos="623888" algn="l"/>
              </a:tabLst>
            </a:pPr>
            <a:r>
              <a:rPr lang="en-US" sz="1200" dirty="0" smtClean="0"/>
              <a:t>Prefer EBGP over IBGP</a:t>
            </a:r>
          </a:p>
          <a:p>
            <a:pPr marL="234950" lvl="1" indent="-177800" algn="l">
              <a:lnSpc>
                <a:spcPct val="100000"/>
              </a:lnSpc>
              <a:spcBef>
                <a:spcPts val="200"/>
              </a:spcBef>
              <a:spcAft>
                <a:spcPts val="200"/>
              </a:spcAft>
              <a:buAutoNum type="arabicPeriod"/>
              <a:tabLst>
                <a:tab pos="623888" algn="l"/>
              </a:tabLst>
            </a:pPr>
            <a:r>
              <a:rPr lang="en-US" sz="1200" dirty="0" smtClean="0"/>
              <a:t>Prefer routes through closest IGP neighbor</a:t>
            </a:r>
          </a:p>
          <a:p>
            <a:pPr marL="234950" lvl="1" indent="-177800" algn="l">
              <a:lnSpc>
                <a:spcPct val="100000"/>
              </a:lnSpc>
              <a:spcBef>
                <a:spcPts val="200"/>
              </a:spcBef>
              <a:spcAft>
                <a:spcPts val="200"/>
              </a:spcAft>
              <a:buAutoNum type="arabicPeriod"/>
              <a:tabLst>
                <a:tab pos="623888" algn="l"/>
              </a:tabLst>
            </a:pPr>
            <a:r>
              <a:rPr lang="en-US" sz="1200" dirty="0" smtClean="0"/>
              <a:t>Prefer routes with lowest BGP router ID</a:t>
            </a:r>
          </a:p>
          <a:p>
            <a:pPr marL="234950" lvl="1" indent="-177800" algn="l">
              <a:lnSpc>
                <a:spcPct val="100000"/>
              </a:lnSpc>
              <a:spcBef>
                <a:spcPts val="200"/>
              </a:spcBef>
              <a:spcAft>
                <a:spcPts val="200"/>
              </a:spcAft>
              <a:buAutoNum type="arabicPeriod"/>
              <a:tabLst>
                <a:tab pos="623888" algn="l"/>
              </a:tabLst>
            </a:pPr>
            <a:r>
              <a:rPr lang="en-US" sz="1200" dirty="0" smtClean="0"/>
              <a:t>Prefer routes with lowest neighbor IP address</a:t>
            </a:r>
            <a:endParaRPr lang="en-US" sz="1200" dirty="0"/>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5238289" y="1434353"/>
            <a:ext cx="2399639" cy="33167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smtClean="0"/>
              <a:t>Change the Weight</a:t>
            </a:r>
            <a:endParaRPr lang="en-US" dirty="0"/>
          </a:p>
        </p:txBody>
      </p:sp>
      <p:sp>
        <p:nvSpPr>
          <p:cNvPr id="3" name="Content Placeholder 2"/>
          <p:cNvSpPr>
            <a:spLocks noGrp="1"/>
          </p:cNvSpPr>
          <p:nvPr>
            <p:ph idx="1"/>
          </p:nvPr>
        </p:nvSpPr>
        <p:spPr/>
        <p:txBody>
          <a:bodyPr>
            <a:normAutofit fontScale="92500" lnSpcReduction="10000"/>
          </a:bodyPr>
          <a:lstStyle/>
          <a:p>
            <a:r>
              <a:rPr lang="en-US" smtClean="0"/>
              <a:t>The weight attribute is used only when one router is multihomed and determines the best path to leave the AS. </a:t>
            </a:r>
          </a:p>
          <a:p>
            <a:pPr lvl="1"/>
            <a:r>
              <a:rPr lang="en-US" smtClean="0"/>
              <a:t>Only the local router is influenced.</a:t>
            </a:r>
          </a:p>
          <a:p>
            <a:pPr lvl="1"/>
            <a:r>
              <a:rPr lang="en-US" smtClean="0"/>
              <a:t>Higher weight routes are preferred.</a:t>
            </a:r>
          </a:p>
          <a:p>
            <a:r>
              <a:rPr lang="en-US" smtClean="0"/>
              <a:t>There are two ways to alter the route weight:</a:t>
            </a:r>
          </a:p>
          <a:p>
            <a:pPr lvl="1"/>
            <a:r>
              <a:rPr lang="en-US" smtClean="0"/>
              <a:t>To change the weight for all updates from a neighbor use the neighbor weight router configuration command. </a:t>
            </a:r>
          </a:p>
          <a:p>
            <a:pPr lvl="1"/>
            <a:r>
              <a:rPr lang="en-US" smtClean="0"/>
              <a:t>To change the weight of specific routes / as path, use route maps.</a:t>
            </a:r>
          </a:p>
        </p:txBody>
      </p:sp>
      <p:sp>
        <p:nvSpPr>
          <p:cNvPr id="14" name="Content Placeholder 7"/>
          <p:cNvSpPr>
            <a:spLocks noGrp="1"/>
          </p:cNvSpPr>
          <p:nvPr>
            <p:ph idx="10"/>
          </p:nvPr>
        </p:nvSpPr>
        <p:spPr>
          <a:xfrm>
            <a:off x="4702589" y="1028700"/>
            <a:ext cx="4066688" cy="5499100"/>
          </a:xfrm>
          <a:ln w="12700">
            <a:solidFill>
              <a:schemeClr val="bg2"/>
            </a:solidFill>
          </a:ln>
        </p:spPr>
        <p:txBody>
          <a:bodyPr>
            <a:normAutofit fontScale="77500" lnSpcReduction="20000"/>
          </a:bodyPr>
          <a:lstStyle/>
          <a:p>
            <a:pPr>
              <a:lnSpc>
                <a:spcPct val="120000"/>
              </a:lnSpc>
              <a:buNone/>
            </a:pPr>
            <a:r>
              <a:rPr lang="en-US" smtClean="0"/>
              <a:t>BGP Route Selection Process</a:t>
            </a:r>
          </a:p>
          <a:p>
            <a:pPr marL="457200" indent="-457200">
              <a:lnSpc>
                <a:spcPct val="120000"/>
              </a:lnSpc>
              <a:buFont typeface="+mj-lt"/>
              <a:buAutoNum type="arabicPeriod"/>
            </a:pPr>
            <a:r>
              <a:rPr lang="en-US" smtClean="0"/>
              <a:t>Prefer highest Weight</a:t>
            </a:r>
          </a:p>
          <a:p>
            <a:pPr marL="457200" indent="-457200">
              <a:lnSpc>
                <a:spcPct val="120000"/>
              </a:lnSpc>
              <a:buFont typeface="+mj-lt"/>
              <a:buAutoNum type="arabicPeriod"/>
            </a:pPr>
            <a:r>
              <a:rPr lang="en-US" smtClean="0"/>
              <a:t>Prefer highest LOCAL_PREF</a:t>
            </a:r>
          </a:p>
          <a:p>
            <a:pPr marL="457200" indent="-457200">
              <a:lnSpc>
                <a:spcPct val="120000"/>
              </a:lnSpc>
              <a:buFont typeface="+mj-lt"/>
              <a:buAutoNum type="arabicPeriod"/>
            </a:pPr>
            <a:r>
              <a:rPr lang="en-US" smtClean="0"/>
              <a:t>Prefer locally generated routes</a:t>
            </a:r>
          </a:p>
          <a:p>
            <a:pPr marL="457200" indent="-457200">
              <a:lnSpc>
                <a:spcPct val="120000"/>
              </a:lnSpc>
              <a:buFont typeface="+mj-lt"/>
              <a:buAutoNum type="arabicPeriod"/>
            </a:pPr>
            <a:r>
              <a:rPr lang="en-US" smtClean="0"/>
              <a:t>Prefer shortest AS_PATH</a:t>
            </a:r>
          </a:p>
          <a:p>
            <a:pPr marL="457200" indent="-457200">
              <a:lnSpc>
                <a:spcPct val="120000"/>
              </a:lnSpc>
              <a:buFont typeface="+mj-lt"/>
              <a:buAutoNum type="arabicPeriod"/>
            </a:pPr>
            <a:r>
              <a:rPr lang="en-US" smtClean="0"/>
              <a:t>Prefer lowest ORIGIN (IGP &lt; EGP &lt; incomplete)</a:t>
            </a:r>
          </a:p>
          <a:p>
            <a:pPr marL="457200" indent="-457200">
              <a:lnSpc>
                <a:spcPct val="120000"/>
              </a:lnSpc>
              <a:buFont typeface="+mj-lt"/>
              <a:buAutoNum type="arabicPeriod"/>
            </a:pPr>
            <a:r>
              <a:rPr lang="en-US" smtClean="0"/>
              <a:t>Prefer lowest MED</a:t>
            </a:r>
          </a:p>
          <a:p>
            <a:pPr marL="457200" indent="-457200">
              <a:lnSpc>
                <a:spcPct val="120000"/>
              </a:lnSpc>
              <a:buFont typeface="+mj-lt"/>
              <a:buAutoNum type="arabicPeriod"/>
            </a:pPr>
            <a:r>
              <a:rPr lang="en-US" smtClean="0"/>
              <a:t>Prefer EBGP over IBGP</a:t>
            </a:r>
          </a:p>
          <a:p>
            <a:pPr marL="457200" indent="-457200">
              <a:lnSpc>
                <a:spcPct val="120000"/>
              </a:lnSpc>
              <a:buFont typeface="+mj-lt"/>
              <a:buAutoNum type="arabicPeriod"/>
            </a:pPr>
            <a:r>
              <a:rPr lang="en-US" smtClean="0"/>
              <a:t>Prefer routes through closest IGP neighbor</a:t>
            </a:r>
          </a:p>
          <a:p>
            <a:pPr marL="457200" indent="-457200">
              <a:lnSpc>
                <a:spcPct val="120000"/>
              </a:lnSpc>
              <a:buFont typeface="+mj-lt"/>
              <a:buAutoNum type="arabicPeriod"/>
            </a:pPr>
            <a:r>
              <a:rPr lang="en-US" smtClean="0"/>
              <a:t>Prefer routes with lowest BGP router ID</a:t>
            </a:r>
          </a:p>
          <a:p>
            <a:pPr marL="457200" indent="-457200">
              <a:lnSpc>
                <a:spcPct val="120000"/>
              </a:lnSpc>
              <a:buFont typeface="+mj-lt"/>
              <a:buAutoNum type="arabicPeriod"/>
            </a:pPr>
            <a:r>
              <a:rPr lang="en-US" smtClean="0"/>
              <a:t>Prefer routes with lowest neighbor IP address</a:t>
            </a:r>
          </a:p>
          <a:p>
            <a:pPr>
              <a:lnSpc>
                <a:spcPct val="120000"/>
              </a:lnSpc>
            </a:pPr>
            <a:endParaRPr lang="en-US"/>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Changing the Default Weight Example </a:t>
            </a:r>
            <a:endParaRPr lang="en-US" dirty="0"/>
          </a:p>
        </p:txBody>
      </p:sp>
      <p:sp>
        <p:nvSpPr>
          <p:cNvPr id="13" name="Content Placeholder 12"/>
          <p:cNvSpPr>
            <a:spLocks noGrp="1"/>
          </p:cNvSpPr>
          <p:nvPr>
            <p:ph idx="1"/>
          </p:nvPr>
        </p:nvSpPr>
        <p:spPr/>
        <p:txBody>
          <a:bodyPr/>
          <a:lstStyle/>
          <a:p>
            <a:r>
              <a:rPr lang="en-US" smtClean="0"/>
              <a:t>Assign a default weight to all routes from a peer.</a:t>
            </a:r>
            <a:endParaRPr lang="en-US" dirty="0"/>
          </a:p>
        </p:txBody>
      </p:sp>
      <p:sp>
        <p:nvSpPr>
          <p:cNvPr id="14" name="Text Placeholder 13"/>
          <p:cNvSpPr>
            <a:spLocks noGrp="1"/>
          </p:cNvSpPr>
          <p:nvPr>
            <p:ph type="body" sz="quarter" idx="10"/>
          </p:nvPr>
        </p:nvSpPr>
        <p:spPr/>
        <p:txBody>
          <a:bodyPr/>
          <a:lstStyle/>
          <a:p>
            <a:r>
              <a:rPr lang="en-US" smtClean="0"/>
              <a:t>Router(config-router)#</a:t>
            </a:r>
            <a:endParaRPr lang="en-US" dirty="0"/>
          </a:p>
        </p:txBody>
      </p:sp>
      <p:sp>
        <p:nvSpPr>
          <p:cNvPr id="15" name="Text Placeholder 14"/>
          <p:cNvSpPr>
            <a:spLocks noGrp="1"/>
          </p:cNvSpPr>
          <p:nvPr>
            <p:ph type="body" sz="quarter" idx="11"/>
          </p:nvPr>
        </p:nvSpPr>
        <p:spPr/>
        <p:txBody>
          <a:bodyPr/>
          <a:lstStyle/>
          <a:p>
            <a:pPr lvl="0"/>
            <a:r>
              <a:rPr lang="en-US" smtClean="0"/>
              <a:t>neighbor {</a:t>
            </a:r>
            <a:r>
              <a:rPr lang="en-US" b="0" i="1" smtClean="0"/>
              <a:t>ip-address</a:t>
            </a:r>
            <a:r>
              <a:rPr lang="en-US" smtClean="0"/>
              <a:t> | </a:t>
            </a:r>
            <a:r>
              <a:rPr lang="en-US" b="0" i="1" smtClean="0"/>
              <a:t>peer-group-name</a:t>
            </a:r>
            <a:r>
              <a:rPr lang="en-US" smtClean="0"/>
              <a:t>} weight </a:t>
            </a:r>
            <a:r>
              <a:rPr lang="en-US" b="0" i="1" smtClean="0"/>
              <a:t>number</a:t>
            </a:r>
            <a:endParaRPr lang="en-US" b="0" i="1" dirty="0" smtClean="0"/>
          </a:p>
        </p:txBody>
      </p:sp>
      <p:sp>
        <p:nvSpPr>
          <p:cNvPr id="7" name="Content Placeholder 6"/>
          <p:cNvSpPr>
            <a:spLocks noGrp="1"/>
          </p:cNvSpPr>
          <p:nvPr>
            <p:ph idx="12"/>
          </p:nvPr>
        </p:nvSpPr>
        <p:spPr/>
        <p:txBody>
          <a:bodyPr>
            <a:noAutofit/>
          </a:bodyPr>
          <a:lstStyle/>
          <a:p>
            <a:r>
              <a:rPr lang="en-US" sz="2000" smtClean="0"/>
              <a:t>Routes learned through another BGP peer have a default weight of 0 and routes sourced by the local router have a default weight of 32768.</a:t>
            </a:r>
          </a:p>
          <a:p>
            <a:r>
              <a:rPr lang="en-US" sz="2000" smtClean="0"/>
              <a:t>The </a:t>
            </a:r>
            <a:r>
              <a:rPr lang="en-US" sz="2000" i="1" smtClean="0">
                <a:latin typeface="Courier New" pitchFamily="49" charset="0"/>
                <a:cs typeface="Courier New" pitchFamily="49" charset="0"/>
              </a:rPr>
              <a:t>number</a:t>
            </a:r>
            <a:r>
              <a:rPr lang="en-US" sz="2000" smtClean="0"/>
              <a:t> is the weight to assign. </a:t>
            </a:r>
          </a:p>
          <a:p>
            <a:pPr lvl="1"/>
            <a:r>
              <a:rPr lang="en-US" sz="1800" smtClean="0"/>
              <a:t>Acceptable values are from 0 to 65535. </a:t>
            </a:r>
          </a:p>
          <a:p>
            <a:r>
              <a:rPr lang="en-US" sz="2000" smtClean="0"/>
              <a:t>The route with the highest weight will be chosen as the preferred route when multiple routes are available to a particular network. </a:t>
            </a:r>
          </a:p>
          <a:p>
            <a:r>
              <a:rPr lang="en-US" sz="2000" b="1" smtClean="0"/>
              <a:t>Note</a:t>
            </a:r>
            <a:r>
              <a:rPr lang="en-US" sz="2000" smtClean="0"/>
              <a:t>: The weights assigned with the </a:t>
            </a:r>
            <a:r>
              <a:rPr lang="en-US" sz="2000" b="1" smtClean="0">
                <a:latin typeface="Courier New" pitchFamily="49" charset="0"/>
                <a:cs typeface="Courier New" pitchFamily="49" charset="0"/>
              </a:rPr>
              <a:t>set weight route-map </a:t>
            </a:r>
            <a:r>
              <a:rPr lang="en-US" sz="2000" smtClean="0"/>
              <a:t>command override the weights assigned using the </a:t>
            </a:r>
            <a:r>
              <a:rPr lang="en-US" sz="2000" b="1" smtClean="0">
                <a:latin typeface="Courier New" pitchFamily="49" charset="0"/>
                <a:cs typeface="Courier New" pitchFamily="49" charset="0"/>
              </a:rPr>
              <a:t>neighbor weight </a:t>
            </a:r>
            <a:r>
              <a:rPr lang="en-US" sz="2000" smtClean="0"/>
              <a:t>command.</a:t>
            </a:r>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Changing Weight with Route Map Example </a:t>
            </a:r>
            <a:endParaRPr lang="en-US" dirty="0"/>
          </a:p>
        </p:txBody>
      </p:sp>
      <p:sp>
        <p:nvSpPr>
          <p:cNvPr id="7" name="Content Placeholder 6"/>
          <p:cNvSpPr>
            <a:spLocks noGrp="1"/>
          </p:cNvSpPr>
          <p:nvPr>
            <p:ph idx="11"/>
          </p:nvPr>
        </p:nvSpPr>
        <p:spPr/>
        <p:txBody>
          <a:bodyPr>
            <a:normAutofit fontScale="92500"/>
          </a:bodyPr>
          <a:lstStyle/>
          <a:p>
            <a:r>
              <a:rPr lang="en-US" smtClean="0"/>
              <a:t>In this example consider that:</a:t>
            </a:r>
          </a:p>
          <a:p>
            <a:pPr lvl="1"/>
            <a:r>
              <a:rPr lang="en-US" smtClean="0"/>
              <a:t>The routing policy dictates that for any network originated by AS 65020, use the path to AS 65030 as the primary way out of AS 65040. </a:t>
            </a:r>
          </a:p>
          <a:p>
            <a:pPr lvl="1"/>
            <a:r>
              <a:rPr lang="en-US" smtClean="0"/>
              <a:t>If R1 needs to access routes connected to R3, then it goes through R2.</a:t>
            </a:r>
          </a:p>
          <a:p>
            <a:r>
              <a:rPr lang="en-US" smtClean="0"/>
              <a:t>This can be achieved by placing a higher weight (150) on all incoming announcements from AS 65030 (10.0.0.1), which carry the information about the network originated in AS 65020.</a:t>
            </a:r>
            <a:endParaRPr lang="en-US" dirty="0"/>
          </a:p>
        </p:txBody>
      </p:sp>
      <p:pic>
        <p:nvPicPr>
          <p:cNvPr id="9" name="Picture 2"/>
          <p:cNvPicPr>
            <a:picLocks noGrp="1" noChangeAspect="1" noChangeArrowheads="1"/>
          </p:cNvPicPr>
          <p:nvPr>
            <p:ph sz="quarter" idx="12"/>
          </p:nvPr>
        </p:nvPicPr>
        <p:blipFill>
          <a:blip r:embed="rId3"/>
          <a:stretch>
            <a:fillRect/>
          </a:stretch>
        </p:blipFill>
        <p:spPr>
          <a:xfrm>
            <a:off x="2056606" y="990600"/>
            <a:ext cx="4976812" cy="2654300"/>
          </a:xfrm>
        </p:spPr>
      </p:pic>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2286739" y="6146828"/>
            <a:ext cx="4490579" cy="21811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3" name="Rectangle 12"/>
          <p:cNvSpPr/>
          <p:nvPr/>
        </p:nvSpPr>
        <p:spPr bwMode="auto">
          <a:xfrm>
            <a:off x="1577789" y="5307106"/>
            <a:ext cx="4323510" cy="21515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 name="Rectangle 10"/>
          <p:cNvSpPr/>
          <p:nvPr/>
        </p:nvSpPr>
        <p:spPr bwMode="auto">
          <a:xfrm>
            <a:off x="2619306" y="4831422"/>
            <a:ext cx="1679398" cy="22428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 name="Rectangle 11"/>
          <p:cNvSpPr/>
          <p:nvPr/>
        </p:nvSpPr>
        <p:spPr bwMode="auto">
          <a:xfrm>
            <a:off x="2615589" y="4625788"/>
            <a:ext cx="3265258" cy="3048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Rectangle 8"/>
          <p:cNvSpPr/>
          <p:nvPr/>
        </p:nvSpPr>
        <p:spPr bwMode="auto">
          <a:xfrm>
            <a:off x="1629473" y="3806392"/>
            <a:ext cx="3247327" cy="21148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2625427" y="3962510"/>
            <a:ext cx="1780111" cy="46605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Changing Weight with Route Map Example </a:t>
            </a:r>
            <a:endParaRPr lang="en-US" dirty="0"/>
          </a:p>
        </p:txBody>
      </p:sp>
      <p:pic>
        <p:nvPicPr>
          <p:cNvPr id="18" name="Picture 2"/>
          <p:cNvPicPr>
            <a:picLocks noGrp="1" noChangeAspect="1" noChangeArrowheads="1"/>
          </p:cNvPicPr>
          <p:nvPr>
            <p:ph idx="10"/>
          </p:nvPr>
        </p:nvPicPr>
        <p:blipFill>
          <a:blip r:embed="rId3"/>
          <a:stretch>
            <a:fillRect/>
          </a:stretch>
        </p:blipFill>
        <p:spPr>
          <a:xfrm>
            <a:off x="2039144" y="1003300"/>
            <a:ext cx="5000625" cy="2667000"/>
          </a:xfrm>
        </p:spPr>
      </p:pic>
      <p:sp>
        <p:nvSpPr>
          <p:cNvPr id="19" name="Content Placeholder 18"/>
          <p:cNvSpPr>
            <a:spLocks noGrp="1"/>
          </p:cNvSpPr>
          <p:nvPr>
            <p:ph sz="quarter" idx="11"/>
          </p:nvPr>
        </p:nvSpPr>
        <p:spPr/>
        <p:txBody>
          <a:bodyPr/>
          <a:lstStyle/>
          <a:p>
            <a:pPr marL="236538" indent="-236538">
              <a:defRPr/>
            </a:pPr>
            <a:r>
              <a:rPr lang="en-US" sz="1400" smtClean="0"/>
              <a:t>R1(config)# </a:t>
            </a:r>
            <a:r>
              <a:rPr lang="en-US" sz="1400" b="1" smtClean="0"/>
              <a:t>route-map SET-WEIGHT permit 10</a:t>
            </a:r>
          </a:p>
          <a:p>
            <a:pPr marL="236538" indent="-236538">
              <a:defRPr/>
            </a:pPr>
            <a:r>
              <a:rPr lang="en-US" sz="1400" smtClean="0"/>
              <a:t>R1(config-route-map)# </a:t>
            </a:r>
            <a:r>
              <a:rPr lang="en-US" sz="1400" b="1" smtClean="0"/>
              <a:t>match as-path 10</a:t>
            </a:r>
          </a:p>
          <a:p>
            <a:pPr marL="236538" indent="-236538">
              <a:defRPr/>
            </a:pPr>
            <a:r>
              <a:rPr lang="en-US" sz="1400" smtClean="0"/>
              <a:t>R1(config-route-map)# </a:t>
            </a:r>
            <a:r>
              <a:rPr lang="en-US" sz="1400" b="1" smtClean="0"/>
              <a:t>set weight 150</a:t>
            </a:r>
          </a:p>
          <a:p>
            <a:pPr marL="236538" indent="-236538">
              <a:defRPr/>
            </a:pPr>
            <a:r>
              <a:rPr lang="en-US" sz="1400" smtClean="0"/>
              <a:t>R1(config-route-map)#</a:t>
            </a:r>
          </a:p>
          <a:p>
            <a:pPr marL="236538" indent="-236538">
              <a:defRPr/>
            </a:pPr>
            <a:r>
              <a:rPr lang="en-US" sz="1400" smtClean="0"/>
              <a:t>R1(config-route-map)# </a:t>
            </a:r>
            <a:r>
              <a:rPr lang="en-US" sz="1400" b="1" smtClean="0"/>
              <a:t>route-map SET-WEIGHT permit 20</a:t>
            </a:r>
          </a:p>
          <a:p>
            <a:pPr marL="236538" indent="-236538">
              <a:defRPr/>
            </a:pPr>
            <a:r>
              <a:rPr lang="en-US" sz="1400" smtClean="0"/>
              <a:t>R1(config-route-map)# </a:t>
            </a:r>
            <a:r>
              <a:rPr lang="en-US" sz="1400" b="1" smtClean="0"/>
              <a:t>set weight 100</a:t>
            </a:r>
          </a:p>
          <a:p>
            <a:pPr marL="236538" indent="-236538">
              <a:defRPr/>
            </a:pPr>
            <a:r>
              <a:rPr lang="en-US" sz="1400" smtClean="0"/>
              <a:t>R1(config-route-map)#</a:t>
            </a:r>
            <a:r>
              <a:rPr lang="en-US" sz="1400" b="1" smtClean="0"/>
              <a:t> exit</a:t>
            </a:r>
          </a:p>
          <a:p>
            <a:pPr marL="236538" indent="-236538">
              <a:defRPr/>
            </a:pPr>
            <a:r>
              <a:rPr lang="en-US" sz="1400" smtClean="0"/>
              <a:t>R1(config)# </a:t>
            </a:r>
            <a:r>
              <a:rPr lang="en-US" sz="1400" b="1" smtClean="0"/>
              <a:t>ip as-path access-list 10 permit _65020$</a:t>
            </a:r>
          </a:p>
          <a:p>
            <a:pPr marL="236538" indent="-236538">
              <a:defRPr/>
            </a:pPr>
            <a:r>
              <a:rPr lang="en-US" sz="1400" smtClean="0"/>
              <a:t>R1(config)#</a:t>
            </a:r>
          </a:p>
          <a:p>
            <a:pPr marL="236538" indent="-236538">
              <a:defRPr/>
            </a:pPr>
            <a:r>
              <a:rPr lang="en-US" sz="1400" smtClean="0"/>
              <a:t>R1(config)# </a:t>
            </a:r>
            <a:r>
              <a:rPr lang="en-US" sz="1400" b="1" smtClean="0"/>
              <a:t>router bgp 65040</a:t>
            </a:r>
          </a:p>
          <a:p>
            <a:pPr marL="236538" indent="-236538">
              <a:defRPr/>
            </a:pPr>
            <a:r>
              <a:rPr lang="en-US" sz="1400" smtClean="0"/>
              <a:t>R1(config-router)# </a:t>
            </a:r>
            <a:r>
              <a:rPr lang="en-US" sz="1400" b="1" smtClean="0"/>
              <a:t>neighbor 10.0.0.1 remote-as 65030</a:t>
            </a:r>
          </a:p>
          <a:p>
            <a:pPr marL="236538" indent="-236538">
              <a:defRPr/>
            </a:pPr>
            <a:r>
              <a:rPr lang="en-US" sz="1400" smtClean="0"/>
              <a:t>R1(config-router)# </a:t>
            </a:r>
            <a:r>
              <a:rPr lang="en-US" sz="1400" b="1" smtClean="0"/>
              <a:t>neighbor 10.0.0.1 route-map SET-WEIGHT in</a:t>
            </a:r>
          </a:p>
          <a:p>
            <a:pPr marL="236538" indent="-236538">
              <a:defRPr/>
            </a:pPr>
            <a:endParaRPr lang="en-US" sz="1400" smtClean="0"/>
          </a:p>
          <a:p>
            <a:pPr marL="236538" indent="-236538">
              <a:defRPr/>
            </a:pPr>
            <a:endParaRPr lang="en-US" sz="1400" smtClean="0"/>
          </a:p>
          <a:p>
            <a:pPr marL="236538" indent="-236538">
              <a:defRPr/>
            </a:pPr>
            <a:endParaRPr lang="en-US" sz="1400" b="1" smtClean="0"/>
          </a:p>
          <a:p>
            <a:endParaRPr lang="en-US" sz="1400"/>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Configure an Autonomous System ACL</a:t>
            </a:r>
            <a:endParaRPr lang="en-US" dirty="0"/>
          </a:p>
        </p:txBody>
      </p:sp>
      <p:sp>
        <p:nvSpPr>
          <p:cNvPr id="13" name="Content Placeholder 12"/>
          <p:cNvSpPr>
            <a:spLocks noGrp="1"/>
          </p:cNvSpPr>
          <p:nvPr>
            <p:ph idx="1"/>
          </p:nvPr>
        </p:nvSpPr>
        <p:spPr/>
        <p:txBody>
          <a:bodyPr>
            <a:normAutofit lnSpcReduction="10000"/>
          </a:bodyPr>
          <a:lstStyle/>
          <a:p>
            <a:r>
              <a:rPr lang="en-US" smtClean="0"/>
              <a:t>Configure an autonomous system path filter. </a:t>
            </a:r>
          </a:p>
          <a:p>
            <a:endParaRPr lang="en-US" dirty="0"/>
          </a:p>
        </p:txBody>
      </p:sp>
      <p:sp>
        <p:nvSpPr>
          <p:cNvPr id="14" name="Text Placeholder 13"/>
          <p:cNvSpPr>
            <a:spLocks noGrp="1"/>
          </p:cNvSpPr>
          <p:nvPr>
            <p:ph type="body" sz="quarter" idx="10"/>
          </p:nvPr>
        </p:nvSpPr>
        <p:spPr/>
        <p:txBody>
          <a:bodyPr/>
          <a:lstStyle/>
          <a:p>
            <a:r>
              <a:rPr lang="en-US" smtClean="0"/>
              <a:t>Router(config-router)#</a:t>
            </a:r>
            <a:endParaRPr lang="en-US" dirty="0"/>
          </a:p>
        </p:txBody>
      </p:sp>
      <p:sp>
        <p:nvSpPr>
          <p:cNvPr id="15" name="Text Placeholder 14"/>
          <p:cNvSpPr>
            <a:spLocks noGrp="1"/>
          </p:cNvSpPr>
          <p:nvPr>
            <p:ph type="body" sz="quarter" idx="11"/>
          </p:nvPr>
        </p:nvSpPr>
        <p:spPr/>
        <p:txBody>
          <a:bodyPr/>
          <a:lstStyle/>
          <a:p>
            <a:pPr lvl="0"/>
            <a:r>
              <a:rPr lang="en-US" smtClean="0"/>
              <a:t>ip as-path access-list </a:t>
            </a:r>
            <a:r>
              <a:rPr lang="en-US" b="0" i="1" smtClean="0"/>
              <a:t>acl-number</a:t>
            </a:r>
            <a:r>
              <a:rPr lang="en-US" smtClean="0"/>
              <a:t> {permit | deny} </a:t>
            </a:r>
            <a:r>
              <a:rPr lang="en-US" b="0" i="1" smtClean="0"/>
              <a:t>regexp</a:t>
            </a:r>
            <a:endParaRPr lang="en-US" b="0" i="1" dirty="0" smtClean="0"/>
          </a:p>
        </p:txBody>
      </p:sp>
      <p:sp>
        <p:nvSpPr>
          <p:cNvPr id="7" name="Content Placeholder 6"/>
          <p:cNvSpPr>
            <a:spLocks noGrp="1"/>
          </p:cNvSpPr>
          <p:nvPr>
            <p:ph idx="12"/>
          </p:nvPr>
        </p:nvSpPr>
        <p:spPr/>
        <p:txBody>
          <a:bodyPr/>
          <a:lstStyle/>
          <a:p>
            <a:r>
              <a:rPr lang="en-US" smtClean="0"/>
              <a:t>Similar to an IP ACL, this command is used to configure an AS path filter using a regular expression .</a:t>
            </a:r>
          </a:p>
          <a:p>
            <a:r>
              <a:rPr lang="en-US" smtClean="0"/>
              <a:t>The </a:t>
            </a:r>
            <a:r>
              <a:rPr lang="en-US" i="1" smtClean="0">
                <a:latin typeface="Courier New" pitchFamily="49" charset="0"/>
                <a:cs typeface="Courier New" pitchFamily="49" charset="0"/>
              </a:rPr>
              <a:t>acl-number</a:t>
            </a:r>
            <a:r>
              <a:rPr lang="en-US" smtClean="0"/>
              <a:t> is a value from 1 to 500 that specifies the AS_PATH access list number.</a:t>
            </a:r>
          </a:p>
          <a:p>
            <a:r>
              <a:rPr lang="en-US" smtClean="0"/>
              <a:t>The </a:t>
            </a:r>
            <a:r>
              <a:rPr lang="en-US" i="1" smtClean="0">
                <a:latin typeface="Courier New" pitchFamily="49" charset="0"/>
                <a:cs typeface="Courier New" pitchFamily="49" charset="0"/>
              </a:rPr>
              <a:t>regexp</a:t>
            </a:r>
            <a:r>
              <a:rPr lang="en-US" smtClean="0"/>
              <a:t> regular expression defines the AS-path filter. </a:t>
            </a:r>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Regular Expression Syntax</a:t>
            </a:r>
            <a:endParaRPr lang="en-US" dirty="0"/>
          </a:p>
        </p:txBody>
      </p:sp>
      <p:sp>
        <p:nvSpPr>
          <p:cNvPr id="6" name="Content Placeholder 5"/>
          <p:cNvSpPr>
            <a:spLocks noGrp="1"/>
          </p:cNvSpPr>
          <p:nvPr>
            <p:ph idx="1"/>
          </p:nvPr>
        </p:nvSpPr>
        <p:spPr/>
        <p:txBody>
          <a:bodyPr>
            <a:normAutofit/>
          </a:bodyPr>
          <a:lstStyle/>
          <a:p>
            <a:r>
              <a:rPr lang="en-US" b="1" dirty="0" smtClean="0"/>
              <a:t>Atom</a:t>
            </a:r>
            <a:r>
              <a:rPr lang="en-US" dirty="0" smtClean="0"/>
              <a:t>: A single character.</a:t>
            </a:r>
          </a:p>
          <a:p>
            <a:pPr lvl="1"/>
            <a:r>
              <a:rPr lang="en-US" b="1" dirty="0" smtClean="0">
                <a:latin typeface="Courier New" pitchFamily="49" charset="0"/>
                <a:cs typeface="Courier New" pitchFamily="49" charset="0"/>
              </a:rPr>
              <a:t>.</a:t>
            </a:r>
            <a:r>
              <a:rPr lang="en-US" dirty="0" smtClean="0"/>
              <a:t> 	matches any single character.</a:t>
            </a:r>
          </a:p>
          <a:p>
            <a:pPr lvl="1"/>
            <a:r>
              <a:rPr lang="en-US" b="1" dirty="0" smtClean="0">
                <a:latin typeface="Courier New" pitchFamily="49" charset="0"/>
                <a:cs typeface="Courier New" pitchFamily="49" charset="0"/>
              </a:rPr>
              <a:t>^</a:t>
            </a:r>
            <a:r>
              <a:rPr lang="en-US" dirty="0" smtClean="0"/>
              <a:t> 	matches the start of the input string.	</a:t>
            </a:r>
          </a:p>
          <a:p>
            <a:pPr lvl="1"/>
            <a:r>
              <a:rPr lang="en-US" b="1" dirty="0" smtClean="0">
                <a:latin typeface="Courier New" pitchFamily="49" charset="0"/>
                <a:cs typeface="Courier New" pitchFamily="49" charset="0"/>
              </a:rPr>
              <a:t>$</a:t>
            </a:r>
            <a:r>
              <a:rPr lang="en-US" dirty="0" smtClean="0"/>
              <a:t> 	matches the end of the input string.</a:t>
            </a:r>
          </a:p>
          <a:p>
            <a:pPr lvl="1"/>
            <a:r>
              <a:rPr lang="en-US" b="1" dirty="0" smtClean="0">
                <a:latin typeface="Courier New" pitchFamily="49" charset="0"/>
                <a:cs typeface="Courier New" pitchFamily="49" charset="0"/>
              </a:rPr>
              <a:t>\</a:t>
            </a:r>
            <a:r>
              <a:rPr lang="en-US" b="1" dirty="0" smtClean="0"/>
              <a:t> </a:t>
            </a:r>
            <a:r>
              <a:rPr lang="en-US" dirty="0" smtClean="0"/>
              <a:t>	matches the character.</a:t>
            </a:r>
          </a:p>
          <a:p>
            <a:r>
              <a:rPr lang="en-US" b="1" dirty="0" smtClean="0"/>
              <a:t>Piece</a:t>
            </a:r>
            <a:r>
              <a:rPr lang="en-US" dirty="0" smtClean="0"/>
              <a:t>: one of these symbols</a:t>
            </a:r>
          </a:p>
          <a:p>
            <a:pPr lvl="1"/>
            <a:r>
              <a:rPr lang="en-US" b="1" dirty="0" smtClean="0">
                <a:latin typeface="Courier New" pitchFamily="49" charset="0"/>
                <a:cs typeface="Courier New" pitchFamily="49" charset="0"/>
              </a:rPr>
              <a:t>*</a:t>
            </a:r>
            <a:r>
              <a:rPr lang="en-US" dirty="0" smtClean="0"/>
              <a:t>	matches 0 or more sequences of the atom.</a:t>
            </a:r>
          </a:p>
          <a:p>
            <a:pPr lvl="1"/>
            <a:r>
              <a:rPr lang="en-US" b="1" dirty="0" smtClean="0">
                <a:latin typeface="Courier New" pitchFamily="49" charset="0"/>
                <a:cs typeface="Courier New" pitchFamily="49" charset="0"/>
              </a:rPr>
              <a:t>+</a:t>
            </a:r>
            <a:r>
              <a:rPr lang="en-US" dirty="0" smtClean="0"/>
              <a:t>	matches 1 or more sequences of the atom.</a:t>
            </a:r>
          </a:p>
          <a:p>
            <a:pPr lvl="1"/>
            <a:r>
              <a:rPr lang="en-US" b="1" dirty="0" smtClean="0">
                <a:latin typeface="Courier New" pitchFamily="49" charset="0"/>
                <a:cs typeface="Courier New" pitchFamily="49" charset="0"/>
              </a:rPr>
              <a:t>?</a:t>
            </a:r>
            <a:r>
              <a:rPr lang="en-US" dirty="0" smtClean="0"/>
              <a:t> 	matches the atom or the null string.</a:t>
            </a:r>
          </a:p>
          <a:p>
            <a:r>
              <a:rPr lang="en-US" b="1" dirty="0" smtClean="0"/>
              <a:t>Branch</a:t>
            </a:r>
            <a:r>
              <a:rPr lang="en-US" dirty="0" smtClean="0"/>
              <a:t>: 1 or more concatenated pieces. </a:t>
            </a:r>
          </a:p>
          <a:p>
            <a:r>
              <a:rPr lang="en-US" b="1" dirty="0" smtClean="0"/>
              <a:t>Range</a:t>
            </a:r>
            <a:r>
              <a:rPr lang="en-US" dirty="0" smtClean="0"/>
              <a:t>: A sequence of characters within square brackets. </a:t>
            </a:r>
          </a:p>
          <a:p>
            <a:pPr lvl="1"/>
            <a:r>
              <a:rPr lang="en-US" dirty="0" smtClean="0"/>
              <a:t>Example is [abcd].</a:t>
            </a:r>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Regular Expression Examples</a:t>
            </a:r>
            <a:endParaRPr lang="en-US" dirty="0"/>
          </a:p>
        </p:txBody>
      </p:sp>
      <p:graphicFrame>
        <p:nvGraphicFramePr>
          <p:cNvPr id="4" name="Table Placeholder 5"/>
          <p:cNvGraphicFramePr>
            <a:graphicFrameLocks/>
          </p:cNvGraphicFramePr>
          <p:nvPr/>
        </p:nvGraphicFramePr>
        <p:xfrm>
          <a:off x="482600" y="1160631"/>
          <a:ext cx="8316914" cy="4593400"/>
        </p:xfrm>
        <a:graphic>
          <a:graphicData uri="http://schemas.openxmlformats.org/drawingml/2006/table">
            <a:tbl>
              <a:tblPr firstRow="1" bandRow="1">
                <a:tableStyleId>{5C22544A-7EE6-4342-B048-85BDC9FD1C3A}</a:tableStyleId>
              </a:tblPr>
              <a:tblGrid>
                <a:gridCol w="2475753"/>
                <a:gridCol w="5841161"/>
              </a:tblGrid>
              <a:tr h="57417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kern="1200" cap="none" normalizeH="0" baseline="0" dirty="0" smtClean="0">
                          <a:ln>
                            <a:noFill/>
                          </a:ln>
                          <a:solidFill>
                            <a:schemeClr val="bg1"/>
                          </a:solidFill>
                          <a:effectLst/>
                          <a:latin typeface="+mn-lt"/>
                          <a:ea typeface="+mn-ea"/>
                          <a:cs typeface="+mn-cs"/>
                        </a:rPr>
                        <a:t>Regular Expression</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kern="1200" cap="none" normalizeH="0" baseline="0" dirty="0" smtClean="0">
                          <a:ln>
                            <a:noFill/>
                          </a:ln>
                          <a:solidFill>
                            <a:schemeClr val="bg1"/>
                          </a:solidFill>
                          <a:effectLst/>
                          <a:latin typeface="+mn-lt"/>
                          <a:ea typeface="+mn-ea"/>
                          <a:cs typeface="+mn-cs"/>
                        </a:rPr>
                        <a:t>Resulting Expression </a:t>
                      </a:r>
                    </a:p>
                  </a:txBody>
                  <a:tcPr marL="73025" marR="73025" marT="36512" marB="36512" anchor="ctr" horzOverflow="overflow"/>
                </a:tc>
              </a:tr>
              <a:tr h="574175">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b="1" dirty="0" smtClean="0">
                          <a:latin typeface="Courier New" pitchFamily="49" charset="0"/>
                          <a:cs typeface="Courier New" pitchFamily="49" charset="0"/>
                        </a:rPr>
                        <a:t>a* </a:t>
                      </a:r>
                      <a:endPar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dirty="0" smtClean="0"/>
                        <a:t>Expression indicates any occurrence of the letter "a", which includes none</a:t>
                      </a:r>
                      <a:endParaRPr kumimoji="0" lang="en-US" sz="1600" u="none" strike="noStrike" kern="1200" cap="none" normalizeH="0" baseline="0" dirty="0" smtClean="0">
                        <a:ln>
                          <a:noFill/>
                        </a:ln>
                        <a:solidFill>
                          <a:schemeClr val="dk1"/>
                        </a:solidFill>
                        <a:effectLst/>
                        <a:latin typeface="+mn-lt"/>
                        <a:ea typeface="+mn-ea"/>
                        <a:cs typeface="+mn-cs"/>
                      </a:endParaRPr>
                    </a:p>
                  </a:txBody>
                  <a:tcPr marL="73025" marR="73025" marT="36512" marB="36512" anchor="ctr" horzOverflow="overflow"/>
                </a:tc>
              </a:tr>
              <a:tr h="574175">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b="1" dirty="0" smtClean="0">
                          <a:latin typeface="Courier New" pitchFamily="49" charset="0"/>
                          <a:cs typeface="Courier New" pitchFamily="49" charset="0"/>
                        </a:rPr>
                        <a:t>a+ </a:t>
                      </a:r>
                      <a:endPar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dirty="0" smtClean="0"/>
                        <a:t>indicates that at least one occurrence of the letter "a" must be present</a:t>
                      </a:r>
                      <a:endParaRPr kumimoji="0" lang="en-US" sz="1600" u="none" strike="noStrike" kern="1200" cap="none" normalizeH="0" baseline="0" dirty="0" smtClean="0">
                        <a:ln>
                          <a:noFill/>
                        </a:ln>
                        <a:solidFill>
                          <a:schemeClr val="dk1"/>
                        </a:solidFill>
                        <a:effectLst/>
                        <a:latin typeface="+mn-lt"/>
                        <a:ea typeface="+mn-ea"/>
                        <a:cs typeface="+mn-cs"/>
                      </a:endParaRPr>
                    </a:p>
                  </a:txBody>
                  <a:tcPr marL="73025" marR="73025" marT="36512" marB="36512" anchor="ctr" horzOverflow="overflow"/>
                </a:tc>
              </a:tr>
              <a:tr h="574175">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b="1" dirty="0" smtClean="0">
                          <a:latin typeface="Courier New" pitchFamily="49" charset="0"/>
                          <a:cs typeface="Courier New" pitchFamily="49" charset="0"/>
                        </a:rPr>
                        <a:t>ab?a</a:t>
                      </a:r>
                      <a:endPar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dirty="0" smtClean="0"/>
                        <a:t>Expression matches "aa" or "aba".</a:t>
                      </a:r>
                      <a:endParaRPr kumimoji="0" lang="en-US" sz="1600" u="none" strike="noStrike" kern="1200" cap="none" normalizeH="0" baseline="0" dirty="0" smtClean="0">
                        <a:ln>
                          <a:noFill/>
                        </a:ln>
                        <a:solidFill>
                          <a:schemeClr val="dk1"/>
                        </a:solidFill>
                        <a:effectLst/>
                        <a:latin typeface="+mn-lt"/>
                        <a:ea typeface="+mn-ea"/>
                        <a:cs typeface="+mn-cs"/>
                      </a:endParaRPr>
                    </a:p>
                  </a:txBody>
                  <a:tcPr marL="73025" marR="73025" marT="36512" marB="36512" anchor="ctr" horzOverflow="overflow"/>
                </a:tc>
              </a:tr>
              <a:tr h="574175">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b="1" dirty="0" smtClean="0">
                          <a:latin typeface="Courier New" pitchFamily="49" charset="0"/>
                          <a:cs typeface="Courier New" pitchFamily="49" charset="0"/>
                        </a:rPr>
                        <a:t>_100_</a:t>
                      </a:r>
                      <a:endPar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dirty="0" smtClean="0"/>
                        <a:t>Expression means via AS100.</a:t>
                      </a:r>
                      <a:endParaRPr kumimoji="0" lang="en-US" sz="1600" u="none" strike="noStrike" kern="1200" cap="none" normalizeH="0" baseline="0" dirty="0" smtClean="0">
                        <a:ln>
                          <a:noFill/>
                        </a:ln>
                        <a:solidFill>
                          <a:schemeClr val="dk1"/>
                        </a:solidFill>
                        <a:effectLst/>
                        <a:latin typeface="+mn-lt"/>
                        <a:ea typeface="+mn-ea"/>
                        <a:cs typeface="+mn-cs"/>
                      </a:endParaRPr>
                    </a:p>
                  </a:txBody>
                  <a:tcPr marL="73025" marR="73025" marT="36512" marB="36512" anchor="ctr" horzOverflow="overflow"/>
                </a:tc>
              </a:tr>
              <a:tr h="574175">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b="1" dirty="0" smtClean="0">
                          <a:latin typeface="Courier New" pitchFamily="49" charset="0"/>
                          <a:cs typeface="Courier New" pitchFamily="49" charset="0"/>
                        </a:rPr>
                        <a:t>_100$ </a:t>
                      </a:r>
                      <a:endPar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dirty="0" smtClean="0"/>
                        <a:t>Expression indicates an origin of AS100.</a:t>
                      </a:r>
                      <a:endParaRPr kumimoji="0" lang="en-US" sz="1600" u="none" strike="noStrike" kern="1200" cap="none" normalizeH="0" baseline="0" dirty="0" smtClean="0">
                        <a:ln>
                          <a:noFill/>
                        </a:ln>
                        <a:solidFill>
                          <a:schemeClr val="dk1"/>
                        </a:solidFill>
                        <a:effectLst/>
                        <a:latin typeface="+mn-lt"/>
                        <a:ea typeface="+mn-ea"/>
                        <a:cs typeface="+mn-cs"/>
                      </a:endParaRPr>
                    </a:p>
                  </a:txBody>
                  <a:tcPr marL="73025" marR="73025" marT="36512" marB="36512" anchor="ctr" horzOverflow="overflow"/>
                </a:tc>
              </a:tr>
              <a:tr h="574175">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b="1" dirty="0" smtClean="0">
                          <a:latin typeface="Courier New" pitchFamily="49" charset="0"/>
                          <a:cs typeface="Courier New" pitchFamily="49" charset="0"/>
                        </a:rPr>
                        <a:t>^100 .* </a:t>
                      </a:r>
                      <a:endPar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dirty="0" smtClean="0"/>
                        <a:t>Expression indicates transmission from AS100</a:t>
                      </a:r>
                      <a:endParaRPr kumimoji="0" lang="en-US" sz="1600" u="none" strike="noStrike" kern="1200" cap="none" normalizeH="0" baseline="0" dirty="0" smtClean="0">
                        <a:ln>
                          <a:noFill/>
                        </a:ln>
                        <a:solidFill>
                          <a:schemeClr val="dk1"/>
                        </a:solidFill>
                        <a:effectLst/>
                        <a:latin typeface="+mn-lt"/>
                        <a:ea typeface="+mn-ea"/>
                        <a:cs typeface="+mn-cs"/>
                      </a:endParaRPr>
                    </a:p>
                  </a:txBody>
                  <a:tcPr marL="73025" marR="73025" marT="36512" marB="36512" anchor="ctr" horzOverflow="overflow"/>
                </a:tc>
              </a:tr>
              <a:tr h="574175">
                <a:tc>
                  <a:txBody>
                    <a:bodyPr/>
                    <a:lstStyle/>
                    <a:p>
                      <a:pPr marL="0" marR="0" lvl="0" indent="0" algn="ctr"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b="1" dirty="0" smtClean="0">
                          <a:latin typeface="Courier New" pitchFamily="49" charset="0"/>
                          <a:cs typeface="Courier New" pitchFamily="49" charset="0"/>
                        </a:rPr>
                        <a:t>^$</a:t>
                      </a:r>
                      <a:endPar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lang="en-US" sz="1600" dirty="0" smtClean="0"/>
                        <a:t>Expression indicates origination from this AS</a:t>
                      </a:r>
                      <a:endParaRPr kumimoji="0" lang="en-US" sz="1600" u="none" strike="noStrike" kern="1200" cap="none" normalizeH="0" baseline="0" dirty="0" smtClean="0">
                        <a:ln>
                          <a:noFill/>
                        </a:ln>
                        <a:solidFill>
                          <a:schemeClr val="dk1"/>
                        </a:solidFill>
                        <a:effectLst/>
                        <a:latin typeface="+mn-lt"/>
                        <a:ea typeface="+mn-ea"/>
                        <a:cs typeface="+mn-cs"/>
                      </a:endParaRPr>
                    </a:p>
                  </a:txBody>
                  <a:tcPr marL="73025" marR="73025" marT="36512" marB="36512" anchor="ctr" horzOverflow="overflow"/>
                </a:tc>
              </a:tr>
            </a:tbl>
          </a:graphicData>
        </a:graphic>
      </p:graphicFrame>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Change the Local Preference</a:t>
            </a:r>
            <a:endParaRPr lang="en-US" dirty="0"/>
          </a:p>
        </p:txBody>
      </p:sp>
      <p:sp>
        <p:nvSpPr>
          <p:cNvPr id="3" name="Content Placeholder 2"/>
          <p:cNvSpPr>
            <a:spLocks noGrp="1"/>
          </p:cNvSpPr>
          <p:nvPr>
            <p:ph idx="1"/>
          </p:nvPr>
        </p:nvSpPr>
        <p:spPr/>
        <p:txBody>
          <a:bodyPr>
            <a:noAutofit/>
          </a:bodyPr>
          <a:lstStyle/>
          <a:p>
            <a:r>
              <a:rPr lang="en-US" sz="2000" smtClean="0"/>
              <a:t>The local preference is used only within an AS (between IBGP speakers) to determine the best path to leave the AS. </a:t>
            </a:r>
          </a:p>
          <a:p>
            <a:pPr lvl="1"/>
            <a:r>
              <a:rPr lang="en-US" sz="1800" smtClean="0"/>
              <a:t>Higher values are preferred.</a:t>
            </a:r>
          </a:p>
          <a:p>
            <a:pPr lvl="1"/>
            <a:r>
              <a:rPr lang="en-US" sz="1800" smtClean="0"/>
              <a:t>The local preference is set to 100 by default.</a:t>
            </a:r>
          </a:p>
          <a:p>
            <a:r>
              <a:rPr lang="en-US" sz="2000" smtClean="0"/>
              <a:t>There are two ways to alter the local preference:</a:t>
            </a:r>
          </a:p>
          <a:p>
            <a:pPr lvl="1"/>
            <a:r>
              <a:rPr lang="en-US" sz="1800" smtClean="0"/>
              <a:t>To change the default local-preference  for all routes advertised by the router use the </a:t>
            </a:r>
            <a:r>
              <a:rPr lang="en-US" sz="1800" b="1" smtClean="0">
                <a:latin typeface="Courier New" pitchFamily="49" charset="0"/>
                <a:cs typeface="Courier New" pitchFamily="49" charset="0"/>
              </a:rPr>
              <a:t>bgp default local-preference </a:t>
            </a:r>
            <a:r>
              <a:rPr lang="en-US" sz="1800" i="1" smtClean="0">
                <a:latin typeface="Courier New" pitchFamily="49" charset="0"/>
                <a:cs typeface="Courier New" pitchFamily="49" charset="0"/>
              </a:rPr>
              <a:t>value</a:t>
            </a:r>
            <a:r>
              <a:rPr lang="en-US" sz="1800" b="1" smtClean="0">
                <a:latin typeface="Courier New" pitchFamily="49" charset="0"/>
                <a:cs typeface="Courier New" pitchFamily="49" charset="0"/>
              </a:rPr>
              <a:t> </a:t>
            </a:r>
            <a:r>
              <a:rPr lang="en-US" sz="1800" smtClean="0"/>
              <a:t>router configuration command. </a:t>
            </a:r>
          </a:p>
          <a:p>
            <a:pPr lvl="1"/>
            <a:r>
              <a:rPr lang="en-US" sz="1800" smtClean="0"/>
              <a:t>To change the local-preference of specific routes / as path, use route maps.</a:t>
            </a:r>
          </a:p>
          <a:p>
            <a:pPr lvl="1"/>
            <a:endParaRPr lang="en-US" sz="1800" dirty="0" smtClean="0"/>
          </a:p>
        </p:txBody>
      </p:sp>
      <p:sp>
        <p:nvSpPr>
          <p:cNvPr id="7" name="Rectangle 6"/>
          <p:cNvSpPr/>
          <p:nvPr/>
        </p:nvSpPr>
        <p:spPr bwMode="auto">
          <a:xfrm>
            <a:off x="5179189" y="1828800"/>
            <a:ext cx="3193845" cy="28687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3" name="Content Placeholder 7"/>
          <p:cNvSpPr>
            <a:spLocks noGrp="1"/>
          </p:cNvSpPr>
          <p:nvPr>
            <p:ph idx="10"/>
          </p:nvPr>
        </p:nvSpPr>
        <p:spPr>
          <a:xfrm>
            <a:off x="4702589" y="1028700"/>
            <a:ext cx="4066688" cy="5499100"/>
          </a:xfrm>
          <a:ln w="12700">
            <a:solidFill>
              <a:schemeClr val="bg2"/>
            </a:solidFill>
          </a:ln>
        </p:spPr>
        <p:txBody>
          <a:bodyPr>
            <a:normAutofit fontScale="77500" lnSpcReduction="20000"/>
          </a:bodyPr>
          <a:lstStyle/>
          <a:p>
            <a:pPr>
              <a:lnSpc>
                <a:spcPct val="120000"/>
              </a:lnSpc>
              <a:buNone/>
            </a:pPr>
            <a:r>
              <a:rPr lang="en-US" smtClean="0"/>
              <a:t>BGP Route Selection Process</a:t>
            </a:r>
          </a:p>
          <a:p>
            <a:pPr marL="457200" indent="-457200">
              <a:lnSpc>
                <a:spcPct val="120000"/>
              </a:lnSpc>
              <a:buFont typeface="+mj-lt"/>
              <a:buAutoNum type="arabicPeriod"/>
            </a:pPr>
            <a:r>
              <a:rPr lang="en-US" smtClean="0"/>
              <a:t>Prefer highest Weight</a:t>
            </a:r>
          </a:p>
          <a:p>
            <a:pPr marL="457200" indent="-457200">
              <a:lnSpc>
                <a:spcPct val="120000"/>
              </a:lnSpc>
              <a:buFont typeface="+mj-lt"/>
              <a:buAutoNum type="arabicPeriod"/>
            </a:pPr>
            <a:r>
              <a:rPr lang="en-US" smtClean="0"/>
              <a:t>Prefer highest LOCAL_PREF</a:t>
            </a:r>
          </a:p>
          <a:p>
            <a:pPr marL="457200" indent="-457200">
              <a:lnSpc>
                <a:spcPct val="120000"/>
              </a:lnSpc>
              <a:buFont typeface="+mj-lt"/>
              <a:buAutoNum type="arabicPeriod"/>
            </a:pPr>
            <a:r>
              <a:rPr lang="en-US" smtClean="0"/>
              <a:t>Prefer locally generated routes</a:t>
            </a:r>
          </a:p>
          <a:p>
            <a:pPr marL="457200" indent="-457200">
              <a:lnSpc>
                <a:spcPct val="120000"/>
              </a:lnSpc>
              <a:buFont typeface="+mj-lt"/>
              <a:buAutoNum type="arabicPeriod"/>
            </a:pPr>
            <a:r>
              <a:rPr lang="en-US" smtClean="0"/>
              <a:t>Prefer shortest AS_PATH</a:t>
            </a:r>
          </a:p>
          <a:p>
            <a:pPr marL="457200" indent="-457200">
              <a:lnSpc>
                <a:spcPct val="120000"/>
              </a:lnSpc>
              <a:buFont typeface="+mj-lt"/>
              <a:buAutoNum type="arabicPeriod"/>
            </a:pPr>
            <a:r>
              <a:rPr lang="en-US" smtClean="0"/>
              <a:t>Prefer lowest ORIGIN (IGP &lt; EGP &lt; incomplete)</a:t>
            </a:r>
          </a:p>
          <a:p>
            <a:pPr marL="457200" indent="-457200">
              <a:lnSpc>
                <a:spcPct val="120000"/>
              </a:lnSpc>
              <a:buFont typeface="+mj-lt"/>
              <a:buAutoNum type="arabicPeriod"/>
            </a:pPr>
            <a:r>
              <a:rPr lang="en-US" smtClean="0"/>
              <a:t>Prefer lowest MED</a:t>
            </a:r>
          </a:p>
          <a:p>
            <a:pPr marL="457200" indent="-457200">
              <a:lnSpc>
                <a:spcPct val="120000"/>
              </a:lnSpc>
              <a:buFont typeface="+mj-lt"/>
              <a:buAutoNum type="arabicPeriod"/>
            </a:pPr>
            <a:r>
              <a:rPr lang="en-US" smtClean="0"/>
              <a:t>Prefer EBGP over IBGP</a:t>
            </a:r>
          </a:p>
          <a:p>
            <a:pPr marL="457200" indent="-457200">
              <a:lnSpc>
                <a:spcPct val="120000"/>
              </a:lnSpc>
              <a:buFont typeface="+mj-lt"/>
              <a:buAutoNum type="arabicPeriod"/>
            </a:pPr>
            <a:r>
              <a:rPr lang="en-US" smtClean="0"/>
              <a:t>Prefer routes through closest IGP neighbor</a:t>
            </a:r>
          </a:p>
          <a:p>
            <a:pPr marL="457200" indent="-457200">
              <a:lnSpc>
                <a:spcPct val="120000"/>
              </a:lnSpc>
              <a:buFont typeface="+mj-lt"/>
              <a:buAutoNum type="arabicPeriod"/>
            </a:pPr>
            <a:r>
              <a:rPr lang="en-US" smtClean="0"/>
              <a:t>Prefer routes with lowest BGP router ID</a:t>
            </a:r>
          </a:p>
          <a:p>
            <a:pPr marL="457200" indent="-457200">
              <a:lnSpc>
                <a:spcPct val="120000"/>
              </a:lnSpc>
              <a:buFont typeface="+mj-lt"/>
              <a:buAutoNum type="arabicPeriod"/>
            </a:pPr>
            <a:r>
              <a:rPr lang="en-US" smtClean="0"/>
              <a:t>Prefer routes with lowest neighbor IP address</a:t>
            </a:r>
          </a:p>
          <a:p>
            <a:pPr>
              <a:lnSpc>
                <a:spcPct val="120000"/>
              </a:lnSpc>
            </a:pP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Comparing IGPs with BGP</a:t>
            </a:r>
            <a:endParaRPr lang="en-US" dirty="0"/>
          </a:p>
        </p:txBody>
      </p:sp>
      <p:graphicFrame>
        <p:nvGraphicFramePr>
          <p:cNvPr id="6" name="Table Placeholder 5"/>
          <p:cNvGraphicFramePr>
            <a:graphicFrameLocks noGrp="1"/>
          </p:cNvGraphicFramePr>
          <p:nvPr>
            <p:ph type="tbl" idx="1"/>
          </p:nvPr>
        </p:nvGraphicFramePr>
        <p:xfrm>
          <a:off x="355600" y="1257300"/>
          <a:ext cx="8316915" cy="4998568"/>
        </p:xfrm>
        <a:graphic>
          <a:graphicData uri="http://schemas.openxmlformats.org/drawingml/2006/table">
            <a:tbl>
              <a:tblPr firstRow="1" bandRow="1">
                <a:tableStyleId>{5C22544A-7EE6-4342-B048-85BDC9FD1C3A}</a:tableStyleId>
              </a:tblPr>
              <a:tblGrid>
                <a:gridCol w="1663383"/>
                <a:gridCol w="1663383"/>
                <a:gridCol w="1663383"/>
                <a:gridCol w="1663383"/>
                <a:gridCol w="1663383"/>
              </a:tblGrid>
              <a:tr h="925172">
                <a:tc>
                  <a:txBody>
                    <a:bodyPr/>
                    <a:lstStyle/>
                    <a:p>
                      <a:pPr marL="0" marR="0" algn="ctr">
                        <a:lnSpc>
                          <a:spcPct val="100000"/>
                        </a:lnSpc>
                        <a:spcBef>
                          <a:spcPts val="0"/>
                        </a:spcBef>
                        <a:spcAft>
                          <a:spcPts val="0"/>
                        </a:spcAft>
                      </a:pPr>
                      <a:r>
                        <a:rPr lang="en-US" sz="2000" b="1" kern="1200" dirty="0" smtClean="0">
                          <a:solidFill>
                            <a:schemeClr val="lt1"/>
                          </a:solidFill>
                          <a:latin typeface="+mn-lt"/>
                          <a:ea typeface="+mn-ea"/>
                          <a:cs typeface="+mn-cs"/>
                        </a:rPr>
                        <a:t>Protocol</a:t>
                      </a:r>
                    </a:p>
                  </a:txBody>
                  <a:tcPr marL="68580" marR="68580" marT="0" marB="0" anchor="ctr">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kern="1200" dirty="0" smtClean="0">
                          <a:solidFill>
                            <a:schemeClr val="lt1"/>
                          </a:solidFill>
                          <a:latin typeface="+mn-lt"/>
                          <a:ea typeface="+mn-ea"/>
                          <a:cs typeface="+mn-cs"/>
                        </a:rPr>
                        <a:t>Interior or Exterior</a:t>
                      </a:r>
                    </a:p>
                  </a:txBody>
                  <a:tcPr marL="68580" marR="68580" marT="0" marB="0" anchor="ctr">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kern="1200" dirty="0" smtClean="0">
                          <a:solidFill>
                            <a:schemeClr val="lt1"/>
                          </a:solidFill>
                          <a:latin typeface="+mn-lt"/>
                          <a:ea typeface="+mn-ea"/>
                          <a:cs typeface="+mn-cs"/>
                        </a:rPr>
                        <a:t>Type</a:t>
                      </a:r>
                    </a:p>
                  </a:txBody>
                  <a:tcPr marL="68580" marR="68580" marT="0" marB="0" anchor="ctr">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kern="1200" dirty="0" smtClean="0">
                          <a:solidFill>
                            <a:schemeClr val="lt1"/>
                          </a:solidFill>
                          <a:latin typeface="+mn-lt"/>
                          <a:ea typeface="+mn-ea"/>
                          <a:cs typeface="+mn-cs"/>
                        </a:rPr>
                        <a:t>Hierarchy Required?</a:t>
                      </a:r>
                    </a:p>
                  </a:txBody>
                  <a:tcPr marL="68580" marR="68580" marT="0" marB="0" anchor="ctr">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kern="1200" dirty="0" smtClean="0">
                          <a:solidFill>
                            <a:schemeClr val="lt1"/>
                          </a:solidFill>
                          <a:latin typeface="+mn-lt"/>
                          <a:ea typeface="+mn-ea"/>
                          <a:cs typeface="+mn-cs"/>
                        </a:rPr>
                        <a:t>Metric</a:t>
                      </a:r>
                    </a:p>
                  </a:txBody>
                  <a:tcPr marL="68580" marR="68580" marT="0" marB="0" anchor="ctr">
                    <a:lnB w="12700" cap="flat" cmpd="sng" algn="ctr">
                      <a:noFill/>
                      <a:prstDash val="solid"/>
                      <a:round/>
                      <a:headEnd type="none" w="med" len="med"/>
                      <a:tailEnd type="none" w="med" len="med"/>
                    </a:lnB>
                  </a:tcPr>
                </a:tc>
              </a:tr>
              <a:tr h="656860">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RIP</a:t>
                      </a:r>
                    </a:p>
                  </a:txBody>
                  <a:tcPr marL="68580" marR="68580" marT="0" marB="0" anchor="ctr">
                    <a:lnT w="12700" cmpd="sng">
                      <a:noFill/>
                    </a:lnT>
                    <a:lnB w="12700" cmpd="sng">
                      <a:noFill/>
                    </a:lnB>
                  </a:tcPr>
                </a:tc>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Interior</a:t>
                      </a:r>
                    </a:p>
                  </a:txBody>
                  <a:tcPr marL="68580" marR="68580" marT="0" marB="0" anchor="ctr">
                    <a:lnT w="12700" cmpd="sng">
                      <a:noFill/>
                    </a:lnT>
                    <a:lnB w="12700" cmpd="sng">
                      <a:noFill/>
                    </a:lnB>
                  </a:tcPr>
                </a:tc>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Distance vector</a:t>
                      </a:r>
                    </a:p>
                  </a:txBody>
                  <a:tcPr marL="68580" marR="68580" marT="0" marB="0" anchor="ctr">
                    <a:lnT w="12700" cmpd="sng">
                      <a:noFill/>
                    </a:lnT>
                    <a:lnB w="12700" cmpd="sng">
                      <a:noFill/>
                    </a:lnB>
                  </a:tcPr>
                </a:tc>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No</a:t>
                      </a:r>
                    </a:p>
                  </a:txBody>
                  <a:tcPr marL="68580" marR="68580" marT="0" marB="0" anchor="ctr">
                    <a:lnT w="12700" cmpd="sng">
                      <a:noFill/>
                    </a:lnT>
                    <a:lnB w="12700" cmpd="sng">
                      <a:noFill/>
                    </a:lnB>
                  </a:tcPr>
                </a:tc>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Hop count</a:t>
                      </a:r>
                    </a:p>
                  </a:txBody>
                  <a:tcPr marL="68580" marR="68580" marT="0" marB="0" anchor="ctr">
                    <a:lnT w="12700" cmpd="sng">
                      <a:noFill/>
                    </a:lnT>
                    <a:lnB w="12700" cmpd="sng">
                      <a:noFill/>
                    </a:lnB>
                  </a:tcPr>
                </a:tc>
              </a:tr>
              <a:tr h="656860">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OSPF</a:t>
                      </a:r>
                    </a:p>
                  </a:txBody>
                  <a:tcPr marL="68580" marR="68580" marT="0" marB="0" anchor="ctr">
                    <a:lnT w="12700" cmpd="sng">
                      <a:noFill/>
                    </a:lnT>
                    <a:lnB w="12700" cmpd="sng">
                      <a:noFill/>
                    </a:lnB>
                  </a:tcPr>
                </a:tc>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Interior</a:t>
                      </a:r>
                    </a:p>
                  </a:txBody>
                  <a:tcPr marL="68580" marR="68580" marT="0" marB="0" anchor="ctr">
                    <a:lnT w="12700" cmpd="sng">
                      <a:noFill/>
                    </a:lnT>
                    <a:lnB w="12700" cmpd="sng">
                      <a:noFill/>
                    </a:lnB>
                  </a:tcPr>
                </a:tc>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Link state</a:t>
                      </a:r>
                    </a:p>
                  </a:txBody>
                  <a:tcPr marL="68580" marR="68580" marT="0" marB="0" anchor="ctr">
                    <a:lnT w="12700" cmpd="sng">
                      <a:noFill/>
                    </a:lnT>
                    <a:lnB w="12700" cmpd="sng">
                      <a:noFill/>
                    </a:lnB>
                  </a:tcPr>
                </a:tc>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Yes</a:t>
                      </a:r>
                    </a:p>
                  </a:txBody>
                  <a:tcPr marL="68580" marR="68580" marT="0" marB="0" anchor="ctr">
                    <a:lnT w="12700" cmpd="sng">
                      <a:noFill/>
                    </a:lnT>
                    <a:lnB w="12700" cmpd="sng">
                      <a:noFill/>
                    </a:lnB>
                  </a:tcPr>
                </a:tc>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Cost</a:t>
                      </a:r>
                    </a:p>
                  </a:txBody>
                  <a:tcPr marL="68580" marR="68580" marT="0" marB="0" anchor="ctr">
                    <a:lnT w="12700" cmpd="sng">
                      <a:noFill/>
                    </a:lnT>
                    <a:lnB w="12700" cmpd="sng">
                      <a:noFill/>
                    </a:lnB>
                  </a:tcPr>
                </a:tc>
              </a:tr>
              <a:tr h="656860">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IS-IS</a:t>
                      </a:r>
                    </a:p>
                  </a:txBody>
                  <a:tcPr marL="68580" marR="68580" marT="0" marB="0" anchor="ctr">
                    <a:lnT w="12700" cmpd="sng">
                      <a:noFill/>
                    </a:lnT>
                  </a:tcPr>
                </a:tc>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Interior</a:t>
                      </a:r>
                    </a:p>
                  </a:txBody>
                  <a:tcPr marL="68580" marR="68580" marT="0" marB="0" anchor="ctr">
                    <a:lnT w="12700" cmpd="sng">
                      <a:noFill/>
                    </a:lnT>
                  </a:tcPr>
                </a:tc>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Link state</a:t>
                      </a:r>
                    </a:p>
                  </a:txBody>
                  <a:tcPr marL="68580" marR="68580" marT="0" marB="0" anchor="ctr">
                    <a:lnT w="12700" cmpd="sng">
                      <a:noFill/>
                    </a:lnT>
                  </a:tcPr>
                </a:tc>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Yes</a:t>
                      </a:r>
                    </a:p>
                  </a:txBody>
                  <a:tcPr marL="68580" marR="68580" marT="0" marB="0" anchor="ctr">
                    <a:lnT w="12700" cmpd="sng">
                      <a:noFill/>
                    </a:lnT>
                  </a:tcPr>
                </a:tc>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Metric</a:t>
                      </a:r>
                    </a:p>
                  </a:txBody>
                  <a:tcPr marL="68580" marR="68580" marT="0" marB="0" anchor="ctr">
                    <a:lnT w="12700" cmpd="sng">
                      <a:noFill/>
                    </a:lnT>
                  </a:tcPr>
                </a:tc>
              </a:tr>
              <a:tr h="914248">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EIGRP</a:t>
                      </a:r>
                    </a:p>
                  </a:txBody>
                  <a:tcPr marL="68580" marR="68580" marT="0" marB="0" anchor="ctr"/>
                </a:tc>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Interior</a:t>
                      </a:r>
                    </a:p>
                  </a:txBody>
                  <a:tcPr marL="68580" marR="68580" marT="0" marB="0" anchor="ctr"/>
                </a:tc>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Advanced </a:t>
                      </a:r>
                    </a:p>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distance vector</a:t>
                      </a:r>
                    </a:p>
                  </a:txBody>
                  <a:tcPr marL="68580" marR="68580" marT="0" marB="0" anchor="ctr"/>
                </a:tc>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No</a:t>
                      </a:r>
                    </a:p>
                  </a:txBody>
                  <a:tcPr marL="68580" marR="68580" marT="0" marB="0" anchor="ctr"/>
                </a:tc>
                <a:tc>
                  <a:txBody>
                    <a:bodyPr/>
                    <a:lstStyle/>
                    <a:p>
                      <a:pPr marL="0" marR="0" lvl="0" algn="ctr" defTabSz="914400" rtl="0" eaLnBrk="1" latinLnBrk="0" hangingPunct="1">
                        <a:lnSpc>
                          <a:spcPct val="100000"/>
                        </a:lnSpc>
                        <a:spcBef>
                          <a:spcPts val="300"/>
                        </a:spcBef>
                        <a:spcAft>
                          <a:spcPts val="0"/>
                        </a:spcAft>
                        <a:defRPr/>
                      </a:pPr>
                      <a:r>
                        <a:rPr lang="en-US" sz="1800" kern="1200" dirty="0" smtClean="0">
                          <a:solidFill>
                            <a:schemeClr val="dk1"/>
                          </a:solidFill>
                          <a:latin typeface="+mn-lt"/>
                          <a:ea typeface="+mn-ea"/>
                          <a:cs typeface="+mn-cs"/>
                        </a:rPr>
                        <a:t>Composite</a:t>
                      </a:r>
                    </a:p>
                  </a:txBody>
                  <a:tcPr marL="68580" marR="68580" marT="0" marB="0" anchor="ctr"/>
                </a:tc>
              </a:tr>
              <a:tr h="148860">
                <a:tc gridSpan="5">
                  <a:txBody>
                    <a:bodyPr/>
                    <a:lstStyle/>
                    <a:p>
                      <a:pPr marL="0" marR="0" lvl="0" algn="ctr" defTabSz="914400" rtl="0" eaLnBrk="1" latinLnBrk="0" hangingPunct="1">
                        <a:lnSpc>
                          <a:spcPct val="100000"/>
                        </a:lnSpc>
                        <a:spcBef>
                          <a:spcPts val="300"/>
                        </a:spcBef>
                        <a:spcAft>
                          <a:spcPts val="0"/>
                        </a:spcAft>
                        <a:defRPr/>
                      </a:pPr>
                      <a:endParaRPr lang="en-US" sz="1800" kern="1200" dirty="0" smtClean="0">
                        <a:solidFill>
                          <a:schemeClr val="dk1"/>
                        </a:solidFill>
                        <a:latin typeface="+mn-lt"/>
                        <a:ea typeface="+mn-ea"/>
                        <a:cs typeface="+mn-cs"/>
                      </a:endParaRPr>
                    </a:p>
                  </a:txBody>
                  <a:tcPr marL="68580" marR="68580" marT="0" marB="0" anchor="ctr">
                    <a:solidFill>
                      <a:schemeClr val="bg1"/>
                    </a:solidFill>
                  </a:tcPr>
                </a:tc>
                <a:tc hMerge="1">
                  <a:txBody>
                    <a:bodyPr/>
                    <a:lstStyle/>
                    <a:p>
                      <a:pPr marL="0" marR="0" lvl="0" algn="ctr" defTabSz="914400" rtl="0" eaLnBrk="1" latinLnBrk="0" hangingPunct="1">
                        <a:lnSpc>
                          <a:spcPct val="100000"/>
                        </a:lnSpc>
                        <a:spcBef>
                          <a:spcPts val="300"/>
                        </a:spcBef>
                        <a:spcAft>
                          <a:spcPts val="0"/>
                        </a:spcAft>
                        <a:defRPr/>
                      </a:pPr>
                      <a:endParaRPr lang="en-US" sz="1400" kern="1200" dirty="0" smtClean="0">
                        <a:solidFill>
                          <a:schemeClr val="dk1"/>
                        </a:solidFill>
                        <a:latin typeface="+mn-lt"/>
                        <a:ea typeface="+mn-ea"/>
                        <a:cs typeface="+mn-cs"/>
                      </a:endParaRPr>
                    </a:p>
                  </a:txBody>
                  <a:tcPr marL="68580" marR="68580" marT="0" marB="0" anchor="ctr"/>
                </a:tc>
                <a:tc hMerge="1">
                  <a:txBody>
                    <a:bodyPr/>
                    <a:lstStyle/>
                    <a:p>
                      <a:pPr marL="0" marR="0" lvl="0" algn="ctr" defTabSz="914400" rtl="0" eaLnBrk="1" latinLnBrk="0" hangingPunct="1">
                        <a:lnSpc>
                          <a:spcPct val="100000"/>
                        </a:lnSpc>
                        <a:spcBef>
                          <a:spcPts val="300"/>
                        </a:spcBef>
                        <a:spcAft>
                          <a:spcPts val="0"/>
                        </a:spcAft>
                        <a:defRPr/>
                      </a:pPr>
                      <a:endParaRPr lang="en-US" sz="1400" kern="1200" dirty="0" smtClean="0">
                        <a:solidFill>
                          <a:schemeClr val="dk1"/>
                        </a:solidFill>
                        <a:latin typeface="+mn-lt"/>
                        <a:ea typeface="+mn-ea"/>
                        <a:cs typeface="+mn-cs"/>
                      </a:endParaRPr>
                    </a:p>
                  </a:txBody>
                  <a:tcPr marL="68580" marR="68580" marT="0" marB="0" anchor="ctr"/>
                </a:tc>
                <a:tc hMerge="1">
                  <a:txBody>
                    <a:bodyPr/>
                    <a:lstStyle/>
                    <a:p>
                      <a:pPr marL="0" marR="0" lvl="0" algn="ctr" defTabSz="914400" rtl="0" eaLnBrk="1" latinLnBrk="0" hangingPunct="1">
                        <a:lnSpc>
                          <a:spcPct val="100000"/>
                        </a:lnSpc>
                        <a:spcBef>
                          <a:spcPts val="300"/>
                        </a:spcBef>
                        <a:spcAft>
                          <a:spcPts val="0"/>
                        </a:spcAft>
                        <a:defRPr/>
                      </a:pPr>
                      <a:endParaRPr lang="en-US" sz="1400" kern="1200" dirty="0" smtClean="0">
                        <a:solidFill>
                          <a:schemeClr val="dk1"/>
                        </a:solidFill>
                        <a:latin typeface="+mn-lt"/>
                        <a:ea typeface="+mn-ea"/>
                        <a:cs typeface="+mn-cs"/>
                      </a:endParaRPr>
                    </a:p>
                  </a:txBody>
                  <a:tcPr marL="68580" marR="68580" marT="0" marB="0" anchor="ctr"/>
                </a:tc>
                <a:tc hMerge="1">
                  <a:txBody>
                    <a:bodyPr/>
                    <a:lstStyle/>
                    <a:p>
                      <a:pPr marL="0" marR="0" lvl="0" algn="ctr" defTabSz="914400" rtl="0" eaLnBrk="1" latinLnBrk="0" hangingPunct="1">
                        <a:lnSpc>
                          <a:spcPct val="100000"/>
                        </a:lnSpc>
                        <a:spcBef>
                          <a:spcPts val="300"/>
                        </a:spcBef>
                        <a:spcAft>
                          <a:spcPts val="0"/>
                        </a:spcAft>
                        <a:defRPr/>
                      </a:pPr>
                      <a:endParaRPr lang="en-US" sz="1400" kern="1200" dirty="0" smtClean="0">
                        <a:solidFill>
                          <a:schemeClr val="dk1"/>
                        </a:solidFill>
                        <a:latin typeface="+mn-lt"/>
                        <a:ea typeface="+mn-ea"/>
                        <a:cs typeface="+mn-cs"/>
                      </a:endParaRPr>
                    </a:p>
                  </a:txBody>
                  <a:tcPr marL="68580" marR="68580" marT="0" marB="0" anchor="ctr"/>
                </a:tc>
              </a:tr>
              <a:tr h="914248">
                <a:tc>
                  <a:txBody>
                    <a:bodyPr/>
                    <a:lstStyle/>
                    <a:p>
                      <a:pPr marL="0" marR="0" lvl="0" algn="ctr" defTabSz="914400" rtl="0" eaLnBrk="1" latinLnBrk="0" hangingPunct="1">
                        <a:lnSpc>
                          <a:spcPct val="100000"/>
                        </a:lnSpc>
                        <a:spcBef>
                          <a:spcPts val="300"/>
                        </a:spcBef>
                        <a:spcAft>
                          <a:spcPts val="0"/>
                        </a:spcAft>
                        <a:defRPr/>
                      </a:pPr>
                      <a:r>
                        <a:rPr lang="en-US" sz="1800" b="1" kern="1200" dirty="0" smtClean="0">
                          <a:solidFill>
                            <a:schemeClr val="dk1"/>
                          </a:solidFill>
                          <a:latin typeface="+mn-lt"/>
                          <a:ea typeface="+mn-ea"/>
                          <a:cs typeface="+mn-cs"/>
                        </a:rPr>
                        <a:t>BGP</a:t>
                      </a:r>
                    </a:p>
                  </a:txBody>
                  <a:tcPr marL="68580" marR="68580" marT="0" marB="0" anchor="ctr"/>
                </a:tc>
                <a:tc>
                  <a:txBody>
                    <a:bodyPr/>
                    <a:lstStyle/>
                    <a:p>
                      <a:pPr marL="0" marR="0" lvl="0" algn="ctr" defTabSz="914400" rtl="0" eaLnBrk="1" latinLnBrk="0" hangingPunct="1">
                        <a:lnSpc>
                          <a:spcPct val="100000"/>
                        </a:lnSpc>
                        <a:spcBef>
                          <a:spcPts val="300"/>
                        </a:spcBef>
                        <a:spcAft>
                          <a:spcPts val="0"/>
                        </a:spcAft>
                        <a:defRPr/>
                      </a:pPr>
                      <a:r>
                        <a:rPr lang="en-US" sz="1800" b="1" kern="1200" dirty="0" smtClean="0">
                          <a:solidFill>
                            <a:schemeClr val="dk1"/>
                          </a:solidFill>
                          <a:latin typeface="+mn-lt"/>
                          <a:ea typeface="+mn-ea"/>
                          <a:cs typeface="+mn-cs"/>
                        </a:rPr>
                        <a:t>Exterior</a:t>
                      </a:r>
                    </a:p>
                  </a:txBody>
                  <a:tcPr marL="68580" marR="68580" marT="0" marB="0" anchor="ctr"/>
                </a:tc>
                <a:tc>
                  <a:txBody>
                    <a:bodyPr/>
                    <a:lstStyle/>
                    <a:p>
                      <a:pPr marL="0" marR="0" lvl="0" algn="ctr" defTabSz="914400" rtl="0" eaLnBrk="1" latinLnBrk="0" hangingPunct="1">
                        <a:lnSpc>
                          <a:spcPct val="100000"/>
                        </a:lnSpc>
                        <a:spcBef>
                          <a:spcPts val="300"/>
                        </a:spcBef>
                        <a:spcAft>
                          <a:spcPts val="0"/>
                        </a:spcAft>
                        <a:defRPr/>
                      </a:pPr>
                      <a:r>
                        <a:rPr lang="en-US" sz="1800" b="1" kern="1200" dirty="0" smtClean="0">
                          <a:solidFill>
                            <a:schemeClr val="dk1"/>
                          </a:solidFill>
                          <a:latin typeface="+mn-lt"/>
                          <a:ea typeface="+mn-ea"/>
                          <a:cs typeface="+mn-cs"/>
                        </a:rPr>
                        <a:t>Path vector</a:t>
                      </a:r>
                    </a:p>
                  </a:txBody>
                  <a:tcPr marL="68580" marR="68580" marT="0" marB="0" anchor="ctr"/>
                </a:tc>
                <a:tc>
                  <a:txBody>
                    <a:bodyPr/>
                    <a:lstStyle/>
                    <a:p>
                      <a:pPr marL="0" marR="0" lvl="0" algn="ctr" defTabSz="914400" rtl="0" eaLnBrk="1" latinLnBrk="0" hangingPunct="1">
                        <a:lnSpc>
                          <a:spcPct val="100000"/>
                        </a:lnSpc>
                        <a:spcBef>
                          <a:spcPts val="300"/>
                        </a:spcBef>
                        <a:spcAft>
                          <a:spcPts val="0"/>
                        </a:spcAft>
                        <a:defRPr/>
                      </a:pPr>
                      <a:r>
                        <a:rPr lang="en-US" sz="1800" b="1" kern="1200" dirty="0" smtClean="0">
                          <a:solidFill>
                            <a:schemeClr val="dk1"/>
                          </a:solidFill>
                          <a:latin typeface="+mn-lt"/>
                          <a:ea typeface="+mn-ea"/>
                          <a:cs typeface="+mn-cs"/>
                        </a:rPr>
                        <a:t>No</a:t>
                      </a:r>
                    </a:p>
                  </a:txBody>
                  <a:tcPr marL="68580" marR="68580" marT="0" marB="0" anchor="ctr"/>
                </a:tc>
                <a:tc>
                  <a:txBody>
                    <a:bodyPr/>
                    <a:lstStyle/>
                    <a:p>
                      <a:pPr marL="0" marR="0" lvl="0" algn="ctr" defTabSz="914400" rtl="0" eaLnBrk="1" latinLnBrk="0" hangingPunct="1">
                        <a:lnSpc>
                          <a:spcPct val="100000"/>
                        </a:lnSpc>
                        <a:spcBef>
                          <a:spcPts val="300"/>
                        </a:spcBef>
                        <a:spcAft>
                          <a:spcPts val="0"/>
                        </a:spcAft>
                        <a:defRPr/>
                      </a:pPr>
                      <a:r>
                        <a:rPr lang="en-US" sz="1800" b="1" kern="1200" dirty="0" smtClean="0">
                          <a:solidFill>
                            <a:schemeClr val="dk1"/>
                          </a:solidFill>
                          <a:latin typeface="+mn-lt"/>
                          <a:ea typeface="+mn-ea"/>
                          <a:cs typeface="+mn-cs"/>
                        </a:rPr>
                        <a:t>Path vectors (attributes)</a:t>
                      </a:r>
                    </a:p>
                  </a:txBody>
                  <a:tcPr marL="68580" marR="68580" marT="0" marB="0" anchor="ctr"/>
                </a:tc>
              </a:tr>
            </a:tbl>
          </a:graphicData>
        </a:graphic>
      </p:graphicFrame>
    </p:spTree>
  </p:cSld>
  <p:clrMapOvr>
    <a:masterClrMapping/>
  </p:clrMapOvr>
  <p:transition/>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Setting Default Local Preference Example</a:t>
            </a:r>
            <a:endParaRPr lang="en-US" dirty="0"/>
          </a:p>
        </p:txBody>
      </p:sp>
      <p:sp>
        <p:nvSpPr>
          <p:cNvPr id="13" name="Content Placeholder 12"/>
          <p:cNvSpPr>
            <a:spLocks noGrp="1"/>
          </p:cNvSpPr>
          <p:nvPr>
            <p:ph idx="1"/>
          </p:nvPr>
        </p:nvSpPr>
        <p:spPr/>
        <p:txBody>
          <a:bodyPr/>
          <a:lstStyle/>
          <a:p>
            <a:r>
              <a:rPr lang="en-US" smtClean="0"/>
              <a:t>Change the default local preference for outgoing routes.</a:t>
            </a:r>
            <a:endParaRPr lang="en-US" dirty="0"/>
          </a:p>
        </p:txBody>
      </p:sp>
      <p:sp>
        <p:nvSpPr>
          <p:cNvPr id="14" name="Text Placeholder 13"/>
          <p:cNvSpPr>
            <a:spLocks noGrp="1"/>
          </p:cNvSpPr>
          <p:nvPr>
            <p:ph type="body" sz="quarter" idx="10"/>
          </p:nvPr>
        </p:nvSpPr>
        <p:spPr/>
        <p:txBody>
          <a:bodyPr/>
          <a:lstStyle/>
          <a:p>
            <a:r>
              <a:rPr lang="en-US" smtClean="0"/>
              <a:t>Router(config-router)#</a:t>
            </a:r>
            <a:endParaRPr lang="en-US" dirty="0"/>
          </a:p>
        </p:txBody>
      </p:sp>
      <p:sp>
        <p:nvSpPr>
          <p:cNvPr id="15" name="Text Placeholder 14"/>
          <p:cNvSpPr>
            <a:spLocks noGrp="1"/>
          </p:cNvSpPr>
          <p:nvPr>
            <p:ph type="body" sz="quarter" idx="11"/>
          </p:nvPr>
        </p:nvSpPr>
        <p:spPr/>
        <p:txBody>
          <a:bodyPr/>
          <a:lstStyle/>
          <a:p>
            <a:pPr lvl="0"/>
            <a:r>
              <a:rPr lang="en-US" smtClean="0"/>
              <a:t>bgp default local-preference </a:t>
            </a:r>
            <a:r>
              <a:rPr lang="en-US" b="0" i="1" smtClean="0"/>
              <a:t>number</a:t>
            </a:r>
            <a:endParaRPr lang="en-US" b="0" i="1" dirty="0" smtClean="0"/>
          </a:p>
        </p:txBody>
      </p:sp>
      <p:sp>
        <p:nvSpPr>
          <p:cNvPr id="7" name="Content Placeholder 6"/>
          <p:cNvSpPr>
            <a:spLocks noGrp="1"/>
          </p:cNvSpPr>
          <p:nvPr>
            <p:ph idx="12"/>
          </p:nvPr>
        </p:nvSpPr>
        <p:spPr/>
        <p:txBody>
          <a:bodyPr>
            <a:noAutofit/>
          </a:bodyPr>
          <a:lstStyle/>
          <a:p>
            <a:r>
              <a:rPr lang="en-US" sz="2000" smtClean="0"/>
              <a:t>The local preference attribute applies a degree of preference to a route during the BGP best path selection process. </a:t>
            </a:r>
          </a:p>
          <a:p>
            <a:pPr lvl="1"/>
            <a:r>
              <a:rPr lang="en-US" sz="1800" smtClean="0"/>
              <a:t>The attribute is exchanged only between iBGP peers. </a:t>
            </a:r>
          </a:p>
          <a:p>
            <a:pPr lvl="1"/>
            <a:r>
              <a:rPr lang="en-US" sz="1800" smtClean="0"/>
              <a:t>The route with the highest local preference is preferred. </a:t>
            </a:r>
          </a:p>
          <a:p>
            <a:r>
              <a:rPr lang="en-US" sz="2000" smtClean="0"/>
              <a:t>The </a:t>
            </a:r>
            <a:r>
              <a:rPr lang="en-US" sz="2000" i="1" smtClean="0">
                <a:latin typeface="Courier New" pitchFamily="49" charset="0"/>
                <a:cs typeface="Courier New" pitchFamily="49" charset="0"/>
              </a:rPr>
              <a:t>number</a:t>
            </a:r>
            <a:r>
              <a:rPr lang="en-US" sz="2000" smtClean="0"/>
              <a:t> is the local preference value from 0 to 4294967295. </a:t>
            </a:r>
          </a:p>
          <a:p>
            <a:pPr lvl="1"/>
            <a:r>
              <a:rPr lang="en-US" sz="1800" smtClean="0"/>
              <a:t>Cisco IOS software applies a local preference value of 100.</a:t>
            </a:r>
          </a:p>
          <a:p>
            <a:r>
              <a:rPr lang="en-US" sz="2000" smtClean="0"/>
              <a:t>Note: </a:t>
            </a:r>
            <a:r>
              <a:rPr lang="en-US" sz="1800" smtClean="0"/>
              <a:t>The local preference assigned with the </a:t>
            </a:r>
            <a:r>
              <a:rPr lang="en-US" sz="1800" b="1" smtClean="0">
                <a:latin typeface="Courier New" pitchFamily="49" charset="0"/>
                <a:cs typeface="Courier New" pitchFamily="49" charset="0"/>
              </a:rPr>
              <a:t>set local-preference route-map </a:t>
            </a:r>
            <a:r>
              <a:rPr lang="en-US" sz="1800" smtClean="0"/>
              <a:t>command override the weights assigned using this command. </a:t>
            </a:r>
            <a:endParaRPr lang="en-US" sz="1800"/>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Setting Default Local Preference Example</a:t>
            </a:r>
            <a:endParaRPr lang="en-US" dirty="0"/>
          </a:p>
        </p:txBody>
      </p:sp>
      <p:sp>
        <p:nvSpPr>
          <p:cNvPr id="7" name="Content Placeholder 6"/>
          <p:cNvSpPr>
            <a:spLocks noGrp="1"/>
          </p:cNvSpPr>
          <p:nvPr>
            <p:ph idx="11"/>
          </p:nvPr>
        </p:nvSpPr>
        <p:spPr/>
        <p:txBody>
          <a:bodyPr/>
          <a:lstStyle/>
          <a:p>
            <a:r>
              <a:rPr lang="en-US" smtClean="0"/>
              <a:t>The BGP routing policy in this example dictates that:</a:t>
            </a:r>
          </a:p>
          <a:p>
            <a:pPr lvl="1"/>
            <a:r>
              <a:rPr lang="en-US" smtClean="0"/>
              <a:t>The default local preference for all routes on R1 should be set to 200.</a:t>
            </a:r>
          </a:p>
          <a:p>
            <a:pPr lvl="1"/>
            <a:r>
              <a:rPr lang="en-US" smtClean="0"/>
              <a:t>The default local preference for all routes on R2 should be set to 500.</a:t>
            </a:r>
            <a:endParaRPr lang="en-US" dirty="0" smtClean="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16" name="Picture 2"/>
          <p:cNvPicPr>
            <a:picLocks noGrp="1" noChangeAspect="1" noChangeArrowheads="1"/>
          </p:cNvPicPr>
          <p:nvPr>
            <p:ph sz="quarter" idx="12"/>
          </p:nvPr>
        </p:nvPicPr>
        <p:blipFill>
          <a:blip r:embed="rId3"/>
          <a:stretch>
            <a:fillRect/>
          </a:stretch>
        </p:blipFill>
        <p:spPr>
          <a:xfrm>
            <a:off x="501835" y="990600"/>
            <a:ext cx="8086355" cy="2654300"/>
          </a:xfrm>
        </p:spPr>
      </p:pic>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1983867" y="4513617"/>
            <a:ext cx="3230137" cy="20815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smtClean="0"/>
              <a:t>Setting Default Local Preference Example</a:t>
            </a:r>
            <a:endParaRPr lang="en-US" dirty="0"/>
          </a:p>
        </p:txBody>
      </p:sp>
      <p:sp>
        <p:nvSpPr>
          <p:cNvPr id="7" name="Content Placeholder 6"/>
          <p:cNvSpPr>
            <a:spLocks noGrp="1"/>
          </p:cNvSpPr>
          <p:nvPr>
            <p:ph idx="11"/>
          </p:nvPr>
        </p:nvSpPr>
        <p:spPr>
          <a:xfrm>
            <a:off x="279400" y="5163670"/>
            <a:ext cx="8520354" cy="1260433"/>
          </a:xfrm>
        </p:spPr>
        <p:txBody>
          <a:bodyPr>
            <a:noAutofit/>
          </a:bodyPr>
          <a:lstStyle/>
          <a:p>
            <a:r>
              <a:rPr lang="en-US" sz="2000" smtClean="0"/>
              <a:t>The resulting configuration makes the IBGP routers in AS 65001 send all Internet bound traffic to R2, but the R1 to ISP1 link is underutilized. </a:t>
            </a:r>
          </a:p>
          <a:p>
            <a:pPr lvl="1"/>
            <a:r>
              <a:rPr lang="en-US" sz="1800" smtClean="0"/>
              <a:t>Route maps could be configured to select specific routes to have a higher local preference.</a:t>
            </a:r>
            <a:endParaRPr lang="en-US" sz="1800" dirty="0" smtClean="0"/>
          </a:p>
        </p:txBody>
      </p:sp>
      <p:pic>
        <p:nvPicPr>
          <p:cNvPr id="9218" name="Picture 2"/>
          <p:cNvPicPr>
            <a:picLocks noGrp="1" noChangeAspect="1" noChangeArrowheads="1"/>
          </p:cNvPicPr>
          <p:nvPr>
            <p:ph sz="quarter" idx="12"/>
          </p:nvPr>
        </p:nvPicPr>
        <p:blipFill>
          <a:blip r:embed="rId3"/>
          <a:stretch>
            <a:fillRect/>
          </a:stretch>
        </p:blipFill>
        <p:spPr>
          <a:xfrm>
            <a:off x="519765" y="936798"/>
            <a:ext cx="8086355" cy="2654300"/>
          </a:xfrm>
        </p:spPr>
      </p:pic>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8" name="Text Placeholder 5"/>
          <p:cNvSpPr>
            <a:spLocks/>
          </p:cNvSpPr>
          <p:nvPr/>
        </p:nvSpPr>
        <p:spPr bwMode="auto">
          <a:xfrm>
            <a:off x="261471" y="4286341"/>
            <a:ext cx="5063565" cy="670246"/>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bgp 65001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bgp default local-preference 500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b="1" kern="0" dirty="0" smtClean="0">
              <a:latin typeface="Courier New" pitchFamily="49" charset="0"/>
            </a:endParaRPr>
          </a:p>
        </p:txBody>
      </p:sp>
      <p:sp>
        <p:nvSpPr>
          <p:cNvPr id="14" name="Rectangle 13"/>
          <p:cNvSpPr/>
          <p:nvPr/>
        </p:nvSpPr>
        <p:spPr bwMode="auto">
          <a:xfrm>
            <a:off x="1986956" y="3736095"/>
            <a:ext cx="3230137" cy="20815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5" name="Text Placeholder 5"/>
          <p:cNvSpPr>
            <a:spLocks/>
          </p:cNvSpPr>
          <p:nvPr/>
        </p:nvSpPr>
        <p:spPr bwMode="auto">
          <a:xfrm>
            <a:off x="279400" y="3508171"/>
            <a:ext cx="5038020" cy="670246"/>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bgp 65001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bgp default local-preference 200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b="1" kern="0" dirty="0" smtClean="0">
              <a:latin typeface="Courier New" pitchFamily="49" charset="0"/>
            </a:endParaRPr>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Local Preference and Route Map Example</a:t>
            </a:r>
            <a:endParaRPr lang="en-US" dirty="0"/>
          </a:p>
        </p:txBody>
      </p:sp>
      <p:sp>
        <p:nvSpPr>
          <p:cNvPr id="6" name="Content Placeholder 5"/>
          <p:cNvSpPr>
            <a:spLocks noGrp="1"/>
          </p:cNvSpPr>
          <p:nvPr>
            <p:ph idx="11"/>
          </p:nvPr>
        </p:nvSpPr>
        <p:spPr>
          <a:xfrm>
            <a:off x="279400" y="4123765"/>
            <a:ext cx="8520354" cy="2300340"/>
          </a:xfrm>
        </p:spPr>
        <p:txBody>
          <a:bodyPr/>
          <a:lstStyle/>
          <a:p>
            <a:pPr lvl="0"/>
            <a:r>
              <a:rPr lang="en-US" smtClean="0"/>
              <a:t>The BGP routing policy results in the following:</a:t>
            </a:r>
          </a:p>
          <a:p>
            <a:pPr lvl="1"/>
            <a:r>
              <a:rPr lang="en-US" smtClean="0"/>
              <a:t>All routes have a weight of 0 and a default local preference of 100.</a:t>
            </a:r>
          </a:p>
          <a:p>
            <a:pPr lvl="1"/>
            <a:r>
              <a:rPr lang="en-US" smtClean="0"/>
              <a:t>BGP uses the shortest AS-path to select the best routes as follows:</a:t>
            </a:r>
          </a:p>
          <a:p>
            <a:pPr lvl="2"/>
            <a:r>
              <a:rPr lang="en-US" smtClean="0"/>
              <a:t>For network 172.16.0.0, the shortest AS-path is through ISP1.</a:t>
            </a:r>
          </a:p>
          <a:p>
            <a:pPr lvl="2"/>
            <a:r>
              <a:rPr lang="en-US" smtClean="0"/>
              <a:t>For network 172.24.0.0, the shortest AS-path is through ISP2. </a:t>
            </a:r>
          </a:p>
          <a:p>
            <a:pPr lvl="2"/>
            <a:r>
              <a:rPr lang="en-US" smtClean="0"/>
              <a:t>For network 172.30.0.0, the shortest AS-path is through ISP2. </a:t>
            </a:r>
          </a:p>
        </p:txBody>
      </p:sp>
      <p:pic>
        <p:nvPicPr>
          <p:cNvPr id="12" name="Picture 2"/>
          <p:cNvPicPr>
            <a:picLocks noGrp="1" noChangeAspect="1" noChangeArrowheads="1"/>
          </p:cNvPicPr>
          <p:nvPr>
            <p:ph sz="quarter" idx="12"/>
          </p:nvPr>
        </p:nvPicPr>
        <p:blipFill>
          <a:blip r:embed="rId3"/>
          <a:srcRect/>
          <a:stretch>
            <a:fillRect/>
          </a:stretch>
        </p:blipFill>
        <p:spPr bwMode="auto">
          <a:xfrm>
            <a:off x="1808499" y="990600"/>
            <a:ext cx="5473026"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bwMode="auto">
          <a:xfrm>
            <a:off x="532015" y="4821382"/>
            <a:ext cx="1147156" cy="182880"/>
          </a:xfrm>
          <a:prstGeom prst="rect">
            <a:avLst/>
          </a:prstGeom>
          <a:solidFill>
            <a:srgbClr val="FFFF00"/>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7" name="Rectangle 6"/>
          <p:cNvSpPr/>
          <p:nvPr/>
        </p:nvSpPr>
        <p:spPr bwMode="auto">
          <a:xfrm>
            <a:off x="558256" y="5019998"/>
            <a:ext cx="6985543" cy="19450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564067" y="5267324"/>
            <a:ext cx="5789107" cy="170237"/>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 name="Rectangle 11"/>
          <p:cNvSpPr/>
          <p:nvPr/>
        </p:nvSpPr>
        <p:spPr bwMode="auto">
          <a:xfrm>
            <a:off x="549203" y="5624060"/>
            <a:ext cx="6394522" cy="176665"/>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Local Preference and Route Map Example</a:t>
            </a:r>
            <a:endParaRPr lang="en-US" dirty="0"/>
          </a:p>
        </p:txBody>
      </p:sp>
      <p:sp>
        <p:nvSpPr>
          <p:cNvPr id="16" name="Content Placeholder 15"/>
          <p:cNvSpPr>
            <a:spLocks noGrp="1"/>
          </p:cNvSpPr>
          <p:nvPr>
            <p:ph sz="quarter" idx="11"/>
          </p:nvPr>
        </p:nvSpPr>
        <p:spPr>
          <a:xfrm>
            <a:off x="279400" y="3603812"/>
            <a:ext cx="8520113" cy="2936687"/>
          </a:xfrm>
        </p:spPr>
        <p:txBody>
          <a:bodyPr/>
          <a:lstStyle/>
          <a:p>
            <a:pPr marL="236538" indent="-236538">
              <a:defRPr/>
            </a:pPr>
            <a:r>
              <a:rPr lang="en-US" sz="1300" smtClean="0"/>
              <a:t>R3# </a:t>
            </a:r>
            <a:r>
              <a:rPr lang="en-US" sz="1300" b="1" smtClean="0"/>
              <a:t>show ip bgp</a:t>
            </a:r>
          </a:p>
          <a:p>
            <a:pPr marL="236538" indent="-236538">
              <a:defRPr/>
            </a:pPr>
            <a:r>
              <a:rPr lang="en-US" sz="1300" smtClean="0"/>
              <a:t>BGP table version is 7, local router ID is 192.168.3.3</a:t>
            </a:r>
          </a:p>
          <a:p>
            <a:pPr marL="236538" indent="-236538">
              <a:defRPr/>
            </a:pPr>
            <a:r>
              <a:rPr lang="en-US" sz="1300" smtClean="0"/>
              <a:t>Status codes: s suppressed, d damped, h history, * valid, &gt; best, i - internal,  r RIB-failure, S Stale</a:t>
            </a:r>
          </a:p>
          <a:p>
            <a:pPr marL="236538" indent="-236538">
              <a:defRPr/>
            </a:pPr>
            <a:r>
              <a:rPr lang="en-US" sz="1300" smtClean="0"/>
              <a:t>Origin codes: i - IGP, e - EGP, ? - incomplete</a:t>
            </a:r>
          </a:p>
          <a:p>
            <a:pPr marL="236538" indent="-236538">
              <a:defRPr/>
            </a:pPr>
            <a:r>
              <a:rPr lang="en-US" sz="1300" smtClean="0"/>
              <a:t>Network             Next Hop      Metric LocPrf  Weight Path</a:t>
            </a:r>
          </a:p>
          <a:p>
            <a:pPr marL="236538" indent="-236538">
              <a:defRPr/>
            </a:pPr>
            <a:r>
              <a:rPr lang="en-US" sz="1300" smtClean="0"/>
              <a:t>* i172.16.0.0       172.20.50.1             100       0 65005 65004 65003 i</a:t>
            </a:r>
          </a:p>
          <a:p>
            <a:pPr marL="236538" indent="-236538">
              <a:defRPr/>
            </a:pPr>
            <a:r>
              <a:rPr lang="en-US" sz="1300" smtClean="0"/>
              <a:t>*&gt;i                 192.168.28.1            100       0 65002 65003 i</a:t>
            </a:r>
          </a:p>
          <a:p>
            <a:pPr marL="236538" indent="-236538">
              <a:defRPr/>
            </a:pPr>
            <a:r>
              <a:rPr lang="en-US" sz="1300" smtClean="0"/>
              <a:t>*&gt;i172.24.0.0       172.20.50.1             100       0 65005 i</a:t>
            </a:r>
          </a:p>
          <a:p>
            <a:pPr marL="236538" indent="-236538">
              <a:defRPr/>
            </a:pPr>
            <a:r>
              <a:rPr lang="en-US" sz="1300" smtClean="0"/>
              <a:t>* i                 192.168.28.1            100       0 65002 65003 65004 65005 i</a:t>
            </a:r>
          </a:p>
          <a:p>
            <a:pPr marL="236538" indent="-236538">
              <a:defRPr/>
            </a:pPr>
            <a:r>
              <a:rPr lang="en-US" sz="1300" smtClean="0"/>
              <a:t>*&gt;i172.30.0.0       172.20.50.1             100       0 65005 65004 i</a:t>
            </a:r>
          </a:p>
          <a:p>
            <a:pPr marL="236538" indent="-236538">
              <a:defRPr/>
            </a:pPr>
            <a:r>
              <a:rPr lang="en-US" sz="1300" smtClean="0"/>
              <a:t>* i                 192.168.28.1            100       0 65002 65003 65004i</a:t>
            </a:r>
          </a:p>
        </p:txBody>
      </p:sp>
      <p:grpSp>
        <p:nvGrpSpPr>
          <p:cNvPr id="18" name="Content Placeholder 17"/>
          <p:cNvGrpSpPr>
            <a:grpSpLocks noGrp="1"/>
          </p:cNvGrpSpPr>
          <p:nvPr/>
        </p:nvGrpSpPr>
        <p:grpSpPr>
          <a:xfrm>
            <a:off x="900748" y="1003300"/>
            <a:ext cx="7328848" cy="2439147"/>
            <a:chOff x="1237321" y="874906"/>
            <a:chExt cx="6378962" cy="3094213"/>
          </a:xfrm>
        </p:grpSpPr>
        <p:pic>
          <p:nvPicPr>
            <p:cNvPr id="19" name="Picture 2"/>
            <p:cNvPicPr>
              <a:picLocks noChangeAspect="1" noChangeArrowheads="1"/>
            </p:cNvPicPr>
            <p:nvPr/>
          </p:nvPicPr>
          <p:blipFill>
            <a:blip r:embed="rId3"/>
            <a:srcRect/>
            <a:stretch>
              <a:fillRect/>
            </a:stretch>
          </p:blipFill>
          <p:spPr bwMode="auto">
            <a:xfrm>
              <a:off x="1237321" y="874906"/>
              <a:ext cx="6378962" cy="3094213"/>
            </a:xfrm>
            <a:prstGeom prst="rect">
              <a:avLst/>
            </a:prstGeom>
            <a:noFill/>
            <a:ln>
              <a:noFill/>
            </a:ln>
          </p:spPr>
        </p:pic>
        <p:sp>
          <p:nvSpPr>
            <p:cNvPr id="20" name="Rectangle 19"/>
            <p:cNvSpPr/>
            <p:nvPr/>
          </p:nvSpPr>
          <p:spPr bwMode="auto">
            <a:xfrm rot="1483461">
              <a:off x="2961773" y="3072974"/>
              <a:ext cx="1001366" cy="221400"/>
            </a:xfrm>
            <a:prstGeom prst="rect">
              <a:avLst/>
            </a:prstGeom>
            <a:solidFill>
              <a:schemeClr val="accent1">
                <a:alpha val="45000"/>
              </a:schemeClr>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1" name="Rectangle 20"/>
            <p:cNvSpPr/>
            <p:nvPr/>
          </p:nvSpPr>
          <p:spPr bwMode="auto">
            <a:xfrm rot="20507560">
              <a:off x="2946904" y="1630750"/>
              <a:ext cx="1001366" cy="221400"/>
            </a:xfrm>
            <a:prstGeom prst="rect">
              <a:avLst/>
            </a:prstGeom>
            <a:solidFill>
              <a:srgbClr val="FFFF00">
                <a:alpha val="45000"/>
              </a:srgbClr>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Local Preference and Route Map Example</a:t>
            </a:r>
            <a:endParaRPr lang="en-US" dirty="0"/>
          </a:p>
        </p:txBody>
      </p:sp>
      <p:sp>
        <p:nvSpPr>
          <p:cNvPr id="8" name="Content Placeholder 7"/>
          <p:cNvSpPr>
            <a:spLocks noGrp="1"/>
          </p:cNvSpPr>
          <p:nvPr>
            <p:ph idx="11"/>
          </p:nvPr>
        </p:nvSpPr>
        <p:spPr/>
        <p:txBody>
          <a:bodyPr/>
          <a:lstStyle/>
          <a:p>
            <a:r>
              <a:rPr lang="en-US" smtClean="0"/>
              <a:t>A traffic analysis reveals the following traffic patterns:</a:t>
            </a:r>
          </a:p>
          <a:p>
            <a:pPr lvl="1"/>
            <a:r>
              <a:rPr lang="en-US" smtClean="0"/>
              <a:t>10% of traffic flows from R1 to ISP1 to network 172.16.0.0. </a:t>
            </a:r>
          </a:p>
          <a:p>
            <a:pPr lvl="1"/>
            <a:r>
              <a:rPr lang="en-US" smtClean="0"/>
              <a:t>50% of Internet traffic flow from R2 to ISP2 to networks network 172.24.0.0 and network 172.30.0.0.</a:t>
            </a:r>
          </a:p>
          <a:p>
            <a:pPr lvl="1"/>
            <a:r>
              <a:rPr lang="en-US" smtClean="0"/>
              <a:t>The remaining 40 percent is going to other destinations. </a:t>
            </a:r>
          </a:p>
          <a:p>
            <a:r>
              <a:rPr lang="en-US" smtClean="0"/>
              <a:t>A solution is to use route maps to divert traffic to 172.30.0.0 through R1.</a:t>
            </a:r>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14" name="Picture 2"/>
          <p:cNvPicPr>
            <a:picLocks noGrp="1" noChangeAspect="1" noChangeArrowheads="1"/>
          </p:cNvPicPr>
          <p:nvPr>
            <p:ph sz="quarter" idx="12"/>
          </p:nvPr>
        </p:nvPicPr>
        <p:blipFill>
          <a:blip r:embed="rId3"/>
          <a:srcRect/>
          <a:stretch>
            <a:fillRect/>
          </a:stretch>
        </p:blipFill>
        <p:spPr bwMode="auto">
          <a:xfrm>
            <a:off x="1808499" y="990600"/>
            <a:ext cx="5473026"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Local Preference and Route Map Example</a:t>
            </a:r>
            <a:endParaRPr lang="en-US" dirty="0"/>
          </a:p>
        </p:txBody>
      </p:sp>
      <p:sp>
        <p:nvSpPr>
          <p:cNvPr id="21" name="Content Placeholder 20"/>
          <p:cNvSpPr>
            <a:spLocks noGrp="1"/>
          </p:cNvSpPr>
          <p:nvPr>
            <p:ph sz="quarter" idx="11"/>
          </p:nvPr>
        </p:nvSpPr>
        <p:spPr>
          <a:xfrm>
            <a:off x="279400" y="4256115"/>
            <a:ext cx="8520113" cy="2284383"/>
          </a:xfrm>
        </p:spPr>
        <p:txBody>
          <a:bodyPr/>
          <a:lstStyle/>
          <a:p>
            <a:pPr marL="236538" indent="-236538">
              <a:defRPr/>
            </a:pPr>
            <a:r>
              <a:rPr lang="en-US" smtClean="0"/>
              <a:t>R1(config)# </a:t>
            </a:r>
            <a:r>
              <a:rPr lang="en-US" b="1" smtClean="0"/>
              <a:t>access-list 65 permit 172.30.0.0 0.0.255.255</a:t>
            </a:r>
          </a:p>
          <a:p>
            <a:pPr marL="236538" indent="-236538">
              <a:defRPr/>
            </a:pPr>
            <a:r>
              <a:rPr lang="en-US" smtClean="0"/>
              <a:t>R1(config)#</a:t>
            </a:r>
          </a:p>
          <a:p>
            <a:pPr marL="236538" indent="-236538">
              <a:defRPr/>
            </a:pPr>
            <a:r>
              <a:rPr lang="en-US" smtClean="0"/>
              <a:t>R1(config)# </a:t>
            </a:r>
            <a:r>
              <a:rPr lang="en-US" b="1" smtClean="0"/>
              <a:t>route-map LOCAL_PREF permit 10</a:t>
            </a:r>
          </a:p>
          <a:p>
            <a:pPr marL="236538" indent="-236538">
              <a:defRPr/>
            </a:pPr>
            <a:r>
              <a:rPr lang="en-US" smtClean="0"/>
              <a:t>R1(config-route-map)# </a:t>
            </a:r>
            <a:r>
              <a:rPr lang="en-US" b="1" smtClean="0"/>
              <a:t>match ip address 65</a:t>
            </a:r>
          </a:p>
          <a:p>
            <a:pPr marL="236538" indent="-236538">
              <a:defRPr/>
            </a:pPr>
            <a:r>
              <a:rPr lang="en-US" smtClean="0"/>
              <a:t>R1(config-route-map)# </a:t>
            </a:r>
            <a:r>
              <a:rPr lang="en-US" b="1" smtClean="0"/>
              <a:t>set local-preference 400</a:t>
            </a:r>
          </a:p>
          <a:p>
            <a:pPr marL="236538" indent="-236538">
              <a:defRPr/>
            </a:pPr>
            <a:r>
              <a:rPr lang="en-US" smtClean="0"/>
              <a:t>R1(config-route-map)# </a:t>
            </a:r>
          </a:p>
          <a:p>
            <a:pPr marL="236538" indent="-236538">
              <a:defRPr/>
            </a:pPr>
            <a:r>
              <a:rPr lang="en-US" smtClean="0"/>
              <a:t>R1(config-route-map)# </a:t>
            </a:r>
            <a:r>
              <a:rPr lang="en-US" b="1" smtClean="0"/>
              <a:t>route-map LOCAL_PREF permit 20</a:t>
            </a:r>
          </a:p>
          <a:p>
            <a:pPr marL="236538" indent="-236538">
              <a:defRPr/>
            </a:pPr>
            <a:r>
              <a:rPr lang="en-US" smtClean="0"/>
              <a:t>R1(config-route-map)# </a:t>
            </a:r>
            <a:r>
              <a:rPr lang="en-US" b="1" smtClean="0"/>
              <a:t>exit</a:t>
            </a:r>
          </a:p>
          <a:p>
            <a:pPr marL="236538" indent="-236538">
              <a:defRPr/>
            </a:pPr>
            <a:r>
              <a:rPr lang="en-US" smtClean="0"/>
              <a:t>R1(config)#</a:t>
            </a:r>
            <a:endParaRPr lang="en-US" b="1" smtClean="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24" name="Picture 2"/>
          <p:cNvPicPr>
            <a:picLocks noChangeAspect="1" noChangeArrowheads="1"/>
          </p:cNvPicPr>
          <p:nvPr/>
        </p:nvPicPr>
        <p:blipFill>
          <a:blip r:embed="rId3"/>
          <a:srcRect/>
          <a:stretch>
            <a:fillRect/>
          </a:stretch>
        </p:blipFill>
        <p:spPr bwMode="auto">
          <a:xfrm>
            <a:off x="1237321" y="874906"/>
            <a:ext cx="6378962" cy="3094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82677" y="5727857"/>
            <a:ext cx="5613672" cy="20743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Local Preference and Route Map Example</a:t>
            </a:r>
            <a:endParaRPr lang="en-US" dirty="0"/>
          </a:p>
        </p:txBody>
      </p:sp>
      <p:sp>
        <p:nvSpPr>
          <p:cNvPr id="10" name="Content Placeholder 9"/>
          <p:cNvSpPr>
            <a:spLocks noGrp="1"/>
          </p:cNvSpPr>
          <p:nvPr>
            <p:ph sz="quarter" idx="11"/>
          </p:nvPr>
        </p:nvSpPr>
        <p:spPr>
          <a:xfrm>
            <a:off x="279400" y="4206240"/>
            <a:ext cx="8520113" cy="2334259"/>
          </a:xfrm>
        </p:spPr>
        <p:txBody>
          <a:bodyPr/>
          <a:lstStyle/>
          <a:p>
            <a:pPr marL="236538" indent="-236538">
              <a:defRPr/>
            </a:pPr>
            <a:r>
              <a:rPr lang="en-US" smtClean="0"/>
              <a:t>R1(config)# </a:t>
            </a:r>
            <a:r>
              <a:rPr lang="en-US" b="1" smtClean="0"/>
              <a:t>router bgp 65001</a:t>
            </a:r>
          </a:p>
          <a:p>
            <a:pPr marL="236538" indent="-236538">
              <a:defRPr/>
            </a:pPr>
            <a:r>
              <a:rPr lang="en-US" smtClean="0"/>
              <a:t>R1(config-router)# </a:t>
            </a:r>
            <a:r>
              <a:rPr lang="en-US" b="1" smtClean="0"/>
              <a:t>neighbor 192.168.2.2 remote-as 65001</a:t>
            </a:r>
          </a:p>
          <a:p>
            <a:pPr marL="236538" indent="-236538">
              <a:defRPr/>
            </a:pPr>
            <a:r>
              <a:rPr lang="en-US" smtClean="0"/>
              <a:t>R1(config-router)# </a:t>
            </a:r>
            <a:r>
              <a:rPr lang="en-US" b="1" smtClean="0"/>
              <a:t>neighbor 192.168.2.2 update-source loopback0</a:t>
            </a:r>
          </a:p>
          <a:p>
            <a:pPr marL="236538" indent="-236538">
              <a:defRPr/>
            </a:pPr>
            <a:r>
              <a:rPr lang="en-US" smtClean="0"/>
              <a:t>R1(config-router)# </a:t>
            </a:r>
            <a:r>
              <a:rPr lang="en-US" b="1" smtClean="0"/>
              <a:t>neighbor 192.168.3.3 remote-as 65001</a:t>
            </a:r>
          </a:p>
          <a:p>
            <a:pPr marL="236538" indent="-236538">
              <a:defRPr/>
            </a:pPr>
            <a:r>
              <a:rPr lang="en-US" smtClean="0"/>
              <a:t>R1(config-router)# </a:t>
            </a:r>
            <a:r>
              <a:rPr lang="en-US" b="1" smtClean="0"/>
              <a:t>neighbor 192.168.3.3 update-source loopback0</a:t>
            </a:r>
          </a:p>
          <a:p>
            <a:pPr marL="236538" indent="-236538">
              <a:defRPr/>
            </a:pPr>
            <a:r>
              <a:rPr lang="en-US" smtClean="0"/>
              <a:t>R1(config-router)# </a:t>
            </a:r>
            <a:r>
              <a:rPr lang="en-US" b="1" smtClean="0"/>
              <a:t>neighbor 192.168.28.1 remote-as 65002</a:t>
            </a:r>
          </a:p>
          <a:p>
            <a:pPr marL="236538" indent="-236538">
              <a:defRPr/>
            </a:pPr>
            <a:r>
              <a:rPr lang="en-US" smtClean="0"/>
              <a:t>R1(config-router)# </a:t>
            </a:r>
            <a:r>
              <a:rPr lang="en-US" b="1" smtClean="0"/>
              <a:t>neighbor 192.168.28.1 route-map LOCAL_PREF in</a:t>
            </a:r>
          </a:p>
          <a:p>
            <a:pPr marL="236538" indent="-236538">
              <a:defRPr/>
            </a:pPr>
            <a:r>
              <a:rPr lang="en-US" smtClean="0"/>
              <a:t>R1(config-router)# </a:t>
            </a:r>
            <a:r>
              <a:rPr lang="en-US" b="1" smtClean="0"/>
              <a:t>exit</a:t>
            </a:r>
          </a:p>
          <a:p>
            <a:pPr marL="236538" indent="-236538">
              <a:defRPr/>
            </a:pPr>
            <a:r>
              <a:rPr lang="en-US" smtClean="0"/>
              <a:t>R1(config)#</a:t>
            </a:r>
            <a:endParaRPr lang="en-US" b="1" smtClean="0"/>
          </a:p>
          <a:p>
            <a:endParaRPr lang="en-US"/>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11" name="Picture 2"/>
          <p:cNvPicPr>
            <a:picLocks noGrp="1" noChangeAspect="1" noChangeArrowheads="1"/>
          </p:cNvPicPr>
          <p:nvPr>
            <p:ph idx="10"/>
          </p:nvPr>
        </p:nvPicPr>
        <p:blipFill>
          <a:blip r:embed="rId3"/>
          <a:srcRect/>
          <a:stretch>
            <a:fillRect/>
          </a:stretch>
        </p:blipFill>
        <p:spPr bwMode="auto">
          <a:xfrm>
            <a:off x="1789850" y="1003300"/>
            <a:ext cx="5499213"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567159" y="5007305"/>
            <a:ext cx="1133707" cy="20072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556007" y="5208027"/>
            <a:ext cx="6363630" cy="16726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552293" y="5382729"/>
            <a:ext cx="5742876" cy="170986"/>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 name="Rectangle 10"/>
          <p:cNvSpPr/>
          <p:nvPr/>
        </p:nvSpPr>
        <p:spPr bwMode="auto">
          <a:xfrm>
            <a:off x="529991" y="5995628"/>
            <a:ext cx="6363630" cy="16726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3" name="Rectangle 12"/>
          <p:cNvSpPr/>
          <p:nvPr/>
        </p:nvSpPr>
        <p:spPr bwMode="auto">
          <a:xfrm>
            <a:off x="552294" y="5794906"/>
            <a:ext cx="1133707" cy="20072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Local Preference and Route Map Example</a:t>
            </a:r>
            <a:endParaRPr lang="en-US" dirty="0"/>
          </a:p>
        </p:txBody>
      </p:sp>
      <p:sp>
        <p:nvSpPr>
          <p:cNvPr id="17" name="Content Placeholder 16"/>
          <p:cNvSpPr>
            <a:spLocks noGrp="1"/>
          </p:cNvSpPr>
          <p:nvPr>
            <p:ph sz="quarter" idx="11"/>
          </p:nvPr>
        </p:nvSpPr>
        <p:spPr/>
        <p:txBody>
          <a:bodyPr/>
          <a:lstStyle/>
          <a:p>
            <a:pPr marL="236538" indent="-236538">
              <a:defRPr/>
            </a:pPr>
            <a:r>
              <a:rPr lang="en-US" sz="1300" smtClean="0"/>
              <a:t>R3# </a:t>
            </a:r>
            <a:r>
              <a:rPr lang="en-US" sz="1300" b="1" smtClean="0"/>
              <a:t>show ip bgp</a:t>
            </a:r>
          </a:p>
          <a:p>
            <a:pPr marL="236538" indent="-236538">
              <a:defRPr/>
            </a:pPr>
            <a:r>
              <a:rPr lang="en-US" sz="1300" smtClean="0"/>
              <a:t>BGP table version is 7, local router ID is 192.168.3.3</a:t>
            </a:r>
          </a:p>
          <a:p>
            <a:pPr marL="236538" indent="-236538">
              <a:defRPr/>
            </a:pPr>
            <a:r>
              <a:rPr lang="en-US" sz="1300" smtClean="0"/>
              <a:t>Status codes: s suppressed, d damped, h history, * valid, &gt; best, i - internal,  r RIB-failure, S Stale</a:t>
            </a:r>
          </a:p>
          <a:p>
            <a:pPr marL="236538" indent="-236538">
              <a:defRPr/>
            </a:pPr>
            <a:r>
              <a:rPr lang="en-US" sz="1300" smtClean="0"/>
              <a:t>Origin codes: i - IGP, e - EGP, ? - incomplete</a:t>
            </a:r>
          </a:p>
          <a:p>
            <a:pPr marL="236538" indent="-236538">
              <a:defRPr/>
            </a:pPr>
            <a:r>
              <a:rPr lang="en-US" sz="1300" smtClean="0"/>
              <a:t>   Network          Next Hop       Metric LocPrf Weight Path</a:t>
            </a:r>
          </a:p>
          <a:p>
            <a:pPr marL="236538" indent="-236538">
              <a:defRPr/>
            </a:pPr>
            <a:r>
              <a:rPr lang="en-US" sz="1300" smtClean="0"/>
              <a:t>* i172.16.0.0       172.20.50.1             100       0 65005 65004 65003 i</a:t>
            </a:r>
          </a:p>
          <a:p>
            <a:pPr marL="236538" indent="-236538">
              <a:defRPr/>
            </a:pPr>
            <a:r>
              <a:rPr lang="en-US" sz="1300" smtClean="0"/>
              <a:t>*&gt;i                 192.168.28.1            100       0 65002 65003 i</a:t>
            </a:r>
          </a:p>
          <a:p>
            <a:pPr marL="236538" indent="-236538">
              <a:defRPr/>
            </a:pPr>
            <a:r>
              <a:rPr lang="en-US" sz="1300" smtClean="0"/>
              <a:t>*&gt;i172.24.0.0       172.20.50.1             100       0 65005 i</a:t>
            </a:r>
          </a:p>
          <a:p>
            <a:pPr marL="236538" indent="-236538">
              <a:defRPr/>
            </a:pPr>
            <a:r>
              <a:rPr lang="en-US" sz="1300" smtClean="0"/>
              <a:t>* i                 192.168.28.1            100       0 65002 65003 65004 65005 i</a:t>
            </a:r>
          </a:p>
          <a:p>
            <a:pPr marL="236538" indent="-236538">
              <a:defRPr/>
            </a:pPr>
            <a:r>
              <a:rPr lang="en-US" sz="1300" smtClean="0"/>
              <a:t>* i172.30.0.0       172.20.50.1             100       0 65005 65004 i</a:t>
            </a:r>
          </a:p>
          <a:p>
            <a:pPr marL="236538" indent="-236538">
              <a:defRPr/>
            </a:pPr>
            <a:r>
              <a:rPr lang="en-US" sz="1300" smtClean="0"/>
              <a:t>*&gt;i                 192.168.28.1            400       0 65002 65003 65004i</a:t>
            </a:r>
          </a:p>
          <a:p>
            <a:pPr marL="236538" indent="-236538">
              <a:defRPr/>
            </a:pPr>
            <a:endParaRPr lang="en-US" sz="1300" b="1" smtClean="0"/>
          </a:p>
          <a:p>
            <a:endParaRPr lang="en-US" sz="130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14" name="Rectangle 13"/>
          <p:cNvSpPr/>
          <p:nvPr/>
        </p:nvSpPr>
        <p:spPr bwMode="auto">
          <a:xfrm rot="2057694">
            <a:off x="2961773" y="3072974"/>
            <a:ext cx="1001366" cy="221400"/>
          </a:xfrm>
          <a:prstGeom prst="rect">
            <a:avLst/>
          </a:prstGeom>
          <a:solidFill>
            <a:schemeClr val="accent1">
              <a:alpha val="45000"/>
            </a:schemeClr>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5" name="Rectangle 14"/>
          <p:cNvSpPr/>
          <p:nvPr/>
        </p:nvSpPr>
        <p:spPr bwMode="auto">
          <a:xfrm rot="19815123">
            <a:off x="2946904" y="1630750"/>
            <a:ext cx="1001366" cy="221400"/>
          </a:xfrm>
          <a:prstGeom prst="rect">
            <a:avLst/>
          </a:prstGeom>
          <a:solidFill>
            <a:srgbClr val="FFFF00">
              <a:alpha val="45000"/>
            </a:srgbClr>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18" name="Picture 2"/>
          <p:cNvPicPr>
            <a:picLocks noGrp="1" noChangeAspect="1" noChangeArrowheads="1"/>
          </p:cNvPicPr>
          <p:nvPr>
            <p:ph idx="10"/>
          </p:nvPr>
        </p:nvPicPr>
        <p:blipFill>
          <a:blip r:embed="rId3"/>
          <a:srcRect/>
          <a:stretch>
            <a:fillRect/>
          </a:stretch>
        </p:blipFill>
        <p:spPr bwMode="auto">
          <a:xfrm>
            <a:off x="1789850" y="1003300"/>
            <a:ext cx="5499213"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Modifying the AS Path</a:t>
            </a:r>
            <a:endParaRPr lang="en-US" dirty="0"/>
          </a:p>
        </p:txBody>
      </p:sp>
      <p:sp>
        <p:nvSpPr>
          <p:cNvPr id="3" name="Content Placeholder 2"/>
          <p:cNvSpPr>
            <a:spLocks noGrp="1"/>
          </p:cNvSpPr>
          <p:nvPr>
            <p:ph idx="1"/>
          </p:nvPr>
        </p:nvSpPr>
        <p:spPr/>
        <p:txBody>
          <a:bodyPr>
            <a:noAutofit/>
          </a:bodyPr>
          <a:lstStyle/>
          <a:p>
            <a:r>
              <a:rPr lang="en-US" sz="2000" smtClean="0"/>
              <a:t>By default, if no BGP path selection tools are configured to influence traffic flow (i.e. weight, local-preference), BGP uses the shortest AS path, regardless of available bandwidth. </a:t>
            </a:r>
          </a:p>
          <a:p>
            <a:r>
              <a:rPr lang="en-US" sz="2000" smtClean="0"/>
              <a:t>To influence the path selection based on the AS_PATH, configure AS-path prepending.</a:t>
            </a:r>
          </a:p>
          <a:p>
            <a:pPr lvl="1"/>
            <a:r>
              <a:rPr lang="en-US" sz="1800" smtClean="0"/>
              <a:t>The AS path is extended with multiple copies of the AS number of the sender making it appear longer. </a:t>
            </a:r>
          </a:p>
        </p:txBody>
      </p:sp>
      <p:sp>
        <p:nvSpPr>
          <p:cNvPr id="5" name="Rectangle 4"/>
          <p:cNvSpPr/>
          <p:nvPr/>
        </p:nvSpPr>
        <p:spPr bwMode="auto">
          <a:xfrm>
            <a:off x="5042368" y="2534369"/>
            <a:ext cx="2971102" cy="34183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Content Placeholder 7"/>
          <p:cNvSpPr txBox="1">
            <a:spLocks/>
          </p:cNvSpPr>
          <p:nvPr/>
        </p:nvSpPr>
        <p:spPr bwMode="auto">
          <a:xfrm>
            <a:off x="4555737" y="1042500"/>
            <a:ext cx="4066688" cy="5499100"/>
          </a:xfrm>
          <a:prstGeom prst="rect">
            <a:avLst/>
          </a:prstGeom>
          <a:noFill/>
          <a:ln w="12700" algn="ctr">
            <a:solidFill>
              <a:schemeClr val="bg2"/>
            </a:solidFill>
            <a:miter lim="800000"/>
            <a:headEnd/>
            <a:tailEnd/>
          </a:ln>
        </p:spPr>
        <p:txBody>
          <a:bodyPr vert="horz" wrap="square" lIns="82124" tIns="41061" rIns="82124" bIns="41061" numCol="1" anchor="t" anchorCtr="0" compatLnSpc="1">
            <a:prstTxWarp prst="textNoShape">
              <a:avLst/>
            </a:prstTxWarp>
            <a:normAutofit fontScale="77500" lnSpcReduction="20000"/>
          </a:bodyPr>
          <a:lstStyle/>
          <a:p>
            <a:pPr marL="236538" marR="0" lvl="0" indent="-236538" algn="l" defTabSz="814388" rtl="0" eaLnBrk="1" fontAlgn="base" latinLnBrk="0" hangingPunct="1">
              <a:lnSpc>
                <a:spcPct val="120000"/>
              </a:lnSpc>
              <a:spcBef>
                <a:spcPts val="0"/>
              </a:spcBef>
              <a:spcAft>
                <a:spcPts val="600"/>
              </a:spcAft>
              <a:buClr>
                <a:srgbClr val="708CA1"/>
              </a:buClr>
              <a:buSzTx/>
              <a:buFont typeface="Wingdings" pitchFamily="2" charset="2"/>
              <a:buNone/>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BGP Route Selection Process</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highest Weight</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highest LOCAL_PREF</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locally generated routes</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shortest AS_PATH</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lowest ORIGIN (IGP &lt; EGP &lt; incomplete)</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lowest MED</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EBGP over IBGP</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routes through closest IGP neighbor</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routes with lowest BGP router ID</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routes with lowest neighbor IP address</a:t>
            </a:r>
          </a:p>
          <a:p>
            <a:pPr marL="236538" marR="0" lvl="0" indent="-236538" algn="l" defTabSz="814388" rtl="0" eaLnBrk="1" fontAlgn="base" latinLnBrk="0" hangingPunct="1">
              <a:lnSpc>
                <a:spcPct val="120000"/>
              </a:lnSpc>
              <a:spcBef>
                <a:spcPts val="0"/>
              </a:spcBef>
              <a:spcAft>
                <a:spcPts val="600"/>
              </a:spcAft>
              <a:buClr>
                <a:srgbClr val="708CA1"/>
              </a:buClr>
              <a:buSzTx/>
              <a:buFont typeface="Wingdings" pitchFamily="2" charset="2"/>
              <a:buChar char="§"/>
              <a:tabLst/>
              <a:defRPr/>
            </a:pPr>
            <a:endParaRPr kumimoji="0" lang="en-US" sz="2400" b="0" i="0" u="none" strike="noStrike" kern="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Enterprise Networks to an ISP</a:t>
            </a:r>
            <a:endParaRPr lang="en-US" dirty="0"/>
          </a:p>
        </p:txBody>
      </p:sp>
      <p:sp>
        <p:nvSpPr>
          <p:cNvPr id="3" name="Content Placeholder 2"/>
          <p:cNvSpPr>
            <a:spLocks noGrp="1"/>
          </p:cNvSpPr>
          <p:nvPr>
            <p:ph idx="1"/>
          </p:nvPr>
        </p:nvSpPr>
        <p:spPr/>
        <p:txBody>
          <a:bodyPr/>
          <a:lstStyle/>
          <a:p>
            <a:r>
              <a:rPr lang="en-US" dirty="0" smtClean="0"/>
              <a:t>Modern corporate IP networks connect to the global Internet.</a:t>
            </a:r>
          </a:p>
          <a:p>
            <a:r>
              <a:rPr lang="en-US" dirty="0" smtClean="0"/>
              <a:t>Requirements that must be determined for connecting an enterprise to an ISP include the following:</a:t>
            </a:r>
          </a:p>
          <a:p>
            <a:pPr lvl="1"/>
            <a:r>
              <a:rPr lang="en-US" dirty="0" smtClean="0"/>
              <a:t>Public IP address space</a:t>
            </a:r>
          </a:p>
          <a:p>
            <a:pPr lvl="1"/>
            <a:r>
              <a:rPr lang="en-US" dirty="0" smtClean="0"/>
              <a:t>Enterprise-to-ISP connection link type and bandwidth</a:t>
            </a:r>
          </a:p>
          <a:p>
            <a:pPr lvl="1"/>
            <a:r>
              <a:rPr lang="en-US" dirty="0" smtClean="0"/>
              <a:t>Connection redundancy</a:t>
            </a:r>
          </a:p>
          <a:p>
            <a:pPr lvl="1"/>
            <a:r>
              <a:rPr lang="en-US" dirty="0" smtClean="0"/>
              <a:t>Routing protocol</a:t>
            </a:r>
          </a:p>
          <a:p>
            <a:pPr lvl="1"/>
            <a:endParaRPr lang="en-US" dirty="0"/>
          </a:p>
        </p:txBody>
      </p:sp>
    </p:spTree>
  </p:cSld>
  <p:clrMapOvr>
    <a:masterClrMapping/>
  </p:clrMapOvr>
  <p:transition/>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Modifying the AS Path Example</a:t>
            </a:r>
            <a:endParaRPr lang="en-US" dirty="0"/>
          </a:p>
        </p:txBody>
      </p:sp>
      <p:sp>
        <p:nvSpPr>
          <p:cNvPr id="6" name="Content Placeholder 5"/>
          <p:cNvSpPr>
            <a:spLocks noGrp="1"/>
          </p:cNvSpPr>
          <p:nvPr>
            <p:ph idx="11"/>
          </p:nvPr>
        </p:nvSpPr>
        <p:spPr/>
        <p:txBody>
          <a:bodyPr/>
          <a:lstStyle/>
          <a:p>
            <a:r>
              <a:rPr lang="en-US" smtClean="0"/>
              <a:t>The BGP routing policy in this example dictates that:</a:t>
            </a:r>
          </a:p>
          <a:p>
            <a:pPr lvl="1"/>
            <a:r>
              <a:rPr lang="en-US" smtClean="0"/>
              <a:t>Traffic entering AS 65040 should be through R6 in AS 65030 and not R4 in AS 65010.</a:t>
            </a:r>
          </a:p>
          <a:p>
            <a:r>
              <a:rPr lang="en-US" smtClean="0"/>
              <a:t>One way to do this is make R1 advertise the AS 65040 networks with a less desirable AS path by configuring AS-path prepending.</a:t>
            </a:r>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12" name="Picture 2"/>
          <p:cNvPicPr>
            <a:picLocks noGrp="1" noChangeAspect="1" noChangeArrowheads="1"/>
          </p:cNvPicPr>
          <p:nvPr>
            <p:ph sz="quarter" idx="12"/>
          </p:nvPr>
        </p:nvPicPr>
        <p:blipFill>
          <a:blip r:embed="rId3"/>
          <a:srcRect/>
          <a:stretch>
            <a:fillRect/>
          </a:stretch>
        </p:blipFill>
        <p:spPr bwMode="auto">
          <a:xfrm>
            <a:off x="1909946" y="990600"/>
            <a:ext cx="5270132"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Modifying the AS Path Example</a:t>
            </a:r>
            <a:endParaRPr lang="en-US" dirty="0"/>
          </a:p>
        </p:txBody>
      </p:sp>
      <p:sp>
        <p:nvSpPr>
          <p:cNvPr id="16" name="Content Placeholder 15"/>
          <p:cNvSpPr>
            <a:spLocks noGrp="1"/>
          </p:cNvSpPr>
          <p:nvPr>
            <p:ph sz="quarter" idx="11"/>
          </p:nvPr>
        </p:nvSpPr>
        <p:spPr>
          <a:xfrm>
            <a:off x="279400" y="4455622"/>
            <a:ext cx="8520113" cy="2084877"/>
          </a:xfrm>
        </p:spPr>
        <p:txBody>
          <a:bodyPr/>
          <a:lstStyle/>
          <a:p>
            <a:pPr marL="236538" indent="-236538">
              <a:defRPr/>
            </a:pPr>
            <a:r>
              <a:rPr lang="en-US" smtClean="0"/>
              <a:t>R1(config)# </a:t>
            </a:r>
            <a:r>
              <a:rPr lang="en-US" b="1" smtClean="0"/>
              <a:t>route-map SET-AS-PATH permit 10</a:t>
            </a:r>
          </a:p>
          <a:p>
            <a:pPr marL="236538" indent="-236538">
              <a:defRPr/>
            </a:pPr>
            <a:r>
              <a:rPr lang="en-US" smtClean="0"/>
              <a:t>R1(config-route-map)# </a:t>
            </a:r>
            <a:r>
              <a:rPr lang="en-US" b="1" smtClean="0"/>
              <a:t>set as-path prepend 65040 65040 65040</a:t>
            </a:r>
          </a:p>
          <a:p>
            <a:pPr marL="236538" indent="-236538">
              <a:defRPr/>
            </a:pPr>
            <a:r>
              <a:rPr lang="en-US" smtClean="0"/>
              <a:t>R1(config-route-map)# </a:t>
            </a:r>
            <a:r>
              <a:rPr lang="en-US" b="1" smtClean="0"/>
              <a:t>exit</a:t>
            </a:r>
          </a:p>
          <a:p>
            <a:pPr marL="236538" indent="-236538">
              <a:defRPr/>
            </a:pPr>
            <a:r>
              <a:rPr lang="en-US" smtClean="0"/>
              <a:t>R1(config)# </a:t>
            </a:r>
            <a:r>
              <a:rPr lang="en-US" b="1" smtClean="0"/>
              <a:t>router bgp 65040</a:t>
            </a:r>
          </a:p>
          <a:p>
            <a:pPr marL="236538" indent="-236538">
              <a:defRPr/>
            </a:pPr>
            <a:r>
              <a:rPr lang="en-US" smtClean="0"/>
              <a:t>R1(config-router)# </a:t>
            </a:r>
            <a:r>
              <a:rPr lang="en-US" b="1" smtClean="0"/>
              <a:t>neighbor 172.16.1.1 remote-as 65010</a:t>
            </a:r>
          </a:p>
          <a:p>
            <a:pPr marL="236538" indent="-236538">
              <a:defRPr/>
            </a:pPr>
            <a:r>
              <a:rPr lang="en-US" smtClean="0"/>
              <a:t>R1(config-router)# </a:t>
            </a:r>
            <a:r>
              <a:rPr lang="en-US" b="1" smtClean="0"/>
              <a:t>neighbor 172.16.1.1 route-map SET-AS-PATH out</a:t>
            </a:r>
          </a:p>
          <a:p>
            <a:pPr marL="236538" indent="-236538">
              <a:defRPr/>
            </a:pPr>
            <a:r>
              <a:rPr lang="en-US" smtClean="0"/>
              <a:t>R1(config-router)# </a:t>
            </a:r>
            <a:r>
              <a:rPr lang="en-US" b="1" smtClean="0"/>
              <a:t>exit</a:t>
            </a:r>
          </a:p>
          <a:p>
            <a:pPr marL="236538" indent="-236538">
              <a:defRPr/>
            </a:pPr>
            <a:r>
              <a:rPr lang="en-US" smtClean="0"/>
              <a:t>R1(config)#</a:t>
            </a:r>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19" name="Picture 2"/>
          <p:cNvPicPr>
            <a:picLocks noGrp="1" noChangeAspect="1" noChangeArrowheads="1"/>
          </p:cNvPicPr>
          <p:nvPr>
            <p:ph idx="10"/>
          </p:nvPr>
        </p:nvPicPr>
        <p:blipFill>
          <a:blip r:embed="rId3"/>
          <a:srcRect/>
          <a:stretch>
            <a:fillRect/>
          </a:stretch>
        </p:blipFill>
        <p:spPr bwMode="auto">
          <a:xfrm>
            <a:off x="1442906" y="1003300"/>
            <a:ext cx="6227421" cy="3136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Setting the MED</a:t>
            </a:r>
            <a:endParaRPr lang="en-US" dirty="0"/>
          </a:p>
        </p:txBody>
      </p:sp>
      <p:sp>
        <p:nvSpPr>
          <p:cNvPr id="3" name="Content Placeholder 2"/>
          <p:cNvSpPr>
            <a:spLocks noGrp="1"/>
          </p:cNvSpPr>
          <p:nvPr>
            <p:ph idx="1"/>
          </p:nvPr>
        </p:nvSpPr>
        <p:spPr/>
        <p:txBody>
          <a:bodyPr>
            <a:normAutofit fontScale="85000" lnSpcReduction="20000"/>
          </a:bodyPr>
          <a:lstStyle/>
          <a:p>
            <a:pPr>
              <a:lnSpc>
                <a:spcPct val="120000"/>
              </a:lnSpc>
            </a:pPr>
            <a:r>
              <a:rPr lang="en-US" smtClean="0"/>
              <a:t>MED is used to decide how to enter an AS when multiple paths exist.</a:t>
            </a:r>
          </a:p>
          <a:p>
            <a:pPr lvl="1">
              <a:lnSpc>
                <a:spcPct val="120000"/>
              </a:lnSpc>
            </a:pPr>
            <a:r>
              <a:rPr lang="en-US" smtClean="0"/>
              <a:t>When comparing MED values for the same destination network in the BGP path-selection process, the lowest MED value is preferred.</a:t>
            </a:r>
          </a:p>
          <a:p>
            <a:pPr lvl="1">
              <a:lnSpc>
                <a:spcPct val="120000"/>
              </a:lnSpc>
            </a:pPr>
            <a:r>
              <a:rPr lang="en-US" smtClean="0"/>
              <a:t>Default is 0.</a:t>
            </a:r>
          </a:p>
          <a:p>
            <a:pPr>
              <a:lnSpc>
                <a:spcPct val="120000"/>
              </a:lnSpc>
            </a:pPr>
            <a:r>
              <a:rPr lang="en-US" smtClean="0"/>
              <a:t>However, because MED is evaluated late in the BGP path-selection process, it usually has no influence.</a:t>
            </a:r>
          </a:p>
          <a:p>
            <a:r>
              <a:rPr lang="en-US" smtClean="0"/>
              <a:t>There are two ways to alter the MED:</a:t>
            </a:r>
          </a:p>
          <a:p>
            <a:pPr lvl="1"/>
            <a:r>
              <a:rPr lang="en-US" smtClean="0"/>
              <a:t>To change the MED for all routes use the</a:t>
            </a:r>
            <a:r>
              <a:rPr lang="en-US" b="1" smtClean="0">
                <a:latin typeface="Courier New" pitchFamily="49" charset="0"/>
                <a:cs typeface="Courier New" pitchFamily="49" charset="0"/>
              </a:rPr>
              <a:t> default-metric </a:t>
            </a:r>
            <a:r>
              <a:rPr lang="en-US" smtClean="0"/>
              <a:t>router configuration command. </a:t>
            </a:r>
          </a:p>
          <a:p>
            <a:pPr lvl="1"/>
            <a:r>
              <a:rPr lang="en-US" smtClean="0"/>
              <a:t>To change the MED of specific routes / as path, use route maps.</a:t>
            </a:r>
          </a:p>
        </p:txBody>
      </p:sp>
      <p:sp>
        <p:nvSpPr>
          <p:cNvPr id="5" name="Rectangle 4"/>
          <p:cNvSpPr/>
          <p:nvPr/>
        </p:nvSpPr>
        <p:spPr bwMode="auto">
          <a:xfrm>
            <a:off x="5191997" y="3589873"/>
            <a:ext cx="2272832" cy="28385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Content Placeholder 7"/>
          <p:cNvSpPr txBox="1">
            <a:spLocks noGrp="1"/>
          </p:cNvSpPr>
          <p:nvPr>
            <p:ph idx="10"/>
          </p:nvPr>
        </p:nvSpPr>
        <p:spPr bwMode="auto">
          <a:prstGeom prst="rect">
            <a:avLst/>
          </a:prstGeom>
          <a:noFill/>
          <a:ln w="12700" algn="ctr">
            <a:solidFill>
              <a:schemeClr val="bg2"/>
            </a:solidFill>
            <a:miter lim="800000"/>
            <a:headEnd/>
            <a:tailEnd/>
          </a:ln>
        </p:spPr>
        <p:txBody>
          <a:bodyPr vert="horz" wrap="square" lIns="82124" tIns="41061" rIns="82124" bIns="41061" numCol="1" anchor="t" anchorCtr="0" compatLnSpc="1">
            <a:prstTxWarp prst="textNoShape">
              <a:avLst/>
            </a:prstTxWarp>
            <a:normAutofit fontScale="77500" lnSpcReduction="20000"/>
          </a:bodyPr>
          <a:lstStyle/>
          <a:p>
            <a:pPr marL="236538" marR="0" lvl="0" indent="-236538" algn="l" defTabSz="814388" rtl="0" eaLnBrk="1" fontAlgn="base" latinLnBrk="0" hangingPunct="1">
              <a:lnSpc>
                <a:spcPct val="120000"/>
              </a:lnSpc>
              <a:spcBef>
                <a:spcPts val="0"/>
              </a:spcBef>
              <a:spcAft>
                <a:spcPts val="600"/>
              </a:spcAft>
              <a:buClr>
                <a:srgbClr val="708CA1"/>
              </a:buClr>
              <a:buSzTx/>
              <a:buFont typeface="Wingdings" pitchFamily="2" charset="2"/>
              <a:buNone/>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BGP Route Selection Process</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highest Weight</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highest LOCAL_PREF</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locally generated routes</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shortest AS_PATH</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lowest ORIGIN (IGP &lt; EGP &lt; incomplete)</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lowest MED</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EBGP over IBGP</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routes through closest IGP neighbor</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routes with lowest BGP router ID</a:t>
            </a:r>
          </a:p>
          <a:p>
            <a:pPr marL="457200" marR="0" lvl="0" indent="-457200" algn="l" defTabSz="814388" rtl="0" eaLnBrk="1" fontAlgn="base" latinLnBrk="0" hangingPunct="1">
              <a:lnSpc>
                <a:spcPct val="120000"/>
              </a:lnSpc>
              <a:spcBef>
                <a:spcPts val="0"/>
              </a:spcBef>
              <a:spcAft>
                <a:spcPts val="600"/>
              </a:spcAft>
              <a:buClr>
                <a:srgbClr val="708CA1"/>
              </a:buClr>
              <a:buSzTx/>
              <a:buFont typeface="+mj-lt"/>
              <a:buAutoNum type="arabicPeriod"/>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Prefer routes with lowest neighbor IP address</a:t>
            </a:r>
          </a:p>
          <a:p>
            <a:pPr marL="236538" marR="0" lvl="0" indent="-236538" algn="l" defTabSz="814388" rtl="0" eaLnBrk="1" fontAlgn="base" latinLnBrk="0" hangingPunct="1">
              <a:lnSpc>
                <a:spcPct val="120000"/>
              </a:lnSpc>
              <a:spcBef>
                <a:spcPts val="0"/>
              </a:spcBef>
              <a:spcAft>
                <a:spcPts val="600"/>
              </a:spcAft>
              <a:buClr>
                <a:srgbClr val="708CA1"/>
              </a:buClr>
              <a:buSzTx/>
              <a:buFont typeface="Wingdings" pitchFamily="2" charset="2"/>
              <a:buChar char="§"/>
              <a:tabLst/>
              <a:defRPr/>
            </a:pPr>
            <a:endParaRPr kumimoji="0" lang="en-US" sz="2400" b="0" i="0" u="none" strike="noStrike" kern="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Setting the Default MED Example</a:t>
            </a:r>
            <a:endParaRPr lang="en-US" dirty="0"/>
          </a:p>
        </p:txBody>
      </p:sp>
      <p:sp>
        <p:nvSpPr>
          <p:cNvPr id="6" name="Content Placeholder 5"/>
          <p:cNvSpPr>
            <a:spLocks noGrp="1"/>
          </p:cNvSpPr>
          <p:nvPr>
            <p:ph idx="11"/>
          </p:nvPr>
        </p:nvSpPr>
        <p:spPr/>
        <p:txBody>
          <a:bodyPr/>
          <a:lstStyle/>
          <a:p>
            <a:r>
              <a:rPr lang="en-US" smtClean="0"/>
              <a:t>The BGP routing policy in this example dictates that:</a:t>
            </a:r>
          </a:p>
          <a:p>
            <a:pPr lvl="1"/>
            <a:r>
              <a:rPr lang="en-US" smtClean="0"/>
              <a:t>The default MED of R1 should be changed to 1001.</a:t>
            </a:r>
          </a:p>
          <a:p>
            <a:pPr lvl="1"/>
            <a:r>
              <a:rPr lang="en-US" smtClean="0"/>
              <a:t>The default MED of R2 should be changed to 99.</a:t>
            </a:r>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12" name="Picture 3"/>
          <p:cNvPicPr>
            <a:picLocks noGrp="1" noChangeAspect="1" noChangeArrowheads="1"/>
          </p:cNvPicPr>
          <p:nvPr>
            <p:ph sz="quarter" idx="12"/>
          </p:nvPr>
        </p:nvPicPr>
        <p:blipFill>
          <a:blip r:embed="rId3"/>
          <a:srcRect/>
          <a:stretch>
            <a:fillRect/>
          </a:stretch>
        </p:blipFill>
        <p:spPr bwMode="auto">
          <a:xfrm>
            <a:off x="746045" y="990600"/>
            <a:ext cx="7597934"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Setting the Default MED Example</a:t>
            </a:r>
            <a:endParaRPr lang="en-US" dirty="0"/>
          </a:p>
        </p:txBody>
      </p:sp>
      <p:sp>
        <p:nvSpPr>
          <p:cNvPr id="10" name="Content Placeholder 9"/>
          <p:cNvSpPr>
            <a:spLocks noGrp="1"/>
          </p:cNvSpPr>
          <p:nvPr>
            <p:ph idx="11"/>
          </p:nvPr>
        </p:nvSpPr>
        <p:spPr>
          <a:xfrm>
            <a:off x="279400" y="4522123"/>
            <a:ext cx="8520354" cy="1901981"/>
          </a:xfrm>
        </p:spPr>
        <p:txBody>
          <a:bodyPr>
            <a:normAutofit fontScale="85000" lnSpcReduction="10000"/>
          </a:bodyPr>
          <a:lstStyle/>
          <a:p>
            <a:r>
              <a:rPr lang="en-US" smtClean="0"/>
              <a:t>The results are that the inbound bandwidth utilization on: </a:t>
            </a:r>
          </a:p>
          <a:p>
            <a:pPr lvl="1"/>
            <a:r>
              <a:rPr lang="en-US" smtClean="0"/>
              <a:t>R1 to ISP1 link has decreased to almost nothing except for BGP routing updates.</a:t>
            </a:r>
          </a:p>
          <a:p>
            <a:pPr lvl="1"/>
            <a:r>
              <a:rPr lang="en-US" smtClean="0"/>
              <a:t>R2 to ISP2 link has increased due to all returning packets from AS 65004.</a:t>
            </a:r>
          </a:p>
          <a:p>
            <a:pPr lvl="1"/>
            <a:r>
              <a:rPr lang="en-US" smtClean="0"/>
              <a:t>A better solution is to have route maps configured that will make some networks have a lower MED through R1 and other networks to have a lower MED through R2.</a:t>
            </a:r>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grpSp>
        <p:nvGrpSpPr>
          <p:cNvPr id="18" name="Group 17"/>
          <p:cNvGrpSpPr/>
          <p:nvPr/>
        </p:nvGrpSpPr>
        <p:grpSpPr>
          <a:xfrm>
            <a:off x="429025" y="3778270"/>
            <a:ext cx="3787284" cy="627475"/>
            <a:chOff x="429025" y="3778270"/>
            <a:chExt cx="3787284" cy="627475"/>
          </a:xfrm>
        </p:grpSpPr>
        <p:sp>
          <p:nvSpPr>
            <p:cNvPr id="8" name="Rectangle 7"/>
            <p:cNvSpPr/>
            <p:nvPr/>
          </p:nvSpPr>
          <p:spPr bwMode="auto">
            <a:xfrm>
              <a:off x="2104688" y="3957863"/>
              <a:ext cx="1761893" cy="24912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p:txBody>
        </p:sp>
        <p:sp>
          <p:nvSpPr>
            <p:cNvPr id="13" name="Text Placeholder 5"/>
            <p:cNvSpPr>
              <a:spLocks/>
            </p:cNvSpPr>
            <p:nvPr/>
          </p:nvSpPr>
          <p:spPr bwMode="auto">
            <a:xfrm>
              <a:off x="429025" y="3778270"/>
              <a:ext cx="3787284" cy="627475"/>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router bgp 65001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 </a:t>
              </a:r>
              <a:r>
                <a:rPr lang="en-US" sz="1200" b="1" kern="0" dirty="0" smtClean="0">
                  <a:latin typeface="Courier New" pitchFamily="49" charset="0"/>
                </a:rPr>
                <a:t>default metric 1001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R1(config-router)#</a:t>
              </a: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b="1" kern="0" dirty="0" smtClean="0">
                <a:latin typeface="Courier New" pitchFamily="49" charset="0"/>
              </a:endParaRPr>
            </a:p>
          </p:txBody>
        </p:sp>
      </p:grpSp>
      <p:grpSp>
        <p:nvGrpSpPr>
          <p:cNvPr id="19" name="Group 18"/>
          <p:cNvGrpSpPr/>
          <p:nvPr/>
        </p:nvGrpSpPr>
        <p:grpSpPr>
          <a:xfrm>
            <a:off x="4612338" y="3753058"/>
            <a:ext cx="4016262" cy="669313"/>
            <a:chOff x="4213338" y="3753058"/>
            <a:chExt cx="4016262" cy="669313"/>
          </a:xfrm>
        </p:grpSpPr>
        <p:sp>
          <p:nvSpPr>
            <p:cNvPr id="9" name="Rectangle 8"/>
            <p:cNvSpPr/>
            <p:nvPr/>
          </p:nvSpPr>
          <p:spPr bwMode="auto">
            <a:xfrm>
              <a:off x="5876276" y="3936372"/>
              <a:ext cx="1761893" cy="20072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4" name="Text Placeholder 5"/>
            <p:cNvSpPr>
              <a:spLocks/>
            </p:cNvSpPr>
            <p:nvPr/>
          </p:nvSpPr>
          <p:spPr bwMode="auto">
            <a:xfrm>
              <a:off x="4213338" y="3753058"/>
              <a:ext cx="4016262" cy="669313"/>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 </a:t>
              </a:r>
              <a:r>
                <a:rPr lang="en-US" sz="1200" b="1" kern="0" dirty="0" smtClean="0">
                  <a:latin typeface="Courier New" pitchFamily="49" charset="0"/>
                </a:rPr>
                <a:t>router bgp 65001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 </a:t>
              </a:r>
              <a:r>
                <a:rPr lang="en-US" sz="1200" b="1" kern="0" dirty="0" smtClean="0">
                  <a:latin typeface="Courier New" pitchFamily="49" charset="0"/>
                </a:rPr>
                <a:t>default metric 99</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R2(config-router)#</a:t>
              </a:r>
            </a:p>
            <a:p>
              <a:pPr marL="236538" indent="-236538" algn="l" defTabSz="814388" eaLnBrk="1" hangingPunct="1">
                <a:lnSpc>
                  <a:spcPct val="100000"/>
                </a:lnSpc>
                <a:spcBef>
                  <a:spcPts val="0"/>
                </a:spcBef>
                <a:buClr>
                  <a:srgbClr val="708CA1"/>
                </a:buClr>
                <a:defRPr/>
              </a:pPr>
              <a:endParaRPr lang="en-US" sz="1200" kern="0" dirty="0" smtClean="0">
                <a:latin typeface="Courier New" pitchFamily="49" charset="0"/>
              </a:endParaRPr>
            </a:p>
            <a:p>
              <a:pPr marL="236538" indent="-236538" algn="l" defTabSz="814388" eaLnBrk="1" hangingPunct="1">
                <a:lnSpc>
                  <a:spcPct val="100000"/>
                </a:lnSpc>
                <a:spcBef>
                  <a:spcPts val="0"/>
                </a:spcBef>
                <a:buClr>
                  <a:srgbClr val="708CA1"/>
                </a:buClr>
                <a:defRPr/>
              </a:pPr>
              <a:endParaRPr lang="en-US" sz="1200" b="1" kern="0" dirty="0" smtClean="0">
                <a:latin typeface="Courier New" pitchFamily="49" charset="0"/>
              </a:endParaRPr>
            </a:p>
          </p:txBody>
        </p:sp>
      </p:grpSp>
      <p:pic>
        <p:nvPicPr>
          <p:cNvPr id="17" name="Picture 3"/>
          <p:cNvPicPr>
            <a:picLocks noGrp="1" noChangeAspect="1" noChangeArrowheads="1"/>
          </p:cNvPicPr>
          <p:nvPr>
            <p:ph sz="quarter" idx="12"/>
          </p:nvPr>
        </p:nvPicPr>
        <p:blipFill>
          <a:blip r:embed="rId3"/>
          <a:srcRect/>
          <a:stretch>
            <a:fillRect/>
          </a:stretch>
        </p:blipFill>
        <p:spPr bwMode="auto">
          <a:xfrm>
            <a:off x="746045" y="990600"/>
            <a:ext cx="7597934"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Setting the MED with Route Maps Example</a:t>
            </a:r>
            <a:endParaRPr lang="en-US" dirty="0"/>
          </a:p>
        </p:txBody>
      </p:sp>
      <p:sp>
        <p:nvSpPr>
          <p:cNvPr id="23" name="Content Placeholder 22"/>
          <p:cNvSpPr>
            <a:spLocks noGrp="1"/>
          </p:cNvSpPr>
          <p:nvPr>
            <p:ph sz="quarter" idx="11"/>
          </p:nvPr>
        </p:nvSpPr>
        <p:spPr/>
        <p:txBody>
          <a:bodyPr/>
          <a:lstStyle/>
          <a:p>
            <a:pPr marL="236538" indent="-236538">
              <a:defRPr/>
            </a:pPr>
            <a:r>
              <a:rPr lang="en-US" smtClean="0"/>
              <a:t>R1(config)# </a:t>
            </a:r>
            <a:r>
              <a:rPr lang="en-US" b="1" smtClean="0"/>
              <a:t>access-list 66 permit 192.168.25.0 0.0.0.255</a:t>
            </a:r>
          </a:p>
          <a:p>
            <a:pPr marL="236538" indent="-236538">
              <a:defRPr/>
            </a:pPr>
            <a:r>
              <a:rPr lang="en-US" smtClean="0"/>
              <a:t>R1(config)# </a:t>
            </a:r>
            <a:r>
              <a:rPr lang="en-US" b="1" smtClean="0"/>
              <a:t>access-list 66 permit 192.168.26.0 0.0.0.255</a:t>
            </a:r>
          </a:p>
          <a:p>
            <a:pPr marL="236538" indent="-236538">
              <a:defRPr/>
            </a:pPr>
            <a:r>
              <a:rPr lang="en-US" smtClean="0"/>
              <a:t>R1(config)#</a:t>
            </a:r>
          </a:p>
          <a:p>
            <a:pPr marL="236538" indent="-236538">
              <a:defRPr/>
            </a:pPr>
            <a:r>
              <a:rPr lang="en-US" smtClean="0"/>
              <a:t>R1(config)# </a:t>
            </a:r>
            <a:r>
              <a:rPr lang="en-US" b="1" smtClean="0"/>
              <a:t>route-map MED-65004 permit 10</a:t>
            </a:r>
          </a:p>
          <a:p>
            <a:pPr marL="236538" indent="-236538">
              <a:defRPr/>
            </a:pPr>
            <a:r>
              <a:rPr lang="en-US" smtClean="0"/>
              <a:t>R1(config-route-map)# </a:t>
            </a:r>
            <a:r>
              <a:rPr lang="en-US" b="1" smtClean="0"/>
              <a:t>match ip address 66</a:t>
            </a:r>
          </a:p>
          <a:p>
            <a:pPr marL="236538" indent="-236538">
              <a:defRPr/>
            </a:pPr>
            <a:r>
              <a:rPr lang="en-US" smtClean="0"/>
              <a:t>R1(config-route-map)# </a:t>
            </a:r>
            <a:r>
              <a:rPr lang="en-US" b="1" smtClean="0"/>
              <a:t>set metric 100</a:t>
            </a:r>
          </a:p>
          <a:p>
            <a:pPr marL="236538" indent="-236538">
              <a:defRPr/>
            </a:pPr>
            <a:r>
              <a:rPr lang="en-US" smtClean="0"/>
              <a:t>R1(config-route-map)# </a:t>
            </a:r>
          </a:p>
          <a:p>
            <a:pPr marL="236538" indent="-236538">
              <a:defRPr/>
            </a:pPr>
            <a:r>
              <a:rPr lang="en-US" smtClean="0"/>
              <a:t>R1(config-route-map)# </a:t>
            </a:r>
            <a:r>
              <a:rPr lang="en-US" b="1" smtClean="0"/>
              <a:t>route-map MED-65004 permit 100</a:t>
            </a:r>
          </a:p>
          <a:p>
            <a:pPr marL="236538" indent="-236538">
              <a:defRPr/>
            </a:pPr>
            <a:r>
              <a:rPr lang="en-US" smtClean="0"/>
              <a:t>R1(config-route-map)# </a:t>
            </a:r>
            <a:r>
              <a:rPr lang="en-US" b="1" smtClean="0"/>
              <a:t>set metric 200</a:t>
            </a:r>
          </a:p>
          <a:p>
            <a:pPr marL="236538" indent="-236538">
              <a:defRPr/>
            </a:pPr>
            <a:r>
              <a:rPr lang="en-US" smtClean="0"/>
              <a:t>R1(config-route-map)# </a:t>
            </a:r>
            <a:r>
              <a:rPr lang="en-US" b="1" smtClean="0"/>
              <a:t>exit</a:t>
            </a:r>
          </a:p>
          <a:p>
            <a:pPr marL="236538" indent="-236538">
              <a:defRPr/>
            </a:pPr>
            <a:r>
              <a:rPr lang="en-US" smtClean="0"/>
              <a:t>R1(config)#</a:t>
            </a:r>
          </a:p>
        </p:txBody>
      </p:sp>
      <p:sp>
        <p:nvSpPr>
          <p:cNvPr id="5" name="Content Placeholder 6"/>
          <p:cNvSpPr txBox="1">
            <a:spLocks/>
          </p:cNvSpPr>
          <p:nvPr/>
        </p:nvSpPr>
        <p:spPr>
          <a:xfrm>
            <a:off x="279400" y="4154322"/>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24" name="Picture 3"/>
          <p:cNvPicPr>
            <a:picLocks noGrp="1" noChangeAspect="1" noChangeArrowheads="1"/>
          </p:cNvPicPr>
          <p:nvPr>
            <p:ph idx="10"/>
          </p:nvPr>
        </p:nvPicPr>
        <p:blipFill>
          <a:blip r:embed="rId3"/>
          <a:srcRect/>
          <a:stretch>
            <a:fillRect/>
          </a:stretch>
        </p:blipFill>
        <p:spPr bwMode="auto">
          <a:xfrm>
            <a:off x="1426513" y="1003300"/>
            <a:ext cx="6225887"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Setting the MED with Route Maps Example</a:t>
            </a:r>
            <a:endParaRPr lang="en-US" dirty="0"/>
          </a:p>
        </p:txBody>
      </p:sp>
      <p:sp>
        <p:nvSpPr>
          <p:cNvPr id="11" name="Content Placeholder 10"/>
          <p:cNvSpPr>
            <a:spLocks noGrp="1"/>
          </p:cNvSpPr>
          <p:nvPr>
            <p:ph sz="quarter" idx="11"/>
          </p:nvPr>
        </p:nvSpPr>
        <p:spPr>
          <a:xfrm>
            <a:off x="279400" y="4438996"/>
            <a:ext cx="8520113" cy="2101503"/>
          </a:xfrm>
        </p:spPr>
        <p:txBody>
          <a:bodyPr/>
          <a:lstStyle/>
          <a:p>
            <a:pPr marL="236538" indent="-236538">
              <a:defRPr/>
            </a:pPr>
            <a:r>
              <a:rPr lang="en-US" smtClean="0"/>
              <a:t>R1(config)# </a:t>
            </a:r>
            <a:r>
              <a:rPr lang="en-US" b="1" smtClean="0"/>
              <a:t>router bgp 65001</a:t>
            </a:r>
          </a:p>
          <a:p>
            <a:pPr marL="236538" indent="-236538">
              <a:defRPr/>
            </a:pPr>
            <a:r>
              <a:rPr lang="en-US" smtClean="0"/>
              <a:t>R1(config-router)# </a:t>
            </a:r>
            <a:r>
              <a:rPr lang="en-US" b="1" smtClean="0"/>
              <a:t>neighbor 192.168.2.2 remote-as 65001</a:t>
            </a:r>
          </a:p>
          <a:p>
            <a:pPr marL="236538" indent="-236538">
              <a:defRPr/>
            </a:pPr>
            <a:r>
              <a:rPr lang="en-US" smtClean="0"/>
              <a:t>R1(config-router)# </a:t>
            </a:r>
            <a:r>
              <a:rPr lang="en-US" b="1" smtClean="0"/>
              <a:t>neighbor 192.168.2.2 update-source loopback0</a:t>
            </a:r>
          </a:p>
          <a:p>
            <a:pPr marL="236538" indent="-236538">
              <a:defRPr/>
            </a:pPr>
            <a:r>
              <a:rPr lang="en-US" smtClean="0"/>
              <a:t>R1(config-router)# </a:t>
            </a:r>
            <a:r>
              <a:rPr lang="en-US" b="1" smtClean="0"/>
              <a:t>neighbor 192.168.3.3 remote-as 65001</a:t>
            </a:r>
          </a:p>
          <a:p>
            <a:pPr marL="236538" indent="-236538">
              <a:defRPr/>
            </a:pPr>
            <a:r>
              <a:rPr lang="en-US" smtClean="0"/>
              <a:t>R1(config-router)# </a:t>
            </a:r>
            <a:r>
              <a:rPr lang="en-US" b="1" smtClean="0"/>
              <a:t>neighbor 192.168.3.3 update-source loopback0</a:t>
            </a:r>
          </a:p>
          <a:p>
            <a:pPr marL="236538" indent="-236538">
              <a:defRPr/>
            </a:pPr>
            <a:r>
              <a:rPr lang="en-US" smtClean="0"/>
              <a:t>R1(config-router)# </a:t>
            </a:r>
            <a:r>
              <a:rPr lang="en-US" b="1" smtClean="0"/>
              <a:t>neighbor 192.168.28.1 remote-as 65004</a:t>
            </a:r>
          </a:p>
          <a:p>
            <a:pPr marL="236538" indent="-236538">
              <a:defRPr/>
            </a:pPr>
            <a:r>
              <a:rPr lang="en-US" smtClean="0"/>
              <a:t>R1(config-router)# </a:t>
            </a:r>
            <a:r>
              <a:rPr lang="en-US" b="1" smtClean="0"/>
              <a:t>neighbor 192.168.28.1 route-map MED-65004 out</a:t>
            </a:r>
          </a:p>
          <a:p>
            <a:pPr marL="236538" indent="-236538">
              <a:defRPr/>
            </a:pPr>
            <a:r>
              <a:rPr lang="en-US" smtClean="0"/>
              <a:t>R1(config-router)#exit</a:t>
            </a:r>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12" name="Picture 3"/>
          <p:cNvPicPr>
            <a:picLocks noGrp="1" noChangeAspect="1" noChangeArrowheads="1"/>
          </p:cNvPicPr>
          <p:nvPr>
            <p:ph idx="10"/>
          </p:nvPr>
        </p:nvPicPr>
        <p:blipFill>
          <a:blip r:embed="rId3"/>
          <a:srcRect/>
          <a:stretch>
            <a:fillRect/>
          </a:stretch>
        </p:blipFill>
        <p:spPr bwMode="auto">
          <a:xfrm>
            <a:off x="1426513" y="1003300"/>
            <a:ext cx="6225887"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Setting the MED with Route Maps Example</a:t>
            </a:r>
            <a:endParaRPr lang="en-US" dirty="0"/>
          </a:p>
        </p:txBody>
      </p:sp>
      <p:sp>
        <p:nvSpPr>
          <p:cNvPr id="21" name="Content Placeholder 20"/>
          <p:cNvSpPr>
            <a:spLocks noGrp="1"/>
          </p:cNvSpPr>
          <p:nvPr>
            <p:ph sz="quarter" idx="11"/>
          </p:nvPr>
        </p:nvSpPr>
        <p:spPr/>
        <p:txBody>
          <a:bodyPr/>
          <a:lstStyle/>
          <a:p>
            <a:pPr marL="236538" indent="-236538">
              <a:defRPr/>
            </a:pPr>
            <a:r>
              <a:rPr lang="en-US" smtClean="0"/>
              <a:t>R2(config)# </a:t>
            </a:r>
            <a:r>
              <a:rPr lang="en-US" b="1" smtClean="0"/>
              <a:t>access-list 66 permit 192.168.24.0 0.0.0.255</a:t>
            </a:r>
          </a:p>
          <a:p>
            <a:pPr marL="236538" indent="-236538">
              <a:defRPr/>
            </a:pPr>
            <a:r>
              <a:rPr lang="en-US" smtClean="0"/>
              <a:t>R2(config)# </a:t>
            </a:r>
          </a:p>
          <a:p>
            <a:pPr marL="236538" indent="-236538">
              <a:defRPr/>
            </a:pPr>
            <a:r>
              <a:rPr lang="en-US" smtClean="0"/>
              <a:t>R2(config)# </a:t>
            </a:r>
            <a:r>
              <a:rPr lang="en-US" b="1" smtClean="0"/>
              <a:t>route-map MED-65004 permit 10</a:t>
            </a:r>
          </a:p>
          <a:p>
            <a:pPr marL="236538" indent="-236538">
              <a:defRPr/>
            </a:pPr>
            <a:r>
              <a:rPr lang="en-US" smtClean="0"/>
              <a:t>R2(config-route-map)# </a:t>
            </a:r>
            <a:r>
              <a:rPr lang="en-US" b="1" smtClean="0"/>
              <a:t>match ip address 66</a:t>
            </a:r>
          </a:p>
          <a:p>
            <a:pPr marL="236538" indent="-236538">
              <a:defRPr/>
            </a:pPr>
            <a:r>
              <a:rPr lang="en-US" smtClean="0"/>
              <a:t>R2(config-route-map)# </a:t>
            </a:r>
            <a:r>
              <a:rPr lang="en-US" b="1" smtClean="0"/>
              <a:t>set metric 100</a:t>
            </a:r>
          </a:p>
          <a:p>
            <a:pPr marL="236538" indent="-236538">
              <a:defRPr/>
            </a:pPr>
            <a:r>
              <a:rPr lang="en-US" smtClean="0"/>
              <a:t>R2(config-route-map)#</a:t>
            </a:r>
          </a:p>
          <a:p>
            <a:pPr marL="236538" indent="-236538">
              <a:defRPr/>
            </a:pPr>
            <a:r>
              <a:rPr lang="en-US" smtClean="0"/>
              <a:t>R2(config-route-map)# </a:t>
            </a:r>
            <a:r>
              <a:rPr lang="en-US" b="1" smtClean="0"/>
              <a:t>route-map MED-65004 permit 100</a:t>
            </a:r>
          </a:p>
          <a:p>
            <a:pPr marL="236538" indent="-236538">
              <a:defRPr/>
            </a:pPr>
            <a:r>
              <a:rPr lang="en-US" smtClean="0"/>
              <a:t>R2(config-route-map)# </a:t>
            </a:r>
            <a:r>
              <a:rPr lang="en-US" b="1" smtClean="0"/>
              <a:t>set metric 200</a:t>
            </a:r>
          </a:p>
          <a:p>
            <a:pPr marL="236538" indent="-236538">
              <a:defRPr/>
            </a:pPr>
            <a:r>
              <a:rPr lang="en-US" smtClean="0"/>
              <a:t>R2(config-route-map)# </a:t>
            </a:r>
            <a:r>
              <a:rPr lang="en-US" b="1" smtClean="0"/>
              <a:t>exit</a:t>
            </a:r>
          </a:p>
          <a:p>
            <a:pPr marL="236538" indent="-236538">
              <a:defRPr/>
            </a:pPr>
            <a:r>
              <a:rPr lang="en-US" smtClean="0"/>
              <a:t>R2(config)#</a:t>
            </a:r>
          </a:p>
        </p:txBody>
      </p:sp>
      <p:sp>
        <p:nvSpPr>
          <p:cNvPr id="5" name="Content Placeholder 6"/>
          <p:cNvSpPr txBox="1">
            <a:spLocks/>
          </p:cNvSpPr>
          <p:nvPr/>
        </p:nvSpPr>
        <p:spPr>
          <a:xfrm>
            <a:off x="279400" y="4154322"/>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23" name="Picture 3"/>
          <p:cNvPicPr>
            <a:picLocks noGrp="1" noChangeAspect="1" noChangeArrowheads="1"/>
          </p:cNvPicPr>
          <p:nvPr>
            <p:ph idx="10"/>
          </p:nvPr>
        </p:nvPicPr>
        <p:blipFill>
          <a:blip r:embed="rId3"/>
          <a:srcRect/>
          <a:stretch>
            <a:fillRect/>
          </a:stretch>
        </p:blipFill>
        <p:spPr bwMode="auto">
          <a:xfrm>
            <a:off x="1426513" y="1003300"/>
            <a:ext cx="6225887"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Setting the MED with Route Maps Example</a:t>
            </a:r>
            <a:endParaRPr lang="en-US" dirty="0"/>
          </a:p>
        </p:txBody>
      </p:sp>
      <p:sp>
        <p:nvSpPr>
          <p:cNvPr id="11" name="Content Placeholder 10"/>
          <p:cNvSpPr>
            <a:spLocks noGrp="1"/>
          </p:cNvSpPr>
          <p:nvPr>
            <p:ph sz="quarter" idx="11"/>
          </p:nvPr>
        </p:nvSpPr>
        <p:spPr/>
        <p:txBody>
          <a:bodyPr/>
          <a:lstStyle/>
          <a:p>
            <a:pPr marL="236538" indent="-236538">
              <a:defRPr/>
            </a:pPr>
            <a:r>
              <a:rPr lang="en-US" smtClean="0"/>
              <a:t>R2(config)# </a:t>
            </a:r>
            <a:r>
              <a:rPr lang="en-US" b="1" smtClean="0"/>
              <a:t>router bgp 65001</a:t>
            </a:r>
          </a:p>
          <a:p>
            <a:pPr marL="236538" indent="-236538">
              <a:defRPr/>
            </a:pPr>
            <a:r>
              <a:rPr lang="en-US" smtClean="0"/>
              <a:t>R2(config-router)# </a:t>
            </a:r>
            <a:r>
              <a:rPr lang="en-US" b="1" smtClean="0"/>
              <a:t>neighbor 192.168.1.1 remote-as 65001</a:t>
            </a:r>
          </a:p>
          <a:p>
            <a:pPr marL="236538" indent="-236538">
              <a:defRPr/>
            </a:pPr>
            <a:r>
              <a:rPr lang="en-US" smtClean="0"/>
              <a:t>R2(config-router)# </a:t>
            </a:r>
            <a:r>
              <a:rPr lang="en-US" b="1" smtClean="0"/>
              <a:t>neighbor 192.168.1.1 update-source loopback0</a:t>
            </a:r>
          </a:p>
          <a:p>
            <a:pPr marL="236538" indent="-236538">
              <a:defRPr/>
            </a:pPr>
            <a:r>
              <a:rPr lang="en-US" smtClean="0"/>
              <a:t>R2(config-router)# </a:t>
            </a:r>
            <a:r>
              <a:rPr lang="en-US" b="1" smtClean="0"/>
              <a:t>neighbor 192.168.3.3 remote-as 65001</a:t>
            </a:r>
          </a:p>
          <a:p>
            <a:pPr marL="236538" indent="-236538">
              <a:defRPr/>
            </a:pPr>
            <a:r>
              <a:rPr lang="en-US" smtClean="0"/>
              <a:t>R2(config-router)# </a:t>
            </a:r>
            <a:r>
              <a:rPr lang="en-US" b="1" smtClean="0"/>
              <a:t>neighbor 192.168.3.3 update-source loopback0</a:t>
            </a:r>
          </a:p>
          <a:p>
            <a:pPr marL="236538" indent="-236538">
              <a:defRPr/>
            </a:pPr>
            <a:r>
              <a:rPr lang="en-US" smtClean="0"/>
              <a:t>R2(config-router)# </a:t>
            </a:r>
            <a:r>
              <a:rPr lang="en-US" b="1" smtClean="0"/>
              <a:t>neighbor 172.20.50.1 remote-as 65004</a:t>
            </a:r>
          </a:p>
          <a:p>
            <a:pPr marL="236538" indent="-236538">
              <a:defRPr/>
            </a:pPr>
            <a:r>
              <a:rPr lang="en-US" smtClean="0"/>
              <a:t>R2(config-router)# </a:t>
            </a:r>
            <a:r>
              <a:rPr lang="en-US" b="1" smtClean="0"/>
              <a:t>neighbor 172.20.50.1 route-map MED-65004 out</a:t>
            </a:r>
          </a:p>
          <a:p>
            <a:pPr marL="236538" indent="-236538">
              <a:defRPr/>
            </a:pPr>
            <a:r>
              <a:rPr lang="en-US" smtClean="0"/>
              <a:t>R2(config-router)# </a:t>
            </a:r>
            <a:r>
              <a:rPr lang="en-US" b="1" smtClean="0"/>
              <a:t>exit</a:t>
            </a:r>
          </a:p>
          <a:p>
            <a:pPr marL="236538" indent="-236538">
              <a:defRPr/>
            </a:pPr>
            <a:r>
              <a:rPr lang="en-US" smtClean="0"/>
              <a:t>R2(config)#</a:t>
            </a:r>
            <a:endParaRPr lang="en-US" b="1" smtClean="0"/>
          </a:p>
          <a:p>
            <a:endParaRPr lang="en-US"/>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12" name="Picture 3"/>
          <p:cNvPicPr>
            <a:picLocks noGrp="1" noChangeAspect="1" noChangeArrowheads="1"/>
          </p:cNvPicPr>
          <p:nvPr>
            <p:ph idx="10"/>
          </p:nvPr>
        </p:nvPicPr>
        <p:blipFill>
          <a:blip r:embed="rId3"/>
          <a:srcRect/>
          <a:stretch>
            <a:fillRect/>
          </a:stretch>
        </p:blipFill>
        <p:spPr bwMode="auto">
          <a:xfrm>
            <a:off x="1426513" y="1003300"/>
            <a:ext cx="6225887"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605882" y="5097122"/>
            <a:ext cx="5739162" cy="17842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4" name="Rectangle 13"/>
          <p:cNvSpPr/>
          <p:nvPr/>
        </p:nvSpPr>
        <p:spPr bwMode="auto">
          <a:xfrm>
            <a:off x="602168" y="5525935"/>
            <a:ext cx="1349295" cy="189571"/>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0" name="Rectangle 19"/>
          <p:cNvSpPr/>
          <p:nvPr/>
        </p:nvSpPr>
        <p:spPr bwMode="auto">
          <a:xfrm>
            <a:off x="598454" y="5696919"/>
            <a:ext cx="5742876" cy="230459"/>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1" name="Rectangle 20"/>
          <p:cNvSpPr/>
          <p:nvPr/>
        </p:nvSpPr>
        <p:spPr bwMode="auto">
          <a:xfrm>
            <a:off x="598454" y="5923657"/>
            <a:ext cx="1349295" cy="189571"/>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2" name="Rectangle 21"/>
          <p:cNvSpPr/>
          <p:nvPr/>
        </p:nvSpPr>
        <p:spPr bwMode="auto">
          <a:xfrm>
            <a:off x="594740" y="6094641"/>
            <a:ext cx="5742876" cy="230459"/>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Setting the MED with Route Maps Example</a:t>
            </a:r>
            <a:endParaRPr lang="en-US" dirty="0"/>
          </a:p>
        </p:txBody>
      </p:sp>
      <p:sp>
        <p:nvSpPr>
          <p:cNvPr id="27" name="Content Placeholder 26"/>
          <p:cNvSpPr>
            <a:spLocks noGrp="1"/>
          </p:cNvSpPr>
          <p:nvPr>
            <p:ph sz="quarter" idx="11"/>
          </p:nvPr>
        </p:nvSpPr>
        <p:spPr/>
        <p:txBody>
          <a:bodyPr/>
          <a:lstStyle/>
          <a:p>
            <a:pPr marL="236538" indent="-236538">
              <a:defRPr/>
            </a:pPr>
            <a:r>
              <a:rPr lang="en-US" sz="1400" smtClean="0"/>
              <a:t>ISP3# </a:t>
            </a:r>
            <a:r>
              <a:rPr lang="en-US" sz="1400" b="1" smtClean="0"/>
              <a:t>show ip bgp</a:t>
            </a:r>
          </a:p>
          <a:p>
            <a:pPr marL="236538" indent="-236538">
              <a:defRPr/>
            </a:pPr>
            <a:r>
              <a:rPr lang="en-US" sz="1400" smtClean="0"/>
              <a:t>BGP table version is 7, local router ID is 192.168.1.1</a:t>
            </a:r>
          </a:p>
          <a:p>
            <a:pPr marL="236538" indent="-236538">
              <a:defRPr/>
            </a:pPr>
            <a:r>
              <a:rPr lang="en-US" sz="1400" smtClean="0"/>
              <a:t>Status codes: s suppressed, d damped, h history, * valid, &gt; best, i - internal,  r RIB-failure, S Stale</a:t>
            </a:r>
          </a:p>
          <a:p>
            <a:pPr marL="236538" indent="-236538">
              <a:defRPr/>
            </a:pPr>
            <a:r>
              <a:rPr lang="en-US" sz="1400" smtClean="0"/>
              <a:t>Origin codes: i - IGP, e - EGP, ? - incomplete</a:t>
            </a:r>
          </a:p>
          <a:p>
            <a:pPr marL="236538" indent="-236538">
              <a:defRPr/>
            </a:pPr>
            <a:r>
              <a:rPr lang="en-US" sz="1400" smtClean="0"/>
              <a:t>   Network          Next Hop       Metric LocPrf Weight Path</a:t>
            </a:r>
          </a:p>
          <a:p>
            <a:pPr marL="236538" indent="-236538">
              <a:defRPr/>
            </a:pPr>
            <a:r>
              <a:rPr lang="en-US" sz="1400" smtClean="0"/>
              <a:t>*&gt;i192.168.24.0     172.20.50.2      100    100       0 65001 i</a:t>
            </a:r>
          </a:p>
          <a:p>
            <a:pPr marL="236538" indent="-236538">
              <a:defRPr/>
            </a:pPr>
            <a:r>
              <a:rPr lang="en-US" sz="1400" smtClean="0"/>
              <a:t>* i                 192.168.28.2     200    100       0 65001 i</a:t>
            </a:r>
          </a:p>
          <a:p>
            <a:pPr marL="236538" indent="-236538">
              <a:defRPr/>
            </a:pPr>
            <a:r>
              <a:rPr lang="en-US" sz="1400" smtClean="0"/>
              <a:t>* i192.168.25.0     172.20.50.2      200    100       0 65001 i</a:t>
            </a:r>
          </a:p>
          <a:p>
            <a:pPr marL="236538" indent="-236538">
              <a:defRPr/>
            </a:pPr>
            <a:r>
              <a:rPr lang="en-US" sz="1400" smtClean="0"/>
              <a:t>*&gt;i                 192.168.28.2     100    100       0 65001 i</a:t>
            </a:r>
          </a:p>
          <a:p>
            <a:pPr marL="236538" indent="-236538">
              <a:defRPr/>
            </a:pPr>
            <a:r>
              <a:rPr lang="en-US" sz="1400" smtClean="0"/>
              <a:t>* i192.168.26.0     172.20.50.2      200    100       0 65001 i</a:t>
            </a:r>
          </a:p>
          <a:p>
            <a:pPr marL="236538" indent="-236538">
              <a:defRPr/>
            </a:pPr>
            <a:r>
              <a:rPr lang="en-US" sz="1400" smtClean="0"/>
              <a:t>*&gt;i                 192.168.28.2     100    100       0 65001 i</a:t>
            </a:r>
          </a:p>
          <a:p>
            <a:endParaRPr lang="en-US" sz="1400"/>
          </a:p>
        </p:txBody>
      </p:sp>
      <p:sp>
        <p:nvSpPr>
          <p:cNvPr id="5" name="Content Placeholder 6"/>
          <p:cNvSpPr txBox="1">
            <a:spLocks/>
          </p:cNvSpPr>
          <p:nvPr/>
        </p:nvSpPr>
        <p:spPr>
          <a:xfrm>
            <a:off x="279400" y="4076265"/>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grpSp>
        <p:nvGrpSpPr>
          <p:cNvPr id="35" name="Group 34"/>
          <p:cNvGrpSpPr/>
          <p:nvPr/>
        </p:nvGrpSpPr>
        <p:grpSpPr>
          <a:xfrm>
            <a:off x="1340670" y="1065248"/>
            <a:ext cx="6456660" cy="2492601"/>
            <a:chOff x="1008169" y="1115123"/>
            <a:chExt cx="6819087" cy="2921619"/>
          </a:xfrm>
        </p:grpSpPr>
        <p:pic>
          <p:nvPicPr>
            <p:cNvPr id="36" name="Picture 3"/>
            <p:cNvPicPr>
              <a:picLocks noChangeAspect="1" noChangeArrowheads="1"/>
            </p:cNvPicPr>
            <p:nvPr/>
          </p:nvPicPr>
          <p:blipFill>
            <a:blip r:embed="rId3"/>
            <a:srcRect/>
            <a:stretch>
              <a:fillRect/>
            </a:stretch>
          </p:blipFill>
          <p:spPr bwMode="auto">
            <a:xfrm>
              <a:off x="1008169" y="1115123"/>
              <a:ext cx="6819087" cy="2921619"/>
            </a:xfrm>
            <a:prstGeom prst="rect">
              <a:avLst/>
            </a:prstGeom>
            <a:noFill/>
            <a:ln w="9525">
              <a:noFill/>
              <a:miter lim="800000"/>
              <a:headEnd/>
              <a:tailEnd/>
            </a:ln>
          </p:spPr>
        </p:pic>
        <p:sp>
          <p:nvSpPr>
            <p:cNvPr id="37" name="Rectangle 36"/>
            <p:cNvSpPr/>
            <p:nvPr/>
          </p:nvSpPr>
          <p:spPr bwMode="auto">
            <a:xfrm rot="20086710">
              <a:off x="6454959" y="2708667"/>
              <a:ext cx="460395" cy="358998"/>
            </a:xfrm>
            <a:prstGeom prst="rect">
              <a:avLst/>
            </a:prstGeom>
            <a:solidFill>
              <a:srgbClr val="FFFF00">
                <a:alpha val="45000"/>
              </a:srgbClr>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8" name="Rectangle 37"/>
            <p:cNvSpPr/>
            <p:nvPr/>
          </p:nvSpPr>
          <p:spPr bwMode="auto">
            <a:xfrm>
              <a:off x="3819554" y="2961425"/>
              <a:ext cx="2045987" cy="358998"/>
            </a:xfrm>
            <a:prstGeom prst="rect">
              <a:avLst/>
            </a:prstGeom>
            <a:solidFill>
              <a:srgbClr val="FFFF00">
                <a:alpha val="45000"/>
              </a:srgbClr>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9" name="Rectangle 38"/>
            <p:cNvSpPr/>
            <p:nvPr/>
          </p:nvSpPr>
          <p:spPr bwMode="auto">
            <a:xfrm rot="10800000">
              <a:off x="3751974" y="1891859"/>
              <a:ext cx="2147024" cy="335837"/>
            </a:xfrm>
            <a:prstGeom prst="rect">
              <a:avLst/>
            </a:prstGeom>
            <a:solidFill>
              <a:schemeClr val="accent1">
                <a:alpha val="45000"/>
              </a:schemeClr>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0" name="Rectangle 39"/>
            <p:cNvSpPr/>
            <p:nvPr/>
          </p:nvSpPr>
          <p:spPr bwMode="auto">
            <a:xfrm rot="12232832">
              <a:off x="6465656" y="2222677"/>
              <a:ext cx="414428" cy="335837"/>
            </a:xfrm>
            <a:prstGeom prst="rect">
              <a:avLst/>
            </a:prstGeom>
            <a:solidFill>
              <a:schemeClr val="accent1">
                <a:alpha val="45000"/>
              </a:schemeClr>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r>
              <a:rPr lang="en-US" dirty="0" smtClean="0"/>
              <a:t>Public IP Address Space</a:t>
            </a:r>
            <a:endParaRPr lang="en-US" dirty="0"/>
          </a:p>
        </p:txBody>
      </p:sp>
      <p:sp>
        <p:nvSpPr>
          <p:cNvPr id="3" name="Content Placeholder 2"/>
          <p:cNvSpPr>
            <a:spLocks noGrp="1"/>
          </p:cNvSpPr>
          <p:nvPr>
            <p:ph idx="1"/>
          </p:nvPr>
        </p:nvSpPr>
        <p:spPr/>
        <p:txBody>
          <a:bodyPr>
            <a:normAutofit/>
          </a:bodyPr>
          <a:lstStyle/>
          <a:p>
            <a:r>
              <a:rPr lang="en-US" dirty="0" smtClean="0"/>
              <a:t>Public IP addresses are used:</a:t>
            </a:r>
          </a:p>
          <a:p>
            <a:pPr lvl="1"/>
            <a:r>
              <a:rPr lang="en-US" dirty="0" smtClean="0"/>
              <a:t>By internal enterprise clients to access the Internet using NAT.</a:t>
            </a:r>
          </a:p>
          <a:p>
            <a:pPr lvl="1"/>
            <a:r>
              <a:rPr lang="en-US" dirty="0" smtClean="0"/>
              <a:t>To make enterprise servers accessible from the Internet using static NAT. </a:t>
            </a:r>
          </a:p>
          <a:p>
            <a:r>
              <a:rPr lang="en-US" dirty="0" smtClean="0"/>
              <a:t>Public IP addresses are available from ISPs and RIRs.</a:t>
            </a:r>
          </a:p>
          <a:p>
            <a:pPr lvl="1"/>
            <a:r>
              <a:rPr lang="en-US" dirty="0" smtClean="0"/>
              <a:t>Most enterprises acquire their IP addresses and AS number from ISPs.</a:t>
            </a:r>
          </a:p>
          <a:p>
            <a:pPr lvl="1"/>
            <a:r>
              <a:rPr lang="en-US" dirty="0" smtClean="0"/>
              <a:t>Large enterprises may want to acquire IP addresses and AS number from a RIR. </a:t>
            </a:r>
          </a:p>
        </p:txBody>
      </p:sp>
    </p:spTree>
  </p:cSld>
  <p:clrMapOvr>
    <a:masterClrMapping/>
  </p:clrMapOvr>
  <p:transition/>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2"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2800" b="1" kern="0" dirty="0" smtClean="0">
                <a:solidFill>
                  <a:schemeClr val="bg1"/>
                </a:solidFill>
                <a:latin typeface="+mj-lt"/>
                <a:ea typeface="+mj-ea"/>
                <a:cs typeface="+mj-cs"/>
              </a:rPr>
              <a:t>Filtering BGP Routing Updates</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Filtering BGP Routing Updates</a:t>
            </a:r>
            <a:endParaRPr lang="en-US" dirty="0"/>
          </a:p>
        </p:txBody>
      </p:sp>
      <p:sp>
        <p:nvSpPr>
          <p:cNvPr id="3" name="Content Placeholder 2"/>
          <p:cNvSpPr>
            <a:spLocks noGrp="1"/>
          </p:cNvSpPr>
          <p:nvPr>
            <p:ph idx="1"/>
          </p:nvPr>
        </p:nvSpPr>
        <p:spPr/>
        <p:txBody>
          <a:bodyPr/>
          <a:lstStyle/>
          <a:p>
            <a:r>
              <a:rPr lang="en-US" dirty="0" smtClean="0"/>
              <a:t>BGP can potentially receive a high number of routing updates. </a:t>
            </a:r>
          </a:p>
          <a:p>
            <a:pPr lvl="1"/>
            <a:r>
              <a:rPr lang="en-US" dirty="0" smtClean="0"/>
              <a:t>To optimize BGP configuration, route filtering may be applied.</a:t>
            </a:r>
          </a:p>
          <a:p>
            <a:r>
              <a:rPr lang="en-US" dirty="0" smtClean="0"/>
              <a:t>Filtering includes:</a:t>
            </a:r>
          </a:p>
          <a:p>
            <a:pPr lvl="1"/>
            <a:r>
              <a:rPr lang="en-US" dirty="0" smtClean="0"/>
              <a:t>Filter lists</a:t>
            </a:r>
          </a:p>
          <a:p>
            <a:pPr lvl="1"/>
            <a:r>
              <a:rPr lang="en-US" dirty="0" smtClean="0"/>
              <a:t>Prefix lists</a:t>
            </a:r>
          </a:p>
          <a:p>
            <a:pPr lvl="1"/>
            <a:r>
              <a:rPr lang="en-US" dirty="0" smtClean="0"/>
              <a:t>Route maps</a:t>
            </a:r>
          </a:p>
          <a:p>
            <a:pPr lvl="1"/>
            <a:endParaRPr lang="en-US" dirty="0"/>
          </a:p>
        </p:txBody>
      </p:sp>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1939292" y="3097653"/>
            <a:ext cx="5252961" cy="3464373"/>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Filtering BGP Routing Updates</a:t>
            </a:r>
            <a:endParaRPr lang="en-US" dirty="0"/>
          </a:p>
        </p:txBody>
      </p:sp>
      <p:sp>
        <p:nvSpPr>
          <p:cNvPr id="3" name="Content Placeholder 2"/>
          <p:cNvSpPr>
            <a:spLocks noGrp="1"/>
          </p:cNvSpPr>
          <p:nvPr>
            <p:ph idx="1"/>
          </p:nvPr>
        </p:nvSpPr>
        <p:spPr/>
        <p:txBody>
          <a:bodyPr/>
          <a:lstStyle/>
          <a:p>
            <a:r>
              <a:rPr lang="en-US" smtClean="0"/>
              <a:t>Incoming routes are </a:t>
            </a:r>
            <a:r>
              <a:rPr lang="en-US" dirty="0" smtClean="0"/>
              <a:t>subject to prefix lists, filter-lists, and route maps before they will be accepted into the BGP table. </a:t>
            </a:r>
          </a:p>
          <a:p>
            <a:pPr lvl="1"/>
            <a:r>
              <a:rPr lang="en-US" dirty="0" smtClean="0"/>
              <a:t>Similarly, outgoing routes must pass the outgoing route-maps, filter list, and prefix list before they will be transmitted to the neighbor.</a:t>
            </a:r>
            <a:endParaRPr lang="en-US" dirty="0"/>
          </a:p>
        </p:txBody>
      </p:sp>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1939292" y="3097653"/>
            <a:ext cx="5252961" cy="3464373"/>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Filtering BGP Routing Updates</a:t>
            </a:r>
            <a:endParaRPr lang="en-US" dirty="0"/>
          </a:p>
        </p:txBody>
      </p:sp>
      <p:sp>
        <p:nvSpPr>
          <p:cNvPr id="3" name="Content Placeholder 2"/>
          <p:cNvSpPr>
            <a:spLocks noGrp="1"/>
          </p:cNvSpPr>
          <p:nvPr>
            <p:ph idx="1"/>
          </p:nvPr>
        </p:nvSpPr>
        <p:spPr/>
        <p:txBody>
          <a:bodyPr/>
          <a:lstStyle/>
          <a:p>
            <a:r>
              <a:rPr lang="en-US" dirty="0" smtClean="0"/>
              <a:t>If redistributing from an IGP into BGP, the routes must successfully pass any prefix list or route map applied to the redistribution process before the route is injected into the BGP table.</a:t>
            </a:r>
          </a:p>
          <a:p>
            <a:endParaRPr lang="en-US" dirty="0"/>
          </a:p>
        </p:txBody>
      </p:sp>
    </p:spTree>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a:xfrm>
            <a:off x="268941" y="365379"/>
            <a:ext cx="8875059" cy="620712"/>
          </a:xfrm>
        </p:spPr>
        <p:txBody>
          <a:bodyPr/>
          <a:lstStyle/>
          <a:p>
            <a:r>
              <a:rPr lang="en-US" dirty="0" smtClean="0"/>
              <a:t>Apply a BGP Filter To Routes</a:t>
            </a:r>
            <a:endParaRPr lang="en-US" dirty="0"/>
          </a:p>
        </p:txBody>
      </p:sp>
      <p:sp>
        <p:nvSpPr>
          <p:cNvPr id="13" name="Content Placeholder 12"/>
          <p:cNvSpPr>
            <a:spLocks noGrp="1"/>
          </p:cNvSpPr>
          <p:nvPr>
            <p:ph idx="1"/>
          </p:nvPr>
        </p:nvSpPr>
        <p:spPr/>
        <p:txBody>
          <a:bodyPr>
            <a:normAutofit/>
          </a:bodyPr>
          <a:lstStyle/>
          <a:p>
            <a:r>
              <a:rPr lang="en-US" dirty="0" smtClean="0"/>
              <a:t>Apply a filter list to routes from or to a neighbor.</a:t>
            </a:r>
            <a:endParaRPr lang="en-US" dirty="0"/>
          </a:p>
        </p:txBody>
      </p:sp>
      <p:sp>
        <p:nvSpPr>
          <p:cNvPr id="14" name="Text Placeholder 13"/>
          <p:cNvSpPr>
            <a:spLocks noGrp="1"/>
          </p:cNvSpPr>
          <p:nvPr>
            <p:ph type="body" sz="quarter" idx="10"/>
          </p:nvPr>
        </p:nvSpPr>
        <p:spPr/>
        <p:txBody>
          <a:bodyPr>
            <a:normAutofit/>
          </a:bodyPr>
          <a:lstStyle/>
          <a:p>
            <a:r>
              <a:rPr lang="en-US" sz="1800" dirty="0" smtClean="0"/>
              <a:t>Router(config-router)#</a:t>
            </a:r>
            <a:endParaRPr lang="en-US" sz="1800" dirty="0"/>
          </a:p>
        </p:txBody>
      </p:sp>
      <p:sp>
        <p:nvSpPr>
          <p:cNvPr id="15" name="Text Placeholder 14"/>
          <p:cNvSpPr>
            <a:spLocks noGrp="1"/>
          </p:cNvSpPr>
          <p:nvPr>
            <p:ph type="body" sz="quarter" idx="11"/>
          </p:nvPr>
        </p:nvSpPr>
        <p:spPr>
          <a:xfrm>
            <a:off x="615326" y="2137491"/>
            <a:ext cx="7745412" cy="728372"/>
          </a:xfrm>
        </p:spPr>
        <p:txBody>
          <a:bodyPr>
            <a:normAutofit/>
          </a:bodyPr>
          <a:lstStyle/>
          <a:p>
            <a:pPr lvl="0"/>
            <a:r>
              <a:rPr lang="en-US" sz="1800" dirty="0" smtClean="0"/>
              <a:t>neighbor {</a:t>
            </a:r>
            <a:r>
              <a:rPr lang="en-US" sz="1800" b="0" i="1" dirty="0" smtClean="0"/>
              <a:t>ip-address</a:t>
            </a:r>
            <a:r>
              <a:rPr lang="en-US" sz="1800" dirty="0" smtClean="0"/>
              <a:t> | </a:t>
            </a:r>
            <a:r>
              <a:rPr lang="en-US" sz="1800" b="0" i="1" dirty="0" smtClean="0"/>
              <a:t>peer-group-name</a:t>
            </a:r>
            <a:r>
              <a:rPr lang="en-US" sz="1800" dirty="0" smtClean="0"/>
              <a:t>} filter-list </a:t>
            </a:r>
            <a:r>
              <a:rPr lang="en-US" sz="1800" b="0" i="1" dirty="0" smtClean="0"/>
              <a:t>access-list-number</a:t>
            </a:r>
            <a:r>
              <a:rPr lang="en-US" sz="1800" dirty="0" smtClean="0"/>
              <a:t> {in | out} </a:t>
            </a:r>
            <a:endParaRPr lang="en-US" sz="1800" b="0" i="1" dirty="0" smtClean="0"/>
          </a:p>
        </p:txBody>
      </p:sp>
      <p:graphicFrame>
        <p:nvGraphicFramePr>
          <p:cNvPr id="7" name="Table 6"/>
          <p:cNvGraphicFramePr>
            <a:graphicFrameLocks noGrp="1"/>
          </p:cNvGraphicFramePr>
          <p:nvPr/>
        </p:nvGraphicFramePr>
        <p:xfrm>
          <a:off x="594849" y="3093065"/>
          <a:ext cx="7782234" cy="2777703"/>
        </p:xfrm>
        <a:graphic>
          <a:graphicData uri="http://schemas.openxmlformats.org/drawingml/2006/table">
            <a:tbl>
              <a:tblPr firstRow="1" bandRow="1">
                <a:tableStyleId>{5C22544A-7EE6-4342-B048-85BDC9FD1C3A}</a:tableStyleId>
              </a:tblPr>
              <a:tblGrid>
                <a:gridCol w="2259863"/>
                <a:gridCol w="5522371"/>
              </a:tblGrid>
              <a:tr h="457034">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800" b="1" u="none" strike="noStrike" cap="none" normalizeH="0" baseline="0" dirty="0" smtClean="0">
                          <a:ln>
                            <a:noFill/>
                          </a:ln>
                          <a:effectLst/>
                        </a:rPr>
                        <a:t>Parameter</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800" b="1" u="none" strike="noStrike" cap="none" normalizeH="0" baseline="0" dirty="0" smtClean="0">
                          <a:ln>
                            <a:noFill/>
                          </a:ln>
                          <a:effectLst/>
                        </a:rPr>
                        <a:t>Description</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502985">
                <a:tc>
                  <a:txBody>
                    <a:bodyPr/>
                    <a:lstStyle/>
                    <a:p>
                      <a:pPr marL="0" marR="0" algn="ctr" defTabSz="914400" rtl="0" eaLnBrk="1" latinLnBrk="0" hangingPunct="1">
                        <a:lnSpc>
                          <a:spcPct val="100000"/>
                        </a:lnSpc>
                        <a:spcBef>
                          <a:spcPts val="300"/>
                        </a:spcBef>
                        <a:spcAft>
                          <a:spcPts val="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ip-address</a:t>
                      </a:r>
                    </a:p>
                  </a:txBody>
                  <a:tcPr marL="68580" marR="68580" marT="0" marB="0" anchor="ctr"/>
                </a:tc>
                <a:tc>
                  <a:txBody>
                    <a:bodyPr/>
                    <a:lstStyle/>
                    <a:p>
                      <a:pPr marL="0" marR="0" lvl="0" indent="0" algn="l" defTabSz="814388" rtl="0" eaLnBrk="0" fontAlgn="base" latinLnBrk="0" hangingPunct="0">
                        <a:lnSpc>
                          <a:spcPct val="100000"/>
                        </a:lnSpc>
                        <a:spcBef>
                          <a:spcPts val="0"/>
                        </a:spcBef>
                        <a:spcAft>
                          <a:spcPct val="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IP address of the BGP neighbor.</a:t>
                      </a:r>
                    </a:p>
                  </a:txBody>
                  <a:tcPr marL="68580" marR="68580" marT="0" marB="0" anchor="ctr"/>
                </a:tc>
              </a:tr>
              <a:tr h="469413">
                <a:tc>
                  <a:txBody>
                    <a:bodyPr/>
                    <a:lstStyle/>
                    <a:p>
                      <a:pPr marL="0" marR="0" algn="ctr" defTabSz="914400" rtl="0" eaLnBrk="1" latinLnBrk="0" hangingPunct="1">
                        <a:lnSpc>
                          <a:spcPct val="100000"/>
                        </a:lnSpc>
                        <a:spcBef>
                          <a:spcPts val="300"/>
                        </a:spcBef>
                        <a:spcAft>
                          <a:spcPts val="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peer-group-name</a:t>
                      </a:r>
                    </a:p>
                  </a:txBody>
                  <a:tcPr marL="68580" marR="68580" marT="0" marB="0" anchor="ctr"/>
                </a:tc>
                <a:tc>
                  <a:txBody>
                    <a:bodyPr/>
                    <a:lstStyle/>
                    <a:p>
                      <a:pPr marL="0" marR="0" lvl="0" indent="0" algn="l" defTabSz="814388" rtl="0" eaLnBrk="0" fontAlgn="base" latinLnBrk="0" hangingPunct="0">
                        <a:lnSpc>
                          <a:spcPct val="100000"/>
                        </a:lnSpc>
                        <a:spcBef>
                          <a:spcPts val="0"/>
                        </a:spcBef>
                        <a:spcAft>
                          <a:spcPct val="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Name of a BGP peer group.</a:t>
                      </a:r>
                    </a:p>
                  </a:txBody>
                  <a:tcPr marL="68580" marR="68580" marT="0" marB="0" anchor="ctr"/>
                </a:tc>
              </a:tr>
              <a:tr h="482452">
                <a:tc>
                  <a:txBody>
                    <a:bodyPr/>
                    <a:lstStyle/>
                    <a:p>
                      <a:pPr marL="0" marR="0" algn="ctr" defTabSz="914400" rtl="0" eaLnBrk="1" latinLnBrk="0" hangingPunct="1">
                        <a:lnSpc>
                          <a:spcPct val="100000"/>
                        </a:lnSpc>
                        <a:spcBef>
                          <a:spcPts val="300"/>
                        </a:spcBef>
                        <a:spcAft>
                          <a:spcPts val="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access-list-number</a:t>
                      </a:r>
                    </a:p>
                  </a:txBody>
                  <a:tcPr marL="68580" marR="68580" marT="0" marB="0" anchor="ctr"/>
                </a:tc>
                <a:tc>
                  <a:txBody>
                    <a:bodyPr/>
                    <a:lstStyle/>
                    <a:p>
                      <a:pPr marL="0" marR="0" lvl="0" indent="0" algn="l" defTabSz="814388" rtl="0" eaLnBrk="0" fontAlgn="base" latinLnBrk="0" hangingPunct="0">
                        <a:lnSpc>
                          <a:spcPct val="100000"/>
                        </a:lnSpc>
                        <a:spcBef>
                          <a:spcPts val="0"/>
                        </a:spcBef>
                        <a:spcAft>
                          <a:spcPct val="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Number of an AS-path access list. </a:t>
                      </a:r>
                    </a:p>
                  </a:txBody>
                  <a:tcPr marL="68580" marR="68580" marT="0" marB="0" anchor="ctr"/>
                </a:tc>
              </a:tr>
              <a:tr h="456374">
                <a:tc>
                  <a:txBody>
                    <a:bodyPr/>
                    <a:lstStyle/>
                    <a:p>
                      <a:pPr marL="0" marR="0" algn="ctr" defTabSz="914400" rtl="0" eaLnBrk="1" latinLnBrk="0" hangingPunct="1">
                        <a:lnSpc>
                          <a:spcPct val="100000"/>
                        </a:lnSpc>
                        <a:spcBef>
                          <a:spcPts val="300"/>
                        </a:spcBef>
                        <a:spcAft>
                          <a:spcPts val="0"/>
                        </a:spcAft>
                      </a:pP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in</a:t>
                      </a:r>
                    </a:p>
                  </a:txBody>
                  <a:tcPr marL="68580" marR="68580" marT="0" marB="0" anchor="ctr"/>
                </a:tc>
                <a:tc>
                  <a:txBody>
                    <a:bodyPr/>
                    <a:lstStyle/>
                    <a:p>
                      <a:pPr marL="0" marR="0" lvl="0" indent="0" algn="l" defTabSz="814388" rtl="0" eaLnBrk="0" fontAlgn="base" latinLnBrk="0" hangingPunct="0">
                        <a:lnSpc>
                          <a:spcPct val="100000"/>
                        </a:lnSpc>
                        <a:spcBef>
                          <a:spcPts val="0"/>
                        </a:spcBef>
                        <a:spcAft>
                          <a:spcPct val="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Access list is applied to incoming routes. </a:t>
                      </a:r>
                    </a:p>
                  </a:txBody>
                  <a:tcPr marL="68580" marR="68580" marT="0" marB="0" anchor="ctr"/>
                </a:tc>
              </a:tr>
              <a:tr h="404217">
                <a:tc>
                  <a:txBody>
                    <a:bodyPr/>
                    <a:lstStyle/>
                    <a:p>
                      <a:pPr marL="0" marR="0" algn="ctr" defTabSz="914400" rtl="0" eaLnBrk="1" latinLnBrk="0" hangingPunct="1">
                        <a:lnSpc>
                          <a:spcPct val="100000"/>
                        </a:lnSpc>
                        <a:spcBef>
                          <a:spcPts val="300"/>
                        </a:spcBef>
                        <a:spcAft>
                          <a:spcPts val="0"/>
                        </a:spcAft>
                      </a:pP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out</a:t>
                      </a:r>
                    </a:p>
                  </a:txBody>
                  <a:tcPr marL="68580" marR="68580" marT="0" marB="0" anchor="ctr"/>
                </a:tc>
                <a:tc>
                  <a:txBody>
                    <a:bodyPr/>
                    <a:lstStyle/>
                    <a:p>
                      <a:pPr marL="0" marR="0" lvl="0" indent="0" algn="l" defTabSz="814388" rtl="0" eaLnBrk="0" fontAlgn="base" latinLnBrk="0" hangingPunct="0">
                        <a:lnSpc>
                          <a:spcPct val="100000"/>
                        </a:lnSpc>
                        <a:spcBef>
                          <a:spcPts val="0"/>
                        </a:spcBef>
                        <a:spcAft>
                          <a:spcPct val="0"/>
                        </a:spcAft>
                        <a:buClr>
                          <a:schemeClr val="tx2"/>
                        </a:buClr>
                        <a:buSzPct val="100000"/>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Access list is applied to outgoing routes. </a:t>
                      </a: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BGP Filtering Using Prefix Lists</a:t>
            </a:r>
            <a:endParaRPr lang="en-US" dirty="0"/>
          </a:p>
        </p:txBody>
      </p:sp>
      <p:sp>
        <p:nvSpPr>
          <p:cNvPr id="3" name="Content Placeholder 2"/>
          <p:cNvSpPr>
            <a:spLocks noGrp="1"/>
          </p:cNvSpPr>
          <p:nvPr>
            <p:ph idx="1"/>
          </p:nvPr>
        </p:nvSpPr>
        <p:spPr/>
        <p:txBody>
          <a:bodyPr>
            <a:normAutofit/>
          </a:bodyPr>
          <a:lstStyle/>
          <a:p>
            <a:r>
              <a:rPr lang="en-US" dirty="0" smtClean="0"/>
              <a:t>When planning BGP filter configuration using prefix lists, the following steps should be documented:</a:t>
            </a:r>
          </a:p>
          <a:p>
            <a:pPr lvl="1"/>
            <a:r>
              <a:rPr lang="en-US" dirty="0" smtClean="0"/>
              <a:t>Define the traffic filtering requirements, including the following:</a:t>
            </a:r>
          </a:p>
          <a:p>
            <a:pPr lvl="2"/>
            <a:r>
              <a:rPr lang="en-US" dirty="0" smtClean="0"/>
              <a:t>Filtering updates</a:t>
            </a:r>
          </a:p>
          <a:p>
            <a:pPr lvl="2"/>
            <a:r>
              <a:rPr lang="en-US" dirty="0" smtClean="0"/>
              <a:t>Controlling redistribution</a:t>
            </a:r>
          </a:p>
          <a:p>
            <a:pPr lvl="1"/>
            <a:r>
              <a:rPr lang="en-US" dirty="0" smtClean="0"/>
              <a:t>Configure the</a:t>
            </a:r>
            <a:r>
              <a:rPr lang="en-US" b="1" dirty="0" smtClean="0">
                <a:latin typeface="Courier New" pitchFamily="49" charset="0"/>
                <a:cs typeface="Courier New" pitchFamily="49" charset="0"/>
              </a:rPr>
              <a:t> ip prefix-list </a:t>
            </a:r>
            <a:r>
              <a:rPr lang="en-US" dirty="0" smtClean="0"/>
              <a:t>statements.</a:t>
            </a:r>
          </a:p>
          <a:p>
            <a:pPr lvl="1"/>
            <a:r>
              <a:rPr lang="en-US" dirty="0" smtClean="0"/>
              <a:t>Apply the prefix list to filter inbound or outbound updates using the </a:t>
            </a:r>
            <a:r>
              <a:rPr lang="en-US" b="1" dirty="0" smtClean="0">
                <a:latin typeface="Courier New" pitchFamily="49" charset="0"/>
                <a:cs typeface="Courier New" pitchFamily="49" charset="0"/>
              </a:rPr>
              <a:t>neighbor prefix-list </a:t>
            </a:r>
            <a:r>
              <a:rPr lang="en-US" dirty="0" smtClean="0"/>
              <a:t>router configuration command.</a:t>
            </a:r>
          </a:p>
          <a:p>
            <a:pPr lvl="1"/>
            <a:endParaRPr lang="en-US" dirty="0"/>
          </a:p>
        </p:txBody>
      </p:sp>
    </p:spTree>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Configure a Prefix List</a:t>
            </a:r>
            <a:endParaRPr lang="en-US" dirty="0"/>
          </a:p>
        </p:txBody>
      </p:sp>
      <p:sp>
        <p:nvSpPr>
          <p:cNvPr id="13" name="Content Placeholder 12"/>
          <p:cNvSpPr>
            <a:spLocks noGrp="1"/>
          </p:cNvSpPr>
          <p:nvPr>
            <p:ph idx="1"/>
          </p:nvPr>
        </p:nvSpPr>
        <p:spPr>
          <a:xfrm>
            <a:off x="279400" y="935906"/>
            <a:ext cx="8316913" cy="491994"/>
          </a:xfrm>
        </p:spPr>
        <p:txBody>
          <a:bodyPr>
            <a:normAutofit/>
          </a:bodyPr>
          <a:lstStyle/>
          <a:p>
            <a:r>
              <a:rPr lang="en-US" dirty="0" smtClean="0"/>
              <a:t>Define a prefix list.</a:t>
            </a:r>
            <a:endParaRPr lang="en-US" dirty="0"/>
          </a:p>
        </p:txBody>
      </p:sp>
      <p:sp>
        <p:nvSpPr>
          <p:cNvPr id="14" name="Text Placeholder 13"/>
          <p:cNvSpPr>
            <a:spLocks noGrp="1"/>
          </p:cNvSpPr>
          <p:nvPr>
            <p:ph type="body" sz="quarter" idx="10"/>
          </p:nvPr>
        </p:nvSpPr>
        <p:spPr>
          <a:xfrm>
            <a:off x="613533" y="1388045"/>
            <a:ext cx="7745412" cy="377078"/>
          </a:xfrm>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1741252"/>
            <a:ext cx="7745412" cy="595660"/>
          </a:xfrm>
        </p:spPr>
        <p:txBody>
          <a:bodyPr>
            <a:normAutofit/>
          </a:bodyPr>
          <a:lstStyle/>
          <a:p>
            <a:r>
              <a:rPr lang="en-US" sz="1400" dirty="0" smtClean="0"/>
              <a:t>ip prefix-list {</a:t>
            </a:r>
            <a:r>
              <a:rPr lang="en-US" sz="1400" b="0" i="1" dirty="0" smtClean="0"/>
              <a:t>list-name </a:t>
            </a:r>
            <a:r>
              <a:rPr lang="en-US" sz="1400" dirty="0" smtClean="0"/>
              <a:t>| </a:t>
            </a:r>
            <a:r>
              <a:rPr lang="en-US" sz="1400" b="0" i="1" dirty="0" smtClean="0"/>
              <a:t>list-number</a:t>
            </a:r>
            <a:r>
              <a:rPr lang="en-US" sz="1400" dirty="0" smtClean="0"/>
              <a:t>} [seq </a:t>
            </a:r>
            <a:r>
              <a:rPr lang="en-US" sz="1400" b="0" i="1" dirty="0" smtClean="0"/>
              <a:t>seq-value</a:t>
            </a:r>
            <a:r>
              <a:rPr lang="en-US" sz="1400" dirty="0" smtClean="0"/>
              <a:t>] {deny | permit}</a:t>
            </a:r>
            <a:r>
              <a:rPr lang="en-US" sz="1400" b="0" i="1" dirty="0" smtClean="0"/>
              <a:t> network</a:t>
            </a:r>
            <a:r>
              <a:rPr lang="en-US" sz="1400" dirty="0" smtClean="0"/>
              <a:t>/</a:t>
            </a:r>
            <a:r>
              <a:rPr lang="en-US" sz="1400" b="0" i="1" dirty="0" smtClean="0"/>
              <a:t>length </a:t>
            </a:r>
            <a:r>
              <a:rPr lang="en-US" sz="1400" dirty="0" smtClean="0"/>
              <a:t>[ge </a:t>
            </a:r>
            <a:r>
              <a:rPr lang="en-US" sz="1400" b="0" i="1" dirty="0" smtClean="0"/>
              <a:t>ge-value</a:t>
            </a:r>
            <a:r>
              <a:rPr lang="en-US" sz="1400" dirty="0" smtClean="0"/>
              <a:t>] [le </a:t>
            </a:r>
            <a:r>
              <a:rPr lang="en-US" sz="1400" b="0" i="1" dirty="0" smtClean="0"/>
              <a:t>le-value</a:t>
            </a:r>
            <a:r>
              <a:rPr lang="en-US" sz="1400" dirty="0" smtClean="0"/>
              <a:t>]</a:t>
            </a:r>
            <a:endParaRPr lang="en-US" sz="1400" b="0" i="1" dirty="0"/>
          </a:p>
        </p:txBody>
      </p:sp>
      <p:graphicFrame>
        <p:nvGraphicFramePr>
          <p:cNvPr id="7" name="Table 6"/>
          <p:cNvGraphicFramePr>
            <a:graphicFrameLocks noGrp="1"/>
          </p:cNvGraphicFramePr>
          <p:nvPr/>
        </p:nvGraphicFramePr>
        <p:xfrm>
          <a:off x="533400" y="2484121"/>
          <a:ext cx="8061960" cy="4064419"/>
        </p:xfrm>
        <a:graphic>
          <a:graphicData uri="http://schemas.openxmlformats.org/drawingml/2006/table">
            <a:tbl>
              <a:tblPr firstRow="1" bandRow="1">
                <a:tableStyleId>{5C22544A-7EE6-4342-B048-85BDC9FD1C3A}</a:tableStyleId>
              </a:tblPr>
              <a:tblGrid>
                <a:gridCol w="1726462"/>
                <a:gridCol w="6335498"/>
              </a:tblGrid>
              <a:tr h="380999">
                <a:tc>
                  <a:txBody>
                    <a:bodyPr/>
                    <a:lstStyle/>
                    <a:p>
                      <a:pPr marL="0" marR="0" algn="l">
                        <a:lnSpc>
                          <a:spcPct val="100000"/>
                        </a:lnSpc>
                        <a:spcBef>
                          <a:spcPts val="0"/>
                        </a:spcBef>
                        <a:spcAft>
                          <a:spcPts val="0"/>
                        </a:spcAft>
                      </a:pPr>
                      <a:r>
                        <a:rPr lang="en-US" sz="1600" b="1" dirty="0"/>
                        <a:t>Parameter</a:t>
                      </a:r>
                      <a:endParaRPr lang="en-US" sz="1600" b="1" dirty="0">
                        <a:solidFill>
                          <a:srgbClr val="000000"/>
                        </a:solidFill>
                        <a:latin typeface="Arial"/>
                        <a:ea typeface="SimSun"/>
                      </a:endParaRPr>
                    </a:p>
                  </a:txBody>
                  <a:tcPr marL="68580" marR="68580" marT="0" marB="0" anchor="ctr"/>
                </a:tc>
                <a:tc>
                  <a:txBody>
                    <a:bodyPr/>
                    <a:lstStyle/>
                    <a:p>
                      <a:pPr marL="0" marR="0" algn="l">
                        <a:lnSpc>
                          <a:spcPct val="100000"/>
                        </a:lnSpc>
                        <a:spcBef>
                          <a:spcPts val="0"/>
                        </a:spcBef>
                        <a:spcAft>
                          <a:spcPts val="0"/>
                        </a:spcAft>
                      </a:pPr>
                      <a:r>
                        <a:rPr lang="en-US" sz="1600" b="1" dirty="0"/>
                        <a:t>Description</a:t>
                      </a:r>
                      <a:endParaRPr lang="en-US" sz="1600" b="1" dirty="0">
                        <a:solidFill>
                          <a:srgbClr val="000000"/>
                        </a:solidFill>
                        <a:latin typeface="Arial"/>
                        <a:ea typeface="SimSun"/>
                      </a:endParaRPr>
                    </a:p>
                  </a:txBody>
                  <a:tcPr marL="68580" marR="68580" marT="0" marB="0" anchor="ctr"/>
                </a:tc>
              </a:tr>
              <a:tr h="304791">
                <a:tc>
                  <a:txBody>
                    <a:bodyPr/>
                    <a:lstStyle/>
                    <a:p>
                      <a:pPr marL="0" marR="0" algn="ctr" defTabSz="914400" rtl="0" eaLnBrk="1" latinLnBrk="0" hangingPunct="1">
                        <a:lnSpc>
                          <a:spcPct val="100000"/>
                        </a:lnSpc>
                        <a:spcBef>
                          <a:spcPts val="0"/>
                        </a:spcBef>
                        <a:spcAft>
                          <a:spcPts val="0"/>
                        </a:spcAft>
                      </a:pPr>
                      <a:r>
                        <a:rPr lang="en-US" sz="1400" i="1" kern="1200" dirty="0" smtClean="0">
                          <a:solidFill>
                            <a:srgbClr val="000000"/>
                          </a:solidFill>
                          <a:latin typeface="Courier New" pitchFamily="49" charset="0"/>
                          <a:ea typeface="Times New Roman"/>
                          <a:cs typeface="Courier New" pitchFamily="49" charset="0"/>
                        </a:rPr>
                        <a:t>list-name</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The name of the prefix list that will be created (it is case sensitive).</a:t>
                      </a:r>
                    </a:p>
                  </a:txBody>
                  <a:tcPr marL="76200" marR="76200" marT="76200" marB="50800" anchor="ctr"/>
                </a:tc>
              </a:tr>
              <a:tr h="304791">
                <a:tc>
                  <a:txBody>
                    <a:bodyPr/>
                    <a:lstStyle/>
                    <a:p>
                      <a:pPr marL="0" marR="0" algn="ctr" defTabSz="914400" rtl="0" eaLnBrk="1" latinLnBrk="0" hangingPunct="1">
                        <a:lnSpc>
                          <a:spcPct val="100000"/>
                        </a:lnSpc>
                        <a:spcBef>
                          <a:spcPts val="0"/>
                        </a:spcBef>
                        <a:spcAft>
                          <a:spcPts val="0"/>
                        </a:spcAft>
                      </a:pPr>
                      <a:r>
                        <a:rPr lang="en-US" sz="1400" i="1" kern="1200" dirty="0" smtClean="0">
                          <a:solidFill>
                            <a:srgbClr val="000000"/>
                          </a:solidFill>
                          <a:latin typeface="Courier New" pitchFamily="49" charset="0"/>
                          <a:ea typeface="Times New Roman"/>
                          <a:cs typeface="Courier New" pitchFamily="49" charset="0"/>
                        </a:rPr>
                        <a:t>list-number</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The number of the prefix list that will be created.</a:t>
                      </a:r>
                    </a:p>
                  </a:txBody>
                  <a:tcPr marL="76200" marR="76200" marT="76200" marB="50800" anchor="ctr"/>
                </a:tc>
              </a:tr>
              <a:tr h="564090">
                <a:tc>
                  <a:txBody>
                    <a:bodyPr/>
                    <a:lstStyle/>
                    <a:p>
                      <a:pPr marL="0" marR="0" algn="ctr" defTabSz="914400" rtl="0" eaLnBrk="1" latinLnBrk="0" hangingPunct="1">
                        <a:lnSpc>
                          <a:spcPct val="100000"/>
                        </a:lnSpc>
                        <a:spcBef>
                          <a:spcPts val="0"/>
                        </a:spcBef>
                        <a:spcAft>
                          <a:spcPts val="0"/>
                        </a:spcAft>
                      </a:pPr>
                      <a:r>
                        <a:rPr lang="en-US" sz="1400" b="1" i="0" kern="1200" dirty="0" smtClean="0">
                          <a:solidFill>
                            <a:srgbClr val="000000"/>
                          </a:solidFill>
                          <a:latin typeface="Courier New" pitchFamily="49" charset="0"/>
                          <a:ea typeface="Times New Roman"/>
                          <a:cs typeface="Courier New" pitchFamily="49" charset="0"/>
                        </a:rPr>
                        <a:t>seq </a:t>
                      </a:r>
                      <a:r>
                        <a:rPr lang="en-US" sz="1400" i="1" kern="1200" dirty="0" smtClean="0">
                          <a:solidFill>
                            <a:srgbClr val="000000"/>
                          </a:solidFill>
                          <a:latin typeface="Courier New" pitchFamily="49" charset="0"/>
                          <a:ea typeface="Times New Roman"/>
                          <a:cs typeface="Courier New" pitchFamily="49" charset="0"/>
                        </a:rPr>
                        <a:t>seq-value</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A 32-bit sequence number of the</a:t>
                      </a:r>
                      <a:r>
                        <a:rPr lang="en-US" sz="1400" b="1" kern="1200" dirty="0" smtClean="0">
                          <a:solidFill>
                            <a:srgbClr val="000000"/>
                          </a:solidFill>
                          <a:latin typeface="Courier New" pitchFamily="49" charset="0"/>
                          <a:ea typeface="SimSun"/>
                          <a:cs typeface="Courier New" pitchFamily="49" charset="0"/>
                        </a:rPr>
                        <a:t> prefix-list </a:t>
                      </a:r>
                      <a:r>
                        <a:rPr lang="en-US" sz="1400" kern="1200" dirty="0" smtClean="0">
                          <a:solidFill>
                            <a:srgbClr val="000000"/>
                          </a:solidFill>
                          <a:latin typeface="+mn-lt"/>
                          <a:ea typeface="SimSun"/>
                          <a:cs typeface="Arial"/>
                        </a:rPr>
                        <a:t>statement. </a:t>
                      </a:r>
                    </a:p>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Default sequence numbers are in increments of 5 (5, 10, 15, and so on).</a:t>
                      </a:r>
                    </a:p>
                  </a:txBody>
                  <a:tcPr marL="76200" marR="76200" marT="76200" marB="50800" anchor="ctr"/>
                </a:tc>
              </a:tr>
              <a:tr h="304791">
                <a:tc>
                  <a:txBody>
                    <a:bodyPr/>
                    <a:lstStyle/>
                    <a:p>
                      <a:pPr marL="0" marR="0" algn="ctr" defTabSz="914400" rtl="0" eaLnBrk="1" latinLnBrk="0" hangingPunct="1">
                        <a:lnSpc>
                          <a:spcPct val="100000"/>
                        </a:lnSpc>
                        <a:spcBef>
                          <a:spcPts val="0"/>
                        </a:spcBef>
                        <a:spcAft>
                          <a:spcPts val="0"/>
                        </a:spcAft>
                      </a:pPr>
                      <a:r>
                        <a:rPr lang="en-US" sz="1400" b="1" i="0" kern="1200" dirty="0" smtClean="0">
                          <a:solidFill>
                            <a:srgbClr val="000000"/>
                          </a:solidFill>
                          <a:latin typeface="Courier New" pitchFamily="49" charset="0"/>
                          <a:ea typeface="Times New Roman"/>
                          <a:cs typeface="Courier New" pitchFamily="49" charset="0"/>
                        </a:rPr>
                        <a:t>deny </a:t>
                      </a:r>
                      <a:r>
                        <a:rPr lang="en-US" sz="1400" i="1" kern="1200" dirty="0" smtClean="0">
                          <a:solidFill>
                            <a:srgbClr val="000000"/>
                          </a:solidFill>
                          <a:latin typeface="Courier New" pitchFamily="49" charset="0"/>
                          <a:ea typeface="Times New Roman"/>
                          <a:cs typeface="Courier New" pitchFamily="49" charset="0"/>
                        </a:rPr>
                        <a:t>| </a:t>
                      </a:r>
                      <a:r>
                        <a:rPr lang="en-US" sz="1400" b="1" i="0" kern="1200" dirty="0" smtClean="0">
                          <a:solidFill>
                            <a:srgbClr val="000000"/>
                          </a:solidFill>
                          <a:latin typeface="Courier New" pitchFamily="49" charset="0"/>
                          <a:ea typeface="Times New Roman"/>
                          <a:cs typeface="Courier New" pitchFamily="49" charset="0"/>
                        </a:rPr>
                        <a:t>permit</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The action taken when a match is found.</a:t>
                      </a:r>
                    </a:p>
                  </a:txBody>
                  <a:tcPr marL="76200" marR="76200" marT="76200" marB="50800" anchor="ctr"/>
                </a:tc>
              </a:tr>
              <a:tr h="564090">
                <a:tc>
                  <a:txBody>
                    <a:bodyPr/>
                    <a:lstStyle/>
                    <a:p>
                      <a:pPr marL="0" marR="0" algn="ctr" defTabSz="914400" rtl="0" eaLnBrk="1" latinLnBrk="0" hangingPunct="1">
                        <a:lnSpc>
                          <a:spcPct val="100000"/>
                        </a:lnSpc>
                        <a:spcBef>
                          <a:spcPts val="0"/>
                        </a:spcBef>
                        <a:spcAft>
                          <a:spcPts val="0"/>
                        </a:spcAft>
                      </a:pPr>
                      <a:r>
                        <a:rPr lang="en-US" sz="1400" i="1" kern="1200" dirty="0" smtClean="0">
                          <a:solidFill>
                            <a:srgbClr val="000000"/>
                          </a:solidFill>
                          <a:latin typeface="Courier New" pitchFamily="49" charset="0"/>
                          <a:ea typeface="Times New Roman"/>
                          <a:cs typeface="Courier New" pitchFamily="49" charset="0"/>
                        </a:rPr>
                        <a:t>network </a:t>
                      </a:r>
                      <a:r>
                        <a:rPr lang="en-US" sz="1400" b="1" i="1" kern="1200" dirty="0" smtClean="0">
                          <a:solidFill>
                            <a:srgbClr val="000000"/>
                          </a:solidFill>
                          <a:latin typeface="Courier New" pitchFamily="49" charset="0"/>
                          <a:ea typeface="Times New Roman"/>
                          <a:cs typeface="Courier New" pitchFamily="49" charset="0"/>
                        </a:rPr>
                        <a:t>/ </a:t>
                      </a:r>
                      <a:r>
                        <a:rPr lang="en-US" sz="1400" i="1" kern="1200" dirty="0" smtClean="0">
                          <a:solidFill>
                            <a:srgbClr val="000000"/>
                          </a:solidFill>
                          <a:latin typeface="Courier New" pitchFamily="49" charset="0"/>
                          <a:ea typeface="Times New Roman"/>
                          <a:cs typeface="Courier New" pitchFamily="49" charset="0"/>
                        </a:rPr>
                        <a:t>length</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The prefix to be matched and the length of the prefix. </a:t>
                      </a:r>
                    </a:p>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The network is a 32-bit address; the length is a decimal number.</a:t>
                      </a:r>
                    </a:p>
                  </a:txBody>
                  <a:tcPr marL="76200" marR="76200" marT="76200" marB="50800" anchor="ctr"/>
                </a:tc>
              </a:tr>
              <a:tr h="755153">
                <a:tc>
                  <a:txBody>
                    <a:bodyPr/>
                    <a:lstStyle/>
                    <a:p>
                      <a:pPr marL="0" marR="0" algn="ctr" defTabSz="914400" rtl="0" eaLnBrk="1" latinLnBrk="0" hangingPunct="1">
                        <a:lnSpc>
                          <a:spcPct val="100000"/>
                        </a:lnSpc>
                        <a:spcBef>
                          <a:spcPts val="0"/>
                        </a:spcBef>
                        <a:spcAft>
                          <a:spcPts val="0"/>
                        </a:spcAft>
                      </a:pPr>
                      <a:r>
                        <a:rPr lang="en-US" sz="1400" i="1" kern="1200" dirty="0" smtClean="0">
                          <a:solidFill>
                            <a:srgbClr val="000000"/>
                          </a:solidFill>
                          <a:latin typeface="Courier New" pitchFamily="49" charset="0"/>
                          <a:ea typeface="Times New Roman"/>
                          <a:cs typeface="Courier New" pitchFamily="49" charset="0"/>
                        </a:rPr>
                        <a:t> </a:t>
                      </a:r>
                      <a:r>
                        <a:rPr lang="en-US" sz="1400" b="1" i="0" kern="1200" dirty="0" smtClean="0">
                          <a:solidFill>
                            <a:srgbClr val="000000"/>
                          </a:solidFill>
                          <a:latin typeface="Courier New" pitchFamily="49" charset="0"/>
                          <a:ea typeface="Times New Roman"/>
                          <a:cs typeface="Courier New" pitchFamily="49" charset="0"/>
                        </a:rPr>
                        <a:t>ge </a:t>
                      </a:r>
                      <a:r>
                        <a:rPr lang="en-US" sz="1400" i="1" kern="1200" dirty="0" smtClean="0">
                          <a:solidFill>
                            <a:srgbClr val="000000"/>
                          </a:solidFill>
                          <a:latin typeface="Courier New" pitchFamily="49" charset="0"/>
                          <a:ea typeface="Times New Roman"/>
                          <a:cs typeface="Courier New" pitchFamily="49" charset="0"/>
                        </a:rPr>
                        <a:t>ge-value</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(Optional) The range of the prefix length to be matched. </a:t>
                      </a:r>
                    </a:p>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The range is assumed to be from</a:t>
                      </a:r>
                      <a:r>
                        <a:rPr lang="en-US" sz="1400" i="1" kern="1200" dirty="0" smtClean="0">
                          <a:solidFill>
                            <a:srgbClr val="000000"/>
                          </a:solidFill>
                          <a:latin typeface="Courier New" pitchFamily="49" charset="0"/>
                          <a:ea typeface="SimSun"/>
                          <a:cs typeface="Courier New" pitchFamily="49" charset="0"/>
                        </a:rPr>
                        <a:t> ge-value </a:t>
                      </a:r>
                      <a:r>
                        <a:rPr lang="en-US" sz="1400" kern="1200" dirty="0" smtClean="0">
                          <a:solidFill>
                            <a:srgbClr val="000000"/>
                          </a:solidFill>
                          <a:latin typeface="+mn-lt"/>
                          <a:ea typeface="SimSun"/>
                          <a:cs typeface="Arial"/>
                        </a:rPr>
                        <a:t>to 32 if only the</a:t>
                      </a:r>
                      <a:r>
                        <a:rPr lang="en-US" sz="1400" b="1" kern="1200" dirty="0" smtClean="0">
                          <a:solidFill>
                            <a:srgbClr val="000000"/>
                          </a:solidFill>
                          <a:latin typeface="Courier New" pitchFamily="49" charset="0"/>
                          <a:ea typeface="SimSun"/>
                          <a:cs typeface="Courier New" pitchFamily="49" charset="0"/>
                        </a:rPr>
                        <a:t> ge </a:t>
                      </a:r>
                      <a:r>
                        <a:rPr lang="en-US" sz="1400" kern="1200" dirty="0" smtClean="0">
                          <a:solidFill>
                            <a:srgbClr val="000000"/>
                          </a:solidFill>
                          <a:latin typeface="+mn-lt"/>
                          <a:ea typeface="SimSun"/>
                          <a:cs typeface="Arial"/>
                        </a:rPr>
                        <a:t>attribute is specified.</a:t>
                      </a:r>
                    </a:p>
                  </a:txBody>
                  <a:tcPr marL="76200" marR="76200" marT="76200" marB="50800" anchor="ctr"/>
                </a:tc>
              </a:tr>
              <a:tr h="755153">
                <a:tc>
                  <a:txBody>
                    <a:bodyPr/>
                    <a:lstStyle/>
                    <a:p>
                      <a:pPr marL="0" marR="0" algn="ctr" defTabSz="914400" rtl="0" eaLnBrk="1" latinLnBrk="0" hangingPunct="1">
                        <a:lnSpc>
                          <a:spcPct val="100000"/>
                        </a:lnSpc>
                        <a:spcBef>
                          <a:spcPts val="0"/>
                        </a:spcBef>
                        <a:spcAft>
                          <a:spcPts val="0"/>
                        </a:spcAft>
                      </a:pPr>
                      <a:r>
                        <a:rPr lang="en-US" sz="1400" b="1" i="0" kern="1200" dirty="0" smtClean="0">
                          <a:solidFill>
                            <a:srgbClr val="000000"/>
                          </a:solidFill>
                          <a:latin typeface="Courier New" pitchFamily="49" charset="0"/>
                          <a:ea typeface="Times New Roman"/>
                          <a:cs typeface="Courier New" pitchFamily="49" charset="0"/>
                        </a:rPr>
                        <a:t>le</a:t>
                      </a:r>
                      <a:r>
                        <a:rPr lang="en-US" sz="1400" i="1" kern="1200" dirty="0" smtClean="0">
                          <a:solidFill>
                            <a:srgbClr val="000000"/>
                          </a:solidFill>
                          <a:latin typeface="Courier New" pitchFamily="49" charset="0"/>
                          <a:ea typeface="Times New Roman"/>
                          <a:cs typeface="Courier New" pitchFamily="49" charset="0"/>
                        </a:rPr>
                        <a:t> le-value</a:t>
                      </a:r>
                    </a:p>
                  </a:txBody>
                  <a:tcPr marL="76200" marR="76200" marT="76200" marB="50800" anchor="ctr"/>
                </a:tc>
                <a:tc>
                  <a:txBody>
                    <a:bodyPr/>
                    <a:lstStyle/>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(Optional) The range of the prefix length to be matched. </a:t>
                      </a:r>
                    </a:p>
                    <a:p>
                      <a:pPr marL="0" marR="0" algn="l" defTabSz="914400" rtl="0" eaLnBrk="1" latinLnBrk="0" hangingPunct="1">
                        <a:lnSpc>
                          <a:spcPct val="100000"/>
                        </a:lnSpc>
                        <a:spcBef>
                          <a:spcPts val="0"/>
                        </a:spcBef>
                        <a:spcAft>
                          <a:spcPts val="0"/>
                        </a:spcAft>
                      </a:pPr>
                      <a:r>
                        <a:rPr lang="en-US" sz="1400" kern="1200" dirty="0" smtClean="0">
                          <a:solidFill>
                            <a:srgbClr val="000000"/>
                          </a:solidFill>
                          <a:latin typeface="+mn-lt"/>
                          <a:ea typeface="SimSun"/>
                          <a:cs typeface="Arial"/>
                        </a:rPr>
                        <a:t>The range is assumed to be from length to</a:t>
                      </a:r>
                      <a:r>
                        <a:rPr lang="en-US" sz="1400" i="1" kern="1200" dirty="0" smtClean="0">
                          <a:solidFill>
                            <a:srgbClr val="000000"/>
                          </a:solidFill>
                          <a:latin typeface="Courier New" pitchFamily="49" charset="0"/>
                          <a:ea typeface="SimSun"/>
                          <a:cs typeface="Courier New" pitchFamily="49" charset="0"/>
                        </a:rPr>
                        <a:t> le-value </a:t>
                      </a:r>
                      <a:r>
                        <a:rPr lang="en-US" sz="1400" kern="1200" dirty="0" smtClean="0">
                          <a:solidFill>
                            <a:srgbClr val="000000"/>
                          </a:solidFill>
                          <a:latin typeface="+mn-lt"/>
                          <a:ea typeface="SimSun"/>
                          <a:cs typeface="Arial"/>
                        </a:rPr>
                        <a:t>if only the</a:t>
                      </a:r>
                      <a:r>
                        <a:rPr lang="en-US" sz="1400" i="1" kern="1200" dirty="0" smtClean="0">
                          <a:solidFill>
                            <a:srgbClr val="000000"/>
                          </a:solidFill>
                          <a:latin typeface="Courier New" pitchFamily="49" charset="0"/>
                          <a:ea typeface="SimSun"/>
                          <a:cs typeface="Courier New" pitchFamily="49" charset="0"/>
                        </a:rPr>
                        <a:t> </a:t>
                      </a:r>
                      <a:r>
                        <a:rPr lang="en-US" sz="1400" b="1" i="0" kern="1200" dirty="0" smtClean="0">
                          <a:solidFill>
                            <a:srgbClr val="000000"/>
                          </a:solidFill>
                          <a:latin typeface="Courier New" pitchFamily="49" charset="0"/>
                          <a:ea typeface="SimSun"/>
                          <a:cs typeface="Courier New" pitchFamily="49" charset="0"/>
                        </a:rPr>
                        <a:t>le</a:t>
                      </a:r>
                      <a:r>
                        <a:rPr lang="en-US" sz="1400" i="1" kern="1200" dirty="0" smtClean="0">
                          <a:solidFill>
                            <a:srgbClr val="000000"/>
                          </a:solidFill>
                          <a:latin typeface="Courier New" pitchFamily="49" charset="0"/>
                          <a:ea typeface="SimSun"/>
                          <a:cs typeface="Courier New" pitchFamily="49" charset="0"/>
                        </a:rPr>
                        <a:t> </a:t>
                      </a:r>
                      <a:r>
                        <a:rPr lang="en-US" sz="1400" kern="1200" dirty="0" smtClean="0">
                          <a:solidFill>
                            <a:srgbClr val="000000"/>
                          </a:solidFill>
                          <a:latin typeface="+mn-lt"/>
                          <a:ea typeface="SimSun"/>
                          <a:cs typeface="Arial"/>
                        </a:rPr>
                        <a:t>attribute is specified.</a:t>
                      </a:r>
                    </a:p>
                  </a:txBody>
                  <a:tcPr marL="76200" marR="76200" marT="76200" marB="50800" anchor="ctr"/>
                </a:tc>
              </a:tr>
            </a:tbl>
          </a:graphicData>
        </a:graphic>
      </p:graphicFrame>
    </p:spTree>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Apply a Prefix List</a:t>
            </a:r>
            <a:endParaRPr lang="en-US" dirty="0"/>
          </a:p>
        </p:txBody>
      </p:sp>
      <p:sp>
        <p:nvSpPr>
          <p:cNvPr id="13" name="Content Placeholder 12"/>
          <p:cNvSpPr>
            <a:spLocks noGrp="1"/>
          </p:cNvSpPr>
          <p:nvPr>
            <p:ph idx="1"/>
          </p:nvPr>
        </p:nvSpPr>
        <p:spPr>
          <a:xfrm>
            <a:off x="279400" y="1002406"/>
            <a:ext cx="8316913" cy="491994"/>
          </a:xfrm>
        </p:spPr>
        <p:txBody>
          <a:bodyPr>
            <a:normAutofit/>
          </a:bodyPr>
          <a:lstStyle/>
          <a:p>
            <a:r>
              <a:rPr lang="en-US" dirty="0" smtClean="0"/>
              <a:t>Apply a prefix list to routes from or to a neighbor.</a:t>
            </a:r>
            <a:endParaRPr lang="en-US" dirty="0"/>
          </a:p>
        </p:txBody>
      </p:sp>
      <p:sp>
        <p:nvSpPr>
          <p:cNvPr id="14" name="Text Placeholder 13"/>
          <p:cNvSpPr>
            <a:spLocks noGrp="1"/>
          </p:cNvSpPr>
          <p:nvPr>
            <p:ph type="body" sz="quarter" idx="10"/>
          </p:nvPr>
        </p:nvSpPr>
        <p:spPr>
          <a:xfrm>
            <a:off x="613533" y="1388045"/>
            <a:ext cx="7745412" cy="377078"/>
          </a:xfrm>
        </p:spPr>
        <p:txBody>
          <a:bodyPr/>
          <a:lstStyle/>
          <a:p>
            <a:r>
              <a:rPr lang="en-US" dirty="0" smtClean="0"/>
              <a:t>Router(config-router)#</a:t>
            </a:r>
            <a:endParaRPr lang="en-US" dirty="0"/>
          </a:p>
        </p:txBody>
      </p:sp>
      <p:sp>
        <p:nvSpPr>
          <p:cNvPr id="15" name="Text Placeholder 14"/>
          <p:cNvSpPr>
            <a:spLocks noGrp="1"/>
          </p:cNvSpPr>
          <p:nvPr>
            <p:ph type="body" sz="quarter" idx="11"/>
          </p:nvPr>
        </p:nvSpPr>
        <p:spPr>
          <a:xfrm>
            <a:off x="615326" y="1741252"/>
            <a:ext cx="7745412" cy="595660"/>
          </a:xfrm>
        </p:spPr>
        <p:txBody>
          <a:bodyPr>
            <a:normAutofit/>
          </a:bodyPr>
          <a:lstStyle/>
          <a:p>
            <a:r>
              <a:rPr lang="en-US" sz="1400" dirty="0" smtClean="0"/>
              <a:t>neighbor {</a:t>
            </a:r>
            <a:r>
              <a:rPr lang="en-US" sz="1400" b="0" i="1" dirty="0" smtClean="0"/>
              <a:t>ip-address</a:t>
            </a:r>
            <a:r>
              <a:rPr lang="en-US" sz="1400" i="1" dirty="0" smtClean="0"/>
              <a:t> | </a:t>
            </a:r>
            <a:r>
              <a:rPr lang="en-US" sz="1400" b="0" i="1" dirty="0" smtClean="0"/>
              <a:t>peer-group-name</a:t>
            </a:r>
            <a:r>
              <a:rPr lang="en-US" sz="1400" dirty="0" smtClean="0"/>
              <a:t>} prefix-list </a:t>
            </a:r>
            <a:r>
              <a:rPr lang="en-US" sz="1400" b="0" i="1" dirty="0" smtClean="0"/>
              <a:t>prefix-list-name </a:t>
            </a:r>
            <a:r>
              <a:rPr lang="en-US" sz="1400" dirty="0" smtClean="0"/>
              <a:t>{in | out}</a:t>
            </a:r>
            <a:endParaRPr lang="en-US" sz="1400" b="0" dirty="0"/>
          </a:p>
        </p:txBody>
      </p:sp>
      <p:graphicFrame>
        <p:nvGraphicFramePr>
          <p:cNvPr id="7" name="Table 6"/>
          <p:cNvGraphicFramePr>
            <a:graphicFrameLocks noGrp="1"/>
          </p:cNvGraphicFramePr>
          <p:nvPr/>
        </p:nvGraphicFramePr>
        <p:xfrm>
          <a:off x="533400" y="2484121"/>
          <a:ext cx="8061960" cy="2960760"/>
        </p:xfrm>
        <a:graphic>
          <a:graphicData uri="http://schemas.openxmlformats.org/drawingml/2006/table">
            <a:tbl>
              <a:tblPr firstRow="1" bandRow="1">
                <a:tableStyleId>{5C22544A-7EE6-4342-B048-85BDC9FD1C3A}</a:tableStyleId>
              </a:tblPr>
              <a:tblGrid>
                <a:gridCol w="2310161"/>
                <a:gridCol w="5751799"/>
              </a:tblGrid>
              <a:tr h="411385">
                <a:tc>
                  <a:txBody>
                    <a:bodyPr/>
                    <a:lstStyle/>
                    <a:p>
                      <a:pPr marL="0" marR="0" algn="l">
                        <a:lnSpc>
                          <a:spcPct val="100000"/>
                        </a:lnSpc>
                        <a:spcBef>
                          <a:spcPts val="0"/>
                        </a:spcBef>
                        <a:spcAft>
                          <a:spcPts val="0"/>
                        </a:spcAft>
                      </a:pPr>
                      <a:r>
                        <a:rPr lang="en-US" sz="1800" b="1" dirty="0"/>
                        <a:t>Parameter</a:t>
                      </a:r>
                      <a:endParaRPr lang="en-US" sz="1800" b="1" dirty="0">
                        <a:solidFill>
                          <a:srgbClr val="000000"/>
                        </a:solidFill>
                        <a:latin typeface="Arial"/>
                        <a:ea typeface="SimSun"/>
                      </a:endParaRPr>
                    </a:p>
                  </a:txBody>
                  <a:tcPr marL="68580" marR="68580" marT="0" marB="0" anchor="ctr"/>
                </a:tc>
                <a:tc>
                  <a:txBody>
                    <a:bodyPr/>
                    <a:lstStyle/>
                    <a:p>
                      <a:pPr marL="0" marR="0" algn="l">
                        <a:lnSpc>
                          <a:spcPct val="100000"/>
                        </a:lnSpc>
                        <a:spcBef>
                          <a:spcPts val="0"/>
                        </a:spcBef>
                        <a:spcAft>
                          <a:spcPts val="0"/>
                        </a:spcAft>
                      </a:pPr>
                      <a:r>
                        <a:rPr lang="en-US" sz="1800" b="1" dirty="0"/>
                        <a:t>Description</a:t>
                      </a:r>
                      <a:endParaRPr lang="en-US" sz="1800" b="1" dirty="0">
                        <a:solidFill>
                          <a:srgbClr val="000000"/>
                        </a:solidFill>
                        <a:latin typeface="Arial"/>
                        <a:ea typeface="SimSun"/>
                      </a:endParaRPr>
                    </a:p>
                  </a:txBody>
                  <a:tcPr marL="68580" marR="68580" marT="0" marB="0" anchor="ctr"/>
                </a:tc>
              </a:tr>
              <a:tr h="509875">
                <a:tc>
                  <a:txBody>
                    <a:bodyPr/>
                    <a:lstStyle/>
                    <a:p>
                      <a:pPr marL="4763" marR="0" indent="0" algn="ctr">
                        <a:lnSpc>
                          <a:spcPts val="1200"/>
                        </a:lnSpc>
                        <a:spcBef>
                          <a:spcPts val="0"/>
                        </a:spcBef>
                        <a:spcAft>
                          <a:spcPts val="600"/>
                        </a:spcAft>
                      </a:pPr>
                      <a:r>
                        <a:rPr lang="en-US" sz="1600" i="1" kern="1200" dirty="0" smtClean="0">
                          <a:solidFill>
                            <a:srgbClr val="000000"/>
                          </a:solidFill>
                          <a:latin typeface="Courier New" pitchFamily="49" charset="0"/>
                          <a:ea typeface="Times New Roman"/>
                          <a:cs typeface="Courier New" pitchFamily="49" charset="0"/>
                        </a:rPr>
                        <a:t>ip-address</a:t>
                      </a:r>
                    </a:p>
                  </a:txBody>
                  <a:tcPr marL="68580" marR="68580" marT="0" marB="0" anchor="ctr"/>
                </a:tc>
                <a:tc>
                  <a:txBody>
                    <a:bodyPr/>
                    <a:lstStyle/>
                    <a:p>
                      <a:pPr marL="0" marR="0" algn="l" defTabSz="914400" rtl="0" eaLnBrk="1" latinLnBrk="0" hangingPunct="1">
                        <a:lnSpc>
                          <a:spcPct val="100000"/>
                        </a:lnSpc>
                        <a:spcBef>
                          <a:spcPts val="0"/>
                        </a:spcBef>
                        <a:spcAft>
                          <a:spcPts val="0"/>
                        </a:spcAft>
                      </a:pPr>
                      <a:r>
                        <a:rPr lang="en-US" sz="1600" kern="1200" dirty="0" smtClean="0">
                          <a:solidFill>
                            <a:srgbClr val="000000"/>
                          </a:solidFill>
                          <a:latin typeface="+mn-lt"/>
                          <a:ea typeface="SimSun"/>
                          <a:cs typeface="Arial"/>
                        </a:rPr>
                        <a:t>IP address of the BGP neighbor.</a:t>
                      </a:r>
                    </a:p>
                  </a:txBody>
                  <a:tcPr marL="68580" marR="68580" marT="0" marB="0" anchor="ctr"/>
                </a:tc>
              </a:tr>
              <a:tr h="509875">
                <a:tc>
                  <a:txBody>
                    <a:bodyPr/>
                    <a:lstStyle/>
                    <a:p>
                      <a:pPr marL="4763" marR="0" indent="0" algn="ctr">
                        <a:lnSpc>
                          <a:spcPts val="1200"/>
                        </a:lnSpc>
                        <a:spcBef>
                          <a:spcPts val="0"/>
                        </a:spcBef>
                        <a:spcAft>
                          <a:spcPts val="600"/>
                        </a:spcAft>
                      </a:pPr>
                      <a:r>
                        <a:rPr lang="en-US" sz="1600" i="1" kern="1200" dirty="0" smtClean="0">
                          <a:solidFill>
                            <a:srgbClr val="000000"/>
                          </a:solidFill>
                          <a:latin typeface="Courier New" pitchFamily="49" charset="0"/>
                          <a:ea typeface="Times New Roman"/>
                          <a:cs typeface="Courier New" pitchFamily="49" charset="0"/>
                        </a:rPr>
                        <a:t>peer-group-name</a:t>
                      </a:r>
                    </a:p>
                  </a:txBody>
                  <a:tcPr marL="68580" marR="68580" marT="0" marB="0" anchor="ctr"/>
                </a:tc>
                <a:tc>
                  <a:txBody>
                    <a:bodyPr/>
                    <a:lstStyle/>
                    <a:p>
                      <a:pPr marL="0" marR="0" algn="l" defTabSz="914400" rtl="0" eaLnBrk="1" latinLnBrk="0" hangingPunct="1">
                        <a:lnSpc>
                          <a:spcPct val="100000"/>
                        </a:lnSpc>
                        <a:spcBef>
                          <a:spcPts val="0"/>
                        </a:spcBef>
                        <a:spcAft>
                          <a:spcPts val="0"/>
                        </a:spcAft>
                      </a:pPr>
                      <a:r>
                        <a:rPr lang="en-US" sz="1600" kern="1200" dirty="0" smtClean="0">
                          <a:solidFill>
                            <a:srgbClr val="000000"/>
                          </a:solidFill>
                          <a:latin typeface="+mn-lt"/>
                          <a:ea typeface="SimSun"/>
                          <a:cs typeface="Arial"/>
                        </a:rPr>
                        <a:t>Name of a BGP peer group.</a:t>
                      </a:r>
                    </a:p>
                  </a:txBody>
                  <a:tcPr marL="68580" marR="68580" marT="0" marB="0" anchor="ctr"/>
                </a:tc>
              </a:tr>
              <a:tr h="509875">
                <a:tc>
                  <a:txBody>
                    <a:bodyPr/>
                    <a:lstStyle/>
                    <a:p>
                      <a:pPr marL="4763" marR="0" indent="0" algn="ctr">
                        <a:lnSpc>
                          <a:spcPts val="1200"/>
                        </a:lnSpc>
                        <a:spcBef>
                          <a:spcPts val="0"/>
                        </a:spcBef>
                        <a:spcAft>
                          <a:spcPts val="600"/>
                        </a:spcAft>
                      </a:pPr>
                      <a:r>
                        <a:rPr lang="en-US" sz="1600" i="1" kern="1200" dirty="0" smtClean="0">
                          <a:solidFill>
                            <a:srgbClr val="000000"/>
                          </a:solidFill>
                          <a:latin typeface="Courier New" pitchFamily="49" charset="0"/>
                          <a:ea typeface="Times New Roman"/>
                          <a:cs typeface="Courier New" pitchFamily="49" charset="0"/>
                        </a:rPr>
                        <a:t>prefix-list-name</a:t>
                      </a:r>
                    </a:p>
                  </a:txBody>
                  <a:tcPr marL="68580" marR="68580" marT="0" marB="0" anchor="ctr"/>
                </a:tc>
                <a:tc>
                  <a:txBody>
                    <a:bodyPr/>
                    <a:lstStyle/>
                    <a:p>
                      <a:pPr marL="0" marR="0" algn="l" defTabSz="914400" rtl="0" eaLnBrk="1" latinLnBrk="0" hangingPunct="1">
                        <a:lnSpc>
                          <a:spcPct val="100000"/>
                        </a:lnSpc>
                        <a:spcBef>
                          <a:spcPts val="0"/>
                        </a:spcBef>
                        <a:spcAft>
                          <a:spcPts val="0"/>
                        </a:spcAft>
                      </a:pPr>
                      <a:r>
                        <a:rPr lang="en-US" sz="1600" kern="1200" dirty="0" smtClean="0">
                          <a:solidFill>
                            <a:srgbClr val="000000"/>
                          </a:solidFill>
                          <a:latin typeface="+mn-lt"/>
                          <a:ea typeface="SimSun"/>
                          <a:cs typeface="Arial"/>
                        </a:rPr>
                        <a:t>Name of a prefix list. </a:t>
                      </a:r>
                    </a:p>
                  </a:txBody>
                  <a:tcPr marL="68580" marR="68580" marT="0" marB="0" anchor="ctr"/>
                </a:tc>
              </a:tr>
              <a:tr h="509875">
                <a:tc>
                  <a:txBody>
                    <a:bodyPr/>
                    <a:lstStyle/>
                    <a:p>
                      <a:pPr marL="4763" marR="0" indent="0" algn="ctr">
                        <a:lnSpc>
                          <a:spcPts val="1200"/>
                        </a:lnSpc>
                        <a:spcBef>
                          <a:spcPts val="0"/>
                        </a:spcBef>
                        <a:spcAft>
                          <a:spcPts val="600"/>
                        </a:spcAft>
                      </a:pPr>
                      <a:r>
                        <a:rPr lang="en-US" sz="1600" b="1" i="0" kern="1200" dirty="0" smtClean="0">
                          <a:solidFill>
                            <a:srgbClr val="000000"/>
                          </a:solidFill>
                          <a:latin typeface="Courier New" pitchFamily="49" charset="0"/>
                          <a:ea typeface="Times New Roman"/>
                          <a:cs typeface="Courier New" pitchFamily="49" charset="0"/>
                        </a:rPr>
                        <a:t>in</a:t>
                      </a:r>
                    </a:p>
                  </a:txBody>
                  <a:tcPr marL="68580" marR="68580" marT="0" marB="0" anchor="ctr"/>
                </a:tc>
                <a:tc>
                  <a:txBody>
                    <a:bodyPr/>
                    <a:lstStyle/>
                    <a:p>
                      <a:pPr marL="0" marR="0" algn="l" defTabSz="914400" rtl="0" eaLnBrk="1" latinLnBrk="0" hangingPunct="1">
                        <a:lnSpc>
                          <a:spcPct val="100000"/>
                        </a:lnSpc>
                        <a:spcBef>
                          <a:spcPts val="0"/>
                        </a:spcBef>
                        <a:spcAft>
                          <a:spcPts val="0"/>
                        </a:spcAft>
                      </a:pPr>
                      <a:r>
                        <a:rPr lang="en-US" sz="1600" kern="1200" dirty="0" smtClean="0">
                          <a:solidFill>
                            <a:srgbClr val="000000"/>
                          </a:solidFill>
                          <a:latin typeface="+mn-lt"/>
                          <a:ea typeface="SimSun"/>
                          <a:cs typeface="Arial"/>
                        </a:rPr>
                        <a:t>Prefix list is applied to incoming advertisements. </a:t>
                      </a:r>
                    </a:p>
                  </a:txBody>
                  <a:tcPr marL="68580" marR="68580" marT="0" marB="0" anchor="ctr"/>
                </a:tc>
              </a:tr>
              <a:tr h="509875">
                <a:tc>
                  <a:txBody>
                    <a:bodyPr/>
                    <a:lstStyle/>
                    <a:p>
                      <a:pPr marL="4763" marR="0" indent="0" algn="ctr">
                        <a:lnSpc>
                          <a:spcPts val="1200"/>
                        </a:lnSpc>
                        <a:spcBef>
                          <a:spcPts val="0"/>
                        </a:spcBef>
                        <a:spcAft>
                          <a:spcPts val="600"/>
                        </a:spcAft>
                      </a:pPr>
                      <a:r>
                        <a:rPr lang="en-US" sz="1600" b="1" i="0" kern="1200" dirty="0" smtClean="0">
                          <a:solidFill>
                            <a:srgbClr val="000000"/>
                          </a:solidFill>
                          <a:latin typeface="Courier New" pitchFamily="49" charset="0"/>
                          <a:ea typeface="Times New Roman"/>
                          <a:cs typeface="Courier New" pitchFamily="49" charset="0"/>
                        </a:rPr>
                        <a:t>out</a:t>
                      </a:r>
                    </a:p>
                  </a:txBody>
                  <a:tcPr marL="68580" marR="68580" marT="0" marB="0" anchor="ctr"/>
                </a:tc>
                <a:tc>
                  <a:txBody>
                    <a:bodyPr/>
                    <a:lstStyle/>
                    <a:p>
                      <a:pPr marL="0" marR="0" algn="l" defTabSz="914400" rtl="0" eaLnBrk="1" latinLnBrk="0" hangingPunct="1">
                        <a:lnSpc>
                          <a:spcPct val="100000"/>
                        </a:lnSpc>
                        <a:spcBef>
                          <a:spcPts val="0"/>
                        </a:spcBef>
                        <a:spcAft>
                          <a:spcPts val="0"/>
                        </a:spcAft>
                      </a:pPr>
                      <a:r>
                        <a:rPr lang="en-US" sz="1600" kern="1200" dirty="0" smtClean="0">
                          <a:solidFill>
                            <a:srgbClr val="000000"/>
                          </a:solidFill>
                          <a:latin typeface="+mn-lt"/>
                          <a:ea typeface="SimSun"/>
                          <a:cs typeface="Arial"/>
                        </a:rPr>
                        <a:t>Prefix list is applied to outgoing advertisements. </a:t>
                      </a: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bwMode="auto">
          <a:xfrm>
            <a:off x="1847308" y="3828709"/>
            <a:ext cx="6881056" cy="26115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4" name="Rectangle 43"/>
          <p:cNvSpPr/>
          <p:nvPr/>
        </p:nvSpPr>
        <p:spPr bwMode="auto">
          <a:xfrm>
            <a:off x="2617892" y="4552325"/>
            <a:ext cx="5977468" cy="23580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BGP Filtering Using Prefix Lists Example</a:t>
            </a:r>
            <a:endParaRPr lang="en-US" dirty="0"/>
          </a:p>
        </p:txBody>
      </p:sp>
      <p:sp>
        <p:nvSpPr>
          <p:cNvPr id="23" name="Content Placeholder 22"/>
          <p:cNvSpPr>
            <a:spLocks noGrp="1"/>
          </p:cNvSpPr>
          <p:nvPr>
            <p:ph sz="quarter" idx="11"/>
          </p:nvPr>
        </p:nvSpPr>
        <p:spPr/>
        <p:txBody>
          <a:bodyPr/>
          <a:lstStyle/>
          <a:p>
            <a:pPr marL="236538" indent="-236538">
              <a:defRPr/>
            </a:pPr>
            <a:r>
              <a:rPr lang="en-US" smtClean="0"/>
              <a:t>R1(config)# </a:t>
            </a:r>
            <a:r>
              <a:rPr lang="en-US" b="1" smtClean="0"/>
              <a:t>ip prefix-list ANY-8to24-NET permit 0.0.0.0/0 ge 8 le 24</a:t>
            </a:r>
          </a:p>
          <a:p>
            <a:pPr marL="236538" indent="-236538">
              <a:defRPr/>
            </a:pPr>
            <a:r>
              <a:rPr lang="en-US" smtClean="0"/>
              <a:t>R1(config)# </a:t>
            </a:r>
            <a:r>
              <a:rPr lang="en-US" b="1" smtClean="0"/>
              <a:t>router bgp 65001</a:t>
            </a:r>
          </a:p>
          <a:p>
            <a:pPr marL="236538" indent="-236538">
              <a:defRPr/>
            </a:pPr>
            <a:r>
              <a:rPr lang="en-US" smtClean="0"/>
              <a:t>R1(config-router)# </a:t>
            </a:r>
            <a:r>
              <a:rPr lang="en-US" b="1" smtClean="0"/>
              <a:t>neighbor 172.16.1.2 remote-as 65002</a:t>
            </a:r>
          </a:p>
          <a:p>
            <a:pPr marL="236538" indent="-236538">
              <a:defRPr/>
            </a:pPr>
            <a:r>
              <a:rPr lang="en-US" smtClean="0"/>
              <a:t>R1(config-router)# </a:t>
            </a:r>
            <a:r>
              <a:rPr lang="en-US" b="1" smtClean="0"/>
              <a:t>neighbor 172.16.1.2 prefix-list ANY-8to24-NET in</a:t>
            </a:r>
          </a:p>
          <a:p>
            <a:pPr marL="236538" indent="-236538">
              <a:defRPr/>
            </a:pPr>
            <a:r>
              <a:rPr lang="en-US" smtClean="0"/>
              <a:t>R1(config-router)# </a:t>
            </a:r>
            <a:r>
              <a:rPr lang="en-US" b="1" smtClean="0"/>
              <a:t>end</a:t>
            </a:r>
          </a:p>
          <a:p>
            <a:pPr marL="236538" indent="-236538">
              <a:defRPr/>
            </a:pPr>
            <a:r>
              <a:rPr lang="en-US" smtClean="0"/>
              <a:t>R1# </a:t>
            </a:r>
          </a:p>
          <a:p>
            <a:pPr marL="236538" indent="-236538">
              <a:defRPr/>
            </a:pPr>
            <a:r>
              <a:rPr lang="en-US" smtClean="0"/>
              <a:t>R1# </a:t>
            </a:r>
            <a:r>
              <a:rPr lang="en-US" b="1" smtClean="0"/>
              <a:t>show ip prefix-list detail ANY-8to24-NET</a:t>
            </a:r>
          </a:p>
          <a:p>
            <a:pPr marL="236538" indent="-236538">
              <a:defRPr/>
            </a:pPr>
            <a:r>
              <a:rPr lang="en-US" smtClean="0"/>
              <a:t>ip prefix-list ANY-8to24-NET:</a:t>
            </a:r>
          </a:p>
          <a:p>
            <a:pPr marL="236538" indent="-236538">
              <a:defRPr/>
            </a:pPr>
            <a:r>
              <a:rPr lang="en-US" smtClean="0"/>
              <a:t>Description: test-list</a:t>
            </a:r>
          </a:p>
          <a:p>
            <a:pPr marL="236538" indent="-236538">
              <a:defRPr/>
            </a:pPr>
            <a:r>
              <a:rPr lang="en-US" smtClean="0"/>
              <a:t>count: 1, range entries: 1, sequences: 10 - 10, refcount: 3</a:t>
            </a:r>
          </a:p>
          <a:p>
            <a:pPr marL="236538" indent="-236538">
              <a:defRPr/>
            </a:pPr>
            <a:r>
              <a:rPr lang="en-US" smtClean="0"/>
              <a:t>seq 10 permit 0.0.0.0/0 ge 8 le 24 (hit count: 0, refcount: 1)</a:t>
            </a:r>
          </a:p>
        </p:txBody>
      </p:sp>
      <p:grpSp>
        <p:nvGrpSpPr>
          <p:cNvPr id="47" name="Group 46"/>
          <p:cNvGrpSpPr/>
          <p:nvPr/>
        </p:nvGrpSpPr>
        <p:grpSpPr>
          <a:xfrm>
            <a:off x="1632151" y="1138792"/>
            <a:ext cx="5877279" cy="1759643"/>
            <a:chOff x="1482526" y="1138792"/>
            <a:chExt cx="5877279" cy="1759643"/>
          </a:xfrm>
        </p:grpSpPr>
        <p:pic>
          <p:nvPicPr>
            <p:cNvPr id="48" name="Picture 88"/>
            <p:cNvPicPr>
              <a:picLocks noChangeAspect="1" noChangeArrowheads="1"/>
            </p:cNvPicPr>
            <p:nvPr/>
          </p:nvPicPr>
          <p:blipFill>
            <a:blip r:embed="rId3"/>
            <a:srcRect/>
            <a:stretch>
              <a:fillRect/>
            </a:stretch>
          </p:blipFill>
          <p:spPr bwMode="auto">
            <a:xfrm flipH="1">
              <a:off x="5399399" y="1138792"/>
              <a:ext cx="1960406" cy="1755925"/>
            </a:xfrm>
            <a:prstGeom prst="rect">
              <a:avLst/>
            </a:prstGeom>
            <a:noFill/>
            <a:ln w="9525" algn="ctr">
              <a:noFill/>
              <a:miter lim="800000"/>
              <a:headEnd/>
              <a:tailEnd/>
            </a:ln>
          </p:spPr>
        </p:pic>
        <p:sp>
          <p:nvSpPr>
            <p:cNvPr id="49" name="TextBox 48"/>
            <p:cNvSpPr txBox="1"/>
            <p:nvPr/>
          </p:nvSpPr>
          <p:spPr>
            <a:xfrm>
              <a:off x="5622187" y="1298457"/>
              <a:ext cx="1292145" cy="258532"/>
            </a:xfrm>
            <a:prstGeom prst="rect">
              <a:avLst/>
            </a:prstGeom>
            <a:noFill/>
          </p:spPr>
          <p:txBody>
            <a:bodyPr wrap="square" rtlCol="0">
              <a:spAutoFit/>
            </a:bodyPr>
            <a:lstStyle/>
            <a:p>
              <a:r>
                <a:rPr lang="en-US" sz="1200" b="1" dirty="0" smtClean="0"/>
                <a:t>AS 65002</a:t>
              </a:r>
              <a:endParaRPr lang="en-US" sz="1100" dirty="0"/>
            </a:p>
          </p:txBody>
        </p:sp>
        <p:pic>
          <p:nvPicPr>
            <p:cNvPr id="50" name="Picture 88"/>
            <p:cNvPicPr>
              <a:picLocks noChangeAspect="1" noChangeArrowheads="1"/>
            </p:cNvPicPr>
            <p:nvPr/>
          </p:nvPicPr>
          <p:blipFill>
            <a:blip r:embed="rId3"/>
            <a:srcRect/>
            <a:stretch>
              <a:fillRect/>
            </a:stretch>
          </p:blipFill>
          <p:spPr bwMode="auto">
            <a:xfrm>
              <a:off x="1482526" y="1142510"/>
              <a:ext cx="2660523" cy="1755925"/>
            </a:xfrm>
            <a:prstGeom prst="rect">
              <a:avLst/>
            </a:prstGeom>
            <a:noFill/>
            <a:ln w="9525" algn="ctr">
              <a:noFill/>
              <a:miter lim="800000"/>
              <a:headEnd/>
              <a:tailEnd/>
            </a:ln>
          </p:spPr>
        </p:pic>
        <p:cxnSp>
          <p:nvCxnSpPr>
            <p:cNvPr id="51" name="Straight Connector 50"/>
            <p:cNvCxnSpPr/>
            <p:nvPr/>
          </p:nvCxnSpPr>
          <p:spPr bwMode="auto">
            <a:xfrm rot="16200000" flipH="1">
              <a:off x="2020055" y="19102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52" name="Straight Connector 51"/>
            <p:cNvCxnSpPr/>
            <p:nvPr/>
          </p:nvCxnSpPr>
          <p:spPr bwMode="auto">
            <a:xfrm>
              <a:off x="2193659" y="192688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53" name="Freeform 9"/>
            <p:cNvSpPr>
              <a:spLocks/>
            </p:cNvSpPr>
            <p:nvPr/>
          </p:nvSpPr>
          <p:spPr bwMode="auto">
            <a:xfrm>
              <a:off x="3651346" y="1896250"/>
              <a:ext cx="2161017" cy="13931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4" name="Picture 37"/>
            <p:cNvPicPr>
              <a:picLocks noChangeArrowheads="1"/>
            </p:cNvPicPr>
            <p:nvPr/>
          </p:nvPicPr>
          <p:blipFill>
            <a:blip r:embed="rId4"/>
            <a:srcRect/>
            <a:stretch>
              <a:fillRect/>
            </a:stretch>
          </p:blipFill>
          <p:spPr bwMode="auto">
            <a:xfrm>
              <a:off x="5761768" y="1738651"/>
              <a:ext cx="870351" cy="451691"/>
            </a:xfrm>
            <a:prstGeom prst="rect">
              <a:avLst/>
            </a:prstGeom>
            <a:noFill/>
            <a:ln w="9525">
              <a:noFill/>
              <a:miter lim="800000"/>
              <a:headEnd/>
              <a:tailEnd/>
            </a:ln>
          </p:spPr>
        </p:pic>
        <p:sp>
          <p:nvSpPr>
            <p:cNvPr id="55" name="TextBox 54"/>
            <p:cNvSpPr txBox="1"/>
            <p:nvPr/>
          </p:nvSpPr>
          <p:spPr>
            <a:xfrm>
              <a:off x="6032969" y="195687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7" name="TextBox 66"/>
            <p:cNvSpPr txBox="1"/>
            <p:nvPr/>
          </p:nvSpPr>
          <p:spPr>
            <a:xfrm>
              <a:off x="3829266" y="1511723"/>
              <a:ext cx="945988" cy="160898"/>
            </a:xfrm>
            <a:prstGeom prst="rect">
              <a:avLst/>
            </a:prstGeom>
            <a:noFill/>
          </p:spPr>
          <p:txBody>
            <a:bodyPr wrap="square" lIns="0" tIns="0" rIns="0" bIns="0" rtlCol="0" anchor="ctr" anchorCtr="0">
              <a:noAutofit/>
            </a:bodyPr>
            <a:lstStyle/>
            <a:p>
              <a:endParaRPr lang="en-US" sz="1000" dirty="0"/>
            </a:p>
          </p:txBody>
        </p:sp>
        <p:sp>
          <p:nvSpPr>
            <p:cNvPr id="68" name="TextBox 67"/>
            <p:cNvSpPr txBox="1"/>
            <p:nvPr/>
          </p:nvSpPr>
          <p:spPr>
            <a:xfrm>
              <a:off x="4192165" y="1707508"/>
              <a:ext cx="1013551" cy="165253"/>
            </a:xfrm>
            <a:prstGeom prst="rect">
              <a:avLst/>
            </a:prstGeom>
            <a:noFill/>
          </p:spPr>
          <p:txBody>
            <a:bodyPr wrap="square" lIns="0" tIns="0" rIns="0" bIns="0" rtlCol="0" anchor="ctr" anchorCtr="0">
              <a:noAutofit/>
            </a:bodyPr>
            <a:lstStyle/>
            <a:p>
              <a:r>
                <a:rPr lang="en-US" sz="1100" dirty="0" smtClean="0"/>
                <a:t>172.16.1.0/24</a:t>
              </a:r>
              <a:endParaRPr lang="en-US" sz="1100" dirty="0"/>
            </a:p>
          </p:txBody>
        </p:sp>
        <p:sp>
          <p:nvSpPr>
            <p:cNvPr id="69" name="TextBox 68"/>
            <p:cNvSpPr txBox="1"/>
            <p:nvPr/>
          </p:nvSpPr>
          <p:spPr>
            <a:xfrm>
              <a:off x="3709481" y="1714908"/>
              <a:ext cx="367861" cy="168853"/>
            </a:xfrm>
            <a:prstGeom prst="rect">
              <a:avLst/>
            </a:prstGeom>
            <a:noFill/>
          </p:spPr>
          <p:txBody>
            <a:bodyPr wrap="square" lIns="0" tIns="0" rIns="0" bIns="0" rtlCol="0" anchor="ctr" anchorCtr="0">
              <a:noAutofit/>
            </a:bodyPr>
            <a:lstStyle/>
            <a:p>
              <a:pPr algn="l"/>
              <a:r>
                <a:rPr lang="en-US" sz="1100" dirty="0" smtClean="0"/>
                <a:t>.1</a:t>
              </a:r>
              <a:endParaRPr lang="en-US" sz="1100" dirty="0"/>
            </a:p>
          </p:txBody>
        </p:sp>
        <p:pic>
          <p:nvPicPr>
            <p:cNvPr id="70" name="Picture 37"/>
            <p:cNvPicPr>
              <a:picLocks noChangeArrowheads="1"/>
            </p:cNvPicPr>
            <p:nvPr/>
          </p:nvPicPr>
          <p:blipFill>
            <a:blip r:embed="rId4"/>
            <a:srcRect/>
            <a:stretch>
              <a:fillRect/>
            </a:stretch>
          </p:blipFill>
          <p:spPr bwMode="auto">
            <a:xfrm>
              <a:off x="2814031" y="1702556"/>
              <a:ext cx="870351" cy="451691"/>
            </a:xfrm>
            <a:prstGeom prst="rect">
              <a:avLst/>
            </a:prstGeom>
            <a:noFill/>
            <a:ln w="9525">
              <a:noFill/>
              <a:miter lim="800000"/>
              <a:headEnd/>
              <a:tailEnd/>
            </a:ln>
          </p:spPr>
        </p:pic>
        <p:sp>
          <p:nvSpPr>
            <p:cNvPr id="71" name="TextBox 70"/>
            <p:cNvSpPr txBox="1"/>
            <p:nvPr/>
          </p:nvSpPr>
          <p:spPr>
            <a:xfrm>
              <a:off x="3085232" y="19207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72" name="TextBox 71"/>
            <p:cNvSpPr txBox="1"/>
            <p:nvPr/>
          </p:nvSpPr>
          <p:spPr>
            <a:xfrm>
              <a:off x="2235950" y="1268721"/>
              <a:ext cx="1292145" cy="258532"/>
            </a:xfrm>
            <a:prstGeom prst="rect">
              <a:avLst/>
            </a:prstGeom>
            <a:noFill/>
          </p:spPr>
          <p:txBody>
            <a:bodyPr wrap="square" rtlCol="0">
              <a:spAutoFit/>
            </a:bodyPr>
            <a:lstStyle/>
            <a:p>
              <a:r>
                <a:rPr lang="en-US" sz="1200" b="1" dirty="0" smtClean="0"/>
                <a:t>AS 65001</a:t>
              </a:r>
              <a:endParaRPr lang="en-US" sz="1100" dirty="0"/>
            </a:p>
          </p:txBody>
        </p:sp>
        <p:sp>
          <p:nvSpPr>
            <p:cNvPr id="73" name="TextBox 72"/>
            <p:cNvSpPr txBox="1"/>
            <p:nvPr/>
          </p:nvSpPr>
          <p:spPr>
            <a:xfrm>
              <a:off x="5534274" y="1819182"/>
              <a:ext cx="367861" cy="168853"/>
            </a:xfrm>
            <a:prstGeom prst="rect">
              <a:avLst/>
            </a:prstGeom>
            <a:noFill/>
          </p:spPr>
          <p:txBody>
            <a:bodyPr wrap="square" lIns="0" tIns="0" rIns="0" bIns="0" rtlCol="0" anchor="ctr" anchorCtr="0">
              <a:noAutofit/>
            </a:bodyPr>
            <a:lstStyle/>
            <a:p>
              <a:pPr algn="l"/>
              <a:r>
                <a:rPr lang="en-US" sz="1100" dirty="0" smtClean="0"/>
                <a:t>.2</a:t>
              </a:r>
              <a:endParaRPr lang="en-US" sz="1100" dirty="0"/>
            </a:p>
          </p:txBody>
        </p:sp>
        <p:sp>
          <p:nvSpPr>
            <p:cNvPr id="74" name="TextBox 73"/>
            <p:cNvSpPr txBox="1"/>
            <p:nvPr/>
          </p:nvSpPr>
          <p:spPr>
            <a:xfrm>
              <a:off x="1713655" y="2164708"/>
              <a:ext cx="1013551" cy="165253"/>
            </a:xfrm>
            <a:prstGeom prst="rect">
              <a:avLst/>
            </a:prstGeom>
            <a:noFill/>
          </p:spPr>
          <p:txBody>
            <a:bodyPr wrap="square" lIns="0" tIns="0" rIns="0" bIns="0" rtlCol="0" anchor="ctr" anchorCtr="0">
              <a:noAutofit/>
            </a:bodyPr>
            <a:lstStyle/>
            <a:p>
              <a:r>
                <a:rPr lang="en-US" sz="1100" dirty="0" smtClean="0"/>
                <a:t>172.16.10.0</a:t>
              </a:r>
              <a:endParaRPr lang="en-US" sz="1100" dirty="0"/>
            </a:p>
          </p:txBody>
        </p:sp>
      </p:grpSp>
    </p:spTree>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BGP Filtering Using Route Maps</a:t>
            </a:r>
            <a:endParaRPr lang="en-US" dirty="0"/>
          </a:p>
        </p:txBody>
      </p:sp>
      <p:sp>
        <p:nvSpPr>
          <p:cNvPr id="3" name="Content Placeholder 2"/>
          <p:cNvSpPr>
            <a:spLocks noGrp="1"/>
          </p:cNvSpPr>
          <p:nvPr>
            <p:ph idx="1"/>
          </p:nvPr>
        </p:nvSpPr>
        <p:spPr/>
        <p:txBody>
          <a:bodyPr/>
          <a:lstStyle/>
          <a:p>
            <a:r>
              <a:rPr lang="en-US" dirty="0" smtClean="0"/>
              <a:t>When planning BGP filter configuration using route maps, the following steps should be documented:</a:t>
            </a:r>
          </a:p>
          <a:p>
            <a:pPr lvl="1"/>
            <a:r>
              <a:rPr lang="en-US" dirty="0" smtClean="0"/>
              <a:t>Define the route map, including:</a:t>
            </a:r>
          </a:p>
          <a:p>
            <a:pPr lvl="2"/>
            <a:r>
              <a:rPr lang="en-US" dirty="0" smtClean="0"/>
              <a:t>T</a:t>
            </a:r>
            <a:r>
              <a:rPr lang="en-US" smtClean="0"/>
              <a:t>he</a:t>
            </a:r>
            <a:r>
              <a:rPr lang="en-US" smtClean="0">
                <a:latin typeface="Courier New" pitchFamily="49" charset="0"/>
                <a:cs typeface="Courier New" pitchFamily="49" charset="0"/>
              </a:rPr>
              <a:t> </a:t>
            </a:r>
            <a:r>
              <a:rPr lang="en-US" b="1" dirty="0" smtClean="0">
                <a:latin typeface="Courier New" pitchFamily="49" charset="0"/>
                <a:cs typeface="Courier New" pitchFamily="49" charset="0"/>
              </a:rPr>
              <a:t>match </a:t>
            </a:r>
            <a:r>
              <a:rPr lang="en-US" dirty="0" smtClean="0"/>
              <a:t>statements</a:t>
            </a:r>
          </a:p>
          <a:p>
            <a:pPr lvl="2"/>
            <a:r>
              <a:rPr lang="en-US" dirty="0" smtClean="0"/>
              <a:t>T</a:t>
            </a:r>
            <a:r>
              <a:rPr lang="en-US" smtClean="0"/>
              <a:t>he</a:t>
            </a:r>
            <a:r>
              <a:rPr lang="en-US" smtClean="0">
                <a:latin typeface="Courier New" pitchFamily="49" charset="0"/>
                <a:cs typeface="Courier New" pitchFamily="49" charset="0"/>
              </a:rPr>
              <a:t> </a:t>
            </a:r>
            <a:r>
              <a:rPr lang="en-US" b="1" dirty="0" smtClean="0">
                <a:latin typeface="Courier New" pitchFamily="49" charset="0"/>
                <a:cs typeface="Courier New" pitchFamily="49" charset="0"/>
              </a:rPr>
              <a:t>set </a:t>
            </a:r>
            <a:r>
              <a:rPr lang="en-US" dirty="0" smtClean="0"/>
              <a:t>statements</a:t>
            </a:r>
          </a:p>
          <a:p>
            <a:pPr lvl="1"/>
            <a:r>
              <a:rPr lang="en-US" dirty="0" smtClean="0"/>
              <a:t>Configure route filtering using the route </a:t>
            </a:r>
            <a:r>
              <a:rPr lang="en-US" smtClean="0"/>
              <a:t>map.</a:t>
            </a:r>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Chapter 6 Objectives</a:t>
            </a:r>
          </a:p>
        </p:txBody>
      </p:sp>
      <p:sp>
        <p:nvSpPr>
          <p:cNvPr id="7" name="Content Placeholder 6"/>
          <p:cNvSpPr>
            <a:spLocks noGrp="1"/>
          </p:cNvSpPr>
          <p:nvPr>
            <p:ph idx="1"/>
          </p:nvPr>
        </p:nvSpPr>
        <p:spPr/>
        <p:txBody>
          <a:bodyPr/>
          <a:lstStyle/>
          <a:p>
            <a:r>
              <a:rPr lang="en-US" dirty="0" smtClean="0"/>
              <a:t>Describe basic BGP terminology and operation, including EBGP and IBGP.</a:t>
            </a:r>
          </a:p>
          <a:p>
            <a:r>
              <a:rPr lang="en-US" dirty="0" smtClean="0"/>
              <a:t>Configure basic BGP.</a:t>
            </a:r>
          </a:p>
          <a:p>
            <a:r>
              <a:rPr lang="en-US" dirty="0" smtClean="0"/>
              <a:t>Verify and troubleshoot basic BGP.</a:t>
            </a:r>
          </a:p>
          <a:p>
            <a:r>
              <a:rPr lang="en-US" dirty="0" smtClean="0"/>
              <a:t>Describe and configure various methods for manipulating path selection.</a:t>
            </a:r>
          </a:p>
          <a:p>
            <a:r>
              <a:rPr lang="en-US" dirty="0" smtClean="0"/>
              <a:t>Describe and configure various </a:t>
            </a:r>
            <a:r>
              <a:rPr lang="en-US" smtClean="0"/>
              <a:t>methods of filtering BGP rotuing updates.</a:t>
            </a:r>
            <a:endParaRPr lang="en-US" dirty="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r>
              <a:rPr lang="en-US" dirty="0" smtClean="0"/>
              <a:t>Connection and Routing Questions</a:t>
            </a:r>
            <a:endParaRPr lang="en-US" dirty="0"/>
          </a:p>
        </p:txBody>
      </p:sp>
      <p:sp>
        <p:nvSpPr>
          <p:cNvPr id="3" name="Content Placeholder 2"/>
          <p:cNvSpPr>
            <a:spLocks noGrp="1"/>
          </p:cNvSpPr>
          <p:nvPr>
            <p:ph idx="1"/>
          </p:nvPr>
        </p:nvSpPr>
        <p:spPr/>
        <p:txBody>
          <a:bodyPr>
            <a:normAutofit/>
          </a:bodyPr>
          <a:lstStyle/>
          <a:p>
            <a:r>
              <a:rPr lang="en-US" dirty="0" smtClean="0"/>
              <a:t>Which connection options does the ISP offer?</a:t>
            </a:r>
          </a:p>
          <a:p>
            <a:r>
              <a:rPr lang="en-US" dirty="0" smtClean="0"/>
              <a:t>Which routing options does the ISP offer?</a:t>
            </a:r>
          </a:p>
          <a:p>
            <a:r>
              <a:rPr lang="en-US" dirty="0" smtClean="0"/>
              <a:t>Will the enterprise network be connected to multiple ISPs?</a:t>
            </a:r>
          </a:p>
          <a:p>
            <a:r>
              <a:rPr lang="en-US" dirty="0" smtClean="0"/>
              <a:t>Does the routing need to support one link to an ISP or multiple links, to one or multiple ISPs?</a:t>
            </a:r>
          </a:p>
          <a:p>
            <a:r>
              <a:rPr lang="en-US" dirty="0" smtClean="0"/>
              <a:t>Is traffic load balancing over multiple links required?</a:t>
            </a:r>
          </a:p>
          <a:p>
            <a:r>
              <a:rPr lang="en-US" dirty="0" smtClean="0"/>
              <a:t>How much routing information needs to be exchanged with the ISP?</a:t>
            </a:r>
          </a:p>
          <a:p>
            <a:r>
              <a:rPr lang="en-US" dirty="0" smtClean="0"/>
              <a:t>Does the routing need to respond to the changes in the network topology, such as when a link goes down?</a:t>
            </a:r>
          </a:p>
          <a:p>
            <a:endParaRPr lang="en-US" dirty="0"/>
          </a:p>
        </p:txBody>
      </p:sp>
    </p:spTree>
  </p:cSld>
  <p:clrMapOvr>
    <a:masterClrMapping/>
  </p:clrMapOvr>
  <p:transition/>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BGP Filtering Using Route Maps</a:t>
            </a:r>
            <a:endParaRPr lang="en-US" dirty="0"/>
          </a:p>
        </p:txBody>
      </p:sp>
      <p:sp>
        <p:nvSpPr>
          <p:cNvPr id="16" name="Content Placeholder 15"/>
          <p:cNvSpPr>
            <a:spLocks noGrp="1"/>
          </p:cNvSpPr>
          <p:nvPr>
            <p:ph sz="quarter" idx="11"/>
          </p:nvPr>
        </p:nvSpPr>
        <p:spPr/>
        <p:txBody>
          <a:bodyPr/>
          <a:lstStyle/>
          <a:p>
            <a:pPr marL="236538" indent="-236538">
              <a:defRPr/>
            </a:pPr>
            <a:r>
              <a:rPr lang="en-US" sz="1400" smtClean="0"/>
              <a:t>R1(config)# </a:t>
            </a:r>
            <a:r>
              <a:rPr lang="en-US" sz="1400" b="1" smtClean="0"/>
              <a:t>ip as-path access-list 10 permit _65387$</a:t>
            </a:r>
          </a:p>
          <a:p>
            <a:pPr marL="236538" indent="-236538">
              <a:defRPr/>
            </a:pPr>
            <a:r>
              <a:rPr lang="en-US" sz="1400" smtClean="0"/>
              <a:t>R1(config)# </a:t>
            </a:r>
            <a:r>
              <a:rPr lang="en-US" sz="1400" b="1" smtClean="0"/>
              <a:t>ip prefix-list DEF-ONLY seq 10 permit 0.0.0.0/0</a:t>
            </a:r>
          </a:p>
          <a:p>
            <a:pPr marL="236538" indent="-236538">
              <a:defRPr/>
            </a:pPr>
            <a:r>
              <a:rPr lang="en-US" sz="1400" smtClean="0"/>
              <a:t>R1(config)#</a:t>
            </a:r>
          </a:p>
          <a:p>
            <a:pPr marL="236538" indent="-236538">
              <a:defRPr/>
            </a:pPr>
            <a:r>
              <a:rPr lang="en-US" sz="1400" smtClean="0"/>
              <a:t>R1(config)# </a:t>
            </a:r>
            <a:r>
              <a:rPr lang="en-US" sz="1400" b="1" smtClean="0"/>
              <a:t>route-map FILTER permit 10</a:t>
            </a:r>
          </a:p>
          <a:p>
            <a:pPr marL="236538" indent="-236538">
              <a:defRPr/>
            </a:pPr>
            <a:r>
              <a:rPr lang="en-US" sz="1400" smtClean="0"/>
              <a:t>R1(config-route-map)# </a:t>
            </a:r>
            <a:r>
              <a:rPr lang="en-US" sz="1400" b="1" smtClean="0"/>
              <a:t>match ip address prefix-list DEF-ONLY</a:t>
            </a:r>
          </a:p>
          <a:p>
            <a:pPr marL="236538" indent="-236538">
              <a:defRPr/>
            </a:pPr>
            <a:r>
              <a:rPr lang="en-US" sz="1400" smtClean="0"/>
              <a:t>R1(config-route-map)# </a:t>
            </a:r>
            <a:r>
              <a:rPr lang="en-US" sz="1400" b="1" smtClean="0"/>
              <a:t>match as-path 10</a:t>
            </a:r>
          </a:p>
          <a:p>
            <a:pPr marL="236538" indent="-236538">
              <a:defRPr/>
            </a:pPr>
            <a:r>
              <a:rPr lang="en-US" sz="1400" smtClean="0"/>
              <a:t>R1(config-route-map)# </a:t>
            </a:r>
            <a:r>
              <a:rPr lang="en-US" sz="1400" b="1" smtClean="0"/>
              <a:t>set weight 150</a:t>
            </a:r>
          </a:p>
          <a:p>
            <a:pPr marL="236538" indent="-236538">
              <a:defRPr/>
            </a:pPr>
            <a:r>
              <a:rPr lang="en-US" sz="1400" smtClean="0"/>
              <a:t>R1(config-route-map)#</a:t>
            </a:r>
          </a:p>
          <a:p>
            <a:pPr marL="236538" indent="-236538">
              <a:defRPr/>
            </a:pPr>
            <a:r>
              <a:rPr lang="en-US" sz="1400" smtClean="0"/>
              <a:t>R1(config-route-map)# </a:t>
            </a:r>
            <a:r>
              <a:rPr lang="en-US" sz="1400" b="1" smtClean="0"/>
              <a:t>route-map FILTER permit 20</a:t>
            </a:r>
          </a:p>
          <a:p>
            <a:pPr marL="236538" indent="-236538">
              <a:defRPr/>
            </a:pPr>
            <a:r>
              <a:rPr lang="en-US" sz="1400" smtClean="0"/>
              <a:t>R1(config-route-map)# </a:t>
            </a:r>
            <a:r>
              <a:rPr lang="en-US" sz="1400" b="1" smtClean="0"/>
              <a:t>match ip address prefix-list DEF-ONLY</a:t>
            </a:r>
          </a:p>
          <a:p>
            <a:pPr marL="236538" indent="-236538">
              <a:defRPr/>
            </a:pPr>
            <a:r>
              <a:rPr lang="en-US" sz="1400" smtClean="0"/>
              <a:t>R1(config-route-map)# </a:t>
            </a:r>
            <a:r>
              <a:rPr lang="en-US" sz="1400" b="1" smtClean="0"/>
              <a:t>set weight 100</a:t>
            </a:r>
          </a:p>
          <a:p>
            <a:pPr marL="236538" indent="-236538">
              <a:defRPr/>
            </a:pPr>
            <a:r>
              <a:rPr lang="en-US" sz="1400" smtClean="0"/>
              <a:t>R1(config-route-map)# </a:t>
            </a:r>
            <a:r>
              <a:rPr lang="en-US" sz="1400" b="1" smtClean="0"/>
              <a:t>exit</a:t>
            </a:r>
            <a:endParaRPr lang="en-US" sz="1400" smtClean="0"/>
          </a:p>
          <a:p>
            <a:endParaRPr lang="en-US" sz="1400"/>
          </a:p>
        </p:txBody>
      </p:sp>
      <p:pic>
        <p:nvPicPr>
          <p:cNvPr id="17" name="Picture 4"/>
          <p:cNvPicPr>
            <a:picLocks noGrp="1" noChangeAspect="1" noChangeArrowheads="1"/>
          </p:cNvPicPr>
          <p:nvPr>
            <p:ph idx="10"/>
          </p:nvPr>
        </p:nvPicPr>
        <p:blipFill>
          <a:blip r:embed="rId3"/>
          <a:srcRect/>
          <a:stretch>
            <a:fillRect/>
          </a:stretch>
        </p:blipFill>
        <p:spPr bwMode="auto">
          <a:xfrm>
            <a:off x="2365515" y="969963"/>
            <a:ext cx="4347882"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BGP Filtering Using Route Maps</a:t>
            </a:r>
            <a:endParaRPr lang="en-US" dirty="0"/>
          </a:p>
        </p:txBody>
      </p:sp>
      <p:sp>
        <p:nvSpPr>
          <p:cNvPr id="10" name="Content Placeholder 9"/>
          <p:cNvSpPr>
            <a:spLocks noGrp="1"/>
          </p:cNvSpPr>
          <p:nvPr>
            <p:ph sz="quarter" idx="11"/>
          </p:nvPr>
        </p:nvSpPr>
        <p:spPr>
          <a:xfrm>
            <a:off x="279400" y="4355869"/>
            <a:ext cx="8520113" cy="2184630"/>
          </a:xfrm>
        </p:spPr>
        <p:txBody>
          <a:bodyPr/>
          <a:lstStyle/>
          <a:p>
            <a:pPr marL="236538" indent="-236538">
              <a:defRPr/>
            </a:pPr>
            <a:r>
              <a:rPr lang="en-US" smtClean="0"/>
              <a:t>R1(config)# </a:t>
            </a:r>
            <a:r>
              <a:rPr lang="en-US" b="1" smtClean="0"/>
              <a:t>router bgp 65213</a:t>
            </a:r>
          </a:p>
          <a:p>
            <a:pPr marL="236538" indent="-236538">
              <a:defRPr/>
            </a:pPr>
            <a:r>
              <a:rPr lang="en-US" smtClean="0"/>
              <a:t>R1(config-router)# </a:t>
            </a:r>
            <a:r>
              <a:rPr lang="en-US" b="1" smtClean="0"/>
              <a:t>neighbor 10.2.3.4 remote-as 65527</a:t>
            </a:r>
          </a:p>
          <a:p>
            <a:pPr marL="236538" indent="-236538">
              <a:defRPr/>
            </a:pPr>
            <a:r>
              <a:rPr lang="en-US" smtClean="0"/>
              <a:t>R1(config-router)# </a:t>
            </a:r>
            <a:r>
              <a:rPr lang="en-US" b="1" smtClean="0"/>
              <a:t>neighbor 10.2.3.4 route-map FILTER in</a:t>
            </a:r>
          </a:p>
          <a:p>
            <a:pPr marL="236538" indent="-236538">
              <a:defRPr/>
            </a:pPr>
            <a:r>
              <a:rPr lang="en-US" smtClean="0"/>
              <a:t>R1(config-router)# </a:t>
            </a:r>
            <a:r>
              <a:rPr lang="en-US" b="1" smtClean="0"/>
              <a:t>neighbor 10.4.5.6 remote-as 65387</a:t>
            </a:r>
          </a:p>
          <a:p>
            <a:pPr marL="236538" indent="-236538">
              <a:defRPr/>
            </a:pPr>
            <a:r>
              <a:rPr lang="en-US" smtClean="0"/>
              <a:t>R1(config-router)# </a:t>
            </a:r>
            <a:r>
              <a:rPr lang="en-US" b="1" smtClean="0"/>
              <a:t>neighbor 10.4.5.6 route-map FILTER in</a:t>
            </a:r>
          </a:p>
          <a:p>
            <a:pPr marL="236538" indent="-236538">
              <a:defRPr/>
            </a:pPr>
            <a:r>
              <a:rPr lang="en-US" smtClean="0"/>
              <a:t>R1(config-router)#</a:t>
            </a:r>
          </a:p>
          <a:p>
            <a:endParaRPr lang="en-US"/>
          </a:p>
        </p:txBody>
      </p:sp>
      <p:pic>
        <p:nvPicPr>
          <p:cNvPr id="11" name="Picture 4"/>
          <p:cNvPicPr>
            <a:picLocks noGrp="1" noChangeAspect="1" noChangeArrowheads="1"/>
          </p:cNvPicPr>
          <p:nvPr>
            <p:ph idx="10"/>
          </p:nvPr>
        </p:nvPicPr>
        <p:blipFill>
          <a:blip r:embed="rId3"/>
          <a:srcRect/>
          <a:stretch>
            <a:fillRect/>
          </a:stretch>
        </p:blipFill>
        <p:spPr bwMode="auto">
          <a:xfrm>
            <a:off x="1833676" y="1003300"/>
            <a:ext cx="5411561" cy="3319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Chapter 6 Summary</a:t>
            </a:r>
            <a:endParaRPr lang="en-US" dirty="0" smtClean="0"/>
          </a:p>
        </p:txBody>
      </p:sp>
      <p:sp>
        <p:nvSpPr>
          <p:cNvPr id="5" name="Content Placeholder 4"/>
          <p:cNvSpPr>
            <a:spLocks noGrp="1"/>
          </p:cNvSpPr>
          <p:nvPr>
            <p:ph idx="1"/>
          </p:nvPr>
        </p:nvSpPr>
        <p:spPr/>
        <p:txBody>
          <a:bodyPr>
            <a:normAutofit fontScale="92500"/>
          </a:bodyPr>
          <a:lstStyle/>
          <a:p>
            <a:pPr>
              <a:buNone/>
            </a:pPr>
            <a:r>
              <a:rPr lang="en-US" smtClean="0"/>
              <a:t>The chapter focused on the following topics:</a:t>
            </a:r>
          </a:p>
          <a:p>
            <a:r>
              <a:rPr lang="en-US" smtClean="0"/>
              <a:t>BGP terminology and concepts, including:</a:t>
            </a:r>
          </a:p>
          <a:p>
            <a:pPr lvl="1"/>
            <a:r>
              <a:rPr lang="en-US" smtClean="0"/>
              <a:t>BGP’s use between autonomous systems.</a:t>
            </a:r>
          </a:p>
          <a:p>
            <a:pPr lvl="1"/>
            <a:r>
              <a:rPr lang="en-US" smtClean="0"/>
              <a:t>The range of private AS numbers: 64512 to 65535.</a:t>
            </a:r>
          </a:p>
          <a:p>
            <a:pPr lvl="1"/>
            <a:r>
              <a:rPr lang="en-US" smtClean="0"/>
              <a:t>Requirements for Enterprise connection to an ISP including public IP address space, link type and bandwidth, routing protocol, and connectivity redundancy.</a:t>
            </a:r>
          </a:p>
          <a:p>
            <a:r>
              <a:rPr lang="en-US" smtClean="0"/>
              <a:t>The four connection link type options: circuit emulation, MPLS VPNs, static routes, and BGP.</a:t>
            </a:r>
          </a:p>
          <a:p>
            <a:r>
              <a:rPr lang="en-US" smtClean="0"/>
              <a:t>The four connection redundancy types: Single-homed, Dual-homed, Multihomed, Dual-multihomed.</a:t>
            </a:r>
          </a:p>
          <a:p>
            <a:r>
              <a:rPr lang="en-US" smtClean="0"/>
              <a:t>BGP neighbor (peer) relationships:</a:t>
            </a:r>
          </a:p>
          <a:p>
            <a:pPr lvl="1"/>
            <a:r>
              <a:rPr lang="en-US" smtClean="0"/>
              <a:t>IBGP is when BGP runs between routers in the same AS </a:t>
            </a:r>
          </a:p>
          <a:p>
            <a:pPr lvl="1"/>
            <a:r>
              <a:rPr lang="en-US" smtClean="0"/>
              <a:t>EBGP is when BGP runs between routers that are in different autonomous systems; EBGP neighbors are typically directly connected</a:t>
            </a:r>
            <a:endParaRPr lang="en-US" dirty="0" smtClean="0"/>
          </a:p>
        </p:txBody>
      </p:sp>
    </p:spTree>
  </p:cSld>
  <p:clrMapOvr>
    <a:masterClrMapping/>
  </p:clrMapOvr>
  <p:transition spd="med"/>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Chapter 6 Summary</a:t>
            </a:r>
            <a:endParaRPr lang="en-US" dirty="0" smtClean="0"/>
          </a:p>
        </p:txBody>
      </p:sp>
      <p:sp>
        <p:nvSpPr>
          <p:cNvPr id="5" name="Content Placeholder 4"/>
          <p:cNvSpPr>
            <a:spLocks noGrp="1"/>
          </p:cNvSpPr>
          <p:nvPr>
            <p:ph idx="1"/>
          </p:nvPr>
        </p:nvSpPr>
        <p:spPr/>
        <p:txBody>
          <a:bodyPr>
            <a:noAutofit/>
          </a:bodyPr>
          <a:lstStyle/>
          <a:p>
            <a:r>
              <a:rPr lang="en-US" sz="1800" smtClean="0"/>
              <a:t>Multihoming options:</a:t>
            </a:r>
          </a:p>
          <a:p>
            <a:pPr lvl="1"/>
            <a:r>
              <a:rPr lang="en-US" sz="1600" smtClean="0"/>
              <a:t>Each ISP passes only a default route to the AS.</a:t>
            </a:r>
          </a:p>
          <a:p>
            <a:pPr lvl="1"/>
            <a:r>
              <a:rPr lang="en-US" sz="1600" smtClean="0"/>
              <a:t>Each ISP passes only a default route and provider-owned specific routes to the AS.</a:t>
            </a:r>
          </a:p>
          <a:p>
            <a:pPr lvl="1"/>
            <a:r>
              <a:rPr lang="en-US" sz="1600" smtClean="0"/>
              <a:t>Each ISP passes all routes to the AS.</a:t>
            </a:r>
          </a:p>
          <a:p>
            <a:r>
              <a:rPr lang="en-US" sz="1800" smtClean="0"/>
              <a:t>BGP's loop free guarantee, because it does not accept a routing update that already includes its AS number in the path list.</a:t>
            </a:r>
          </a:p>
          <a:p>
            <a:r>
              <a:rPr lang="en-US" sz="1800" smtClean="0"/>
              <a:t>When to use BGP and when not to use BGP.</a:t>
            </a:r>
          </a:p>
          <a:p>
            <a:r>
              <a:rPr lang="en-US" sz="1800" smtClean="0"/>
              <a:t>BGP’s classification as a path vector protocol and its use of TCP protocol 179.</a:t>
            </a:r>
          </a:p>
          <a:p>
            <a:r>
              <a:rPr lang="en-US" sz="1800" smtClean="0"/>
              <a:t>The use of full-mesh IBGP on all routers in the transit path within the AS.</a:t>
            </a:r>
          </a:p>
          <a:p>
            <a:r>
              <a:rPr lang="en-US" sz="1800" smtClean="0"/>
              <a:t>The BGP synchronization rule.</a:t>
            </a:r>
          </a:p>
          <a:p>
            <a:r>
              <a:rPr lang="en-US" sz="1800" smtClean="0"/>
              <a:t>The three tables used by BGP: the BGP table, IP routing table, and BGP neighbor table.</a:t>
            </a:r>
          </a:p>
          <a:p>
            <a:r>
              <a:rPr lang="en-US" sz="1800" smtClean="0"/>
              <a:t>The four BGP message types: open, keepalive, update, and notification..</a:t>
            </a:r>
            <a:endParaRPr lang="en-US" sz="1800" dirty="0" smtClean="0"/>
          </a:p>
        </p:txBody>
      </p:sp>
    </p:spTree>
  </p:cSld>
  <p:clrMapOvr>
    <a:masterClrMapping/>
  </p:clrMapOvr>
  <p:transition spd="med"/>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Chapter 6 Summary</a:t>
            </a:r>
            <a:endParaRPr lang="en-US" dirty="0" smtClean="0"/>
          </a:p>
        </p:txBody>
      </p:sp>
      <p:sp>
        <p:nvSpPr>
          <p:cNvPr id="5" name="Content Placeholder 4"/>
          <p:cNvSpPr>
            <a:spLocks noGrp="1"/>
          </p:cNvSpPr>
          <p:nvPr>
            <p:ph idx="1"/>
          </p:nvPr>
        </p:nvSpPr>
        <p:spPr/>
        <p:txBody>
          <a:bodyPr>
            <a:noAutofit/>
          </a:bodyPr>
          <a:lstStyle/>
          <a:p>
            <a:r>
              <a:rPr lang="en-US" sz="2000" smtClean="0"/>
              <a:t>BGP attributes: well-known or optional, mandatory or discretionary, and transitive or nontransitive.</a:t>
            </a:r>
          </a:p>
          <a:p>
            <a:r>
              <a:rPr lang="en-US" sz="2000" smtClean="0"/>
              <a:t>The BGP Well-known attributes including: AS-path, next-hop and origin.</a:t>
            </a:r>
          </a:p>
          <a:p>
            <a:r>
              <a:rPr lang="en-US" sz="2000" smtClean="0"/>
              <a:t>The BGP Well-known discretionary attributes including: local-preference, atomic aggregate.</a:t>
            </a:r>
          </a:p>
          <a:p>
            <a:r>
              <a:rPr lang="en-US" sz="2000" smtClean="0"/>
              <a:t>The BGP optional transitive attributes including: aggregator and community.</a:t>
            </a:r>
          </a:p>
          <a:p>
            <a:r>
              <a:rPr lang="en-US" sz="2000" smtClean="0"/>
              <a:t>The BGP optional nontransitive attributes including the MED.</a:t>
            </a:r>
          </a:p>
          <a:p>
            <a:r>
              <a:rPr lang="en-US" sz="2000" smtClean="0"/>
              <a:t>The Cisco specific weight attribute was also discussed.</a:t>
            </a:r>
          </a:p>
          <a:p>
            <a:r>
              <a:rPr lang="en-US" sz="2000" smtClean="0"/>
              <a:t>The 11-step BGP route selection decision process.</a:t>
            </a:r>
          </a:p>
          <a:p>
            <a:r>
              <a:rPr lang="en-US" sz="2000" smtClean="0"/>
              <a:t>BGP configuration commands.</a:t>
            </a:r>
          </a:p>
          <a:p>
            <a:r>
              <a:rPr lang="en-US" sz="2000" smtClean="0"/>
              <a:t>BGP verification commands.</a:t>
            </a:r>
          </a:p>
          <a:p>
            <a:r>
              <a:rPr lang="en-US" sz="2000" smtClean="0"/>
              <a:t>BGP path manipulation commands.</a:t>
            </a:r>
          </a:p>
          <a:p>
            <a:endParaRPr lang="en-US" sz="2000" smtClean="0"/>
          </a:p>
          <a:p>
            <a:endParaRPr lang="en-US" sz="2000" dirty="0" smtClean="0"/>
          </a:p>
        </p:txBody>
      </p:sp>
    </p:spTree>
  </p:cSld>
  <p:clrMapOvr>
    <a:masterClrMapping/>
  </p:clrMapOvr>
  <p:transition spd="med"/>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Resources</a:t>
            </a:r>
          </a:p>
        </p:txBody>
      </p:sp>
      <p:sp>
        <p:nvSpPr>
          <p:cNvPr id="4" name="Content Placeholder 3"/>
          <p:cNvSpPr>
            <a:spLocks noGrp="1"/>
          </p:cNvSpPr>
          <p:nvPr>
            <p:ph idx="1"/>
          </p:nvPr>
        </p:nvSpPr>
        <p:spPr/>
        <p:txBody>
          <a:bodyPr/>
          <a:lstStyle/>
          <a:p>
            <a:r>
              <a:rPr lang="en-US" dirty="0" smtClean="0"/>
              <a:t>BGP Case Studies</a:t>
            </a:r>
          </a:p>
          <a:p>
            <a:pPr lvl="1"/>
            <a:r>
              <a:rPr lang="en-US" dirty="0" smtClean="0">
                <a:hlinkClick r:id="rId2"/>
              </a:rPr>
              <a:t>http://www.cisco.com/en/US/customer/tech/tk365/technologies_tech_note09186a00800c95bb.shtml</a:t>
            </a:r>
            <a:r>
              <a:rPr lang="en-US" dirty="0" smtClean="0"/>
              <a:t> </a:t>
            </a:r>
          </a:p>
          <a:p>
            <a:pPr lvl="1"/>
            <a:endParaRPr lang="en-US" dirty="0" smtClean="0"/>
          </a:p>
          <a:p>
            <a:r>
              <a:rPr lang="en-US" dirty="0" smtClean="0"/>
              <a:t>Using Regular Expressions</a:t>
            </a:r>
          </a:p>
          <a:p>
            <a:pPr lvl="1"/>
            <a:r>
              <a:rPr lang="en-US" dirty="0" smtClean="0">
                <a:hlinkClick r:id="rId3"/>
              </a:rPr>
              <a:t>http://www.cisco.com/en/US/customer/tech/tk365/technologies_tech_note091</a:t>
            </a:r>
          </a:p>
          <a:p>
            <a:pPr lvl="1"/>
            <a:r>
              <a:rPr lang="en-US" dirty="0" smtClean="0">
                <a:hlinkClick r:id="rId3"/>
              </a:rPr>
              <a:t>http://www.cisco.com/en/US/customer/products/hw/switches/ps718/products_command_reference_chapter09186a008009166c.html 86a0080094a92.shtml</a:t>
            </a:r>
            <a:r>
              <a:rPr lang="en-US" dirty="0" smtClean="0"/>
              <a:t> </a:t>
            </a:r>
            <a:endParaRPr lang="en-US" dirty="0"/>
          </a:p>
        </p:txBody>
      </p:sp>
    </p:spTree>
  </p:cSld>
  <p:clrMapOvr>
    <a:masterClrMapping/>
  </p:clrMapOvr>
  <p:transition/>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b="1" smtClean="0">
                <a:ea typeface="Times New Roman"/>
                <a:cs typeface="Arial"/>
              </a:rPr>
              <a:t>Lab 6-1 Configuring BGP with Default Routing</a:t>
            </a:r>
          </a:p>
          <a:p>
            <a:r>
              <a:rPr lang="en-US" b="1" smtClean="0">
                <a:cs typeface="Arial"/>
              </a:rPr>
              <a:t>Lab 6-2 Using the AS_PATH Attribute</a:t>
            </a:r>
          </a:p>
          <a:p>
            <a:r>
              <a:rPr lang="en-US" b="1" smtClean="0">
                <a:cs typeface="Arial"/>
              </a:rPr>
              <a:t>Lab 6-3 Configuring IBGP and EBGP Sessions, Local Preference, and MED</a:t>
            </a:r>
          </a:p>
          <a:p>
            <a:r>
              <a:rPr lang="en-US" b="1" smtClean="0">
                <a:cs typeface="Arial"/>
              </a:rPr>
              <a:t>Lab 6-4 BGP Route Reflectors and Route Filters</a:t>
            </a:r>
          </a:p>
          <a:p>
            <a:r>
              <a:rPr lang="en-US" b="1" smtClean="0">
                <a:cs typeface="Arial"/>
              </a:rPr>
              <a:t>Lab 6-5 BGP Case Study</a:t>
            </a:r>
            <a:endParaRPr lang="en-US" b="1" dirty="0"/>
          </a:p>
        </p:txBody>
      </p:sp>
      <p:sp>
        <p:nvSpPr>
          <p:cNvPr id="5" name="Title 4"/>
          <p:cNvSpPr>
            <a:spLocks noGrp="1"/>
          </p:cNvSpPr>
          <p:nvPr>
            <p:ph type="title"/>
          </p:nvPr>
        </p:nvSpPr>
        <p:spPr/>
        <p:txBody>
          <a:bodyPr/>
          <a:lstStyle/>
          <a:p>
            <a:r>
              <a:rPr lang="en-US" smtClean="0"/>
              <a:t>Chapter 6 </a:t>
            </a:r>
            <a:r>
              <a:rPr lang="en-US" dirty="0" smtClean="0"/>
              <a:t>Labs</a:t>
            </a:r>
            <a:endParaRPr lang="en-US" dirty="0"/>
          </a:p>
        </p:txBody>
      </p:sp>
    </p:spTree>
    <p:extLst>
      <p:ext uri="{BB962C8B-B14F-4D97-AF65-F5344CB8AC3E}">
        <p14:creationId xmlns:p14="http://schemas.microsoft.com/office/powerpoint/2010/main" val="1408318124"/>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dirty="0"/>
          </a:p>
        </p:txBody>
      </p:sp>
      <p:pic>
        <p:nvPicPr>
          <p:cNvPr id="17411" name="Picture 3" descr="CNA_largo-onwhite"/>
          <p:cNvPicPr>
            <a:picLocks noChangeAspect="1" noChangeArrowheads="1"/>
          </p:cNvPicPr>
          <p:nvPr/>
        </p:nvPicPr>
        <p:blipFill>
          <a:blip r:embed="rId3" cstate="print"/>
          <a:srcRect/>
          <a:stretch>
            <a:fillRect/>
          </a:stretch>
        </p:blipFill>
        <p:spPr bwMode="auto">
          <a:xfrm>
            <a:off x="1508125" y="2741613"/>
            <a:ext cx="6097588" cy="8921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Static Routes Example</a:t>
            </a:r>
            <a:endParaRPr lang="en-US" dirty="0"/>
          </a:p>
        </p:txBody>
      </p:sp>
      <p:sp>
        <p:nvSpPr>
          <p:cNvPr id="55" name="Content Placeholder 4"/>
          <p:cNvSpPr>
            <a:spLocks noGrp="1"/>
          </p:cNvSpPr>
          <p:nvPr>
            <p:ph idx="10"/>
          </p:nvPr>
        </p:nvSpPr>
        <p:spPr>
          <a:xfrm>
            <a:off x="279400" y="1072782"/>
            <a:ext cx="8520354" cy="1822818"/>
          </a:xfrm>
        </p:spPr>
        <p:txBody>
          <a:bodyPr>
            <a:normAutofit/>
          </a:bodyPr>
          <a:lstStyle/>
          <a:p>
            <a:r>
              <a:rPr lang="en-US" dirty="0" smtClean="0"/>
              <a:t>Static </a:t>
            </a:r>
            <a:r>
              <a:rPr lang="en-US" smtClean="0"/>
              <a:t>routes are the </a:t>
            </a:r>
            <a:r>
              <a:rPr lang="en-US" dirty="0" smtClean="0"/>
              <a:t>simplest way to implement routing with an ISP.</a:t>
            </a:r>
          </a:p>
          <a:p>
            <a:pPr lvl="1"/>
            <a:r>
              <a:rPr lang="en-US" dirty="0" smtClean="0"/>
              <a:t>Typically a customer has a single connection to an ISP and the customer uses a default route toward the ISP while the ISP deploys static routes toward the customer.</a:t>
            </a:r>
          </a:p>
        </p:txBody>
      </p:sp>
      <p:sp>
        <p:nvSpPr>
          <p:cNvPr id="46" name="Content Placeholder 31"/>
          <p:cNvSpPr>
            <a:spLocks noGrp="1"/>
          </p:cNvSpPr>
          <p:nvPr>
            <p:ph sz="quarter" idx="11"/>
          </p:nvPr>
        </p:nvSpPr>
        <p:spPr>
          <a:xfrm>
            <a:off x="279401" y="5723467"/>
            <a:ext cx="8559799" cy="715433"/>
          </a:xfrm>
        </p:spPr>
        <p:txBody>
          <a:bodyPr>
            <a:noAutofit/>
          </a:bodyPr>
          <a:lstStyle/>
          <a:p>
            <a:r>
              <a:rPr lang="en-US" sz="1200" dirty="0" smtClean="0"/>
              <a:t>PE(config)# </a:t>
            </a:r>
            <a:r>
              <a:rPr lang="en-US" sz="1200" b="1" dirty="0" smtClean="0"/>
              <a:t>ip route 10.0.0.0 255.0.0.0 serial 0/0/1</a:t>
            </a:r>
          </a:p>
          <a:p>
            <a:r>
              <a:rPr lang="en-US" sz="1200" dirty="0" smtClean="0"/>
              <a:t>PE(config)# </a:t>
            </a:r>
            <a:r>
              <a:rPr lang="en-US" sz="1200" b="1" dirty="0" smtClean="0"/>
              <a:t>ip route 172.16.0.0 255.255.0.0 serial 0/0/1</a:t>
            </a:r>
          </a:p>
          <a:p>
            <a:r>
              <a:rPr lang="en-US" sz="1200" dirty="0" smtClean="0"/>
              <a:t>PE(config)# </a:t>
            </a:r>
            <a:r>
              <a:rPr lang="en-US" sz="1200" b="1" dirty="0" smtClean="0"/>
              <a:t>ip route 172.17.0.0 255.255.0.0 </a:t>
            </a:r>
            <a:r>
              <a:rPr lang="en-US" sz="1200" b="1" smtClean="0"/>
              <a:t>serial 0/0/1</a:t>
            </a:r>
            <a:endParaRPr lang="en-US" sz="1200" b="1" dirty="0" smtClean="0"/>
          </a:p>
        </p:txBody>
      </p:sp>
      <p:grpSp>
        <p:nvGrpSpPr>
          <p:cNvPr id="21" name="Group 20"/>
          <p:cNvGrpSpPr/>
          <p:nvPr/>
        </p:nvGrpSpPr>
        <p:grpSpPr>
          <a:xfrm>
            <a:off x="1536700" y="4394200"/>
            <a:ext cx="5880100" cy="1075885"/>
            <a:chOff x="1536700" y="4394200"/>
            <a:chExt cx="5880100" cy="1075885"/>
          </a:xfrm>
        </p:grpSpPr>
        <p:sp>
          <p:nvSpPr>
            <p:cNvPr id="36" name="Rounded Rectangle 35"/>
            <p:cNvSpPr/>
            <p:nvPr/>
          </p:nvSpPr>
          <p:spPr bwMode="auto">
            <a:xfrm>
              <a:off x="1536700" y="4394200"/>
              <a:ext cx="2374900" cy="1028700"/>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7" name="Rounded Rectangle 36"/>
            <p:cNvSpPr/>
            <p:nvPr/>
          </p:nvSpPr>
          <p:spPr bwMode="auto">
            <a:xfrm>
              <a:off x="4533900" y="4394200"/>
              <a:ext cx="1511300" cy="1028700"/>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3" name="Freeform 9"/>
            <p:cNvSpPr>
              <a:spLocks/>
            </p:cNvSpPr>
            <p:nvPr/>
          </p:nvSpPr>
          <p:spPr bwMode="auto">
            <a:xfrm>
              <a:off x="3297803" y="496669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34" name="Picture 88"/>
            <p:cNvPicPr>
              <a:picLocks noChangeAspect="1" noChangeArrowheads="1"/>
            </p:cNvPicPr>
            <p:nvPr/>
          </p:nvPicPr>
          <p:blipFill>
            <a:blip r:embed="rId3"/>
            <a:srcRect/>
            <a:stretch>
              <a:fillRect/>
            </a:stretch>
          </p:blipFill>
          <p:spPr bwMode="auto">
            <a:xfrm>
              <a:off x="5951468" y="4415247"/>
              <a:ext cx="1465332" cy="1054838"/>
            </a:xfrm>
            <a:prstGeom prst="rect">
              <a:avLst/>
            </a:prstGeom>
            <a:noFill/>
            <a:ln w="9525" algn="ctr">
              <a:noFill/>
              <a:miter lim="800000"/>
              <a:headEnd/>
              <a:tailEnd/>
            </a:ln>
          </p:spPr>
        </p:pic>
        <p:sp>
          <p:nvSpPr>
            <p:cNvPr id="48" name="TextBox 47"/>
            <p:cNvSpPr txBox="1"/>
            <p:nvPr/>
          </p:nvSpPr>
          <p:spPr>
            <a:xfrm>
              <a:off x="1703300" y="4460086"/>
              <a:ext cx="2221000" cy="251614"/>
            </a:xfrm>
            <a:prstGeom prst="rect">
              <a:avLst/>
            </a:prstGeom>
            <a:noFill/>
          </p:spPr>
          <p:txBody>
            <a:bodyPr wrap="square" lIns="0" tIns="0" rIns="0" bIns="0" rtlCol="0" anchor="ctr" anchorCtr="0">
              <a:noAutofit/>
            </a:bodyPr>
            <a:lstStyle/>
            <a:p>
              <a:r>
                <a:rPr lang="en-US" sz="1200" b="1" dirty="0" smtClean="0"/>
                <a:t>Company A</a:t>
              </a:r>
              <a:endParaRPr lang="en-US" sz="1200" b="1" dirty="0"/>
            </a:p>
          </p:txBody>
        </p:sp>
        <p:sp>
          <p:nvSpPr>
            <p:cNvPr id="35" name="TextBox 34"/>
            <p:cNvSpPr txBox="1"/>
            <p:nvPr/>
          </p:nvSpPr>
          <p:spPr>
            <a:xfrm>
              <a:off x="6294354" y="4701512"/>
              <a:ext cx="844062" cy="432080"/>
            </a:xfrm>
            <a:prstGeom prst="rect">
              <a:avLst/>
            </a:prstGeom>
            <a:noFill/>
          </p:spPr>
          <p:txBody>
            <a:bodyPr wrap="none" rtlCol="0" anchor="ctr" anchorCtr="0">
              <a:noAutofit/>
            </a:bodyPr>
            <a:lstStyle/>
            <a:p>
              <a:r>
                <a:rPr lang="en-US" sz="1400" b="1" dirty="0" smtClean="0"/>
                <a:t>Internet </a:t>
              </a:r>
            </a:p>
          </p:txBody>
        </p:sp>
        <p:pic>
          <p:nvPicPr>
            <p:cNvPr id="39" name="Picture 37"/>
            <p:cNvPicPr>
              <a:picLocks noChangeArrowheads="1"/>
            </p:cNvPicPr>
            <p:nvPr/>
          </p:nvPicPr>
          <p:blipFill>
            <a:blip r:embed="rId4"/>
            <a:srcRect/>
            <a:stretch>
              <a:fillRect/>
            </a:stretch>
          </p:blipFill>
          <p:spPr bwMode="auto">
            <a:xfrm>
              <a:off x="5209177" y="4806644"/>
              <a:ext cx="870351" cy="451691"/>
            </a:xfrm>
            <a:prstGeom prst="rect">
              <a:avLst/>
            </a:prstGeom>
            <a:noFill/>
            <a:ln w="9525">
              <a:noFill/>
              <a:miter lim="800000"/>
              <a:headEnd/>
              <a:tailEnd/>
            </a:ln>
          </p:spPr>
        </p:pic>
        <p:sp>
          <p:nvSpPr>
            <p:cNvPr id="40" name="TextBox 39"/>
            <p:cNvSpPr txBox="1"/>
            <p:nvPr/>
          </p:nvSpPr>
          <p:spPr>
            <a:xfrm>
              <a:off x="5484610" y="5026981"/>
              <a:ext cx="389851" cy="258532"/>
            </a:xfrm>
            <a:prstGeom prst="rect">
              <a:avLst/>
            </a:prstGeom>
            <a:noFill/>
          </p:spPr>
          <p:txBody>
            <a:bodyPr wrap="none" rtlCol="0">
              <a:spAutoFit/>
            </a:bodyPr>
            <a:lstStyle/>
            <a:p>
              <a:r>
                <a:rPr lang="en-US" sz="1200" b="1" dirty="0" smtClean="0">
                  <a:solidFill>
                    <a:schemeClr val="bg1"/>
                  </a:solidFill>
                </a:rPr>
                <a:t>PE</a:t>
              </a:r>
              <a:endParaRPr lang="en-US" sz="1200" b="1" dirty="0">
                <a:solidFill>
                  <a:schemeClr val="bg1"/>
                </a:solidFill>
              </a:endParaRPr>
            </a:p>
          </p:txBody>
        </p:sp>
        <p:pic>
          <p:nvPicPr>
            <p:cNvPr id="44" name="Picture 37"/>
            <p:cNvPicPr>
              <a:picLocks noChangeArrowheads="1"/>
            </p:cNvPicPr>
            <p:nvPr/>
          </p:nvPicPr>
          <p:blipFill>
            <a:blip r:embed="rId4"/>
            <a:srcRect/>
            <a:stretch>
              <a:fillRect/>
            </a:stretch>
          </p:blipFill>
          <p:spPr bwMode="auto">
            <a:xfrm>
              <a:off x="2550132" y="4808321"/>
              <a:ext cx="870351" cy="451691"/>
            </a:xfrm>
            <a:prstGeom prst="rect">
              <a:avLst/>
            </a:prstGeom>
            <a:noFill/>
            <a:ln w="9525">
              <a:noFill/>
              <a:miter lim="800000"/>
              <a:headEnd/>
              <a:tailEnd/>
            </a:ln>
          </p:spPr>
        </p:pic>
        <p:sp>
          <p:nvSpPr>
            <p:cNvPr id="45" name="TextBox 44"/>
            <p:cNvSpPr txBox="1"/>
            <p:nvPr/>
          </p:nvSpPr>
          <p:spPr>
            <a:xfrm>
              <a:off x="2825565" y="5028658"/>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7" name="TextBox 46"/>
            <p:cNvSpPr txBox="1"/>
            <p:nvPr/>
          </p:nvSpPr>
          <p:spPr>
            <a:xfrm>
              <a:off x="4677206" y="5124824"/>
              <a:ext cx="579157" cy="193574"/>
            </a:xfrm>
            <a:prstGeom prst="rect">
              <a:avLst/>
            </a:prstGeom>
            <a:noFill/>
          </p:spPr>
          <p:txBody>
            <a:bodyPr wrap="square" lIns="0" tIns="0" rIns="0" bIns="0" rtlCol="0" anchor="ctr" anchorCtr="0">
              <a:noAutofit/>
            </a:bodyPr>
            <a:lstStyle/>
            <a:p>
              <a:r>
                <a:rPr lang="en-US" sz="1050" dirty="0" smtClean="0"/>
                <a:t>S0/0/1</a:t>
              </a:r>
              <a:endParaRPr lang="en-US" sz="1050" dirty="0"/>
            </a:p>
          </p:txBody>
        </p:sp>
        <p:sp>
          <p:nvSpPr>
            <p:cNvPr id="33" name="TextBox 32"/>
            <p:cNvSpPr txBox="1"/>
            <p:nvPr/>
          </p:nvSpPr>
          <p:spPr>
            <a:xfrm>
              <a:off x="1690600" y="4790286"/>
              <a:ext cx="874800" cy="480214"/>
            </a:xfrm>
            <a:prstGeom prst="rect">
              <a:avLst/>
            </a:prstGeom>
            <a:noFill/>
          </p:spPr>
          <p:txBody>
            <a:bodyPr wrap="square" lIns="0" tIns="0" rIns="0" bIns="0" rtlCol="0" anchor="ctr" anchorCtr="0">
              <a:noAutofit/>
            </a:bodyPr>
            <a:lstStyle/>
            <a:p>
              <a:pPr algn="l"/>
              <a:r>
                <a:rPr lang="en-US" sz="1100" dirty="0" smtClean="0"/>
                <a:t>10.0.0.0</a:t>
              </a:r>
            </a:p>
            <a:p>
              <a:pPr algn="l"/>
              <a:r>
                <a:rPr lang="en-US" sz="1100" dirty="0" smtClean="0"/>
                <a:t>172.16.0.0</a:t>
              </a:r>
            </a:p>
            <a:p>
              <a:pPr algn="l"/>
              <a:r>
                <a:rPr lang="en-US" sz="1100" dirty="0" smtClean="0"/>
                <a:t>172.17.0.0</a:t>
              </a:r>
              <a:endParaRPr lang="en-US" sz="1100" dirty="0"/>
            </a:p>
          </p:txBody>
        </p:sp>
        <p:sp>
          <p:nvSpPr>
            <p:cNvPr id="38" name="TextBox 37"/>
            <p:cNvSpPr txBox="1"/>
            <p:nvPr/>
          </p:nvSpPr>
          <p:spPr>
            <a:xfrm>
              <a:off x="4700499" y="4460086"/>
              <a:ext cx="1293901" cy="226214"/>
            </a:xfrm>
            <a:prstGeom prst="rect">
              <a:avLst/>
            </a:prstGeom>
            <a:noFill/>
          </p:spPr>
          <p:txBody>
            <a:bodyPr wrap="square" lIns="0" tIns="0" rIns="0" bIns="0" rtlCol="0" anchor="ctr" anchorCtr="0">
              <a:noAutofit/>
            </a:bodyPr>
            <a:lstStyle/>
            <a:p>
              <a:r>
                <a:rPr lang="en-US" sz="1200" b="1" dirty="0" smtClean="0"/>
                <a:t>ISP</a:t>
              </a:r>
              <a:endParaRPr lang="en-US" sz="1200" b="1" dirty="0"/>
            </a:p>
          </p:txBody>
        </p:sp>
        <p:sp>
          <p:nvSpPr>
            <p:cNvPr id="42" name="TextBox 41"/>
            <p:cNvSpPr txBox="1"/>
            <p:nvPr/>
          </p:nvSpPr>
          <p:spPr>
            <a:xfrm>
              <a:off x="3356406" y="5124824"/>
              <a:ext cx="579157" cy="193574"/>
            </a:xfrm>
            <a:prstGeom prst="rect">
              <a:avLst/>
            </a:prstGeom>
            <a:noFill/>
          </p:spPr>
          <p:txBody>
            <a:bodyPr wrap="square" lIns="0" tIns="0" rIns="0" bIns="0" rtlCol="0" anchor="ctr" anchorCtr="0">
              <a:noAutofit/>
            </a:bodyPr>
            <a:lstStyle/>
            <a:p>
              <a:r>
                <a:rPr lang="en-US" sz="1050" dirty="0" smtClean="0"/>
                <a:t>S0/0/0</a:t>
              </a:r>
              <a:endParaRPr lang="en-US" sz="1050" dirty="0"/>
            </a:p>
          </p:txBody>
        </p:sp>
      </p:grpSp>
      <p:sp>
        <p:nvSpPr>
          <p:cNvPr id="20" name="Content Placeholder 31"/>
          <p:cNvSpPr txBox="1">
            <a:spLocks/>
          </p:cNvSpPr>
          <p:nvPr/>
        </p:nvSpPr>
        <p:spPr bwMode="auto">
          <a:xfrm>
            <a:off x="279401" y="3081867"/>
            <a:ext cx="8559800" cy="10668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a:lnSpc>
                <a:spcPct val="100000"/>
              </a:lnSpc>
              <a:spcBef>
                <a:spcPts val="0"/>
              </a:spcBef>
              <a:spcAft>
                <a:spcPts val="0"/>
              </a:spcAft>
            </a:pPr>
            <a:r>
              <a:rPr lang="en-US" sz="1200" dirty="0" smtClean="0">
                <a:latin typeface="Courier New" pitchFamily="49" charset="0"/>
                <a:cs typeface="Courier New" pitchFamily="49" charset="0"/>
              </a:rPr>
              <a:t>R1(config</a:t>
            </a:r>
            <a:r>
              <a:rPr lang="en-US" sz="1200" smtClean="0">
                <a:latin typeface="Courier New" pitchFamily="49" charset="0"/>
                <a:cs typeface="Courier New" pitchFamily="49" charset="0"/>
              </a:rPr>
              <a:t>)# </a:t>
            </a:r>
            <a:r>
              <a:rPr lang="en-US" sz="1200" b="1" smtClean="0">
                <a:latin typeface="Courier New" pitchFamily="49" charset="0"/>
                <a:cs typeface="Courier New" pitchFamily="49" charset="0"/>
              </a:rPr>
              <a:t>router eigrp 110</a:t>
            </a:r>
          </a:p>
          <a:p>
            <a:pPr algn="l" defTabSz="814388" eaLnBrk="1" hangingPunct="1">
              <a:lnSpc>
                <a:spcPct val="100000"/>
              </a:lnSpc>
              <a:spcBef>
                <a:spcPts val="0"/>
              </a:spcBef>
              <a:spcAft>
                <a:spcPts val="0"/>
              </a:spcAft>
              <a:buClr>
                <a:srgbClr val="708CA1"/>
              </a:buClr>
            </a:pPr>
            <a:r>
              <a:rPr lang="en-US" sz="1200" dirty="0" smtClean="0">
                <a:latin typeface="Courier New" pitchFamily="49" charset="0"/>
                <a:cs typeface="Courier New" pitchFamily="49" charset="0"/>
              </a:rPr>
              <a:t>R1(config-router)# </a:t>
            </a:r>
            <a:r>
              <a:rPr lang="en-US" sz="1200" b="1" dirty="0" smtClean="0">
                <a:latin typeface="Courier New" pitchFamily="49" charset="0"/>
                <a:cs typeface="Courier New" pitchFamily="49" charset="0"/>
              </a:rPr>
              <a:t>network 10.0.0.0</a:t>
            </a:r>
          </a:p>
          <a:p>
            <a:pPr algn="l" defTabSz="814388" eaLnBrk="1" hangingPunct="1">
              <a:lnSpc>
                <a:spcPct val="100000"/>
              </a:lnSpc>
              <a:spcBef>
                <a:spcPts val="0"/>
              </a:spcBef>
              <a:spcAft>
                <a:spcPts val="0"/>
              </a:spcAft>
              <a:buClr>
                <a:srgbClr val="708CA1"/>
              </a:buClr>
            </a:pPr>
            <a:r>
              <a:rPr lang="en-US" sz="1200" dirty="0" smtClean="0">
                <a:latin typeface="Courier New" pitchFamily="49" charset="0"/>
                <a:cs typeface="Courier New" pitchFamily="49" charset="0"/>
              </a:rPr>
              <a:t>R1(config-router)# </a:t>
            </a:r>
            <a:r>
              <a:rPr lang="en-US" sz="1200" b="1" dirty="0" smtClean="0">
                <a:latin typeface="Courier New" pitchFamily="49" charset="0"/>
                <a:cs typeface="Courier New" pitchFamily="49" charset="0"/>
              </a:rPr>
              <a:t>exit</a:t>
            </a:r>
          </a:p>
          <a:p>
            <a:pPr algn="l" defTabSz="814388" eaLnBrk="1" hangingPunct="1">
              <a:lnSpc>
                <a:spcPct val="100000"/>
              </a:lnSpc>
              <a:spcBef>
                <a:spcPts val="0"/>
              </a:spcBef>
              <a:spcAft>
                <a:spcPts val="0"/>
              </a:spcAft>
              <a:buClr>
                <a:srgbClr val="708CA1"/>
              </a:buClr>
            </a:pPr>
            <a:r>
              <a:rPr lang="en-US" sz="1200" dirty="0" smtClean="0">
                <a:latin typeface="Courier New" pitchFamily="49" charset="0"/>
                <a:cs typeface="Courier New" pitchFamily="49" charset="0"/>
              </a:rPr>
              <a:t>R1(config)# </a:t>
            </a:r>
            <a:r>
              <a:rPr lang="en-US" sz="1200" b="1" dirty="0" smtClean="0">
                <a:latin typeface="Courier New" pitchFamily="49" charset="0"/>
                <a:cs typeface="Courier New" pitchFamily="49" charset="0"/>
              </a:rPr>
              <a:t>ip default-network 0.0.0.0</a:t>
            </a:r>
          </a:p>
          <a:p>
            <a:pPr algn="l" defTabSz="814388" eaLnBrk="1" hangingPunct="1">
              <a:lnSpc>
                <a:spcPct val="100000"/>
              </a:lnSpc>
              <a:spcBef>
                <a:spcPts val="0"/>
              </a:spcBef>
              <a:spcAft>
                <a:spcPts val="0"/>
              </a:spcAft>
              <a:buClr>
                <a:srgbClr val="708CA1"/>
              </a:buClr>
            </a:pPr>
            <a:r>
              <a:rPr lang="en-US" sz="1200" dirty="0" smtClean="0">
                <a:latin typeface="Courier New" pitchFamily="49" charset="0"/>
                <a:cs typeface="Courier New" pitchFamily="49" charset="0"/>
              </a:rPr>
              <a:t>R1(config)# </a:t>
            </a:r>
            <a:r>
              <a:rPr lang="en-US" sz="1200" b="1" dirty="0" smtClean="0">
                <a:latin typeface="Courier New" pitchFamily="49" charset="0"/>
                <a:cs typeface="Courier New" pitchFamily="49" charset="0"/>
              </a:rPr>
              <a:t>ip route 0.0.0.0 0.0.0.0 serial </a:t>
            </a:r>
            <a:r>
              <a:rPr lang="en-US" sz="1200" b="1" smtClean="0">
                <a:latin typeface="Courier New" pitchFamily="49" charset="0"/>
                <a:cs typeface="Courier New" pitchFamily="49" charset="0"/>
              </a:rPr>
              <a:t>0/0/0</a:t>
            </a:r>
            <a:endParaRPr lang="en-US" sz="1200" b="1"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Layer 2 Circuit Emulation Example</a:t>
            </a:r>
            <a:endParaRPr lang="en-US" dirty="0"/>
          </a:p>
        </p:txBody>
      </p:sp>
      <p:sp>
        <p:nvSpPr>
          <p:cNvPr id="5" name="Content Placeholder 4"/>
          <p:cNvSpPr>
            <a:spLocks noGrp="1"/>
          </p:cNvSpPr>
          <p:nvPr>
            <p:ph idx="10"/>
          </p:nvPr>
        </p:nvSpPr>
        <p:spPr/>
        <p:txBody>
          <a:bodyPr>
            <a:normAutofit/>
          </a:bodyPr>
          <a:lstStyle/>
          <a:p>
            <a:r>
              <a:rPr lang="en-US" dirty="0" smtClean="0"/>
              <a:t>Service providers may offer Layer 2 MPLS VPN to connect Company A’s sites.</a:t>
            </a:r>
          </a:p>
          <a:p>
            <a:pPr lvl="1"/>
            <a:r>
              <a:rPr lang="en-US" dirty="0" smtClean="0"/>
              <a:t>The VPN provides a Layer 2 service across the backbone and Company A’s edge routers are connected together on the same IP subnet. </a:t>
            </a:r>
          </a:p>
          <a:p>
            <a:pPr lvl="1"/>
            <a:r>
              <a:rPr lang="en-US" dirty="0" smtClean="0"/>
              <a:t>There is no routing exchange between the ISP and Company A.</a:t>
            </a:r>
          </a:p>
        </p:txBody>
      </p:sp>
      <p:pic>
        <p:nvPicPr>
          <p:cNvPr id="86019" name="Picture 3"/>
          <p:cNvPicPr>
            <a:picLocks noGrp="1" noChangeAspect="1" noChangeArrowheads="1"/>
          </p:cNvPicPr>
          <p:nvPr>
            <p:ph sz="quarter" idx="11"/>
          </p:nvPr>
        </p:nvPicPr>
        <p:blipFill>
          <a:blip r:embed="rId3"/>
          <a:stretch>
            <a:fillRect/>
          </a:stretch>
        </p:blipFill>
        <p:spPr bwMode="auto">
          <a:xfrm>
            <a:off x="1375040" y="3619500"/>
            <a:ext cx="6328833" cy="2921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Layer 3 MPLS VPN Example</a:t>
            </a:r>
            <a:endParaRPr lang="en-US" dirty="0"/>
          </a:p>
        </p:txBody>
      </p:sp>
      <p:sp>
        <p:nvSpPr>
          <p:cNvPr id="5" name="Content Placeholder 4"/>
          <p:cNvSpPr>
            <a:spLocks noGrp="1"/>
          </p:cNvSpPr>
          <p:nvPr>
            <p:ph idx="10"/>
          </p:nvPr>
        </p:nvSpPr>
        <p:spPr/>
        <p:txBody>
          <a:bodyPr>
            <a:normAutofit/>
          </a:bodyPr>
          <a:lstStyle/>
          <a:p>
            <a:r>
              <a:rPr lang="en-US" dirty="0" smtClean="0"/>
              <a:t>Service providers may offer Layer 3 MPLS VPN. </a:t>
            </a:r>
          </a:p>
          <a:p>
            <a:pPr lvl="1"/>
            <a:r>
              <a:rPr lang="en-US" dirty="0" smtClean="0"/>
              <a:t>The VPN provides a Layer 3 service across the backbone and Company A’s edge routers are connected to ISP edge routers using different IP subnets. </a:t>
            </a:r>
          </a:p>
          <a:p>
            <a:pPr lvl="1"/>
            <a:r>
              <a:rPr lang="en-US" kern="1200" dirty="0" smtClean="0">
                <a:latin typeface="Arial" charset="0"/>
              </a:rPr>
              <a:t>Routing between the customer and ISP is required</a:t>
            </a:r>
            <a:r>
              <a:rPr lang="en-US" dirty="0" smtClean="0"/>
              <a:t>.</a:t>
            </a:r>
          </a:p>
        </p:txBody>
      </p:sp>
      <p:pic>
        <p:nvPicPr>
          <p:cNvPr id="88066" name="Picture 2"/>
          <p:cNvPicPr>
            <a:picLocks noGrp="1" noChangeAspect="1" noChangeArrowheads="1"/>
          </p:cNvPicPr>
          <p:nvPr>
            <p:ph sz="quarter" idx="11"/>
          </p:nvPr>
        </p:nvPicPr>
        <p:blipFill>
          <a:blip r:embed="rId3"/>
          <a:stretch>
            <a:fillRect/>
          </a:stretch>
        </p:blipFill>
        <p:spPr bwMode="auto">
          <a:xfrm>
            <a:off x="1375040" y="3619500"/>
            <a:ext cx="6328833" cy="2921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BGP </a:t>
            </a:r>
            <a:endParaRPr lang="en-US" dirty="0"/>
          </a:p>
        </p:txBody>
      </p:sp>
      <p:sp>
        <p:nvSpPr>
          <p:cNvPr id="3" name="Content Placeholder 2"/>
          <p:cNvSpPr>
            <a:spLocks noGrp="1"/>
          </p:cNvSpPr>
          <p:nvPr>
            <p:ph idx="1"/>
          </p:nvPr>
        </p:nvSpPr>
        <p:spPr/>
        <p:txBody>
          <a:bodyPr/>
          <a:lstStyle/>
          <a:p>
            <a:r>
              <a:rPr lang="en-US" dirty="0" smtClean="0"/>
              <a:t>BGP can be used to </a:t>
            </a:r>
            <a:r>
              <a:rPr lang="en-US" smtClean="0"/>
              <a:t>dynamically exchange </a:t>
            </a:r>
            <a:r>
              <a:rPr lang="en-US" dirty="0" smtClean="0"/>
              <a:t>routing information.</a:t>
            </a:r>
          </a:p>
          <a:p>
            <a:r>
              <a:rPr lang="en-US" dirty="0" smtClean="0"/>
              <a:t>BGP can also be configured to react to topology changes beyond a customer-to-ISP link. </a:t>
            </a:r>
          </a:p>
        </p:txBody>
      </p:sp>
      <p:grpSp>
        <p:nvGrpSpPr>
          <p:cNvPr id="19" name="Group 18"/>
          <p:cNvGrpSpPr/>
          <p:nvPr/>
        </p:nvGrpSpPr>
        <p:grpSpPr>
          <a:xfrm>
            <a:off x="2048940" y="3564479"/>
            <a:ext cx="5029200" cy="1279085"/>
            <a:chOff x="2387600" y="4191000"/>
            <a:chExt cx="5029200" cy="1279085"/>
          </a:xfrm>
        </p:grpSpPr>
        <p:sp>
          <p:nvSpPr>
            <p:cNvPr id="7" name="Rounded Rectangle 6"/>
            <p:cNvSpPr/>
            <p:nvPr/>
          </p:nvSpPr>
          <p:spPr bwMode="auto">
            <a:xfrm>
              <a:off x="2387600" y="4191000"/>
              <a:ext cx="1524000" cy="1231900"/>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6" name="Rounded Rectangle 15"/>
            <p:cNvSpPr/>
            <p:nvPr/>
          </p:nvSpPr>
          <p:spPr bwMode="auto">
            <a:xfrm>
              <a:off x="4533900" y="4191000"/>
              <a:ext cx="1511300" cy="1231900"/>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 name="Freeform 9"/>
            <p:cNvSpPr>
              <a:spLocks/>
            </p:cNvSpPr>
            <p:nvPr/>
          </p:nvSpPr>
          <p:spPr bwMode="auto">
            <a:xfrm>
              <a:off x="3297803" y="4966692"/>
              <a:ext cx="1927296"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6" name="Picture 88"/>
            <p:cNvPicPr>
              <a:picLocks noChangeAspect="1" noChangeArrowheads="1"/>
            </p:cNvPicPr>
            <p:nvPr/>
          </p:nvPicPr>
          <p:blipFill>
            <a:blip r:embed="rId2"/>
            <a:srcRect/>
            <a:stretch>
              <a:fillRect/>
            </a:stretch>
          </p:blipFill>
          <p:spPr bwMode="auto">
            <a:xfrm>
              <a:off x="5951468" y="4415247"/>
              <a:ext cx="1465332" cy="1054838"/>
            </a:xfrm>
            <a:prstGeom prst="rect">
              <a:avLst/>
            </a:prstGeom>
            <a:noFill/>
            <a:ln w="9525" algn="ctr">
              <a:noFill/>
              <a:miter lim="800000"/>
              <a:headEnd/>
              <a:tailEnd/>
            </a:ln>
          </p:spPr>
        </p:pic>
        <p:sp>
          <p:nvSpPr>
            <p:cNvPr id="8" name="TextBox 7"/>
            <p:cNvSpPr txBox="1"/>
            <p:nvPr/>
          </p:nvSpPr>
          <p:spPr>
            <a:xfrm>
              <a:off x="2400300" y="4434686"/>
              <a:ext cx="1524000" cy="251614"/>
            </a:xfrm>
            <a:prstGeom prst="rect">
              <a:avLst/>
            </a:prstGeom>
            <a:noFill/>
          </p:spPr>
          <p:txBody>
            <a:bodyPr wrap="square" lIns="0" tIns="0" rIns="0" bIns="0" rtlCol="0" anchor="ctr" anchorCtr="0">
              <a:noAutofit/>
            </a:bodyPr>
            <a:lstStyle/>
            <a:p>
              <a:r>
                <a:rPr lang="en-US" sz="1200" b="1" dirty="0" smtClean="0"/>
                <a:t>Company A</a:t>
              </a:r>
            </a:p>
            <a:p>
              <a:r>
                <a:rPr lang="en-US" sz="1200" dirty="0" smtClean="0"/>
                <a:t>AS 65010</a:t>
              </a:r>
              <a:endParaRPr lang="en-US" sz="1200" dirty="0"/>
            </a:p>
          </p:txBody>
        </p:sp>
        <p:sp>
          <p:nvSpPr>
            <p:cNvPr id="9" name="TextBox 8"/>
            <p:cNvSpPr txBox="1"/>
            <p:nvPr/>
          </p:nvSpPr>
          <p:spPr>
            <a:xfrm>
              <a:off x="6294354" y="4701512"/>
              <a:ext cx="844062" cy="432080"/>
            </a:xfrm>
            <a:prstGeom prst="rect">
              <a:avLst/>
            </a:prstGeom>
            <a:noFill/>
          </p:spPr>
          <p:txBody>
            <a:bodyPr wrap="none" rtlCol="0" anchor="ctr" anchorCtr="0">
              <a:noAutofit/>
            </a:bodyPr>
            <a:lstStyle/>
            <a:p>
              <a:r>
                <a:rPr lang="en-US" sz="1400" b="1" dirty="0" smtClean="0"/>
                <a:t>Internet </a:t>
              </a:r>
            </a:p>
          </p:txBody>
        </p:sp>
        <p:pic>
          <p:nvPicPr>
            <p:cNvPr id="10" name="Picture 37"/>
            <p:cNvPicPr>
              <a:picLocks noChangeArrowheads="1"/>
            </p:cNvPicPr>
            <p:nvPr/>
          </p:nvPicPr>
          <p:blipFill>
            <a:blip r:embed="rId3"/>
            <a:srcRect/>
            <a:stretch>
              <a:fillRect/>
            </a:stretch>
          </p:blipFill>
          <p:spPr bwMode="auto">
            <a:xfrm>
              <a:off x="5209177" y="4806644"/>
              <a:ext cx="870351" cy="451691"/>
            </a:xfrm>
            <a:prstGeom prst="rect">
              <a:avLst/>
            </a:prstGeom>
            <a:noFill/>
            <a:ln w="9525">
              <a:noFill/>
              <a:miter lim="800000"/>
              <a:headEnd/>
              <a:tailEnd/>
            </a:ln>
          </p:spPr>
        </p:pic>
        <p:sp>
          <p:nvSpPr>
            <p:cNvPr id="11" name="TextBox 10"/>
            <p:cNvSpPr txBox="1"/>
            <p:nvPr/>
          </p:nvSpPr>
          <p:spPr>
            <a:xfrm>
              <a:off x="5484610" y="5026981"/>
              <a:ext cx="389851" cy="258532"/>
            </a:xfrm>
            <a:prstGeom prst="rect">
              <a:avLst/>
            </a:prstGeom>
            <a:noFill/>
          </p:spPr>
          <p:txBody>
            <a:bodyPr wrap="none" rtlCol="0">
              <a:spAutoFit/>
            </a:bodyPr>
            <a:lstStyle/>
            <a:p>
              <a:r>
                <a:rPr lang="en-US" sz="1200" b="1" dirty="0" smtClean="0">
                  <a:solidFill>
                    <a:schemeClr val="bg1"/>
                  </a:solidFill>
                </a:rPr>
                <a:t>PE</a:t>
              </a:r>
              <a:endParaRPr lang="en-US" sz="1200" b="1" dirty="0">
                <a:solidFill>
                  <a:schemeClr val="bg1"/>
                </a:solidFill>
              </a:endParaRPr>
            </a:p>
          </p:txBody>
        </p:sp>
        <p:pic>
          <p:nvPicPr>
            <p:cNvPr id="12" name="Picture 37"/>
            <p:cNvPicPr>
              <a:picLocks noChangeArrowheads="1"/>
            </p:cNvPicPr>
            <p:nvPr/>
          </p:nvPicPr>
          <p:blipFill>
            <a:blip r:embed="rId3"/>
            <a:srcRect/>
            <a:stretch>
              <a:fillRect/>
            </a:stretch>
          </p:blipFill>
          <p:spPr bwMode="auto">
            <a:xfrm>
              <a:off x="2550132" y="4808321"/>
              <a:ext cx="870351" cy="451691"/>
            </a:xfrm>
            <a:prstGeom prst="rect">
              <a:avLst/>
            </a:prstGeom>
            <a:noFill/>
            <a:ln w="9525">
              <a:noFill/>
              <a:miter lim="800000"/>
              <a:headEnd/>
              <a:tailEnd/>
            </a:ln>
          </p:spPr>
        </p:pic>
        <p:sp>
          <p:nvSpPr>
            <p:cNvPr id="13" name="TextBox 12"/>
            <p:cNvSpPr txBox="1"/>
            <p:nvPr/>
          </p:nvSpPr>
          <p:spPr>
            <a:xfrm>
              <a:off x="2825565" y="5028658"/>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14" name="TextBox 13"/>
            <p:cNvSpPr txBox="1"/>
            <p:nvPr/>
          </p:nvSpPr>
          <p:spPr>
            <a:xfrm>
              <a:off x="4677206" y="5124824"/>
              <a:ext cx="579157" cy="193574"/>
            </a:xfrm>
            <a:prstGeom prst="rect">
              <a:avLst/>
            </a:prstGeom>
            <a:noFill/>
          </p:spPr>
          <p:txBody>
            <a:bodyPr wrap="square" lIns="0" tIns="0" rIns="0" bIns="0" rtlCol="0" anchor="ctr" anchorCtr="0">
              <a:noAutofit/>
            </a:bodyPr>
            <a:lstStyle/>
            <a:p>
              <a:r>
                <a:rPr lang="en-US" sz="1050" dirty="0" smtClean="0"/>
                <a:t>S0/0/1</a:t>
              </a:r>
              <a:endParaRPr lang="en-US" sz="1050" dirty="0"/>
            </a:p>
          </p:txBody>
        </p:sp>
        <p:sp>
          <p:nvSpPr>
            <p:cNvPr id="17" name="TextBox 16"/>
            <p:cNvSpPr txBox="1"/>
            <p:nvPr/>
          </p:nvSpPr>
          <p:spPr>
            <a:xfrm>
              <a:off x="4700499" y="4434686"/>
              <a:ext cx="1293901" cy="226214"/>
            </a:xfrm>
            <a:prstGeom prst="rect">
              <a:avLst/>
            </a:prstGeom>
            <a:noFill/>
          </p:spPr>
          <p:txBody>
            <a:bodyPr wrap="square" lIns="0" tIns="0" rIns="0" bIns="0" rtlCol="0" anchor="ctr" anchorCtr="0">
              <a:noAutofit/>
            </a:bodyPr>
            <a:lstStyle/>
            <a:p>
              <a:r>
                <a:rPr lang="en-US" sz="1200" b="1" dirty="0" smtClean="0"/>
                <a:t>ISP</a:t>
              </a:r>
              <a:r>
                <a:rPr lang="en-US" sz="1200" dirty="0" smtClean="0"/>
                <a:t> </a:t>
              </a:r>
            </a:p>
            <a:p>
              <a:r>
                <a:rPr lang="en-US" sz="1200" dirty="0" smtClean="0"/>
                <a:t>AS 65020</a:t>
              </a:r>
              <a:endParaRPr lang="en-US" sz="1200" b="1" dirty="0"/>
            </a:p>
          </p:txBody>
        </p:sp>
        <p:sp>
          <p:nvSpPr>
            <p:cNvPr id="18" name="TextBox 17"/>
            <p:cNvSpPr txBox="1"/>
            <p:nvPr/>
          </p:nvSpPr>
          <p:spPr>
            <a:xfrm>
              <a:off x="3356406" y="5124824"/>
              <a:ext cx="579157" cy="193574"/>
            </a:xfrm>
            <a:prstGeom prst="rect">
              <a:avLst/>
            </a:prstGeom>
            <a:noFill/>
          </p:spPr>
          <p:txBody>
            <a:bodyPr wrap="square" lIns="0" tIns="0" rIns="0" bIns="0" rtlCol="0" anchor="ctr" anchorCtr="0">
              <a:noAutofit/>
            </a:bodyPr>
            <a:lstStyle/>
            <a:p>
              <a:r>
                <a:rPr lang="en-US" sz="1050" dirty="0" smtClean="0"/>
                <a:t>S0/0/0</a:t>
              </a:r>
              <a:endParaRPr lang="en-US" sz="1050" dirty="0"/>
            </a:p>
          </p:txBody>
        </p:sp>
      </p:gr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Connection Redundancy</a:t>
            </a:r>
            <a:endParaRPr lang="en-US" dirty="0"/>
          </a:p>
        </p:txBody>
      </p:sp>
      <p:sp>
        <p:nvSpPr>
          <p:cNvPr id="3" name="Content Placeholder 2"/>
          <p:cNvSpPr>
            <a:spLocks noGrp="1"/>
          </p:cNvSpPr>
          <p:nvPr>
            <p:ph idx="1"/>
          </p:nvPr>
        </p:nvSpPr>
        <p:spPr/>
        <p:txBody>
          <a:bodyPr>
            <a:normAutofit/>
          </a:bodyPr>
          <a:lstStyle/>
          <a:p>
            <a:r>
              <a:rPr lang="en-US" smtClean="0"/>
              <a:t>Redundancy can be achieved by deploying redundant links, deploying redundant devices, and using redundant components within a router.</a:t>
            </a:r>
          </a:p>
          <a:p>
            <a:pPr lvl="1"/>
            <a:r>
              <a:rPr lang="en-US" smtClean="0"/>
              <a:t>The ISP connection can also be made redundant. </a:t>
            </a:r>
          </a:p>
          <a:p>
            <a:r>
              <a:rPr lang="en-US" smtClean="0"/>
              <a:t>When a customer is connected to a single ISP the connection is referred to as </a:t>
            </a:r>
            <a:r>
              <a:rPr lang="en-US" i="1" smtClean="0"/>
              <a:t>single-homed or dual-homed.</a:t>
            </a:r>
          </a:p>
          <a:p>
            <a:r>
              <a:rPr lang="en-US" smtClean="0"/>
              <a:t>When a customer is connected to multiple ISPs the connection is referred to as </a:t>
            </a:r>
            <a:r>
              <a:rPr lang="en-US" i="1" smtClean="0"/>
              <a:t>multihomed or dual-multihomed.</a:t>
            </a:r>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5202" name="Rectangle 2"/>
          <p:cNvSpPr>
            <a:spLocks noGrp="1" noChangeArrowheads="1"/>
          </p:cNvSpPr>
          <p:nvPr>
            <p:ph type="title"/>
          </p:nvPr>
        </p:nvSpPr>
        <p:spPr/>
        <p:txBody>
          <a:bodyPr/>
          <a:lstStyle/>
          <a:p>
            <a:pPr>
              <a:defRPr/>
            </a:pPr>
            <a:r>
              <a:rPr lang="en-US" dirty="0" smtClean="0"/>
              <a:t>Connection Redundancy</a:t>
            </a:r>
          </a:p>
        </p:txBody>
      </p:sp>
      <p:pic>
        <p:nvPicPr>
          <p:cNvPr id="1715343" name="Picture 143"/>
          <p:cNvPicPr>
            <a:picLocks noChangeAspect="1" noChangeArrowheads="1"/>
          </p:cNvPicPr>
          <p:nvPr/>
        </p:nvPicPr>
        <p:blipFill>
          <a:blip r:embed="rId2"/>
          <a:srcRect/>
          <a:stretch>
            <a:fillRect/>
          </a:stretch>
        </p:blipFill>
        <p:spPr bwMode="auto">
          <a:xfrm>
            <a:off x="884238" y="2413000"/>
            <a:ext cx="3357562" cy="869950"/>
          </a:xfrm>
          <a:prstGeom prst="rect">
            <a:avLst/>
          </a:prstGeom>
          <a:noFill/>
          <a:ln w="9525">
            <a:noFill/>
            <a:miter lim="800000"/>
            <a:headEnd/>
            <a:tailEnd/>
          </a:ln>
        </p:spPr>
      </p:pic>
      <p:pic>
        <p:nvPicPr>
          <p:cNvPr id="1715345" name="Picture 145"/>
          <p:cNvPicPr>
            <a:picLocks noChangeAspect="1" noChangeArrowheads="1"/>
          </p:cNvPicPr>
          <p:nvPr/>
        </p:nvPicPr>
        <p:blipFill>
          <a:blip r:embed="rId3"/>
          <a:srcRect/>
          <a:stretch>
            <a:fillRect/>
          </a:stretch>
        </p:blipFill>
        <p:spPr bwMode="auto">
          <a:xfrm>
            <a:off x="4775200" y="2019300"/>
            <a:ext cx="3797300" cy="2070100"/>
          </a:xfrm>
          <a:prstGeom prst="rect">
            <a:avLst/>
          </a:prstGeom>
          <a:noFill/>
          <a:ln w="9525">
            <a:noFill/>
            <a:miter lim="800000"/>
            <a:headEnd/>
            <a:tailEnd/>
          </a:ln>
        </p:spPr>
      </p:pic>
      <p:pic>
        <p:nvPicPr>
          <p:cNvPr id="1715346" name="Picture 146"/>
          <p:cNvPicPr>
            <a:picLocks noChangeAspect="1" noChangeArrowheads="1"/>
          </p:cNvPicPr>
          <p:nvPr/>
        </p:nvPicPr>
        <p:blipFill>
          <a:blip r:embed="rId4"/>
          <a:srcRect/>
          <a:stretch>
            <a:fillRect/>
          </a:stretch>
        </p:blipFill>
        <p:spPr bwMode="auto">
          <a:xfrm>
            <a:off x="4918075" y="4394200"/>
            <a:ext cx="3708400" cy="1982788"/>
          </a:xfrm>
          <a:prstGeom prst="rect">
            <a:avLst/>
          </a:prstGeom>
          <a:noFill/>
          <a:ln w="9525">
            <a:noFill/>
            <a:miter lim="800000"/>
            <a:headEnd/>
            <a:tailEnd/>
          </a:ln>
        </p:spPr>
      </p:pic>
      <p:sp>
        <p:nvSpPr>
          <p:cNvPr id="1715380" name="Rectangle 180"/>
          <p:cNvSpPr>
            <a:spLocks noChangeArrowheads="1"/>
          </p:cNvSpPr>
          <p:nvPr/>
        </p:nvSpPr>
        <p:spPr bwMode="auto">
          <a:xfrm>
            <a:off x="4584700" y="4470400"/>
            <a:ext cx="4229100" cy="1843088"/>
          </a:xfrm>
          <a:prstGeom prst="rect">
            <a:avLst/>
          </a:prstGeom>
          <a:noFill/>
          <a:ln w="9525">
            <a:noFill/>
            <a:miter lim="800000"/>
            <a:headEnd type="none" w="sm" len="sm"/>
            <a:tailEnd type="none" w="sm" len="sm"/>
          </a:ln>
        </p:spPr>
        <p:txBody>
          <a:bodyPr lIns="82124" tIns="41061" rIns="82124" bIns="41061"/>
          <a:lstStyle/>
          <a:p>
            <a:pPr defTabSz="814388">
              <a:lnSpc>
                <a:spcPct val="95000"/>
              </a:lnSpc>
              <a:buClr>
                <a:schemeClr val="accent1"/>
              </a:buClr>
              <a:buSzPct val="100000"/>
              <a:buFont typeface="Arial" pitchFamily="34" charset="0"/>
              <a:buNone/>
            </a:pPr>
            <a:endParaRPr lang="en-US" sz="2400" b="0" dirty="0"/>
          </a:p>
        </p:txBody>
      </p:sp>
      <p:sp>
        <p:nvSpPr>
          <p:cNvPr id="1715375" name="Rectangle 175"/>
          <p:cNvSpPr>
            <a:spLocks noChangeArrowheads="1"/>
          </p:cNvSpPr>
          <p:nvPr/>
        </p:nvSpPr>
        <p:spPr bwMode="auto">
          <a:xfrm>
            <a:off x="4584700" y="2184400"/>
            <a:ext cx="4229100" cy="1981200"/>
          </a:xfrm>
          <a:prstGeom prst="rect">
            <a:avLst/>
          </a:prstGeom>
          <a:noFill/>
          <a:ln w="9525">
            <a:noFill/>
            <a:miter lim="800000"/>
            <a:headEnd type="none" w="sm" len="sm"/>
            <a:tailEnd type="none" w="sm" len="sm"/>
          </a:ln>
        </p:spPr>
        <p:txBody>
          <a:bodyPr lIns="82124" tIns="41061" rIns="82124" bIns="41061"/>
          <a:lstStyle/>
          <a:p>
            <a:pPr defTabSz="814388">
              <a:lnSpc>
                <a:spcPct val="95000"/>
              </a:lnSpc>
              <a:buClr>
                <a:schemeClr val="accent1"/>
              </a:buClr>
              <a:buSzPct val="100000"/>
              <a:buFont typeface="Arial" pitchFamily="34" charset="0"/>
              <a:buNone/>
            </a:pPr>
            <a:endParaRPr lang="en-US" sz="2400" b="0" dirty="0"/>
          </a:p>
        </p:txBody>
      </p:sp>
      <p:sp>
        <p:nvSpPr>
          <p:cNvPr id="1715373" name="Rectangle 173"/>
          <p:cNvSpPr>
            <a:spLocks noChangeArrowheads="1"/>
          </p:cNvSpPr>
          <p:nvPr/>
        </p:nvSpPr>
        <p:spPr bwMode="auto">
          <a:xfrm>
            <a:off x="355600" y="2184400"/>
            <a:ext cx="4229100" cy="1981200"/>
          </a:xfrm>
          <a:prstGeom prst="rect">
            <a:avLst/>
          </a:prstGeom>
          <a:noFill/>
          <a:ln w="9525">
            <a:noFill/>
            <a:miter lim="800000"/>
            <a:headEnd type="none" w="sm" len="sm"/>
            <a:tailEnd type="none" w="sm" len="sm"/>
          </a:ln>
        </p:spPr>
        <p:txBody>
          <a:bodyPr lIns="82124" tIns="41061" rIns="82124" bIns="41061"/>
          <a:lstStyle/>
          <a:p>
            <a:pPr defTabSz="814388">
              <a:lnSpc>
                <a:spcPct val="95000"/>
              </a:lnSpc>
              <a:buClr>
                <a:schemeClr val="accent1"/>
              </a:buClr>
              <a:buSzPct val="100000"/>
              <a:buFont typeface="Arial" pitchFamily="34" charset="0"/>
              <a:buNone/>
            </a:pPr>
            <a:endParaRPr lang="en-US" sz="2400" b="0" dirty="0"/>
          </a:p>
        </p:txBody>
      </p:sp>
      <p:sp>
        <p:nvSpPr>
          <p:cNvPr id="1715366" name="Rectangle 166"/>
          <p:cNvSpPr>
            <a:spLocks noChangeArrowheads="1"/>
          </p:cNvSpPr>
          <p:nvPr/>
        </p:nvSpPr>
        <p:spPr bwMode="auto">
          <a:xfrm>
            <a:off x="4584700" y="4165600"/>
            <a:ext cx="4229100" cy="304800"/>
          </a:xfrm>
          <a:prstGeom prst="rect">
            <a:avLst/>
          </a:prstGeom>
          <a:noFill/>
          <a:ln w="9525">
            <a:noFill/>
            <a:miter lim="800000"/>
            <a:headEnd type="none" w="sm" len="sm"/>
            <a:tailEnd type="none" w="sm" len="sm"/>
          </a:ln>
        </p:spPr>
        <p:txBody>
          <a:bodyPr lIns="82124" tIns="41061" rIns="82124" bIns="41061" anchor="b"/>
          <a:lstStyle/>
          <a:p>
            <a:pPr algn="ctr" defTabSz="814388">
              <a:lnSpc>
                <a:spcPct val="95000"/>
              </a:lnSpc>
              <a:buClr>
                <a:schemeClr val="accent1"/>
              </a:buClr>
              <a:buSzPct val="100000"/>
              <a:buFont typeface="Arial" pitchFamily="34" charset="0"/>
              <a:buNone/>
            </a:pPr>
            <a:r>
              <a:rPr lang="en-US" sz="1400" b="1" dirty="0" smtClean="0"/>
              <a:t>Dual-multihomed</a:t>
            </a:r>
            <a:endParaRPr lang="en-US" sz="1400" b="1" dirty="0"/>
          </a:p>
        </p:txBody>
      </p:sp>
      <p:sp>
        <p:nvSpPr>
          <p:cNvPr id="1715364" name="Rectangle 164"/>
          <p:cNvSpPr>
            <a:spLocks noChangeArrowheads="1"/>
          </p:cNvSpPr>
          <p:nvPr/>
        </p:nvSpPr>
        <p:spPr bwMode="auto">
          <a:xfrm>
            <a:off x="355600" y="4165600"/>
            <a:ext cx="4229100" cy="304800"/>
          </a:xfrm>
          <a:prstGeom prst="rect">
            <a:avLst/>
          </a:prstGeom>
          <a:noFill/>
          <a:ln w="9525">
            <a:noFill/>
            <a:miter lim="800000"/>
            <a:headEnd type="none" w="sm" len="sm"/>
            <a:tailEnd type="none" w="sm" len="sm"/>
          </a:ln>
        </p:spPr>
        <p:txBody>
          <a:bodyPr lIns="82124" tIns="41061" rIns="82124" bIns="41061" anchor="b"/>
          <a:lstStyle/>
          <a:p>
            <a:pPr algn="ctr" defTabSz="814388">
              <a:lnSpc>
                <a:spcPct val="95000"/>
              </a:lnSpc>
              <a:buClr>
                <a:schemeClr val="accent1"/>
              </a:buClr>
              <a:buSzPct val="100000"/>
              <a:buFont typeface="Arial" pitchFamily="34" charset="0"/>
              <a:buNone/>
            </a:pPr>
            <a:r>
              <a:rPr lang="en-US" sz="1400" b="1" dirty="0" smtClean="0"/>
              <a:t>Dual-homed</a:t>
            </a:r>
            <a:endParaRPr lang="en-US" sz="1400" b="1" dirty="0"/>
          </a:p>
        </p:txBody>
      </p:sp>
      <p:sp>
        <p:nvSpPr>
          <p:cNvPr id="1715351" name="Rectangle 151"/>
          <p:cNvSpPr>
            <a:spLocks noChangeArrowheads="1"/>
          </p:cNvSpPr>
          <p:nvPr/>
        </p:nvSpPr>
        <p:spPr bwMode="auto">
          <a:xfrm>
            <a:off x="4584700" y="1770063"/>
            <a:ext cx="4229100" cy="414337"/>
          </a:xfrm>
          <a:prstGeom prst="rect">
            <a:avLst/>
          </a:prstGeom>
          <a:noFill/>
          <a:ln w="9525">
            <a:noFill/>
            <a:miter lim="800000"/>
            <a:headEnd type="none" w="sm" len="sm"/>
            <a:tailEnd type="none" w="sm" len="sm"/>
          </a:ln>
        </p:spPr>
        <p:txBody>
          <a:bodyPr lIns="82124" tIns="41061" rIns="82124" bIns="41061" anchor="b"/>
          <a:lstStyle/>
          <a:p>
            <a:pPr algn="ctr" defTabSz="814388">
              <a:lnSpc>
                <a:spcPct val="95000"/>
              </a:lnSpc>
              <a:buClr>
                <a:schemeClr val="accent1"/>
              </a:buClr>
              <a:buSzPct val="100000"/>
              <a:buFont typeface="Arial" pitchFamily="34" charset="0"/>
              <a:buNone/>
            </a:pPr>
            <a:r>
              <a:rPr lang="en-US" sz="1400" b="1" dirty="0"/>
              <a:t>Multihomed</a:t>
            </a:r>
            <a:endParaRPr lang="en-US" sz="2400" b="1" dirty="0"/>
          </a:p>
        </p:txBody>
      </p:sp>
      <p:sp>
        <p:nvSpPr>
          <p:cNvPr id="1715350" name="Rectangle 150"/>
          <p:cNvSpPr>
            <a:spLocks noChangeArrowheads="1"/>
          </p:cNvSpPr>
          <p:nvPr/>
        </p:nvSpPr>
        <p:spPr bwMode="auto">
          <a:xfrm>
            <a:off x="355600" y="1770063"/>
            <a:ext cx="4229100" cy="414337"/>
          </a:xfrm>
          <a:prstGeom prst="rect">
            <a:avLst/>
          </a:prstGeom>
          <a:noFill/>
          <a:ln w="9525">
            <a:noFill/>
            <a:miter lim="800000"/>
            <a:headEnd type="none" w="sm" len="sm"/>
            <a:tailEnd type="none" w="sm" len="sm"/>
          </a:ln>
        </p:spPr>
        <p:txBody>
          <a:bodyPr lIns="82124" tIns="41061" rIns="82124" bIns="41061" anchor="b"/>
          <a:lstStyle/>
          <a:p>
            <a:pPr algn="ctr" defTabSz="814388">
              <a:lnSpc>
                <a:spcPct val="95000"/>
              </a:lnSpc>
              <a:buClr>
                <a:schemeClr val="accent1"/>
              </a:buClr>
              <a:buSzPct val="100000"/>
              <a:buFont typeface="Arial" pitchFamily="34" charset="0"/>
              <a:buNone/>
            </a:pPr>
            <a:r>
              <a:rPr lang="en-US" sz="1400" b="1" dirty="0" smtClean="0"/>
              <a:t>Single-homed</a:t>
            </a:r>
            <a:endParaRPr lang="en-US" sz="1400" b="1" dirty="0"/>
          </a:p>
        </p:txBody>
      </p:sp>
      <p:sp>
        <p:nvSpPr>
          <p:cNvPr id="1715349" name="Rectangle 149"/>
          <p:cNvSpPr>
            <a:spLocks noChangeArrowheads="1"/>
          </p:cNvSpPr>
          <p:nvPr/>
        </p:nvSpPr>
        <p:spPr bwMode="auto">
          <a:xfrm>
            <a:off x="4584700" y="1117600"/>
            <a:ext cx="4229100" cy="652463"/>
          </a:xfrm>
          <a:prstGeom prst="rect">
            <a:avLst/>
          </a:prstGeom>
          <a:solidFill>
            <a:srgbClr val="DDDDDD"/>
          </a:solidFill>
          <a:ln w="9525">
            <a:noFill/>
            <a:miter lim="800000"/>
            <a:headEnd type="none" w="sm" len="sm"/>
            <a:tailEnd type="none" w="sm" len="sm"/>
          </a:ln>
        </p:spPr>
        <p:txBody>
          <a:bodyPr lIns="82124" tIns="41061" rIns="82124" bIns="41061" anchor="ctr"/>
          <a:lstStyle/>
          <a:p>
            <a:pPr algn="ctr" defTabSz="814388">
              <a:lnSpc>
                <a:spcPct val="95000"/>
              </a:lnSpc>
              <a:buClr>
                <a:schemeClr val="accent1"/>
              </a:buClr>
              <a:buSzPct val="100000"/>
              <a:buFont typeface="Arial" pitchFamily="34" charset="0"/>
              <a:buNone/>
            </a:pPr>
            <a:r>
              <a:rPr lang="en-US" sz="2000" b="0" dirty="0"/>
              <a:t>Connecting to Two or more ISPs</a:t>
            </a:r>
          </a:p>
        </p:txBody>
      </p:sp>
      <p:sp>
        <p:nvSpPr>
          <p:cNvPr id="1715348" name="Rectangle 148"/>
          <p:cNvSpPr>
            <a:spLocks noChangeArrowheads="1"/>
          </p:cNvSpPr>
          <p:nvPr/>
        </p:nvSpPr>
        <p:spPr bwMode="auto">
          <a:xfrm>
            <a:off x="355600" y="1117600"/>
            <a:ext cx="4229100" cy="652463"/>
          </a:xfrm>
          <a:prstGeom prst="rect">
            <a:avLst/>
          </a:prstGeom>
          <a:solidFill>
            <a:srgbClr val="DDDDDD"/>
          </a:solidFill>
          <a:ln w="9525">
            <a:noFill/>
            <a:miter lim="800000"/>
            <a:headEnd type="none" w="sm" len="sm"/>
            <a:tailEnd type="none" w="sm" len="sm"/>
          </a:ln>
        </p:spPr>
        <p:txBody>
          <a:bodyPr lIns="82124" tIns="41061" rIns="82124" bIns="41061" anchor="ctr"/>
          <a:lstStyle/>
          <a:p>
            <a:pPr algn="ctr" defTabSz="814388">
              <a:lnSpc>
                <a:spcPct val="95000"/>
              </a:lnSpc>
              <a:buClr>
                <a:schemeClr val="accent1"/>
              </a:buClr>
              <a:buSzPct val="100000"/>
              <a:buFont typeface="Arial" pitchFamily="34" charset="0"/>
              <a:buNone/>
            </a:pPr>
            <a:r>
              <a:rPr lang="en-US" sz="2000" b="0" dirty="0"/>
              <a:t>Connecting to One ISP</a:t>
            </a:r>
          </a:p>
        </p:txBody>
      </p:sp>
      <p:sp>
        <p:nvSpPr>
          <p:cNvPr id="34831" name="Line 152"/>
          <p:cNvSpPr>
            <a:spLocks noChangeShapeType="1"/>
          </p:cNvSpPr>
          <p:nvPr/>
        </p:nvSpPr>
        <p:spPr bwMode="auto">
          <a:xfrm>
            <a:off x="355600" y="1117600"/>
            <a:ext cx="8458200" cy="0"/>
          </a:xfrm>
          <a:prstGeom prst="line">
            <a:avLst/>
          </a:prstGeom>
          <a:noFill/>
          <a:ln w="28575" cap="sq">
            <a:solidFill>
              <a:schemeClr val="tx1"/>
            </a:solidFill>
            <a:round/>
            <a:headEnd type="none" w="sm" len="sm"/>
            <a:tailEnd type="none" w="sm" len="sm"/>
          </a:ln>
        </p:spPr>
        <p:txBody>
          <a:bodyPr lIns="82124" tIns="41061" rIns="82124" bIns="41061">
            <a:spAutoFit/>
          </a:bodyPr>
          <a:lstStyle/>
          <a:p>
            <a:endParaRPr lang="en-US" dirty="0"/>
          </a:p>
        </p:txBody>
      </p:sp>
      <p:sp>
        <p:nvSpPr>
          <p:cNvPr id="34832" name="Line 153"/>
          <p:cNvSpPr>
            <a:spLocks noChangeShapeType="1"/>
          </p:cNvSpPr>
          <p:nvPr/>
        </p:nvSpPr>
        <p:spPr bwMode="auto">
          <a:xfrm>
            <a:off x="355600" y="1770063"/>
            <a:ext cx="8458200" cy="0"/>
          </a:xfrm>
          <a:prstGeom prst="line">
            <a:avLst/>
          </a:prstGeom>
          <a:noFill/>
          <a:ln w="12700">
            <a:solidFill>
              <a:schemeClr val="tx1"/>
            </a:solidFill>
            <a:round/>
            <a:headEnd type="none" w="sm" len="sm"/>
            <a:tailEnd type="none" w="sm" len="sm"/>
          </a:ln>
        </p:spPr>
        <p:txBody>
          <a:bodyPr lIns="82124" tIns="41061" rIns="82124" bIns="41061">
            <a:spAutoFit/>
          </a:bodyPr>
          <a:lstStyle/>
          <a:p>
            <a:endParaRPr lang="en-US" dirty="0"/>
          </a:p>
        </p:txBody>
      </p:sp>
      <p:sp>
        <p:nvSpPr>
          <p:cNvPr id="34833" name="Line 154"/>
          <p:cNvSpPr>
            <a:spLocks noChangeShapeType="1"/>
          </p:cNvSpPr>
          <p:nvPr/>
        </p:nvSpPr>
        <p:spPr bwMode="auto">
          <a:xfrm>
            <a:off x="355600" y="6313488"/>
            <a:ext cx="8458200" cy="0"/>
          </a:xfrm>
          <a:prstGeom prst="line">
            <a:avLst/>
          </a:prstGeom>
          <a:noFill/>
          <a:ln w="28575" cap="sq">
            <a:solidFill>
              <a:schemeClr val="tx1"/>
            </a:solidFill>
            <a:round/>
            <a:headEnd type="none" w="sm" len="sm"/>
            <a:tailEnd type="none" w="sm" len="sm"/>
          </a:ln>
        </p:spPr>
        <p:txBody>
          <a:bodyPr lIns="82124" tIns="41061" rIns="82124" bIns="41061">
            <a:spAutoFit/>
          </a:bodyPr>
          <a:lstStyle/>
          <a:p>
            <a:endParaRPr lang="en-US" dirty="0"/>
          </a:p>
        </p:txBody>
      </p:sp>
      <p:sp>
        <p:nvSpPr>
          <p:cNvPr id="34834" name="Line 155"/>
          <p:cNvSpPr>
            <a:spLocks noChangeShapeType="1"/>
          </p:cNvSpPr>
          <p:nvPr/>
        </p:nvSpPr>
        <p:spPr bwMode="auto">
          <a:xfrm>
            <a:off x="355600" y="1117600"/>
            <a:ext cx="0" cy="5195888"/>
          </a:xfrm>
          <a:prstGeom prst="line">
            <a:avLst/>
          </a:prstGeom>
          <a:noFill/>
          <a:ln w="28575" cap="sq">
            <a:solidFill>
              <a:schemeClr val="tx1"/>
            </a:solidFill>
            <a:round/>
            <a:headEnd type="none" w="sm" len="sm"/>
            <a:tailEnd type="none" w="sm" len="sm"/>
          </a:ln>
        </p:spPr>
        <p:txBody>
          <a:bodyPr lIns="82124" tIns="41061" rIns="82124" bIns="41061">
            <a:spAutoFit/>
          </a:bodyPr>
          <a:lstStyle/>
          <a:p>
            <a:endParaRPr lang="en-US" dirty="0"/>
          </a:p>
        </p:txBody>
      </p:sp>
      <p:sp>
        <p:nvSpPr>
          <p:cNvPr id="34835" name="Line 156"/>
          <p:cNvSpPr>
            <a:spLocks noChangeShapeType="1"/>
          </p:cNvSpPr>
          <p:nvPr/>
        </p:nvSpPr>
        <p:spPr bwMode="auto">
          <a:xfrm>
            <a:off x="4584700" y="1117600"/>
            <a:ext cx="0" cy="5195888"/>
          </a:xfrm>
          <a:prstGeom prst="line">
            <a:avLst/>
          </a:prstGeom>
          <a:noFill/>
          <a:ln w="12700">
            <a:solidFill>
              <a:schemeClr val="tx1"/>
            </a:solidFill>
            <a:round/>
            <a:headEnd type="none" w="sm" len="sm"/>
            <a:tailEnd type="none" w="sm" len="sm"/>
          </a:ln>
        </p:spPr>
        <p:txBody>
          <a:bodyPr lIns="82124" tIns="41061" rIns="82124" bIns="41061">
            <a:spAutoFit/>
          </a:bodyPr>
          <a:lstStyle/>
          <a:p>
            <a:endParaRPr lang="en-US" dirty="0"/>
          </a:p>
        </p:txBody>
      </p:sp>
      <p:sp>
        <p:nvSpPr>
          <p:cNvPr id="34836" name="Line 157"/>
          <p:cNvSpPr>
            <a:spLocks noChangeShapeType="1"/>
          </p:cNvSpPr>
          <p:nvPr/>
        </p:nvSpPr>
        <p:spPr bwMode="auto">
          <a:xfrm>
            <a:off x="8813800" y="1117600"/>
            <a:ext cx="0" cy="5195888"/>
          </a:xfrm>
          <a:prstGeom prst="line">
            <a:avLst/>
          </a:prstGeom>
          <a:noFill/>
          <a:ln w="28575" cap="sq">
            <a:solidFill>
              <a:schemeClr val="tx1"/>
            </a:solidFill>
            <a:round/>
            <a:headEnd type="none" w="sm" len="sm"/>
            <a:tailEnd type="none" w="sm" len="sm"/>
          </a:ln>
        </p:spPr>
        <p:txBody>
          <a:bodyPr lIns="82124" tIns="41061" rIns="82124" bIns="41061">
            <a:spAutoFit/>
          </a:bodyPr>
          <a:lstStyle/>
          <a:p>
            <a:endParaRPr lang="en-US" dirty="0"/>
          </a:p>
        </p:txBody>
      </p:sp>
      <p:sp>
        <p:nvSpPr>
          <p:cNvPr id="34837" name="Line 165"/>
          <p:cNvSpPr>
            <a:spLocks noChangeShapeType="1"/>
          </p:cNvSpPr>
          <p:nvPr/>
        </p:nvSpPr>
        <p:spPr bwMode="auto">
          <a:xfrm>
            <a:off x="355600" y="4165600"/>
            <a:ext cx="8458200" cy="0"/>
          </a:xfrm>
          <a:prstGeom prst="line">
            <a:avLst/>
          </a:prstGeom>
          <a:noFill/>
          <a:ln w="12700">
            <a:solidFill>
              <a:schemeClr val="tx1"/>
            </a:solidFill>
            <a:round/>
            <a:headEnd type="none" w="sm" len="sm"/>
            <a:tailEnd type="none" w="sm" len="sm"/>
          </a:ln>
        </p:spPr>
        <p:txBody>
          <a:bodyPr lIns="82124" tIns="41061" rIns="82124" bIns="41061">
            <a:spAutoFit/>
          </a:bodyPr>
          <a:lstStyle/>
          <a:p>
            <a:endParaRPr lang="en-US" dirty="0"/>
          </a:p>
        </p:txBody>
      </p:sp>
      <p:pic>
        <p:nvPicPr>
          <p:cNvPr id="1715396" name="Picture 196"/>
          <p:cNvPicPr>
            <a:picLocks noChangeAspect="1" noChangeArrowheads="1"/>
          </p:cNvPicPr>
          <p:nvPr/>
        </p:nvPicPr>
        <p:blipFill>
          <a:blip r:embed="rId5"/>
          <a:srcRect/>
          <a:stretch>
            <a:fillRect/>
          </a:stretch>
        </p:blipFill>
        <p:spPr bwMode="auto">
          <a:xfrm>
            <a:off x="555625" y="4479925"/>
            <a:ext cx="3648075" cy="663575"/>
          </a:xfrm>
          <a:prstGeom prst="rect">
            <a:avLst/>
          </a:prstGeom>
          <a:noFill/>
          <a:ln w="9525">
            <a:noFill/>
            <a:miter lim="800000"/>
            <a:headEnd type="none" w="sm" len="sm"/>
            <a:tailEnd type="none" w="sm" len="sm"/>
          </a:ln>
        </p:spPr>
      </p:pic>
      <p:pic>
        <p:nvPicPr>
          <p:cNvPr id="1715397" name="Picture 197"/>
          <p:cNvPicPr>
            <a:picLocks noChangeAspect="1" noChangeArrowheads="1"/>
          </p:cNvPicPr>
          <p:nvPr/>
        </p:nvPicPr>
        <p:blipFill>
          <a:blip r:embed="rId6"/>
          <a:srcRect/>
          <a:stretch>
            <a:fillRect/>
          </a:stretch>
        </p:blipFill>
        <p:spPr bwMode="auto">
          <a:xfrm>
            <a:off x="584200" y="5232400"/>
            <a:ext cx="3687763" cy="965200"/>
          </a:xfrm>
          <a:prstGeom prst="rect">
            <a:avLst/>
          </a:prstGeom>
          <a:noFill/>
          <a:ln w="9525">
            <a:noFill/>
            <a:miter lim="800000"/>
            <a:headEnd type="none" w="sm" len="sm"/>
            <a:tailEnd type="none" w="sm" len="sm"/>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15348"/>
                                        </p:tgtEl>
                                        <p:attrNameLst>
                                          <p:attrName>style.visibility</p:attrName>
                                        </p:attrNameLst>
                                      </p:cBhvr>
                                      <p:to>
                                        <p:strVal val="visible"/>
                                      </p:to>
                                    </p:set>
                                    <p:animEffect transition="in" filter="fade">
                                      <p:cBhvr>
                                        <p:cTn id="7" dur="500"/>
                                        <p:tgtEl>
                                          <p:spTgt spid="171534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15350"/>
                                        </p:tgtEl>
                                        <p:attrNameLst>
                                          <p:attrName>style.visibility</p:attrName>
                                        </p:attrNameLst>
                                      </p:cBhvr>
                                      <p:to>
                                        <p:strVal val="visible"/>
                                      </p:to>
                                    </p:set>
                                    <p:animEffect transition="in" filter="fade">
                                      <p:cBhvr>
                                        <p:cTn id="12" dur="500"/>
                                        <p:tgtEl>
                                          <p:spTgt spid="1715350"/>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715343"/>
                                        </p:tgtEl>
                                        <p:attrNameLst>
                                          <p:attrName>style.visibility</p:attrName>
                                        </p:attrNameLst>
                                      </p:cBhvr>
                                      <p:to>
                                        <p:strVal val="visible"/>
                                      </p:to>
                                    </p:set>
                                    <p:animEffect transition="in" filter="fade">
                                      <p:cBhvr>
                                        <p:cTn id="16" dur="500"/>
                                        <p:tgtEl>
                                          <p:spTgt spid="171534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715364"/>
                                        </p:tgtEl>
                                        <p:attrNameLst>
                                          <p:attrName>style.visibility</p:attrName>
                                        </p:attrNameLst>
                                      </p:cBhvr>
                                      <p:to>
                                        <p:strVal val="visible"/>
                                      </p:to>
                                    </p:set>
                                    <p:animEffect transition="in" filter="fade">
                                      <p:cBhvr>
                                        <p:cTn id="21" dur="500"/>
                                        <p:tgtEl>
                                          <p:spTgt spid="171536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715396"/>
                                        </p:tgtEl>
                                        <p:attrNameLst>
                                          <p:attrName>style.visibility</p:attrName>
                                        </p:attrNameLst>
                                      </p:cBhvr>
                                      <p:to>
                                        <p:strVal val="visible"/>
                                      </p:to>
                                    </p:set>
                                    <p:animEffect transition="in" filter="fade">
                                      <p:cBhvr>
                                        <p:cTn id="26" dur="500"/>
                                        <p:tgtEl>
                                          <p:spTgt spid="171539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715397"/>
                                        </p:tgtEl>
                                        <p:attrNameLst>
                                          <p:attrName>style.visibility</p:attrName>
                                        </p:attrNameLst>
                                      </p:cBhvr>
                                      <p:to>
                                        <p:strVal val="visible"/>
                                      </p:to>
                                    </p:set>
                                    <p:animEffect transition="in" filter="fade">
                                      <p:cBhvr>
                                        <p:cTn id="31" dur="500"/>
                                        <p:tgtEl>
                                          <p:spTgt spid="171539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715349"/>
                                        </p:tgtEl>
                                        <p:attrNameLst>
                                          <p:attrName>style.visibility</p:attrName>
                                        </p:attrNameLst>
                                      </p:cBhvr>
                                      <p:to>
                                        <p:strVal val="visible"/>
                                      </p:to>
                                    </p:set>
                                    <p:animEffect transition="in" filter="fade">
                                      <p:cBhvr>
                                        <p:cTn id="36" dur="500"/>
                                        <p:tgtEl>
                                          <p:spTgt spid="171534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715351"/>
                                        </p:tgtEl>
                                        <p:attrNameLst>
                                          <p:attrName>style.visibility</p:attrName>
                                        </p:attrNameLst>
                                      </p:cBhvr>
                                      <p:to>
                                        <p:strVal val="visible"/>
                                      </p:to>
                                    </p:set>
                                    <p:animEffect transition="in" filter="fade">
                                      <p:cBhvr>
                                        <p:cTn id="41" dur="500"/>
                                        <p:tgtEl>
                                          <p:spTgt spid="1715351"/>
                                        </p:tgtEl>
                                      </p:cBhvr>
                                    </p:animEffect>
                                  </p:childTnLst>
                                </p:cTn>
                              </p:par>
                            </p:childTnLst>
                          </p:cTn>
                        </p:par>
                        <p:par>
                          <p:cTn id="42" fill="hold">
                            <p:stCondLst>
                              <p:cond delay="500"/>
                            </p:stCondLst>
                            <p:childTnLst>
                              <p:par>
                                <p:cTn id="43" presetID="10" presetClass="entr" presetSubtype="0" fill="hold" nodeType="afterEffect">
                                  <p:stCondLst>
                                    <p:cond delay="0"/>
                                  </p:stCondLst>
                                  <p:childTnLst>
                                    <p:set>
                                      <p:cBhvr>
                                        <p:cTn id="44" dur="1" fill="hold">
                                          <p:stCondLst>
                                            <p:cond delay="0"/>
                                          </p:stCondLst>
                                        </p:cTn>
                                        <p:tgtEl>
                                          <p:spTgt spid="1715345"/>
                                        </p:tgtEl>
                                        <p:attrNameLst>
                                          <p:attrName>style.visibility</p:attrName>
                                        </p:attrNameLst>
                                      </p:cBhvr>
                                      <p:to>
                                        <p:strVal val="visible"/>
                                      </p:to>
                                    </p:set>
                                    <p:animEffect transition="in" filter="fade">
                                      <p:cBhvr>
                                        <p:cTn id="45" dur="500"/>
                                        <p:tgtEl>
                                          <p:spTgt spid="1715345"/>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715366"/>
                                        </p:tgtEl>
                                        <p:attrNameLst>
                                          <p:attrName>style.visibility</p:attrName>
                                        </p:attrNameLst>
                                      </p:cBhvr>
                                      <p:to>
                                        <p:strVal val="visible"/>
                                      </p:to>
                                    </p:set>
                                    <p:animEffect transition="in" filter="fade">
                                      <p:cBhvr>
                                        <p:cTn id="50" dur="500"/>
                                        <p:tgtEl>
                                          <p:spTgt spid="1715366"/>
                                        </p:tgtEl>
                                      </p:cBhvr>
                                    </p:animEffect>
                                  </p:childTnLst>
                                </p:cTn>
                              </p:par>
                            </p:childTnLst>
                          </p:cTn>
                        </p:par>
                        <p:par>
                          <p:cTn id="51" fill="hold">
                            <p:stCondLst>
                              <p:cond delay="500"/>
                            </p:stCondLst>
                            <p:childTnLst>
                              <p:par>
                                <p:cTn id="52" presetID="10" presetClass="entr" presetSubtype="0" fill="hold" nodeType="afterEffect">
                                  <p:stCondLst>
                                    <p:cond delay="0"/>
                                  </p:stCondLst>
                                  <p:childTnLst>
                                    <p:set>
                                      <p:cBhvr>
                                        <p:cTn id="53" dur="1" fill="hold">
                                          <p:stCondLst>
                                            <p:cond delay="0"/>
                                          </p:stCondLst>
                                        </p:cTn>
                                        <p:tgtEl>
                                          <p:spTgt spid="1715346"/>
                                        </p:tgtEl>
                                        <p:attrNameLst>
                                          <p:attrName>style.visibility</p:attrName>
                                        </p:attrNameLst>
                                      </p:cBhvr>
                                      <p:to>
                                        <p:strVal val="visible"/>
                                      </p:to>
                                    </p:set>
                                    <p:animEffect transition="in" filter="fade">
                                      <p:cBhvr>
                                        <p:cTn id="54" dur="500"/>
                                        <p:tgtEl>
                                          <p:spTgt spid="171534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nodePh="1">
                                  <p:stCondLst>
                                    <p:cond delay="0"/>
                                  </p:stCondLst>
                                  <p:endCondLst>
                                    <p:cond evt="begin" delay="0">
                                      <p:tn val="57"/>
                                    </p:cond>
                                  </p:endCondLst>
                                  <p:childTnLst>
                                    <p:set>
                                      <p:cBhvr>
                                        <p:cTn id="58" dur="1" fill="hold">
                                          <p:stCondLst>
                                            <p:cond delay="0"/>
                                          </p:stCondLst>
                                        </p:cTn>
                                        <p:tgtEl>
                                          <p:spTgt spid="1715380"/>
                                        </p:tgtEl>
                                        <p:attrNameLst>
                                          <p:attrName>style.visibility</p:attrName>
                                        </p:attrNameLst>
                                      </p:cBhvr>
                                      <p:to>
                                        <p:strVal val="visible"/>
                                      </p:to>
                                    </p:set>
                                    <p:animEffect transition="in" filter="fade">
                                      <p:cBhvr>
                                        <p:cTn id="59" dur="500"/>
                                        <p:tgtEl>
                                          <p:spTgt spid="1715380"/>
                                        </p:tgtEl>
                                      </p:cBhvr>
                                    </p:animEffect>
                                  </p:childTnLst>
                                </p:cTn>
                              </p:par>
                            </p:childTnLst>
                          </p:cTn>
                        </p:par>
                        <p:par>
                          <p:cTn id="60" fill="hold">
                            <p:stCondLst>
                              <p:cond delay="500"/>
                            </p:stCondLst>
                            <p:childTnLst>
                              <p:par>
                                <p:cTn id="61" presetID="10" presetClass="entr" presetSubtype="0" fill="hold" grpId="0" nodeType="afterEffect" nodePh="1">
                                  <p:stCondLst>
                                    <p:cond delay="0"/>
                                  </p:stCondLst>
                                  <p:endCondLst>
                                    <p:cond evt="begin" delay="0">
                                      <p:tn val="61"/>
                                    </p:cond>
                                  </p:endCondLst>
                                  <p:childTnLst>
                                    <p:set>
                                      <p:cBhvr>
                                        <p:cTn id="62" dur="1" fill="hold">
                                          <p:stCondLst>
                                            <p:cond delay="0"/>
                                          </p:stCondLst>
                                        </p:cTn>
                                        <p:tgtEl>
                                          <p:spTgt spid="1715375"/>
                                        </p:tgtEl>
                                        <p:attrNameLst>
                                          <p:attrName>style.visibility</p:attrName>
                                        </p:attrNameLst>
                                      </p:cBhvr>
                                      <p:to>
                                        <p:strVal val="visible"/>
                                      </p:to>
                                    </p:set>
                                    <p:animEffect transition="in" filter="fade">
                                      <p:cBhvr>
                                        <p:cTn id="63" dur="500"/>
                                        <p:tgtEl>
                                          <p:spTgt spid="1715375"/>
                                        </p:tgtEl>
                                      </p:cBhvr>
                                    </p:animEffect>
                                  </p:childTnLst>
                                </p:cTn>
                              </p:par>
                            </p:childTnLst>
                          </p:cTn>
                        </p:par>
                        <p:par>
                          <p:cTn id="64" fill="hold">
                            <p:stCondLst>
                              <p:cond delay="1000"/>
                            </p:stCondLst>
                            <p:childTnLst>
                              <p:par>
                                <p:cTn id="65" presetID="10" presetClass="entr" presetSubtype="0" fill="hold" grpId="0" nodeType="afterEffect" nodePh="1">
                                  <p:stCondLst>
                                    <p:cond delay="0"/>
                                  </p:stCondLst>
                                  <p:endCondLst>
                                    <p:cond evt="begin" delay="0">
                                      <p:tn val="65"/>
                                    </p:cond>
                                  </p:endCondLst>
                                  <p:childTnLst>
                                    <p:set>
                                      <p:cBhvr>
                                        <p:cTn id="66" dur="1" fill="hold">
                                          <p:stCondLst>
                                            <p:cond delay="0"/>
                                          </p:stCondLst>
                                        </p:cTn>
                                        <p:tgtEl>
                                          <p:spTgt spid="1715373"/>
                                        </p:tgtEl>
                                        <p:attrNameLst>
                                          <p:attrName>style.visibility</p:attrName>
                                        </p:attrNameLst>
                                      </p:cBhvr>
                                      <p:to>
                                        <p:strVal val="visible"/>
                                      </p:to>
                                    </p:set>
                                    <p:animEffect transition="in" filter="fade">
                                      <p:cBhvr>
                                        <p:cTn id="67" dur="500"/>
                                        <p:tgtEl>
                                          <p:spTgt spid="1715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5380" grpId="0" uiExpand="1"/>
      <p:bldP spid="1715375" grpId="0"/>
      <p:bldP spid="1715373" grpId="0"/>
      <p:bldP spid="1715366" grpId="0"/>
      <p:bldP spid="1715364" grpId="0"/>
      <p:bldP spid="1715351" grpId="0"/>
      <p:bldP spid="1715350" grpId="0"/>
      <p:bldP spid="1715349" grpId="0" animBg="1"/>
      <p:bldP spid="171534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to One ISP: Single-Homed</a:t>
            </a:r>
            <a:endParaRPr lang="en-US" dirty="0"/>
          </a:p>
        </p:txBody>
      </p:sp>
      <p:sp>
        <p:nvSpPr>
          <p:cNvPr id="6" name="Content Placeholder 5"/>
          <p:cNvSpPr>
            <a:spLocks noGrp="1"/>
          </p:cNvSpPr>
          <p:nvPr>
            <p:ph idx="10"/>
          </p:nvPr>
        </p:nvSpPr>
        <p:spPr>
          <a:xfrm>
            <a:off x="279400" y="939801"/>
            <a:ext cx="8520354" cy="2452688"/>
          </a:xfrm>
        </p:spPr>
        <p:txBody>
          <a:bodyPr>
            <a:noAutofit/>
          </a:bodyPr>
          <a:lstStyle/>
          <a:p>
            <a:r>
              <a:rPr lang="en-US" sz="2000" dirty="0" smtClean="0"/>
              <a:t>The connection type depends on the ISP offering (e.g., leased line, xDSL, Ethernet) </a:t>
            </a:r>
            <a:r>
              <a:rPr lang="en-US" sz="2000" smtClean="0"/>
              <a:t>and link </a:t>
            </a:r>
            <a:r>
              <a:rPr lang="en-US" sz="2000" dirty="0" smtClean="0"/>
              <a:t>failure results in a no Internet connectivity.</a:t>
            </a:r>
          </a:p>
          <a:p>
            <a:r>
              <a:rPr lang="en-US" sz="2000" dirty="0" smtClean="0"/>
              <a:t>The figure displays two options:</a:t>
            </a:r>
          </a:p>
          <a:p>
            <a:pPr lvl="1"/>
            <a:r>
              <a:rPr lang="en-US" sz="1800" b="1" dirty="0" smtClean="0"/>
              <a:t>Option 1</a:t>
            </a:r>
            <a:r>
              <a:rPr lang="en-US" sz="1800" dirty="0" smtClean="0"/>
              <a:t>: Static routes are typically used with a static default route from the customer to the ISP, and static routes from the ISP toward customer networks.</a:t>
            </a:r>
          </a:p>
          <a:p>
            <a:pPr lvl="1"/>
            <a:r>
              <a:rPr lang="en-US" sz="1800" b="1" dirty="0" smtClean="0"/>
              <a:t>Option 2</a:t>
            </a:r>
            <a:r>
              <a:rPr lang="en-US" sz="1800" dirty="0" smtClean="0"/>
              <a:t>: When BGP is used, the customer dynamically advertises its public networks and the ISP propagates a default route to the customer.</a:t>
            </a:r>
            <a:endParaRPr lang="en-US" sz="1800" dirty="0"/>
          </a:p>
        </p:txBody>
      </p:sp>
      <p:grpSp>
        <p:nvGrpSpPr>
          <p:cNvPr id="24" name="Group 23"/>
          <p:cNvGrpSpPr/>
          <p:nvPr/>
        </p:nvGrpSpPr>
        <p:grpSpPr>
          <a:xfrm>
            <a:off x="685800" y="3644898"/>
            <a:ext cx="7707314" cy="2743201"/>
            <a:chOff x="685800" y="3543300"/>
            <a:chExt cx="7707314" cy="2743201"/>
          </a:xfrm>
        </p:grpSpPr>
        <p:sp>
          <p:nvSpPr>
            <p:cNvPr id="37" name="Rectangle 36"/>
            <p:cNvSpPr/>
            <p:nvPr/>
          </p:nvSpPr>
          <p:spPr bwMode="auto">
            <a:xfrm>
              <a:off x="685800" y="5765800"/>
              <a:ext cx="7707313" cy="520701"/>
            </a:xfrm>
            <a:prstGeom prst="rect">
              <a:avLst/>
            </a:prstGeom>
            <a:solidFill>
              <a:schemeClr val="accent6">
                <a:alpha val="2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8" name="Rectangle 37"/>
            <p:cNvSpPr/>
            <p:nvPr/>
          </p:nvSpPr>
          <p:spPr bwMode="auto">
            <a:xfrm>
              <a:off x="685801" y="3543300"/>
              <a:ext cx="7707313" cy="723900"/>
            </a:xfrm>
            <a:prstGeom prst="rect">
              <a:avLst/>
            </a:prstGeom>
            <a:solidFill>
              <a:schemeClr val="accent1">
                <a:alpha val="2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9" name="Rounded Rectangle 38"/>
            <p:cNvSpPr/>
            <p:nvPr/>
          </p:nvSpPr>
          <p:spPr bwMode="auto">
            <a:xfrm>
              <a:off x="2729729" y="4381499"/>
              <a:ext cx="1703274" cy="1231900"/>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0" name="Rounded Rectangle 39"/>
            <p:cNvSpPr/>
            <p:nvPr/>
          </p:nvSpPr>
          <p:spPr bwMode="auto">
            <a:xfrm>
              <a:off x="5128506" y="4381499"/>
              <a:ext cx="1689080" cy="1231900"/>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1" name="Freeform 9"/>
            <p:cNvSpPr>
              <a:spLocks/>
            </p:cNvSpPr>
            <p:nvPr/>
          </p:nvSpPr>
          <p:spPr bwMode="auto">
            <a:xfrm>
              <a:off x="3747003" y="5157192"/>
              <a:ext cx="2154011" cy="13220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42" name="Picture 88"/>
            <p:cNvPicPr>
              <a:picLocks noChangeAspect="1" noChangeArrowheads="1"/>
            </p:cNvPicPr>
            <p:nvPr/>
          </p:nvPicPr>
          <p:blipFill>
            <a:blip r:embed="rId3"/>
            <a:srcRect/>
            <a:stretch>
              <a:fillRect/>
            </a:stretch>
          </p:blipFill>
          <p:spPr bwMode="auto">
            <a:xfrm>
              <a:off x="6712828" y="4605747"/>
              <a:ext cx="1637705" cy="1054838"/>
            </a:xfrm>
            <a:prstGeom prst="rect">
              <a:avLst/>
            </a:prstGeom>
            <a:noFill/>
            <a:ln w="9525" algn="ctr">
              <a:noFill/>
              <a:miter lim="800000"/>
              <a:headEnd/>
              <a:tailEnd/>
            </a:ln>
          </p:spPr>
        </p:pic>
        <p:sp>
          <p:nvSpPr>
            <p:cNvPr id="43" name="TextBox 42"/>
            <p:cNvSpPr txBox="1"/>
            <p:nvPr/>
          </p:nvSpPr>
          <p:spPr>
            <a:xfrm>
              <a:off x="2743922" y="4625186"/>
              <a:ext cx="1703274" cy="251614"/>
            </a:xfrm>
            <a:prstGeom prst="rect">
              <a:avLst/>
            </a:prstGeom>
            <a:noFill/>
          </p:spPr>
          <p:txBody>
            <a:bodyPr wrap="square" lIns="0" tIns="0" rIns="0" bIns="0" rtlCol="0" anchor="ctr" anchorCtr="0">
              <a:noAutofit/>
            </a:bodyPr>
            <a:lstStyle/>
            <a:p>
              <a:r>
                <a:rPr lang="en-US" sz="1200" b="1" dirty="0" smtClean="0"/>
                <a:t>Company A</a:t>
              </a:r>
            </a:p>
            <a:p>
              <a:r>
                <a:rPr lang="en-US" sz="1200" dirty="0" smtClean="0"/>
                <a:t>AS 65010</a:t>
              </a:r>
              <a:endParaRPr lang="en-US" sz="1200" dirty="0"/>
            </a:p>
          </p:txBody>
        </p:sp>
        <p:sp>
          <p:nvSpPr>
            <p:cNvPr id="44" name="TextBox 43"/>
            <p:cNvSpPr txBox="1"/>
            <p:nvPr/>
          </p:nvSpPr>
          <p:spPr>
            <a:xfrm>
              <a:off x="7096049" y="4892012"/>
              <a:ext cx="943352" cy="432080"/>
            </a:xfrm>
            <a:prstGeom prst="rect">
              <a:avLst/>
            </a:prstGeom>
            <a:noFill/>
          </p:spPr>
          <p:txBody>
            <a:bodyPr wrap="none" rtlCol="0" anchor="ctr" anchorCtr="0">
              <a:noAutofit/>
            </a:bodyPr>
            <a:lstStyle/>
            <a:p>
              <a:r>
                <a:rPr lang="en-US" sz="1400" b="1" dirty="0" smtClean="0"/>
                <a:t>Internet </a:t>
              </a:r>
            </a:p>
          </p:txBody>
        </p:sp>
        <p:pic>
          <p:nvPicPr>
            <p:cNvPr id="45" name="Picture 37"/>
            <p:cNvPicPr>
              <a:picLocks noChangeArrowheads="1"/>
            </p:cNvPicPr>
            <p:nvPr/>
          </p:nvPicPr>
          <p:blipFill>
            <a:blip r:embed="rId4"/>
            <a:srcRect/>
            <a:stretch>
              <a:fillRect/>
            </a:stretch>
          </p:blipFill>
          <p:spPr bwMode="auto">
            <a:xfrm>
              <a:off x="5883217" y="4997144"/>
              <a:ext cx="972733" cy="451691"/>
            </a:xfrm>
            <a:prstGeom prst="rect">
              <a:avLst/>
            </a:prstGeom>
            <a:noFill/>
            <a:ln w="9525">
              <a:noFill/>
              <a:miter lim="800000"/>
              <a:headEnd/>
              <a:tailEnd/>
            </a:ln>
          </p:spPr>
        </p:pic>
        <p:sp>
          <p:nvSpPr>
            <p:cNvPr id="46" name="TextBox 45"/>
            <p:cNvSpPr txBox="1"/>
            <p:nvPr/>
          </p:nvSpPr>
          <p:spPr>
            <a:xfrm>
              <a:off x="6191052" y="5217481"/>
              <a:ext cx="435710" cy="258532"/>
            </a:xfrm>
            <a:prstGeom prst="rect">
              <a:avLst/>
            </a:prstGeom>
            <a:noFill/>
          </p:spPr>
          <p:txBody>
            <a:bodyPr wrap="none" rtlCol="0">
              <a:spAutoFit/>
            </a:bodyPr>
            <a:lstStyle/>
            <a:p>
              <a:r>
                <a:rPr lang="en-US" sz="1200" b="1" dirty="0" smtClean="0">
                  <a:solidFill>
                    <a:schemeClr val="bg1"/>
                  </a:solidFill>
                </a:rPr>
                <a:t>PE</a:t>
              </a:r>
              <a:endParaRPr lang="en-US" sz="1200" b="1" dirty="0">
                <a:solidFill>
                  <a:schemeClr val="bg1"/>
                </a:solidFill>
              </a:endParaRPr>
            </a:p>
          </p:txBody>
        </p:sp>
        <p:pic>
          <p:nvPicPr>
            <p:cNvPr id="47" name="Picture 37"/>
            <p:cNvPicPr>
              <a:picLocks noChangeArrowheads="1"/>
            </p:cNvPicPr>
            <p:nvPr/>
          </p:nvPicPr>
          <p:blipFill>
            <a:blip r:embed="rId4"/>
            <a:srcRect/>
            <a:stretch>
              <a:fillRect/>
            </a:stretch>
          </p:blipFill>
          <p:spPr bwMode="auto">
            <a:xfrm>
              <a:off x="2911380" y="4998821"/>
              <a:ext cx="972733" cy="451691"/>
            </a:xfrm>
            <a:prstGeom prst="rect">
              <a:avLst/>
            </a:prstGeom>
            <a:noFill/>
            <a:ln w="9525">
              <a:noFill/>
              <a:miter lim="800000"/>
              <a:headEnd/>
              <a:tailEnd/>
            </a:ln>
          </p:spPr>
        </p:pic>
        <p:sp>
          <p:nvSpPr>
            <p:cNvPr id="48" name="TextBox 47"/>
            <p:cNvSpPr txBox="1"/>
            <p:nvPr/>
          </p:nvSpPr>
          <p:spPr>
            <a:xfrm>
              <a:off x="3219214" y="5219159"/>
              <a:ext cx="424960"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9" name="TextBox 48"/>
            <p:cNvSpPr txBox="1"/>
            <p:nvPr/>
          </p:nvSpPr>
          <p:spPr>
            <a:xfrm>
              <a:off x="5288670" y="5315324"/>
              <a:ext cx="647285" cy="193574"/>
            </a:xfrm>
            <a:prstGeom prst="rect">
              <a:avLst/>
            </a:prstGeom>
            <a:noFill/>
          </p:spPr>
          <p:txBody>
            <a:bodyPr wrap="square" lIns="0" tIns="0" rIns="0" bIns="0" rtlCol="0" anchor="ctr" anchorCtr="0">
              <a:noAutofit/>
            </a:bodyPr>
            <a:lstStyle/>
            <a:p>
              <a:r>
                <a:rPr lang="en-US" sz="1050" dirty="0" smtClean="0"/>
                <a:t>S0/0/1</a:t>
              </a:r>
              <a:endParaRPr lang="en-US" sz="1050" dirty="0"/>
            </a:p>
          </p:txBody>
        </p:sp>
        <p:sp>
          <p:nvSpPr>
            <p:cNvPr id="50" name="TextBox 49"/>
            <p:cNvSpPr txBox="1"/>
            <p:nvPr/>
          </p:nvSpPr>
          <p:spPr>
            <a:xfrm>
              <a:off x="5314702" y="4625186"/>
              <a:ext cx="1446107" cy="226214"/>
            </a:xfrm>
            <a:prstGeom prst="rect">
              <a:avLst/>
            </a:prstGeom>
            <a:noFill/>
          </p:spPr>
          <p:txBody>
            <a:bodyPr wrap="square" lIns="0" tIns="0" rIns="0" bIns="0" rtlCol="0" anchor="ctr" anchorCtr="0">
              <a:noAutofit/>
            </a:bodyPr>
            <a:lstStyle/>
            <a:p>
              <a:r>
                <a:rPr lang="en-US" sz="1200" b="1" dirty="0" smtClean="0"/>
                <a:t>ISP</a:t>
              </a:r>
              <a:r>
                <a:rPr lang="en-US" sz="1200" dirty="0" smtClean="0"/>
                <a:t> </a:t>
              </a:r>
            </a:p>
            <a:p>
              <a:r>
                <a:rPr lang="en-US" sz="1200" dirty="0" smtClean="0"/>
                <a:t>AS 65020</a:t>
              </a:r>
              <a:endParaRPr lang="en-US" sz="1200" b="1" dirty="0"/>
            </a:p>
          </p:txBody>
        </p:sp>
        <p:sp>
          <p:nvSpPr>
            <p:cNvPr id="51" name="TextBox 50"/>
            <p:cNvSpPr txBox="1"/>
            <p:nvPr/>
          </p:nvSpPr>
          <p:spPr>
            <a:xfrm>
              <a:off x="3812499" y="5315324"/>
              <a:ext cx="647285" cy="193574"/>
            </a:xfrm>
            <a:prstGeom prst="rect">
              <a:avLst/>
            </a:prstGeom>
            <a:noFill/>
          </p:spPr>
          <p:txBody>
            <a:bodyPr wrap="square" lIns="0" tIns="0" rIns="0" bIns="0" rtlCol="0" anchor="ctr" anchorCtr="0">
              <a:noAutofit/>
            </a:bodyPr>
            <a:lstStyle/>
            <a:p>
              <a:r>
                <a:rPr lang="en-US" sz="1050" dirty="0" smtClean="0"/>
                <a:t>S0/0/0</a:t>
              </a:r>
              <a:endParaRPr lang="en-US" sz="1050" dirty="0"/>
            </a:p>
          </p:txBody>
        </p:sp>
        <p:sp>
          <p:nvSpPr>
            <p:cNvPr id="52" name="Right Arrow 51"/>
            <p:cNvSpPr/>
            <p:nvPr/>
          </p:nvSpPr>
          <p:spPr bwMode="auto">
            <a:xfrm flipH="1">
              <a:off x="4971713" y="3619500"/>
              <a:ext cx="2490320" cy="55207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1050" b="1" kern="0" dirty="0" smtClean="0">
                  <a:latin typeface="+mn-lt"/>
                </a:rPr>
                <a:t>Static Route(s)</a:t>
              </a:r>
              <a:endParaRPr kumimoji="0" lang="en-US" sz="1050" b="1" i="0" u="none" strike="noStrike" cap="none" normalizeH="0" baseline="0" dirty="0" smtClean="0">
                <a:ln>
                  <a:noFill/>
                </a:ln>
                <a:solidFill>
                  <a:schemeClr val="tx1"/>
                </a:solidFill>
                <a:effectLst/>
                <a:latin typeface="+mn-lt"/>
              </a:endParaRPr>
            </a:p>
          </p:txBody>
        </p:sp>
        <p:sp>
          <p:nvSpPr>
            <p:cNvPr id="53" name="Right Arrow 52"/>
            <p:cNvSpPr/>
            <p:nvPr/>
          </p:nvSpPr>
          <p:spPr bwMode="auto">
            <a:xfrm>
              <a:off x="2070813" y="3613521"/>
              <a:ext cx="2506673" cy="552079"/>
            </a:xfrm>
            <a:prstGeom prst="rightArrow">
              <a:avLst>
                <a:gd name="adj1" fmla="val 3709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1050" b="1" kern="0" dirty="0" smtClean="0">
                  <a:latin typeface="+mn-lt"/>
                </a:rPr>
                <a:t>Default Route</a:t>
              </a:r>
              <a:endParaRPr kumimoji="0" lang="en-US" sz="1050" b="1" i="0" u="none" strike="noStrike" cap="none" normalizeH="0" baseline="0" dirty="0" smtClean="0">
                <a:ln>
                  <a:noFill/>
                </a:ln>
                <a:solidFill>
                  <a:schemeClr val="tx1"/>
                </a:solidFill>
                <a:effectLst/>
                <a:latin typeface="+mn-lt"/>
              </a:endParaRPr>
            </a:p>
          </p:txBody>
        </p:sp>
        <p:sp>
          <p:nvSpPr>
            <p:cNvPr id="54" name="Left-Right Arrow 53"/>
            <p:cNvSpPr/>
            <p:nvPr/>
          </p:nvSpPr>
          <p:spPr bwMode="auto">
            <a:xfrm>
              <a:off x="3336882" y="5825985"/>
              <a:ext cx="3146822" cy="397014"/>
            </a:xfrm>
            <a:prstGeom prst="lef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pt-BR" sz="1050" b="1" kern="0" dirty="0" smtClean="0"/>
                <a:t>BGP</a:t>
              </a:r>
              <a:endParaRPr lang="en-US" sz="800" b="1" dirty="0" smtClean="0"/>
            </a:p>
          </p:txBody>
        </p:sp>
        <p:sp>
          <p:nvSpPr>
            <p:cNvPr id="55" name="TextBox 54"/>
            <p:cNvSpPr txBox="1"/>
            <p:nvPr/>
          </p:nvSpPr>
          <p:spPr>
            <a:xfrm>
              <a:off x="836518" y="3660111"/>
              <a:ext cx="943352" cy="432080"/>
            </a:xfrm>
            <a:prstGeom prst="rect">
              <a:avLst/>
            </a:prstGeom>
            <a:noFill/>
          </p:spPr>
          <p:txBody>
            <a:bodyPr wrap="none" rtlCol="0" anchor="ctr" anchorCtr="0">
              <a:noAutofit/>
            </a:bodyPr>
            <a:lstStyle/>
            <a:p>
              <a:r>
                <a:rPr lang="en-US" sz="1400" b="1" dirty="0" smtClean="0"/>
                <a:t>Option 1:</a:t>
              </a:r>
            </a:p>
          </p:txBody>
        </p:sp>
        <p:sp>
          <p:nvSpPr>
            <p:cNvPr id="56" name="TextBox 55"/>
            <p:cNvSpPr txBox="1"/>
            <p:nvPr/>
          </p:nvSpPr>
          <p:spPr>
            <a:xfrm>
              <a:off x="836517" y="5781007"/>
              <a:ext cx="943352" cy="432080"/>
            </a:xfrm>
            <a:prstGeom prst="rect">
              <a:avLst/>
            </a:prstGeom>
            <a:noFill/>
          </p:spPr>
          <p:txBody>
            <a:bodyPr wrap="none" rtlCol="0" anchor="ctr" anchorCtr="0">
              <a:noAutofit/>
            </a:bodyPr>
            <a:lstStyle/>
            <a:p>
              <a:r>
                <a:rPr lang="en-US" sz="1400" b="1" dirty="0" smtClean="0"/>
                <a:t>Option 2:</a:t>
              </a:r>
            </a:p>
          </p:txBody>
        </p:sp>
      </p:gr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to One ISP: Dual-Homed</a:t>
            </a:r>
            <a:endParaRPr lang="en-US" dirty="0"/>
          </a:p>
        </p:txBody>
      </p:sp>
      <p:sp>
        <p:nvSpPr>
          <p:cNvPr id="6" name="Content Placeholder 5"/>
          <p:cNvSpPr>
            <a:spLocks noGrp="1"/>
          </p:cNvSpPr>
          <p:nvPr>
            <p:ph idx="10"/>
          </p:nvPr>
        </p:nvSpPr>
        <p:spPr/>
        <p:txBody>
          <a:bodyPr>
            <a:normAutofit/>
          </a:bodyPr>
          <a:lstStyle/>
          <a:p>
            <a:r>
              <a:rPr lang="en-US" dirty="0" smtClean="0"/>
              <a:t>The figure displays two dual-homed options:</a:t>
            </a:r>
          </a:p>
          <a:p>
            <a:pPr lvl="1"/>
            <a:r>
              <a:rPr lang="en-US" b="1" dirty="0" smtClean="0"/>
              <a:t>Option 1</a:t>
            </a:r>
            <a:r>
              <a:rPr lang="en-US" dirty="0" smtClean="0"/>
              <a:t>: Both links can be connected to one customer router.</a:t>
            </a:r>
          </a:p>
          <a:p>
            <a:pPr lvl="1"/>
            <a:r>
              <a:rPr lang="en-US" b="1" dirty="0" smtClean="0"/>
              <a:t>Option 2</a:t>
            </a:r>
            <a:r>
              <a:rPr lang="en-US" dirty="0" smtClean="0"/>
              <a:t>: To enhance resiliency, the two links can terminate at separate routers in the customer’s network.</a:t>
            </a:r>
            <a:endParaRPr lang="en-US" dirty="0"/>
          </a:p>
        </p:txBody>
      </p:sp>
      <p:sp>
        <p:nvSpPr>
          <p:cNvPr id="38" name="Rectangle 37"/>
          <p:cNvSpPr/>
          <p:nvPr/>
        </p:nvSpPr>
        <p:spPr bwMode="auto">
          <a:xfrm>
            <a:off x="685801" y="3009900"/>
            <a:ext cx="7707313" cy="1295400"/>
          </a:xfrm>
          <a:prstGeom prst="rect">
            <a:avLst/>
          </a:prstGeom>
          <a:solidFill>
            <a:schemeClr val="accent1">
              <a:alpha val="2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9" name="Rounded Rectangle 38"/>
          <p:cNvSpPr/>
          <p:nvPr/>
        </p:nvSpPr>
        <p:spPr bwMode="auto">
          <a:xfrm>
            <a:off x="2729729" y="3095625"/>
            <a:ext cx="1385071" cy="1025524"/>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0" name="Rounded Rectangle 39"/>
          <p:cNvSpPr/>
          <p:nvPr/>
        </p:nvSpPr>
        <p:spPr bwMode="auto">
          <a:xfrm>
            <a:off x="5613400" y="3095625"/>
            <a:ext cx="1204186" cy="1025524"/>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1" name="Freeform 9"/>
          <p:cNvSpPr>
            <a:spLocks/>
          </p:cNvSpPr>
          <p:nvPr/>
        </p:nvSpPr>
        <p:spPr bwMode="auto">
          <a:xfrm>
            <a:off x="3747003" y="3759995"/>
            <a:ext cx="2154011" cy="887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42" name="Picture 88"/>
          <p:cNvPicPr>
            <a:picLocks noChangeAspect="1" noChangeArrowheads="1"/>
          </p:cNvPicPr>
          <p:nvPr/>
        </p:nvPicPr>
        <p:blipFill>
          <a:blip r:embed="rId3"/>
          <a:srcRect/>
          <a:stretch>
            <a:fillRect/>
          </a:stretch>
        </p:blipFill>
        <p:spPr bwMode="auto">
          <a:xfrm>
            <a:off x="6712828" y="3113497"/>
            <a:ext cx="1637705" cy="1054838"/>
          </a:xfrm>
          <a:prstGeom prst="rect">
            <a:avLst/>
          </a:prstGeom>
          <a:noFill/>
          <a:ln w="9525" algn="ctr">
            <a:noFill/>
            <a:miter lim="800000"/>
            <a:headEnd/>
            <a:tailEnd/>
          </a:ln>
        </p:spPr>
      </p:pic>
      <p:sp>
        <p:nvSpPr>
          <p:cNvPr id="43" name="TextBox 42"/>
          <p:cNvSpPr txBox="1"/>
          <p:nvPr/>
        </p:nvSpPr>
        <p:spPr>
          <a:xfrm>
            <a:off x="2591522" y="3132936"/>
            <a:ext cx="1703274" cy="251614"/>
          </a:xfrm>
          <a:prstGeom prst="rect">
            <a:avLst/>
          </a:prstGeom>
          <a:noFill/>
        </p:spPr>
        <p:txBody>
          <a:bodyPr wrap="square" lIns="0" tIns="0" rIns="0" bIns="0" rtlCol="0" anchor="ctr" anchorCtr="0">
            <a:noAutofit/>
          </a:bodyPr>
          <a:lstStyle/>
          <a:p>
            <a:r>
              <a:rPr lang="en-US" sz="1200" b="1" dirty="0" smtClean="0"/>
              <a:t>Company A</a:t>
            </a:r>
          </a:p>
        </p:txBody>
      </p:sp>
      <p:sp>
        <p:nvSpPr>
          <p:cNvPr id="44" name="TextBox 43"/>
          <p:cNvSpPr txBox="1"/>
          <p:nvPr/>
        </p:nvSpPr>
        <p:spPr>
          <a:xfrm>
            <a:off x="7096049" y="3399762"/>
            <a:ext cx="943352" cy="432080"/>
          </a:xfrm>
          <a:prstGeom prst="rect">
            <a:avLst/>
          </a:prstGeom>
          <a:noFill/>
        </p:spPr>
        <p:txBody>
          <a:bodyPr wrap="none" rtlCol="0" anchor="ctr" anchorCtr="0">
            <a:noAutofit/>
          </a:bodyPr>
          <a:lstStyle/>
          <a:p>
            <a:r>
              <a:rPr lang="en-US" sz="1400" b="1" dirty="0" smtClean="0"/>
              <a:t>Internet </a:t>
            </a:r>
          </a:p>
        </p:txBody>
      </p:sp>
      <p:sp>
        <p:nvSpPr>
          <p:cNvPr id="50" name="TextBox 49"/>
          <p:cNvSpPr txBox="1"/>
          <p:nvPr/>
        </p:nvSpPr>
        <p:spPr>
          <a:xfrm>
            <a:off x="5606802" y="3132936"/>
            <a:ext cx="1446107" cy="226214"/>
          </a:xfrm>
          <a:prstGeom prst="rect">
            <a:avLst/>
          </a:prstGeom>
          <a:noFill/>
        </p:spPr>
        <p:txBody>
          <a:bodyPr wrap="square" lIns="0" tIns="0" rIns="0" bIns="0" rtlCol="0" anchor="ctr" anchorCtr="0">
            <a:noAutofit/>
          </a:bodyPr>
          <a:lstStyle/>
          <a:p>
            <a:r>
              <a:rPr lang="en-US" sz="1200" b="1" dirty="0" smtClean="0"/>
              <a:t>ISP</a:t>
            </a:r>
            <a:r>
              <a:rPr lang="en-US" sz="1200" dirty="0" smtClean="0"/>
              <a:t> </a:t>
            </a:r>
          </a:p>
        </p:txBody>
      </p:sp>
      <p:sp>
        <p:nvSpPr>
          <p:cNvPr id="55" name="TextBox 54"/>
          <p:cNvSpPr txBox="1"/>
          <p:nvPr/>
        </p:nvSpPr>
        <p:spPr>
          <a:xfrm>
            <a:off x="836518" y="3126711"/>
            <a:ext cx="943352" cy="432080"/>
          </a:xfrm>
          <a:prstGeom prst="rect">
            <a:avLst/>
          </a:prstGeom>
          <a:noFill/>
        </p:spPr>
        <p:txBody>
          <a:bodyPr wrap="none" rtlCol="0" anchor="ctr" anchorCtr="0">
            <a:noAutofit/>
          </a:bodyPr>
          <a:lstStyle/>
          <a:p>
            <a:r>
              <a:rPr lang="en-US" sz="1400" b="1" dirty="0" smtClean="0"/>
              <a:t>Option 1:</a:t>
            </a:r>
          </a:p>
        </p:txBody>
      </p:sp>
      <p:sp>
        <p:nvSpPr>
          <p:cNvPr id="78" name="Freeform 9"/>
          <p:cNvSpPr>
            <a:spLocks/>
          </p:cNvSpPr>
          <p:nvPr/>
        </p:nvSpPr>
        <p:spPr bwMode="auto">
          <a:xfrm>
            <a:off x="3770022" y="3609973"/>
            <a:ext cx="2154011" cy="887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45" name="Picture 37"/>
          <p:cNvPicPr>
            <a:picLocks noChangeArrowheads="1"/>
          </p:cNvPicPr>
          <p:nvPr/>
        </p:nvPicPr>
        <p:blipFill>
          <a:blip r:embed="rId4"/>
          <a:srcRect/>
          <a:stretch>
            <a:fillRect/>
          </a:stretch>
        </p:blipFill>
        <p:spPr bwMode="auto">
          <a:xfrm>
            <a:off x="5883217" y="3504894"/>
            <a:ext cx="972733" cy="451691"/>
          </a:xfrm>
          <a:prstGeom prst="rect">
            <a:avLst/>
          </a:prstGeom>
          <a:noFill/>
          <a:ln w="9525">
            <a:noFill/>
            <a:miter lim="800000"/>
            <a:headEnd/>
            <a:tailEnd/>
          </a:ln>
        </p:spPr>
      </p:pic>
      <p:sp>
        <p:nvSpPr>
          <p:cNvPr id="46" name="TextBox 45"/>
          <p:cNvSpPr txBox="1"/>
          <p:nvPr/>
        </p:nvSpPr>
        <p:spPr>
          <a:xfrm>
            <a:off x="6191052" y="3725231"/>
            <a:ext cx="435710" cy="258532"/>
          </a:xfrm>
          <a:prstGeom prst="rect">
            <a:avLst/>
          </a:prstGeom>
          <a:noFill/>
        </p:spPr>
        <p:txBody>
          <a:bodyPr wrap="none" rtlCol="0">
            <a:spAutoFit/>
          </a:bodyPr>
          <a:lstStyle/>
          <a:p>
            <a:r>
              <a:rPr lang="en-US" sz="1200" b="1" dirty="0" smtClean="0">
                <a:solidFill>
                  <a:schemeClr val="bg1"/>
                </a:solidFill>
              </a:rPr>
              <a:t>PE</a:t>
            </a:r>
            <a:endParaRPr lang="en-US" sz="1200" b="1" dirty="0">
              <a:solidFill>
                <a:schemeClr val="bg1"/>
              </a:solidFill>
            </a:endParaRPr>
          </a:p>
        </p:txBody>
      </p:sp>
      <p:pic>
        <p:nvPicPr>
          <p:cNvPr id="47" name="Picture 37"/>
          <p:cNvPicPr>
            <a:picLocks noChangeArrowheads="1"/>
          </p:cNvPicPr>
          <p:nvPr/>
        </p:nvPicPr>
        <p:blipFill>
          <a:blip r:embed="rId4"/>
          <a:srcRect/>
          <a:stretch>
            <a:fillRect/>
          </a:stretch>
        </p:blipFill>
        <p:spPr bwMode="auto">
          <a:xfrm>
            <a:off x="2911380" y="3506571"/>
            <a:ext cx="972733" cy="451691"/>
          </a:xfrm>
          <a:prstGeom prst="rect">
            <a:avLst/>
          </a:prstGeom>
          <a:noFill/>
          <a:ln w="9525">
            <a:noFill/>
            <a:miter lim="800000"/>
            <a:headEnd/>
            <a:tailEnd/>
          </a:ln>
        </p:spPr>
      </p:pic>
      <p:sp>
        <p:nvSpPr>
          <p:cNvPr id="48" name="TextBox 47"/>
          <p:cNvSpPr txBox="1"/>
          <p:nvPr/>
        </p:nvSpPr>
        <p:spPr>
          <a:xfrm>
            <a:off x="3219214" y="3726909"/>
            <a:ext cx="424960"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79" name="Rectangle 78"/>
          <p:cNvSpPr/>
          <p:nvPr/>
        </p:nvSpPr>
        <p:spPr bwMode="auto">
          <a:xfrm>
            <a:off x="685801" y="4584700"/>
            <a:ext cx="7707313" cy="1803400"/>
          </a:xfrm>
          <a:prstGeom prst="rect">
            <a:avLst/>
          </a:prstGeom>
          <a:solidFill>
            <a:schemeClr val="accent6">
              <a:alpha val="2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0" name="Rounded Rectangle 79"/>
          <p:cNvSpPr/>
          <p:nvPr/>
        </p:nvSpPr>
        <p:spPr bwMode="auto">
          <a:xfrm>
            <a:off x="2729729" y="4670424"/>
            <a:ext cx="1385071" cy="1603375"/>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1" name="Rounded Rectangle 80"/>
          <p:cNvSpPr/>
          <p:nvPr/>
        </p:nvSpPr>
        <p:spPr bwMode="auto">
          <a:xfrm>
            <a:off x="5613400" y="4670425"/>
            <a:ext cx="1204186" cy="1025524"/>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2" name="Freeform 9"/>
          <p:cNvSpPr>
            <a:spLocks/>
          </p:cNvSpPr>
          <p:nvPr/>
        </p:nvSpPr>
        <p:spPr bwMode="auto">
          <a:xfrm rot="20408185">
            <a:off x="3797804" y="5652295"/>
            <a:ext cx="2154011" cy="887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83" name="Picture 88"/>
          <p:cNvPicPr>
            <a:picLocks noChangeAspect="1" noChangeArrowheads="1"/>
          </p:cNvPicPr>
          <p:nvPr/>
        </p:nvPicPr>
        <p:blipFill>
          <a:blip r:embed="rId3"/>
          <a:srcRect/>
          <a:stretch>
            <a:fillRect/>
          </a:stretch>
        </p:blipFill>
        <p:spPr bwMode="auto">
          <a:xfrm>
            <a:off x="6712828" y="4688297"/>
            <a:ext cx="1637705" cy="1054838"/>
          </a:xfrm>
          <a:prstGeom prst="rect">
            <a:avLst/>
          </a:prstGeom>
          <a:noFill/>
          <a:ln w="9525" algn="ctr">
            <a:noFill/>
            <a:miter lim="800000"/>
            <a:headEnd/>
            <a:tailEnd/>
          </a:ln>
        </p:spPr>
      </p:pic>
      <p:sp>
        <p:nvSpPr>
          <p:cNvPr id="84" name="TextBox 83"/>
          <p:cNvSpPr txBox="1"/>
          <p:nvPr/>
        </p:nvSpPr>
        <p:spPr>
          <a:xfrm>
            <a:off x="2591522" y="4707736"/>
            <a:ext cx="1703274" cy="251614"/>
          </a:xfrm>
          <a:prstGeom prst="rect">
            <a:avLst/>
          </a:prstGeom>
          <a:noFill/>
        </p:spPr>
        <p:txBody>
          <a:bodyPr wrap="square" lIns="0" tIns="0" rIns="0" bIns="0" rtlCol="0" anchor="ctr" anchorCtr="0">
            <a:noAutofit/>
          </a:bodyPr>
          <a:lstStyle/>
          <a:p>
            <a:r>
              <a:rPr lang="en-US" sz="1200" b="1" dirty="0" smtClean="0"/>
              <a:t>Company A</a:t>
            </a:r>
          </a:p>
        </p:txBody>
      </p:sp>
      <p:sp>
        <p:nvSpPr>
          <p:cNvPr id="85" name="TextBox 84"/>
          <p:cNvSpPr txBox="1"/>
          <p:nvPr/>
        </p:nvSpPr>
        <p:spPr>
          <a:xfrm>
            <a:off x="7096049" y="4974562"/>
            <a:ext cx="943352" cy="432080"/>
          </a:xfrm>
          <a:prstGeom prst="rect">
            <a:avLst/>
          </a:prstGeom>
          <a:noFill/>
        </p:spPr>
        <p:txBody>
          <a:bodyPr wrap="none" rtlCol="0" anchor="ctr" anchorCtr="0">
            <a:noAutofit/>
          </a:bodyPr>
          <a:lstStyle/>
          <a:p>
            <a:r>
              <a:rPr lang="en-US" sz="1400" b="1" dirty="0" smtClean="0"/>
              <a:t>Internet </a:t>
            </a:r>
          </a:p>
        </p:txBody>
      </p:sp>
      <p:sp>
        <p:nvSpPr>
          <p:cNvPr id="86" name="TextBox 85"/>
          <p:cNvSpPr txBox="1"/>
          <p:nvPr/>
        </p:nvSpPr>
        <p:spPr>
          <a:xfrm>
            <a:off x="5606802" y="4707736"/>
            <a:ext cx="1446107" cy="226214"/>
          </a:xfrm>
          <a:prstGeom prst="rect">
            <a:avLst/>
          </a:prstGeom>
          <a:noFill/>
        </p:spPr>
        <p:txBody>
          <a:bodyPr wrap="square" lIns="0" tIns="0" rIns="0" bIns="0" rtlCol="0" anchor="ctr" anchorCtr="0">
            <a:noAutofit/>
          </a:bodyPr>
          <a:lstStyle/>
          <a:p>
            <a:r>
              <a:rPr lang="en-US" sz="1200" b="1" dirty="0" smtClean="0"/>
              <a:t>ISP</a:t>
            </a:r>
            <a:r>
              <a:rPr lang="en-US" sz="1200" dirty="0" smtClean="0"/>
              <a:t> </a:t>
            </a:r>
          </a:p>
        </p:txBody>
      </p:sp>
      <p:sp>
        <p:nvSpPr>
          <p:cNvPr id="87" name="TextBox 86"/>
          <p:cNvSpPr txBox="1"/>
          <p:nvPr/>
        </p:nvSpPr>
        <p:spPr>
          <a:xfrm>
            <a:off x="836518" y="4701511"/>
            <a:ext cx="943352" cy="432080"/>
          </a:xfrm>
          <a:prstGeom prst="rect">
            <a:avLst/>
          </a:prstGeom>
          <a:noFill/>
        </p:spPr>
        <p:txBody>
          <a:bodyPr wrap="none" rtlCol="0" anchor="ctr" anchorCtr="0">
            <a:noAutofit/>
          </a:bodyPr>
          <a:lstStyle/>
          <a:p>
            <a:r>
              <a:rPr lang="en-US" sz="1400" b="1" dirty="0" smtClean="0"/>
              <a:t>Option 2:</a:t>
            </a:r>
          </a:p>
        </p:txBody>
      </p:sp>
      <p:sp>
        <p:nvSpPr>
          <p:cNvPr id="88" name="Freeform 9"/>
          <p:cNvSpPr>
            <a:spLocks/>
          </p:cNvSpPr>
          <p:nvPr/>
        </p:nvSpPr>
        <p:spPr bwMode="auto">
          <a:xfrm>
            <a:off x="3770022" y="5184773"/>
            <a:ext cx="2154011" cy="887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89" name="Picture 37"/>
          <p:cNvPicPr>
            <a:picLocks noChangeArrowheads="1"/>
          </p:cNvPicPr>
          <p:nvPr/>
        </p:nvPicPr>
        <p:blipFill>
          <a:blip r:embed="rId4"/>
          <a:srcRect/>
          <a:stretch>
            <a:fillRect/>
          </a:stretch>
        </p:blipFill>
        <p:spPr bwMode="auto">
          <a:xfrm>
            <a:off x="5883217" y="5079694"/>
            <a:ext cx="972733" cy="451691"/>
          </a:xfrm>
          <a:prstGeom prst="rect">
            <a:avLst/>
          </a:prstGeom>
          <a:noFill/>
          <a:ln w="9525">
            <a:noFill/>
            <a:miter lim="800000"/>
            <a:headEnd/>
            <a:tailEnd/>
          </a:ln>
        </p:spPr>
      </p:pic>
      <p:sp>
        <p:nvSpPr>
          <p:cNvPr id="90" name="TextBox 89"/>
          <p:cNvSpPr txBox="1"/>
          <p:nvPr/>
        </p:nvSpPr>
        <p:spPr>
          <a:xfrm>
            <a:off x="6191052" y="5300031"/>
            <a:ext cx="435710" cy="258532"/>
          </a:xfrm>
          <a:prstGeom prst="rect">
            <a:avLst/>
          </a:prstGeom>
          <a:noFill/>
        </p:spPr>
        <p:txBody>
          <a:bodyPr wrap="none" rtlCol="0">
            <a:spAutoFit/>
          </a:bodyPr>
          <a:lstStyle/>
          <a:p>
            <a:r>
              <a:rPr lang="en-US" sz="1200" b="1" dirty="0" smtClean="0">
                <a:solidFill>
                  <a:schemeClr val="bg1"/>
                </a:solidFill>
              </a:rPr>
              <a:t>PE</a:t>
            </a:r>
            <a:endParaRPr lang="en-US" sz="1200" b="1" dirty="0">
              <a:solidFill>
                <a:schemeClr val="bg1"/>
              </a:solidFill>
            </a:endParaRPr>
          </a:p>
        </p:txBody>
      </p:sp>
      <p:pic>
        <p:nvPicPr>
          <p:cNvPr id="91" name="Picture 37"/>
          <p:cNvPicPr>
            <a:picLocks noChangeArrowheads="1"/>
          </p:cNvPicPr>
          <p:nvPr/>
        </p:nvPicPr>
        <p:blipFill>
          <a:blip r:embed="rId4"/>
          <a:srcRect/>
          <a:stretch>
            <a:fillRect/>
          </a:stretch>
        </p:blipFill>
        <p:spPr bwMode="auto">
          <a:xfrm>
            <a:off x="2911380" y="5081371"/>
            <a:ext cx="972733" cy="451691"/>
          </a:xfrm>
          <a:prstGeom prst="rect">
            <a:avLst/>
          </a:prstGeom>
          <a:noFill/>
          <a:ln w="9525">
            <a:noFill/>
            <a:miter lim="800000"/>
            <a:headEnd/>
            <a:tailEnd/>
          </a:ln>
        </p:spPr>
      </p:pic>
      <p:sp>
        <p:nvSpPr>
          <p:cNvPr id="92" name="TextBox 91"/>
          <p:cNvSpPr txBox="1"/>
          <p:nvPr/>
        </p:nvSpPr>
        <p:spPr>
          <a:xfrm>
            <a:off x="3219214" y="5301709"/>
            <a:ext cx="424960"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93" name="Picture 37"/>
          <p:cNvPicPr>
            <a:picLocks noChangeArrowheads="1"/>
          </p:cNvPicPr>
          <p:nvPr/>
        </p:nvPicPr>
        <p:blipFill>
          <a:blip r:embed="rId4"/>
          <a:srcRect/>
          <a:stretch>
            <a:fillRect/>
          </a:stretch>
        </p:blipFill>
        <p:spPr bwMode="auto">
          <a:xfrm>
            <a:off x="2924080" y="5716371"/>
            <a:ext cx="972733" cy="451691"/>
          </a:xfrm>
          <a:prstGeom prst="rect">
            <a:avLst/>
          </a:prstGeom>
          <a:noFill/>
          <a:ln w="9525">
            <a:noFill/>
            <a:miter lim="800000"/>
            <a:headEnd/>
            <a:tailEnd/>
          </a:ln>
        </p:spPr>
      </p:pic>
      <p:sp>
        <p:nvSpPr>
          <p:cNvPr id="94" name="TextBox 93"/>
          <p:cNvSpPr txBox="1"/>
          <p:nvPr/>
        </p:nvSpPr>
        <p:spPr>
          <a:xfrm>
            <a:off x="3231914" y="593670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to One ISP: Dual-Homed</a:t>
            </a:r>
            <a:endParaRPr lang="en-US" dirty="0"/>
          </a:p>
        </p:txBody>
      </p:sp>
      <p:sp>
        <p:nvSpPr>
          <p:cNvPr id="6" name="Content Placeholder 5"/>
          <p:cNvSpPr>
            <a:spLocks noGrp="1"/>
          </p:cNvSpPr>
          <p:nvPr>
            <p:ph idx="10"/>
          </p:nvPr>
        </p:nvSpPr>
        <p:spPr/>
        <p:txBody>
          <a:bodyPr>
            <a:normAutofit/>
          </a:bodyPr>
          <a:lstStyle/>
          <a:p>
            <a:r>
              <a:rPr lang="en-US" dirty="0" smtClean="0"/>
              <a:t>Routing deployment options include:</a:t>
            </a:r>
          </a:p>
          <a:p>
            <a:pPr lvl="1"/>
            <a:r>
              <a:rPr lang="en-US" dirty="0" smtClean="0"/>
              <a:t>Primary and backup link functionality in case the primary link fails.</a:t>
            </a:r>
          </a:p>
          <a:p>
            <a:pPr lvl="1"/>
            <a:r>
              <a:rPr lang="en-US" dirty="0" smtClean="0"/>
              <a:t>Load sharing using Cisco Express Forwarding (CEF).</a:t>
            </a:r>
          </a:p>
          <a:p>
            <a:r>
              <a:rPr lang="en-US" dirty="0" smtClean="0"/>
              <a:t>Regardless, routing can be either static or dynamic (BGP).</a:t>
            </a:r>
            <a:endParaRPr lang="en-US" dirty="0"/>
          </a:p>
        </p:txBody>
      </p:sp>
      <p:sp>
        <p:nvSpPr>
          <p:cNvPr id="38" name="Rectangle 37"/>
          <p:cNvSpPr/>
          <p:nvPr/>
        </p:nvSpPr>
        <p:spPr bwMode="auto">
          <a:xfrm>
            <a:off x="685801" y="3009900"/>
            <a:ext cx="7707313" cy="1295400"/>
          </a:xfrm>
          <a:prstGeom prst="rect">
            <a:avLst/>
          </a:prstGeom>
          <a:solidFill>
            <a:schemeClr val="accent1">
              <a:alpha val="2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9" name="Rounded Rectangle 38"/>
          <p:cNvSpPr/>
          <p:nvPr/>
        </p:nvSpPr>
        <p:spPr bwMode="auto">
          <a:xfrm>
            <a:off x="2729729" y="3095625"/>
            <a:ext cx="1385071" cy="1025524"/>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0" name="Rounded Rectangle 39"/>
          <p:cNvSpPr/>
          <p:nvPr/>
        </p:nvSpPr>
        <p:spPr bwMode="auto">
          <a:xfrm>
            <a:off x="5613400" y="3095625"/>
            <a:ext cx="1204186" cy="1025524"/>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1" name="Freeform 9"/>
          <p:cNvSpPr>
            <a:spLocks/>
          </p:cNvSpPr>
          <p:nvPr/>
        </p:nvSpPr>
        <p:spPr bwMode="auto">
          <a:xfrm>
            <a:off x="3747003" y="3759995"/>
            <a:ext cx="2154011" cy="887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42" name="Picture 88"/>
          <p:cNvPicPr>
            <a:picLocks noChangeAspect="1" noChangeArrowheads="1"/>
          </p:cNvPicPr>
          <p:nvPr/>
        </p:nvPicPr>
        <p:blipFill>
          <a:blip r:embed="rId3"/>
          <a:srcRect/>
          <a:stretch>
            <a:fillRect/>
          </a:stretch>
        </p:blipFill>
        <p:spPr bwMode="auto">
          <a:xfrm>
            <a:off x="6712828" y="3113497"/>
            <a:ext cx="1637705" cy="1054838"/>
          </a:xfrm>
          <a:prstGeom prst="rect">
            <a:avLst/>
          </a:prstGeom>
          <a:noFill/>
          <a:ln w="9525" algn="ctr">
            <a:noFill/>
            <a:miter lim="800000"/>
            <a:headEnd/>
            <a:tailEnd/>
          </a:ln>
        </p:spPr>
      </p:pic>
      <p:sp>
        <p:nvSpPr>
          <p:cNvPr id="43" name="TextBox 42"/>
          <p:cNvSpPr txBox="1"/>
          <p:nvPr/>
        </p:nvSpPr>
        <p:spPr>
          <a:xfrm>
            <a:off x="2591522" y="3132936"/>
            <a:ext cx="1703274" cy="251614"/>
          </a:xfrm>
          <a:prstGeom prst="rect">
            <a:avLst/>
          </a:prstGeom>
          <a:noFill/>
        </p:spPr>
        <p:txBody>
          <a:bodyPr wrap="square" lIns="0" tIns="0" rIns="0" bIns="0" rtlCol="0" anchor="ctr" anchorCtr="0">
            <a:noAutofit/>
          </a:bodyPr>
          <a:lstStyle/>
          <a:p>
            <a:r>
              <a:rPr lang="en-US" sz="1200" b="1" dirty="0" smtClean="0"/>
              <a:t>Company A</a:t>
            </a:r>
          </a:p>
        </p:txBody>
      </p:sp>
      <p:sp>
        <p:nvSpPr>
          <p:cNvPr id="44" name="TextBox 43"/>
          <p:cNvSpPr txBox="1"/>
          <p:nvPr/>
        </p:nvSpPr>
        <p:spPr>
          <a:xfrm>
            <a:off x="7096049" y="3399762"/>
            <a:ext cx="943352" cy="432080"/>
          </a:xfrm>
          <a:prstGeom prst="rect">
            <a:avLst/>
          </a:prstGeom>
          <a:noFill/>
        </p:spPr>
        <p:txBody>
          <a:bodyPr wrap="none" rtlCol="0" anchor="ctr" anchorCtr="0">
            <a:noAutofit/>
          </a:bodyPr>
          <a:lstStyle/>
          <a:p>
            <a:r>
              <a:rPr lang="en-US" sz="1400" b="1" dirty="0" smtClean="0"/>
              <a:t>Internet </a:t>
            </a:r>
          </a:p>
        </p:txBody>
      </p:sp>
      <p:sp>
        <p:nvSpPr>
          <p:cNvPr id="50" name="TextBox 49"/>
          <p:cNvSpPr txBox="1"/>
          <p:nvPr/>
        </p:nvSpPr>
        <p:spPr>
          <a:xfrm>
            <a:off x="5606802" y="3132936"/>
            <a:ext cx="1446107" cy="226214"/>
          </a:xfrm>
          <a:prstGeom prst="rect">
            <a:avLst/>
          </a:prstGeom>
          <a:noFill/>
        </p:spPr>
        <p:txBody>
          <a:bodyPr wrap="square" lIns="0" tIns="0" rIns="0" bIns="0" rtlCol="0" anchor="ctr" anchorCtr="0">
            <a:noAutofit/>
          </a:bodyPr>
          <a:lstStyle/>
          <a:p>
            <a:r>
              <a:rPr lang="en-US" sz="1200" b="1" dirty="0" smtClean="0"/>
              <a:t>ISP</a:t>
            </a:r>
            <a:r>
              <a:rPr lang="en-US" sz="1200" dirty="0" smtClean="0"/>
              <a:t> </a:t>
            </a:r>
          </a:p>
        </p:txBody>
      </p:sp>
      <p:sp>
        <p:nvSpPr>
          <p:cNvPr id="55" name="TextBox 54"/>
          <p:cNvSpPr txBox="1"/>
          <p:nvPr/>
        </p:nvSpPr>
        <p:spPr>
          <a:xfrm>
            <a:off x="836518" y="3126711"/>
            <a:ext cx="943352" cy="432080"/>
          </a:xfrm>
          <a:prstGeom prst="rect">
            <a:avLst/>
          </a:prstGeom>
          <a:noFill/>
        </p:spPr>
        <p:txBody>
          <a:bodyPr wrap="none" rtlCol="0" anchor="ctr" anchorCtr="0">
            <a:noAutofit/>
          </a:bodyPr>
          <a:lstStyle/>
          <a:p>
            <a:r>
              <a:rPr lang="en-US" sz="1400" b="1" dirty="0" smtClean="0"/>
              <a:t>Option 1:</a:t>
            </a:r>
          </a:p>
        </p:txBody>
      </p:sp>
      <p:sp>
        <p:nvSpPr>
          <p:cNvPr id="78" name="Freeform 9"/>
          <p:cNvSpPr>
            <a:spLocks/>
          </p:cNvSpPr>
          <p:nvPr/>
        </p:nvSpPr>
        <p:spPr bwMode="auto">
          <a:xfrm>
            <a:off x="3770022" y="3609973"/>
            <a:ext cx="2154011" cy="887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45" name="Picture 37"/>
          <p:cNvPicPr>
            <a:picLocks noChangeArrowheads="1"/>
          </p:cNvPicPr>
          <p:nvPr/>
        </p:nvPicPr>
        <p:blipFill>
          <a:blip r:embed="rId4"/>
          <a:srcRect/>
          <a:stretch>
            <a:fillRect/>
          </a:stretch>
        </p:blipFill>
        <p:spPr bwMode="auto">
          <a:xfrm>
            <a:off x="5883217" y="3504894"/>
            <a:ext cx="972733" cy="451691"/>
          </a:xfrm>
          <a:prstGeom prst="rect">
            <a:avLst/>
          </a:prstGeom>
          <a:noFill/>
          <a:ln w="9525">
            <a:noFill/>
            <a:miter lim="800000"/>
            <a:headEnd/>
            <a:tailEnd/>
          </a:ln>
        </p:spPr>
      </p:pic>
      <p:sp>
        <p:nvSpPr>
          <p:cNvPr id="46" name="TextBox 45"/>
          <p:cNvSpPr txBox="1"/>
          <p:nvPr/>
        </p:nvSpPr>
        <p:spPr>
          <a:xfrm>
            <a:off x="6191052" y="3725231"/>
            <a:ext cx="435710" cy="258532"/>
          </a:xfrm>
          <a:prstGeom prst="rect">
            <a:avLst/>
          </a:prstGeom>
          <a:noFill/>
        </p:spPr>
        <p:txBody>
          <a:bodyPr wrap="none" rtlCol="0">
            <a:spAutoFit/>
          </a:bodyPr>
          <a:lstStyle/>
          <a:p>
            <a:r>
              <a:rPr lang="en-US" sz="1200" b="1" dirty="0" smtClean="0">
                <a:solidFill>
                  <a:schemeClr val="bg1"/>
                </a:solidFill>
              </a:rPr>
              <a:t>PE</a:t>
            </a:r>
            <a:endParaRPr lang="en-US" sz="1200" b="1" dirty="0">
              <a:solidFill>
                <a:schemeClr val="bg1"/>
              </a:solidFill>
            </a:endParaRPr>
          </a:p>
        </p:txBody>
      </p:sp>
      <p:pic>
        <p:nvPicPr>
          <p:cNvPr id="47" name="Picture 37"/>
          <p:cNvPicPr>
            <a:picLocks noChangeArrowheads="1"/>
          </p:cNvPicPr>
          <p:nvPr/>
        </p:nvPicPr>
        <p:blipFill>
          <a:blip r:embed="rId4"/>
          <a:srcRect/>
          <a:stretch>
            <a:fillRect/>
          </a:stretch>
        </p:blipFill>
        <p:spPr bwMode="auto">
          <a:xfrm>
            <a:off x="2911380" y="3506571"/>
            <a:ext cx="972733" cy="451691"/>
          </a:xfrm>
          <a:prstGeom prst="rect">
            <a:avLst/>
          </a:prstGeom>
          <a:noFill/>
          <a:ln w="9525">
            <a:noFill/>
            <a:miter lim="800000"/>
            <a:headEnd/>
            <a:tailEnd/>
          </a:ln>
        </p:spPr>
      </p:pic>
      <p:sp>
        <p:nvSpPr>
          <p:cNvPr id="48" name="TextBox 47"/>
          <p:cNvSpPr txBox="1"/>
          <p:nvPr/>
        </p:nvSpPr>
        <p:spPr>
          <a:xfrm>
            <a:off x="3219214" y="3726909"/>
            <a:ext cx="424960"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79" name="Rectangle 78"/>
          <p:cNvSpPr/>
          <p:nvPr/>
        </p:nvSpPr>
        <p:spPr bwMode="auto">
          <a:xfrm>
            <a:off x="685801" y="4584700"/>
            <a:ext cx="7707313" cy="1803400"/>
          </a:xfrm>
          <a:prstGeom prst="rect">
            <a:avLst/>
          </a:prstGeom>
          <a:solidFill>
            <a:schemeClr val="accent6">
              <a:alpha val="2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0" name="Rounded Rectangle 79"/>
          <p:cNvSpPr/>
          <p:nvPr/>
        </p:nvSpPr>
        <p:spPr bwMode="auto">
          <a:xfrm>
            <a:off x="2729729" y="4670424"/>
            <a:ext cx="1385071" cy="1603375"/>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1" name="Rounded Rectangle 80"/>
          <p:cNvSpPr/>
          <p:nvPr/>
        </p:nvSpPr>
        <p:spPr bwMode="auto">
          <a:xfrm>
            <a:off x="5613400" y="4670425"/>
            <a:ext cx="1204186" cy="1025524"/>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2" name="Freeform 9"/>
          <p:cNvSpPr>
            <a:spLocks/>
          </p:cNvSpPr>
          <p:nvPr/>
        </p:nvSpPr>
        <p:spPr bwMode="auto">
          <a:xfrm rot="20408185">
            <a:off x="3797804" y="5652295"/>
            <a:ext cx="2154011" cy="887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83" name="Picture 88"/>
          <p:cNvPicPr>
            <a:picLocks noChangeAspect="1" noChangeArrowheads="1"/>
          </p:cNvPicPr>
          <p:nvPr/>
        </p:nvPicPr>
        <p:blipFill>
          <a:blip r:embed="rId3"/>
          <a:srcRect/>
          <a:stretch>
            <a:fillRect/>
          </a:stretch>
        </p:blipFill>
        <p:spPr bwMode="auto">
          <a:xfrm>
            <a:off x="6712828" y="4688297"/>
            <a:ext cx="1637705" cy="1054838"/>
          </a:xfrm>
          <a:prstGeom prst="rect">
            <a:avLst/>
          </a:prstGeom>
          <a:noFill/>
          <a:ln w="9525" algn="ctr">
            <a:noFill/>
            <a:miter lim="800000"/>
            <a:headEnd/>
            <a:tailEnd/>
          </a:ln>
        </p:spPr>
      </p:pic>
      <p:sp>
        <p:nvSpPr>
          <p:cNvPr id="84" name="TextBox 83"/>
          <p:cNvSpPr txBox="1"/>
          <p:nvPr/>
        </p:nvSpPr>
        <p:spPr>
          <a:xfrm>
            <a:off x="2591522" y="4707736"/>
            <a:ext cx="1703274" cy="251614"/>
          </a:xfrm>
          <a:prstGeom prst="rect">
            <a:avLst/>
          </a:prstGeom>
          <a:noFill/>
        </p:spPr>
        <p:txBody>
          <a:bodyPr wrap="square" lIns="0" tIns="0" rIns="0" bIns="0" rtlCol="0" anchor="ctr" anchorCtr="0">
            <a:noAutofit/>
          </a:bodyPr>
          <a:lstStyle/>
          <a:p>
            <a:r>
              <a:rPr lang="en-US" sz="1200" b="1" dirty="0" smtClean="0"/>
              <a:t>Company A</a:t>
            </a:r>
          </a:p>
        </p:txBody>
      </p:sp>
      <p:sp>
        <p:nvSpPr>
          <p:cNvPr id="85" name="TextBox 84"/>
          <p:cNvSpPr txBox="1"/>
          <p:nvPr/>
        </p:nvSpPr>
        <p:spPr>
          <a:xfrm>
            <a:off x="7096049" y="4974562"/>
            <a:ext cx="943352" cy="432080"/>
          </a:xfrm>
          <a:prstGeom prst="rect">
            <a:avLst/>
          </a:prstGeom>
          <a:noFill/>
        </p:spPr>
        <p:txBody>
          <a:bodyPr wrap="none" rtlCol="0" anchor="ctr" anchorCtr="0">
            <a:noAutofit/>
          </a:bodyPr>
          <a:lstStyle/>
          <a:p>
            <a:r>
              <a:rPr lang="en-US" sz="1400" b="1" dirty="0" smtClean="0"/>
              <a:t>Internet </a:t>
            </a:r>
          </a:p>
        </p:txBody>
      </p:sp>
      <p:sp>
        <p:nvSpPr>
          <p:cNvPr id="86" name="TextBox 85"/>
          <p:cNvSpPr txBox="1"/>
          <p:nvPr/>
        </p:nvSpPr>
        <p:spPr>
          <a:xfrm>
            <a:off x="5606802" y="4707736"/>
            <a:ext cx="1446107" cy="226214"/>
          </a:xfrm>
          <a:prstGeom prst="rect">
            <a:avLst/>
          </a:prstGeom>
          <a:noFill/>
        </p:spPr>
        <p:txBody>
          <a:bodyPr wrap="square" lIns="0" tIns="0" rIns="0" bIns="0" rtlCol="0" anchor="ctr" anchorCtr="0">
            <a:noAutofit/>
          </a:bodyPr>
          <a:lstStyle/>
          <a:p>
            <a:r>
              <a:rPr lang="en-US" sz="1200" b="1" dirty="0" smtClean="0"/>
              <a:t>ISP</a:t>
            </a:r>
            <a:r>
              <a:rPr lang="en-US" sz="1200" dirty="0" smtClean="0"/>
              <a:t> </a:t>
            </a:r>
          </a:p>
        </p:txBody>
      </p:sp>
      <p:sp>
        <p:nvSpPr>
          <p:cNvPr id="87" name="TextBox 86"/>
          <p:cNvSpPr txBox="1"/>
          <p:nvPr/>
        </p:nvSpPr>
        <p:spPr>
          <a:xfrm>
            <a:off x="836518" y="4701511"/>
            <a:ext cx="943352" cy="432080"/>
          </a:xfrm>
          <a:prstGeom prst="rect">
            <a:avLst/>
          </a:prstGeom>
          <a:noFill/>
        </p:spPr>
        <p:txBody>
          <a:bodyPr wrap="none" rtlCol="0" anchor="ctr" anchorCtr="0">
            <a:noAutofit/>
          </a:bodyPr>
          <a:lstStyle/>
          <a:p>
            <a:r>
              <a:rPr lang="en-US" sz="1400" b="1" dirty="0" smtClean="0"/>
              <a:t>Option 2:</a:t>
            </a:r>
          </a:p>
        </p:txBody>
      </p:sp>
      <p:sp>
        <p:nvSpPr>
          <p:cNvPr id="88" name="Freeform 9"/>
          <p:cNvSpPr>
            <a:spLocks/>
          </p:cNvSpPr>
          <p:nvPr/>
        </p:nvSpPr>
        <p:spPr bwMode="auto">
          <a:xfrm>
            <a:off x="3770022" y="5184773"/>
            <a:ext cx="2154011" cy="887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89" name="Picture 37"/>
          <p:cNvPicPr>
            <a:picLocks noChangeArrowheads="1"/>
          </p:cNvPicPr>
          <p:nvPr/>
        </p:nvPicPr>
        <p:blipFill>
          <a:blip r:embed="rId4"/>
          <a:srcRect/>
          <a:stretch>
            <a:fillRect/>
          </a:stretch>
        </p:blipFill>
        <p:spPr bwMode="auto">
          <a:xfrm>
            <a:off x="5883217" y="5079694"/>
            <a:ext cx="972733" cy="451691"/>
          </a:xfrm>
          <a:prstGeom prst="rect">
            <a:avLst/>
          </a:prstGeom>
          <a:noFill/>
          <a:ln w="9525">
            <a:noFill/>
            <a:miter lim="800000"/>
            <a:headEnd/>
            <a:tailEnd/>
          </a:ln>
        </p:spPr>
      </p:pic>
      <p:sp>
        <p:nvSpPr>
          <p:cNvPr id="90" name="TextBox 89"/>
          <p:cNvSpPr txBox="1"/>
          <p:nvPr/>
        </p:nvSpPr>
        <p:spPr>
          <a:xfrm>
            <a:off x="6191052" y="5300031"/>
            <a:ext cx="435710" cy="258532"/>
          </a:xfrm>
          <a:prstGeom prst="rect">
            <a:avLst/>
          </a:prstGeom>
          <a:noFill/>
        </p:spPr>
        <p:txBody>
          <a:bodyPr wrap="none" rtlCol="0">
            <a:spAutoFit/>
          </a:bodyPr>
          <a:lstStyle/>
          <a:p>
            <a:r>
              <a:rPr lang="en-US" sz="1200" b="1" dirty="0" smtClean="0">
                <a:solidFill>
                  <a:schemeClr val="bg1"/>
                </a:solidFill>
              </a:rPr>
              <a:t>PE</a:t>
            </a:r>
            <a:endParaRPr lang="en-US" sz="1200" b="1" dirty="0">
              <a:solidFill>
                <a:schemeClr val="bg1"/>
              </a:solidFill>
            </a:endParaRPr>
          </a:p>
        </p:txBody>
      </p:sp>
      <p:pic>
        <p:nvPicPr>
          <p:cNvPr id="91" name="Picture 37"/>
          <p:cNvPicPr>
            <a:picLocks noChangeArrowheads="1"/>
          </p:cNvPicPr>
          <p:nvPr/>
        </p:nvPicPr>
        <p:blipFill>
          <a:blip r:embed="rId4"/>
          <a:srcRect/>
          <a:stretch>
            <a:fillRect/>
          </a:stretch>
        </p:blipFill>
        <p:spPr bwMode="auto">
          <a:xfrm>
            <a:off x="2911380" y="5081371"/>
            <a:ext cx="972733" cy="451691"/>
          </a:xfrm>
          <a:prstGeom prst="rect">
            <a:avLst/>
          </a:prstGeom>
          <a:noFill/>
          <a:ln w="9525">
            <a:noFill/>
            <a:miter lim="800000"/>
            <a:headEnd/>
            <a:tailEnd/>
          </a:ln>
        </p:spPr>
      </p:pic>
      <p:sp>
        <p:nvSpPr>
          <p:cNvPr id="92" name="TextBox 91"/>
          <p:cNvSpPr txBox="1"/>
          <p:nvPr/>
        </p:nvSpPr>
        <p:spPr>
          <a:xfrm>
            <a:off x="3219214" y="5301709"/>
            <a:ext cx="424960"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93" name="Picture 37"/>
          <p:cNvPicPr>
            <a:picLocks noChangeArrowheads="1"/>
          </p:cNvPicPr>
          <p:nvPr/>
        </p:nvPicPr>
        <p:blipFill>
          <a:blip r:embed="rId4"/>
          <a:srcRect/>
          <a:stretch>
            <a:fillRect/>
          </a:stretch>
        </p:blipFill>
        <p:spPr bwMode="auto">
          <a:xfrm>
            <a:off x="2924080" y="5716371"/>
            <a:ext cx="972733" cy="451691"/>
          </a:xfrm>
          <a:prstGeom prst="rect">
            <a:avLst/>
          </a:prstGeom>
          <a:noFill/>
          <a:ln w="9525">
            <a:noFill/>
            <a:miter lim="800000"/>
            <a:headEnd/>
            <a:tailEnd/>
          </a:ln>
        </p:spPr>
      </p:pic>
      <p:sp>
        <p:nvSpPr>
          <p:cNvPr id="94" name="TextBox 93"/>
          <p:cNvSpPr txBox="1"/>
          <p:nvPr/>
        </p:nvSpPr>
        <p:spPr>
          <a:xfrm>
            <a:off x="3231914" y="593670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2"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txBox="1">
            <a:spLocks noChangeArrowheads="1"/>
          </p:cNvSpPr>
          <p:nvPr/>
        </p:nvSpPr>
        <p:spPr>
          <a:xfrm>
            <a:off x="293688" y="1841863"/>
            <a:ext cx="3706812" cy="2743200"/>
          </a:xfrm>
          <a:prstGeom prst="rect">
            <a:avLst/>
          </a:prstGeom>
          <a:noFill/>
        </p:spPr>
        <p:txBody>
          <a:bodyPr anchor="ctr"/>
          <a:lstStyle/>
          <a:p>
            <a:pPr lvl="0" algn="l" defTabSz="814388" eaLnBrk="1" hangingPunct="1">
              <a:defRPr/>
            </a:pPr>
            <a:r>
              <a:rPr lang="en-US" sz="2800" b="1" kern="0" dirty="0" smtClean="0">
                <a:solidFill>
                  <a:schemeClr val="bg1"/>
                </a:solidFill>
                <a:latin typeface="+mj-lt"/>
                <a:ea typeface="+mj-ea"/>
                <a:cs typeface="+mj-cs"/>
              </a:rPr>
              <a:t>BGP Terminology, Concepts, and Operation</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Picture 88"/>
          <p:cNvPicPr>
            <a:picLocks noChangeAspect="1" noChangeArrowheads="1"/>
          </p:cNvPicPr>
          <p:nvPr/>
        </p:nvPicPr>
        <p:blipFill>
          <a:blip r:embed="rId3"/>
          <a:srcRect/>
          <a:stretch>
            <a:fillRect/>
          </a:stretch>
        </p:blipFill>
        <p:spPr bwMode="auto">
          <a:xfrm>
            <a:off x="5252329" y="3608796"/>
            <a:ext cx="2901072" cy="2550703"/>
          </a:xfrm>
          <a:prstGeom prst="rect">
            <a:avLst/>
          </a:prstGeom>
          <a:noFill/>
          <a:ln w="9525" algn="ctr">
            <a:noFill/>
            <a:miter lim="800000"/>
            <a:headEnd/>
            <a:tailEnd/>
          </a:ln>
        </p:spPr>
      </p:pic>
      <p:sp>
        <p:nvSpPr>
          <p:cNvPr id="34" name="Rounded Rectangle 33"/>
          <p:cNvSpPr/>
          <p:nvPr/>
        </p:nvSpPr>
        <p:spPr bwMode="auto">
          <a:xfrm>
            <a:off x="4597400" y="5153025"/>
            <a:ext cx="1204186" cy="1025524"/>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Connecting to Multiple ISPs: Multihomed</a:t>
            </a:r>
            <a:endParaRPr lang="en-US" dirty="0"/>
          </a:p>
        </p:txBody>
      </p:sp>
      <p:sp>
        <p:nvSpPr>
          <p:cNvPr id="6" name="Content Placeholder 5"/>
          <p:cNvSpPr>
            <a:spLocks noGrp="1"/>
          </p:cNvSpPr>
          <p:nvPr>
            <p:ph idx="10"/>
          </p:nvPr>
        </p:nvSpPr>
        <p:spPr/>
        <p:txBody>
          <a:bodyPr>
            <a:normAutofit/>
          </a:bodyPr>
          <a:lstStyle/>
          <a:p>
            <a:r>
              <a:rPr lang="en-US" dirty="0" smtClean="0"/>
              <a:t>Connections from different ISPs can terminate on the same router, or on different routers to further enhance the resiliency. </a:t>
            </a:r>
          </a:p>
          <a:p>
            <a:r>
              <a:rPr lang="en-US" dirty="0" smtClean="0"/>
              <a:t>Routing must be capable of reacting to dynamic changes therefore BGP is typically used.</a:t>
            </a:r>
            <a:endParaRPr lang="en-US" dirty="0"/>
          </a:p>
        </p:txBody>
      </p:sp>
      <p:sp>
        <p:nvSpPr>
          <p:cNvPr id="80" name="Rounded Rectangle 79"/>
          <p:cNvSpPr/>
          <p:nvPr/>
        </p:nvSpPr>
        <p:spPr bwMode="auto">
          <a:xfrm>
            <a:off x="1701029" y="3997324"/>
            <a:ext cx="1385071" cy="1603375"/>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1" name="Rounded Rectangle 80"/>
          <p:cNvSpPr/>
          <p:nvPr/>
        </p:nvSpPr>
        <p:spPr bwMode="auto">
          <a:xfrm>
            <a:off x="4584700" y="3260725"/>
            <a:ext cx="1204186" cy="1025524"/>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2" name="Freeform 9"/>
          <p:cNvSpPr>
            <a:spLocks/>
          </p:cNvSpPr>
          <p:nvPr/>
        </p:nvSpPr>
        <p:spPr bwMode="auto">
          <a:xfrm rot="20408185">
            <a:off x="2769104" y="4242595"/>
            <a:ext cx="2154011" cy="887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84" name="TextBox 83"/>
          <p:cNvSpPr txBox="1"/>
          <p:nvPr/>
        </p:nvSpPr>
        <p:spPr>
          <a:xfrm>
            <a:off x="1562822" y="4034636"/>
            <a:ext cx="1703274" cy="251614"/>
          </a:xfrm>
          <a:prstGeom prst="rect">
            <a:avLst/>
          </a:prstGeom>
          <a:noFill/>
        </p:spPr>
        <p:txBody>
          <a:bodyPr wrap="square" lIns="0" tIns="0" rIns="0" bIns="0" rtlCol="0" anchor="ctr" anchorCtr="0">
            <a:noAutofit/>
          </a:bodyPr>
          <a:lstStyle/>
          <a:p>
            <a:r>
              <a:rPr lang="en-US" sz="1200" b="1" dirty="0" smtClean="0"/>
              <a:t>Company A</a:t>
            </a:r>
          </a:p>
        </p:txBody>
      </p:sp>
      <p:sp>
        <p:nvSpPr>
          <p:cNvPr id="85" name="TextBox 84"/>
          <p:cNvSpPr txBox="1"/>
          <p:nvPr/>
        </p:nvSpPr>
        <p:spPr>
          <a:xfrm>
            <a:off x="6257849" y="4669762"/>
            <a:ext cx="943352" cy="432080"/>
          </a:xfrm>
          <a:prstGeom prst="rect">
            <a:avLst/>
          </a:prstGeom>
          <a:noFill/>
        </p:spPr>
        <p:txBody>
          <a:bodyPr wrap="none" rtlCol="0" anchor="ctr" anchorCtr="0">
            <a:noAutofit/>
          </a:bodyPr>
          <a:lstStyle/>
          <a:p>
            <a:r>
              <a:rPr lang="en-US" sz="1400" b="1" dirty="0" smtClean="0"/>
              <a:t>Internet </a:t>
            </a:r>
          </a:p>
        </p:txBody>
      </p:sp>
      <p:sp>
        <p:nvSpPr>
          <p:cNvPr id="86" name="TextBox 85"/>
          <p:cNvSpPr txBox="1"/>
          <p:nvPr/>
        </p:nvSpPr>
        <p:spPr>
          <a:xfrm>
            <a:off x="4578102" y="3298036"/>
            <a:ext cx="1446107" cy="226214"/>
          </a:xfrm>
          <a:prstGeom prst="rect">
            <a:avLst/>
          </a:prstGeom>
          <a:noFill/>
        </p:spPr>
        <p:txBody>
          <a:bodyPr wrap="square" lIns="0" tIns="0" rIns="0" bIns="0" rtlCol="0" anchor="ctr" anchorCtr="0">
            <a:noAutofit/>
          </a:bodyPr>
          <a:lstStyle/>
          <a:p>
            <a:r>
              <a:rPr lang="en-US" sz="1200" b="1" dirty="0" smtClean="0"/>
              <a:t>ISP 1</a:t>
            </a:r>
            <a:r>
              <a:rPr lang="en-US" sz="1200" dirty="0" smtClean="0"/>
              <a:t> </a:t>
            </a:r>
          </a:p>
        </p:txBody>
      </p:sp>
      <p:sp>
        <p:nvSpPr>
          <p:cNvPr id="88" name="Freeform 9"/>
          <p:cNvSpPr>
            <a:spLocks/>
          </p:cNvSpPr>
          <p:nvPr/>
        </p:nvSpPr>
        <p:spPr bwMode="auto">
          <a:xfrm rot="761210">
            <a:off x="2817522" y="5502273"/>
            <a:ext cx="2154011" cy="887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89" name="Picture 37"/>
          <p:cNvPicPr>
            <a:picLocks noChangeArrowheads="1"/>
          </p:cNvPicPr>
          <p:nvPr/>
        </p:nvPicPr>
        <p:blipFill>
          <a:blip r:embed="rId4"/>
          <a:srcRect/>
          <a:stretch>
            <a:fillRect/>
          </a:stretch>
        </p:blipFill>
        <p:spPr bwMode="auto">
          <a:xfrm>
            <a:off x="4854517" y="3669994"/>
            <a:ext cx="972733" cy="451691"/>
          </a:xfrm>
          <a:prstGeom prst="rect">
            <a:avLst/>
          </a:prstGeom>
          <a:noFill/>
          <a:ln w="9525">
            <a:noFill/>
            <a:miter lim="800000"/>
            <a:headEnd/>
            <a:tailEnd/>
          </a:ln>
        </p:spPr>
      </p:pic>
      <p:sp>
        <p:nvSpPr>
          <p:cNvPr id="90" name="TextBox 89"/>
          <p:cNvSpPr txBox="1"/>
          <p:nvPr/>
        </p:nvSpPr>
        <p:spPr>
          <a:xfrm>
            <a:off x="5162352" y="3890331"/>
            <a:ext cx="435710" cy="258532"/>
          </a:xfrm>
          <a:prstGeom prst="rect">
            <a:avLst/>
          </a:prstGeom>
          <a:noFill/>
        </p:spPr>
        <p:txBody>
          <a:bodyPr wrap="none" rtlCol="0">
            <a:spAutoFit/>
          </a:bodyPr>
          <a:lstStyle/>
          <a:p>
            <a:r>
              <a:rPr lang="en-US" sz="1200" b="1" dirty="0" smtClean="0">
                <a:solidFill>
                  <a:schemeClr val="bg1"/>
                </a:solidFill>
              </a:rPr>
              <a:t>PE</a:t>
            </a:r>
            <a:endParaRPr lang="en-US" sz="1200" b="1" dirty="0">
              <a:solidFill>
                <a:schemeClr val="bg1"/>
              </a:solidFill>
            </a:endParaRPr>
          </a:p>
        </p:txBody>
      </p:sp>
      <p:pic>
        <p:nvPicPr>
          <p:cNvPr id="91" name="Picture 37"/>
          <p:cNvPicPr>
            <a:picLocks noChangeArrowheads="1"/>
          </p:cNvPicPr>
          <p:nvPr/>
        </p:nvPicPr>
        <p:blipFill>
          <a:blip r:embed="rId4"/>
          <a:srcRect/>
          <a:stretch>
            <a:fillRect/>
          </a:stretch>
        </p:blipFill>
        <p:spPr bwMode="auto">
          <a:xfrm>
            <a:off x="1882680" y="4408271"/>
            <a:ext cx="972733" cy="451691"/>
          </a:xfrm>
          <a:prstGeom prst="rect">
            <a:avLst/>
          </a:prstGeom>
          <a:noFill/>
          <a:ln w="9525">
            <a:noFill/>
            <a:miter lim="800000"/>
            <a:headEnd/>
            <a:tailEnd/>
          </a:ln>
        </p:spPr>
      </p:pic>
      <p:sp>
        <p:nvSpPr>
          <p:cNvPr id="92" name="TextBox 91"/>
          <p:cNvSpPr txBox="1"/>
          <p:nvPr/>
        </p:nvSpPr>
        <p:spPr>
          <a:xfrm>
            <a:off x="2190514" y="4628609"/>
            <a:ext cx="424960"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93" name="Picture 37"/>
          <p:cNvPicPr>
            <a:picLocks noChangeArrowheads="1"/>
          </p:cNvPicPr>
          <p:nvPr/>
        </p:nvPicPr>
        <p:blipFill>
          <a:blip r:embed="rId4"/>
          <a:srcRect/>
          <a:stretch>
            <a:fillRect/>
          </a:stretch>
        </p:blipFill>
        <p:spPr bwMode="auto">
          <a:xfrm>
            <a:off x="1895380" y="5043271"/>
            <a:ext cx="972733" cy="451691"/>
          </a:xfrm>
          <a:prstGeom prst="rect">
            <a:avLst/>
          </a:prstGeom>
          <a:noFill/>
          <a:ln w="9525">
            <a:noFill/>
            <a:miter lim="800000"/>
            <a:headEnd/>
            <a:tailEnd/>
          </a:ln>
        </p:spPr>
      </p:pic>
      <p:sp>
        <p:nvSpPr>
          <p:cNvPr id="94" name="TextBox 93"/>
          <p:cNvSpPr txBox="1"/>
          <p:nvPr/>
        </p:nvSpPr>
        <p:spPr>
          <a:xfrm>
            <a:off x="2203214" y="526360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7" name="TextBox 36"/>
          <p:cNvSpPr txBox="1"/>
          <p:nvPr/>
        </p:nvSpPr>
        <p:spPr>
          <a:xfrm>
            <a:off x="4590802" y="5190336"/>
            <a:ext cx="1446107" cy="226214"/>
          </a:xfrm>
          <a:prstGeom prst="rect">
            <a:avLst/>
          </a:prstGeom>
          <a:noFill/>
        </p:spPr>
        <p:txBody>
          <a:bodyPr wrap="square" lIns="0" tIns="0" rIns="0" bIns="0" rtlCol="0" anchor="ctr" anchorCtr="0">
            <a:noAutofit/>
          </a:bodyPr>
          <a:lstStyle/>
          <a:p>
            <a:r>
              <a:rPr lang="en-US" sz="1200" b="1" dirty="0" smtClean="0"/>
              <a:t>ISP 2</a:t>
            </a:r>
            <a:r>
              <a:rPr lang="en-US" sz="1200" dirty="0" smtClean="0"/>
              <a:t> </a:t>
            </a:r>
          </a:p>
        </p:txBody>
      </p:sp>
      <p:pic>
        <p:nvPicPr>
          <p:cNvPr id="49" name="Picture 37"/>
          <p:cNvPicPr>
            <a:picLocks noChangeArrowheads="1"/>
          </p:cNvPicPr>
          <p:nvPr/>
        </p:nvPicPr>
        <p:blipFill>
          <a:blip r:embed="rId4"/>
          <a:srcRect/>
          <a:stretch>
            <a:fillRect/>
          </a:stretch>
        </p:blipFill>
        <p:spPr bwMode="auto">
          <a:xfrm>
            <a:off x="4867217" y="5562294"/>
            <a:ext cx="972733" cy="451691"/>
          </a:xfrm>
          <a:prstGeom prst="rect">
            <a:avLst/>
          </a:prstGeom>
          <a:noFill/>
          <a:ln w="9525">
            <a:noFill/>
            <a:miter lim="800000"/>
            <a:headEnd/>
            <a:tailEnd/>
          </a:ln>
        </p:spPr>
      </p:pic>
      <p:sp>
        <p:nvSpPr>
          <p:cNvPr id="51" name="TextBox 50"/>
          <p:cNvSpPr txBox="1"/>
          <p:nvPr/>
        </p:nvSpPr>
        <p:spPr>
          <a:xfrm>
            <a:off x="5175052" y="5782631"/>
            <a:ext cx="435710" cy="258532"/>
          </a:xfrm>
          <a:prstGeom prst="rect">
            <a:avLst/>
          </a:prstGeom>
          <a:noFill/>
        </p:spPr>
        <p:txBody>
          <a:bodyPr wrap="none" rtlCol="0">
            <a:spAutoFit/>
          </a:bodyPr>
          <a:lstStyle/>
          <a:p>
            <a:r>
              <a:rPr lang="en-US" sz="1200" b="1" dirty="0" smtClean="0">
                <a:solidFill>
                  <a:schemeClr val="bg1"/>
                </a:solidFill>
              </a:rPr>
              <a:t>PE</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Picture 88"/>
          <p:cNvPicPr>
            <a:picLocks noChangeAspect="1" noChangeArrowheads="1"/>
          </p:cNvPicPr>
          <p:nvPr/>
        </p:nvPicPr>
        <p:blipFill>
          <a:blip r:embed="rId3"/>
          <a:srcRect/>
          <a:stretch>
            <a:fillRect/>
          </a:stretch>
        </p:blipFill>
        <p:spPr bwMode="auto">
          <a:xfrm>
            <a:off x="5252329" y="3608796"/>
            <a:ext cx="2901072" cy="2550703"/>
          </a:xfrm>
          <a:prstGeom prst="rect">
            <a:avLst/>
          </a:prstGeom>
          <a:noFill/>
          <a:ln w="9525" algn="ctr">
            <a:noFill/>
            <a:miter lim="800000"/>
            <a:headEnd/>
            <a:tailEnd/>
          </a:ln>
        </p:spPr>
      </p:pic>
      <p:sp>
        <p:nvSpPr>
          <p:cNvPr id="34" name="Rounded Rectangle 33"/>
          <p:cNvSpPr/>
          <p:nvPr/>
        </p:nvSpPr>
        <p:spPr bwMode="auto">
          <a:xfrm>
            <a:off x="4597400" y="5153025"/>
            <a:ext cx="1204186" cy="1025524"/>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Connecting to Multiple ISPs: Multihomed</a:t>
            </a:r>
            <a:endParaRPr lang="en-US" dirty="0"/>
          </a:p>
        </p:txBody>
      </p:sp>
      <p:sp>
        <p:nvSpPr>
          <p:cNvPr id="6" name="Content Placeholder 5"/>
          <p:cNvSpPr>
            <a:spLocks noGrp="1"/>
          </p:cNvSpPr>
          <p:nvPr>
            <p:ph idx="10"/>
          </p:nvPr>
        </p:nvSpPr>
        <p:spPr/>
        <p:txBody>
          <a:bodyPr>
            <a:normAutofit/>
          </a:bodyPr>
          <a:lstStyle/>
          <a:p>
            <a:r>
              <a:rPr lang="en-US" dirty="0" smtClean="0"/>
              <a:t>Multihomed benefits include:</a:t>
            </a:r>
          </a:p>
          <a:p>
            <a:pPr lvl="1"/>
            <a:r>
              <a:rPr lang="en-US" dirty="0" smtClean="0"/>
              <a:t>Achieving an ISP-independent solution. </a:t>
            </a:r>
          </a:p>
          <a:p>
            <a:pPr lvl="1"/>
            <a:r>
              <a:rPr lang="en-US" dirty="0" smtClean="0"/>
              <a:t>Scalability of the solution, beyond two ISPs.</a:t>
            </a:r>
          </a:p>
          <a:p>
            <a:pPr lvl="1"/>
            <a:r>
              <a:rPr lang="en-US" dirty="0" smtClean="0"/>
              <a:t>Resistance to a failure to a single ISP.</a:t>
            </a:r>
          </a:p>
          <a:p>
            <a:pPr lvl="1"/>
            <a:r>
              <a:rPr lang="en-US" dirty="0" smtClean="0"/>
              <a:t>Load sharing for different destination networks between ISPs.</a:t>
            </a:r>
          </a:p>
          <a:p>
            <a:pPr lvl="1"/>
            <a:endParaRPr lang="en-US" dirty="0" smtClean="0"/>
          </a:p>
        </p:txBody>
      </p:sp>
      <p:sp>
        <p:nvSpPr>
          <p:cNvPr id="80" name="Rounded Rectangle 79"/>
          <p:cNvSpPr/>
          <p:nvPr/>
        </p:nvSpPr>
        <p:spPr bwMode="auto">
          <a:xfrm>
            <a:off x="1701029" y="3997324"/>
            <a:ext cx="1385071" cy="1603375"/>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1" name="Rounded Rectangle 80"/>
          <p:cNvSpPr/>
          <p:nvPr/>
        </p:nvSpPr>
        <p:spPr bwMode="auto">
          <a:xfrm>
            <a:off x="4584700" y="3260725"/>
            <a:ext cx="1204186" cy="1025524"/>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2" name="Freeform 9"/>
          <p:cNvSpPr>
            <a:spLocks/>
          </p:cNvSpPr>
          <p:nvPr/>
        </p:nvSpPr>
        <p:spPr bwMode="auto">
          <a:xfrm rot="20408185">
            <a:off x="2769104" y="4242595"/>
            <a:ext cx="2154011" cy="887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84" name="TextBox 83"/>
          <p:cNvSpPr txBox="1"/>
          <p:nvPr/>
        </p:nvSpPr>
        <p:spPr>
          <a:xfrm>
            <a:off x="1562822" y="4034636"/>
            <a:ext cx="1703274" cy="251614"/>
          </a:xfrm>
          <a:prstGeom prst="rect">
            <a:avLst/>
          </a:prstGeom>
          <a:noFill/>
        </p:spPr>
        <p:txBody>
          <a:bodyPr wrap="square" lIns="0" tIns="0" rIns="0" bIns="0" rtlCol="0" anchor="ctr" anchorCtr="0">
            <a:noAutofit/>
          </a:bodyPr>
          <a:lstStyle/>
          <a:p>
            <a:r>
              <a:rPr lang="en-US" sz="1200" b="1" dirty="0" smtClean="0"/>
              <a:t>Company A</a:t>
            </a:r>
          </a:p>
        </p:txBody>
      </p:sp>
      <p:sp>
        <p:nvSpPr>
          <p:cNvPr id="85" name="TextBox 84"/>
          <p:cNvSpPr txBox="1"/>
          <p:nvPr/>
        </p:nvSpPr>
        <p:spPr>
          <a:xfrm>
            <a:off x="6257849" y="4669762"/>
            <a:ext cx="943352" cy="432080"/>
          </a:xfrm>
          <a:prstGeom prst="rect">
            <a:avLst/>
          </a:prstGeom>
          <a:noFill/>
        </p:spPr>
        <p:txBody>
          <a:bodyPr wrap="none" rtlCol="0" anchor="ctr" anchorCtr="0">
            <a:noAutofit/>
          </a:bodyPr>
          <a:lstStyle/>
          <a:p>
            <a:r>
              <a:rPr lang="en-US" sz="1400" b="1" dirty="0" smtClean="0"/>
              <a:t>Internet </a:t>
            </a:r>
          </a:p>
        </p:txBody>
      </p:sp>
      <p:sp>
        <p:nvSpPr>
          <p:cNvPr id="86" name="TextBox 85"/>
          <p:cNvSpPr txBox="1"/>
          <p:nvPr/>
        </p:nvSpPr>
        <p:spPr>
          <a:xfrm>
            <a:off x="4578102" y="3298036"/>
            <a:ext cx="1446107" cy="226214"/>
          </a:xfrm>
          <a:prstGeom prst="rect">
            <a:avLst/>
          </a:prstGeom>
          <a:noFill/>
        </p:spPr>
        <p:txBody>
          <a:bodyPr wrap="square" lIns="0" tIns="0" rIns="0" bIns="0" rtlCol="0" anchor="ctr" anchorCtr="0">
            <a:noAutofit/>
          </a:bodyPr>
          <a:lstStyle/>
          <a:p>
            <a:r>
              <a:rPr lang="en-US" sz="1200" b="1" dirty="0" smtClean="0"/>
              <a:t>ISP 1</a:t>
            </a:r>
            <a:r>
              <a:rPr lang="en-US" sz="1200" dirty="0" smtClean="0"/>
              <a:t> </a:t>
            </a:r>
          </a:p>
        </p:txBody>
      </p:sp>
      <p:sp>
        <p:nvSpPr>
          <p:cNvPr id="88" name="Freeform 9"/>
          <p:cNvSpPr>
            <a:spLocks/>
          </p:cNvSpPr>
          <p:nvPr/>
        </p:nvSpPr>
        <p:spPr bwMode="auto">
          <a:xfrm rot="761210">
            <a:off x="2817522" y="5502273"/>
            <a:ext cx="2154011" cy="887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89" name="Picture 37"/>
          <p:cNvPicPr>
            <a:picLocks noChangeArrowheads="1"/>
          </p:cNvPicPr>
          <p:nvPr/>
        </p:nvPicPr>
        <p:blipFill>
          <a:blip r:embed="rId4"/>
          <a:srcRect/>
          <a:stretch>
            <a:fillRect/>
          </a:stretch>
        </p:blipFill>
        <p:spPr bwMode="auto">
          <a:xfrm>
            <a:off x="4854517" y="3669994"/>
            <a:ext cx="972733" cy="451691"/>
          </a:xfrm>
          <a:prstGeom prst="rect">
            <a:avLst/>
          </a:prstGeom>
          <a:noFill/>
          <a:ln w="9525">
            <a:noFill/>
            <a:miter lim="800000"/>
            <a:headEnd/>
            <a:tailEnd/>
          </a:ln>
        </p:spPr>
      </p:pic>
      <p:sp>
        <p:nvSpPr>
          <p:cNvPr id="90" name="TextBox 89"/>
          <p:cNvSpPr txBox="1"/>
          <p:nvPr/>
        </p:nvSpPr>
        <p:spPr>
          <a:xfrm>
            <a:off x="5162352" y="3890331"/>
            <a:ext cx="435710" cy="258532"/>
          </a:xfrm>
          <a:prstGeom prst="rect">
            <a:avLst/>
          </a:prstGeom>
          <a:noFill/>
        </p:spPr>
        <p:txBody>
          <a:bodyPr wrap="none" rtlCol="0">
            <a:spAutoFit/>
          </a:bodyPr>
          <a:lstStyle/>
          <a:p>
            <a:r>
              <a:rPr lang="en-US" sz="1200" b="1" dirty="0" smtClean="0">
                <a:solidFill>
                  <a:schemeClr val="bg1"/>
                </a:solidFill>
              </a:rPr>
              <a:t>PE</a:t>
            </a:r>
            <a:endParaRPr lang="en-US" sz="1200" b="1" dirty="0">
              <a:solidFill>
                <a:schemeClr val="bg1"/>
              </a:solidFill>
            </a:endParaRPr>
          </a:p>
        </p:txBody>
      </p:sp>
      <p:pic>
        <p:nvPicPr>
          <p:cNvPr id="91" name="Picture 37"/>
          <p:cNvPicPr>
            <a:picLocks noChangeArrowheads="1"/>
          </p:cNvPicPr>
          <p:nvPr/>
        </p:nvPicPr>
        <p:blipFill>
          <a:blip r:embed="rId4"/>
          <a:srcRect/>
          <a:stretch>
            <a:fillRect/>
          </a:stretch>
        </p:blipFill>
        <p:spPr bwMode="auto">
          <a:xfrm>
            <a:off x="1882680" y="4408271"/>
            <a:ext cx="972733" cy="451691"/>
          </a:xfrm>
          <a:prstGeom prst="rect">
            <a:avLst/>
          </a:prstGeom>
          <a:noFill/>
          <a:ln w="9525">
            <a:noFill/>
            <a:miter lim="800000"/>
            <a:headEnd/>
            <a:tailEnd/>
          </a:ln>
        </p:spPr>
      </p:pic>
      <p:sp>
        <p:nvSpPr>
          <p:cNvPr id="92" name="TextBox 91"/>
          <p:cNvSpPr txBox="1"/>
          <p:nvPr/>
        </p:nvSpPr>
        <p:spPr>
          <a:xfrm>
            <a:off x="2190514" y="4628609"/>
            <a:ext cx="424960"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93" name="Picture 37"/>
          <p:cNvPicPr>
            <a:picLocks noChangeArrowheads="1"/>
          </p:cNvPicPr>
          <p:nvPr/>
        </p:nvPicPr>
        <p:blipFill>
          <a:blip r:embed="rId4"/>
          <a:srcRect/>
          <a:stretch>
            <a:fillRect/>
          </a:stretch>
        </p:blipFill>
        <p:spPr bwMode="auto">
          <a:xfrm>
            <a:off x="1895380" y="5043271"/>
            <a:ext cx="972733" cy="451691"/>
          </a:xfrm>
          <a:prstGeom prst="rect">
            <a:avLst/>
          </a:prstGeom>
          <a:noFill/>
          <a:ln w="9525">
            <a:noFill/>
            <a:miter lim="800000"/>
            <a:headEnd/>
            <a:tailEnd/>
          </a:ln>
        </p:spPr>
      </p:pic>
      <p:sp>
        <p:nvSpPr>
          <p:cNvPr id="94" name="TextBox 93"/>
          <p:cNvSpPr txBox="1"/>
          <p:nvPr/>
        </p:nvSpPr>
        <p:spPr>
          <a:xfrm>
            <a:off x="2203214" y="526360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7" name="TextBox 36"/>
          <p:cNvSpPr txBox="1"/>
          <p:nvPr/>
        </p:nvSpPr>
        <p:spPr>
          <a:xfrm>
            <a:off x="4590802" y="5190336"/>
            <a:ext cx="1446107" cy="226214"/>
          </a:xfrm>
          <a:prstGeom prst="rect">
            <a:avLst/>
          </a:prstGeom>
          <a:noFill/>
        </p:spPr>
        <p:txBody>
          <a:bodyPr wrap="square" lIns="0" tIns="0" rIns="0" bIns="0" rtlCol="0" anchor="ctr" anchorCtr="0">
            <a:noAutofit/>
          </a:bodyPr>
          <a:lstStyle/>
          <a:p>
            <a:r>
              <a:rPr lang="en-US" sz="1200" b="1" dirty="0" smtClean="0"/>
              <a:t>ISP 2</a:t>
            </a:r>
            <a:r>
              <a:rPr lang="en-US" sz="1200" dirty="0" smtClean="0"/>
              <a:t> </a:t>
            </a:r>
          </a:p>
        </p:txBody>
      </p:sp>
      <p:pic>
        <p:nvPicPr>
          <p:cNvPr id="49" name="Picture 37"/>
          <p:cNvPicPr>
            <a:picLocks noChangeArrowheads="1"/>
          </p:cNvPicPr>
          <p:nvPr/>
        </p:nvPicPr>
        <p:blipFill>
          <a:blip r:embed="rId4"/>
          <a:srcRect/>
          <a:stretch>
            <a:fillRect/>
          </a:stretch>
        </p:blipFill>
        <p:spPr bwMode="auto">
          <a:xfrm>
            <a:off x="4867217" y="5562294"/>
            <a:ext cx="972733" cy="451691"/>
          </a:xfrm>
          <a:prstGeom prst="rect">
            <a:avLst/>
          </a:prstGeom>
          <a:noFill/>
          <a:ln w="9525">
            <a:noFill/>
            <a:miter lim="800000"/>
            <a:headEnd/>
            <a:tailEnd/>
          </a:ln>
        </p:spPr>
      </p:pic>
      <p:sp>
        <p:nvSpPr>
          <p:cNvPr id="51" name="TextBox 50"/>
          <p:cNvSpPr txBox="1"/>
          <p:nvPr/>
        </p:nvSpPr>
        <p:spPr>
          <a:xfrm>
            <a:off x="5175052" y="5782631"/>
            <a:ext cx="435710" cy="258532"/>
          </a:xfrm>
          <a:prstGeom prst="rect">
            <a:avLst/>
          </a:prstGeom>
          <a:noFill/>
        </p:spPr>
        <p:txBody>
          <a:bodyPr wrap="none" rtlCol="0">
            <a:spAutoFit/>
          </a:bodyPr>
          <a:lstStyle/>
          <a:p>
            <a:r>
              <a:rPr lang="en-US" sz="1200" b="1" dirty="0" smtClean="0">
                <a:solidFill>
                  <a:schemeClr val="bg1"/>
                </a:solidFill>
              </a:rPr>
              <a:t>PE</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Picture 88"/>
          <p:cNvPicPr>
            <a:picLocks noChangeAspect="1" noChangeArrowheads="1"/>
          </p:cNvPicPr>
          <p:nvPr/>
        </p:nvPicPr>
        <p:blipFill>
          <a:blip r:embed="rId3"/>
          <a:srcRect/>
          <a:stretch>
            <a:fillRect/>
          </a:stretch>
        </p:blipFill>
        <p:spPr bwMode="auto">
          <a:xfrm>
            <a:off x="5252329" y="3608796"/>
            <a:ext cx="2901072" cy="2550703"/>
          </a:xfrm>
          <a:prstGeom prst="rect">
            <a:avLst/>
          </a:prstGeom>
          <a:noFill/>
          <a:ln w="9525" algn="ctr">
            <a:noFill/>
            <a:miter lim="800000"/>
            <a:headEnd/>
            <a:tailEnd/>
          </a:ln>
        </p:spPr>
      </p:pic>
      <p:sp>
        <p:nvSpPr>
          <p:cNvPr id="34" name="Rounded Rectangle 33"/>
          <p:cNvSpPr/>
          <p:nvPr/>
        </p:nvSpPr>
        <p:spPr bwMode="auto">
          <a:xfrm>
            <a:off x="4597400" y="5153025"/>
            <a:ext cx="1204186" cy="1025524"/>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a:xfrm>
            <a:off x="279400" y="365379"/>
            <a:ext cx="8864600" cy="740664"/>
          </a:xfrm>
        </p:spPr>
        <p:txBody>
          <a:bodyPr/>
          <a:lstStyle/>
          <a:p>
            <a:r>
              <a:rPr lang="en-US" dirty="0" smtClean="0"/>
              <a:t>Connecting Multiple ISPs: Dual-Multihomed</a:t>
            </a:r>
            <a:endParaRPr lang="en-US" dirty="0"/>
          </a:p>
        </p:txBody>
      </p:sp>
      <p:sp>
        <p:nvSpPr>
          <p:cNvPr id="6" name="Content Placeholder 5"/>
          <p:cNvSpPr>
            <a:spLocks noGrp="1"/>
          </p:cNvSpPr>
          <p:nvPr>
            <p:ph idx="10"/>
          </p:nvPr>
        </p:nvSpPr>
        <p:spPr/>
        <p:txBody>
          <a:bodyPr>
            <a:normAutofit/>
          </a:bodyPr>
          <a:lstStyle/>
          <a:p>
            <a:r>
              <a:rPr lang="en-US" dirty="0" smtClean="0"/>
              <a:t>Dual multihomed includes all the benefits of multihomed connectivity, with enhanced resiliency.</a:t>
            </a:r>
          </a:p>
          <a:p>
            <a:r>
              <a:rPr lang="en-US" dirty="0" smtClean="0"/>
              <a:t>The configuration typically has multiple edge routers, one per ISP, and uses BGP.</a:t>
            </a:r>
          </a:p>
        </p:txBody>
      </p:sp>
      <p:sp>
        <p:nvSpPr>
          <p:cNvPr id="80" name="Rounded Rectangle 79"/>
          <p:cNvSpPr/>
          <p:nvPr/>
        </p:nvSpPr>
        <p:spPr bwMode="auto">
          <a:xfrm>
            <a:off x="1701029" y="3997324"/>
            <a:ext cx="1385071" cy="1603375"/>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1" name="Rounded Rectangle 80"/>
          <p:cNvSpPr/>
          <p:nvPr/>
        </p:nvSpPr>
        <p:spPr bwMode="auto">
          <a:xfrm>
            <a:off x="4584700" y="3260725"/>
            <a:ext cx="1204186" cy="1025524"/>
          </a:xfrm>
          <a:prstGeom prst="roundRect">
            <a:avLst/>
          </a:prstGeom>
          <a:solidFill>
            <a:srgbClr val="FFC000">
              <a:alpha val="66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2" name="Freeform 9"/>
          <p:cNvSpPr>
            <a:spLocks/>
          </p:cNvSpPr>
          <p:nvPr/>
        </p:nvSpPr>
        <p:spPr bwMode="auto">
          <a:xfrm rot="20408185">
            <a:off x="2769104" y="4191795"/>
            <a:ext cx="2154011" cy="887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84" name="TextBox 83"/>
          <p:cNvSpPr txBox="1"/>
          <p:nvPr/>
        </p:nvSpPr>
        <p:spPr>
          <a:xfrm>
            <a:off x="1562822" y="4034636"/>
            <a:ext cx="1703274" cy="251614"/>
          </a:xfrm>
          <a:prstGeom prst="rect">
            <a:avLst/>
          </a:prstGeom>
          <a:noFill/>
        </p:spPr>
        <p:txBody>
          <a:bodyPr wrap="square" lIns="0" tIns="0" rIns="0" bIns="0" rtlCol="0" anchor="ctr" anchorCtr="0">
            <a:noAutofit/>
          </a:bodyPr>
          <a:lstStyle/>
          <a:p>
            <a:r>
              <a:rPr lang="en-US" sz="1200" b="1" dirty="0" smtClean="0"/>
              <a:t>Company A</a:t>
            </a:r>
          </a:p>
        </p:txBody>
      </p:sp>
      <p:sp>
        <p:nvSpPr>
          <p:cNvPr id="85" name="TextBox 84"/>
          <p:cNvSpPr txBox="1"/>
          <p:nvPr/>
        </p:nvSpPr>
        <p:spPr>
          <a:xfrm>
            <a:off x="6257849" y="4669762"/>
            <a:ext cx="943352" cy="432080"/>
          </a:xfrm>
          <a:prstGeom prst="rect">
            <a:avLst/>
          </a:prstGeom>
          <a:noFill/>
        </p:spPr>
        <p:txBody>
          <a:bodyPr wrap="none" rtlCol="0" anchor="ctr" anchorCtr="0">
            <a:noAutofit/>
          </a:bodyPr>
          <a:lstStyle/>
          <a:p>
            <a:r>
              <a:rPr lang="en-US" sz="1400" b="1" dirty="0" smtClean="0"/>
              <a:t>Internet </a:t>
            </a:r>
          </a:p>
        </p:txBody>
      </p:sp>
      <p:sp>
        <p:nvSpPr>
          <p:cNvPr id="86" name="TextBox 85"/>
          <p:cNvSpPr txBox="1"/>
          <p:nvPr/>
        </p:nvSpPr>
        <p:spPr>
          <a:xfrm>
            <a:off x="4578102" y="3298036"/>
            <a:ext cx="1446107" cy="226214"/>
          </a:xfrm>
          <a:prstGeom prst="rect">
            <a:avLst/>
          </a:prstGeom>
          <a:noFill/>
        </p:spPr>
        <p:txBody>
          <a:bodyPr wrap="square" lIns="0" tIns="0" rIns="0" bIns="0" rtlCol="0" anchor="ctr" anchorCtr="0">
            <a:noAutofit/>
          </a:bodyPr>
          <a:lstStyle/>
          <a:p>
            <a:r>
              <a:rPr lang="en-US" sz="1200" b="1" dirty="0" smtClean="0"/>
              <a:t>ISP 1</a:t>
            </a:r>
            <a:r>
              <a:rPr lang="en-US" sz="1200" dirty="0" smtClean="0"/>
              <a:t> </a:t>
            </a:r>
          </a:p>
        </p:txBody>
      </p:sp>
      <p:sp>
        <p:nvSpPr>
          <p:cNvPr id="88" name="Freeform 9"/>
          <p:cNvSpPr>
            <a:spLocks/>
          </p:cNvSpPr>
          <p:nvPr/>
        </p:nvSpPr>
        <p:spPr bwMode="auto">
          <a:xfrm rot="761210">
            <a:off x="2792122" y="5413373"/>
            <a:ext cx="2154011" cy="887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89" name="Picture 37"/>
          <p:cNvPicPr>
            <a:picLocks noChangeArrowheads="1"/>
          </p:cNvPicPr>
          <p:nvPr/>
        </p:nvPicPr>
        <p:blipFill>
          <a:blip r:embed="rId4"/>
          <a:srcRect/>
          <a:stretch>
            <a:fillRect/>
          </a:stretch>
        </p:blipFill>
        <p:spPr bwMode="auto">
          <a:xfrm>
            <a:off x="4854517" y="3669994"/>
            <a:ext cx="972733" cy="451691"/>
          </a:xfrm>
          <a:prstGeom prst="rect">
            <a:avLst/>
          </a:prstGeom>
          <a:noFill/>
          <a:ln w="9525">
            <a:noFill/>
            <a:miter lim="800000"/>
            <a:headEnd/>
            <a:tailEnd/>
          </a:ln>
        </p:spPr>
      </p:pic>
      <p:sp>
        <p:nvSpPr>
          <p:cNvPr id="90" name="TextBox 89"/>
          <p:cNvSpPr txBox="1"/>
          <p:nvPr/>
        </p:nvSpPr>
        <p:spPr>
          <a:xfrm>
            <a:off x="5162352" y="3890331"/>
            <a:ext cx="435710" cy="258532"/>
          </a:xfrm>
          <a:prstGeom prst="rect">
            <a:avLst/>
          </a:prstGeom>
          <a:noFill/>
        </p:spPr>
        <p:txBody>
          <a:bodyPr wrap="none" rtlCol="0">
            <a:spAutoFit/>
          </a:bodyPr>
          <a:lstStyle/>
          <a:p>
            <a:r>
              <a:rPr lang="en-US" sz="1200" b="1" dirty="0" smtClean="0">
                <a:solidFill>
                  <a:schemeClr val="bg1"/>
                </a:solidFill>
              </a:rPr>
              <a:t>PE</a:t>
            </a:r>
            <a:endParaRPr lang="en-US" sz="1200" b="1" dirty="0">
              <a:solidFill>
                <a:schemeClr val="bg1"/>
              </a:solidFill>
            </a:endParaRPr>
          </a:p>
        </p:txBody>
      </p:sp>
      <p:pic>
        <p:nvPicPr>
          <p:cNvPr id="91" name="Picture 37"/>
          <p:cNvPicPr>
            <a:picLocks noChangeArrowheads="1"/>
          </p:cNvPicPr>
          <p:nvPr/>
        </p:nvPicPr>
        <p:blipFill>
          <a:blip r:embed="rId4"/>
          <a:srcRect/>
          <a:stretch>
            <a:fillRect/>
          </a:stretch>
        </p:blipFill>
        <p:spPr bwMode="auto">
          <a:xfrm>
            <a:off x="1882680" y="4408271"/>
            <a:ext cx="972733" cy="451691"/>
          </a:xfrm>
          <a:prstGeom prst="rect">
            <a:avLst/>
          </a:prstGeom>
          <a:noFill/>
          <a:ln w="9525">
            <a:noFill/>
            <a:miter lim="800000"/>
            <a:headEnd/>
            <a:tailEnd/>
          </a:ln>
        </p:spPr>
      </p:pic>
      <p:sp>
        <p:nvSpPr>
          <p:cNvPr id="92" name="TextBox 91"/>
          <p:cNvSpPr txBox="1"/>
          <p:nvPr/>
        </p:nvSpPr>
        <p:spPr>
          <a:xfrm>
            <a:off x="2190514" y="4628609"/>
            <a:ext cx="424960"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93" name="Picture 37"/>
          <p:cNvPicPr>
            <a:picLocks noChangeArrowheads="1"/>
          </p:cNvPicPr>
          <p:nvPr/>
        </p:nvPicPr>
        <p:blipFill>
          <a:blip r:embed="rId4"/>
          <a:srcRect/>
          <a:stretch>
            <a:fillRect/>
          </a:stretch>
        </p:blipFill>
        <p:spPr bwMode="auto">
          <a:xfrm>
            <a:off x="1895380" y="5043271"/>
            <a:ext cx="972733" cy="451691"/>
          </a:xfrm>
          <a:prstGeom prst="rect">
            <a:avLst/>
          </a:prstGeom>
          <a:noFill/>
          <a:ln w="9525">
            <a:noFill/>
            <a:miter lim="800000"/>
            <a:headEnd/>
            <a:tailEnd/>
          </a:ln>
        </p:spPr>
      </p:pic>
      <p:sp>
        <p:nvSpPr>
          <p:cNvPr id="94" name="TextBox 93"/>
          <p:cNvSpPr txBox="1"/>
          <p:nvPr/>
        </p:nvSpPr>
        <p:spPr>
          <a:xfrm>
            <a:off x="2203214" y="526360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7" name="TextBox 36"/>
          <p:cNvSpPr txBox="1"/>
          <p:nvPr/>
        </p:nvSpPr>
        <p:spPr>
          <a:xfrm>
            <a:off x="4590802" y="5190336"/>
            <a:ext cx="1446107" cy="226214"/>
          </a:xfrm>
          <a:prstGeom prst="rect">
            <a:avLst/>
          </a:prstGeom>
          <a:noFill/>
        </p:spPr>
        <p:txBody>
          <a:bodyPr wrap="square" lIns="0" tIns="0" rIns="0" bIns="0" rtlCol="0" anchor="ctr" anchorCtr="0">
            <a:noAutofit/>
          </a:bodyPr>
          <a:lstStyle/>
          <a:p>
            <a:r>
              <a:rPr lang="en-US" sz="1200" b="1" dirty="0" smtClean="0"/>
              <a:t>ISP 2</a:t>
            </a:r>
            <a:r>
              <a:rPr lang="en-US" sz="1200" dirty="0" smtClean="0"/>
              <a:t> </a:t>
            </a:r>
          </a:p>
        </p:txBody>
      </p:sp>
      <p:pic>
        <p:nvPicPr>
          <p:cNvPr id="49" name="Picture 37"/>
          <p:cNvPicPr>
            <a:picLocks noChangeArrowheads="1"/>
          </p:cNvPicPr>
          <p:nvPr/>
        </p:nvPicPr>
        <p:blipFill>
          <a:blip r:embed="rId4"/>
          <a:srcRect/>
          <a:stretch>
            <a:fillRect/>
          </a:stretch>
        </p:blipFill>
        <p:spPr bwMode="auto">
          <a:xfrm>
            <a:off x="4867217" y="5562294"/>
            <a:ext cx="972733" cy="451691"/>
          </a:xfrm>
          <a:prstGeom prst="rect">
            <a:avLst/>
          </a:prstGeom>
          <a:noFill/>
          <a:ln w="9525">
            <a:noFill/>
            <a:miter lim="800000"/>
            <a:headEnd/>
            <a:tailEnd/>
          </a:ln>
        </p:spPr>
      </p:pic>
      <p:sp>
        <p:nvSpPr>
          <p:cNvPr id="51" name="TextBox 50"/>
          <p:cNvSpPr txBox="1"/>
          <p:nvPr/>
        </p:nvSpPr>
        <p:spPr>
          <a:xfrm>
            <a:off x="5175052" y="5782631"/>
            <a:ext cx="435710" cy="258532"/>
          </a:xfrm>
          <a:prstGeom prst="rect">
            <a:avLst/>
          </a:prstGeom>
          <a:noFill/>
        </p:spPr>
        <p:txBody>
          <a:bodyPr wrap="none" rtlCol="0">
            <a:spAutoFit/>
          </a:bodyPr>
          <a:lstStyle/>
          <a:p>
            <a:r>
              <a:rPr lang="en-US" sz="1200" b="1" dirty="0" smtClean="0">
                <a:solidFill>
                  <a:schemeClr val="bg1"/>
                </a:solidFill>
              </a:rPr>
              <a:t>PE</a:t>
            </a:r>
            <a:endParaRPr lang="en-US" sz="1200" b="1" dirty="0">
              <a:solidFill>
                <a:schemeClr val="bg1"/>
              </a:solidFill>
            </a:endParaRPr>
          </a:p>
        </p:txBody>
      </p:sp>
      <p:sp>
        <p:nvSpPr>
          <p:cNvPr id="22" name="Freeform 9"/>
          <p:cNvSpPr>
            <a:spLocks/>
          </p:cNvSpPr>
          <p:nvPr/>
        </p:nvSpPr>
        <p:spPr bwMode="auto">
          <a:xfrm rot="20408185">
            <a:off x="2794504" y="4318795"/>
            <a:ext cx="2154011" cy="887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3" name="Freeform 9"/>
          <p:cNvSpPr>
            <a:spLocks/>
          </p:cNvSpPr>
          <p:nvPr/>
        </p:nvSpPr>
        <p:spPr bwMode="auto">
          <a:xfrm rot="761210">
            <a:off x="2792122" y="5565773"/>
            <a:ext cx="2154011" cy="88745"/>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Using BGP in an Enterprise Network</a:t>
            </a:r>
            <a:endParaRPr lang="en-US" dirty="0"/>
          </a:p>
        </p:txBody>
      </p:sp>
      <p:sp>
        <p:nvSpPr>
          <p:cNvPr id="6" name="Content Placeholder 5"/>
          <p:cNvSpPr>
            <a:spLocks noGrp="1"/>
          </p:cNvSpPr>
          <p:nvPr>
            <p:ph idx="1"/>
          </p:nvPr>
        </p:nvSpPr>
        <p:spPr/>
        <p:txBody>
          <a:bodyPr/>
          <a:lstStyle/>
          <a:p>
            <a:r>
              <a:rPr lang="en-US" dirty="0" smtClean="0"/>
              <a:t>When BGP is running between routers in different AS, it is called </a:t>
            </a:r>
            <a:r>
              <a:rPr lang="en-US" b="1" dirty="0" smtClean="0"/>
              <a:t>External BGP (EBGP)</a:t>
            </a:r>
            <a:r>
              <a:rPr lang="en-US" dirty="0" smtClean="0"/>
              <a:t>. </a:t>
            </a:r>
          </a:p>
          <a:p>
            <a:r>
              <a:rPr lang="en-US" dirty="0" smtClean="0"/>
              <a:t>When BGP is running between routers in the same AS, it is called </a:t>
            </a:r>
            <a:r>
              <a:rPr lang="en-US" b="1" dirty="0" smtClean="0"/>
              <a:t>Internal BGP (IBGP)</a:t>
            </a:r>
            <a:r>
              <a:rPr lang="en-US" dirty="0" smtClean="0"/>
              <a:t>.</a:t>
            </a:r>
            <a:endParaRPr lang="en-US" dirty="0"/>
          </a:p>
        </p:txBody>
      </p:sp>
      <p:pic>
        <p:nvPicPr>
          <p:cNvPr id="110594" name="Picture 2"/>
          <p:cNvPicPr>
            <a:picLocks noChangeAspect="1" noChangeArrowheads="1"/>
          </p:cNvPicPr>
          <p:nvPr/>
        </p:nvPicPr>
        <p:blipFill>
          <a:blip r:embed="rId3"/>
          <a:srcRect/>
          <a:stretch>
            <a:fillRect/>
          </a:stretch>
        </p:blipFill>
        <p:spPr bwMode="auto">
          <a:xfrm>
            <a:off x="1247193" y="3009900"/>
            <a:ext cx="6470228" cy="3846512"/>
          </a:xfrm>
          <a:prstGeom prst="rect">
            <a:avLst/>
          </a:prstGeom>
          <a:noFill/>
          <a:ln w="9525">
            <a:noFill/>
            <a:miter lim="800000"/>
            <a:headEnd/>
            <a:tailEnd/>
          </a:ln>
        </p:spPr>
      </p:pic>
      <p:sp>
        <p:nvSpPr>
          <p:cNvPr id="8" name="TextBox 7"/>
          <p:cNvSpPr txBox="1"/>
          <p:nvPr/>
        </p:nvSpPr>
        <p:spPr>
          <a:xfrm>
            <a:off x="5181600" y="4826000"/>
            <a:ext cx="694421" cy="286232"/>
          </a:xfrm>
          <a:prstGeom prst="rect">
            <a:avLst/>
          </a:prstGeom>
          <a:noFill/>
        </p:spPr>
        <p:txBody>
          <a:bodyPr wrap="none" rtlCol="0">
            <a:spAutoFit/>
          </a:bodyPr>
          <a:lstStyle/>
          <a:p>
            <a:r>
              <a:rPr lang="en-US" sz="1400" b="1" dirty="0" smtClean="0"/>
              <a:t>EBGP</a:t>
            </a:r>
            <a:endParaRPr lang="en-US" sz="1400" b="1" dirty="0"/>
          </a:p>
        </p:txBody>
      </p:sp>
      <p:sp>
        <p:nvSpPr>
          <p:cNvPr id="9" name="TextBox 8"/>
          <p:cNvSpPr txBox="1"/>
          <p:nvPr/>
        </p:nvSpPr>
        <p:spPr>
          <a:xfrm>
            <a:off x="4635500" y="5448300"/>
            <a:ext cx="694421" cy="286232"/>
          </a:xfrm>
          <a:prstGeom prst="rect">
            <a:avLst/>
          </a:prstGeom>
          <a:noFill/>
        </p:spPr>
        <p:txBody>
          <a:bodyPr wrap="none" rtlCol="0">
            <a:spAutoFit/>
          </a:bodyPr>
          <a:lstStyle/>
          <a:p>
            <a:r>
              <a:rPr lang="en-US" sz="1400" b="1" dirty="0" smtClean="0"/>
              <a:t>EBGP</a:t>
            </a:r>
            <a:endParaRPr lang="en-US" sz="1400" b="1" dirty="0"/>
          </a:p>
        </p:txBody>
      </p:sp>
      <p:sp>
        <p:nvSpPr>
          <p:cNvPr id="10" name="TextBox 9"/>
          <p:cNvSpPr txBox="1"/>
          <p:nvPr/>
        </p:nvSpPr>
        <p:spPr>
          <a:xfrm>
            <a:off x="2921000" y="4191000"/>
            <a:ext cx="623889" cy="286232"/>
          </a:xfrm>
          <a:prstGeom prst="rect">
            <a:avLst/>
          </a:prstGeom>
          <a:noFill/>
        </p:spPr>
        <p:txBody>
          <a:bodyPr wrap="none" rtlCol="0">
            <a:spAutoFit/>
          </a:bodyPr>
          <a:lstStyle/>
          <a:p>
            <a:r>
              <a:rPr lang="en-US" sz="1400" b="1" dirty="0" smtClean="0"/>
              <a:t>IBGP</a:t>
            </a:r>
            <a:endParaRPr lang="en-US" sz="1400" b="1" dirty="0"/>
          </a:p>
        </p:txBody>
      </p:sp>
      <p:sp>
        <p:nvSpPr>
          <p:cNvPr id="13" name="TextBox 12"/>
          <p:cNvSpPr txBox="1"/>
          <p:nvPr/>
        </p:nvSpPr>
        <p:spPr>
          <a:xfrm>
            <a:off x="3416300" y="4483100"/>
            <a:ext cx="623889" cy="286232"/>
          </a:xfrm>
          <a:prstGeom prst="rect">
            <a:avLst/>
          </a:prstGeom>
          <a:noFill/>
        </p:spPr>
        <p:txBody>
          <a:bodyPr wrap="none" rtlCol="0">
            <a:spAutoFit/>
          </a:bodyPr>
          <a:lstStyle/>
          <a:p>
            <a:r>
              <a:rPr lang="en-US" sz="1400" b="1" dirty="0" smtClean="0"/>
              <a:t>IBGP</a:t>
            </a:r>
            <a:endParaRPr lang="en-US" sz="1400" b="1" dirty="0"/>
          </a:p>
        </p:txBody>
      </p:sp>
      <p:sp>
        <p:nvSpPr>
          <p:cNvPr id="14" name="TextBox 13"/>
          <p:cNvSpPr txBox="1"/>
          <p:nvPr/>
        </p:nvSpPr>
        <p:spPr>
          <a:xfrm>
            <a:off x="4330700" y="4051300"/>
            <a:ext cx="623889" cy="286232"/>
          </a:xfrm>
          <a:prstGeom prst="rect">
            <a:avLst/>
          </a:prstGeom>
          <a:noFill/>
        </p:spPr>
        <p:txBody>
          <a:bodyPr wrap="none" rtlCol="0">
            <a:spAutoFit/>
          </a:bodyPr>
          <a:lstStyle/>
          <a:p>
            <a:r>
              <a:rPr lang="en-US" sz="1400" b="1" dirty="0" smtClean="0"/>
              <a:t>IBGP</a:t>
            </a:r>
            <a:endParaRPr lang="en-US" sz="1400" b="1"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531" name="Rectangle 3"/>
          <p:cNvSpPr>
            <a:spLocks noGrp="1" noChangeArrowheads="1"/>
          </p:cNvSpPr>
          <p:nvPr>
            <p:ph type="title"/>
          </p:nvPr>
        </p:nvSpPr>
        <p:spPr/>
        <p:txBody>
          <a:bodyPr/>
          <a:lstStyle/>
          <a:p>
            <a:r>
              <a:rPr lang="en-US" dirty="0" smtClean="0"/>
              <a:t>External BGP</a:t>
            </a:r>
            <a:endParaRPr lang="en-US" dirty="0"/>
          </a:p>
        </p:txBody>
      </p:sp>
      <p:sp>
        <p:nvSpPr>
          <p:cNvPr id="918532" name="Rectangle 4"/>
          <p:cNvSpPr>
            <a:spLocks noGrp="1" noChangeArrowheads="1"/>
          </p:cNvSpPr>
          <p:nvPr>
            <p:ph idx="1"/>
          </p:nvPr>
        </p:nvSpPr>
        <p:spPr/>
        <p:txBody>
          <a:bodyPr/>
          <a:lstStyle/>
          <a:p>
            <a:r>
              <a:rPr lang="en-US" dirty="0" smtClean="0"/>
              <a:t>EBGP neighbors are in different autonomous systems.</a:t>
            </a:r>
          </a:p>
          <a:p>
            <a:pPr lvl="1"/>
            <a:r>
              <a:rPr lang="en-US" dirty="0" smtClean="0"/>
              <a:t>EBGP neighbors need to be directly connected.</a:t>
            </a:r>
          </a:p>
          <a:p>
            <a:endParaRPr lang="en-US" dirty="0"/>
          </a:p>
        </p:txBody>
      </p:sp>
      <p:pic>
        <p:nvPicPr>
          <p:cNvPr id="918533" name="Picture 5" descr="l01_15"/>
          <p:cNvPicPr>
            <a:picLocks noChangeAspect="1" noChangeArrowheads="1"/>
          </p:cNvPicPr>
          <p:nvPr/>
        </p:nvPicPr>
        <p:blipFill>
          <a:blip r:embed="rId3"/>
          <a:srcRect/>
          <a:stretch>
            <a:fillRect/>
          </a:stretch>
        </p:blipFill>
        <p:spPr bwMode="auto">
          <a:xfrm>
            <a:off x="1320298" y="2398044"/>
            <a:ext cx="6324600" cy="3786188"/>
          </a:xfrm>
          <a:prstGeom prst="rect">
            <a:avLst/>
          </a:prstGeom>
          <a:noFill/>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EBGP Neighbor Relationship Requirements</a:t>
            </a:r>
            <a:endParaRPr lang="en-US" dirty="0"/>
          </a:p>
        </p:txBody>
      </p:sp>
      <p:sp>
        <p:nvSpPr>
          <p:cNvPr id="3" name="Content Placeholder 2"/>
          <p:cNvSpPr>
            <a:spLocks noGrp="1"/>
          </p:cNvSpPr>
          <p:nvPr>
            <p:ph idx="1"/>
          </p:nvPr>
        </p:nvSpPr>
        <p:spPr/>
        <p:txBody>
          <a:bodyPr/>
          <a:lstStyle/>
          <a:p>
            <a:r>
              <a:rPr lang="en-US" smtClean="0"/>
              <a:t>Define neighbors: </a:t>
            </a:r>
          </a:p>
          <a:p>
            <a:pPr lvl="1"/>
            <a:r>
              <a:rPr lang="en-US" smtClean="0"/>
              <a:t>A TCP session (three-way handshake) must be established before starting BGP routing update exchanges.</a:t>
            </a:r>
          </a:p>
          <a:p>
            <a:r>
              <a:rPr lang="en-US" smtClean="0"/>
              <a:t>Reachability: </a:t>
            </a:r>
          </a:p>
          <a:p>
            <a:pPr lvl="1"/>
            <a:r>
              <a:rPr lang="en-US" smtClean="0"/>
              <a:t>EBGP neighbors are usually directly connected.</a:t>
            </a:r>
          </a:p>
          <a:p>
            <a:r>
              <a:rPr lang="en-US" smtClean="0"/>
              <a:t>Different AS number: </a:t>
            </a:r>
          </a:p>
          <a:p>
            <a:pPr lvl="1"/>
            <a:r>
              <a:rPr lang="en-US" smtClean="0"/>
              <a:t>EBGP neighbors must have different AS numbers.</a:t>
            </a:r>
            <a:endParaRPr lang="en-US" dirty="0" smtClean="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579" name="Rectangle 3"/>
          <p:cNvSpPr>
            <a:spLocks noGrp="1" noChangeArrowheads="1"/>
          </p:cNvSpPr>
          <p:nvPr>
            <p:ph type="title"/>
          </p:nvPr>
        </p:nvSpPr>
        <p:spPr/>
        <p:txBody>
          <a:bodyPr/>
          <a:lstStyle/>
          <a:p>
            <a:r>
              <a:rPr lang="en-US" dirty="0" smtClean="0"/>
              <a:t>Internal BGP</a:t>
            </a:r>
            <a:endParaRPr lang="en-US" dirty="0"/>
          </a:p>
        </p:txBody>
      </p:sp>
      <p:sp>
        <p:nvSpPr>
          <p:cNvPr id="920580" name="Rectangle 4"/>
          <p:cNvSpPr>
            <a:spLocks noGrp="1" noChangeArrowheads="1"/>
          </p:cNvSpPr>
          <p:nvPr>
            <p:ph idx="1"/>
          </p:nvPr>
        </p:nvSpPr>
        <p:spPr/>
        <p:txBody>
          <a:bodyPr/>
          <a:lstStyle/>
          <a:p>
            <a:r>
              <a:rPr lang="en-US" dirty="0" smtClean="0"/>
              <a:t>IBGP neighbors are in the same autonomous systems.</a:t>
            </a:r>
          </a:p>
          <a:p>
            <a:pPr lvl="1"/>
            <a:r>
              <a:rPr lang="en-US" dirty="0" smtClean="0"/>
              <a:t>IBGP neighbors do not need to be directly connected.</a:t>
            </a:r>
          </a:p>
        </p:txBody>
      </p:sp>
      <p:pic>
        <p:nvPicPr>
          <p:cNvPr id="920581" name="Picture 5" descr="l01_16"/>
          <p:cNvPicPr>
            <a:picLocks noChangeAspect="1" noChangeArrowheads="1"/>
          </p:cNvPicPr>
          <p:nvPr/>
        </p:nvPicPr>
        <p:blipFill>
          <a:blip r:embed="rId3"/>
          <a:srcRect/>
          <a:stretch>
            <a:fillRect/>
          </a:stretch>
        </p:blipFill>
        <p:spPr bwMode="auto">
          <a:xfrm>
            <a:off x="1437606" y="2783138"/>
            <a:ext cx="6524625" cy="3876675"/>
          </a:xfrm>
          <a:prstGeom prst="rect">
            <a:avLst/>
          </a:prstGeom>
          <a:noFill/>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8"/>
            <a:ext cx="8864600" cy="742659"/>
          </a:xfrm>
        </p:spPr>
        <p:txBody>
          <a:bodyPr>
            <a:normAutofit/>
          </a:bodyPr>
          <a:lstStyle/>
          <a:p>
            <a:r>
              <a:rPr lang="en-US" smtClean="0"/>
              <a:t>IBGP Neighbor Relationship </a:t>
            </a:r>
            <a:r>
              <a:rPr lang="en-US" dirty="0" smtClean="0"/>
              <a:t>Requirements</a:t>
            </a:r>
            <a:endParaRPr lang="en-US" dirty="0"/>
          </a:p>
        </p:txBody>
      </p:sp>
      <p:sp>
        <p:nvSpPr>
          <p:cNvPr id="3" name="Content Placeholder 2"/>
          <p:cNvSpPr>
            <a:spLocks noGrp="1"/>
          </p:cNvSpPr>
          <p:nvPr>
            <p:ph idx="1"/>
          </p:nvPr>
        </p:nvSpPr>
        <p:spPr/>
        <p:txBody>
          <a:bodyPr/>
          <a:lstStyle/>
          <a:p>
            <a:r>
              <a:rPr lang="en-US" b="1" dirty="0" smtClean="0"/>
              <a:t>Define neighbors:</a:t>
            </a:r>
            <a:r>
              <a:rPr lang="en-US" dirty="0" smtClean="0"/>
              <a:t> </a:t>
            </a:r>
          </a:p>
          <a:p>
            <a:pPr lvl="1"/>
            <a:r>
              <a:rPr lang="en-US" dirty="0" smtClean="0"/>
              <a:t>A TCP session (three-way handshake) must be established before starting BGP routing update exchanges.</a:t>
            </a:r>
          </a:p>
          <a:p>
            <a:r>
              <a:rPr lang="en-US" b="1" dirty="0" smtClean="0"/>
              <a:t>Reachability:</a:t>
            </a:r>
            <a:r>
              <a:rPr lang="en-US" dirty="0" smtClean="0"/>
              <a:t> </a:t>
            </a:r>
          </a:p>
          <a:p>
            <a:pPr lvl="1"/>
            <a:r>
              <a:rPr lang="en-US" dirty="0" smtClean="0"/>
              <a:t>IBGP neighbors must be reachable usually by using an IGP.</a:t>
            </a:r>
          </a:p>
          <a:p>
            <a:pPr lvl="1"/>
            <a:r>
              <a:rPr lang="en-US" dirty="0" smtClean="0"/>
              <a:t>Loopback IP addresses are typically used to identify IBGP neighbors.</a:t>
            </a:r>
          </a:p>
          <a:p>
            <a:r>
              <a:rPr lang="en-US" b="1" dirty="0" smtClean="0"/>
              <a:t>Same AS number: </a:t>
            </a:r>
          </a:p>
          <a:p>
            <a:pPr lvl="1"/>
            <a:r>
              <a:rPr lang="en-US" dirty="0" smtClean="0"/>
              <a:t>IBGP neighbors must have the same AS number.</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IBGP in a Transit AS</a:t>
            </a:r>
            <a:endParaRPr lang="en-US" dirty="0"/>
          </a:p>
        </p:txBody>
      </p:sp>
      <p:sp>
        <p:nvSpPr>
          <p:cNvPr id="9" name="Content Placeholder 8"/>
          <p:cNvSpPr>
            <a:spLocks noGrp="1"/>
          </p:cNvSpPr>
          <p:nvPr>
            <p:ph idx="10"/>
          </p:nvPr>
        </p:nvSpPr>
        <p:spPr/>
        <p:txBody>
          <a:bodyPr>
            <a:normAutofit fontScale="92500" lnSpcReduction="20000"/>
          </a:bodyPr>
          <a:lstStyle/>
          <a:p>
            <a:r>
              <a:rPr lang="en-US" dirty="0" smtClean="0"/>
              <a:t>A transit AS is an AS that routes traffic from one external AS to another external AS. </a:t>
            </a:r>
          </a:p>
          <a:p>
            <a:r>
              <a:rPr lang="en-US" dirty="0" smtClean="0"/>
              <a:t>In this example, AS 65102 is a service provider network.</a:t>
            </a:r>
          </a:p>
          <a:p>
            <a:pPr lvl="1"/>
            <a:r>
              <a:rPr lang="en-US" dirty="0" smtClean="0"/>
              <a:t>Only the two edge routers (router B and E) are running BGP and have established an IBGP neighbor relationship using OSPF. </a:t>
            </a:r>
          </a:p>
          <a:p>
            <a:pPr lvl="1"/>
            <a:r>
              <a:rPr lang="en-US" dirty="0" smtClean="0"/>
              <a:t>Although the EBGP routes could be redistributed into OSPF, the potential number of BGP routes may overwhelm OSPF and is therefore not recommended.</a:t>
            </a:r>
          </a:p>
        </p:txBody>
      </p:sp>
      <p:pic>
        <p:nvPicPr>
          <p:cNvPr id="13" name="Picture 3"/>
          <p:cNvPicPr>
            <a:picLocks noGrp="1" noChangeAspect="1" noChangeArrowheads="1"/>
          </p:cNvPicPr>
          <p:nvPr>
            <p:ph sz="quarter" idx="11"/>
          </p:nvPr>
        </p:nvPicPr>
        <p:blipFill>
          <a:blip r:embed="rId3"/>
          <a:srcRect/>
          <a:stretch>
            <a:fillRect/>
          </a:stretch>
        </p:blipFill>
        <p:spPr bwMode="auto">
          <a:xfrm>
            <a:off x="1140723" y="3619500"/>
            <a:ext cx="6797467" cy="2921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IBGP in a Transit AS</a:t>
            </a:r>
            <a:endParaRPr lang="en-US" dirty="0"/>
          </a:p>
        </p:txBody>
      </p:sp>
      <p:sp>
        <p:nvSpPr>
          <p:cNvPr id="9" name="Content Placeholder 8"/>
          <p:cNvSpPr>
            <a:spLocks noGrp="1"/>
          </p:cNvSpPr>
          <p:nvPr>
            <p:ph idx="10"/>
          </p:nvPr>
        </p:nvSpPr>
        <p:spPr/>
        <p:txBody>
          <a:bodyPr>
            <a:noAutofit/>
          </a:bodyPr>
          <a:lstStyle/>
          <a:p>
            <a:r>
              <a:rPr lang="en-US" dirty="0" smtClean="0"/>
              <a:t>A better solution for a provider network would be to have a fully meshed BGP internetwork.</a:t>
            </a:r>
          </a:p>
          <a:p>
            <a:pPr lvl="1"/>
            <a:r>
              <a:rPr lang="en-US" dirty="0" smtClean="0"/>
              <a:t>BGP runs on all internal routers and all routers establish IBGP sessions.</a:t>
            </a:r>
          </a:p>
          <a:p>
            <a:pPr lvl="1"/>
            <a:r>
              <a:rPr lang="en-US" dirty="0" smtClean="0"/>
              <a:t>IBGP routers have complete knowledge of external routes.</a:t>
            </a:r>
          </a:p>
        </p:txBody>
      </p:sp>
      <p:sp>
        <p:nvSpPr>
          <p:cNvPr id="15" name="Content Placeholder 14"/>
          <p:cNvSpPr>
            <a:spLocks noGrp="1"/>
          </p:cNvSpPr>
          <p:nvPr>
            <p:ph sz="quarter" idx="11"/>
          </p:nvPr>
        </p:nvSpPr>
        <p:spPr/>
        <p:txBody>
          <a:bodyPr/>
          <a:lstStyle/>
          <a:p>
            <a:endParaRPr lang="en-US"/>
          </a:p>
        </p:txBody>
      </p:sp>
      <p:pic>
        <p:nvPicPr>
          <p:cNvPr id="11" name="Picture 2"/>
          <p:cNvPicPr>
            <a:picLocks noChangeAspect="1" noChangeArrowheads="1"/>
          </p:cNvPicPr>
          <p:nvPr/>
        </p:nvPicPr>
        <p:blipFill>
          <a:blip r:embed="rId3"/>
          <a:srcRect/>
          <a:stretch>
            <a:fillRect/>
          </a:stretch>
        </p:blipFill>
        <p:spPr bwMode="auto">
          <a:xfrm>
            <a:off x="1183005" y="3693928"/>
            <a:ext cx="6797965" cy="2921000"/>
          </a:xfrm>
          <a:prstGeom prst="rect">
            <a:avLst/>
          </a:prstGeom>
          <a:noFill/>
          <a:ln w="9525" algn="ctr">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IGP versus EGP</a:t>
            </a:r>
            <a:endParaRPr lang="en-US" dirty="0"/>
          </a:p>
        </p:txBody>
      </p:sp>
      <p:sp>
        <p:nvSpPr>
          <p:cNvPr id="3" name="Content Placeholder 2"/>
          <p:cNvSpPr>
            <a:spLocks noGrp="1"/>
          </p:cNvSpPr>
          <p:nvPr>
            <p:ph idx="10"/>
          </p:nvPr>
        </p:nvSpPr>
        <p:spPr/>
        <p:txBody>
          <a:bodyPr>
            <a:normAutofit lnSpcReduction="10000"/>
          </a:bodyPr>
          <a:lstStyle/>
          <a:p>
            <a:r>
              <a:rPr lang="en-US" b="1" dirty="0" smtClean="0"/>
              <a:t>Interior gateway protocol (IGP)</a:t>
            </a:r>
          </a:p>
          <a:p>
            <a:pPr lvl="1"/>
            <a:r>
              <a:rPr lang="en-US" dirty="0" smtClean="0"/>
              <a:t>A routing protocol operating within an Autonomous System (AS). </a:t>
            </a:r>
          </a:p>
          <a:p>
            <a:pPr lvl="1"/>
            <a:r>
              <a:rPr lang="en-US" dirty="0" smtClean="0"/>
              <a:t>RIP, OSPF, and EIGRP are IGPs.</a:t>
            </a:r>
          </a:p>
          <a:p>
            <a:r>
              <a:rPr lang="en-US" b="1" dirty="0" smtClean="0"/>
              <a:t>Exterior gateway protocol (EGP)</a:t>
            </a:r>
          </a:p>
          <a:p>
            <a:pPr lvl="1"/>
            <a:r>
              <a:rPr lang="en-US" dirty="0" smtClean="0"/>
              <a:t>A routing protocol operating between different AS. </a:t>
            </a:r>
          </a:p>
          <a:p>
            <a:pPr lvl="1"/>
            <a:r>
              <a:rPr lang="en-US" dirty="0" smtClean="0"/>
              <a:t>BGP is an interdomain routing protocol (IDRP) and is an EGP.</a:t>
            </a:r>
          </a:p>
          <a:p>
            <a:pPr lvl="1"/>
            <a:endParaRPr lang="en-US" dirty="0"/>
          </a:p>
        </p:txBody>
      </p:sp>
      <p:pic>
        <p:nvPicPr>
          <p:cNvPr id="52226" name="Picture 2"/>
          <p:cNvPicPr>
            <a:picLocks noGrp="1" noChangeAspect="1" noChangeArrowheads="1"/>
          </p:cNvPicPr>
          <p:nvPr>
            <p:ph sz="quarter" idx="11"/>
          </p:nvPr>
        </p:nvPicPr>
        <p:blipFill>
          <a:blip r:embed="rId2"/>
          <a:stretch>
            <a:fillRect/>
          </a:stretch>
        </p:blipFill>
        <p:spPr bwMode="auto">
          <a:xfrm>
            <a:off x="585084" y="3619500"/>
            <a:ext cx="7908744" cy="2921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IBGP in a Nontransit AS</a:t>
            </a:r>
            <a:endParaRPr lang="en-US" dirty="0"/>
          </a:p>
        </p:txBody>
      </p:sp>
      <p:sp>
        <p:nvSpPr>
          <p:cNvPr id="9" name="Content Placeholder 8"/>
          <p:cNvSpPr>
            <a:spLocks noGrp="1"/>
          </p:cNvSpPr>
          <p:nvPr>
            <p:ph idx="1"/>
          </p:nvPr>
        </p:nvSpPr>
        <p:spPr/>
        <p:txBody>
          <a:bodyPr>
            <a:normAutofit/>
          </a:bodyPr>
          <a:lstStyle/>
          <a:p>
            <a:r>
              <a:rPr lang="en-US" dirty="0" smtClean="0"/>
              <a:t>A nontransit AS is an AS that does not route traffic from one external AS to another external AS. </a:t>
            </a:r>
          </a:p>
          <a:p>
            <a:pPr lvl="1"/>
            <a:r>
              <a:rPr lang="en-US" dirty="0" smtClean="0"/>
              <a:t>Nontransit AS networks are typically enterprise networks. </a:t>
            </a:r>
          </a:p>
          <a:p>
            <a:r>
              <a:rPr lang="en-US" dirty="0" smtClean="0"/>
              <a:t>All routers in a </a:t>
            </a:r>
            <a:r>
              <a:rPr lang="en-US" smtClean="0"/>
              <a:t>nontransit AS must </a:t>
            </a:r>
            <a:r>
              <a:rPr lang="en-US" dirty="0" smtClean="0"/>
              <a:t>still have complete knowledge of external routes.</a:t>
            </a:r>
          </a:p>
          <a:p>
            <a:r>
              <a:rPr lang="en-US" dirty="0" smtClean="0"/>
              <a:t>To avoid routing loops within an AS, BGP specifies that routes learned through IBGP are never propagated to other IBGP peers.</a:t>
            </a:r>
          </a:p>
          <a:p>
            <a:pPr lvl="1"/>
            <a:r>
              <a:rPr lang="en-US" dirty="0" smtClean="0"/>
              <a:t>It is assumed that the sending IBGP neighbor is fully meshed with all other IBGP speakers and has sent each IBGP neighbor the update.</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BGP in an Enterprise Example</a:t>
            </a:r>
            <a:endParaRPr lang="en-US" dirty="0"/>
          </a:p>
        </p:txBody>
      </p:sp>
      <p:sp>
        <p:nvSpPr>
          <p:cNvPr id="9" name="Content Placeholder 8"/>
          <p:cNvSpPr>
            <a:spLocks noGrp="1"/>
          </p:cNvSpPr>
          <p:nvPr>
            <p:ph idx="1"/>
          </p:nvPr>
        </p:nvSpPr>
        <p:spPr/>
        <p:txBody>
          <a:bodyPr>
            <a:normAutofit fontScale="85000" lnSpcReduction="20000"/>
          </a:bodyPr>
          <a:lstStyle/>
          <a:p>
            <a:pPr>
              <a:lnSpc>
                <a:spcPct val="120000"/>
              </a:lnSpc>
              <a:spcBef>
                <a:spcPts val="0"/>
              </a:spcBef>
            </a:pPr>
            <a:r>
              <a:rPr lang="en-US" dirty="0" smtClean="0"/>
              <a:t>Enterprise AS 65500 is learning routes from both ISP-A and ISP-B via EBGP and is also running IBGP on all of its routers. </a:t>
            </a:r>
          </a:p>
          <a:p>
            <a:pPr marL="406400" lvl="1" indent="-180975">
              <a:lnSpc>
                <a:spcPct val="120000"/>
              </a:lnSpc>
              <a:spcBef>
                <a:spcPts val="0"/>
              </a:spcBef>
            </a:pPr>
            <a:r>
              <a:rPr lang="en-US" dirty="0" smtClean="0"/>
              <a:t>If one of the connections to the ISPs goes down, traffic will be sent through the other ISP. </a:t>
            </a:r>
          </a:p>
          <a:p>
            <a:pPr>
              <a:lnSpc>
                <a:spcPct val="120000"/>
              </a:lnSpc>
              <a:spcBef>
                <a:spcPts val="0"/>
              </a:spcBef>
            </a:pPr>
            <a:r>
              <a:rPr lang="en-US" dirty="0" smtClean="0"/>
              <a:t>An undesirable situation could </a:t>
            </a:r>
            <a:r>
              <a:rPr lang="en-US" smtClean="0"/>
              <a:t>occur if </a:t>
            </a:r>
            <a:r>
              <a:rPr lang="en-US" dirty="0" smtClean="0"/>
              <a:t>the enterprise AS is configured as a transit AS.</a:t>
            </a:r>
          </a:p>
          <a:p>
            <a:pPr lvl="1">
              <a:lnSpc>
                <a:spcPct val="120000"/>
              </a:lnSpc>
              <a:spcBef>
                <a:spcPts val="0"/>
              </a:spcBef>
            </a:pPr>
            <a:r>
              <a:rPr lang="en-US" dirty="0" smtClean="0"/>
              <a:t>For example, AS 65500 learns the 172.18.0.0/16 route from ISP-A. </a:t>
            </a:r>
          </a:p>
          <a:p>
            <a:pPr lvl="1">
              <a:lnSpc>
                <a:spcPct val="120000"/>
              </a:lnSpc>
              <a:spcBef>
                <a:spcPts val="0"/>
              </a:spcBef>
            </a:pPr>
            <a:r>
              <a:rPr lang="en-US" dirty="0" smtClean="0"/>
              <a:t>If router B advertises that route to ISP-B, then ISP-B may decide to use it. </a:t>
            </a:r>
          </a:p>
          <a:p>
            <a:pPr lvl="1">
              <a:lnSpc>
                <a:spcPct val="120000"/>
              </a:lnSpc>
              <a:spcBef>
                <a:spcPts val="0"/>
              </a:spcBef>
            </a:pPr>
            <a:r>
              <a:rPr lang="en-US" dirty="0" smtClean="0"/>
              <a:t>This undesirable configuration could be avoided through careful BGP configuration</a:t>
            </a:r>
            <a:r>
              <a:rPr lang="en-US" smtClean="0"/>
              <a:t>. </a:t>
            </a:r>
            <a:endParaRPr lang="en-US" dirty="0" smtClean="0"/>
          </a:p>
        </p:txBody>
      </p:sp>
      <p:pic>
        <p:nvPicPr>
          <p:cNvPr id="111619" name="Picture 3"/>
          <p:cNvPicPr>
            <a:picLocks noGrp="1" noChangeAspect="1" noChangeArrowheads="1"/>
          </p:cNvPicPr>
          <p:nvPr>
            <p:ph idx="10"/>
          </p:nvPr>
        </p:nvPicPr>
        <p:blipFill>
          <a:blip r:embed="rId3"/>
          <a:stretch>
            <a:fillRect/>
          </a:stretch>
        </p:blipFill>
        <p:spPr bwMode="auto">
          <a:xfrm>
            <a:off x="4702175" y="2050288"/>
            <a:ext cx="4067175" cy="345592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7266" name="Rectangle 2"/>
          <p:cNvSpPr>
            <a:spLocks noGrp="1" noChangeArrowheads="1"/>
          </p:cNvSpPr>
          <p:nvPr>
            <p:ph type="title"/>
          </p:nvPr>
        </p:nvSpPr>
        <p:spPr/>
        <p:txBody>
          <a:bodyPr/>
          <a:lstStyle/>
          <a:p>
            <a:pPr>
              <a:defRPr/>
            </a:pPr>
            <a:r>
              <a:rPr lang="en-US" dirty="0" smtClean="0"/>
              <a:t>Three Multihoming Connection Options</a:t>
            </a:r>
          </a:p>
        </p:txBody>
      </p:sp>
      <p:sp>
        <p:nvSpPr>
          <p:cNvPr id="38915" name="Rectangle 3"/>
          <p:cNvSpPr>
            <a:spLocks noGrp="1" noChangeArrowheads="1"/>
          </p:cNvSpPr>
          <p:nvPr>
            <p:ph idx="1"/>
          </p:nvPr>
        </p:nvSpPr>
        <p:spPr/>
        <p:txBody>
          <a:bodyPr/>
          <a:lstStyle/>
          <a:p>
            <a:pPr marL="342900" indent="-342900">
              <a:lnSpc>
                <a:spcPct val="85000"/>
              </a:lnSpc>
              <a:buFont typeface="+mj-lt"/>
              <a:buAutoNum type="arabicPeriod"/>
            </a:pPr>
            <a:r>
              <a:rPr lang="en-US" sz="2400" dirty="0" smtClean="0"/>
              <a:t>Each ISP passes only a default route to the AS. </a:t>
            </a:r>
          </a:p>
          <a:p>
            <a:pPr marL="571500" lvl="1" indent="-231775">
              <a:lnSpc>
                <a:spcPct val="85000"/>
              </a:lnSpc>
            </a:pPr>
            <a:r>
              <a:rPr lang="en-US" sz="2000" dirty="0" smtClean="0"/>
              <a:t>The default route is passed on to internal routers. </a:t>
            </a:r>
          </a:p>
          <a:p>
            <a:pPr marL="342900" indent="-342900">
              <a:lnSpc>
                <a:spcPct val="85000"/>
              </a:lnSpc>
              <a:buFont typeface="+mj-lt"/>
              <a:buAutoNum type="arabicPeriod"/>
            </a:pPr>
            <a:r>
              <a:rPr lang="en-US" dirty="0" smtClean="0"/>
              <a:t>Each ISP passes only a default route and provider-owned specific routes to the AS.</a:t>
            </a:r>
          </a:p>
          <a:p>
            <a:pPr marL="571500" lvl="1" indent="-231775">
              <a:lnSpc>
                <a:spcPct val="85000"/>
              </a:lnSpc>
            </a:pPr>
            <a:r>
              <a:rPr lang="en-US" dirty="0" smtClean="0"/>
              <a:t>These routes may be propagated to internal routers, or all internal routers in the transit path can run BGP to exchange these routes. </a:t>
            </a:r>
          </a:p>
          <a:p>
            <a:pPr marL="342900" indent="-342900">
              <a:lnSpc>
                <a:spcPct val="85000"/>
              </a:lnSpc>
              <a:buFont typeface="+mj-lt"/>
              <a:buAutoNum type="arabicPeriod"/>
            </a:pPr>
            <a:r>
              <a:rPr lang="en-US" dirty="0" smtClean="0"/>
              <a:t>Each ISP passes all routes to the AS.</a:t>
            </a:r>
          </a:p>
          <a:p>
            <a:pPr marL="571500" lvl="1" indent="-231775">
              <a:lnSpc>
                <a:spcPct val="85000"/>
              </a:lnSpc>
            </a:pPr>
            <a:r>
              <a:rPr lang="en-US" dirty="0" smtClean="0"/>
              <a:t>All internal routers in the transit path run BGP to exchange these routes. </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8290" name="Rectangle 2"/>
          <p:cNvSpPr>
            <a:spLocks noGrp="1" noChangeArrowheads="1"/>
          </p:cNvSpPr>
          <p:nvPr>
            <p:ph type="title"/>
          </p:nvPr>
        </p:nvSpPr>
        <p:spPr/>
        <p:txBody>
          <a:bodyPr>
            <a:normAutofit/>
          </a:bodyPr>
          <a:lstStyle/>
          <a:p>
            <a:r>
              <a:rPr lang="en-US" dirty="0" smtClean="0"/>
              <a:t>Default Routes from All Providers</a:t>
            </a:r>
          </a:p>
        </p:txBody>
      </p:sp>
      <p:pic>
        <p:nvPicPr>
          <p:cNvPr id="1028" name="Picture 4"/>
          <p:cNvPicPr>
            <a:picLocks noGrp="1" noChangeAspect="1" noChangeArrowheads="1"/>
          </p:cNvPicPr>
          <p:nvPr>
            <p:ph idx="1"/>
          </p:nvPr>
        </p:nvPicPr>
        <p:blipFill>
          <a:blip r:embed="rId3"/>
          <a:srcRect/>
          <a:stretch>
            <a:fillRect/>
          </a:stretch>
        </p:blipFill>
        <p:spPr bwMode="auto">
          <a:xfrm>
            <a:off x="694576" y="1016000"/>
            <a:ext cx="7689760" cy="5448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0338" name="Rectangle 2"/>
          <p:cNvSpPr>
            <a:spLocks noGrp="1" noChangeArrowheads="1"/>
          </p:cNvSpPr>
          <p:nvPr>
            <p:ph type="title"/>
          </p:nvPr>
        </p:nvSpPr>
        <p:spPr/>
        <p:txBody>
          <a:bodyPr/>
          <a:lstStyle/>
          <a:p>
            <a:r>
              <a:rPr lang="en-US" dirty="0" smtClean="0"/>
              <a:t>Default Routes and Partial Updates </a:t>
            </a:r>
          </a:p>
        </p:txBody>
      </p:sp>
      <p:pic>
        <p:nvPicPr>
          <p:cNvPr id="5" name="Content Placeholder 4"/>
          <p:cNvPicPr>
            <a:picLocks noGrp="1" noChangeAspect="1" noChangeArrowheads="1"/>
          </p:cNvPicPr>
          <p:nvPr>
            <p:ph idx="1"/>
          </p:nvPr>
        </p:nvPicPr>
        <p:blipFill>
          <a:blip r:embed="rId3"/>
          <a:srcRect/>
          <a:stretch>
            <a:fillRect/>
          </a:stretch>
        </p:blipFill>
        <p:spPr bwMode="auto">
          <a:xfrm>
            <a:off x="1012627" y="1354784"/>
            <a:ext cx="7053659" cy="4770732"/>
          </a:xfrm>
          <a:prstGeom prst="rect">
            <a:avLst/>
          </a:prstGeom>
          <a:noFill/>
          <a:ln w="9525">
            <a:noFill/>
            <a:miter lim="800000"/>
            <a:headEnd type="none" w="sm" len="sm"/>
            <a:tailEnd type="none" w="sm" len="sm"/>
          </a:ln>
        </p:spPr>
      </p:pic>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1362" name="Rectangle 2"/>
          <p:cNvSpPr>
            <a:spLocks noGrp="1" noChangeArrowheads="1"/>
          </p:cNvSpPr>
          <p:nvPr>
            <p:ph type="title"/>
          </p:nvPr>
        </p:nvSpPr>
        <p:spPr/>
        <p:txBody>
          <a:bodyPr/>
          <a:lstStyle/>
          <a:p>
            <a:r>
              <a:rPr lang="en-US" dirty="0" smtClean="0"/>
              <a:t>Full Routes from All Providers </a:t>
            </a:r>
          </a:p>
        </p:txBody>
      </p:sp>
      <p:pic>
        <p:nvPicPr>
          <p:cNvPr id="5" name="Content Placeholder 4"/>
          <p:cNvPicPr>
            <a:picLocks noGrp="1" noChangeAspect="1" noChangeArrowheads="1"/>
          </p:cNvPicPr>
          <p:nvPr>
            <p:ph sz="quarter" idx="10"/>
          </p:nvPr>
        </p:nvPicPr>
        <p:blipFill>
          <a:blip r:embed="rId3"/>
          <a:srcRect/>
          <a:stretch>
            <a:fillRect/>
          </a:stretch>
        </p:blipFill>
        <p:spPr bwMode="auto">
          <a:xfrm>
            <a:off x="1348534" y="1505079"/>
            <a:ext cx="6370732" cy="4546342"/>
          </a:xfrm>
          <a:prstGeom prst="rect">
            <a:avLst/>
          </a:prstGeom>
          <a:noFill/>
          <a:ln w="9525">
            <a:noFill/>
            <a:miter lim="800000"/>
            <a:headEnd type="none" w="sm" len="sm"/>
            <a:tailEnd type="none" w="sm" len="sm"/>
          </a:ln>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BGP Path Vector Characteristics</a:t>
            </a:r>
            <a:endParaRPr lang="en-US" dirty="0"/>
          </a:p>
        </p:txBody>
      </p:sp>
      <p:sp>
        <p:nvSpPr>
          <p:cNvPr id="3" name="Content Placeholder 2"/>
          <p:cNvSpPr>
            <a:spLocks noGrp="1"/>
          </p:cNvSpPr>
          <p:nvPr>
            <p:ph idx="1"/>
          </p:nvPr>
        </p:nvSpPr>
        <p:spPr/>
        <p:txBody>
          <a:bodyPr>
            <a:normAutofit/>
          </a:bodyPr>
          <a:lstStyle/>
          <a:p>
            <a:r>
              <a:rPr lang="en-US" dirty="0" smtClean="0"/>
              <a:t>Internal routing protocols announce a list of networks and the metrics to get to each network.</a:t>
            </a:r>
          </a:p>
          <a:p>
            <a:r>
              <a:rPr lang="en-US" dirty="0" smtClean="0"/>
              <a:t>In contrast, BGP routers exchange network reachability information, called </a:t>
            </a:r>
            <a:r>
              <a:rPr lang="en-US" b="1" dirty="0" smtClean="0"/>
              <a:t>path vectors</a:t>
            </a:r>
            <a:r>
              <a:rPr lang="en-US" dirty="0" smtClean="0"/>
              <a:t>, made up of </a:t>
            </a:r>
            <a:r>
              <a:rPr lang="en-US" b="1" dirty="0" smtClean="0"/>
              <a:t>path attributes</a:t>
            </a:r>
            <a:r>
              <a:rPr lang="en-US" dirty="0" smtClean="0"/>
              <a:t>.</a:t>
            </a:r>
          </a:p>
          <a:p>
            <a:endParaRPr lang="en-US" dirty="0" smtClean="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BGP Path Vector Characteristics</a:t>
            </a:r>
            <a:endParaRPr lang="en-US" dirty="0"/>
          </a:p>
        </p:txBody>
      </p:sp>
      <p:sp>
        <p:nvSpPr>
          <p:cNvPr id="3" name="Content Placeholder 2"/>
          <p:cNvSpPr>
            <a:spLocks noGrp="1"/>
          </p:cNvSpPr>
          <p:nvPr>
            <p:ph idx="10"/>
          </p:nvPr>
        </p:nvSpPr>
        <p:spPr/>
        <p:txBody>
          <a:bodyPr>
            <a:normAutofit/>
          </a:bodyPr>
          <a:lstStyle/>
          <a:p>
            <a:r>
              <a:rPr lang="en-US" dirty="0" smtClean="0"/>
              <a:t>The path vector information includes:</a:t>
            </a:r>
          </a:p>
          <a:p>
            <a:pPr lvl="1"/>
            <a:r>
              <a:rPr lang="en-US" dirty="0" smtClean="0"/>
              <a:t>A list of the full path of BGP AS numbers (hop by hop) necessary to reach a destination network. </a:t>
            </a:r>
          </a:p>
          <a:p>
            <a:pPr lvl="1"/>
            <a:r>
              <a:rPr lang="en-US" dirty="0" smtClean="0"/>
              <a:t>Other attributes including the IP address to get to the next AS (the next-hop attribute) and how the networks at the end of the path were introduced into BGP (the origin code attribute). </a:t>
            </a:r>
          </a:p>
        </p:txBody>
      </p:sp>
      <p:pic>
        <p:nvPicPr>
          <p:cNvPr id="5" name="Picture 2"/>
          <p:cNvPicPr>
            <a:picLocks noGrp="1" noChangeAspect="1" noChangeArrowheads="1"/>
          </p:cNvPicPr>
          <p:nvPr>
            <p:ph sz="quarter" idx="11"/>
          </p:nvPr>
        </p:nvPicPr>
        <p:blipFill>
          <a:blip r:embed="rId2"/>
          <a:stretch>
            <a:fillRect/>
          </a:stretch>
        </p:blipFill>
        <p:spPr bwMode="auto">
          <a:xfrm>
            <a:off x="279400" y="3782765"/>
            <a:ext cx="8520113" cy="259447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1346" name="Rectangle 2"/>
          <p:cNvSpPr>
            <a:spLocks noGrp="1" noChangeArrowheads="1"/>
          </p:cNvSpPr>
          <p:nvPr>
            <p:ph type="title"/>
          </p:nvPr>
        </p:nvSpPr>
        <p:spPr/>
        <p:txBody>
          <a:bodyPr/>
          <a:lstStyle/>
          <a:p>
            <a:r>
              <a:rPr lang="en-US" smtClean="0"/>
              <a:t>When to Use BGP</a:t>
            </a:r>
            <a:endParaRPr lang="en-US" dirty="0" smtClean="0"/>
          </a:p>
        </p:txBody>
      </p:sp>
      <p:sp>
        <p:nvSpPr>
          <p:cNvPr id="46083" name="Rectangle 3"/>
          <p:cNvSpPr>
            <a:spLocks noGrp="1" noChangeArrowheads="1"/>
          </p:cNvSpPr>
          <p:nvPr>
            <p:ph idx="1"/>
          </p:nvPr>
        </p:nvSpPr>
        <p:spPr/>
        <p:txBody>
          <a:bodyPr/>
          <a:lstStyle/>
          <a:p>
            <a:r>
              <a:rPr lang="en-US" dirty="0" smtClean="0"/>
              <a:t>Most appropriate when the effects of BGP are well-understood and at least one of the following conditions exists:</a:t>
            </a:r>
          </a:p>
          <a:p>
            <a:pPr lvl="1"/>
            <a:r>
              <a:rPr lang="en-US" dirty="0" smtClean="0"/>
              <a:t>The AS has multiple connections to other autonomous systems.</a:t>
            </a:r>
          </a:p>
          <a:p>
            <a:pPr lvl="1"/>
            <a:r>
              <a:rPr lang="en-US" dirty="0" smtClean="0"/>
              <a:t>The AS allows packets to transit through it to reach other autonomous systems (eg, it is a service provider).</a:t>
            </a:r>
          </a:p>
          <a:p>
            <a:pPr lvl="1"/>
            <a:r>
              <a:rPr lang="en-US" dirty="0" smtClean="0"/>
              <a:t>Routing policy and route selection for traffic entering and leaving the AS must be manipulated.</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40066" name="Rectangle 2"/>
          <p:cNvSpPr>
            <a:spLocks noGrp="1" noChangeArrowheads="1"/>
          </p:cNvSpPr>
          <p:nvPr>
            <p:ph type="title"/>
          </p:nvPr>
        </p:nvSpPr>
        <p:spPr/>
        <p:txBody>
          <a:bodyPr/>
          <a:lstStyle/>
          <a:p>
            <a:r>
              <a:rPr lang="en-US" smtClean="0"/>
              <a:t>When Not to Use BGP</a:t>
            </a:r>
            <a:endParaRPr lang="en-US" dirty="0" smtClean="0"/>
          </a:p>
        </p:txBody>
      </p:sp>
      <p:sp>
        <p:nvSpPr>
          <p:cNvPr id="1240067" name="Rectangle 3"/>
          <p:cNvSpPr>
            <a:spLocks noGrp="1" noChangeArrowheads="1"/>
          </p:cNvSpPr>
          <p:nvPr>
            <p:ph idx="1"/>
          </p:nvPr>
        </p:nvSpPr>
        <p:spPr/>
        <p:txBody>
          <a:bodyPr/>
          <a:lstStyle/>
          <a:p>
            <a:r>
              <a:rPr lang="en-US" dirty="0" smtClean="0"/>
              <a:t>Do not use BGP if one or more of the following conditions exist:</a:t>
            </a:r>
          </a:p>
          <a:p>
            <a:pPr lvl="1"/>
            <a:r>
              <a:rPr lang="en-US" dirty="0" smtClean="0"/>
              <a:t>A single connection to the Internet or another AS.</a:t>
            </a:r>
          </a:p>
          <a:p>
            <a:pPr lvl="1"/>
            <a:r>
              <a:rPr lang="en-US" dirty="0" smtClean="0"/>
              <a:t>Lack of memory or processor power on edge routers to handle constant BGP updates.</a:t>
            </a:r>
          </a:p>
          <a:p>
            <a:pPr lvl="1"/>
            <a:r>
              <a:rPr lang="en-US" dirty="0" smtClean="0"/>
              <a:t>You have a limited understanding of route filtering and the BGP path-selection process.</a:t>
            </a:r>
          </a:p>
          <a:p>
            <a:r>
              <a:rPr lang="en-US" dirty="0" smtClean="0"/>
              <a:t>In these cases, use static or default routes instead.</a:t>
            </a:r>
          </a:p>
        </p:txBody>
      </p:sp>
      <p:sp>
        <p:nvSpPr>
          <p:cNvPr id="1240068" name="Rectangle 4"/>
          <p:cNvSpPr>
            <a:spLocks noChangeArrowheads="1"/>
          </p:cNvSpPr>
          <p:nvPr/>
        </p:nvSpPr>
        <p:spPr bwMode="auto">
          <a:xfrm>
            <a:off x="457200" y="228600"/>
            <a:ext cx="8382000" cy="914400"/>
          </a:xfrm>
          <a:prstGeom prst="rect">
            <a:avLst/>
          </a:prstGeom>
          <a:noFill/>
          <a:ln w="12700">
            <a:noFill/>
            <a:miter lim="800000"/>
            <a:headEnd/>
            <a:tailEnd/>
          </a:ln>
          <a:effectLst>
            <a:outerShdw dist="35921" dir="2700000" algn="ctr" rotWithShape="0">
              <a:srgbClr val="000000"/>
            </a:outerShdw>
          </a:effectLst>
        </p:spPr>
        <p:txBody>
          <a:bodyPr lIns="90488" tIns="44450" rIns="90488" bIns="44450" anchor="ctr"/>
          <a:lstStyle/>
          <a:p>
            <a:pPr algn="ctr">
              <a:lnSpc>
                <a:spcPct val="100000"/>
              </a:lnSpc>
              <a:spcBef>
                <a:spcPct val="0"/>
              </a:spcBef>
              <a:defRPr/>
            </a:pPr>
            <a:endParaRPr lang="en-US" sz="4400" b="0" dirty="0">
              <a:solidFill>
                <a:srgbClr val="EAEC5E"/>
              </a:solidFill>
              <a:effectLst>
                <a:outerShdw blurRad="38100" dist="38100" dir="2700000" algn="tl">
                  <a:srgbClr val="C0C0C0"/>
                </a:outerShdw>
              </a:effectLst>
              <a:latin typeface="Times New Roman" pitchFamily="18"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8290" name="Rectangle 2"/>
          <p:cNvSpPr>
            <a:spLocks noGrp="1" noChangeArrowheads="1"/>
          </p:cNvSpPr>
          <p:nvPr>
            <p:ph type="title"/>
          </p:nvPr>
        </p:nvSpPr>
        <p:spPr/>
        <p:txBody>
          <a:bodyPr/>
          <a:lstStyle/>
          <a:p>
            <a:r>
              <a:rPr lang="en-US" dirty="0" smtClean="0"/>
              <a:t>Autonomous Systems (AS)</a:t>
            </a:r>
            <a:endParaRPr lang="en-US" dirty="0"/>
          </a:p>
        </p:txBody>
      </p:sp>
      <p:sp>
        <p:nvSpPr>
          <p:cNvPr id="908291" name="Rectangle 3"/>
          <p:cNvSpPr>
            <a:spLocks noGrp="1" noChangeArrowheads="1"/>
          </p:cNvSpPr>
          <p:nvPr>
            <p:ph idx="1"/>
          </p:nvPr>
        </p:nvSpPr>
        <p:spPr/>
        <p:txBody>
          <a:bodyPr>
            <a:normAutofit/>
          </a:bodyPr>
          <a:lstStyle/>
          <a:p>
            <a:r>
              <a:rPr lang="en-US" dirty="0" smtClean="0"/>
              <a:t>An AS is a group of routers that share similar routing policies and operate within a single administrative domain. </a:t>
            </a:r>
          </a:p>
          <a:p>
            <a:r>
              <a:rPr lang="en-US" dirty="0" smtClean="0"/>
              <a:t>An AS typically belongs to one organization.</a:t>
            </a:r>
          </a:p>
          <a:p>
            <a:pPr lvl="1"/>
            <a:r>
              <a:rPr lang="en-US" dirty="0" smtClean="0"/>
              <a:t>A single or multiple interior gateway protocols (IGP) may be used within the AS.</a:t>
            </a:r>
          </a:p>
          <a:p>
            <a:pPr lvl="1"/>
            <a:r>
              <a:rPr lang="en-US" dirty="0" smtClean="0"/>
              <a:t>In either case, the outside world views the entire AS as a single entity.</a:t>
            </a:r>
          </a:p>
          <a:p>
            <a:r>
              <a:rPr lang="en-US" dirty="0" smtClean="0"/>
              <a:t>If an AS connects to the public Internet using an exterior gateway protocol such as BGP, then it must be assigned a unique AS number which is managed by the Internet Assigned Numbers Authority (IANA).</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BGP Synchronization</a:t>
            </a:r>
            <a:endParaRPr lang="en-US" dirty="0"/>
          </a:p>
        </p:txBody>
      </p:sp>
      <p:sp>
        <p:nvSpPr>
          <p:cNvPr id="3" name="Content Placeholder 2"/>
          <p:cNvSpPr>
            <a:spLocks noGrp="1"/>
          </p:cNvSpPr>
          <p:nvPr>
            <p:ph idx="1"/>
          </p:nvPr>
        </p:nvSpPr>
        <p:spPr/>
        <p:txBody>
          <a:bodyPr>
            <a:normAutofit/>
          </a:bodyPr>
          <a:lstStyle/>
          <a:p>
            <a:r>
              <a:rPr lang="en-US" dirty="0" smtClean="0"/>
              <a:t>The BGP synchronization rule states that:</a:t>
            </a:r>
          </a:p>
          <a:p>
            <a:pPr lvl="1"/>
            <a:r>
              <a:rPr lang="en-US" dirty="0" smtClean="0"/>
              <a:t>“</a:t>
            </a:r>
            <a:r>
              <a:rPr lang="en-US" i="1" dirty="0" smtClean="0"/>
              <a:t>A BGP router should not use, or advertise to an external neighbor, a route learned by IBGP, unless that route is local or is learned from </a:t>
            </a:r>
            <a:r>
              <a:rPr lang="en-US" i="1" smtClean="0"/>
              <a:t>the IGP.</a:t>
            </a:r>
            <a:r>
              <a:rPr lang="en-US" smtClean="0"/>
              <a:t>”</a:t>
            </a:r>
            <a:endParaRPr lang="en-US" dirty="0" smtClean="0"/>
          </a:p>
          <a:p>
            <a:pPr lvl="1"/>
            <a:r>
              <a:rPr lang="en-US" dirty="0" smtClean="0"/>
              <a:t>If synchronization is enabled, a router learning a route via IBGP waits until the IGP has propagated the route within the autonomous system and then advertises it to external peers.</a:t>
            </a:r>
          </a:p>
          <a:p>
            <a:pPr lvl="1"/>
            <a:r>
              <a:rPr lang="en-US" dirty="0" smtClean="0"/>
              <a:t>With the default of synchronization disabled, BGP can use and advertise to external BGP neighbors routes learned from an IBGP neighbor that are not present in the local routing table. </a:t>
            </a:r>
          </a:p>
          <a:p>
            <a:r>
              <a:rPr lang="en-US" dirty="0" smtClean="0"/>
              <a:t>BGP synchronization is disabled by default in Cisco IOS Software Release 12.2(8)T and later. </a:t>
            </a:r>
          </a:p>
          <a:p>
            <a:pPr lvl="1"/>
            <a:r>
              <a:rPr lang="en-US" dirty="0" smtClean="0"/>
              <a:t>It was on by default in earlier Cisco IOS Software releases. </a:t>
            </a: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BGP Table</a:t>
            </a:r>
            <a:endParaRPr lang="en-US" dirty="0"/>
          </a:p>
        </p:txBody>
      </p:sp>
      <p:sp>
        <p:nvSpPr>
          <p:cNvPr id="3" name="Content Placeholder 2"/>
          <p:cNvSpPr>
            <a:spLocks noGrp="1"/>
          </p:cNvSpPr>
          <p:nvPr>
            <p:ph idx="1"/>
          </p:nvPr>
        </p:nvSpPr>
        <p:spPr/>
        <p:txBody>
          <a:bodyPr/>
          <a:lstStyle/>
          <a:p>
            <a:r>
              <a:rPr lang="en-US" dirty="0" smtClean="0"/>
              <a:t>BGP keeps its own table for storing BGP information received from </a:t>
            </a:r>
            <a:r>
              <a:rPr lang="en-US" smtClean="0"/>
              <a:t>and sent to </a:t>
            </a:r>
            <a:r>
              <a:rPr lang="en-US" dirty="0" smtClean="0"/>
              <a:t>BGP neighbors.</a:t>
            </a:r>
          </a:p>
          <a:p>
            <a:pPr lvl="1"/>
            <a:r>
              <a:rPr lang="en-US" dirty="0" smtClean="0"/>
              <a:t>This table is also known as the BGP table, BGP topology table, BGP topology database, BGP routing table, and the BGP forwarding database.</a:t>
            </a:r>
            <a:r>
              <a:rPr lang="en-US" dirty="0" smtClean="0">
                <a:latin typeface="CiscoSerif-Regular"/>
              </a:rPr>
              <a:t> </a:t>
            </a:r>
          </a:p>
          <a:p>
            <a:r>
              <a:rPr lang="en-US" dirty="0" smtClean="0">
                <a:latin typeface="CiscoSerif-Regular"/>
              </a:rPr>
              <a:t>The router offers the best routes from the BGP table to the IP routing table.</a:t>
            </a:r>
            <a:endParaRPr lang="en-US" dirty="0"/>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226" name="Rectangle 2"/>
          <p:cNvSpPr>
            <a:spLocks noGrp="1" noChangeArrowheads="1"/>
          </p:cNvSpPr>
          <p:nvPr>
            <p:ph type="title"/>
          </p:nvPr>
        </p:nvSpPr>
        <p:spPr/>
        <p:txBody>
          <a:bodyPr/>
          <a:lstStyle/>
          <a:p>
            <a:r>
              <a:rPr lang="en-GB" smtClean="0"/>
              <a:t>BGP Tables</a:t>
            </a:r>
            <a:endParaRPr lang="en-US" dirty="0"/>
          </a:p>
        </p:txBody>
      </p:sp>
      <p:sp>
        <p:nvSpPr>
          <p:cNvPr id="820227" name="Rectangle 3"/>
          <p:cNvSpPr>
            <a:spLocks noGrp="1" noChangeArrowheads="1"/>
          </p:cNvSpPr>
          <p:nvPr>
            <p:ph idx="1"/>
          </p:nvPr>
        </p:nvSpPr>
        <p:spPr/>
        <p:txBody>
          <a:bodyPr/>
          <a:lstStyle/>
          <a:p>
            <a:r>
              <a:rPr lang="en-GB" dirty="0" smtClean="0"/>
              <a:t>Neighbor table </a:t>
            </a:r>
          </a:p>
          <a:p>
            <a:pPr lvl="1"/>
            <a:r>
              <a:rPr lang="en-GB" dirty="0" smtClean="0"/>
              <a:t>List of BGP </a:t>
            </a:r>
            <a:r>
              <a:rPr lang="en-US" dirty="0" smtClean="0"/>
              <a:t>neighbors</a:t>
            </a:r>
          </a:p>
          <a:p>
            <a:r>
              <a:rPr lang="en-GB" dirty="0" smtClean="0"/>
              <a:t>BGP table (forwarding database)</a:t>
            </a:r>
          </a:p>
          <a:p>
            <a:pPr lvl="1"/>
            <a:r>
              <a:rPr lang="en-GB" dirty="0" smtClean="0"/>
              <a:t>List of all networks learned from each neighbor</a:t>
            </a:r>
          </a:p>
          <a:p>
            <a:pPr lvl="1"/>
            <a:r>
              <a:rPr lang="en-GB" dirty="0" smtClean="0"/>
              <a:t>Can contain multiple paths to destination networks </a:t>
            </a:r>
          </a:p>
          <a:p>
            <a:pPr lvl="1"/>
            <a:r>
              <a:rPr lang="en-GB" dirty="0" smtClean="0"/>
              <a:t>Contains BGP attributes for each path</a:t>
            </a:r>
          </a:p>
          <a:p>
            <a:r>
              <a:rPr lang="en-GB" dirty="0" smtClean="0"/>
              <a:t>IP routing table</a:t>
            </a:r>
          </a:p>
          <a:p>
            <a:pPr lvl="1"/>
            <a:r>
              <a:rPr lang="en-GB" dirty="0" smtClean="0"/>
              <a:t>List of best paths to destination networks</a:t>
            </a:r>
            <a:endParaRPr lang="en-US" dirty="0"/>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4997" name="Rectangle 5"/>
          <p:cNvSpPr>
            <a:spLocks noGrp="1" noChangeArrowheads="1"/>
          </p:cNvSpPr>
          <p:nvPr>
            <p:ph type="title"/>
          </p:nvPr>
        </p:nvSpPr>
        <p:spPr/>
        <p:txBody>
          <a:bodyPr/>
          <a:lstStyle/>
          <a:p>
            <a:pPr>
              <a:defRPr/>
            </a:pPr>
            <a:r>
              <a:rPr lang="en-US" smtClean="0"/>
              <a:t>BGP Message Types</a:t>
            </a:r>
            <a:endParaRPr lang="en-US" dirty="0" smtClean="0"/>
          </a:p>
        </p:txBody>
      </p:sp>
      <p:sp>
        <p:nvSpPr>
          <p:cNvPr id="50179" name="Rectangle 6"/>
          <p:cNvSpPr>
            <a:spLocks noGrp="1" noChangeArrowheads="1"/>
          </p:cNvSpPr>
          <p:nvPr>
            <p:ph idx="1"/>
          </p:nvPr>
        </p:nvSpPr>
        <p:spPr/>
        <p:txBody>
          <a:bodyPr/>
          <a:lstStyle/>
          <a:p>
            <a:r>
              <a:rPr lang="en-US" dirty="0" smtClean="0"/>
              <a:t>There are four different BGP message types:</a:t>
            </a:r>
          </a:p>
        </p:txBody>
      </p:sp>
      <p:graphicFrame>
        <p:nvGraphicFramePr>
          <p:cNvPr id="16" name="Table 15"/>
          <p:cNvGraphicFramePr>
            <a:graphicFrameLocks noGrp="1"/>
          </p:cNvGraphicFramePr>
          <p:nvPr/>
        </p:nvGraphicFramePr>
        <p:xfrm>
          <a:off x="863600" y="1915465"/>
          <a:ext cx="7823196" cy="729497"/>
        </p:xfrm>
        <a:graphic>
          <a:graphicData uri="http://schemas.openxmlformats.org/drawingml/2006/table">
            <a:tbl>
              <a:tblPr firstRow="1" bandRow="1">
                <a:tableStyleId>{5C22544A-7EE6-4342-B048-85BDC9FD1C3A}</a:tableStyleId>
              </a:tblPr>
              <a:tblGrid>
                <a:gridCol w="869244"/>
                <a:gridCol w="869244"/>
                <a:gridCol w="869244"/>
                <a:gridCol w="869244"/>
                <a:gridCol w="869244"/>
                <a:gridCol w="869244"/>
                <a:gridCol w="869244"/>
                <a:gridCol w="869244"/>
                <a:gridCol w="869244"/>
              </a:tblGrid>
              <a:tr h="272297">
                <a:tc>
                  <a:txBody>
                    <a:bodyPr/>
                    <a:lstStyle/>
                    <a:p>
                      <a:pPr algn="ctr"/>
                      <a:r>
                        <a:rPr lang="en-US" sz="1100" dirty="0" smtClean="0"/>
                        <a:t>16</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4</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7</a:t>
                      </a:r>
                      <a:endParaRPr lang="en-US" sz="1100" dirty="0"/>
                    </a:p>
                  </a:txBody>
                  <a:tcPr anchor="ctr"/>
                </a:tc>
              </a:tr>
              <a:tr h="426203">
                <a:tc>
                  <a:txBody>
                    <a:bodyPr/>
                    <a:lstStyle/>
                    <a:p>
                      <a:pPr algn="ctr"/>
                      <a:r>
                        <a:rPr lang="en-US" sz="1200" b="0" dirty="0" smtClean="0"/>
                        <a:t>Marker</a:t>
                      </a:r>
                      <a:endParaRPr lang="en-US" sz="1200" b="0" dirty="0"/>
                    </a:p>
                  </a:txBody>
                  <a:tcPr anchor="ctr"/>
                </a:tc>
                <a:tc>
                  <a:txBody>
                    <a:bodyPr/>
                    <a:lstStyle/>
                    <a:p>
                      <a:pPr algn="ctr"/>
                      <a:r>
                        <a:rPr lang="en-US" sz="1200" b="0" dirty="0" smtClean="0"/>
                        <a:t>Length</a:t>
                      </a:r>
                      <a:endParaRPr lang="en-US" sz="1200" b="0" dirty="0"/>
                    </a:p>
                  </a:txBody>
                  <a:tcPr anchor="ctr"/>
                </a:tc>
                <a:tc>
                  <a:txBody>
                    <a:bodyPr/>
                    <a:lstStyle/>
                    <a:p>
                      <a:pPr algn="ctr"/>
                      <a:r>
                        <a:rPr lang="en-US" sz="1200" b="0" dirty="0" smtClean="0"/>
                        <a:t>Type</a:t>
                      </a:r>
                      <a:endParaRPr lang="en-US" sz="1200" b="0" dirty="0"/>
                    </a:p>
                  </a:txBody>
                  <a:tcPr anchor="ctr"/>
                </a:tc>
                <a:tc>
                  <a:txBody>
                    <a:bodyPr/>
                    <a:lstStyle/>
                    <a:p>
                      <a:pPr algn="ctr"/>
                      <a:r>
                        <a:rPr lang="en-US" sz="1200" b="0" dirty="0" smtClean="0"/>
                        <a:t>Version</a:t>
                      </a:r>
                      <a:endParaRPr lang="en-US" sz="1200" b="0" dirty="0"/>
                    </a:p>
                  </a:txBody>
                  <a:tcPr anchor="ctr"/>
                </a:tc>
                <a:tc>
                  <a:txBody>
                    <a:bodyPr/>
                    <a:lstStyle/>
                    <a:p>
                      <a:pPr algn="ctr"/>
                      <a:r>
                        <a:rPr lang="en-US" sz="1200" dirty="0" smtClean="0"/>
                        <a:t>AS</a:t>
                      </a:r>
                      <a:endParaRPr lang="en-US" sz="1200" dirty="0"/>
                    </a:p>
                  </a:txBody>
                  <a:tcPr anchor="ctr"/>
                </a:tc>
                <a:tc>
                  <a:txBody>
                    <a:bodyPr/>
                    <a:lstStyle/>
                    <a:p>
                      <a:pPr algn="ctr"/>
                      <a:r>
                        <a:rPr lang="en-US" sz="1200" dirty="0" smtClean="0"/>
                        <a:t>Hold Time</a:t>
                      </a:r>
                      <a:endParaRPr lang="en-US" sz="1200" dirty="0"/>
                    </a:p>
                  </a:txBody>
                  <a:tcPr anchor="ctr"/>
                </a:tc>
                <a:tc>
                  <a:txBody>
                    <a:bodyPr/>
                    <a:lstStyle/>
                    <a:p>
                      <a:pPr algn="ctr"/>
                      <a:r>
                        <a:rPr lang="en-US" sz="1200" dirty="0" smtClean="0"/>
                        <a:t>BGP ID</a:t>
                      </a:r>
                      <a:endParaRPr lang="en-US" sz="1200" dirty="0"/>
                    </a:p>
                  </a:txBody>
                  <a:tcPr anchor="ctr"/>
                </a:tc>
                <a:tc>
                  <a:txBody>
                    <a:bodyPr/>
                    <a:lstStyle/>
                    <a:p>
                      <a:pPr algn="ctr"/>
                      <a:r>
                        <a:rPr lang="en-US" sz="1200" dirty="0" smtClean="0"/>
                        <a:t>Optional Length</a:t>
                      </a:r>
                      <a:endParaRPr lang="en-US" sz="1200" dirty="0"/>
                    </a:p>
                  </a:txBody>
                  <a:tcPr anchor="ctr"/>
                </a:tc>
                <a:tc>
                  <a:txBody>
                    <a:bodyPr/>
                    <a:lstStyle/>
                    <a:p>
                      <a:pPr algn="ctr"/>
                      <a:r>
                        <a:rPr lang="en-US" sz="1200" dirty="0" smtClean="0"/>
                        <a:t>Optional</a:t>
                      </a:r>
                      <a:endParaRPr lang="en-US" sz="1200" dirty="0"/>
                    </a:p>
                  </a:txBody>
                  <a:tcPr anchor="ctr"/>
                </a:tc>
              </a:tr>
            </a:tbl>
          </a:graphicData>
        </a:graphic>
      </p:graphicFrame>
      <p:sp>
        <p:nvSpPr>
          <p:cNvPr id="17" name="TextBox 16"/>
          <p:cNvSpPr txBox="1"/>
          <p:nvPr/>
        </p:nvSpPr>
        <p:spPr>
          <a:xfrm>
            <a:off x="889000" y="1610665"/>
            <a:ext cx="1446230" cy="286232"/>
          </a:xfrm>
          <a:prstGeom prst="rect">
            <a:avLst/>
          </a:prstGeom>
          <a:noFill/>
        </p:spPr>
        <p:txBody>
          <a:bodyPr wrap="none" rtlCol="0">
            <a:spAutoFit/>
          </a:bodyPr>
          <a:lstStyle/>
          <a:p>
            <a:r>
              <a:rPr lang="en-US" sz="1400" b="1" dirty="0" smtClean="0"/>
              <a:t>Open Message</a:t>
            </a:r>
            <a:endParaRPr lang="en-US" sz="1400" b="1" dirty="0"/>
          </a:p>
        </p:txBody>
      </p:sp>
      <p:sp>
        <p:nvSpPr>
          <p:cNvPr id="18" name="TextBox 17"/>
          <p:cNvSpPr txBox="1"/>
          <p:nvPr/>
        </p:nvSpPr>
        <p:spPr>
          <a:xfrm>
            <a:off x="317500" y="1940865"/>
            <a:ext cx="590225" cy="244682"/>
          </a:xfrm>
          <a:prstGeom prst="rect">
            <a:avLst/>
          </a:prstGeom>
          <a:noFill/>
        </p:spPr>
        <p:txBody>
          <a:bodyPr wrap="none" rtlCol="0">
            <a:spAutoFit/>
          </a:bodyPr>
          <a:lstStyle/>
          <a:p>
            <a:r>
              <a:rPr lang="en-US" sz="1100" dirty="0" smtClean="0"/>
              <a:t>Octets</a:t>
            </a:r>
            <a:endParaRPr lang="en-US" sz="1100" dirty="0"/>
          </a:p>
        </p:txBody>
      </p:sp>
      <p:graphicFrame>
        <p:nvGraphicFramePr>
          <p:cNvPr id="19" name="Table 18"/>
          <p:cNvGraphicFramePr>
            <a:graphicFrameLocks noGrp="1"/>
          </p:cNvGraphicFramePr>
          <p:nvPr/>
        </p:nvGraphicFramePr>
        <p:xfrm>
          <a:off x="863600" y="3179003"/>
          <a:ext cx="7810504" cy="729497"/>
        </p:xfrm>
        <a:graphic>
          <a:graphicData uri="http://schemas.openxmlformats.org/drawingml/2006/table">
            <a:tbl>
              <a:tblPr firstRow="1" bandRow="1">
                <a:tableStyleId>{5C22544A-7EE6-4342-B048-85BDC9FD1C3A}</a:tableStyleId>
              </a:tblPr>
              <a:tblGrid>
                <a:gridCol w="876300"/>
                <a:gridCol w="876300"/>
                <a:gridCol w="863600"/>
                <a:gridCol w="1447800"/>
                <a:gridCol w="952500"/>
                <a:gridCol w="841378"/>
                <a:gridCol w="976313"/>
                <a:gridCol w="976313"/>
              </a:tblGrid>
              <a:tr h="272297">
                <a:tc>
                  <a:txBody>
                    <a:bodyPr/>
                    <a:lstStyle/>
                    <a:p>
                      <a:pPr algn="ctr"/>
                      <a:r>
                        <a:rPr lang="en-US" sz="1100" dirty="0" smtClean="0"/>
                        <a:t>16</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Variable</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Variable</a:t>
                      </a:r>
                      <a:endParaRPr lang="en-US" sz="1100" dirty="0"/>
                    </a:p>
                  </a:txBody>
                  <a:tcPr anchor="ctr"/>
                </a:tc>
                <a:tc>
                  <a:txBody>
                    <a:bodyPr/>
                    <a:lstStyle/>
                    <a:p>
                      <a:pPr algn="ctr"/>
                      <a:r>
                        <a:rPr lang="en-US" sz="1100" dirty="0" smtClean="0"/>
                        <a:t>Variable</a:t>
                      </a:r>
                      <a:endParaRPr lang="en-US" sz="1100" dirty="0"/>
                    </a:p>
                  </a:txBody>
                  <a:tcPr anchor="ctr"/>
                </a:tc>
              </a:tr>
              <a:tr h="426203">
                <a:tc>
                  <a:txBody>
                    <a:bodyPr/>
                    <a:lstStyle/>
                    <a:p>
                      <a:pPr algn="ctr"/>
                      <a:r>
                        <a:rPr lang="en-US" sz="1200" b="0" dirty="0" smtClean="0"/>
                        <a:t>Marker</a:t>
                      </a:r>
                      <a:endParaRPr lang="en-US" sz="1200" b="0" dirty="0"/>
                    </a:p>
                  </a:txBody>
                  <a:tcPr anchor="ctr"/>
                </a:tc>
                <a:tc>
                  <a:txBody>
                    <a:bodyPr/>
                    <a:lstStyle/>
                    <a:p>
                      <a:pPr algn="ctr"/>
                      <a:r>
                        <a:rPr lang="en-US" sz="1200" b="0" dirty="0" smtClean="0"/>
                        <a:t>Length</a:t>
                      </a:r>
                      <a:endParaRPr lang="en-US" sz="1200" b="0" dirty="0"/>
                    </a:p>
                  </a:txBody>
                  <a:tcPr anchor="ctr"/>
                </a:tc>
                <a:tc>
                  <a:txBody>
                    <a:bodyPr/>
                    <a:lstStyle/>
                    <a:p>
                      <a:pPr algn="ctr"/>
                      <a:r>
                        <a:rPr lang="en-US" sz="1200" b="0" dirty="0" smtClean="0"/>
                        <a:t>Type</a:t>
                      </a:r>
                      <a:endParaRPr lang="en-US" sz="1200" b="0" dirty="0"/>
                    </a:p>
                  </a:txBody>
                  <a:tcPr anchor="ctr"/>
                </a:tc>
                <a:tc>
                  <a:txBody>
                    <a:bodyPr/>
                    <a:lstStyle/>
                    <a:p>
                      <a:pPr algn="ctr"/>
                      <a:r>
                        <a:rPr lang="en-US" sz="1200" dirty="0" smtClean="0"/>
                        <a:t>Unfeasible Routes length</a:t>
                      </a:r>
                      <a:endParaRPr lang="en-US" sz="1200" dirty="0"/>
                    </a:p>
                  </a:txBody>
                  <a:tcPr anchor="ctr"/>
                </a:tc>
                <a:tc>
                  <a:txBody>
                    <a:bodyPr/>
                    <a:lstStyle/>
                    <a:p>
                      <a:pPr algn="ctr"/>
                      <a:r>
                        <a:rPr lang="en-US" sz="1200" dirty="0" smtClean="0"/>
                        <a:t>Withdrawn Routes</a:t>
                      </a:r>
                      <a:endParaRPr lang="en-US" sz="1200" dirty="0"/>
                    </a:p>
                  </a:txBody>
                  <a:tcPr anchor="ctr"/>
                </a:tc>
                <a:tc>
                  <a:txBody>
                    <a:bodyPr/>
                    <a:lstStyle/>
                    <a:p>
                      <a:pPr algn="ctr"/>
                      <a:r>
                        <a:rPr lang="en-US" sz="1200" dirty="0" smtClean="0"/>
                        <a:t>Attribute</a:t>
                      </a:r>
                    </a:p>
                    <a:p>
                      <a:pPr algn="ctr"/>
                      <a:r>
                        <a:rPr lang="en-US" sz="1200" dirty="0" smtClean="0"/>
                        <a:t>Length</a:t>
                      </a:r>
                      <a:endParaRPr lang="en-US" sz="1200" dirty="0"/>
                    </a:p>
                  </a:txBody>
                  <a:tcPr anchor="ctr"/>
                </a:tc>
                <a:tc>
                  <a:txBody>
                    <a:bodyPr/>
                    <a:lstStyle/>
                    <a:p>
                      <a:pPr algn="ctr"/>
                      <a:r>
                        <a:rPr lang="en-US" sz="1200" dirty="0" smtClean="0"/>
                        <a:t>Attributes</a:t>
                      </a:r>
                      <a:endParaRPr lang="en-US" sz="1200" dirty="0"/>
                    </a:p>
                  </a:txBody>
                  <a:tcPr anchor="ctr"/>
                </a:tc>
                <a:tc>
                  <a:txBody>
                    <a:bodyPr/>
                    <a:lstStyle/>
                    <a:p>
                      <a:pPr algn="ctr"/>
                      <a:r>
                        <a:rPr lang="en-US" sz="1200" dirty="0" smtClean="0"/>
                        <a:t>NLRI</a:t>
                      </a:r>
                      <a:endParaRPr lang="en-US" sz="1200" dirty="0"/>
                    </a:p>
                  </a:txBody>
                  <a:tcPr anchor="ctr"/>
                </a:tc>
              </a:tr>
            </a:tbl>
          </a:graphicData>
        </a:graphic>
      </p:graphicFrame>
      <p:sp>
        <p:nvSpPr>
          <p:cNvPr id="20" name="TextBox 19"/>
          <p:cNvSpPr txBox="1"/>
          <p:nvPr/>
        </p:nvSpPr>
        <p:spPr>
          <a:xfrm>
            <a:off x="889000" y="2874203"/>
            <a:ext cx="1595310" cy="286232"/>
          </a:xfrm>
          <a:prstGeom prst="rect">
            <a:avLst/>
          </a:prstGeom>
          <a:noFill/>
        </p:spPr>
        <p:txBody>
          <a:bodyPr wrap="none" rtlCol="0">
            <a:spAutoFit/>
          </a:bodyPr>
          <a:lstStyle/>
          <a:p>
            <a:r>
              <a:rPr lang="en-US" sz="1400" b="1" dirty="0" smtClean="0"/>
              <a:t>Update Message</a:t>
            </a:r>
            <a:endParaRPr lang="en-US" sz="1400" b="1" dirty="0"/>
          </a:p>
        </p:txBody>
      </p:sp>
      <p:sp>
        <p:nvSpPr>
          <p:cNvPr id="21" name="TextBox 20"/>
          <p:cNvSpPr txBox="1"/>
          <p:nvPr/>
        </p:nvSpPr>
        <p:spPr>
          <a:xfrm>
            <a:off x="317500" y="3180339"/>
            <a:ext cx="590225" cy="244682"/>
          </a:xfrm>
          <a:prstGeom prst="rect">
            <a:avLst/>
          </a:prstGeom>
          <a:noFill/>
        </p:spPr>
        <p:txBody>
          <a:bodyPr wrap="none" rtlCol="0">
            <a:spAutoFit/>
          </a:bodyPr>
          <a:lstStyle/>
          <a:p>
            <a:r>
              <a:rPr lang="en-US" sz="1100" dirty="0" smtClean="0"/>
              <a:t>Octets</a:t>
            </a:r>
            <a:endParaRPr lang="en-US" sz="1100" dirty="0"/>
          </a:p>
        </p:txBody>
      </p:sp>
      <p:graphicFrame>
        <p:nvGraphicFramePr>
          <p:cNvPr id="22" name="Table 21"/>
          <p:cNvGraphicFramePr>
            <a:graphicFrameLocks noGrp="1"/>
          </p:cNvGraphicFramePr>
          <p:nvPr/>
        </p:nvGraphicFramePr>
        <p:xfrm>
          <a:off x="863600" y="4436304"/>
          <a:ext cx="5880102" cy="729497"/>
        </p:xfrm>
        <a:graphic>
          <a:graphicData uri="http://schemas.openxmlformats.org/drawingml/2006/table">
            <a:tbl>
              <a:tblPr firstRow="1" bandRow="1">
                <a:tableStyleId>{5C22544A-7EE6-4342-B048-85BDC9FD1C3A}</a:tableStyleId>
              </a:tblPr>
              <a:tblGrid>
                <a:gridCol w="863600"/>
                <a:gridCol w="901700"/>
                <a:gridCol w="838200"/>
                <a:gridCol w="1316568"/>
                <a:gridCol w="980017"/>
                <a:gridCol w="980017"/>
              </a:tblGrid>
              <a:tr h="272297">
                <a:tc>
                  <a:txBody>
                    <a:bodyPr/>
                    <a:lstStyle/>
                    <a:p>
                      <a:pPr algn="ctr"/>
                      <a:r>
                        <a:rPr lang="en-US" sz="1100" dirty="0" smtClean="0"/>
                        <a:t>16</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Variable</a:t>
                      </a:r>
                      <a:endParaRPr lang="en-US" sz="1100" dirty="0"/>
                    </a:p>
                  </a:txBody>
                  <a:tcPr anchor="ctr"/>
                </a:tc>
              </a:tr>
              <a:tr h="426203">
                <a:tc>
                  <a:txBody>
                    <a:bodyPr/>
                    <a:lstStyle/>
                    <a:p>
                      <a:pPr algn="ctr"/>
                      <a:r>
                        <a:rPr lang="en-US" sz="1200" b="0" dirty="0" smtClean="0"/>
                        <a:t>Marker</a:t>
                      </a:r>
                      <a:endParaRPr lang="en-US" sz="1200" b="0" dirty="0"/>
                    </a:p>
                  </a:txBody>
                  <a:tcPr anchor="ctr"/>
                </a:tc>
                <a:tc>
                  <a:txBody>
                    <a:bodyPr/>
                    <a:lstStyle/>
                    <a:p>
                      <a:pPr algn="ctr"/>
                      <a:r>
                        <a:rPr lang="en-US" sz="1200" b="0" dirty="0" smtClean="0"/>
                        <a:t>Length</a:t>
                      </a:r>
                      <a:endParaRPr lang="en-US" sz="1200" b="0" dirty="0"/>
                    </a:p>
                  </a:txBody>
                  <a:tcPr anchor="ctr"/>
                </a:tc>
                <a:tc>
                  <a:txBody>
                    <a:bodyPr/>
                    <a:lstStyle/>
                    <a:p>
                      <a:pPr algn="ctr"/>
                      <a:r>
                        <a:rPr lang="en-US" sz="1200" b="0" dirty="0" smtClean="0"/>
                        <a:t>Type</a:t>
                      </a:r>
                      <a:endParaRPr lang="en-US" sz="1200" b="0" dirty="0"/>
                    </a:p>
                  </a:txBody>
                  <a:tcPr anchor="ctr"/>
                </a:tc>
                <a:tc>
                  <a:txBody>
                    <a:bodyPr/>
                    <a:lstStyle/>
                    <a:p>
                      <a:pPr algn="ctr"/>
                      <a:r>
                        <a:rPr lang="en-US" sz="1200" dirty="0" smtClean="0"/>
                        <a:t>Error Code</a:t>
                      </a:r>
                      <a:endParaRPr lang="en-US" sz="1200" dirty="0"/>
                    </a:p>
                  </a:txBody>
                  <a:tcPr anchor="ctr"/>
                </a:tc>
                <a:tc>
                  <a:txBody>
                    <a:bodyPr/>
                    <a:lstStyle/>
                    <a:p>
                      <a:pPr algn="ctr"/>
                      <a:r>
                        <a:rPr lang="en-US" sz="1200" dirty="0" smtClean="0"/>
                        <a:t>Error </a:t>
                      </a:r>
                    </a:p>
                    <a:p>
                      <a:pPr algn="ctr"/>
                      <a:r>
                        <a:rPr lang="en-US" sz="1200" dirty="0" smtClean="0"/>
                        <a:t>Sub-code</a:t>
                      </a:r>
                      <a:endParaRPr lang="en-US" sz="1200" dirty="0"/>
                    </a:p>
                  </a:txBody>
                  <a:tcPr anchor="ctr"/>
                </a:tc>
                <a:tc>
                  <a:txBody>
                    <a:bodyPr/>
                    <a:lstStyle/>
                    <a:p>
                      <a:pPr algn="ctr"/>
                      <a:r>
                        <a:rPr lang="en-US" sz="1200" dirty="0" smtClean="0"/>
                        <a:t>Diagnostic Data</a:t>
                      </a:r>
                      <a:endParaRPr lang="en-US" sz="1200" dirty="0"/>
                    </a:p>
                  </a:txBody>
                  <a:tcPr anchor="ctr"/>
                </a:tc>
              </a:tr>
            </a:tbl>
          </a:graphicData>
        </a:graphic>
      </p:graphicFrame>
      <p:sp>
        <p:nvSpPr>
          <p:cNvPr id="23" name="TextBox 22"/>
          <p:cNvSpPr txBox="1"/>
          <p:nvPr/>
        </p:nvSpPr>
        <p:spPr>
          <a:xfrm>
            <a:off x="889000" y="4131504"/>
            <a:ext cx="1972015" cy="286232"/>
          </a:xfrm>
          <a:prstGeom prst="rect">
            <a:avLst/>
          </a:prstGeom>
          <a:noFill/>
        </p:spPr>
        <p:txBody>
          <a:bodyPr wrap="none" rtlCol="0">
            <a:spAutoFit/>
          </a:bodyPr>
          <a:lstStyle/>
          <a:p>
            <a:r>
              <a:rPr lang="en-US" sz="1400" b="1" dirty="0" smtClean="0"/>
              <a:t>Notification Message</a:t>
            </a:r>
            <a:endParaRPr lang="en-US" sz="1400" b="1" dirty="0"/>
          </a:p>
        </p:txBody>
      </p:sp>
      <p:sp>
        <p:nvSpPr>
          <p:cNvPr id="24" name="TextBox 23"/>
          <p:cNvSpPr txBox="1"/>
          <p:nvPr/>
        </p:nvSpPr>
        <p:spPr>
          <a:xfrm>
            <a:off x="317500" y="4461704"/>
            <a:ext cx="590225" cy="244682"/>
          </a:xfrm>
          <a:prstGeom prst="rect">
            <a:avLst/>
          </a:prstGeom>
          <a:noFill/>
        </p:spPr>
        <p:txBody>
          <a:bodyPr wrap="none" rtlCol="0">
            <a:spAutoFit/>
          </a:bodyPr>
          <a:lstStyle/>
          <a:p>
            <a:r>
              <a:rPr lang="en-US" sz="1100" dirty="0" smtClean="0"/>
              <a:t>Octets</a:t>
            </a:r>
            <a:endParaRPr lang="en-US" sz="1100" dirty="0"/>
          </a:p>
        </p:txBody>
      </p:sp>
      <p:graphicFrame>
        <p:nvGraphicFramePr>
          <p:cNvPr id="25" name="Table 24"/>
          <p:cNvGraphicFramePr>
            <a:graphicFrameLocks noGrp="1"/>
          </p:cNvGraphicFramePr>
          <p:nvPr/>
        </p:nvGraphicFramePr>
        <p:xfrm>
          <a:off x="859584" y="5720153"/>
          <a:ext cx="2603500" cy="698500"/>
        </p:xfrm>
        <a:graphic>
          <a:graphicData uri="http://schemas.openxmlformats.org/drawingml/2006/table">
            <a:tbl>
              <a:tblPr firstRow="1" bandRow="1">
                <a:tableStyleId>{5C22544A-7EE6-4342-B048-85BDC9FD1C3A}</a:tableStyleId>
              </a:tblPr>
              <a:tblGrid>
                <a:gridCol w="863600"/>
                <a:gridCol w="901700"/>
                <a:gridCol w="838200"/>
              </a:tblGrid>
              <a:tr h="272297">
                <a:tc>
                  <a:txBody>
                    <a:bodyPr/>
                    <a:lstStyle/>
                    <a:p>
                      <a:pPr algn="ctr"/>
                      <a:r>
                        <a:rPr lang="en-US" sz="1100" dirty="0" smtClean="0"/>
                        <a:t>16</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1</a:t>
                      </a:r>
                      <a:endParaRPr lang="en-US" sz="1100" dirty="0"/>
                    </a:p>
                  </a:txBody>
                  <a:tcPr anchor="ctr"/>
                </a:tc>
              </a:tr>
              <a:tr h="426203">
                <a:tc>
                  <a:txBody>
                    <a:bodyPr/>
                    <a:lstStyle/>
                    <a:p>
                      <a:pPr algn="ctr"/>
                      <a:r>
                        <a:rPr lang="en-US" sz="1200" b="0" dirty="0" smtClean="0"/>
                        <a:t>Marker</a:t>
                      </a:r>
                      <a:endParaRPr lang="en-US" sz="1200" b="0" dirty="0"/>
                    </a:p>
                  </a:txBody>
                  <a:tcPr anchor="ctr"/>
                </a:tc>
                <a:tc>
                  <a:txBody>
                    <a:bodyPr/>
                    <a:lstStyle/>
                    <a:p>
                      <a:pPr algn="ctr"/>
                      <a:r>
                        <a:rPr lang="en-US" sz="1200" b="0" dirty="0" smtClean="0"/>
                        <a:t>Length</a:t>
                      </a:r>
                      <a:endParaRPr lang="en-US" sz="1200" b="0" dirty="0"/>
                    </a:p>
                  </a:txBody>
                  <a:tcPr anchor="ctr"/>
                </a:tc>
                <a:tc>
                  <a:txBody>
                    <a:bodyPr/>
                    <a:lstStyle/>
                    <a:p>
                      <a:pPr algn="ctr"/>
                      <a:r>
                        <a:rPr lang="en-US" sz="1200" b="0" dirty="0" smtClean="0"/>
                        <a:t>Type</a:t>
                      </a:r>
                      <a:endParaRPr lang="en-US" sz="1200" b="0" dirty="0"/>
                    </a:p>
                  </a:txBody>
                  <a:tcPr anchor="ctr"/>
                </a:tc>
              </a:tr>
            </a:tbl>
          </a:graphicData>
        </a:graphic>
      </p:graphicFrame>
      <p:sp>
        <p:nvSpPr>
          <p:cNvPr id="26" name="TextBox 25"/>
          <p:cNvSpPr txBox="1"/>
          <p:nvPr/>
        </p:nvSpPr>
        <p:spPr>
          <a:xfrm>
            <a:off x="884984" y="5415353"/>
            <a:ext cx="1824538" cy="286232"/>
          </a:xfrm>
          <a:prstGeom prst="rect">
            <a:avLst/>
          </a:prstGeom>
          <a:noFill/>
        </p:spPr>
        <p:txBody>
          <a:bodyPr wrap="none" rtlCol="0">
            <a:spAutoFit/>
          </a:bodyPr>
          <a:lstStyle/>
          <a:p>
            <a:r>
              <a:rPr lang="en-US" sz="1400" b="1" dirty="0" smtClean="0"/>
              <a:t>Keepalive Message</a:t>
            </a:r>
            <a:endParaRPr lang="en-US" sz="1400" b="1" dirty="0"/>
          </a:p>
        </p:txBody>
      </p:sp>
      <p:sp>
        <p:nvSpPr>
          <p:cNvPr id="27" name="TextBox 26"/>
          <p:cNvSpPr txBox="1"/>
          <p:nvPr/>
        </p:nvSpPr>
        <p:spPr>
          <a:xfrm>
            <a:off x="313484" y="5745553"/>
            <a:ext cx="590225" cy="244682"/>
          </a:xfrm>
          <a:prstGeom prst="rect">
            <a:avLst/>
          </a:prstGeom>
          <a:noFill/>
        </p:spPr>
        <p:txBody>
          <a:bodyPr wrap="none" rtlCol="0">
            <a:spAutoFit/>
          </a:bodyPr>
          <a:lstStyle/>
          <a:p>
            <a:r>
              <a:rPr lang="en-US" sz="1100" dirty="0" smtClean="0"/>
              <a:t>Octets</a:t>
            </a:r>
            <a:endParaRPr lang="en-US" sz="1100" dirty="0"/>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602" name="Rectangle 2"/>
          <p:cNvSpPr>
            <a:spLocks noGrp="1" noChangeArrowheads="1"/>
          </p:cNvSpPr>
          <p:nvPr>
            <p:ph type="title"/>
          </p:nvPr>
        </p:nvSpPr>
        <p:spPr/>
        <p:txBody>
          <a:bodyPr/>
          <a:lstStyle/>
          <a:p>
            <a:r>
              <a:rPr lang="en-US" dirty="0" smtClean="0"/>
              <a:t>BGP Message Header</a:t>
            </a:r>
          </a:p>
        </p:txBody>
      </p:sp>
      <p:sp>
        <p:nvSpPr>
          <p:cNvPr id="1433603" name="Rectangle 3"/>
          <p:cNvSpPr>
            <a:spLocks noGrp="1" noChangeArrowheads="1"/>
          </p:cNvSpPr>
          <p:nvPr>
            <p:ph idx="1"/>
          </p:nvPr>
        </p:nvSpPr>
        <p:spPr/>
        <p:txBody>
          <a:bodyPr/>
          <a:lstStyle/>
          <a:p>
            <a:r>
              <a:rPr lang="en-US" dirty="0" smtClean="0"/>
              <a:t>All messages begin with the same 3 field headers</a:t>
            </a:r>
          </a:p>
        </p:txBody>
      </p:sp>
      <p:graphicFrame>
        <p:nvGraphicFramePr>
          <p:cNvPr id="6" name="Table 5"/>
          <p:cNvGraphicFramePr>
            <a:graphicFrameLocks noGrp="1"/>
          </p:cNvGraphicFramePr>
          <p:nvPr/>
        </p:nvGraphicFramePr>
        <p:xfrm>
          <a:off x="863600" y="1864666"/>
          <a:ext cx="7823196" cy="729497"/>
        </p:xfrm>
        <a:graphic>
          <a:graphicData uri="http://schemas.openxmlformats.org/drawingml/2006/table">
            <a:tbl>
              <a:tblPr firstRow="1" bandRow="1">
                <a:tableStyleId>{5C22544A-7EE6-4342-B048-85BDC9FD1C3A}</a:tableStyleId>
              </a:tblPr>
              <a:tblGrid>
                <a:gridCol w="869244"/>
                <a:gridCol w="869244"/>
                <a:gridCol w="869244"/>
                <a:gridCol w="869244"/>
                <a:gridCol w="869244"/>
                <a:gridCol w="869244"/>
                <a:gridCol w="869244"/>
                <a:gridCol w="869244"/>
                <a:gridCol w="869244"/>
              </a:tblGrid>
              <a:tr h="272297">
                <a:tc>
                  <a:txBody>
                    <a:bodyPr/>
                    <a:lstStyle/>
                    <a:p>
                      <a:pPr algn="ctr"/>
                      <a:r>
                        <a:rPr lang="en-US" sz="1100" dirty="0" smtClean="0"/>
                        <a:t>16</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4</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7</a:t>
                      </a:r>
                      <a:endParaRPr lang="en-US" sz="1100" dirty="0"/>
                    </a:p>
                  </a:txBody>
                  <a:tcPr anchor="ctr"/>
                </a:tc>
              </a:tr>
              <a:tr h="426203">
                <a:tc>
                  <a:txBody>
                    <a:bodyPr/>
                    <a:lstStyle/>
                    <a:p>
                      <a:pPr algn="ctr"/>
                      <a:r>
                        <a:rPr lang="en-US" sz="1200" b="1" dirty="0" smtClean="0"/>
                        <a:t>Marker</a:t>
                      </a:r>
                      <a:endParaRPr lang="en-US" sz="1200" b="1" dirty="0"/>
                    </a:p>
                  </a:txBody>
                  <a:tcPr anchor="ctr"/>
                </a:tc>
                <a:tc>
                  <a:txBody>
                    <a:bodyPr/>
                    <a:lstStyle/>
                    <a:p>
                      <a:pPr algn="ctr"/>
                      <a:r>
                        <a:rPr lang="en-US" sz="1200" b="1" dirty="0" smtClean="0"/>
                        <a:t>Length</a:t>
                      </a:r>
                      <a:endParaRPr lang="en-US" sz="1200" b="1" dirty="0"/>
                    </a:p>
                  </a:txBody>
                  <a:tcPr anchor="ctr"/>
                </a:tc>
                <a:tc>
                  <a:txBody>
                    <a:bodyPr/>
                    <a:lstStyle/>
                    <a:p>
                      <a:pPr algn="ctr"/>
                      <a:r>
                        <a:rPr lang="en-US" sz="1200" b="1" dirty="0" smtClean="0"/>
                        <a:t>Type</a:t>
                      </a:r>
                      <a:endParaRPr lang="en-US" sz="1200" b="1" dirty="0"/>
                    </a:p>
                  </a:txBody>
                  <a:tcPr anchor="ctr"/>
                </a:tc>
                <a:tc>
                  <a:txBody>
                    <a:bodyPr/>
                    <a:lstStyle/>
                    <a:p>
                      <a:pPr algn="ctr"/>
                      <a:r>
                        <a:rPr lang="en-US" sz="1200" dirty="0" smtClean="0"/>
                        <a:t>Version</a:t>
                      </a:r>
                      <a:endParaRPr lang="en-US" sz="1200" dirty="0"/>
                    </a:p>
                  </a:txBody>
                  <a:tcPr anchor="ctr"/>
                </a:tc>
                <a:tc>
                  <a:txBody>
                    <a:bodyPr/>
                    <a:lstStyle/>
                    <a:p>
                      <a:pPr algn="ctr"/>
                      <a:r>
                        <a:rPr lang="en-US" sz="1200" dirty="0" smtClean="0"/>
                        <a:t>AS</a:t>
                      </a:r>
                      <a:endParaRPr lang="en-US" sz="1200" dirty="0"/>
                    </a:p>
                  </a:txBody>
                  <a:tcPr anchor="ctr"/>
                </a:tc>
                <a:tc>
                  <a:txBody>
                    <a:bodyPr/>
                    <a:lstStyle/>
                    <a:p>
                      <a:pPr algn="ctr"/>
                      <a:r>
                        <a:rPr lang="en-US" sz="1200" dirty="0" smtClean="0"/>
                        <a:t>Hold Time</a:t>
                      </a:r>
                      <a:endParaRPr lang="en-US" sz="1200" dirty="0"/>
                    </a:p>
                  </a:txBody>
                  <a:tcPr anchor="ctr"/>
                </a:tc>
                <a:tc>
                  <a:txBody>
                    <a:bodyPr/>
                    <a:lstStyle/>
                    <a:p>
                      <a:pPr algn="ctr"/>
                      <a:r>
                        <a:rPr lang="en-US" sz="1200" dirty="0" smtClean="0"/>
                        <a:t>BGP ID</a:t>
                      </a:r>
                      <a:endParaRPr lang="en-US" sz="1200" dirty="0"/>
                    </a:p>
                  </a:txBody>
                  <a:tcPr anchor="ctr"/>
                </a:tc>
                <a:tc>
                  <a:txBody>
                    <a:bodyPr/>
                    <a:lstStyle/>
                    <a:p>
                      <a:pPr algn="ctr"/>
                      <a:r>
                        <a:rPr lang="en-US" sz="1200" dirty="0" smtClean="0"/>
                        <a:t>Optional Length</a:t>
                      </a:r>
                      <a:endParaRPr lang="en-US" sz="1200" dirty="0"/>
                    </a:p>
                  </a:txBody>
                  <a:tcPr anchor="ctr"/>
                </a:tc>
                <a:tc>
                  <a:txBody>
                    <a:bodyPr/>
                    <a:lstStyle/>
                    <a:p>
                      <a:pPr algn="ctr"/>
                      <a:r>
                        <a:rPr lang="en-US" sz="1200" dirty="0" smtClean="0"/>
                        <a:t>Optional</a:t>
                      </a:r>
                      <a:endParaRPr lang="en-US" sz="1200" dirty="0"/>
                    </a:p>
                  </a:txBody>
                  <a:tcPr anchor="ctr"/>
                </a:tc>
              </a:tr>
            </a:tbl>
          </a:graphicData>
        </a:graphic>
      </p:graphicFrame>
      <p:sp>
        <p:nvSpPr>
          <p:cNvPr id="7" name="TextBox 6"/>
          <p:cNvSpPr txBox="1"/>
          <p:nvPr/>
        </p:nvSpPr>
        <p:spPr>
          <a:xfrm>
            <a:off x="889000" y="1559866"/>
            <a:ext cx="1446230" cy="286232"/>
          </a:xfrm>
          <a:prstGeom prst="rect">
            <a:avLst/>
          </a:prstGeom>
          <a:noFill/>
        </p:spPr>
        <p:txBody>
          <a:bodyPr wrap="none" rtlCol="0">
            <a:spAutoFit/>
          </a:bodyPr>
          <a:lstStyle/>
          <a:p>
            <a:r>
              <a:rPr lang="en-US" sz="1400" b="1" dirty="0" smtClean="0"/>
              <a:t>Open Message</a:t>
            </a:r>
            <a:endParaRPr lang="en-US" sz="1400" b="1" dirty="0"/>
          </a:p>
        </p:txBody>
      </p:sp>
      <p:sp>
        <p:nvSpPr>
          <p:cNvPr id="8" name="TextBox 7"/>
          <p:cNvSpPr txBox="1"/>
          <p:nvPr/>
        </p:nvSpPr>
        <p:spPr>
          <a:xfrm>
            <a:off x="317500" y="1890066"/>
            <a:ext cx="590225" cy="244682"/>
          </a:xfrm>
          <a:prstGeom prst="rect">
            <a:avLst/>
          </a:prstGeom>
          <a:noFill/>
        </p:spPr>
        <p:txBody>
          <a:bodyPr wrap="none" rtlCol="0">
            <a:spAutoFit/>
          </a:bodyPr>
          <a:lstStyle/>
          <a:p>
            <a:r>
              <a:rPr lang="en-US" sz="1100" dirty="0" smtClean="0"/>
              <a:t>Octets</a:t>
            </a:r>
            <a:endParaRPr lang="en-US" sz="1100" dirty="0"/>
          </a:p>
        </p:txBody>
      </p:sp>
      <p:graphicFrame>
        <p:nvGraphicFramePr>
          <p:cNvPr id="9" name="Table 8"/>
          <p:cNvGraphicFramePr>
            <a:graphicFrameLocks noGrp="1"/>
          </p:cNvGraphicFramePr>
          <p:nvPr/>
        </p:nvGraphicFramePr>
        <p:xfrm>
          <a:off x="863600" y="3162070"/>
          <a:ext cx="7810504" cy="729497"/>
        </p:xfrm>
        <a:graphic>
          <a:graphicData uri="http://schemas.openxmlformats.org/drawingml/2006/table">
            <a:tbl>
              <a:tblPr firstRow="1" bandRow="1">
                <a:tableStyleId>{5C22544A-7EE6-4342-B048-85BDC9FD1C3A}</a:tableStyleId>
              </a:tblPr>
              <a:tblGrid>
                <a:gridCol w="876300"/>
                <a:gridCol w="876300"/>
                <a:gridCol w="863600"/>
                <a:gridCol w="1447800"/>
                <a:gridCol w="952500"/>
                <a:gridCol w="841378"/>
                <a:gridCol w="976313"/>
                <a:gridCol w="976313"/>
              </a:tblGrid>
              <a:tr h="272297">
                <a:tc>
                  <a:txBody>
                    <a:bodyPr/>
                    <a:lstStyle/>
                    <a:p>
                      <a:pPr algn="ctr"/>
                      <a:r>
                        <a:rPr lang="en-US" sz="1100" dirty="0" smtClean="0"/>
                        <a:t>16</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Variable</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Variable</a:t>
                      </a:r>
                      <a:endParaRPr lang="en-US" sz="1100" dirty="0"/>
                    </a:p>
                  </a:txBody>
                  <a:tcPr anchor="ctr"/>
                </a:tc>
                <a:tc>
                  <a:txBody>
                    <a:bodyPr/>
                    <a:lstStyle/>
                    <a:p>
                      <a:pPr algn="ctr"/>
                      <a:r>
                        <a:rPr lang="en-US" sz="1100" dirty="0" smtClean="0"/>
                        <a:t>Variable</a:t>
                      </a:r>
                      <a:endParaRPr lang="en-US" sz="1100" dirty="0"/>
                    </a:p>
                  </a:txBody>
                  <a:tcPr anchor="ctr"/>
                </a:tc>
              </a:tr>
              <a:tr h="426203">
                <a:tc>
                  <a:txBody>
                    <a:bodyPr/>
                    <a:lstStyle/>
                    <a:p>
                      <a:pPr algn="ctr"/>
                      <a:r>
                        <a:rPr lang="en-US" sz="1200" b="1" dirty="0" smtClean="0"/>
                        <a:t>Marker</a:t>
                      </a:r>
                      <a:endParaRPr lang="en-US" sz="1200" b="1" dirty="0"/>
                    </a:p>
                  </a:txBody>
                  <a:tcPr anchor="ctr"/>
                </a:tc>
                <a:tc>
                  <a:txBody>
                    <a:bodyPr/>
                    <a:lstStyle/>
                    <a:p>
                      <a:pPr algn="ctr"/>
                      <a:r>
                        <a:rPr lang="en-US" sz="1200" b="1" dirty="0" smtClean="0"/>
                        <a:t>Length</a:t>
                      </a:r>
                      <a:endParaRPr lang="en-US" sz="1200" b="1" dirty="0"/>
                    </a:p>
                  </a:txBody>
                  <a:tcPr anchor="ctr"/>
                </a:tc>
                <a:tc>
                  <a:txBody>
                    <a:bodyPr/>
                    <a:lstStyle/>
                    <a:p>
                      <a:pPr algn="ctr"/>
                      <a:r>
                        <a:rPr lang="en-US" sz="1200" b="1" dirty="0" smtClean="0"/>
                        <a:t>Type</a:t>
                      </a:r>
                      <a:endParaRPr lang="en-US" sz="1200" b="1" dirty="0"/>
                    </a:p>
                  </a:txBody>
                  <a:tcPr anchor="ctr"/>
                </a:tc>
                <a:tc>
                  <a:txBody>
                    <a:bodyPr/>
                    <a:lstStyle/>
                    <a:p>
                      <a:pPr algn="ctr"/>
                      <a:r>
                        <a:rPr lang="en-US" sz="1200" dirty="0" smtClean="0"/>
                        <a:t>Unfeasible Routes length</a:t>
                      </a:r>
                      <a:endParaRPr lang="en-US" sz="1200" dirty="0"/>
                    </a:p>
                  </a:txBody>
                  <a:tcPr anchor="ctr"/>
                </a:tc>
                <a:tc>
                  <a:txBody>
                    <a:bodyPr/>
                    <a:lstStyle/>
                    <a:p>
                      <a:pPr algn="ctr"/>
                      <a:r>
                        <a:rPr lang="en-US" sz="1200" dirty="0" smtClean="0"/>
                        <a:t>Withdrawn Routes</a:t>
                      </a:r>
                      <a:endParaRPr lang="en-US" sz="1200" dirty="0"/>
                    </a:p>
                  </a:txBody>
                  <a:tcPr anchor="ctr"/>
                </a:tc>
                <a:tc>
                  <a:txBody>
                    <a:bodyPr/>
                    <a:lstStyle/>
                    <a:p>
                      <a:pPr algn="ctr"/>
                      <a:r>
                        <a:rPr lang="en-US" sz="1200" dirty="0" smtClean="0"/>
                        <a:t>Attribute Length</a:t>
                      </a:r>
                      <a:endParaRPr lang="en-US" sz="1200" dirty="0"/>
                    </a:p>
                  </a:txBody>
                  <a:tcPr anchor="ctr"/>
                </a:tc>
                <a:tc>
                  <a:txBody>
                    <a:bodyPr/>
                    <a:lstStyle/>
                    <a:p>
                      <a:pPr algn="ctr"/>
                      <a:r>
                        <a:rPr lang="en-US" sz="1200" dirty="0" smtClean="0"/>
                        <a:t>Attributes</a:t>
                      </a:r>
                      <a:endParaRPr lang="en-US" sz="1200" dirty="0"/>
                    </a:p>
                  </a:txBody>
                  <a:tcPr anchor="ctr"/>
                </a:tc>
                <a:tc>
                  <a:txBody>
                    <a:bodyPr/>
                    <a:lstStyle/>
                    <a:p>
                      <a:pPr algn="ctr"/>
                      <a:r>
                        <a:rPr lang="en-US" sz="1200" dirty="0" smtClean="0"/>
                        <a:t>NLRI</a:t>
                      </a:r>
                      <a:endParaRPr lang="en-US" sz="1200" dirty="0"/>
                    </a:p>
                  </a:txBody>
                  <a:tcPr anchor="ctr"/>
                </a:tc>
              </a:tr>
            </a:tbl>
          </a:graphicData>
        </a:graphic>
      </p:graphicFrame>
      <p:sp>
        <p:nvSpPr>
          <p:cNvPr id="10" name="TextBox 9"/>
          <p:cNvSpPr txBox="1"/>
          <p:nvPr/>
        </p:nvSpPr>
        <p:spPr>
          <a:xfrm>
            <a:off x="889000" y="2857270"/>
            <a:ext cx="1595310" cy="286232"/>
          </a:xfrm>
          <a:prstGeom prst="rect">
            <a:avLst/>
          </a:prstGeom>
          <a:noFill/>
        </p:spPr>
        <p:txBody>
          <a:bodyPr wrap="none" rtlCol="0">
            <a:spAutoFit/>
          </a:bodyPr>
          <a:lstStyle/>
          <a:p>
            <a:r>
              <a:rPr lang="en-US" sz="1400" b="1" dirty="0" smtClean="0"/>
              <a:t>Update Message</a:t>
            </a:r>
            <a:endParaRPr lang="en-US" sz="1400" b="1" dirty="0"/>
          </a:p>
        </p:txBody>
      </p:sp>
      <p:sp>
        <p:nvSpPr>
          <p:cNvPr id="11" name="TextBox 10"/>
          <p:cNvSpPr txBox="1"/>
          <p:nvPr/>
        </p:nvSpPr>
        <p:spPr>
          <a:xfrm>
            <a:off x="317500" y="3187470"/>
            <a:ext cx="590225" cy="244682"/>
          </a:xfrm>
          <a:prstGeom prst="rect">
            <a:avLst/>
          </a:prstGeom>
          <a:noFill/>
        </p:spPr>
        <p:txBody>
          <a:bodyPr wrap="none" rtlCol="0">
            <a:spAutoFit/>
          </a:bodyPr>
          <a:lstStyle/>
          <a:p>
            <a:r>
              <a:rPr lang="en-US" sz="1100" dirty="0" smtClean="0"/>
              <a:t>Octets</a:t>
            </a:r>
            <a:endParaRPr lang="en-US" sz="1100" dirty="0"/>
          </a:p>
        </p:txBody>
      </p:sp>
      <p:graphicFrame>
        <p:nvGraphicFramePr>
          <p:cNvPr id="12" name="Table 11"/>
          <p:cNvGraphicFramePr>
            <a:graphicFrameLocks noGrp="1"/>
          </p:cNvGraphicFramePr>
          <p:nvPr/>
        </p:nvGraphicFramePr>
        <p:xfrm>
          <a:off x="863600" y="4470170"/>
          <a:ext cx="5880102" cy="729497"/>
        </p:xfrm>
        <a:graphic>
          <a:graphicData uri="http://schemas.openxmlformats.org/drawingml/2006/table">
            <a:tbl>
              <a:tblPr firstRow="1" bandRow="1">
                <a:tableStyleId>{5C22544A-7EE6-4342-B048-85BDC9FD1C3A}</a:tableStyleId>
              </a:tblPr>
              <a:tblGrid>
                <a:gridCol w="863600"/>
                <a:gridCol w="901700"/>
                <a:gridCol w="838200"/>
                <a:gridCol w="1316568"/>
                <a:gridCol w="980017"/>
                <a:gridCol w="980017"/>
              </a:tblGrid>
              <a:tr h="272297">
                <a:tc>
                  <a:txBody>
                    <a:bodyPr/>
                    <a:lstStyle/>
                    <a:p>
                      <a:pPr algn="ctr"/>
                      <a:r>
                        <a:rPr lang="en-US" sz="1100" dirty="0" smtClean="0"/>
                        <a:t>16</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Variable</a:t>
                      </a:r>
                      <a:endParaRPr lang="en-US" sz="1100" dirty="0"/>
                    </a:p>
                  </a:txBody>
                  <a:tcPr anchor="ctr"/>
                </a:tc>
              </a:tr>
              <a:tr h="426203">
                <a:tc>
                  <a:txBody>
                    <a:bodyPr/>
                    <a:lstStyle/>
                    <a:p>
                      <a:pPr algn="ctr"/>
                      <a:r>
                        <a:rPr lang="en-US" sz="1200" b="1" dirty="0" smtClean="0"/>
                        <a:t>Marker</a:t>
                      </a:r>
                      <a:endParaRPr lang="en-US" sz="1200" b="1" dirty="0"/>
                    </a:p>
                  </a:txBody>
                  <a:tcPr anchor="ctr"/>
                </a:tc>
                <a:tc>
                  <a:txBody>
                    <a:bodyPr/>
                    <a:lstStyle/>
                    <a:p>
                      <a:pPr algn="ctr"/>
                      <a:r>
                        <a:rPr lang="en-US" sz="1200" b="1" dirty="0" smtClean="0"/>
                        <a:t>Length</a:t>
                      </a:r>
                      <a:endParaRPr lang="en-US" sz="1200" b="1" dirty="0"/>
                    </a:p>
                  </a:txBody>
                  <a:tcPr anchor="ctr"/>
                </a:tc>
                <a:tc>
                  <a:txBody>
                    <a:bodyPr/>
                    <a:lstStyle/>
                    <a:p>
                      <a:pPr algn="ctr"/>
                      <a:r>
                        <a:rPr lang="en-US" sz="1200" b="1" dirty="0" smtClean="0"/>
                        <a:t>Type</a:t>
                      </a:r>
                      <a:endParaRPr lang="en-US" sz="1200" b="1" dirty="0"/>
                    </a:p>
                  </a:txBody>
                  <a:tcPr anchor="ctr"/>
                </a:tc>
                <a:tc>
                  <a:txBody>
                    <a:bodyPr/>
                    <a:lstStyle/>
                    <a:p>
                      <a:pPr algn="ctr"/>
                      <a:r>
                        <a:rPr lang="en-US" sz="1200" dirty="0" smtClean="0"/>
                        <a:t>Error Code</a:t>
                      </a:r>
                      <a:endParaRPr lang="en-US" sz="1200" dirty="0"/>
                    </a:p>
                  </a:txBody>
                  <a:tcPr anchor="ctr"/>
                </a:tc>
                <a:tc>
                  <a:txBody>
                    <a:bodyPr/>
                    <a:lstStyle/>
                    <a:p>
                      <a:pPr algn="ctr"/>
                      <a:r>
                        <a:rPr lang="en-US" sz="1200" dirty="0" smtClean="0"/>
                        <a:t>Error </a:t>
                      </a:r>
                    </a:p>
                    <a:p>
                      <a:pPr algn="ctr"/>
                      <a:r>
                        <a:rPr lang="en-US" sz="1200" dirty="0" smtClean="0"/>
                        <a:t>Sub-code</a:t>
                      </a:r>
                      <a:endParaRPr lang="en-US" sz="1200" dirty="0"/>
                    </a:p>
                  </a:txBody>
                  <a:tcPr anchor="ctr"/>
                </a:tc>
                <a:tc>
                  <a:txBody>
                    <a:bodyPr/>
                    <a:lstStyle/>
                    <a:p>
                      <a:pPr algn="ctr"/>
                      <a:r>
                        <a:rPr lang="en-US" sz="1200" dirty="0" smtClean="0"/>
                        <a:t>Diagnostic Data</a:t>
                      </a:r>
                      <a:endParaRPr lang="en-US" sz="1200" dirty="0"/>
                    </a:p>
                  </a:txBody>
                  <a:tcPr anchor="ctr"/>
                </a:tc>
              </a:tr>
            </a:tbl>
          </a:graphicData>
        </a:graphic>
      </p:graphicFrame>
      <p:sp>
        <p:nvSpPr>
          <p:cNvPr id="13" name="TextBox 12"/>
          <p:cNvSpPr txBox="1"/>
          <p:nvPr/>
        </p:nvSpPr>
        <p:spPr>
          <a:xfrm>
            <a:off x="889000" y="4165370"/>
            <a:ext cx="1972015" cy="286232"/>
          </a:xfrm>
          <a:prstGeom prst="rect">
            <a:avLst/>
          </a:prstGeom>
          <a:noFill/>
        </p:spPr>
        <p:txBody>
          <a:bodyPr wrap="none" rtlCol="0">
            <a:spAutoFit/>
          </a:bodyPr>
          <a:lstStyle/>
          <a:p>
            <a:r>
              <a:rPr lang="en-US" sz="1400" b="1" dirty="0" smtClean="0"/>
              <a:t>Notification Message</a:t>
            </a:r>
            <a:endParaRPr lang="en-US" sz="1400" b="1" dirty="0"/>
          </a:p>
        </p:txBody>
      </p:sp>
      <p:sp>
        <p:nvSpPr>
          <p:cNvPr id="14" name="TextBox 13"/>
          <p:cNvSpPr txBox="1"/>
          <p:nvPr/>
        </p:nvSpPr>
        <p:spPr>
          <a:xfrm>
            <a:off x="317500" y="4495570"/>
            <a:ext cx="590225" cy="244682"/>
          </a:xfrm>
          <a:prstGeom prst="rect">
            <a:avLst/>
          </a:prstGeom>
          <a:noFill/>
        </p:spPr>
        <p:txBody>
          <a:bodyPr wrap="none" rtlCol="0">
            <a:spAutoFit/>
          </a:bodyPr>
          <a:lstStyle/>
          <a:p>
            <a:r>
              <a:rPr lang="en-US" sz="1100" dirty="0" smtClean="0"/>
              <a:t>Octets</a:t>
            </a:r>
            <a:endParaRPr lang="en-US" sz="1100" dirty="0"/>
          </a:p>
        </p:txBody>
      </p:sp>
      <p:sp>
        <p:nvSpPr>
          <p:cNvPr id="17" name="Rectangle 16"/>
          <p:cNvSpPr/>
          <p:nvPr/>
        </p:nvSpPr>
        <p:spPr bwMode="auto">
          <a:xfrm>
            <a:off x="3479800" y="1775765"/>
            <a:ext cx="5384800" cy="4720399"/>
          </a:xfrm>
          <a:prstGeom prst="rect">
            <a:avLst/>
          </a:prstGeom>
          <a:solidFill>
            <a:schemeClr val="bg1">
              <a:alpha val="75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aphicFrame>
        <p:nvGraphicFramePr>
          <p:cNvPr id="18" name="Table 17"/>
          <p:cNvGraphicFramePr>
            <a:graphicFrameLocks noGrp="1"/>
          </p:cNvGraphicFramePr>
          <p:nvPr/>
        </p:nvGraphicFramePr>
        <p:xfrm>
          <a:off x="859584" y="5669354"/>
          <a:ext cx="2603500" cy="698500"/>
        </p:xfrm>
        <a:graphic>
          <a:graphicData uri="http://schemas.openxmlformats.org/drawingml/2006/table">
            <a:tbl>
              <a:tblPr firstRow="1" bandRow="1">
                <a:tableStyleId>{5C22544A-7EE6-4342-B048-85BDC9FD1C3A}</a:tableStyleId>
              </a:tblPr>
              <a:tblGrid>
                <a:gridCol w="863600"/>
                <a:gridCol w="901700"/>
                <a:gridCol w="838200"/>
              </a:tblGrid>
              <a:tr h="272297">
                <a:tc>
                  <a:txBody>
                    <a:bodyPr/>
                    <a:lstStyle/>
                    <a:p>
                      <a:pPr algn="ctr"/>
                      <a:r>
                        <a:rPr lang="en-US" sz="1100" dirty="0" smtClean="0"/>
                        <a:t>16</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1</a:t>
                      </a:r>
                      <a:endParaRPr lang="en-US" sz="1100" dirty="0"/>
                    </a:p>
                  </a:txBody>
                  <a:tcPr anchor="ctr"/>
                </a:tc>
              </a:tr>
              <a:tr h="426203">
                <a:tc>
                  <a:txBody>
                    <a:bodyPr/>
                    <a:lstStyle/>
                    <a:p>
                      <a:pPr algn="ctr"/>
                      <a:r>
                        <a:rPr lang="en-US" sz="1200" b="1" dirty="0" smtClean="0"/>
                        <a:t>Marker</a:t>
                      </a:r>
                      <a:endParaRPr lang="en-US" sz="1200" b="1" dirty="0"/>
                    </a:p>
                  </a:txBody>
                  <a:tcPr anchor="ctr"/>
                </a:tc>
                <a:tc>
                  <a:txBody>
                    <a:bodyPr/>
                    <a:lstStyle/>
                    <a:p>
                      <a:pPr algn="ctr"/>
                      <a:r>
                        <a:rPr lang="en-US" sz="1200" b="1" dirty="0" smtClean="0"/>
                        <a:t>Length</a:t>
                      </a:r>
                      <a:endParaRPr lang="en-US" sz="1200" b="1" dirty="0"/>
                    </a:p>
                  </a:txBody>
                  <a:tcPr anchor="ctr"/>
                </a:tc>
                <a:tc>
                  <a:txBody>
                    <a:bodyPr/>
                    <a:lstStyle/>
                    <a:p>
                      <a:pPr algn="ctr"/>
                      <a:r>
                        <a:rPr lang="en-US" sz="1200" b="1" dirty="0" smtClean="0"/>
                        <a:t>Type</a:t>
                      </a:r>
                      <a:endParaRPr lang="en-US" sz="1200" b="1" dirty="0"/>
                    </a:p>
                  </a:txBody>
                  <a:tcPr anchor="ctr"/>
                </a:tc>
              </a:tr>
            </a:tbl>
          </a:graphicData>
        </a:graphic>
      </p:graphicFrame>
      <p:sp>
        <p:nvSpPr>
          <p:cNvPr id="19" name="TextBox 18"/>
          <p:cNvSpPr txBox="1"/>
          <p:nvPr/>
        </p:nvSpPr>
        <p:spPr>
          <a:xfrm>
            <a:off x="884984" y="5364554"/>
            <a:ext cx="1824538" cy="286232"/>
          </a:xfrm>
          <a:prstGeom prst="rect">
            <a:avLst/>
          </a:prstGeom>
          <a:noFill/>
        </p:spPr>
        <p:txBody>
          <a:bodyPr wrap="none" rtlCol="0">
            <a:spAutoFit/>
          </a:bodyPr>
          <a:lstStyle/>
          <a:p>
            <a:r>
              <a:rPr lang="en-US" sz="1400" b="1" dirty="0" smtClean="0"/>
              <a:t>Keepalive Message</a:t>
            </a:r>
            <a:endParaRPr lang="en-US" sz="1400" b="1" dirty="0"/>
          </a:p>
        </p:txBody>
      </p:sp>
      <p:sp>
        <p:nvSpPr>
          <p:cNvPr id="20" name="TextBox 19"/>
          <p:cNvSpPr txBox="1"/>
          <p:nvPr/>
        </p:nvSpPr>
        <p:spPr>
          <a:xfrm>
            <a:off x="313484" y="5694754"/>
            <a:ext cx="590225" cy="244682"/>
          </a:xfrm>
          <a:prstGeom prst="rect">
            <a:avLst/>
          </a:prstGeom>
          <a:noFill/>
        </p:spPr>
        <p:txBody>
          <a:bodyPr wrap="none" rtlCol="0">
            <a:spAutoFit/>
          </a:bodyPr>
          <a:lstStyle/>
          <a:p>
            <a:r>
              <a:rPr lang="en-US" sz="1100" dirty="0" smtClean="0"/>
              <a:t>Octets</a:t>
            </a:r>
            <a:endParaRPr lang="en-US" sz="1100" dirty="0"/>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7042" name="Rectangle 2"/>
          <p:cNvSpPr>
            <a:spLocks noGrp="1" noChangeArrowheads="1"/>
          </p:cNvSpPr>
          <p:nvPr>
            <p:ph type="title"/>
          </p:nvPr>
        </p:nvSpPr>
        <p:spPr/>
        <p:txBody>
          <a:bodyPr/>
          <a:lstStyle/>
          <a:p>
            <a:r>
              <a:rPr lang="en-US" dirty="0" smtClean="0"/>
              <a:t>Open Message</a:t>
            </a:r>
          </a:p>
        </p:txBody>
      </p:sp>
      <p:sp>
        <p:nvSpPr>
          <p:cNvPr id="1367043" name="Rectangle 3"/>
          <p:cNvSpPr>
            <a:spLocks noGrp="1" noChangeArrowheads="1"/>
          </p:cNvSpPr>
          <p:nvPr>
            <p:ph idx="1"/>
          </p:nvPr>
        </p:nvSpPr>
        <p:spPr/>
        <p:txBody>
          <a:bodyPr>
            <a:normAutofit/>
          </a:bodyPr>
          <a:lstStyle/>
          <a:p>
            <a:r>
              <a:rPr lang="en-US" dirty="0" smtClean="0"/>
              <a:t>Once a TCP connection has been established, the Open message is sent and includes a set of parameters that have to be agreed upon before a full BGP adjacency can be established.</a:t>
            </a:r>
          </a:p>
          <a:p>
            <a:r>
              <a:rPr lang="en-US" dirty="0" smtClean="0"/>
              <a:t>Once both BGP peers have agreed upon mutual capabilities, they can start exchanging routing information by means of BGP Update messages. </a:t>
            </a:r>
          </a:p>
          <a:p>
            <a:endParaRPr lang="en-US" dirty="0" smtClean="0"/>
          </a:p>
        </p:txBody>
      </p:sp>
      <p:graphicFrame>
        <p:nvGraphicFramePr>
          <p:cNvPr id="11" name="Table 10"/>
          <p:cNvGraphicFramePr>
            <a:graphicFrameLocks noGrp="1"/>
          </p:cNvGraphicFramePr>
          <p:nvPr/>
        </p:nvGraphicFramePr>
        <p:xfrm>
          <a:off x="889000" y="4504285"/>
          <a:ext cx="7823196" cy="729497"/>
        </p:xfrm>
        <a:graphic>
          <a:graphicData uri="http://schemas.openxmlformats.org/drawingml/2006/table">
            <a:tbl>
              <a:tblPr firstRow="1" bandRow="1">
                <a:tableStyleId>{5C22544A-7EE6-4342-B048-85BDC9FD1C3A}</a:tableStyleId>
              </a:tblPr>
              <a:tblGrid>
                <a:gridCol w="855579"/>
                <a:gridCol w="882909"/>
                <a:gridCol w="849638"/>
                <a:gridCol w="888850"/>
                <a:gridCol w="869244"/>
                <a:gridCol w="869244"/>
                <a:gridCol w="869244"/>
                <a:gridCol w="869244"/>
                <a:gridCol w="869244"/>
              </a:tblGrid>
              <a:tr h="272297">
                <a:tc>
                  <a:txBody>
                    <a:bodyPr/>
                    <a:lstStyle/>
                    <a:p>
                      <a:pPr algn="ctr"/>
                      <a:r>
                        <a:rPr lang="en-US" sz="1100" dirty="0" smtClean="0"/>
                        <a:t>16</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4</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7</a:t>
                      </a:r>
                      <a:endParaRPr lang="en-US" sz="1100" dirty="0"/>
                    </a:p>
                  </a:txBody>
                  <a:tcPr anchor="ctr"/>
                </a:tc>
              </a:tr>
              <a:tr h="426203">
                <a:tc>
                  <a:txBody>
                    <a:bodyPr/>
                    <a:lstStyle/>
                    <a:p>
                      <a:pPr algn="ctr"/>
                      <a:r>
                        <a:rPr lang="en-US" sz="1200" b="0" dirty="0" smtClean="0"/>
                        <a:t>Marker</a:t>
                      </a:r>
                      <a:endParaRPr lang="en-US" sz="1200" b="0" dirty="0"/>
                    </a:p>
                  </a:txBody>
                  <a:tcPr anchor="ctr"/>
                </a:tc>
                <a:tc>
                  <a:txBody>
                    <a:bodyPr/>
                    <a:lstStyle/>
                    <a:p>
                      <a:pPr algn="ctr"/>
                      <a:r>
                        <a:rPr lang="en-US" sz="1200" b="0" dirty="0" smtClean="0"/>
                        <a:t>Length</a:t>
                      </a:r>
                      <a:endParaRPr lang="en-US" sz="1200" b="0" dirty="0"/>
                    </a:p>
                  </a:txBody>
                  <a:tcPr anchor="ctr"/>
                </a:tc>
                <a:tc>
                  <a:txBody>
                    <a:bodyPr/>
                    <a:lstStyle/>
                    <a:p>
                      <a:pPr algn="ctr"/>
                      <a:r>
                        <a:rPr lang="en-US" sz="1200" b="0" dirty="0" smtClean="0"/>
                        <a:t>Type</a:t>
                      </a:r>
                      <a:endParaRPr lang="en-US" sz="1200" b="0" dirty="0"/>
                    </a:p>
                  </a:txBody>
                  <a:tcPr anchor="ctr"/>
                </a:tc>
                <a:tc>
                  <a:txBody>
                    <a:bodyPr/>
                    <a:lstStyle/>
                    <a:p>
                      <a:pPr algn="ctr"/>
                      <a:r>
                        <a:rPr lang="en-US" sz="1200" dirty="0" smtClean="0"/>
                        <a:t>Version</a:t>
                      </a:r>
                      <a:endParaRPr lang="en-US" sz="1200" dirty="0"/>
                    </a:p>
                  </a:txBody>
                  <a:tcPr anchor="ctr"/>
                </a:tc>
                <a:tc>
                  <a:txBody>
                    <a:bodyPr/>
                    <a:lstStyle/>
                    <a:p>
                      <a:pPr algn="ctr"/>
                      <a:r>
                        <a:rPr lang="en-US" sz="1200" dirty="0" smtClean="0"/>
                        <a:t>AS</a:t>
                      </a:r>
                      <a:endParaRPr lang="en-US" sz="1200" dirty="0"/>
                    </a:p>
                  </a:txBody>
                  <a:tcPr anchor="ctr"/>
                </a:tc>
                <a:tc>
                  <a:txBody>
                    <a:bodyPr/>
                    <a:lstStyle/>
                    <a:p>
                      <a:pPr algn="ctr"/>
                      <a:r>
                        <a:rPr lang="en-US" sz="1200" dirty="0" smtClean="0"/>
                        <a:t>Hold Time</a:t>
                      </a:r>
                      <a:endParaRPr lang="en-US" sz="1200" dirty="0"/>
                    </a:p>
                  </a:txBody>
                  <a:tcPr anchor="ctr"/>
                </a:tc>
                <a:tc>
                  <a:txBody>
                    <a:bodyPr/>
                    <a:lstStyle/>
                    <a:p>
                      <a:pPr algn="ctr"/>
                      <a:r>
                        <a:rPr lang="en-US" sz="1200" dirty="0" smtClean="0"/>
                        <a:t>BGP ID</a:t>
                      </a:r>
                      <a:endParaRPr lang="en-US" sz="1200" dirty="0"/>
                    </a:p>
                  </a:txBody>
                  <a:tcPr anchor="ctr"/>
                </a:tc>
                <a:tc>
                  <a:txBody>
                    <a:bodyPr/>
                    <a:lstStyle/>
                    <a:p>
                      <a:pPr algn="ctr"/>
                      <a:r>
                        <a:rPr lang="en-US" sz="1200" dirty="0" smtClean="0"/>
                        <a:t>Optional Length</a:t>
                      </a:r>
                      <a:endParaRPr lang="en-US" sz="1200" dirty="0"/>
                    </a:p>
                  </a:txBody>
                  <a:tcPr anchor="ctr"/>
                </a:tc>
                <a:tc>
                  <a:txBody>
                    <a:bodyPr/>
                    <a:lstStyle/>
                    <a:p>
                      <a:pPr algn="ctr"/>
                      <a:r>
                        <a:rPr lang="en-US" sz="1200" dirty="0" smtClean="0"/>
                        <a:t>Optional</a:t>
                      </a:r>
                      <a:endParaRPr lang="en-US" sz="1200" dirty="0"/>
                    </a:p>
                  </a:txBody>
                  <a:tcPr anchor="ctr"/>
                </a:tc>
              </a:tr>
            </a:tbl>
          </a:graphicData>
        </a:graphic>
      </p:graphicFrame>
      <p:sp>
        <p:nvSpPr>
          <p:cNvPr id="12" name="TextBox 11"/>
          <p:cNvSpPr txBox="1"/>
          <p:nvPr/>
        </p:nvSpPr>
        <p:spPr>
          <a:xfrm>
            <a:off x="914400" y="4199485"/>
            <a:ext cx="1446230" cy="286232"/>
          </a:xfrm>
          <a:prstGeom prst="rect">
            <a:avLst/>
          </a:prstGeom>
          <a:noFill/>
        </p:spPr>
        <p:txBody>
          <a:bodyPr wrap="none" rtlCol="0">
            <a:spAutoFit/>
          </a:bodyPr>
          <a:lstStyle/>
          <a:p>
            <a:r>
              <a:rPr lang="en-US" sz="1400" b="1" dirty="0" smtClean="0"/>
              <a:t>Open Message</a:t>
            </a:r>
            <a:endParaRPr lang="en-US" sz="1400" b="1" dirty="0"/>
          </a:p>
        </p:txBody>
      </p:sp>
      <p:sp>
        <p:nvSpPr>
          <p:cNvPr id="13" name="TextBox 12"/>
          <p:cNvSpPr txBox="1"/>
          <p:nvPr/>
        </p:nvSpPr>
        <p:spPr>
          <a:xfrm>
            <a:off x="342900" y="4529685"/>
            <a:ext cx="590225" cy="244682"/>
          </a:xfrm>
          <a:prstGeom prst="rect">
            <a:avLst/>
          </a:prstGeom>
          <a:noFill/>
        </p:spPr>
        <p:txBody>
          <a:bodyPr wrap="none" rtlCol="0">
            <a:spAutoFit/>
          </a:bodyPr>
          <a:lstStyle/>
          <a:p>
            <a:r>
              <a:rPr lang="en-US" sz="1100" dirty="0" smtClean="0"/>
              <a:t>Octets</a:t>
            </a:r>
            <a:endParaRPr lang="en-US" sz="1100" dirty="0"/>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9090" name="Rectangle 2"/>
          <p:cNvSpPr>
            <a:spLocks noGrp="1" noChangeArrowheads="1"/>
          </p:cNvSpPr>
          <p:nvPr>
            <p:ph type="title"/>
          </p:nvPr>
        </p:nvSpPr>
        <p:spPr/>
        <p:txBody>
          <a:bodyPr/>
          <a:lstStyle/>
          <a:p>
            <a:r>
              <a:rPr lang="en-US" dirty="0" smtClean="0"/>
              <a:t>Update Message</a:t>
            </a:r>
          </a:p>
        </p:txBody>
      </p:sp>
      <p:sp>
        <p:nvSpPr>
          <p:cNvPr id="1369091" name="Rectangle 3"/>
          <p:cNvSpPr>
            <a:spLocks noGrp="1" noChangeArrowheads="1"/>
          </p:cNvSpPr>
          <p:nvPr>
            <p:ph idx="1"/>
          </p:nvPr>
        </p:nvSpPr>
        <p:spPr/>
        <p:txBody>
          <a:bodyPr/>
          <a:lstStyle/>
          <a:p>
            <a:r>
              <a:rPr lang="en-US" dirty="0" smtClean="0"/>
              <a:t>Update messages contain all the information BGP uses to construct a loop-free picture of the internetwork. </a:t>
            </a:r>
          </a:p>
          <a:p>
            <a:r>
              <a:rPr lang="en-US" dirty="0" smtClean="0"/>
              <a:t>A BGP update message has information on one path only; multiple paths require multiple update messages. </a:t>
            </a:r>
          </a:p>
          <a:p>
            <a:pPr lvl="1"/>
            <a:r>
              <a:rPr lang="en-US" dirty="0" smtClean="0"/>
              <a:t>All the attributes in the update message refer to that path, and the networks are those that can be reached through it. </a:t>
            </a:r>
          </a:p>
        </p:txBody>
      </p:sp>
      <p:graphicFrame>
        <p:nvGraphicFramePr>
          <p:cNvPr id="15" name="Table 14"/>
          <p:cNvGraphicFramePr>
            <a:graphicFrameLocks noGrp="1"/>
          </p:cNvGraphicFramePr>
          <p:nvPr/>
        </p:nvGraphicFramePr>
        <p:xfrm>
          <a:off x="888999" y="4199491"/>
          <a:ext cx="7990305" cy="729497"/>
        </p:xfrm>
        <a:graphic>
          <a:graphicData uri="http://schemas.openxmlformats.org/drawingml/2006/table">
            <a:tbl>
              <a:tblPr firstRow="1" bandRow="1">
                <a:tableStyleId>{5C22544A-7EE6-4342-B048-85BDC9FD1C3A}</a:tableStyleId>
              </a:tblPr>
              <a:tblGrid>
                <a:gridCol w="854076"/>
                <a:gridCol w="869950"/>
                <a:gridCol w="860425"/>
                <a:gridCol w="1573104"/>
                <a:gridCol w="974427"/>
                <a:gridCol w="860747"/>
                <a:gridCol w="998788"/>
                <a:gridCol w="998788"/>
              </a:tblGrid>
              <a:tr h="272297">
                <a:tc>
                  <a:txBody>
                    <a:bodyPr/>
                    <a:lstStyle/>
                    <a:p>
                      <a:pPr algn="ctr"/>
                      <a:r>
                        <a:rPr lang="en-US" sz="1100" dirty="0" smtClean="0"/>
                        <a:t>16</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Variable</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Variable</a:t>
                      </a:r>
                      <a:endParaRPr lang="en-US" sz="1100" dirty="0"/>
                    </a:p>
                  </a:txBody>
                  <a:tcPr anchor="ctr"/>
                </a:tc>
                <a:tc>
                  <a:txBody>
                    <a:bodyPr/>
                    <a:lstStyle/>
                    <a:p>
                      <a:pPr algn="ctr"/>
                      <a:r>
                        <a:rPr lang="en-US" sz="1100" dirty="0" smtClean="0"/>
                        <a:t>Variable</a:t>
                      </a:r>
                      <a:endParaRPr lang="en-US" sz="1100" dirty="0"/>
                    </a:p>
                  </a:txBody>
                  <a:tcPr anchor="ctr"/>
                </a:tc>
              </a:tr>
              <a:tr h="426203">
                <a:tc>
                  <a:txBody>
                    <a:bodyPr/>
                    <a:lstStyle/>
                    <a:p>
                      <a:pPr algn="ctr"/>
                      <a:r>
                        <a:rPr lang="en-US" sz="1200" b="0" dirty="0" smtClean="0"/>
                        <a:t>Marker</a:t>
                      </a:r>
                      <a:endParaRPr lang="en-US" sz="1200" b="0" dirty="0"/>
                    </a:p>
                  </a:txBody>
                  <a:tcPr anchor="ctr"/>
                </a:tc>
                <a:tc>
                  <a:txBody>
                    <a:bodyPr/>
                    <a:lstStyle/>
                    <a:p>
                      <a:pPr algn="ctr"/>
                      <a:r>
                        <a:rPr lang="en-US" sz="1200" b="0" dirty="0" smtClean="0"/>
                        <a:t>Length</a:t>
                      </a:r>
                      <a:endParaRPr lang="en-US" sz="1200" b="0" dirty="0"/>
                    </a:p>
                  </a:txBody>
                  <a:tcPr anchor="ctr"/>
                </a:tc>
                <a:tc>
                  <a:txBody>
                    <a:bodyPr/>
                    <a:lstStyle/>
                    <a:p>
                      <a:pPr algn="ctr"/>
                      <a:r>
                        <a:rPr lang="en-US" sz="1200" b="0" dirty="0" smtClean="0"/>
                        <a:t>Type</a:t>
                      </a:r>
                      <a:endParaRPr lang="en-US" sz="1200" b="0" dirty="0"/>
                    </a:p>
                  </a:txBody>
                  <a:tcPr anchor="ctr"/>
                </a:tc>
                <a:tc>
                  <a:txBody>
                    <a:bodyPr/>
                    <a:lstStyle/>
                    <a:p>
                      <a:pPr algn="ctr"/>
                      <a:r>
                        <a:rPr lang="en-US" sz="1200" dirty="0" smtClean="0"/>
                        <a:t>Unfeasible </a:t>
                      </a:r>
                    </a:p>
                    <a:p>
                      <a:pPr algn="ctr"/>
                      <a:r>
                        <a:rPr lang="en-US" sz="1200" dirty="0" smtClean="0"/>
                        <a:t>Routes Length</a:t>
                      </a:r>
                      <a:endParaRPr lang="en-US" sz="1200" dirty="0"/>
                    </a:p>
                  </a:txBody>
                  <a:tcPr anchor="ctr"/>
                </a:tc>
                <a:tc>
                  <a:txBody>
                    <a:bodyPr/>
                    <a:lstStyle/>
                    <a:p>
                      <a:pPr algn="ctr"/>
                      <a:r>
                        <a:rPr lang="en-US" sz="1200" dirty="0" smtClean="0"/>
                        <a:t>Withdrawn Routes</a:t>
                      </a:r>
                      <a:endParaRPr lang="en-US" sz="1200" dirty="0"/>
                    </a:p>
                  </a:txBody>
                  <a:tcPr anchor="ctr"/>
                </a:tc>
                <a:tc>
                  <a:txBody>
                    <a:bodyPr/>
                    <a:lstStyle/>
                    <a:p>
                      <a:pPr algn="ctr"/>
                      <a:r>
                        <a:rPr lang="en-US" sz="1200" dirty="0" smtClean="0"/>
                        <a:t>Attribute Length</a:t>
                      </a:r>
                      <a:endParaRPr lang="en-US" sz="1200" dirty="0"/>
                    </a:p>
                  </a:txBody>
                  <a:tcPr anchor="ctr"/>
                </a:tc>
                <a:tc>
                  <a:txBody>
                    <a:bodyPr/>
                    <a:lstStyle/>
                    <a:p>
                      <a:pPr algn="ctr"/>
                      <a:r>
                        <a:rPr lang="en-US" sz="1200" dirty="0" smtClean="0"/>
                        <a:t>Path Attributes</a:t>
                      </a:r>
                      <a:endParaRPr lang="en-US" sz="1200" dirty="0"/>
                    </a:p>
                  </a:txBody>
                  <a:tcPr anchor="ctr"/>
                </a:tc>
                <a:tc>
                  <a:txBody>
                    <a:bodyPr/>
                    <a:lstStyle/>
                    <a:p>
                      <a:pPr algn="ctr"/>
                      <a:r>
                        <a:rPr lang="en-US" sz="1200" dirty="0" smtClean="0"/>
                        <a:t>NLRI</a:t>
                      </a:r>
                      <a:endParaRPr lang="en-US" sz="1200" dirty="0"/>
                    </a:p>
                  </a:txBody>
                  <a:tcPr anchor="ctr"/>
                </a:tc>
              </a:tr>
            </a:tbl>
          </a:graphicData>
        </a:graphic>
      </p:graphicFrame>
      <p:sp>
        <p:nvSpPr>
          <p:cNvPr id="17" name="TextBox 16"/>
          <p:cNvSpPr txBox="1"/>
          <p:nvPr/>
        </p:nvSpPr>
        <p:spPr>
          <a:xfrm>
            <a:off x="342900" y="4224891"/>
            <a:ext cx="590225" cy="244682"/>
          </a:xfrm>
          <a:prstGeom prst="rect">
            <a:avLst/>
          </a:prstGeom>
          <a:noFill/>
        </p:spPr>
        <p:txBody>
          <a:bodyPr wrap="none" rtlCol="0">
            <a:spAutoFit/>
          </a:bodyPr>
          <a:lstStyle/>
          <a:p>
            <a:r>
              <a:rPr lang="en-US" sz="1100" dirty="0" smtClean="0"/>
              <a:t>Octets</a:t>
            </a:r>
            <a:endParaRPr lang="en-US" sz="1100" dirty="0"/>
          </a:p>
        </p:txBody>
      </p:sp>
      <p:sp>
        <p:nvSpPr>
          <p:cNvPr id="26" name="TextBox 25"/>
          <p:cNvSpPr txBox="1"/>
          <p:nvPr/>
        </p:nvSpPr>
        <p:spPr>
          <a:xfrm>
            <a:off x="914400" y="3894691"/>
            <a:ext cx="1595310" cy="286232"/>
          </a:xfrm>
          <a:prstGeom prst="rect">
            <a:avLst/>
          </a:prstGeom>
          <a:noFill/>
        </p:spPr>
        <p:txBody>
          <a:bodyPr wrap="none" rtlCol="0">
            <a:spAutoFit/>
          </a:bodyPr>
          <a:lstStyle/>
          <a:p>
            <a:r>
              <a:rPr lang="en-US" sz="1400" b="1" dirty="0" smtClean="0"/>
              <a:t>Update Message</a:t>
            </a:r>
            <a:endParaRPr lang="en-US" sz="1400" b="1" dirty="0"/>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7746" name="Rectangle 2"/>
          <p:cNvSpPr>
            <a:spLocks noGrp="1" noChangeArrowheads="1"/>
          </p:cNvSpPr>
          <p:nvPr>
            <p:ph type="title"/>
          </p:nvPr>
        </p:nvSpPr>
        <p:spPr/>
        <p:txBody>
          <a:bodyPr/>
          <a:lstStyle/>
          <a:p>
            <a:r>
              <a:rPr lang="en-US" dirty="0" smtClean="0"/>
              <a:t>Update Message</a:t>
            </a:r>
          </a:p>
        </p:txBody>
      </p:sp>
      <p:sp>
        <p:nvSpPr>
          <p:cNvPr id="1567747" name="Rectangle 3"/>
          <p:cNvSpPr>
            <a:spLocks noGrp="1" noChangeArrowheads="1"/>
          </p:cNvSpPr>
          <p:nvPr>
            <p:ph idx="1"/>
          </p:nvPr>
        </p:nvSpPr>
        <p:spPr/>
        <p:txBody>
          <a:bodyPr/>
          <a:lstStyle/>
          <a:p>
            <a:r>
              <a:rPr lang="en-US" dirty="0" smtClean="0"/>
              <a:t>An update message includes the following information:</a:t>
            </a:r>
          </a:p>
          <a:p>
            <a:pPr lvl="1"/>
            <a:r>
              <a:rPr lang="en-US" dirty="0" smtClean="0"/>
              <a:t>Unreachable routes information</a:t>
            </a:r>
          </a:p>
          <a:p>
            <a:pPr lvl="1"/>
            <a:r>
              <a:rPr lang="en-US" dirty="0" smtClean="0"/>
              <a:t>Path attribute information</a:t>
            </a:r>
          </a:p>
          <a:p>
            <a:pPr lvl="1"/>
            <a:r>
              <a:rPr lang="en-US" dirty="0" smtClean="0"/>
              <a:t>Network-layer reachability information (NLRI)</a:t>
            </a:r>
          </a:p>
          <a:p>
            <a:pPr lvl="2"/>
            <a:r>
              <a:rPr lang="en-US" dirty="0" smtClean="0"/>
              <a:t>This field contains a list of IP address prefixes that are reachable by this path. </a:t>
            </a:r>
          </a:p>
          <a:p>
            <a:pPr lvl="2"/>
            <a:endParaRPr lang="en-US" dirty="0" smtClean="0"/>
          </a:p>
        </p:txBody>
      </p:sp>
      <p:graphicFrame>
        <p:nvGraphicFramePr>
          <p:cNvPr id="18" name="Table 17"/>
          <p:cNvGraphicFramePr>
            <a:graphicFrameLocks noGrp="1"/>
          </p:cNvGraphicFramePr>
          <p:nvPr/>
        </p:nvGraphicFramePr>
        <p:xfrm>
          <a:off x="888999" y="3996295"/>
          <a:ext cx="7990305" cy="729497"/>
        </p:xfrm>
        <a:graphic>
          <a:graphicData uri="http://schemas.openxmlformats.org/drawingml/2006/table">
            <a:tbl>
              <a:tblPr firstRow="1" bandRow="1">
                <a:tableStyleId>{5C22544A-7EE6-4342-B048-85BDC9FD1C3A}</a:tableStyleId>
              </a:tblPr>
              <a:tblGrid>
                <a:gridCol w="854076"/>
                <a:gridCol w="869950"/>
                <a:gridCol w="860425"/>
                <a:gridCol w="1573104"/>
                <a:gridCol w="974427"/>
                <a:gridCol w="860747"/>
                <a:gridCol w="998788"/>
                <a:gridCol w="998788"/>
              </a:tblGrid>
              <a:tr h="272297">
                <a:tc>
                  <a:txBody>
                    <a:bodyPr/>
                    <a:lstStyle/>
                    <a:p>
                      <a:pPr algn="ctr"/>
                      <a:r>
                        <a:rPr lang="en-US" sz="1100" dirty="0" smtClean="0"/>
                        <a:t>16</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Variable</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Variable</a:t>
                      </a:r>
                      <a:endParaRPr lang="en-US" sz="1100" dirty="0"/>
                    </a:p>
                  </a:txBody>
                  <a:tcPr anchor="ctr"/>
                </a:tc>
                <a:tc>
                  <a:txBody>
                    <a:bodyPr/>
                    <a:lstStyle/>
                    <a:p>
                      <a:pPr algn="ctr"/>
                      <a:r>
                        <a:rPr lang="en-US" sz="1100" dirty="0" smtClean="0"/>
                        <a:t>Variable</a:t>
                      </a:r>
                      <a:endParaRPr lang="en-US" sz="1100" dirty="0"/>
                    </a:p>
                  </a:txBody>
                  <a:tcPr anchor="ctr"/>
                </a:tc>
              </a:tr>
              <a:tr h="426203">
                <a:tc>
                  <a:txBody>
                    <a:bodyPr/>
                    <a:lstStyle/>
                    <a:p>
                      <a:pPr algn="ctr"/>
                      <a:r>
                        <a:rPr lang="en-US" sz="1200" b="0" dirty="0" smtClean="0"/>
                        <a:t>Marker</a:t>
                      </a:r>
                      <a:endParaRPr lang="en-US" sz="1200" b="0" dirty="0"/>
                    </a:p>
                  </a:txBody>
                  <a:tcPr anchor="ctr"/>
                </a:tc>
                <a:tc>
                  <a:txBody>
                    <a:bodyPr/>
                    <a:lstStyle/>
                    <a:p>
                      <a:pPr algn="ctr"/>
                      <a:r>
                        <a:rPr lang="en-US" sz="1200" b="0" dirty="0" smtClean="0"/>
                        <a:t>Length</a:t>
                      </a:r>
                      <a:endParaRPr lang="en-US" sz="1200" b="0" dirty="0"/>
                    </a:p>
                  </a:txBody>
                  <a:tcPr anchor="ctr"/>
                </a:tc>
                <a:tc>
                  <a:txBody>
                    <a:bodyPr/>
                    <a:lstStyle/>
                    <a:p>
                      <a:pPr algn="ctr"/>
                      <a:r>
                        <a:rPr lang="en-US" sz="1200" b="0" dirty="0" smtClean="0"/>
                        <a:t>Type</a:t>
                      </a:r>
                      <a:endParaRPr lang="en-US" sz="1200" b="0" dirty="0"/>
                    </a:p>
                  </a:txBody>
                  <a:tcPr anchor="ctr"/>
                </a:tc>
                <a:tc>
                  <a:txBody>
                    <a:bodyPr/>
                    <a:lstStyle/>
                    <a:p>
                      <a:pPr algn="ctr"/>
                      <a:r>
                        <a:rPr lang="en-US" sz="1200" dirty="0" smtClean="0"/>
                        <a:t>Unfeasible </a:t>
                      </a:r>
                    </a:p>
                    <a:p>
                      <a:pPr algn="ctr"/>
                      <a:r>
                        <a:rPr lang="en-US" sz="1200" dirty="0" smtClean="0"/>
                        <a:t>Routes Length</a:t>
                      </a:r>
                      <a:endParaRPr lang="en-US" sz="1200" dirty="0"/>
                    </a:p>
                  </a:txBody>
                  <a:tcPr anchor="ctr"/>
                </a:tc>
                <a:tc>
                  <a:txBody>
                    <a:bodyPr/>
                    <a:lstStyle/>
                    <a:p>
                      <a:pPr algn="ctr"/>
                      <a:r>
                        <a:rPr lang="en-US" sz="1200" dirty="0" smtClean="0"/>
                        <a:t>Withdrawn Routes</a:t>
                      </a:r>
                      <a:endParaRPr lang="en-US" sz="1200" dirty="0"/>
                    </a:p>
                  </a:txBody>
                  <a:tcPr anchor="ctr"/>
                </a:tc>
                <a:tc>
                  <a:txBody>
                    <a:bodyPr/>
                    <a:lstStyle/>
                    <a:p>
                      <a:pPr algn="ctr"/>
                      <a:r>
                        <a:rPr lang="en-US" sz="1200" dirty="0" smtClean="0"/>
                        <a:t>Attribute Length</a:t>
                      </a:r>
                      <a:endParaRPr lang="en-US" sz="1200" dirty="0"/>
                    </a:p>
                  </a:txBody>
                  <a:tcPr anchor="ctr"/>
                </a:tc>
                <a:tc>
                  <a:txBody>
                    <a:bodyPr/>
                    <a:lstStyle/>
                    <a:p>
                      <a:pPr algn="ctr"/>
                      <a:r>
                        <a:rPr lang="en-US" sz="1200" dirty="0" smtClean="0"/>
                        <a:t>Path Attributes</a:t>
                      </a:r>
                      <a:endParaRPr lang="en-US" sz="1200" dirty="0"/>
                    </a:p>
                  </a:txBody>
                  <a:tcPr anchor="ctr"/>
                </a:tc>
                <a:tc>
                  <a:txBody>
                    <a:bodyPr/>
                    <a:lstStyle/>
                    <a:p>
                      <a:pPr algn="ctr"/>
                      <a:r>
                        <a:rPr lang="en-US" sz="1200" dirty="0" smtClean="0"/>
                        <a:t>NLRI</a:t>
                      </a:r>
                      <a:endParaRPr lang="en-US" sz="1200" dirty="0"/>
                    </a:p>
                  </a:txBody>
                  <a:tcPr anchor="ctr"/>
                </a:tc>
              </a:tr>
            </a:tbl>
          </a:graphicData>
        </a:graphic>
      </p:graphicFrame>
      <p:sp>
        <p:nvSpPr>
          <p:cNvPr id="20" name="TextBox 19"/>
          <p:cNvSpPr txBox="1"/>
          <p:nvPr/>
        </p:nvSpPr>
        <p:spPr>
          <a:xfrm>
            <a:off x="342900" y="4021695"/>
            <a:ext cx="590225" cy="244682"/>
          </a:xfrm>
          <a:prstGeom prst="rect">
            <a:avLst/>
          </a:prstGeom>
          <a:noFill/>
        </p:spPr>
        <p:txBody>
          <a:bodyPr wrap="none" rtlCol="0">
            <a:spAutoFit/>
          </a:bodyPr>
          <a:lstStyle/>
          <a:p>
            <a:r>
              <a:rPr lang="en-US" sz="1100" dirty="0" smtClean="0"/>
              <a:t>Octets</a:t>
            </a:r>
            <a:endParaRPr lang="en-US" sz="1100" dirty="0"/>
          </a:p>
        </p:txBody>
      </p:sp>
      <p:sp>
        <p:nvSpPr>
          <p:cNvPr id="21" name="Rectangle 20"/>
          <p:cNvSpPr/>
          <p:nvPr/>
        </p:nvSpPr>
        <p:spPr bwMode="auto">
          <a:xfrm>
            <a:off x="3473488" y="3469578"/>
            <a:ext cx="2542301" cy="1275348"/>
          </a:xfrm>
          <a:prstGeom prst="rect">
            <a:avLst/>
          </a:prstGeom>
          <a:solidFill>
            <a:schemeClr val="accent6">
              <a:alpha val="14000"/>
            </a:schemeClr>
          </a:solidFill>
          <a:ln w="9525" cap="flat" cmpd="sng" algn="ctr">
            <a:solidFill>
              <a:schemeClr val="accent6"/>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 name="Rectangle 22"/>
          <p:cNvSpPr/>
          <p:nvPr/>
        </p:nvSpPr>
        <p:spPr bwMode="auto">
          <a:xfrm>
            <a:off x="6027821" y="3465562"/>
            <a:ext cx="1840832" cy="1275348"/>
          </a:xfrm>
          <a:prstGeom prst="rect">
            <a:avLst/>
          </a:prstGeom>
          <a:solidFill>
            <a:srgbClr val="0070C0">
              <a:alpha val="17000"/>
            </a:srgbClr>
          </a:solidFill>
          <a:ln w="9525" cap="flat" cmpd="sng" algn="ctr">
            <a:solidFill>
              <a:srgbClr val="0070C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5" name="Rectangle 24"/>
          <p:cNvSpPr/>
          <p:nvPr/>
        </p:nvSpPr>
        <p:spPr bwMode="auto">
          <a:xfrm>
            <a:off x="7886410" y="3473578"/>
            <a:ext cx="992896" cy="1275348"/>
          </a:xfrm>
          <a:prstGeom prst="rect">
            <a:avLst/>
          </a:prstGeom>
          <a:solidFill>
            <a:schemeClr val="bg2">
              <a:lumMod val="75000"/>
              <a:lumOff val="25000"/>
              <a:alpha val="17000"/>
            </a:schemeClr>
          </a:solidFill>
          <a:ln w="9525" cap="flat" cmpd="sng" algn="ctr">
            <a:solidFill>
              <a:srgbClr val="0070C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6" name="TextBox 25"/>
          <p:cNvSpPr txBox="1"/>
          <p:nvPr/>
        </p:nvSpPr>
        <p:spPr>
          <a:xfrm>
            <a:off x="914400" y="3691495"/>
            <a:ext cx="1595310" cy="286232"/>
          </a:xfrm>
          <a:prstGeom prst="rect">
            <a:avLst/>
          </a:prstGeom>
          <a:noFill/>
        </p:spPr>
        <p:txBody>
          <a:bodyPr wrap="none" rtlCol="0">
            <a:spAutoFit/>
          </a:bodyPr>
          <a:lstStyle/>
          <a:p>
            <a:r>
              <a:rPr lang="en-US" sz="1400" b="1" dirty="0" smtClean="0"/>
              <a:t>Update Message</a:t>
            </a:r>
            <a:endParaRPr lang="en-US" sz="1400" b="1" dirty="0"/>
          </a:p>
        </p:txBody>
      </p:sp>
      <p:sp>
        <p:nvSpPr>
          <p:cNvPr id="19" name="TextBox 18"/>
          <p:cNvSpPr txBox="1"/>
          <p:nvPr/>
        </p:nvSpPr>
        <p:spPr>
          <a:xfrm>
            <a:off x="3494877" y="3493642"/>
            <a:ext cx="2406316" cy="472053"/>
          </a:xfrm>
          <a:prstGeom prst="rect">
            <a:avLst/>
          </a:prstGeom>
          <a:noFill/>
        </p:spPr>
        <p:txBody>
          <a:bodyPr wrap="square" rtlCol="0" anchor="ctr" anchorCtr="0">
            <a:noAutofit/>
          </a:bodyPr>
          <a:lstStyle/>
          <a:p>
            <a:r>
              <a:rPr lang="en-US" sz="1200" b="1" dirty="0" smtClean="0"/>
              <a:t>Unreachable Routes Information</a:t>
            </a:r>
            <a:endParaRPr lang="en-US" sz="1200" b="1" dirty="0"/>
          </a:p>
        </p:txBody>
      </p:sp>
      <p:sp>
        <p:nvSpPr>
          <p:cNvPr id="22" name="TextBox 21"/>
          <p:cNvSpPr txBox="1"/>
          <p:nvPr/>
        </p:nvSpPr>
        <p:spPr>
          <a:xfrm>
            <a:off x="6063983" y="3501658"/>
            <a:ext cx="1778157" cy="472053"/>
          </a:xfrm>
          <a:prstGeom prst="rect">
            <a:avLst/>
          </a:prstGeom>
          <a:noFill/>
        </p:spPr>
        <p:txBody>
          <a:bodyPr wrap="square" rtlCol="0" anchor="ctr" anchorCtr="0">
            <a:noAutofit/>
          </a:bodyPr>
          <a:lstStyle/>
          <a:p>
            <a:r>
              <a:rPr lang="en-US" sz="1200" b="1" dirty="0" smtClean="0"/>
              <a:t>Path Attributes Information</a:t>
            </a:r>
            <a:endParaRPr lang="en-US" sz="1200" b="1" dirty="0"/>
          </a:p>
        </p:txBody>
      </p:sp>
      <p:sp>
        <p:nvSpPr>
          <p:cNvPr id="24" name="TextBox 23"/>
          <p:cNvSpPr txBox="1"/>
          <p:nvPr/>
        </p:nvSpPr>
        <p:spPr>
          <a:xfrm>
            <a:off x="7768297" y="3497642"/>
            <a:ext cx="1237045" cy="472053"/>
          </a:xfrm>
          <a:prstGeom prst="rect">
            <a:avLst/>
          </a:prstGeom>
          <a:noFill/>
        </p:spPr>
        <p:txBody>
          <a:bodyPr wrap="square" rtlCol="0" anchor="ctr" anchorCtr="0">
            <a:noAutofit/>
          </a:bodyPr>
          <a:lstStyle/>
          <a:p>
            <a:r>
              <a:rPr lang="en-US" sz="1200" b="1" dirty="0" smtClean="0"/>
              <a:t>NLRI </a:t>
            </a:r>
          </a:p>
          <a:p>
            <a:r>
              <a:rPr lang="en-US" sz="1200" b="1" dirty="0" smtClean="0"/>
              <a:t>Information</a:t>
            </a:r>
            <a:endParaRPr lang="en-US" sz="1200" b="1" dirty="0"/>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70114" name="Rectangle 2"/>
          <p:cNvSpPr>
            <a:spLocks noGrp="1" noChangeArrowheads="1"/>
          </p:cNvSpPr>
          <p:nvPr>
            <p:ph type="title"/>
          </p:nvPr>
        </p:nvSpPr>
        <p:spPr/>
        <p:txBody>
          <a:bodyPr/>
          <a:lstStyle/>
          <a:p>
            <a:r>
              <a:rPr lang="en-US" dirty="0" smtClean="0"/>
              <a:t>NLRI format</a:t>
            </a:r>
          </a:p>
        </p:txBody>
      </p:sp>
      <p:sp>
        <p:nvSpPr>
          <p:cNvPr id="1370115" name="Rectangle 3"/>
          <p:cNvSpPr>
            <a:spLocks noGrp="1" noChangeArrowheads="1"/>
          </p:cNvSpPr>
          <p:nvPr>
            <p:ph idx="1"/>
          </p:nvPr>
        </p:nvSpPr>
        <p:spPr/>
        <p:txBody>
          <a:bodyPr/>
          <a:lstStyle/>
          <a:p>
            <a:r>
              <a:rPr lang="en-US" dirty="0" smtClean="0"/>
              <a:t>The NLRI is a list of &lt;</a:t>
            </a:r>
            <a:r>
              <a:rPr lang="en-US" b="1" dirty="0" smtClean="0">
                <a:solidFill>
                  <a:schemeClr val="accent6">
                    <a:lumMod val="75000"/>
                  </a:schemeClr>
                </a:solidFill>
              </a:rPr>
              <a:t>length</a:t>
            </a:r>
            <a:r>
              <a:rPr lang="en-US" dirty="0" smtClean="0"/>
              <a:t>, </a:t>
            </a:r>
            <a:r>
              <a:rPr lang="en-US" b="1" dirty="0" smtClean="0"/>
              <a:t>prefix</a:t>
            </a:r>
            <a:r>
              <a:rPr lang="en-US" dirty="0" smtClean="0"/>
              <a:t>&gt; tuples.</a:t>
            </a:r>
          </a:p>
          <a:p>
            <a:pPr lvl="1"/>
            <a:r>
              <a:rPr lang="en-US" dirty="0" smtClean="0"/>
              <a:t>One tuple for each reachable destination. </a:t>
            </a:r>
          </a:p>
          <a:p>
            <a:pPr lvl="1"/>
            <a:r>
              <a:rPr lang="en-US" dirty="0" smtClean="0"/>
              <a:t>The</a:t>
            </a:r>
            <a:r>
              <a:rPr lang="en-US" b="1" dirty="0" smtClean="0"/>
              <a:t> prefix </a:t>
            </a:r>
            <a:r>
              <a:rPr lang="en-US" dirty="0" smtClean="0"/>
              <a:t>represents the reachable destination</a:t>
            </a:r>
          </a:p>
          <a:p>
            <a:pPr lvl="1"/>
            <a:r>
              <a:rPr lang="en-US" dirty="0" smtClean="0"/>
              <a:t>The prefix </a:t>
            </a:r>
            <a:r>
              <a:rPr lang="en-US" b="1" dirty="0" smtClean="0">
                <a:solidFill>
                  <a:schemeClr val="accent6">
                    <a:lumMod val="75000"/>
                  </a:schemeClr>
                </a:solidFill>
              </a:rPr>
              <a:t>length</a:t>
            </a:r>
            <a:r>
              <a:rPr lang="en-US" b="1" dirty="0" smtClean="0"/>
              <a:t> </a:t>
            </a:r>
            <a:r>
              <a:rPr lang="en-US" dirty="0" smtClean="0"/>
              <a:t>represents the # of bits set in the subnet mask. </a:t>
            </a:r>
          </a:p>
        </p:txBody>
      </p:sp>
      <p:graphicFrame>
        <p:nvGraphicFramePr>
          <p:cNvPr id="6" name="Table 5"/>
          <p:cNvGraphicFramePr>
            <a:graphicFrameLocks noGrp="1"/>
          </p:cNvGraphicFramePr>
          <p:nvPr/>
        </p:nvGraphicFramePr>
        <p:xfrm>
          <a:off x="854240" y="3310088"/>
          <a:ext cx="7447548" cy="1743174"/>
        </p:xfrm>
        <a:graphic>
          <a:graphicData uri="http://schemas.openxmlformats.org/drawingml/2006/table">
            <a:tbl>
              <a:tblPr firstRow="1" bandRow="1">
                <a:tableStyleId>{5C22544A-7EE6-4342-B048-85BDC9FD1C3A}</a:tableStyleId>
              </a:tblPr>
              <a:tblGrid>
                <a:gridCol w="3723774"/>
                <a:gridCol w="3723774"/>
              </a:tblGrid>
              <a:tr h="581058">
                <a:tc>
                  <a:txBody>
                    <a:bodyPr/>
                    <a:lstStyle/>
                    <a:p>
                      <a:pPr algn="ctr"/>
                      <a:r>
                        <a:rPr lang="en-US" dirty="0" smtClean="0"/>
                        <a:t>IP Address Subnet Mask</a:t>
                      </a:r>
                      <a:endParaRPr lang="en-US" dirty="0"/>
                    </a:p>
                  </a:txBody>
                  <a:tcPr anchor="ctr"/>
                </a:tc>
                <a:tc>
                  <a:txBody>
                    <a:bodyPr/>
                    <a:lstStyle/>
                    <a:p>
                      <a:pPr algn="ctr"/>
                      <a:r>
                        <a:rPr lang="en-US" dirty="0" smtClean="0"/>
                        <a:t>NLRI</a:t>
                      </a:r>
                      <a:endParaRPr lang="en-US" dirty="0"/>
                    </a:p>
                  </a:txBody>
                  <a:tcPr anchor="ctr"/>
                </a:tc>
              </a:tr>
              <a:tr h="581058">
                <a:tc>
                  <a:txBody>
                    <a:bodyPr/>
                    <a:lstStyle/>
                    <a:p>
                      <a:pPr algn="ctr"/>
                      <a:r>
                        <a:rPr lang="en-US" sz="1600" b="1" dirty="0" smtClean="0"/>
                        <a:t>10.1.1.0 </a:t>
                      </a:r>
                      <a:r>
                        <a:rPr lang="en-US" sz="1600" b="1" kern="1200" dirty="0" smtClean="0">
                          <a:solidFill>
                            <a:schemeClr val="accent6">
                              <a:lumMod val="75000"/>
                            </a:schemeClr>
                          </a:solidFill>
                          <a:latin typeface="+mn-lt"/>
                          <a:ea typeface="+mn-ea"/>
                          <a:cs typeface="+mn-cs"/>
                        </a:rPr>
                        <a:t>255.255.255.0</a:t>
                      </a:r>
                      <a:r>
                        <a:rPr lang="en-US" sz="1600" dirty="0" smtClean="0"/>
                        <a:t> </a:t>
                      </a:r>
                      <a:endParaRPr lang="en-US" sz="1600" dirty="0"/>
                    </a:p>
                  </a:txBody>
                  <a:tcPr anchor="ctr"/>
                </a:tc>
                <a:tc>
                  <a:txBody>
                    <a:bodyPr/>
                    <a:lstStyle/>
                    <a:p>
                      <a:pPr algn="ctr"/>
                      <a:r>
                        <a:rPr lang="en-US" sz="1600" b="1" kern="1200" dirty="0" smtClean="0">
                          <a:solidFill>
                            <a:schemeClr val="accent6">
                              <a:lumMod val="75000"/>
                            </a:schemeClr>
                          </a:solidFill>
                          <a:latin typeface="+mn-lt"/>
                          <a:ea typeface="+mn-ea"/>
                          <a:cs typeface="+mn-cs"/>
                        </a:rPr>
                        <a:t>24</a:t>
                      </a:r>
                      <a:r>
                        <a:rPr lang="en-US" sz="1600" dirty="0" smtClean="0"/>
                        <a:t>, </a:t>
                      </a:r>
                      <a:r>
                        <a:rPr lang="en-US" sz="1600" b="1" dirty="0" smtClean="0"/>
                        <a:t>10.1.1.0</a:t>
                      </a:r>
                      <a:endParaRPr lang="en-US" sz="1600" b="1" dirty="0"/>
                    </a:p>
                  </a:txBody>
                  <a:tcPr anchor="ctr"/>
                </a:tc>
              </a:tr>
              <a:tr h="581058">
                <a:tc>
                  <a:txBody>
                    <a:bodyPr/>
                    <a:lstStyle/>
                    <a:p>
                      <a:pPr algn="ctr"/>
                      <a:r>
                        <a:rPr lang="en-US" sz="1600" b="1" dirty="0" smtClean="0"/>
                        <a:t>192.24.160.0</a:t>
                      </a:r>
                      <a:r>
                        <a:rPr lang="en-US" sz="1600" dirty="0" smtClean="0"/>
                        <a:t> </a:t>
                      </a:r>
                      <a:r>
                        <a:rPr lang="en-US" sz="1600" b="1" kern="1200" dirty="0" smtClean="0">
                          <a:solidFill>
                            <a:schemeClr val="accent6">
                              <a:lumMod val="75000"/>
                            </a:schemeClr>
                          </a:solidFill>
                          <a:latin typeface="+mn-lt"/>
                          <a:ea typeface="+mn-ea"/>
                          <a:cs typeface="+mn-cs"/>
                        </a:rPr>
                        <a:t>255.255.224.0</a:t>
                      </a:r>
                      <a:r>
                        <a:rPr lang="en-US" sz="1600" dirty="0" smtClean="0"/>
                        <a:t> </a:t>
                      </a:r>
                      <a:endParaRPr lang="en-US" sz="1600" dirty="0"/>
                    </a:p>
                  </a:txBody>
                  <a:tcPr anchor="ctr"/>
                </a:tc>
                <a:tc>
                  <a:txBody>
                    <a:bodyPr/>
                    <a:lstStyle/>
                    <a:p>
                      <a:pPr algn="ctr"/>
                      <a:r>
                        <a:rPr lang="en-US" sz="1600" b="1" kern="1200" dirty="0" smtClean="0">
                          <a:solidFill>
                            <a:schemeClr val="accent6">
                              <a:lumMod val="75000"/>
                            </a:schemeClr>
                          </a:solidFill>
                          <a:latin typeface="+mn-lt"/>
                          <a:ea typeface="+mn-ea"/>
                          <a:cs typeface="+mn-cs"/>
                        </a:rPr>
                        <a:t>19</a:t>
                      </a:r>
                      <a:r>
                        <a:rPr lang="en-US" sz="1600" dirty="0" smtClean="0"/>
                        <a:t>, </a:t>
                      </a:r>
                      <a:r>
                        <a:rPr lang="en-US" sz="1600" b="1" dirty="0" smtClean="0"/>
                        <a:t>192.24.160.0 </a:t>
                      </a:r>
                      <a:endParaRPr lang="en-US" sz="1600" b="1" dirty="0"/>
                    </a:p>
                  </a:txBody>
                  <a:tcPr anchor="ctr"/>
                </a:tc>
              </a:tr>
            </a:tbl>
          </a:graphicData>
        </a:graphic>
      </p:graphicFrame>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8073" name="Rectangle 9"/>
          <p:cNvSpPr>
            <a:spLocks noGrp="1" noChangeArrowheads="1"/>
          </p:cNvSpPr>
          <p:nvPr>
            <p:ph type="title"/>
          </p:nvPr>
        </p:nvSpPr>
        <p:spPr/>
        <p:txBody>
          <a:bodyPr/>
          <a:lstStyle/>
          <a:p>
            <a:r>
              <a:rPr lang="en-US" dirty="0" smtClean="0"/>
              <a:t>Notification Message</a:t>
            </a:r>
          </a:p>
        </p:txBody>
      </p:sp>
      <p:sp>
        <p:nvSpPr>
          <p:cNvPr id="1368074" name="Rectangle 10"/>
          <p:cNvSpPr>
            <a:spLocks noGrp="1" noChangeArrowheads="1"/>
          </p:cNvSpPr>
          <p:nvPr>
            <p:ph idx="1"/>
          </p:nvPr>
        </p:nvSpPr>
        <p:spPr/>
        <p:txBody>
          <a:bodyPr/>
          <a:lstStyle/>
          <a:p>
            <a:r>
              <a:rPr lang="en-US" dirty="0" smtClean="0"/>
              <a:t>A BGP notification message is sent when an error condition is detected. </a:t>
            </a:r>
          </a:p>
          <a:p>
            <a:pPr lvl="1"/>
            <a:r>
              <a:rPr lang="en-US" dirty="0" smtClean="0"/>
              <a:t>The BGP connection is closed immediately after this is sent. </a:t>
            </a:r>
          </a:p>
          <a:p>
            <a:r>
              <a:rPr lang="en-US" dirty="0" smtClean="0"/>
              <a:t>Notification messages include an error code, an error subcode, and data related to the error. </a:t>
            </a:r>
          </a:p>
        </p:txBody>
      </p:sp>
      <p:graphicFrame>
        <p:nvGraphicFramePr>
          <p:cNvPr id="4" name="Table 3"/>
          <p:cNvGraphicFramePr>
            <a:graphicFrameLocks noGrp="1"/>
          </p:cNvGraphicFramePr>
          <p:nvPr/>
        </p:nvGraphicFramePr>
        <p:xfrm>
          <a:off x="836399" y="3740312"/>
          <a:ext cx="5880102" cy="729497"/>
        </p:xfrm>
        <a:graphic>
          <a:graphicData uri="http://schemas.openxmlformats.org/drawingml/2006/table">
            <a:tbl>
              <a:tblPr firstRow="1" bandRow="1">
                <a:tableStyleId>{5C22544A-7EE6-4342-B048-85BDC9FD1C3A}</a:tableStyleId>
              </a:tblPr>
              <a:tblGrid>
                <a:gridCol w="863600"/>
                <a:gridCol w="901700"/>
                <a:gridCol w="838200"/>
                <a:gridCol w="1316568"/>
                <a:gridCol w="980017"/>
                <a:gridCol w="980017"/>
              </a:tblGrid>
              <a:tr h="272297">
                <a:tc>
                  <a:txBody>
                    <a:bodyPr/>
                    <a:lstStyle/>
                    <a:p>
                      <a:pPr algn="ctr"/>
                      <a:r>
                        <a:rPr lang="en-US" sz="1100" dirty="0" smtClean="0"/>
                        <a:t>16</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Variable</a:t>
                      </a:r>
                      <a:endParaRPr lang="en-US" sz="1100" dirty="0"/>
                    </a:p>
                  </a:txBody>
                  <a:tcPr anchor="ctr"/>
                </a:tc>
              </a:tr>
              <a:tr h="426203">
                <a:tc>
                  <a:txBody>
                    <a:bodyPr/>
                    <a:lstStyle/>
                    <a:p>
                      <a:pPr algn="ctr"/>
                      <a:r>
                        <a:rPr lang="en-US" sz="1200" b="0" dirty="0" smtClean="0"/>
                        <a:t>Marker</a:t>
                      </a:r>
                      <a:endParaRPr lang="en-US" sz="1200" b="0" dirty="0"/>
                    </a:p>
                  </a:txBody>
                  <a:tcPr anchor="ctr"/>
                </a:tc>
                <a:tc>
                  <a:txBody>
                    <a:bodyPr/>
                    <a:lstStyle/>
                    <a:p>
                      <a:pPr algn="ctr"/>
                      <a:r>
                        <a:rPr lang="en-US" sz="1200" b="0" dirty="0" smtClean="0"/>
                        <a:t>Length</a:t>
                      </a:r>
                      <a:endParaRPr lang="en-US" sz="1200" b="0" dirty="0"/>
                    </a:p>
                  </a:txBody>
                  <a:tcPr anchor="ctr"/>
                </a:tc>
                <a:tc>
                  <a:txBody>
                    <a:bodyPr/>
                    <a:lstStyle/>
                    <a:p>
                      <a:pPr algn="ctr"/>
                      <a:r>
                        <a:rPr lang="en-US" sz="1200" b="0" dirty="0" smtClean="0"/>
                        <a:t>Type</a:t>
                      </a:r>
                      <a:endParaRPr lang="en-US" sz="1200" b="0" dirty="0"/>
                    </a:p>
                  </a:txBody>
                  <a:tcPr anchor="ctr"/>
                </a:tc>
                <a:tc>
                  <a:txBody>
                    <a:bodyPr/>
                    <a:lstStyle/>
                    <a:p>
                      <a:pPr algn="ctr"/>
                      <a:r>
                        <a:rPr lang="en-US" sz="1200" dirty="0" smtClean="0"/>
                        <a:t>Error Code</a:t>
                      </a:r>
                      <a:endParaRPr lang="en-US" sz="1200" dirty="0"/>
                    </a:p>
                  </a:txBody>
                  <a:tcPr anchor="ctr"/>
                </a:tc>
                <a:tc>
                  <a:txBody>
                    <a:bodyPr/>
                    <a:lstStyle/>
                    <a:p>
                      <a:pPr algn="ctr"/>
                      <a:r>
                        <a:rPr lang="en-US" sz="1200" dirty="0" smtClean="0"/>
                        <a:t>Error </a:t>
                      </a:r>
                    </a:p>
                    <a:p>
                      <a:pPr algn="ctr"/>
                      <a:r>
                        <a:rPr lang="en-US" sz="1200" dirty="0" smtClean="0"/>
                        <a:t>Sub-code</a:t>
                      </a:r>
                      <a:endParaRPr lang="en-US" sz="1200" dirty="0"/>
                    </a:p>
                  </a:txBody>
                  <a:tcPr anchor="ctr"/>
                </a:tc>
                <a:tc>
                  <a:txBody>
                    <a:bodyPr/>
                    <a:lstStyle/>
                    <a:p>
                      <a:pPr algn="ctr"/>
                      <a:r>
                        <a:rPr lang="en-US" sz="1200" dirty="0" smtClean="0"/>
                        <a:t>Diagnostic Data</a:t>
                      </a:r>
                      <a:endParaRPr lang="en-US" sz="1200" dirty="0"/>
                    </a:p>
                  </a:txBody>
                  <a:tcPr anchor="ctr"/>
                </a:tc>
              </a:tr>
            </a:tbl>
          </a:graphicData>
        </a:graphic>
      </p:graphicFrame>
      <p:sp>
        <p:nvSpPr>
          <p:cNvPr id="5" name="TextBox 4"/>
          <p:cNvSpPr txBox="1"/>
          <p:nvPr/>
        </p:nvSpPr>
        <p:spPr>
          <a:xfrm>
            <a:off x="861799" y="3435512"/>
            <a:ext cx="1972015" cy="286232"/>
          </a:xfrm>
          <a:prstGeom prst="rect">
            <a:avLst/>
          </a:prstGeom>
          <a:noFill/>
        </p:spPr>
        <p:txBody>
          <a:bodyPr wrap="none" rtlCol="0">
            <a:spAutoFit/>
          </a:bodyPr>
          <a:lstStyle/>
          <a:p>
            <a:r>
              <a:rPr lang="en-US" sz="1400" b="1" dirty="0" smtClean="0"/>
              <a:t>Notification Message</a:t>
            </a:r>
            <a:endParaRPr lang="en-US" sz="1400" b="1" dirty="0"/>
          </a:p>
        </p:txBody>
      </p:sp>
      <p:sp>
        <p:nvSpPr>
          <p:cNvPr id="6" name="TextBox 5"/>
          <p:cNvSpPr txBox="1"/>
          <p:nvPr/>
        </p:nvSpPr>
        <p:spPr>
          <a:xfrm>
            <a:off x="290299" y="3765712"/>
            <a:ext cx="590225" cy="244682"/>
          </a:xfrm>
          <a:prstGeom prst="rect">
            <a:avLst/>
          </a:prstGeom>
          <a:noFill/>
        </p:spPr>
        <p:txBody>
          <a:bodyPr wrap="none" rtlCol="0">
            <a:spAutoFit/>
          </a:bodyPr>
          <a:lstStyle/>
          <a:p>
            <a:r>
              <a:rPr lang="en-US" sz="1100" dirty="0" smtClean="0"/>
              <a:t>Octets</a:t>
            </a:r>
            <a:endParaRPr lang="en-US" sz="1100"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8290" name="Rectangle 2"/>
          <p:cNvSpPr>
            <a:spLocks noGrp="1" noChangeArrowheads="1"/>
          </p:cNvSpPr>
          <p:nvPr>
            <p:ph type="title"/>
          </p:nvPr>
        </p:nvSpPr>
        <p:spPr/>
        <p:txBody>
          <a:bodyPr/>
          <a:lstStyle/>
          <a:p>
            <a:r>
              <a:rPr lang="en-US" dirty="0" smtClean="0"/>
              <a:t>IANA</a:t>
            </a:r>
            <a:endParaRPr lang="en-US" dirty="0"/>
          </a:p>
        </p:txBody>
      </p:sp>
      <p:sp>
        <p:nvSpPr>
          <p:cNvPr id="908291" name="Rectangle 3"/>
          <p:cNvSpPr>
            <a:spLocks noGrp="1" noChangeArrowheads="1"/>
          </p:cNvSpPr>
          <p:nvPr>
            <p:ph idx="10"/>
          </p:nvPr>
        </p:nvSpPr>
        <p:spPr/>
        <p:txBody>
          <a:bodyPr>
            <a:normAutofit/>
          </a:bodyPr>
          <a:lstStyle/>
          <a:p>
            <a:r>
              <a:rPr lang="en-US" dirty="0" smtClean="0"/>
              <a:t>The IANA is responsible for allocating AS numbers through five Regional Internet Registries (RIRs).</a:t>
            </a:r>
          </a:p>
          <a:p>
            <a:pPr lvl="1"/>
            <a:r>
              <a:rPr lang="en-US" dirty="0" smtClean="0"/>
              <a:t>RIRs are nonprofit corporations established for the purpose of administration and registration of IP address space and AS numbers  in key geographic locations.</a:t>
            </a:r>
            <a:endParaRPr lang="en-US" dirty="0"/>
          </a:p>
        </p:txBody>
      </p:sp>
      <p:pic>
        <p:nvPicPr>
          <p:cNvPr id="5" name="Picture 2" descr="Regional Internet Registries"/>
          <p:cNvPicPr>
            <a:picLocks noGrp="1" noChangeAspect="1" noChangeArrowheads="1"/>
          </p:cNvPicPr>
          <p:nvPr>
            <p:ph sz="quarter" idx="11"/>
          </p:nvPr>
        </p:nvPicPr>
        <p:blipFill>
          <a:blip r:embed="rId3"/>
          <a:stretch>
            <a:fillRect/>
          </a:stretch>
        </p:blipFill>
        <p:spPr bwMode="auto">
          <a:xfrm>
            <a:off x="1968153" y="3619500"/>
            <a:ext cx="5142606" cy="2921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smtClean="0"/>
              <a:t>Notification Message</a:t>
            </a:r>
            <a:endParaRPr lang="en-US" dirty="0"/>
          </a:p>
        </p:txBody>
      </p:sp>
      <p:sp>
        <p:nvSpPr>
          <p:cNvPr id="22" name="Content Placeholder 21"/>
          <p:cNvSpPr>
            <a:spLocks noGrp="1"/>
          </p:cNvSpPr>
          <p:nvPr>
            <p:ph idx="1"/>
          </p:nvPr>
        </p:nvSpPr>
        <p:spPr/>
        <p:txBody>
          <a:bodyPr/>
          <a:lstStyle/>
          <a:p>
            <a:r>
              <a:rPr lang="en-US" dirty="0" smtClean="0"/>
              <a:t>Sample error codes and their associated subcodes.</a:t>
            </a:r>
            <a:endParaRPr lang="en-US" dirty="0"/>
          </a:p>
        </p:txBody>
      </p:sp>
      <p:grpSp>
        <p:nvGrpSpPr>
          <p:cNvPr id="16" name="Group 4"/>
          <p:cNvGrpSpPr>
            <a:grpSpLocks noGrp="1"/>
          </p:cNvGrpSpPr>
          <p:nvPr/>
        </p:nvGrpSpPr>
        <p:grpSpPr bwMode="auto">
          <a:xfrm>
            <a:off x="4702175" y="1028700"/>
            <a:ext cx="4067175" cy="5499100"/>
            <a:chOff x="1248" y="432"/>
            <a:chExt cx="3085" cy="5051"/>
          </a:xfrm>
        </p:grpSpPr>
        <p:pic>
          <p:nvPicPr>
            <p:cNvPr id="17" name="Picture 5"/>
            <p:cNvPicPr>
              <a:picLocks noChangeAspect="1" noChangeArrowheads="1"/>
            </p:cNvPicPr>
            <p:nvPr/>
          </p:nvPicPr>
          <p:blipFill>
            <a:blip r:embed="rId2"/>
            <a:srcRect/>
            <a:stretch>
              <a:fillRect/>
            </a:stretch>
          </p:blipFill>
          <p:spPr bwMode="auto">
            <a:xfrm>
              <a:off x="1248" y="432"/>
              <a:ext cx="3073" cy="2034"/>
            </a:xfrm>
            <a:prstGeom prst="rect">
              <a:avLst/>
            </a:prstGeom>
            <a:noFill/>
            <a:ln w="12700">
              <a:noFill/>
              <a:miter lim="800000"/>
              <a:headEnd/>
              <a:tailEnd/>
            </a:ln>
          </p:spPr>
        </p:pic>
        <p:pic>
          <p:nvPicPr>
            <p:cNvPr id="18" name="Picture 6"/>
            <p:cNvPicPr>
              <a:picLocks noChangeAspect="1" noChangeArrowheads="1"/>
            </p:cNvPicPr>
            <p:nvPr/>
          </p:nvPicPr>
          <p:blipFill>
            <a:blip r:embed="rId3"/>
            <a:srcRect/>
            <a:stretch>
              <a:fillRect/>
            </a:stretch>
          </p:blipFill>
          <p:spPr bwMode="auto">
            <a:xfrm>
              <a:off x="1248" y="2448"/>
              <a:ext cx="3085" cy="2126"/>
            </a:xfrm>
            <a:prstGeom prst="rect">
              <a:avLst/>
            </a:prstGeom>
            <a:noFill/>
            <a:ln w="12700">
              <a:noFill/>
              <a:miter lim="800000"/>
              <a:headEnd/>
              <a:tailEnd/>
            </a:ln>
          </p:spPr>
        </p:pic>
        <p:pic>
          <p:nvPicPr>
            <p:cNvPr id="21" name="Picture 7"/>
            <p:cNvPicPr>
              <a:picLocks noChangeAspect="1" noChangeArrowheads="1"/>
            </p:cNvPicPr>
            <p:nvPr/>
          </p:nvPicPr>
          <p:blipFill>
            <a:blip r:embed="rId4"/>
            <a:srcRect/>
            <a:stretch>
              <a:fillRect/>
            </a:stretch>
          </p:blipFill>
          <p:spPr bwMode="auto">
            <a:xfrm>
              <a:off x="1248" y="4512"/>
              <a:ext cx="3079" cy="971"/>
            </a:xfrm>
            <a:prstGeom prst="rect">
              <a:avLst/>
            </a:prstGeom>
            <a:noFill/>
            <a:ln w="12700">
              <a:noFill/>
              <a:miter lim="800000"/>
              <a:headEnd/>
              <a:tailEnd/>
            </a:ln>
          </p:spPr>
        </p:pic>
      </p:gr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6018" name="Rectangle 2"/>
          <p:cNvSpPr>
            <a:spLocks noGrp="1" noChangeArrowheads="1"/>
          </p:cNvSpPr>
          <p:nvPr>
            <p:ph type="title"/>
          </p:nvPr>
        </p:nvSpPr>
        <p:spPr/>
        <p:txBody>
          <a:bodyPr/>
          <a:lstStyle/>
          <a:p>
            <a:r>
              <a:rPr lang="en-US" dirty="0" smtClean="0"/>
              <a:t>Keepalive Message Type</a:t>
            </a:r>
          </a:p>
        </p:txBody>
      </p:sp>
      <p:sp>
        <p:nvSpPr>
          <p:cNvPr id="1366019" name="Rectangle 3"/>
          <p:cNvSpPr>
            <a:spLocks noGrp="1" noChangeArrowheads="1"/>
          </p:cNvSpPr>
          <p:nvPr>
            <p:ph idx="1"/>
          </p:nvPr>
        </p:nvSpPr>
        <p:spPr/>
        <p:txBody>
          <a:bodyPr/>
          <a:lstStyle/>
          <a:p>
            <a:r>
              <a:rPr lang="en-US" dirty="0" smtClean="0"/>
              <a:t>Keepalive messages are sent between peers every 60 seconds (by default) to maintain connections. </a:t>
            </a:r>
          </a:p>
          <a:p>
            <a:r>
              <a:rPr lang="en-US" dirty="0" smtClean="0"/>
              <a:t>The </a:t>
            </a:r>
            <a:r>
              <a:rPr lang="en-US" smtClean="0"/>
              <a:t>message consists </a:t>
            </a:r>
            <a:r>
              <a:rPr lang="en-US" dirty="0" smtClean="0"/>
              <a:t>of only a message header (19 bytes).</a:t>
            </a:r>
          </a:p>
          <a:p>
            <a:pPr lvl="1"/>
            <a:r>
              <a:rPr lang="en-US" dirty="0" smtClean="0"/>
              <a:t>Hold time is three times the KEEPALIVE timer of 60 seconds.</a:t>
            </a:r>
          </a:p>
          <a:p>
            <a:pPr lvl="1"/>
            <a:r>
              <a:rPr lang="en-US" dirty="0" smtClean="0"/>
              <a:t>If the periodic timer = 0, no keepalives are sent. </a:t>
            </a:r>
          </a:p>
          <a:p>
            <a:pPr lvl="1"/>
            <a:r>
              <a:rPr lang="en-US" dirty="0" smtClean="0"/>
              <a:t>Recommended keepalive interval is one-third of the hold time interval.</a:t>
            </a:r>
          </a:p>
        </p:txBody>
      </p:sp>
      <p:graphicFrame>
        <p:nvGraphicFramePr>
          <p:cNvPr id="4" name="Table 3"/>
          <p:cNvGraphicFramePr>
            <a:graphicFrameLocks noGrp="1"/>
          </p:cNvGraphicFramePr>
          <p:nvPr/>
        </p:nvGraphicFramePr>
        <p:xfrm>
          <a:off x="844415" y="4166350"/>
          <a:ext cx="2603500" cy="698500"/>
        </p:xfrm>
        <a:graphic>
          <a:graphicData uri="http://schemas.openxmlformats.org/drawingml/2006/table">
            <a:tbl>
              <a:tblPr firstRow="1" bandRow="1">
                <a:tableStyleId>{5C22544A-7EE6-4342-B048-85BDC9FD1C3A}</a:tableStyleId>
              </a:tblPr>
              <a:tblGrid>
                <a:gridCol w="863600"/>
                <a:gridCol w="901700"/>
                <a:gridCol w="838200"/>
              </a:tblGrid>
              <a:tr h="272297">
                <a:tc>
                  <a:txBody>
                    <a:bodyPr/>
                    <a:lstStyle/>
                    <a:p>
                      <a:pPr algn="ctr"/>
                      <a:r>
                        <a:rPr lang="en-US" sz="1100" dirty="0" smtClean="0"/>
                        <a:t>16</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1</a:t>
                      </a:r>
                      <a:endParaRPr lang="en-US" sz="1100" dirty="0"/>
                    </a:p>
                  </a:txBody>
                  <a:tcPr anchor="ctr"/>
                </a:tc>
              </a:tr>
              <a:tr h="426203">
                <a:tc>
                  <a:txBody>
                    <a:bodyPr/>
                    <a:lstStyle/>
                    <a:p>
                      <a:pPr algn="ctr"/>
                      <a:r>
                        <a:rPr lang="en-US" sz="1200" b="1" dirty="0" smtClean="0"/>
                        <a:t>Marker</a:t>
                      </a:r>
                      <a:endParaRPr lang="en-US" sz="1200" b="1" dirty="0"/>
                    </a:p>
                  </a:txBody>
                  <a:tcPr anchor="ctr"/>
                </a:tc>
                <a:tc>
                  <a:txBody>
                    <a:bodyPr/>
                    <a:lstStyle/>
                    <a:p>
                      <a:pPr algn="ctr"/>
                      <a:r>
                        <a:rPr lang="en-US" sz="1200" b="1" dirty="0" smtClean="0"/>
                        <a:t>Length</a:t>
                      </a:r>
                      <a:endParaRPr lang="en-US" sz="1200" b="1" dirty="0"/>
                    </a:p>
                  </a:txBody>
                  <a:tcPr anchor="ctr"/>
                </a:tc>
                <a:tc>
                  <a:txBody>
                    <a:bodyPr/>
                    <a:lstStyle/>
                    <a:p>
                      <a:pPr algn="ctr"/>
                      <a:r>
                        <a:rPr lang="en-US" sz="1200" b="1" dirty="0" smtClean="0"/>
                        <a:t>Type</a:t>
                      </a:r>
                      <a:endParaRPr lang="en-US" sz="1200" b="1" dirty="0"/>
                    </a:p>
                  </a:txBody>
                  <a:tcPr anchor="ctr"/>
                </a:tc>
              </a:tr>
            </a:tbl>
          </a:graphicData>
        </a:graphic>
      </p:graphicFrame>
      <p:sp>
        <p:nvSpPr>
          <p:cNvPr id="5" name="TextBox 4"/>
          <p:cNvSpPr txBox="1"/>
          <p:nvPr/>
        </p:nvSpPr>
        <p:spPr>
          <a:xfrm>
            <a:off x="869815" y="3861550"/>
            <a:ext cx="1824538" cy="286232"/>
          </a:xfrm>
          <a:prstGeom prst="rect">
            <a:avLst/>
          </a:prstGeom>
          <a:noFill/>
        </p:spPr>
        <p:txBody>
          <a:bodyPr wrap="none" rtlCol="0">
            <a:spAutoFit/>
          </a:bodyPr>
          <a:lstStyle/>
          <a:p>
            <a:r>
              <a:rPr lang="en-US" sz="1400" b="1" dirty="0" smtClean="0"/>
              <a:t>Keepalive Message</a:t>
            </a:r>
            <a:endParaRPr lang="en-US" sz="1400" b="1" dirty="0"/>
          </a:p>
        </p:txBody>
      </p:sp>
      <p:sp>
        <p:nvSpPr>
          <p:cNvPr id="6" name="TextBox 5"/>
          <p:cNvSpPr txBox="1"/>
          <p:nvPr/>
        </p:nvSpPr>
        <p:spPr>
          <a:xfrm>
            <a:off x="298315" y="4191750"/>
            <a:ext cx="590225" cy="244682"/>
          </a:xfrm>
          <a:prstGeom prst="rect">
            <a:avLst/>
          </a:prstGeom>
          <a:noFill/>
        </p:spPr>
        <p:txBody>
          <a:bodyPr wrap="none" rtlCol="0">
            <a:spAutoFit/>
          </a:bodyPr>
          <a:lstStyle/>
          <a:p>
            <a:r>
              <a:rPr lang="en-US" sz="1100" dirty="0" smtClean="0"/>
              <a:t>Octets</a:t>
            </a:r>
            <a:endParaRPr lang="en-US" sz="1100" dirty="0"/>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93346" name="Rectangle 2"/>
          <p:cNvSpPr>
            <a:spLocks noGrp="1" noChangeArrowheads="1"/>
          </p:cNvSpPr>
          <p:nvPr>
            <p:ph type="title"/>
          </p:nvPr>
        </p:nvSpPr>
        <p:spPr/>
        <p:txBody>
          <a:bodyPr/>
          <a:lstStyle/>
          <a:p>
            <a:r>
              <a:rPr lang="en-US" dirty="0" smtClean="0"/>
              <a:t>Path Attributes</a:t>
            </a:r>
          </a:p>
        </p:txBody>
      </p:sp>
      <p:sp>
        <p:nvSpPr>
          <p:cNvPr id="1593347" name="Rectangle 3"/>
          <p:cNvSpPr>
            <a:spLocks noGrp="1" noChangeArrowheads="1"/>
          </p:cNvSpPr>
          <p:nvPr>
            <p:ph idx="1"/>
          </p:nvPr>
        </p:nvSpPr>
        <p:spPr/>
        <p:txBody>
          <a:bodyPr>
            <a:normAutofit/>
          </a:bodyPr>
          <a:lstStyle/>
          <a:p>
            <a:r>
              <a:rPr lang="en-US" dirty="0" smtClean="0"/>
              <a:t>Path attributes are a set of BGP metrics describing the path to a network (route). </a:t>
            </a:r>
          </a:p>
          <a:p>
            <a:pPr lvl="1"/>
            <a:r>
              <a:rPr lang="en-US" dirty="0" smtClean="0"/>
              <a:t>BGP uses the path attributes to determine the best path to the networks.</a:t>
            </a:r>
          </a:p>
          <a:p>
            <a:pPr lvl="1"/>
            <a:r>
              <a:rPr lang="en-US" dirty="0" smtClean="0"/>
              <a:t>Some attributes are mandatory and automatically included in update messages while others are manually configurable.</a:t>
            </a:r>
          </a:p>
          <a:p>
            <a:r>
              <a:rPr lang="en-US" dirty="0" smtClean="0"/>
              <a:t>BGP attributes can be used to enforce a routing policy.</a:t>
            </a:r>
          </a:p>
          <a:p>
            <a:r>
              <a:rPr lang="en-US" dirty="0" smtClean="0"/>
              <a:t>Configuring BGP attributes provides administrators with many more path control options.</a:t>
            </a:r>
          </a:p>
          <a:p>
            <a:pPr lvl="1"/>
            <a:r>
              <a:rPr lang="en-US" dirty="0" smtClean="0"/>
              <a:t>E.g., filter routing information, prefer certain paths, customize BGP’s behavior. </a:t>
            </a:r>
          </a:p>
          <a:p>
            <a:endParaRPr lang="en-US" dirty="0" smtClean="0"/>
          </a:p>
          <a:p>
            <a:pPr lvl="1"/>
            <a:endParaRPr lang="en-US" dirty="0" smtClean="0"/>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rapezoid 13"/>
          <p:cNvSpPr/>
          <p:nvPr/>
        </p:nvSpPr>
        <p:spPr bwMode="auto">
          <a:xfrm flipV="1">
            <a:off x="5215468" y="4441370"/>
            <a:ext cx="3280228" cy="478971"/>
          </a:xfrm>
          <a:prstGeom prst="trapezoid">
            <a:avLst>
              <a:gd name="adj" fmla="val 152273"/>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Path Attributes</a:t>
            </a:r>
            <a:endParaRPr lang="en-US" dirty="0"/>
          </a:p>
        </p:txBody>
      </p:sp>
      <p:sp>
        <p:nvSpPr>
          <p:cNvPr id="3" name="Content Placeholder 2"/>
          <p:cNvSpPr>
            <a:spLocks noGrp="1"/>
          </p:cNvSpPr>
          <p:nvPr>
            <p:ph idx="1"/>
          </p:nvPr>
        </p:nvSpPr>
        <p:spPr/>
        <p:txBody>
          <a:bodyPr>
            <a:normAutofit/>
          </a:bodyPr>
          <a:lstStyle/>
          <a:p>
            <a:r>
              <a:rPr lang="en-US" dirty="0" smtClean="0"/>
              <a:t>A BGP update message includes a variable-length sequence of path attributes describing the route. </a:t>
            </a:r>
          </a:p>
          <a:p>
            <a:r>
              <a:rPr lang="en-US" dirty="0" smtClean="0"/>
              <a:t>A path attribute consists of three fields:</a:t>
            </a:r>
          </a:p>
          <a:p>
            <a:pPr lvl="1"/>
            <a:r>
              <a:rPr lang="en-US" dirty="0" smtClean="0"/>
              <a:t>Attribute type</a:t>
            </a:r>
          </a:p>
          <a:p>
            <a:pPr lvl="1"/>
            <a:r>
              <a:rPr lang="en-US" dirty="0" smtClean="0"/>
              <a:t>Attribute length</a:t>
            </a:r>
          </a:p>
          <a:p>
            <a:pPr lvl="1"/>
            <a:r>
              <a:rPr lang="en-US" dirty="0" smtClean="0"/>
              <a:t>Attribute value</a:t>
            </a:r>
          </a:p>
        </p:txBody>
      </p:sp>
      <p:graphicFrame>
        <p:nvGraphicFramePr>
          <p:cNvPr id="4" name="Table 3"/>
          <p:cNvGraphicFramePr>
            <a:graphicFrameLocks noGrp="1"/>
          </p:cNvGraphicFramePr>
          <p:nvPr/>
        </p:nvGraphicFramePr>
        <p:xfrm>
          <a:off x="821267" y="5435600"/>
          <a:ext cx="7990305" cy="729497"/>
        </p:xfrm>
        <a:graphic>
          <a:graphicData uri="http://schemas.openxmlformats.org/drawingml/2006/table">
            <a:tbl>
              <a:tblPr firstRow="1" bandRow="1">
                <a:tableStyleId>{5C22544A-7EE6-4342-B048-85BDC9FD1C3A}</a:tableStyleId>
              </a:tblPr>
              <a:tblGrid>
                <a:gridCol w="854076"/>
                <a:gridCol w="869950"/>
                <a:gridCol w="860425"/>
                <a:gridCol w="1573104"/>
                <a:gridCol w="974427"/>
                <a:gridCol w="860747"/>
                <a:gridCol w="998788"/>
                <a:gridCol w="998788"/>
              </a:tblGrid>
              <a:tr h="272297">
                <a:tc>
                  <a:txBody>
                    <a:bodyPr/>
                    <a:lstStyle/>
                    <a:p>
                      <a:pPr algn="ctr"/>
                      <a:r>
                        <a:rPr lang="en-US" sz="1100" dirty="0" smtClean="0"/>
                        <a:t>16</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Variable</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t>Variable</a:t>
                      </a:r>
                      <a:endParaRPr lang="en-US" sz="1100" dirty="0"/>
                    </a:p>
                  </a:txBody>
                  <a:tcPr anchor="ctr"/>
                </a:tc>
                <a:tc>
                  <a:txBody>
                    <a:bodyPr/>
                    <a:lstStyle/>
                    <a:p>
                      <a:pPr algn="ctr"/>
                      <a:r>
                        <a:rPr lang="en-US" sz="1100" dirty="0" smtClean="0"/>
                        <a:t>Variable</a:t>
                      </a:r>
                      <a:endParaRPr lang="en-US" sz="1100" dirty="0"/>
                    </a:p>
                  </a:txBody>
                  <a:tcPr anchor="ctr"/>
                </a:tc>
              </a:tr>
              <a:tr h="426203">
                <a:tc>
                  <a:txBody>
                    <a:bodyPr/>
                    <a:lstStyle/>
                    <a:p>
                      <a:pPr algn="ctr"/>
                      <a:r>
                        <a:rPr lang="en-US" sz="1200" b="0" dirty="0" smtClean="0"/>
                        <a:t>Marker</a:t>
                      </a:r>
                      <a:endParaRPr lang="en-US" sz="1200" b="0" dirty="0"/>
                    </a:p>
                  </a:txBody>
                  <a:tcPr anchor="ctr"/>
                </a:tc>
                <a:tc>
                  <a:txBody>
                    <a:bodyPr/>
                    <a:lstStyle/>
                    <a:p>
                      <a:pPr algn="ctr"/>
                      <a:r>
                        <a:rPr lang="en-US" sz="1200" b="0" dirty="0" smtClean="0"/>
                        <a:t>Length</a:t>
                      </a:r>
                      <a:endParaRPr lang="en-US" sz="1200" b="0" dirty="0"/>
                    </a:p>
                  </a:txBody>
                  <a:tcPr anchor="ctr"/>
                </a:tc>
                <a:tc>
                  <a:txBody>
                    <a:bodyPr/>
                    <a:lstStyle/>
                    <a:p>
                      <a:pPr algn="ctr"/>
                      <a:r>
                        <a:rPr lang="en-US" sz="1200" b="0" dirty="0" smtClean="0"/>
                        <a:t>Type</a:t>
                      </a:r>
                      <a:endParaRPr lang="en-US" sz="1200" b="0" dirty="0"/>
                    </a:p>
                  </a:txBody>
                  <a:tcPr anchor="ctr"/>
                </a:tc>
                <a:tc>
                  <a:txBody>
                    <a:bodyPr/>
                    <a:lstStyle/>
                    <a:p>
                      <a:pPr algn="ctr"/>
                      <a:r>
                        <a:rPr lang="en-US" sz="1200" dirty="0" smtClean="0"/>
                        <a:t>Unfeasible </a:t>
                      </a:r>
                    </a:p>
                    <a:p>
                      <a:pPr algn="ctr"/>
                      <a:r>
                        <a:rPr lang="en-US" sz="1200" dirty="0" smtClean="0"/>
                        <a:t>Routes Length</a:t>
                      </a:r>
                      <a:endParaRPr lang="en-US" sz="1200" dirty="0"/>
                    </a:p>
                  </a:txBody>
                  <a:tcPr anchor="ctr"/>
                </a:tc>
                <a:tc>
                  <a:txBody>
                    <a:bodyPr/>
                    <a:lstStyle/>
                    <a:p>
                      <a:pPr algn="ctr"/>
                      <a:r>
                        <a:rPr lang="en-US" sz="1200" dirty="0" smtClean="0"/>
                        <a:t>Withdrawn Routes</a:t>
                      </a:r>
                      <a:endParaRPr lang="en-US" sz="1200" dirty="0"/>
                    </a:p>
                  </a:txBody>
                  <a:tcPr anchor="ctr"/>
                </a:tc>
                <a:tc>
                  <a:txBody>
                    <a:bodyPr/>
                    <a:lstStyle/>
                    <a:p>
                      <a:pPr algn="ctr"/>
                      <a:r>
                        <a:rPr lang="en-US" sz="1200" dirty="0" smtClean="0"/>
                        <a:t>Attribute Length</a:t>
                      </a:r>
                      <a:endParaRPr lang="en-US" sz="1200" dirty="0"/>
                    </a:p>
                  </a:txBody>
                  <a:tcPr anchor="ctr"/>
                </a:tc>
                <a:tc>
                  <a:txBody>
                    <a:bodyPr/>
                    <a:lstStyle/>
                    <a:p>
                      <a:pPr algn="ctr"/>
                      <a:r>
                        <a:rPr lang="en-US" sz="1200" dirty="0" smtClean="0"/>
                        <a:t>Path Attributes</a:t>
                      </a:r>
                      <a:endParaRPr lang="en-US" sz="1200" dirty="0"/>
                    </a:p>
                  </a:txBody>
                  <a:tcPr anchor="ctr"/>
                </a:tc>
                <a:tc>
                  <a:txBody>
                    <a:bodyPr/>
                    <a:lstStyle/>
                    <a:p>
                      <a:pPr algn="ctr"/>
                      <a:r>
                        <a:rPr lang="en-US" sz="1200" dirty="0" smtClean="0"/>
                        <a:t>NLRI</a:t>
                      </a:r>
                      <a:endParaRPr lang="en-US" sz="1200" dirty="0"/>
                    </a:p>
                  </a:txBody>
                  <a:tcPr anchor="ctr"/>
                </a:tc>
              </a:tr>
            </a:tbl>
          </a:graphicData>
        </a:graphic>
      </p:graphicFrame>
      <p:sp>
        <p:nvSpPr>
          <p:cNvPr id="6" name="TextBox 5"/>
          <p:cNvSpPr txBox="1"/>
          <p:nvPr/>
        </p:nvSpPr>
        <p:spPr>
          <a:xfrm>
            <a:off x="275168" y="5461000"/>
            <a:ext cx="590225" cy="244682"/>
          </a:xfrm>
          <a:prstGeom prst="rect">
            <a:avLst/>
          </a:prstGeom>
          <a:noFill/>
        </p:spPr>
        <p:txBody>
          <a:bodyPr wrap="none" rtlCol="0">
            <a:spAutoFit/>
          </a:bodyPr>
          <a:lstStyle/>
          <a:p>
            <a:r>
              <a:rPr lang="en-US" sz="1100" dirty="0" smtClean="0"/>
              <a:t>Octets</a:t>
            </a:r>
            <a:endParaRPr lang="en-US" sz="1100" dirty="0"/>
          </a:p>
        </p:txBody>
      </p:sp>
      <p:sp>
        <p:nvSpPr>
          <p:cNvPr id="9" name="Rectangle 8"/>
          <p:cNvSpPr/>
          <p:nvPr/>
        </p:nvSpPr>
        <p:spPr bwMode="auto">
          <a:xfrm>
            <a:off x="5960089" y="4904867"/>
            <a:ext cx="1840832" cy="1275348"/>
          </a:xfrm>
          <a:prstGeom prst="rect">
            <a:avLst/>
          </a:prstGeom>
          <a:solidFill>
            <a:srgbClr val="0070C0">
              <a:alpha val="17000"/>
            </a:srgbClr>
          </a:solidFill>
          <a:ln w="9525" cap="flat" cmpd="sng" algn="ctr">
            <a:solidFill>
              <a:srgbClr val="0070C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 name="TextBox 11"/>
          <p:cNvSpPr txBox="1"/>
          <p:nvPr/>
        </p:nvSpPr>
        <p:spPr>
          <a:xfrm>
            <a:off x="846668" y="5130800"/>
            <a:ext cx="1595310" cy="286232"/>
          </a:xfrm>
          <a:prstGeom prst="rect">
            <a:avLst/>
          </a:prstGeom>
          <a:noFill/>
        </p:spPr>
        <p:txBody>
          <a:bodyPr wrap="none" rtlCol="0">
            <a:spAutoFit/>
          </a:bodyPr>
          <a:lstStyle/>
          <a:p>
            <a:r>
              <a:rPr lang="en-US" sz="1400" b="1" dirty="0" smtClean="0"/>
              <a:t>Update Message</a:t>
            </a:r>
            <a:endParaRPr lang="en-US" sz="1400" b="1" dirty="0"/>
          </a:p>
        </p:txBody>
      </p:sp>
      <p:sp>
        <p:nvSpPr>
          <p:cNvPr id="8" name="TextBox 7"/>
          <p:cNvSpPr txBox="1"/>
          <p:nvPr/>
        </p:nvSpPr>
        <p:spPr>
          <a:xfrm>
            <a:off x="6010765" y="4940963"/>
            <a:ext cx="1778157" cy="472053"/>
          </a:xfrm>
          <a:prstGeom prst="rect">
            <a:avLst/>
          </a:prstGeom>
          <a:noFill/>
        </p:spPr>
        <p:txBody>
          <a:bodyPr wrap="square" rtlCol="0" anchor="ctr" anchorCtr="0">
            <a:noAutofit/>
          </a:bodyPr>
          <a:lstStyle/>
          <a:p>
            <a:r>
              <a:rPr lang="en-US" sz="1200" b="1" dirty="0" smtClean="0"/>
              <a:t>Path Attributes Information</a:t>
            </a:r>
            <a:endParaRPr lang="en-US" sz="1200" b="1" dirty="0"/>
          </a:p>
        </p:txBody>
      </p:sp>
      <p:sp>
        <p:nvSpPr>
          <p:cNvPr id="13" name="Rectangle 12"/>
          <p:cNvSpPr/>
          <p:nvPr/>
        </p:nvSpPr>
        <p:spPr>
          <a:xfrm>
            <a:off x="5215469" y="2484165"/>
            <a:ext cx="3265714" cy="1954381"/>
          </a:xfrm>
          <a:prstGeom prst="rect">
            <a:avLst/>
          </a:prstGeom>
          <a:solidFill>
            <a:schemeClr val="bg1"/>
          </a:solidFill>
          <a:ln>
            <a:solidFill>
              <a:schemeClr val="accent1"/>
            </a:solidFill>
          </a:ln>
        </p:spPr>
        <p:txBody>
          <a:bodyPr wrap="square">
            <a:spAutoFit/>
          </a:bodyPr>
          <a:lstStyle/>
          <a:p>
            <a:pPr algn="l">
              <a:lnSpc>
                <a:spcPct val="100000"/>
              </a:lnSpc>
            </a:pPr>
            <a:r>
              <a:rPr lang="en-US" sz="1100" b="1" dirty="0" smtClean="0"/>
              <a:t>BGP Attribute Type</a:t>
            </a:r>
          </a:p>
          <a:p>
            <a:pPr marL="231775" indent="-231775" algn="l">
              <a:lnSpc>
                <a:spcPct val="100000"/>
              </a:lnSpc>
              <a:buFont typeface="Arial" pitchFamily="34" charset="0"/>
              <a:buChar char="•"/>
              <a:tabLst>
                <a:tab pos="1262063" algn="l"/>
              </a:tabLst>
            </a:pPr>
            <a:r>
              <a:rPr lang="en-US" sz="1100" dirty="0" smtClean="0"/>
              <a:t>Type code 1	ORIGIN</a:t>
            </a:r>
          </a:p>
          <a:p>
            <a:pPr marL="231775" indent="-231775" algn="l">
              <a:lnSpc>
                <a:spcPct val="100000"/>
              </a:lnSpc>
              <a:buFont typeface="Arial" pitchFamily="34" charset="0"/>
              <a:buChar char="•"/>
              <a:tabLst>
                <a:tab pos="1262063" algn="l"/>
              </a:tabLst>
            </a:pPr>
            <a:r>
              <a:rPr lang="en-US" sz="1100" dirty="0" smtClean="0"/>
              <a:t>Type code 2	AS_PATH</a:t>
            </a:r>
          </a:p>
          <a:p>
            <a:pPr marL="231775" indent="-231775" algn="l">
              <a:lnSpc>
                <a:spcPct val="100000"/>
              </a:lnSpc>
              <a:buFont typeface="Arial" pitchFamily="34" charset="0"/>
              <a:buChar char="•"/>
              <a:tabLst>
                <a:tab pos="1262063" algn="l"/>
              </a:tabLst>
            </a:pPr>
            <a:r>
              <a:rPr lang="en-US" sz="1100" dirty="0" smtClean="0"/>
              <a:t>Type code 3	NEXT_HOP</a:t>
            </a:r>
          </a:p>
          <a:p>
            <a:pPr marL="231775" indent="-231775" algn="l">
              <a:lnSpc>
                <a:spcPct val="100000"/>
              </a:lnSpc>
              <a:buFont typeface="Arial" pitchFamily="34" charset="0"/>
              <a:buChar char="•"/>
              <a:tabLst>
                <a:tab pos="1262063" algn="l"/>
              </a:tabLst>
            </a:pPr>
            <a:r>
              <a:rPr lang="en-US" sz="1100" dirty="0" smtClean="0"/>
              <a:t>Type code 4	MULTI_EXIT_DISC </a:t>
            </a:r>
          </a:p>
          <a:p>
            <a:pPr marL="231775" indent="-231775" algn="l">
              <a:lnSpc>
                <a:spcPct val="100000"/>
              </a:lnSpc>
              <a:buFont typeface="Arial" pitchFamily="34" charset="0"/>
              <a:buChar char="•"/>
              <a:tabLst>
                <a:tab pos="1262063" algn="l"/>
              </a:tabLst>
            </a:pPr>
            <a:r>
              <a:rPr lang="en-US" sz="1100" dirty="0" smtClean="0"/>
              <a:t>Type code 5	LOCAL_PREF</a:t>
            </a:r>
          </a:p>
          <a:p>
            <a:pPr marL="231775" indent="-231775" algn="l">
              <a:lnSpc>
                <a:spcPct val="100000"/>
              </a:lnSpc>
              <a:buFont typeface="Arial" pitchFamily="34" charset="0"/>
              <a:buChar char="•"/>
              <a:tabLst>
                <a:tab pos="1262063" algn="l"/>
              </a:tabLst>
            </a:pPr>
            <a:r>
              <a:rPr lang="en-US" sz="1100" dirty="0" smtClean="0"/>
              <a:t>Type code 6	ATOMIC_AGGREGATE </a:t>
            </a:r>
          </a:p>
          <a:p>
            <a:pPr marL="231775" indent="-231775" algn="l">
              <a:lnSpc>
                <a:spcPct val="100000"/>
              </a:lnSpc>
              <a:buFont typeface="Arial" pitchFamily="34" charset="0"/>
              <a:buChar char="•"/>
              <a:tabLst>
                <a:tab pos="1262063" algn="l"/>
              </a:tabLst>
            </a:pPr>
            <a:r>
              <a:rPr lang="en-US" sz="1100" dirty="0" smtClean="0"/>
              <a:t>Type code 7	AGGREGATOR</a:t>
            </a:r>
          </a:p>
          <a:p>
            <a:pPr marL="231775" indent="-231775" algn="l">
              <a:lnSpc>
                <a:spcPct val="100000"/>
              </a:lnSpc>
              <a:buFont typeface="Arial" pitchFamily="34" charset="0"/>
              <a:buChar char="•"/>
              <a:tabLst>
                <a:tab pos="1262063" algn="l"/>
              </a:tabLst>
            </a:pPr>
            <a:r>
              <a:rPr lang="en-US" sz="1100" dirty="0" smtClean="0"/>
              <a:t>Type code 8	Community (Cisco-defined)</a:t>
            </a:r>
          </a:p>
          <a:p>
            <a:pPr marL="231775" indent="-231775" algn="l">
              <a:lnSpc>
                <a:spcPct val="100000"/>
              </a:lnSpc>
              <a:buFont typeface="Arial" pitchFamily="34" charset="0"/>
              <a:buChar char="•"/>
              <a:tabLst>
                <a:tab pos="1262063" algn="l"/>
              </a:tabLst>
            </a:pPr>
            <a:r>
              <a:rPr lang="en-US" sz="1100" dirty="0" smtClean="0"/>
              <a:t>Type code 9	Originator-ID (Cisco-defined)</a:t>
            </a:r>
          </a:p>
          <a:p>
            <a:pPr marL="231775" indent="-231775" algn="l">
              <a:lnSpc>
                <a:spcPct val="100000"/>
              </a:lnSpc>
              <a:buFont typeface="Arial" pitchFamily="34" charset="0"/>
              <a:buChar char="•"/>
              <a:tabLst>
                <a:tab pos="1262063" algn="l"/>
              </a:tabLst>
            </a:pPr>
            <a:r>
              <a:rPr lang="en-US" sz="1100" dirty="0" smtClean="0"/>
              <a:t>Type code 10	Cluster list (Cisco-defined)</a:t>
            </a:r>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876" name="Picture 4"/>
          <p:cNvPicPr>
            <a:picLocks noChangeAspect="1" noChangeArrowheads="1"/>
          </p:cNvPicPr>
          <p:nvPr/>
        </p:nvPicPr>
        <p:blipFill>
          <a:blip r:embed="rId3"/>
          <a:srcRect/>
          <a:stretch>
            <a:fillRect/>
          </a:stretch>
        </p:blipFill>
        <p:spPr bwMode="auto">
          <a:xfrm>
            <a:off x="377394" y="1164510"/>
            <a:ext cx="8345760" cy="5221776"/>
          </a:xfrm>
          <a:prstGeom prst="rect">
            <a:avLst/>
          </a:prstGeom>
          <a:noFill/>
          <a:ln w="9525">
            <a:noFill/>
            <a:miter lim="800000"/>
            <a:headEnd/>
            <a:tailEnd/>
          </a:ln>
        </p:spPr>
      </p:pic>
      <p:sp>
        <p:nvSpPr>
          <p:cNvPr id="7" name="Rectangle 6"/>
          <p:cNvSpPr/>
          <p:nvPr/>
        </p:nvSpPr>
        <p:spPr bwMode="auto">
          <a:xfrm>
            <a:off x="566092" y="4470407"/>
            <a:ext cx="3846251" cy="1088564"/>
          </a:xfrm>
          <a:prstGeom prst="rect">
            <a:avLst/>
          </a:prstGeom>
          <a:solidFill>
            <a:schemeClr val="accent1">
              <a:alpha val="7000"/>
            </a:schemeClr>
          </a:solidFill>
          <a:ln w="9525" cap="flat" cmpd="sng" algn="ctr">
            <a:solidFill>
              <a:schemeClr val="bg2"/>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Path Attributes Within Update Message</a:t>
            </a:r>
            <a:endParaRPr lang="en-US" dirty="0"/>
          </a:p>
        </p:txBody>
      </p:sp>
      <p:cxnSp>
        <p:nvCxnSpPr>
          <p:cNvPr id="10" name="Straight Arrow Connector 9"/>
          <p:cNvCxnSpPr>
            <a:stCxn id="6" idx="2"/>
          </p:cNvCxnSpPr>
          <p:nvPr/>
        </p:nvCxnSpPr>
        <p:spPr bwMode="auto">
          <a:xfrm rot="5400000">
            <a:off x="5209667" y="3469885"/>
            <a:ext cx="580563" cy="1972009"/>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6" name="TextBox 5"/>
          <p:cNvSpPr txBox="1"/>
          <p:nvPr/>
        </p:nvSpPr>
        <p:spPr>
          <a:xfrm>
            <a:off x="5148681" y="2409376"/>
            <a:ext cx="2674542" cy="1756232"/>
          </a:xfrm>
          <a:prstGeom prst="rect">
            <a:avLst/>
          </a:prstGeom>
          <a:solidFill>
            <a:srgbClr val="FFFF99"/>
          </a:solidFill>
          <a:ln>
            <a:solidFill>
              <a:schemeClr val="bg2"/>
            </a:solidFill>
          </a:ln>
        </p:spPr>
        <p:txBody>
          <a:bodyPr wrap="square" rtlCol="0" anchor="ctr" anchorCtr="0">
            <a:noAutofit/>
          </a:bodyPr>
          <a:lstStyle/>
          <a:p>
            <a:r>
              <a:rPr lang="en-US" sz="1800" dirty="0" smtClean="0"/>
              <a:t>Wireshark capture of an update message indicating the path attributes to reach network 172.19.0.0/16.</a:t>
            </a:r>
            <a:endParaRPr lang="en-US" sz="1800" dirty="0"/>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Right Brace 9"/>
          <p:cNvSpPr/>
          <p:nvPr/>
        </p:nvSpPr>
        <p:spPr bwMode="auto">
          <a:xfrm>
            <a:off x="7416800" y="3945469"/>
            <a:ext cx="355600" cy="2556930"/>
          </a:xfrm>
          <a:prstGeom prst="rightBrace">
            <a:avLst>
              <a:gd name="adj1" fmla="val 28125"/>
              <a:gd name="adj2" fmla="val 49560"/>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ight Brace 7"/>
          <p:cNvSpPr/>
          <p:nvPr/>
        </p:nvSpPr>
        <p:spPr bwMode="auto">
          <a:xfrm>
            <a:off x="7382933" y="2269068"/>
            <a:ext cx="373657" cy="1631100"/>
          </a:xfrm>
          <a:prstGeom prst="rightBrace">
            <a:avLst>
              <a:gd name="adj1" fmla="val 28125"/>
              <a:gd name="adj2" fmla="val 49560"/>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592322" name="Rectangle 2"/>
          <p:cNvSpPr>
            <a:spLocks noGrp="1" noChangeArrowheads="1"/>
          </p:cNvSpPr>
          <p:nvPr>
            <p:ph type="title"/>
          </p:nvPr>
        </p:nvSpPr>
        <p:spPr/>
        <p:txBody>
          <a:bodyPr/>
          <a:lstStyle/>
          <a:p>
            <a:r>
              <a:rPr lang="en-US" dirty="0" smtClean="0"/>
              <a:t>Attributes</a:t>
            </a:r>
          </a:p>
        </p:txBody>
      </p:sp>
      <p:sp>
        <p:nvSpPr>
          <p:cNvPr id="1592323" name="Rectangle 3"/>
          <p:cNvSpPr>
            <a:spLocks noGrp="1" noChangeArrowheads="1"/>
          </p:cNvSpPr>
          <p:nvPr>
            <p:ph idx="10"/>
          </p:nvPr>
        </p:nvSpPr>
        <p:spPr/>
        <p:txBody>
          <a:bodyPr/>
          <a:lstStyle/>
          <a:p>
            <a:r>
              <a:rPr lang="en-US" dirty="0" smtClean="0"/>
              <a:t>Some attributes are mandatory and automatically included in update messages while others are manually configurable.</a:t>
            </a:r>
          </a:p>
        </p:txBody>
      </p:sp>
      <p:graphicFrame>
        <p:nvGraphicFramePr>
          <p:cNvPr id="7" name="Table 6"/>
          <p:cNvGraphicFramePr>
            <a:graphicFrameLocks noGrp="1"/>
          </p:cNvGraphicFramePr>
          <p:nvPr/>
        </p:nvGraphicFramePr>
        <p:xfrm>
          <a:off x="525673" y="1881650"/>
          <a:ext cx="6893881" cy="4652705"/>
        </p:xfrm>
        <a:graphic>
          <a:graphicData uri="http://schemas.openxmlformats.org/drawingml/2006/table">
            <a:tbl>
              <a:tblPr firstRow="1" bandRow="1">
                <a:tableStyleId>{5C22544A-7EE6-4342-B048-85BDC9FD1C3A}</a:tableStyleId>
              </a:tblPr>
              <a:tblGrid>
                <a:gridCol w="2386860"/>
                <a:gridCol w="2208989"/>
                <a:gridCol w="2298032"/>
              </a:tblGrid>
              <a:tr h="403780">
                <a:tc>
                  <a:txBody>
                    <a:bodyPr/>
                    <a:lstStyle/>
                    <a:p>
                      <a:pPr algn="ctr"/>
                      <a:r>
                        <a:rPr lang="en-US" sz="1600" dirty="0" smtClean="0"/>
                        <a:t>Attribute</a:t>
                      </a:r>
                      <a:endParaRPr lang="en-US" sz="1600" dirty="0"/>
                    </a:p>
                  </a:txBody>
                  <a:tcPr anchor="ctr"/>
                </a:tc>
                <a:tc>
                  <a:txBody>
                    <a:bodyPr/>
                    <a:lstStyle/>
                    <a:p>
                      <a:pPr algn="ctr"/>
                      <a:r>
                        <a:rPr lang="en-US" sz="1600" dirty="0" smtClean="0"/>
                        <a:t>EBGP</a:t>
                      </a:r>
                      <a:endParaRPr lang="en-US" sz="1600" dirty="0"/>
                    </a:p>
                  </a:txBody>
                  <a:tcPr anchor="ctr"/>
                </a:tc>
                <a:tc>
                  <a:txBody>
                    <a:bodyPr/>
                    <a:lstStyle/>
                    <a:p>
                      <a:pPr algn="ctr"/>
                      <a:r>
                        <a:rPr lang="en-US" sz="1600" dirty="0" smtClean="0"/>
                        <a:t>IBGP</a:t>
                      </a:r>
                      <a:endParaRPr lang="en-US" sz="1600" dirty="0"/>
                    </a:p>
                  </a:txBody>
                  <a:tcPr anchor="ctr"/>
                </a:tc>
              </a:tr>
              <a:tr h="538889">
                <a:tc>
                  <a:txBody>
                    <a:bodyPr/>
                    <a:lstStyle/>
                    <a:p>
                      <a:pPr algn="l"/>
                      <a:r>
                        <a:rPr lang="en-US" sz="1400" b="1" dirty="0" smtClean="0"/>
                        <a:t>AS_PATH</a:t>
                      </a:r>
                    </a:p>
                  </a:txBody>
                  <a:tcPr anchor="ctr"/>
                </a:tc>
                <a:tc>
                  <a:txBody>
                    <a:bodyPr/>
                    <a:lstStyle/>
                    <a:p>
                      <a:pPr algn="ctr"/>
                      <a:r>
                        <a:rPr lang="en-US" sz="1400" dirty="0" smtClean="0"/>
                        <a:t>Well-known</a:t>
                      </a:r>
                      <a:r>
                        <a:rPr lang="en-US" sz="1400" baseline="0" dirty="0" smtClean="0"/>
                        <a:t> </a:t>
                      </a:r>
                      <a:r>
                        <a:rPr lang="en-US" sz="1400" dirty="0" smtClean="0"/>
                        <a:t>Mandatory</a:t>
                      </a:r>
                      <a:endParaRPr lang="en-US" sz="1400" dirty="0"/>
                    </a:p>
                  </a:txBody>
                  <a:tcPr anchor="ctr"/>
                </a:tc>
                <a:tc>
                  <a:txBody>
                    <a:bodyPr/>
                    <a:lstStyle/>
                    <a:p>
                      <a:pPr algn="ctr"/>
                      <a:r>
                        <a:rPr lang="en-US" sz="1400" smtClean="0"/>
                        <a:t>Well-known</a:t>
                      </a:r>
                      <a:r>
                        <a:rPr lang="en-US" sz="1400" baseline="0" smtClean="0"/>
                        <a:t> </a:t>
                      </a:r>
                    </a:p>
                    <a:p>
                      <a:pPr algn="ctr"/>
                      <a:r>
                        <a:rPr lang="en-US" sz="1400" smtClean="0"/>
                        <a:t>Mandatory</a:t>
                      </a:r>
                      <a:endParaRPr lang="en-US" sz="1400" dirty="0"/>
                    </a:p>
                  </a:txBody>
                  <a:tcPr anchor="ctr"/>
                </a:tc>
              </a:tr>
              <a:tr h="538889">
                <a:tc>
                  <a:txBody>
                    <a:bodyPr/>
                    <a:lstStyle/>
                    <a:p>
                      <a:pPr algn="l"/>
                      <a:r>
                        <a:rPr lang="en-US" sz="1400" b="1" dirty="0" smtClean="0"/>
                        <a:t>NEXT_HOP</a:t>
                      </a:r>
                      <a:endParaRPr lang="en-US" sz="1400" b="1" dirty="0"/>
                    </a:p>
                  </a:txBody>
                  <a:tcPr anchor="ctr"/>
                </a:tc>
                <a:tc>
                  <a:txBody>
                    <a:bodyPr/>
                    <a:lstStyle/>
                    <a:p>
                      <a:pPr algn="ctr"/>
                      <a:r>
                        <a:rPr lang="en-US" sz="1400" dirty="0" smtClean="0"/>
                        <a:t>Well-known</a:t>
                      </a:r>
                      <a:r>
                        <a:rPr lang="en-US" sz="1400" baseline="0" dirty="0" smtClean="0"/>
                        <a:t> </a:t>
                      </a:r>
                      <a:r>
                        <a:rPr lang="en-US" sz="1400" dirty="0" smtClean="0"/>
                        <a:t>Mandatory</a:t>
                      </a:r>
                      <a:endParaRPr lang="en-US" sz="1400" dirty="0"/>
                    </a:p>
                  </a:txBody>
                  <a:tcPr anchor="ctr"/>
                </a:tc>
                <a:tc>
                  <a:txBody>
                    <a:bodyPr/>
                    <a:lstStyle/>
                    <a:p>
                      <a:pPr algn="ctr"/>
                      <a:r>
                        <a:rPr lang="en-US" sz="1400" smtClean="0"/>
                        <a:t>Well-known</a:t>
                      </a:r>
                      <a:r>
                        <a:rPr lang="en-US" sz="1400" baseline="0" smtClean="0"/>
                        <a:t> </a:t>
                      </a:r>
                    </a:p>
                    <a:p>
                      <a:pPr algn="ctr"/>
                      <a:r>
                        <a:rPr lang="en-US" sz="1400" smtClean="0"/>
                        <a:t>Mandatory</a:t>
                      </a:r>
                      <a:endParaRPr lang="en-US" sz="1400" dirty="0"/>
                    </a:p>
                  </a:txBody>
                  <a:tcPr anchor="ctr"/>
                </a:tc>
              </a:tr>
              <a:tr h="538889">
                <a:tc>
                  <a:txBody>
                    <a:bodyPr/>
                    <a:lstStyle/>
                    <a:p>
                      <a:pPr algn="l"/>
                      <a:r>
                        <a:rPr lang="en-US" sz="1400" b="1" dirty="0" smtClean="0"/>
                        <a:t>ORIGIN</a:t>
                      </a:r>
                      <a:endParaRPr lang="en-US" sz="1400" b="1" dirty="0"/>
                    </a:p>
                  </a:txBody>
                  <a:tcPr anchor="ctr"/>
                </a:tc>
                <a:tc>
                  <a:txBody>
                    <a:bodyPr/>
                    <a:lstStyle/>
                    <a:p>
                      <a:pPr algn="ctr"/>
                      <a:r>
                        <a:rPr lang="en-US" sz="1400" dirty="0" smtClean="0"/>
                        <a:t>Well-known</a:t>
                      </a:r>
                      <a:r>
                        <a:rPr lang="en-US" sz="1400" baseline="0" dirty="0" smtClean="0"/>
                        <a:t> </a:t>
                      </a:r>
                      <a:r>
                        <a:rPr lang="en-US" sz="1400" dirty="0" smtClean="0"/>
                        <a:t>Mandatory</a:t>
                      </a:r>
                      <a:endParaRPr lang="en-US" sz="1400" dirty="0"/>
                    </a:p>
                  </a:txBody>
                  <a:tcPr anchor="ctr"/>
                </a:tc>
                <a:tc>
                  <a:txBody>
                    <a:bodyPr/>
                    <a:lstStyle/>
                    <a:p>
                      <a:pPr algn="ctr"/>
                      <a:r>
                        <a:rPr lang="en-US" sz="1400" smtClean="0"/>
                        <a:t>Well-known</a:t>
                      </a:r>
                      <a:r>
                        <a:rPr lang="en-US" sz="1400" baseline="0" smtClean="0"/>
                        <a:t> </a:t>
                      </a:r>
                    </a:p>
                    <a:p>
                      <a:pPr algn="ctr"/>
                      <a:r>
                        <a:rPr lang="en-US" sz="1400" smtClean="0"/>
                        <a:t>Mandatory</a:t>
                      </a:r>
                      <a:endParaRPr lang="en-US" sz="1400" dirty="0"/>
                    </a:p>
                  </a:txBody>
                  <a:tcPr anchor="ctr"/>
                </a:tc>
              </a:tr>
              <a:tr h="538889">
                <a:tc>
                  <a:txBody>
                    <a:bodyPr/>
                    <a:lstStyle/>
                    <a:p>
                      <a:pPr algn="l"/>
                      <a:r>
                        <a:rPr lang="en-US" sz="1400" b="1" dirty="0" smtClean="0"/>
                        <a:t>LOCAL_PREF</a:t>
                      </a:r>
                      <a:endParaRPr lang="en-US" sz="1400" b="1" dirty="0"/>
                    </a:p>
                  </a:txBody>
                  <a:tcPr anchor="ctr"/>
                </a:tc>
                <a:tc>
                  <a:txBody>
                    <a:bodyPr/>
                    <a:lstStyle/>
                    <a:p>
                      <a:pPr algn="ctr"/>
                      <a:r>
                        <a:rPr lang="en-US" sz="1400" dirty="0" smtClean="0"/>
                        <a:t>Not</a:t>
                      </a:r>
                      <a:r>
                        <a:rPr lang="en-US" sz="1400" baseline="0" dirty="0" smtClean="0"/>
                        <a:t> allowed</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Well-known Discretionary</a:t>
                      </a:r>
                    </a:p>
                  </a:txBody>
                  <a:tcPr anchor="ctr"/>
                </a:tc>
              </a:tr>
              <a:tr h="538889">
                <a:tc>
                  <a:txBody>
                    <a:bodyPr/>
                    <a:lstStyle/>
                    <a:p>
                      <a:pPr algn="l"/>
                      <a:r>
                        <a:rPr lang="en-US" sz="1400" b="1" dirty="0" smtClean="0"/>
                        <a:t>ATOMIC_AGGREGATE</a:t>
                      </a:r>
                      <a:endParaRPr lang="en-US" sz="1400" b="1"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Well-known Discretionary</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Well-known Discretionary</a:t>
                      </a:r>
                    </a:p>
                  </a:txBody>
                  <a:tcPr anchor="ctr"/>
                </a:tc>
              </a:tr>
              <a:tr h="403780">
                <a:tc>
                  <a:txBody>
                    <a:bodyPr/>
                    <a:lstStyle/>
                    <a:p>
                      <a:pPr algn="l"/>
                      <a:r>
                        <a:rPr lang="en-US" sz="1400" b="1" dirty="0" smtClean="0"/>
                        <a:t>AGGREGATOR</a:t>
                      </a:r>
                      <a:endParaRPr lang="en-US" sz="1400" b="1" dirty="0"/>
                    </a:p>
                  </a:txBody>
                  <a:tcPr anchor="ctr"/>
                </a:tc>
                <a:tc>
                  <a:txBody>
                    <a:bodyPr/>
                    <a:lstStyle/>
                    <a:p>
                      <a:pPr algn="ctr"/>
                      <a:r>
                        <a:rPr lang="en-US" sz="1400" dirty="0" smtClean="0"/>
                        <a:t>Optional Transitive</a:t>
                      </a:r>
                      <a:endParaRPr lang="en-US" sz="1400" dirty="0"/>
                    </a:p>
                  </a:txBody>
                  <a:tcPr anchor="ctr"/>
                </a:tc>
                <a:tc>
                  <a:txBody>
                    <a:bodyPr/>
                    <a:lstStyle/>
                    <a:p>
                      <a:pPr algn="ctr"/>
                      <a:r>
                        <a:rPr lang="en-US" sz="1400" smtClean="0"/>
                        <a:t>Optional </a:t>
                      </a:r>
                    </a:p>
                    <a:p>
                      <a:pPr algn="ctr"/>
                      <a:r>
                        <a:rPr lang="en-US" sz="1400" smtClean="0"/>
                        <a:t>Transitive</a:t>
                      </a:r>
                      <a:endParaRPr lang="en-US" sz="1400" dirty="0"/>
                    </a:p>
                  </a:txBody>
                  <a:tcPr anchor="ctr"/>
                </a:tc>
              </a:tr>
              <a:tr h="403780">
                <a:tc>
                  <a:txBody>
                    <a:bodyPr/>
                    <a:lstStyle/>
                    <a:p>
                      <a:pPr algn="l"/>
                      <a:r>
                        <a:rPr lang="en-US" sz="1400" b="1" dirty="0" smtClean="0"/>
                        <a:t>COMMUNITY</a:t>
                      </a:r>
                      <a:endParaRPr lang="en-US" sz="1400" b="1" dirty="0"/>
                    </a:p>
                  </a:txBody>
                  <a:tcPr anchor="ctr"/>
                </a:tc>
                <a:tc>
                  <a:txBody>
                    <a:bodyPr/>
                    <a:lstStyle/>
                    <a:p>
                      <a:pPr algn="ctr"/>
                      <a:r>
                        <a:rPr lang="en-US" sz="1400" dirty="0" smtClean="0"/>
                        <a:t>Optional Transitive</a:t>
                      </a:r>
                      <a:endParaRPr lang="en-US" sz="1400" dirty="0"/>
                    </a:p>
                  </a:txBody>
                  <a:tcPr anchor="ctr"/>
                </a:tc>
                <a:tc>
                  <a:txBody>
                    <a:bodyPr/>
                    <a:lstStyle/>
                    <a:p>
                      <a:pPr algn="ctr"/>
                      <a:r>
                        <a:rPr lang="en-US" sz="1400" smtClean="0"/>
                        <a:t>Optional </a:t>
                      </a:r>
                    </a:p>
                    <a:p>
                      <a:pPr algn="ctr"/>
                      <a:r>
                        <a:rPr lang="en-US" sz="1400" smtClean="0"/>
                        <a:t>Transitive</a:t>
                      </a:r>
                      <a:endParaRPr lang="en-US" sz="1400" dirty="0"/>
                    </a:p>
                  </a:txBody>
                  <a:tcPr anchor="ctr"/>
                </a:tc>
              </a:tr>
              <a:tr h="403780">
                <a:tc>
                  <a:txBody>
                    <a:bodyPr/>
                    <a:lstStyle/>
                    <a:p>
                      <a:pPr algn="l"/>
                      <a:r>
                        <a:rPr lang="en-US" sz="1400" b="1" dirty="0" smtClean="0"/>
                        <a:t>MULTI_EXIT_DISC</a:t>
                      </a:r>
                      <a:endParaRPr lang="en-US" sz="1400" b="1" dirty="0"/>
                    </a:p>
                  </a:txBody>
                  <a:tcPr anchor="ctr"/>
                </a:tc>
                <a:tc>
                  <a:txBody>
                    <a:bodyPr/>
                    <a:lstStyle/>
                    <a:p>
                      <a:pPr algn="ctr"/>
                      <a:r>
                        <a:rPr lang="en-US" sz="1400" dirty="0" smtClean="0"/>
                        <a:t>Optional</a:t>
                      </a:r>
                      <a:r>
                        <a:rPr lang="en-US" sz="1400" baseline="0" dirty="0" smtClean="0"/>
                        <a:t> Nontransitive</a:t>
                      </a:r>
                      <a:endParaRPr lang="en-US" sz="1400" dirty="0"/>
                    </a:p>
                  </a:txBody>
                  <a:tcPr anchor="ctr"/>
                </a:tc>
                <a:tc>
                  <a:txBody>
                    <a:bodyPr/>
                    <a:lstStyle/>
                    <a:p>
                      <a:pPr algn="ctr"/>
                      <a:r>
                        <a:rPr lang="en-US" sz="1400" smtClean="0"/>
                        <a:t>Optional</a:t>
                      </a:r>
                      <a:r>
                        <a:rPr lang="en-US" sz="1400" baseline="0" smtClean="0"/>
                        <a:t> </a:t>
                      </a:r>
                    </a:p>
                    <a:p>
                      <a:pPr algn="ctr"/>
                      <a:r>
                        <a:rPr lang="en-US" sz="1400" baseline="0" smtClean="0"/>
                        <a:t>Nontransitive</a:t>
                      </a:r>
                      <a:endParaRPr lang="en-US" sz="1400" dirty="0"/>
                    </a:p>
                  </a:txBody>
                  <a:tcPr anchor="ctr"/>
                </a:tc>
              </a:tr>
            </a:tbl>
          </a:graphicData>
        </a:graphic>
      </p:graphicFrame>
      <p:sp>
        <p:nvSpPr>
          <p:cNvPr id="9" name="TextBox 8"/>
          <p:cNvSpPr txBox="1"/>
          <p:nvPr/>
        </p:nvSpPr>
        <p:spPr>
          <a:xfrm>
            <a:off x="7616291" y="2286000"/>
            <a:ext cx="1398169" cy="1628207"/>
          </a:xfrm>
          <a:prstGeom prst="rect">
            <a:avLst/>
          </a:prstGeom>
          <a:noFill/>
        </p:spPr>
        <p:txBody>
          <a:bodyPr wrap="square" rtlCol="0" anchor="ctr" anchorCtr="0">
            <a:noAutofit/>
          </a:bodyPr>
          <a:lstStyle/>
          <a:p>
            <a:r>
              <a:rPr lang="en-US" sz="1400" dirty="0" smtClean="0"/>
              <a:t>Automatically included in update message</a:t>
            </a:r>
            <a:endParaRPr lang="en-US" sz="1400" dirty="0"/>
          </a:p>
        </p:txBody>
      </p:sp>
      <p:sp>
        <p:nvSpPr>
          <p:cNvPr id="11" name="TextBox 10"/>
          <p:cNvSpPr txBox="1"/>
          <p:nvPr/>
        </p:nvSpPr>
        <p:spPr>
          <a:xfrm>
            <a:off x="7708868" y="4640935"/>
            <a:ext cx="1305592" cy="982687"/>
          </a:xfrm>
          <a:prstGeom prst="rect">
            <a:avLst/>
          </a:prstGeom>
          <a:noFill/>
        </p:spPr>
        <p:txBody>
          <a:bodyPr wrap="square" rtlCol="0" anchor="ctr" anchorCtr="0">
            <a:noAutofit/>
          </a:bodyPr>
          <a:lstStyle/>
          <a:p>
            <a:r>
              <a:rPr lang="en-US" sz="1400" dirty="0" smtClean="0"/>
              <a:t>Can be configured to help provide path control.</a:t>
            </a:r>
            <a:endParaRPr lang="en-US" sz="1400" dirty="0"/>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97442" name="Rectangle 2"/>
          <p:cNvSpPr>
            <a:spLocks noGrp="1" noChangeArrowheads="1"/>
          </p:cNvSpPr>
          <p:nvPr>
            <p:ph type="title"/>
          </p:nvPr>
        </p:nvSpPr>
        <p:spPr/>
        <p:txBody>
          <a:bodyPr/>
          <a:lstStyle/>
          <a:p>
            <a:r>
              <a:rPr lang="en-US" dirty="0" smtClean="0"/>
              <a:t>Path Attributes</a:t>
            </a:r>
          </a:p>
        </p:txBody>
      </p:sp>
      <p:sp>
        <p:nvSpPr>
          <p:cNvPr id="1597443" name="Rectangle 3"/>
          <p:cNvSpPr>
            <a:spLocks noGrp="1" noChangeArrowheads="1"/>
          </p:cNvSpPr>
          <p:nvPr>
            <p:ph idx="10"/>
          </p:nvPr>
        </p:nvSpPr>
        <p:spPr/>
        <p:txBody>
          <a:bodyPr/>
          <a:lstStyle/>
          <a:p>
            <a:pPr>
              <a:lnSpc>
                <a:spcPct val="85000"/>
              </a:lnSpc>
              <a:defRPr/>
            </a:pPr>
            <a:r>
              <a:rPr lang="en-US" dirty="0" smtClean="0"/>
              <a:t>There are four different attribute types.</a:t>
            </a:r>
          </a:p>
          <a:p>
            <a:pPr lvl="1">
              <a:lnSpc>
                <a:spcPct val="85000"/>
              </a:lnSpc>
              <a:defRPr/>
            </a:pPr>
            <a:r>
              <a:rPr lang="en-US" dirty="0" smtClean="0"/>
              <a:t>Not all vendors recognize the same BGP attributes. </a:t>
            </a:r>
          </a:p>
        </p:txBody>
      </p:sp>
      <p:pic>
        <p:nvPicPr>
          <p:cNvPr id="75779" name="Picture 3"/>
          <p:cNvPicPr>
            <a:picLocks noGrp="1" noChangeAspect="1" noChangeArrowheads="1"/>
          </p:cNvPicPr>
          <p:nvPr>
            <p:ph sz="quarter" idx="11"/>
          </p:nvPr>
        </p:nvPicPr>
        <p:blipFill>
          <a:blip r:embed="rId2"/>
          <a:stretch>
            <a:fillRect/>
          </a:stretch>
        </p:blipFill>
        <p:spPr bwMode="auto">
          <a:xfrm>
            <a:off x="1002583" y="3433237"/>
            <a:ext cx="7073747" cy="2921000"/>
          </a:xfrm>
          <a:prstGeom prst="rect">
            <a:avLst/>
          </a:prstGeom>
          <a:noFill/>
          <a:ln w="9525">
            <a:noFill/>
            <a:miter lim="800000"/>
            <a:headEnd/>
            <a:tailEnd/>
          </a:ln>
        </p:spPr>
      </p:pic>
      <p:sp>
        <p:nvSpPr>
          <p:cNvPr id="14" name="Rectangle 13"/>
          <p:cNvSpPr/>
          <p:nvPr/>
        </p:nvSpPr>
        <p:spPr bwMode="auto">
          <a:xfrm>
            <a:off x="4390572" y="4368801"/>
            <a:ext cx="2735943" cy="87087"/>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97442" name="Rectangle 2"/>
          <p:cNvSpPr>
            <a:spLocks noGrp="1" noChangeArrowheads="1"/>
          </p:cNvSpPr>
          <p:nvPr>
            <p:ph type="title"/>
          </p:nvPr>
        </p:nvSpPr>
        <p:spPr/>
        <p:txBody>
          <a:bodyPr/>
          <a:lstStyle/>
          <a:p>
            <a:r>
              <a:rPr lang="en-US" dirty="0" smtClean="0"/>
              <a:t>Well-Known Mandatory</a:t>
            </a:r>
          </a:p>
        </p:txBody>
      </p:sp>
      <p:sp>
        <p:nvSpPr>
          <p:cNvPr id="1597443" name="Rectangle 3"/>
          <p:cNvSpPr>
            <a:spLocks noGrp="1" noChangeArrowheads="1"/>
          </p:cNvSpPr>
          <p:nvPr>
            <p:ph idx="10"/>
          </p:nvPr>
        </p:nvSpPr>
        <p:spPr/>
        <p:txBody>
          <a:bodyPr/>
          <a:lstStyle/>
          <a:p>
            <a:r>
              <a:rPr lang="en-US" dirty="0" smtClean="0"/>
              <a:t>Attribute is recognized by all implementations of BGP and must appear in a BGP update message.</a:t>
            </a:r>
          </a:p>
          <a:p>
            <a:pPr lvl="1"/>
            <a:r>
              <a:rPr lang="en-US" dirty="0" smtClean="0"/>
              <a:t>If missing, a notification error will be generated.</a:t>
            </a:r>
          </a:p>
          <a:p>
            <a:r>
              <a:rPr lang="en-US" dirty="0" smtClean="0"/>
              <a:t>Well-known mandatory attributes ensures that all BGP implementations agree on a standard set of attributes. </a:t>
            </a:r>
          </a:p>
        </p:txBody>
      </p:sp>
      <p:pic>
        <p:nvPicPr>
          <p:cNvPr id="75779" name="Picture 3"/>
          <p:cNvPicPr>
            <a:picLocks noGrp="1" noChangeAspect="1" noChangeArrowheads="1"/>
          </p:cNvPicPr>
          <p:nvPr>
            <p:ph sz="quarter" idx="11"/>
          </p:nvPr>
        </p:nvPicPr>
        <p:blipFill>
          <a:blip r:embed="rId2"/>
          <a:stretch>
            <a:fillRect/>
          </a:stretch>
        </p:blipFill>
        <p:spPr bwMode="auto">
          <a:xfrm>
            <a:off x="1019516" y="3433237"/>
            <a:ext cx="7073747" cy="2921000"/>
          </a:xfrm>
          <a:prstGeom prst="rect">
            <a:avLst/>
          </a:prstGeom>
          <a:noFill/>
          <a:ln w="9525">
            <a:noFill/>
            <a:miter lim="800000"/>
            <a:headEnd/>
            <a:tailEnd/>
          </a:ln>
        </p:spPr>
      </p:pic>
      <p:sp>
        <p:nvSpPr>
          <p:cNvPr id="9" name="Rectangle 8"/>
          <p:cNvSpPr/>
          <p:nvPr/>
        </p:nvSpPr>
        <p:spPr bwMode="auto">
          <a:xfrm>
            <a:off x="2687563" y="4284137"/>
            <a:ext cx="5312227" cy="1015999"/>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2832706" y="5300135"/>
            <a:ext cx="5471884" cy="1001487"/>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4" name="Rectangle 13"/>
          <p:cNvSpPr/>
          <p:nvPr/>
        </p:nvSpPr>
        <p:spPr bwMode="auto">
          <a:xfrm>
            <a:off x="4407505" y="4182538"/>
            <a:ext cx="2735943" cy="87087"/>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4834" name="Rectangle 2"/>
          <p:cNvSpPr>
            <a:spLocks noGrp="1" noChangeArrowheads="1"/>
          </p:cNvSpPr>
          <p:nvPr>
            <p:ph type="title"/>
          </p:nvPr>
        </p:nvSpPr>
        <p:spPr/>
        <p:txBody>
          <a:bodyPr/>
          <a:lstStyle/>
          <a:p>
            <a:r>
              <a:rPr lang="en-US" smtClean="0"/>
              <a:t>Well-Known Mandatory: AS_PATH</a:t>
            </a:r>
            <a:endParaRPr lang="en-US" dirty="0" smtClean="0"/>
          </a:p>
        </p:txBody>
      </p:sp>
      <p:sp>
        <p:nvSpPr>
          <p:cNvPr id="1144835" name="Rectangle 3"/>
          <p:cNvSpPr>
            <a:spLocks noGrp="1" noChangeArrowheads="1"/>
          </p:cNvSpPr>
          <p:nvPr>
            <p:ph idx="1"/>
          </p:nvPr>
        </p:nvSpPr>
        <p:spPr/>
        <p:txBody>
          <a:bodyPr/>
          <a:lstStyle/>
          <a:p>
            <a:r>
              <a:rPr lang="en-US" smtClean="0"/>
              <a:t>The AS_PATH attribute contains a list of AS numbers to reach a route.</a:t>
            </a:r>
          </a:p>
          <a:p>
            <a:r>
              <a:rPr lang="en-US" smtClean="0"/>
              <a:t>Whenever a route update passes through an AS, the AS number is added to the beginning of the AS_PATH attribute before it is advertised to the next EBGP neighbor.</a:t>
            </a:r>
            <a:endParaRPr lang="en-US" dirty="0" smtClean="0"/>
          </a:p>
        </p:txBody>
      </p:sp>
      <p:pic>
        <p:nvPicPr>
          <p:cNvPr id="206851" name="Picture 3"/>
          <p:cNvPicPr>
            <a:picLocks noGrp="1" noChangeAspect="1" noChangeArrowheads="1"/>
          </p:cNvPicPr>
          <p:nvPr>
            <p:ph idx="10"/>
          </p:nvPr>
        </p:nvPicPr>
        <p:blipFill>
          <a:blip r:embed="rId2"/>
          <a:stretch>
            <a:fillRect/>
          </a:stretch>
        </p:blipFill>
        <p:spPr>
          <a:xfrm>
            <a:off x="4702175" y="2230739"/>
            <a:ext cx="4067175" cy="3095021"/>
          </a:xfrm>
        </p:spPr>
      </p:pic>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2345" name="Rectangle 9"/>
          <p:cNvSpPr>
            <a:spLocks noGrp="1" noChangeArrowheads="1"/>
          </p:cNvSpPr>
          <p:nvPr>
            <p:ph type="title"/>
          </p:nvPr>
        </p:nvSpPr>
        <p:spPr/>
        <p:txBody>
          <a:bodyPr/>
          <a:lstStyle/>
          <a:p>
            <a:r>
              <a:rPr lang="en-US" dirty="0" smtClean="0"/>
              <a:t>Well-Known Mandatory: AS_PATH</a:t>
            </a:r>
          </a:p>
        </p:txBody>
      </p:sp>
      <p:sp>
        <p:nvSpPr>
          <p:cNvPr id="11" name="Content Placeholder 10"/>
          <p:cNvSpPr>
            <a:spLocks noGrp="1"/>
          </p:cNvSpPr>
          <p:nvPr>
            <p:ph idx="1"/>
          </p:nvPr>
        </p:nvSpPr>
        <p:spPr/>
        <p:txBody>
          <a:bodyPr/>
          <a:lstStyle/>
          <a:p>
            <a:r>
              <a:rPr lang="en-US" smtClean="0">
                <a:cs typeface="Arial" pitchFamily="34" charset="0"/>
              </a:rPr>
              <a:t>BGP always includes the AS_PATH attribute in its update.</a:t>
            </a:r>
          </a:p>
        </p:txBody>
      </p:sp>
      <p:grpSp>
        <p:nvGrpSpPr>
          <p:cNvPr id="12" name="Group 11"/>
          <p:cNvGrpSpPr/>
          <p:nvPr/>
        </p:nvGrpSpPr>
        <p:grpSpPr>
          <a:xfrm>
            <a:off x="572030" y="1549396"/>
            <a:ext cx="7997825" cy="4675188"/>
            <a:chOff x="588963" y="1346200"/>
            <a:chExt cx="7997825" cy="4675188"/>
          </a:xfrm>
        </p:grpSpPr>
        <p:pic>
          <p:nvPicPr>
            <p:cNvPr id="1422339" name="Picture 3"/>
            <p:cNvPicPr>
              <a:picLocks noChangeAspect="1" noChangeArrowheads="1"/>
            </p:cNvPicPr>
            <p:nvPr/>
          </p:nvPicPr>
          <p:blipFill>
            <a:blip r:embed="rId2"/>
            <a:srcRect t="9598"/>
            <a:stretch>
              <a:fillRect/>
            </a:stretch>
          </p:blipFill>
          <p:spPr bwMode="auto">
            <a:xfrm>
              <a:off x="609600" y="1346200"/>
              <a:ext cx="7940675" cy="4665663"/>
            </a:xfrm>
            <a:prstGeom prst="rect">
              <a:avLst/>
            </a:prstGeom>
            <a:noFill/>
            <a:ln w="9525">
              <a:noFill/>
              <a:miter lim="800000"/>
              <a:headEnd type="none" w="sm" len="sm"/>
              <a:tailEnd type="none" w="sm" len="sm"/>
            </a:ln>
          </p:spPr>
        </p:pic>
        <p:pic>
          <p:nvPicPr>
            <p:cNvPr id="1422340" name="Picture 4"/>
            <p:cNvPicPr>
              <a:picLocks noChangeAspect="1" noChangeArrowheads="1"/>
            </p:cNvPicPr>
            <p:nvPr/>
          </p:nvPicPr>
          <p:blipFill>
            <a:blip r:embed="rId3"/>
            <a:srcRect t="9579"/>
            <a:stretch>
              <a:fillRect/>
            </a:stretch>
          </p:blipFill>
          <p:spPr bwMode="auto">
            <a:xfrm>
              <a:off x="588963" y="1346200"/>
              <a:ext cx="7970837" cy="4675188"/>
            </a:xfrm>
            <a:prstGeom prst="rect">
              <a:avLst/>
            </a:prstGeom>
            <a:noFill/>
            <a:ln w="9525">
              <a:noFill/>
              <a:miter lim="800000"/>
              <a:headEnd type="none" w="sm" len="sm"/>
              <a:tailEnd type="none" w="sm" len="sm"/>
            </a:ln>
          </p:spPr>
        </p:pic>
        <p:pic>
          <p:nvPicPr>
            <p:cNvPr id="1422341" name="Picture 5"/>
            <p:cNvPicPr>
              <a:picLocks noChangeAspect="1" noChangeArrowheads="1"/>
            </p:cNvPicPr>
            <p:nvPr/>
          </p:nvPicPr>
          <p:blipFill>
            <a:blip r:embed="rId4"/>
            <a:srcRect t="10435"/>
            <a:stretch>
              <a:fillRect/>
            </a:stretch>
          </p:blipFill>
          <p:spPr bwMode="auto">
            <a:xfrm>
              <a:off x="596900" y="1422400"/>
              <a:ext cx="7989888" cy="4578350"/>
            </a:xfrm>
            <a:prstGeom prst="rect">
              <a:avLst/>
            </a:prstGeom>
            <a:noFill/>
            <a:ln w="9525">
              <a:noFill/>
              <a:miter lim="800000"/>
              <a:headEnd type="none" w="sm" len="sm"/>
              <a:tailEnd type="none" w="sm" len="sm"/>
            </a:ln>
          </p:spPr>
        </p:pic>
        <p:pic>
          <p:nvPicPr>
            <p:cNvPr id="1422342" name="Picture 6"/>
            <p:cNvPicPr>
              <a:picLocks noChangeAspect="1" noChangeArrowheads="1"/>
            </p:cNvPicPr>
            <p:nvPr/>
          </p:nvPicPr>
          <p:blipFill>
            <a:blip r:embed="rId5"/>
            <a:srcRect t="10663"/>
            <a:stretch>
              <a:fillRect/>
            </a:stretch>
          </p:blipFill>
          <p:spPr bwMode="auto">
            <a:xfrm>
              <a:off x="598488" y="1422400"/>
              <a:ext cx="7961312" cy="4575175"/>
            </a:xfrm>
            <a:prstGeom prst="rect">
              <a:avLst/>
            </a:prstGeom>
            <a:noFill/>
            <a:ln w="9525">
              <a:noFill/>
              <a:miter lim="800000"/>
              <a:headEnd type="none" w="sm" len="sm"/>
              <a:tailEnd type="none" w="sm" len="sm"/>
            </a:ln>
          </p:spPr>
        </p:pic>
        <p:pic>
          <p:nvPicPr>
            <p:cNvPr id="1422343" name="Picture 7"/>
            <p:cNvPicPr>
              <a:picLocks noChangeAspect="1" noChangeArrowheads="1"/>
            </p:cNvPicPr>
            <p:nvPr/>
          </p:nvPicPr>
          <p:blipFill>
            <a:blip r:embed="rId6"/>
            <a:srcRect t="11053"/>
            <a:stretch>
              <a:fillRect/>
            </a:stretch>
          </p:blipFill>
          <p:spPr bwMode="auto">
            <a:xfrm>
              <a:off x="628650" y="1422400"/>
              <a:ext cx="7931150" cy="4598988"/>
            </a:xfrm>
            <a:prstGeom prst="rect">
              <a:avLst/>
            </a:prstGeom>
            <a:noFill/>
            <a:ln w="9525">
              <a:noFill/>
              <a:miter lim="800000"/>
              <a:headEnd type="none" w="sm" len="sm"/>
              <a:tailEnd type="none" w="sm" len="sm"/>
            </a:ln>
          </p:spPr>
        </p:pic>
        <p:pic>
          <p:nvPicPr>
            <p:cNvPr id="1422344" name="Picture 8"/>
            <p:cNvPicPr>
              <a:picLocks noChangeAspect="1" noChangeArrowheads="1"/>
            </p:cNvPicPr>
            <p:nvPr/>
          </p:nvPicPr>
          <p:blipFill>
            <a:blip r:embed="rId7"/>
            <a:srcRect t="11299"/>
            <a:stretch>
              <a:fillRect/>
            </a:stretch>
          </p:blipFill>
          <p:spPr bwMode="auto">
            <a:xfrm>
              <a:off x="596900" y="1422400"/>
              <a:ext cx="7961313" cy="4586288"/>
            </a:xfrm>
            <a:prstGeom prst="rect">
              <a:avLst/>
            </a:prstGeom>
            <a:noFill/>
            <a:ln w="9525">
              <a:noFill/>
              <a:miter lim="800000"/>
              <a:headEnd type="none" w="sm" len="sm"/>
              <a:tailEnd type="none" w="sm" len="sm"/>
            </a:ln>
          </p:spPr>
        </p:pic>
        <p:sp>
          <p:nvSpPr>
            <p:cNvPr id="1422347" name="Rectangle 11"/>
            <p:cNvSpPr>
              <a:spLocks noChangeArrowheads="1"/>
            </p:cNvSpPr>
            <p:nvPr/>
          </p:nvSpPr>
          <p:spPr bwMode="auto">
            <a:xfrm>
              <a:off x="5727700" y="1689100"/>
              <a:ext cx="533400" cy="381000"/>
            </a:xfrm>
            <a:prstGeom prst="rect">
              <a:avLst/>
            </a:prstGeom>
            <a:noFill/>
            <a:ln w="57150">
              <a:solidFill>
                <a:schemeClr val="accent2"/>
              </a:solidFill>
              <a:miter lim="800000"/>
              <a:headEnd type="none" w="sm" len="sm"/>
              <a:tailEnd type="none" w="sm" len="sm"/>
            </a:ln>
          </p:spPr>
          <p:txBody>
            <a:bodyPr wrap="none" lIns="82124" tIns="41061" rIns="82124" bIns="41061" anchor="ctr">
              <a:spAutoFit/>
            </a:bodyPr>
            <a:lstStyle/>
            <a:p>
              <a:endParaRPr lang="en-US" dirty="0"/>
            </a:p>
          </p:txBody>
        </p:sp>
      </p:grpSp>
      <p:pic>
        <p:nvPicPr>
          <p:cNvPr id="1026" name="Picture 2"/>
          <p:cNvPicPr>
            <a:picLocks noChangeAspect="1" noChangeArrowheads="1"/>
          </p:cNvPicPr>
          <p:nvPr/>
        </p:nvPicPr>
        <p:blipFill>
          <a:blip r:embed="rId8"/>
          <a:srcRect/>
          <a:stretch>
            <a:fillRect/>
          </a:stretch>
        </p:blipFill>
        <p:spPr bwMode="auto">
          <a:xfrm>
            <a:off x="561975" y="1636994"/>
            <a:ext cx="8018463" cy="4686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Regional Internet Registries (RIRs)</a:t>
            </a:r>
            <a:endParaRPr lang="en-US" dirty="0"/>
          </a:p>
        </p:txBody>
      </p:sp>
      <p:graphicFrame>
        <p:nvGraphicFramePr>
          <p:cNvPr id="8" name="Table Placeholder 7"/>
          <p:cNvGraphicFramePr>
            <a:graphicFrameLocks noGrp="1"/>
          </p:cNvGraphicFramePr>
          <p:nvPr>
            <p:ph type="tbl" idx="1"/>
          </p:nvPr>
        </p:nvGraphicFramePr>
        <p:xfrm>
          <a:off x="279400" y="1028699"/>
          <a:ext cx="8521701" cy="5311451"/>
        </p:xfrm>
        <a:graphic>
          <a:graphicData uri="http://schemas.openxmlformats.org/drawingml/2006/table">
            <a:tbl>
              <a:tblPr firstRow="1" bandRow="1">
                <a:tableStyleId>{5C22544A-7EE6-4342-B048-85BDC9FD1C3A}</a:tableStyleId>
              </a:tblPr>
              <a:tblGrid>
                <a:gridCol w="2840567"/>
                <a:gridCol w="2840567"/>
                <a:gridCol w="2840567"/>
              </a:tblGrid>
              <a:tr h="584040">
                <a:tc>
                  <a:txBody>
                    <a:bodyPr/>
                    <a:lstStyle/>
                    <a:p>
                      <a:pPr marL="0" marR="0" algn="ctr">
                        <a:lnSpc>
                          <a:spcPct val="100000"/>
                        </a:lnSpc>
                        <a:spcBef>
                          <a:spcPts val="0"/>
                        </a:spcBef>
                        <a:spcAft>
                          <a:spcPts val="600"/>
                        </a:spcAft>
                      </a:pPr>
                      <a:r>
                        <a:rPr lang="en-US" sz="1800" b="1" dirty="0" smtClean="0"/>
                        <a:t>RIR Name</a:t>
                      </a:r>
                      <a:endParaRPr lang="en-US" sz="1800" b="1" dirty="0">
                        <a:solidFill>
                          <a:srgbClr val="000000"/>
                        </a:solidFill>
                        <a:latin typeface="Arial"/>
                        <a:ea typeface="SimSun"/>
                      </a:endParaRPr>
                    </a:p>
                  </a:txBody>
                  <a:tcPr marL="68580" marR="68580" marT="0" marB="0" anchor="ctr"/>
                </a:tc>
                <a:tc>
                  <a:txBody>
                    <a:bodyPr/>
                    <a:lstStyle/>
                    <a:p>
                      <a:pPr marL="0" marR="0" algn="l">
                        <a:lnSpc>
                          <a:spcPct val="100000"/>
                        </a:lnSpc>
                        <a:spcBef>
                          <a:spcPts val="0"/>
                        </a:spcBef>
                        <a:spcAft>
                          <a:spcPts val="600"/>
                        </a:spcAft>
                      </a:pPr>
                      <a:r>
                        <a:rPr lang="en-US" sz="1800" b="1" kern="1200" dirty="0" smtClean="0">
                          <a:solidFill>
                            <a:schemeClr val="lt1"/>
                          </a:solidFill>
                          <a:latin typeface="+mn-lt"/>
                          <a:ea typeface="+mn-ea"/>
                          <a:cs typeface="+mn-cs"/>
                        </a:rPr>
                        <a:t>Geographic Coverage</a:t>
                      </a:r>
                      <a:endParaRPr lang="en-US" sz="1800" b="1" kern="1200" dirty="0">
                        <a:solidFill>
                          <a:schemeClr val="lt1"/>
                        </a:solidFill>
                        <a:latin typeface="+mn-lt"/>
                        <a:ea typeface="+mn-ea"/>
                        <a:cs typeface="+mn-cs"/>
                      </a:endParaRPr>
                    </a:p>
                  </a:txBody>
                  <a:tcPr marL="68580" marR="68580" marT="0" marB="0" anchor="ctr"/>
                </a:tc>
                <a:tc>
                  <a:txBody>
                    <a:bodyPr/>
                    <a:lstStyle/>
                    <a:p>
                      <a:pPr marL="0" marR="0" algn="ctr">
                        <a:lnSpc>
                          <a:spcPct val="100000"/>
                        </a:lnSpc>
                        <a:spcBef>
                          <a:spcPts val="0"/>
                        </a:spcBef>
                        <a:spcAft>
                          <a:spcPts val="600"/>
                        </a:spcAft>
                      </a:pPr>
                      <a:r>
                        <a:rPr lang="en-US" sz="1800" b="1" kern="1200" dirty="0" smtClean="0">
                          <a:solidFill>
                            <a:schemeClr val="lt1"/>
                          </a:solidFill>
                          <a:latin typeface="+mn-lt"/>
                          <a:ea typeface="+mn-ea"/>
                          <a:cs typeface="+mn-cs"/>
                        </a:rPr>
                        <a:t>Link</a:t>
                      </a:r>
                      <a:endParaRPr lang="en-US" sz="1800" b="1" kern="1200" dirty="0">
                        <a:solidFill>
                          <a:schemeClr val="lt1"/>
                        </a:solidFill>
                        <a:latin typeface="+mn-lt"/>
                        <a:ea typeface="+mn-ea"/>
                        <a:cs typeface="+mn-cs"/>
                      </a:endParaRPr>
                    </a:p>
                  </a:txBody>
                  <a:tcPr marL="68580" marR="68580" marT="0" marB="0" anchor="ctr"/>
                </a:tc>
              </a:tr>
              <a:tr h="584040">
                <a:tc>
                  <a:txBody>
                    <a:bodyPr/>
                    <a:lstStyle/>
                    <a:p>
                      <a:pPr marL="0" marR="0" algn="ctr" defTabSz="914400" rtl="0" eaLnBrk="1" latinLnBrk="0" hangingPunct="1">
                        <a:lnSpc>
                          <a:spcPct val="100000"/>
                        </a:lnSpc>
                        <a:spcBef>
                          <a:spcPts val="0"/>
                        </a:spcBef>
                        <a:spcAft>
                          <a:spcPts val="600"/>
                        </a:spcAft>
                      </a:pPr>
                      <a:r>
                        <a:rPr lang="en-US" sz="1600" b="1" kern="1200" dirty="0" smtClean="0">
                          <a:solidFill>
                            <a:schemeClr val="tx1"/>
                          </a:solidFill>
                          <a:effectLst/>
                          <a:latin typeface="+mn-lt"/>
                          <a:ea typeface="+mn-ea"/>
                          <a:cs typeface="+mn-cs"/>
                        </a:rPr>
                        <a:t>AfriNIC</a:t>
                      </a:r>
                    </a:p>
                  </a:txBody>
                  <a:tcPr marL="76200" marR="76200" marT="76200" marB="50800" anchor="ctr"/>
                </a:tc>
                <a:tc>
                  <a:txBody>
                    <a:bodyPr/>
                    <a:lstStyle/>
                    <a:p>
                      <a:pPr lvl="0">
                        <a:lnSpc>
                          <a:spcPct val="100000"/>
                        </a:lnSpc>
                        <a:spcAft>
                          <a:spcPts val="600"/>
                        </a:spcAft>
                        <a:defRPr/>
                      </a:pPr>
                      <a:r>
                        <a:rPr lang="en-US" sz="1600" kern="1200" dirty="0" smtClean="0">
                          <a:solidFill>
                            <a:schemeClr val="dk1"/>
                          </a:solidFill>
                          <a:latin typeface="+mn-lt"/>
                          <a:ea typeface="+mn-ea"/>
                          <a:cs typeface="+mn-cs"/>
                        </a:rPr>
                        <a:t>Continent of Africa </a:t>
                      </a:r>
                    </a:p>
                  </a:txBody>
                  <a:tcPr marL="76200" marR="76200" marT="76200" marB="50800" anchor="ctr"/>
                </a:tc>
                <a:tc>
                  <a:txBody>
                    <a:bodyPr/>
                    <a:lstStyle/>
                    <a:p>
                      <a:pPr marL="0" marR="0" lvl="1" indent="0" algn="ctr" defTabSz="914400" rtl="0" eaLnBrk="1" fontAlgn="auto" latinLnBrk="0" hangingPunct="1">
                        <a:lnSpc>
                          <a:spcPct val="100000"/>
                        </a:lnSpc>
                        <a:spcBef>
                          <a:spcPts val="0"/>
                        </a:spcBef>
                        <a:spcAft>
                          <a:spcPts val="600"/>
                        </a:spcAft>
                        <a:buClrTx/>
                        <a:buSzTx/>
                        <a:buFontTx/>
                        <a:buNone/>
                        <a:tabLst/>
                        <a:defRPr/>
                      </a:pPr>
                      <a:r>
                        <a:rPr lang="en-US" sz="1600" dirty="0" smtClean="0">
                          <a:solidFill>
                            <a:srgbClr val="002060"/>
                          </a:solidFill>
                        </a:rPr>
                        <a:t>www.afrinic.net</a:t>
                      </a:r>
                    </a:p>
                  </a:txBody>
                  <a:tcPr marL="76200" marR="76200" marT="76200" marB="50800" anchor="ctr"/>
                </a:tc>
              </a:tr>
              <a:tr h="1095276">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sz="1600" b="1" kern="1200" dirty="0" smtClean="0">
                          <a:solidFill>
                            <a:schemeClr val="tx1"/>
                          </a:solidFill>
                          <a:effectLst/>
                          <a:latin typeface="+mn-lt"/>
                          <a:ea typeface="+mn-ea"/>
                          <a:cs typeface="+mn-cs"/>
                        </a:rPr>
                        <a:t>APNIC</a:t>
                      </a:r>
                    </a:p>
                    <a:p>
                      <a:pPr marL="0" marR="0" lvl="0" indent="0" algn="ctr" defTabSz="914400" rtl="0" eaLnBrk="1" fontAlgn="auto" latinLnBrk="0" hangingPunct="1">
                        <a:lnSpc>
                          <a:spcPct val="100000"/>
                        </a:lnSpc>
                        <a:spcBef>
                          <a:spcPts val="0"/>
                        </a:spcBef>
                        <a:spcAft>
                          <a:spcPts val="600"/>
                        </a:spcAft>
                        <a:buClrTx/>
                        <a:buSzTx/>
                        <a:buFontTx/>
                        <a:buNone/>
                        <a:tabLst/>
                        <a:defRPr/>
                      </a:pPr>
                      <a:r>
                        <a:rPr lang="en-US" sz="1600" kern="1200" dirty="0" smtClean="0">
                          <a:solidFill>
                            <a:schemeClr val="dk1"/>
                          </a:solidFill>
                          <a:latin typeface="+mn-lt"/>
                          <a:ea typeface="+mn-ea"/>
                          <a:cs typeface="+mn-cs"/>
                        </a:rPr>
                        <a:t>(Asia Pacific Network Information Centre)</a:t>
                      </a:r>
                    </a:p>
                  </a:txBody>
                  <a:tcPr marL="76200" marR="76200" marT="76200" marB="50800" anchor="ctr"/>
                </a:tc>
                <a:tc>
                  <a:txBody>
                    <a:bodyPr/>
                    <a:lstStyle/>
                    <a:p>
                      <a:pPr marL="0" lvl="0" algn="l" defTabSz="914400" rtl="0" eaLnBrk="1" latinLnBrk="0" hangingPunct="1">
                        <a:lnSpc>
                          <a:spcPct val="100000"/>
                        </a:lnSpc>
                        <a:spcAft>
                          <a:spcPts val="600"/>
                        </a:spcAft>
                        <a:defRPr/>
                      </a:pPr>
                      <a:r>
                        <a:rPr lang="en-US" sz="1600" kern="1200" dirty="0" smtClean="0">
                          <a:solidFill>
                            <a:schemeClr val="dk1"/>
                          </a:solidFill>
                          <a:latin typeface="+mn-lt"/>
                          <a:ea typeface="+mn-ea"/>
                          <a:cs typeface="+mn-cs"/>
                        </a:rPr>
                        <a:t>Asia Pacific region</a:t>
                      </a:r>
                    </a:p>
                  </a:txBody>
                  <a:tcPr marL="76200" marR="76200" marT="76200" marB="50800" anchor="ctr"/>
                </a:tc>
                <a:tc>
                  <a:txBody>
                    <a:bodyPr/>
                    <a:lstStyle/>
                    <a:p>
                      <a:pPr marL="0" marR="0" lvl="1" indent="0" algn="ctr" defTabSz="914400" rtl="0" eaLnBrk="1" fontAlgn="auto" latinLnBrk="0" hangingPunct="1">
                        <a:lnSpc>
                          <a:spcPct val="100000"/>
                        </a:lnSpc>
                        <a:spcBef>
                          <a:spcPts val="0"/>
                        </a:spcBef>
                        <a:spcAft>
                          <a:spcPts val="600"/>
                        </a:spcAft>
                        <a:buClrTx/>
                        <a:buSzTx/>
                        <a:buFontTx/>
                        <a:buNone/>
                        <a:tabLst/>
                        <a:defRPr/>
                      </a:pPr>
                      <a:r>
                        <a:rPr lang="en-US" sz="1600" smtClean="0">
                          <a:solidFill>
                            <a:srgbClr val="002060"/>
                          </a:solidFill>
                        </a:rPr>
                        <a:t>www.apnic.net</a:t>
                      </a:r>
                      <a:endParaRPr lang="en-US" sz="1600" dirty="0" smtClean="0">
                        <a:solidFill>
                          <a:srgbClr val="002060"/>
                        </a:solidFill>
                      </a:endParaRPr>
                    </a:p>
                  </a:txBody>
                  <a:tcPr marL="76200" marR="76200" marT="76200" marB="50800" anchor="ctr"/>
                </a:tc>
              </a:tr>
              <a:tr h="1095276">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sz="1600" b="1" kern="1200" dirty="0" smtClean="0">
                          <a:solidFill>
                            <a:schemeClr val="tx1"/>
                          </a:solidFill>
                          <a:effectLst/>
                          <a:latin typeface="+mn-lt"/>
                          <a:ea typeface="+mn-ea"/>
                          <a:cs typeface="+mn-cs"/>
                        </a:rPr>
                        <a:t>ARIN</a:t>
                      </a:r>
                    </a:p>
                    <a:p>
                      <a:pPr marL="0" marR="0" lvl="0" indent="0" algn="ctr" defTabSz="914400" rtl="0" eaLnBrk="1" fontAlgn="auto" latinLnBrk="0" hangingPunct="1">
                        <a:lnSpc>
                          <a:spcPct val="100000"/>
                        </a:lnSpc>
                        <a:spcBef>
                          <a:spcPts val="0"/>
                        </a:spcBef>
                        <a:spcAft>
                          <a:spcPts val="600"/>
                        </a:spcAft>
                        <a:buClrTx/>
                        <a:buSzTx/>
                        <a:buFontTx/>
                        <a:buNone/>
                        <a:tabLst/>
                        <a:defRPr/>
                      </a:pPr>
                      <a:r>
                        <a:rPr lang="en-US" sz="1600" kern="1200" dirty="0" smtClean="0">
                          <a:solidFill>
                            <a:schemeClr val="dk1"/>
                          </a:solidFill>
                          <a:latin typeface="+mn-lt"/>
                          <a:ea typeface="+mn-ea"/>
                          <a:cs typeface="+mn-cs"/>
                        </a:rPr>
                        <a:t>(American Registry for Internet Numbers)</a:t>
                      </a:r>
                    </a:p>
                  </a:txBody>
                  <a:tcPr marL="76200" marR="76200" marT="76200" marB="50800"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600" kern="1200" dirty="0" smtClean="0">
                          <a:solidFill>
                            <a:schemeClr val="dk1"/>
                          </a:solidFill>
                          <a:latin typeface="+mn-lt"/>
                          <a:ea typeface="+mn-ea"/>
                          <a:cs typeface="+mn-cs"/>
                        </a:rPr>
                        <a:t>Canada, the United States, and several islands in the Caribbean Sea and North Atlantic Ocean</a:t>
                      </a:r>
                    </a:p>
                  </a:txBody>
                  <a:tcPr marL="76200" marR="76200" marT="76200" marB="50800" anchor="ctr"/>
                </a:tc>
                <a:tc>
                  <a:txBody>
                    <a:bodyPr/>
                    <a:lstStyle/>
                    <a:p>
                      <a:pPr marL="0" marR="0" lvl="1" indent="0" algn="ctr" defTabSz="914400" rtl="0" eaLnBrk="1" fontAlgn="auto" latinLnBrk="0" hangingPunct="1">
                        <a:lnSpc>
                          <a:spcPct val="100000"/>
                        </a:lnSpc>
                        <a:spcBef>
                          <a:spcPts val="0"/>
                        </a:spcBef>
                        <a:spcAft>
                          <a:spcPts val="600"/>
                        </a:spcAft>
                        <a:buClrTx/>
                        <a:buSzTx/>
                        <a:buFontTx/>
                        <a:buNone/>
                        <a:tabLst/>
                        <a:defRPr/>
                      </a:pPr>
                      <a:r>
                        <a:rPr lang="en-US" sz="1600" dirty="0" smtClean="0">
                          <a:solidFill>
                            <a:srgbClr val="002060"/>
                          </a:solidFill>
                        </a:rPr>
                        <a:t>www.arin.net </a:t>
                      </a:r>
                    </a:p>
                  </a:txBody>
                  <a:tcPr marL="76200" marR="76200" marT="76200" marB="50800" anchor="ctr"/>
                </a:tc>
              </a:tr>
              <a:tr h="1095276">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sz="1600" b="1" kern="1200" dirty="0" smtClean="0">
                          <a:solidFill>
                            <a:schemeClr val="tx1"/>
                          </a:solidFill>
                          <a:effectLst/>
                          <a:latin typeface="+mn-lt"/>
                          <a:ea typeface="+mn-ea"/>
                          <a:cs typeface="+mn-cs"/>
                        </a:rPr>
                        <a:t>LACNIC</a:t>
                      </a:r>
                      <a:r>
                        <a:rPr lang="en-US" sz="1600" kern="1200" dirty="0" smtClean="0">
                          <a:solidFill>
                            <a:schemeClr val="tx1"/>
                          </a:solidFill>
                          <a:effectLst/>
                          <a:latin typeface="+mn-lt"/>
                          <a:ea typeface="+mn-ea"/>
                          <a:cs typeface="+mn-cs"/>
                        </a:rPr>
                        <a:t> </a:t>
                      </a:r>
                    </a:p>
                    <a:p>
                      <a:pPr marL="0" marR="0" lvl="0" indent="0" algn="ctr" defTabSz="914400" rtl="0" eaLnBrk="1" fontAlgn="auto" latinLnBrk="0" hangingPunct="1">
                        <a:lnSpc>
                          <a:spcPct val="100000"/>
                        </a:lnSpc>
                        <a:spcBef>
                          <a:spcPts val="0"/>
                        </a:spcBef>
                        <a:spcAft>
                          <a:spcPts val="600"/>
                        </a:spcAft>
                        <a:buClrTx/>
                        <a:buSzTx/>
                        <a:buFontTx/>
                        <a:buNone/>
                        <a:tabLst/>
                        <a:defRPr/>
                      </a:pPr>
                      <a:r>
                        <a:rPr lang="en-US" sz="1600" kern="1200" dirty="0" smtClean="0">
                          <a:solidFill>
                            <a:schemeClr val="dk1"/>
                          </a:solidFill>
                          <a:latin typeface="+mn-lt"/>
                          <a:ea typeface="+mn-ea"/>
                          <a:cs typeface="+mn-cs"/>
                        </a:rPr>
                        <a:t>(Latin America and Caribbean Internet Addresses Registry)</a:t>
                      </a:r>
                    </a:p>
                  </a:txBody>
                  <a:tcPr marL="76200" marR="76200" marT="76200" marB="50800" anchor="ctr"/>
                </a:tc>
                <a:tc>
                  <a:txBody>
                    <a:bodyPr/>
                    <a:lstStyle/>
                    <a:p>
                      <a:pPr marL="0" lvl="0" algn="l" defTabSz="914400" rtl="0" eaLnBrk="1" latinLnBrk="0" hangingPunct="1">
                        <a:lnSpc>
                          <a:spcPct val="100000"/>
                        </a:lnSpc>
                        <a:spcAft>
                          <a:spcPts val="600"/>
                        </a:spcAft>
                        <a:defRPr/>
                      </a:pPr>
                      <a:r>
                        <a:rPr lang="en-US" sz="1600" kern="1200" dirty="0" smtClean="0">
                          <a:solidFill>
                            <a:schemeClr val="dk1"/>
                          </a:solidFill>
                          <a:latin typeface="+mn-lt"/>
                          <a:ea typeface="+mn-ea"/>
                          <a:cs typeface="+mn-cs"/>
                        </a:rPr>
                        <a:t>Central and South America and portions of the Caribbean</a:t>
                      </a:r>
                    </a:p>
                  </a:txBody>
                  <a:tcPr marL="76200" marR="76200" marT="76200" marB="50800" anchor="ctr"/>
                </a:tc>
                <a:tc>
                  <a:txBody>
                    <a:bodyPr/>
                    <a:lstStyle/>
                    <a:p>
                      <a:pPr marL="0" marR="0" lvl="1" indent="0" algn="ctr" defTabSz="914400" rtl="0" eaLnBrk="1" fontAlgn="auto" latinLnBrk="0" hangingPunct="1">
                        <a:lnSpc>
                          <a:spcPct val="100000"/>
                        </a:lnSpc>
                        <a:spcBef>
                          <a:spcPts val="0"/>
                        </a:spcBef>
                        <a:spcAft>
                          <a:spcPts val="600"/>
                        </a:spcAft>
                        <a:buClrTx/>
                        <a:buSzTx/>
                        <a:buFontTx/>
                        <a:buNone/>
                        <a:tabLst/>
                        <a:defRPr/>
                      </a:pPr>
                      <a:r>
                        <a:rPr lang="en-US" sz="1600" dirty="0" smtClean="0">
                          <a:solidFill>
                            <a:srgbClr val="002060"/>
                          </a:solidFill>
                        </a:rPr>
                        <a:t>www.lacnic.net</a:t>
                      </a:r>
                      <a:endParaRPr lang="en-US" sz="1600" kern="1200" dirty="0" smtClean="0">
                        <a:solidFill>
                          <a:srgbClr val="002060"/>
                        </a:solidFill>
                        <a:latin typeface="+mn-lt"/>
                        <a:ea typeface="SimSun"/>
                        <a:cs typeface="Arial"/>
                      </a:endParaRPr>
                    </a:p>
                  </a:txBody>
                  <a:tcPr marL="76200" marR="76200" marT="76200" marB="50800" anchor="ctr"/>
                </a:tc>
              </a:tr>
              <a:tr h="850459">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sz="1600" b="1" kern="1200" dirty="0" smtClean="0">
                          <a:solidFill>
                            <a:schemeClr val="tx1"/>
                          </a:solidFill>
                          <a:effectLst/>
                          <a:latin typeface="+mn-lt"/>
                          <a:ea typeface="+mn-ea"/>
                          <a:cs typeface="+mn-cs"/>
                        </a:rPr>
                        <a:t>RIPE</a:t>
                      </a:r>
                    </a:p>
                    <a:p>
                      <a:pPr marL="0" marR="0" lvl="0" indent="0" algn="ctr" defTabSz="914400" rtl="0" eaLnBrk="1" fontAlgn="auto" latinLnBrk="0" hangingPunct="1">
                        <a:lnSpc>
                          <a:spcPct val="100000"/>
                        </a:lnSpc>
                        <a:spcBef>
                          <a:spcPts val="0"/>
                        </a:spcBef>
                        <a:spcAft>
                          <a:spcPts val="600"/>
                        </a:spcAft>
                        <a:buClrTx/>
                        <a:buSzTx/>
                        <a:buFontTx/>
                        <a:buNone/>
                        <a:tabLst/>
                        <a:defRPr/>
                      </a:pPr>
                      <a:r>
                        <a:rPr lang="en-US" sz="1600" kern="1200" dirty="0" smtClean="0">
                          <a:solidFill>
                            <a:schemeClr val="dk1"/>
                          </a:solidFill>
                          <a:latin typeface="+mn-lt"/>
                          <a:ea typeface="+mn-ea"/>
                          <a:cs typeface="+mn-cs"/>
                        </a:rPr>
                        <a:t>(Réseaux IP Européens)</a:t>
                      </a:r>
                    </a:p>
                  </a:txBody>
                  <a:tcPr marL="76200" marR="76200" marT="76200" marB="50800" anchor="ctr"/>
                </a:tc>
                <a:tc>
                  <a:txBody>
                    <a:bodyPr/>
                    <a:lstStyle/>
                    <a:p>
                      <a:pPr marL="0" lvl="0" algn="l" defTabSz="914400" rtl="0" eaLnBrk="1" latinLnBrk="0" hangingPunct="1">
                        <a:lnSpc>
                          <a:spcPct val="100000"/>
                        </a:lnSpc>
                        <a:spcAft>
                          <a:spcPts val="600"/>
                        </a:spcAft>
                        <a:defRPr/>
                      </a:pPr>
                      <a:r>
                        <a:rPr lang="en-US" sz="1600" kern="1200" dirty="0" smtClean="0">
                          <a:solidFill>
                            <a:schemeClr val="dk1"/>
                          </a:solidFill>
                          <a:latin typeface="+mn-lt"/>
                          <a:ea typeface="+mn-ea"/>
                          <a:cs typeface="+mn-cs"/>
                        </a:rPr>
                        <a:t>Europe, the Middle East, and Central Asia</a:t>
                      </a:r>
                    </a:p>
                  </a:txBody>
                  <a:tcPr marL="76200" marR="76200" marT="76200" marB="50800" anchor="ctr"/>
                </a:tc>
                <a:tc>
                  <a:txBody>
                    <a:bodyPr/>
                    <a:lstStyle/>
                    <a:p>
                      <a:pPr marL="0" marR="0" lvl="1" indent="0" algn="ctr" defTabSz="914400" rtl="0" eaLnBrk="1" fontAlgn="auto" latinLnBrk="0" hangingPunct="1">
                        <a:lnSpc>
                          <a:spcPct val="100000"/>
                        </a:lnSpc>
                        <a:spcBef>
                          <a:spcPts val="0"/>
                        </a:spcBef>
                        <a:spcAft>
                          <a:spcPts val="600"/>
                        </a:spcAft>
                        <a:buClrTx/>
                        <a:buSzTx/>
                        <a:buFontTx/>
                        <a:buNone/>
                        <a:tabLst/>
                        <a:defRPr/>
                      </a:pPr>
                      <a:r>
                        <a:rPr lang="en-US" sz="1600" dirty="0" smtClean="0">
                          <a:solidFill>
                            <a:srgbClr val="002060"/>
                          </a:solidFill>
                        </a:rPr>
                        <a:t>www.ripe.net</a:t>
                      </a:r>
                      <a:endParaRPr lang="en-US" sz="1600" kern="1200" dirty="0" smtClean="0">
                        <a:solidFill>
                          <a:srgbClr val="002060"/>
                        </a:solidFill>
                        <a:latin typeface="+mn-lt"/>
                        <a:ea typeface="SimSun"/>
                        <a:cs typeface="Arial"/>
                      </a:endParaRPr>
                    </a:p>
                  </a:txBody>
                  <a:tcPr marL="76200" marR="76200" marT="76200" marB="50800" anchor="ctr"/>
                </a:tc>
              </a:tr>
            </a:tbl>
          </a:graphicData>
        </a:graphic>
      </p:graphicFrame>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4834" name="Rectangle 2"/>
          <p:cNvSpPr>
            <a:spLocks noGrp="1" noChangeArrowheads="1"/>
          </p:cNvSpPr>
          <p:nvPr>
            <p:ph type="title"/>
          </p:nvPr>
        </p:nvSpPr>
        <p:spPr/>
        <p:txBody>
          <a:bodyPr/>
          <a:lstStyle/>
          <a:p>
            <a:r>
              <a:rPr lang="en-US" dirty="0" smtClean="0"/>
              <a:t>Well-Known Mandatory: NEXT_HOP</a:t>
            </a:r>
          </a:p>
        </p:txBody>
      </p:sp>
      <p:sp>
        <p:nvSpPr>
          <p:cNvPr id="1144835" name="Rectangle 3"/>
          <p:cNvSpPr>
            <a:spLocks noGrp="1" noChangeArrowheads="1"/>
          </p:cNvSpPr>
          <p:nvPr>
            <p:ph idx="1"/>
          </p:nvPr>
        </p:nvSpPr>
        <p:spPr/>
        <p:txBody>
          <a:bodyPr>
            <a:normAutofit/>
          </a:bodyPr>
          <a:lstStyle/>
          <a:p>
            <a:r>
              <a:rPr lang="en-US" dirty="0" smtClean="0"/>
              <a:t>The NEXT_HOP attribute indicates the IP address that is to be used to reach a destination.</a:t>
            </a:r>
          </a:p>
          <a:p>
            <a:r>
              <a:rPr lang="en-US" dirty="0" smtClean="0"/>
              <a:t>The IP address is the entry point of the next AS along the path to that destination network.</a:t>
            </a:r>
          </a:p>
          <a:p>
            <a:pPr lvl="1"/>
            <a:r>
              <a:rPr lang="en-US" dirty="0" smtClean="0"/>
              <a:t>Therefore, for EBGP, the next-hop address is the IP address of the neighbor that sent the update.</a:t>
            </a:r>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4834" name="Rectangle 2"/>
          <p:cNvSpPr>
            <a:spLocks noGrp="1" noChangeArrowheads="1"/>
          </p:cNvSpPr>
          <p:nvPr>
            <p:ph type="title"/>
          </p:nvPr>
        </p:nvSpPr>
        <p:spPr/>
        <p:txBody>
          <a:bodyPr/>
          <a:lstStyle/>
          <a:p>
            <a:r>
              <a:rPr lang="en-US" dirty="0" smtClean="0"/>
              <a:t>Well-Known Mandatory: ORIGIN</a:t>
            </a:r>
          </a:p>
        </p:txBody>
      </p:sp>
      <p:sp>
        <p:nvSpPr>
          <p:cNvPr id="1144835" name="Rectangle 3"/>
          <p:cNvSpPr>
            <a:spLocks noGrp="1" noChangeArrowheads="1"/>
          </p:cNvSpPr>
          <p:nvPr>
            <p:ph idx="1"/>
          </p:nvPr>
        </p:nvSpPr>
        <p:spPr/>
        <p:txBody>
          <a:bodyPr>
            <a:normAutofit/>
          </a:bodyPr>
          <a:lstStyle/>
          <a:p>
            <a:r>
              <a:rPr lang="en-US" dirty="0" smtClean="0"/>
              <a:t>The ORIGIN attribute defines the origin of the path which could be:</a:t>
            </a:r>
          </a:p>
          <a:p>
            <a:pPr lvl="1"/>
            <a:r>
              <a:rPr lang="en-US" b="1" dirty="0" smtClean="0"/>
              <a:t>IGP</a:t>
            </a:r>
            <a:r>
              <a:rPr lang="en-US" dirty="0" smtClean="0"/>
              <a:t>: </a:t>
            </a:r>
          </a:p>
          <a:p>
            <a:pPr lvl="2"/>
            <a:r>
              <a:rPr lang="en-US" dirty="0" smtClean="0"/>
              <a:t>The route is interior to the originating AS and normally occurs when a </a:t>
            </a:r>
            <a:r>
              <a:rPr lang="en-US" b="1" dirty="0" smtClean="0">
                <a:latin typeface="Courier New" pitchFamily="49" charset="0"/>
                <a:cs typeface="Courier New" pitchFamily="49" charset="0"/>
              </a:rPr>
              <a:t>network </a:t>
            </a:r>
            <a:r>
              <a:rPr lang="en-US" dirty="0" smtClean="0"/>
              <a:t>command is used to advertise the route via BGP. </a:t>
            </a:r>
          </a:p>
          <a:p>
            <a:pPr lvl="2"/>
            <a:r>
              <a:rPr lang="en-US" dirty="0" smtClean="0"/>
              <a:t>An origin of IGP is indicated with an “</a:t>
            </a:r>
            <a:r>
              <a:rPr lang="en-US" b="1" dirty="0" smtClean="0"/>
              <a:t>i</a:t>
            </a:r>
            <a:r>
              <a:rPr lang="en-US" dirty="0" smtClean="0"/>
              <a:t>”</a:t>
            </a:r>
            <a:r>
              <a:rPr lang="en-US" b="1" dirty="0" smtClean="0"/>
              <a:t> </a:t>
            </a:r>
            <a:r>
              <a:rPr lang="en-US" dirty="0" smtClean="0"/>
              <a:t>in the BGP table.</a:t>
            </a:r>
          </a:p>
          <a:p>
            <a:pPr lvl="1"/>
            <a:r>
              <a:rPr lang="en-US" b="1" dirty="0" smtClean="0"/>
              <a:t>EGP</a:t>
            </a:r>
            <a:r>
              <a:rPr lang="en-US" dirty="0" smtClean="0"/>
              <a:t>:</a:t>
            </a:r>
          </a:p>
          <a:p>
            <a:pPr lvl="2"/>
            <a:r>
              <a:rPr lang="en-US" dirty="0" smtClean="0"/>
              <a:t>(Obsolete) The route is learned via EGP which is considered a historic routing protocol and is not supported on the Internet.</a:t>
            </a:r>
          </a:p>
          <a:p>
            <a:pPr lvl="2"/>
            <a:r>
              <a:rPr lang="en-US" dirty="0" smtClean="0"/>
              <a:t>An origin of EGP is indicated with an “</a:t>
            </a:r>
            <a:r>
              <a:rPr lang="en-US" b="1" dirty="0" smtClean="0"/>
              <a:t>e</a:t>
            </a:r>
            <a:r>
              <a:rPr lang="en-US" dirty="0" smtClean="0"/>
              <a:t>” in the BGP table. </a:t>
            </a:r>
          </a:p>
          <a:p>
            <a:pPr lvl="1"/>
            <a:r>
              <a:rPr lang="en-US" b="1" dirty="0" smtClean="0"/>
              <a:t>Incomplete</a:t>
            </a:r>
            <a:r>
              <a:rPr lang="en-US" dirty="0" smtClean="0"/>
              <a:t>:</a:t>
            </a:r>
          </a:p>
          <a:p>
            <a:pPr lvl="2"/>
            <a:r>
              <a:rPr lang="en-US" dirty="0" smtClean="0"/>
              <a:t>The route’s origin is unknown or is learned via some other means and  usually occurs when a route is redistributed into BGP.</a:t>
            </a:r>
          </a:p>
          <a:p>
            <a:pPr lvl="2"/>
            <a:r>
              <a:rPr lang="en-US" dirty="0" smtClean="0"/>
              <a:t>An incomplete origin is indicated with a “</a:t>
            </a:r>
            <a:r>
              <a:rPr lang="en-US" b="1" dirty="0" smtClean="0"/>
              <a:t>?</a:t>
            </a:r>
            <a:r>
              <a:rPr lang="en-US" dirty="0" smtClean="0"/>
              <a:t>” in the BGP table.</a:t>
            </a: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7315200" y="2656111"/>
            <a:ext cx="246743" cy="246742"/>
          </a:xfrm>
          <a:prstGeom prst="rect">
            <a:avLst/>
          </a:prstGeom>
          <a:solidFill>
            <a:srgbClr val="FFFF00"/>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3" name="Rectangle 12"/>
          <p:cNvSpPr/>
          <p:nvPr/>
        </p:nvSpPr>
        <p:spPr bwMode="auto">
          <a:xfrm>
            <a:off x="6865257" y="2917368"/>
            <a:ext cx="246743" cy="246742"/>
          </a:xfrm>
          <a:prstGeom prst="rect">
            <a:avLst/>
          </a:prstGeom>
          <a:solidFill>
            <a:srgbClr val="FFFF00"/>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531906" name="Rectangle 2"/>
          <p:cNvSpPr>
            <a:spLocks noGrp="1" noChangeArrowheads="1"/>
          </p:cNvSpPr>
          <p:nvPr>
            <p:ph type="title"/>
          </p:nvPr>
        </p:nvSpPr>
        <p:spPr/>
        <p:txBody>
          <a:bodyPr/>
          <a:lstStyle/>
          <a:p>
            <a:r>
              <a:rPr lang="en-US" dirty="0" smtClean="0"/>
              <a:t>Well-Known Mandatory: ORIGIN</a:t>
            </a:r>
          </a:p>
        </p:txBody>
      </p:sp>
      <p:sp>
        <p:nvSpPr>
          <p:cNvPr id="140291" name="Rectangle 3"/>
          <p:cNvSpPr>
            <a:spLocks noGrp="1" noChangeArrowheads="1"/>
          </p:cNvSpPr>
          <p:nvPr>
            <p:ph type="body" sz="quarter" idx="10"/>
          </p:nvPr>
        </p:nvSpPr>
        <p:spPr>
          <a:xfrm>
            <a:off x="279398" y="1183341"/>
            <a:ext cx="8443687" cy="2343630"/>
          </a:xfrm>
        </p:spPr>
        <p:txBody>
          <a:bodyPr>
            <a:normAutofit lnSpcReduction="10000"/>
          </a:bodyPr>
          <a:lstStyle/>
          <a:p>
            <a:pPr>
              <a:lnSpc>
                <a:spcPct val="110000"/>
              </a:lnSpc>
            </a:pPr>
            <a:r>
              <a:rPr lang="en-US" dirty="0" smtClean="0"/>
              <a:t>R1# </a:t>
            </a:r>
            <a:r>
              <a:rPr lang="en-US" b="1" dirty="0" smtClean="0"/>
              <a:t>show ip bgp</a:t>
            </a:r>
          </a:p>
          <a:p>
            <a:pPr>
              <a:lnSpc>
                <a:spcPct val="110000"/>
              </a:lnSpc>
            </a:pPr>
            <a:r>
              <a:rPr lang="en-US" dirty="0" smtClean="0"/>
              <a:t>BGP table version is 24, local router ID is 172.16.1.2 </a:t>
            </a:r>
          </a:p>
          <a:p>
            <a:pPr>
              <a:lnSpc>
                <a:spcPct val="110000"/>
              </a:lnSpc>
            </a:pPr>
            <a:r>
              <a:rPr lang="en-US" dirty="0" smtClean="0"/>
              <a:t>Status codes: s suppressed, d damped, h history, * valid, &gt; best, i - internal </a:t>
            </a:r>
          </a:p>
          <a:p>
            <a:pPr>
              <a:lnSpc>
                <a:spcPct val="110000"/>
              </a:lnSpc>
            </a:pPr>
            <a:r>
              <a:rPr lang="en-US" dirty="0" smtClean="0"/>
              <a:t>Origin codes: i - IGP, e - EGP, ? - incomplete</a:t>
            </a:r>
          </a:p>
          <a:p>
            <a:pPr>
              <a:lnSpc>
                <a:spcPct val="110000"/>
              </a:lnSpc>
            </a:pPr>
            <a:endParaRPr lang="en-US" dirty="0" smtClean="0"/>
          </a:p>
          <a:p>
            <a:pPr>
              <a:lnSpc>
                <a:spcPct val="110000"/>
              </a:lnSpc>
            </a:pPr>
            <a:r>
              <a:rPr lang="en-US" dirty="0" smtClean="0"/>
              <a:t>   Network          Next Hop          Metric  LocPrf  Weight  Path</a:t>
            </a:r>
          </a:p>
          <a:p>
            <a:pPr>
              <a:lnSpc>
                <a:spcPct val="110000"/>
              </a:lnSpc>
            </a:pPr>
            <a:r>
              <a:rPr lang="en-US" dirty="0" smtClean="0"/>
              <a:t>*&gt; 192.208.10.0     192.208.10.5           0               0  300 i</a:t>
            </a:r>
          </a:p>
          <a:p>
            <a:pPr>
              <a:lnSpc>
                <a:spcPct val="110000"/>
              </a:lnSpc>
            </a:pPr>
            <a:r>
              <a:rPr lang="en-US" dirty="0" smtClean="0"/>
              <a:t>*&gt; 172.16.1.0       0.0.0.0                0           32768  i</a:t>
            </a:r>
          </a:p>
          <a:p>
            <a:pPr>
              <a:lnSpc>
                <a:spcPct val="110000"/>
              </a:lnSpc>
            </a:pPr>
            <a:r>
              <a:rPr lang="en-US" dirty="0" smtClean="0"/>
              <a:t>&lt;output omitted&gt;</a:t>
            </a:r>
          </a:p>
        </p:txBody>
      </p:sp>
      <p:sp>
        <p:nvSpPr>
          <p:cNvPr id="14" name="Rectangle 13"/>
          <p:cNvSpPr/>
          <p:nvPr/>
        </p:nvSpPr>
        <p:spPr bwMode="auto">
          <a:xfrm>
            <a:off x="7082971" y="4397827"/>
            <a:ext cx="246743" cy="75474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531908" name="Rectangle 4"/>
          <p:cNvSpPr>
            <a:spLocks noChangeArrowheads="1"/>
          </p:cNvSpPr>
          <p:nvPr/>
        </p:nvSpPr>
        <p:spPr bwMode="auto">
          <a:xfrm>
            <a:off x="381000" y="3911598"/>
            <a:ext cx="8458200" cy="2133600"/>
          </a:xfrm>
          <a:prstGeom prst="rect">
            <a:avLst/>
          </a:prstGeom>
          <a:noFill/>
          <a:ln w="9525">
            <a:noFill/>
            <a:miter lim="800000"/>
            <a:headEnd/>
            <a:tailEnd/>
          </a:ln>
        </p:spPr>
        <p:txBody>
          <a:bodyPr lIns="82124" tIns="41061" rIns="82124" bIns="41061"/>
          <a:lstStyle/>
          <a:p>
            <a:pPr marL="236538" indent="-236538" defTabSz="814388">
              <a:lnSpc>
                <a:spcPct val="110000"/>
              </a:lnSpc>
              <a:spcBef>
                <a:spcPct val="10000"/>
              </a:spcBef>
              <a:buClr>
                <a:schemeClr val="accent1"/>
              </a:buClr>
              <a:buSzPct val="100000"/>
              <a:buFont typeface="Arial" pitchFamily="34" charset="0"/>
              <a:buNone/>
            </a:pPr>
            <a:endParaRPr lang="en-US" sz="1200" b="0" dirty="0">
              <a:latin typeface="Courier New" pitchFamily="49" charset="0"/>
            </a:endParaRPr>
          </a:p>
        </p:txBody>
      </p:sp>
      <p:sp>
        <p:nvSpPr>
          <p:cNvPr id="9" name="Rectangle 3"/>
          <p:cNvSpPr txBox="1">
            <a:spLocks noChangeArrowheads="1"/>
          </p:cNvSpPr>
          <p:nvPr/>
        </p:nvSpPr>
        <p:spPr bwMode="auto">
          <a:xfrm>
            <a:off x="272142" y="3701150"/>
            <a:ext cx="8479972" cy="1944905"/>
          </a:xfrm>
          <a:prstGeom prst="rect">
            <a:avLst/>
          </a:prstGeom>
          <a:noFill/>
          <a:ln w="19050"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R1# </a:t>
            </a:r>
            <a:r>
              <a:rPr lang="en-US" sz="1400" b="1" kern="0" dirty="0" smtClean="0">
                <a:latin typeface="Courier New" pitchFamily="49" charset="0"/>
                <a:cs typeface="Courier New" pitchFamily="49" charset="0"/>
              </a:rPr>
              <a:t>show ip bgp</a:t>
            </a:r>
          </a:p>
          <a:p>
            <a:pPr lvl="0"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&lt;output omitted&gt;</a:t>
            </a:r>
          </a:p>
          <a:p>
            <a:pPr lvl="0"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   Network          Next Hop            Metric  LocPrf  Weight  Path</a:t>
            </a:r>
          </a:p>
          <a:p>
            <a:pPr lvl="0"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*&gt; 10.1.1.0/24       0.0.0.0                 0           32768  ?</a:t>
            </a:r>
          </a:p>
          <a:p>
            <a:pPr lvl="0"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*&gt; 192.168.1.0/24   10.1.1.2                84           32768  ?</a:t>
            </a:r>
          </a:p>
          <a:p>
            <a:pPr lvl="0"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*&gt; 192.168.2.0/24   10.1.1.2                74           32768  ?</a:t>
            </a:r>
          </a:p>
          <a:p>
            <a:pPr lvl="0" algn="l" defTabSz="814388" eaLnBrk="1" hangingPunct="1">
              <a:lnSpc>
                <a:spcPct val="100000"/>
              </a:lnSpc>
              <a:spcBef>
                <a:spcPts val="0"/>
              </a:spcBef>
              <a:buClr>
                <a:srgbClr val="708CA1"/>
              </a:buClr>
            </a:pPr>
            <a:r>
              <a:rPr lang="en-US" sz="1400" kern="0" dirty="0" smtClean="0">
                <a:latin typeface="Courier New" pitchFamily="49" charset="0"/>
                <a:cs typeface="Courier New" pitchFamily="49" charset="0"/>
              </a:rPr>
              <a:t>&lt;output omitted&gt;</a:t>
            </a:r>
          </a:p>
          <a:p>
            <a:pPr lvl="0" algn="l" defTabSz="814388" eaLnBrk="1" hangingPunct="1">
              <a:lnSpc>
                <a:spcPct val="100000"/>
              </a:lnSpc>
              <a:spcBef>
                <a:spcPts val="0"/>
              </a:spcBef>
              <a:buClr>
                <a:srgbClr val="708CA1"/>
              </a:buClr>
            </a:pPr>
            <a:endParaRPr kumimoji="0" lang="en-US" sz="1400" b="0" i="0" u="none" strike="noStrike" kern="0" cap="none" spc="0" normalizeH="0" baseline="0" noProof="0" dirty="0" smtClean="0">
              <a:ln>
                <a:noFill/>
              </a:ln>
              <a:solidFill>
                <a:schemeClr val="tx1"/>
              </a:solidFill>
              <a:effectLst/>
              <a:uLnTx/>
              <a:uFillTx/>
              <a:latin typeface="Courier New" pitchFamily="49" charset="0"/>
              <a:ea typeface="+mn-ea"/>
              <a:cs typeface="Courier New" pitchFamily="49" charset="0"/>
            </a:endParaRPr>
          </a:p>
        </p:txBody>
      </p:sp>
      <p:sp>
        <p:nvSpPr>
          <p:cNvPr id="1531913" name="Text Box 9"/>
          <p:cNvSpPr txBox="1">
            <a:spLocks noChangeArrowheads="1"/>
          </p:cNvSpPr>
          <p:nvPr/>
        </p:nvSpPr>
        <p:spPr bwMode="auto">
          <a:xfrm>
            <a:off x="6809622" y="1047430"/>
            <a:ext cx="1944914" cy="986973"/>
          </a:xfrm>
          <a:prstGeom prst="rect">
            <a:avLst/>
          </a:prstGeom>
          <a:solidFill>
            <a:srgbClr val="FFFF99"/>
          </a:solidFill>
          <a:ln w="9525">
            <a:solidFill>
              <a:schemeClr val="tx1"/>
            </a:solidFill>
            <a:miter lim="800000"/>
            <a:headEnd type="none" w="sm" len="sm"/>
            <a:tailEnd type="none" w="sm" len="sm"/>
          </a:ln>
        </p:spPr>
        <p:txBody>
          <a:bodyPr tIns="0" bIns="0" anchor="ctr"/>
          <a:lstStyle/>
          <a:p>
            <a:pPr marL="290513" indent="-290513" algn="l" defTabSz="814388"/>
            <a:r>
              <a:rPr lang="en-US" sz="1600" b="1" dirty="0">
                <a:latin typeface="Courier New" pitchFamily="49" charset="0"/>
              </a:rPr>
              <a:t>i</a:t>
            </a:r>
            <a:r>
              <a:rPr lang="en-US" sz="1400" b="0" dirty="0"/>
              <a:t> = Route generated by the</a:t>
            </a:r>
            <a:r>
              <a:rPr lang="en-US" sz="1400" b="0" dirty="0">
                <a:latin typeface="Courier New" pitchFamily="49" charset="0"/>
              </a:rPr>
              <a:t> </a:t>
            </a:r>
            <a:r>
              <a:rPr lang="en-US" sz="1400" b="1" dirty="0">
                <a:solidFill>
                  <a:srgbClr val="000066"/>
                </a:solidFill>
                <a:latin typeface="Courier New" pitchFamily="49" charset="0"/>
              </a:rPr>
              <a:t>network</a:t>
            </a:r>
            <a:r>
              <a:rPr lang="en-US" sz="1400" b="0" dirty="0">
                <a:latin typeface="Courier New" pitchFamily="49" charset="0"/>
              </a:rPr>
              <a:t> </a:t>
            </a:r>
            <a:r>
              <a:rPr lang="en-US" sz="1400" b="0" dirty="0"/>
              <a:t>command.</a:t>
            </a:r>
          </a:p>
        </p:txBody>
      </p:sp>
      <p:sp>
        <p:nvSpPr>
          <p:cNvPr id="1531914" name="Text Box 10"/>
          <p:cNvSpPr txBox="1">
            <a:spLocks noChangeArrowheads="1"/>
          </p:cNvSpPr>
          <p:nvPr/>
        </p:nvSpPr>
        <p:spPr bwMode="auto">
          <a:xfrm>
            <a:off x="6889451" y="5283200"/>
            <a:ext cx="1944913" cy="1086156"/>
          </a:xfrm>
          <a:prstGeom prst="rect">
            <a:avLst/>
          </a:prstGeom>
          <a:solidFill>
            <a:srgbClr val="FFFF99"/>
          </a:solidFill>
          <a:ln w="9525">
            <a:solidFill>
              <a:schemeClr val="tx1"/>
            </a:solidFill>
            <a:miter lim="800000"/>
            <a:headEnd type="none" w="sm" len="sm"/>
            <a:tailEnd type="none" w="sm" len="sm"/>
          </a:ln>
        </p:spPr>
        <p:txBody>
          <a:bodyPr tIns="0" bIns="0" anchor="ctr"/>
          <a:lstStyle/>
          <a:p>
            <a:pPr marL="290513" indent="-290513" algn="l" defTabSz="814388"/>
            <a:r>
              <a:rPr lang="en-US" sz="1400" b="1" dirty="0">
                <a:latin typeface="+mn-lt"/>
              </a:rPr>
              <a:t>? </a:t>
            </a:r>
            <a:r>
              <a:rPr lang="en-US" sz="1400" dirty="0">
                <a:latin typeface="+mn-lt"/>
              </a:rPr>
              <a:t>= Route generated by unknown method (usually redistributed).</a:t>
            </a:r>
          </a:p>
        </p:txBody>
      </p:sp>
      <p:cxnSp>
        <p:nvCxnSpPr>
          <p:cNvPr id="16" name="Elbow Connector 15"/>
          <p:cNvCxnSpPr>
            <a:stCxn id="1531914" idx="0"/>
            <a:endCxn id="14" idx="3"/>
          </p:cNvCxnSpPr>
          <p:nvPr/>
        </p:nvCxnSpPr>
        <p:spPr bwMode="auto">
          <a:xfrm rot="16200000" flipV="1">
            <a:off x="7341811" y="4763103"/>
            <a:ext cx="508001" cy="532194"/>
          </a:xfrm>
          <a:prstGeom prst="bentConnector2">
            <a:avLst/>
          </a:prstGeom>
          <a:solidFill>
            <a:schemeClr val="accent1"/>
          </a:solidFill>
          <a:ln w="28575" cap="flat" cmpd="sng" algn="ctr">
            <a:solidFill>
              <a:schemeClr val="tx1"/>
            </a:solidFill>
            <a:prstDash val="solid"/>
            <a:round/>
            <a:headEnd type="none" w="med" len="med"/>
            <a:tailEnd type="arrow"/>
          </a:ln>
          <a:effectLst/>
        </p:spPr>
      </p:cxnSp>
      <p:cxnSp>
        <p:nvCxnSpPr>
          <p:cNvPr id="20" name="Elbow Connector 15"/>
          <p:cNvCxnSpPr>
            <a:stCxn id="1531913" idx="2"/>
            <a:endCxn id="12" idx="3"/>
          </p:cNvCxnSpPr>
          <p:nvPr/>
        </p:nvCxnSpPr>
        <p:spPr bwMode="auto">
          <a:xfrm rot="5400000">
            <a:off x="7299472" y="2296874"/>
            <a:ext cx="745079" cy="220136"/>
          </a:xfrm>
          <a:prstGeom prst="bentConnector2">
            <a:avLst/>
          </a:prstGeom>
          <a:solidFill>
            <a:schemeClr val="accent1"/>
          </a:solidFill>
          <a:ln w="28575" cap="flat" cmpd="sng" algn="ctr">
            <a:solidFill>
              <a:schemeClr val="tx1"/>
            </a:solidFill>
            <a:prstDash val="solid"/>
            <a:round/>
            <a:headEnd type="none" w="med" len="med"/>
            <a:tailEnd type="arrow"/>
          </a:ln>
          <a:effectLst/>
        </p:spPr>
      </p:cxnSp>
      <p:cxnSp>
        <p:nvCxnSpPr>
          <p:cNvPr id="24" name="Elbow Connector 15"/>
          <p:cNvCxnSpPr>
            <a:stCxn id="1531913" idx="2"/>
            <a:endCxn id="13" idx="3"/>
          </p:cNvCxnSpPr>
          <p:nvPr/>
        </p:nvCxnSpPr>
        <p:spPr bwMode="auto">
          <a:xfrm rot="5400000">
            <a:off x="6943872" y="2202532"/>
            <a:ext cx="1006336" cy="670079"/>
          </a:xfrm>
          <a:prstGeom prst="bentConnector2">
            <a:avLst/>
          </a:prstGeom>
          <a:solidFill>
            <a:schemeClr val="accent1"/>
          </a:solidFill>
          <a:ln w="28575" cap="flat" cmpd="sng" algn="ctr">
            <a:solidFill>
              <a:schemeClr val="tx1"/>
            </a:solidFill>
            <a:prstDash val="solid"/>
            <a:round/>
            <a:headEnd type="none" w="med" len="med"/>
            <a:tailEnd type="arrow"/>
          </a:ln>
          <a:effectLst/>
        </p:spPr>
      </p:cxn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97442" name="Rectangle 2"/>
          <p:cNvSpPr>
            <a:spLocks noGrp="1" noChangeArrowheads="1"/>
          </p:cNvSpPr>
          <p:nvPr>
            <p:ph type="title"/>
          </p:nvPr>
        </p:nvSpPr>
        <p:spPr/>
        <p:txBody>
          <a:bodyPr/>
          <a:lstStyle/>
          <a:p>
            <a:r>
              <a:rPr lang="en-US" dirty="0" smtClean="0"/>
              <a:t>Well-Known Discretionary</a:t>
            </a:r>
          </a:p>
        </p:txBody>
      </p:sp>
      <p:sp>
        <p:nvSpPr>
          <p:cNvPr id="1597443" name="Rectangle 3"/>
          <p:cNvSpPr>
            <a:spLocks noGrp="1" noChangeArrowheads="1"/>
          </p:cNvSpPr>
          <p:nvPr>
            <p:ph idx="10"/>
          </p:nvPr>
        </p:nvSpPr>
        <p:spPr/>
        <p:txBody>
          <a:bodyPr/>
          <a:lstStyle/>
          <a:p>
            <a:r>
              <a:rPr lang="en-US" dirty="0" smtClean="0"/>
              <a:t>Attribute is recognized by all implementations of BGP but may not be sent in the BGP update message. </a:t>
            </a:r>
          </a:p>
        </p:txBody>
      </p:sp>
      <p:pic>
        <p:nvPicPr>
          <p:cNvPr id="203778" name="Picture 2"/>
          <p:cNvPicPr>
            <a:picLocks noGrp="1" noChangeAspect="1" noChangeArrowheads="1"/>
          </p:cNvPicPr>
          <p:nvPr>
            <p:ph sz="quarter" idx="11"/>
          </p:nvPr>
        </p:nvPicPr>
        <p:blipFill>
          <a:blip r:embed="rId2"/>
          <a:stretch>
            <a:fillRect/>
          </a:stretch>
        </p:blipFill>
        <p:spPr bwMode="auto">
          <a:xfrm>
            <a:off x="1002583" y="3433237"/>
            <a:ext cx="7073747" cy="2921000"/>
          </a:xfrm>
          <a:prstGeom prst="rect">
            <a:avLst/>
          </a:prstGeom>
          <a:noFill/>
          <a:ln w="9525">
            <a:noFill/>
            <a:miter lim="800000"/>
            <a:headEnd/>
            <a:tailEnd/>
          </a:ln>
        </p:spPr>
      </p:pic>
      <p:sp>
        <p:nvSpPr>
          <p:cNvPr id="9" name="Rectangle 8"/>
          <p:cNvSpPr/>
          <p:nvPr/>
        </p:nvSpPr>
        <p:spPr bwMode="auto">
          <a:xfrm>
            <a:off x="4383313" y="4226081"/>
            <a:ext cx="3570514" cy="1030514"/>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4615543" y="5256594"/>
            <a:ext cx="3672114" cy="1059542"/>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638630" y="4342194"/>
            <a:ext cx="1988457" cy="1023258"/>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 name="Rectangle 10"/>
          <p:cNvSpPr/>
          <p:nvPr/>
        </p:nvSpPr>
        <p:spPr bwMode="auto">
          <a:xfrm>
            <a:off x="754744" y="5379965"/>
            <a:ext cx="2032000" cy="870858"/>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3" name="Rectangle 12"/>
          <p:cNvSpPr/>
          <p:nvPr/>
        </p:nvSpPr>
        <p:spPr bwMode="auto">
          <a:xfrm>
            <a:off x="1444172" y="4168021"/>
            <a:ext cx="1988457" cy="174173"/>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3908" name="Rectangle 4"/>
          <p:cNvSpPr>
            <a:spLocks noGrp="1" noChangeArrowheads="1"/>
          </p:cNvSpPr>
          <p:nvPr>
            <p:ph type="title"/>
          </p:nvPr>
        </p:nvSpPr>
        <p:spPr>
          <a:xfrm>
            <a:off x="279399" y="365378"/>
            <a:ext cx="8864601" cy="742659"/>
          </a:xfrm>
        </p:spPr>
        <p:txBody>
          <a:bodyPr>
            <a:normAutofit/>
          </a:bodyPr>
          <a:lstStyle/>
          <a:p>
            <a:r>
              <a:rPr lang="en-US" dirty="0" smtClean="0"/>
              <a:t>Well-Known Discretionary: LOCAL_PREF</a:t>
            </a:r>
          </a:p>
        </p:txBody>
      </p:sp>
      <p:sp>
        <p:nvSpPr>
          <p:cNvPr id="1403909" name="Rectangle 5"/>
          <p:cNvSpPr>
            <a:spLocks noGrp="1" noChangeArrowheads="1"/>
          </p:cNvSpPr>
          <p:nvPr>
            <p:ph idx="1"/>
          </p:nvPr>
        </p:nvSpPr>
        <p:spPr/>
        <p:txBody>
          <a:bodyPr/>
          <a:lstStyle/>
          <a:p>
            <a:r>
              <a:rPr lang="en-US" dirty="0" smtClean="0"/>
              <a:t>The Local Preference attribute provides an indication to the “local” routers in the AS about which path is preferred to exit the AS. </a:t>
            </a:r>
          </a:p>
          <a:p>
            <a:pPr lvl="1"/>
            <a:r>
              <a:rPr lang="en-US" dirty="0" smtClean="0"/>
              <a:t>A path with a higher local preference is preferred.</a:t>
            </a:r>
          </a:p>
          <a:p>
            <a:pPr lvl="1"/>
            <a:r>
              <a:rPr lang="en-US" dirty="0" smtClean="0"/>
              <a:t>The default value for local preference on a Cisco router is 100.</a:t>
            </a:r>
          </a:p>
          <a:p>
            <a:r>
              <a:rPr lang="en-US" dirty="0" smtClean="0"/>
              <a:t>It is configured on a router and exchanged between IBGP routers.</a:t>
            </a:r>
          </a:p>
          <a:p>
            <a:pPr lvl="1"/>
            <a:r>
              <a:rPr lang="en-US" dirty="0" smtClean="0"/>
              <a:t>It is not passed to EBGP peers. </a:t>
            </a:r>
          </a:p>
          <a:p>
            <a:pPr lvl="1"/>
            <a:endParaRPr lang="en-US" dirty="0" smtClean="0"/>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4931" name="Text Box 3"/>
          <p:cNvSpPr txBox="1">
            <a:spLocks noChangeArrowheads="1"/>
          </p:cNvSpPr>
          <p:nvPr/>
        </p:nvSpPr>
        <p:spPr bwMode="auto">
          <a:xfrm>
            <a:off x="381000" y="4724400"/>
            <a:ext cx="8382000" cy="338554"/>
          </a:xfrm>
          <a:prstGeom prst="rect">
            <a:avLst/>
          </a:prstGeom>
          <a:noFill/>
          <a:ln w="12700">
            <a:solidFill>
              <a:schemeClr val="bg1"/>
            </a:solidFill>
            <a:miter lim="800000"/>
            <a:headEnd/>
            <a:tailEnd/>
          </a:ln>
          <a:effectLst/>
        </p:spPr>
        <p:txBody>
          <a:bodyPr wrap="square">
            <a:spAutoFit/>
          </a:bodyPr>
          <a:lstStyle/>
          <a:p>
            <a:pPr marL="190500" indent="-190500" algn="l">
              <a:lnSpc>
                <a:spcPct val="100000"/>
              </a:lnSpc>
              <a:spcBef>
                <a:spcPts val="200"/>
              </a:spcBef>
              <a:spcAft>
                <a:spcPts val="200"/>
              </a:spcAft>
              <a:buClr>
                <a:schemeClr val="hlink"/>
              </a:buClr>
              <a:buFont typeface="Arial" pitchFamily="34" charset="0"/>
              <a:buChar char="•"/>
              <a:defRPr/>
            </a:pPr>
            <a:endParaRPr lang="en-US" sz="1600" b="0" dirty="0">
              <a:effectLst>
                <a:outerShdw blurRad="38100" dist="38100" dir="2700000" algn="tl">
                  <a:srgbClr val="C0C0C0"/>
                </a:outerShdw>
              </a:effectLst>
            </a:endParaRPr>
          </a:p>
        </p:txBody>
      </p:sp>
      <p:sp>
        <p:nvSpPr>
          <p:cNvPr id="1404934" name="Rectangle 6"/>
          <p:cNvSpPr>
            <a:spLocks noGrp="1" noChangeArrowheads="1"/>
          </p:cNvSpPr>
          <p:nvPr>
            <p:ph type="title"/>
          </p:nvPr>
        </p:nvSpPr>
        <p:spPr>
          <a:xfrm>
            <a:off x="279400" y="365379"/>
            <a:ext cx="8864600" cy="740664"/>
          </a:xfrm>
        </p:spPr>
        <p:txBody>
          <a:bodyPr>
            <a:normAutofit/>
          </a:bodyPr>
          <a:lstStyle/>
          <a:p>
            <a:r>
              <a:rPr lang="en-US" smtClean="0"/>
              <a:t>Well-Known Discretionary: LOCAL_PREF</a:t>
            </a:r>
            <a:endParaRPr lang="en-US" dirty="0" smtClean="0"/>
          </a:p>
        </p:txBody>
      </p:sp>
      <p:sp>
        <p:nvSpPr>
          <p:cNvPr id="6" name="Content Placeholder 5"/>
          <p:cNvSpPr>
            <a:spLocks noGrp="1"/>
          </p:cNvSpPr>
          <p:nvPr>
            <p:ph idx="11"/>
          </p:nvPr>
        </p:nvSpPr>
        <p:spPr/>
        <p:txBody>
          <a:bodyPr>
            <a:normAutofit lnSpcReduction="10000"/>
          </a:bodyPr>
          <a:lstStyle/>
          <a:p>
            <a:r>
              <a:rPr lang="en-US" smtClean="0"/>
              <a:t>Routers A and B are IBGP neighbors in AS 64520 and both receive updates about network 172.16.0.0 from different directions.</a:t>
            </a:r>
          </a:p>
          <a:p>
            <a:pPr lvl="1"/>
            <a:r>
              <a:rPr lang="en-US" smtClean="0"/>
              <a:t>The local preference on router A is set to 200.</a:t>
            </a:r>
          </a:p>
          <a:p>
            <a:pPr lvl="1"/>
            <a:r>
              <a:rPr lang="en-US" smtClean="0"/>
              <a:t>The local preference on router B is set to 150. </a:t>
            </a:r>
          </a:p>
          <a:p>
            <a:r>
              <a:rPr lang="en-US" smtClean="0"/>
              <a:t>Because the local preference for router A is higher, it is selected as the preferred exit point from AS 64520.</a:t>
            </a:r>
            <a:endParaRPr lang="en-US" dirty="0"/>
          </a:p>
        </p:txBody>
      </p:sp>
      <p:pic>
        <p:nvPicPr>
          <p:cNvPr id="289794" name="Picture 2"/>
          <p:cNvPicPr>
            <a:picLocks noGrp="1" noChangeAspect="1" noChangeArrowheads="1"/>
          </p:cNvPicPr>
          <p:nvPr>
            <p:ph sz="quarter" idx="12"/>
          </p:nvPr>
        </p:nvPicPr>
        <p:blipFill>
          <a:blip r:embed="rId2"/>
          <a:stretch>
            <a:fillRect/>
          </a:stretch>
        </p:blipFill>
        <p:spPr>
          <a:xfrm>
            <a:off x="2217691" y="990600"/>
            <a:ext cx="4654642" cy="2654300"/>
          </a:xfrm>
        </p:spPr>
      </p:pic>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1474" name="Rectangle 2"/>
          <p:cNvSpPr>
            <a:spLocks noGrp="1" noChangeArrowheads="1"/>
          </p:cNvSpPr>
          <p:nvPr>
            <p:ph type="title"/>
          </p:nvPr>
        </p:nvSpPr>
        <p:spPr/>
        <p:txBody>
          <a:bodyPr/>
          <a:lstStyle/>
          <a:p>
            <a:r>
              <a:rPr lang="en-US" dirty="0" smtClean="0"/>
              <a:t>Configuring the Default Local Preference</a:t>
            </a:r>
          </a:p>
        </p:txBody>
      </p:sp>
      <p:sp>
        <p:nvSpPr>
          <p:cNvPr id="1641475" name="Rectangle 3"/>
          <p:cNvSpPr>
            <a:spLocks noGrp="1" noChangeArrowheads="1"/>
          </p:cNvSpPr>
          <p:nvPr>
            <p:ph idx="1"/>
          </p:nvPr>
        </p:nvSpPr>
        <p:spPr/>
        <p:txBody>
          <a:bodyPr/>
          <a:lstStyle/>
          <a:p>
            <a:r>
              <a:rPr lang="en-US" dirty="0" smtClean="0"/>
              <a:t>The</a:t>
            </a:r>
            <a:r>
              <a:rPr lang="en-US" b="1" dirty="0" smtClean="0">
                <a:latin typeface="Courier New" pitchFamily="49" charset="0"/>
                <a:cs typeface="Courier New" pitchFamily="49" charset="0"/>
              </a:rPr>
              <a:t> bgp default local-preference </a:t>
            </a:r>
            <a:r>
              <a:rPr lang="en-US" dirty="0" smtClean="0"/>
              <a:t>command changes the default local preference value. </a:t>
            </a:r>
          </a:p>
          <a:p>
            <a:pPr lvl="1"/>
            <a:r>
              <a:rPr lang="en-US" dirty="0" smtClean="0"/>
              <a:t>With this command, all IBGP routes that are advertised have the local preference set to the value specified.</a:t>
            </a:r>
          </a:p>
          <a:p>
            <a:pPr lvl="1"/>
            <a:r>
              <a:rPr lang="en-US" dirty="0" smtClean="0"/>
              <a:t>If an EBGP neighbor receives a local preference value, the EBGP neighbor ignores it.</a:t>
            </a:r>
          </a:p>
        </p:txBody>
      </p:sp>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7138" name="Rectangle 2"/>
          <p:cNvSpPr>
            <a:spLocks noGrp="1" noChangeArrowheads="1"/>
          </p:cNvSpPr>
          <p:nvPr>
            <p:ph type="title"/>
          </p:nvPr>
        </p:nvSpPr>
        <p:spPr/>
        <p:txBody>
          <a:bodyPr>
            <a:noAutofit/>
          </a:bodyPr>
          <a:lstStyle/>
          <a:p>
            <a:r>
              <a:rPr lang="en-US" smtClean="0"/>
              <a:t>Well-Known Discretionary: ATOMIC_AGGREGATE</a:t>
            </a:r>
            <a:endParaRPr lang="en-US" dirty="0" smtClean="0"/>
          </a:p>
        </p:txBody>
      </p:sp>
      <p:sp>
        <p:nvSpPr>
          <p:cNvPr id="162819" name="Rectangle 3"/>
          <p:cNvSpPr>
            <a:spLocks noGrp="1" noChangeArrowheads="1"/>
          </p:cNvSpPr>
          <p:nvPr>
            <p:ph idx="1"/>
          </p:nvPr>
        </p:nvSpPr>
        <p:spPr>
          <a:xfrm>
            <a:off x="279401" y="1286932"/>
            <a:ext cx="8520354" cy="5177367"/>
          </a:xfrm>
        </p:spPr>
        <p:txBody>
          <a:bodyPr/>
          <a:lstStyle/>
          <a:p>
            <a:r>
              <a:rPr lang="en-US" smtClean="0"/>
              <a:t>The Atomic Aggregate attribute is used to indicate that routes have been summarized.</a:t>
            </a:r>
          </a:p>
          <a:p>
            <a:pPr lvl="1"/>
            <a:r>
              <a:rPr lang="en-US" smtClean="0"/>
              <a:t>Attribute warns that the received information may not necessarily be the most complete route information available.  </a:t>
            </a:r>
          </a:p>
          <a:p>
            <a:r>
              <a:rPr lang="en-US" smtClean="0"/>
              <a:t>Attribute is set to either True or False with “true” alerting other BGP routers that multiple destinations have been grouped into a single update.</a:t>
            </a:r>
          </a:p>
          <a:p>
            <a:pPr lvl="1"/>
            <a:r>
              <a:rPr lang="en-US" smtClean="0"/>
              <a:t>Router update includes its router ID and AS number along with the supernet route enabling administrators to determine which BGP router is responsible for a particular instance of aggregation. </a:t>
            </a:r>
          </a:p>
          <a:p>
            <a:pPr lvl="1"/>
            <a:r>
              <a:rPr lang="en-US" smtClean="0"/>
              <a:t>Tracing a supernet to its original "aggregator" may be necessary for troubleshooting purposes. </a:t>
            </a:r>
          </a:p>
          <a:p>
            <a:pPr lvl="1"/>
            <a:endParaRPr lang="en-US" dirty="0" smtClean="0"/>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97442" name="Rectangle 2"/>
          <p:cNvSpPr>
            <a:spLocks noGrp="1" noChangeArrowheads="1"/>
          </p:cNvSpPr>
          <p:nvPr>
            <p:ph type="title"/>
          </p:nvPr>
        </p:nvSpPr>
        <p:spPr/>
        <p:txBody>
          <a:bodyPr/>
          <a:lstStyle/>
          <a:p>
            <a:r>
              <a:rPr lang="en-US" dirty="0" smtClean="0"/>
              <a:t>Optional Transitive </a:t>
            </a:r>
          </a:p>
        </p:txBody>
      </p:sp>
      <p:sp>
        <p:nvSpPr>
          <p:cNvPr id="1597443" name="Rectangle 3"/>
          <p:cNvSpPr>
            <a:spLocks noGrp="1" noChangeArrowheads="1"/>
          </p:cNvSpPr>
          <p:nvPr>
            <p:ph idx="10"/>
          </p:nvPr>
        </p:nvSpPr>
        <p:spPr/>
        <p:txBody>
          <a:bodyPr>
            <a:normAutofit/>
          </a:bodyPr>
          <a:lstStyle/>
          <a:p>
            <a:r>
              <a:rPr lang="en-US" dirty="0" smtClean="0"/>
              <a:t>Attribute may or may not be recognized by all BGP implementations. </a:t>
            </a:r>
          </a:p>
          <a:p>
            <a:r>
              <a:rPr lang="en-US" dirty="0" smtClean="0"/>
              <a:t>Because the attribute is transitive, BGP accepts and advertises the attribute even if it is not recognized. </a:t>
            </a:r>
          </a:p>
        </p:txBody>
      </p:sp>
      <p:pic>
        <p:nvPicPr>
          <p:cNvPr id="204802" name="Picture 2"/>
          <p:cNvPicPr>
            <a:picLocks noGrp="1" noChangeAspect="1" noChangeArrowheads="1"/>
          </p:cNvPicPr>
          <p:nvPr>
            <p:ph sz="quarter" idx="11"/>
          </p:nvPr>
        </p:nvPicPr>
        <p:blipFill>
          <a:blip r:embed="rId2"/>
          <a:stretch>
            <a:fillRect/>
          </a:stretch>
        </p:blipFill>
        <p:spPr bwMode="auto">
          <a:xfrm>
            <a:off x="1002583" y="3433237"/>
            <a:ext cx="7073747" cy="2921000"/>
          </a:xfrm>
          <a:prstGeom prst="rect">
            <a:avLst/>
          </a:prstGeom>
          <a:noFill/>
          <a:ln w="9525">
            <a:noFill/>
            <a:miter lim="800000"/>
            <a:headEnd/>
            <a:tailEnd/>
          </a:ln>
        </p:spPr>
      </p:pic>
      <p:sp>
        <p:nvSpPr>
          <p:cNvPr id="9" name="Rectangle 8"/>
          <p:cNvSpPr/>
          <p:nvPr/>
        </p:nvSpPr>
        <p:spPr bwMode="auto">
          <a:xfrm>
            <a:off x="6125029" y="4327679"/>
            <a:ext cx="1770742" cy="972457"/>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6415314" y="5300136"/>
            <a:ext cx="1915885" cy="972458"/>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834573" y="4211566"/>
            <a:ext cx="3519714" cy="1124858"/>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 name="Rectangle 10"/>
          <p:cNvSpPr/>
          <p:nvPr/>
        </p:nvSpPr>
        <p:spPr bwMode="auto">
          <a:xfrm>
            <a:off x="885371" y="5350937"/>
            <a:ext cx="3730172" cy="870858"/>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3" name="Rectangle 12"/>
          <p:cNvSpPr/>
          <p:nvPr/>
        </p:nvSpPr>
        <p:spPr bwMode="auto">
          <a:xfrm>
            <a:off x="5275944" y="4197052"/>
            <a:ext cx="2881085" cy="130630"/>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3908" name="Rectangle 4"/>
          <p:cNvSpPr>
            <a:spLocks noGrp="1" noChangeArrowheads="1"/>
          </p:cNvSpPr>
          <p:nvPr>
            <p:ph type="title"/>
          </p:nvPr>
        </p:nvSpPr>
        <p:spPr/>
        <p:txBody>
          <a:bodyPr/>
          <a:lstStyle/>
          <a:p>
            <a:r>
              <a:rPr lang="en-US" dirty="0" smtClean="0"/>
              <a:t>Optional Transitive: Community</a:t>
            </a:r>
          </a:p>
        </p:txBody>
      </p:sp>
      <p:sp>
        <p:nvSpPr>
          <p:cNvPr id="1403909" name="Rectangle 5"/>
          <p:cNvSpPr>
            <a:spLocks noGrp="1" noChangeArrowheads="1"/>
          </p:cNvSpPr>
          <p:nvPr>
            <p:ph idx="1"/>
          </p:nvPr>
        </p:nvSpPr>
        <p:spPr/>
        <p:txBody>
          <a:bodyPr/>
          <a:lstStyle/>
          <a:p>
            <a:r>
              <a:rPr lang="en-US" dirty="0" smtClean="0"/>
              <a:t>The BGP community attribute can be used to filter incoming or outgoing routes. </a:t>
            </a:r>
          </a:p>
          <a:p>
            <a:pPr lvl="1"/>
            <a:r>
              <a:rPr lang="en-US" dirty="0" smtClean="0"/>
              <a:t>BGP routers can tag routes with an indicator (the community) and allow other routers to make decisions based on that tag. </a:t>
            </a:r>
          </a:p>
          <a:p>
            <a:r>
              <a:rPr lang="en-US" dirty="0" smtClean="0"/>
              <a:t>If a router does not understand the concept of communities, it defers to the next router. </a:t>
            </a:r>
          </a:p>
          <a:p>
            <a:pPr lvl="1"/>
            <a:r>
              <a:rPr lang="en-US" dirty="0" smtClean="0"/>
              <a:t>However, if the router does understand the concept, it must be configured to propagate the community; otherwise, communities are dropped by default.</a:t>
            </a:r>
          </a:p>
          <a:p>
            <a:r>
              <a:rPr lang="en-US" dirty="0" smtClean="0"/>
              <a:t>Communities are not restricted to one network or one AS, and they have no physical boundaries.</a:t>
            </a:r>
          </a:p>
          <a:p>
            <a:pPr lvl="1"/>
            <a:endParaRPr lang="en-US"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 Numbers</a:t>
            </a:r>
            <a:endParaRPr lang="en-US" dirty="0"/>
          </a:p>
        </p:txBody>
      </p:sp>
      <p:sp>
        <p:nvSpPr>
          <p:cNvPr id="3" name="Content Placeholder 2"/>
          <p:cNvSpPr>
            <a:spLocks noGrp="1"/>
          </p:cNvSpPr>
          <p:nvPr>
            <p:ph idx="1"/>
          </p:nvPr>
        </p:nvSpPr>
        <p:spPr/>
        <p:txBody>
          <a:bodyPr>
            <a:normAutofit/>
          </a:bodyPr>
          <a:lstStyle/>
          <a:p>
            <a:pPr>
              <a:defRPr/>
            </a:pPr>
            <a:r>
              <a:rPr lang="en-US" dirty="0" smtClean="0"/>
              <a:t>AS numbers can be between </a:t>
            </a:r>
            <a:r>
              <a:rPr lang="en-US" b="1" dirty="0" smtClean="0"/>
              <a:t>1 </a:t>
            </a:r>
            <a:r>
              <a:rPr lang="en-US" dirty="0" smtClean="0"/>
              <a:t>to</a:t>
            </a:r>
            <a:r>
              <a:rPr lang="en-US" b="1" dirty="0" smtClean="0"/>
              <a:t> 65,535</a:t>
            </a:r>
            <a:r>
              <a:rPr lang="en-US" dirty="0" smtClean="0"/>
              <a:t>. </a:t>
            </a:r>
          </a:p>
          <a:p>
            <a:pPr lvl="1">
              <a:defRPr/>
            </a:pPr>
            <a:r>
              <a:rPr lang="en-US" dirty="0" smtClean="0"/>
              <a:t>RIRs manage the AS numbers between </a:t>
            </a:r>
            <a:r>
              <a:rPr lang="en-US" b="1" dirty="0" smtClean="0"/>
              <a:t>1 </a:t>
            </a:r>
            <a:r>
              <a:rPr lang="en-US" dirty="0" smtClean="0"/>
              <a:t>and </a:t>
            </a:r>
            <a:r>
              <a:rPr lang="en-US" b="1" dirty="0" smtClean="0"/>
              <a:t>64,512</a:t>
            </a:r>
            <a:r>
              <a:rPr lang="en-US" dirty="0" smtClean="0"/>
              <a:t>.</a:t>
            </a:r>
          </a:p>
          <a:p>
            <a:pPr lvl="1">
              <a:defRPr/>
            </a:pPr>
            <a:r>
              <a:rPr lang="en-US" dirty="0" smtClean="0"/>
              <a:t>The </a:t>
            </a:r>
            <a:r>
              <a:rPr lang="en-US" b="1" dirty="0" smtClean="0"/>
              <a:t>64,512 - 65,535</a:t>
            </a:r>
            <a:r>
              <a:rPr lang="en-US" dirty="0" smtClean="0"/>
              <a:t> numbers are reserved for private use (similar to IP Private addresses).</a:t>
            </a:r>
          </a:p>
          <a:p>
            <a:pPr lvl="1">
              <a:defRPr/>
            </a:pPr>
            <a:r>
              <a:rPr lang="en-US" dirty="0" smtClean="0"/>
              <a:t>The IANA is enforcing a policy whereby organizations that connect to a single provider use an AS number from the private pool. </a:t>
            </a:r>
          </a:p>
          <a:p>
            <a:r>
              <a:rPr lang="en-US" b="1" dirty="0" smtClean="0"/>
              <a:t>Note</a:t>
            </a:r>
            <a:r>
              <a:rPr lang="en-US" dirty="0" smtClean="0"/>
              <a:t>:</a:t>
            </a:r>
          </a:p>
          <a:p>
            <a:pPr lvl="1"/>
            <a:r>
              <a:rPr lang="en-US" dirty="0" smtClean="0"/>
              <a:t>The current AS pool of addresses is predicted to run out by 2012. </a:t>
            </a:r>
          </a:p>
          <a:p>
            <a:pPr lvl="1"/>
            <a:r>
              <a:rPr lang="en-US" dirty="0" smtClean="0"/>
              <a:t>For this reason, the IETF has released RFC 4893 and RFC 5398.</a:t>
            </a:r>
          </a:p>
          <a:p>
            <a:pPr lvl="1"/>
            <a:r>
              <a:rPr lang="en-US" dirty="0" smtClean="0"/>
              <a:t>These RFCs describe BGP extensions to increase the AS number from the two-octet (16-bit) field to a four-octet (32-bits) field, increasing the pool size from </a:t>
            </a:r>
            <a:r>
              <a:rPr lang="en-US" b="1" dirty="0" smtClean="0"/>
              <a:t>65,536</a:t>
            </a:r>
            <a:r>
              <a:rPr lang="en-US" dirty="0" smtClean="0"/>
              <a:t> to </a:t>
            </a:r>
            <a:r>
              <a:rPr lang="en-US" b="1" dirty="0" smtClean="0"/>
              <a:t>4,294,967,296</a:t>
            </a:r>
            <a:r>
              <a:rPr lang="en-US" dirty="0" smtClean="0"/>
              <a:t> </a:t>
            </a:r>
            <a:r>
              <a:rPr lang="en-US" smtClean="0"/>
              <a:t>values.</a:t>
            </a:r>
            <a:endParaRPr lang="en-US" dirty="0" smtClean="0"/>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97442" name="Rectangle 2"/>
          <p:cNvSpPr>
            <a:spLocks noGrp="1" noChangeArrowheads="1"/>
          </p:cNvSpPr>
          <p:nvPr>
            <p:ph type="title"/>
          </p:nvPr>
        </p:nvSpPr>
        <p:spPr/>
        <p:txBody>
          <a:bodyPr/>
          <a:lstStyle/>
          <a:p>
            <a:r>
              <a:rPr lang="en-US" dirty="0" smtClean="0"/>
              <a:t>Optional Nontransitive </a:t>
            </a:r>
          </a:p>
        </p:txBody>
      </p:sp>
      <p:sp>
        <p:nvSpPr>
          <p:cNvPr id="1597443" name="Rectangle 3"/>
          <p:cNvSpPr>
            <a:spLocks noGrp="1" noChangeArrowheads="1"/>
          </p:cNvSpPr>
          <p:nvPr>
            <p:ph idx="10"/>
          </p:nvPr>
        </p:nvSpPr>
        <p:spPr/>
        <p:txBody>
          <a:bodyPr>
            <a:normAutofit/>
          </a:bodyPr>
          <a:lstStyle/>
          <a:p>
            <a:r>
              <a:rPr lang="en-US" dirty="0" smtClean="0"/>
              <a:t>Attribute that may or may not be recognized by all BGP implementations.</a:t>
            </a:r>
          </a:p>
          <a:p>
            <a:r>
              <a:rPr lang="en-US" dirty="0" smtClean="0"/>
              <a:t>Whether or not the receiving BGP router recognizes the attribute, it is nontransitive and is not passed along to other BGP peers.</a:t>
            </a:r>
          </a:p>
        </p:txBody>
      </p:sp>
      <p:pic>
        <p:nvPicPr>
          <p:cNvPr id="205826" name="Picture 2"/>
          <p:cNvPicPr>
            <a:picLocks noGrp="1" noChangeAspect="1" noChangeArrowheads="1"/>
          </p:cNvPicPr>
          <p:nvPr>
            <p:ph sz="quarter" idx="11"/>
          </p:nvPr>
        </p:nvPicPr>
        <p:blipFill>
          <a:blip r:embed="rId2"/>
          <a:stretch>
            <a:fillRect/>
          </a:stretch>
        </p:blipFill>
        <p:spPr bwMode="auto">
          <a:xfrm>
            <a:off x="1002583" y="3433237"/>
            <a:ext cx="7073747" cy="2921000"/>
          </a:xfrm>
          <a:prstGeom prst="rect">
            <a:avLst/>
          </a:prstGeom>
          <a:noFill/>
          <a:ln w="9525">
            <a:noFill/>
            <a:miter lim="800000"/>
            <a:headEnd/>
            <a:tailEnd/>
          </a:ln>
        </p:spPr>
      </p:pic>
      <p:sp>
        <p:nvSpPr>
          <p:cNvPr id="7" name="Rectangle 6"/>
          <p:cNvSpPr/>
          <p:nvPr/>
        </p:nvSpPr>
        <p:spPr bwMode="auto">
          <a:xfrm>
            <a:off x="754743" y="4291396"/>
            <a:ext cx="5312228" cy="1030514"/>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 name="Rectangle 10"/>
          <p:cNvSpPr/>
          <p:nvPr/>
        </p:nvSpPr>
        <p:spPr bwMode="auto">
          <a:xfrm>
            <a:off x="841829" y="5336422"/>
            <a:ext cx="5602514" cy="1008743"/>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3" name="Rectangle 12"/>
          <p:cNvSpPr/>
          <p:nvPr/>
        </p:nvSpPr>
        <p:spPr bwMode="auto">
          <a:xfrm>
            <a:off x="1473201" y="4168024"/>
            <a:ext cx="2881085" cy="130630"/>
          </a:xfrm>
          <a:prstGeom prst="rect">
            <a:avLst/>
          </a:prstGeom>
          <a:solidFill>
            <a:schemeClr val="bg1">
              <a:alpha val="56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2246" name="Rectangle 6"/>
          <p:cNvSpPr>
            <a:spLocks noGrp="1" noChangeArrowheads="1"/>
          </p:cNvSpPr>
          <p:nvPr>
            <p:ph type="title"/>
          </p:nvPr>
        </p:nvSpPr>
        <p:spPr/>
        <p:txBody>
          <a:bodyPr/>
          <a:lstStyle/>
          <a:p>
            <a:r>
              <a:rPr lang="en-US" dirty="0" smtClean="0"/>
              <a:t>Optional Nontransitive: MED</a:t>
            </a:r>
          </a:p>
        </p:txBody>
      </p:sp>
      <p:sp>
        <p:nvSpPr>
          <p:cNvPr id="143363" name="Rectangle 7"/>
          <p:cNvSpPr>
            <a:spLocks noGrp="1" noChangeArrowheads="1"/>
          </p:cNvSpPr>
          <p:nvPr>
            <p:ph idx="1"/>
          </p:nvPr>
        </p:nvSpPr>
        <p:spPr/>
        <p:txBody>
          <a:bodyPr>
            <a:normAutofit/>
          </a:bodyPr>
          <a:lstStyle/>
          <a:p>
            <a:r>
              <a:rPr lang="en-US" dirty="0" smtClean="0"/>
              <a:t>The Multiple Exit Discriminator (MED) attribute, also called the </a:t>
            </a:r>
            <a:r>
              <a:rPr lang="en-US" i="1" dirty="0" smtClean="0"/>
              <a:t>metric, </a:t>
            </a:r>
            <a:r>
              <a:rPr lang="en-US" dirty="0" smtClean="0"/>
              <a:t>provides a hint to external neighbors about the preferred path into an AS that has multiple entry points.</a:t>
            </a:r>
          </a:p>
          <a:p>
            <a:pPr lvl="1"/>
            <a:r>
              <a:rPr lang="en-US" dirty="0" smtClean="0"/>
              <a:t>Lower MED is preferred over a higher MED! </a:t>
            </a:r>
          </a:p>
          <a:p>
            <a:r>
              <a:rPr lang="en-US" dirty="0" smtClean="0"/>
              <a:t>The MED is sent to EBGP peers and those routers propagate the MED within their AS.</a:t>
            </a:r>
          </a:p>
          <a:p>
            <a:pPr lvl="1"/>
            <a:r>
              <a:rPr lang="en-US" dirty="0" smtClean="0"/>
              <a:t>The routers within the AS use the MED, but do not pass it on to the next AS. </a:t>
            </a:r>
          </a:p>
          <a:p>
            <a:pPr lvl="1"/>
            <a:r>
              <a:rPr lang="en-US" dirty="0" smtClean="0"/>
              <a:t>When the same update is passed on to another AS, the metric will be set back to the default of 0. </a:t>
            </a:r>
          </a:p>
          <a:p>
            <a:r>
              <a:rPr lang="en-US" dirty="0" smtClean="0"/>
              <a:t>By using the MED attribute, BGP is the only protocol that can affect how routes are sent into an AS. </a:t>
            </a:r>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4293" name="Text Box 5"/>
          <p:cNvSpPr txBox="1">
            <a:spLocks noChangeArrowheads="1"/>
          </p:cNvSpPr>
          <p:nvPr/>
        </p:nvSpPr>
        <p:spPr bwMode="auto">
          <a:xfrm>
            <a:off x="304800" y="4868863"/>
            <a:ext cx="8534400" cy="369332"/>
          </a:xfrm>
          <a:prstGeom prst="rect">
            <a:avLst/>
          </a:prstGeom>
          <a:noFill/>
          <a:ln w="12700">
            <a:solidFill>
              <a:schemeClr val="bg1"/>
            </a:solidFill>
            <a:miter lim="800000"/>
            <a:headEnd/>
            <a:tailEnd/>
          </a:ln>
          <a:effectLst/>
        </p:spPr>
        <p:txBody>
          <a:bodyPr>
            <a:spAutoFit/>
          </a:bodyPr>
          <a:lstStyle/>
          <a:p>
            <a:pPr marL="190500" indent="-190500">
              <a:lnSpc>
                <a:spcPct val="100000"/>
              </a:lnSpc>
              <a:spcBef>
                <a:spcPct val="10000"/>
              </a:spcBef>
              <a:buClr>
                <a:schemeClr val="hlink"/>
              </a:buClr>
              <a:buFont typeface="Wingdings" pitchFamily="2" charset="2"/>
              <a:buChar char="ü"/>
              <a:defRPr/>
            </a:pPr>
            <a:endParaRPr lang="en-US" sz="1800" b="0" dirty="0">
              <a:effectLst>
                <a:outerShdw blurRad="38100" dist="38100" dir="2700000" algn="tl">
                  <a:srgbClr val="C0C0C0"/>
                </a:outerShdw>
              </a:effectLst>
            </a:endParaRPr>
          </a:p>
        </p:txBody>
      </p:sp>
      <p:sp>
        <p:nvSpPr>
          <p:cNvPr id="1164295" name="Rectangle 7"/>
          <p:cNvSpPr>
            <a:spLocks noGrp="1" noChangeArrowheads="1"/>
          </p:cNvSpPr>
          <p:nvPr>
            <p:ph type="title"/>
          </p:nvPr>
        </p:nvSpPr>
        <p:spPr/>
        <p:txBody>
          <a:bodyPr/>
          <a:lstStyle/>
          <a:p>
            <a:r>
              <a:rPr lang="en-US" dirty="0" smtClean="0"/>
              <a:t>Optional Nontransitive: MED</a:t>
            </a:r>
          </a:p>
        </p:txBody>
      </p:sp>
      <p:sp>
        <p:nvSpPr>
          <p:cNvPr id="6" name="Content Placeholder 5"/>
          <p:cNvSpPr>
            <a:spLocks noGrp="1"/>
          </p:cNvSpPr>
          <p:nvPr>
            <p:ph idx="11"/>
          </p:nvPr>
        </p:nvSpPr>
        <p:spPr/>
        <p:txBody>
          <a:bodyPr>
            <a:normAutofit/>
          </a:bodyPr>
          <a:lstStyle/>
          <a:p>
            <a:r>
              <a:rPr lang="en-US" dirty="0" smtClean="0"/>
              <a:t>Routers B and C include a MED attribute in the updates to router A.</a:t>
            </a:r>
          </a:p>
          <a:p>
            <a:pPr lvl="1"/>
            <a:r>
              <a:rPr lang="en-US" dirty="0" smtClean="0"/>
              <a:t>Router B MED attribute is set to 150.</a:t>
            </a:r>
          </a:p>
          <a:p>
            <a:pPr lvl="1"/>
            <a:r>
              <a:rPr lang="en-US" dirty="0" smtClean="0"/>
              <a:t>Router C MED attribute is set to 200. </a:t>
            </a:r>
          </a:p>
          <a:p>
            <a:r>
              <a:rPr lang="en-US" dirty="0" smtClean="0"/>
              <a:t>When A receives updates from B and C, it picks router B as the best next hop because of the lower MED.</a:t>
            </a:r>
            <a:endParaRPr lang="en-US" dirty="0"/>
          </a:p>
        </p:txBody>
      </p:sp>
      <p:pic>
        <p:nvPicPr>
          <p:cNvPr id="8" name="Picture 8"/>
          <p:cNvPicPr>
            <a:picLocks noGrp="1" noChangeAspect="1" noChangeArrowheads="1"/>
          </p:cNvPicPr>
          <p:nvPr>
            <p:ph sz="quarter" idx="12"/>
          </p:nvPr>
        </p:nvPicPr>
        <p:blipFill>
          <a:blip r:embed="rId2"/>
          <a:stretch>
            <a:fillRect/>
          </a:stretch>
        </p:blipFill>
        <p:spPr bwMode="auto">
          <a:xfrm>
            <a:off x="3249182" y="990600"/>
            <a:ext cx="2591661" cy="2654300"/>
          </a:xfrm>
          <a:prstGeom prst="rect">
            <a:avLst/>
          </a:prstGeom>
          <a:noFill/>
          <a:ln w="9525">
            <a:noFill/>
            <a:miter lim="800000"/>
            <a:headEnd type="none" w="sm" len="sm"/>
            <a:tailEnd type="none" w="sm" len="sm"/>
          </a:ln>
        </p:spPr>
      </p:pic>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2930" name="Rectangle 2"/>
          <p:cNvSpPr>
            <a:spLocks noGrp="1" noChangeArrowheads="1"/>
          </p:cNvSpPr>
          <p:nvPr>
            <p:ph type="title"/>
          </p:nvPr>
        </p:nvSpPr>
        <p:spPr/>
        <p:txBody>
          <a:bodyPr/>
          <a:lstStyle/>
          <a:p>
            <a:r>
              <a:rPr lang="en-US" dirty="0" smtClean="0"/>
              <a:t>Cisco Weight Attribute</a:t>
            </a:r>
          </a:p>
        </p:txBody>
      </p:sp>
      <p:sp>
        <p:nvSpPr>
          <p:cNvPr id="1532931" name="Rectangle 3"/>
          <p:cNvSpPr>
            <a:spLocks noGrp="1" noChangeArrowheads="1"/>
          </p:cNvSpPr>
          <p:nvPr>
            <p:ph idx="1"/>
          </p:nvPr>
        </p:nvSpPr>
        <p:spPr/>
        <p:txBody>
          <a:bodyPr>
            <a:normAutofit/>
          </a:bodyPr>
          <a:lstStyle/>
          <a:p>
            <a:r>
              <a:rPr lang="en-US" dirty="0" smtClean="0"/>
              <a:t>The Weight attribute is a Cisco proprietary attribute.</a:t>
            </a:r>
          </a:p>
          <a:p>
            <a:r>
              <a:rPr lang="en-US" dirty="0" smtClean="0"/>
              <a:t>Similar in function to the local preference, the weight attribute applies when 1 router has multiple exit points.</a:t>
            </a:r>
          </a:p>
          <a:p>
            <a:pPr lvl="1"/>
            <a:r>
              <a:rPr lang="en-US" dirty="0" smtClean="0"/>
              <a:t>Local preference is used when 2+ routers provide multiple exit points. </a:t>
            </a:r>
          </a:p>
          <a:p>
            <a:r>
              <a:rPr lang="en-US" dirty="0" smtClean="0"/>
              <a:t>It is configured locally on a router and is not propagated to any other routers. </a:t>
            </a:r>
          </a:p>
          <a:p>
            <a:pPr lvl="1"/>
            <a:r>
              <a:rPr lang="en-US" dirty="0" smtClean="0"/>
              <a:t>Routes with a higher weight are preferred when multiple routes exist to the same destination.</a:t>
            </a:r>
          </a:p>
          <a:p>
            <a:r>
              <a:rPr lang="en-US" dirty="0" smtClean="0"/>
              <a:t>The weight can have a value from 0 to 65535.</a:t>
            </a:r>
          </a:p>
          <a:p>
            <a:pPr lvl="1"/>
            <a:r>
              <a:rPr lang="en-US" dirty="0" smtClean="0"/>
              <a:t>Paths that the router originates have a weight of 32768 by default, and other paths have a weight of 0 by default.</a:t>
            </a:r>
          </a:p>
          <a:p>
            <a:endParaRPr lang="en-US" dirty="0" smtClean="0"/>
          </a:p>
          <a:p>
            <a:endParaRPr lang="en-US" dirty="0" smtClean="0"/>
          </a:p>
        </p:txBody>
      </p:sp>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1862" name="Rectangle 6"/>
          <p:cNvSpPr>
            <a:spLocks noGrp="1" noChangeArrowheads="1"/>
          </p:cNvSpPr>
          <p:nvPr>
            <p:ph type="title"/>
          </p:nvPr>
        </p:nvSpPr>
        <p:spPr/>
        <p:txBody>
          <a:bodyPr/>
          <a:lstStyle/>
          <a:p>
            <a:r>
              <a:rPr lang="en-US" dirty="0" smtClean="0"/>
              <a:t>Cisco Weight Attribute</a:t>
            </a:r>
          </a:p>
        </p:txBody>
      </p:sp>
      <p:sp>
        <p:nvSpPr>
          <p:cNvPr id="6" name="Content Placeholder 5"/>
          <p:cNvSpPr>
            <a:spLocks noGrp="1"/>
          </p:cNvSpPr>
          <p:nvPr>
            <p:ph idx="11"/>
          </p:nvPr>
        </p:nvSpPr>
        <p:spPr/>
        <p:txBody>
          <a:bodyPr>
            <a:normAutofit lnSpcReduction="10000"/>
          </a:bodyPr>
          <a:lstStyle/>
          <a:p>
            <a:r>
              <a:rPr lang="en-US" dirty="0" smtClean="0"/>
              <a:t>Routers B and C learn about network 172.20.0.0 from AS 65250 and propagate the update to router A.</a:t>
            </a:r>
          </a:p>
          <a:p>
            <a:pPr lvl="1"/>
            <a:r>
              <a:rPr lang="en-US" dirty="0" smtClean="0"/>
              <a:t>Therefore Router A has two ways to reach 172.20.0.0. </a:t>
            </a:r>
          </a:p>
          <a:p>
            <a:r>
              <a:rPr lang="en-US" dirty="0" smtClean="0"/>
              <a:t>Router A sets the weight of updates as follows:</a:t>
            </a:r>
          </a:p>
          <a:p>
            <a:pPr lvl="1"/>
            <a:r>
              <a:rPr lang="en-US" dirty="0" smtClean="0"/>
              <a:t>Updates coming from router B are set to 200</a:t>
            </a:r>
          </a:p>
          <a:p>
            <a:pPr lvl="1"/>
            <a:r>
              <a:rPr lang="en-US" dirty="0" smtClean="0"/>
              <a:t>Updates coming from router C are set to 150. </a:t>
            </a:r>
          </a:p>
          <a:p>
            <a:r>
              <a:rPr lang="en-US" dirty="0" smtClean="0"/>
              <a:t>Router A uses router B because of the higher weight.</a:t>
            </a:r>
            <a:endParaRPr lang="en-US" dirty="0"/>
          </a:p>
        </p:txBody>
      </p:sp>
      <p:pic>
        <p:nvPicPr>
          <p:cNvPr id="8" name="Picture 5"/>
          <p:cNvPicPr>
            <a:picLocks noGrp="1" noChangeAspect="1" noChangeArrowheads="1"/>
          </p:cNvPicPr>
          <p:nvPr>
            <p:ph sz="quarter" idx="12"/>
          </p:nvPr>
        </p:nvPicPr>
        <p:blipFill>
          <a:blip r:embed="rId2"/>
          <a:stretch>
            <a:fillRect/>
          </a:stretch>
        </p:blipFill>
        <p:spPr>
          <a:xfrm>
            <a:off x="1776241" y="990600"/>
            <a:ext cx="5537543" cy="2654300"/>
          </a:xfrm>
        </p:spPr>
      </p:pic>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2434" name="Rectangle 2"/>
          <p:cNvSpPr>
            <a:spLocks noGrp="1" noChangeArrowheads="1"/>
          </p:cNvSpPr>
          <p:nvPr>
            <p:ph type="title"/>
          </p:nvPr>
        </p:nvSpPr>
        <p:spPr/>
        <p:txBody>
          <a:bodyPr/>
          <a:lstStyle/>
          <a:p>
            <a:pPr>
              <a:defRPr/>
            </a:pPr>
            <a:r>
              <a:rPr lang="en-US" dirty="0" smtClean="0"/>
              <a:t>BGP Route Selection Process</a:t>
            </a:r>
          </a:p>
        </p:txBody>
      </p:sp>
      <p:sp>
        <p:nvSpPr>
          <p:cNvPr id="166915" name="Rectangle 3"/>
          <p:cNvSpPr>
            <a:spLocks noGrp="1" noChangeArrowheads="1"/>
          </p:cNvSpPr>
          <p:nvPr>
            <p:ph idx="1"/>
          </p:nvPr>
        </p:nvSpPr>
        <p:spPr/>
        <p:txBody>
          <a:bodyPr/>
          <a:lstStyle/>
          <a:p>
            <a:r>
              <a:rPr lang="en-US" dirty="0" smtClean="0"/>
              <a:t>The BGP best path decision is based on the value of attributes that the update contains and other BGP-configurable factors.</a:t>
            </a:r>
          </a:p>
          <a:p>
            <a:r>
              <a:rPr lang="en-US" dirty="0" smtClean="0"/>
              <a:t>BGP considers only synchronized routes with no AS loops and a valid next-hop address. </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BGP Route Selection Process</a:t>
            </a:r>
            <a:endParaRPr lang="en-US" dirty="0"/>
          </a:p>
        </p:txBody>
      </p:sp>
      <p:sp>
        <p:nvSpPr>
          <p:cNvPr id="6" name="TextBox 5"/>
          <p:cNvSpPr txBox="1"/>
          <p:nvPr/>
        </p:nvSpPr>
        <p:spPr>
          <a:xfrm>
            <a:off x="266700" y="1130300"/>
            <a:ext cx="3568700" cy="564432"/>
          </a:xfrm>
          <a:prstGeom prst="rect">
            <a:avLst/>
          </a:prstGeom>
          <a:solidFill>
            <a:srgbClr val="FFFF99"/>
          </a:solidFill>
          <a:ln>
            <a:solidFill>
              <a:schemeClr val="bg2"/>
            </a:solidFill>
          </a:ln>
        </p:spPr>
        <p:txBody>
          <a:bodyPr wrap="square" rtlCol="0" anchor="ctr" anchorCtr="0">
            <a:noAutofit/>
          </a:bodyPr>
          <a:lstStyle/>
          <a:p>
            <a:pPr marL="177800" indent="-177800" algn="l">
              <a:buFont typeface="Arial" pitchFamily="34" charset="0"/>
              <a:buChar char="•"/>
            </a:pPr>
            <a:r>
              <a:rPr lang="en-US" sz="1600" dirty="0" smtClean="0"/>
              <a:t>Prefer the route with highest weight.</a:t>
            </a:r>
            <a:endParaRPr lang="en-US" sz="1600" dirty="0"/>
          </a:p>
        </p:txBody>
      </p:sp>
      <p:sp>
        <p:nvSpPr>
          <p:cNvPr id="7" name="TextBox 6"/>
          <p:cNvSpPr txBox="1"/>
          <p:nvPr/>
        </p:nvSpPr>
        <p:spPr>
          <a:xfrm>
            <a:off x="266700" y="2235200"/>
            <a:ext cx="3568700" cy="571500"/>
          </a:xfrm>
          <a:prstGeom prst="rect">
            <a:avLst/>
          </a:prstGeom>
          <a:solidFill>
            <a:srgbClr val="FFFF99"/>
          </a:solidFill>
          <a:ln>
            <a:solidFill>
              <a:schemeClr val="bg2"/>
            </a:solidFill>
          </a:ln>
        </p:spPr>
        <p:txBody>
          <a:bodyPr wrap="square" rtlCol="0" anchor="ctr" anchorCtr="0">
            <a:noAutofit/>
          </a:bodyPr>
          <a:lstStyle/>
          <a:p>
            <a:pPr marL="177800" indent="-177800" algn="l">
              <a:buFont typeface="Arial" pitchFamily="34" charset="0"/>
              <a:buChar char="•"/>
            </a:pPr>
            <a:r>
              <a:rPr lang="en-US" sz="1600" dirty="0" smtClean="0"/>
              <a:t>Prefer the route with highest LOCAL_PREF.</a:t>
            </a:r>
            <a:endParaRPr lang="en-US" sz="1600" dirty="0"/>
          </a:p>
        </p:txBody>
      </p:sp>
      <p:cxnSp>
        <p:nvCxnSpPr>
          <p:cNvPr id="10" name="Straight Arrow Connector 9"/>
          <p:cNvCxnSpPr>
            <a:stCxn id="6" idx="2"/>
            <a:endCxn id="7" idx="0"/>
          </p:cNvCxnSpPr>
          <p:nvPr/>
        </p:nvCxnSpPr>
        <p:spPr bwMode="auto">
          <a:xfrm rot="5400000">
            <a:off x="1780816" y="1964966"/>
            <a:ext cx="540468" cy="1588"/>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13" name="TextBox 12"/>
          <p:cNvSpPr txBox="1"/>
          <p:nvPr/>
        </p:nvSpPr>
        <p:spPr>
          <a:xfrm>
            <a:off x="266700" y="3378200"/>
            <a:ext cx="3568700" cy="571500"/>
          </a:xfrm>
          <a:prstGeom prst="rect">
            <a:avLst/>
          </a:prstGeom>
          <a:solidFill>
            <a:srgbClr val="FFFF99"/>
          </a:solidFill>
          <a:ln>
            <a:solidFill>
              <a:schemeClr val="bg2"/>
            </a:solidFill>
          </a:ln>
        </p:spPr>
        <p:txBody>
          <a:bodyPr wrap="square" rtlCol="0" anchor="ctr" anchorCtr="0">
            <a:noAutofit/>
          </a:bodyPr>
          <a:lstStyle/>
          <a:p>
            <a:pPr marL="177800" indent="-177800" algn="l">
              <a:buFont typeface="Arial" pitchFamily="34" charset="0"/>
              <a:buChar char="•"/>
            </a:pPr>
            <a:r>
              <a:rPr lang="en-US" sz="1600" dirty="0" smtClean="0"/>
              <a:t>Prefer the locally generated route (network or aggregate routes). </a:t>
            </a:r>
            <a:endParaRPr lang="en-US" sz="1600" dirty="0"/>
          </a:p>
        </p:txBody>
      </p:sp>
      <p:cxnSp>
        <p:nvCxnSpPr>
          <p:cNvPr id="14" name="Straight Arrow Connector 13"/>
          <p:cNvCxnSpPr>
            <a:stCxn id="7" idx="2"/>
            <a:endCxn id="13" idx="0"/>
          </p:cNvCxnSpPr>
          <p:nvPr/>
        </p:nvCxnSpPr>
        <p:spPr bwMode="auto">
          <a:xfrm rot="5400000">
            <a:off x="1765300" y="3092450"/>
            <a:ext cx="571500" cy="1588"/>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16" name="TextBox 15"/>
          <p:cNvSpPr txBox="1"/>
          <p:nvPr/>
        </p:nvSpPr>
        <p:spPr>
          <a:xfrm>
            <a:off x="266700" y="4508500"/>
            <a:ext cx="3568700" cy="571500"/>
          </a:xfrm>
          <a:prstGeom prst="rect">
            <a:avLst/>
          </a:prstGeom>
          <a:solidFill>
            <a:srgbClr val="FFFF99"/>
          </a:solidFill>
          <a:ln>
            <a:solidFill>
              <a:schemeClr val="bg2"/>
            </a:solidFill>
          </a:ln>
        </p:spPr>
        <p:txBody>
          <a:bodyPr wrap="square" rtlCol="0" anchor="ctr" anchorCtr="0">
            <a:noAutofit/>
          </a:bodyPr>
          <a:lstStyle/>
          <a:p>
            <a:pPr marL="177800" indent="-177800" algn="l">
              <a:buFont typeface="Arial" pitchFamily="34" charset="0"/>
              <a:buChar char="•"/>
            </a:pPr>
            <a:r>
              <a:rPr lang="en-US" sz="1600" dirty="0" smtClean="0"/>
              <a:t>Prefer the route with the shortest AS-PATH. </a:t>
            </a:r>
            <a:endParaRPr lang="en-US" sz="1600" dirty="0"/>
          </a:p>
        </p:txBody>
      </p:sp>
      <p:cxnSp>
        <p:nvCxnSpPr>
          <p:cNvPr id="17" name="Straight Arrow Connector 16"/>
          <p:cNvCxnSpPr>
            <a:stCxn id="13" idx="2"/>
            <a:endCxn id="16" idx="0"/>
          </p:cNvCxnSpPr>
          <p:nvPr/>
        </p:nvCxnSpPr>
        <p:spPr bwMode="auto">
          <a:xfrm rot="5400000">
            <a:off x="1771650" y="4229100"/>
            <a:ext cx="558800" cy="1588"/>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39" name="TextBox 38"/>
          <p:cNvSpPr txBox="1"/>
          <p:nvPr/>
        </p:nvSpPr>
        <p:spPr>
          <a:xfrm>
            <a:off x="266700" y="5588000"/>
            <a:ext cx="3568700" cy="571500"/>
          </a:xfrm>
          <a:prstGeom prst="rect">
            <a:avLst/>
          </a:prstGeom>
          <a:solidFill>
            <a:srgbClr val="FFFF99"/>
          </a:solidFill>
          <a:ln>
            <a:solidFill>
              <a:schemeClr val="bg2"/>
            </a:solidFill>
          </a:ln>
        </p:spPr>
        <p:txBody>
          <a:bodyPr wrap="square" rtlCol="0" anchor="ctr" anchorCtr="0">
            <a:noAutofit/>
          </a:bodyPr>
          <a:lstStyle/>
          <a:p>
            <a:pPr marL="177800" indent="-177800" algn="l">
              <a:buFont typeface="Arial" pitchFamily="34" charset="0"/>
              <a:buChar char="•"/>
            </a:pPr>
            <a:r>
              <a:rPr lang="en-US" sz="1600" dirty="0" smtClean="0"/>
              <a:t>Prefer the route with the lowest ORIGIN </a:t>
            </a:r>
            <a:r>
              <a:rPr lang="en-US" sz="1400" dirty="0" smtClean="0"/>
              <a:t>(IGP&lt;EGP&lt;incomplete)</a:t>
            </a:r>
            <a:endParaRPr lang="en-US" sz="1600" dirty="0"/>
          </a:p>
        </p:txBody>
      </p:sp>
      <p:cxnSp>
        <p:nvCxnSpPr>
          <p:cNvPr id="40" name="Straight Arrow Connector 39"/>
          <p:cNvCxnSpPr>
            <a:stCxn id="16" idx="2"/>
            <a:endCxn id="39" idx="0"/>
          </p:cNvCxnSpPr>
          <p:nvPr/>
        </p:nvCxnSpPr>
        <p:spPr bwMode="auto">
          <a:xfrm rot="5400000">
            <a:off x="1797050" y="5334000"/>
            <a:ext cx="508000" cy="1588"/>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42" name="TextBox 41"/>
          <p:cNvSpPr txBox="1"/>
          <p:nvPr/>
        </p:nvSpPr>
        <p:spPr>
          <a:xfrm>
            <a:off x="5092700" y="1130300"/>
            <a:ext cx="3683000" cy="564432"/>
          </a:xfrm>
          <a:prstGeom prst="rect">
            <a:avLst/>
          </a:prstGeom>
          <a:solidFill>
            <a:srgbClr val="FFFF99"/>
          </a:solidFill>
          <a:ln>
            <a:solidFill>
              <a:schemeClr val="bg2"/>
            </a:solidFill>
          </a:ln>
        </p:spPr>
        <p:txBody>
          <a:bodyPr wrap="square" rtlCol="0" anchor="ctr" anchorCtr="0">
            <a:noAutofit/>
          </a:bodyPr>
          <a:lstStyle/>
          <a:p>
            <a:pPr marL="177800" indent="-177800" algn="l">
              <a:buFont typeface="Arial" pitchFamily="34" charset="0"/>
              <a:buChar char="•"/>
            </a:pPr>
            <a:r>
              <a:rPr lang="en-US" sz="1600" dirty="0" smtClean="0"/>
              <a:t>Prefer the route with the lowest MED.</a:t>
            </a:r>
            <a:endParaRPr lang="en-US" sz="1600" dirty="0"/>
          </a:p>
        </p:txBody>
      </p:sp>
      <p:sp>
        <p:nvSpPr>
          <p:cNvPr id="43" name="TextBox 42"/>
          <p:cNvSpPr txBox="1"/>
          <p:nvPr/>
        </p:nvSpPr>
        <p:spPr>
          <a:xfrm>
            <a:off x="5092700" y="2044700"/>
            <a:ext cx="3683000" cy="571500"/>
          </a:xfrm>
          <a:prstGeom prst="rect">
            <a:avLst/>
          </a:prstGeom>
          <a:solidFill>
            <a:srgbClr val="FFFF99"/>
          </a:solidFill>
          <a:ln>
            <a:solidFill>
              <a:schemeClr val="bg2"/>
            </a:solidFill>
          </a:ln>
        </p:spPr>
        <p:txBody>
          <a:bodyPr wrap="square" rtlCol="0" anchor="ctr" anchorCtr="0">
            <a:noAutofit/>
          </a:bodyPr>
          <a:lstStyle/>
          <a:p>
            <a:pPr marL="177800" indent="-177800" algn="l">
              <a:buFont typeface="Arial" pitchFamily="34" charset="0"/>
              <a:buChar char="•"/>
            </a:pPr>
            <a:r>
              <a:rPr lang="en-US" sz="1600" dirty="0" smtClean="0"/>
              <a:t>Prefer the EBGP route over IBGP route.</a:t>
            </a:r>
            <a:endParaRPr lang="en-US" sz="1600" dirty="0"/>
          </a:p>
        </p:txBody>
      </p:sp>
      <p:cxnSp>
        <p:nvCxnSpPr>
          <p:cNvPr id="44" name="Straight Arrow Connector 43"/>
          <p:cNvCxnSpPr>
            <a:stCxn id="42" idx="2"/>
            <a:endCxn id="43" idx="0"/>
          </p:cNvCxnSpPr>
          <p:nvPr/>
        </p:nvCxnSpPr>
        <p:spPr bwMode="auto">
          <a:xfrm rot="5400000">
            <a:off x="6759216" y="1869716"/>
            <a:ext cx="349968" cy="1588"/>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45" name="TextBox 44"/>
          <p:cNvSpPr txBox="1"/>
          <p:nvPr/>
        </p:nvSpPr>
        <p:spPr>
          <a:xfrm>
            <a:off x="5092700" y="2997200"/>
            <a:ext cx="3683000" cy="571500"/>
          </a:xfrm>
          <a:prstGeom prst="rect">
            <a:avLst/>
          </a:prstGeom>
          <a:solidFill>
            <a:srgbClr val="FFFF99"/>
          </a:solidFill>
          <a:ln>
            <a:solidFill>
              <a:schemeClr val="bg2"/>
            </a:solidFill>
          </a:ln>
        </p:spPr>
        <p:txBody>
          <a:bodyPr wrap="square" rtlCol="0" anchor="ctr" anchorCtr="0">
            <a:noAutofit/>
          </a:bodyPr>
          <a:lstStyle/>
          <a:p>
            <a:pPr marL="177800" indent="-177800" algn="l">
              <a:buFont typeface="Arial" pitchFamily="34" charset="0"/>
              <a:buChar char="•"/>
            </a:pPr>
            <a:r>
              <a:rPr lang="en-US" sz="1600" dirty="0" smtClean="0"/>
              <a:t>Prefer the route through the closest IGP neighbor.</a:t>
            </a:r>
            <a:endParaRPr lang="en-US" sz="1600" dirty="0"/>
          </a:p>
        </p:txBody>
      </p:sp>
      <p:cxnSp>
        <p:nvCxnSpPr>
          <p:cNvPr id="46" name="Straight Arrow Connector 45"/>
          <p:cNvCxnSpPr>
            <a:stCxn id="43" idx="2"/>
            <a:endCxn id="45" idx="0"/>
          </p:cNvCxnSpPr>
          <p:nvPr/>
        </p:nvCxnSpPr>
        <p:spPr bwMode="auto">
          <a:xfrm rot="5400000">
            <a:off x="6743700" y="2806700"/>
            <a:ext cx="381000" cy="1588"/>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47" name="TextBox 46"/>
          <p:cNvSpPr txBox="1"/>
          <p:nvPr/>
        </p:nvSpPr>
        <p:spPr>
          <a:xfrm>
            <a:off x="5092700" y="3937000"/>
            <a:ext cx="3683000" cy="571500"/>
          </a:xfrm>
          <a:prstGeom prst="rect">
            <a:avLst/>
          </a:prstGeom>
          <a:solidFill>
            <a:srgbClr val="FFFF99"/>
          </a:solidFill>
          <a:ln>
            <a:solidFill>
              <a:schemeClr val="bg2"/>
            </a:solidFill>
          </a:ln>
        </p:spPr>
        <p:txBody>
          <a:bodyPr wrap="square" rtlCol="0" anchor="ctr" anchorCtr="0">
            <a:noAutofit/>
          </a:bodyPr>
          <a:lstStyle/>
          <a:p>
            <a:pPr marL="177800" indent="-177800" algn="l">
              <a:buFont typeface="Arial" pitchFamily="34" charset="0"/>
              <a:buChar char="•"/>
            </a:pPr>
            <a:r>
              <a:rPr lang="en-US" sz="1600" dirty="0" smtClean="0"/>
              <a:t>Prefer the oldest EBGP route. </a:t>
            </a:r>
            <a:endParaRPr lang="en-US" sz="1600" dirty="0"/>
          </a:p>
        </p:txBody>
      </p:sp>
      <p:cxnSp>
        <p:nvCxnSpPr>
          <p:cNvPr id="48" name="Straight Arrow Connector 47"/>
          <p:cNvCxnSpPr>
            <a:stCxn id="45" idx="2"/>
            <a:endCxn id="47" idx="0"/>
          </p:cNvCxnSpPr>
          <p:nvPr/>
        </p:nvCxnSpPr>
        <p:spPr bwMode="auto">
          <a:xfrm rot="5400000">
            <a:off x="6750050" y="3752850"/>
            <a:ext cx="368300" cy="1588"/>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49" name="TextBox 48"/>
          <p:cNvSpPr txBox="1"/>
          <p:nvPr/>
        </p:nvSpPr>
        <p:spPr>
          <a:xfrm>
            <a:off x="5092700" y="4876800"/>
            <a:ext cx="3683000" cy="571500"/>
          </a:xfrm>
          <a:prstGeom prst="rect">
            <a:avLst/>
          </a:prstGeom>
          <a:solidFill>
            <a:srgbClr val="FFFF99"/>
          </a:solidFill>
          <a:ln>
            <a:solidFill>
              <a:schemeClr val="bg2"/>
            </a:solidFill>
          </a:ln>
        </p:spPr>
        <p:txBody>
          <a:bodyPr wrap="square" rtlCol="0" anchor="ctr" anchorCtr="0">
            <a:noAutofit/>
          </a:bodyPr>
          <a:lstStyle/>
          <a:p>
            <a:pPr marL="177800" indent="-177800" algn="l">
              <a:buFont typeface="Arial" pitchFamily="34" charset="0"/>
              <a:buChar char="•"/>
            </a:pPr>
            <a:r>
              <a:rPr lang="en-US" sz="1600" dirty="0" smtClean="0"/>
              <a:t>Prefer the route with the lowest neighbor BGP router ID value.</a:t>
            </a:r>
            <a:endParaRPr lang="en-US" sz="1600" dirty="0"/>
          </a:p>
        </p:txBody>
      </p:sp>
      <p:cxnSp>
        <p:nvCxnSpPr>
          <p:cNvPr id="50" name="Straight Arrow Connector 49"/>
          <p:cNvCxnSpPr>
            <a:stCxn id="47" idx="2"/>
            <a:endCxn id="49" idx="0"/>
          </p:cNvCxnSpPr>
          <p:nvPr/>
        </p:nvCxnSpPr>
        <p:spPr bwMode="auto">
          <a:xfrm rot="5400000">
            <a:off x="6750050" y="4692650"/>
            <a:ext cx="368300" cy="1588"/>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52" name="Elbow Connector 51"/>
          <p:cNvCxnSpPr>
            <a:stCxn id="39" idx="3"/>
            <a:endCxn id="42" idx="1"/>
          </p:cNvCxnSpPr>
          <p:nvPr/>
        </p:nvCxnSpPr>
        <p:spPr bwMode="auto">
          <a:xfrm flipV="1">
            <a:off x="3835400" y="1412516"/>
            <a:ext cx="1257300" cy="4461234"/>
          </a:xfrm>
          <a:prstGeom prst="bentConnector3">
            <a:avLst>
              <a:gd name="adj1" fmla="val 50000"/>
            </a:avLst>
          </a:prstGeom>
          <a:solidFill>
            <a:schemeClr val="accent1"/>
          </a:solidFill>
          <a:ln w="38100" cap="flat" cmpd="sng" algn="ctr">
            <a:solidFill>
              <a:schemeClr val="tx1"/>
            </a:solidFill>
            <a:prstDash val="solid"/>
            <a:round/>
            <a:headEnd type="none" w="med" len="med"/>
            <a:tailEnd type="arrow"/>
          </a:ln>
          <a:effectLst/>
        </p:spPr>
      </p:cxnSp>
      <p:sp>
        <p:nvSpPr>
          <p:cNvPr id="59" name="TextBox 58"/>
          <p:cNvSpPr txBox="1"/>
          <p:nvPr/>
        </p:nvSpPr>
        <p:spPr>
          <a:xfrm>
            <a:off x="5092700" y="5791200"/>
            <a:ext cx="3683000" cy="571500"/>
          </a:xfrm>
          <a:prstGeom prst="rect">
            <a:avLst/>
          </a:prstGeom>
          <a:solidFill>
            <a:srgbClr val="FFFF99"/>
          </a:solidFill>
          <a:ln>
            <a:solidFill>
              <a:schemeClr val="bg2"/>
            </a:solidFill>
          </a:ln>
        </p:spPr>
        <p:txBody>
          <a:bodyPr wrap="square" rtlCol="0" anchor="ctr" anchorCtr="0">
            <a:noAutofit/>
          </a:bodyPr>
          <a:lstStyle/>
          <a:p>
            <a:pPr marL="177800" indent="-177800" algn="l">
              <a:buFont typeface="Arial" pitchFamily="34" charset="0"/>
              <a:buChar char="•"/>
            </a:pPr>
            <a:r>
              <a:rPr lang="en-US" sz="1600" dirty="0" smtClean="0"/>
              <a:t>Prefer the route with the lowest neighbor IP address.</a:t>
            </a:r>
            <a:endParaRPr lang="en-US" sz="1600" dirty="0"/>
          </a:p>
        </p:txBody>
      </p:sp>
      <p:cxnSp>
        <p:nvCxnSpPr>
          <p:cNvPr id="60" name="Straight Arrow Connector 59"/>
          <p:cNvCxnSpPr>
            <a:stCxn id="49" idx="2"/>
            <a:endCxn id="59" idx="0"/>
          </p:cNvCxnSpPr>
          <p:nvPr/>
        </p:nvCxnSpPr>
        <p:spPr bwMode="auto">
          <a:xfrm rot="5400000">
            <a:off x="6762750" y="5619750"/>
            <a:ext cx="342900" cy="1588"/>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2"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2800" b="1" kern="0" dirty="0" smtClean="0">
                <a:solidFill>
                  <a:schemeClr val="bg1"/>
                </a:solidFill>
                <a:latin typeface="+mj-lt"/>
                <a:ea typeface="+mj-ea"/>
                <a:cs typeface="+mj-cs"/>
              </a:rPr>
              <a:t>Configuring BGP</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to Deploy BGP</a:t>
            </a:r>
            <a:endParaRPr lang="en-US" dirty="0"/>
          </a:p>
        </p:txBody>
      </p:sp>
      <p:sp>
        <p:nvSpPr>
          <p:cNvPr id="3" name="Content Placeholder 2"/>
          <p:cNvSpPr>
            <a:spLocks noGrp="1"/>
          </p:cNvSpPr>
          <p:nvPr>
            <p:ph idx="1"/>
          </p:nvPr>
        </p:nvSpPr>
        <p:spPr/>
        <p:txBody>
          <a:bodyPr/>
          <a:lstStyle/>
          <a:p>
            <a:r>
              <a:rPr lang="en-US" dirty="0" smtClean="0"/>
              <a:t>Prior to </a:t>
            </a:r>
            <a:r>
              <a:rPr lang="en-US" smtClean="0"/>
              <a:t>deploying a </a:t>
            </a:r>
            <a:r>
              <a:rPr lang="en-US" dirty="0" smtClean="0"/>
              <a:t>BGP routing solution, the following should be considered:</a:t>
            </a:r>
          </a:p>
          <a:p>
            <a:pPr lvl="1"/>
            <a:r>
              <a:rPr lang="en-US" dirty="0" smtClean="0"/>
              <a:t>IP addressing plan</a:t>
            </a:r>
          </a:p>
          <a:p>
            <a:pPr lvl="1"/>
            <a:r>
              <a:rPr lang="en-US" dirty="0" smtClean="0"/>
              <a:t>Network topology</a:t>
            </a:r>
          </a:p>
          <a:p>
            <a:pPr lvl="1"/>
            <a:r>
              <a:rPr lang="en-US" dirty="0" smtClean="0"/>
              <a:t>BGP relationship with service provider(s)</a:t>
            </a:r>
          </a:p>
          <a:p>
            <a:r>
              <a:rPr lang="en-US" dirty="0" smtClean="0"/>
              <a:t>Once the requirements have been assessed, the implementation plan can be created. </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Implementing Basic BGP</a:t>
            </a:r>
            <a:endParaRPr lang="en-US" dirty="0"/>
          </a:p>
        </p:txBody>
      </p:sp>
      <p:sp>
        <p:nvSpPr>
          <p:cNvPr id="3" name="Content Placeholder 2"/>
          <p:cNvSpPr>
            <a:spLocks noGrp="1"/>
          </p:cNvSpPr>
          <p:nvPr>
            <p:ph idx="1"/>
          </p:nvPr>
        </p:nvSpPr>
        <p:spPr/>
        <p:txBody>
          <a:bodyPr/>
          <a:lstStyle/>
          <a:p>
            <a:r>
              <a:rPr lang="en-US" dirty="0" smtClean="0"/>
              <a:t>The information necessary to implement BGP routing includes the following:</a:t>
            </a:r>
          </a:p>
          <a:p>
            <a:pPr lvl="1"/>
            <a:r>
              <a:rPr lang="en-US" dirty="0" smtClean="0"/>
              <a:t>The AS numbers of enterprise and service provider.</a:t>
            </a:r>
          </a:p>
          <a:p>
            <a:pPr lvl="1"/>
            <a:r>
              <a:rPr lang="en-US" dirty="0" smtClean="0"/>
              <a:t>The IP addresses of all the neighbors (peers) involved.</a:t>
            </a:r>
          </a:p>
          <a:p>
            <a:pPr lvl="1"/>
            <a:r>
              <a:rPr lang="en-US" dirty="0" smtClean="0"/>
              <a:t>The networks that are to be advertised into BGP</a:t>
            </a:r>
          </a:p>
          <a:p>
            <a:r>
              <a:rPr lang="en-US" dirty="0" smtClean="0"/>
              <a:t>In the implementation plan, basic BGP tasks include the following:</a:t>
            </a:r>
          </a:p>
          <a:p>
            <a:pPr lvl="1"/>
            <a:r>
              <a:rPr lang="en-US" dirty="0" smtClean="0"/>
              <a:t>Define the BGP process</a:t>
            </a:r>
          </a:p>
          <a:p>
            <a:pPr lvl="1"/>
            <a:r>
              <a:rPr lang="en-US" dirty="0" smtClean="0"/>
              <a:t>Establish the neighbor relationships</a:t>
            </a:r>
          </a:p>
          <a:p>
            <a:pPr lvl="1"/>
            <a:r>
              <a:rPr lang="en-US" dirty="0" smtClean="0"/>
              <a:t>Advertise the networks into BGP</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3794" name="Rectangle 2"/>
          <p:cNvSpPr>
            <a:spLocks noGrp="1" noChangeArrowheads="1"/>
          </p:cNvSpPr>
          <p:nvPr>
            <p:ph type="title"/>
          </p:nvPr>
        </p:nvSpPr>
        <p:spPr/>
        <p:txBody>
          <a:bodyPr/>
          <a:lstStyle/>
          <a:p>
            <a:r>
              <a:rPr lang="en-US" dirty="0" smtClean="0"/>
              <a:t>BGP Basics</a:t>
            </a:r>
          </a:p>
        </p:txBody>
      </p:sp>
      <p:sp>
        <p:nvSpPr>
          <p:cNvPr id="8" name="Content Placeholder 7"/>
          <p:cNvSpPr>
            <a:spLocks noGrp="1"/>
          </p:cNvSpPr>
          <p:nvPr>
            <p:ph idx="1"/>
          </p:nvPr>
        </p:nvSpPr>
        <p:spPr/>
        <p:txBody>
          <a:bodyPr/>
          <a:lstStyle/>
          <a:p>
            <a:r>
              <a:rPr lang="en-US" dirty="0" smtClean="0"/>
              <a:t>The Internet is a collection of autonomous systems that are interconnected to allow communication among them. </a:t>
            </a:r>
          </a:p>
          <a:p>
            <a:pPr lvl="1"/>
            <a:r>
              <a:rPr lang="en-US" dirty="0" smtClean="0"/>
              <a:t>BGP provides the routing between these autonomous systems. </a:t>
            </a:r>
          </a:p>
          <a:p>
            <a:r>
              <a:rPr lang="en-US" dirty="0" smtClean="0"/>
              <a:t>BGP is a path vector protocol.</a:t>
            </a:r>
          </a:p>
          <a:p>
            <a:r>
              <a:rPr lang="en-US" dirty="0" smtClean="0"/>
              <a:t>It is the only routing protocol to use TCP.</a:t>
            </a:r>
          </a:p>
          <a:p>
            <a:pPr lvl="1"/>
            <a:r>
              <a:rPr lang="en-US" dirty="0" smtClean="0"/>
              <a:t>OSPF and </a:t>
            </a:r>
            <a:r>
              <a:rPr lang="en-US" smtClean="0"/>
              <a:t>EIGRP operate directly over IP. </a:t>
            </a:r>
            <a:r>
              <a:rPr lang="en-US" dirty="0" smtClean="0"/>
              <a:t>IS-IS is at the network layer. </a:t>
            </a:r>
          </a:p>
          <a:p>
            <a:pPr lvl="1"/>
            <a:r>
              <a:rPr lang="en-US" dirty="0" smtClean="0"/>
              <a:t>RIP uses the User Datagram Protocol (UDP) for its transport layer.</a:t>
            </a:r>
          </a:p>
        </p:txBody>
      </p:sp>
      <p:sp>
        <p:nvSpPr>
          <p:cNvPr id="1313796" name="Rectangle 4"/>
          <p:cNvSpPr>
            <a:spLocks noChangeArrowheads="1"/>
          </p:cNvSpPr>
          <p:nvPr/>
        </p:nvSpPr>
        <p:spPr bwMode="auto">
          <a:xfrm>
            <a:off x="457200" y="228600"/>
            <a:ext cx="8382000" cy="914400"/>
          </a:xfrm>
          <a:prstGeom prst="rect">
            <a:avLst/>
          </a:prstGeom>
          <a:noFill/>
          <a:ln w="12700">
            <a:noFill/>
            <a:miter lim="800000"/>
            <a:headEnd/>
            <a:tailEnd/>
          </a:ln>
          <a:effectLst>
            <a:outerShdw dist="35921" dir="2700000" algn="ctr" rotWithShape="0">
              <a:srgbClr val="000000"/>
            </a:outerShdw>
          </a:effectLst>
        </p:spPr>
        <p:txBody>
          <a:bodyPr lIns="90488" tIns="44450" rIns="90488" bIns="44450" anchor="ctr"/>
          <a:lstStyle/>
          <a:p>
            <a:pPr algn="ctr">
              <a:lnSpc>
                <a:spcPct val="100000"/>
              </a:lnSpc>
              <a:spcBef>
                <a:spcPct val="0"/>
              </a:spcBef>
              <a:defRPr/>
            </a:pPr>
            <a:endParaRPr lang="en-US" sz="4400" b="0" dirty="0">
              <a:solidFill>
                <a:srgbClr val="EAEC5E"/>
              </a:solidFill>
              <a:effectLst>
                <a:outerShdw blurRad="38100" dist="38100" dir="2700000" algn="tl">
                  <a:srgbClr val="C0C0C0"/>
                </a:outerShdw>
              </a:effectLst>
              <a:latin typeface="Times New Roman" pitchFamily="18" charset="0"/>
            </a:endParaRPr>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Verifying BGP </a:t>
            </a:r>
            <a:endParaRPr lang="en-US" dirty="0"/>
          </a:p>
        </p:txBody>
      </p:sp>
      <p:sp>
        <p:nvSpPr>
          <p:cNvPr id="3" name="Content Placeholder 2"/>
          <p:cNvSpPr>
            <a:spLocks noGrp="1"/>
          </p:cNvSpPr>
          <p:nvPr>
            <p:ph idx="1"/>
          </p:nvPr>
        </p:nvSpPr>
        <p:spPr/>
        <p:txBody>
          <a:bodyPr/>
          <a:lstStyle/>
          <a:p>
            <a:r>
              <a:rPr lang="en-US" dirty="0" smtClean="0"/>
              <a:t>After implementing BGP, verification should confirm proper deployment on each router.</a:t>
            </a:r>
          </a:p>
          <a:p>
            <a:r>
              <a:rPr lang="en-US" dirty="0" smtClean="0"/>
              <a:t>Verification tasks include verifying:</a:t>
            </a:r>
          </a:p>
          <a:p>
            <a:pPr lvl="1"/>
            <a:r>
              <a:rPr lang="en-US" smtClean="0"/>
              <a:t>That </a:t>
            </a:r>
            <a:r>
              <a:rPr lang="en-US" dirty="0" smtClean="0"/>
              <a:t>the appropriate BGP neighbor relationships and adjacencies are established.</a:t>
            </a:r>
          </a:p>
          <a:p>
            <a:pPr lvl="1"/>
            <a:r>
              <a:rPr lang="en-US" smtClean="0"/>
              <a:t>That </a:t>
            </a:r>
            <a:r>
              <a:rPr lang="en-US" dirty="0" smtClean="0"/>
              <a:t>the BGP table is populated with the necessary information.</a:t>
            </a:r>
          </a:p>
          <a:p>
            <a:pPr lvl="1"/>
            <a:r>
              <a:rPr lang="en-US" smtClean="0"/>
              <a:t>That </a:t>
            </a:r>
            <a:r>
              <a:rPr lang="en-US" dirty="0" smtClean="0"/>
              <a:t>IP routing table is populated with the necessary information.</a:t>
            </a:r>
          </a:p>
          <a:p>
            <a:pPr lvl="1"/>
            <a:r>
              <a:rPr lang="en-US" smtClean="0"/>
              <a:t>That </a:t>
            </a:r>
            <a:r>
              <a:rPr lang="en-US" dirty="0" smtClean="0"/>
              <a:t>there is connectivity in the network between routers and to other devices.</a:t>
            </a:r>
          </a:p>
          <a:p>
            <a:pPr lvl="1"/>
            <a:r>
              <a:rPr lang="en-US" smtClean="0"/>
              <a:t>That </a:t>
            </a:r>
            <a:r>
              <a:rPr lang="en-US" dirty="0" smtClean="0"/>
              <a:t>BGP behaves as expected in a case of a topology change, by testing link failure and router failure events.</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Documenting</a:t>
            </a:r>
            <a:endParaRPr lang="en-US" dirty="0"/>
          </a:p>
        </p:txBody>
      </p:sp>
      <p:sp>
        <p:nvSpPr>
          <p:cNvPr id="3" name="Content Placeholder 2"/>
          <p:cNvSpPr>
            <a:spLocks noGrp="1"/>
          </p:cNvSpPr>
          <p:nvPr>
            <p:ph idx="1"/>
          </p:nvPr>
        </p:nvSpPr>
        <p:spPr/>
        <p:txBody>
          <a:bodyPr/>
          <a:lstStyle/>
          <a:p>
            <a:r>
              <a:rPr lang="en-US" dirty="0" smtClean="0"/>
              <a:t>After a successful BGP deployment, the solution and verification process and results should be documented for future reference. </a:t>
            </a:r>
          </a:p>
          <a:p>
            <a:r>
              <a:rPr lang="en-US" dirty="0" smtClean="0"/>
              <a:t>Documentation should include:</a:t>
            </a:r>
          </a:p>
          <a:p>
            <a:pPr lvl="1"/>
            <a:r>
              <a:rPr lang="en-US" dirty="0" smtClean="0"/>
              <a:t>A topology map</a:t>
            </a:r>
          </a:p>
          <a:p>
            <a:pPr lvl="1"/>
            <a:r>
              <a:rPr lang="en-US" dirty="0" smtClean="0"/>
              <a:t>The IP addressing plan</a:t>
            </a:r>
          </a:p>
          <a:p>
            <a:pPr lvl="1"/>
            <a:r>
              <a:rPr lang="en-US" dirty="0" smtClean="0"/>
              <a:t>The autonomous system hierarchy</a:t>
            </a:r>
          </a:p>
          <a:p>
            <a:pPr lvl="1"/>
            <a:r>
              <a:rPr lang="en-US" dirty="0" smtClean="0"/>
              <a:t>The networks and interfaces included in BGP on each router</a:t>
            </a:r>
          </a:p>
          <a:p>
            <a:pPr lvl="1"/>
            <a:r>
              <a:rPr lang="en-US" dirty="0" smtClean="0"/>
              <a:t>The default and any special metrics configured</a:t>
            </a:r>
          </a:p>
          <a:p>
            <a:pPr lvl="1"/>
            <a:r>
              <a:rPr lang="en-US" dirty="0" smtClean="0"/>
              <a:t>The verification results.</a:t>
            </a:r>
            <a:endParaRPr 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Enable BGP Routing</a:t>
            </a:r>
            <a:endParaRPr lang="en-US" dirty="0"/>
          </a:p>
        </p:txBody>
      </p:sp>
      <p:sp>
        <p:nvSpPr>
          <p:cNvPr id="13" name="Content Placeholder 12"/>
          <p:cNvSpPr>
            <a:spLocks noGrp="1"/>
          </p:cNvSpPr>
          <p:nvPr>
            <p:ph idx="1"/>
          </p:nvPr>
        </p:nvSpPr>
        <p:spPr/>
        <p:txBody>
          <a:bodyPr>
            <a:normAutofit lnSpcReduction="10000"/>
          </a:bodyPr>
          <a:lstStyle/>
          <a:p>
            <a:r>
              <a:rPr lang="en-US" smtClean="0"/>
              <a:t>Define BGP as the IP routing protocol.</a:t>
            </a:r>
          </a:p>
          <a:p>
            <a:endParaRPr lang="en-US" dirty="0"/>
          </a:p>
        </p:txBody>
      </p:sp>
      <p:sp>
        <p:nvSpPr>
          <p:cNvPr id="14" name="Text Placeholder 13"/>
          <p:cNvSpPr>
            <a:spLocks noGrp="1"/>
          </p:cNvSpPr>
          <p:nvPr>
            <p:ph type="body" sz="quarter" idx="10"/>
          </p:nvPr>
        </p:nvSpPr>
        <p:spPr/>
        <p:txBody>
          <a:bodyPr/>
          <a:lstStyle/>
          <a:p>
            <a:r>
              <a:rPr lang="en-US" smtClean="0"/>
              <a:t>Router(config)#</a:t>
            </a:r>
            <a:endParaRPr lang="en-US" dirty="0"/>
          </a:p>
        </p:txBody>
      </p:sp>
      <p:sp>
        <p:nvSpPr>
          <p:cNvPr id="15" name="Text Placeholder 14"/>
          <p:cNvSpPr>
            <a:spLocks noGrp="1"/>
          </p:cNvSpPr>
          <p:nvPr>
            <p:ph type="body" sz="quarter" idx="11"/>
          </p:nvPr>
        </p:nvSpPr>
        <p:spPr/>
        <p:txBody>
          <a:bodyPr/>
          <a:lstStyle/>
          <a:p>
            <a:r>
              <a:rPr lang="en-US" smtClean="0"/>
              <a:t>router bgp </a:t>
            </a:r>
            <a:r>
              <a:rPr lang="en-US" b="0" i="1" smtClean="0"/>
              <a:t>autonomous-system</a:t>
            </a:r>
          </a:p>
          <a:p>
            <a:endParaRPr lang="en-US" dirty="0"/>
          </a:p>
        </p:txBody>
      </p:sp>
      <p:sp>
        <p:nvSpPr>
          <p:cNvPr id="7" name="Content Placeholder 6"/>
          <p:cNvSpPr>
            <a:spLocks noGrp="1"/>
          </p:cNvSpPr>
          <p:nvPr>
            <p:ph idx="12"/>
          </p:nvPr>
        </p:nvSpPr>
        <p:spPr/>
        <p:txBody>
          <a:bodyPr/>
          <a:lstStyle/>
          <a:p>
            <a:r>
              <a:rPr lang="en-US" smtClean="0"/>
              <a:t>The </a:t>
            </a:r>
            <a:r>
              <a:rPr lang="en-US" i="1" smtClean="0">
                <a:latin typeface="Courier New" pitchFamily="49" charset="0"/>
                <a:cs typeface="Courier New" pitchFamily="49" charset="0"/>
              </a:rPr>
              <a:t>autonomous-system</a:t>
            </a:r>
            <a:r>
              <a:rPr lang="en-US" smtClean="0"/>
              <a:t> value is either an internally generated number (if not connecting to a provider network) or obtained from an ISP or RIR.</a:t>
            </a:r>
          </a:p>
          <a:p>
            <a:pPr lvl="1"/>
            <a:r>
              <a:rPr lang="en-US" smtClean="0"/>
              <a:t>It is a required parameter.</a:t>
            </a:r>
          </a:p>
          <a:p>
            <a:pPr lvl="1"/>
            <a:r>
              <a:rPr lang="en-US" smtClean="0"/>
              <a:t>It can be any positive integer in the range from 1 to 65535.</a:t>
            </a:r>
          </a:p>
          <a:p>
            <a:r>
              <a:rPr lang="en-US" smtClean="0"/>
              <a:t>Only one instance of BGP can be configured on the router at a single time. </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4-byte AS numbers</a:t>
            </a:r>
            <a:endParaRPr lang="en-US" dirty="0"/>
          </a:p>
        </p:txBody>
      </p:sp>
      <p:sp>
        <p:nvSpPr>
          <p:cNvPr id="7" name="Content Placeholder 6"/>
          <p:cNvSpPr>
            <a:spLocks noGrp="1"/>
          </p:cNvSpPr>
          <p:nvPr>
            <p:ph idx="1"/>
          </p:nvPr>
        </p:nvSpPr>
        <p:spPr/>
        <p:txBody>
          <a:bodyPr>
            <a:normAutofit/>
          </a:bodyPr>
          <a:lstStyle/>
          <a:p>
            <a:r>
              <a:rPr lang="en-US" dirty="0" smtClean="0"/>
              <a:t>On Cisco routers there are two formats used to configure a 4-byte AS number:</a:t>
            </a:r>
          </a:p>
          <a:p>
            <a:pPr lvl="1"/>
            <a:r>
              <a:rPr lang="en-US" b="1" dirty="0" smtClean="0"/>
              <a:t>asplain</a:t>
            </a:r>
            <a:r>
              <a:rPr lang="en-US" dirty="0" smtClean="0"/>
              <a:t>:	The Cisco implementation.</a:t>
            </a:r>
          </a:p>
          <a:p>
            <a:pPr lvl="1"/>
            <a:r>
              <a:rPr lang="en-US" b="1" dirty="0" smtClean="0"/>
              <a:t>asdot</a:t>
            </a:r>
            <a:r>
              <a:rPr lang="en-US" dirty="0" smtClean="0"/>
              <a:t>:	The RFC 5396 implementation.</a:t>
            </a:r>
          </a:p>
          <a:p>
            <a:pPr lvl="2"/>
            <a:r>
              <a:rPr lang="en-US" dirty="0" smtClean="0"/>
              <a:t>Use the</a:t>
            </a:r>
            <a:r>
              <a:rPr lang="en-US" b="1" dirty="0" smtClean="0">
                <a:latin typeface="Courier New" pitchFamily="49" charset="0"/>
                <a:cs typeface="Courier New" pitchFamily="49" charset="0"/>
              </a:rPr>
              <a:t> bgp asnotation dot </a:t>
            </a:r>
            <a:r>
              <a:rPr lang="en-US" dirty="0" smtClean="0"/>
              <a:t>command to configure. </a:t>
            </a:r>
          </a:p>
          <a:p>
            <a:pPr lvl="2"/>
            <a:r>
              <a:rPr lang="en-US" dirty="0" smtClean="0"/>
              <a:t>AS numbers must be written using the asdot format, or the regular expression match will fail. </a:t>
            </a:r>
          </a:p>
          <a:p>
            <a:r>
              <a:rPr lang="en-US" b="1" dirty="0" smtClean="0"/>
              <a:t>Note: </a:t>
            </a:r>
            <a:r>
              <a:rPr lang="en-US" dirty="0" smtClean="0"/>
              <a:t>The 4-byte AS number will not be used in this chapter; therefore, all examples use the 2-byte AS numbering format.</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Defining BGP Neighbors</a:t>
            </a:r>
            <a:endParaRPr lang="en-US" dirty="0"/>
          </a:p>
        </p:txBody>
      </p:sp>
      <p:sp>
        <p:nvSpPr>
          <p:cNvPr id="13" name="Content Placeholder 12"/>
          <p:cNvSpPr>
            <a:spLocks noGrp="1"/>
          </p:cNvSpPr>
          <p:nvPr>
            <p:ph idx="1"/>
          </p:nvPr>
        </p:nvSpPr>
        <p:spPr/>
        <p:txBody>
          <a:bodyPr>
            <a:normAutofit fontScale="92500" lnSpcReduction="10000"/>
          </a:bodyPr>
          <a:lstStyle/>
          <a:p>
            <a:r>
              <a:rPr lang="en-US" smtClean="0"/>
              <a:t>Identify peer router with which to establish a BGP session.</a:t>
            </a:r>
          </a:p>
          <a:p>
            <a:endParaRPr lang="en-US" dirty="0"/>
          </a:p>
        </p:txBody>
      </p:sp>
      <p:sp>
        <p:nvSpPr>
          <p:cNvPr id="14" name="Text Placeholder 13"/>
          <p:cNvSpPr>
            <a:spLocks noGrp="1"/>
          </p:cNvSpPr>
          <p:nvPr>
            <p:ph type="body" sz="quarter" idx="10"/>
          </p:nvPr>
        </p:nvSpPr>
        <p:spPr/>
        <p:txBody>
          <a:bodyPr/>
          <a:lstStyle/>
          <a:p>
            <a:r>
              <a:rPr lang="en-US" smtClean="0"/>
              <a:t>Router(config-router)#</a:t>
            </a:r>
            <a:endParaRPr lang="en-US" dirty="0"/>
          </a:p>
        </p:txBody>
      </p:sp>
      <p:sp>
        <p:nvSpPr>
          <p:cNvPr id="15" name="Text Placeholder 14"/>
          <p:cNvSpPr>
            <a:spLocks noGrp="1"/>
          </p:cNvSpPr>
          <p:nvPr>
            <p:ph type="body" sz="quarter" idx="11"/>
          </p:nvPr>
        </p:nvSpPr>
        <p:spPr/>
        <p:txBody>
          <a:bodyPr/>
          <a:lstStyle/>
          <a:p>
            <a:r>
              <a:rPr lang="en-US" smtClean="0"/>
              <a:t>neighbor {</a:t>
            </a:r>
            <a:r>
              <a:rPr lang="en-US" b="0" i="1" smtClean="0"/>
              <a:t>ip-address </a:t>
            </a:r>
            <a:r>
              <a:rPr lang="en-US" smtClean="0"/>
              <a:t>| </a:t>
            </a:r>
            <a:r>
              <a:rPr lang="en-US" b="0" i="1" smtClean="0"/>
              <a:t>peer-group-name</a:t>
            </a:r>
            <a:r>
              <a:rPr lang="en-US" smtClean="0"/>
              <a:t>} remote-as </a:t>
            </a:r>
            <a:r>
              <a:rPr lang="en-US" b="0" i="1" smtClean="0"/>
              <a:t>autonomous-system</a:t>
            </a:r>
            <a:endParaRPr lang="en-US" b="0" i="1" dirty="0"/>
          </a:p>
        </p:txBody>
      </p:sp>
      <p:sp>
        <p:nvSpPr>
          <p:cNvPr id="7" name="Content Placeholder 6"/>
          <p:cNvSpPr>
            <a:spLocks noGrp="1"/>
          </p:cNvSpPr>
          <p:nvPr>
            <p:ph idx="12"/>
          </p:nvPr>
        </p:nvSpPr>
        <p:spPr/>
        <p:txBody>
          <a:bodyPr>
            <a:normAutofit fontScale="92500" lnSpcReduction="10000"/>
          </a:bodyPr>
          <a:lstStyle/>
          <a:p>
            <a:r>
              <a:rPr lang="en-US" smtClean="0"/>
              <a:t>The </a:t>
            </a:r>
            <a:r>
              <a:rPr lang="en-US" i="1" smtClean="0">
                <a:latin typeface="Courier New" pitchFamily="49" charset="0"/>
                <a:cs typeface="Courier New" pitchFamily="49" charset="0"/>
              </a:rPr>
              <a:t>ip-address</a:t>
            </a:r>
            <a:r>
              <a:rPr lang="en-US" smtClean="0"/>
              <a:t> is the destination address of the BGP peer.</a:t>
            </a:r>
          </a:p>
          <a:p>
            <a:pPr lvl="1"/>
            <a:r>
              <a:rPr lang="en-US" smtClean="0"/>
              <a:t>The address must be reachable before attempting to establish the BGP relationship. </a:t>
            </a:r>
          </a:p>
          <a:p>
            <a:r>
              <a:rPr lang="en-US" smtClean="0"/>
              <a:t>The </a:t>
            </a:r>
            <a:r>
              <a:rPr lang="en-US" i="1" smtClean="0">
                <a:latin typeface="Courier New" pitchFamily="49" charset="0"/>
                <a:cs typeface="Courier New" pitchFamily="49" charset="0"/>
              </a:rPr>
              <a:t>autonomous-system</a:t>
            </a:r>
            <a:r>
              <a:rPr lang="en-US" smtClean="0"/>
              <a:t> value is used to identify if the session is with internal BGP (IBGP) peers or  with external  BGP (EBGP) peers.</a:t>
            </a:r>
          </a:p>
          <a:p>
            <a:pPr lvl="1"/>
            <a:r>
              <a:rPr lang="en-US" smtClean="0"/>
              <a:t>If the value is the same as the router’s AS, then an IBGP session is attempted.</a:t>
            </a:r>
          </a:p>
          <a:p>
            <a:pPr lvl="1"/>
            <a:r>
              <a:rPr lang="en-US" smtClean="0"/>
              <a:t>If the value is not the same as the router’s AS, then an EBGP session is attempted.</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723" name="Rectangle 3"/>
          <p:cNvSpPr>
            <a:spLocks noGrp="1" noChangeArrowheads="1"/>
          </p:cNvSpPr>
          <p:nvPr>
            <p:ph type="title"/>
          </p:nvPr>
        </p:nvSpPr>
        <p:spPr/>
        <p:txBody>
          <a:bodyPr/>
          <a:lstStyle/>
          <a:p>
            <a:r>
              <a:rPr lang="en-US" dirty="0"/>
              <a:t>Example: BGP </a:t>
            </a:r>
            <a:r>
              <a:rPr lang="en-US" dirty="0">
                <a:latin typeface="Courier New" pitchFamily="49" charset="0"/>
              </a:rPr>
              <a:t>neighbor</a:t>
            </a:r>
            <a:r>
              <a:rPr lang="en-US" dirty="0"/>
              <a:t> Command</a:t>
            </a:r>
          </a:p>
        </p:txBody>
      </p:sp>
      <p:pic>
        <p:nvPicPr>
          <p:cNvPr id="926724" name="Picture 4" descr="l01_19"/>
          <p:cNvPicPr>
            <a:picLocks noChangeAspect="1" noChangeArrowheads="1"/>
          </p:cNvPicPr>
          <p:nvPr/>
        </p:nvPicPr>
        <p:blipFill>
          <a:blip r:embed="rId3"/>
          <a:srcRect/>
          <a:stretch>
            <a:fillRect/>
          </a:stretch>
        </p:blipFill>
        <p:spPr bwMode="auto">
          <a:xfrm>
            <a:off x="685800" y="1485900"/>
            <a:ext cx="7772400" cy="4743450"/>
          </a:xfrm>
          <a:prstGeom prst="rect">
            <a:avLst/>
          </a:prstGeom>
          <a:noFill/>
        </p:spPr>
      </p:pic>
    </p:spTree>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BGP Peer Groups</a:t>
            </a:r>
            <a:endParaRPr lang="en-US" dirty="0"/>
          </a:p>
        </p:txBody>
      </p:sp>
      <p:sp>
        <p:nvSpPr>
          <p:cNvPr id="3" name="Content Placeholder 2"/>
          <p:cNvSpPr>
            <a:spLocks noGrp="1"/>
          </p:cNvSpPr>
          <p:nvPr>
            <p:ph idx="1"/>
          </p:nvPr>
        </p:nvSpPr>
        <p:spPr/>
        <p:txBody>
          <a:bodyPr>
            <a:normAutofit/>
          </a:bodyPr>
          <a:lstStyle/>
          <a:p>
            <a:r>
              <a:rPr lang="en-US" dirty="0" smtClean="0"/>
              <a:t>In BGP, neighbors are often configured with the same update policies. </a:t>
            </a:r>
          </a:p>
          <a:p>
            <a:r>
              <a:rPr lang="en-US" dirty="0" smtClean="0"/>
              <a:t>To simplify configuration and make updating more efficient, neighbors with the same update policies can be grouped into </a:t>
            </a:r>
            <a:r>
              <a:rPr lang="en-US" b="1" dirty="0" smtClean="0"/>
              <a:t>peer groups</a:t>
            </a:r>
            <a:r>
              <a:rPr lang="en-US" dirty="0" smtClean="0"/>
              <a:t>. </a:t>
            </a:r>
          </a:p>
          <a:p>
            <a:pPr lvl="1"/>
            <a:r>
              <a:rPr lang="en-US" dirty="0" smtClean="0"/>
              <a:t>Recommended approach when there are many BGP peers.</a:t>
            </a:r>
          </a:p>
          <a:p>
            <a:r>
              <a:rPr lang="en-US" dirty="0" smtClean="0"/>
              <a:t>Instead of separately defining the same policies for each neighbor, a peer group can be defined with these policies assigned to the peer group. </a:t>
            </a:r>
          </a:p>
          <a:p>
            <a:pPr lvl="1"/>
            <a:r>
              <a:rPr lang="en-US" dirty="0" smtClean="0"/>
              <a:t>Individual neighbors are then made members of the peer group. </a:t>
            </a:r>
          </a:p>
          <a:p>
            <a:pPr lvl="1"/>
            <a:r>
              <a:rPr lang="en-US" dirty="0" smtClean="0"/>
              <a:t>Members of the peer group inherit all the peer group’s configuration options. </a:t>
            </a:r>
          </a:p>
          <a:p>
            <a:pPr lvl="1"/>
            <a:r>
              <a:rPr lang="en-US" dirty="0" smtClean="0"/>
              <a:t>Only options that affect the inbound updates can be overridden.</a:t>
            </a:r>
            <a:endParaRPr lang="en-US"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Defining a BGP Peer Group</a:t>
            </a:r>
            <a:endParaRPr lang="en-US" dirty="0"/>
          </a:p>
        </p:txBody>
      </p:sp>
      <p:sp>
        <p:nvSpPr>
          <p:cNvPr id="13" name="Content Placeholder 12"/>
          <p:cNvSpPr>
            <a:spLocks noGrp="1"/>
          </p:cNvSpPr>
          <p:nvPr>
            <p:ph idx="1"/>
          </p:nvPr>
        </p:nvSpPr>
        <p:spPr/>
        <p:txBody>
          <a:bodyPr>
            <a:normAutofit lnSpcReduction="10000"/>
          </a:bodyPr>
          <a:lstStyle/>
          <a:p>
            <a:r>
              <a:rPr lang="en-US" smtClean="0"/>
              <a:t>Create a peer group on the local router.</a:t>
            </a:r>
          </a:p>
          <a:p>
            <a:endParaRPr lang="en-US" dirty="0"/>
          </a:p>
        </p:txBody>
      </p:sp>
      <p:sp>
        <p:nvSpPr>
          <p:cNvPr id="14" name="Text Placeholder 13"/>
          <p:cNvSpPr>
            <a:spLocks noGrp="1"/>
          </p:cNvSpPr>
          <p:nvPr>
            <p:ph type="body" sz="quarter" idx="10"/>
          </p:nvPr>
        </p:nvSpPr>
        <p:spPr/>
        <p:txBody>
          <a:bodyPr/>
          <a:lstStyle/>
          <a:p>
            <a:r>
              <a:rPr lang="en-US" smtClean="0"/>
              <a:t>Router(config-router)#</a:t>
            </a:r>
            <a:endParaRPr lang="en-US" dirty="0"/>
          </a:p>
        </p:txBody>
      </p:sp>
      <p:sp>
        <p:nvSpPr>
          <p:cNvPr id="15" name="Text Placeholder 14"/>
          <p:cNvSpPr>
            <a:spLocks noGrp="1"/>
          </p:cNvSpPr>
          <p:nvPr>
            <p:ph type="body" sz="quarter" idx="11"/>
          </p:nvPr>
        </p:nvSpPr>
        <p:spPr/>
        <p:txBody>
          <a:bodyPr/>
          <a:lstStyle/>
          <a:p>
            <a:r>
              <a:rPr lang="en-US" smtClean="0"/>
              <a:t>neighbor </a:t>
            </a:r>
            <a:r>
              <a:rPr lang="en-US" b="0" i="1" smtClean="0"/>
              <a:t>peer-group-name</a:t>
            </a:r>
            <a:r>
              <a:rPr lang="en-US" smtClean="0"/>
              <a:t> peer-group</a:t>
            </a:r>
            <a:endParaRPr lang="en-US" dirty="0"/>
          </a:p>
        </p:txBody>
      </p:sp>
      <p:sp>
        <p:nvSpPr>
          <p:cNvPr id="7" name="Content Placeholder 6"/>
          <p:cNvSpPr>
            <a:spLocks noGrp="1"/>
          </p:cNvSpPr>
          <p:nvPr>
            <p:ph idx="12"/>
          </p:nvPr>
        </p:nvSpPr>
        <p:spPr/>
        <p:txBody>
          <a:bodyPr/>
          <a:lstStyle/>
          <a:p>
            <a:r>
              <a:rPr lang="en-US" smtClean="0"/>
              <a:t>The </a:t>
            </a:r>
            <a:r>
              <a:rPr lang="en-US" i="1" smtClean="0">
                <a:latin typeface="Courier New" pitchFamily="49" charset="0"/>
                <a:cs typeface="Courier New" pitchFamily="49" charset="0"/>
              </a:rPr>
              <a:t>peer-group-name</a:t>
            </a:r>
            <a:r>
              <a:rPr lang="en-US" smtClean="0"/>
              <a:t> is the name of the BGP peer group to be created.</a:t>
            </a:r>
          </a:p>
          <a:p>
            <a:r>
              <a:rPr lang="en-US" smtClean="0"/>
              <a:t>The name is local to the router on which it is configured and is not passed to any other router.</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Assign Neighbors to the Peer Group</a:t>
            </a:r>
            <a:endParaRPr lang="en-US" dirty="0"/>
          </a:p>
        </p:txBody>
      </p:sp>
      <p:sp>
        <p:nvSpPr>
          <p:cNvPr id="13" name="Content Placeholder 12"/>
          <p:cNvSpPr>
            <a:spLocks noGrp="1"/>
          </p:cNvSpPr>
          <p:nvPr>
            <p:ph idx="1"/>
          </p:nvPr>
        </p:nvSpPr>
        <p:spPr/>
        <p:txBody>
          <a:bodyPr>
            <a:normAutofit lnSpcReduction="10000"/>
          </a:bodyPr>
          <a:lstStyle/>
          <a:p>
            <a:r>
              <a:rPr lang="en-US" smtClean="0"/>
              <a:t>Assign neighbors as part of the peer group.</a:t>
            </a:r>
          </a:p>
          <a:p>
            <a:endParaRPr lang="en-US" dirty="0"/>
          </a:p>
        </p:txBody>
      </p:sp>
      <p:sp>
        <p:nvSpPr>
          <p:cNvPr id="14" name="Text Placeholder 13"/>
          <p:cNvSpPr>
            <a:spLocks noGrp="1"/>
          </p:cNvSpPr>
          <p:nvPr>
            <p:ph type="body" sz="quarter" idx="10"/>
          </p:nvPr>
        </p:nvSpPr>
        <p:spPr/>
        <p:txBody>
          <a:bodyPr/>
          <a:lstStyle/>
          <a:p>
            <a:r>
              <a:rPr lang="en-US" smtClean="0"/>
              <a:t>Router(config-router)#</a:t>
            </a:r>
            <a:endParaRPr lang="en-US" dirty="0"/>
          </a:p>
        </p:txBody>
      </p:sp>
      <p:sp>
        <p:nvSpPr>
          <p:cNvPr id="15" name="Text Placeholder 14"/>
          <p:cNvSpPr>
            <a:spLocks noGrp="1"/>
          </p:cNvSpPr>
          <p:nvPr>
            <p:ph type="body" sz="quarter" idx="11"/>
          </p:nvPr>
        </p:nvSpPr>
        <p:spPr/>
        <p:txBody>
          <a:bodyPr/>
          <a:lstStyle/>
          <a:p>
            <a:r>
              <a:rPr lang="en-US" smtClean="0"/>
              <a:t>neighbor </a:t>
            </a:r>
            <a:r>
              <a:rPr lang="en-US" b="0" i="1" smtClean="0"/>
              <a:t>ip-address</a:t>
            </a:r>
            <a:r>
              <a:rPr lang="en-US" smtClean="0"/>
              <a:t> peer-group </a:t>
            </a:r>
            <a:r>
              <a:rPr lang="en-US" b="0" i="1" smtClean="0"/>
              <a:t>peer-group-name </a:t>
            </a:r>
            <a:endParaRPr lang="en-US" b="0" i="1" dirty="0"/>
          </a:p>
        </p:txBody>
      </p:sp>
      <p:sp>
        <p:nvSpPr>
          <p:cNvPr id="7" name="Content Placeholder 6"/>
          <p:cNvSpPr>
            <a:spLocks noGrp="1"/>
          </p:cNvSpPr>
          <p:nvPr>
            <p:ph idx="12"/>
          </p:nvPr>
        </p:nvSpPr>
        <p:spPr/>
        <p:txBody>
          <a:bodyPr/>
          <a:lstStyle/>
          <a:p>
            <a:r>
              <a:rPr lang="en-US" smtClean="0"/>
              <a:t>The </a:t>
            </a:r>
            <a:r>
              <a:rPr lang="en-US" i="1" smtClean="0">
                <a:latin typeface="Courier New" pitchFamily="49" charset="0"/>
                <a:cs typeface="Courier New" pitchFamily="49" charset="0"/>
              </a:rPr>
              <a:t>ip-address</a:t>
            </a:r>
            <a:r>
              <a:rPr lang="en-US" smtClean="0"/>
              <a:t> is the IP address of the neighbor that is to be assigned as a member of the peer group.</a:t>
            </a:r>
          </a:p>
          <a:p>
            <a:r>
              <a:rPr lang="en-US" smtClean="0"/>
              <a:t>The </a:t>
            </a:r>
            <a:r>
              <a:rPr lang="en-US" i="1" smtClean="0">
                <a:latin typeface="Courier New" pitchFamily="49" charset="0"/>
                <a:cs typeface="Courier New" pitchFamily="49" charset="0"/>
              </a:rPr>
              <a:t>peer-group-name</a:t>
            </a:r>
            <a:r>
              <a:rPr lang="en-US" smtClean="0"/>
              <a:t> must already exist.</a:t>
            </a:r>
          </a:p>
          <a:p>
            <a:pPr lvl="1"/>
            <a:r>
              <a:rPr lang="en-US" smtClean="0"/>
              <a:t>Note: The </a:t>
            </a:r>
            <a:r>
              <a:rPr lang="en-US" b="1" smtClean="0">
                <a:latin typeface="Courier New" pitchFamily="49" charset="0"/>
                <a:cs typeface="Courier New" pitchFamily="49" charset="0"/>
              </a:rPr>
              <a:t>clear ip bgp peer-group </a:t>
            </a:r>
            <a:r>
              <a:rPr lang="en-US" i="1" smtClean="0">
                <a:latin typeface="Courier New" pitchFamily="49" charset="0"/>
                <a:cs typeface="Courier New" pitchFamily="49" charset="0"/>
              </a:rPr>
              <a:t>peer-group-name</a:t>
            </a:r>
            <a:r>
              <a:rPr lang="en-US" b="1" smtClean="0">
                <a:latin typeface="Courier New" pitchFamily="49" charset="0"/>
                <a:cs typeface="Courier New" pitchFamily="49" charset="0"/>
              </a:rPr>
              <a:t> </a:t>
            </a:r>
            <a:r>
              <a:rPr lang="en-US" smtClean="0"/>
              <a:t>EXEC command can be used to reset the BGP connections for all members of a peer group. </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Shut Down a BGP Neighbor</a:t>
            </a:r>
            <a:endParaRPr lang="en-US" dirty="0"/>
          </a:p>
        </p:txBody>
      </p:sp>
      <p:sp>
        <p:nvSpPr>
          <p:cNvPr id="13" name="Content Placeholder 12"/>
          <p:cNvSpPr>
            <a:spLocks noGrp="1"/>
          </p:cNvSpPr>
          <p:nvPr>
            <p:ph idx="1"/>
          </p:nvPr>
        </p:nvSpPr>
        <p:spPr/>
        <p:txBody>
          <a:bodyPr>
            <a:normAutofit fontScale="92500"/>
          </a:bodyPr>
          <a:lstStyle/>
          <a:p>
            <a:r>
              <a:rPr lang="en-US" dirty="0" smtClean="0"/>
              <a:t>To disable an existing BGP neighbor or peer group relationship.</a:t>
            </a:r>
            <a:endParaRPr lang="en-US" dirty="0"/>
          </a:p>
        </p:txBody>
      </p:sp>
      <p:sp>
        <p:nvSpPr>
          <p:cNvPr id="14" name="Text Placeholder 13"/>
          <p:cNvSpPr>
            <a:spLocks noGrp="1"/>
          </p:cNvSpPr>
          <p:nvPr>
            <p:ph type="body" sz="quarter" idx="10"/>
          </p:nvPr>
        </p:nvSpPr>
        <p:spPr/>
        <p:txBody>
          <a:bodyPr/>
          <a:lstStyle/>
          <a:p>
            <a:r>
              <a:rPr lang="en-US" dirty="0" smtClean="0"/>
              <a:t>Router(config-router)#</a:t>
            </a:r>
            <a:endParaRPr lang="en-US" dirty="0"/>
          </a:p>
        </p:txBody>
      </p:sp>
      <p:sp>
        <p:nvSpPr>
          <p:cNvPr id="15" name="Text Placeholder 14"/>
          <p:cNvSpPr>
            <a:spLocks noGrp="1"/>
          </p:cNvSpPr>
          <p:nvPr>
            <p:ph type="body" sz="quarter" idx="11"/>
          </p:nvPr>
        </p:nvSpPr>
        <p:spPr/>
        <p:txBody>
          <a:bodyPr>
            <a:normAutofit/>
          </a:bodyPr>
          <a:lstStyle/>
          <a:p>
            <a:r>
              <a:rPr lang="en-US" dirty="0" smtClean="0"/>
              <a:t>neighbor {</a:t>
            </a:r>
            <a:r>
              <a:rPr lang="en-US" b="0" i="1" dirty="0" smtClean="0"/>
              <a:t>ip-address </a:t>
            </a:r>
            <a:r>
              <a:rPr lang="en-US" dirty="0" smtClean="0"/>
              <a:t>| </a:t>
            </a:r>
            <a:r>
              <a:rPr lang="en-US" b="0" i="1" dirty="0" smtClean="0"/>
              <a:t>peer-group-name</a:t>
            </a:r>
            <a:r>
              <a:rPr lang="en-US" dirty="0" smtClean="0"/>
              <a:t>} shutdown </a:t>
            </a:r>
            <a:endParaRPr lang="en-US" dirty="0"/>
          </a:p>
        </p:txBody>
      </p:sp>
      <p:sp>
        <p:nvSpPr>
          <p:cNvPr id="7" name="Content Placeholder 6"/>
          <p:cNvSpPr>
            <a:spLocks noGrp="1"/>
          </p:cNvSpPr>
          <p:nvPr>
            <p:ph idx="12"/>
          </p:nvPr>
        </p:nvSpPr>
        <p:spPr/>
        <p:txBody>
          <a:bodyPr>
            <a:normAutofit/>
          </a:bodyPr>
          <a:lstStyle/>
          <a:p>
            <a:r>
              <a:rPr lang="en-US" sz="2200" smtClean="0"/>
              <a:t>Useful when making major policy changes to a neighboring router.</a:t>
            </a:r>
          </a:p>
          <a:p>
            <a:pPr marL="236538" lvl="1">
              <a:buFont typeface="Wingdings" pitchFamily="2" charset="2"/>
              <a:buChar char="§"/>
            </a:pPr>
            <a:r>
              <a:rPr lang="en-US" sz="2200" smtClean="0"/>
              <a:t>The command not only terminates the session, but also removes all associated routing information.</a:t>
            </a:r>
          </a:p>
          <a:p>
            <a:r>
              <a:rPr lang="en-US" sz="2200" smtClean="0"/>
              <a:t>To re-enable the neighbor prepend the</a:t>
            </a:r>
            <a:r>
              <a:rPr lang="en-US" sz="2200" b="1" smtClean="0">
                <a:latin typeface="Courier New" pitchFamily="49" charset="0"/>
                <a:cs typeface="Courier New" pitchFamily="49" charset="0"/>
              </a:rPr>
              <a:t> no </a:t>
            </a:r>
            <a:r>
              <a:rPr lang="en-US" sz="2200" smtClean="0"/>
              <a:t>keyword to the command.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CNP Instructor PPT2">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IPD</Template>
  <TotalTime>26525</TotalTime>
  <Pages>28</Pages>
  <Words>22300</Words>
  <Application>Microsoft Office PowerPoint</Application>
  <PresentationFormat>On-screen Show (4:3)</PresentationFormat>
  <Paragraphs>2486</Paragraphs>
  <Slides>207</Slides>
  <Notes>125</Notes>
  <HiddenSlides>6</HiddenSlides>
  <MMClips>0</MMClips>
  <ScaleCrop>false</ScaleCrop>
  <HeadingPairs>
    <vt:vector size="4" baseType="variant">
      <vt:variant>
        <vt:lpstr>Theme</vt:lpstr>
      </vt:variant>
      <vt:variant>
        <vt:i4>1</vt:i4>
      </vt:variant>
      <vt:variant>
        <vt:lpstr>Slide Titles</vt:lpstr>
      </vt:variant>
      <vt:variant>
        <vt:i4>207</vt:i4>
      </vt:variant>
    </vt:vector>
  </HeadingPairs>
  <TitlesOfParts>
    <vt:vector size="208" baseType="lpstr">
      <vt:lpstr>CCNP Instructor PPT2</vt:lpstr>
      <vt:lpstr>Chapter 6:  Implementing a Border Gateway Protocol Solution for ISP Connectivity </vt:lpstr>
      <vt:lpstr>Chapter 6 Objectives</vt:lpstr>
      <vt:lpstr>PowerPoint Presentation</vt:lpstr>
      <vt:lpstr>IGP versus EGP</vt:lpstr>
      <vt:lpstr>Autonomous Systems (AS)</vt:lpstr>
      <vt:lpstr>IANA</vt:lpstr>
      <vt:lpstr>Regional Internet Registries (RIRs)</vt:lpstr>
      <vt:lpstr>AS Numbers</vt:lpstr>
      <vt:lpstr>BGP Basics</vt:lpstr>
      <vt:lpstr>BGP Basics</vt:lpstr>
      <vt:lpstr># of Current BGP Routes</vt:lpstr>
      <vt:lpstr>Peers = Neighbors</vt:lpstr>
      <vt:lpstr>BGP Operational Overview</vt:lpstr>
      <vt:lpstr>BGP Operational Overview</vt:lpstr>
      <vt:lpstr>BGP Use Between AS</vt:lpstr>
      <vt:lpstr>Comparison BGP with IGPs</vt:lpstr>
      <vt:lpstr>Comparing IGPs with BGP</vt:lpstr>
      <vt:lpstr>Connecting Enterprise Networks to an ISP</vt:lpstr>
      <vt:lpstr>Public IP Address Space</vt:lpstr>
      <vt:lpstr>Connection and Routing Questions</vt:lpstr>
      <vt:lpstr>Using Static Routes Example</vt:lpstr>
      <vt:lpstr>Using Layer 2 Circuit Emulation Example</vt:lpstr>
      <vt:lpstr>Using Layer 3 MPLS VPN Example</vt:lpstr>
      <vt:lpstr>Using BGP </vt:lpstr>
      <vt:lpstr>Connection Redundancy</vt:lpstr>
      <vt:lpstr>Connection Redundancy</vt:lpstr>
      <vt:lpstr>Connecting to One ISP: Single-Homed</vt:lpstr>
      <vt:lpstr>Connecting to One ISP: Dual-Homed</vt:lpstr>
      <vt:lpstr>Connecting to One ISP: Dual-Homed</vt:lpstr>
      <vt:lpstr>Connecting to Multiple ISPs: Multihomed</vt:lpstr>
      <vt:lpstr>Connecting to Multiple ISPs: Multihomed</vt:lpstr>
      <vt:lpstr>Connecting Multiple ISPs: Dual-Multihomed</vt:lpstr>
      <vt:lpstr>Using BGP in an Enterprise Network</vt:lpstr>
      <vt:lpstr>External BGP</vt:lpstr>
      <vt:lpstr>EBGP Neighbor Relationship Requirements</vt:lpstr>
      <vt:lpstr>Internal BGP</vt:lpstr>
      <vt:lpstr>IBGP Neighbor Relationship Requirements</vt:lpstr>
      <vt:lpstr>IBGP in a Transit AS</vt:lpstr>
      <vt:lpstr>IBGP in a Transit AS</vt:lpstr>
      <vt:lpstr>IBGP in a Nontransit AS</vt:lpstr>
      <vt:lpstr>BGP in an Enterprise Example</vt:lpstr>
      <vt:lpstr>Three Multihoming Connection Options</vt:lpstr>
      <vt:lpstr>Default Routes from All Providers</vt:lpstr>
      <vt:lpstr>Default Routes and Partial Updates </vt:lpstr>
      <vt:lpstr>Full Routes from All Providers </vt:lpstr>
      <vt:lpstr>BGP Path Vector Characteristics</vt:lpstr>
      <vt:lpstr>BGP Path Vector Characteristics</vt:lpstr>
      <vt:lpstr>When to Use BGP</vt:lpstr>
      <vt:lpstr>When Not to Use BGP</vt:lpstr>
      <vt:lpstr>BGP Synchronization</vt:lpstr>
      <vt:lpstr>BGP Table</vt:lpstr>
      <vt:lpstr>BGP Tables</vt:lpstr>
      <vt:lpstr>BGP Message Types</vt:lpstr>
      <vt:lpstr>BGP Message Header</vt:lpstr>
      <vt:lpstr>Open Message</vt:lpstr>
      <vt:lpstr>Update Message</vt:lpstr>
      <vt:lpstr>Update Message</vt:lpstr>
      <vt:lpstr>NLRI format</vt:lpstr>
      <vt:lpstr>Notification Message</vt:lpstr>
      <vt:lpstr>Notification Message</vt:lpstr>
      <vt:lpstr>Keepalive Message Type</vt:lpstr>
      <vt:lpstr>Path Attributes</vt:lpstr>
      <vt:lpstr>Path Attributes</vt:lpstr>
      <vt:lpstr>Path Attributes Within Update Message</vt:lpstr>
      <vt:lpstr>Attributes</vt:lpstr>
      <vt:lpstr>Path Attributes</vt:lpstr>
      <vt:lpstr>Well-Known Mandatory</vt:lpstr>
      <vt:lpstr>Well-Known Mandatory: AS_PATH</vt:lpstr>
      <vt:lpstr>Well-Known Mandatory: AS_PATH</vt:lpstr>
      <vt:lpstr>Well-Known Mandatory: NEXT_HOP</vt:lpstr>
      <vt:lpstr>Well-Known Mandatory: ORIGIN</vt:lpstr>
      <vt:lpstr>Well-Known Mandatory: ORIGIN</vt:lpstr>
      <vt:lpstr>Well-Known Discretionary</vt:lpstr>
      <vt:lpstr>Well-Known Discretionary: LOCAL_PREF</vt:lpstr>
      <vt:lpstr>Well-Known Discretionary: LOCAL_PREF</vt:lpstr>
      <vt:lpstr>Configuring the Default Local Preference</vt:lpstr>
      <vt:lpstr>Well-Known Discretionary: ATOMIC_AGGREGATE</vt:lpstr>
      <vt:lpstr>Optional Transitive </vt:lpstr>
      <vt:lpstr>Optional Transitive: Community</vt:lpstr>
      <vt:lpstr>Optional Nontransitive </vt:lpstr>
      <vt:lpstr>Optional Nontransitive: MED</vt:lpstr>
      <vt:lpstr>Optional Nontransitive: MED</vt:lpstr>
      <vt:lpstr>Cisco Weight Attribute</vt:lpstr>
      <vt:lpstr>Cisco Weight Attribute</vt:lpstr>
      <vt:lpstr>BGP Route Selection Process</vt:lpstr>
      <vt:lpstr>BGP Route Selection Process</vt:lpstr>
      <vt:lpstr>PowerPoint Presentation</vt:lpstr>
      <vt:lpstr>Planning to Deploy BGP</vt:lpstr>
      <vt:lpstr>Implementing Basic BGP</vt:lpstr>
      <vt:lpstr>Verifying BGP </vt:lpstr>
      <vt:lpstr>Documenting</vt:lpstr>
      <vt:lpstr>Enable BGP Routing</vt:lpstr>
      <vt:lpstr>4-byte AS numbers</vt:lpstr>
      <vt:lpstr>Defining BGP Neighbors</vt:lpstr>
      <vt:lpstr>Example: BGP neighbor Command</vt:lpstr>
      <vt:lpstr>BGP Peer Groups</vt:lpstr>
      <vt:lpstr>Defining a BGP Peer Group</vt:lpstr>
      <vt:lpstr>Assign Neighbors to the Peer Group</vt:lpstr>
      <vt:lpstr>Shut Down a BGP Neighbor</vt:lpstr>
      <vt:lpstr>IBGP Source IP Address Problem</vt:lpstr>
      <vt:lpstr>IBGP Source IP Address Problem</vt:lpstr>
      <vt:lpstr>IBGP Source IP Address Solution</vt:lpstr>
      <vt:lpstr>IBGP Source IP Address Example</vt:lpstr>
      <vt:lpstr>EBGP Dual-Homed Problem</vt:lpstr>
      <vt:lpstr>EBGP Dual-Homed Solution</vt:lpstr>
      <vt:lpstr>Enable Multihop EBGP </vt:lpstr>
      <vt:lpstr>Multihop EBGP Example</vt:lpstr>
      <vt:lpstr>Advertising EBGP Routes to IBGP Peers</vt:lpstr>
      <vt:lpstr>neighbor next-hop-self Command</vt:lpstr>
      <vt:lpstr>Next Hop Self Example</vt:lpstr>
      <vt:lpstr>BGP Synchronization</vt:lpstr>
      <vt:lpstr>Defining Networks That BGP Advertises </vt:lpstr>
      <vt:lpstr>Identify BGP Networks</vt:lpstr>
      <vt:lpstr>BGP Route Must Be in IP Routing Table</vt:lpstr>
      <vt:lpstr>BGP Authentication</vt:lpstr>
      <vt:lpstr>Enable MD5 authentication</vt:lpstr>
      <vt:lpstr>Configuring MD5 Authentication</vt:lpstr>
      <vt:lpstr>MD5 Configuration Problems</vt:lpstr>
      <vt:lpstr>Clearing the BGP Session</vt:lpstr>
      <vt:lpstr>Hard Reset of BGP Sessions</vt:lpstr>
      <vt:lpstr>Soft Reset Outbound</vt:lpstr>
      <vt:lpstr>Soft Reset Inbound: Method #1</vt:lpstr>
      <vt:lpstr>Soft Reset Inbound: Method #2</vt:lpstr>
      <vt:lpstr>Monitoring Received BGP Routes</vt:lpstr>
      <vt:lpstr>BGP Configuration Example #1</vt:lpstr>
      <vt:lpstr>BGP Configuration Example #2</vt:lpstr>
      <vt:lpstr>BGP Without Peer Group Example </vt:lpstr>
      <vt:lpstr>BGP With Peer Group Example </vt:lpstr>
      <vt:lpstr>IBGP and EBGP Example </vt:lpstr>
      <vt:lpstr>Verifying and Troubleshooting BGP</vt:lpstr>
      <vt:lpstr>Verifying and Troubleshooting BGP</vt:lpstr>
      <vt:lpstr>Verifying BGP: show ip bgp</vt:lpstr>
      <vt:lpstr>Verifying BGP: show ip bgp rib-failure</vt:lpstr>
      <vt:lpstr>Verifying BGP: show ip bgp summary</vt:lpstr>
      <vt:lpstr>Verifying BGP: debug ip bgp updates</vt:lpstr>
      <vt:lpstr>BGP States</vt:lpstr>
      <vt:lpstr>Idle State</vt:lpstr>
      <vt:lpstr>Connect State</vt:lpstr>
      <vt:lpstr>Active State</vt:lpstr>
      <vt:lpstr>Open Sent State</vt:lpstr>
      <vt:lpstr>Open Confirm</vt:lpstr>
      <vt:lpstr>Established State</vt:lpstr>
      <vt:lpstr>Verifying BGP: show ip bgp neighbors</vt:lpstr>
      <vt:lpstr>Basic BGP Path Manipulation Using Route Maps</vt:lpstr>
      <vt:lpstr>Route Maps and BGP</vt:lpstr>
      <vt:lpstr>Configuring Route Maps in BGP</vt:lpstr>
      <vt:lpstr>Implementing Route Maps in BGP</vt:lpstr>
      <vt:lpstr>match Commands Used in BGP</vt:lpstr>
      <vt:lpstr>match as-path Command</vt:lpstr>
      <vt:lpstr>match ip-address Command</vt:lpstr>
      <vt:lpstr>set Commands Used in BGP</vt:lpstr>
      <vt:lpstr>set weight Command</vt:lpstr>
      <vt:lpstr>set local-preference Command</vt:lpstr>
      <vt:lpstr>set as-path Command</vt:lpstr>
      <vt:lpstr>set metric Command</vt:lpstr>
      <vt:lpstr>BGP Path Manipulation</vt:lpstr>
      <vt:lpstr>BGP Without Routing Policy Example #1</vt:lpstr>
      <vt:lpstr>Which traffic should be re-routed?</vt:lpstr>
      <vt:lpstr>BGP With Routing Policy Example #1</vt:lpstr>
      <vt:lpstr>BGP Routing Policy Example #2</vt:lpstr>
      <vt:lpstr>BGP Routing Policy Example #2</vt:lpstr>
      <vt:lpstr>Change the Weight</vt:lpstr>
      <vt:lpstr>Changing the Default Weight Example </vt:lpstr>
      <vt:lpstr>Changing Weight with Route Map Example </vt:lpstr>
      <vt:lpstr>Changing Weight with Route Map Example </vt:lpstr>
      <vt:lpstr>Configure an Autonomous System ACL</vt:lpstr>
      <vt:lpstr>Regular Expression Syntax</vt:lpstr>
      <vt:lpstr>Regular Expression Examples</vt:lpstr>
      <vt:lpstr>Change the Local Preference</vt:lpstr>
      <vt:lpstr>Setting Default Local Preference Example</vt:lpstr>
      <vt:lpstr>Setting Default Local Preference Example</vt:lpstr>
      <vt:lpstr>Setting Default Local Preference Example</vt:lpstr>
      <vt:lpstr>Local Preference and Route Map Example</vt:lpstr>
      <vt:lpstr>Local Preference and Route Map Example</vt:lpstr>
      <vt:lpstr>Local Preference and Route Map Example</vt:lpstr>
      <vt:lpstr>Local Preference and Route Map Example</vt:lpstr>
      <vt:lpstr>Local Preference and Route Map Example</vt:lpstr>
      <vt:lpstr>Local Preference and Route Map Example</vt:lpstr>
      <vt:lpstr>Modifying the AS Path</vt:lpstr>
      <vt:lpstr>Modifying the AS Path Example</vt:lpstr>
      <vt:lpstr>Modifying the AS Path Example</vt:lpstr>
      <vt:lpstr>Setting the MED</vt:lpstr>
      <vt:lpstr>Setting the Default MED Example</vt:lpstr>
      <vt:lpstr>Setting the Default MED Example</vt:lpstr>
      <vt:lpstr>Setting the MED with Route Maps Example</vt:lpstr>
      <vt:lpstr>Setting the MED with Route Maps Example</vt:lpstr>
      <vt:lpstr>Setting the MED with Route Maps Example</vt:lpstr>
      <vt:lpstr>Setting the MED with Route Maps Example</vt:lpstr>
      <vt:lpstr>Setting the MED with Route Maps Example</vt:lpstr>
      <vt:lpstr>PowerPoint Presentation</vt:lpstr>
      <vt:lpstr>Filtering BGP Routing Updates</vt:lpstr>
      <vt:lpstr>Filtering BGP Routing Updates</vt:lpstr>
      <vt:lpstr>Filtering BGP Routing Updates</vt:lpstr>
      <vt:lpstr>Apply a BGP Filter To Routes</vt:lpstr>
      <vt:lpstr>Planning BGP Filtering Using Prefix Lists</vt:lpstr>
      <vt:lpstr>Configure a Prefix List</vt:lpstr>
      <vt:lpstr>Apply a Prefix List</vt:lpstr>
      <vt:lpstr>BGP Filtering Using Prefix Lists Example</vt:lpstr>
      <vt:lpstr>Planning BGP Filtering Using Route Maps</vt:lpstr>
      <vt:lpstr>BGP Filtering Using Route Maps</vt:lpstr>
      <vt:lpstr>BGP Filtering Using Route Maps</vt:lpstr>
      <vt:lpstr>Chapter 6 Summary</vt:lpstr>
      <vt:lpstr>Chapter 6 Summary</vt:lpstr>
      <vt:lpstr>Chapter 6 Summary</vt:lpstr>
      <vt:lpstr>Resources</vt:lpstr>
      <vt:lpstr>Chapter 6 Labs</vt:lpstr>
      <vt:lpstr>PowerPoint Presentation</vt:lpstr>
    </vt:vector>
  </TitlesOfParts>
  <Company>Cisco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ROUTE Chapter 6</dc:title>
  <dc:creator>Cisco Systems</dc:creator>
  <cp:lastModifiedBy>rmeals</cp:lastModifiedBy>
  <cp:revision>1684</cp:revision>
  <cp:lastPrinted>1999-01-27T00:54:54Z</cp:lastPrinted>
  <dcterms:created xsi:type="dcterms:W3CDTF">2010-07-05T20:10:47Z</dcterms:created>
  <dcterms:modified xsi:type="dcterms:W3CDTF">2013-12-20T15:22:05Z</dcterms:modified>
</cp:coreProperties>
</file>