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169.xml" ContentType="application/vnd.openxmlformats-officedocument.presentationml.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Default Extension="emf" ContentType="image/x-emf"/>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notesSlides/notesSlide118.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notesSlides/notesSlide48.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s/slide167.xml" ContentType="application/vnd.openxmlformats-officedocument.presentationml.slide+xml"/>
  <Override PartName="/ppt/notesSlides/notesSlide50.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notesSlides/notesSlide108.xml" ContentType="application/vnd.openxmlformats-officedocument.presentationml.notesSlide+xml"/>
  <Override PartName="/ppt/slides/slide97.xml" ContentType="application/vnd.openxmlformats-officedocument.presentationml.slide+xml"/>
  <Override PartName="/ppt/slides/slide134.xml" ContentType="application/vnd.openxmlformats-officedocument.presentationml.slide+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slides/slide170.xml" ContentType="application/vnd.openxmlformats-officedocument.presentationml.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55.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41" r:id="rId1"/>
    <p:sldMasterId id="2147483960" r:id="rId2"/>
    <p:sldMasterId id="2147483961" r:id="rId3"/>
  </p:sldMasterIdLst>
  <p:notesMasterIdLst>
    <p:notesMasterId r:id="rId180"/>
  </p:notesMasterIdLst>
  <p:handoutMasterIdLst>
    <p:handoutMasterId r:id="rId181"/>
  </p:handoutMasterIdLst>
  <p:sldIdLst>
    <p:sldId id="1197" r:id="rId4"/>
    <p:sldId id="541" r:id="rId5"/>
    <p:sldId id="1193" r:id="rId6"/>
    <p:sldId id="892" r:id="rId7"/>
    <p:sldId id="895" r:id="rId8"/>
    <p:sldId id="918" r:id="rId9"/>
    <p:sldId id="896" r:id="rId10"/>
    <p:sldId id="897" r:id="rId11"/>
    <p:sldId id="916" r:id="rId12"/>
    <p:sldId id="894" r:id="rId13"/>
    <p:sldId id="901" r:id="rId14"/>
    <p:sldId id="1045" r:id="rId15"/>
    <p:sldId id="900" r:id="rId16"/>
    <p:sldId id="903" r:id="rId17"/>
    <p:sldId id="904" r:id="rId18"/>
    <p:sldId id="905" r:id="rId19"/>
    <p:sldId id="893" r:id="rId20"/>
    <p:sldId id="937" r:id="rId21"/>
    <p:sldId id="1046" r:id="rId22"/>
    <p:sldId id="1047" r:id="rId23"/>
    <p:sldId id="940" r:id="rId24"/>
    <p:sldId id="959" r:id="rId25"/>
    <p:sldId id="941" r:id="rId26"/>
    <p:sldId id="942" r:id="rId27"/>
    <p:sldId id="960" r:id="rId28"/>
    <p:sldId id="943" r:id="rId29"/>
    <p:sldId id="944" r:id="rId30"/>
    <p:sldId id="962" r:id="rId31"/>
    <p:sldId id="945" r:id="rId32"/>
    <p:sldId id="961" r:id="rId33"/>
    <p:sldId id="1048" r:id="rId34"/>
    <p:sldId id="1049" r:id="rId35"/>
    <p:sldId id="1050" r:id="rId36"/>
    <p:sldId id="1051" r:id="rId37"/>
    <p:sldId id="1052" r:id="rId38"/>
    <p:sldId id="947" r:id="rId39"/>
    <p:sldId id="932" r:id="rId40"/>
    <p:sldId id="898" r:id="rId41"/>
    <p:sldId id="933" r:id="rId42"/>
    <p:sldId id="934" r:id="rId43"/>
    <p:sldId id="964" r:id="rId44"/>
    <p:sldId id="1116" r:id="rId45"/>
    <p:sldId id="967" r:id="rId46"/>
    <p:sldId id="969" r:id="rId47"/>
    <p:sldId id="970" r:id="rId48"/>
    <p:sldId id="971" r:id="rId49"/>
    <p:sldId id="972" r:id="rId50"/>
    <p:sldId id="973" r:id="rId51"/>
    <p:sldId id="974" r:id="rId52"/>
    <p:sldId id="975" r:id="rId53"/>
    <p:sldId id="976" r:id="rId54"/>
    <p:sldId id="981" r:id="rId55"/>
    <p:sldId id="982" r:id="rId56"/>
    <p:sldId id="985" r:id="rId57"/>
    <p:sldId id="986" r:id="rId58"/>
    <p:sldId id="978" r:id="rId59"/>
    <p:sldId id="992" r:id="rId60"/>
    <p:sldId id="988" r:id="rId61"/>
    <p:sldId id="989" r:id="rId62"/>
    <p:sldId id="990" r:id="rId63"/>
    <p:sldId id="991" r:id="rId64"/>
    <p:sldId id="1194" r:id="rId65"/>
    <p:sldId id="997" r:id="rId66"/>
    <p:sldId id="998" r:id="rId67"/>
    <p:sldId id="999" r:id="rId68"/>
    <p:sldId id="1000" r:id="rId69"/>
    <p:sldId id="1198" r:id="rId70"/>
    <p:sldId id="1053" r:id="rId71"/>
    <p:sldId id="1064" r:id="rId72"/>
    <p:sldId id="1106" r:id="rId73"/>
    <p:sldId id="1056" r:id="rId74"/>
    <p:sldId id="1065" r:id="rId75"/>
    <p:sldId id="1060" r:id="rId76"/>
    <p:sldId id="1102" r:id="rId77"/>
    <p:sldId id="1103" r:id="rId78"/>
    <p:sldId id="1101" r:id="rId79"/>
    <p:sldId id="1104" r:id="rId80"/>
    <p:sldId id="1062" r:id="rId81"/>
    <p:sldId id="1105" r:id="rId82"/>
    <p:sldId id="1070" r:id="rId83"/>
    <p:sldId id="1068" r:id="rId84"/>
    <p:sldId id="1072" r:id="rId85"/>
    <p:sldId id="1069" r:id="rId86"/>
    <p:sldId id="1071" r:id="rId87"/>
    <p:sldId id="1073" r:id="rId88"/>
    <p:sldId id="1074" r:id="rId89"/>
    <p:sldId id="1076" r:id="rId90"/>
    <p:sldId id="1077" r:id="rId91"/>
    <p:sldId id="1079" r:id="rId92"/>
    <p:sldId id="1107" r:id="rId93"/>
    <p:sldId id="1095" r:id="rId94"/>
    <p:sldId id="1108" r:id="rId95"/>
    <p:sldId id="1109" r:id="rId96"/>
    <p:sldId id="1110" r:id="rId97"/>
    <p:sldId id="1096" r:id="rId98"/>
    <p:sldId id="1111" r:id="rId99"/>
    <p:sldId id="1087" r:id="rId100"/>
    <p:sldId id="1112" r:id="rId101"/>
    <p:sldId id="1113" r:id="rId102"/>
    <p:sldId id="1118" r:id="rId103"/>
    <p:sldId id="1114" r:id="rId104"/>
    <p:sldId id="1115" r:id="rId105"/>
    <p:sldId id="1099" r:id="rId106"/>
    <p:sldId id="1119" r:id="rId107"/>
    <p:sldId id="1097" r:id="rId108"/>
    <p:sldId id="1200" r:id="rId109"/>
    <p:sldId id="1120" r:id="rId110"/>
    <p:sldId id="1121" r:id="rId111"/>
    <p:sldId id="1122" r:id="rId112"/>
    <p:sldId id="1123" r:id="rId113"/>
    <p:sldId id="1124" r:id="rId114"/>
    <p:sldId id="1127" r:id="rId115"/>
    <p:sldId id="1125" r:id="rId116"/>
    <p:sldId id="1126" r:id="rId117"/>
    <p:sldId id="1128" r:id="rId118"/>
    <p:sldId id="1136" r:id="rId119"/>
    <p:sldId id="1130" r:id="rId120"/>
    <p:sldId id="1131" r:id="rId121"/>
    <p:sldId id="1137" r:id="rId122"/>
    <p:sldId id="1139" r:id="rId123"/>
    <p:sldId id="1140" r:id="rId124"/>
    <p:sldId id="1141" r:id="rId125"/>
    <p:sldId id="1144" r:id="rId126"/>
    <p:sldId id="1142" r:id="rId127"/>
    <p:sldId id="1143" r:id="rId128"/>
    <p:sldId id="1146" r:id="rId129"/>
    <p:sldId id="1148" r:id="rId130"/>
    <p:sldId id="1149" r:id="rId131"/>
    <p:sldId id="1150" r:id="rId132"/>
    <p:sldId id="1151" r:id="rId133"/>
    <p:sldId id="1152" r:id="rId134"/>
    <p:sldId id="1156" r:id="rId135"/>
    <p:sldId id="1153" r:id="rId136"/>
    <p:sldId id="1157" r:id="rId137"/>
    <p:sldId id="1158" r:id="rId138"/>
    <p:sldId id="1012" r:id="rId139"/>
    <p:sldId id="1159" r:id="rId140"/>
    <p:sldId id="1161" r:id="rId141"/>
    <p:sldId id="1162" r:id="rId142"/>
    <p:sldId id="1018" r:id="rId143"/>
    <p:sldId id="1163" r:id="rId144"/>
    <p:sldId id="1201" r:id="rId145"/>
    <p:sldId id="720" r:id="rId146"/>
    <p:sldId id="721" r:id="rId147"/>
    <p:sldId id="722" r:id="rId148"/>
    <p:sldId id="723" r:id="rId149"/>
    <p:sldId id="1164" r:id="rId150"/>
    <p:sldId id="724" r:id="rId151"/>
    <p:sldId id="1167" r:id="rId152"/>
    <p:sldId id="1168" r:id="rId153"/>
    <p:sldId id="1170" r:id="rId154"/>
    <p:sldId id="1165" r:id="rId155"/>
    <p:sldId id="1169" r:id="rId156"/>
    <p:sldId id="730" r:id="rId157"/>
    <p:sldId id="1171" r:id="rId158"/>
    <p:sldId id="1172" r:id="rId159"/>
    <p:sldId id="1173" r:id="rId160"/>
    <p:sldId id="1199" r:id="rId161"/>
    <p:sldId id="735" r:id="rId162"/>
    <p:sldId id="736" r:id="rId163"/>
    <p:sldId id="1185" r:id="rId164"/>
    <p:sldId id="1177" r:id="rId165"/>
    <p:sldId id="1182" r:id="rId166"/>
    <p:sldId id="1186" r:id="rId167"/>
    <p:sldId id="738" r:id="rId168"/>
    <p:sldId id="1187" r:id="rId169"/>
    <p:sldId id="1188" r:id="rId170"/>
    <p:sldId id="744" r:id="rId171"/>
    <p:sldId id="745" r:id="rId172"/>
    <p:sldId id="748" r:id="rId173"/>
    <p:sldId id="1189" r:id="rId174"/>
    <p:sldId id="1191" r:id="rId175"/>
    <p:sldId id="1190" r:id="rId176"/>
    <p:sldId id="1009" r:id="rId177"/>
    <p:sldId id="1202" r:id="rId178"/>
    <p:sldId id="1192" r:id="rId179"/>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83B7"/>
    <a:srgbClr val="FFFF99"/>
    <a:srgbClr val="FFFF00"/>
    <a:srgbClr val="3E8DC5"/>
    <a:srgbClr val="C0C0C4"/>
    <a:srgbClr val="3E67A4"/>
    <a:srgbClr val="006600"/>
    <a:srgbClr val="678DC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6405" autoAdjust="0"/>
    <p:restoredTop sz="83474" autoAdjust="0"/>
  </p:normalViewPr>
  <p:slideViewPr>
    <p:cSldViewPr snapToGrid="0">
      <p:cViewPr varScale="1">
        <p:scale>
          <a:sx n="85" d="100"/>
          <a:sy n="85" d="100"/>
        </p:scale>
        <p:origin x="-426" y="-96"/>
      </p:cViewPr>
      <p:guideLst>
        <p:guide orient="horz" pos="3474"/>
        <p:guide pos="185"/>
      </p:guideLst>
    </p:cSldViewPr>
  </p:slideViewPr>
  <p:notesTextViewPr>
    <p:cViewPr>
      <p:scale>
        <a:sx n="100" d="100"/>
        <a:sy n="100" d="100"/>
      </p:scale>
      <p:origin x="0" y="0"/>
    </p:cViewPr>
  </p:notesTextViewPr>
  <p:sorterViewPr>
    <p:cViewPr>
      <p:scale>
        <a:sx n="50" d="100"/>
        <a:sy n="50" d="100"/>
      </p:scale>
      <p:origin x="0" y="15936"/>
    </p:cViewPr>
  </p:sorterViewPr>
  <p:notesViewPr>
    <p:cSldViewPr snapToGrid="0">
      <p:cViewPr varScale="1">
        <p:scale>
          <a:sx n="65" d="100"/>
          <a:sy n="65" d="100"/>
        </p:scale>
        <p:origin x="-2766" y="-12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117" Type="http://schemas.openxmlformats.org/officeDocument/2006/relationships/slide" Target="slides/slide114.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slide" Target="slides/slide109.xml"/><Relationship Id="rId133" Type="http://schemas.openxmlformats.org/officeDocument/2006/relationships/slide" Target="slides/slide130.xml"/><Relationship Id="rId138" Type="http://schemas.openxmlformats.org/officeDocument/2006/relationships/slide" Target="slides/slide135.xml"/><Relationship Id="rId154" Type="http://schemas.openxmlformats.org/officeDocument/2006/relationships/slide" Target="slides/slide151.xml"/><Relationship Id="rId159" Type="http://schemas.openxmlformats.org/officeDocument/2006/relationships/slide" Target="slides/slide156.xml"/><Relationship Id="rId175" Type="http://schemas.openxmlformats.org/officeDocument/2006/relationships/slide" Target="slides/slide172.xml"/><Relationship Id="rId170" Type="http://schemas.openxmlformats.org/officeDocument/2006/relationships/slide" Target="slides/slide167.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slide" Target="slides/slide120.xml"/><Relationship Id="rId128" Type="http://schemas.openxmlformats.org/officeDocument/2006/relationships/slide" Target="slides/slide125.xml"/><Relationship Id="rId144" Type="http://schemas.openxmlformats.org/officeDocument/2006/relationships/slide" Target="slides/slide141.xml"/><Relationship Id="rId149" Type="http://schemas.openxmlformats.org/officeDocument/2006/relationships/slide" Target="slides/slide146.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160" Type="http://schemas.openxmlformats.org/officeDocument/2006/relationships/slide" Target="slides/slide157.xml"/><Relationship Id="rId165" Type="http://schemas.openxmlformats.org/officeDocument/2006/relationships/slide" Target="slides/slide162.xml"/><Relationship Id="rId181" Type="http://schemas.openxmlformats.org/officeDocument/2006/relationships/handoutMaster" Target="handoutMasters/handoutMaster1.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113" Type="http://schemas.openxmlformats.org/officeDocument/2006/relationships/slide" Target="slides/slide110.xml"/><Relationship Id="rId118" Type="http://schemas.openxmlformats.org/officeDocument/2006/relationships/slide" Target="slides/slide115.xml"/><Relationship Id="rId134" Type="http://schemas.openxmlformats.org/officeDocument/2006/relationships/slide" Target="slides/slide131.xml"/><Relationship Id="rId139" Type="http://schemas.openxmlformats.org/officeDocument/2006/relationships/slide" Target="slides/slide136.xml"/><Relationship Id="rId80" Type="http://schemas.openxmlformats.org/officeDocument/2006/relationships/slide" Target="slides/slide77.xml"/><Relationship Id="rId85" Type="http://schemas.openxmlformats.org/officeDocument/2006/relationships/slide" Target="slides/slide82.xml"/><Relationship Id="rId150" Type="http://schemas.openxmlformats.org/officeDocument/2006/relationships/slide" Target="slides/slide147.xml"/><Relationship Id="rId155" Type="http://schemas.openxmlformats.org/officeDocument/2006/relationships/slide" Target="slides/slide152.xml"/><Relationship Id="rId171" Type="http://schemas.openxmlformats.org/officeDocument/2006/relationships/slide" Target="slides/slide168.xml"/><Relationship Id="rId176" Type="http://schemas.openxmlformats.org/officeDocument/2006/relationships/slide" Target="slides/slide173.xml"/><Relationship Id="rId12" Type="http://schemas.openxmlformats.org/officeDocument/2006/relationships/slide" Target="slides/slide9.xml"/><Relationship Id="rId17" Type="http://schemas.openxmlformats.org/officeDocument/2006/relationships/slide" Target="slides/slide14.xml"/><Relationship Id="rId33" Type="http://schemas.openxmlformats.org/officeDocument/2006/relationships/slide" Target="slides/slide30.xml"/><Relationship Id="rId38" Type="http://schemas.openxmlformats.org/officeDocument/2006/relationships/slide" Target="slides/slide35.xml"/><Relationship Id="rId59" Type="http://schemas.openxmlformats.org/officeDocument/2006/relationships/slide" Target="slides/slide56.xml"/><Relationship Id="rId103" Type="http://schemas.openxmlformats.org/officeDocument/2006/relationships/slide" Target="slides/slide100.xml"/><Relationship Id="rId108" Type="http://schemas.openxmlformats.org/officeDocument/2006/relationships/slide" Target="slides/slide105.xml"/><Relationship Id="rId124" Type="http://schemas.openxmlformats.org/officeDocument/2006/relationships/slide" Target="slides/slide121.xml"/><Relationship Id="rId129" Type="http://schemas.openxmlformats.org/officeDocument/2006/relationships/slide" Target="slides/slide126.xml"/><Relationship Id="rId54" Type="http://schemas.openxmlformats.org/officeDocument/2006/relationships/slide" Target="slides/slide51.xml"/><Relationship Id="rId70" Type="http://schemas.openxmlformats.org/officeDocument/2006/relationships/slide" Target="slides/slide67.xml"/><Relationship Id="rId75" Type="http://schemas.openxmlformats.org/officeDocument/2006/relationships/slide" Target="slides/slide72.xml"/><Relationship Id="rId91" Type="http://schemas.openxmlformats.org/officeDocument/2006/relationships/slide" Target="slides/slide88.xml"/><Relationship Id="rId96" Type="http://schemas.openxmlformats.org/officeDocument/2006/relationships/slide" Target="slides/slide93.xml"/><Relationship Id="rId140" Type="http://schemas.openxmlformats.org/officeDocument/2006/relationships/slide" Target="slides/slide137.xml"/><Relationship Id="rId145" Type="http://schemas.openxmlformats.org/officeDocument/2006/relationships/slide" Target="slides/slide142.xml"/><Relationship Id="rId161" Type="http://schemas.openxmlformats.org/officeDocument/2006/relationships/slide" Target="slides/slide158.xml"/><Relationship Id="rId166" Type="http://schemas.openxmlformats.org/officeDocument/2006/relationships/slide" Target="slides/slide163.xml"/><Relationship Id="rId18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23" Type="http://schemas.openxmlformats.org/officeDocument/2006/relationships/slide" Target="slides/slide20.xml"/><Relationship Id="rId28" Type="http://schemas.openxmlformats.org/officeDocument/2006/relationships/slide" Target="slides/slide25.xml"/><Relationship Id="rId49" Type="http://schemas.openxmlformats.org/officeDocument/2006/relationships/slide" Target="slides/slide46.xml"/><Relationship Id="rId114" Type="http://schemas.openxmlformats.org/officeDocument/2006/relationships/slide" Target="slides/slide111.xml"/><Relationship Id="rId119" Type="http://schemas.openxmlformats.org/officeDocument/2006/relationships/slide" Target="slides/slide116.xml"/><Relationship Id="rId44" Type="http://schemas.openxmlformats.org/officeDocument/2006/relationships/slide" Target="slides/slide41.xml"/><Relationship Id="rId60" Type="http://schemas.openxmlformats.org/officeDocument/2006/relationships/slide" Target="slides/slide57.xml"/><Relationship Id="rId65" Type="http://schemas.openxmlformats.org/officeDocument/2006/relationships/slide" Target="slides/slide62.xml"/><Relationship Id="rId81" Type="http://schemas.openxmlformats.org/officeDocument/2006/relationships/slide" Target="slides/slide78.xml"/><Relationship Id="rId86" Type="http://schemas.openxmlformats.org/officeDocument/2006/relationships/slide" Target="slides/slide83.xml"/><Relationship Id="rId130" Type="http://schemas.openxmlformats.org/officeDocument/2006/relationships/slide" Target="slides/slide127.xml"/><Relationship Id="rId135" Type="http://schemas.openxmlformats.org/officeDocument/2006/relationships/slide" Target="slides/slide132.xml"/><Relationship Id="rId151" Type="http://schemas.openxmlformats.org/officeDocument/2006/relationships/slide" Target="slides/slide148.xml"/><Relationship Id="rId156" Type="http://schemas.openxmlformats.org/officeDocument/2006/relationships/slide" Target="slides/slide153.xml"/><Relationship Id="rId177" Type="http://schemas.openxmlformats.org/officeDocument/2006/relationships/slide" Target="slides/slide174.xml"/><Relationship Id="rId4" Type="http://schemas.openxmlformats.org/officeDocument/2006/relationships/slide" Target="slides/slide1.xml"/><Relationship Id="rId9" Type="http://schemas.openxmlformats.org/officeDocument/2006/relationships/slide" Target="slides/slide6.xml"/><Relationship Id="rId172" Type="http://schemas.openxmlformats.org/officeDocument/2006/relationships/slide" Target="slides/slide169.xml"/><Relationship Id="rId180" Type="http://schemas.openxmlformats.org/officeDocument/2006/relationships/notesMaster" Target="notesMasters/notesMaster1.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slide" Target="slides/slide117.xml"/><Relationship Id="rId125" Type="http://schemas.openxmlformats.org/officeDocument/2006/relationships/slide" Target="slides/slide122.xml"/><Relationship Id="rId141" Type="http://schemas.openxmlformats.org/officeDocument/2006/relationships/slide" Target="slides/slide138.xml"/><Relationship Id="rId146" Type="http://schemas.openxmlformats.org/officeDocument/2006/relationships/slide" Target="slides/slide143.xml"/><Relationship Id="rId167" Type="http://schemas.openxmlformats.org/officeDocument/2006/relationships/slide" Target="slides/slide164.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162" Type="http://schemas.openxmlformats.org/officeDocument/2006/relationships/slide" Target="slides/slide159.xml"/><Relationship Id="rId183" Type="http://schemas.openxmlformats.org/officeDocument/2006/relationships/viewProps" Target="viewProps.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slide" Target="slides/slide112.xml"/><Relationship Id="rId131" Type="http://schemas.openxmlformats.org/officeDocument/2006/relationships/slide" Target="slides/slide128.xml"/><Relationship Id="rId136" Type="http://schemas.openxmlformats.org/officeDocument/2006/relationships/slide" Target="slides/slide133.xml"/><Relationship Id="rId157" Type="http://schemas.openxmlformats.org/officeDocument/2006/relationships/slide" Target="slides/slide154.xml"/><Relationship Id="rId178" Type="http://schemas.openxmlformats.org/officeDocument/2006/relationships/slide" Target="slides/slide175.xml"/><Relationship Id="rId61" Type="http://schemas.openxmlformats.org/officeDocument/2006/relationships/slide" Target="slides/slide58.xml"/><Relationship Id="rId82" Type="http://schemas.openxmlformats.org/officeDocument/2006/relationships/slide" Target="slides/slide79.xml"/><Relationship Id="rId152" Type="http://schemas.openxmlformats.org/officeDocument/2006/relationships/slide" Target="slides/slide149.xml"/><Relationship Id="rId173" Type="http://schemas.openxmlformats.org/officeDocument/2006/relationships/slide" Target="slides/slide170.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26" Type="http://schemas.openxmlformats.org/officeDocument/2006/relationships/slide" Target="slides/slide123.xml"/><Relationship Id="rId147" Type="http://schemas.openxmlformats.org/officeDocument/2006/relationships/slide" Target="slides/slide144.xml"/><Relationship Id="rId168" Type="http://schemas.openxmlformats.org/officeDocument/2006/relationships/slide" Target="slides/slide165.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slide" Target="slides/slide90.xml"/><Relationship Id="rId98" Type="http://schemas.openxmlformats.org/officeDocument/2006/relationships/slide" Target="slides/slide95.xml"/><Relationship Id="rId121" Type="http://schemas.openxmlformats.org/officeDocument/2006/relationships/slide" Target="slides/slide118.xml"/><Relationship Id="rId142" Type="http://schemas.openxmlformats.org/officeDocument/2006/relationships/slide" Target="slides/slide139.xml"/><Relationship Id="rId163" Type="http://schemas.openxmlformats.org/officeDocument/2006/relationships/slide" Target="slides/slide160.xml"/><Relationship Id="rId184" Type="http://schemas.openxmlformats.org/officeDocument/2006/relationships/theme" Target="theme/theme1.xml"/><Relationship Id="rId3" Type="http://schemas.openxmlformats.org/officeDocument/2006/relationships/slideMaster" Target="slideMasters/slideMaster3.xml"/><Relationship Id="rId25" Type="http://schemas.openxmlformats.org/officeDocument/2006/relationships/slide" Target="slides/slide22.xml"/><Relationship Id="rId46" Type="http://schemas.openxmlformats.org/officeDocument/2006/relationships/slide" Target="slides/slide43.xml"/><Relationship Id="rId67" Type="http://schemas.openxmlformats.org/officeDocument/2006/relationships/slide" Target="slides/slide64.xml"/><Relationship Id="rId116" Type="http://schemas.openxmlformats.org/officeDocument/2006/relationships/slide" Target="slides/slide113.xml"/><Relationship Id="rId137" Type="http://schemas.openxmlformats.org/officeDocument/2006/relationships/slide" Target="slides/slide134.xml"/><Relationship Id="rId158" Type="http://schemas.openxmlformats.org/officeDocument/2006/relationships/slide" Target="slides/slide155.xml"/><Relationship Id="rId20" Type="http://schemas.openxmlformats.org/officeDocument/2006/relationships/slide" Target="slides/slide17.xml"/><Relationship Id="rId41" Type="http://schemas.openxmlformats.org/officeDocument/2006/relationships/slide" Target="slides/slide38.xml"/><Relationship Id="rId62" Type="http://schemas.openxmlformats.org/officeDocument/2006/relationships/slide" Target="slides/slide59.xml"/><Relationship Id="rId83" Type="http://schemas.openxmlformats.org/officeDocument/2006/relationships/slide" Target="slides/slide80.xml"/><Relationship Id="rId88" Type="http://schemas.openxmlformats.org/officeDocument/2006/relationships/slide" Target="slides/slide85.xml"/><Relationship Id="rId111" Type="http://schemas.openxmlformats.org/officeDocument/2006/relationships/slide" Target="slides/slide108.xml"/><Relationship Id="rId132" Type="http://schemas.openxmlformats.org/officeDocument/2006/relationships/slide" Target="slides/slide129.xml"/><Relationship Id="rId153" Type="http://schemas.openxmlformats.org/officeDocument/2006/relationships/slide" Target="slides/slide150.xml"/><Relationship Id="rId174" Type="http://schemas.openxmlformats.org/officeDocument/2006/relationships/slide" Target="slides/slide171.xml"/><Relationship Id="rId179" Type="http://schemas.openxmlformats.org/officeDocument/2006/relationships/slide" Target="slides/slide176.xml"/><Relationship Id="rId15" Type="http://schemas.openxmlformats.org/officeDocument/2006/relationships/slide" Target="slides/slide12.xml"/><Relationship Id="rId36" Type="http://schemas.openxmlformats.org/officeDocument/2006/relationships/slide" Target="slides/slide33.xml"/><Relationship Id="rId57" Type="http://schemas.openxmlformats.org/officeDocument/2006/relationships/slide" Target="slides/slide54.xml"/><Relationship Id="rId106" Type="http://schemas.openxmlformats.org/officeDocument/2006/relationships/slide" Target="slides/slide103.xml"/><Relationship Id="rId127" Type="http://schemas.openxmlformats.org/officeDocument/2006/relationships/slide" Target="slides/slide124.xml"/><Relationship Id="rId10" Type="http://schemas.openxmlformats.org/officeDocument/2006/relationships/slide" Target="slides/slide7.xml"/><Relationship Id="rId31" Type="http://schemas.openxmlformats.org/officeDocument/2006/relationships/slide" Target="slides/slide28.xml"/><Relationship Id="rId52" Type="http://schemas.openxmlformats.org/officeDocument/2006/relationships/slide" Target="slides/slide49.xml"/><Relationship Id="rId73" Type="http://schemas.openxmlformats.org/officeDocument/2006/relationships/slide" Target="slides/slide70.xml"/><Relationship Id="rId78" Type="http://schemas.openxmlformats.org/officeDocument/2006/relationships/slide" Target="slides/slide75.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slide" Target="slides/slide119.xml"/><Relationship Id="rId143" Type="http://schemas.openxmlformats.org/officeDocument/2006/relationships/slide" Target="slides/slide140.xml"/><Relationship Id="rId148" Type="http://schemas.openxmlformats.org/officeDocument/2006/relationships/slide" Target="slides/slide145.xml"/><Relationship Id="rId164" Type="http://schemas.openxmlformats.org/officeDocument/2006/relationships/slide" Target="slides/slide161.xml"/><Relationship Id="rId169" Type="http://schemas.openxmlformats.org/officeDocument/2006/relationships/slide" Target="slides/slide166.xml"/><Relationship Id="rId18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lgn="ctr" eaLnBrk="0" hangingPunct="0">
              <a:lnSpc>
                <a:spcPct val="90000"/>
              </a:lnSpc>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defTabSz="611188" eaLnBrk="0" hangingPunct="0">
              <a:tabLst>
                <a:tab pos="2387600" algn="l"/>
                <a:tab pos="4830763" algn="l"/>
              </a:tabLst>
              <a:defRPr/>
            </a:pPr>
            <a:r>
              <a:rPr lang="en-US" sz="800" dirty="0"/>
              <a:t>© 2010, Cisco Systems, Inc. All rights reserved.</a:t>
            </a:r>
          </a:p>
          <a:p>
            <a:pPr defTabSz="611188" eaLnBrk="0" hangingPunct="0">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lgn="ctr" eaLnBrk="0" hangingPunct="0">
              <a:lnSpc>
                <a:spcPct val="90000"/>
              </a:lnSpc>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eaLnBrk="0" hangingPunct="0">
              <a:defRPr/>
            </a:pPr>
            <a:fld id="{4F7F6957-9C70-478A-859B-6A7CB9A95D15}" type="slidenum">
              <a:rPr lang="en-US" sz="800"/>
              <a:pPr algn="r" defTabSz="903288" eaLnBrk="0" hangingPunct="0">
                <a:defRPr/>
              </a:pPr>
              <a:t>‹#›</a:t>
            </a:fld>
            <a:endParaRPr lang="en-US" sz="8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lgn="ctr" eaLnBrk="0" hangingPunct="0">
              <a:lnSpc>
                <a:spcPct val="90000"/>
              </a:lnSpc>
              <a:defRPr/>
            </a:pPr>
            <a:endParaRPr lang="en-US" dirty="0"/>
          </a:p>
        </p:txBody>
      </p:sp>
      <p:sp>
        <p:nvSpPr>
          <p:cNvPr id="183305" name="Rectangle 9"/>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defTabSz="611188" eaLnBrk="0" hangingPunct="0">
              <a:tabLst>
                <a:tab pos="2387600" algn="l"/>
                <a:tab pos="4830763" algn="l"/>
              </a:tabLst>
              <a:defRPr/>
            </a:pPr>
            <a:r>
              <a:rPr lang="en-US" sz="800" dirty="0"/>
              <a:t>© 2006, Cisco Systems, Inc. All rights reserved.</a:t>
            </a:r>
          </a:p>
          <a:p>
            <a:pPr defTabSz="611188" eaLnBrk="0" hangingPunct="0">
              <a:tabLst>
                <a:tab pos="2387600" algn="l"/>
                <a:tab pos="4830763" algn="l"/>
              </a:tabLst>
              <a:defRPr/>
            </a:pPr>
            <a:r>
              <a:rPr lang="en-US" sz="800" dirty="0"/>
              <a:t>Presentation_ID.scr</a:t>
            </a:r>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lgn="ctr" eaLnBrk="0" hangingPunct="0">
              <a:lnSpc>
                <a:spcPct val="90000"/>
              </a:lnSpc>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eaLnBrk="0" hangingPunct="0">
              <a:lnSpc>
                <a:spcPct val="100000"/>
              </a:lnSpc>
              <a:defRPr sz="800"/>
            </a:lvl1pPr>
          </a:lstStyle>
          <a:p>
            <a:pPr>
              <a:defRPr/>
            </a:pPr>
            <a:fld id="{783A4B02-B976-4CD7-BB58-BFE3C0BAB556}" type="slidenum">
              <a:rPr lang="en-US"/>
              <a:pPr>
                <a:defRPr/>
              </a:pPr>
              <a:t>‹#›</a:t>
            </a:fld>
            <a:endParaRPr lang="en-US" dirty="0"/>
          </a:p>
        </p:txBody>
      </p:sp>
      <p:sp>
        <p:nvSpPr>
          <p:cNvPr id="4199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1"/>
          <p:cNvSpPr>
            <a:spLocks noGrp="1" noChangeArrowheads="1"/>
          </p:cNvSpPr>
          <p:nvPr>
            <p:ph type="sldNum" sz="quarter" idx="5"/>
          </p:nvPr>
        </p:nvSpPr>
        <p:spPr>
          <a:noFill/>
        </p:spPr>
        <p:txBody>
          <a:bodyPr/>
          <a:lstStyle/>
          <a:p>
            <a:fld id="{0368059C-A3D7-4A5E-8D60-D67B725BC3FF}" type="slidenum">
              <a:rPr lang="en-US" smtClean="0"/>
              <a:pPr/>
              <a:t>1</a:t>
            </a:fld>
            <a:endParaRPr lang="en-US" smtClean="0"/>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xfrm>
            <a:off x="404813" y="4378325"/>
            <a:ext cx="6121400" cy="4252913"/>
          </a:xfrm>
          <a:noFill/>
          <a:ln/>
        </p:spPr>
        <p:txBody>
          <a:bodyPr/>
          <a:lstStyle/>
          <a:p>
            <a:pPr>
              <a:buFontTx/>
              <a:buNone/>
            </a:pPr>
            <a:r>
              <a:rPr lang="en-US" b="1" smtClean="0"/>
              <a:t>Cisco Networking Academy Program</a:t>
            </a:r>
          </a:p>
          <a:p>
            <a:pPr>
              <a:buFontTx/>
              <a:buNone/>
            </a:pPr>
            <a:r>
              <a:rPr lang="en-US" b="1" smtClean="0"/>
              <a:t>CCNP ROUTE: Implementing IP Routing</a:t>
            </a:r>
          </a:p>
          <a:p>
            <a:pPr>
              <a:buFontTx/>
              <a:buNone/>
            </a:pPr>
            <a:r>
              <a:rPr lang="en-US" sz="1300" b="1" smtClean="0"/>
              <a:t>Chapter 2: Configuring the Enhanced Interior Gateway Routing Protocol</a:t>
            </a:r>
            <a:r>
              <a:rPr lang="en-US" b="1" smtClean="0"/>
              <a:t/>
            </a:r>
            <a:br>
              <a:rPr lang="en-US" b="1" smtClean="0"/>
            </a:br>
            <a:endParaRPr lang="en-GB" b="1"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a:ln/>
        </p:spPr>
      </p:sp>
      <p:sp>
        <p:nvSpPr>
          <p:cNvPr id="88066" name="Notes Placeholder 2"/>
          <p:cNvSpPr>
            <a:spLocks noGrp="1"/>
          </p:cNvSpPr>
          <p:nvPr>
            <p:ph type="body" idx="1"/>
          </p:nvPr>
        </p:nvSpPr>
        <p:spPr>
          <a:noFill/>
          <a:ln/>
        </p:spPr>
        <p:txBody>
          <a:bodyPr/>
          <a:lstStyle/>
          <a:p>
            <a:endParaRPr lang="en-US" smtClean="0"/>
          </a:p>
        </p:txBody>
      </p:sp>
      <p:sp>
        <p:nvSpPr>
          <p:cNvPr id="88067" name="Slide Number Placeholder 3"/>
          <p:cNvSpPr>
            <a:spLocks noGrp="1"/>
          </p:cNvSpPr>
          <p:nvPr>
            <p:ph type="sldNum" sz="quarter" idx="5"/>
          </p:nvPr>
        </p:nvSpPr>
        <p:spPr>
          <a:noFill/>
        </p:spPr>
        <p:txBody>
          <a:bodyPr/>
          <a:lstStyle/>
          <a:p>
            <a:fld id="{EA368D77-1FE3-4308-A397-FFE57859F1C6}" type="slidenum">
              <a:rPr lang="en-US" smtClean="0"/>
              <a:pPr/>
              <a:t>34</a:t>
            </a:fld>
            <a:endParaRPr lang="en-US"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55000" lnSpcReduction="20000"/>
          </a:bodyPr>
          <a:lstStyle/>
          <a:p>
            <a:pPr>
              <a:defRPr/>
            </a:pPr>
            <a:r>
              <a:rPr lang="en-US" dirty="0" smtClean="0"/>
              <a:t>MD5 authentication is configured on the serial 0/0/1 interface with the </a:t>
            </a:r>
            <a:r>
              <a:rPr lang="en-US" b="1" dirty="0" smtClean="0"/>
              <a:t>ip authentication mode eigrp 100 md5 </a:t>
            </a:r>
            <a:r>
              <a:rPr lang="en-US" dirty="0" smtClean="0"/>
              <a:t>command. When MD5 authentication is configured, an MD5 keyed digest is added to each EIGRP packet sent and is checked in each received EIGRP packet.</a:t>
            </a:r>
          </a:p>
          <a:p>
            <a:pPr>
              <a:defRPr/>
            </a:pPr>
            <a:r>
              <a:rPr lang="en-US" dirty="0" smtClean="0"/>
              <a:t>The </a:t>
            </a:r>
            <a:r>
              <a:rPr lang="en-US" b="1" dirty="0" smtClean="0"/>
              <a:t>key chain R1chain </a:t>
            </a:r>
            <a:r>
              <a:rPr lang="en-US" dirty="0" smtClean="0"/>
              <a:t>command enters configuration mode for the </a:t>
            </a:r>
            <a:r>
              <a:rPr lang="en-US" i="1" dirty="0" smtClean="0"/>
              <a:t>R1chain</a:t>
            </a:r>
            <a:r>
              <a:rPr lang="en-US" dirty="0" smtClean="0"/>
              <a:t> key chain. Two keys are defined in this key chain. Each key has an authentication string and lifetime specified. The network administrator wants to change the keys on all the routers in the network each month to improve the security. The administrator configures an overlap of one week to change the keys on all the routers; the validity of key 2 is configured 1 week before the expiration of key 1 to allow the new key to be applied to all the routers in the network.</a:t>
            </a:r>
          </a:p>
          <a:p>
            <a:pPr>
              <a:defRPr/>
            </a:pPr>
            <a:r>
              <a:rPr lang="en-US" dirty="0" smtClean="0"/>
              <a:t>Key 1 is set to </a:t>
            </a:r>
            <a:r>
              <a:rPr lang="en-US" i="1" dirty="0" smtClean="0"/>
              <a:t>FIRST-KEY</a:t>
            </a:r>
            <a:r>
              <a:rPr lang="en-US" dirty="0" smtClean="0"/>
              <a:t> with the </a:t>
            </a:r>
            <a:r>
              <a:rPr lang="en-US" b="1" dirty="0" smtClean="0"/>
              <a:t>key-string FIRST-KEY </a:t>
            </a:r>
            <a:r>
              <a:rPr lang="en-US" dirty="0" smtClean="0"/>
              <a:t>command. This key is acceptable for use on packets received by R1 from January 1, 2009 onward, as specified in the </a:t>
            </a:r>
            <a:r>
              <a:rPr lang="en-US" b="1" dirty="0" smtClean="0"/>
              <a:t>accept-lifetime 04:00:00 Jan 1 2009 infinite </a:t>
            </a:r>
            <a:r>
              <a:rPr lang="en-US" dirty="0" smtClean="0"/>
              <a:t>command. However, the </a:t>
            </a:r>
            <a:r>
              <a:rPr lang="en-US" b="1" dirty="0" smtClean="0"/>
              <a:t>send-lifetime 04:00:00 Jan 1 2009 04:00:00 Jan 31 2009 </a:t>
            </a:r>
            <a:r>
              <a:rPr lang="en-US" dirty="0" smtClean="0"/>
              <a:t>command specifies that this key was only valid for use when sending packets until January 31, 2009; it is no longer valid for use in sending packets after January 31st 2009.</a:t>
            </a:r>
          </a:p>
          <a:p>
            <a:pPr>
              <a:defRPr/>
            </a:pPr>
            <a:r>
              <a:rPr lang="en-US" dirty="0" smtClean="0"/>
              <a:t>Key 2 is set to </a:t>
            </a:r>
            <a:r>
              <a:rPr lang="en-US" i="1" dirty="0" smtClean="0"/>
              <a:t>SECOND-KEY</a:t>
            </a:r>
            <a:r>
              <a:rPr lang="en-US" b="1" dirty="0" smtClean="0"/>
              <a:t> </a:t>
            </a:r>
            <a:r>
              <a:rPr lang="en-US" dirty="0" smtClean="0"/>
              <a:t>with the </a:t>
            </a:r>
            <a:r>
              <a:rPr lang="en-US" b="1" dirty="0" smtClean="0"/>
              <a:t>key-string SECOND-KEY </a:t>
            </a:r>
            <a:r>
              <a:rPr lang="en-US" dirty="0" smtClean="0"/>
              <a:t>command. This key is acceptable for use on packets received by R1 from January 25, 2009 onward, as specified in the </a:t>
            </a:r>
            <a:r>
              <a:rPr lang="en-US" b="1" dirty="0" smtClean="0"/>
              <a:t>accept-lifetime 04:00:00 Jan 25 2009 infinite </a:t>
            </a:r>
            <a:r>
              <a:rPr lang="en-US" dirty="0" smtClean="0"/>
              <a:t>command. This key can also be used when sending packets from January 25, 2009 onward, as specified in the </a:t>
            </a:r>
            <a:r>
              <a:rPr lang="en-US" b="1" dirty="0" smtClean="0"/>
              <a:t>send-lifetime 04:00:00 Jan 25 2009 infinite </a:t>
            </a:r>
            <a:r>
              <a:rPr lang="en-US" dirty="0" smtClean="0"/>
              <a:t>command.</a:t>
            </a:r>
          </a:p>
          <a:p>
            <a:pPr>
              <a:defRPr/>
            </a:pPr>
            <a:r>
              <a:rPr lang="en-US" dirty="0" smtClean="0"/>
              <a:t>The </a:t>
            </a:r>
            <a:r>
              <a:rPr lang="en-US" b="1" dirty="0" smtClean="0"/>
              <a:t>ip authentication key-chain eigrp 100 R1chain </a:t>
            </a:r>
            <a:r>
              <a:rPr lang="en-US" dirty="0" smtClean="0"/>
              <a:t>command configured on the Serial 0/0/1 interface specifies that the EIGRP key chain </a:t>
            </a:r>
            <a:r>
              <a:rPr lang="en-US" i="1" dirty="0" smtClean="0"/>
              <a:t>R1chain</a:t>
            </a:r>
            <a:r>
              <a:rPr lang="en-US" dirty="0" smtClean="0"/>
              <a:t> is to be used on this interface.</a:t>
            </a:r>
          </a:p>
          <a:p>
            <a:pPr>
              <a:defRPr/>
            </a:pPr>
            <a:r>
              <a:rPr lang="en-US" dirty="0" smtClean="0"/>
              <a:t>Recall that the router uses the first, by key number, valid key for sending packets. As a result of this configuration, router R1 will use key 1 for sending, from January 1st to 31st, 2009, and will used key 2 for sending as of 4:00 am on January 31st 2009. Router R1 will accept key 1 for received packets, from January 1st 2009, and will also accept key 2 for received packets, from January 25th 2009. All other MD5 packets will be dropped.</a:t>
            </a:r>
          </a:p>
          <a:p>
            <a:pPr>
              <a:defRPr/>
            </a:pPr>
            <a:r>
              <a:rPr lang="en-US" dirty="0" smtClean="0"/>
              <a:t>MD5 authentication is configured on the serial 0/0/1 interface with the </a:t>
            </a:r>
            <a:r>
              <a:rPr lang="en-US" b="1" dirty="0" smtClean="0"/>
              <a:t>ip authentication mode eigrp 100 md5 </a:t>
            </a:r>
            <a:r>
              <a:rPr lang="en-US" dirty="0" smtClean="0"/>
              <a:t>command. When MD5 authentication is configured, an MD5 keyed digest is added to each EIGRP packet sent and is checked in each received EIGRP packet.</a:t>
            </a:r>
          </a:p>
          <a:p>
            <a:pPr>
              <a:defRPr/>
            </a:pPr>
            <a:r>
              <a:rPr lang="en-US" dirty="0" smtClean="0"/>
              <a:t>The </a:t>
            </a:r>
            <a:r>
              <a:rPr lang="en-US" b="1" dirty="0" smtClean="0"/>
              <a:t>key chain R1chain </a:t>
            </a:r>
            <a:r>
              <a:rPr lang="en-US" dirty="0" smtClean="0"/>
              <a:t>command enters configuration mode for the </a:t>
            </a:r>
            <a:r>
              <a:rPr lang="en-US" i="1" dirty="0" smtClean="0"/>
              <a:t>R1chain</a:t>
            </a:r>
            <a:r>
              <a:rPr lang="en-US" dirty="0" smtClean="0"/>
              <a:t> key chain. Two keys are defined in this key chain. Each key has an authentication string and lifetime specified. The network administrator wants to change the keys on all the routers in the network each month to improve the security. The administrator configures an overlap of one week to change the keys on all the routers; the validity of key 2 is configured 1 week before the expiration of key 1 to allow the new key to be applied to all the routers in the network.</a:t>
            </a:r>
          </a:p>
          <a:p>
            <a:pPr>
              <a:defRPr/>
            </a:pPr>
            <a:r>
              <a:rPr lang="en-US" dirty="0" smtClean="0"/>
              <a:t>Key 1 is set to </a:t>
            </a:r>
            <a:r>
              <a:rPr lang="en-US" i="1" dirty="0" smtClean="0"/>
              <a:t>FIRST-KEY</a:t>
            </a:r>
            <a:r>
              <a:rPr lang="en-US" dirty="0" smtClean="0"/>
              <a:t> with the </a:t>
            </a:r>
            <a:r>
              <a:rPr lang="en-US" b="1" dirty="0" smtClean="0"/>
              <a:t>key-string FIRST-KEY </a:t>
            </a:r>
            <a:r>
              <a:rPr lang="en-US" dirty="0" smtClean="0"/>
              <a:t>command. This key is acceptable for use on packets received by R1 from January 1, 2009 onward, as specified in the </a:t>
            </a:r>
            <a:r>
              <a:rPr lang="en-US" b="1" dirty="0" smtClean="0"/>
              <a:t>accept-lifetime 04:00:00 Jan 1 2009 infinite </a:t>
            </a:r>
            <a:r>
              <a:rPr lang="en-US" dirty="0" smtClean="0"/>
              <a:t>command. However, the </a:t>
            </a:r>
            <a:r>
              <a:rPr lang="en-US" b="1" dirty="0" smtClean="0"/>
              <a:t>send-lifetime 04:00:00 Jan 1 2009 04:00:00 Jan 31 2009 </a:t>
            </a:r>
            <a:r>
              <a:rPr lang="en-US" dirty="0" smtClean="0"/>
              <a:t>command specifies that this key was only valid for use when sending packets until January 31, 2009; it is no longer valid for use in sending packets after January 31st 2009.</a:t>
            </a:r>
          </a:p>
          <a:p>
            <a:pPr>
              <a:defRPr/>
            </a:pPr>
            <a:r>
              <a:rPr lang="en-US" dirty="0" smtClean="0"/>
              <a:t>Key 2 is set to </a:t>
            </a:r>
            <a:r>
              <a:rPr lang="en-US" i="1" dirty="0" smtClean="0"/>
              <a:t>SECOND-KEY</a:t>
            </a:r>
            <a:r>
              <a:rPr lang="en-US" b="1" dirty="0" smtClean="0"/>
              <a:t> </a:t>
            </a:r>
            <a:r>
              <a:rPr lang="en-US" dirty="0" smtClean="0"/>
              <a:t>with the </a:t>
            </a:r>
            <a:r>
              <a:rPr lang="en-US" b="1" dirty="0" smtClean="0"/>
              <a:t>key-string SECOND-KEY </a:t>
            </a:r>
            <a:r>
              <a:rPr lang="en-US" dirty="0" smtClean="0"/>
              <a:t>command. This key is acceptable for use on packets received by R1 from January 25, 2009 onward, as specified in the </a:t>
            </a:r>
            <a:r>
              <a:rPr lang="en-US" b="1" dirty="0" smtClean="0"/>
              <a:t>accept-lifetime 04:00:00 Jan 25 2009 infinite </a:t>
            </a:r>
            <a:r>
              <a:rPr lang="en-US" dirty="0" smtClean="0"/>
              <a:t>command. This key can also be used when sending packets from January 25, 2009 onward, as specified in the </a:t>
            </a:r>
            <a:r>
              <a:rPr lang="en-US" b="1" dirty="0" smtClean="0"/>
              <a:t>send-lifetime 04:00:00 Jan 25 2009 infinite </a:t>
            </a:r>
            <a:r>
              <a:rPr lang="en-US" dirty="0" smtClean="0"/>
              <a:t>command.</a:t>
            </a:r>
          </a:p>
          <a:p>
            <a:pPr>
              <a:defRPr/>
            </a:pPr>
            <a:r>
              <a:rPr lang="en-US" dirty="0" smtClean="0"/>
              <a:t>The </a:t>
            </a:r>
            <a:r>
              <a:rPr lang="en-US" b="1" dirty="0" smtClean="0"/>
              <a:t>ip authentication key-chain eigrp 100 R1chain </a:t>
            </a:r>
            <a:r>
              <a:rPr lang="en-US" dirty="0" smtClean="0"/>
              <a:t>command configured on the Serial 0/0/1 interface specifies that the EIGRP key chain </a:t>
            </a:r>
            <a:r>
              <a:rPr lang="en-US" i="1" dirty="0" smtClean="0"/>
              <a:t>R1chain</a:t>
            </a:r>
            <a:r>
              <a:rPr lang="en-US" dirty="0" smtClean="0"/>
              <a:t> is to be used on this interface.</a:t>
            </a:r>
          </a:p>
          <a:p>
            <a:pPr>
              <a:defRPr/>
            </a:pPr>
            <a:r>
              <a:rPr lang="en-US" dirty="0" smtClean="0"/>
              <a:t>Recall that the router uses the first, by key number, valid key for sending packets. As a result of this configuration, router R1 will use key 1 for sending, from January 1st to 31st, 2009, and will used key 2 for sending as of 4:00 am on January 31st 2009. Router R1 will accept key 1 for received packets, from January 1st 2009, and will also accept key 2 for received packets, from January 25th 2009. All other MD5 packets will be dropped.</a:t>
            </a:r>
          </a:p>
          <a:p>
            <a:pPr>
              <a:defRPr/>
            </a:pPr>
            <a:endParaRPr lang="en-US" dirty="0" smtClean="0"/>
          </a:p>
        </p:txBody>
      </p:sp>
      <p:sp>
        <p:nvSpPr>
          <p:cNvPr id="301059" name="Slide Number Placeholder 3"/>
          <p:cNvSpPr>
            <a:spLocks noGrp="1"/>
          </p:cNvSpPr>
          <p:nvPr>
            <p:ph type="sldNum" sz="quarter" idx="5"/>
          </p:nvPr>
        </p:nvSpPr>
        <p:spPr>
          <a:noFill/>
        </p:spPr>
        <p:txBody>
          <a:bodyPr/>
          <a:lstStyle/>
          <a:p>
            <a:fld id="{0BFDA2BF-55BF-4B81-90F9-250BF2D36149}" type="slidenum">
              <a:rPr lang="en-US" smtClean="0"/>
              <a:pPr/>
              <a:t>152</a:t>
            </a:fld>
            <a:endParaRPr lang="en-US"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5" name="Slide Image Placeholder 1"/>
          <p:cNvSpPr>
            <a:spLocks noGrp="1" noRot="1" noChangeAspect="1"/>
          </p:cNvSpPr>
          <p:nvPr>
            <p:ph type="sldImg"/>
          </p:nvPr>
        </p:nvSpPr>
        <p:spPr>
          <a:ln/>
        </p:spPr>
      </p:sp>
      <p:sp>
        <p:nvSpPr>
          <p:cNvPr id="303106" name="Notes Placeholder 2"/>
          <p:cNvSpPr>
            <a:spLocks noGrp="1"/>
          </p:cNvSpPr>
          <p:nvPr>
            <p:ph type="body" idx="1"/>
          </p:nvPr>
        </p:nvSpPr>
        <p:spPr>
          <a:noFill/>
          <a:ln/>
        </p:spPr>
        <p:txBody>
          <a:bodyPr/>
          <a:lstStyle/>
          <a:p>
            <a:r>
              <a:rPr lang="en-US" smtClean="0"/>
              <a:t>The </a:t>
            </a:r>
            <a:r>
              <a:rPr lang="en-US" b="1" smtClean="0"/>
              <a:t>key chain R2chain </a:t>
            </a:r>
            <a:r>
              <a:rPr lang="en-US" smtClean="0"/>
              <a:t>command enters configuration mode for the </a:t>
            </a:r>
            <a:r>
              <a:rPr lang="en-US" i="1" smtClean="0"/>
              <a:t>R2chain</a:t>
            </a:r>
            <a:r>
              <a:rPr lang="en-US" smtClean="0"/>
              <a:t> key chain. Two keys are defined. Key 1 is set to </a:t>
            </a:r>
            <a:r>
              <a:rPr lang="en-US" i="1" smtClean="0"/>
              <a:t>FIRST-KEY</a:t>
            </a:r>
            <a:r>
              <a:rPr lang="en-US" smtClean="0"/>
              <a:t> with the </a:t>
            </a:r>
            <a:r>
              <a:rPr lang="en-US" b="1" smtClean="0"/>
              <a:t>key-string FIRST-KEY </a:t>
            </a:r>
            <a:r>
              <a:rPr lang="en-US" smtClean="0"/>
              <a:t>command. This key is acceptable for use on packets received by R2 from January 1, 2009 onward, as specified in the </a:t>
            </a:r>
            <a:r>
              <a:rPr lang="en-US" b="1" smtClean="0"/>
              <a:t>accept-lifetime 04:00:00 Jan 1 2009 infinite </a:t>
            </a:r>
            <a:r>
              <a:rPr lang="en-US" smtClean="0"/>
              <a:t>command. This key can also be used when sending packets from January 1, 2009 onward, as specified in the </a:t>
            </a:r>
            <a:r>
              <a:rPr lang="en-US" b="1" smtClean="0"/>
              <a:t>send-lifetime 04:00:00 Jan 1 2009 infinite </a:t>
            </a:r>
            <a:r>
              <a:rPr lang="en-US" smtClean="0"/>
              <a:t>command.</a:t>
            </a:r>
          </a:p>
          <a:p>
            <a:r>
              <a:rPr lang="en-US" smtClean="0"/>
              <a:t>Key 2 is set to </a:t>
            </a:r>
            <a:r>
              <a:rPr lang="en-US" i="1" smtClean="0"/>
              <a:t>SECOND-KEY</a:t>
            </a:r>
            <a:r>
              <a:rPr lang="en-US" b="1" smtClean="0"/>
              <a:t> </a:t>
            </a:r>
            <a:r>
              <a:rPr lang="en-US" smtClean="0"/>
              <a:t>with the </a:t>
            </a:r>
            <a:r>
              <a:rPr lang="en-US" b="1" smtClean="0"/>
              <a:t>key-string SECOND-KEY </a:t>
            </a:r>
            <a:r>
              <a:rPr lang="en-US" smtClean="0"/>
              <a:t>command. This key is acceptable for use on packets received by R2 from January 25, 2009 onward, as specified in the </a:t>
            </a:r>
            <a:r>
              <a:rPr lang="en-US" b="1" smtClean="0"/>
              <a:t>accept-lifetime 04:00:00 Jan 25 2009 infinite </a:t>
            </a:r>
            <a:r>
              <a:rPr lang="en-US" smtClean="0"/>
              <a:t>command. This key can also be used when sending packets from January 25, 2009 onward, as specified in the </a:t>
            </a:r>
            <a:r>
              <a:rPr lang="en-US" b="1" smtClean="0"/>
              <a:t>send-lifetime 04:00:00 Jan 25 2009 infinite </a:t>
            </a:r>
            <a:r>
              <a:rPr lang="en-US" smtClean="0"/>
              <a:t>command.</a:t>
            </a:r>
          </a:p>
          <a:p>
            <a:r>
              <a:rPr lang="en-US" smtClean="0"/>
              <a:t>As a result of this configuration, router R2 will use key 1 for sending, from January 1st 2009, because it is the first valid key in the key chain. (Of course, if key 1 is deleted in the future, key 2 would be used for sending.) Router R2 will accept key 1 for received packets, from January 1st 2009, and will also accept key 2 for received packets, from January 25th 2009. All other MD5 packets will be dropped.</a:t>
            </a:r>
          </a:p>
        </p:txBody>
      </p:sp>
      <p:sp>
        <p:nvSpPr>
          <p:cNvPr id="303107" name="Slide Number Placeholder 3"/>
          <p:cNvSpPr>
            <a:spLocks noGrp="1"/>
          </p:cNvSpPr>
          <p:nvPr>
            <p:ph type="sldNum" sz="quarter" idx="5"/>
          </p:nvPr>
        </p:nvSpPr>
        <p:spPr>
          <a:noFill/>
        </p:spPr>
        <p:txBody>
          <a:bodyPr/>
          <a:lstStyle/>
          <a:p>
            <a:fld id="{B8DE623C-53A3-44C3-B07C-B4C85483FF93}" type="slidenum">
              <a:rPr lang="en-US" smtClean="0"/>
              <a:pPr/>
              <a:t>153</a:t>
            </a:fld>
            <a:endParaRPr lang="en-US"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3" name="Rectangle 11"/>
          <p:cNvSpPr>
            <a:spLocks noGrp="1" noChangeArrowheads="1"/>
          </p:cNvSpPr>
          <p:nvPr>
            <p:ph type="sldNum" sz="quarter" idx="5"/>
          </p:nvPr>
        </p:nvSpPr>
        <p:spPr>
          <a:noFill/>
        </p:spPr>
        <p:txBody>
          <a:bodyPr/>
          <a:lstStyle/>
          <a:p>
            <a:fld id="{17F933FF-0A0A-4E1F-B474-30F774536F65}" type="slidenum">
              <a:rPr lang="en-US" smtClean="0"/>
              <a:pPr/>
              <a:t>154</a:t>
            </a:fld>
            <a:endParaRPr lang="en-US" smtClean="0"/>
          </a:p>
        </p:txBody>
      </p:sp>
      <p:sp>
        <p:nvSpPr>
          <p:cNvPr id="305154" name="Rectangle 2"/>
          <p:cNvSpPr>
            <a:spLocks noGrp="1" noRot="1" noChangeAspect="1" noChangeArrowheads="1" noTextEdit="1"/>
          </p:cNvSpPr>
          <p:nvPr>
            <p:ph type="sldImg"/>
          </p:nvPr>
        </p:nvSpPr>
        <p:spPr>
          <a:xfrm>
            <a:off x="879475" y="244475"/>
            <a:ext cx="5321300" cy="3990975"/>
          </a:xfrm>
          <a:ln/>
        </p:spPr>
      </p:sp>
      <p:sp>
        <p:nvSpPr>
          <p:cNvPr id="305155" name="Rectangle 3"/>
          <p:cNvSpPr>
            <a:spLocks noGrp="1" noChangeArrowheads="1"/>
          </p:cNvSpPr>
          <p:nvPr>
            <p:ph type="body" idx="1"/>
          </p:nvPr>
        </p:nvSpPr>
        <p:spPr>
          <a:xfrm>
            <a:off x="404813" y="4378325"/>
            <a:ext cx="6121400" cy="4251325"/>
          </a:xfrm>
          <a:noFill/>
          <a:ln/>
        </p:spPr>
        <p:txBody>
          <a:bodyPr/>
          <a:lstStyle/>
          <a:p>
            <a:r>
              <a:rPr lang="en-US" smtClean="0"/>
              <a:t>The figure shows the output of the </a:t>
            </a:r>
            <a:r>
              <a:rPr lang="en-US" b="1" smtClean="0"/>
              <a:t>show ip eigrp neighbors</a:t>
            </a:r>
            <a:r>
              <a:rPr lang="en-US" smtClean="0"/>
              <a:t> and </a:t>
            </a:r>
            <a:r>
              <a:rPr lang="en-US" b="1" smtClean="0"/>
              <a:t>show ip route</a:t>
            </a:r>
            <a:r>
              <a:rPr lang="en-US" smtClean="0"/>
              <a:t> commands on the R1 router.</a:t>
            </a:r>
          </a:p>
          <a:p>
            <a:r>
              <a:rPr lang="en-US" smtClean="0"/>
              <a:t>The neighbor table indicates that the two routers have successfully formed an EIGRP adjacency. The routing table verifies that the 172.17.0.0 network has been learned via EIGRP over the serial connection.</a:t>
            </a:r>
          </a:p>
          <a:p>
            <a:r>
              <a:rPr lang="en-US" smtClean="0"/>
              <a:t>The results of a </a:t>
            </a:r>
            <a:r>
              <a:rPr lang="en-US" b="1" smtClean="0"/>
              <a:t>ping</a:t>
            </a:r>
            <a:r>
              <a:rPr lang="en-US" smtClean="0"/>
              <a:t> to the R2 Fast Ethernet interface address is also displayed to illustrate that the link is working.</a:t>
            </a: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11"/>
          <p:cNvSpPr>
            <a:spLocks noGrp="1" noChangeArrowheads="1"/>
          </p:cNvSpPr>
          <p:nvPr>
            <p:ph type="sldNum" sz="quarter" idx="5"/>
          </p:nvPr>
        </p:nvSpPr>
        <p:spPr>
          <a:noFill/>
        </p:spPr>
        <p:txBody>
          <a:bodyPr/>
          <a:lstStyle/>
          <a:p>
            <a:fld id="{6FD31E8C-8273-4949-BC3F-BE8070A351F1}" type="slidenum">
              <a:rPr lang="en-US" smtClean="0"/>
              <a:pPr/>
              <a:t>155</a:t>
            </a:fld>
            <a:endParaRPr lang="en-US" smtClean="0"/>
          </a:p>
        </p:txBody>
      </p:sp>
      <p:sp>
        <p:nvSpPr>
          <p:cNvPr id="307202" name="Rectangle 2"/>
          <p:cNvSpPr>
            <a:spLocks noGrp="1" noRot="1" noChangeAspect="1" noChangeArrowheads="1" noTextEdit="1"/>
          </p:cNvSpPr>
          <p:nvPr>
            <p:ph type="sldImg"/>
          </p:nvPr>
        </p:nvSpPr>
        <p:spPr>
          <a:xfrm>
            <a:off x="879475" y="244475"/>
            <a:ext cx="5321300" cy="3990975"/>
          </a:xfrm>
          <a:ln/>
        </p:spPr>
      </p:sp>
      <p:sp>
        <p:nvSpPr>
          <p:cNvPr id="307203" name="Rectangle 3"/>
          <p:cNvSpPr>
            <a:spLocks noGrp="1" noChangeArrowheads="1"/>
          </p:cNvSpPr>
          <p:nvPr>
            <p:ph type="body" idx="1"/>
          </p:nvPr>
        </p:nvSpPr>
        <p:spPr>
          <a:xfrm>
            <a:off x="404813" y="4378325"/>
            <a:ext cx="6121400" cy="4251325"/>
          </a:xfrm>
          <a:noFill/>
          <a:ln/>
        </p:spPr>
        <p:txBody>
          <a:bodyPr/>
          <a:lstStyle/>
          <a:p>
            <a:r>
              <a:rPr lang="en-US" smtClean="0"/>
              <a:t>Key chain </a:t>
            </a:r>
            <a:r>
              <a:rPr lang="en-US" b="1" smtClean="0"/>
              <a:t>R1chain</a:t>
            </a:r>
            <a:r>
              <a:rPr lang="en-US" smtClean="0"/>
              <a:t> and both keys </a:t>
            </a:r>
            <a:r>
              <a:rPr lang="en-US" b="1" smtClean="0"/>
              <a:t>key 1</a:t>
            </a:r>
            <a:r>
              <a:rPr lang="en-US" smtClean="0"/>
              <a:t> (with authentication string </a:t>
            </a:r>
            <a:r>
              <a:rPr lang="en-US" b="1" smtClean="0"/>
              <a:t>FIRST-KEY)</a:t>
            </a:r>
            <a:r>
              <a:rPr lang="en-US" smtClean="0"/>
              <a:t> and </a:t>
            </a:r>
            <a:r>
              <a:rPr lang="en-US" b="1" smtClean="0"/>
              <a:t>key 2</a:t>
            </a:r>
            <a:r>
              <a:rPr lang="en-US" smtClean="0"/>
              <a:t> (with authentication string </a:t>
            </a:r>
            <a:r>
              <a:rPr lang="en-US" b="1" smtClean="0"/>
              <a:t>SECOND-KEY)</a:t>
            </a:r>
            <a:r>
              <a:rPr lang="en-US" smtClean="0"/>
              <a:t> are displayed. Under each key, the lifetime of the key is also shown. By observing the same output from the neighboring router R2, the configuration can be verified.</a:t>
            </a: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49" name="Rectangle 11"/>
          <p:cNvSpPr>
            <a:spLocks noGrp="1" noChangeArrowheads="1"/>
          </p:cNvSpPr>
          <p:nvPr>
            <p:ph type="sldNum" sz="quarter" idx="5"/>
          </p:nvPr>
        </p:nvSpPr>
        <p:spPr>
          <a:noFill/>
        </p:spPr>
        <p:txBody>
          <a:bodyPr/>
          <a:lstStyle/>
          <a:p>
            <a:fld id="{F8A6B7C8-3EBF-4249-99F2-26D856399F54}" type="slidenum">
              <a:rPr lang="en-US" smtClean="0"/>
              <a:pPr/>
              <a:t>156</a:t>
            </a:fld>
            <a:endParaRPr lang="en-US" smtClean="0"/>
          </a:p>
        </p:txBody>
      </p:sp>
      <p:sp>
        <p:nvSpPr>
          <p:cNvPr id="309250" name="Rectangle 2"/>
          <p:cNvSpPr>
            <a:spLocks noGrp="1" noRot="1" noChangeAspect="1" noChangeArrowheads="1" noTextEdit="1"/>
          </p:cNvSpPr>
          <p:nvPr>
            <p:ph type="sldImg"/>
          </p:nvPr>
        </p:nvSpPr>
        <p:spPr>
          <a:xfrm>
            <a:off x="879475" y="244475"/>
            <a:ext cx="5321300" cy="3990975"/>
          </a:xfrm>
          <a:ln/>
        </p:spPr>
      </p:sp>
      <p:sp>
        <p:nvSpPr>
          <p:cNvPr id="309251" name="Rectangle 3"/>
          <p:cNvSpPr>
            <a:spLocks noGrp="1" noChangeArrowheads="1"/>
          </p:cNvSpPr>
          <p:nvPr>
            <p:ph type="body" idx="1"/>
          </p:nvPr>
        </p:nvSpPr>
        <p:spPr>
          <a:xfrm>
            <a:off x="404813" y="4378325"/>
            <a:ext cx="6121400" cy="4251325"/>
          </a:xfrm>
          <a:noFill/>
          <a:ln/>
        </p:spPr>
        <p:txBody>
          <a:bodyPr/>
          <a:lstStyle/>
          <a:p>
            <a:r>
              <a:rPr lang="en-US" smtClean="0"/>
              <a:t>The output of the </a:t>
            </a:r>
            <a:r>
              <a:rPr lang="en-US" b="1" smtClean="0"/>
              <a:t>debug eigrp packets</a:t>
            </a:r>
            <a:r>
              <a:rPr lang="en-US" smtClean="0"/>
              <a:t> command on R1 shown in the figure illustrates that R1 is receiving EIGRP packets with MD5 authentication, with a key-id equal to 1, from R2.</a:t>
            </a:r>
          </a:p>
          <a:p>
            <a:r>
              <a:rPr lang="en-US" smtClean="0"/>
              <a:t>Similarly, the output of the </a:t>
            </a:r>
            <a:r>
              <a:rPr lang="en-US" b="1" smtClean="0"/>
              <a:t>debug eigrp packets</a:t>
            </a:r>
            <a:r>
              <a:rPr lang="en-US" smtClean="0"/>
              <a:t> command on R2 shown in the figure illustrates that R2 is receiving EIGRP packets with MD5 authentication, with a key-id equal to 2, from R1.</a:t>
            </a: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55000" lnSpcReduction="20000"/>
          </a:bodyPr>
          <a:lstStyle/>
          <a:p>
            <a:pPr>
              <a:buFontTx/>
              <a:buNone/>
              <a:defRPr/>
            </a:pPr>
            <a:r>
              <a:rPr lang="en-US" b="1" dirty="0" smtClean="0"/>
              <a:t>MD5 authentication on both R1 and R2, but R1 key 2 (that it uses when sending) changed.</a:t>
            </a:r>
            <a:r>
              <a:rPr lang="en-US" b="1" i="1" dirty="0" smtClean="0"/>
              <a:t> </a:t>
            </a:r>
          </a:p>
          <a:p>
            <a:pPr>
              <a:defRPr/>
            </a:pPr>
            <a:endParaRPr lang="en-US" dirty="0" smtClean="0"/>
          </a:p>
          <a:p>
            <a:pPr>
              <a:defRPr/>
            </a:pPr>
            <a:r>
              <a:rPr lang="en-US" dirty="0" smtClean="0"/>
              <a:t>The output of the </a:t>
            </a:r>
            <a:r>
              <a:rPr lang="en-US" b="1" dirty="0" smtClean="0"/>
              <a:t>debug eigrp packets</a:t>
            </a:r>
            <a:r>
              <a:rPr lang="en-US" dirty="0" smtClean="0"/>
              <a:t> command on R2 shown in the figure illustrates that R2 is receiving EIGRP packets with MD5 authentication, with a key-id equal to 2, from R1, but that there is an authentication mismatch. The EIGRP packets from R1 are ignored, and the neighbor relationship is declared to be down. The output of the </a:t>
            </a:r>
            <a:r>
              <a:rPr lang="en-US" b="1" dirty="0" smtClean="0"/>
              <a:t>show ip eigrp neighbors</a:t>
            </a:r>
            <a:r>
              <a:rPr lang="en-US" dirty="0" smtClean="0"/>
              <a:t> command confirms that R2 does not have any EIGRP neighbors.</a:t>
            </a:r>
          </a:p>
          <a:p>
            <a:pPr>
              <a:defRPr/>
            </a:pPr>
            <a:r>
              <a:rPr lang="en-US" dirty="0" smtClean="0"/>
              <a:t>The two routers keep trying to re-establish their neighbor relationship. Because of the different keys used by each router in this scenario, R1 will authenticate hello messages sent by R2 using key 1. However, when R1 sends a hello message back to R2 using key 2, there will be an authentication mismatch. From R1’s perspective, the relationship appears to be up for awhile, but then it times out, as illustrated by the following messages received on R1. The output of the </a:t>
            </a:r>
            <a:r>
              <a:rPr lang="en-US" b="1" dirty="0" smtClean="0"/>
              <a:t>show ip eigrp neighbors</a:t>
            </a:r>
            <a:r>
              <a:rPr lang="en-US" dirty="0" smtClean="0"/>
              <a:t> command on R1 also illustrates that R1 does have R2 in its neighbor table for a short time.</a:t>
            </a:r>
            <a:endParaRPr lang="en-US" dirty="0"/>
          </a:p>
        </p:txBody>
      </p:sp>
      <p:sp>
        <p:nvSpPr>
          <p:cNvPr id="311299" name="Slide Number Placeholder 3"/>
          <p:cNvSpPr>
            <a:spLocks noGrp="1"/>
          </p:cNvSpPr>
          <p:nvPr>
            <p:ph type="sldNum" sz="quarter" idx="5"/>
          </p:nvPr>
        </p:nvSpPr>
        <p:spPr>
          <a:noFill/>
        </p:spPr>
        <p:txBody>
          <a:bodyPr/>
          <a:lstStyle/>
          <a:p>
            <a:fld id="{271DDBD8-1FC5-4833-B023-8E9541509B02}" type="slidenum">
              <a:rPr lang="en-US" smtClean="0"/>
              <a:pPr/>
              <a:t>157</a:t>
            </a:fld>
            <a:endParaRPr lang="en-US"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69" name="Rectangle 11"/>
          <p:cNvSpPr>
            <a:spLocks noGrp="1" noChangeArrowheads="1"/>
          </p:cNvSpPr>
          <p:nvPr>
            <p:ph type="sldNum" sz="quarter" idx="5"/>
          </p:nvPr>
        </p:nvSpPr>
        <p:spPr>
          <a:noFill/>
        </p:spPr>
        <p:txBody>
          <a:bodyPr/>
          <a:lstStyle/>
          <a:p>
            <a:fld id="{CFD2B562-9C7D-42D0-AB7F-E36404C4714D}" type="slidenum">
              <a:rPr lang="en-US" smtClean="0"/>
              <a:pPr/>
              <a:t>159</a:t>
            </a:fld>
            <a:endParaRPr lang="en-US" smtClean="0"/>
          </a:p>
        </p:txBody>
      </p:sp>
      <p:sp>
        <p:nvSpPr>
          <p:cNvPr id="314370" name="Rectangle 2"/>
          <p:cNvSpPr>
            <a:spLocks noGrp="1" noRot="1" noChangeAspect="1" noChangeArrowheads="1" noTextEdit="1"/>
          </p:cNvSpPr>
          <p:nvPr>
            <p:ph type="sldImg"/>
          </p:nvPr>
        </p:nvSpPr>
        <p:spPr>
          <a:xfrm>
            <a:off x="1181100" y="698500"/>
            <a:ext cx="4648200" cy="3486150"/>
          </a:xfrm>
          <a:ln/>
        </p:spPr>
      </p:sp>
      <p:sp>
        <p:nvSpPr>
          <p:cNvPr id="314371" name="Rectangle 3"/>
          <p:cNvSpPr>
            <a:spLocks noGrp="1" noChangeArrowheads="1"/>
          </p:cNvSpPr>
          <p:nvPr>
            <p:ph type="body" idx="1"/>
          </p:nvPr>
        </p:nvSpPr>
        <p:spPr>
          <a:xfrm>
            <a:off x="935038" y="4416425"/>
            <a:ext cx="5140325" cy="4181475"/>
          </a:xfrm>
          <a:noFill/>
          <a:ln/>
        </p:spPr>
        <p:txBody>
          <a:bodyPr/>
          <a:lstStyle/>
          <a:p>
            <a:pPr marL="228600" indent="-228600">
              <a:buFontTx/>
              <a:buNone/>
            </a:pPr>
            <a:r>
              <a:rPr lang="en-US" smtClean="0"/>
              <a:t>Some of the factors that affect network scalability are, as follows:</a:t>
            </a:r>
          </a:p>
          <a:p>
            <a:pPr marL="228600" indent="-228600"/>
            <a:r>
              <a:rPr lang="en-US" b="1" smtClean="0"/>
              <a:t>Amount of information exchanged between neighbors</a:t>
            </a:r>
            <a:r>
              <a:rPr lang="en-US" smtClean="0"/>
              <a:t>: If more information than necessary for routing to function correctly is exchanged between EIGRP neighbors, the routers have to work harder at neighbor startup and to react to changes in the network.</a:t>
            </a:r>
          </a:p>
          <a:p>
            <a:pPr marL="228600" indent="-228600"/>
            <a:r>
              <a:rPr lang="en-US" b="1" smtClean="0"/>
              <a:t>Number of routers</a:t>
            </a:r>
            <a:r>
              <a:rPr lang="en-US" smtClean="0"/>
              <a:t>: When a topology change occurs in the network, EIGRP resource consumption directly relates to the number of routers that must be involved in the change.</a:t>
            </a:r>
          </a:p>
          <a:p>
            <a:pPr marL="228600" indent="-228600"/>
            <a:r>
              <a:rPr lang="en-US" b="1" smtClean="0"/>
              <a:t>Depth of the topology:</a:t>
            </a:r>
            <a:r>
              <a:rPr lang="en-US" smtClean="0"/>
              <a:t> The topology depth can affect the convergence time. Depth refers to the number of hops that information must travel to reach all routers. A multinational network without route summarization is an example of a network with large depth and therefore increasing convergence time. A three-tiered network design (as described in Module 1) is highly recommended for all IP routing environments. There should never be more than seven hops between any two routing devices on an internetwork. The propagation delay and query process across multiple hops when changes occur may slow down convergence of the network.</a:t>
            </a:r>
          </a:p>
          <a:p>
            <a:pPr marL="228600" indent="-228600"/>
            <a:r>
              <a:rPr lang="en-US" b="1" smtClean="0"/>
              <a:t>Number of alternate paths through the network:</a:t>
            </a:r>
            <a:r>
              <a:rPr lang="en-US" smtClean="0"/>
              <a:t> A network should provide alternate paths to avoid single points of failure. However, too much complexity (too many alternate paths) can also create EIGRP convergence problems because the EIGRP routing process, using queries, needs to explore all possible paths for lost routes. This complexity creates an ideal condition for a router to become stuck-in-active (SIA) as it awaits a response to queries that are being propagated through these many alternate paths.</a:t>
            </a: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7" name="Rectangle 11"/>
          <p:cNvSpPr>
            <a:spLocks noGrp="1" noChangeArrowheads="1"/>
          </p:cNvSpPr>
          <p:nvPr>
            <p:ph type="sldNum" sz="quarter" idx="5"/>
          </p:nvPr>
        </p:nvSpPr>
        <p:spPr>
          <a:noFill/>
        </p:spPr>
        <p:txBody>
          <a:bodyPr/>
          <a:lstStyle/>
          <a:p>
            <a:fld id="{70227EF2-611A-4AA1-9711-8FE93EA7D7A6}" type="slidenum">
              <a:rPr lang="en-US" smtClean="0"/>
              <a:pPr/>
              <a:t>160</a:t>
            </a:fld>
            <a:endParaRPr lang="en-US" smtClean="0"/>
          </a:p>
        </p:txBody>
      </p:sp>
      <p:sp>
        <p:nvSpPr>
          <p:cNvPr id="316418" name="Rectangle 2"/>
          <p:cNvSpPr>
            <a:spLocks noGrp="1" noRot="1" noChangeAspect="1" noChangeArrowheads="1" noTextEdit="1"/>
          </p:cNvSpPr>
          <p:nvPr>
            <p:ph type="sldImg"/>
          </p:nvPr>
        </p:nvSpPr>
        <p:spPr>
          <a:xfrm>
            <a:off x="1181100" y="698500"/>
            <a:ext cx="4648200" cy="3486150"/>
          </a:xfrm>
          <a:ln/>
        </p:spPr>
      </p:sp>
      <p:sp>
        <p:nvSpPr>
          <p:cNvPr id="316419" name="Rectangle 3"/>
          <p:cNvSpPr>
            <a:spLocks noGrp="1" noChangeArrowheads="1"/>
          </p:cNvSpPr>
          <p:nvPr>
            <p:ph type="body" idx="1"/>
          </p:nvPr>
        </p:nvSpPr>
        <p:spPr>
          <a:xfrm>
            <a:off x="935038" y="4416425"/>
            <a:ext cx="5140325" cy="4181475"/>
          </a:xfrm>
          <a:noFill/>
          <a:ln/>
        </p:spPr>
        <p:txBody>
          <a:bodyPr/>
          <a:lstStyle/>
          <a:p>
            <a:pPr marL="228600" indent="-228600"/>
            <a:r>
              <a:rPr lang="en-US" smtClean="0"/>
              <a:t>As an advanced distance vector protocol, EIGRP relies on neighboring routers to provide routing information. Recall that when a router loses a route and does not have a feasible successor in its topology table, it looks for an alternative path to the destination. This is known as </a:t>
            </a:r>
            <a:r>
              <a:rPr lang="en-US" i="1" smtClean="0"/>
              <a:t>going active </a:t>
            </a:r>
            <a:r>
              <a:rPr lang="en-US" smtClean="0"/>
              <a:t>on a route; a route is considered passive when a router is not performing recompilation on that route.</a:t>
            </a:r>
          </a:p>
          <a:p>
            <a:pPr marL="228600" indent="-228600"/>
            <a:r>
              <a:rPr lang="en-US" smtClean="0"/>
              <a:t>The router sends query packets to all neighbors on interfaces other than the one used to reach the previous successor (split horizon), inquiring whether they have a route to the given destination. If a router has an alternative route, it answers the query and does not propagate it further. If a neighbor does not have an alternative route, it queries each of its own neighbors for an alternative path. The queries then propagate through the network, creating an expanding tree of queries. When a router answers a query, it stops the spread of the query through that branch of the network; however, the query can still spread through other branches of the network as other routers attempt to find alternative paths, which might not exist.</a:t>
            </a: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5" name="Slide Image Placeholder 1"/>
          <p:cNvSpPr>
            <a:spLocks noGrp="1" noRot="1" noChangeAspect="1"/>
          </p:cNvSpPr>
          <p:nvPr>
            <p:ph type="sldImg"/>
          </p:nvPr>
        </p:nvSpPr>
        <p:spPr>
          <a:ln/>
        </p:spPr>
      </p:sp>
      <p:sp>
        <p:nvSpPr>
          <p:cNvPr id="318466" name="Notes Placeholder 2"/>
          <p:cNvSpPr>
            <a:spLocks noGrp="1"/>
          </p:cNvSpPr>
          <p:nvPr>
            <p:ph type="body" idx="1"/>
          </p:nvPr>
        </p:nvSpPr>
        <p:spPr>
          <a:noFill/>
          <a:ln/>
        </p:spPr>
        <p:txBody>
          <a:bodyPr/>
          <a:lstStyle/>
          <a:p>
            <a:r>
              <a:rPr lang="en-US" smtClean="0"/>
              <a:t>The following presents a network example where a single lost route might result in an enormous amount of queries sent throughout the EIGRP domain. </a:t>
            </a:r>
          </a:p>
          <a:p>
            <a:r>
              <a:rPr lang="en-US" smtClean="0"/>
              <a:t>The route to the network 10.1.1.0 on router R1 is lost and router R1 sends a query to all neighboring routers on all interfaces except the interface of the successor (because of split horizon). </a:t>
            </a:r>
          </a:p>
          <a:p>
            <a:r>
              <a:rPr lang="en-US" smtClean="0"/>
              <a:t>In this case the query is sent to router R2 and then R2 cascades the query to its neighbors, because it has no information about the lost route, and so on. </a:t>
            </a:r>
          </a:p>
          <a:p>
            <a:r>
              <a:rPr lang="en-US" smtClean="0"/>
              <a:t>Each query requires a reply from the neighbor; the amount of EIGRP traffic increases. </a:t>
            </a:r>
          </a:p>
          <a:p>
            <a:r>
              <a:rPr lang="en-US" smtClean="0"/>
              <a:t>In this network topology there is no redundant path to network 10.1.1.0 available, and the EIGRP query propagation process is far from being efficient. </a:t>
            </a:r>
          </a:p>
          <a:p>
            <a:r>
              <a:rPr lang="en-US" smtClean="0"/>
              <a:t>Many queries are sent and each query is followed by a reply. </a:t>
            </a:r>
          </a:p>
          <a:p>
            <a:r>
              <a:rPr lang="en-US" smtClean="0"/>
              <a:t>Several solutions exist to optimize the query propagation process and to limit the amount of unnecessary EIGRP load on the links, including summarization, redistribution, and using EIGRP stub routing feature.</a:t>
            </a:r>
          </a:p>
          <a:p>
            <a:endParaRPr lang="en-US" smtClean="0"/>
          </a:p>
        </p:txBody>
      </p:sp>
      <p:sp>
        <p:nvSpPr>
          <p:cNvPr id="318467" name="Slide Number Placeholder 3"/>
          <p:cNvSpPr>
            <a:spLocks noGrp="1"/>
          </p:cNvSpPr>
          <p:nvPr>
            <p:ph type="sldNum" sz="quarter" idx="5"/>
          </p:nvPr>
        </p:nvSpPr>
        <p:spPr>
          <a:noFill/>
        </p:spPr>
        <p:txBody>
          <a:bodyPr/>
          <a:lstStyle/>
          <a:p>
            <a:fld id="{9946C613-6479-4CE9-9161-EA4E57EF94FE}" type="slidenum">
              <a:rPr lang="en-US" smtClean="0"/>
              <a:pPr/>
              <a:t>161</a:t>
            </a:fld>
            <a:endParaRPr lang="en-US"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11"/>
          <p:cNvSpPr>
            <a:spLocks noGrp="1" noChangeArrowheads="1"/>
          </p:cNvSpPr>
          <p:nvPr>
            <p:ph type="sldNum" sz="quarter" idx="5"/>
          </p:nvPr>
        </p:nvSpPr>
        <p:spPr>
          <a:noFill/>
        </p:spPr>
        <p:txBody>
          <a:bodyPr/>
          <a:lstStyle/>
          <a:p>
            <a:fld id="{961040CA-6F39-4B1A-8271-6C794FFDA0E6}" type="slidenum">
              <a:rPr lang="en-US" smtClean="0"/>
              <a:pPr/>
              <a:t>165</a:t>
            </a:fld>
            <a:endParaRPr lang="en-US" smtClean="0"/>
          </a:p>
        </p:txBody>
      </p:sp>
      <p:sp>
        <p:nvSpPr>
          <p:cNvPr id="323586" name="Rectangle 2"/>
          <p:cNvSpPr>
            <a:spLocks noGrp="1" noRot="1" noChangeAspect="1" noChangeArrowheads="1" noTextEdit="1"/>
          </p:cNvSpPr>
          <p:nvPr>
            <p:ph type="sldImg"/>
          </p:nvPr>
        </p:nvSpPr>
        <p:spPr>
          <a:xfrm>
            <a:off x="1181100" y="698500"/>
            <a:ext cx="4648200" cy="3486150"/>
          </a:xfrm>
          <a:ln/>
        </p:spPr>
      </p:sp>
      <p:sp>
        <p:nvSpPr>
          <p:cNvPr id="976899" name="Rectangle 3"/>
          <p:cNvSpPr>
            <a:spLocks noGrp="1" noChangeArrowheads="1"/>
          </p:cNvSpPr>
          <p:nvPr>
            <p:ph type="body" idx="1"/>
          </p:nvPr>
        </p:nvSpPr>
        <p:spPr>
          <a:xfrm>
            <a:off x="935038" y="4416425"/>
            <a:ext cx="5140325" cy="4181475"/>
          </a:xfrm>
        </p:spPr>
        <p:txBody>
          <a:bodyPr/>
          <a:lstStyle/>
          <a:p>
            <a:pPr>
              <a:defRPr/>
            </a:pPr>
            <a:r>
              <a:rPr lang="en-US" dirty="0"/>
              <a:t>The EIGRP stub feature was first introduced in Cisco IOS Software Release 12.0(7)T. </a:t>
            </a:r>
          </a:p>
          <a:p>
            <a:pPr>
              <a:defRPr/>
            </a:pPr>
            <a:r>
              <a:rPr lang="en-US" dirty="0"/>
              <a:t>Only the remote routers are configured as stubs. A stub router sends a special peer information packet to all neighboring routers to report its status as a stub router. Any neighbor that receives a packet informing it of the stub status does not query the stub router for any routes. Therefore, a router that has a stub peer does not query that peer; instead, hub routers connected to the stub router answer the query on behalf of the stub router. The stub routing feature does not prevent routes from being advertised to the remote router.</a:t>
            </a:r>
          </a:p>
          <a:p>
            <a:pPr>
              <a:defRPr/>
            </a:pPr>
            <a:r>
              <a:rPr lang="en-US" dirty="0"/>
              <a:t>The EIGRP stub routing feature also simplifies the configuration and maintenance of hub-and-spoke networks. When stub routing is enabled in dual-homed remote configurations, you do not have to configure filtering on remote routers to prevent them from appearing as transit paths to the hub routers.</a:t>
            </a:r>
          </a:p>
          <a:p>
            <a:pPr>
              <a:defRPr/>
            </a:pPr>
            <a:endParaRPr lang="en-US" b="1" smtClean="0"/>
          </a:p>
          <a:p>
            <a:pPr marL="0" indent="0">
              <a:buFontTx/>
              <a:buNone/>
              <a:defRPr/>
            </a:pPr>
            <a:r>
              <a:rPr lang="en-US" b="1" smtClean="0"/>
              <a:t>Caution</a:t>
            </a:r>
            <a:r>
              <a:rPr lang="en-US" b="1" dirty="0"/>
              <a:t>: </a:t>
            </a:r>
            <a:r>
              <a:rPr lang="en-US" dirty="0"/>
              <a:t> EIGRP stub routing should be used on stub routers only.  A stub router is defined as a router connected to the network core or hub layer through which core transit traffic should not flow.  A stub router should only have hub routers for EIGRP neighbors.  Ignoring this restriction may cause undesirable behavior.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a:ln/>
        </p:spPr>
      </p:sp>
      <p:sp>
        <p:nvSpPr>
          <p:cNvPr id="90114" name="Notes Placeholder 2"/>
          <p:cNvSpPr>
            <a:spLocks noGrp="1"/>
          </p:cNvSpPr>
          <p:nvPr>
            <p:ph type="body" idx="1"/>
          </p:nvPr>
        </p:nvSpPr>
        <p:spPr>
          <a:noFill/>
          <a:ln/>
        </p:spPr>
        <p:txBody>
          <a:bodyPr/>
          <a:lstStyle/>
          <a:p>
            <a:endParaRPr lang="en-US" smtClean="0"/>
          </a:p>
        </p:txBody>
      </p:sp>
      <p:sp>
        <p:nvSpPr>
          <p:cNvPr id="90115" name="Slide Number Placeholder 3"/>
          <p:cNvSpPr>
            <a:spLocks noGrp="1"/>
          </p:cNvSpPr>
          <p:nvPr>
            <p:ph type="sldNum" sz="quarter" idx="5"/>
          </p:nvPr>
        </p:nvSpPr>
        <p:spPr>
          <a:noFill/>
        </p:spPr>
        <p:txBody>
          <a:bodyPr/>
          <a:lstStyle/>
          <a:p>
            <a:fld id="{272FCD79-ED88-4AA0-9C65-D90DAA55EA01}" type="slidenum">
              <a:rPr lang="en-US" smtClean="0"/>
              <a:pPr/>
              <a:t>35</a:t>
            </a:fld>
            <a:endParaRPr lang="en-US"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3" name="Rectangle 11"/>
          <p:cNvSpPr>
            <a:spLocks noGrp="1" noChangeArrowheads="1"/>
          </p:cNvSpPr>
          <p:nvPr>
            <p:ph type="sldNum" sz="quarter" idx="5"/>
          </p:nvPr>
        </p:nvSpPr>
        <p:spPr>
          <a:noFill/>
        </p:spPr>
        <p:txBody>
          <a:bodyPr/>
          <a:lstStyle/>
          <a:p>
            <a:fld id="{AEC8C936-310D-4D54-909E-54D598C645A9}" type="slidenum">
              <a:rPr lang="en-US" smtClean="0"/>
              <a:pPr/>
              <a:t>166</a:t>
            </a:fld>
            <a:endParaRPr lang="en-US" smtClean="0"/>
          </a:p>
        </p:txBody>
      </p:sp>
      <p:sp>
        <p:nvSpPr>
          <p:cNvPr id="325634" name="Rectangle 2"/>
          <p:cNvSpPr>
            <a:spLocks noGrp="1" noRot="1" noChangeAspect="1" noChangeArrowheads="1" noTextEdit="1"/>
          </p:cNvSpPr>
          <p:nvPr>
            <p:ph type="sldImg"/>
          </p:nvPr>
        </p:nvSpPr>
        <p:spPr>
          <a:xfrm>
            <a:off x="1181100" y="698500"/>
            <a:ext cx="4648200" cy="3486150"/>
          </a:xfrm>
          <a:ln/>
        </p:spPr>
      </p:sp>
      <p:sp>
        <p:nvSpPr>
          <p:cNvPr id="325635" name="Rectangle 3"/>
          <p:cNvSpPr>
            <a:spLocks noGrp="1" noChangeArrowheads="1"/>
          </p:cNvSpPr>
          <p:nvPr>
            <p:ph type="body" idx="1"/>
          </p:nvPr>
        </p:nvSpPr>
        <p:spPr>
          <a:xfrm>
            <a:off x="935038" y="4416425"/>
            <a:ext cx="5140325" cy="4181475"/>
          </a:xfrm>
          <a:noFill/>
          <a:ln/>
        </p:spPr>
        <p:txBody>
          <a:bodyPr/>
          <a:lstStyle/>
          <a:p>
            <a:endParaRPr lang="en-US" smtClean="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1" name="Rectangle 11"/>
          <p:cNvSpPr>
            <a:spLocks noGrp="1" noChangeArrowheads="1"/>
          </p:cNvSpPr>
          <p:nvPr>
            <p:ph type="sldNum" sz="quarter" idx="5"/>
          </p:nvPr>
        </p:nvSpPr>
        <p:spPr>
          <a:noFill/>
        </p:spPr>
        <p:txBody>
          <a:bodyPr/>
          <a:lstStyle/>
          <a:p>
            <a:fld id="{BC2917C6-24F4-4CCA-B5F1-783935450D72}" type="slidenum">
              <a:rPr lang="en-US" smtClean="0"/>
              <a:pPr/>
              <a:t>167</a:t>
            </a:fld>
            <a:endParaRPr lang="en-US" smtClean="0"/>
          </a:p>
        </p:txBody>
      </p:sp>
      <p:sp>
        <p:nvSpPr>
          <p:cNvPr id="327682" name="Rectangle 2"/>
          <p:cNvSpPr>
            <a:spLocks noGrp="1" noRot="1" noChangeAspect="1" noChangeArrowheads="1" noTextEdit="1"/>
          </p:cNvSpPr>
          <p:nvPr>
            <p:ph type="sldImg"/>
          </p:nvPr>
        </p:nvSpPr>
        <p:spPr>
          <a:xfrm>
            <a:off x="1181100" y="698500"/>
            <a:ext cx="4648200" cy="3486150"/>
          </a:xfrm>
          <a:ln/>
        </p:spPr>
      </p:sp>
      <p:sp>
        <p:nvSpPr>
          <p:cNvPr id="327683" name="Rectangle 3"/>
          <p:cNvSpPr>
            <a:spLocks noGrp="1" noChangeArrowheads="1"/>
          </p:cNvSpPr>
          <p:nvPr>
            <p:ph type="body" idx="1"/>
          </p:nvPr>
        </p:nvSpPr>
        <p:spPr>
          <a:xfrm>
            <a:off x="935038" y="4416425"/>
            <a:ext cx="5140325" cy="4181475"/>
          </a:xfrm>
          <a:noFill/>
          <a:ln/>
        </p:spPr>
        <p:txBody>
          <a:bodyPr/>
          <a:lstStyle/>
          <a:p>
            <a:pPr marL="228600" indent="-228600"/>
            <a:r>
              <a:rPr lang="en-US" smtClean="0"/>
              <a:t>The optional parameters in this command can be used in any combination, with the exception of the </a:t>
            </a:r>
            <a:r>
              <a:rPr lang="en-US" b="1" smtClean="0"/>
              <a:t>receive-only </a:t>
            </a:r>
            <a:r>
              <a:rPr lang="en-US" smtClean="0"/>
              <a:t>keyword. If any of the keywords (except </a:t>
            </a:r>
            <a:r>
              <a:rPr lang="en-US" b="1" smtClean="0"/>
              <a:t>receive-only</a:t>
            </a:r>
            <a:r>
              <a:rPr lang="en-US" smtClean="0"/>
              <a:t>) is used individually, the connected and summary routes are not sent automatically.</a:t>
            </a:r>
          </a:p>
          <a:p>
            <a:pPr marL="228600" indent="-228600"/>
            <a:endParaRPr lang="en-US"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29" name="Rectangle 11"/>
          <p:cNvSpPr>
            <a:spLocks noGrp="1" noChangeArrowheads="1"/>
          </p:cNvSpPr>
          <p:nvPr>
            <p:ph type="sldNum" sz="quarter" idx="5"/>
          </p:nvPr>
        </p:nvSpPr>
        <p:spPr>
          <a:noFill/>
        </p:spPr>
        <p:txBody>
          <a:bodyPr/>
          <a:lstStyle/>
          <a:p>
            <a:fld id="{C39BB292-5F6E-44C4-BDDC-1A9DD44EC54E}" type="slidenum">
              <a:rPr lang="en-US" smtClean="0"/>
              <a:pPr/>
              <a:t>168</a:t>
            </a:fld>
            <a:endParaRPr lang="en-US" smtClean="0"/>
          </a:p>
        </p:txBody>
      </p:sp>
      <p:sp>
        <p:nvSpPr>
          <p:cNvPr id="329730" name="Rectangle 2"/>
          <p:cNvSpPr>
            <a:spLocks noGrp="1" noRot="1" noChangeAspect="1" noChangeArrowheads="1" noTextEdit="1"/>
          </p:cNvSpPr>
          <p:nvPr>
            <p:ph type="sldImg"/>
          </p:nvPr>
        </p:nvSpPr>
        <p:spPr>
          <a:xfrm>
            <a:off x="874713" y="244475"/>
            <a:ext cx="5322887" cy="3992563"/>
          </a:xfrm>
          <a:ln/>
        </p:spPr>
      </p:sp>
      <p:sp>
        <p:nvSpPr>
          <p:cNvPr id="329731" name="Rectangle 3"/>
          <p:cNvSpPr>
            <a:spLocks noGrp="1" noChangeArrowheads="1"/>
          </p:cNvSpPr>
          <p:nvPr>
            <p:ph type="body" idx="1"/>
          </p:nvPr>
        </p:nvSpPr>
        <p:spPr>
          <a:xfrm>
            <a:off x="403225" y="4378325"/>
            <a:ext cx="6122988" cy="4251325"/>
          </a:xfrm>
          <a:noFill/>
          <a:ln/>
        </p:spPr>
        <p:txBody>
          <a:bodyPr lIns="91642" tIns="45821" rIns="91642" bIns="45821"/>
          <a:lstStyle/>
          <a:p>
            <a:pPr marL="228600" indent="-228600"/>
            <a:r>
              <a:rPr lang="en-US" smtClean="0"/>
              <a:t>In the first scenario, with the </a:t>
            </a:r>
            <a:r>
              <a:rPr lang="en-US" b="1" smtClean="0"/>
              <a:t>eigrp stub connected</a:t>
            </a:r>
            <a:r>
              <a:rPr lang="en-US" smtClean="0"/>
              <a:t> command, router B will only advertise 10.1.2.0/24. Notice that although 10.1.3.0/24 is also a connected network, it is not advertised to router A because it is not advertised in a </a:t>
            </a:r>
            <a:r>
              <a:rPr lang="en-US" b="1" smtClean="0"/>
              <a:t>network </a:t>
            </a:r>
            <a:r>
              <a:rPr lang="en-US" smtClean="0"/>
              <a:t>command, and connected routes are not redistributed.</a:t>
            </a:r>
          </a:p>
          <a:p>
            <a:pPr marL="228600" indent="-228600"/>
            <a:r>
              <a:rPr lang="en-US" smtClean="0"/>
              <a:t>In the second scenario, with the </a:t>
            </a:r>
            <a:r>
              <a:rPr lang="en-US" b="1" smtClean="0"/>
              <a:t>eigrp stub summary</a:t>
            </a:r>
            <a:r>
              <a:rPr lang="en-US" smtClean="0"/>
              <a:t> command, router B will only advertise 10.1.2.0/23, the summary route that is configured on the router.</a:t>
            </a:r>
            <a:endParaRPr lang="sl-SI"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7" name="Rectangle 11"/>
          <p:cNvSpPr>
            <a:spLocks noGrp="1" noChangeArrowheads="1"/>
          </p:cNvSpPr>
          <p:nvPr>
            <p:ph type="sldNum" sz="quarter" idx="5"/>
          </p:nvPr>
        </p:nvSpPr>
        <p:spPr>
          <a:noFill/>
        </p:spPr>
        <p:txBody>
          <a:bodyPr/>
          <a:lstStyle/>
          <a:p>
            <a:fld id="{F192D46A-D50E-4B68-97C7-7E1886E93114}" type="slidenum">
              <a:rPr lang="en-US" smtClean="0"/>
              <a:pPr/>
              <a:t>169</a:t>
            </a:fld>
            <a:endParaRPr lang="en-US" smtClean="0"/>
          </a:p>
        </p:txBody>
      </p:sp>
      <p:sp>
        <p:nvSpPr>
          <p:cNvPr id="331778" name="Rectangle 2"/>
          <p:cNvSpPr>
            <a:spLocks noGrp="1" noRot="1" noChangeAspect="1" noChangeArrowheads="1" noTextEdit="1"/>
          </p:cNvSpPr>
          <p:nvPr>
            <p:ph type="sldImg"/>
          </p:nvPr>
        </p:nvSpPr>
        <p:spPr>
          <a:xfrm>
            <a:off x="1181100" y="698500"/>
            <a:ext cx="4648200" cy="3486150"/>
          </a:xfrm>
          <a:ln/>
        </p:spPr>
      </p:sp>
      <p:sp>
        <p:nvSpPr>
          <p:cNvPr id="331779" name="Rectangle 3"/>
          <p:cNvSpPr>
            <a:spLocks noGrp="1" noChangeArrowheads="1"/>
          </p:cNvSpPr>
          <p:nvPr>
            <p:ph type="body" idx="1"/>
          </p:nvPr>
        </p:nvSpPr>
        <p:spPr>
          <a:xfrm>
            <a:off x="935038" y="4416425"/>
            <a:ext cx="5140325" cy="4181475"/>
          </a:xfrm>
          <a:noFill/>
          <a:ln/>
        </p:spPr>
        <p:txBody>
          <a:bodyPr/>
          <a:lstStyle/>
          <a:p>
            <a:pPr marL="228600" indent="-228600"/>
            <a:r>
              <a:rPr lang="en-US" smtClean="0"/>
              <a:t>In the third scenario, with the </a:t>
            </a:r>
            <a:r>
              <a:rPr lang="en-US" b="1" smtClean="0"/>
              <a:t>eigrp stub static</a:t>
            </a:r>
            <a:r>
              <a:rPr lang="en-US" smtClean="0"/>
              <a:t> command, router B will only advertise 10.1.4.0/24, the static route that is configured on the router.</a:t>
            </a:r>
          </a:p>
          <a:p>
            <a:pPr marL="228600" indent="-228600"/>
            <a:r>
              <a:rPr lang="en-US" smtClean="0"/>
              <a:t>In the final scenario, with the </a:t>
            </a:r>
            <a:r>
              <a:rPr lang="en-US" b="1" smtClean="0"/>
              <a:t>eigrp stub receive-only</a:t>
            </a:r>
            <a:r>
              <a:rPr lang="en-US" smtClean="0"/>
              <a:t> command, router B will not advertise anything.</a:t>
            </a: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5" name="Rectangle 11"/>
          <p:cNvSpPr>
            <a:spLocks noGrp="1" noChangeArrowheads="1"/>
          </p:cNvSpPr>
          <p:nvPr>
            <p:ph type="sldNum" sz="quarter" idx="5"/>
          </p:nvPr>
        </p:nvSpPr>
        <p:spPr>
          <a:noFill/>
        </p:spPr>
        <p:txBody>
          <a:bodyPr/>
          <a:lstStyle/>
          <a:p>
            <a:fld id="{91D4B007-BDDA-40C1-A9F5-770BC5E67E4B}" type="slidenum">
              <a:rPr lang="en-US" smtClean="0"/>
              <a:pPr/>
              <a:t>170</a:t>
            </a:fld>
            <a:endParaRPr lang="en-US" smtClean="0"/>
          </a:p>
        </p:txBody>
      </p:sp>
      <p:sp>
        <p:nvSpPr>
          <p:cNvPr id="333826" name="Rectangle 2"/>
          <p:cNvSpPr>
            <a:spLocks noGrp="1" noRot="1" noChangeAspect="1" noChangeArrowheads="1" noTextEdit="1"/>
          </p:cNvSpPr>
          <p:nvPr>
            <p:ph type="sldImg"/>
          </p:nvPr>
        </p:nvSpPr>
        <p:spPr>
          <a:xfrm>
            <a:off x="879475" y="244475"/>
            <a:ext cx="5321300" cy="3990975"/>
          </a:xfrm>
          <a:ln/>
        </p:spPr>
      </p:sp>
      <p:sp>
        <p:nvSpPr>
          <p:cNvPr id="333827" name="Rectangle 3"/>
          <p:cNvSpPr>
            <a:spLocks noGrp="1" noChangeArrowheads="1"/>
          </p:cNvSpPr>
          <p:nvPr>
            <p:ph type="body" idx="1"/>
          </p:nvPr>
        </p:nvSpPr>
        <p:spPr>
          <a:xfrm>
            <a:off x="404813" y="4378325"/>
            <a:ext cx="6121400" cy="4251325"/>
          </a:xfrm>
          <a:noFill/>
          <a:ln/>
        </p:spPr>
        <p:txBody>
          <a:bodyPr/>
          <a:lstStyle/>
          <a:p>
            <a:r>
              <a:rPr lang="en-US" smtClean="0"/>
              <a:t>Graceful shutdown, implemented with the goodbye message feature, is designed to improve EIGRP network convergence.</a:t>
            </a:r>
          </a:p>
          <a:p>
            <a:r>
              <a:rPr lang="en-US" smtClean="0"/>
              <a:t>In the figure, router A is using router B as the successor for a number of routes; router C is the feasible successor for the same routes. Router B normally would not tell router A if the EIGRP process on router B was going down, for example, if router B was being reconfigured. Router A would have to wait for its hold timer to expire before it would discover the change and react to it. Packets sent during this time would be lost.</a:t>
            </a:r>
          </a:p>
          <a:p>
            <a:r>
              <a:rPr lang="en-US" smtClean="0"/>
              <a:t>With graceful shutdown, the goodbye message is broadcast when an EIGRP routing process is shut down to inform adjacent peers about the impending topology change. This feature allows supporting EIGRP peers to synchronize and recalculate neighbor relationships more efficiently than would occur if the peers discovered the topology change after the hold timer expired. </a:t>
            </a:r>
          </a:p>
          <a:p>
            <a:r>
              <a:rPr lang="en-US" smtClean="0"/>
              <a:t>The goodbye message is supported in Cisco IOS Software Release 12.3(2), 12.3(3)B, and 12.3(2)T and later. Goodbye messages are sent in hello packets. EIGRP sends an interface goodbye message with all K values set to 255 when taking down all peers on an interface. </a:t>
            </a: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3" name="Rectangle 11"/>
          <p:cNvSpPr>
            <a:spLocks noGrp="1" noChangeArrowheads="1"/>
          </p:cNvSpPr>
          <p:nvPr>
            <p:ph type="sldNum" sz="quarter" idx="5"/>
          </p:nvPr>
        </p:nvSpPr>
        <p:spPr>
          <a:noFill/>
        </p:spPr>
        <p:txBody>
          <a:bodyPr/>
          <a:lstStyle/>
          <a:p>
            <a:fld id="{6B9A2314-FB74-47DE-A588-9BE40EDACBA5}" type="slidenum">
              <a:rPr lang="en-US" smtClean="0"/>
              <a:pPr/>
              <a:t>171</a:t>
            </a:fld>
            <a:endParaRPr lang="en-US" smtClean="0"/>
          </a:p>
        </p:txBody>
      </p:sp>
      <p:sp>
        <p:nvSpPr>
          <p:cNvPr id="335874" name="Rectangle 2"/>
          <p:cNvSpPr>
            <a:spLocks noGrp="1" noRot="1" noChangeAspect="1" noChangeArrowheads="1" noTextEdit="1"/>
          </p:cNvSpPr>
          <p:nvPr>
            <p:ph type="sldImg"/>
          </p:nvPr>
        </p:nvSpPr>
        <p:spPr>
          <a:ln/>
        </p:spPr>
      </p:sp>
      <p:sp>
        <p:nvSpPr>
          <p:cNvPr id="3358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1" name="Rectangle 11"/>
          <p:cNvSpPr>
            <a:spLocks noGrp="1" noChangeArrowheads="1"/>
          </p:cNvSpPr>
          <p:nvPr>
            <p:ph type="sldNum" sz="quarter" idx="5"/>
          </p:nvPr>
        </p:nvSpPr>
        <p:spPr>
          <a:noFill/>
        </p:spPr>
        <p:txBody>
          <a:bodyPr/>
          <a:lstStyle/>
          <a:p>
            <a:fld id="{DF8639DB-4D89-4BC4-8ADB-5CD315367BC8}" type="slidenum">
              <a:rPr lang="en-US" smtClean="0"/>
              <a:pPr/>
              <a:t>172</a:t>
            </a:fld>
            <a:endParaRPr lang="en-US" smtClean="0"/>
          </a:p>
        </p:txBody>
      </p:sp>
      <p:sp>
        <p:nvSpPr>
          <p:cNvPr id="337922" name="Rectangle 2"/>
          <p:cNvSpPr>
            <a:spLocks noGrp="1" noRot="1" noChangeAspect="1" noChangeArrowheads="1" noTextEdit="1"/>
          </p:cNvSpPr>
          <p:nvPr>
            <p:ph type="sldImg"/>
          </p:nvPr>
        </p:nvSpPr>
        <p:spPr>
          <a:ln/>
        </p:spPr>
      </p:sp>
      <p:sp>
        <p:nvSpPr>
          <p:cNvPr id="33792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69" name="Rectangle 11"/>
          <p:cNvSpPr>
            <a:spLocks noGrp="1" noChangeArrowheads="1"/>
          </p:cNvSpPr>
          <p:nvPr>
            <p:ph type="sldNum" sz="quarter" idx="5"/>
          </p:nvPr>
        </p:nvSpPr>
        <p:spPr>
          <a:noFill/>
        </p:spPr>
        <p:txBody>
          <a:bodyPr/>
          <a:lstStyle/>
          <a:p>
            <a:fld id="{7484BE84-4307-42B3-8B07-2D8F34F72275}" type="slidenum">
              <a:rPr lang="en-US" smtClean="0"/>
              <a:pPr/>
              <a:t>173</a:t>
            </a:fld>
            <a:endParaRPr lang="en-US" smtClean="0"/>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5" name="Slide Image Placeholder 1"/>
          <p:cNvSpPr>
            <a:spLocks noGrp="1" noRot="1" noChangeAspect="1" noTextEdit="1"/>
          </p:cNvSpPr>
          <p:nvPr>
            <p:ph type="sldImg"/>
          </p:nvPr>
        </p:nvSpPr>
        <p:spPr>
          <a:ln/>
        </p:spPr>
      </p:sp>
      <p:sp>
        <p:nvSpPr>
          <p:cNvPr id="344066" name="Notes Placeholder 2"/>
          <p:cNvSpPr>
            <a:spLocks noGrp="1"/>
          </p:cNvSpPr>
          <p:nvPr>
            <p:ph type="body" idx="1"/>
          </p:nvPr>
        </p:nvSpPr>
        <p:spPr>
          <a:noFill/>
          <a:ln/>
        </p:spPr>
        <p:txBody>
          <a:bodyPr/>
          <a:lstStyle/>
          <a:p>
            <a:pPr>
              <a:buFontTx/>
              <a:buNone/>
            </a:pPr>
            <a:endParaRPr lang="en-US" smtClean="0"/>
          </a:p>
        </p:txBody>
      </p:sp>
      <p:sp>
        <p:nvSpPr>
          <p:cNvPr id="344067" name="Slide Number Placeholder 3"/>
          <p:cNvSpPr>
            <a:spLocks noGrp="1"/>
          </p:cNvSpPr>
          <p:nvPr>
            <p:ph type="sldNum" sz="quarter" idx="5"/>
          </p:nvPr>
        </p:nvSpPr>
        <p:spPr>
          <a:noFill/>
        </p:spPr>
        <p:txBody>
          <a:bodyPr/>
          <a:lstStyle/>
          <a:p>
            <a:fld id="{58458F50-FAFC-46EC-B650-46E870F5D06E}" type="slidenum">
              <a:rPr lang="en-US" smtClean="0"/>
              <a:pPr/>
              <a:t>176</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a:ln/>
        </p:spPr>
      </p:sp>
      <p:sp>
        <p:nvSpPr>
          <p:cNvPr id="92162" name="Notes Placeholder 2"/>
          <p:cNvSpPr>
            <a:spLocks noGrp="1"/>
          </p:cNvSpPr>
          <p:nvPr>
            <p:ph type="body" idx="1"/>
          </p:nvPr>
        </p:nvSpPr>
        <p:spPr>
          <a:noFill/>
          <a:ln/>
        </p:spPr>
        <p:txBody>
          <a:bodyPr/>
          <a:lstStyle/>
          <a:p>
            <a:endParaRPr lang="en-US" smtClean="0"/>
          </a:p>
        </p:txBody>
      </p:sp>
      <p:sp>
        <p:nvSpPr>
          <p:cNvPr id="92163" name="Slide Number Placeholder 3"/>
          <p:cNvSpPr>
            <a:spLocks noGrp="1"/>
          </p:cNvSpPr>
          <p:nvPr>
            <p:ph type="sldNum" sz="quarter" idx="5"/>
          </p:nvPr>
        </p:nvSpPr>
        <p:spPr>
          <a:noFill/>
        </p:spPr>
        <p:txBody>
          <a:bodyPr/>
          <a:lstStyle/>
          <a:p>
            <a:fld id="{8CC51447-CE19-4750-97E9-7159BE227B7E}" type="slidenum">
              <a:rPr lang="en-US" smtClean="0"/>
              <a:pPr/>
              <a:t>36</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11"/>
          <p:cNvSpPr>
            <a:spLocks noGrp="1" noChangeArrowheads="1"/>
          </p:cNvSpPr>
          <p:nvPr>
            <p:ph type="sldNum" sz="quarter" idx="5"/>
          </p:nvPr>
        </p:nvSpPr>
        <p:spPr>
          <a:noFill/>
        </p:spPr>
        <p:txBody>
          <a:bodyPr/>
          <a:lstStyle/>
          <a:p>
            <a:fld id="{88739261-3551-4521-B886-D1B97DDE5D3F}" type="slidenum">
              <a:rPr lang="en-US" smtClean="0"/>
              <a:pPr/>
              <a:t>37</a:t>
            </a:fld>
            <a:endParaRPr lang="en-US" smtClean="0"/>
          </a:p>
        </p:txBody>
      </p:sp>
      <p:sp>
        <p:nvSpPr>
          <p:cNvPr id="94210" name="Rectangle 2"/>
          <p:cNvSpPr>
            <a:spLocks noGrp="1" noRot="1" noChangeAspect="1" noChangeArrowheads="1" noTextEdit="1"/>
          </p:cNvSpPr>
          <p:nvPr>
            <p:ph type="sldImg"/>
          </p:nvPr>
        </p:nvSpPr>
        <p:spPr>
          <a:xfrm>
            <a:off x="1181100" y="698500"/>
            <a:ext cx="4648200" cy="3486150"/>
          </a:xfrm>
          <a:ln/>
        </p:spPr>
      </p:sp>
      <p:sp>
        <p:nvSpPr>
          <p:cNvPr id="985091" name="Rectangle 3"/>
          <p:cNvSpPr>
            <a:spLocks noGrp="1" noChangeArrowheads="1"/>
          </p:cNvSpPr>
          <p:nvPr>
            <p:ph type="body" idx="1"/>
          </p:nvPr>
        </p:nvSpPr>
        <p:spPr>
          <a:xfrm>
            <a:off x="935038" y="4416425"/>
            <a:ext cx="5140325" cy="4181475"/>
          </a:xfrm>
        </p:spPr>
        <p:txBody>
          <a:bodyPr/>
          <a:lstStyle/>
          <a:p>
            <a:pPr marL="228600" indent="-228600">
              <a:buFontTx/>
              <a:buNone/>
              <a:defRPr/>
            </a:pPr>
            <a:r>
              <a:rPr lang="en-US" dirty="0"/>
              <a:t>Process to establish and discover neighbor routes occurs simultaneously in EIGRP:</a:t>
            </a:r>
          </a:p>
          <a:p>
            <a:pPr marL="228600" indent="-228600">
              <a:buFontTx/>
              <a:buAutoNum type="arabicPeriod"/>
              <a:defRPr/>
            </a:pPr>
            <a:r>
              <a:rPr lang="en-US" dirty="0"/>
              <a:t>A new router (router A) comes up on the link and sends a hello packet through all of its EIGRP-configured interfaces.</a:t>
            </a:r>
          </a:p>
          <a:p>
            <a:pPr marL="228600" indent="-228600">
              <a:buFontTx/>
              <a:buAutoNum type="arabicPeriod"/>
              <a:defRPr/>
            </a:pPr>
            <a:r>
              <a:rPr lang="en-US" dirty="0"/>
              <a:t>Routers receiving the hello packet (router B) on one interface reply with update packets that contain all the routes they have in their routing tables, except those learned through that interface (split horizon). Router B sends an update packet to router A, but a neighbor relationship is not established until router B sends a hello packet to router A. The update packet from router B has the initialization bit set, indicating that this is the initialization process. The update packet includes information about the routes that the neighbor (router B) is aware of, including the metric that the neighbor is advertising for each destination.</a:t>
            </a:r>
          </a:p>
          <a:p>
            <a:pPr marL="228600" indent="-228600">
              <a:buFontTx/>
              <a:buAutoNum type="arabicPeriod"/>
              <a:defRPr/>
            </a:pPr>
            <a:r>
              <a:rPr lang="en-US" dirty="0"/>
              <a:t>After both routers have exchanged hellos, and the neighbor adjacency is established, router A replies to router B with an ACK packet, indicating that it received the update information.</a:t>
            </a:r>
          </a:p>
          <a:p>
            <a:pPr marL="228600" indent="-228600">
              <a:buFontTx/>
              <a:buAutoNum type="arabicPeriod"/>
              <a:defRPr/>
            </a:pPr>
            <a:r>
              <a:rPr lang="en-US" dirty="0"/>
              <a:t>Router A assimilates all update packets in its topology table. The topology table includes all destinations advertised by neighboring (adjacent) routers. It lists each destination, all the neighbors that can reach the destination, and their associated metric.</a:t>
            </a:r>
          </a:p>
          <a:p>
            <a:pPr marL="228600" indent="-228600">
              <a:buFontTx/>
              <a:buAutoNum type="arabicPeriod"/>
              <a:defRPr/>
            </a:pPr>
            <a:r>
              <a:rPr lang="en-US" dirty="0"/>
              <a:t>Router A then sends an update packet to router B.</a:t>
            </a:r>
          </a:p>
          <a:p>
            <a:pPr marL="228600" indent="-228600">
              <a:buFontTx/>
              <a:buAutoNum type="arabicPeriod"/>
              <a:defRPr/>
            </a:pPr>
            <a:r>
              <a:rPr lang="en-US" dirty="0"/>
              <a:t>Upon receiving the update packet, router B sends an ACK packet to router A.</a:t>
            </a:r>
          </a:p>
          <a:p>
            <a:pPr marL="228600" indent="-228600">
              <a:buFontTx/>
              <a:buNone/>
              <a:defRPr/>
            </a:pPr>
            <a:endParaRPr lang="en-US" smtClean="0"/>
          </a:p>
          <a:p>
            <a:pPr marL="0" indent="0">
              <a:buFontTx/>
              <a:buNone/>
              <a:defRPr/>
            </a:pPr>
            <a:r>
              <a:rPr lang="en-US" smtClean="0"/>
              <a:t>After </a:t>
            </a:r>
            <a:r>
              <a:rPr lang="en-US" dirty="0"/>
              <a:t>router A and router B successfully receive the update packets from each other, they are ready to update their routing tables with the successor routes from the topology table.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a:ln/>
        </p:spPr>
      </p:sp>
      <p:sp>
        <p:nvSpPr>
          <p:cNvPr id="96258" name="Notes Placeholder 2"/>
          <p:cNvSpPr>
            <a:spLocks noGrp="1"/>
          </p:cNvSpPr>
          <p:nvPr>
            <p:ph type="body" idx="1"/>
          </p:nvPr>
        </p:nvSpPr>
        <p:spPr>
          <a:noFill/>
          <a:ln/>
        </p:spPr>
        <p:txBody>
          <a:bodyPr/>
          <a:lstStyle/>
          <a:p>
            <a:r>
              <a:rPr lang="en-US" smtClean="0"/>
              <a:t>When a router discovers a new neighbor, an update is sent to and received from its new neighbor populating the </a:t>
            </a:r>
            <a:r>
              <a:rPr lang="en-US" b="1" smtClean="0"/>
              <a:t>topology table </a:t>
            </a:r>
            <a:r>
              <a:rPr lang="en-US" smtClean="0"/>
              <a:t>(containing destinations advertised by all neighbors)</a:t>
            </a:r>
          </a:p>
          <a:p>
            <a:pPr>
              <a:buFontTx/>
              <a:buNone/>
            </a:pPr>
            <a:endParaRPr lang="en-US" smtClean="0"/>
          </a:p>
          <a:p>
            <a:pPr>
              <a:buFontTx/>
              <a:buNone/>
            </a:pPr>
            <a:r>
              <a:rPr lang="en-US" smtClean="0"/>
              <a:t>The topology table:</a:t>
            </a:r>
          </a:p>
          <a:p>
            <a:r>
              <a:rPr lang="en-US" sz="1100" smtClean="0"/>
              <a:t>Updated when a directly connected route or interface changes or when a neighboring router reports a change to a route</a:t>
            </a:r>
          </a:p>
          <a:p>
            <a:r>
              <a:rPr lang="en-US" sz="1100" smtClean="0"/>
              <a:t>Entry for a destination exists in either active or passive state:</a:t>
            </a:r>
          </a:p>
          <a:p>
            <a:pPr lvl="1"/>
            <a:r>
              <a:rPr lang="en-US" sz="1100" smtClean="0"/>
              <a:t>Passive state: router is not performing a recomputation</a:t>
            </a:r>
          </a:p>
          <a:p>
            <a:pPr lvl="1"/>
            <a:r>
              <a:rPr lang="en-US" sz="1100" smtClean="0"/>
              <a:t>Active state: router is performing a recomputation</a:t>
            </a:r>
          </a:p>
          <a:p>
            <a:r>
              <a:rPr lang="en-US" sz="1100" smtClean="0"/>
              <a:t>Recomputation occurs when the destination has no feasible successors (initiated by sending a query packet to each of the neighboring routers</a:t>
            </a:r>
          </a:p>
        </p:txBody>
      </p:sp>
      <p:sp>
        <p:nvSpPr>
          <p:cNvPr id="96259" name="Slide Number Placeholder 3"/>
          <p:cNvSpPr>
            <a:spLocks noGrp="1"/>
          </p:cNvSpPr>
          <p:nvPr>
            <p:ph type="sldNum" sz="quarter" idx="5"/>
          </p:nvPr>
        </p:nvSpPr>
        <p:spPr>
          <a:noFill/>
        </p:spPr>
        <p:txBody>
          <a:bodyPr/>
          <a:lstStyle/>
          <a:p>
            <a:fld id="{3497A1CE-B0EC-4F71-9CE9-18FA6683044C}" type="slidenum">
              <a:rPr lang="en-US" smtClean="0"/>
              <a:pPr/>
              <a:t>38</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11"/>
          <p:cNvSpPr>
            <a:spLocks noGrp="1" noChangeArrowheads="1"/>
          </p:cNvSpPr>
          <p:nvPr>
            <p:ph type="sldNum" sz="quarter" idx="5"/>
          </p:nvPr>
        </p:nvSpPr>
        <p:spPr>
          <a:noFill/>
        </p:spPr>
        <p:txBody>
          <a:bodyPr/>
          <a:lstStyle/>
          <a:p>
            <a:fld id="{CDD842B5-E0F9-4E81-BB4C-04446764CFDB}" type="slidenum">
              <a:rPr lang="en-US" smtClean="0"/>
              <a:pPr/>
              <a:t>39</a:t>
            </a:fld>
            <a:endParaRPr lang="en-US" smtClean="0"/>
          </a:p>
        </p:txBody>
      </p:sp>
      <p:sp>
        <p:nvSpPr>
          <p:cNvPr id="98306" name="Rectangle 2"/>
          <p:cNvSpPr>
            <a:spLocks noGrp="1" noRot="1" noChangeAspect="1" noChangeArrowheads="1" noTextEdit="1"/>
          </p:cNvSpPr>
          <p:nvPr>
            <p:ph type="sldImg"/>
          </p:nvPr>
        </p:nvSpPr>
        <p:spPr>
          <a:xfrm>
            <a:off x="1181100" y="698500"/>
            <a:ext cx="4648200" cy="3486150"/>
          </a:xfrm>
          <a:ln/>
        </p:spPr>
      </p:sp>
      <p:sp>
        <p:nvSpPr>
          <p:cNvPr id="98307" name="Rectangle 3"/>
          <p:cNvSpPr>
            <a:spLocks noGrp="1" noChangeArrowheads="1"/>
          </p:cNvSpPr>
          <p:nvPr>
            <p:ph type="body" idx="1"/>
          </p:nvPr>
        </p:nvSpPr>
        <p:spPr>
          <a:xfrm>
            <a:off x="935038" y="4416425"/>
            <a:ext cx="5140325" cy="4181475"/>
          </a:xfrm>
          <a:noFill/>
          <a:ln/>
        </p:spPr>
        <p:txBody>
          <a:bodyPr/>
          <a:lstStyle/>
          <a:p>
            <a:r>
              <a:rPr lang="en-US" smtClean="0"/>
              <a:t>The network shown illustrates router C’s EIGRP tables. Routers A and B have established a neighbor relationship with router C. Both routers A and B have paths to network 10.1.1.0/24, among many others that are not shown.</a:t>
            </a:r>
          </a:p>
          <a:p>
            <a:r>
              <a:rPr lang="en-US" smtClean="0"/>
              <a:t>Router A has an EIGRP metric of 1000 for 10.1.1.0/24, so router A advertises 10.1.1.0/24 to router C with a metric of 1000. Router C installs the route to 10.1.1.0/24 via router A in its EIGRP topology table with an advertised distance of 1000. </a:t>
            </a:r>
          </a:p>
          <a:p>
            <a:r>
              <a:rPr lang="en-US" smtClean="0"/>
              <a:t>Router B has network 10.1.1.0/24 with a metric of 1500 in its IP routing table, so router B advertises 10.1.1.0/24 to router C with an advertised distance of 1500. Router C places the route to 10.1.1.0/24 network via router B in the EIGRP topology table with an advertised distance of 1500.</a:t>
            </a:r>
          </a:p>
          <a:p>
            <a:r>
              <a:rPr lang="en-US" smtClean="0"/>
              <a:t>Router C has two entries to reach 10.1.1.0/24 in its topology table. The EIGRP metric for router C to reach both routers A and B is 1000. This cost (1000) is added to the respective advertised distance from each router, resulting in the feasible distances from router C to reach network 10.1.1.0/24 shown in the figure.</a:t>
            </a:r>
          </a:p>
          <a:p>
            <a:r>
              <a:rPr lang="en-US" smtClean="0"/>
              <a:t>Router C chooses the least-cost feasible distance, which is 2000, via router A, and installs it in the IP routing table as the best route to reach 10.1.1.0/24. The EIGRP metric in the routing table is equal to the feasible distance from the EIGRP topology table. Router A is the successor for the route to 10.1.1.0/24.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a:ln/>
        </p:spPr>
      </p:sp>
      <p:sp>
        <p:nvSpPr>
          <p:cNvPr id="100354" name="Notes Placeholder 2"/>
          <p:cNvSpPr>
            <a:spLocks noGrp="1"/>
          </p:cNvSpPr>
          <p:nvPr>
            <p:ph type="body" idx="1"/>
          </p:nvPr>
        </p:nvSpPr>
        <p:spPr>
          <a:noFill/>
          <a:ln/>
        </p:spPr>
        <p:txBody>
          <a:bodyPr/>
          <a:lstStyle/>
          <a:p>
            <a:pPr>
              <a:buFontTx/>
              <a:buNone/>
            </a:pPr>
            <a:r>
              <a:rPr lang="en-US" sz="1000" smtClean="0"/>
              <a:t>How EIGRP uses these tables:</a:t>
            </a:r>
          </a:p>
          <a:p>
            <a:r>
              <a:rPr lang="en-US" sz="1000" smtClean="0"/>
              <a:t>EIGRP uses the Neighbor table to list adjacent routers.</a:t>
            </a:r>
          </a:p>
          <a:p>
            <a:pPr lvl="1"/>
            <a:r>
              <a:rPr lang="en-US" sz="1000" smtClean="0"/>
              <a:t>Topology table lists all learned routes to each destination</a:t>
            </a:r>
          </a:p>
          <a:p>
            <a:pPr lvl="1"/>
            <a:r>
              <a:rPr lang="en-US" sz="1000" smtClean="0"/>
              <a:t>Routing table contains the best route (successor route) and backup route (feasible successor route)</a:t>
            </a:r>
          </a:p>
          <a:p>
            <a:r>
              <a:rPr lang="en-US" sz="1000" smtClean="0"/>
              <a:t>When a neighbor adjacency is formed, it records the neighbor’s address and the interface through which it can be reached as an entry in the </a:t>
            </a:r>
            <a:r>
              <a:rPr lang="en-US" sz="1000" b="1" smtClean="0"/>
              <a:t>neighbor table</a:t>
            </a:r>
            <a:r>
              <a:rPr lang="en-US" sz="1000" smtClean="0"/>
              <a:t>. </a:t>
            </a:r>
          </a:p>
          <a:p>
            <a:pPr lvl="1"/>
            <a:r>
              <a:rPr lang="en-US" sz="1000" smtClean="0"/>
              <a:t>One neighbor table exists for each protocol-dependent module.</a:t>
            </a:r>
          </a:p>
          <a:p>
            <a:pPr lvl="1"/>
            <a:r>
              <a:rPr lang="en-US" sz="1000" smtClean="0"/>
              <a:t>The EIGRP neighbor table is comparable to the adjacencies database that link-state routing protocols use and serves the same purpose: to ensure bidirectional communication between each of the directly connected neighbors.</a:t>
            </a:r>
          </a:p>
          <a:p>
            <a:r>
              <a:rPr lang="en-US" sz="1000" smtClean="0"/>
              <a:t>When the hello packet is sent, it advertises a hold time (time a router reports a neighbor as reachable and operational).  If a hello packet from a neighboring router is not received within the hold time, it expires, and DUAL is informed of the topology change.</a:t>
            </a:r>
          </a:p>
          <a:p>
            <a:r>
              <a:rPr lang="en-US" sz="1000" smtClean="0"/>
              <a:t>The </a:t>
            </a:r>
            <a:r>
              <a:rPr lang="en-US" sz="1000" b="1" smtClean="0"/>
              <a:t>neighbor-table</a:t>
            </a:r>
            <a:r>
              <a:rPr lang="en-US" sz="1000" smtClean="0"/>
              <a:t> includes information required by RTP.</a:t>
            </a:r>
          </a:p>
          <a:p>
            <a:pPr lvl="1"/>
            <a:r>
              <a:rPr lang="en-US" sz="1000" smtClean="0"/>
              <a:t>Sequence numbers are used to match acknowledgments with data packets (helping to check out-of-order packets).</a:t>
            </a:r>
          </a:p>
          <a:p>
            <a:pPr lvl="1"/>
            <a:r>
              <a:rPr lang="en-US" sz="1000" smtClean="0"/>
              <a:t>transmission list is used to queue packets for possible retransmission on a per-neighbor basis. </a:t>
            </a:r>
          </a:p>
          <a:p>
            <a:pPr lvl="1"/>
            <a:r>
              <a:rPr lang="en-US" sz="1000" smtClean="0"/>
              <a:t>Round-trip timers are kept in the neighbor-table entry to estimate an optimal retransmission interval.</a:t>
            </a:r>
          </a:p>
          <a:p>
            <a:endParaRPr lang="en-US" sz="1000" smtClean="0"/>
          </a:p>
          <a:p>
            <a:endParaRPr lang="en-US" smtClean="0"/>
          </a:p>
        </p:txBody>
      </p:sp>
      <p:sp>
        <p:nvSpPr>
          <p:cNvPr id="100355" name="Slide Number Placeholder 3"/>
          <p:cNvSpPr>
            <a:spLocks noGrp="1"/>
          </p:cNvSpPr>
          <p:nvPr>
            <p:ph type="sldNum" sz="quarter" idx="5"/>
          </p:nvPr>
        </p:nvSpPr>
        <p:spPr>
          <a:noFill/>
        </p:spPr>
        <p:txBody>
          <a:bodyPr/>
          <a:lstStyle/>
          <a:p>
            <a:fld id="{1A3D0D01-4241-48A0-816E-DB46B188358A}" type="slidenum">
              <a:rPr lang="en-US" smtClean="0"/>
              <a:pPr/>
              <a:t>40</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a:ln/>
        </p:spPr>
      </p:sp>
      <p:sp>
        <p:nvSpPr>
          <p:cNvPr id="102402" name="Notes Placeholder 2"/>
          <p:cNvSpPr>
            <a:spLocks noGrp="1"/>
          </p:cNvSpPr>
          <p:nvPr>
            <p:ph type="body" idx="1"/>
          </p:nvPr>
        </p:nvSpPr>
        <p:spPr>
          <a:noFill/>
          <a:ln/>
        </p:spPr>
        <p:txBody>
          <a:bodyPr/>
          <a:lstStyle/>
          <a:p>
            <a:r>
              <a:rPr lang="en-US" smtClean="0"/>
              <a:t>The command output also lists the networks known by this router through the EIGRP routing process. The codes used in the first column of this output indicate the state of the entry. Passive and Active refer to the EIGRP state with respect to this destination. Update, Query, and Reply refer to the type of packet being sent. The codes are as follows:</a:t>
            </a:r>
          </a:p>
          <a:p>
            <a:pPr lvl="1"/>
            <a:r>
              <a:rPr lang="en-US" b="1" smtClean="0"/>
              <a:t>Passive (P)</a:t>
            </a:r>
            <a:r>
              <a:rPr lang="en-US" smtClean="0"/>
              <a:t>—This network is available, and installation can occur in the routing table. Passive is the correct state for a stable network, indicating that no EIGRP computations are being performed for this route.</a:t>
            </a:r>
          </a:p>
          <a:p>
            <a:pPr lvl="1"/>
            <a:r>
              <a:rPr lang="en-US" b="1" smtClean="0"/>
              <a:t>Active (A)</a:t>
            </a:r>
            <a:r>
              <a:rPr lang="en-US" smtClean="0"/>
              <a:t>—This network is currently unavailable, and installation cannot occur in the routing table. Being active means that outstanding queries exist for this network, indicating that EIGRP computations are being performed for this route.</a:t>
            </a:r>
          </a:p>
          <a:p>
            <a:pPr lvl="1"/>
            <a:r>
              <a:rPr lang="en-US" smtClean="0"/>
              <a:t> </a:t>
            </a:r>
            <a:r>
              <a:rPr lang="en-US" b="1" smtClean="0"/>
              <a:t>Update (U)</a:t>
            </a:r>
            <a:r>
              <a:rPr lang="en-US" smtClean="0"/>
              <a:t>—This network is being updated (indicating that an update packet is being sent). This code also applies if the router is waiting for an acknowledgment for this update packet.</a:t>
            </a:r>
          </a:p>
          <a:p>
            <a:pPr lvl="1"/>
            <a:r>
              <a:rPr lang="en-US" b="1" smtClean="0"/>
              <a:t>Query (Q)</a:t>
            </a:r>
            <a:r>
              <a:rPr lang="en-US" smtClean="0"/>
              <a:t>—There is an outstanding query packet for this network, indicating that a query packet was sent. This code also applies if the router is waiting for an acknowledgment for a query packet.</a:t>
            </a:r>
          </a:p>
          <a:p>
            <a:pPr lvl="1"/>
            <a:r>
              <a:rPr lang="en-US" b="1" smtClean="0"/>
              <a:t>Reply (R)</a:t>
            </a:r>
            <a:r>
              <a:rPr lang="en-US" smtClean="0"/>
              <a:t>—The router is generating a reply for this network, indicating that a reply packet was sent, or is waiting for an acknowledgment for the reply packet.</a:t>
            </a:r>
          </a:p>
          <a:p>
            <a:pPr lvl="1"/>
            <a:r>
              <a:rPr lang="en-US" b="1" smtClean="0"/>
              <a:t>Stuck-in-active (S)</a:t>
            </a:r>
            <a:r>
              <a:rPr lang="en-US" smtClean="0"/>
              <a:t>—There is an EIGRP convergence problem for this network. </a:t>
            </a:r>
          </a:p>
          <a:p>
            <a:endParaRPr lang="en-US" smtClean="0"/>
          </a:p>
        </p:txBody>
      </p:sp>
      <p:sp>
        <p:nvSpPr>
          <p:cNvPr id="102403" name="Slide Number Placeholder 3"/>
          <p:cNvSpPr>
            <a:spLocks noGrp="1"/>
          </p:cNvSpPr>
          <p:nvPr>
            <p:ph type="sldNum" sz="quarter" idx="5"/>
          </p:nvPr>
        </p:nvSpPr>
        <p:spPr>
          <a:noFill/>
        </p:spPr>
        <p:txBody>
          <a:bodyPr/>
          <a:lstStyle/>
          <a:p>
            <a:fld id="{B9DD01D9-7DFF-4E1E-851B-4F118959508D}" type="slidenum">
              <a:rPr lang="en-US" smtClean="0"/>
              <a:pPr/>
              <a:t>41</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p:cNvSpPr>
            <a:spLocks noGrp="1" noRot="1" noChangeAspect="1"/>
          </p:cNvSpPr>
          <p:nvPr>
            <p:ph type="sldImg"/>
          </p:nvPr>
        </p:nvSpPr>
        <p:spPr>
          <a:ln/>
        </p:spPr>
      </p:sp>
      <p:sp>
        <p:nvSpPr>
          <p:cNvPr id="104450" name="Notes Placeholder 2"/>
          <p:cNvSpPr>
            <a:spLocks noGrp="1"/>
          </p:cNvSpPr>
          <p:nvPr>
            <p:ph type="body" idx="1"/>
          </p:nvPr>
        </p:nvSpPr>
        <p:spPr>
          <a:noFill/>
          <a:ln/>
        </p:spPr>
        <p:txBody>
          <a:bodyPr/>
          <a:lstStyle/>
          <a:p>
            <a:r>
              <a:rPr lang="en-US" smtClean="0"/>
              <a:t>Notice that the routing table includes routes, to null0, for the advertised (summarized) routes. Cisco IOS Software automatically puts these routes in the table; they are called </a:t>
            </a:r>
            <a:r>
              <a:rPr lang="en-US" i="1" smtClean="0"/>
              <a:t>summary routes</a:t>
            </a:r>
            <a:r>
              <a:rPr lang="en-US" smtClean="0"/>
              <a:t>. Null 0 is a directly connected, software-only interface. The use of the null0 interface prevents the router from trying to forward traffic to other routers in search of a more precise, longer match. For example, if the R1 router in Figure 2-20 receives a packet to an unknown subnet that is part of the summarized range—172.16.3.5 for example—the packet matches the summary route based on the longest match. The packet is forwarded to the null0 interface (in other words, it is dropped, or sent to the </a:t>
            </a:r>
            <a:r>
              <a:rPr lang="en-US" i="1" smtClean="0"/>
              <a:t>bit bucket</a:t>
            </a:r>
            <a:r>
              <a:rPr lang="en-US" smtClean="0"/>
              <a:t>), which prevents the router from forwarding the packet to a default route and possibly creating a routing loop.</a:t>
            </a:r>
          </a:p>
        </p:txBody>
      </p:sp>
      <p:sp>
        <p:nvSpPr>
          <p:cNvPr id="104451" name="Slide Number Placeholder 3"/>
          <p:cNvSpPr>
            <a:spLocks noGrp="1"/>
          </p:cNvSpPr>
          <p:nvPr>
            <p:ph type="sldNum" sz="quarter" idx="5"/>
          </p:nvPr>
        </p:nvSpPr>
        <p:spPr>
          <a:noFill/>
        </p:spPr>
        <p:txBody>
          <a:bodyPr/>
          <a:lstStyle/>
          <a:p>
            <a:fld id="{EF701394-0D0A-41C2-BD81-C902B42784A6}" type="slidenum">
              <a:rPr lang="en-US" smtClean="0"/>
              <a:pPr/>
              <a:t>42</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US" dirty="0" smtClean="0"/>
              <a:t>The following example examines partial entries for network 10.1.1.0/24 in the topology tables for Routers C, D, and E, to give you a better understanding of EIGRP behavior. </a:t>
            </a:r>
          </a:p>
          <a:p>
            <a:pPr>
              <a:defRPr/>
            </a:pPr>
            <a:endParaRPr lang="en-US" dirty="0" smtClean="0"/>
          </a:p>
          <a:p>
            <a:pPr>
              <a:defRPr/>
            </a:pPr>
            <a:r>
              <a:rPr lang="en-US" dirty="0" smtClean="0"/>
              <a:t>The partial topology tables indicate the following:</a:t>
            </a:r>
          </a:p>
          <a:p>
            <a:pPr lvl="1">
              <a:defRPr/>
            </a:pPr>
            <a:r>
              <a:rPr lang="en-US" b="1" dirty="0" smtClean="0"/>
              <a:t>AD</a:t>
            </a:r>
            <a:r>
              <a:rPr lang="en-US" dirty="0" smtClean="0"/>
              <a:t>—The advertised distance is equal to the cost of the path to network 10.1.1.0/24 as advertised by neighboring routers. For example, consider Router E's neighbors: Router D has an AD of 2 and Router C has an AD of 3, for 10.1.1.0/24.</a:t>
            </a:r>
          </a:p>
          <a:p>
            <a:pPr lvl="1">
              <a:defRPr/>
            </a:pPr>
            <a:r>
              <a:rPr lang="en-US" b="1" dirty="0" smtClean="0"/>
              <a:t>FD</a:t>
            </a:r>
            <a:r>
              <a:rPr lang="en-US" dirty="0" smtClean="0"/>
              <a:t>—The feasible distance is equal to the sum of the AD for a neighbor to reach 10.1.1.0/24, plus the metric to reach that neighbor. For example, again consider Router E: The FD of the route to 10.1.1.0/24 via Router D is Router D's AD (2) plus the metric to reach Router D from Router E (1), for a total of 3. The FD of the route to 10.1.1.0/24 via Router C is Router C's AD (3) plus the metric to reach Router C from Router E (1), for a total of 4.</a:t>
            </a:r>
          </a:p>
          <a:p>
            <a:pPr lvl="1">
              <a:defRPr/>
            </a:pPr>
            <a:r>
              <a:rPr lang="en-US" b="1" dirty="0" smtClean="0"/>
              <a:t>Successor</a:t>
            </a:r>
            <a:r>
              <a:rPr lang="en-US" dirty="0" smtClean="0"/>
              <a:t>—The successor is the forwarding path used to reach network 10.1.1.0/24. The cost of this path is equal to the FD. For example, Router E chooses the path to 10.1.1.0/24 with the lowest FD, which is via Router D. This is the route that Router E puts in its routing table.</a:t>
            </a:r>
          </a:p>
          <a:p>
            <a:pPr lvl="1">
              <a:defRPr/>
            </a:pPr>
            <a:r>
              <a:rPr lang="en-US" b="1" dirty="0" smtClean="0"/>
              <a:t>FS</a:t>
            </a:r>
            <a:r>
              <a:rPr lang="en-US" dirty="0" smtClean="0"/>
              <a:t>—The feasible successor is an alternative loop-free path to reach network 10.1.1.0/24. For example, in Router C, the path via Router D is an FS because the AD (2) is less than the FD (3) via the successor Router B. Routers D and E do not have any FSs because the AD of the alternate routes are not less than the FD of their current successors.</a:t>
            </a:r>
          </a:p>
          <a:p>
            <a:pPr>
              <a:defRPr/>
            </a:pPr>
            <a:endParaRPr lang="en-US" dirty="0" smtClean="0"/>
          </a:p>
          <a:p>
            <a:pPr>
              <a:defRPr/>
            </a:pPr>
            <a:endParaRPr lang="en-US" dirty="0"/>
          </a:p>
        </p:txBody>
      </p:sp>
      <p:sp>
        <p:nvSpPr>
          <p:cNvPr id="107523" name="Slide Number Placeholder 3"/>
          <p:cNvSpPr>
            <a:spLocks noGrp="1"/>
          </p:cNvSpPr>
          <p:nvPr>
            <p:ph type="sldNum" sz="quarter" idx="5"/>
          </p:nvPr>
        </p:nvSpPr>
        <p:spPr>
          <a:noFill/>
        </p:spPr>
        <p:txBody>
          <a:bodyPr/>
          <a:lstStyle/>
          <a:p>
            <a:fld id="{5B7B0F70-7BC6-4FB8-A772-0C08D3A0E3E5}" type="slidenum">
              <a:rPr lang="en-US" smtClean="0"/>
              <a:pPr/>
              <a:t>44</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1"/>
          <p:cNvSpPr>
            <a:spLocks noGrp="1" noChangeArrowheads="1"/>
          </p:cNvSpPr>
          <p:nvPr>
            <p:ph type="sldNum" sz="quarter" idx="5"/>
          </p:nvPr>
        </p:nvSpPr>
        <p:spPr>
          <a:noFill/>
        </p:spPr>
        <p:txBody>
          <a:bodyPr/>
          <a:lstStyle/>
          <a:p>
            <a:fld id="{9CE6B7C8-52F6-4DF9-B854-01340215F495}" type="slidenum">
              <a:rPr lang="en-US" smtClean="0"/>
              <a:pPr/>
              <a:t>2</a:t>
            </a:fld>
            <a:endParaRPr lang="en-US" smtClean="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a:buFontTx/>
              <a:buNone/>
            </a:pPr>
            <a:r>
              <a:rPr lang="en-US" b="1" smtClean="0"/>
              <a:t>Chapter 2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US" dirty="0" smtClean="0"/>
              <a:t>Routers B and D detect a link failure. After being notified of the link failure, DUAL does the following:</a:t>
            </a:r>
          </a:p>
          <a:p>
            <a:pPr lvl="1">
              <a:defRPr/>
            </a:pPr>
            <a:r>
              <a:rPr lang="en-US" dirty="0" smtClean="0"/>
              <a:t>At Router D, it marks the path to network 10.1.1.0/24 through Router B as unusable.</a:t>
            </a:r>
          </a:p>
        </p:txBody>
      </p:sp>
      <p:sp>
        <p:nvSpPr>
          <p:cNvPr id="109571" name="Slide Number Placeholder 3"/>
          <p:cNvSpPr>
            <a:spLocks noGrp="1"/>
          </p:cNvSpPr>
          <p:nvPr>
            <p:ph type="sldNum" sz="quarter" idx="5"/>
          </p:nvPr>
        </p:nvSpPr>
        <p:spPr>
          <a:noFill/>
        </p:spPr>
        <p:txBody>
          <a:bodyPr/>
          <a:lstStyle/>
          <a:p>
            <a:fld id="{49C8E644-C001-4233-8332-16A8662D0887}" type="slidenum">
              <a:rPr lang="en-US" smtClean="0"/>
              <a:pPr/>
              <a:t>45</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US" dirty="0" smtClean="0"/>
              <a:t>The following steps then occur:</a:t>
            </a:r>
          </a:p>
          <a:p>
            <a:pPr lvl="1">
              <a:defRPr/>
            </a:pPr>
            <a:r>
              <a:rPr lang="en-US" dirty="0" smtClean="0"/>
              <a:t>At Router D, there is no FS to network 10.1.1.0/24, because the AD via Router C (3) is greater than the FD via Router B (2). </a:t>
            </a:r>
          </a:p>
          <a:p>
            <a:pPr>
              <a:defRPr/>
            </a:pPr>
            <a:r>
              <a:rPr lang="en-US" dirty="0" smtClean="0"/>
              <a:t>Therefore, DUAL does the following:</a:t>
            </a:r>
          </a:p>
          <a:p>
            <a:pPr lvl="1">
              <a:defRPr/>
            </a:pPr>
            <a:r>
              <a:rPr lang="en-US" dirty="0" smtClean="0"/>
              <a:t>Sets the metric to network 10.1.1.0/24 as unreachable (–1 is unreachable).</a:t>
            </a:r>
          </a:p>
          <a:p>
            <a:pPr lvl="1">
              <a:defRPr/>
            </a:pPr>
            <a:r>
              <a:rPr lang="en-US" dirty="0" smtClean="0"/>
              <a:t>Because an FS cannot be found in the topology table, the route changes from the passive state to the active state. In the active state, the router sends out queries to neighboring routers looking for a new successor.</a:t>
            </a:r>
          </a:p>
          <a:p>
            <a:pPr lvl="1">
              <a:defRPr/>
            </a:pPr>
            <a:r>
              <a:rPr lang="en-US" dirty="0" smtClean="0"/>
              <a:t>Sends a query to Routers C and E for an alternative path to network 10.1.1.0/24.</a:t>
            </a:r>
          </a:p>
          <a:p>
            <a:pPr lvl="1">
              <a:defRPr/>
            </a:pPr>
            <a:r>
              <a:rPr lang="en-US" dirty="0" smtClean="0"/>
              <a:t>Marks Routers C and E as having a query pending (Q).</a:t>
            </a:r>
          </a:p>
          <a:p>
            <a:pPr lvl="1">
              <a:defRPr/>
            </a:pPr>
            <a:r>
              <a:rPr lang="en-US" dirty="0" smtClean="0"/>
              <a:t>At Router E, DUAL marks the path to network 10.1.1.0/24 through Router D as unusable.</a:t>
            </a:r>
          </a:p>
          <a:p>
            <a:pPr lvl="1">
              <a:defRPr/>
            </a:pPr>
            <a:r>
              <a:rPr lang="en-US" dirty="0" smtClean="0"/>
              <a:t>At Router C, DUAL marks the path to network 10.1.1.0/24 through Router D as unusable.</a:t>
            </a:r>
            <a:endParaRPr lang="en-US" dirty="0"/>
          </a:p>
        </p:txBody>
      </p:sp>
      <p:sp>
        <p:nvSpPr>
          <p:cNvPr id="111619" name="Slide Number Placeholder 3"/>
          <p:cNvSpPr>
            <a:spLocks noGrp="1"/>
          </p:cNvSpPr>
          <p:nvPr>
            <p:ph type="sldNum" sz="quarter" idx="5"/>
          </p:nvPr>
        </p:nvSpPr>
        <p:spPr>
          <a:noFill/>
        </p:spPr>
        <p:txBody>
          <a:bodyPr/>
          <a:lstStyle/>
          <a:p>
            <a:fld id="{71A32D69-A066-45A4-B76D-FF1B06AF9A62}" type="slidenum">
              <a:rPr lang="en-US" smtClean="0"/>
              <a:pPr/>
              <a:t>46</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US" dirty="0" smtClean="0"/>
              <a:t>The following steps then occur:</a:t>
            </a:r>
          </a:p>
          <a:p>
            <a:pPr lvl="1">
              <a:defRPr/>
            </a:pPr>
            <a:r>
              <a:rPr lang="en-US" dirty="0" smtClean="0"/>
              <a:t>At Router D:</a:t>
            </a:r>
          </a:p>
          <a:p>
            <a:pPr lvl="2">
              <a:defRPr/>
            </a:pPr>
            <a:r>
              <a:rPr lang="en-US" dirty="0" smtClean="0"/>
              <a:t>DUAL receives a reply from Router C that indicates no change to the path to network 10.1.1.0/24.</a:t>
            </a:r>
          </a:p>
          <a:p>
            <a:pPr lvl="2">
              <a:defRPr/>
            </a:pPr>
            <a:r>
              <a:rPr lang="en-US" dirty="0" smtClean="0"/>
              <a:t>DUAL removes the query flag from Router C.</a:t>
            </a:r>
          </a:p>
          <a:p>
            <a:pPr lvl="2">
              <a:defRPr/>
            </a:pPr>
            <a:r>
              <a:rPr lang="en-US" dirty="0" smtClean="0"/>
              <a:t>DUAL stays active on network 10.1.1.0/24, awaiting a reply from Router E to its query (Q).</a:t>
            </a:r>
          </a:p>
          <a:p>
            <a:pPr lvl="1">
              <a:defRPr/>
            </a:pPr>
            <a:r>
              <a:rPr lang="en-US" dirty="0" smtClean="0"/>
              <a:t>At Router E, there is no FS to network 10.1.1.0/24, because the AD from Router C (3) is not less than the original FD (also 3).</a:t>
            </a:r>
          </a:p>
          <a:p>
            <a:pPr lvl="2">
              <a:defRPr/>
            </a:pPr>
            <a:r>
              <a:rPr lang="en-US" dirty="0" smtClean="0"/>
              <a:t>DUAL generates a query to Router C.</a:t>
            </a:r>
          </a:p>
          <a:p>
            <a:pPr lvl="2">
              <a:defRPr/>
            </a:pPr>
            <a:r>
              <a:rPr lang="en-US" dirty="0" smtClean="0"/>
              <a:t>DUAL marks Router C as query pending (Q).</a:t>
            </a:r>
          </a:p>
          <a:p>
            <a:pPr lvl="2">
              <a:defRPr/>
            </a:pPr>
            <a:r>
              <a:rPr lang="en-US" dirty="0" smtClean="0"/>
              <a:t>At Router C, DUAL marks the path to network 10.1.1.0/24 through Router E as unusable.</a:t>
            </a:r>
          </a:p>
          <a:p>
            <a:pPr lvl="1">
              <a:defRPr/>
            </a:pPr>
            <a:endParaRPr lang="en-US" dirty="0"/>
          </a:p>
        </p:txBody>
      </p:sp>
      <p:sp>
        <p:nvSpPr>
          <p:cNvPr id="113667" name="Slide Number Placeholder 3"/>
          <p:cNvSpPr>
            <a:spLocks noGrp="1"/>
          </p:cNvSpPr>
          <p:nvPr>
            <p:ph type="sldNum" sz="quarter" idx="5"/>
          </p:nvPr>
        </p:nvSpPr>
        <p:spPr>
          <a:noFill/>
        </p:spPr>
        <p:txBody>
          <a:bodyPr/>
          <a:lstStyle/>
          <a:p>
            <a:fld id="{7081648A-D8F5-430F-AD6B-0036B46F79D5}" type="slidenum">
              <a:rPr lang="en-US" smtClean="0"/>
              <a:pPr/>
              <a:t>47</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US" dirty="0" smtClean="0"/>
              <a:t>The following steps </a:t>
            </a:r>
            <a:r>
              <a:rPr lang="en-US" smtClean="0"/>
              <a:t>then occur:</a:t>
            </a:r>
            <a:endParaRPr lang="en-US" dirty="0" smtClean="0"/>
          </a:p>
          <a:p>
            <a:pPr lvl="1">
              <a:defRPr/>
            </a:pPr>
            <a:r>
              <a:rPr lang="en-US" dirty="0" smtClean="0"/>
              <a:t>At Router D:</a:t>
            </a:r>
          </a:p>
          <a:p>
            <a:pPr lvl="2">
              <a:defRPr/>
            </a:pPr>
            <a:r>
              <a:rPr lang="en-US" dirty="0" smtClean="0"/>
              <a:t>DUAL stays active on network 10.1.1.0/24, awaiting a reply from Router E (q).</a:t>
            </a:r>
          </a:p>
          <a:p>
            <a:pPr lvl="1">
              <a:defRPr/>
            </a:pPr>
            <a:r>
              <a:rPr lang="en-US" dirty="0" smtClean="0"/>
              <a:t>At Router E:</a:t>
            </a:r>
          </a:p>
          <a:p>
            <a:pPr lvl="2">
              <a:defRPr/>
            </a:pPr>
            <a:r>
              <a:rPr lang="en-US" dirty="0" smtClean="0"/>
              <a:t>DUAL receives a reply from Router C indicating no change.</a:t>
            </a:r>
          </a:p>
          <a:p>
            <a:pPr lvl="2">
              <a:defRPr/>
            </a:pPr>
            <a:r>
              <a:rPr lang="en-US" dirty="0" smtClean="0"/>
              <a:t>It removes the query flag from Router C.</a:t>
            </a:r>
          </a:p>
          <a:p>
            <a:pPr lvl="2">
              <a:defRPr/>
            </a:pPr>
            <a:r>
              <a:rPr lang="en-US" dirty="0" smtClean="0"/>
              <a:t>It calculates a new FD and installs a new successor route in the topology table.</a:t>
            </a:r>
          </a:p>
          <a:p>
            <a:pPr lvl="2">
              <a:defRPr/>
            </a:pPr>
            <a:r>
              <a:rPr lang="en-US" dirty="0" smtClean="0"/>
              <a:t>It changes the route to network 10.1.1.0/24 from active to passive (converged).</a:t>
            </a:r>
          </a:p>
          <a:p>
            <a:pPr lvl="1">
              <a:defRPr/>
            </a:pPr>
            <a:endParaRPr lang="en-US" dirty="0"/>
          </a:p>
        </p:txBody>
      </p:sp>
      <p:sp>
        <p:nvSpPr>
          <p:cNvPr id="115715" name="Slide Number Placeholder 3"/>
          <p:cNvSpPr>
            <a:spLocks noGrp="1"/>
          </p:cNvSpPr>
          <p:nvPr>
            <p:ph type="sldNum" sz="quarter" idx="5"/>
          </p:nvPr>
        </p:nvSpPr>
        <p:spPr>
          <a:noFill/>
        </p:spPr>
        <p:txBody>
          <a:bodyPr/>
          <a:lstStyle/>
          <a:p>
            <a:fld id="{38EC8B6E-735D-4C70-9DFF-1EE2127F3E8E}" type="slidenum">
              <a:rPr lang="en-US" smtClean="0"/>
              <a:pPr/>
              <a:t>48</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US" dirty="0" smtClean="0"/>
              <a:t>The following steps then occur:</a:t>
            </a:r>
          </a:p>
          <a:p>
            <a:pPr lvl="1">
              <a:defRPr/>
            </a:pPr>
            <a:r>
              <a:rPr lang="en-US" dirty="0" smtClean="0"/>
              <a:t>At Router D</a:t>
            </a:r>
          </a:p>
          <a:p>
            <a:pPr lvl="2">
              <a:defRPr/>
            </a:pPr>
            <a:r>
              <a:rPr lang="en-US" dirty="0" smtClean="0"/>
              <a:t>DUAL receives a reply from Router E.</a:t>
            </a:r>
          </a:p>
          <a:p>
            <a:pPr lvl="2">
              <a:defRPr/>
            </a:pPr>
            <a:r>
              <a:rPr lang="en-US" dirty="0" smtClean="0"/>
              <a:t>It removes the query flag from Router E.</a:t>
            </a:r>
          </a:p>
          <a:p>
            <a:pPr lvl="2">
              <a:defRPr/>
            </a:pPr>
            <a:r>
              <a:rPr lang="en-US" dirty="0" smtClean="0"/>
              <a:t>It calculates a new FD.</a:t>
            </a:r>
          </a:p>
          <a:p>
            <a:pPr lvl="2">
              <a:defRPr/>
            </a:pPr>
            <a:r>
              <a:rPr lang="en-US" dirty="0" smtClean="0"/>
              <a:t>It installs new successor routes in the topology table. Two routes (through Routers C and E) have the same FD, and both are marked as successors.</a:t>
            </a:r>
          </a:p>
          <a:p>
            <a:pPr lvl="2">
              <a:defRPr/>
            </a:pPr>
            <a:r>
              <a:rPr lang="en-US" dirty="0" smtClean="0"/>
              <a:t>It changes the route to network 10.1.1.0/24 from active to passive (converged).</a:t>
            </a:r>
          </a:p>
          <a:p>
            <a:pPr lvl="2">
              <a:defRPr/>
            </a:pPr>
            <a:endParaRPr lang="en-US" dirty="0" smtClean="0"/>
          </a:p>
          <a:p>
            <a:pPr>
              <a:defRPr/>
            </a:pPr>
            <a:r>
              <a:rPr lang="en-US" dirty="0" smtClean="0"/>
              <a:t>At Router D, two successor routes are in the topology table for network 10.1.1.0/24. Both successor routes are listed in the routing table, and equal-cost load balancing is in effect.</a:t>
            </a:r>
          </a:p>
          <a:p>
            <a:pPr>
              <a:defRPr/>
            </a:pPr>
            <a:endParaRPr lang="en-US" sz="800" dirty="0" smtClean="0"/>
          </a:p>
          <a:p>
            <a:pPr>
              <a:defRPr/>
            </a:pPr>
            <a:r>
              <a:rPr lang="en-US" dirty="0" smtClean="0"/>
              <a:t>The network is stable and converged.</a:t>
            </a:r>
          </a:p>
          <a:p>
            <a:pPr lvl="2">
              <a:defRPr/>
            </a:pPr>
            <a:endParaRPr lang="en-US" dirty="0"/>
          </a:p>
        </p:txBody>
      </p:sp>
      <p:sp>
        <p:nvSpPr>
          <p:cNvPr id="117763" name="Slide Number Placeholder 3"/>
          <p:cNvSpPr>
            <a:spLocks noGrp="1"/>
          </p:cNvSpPr>
          <p:nvPr>
            <p:ph type="sldNum" sz="quarter" idx="5"/>
          </p:nvPr>
        </p:nvSpPr>
        <p:spPr>
          <a:noFill/>
        </p:spPr>
        <p:txBody>
          <a:bodyPr/>
          <a:lstStyle/>
          <a:p>
            <a:fld id="{02F7D284-24D2-4842-93C3-450BC9DA8F44}" type="slidenum">
              <a:rPr lang="en-US" smtClean="0"/>
              <a:pPr/>
              <a:t>49</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US" dirty="0" smtClean="0"/>
              <a:t>At Router D, two successor routes are in the topology table for network 10.1.1.0/24. Both successor routes are listed in the routing table, and equal-cost load balancing is in effect.</a:t>
            </a:r>
          </a:p>
          <a:p>
            <a:pPr>
              <a:defRPr/>
            </a:pPr>
            <a:endParaRPr lang="en-US" sz="800" dirty="0" smtClean="0"/>
          </a:p>
          <a:p>
            <a:pPr>
              <a:defRPr/>
            </a:pPr>
            <a:r>
              <a:rPr lang="en-US" dirty="0" smtClean="0"/>
              <a:t>The network is stable and converged.</a:t>
            </a:r>
          </a:p>
          <a:p>
            <a:pPr lvl="2">
              <a:defRPr/>
            </a:pPr>
            <a:endParaRPr lang="en-US" dirty="0"/>
          </a:p>
        </p:txBody>
      </p:sp>
      <p:sp>
        <p:nvSpPr>
          <p:cNvPr id="119811" name="Slide Number Placeholder 3"/>
          <p:cNvSpPr>
            <a:spLocks noGrp="1"/>
          </p:cNvSpPr>
          <p:nvPr>
            <p:ph type="sldNum" sz="quarter" idx="5"/>
          </p:nvPr>
        </p:nvSpPr>
        <p:spPr>
          <a:noFill/>
        </p:spPr>
        <p:txBody>
          <a:bodyPr/>
          <a:lstStyle/>
          <a:p>
            <a:fld id="{7F171B65-61AA-4517-A95E-B943E0D3DEE6}" type="slidenum">
              <a:rPr lang="en-US" smtClean="0"/>
              <a:pPr/>
              <a:t>50</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a:ln/>
        </p:spPr>
      </p:sp>
      <p:sp>
        <p:nvSpPr>
          <p:cNvPr id="128002" name="Notes Placeholder 2"/>
          <p:cNvSpPr>
            <a:spLocks noGrp="1"/>
          </p:cNvSpPr>
          <p:nvPr>
            <p:ph type="body" idx="1"/>
          </p:nvPr>
        </p:nvSpPr>
        <p:spPr>
          <a:noFill/>
          <a:ln/>
        </p:spPr>
        <p:txBody>
          <a:bodyPr/>
          <a:lstStyle/>
          <a:p>
            <a:endParaRPr lang="en-US" smtClean="0"/>
          </a:p>
        </p:txBody>
      </p:sp>
      <p:sp>
        <p:nvSpPr>
          <p:cNvPr id="128003" name="Slide Number Placeholder 3"/>
          <p:cNvSpPr>
            <a:spLocks noGrp="1"/>
          </p:cNvSpPr>
          <p:nvPr>
            <p:ph type="sldNum" sz="quarter" idx="5"/>
          </p:nvPr>
        </p:nvSpPr>
        <p:spPr>
          <a:noFill/>
        </p:spPr>
        <p:txBody>
          <a:bodyPr/>
          <a:lstStyle/>
          <a:p>
            <a:fld id="{E20367BF-52A0-4861-8C2C-B1430921D0B5}" type="slidenum">
              <a:rPr lang="en-US" smtClean="0"/>
              <a:pPr/>
              <a:t>57</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Slide Image Placeholder 1"/>
          <p:cNvSpPr>
            <a:spLocks noGrp="1" noRot="1" noChangeAspect="1"/>
          </p:cNvSpPr>
          <p:nvPr>
            <p:ph type="sldImg"/>
          </p:nvPr>
        </p:nvSpPr>
        <p:spPr>
          <a:ln/>
        </p:spPr>
      </p:sp>
      <p:sp>
        <p:nvSpPr>
          <p:cNvPr id="135170" name="Notes Placeholder 2"/>
          <p:cNvSpPr>
            <a:spLocks noGrp="1"/>
          </p:cNvSpPr>
          <p:nvPr>
            <p:ph type="body" idx="1"/>
          </p:nvPr>
        </p:nvSpPr>
        <p:spPr>
          <a:noFill/>
          <a:ln/>
        </p:spPr>
        <p:txBody>
          <a:bodyPr/>
          <a:lstStyle/>
          <a:p>
            <a:r>
              <a:rPr lang="en-US" b="1" smtClean="0"/>
              <a:t>IP addressing plan</a:t>
            </a:r>
            <a:r>
              <a:rPr lang="en-US" smtClean="0"/>
              <a:t>: </a:t>
            </a:r>
          </a:p>
          <a:p>
            <a:pPr lvl="1"/>
            <a:r>
              <a:rPr lang="en-US" smtClean="0"/>
              <a:t>The IP addressing plan</a:t>
            </a:r>
            <a:r>
              <a:rPr lang="en-US" b="1" smtClean="0"/>
              <a:t> </a:t>
            </a:r>
            <a:r>
              <a:rPr lang="en-US" smtClean="0"/>
              <a:t>governs how EIGRP can be deployed and how well the EIGRP deployment will scale. A detailed IP subnet and addressing plan must be produced, and should be hierarchical to enable EIGRP summarization, allow the network to scale more easily, and to optimize EIGRP behavior.</a:t>
            </a:r>
          </a:p>
          <a:p>
            <a:r>
              <a:rPr lang="en-US" b="1" smtClean="0"/>
              <a:t>Network topology: </a:t>
            </a:r>
          </a:p>
          <a:p>
            <a:pPr lvl="1"/>
            <a:r>
              <a:rPr lang="en-US" smtClean="0"/>
              <a:t>The topology consists of the devices (routers, switches, and so on) and the links connecting them. A detailed network topology should be created to assess EIGRP scalability requirements and to determine which EIGRP features might be required (for example, EIGRP stub routing).</a:t>
            </a:r>
          </a:p>
          <a:p>
            <a:r>
              <a:rPr lang="en-US" b="1" smtClean="0"/>
              <a:t>EIGRP traffic engineering: </a:t>
            </a:r>
          </a:p>
          <a:p>
            <a:pPr lvl="1"/>
            <a:r>
              <a:rPr lang="en-US" smtClean="0"/>
              <a:t>By changing the interface metrics, EIGRP traffic engineering can be deployed to improve bandwidth utilization and enable the administrator to have control over traffic patterns. </a:t>
            </a:r>
          </a:p>
          <a:p>
            <a:endParaRPr lang="en-US" smtClean="0"/>
          </a:p>
        </p:txBody>
      </p:sp>
      <p:sp>
        <p:nvSpPr>
          <p:cNvPr id="135171" name="Slide Number Placeholder 3"/>
          <p:cNvSpPr>
            <a:spLocks noGrp="1"/>
          </p:cNvSpPr>
          <p:nvPr>
            <p:ph type="sldNum" sz="quarter" idx="5"/>
          </p:nvPr>
        </p:nvSpPr>
        <p:spPr>
          <a:noFill/>
        </p:spPr>
        <p:txBody>
          <a:bodyPr/>
          <a:lstStyle/>
          <a:p>
            <a:fld id="{335997DB-ACF4-434E-97E8-8F195A4823A6}" type="slidenum">
              <a:rPr lang="en-US" smtClean="0"/>
              <a:pPr/>
              <a:t>63</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Slide Image Placeholder 1"/>
          <p:cNvSpPr>
            <a:spLocks noGrp="1" noRot="1" noChangeAspect="1"/>
          </p:cNvSpPr>
          <p:nvPr>
            <p:ph type="sldImg"/>
          </p:nvPr>
        </p:nvSpPr>
        <p:spPr>
          <a:ln/>
        </p:spPr>
      </p:sp>
      <p:sp>
        <p:nvSpPr>
          <p:cNvPr id="137218" name="Notes Placeholder 2"/>
          <p:cNvSpPr>
            <a:spLocks noGrp="1"/>
          </p:cNvSpPr>
          <p:nvPr>
            <p:ph type="body" idx="1"/>
          </p:nvPr>
        </p:nvSpPr>
        <p:spPr>
          <a:noFill/>
          <a:ln/>
        </p:spPr>
        <p:txBody>
          <a:bodyPr/>
          <a:lstStyle/>
          <a:p>
            <a:endParaRPr lang="en-US" smtClean="0"/>
          </a:p>
        </p:txBody>
      </p:sp>
      <p:sp>
        <p:nvSpPr>
          <p:cNvPr id="137219" name="Slide Number Placeholder 3"/>
          <p:cNvSpPr>
            <a:spLocks noGrp="1"/>
          </p:cNvSpPr>
          <p:nvPr>
            <p:ph type="sldNum" sz="quarter" idx="5"/>
          </p:nvPr>
        </p:nvSpPr>
        <p:spPr>
          <a:noFill/>
        </p:spPr>
        <p:txBody>
          <a:bodyPr/>
          <a:lstStyle/>
          <a:p>
            <a:fld id="{5C7DC546-D290-4B61-B35A-3A2EE3DECA36}" type="slidenum">
              <a:rPr lang="en-US" smtClean="0"/>
              <a:pPr/>
              <a:t>64</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11"/>
          <p:cNvSpPr>
            <a:spLocks noGrp="1" noChangeArrowheads="1"/>
          </p:cNvSpPr>
          <p:nvPr>
            <p:ph type="sldNum" sz="quarter" idx="5"/>
          </p:nvPr>
        </p:nvSpPr>
        <p:spPr>
          <a:noFill/>
        </p:spPr>
        <p:txBody>
          <a:bodyPr/>
          <a:lstStyle/>
          <a:p>
            <a:fld id="{8D9D78A0-77FA-4081-9C02-47E3F7E8D8E3}" type="slidenum">
              <a:rPr lang="en-US" smtClean="0"/>
              <a:pPr/>
              <a:t>68</a:t>
            </a:fld>
            <a:endParaRPr lang="en-US" smtClean="0"/>
          </a:p>
        </p:txBody>
      </p:sp>
      <p:sp>
        <p:nvSpPr>
          <p:cNvPr id="142338" name="Rectangle 2"/>
          <p:cNvSpPr>
            <a:spLocks noGrp="1" noRot="1" noChangeAspect="1" noChangeArrowheads="1" noTextEdit="1"/>
          </p:cNvSpPr>
          <p:nvPr>
            <p:ph type="sldImg"/>
          </p:nvPr>
        </p:nvSpPr>
        <p:spPr>
          <a:xfrm>
            <a:off x="1181100" y="698500"/>
            <a:ext cx="4648200" cy="3486150"/>
          </a:xfrm>
          <a:ln/>
        </p:spPr>
      </p:sp>
      <p:sp>
        <p:nvSpPr>
          <p:cNvPr id="142339" name="Rectangle 3"/>
          <p:cNvSpPr>
            <a:spLocks noGrp="1" noChangeArrowheads="1"/>
          </p:cNvSpPr>
          <p:nvPr>
            <p:ph type="body" idx="1"/>
          </p:nvPr>
        </p:nvSpPr>
        <p:spPr>
          <a:xfrm>
            <a:off x="935038" y="4416425"/>
            <a:ext cx="5140325" cy="4181475"/>
          </a:xfrm>
          <a:noFill/>
          <a:ln/>
        </p:spPr>
        <p:txBody>
          <a:bodyPr/>
          <a:lstStyle/>
          <a:p>
            <a:pPr marL="228600" indent="-228600">
              <a:buFontTx/>
              <a:buNone/>
            </a:pPr>
            <a:r>
              <a:rPr lang="en-US" smtClean="0"/>
              <a:t>To configure basic EIGRP for IP, perform the following steps:</a:t>
            </a:r>
          </a:p>
          <a:p>
            <a:pPr marL="228600" indent="-228600">
              <a:buFontTx/>
              <a:buNone/>
            </a:pPr>
            <a:endParaRPr lang="en-US" b="1" smtClean="0"/>
          </a:p>
          <a:p>
            <a:pPr marL="228600" indent="-228600">
              <a:buFontTx/>
              <a:buNone/>
            </a:pPr>
            <a:r>
              <a:rPr lang="en-US" b="1" smtClean="0"/>
              <a:t>Step 1:  </a:t>
            </a:r>
            <a:r>
              <a:rPr lang="en-US" smtClean="0"/>
              <a:t>Enable EIGRP and define the autonomous system using the </a:t>
            </a:r>
            <a:r>
              <a:rPr lang="en-US" b="1" smtClean="0"/>
              <a:t>router eigrp</a:t>
            </a:r>
            <a:r>
              <a:rPr lang="en-US" smtClean="0"/>
              <a:t> </a:t>
            </a:r>
            <a:r>
              <a:rPr lang="en-US" i="1" smtClean="0"/>
              <a:t>autonomous-system-number</a:t>
            </a:r>
            <a:r>
              <a:rPr lang="en-US" b="1" smtClean="0"/>
              <a:t> </a:t>
            </a:r>
            <a:r>
              <a:rPr lang="en-US" smtClean="0"/>
              <a:t>command. The autonomous system number value must match on all routers within the autonomous system.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55000" lnSpcReduction="20000"/>
          </a:bodyPr>
          <a:lstStyle/>
          <a:p>
            <a:pPr>
              <a:defRPr/>
            </a:pPr>
            <a:r>
              <a:rPr lang="en-US" sz="1050" b="1" dirty="0" smtClean="0">
                <a:latin typeface="Arial" pitchFamily="34" charset="0"/>
                <a:cs typeface="Arial" pitchFamily="34" charset="0"/>
              </a:rPr>
              <a:t>Fast convergence</a:t>
            </a:r>
            <a:r>
              <a:rPr lang="en-US" sz="1050" dirty="0" smtClean="0">
                <a:latin typeface="Arial" pitchFamily="34" charset="0"/>
                <a:cs typeface="Arial" pitchFamily="34" charset="0"/>
              </a:rPr>
              <a:t>—EIGRP uses DUAL to achieve rapid convergence. A router running EIGRP stores its neighbors’ routing tables so that it can quickly adapt to changes in the network. If no appropriate route or backup route exists in the local routing table, EIGRP queries its neighbors to discover an alternative route. These queries are propagated until an alternative route is found, or it is determined that no alternative route exists.</a:t>
            </a:r>
          </a:p>
          <a:p>
            <a:pPr>
              <a:defRPr/>
            </a:pPr>
            <a:r>
              <a:rPr lang="en-US" sz="1050" b="1" dirty="0" smtClean="0">
                <a:latin typeface="Arial" pitchFamily="34" charset="0"/>
                <a:cs typeface="Arial" pitchFamily="34" charset="0"/>
              </a:rPr>
              <a:t>Partial updates</a:t>
            </a:r>
            <a:r>
              <a:rPr lang="en-US" sz="1050" dirty="0" smtClean="0">
                <a:latin typeface="Arial" pitchFamily="34" charset="0"/>
                <a:cs typeface="Arial" pitchFamily="34" charset="0"/>
              </a:rPr>
              <a:t>—EIGRP sends partial triggered updates instead of periodic updates. These updates are sent only when the path or the metric for a route changes; they contain information about only that changed link rather than the entire routing table. Propagation of these partial updates is automatically bounded so that only those routers that require the information are updated. As a result, EIGRP consumes significantly less bandwidth than IGRP. This behavior is also different than link-state protocol operation, which sends a change update to all routers within an area. </a:t>
            </a:r>
          </a:p>
          <a:p>
            <a:pPr>
              <a:defRPr/>
            </a:pPr>
            <a:r>
              <a:rPr lang="en-US" sz="1050" b="1" dirty="0" smtClean="0">
                <a:latin typeface="Arial" pitchFamily="34" charset="0"/>
                <a:cs typeface="Arial" pitchFamily="34" charset="0"/>
              </a:rPr>
              <a:t>Multiple network layer support</a:t>
            </a:r>
            <a:r>
              <a:rPr lang="en-US" sz="1050" dirty="0" smtClean="0">
                <a:latin typeface="Arial" pitchFamily="34" charset="0"/>
                <a:cs typeface="Arial" pitchFamily="34" charset="0"/>
              </a:rPr>
              <a:t>—EIGRP supports IP version 4 (IPv4), IP version 6 (IPv6), AppleTalk, and Novell NetWare Internetwork Packet Exchange (IPX) using protocol-dependent modules that are responsible for protocol requirements specific to the network layer. EIGRP’s rapid convergence and sophisticated metric offer superior performance and stability when implemented in IP, IPv6, IPX, and AppleTalk networks.</a:t>
            </a:r>
          </a:p>
          <a:p>
            <a:pPr>
              <a:defRPr/>
            </a:pPr>
            <a:r>
              <a:rPr lang="en-US" sz="1050" b="1" dirty="0" smtClean="0">
                <a:latin typeface="Arial" pitchFamily="34" charset="0"/>
                <a:cs typeface="Arial" pitchFamily="34" charset="0"/>
              </a:rPr>
              <a:t>Use of multicast and unicast</a:t>
            </a:r>
            <a:r>
              <a:rPr lang="en-US" sz="1050" dirty="0" smtClean="0">
                <a:latin typeface="Arial" pitchFamily="34" charset="0"/>
                <a:cs typeface="Arial" pitchFamily="34" charset="0"/>
              </a:rPr>
              <a:t>—EIGRP uses multicast and unicast for communication between routers, rather than broadcast. As a result, end stations are unaffected by routing updates or queries. The multicast address used for EIGRP is 224.0.0.10.</a:t>
            </a:r>
          </a:p>
          <a:p>
            <a:pPr>
              <a:defRPr/>
            </a:pPr>
            <a:endParaRPr lang="en-US" sz="1050" dirty="0" smtClean="0">
              <a:latin typeface="Arial" pitchFamily="34" charset="0"/>
              <a:cs typeface="Arial" pitchFamily="34" charset="0"/>
            </a:endParaRPr>
          </a:p>
          <a:p>
            <a:pPr>
              <a:defRPr/>
            </a:pPr>
            <a:r>
              <a:rPr lang="en-US" sz="1050" dirty="0" smtClean="0">
                <a:latin typeface="Arial" pitchFamily="34" charset="0"/>
                <a:cs typeface="Arial" pitchFamily="34" charset="0"/>
              </a:rPr>
              <a:t>Other EIGRP features include the following:</a:t>
            </a:r>
          </a:p>
          <a:p>
            <a:pPr lvl="1">
              <a:defRPr/>
            </a:pPr>
            <a:r>
              <a:rPr lang="en-US" sz="1050" b="1" dirty="0" smtClean="0">
                <a:latin typeface="Arial" pitchFamily="34" charset="0"/>
                <a:cs typeface="Arial" pitchFamily="34" charset="0"/>
              </a:rPr>
              <a:t>Variable-length subnet masking (VLSM) support</a:t>
            </a:r>
            <a:r>
              <a:rPr lang="en-US" sz="1050" dirty="0" smtClean="0">
                <a:latin typeface="Arial" pitchFamily="34" charset="0"/>
                <a:cs typeface="Arial" pitchFamily="34" charset="0"/>
              </a:rPr>
              <a:t>—EIGRP is a classless routing protocol, which means that it advertises a subnet mask for each destination network; this enables EIGRP to support discontinuous subnetworks and VLSM. </a:t>
            </a:r>
          </a:p>
          <a:p>
            <a:pPr lvl="1">
              <a:defRPr/>
            </a:pPr>
            <a:r>
              <a:rPr lang="en-US" sz="1050" b="1" dirty="0" smtClean="0">
                <a:latin typeface="Arial" pitchFamily="34" charset="0"/>
                <a:cs typeface="Arial" pitchFamily="34" charset="0"/>
              </a:rPr>
              <a:t>Seamless connectivity across all data link layer protocols and topologies</a:t>
            </a:r>
            <a:r>
              <a:rPr lang="en-US" sz="1050" dirty="0" smtClean="0">
                <a:latin typeface="Arial" pitchFamily="34" charset="0"/>
                <a:cs typeface="Arial" pitchFamily="34" charset="0"/>
              </a:rPr>
              <a:t>—EIGRP does not require special configuration to work across any Layer 2 protocols. Other routing protocols, such as Open Shortest Path First (OSPF), require different configurations for different Layer 2 protocols, such as Ethernet and Frame Relay (as you will see in Chapter 3, “Implementing an OSPF-based Solution”). EIGRP was designed to operate effectively in both local-area network (LAN) and wide-area network (WAN) environments. In multiaccess topologies, such as Ethernet, neighbor relationships (also known as </a:t>
            </a:r>
            <a:r>
              <a:rPr lang="en-US" sz="1050" i="1" dirty="0" smtClean="0">
                <a:latin typeface="Arial" pitchFamily="34" charset="0"/>
                <a:cs typeface="Arial" pitchFamily="34" charset="0"/>
              </a:rPr>
              <a:t>neighborships</a:t>
            </a:r>
            <a:r>
              <a:rPr lang="en-US" sz="1050" dirty="0" smtClean="0">
                <a:latin typeface="Arial" pitchFamily="34" charset="0"/>
                <a:cs typeface="Arial" pitchFamily="34" charset="0"/>
              </a:rPr>
              <a:t>) are formed and maintained using reliable multicasting. EIGRP supports all WAN topologies: dedicated links, point-to-point links, and nonbroadcast multiaccess (NBMA) topologies. EIGRP accommodates differences in media types and speeds when neighbor adjacencies form across WAN links. The amount of bandwidth that EIGRP uses on WAN links can be limited.</a:t>
            </a:r>
          </a:p>
          <a:p>
            <a:pPr lvl="1">
              <a:defRPr/>
            </a:pPr>
            <a:r>
              <a:rPr lang="en-US" sz="1050" b="1" dirty="0" smtClean="0">
                <a:latin typeface="Arial" pitchFamily="34" charset="0"/>
                <a:cs typeface="Arial" pitchFamily="34" charset="0"/>
              </a:rPr>
              <a:t>Sophisticated metric</a:t>
            </a:r>
            <a:r>
              <a:rPr lang="en-US" sz="1050" dirty="0" smtClean="0">
                <a:latin typeface="Arial" pitchFamily="34" charset="0"/>
                <a:cs typeface="Arial" pitchFamily="34" charset="0"/>
              </a:rPr>
              <a:t>—EIGRP uses the same algorithm for metric calculation as IGRP, but represents values in a 32-bit format, rather than IGRP’s 24-bit format, to give additional granularity (thus, the EIGRP metric is the IGRP metric multiplied by 256). A significant advantage of EIGRP (and IGRP) over other protocols is its support for unequal metric load balancing that allows administrators to better distribute traffic flow in their networks.</a:t>
            </a:r>
          </a:p>
          <a:p>
            <a:pPr>
              <a:defRPr/>
            </a:pPr>
            <a:endParaRPr lang="en-US" sz="1050" dirty="0">
              <a:latin typeface="Arial" pitchFamily="34" charset="0"/>
              <a:cs typeface="Arial" pitchFamily="34" charset="0"/>
            </a:endParaRPr>
          </a:p>
        </p:txBody>
      </p:sp>
      <p:sp>
        <p:nvSpPr>
          <p:cNvPr id="50179" name="Slide Number Placeholder 3"/>
          <p:cNvSpPr>
            <a:spLocks noGrp="1"/>
          </p:cNvSpPr>
          <p:nvPr>
            <p:ph type="sldNum" sz="quarter" idx="5"/>
          </p:nvPr>
        </p:nvSpPr>
        <p:spPr>
          <a:noFill/>
        </p:spPr>
        <p:txBody>
          <a:bodyPr/>
          <a:lstStyle/>
          <a:p>
            <a:fld id="{75791B45-677E-4BC7-937A-D5913C0CF038}" type="slidenum">
              <a:rPr lang="en-US" smtClean="0"/>
              <a:pPr/>
              <a:t>4</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11"/>
          <p:cNvSpPr>
            <a:spLocks noGrp="1" noChangeArrowheads="1"/>
          </p:cNvSpPr>
          <p:nvPr>
            <p:ph type="sldNum" sz="quarter" idx="5"/>
          </p:nvPr>
        </p:nvSpPr>
        <p:spPr>
          <a:noFill/>
        </p:spPr>
        <p:txBody>
          <a:bodyPr/>
          <a:lstStyle/>
          <a:p>
            <a:fld id="{6688A6DD-9B48-44C7-B96A-84115FEA6C5E}" type="slidenum">
              <a:rPr lang="en-US" smtClean="0"/>
              <a:pPr/>
              <a:t>69</a:t>
            </a:fld>
            <a:endParaRPr lang="en-US" smtClean="0"/>
          </a:p>
        </p:txBody>
      </p:sp>
      <p:sp>
        <p:nvSpPr>
          <p:cNvPr id="14438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indent="-228600">
              <a:buFontTx/>
              <a:buNone/>
              <a:defRPr/>
            </a:pPr>
            <a:r>
              <a:rPr lang="en-US" b="1" dirty="0" smtClean="0"/>
              <a:t>Step </a:t>
            </a:r>
            <a:r>
              <a:rPr lang="en-US" b="1" dirty="0"/>
              <a:t>2:  </a:t>
            </a:r>
            <a:r>
              <a:rPr lang="en-US" dirty="0"/>
              <a:t>Indicate which networks are part of the EIGRP autonomous system using the </a:t>
            </a:r>
            <a:r>
              <a:rPr lang="en-US" b="1" dirty="0"/>
              <a:t>network</a:t>
            </a:r>
            <a:r>
              <a:rPr lang="en-US" dirty="0"/>
              <a:t> command</a:t>
            </a:r>
            <a:r>
              <a:rPr lang="en-US" b="1" dirty="0"/>
              <a:t>. </a:t>
            </a:r>
            <a:r>
              <a:rPr lang="en-US" dirty="0"/>
              <a:t>This command determines which interfaces of the router are participating in EIGRP and which networks the router advertises. The wildcard mask can be entered as a network mask or as an inverse mask.  It will be displayed as an inverse mask</a:t>
            </a:r>
            <a:r>
              <a:rPr lang="en-US" dirty="0" smtClean="0"/>
              <a:t>. </a:t>
            </a:r>
            <a:r>
              <a:rPr lang="en-US" sz="800" dirty="0" smtClean="0"/>
              <a:t>Network commands should only be configured for interfaces on which the router will send and receive updates. </a:t>
            </a:r>
          </a:p>
          <a:p>
            <a:pPr marL="228600" indent="-228600">
              <a:buFontTx/>
              <a:buNone/>
              <a:defRPr/>
            </a:pPr>
            <a:endParaRPr lang="en-US" sz="800" dirty="0" smtClean="0"/>
          </a:p>
          <a:p>
            <a:pPr>
              <a:defRPr/>
            </a:pPr>
            <a:r>
              <a:rPr lang="en-US" dirty="0" smtClean="0"/>
              <a:t>If you do not use the optional wildcard mask, the EIGRP process assumes that all directly connected networks that are part of the major network will participate in the EIGRP routing process, and EIGRP will attempt to establish EIGRP neighbor relationships from each interface that is part of the overall Class A, B, or C network.</a:t>
            </a:r>
          </a:p>
          <a:p>
            <a:pPr>
              <a:defRPr/>
            </a:pPr>
            <a:r>
              <a:rPr lang="en-US" dirty="0" smtClean="0"/>
              <a:t>Use the optional wildcard mask to identify a specific IP address, subnet, or network. The router interprets the network number using the wildcard mask to determine which connected interfaces will participate in the EIGRP routing process; the router then attempts to establish neighbor relationships on those interfaces. If you want to specify an interface address, use the mask 0.0.0.0 to match all 4 octets of the address. An address and wildcard mask combination of 0.0.0.0 255.255.255.255 matches all interfaces on the router.</a:t>
            </a:r>
          </a:p>
          <a:p>
            <a:pPr>
              <a:defRPr/>
            </a:pPr>
            <a:r>
              <a:rPr lang="en-US" dirty="0" smtClean="0"/>
              <a:t>There is no limit to the number of </a:t>
            </a:r>
            <a:r>
              <a:rPr lang="en-US" b="1" dirty="0" smtClean="0"/>
              <a:t>network</a:t>
            </a:r>
            <a:r>
              <a:rPr lang="en-US" dirty="0" smtClean="0"/>
              <a:t> commands that can be configured on the router. </a:t>
            </a:r>
          </a:p>
          <a:p>
            <a:pPr marL="228600" indent="-228600">
              <a:buFontTx/>
              <a:buNone/>
              <a:defRPr/>
            </a:pP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11"/>
          <p:cNvSpPr>
            <a:spLocks noGrp="1" noChangeArrowheads="1"/>
          </p:cNvSpPr>
          <p:nvPr>
            <p:ph type="sldNum" sz="quarter" idx="5"/>
          </p:nvPr>
        </p:nvSpPr>
        <p:spPr>
          <a:noFill/>
        </p:spPr>
        <p:txBody>
          <a:bodyPr/>
          <a:lstStyle/>
          <a:p>
            <a:fld id="{BF1650B2-CC7C-444D-BF43-EEB5F3E34863}" type="slidenum">
              <a:rPr lang="en-US" smtClean="0"/>
              <a:pPr/>
              <a:t>71</a:t>
            </a:fld>
            <a:endParaRPr lang="en-US" smtClean="0"/>
          </a:p>
        </p:txBody>
      </p:sp>
      <p:sp>
        <p:nvSpPr>
          <p:cNvPr id="147458" name="Rectangle 2"/>
          <p:cNvSpPr>
            <a:spLocks noGrp="1" noRot="1" noChangeAspect="1" noChangeArrowheads="1" noTextEdit="1"/>
          </p:cNvSpPr>
          <p:nvPr>
            <p:ph type="sldImg"/>
          </p:nvPr>
        </p:nvSpPr>
        <p:spPr>
          <a:xfrm>
            <a:off x="1181100" y="698500"/>
            <a:ext cx="4648200" cy="3486150"/>
          </a:xfrm>
          <a:ln/>
        </p:spPr>
      </p:sp>
      <p:sp>
        <p:nvSpPr>
          <p:cNvPr id="147459" name="Rectangle 3"/>
          <p:cNvSpPr>
            <a:spLocks noGrp="1" noChangeArrowheads="1"/>
          </p:cNvSpPr>
          <p:nvPr>
            <p:ph type="body" idx="1"/>
          </p:nvPr>
        </p:nvSpPr>
        <p:spPr>
          <a:xfrm>
            <a:off x="935038" y="4416425"/>
            <a:ext cx="5140325" cy="4181475"/>
          </a:xfrm>
          <a:noFill/>
          <a:ln/>
        </p:spPr>
        <p:txBody>
          <a:bodyPr/>
          <a:lstStyle/>
          <a:p>
            <a:pPr marL="228600" indent="-228600"/>
            <a:r>
              <a:rPr lang="en-US" smtClean="0"/>
              <a:t>For serial links the link’s bandwidth may be specified for the purposes of sending routing update traffic on the link. If you do not define the bandwidth value for these interfaces, EIGRP assumes that the bandwidth on the link is the default, which varies with interface type. Recall that EIGRP uses bandwidth as part of its metric calculation. If the link is actually slower than the default, the router might not be able to converge, or routing updates might become lost.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11"/>
          <p:cNvSpPr>
            <a:spLocks noGrp="1" noChangeArrowheads="1"/>
          </p:cNvSpPr>
          <p:nvPr>
            <p:ph type="sldNum" sz="quarter" idx="5"/>
          </p:nvPr>
        </p:nvSpPr>
        <p:spPr>
          <a:noFill/>
        </p:spPr>
        <p:txBody>
          <a:bodyPr/>
          <a:lstStyle/>
          <a:p>
            <a:fld id="{0087C28C-5E84-4732-B0A6-F26A0F96B995}" type="slidenum">
              <a:rPr lang="en-US" smtClean="0"/>
              <a:pPr/>
              <a:t>72</a:t>
            </a:fld>
            <a:endParaRPr lang="en-US" smtClean="0"/>
          </a:p>
        </p:txBody>
      </p:sp>
      <p:sp>
        <p:nvSpPr>
          <p:cNvPr id="149506" name="Rectangle 2"/>
          <p:cNvSpPr>
            <a:spLocks noGrp="1" noRot="1" noChangeAspect="1" noChangeArrowheads="1" noTextEdit="1"/>
          </p:cNvSpPr>
          <p:nvPr>
            <p:ph type="sldImg"/>
          </p:nvPr>
        </p:nvSpPr>
        <p:spPr>
          <a:xfrm>
            <a:off x="1181100" y="698500"/>
            <a:ext cx="4648200" cy="3486150"/>
          </a:xfrm>
          <a:ln/>
        </p:spPr>
      </p:sp>
      <p:sp>
        <p:nvSpPr>
          <p:cNvPr id="149507" name="Rectangle 3"/>
          <p:cNvSpPr>
            <a:spLocks noGrp="1" noChangeArrowheads="1"/>
          </p:cNvSpPr>
          <p:nvPr>
            <p:ph type="body" idx="1"/>
          </p:nvPr>
        </p:nvSpPr>
        <p:spPr>
          <a:xfrm>
            <a:off x="935038" y="4416425"/>
            <a:ext cx="5140325" cy="4181475"/>
          </a:xfrm>
          <a:noFill/>
          <a:ln/>
        </p:spPr>
        <p:txBody>
          <a:bodyPr/>
          <a:lstStyle/>
          <a:p>
            <a:pPr marL="228600" indent="-228600"/>
            <a:r>
              <a:rPr lang="en-US" smtClean="0"/>
              <a:t>For serial links the link’s bandwidth may be specified for the purposes of sending routing update traffic on the link. If you do not define the bandwidth value for these interfaces, EIGRP assumes that the bandwidth on the link is the default, which varies with interface type. Recall that EIGRP uses bandwidth as part of its metric calculation. If the link is actually slower than the default, the router might not be able to converge, or routing updates might become lost.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Slide Image Placeholder 1"/>
          <p:cNvSpPr>
            <a:spLocks noGrp="1" noRot="1" noChangeAspect="1"/>
          </p:cNvSpPr>
          <p:nvPr>
            <p:ph type="sldImg"/>
          </p:nvPr>
        </p:nvSpPr>
        <p:spPr>
          <a:ln/>
        </p:spPr>
      </p:sp>
      <p:sp>
        <p:nvSpPr>
          <p:cNvPr id="151554" name="Notes Placeholder 2"/>
          <p:cNvSpPr>
            <a:spLocks noGrp="1"/>
          </p:cNvSpPr>
          <p:nvPr>
            <p:ph type="body" idx="1"/>
          </p:nvPr>
        </p:nvSpPr>
        <p:spPr>
          <a:noFill/>
          <a:ln/>
        </p:spPr>
        <p:txBody>
          <a:bodyPr/>
          <a:lstStyle/>
          <a:p>
            <a:r>
              <a:rPr lang="en-US" smtClean="0"/>
              <a:t>Interfaces are configured on routers R1 and R2.</a:t>
            </a:r>
          </a:p>
          <a:p>
            <a:endParaRPr lang="en-US" smtClean="0"/>
          </a:p>
        </p:txBody>
      </p:sp>
      <p:sp>
        <p:nvSpPr>
          <p:cNvPr id="151555" name="Slide Number Placeholder 3"/>
          <p:cNvSpPr>
            <a:spLocks noGrp="1"/>
          </p:cNvSpPr>
          <p:nvPr>
            <p:ph type="sldNum" sz="quarter" idx="5"/>
          </p:nvPr>
        </p:nvSpPr>
        <p:spPr>
          <a:noFill/>
        </p:spPr>
        <p:txBody>
          <a:bodyPr/>
          <a:lstStyle/>
          <a:p>
            <a:fld id="{4E670832-C523-455F-8D95-FF9BDDF3BAD1}" type="slidenum">
              <a:rPr lang="en-US" smtClean="0"/>
              <a:pPr/>
              <a:t>73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Slide Image Placeholder 1"/>
          <p:cNvSpPr>
            <a:spLocks noGrp="1" noRot="1" noChangeAspect="1"/>
          </p:cNvSpPr>
          <p:nvPr>
            <p:ph type="sldImg"/>
          </p:nvPr>
        </p:nvSpPr>
        <p:spPr>
          <a:ln/>
        </p:spPr>
      </p:sp>
      <p:sp>
        <p:nvSpPr>
          <p:cNvPr id="153602" name="Notes Placeholder 2"/>
          <p:cNvSpPr>
            <a:spLocks noGrp="1"/>
          </p:cNvSpPr>
          <p:nvPr>
            <p:ph type="body" idx="1"/>
          </p:nvPr>
        </p:nvSpPr>
        <p:spPr>
          <a:noFill/>
          <a:ln/>
        </p:spPr>
        <p:txBody>
          <a:bodyPr/>
          <a:lstStyle/>
          <a:p>
            <a:r>
              <a:rPr lang="en-US" smtClean="0"/>
              <a:t>Specific network subnets are identified (without a wildcard mask) on R1 and R2. </a:t>
            </a:r>
          </a:p>
          <a:p>
            <a:r>
              <a:rPr lang="en-US" smtClean="0"/>
              <a:t>The EIGRP adjacency automatically establishes once the R2 S0/0/0 network is configured.</a:t>
            </a:r>
          </a:p>
        </p:txBody>
      </p:sp>
      <p:sp>
        <p:nvSpPr>
          <p:cNvPr id="153603" name="Slide Number Placeholder 3"/>
          <p:cNvSpPr>
            <a:spLocks noGrp="1"/>
          </p:cNvSpPr>
          <p:nvPr>
            <p:ph type="sldNum" sz="quarter" idx="5"/>
          </p:nvPr>
        </p:nvSpPr>
        <p:spPr>
          <a:noFill/>
        </p:spPr>
        <p:txBody>
          <a:bodyPr/>
          <a:lstStyle/>
          <a:p>
            <a:fld id="{EC4B68D8-3216-4D97-B00B-3588F2769F09}" type="slidenum">
              <a:rPr lang="en-US" smtClean="0"/>
              <a:pPr/>
              <a:t>74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Slide Image Placeholder 1"/>
          <p:cNvSpPr>
            <a:spLocks noGrp="1" noRot="1" noChangeAspect="1"/>
          </p:cNvSpPr>
          <p:nvPr>
            <p:ph type="sldImg"/>
          </p:nvPr>
        </p:nvSpPr>
        <p:spPr>
          <a:ln/>
        </p:spPr>
      </p:sp>
      <p:sp>
        <p:nvSpPr>
          <p:cNvPr id="155650" name="Notes Placeholder 2"/>
          <p:cNvSpPr>
            <a:spLocks noGrp="1"/>
          </p:cNvSpPr>
          <p:nvPr>
            <p:ph type="body" idx="1"/>
          </p:nvPr>
        </p:nvSpPr>
        <p:spPr>
          <a:noFill/>
          <a:ln/>
        </p:spPr>
        <p:txBody>
          <a:bodyPr/>
          <a:lstStyle/>
          <a:p>
            <a:r>
              <a:rPr lang="en-US" smtClean="0"/>
              <a:t>Notice that the R1 running configuration did not recognize the specific configured subnets but instead configured the classful networks.</a:t>
            </a:r>
          </a:p>
          <a:p>
            <a:r>
              <a:rPr lang="en-US" smtClean="0"/>
              <a:t>As well, the R1 routing table only included the classful 172.17.0.0/16 network and not the more specific 172.17.2.0/24.</a:t>
            </a:r>
          </a:p>
          <a:p>
            <a:endParaRPr lang="en-US" smtClean="0"/>
          </a:p>
        </p:txBody>
      </p:sp>
      <p:sp>
        <p:nvSpPr>
          <p:cNvPr id="155651" name="Slide Number Placeholder 3"/>
          <p:cNvSpPr>
            <a:spLocks noGrp="1"/>
          </p:cNvSpPr>
          <p:nvPr>
            <p:ph type="sldNum" sz="quarter" idx="5"/>
          </p:nvPr>
        </p:nvSpPr>
        <p:spPr>
          <a:noFill/>
        </p:spPr>
        <p:txBody>
          <a:bodyPr/>
          <a:lstStyle/>
          <a:p>
            <a:fld id="{F3A36994-1FF3-41EC-885D-01BB99CCAF79}" type="slidenum">
              <a:rPr lang="en-US" smtClean="0"/>
              <a:pPr/>
              <a:t>75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Slide Image Placeholder 1"/>
          <p:cNvSpPr>
            <a:spLocks noGrp="1" noRot="1" noChangeAspect="1"/>
          </p:cNvSpPr>
          <p:nvPr>
            <p:ph type="sldImg"/>
          </p:nvPr>
        </p:nvSpPr>
        <p:spPr>
          <a:ln/>
        </p:spPr>
      </p:sp>
      <p:sp>
        <p:nvSpPr>
          <p:cNvPr id="157698" name="Notes Placeholder 2"/>
          <p:cNvSpPr>
            <a:spLocks noGrp="1"/>
          </p:cNvSpPr>
          <p:nvPr>
            <p:ph type="body" idx="1"/>
          </p:nvPr>
        </p:nvSpPr>
        <p:spPr>
          <a:noFill/>
          <a:ln/>
        </p:spPr>
        <p:txBody>
          <a:bodyPr/>
          <a:lstStyle/>
          <a:p>
            <a:r>
              <a:rPr lang="en-US" smtClean="0"/>
              <a:t>Notice that the R2 running configuration did not recognize the specific configured subnets but instead configured the classful networks.</a:t>
            </a:r>
          </a:p>
          <a:p>
            <a:r>
              <a:rPr lang="en-US" smtClean="0"/>
              <a:t>As well, the R2 routing table only included the classful 172.16.0.0/16 network and not the more specific 172.16.1.0/24.</a:t>
            </a:r>
          </a:p>
          <a:p>
            <a:r>
              <a:rPr lang="en-US" smtClean="0"/>
              <a:t>However, pings to the R1 LAN would still be successful.</a:t>
            </a:r>
          </a:p>
        </p:txBody>
      </p:sp>
      <p:sp>
        <p:nvSpPr>
          <p:cNvPr id="157699" name="Slide Number Placeholder 3"/>
          <p:cNvSpPr>
            <a:spLocks noGrp="1"/>
          </p:cNvSpPr>
          <p:nvPr>
            <p:ph type="sldNum" sz="quarter" idx="5"/>
          </p:nvPr>
        </p:nvSpPr>
        <p:spPr>
          <a:noFill/>
        </p:spPr>
        <p:txBody>
          <a:bodyPr/>
          <a:lstStyle/>
          <a:p>
            <a:fld id="{ED176B2F-DB9E-4A16-8718-955188121AE8}" type="slidenum">
              <a:rPr lang="en-US" smtClean="0"/>
              <a:pPr/>
              <a:t>76</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Slide Image Placeholder 1"/>
          <p:cNvSpPr>
            <a:spLocks noGrp="1" noRot="1" noChangeAspect="1"/>
          </p:cNvSpPr>
          <p:nvPr>
            <p:ph type="sldImg"/>
          </p:nvPr>
        </p:nvSpPr>
        <p:spPr>
          <a:ln/>
        </p:spPr>
      </p:sp>
      <p:sp>
        <p:nvSpPr>
          <p:cNvPr id="159746" name="Notes Placeholder 2"/>
          <p:cNvSpPr>
            <a:spLocks noGrp="1"/>
          </p:cNvSpPr>
          <p:nvPr>
            <p:ph type="body" idx="1"/>
          </p:nvPr>
        </p:nvSpPr>
        <p:spPr>
          <a:noFill/>
          <a:ln/>
        </p:spPr>
        <p:txBody>
          <a:bodyPr/>
          <a:lstStyle/>
          <a:p>
            <a:r>
              <a:rPr lang="en-US" smtClean="0"/>
              <a:t>One problem that arises from this automatic summarization configuration is that R2 not also advertises EIGRP messages out of its S0/0/0 interface, it also advertises out of its S0/0/1 interface to the non-EIGRP neighbor.</a:t>
            </a:r>
          </a:p>
          <a:p>
            <a:r>
              <a:rPr lang="en-US" smtClean="0"/>
              <a:t>This is because R2 recognized the classful 192.168.1.0/24  and interface S0/0/1 is also on this classful network.</a:t>
            </a:r>
          </a:p>
          <a:p>
            <a:r>
              <a:rPr lang="en-US" smtClean="0"/>
              <a:t>To rectify this situation, the networks should be configured to include the wildcard mask.</a:t>
            </a:r>
          </a:p>
          <a:p>
            <a:r>
              <a:rPr lang="en-US" smtClean="0"/>
              <a:t>Without the wildcard mask, R2 would still send EIGRP packets to the external network out of interface S0/0/1, which would waste bandwidth and CPU cycles and would provide unnecessary information to the external network. </a:t>
            </a:r>
          </a:p>
          <a:p>
            <a:endParaRPr lang="en-US" smtClean="0"/>
          </a:p>
        </p:txBody>
      </p:sp>
      <p:sp>
        <p:nvSpPr>
          <p:cNvPr id="159747" name="Slide Number Placeholder 3"/>
          <p:cNvSpPr>
            <a:spLocks noGrp="1"/>
          </p:cNvSpPr>
          <p:nvPr>
            <p:ph type="sldNum" sz="quarter" idx="5"/>
          </p:nvPr>
        </p:nvSpPr>
        <p:spPr>
          <a:noFill/>
        </p:spPr>
        <p:txBody>
          <a:bodyPr/>
          <a:lstStyle/>
          <a:p>
            <a:fld id="{6024F6EF-C165-49A3-BB52-2DCC2FEDE46E}" type="slidenum">
              <a:rPr lang="en-US" smtClean="0"/>
              <a:pPr/>
              <a:t>77</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Slide Image Placeholder 1"/>
          <p:cNvSpPr>
            <a:spLocks noGrp="1" noRot="1" noChangeAspect="1"/>
          </p:cNvSpPr>
          <p:nvPr>
            <p:ph type="sldImg"/>
          </p:nvPr>
        </p:nvSpPr>
        <p:spPr>
          <a:ln/>
        </p:spPr>
      </p:sp>
      <p:sp>
        <p:nvSpPr>
          <p:cNvPr id="161794" name="Notes Placeholder 2"/>
          <p:cNvSpPr>
            <a:spLocks noGrp="1"/>
          </p:cNvSpPr>
          <p:nvPr>
            <p:ph type="body" idx="1"/>
          </p:nvPr>
        </p:nvSpPr>
        <p:spPr>
          <a:noFill/>
          <a:ln/>
        </p:spPr>
        <p:txBody>
          <a:bodyPr/>
          <a:lstStyle/>
          <a:p>
            <a:r>
              <a:rPr lang="en-US" smtClean="0"/>
              <a:t>In this case, the router can be configured with a wildcard mask so the router does not try to form an adjacency with the router in the other AS.  </a:t>
            </a:r>
          </a:p>
          <a:p>
            <a:r>
              <a:rPr lang="en-US" smtClean="0"/>
              <a:t>For example, on R2 the EIGRP 100 configuration is first erased and then reentered but now includes the wildcard mask.</a:t>
            </a:r>
          </a:p>
        </p:txBody>
      </p:sp>
      <p:sp>
        <p:nvSpPr>
          <p:cNvPr id="161795" name="Slide Number Placeholder 3"/>
          <p:cNvSpPr>
            <a:spLocks noGrp="1"/>
          </p:cNvSpPr>
          <p:nvPr>
            <p:ph type="sldNum" sz="quarter" idx="5"/>
          </p:nvPr>
        </p:nvSpPr>
        <p:spPr>
          <a:noFill/>
        </p:spPr>
        <p:txBody>
          <a:bodyPr/>
          <a:lstStyle/>
          <a:p>
            <a:fld id="{F14EAFEF-9CFE-415F-A117-710E46BD836C}" type="slidenum">
              <a:rPr lang="en-US" smtClean="0"/>
              <a:pPr/>
              <a:t>78</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Slide Image Placeholder 1"/>
          <p:cNvSpPr>
            <a:spLocks noGrp="1" noRot="1" noChangeAspect="1"/>
          </p:cNvSpPr>
          <p:nvPr>
            <p:ph type="sldImg"/>
          </p:nvPr>
        </p:nvSpPr>
        <p:spPr>
          <a:ln/>
        </p:spPr>
      </p:sp>
      <p:sp>
        <p:nvSpPr>
          <p:cNvPr id="163842" name="Notes Placeholder 2"/>
          <p:cNvSpPr>
            <a:spLocks noGrp="1"/>
          </p:cNvSpPr>
          <p:nvPr>
            <p:ph type="body" idx="1"/>
          </p:nvPr>
        </p:nvSpPr>
        <p:spPr>
          <a:noFill/>
          <a:ln/>
        </p:spPr>
        <p:txBody>
          <a:bodyPr/>
          <a:lstStyle/>
          <a:p>
            <a:r>
              <a:rPr lang="en-US" smtClean="0"/>
              <a:t>This makes EIGRP send messages out of interfaces Fa0/0 and S0/0/1 only.</a:t>
            </a:r>
          </a:p>
          <a:p>
            <a:r>
              <a:rPr lang="en-US" smtClean="0"/>
              <a:t>Also notice that the mask is now included in the Routing for Networks section.</a:t>
            </a:r>
          </a:p>
        </p:txBody>
      </p:sp>
      <p:sp>
        <p:nvSpPr>
          <p:cNvPr id="163843" name="Slide Number Placeholder 3"/>
          <p:cNvSpPr>
            <a:spLocks noGrp="1"/>
          </p:cNvSpPr>
          <p:nvPr>
            <p:ph type="sldNum" sz="quarter" idx="5"/>
          </p:nvPr>
        </p:nvSpPr>
        <p:spPr>
          <a:noFill/>
        </p:spPr>
        <p:txBody>
          <a:bodyPr/>
          <a:lstStyle/>
          <a:p>
            <a:fld id="{2E4B431C-C643-406C-B10F-4A35085217DF}" type="slidenum">
              <a:rPr lang="en-US" smtClean="0"/>
              <a:pPr/>
              <a:t>79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a:defRPr/>
            </a:pPr>
            <a:endParaRPr lang="en-US" dirty="0"/>
          </a:p>
        </p:txBody>
      </p:sp>
      <p:sp>
        <p:nvSpPr>
          <p:cNvPr id="52227" name="Slide Number Placeholder 3"/>
          <p:cNvSpPr>
            <a:spLocks noGrp="1"/>
          </p:cNvSpPr>
          <p:nvPr>
            <p:ph type="sldNum" sz="quarter" idx="5"/>
          </p:nvPr>
        </p:nvSpPr>
        <p:spPr>
          <a:noFill/>
        </p:spPr>
        <p:txBody>
          <a:bodyPr/>
          <a:lstStyle/>
          <a:p>
            <a:fld id="{5C73DE49-AEEE-4A49-9308-830F4AD4EB21}" type="slidenum">
              <a:rPr lang="en-US" smtClean="0"/>
              <a:pPr/>
              <a:t>5</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11"/>
          <p:cNvSpPr>
            <a:spLocks noGrp="1" noChangeArrowheads="1"/>
          </p:cNvSpPr>
          <p:nvPr>
            <p:ph type="sldNum" sz="quarter" idx="5"/>
          </p:nvPr>
        </p:nvSpPr>
        <p:spPr>
          <a:noFill/>
        </p:spPr>
        <p:txBody>
          <a:bodyPr/>
          <a:lstStyle/>
          <a:p>
            <a:fld id="{E659F7C8-900C-41DB-8743-8542A35C8BE2}" type="slidenum">
              <a:rPr lang="en-US" smtClean="0"/>
              <a:pPr/>
              <a:t>80</a:t>
            </a:fld>
            <a:endParaRPr lang="en-US" smtClean="0"/>
          </a:p>
        </p:txBody>
      </p:sp>
      <p:sp>
        <p:nvSpPr>
          <p:cNvPr id="165890" name="Rectangle 2"/>
          <p:cNvSpPr>
            <a:spLocks noGrp="1" noRot="1" noChangeAspect="1" noChangeArrowheads="1" noTextEdit="1"/>
          </p:cNvSpPr>
          <p:nvPr>
            <p:ph type="sldImg"/>
          </p:nvPr>
        </p:nvSpPr>
        <p:spPr>
          <a:xfrm>
            <a:off x="1181100" y="698500"/>
            <a:ext cx="4648200" cy="3486150"/>
          </a:xfrm>
          <a:ln/>
        </p:spPr>
      </p:sp>
      <p:sp>
        <p:nvSpPr>
          <p:cNvPr id="165891" name="Rectangle 3"/>
          <p:cNvSpPr>
            <a:spLocks noGrp="1" noChangeArrowheads="1"/>
          </p:cNvSpPr>
          <p:nvPr>
            <p:ph type="body" idx="1"/>
          </p:nvPr>
        </p:nvSpPr>
        <p:spPr>
          <a:xfrm>
            <a:off x="935038" y="4416425"/>
            <a:ext cx="5140325" cy="4181475"/>
          </a:xfrm>
          <a:noFill/>
          <a:ln/>
        </p:spPr>
        <p:txBody>
          <a:bodyPr/>
          <a:lstStyle/>
          <a:p>
            <a:r>
              <a:rPr lang="en-US" smtClean="0"/>
              <a:t>The </a:t>
            </a:r>
            <a:r>
              <a:rPr lang="en-US" b="1" smtClean="0"/>
              <a:t>show ip protocols </a:t>
            </a:r>
            <a:r>
              <a:rPr lang="en-US" smtClean="0"/>
              <a:t>command gives information about any and all dynamic routing protocols running on the router.</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11"/>
          <p:cNvSpPr>
            <a:spLocks noGrp="1" noChangeArrowheads="1"/>
          </p:cNvSpPr>
          <p:nvPr>
            <p:ph type="sldNum" sz="quarter" idx="5"/>
          </p:nvPr>
        </p:nvSpPr>
        <p:spPr>
          <a:noFill/>
        </p:spPr>
        <p:txBody>
          <a:bodyPr/>
          <a:lstStyle/>
          <a:p>
            <a:fld id="{0AE236D3-3F07-4174-9A8F-2C89188E70A2}" type="slidenum">
              <a:rPr lang="en-US" smtClean="0"/>
              <a:pPr/>
              <a:t>81</a:t>
            </a:fld>
            <a:endParaRPr lang="en-US" smtClean="0"/>
          </a:p>
        </p:txBody>
      </p:sp>
      <p:sp>
        <p:nvSpPr>
          <p:cNvPr id="167938"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0" indent="0">
              <a:buFontTx/>
              <a:buNone/>
              <a:defRPr/>
            </a:pPr>
            <a:r>
              <a:rPr lang="en-US" dirty="0" smtClean="0"/>
              <a:t>The EIGRP IP neighbor table can be displayed with the show ip eigrp neighbors command, as shown in the figure. This output table includes the following key </a:t>
            </a:r>
            <a:r>
              <a:rPr lang="en-US" smtClean="0"/>
              <a:t>elements:</a:t>
            </a:r>
          </a:p>
          <a:p>
            <a:pPr>
              <a:buFontTx/>
              <a:buNone/>
              <a:defRPr/>
            </a:pPr>
            <a:endParaRPr lang="en-US" dirty="0" smtClean="0"/>
          </a:p>
          <a:p>
            <a:pPr>
              <a:defRPr/>
            </a:pPr>
            <a:r>
              <a:rPr lang="en-US" b="1" dirty="0" smtClean="0"/>
              <a:t>H (handle):</a:t>
            </a:r>
            <a:r>
              <a:rPr lang="en-US" dirty="0" smtClean="0"/>
              <a:t> A number used internally by the Cisco IOS software to track a neighbor.</a:t>
            </a:r>
            <a:endParaRPr lang="en-US" b="1" dirty="0" smtClean="0"/>
          </a:p>
          <a:p>
            <a:pPr>
              <a:defRPr/>
            </a:pPr>
            <a:r>
              <a:rPr lang="en-US" b="1" dirty="0" smtClean="0"/>
              <a:t>Address:</a:t>
            </a:r>
            <a:r>
              <a:rPr lang="en-US" dirty="0" smtClean="0"/>
              <a:t> The neighbor’s network-layer address.</a:t>
            </a:r>
            <a:endParaRPr lang="en-US" b="1" dirty="0" smtClean="0"/>
          </a:p>
          <a:p>
            <a:pPr>
              <a:defRPr/>
            </a:pPr>
            <a:r>
              <a:rPr lang="en-US" b="1" dirty="0" smtClean="0"/>
              <a:t>Interface: </a:t>
            </a:r>
            <a:r>
              <a:rPr lang="en-US" dirty="0" smtClean="0"/>
              <a:t>The interface on this router through which the neighbor can be reached.</a:t>
            </a:r>
            <a:endParaRPr lang="en-US" b="1" dirty="0" smtClean="0"/>
          </a:p>
          <a:p>
            <a:pPr>
              <a:defRPr/>
            </a:pPr>
            <a:r>
              <a:rPr lang="en-US" b="1" dirty="0" smtClean="0"/>
              <a:t>Hold Time: </a:t>
            </a:r>
            <a:r>
              <a:rPr lang="en-US" dirty="0" smtClean="0"/>
              <a:t>The maximum time, in seconds, that the router waits to hear from the neighbor without receiving anything from a neighbor before considering the link unavailable. Originally, the expected packet was a hello packet, but in current Cisco IOS software releases, any EIGRP packets received after the first hello from that neighbor resets the timer.</a:t>
            </a:r>
            <a:endParaRPr lang="en-US" b="1" dirty="0" smtClean="0"/>
          </a:p>
          <a:p>
            <a:pPr>
              <a:defRPr/>
            </a:pPr>
            <a:r>
              <a:rPr lang="en-US" b="1" dirty="0" smtClean="0"/>
              <a:t>Uptime:</a:t>
            </a:r>
            <a:r>
              <a:rPr lang="en-US" dirty="0" smtClean="0"/>
              <a:t> The elapsed time, in hours, minutes, and seconds since the local router first heard from this neighbor.</a:t>
            </a:r>
            <a:endParaRPr lang="en-US" b="1" dirty="0" smtClean="0"/>
          </a:p>
          <a:p>
            <a:pPr>
              <a:defRPr/>
            </a:pPr>
            <a:r>
              <a:rPr lang="en-US" b="1" dirty="0" smtClean="0"/>
              <a:t>Smooth Round Trip Timer (SRTT):</a:t>
            </a:r>
            <a:r>
              <a:rPr lang="en-US" dirty="0" smtClean="0"/>
              <a:t> The average number of milliseconds it takes for an EIGRP packet to be sent to this neighbor and for the local router to receive an acknowledgment of that packet. This timer is used to determine the retransmit interval, also known as the retransmit timeout (RTO).</a:t>
            </a:r>
            <a:endParaRPr lang="en-US" b="1" dirty="0" smtClean="0"/>
          </a:p>
          <a:p>
            <a:pPr>
              <a:defRPr/>
            </a:pPr>
            <a:r>
              <a:rPr lang="en-US" b="1" dirty="0" smtClean="0"/>
              <a:t>RTO: </a:t>
            </a:r>
            <a:r>
              <a:rPr lang="en-US" dirty="0" smtClean="0"/>
              <a:t>The amount of time, in milliseconds, that the router waits for an acknowledgment before retransmitting a reliable packet from the retransmission queue to a neighbor. </a:t>
            </a:r>
            <a:endParaRPr lang="en-US" b="1" dirty="0" smtClean="0"/>
          </a:p>
          <a:p>
            <a:pPr>
              <a:defRPr/>
            </a:pPr>
            <a:r>
              <a:rPr lang="en-US" b="1" dirty="0" smtClean="0"/>
              <a:t>Queue count:</a:t>
            </a:r>
            <a:r>
              <a:rPr lang="en-US" dirty="0" smtClean="0"/>
              <a:t> The number of packets waiting in the queue to be sent out. If this value is constantly higher than 0, a congestion problem might exist. A 0 indicates that no EIGRP packets are in the queue.</a:t>
            </a:r>
            <a:endParaRPr lang="en-US" b="1" dirty="0" smtClean="0"/>
          </a:p>
          <a:p>
            <a:pPr>
              <a:defRPr/>
            </a:pPr>
            <a:r>
              <a:rPr lang="en-US" b="1" dirty="0" smtClean="0"/>
              <a:t>Seq Num:</a:t>
            </a:r>
            <a:r>
              <a:rPr lang="en-US" dirty="0" smtClean="0"/>
              <a:t> The sequence number of the last update, query, or reply packet that was received from this neighbor.</a:t>
            </a:r>
          </a:p>
          <a:p>
            <a:pPr marL="228600" indent="-228600">
              <a:defRPr/>
            </a:pPr>
            <a:endParaRPr lang="en-US" dirty="0" smtClean="0"/>
          </a:p>
          <a:p>
            <a:pPr marL="0" indent="0">
              <a:buFontTx/>
              <a:buNone/>
              <a:defRPr/>
            </a:pPr>
            <a:r>
              <a:rPr lang="en-US" dirty="0" smtClean="0"/>
              <a:t>The additional information provided in this command includes the number of items a packet has been retransmitted (2 in this example), the number of times an attempt was made to retransmit a packet (2 in this example), the packets that are currently waiting to be sent (R1 has 3 updates waiting to be sent in this example), and the neighboring router IOS version (12.4 in this example).</a:t>
            </a:r>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Rectangle 11"/>
          <p:cNvSpPr>
            <a:spLocks noGrp="1" noChangeArrowheads="1"/>
          </p:cNvSpPr>
          <p:nvPr>
            <p:ph type="sldNum" sz="quarter" idx="5"/>
          </p:nvPr>
        </p:nvSpPr>
        <p:spPr>
          <a:noFill/>
        </p:spPr>
        <p:txBody>
          <a:bodyPr/>
          <a:lstStyle/>
          <a:p>
            <a:fld id="{F76CB425-5ED8-4417-9F54-DB9EACC3D9BF}" type="slidenum">
              <a:rPr lang="en-US" smtClean="0"/>
              <a:pPr/>
              <a:t>82</a:t>
            </a:fld>
            <a:endParaRPr lang="en-US" smtClean="0"/>
          </a:p>
        </p:txBody>
      </p:sp>
      <p:sp>
        <p:nvSpPr>
          <p:cNvPr id="16998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0" indent="0">
              <a:buFontTx/>
              <a:buNone/>
              <a:defRPr/>
            </a:pPr>
            <a:r>
              <a:rPr lang="en-US" dirty="0" smtClean="0"/>
              <a:t>As shown in the figure, this command output lists the networks known by this router through the EIGRP routing process. The codes in the command output are as </a:t>
            </a:r>
            <a:r>
              <a:rPr lang="en-US" smtClean="0"/>
              <a:t>follows:</a:t>
            </a:r>
          </a:p>
          <a:p>
            <a:pPr>
              <a:buFontTx/>
              <a:buNone/>
              <a:defRPr/>
            </a:pPr>
            <a:endParaRPr lang="en-US" b="1" dirty="0" smtClean="0"/>
          </a:p>
          <a:p>
            <a:pPr>
              <a:defRPr/>
            </a:pPr>
            <a:r>
              <a:rPr lang="en-US" b="1" dirty="0" smtClean="0"/>
              <a:t>Passive (P):</a:t>
            </a:r>
            <a:r>
              <a:rPr lang="en-US" dirty="0" smtClean="0"/>
              <a:t> This network is available, and installation can occur in the routing table. Passive is the correct state for a stable network.</a:t>
            </a:r>
            <a:endParaRPr lang="en-US" b="1" dirty="0" smtClean="0"/>
          </a:p>
          <a:p>
            <a:pPr>
              <a:defRPr/>
            </a:pPr>
            <a:r>
              <a:rPr lang="en-US" b="1" dirty="0" smtClean="0"/>
              <a:t>Active (A):</a:t>
            </a:r>
            <a:r>
              <a:rPr lang="en-US" dirty="0" smtClean="0"/>
              <a:t> This network is currently unavailable, and installation cannot occur in the routing table. Being active means that there are outstanding queries for this network.</a:t>
            </a:r>
            <a:endParaRPr lang="en-US" b="1" dirty="0" smtClean="0"/>
          </a:p>
          <a:p>
            <a:pPr>
              <a:defRPr/>
            </a:pPr>
            <a:r>
              <a:rPr lang="en-US" b="1" dirty="0" smtClean="0"/>
              <a:t>Update (U):</a:t>
            </a:r>
            <a:r>
              <a:rPr lang="en-US" dirty="0" smtClean="0"/>
              <a:t> This code applies if a network is being updated (placed in an update packet). This code also applies if the router is waiting for an acknowledgment for this update packet.</a:t>
            </a:r>
            <a:endParaRPr lang="en-US" b="1" dirty="0" smtClean="0"/>
          </a:p>
          <a:p>
            <a:pPr>
              <a:defRPr/>
            </a:pPr>
            <a:r>
              <a:rPr lang="en-US" b="1" dirty="0" smtClean="0"/>
              <a:t>Query (Q):</a:t>
            </a:r>
            <a:r>
              <a:rPr lang="en-US" dirty="0" smtClean="0"/>
              <a:t> This code applies if there is an outstanding query packet for this network other than being in the active state. This code also applies if the router is waiting for an acknowledgment for a query packet.</a:t>
            </a:r>
            <a:endParaRPr lang="en-US" b="1" dirty="0" smtClean="0"/>
          </a:p>
          <a:p>
            <a:pPr>
              <a:defRPr/>
            </a:pPr>
            <a:r>
              <a:rPr lang="en-US" b="1" dirty="0" smtClean="0"/>
              <a:t>Reply (R):</a:t>
            </a:r>
            <a:r>
              <a:rPr lang="en-US" dirty="0" smtClean="0"/>
              <a:t> This code applies if the router is generating a reply for this network or is waiting for an acknowledgment for the reply packet.</a:t>
            </a:r>
            <a:endParaRPr lang="en-US" b="1" dirty="0" smtClean="0"/>
          </a:p>
          <a:p>
            <a:pPr>
              <a:defRPr/>
            </a:pPr>
            <a:r>
              <a:rPr lang="en-US" b="1" dirty="0" smtClean="0"/>
              <a:t>Stuck-in-active (SIA) status:</a:t>
            </a:r>
            <a:r>
              <a:rPr lang="en-US" dirty="0" smtClean="0"/>
              <a:t> This code signifies an EIGRP convergence problem for the network with which it is associated.</a:t>
            </a:r>
          </a:p>
          <a:p>
            <a:pPr>
              <a:defRPr/>
            </a:pPr>
            <a:r>
              <a:rPr lang="en-US" dirty="0" smtClean="0"/>
              <a:t>The number of successors available for a route is indicated in the command output. In this example, all networks have one successor. If there were equal-cost paths to the same network, a maximum of six paths would be shown. The number of successors corresponds to the number of best routes with equal cost. </a:t>
            </a:r>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Rectangle 11"/>
          <p:cNvSpPr>
            <a:spLocks noGrp="1" noChangeArrowheads="1"/>
          </p:cNvSpPr>
          <p:nvPr>
            <p:ph type="sldNum" sz="quarter" idx="5"/>
          </p:nvPr>
        </p:nvSpPr>
        <p:spPr>
          <a:noFill/>
        </p:spPr>
        <p:txBody>
          <a:bodyPr/>
          <a:lstStyle/>
          <a:p>
            <a:fld id="{5042C6F3-A4F4-4A3B-9A6D-4C3460506E5F}" type="slidenum">
              <a:rPr lang="en-US" smtClean="0"/>
              <a:pPr/>
              <a:t>83</a:t>
            </a:fld>
            <a:endParaRPr lang="en-US" smtClean="0"/>
          </a:p>
        </p:txBody>
      </p:sp>
      <p:sp>
        <p:nvSpPr>
          <p:cNvPr id="172034" name="Rectangle 2"/>
          <p:cNvSpPr>
            <a:spLocks noGrp="1" noRot="1" noChangeAspect="1" noChangeArrowheads="1" noTextEdit="1"/>
          </p:cNvSpPr>
          <p:nvPr>
            <p:ph type="sldImg"/>
          </p:nvPr>
        </p:nvSpPr>
        <p:spPr>
          <a:xfrm>
            <a:off x="1181100" y="698500"/>
            <a:ext cx="4648200" cy="3486150"/>
          </a:xfrm>
          <a:ln/>
        </p:spPr>
      </p:sp>
      <p:sp>
        <p:nvSpPr>
          <p:cNvPr id="172035" name="Rectangle 3"/>
          <p:cNvSpPr>
            <a:spLocks noGrp="1" noChangeArrowheads="1"/>
          </p:cNvSpPr>
          <p:nvPr>
            <p:ph type="body" idx="1"/>
          </p:nvPr>
        </p:nvSpPr>
        <p:spPr>
          <a:xfrm>
            <a:off x="935038" y="4416425"/>
            <a:ext cx="5140325" cy="4181475"/>
          </a:xfrm>
          <a:noFill/>
          <a:ln/>
        </p:spPr>
        <p:txBody>
          <a:bodyPr/>
          <a:lstStyle/>
          <a:p>
            <a:r>
              <a:rPr lang="en-US" smtClean="0"/>
              <a:t>To verify that the router recognizes EIGRP routes for any neighbors, use the </a:t>
            </a:r>
            <a:r>
              <a:rPr lang="en-US" b="1" smtClean="0"/>
              <a:t>show ip route</a:t>
            </a:r>
            <a:r>
              <a:rPr lang="en-US" smtClean="0"/>
              <a:t> </a:t>
            </a:r>
            <a:r>
              <a:rPr lang="en-US" b="1" smtClean="0"/>
              <a:t>eigrp</a:t>
            </a:r>
            <a:r>
              <a:rPr lang="en-US" smtClean="0"/>
              <a:t> command, as shown in the figure. The figure also exhibits the </a:t>
            </a:r>
            <a:r>
              <a:rPr lang="en-US" b="1" smtClean="0"/>
              <a:t>show ip route</a:t>
            </a:r>
            <a:r>
              <a:rPr lang="en-US" smtClean="0"/>
              <a:t> command, which displays the full IP routing table, including the EIGRP routes.</a:t>
            </a:r>
          </a:p>
          <a:p>
            <a:r>
              <a:rPr lang="en-US" smtClean="0"/>
              <a:t>EIGRP supports several route types: internal, external, and summary. EIGRP routes are identified with a D in the left column; any external EIGRP routes (from outside of this autonomous system) would be identified with a D EX. </a:t>
            </a:r>
          </a:p>
          <a:p>
            <a:r>
              <a:rPr lang="en-US" smtClean="0"/>
              <a:t>After the network number, there is a field that looks similar to [90/40514560]. (The numbers may be different from the one in the example.) The second number in the brackets is the EIGRP metric; recall that the default EIGRP metric is the least-cost bandwidth plus the accumulated delays. </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11"/>
          <p:cNvSpPr>
            <a:spLocks noGrp="1" noChangeArrowheads="1"/>
          </p:cNvSpPr>
          <p:nvPr>
            <p:ph type="sldNum" sz="quarter" idx="5"/>
          </p:nvPr>
        </p:nvSpPr>
        <p:spPr>
          <a:noFill/>
        </p:spPr>
        <p:txBody>
          <a:bodyPr/>
          <a:lstStyle/>
          <a:p>
            <a:fld id="{711C0FCC-F03F-4340-A138-C25C83E88557}" type="slidenum">
              <a:rPr lang="en-US" smtClean="0"/>
              <a:pPr/>
              <a:t>84</a:t>
            </a:fld>
            <a:endParaRPr lang="en-US" smtClean="0"/>
          </a:p>
        </p:txBody>
      </p:sp>
      <p:sp>
        <p:nvSpPr>
          <p:cNvPr id="174082" name="Rectangle 2"/>
          <p:cNvSpPr>
            <a:spLocks noGrp="1" noRot="1" noChangeAspect="1" noChangeArrowheads="1" noTextEdit="1"/>
          </p:cNvSpPr>
          <p:nvPr>
            <p:ph type="sldImg"/>
          </p:nvPr>
        </p:nvSpPr>
        <p:spPr>
          <a:xfrm>
            <a:off x="1181100" y="698500"/>
            <a:ext cx="4648200" cy="3486150"/>
          </a:xfrm>
          <a:ln/>
        </p:spPr>
      </p:sp>
      <p:sp>
        <p:nvSpPr>
          <p:cNvPr id="174083" name="Rectangle 3"/>
          <p:cNvSpPr>
            <a:spLocks noGrp="1" noChangeArrowheads="1"/>
          </p:cNvSpPr>
          <p:nvPr>
            <p:ph type="body" idx="1"/>
          </p:nvPr>
        </p:nvSpPr>
        <p:spPr>
          <a:xfrm>
            <a:off x="935038" y="4416425"/>
            <a:ext cx="5140325" cy="4181475"/>
          </a:xfrm>
          <a:noFill/>
          <a:ln/>
        </p:spPr>
        <p:txBody>
          <a:bodyPr/>
          <a:lstStyle/>
          <a:p>
            <a:r>
              <a:rPr lang="en-US" smtClean="0"/>
              <a:t>The </a:t>
            </a:r>
            <a:r>
              <a:rPr lang="en-US" b="1" smtClean="0"/>
              <a:t>show ip eigrp interfaces </a:t>
            </a:r>
            <a:r>
              <a:rPr lang="en-US" smtClean="0"/>
              <a:t>command displays information about interfaces configured for EIGRP. This output includes the following key elements:</a:t>
            </a:r>
            <a:endParaRPr lang="en-US" b="1" smtClean="0"/>
          </a:p>
          <a:p>
            <a:r>
              <a:rPr lang="en-US" b="1" smtClean="0"/>
              <a:t>Interface: </a:t>
            </a:r>
            <a:r>
              <a:rPr lang="en-US" smtClean="0"/>
              <a:t>Interface over which EIGRP is configured</a:t>
            </a:r>
            <a:endParaRPr lang="en-US" b="1" smtClean="0"/>
          </a:p>
          <a:p>
            <a:r>
              <a:rPr lang="en-US" b="1" smtClean="0"/>
              <a:t>Peers:</a:t>
            </a:r>
            <a:r>
              <a:rPr lang="en-US" smtClean="0"/>
              <a:t> Number of directly connected EIGRP neighbors</a:t>
            </a:r>
            <a:endParaRPr lang="en-US" b="1" smtClean="0"/>
          </a:p>
          <a:p>
            <a:r>
              <a:rPr lang="en-US" b="1" smtClean="0"/>
              <a:t>Xmit Queue Un/Reliable:</a:t>
            </a:r>
            <a:r>
              <a:rPr lang="en-US" smtClean="0"/>
              <a:t> Number of packets remaining in the Unreliable and Reliable transmit queues</a:t>
            </a:r>
            <a:endParaRPr lang="en-US" b="1" smtClean="0"/>
          </a:p>
          <a:p>
            <a:r>
              <a:rPr lang="en-US" b="1" smtClean="0"/>
              <a:t>Mean SRTT:</a:t>
            </a:r>
            <a:r>
              <a:rPr lang="en-US" smtClean="0"/>
              <a:t> Mean </a:t>
            </a:r>
            <a:r>
              <a:rPr lang="en-US" altLang="ja-JP" smtClean="0"/>
              <a:t>smoothed round trip time (SRTT) interval, in milliseconds</a:t>
            </a:r>
            <a:endParaRPr lang="en-US" altLang="ja-JP" b="1" smtClean="0"/>
          </a:p>
          <a:p>
            <a:r>
              <a:rPr lang="en-US" altLang="ja-JP" b="1" smtClean="0"/>
              <a:t>Pacing Time Un/Reliable:</a:t>
            </a:r>
            <a:r>
              <a:rPr lang="en-US" altLang="ja-JP" smtClean="0"/>
              <a:t> Pacing time used to determine when EIGRP packets should be sent out the interface (unreliable and reliable packets)</a:t>
            </a:r>
            <a:endParaRPr lang="en-US" altLang="ja-JP" b="1" smtClean="0"/>
          </a:p>
          <a:p>
            <a:r>
              <a:rPr lang="en-US" altLang="ja-JP" b="1" smtClean="0"/>
              <a:t>Multicast Flow Timer:</a:t>
            </a:r>
            <a:r>
              <a:rPr lang="en-US" altLang="ja-JP" smtClean="0"/>
              <a:t> Maximum number of seconds in which the router will send multicast EIGRP packets</a:t>
            </a:r>
            <a:endParaRPr lang="en-US" altLang="ja-JP" b="1" smtClean="0"/>
          </a:p>
          <a:p>
            <a:r>
              <a:rPr lang="en-US" altLang="ja-JP" b="1" smtClean="0"/>
              <a:t>Pending Routes:</a:t>
            </a:r>
            <a:r>
              <a:rPr lang="en-US" altLang="ja-JP" smtClean="0"/>
              <a:t> Number of routes in the packets in the transmit queue waiting to be sent </a:t>
            </a:r>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11"/>
          <p:cNvSpPr>
            <a:spLocks noGrp="1" noChangeArrowheads="1"/>
          </p:cNvSpPr>
          <p:nvPr>
            <p:ph type="sldNum" sz="quarter" idx="5"/>
          </p:nvPr>
        </p:nvSpPr>
        <p:spPr>
          <a:noFill/>
        </p:spPr>
        <p:txBody>
          <a:bodyPr/>
          <a:lstStyle/>
          <a:p>
            <a:fld id="{AEA779BD-8AE3-41F0-8A2F-6F8C33A4E47A}" type="slidenum">
              <a:rPr lang="en-US" smtClean="0"/>
              <a:pPr/>
              <a:t>85</a:t>
            </a:fld>
            <a:endParaRPr lang="en-US" smtClean="0"/>
          </a:p>
        </p:txBody>
      </p:sp>
      <p:sp>
        <p:nvSpPr>
          <p:cNvPr id="176130" name="Rectangle 2"/>
          <p:cNvSpPr>
            <a:spLocks noGrp="1" noRot="1" noChangeAspect="1" noChangeArrowheads="1" noTextEdit="1"/>
          </p:cNvSpPr>
          <p:nvPr>
            <p:ph type="sldImg"/>
          </p:nvPr>
        </p:nvSpPr>
        <p:spPr>
          <a:xfrm>
            <a:off x="1181100" y="698500"/>
            <a:ext cx="4648200" cy="3486150"/>
          </a:xfrm>
          <a:ln/>
        </p:spPr>
      </p:sp>
      <p:sp>
        <p:nvSpPr>
          <p:cNvPr id="176131" name="Rectangle 3"/>
          <p:cNvSpPr>
            <a:spLocks noGrp="1" noChangeArrowheads="1"/>
          </p:cNvSpPr>
          <p:nvPr>
            <p:ph type="body" idx="1"/>
          </p:nvPr>
        </p:nvSpPr>
        <p:spPr>
          <a:xfrm>
            <a:off x="935038" y="4416425"/>
            <a:ext cx="5140325" cy="4181475"/>
          </a:xfrm>
          <a:noFill/>
          <a:ln/>
        </p:spPr>
        <p:txBody>
          <a:bodyPr/>
          <a:lstStyle/>
          <a:p>
            <a:r>
              <a:rPr lang="en-US" smtClean="0"/>
              <a:t>To display the number of various EIGRP packets sent and received, use the </a:t>
            </a:r>
            <a:r>
              <a:rPr lang="en-US" b="1" smtClean="0"/>
              <a:t>show ip eigrp traffic</a:t>
            </a:r>
            <a:r>
              <a:rPr lang="en-US" smtClean="0"/>
              <a:t> command, as illustrated in the figure. For example, in this network, router R1 has sent 338 hello messages and received 166 hello messages. (this is because it is sending messages out of two interfaces but only receiving EIGRP messages through the one interface with a peer.</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11"/>
          <p:cNvSpPr>
            <a:spLocks noGrp="1" noChangeArrowheads="1"/>
          </p:cNvSpPr>
          <p:nvPr>
            <p:ph type="sldNum" sz="quarter" idx="5"/>
          </p:nvPr>
        </p:nvSpPr>
        <p:spPr>
          <a:noFill/>
        </p:spPr>
        <p:txBody>
          <a:bodyPr/>
          <a:lstStyle/>
          <a:p>
            <a:fld id="{0C697B7C-FB5A-4C6C-90A9-FD5836A70C60}" type="slidenum">
              <a:rPr lang="en-US" smtClean="0"/>
              <a:pPr/>
              <a:t>86</a:t>
            </a:fld>
            <a:endParaRPr lang="en-US" smtClean="0"/>
          </a:p>
        </p:txBody>
      </p:sp>
      <p:sp>
        <p:nvSpPr>
          <p:cNvPr id="178178" name="Rectangle 2"/>
          <p:cNvSpPr>
            <a:spLocks noGrp="1" noRot="1" noChangeAspect="1" noChangeArrowheads="1" noTextEdit="1"/>
          </p:cNvSpPr>
          <p:nvPr>
            <p:ph type="sldImg"/>
          </p:nvPr>
        </p:nvSpPr>
        <p:spPr>
          <a:xfrm>
            <a:off x="1181100" y="698500"/>
            <a:ext cx="4648200" cy="3486150"/>
          </a:xfrm>
          <a:ln/>
        </p:spPr>
      </p:sp>
      <p:sp>
        <p:nvSpPr>
          <p:cNvPr id="178179" name="Rectangle 3"/>
          <p:cNvSpPr>
            <a:spLocks noGrp="1" noChangeArrowheads="1"/>
          </p:cNvSpPr>
          <p:nvPr>
            <p:ph type="body" idx="1"/>
          </p:nvPr>
        </p:nvSpPr>
        <p:spPr>
          <a:xfrm>
            <a:off x="935038" y="4416425"/>
            <a:ext cx="5140325" cy="4181475"/>
          </a:xfrm>
          <a:noFill/>
          <a:ln/>
        </p:spPr>
        <p:txBody>
          <a:bodyPr/>
          <a:lstStyle/>
          <a:p>
            <a:r>
              <a:rPr lang="en-US" smtClean="0"/>
              <a:t>The output shows normal transmission and receipt of EIGRP packets. </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11"/>
          <p:cNvSpPr>
            <a:spLocks noGrp="1" noChangeArrowheads="1"/>
          </p:cNvSpPr>
          <p:nvPr>
            <p:ph type="sldNum" sz="quarter" idx="5"/>
          </p:nvPr>
        </p:nvSpPr>
        <p:spPr>
          <a:noFill/>
        </p:spPr>
        <p:txBody>
          <a:bodyPr/>
          <a:lstStyle/>
          <a:p>
            <a:fld id="{48727F39-223E-46B7-B0EA-8AF615C3D0A2}" type="slidenum">
              <a:rPr lang="en-US" smtClean="0"/>
              <a:pPr/>
              <a:t>87</a:t>
            </a:fld>
            <a:endParaRPr lang="en-US" smtClean="0"/>
          </a:p>
        </p:txBody>
      </p:sp>
      <p:sp>
        <p:nvSpPr>
          <p:cNvPr id="18022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0" indent="0">
              <a:buFontTx/>
              <a:buNone/>
              <a:defRPr/>
            </a:pPr>
            <a:r>
              <a:rPr lang="en-US" b="1" dirty="0" smtClean="0"/>
              <a:t>Step </a:t>
            </a:r>
            <a:r>
              <a:rPr lang="en-US" b="1" dirty="0"/>
              <a:t>2:  </a:t>
            </a:r>
            <a:r>
              <a:rPr lang="en-US" dirty="0"/>
              <a:t>Indicate which networks are part of the EIGRP autonomous system using the </a:t>
            </a:r>
            <a:r>
              <a:rPr lang="en-US" b="1" dirty="0"/>
              <a:t>network</a:t>
            </a:r>
            <a:r>
              <a:rPr lang="en-US" dirty="0"/>
              <a:t> command</a:t>
            </a:r>
            <a:r>
              <a:rPr lang="en-US" b="1" dirty="0"/>
              <a:t>. </a:t>
            </a:r>
            <a:r>
              <a:rPr lang="en-US" dirty="0"/>
              <a:t>This command determines which interfaces of the router are participating in EIGRP and which networks the router advertises. The wildcard mask can be entered as a network mask or as an inverse mask.  It will be displayed as an inverse mask</a:t>
            </a:r>
            <a:r>
              <a:rPr lang="en-US" dirty="0" smtClean="0"/>
              <a:t>. </a:t>
            </a:r>
            <a:r>
              <a:rPr lang="en-US" sz="800" dirty="0" smtClean="0"/>
              <a:t>Network commands should only be configured for interfaces on which the router will send and receive updates. </a:t>
            </a:r>
          </a:p>
          <a:p>
            <a:pPr marL="228600" indent="-228600">
              <a:buFontTx/>
              <a:buNone/>
              <a:defRPr/>
            </a:pPr>
            <a:endParaRPr lang="en-US" sz="800" dirty="0" smtClean="0"/>
          </a:p>
          <a:p>
            <a:pPr>
              <a:defRPr/>
            </a:pPr>
            <a:r>
              <a:rPr lang="en-US" dirty="0" smtClean="0"/>
              <a:t>If you do not use the optional wildcard mask, the EIGRP process assumes that all directly connected networks that are part of the major network will participate in the EIGRP routing process, and EIGRP will attempt to establish EIGRP neighbor relationships from each interface that is part of the overall Class A, B, or C network.</a:t>
            </a:r>
          </a:p>
          <a:p>
            <a:pPr>
              <a:defRPr/>
            </a:pPr>
            <a:r>
              <a:rPr lang="en-US" dirty="0" smtClean="0"/>
              <a:t>Use the optional wildcard mask to identify a specific IP address, subnet, or network. The router interprets the network number using the wildcard mask to determine which connected interfaces will participate in the EIGRP routing process; the router then attempts to establish neighbor relationships on those interfaces. If you want to specify an interface address, use the mask 0.0.0.0 to match all 4 octets of the address. An address and wildcard mask combination of 0.0.0.0 255.255.255.255 matches all interfaces on the router.</a:t>
            </a:r>
          </a:p>
          <a:p>
            <a:pPr>
              <a:defRPr/>
            </a:pPr>
            <a:r>
              <a:rPr lang="en-US" dirty="0" smtClean="0"/>
              <a:t>There is no limit to the number of </a:t>
            </a:r>
            <a:r>
              <a:rPr lang="en-US" b="1" dirty="0" smtClean="0"/>
              <a:t>network</a:t>
            </a:r>
            <a:r>
              <a:rPr lang="en-US" dirty="0" smtClean="0"/>
              <a:t> commands that can be configured on the router. </a:t>
            </a:r>
          </a:p>
          <a:p>
            <a:pPr marL="228600" indent="-228600">
              <a:buFontTx/>
              <a:buNone/>
              <a:defRPr/>
            </a:pPr>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Slide Image Placeholder 1"/>
          <p:cNvSpPr>
            <a:spLocks noGrp="1" noRot="1" noChangeAspect="1"/>
          </p:cNvSpPr>
          <p:nvPr>
            <p:ph type="sldImg"/>
          </p:nvPr>
        </p:nvSpPr>
        <p:spPr>
          <a:ln/>
        </p:spPr>
      </p:sp>
      <p:sp>
        <p:nvSpPr>
          <p:cNvPr id="182274" name="Notes Placeholder 2"/>
          <p:cNvSpPr>
            <a:spLocks noGrp="1"/>
          </p:cNvSpPr>
          <p:nvPr>
            <p:ph type="body" idx="1"/>
          </p:nvPr>
        </p:nvSpPr>
        <p:spPr>
          <a:noFill/>
          <a:ln/>
        </p:spPr>
        <p:txBody>
          <a:bodyPr/>
          <a:lstStyle/>
          <a:p>
            <a:r>
              <a:rPr lang="en-US" smtClean="0"/>
              <a:t>In this configuration, routing updates are no longer sent on interface Fa0/0 of R1 and R2.</a:t>
            </a:r>
          </a:p>
          <a:p>
            <a:endParaRPr lang="en-US" smtClean="0"/>
          </a:p>
          <a:p>
            <a:r>
              <a:rPr lang="en-US" smtClean="0"/>
              <a:t>The alternative configuration makes all interfaces passive and then makes interface S0/0/0 not passive. This method is efficient when there are many interface that should be passive and only a few that should not be passive.</a:t>
            </a:r>
          </a:p>
          <a:p>
            <a:endParaRPr lang="en-US" smtClean="0"/>
          </a:p>
          <a:p>
            <a:r>
              <a:rPr lang="en-US" smtClean="0"/>
              <a:t>Commands to verify include;</a:t>
            </a:r>
          </a:p>
          <a:p>
            <a:pPr lvl="1"/>
            <a:r>
              <a:rPr lang="en-US" b="1" smtClean="0"/>
              <a:t>show ip protocols</a:t>
            </a:r>
          </a:p>
          <a:p>
            <a:pPr lvl="1"/>
            <a:r>
              <a:rPr lang="en-US" b="1" smtClean="0"/>
              <a:t>show ip eigrp neighbors</a:t>
            </a:r>
          </a:p>
        </p:txBody>
      </p:sp>
      <p:sp>
        <p:nvSpPr>
          <p:cNvPr id="182275" name="Slide Number Placeholder 3"/>
          <p:cNvSpPr>
            <a:spLocks noGrp="1"/>
          </p:cNvSpPr>
          <p:nvPr>
            <p:ph type="sldNum" sz="quarter" idx="5"/>
          </p:nvPr>
        </p:nvSpPr>
        <p:spPr>
          <a:noFill/>
        </p:spPr>
        <p:txBody>
          <a:bodyPr/>
          <a:lstStyle/>
          <a:p>
            <a:fld id="{CA2EC9CC-F0E9-4FE7-8826-E6BAFE13CB58}" type="slidenum">
              <a:rPr lang="en-US" smtClean="0"/>
              <a:pPr/>
              <a:t>88</a:t>
            </a:fld>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11"/>
          <p:cNvSpPr>
            <a:spLocks noGrp="1" noChangeArrowheads="1"/>
          </p:cNvSpPr>
          <p:nvPr>
            <p:ph type="sldNum" sz="quarter" idx="5"/>
          </p:nvPr>
        </p:nvSpPr>
        <p:spPr>
          <a:noFill/>
        </p:spPr>
        <p:txBody>
          <a:bodyPr/>
          <a:lstStyle/>
          <a:p>
            <a:fld id="{6B31C06B-1370-43EF-8FEF-92CE283791F5}" type="slidenum">
              <a:rPr lang="en-US" smtClean="0"/>
              <a:pPr/>
              <a:t>90</a:t>
            </a:fld>
            <a:endParaRPr lang="en-US" smtClean="0"/>
          </a:p>
        </p:txBody>
      </p:sp>
      <p:sp>
        <p:nvSpPr>
          <p:cNvPr id="18534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36538" indent="-236538" defTabSz="814388" eaLnBrk="1" hangingPunct="1">
              <a:lnSpc>
                <a:spcPct val="95000"/>
              </a:lnSpc>
              <a:buClr>
                <a:srgbClr val="708CA1"/>
              </a:buClr>
              <a:buFont typeface="Wingdings" pitchFamily="2" charset="2"/>
              <a:buChar char="§"/>
              <a:defRPr/>
            </a:pPr>
            <a:r>
              <a:rPr lang="en-US" sz="2000" kern="0" smtClean="0"/>
              <a:t>An error </a:t>
            </a:r>
            <a:r>
              <a:rPr lang="en-US" sz="2000" kern="0" dirty="0" smtClean="0"/>
              <a:t>will occur if the specified network is a classless (subnetted) network.</a:t>
            </a:r>
          </a:p>
          <a:p>
            <a:pPr marL="236538" indent="-236538" defTabSz="814388" eaLnBrk="1" hangingPunct="1">
              <a:lnSpc>
                <a:spcPct val="95000"/>
              </a:lnSpc>
              <a:buClr>
                <a:srgbClr val="708CA1"/>
              </a:buClr>
              <a:buFont typeface="Wingdings" pitchFamily="2" charset="2"/>
              <a:buChar char="§"/>
              <a:defRPr/>
            </a:pPr>
            <a:r>
              <a:rPr lang="en-US" sz="2000" kern="0" dirty="0" smtClean="0"/>
              <a:t>If the network is not reachable, then the</a:t>
            </a:r>
            <a:r>
              <a:rPr lang="en-US" sz="2000" b="1" kern="0" dirty="0" smtClean="0">
                <a:latin typeface="Courier New" pitchFamily="49" charset="0"/>
                <a:cs typeface="Courier New" pitchFamily="49" charset="0"/>
              </a:rPr>
              <a:t> ip default-network </a:t>
            </a:r>
            <a:r>
              <a:rPr lang="en-US" sz="2000" kern="0" dirty="0" smtClean="0"/>
              <a:t>command may have to be re-entered.</a:t>
            </a:r>
          </a:p>
          <a:p>
            <a:pPr marL="236538" indent="-236538" defTabSz="814388" eaLnBrk="1" hangingPunct="1">
              <a:lnSpc>
                <a:spcPct val="95000"/>
              </a:lnSpc>
              <a:buClr>
                <a:srgbClr val="708CA1"/>
              </a:buClr>
              <a:buFont typeface="Wingdings" pitchFamily="2" charset="2"/>
              <a:buChar char="§"/>
              <a:defRPr/>
            </a:pPr>
            <a:r>
              <a:rPr lang="en-US" sz="2000" kern="0" dirty="0" smtClean="0"/>
              <a:t>Multiple default networks can be configured.</a:t>
            </a:r>
          </a:p>
          <a:p>
            <a:pPr marL="228600" indent="-228600">
              <a:buFontTx/>
              <a:buNone/>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a:defRPr/>
            </a:pPr>
            <a:r>
              <a:rPr lang="en-US" b="1" dirty="0" smtClean="0"/>
              <a:t>Neighbor table</a:t>
            </a:r>
          </a:p>
          <a:p>
            <a:pPr lvl="1">
              <a:defRPr/>
            </a:pPr>
            <a:r>
              <a:rPr lang="en-US" dirty="0" smtClean="0"/>
              <a:t>EIGRP routers use hello packets to discover neighbors. When a router discovers and forms an adjacency with a new neighbor, it includes the neighbor’s address and the interface through which it can be reached in an entry in the neighbor table. This table is comparable to the neighborship (adjacency) database used by link-state routing protocols (as described in Chapter 3). It serves the same purpose—ensuring bidirectional communication between each of the directly connected neighbors. EIGRP keeps a neighbor table for each network protocol supported; in other words, the following tables could exist: an IP neighbor table, an IPv6 neighbor table, an IPX neighbor table, and an AppleTalk neighbor table.</a:t>
            </a:r>
          </a:p>
          <a:p>
            <a:pPr>
              <a:defRPr/>
            </a:pPr>
            <a:r>
              <a:rPr lang="en-US" b="1" dirty="0" smtClean="0"/>
              <a:t>Topology table</a:t>
            </a:r>
          </a:p>
          <a:p>
            <a:pPr lvl="1">
              <a:defRPr/>
            </a:pPr>
            <a:r>
              <a:rPr lang="en-US" dirty="0" smtClean="0"/>
              <a:t>When the router dynamically discovers a new neighbor, it sends an update about the routes it knows to its new neighbor and receives the same from the new neighbor. These updates populate the topology table. The topology table contains all destinations advertised by neighboring routers; in other words, each router stores its neighbors’ routing tables in its EIGRP topology table. If a neighbor is advertising a destination, it must be using that route to forward packets; this rule must be strictly followed by all distance vector protocols. An EIGRP router maintains a topology table for each network protocol configured (IP, IPv6, IPX, and AppleTalk). </a:t>
            </a:r>
          </a:p>
          <a:p>
            <a:pPr>
              <a:defRPr/>
            </a:pPr>
            <a:r>
              <a:rPr lang="en-US" b="1" dirty="0" smtClean="0"/>
              <a:t>Routing table</a:t>
            </a:r>
          </a:p>
          <a:p>
            <a:pPr lvl="1">
              <a:defRPr/>
            </a:pPr>
            <a:r>
              <a:rPr lang="en-US" dirty="0" smtClean="0"/>
              <a:t>The routing table holds the best routes to each destination and is used for forwarding packets; EIGRP successor routes are offered to the routing table. As discussed in Chapter 1, “Routing Services,” if a router learns more than one route to exactly the same destination from different routing sources, it uses the administrative distance to determine which route to keep in the routing table. By default, up to 4 routes to the same destination with the same metric can be added to the routing table (recall that the router can be configured to accept up to 16 per destination). The router maintains one routing table for each network protocol configured.</a:t>
            </a:r>
          </a:p>
          <a:p>
            <a:pPr>
              <a:defRPr/>
            </a:pPr>
            <a:endParaRPr lang="en-US" dirty="0"/>
          </a:p>
        </p:txBody>
      </p:sp>
      <p:sp>
        <p:nvSpPr>
          <p:cNvPr id="54275" name="Slide Number Placeholder 3"/>
          <p:cNvSpPr>
            <a:spLocks noGrp="1"/>
          </p:cNvSpPr>
          <p:nvPr>
            <p:ph type="sldNum" sz="quarter" idx="5"/>
          </p:nvPr>
        </p:nvSpPr>
        <p:spPr>
          <a:noFill/>
        </p:spPr>
        <p:txBody>
          <a:bodyPr/>
          <a:lstStyle/>
          <a:p>
            <a:fld id="{AA49732B-5952-4FD0-B8C5-7DFC46B0F467}" type="slidenum">
              <a:rPr lang="en-US" smtClean="0"/>
              <a:pPr/>
              <a:t>6</a:t>
            </a:fld>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Slide Image Placeholder 1"/>
          <p:cNvSpPr>
            <a:spLocks noGrp="1" noRot="1" noChangeAspect="1"/>
          </p:cNvSpPr>
          <p:nvPr>
            <p:ph type="sldImg"/>
          </p:nvPr>
        </p:nvSpPr>
        <p:spPr>
          <a:ln/>
        </p:spPr>
      </p:sp>
      <p:sp>
        <p:nvSpPr>
          <p:cNvPr id="187394" name="Notes Placeholder 2"/>
          <p:cNvSpPr>
            <a:spLocks noGrp="1"/>
          </p:cNvSpPr>
          <p:nvPr>
            <p:ph type="body" idx="1"/>
          </p:nvPr>
        </p:nvSpPr>
        <p:spPr>
          <a:noFill/>
          <a:ln/>
        </p:spPr>
        <p:txBody>
          <a:bodyPr/>
          <a:lstStyle/>
          <a:p>
            <a:r>
              <a:rPr lang="en-US" smtClean="0"/>
              <a:t>Verify the routing tables of the routers.</a:t>
            </a:r>
          </a:p>
        </p:txBody>
      </p:sp>
      <p:sp>
        <p:nvSpPr>
          <p:cNvPr id="187395" name="Slide Number Placeholder 3"/>
          <p:cNvSpPr>
            <a:spLocks noGrp="1"/>
          </p:cNvSpPr>
          <p:nvPr>
            <p:ph type="sldNum" sz="quarter" idx="5"/>
          </p:nvPr>
        </p:nvSpPr>
        <p:spPr>
          <a:noFill/>
        </p:spPr>
        <p:txBody>
          <a:bodyPr/>
          <a:lstStyle/>
          <a:p>
            <a:fld id="{83BF2CEF-5A4F-441D-A850-571E9E45982C}" type="slidenum">
              <a:rPr lang="en-US" smtClean="0"/>
              <a:pPr/>
              <a:t>91</a:t>
            </a:fld>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Slide Image Placeholder 1"/>
          <p:cNvSpPr>
            <a:spLocks noGrp="1" noRot="1" noChangeAspect="1"/>
          </p:cNvSpPr>
          <p:nvPr>
            <p:ph type="sldImg"/>
          </p:nvPr>
        </p:nvSpPr>
        <p:spPr>
          <a:ln/>
        </p:spPr>
      </p:sp>
      <p:sp>
        <p:nvSpPr>
          <p:cNvPr id="189442" name="Notes Placeholder 2"/>
          <p:cNvSpPr>
            <a:spLocks noGrp="1"/>
          </p:cNvSpPr>
          <p:nvPr>
            <p:ph type="body" idx="1"/>
          </p:nvPr>
        </p:nvSpPr>
        <p:spPr>
          <a:noFill/>
          <a:ln/>
        </p:spPr>
        <p:txBody>
          <a:bodyPr/>
          <a:lstStyle/>
          <a:p>
            <a:r>
              <a:rPr lang="en-US" smtClean="0"/>
              <a:t>The network must be reachable therefore, a static route to the desired destination  network is configured and connectivity to it verified.</a:t>
            </a:r>
          </a:p>
          <a:p>
            <a:r>
              <a:rPr lang="en-US" smtClean="0"/>
              <a:t>The </a:t>
            </a:r>
            <a:r>
              <a:rPr lang="en-US" b="1" smtClean="0"/>
              <a:t>ip default-network </a:t>
            </a:r>
            <a:r>
              <a:rPr lang="en-US" smtClean="0"/>
              <a:t>command is then used to specify the network as the default gateway. This install the gateway of last resort in the routing  table of R2 but does not install it into the routing table of R1.</a:t>
            </a:r>
          </a:p>
          <a:p>
            <a:r>
              <a:rPr lang="en-US" smtClean="0"/>
              <a:t>The static is then redistributed into EIGRP and automatically gets propagated to the R1 router. </a:t>
            </a:r>
          </a:p>
          <a:p>
            <a:endParaRPr lang="en-US" smtClean="0"/>
          </a:p>
        </p:txBody>
      </p:sp>
      <p:sp>
        <p:nvSpPr>
          <p:cNvPr id="189443" name="Slide Number Placeholder 3"/>
          <p:cNvSpPr>
            <a:spLocks noGrp="1"/>
          </p:cNvSpPr>
          <p:nvPr>
            <p:ph type="sldNum" sz="quarter" idx="5"/>
          </p:nvPr>
        </p:nvSpPr>
        <p:spPr>
          <a:noFill/>
        </p:spPr>
        <p:txBody>
          <a:bodyPr/>
          <a:lstStyle/>
          <a:p>
            <a:fld id="{5A07C588-A05F-4038-9DB3-DCE5F4EBC1B8}" type="slidenum">
              <a:rPr lang="en-US" smtClean="0"/>
              <a:pPr/>
              <a:t>92</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Slide Image Placeholder 1"/>
          <p:cNvSpPr>
            <a:spLocks noGrp="1" noRot="1" noChangeAspect="1"/>
          </p:cNvSpPr>
          <p:nvPr>
            <p:ph type="sldImg"/>
          </p:nvPr>
        </p:nvSpPr>
        <p:spPr>
          <a:ln/>
        </p:spPr>
      </p:sp>
      <p:sp>
        <p:nvSpPr>
          <p:cNvPr id="191490" name="Notes Placeholder 2"/>
          <p:cNvSpPr>
            <a:spLocks noGrp="1"/>
          </p:cNvSpPr>
          <p:nvPr>
            <p:ph type="body" idx="1"/>
          </p:nvPr>
        </p:nvSpPr>
        <p:spPr>
          <a:noFill/>
          <a:ln/>
        </p:spPr>
        <p:txBody>
          <a:bodyPr/>
          <a:lstStyle/>
          <a:p>
            <a:r>
              <a:rPr lang="en-US" smtClean="0"/>
              <a:t>The routing table of R2 now has the gateway of last resort set and a static route identified as a candidate default route (*).</a:t>
            </a:r>
          </a:p>
          <a:p>
            <a:r>
              <a:rPr lang="en-US" smtClean="0"/>
              <a:t>R1 also has the gateway of last resort set and an EIGRP entry as a candidate default route that was learned from an external source (it was redistributed into EIGRP on R2) with an administrative distance of 170.</a:t>
            </a:r>
          </a:p>
        </p:txBody>
      </p:sp>
      <p:sp>
        <p:nvSpPr>
          <p:cNvPr id="191491" name="Slide Number Placeholder 3"/>
          <p:cNvSpPr>
            <a:spLocks noGrp="1"/>
          </p:cNvSpPr>
          <p:nvPr>
            <p:ph type="sldNum" sz="quarter" idx="5"/>
          </p:nvPr>
        </p:nvSpPr>
        <p:spPr>
          <a:noFill/>
        </p:spPr>
        <p:txBody>
          <a:bodyPr/>
          <a:lstStyle/>
          <a:p>
            <a:fld id="{95716DDA-4385-4747-8F6D-603EC855739F}" type="slidenum">
              <a:rPr lang="en-US" smtClean="0"/>
              <a:pPr/>
              <a:t>93</a:t>
            </a:fld>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Rectangle 11"/>
          <p:cNvSpPr>
            <a:spLocks noGrp="1" noChangeArrowheads="1"/>
          </p:cNvSpPr>
          <p:nvPr>
            <p:ph type="sldNum" sz="quarter" idx="5"/>
          </p:nvPr>
        </p:nvSpPr>
        <p:spPr>
          <a:noFill/>
        </p:spPr>
        <p:txBody>
          <a:bodyPr/>
          <a:lstStyle/>
          <a:p>
            <a:fld id="{039A7AF4-18C4-4709-9F36-A5647968830A}" type="slidenum">
              <a:rPr lang="en-US" smtClean="0"/>
              <a:pPr/>
              <a:t>94</a:t>
            </a:fld>
            <a:endParaRPr lang="en-US" smtClean="0"/>
          </a:p>
        </p:txBody>
      </p:sp>
      <p:sp>
        <p:nvSpPr>
          <p:cNvPr id="193538"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36538" indent="-236538" defTabSz="814388" eaLnBrk="1" hangingPunct="1">
              <a:lnSpc>
                <a:spcPct val="95000"/>
              </a:lnSpc>
              <a:buClr>
                <a:srgbClr val="708CA1"/>
              </a:buClr>
              <a:buFont typeface="Wingdings" pitchFamily="2" charset="2"/>
              <a:buChar char="§"/>
              <a:defRPr/>
            </a:pPr>
            <a:r>
              <a:rPr lang="en-US" sz="2000" dirty="0" smtClean="0"/>
              <a:t>The alternative to </a:t>
            </a:r>
            <a:r>
              <a:rPr lang="en-US" sz="2000" b="1" dirty="0" smtClean="0"/>
              <a:t>the ip default-network </a:t>
            </a:r>
            <a:r>
              <a:rPr lang="en-US" sz="2000" dirty="0" smtClean="0"/>
              <a:t>command is to use the </a:t>
            </a:r>
            <a:r>
              <a:rPr lang="en-US" sz="2000" b="1" dirty="0" smtClean="0"/>
              <a:t>ip route 0.0.0.0 0.0.0.0 </a:t>
            </a:r>
            <a:r>
              <a:rPr lang="en-US" sz="2000" dirty="0" smtClean="0"/>
              <a:t>(quad zero) static default route.</a:t>
            </a:r>
          </a:p>
          <a:p>
            <a:pPr marL="236538" indent="-236538" defTabSz="814388" eaLnBrk="1" hangingPunct="1">
              <a:lnSpc>
                <a:spcPct val="95000"/>
              </a:lnSpc>
              <a:buClr>
                <a:srgbClr val="708CA1"/>
              </a:buClr>
              <a:buFont typeface="Wingdings" pitchFamily="2" charset="2"/>
              <a:buChar char="§"/>
              <a:defRPr/>
            </a:pPr>
            <a:endParaRPr lang="en-US" sz="2000" dirty="0" smtClean="0"/>
          </a:p>
          <a:p>
            <a:pPr marL="0" indent="0" defTabSz="814388" eaLnBrk="1" hangingPunct="1">
              <a:lnSpc>
                <a:spcPct val="95000"/>
              </a:lnSpc>
              <a:buClr>
                <a:srgbClr val="708CA1"/>
              </a:buClr>
              <a:buFont typeface="Wingdings" pitchFamily="2" charset="2"/>
              <a:buNone/>
              <a:defRPr/>
            </a:pPr>
            <a:r>
              <a:rPr lang="en-US" sz="2000" b="1" dirty="0" smtClean="0"/>
              <a:t>Note:</a:t>
            </a:r>
            <a:r>
              <a:rPr lang="en-US" sz="2000" dirty="0" smtClean="0"/>
              <a:t>  EIGRP (and IGRP) behave differently than RIP when using the </a:t>
            </a:r>
            <a:r>
              <a:rPr lang="en-US" sz="2000" b="1" dirty="0" smtClean="0"/>
              <a:t>ip route 0.0.0.0 0.0.0.0 </a:t>
            </a:r>
            <a:r>
              <a:rPr lang="en-US" sz="2000" dirty="0" smtClean="0"/>
              <a:t>command. For example, EIGRP does not redistribute the 0.0.0.0 0.0.0.0 default route by default. However, if the </a:t>
            </a:r>
            <a:r>
              <a:rPr lang="en-US" sz="2000" b="1" dirty="0" smtClean="0"/>
              <a:t>network 0.0.0.0</a:t>
            </a:r>
            <a:r>
              <a:rPr lang="en-US" sz="2000" dirty="0" smtClean="0"/>
              <a:t> command is added to the EIGRP configuration, it redistributes a default route as a result of the </a:t>
            </a:r>
            <a:r>
              <a:rPr lang="en-US" sz="2000" b="1" dirty="0" smtClean="0"/>
              <a:t>ip route 0.0.0.0 0.0.0.0 </a:t>
            </a:r>
            <a:r>
              <a:rPr lang="en-US" sz="2000" i="1" dirty="0" smtClean="0"/>
              <a:t>interface </a:t>
            </a:r>
            <a:r>
              <a:rPr lang="en-US" sz="2000" dirty="0" smtClean="0"/>
              <a:t>command (but not as a result of the </a:t>
            </a:r>
            <a:r>
              <a:rPr lang="en-US" sz="2000" b="1" dirty="0" smtClean="0"/>
              <a:t>ip route 0.0.0.0 0.0.0.0 </a:t>
            </a:r>
            <a:r>
              <a:rPr lang="en-US" sz="2000" i="1" dirty="0" smtClean="0"/>
              <a:t>address</a:t>
            </a:r>
            <a:r>
              <a:rPr lang="en-US" sz="2000" dirty="0" smtClean="0"/>
              <a:t> or</a:t>
            </a:r>
            <a:r>
              <a:rPr lang="en-US" sz="2000" b="1" dirty="0" smtClean="0"/>
              <a:t> ip default-network</a:t>
            </a:r>
            <a:r>
              <a:rPr lang="en-US" sz="2000" dirty="0" smtClean="0"/>
              <a:t> command</a:t>
            </a:r>
            <a:r>
              <a:rPr lang="en-US" sz="2000" smtClean="0"/>
              <a:t>). </a:t>
            </a:r>
            <a:endParaRPr lang="en-US" sz="2000"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Slide Image Placeholder 1"/>
          <p:cNvSpPr>
            <a:spLocks noGrp="1" noRot="1" noChangeAspect="1"/>
          </p:cNvSpPr>
          <p:nvPr>
            <p:ph type="sldImg"/>
          </p:nvPr>
        </p:nvSpPr>
        <p:spPr>
          <a:ln/>
        </p:spPr>
      </p:sp>
      <p:sp>
        <p:nvSpPr>
          <p:cNvPr id="195586" name="Notes Placeholder 2"/>
          <p:cNvSpPr>
            <a:spLocks noGrp="1"/>
          </p:cNvSpPr>
          <p:nvPr>
            <p:ph type="body" idx="1"/>
          </p:nvPr>
        </p:nvSpPr>
        <p:spPr>
          <a:noFill/>
          <a:ln/>
        </p:spPr>
        <p:txBody>
          <a:bodyPr/>
          <a:lstStyle/>
          <a:p>
            <a:r>
              <a:rPr lang="en-US" smtClean="0"/>
              <a:t>Specify the outgoing interface creates.</a:t>
            </a:r>
          </a:p>
          <a:p>
            <a:r>
              <a:rPr lang="en-US" smtClean="0"/>
              <a:t>Enter the </a:t>
            </a:r>
            <a:r>
              <a:rPr lang="en-US" b="1" smtClean="0"/>
              <a:t>network 0.0.0.0 </a:t>
            </a:r>
            <a:r>
              <a:rPr lang="en-US" smtClean="0"/>
              <a:t>command and the gateway of last resort is propagated to the EIGRP AS.</a:t>
            </a:r>
          </a:p>
          <a:p>
            <a:endParaRPr lang="en-US" smtClean="0"/>
          </a:p>
        </p:txBody>
      </p:sp>
      <p:sp>
        <p:nvSpPr>
          <p:cNvPr id="195587" name="Slide Number Placeholder 3"/>
          <p:cNvSpPr>
            <a:spLocks noGrp="1"/>
          </p:cNvSpPr>
          <p:nvPr>
            <p:ph type="sldNum" sz="quarter" idx="5"/>
          </p:nvPr>
        </p:nvSpPr>
        <p:spPr>
          <a:noFill/>
        </p:spPr>
        <p:txBody>
          <a:bodyPr/>
          <a:lstStyle/>
          <a:p>
            <a:fld id="{AB530FB4-DCA9-42EF-826A-1430506D0F42}" type="slidenum">
              <a:rPr lang="en-US" smtClean="0"/>
              <a:pPr/>
              <a:t>95</a:t>
            </a:fld>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Slide Image Placeholder 1"/>
          <p:cNvSpPr>
            <a:spLocks noGrp="1" noRot="1" noChangeAspect="1"/>
          </p:cNvSpPr>
          <p:nvPr>
            <p:ph type="sldImg"/>
          </p:nvPr>
        </p:nvSpPr>
        <p:spPr>
          <a:ln/>
        </p:spPr>
      </p:sp>
      <p:sp>
        <p:nvSpPr>
          <p:cNvPr id="197634" name="Notes Placeholder 2"/>
          <p:cNvSpPr>
            <a:spLocks noGrp="1"/>
          </p:cNvSpPr>
          <p:nvPr>
            <p:ph type="body" idx="1"/>
          </p:nvPr>
        </p:nvSpPr>
        <p:spPr>
          <a:noFill/>
          <a:ln/>
        </p:spPr>
        <p:txBody>
          <a:bodyPr/>
          <a:lstStyle/>
          <a:p>
            <a:r>
              <a:rPr lang="en-US" smtClean="0"/>
              <a:t>An alternative is to specify the outgoing interface creates.</a:t>
            </a:r>
          </a:p>
          <a:p>
            <a:r>
              <a:rPr lang="en-US" smtClean="0"/>
              <a:t>Enter the </a:t>
            </a:r>
            <a:r>
              <a:rPr lang="en-US" b="1" smtClean="0"/>
              <a:t>network 0.0.0.0 </a:t>
            </a:r>
            <a:r>
              <a:rPr lang="en-US" smtClean="0"/>
              <a:t>command.</a:t>
            </a:r>
          </a:p>
          <a:p>
            <a:r>
              <a:rPr lang="en-US" smtClean="0"/>
              <a:t>Redistribute the static route.</a:t>
            </a:r>
          </a:p>
          <a:p>
            <a:r>
              <a:rPr lang="en-US" smtClean="0"/>
              <a:t>The gateway of last resort is propagated to the EIGRP AS.</a:t>
            </a:r>
          </a:p>
          <a:p>
            <a:endParaRPr lang="en-US" smtClean="0"/>
          </a:p>
          <a:p>
            <a:endParaRPr lang="en-US" smtClean="0"/>
          </a:p>
        </p:txBody>
      </p:sp>
      <p:sp>
        <p:nvSpPr>
          <p:cNvPr id="197635" name="Slide Number Placeholder 3"/>
          <p:cNvSpPr>
            <a:spLocks noGrp="1"/>
          </p:cNvSpPr>
          <p:nvPr>
            <p:ph type="sldNum" sz="quarter" idx="5"/>
          </p:nvPr>
        </p:nvSpPr>
        <p:spPr>
          <a:noFill/>
        </p:spPr>
        <p:txBody>
          <a:bodyPr/>
          <a:lstStyle/>
          <a:p>
            <a:fld id="{782D2CFD-9DD0-4B0F-866C-23866305D9D5}" type="slidenum">
              <a:rPr lang="en-US" smtClean="0"/>
              <a:pPr/>
              <a:t>96</a:t>
            </a:fld>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Slide Image Placeholder 1"/>
          <p:cNvSpPr>
            <a:spLocks noGrp="1" noRot="1" noChangeAspect="1"/>
          </p:cNvSpPr>
          <p:nvPr>
            <p:ph type="sldImg"/>
          </p:nvPr>
        </p:nvSpPr>
        <p:spPr>
          <a:ln/>
        </p:spPr>
      </p:sp>
      <p:sp>
        <p:nvSpPr>
          <p:cNvPr id="199682" name="Notes Placeholder 2"/>
          <p:cNvSpPr>
            <a:spLocks noGrp="1"/>
          </p:cNvSpPr>
          <p:nvPr>
            <p:ph type="body" idx="1"/>
          </p:nvPr>
        </p:nvSpPr>
        <p:spPr>
          <a:noFill/>
          <a:ln/>
        </p:spPr>
        <p:txBody>
          <a:bodyPr/>
          <a:lstStyle/>
          <a:p>
            <a:endParaRPr lang="en-US" smtClean="0"/>
          </a:p>
        </p:txBody>
      </p:sp>
      <p:sp>
        <p:nvSpPr>
          <p:cNvPr id="199683" name="Slide Number Placeholder 3"/>
          <p:cNvSpPr>
            <a:spLocks noGrp="1"/>
          </p:cNvSpPr>
          <p:nvPr>
            <p:ph type="sldNum" sz="quarter" idx="5"/>
          </p:nvPr>
        </p:nvSpPr>
        <p:spPr>
          <a:noFill/>
        </p:spPr>
        <p:txBody>
          <a:bodyPr/>
          <a:lstStyle/>
          <a:p>
            <a:fld id="{EC296AB4-DE8D-44DC-8D57-E94C502CB7FA}" type="slidenum">
              <a:rPr lang="en-US" smtClean="0"/>
              <a:pPr/>
              <a:t>97</a:t>
            </a:fld>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Slide Image Placeholder 1"/>
          <p:cNvSpPr>
            <a:spLocks noGrp="1" noRot="1" noChangeAspect="1"/>
          </p:cNvSpPr>
          <p:nvPr>
            <p:ph type="sldImg"/>
          </p:nvPr>
        </p:nvSpPr>
        <p:spPr>
          <a:ln/>
        </p:spPr>
      </p:sp>
      <p:sp>
        <p:nvSpPr>
          <p:cNvPr id="201730" name="Notes Placeholder 2"/>
          <p:cNvSpPr>
            <a:spLocks noGrp="1"/>
          </p:cNvSpPr>
          <p:nvPr>
            <p:ph type="body" idx="1"/>
          </p:nvPr>
        </p:nvSpPr>
        <p:spPr>
          <a:noFill/>
          <a:ln/>
        </p:spPr>
        <p:txBody>
          <a:bodyPr/>
          <a:lstStyle/>
          <a:p>
            <a:r>
              <a:rPr lang="en-US" smtClean="0"/>
              <a:t>Routers R1 and R2 have both been configured for EIGRP and are advertising their LAN and serial networks accordingly. </a:t>
            </a:r>
          </a:p>
          <a:p>
            <a:r>
              <a:rPr lang="en-US" smtClean="0"/>
              <a:t>Notice that is connected to the 10.10.10.0 /24  network while R2 is connected to 10.20.20.0 /24 and that those networks are separated by a network that is not in the 10.0.0.0/8 network.</a:t>
            </a:r>
          </a:p>
          <a:p>
            <a:r>
              <a:rPr lang="en-US" smtClean="0"/>
              <a:t>Although Router R1 is configured to advertise the 10.10.10.0 /24 network, automatic summarization is configured (by default), and therefore it summarizes the 10.10.10/24 network to the classful 10.0.0./8 network when sending an update to R2.</a:t>
            </a:r>
          </a:p>
          <a:p>
            <a:endParaRPr lang="en-US" smtClean="0"/>
          </a:p>
          <a:p>
            <a:endParaRPr lang="en-US" smtClean="0"/>
          </a:p>
        </p:txBody>
      </p:sp>
      <p:sp>
        <p:nvSpPr>
          <p:cNvPr id="201731" name="Slide Number Placeholder 3"/>
          <p:cNvSpPr>
            <a:spLocks noGrp="1"/>
          </p:cNvSpPr>
          <p:nvPr>
            <p:ph type="sldNum" sz="quarter" idx="5"/>
          </p:nvPr>
        </p:nvSpPr>
        <p:spPr>
          <a:noFill/>
        </p:spPr>
        <p:txBody>
          <a:bodyPr/>
          <a:lstStyle/>
          <a:p>
            <a:fld id="{9FE77245-4220-4E92-9247-12905A92ABDD}" type="slidenum">
              <a:rPr lang="en-US" smtClean="0"/>
              <a:pPr/>
              <a:t>98</a:t>
            </a:fld>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Slide Image Placeholder 1"/>
          <p:cNvSpPr>
            <a:spLocks noGrp="1" noRot="1" noChangeAspect="1"/>
          </p:cNvSpPr>
          <p:nvPr>
            <p:ph type="sldImg"/>
          </p:nvPr>
        </p:nvSpPr>
        <p:spPr>
          <a:ln/>
        </p:spPr>
      </p:sp>
      <p:sp>
        <p:nvSpPr>
          <p:cNvPr id="203778" name="Notes Placeholder 2"/>
          <p:cNvSpPr>
            <a:spLocks noGrp="1"/>
          </p:cNvSpPr>
          <p:nvPr>
            <p:ph type="body" idx="1"/>
          </p:nvPr>
        </p:nvSpPr>
        <p:spPr>
          <a:noFill/>
          <a:ln/>
        </p:spPr>
        <p:txBody>
          <a:bodyPr/>
          <a:lstStyle/>
          <a:p>
            <a:r>
              <a:rPr lang="en-US" smtClean="0"/>
              <a:t>R2 ignores the 10.0.0.0/8 update from R1 because it is already connected to a 10.0.0.0/8 network.</a:t>
            </a:r>
          </a:p>
          <a:p>
            <a:endParaRPr lang="en-US" smtClean="0"/>
          </a:p>
          <a:p>
            <a:endParaRPr lang="en-US" smtClean="0"/>
          </a:p>
        </p:txBody>
      </p:sp>
      <p:sp>
        <p:nvSpPr>
          <p:cNvPr id="203779" name="Slide Number Placeholder 3"/>
          <p:cNvSpPr>
            <a:spLocks noGrp="1"/>
          </p:cNvSpPr>
          <p:nvPr>
            <p:ph type="sldNum" sz="quarter" idx="5"/>
          </p:nvPr>
        </p:nvSpPr>
        <p:spPr>
          <a:noFill/>
        </p:spPr>
        <p:txBody>
          <a:bodyPr/>
          <a:lstStyle/>
          <a:p>
            <a:fld id="{83078477-18AE-49C6-ACF0-40E8BF7FC32A}" type="slidenum">
              <a:rPr lang="en-US" smtClean="0"/>
              <a:pPr/>
              <a:t>99</a:t>
            </a:fld>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Slide Image Placeholder 1"/>
          <p:cNvSpPr>
            <a:spLocks noGrp="1" noRot="1" noChangeAspect="1"/>
          </p:cNvSpPr>
          <p:nvPr>
            <p:ph type="sldImg"/>
          </p:nvPr>
        </p:nvSpPr>
        <p:spPr>
          <a:ln/>
        </p:spPr>
      </p:sp>
      <p:sp>
        <p:nvSpPr>
          <p:cNvPr id="205826" name="Notes Placeholder 2"/>
          <p:cNvSpPr>
            <a:spLocks noGrp="1"/>
          </p:cNvSpPr>
          <p:nvPr>
            <p:ph type="body" idx="1"/>
          </p:nvPr>
        </p:nvSpPr>
        <p:spPr>
          <a:noFill/>
          <a:ln/>
        </p:spPr>
        <p:txBody>
          <a:bodyPr/>
          <a:lstStyle/>
          <a:p>
            <a:r>
              <a:rPr lang="en-US" smtClean="0"/>
              <a:t>For example, if the R2 router receives a packet destined to the 10.0.0.0/8 network other than the directly connected 10.20.20.0/24, then the packet is forwarded to the null0 interface (in other words, it is dropped, or sent to the bit bucket), which prevents the router from forwarding the packet to a default route and possibly creating a routing loop.</a:t>
            </a:r>
          </a:p>
          <a:p>
            <a:endParaRPr lang="en-US" smtClean="0"/>
          </a:p>
          <a:p>
            <a:endParaRPr lang="en-US" smtClean="0"/>
          </a:p>
          <a:p>
            <a:endParaRPr lang="en-US" smtClean="0"/>
          </a:p>
        </p:txBody>
      </p:sp>
      <p:sp>
        <p:nvSpPr>
          <p:cNvPr id="205827" name="Slide Number Placeholder 3"/>
          <p:cNvSpPr>
            <a:spLocks noGrp="1"/>
          </p:cNvSpPr>
          <p:nvPr>
            <p:ph type="sldNum" sz="quarter" idx="5"/>
          </p:nvPr>
        </p:nvSpPr>
        <p:spPr>
          <a:noFill/>
        </p:spPr>
        <p:txBody>
          <a:bodyPr/>
          <a:lstStyle/>
          <a:p>
            <a:fld id="{8928E16D-DD72-497A-8BE4-BA4CA8EE50D2}" type="slidenum">
              <a:rPr lang="en-US" smtClean="0"/>
              <a:pPr/>
              <a:t>100</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a:defRPr/>
            </a:pPr>
            <a:r>
              <a:rPr lang="en-US" b="1" dirty="0" smtClean="0"/>
              <a:t>Reliable Transport Protocol (RTP)</a:t>
            </a:r>
          </a:p>
          <a:p>
            <a:pPr lvl="1">
              <a:defRPr/>
            </a:pPr>
            <a:r>
              <a:rPr lang="en-US" dirty="0" smtClean="0"/>
              <a:t>RTP is responsible for guaranteed, ordered delivery of EIGRP packets to all neighbors. RTP supports intermixed transmission of multicast or unicast packets. For efficiency, only certain EIGRP packets are transmitted reliably. </a:t>
            </a:r>
          </a:p>
          <a:p>
            <a:pPr lvl="1">
              <a:defRPr/>
            </a:pPr>
            <a:r>
              <a:rPr lang="en-US" dirty="0" smtClean="0"/>
              <a:t>For example, on a multiaccess network that has multicast capabilities, such as Ethernet, it is not necessary to send hello packets reliably to all neighbors individually, so EIGRP sends a single multicast hello packet containing an indicator that informs the receivers that the packet need not be acknowledged. Other types of packets, such as updates, indicate in the packet that acknowledgment is required. RTP contains a provision for sending multicast packets quickly even when unacknowledged packets are pending, which helps ensure that convergence time remains low in the presence of varying speed links.  </a:t>
            </a:r>
          </a:p>
          <a:p>
            <a:pPr>
              <a:defRPr/>
            </a:pPr>
            <a:r>
              <a:rPr lang="en-US" b="1" dirty="0" smtClean="0"/>
              <a:t>Neighbor discovery/recovery mechanism</a:t>
            </a:r>
          </a:p>
          <a:p>
            <a:pPr lvl="1">
              <a:defRPr/>
            </a:pPr>
            <a:r>
              <a:rPr lang="en-US" dirty="0" smtClean="0"/>
              <a:t>EIGRP's neighbor discovery mechanism enables routers to dynamically learn about other routers on their directly attached networks. Routers also must discover when their neighbors become unreachable or inoperative. This process is achieved with low overhead by periodically sending small hello packets. As long as a router receives hello packets from a neighboring router, it assumes that the neighbor is functioning, and the two can exchange routing information. </a:t>
            </a:r>
          </a:p>
          <a:p>
            <a:pPr>
              <a:defRPr/>
            </a:pPr>
            <a:r>
              <a:rPr lang="en-US" b="1" dirty="0" smtClean="0"/>
              <a:t>Reliable Transport Protocol (RTP)</a:t>
            </a:r>
          </a:p>
          <a:p>
            <a:pPr lvl="1">
              <a:defRPr/>
            </a:pPr>
            <a:r>
              <a:rPr lang="en-US" dirty="0" smtClean="0"/>
              <a:t>RTP is responsible for guaranteed, ordered delivery of EIGRP packets to all neighbors. RTP supports intermixed transmission of multicast or unicast packets. For efficiency, only certain EIGRP packets are transmitted reliably. </a:t>
            </a:r>
          </a:p>
          <a:p>
            <a:pPr lvl="1">
              <a:defRPr/>
            </a:pPr>
            <a:r>
              <a:rPr lang="en-US" dirty="0" smtClean="0"/>
              <a:t>For example, on a multiaccess network that has multicast capabilities, such as Ethernet, it is not necessary to send hello packets reliably to all neighbors individually, so EIGRP sends a single multicast hello packet containing an indicator that informs the receivers that the packet need not be acknowledged. Other types of packets, such as updates, indicate in the packet that acknowledgment is required. RTP contains a provision for sending multicast packets quickly even when unacknowledged packets are pending, which helps ensure that convergence time remains low in the presence of varying speed links.  </a:t>
            </a:r>
          </a:p>
          <a:p>
            <a:pPr>
              <a:defRPr/>
            </a:pPr>
            <a:r>
              <a:rPr lang="en-US" b="1" dirty="0" smtClean="0"/>
              <a:t>DUAL finite-state machine</a:t>
            </a:r>
          </a:p>
          <a:p>
            <a:pPr lvl="1">
              <a:defRPr/>
            </a:pPr>
            <a:r>
              <a:rPr lang="en-US" dirty="0" smtClean="0"/>
              <a:t>DUAL embodies the decision process for all route computations. DUAL tracks all routes advertised by all neighbors and uses </a:t>
            </a:r>
            <a:r>
              <a:rPr lang="en-US" i="1" dirty="0" smtClean="0"/>
              <a:t>distance</a:t>
            </a:r>
            <a:r>
              <a:rPr lang="en-US" dirty="0" smtClean="0"/>
              <a:t> information, known as the composite metric or cost, to select efficient, loop-free paths to all destinations. </a:t>
            </a:r>
          </a:p>
          <a:p>
            <a:pPr>
              <a:defRPr/>
            </a:pPr>
            <a:r>
              <a:rPr lang="en-US" b="1" dirty="0" smtClean="0"/>
              <a:t>Protocol-dependent modules</a:t>
            </a:r>
            <a:endParaRPr lang="en-US" dirty="0" smtClean="0"/>
          </a:p>
          <a:p>
            <a:pPr lvl="1">
              <a:defRPr/>
            </a:pPr>
            <a:r>
              <a:rPr lang="en-US" dirty="0" smtClean="0"/>
              <a:t>EIGRP’s protocol-dependent modules are responsible for network layer protocol-specific requirements. EIGRP supports IP, IPv6, AppleTalk, </a:t>
            </a:r>
            <a:r>
              <a:rPr lang="en-US" smtClean="0"/>
              <a:t>and IPX; </a:t>
            </a:r>
            <a:r>
              <a:rPr lang="en-US" dirty="0" smtClean="0"/>
              <a:t>each protocol has its own EIGRP module and operates independently from any of the others that might be running. The IP-EIGRP module, for example, is responsible for sending and receiving EIGRP packets that are encapsulated in IP. Likewise, IP-EIGRP is also responsible for parsing EIGRP packets and informing DUAL of the new information that has been received. IP-EIGRP asks DUAL to make routing decisions, the results of which are stored in the IP routing table. IP-EIGRP is also responsible for redistributing routes learned by other IP routing protocols.</a:t>
            </a:r>
          </a:p>
          <a:p>
            <a:pPr>
              <a:defRPr/>
            </a:pPr>
            <a:endParaRPr lang="en-US" dirty="0"/>
          </a:p>
        </p:txBody>
      </p:sp>
      <p:sp>
        <p:nvSpPr>
          <p:cNvPr id="59395" name="Slide Number Placeholder 3"/>
          <p:cNvSpPr>
            <a:spLocks noGrp="1"/>
          </p:cNvSpPr>
          <p:nvPr>
            <p:ph type="sldNum" sz="quarter" idx="5"/>
          </p:nvPr>
        </p:nvSpPr>
        <p:spPr>
          <a:noFill/>
        </p:spPr>
        <p:txBody>
          <a:bodyPr/>
          <a:lstStyle/>
          <a:p>
            <a:fld id="{F391B316-B277-4C15-96D3-CAA7E758354F}" type="slidenum">
              <a:rPr lang="en-US" smtClean="0"/>
              <a:pPr/>
              <a:t>10</a:t>
            </a:fld>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Slide Image Placeholder 1"/>
          <p:cNvSpPr>
            <a:spLocks noGrp="1" noRot="1" noChangeAspect="1"/>
          </p:cNvSpPr>
          <p:nvPr>
            <p:ph type="sldImg"/>
          </p:nvPr>
        </p:nvSpPr>
        <p:spPr>
          <a:ln/>
        </p:spPr>
      </p:sp>
      <p:sp>
        <p:nvSpPr>
          <p:cNvPr id="207874" name="Notes Placeholder 2"/>
          <p:cNvSpPr>
            <a:spLocks noGrp="1"/>
          </p:cNvSpPr>
          <p:nvPr>
            <p:ph type="body" idx="1"/>
          </p:nvPr>
        </p:nvSpPr>
        <p:spPr>
          <a:noFill/>
          <a:ln/>
        </p:spPr>
        <p:txBody>
          <a:bodyPr/>
          <a:lstStyle/>
          <a:p>
            <a:pPr marL="236538" indent="-236538" defTabSz="814388" eaLnBrk="1" hangingPunct="1">
              <a:lnSpc>
                <a:spcPct val="95000"/>
              </a:lnSpc>
              <a:buClr>
                <a:srgbClr val="708CA1"/>
              </a:buClr>
              <a:buFont typeface="Wingdings" pitchFamily="2" charset="2"/>
              <a:buChar char="§"/>
            </a:pPr>
            <a:r>
              <a:rPr lang="en-US" sz="2000" smtClean="0"/>
              <a:t>Automatic summarization is disabled on R1 using the </a:t>
            </a:r>
            <a:r>
              <a:rPr lang="en-US" sz="2000" b="1" smtClean="0"/>
              <a:t>no auto-summary </a:t>
            </a:r>
            <a:r>
              <a:rPr lang="en-US" sz="2000" smtClean="0"/>
              <a:t> router configuration command.</a:t>
            </a:r>
          </a:p>
          <a:p>
            <a:pPr marL="236538" indent="-236538" defTabSz="814388" eaLnBrk="1" hangingPunct="1">
              <a:lnSpc>
                <a:spcPct val="95000"/>
              </a:lnSpc>
              <a:buClr>
                <a:srgbClr val="708CA1"/>
              </a:buClr>
              <a:buFont typeface="Wingdings" pitchFamily="2" charset="2"/>
              <a:buChar char="§"/>
            </a:pPr>
            <a:r>
              <a:rPr lang="en-US" sz="2000" smtClean="0"/>
              <a:t>A DUAL neighbor change message appears occurs and R1 is no longer summarizing the 10.10.10/24 network to the 10.0.0.0/8 network.</a:t>
            </a:r>
          </a:p>
        </p:txBody>
      </p:sp>
      <p:sp>
        <p:nvSpPr>
          <p:cNvPr id="207875" name="Slide Number Placeholder 3"/>
          <p:cNvSpPr>
            <a:spLocks noGrp="1"/>
          </p:cNvSpPr>
          <p:nvPr>
            <p:ph type="sldNum" sz="quarter" idx="5"/>
          </p:nvPr>
        </p:nvSpPr>
        <p:spPr>
          <a:noFill/>
        </p:spPr>
        <p:txBody>
          <a:bodyPr/>
          <a:lstStyle/>
          <a:p>
            <a:fld id="{C0710CD5-E3DC-4216-A858-50D39B77E499}" type="slidenum">
              <a:rPr lang="en-US" smtClean="0"/>
              <a:pPr/>
              <a:t>101</a:t>
            </a:fld>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Slide Image Placeholder 1"/>
          <p:cNvSpPr>
            <a:spLocks noGrp="1" noRot="1" noChangeAspect="1"/>
          </p:cNvSpPr>
          <p:nvPr>
            <p:ph type="sldImg"/>
          </p:nvPr>
        </p:nvSpPr>
        <p:spPr>
          <a:ln/>
        </p:spPr>
      </p:sp>
      <p:sp>
        <p:nvSpPr>
          <p:cNvPr id="209922" name="Notes Placeholder 2"/>
          <p:cNvSpPr>
            <a:spLocks noGrp="1"/>
          </p:cNvSpPr>
          <p:nvPr>
            <p:ph type="body" idx="1"/>
          </p:nvPr>
        </p:nvSpPr>
        <p:spPr>
          <a:noFill/>
          <a:ln/>
        </p:spPr>
        <p:txBody>
          <a:bodyPr/>
          <a:lstStyle/>
          <a:p>
            <a:pPr marL="236538" indent="-236538" defTabSz="814388" eaLnBrk="1" hangingPunct="1">
              <a:lnSpc>
                <a:spcPct val="95000"/>
              </a:lnSpc>
              <a:buClr>
                <a:srgbClr val="708CA1"/>
              </a:buClr>
              <a:buFont typeface="Wingdings" pitchFamily="2" charset="2"/>
              <a:buChar char="§"/>
            </a:pPr>
            <a:r>
              <a:rPr lang="en-US" sz="2000" smtClean="0"/>
              <a:t>The R2 routing table now includes the R1 LAN.</a:t>
            </a:r>
          </a:p>
        </p:txBody>
      </p:sp>
      <p:sp>
        <p:nvSpPr>
          <p:cNvPr id="209923" name="Slide Number Placeholder 3"/>
          <p:cNvSpPr>
            <a:spLocks noGrp="1"/>
          </p:cNvSpPr>
          <p:nvPr>
            <p:ph type="sldNum" sz="quarter" idx="5"/>
          </p:nvPr>
        </p:nvSpPr>
        <p:spPr>
          <a:noFill/>
        </p:spPr>
        <p:txBody>
          <a:bodyPr/>
          <a:lstStyle/>
          <a:p>
            <a:fld id="{28B9DE05-434E-4D44-83F9-49E932BCC156}" type="slidenum">
              <a:rPr lang="en-US" smtClean="0"/>
              <a:pPr/>
              <a:t>102</a:t>
            </a:fld>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Rectangle 11"/>
          <p:cNvSpPr>
            <a:spLocks noGrp="1" noChangeArrowheads="1"/>
          </p:cNvSpPr>
          <p:nvPr>
            <p:ph type="sldNum" sz="quarter" idx="5"/>
          </p:nvPr>
        </p:nvSpPr>
        <p:spPr>
          <a:noFill/>
        </p:spPr>
        <p:txBody>
          <a:bodyPr/>
          <a:lstStyle/>
          <a:p>
            <a:fld id="{7D2B3A6B-27BC-4A39-BFD3-B638F713EC02}" type="slidenum">
              <a:rPr lang="en-US" smtClean="0"/>
              <a:pPr/>
              <a:t>104</a:t>
            </a:fld>
            <a:endParaRPr lang="en-US" smtClean="0"/>
          </a:p>
        </p:txBody>
      </p:sp>
      <p:sp>
        <p:nvSpPr>
          <p:cNvPr id="212994" name="Rectangle 2"/>
          <p:cNvSpPr>
            <a:spLocks noGrp="1" noRot="1" noChangeAspect="1" noChangeArrowheads="1" noTextEdit="1"/>
          </p:cNvSpPr>
          <p:nvPr>
            <p:ph type="sldImg"/>
          </p:nvPr>
        </p:nvSpPr>
        <p:spPr>
          <a:xfrm>
            <a:off x="1181100" y="698500"/>
            <a:ext cx="4648200" cy="3486150"/>
          </a:xfrm>
          <a:ln/>
        </p:spPr>
      </p:sp>
      <p:sp>
        <p:nvSpPr>
          <p:cNvPr id="212995" name="Rectangle 3"/>
          <p:cNvSpPr>
            <a:spLocks noGrp="1" noChangeArrowheads="1"/>
          </p:cNvSpPr>
          <p:nvPr>
            <p:ph type="body" idx="1"/>
          </p:nvPr>
        </p:nvSpPr>
        <p:spPr>
          <a:xfrm>
            <a:off x="935038" y="4416425"/>
            <a:ext cx="5140325" cy="4181475"/>
          </a:xfrm>
          <a:noFill/>
          <a:ln/>
        </p:spPr>
        <p:txBody>
          <a:bodyPr/>
          <a:lstStyle/>
          <a:p>
            <a:pPr marL="236538" indent="-236538" defTabSz="814388" eaLnBrk="1" hangingPunct="1">
              <a:lnSpc>
                <a:spcPct val="95000"/>
              </a:lnSpc>
              <a:buClr>
                <a:srgbClr val="708CA1"/>
              </a:buClr>
              <a:buFont typeface="Wingdings" pitchFamily="2" charset="2"/>
              <a:buChar char="§"/>
            </a:pPr>
            <a:endParaRPr lang="en-US" sz="2000"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Slide Image Placeholder 1"/>
          <p:cNvSpPr>
            <a:spLocks noGrp="1" noRot="1" noChangeAspect="1"/>
          </p:cNvSpPr>
          <p:nvPr>
            <p:ph type="sldImg"/>
          </p:nvPr>
        </p:nvSpPr>
        <p:spPr>
          <a:ln/>
        </p:spPr>
      </p:sp>
      <p:sp>
        <p:nvSpPr>
          <p:cNvPr id="215042" name="Notes Placeholder 2"/>
          <p:cNvSpPr>
            <a:spLocks noGrp="1"/>
          </p:cNvSpPr>
          <p:nvPr>
            <p:ph type="body" idx="1"/>
          </p:nvPr>
        </p:nvSpPr>
        <p:spPr>
          <a:noFill/>
          <a:ln/>
        </p:spPr>
        <p:txBody>
          <a:bodyPr/>
          <a:lstStyle/>
          <a:p>
            <a:r>
              <a:rPr lang="en-US" smtClean="0"/>
              <a:t>Routers R1 and R2 are no longer auto summarizing at the major network boundary and all the subnet routes are carried into R3s routing table. </a:t>
            </a:r>
          </a:p>
          <a:p>
            <a:r>
              <a:rPr lang="en-US" smtClean="0"/>
              <a:t>R3 will not auto summarize the 10.10.10.0  and 10.10.20.0 subnets because it does not own the 10.0.0.0 network and would therefore send routing information about those subnets to the WAN.</a:t>
            </a:r>
          </a:p>
          <a:p>
            <a:r>
              <a:rPr lang="en-US" smtClean="0"/>
              <a:t>To correct this situation, configure the </a:t>
            </a:r>
            <a:r>
              <a:rPr lang="en-US" b="1" smtClean="0"/>
              <a:t>ip summary-address eigrp </a:t>
            </a:r>
            <a:r>
              <a:rPr lang="en-US" smtClean="0"/>
              <a:t>command.</a:t>
            </a:r>
          </a:p>
          <a:p>
            <a:r>
              <a:rPr lang="en-US" smtClean="0"/>
              <a:t>The resulting configuration would make R3 advertise only one route (10.10. 0.0/16) to the WAN. </a:t>
            </a:r>
          </a:p>
        </p:txBody>
      </p:sp>
      <p:sp>
        <p:nvSpPr>
          <p:cNvPr id="215043" name="Slide Number Placeholder 3"/>
          <p:cNvSpPr>
            <a:spLocks noGrp="1"/>
          </p:cNvSpPr>
          <p:nvPr>
            <p:ph type="sldNum" sz="quarter" idx="5"/>
          </p:nvPr>
        </p:nvSpPr>
        <p:spPr>
          <a:noFill/>
        </p:spPr>
        <p:txBody>
          <a:bodyPr/>
          <a:lstStyle/>
          <a:p>
            <a:fld id="{8F4B30A1-B19A-4026-AC06-31745F1EDE11}" type="slidenum">
              <a:rPr lang="en-US" smtClean="0"/>
              <a:pPr/>
              <a:t>105</a:t>
            </a:fld>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Slide Image Placeholder 1"/>
          <p:cNvSpPr>
            <a:spLocks noGrp="1" noRot="1" noChangeAspect="1"/>
          </p:cNvSpPr>
          <p:nvPr>
            <p:ph type="sldImg"/>
          </p:nvPr>
        </p:nvSpPr>
        <p:spPr>
          <a:ln/>
        </p:spPr>
      </p:sp>
      <p:sp>
        <p:nvSpPr>
          <p:cNvPr id="218114" name="Notes Placeholder 2"/>
          <p:cNvSpPr>
            <a:spLocks noGrp="1"/>
          </p:cNvSpPr>
          <p:nvPr>
            <p:ph type="body" idx="1"/>
          </p:nvPr>
        </p:nvSpPr>
        <p:spPr>
          <a:noFill/>
          <a:ln/>
        </p:spPr>
        <p:txBody>
          <a:bodyPr/>
          <a:lstStyle/>
          <a:p>
            <a:r>
              <a:rPr lang="en-US" smtClean="0"/>
              <a:t>The deployment choice inevitably depends on WAN resources available at the location.</a:t>
            </a:r>
          </a:p>
        </p:txBody>
      </p:sp>
      <p:sp>
        <p:nvSpPr>
          <p:cNvPr id="218115" name="Slide Number Placeholder 3"/>
          <p:cNvSpPr>
            <a:spLocks noGrp="1"/>
          </p:cNvSpPr>
          <p:nvPr>
            <p:ph type="sldNum" sz="quarter" idx="5"/>
          </p:nvPr>
        </p:nvSpPr>
        <p:spPr>
          <a:noFill/>
        </p:spPr>
        <p:txBody>
          <a:bodyPr/>
          <a:lstStyle/>
          <a:p>
            <a:fld id="{8464A45F-3D09-479E-A689-328DB18F4D3D}" type="slidenum">
              <a:rPr lang="en-US" smtClean="0"/>
              <a:pPr/>
              <a:t>107</a:t>
            </a:fld>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Slide Image Placeholder 1"/>
          <p:cNvSpPr>
            <a:spLocks noGrp="1" noRot="1" noChangeAspect="1"/>
          </p:cNvSpPr>
          <p:nvPr>
            <p:ph type="sldImg"/>
          </p:nvPr>
        </p:nvSpPr>
        <p:spPr>
          <a:ln/>
        </p:spPr>
      </p:sp>
      <p:sp>
        <p:nvSpPr>
          <p:cNvPr id="221186" name="Notes Placeholder 2"/>
          <p:cNvSpPr>
            <a:spLocks noGrp="1"/>
          </p:cNvSpPr>
          <p:nvPr>
            <p:ph type="body" idx="1"/>
          </p:nvPr>
        </p:nvSpPr>
        <p:spPr>
          <a:noFill/>
          <a:ln/>
        </p:spPr>
        <p:txBody>
          <a:bodyPr/>
          <a:lstStyle/>
          <a:p>
            <a:r>
              <a:rPr lang="en-US" smtClean="0"/>
              <a:t>Router R1 is a hub for the two spoke routers, R2 and R3.</a:t>
            </a:r>
          </a:p>
          <a:p>
            <a:r>
              <a:rPr lang="en-US" smtClean="0"/>
              <a:t>Split horizon is disabled by default on Frame Relay physical interfaces. Therefore routes from Router R2 can be sent to Router R3, and vise-versa. </a:t>
            </a:r>
          </a:p>
          <a:p>
            <a:r>
              <a:rPr lang="en-US" smtClean="0"/>
              <a:t>Only the </a:t>
            </a:r>
            <a:r>
              <a:rPr lang="en-US" b="1" smtClean="0"/>
              <a:t>encapsulation frame-relay  </a:t>
            </a:r>
            <a:r>
              <a:rPr lang="en-US" smtClean="0"/>
              <a:t>command is required since Inverse-ARP will detect most FR settings.</a:t>
            </a:r>
          </a:p>
          <a:p>
            <a:r>
              <a:rPr lang="en-US" smtClean="0"/>
              <a:t>Note that inverse ARP does not provide dynamic mapping for the communication between routers R2 to R3 because they are not connected with a PVC; this must be configured manually.</a:t>
            </a:r>
          </a:p>
          <a:p>
            <a:endParaRPr lang="en-US" smtClean="0"/>
          </a:p>
        </p:txBody>
      </p:sp>
      <p:sp>
        <p:nvSpPr>
          <p:cNvPr id="221187" name="Slide Number Placeholder 3"/>
          <p:cNvSpPr>
            <a:spLocks noGrp="1"/>
          </p:cNvSpPr>
          <p:nvPr>
            <p:ph type="sldNum" sz="quarter" idx="5"/>
          </p:nvPr>
        </p:nvSpPr>
        <p:spPr>
          <a:noFill/>
        </p:spPr>
        <p:txBody>
          <a:bodyPr/>
          <a:lstStyle/>
          <a:p>
            <a:fld id="{CBCAA7C5-3554-460F-8B39-BBB39ECBFEB0}" type="slidenum">
              <a:rPr lang="en-US" smtClean="0"/>
              <a:pPr/>
              <a:t>109</a:t>
            </a:fld>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Slide Image Placeholder 1"/>
          <p:cNvSpPr>
            <a:spLocks noGrp="1" noRot="1" noChangeAspect="1"/>
          </p:cNvSpPr>
          <p:nvPr>
            <p:ph type="sldImg"/>
          </p:nvPr>
        </p:nvSpPr>
        <p:spPr>
          <a:ln/>
        </p:spPr>
      </p:sp>
      <p:sp>
        <p:nvSpPr>
          <p:cNvPr id="223234" name="Notes Placeholder 2"/>
          <p:cNvSpPr>
            <a:spLocks noGrp="1"/>
          </p:cNvSpPr>
          <p:nvPr>
            <p:ph type="body" idx="1"/>
          </p:nvPr>
        </p:nvSpPr>
        <p:spPr>
          <a:noFill/>
          <a:ln/>
        </p:spPr>
        <p:txBody>
          <a:bodyPr/>
          <a:lstStyle/>
          <a:p>
            <a:r>
              <a:rPr lang="en-US" smtClean="0"/>
              <a:t>Split horizon is disabled by default on Frame Relay physical interfaces. Therefore routes from Router R2 can be sent to Router R3, and vise-versa. </a:t>
            </a:r>
          </a:p>
          <a:p>
            <a:r>
              <a:rPr lang="en-US" smtClean="0"/>
              <a:t>Note that inverse ARP does not provide dynamic mapping for the communication between routers R2 to R3 because they are not connected with a PVC; this must be configured manually.</a:t>
            </a:r>
          </a:p>
          <a:p>
            <a:endParaRPr lang="en-US" smtClean="0"/>
          </a:p>
        </p:txBody>
      </p:sp>
      <p:sp>
        <p:nvSpPr>
          <p:cNvPr id="223235" name="Slide Number Placeholder 3"/>
          <p:cNvSpPr>
            <a:spLocks noGrp="1"/>
          </p:cNvSpPr>
          <p:nvPr>
            <p:ph type="sldNum" sz="quarter" idx="5"/>
          </p:nvPr>
        </p:nvSpPr>
        <p:spPr>
          <a:noFill/>
        </p:spPr>
        <p:txBody>
          <a:bodyPr/>
          <a:lstStyle/>
          <a:p>
            <a:fld id="{AA294F57-491D-4F89-8A34-84B0AADF819B}" type="slidenum">
              <a:rPr lang="en-US" smtClean="0"/>
              <a:pPr/>
              <a:t>110</a:t>
            </a:fld>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5" name="Rectangle 11"/>
          <p:cNvSpPr>
            <a:spLocks noGrp="1" noChangeArrowheads="1"/>
          </p:cNvSpPr>
          <p:nvPr>
            <p:ph type="sldNum" sz="quarter" idx="5"/>
          </p:nvPr>
        </p:nvSpPr>
        <p:spPr>
          <a:noFill/>
        </p:spPr>
        <p:txBody>
          <a:bodyPr/>
          <a:lstStyle/>
          <a:p>
            <a:fld id="{280842AE-3F3B-49F1-ADC6-5B28C3C88290}" type="slidenum">
              <a:rPr lang="en-US" smtClean="0"/>
              <a:pPr/>
              <a:t>112</a:t>
            </a:fld>
            <a:endParaRPr lang="en-US" smtClean="0"/>
          </a:p>
        </p:txBody>
      </p:sp>
      <p:sp>
        <p:nvSpPr>
          <p:cNvPr id="226306" name="Rectangle 2"/>
          <p:cNvSpPr>
            <a:spLocks noGrp="1" noRot="1" noChangeAspect="1" noChangeArrowheads="1" noTextEdit="1"/>
          </p:cNvSpPr>
          <p:nvPr>
            <p:ph type="sldImg"/>
          </p:nvPr>
        </p:nvSpPr>
        <p:spPr>
          <a:xfrm>
            <a:off x="1181100" y="698500"/>
            <a:ext cx="4648200" cy="3486150"/>
          </a:xfrm>
          <a:ln/>
        </p:spPr>
      </p:sp>
      <p:sp>
        <p:nvSpPr>
          <p:cNvPr id="226307" name="Rectangle 3"/>
          <p:cNvSpPr>
            <a:spLocks noGrp="1" noChangeArrowheads="1"/>
          </p:cNvSpPr>
          <p:nvPr>
            <p:ph type="body" idx="1"/>
          </p:nvPr>
        </p:nvSpPr>
        <p:spPr>
          <a:xfrm>
            <a:off x="935038" y="4416425"/>
            <a:ext cx="5140325" cy="4181475"/>
          </a:xfrm>
          <a:noFill/>
          <a:ln/>
        </p:spPr>
        <p:txBody>
          <a:bodyPr/>
          <a:lstStyle/>
          <a:p>
            <a:pPr marL="236538" indent="-236538" defTabSz="814388" eaLnBrk="1" hangingPunct="1">
              <a:lnSpc>
                <a:spcPct val="95000"/>
              </a:lnSpc>
              <a:buClr>
                <a:srgbClr val="708CA1"/>
              </a:buClr>
              <a:buFont typeface="Wingdings" pitchFamily="2" charset="2"/>
              <a:buChar char="§"/>
            </a:pPr>
            <a:endParaRPr lang="en-US" sz="2000"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Slide Image Placeholder 1"/>
          <p:cNvSpPr>
            <a:spLocks noGrp="1" noRot="1" noChangeAspect="1"/>
          </p:cNvSpPr>
          <p:nvPr>
            <p:ph type="sldImg"/>
          </p:nvPr>
        </p:nvSpPr>
        <p:spPr>
          <a:ln/>
        </p:spPr>
      </p:sp>
      <p:sp>
        <p:nvSpPr>
          <p:cNvPr id="228354" name="Notes Placeholder 2"/>
          <p:cNvSpPr>
            <a:spLocks noGrp="1"/>
          </p:cNvSpPr>
          <p:nvPr>
            <p:ph type="body" idx="1"/>
          </p:nvPr>
        </p:nvSpPr>
        <p:spPr>
          <a:noFill/>
          <a:ln/>
        </p:spPr>
        <p:txBody>
          <a:bodyPr/>
          <a:lstStyle/>
          <a:p>
            <a:r>
              <a:rPr lang="en-US" b="1" smtClean="0"/>
              <a:t>Note:</a:t>
            </a:r>
            <a:r>
              <a:rPr lang="en-US" smtClean="0"/>
              <a:t>  Router R1's configuration includes a frame-relay map to its own IP address on the Frame Relay interface so that the Serial 0/0 local IP address can be pinged from Router R1 itself. </a:t>
            </a:r>
          </a:p>
        </p:txBody>
      </p:sp>
      <p:sp>
        <p:nvSpPr>
          <p:cNvPr id="228355" name="Slide Number Placeholder 3"/>
          <p:cNvSpPr>
            <a:spLocks noGrp="1"/>
          </p:cNvSpPr>
          <p:nvPr>
            <p:ph type="sldNum" sz="quarter" idx="5"/>
          </p:nvPr>
        </p:nvSpPr>
        <p:spPr>
          <a:noFill/>
        </p:spPr>
        <p:txBody>
          <a:bodyPr/>
          <a:lstStyle/>
          <a:p>
            <a:fld id="{A70982A2-8709-48B0-A6DA-FE927B27927A}" type="slidenum">
              <a:rPr lang="en-US" smtClean="0"/>
              <a:pPr/>
              <a:t>113</a:t>
            </a:fld>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1" name="Slide Image Placeholder 1"/>
          <p:cNvSpPr>
            <a:spLocks noGrp="1" noRot="1" noChangeAspect="1"/>
          </p:cNvSpPr>
          <p:nvPr>
            <p:ph type="sldImg"/>
          </p:nvPr>
        </p:nvSpPr>
        <p:spPr>
          <a:ln/>
        </p:spPr>
      </p:sp>
      <p:sp>
        <p:nvSpPr>
          <p:cNvPr id="230402" name="Notes Placeholder 2"/>
          <p:cNvSpPr>
            <a:spLocks noGrp="1"/>
          </p:cNvSpPr>
          <p:nvPr>
            <p:ph type="body" idx="1"/>
          </p:nvPr>
        </p:nvSpPr>
        <p:spPr>
          <a:noFill/>
          <a:ln/>
        </p:spPr>
        <p:txBody>
          <a:bodyPr/>
          <a:lstStyle/>
          <a:p>
            <a:endParaRPr lang="en-US" smtClean="0"/>
          </a:p>
        </p:txBody>
      </p:sp>
      <p:sp>
        <p:nvSpPr>
          <p:cNvPr id="230403" name="Slide Number Placeholder 3"/>
          <p:cNvSpPr>
            <a:spLocks noGrp="1"/>
          </p:cNvSpPr>
          <p:nvPr>
            <p:ph type="sldNum" sz="quarter" idx="5"/>
          </p:nvPr>
        </p:nvSpPr>
        <p:spPr>
          <a:noFill/>
        </p:spPr>
        <p:txBody>
          <a:bodyPr/>
          <a:lstStyle/>
          <a:p>
            <a:fld id="{F0631407-DA0A-46B8-A9AB-8BCAAF53435F}" type="slidenum">
              <a:rPr lang="en-US" smtClean="0"/>
              <a:pPr/>
              <a:t>114</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a:ln/>
        </p:spPr>
      </p:sp>
      <p:sp>
        <p:nvSpPr>
          <p:cNvPr id="81922" name="Notes Placeholder 2"/>
          <p:cNvSpPr>
            <a:spLocks noGrp="1"/>
          </p:cNvSpPr>
          <p:nvPr>
            <p:ph type="body" idx="1"/>
          </p:nvPr>
        </p:nvSpPr>
        <p:spPr>
          <a:noFill/>
          <a:ln/>
        </p:spPr>
        <p:txBody>
          <a:bodyPr/>
          <a:lstStyle/>
          <a:p>
            <a:endParaRPr lang="en-US" smtClean="0"/>
          </a:p>
        </p:txBody>
      </p:sp>
      <p:sp>
        <p:nvSpPr>
          <p:cNvPr id="81923" name="Slide Number Placeholder 3"/>
          <p:cNvSpPr>
            <a:spLocks noGrp="1"/>
          </p:cNvSpPr>
          <p:nvPr>
            <p:ph type="sldNum" sz="quarter" idx="5"/>
          </p:nvPr>
        </p:nvSpPr>
        <p:spPr>
          <a:noFill/>
        </p:spPr>
        <p:txBody>
          <a:bodyPr/>
          <a:lstStyle/>
          <a:p>
            <a:fld id="{942711B2-C5EB-4AD0-A269-00D8AD0FA096}" type="slidenum">
              <a:rPr lang="en-US" smtClean="0"/>
              <a:pPr/>
              <a:t>31</a:t>
            </a:fld>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49" name="Slide Image Placeholder 1"/>
          <p:cNvSpPr>
            <a:spLocks noGrp="1" noRot="1" noChangeAspect="1"/>
          </p:cNvSpPr>
          <p:nvPr>
            <p:ph type="sldImg"/>
          </p:nvPr>
        </p:nvSpPr>
        <p:spPr>
          <a:ln/>
        </p:spPr>
      </p:sp>
      <p:sp>
        <p:nvSpPr>
          <p:cNvPr id="232450" name="Notes Placeholder 2"/>
          <p:cNvSpPr>
            <a:spLocks noGrp="1"/>
          </p:cNvSpPr>
          <p:nvPr>
            <p:ph type="body" idx="1"/>
          </p:nvPr>
        </p:nvSpPr>
        <p:spPr>
          <a:noFill/>
          <a:ln/>
        </p:spPr>
        <p:txBody>
          <a:bodyPr/>
          <a:lstStyle/>
          <a:p>
            <a:r>
              <a:rPr lang="en-US" smtClean="0"/>
              <a:t>Multipoint subinterfaces are logical interfaces emulating a multi-access network and act like an NBMA physical interface.</a:t>
            </a:r>
          </a:p>
          <a:p>
            <a:pPr marL="112713" lvl="1" indent="-112713">
              <a:spcBef>
                <a:spcPct val="50000"/>
              </a:spcBef>
            </a:pPr>
            <a:r>
              <a:rPr lang="en-US" smtClean="0"/>
              <a:t>Partial mesh Frame Relay networks must deal with split horizon issues, which prevent routing updates from being retransmitted on the same interface on which they were received.</a:t>
            </a:r>
          </a:p>
          <a:p>
            <a:endParaRPr lang="en-US" smtClean="0"/>
          </a:p>
        </p:txBody>
      </p:sp>
      <p:sp>
        <p:nvSpPr>
          <p:cNvPr id="232451" name="Slide Number Placeholder 3"/>
          <p:cNvSpPr>
            <a:spLocks noGrp="1"/>
          </p:cNvSpPr>
          <p:nvPr>
            <p:ph type="sldNum" sz="quarter" idx="5"/>
          </p:nvPr>
        </p:nvSpPr>
        <p:spPr>
          <a:noFill/>
        </p:spPr>
        <p:txBody>
          <a:bodyPr/>
          <a:lstStyle/>
          <a:p>
            <a:fld id="{1CAACEDF-EEB7-4E89-BEC4-5D6608377F0D}" type="slidenum">
              <a:rPr lang="en-US" smtClean="0"/>
              <a:pPr/>
              <a:t>115</a:t>
            </a:fld>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Slide Image Placeholder 1"/>
          <p:cNvSpPr>
            <a:spLocks noGrp="1" noRot="1" noChangeAspect="1"/>
          </p:cNvSpPr>
          <p:nvPr>
            <p:ph type="sldImg"/>
          </p:nvPr>
        </p:nvSpPr>
        <p:spPr>
          <a:ln/>
        </p:spPr>
      </p:sp>
      <p:sp>
        <p:nvSpPr>
          <p:cNvPr id="235522" name="Notes Placeholder 2"/>
          <p:cNvSpPr>
            <a:spLocks noGrp="1"/>
          </p:cNvSpPr>
          <p:nvPr>
            <p:ph type="body" idx="1"/>
          </p:nvPr>
        </p:nvSpPr>
        <p:spPr>
          <a:noFill/>
          <a:ln/>
        </p:spPr>
        <p:txBody>
          <a:bodyPr/>
          <a:lstStyle/>
          <a:p>
            <a:r>
              <a:rPr lang="en-US" smtClean="0"/>
              <a:t>A multipoint subinterface Serial 0/0/0.1 is created and an IP address is assigned to it. </a:t>
            </a:r>
          </a:p>
          <a:p>
            <a:r>
              <a:rPr lang="en-US" smtClean="0"/>
              <a:t>Split horizon is enabled by default on Frame Relay multipoint interfaces. In this example, routers R2 and R3 need to provide connectivity between their connected networks, so EIGRP split horizon is disabled on the multipoint subinterface of router R1 with the </a:t>
            </a:r>
            <a:r>
              <a:rPr lang="en-US" b="1" smtClean="0"/>
              <a:t>no ip split-horizon eigrp </a:t>
            </a:r>
            <a:r>
              <a:rPr lang="en-US" i="1" smtClean="0"/>
              <a:t>as-number</a:t>
            </a:r>
            <a:r>
              <a:rPr lang="en-US" smtClean="0"/>
              <a:t> command. </a:t>
            </a:r>
          </a:p>
          <a:p>
            <a:r>
              <a:rPr lang="en-US" smtClean="0"/>
              <a:t>Manual IP address-to-DLCI mapping is also configured, using the </a:t>
            </a:r>
            <a:r>
              <a:rPr lang="en-US" b="1" smtClean="0"/>
              <a:t>frame-relay map </a:t>
            </a:r>
            <a:r>
              <a:rPr lang="en-US" smtClean="0"/>
              <a:t>commands with the </a:t>
            </a:r>
            <a:r>
              <a:rPr lang="en-US" b="1" smtClean="0"/>
              <a:t>broadcast </a:t>
            </a:r>
            <a:r>
              <a:rPr lang="en-US" smtClean="0"/>
              <a:t>keyword.</a:t>
            </a:r>
          </a:p>
          <a:p>
            <a:r>
              <a:rPr lang="en-US" smtClean="0"/>
              <a:t>The EIGRP configuration is not changed from the basic deployment. EIGRP is enabled using AS number 100 and the proper interfaces and networks are included in EIGRP using the </a:t>
            </a:r>
            <a:r>
              <a:rPr lang="en-US" b="1" smtClean="0"/>
              <a:t>network</a:t>
            </a:r>
            <a:r>
              <a:rPr lang="en-US" smtClean="0"/>
              <a:t> commands under the EIGRP routing process.</a:t>
            </a:r>
          </a:p>
        </p:txBody>
      </p:sp>
      <p:sp>
        <p:nvSpPr>
          <p:cNvPr id="235523" name="Slide Number Placeholder 3"/>
          <p:cNvSpPr>
            <a:spLocks noGrp="1"/>
          </p:cNvSpPr>
          <p:nvPr>
            <p:ph type="sldNum" sz="quarter" idx="5"/>
          </p:nvPr>
        </p:nvSpPr>
        <p:spPr>
          <a:noFill/>
        </p:spPr>
        <p:txBody>
          <a:bodyPr/>
          <a:lstStyle/>
          <a:p>
            <a:fld id="{2785CBF1-22C7-4F7C-8F77-CB0E04A1AF79}" type="slidenum">
              <a:rPr lang="en-US" smtClean="0"/>
              <a:pPr/>
              <a:t>117</a:t>
            </a:fld>
            <a:endParaRPr 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Slide Image Placeholder 1"/>
          <p:cNvSpPr>
            <a:spLocks noGrp="1" noRot="1" noChangeAspect="1"/>
          </p:cNvSpPr>
          <p:nvPr>
            <p:ph type="sldImg"/>
          </p:nvPr>
        </p:nvSpPr>
        <p:spPr>
          <a:ln/>
        </p:spPr>
      </p:sp>
      <p:sp>
        <p:nvSpPr>
          <p:cNvPr id="237570" name="Notes Placeholder 2"/>
          <p:cNvSpPr>
            <a:spLocks noGrp="1"/>
          </p:cNvSpPr>
          <p:nvPr>
            <p:ph type="body" idx="1"/>
          </p:nvPr>
        </p:nvSpPr>
        <p:spPr>
          <a:noFill/>
          <a:ln/>
        </p:spPr>
        <p:txBody>
          <a:bodyPr/>
          <a:lstStyle/>
          <a:p>
            <a:endParaRPr lang="en-US" smtClean="0"/>
          </a:p>
        </p:txBody>
      </p:sp>
      <p:sp>
        <p:nvSpPr>
          <p:cNvPr id="237571" name="Slide Number Placeholder 3"/>
          <p:cNvSpPr>
            <a:spLocks noGrp="1"/>
          </p:cNvSpPr>
          <p:nvPr>
            <p:ph type="sldNum" sz="quarter" idx="5"/>
          </p:nvPr>
        </p:nvSpPr>
        <p:spPr>
          <a:noFill/>
        </p:spPr>
        <p:txBody>
          <a:bodyPr/>
          <a:lstStyle/>
          <a:p>
            <a:fld id="{02F3C4D0-32F4-4929-89E7-F1E3F5A88E1B}" type="slidenum">
              <a:rPr lang="en-US" smtClean="0"/>
              <a:pPr/>
              <a:t>118</a:t>
            </a:fld>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1" name="Slide Image Placeholder 1"/>
          <p:cNvSpPr>
            <a:spLocks noGrp="1" noRot="1" noChangeAspect="1"/>
          </p:cNvSpPr>
          <p:nvPr>
            <p:ph type="sldImg"/>
          </p:nvPr>
        </p:nvSpPr>
        <p:spPr>
          <a:ln/>
        </p:spPr>
      </p:sp>
      <p:sp>
        <p:nvSpPr>
          <p:cNvPr id="240642" name="Notes Placeholder 2"/>
          <p:cNvSpPr>
            <a:spLocks noGrp="1"/>
          </p:cNvSpPr>
          <p:nvPr>
            <p:ph type="body" idx="1"/>
          </p:nvPr>
        </p:nvSpPr>
        <p:spPr>
          <a:noFill/>
          <a:ln/>
        </p:spPr>
        <p:txBody>
          <a:bodyPr/>
          <a:lstStyle/>
          <a:p>
            <a:r>
              <a:rPr lang="en-US" smtClean="0"/>
              <a:t>Router R1 is configured with a </a:t>
            </a:r>
            <a:r>
              <a:rPr lang="en-US" b="1" smtClean="0"/>
              <a:t>neighbor</a:t>
            </a:r>
            <a:r>
              <a:rPr lang="en-US" smtClean="0"/>
              <a:t> command for Router R2 and will therefore not accept multicast packets on Serial 0/0/0.1 anymore. </a:t>
            </a:r>
          </a:p>
          <a:p>
            <a:r>
              <a:rPr lang="en-US" smtClean="0"/>
              <a:t>In order to establish an adjacency with Router R1, Router R2 must also be configured with a </a:t>
            </a:r>
            <a:r>
              <a:rPr lang="en-US" b="1" smtClean="0"/>
              <a:t>neighbor </a:t>
            </a:r>
            <a:r>
              <a:rPr lang="en-US" smtClean="0"/>
              <a:t>command, for Router R1</a:t>
            </a:r>
          </a:p>
        </p:txBody>
      </p:sp>
      <p:sp>
        <p:nvSpPr>
          <p:cNvPr id="240643" name="Slide Number Placeholder 3"/>
          <p:cNvSpPr>
            <a:spLocks noGrp="1"/>
          </p:cNvSpPr>
          <p:nvPr>
            <p:ph type="sldNum" sz="quarter" idx="5"/>
          </p:nvPr>
        </p:nvSpPr>
        <p:spPr>
          <a:noFill/>
        </p:spPr>
        <p:txBody>
          <a:bodyPr/>
          <a:lstStyle/>
          <a:p>
            <a:fld id="{630E7D97-A2C7-4867-8E95-4B1ED6495334}" type="slidenum">
              <a:rPr lang="en-US" smtClean="0"/>
              <a:pPr/>
              <a:t>120</a:t>
            </a:fld>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89" name="Slide Image Placeholder 1"/>
          <p:cNvSpPr>
            <a:spLocks noGrp="1" noRot="1" noChangeAspect="1"/>
          </p:cNvSpPr>
          <p:nvPr>
            <p:ph type="sldImg"/>
          </p:nvPr>
        </p:nvSpPr>
        <p:spPr>
          <a:ln/>
        </p:spPr>
      </p:sp>
      <p:sp>
        <p:nvSpPr>
          <p:cNvPr id="242690" name="Notes Placeholder 2"/>
          <p:cNvSpPr>
            <a:spLocks noGrp="1"/>
          </p:cNvSpPr>
          <p:nvPr>
            <p:ph type="body" idx="1"/>
          </p:nvPr>
        </p:nvSpPr>
        <p:spPr>
          <a:noFill/>
          <a:ln/>
        </p:spPr>
        <p:txBody>
          <a:bodyPr/>
          <a:lstStyle/>
          <a:p>
            <a:r>
              <a:rPr lang="en-US" smtClean="0"/>
              <a:t>The </a:t>
            </a:r>
            <a:r>
              <a:rPr lang="en-US" b="1" smtClean="0"/>
              <a:t>neighbor </a:t>
            </a:r>
            <a:r>
              <a:rPr lang="en-US" smtClean="0"/>
              <a:t>command enables Router R2 to use unicast packets, which will be accepted by Router R1. In this scenario, Router R3 is not configured with a </a:t>
            </a:r>
            <a:r>
              <a:rPr lang="en-US" b="1" smtClean="0"/>
              <a:t>neighbor </a:t>
            </a:r>
            <a:r>
              <a:rPr lang="en-US" smtClean="0"/>
              <a:t>command for Router R1, nor is Router R1 configured with a neighbor command for Router R3. Therefore, routers R1 and R3 will not form an adjacency.</a:t>
            </a:r>
          </a:p>
          <a:p>
            <a:endParaRPr lang="en-US" smtClean="0"/>
          </a:p>
        </p:txBody>
      </p:sp>
      <p:sp>
        <p:nvSpPr>
          <p:cNvPr id="242691" name="Slide Number Placeholder 3"/>
          <p:cNvSpPr>
            <a:spLocks noGrp="1"/>
          </p:cNvSpPr>
          <p:nvPr>
            <p:ph type="sldNum" sz="quarter" idx="5"/>
          </p:nvPr>
        </p:nvSpPr>
        <p:spPr>
          <a:noFill/>
        </p:spPr>
        <p:txBody>
          <a:bodyPr/>
          <a:lstStyle/>
          <a:p>
            <a:fld id="{DBD20EFB-A0CE-4672-B79D-1213AB6A8985}" type="slidenum">
              <a:rPr lang="en-US" smtClean="0"/>
              <a:pPr/>
              <a:t>121</a:t>
            </a:fld>
            <a:endParaRPr 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7" name="Slide Image Placeholder 1"/>
          <p:cNvSpPr>
            <a:spLocks noGrp="1" noRot="1" noChangeAspect="1"/>
          </p:cNvSpPr>
          <p:nvPr>
            <p:ph type="sldImg"/>
          </p:nvPr>
        </p:nvSpPr>
        <p:spPr>
          <a:ln/>
        </p:spPr>
      </p:sp>
      <p:sp>
        <p:nvSpPr>
          <p:cNvPr id="244738" name="Notes Placeholder 2"/>
          <p:cNvSpPr>
            <a:spLocks noGrp="1"/>
          </p:cNvSpPr>
          <p:nvPr>
            <p:ph type="body" idx="1"/>
          </p:nvPr>
        </p:nvSpPr>
        <p:spPr>
          <a:noFill/>
          <a:ln/>
        </p:spPr>
        <p:txBody>
          <a:bodyPr/>
          <a:lstStyle/>
          <a:p>
            <a:r>
              <a:rPr lang="en-US" smtClean="0"/>
              <a:t>Logical interfaces emulating a leased line network and provide a routing equivalent to point-to-point physical interfaces. </a:t>
            </a:r>
          </a:p>
          <a:p>
            <a:r>
              <a:rPr lang="en-US" smtClean="0"/>
              <a:t>EIGRP neighbor loss detection is quite fast on point-to-point subinterfaces because the default values of the EIGRP hello timer and the EIGRP hold timer are identical to the values used on point-to-point physical links (5 seconds for the hello timer and 15 seconds for the hold timer). </a:t>
            </a:r>
          </a:p>
          <a:p>
            <a:pPr lvl="1" indent="-112713">
              <a:spcBef>
                <a:spcPct val="50000"/>
              </a:spcBef>
            </a:pPr>
            <a:r>
              <a:rPr lang="en-US" smtClean="0"/>
              <a:t>In the worst case, the neighbor loss is detected within 15 seconds. </a:t>
            </a:r>
          </a:p>
          <a:p>
            <a:r>
              <a:rPr lang="en-US" smtClean="0"/>
              <a:t>Another reason that neighbor loss is fast is that a Frame Relay subinterface is declared down if the DLCI attached to the interface is lost; neighbor loss detection is immediate. </a:t>
            </a:r>
          </a:p>
          <a:p>
            <a:pPr lvl="1" indent="-112713">
              <a:spcBef>
                <a:spcPct val="50000"/>
              </a:spcBef>
            </a:pPr>
            <a:r>
              <a:rPr lang="en-US" smtClean="0"/>
              <a:t>For multipoint subinterfaces, all of the PVCs attached to it must be lost for the interface to be declared down. </a:t>
            </a:r>
          </a:p>
          <a:p>
            <a:endParaRPr lang="en-US" smtClean="0"/>
          </a:p>
        </p:txBody>
      </p:sp>
      <p:sp>
        <p:nvSpPr>
          <p:cNvPr id="244739" name="Slide Number Placeholder 3"/>
          <p:cNvSpPr>
            <a:spLocks noGrp="1"/>
          </p:cNvSpPr>
          <p:nvPr>
            <p:ph type="sldNum" sz="quarter" idx="5"/>
          </p:nvPr>
        </p:nvSpPr>
        <p:spPr>
          <a:noFill/>
        </p:spPr>
        <p:txBody>
          <a:bodyPr/>
          <a:lstStyle/>
          <a:p>
            <a:fld id="{B3387C21-A30A-475B-8845-81A1C61DDF68}" type="slidenum">
              <a:rPr lang="en-US" smtClean="0"/>
              <a:pPr/>
              <a:t>122</a:t>
            </a:fld>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09" name="Slide Image Placeholder 1"/>
          <p:cNvSpPr>
            <a:spLocks noGrp="1" noRot="1" noChangeAspect="1"/>
          </p:cNvSpPr>
          <p:nvPr>
            <p:ph type="sldImg"/>
          </p:nvPr>
        </p:nvSpPr>
        <p:spPr>
          <a:ln/>
        </p:spPr>
      </p:sp>
      <p:sp>
        <p:nvSpPr>
          <p:cNvPr id="247810" name="Notes Placeholder 2"/>
          <p:cNvSpPr>
            <a:spLocks noGrp="1"/>
          </p:cNvSpPr>
          <p:nvPr>
            <p:ph type="body" idx="1"/>
          </p:nvPr>
        </p:nvSpPr>
        <p:spPr>
          <a:noFill/>
          <a:ln/>
        </p:spPr>
        <p:txBody>
          <a:bodyPr/>
          <a:lstStyle/>
          <a:p>
            <a:r>
              <a:rPr lang="en-US" smtClean="0"/>
              <a:t>On Router R1, two point-to-point subinterfaces, Serial 0/0.2 and Serial 0/0.3, are created and IP addresses are assigned to them. The IP address-to-DLCI mapping is provided for each subinterface. The EIGRP configuration is not changed from the basic deployment. </a:t>
            </a:r>
          </a:p>
        </p:txBody>
      </p:sp>
      <p:sp>
        <p:nvSpPr>
          <p:cNvPr id="247811" name="Slide Number Placeholder 3"/>
          <p:cNvSpPr>
            <a:spLocks noGrp="1"/>
          </p:cNvSpPr>
          <p:nvPr>
            <p:ph type="sldNum" sz="quarter" idx="5"/>
          </p:nvPr>
        </p:nvSpPr>
        <p:spPr>
          <a:noFill/>
        </p:spPr>
        <p:txBody>
          <a:bodyPr/>
          <a:lstStyle/>
          <a:p>
            <a:fld id="{3AACC72D-C85E-46CA-9DF2-B3525AC9ECDA}" type="slidenum">
              <a:rPr lang="en-US" smtClean="0"/>
              <a:pPr/>
              <a:t>124</a:t>
            </a:fld>
            <a:endParaRPr 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7" name="Slide Image Placeholder 1"/>
          <p:cNvSpPr>
            <a:spLocks noGrp="1" noRot="1" noChangeAspect="1"/>
          </p:cNvSpPr>
          <p:nvPr>
            <p:ph type="sldImg"/>
          </p:nvPr>
        </p:nvSpPr>
        <p:spPr>
          <a:ln/>
        </p:spPr>
      </p:sp>
      <p:sp>
        <p:nvSpPr>
          <p:cNvPr id="249858" name="Notes Placeholder 2"/>
          <p:cNvSpPr>
            <a:spLocks noGrp="1"/>
          </p:cNvSpPr>
          <p:nvPr>
            <p:ph type="body" idx="1"/>
          </p:nvPr>
        </p:nvSpPr>
        <p:spPr>
          <a:noFill/>
          <a:ln/>
        </p:spPr>
        <p:txBody>
          <a:bodyPr/>
          <a:lstStyle/>
          <a:p>
            <a:r>
              <a:rPr lang="en-US" smtClean="0"/>
              <a:t>Router R1 forms the adjacency with Router R2 over its serial0/0/0.2 point-to-point interface and with Router R3 over its serial0/0/0.3 point-to-point subinterface. </a:t>
            </a:r>
          </a:p>
          <a:p>
            <a:r>
              <a:rPr lang="en-US" smtClean="0"/>
              <a:t>Likewise, Routers R2 and R3 form the adjacency with Router R1 over the serial 0/0/0.1 point-to-point subinterface. </a:t>
            </a:r>
          </a:p>
          <a:p>
            <a:r>
              <a:rPr lang="en-US" smtClean="0"/>
              <a:t>Router R3 has one neighbor, Router R1, over its serial0/0.1 point-to-point subinterface.</a:t>
            </a:r>
          </a:p>
          <a:p>
            <a:endParaRPr lang="en-US" smtClean="0"/>
          </a:p>
        </p:txBody>
      </p:sp>
      <p:sp>
        <p:nvSpPr>
          <p:cNvPr id="249859" name="Slide Number Placeholder 3"/>
          <p:cNvSpPr>
            <a:spLocks noGrp="1"/>
          </p:cNvSpPr>
          <p:nvPr>
            <p:ph type="sldNum" sz="quarter" idx="5"/>
          </p:nvPr>
        </p:nvSpPr>
        <p:spPr>
          <a:noFill/>
        </p:spPr>
        <p:txBody>
          <a:bodyPr/>
          <a:lstStyle/>
          <a:p>
            <a:fld id="{68D71FE6-504C-4440-A90B-092BC7D8A6CF}" type="slidenum">
              <a:rPr lang="en-US" smtClean="0"/>
              <a:pPr/>
              <a:t>125</a:t>
            </a:fld>
            <a:endParaRPr 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5" name="Slide Image Placeholder 1"/>
          <p:cNvSpPr>
            <a:spLocks noGrp="1" noRot="1" noChangeAspect="1"/>
          </p:cNvSpPr>
          <p:nvPr>
            <p:ph type="sldImg"/>
          </p:nvPr>
        </p:nvSpPr>
        <p:spPr>
          <a:ln/>
        </p:spPr>
      </p:sp>
      <p:sp>
        <p:nvSpPr>
          <p:cNvPr id="251906" name="Notes Placeholder 2"/>
          <p:cNvSpPr>
            <a:spLocks noGrp="1"/>
          </p:cNvSpPr>
          <p:nvPr>
            <p:ph type="body" idx="1"/>
          </p:nvPr>
        </p:nvSpPr>
        <p:spPr>
          <a:noFill/>
          <a:ln/>
        </p:spPr>
        <p:txBody>
          <a:bodyPr/>
          <a:lstStyle/>
          <a:p>
            <a:endParaRPr lang="en-US" smtClean="0"/>
          </a:p>
        </p:txBody>
      </p:sp>
      <p:sp>
        <p:nvSpPr>
          <p:cNvPr id="251907" name="Slide Number Placeholder 3"/>
          <p:cNvSpPr>
            <a:spLocks noGrp="1"/>
          </p:cNvSpPr>
          <p:nvPr>
            <p:ph type="sldNum" sz="quarter" idx="5"/>
          </p:nvPr>
        </p:nvSpPr>
        <p:spPr>
          <a:noFill/>
        </p:spPr>
        <p:txBody>
          <a:bodyPr/>
          <a:lstStyle/>
          <a:p>
            <a:fld id="{93D125D9-616F-437E-B616-1455F7CD8459}" type="slidenum">
              <a:rPr lang="en-US" smtClean="0"/>
              <a:pPr/>
              <a:t>126</a:t>
            </a:fld>
            <a:endParaRPr 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3" name="Slide Image Placeholder 1"/>
          <p:cNvSpPr>
            <a:spLocks noGrp="1" noRot="1" noChangeAspect="1"/>
          </p:cNvSpPr>
          <p:nvPr>
            <p:ph type="sldImg"/>
          </p:nvPr>
        </p:nvSpPr>
        <p:spPr>
          <a:ln/>
        </p:spPr>
      </p:sp>
      <p:sp>
        <p:nvSpPr>
          <p:cNvPr id="253954" name="Notes Placeholder 2"/>
          <p:cNvSpPr>
            <a:spLocks noGrp="1"/>
          </p:cNvSpPr>
          <p:nvPr>
            <p:ph type="body" idx="1"/>
          </p:nvPr>
        </p:nvSpPr>
        <p:spPr>
          <a:noFill/>
          <a:ln/>
        </p:spPr>
        <p:txBody>
          <a:bodyPr/>
          <a:lstStyle/>
          <a:p>
            <a:r>
              <a:rPr lang="en-US" smtClean="0"/>
              <a:t>Routers R1 and R2 are configured for EIGRP as if there were a corporate core network between them. The customer has to agree upon the EIGRP parameters (such as the AS number, authentication password, and so on) with the service provider to ensure connectivity; these parameters are often governed by the service provider.</a:t>
            </a:r>
          </a:p>
          <a:p>
            <a:r>
              <a:rPr lang="en-US" smtClean="0"/>
              <a:t>The PE routers receive routing updates from the CE routers and install these updates in the appropriate VRF table. This part of the configuration and operation is the SP's responsibility.</a:t>
            </a:r>
          </a:p>
          <a:p>
            <a:endParaRPr lang="en-US" smtClean="0"/>
          </a:p>
        </p:txBody>
      </p:sp>
      <p:sp>
        <p:nvSpPr>
          <p:cNvPr id="253955" name="Slide Number Placeholder 3"/>
          <p:cNvSpPr>
            <a:spLocks noGrp="1"/>
          </p:cNvSpPr>
          <p:nvPr>
            <p:ph type="sldNum" sz="quarter" idx="5"/>
          </p:nvPr>
        </p:nvSpPr>
        <p:spPr>
          <a:noFill/>
        </p:spPr>
        <p:txBody>
          <a:bodyPr/>
          <a:lstStyle/>
          <a:p>
            <a:fld id="{B57FD0A0-1439-4860-AFFB-F45F35C7B6D1}" type="slidenum">
              <a:rPr lang="en-US" smtClean="0"/>
              <a:pPr/>
              <a:t>127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a:ln/>
        </p:spPr>
      </p:sp>
      <p:sp>
        <p:nvSpPr>
          <p:cNvPr id="83970" name="Notes Placeholder 2"/>
          <p:cNvSpPr>
            <a:spLocks noGrp="1"/>
          </p:cNvSpPr>
          <p:nvPr>
            <p:ph type="body" idx="1"/>
          </p:nvPr>
        </p:nvSpPr>
        <p:spPr>
          <a:noFill/>
          <a:ln/>
        </p:spPr>
        <p:txBody>
          <a:bodyPr/>
          <a:lstStyle/>
          <a:p>
            <a:endParaRPr lang="en-US" smtClean="0"/>
          </a:p>
        </p:txBody>
      </p:sp>
      <p:sp>
        <p:nvSpPr>
          <p:cNvPr id="83971" name="Slide Number Placeholder 3"/>
          <p:cNvSpPr>
            <a:spLocks noGrp="1"/>
          </p:cNvSpPr>
          <p:nvPr>
            <p:ph type="sldNum" sz="quarter" idx="5"/>
          </p:nvPr>
        </p:nvSpPr>
        <p:spPr>
          <a:noFill/>
        </p:spPr>
        <p:txBody>
          <a:bodyPr/>
          <a:lstStyle/>
          <a:p>
            <a:fld id="{BCCE8E73-EF90-4E5B-A13E-470F4B37FF9E}" type="slidenum">
              <a:rPr lang="en-US" smtClean="0"/>
              <a:pPr/>
              <a:t>32</a:t>
            </a:fld>
            <a:endParaRPr lang="en-U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1" name="Slide Image Placeholder 1"/>
          <p:cNvSpPr>
            <a:spLocks noGrp="1" noRot="1" noChangeAspect="1"/>
          </p:cNvSpPr>
          <p:nvPr>
            <p:ph type="sldImg"/>
          </p:nvPr>
        </p:nvSpPr>
        <p:spPr>
          <a:ln/>
        </p:spPr>
      </p:sp>
      <p:sp>
        <p:nvSpPr>
          <p:cNvPr id="256002" name="Notes Placeholder 2"/>
          <p:cNvSpPr>
            <a:spLocks noGrp="1"/>
          </p:cNvSpPr>
          <p:nvPr>
            <p:ph type="body" idx="1"/>
          </p:nvPr>
        </p:nvSpPr>
        <p:spPr>
          <a:noFill/>
          <a:ln/>
        </p:spPr>
        <p:txBody>
          <a:bodyPr/>
          <a:lstStyle/>
          <a:p>
            <a:r>
              <a:rPr lang="en-US" smtClean="0"/>
              <a:t>Observe the resulting EIGRP neighbor tables on the R1 and R2 routers. </a:t>
            </a:r>
          </a:p>
          <a:p>
            <a:r>
              <a:rPr lang="en-US" smtClean="0"/>
              <a:t>Notice that Router R1 establishes an EIGRP neighbor relationship with the PE1 router, and Router R2 establishes an EIGRP neighbor relationship with the PE2 router. </a:t>
            </a:r>
          </a:p>
          <a:p>
            <a:r>
              <a:rPr lang="en-US" smtClean="0"/>
              <a:t>Routers R1 and R2 do </a:t>
            </a:r>
            <a:r>
              <a:rPr lang="en-US" i="1" smtClean="0"/>
              <a:t>not </a:t>
            </a:r>
            <a:r>
              <a:rPr lang="en-US" smtClean="0"/>
              <a:t>establish an EIGRP neighbor relationship with each other.</a:t>
            </a:r>
          </a:p>
          <a:p>
            <a:endParaRPr lang="en-US" smtClean="0"/>
          </a:p>
        </p:txBody>
      </p:sp>
      <p:sp>
        <p:nvSpPr>
          <p:cNvPr id="256003" name="Slide Number Placeholder 3"/>
          <p:cNvSpPr>
            <a:spLocks noGrp="1"/>
          </p:cNvSpPr>
          <p:nvPr>
            <p:ph type="sldNum" sz="quarter" idx="5"/>
          </p:nvPr>
        </p:nvSpPr>
        <p:spPr>
          <a:noFill/>
        </p:spPr>
        <p:txBody>
          <a:bodyPr/>
          <a:lstStyle/>
          <a:p>
            <a:fld id="{B17AAEC0-F511-4AD8-AD5F-C9F2071C3F09}" type="slidenum">
              <a:rPr lang="en-US" smtClean="0"/>
              <a:pPr/>
              <a:t>128</a:t>
            </a:fld>
            <a:endParaRPr 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49" name="Slide Image Placeholder 1"/>
          <p:cNvSpPr>
            <a:spLocks noGrp="1" noRot="1" noChangeAspect="1"/>
          </p:cNvSpPr>
          <p:nvPr>
            <p:ph type="sldImg"/>
          </p:nvPr>
        </p:nvSpPr>
        <p:spPr>
          <a:ln/>
        </p:spPr>
      </p:sp>
      <p:sp>
        <p:nvSpPr>
          <p:cNvPr id="258050" name="Notes Placeholder 2"/>
          <p:cNvSpPr>
            <a:spLocks noGrp="1"/>
          </p:cNvSpPr>
          <p:nvPr>
            <p:ph type="body" idx="1"/>
          </p:nvPr>
        </p:nvSpPr>
        <p:spPr>
          <a:noFill/>
          <a:ln/>
        </p:spPr>
        <p:txBody>
          <a:bodyPr/>
          <a:lstStyle/>
          <a:p>
            <a:r>
              <a:rPr lang="en-US" smtClean="0"/>
              <a:t>EIGRP needs to be enabled with the correct AS number (the same on both routers R1 and R2). </a:t>
            </a:r>
          </a:p>
          <a:p>
            <a:r>
              <a:rPr lang="en-US" smtClean="0"/>
              <a:t>The </a:t>
            </a:r>
            <a:r>
              <a:rPr lang="en-US" b="1" smtClean="0"/>
              <a:t>network</a:t>
            </a:r>
            <a:r>
              <a:rPr lang="en-US" smtClean="0"/>
              <a:t> commands must include all of the interfaces that will run EIGRP, including the link toward the PE routers (routers PE1 and PE2) over which the routers R1 and R2 will form their neighbor relationship. </a:t>
            </a:r>
          </a:p>
          <a:p>
            <a:r>
              <a:rPr lang="en-US" smtClean="0"/>
              <a:t>From the EIGRP perspective, the MPLS backbone and routers PE1 and PE2 are not visible. </a:t>
            </a:r>
          </a:p>
          <a:p>
            <a:r>
              <a:rPr lang="en-US" smtClean="0"/>
              <a:t>A neighbor relationship is established directly between routers R1 and R2 over the MPLS backbone</a:t>
            </a:r>
          </a:p>
        </p:txBody>
      </p:sp>
      <p:sp>
        <p:nvSpPr>
          <p:cNvPr id="258051" name="Slide Number Placeholder 3"/>
          <p:cNvSpPr>
            <a:spLocks noGrp="1"/>
          </p:cNvSpPr>
          <p:nvPr>
            <p:ph type="sldNum" sz="quarter" idx="5"/>
          </p:nvPr>
        </p:nvSpPr>
        <p:spPr>
          <a:noFill/>
        </p:spPr>
        <p:txBody>
          <a:bodyPr/>
          <a:lstStyle/>
          <a:p>
            <a:fld id="{5E172AF0-C25F-45C1-B538-3637E0CF1468}" type="slidenum">
              <a:rPr lang="en-US" smtClean="0"/>
              <a:pPr/>
              <a:t>129</a:t>
            </a:fld>
            <a:endParaRPr 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7" name="Slide Image Placeholder 1"/>
          <p:cNvSpPr>
            <a:spLocks noGrp="1" noRot="1" noChangeAspect="1"/>
          </p:cNvSpPr>
          <p:nvPr>
            <p:ph type="sldImg"/>
          </p:nvPr>
        </p:nvSpPr>
        <p:spPr>
          <a:ln/>
        </p:spPr>
      </p:sp>
      <p:sp>
        <p:nvSpPr>
          <p:cNvPr id="260098" name="Notes Placeholder 2"/>
          <p:cNvSpPr>
            <a:spLocks noGrp="1"/>
          </p:cNvSpPr>
          <p:nvPr>
            <p:ph type="body" idx="1"/>
          </p:nvPr>
        </p:nvSpPr>
        <p:spPr>
          <a:noFill/>
          <a:ln/>
        </p:spPr>
        <p:txBody>
          <a:bodyPr/>
          <a:lstStyle/>
          <a:p>
            <a:r>
              <a:rPr lang="en-US" smtClean="0"/>
              <a:t>The resulting EIGRP neighbor tables on the R1 and R2 routers. </a:t>
            </a:r>
          </a:p>
          <a:p>
            <a:r>
              <a:rPr lang="en-US" smtClean="0"/>
              <a:t>Notice that Router R1 establishes an EIGRP neighbor relationship with the PE1 router, and Router R2 establishes an EIGRP neighbor relationship with the PE2 router. </a:t>
            </a:r>
          </a:p>
          <a:p>
            <a:r>
              <a:rPr lang="en-US" smtClean="0"/>
              <a:t>Routers R1 and R2 do </a:t>
            </a:r>
            <a:r>
              <a:rPr lang="en-US" i="1" smtClean="0"/>
              <a:t>not </a:t>
            </a:r>
            <a:r>
              <a:rPr lang="en-US" smtClean="0"/>
              <a:t>establish an EIGRP neighbor relationship with each other.</a:t>
            </a:r>
          </a:p>
          <a:p>
            <a:endParaRPr lang="en-US" smtClean="0"/>
          </a:p>
        </p:txBody>
      </p:sp>
      <p:sp>
        <p:nvSpPr>
          <p:cNvPr id="260099" name="Slide Number Placeholder 3"/>
          <p:cNvSpPr>
            <a:spLocks noGrp="1"/>
          </p:cNvSpPr>
          <p:nvPr>
            <p:ph type="sldNum" sz="quarter" idx="5"/>
          </p:nvPr>
        </p:nvSpPr>
        <p:spPr>
          <a:noFill/>
        </p:spPr>
        <p:txBody>
          <a:bodyPr/>
          <a:lstStyle/>
          <a:p>
            <a:fld id="{DCF60240-F311-4D91-BA8C-A73B9CB63FBD}" type="slidenum">
              <a:rPr lang="en-US" smtClean="0"/>
              <a:pPr/>
              <a:t>130</a:t>
            </a:fld>
            <a:endParaRPr 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69" name="Slide Image Placeholder 1"/>
          <p:cNvSpPr>
            <a:spLocks noGrp="1" noRot="1" noChangeAspect="1"/>
          </p:cNvSpPr>
          <p:nvPr>
            <p:ph type="sldImg"/>
          </p:nvPr>
        </p:nvSpPr>
        <p:spPr>
          <a:ln/>
        </p:spPr>
      </p:sp>
      <p:sp>
        <p:nvSpPr>
          <p:cNvPr id="263170" name="Notes Placeholder 2"/>
          <p:cNvSpPr>
            <a:spLocks noGrp="1"/>
          </p:cNvSpPr>
          <p:nvPr>
            <p:ph type="body" idx="1"/>
          </p:nvPr>
        </p:nvSpPr>
        <p:spPr>
          <a:noFill/>
          <a:ln/>
        </p:spPr>
        <p:txBody>
          <a:bodyPr/>
          <a:lstStyle/>
          <a:p>
            <a:r>
              <a:rPr lang="en-US" smtClean="0"/>
              <a:t>Router R1 is configured to support up to three equal-cost paths. </a:t>
            </a:r>
          </a:p>
          <a:p>
            <a:r>
              <a:rPr lang="en-US" smtClean="0"/>
              <a:t>Router R1 will keep the routes via R2, R3, and R4 in its routing table because the three paths have the same metric (cost) of 40 (as shown in the FD column). </a:t>
            </a:r>
          </a:p>
          <a:p>
            <a:r>
              <a:rPr lang="en-US" smtClean="0"/>
              <a:t>The path through router R5 is not used because the metric is bigger than 40 (it is 60). </a:t>
            </a:r>
          </a:p>
          <a:p>
            <a:r>
              <a:rPr lang="en-US" smtClean="0"/>
              <a:t>Even if this metric was the same as the others, only three of the four routes would be used because of the </a:t>
            </a:r>
            <a:r>
              <a:rPr lang="en-US" b="1" smtClean="0"/>
              <a:t>maximum-paths 3</a:t>
            </a:r>
            <a:r>
              <a:rPr lang="en-US" smtClean="0"/>
              <a:t> command.</a:t>
            </a:r>
          </a:p>
          <a:p>
            <a:endParaRPr lang="en-US" smtClean="0"/>
          </a:p>
        </p:txBody>
      </p:sp>
      <p:sp>
        <p:nvSpPr>
          <p:cNvPr id="263171" name="Slide Number Placeholder 3"/>
          <p:cNvSpPr>
            <a:spLocks noGrp="1"/>
          </p:cNvSpPr>
          <p:nvPr>
            <p:ph type="sldNum" sz="quarter" idx="5"/>
          </p:nvPr>
        </p:nvSpPr>
        <p:spPr>
          <a:noFill/>
        </p:spPr>
        <p:txBody>
          <a:bodyPr/>
          <a:lstStyle/>
          <a:p>
            <a:fld id="{3BBEB27B-D030-4BF3-A802-54561FFC2FBB}" type="slidenum">
              <a:rPr lang="en-US" smtClean="0"/>
              <a:pPr/>
              <a:t>132</a:t>
            </a:fld>
            <a:endParaRPr 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1" name="Slide Image Placeholder 1"/>
          <p:cNvSpPr>
            <a:spLocks noGrp="1" noRot="1" noChangeAspect="1"/>
          </p:cNvSpPr>
          <p:nvPr>
            <p:ph type="sldImg"/>
          </p:nvPr>
        </p:nvSpPr>
        <p:spPr>
          <a:ln/>
        </p:spPr>
      </p:sp>
      <p:sp>
        <p:nvSpPr>
          <p:cNvPr id="266242" name="Notes Placeholder 2"/>
          <p:cNvSpPr>
            <a:spLocks noGrp="1"/>
          </p:cNvSpPr>
          <p:nvPr>
            <p:ph type="body" idx="1"/>
          </p:nvPr>
        </p:nvSpPr>
        <p:spPr>
          <a:noFill/>
          <a:ln/>
        </p:spPr>
        <p:txBody>
          <a:bodyPr/>
          <a:lstStyle/>
          <a:p>
            <a:r>
              <a:rPr lang="en-US" smtClean="0"/>
              <a:t>Router R1 uses Router R3 as the successor because its FD is lowest (20).</a:t>
            </a:r>
          </a:p>
          <a:p>
            <a:pPr lvl="1"/>
            <a:r>
              <a:rPr lang="en-US" smtClean="0"/>
              <a:t>The </a:t>
            </a:r>
            <a:r>
              <a:rPr lang="en-US" b="1" smtClean="0"/>
              <a:t>variance 2</a:t>
            </a:r>
            <a:r>
              <a:rPr lang="en-US" smtClean="0"/>
              <a:t> command makes the path through Router R2 meet the criteria for load balancing because the FD through Router R2 (30) is less than twice the FD through the successor Router R3 (2*20 = 40). </a:t>
            </a:r>
          </a:p>
          <a:p>
            <a:r>
              <a:rPr lang="en-US" smtClean="0"/>
              <a:t>Router R4 is not considered because it was not a feasible successor and only feasible successors are considered. </a:t>
            </a:r>
          </a:p>
          <a:p>
            <a:pPr lvl="1"/>
            <a:r>
              <a:rPr lang="en-US" smtClean="0"/>
              <a:t>Also the FD through Router R4 (45) is greater than twice the FD for the successor (Router R3) (2*20 = 40). </a:t>
            </a:r>
          </a:p>
          <a:p>
            <a:r>
              <a:rPr lang="en-US" smtClean="0"/>
              <a:t>Router R5 is not considered for load balancing even though it is a feasible successor because the FD through router R5 (50) is more than twice of the FD for the successor through router R3 (2*20 = 40). </a:t>
            </a:r>
          </a:p>
          <a:p>
            <a:r>
              <a:rPr lang="en-US" smtClean="0"/>
              <a:t>The load is balanced proportional to the bandwidth. </a:t>
            </a:r>
          </a:p>
          <a:p>
            <a:pPr lvl="1"/>
            <a:r>
              <a:rPr lang="en-US" smtClean="0"/>
              <a:t>The FD of the route via router R2 is 30, and the FD of the route via router R3 is 20; the ratio of traffic between the two paths (via R2 : via R3) is therefore 3/5 : 2/5.</a:t>
            </a:r>
          </a:p>
          <a:p>
            <a:endParaRPr lang="en-US" smtClean="0"/>
          </a:p>
        </p:txBody>
      </p:sp>
      <p:sp>
        <p:nvSpPr>
          <p:cNvPr id="266243" name="Slide Number Placeholder 3"/>
          <p:cNvSpPr>
            <a:spLocks noGrp="1"/>
          </p:cNvSpPr>
          <p:nvPr>
            <p:ph type="sldNum" sz="quarter" idx="5"/>
          </p:nvPr>
        </p:nvSpPr>
        <p:spPr>
          <a:noFill/>
        </p:spPr>
        <p:txBody>
          <a:bodyPr/>
          <a:lstStyle/>
          <a:p>
            <a:fld id="{66B43FAA-F87D-4C18-BA4C-9255B9BB8427}" type="slidenum">
              <a:rPr lang="en-US" smtClean="0"/>
              <a:pPr/>
              <a:t>134</a:t>
            </a:fld>
            <a:endParaRPr 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89" name="Slide Image Placeholder 1"/>
          <p:cNvSpPr>
            <a:spLocks noGrp="1" noRot="1" noChangeAspect="1"/>
          </p:cNvSpPr>
          <p:nvPr>
            <p:ph type="sldImg"/>
          </p:nvPr>
        </p:nvSpPr>
        <p:spPr>
          <a:ln/>
        </p:spPr>
      </p:sp>
      <p:sp>
        <p:nvSpPr>
          <p:cNvPr id="268290" name="Notes Placeholder 2"/>
          <p:cNvSpPr>
            <a:spLocks noGrp="1"/>
          </p:cNvSpPr>
          <p:nvPr>
            <p:ph type="body" idx="1"/>
          </p:nvPr>
        </p:nvSpPr>
        <p:spPr>
          <a:noFill/>
          <a:ln/>
        </p:spPr>
        <p:txBody>
          <a:bodyPr/>
          <a:lstStyle/>
          <a:p>
            <a:endParaRPr lang="en-US" smtClean="0"/>
          </a:p>
        </p:txBody>
      </p:sp>
      <p:sp>
        <p:nvSpPr>
          <p:cNvPr id="268291" name="Slide Number Placeholder 3"/>
          <p:cNvSpPr>
            <a:spLocks noGrp="1"/>
          </p:cNvSpPr>
          <p:nvPr>
            <p:ph type="sldNum" sz="quarter" idx="5"/>
          </p:nvPr>
        </p:nvSpPr>
        <p:spPr>
          <a:noFill/>
        </p:spPr>
        <p:txBody>
          <a:bodyPr/>
          <a:lstStyle/>
          <a:p>
            <a:fld id="{6393F92C-EEF3-4093-A68C-F89AAE8E82BF}" type="slidenum">
              <a:rPr lang="en-US" smtClean="0"/>
              <a:pPr/>
              <a:t>135</a:t>
            </a:fld>
            <a:endParaRPr lang="en-U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Slide Image Placeholder 1"/>
          <p:cNvSpPr>
            <a:spLocks noGrp="1" noRot="1" noChangeAspect="1"/>
          </p:cNvSpPr>
          <p:nvPr>
            <p:ph type="sldImg"/>
          </p:nvPr>
        </p:nvSpPr>
        <p:spPr>
          <a:ln/>
        </p:spPr>
      </p:sp>
      <p:sp>
        <p:nvSpPr>
          <p:cNvPr id="270338" name="Notes Placeholder 2"/>
          <p:cNvSpPr>
            <a:spLocks noGrp="1"/>
          </p:cNvSpPr>
          <p:nvPr>
            <p:ph type="body" idx="1"/>
          </p:nvPr>
        </p:nvSpPr>
        <p:spPr>
          <a:noFill/>
          <a:ln/>
        </p:spPr>
        <p:txBody>
          <a:bodyPr/>
          <a:lstStyle/>
          <a:p>
            <a:r>
              <a:rPr lang="en-US" smtClean="0"/>
              <a:t>The Cisco IOS assumes that point-to-point Frame Relay subinterfaces are operating at the default speed of the interface. </a:t>
            </a:r>
          </a:p>
          <a:p>
            <a:r>
              <a:rPr lang="en-US" smtClean="0"/>
              <a:t>In many implementations only fractional speeds (such as a fractional T1) are available therefore the bandwidth should be configured to match the contracted CIR.</a:t>
            </a:r>
          </a:p>
        </p:txBody>
      </p:sp>
      <p:sp>
        <p:nvSpPr>
          <p:cNvPr id="270339" name="Slide Number Placeholder 3"/>
          <p:cNvSpPr>
            <a:spLocks noGrp="1"/>
          </p:cNvSpPr>
          <p:nvPr>
            <p:ph type="sldNum" sz="quarter" idx="5"/>
          </p:nvPr>
        </p:nvSpPr>
        <p:spPr>
          <a:noFill/>
        </p:spPr>
        <p:txBody>
          <a:bodyPr/>
          <a:lstStyle/>
          <a:p>
            <a:fld id="{F1406775-B71C-4015-8790-3C8E4401A974}" type="slidenum">
              <a:rPr lang="en-US" smtClean="0"/>
              <a:pPr/>
              <a:t>136</a:t>
            </a:fld>
            <a:endParaRPr lang="en-U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5" name="Slide Image Placeholder 1"/>
          <p:cNvSpPr>
            <a:spLocks noGrp="1" noRot="1" noChangeAspect="1"/>
          </p:cNvSpPr>
          <p:nvPr>
            <p:ph type="sldImg"/>
          </p:nvPr>
        </p:nvSpPr>
        <p:spPr>
          <a:ln/>
        </p:spPr>
      </p:sp>
      <p:sp>
        <p:nvSpPr>
          <p:cNvPr id="272386" name="Notes Placeholder 2"/>
          <p:cNvSpPr>
            <a:spLocks noGrp="1"/>
          </p:cNvSpPr>
          <p:nvPr>
            <p:ph type="body" idx="1"/>
          </p:nvPr>
        </p:nvSpPr>
        <p:spPr>
          <a:noFill/>
          <a:ln/>
        </p:spPr>
        <p:txBody>
          <a:bodyPr/>
          <a:lstStyle/>
          <a:p>
            <a:r>
              <a:rPr lang="en-US" smtClean="0"/>
              <a:t>When configuring multipoint interfaces (especially for Frame Relay, but also for ATM and ISDN PRI), remember that the bandwidth is shared equally by all neighbors. </a:t>
            </a:r>
          </a:p>
          <a:p>
            <a:r>
              <a:rPr lang="en-US" smtClean="0"/>
              <a:t>That is, EIGRP uses the </a:t>
            </a:r>
            <a:r>
              <a:rPr lang="en-US" b="1" smtClean="0"/>
              <a:t>bandwidth</a:t>
            </a:r>
            <a:r>
              <a:rPr lang="en-US" smtClean="0"/>
              <a:t> command on the physical interface divided by the number of Frame Relay neighbors connected on that physical interface to get the bandwidth attributed to each neighbor. EIGRP configuration should reflect the correct percentage of the actual available bandwidth on the line.</a:t>
            </a:r>
          </a:p>
          <a:p>
            <a:pPr>
              <a:lnSpc>
                <a:spcPct val="100000"/>
              </a:lnSpc>
              <a:spcBef>
                <a:spcPct val="25000"/>
              </a:spcBef>
              <a:buClr>
                <a:schemeClr val="hlink"/>
              </a:buClr>
            </a:pPr>
            <a:r>
              <a:rPr lang="en-CA" sz="1600" smtClean="0">
                <a:cs typeface="Arial" charset="0"/>
              </a:rPr>
              <a:t>The configuration of the</a:t>
            </a:r>
            <a:r>
              <a:rPr lang="en-CA" sz="1800" smtClean="0">
                <a:solidFill>
                  <a:srgbClr val="000099"/>
                </a:solidFill>
                <a:latin typeface="Courier New" pitchFamily="49" charset="0"/>
              </a:rPr>
              <a:t> bandwidth </a:t>
            </a:r>
            <a:r>
              <a:rPr lang="en-CA" sz="1600" smtClean="0">
                <a:cs typeface="Arial" charset="0"/>
              </a:rPr>
              <a:t>command in an NBMA cloud depends on the design of the VCs. </a:t>
            </a:r>
          </a:p>
          <a:p>
            <a:pPr lvl="1">
              <a:lnSpc>
                <a:spcPct val="100000"/>
              </a:lnSpc>
              <a:spcBef>
                <a:spcPct val="25000"/>
              </a:spcBef>
              <a:buClr>
                <a:schemeClr val="hlink"/>
              </a:buClr>
            </a:pPr>
            <a:r>
              <a:rPr lang="en-CA" sz="1600" smtClean="0">
                <a:cs typeface="Arial" charset="0"/>
              </a:rPr>
              <a:t>If the serial line has many VCs in a multipoint configuration, and all of the VCs share bandwidth evenly, set the bandwidth to the sum of all of the CIRs. </a:t>
            </a:r>
          </a:p>
          <a:p>
            <a:pPr lvl="1">
              <a:lnSpc>
                <a:spcPct val="100000"/>
              </a:lnSpc>
              <a:spcBef>
                <a:spcPct val="25000"/>
              </a:spcBef>
              <a:buClr>
                <a:schemeClr val="hlink"/>
              </a:buClr>
            </a:pPr>
            <a:r>
              <a:rPr lang="en-CA" sz="1400" smtClean="0">
                <a:cs typeface="Arial" charset="0"/>
              </a:rPr>
              <a:t>For example, each VC's CIR is set to 56 Kbps.</a:t>
            </a:r>
          </a:p>
          <a:p>
            <a:pPr lvl="1">
              <a:lnSpc>
                <a:spcPct val="100000"/>
              </a:lnSpc>
              <a:spcBef>
                <a:spcPct val="25000"/>
              </a:spcBef>
              <a:buClr>
                <a:schemeClr val="hlink"/>
              </a:buClr>
            </a:pPr>
            <a:r>
              <a:rPr lang="en-CA" sz="1400" smtClean="0">
                <a:cs typeface="Arial" charset="0"/>
              </a:rPr>
              <a:t>Since there are 4 VCs, the bandwidth is set to 224 (4 x 56).</a:t>
            </a:r>
            <a:endParaRPr lang="en-US" smtClean="0"/>
          </a:p>
          <a:p>
            <a:endParaRPr lang="en-US" smtClean="0"/>
          </a:p>
        </p:txBody>
      </p:sp>
      <p:sp>
        <p:nvSpPr>
          <p:cNvPr id="272387" name="Slide Number Placeholder 3"/>
          <p:cNvSpPr>
            <a:spLocks noGrp="1"/>
          </p:cNvSpPr>
          <p:nvPr>
            <p:ph type="sldNum" sz="quarter" idx="5"/>
          </p:nvPr>
        </p:nvSpPr>
        <p:spPr>
          <a:noFill/>
        </p:spPr>
        <p:txBody>
          <a:bodyPr/>
          <a:lstStyle/>
          <a:p>
            <a:fld id="{1A01E6B8-88E1-4587-93B0-AAFCEACCCC6D}" type="slidenum">
              <a:rPr lang="en-US" smtClean="0"/>
              <a:pPr/>
              <a:t>137</a:t>
            </a:fld>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3" name="Slide Image Placeholder 1"/>
          <p:cNvSpPr>
            <a:spLocks noGrp="1" noRot="1" noChangeAspect="1"/>
          </p:cNvSpPr>
          <p:nvPr>
            <p:ph type="sldImg"/>
          </p:nvPr>
        </p:nvSpPr>
        <p:spPr>
          <a:ln/>
        </p:spPr>
      </p:sp>
      <p:sp>
        <p:nvSpPr>
          <p:cNvPr id="274434" name="Notes Placeholder 2"/>
          <p:cNvSpPr>
            <a:spLocks noGrp="1"/>
          </p:cNvSpPr>
          <p:nvPr>
            <p:ph type="body" idx="1"/>
          </p:nvPr>
        </p:nvSpPr>
        <p:spPr>
          <a:noFill/>
          <a:ln/>
        </p:spPr>
        <p:txBody>
          <a:bodyPr/>
          <a:lstStyle/>
          <a:p>
            <a:r>
              <a:rPr lang="en-US" smtClean="0"/>
              <a:t>One circuit has been provisioned for a 56-kbps CIR, and the other three circuits have a higher CIR of 256 kbps. </a:t>
            </a:r>
          </a:p>
          <a:p>
            <a:r>
              <a:rPr lang="en-US" smtClean="0"/>
              <a:t>The interface on R1 has been configured for a bandwidth equal to the lowest CIR multiplied by the number of circuits being supported (56 * 4 = 224), as shown in the example. This configuration protects against overwhelming the slowest-speed circuit in the topology.</a:t>
            </a:r>
          </a:p>
        </p:txBody>
      </p:sp>
      <p:sp>
        <p:nvSpPr>
          <p:cNvPr id="274435" name="Slide Number Placeholder 3"/>
          <p:cNvSpPr>
            <a:spLocks noGrp="1"/>
          </p:cNvSpPr>
          <p:nvPr>
            <p:ph type="sldNum" sz="quarter" idx="5"/>
          </p:nvPr>
        </p:nvSpPr>
        <p:spPr>
          <a:noFill/>
        </p:spPr>
        <p:txBody>
          <a:bodyPr/>
          <a:lstStyle/>
          <a:p>
            <a:fld id="{D1885E1A-F970-493C-B107-182C659CDC13}" type="slidenum">
              <a:rPr lang="en-US" smtClean="0"/>
              <a:pPr/>
              <a:t>138</a:t>
            </a:fld>
            <a:endParaRPr 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Slide Image Placeholder 1"/>
          <p:cNvSpPr>
            <a:spLocks noGrp="1" noRot="1" noChangeAspect="1"/>
          </p:cNvSpPr>
          <p:nvPr>
            <p:ph type="sldImg"/>
          </p:nvPr>
        </p:nvSpPr>
        <p:spPr>
          <a:ln/>
        </p:spPr>
      </p:sp>
      <p:sp>
        <p:nvSpPr>
          <p:cNvPr id="276482" name="Notes Placeholder 2"/>
          <p:cNvSpPr>
            <a:spLocks noGrp="1"/>
          </p:cNvSpPr>
          <p:nvPr>
            <p:ph type="body" idx="1"/>
          </p:nvPr>
        </p:nvSpPr>
        <p:spPr>
          <a:noFill/>
          <a:ln/>
        </p:spPr>
        <p:txBody>
          <a:bodyPr/>
          <a:lstStyle/>
          <a:p>
            <a:r>
              <a:rPr lang="en-US" smtClean="0"/>
              <a:t>The link to R5 is the low-speed circuit so it is configured as point-to-point. </a:t>
            </a:r>
          </a:p>
          <a:p>
            <a:r>
              <a:rPr lang="en-US" smtClean="0"/>
              <a:t>The remaining circuits are designated as multipoint, and their respective CIRs are added up to set the interface’s bandwidth (256 + 256 + 256 = 768). </a:t>
            </a:r>
          </a:p>
          <a:p>
            <a:r>
              <a:rPr lang="en-US" smtClean="0"/>
              <a:t>On the multipoint interface, the bandwidth is shared equally among all circuits therefore the bandwidth will be split into 3, with 256 kbps allocated to each circuit. </a:t>
            </a:r>
          </a:p>
        </p:txBody>
      </p:sp>
      <p:sp>
        <p:nvSpPr>
          <p:cNvPr id="276483" name="Slide Number Placeholder 3"/>
          <p:cNvSpPr>
            <a:spLocks noGrp="1"/>
          </p:cNvSpPr>
          <p:nvPr>
            <p:ph type="sldNum" sz="quarter" idx="5"/>
          </p:nvPr>
        </p:nvSpPr>
        <p:spPr>
          <a:noFill/>
        </p:spPr>
        <p:txBody>
          <a:bodyPr/>
          <a:lstStyle/>
          <a:p>
            <a:fld id="{ECE72868-A26B-4843-8308-B47C76827E60}" type="slidenum">
              <a:rPr lang="en-US" smtClean="0"/>
              <a:pPr/>
              <a:t>139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a:ln/>
        </p:spPr>
      </p:sp>
      <p:sp>
        <p:nvSpPr>
          <p:cNvPr id="86018" name="Notes Placeholder 2"/>
          <p:cNvSpPr>
            <a:spLocks noGrp="1"/>
          </p:cNvSpPr>
          <p:nvPr>
            <p:ph type="body" idx="1"/>
          </p:nvPr>
        </p:nvSpPr>
        <p:spPr>
          <a:noFill/>
          <a:ln/>
        </p:spPr>
        <p:txBody>
          <a:bodyPr/>
          <a:lstStyle/>
          <a:p>
            <a:endParaRPr lang="en-US" smtClean="0"/>
          </a:p>
        </p:txBody>
      </p:sp>
      <p:sp>
        <p:nvSpPr>
          <p:cNvPr id="86019" name="Slide Number Placeholder 3"/>
          <p:cNvSpPr>
            <a:spLocks noGrp="1"/>
          </p:cNvSpPr>
          <p:nvPr>
            <p:ph type="sldNum" sz="quarter" idx="5"/>
          </p:nvPr>
        </p:nvSpPr>
        <p:spPr>
          <a:noFill/>
        </p:spPr>
        <p:txBody>
          <a:bodyPr/>
          <a:lstStyle/>
          <a:p>
            <a:fld id="{1C3C41FF-F8F8-40F4-AC96-1867246AB3C7}" type="slidenum">
              <a:rPr lang="en-US" smtClean="0"/>
              <a:pPr/>
              <a:t>33</a:t>
            </a:fld>
            <a:endParaRPr lang="en-US"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3" name="Rectangle 11"/>
          <p:cNvSpPr>
            <a:spLocks noGrp="1" noChangeArrowheads="1"/>
          </p:cNvSpPr>
          <p:nvPr>
            <p:ph type="sldNum" sz="quarter" idx="5"/>
          </p:nvPr>
        </p:nvSpPr>
        <p:spPr>
          <a:noFill/>
        </p:spPr>
        <p:txBody>
          <a:bodyPr/>
          <a:lstStyle/>
          <a:p>
            <a:fld id="{3F2507E4-482B-4F6A-B04C-2564712B0A70}" type="slidenum">
              <a:rPr lang="en-US" smtClean="0"/>
              <a:pPr/>
              <a:t>141</a:t>
            </a:fld>
            <a:endParaRPr lang="en-US" smtClean="0"/>
          </a:p>
        </p:txBody>
      </p:sp>
      <p:sp>
        <p:nvSpPr>
          <p:cNvPr id="279554" name="Rectangle 2"/>
          <p:cNvSpPr>
            <a:spLocks noGrp="1" noRot="1" noChangeAspect="1" noChangeArrowheads="1" noTextEdit="1"/>
          </p:cNvSpPr>
          <p:nvPr>
            <p:ph type="sldImg"/>
          </p:nvPr>
        </p:nvSpPr>
        <p:spPr>
          <a:xfrm>
            <a:off x="1181100" y="698500"/>
            <a:ext cx="4648200" cy="3486150"/>
          </a:xfrm>
          <a:ln/>
        </p:spPr>
      </p:sp>
      <p:sp>
        <p:nvSpPr>
          <p:cNvPr id="279555" name="Rectangle 3"/>
          <p:cNvSpPr>
            <a:spLocks noGrp="1" noChangeArrowheads="1"/>
          </p:cNvSpPr>
          <p:nvPr>
            <p:ph type="body" idx="1"/>
          </p:nvPr>
        </p:nvSpPr>
        <p:spPr>
          <a:xfrm>
            <a:off x="935038" y="4416425"/>
            <a:ext cx="5140325" cy="4181475"/>
          </a:xfrm>
          <a:noFill/>
          <a:ln/>
        </p:spPr>
        <p:txBody>
          <a:bodyPr/>
          <a:lstStyle/>
          <a:p>
            <a:pPr marL="228600" indent="-228600">
              <a:buFontTx/>
              <a:buNone/>
            </a:pPr>
            <a:endParaRPr 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5" name="Rectangle 11"/>
          <p:cNvSpPr>
            <a:spLocks noGrp="1" noChangeArrowheads="1"/>
          </p:cNvSpPr>
          <p:nvPr>
            <p:ph type="sldNum" sz="quarter" idx="5"/>
          </p:nvPr>
        </p:nvSpPr>
        <p:spPr>
          <a:noFill/>
        </p:spPr>
        <p:txBody>
          <a:bodyPr/>
          <a:lstStyle/>
          <a:p>
            <a:fld id="{D4010495-838E-424E-99DE-619A90F69B1F}" type="slidenum">
              <a:rPr lang="en-US" smtClean="0"/>
              <a:pPr/>
              <a:t>143</a:t>
            </a:fld>
            <a:endParaRPr lang="en-US" smtClean="0"/>
          </a:p>
        </p:txBody>
      </p:sp>
      <p:sp>
        <p:nvSpPr>
          <p:cNvPr id="282626" name="Rectangle 2"/>
          <p:cNvSpPr>
            <a:spLocks noGrp="1" noRot="1" noChangeAspect="1" noChangeArrowheads="1" noTextEdit="1"/>
          </p:cNvSpPr>
          <p:nvPr>
            <p:ph type="sldImg"/>
          </p:nvPr>
        </p:nvSpPr>
        <p:spPr>
          <a:xfrm>
            <a:off x="1181100" y="698500"/>
            <a:ext cx="4648200" cy="3486150"/>
          </a:xfrm>
          <a:ln/>
        </p:spPr>
      </p:sp>
      <p:sp>
        <p:nvSpPr>
          <p:cNvPr id="282627" name="Rectangle 3"/>
          <p:cNvSpPr>
            <a:spLocks noGrp="1" noChangeArrowheads="1"/>
          </p:cNvSpPr>
          <p:nvPr>
            <p:ph type="body" idx="1"/>
          </p:nvPr>
        </p:nvSpPr>
        <p:spPr>
          <a:xfrm>
            <a:off x="935038" y="4416425"/>
            <a:ext cx="5140325" cy="4181475"/>
          </a:xfrm>
          <a:noFill/>
          <a:ln/>
        </p:spPr>
        <p:txBody>
          <a:bodyPr/>
          <a:lstStyle/>
          <a:p>
            <a:pPr marL="228600" indent="-228600"/>
            <a:r>
              <a:rPr lang="en-US" smtClean="0"/>
              <a:t>Neighbor router authentication (also called route authentication) can be configured such that routers only participate in routing based on predefined passwords. </a:t>
            </a:r>
          </a:p>
          <a:p>
            <a:pPr marL="228600" indent="-228600"/>
            <a:r>
              <a:rPr lang="en-US" smtClean="0"/>
              <a:t>By default, no authentication is used for routing protocol packets. When neighbor router authentication has been configured on a router, the router authenticates the source of each routing update packet that it receives, which is accomplished by the exchange of an authentication key (also called a password) that is known to both the sending and the receiving router.</a:t>
            </a:r>
          </a:p>
          <a:p>
            <a:pPr marL="228600" indent="-228600"/>
            <a:r>
              <a:rPr lang="en-US" smtClean="0"/>
              <a:t>There are two types of authentication: simple password authentication (also called plain text authentication) and MD5 authentication.</a:t>
            </a:r>
          </a:p>
          <a:p>
            <a:pPr marL="228600" indent="-228600"/>
            <a:r>
              <a:rPr lang="en-US" smtClean="0"/>
              <a:t>Simple password authentication is supported by Integrated System-Integrated System (IS-IS), Open Shortest Path First (OSPF), and Routing Information Protocol version 2 (RIPv2). MD5 authentication is supported by OSPF, RIPv2, Border Gateway Protocol (BGP), and EIGRP. </a:t>
            </a:r>
          </a:p>
          <a:p>
            <a:pPr marL="228600" indent="-228600">
              <a:buFontTx/>
              <a:buNone/>
            </a:pPr>
            <a:endParaRPr lang="en-US" b="1" smtClean="0"/>
          </a:p>
          <a:p>
            <a:pPr marL="228600" indent="-228600">
              <a:buFontTx/>
              <a:buNone/>
            </a:pPr>
            <a:r>
              <a:rPr lang="en-US" b="1" smtClean="0"/>
              <a:t>NOTE: Authentication for EIGRP, OSPF, and BGP is covered in this course.</a:t>
            </a: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3" name="Rectangle 11"/>
          <p:cNvSpPr>
            <a:spLocks noGrp="1" noChangeArrowheads="1"/>
          </p:cNvSpPr>
          <p:nvPr>
            <p:ph type="sldNum" sz="quarter" idx="5"/>
          </p:nvPr>
        </p:nvSpPr>
        <p:spPr>
          <a:noFill/>
        </p:spPr>
        <p:txBody>
          <a:bodyPr/>
          <a:lstStyle/>
          <a:p>
            <a:fld id="{636C4065-3407-4099-A8B1-8B25AF3E71CF}" type="slidenum">
              <a:rPr lang="en-US" smtClean="0"/>
              <a:pPr/>
              <a:t>144</a:t>
            </a:fld>
            <a:endParaRPr lang="en-US" smtClean="0"/>
          </a:p>
        </p:txBody>
      </p:sp>
      <p:sp>
        <p:nvSpPr>
          <p:cNvPr id="284674" name="Rectangle 2"/>
          <p:cNvSpPr>
            <a:spLocks noGrp="1" noRot="1" noChangeAspect="1" noChangeArrowheads="1" noTextEdit="1"/>
          </p:cNvSpPr>
          <p:nvPr>
            <p:ph type="sldImg"/>
          </p:nvPr>
        </p:nvSpPr>
        <p:spPr>
          <a:xfrm>
            <a:off x="1181100" y="698500"/>
            <a:ext cx="4648200" cy="3486150"/>
          </a:xfrm>
          <a:ln/>
        </p:spPr>
      </p:sp>
      <p:sp>
        <p:nvSpPr>
          <p:cNvPr id="972803" name="Rectangle 3"/>
          <p:cNvSpPr>
            <a:spLocks noGrp="1" noChangeArrowheads="1"/>
          </p:cNvSpPr>
          <p:nvPr>
            <p:ph type="body" idx="1"/>
          </p:nvPr>
        </p:nvSpPr>
        <p:spPr>
          <a:xfrm>
            <a:off x="935038" y="4416425"/>
            <a:ext cx="5140325" cy="4181475"/>
          </a:xfrm>
        </p:spPr>
        <p:txBody>
          <a:bodyPr/>
          <a:lstStyle/>
          <a:p>
            <a:pPr marL="228600" indent="-228600">
              <a:defRPr/>
            </a:pPr>
            <a:r>
              <a:rPr lang="en-US" dirty="0"/>
              <a:t>Both forms of authentication work in the same way, with the exception that MD5 sends a message digest instead of the authenticating key itself. The message digest is created using the key and a message, but the key itself is not sent, preventing it from being read while it is being transmitted. Simple password authentication sends the authenticating key itself over the wire. </a:t>
            </a:r>
          </a:p>
          <a:p>
            <a:pPr marL="228600" indent="-228600">
              <a:buFontTx/>
              <a:buNone/>
              <a:defRPr/>
            </a:pPr>
            <a:endParaRPr lang="en-US" b="1" smtClean="0"/>
          </a:p>
          <a:p>
            <a:pPr marL="0" indent="0">
              <a:buFontTx/>
              <a:buNone/>
              <a:defRPr/>
            </a:pPr>
            <a:r>
              <a:rPr lang="en-US" b="1" smtClean="0"/>
              <a:t>Note</a:t>
            </a:r>
            <a:r>
              <a:rPr lang="en-US"/>
              <a:t>:  </a:t>
            </a:r>
            <a:r>
              <a:rPr lang="en-US" smtClean="0"/>
              <a:t>Simple </a:t>
            </a:r>
            <a:r>
              <a:rPr lang="en-US" dirty="0"/>
              <a:t>password authentication is not recommended for use as part of your security strategy, because it is vulnerable to passive attacks. Anybody with a link analyzer could easily view the password on the wire. The primary use of simple password authentication is to avoid accidental changes to the routing infrastructure. Using MD5 authentication, however, is a recommended security practice. </a:t>
            </a: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Rectangle 11"/>
          <p:cNvSpPr>
            <a:spLocks noGrp="1" noChangeArrowheads="1"/>
          </p:cNvSpPr>
          <p:nvPr>
            <p:ph type="sldNum" sz="quarter" idx="5"/>
          </p:nvPr>
        </p:nvSpPr>
        <p:spPr>
          <a:noFill/>
        </p:spPr>
        <p:txBody>
          <a:bodyPr/>
          <a:lstStyle/>
          <a:p>
            <a:fld id="{875046A3-E7BF-4D8E-A84F-B5A968806AA0}" type="slidenum">
              <a:rPr lang="en-US" smtClean="0"/>
              <a:pPr/>
              <a:t>145</a:t>
            </a:fld>
            <a:endParaRPr lang="en-US" smtClean="0"/>
          </a:p>
        </p:txBody>
      </p:sp>
      <p:sp>
        <p:nvSpPr>
          <p:cNvPr id="286722" name="Rectangle 2"/>
          <p:cNvSpPr>
            <a:spLocks noGrp="1" noRot="1" noChangeAspect="1" noChangeArrowheads="1" noTextEdit="1"/>
          </p:cNvSpPr>
          <p:nvPr>
            <p:ph type="sldImg"/>
          </p:nvPr>
        </p:nvSpPr>
        <p:spPr>
          <a:xfrm>
            <a:off x="1181100" y="698500"/>
            <a:ext cx="4648200" cy="3486150"/>
          </a:xfrm>
          <a:ln/>
        </p:spPr>
      </p:sp>
      <p:sp>
        <p:nvSpPr>
          <p:cNvPr id="286723" name="Rectangle 3"/>
          <p:cNvSpPr>
            <a:spLocks noGrp="1" noChangeArrowheads="1"/>
          </p:cNvSpPr>
          <p:nvPr>
            <p:ph type="body" idx="1"/>
          </p:nvPr>
        </p:nvSpPr>
        <p:spPr>
          <a:xfrm>
            <a:off x="935038" y="4416425"/>
            <a:ext cx="5140325" cy="4181475"/>
          </a:xfrm>
          <a:noFill/>
          <a:ln/>
        </p:spPr>
        <p:txBody>
          <a:bodyPr/>
          <a:lstStyle/>
          <a:p>
            <a:r>
              <a:rPr lang="en-US" smtClean="0"/>
              <a:t>EIGRP neighbor authentication (also called neighbor router authentication or route authentication) can be configured such that routers can participate in routing based on predefined passwords. </a:t>
            </a:r>
          </a:p>
          <a:p>
            <a:r>
              <a:rPr lang="en-US" smtClean="0"/>
              <a:t>By default, no authentication is used for EIGRP packets. EIGRP can be configured to use MD5 authentication. </a:t>
            </a:r>
          </a:p>
          <a:p>
            <a:r>
              <a:rPr lang="en-US" smtClean="0"/>
              <a:t>When neighbor authentication has been configured on a router, the router authenticates the source of each routing update packet that it receives. For EIGRP MD5 authentication, an authenticating key (sometimes referred to as a password) and a key-id must be configured on both the sending and the receiving router. </a:t>
            </a: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Rectangle 11"/>
          <p:cNvSpPr>
            <a:spLocks noGrp="1" noChangeArrowheads="1"/>
          </p:cNvSpPr>
          <p:nvPr>
            <p:ph type="sldNum" sz="quarter" idx="5"/>
          </p:nvPr>
        </p:nvSpPr>
        <p:spPr>
          <a:noFill/>
        </p:spPr>
        <p:txBody>
          <a:bodyPr/>
          <a:lstStyle/>
          <a:p>
            <a:fld id="{970405C8-1DF6-41CB-B2E5-523E14B7998B}" type="slidenum">
              <a:rPr lang="en-US" smtClean="0"/>
              <a:pPr/>
              <a:t>146</a:t>
            </a:fld>
            <a:endParaRPr lang="en-US" smtClean="0"/>
          </a:p>
        </p:txBody>
      </p:sp>
      <p:sp>
        <p:nvSpPr>
          <p:cNvPr id="288770" name="Rectangle 2"/>
          <p:cNvSpPr>
            <a:spLocks noGrp="1" noRot="1" noChangeAspect="1" noChangeArrowheads="1" noTextEdit="1"/>
          </p:cNvSpPr>
          <p:nvPr>
            <p:ph type="sldImg"/>
          </p:nvPr>
        </p:nvSpPr>
        <p:spPr>
          <a:xfrm>
            <a:off x="1181100" y="698500"/>
            <a:ext cx="4648200" cy="3486150"/>
          </a:xfrm>
          <a:ln/>
        </p:spPr>
      </p:sp>
      <p:sp>
        <p:nvSpPr>
          <p:cNvPr id="288771" name="Rectangle 3"/>
          <p:cNvSpPr>
            <a:spLocks noGrp="1" noChangeArrowheads="1"/>
          </p:cNvSpPr>
          <p:nvPr>
            <p:ph type="body" idx="1"/>
          </p:nvPr>
        </p:nvSpPr>
        <p:spPr>
          <a:xfrm>
            <a:off x="935038" y="4416425"/>
            <a:ext cx="5140325" cy="4181475"/>
          </a:xfrm>
          <a:noFill/>
          <a:ln/>
        </p:spPr>
        <p:txBody>
          <a:bodyPr/>
          <a:lstStyle/>
          <a:p>
            <a:r>
              <a:rPr lang="en-US" smtClean="0"/>
              <a:t>The MD5 keyed digest in each EIGRP packet prevents the introduction of unauthorized or false routing messages from unapproved sources. </a:t>
            </a:r>
          </a:p>
          <a:p>
            <a:r>
              <a:rPr lang="en-US" smtClean="0"/>
              <a:t>Each key has its own key-id, which is stored locally. The combination of the key-id and the interface associated with the message uniquely identifies the authentication algorithm and MD5 authentication key in use. </a:t>
            </a:r>
          </a:p>
          <a:p>
            <a:r>
              <a:rPr lang="en-US" smtClean="0"/>
              <a:t>EIGRP allows keys to be managed using key chains. Each key definition within the key chain can specify a time interval for which that key will be activated (its lifetime). Then, during a given key's lifetime, routing update packets are sent with this activated key. Only one authentication packet is sent, regardless of how many valid keys exist. The software examines the key numbers in order from lowest to highest, and it uses the first valid key it encounters.</a:t>
            </a:r>
          </a:p>
          <a:p>
            <a:r>
              <a:rPr lang="en-US" smtClean="0"/>
              <a:t>Keys cannot be used during time periods for which they are not activated. Therefore, it is recommended that for a given key chain, key activation times overlap to avoid any period of time for which no key is activated. If a time period occurs during which no key is activated, neighbor authentication cannot occur, and therefore routing updates will fail. </a:t>
            </a:r>
          </a:p>
          <a:p>
            <a:r>
              <a:rPr lang="en-US" smtClean="0"/>
              <a:t>Note that the router needs to know the time to be able to rotate through keys in synchronization with the other participating routers, so that all routers are using the same key at the same moment. Refer to the Network Time Protocol (NTP) and calendar commands in the “Performing Basic System Management” chapter of the </a:t>
            </a:r>
            <a:r>
              <a:rPr lang="en-US" i="1" smtClean="0"/>
              <a:t>Cisco IOS Configuration Fundamentals Configuration Guide</a:t>
            </a:r>
            <a:r>
              <a:rPr lang="en-US" smtClean="0"/>
              <a:t> for information about configuring time at your router. </a:t>
            </a: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Slide Image Placeholder 1"/>
          <p:cNvSpPr>
            <a:spLocks noGrp="1" noRot="1" noChangeAspect="1"/>
          </p:cNvSpPr>
          <p:nvPr>
            <p:ph type="sldImg"/>
          </p:nvPr>
        </p:nvSpPr>
        <p:spPr>
          <a:ln/>
        </p:spPr>
      </p:sp>
      <p:sp>
        <p:nvSpPr>
          <p:cNvPr id="290818" name="Notes Placeholder 2"/>
          <p:cNvSpPr>
            <a:spLocks noGrp="1"/>
          </p:cNvSpPr>
          <p:nvPr>
            <p:ph type="body" idx="1"/>
          </p:nvPr>
        </p:nvSpPr>
        <p:spPr>
          <a:noFill/>
          <a:ln/>
        </p:spPr>
        <p:txBody>
          <a:bodyPr/>
          <a:lstStyle/>
          <a:p>
            <a:endParaRPr lang="en-US" smtClean="0"/>
          </a:p>
        </p:txBody>
      </p:sp>
      <p:sp>
        <p:nvSpPr>
          <p:cNvPr id="290819" name="Slide Number Placeholder 3"/>
          <p:cNvSpPr>
            <a:spLocks noGrp="1"/>
          </p:cNvSpPr>
          <p:nvPr>
            <p:ph type="sldNum" sz="quarter" idx="5"/>
          </p:nvPr>
        </p:nvSpPr>
        <p:spPr>
          <a:noFill/>
        </p:spPr>
        <p:txBody>
          <a:bodyPr/>
          <a:lstStyle/>
          <a:p>
            <a:fld id="{6DF2FE72-A730-4367-972A-4D135BB3BD61}" type="slidenum">
              <a:rPr lang="en-US" smtClean="0"/>
              <a:pPr/>
              <a:t>147</a:t>
            </a:fld>
            <a:endParaRPr lang="en-U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5" name="Rectangle 11"/>
          <p:cNvSpPr>
            <a:spLocks noGrp="1" noChangeArrowheads="1"/>
          </p:cNvSpPr>
          <p:nvPr>
            <p:ph type="sldNum" sz="quarter" idx="5"/>
          </p:nvPr>
        </p:nvSpPr>
        <p:spPr>
          <a:noFill/>
        </p:spPr>
        <p:txBody>
          <a:bodyPr/>
          <a:lstStyle/>
          <a:p>
            <a:fld id="{27D1A3CC-392A-4D51-834E-95F2E1B6FEB9}" type="slidenum">
              <a:rPr lang="en-US" smtClean="0"/>
              <a:pPr/>
              <a:t>148</a:t>
            </a:fld>
            <a:endParaRPr lang="en-US" smtClean="0"/>
          </a:p>
        </p:txBody>
      </p:sp>
      <p:sp>
        <p:nvSpPr>
          <p:cNvPr id="292866"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marL="228600" indent="-228600">
              <a:buFontTx/>
              <a:buNone/>
              <a:defRPr/>
            </a:pPr>
            <a:r>
              <a:rPr lang="en-US" dirty="0"/>
              <a:t>To configure MD5 authentication for EIGRP, complete the following steps:</a:t>
            </a:r>
          </a:p>
          <a:p>
            <a:pPr marL="0" indent="0">
              <a:buFontTx/>
              <a:buNone/>
              <a:defRPr/>
            </a:pPr>
            <a:endParaRPr lang="en-US" b="1" smtClean="0"/>
          </a:p>
          <a:p>
            <a:pPr marL="0" indent="0">
              <a:buFontTx/>
              <a:buNone/>
              <a:defRPr/>
            </a:pPr>
            <a:r>
              <a:rPr lang="en-US" b="1" smtClean="0"/>
              <a:t>Step </a:t>
            </a:r>
            <a:r>
              <a:rPr lang="en-US" b="1" dirty="0" smtClean="0"/>
              <a:t>1:  </a:t>
            </a:r>
            <a:r>
              <a:rPr lang="en-US" dirty="0" smtClean="0"/>
              <a:t>Specify MD5 authentication for EIGRP packets using the</a:t>
            </a:r>
            <a:r>
              <a:rPr lang="en-US" b="1" dirty="0" smtClean="0"/>
              <a:t> ip authentication mode eigrp md5 </a:t>
            </a:r>
            <a:r>
              <a:rPr lang="en-US" dirty="0" smtClean="0"/>
              <a:t>command, as shown in the figure. The following table describes the parameter in this command.</a:t>
            </a:r>
          </a:p>
          <a:p>
            <a:pPr marL="228600" indent="-228600">
              <a:defRPr/>
            </a:pPr>
            <a:r>
              <a:rPr lang="en-US" dirty="0" smtClean="0"/>
              <a:t>Enable the authentication of EIGRP packets with a key specified in a key chain by using the </a:t>
            </a:r>
            <a:r>
              <a:rPr lang="en-US" b="1" dirty="0" smtClean="0"/>
              <a:t>ip authentication key-chain eigrp </a:t>
            </a:r>
            <a:r>
              <a:rPr lang="en-US" smtClean="0"/>
              <a:t>command.</a:t>
            </a:r>
            <a:endParaRPr lang="en-US" dirty="0"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3" name="Rectangle 11"/>
          <p:cNvSpPr>
            <a:spLocks noGrp="1" noChangeArrowheads="1"/>
          </p:cNvSpPr>
          <p:nvPr>
            <p:ph type="sldNum" sz="quarter" idx="5"/>
          </p:nvPr>
        </p:nvSpPr>
        <p:spPr>
          <a:noFill/>
        </p:spPr>
        <p:txBody>
          <a:bodyPr/>
          <a:lstStyle/>
          <a:p>
            <a:fld id="{21E7E1B3-280D-4C93-B10F-1B46B1F3D5C6}" type="slidenum">
              <a:rPr lang="en-US" smtClean="0"/>
              <a:pPr/>
              <a:t>149</a:t>
            </a:fld>
            <a:endParaRPr lang="en-US" smtClean="0"/>
          </a:p>
        </p:txBody>
      </p:sp>
      <p:sp>
        <p:nvSpPr>
          <p:cNvPr id="294914" name="Rectangle 2"/>
          <p:cNvSpPr>
            <a:spLocks noGrp="1" noRot="1" noChangeAspect="1" noChangeArrowheads="1" noTextEdit="1"/>
          </p:cNvSpPr>
          <p:nvPr>
            <p:ph type="sldImg"/>
          </p:nvPr>
        </p:nvSpPr>
        <p:spPr>
          <a:xfrm>
            <a:off x="1181100" y="698500"/>
            <a:ext cx="4648200" cy="3486150"/>
          </a:xfrm>
          <a:ln/>
        </p:spPr>
      </p:sp>
      <p:sp>
        <p:nvSpPr>
          <p:cNvPr id="294915" name="Rectangle 3"/>
          <p:cNvSpPr>
            <a:spLocks noGrp="1" noChangeArrowheads="1"/>
          </p:cNvSpPr>
          <p:nvPr>
            <p:ph type="body" idx="1"/>
          </p:nvPr>
        </p:nvSpPr>
        <p:spPr>
          <a:xfrm>
            <a:off x="935038" y="4416425"/>
            <a:ext cx="5140325" cy="4181475"/>
          </a:xfrm>
          <a:noFill/>
          <a:ln/>
        </p:spPr>
        <p:txBody>
          <a:bodyPr/>
          <a:lstStyle/>
          <a:p>
            <a:pPr marL="228600" indent="-228600">
              <a:buFontTx/>
              <a:buNone/>
            </a:pPr>
            <a:r>
              <a:rPr lang="en-US" b="1" smtClean="0"/>
              <a:t>Step 2:  </a:t>
            </a:r>
            <a:r>
              <a:rPr lang="en-US" smtClean="0"/>
              <a:t>Enter the configuration mode for the key chain using the</a:t>
            </a:r>
            <a:r>
              <a:rPr lang="en-US" b="1" smtClean="0"/>
              <a:t> key chain </a:t>
            </a:r>
            <a:r>
              <a:rPr lang="en-US" smtClean="0"/>
              <a:t>command.</a:t>
            </a:r>
          </a:p>
          <a:p>
            <a:pPr marL="596900" lvl="1" indent="-228600"/>
            <a:r>
              <a:rPr lang="en-US" smtClean="0"/>
              <a:t>Identify a </a:t>
            </a:r>
            <a:r>
              <a:rPr lang="en-US" b="1" i="1" smtClean="0"/>
              <a:t>key-id</a:t>
            </a:r>
            <a:r>
              <a:rPr lang="en-US" smtClean="0"/>
              <a:t> to use, and enter configuration mode for that key using the</a:t>
            </a:r>
            <a:r>
              <a:rPr lang="en-US" b="1" smtClean="0"/>
              <a:t> key </a:t>
            </a:r>
            <a:r>
              <a:rPr lang="en-US" smtClean="0"/>
              <a:t>command.</a:t>
            </a:r>
          </a:p>
          <a:p>
            <a:pPr marL="596900" lvl="1" indent="-228600">
              <a:spcBef>
                <a:spcPct val="50000"/>
              </a:spcBef>
            </a:pPr>
            <a:r>
              <a:rPr lang="en-US" smtClean="0"/>
              <a:t>Identify the key string (password) for this key using the</a:t>
            </a:r>
            <a:r>
              <a:rPr lang="en-US" b="1" smtClean="0"/>
              <a:t> key-string </a:t>
            </a:r>
            <a:r>
              <a:rPr lang="en-US" smtClean="0"/>
              <a:t>command.</a:t>
            </a:r>
          </a:p>
          <a:p>
            <a:pPr marL="228600" indent="-228600"/>
            <a:endParaRPr lang="en-US" smtClean="0"/>
          </a:p>
          <a:p>
            <a:pPr marL="228600" indent="-228600"/>
            <a:endParaRPr lang="en-US"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1" name="Rectangle 11"/>
          <p:cNvSpPr>
            <a:spLocks noGrp="1" noChangeArrowheads="1"/>
          </p:cNvSpPr>
          <p:nvPr>
            <p:ph type="sldNum" sz="quarter" idx="5"/>
          </p:nvPr>
        </p:nvSpPr>
        <p:spPr>
          <a:noFill/>
        </p:spPr>
        <p:txBody>
          <a:bodyPr/>
          <a:lstStyle/>
          <a:p>
            <a:fld id="{3DFCA9E5-0F7C-4A9A-B603-79454E63300A}" type="slidenum">
              <a:rPr lang="en-US" smtClean="0"/>
              <a:pPr/>
              <a:t>150</a:t>
            </a:fld>
            <a:endParaRPr lang="en-US" smtClean="0"/>
          </a:p>
        </p:txBody>
      </p:sp>
      <p:sp>
        <p:nvSpPr>
          <p:cNvPr id="296962" name="Rectangle 2"/>
          <p:cNvSpPr>
            <a:spLocks noGrp="1" noRot="1" noChangeAspect="1" noChangeArrowheads="1" noTextEdit="1"/>
          </p:cNvSpPr>
          <p:nvPr>
            <p:ph type="sldImg"/>
          </p:nvPr>
        </p:nvSpPr>
        <p:spPr>
          <a:xfrm>
            <a:off x="1181100" y="698500"/>
            <a:ext cx="4648200" cy="3486150"/>
          </a:xfrm>
          <a:ln/>
        </p:spPr>
      </p:sp>
      <p:sp>
        <p:nvSpPr>
          <p:cNvPr id="978947" name="Rectangle 3"/>
          <p:cNvSpPr>
            <a:spLocks noGrp="1" noChangeArrowheads="1"/>
          </p:cNvSpPr>
          <p:nvPr>
            <p:ph type="body" idx="1"/>
          </p:nvPr>
        </p:nvSpPr>
        <p:spPr>
          <a:xfrm>
            <a:off x="935038" y="4416425"/>
            <a:ext cx="5140325" cy="4181475"/>
          </a:xfrm>
        </p:spPr>
        <p:txBody>
          <a:bodyPr/>
          <a:lstStyle/>
          <a:p>
            <a:pPr marL="0" indent="0">
              <a:buFontTx/>
              <a:buNone/>
              <a:defRPr/>
            </a:pPr>
            <a:r>
              <a:rPr lang="en-US" b="1" dirty="0" smtClean="0"/>
              <a:t>Step 3:  </a:t>
            </a:r>
            <a:r>
              <a:rPr lang="en-US" dirty="0" smtClean="0"/>
              <a:t>Optionally specify the time period during which this key will be accepted for use on received packets using the</a:t>
            </a:r>
            <a:r>
              <a:rPr lang="en-US" b="1" dirty="0" smtClean="0"/>
              <a:t> accept-lifetime </a:t>
            </a:r>
            <a:r>
              <a:rPr lang="en-US" dirty="0" smtClean="0"/>
              <a:t>command, as shown in the figure. The following table describes the parameters in this command.</a:t>
            </a:r>
          </a:p>
          <a:p>
            <a:pPr marL="228600" indent="-228600">
              <a:defRPr/>
            </a:pPr>
            <a:r>
              <a:rPr lang="en-US" dirty="0" smtClean="0"/>
              <a:t>Optionally specify the time period during which this key can be used for sending packets using the </a:t>
            </a:r>
            <a:r>
              <a:rPr lang="en-US" b="1" dirty="0" smtClean="0"/>
              <a:t>send-lifetime</a:t>
            </a:r>
            <a:r>
              <a:rPr lang="en-US" dirty="0" smtClean="0"/>
              <a:t> command, as shown in the figure. The following table describes the parameters in this command.</a:t>
            </a:r>
            <a:endParaRPr lang="sl-SI"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Rectangle 11"/>
          <p:cNvSpPr>
            <a:spLocks noGrp="1" noChangeArrowheads="1"/>
          </p:cNvSpPr>
          <p:nvPr>
            <p:ph type="sldNum" sz="quarter" idx="5"/>
          </p:nvPr>
        </p:nvSpPr>
        <p:spPr>
          <a:noFill/>
        </p:spPr>
        <p:txBody>
          <a:bodyPr/>
          <a:lstStyle/>
          <a:p>
            <a:fld id="{9558EB46-A350-4965-A3E7-5A45D506B7B8}" type="slidenum">
              <a:rPr lang="en-US" smtClean="0"/>
              <a:pPr/>
              <a:t>151</a:t>
            </a:fld>
            <a:endParaRPr lang="en-US" smtClean="0"/>
          </a:p>
        </p:txBody>
      </p:sp>
      <p:sp>
        <p:nvSpPr>
          <p:cNvPr id="299010" name="Rectangle 2"/>
          <p:cNvSpPr>
            <a:spLocks noGrp="1" noRot="1" noChangeAspect="1" noChangeArrowheads="1" noTextEdit="1"/>
          </p:cNvSpPr>
          <p:nvPr>
            <p:ph type="sldImg"/>
          </p:nvPr>
        </p:nvSpPr>
        <p:spPr>
          <a:xfrm>
            <a:off x="1181100" y="698500"/>
            <a:ext cx="4648200" cy="3486150"/>
          </a:xfrm>
          <a:ln/>
        </p:spPr>
      </p:sp>
      <p:sp>
        <p:nvSpPr>
          <p:cNvPr id="299011" name="Rectangle 3"/>
          <p:cNvSpPr>
            <a:spLocks noGrp="1" noChangeArrowheads="1"/>
          </p:cNvSpPr>
          <p:nvPr>
            <p:ph type="body" idx="1"/>
          </p:nvPr>
        </p:nvSpPr>
        <p:spPr>
          <a:xfrm>
            <a:off x="935038" y="4416425"/>
            <a:ext cx="5140325" cy="4181475"/>
          </a:xfrm>
          <a:noFill/>
          <a:ln/>
        </p:spPr>
        <p:txBody>
          <a:bodyPr/>
          <a:lstStyle/>
          <a:p>
            <a:pPr marL="228600" indent="-228600">
              <a:buFontTx/>
              <a:buNone/>
            </a:pPr>
            <a:r>
              <a:rPr lang="en-US" b="1" smtClean="0"/>
              <a:t>Step 4: </a:t>
            </a:r>
            <a:r>
              <a:rPr lang="en-US" smtClean="0"/>
              <a:t>Enable the authentication of EIGRP packets with a key specified in a key chain by using the </a:t>
            </a:r>
            <a:r>
              <a:rPr lang="en-US" b="1" smtClean="0"/>
              <a:t>ip authentication key-chain eigrp </a:t>
            </a:r>
            <a:r>
              <a:rPr lang="en-US" smtClean="0"/>
              <a:t>command. </a:t>
            </a:r>
          </a:p>
          <a:p>
            <a:pPr marL="228600" indent="-228600"/>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0797" y="695512"/>
            <a:ext cx="7772400" cy="1362075"/>
          </a:xfrm>
          <a:prstGeom prst="rect">
            <a:avLst/>
          </a:prstGeom>
        </p:spPr>
        <p:txBody>
          <a:bodyPr anchor="t"/>
          <a:lstStyle>
            <a:lvl1pPr algn="l">
              <a:defRPr sz="4000" b="1" cap="all"/>
            </a:lvl1pPr>
          </a:lstStyle>
          <a:p>
            <a:r>
              <a:rPr lang="en-US" smtClean="0"/>
              <a:t>Click to edit Master 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740664"/>
          </a:xfrm>
          <a:prstGeom prst="rect">
            <a:avLst/>
          </a:prstGeom>
        </p:spPr>
        <p:txBody>
          <a:bodyPr>
            <a:normAutofit/>
          </a:bodyPr>
          <a:lstStyle>
            <a:lvl1pPr>
              <a:defRPr baseline="0"/>
            </a:lvl1pPr>
          </a:lstStyle>
          <a:p>
            <a:r>
              <a:rPr lang="en-US" smtClean="0"/>
              <a:t>Click to edit Master title style</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740664"/>
          </a:xfrm>
          <a:prstGeom prst="rect">
            <a:avLst/>
          </a:prstGeom>
        </p:spPr>
        <p:txBody>
          <a:bodyPr/>
          <a:lstStyle>
            <a:lvl1pPr>
              <a:defRPr baseline="0"/>
            </a:lvl1pPr>
          </a:lstStyle>
          <a:p>
            <a:r>
              <a:rPr lang="en-US" smtClean="0"/>
              <a:t>Click to edit Master title style</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740664"/>
          </a:xfrm>
          <a:prstGeom prst="rect">
            <a:avLst/>
          </a:prstGeom>
        </p:spPr>
        <p:txBody>
          <a:bodyPr/>
          <a:lstStyle>
            <a:lvl1pPr>
              <a:defRPr/>
            </a:lvl1pPr>
          </a:lstStyle>
          <a:p>
            <a:r>
              <a:rPr lang="en-US" smtClean="0"/>
              <a:t>Click to edit Master title style</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p:nvPr>
        </p:nvSpPr>
        <p:spPr>
          <a:xfrm>
            <a:off x="279400" y="5254375"/>
            <a:ext cx="8552628" cy="995821"/>
          </a:xfrm>
          <a:ln w="19050">
            <a:solidFill>
              <a:schemeClr val="tx1"/>
            </a:solidFill>
          </a:ln>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740664"/>
          </a:xfrm>
          <a:prstGeom prst="rect">
            <a:avLst/>
          </a:prstGeom>
        </p:spPr>
        <p:txBody>
          <a:bodyPr>
            <a:normAutofit/>
          </a:bodyPr>
          <a:lstStyle>
            <a:lvl1pPr>
              <a:defRPr/>
            </a:lvl1pPr>
          </a:lstStyle>
          <a:p>
            <a:r>
              <a:rPr lang="en-US" smtClean="0"/>
              <a:t>Click to edit Master title style</a:t>
            </a:r>
            <a:endParaRPr lang="en-US"/>
          </a:p>
        </p:txBody>
      </p:sp>
      <p:sp>
        <p:nvSpPr>
          <p:cNvPr id="5" name="Text Placeholder 4"/>
          <p:cNvSpPr>
            <a:spLocks noGrp="1"/>
          </p:cNvSpPr>
          <p:nvPr>
            <p:ph type="body" sz="quarter" idx="10"/>
          </p:nvPr>
        </p:nvSpPr>
        <p:spPr>
          <a:xfrm>
            <a:off x="279399" y="1183340"/>
            <a:ext cx="8531114" cy="5217459"/>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Click to edit Master text styles</a:t>
            </a:r>
          </a:p>
          <a:p>
            <a:pPr lvl="1"/>
            <a:r>
              <a:rPr lang="en-US" smtClean="0"/>
              <a:t>Second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740664"/>
          </a:xfrm>
          <a:prstGeom prst="rect">
            <a:avLst/>
          </a:prstGeom>
        </p:spPr>
        <p:txBody>
          <a:bodyPr>
            <a:normAutofit/>
          </a:bodyPr>
          <a:lstStyle>
            <a:lvl1pPr>
              <a:defRPr/>
            </a:lvl1pPr>
          </a:lstStyle>
          <a:p>
            <a:r>
              <a:rPr lang="en-US" smtClean="0"/>
              <a:t>Click to edit Master title style</a:t>
            </a:r>
            <a:endParaRPr lang="en-US"/>
          </a:p>
        </p:txBody>
      </p:sp>
      <p:sp>
        <p:nvSpPr>
          <p:cNvPr id="5" name="Text Placeholder 4"/>
          <p:cNvSpPr>
            <a:spLocks noGrp="1"/>
          </p:cNvSpPr>
          <p:nvPr>
            <p:ph type="body" sz="quarter" idx="10"/>
          </p:nvPr>
        </p:nvSpPr>
        <p:spPr>
          <a:xfrm>
            <a:off x="279399" y="2000922"/>
            <a:ext cx="8531114" cy="4399878"/>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Click to edit Master text styles</a:t>
            </a:r>
          </a:p>
          <a:p>
            <a:pPr lvl="1"/>
            <a:r>
              <a:rPr lang="en-US" smtClean="0"/>
              <a:t>Second level</a:t>
            </a:r>
          </a:p>
        </p:txBody>
      </p:sp>
      <p:sp>
        <p:nvSpPr>
          <p:cNvPr id="6" name="Content Placeholder 5"/>
          <p:cNvSpPr>
            <a:spLocks noGrp="1"/>
          </p:cNvSpPr>
          <p:nvPr>
            <p:ph sz="quarter" idx="11"/>
          </p:nvPr>
        </p:nvSpPr>
        <p:spPr>
          <a:xfrm>
            <a:off x="279400" y="1215615"/>
            <a:ext cx="8520113" cy="687798"/>
          </a:xfrm>
        </p:spPr>
        <p:txBody>
          <a:bodyPr>
            <a:normAutofit/>
          </a:bodyPr>
          <a:lstStyle>
            <a:lvl1pPr marL="11113" indent="-11113">
              <a:buNone/>
              <a:defRPr sz="2000" b="0"/>
            </a:lvl1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p:nvPr>
        </p:nvSpPr>
        <p:spPr>
          <a:xfrm>
            <a:off x="613533" y="1677605"/>
            <a:ext cx="7745412" cy="377078"/>
          </a:xfrm>
        </p:spPr>
        <p:txBody>
          <a:bodyPr/>
          <a:lstStyle>
            <a:lvl1pPr>
              <a:buNone/>
              <a:defRPr sz="18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Click to edit Master text styles</a:t>
            </a:r>
          </a:p>
        </p:txBody>
      </p:sp>
      <p:sp>
        <p:nvSpPr>
          <p:cNvPr id="11" name="Text Placeholder 9"/>
          <p:cNvSpPr>
            <a:spLocks noGrp="1"/>
          </p:cNvSpPr>
          <p:nvPr>
            <p:ph type="body" sz="quarter" idx="11"/>
          </p:nvPr>
        </p:nvSpPr>
        <p:spPr>
          <a:xfrm>
            <a:off x="615326" y="2137492"/>
            <a:ext cx="7745412" cy="377078"/>
          </a:xfrm>
          <a:ln w="28575">
            <a:solidFill>
              <a:schemeClr val="tx1"/>
            </a:solidFill>
          </a:ln>
        </p:spPr>
        <p:txBody>
          <a:bodyPr>
            <a:normAutofit/>
          </a:bodyPr>
          <a:lstStyle>
            <a:lvl1pPr>
              <a:buNone/>
              <a:defRPr sz="18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65761"/>
            <a:ext cx="8522208" cy="740664"/>
          </a:xfrm>
          <a:prstGeom prst="rect">
            <a:avLst/>
          </a:prstGeom>
        </p:spPr>
        <p:txBody>
          <a:bodyPr>
            <a:normAutofit/>
          </a:bodyPr>
          <a:lstStyle>
            <a:lvl1pPr>
              <a:defRPr/>
            </a:lvl1pPr>
          </a:lstStyle>
          <a:p>
            <a:r>
              <a:rPr lang="en-US" dirty="0" smtClean="0"/>
              <a:t>Click to edit Master title style</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cstate="print"/>
          <a:srcRect/>
          <a:stretch>
            <a:fillRect/>
          </a:stretch>
        </p:blipFill>
        <p:spPr bwMode="auto">
          <a:xfrm>
            <a:off x="0" y="1893888"/>
            <a:ext cx="9140825" cy="2449512"/>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defTabSz="814388" eaLnBrk="0" hangingPunct="0">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eaLnBrk="0" hangingPunct="0">
              <a:defRPr/>
            </a:pPr>
            <a:r>
              <a:rPr lang="en-US" sz="700" dirty="0">
                <a:solidFill>
                  <a:srgbClr val="C0C0C4"/>
                </a:solidFill>
              </a:rPr>
              <a:t>Cisco Public</a:t>
            </a:r>
          </a:p>
        </p:txBody>
      </p:sp>
      <p:sp>
        <p:nvSpPr>
          <p:cNvPr id="7" name="Rectangle 5"/>
          <p:cNvSpPr>
            <a:spLocks noChangeArrowheads="1"/>
          </p:cNvSpPr>
          <p:nvPr/>
        </p:nvSpPr>
        <p:spPr bwMode="auto">
          <a:xfrm>
            <a:off x="193675" y="6562725"/>
            <a:ext cx="1700213" cy="190500"/>
          </a:xfrm>
          <a:prstGeom prst="rect">
            <a:avLst/>
          </a:prstGeom>
          <a:solidFill>
            <a:schemeClr val="bg1"/>
          </a:solidFill>
          <a:ln w="9525">
            <a:noFill/>
            <a:miter lim="800000"/>
            <a:headEnd/>
            <a:tailEnd/>
          </a:ln>
          <a:effectLst/>
        </p:spPr>
        <p:txBody>
          <a:bodyPr lIns="82124" tIns="41061" rIns="82124" bIns="41061" anchor="b">
            <a:spAutoFit/>
          </a:bodyPr>
          <a:lstStyle/>
          <a:p>
            <a:pPr defTabSz="814388" eaLnBrk="0" hangingPunct="0">
              <a:defRPr/>
            </a:pPr>
            <a:r>
              <a:rPr lang="en-US" sz="700" dirty="0"/>
              <a:t>ROUTE v6 Chapter 2</a:t>
            </a: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eaLnBrk="0" hangingPunct="0">
              <a:defRPr/>
            </a:pPr>
            <a:fld id="{CCC5F2EC-F6AD-4D6B-AEEE-FB8C13A78888}" type="slidenum">
              <a:rPr lang="en-US" sz="1000"/>
              <a:pPr algn="r" defTabSz="814388" eaLnBrk="0" hangingPunct="0">
                <a:defRPr/>
              </a:pPr>
              <a:t>‹#›</a:t>
            </a:fld>
            <a:endParaRPr lang="en-US" sz="1000" dirty="0"/>
          </a:p>
        </p:txBody>
      </p:sp>
      <p:pic>
        <p:nvPicPr>
          <p:cNvPr id="9" name="Picture 9" descr="CNA_logo-onwhite"/>
          <p:cNvPicPr>
            <a:picLocks noChangeAspect="1" noChangeArrowheads="1"/>
          </p:cNvPicPr>
          <p:nvPr/>
        </p:nvPicPr>
        <p:blipFill>
          <a:blip r:embed="rId3" cstate="print"/>
          <a:srcRect/>
          <a:stretch>
            <a:fillRect/>
          </a:stretch>
        </p:blipFill>
        <p:spPr bwMode="auto">
          <a:xfrm>
            <a:off x="4252913" y="447675"/>
            <a:ext cx="3684587" cy="539750"/>
          </a:xfrm>
          <a:prstGeom prst="rect">
            <a:avLst/>
          </a:prstGeom>
          <a:noFill/>
          <a:ln w="9525">
            <a:noFill/>
            <a:miter lim="800000"/>
            <a:headEnd/>
            <a:tailEnd/>
          </a:ln>
        </p:spPr>
      </p:pic>
      <p:pic>
        <p:nvPicPr>
          <p:cNvPr id="10" name="Picture 9" descr="CNA_logo-onwhite"/>
          <p:cNvPicPr>
            <a:picLocks noChangeAspect="1" noChangeArrowheads="1"/>
          </p:cNvPicPr>
          <p:nvPr userDrawn="1"/>
        </p:nvPicPr>
        <p:blipFill>
          <a:blip r:embed="rId3" cstate="print"/>
          <a:srcRect/>
          <a:stretch>
            <a:fillRect/>
          </a:stretch>
        </p:blipFill>
        <p:spPr bwMode="auto">
          <a:xfrm>
            <a:off x="4252913" y="447675"/>
            <a:ext cx="3684587" cy="539750"/>
          </a:xfrm>
          <a:prstGeom prst="rect">
            <a:avLst/>
          </a:prstGeom>
          <a:noFill/>
          <a:ln w="9525">
            <a:noFill/>
            <a:miter lim="800000"/>
            <a:headEnd/>
            <a:tailEnd/>
          </a:ln>
        </p:spPr>
      </p:pic>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prstGeom prst="rect">
            <a:avLst/>
          </a:prstGeo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defTabSz="814388" eaLnBrk="0" hangingPunct="0">
              <a:defRPr/>
            </a:pPr>
            <a:r>
              <a:rPr lang="en-US" sz="700" dirty="0">
                <a:solidFill>
                  <a:srgbClr val="C0C0C4"/>
                </a:solidFill>
              </a:rPr>
              <a:t>© 2007 – </a:t>
            </a:r>
            <a:r>
              <a:rPr lang="en-US" sz="700" dirty="0" smtClean="0">
                <a:solidFill>
                  <a:srgbClr val="C0C0C4"/>
                </a:solidFill>
              </a:rPr>
              <a:t>2012, </a:t>
            </a:r>
            <a:r>
              <a:rPr lang="en-US" sz="700" dirty="0">
                <a:solidFill>
                  <a:srgbClr val="C0C0C4"/>
                </a:solidFill>
              </a:rPr>
              <a:t>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eaLnBrk="0" hangingPunct="0">
              <a:defRPr/>
            </a:pPr>
            <a:r>
              <a:rPr lang="en-US" sz="700">
                <a:solidFill>
                  <a:srgbClr val="C0C0C4"/>
                </a:solidFill>
              </a:rPr>
              <a:t>Cisco Public</a:t>
            </a:r>
          </a:p>
        </p:txBody>
      </p:sp>
      <p:sp>
        <p:nvSpPr>
          <p:cNvPr id="7" name="Rectangle 5"/>
          <p:cNvSpPr>
            <a:spLocks noChangeArrowheads="1"/>
          </p:cNvSpPr>
          <p:nvPr/>
        </p:nvSpPr>
        <p:spPr bwMode="auto">
          <a:xfrm>
            <a:off x="193675" y="6562725"/>
            <a:ext cx="1700213" cy="190500"/>
          </a:xfrm>
          <a:prstGeom prst="rect">
            <a:avLst/>
          </a:prstGeom>
          <a:noFill/>
          <a:ln w="9525">
            <a:noFill/>
            <a:miter lim="800000"/>
            <a:headEnd/>
            <a:tailEnd/>
          </a:ln>
          <a:effectLst/>
        </p:spPr>
        <p:txBody>
          <a:bodyPr lIns="82124" tIns="41061" rIns="82124" bIns="41061" anchor="b">
            <a:spAutoFit/>
          </a:bodyPr>
          <a:lstStyle/>
          <a:p>
            <a:pPr defTabSz="814388" eaLnBrk="0" hangingPunct="0">
              <a:defRPr/>
            </a:pPr>
            <a:r>
              <a:rPr lang="en-US" sz="700"/>
              <a:t>ROUTE v6 Chapter 2</a:t>
            </a:r>
            <a:endParaRPr lang="en-US" sz="700" dirty="0"/>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eaLnBrk="0" hangingPunct="0">
              <a:defRPr/>
            </a:pPr>
            <a:fld id="{089EA370-C944-4595-9524-F0C8A45D4F0B}" type="slidenum">
              <a:rPr lang="en-US" sz="1000"/>
              <a:pPr algn="r" defTabSz="814388" eaLnBrk="0" hangingPunct="0">
                <a:defRPr/>
              </a:pPr>
              <a:t>‹#›</a:t>
            </a:fld>
            <a:endParaRPr lang="en-US" sz="1000"/>
          </a:p>
        </p:txBody>
      </p:sp>
      <p:pic>
        <p:nvPicPr>
          <p:cNvPr id="9"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65761"/>
            <a:ext cx="8522208" cy="740664"/>
          </a:xfrm>
          <a:prstGeom prst="rect">
            <a:avLst/>
          </a:prstGeom>
        </p:spPr>
        <p:txBody>
          <a:bodyPr>
            <a:normAutofit/>
          </a:bodyPr>
          <a:lstStyle>
            <a:lvl1pPr>
              <a:defRPr/>
            </a:lvl1pPr>
          </a:lstStyle>
          <a:p>
            <a:r>
              <a:rPr lang="en-US" smtClean="0"/>
              <a:t>Click to edit Master 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8"/>
            <a:ext cx="8521700" cy="742659"/>
          </a:xfrm>
          <a:prstGeom prst="rect">
            <a:avLst/>
          </a:prstGeom>
        </p:spPr>
        <p:txBody>
          <a:bodyPr>
            <a:normAutofit/>
          </a:bodyPr>
          <a:lstStyle>
            <a:lvl1pPr>
              <a:defRPr/>
            </a:lvl1pPr>
          </a:lstStyle>
          <a:p>
            <a:r>
              <a:rPr lang="en-US" smtClean="0"/>
              <a:t>Click to edit Master title style</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740664"/>
          </a:xfrm>
          <a:prstGeom prst="rect">
            <a:avLst/>
          </a:prstGeom>
        </p:spPr>
        <p:txBody>
          <a:bodyPr>
            <a:normAutofit/>
          </a:bodyPr>
          <a:lstStyle>
            <a:lvl1pPr>
              <a:defRPr/>
            </a:lvl1pPr>
          </a:lstStyle>
          <a:p>
            <a:r>
              <a:rPr lang="en-US" smtClean="0"/>
              <a:t>Click to edit Master title style</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22208" cy="740664"/>
          </a:xfrm>
          <a:prstGeom prst="rect">
            <a:avLst/>
          </a:prstGeom>
        </p:spPr>
        <p:txBody>
          <a:bodyPr>
            <a:normAutofit/>
          </a:bodyPr>
          <a:lstStyle>
            <a:lvl1pPr>
              <a:defRPr/>
            </a:lvl1pPr>
          </a:lstStyle>
          <a:p>
            <a:r>
              <a:rPr lang="en-US" smtClean="0"/>
              <a:t>Click to edit Master title style</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80"/>
            <a:ext cx="8521700" cy="740664"/>
          </a:xfrm>
          <a:prstGeom prst="rect">
            <a:avLst/>
          </a:prstGeom>
        </p:spPr>
        <p:txBody>
          <a:bodyPr>
            <a:normAutofit/>
          </a:bodyPr>
          <a:lstStyle>
            <a:lvl1pPr>
              <a:defRPr/>
            </a:lvl1pPr>
          </a:lstStyle>
          <a:p>
            <a:r>
              <a:rPr lang="en-US" smtClean="0"/>
              <a:t>Click to edit Master title style</a:t>
            </a:r>
            <a:endParaRPr lang="en-US"/>
          </a:p>
        </p:txBody>
      </p:sp>
      <p:sp>
        <p:nvSpPr>
          <p:cNvPr id="3" name="Table Placeholder 2"/>
          <p:cNvSpPr>
            <a:spLocks noGrp="1"/>
          </p:cNvSpPr>
          <p:nvPr>
            <p:ph type="tbl" idx="1"/>
          </p:nvPr>
        </p:nvSpPr>
        <p:spPr>
          <a:xfrm>
            <a:off x="279400" y="2592592"/>
            <a:ext cx="8488082" cy="3711389"/>
          </a:xfrm>
        </p:spPr>
        <p:txBody>
          <a:bodyPr>
            <a:normAutofit/>
          </a:bodyPr>
          <a:lstStyle/>
          <a:p>
            <a:pPr lvl="0"/>
            <a:r>
              <a:rPr lang="en-US" noProof="0" smtClean="0"/>
              <a:t>Click icon to add table</a:t>
            </a:r>
          </a:p>
        </p:txBody>
      </p:sp>
      <p:sp>
        <p:nvSpPr>
          <p:cNvPr id="7" name="Text Placeholder 6"/>
          <p:cNvSpPr>
            <a:spLocks noGrp="1"/>
          </p:cNvSpPr>
          <p:nvPr>
            <p:ph type="body" sz="quarter" idx="10"/>
          </p:nvPr>
        </p:nvSpPr>
        <p:spPr>
          <a:xfrm>
            <a:off x="279400" y="15160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Click to edit Master text styles</a:t>
            </a:r>
          </a:p>
        </p:txBody>
      </p:sp>
      <p:sp>
        <p:nvSpPr>
          <p:cNvPr id="9" name="Text Placeholder 8"/>
          <p:cNvSpPr>
            <a:spLocks noGrp="1"/>
          </p:cNvSpPr>
          <p:nvPr>
            <p:ph type="body" sz="quarter" idx="1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80"/>
            <a:ext cx="8521700" cy="740664"/>
          </a:xfrm>
          <a:prstGeom prst="rect">
            <a:avLst/>
          </a:prstGeom>
        </p:spPr>
        <p:txBody>
          <a:bodyPr>
            <a:normAutofit/>
          </a:bodyPr>
          <a:lstStyle>
            <a:lvl1pPr>
              <a:defRPr/>
            </a:lvl1pPr>
          </a:lstStyle>
          <a:p>
            <a:r>
              <a:rPr lang="en-US" smtClean="0"/>
              <a:t>Click to edit Master title style</a:t>
            </a:r>
            <a:endParaRPr lang="en-US"/>
          </a:p>
        </p:txBody>
      </p:sp>
      <p:sp>
        <p:nvSpPr>
          <p:cNvPr id="3" name="Table Placeholder 2"/>
          <p:cNvSpPr>
            <a:spLocks noGrp="1"/>
          </p:cNvSpPr>
          <p:nvPr>
            <p:ph type="tbl" idx="1"/>
          </p:nvPr>
        </p:nvSpPr>
        <p:spPr>
          <a:xfrm>
            <a:off x="279400" y="1204856"/>
            <a:ext cx="8316913" cy="5099125"/>
          </a:xfrm>
        </p:spPr>
        <p:txBody>
          <a:bodyPr>
            <a:normAutofit/>
          </a:bodyPr>
          <a:lstStyle/>
          <a:p>
            <a:pPr lvl="0"/>
            <a:r>
              <a:rPr lang="en-US" noProof="0" smtClean="0"/>
              <a:t>Click icon to add table</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22208" cy="740664"/>
          </a:xfrm>
          <a:prstGeom prst="rect">
            <a:avLst/>
          </a:prstGeom>
        </p:spPr>
        <p:txBody>
          <a:bodyPr>
            <a:normAutofit/>
          </a:bodyPr>
          <a:lstStyle>
            <a:lvl1pPr>
              <a:defRPr/>
            </a:lvl1pPr>
          </a:lstStyle>
          <a:p>
            <a:r>
              <a:rPr lang="en-US" smtClean="0"/>
              <a:t>Click to edit Master title style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Click to edit Master text styles</a:t>
            </a:r>
          </a:p>
        </p:txBody>
      </p:sp>
      <p:sp>
        <p:nvSpPr>
          <p:cNvPr id="11" name="Text Placeholder 9"/>
          <p:cNvSpPr>
            <a:spLocks noGrp="1"/>
          </p:cNvSpPr>
          <p:nvPr>
            <p:ph type="body" sz="quarter" idx="1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Click to edit Master text styles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with subtext">
    <p:spTree>
      <p:nvGrpSpPr>
        <p:cNvPr id="1" name=""/>
        <p:cNvGrpSpPr/>
        <p:nvPr/>
      </p:nvGrpSpPr>
      <p:grpSpPr>
        <a:xfrm>
          <a:off x="0" y="0"/>
          <a:ext cx="0" cy="0"/>
          <a:chOff x="0" y="0"/>
          <a:chExt cx="0" cy="0"/>
        </a:xfrm>
      </p:grpSpPr>
      <p:sp>
        <p:nvSpPr>
          <p:cNvPr id="2" name="Title 1"/>
          <p:cNvSpPr>
            <a:spLocks noGrp="1"/>
          </p:cNvSpPr>
          <p:nvPr>
            <p:ph type="title"/>
          </p:nvPr>
        </p:nvSpPr>
        <p:spPr>
          <a:xfrm>
            <a:off x="279400" y="365760"/>
            <a:ext cx="8522208" cy="740664"/>
          </a:xfrm>
          <a:prstGeom prst="rect">
            <a:avLst/>
          </a:prstGeom>
        </p:spPr>
        <p:txBody>
          <a:bodyPr>
            <a:normAutofit/>
          </a:bodyPr>
          <a:lstStyle>
            <a:lvl1pPr>
              <a:defRPr/>
            </a:lvl1pPr>
          </a:lstStyle>
          <a:p>
            <a:r>
              <a:rPr lang="en-US" smtClean="0"/>
              <a:t>Click to edit Master title style</a:t>
            </a:r>
            <a:endParaRPr lang="en-US"/>
          </a:p>
        </p:txBody>
      </p:sp>
      <p:sp>
        <p:nvSpPr>
          <p:cNvPr id="4" name="Content Placeholder 3"/>
          <p:cNvSpPr>
            <a:spLocks noGrp="1"/>
          </p:cNvSpPr>
          <p:nvPr>
            <p:ph sz="quarter" idx="10"/>
          </p:nvPr>
        </p:nvSpPr>
        <p:spPr>
          <a:xfrm>
            <a:off x="279400" y="1161826"/>
            <a:ext cx="8423275" cy="774924"/>
          </a:xfrm>
        </p:spPr>
        <p:txBody>
          <a:bodyPr>
            <a:normAutofit/>
          </a:bodyPr>
          <a:lstStyle>
            <a:lvl1pPr marL="11113" indent="-11113">
              <a:buNone/>
              <a:defRPr sz="2000" b="1" baseline="0"/>
            </a:lvl1pPr>
          </a:lstStyle>
          <a:p>
            <a:pPr lvl="0"/>
            <a:r>
              <a:rPr lang="en-US" smtClean="0"/>
              <a:t>Click to edit Master text styles</a:t>
            </a:r>
          </a:p>
        </p:txBody>
      </p:sp>
      <p:sp>
        <p:nvSpPr>
          <p:cNvPr id="7" name="Content Placeholder 6"/>
          <p:cNvSpPr>
            <a:spLocks noGrp="1"/>
          </p:cNvSpPr>
          <p:nvPr>
            <p:ph sz="quarter" idx="11"/>
          </p:nvPr>
        </p:nvSpPr>
        <p:spPr>
          <a:xfrm>
            <a:off x="279400" y="2033588"/>
            <a:ext cx="8445500" cy="4495800"/>
          </a:xfrm>
        </p:spPr>
        <p:txBody>
          <a:bodyPr>
            <a:normAutofit/>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740664"/>
          </a:xfrm>
          <a:prstGeom prst="rect">
            <a:avLst/>
          </a:prstGeom>
        </p:spPr>
        <p:txBody>
          <a:bodyPr>
            <a:normAutofit/>
          </a:bodyPr>
          <a:lstStyle>
            <a:lvl1pPr>
              <a:defRPr baseline="0"/>
            </a:lvl1pPr>
          </a:lstStyle>
          <a:p>
            <a:r>
              <a:rPr lang="en-US" smtClean="0"/>
              <a:t>Click to edit Master title style</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740664"/>
          </a:xfrm>
          <a:prstGeom prst="rect">
            <a:avLst/>
          </a:prstGeom>
        </p:spPr>
        <p:txBody>
          <a:bodyPr>
            <a:normAutofit/>
          </a:bodyPr>
          <a:lstStyle>
            <a:lvl1pPr>
              <a:defRPr baseline="0"/>
            </a:lvl1pPr>
          </a:lstStyle>
          <a:p>
            <a:r>
              <a:rPr lang="en-US" smtClean="0"/>
              <a:t>Click to edit Master title style</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740664"/>
          </a:xfrm>
          <a:prstGeom prst="rect">
            <a:avLst/>
          </a:prstGeom>
        </p:spPr>
        <p:txBody>
          <a:bodyPr>
            <a:normAutofit/>
          </a:bodyPr>
          <a:lstStyle>
            <a:lvl1pPr>
              <a:defRPr baseline="0"/>
            </a:lvl1pPr>
          </a:lstStyle>
          <a:p>
            <a:r>
              <a:rPr lang="en-US" smtClean="0"/>
              <a:t>Click to edit Master title style</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740664"/>
          </a:xfrm>
          <a:prstGeom prst="rect">
            <a:avLst/>
          </a:prstGeom>
        </p:spPr>
        <p:txBody>
          <a:bodyPr>
            <a:normAutofit/>
          </a:bodyPr>
          <a:lstStyle>
            <a:lvl1pPr>
              <a:defRPr baseline="0"/>
            </a:lvl1pPr>
          </a:lstStyle>
          <a:p>
            <a:r>
              <a:rPr lang="en-US" smtClean="0"/>
              <a:t>Click to edit Master title style</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740664"/>
          </a:xfrm>
          <a:prstGeom prst="rect">
            <a:avLst/>
          </a:prstGeom>
        </p:spPr>
        <p:txBody>
          <a:bodyPr>
            <a:normAutofit/>
          </a:bodyPr>
          <a:lstStyle>
            <a:lvl1pPr>
              <a:defRPr/>
            </a:lvl1pPr>
          </a:lstStyle>
          <a:p>
            <a:r>
              <a:rPr lang="en-US" smtClean="0"/>
              <a:t>Click to edit Master title style</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740664"/>
          </a:xfrm>
          <a:prstGeom prst="rect">
            <a:avLst/>
          </a:prstGeom>
        </p:spPr>
        <p:txBody>
          <a:bodyPr>
            <a:normAutofit/>
          </a:bodyPr>
          <a:lstStyle>
            <a:lvl1pPr>
              <a:defRPr/>
            </a:lvl1pPr>
          </a:lstStyle>
          <a:p>
            <a:r>
              <a:rPr lang="en-US" smtClean="0"/>
              <a:t>Click to edit Master title style</a:t>
            </a:r>
            <a:endParaRPr lang="en-US"/>
          </a:p>
        </p:txBody>
      </p:sp>
      <p:sp>
        <p:nvSpPr>
          <p:cNvPr id="5" name="Text Placeholder 4"/>
          <p:cNvSpPr>
            <a:spLocks noGrp="1"/>
          </p:cNvSpPr>
          <p:nvPr>
            <p:ph type="body" sz="quarter" idx="10"/>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Click to edit Master text styles</a:t>
            </a:r>
          </a:p>
          <a:p>
            <a:pPr lvl="1"/>
            <a:r>
              <a:rPr lang="en-US" smtClean="0"/>
              <a:t>Second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740664"/>
          </a:xfrm>
          <a:prstGeom prst="rect">
            <a:avLst/>
          </a:prstGeom>
        </p:spPr>
        <p:txBody>
          <a:bodyPr>
            <a:normAutofit/>
          </a:bodyPr>
          <a:lstStyle>
            <a:lvl1pPr>
              <a:defRPr/>
            </a:lvl1pPr>
          </a:lstStyle>
          <a:p>
            <a:r>
              <a:rPr lang="en-US" smtClean="0"/>
              <a:t>Click to edit Master title style</a:t>
            </a:r>
            <a:endParaRPr lang="en-US"/>
          </a:p>
        </p:txBody>
      </p:sp>
      <p:sp>
        <p:nvSpPr>
          <p:cNvPr id="5" name="Text Placeholder 4"/>
          <p:cNvSpPr>
            <a:spLocks noGrp="1"/>
          </p:cNvSpPr>
          <p:nvPr>
            <p:ph type="body" sz="quarter" idx="10"/>
          </p:nvPr>
        </p:nvSpPr>
        <p:spPr>
          <a:xfrm>
            <a:off x="279399" y="2000922"/>
            <a:ext cx="8531114" cy="4399878"/>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Click to edit Master text styles</a:t>
            </a:r>
          </a:p>
          <a:p>
            <a:pPr lvl="1"/>
            <a:r>
              <a:rPr lang="en-US" smtClean="0"/>
              <a:t>Second level</a:t>
            </a:r>
          </a:p>
        </p:txBody>
      </p:sp>
      <p:sp>
        <p:nvSpPr>
          <p:cNvPr id="6" name="Content Placeholder 5"/>
          <p:cNvSpPr>
            <a:spLocks noGrp="1"/>
          </p:cNvSpPr>
          <p:nvPr>
            <p:ph sz="quarter" idx="11"/>
          </p:nvPr>
        </p:nvSpPr>
        <p:spPr>
          <a:xfrm>
            <a:off x="279400" y="1215615"/>
            <a:ext cx="8520113" cy="687798"/>
          </a:xfrm>
        </p:spPr>
        <p:txBody>
          <a:bodyPr>
            <a:normAutofit/>
          </a:bodyPr>
          <a:lstStyle>
            <a:lvl1pPr marL="11113" indent="-11113">
              <a:buNone/>
              <a:defRPr sz="2400" b="0"/>
            </a:lvl1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8"/>
            <a:ext cx="8521700" cy="742659"/>
          </a:xfrm>
          <a:prstGeom prst="rect">
            <a:avLst/>
          </a:prstGeom>
        </p:spPr>
        <p:txBody>
          <a:bodyPr>
            <a:normAutofit/>
          </a:bodyPr>
          <a:lstStyle>
            <a:lvl1pPr>
              <a:defRPr/>
            </a:lvl1pPr>
          </a:lstStyle>
          <a:p>
            <a:r>
              <a:rPr lang="en-US" smtClean="0"/>
              <a:t>Click to edit Master title style</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740664"/>
          </a:xfrm>
          <a:prstGeom prst="rect">
            <a:avLst/>
          </a:prstGeom>
        </p:spPr>
        <p:txBody>
          <a:bodyPr>
            <a:normAutofit/>
          </a:bodyPr>
          <a:lstStyle>
            <a:lvl1pPr>
              <a:defRPr/>
            </a:lvl1pPr>
          </a:lstStyle>
          <a:p>
            <a:r>
              <a:rPr lang="en-US" smtClean="0"/>
              <a:t>Click to edit Master title style</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22208" cy="740664"/>
          </a:xfrm>
          <a:prstGeom prst="rect">
            <a:avLst/>
          </a:prstGeom>
        </p:spPr>
        <p:txBody>
          <a:bodyPr>
            <a:normAutofit/>
          </a:bodyPr>
          <a:lstStyle>
            <a:lvl1pPr>
              <a:defRPr/>
            </a:lvl1pPr>
          </a:lstStyle>
          <a:p>
            <a:r>
              <a:rPr lang="en-US" smtClean="0"/>
              <a:t>Click to edit Master title style</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80"/>
            <a:ext cx="8521700" cy="740664"/>
          </a:xfrm>
          <a:prstGeom prst="rect">
            <a:avLst/>
          </a:prstGeom>
        </p:spPr>
        <p:txBody>
          <a:bodyPr>
            <a:normAutofit/>
          </a:bodyPr>
          <a:lstStyle>
            <a:lvl1pPr>
              <a:defRPr/>
            </a:lvl1pPr>
          </a:lstStyle>
          <a:p>
            <a:r>
              <a:rPr lang="en-US" smtClean="0"/>
              <a:t>Click to edit Master title style</a:t>
            </a:r>
            <a:endParaRPr lang="en-US"/>
          </a:p>
        </p:txBody>
      </p:sp>
      <p:sp>
        <p:nvSpPr>
          <p:cNvPr id="3" name="Table Placeholder 2"/>
          <p:cNvSpPr>
            <a:spLocks noGrp="1"/>
          </p:cNvSpPr>
          <p:nvPr>
            <p:ph type="tbl" idx="1"/>
          </p:nvPr>
        </p:nvSpPr>
        <p:spPr>
          <a:xfrm>
            <a:off x="279400" y="2592592"/>
            <a:ext cx="8316913" cy="3711389"/>
          </a:xfrm>
        </p:spPr>
        <p:txBody>
          <a:bodyPr>
            <a:normAutofit/>
          </a:bodyPr>
          <a:lstStyle/>
          <a:p>
            <a:pPr lvl="0"/>
            <a:r>
              <a:rPr lang="en-US" noProof="0" dirty="0" smtClean="0"/>
              <a:t>Click icon to add table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22208" cy="740664"/>
          </a:xfrm>
          <a:prstGeom prst="rect">
            <a:avLst/>
          </a:prstGeom>
        </p:spPr>
        <p:txBody>
          <a:bodyPr>
            <a:normAutofit/>
          </a:bodyPr>
          <a:lstStyle>
            <a:lvl1pPr>
              <a:defRPr/>
            </a:lvl1pPr>
          </a:lstStyle>
          <a:p>
            <a:r>
              <a:rPr lang="en-US" smtClean="0"/>
              <a:t>Click to edit Master title style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Click to edit Master text styles</a:t>
            </a:r>
          </a:p>
        </p:txBody>
      </p:sp>
      <p:sp>
        <p:nvSpPr>
          <p:cNvPr id="11" name="Text Placeholder 9"/>
          <p:cNvSpPr>
            <a:spLocks noGrp="1"/>
          </p:cNvSpPr>
          <p:nvPr>
            <p:ph type="body" sz="quarter" idx="1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740664"/>
          </a:xfrm>
          <a:prstGeom prst="rect">
            <a:avLst/>
          </a:prstGeom>
        </p:spPr>
        <p:txBody>
          <a:bodyPr>
            <a:normAutofit/>
          </a:bodyPr>
          <a:lstStyle>
            <a:lvl1pPr>
              <a:defRPr baseline="0"/>
            </a:lvl1pPr>
          </a:lstStyle>
          <a:p>
            <a:r>
              <a:rPr lang="en-US" smtClean="0"/>
              <a:t>Click to edit Master title style</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21.xml"/><Relationship Id="rId5" Type="http://schemas.openxmlformats.org/officeDocument/2006/relationships/image" Target="../media/image4.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image" Target="../media/image1.png"/><Relationship Id="rId3" Type="http://schemas.openxmlformats.org/officeDocument/2006/relationships/slideLayout" Target="../slideLayouts/slideLayout24.xml"/><Relationship Id="rId21" Type="http://schemas.openxmlformats.org/officeDocument/2006/relationships/image" Target="../media/image4.png"/><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theme" Target="../theme/theme3.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image" Target="../media/image3.png"/><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image" Target="../media/image2.jpeg"/><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500"/>
          </a:xfrm>
          <a:prstGeom prst="rect">
            <a:avLst/>
          </a:prstGeom>
          <a:noFill/>
          <a:ln w="9525">
            <a:noFill/>
            <a:miter lim="800000"/>
            <a:headEnd/>
            <a:tailEnd/>
          </a:ln>
          <a:effectLst/>
        </p:spPr>
        <p:txBody>
          <a:bodyPr lIns="82124" tIns="41061" rIns="82124" bIns="41061" anchor="b">
            <a:spAutoFit/>
          </a:bodyPr>
          <a:lstStyle/>
          <a:p>
            <a:pPr defTabSz="814388" eaLnBrk="0" hangingPunct="0">
              <a:defRPr/>
            </a:pPr>
            <a:r>
              <a:rPr lang="en-US" sz="700" dirty="0"/>
              <a:t>Chapter 2</a:t>
            </a: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eaLnBrk="0" hangingPunct="0">
              <a:defRPr/>
            </a:pPr>
            <a:fld id="{8156F449-049B-4E4C-8B62-9603799D91F3}" type="slidenum">
              <a:rPr lang="en-US" sz="1000"/>
              <a:pPr algn="r" defTabSz="814388" eaLnBrk="0" hangingPunct="0">
                <a:defRPr/>
              </a:pPr>
              <a:t>‹#›</a:t>
            </a:fld>
            <a:endParaRPr lang="en-US" sz="1000" dirty="0"/>
          </a:p>
        </p:txBody>
      </p:sp>
      <p:sp>
        <p:nvSpPr>
          <p:cNvPr id="1028" name="Rectangle 6"/>
          <p:cNvSpPr>
            <a:spLocks noGrp="1" noChangeArrowheads="1"/>
          </p:cNvSpPr>
          <p:nvPr>
            <p:ph type="body" idx="1"/>
          </p:nvPr>
        </p:nvSpPr>
        <p:spPr bwMode="auto">
          <a:xfrm>
            <a:off x="279400" y="1106488"/>
            <a:ext cx="8316913" cy="5208587"/>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defTabSz="814388" eaLnBrk="0" hangingPunct="0">
              <a:defRPr/>
            </a:pPr>
            <a:r>
              <a:rPr lang="en-US" sz="700" dirty="0">
                <a:solidFill>
                  <a:srgbClr val="D3D3D3"/>
                </a:solidFill>
              </a:rPr>
              <a:t>© 2007 – </a:t>
            </a:r>
            <a:r>
              <a:rPr lang="en-US" sz="700" dirty="0" smtClean="0">
                <a:solidFill>
                  <a:srgbClr val="D3D3D3"/>
                </a:solidFill>
              </a:rPr>
              <a:t>2012, </a:t>
            </a:r>
            <a:r>
              <a:rPr lang="en-US" sz="700" dirty="0">
                <a:solidFill>
                  <a:srgbClr val="D3D3D3"/>
                </a:solidFill>
              </a:rPr>
              <a:t>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eaLnBrk="0" hangingPunct="0">
              <a:defRPr/>
            </a:pPr>
            <a:r>
              <a:rPr lang="en-US" sz="700" dirty="0">
                <a:solidFill>
                  <a:srgbClr val="D3D3D3"/>
                </a:solidFill>
              </a:rPr>
              <a:t>Cisco Public</a:t>
            </a:r>
          </a:p>
        </p:txBody>
      </p:sp>
      <p:pic>
        <p:nvPicPr>
          <p:cNvPr id="1031" name="Picture 8" descr="Rev08_Cisco_BrandBar10_060408.png"/>
          <p:cNvPicPr>
            <a:picLocks noChangeAspect="1"/>
          </p:cNvPicPr>
          <p:nvPr userDrawn="1"/>
        </p:nvPicPr>
        <p:blipFill>
          <a:blip r:embed="rId22"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83" r:id="rId1"/>
    <p:sldLayoutId id="2147483982" r:id="rId2"/>
    <p:sldLayoutId id="2147483981" r:id="rId3"/>
    <p:sldLayoutId id="2147483980" r:id="rId4"/>
    <p:sldLayoutId id="2147483979" r:id="rId5"/>
    <p:sldLayoutId id="2147483978" r:id="rId6"/>
    <p:sldLayoutId id="2147483977" r:id="rId7"/>
    <p:sldLayoutId id="2147483976" r:id="rId8"/>
    <p:sldLayoutId id="2147483975" r:id="rId9"/>
    <p:sldLayoutId id="2147483974" r:id="rId10"/>
    <p:sldLayoutId id="2147483973" r:id="rId11"/>
    <p:sldLayoutId id="2147483972" r:id="rId12"/>
    <p:sldLayoutId id="2147483971" r:id="rId13"/>
    <p:sldLayoutId id="2147483970" r:id="rId14"/>
    <p:sldLayoutId id="2147483969" r:id="rId15"/>
    <p:sldLayoutId id="2147483968" r:id="rId16"/>
    <p:sldLayoutId id="2147483967" r:id="rId17"/>
    <p:sldLayoutId id="2147483966" r:id="rId18"/>
    <p:sldLayoutId id="2147483965" r:id="rId19"/>
    <p:sldLayoutId id="2147483964" r:id="rId20"/>
  </p:sldLayoutIdLst>
  <p:timing>
    <p:tnLst>
      <p:par>
        <p:cTn id="1" dur="indefinite" restart="never" nodeType="tmRoot"/>
      </p:par>
    </p:tnLst>
  </p:timing>
  <p:txStyles>
    <p:titleStyle>
      <a:lvl1pPr algn="l" defTabSz="814388" rtl="0" fontAlgn="base">
        <a:lnSpc>
          <a:spcPct val="90000"/>
        </a:lnSpc>
        <a:spcBef>
          <a:spcPct val="0"/>
        </a:spcBef>
        <a:spcAft>
          <a:spcPct val="0"/>
        </a:spcAft>
        <a:defRPr sz="3200" b="1">
          <a:solidFill>
            <a:srgbClr val="708CA1"/>
          </a:solidFill>
          <a:latin typeface="+mj-lt"/>
          <a:ea typeface="+mj-ea"/>
          <a:cs typeface="+mj-cs"/>
        </a:defRPr>
      </a:lvl1pPr>
      <a:lvl2pPr algn="l" defTabSz="814388" rtl="0" fontAlgn="base">
        <a:lnSpc>
          <a:spcPct val="90000"/>
        </a:lnSpc>
        <a:spcBef>
          <a:spcPct val="0"/>
        </a:spcBef>
        <a:spcAft>
          <a:spcPct val="0"/>
        </a:spcAft>
        <a:defRPr sz="3200" b="1">
          <a:solidFill>
            <a:srgbClr val="708CA1"/>
          </a:solidFill>
          <a:latin typeface="Arial" charset="0"/>
        </a:defRPr>
      </a:lvl2pPr>
      <a:lvl3pPr algn="l" defTabSz="814388" rtl="0" fontAlgn="base">
        <a:lnSpc>
          <a:spcPct val="90000"/>
        </a:lnSpc>
        <a:spcBef>
          <a:spcPct val="0"/>
        </a:spcBef>
        <a:spcAft>
          <a:spcPct val="0"/>
        </a:spcAft>
        <a:defRPr sz="3200" b="1">
          <a:solidFill>
            <a:srgbClr val="708CA1"/>
          </a:solidFill>
          <a:latin typeface="Arial" charset="0"/>
        </a:defRPr>
      </a:lvl3pPr>
      <a:lvl4pPr algn="l" defTabSz="814388" rtl="0" fontAlgn="base">
        <a:lnSpc>
          <a:spcPct val="90000"/>
        </a:lnSpc>
        <a:spcBef>
          <a:spcPct val="0"/>
        </a:spcBef>
        <a:spcAft>
          <a:spcPct val="0"/>
        </a:spcAft>
        <a:defRPr sz="3200" b="1">
          <a:solidFill>
            <a:srgbClr val="708CA1"/>
          </a:solidFill>
          <a:latin typeface="Arial" charset="0"/>
        </a:defRPr>
      </a:lvl4pPr>
      <a:lvl5pPr algn="l" defTabSz="814388" rtl="0" fontAlgn="base">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fontAlgn="base">
        <a:spcBef>
          <a:spcPts val="600"/>
        </a:spcBef>
        <a:spcAft>
          <a:spcPct val="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fontAlgn="base">
        <a:spcBef>
          <a:spcPts val="600"/>
        </a:spcBef>
        <a:spcAft>
          <a:spcPct val="0"/>
        </a:spcAft>
        <a:buClr>
          <a:srgbClr val="708CA1"/>
        </a:buClr>
        <a:buFont typeface="Arial" charset="0"/>
        <a:buChar char="•"/>
        <a:defRPr sz="2000">
          <a:solidFill>
            <a:schemeClr val="tx1"/>
          </a:solidFill>
          <a:latin typeface="+mn-lt"/>
        </a:defRPr>
      </a:lvl2pPr>
      <a:lvl3pPr marL="688975" indent="-227013" algn="l" defTabSz="814388" rtl="0" fontAlgn="base">
        <a:spcBef>
          <a:spcPts val="600"/>
        </a:spcBef>
        <a:spcAft>
          <a:spcPct val="0"/>
        </a:spcAft>
        <a:buClr>
          <a:srgbClr val="708CA1"/>
        </a:buClr>
        <a:buFont typeface="Arial" charset="0"/>
        <a:buChar char="•"/>
        <a:defRPr>
          <a:solidFill>
            <a:schemeClr val="tx1"/>
          </a:solidFill>
          <a:latin typeface="+mn-lt"/>
        </a:defRPr>
      </a:lvl3pPr>
      <a:lvl4pPr marL="1254125" indent="117475" algn="l" defTabSz="814388" rtl="0" fontAlgn="base">
        <a:lnSpc>
          <a:spcPct val="95000"/>
        </a:lnSpc>
        <a:spcBef>
          <a:spcPct val="35000"/>
        </a:spcBef>
        <a:spcAft>
          <a:spcPct val="0"/>
        </a:spcAft>
        <a:buClr>
          <a:srgbClr val="708CA1"/>
        </a:buClr>
        <a:defRPr sz="2000">
          <a:solidFill>
            <a:schemeClr val="tx1"/>
          </a:solidFill>
          <a:latin typeface="+mn-lt"/>
        </a:defRPr>
      </a:lvl4pPr>
      <a:lvl5pPr marL="1604963" indent="223838" algn="l" defTabSz="814388" rtl="0" fontAlgn="base">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2530" name="Picture 8" descr="PPt_4face_021208.jpg"/>
          <p:cNvPicPr>
            <a:picLocks noChangeAspect="1"/>
          </p:cNvPicPr>
          <p:nvPr userDrawn="1"/>
        </p:nvPicPr>
        <p:blipFill>
          <a:blip r:embed="rId3" cstate="print"/>
          <a:srcRect/>
          <a:stretch>
            <a:fillRect/>
          </a:stretch>
        </p:blipFill>
        <p:spPr bwMode="auto">
          <a:xfrm>
            <a:off x="0" y="1911350"/>
            <a:ext cx="9144000" cy="2432050"/>
          </a:xfrm>
          <a:prstGeom prst="rect">
            <a:avLst/>
          </a:prstGeom>
          <a:noFill/>
          <a:ln w="9525">
            <a:noFill/>
            <a:miter lim="800000"/>
            <a:headEnd/>
            <a:tailEnd/>
          </a:ln>
        </p:spPr>
      </p:pic>
      <p:sp>
        <p:nvSpPr>
          <p:cNvPr id="8" name="Rectangle 278"/>
          <p:cNvSpPr>
            <a:spLocks noChangeArrowheads="1"/>
          </p:cNvSpPr>
          <p:nvPr userDrawn="1"/>
        </p:nvSpPr>
        <p:spPr bwMode="auto">
          <a:xfrm>
            <a:off x="4498975" y="6672263"/>
            <a:ext cx="2022475" cy="188912"/>
          </a:xfrm>
          <a:prstGeom prst="rect">
            <a:avLst/>
          </a:prstGeom>
          <a:noFill/>
          <a:ln w="9525">
            <a:noFill/>
            <a:miter lim="800000"/>
            <a:headEnd/>
            <a:tailEnd/>
          </a:ln>
          <a:effectLst/>
        </p:spPr>
        <p:txBody>
          <a:bodyPr wrap="none" lIns="82124" tIns="41061" rIns="82124" bIns="41061" anchor="b" anchorCtr="1">
            <a:spAutoFit/>
          </a:bodyPr>
          <a:lstStyle/>
          <a:p>
            <a:pPr defTabSz="814388" eaLnBrk="0" hangingPunct="0">
              <a:defRPr/>
            </a:pPr>
            <a:r>
              <a:rPr lang="en-US" sz="700" dirty="0">
                <a:solidFill>
                  <a:srgbClr val="D3D3D3"/>
                </a:solidFill>
              </a:rPr>
              <a:t>© 2010 Cisco Systems, Inc. All rights reserved.</a:t>
            </a:r>
          </a:p>
        </p:txBody>
      </p:sp>
      <p:sp>
        <p:nvSpPr>
          <p:cNvPr id="9" name="Rectangle 279"/>
          <p:cNvSpPr>
            <a:spLocks noChangeArrowheads="1"/>
          </p:cNvSpPr>
          <p:nvPr userDrawn="1"/>
        </p:nvSpPr>
        <p:spPr bwMode="auto">
          <a:xfrm>
            <a:off x="7118350" y="6670675"/>
            <a:ext cx="655638" cy="190500"/>
          </a:xfrm>
          <a:prstGeom prst="rect">
            <a:avLst/>
          </a:prstGeom>
          <a:noFill/>
          <a:ln w="9525">
            <a:noFill/>
            <a:miter lim="800000"/>
            <a:headEnd/>
            <a:tailEnd/>
          </a:ln>
          <a:effectLst/>
        </p:spPr>
        <p:txBody>
          <a:bodyPr wrap="none" lIns="82124" tIns="41061" rIns="82124" bIns="41061" anchor="b">
            <a:spAutoFit/>
          </a:bodyPr>
          <a:lstStyle/>
          <a:p>
            <a:pPr algn="r" defTabSz="814388" eaLnBrk="0" hangingPunct="0">
              <a:defRPr/>
            </a:pPr>
            <a:r>
              <a:rPr lang="en-US" sz="700" dirty="0">
                <a:solidFill>
                  <a:srgbClr val="D3D3D3"/>
                </a:solidFill>
              </a:rPr>
              <a:t>Cisco Public</a:t>
            </a:r>
          </a:p>
        </p:txBody>
      </p:sp>
      <p:pic>
        <p:nvPicPr>
          <p:cNvPr id="22533" name="Picture 331" descr="Cisco_NewLogo"/>
          <p:cNvPicPr>
            <a:picLocks noChangeAspect="1" noChangeArrowheads="1"/>
          </p:cNvPicPr>
          <p:nvPr userDrawn="1"/>
        </p:nvPicPr>
        <p:blipFill>
          <a:blip r:embed="rId4" cstate="print"/>
          <a:srcRect/>
          <a:stretch>
            <a:fillRect/>
          </a:stretch>
        </p:blipFill>
        <p:spPr bwMode="auto">
          <a:xfrm>
            <a:off x="5483225" y="5940425"/>
            <a:ext cx="3354388" cy="474663"/>
          </a:xfrm>
          <a:prstGeom prst="rect">
            <a:avLst/>
          </a:prstGeom>
          <a:noFill/>
          <a:ln w="9525">
            <a:noFill/>
            <a:miter lim="800000"/>
            <a:headEnd/>
            <a:tailEnd/>
          </a:ln>
        </p:spPr>
      </p:pic>
      <p:pic>
        <p:nvPicPr>
          <p:cNvPr id="22534" name="Picture 333" descr="Cisco"/>
          <p:cNvPicPr>
            <a:picLocks noChangeAspect="1" noChangeArrowheads="1"/>
          </p:cNvPicPr>
          <p:nvPr userDrawn="1"/>
        </p:nvPicPr>
        <p:blipFill>
          <a:blip r:embed="rId5" cstate="print"/>
          <a:srcRect/>
          <a:stretch>
            <a:fillRect/>
          </a:stretch>
        </p:blipFill>
        <p:spPr bwMode="auto">
          <a:xfrm>
            <a:off x="246063" y="119063"/>
            <a:ext cx="1171575" cy="904875"/>
          </a:xfrm>
          <a:prstGeom prst="rect">
            <a:avLst/>
          </a:prstGeom>
          <a:noFill/>
          <a:ln w="9525">
            <a:noFill/>
            <a:miter lim="800000"/>
            <a:headEnd/>
            <a:tailEnd/>
          </a:ln>
        </p:spPr>
      </p:pic>
      <p:sp>
        <p:nvSpPr>
          <p:cNvPr id="14" name="Rectangle 209"/>
          <p:cNvSpPr txBox="1">
            <a:spLocks noChangeArrowheads="1"/>
          </p:cNvSpPr>
          <p:nvPr userDrawn="1"/>
        </p:nvSpPr>
        <p:spPr bwMode="white">
          <a:xfrm>
            <a:off x="311150" y="2671763"/>
            <a:ext cx="3768725" cy="830262"/>
          </a:xfrm>
          <a:prstGeom prst="rect">
            <a:avLst/>
          </a:prstGeom>
          <a:ln/>
        </p:spPr>
        <p:txBody>
          <a:bodyPr anchor="ctr"/>
          <a:lstStyle>
            <a:lvl1pPr>
              <a:defRPr sz="3000" b="0">
                <a:solidFill>
                  <a:srgbClr val="FFFFFF"/>
                </a:solidFill>
              </a:defRPr>
            </a:lvl1pPr>
          </a:lstStyle>
          <a:p>
            <a:pPr algn="ctr" fontAlgn="auto">
              <a:spcAft>
                <a:spcPts val="0"/>
              </a:spcAft>
              <a:defRPr/>
            </a:pPr>
            <a:r>
              <a:rPr lang="en-US" smtClean="0">
                <a:latin typeface="+mj-lt"/>
                <a:ea typeface="+mj-ea"/>
                <a:cs typeface="+mj-cs"/>
              </a:rPr>
              <a:t>Click to edit Master title style</a:t>
            </a:r>
            <a:endParaRPr lang="en-US">
              <a:latin typeface="+mj-lt"/>
              <a:ea typeface="+mj-ea"/>
              <a:cs typeface="+mj-cs"/>
            </a:endParaRPr>
          </a:p>
        </p:txBody>
      </p:sp>
      <p:sp>
        <p:nvSpPr>
          <p:cNvPr id="15" name="Rectangle 210"/>
          <p:cNvSpPr txBox="1">
            <a:spLocks noChangeArrowheads="1"/>
          </p:cNvSpPr>
          <p:nvPr userDrawn="1"/>
        </p:nvSpPr>
        <p:spPr>
          <a:xfrm>
            <a:off x="311150" y="4672013"/>
            <a:ext cx="4103688" cy="658812"/>
          </a:xfrm>
          <a:prstGeom prst="rect">
            <a:avLst/>
          </a:prstGeom>
          <a:ln/>
        </p:spPr>
        <p:txBody>
          <a:bodyPr/>
          <a:lstStyle>
            <a:lvl1pPr marL="0" indent="0">
              <a:lnSpc>
                <a:spcPct val="90000"/>
              </a:lnSpc>
              <a:buFont typeface="Wingdings" pitchFamily="2" charset="2"/>
              <a:buNone/>
              <a:defRPr sz="2000" b="1">
                <a:solidFill>
                  <a:schemeClr val="bg2"/>
                </a:solidFill>
              </a:defRPr>
            </a:lvl1pPr>
          </a:lstStyle>
          <a:p>
            <a:pPr fontAlgn="auto">
              <a:spcBef>
                <a:spcPct val="20000"/>
              </a:spcBef>
              <a:spcAft>
                <a:spcPts val="0"/>
              </a:spcAft>
              <a:defRPr/>
            </a:pPr>
            <a:r>
              <a:rPr lang="en-US" smtClean="0">
                <a:latin typeface="+mn-lt"/>
              </a:rPr>
              <a:t>Click to edit Master subtitle style</a:t>
            </a:r>
            <a:endParaRPr lang="en-US">
              <a:latin typeface="+mn-lt"/>
            </a:endParaRPr>
          </a:p>
        </p:txBody>
      </p:sp>
    </p:spTree>
  </p:cSld>
  <p:clrMap bg1="lt1" tx1="dk1" bg2="lt2" tx2="dk2" accent1="accent1" accent2="accent2" accent3="accent3" accent4="accent4" accent5="accent5" accent6="accent6" hlink="hlink" folHlink="folHlink"/>
  <p:sldLayoutIdLst>
    <p:sldLayoutId id="214748399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500"/>
          </a:xfrm>
          <a:prstGeom prst="rect">
            <a:avLst/>
          </a:prstGeom>
          <a:noFill/>
          <a:ln w="9525">
            <a:noFill/>
            <a:miter lim="800000"/>
            <a:headEnd/>
            <a:tailEnd/>
          </a:ln>
          <a:effectLst/>
        </p:spPr>
        <p:txBody>
          <a:bodyPr lIns="82124" tIns="41061" rIns="82124" bIns="41061" anchor="b">
            <a:spAutoFit/>
          </a:bodyPr>
          <a:lstStyle/>
          <a:p>
            <a:pPr defTabSz="814388" eaLnBrk="0" hangingPunct="0">
              <a:defRPr/>
            </a:pPr>
            <a:r>
              <a:rPr lang="en-US" sz="700"/>
              <a:t>Chapter #</a:t>
            </a:r>
            <a:endParaRPr lang="en-US" sz="700" dirty="0"/>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eaLnBrk="0" hangingPunct="0">
              <a:defRPr/>
            </a:pPr>
            <a:fld id="{47565D3A-1FC7-4095-AD33-2BD02E76C4A1}" type="slidenum">
              <a:rPr lang="en-US" sz="1000"/>
              <a:pPr algn="r" defTabSz="814388" eaLnBrk="0" hangingPunct="0">
                <a:defRPr/>
              </a:pPr>
              <a:t>‹#›</a:t>
            </a:fld>
            <a:endParaRPr lang="en-US" sz="1000"/>
          </a:p>
        </p:txBody>
      </p:sp>
      <p:sp>
        <p:nvSpPr>
          <p:cNvPr id="24580" name="Rectangle 6"/>
          <p:cNvSpPr>
            <a:spLocks noGrp="1" noChangeArrowheads="1"/>
          </p:cNvSpPr>
          <p:nvPr>
            <p:ph type="body" idx="1"/>
          </p:nvPr>
        </p:nvSpPr>
        <p:spPr bwMode="auto">
          <a:xfrm>
            <a:off x="279400" y="1106488"/>
            <a:ext cx="8316913" cy="5208587"/>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defTabSz="814388" eaLnBrk="0" hangingPunct="0">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eaLnBrk="0" hangingPunct="0">
              <a:defRPr/>
            </a:pPr>
            <a:r>
              <a:rPr lang="en-US" sz="700">
                <a:solidFill>
                  <a:srgbClr val="D3D3D3"/>
                </a:solidFill>
              </a:rPr>
              <a:t>Cisco Public</a:t>
            </a:r>
          </a:p>
        </p:txBody>
      </p:sp>
      <p:pic>
        <p:nvPicPr>
          <p:cNvPr id="24583" name="Picture 8" descr="Rev08_Cisco_BrandBar10_060408.png"/>
          <p:cNvPicPr>
            <a:picLocks noChangeAspect="1"/>
          </p:cNvPicPr>
          <p:nvPr/>
        </p:nvPicPr>
        <p:blipFill>
          <a:blip r:embed="rId18" cstate="print"/>
          <a:srcRect/>
          <a:stretch>
            <a:fillRect/>
          </a:stretch>
        </p:blipFill>
        <p:spPr bwMode="auto">
          <a:xfrm>
            <a:off x="0" y="0"/>
            <a:ext cx="9144000" cy="341313"/>
          </a:xfrm>
          <a:prstGeom prst="rect">
            <a:avLst/>
          </a:prstGeom>
          <a:noFill/>
          <a:ln w="9525">
            <a:noFill/>
            <a:miter lim="800000"/>
            <a:headEnd/>
            <a:tailEnd/>
          </a:ln>
        </p:spPr>
      </p:pic>
      <p:pic>
        <p:nvPicPr>
          <p:cNvPr id="24584" name="Picture 8" descr="PPt_4face_021208.jpg"/>
          <p:cNvPicPr>
            <a:picLocks noChangeAspect="1"/>
          </p:cNvPicPr>
          <p:nvPr userDrawn="1"/>
        </p:nvPicPr>
        <p:blipFill>
          <a:blip r:embed="rId19" cstate="print"/>
          <a:srcRect/>
          <a:stretch>
            <a:fillRect/>
          </a:stretch>
        </p:blipFill>
        <p:spPr bwMode="auto">
          <a:xfrm>
            <a:off x="0" y="1911350"/>
            <a:ext cx="9144000" cy="2432050"/>
          </a:xfrm>
          <a:prstGeom prst="rect">
            <a:avLst/>
          </a:prstGeom>
          <a:noFill/>
          <a:ln w="9525">
            <a:noFill/>
            <a:miter lim="800000"/>
            <a:headEnd/>
            <a:tailEnd/>
          </a:ln>
        </p:spPr>
      </p:pic>
      <p:sp>
        <p:nvSpPr>
          <p:cNvPr id="9" name="Rectangle 278"/>
          <p:cNvSpPr>
            <a:spLocks noChangeArrowheads="1"/>
          </p:cNvSpPr>
          <p:nvPr userDrawn="1"/>
        </p:nvSpPr>
        <p:spPr bwMode="auto">
          <a:xfrm>
            <a:off x="4498975" y="6672263"/>
            <a:ext cx="2022475" cy="188912"/>
          </a:xfrm>
          <a:prstGeom prst="rect">
            <a:avLst/>
          </a:prstGeom>
          <a:noFill/>
          <a:ln w="9525">
            <a:noFill/>
            <a:miter lim="800000"/>
            <a:headEnd/>
            <a:tailEnd/>
          </a:ln>
          <a:effectLst/>
        </p:spPr>
        <p:txBody>
          <a:bodyPr wrap="none" lIns="82124" tIns="41061" rIns="82124" bIns="41061" anchor="b" anchorCtr="1">
            <a:spAutoFit/>
          </a:bodyPr>
          <a:lstStyle/>
          <a:p>
            <a:pPr defTabSz="814388" eaLnBrk="0" hangingPunct="0">
              <a:defRPr/>
            </a:pPr>
            <a:r>
              <a:rPr lang="en-US" sz="700" dirty="0">
                <a:solidFill>
                  <a:srgbClr val="D3D3D3"/>
                </a:solidFill>
              </a:rPr>
              <a:t>© 2010 Cisco Systems, Inc. All rights reserved.</a:t>
            </a:r>
          </a:p>
        </p:txBody>
      </p:sp>
      <p:sp>
        <p:nvSpPr>
          <p:cNvPr id="10" name="Rectangle 279"/>
          <p:cNvSpPr>
            <a:spLocks noChangeArrowheads="1"/>
          </p:cNvSpPr>
          <p:nvPr userDrawn="1"/>
        </p:nvSpPr>
        <p:spPr bwMode="auto">
          <a:xfrm>
            <a:off x="7118350" y="6670675"/>
            <a:ext cx="655638" cy="190500"/>
          </a:xfrm>
          <a:prstGeom prst="rect">
            <a:avLst/>
          </a:prstGeom>
          <a:noFill/>
          <a:ln w="9525">
            <a:noFill/>
            <a:miter lim="800000"/>
            <a:headEnd/>
            <a:tailEnd/>
          </a:ln>
          <a:effectLst/>
        </p:spPr>
        <p:txBody>
          <a:bodyPr wrap="none" lIns="82124" tIns="41061" rIns="82124" bIns="41061" anchor="b">
            <a:spAutoFit/>
          </a:bodyPr>
          <a:lstStyle/>
          <a:p>
            <a:pPr algn="r" defTabSz="814388" eaLnBrk="0" hangingPunct="0">
              <a:defRPr/>
            </a:pPr>
            <a:r>
              <a:rPr lang="en-US" sz="700" dirty="0">
                <a:solidFill>
                  <a:srgbClr val="D3D3D3"/>
                </a:solidFill>
              </a:rPr>
              <a:t>Cisco Public</a:t>
            </a:r>
          </a:p>
        </p:txBody>
      </p:sp>
      <p:pic>
        <p:nvPicPr>
          <p:cNvPr id="24587" name="Picture 331" descr="Cisco_NewLogo"/>
          <p:cNvPicPr>
            <a:picLocks noChangeAspect="1" noChangeArrowheads="1"/>
          </p:cNvPicPr>
          <p:nvPr userDrawn="1"/>
        </p:nvPicPr>
        <p:blipFill>
          <a:blip r:embed="rId20" cstate="print"/>
          <a:srcRect/>
          <a:stretch>
            <a:fillRect/>
          </a:stretch>
        </p:blipFill>
        <p:spPr bwMode="auto">
          <a:xfrm>
            <a:off x="5483225" y="5940425"/>
            <a:ext cx="3354388" cy="474663"/>
          </a:xfrm>
          <a:prstGeom prst="rect">
            <a:avLst/>
          </a:prstGeom>
          <a:noFill/>
          <a:ln w="9525">
            <a:noFill/>
            <a:miter lim="800000"/>
            <a:headEnd/>
            <a:tailEnd/>
          </a:ln>
        </p:spPr>
      </p:pic>
      <p:pic>
        <p:nvPicPr>
          <p:cNvPr id="24588" name="Picture 333" descr="Cisco"/>
          <p:cNvPicPr>
            <a:picLocks noChangeAspect="1" noChangeArrowheads="1"/>
          </p:cNvPicPr>
          <p:nvPr userDrawn="1"/>
        </p:nvPicPr>
        <p:blipFill>
          <a:blip r:embed="rId21" cstate="print"/>
          <a:srcRect/>
          <a:stretch>
            <a:fillRect/>
          </a:stretch>
        </p:blipFill>
        <p:spPr bwMode="auto">
          <a:xfrm>
            <a:off x="246063" y="119063"/>
            <a:ext cx="1171575" cy="904875"/>
          </a:xfrm>
          <a:prstGeom prst="rect">
            <a:avLst/>
          </a:prstGeom>
          <a:noFill/>
          <a:ln w="9525">
            <a:noFill/>
            <a:miter lim="800000"/>
            <a:headEnd/>
            <a:tailEnd/>
          </a:ln>
        </p:spPr>
      </p:pic>
      <p:sp>
        <p:nvSpPr>
          <p:cNvPr id="14" name="Rectangle 209"/>
          <p:cNvSpPr txBox="1">
            <a:spLocks noChangeArrowheads="1"/>
          </p:cNvSpPr>
          <p:nvPr userDrawn="1"/>
        </p:nvSpPr>
        <p:spPr bwMode="white">
          <a:xfrm>
            <a:off x="311150" y="2671763"/>
            <a:ext cx="3768725" cy="830262"/>
          </a:xfrm>
          <a:prstGeom prst="rect">
            <a:avLst/>
          </a:prstGeom>
          <a:ln/>
        </p:spPr>
        <p:txBody>
          <a:bodyPr anchor="ctr"/>
          <a:lstStyle>
            <a:lvl1pPr>
              <a:defRPr sz="3000" b="0">
                <a:solidFill>
                  <a:srgbClr val="FFFFFF"/>
                </a:solidFill>
              </a:defRPr>
            </a:lvl1pPr>
          </a:lstStyle>
          <a:p>
            <a:pPr algn="ctr" fontAlgn="auto">
              <a:spcAft>
                <a:spcPts val="0"/>
              </a:spcAft>
              <a:defRPr/>
            </a:pPr>
            <a:r>
              <a:rPr lang="en-US" smtClean="0">
                <a:latin typeface="+mj-lt"/>
                <a:ea typeface="+mj-ea"/>
                <a:cs typeface="+mj-cs"/>
              </a:rPr>
              <a:t>Click to edit Master title style</a:t>
            </a:r>
            <a:endParaRPr lang="en-US">
              <a:latin typeface="+mj-lt"/>
              <a:ea typeface="+mj-ea"/>
              <a:cs typeface="+mj-cs"/>
            </a:endParaRPr>
          </a:p>
        </p:txBody>
      </p:sp>
      <p:sp>
        <p:nvSpPr>
          <p:cNvPr id="15" name="Rectangle 210"/>
          <p:cNvSpPr txBox="1">
            <a:spLocks noChangeArrowheads="1"/>
          </p:cNvSpPr>
          <p:nvPr userDrawn="1"/>
        </p:nvSpPr>
        <p:spPr>
          <a:xfrm>
            <a:off x="311150" y="4672013"/>
            <a:ext cx="4103688" cy="658812"/>
          </a:xfrm>
          <a:prstGeom prst="rect">
            <a:avLst/>
          </a:prstGeom>
          <a:ln/>
        </p:spPr>
        <p:txBody>
          <a:bodyPr/>
          <a:lstStyle>
            <a:lvl1pPr marL="0" indent="0">
              <a:lnSpc>
                <a:spcPct val="90000"/>
              </a:lnSpc>
              <a:buFont typeface="Wingdings" pitchFamily="2" charset="2"/>
              <a:buNone/>
              <a:defRPr sz="2000" b="1">
                <a:solidFill>
                  <a:schemeClr val="bg2"/>
                </a:solidFill>
              </a:defRPr>
            </a:lvl1pPr>
          </a:lstStyle>
          <a:p>
            <a:pPr fontAlgn="auto">
              <a:spcBef>
                <a:spcPct val="20000"/>
              </a:spcBef>
              <a:spcAft>
                <a:spcPts val="0"/>
              </a:spcAft>
              <a:defRPr/>
            </a:pPr>
            <a:r>
              <a:rPr lang="en-US" smtClean="0">
                <a:latin typeface="+mn-lt"/>
              </a:rPr>
              <a:t>Click to edit Master subtitle style</a:t>
            </a:r>
            <a:endParaRPr lang="en-US">
              <a:latin typeface="+mn-lt"/>
            </a:endParaRPr>
          </a:p>
        </p:txBody>
      </p:sp>
    </p:spTree>
  </p:cSld>
  <p:clrMap bg1="lt1" tx1="dk1" bg2="lt2" tx2="dk2" accent1="accent1" accent2="accent2" accent3="accent3" accent4="accent4" accent5="accent5" accent6="accent6" hlink="hlink" folHlink="folHlink"/>
  <p:sldLayoutIdLst>
    <p:sldLayoutId id="2147484000" r:id="rId1"/>
    <p:sldLayoutId id="2147483998" r:id="rId2"/>
    <p:sldLayoutId id="2147483997" r:id="rId3"/>
    <p:sldLayoutId id="2147483996" r:id="rId4"/>
    <p:sldLayoutId id="2147483995" r:id="rId5"/>
    <p:sldLayoutId id="2147483994" r:id="rId6"/>
    <p:sldLayoutId id="2147483993" r:id="rId7"/>
    <p:sldLayoutId id="2147483992" r:id="rId8"/>
    <p:sldLayoutId id="2147483991" r:id="rId9"/>
    <p:sldLayoutId id="2147483990" r:id="rId10"/>
    <p:sldLayoutId id="2147483989" r:id="rId11"/>
    <p:sldLayoutId id="2147483988" r:id="rId12"/>
    <p:sldLayoutId id="2147483987" r:id="rId13"/>
    <p:sldLayoutId id="2147483986" r:id="rId14"/>
    <p:sldLayoutId id="2147483985" r:id="rId15"/>
    <p:sldLayoutId id="2147483984" r:id="rId16"/>
  </p:sldLayoutIdLst>
  <p:timing>
    <p:tnLst>
      <p:par>
        <p:cTn id="1" dur="indefinite" restart="never" nodeType="tmRoot"/>
      </p:par>
    </p:tnLst>
  </p:timing>
  <p:txStyles>
    <p:titleStyle>
      <a:lvl1pPr algn="l" defTabSz="814388" rtl="0" fontAlgn="base">
        <a:lnSpc>
          <a:spcPct val="90000"/>
        </a:lnSpc>
        <a:spcBef>
          <a:spcPct val="0"/>
        </a:spcBef>
        <a:spcAft>
          <a:spcPct val="0"/>
        </a:spcAft>
        <a:defRPr sz="3200" b="1">
          <a:solidFill>
            <a:srgbClr val="708CA1"/>
          </a:solidFill>
          <a:latin typeface="+mj-lt"/>
          <a:ea typeface="+mj-ea"/>
          <a:cs typeface="+mj-cs"/>
        </a:defRPr>
      </a:lvl1pPr>
      <a:lvl2pPr algn="l" defTabSz="814388" rtl="0" fontAlgn="base">
        <a:lnSpc>
          <a:spcPct val="90000"/>
        </a:lnSpc>
        <a:spcBef>
          <a:spcPct val="0"/>
        </a:spcBef>
        <a:spcAft>
          <a:spcPct val="0"/>
        </a:spcAft>
        <a:defRPr sz="3200" b="1">
          <a:solidFill>
            <a:srgbClr val="708CA1"/>
          </a:solidFill>
          <a:latin typeface="Arial" charset="0"/>
        </a:defRPr>
      </a:lvl2pPr>
      <a:lvl3pPr algn="l" defTabSz="814388" rtl="0" fontAlgn="base">
        <a:lnSpc>
          <a:spcPct val="90000"/>
        </a:lnSpc>
        <a:spcBef>
          <a:spcPct val="0"/>
        </a:spcBef>
        <a:spcAft>
          <a:spcPct val="0"/>
        </a:spcAft>
        <a:defRPr sz="3200" b="1">
          <a:solidFill>
            <a:srgbClr val="708CA1"/>
          </a:solidFill>
          <a:latin typeface="Arial" charset="0"/>
        </a:defRPr>
      </a:lvl3pPr>
      <a:lvl4pPr algn="l" defTabSz="814388" rtl="0" fontAlgn="base">
        <a:lnSpc>
          <a:spcPct val="90000"/>
        </a:lnSpc>
        <a:spcBef>
          <a:spcPct val="0"/>
        </a:spcBef>
        <a:spcAft>
          <a:spcPct val="0"/>
        </a:spcAft>
        <a:defRPr sz="3200" b="1">
          <a:solidFill>
            <a:srgbClr val="708CA1"/>
          </a:solidFill>
          <a:latin typeface="Arial" charset="0"/>
        </a:defRPr>
      </a:lvl4pPr>
      <a:lvl5pPr algn="l" defTabSz="814388" rtl="0" fontAlgn="base">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fontAlgn="base">
        <a:spcBef>
          <a:spcPct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fontAlgn="base">
        <a:spcBef>
          <a:spcPct val="0"/>
        </a:spcBef>
        <a:spcAft>
          <a:spcPts val="600"/>
        </a:spcAft>
        <a:buClr>
          <a:srgbClr val="708CA1"/>
        </a:buClr>
        <a:buFont typeface="Arial" charset="0"/>
        <a:buChar char="•"/>
        <a:defRPr sz="2000">
          <a:solidFill>
            <a:schemeClr val="tx1"/>
          </a:solidFill>
          <a:latin typeface="+mn-lt"/>
        </a:defRPr>
      </a:lvl2pPr>
      <a:lvl3pPr marL="688975" indent="-227013" algn="l" defTabSz="814388" rtl="0" fontAlgn="base">
        <a:spcBef>
          <a:spcPct val="0"/>
        </a:spcBef>
        <a:spcAft>
          <a:spcPts val="600"/>
        </a:spcAft>
        <a:buClr>
          <a:srgbClr val="708CA1"/>
        </a:buClr>
        <a:buFont typeface="Arial" charset="0"/>
        <a:buChar char="•"/>
        <a:defRPr>
          <a:solidFill>
            <a:schemeClr val="tx1"/>
          </a:solidFill>
          <a:latin typeface="+mn-lt"/>
        </a:defRPr>
      </a:lvl3pPr>
      <a:lvl4pPr marL="1254125" indent="117475" algn="l" defTabSz="814388" rtl="0" fontAlgn="base">
        <a:lnSpc>
          <a:spcPct val="95000"/>
        </a:lnSpc>
        <a:spcBef>
          <a:spcPct val="35000"/>
        </a:spcBef>
        <a:spcAft>
          <a:spcPct val="0"/>
        </a:spcAft>
        <a:buClr>
          <a:srgbClr val="708CA1"/>
        </a:buClr>
        <a:defRPr sz="2000">
          <a:solidFill>
            <a:schemeClr val="tx1"/>
          </a:solidFill>
          <a:latin typeface="+mn-lt"/>
        </a:defRPr>
      </a:lvl4pPr>
      <a:lvl5pPr marL="1604963" indent="223838" algn="l" defTabSz="814388" rtl="0" fontAlgn="base">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7.xml"/></Relationships>
</file>

<file path=ppt/slides/_rels/slide105.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32.wmf"/></Relationships>
</file>

<file path=ppt/slides/_rels/slide10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5.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7.xml"/></Relationships>
</file>

<file path=ppt/slides/_rels/slide113.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114.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118.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121.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74.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125.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77.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127.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79.xml"/><Relationship Id="rId1" Type="http://schemas.openxmlformats.org/officeDocument/2006/relationships/slideLayout" Target="../slideLayouts/slideLayout2.xml"/><Relationship Id="rId4" Type="http://schemas.openxmlformats.org/officeDocument/2006/relationships/image" Target="../media/image32.wmf"/></Relationships>
</file>

<file path=ppt/slides/_rels/slide128.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80.xml"/><Relationship Id="rId1" Type="http://schemas.openxmlformats.org/officeDocument/2006/relationships/slideLayout" Target="../slideLayouts/slideLayout2.xml"/><Relationship Id="rId4" Type="http://schemas.openxmlformats.org/officeDocument/2006/relationships/image" Target="../media/image32.wmf"/></Relationships>
</file>

<file path=ppt/slides/_rels/slide129.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81.xml"/><Relationship Id="rId1" Type="http://schemas.openxmlformats.org/officeDocument/2006/relationships/slideLayout" Target="../slideLayouts/slideLayout2.xml"/><Relationship Id="rId4" Type="http://schemas.openxmlformats.org/officeDocument/2006/relationships/image" Target="../media/image32.wmf"/></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0.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image" Target="../media/image32.wmf"/></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4.xml"/></Relationships>
</file>

<file path=ppt/slides/_rels/slide137.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87.xml"/><Relationship Id="rId1" Type="http://schemas.openxmlformats.org/officeDocument/2006/relationships/slideLayout" Target="../slideLayouts/slideLayout10.xml"/><Relationship Id="rId4" Type="http://schemas.openxmlformats.org/officeDocument/2006/relationships/image" Target="../media/image50.emf"/></Relationships>
</file>

<file path=ppt/slides/_rels/slide138.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88.xml"/><Relationship Id="rId1" Type="http://schemas.openxmlformats.org/officeDocument/2006/relationships/slideLayout" Target="../slideLayouts/slideLayout10.xml"/><Relationship Id="rId4" Type="http://schemas.openxmlformats.org/officeDocument/2006/relationships/image" Target="../media/image50.emf"/></Relationships>
</file>

<file path=ppt/slides/_rels/slide139.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89.xml"/><Relationship Id="rId1" Type="http://schemas.openxmlformats.org/officeDocument/2006/relationships/slideLayout" Target="../slideLayouts/slideLayout10.xml"/><Relationship Id="rId4" Type="http://schemas.openxmlformats.org/officeDocument/2006/relationships/image" Target="../media/image50.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7.xml"/></Relationships>
</file>

<file path=ppt/slides/_rels/slide14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5.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4.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4.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4.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4.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8.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8.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8.xml"/></Relationships>
</file>

<file path=ppt/slides/_rels/slide152.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3.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4.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4.xml"/></Relationships>
</file>

<file path=ppt/slides/_rels/slide16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08.xml"/><Relationship Id="rId1" Type="http://schemas.openxmlformats.org/officeDocument/2006/relationships/slideLayout" Target="../slideLayouts/slideLayout4.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3.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0.xml"/></Relationships>
</file>

<file path=ppt/slides/_rels/slide164.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0.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4.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4.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8.xml"/></Relationships>
</file>

<file path=ppt/slides/_rels/slide16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12.xml"/><Relationship Id="rId1" Type="http://schemas.openxmlformats.org/officeDocument/2006/relationships/slideLayout" Target="../slideLayouts/slideLayout6.xml"/></Relationships>
</file>

<file path=ppt/slides/_rels/slide16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14.xml"/><Relationship Id="rId1" Type="http://schemas.openxmlformats.org/officeDocument/2006/relationships/slideLayout" Target="../slideLayouts/slideLayout5.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4.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4.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4.xml"/></Relationships>
</file>

<file path=ppt/slides/_rels/slide174.xml.rels><?xml version="1.0" encoding="UTF-8" standalone="yes"?>
<Relationships xmlns="http://schemas.openxmlformats.org/package/2006/relationships"><Relationship Id="rId3" Type="http://schemas.openxmlformats.org/officeDocument/2006/relationships/hyperlink" Target="http://www.cisco.com/en/US/customer/docs/ios/iproute_eigrp/command/reference/ire_book.html" TargetMode="External"/><Relationship Id="rId2" Type="http://schemas.openxmlformats.org/officeDocument/2006/relationships/hyperlink" Target="http://www.cisco.com/go/eigrp" TargetMode="External"/><Relationship Id="rId1" Type="http://schemas.openxmlformats.org/officeDocument/2006/relationships/slideLayout" Target="../slideLayouts/slideLayout4.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18.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36.png"/></Relationships>
</file>

<file path=ppt/slides/_rels/slide5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5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6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74.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75.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76.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77.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78.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79.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88.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91.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92.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93.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95.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96.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311150" y="2581275"/>
            <a:ext cx="4175125" cy="1022350"/>
          </a:xfrm>
        </p:spPr>
        <p:txBody>
          <a:bodyPr>
            <a:normAutofit fontScale="90000"/>
          </a:bodyPr>
          <a:lstStyle/>
          <a:p>
            <a:pPr>
              <a:defRPr/>
            </a:pPr>
            <a:r>
              <a:rPr lang="en-US" smtClean="0"/>
              <a:t>Chapter 2: </a:t>
            </a:r>
            <a:br>
              <a:rPr lang="en-US" smtClean="0"/>
            </a:br>
            <a:r>
              <a:rPr lang="en-US" smtClean="0"/>
              <a:t>Configuring the Enhanced Interior Gateway Routing Protocol</a:t>
            </a:r>
            <a:endParaRPr lang="en-US" dirty="0" smtClean="0"/>
          </a:p>
        </p:txBody>
      </p:sp>
      <p:sp>
        <p:nvSpPr>
          <p:cNvPr id="44034" name="Rectangle 3"/>
          <p:cNvSpPr>
            <a:spLocks noGrp="1" noChangeArrowheads="1"/>
          </p:cNvSpPr>
          <p:nvPr>
            <p:ph type="subTitle" idx="1"/>
          </p:nvPr>
        </p:nvSpPr>
        <p:spPr>
          <a:xfrm>
            <a:off x="311150" y="4672013"/>
            <a:ext cx="8510588" cy="658812"/>
          </a:xfrm>
        </p:spPr>
        <p:txBody>
          <a:bodyPr/>
          <a:lstStyle/>
          <a:p>
            <a:r>
              <a:rPr lang="en-US" smtClean="0"/>
              <a:t>CCNP  ROUTE: Implementing IP Routing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Key EIGRP Technologies</a:t>
            </a:r>
          </a:p>
        </p:txBody>
      </p:sp>
      <p:sp>
        <p:nvSpPr>
          <p:cNvPr id="3" name="Content Placeholder 2"/>
          <p:cNvSpPr>
            <a:spLocks noGrp="1"/>
          </p:cNvSpPr>
          <p:nvPr>
            <p:ph idx="1"/>
          </p:nvPr>
        </p:nvSpPr>
        <p:spPr>
          <a:xfrm>
            <a:off x="279400" y="1182688"/>
            <a:ext cx="8520113" cy="5132387"/>
          </a:xfrm>
        </p:spPr>
        <p:txBody>
          <a:bodyPr>
            <a:normAutofit fontScale="92500" lnSpcReduction="10000"/>
          </a:bodyPr>
          <a:lstStyle/>
          <a:p>
            <a:pPr>
              <a:defRPr/>
            </a:pPr>
            <a:r>
              <a:rPr lang="en-US" b="1" dirty="0" smtClean="0"/>
              <a:t>Reliable Transport Protocol (RTP)</a:t>
            </a:r>
          </a:p>
          <a:p>
            <a:pPr lvl="1">
              <a:defRPr/>
            </a:pPr>
            <a:r>
              <a:rPr lang="en-US" dirty="0" smtClean="0"/>
              <a:t>Responsible for guaranteed, ordered delivery of EIGRP packets to all neighbors. </a:t>
            </a:r>
          </a:p>
          <a:p>
            <a:pPr>
              <a:defRPr/>
            </a:pPr>
            <a:r>
              <a:rPr lang="en-US" b="1" dirty="0" smtClean="0"/>
              <a:t>Neighbor discovery/recovery mechanism</a:t>
            </a:r>
          </a:p>
          <a:p>
            <a:pPr lvl="1">
              <a:defRPr/>
            </a:pPr>
            <a:r>
              <a:rPr lang="en-US" dirty="0" smtClean="0"/>
              <a:t>Enables EIGRP routers to dynamically learn when their neighbors become unreachable or inoperative by periodically sending small hello packets. </a:t>
            </a:r>
          </a:p>
          <a:p>
            <a:pPr>
              <a:defRPr/>
            </a:pPr>
            <a:r>
              <a:rPr lang="en-US" b="1" dirty="0" smtClean="0"/>
              <a:t>Protocol-dependent modules (PDMs)</a:t>
            </a:r>
            <a:endParaRPr lang="en-US" dirty="0" smtClean="0"/>
          </a:p>
          <a:p>
            <a:pPr lvl="1">
              <a:defRPr/>
            </a:pPr>
            <a:r>
              <a:rPr lang="en-US" dirty="0" smtClean="0"/>
              <a:t>Responsible for network layer protocol-specific requirements such as IP, IPv6, AppleTalk, and Novell NetWare.</a:t>
            </a:r>
          </a:p>
          <a:p>
            <a:pPr>
              <a:defRPr/>
            </a:pPr>
            <a:r>
              <a:rPr lang="en-US" b="1" dirty="0" smtClean="0"/>
              <a:t>DUAL finite-state machine</a:t>
            </a:r>
          </a:p>
          <a:p>
            <a:pPr lvl="1">
              <a:defRPr/>
            </a:pPr>
            <a:r>
              <a:rPr lang="en-US" b="1" dirty="0" smtClean="0"/>
              <a:t>Diffusing Update Algorithm (DUAL) </a:t>
            </a:r>
            <a:r>
              <a:rPr lang="en-US" dirty="0" smtClean="0"/>
              <a:t>is the routing algorithm that tracks all routes advertised by all neighbors and uses </a:t>
            </a:r>
            <a:r>
              <a:rPr lang="en-US" i="1" dirty="0" smtClean="0"/>
              <a:t>distance</a:t>
            </a:r>
            <a:r>
              <a:rPr lang="en-US" dirty="0" smtClean="0"/>
              <a:t> information, known as the composite metric, to select efficient, loop-free paths to all destinations. </a:t>
            </a:r>
          </a:p>
          <a:p>
            <a:pPr>
              <a:defRPr/>
            </a:pPr>
            <a:endParaRPr lang="en-US"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Null 0</a:t>
            </a:r>
          </a:p>
        </p:txBody>
      </p:sp>
      <p:sp>
        <p:nvSpPr>
          <p:cNvPr id="204802" name="Content Placeholder 23"/>
          <p:cNvSpPr>
            <a:spLocks noGrp="1"/>
          </p:cNvSpPr>
          <p:nvPr>
            <p:ph idx="1"/>
          </p:nvPr>
        </p:nvSpPr>
        <p:spPr>
          <a:xfrm>
            <a:off x="279400" y="1182688"/>
            <a:ext cx="8520113" cy="5132387"/>
          </a:xfrm>
        </p:spPr>
        <p:txBody>
          <a:bodyPr/>
          <a:lstStyle/>
          <a:p>
            <a:r>
              <a:rPr lang="en-US" smtClean="0"/>
              <a:t>Notice that the summarized route (10.0.0.0/8) has an entry pointing to null0.</a:t>
            </a:r>
          </a:p>
          <a:p>
            <a:pPr lvl="1">
              <a:buFont typeface="Arial" charset="0"/>
              <a:buChar char="•"/>
            </a:pPr>
            <a:r>
              <a:rPr lang="en-US" smtClean="0"/>
              <a:t>Null0 is automatically added to the table and are called summary routes.</a:t>
            </a:r>
          </a:p>
          <a:p>
            <a:pPr lvl="1">
              <a:buFont typeface="Arial" charset="0"/>
              <a:buChar char="•"/>
            </a:pPr>
            <a:r>
              <a:rPr lang="en-US" smtClean="0"/>
              <a:t> Null 0 is a directly connected, software-only interface. </a:t>
            </a:r>
          </a:p>
          <a:p>
            <a:pPr lvl="1">
              <a:buFont typeface="Arial" charset="0"/>
              <a:buChar char="•"/>
            </a:pPr>
            <a:r>
              <a:rPr lang="en-US" smtClean="0"/>
              <a:t>The use of the null0 interface prevents the router from trying to forward traffic to other routers in search of a more precise, longer match. </a:t>
            </a:r>
          </a:p>
        </p:txBody>
      </p:sp>
      <p:sp>
        <p:nvSpPr>
          <p:cNvPr id="204803" name="Rectangle 89"/>
          <p:cNvSpPr>
            <a:spLocks noChangeArrowheads="1"/>
          </p:cNvSpPr>
          <p:nvPr/>
        </p:nvSpPr>
        <p:spPr bwMode="auto">
          <a:xfrm>
            <a:off x="4286250" y="5221288"/>
            <a:ext cx="512763" cy="1905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4" name="Text Placeholder 5"/>
          <p:cNvSpPr>
            <a:spLocks/>
          </p:cNvSpPr>
          <p:nvPr/>
        </p:nvSpPr>
        <p:spPr bwMode="auto">
          <a:xfrm>
            <a:off x="293688" y="4106863"/>
            <a:ext cx="8515350" cy="2306637"/>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 </a:t>
            </a:r>
            <a:r>
              <a:rPr lang="en-US" sz="1200" b="1" kern="0" dirty="0">
                <a:latin typeface="Courier New" pitchFamily="49" charset="0"/>
              </a:rPr>
              <a:t>show ip route</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Gateway of last resort is 192.168.1.2 to network 0.0.0.0</a:t>
            </a:r>
          </a:p>
          <a:p>
            <a:pPr marL="236538" indent="-236538" defTabSz="814388">
              <a:spcBef>
                <a:spcPts val="0"/>
              </a:spcBef>
              <a:buClr>
                <a:srgbClr val="708CA1"/>
              </a:buClr>
              <a:defRPr/>
            </a:pPr>
            <a:endParaRPr lang="en-US" sz="1200" kern="0" dirty="0">
              <a:latin typeface="Courier New" pitchFamily="49" charset="0"/>
            </a:endParaRPr>
          </a:p>
          <a:p>
            <a:pPr marL="236538" indent="-236538" defTabSz="814388">
              <a:spcBef>
                <a:spcPts val="0"/>
              </a:spcBef>
              <a:buClr>
                <a:srgbClr val="708CA1"/>
              </a:buClr>
              <a:defRPr/>
            </a:pPr>
            <a:r>
              <a:rPr lang="en-US" sz="1200" kern="0" dirty="0">
                <a:latin typeface="Courier New" pitchFamily="49" charset="0"/>
              </a:rPr>
              <a:t>     10.0.0.0/8 is variably subnetted, 2 subnets, 2 masks</a:t>
            </a:r>
          </a:p>
          <a:p>
            <a:pPr marL="236538" indent="-236538" defTabSz="814388">
              <a:spcBef>
                <a:spcPts val="0"/>
              </a:spcBef>
              <a:buClr>
                <a:srgbClr val="708CA1"/>
              </a:buClr>
              <a:defRPr/>
            </a:pPr>
            <a:r>
              <a:rPr lang="en-US" sz="1200" kern="0" dirty="0">
                <a:latin typeface="Courier New" pitchFamily="49" charset="0"/>
              </a:rPr>
              <a:t>C       10.20.20.0/24 is directly connected, FastEthernet0/0</a:t>
            </a:r>
          </a:p>
          <a:p>
            <a:pPr marL="236538" indent="-236538" defTabSz="814388">
              <a:spcBef>
                <a:spcPts val="0"/>
              </a:spcBef>
              <a:buClr>
                <a:srgbClr val="708CA1"/>
              </a:buClr>
              <a:defRPr/>
            </a:pPr>
            <a:r>
              <a:rPr lang="en-US" sz="1200" kern="0" dirty="0">
                <a:latin typeface="Courier New" pitchFamily="49" charset="0"/>
              </a:rPr>
              <a:t>D       10.0.0.0/8 is a summary, 00:13:35, Null0</a:t>
            </a:r>
          </a:p>
          <a:p>
            <a:pPr marL="236538" indent="-236538" defTabSz="814388">
              <a:spcBef>
                <a:spcPts val="0"/>
              </a:spcBef>
              <a:buClr>
                <a:srgbClr val="708CA1"/>
              </a:buClr>
              <a:defRPr/>
            </a:pPr>
            <a:r>
              <a:rPr lang="en-US" sz="1200" kern="0" dirty="0">
                <a:latin typeface="Courier New" pitchFamily="49" charset="0"/>
              </a:rPr>
              <a:t>     192.168.1.0/27 is subnetted, 2 subnets</a:t>
            </a:r>
          </a:p>
          <a:p>
            <a:pPr marL="236538" indent="-236538" defTabSz="814388">
              <a:spcBef>
                <a:spcPts val="0"/>
              </a:spcBef>
              <a:buClr>
                <a:srgbClr val="708CA1"/>
              </a:buClr>
              <a:defRPr/>
            </a:pPr>
            <a:r>
              <a:rPr lang="en-US" sz="1200" kern="0" dirty="0">
                <a:latin typeface="Courier New" pitchFamily="49" charset="0"/>
              </a:rPr>
              <a:t>C       192.168.1.96 is directly connected, Serial0/0/0</a:t>
            </a:r>
          </a:p>
          <a:p>
            <a:pPr marL="236538" indent="-236538" defTabSz="814388">
              <a:spcBef>
                <a:spcPts val="0"/>
              </a:spcBef>
              <a:buClr>
                <a:srgbClr val="708CA1"/>
              </a:buClr>
              <a:defRPr/>
            </a:pPr>
            <a:r>
              <a:rPr lang="en-US" sz="1200" kern="0" dirty="0">
                <a:latin typeface="Courier New" pitchFamily="49" charset="0"/>
              </a:rPr>
              <a:t>C       192.168.1.0 is directly connected, Serial0/0/1</a:t>
            </a:r>
          </a:p>
          <a:p>
            <a:pPr marL="236538" indent="-236538" defTabSz="814388">
              <a:spcBef>
                <a:spcPts val="0"/>
              </a:spcBef>
              <a:buClr>
                <a:srgbClr val="708CA1"/>
              </a:buClr>
              <a:defRPr/>
            </a:pPr>
            <a:r>
              <a:rPr lang="en-US" sz="1200" kern="0" dirty="0">
                <a:latin typeface="Courier New" pitchFamily="49" charset="0"/>
              </a:rPr>
              <a:t>S*   0.0.0.0/0 [1/0] via 192.168.1.2 </a:t>
            </a:r>
          </a:p>
          <a:p>
            <a:pPr marL="236538" indent="-236538" defTabSz="814388">
              <a:spcBef>
                <a:spcPts val="0"/>
              </a:spcBef>
              <a:buClr>
                <a:srgbClr val="708CA1"/>
              </a:buClr>
              <a:defRPr/>
            </a:pPr>
            <a:r>
              <a:rPr lang="en-US" sz="1200" kern="0" dirty="0">
                <a:latin typeface="Courier New" pitchFamily="49" charset="0"/>
              </a:rPr>
              <a:t>R2#</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Rectangle 100"/>
          <p:cNvSpPr>
            <a:spLocks noChangeArrowheads="1"/>
          </p:cNvSpPr>
          <p:nvPr/>
        </p:nvSpPr>
        <p:spPr bwMode="auto">
          <a:xfrm>
            <a:off x="334963" y="5141913"/>
            <a:ext cx="4522787" cy="23018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06850"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Disabling Automatic Summarization</a:t>
            </a:r>
          </a:p>
        </p:txBody>
      </p:sp>
      <p:grpSp>
        <p:nvGrpSpPr>
          <p:cNvPr id="206851" name="Group 22"/>
          <p:cNvGrpSpPr>
            <a:grpSpLocks/>
          </p:cNvGrpSpPr>
          <p:nvPr/>
        </p:nvGrpSpPr>
        <p:grpSpPr bwMode="auto">
          <a:xfrm>
            <a:off x="1258888" y="1531938"/>
            <a:ext cx="6605587" cy="1471612"/>
            <a:chOff x="1065877" y="1003612"/>
            <a:chExt cx="6606161" cy="1471959"/>
          </a:xfrm>
        </p:grpSpPr>
        <p:cxnSp>
          <p:nvCxnSpPr>
            <p:cNvPr id="27" name="Straight Connector 26"/>
            <p:cNvCxnSpPr/>
            <p:nvPr/>
          </p:nvCxnSpPr>
          <p:spPr bwMode="auto">
            <a:xfrm rot="10800000">
              <a:off x="6792487" y="1976978"/>
              <a:ext cx="519158"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06856" name="Rounded Rectangle 40"/>
            <p:cNvSpPr>
              <a:spLocks noChangeArrowheads="1"/>
            </p:cNvSpPr>
            <p:nvPr/>
          </p:nvSpPr>
          <p:spPr bwMode="auto">
            <a:xfrm>
              <a:off x="1081667" y="1003612"/>
              <a:ext cx="6590371" cy="147195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06857" name="Freeform 9"/>
            <p:cNvSpPr>
              <a:spLocks/>
            </p:cNvSpPr>
            <p:nvPr/>
          </p:nvSpPr>
          <p:spPr bwMode="auto">
            <a:xfrm>
              <a:off x="2809951" y="1944194"/>
              <a:ext cx="3234009" cy="12993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06858"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206859" name="Picture 37"/>
            <p:cNvPicPr>
              <a:picLocks noChangeArrowheads="1"/>
            </p:cNvPicPr>
            <p:nvPr/>
          </p:nvPicPr>
          <p:blipFill>
            <a:blip r:embed="rId3" cstate="print"/>
            <a:srcRect/>
            <a:stretch>
              <a:fillRect/>
            </a:stretch>
          </p:blipFill>
          <p:spPr bwMode="auto">
            <a:xfrm>
              <a:off x="5955504" y="1734875"/>
              <a:ext cx="870351" cy="451691"/>
            </a:xfrm>
            <a:prstGeom prst="rect">
              <a:avLst/>
            </a:prstGeom>
            <a:noFill/>
            <a:ln w="9525">
              <a:noFill/>
              <a:miter lim="800000"/>
              <a:headEnd/>
              <a:tailEnd/>
            </a:ln>
          </p:spPr>
        </p:pic>
        <p:cxnSp>
          <p:nvCxnSpPr>
            <p:cNvPr id="48" name="Straight Connector 47"/>
            <p:cNvCxnSpPr/>
            <p:nvPr/>
          </p:nvCxnSpPr>
          <p:spPr bwMode="auto">
            <a:xfrm rot="5400000">
              <a:off x="1307172" y="1975392"/>
              <a:ext cx="342981" cy="635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9" name="Straight Connector 48"/>
            <p:cNvCxnSpPr/>
            <p:nvPr/>
          </p:nvCxnSpPr>
          <p:spPr bwMode="auto">
            <a:xfrm rot="10800000">
              <a:off x="1465962" y="1980154"/>
              <a:ext cx="519157"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0" name="Straight Connector 49"/>
            <p:cNvCxnSpPr/>
            <p:nvPr/>
          </p:nvCxnSpPr>
          <p:spPr bwMode="auto">
            <a:xfrm rot="5400000">
              <a:off x="7140153" y="1973804"/>
              <a:ext cx="341393" cy="476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06863" name="TextBox 51"/>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206864" name="TextBox 52"/>
            <p:cNvSpPr txBox="1">
              <a:spLocks noChangeArrowheads="1"/>
            </p:cNvSpPr>
            <p:nvPr/>
          </p:nvSpPr>
          <p:spPr bwMode="auto">
            <a:xfrm>
              <a:off x="625115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54" name="TextBox 53"/>
            <p:cNvSpPr txBox="1"/>
            <p:nvPr/>
          </p:nvSpPr>
          <p:spPr>
            <a:xfrm>
              <a:off x="1065877" y="1610180"/>
              <a:ext cx="1012913" cy="165139"/>
            </a:xfrm>
            <a:prstGeom prst="rect">
              <a:avLst/>
            </a:prstGeom>
            <a:noFill/>
          </p:spPr>
          <p:txBody>
            <a:bodyPr lIns="0" tIns="0" rIns="0" bIns="0" anchor="ctr"/>
            <a:lstStyle/>
            <a:p>
              <a:pPr algn="ctr" eaLnBrk="0" hangingPunct="0">
                <a:lnSpc>
                  <a:spcPct val="90000"/>
                </a:lnSpc>
                <a:defRPr/>
              </a:pPr>
              <a:r>
                <a:rPr lang="en-US" sz="1050" dirty="0"/>
                <a:t>10.10.10.0 /24</a:t>
              </a:r>
            </a:p>
          </p:txBody>
        </p:sp>
        <p:sp>
          <p:nvSpPr>
            <p:cNvPr id="55" name="TextBox 54"/>
            <p:cNvSpPr txBox="1"/>
            <p:nvPr/>
          </p:nvSpPr>
          <p:spPr>
            <a:xfrm>
              <a:off x="1194475" y="1109999"/>
              <a:ext cx="946232" cy="161963"/>
            </a:xfrm>
            <a:prstGeom prst="rect">
              <a:avLst/>
            </a:prstGeom>
            <a:noFill/>
          </p:spPr>
          <p:txBody>
            <a:bodyPr lIns="0" tIns="0" rIns="0" bIns="0" anchor="ctr"/>
            <a:lstStyle/>
            <a:p>
              <a:pPr algn="ctr" eaLnBrk="0" hangingPunct="0">
                <a:lnSpc>
                  <a:spcPct val="90000"/>
                </a:lnSpc>
                <a:defRPr/>
              </a:pPr>
              <a:r>
                <a:rPr lang="en-US" sz="1050" b="1" dirty="0"/>
                <a:t>EIGRP AS 100</a:t>
              </a:r>
            </a:p>
          </p:txBody>
        </p:sp>
        <p:sp>
          <p:nvSpPr>
            <p:cNvPr id="56" name="TextBox 55"/>
            <p:cNvSpPr txBox="1"/>
            <p:nvPr/>
          </p:nvSpPr>
          <p:spPr>
            <a:xfrm>
              <a:off x="3861707" y="1659404"/>
              <a:ext cx="1012913" cy="165139"/>
            </a:xfrm>
            <a:prstGeom prst="rect">
              <a:avLst/>
            </a:prstGeom>
            <a:noFill/>
          </p:spPr>
          <p:txBody>
            <a:bodyPr lIns="0" tIns="0" rIns="0" bIns="0" anchor="ctr"/>
            <a:lstStyle/>
            <a:p>
              <a:pPr algn="ctr" eaLnBrk="0" hangingPunct="0">
                <a:lnSpc>
                  <a:spcPct val="90000"/>
                </a:lnSpc>
                <a:defRPr/>
              </a:pPr>
              <a:r>
                <a:rPr lang="en-US" sz="1050" dirty="0"/>
                <a:t>192.168.1.96 /30</a:t>
              </a:r>
            </a:p>
          </p:txBody>
        </p:sp>
        <p:sp>
          <p:nvSpPr>
            <p:cNvPr id="57" name="TextBox 56"/>
            <p:cNvSpPr txBox="1"/>
            <p:nvPr/>
          </p:nvSpPr>
          <p:spPr>
            <a:xfrm>
              <a:off x="6547990" y="1605416"/>
              <a:ext cx="1014501" cy="165139"/>
            </a:xfrm>
            <a:prstGeom prst="rect">
              <a:avLst/>
            </a:prstGeom>
            <a:noFill/>
          </p:spPr>
          <p:txBody>
            <a:bodyPr lIns="0" tIns="0" rIns="0" bIns="0" anchor="ctr"/>
            <a:lstStyle/>
            <a:p>
              <a:pPr algn="ctr" eaLnBrk="0" hangingPunct="0">
                <a:lnSpc>
                  <a:spcPct val="90000"/>
                </a:lnSpc>
                <a:defRPr/>
              </a:pPr>
              <a:r>
                <a:rPr lang="en-US" sz="1050" dirty="0"/>
                <a:t>10.20.20.0 /24</a:t>
              </a:r>
            </a:p>
          </p:txBody>
        </p:sp>
        <p:sp>
          <p:nvSpPr>
            <p:cNvPr id="206869" name="Right Arrow 96"/>
            <p:cNvSpPr>
              <a:spLocks noChangeArrowheads="1"/>
            </p:cNvSpPr>
            <p:nvPr/>
          </p:nvSpPr>
          <p:spPr bwMode="auto">
            <a:xfrm>
              <a:off x="2230247" y="1237782"/>
              <a:ext cx="3200400" cy="434897"/>
            </a:xfrm>
            <a:prstGeom prst="rightArrow">
              <a:avLst>
                <a:gd name="adj1" fmla="val 50000"/>
                <a:gd name="adj2" fmla="val 50014"/>
              </a:avLst>
            </a:prstGeom>
            <a:solidFill>
              <a:srgbClr val="FFFF99"/>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8" name="TextBox 97"/>
            <p:cNvSpPr txBox="1"/>
            <p:nvPr/>
          </p:nvSpPr>
          <p:spPr>
            <a:xfrm>
              <a:off x="2029573" y="1294193"/>
              <a:ext cx="3235606" cy="312812"/>
            </a:xfrm>
            <a:prstGeom prst="rect">
              <a:avLst/>
            </a:prstGeom>
            <a:noFill/>
          </p:spPr>
          <p:txBody>
            <a:bodyPr>
              <a:spAutoFit/>
            </a:bodyPr>
            <a:lstStyle/>
            <a:p>
              <a:pPr algn="ctr" eaLnBrk="0" hangingPunct="0">
                <a:lnSpc>
                  <a:spcPct val="90000"/>
                </a:lnSpc>
                <a:defRPr/>
              </a:pPr>
              <a:r>
                <a:rPr lang="en-US" sz="1200" b="1" dirty="0">
                  <a:sym typeface="Wingdings"/>
                </a:rPr>
                <a:t></a:t>
              </a:r>
              <a:r>
                <a:rPr lang="en-US" sz="1600" b="1" dirty="0">
                  <a:sym typeface="Wingdings"/>
                </a:rPr>
                <a:t> </a:t>
              </a:r>
              <a:r>
                <a:rPr lang="en-US" sz="1050" b="1" dirty="0">
                  <a:sym typeface="Wingdings"/>
                </a:rPr>
                <a:t>EIGRP Update: Connected to 10.0.0.0 /8</a:t>
              </a:r>
              <a:endParaRPr lang="en-US" sz="1050" b="1" dirty="0"/>
            </a:p>
          </p:txBody>
        </p:sp>
      </p:grpSp>
      <p:sp>
        <p:nvSpPr>
          <p:cNvPr id="206852" name="Rectangle 98"/>
          <p:cNvSpPr>
            <a:spLocks noChangeArrowheads="1"/>
          </p:cNvSpPr>
          <p:nvPr/>
        </p:nvSpPr>
        <p:spPr bwMode="auto">
          <a:xfrm>
            <a:off x="363538" y="4011613"/>
            <a:ext cx="7439025" cy="3905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06853" name="Rectangle 24"/>
          <p:cNvSpPr>
            <a:spLocks noChangeArrowheads="1"/>
          </p:cNvSpPr>
          <p:nvPr/>
        </p:nvSpPr>
        <p:spPr bwMode="auto">
          <a:xfrm>
            <a:off x="2063750" y="3670300"/>
            <a:ext cx="1463675" cy="1936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4" name="Text Placeholder 5"/>
          <p:cNvSpPr>
            <a:spLocks/>
          </p:cNvSpPr>
          <p:nvPr/>
        </p:nvSpPr>
        <p:spPr bwMode="auto">
          <a:xfrm>
            <a:off x="293688" y="3443288"/>
            <a:ext cx="8515350" cy="289877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no auto-summary</a:t>
            </a:r>
          </a:p>
          <a:p>
            <a:pPr marL="236538" indent="-236538" defTabSz="814388">
              <a:spcBef>
                <a:spcPts val="0"/>
              </a:spcBef>
              <a:buClr>
                <a:srgbClr val="708CA1"/>
              </a:buClr>
              <a:defRPr/>
            </a:pPr>
            <a:r>
              <a:rPr lang="en-US" sz="1200" kern="0" dirty="0">
                <a:latin typeface="Courier New" pitchFamily="49" charset="0"/>
              </a:rPr>
              <a:t>R1(config-router)#</a:t>
            </a:r>
          </a:p>
          <a:p>
            <a:pPr marL="236538" indent="-236538" defTabSz="814388">
              <a:spcBef>
                <a:spcPts val="0"/>
              </a:spcBef>
              <a:buClr>
                <a:srgbClr val="708CA1"/>
              </a:buClr>
              <a:defRPr/>
            </a:pPr>
            <a:r>
              <a:rPr lang="en-US" sz="1200" kern="0" dirty="0">
                <a:latin typeface="Courier New" pitchFamily="49" charset="0"/>
              </a:rPr>
              <a:t>*Jul 26 22:14:07.183: %DUAL-5-NBRCHANGE: IP-EIGRP(0) 100: Neighbor 192.168.1.102</a:t>
            </a:r>
          </a:p>
          <a:p>
            <a:pPr marL="236538" indent="-236538" defTabSz="814388">
              <a:spcBef>
                <a:spcPts val="0"/>
              </a:spcBef>
              <a:buClr>
                <a:srgbClr val="708CA1"/>
              </a:buClr>
              <a:defRPr/>
            </a:pPr>
            <a:r>
              <a:rPr lang="en-US" sz="1200" kern="0" dirty="0">
                <a:latin typeface="Courier New" pitchFamily="49" charset="0"/>
              </a:rPr>
              <a:t> (Serial0/0/0) is resync: summary configured</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end</a:t>
            </a:r>
          </a:p>
          <a:p>
            <a:pPr marL="236538" indent="-236538" defTabSz="814388">
              <a:spcBef>
                <a:spcPts val="0"/>
              </a:spcBef>
              <a:buClr>
                <a:srgbClr val="708CA1"/>
              </a:buClr>
              <a:defRPr/>
            </a:pPr>
            <a:r>
              <a:rPr lang="en-US" sz="1200" kern="0" dirty="0">
                <a:latin typeface="Courier New" pitchFamily="49" charset="0"/>
              </a:rPr>
              <a:t>R1# </a:t>
            </a:r>
            <a:r>
              <a:rPr lang="en-US" sz="1200" b="1" kern="0" dirty="0">
                <a:latin typeface="Courier New" pitchFamily="49" charset="0"/>
              </a:rPr>
              <a:t>show ip protocols</a:t>
            </a:r>
          </a:p>
          <a:p>
            <a:pPr marL="236538" indent="-236538" defTabSz="814388">
              <a:spcBef>
                <a:spcPts val="0"/>
              </a:spcBef>
              <a:buClr>
                <a:srgbClr val="708CA1"/>
              </a:buClr>
              <a:defRPr/>
            </a:pPr>
            <a:r>
              <a:rPr lang="en-US" sz="1200" kern="0" dirty="0">
                <a:latin typeface="Courier New" pitchFamily="49" charset="0"/>
              </a:rPr>
              <a:t>Routing Protocol is "eigrp 100“</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Automatic network summarization is not in effect</a:t>
            </a:r>
          </a:p>
          <a:p>
            <a:pPr marL="236538" indent="-236538" defTabSz="814388">
              <a:spcBef>
                <a:spcPts val="0"/>
              </a:spcBef>
              <a:buClr>
                <a:srgbClr val="708CA1"/>
              </a:buClr>
              <a:defRPr/>
            </a:pPr>
            <a:r>
              <a:rPr lang="en-US" sz="1200" kern="0" dirty="0">
                <a:latin typeface="Courier New" pitchFamily="49" charset="0"/>
              </a:rPr>
              <a:t>  Maximum path: 4</a:t>
            </a:r>
          </a:p>
          <a:p>
            <a:pPr marL="236538" indent="-236538" defTabSz="814388">
              <a:spcBef>
                <a:spcPts val="0"/>
              </a:spcBef>
              <a:buClr>
                <a:srgbClr val="708CA1"/>
              </a:buClr>
              <a:defRPr/>
            </a:pPr>
            <a:r>
              <a:rPr lang="en-US" sz="1200" kern="0" dirty="0">
                <a:latin typeface="Courier New" pitchFamily="49" charset="0"/>
              </a:rPr>
              <a:t>  Routing for Networks:</a:t>
            </a:r>
          </a:p>
          <a:p>
            <a:pPr marL="236538" indent="-236538" defTabSz="814388">
              <a:spcBef>
                <a:spcPts val="0"/>
              </a:spcBef>
              <a:buClr>
                <a:srgbClr val="708CA1"/>
              </a:buClr>
              <a:defRPr/>
            </a:pPr>
            <a:r>
              <a:rPr lang="en-US" sz="1200" kern="0" dirty="0">
                <a:latin typeface="Courier New" pitchFamily="49" charset="0"/>
              </a:rPr>
              <a:t>    10.10.10.0/24</a:t>
            </a:r>
          </a:p>
          <a:p>
            <a:pPr marL="236538" indent="-236538" defTabSz="814388">
              <a:spcBef>
                <a:spcPts val="0"/>
              </a:spcBef>
              <a:buClr>
                <a:srgbClr val="708CA1"/>
              </a:buClr>
              <a:defRPr/>
            </a:pPr>
            <a:r>
              <a:rPr lang="en-US" sz="1200" kern="0" dirty="0">
                <a:latin typeface="Courier New" pitchFamily="49" charset="0"/>
              </a:rPr>
              <a:t>    192.168.1.96/27</a:t>
            </a:r>
          </a:p>
          <a:p>
            <a:pPr marL="236538" indent="-236538" defTabSz="814388">
              <a:spcBef>
                <a:spcPts val="0"/>
              </a:spcBef>
              <a:buClr>
                <a:srgbClr val="708CA1"/>
              </a:buClr>
              <a:defRPr/>
            </a:pPr>
            <a:r>
              <a:rPr lang="en-US" sz="1200" kern="0" dirty="0">
                <a:latin typeface="Courier New" pitchFamily="49" charset="0"/>
              </a:rPr>
              <a:t>&lt;output omitted&gt;</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Rectangle 25"/>
          <p:cNvSpPr>
            <a:spLocks noChangeArrowheads="1"/>
          </p:cNvSpPr>
          <p:nvPr/>
        </p:nvSpPr>
        <p:spPr bwMode="auto">
          <a:xfrm>
            <a:off x="349250" y="4495800"/>
            <a:ext cx="6802438" cy="61436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08898" name="Rectangle 26"/>
          <p:cNvSpPr>
            <a:spLocks noChangeArrowheads="1"/>
          </p:cNvSpPr>
          <p:nvPr/>
        </p:nvSpPr>
        <p:spPr bwMode="auto">
          <a:xfrm>
            <a:off x="1390650" y="3429000"/>
            <a:ext cx="1463675" cy="1936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08899"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Disable Automatic Summarization</a:t>
            </a:r>
          </a:p>
        </p:txBody>
      </p:sp>
      <p:grpSp>
        <p:nvGrpSpPr>
          <p:cNvPr id="208900" name="Group 21"/>
          <p:cNvGrpSpPr>
            <a:grpSpLocks/>
          </p:cNvGrpSpPr>
          <p:nvPr/>
        </p:nvGrpSpPr>
        <p:grpSpPr bwMode="auto">
          <a:xfrm>
            <a:off x="1258888" y="1260475"/>
            <a:ext cx="6605587" cy="1473200"/>
            <a:chOff x="1065877" y="1003612"/>
            <a:chExt cx="6606161" cy="1471959"/>
          </a:xfrm>
        </p:grpSpPr>
        <p:cxnSp>
          <p:nvCxnSpPr>
            <p:cNvPr id="28" name="Straight Connector 27"/>
            <p:cNvCxnSpPr/>
            <p:nvPr/>
          </p:nvCxnSpPr>
          <p:spPr bwMode="auto">
            <a:xfrm rot="10800000">
              <a:off x="6792487" y="1975930"/>
              <a:ext cx="519158" cy="317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08903" name="Rounded Rectangle 40"/>
            <p:cNvSpPr>
              <a:spLocks noChangeArrowheads="1"/>
            </p:cNvSpPr>
            <p:nvPr/>
          </p:nvSpPr>
          <p:spPr bwMode="auto">
            <a:xfrm>
              <a:off x="1081667" y="1003612"/>
              <a:ext cx="6590371" cy="147195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08904" name="Freeform 9"/>
            <p:cNvSpPr>
              <a:spLocks/>
            </p:cNvSpPr>
            <p:nvPr/>
          </p:nvSpPr>
          <p:spPr bwMode="auto">
            <a:xfrm>
              <a:off x="2809951" y="1944194"/>
              <a:ext cx="3234009" cy="12993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08905"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208906" name="Picture 37"/>
            <p:cNvPicPr>
              <a:picLocks noChangeArrowheads="1"/>
            </p:cNvPicPr>
            <p:nvPr/>
          </p:nvPicPr>
          <p:blipFill>
            <a:blip r:embed="rId3" cstate="print"/>
            <a:srcRect/>
            <a:stretch>
              <a:fillRect/>
            </a:stretch>
          </p:blipFill>
          <p:spPr bwMode="auto">
            <a:xfrm>
              <a:off x="5955504" y="1734875"/>
              <a:ext cx="870351" cy="451691"/>
            </a:xfrm>
            <a:prstGeom prst="rect">
              <a:avLst/>
            </a:prstGeom>
            <a:noFill/>
            <a:ln w="9525">
              <a:noFill/>
              <a:miter lim="800000"/>
              <a:headEnd/>
              <a:tailEnd/>
            </a:ln>
          </p:spPr>
        </p:pic>
        <p:cxnSp>
          <p:nvCxnSpPr>
            <p:cNvPr id="48" name="Straight Connector 47"/>
            <p:cNvCxnSpPr/>
            <p:nvPr/>
          </p:nvCxnSpPr>
          <p:spPr bwMode="auto">
            <a:xfrm rot="5400000">
              <a:off x="1308151" y="1975134"/>
              <a:ext cx="341024" cy="635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9" name="Straight Connector 48"/>
            <p:cNvCxnSpPr/>
            <p:nvPr/>
          </p:nvCxnSpPr>
          <p:spPr bwMode="auto">
            <a:xfrm rot="10800000">
              <a:off x="1465962" y="1980688"/>
              <a:ext cx="519157"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0" name="Straight Connector 49"/>
            <p:cNvCxnSpPr/>
            <p:nvPr/>
          </p:nvCxnSpPr>
          <p:spPr bwMode="auto">
            <a:xfrm rot="5400000">
              <a:off x="7140337" y="1974342"/>
              <a:ext cx="341025" cy="476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08910" name="TextBox 51"/>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208911" name="TextBox 52"/>
            <p:cNvSpPr txBox="1">
              <a:spLocks noChangeArrowheads="1"/>
            </p:cNvSpPr>
            <p:nvPr/>
          </p:nvSpPr>
          <p:spPr bwMode="auto">
            <a:xfrm>
              <a:off x="625115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54" name="TextBox 53"/>
            <p:cNvSpPr txBox="1"/>
            <p:nvPr/>
          </p:nvSpPr>
          <p:spPr>
            <a:xfrm>
              <a:off x="1065877" y="1609526"/>
              <a:ext cx="1012913" cy="164961"/>
            </a:xfrm>
            <a:prstGeom prst="rect">
              <a:avLst/>
            </a:prstGeom>
            <a:noFill/>
          </p:spPr>
          <p:txBody>
            <a:bodyPr lIns="0" tIns="0" rIns="0" bIns="0" anchor="ctr"/>
            <a:lstStyle/>
            <a:p>
              <a:pPr algn="ctr" eaLnBrk="0" hangingPunct="0">
                <a:lnSpc>
                  <a:spcPct val="90000"/>
                </a:lnSpc>
                <a:defRPr/>
              </a:pPr>
              <a:r>
                <a:rPr lang="en-US" sz="1050" dirty="0"/>
                <a:t>10.10.10.0 /24</a:t>
              </a:r>
            </a:p>
          </p:txBody>
        </p:sp>
        <p:sp>
          <p:nvSpPr>
            <p:cNvPr id="55" name="TextBox 54"/>
            <p:cNvSpPr txBox="1"/>
            <p:nvPr/>
          </p:nvSpPr>
          <p:spPr>
            <a:xfrm>
              <a:off x="1194475" y="1109885"/>
              <a:ext cx="946232" cy="161789"/>
            </a:xfrm>
            <a:prstGeom prst="rect">
              <a:avLst/>
            </a:prstGeom>
            <a:noFill/>
          </p:spPr>
          <p:txBody>
            <a:bodyPr lIns="0" tIns="0" rIns="0" bIns="0" anchor="ctr"/>
            <a:lstStyle/>
            <a:p>
              <a:pPr algn="ctr" eaLnBrk="0" hangingPunct="0">
                <a:lnSpc>
                  <a:spcPct val="90000"/>
                </a:lnSpc>
                <a:defRPr/>
              </a:pPr>
              <a:r>
                <a:rPr lang="en-US" sz="1050" b="1" dirty="0"/>
                <a:t>EIGRP AS 100</a:t>
              </a:r>
            </a:p>
          </p:txBody>
        </p:sp>
        <p:sp>
          <p:nvSpPr>
            <p:cNvPr id="56" name="TextBox 55"/>
            <p:cNvSpPr txBox="1"/>
            <p:nvPr/>
          </p:nvSpPr>
          <p:spPr>
            <a:xfrm>
              <a:off x="3861707" y="1660283"/>
              <a:ext cx="1012913" cy="164961"/>
            </a:xfrm>
            <a:prstGeom prst="rect">
              <a:avLst/>
            </a:prstGeom>
            <a:noFill/>
          </p:spPr>
          <p:txBody>
            <a:bodyPr lIns="0" tIns="0" rIns="0" bIns="0" anchor="ctr"/>
            <a:lstStyle/>
            <a:p>
              <a:pPr algn="ctr" eaLnBrk="0" hangingPunct="0">
                <a:lnSpc>
                  <a:spcPct val="90000"/>
                </a:lnSpc>
                <a:defRPr/>
              </a:pPr>
              <a:r>
                <a:rPr lang="en-US" sz="1050" dirty="0"/>
                <a:t>192.168.1.96 /30</a:t>
              </a:r>
            </a:p>
          </p:txBody>
        </p:sp>
        <p:sp>
          <p:nvSpPr>
            <p:cNvPr id="57" name="TextBox 56"/>
            <p:cNvSpPr txBox="1"/>
            <p:nvPr/>
          </p:nvSpPr>
          <p:spPr>
            <a:xfrm>
              <a:off x="6547990" y="1606354"/>
              <a:ext cx="1014501" cy="164961"/>
            </a:xfrm>
            <a:prstGeom prst="rect">
              <a:avLst/>
            </a:prstGeom>
            <a:noFill/>
          </p:spPr>
          <p:txBody>
            <a:bodyPr lIns="0" tIns="0" rIns="0" bIns="0" anchor="ctr"/>
            <a:lstStyle/>
            <a:p>
              <a:pPr algn="ctr" eaLnBrk="0" hangingPunct="0">
                <a:lnSpc>
                  <a:spcPct val="90000"/>
                </a:lnSpc>
                <a:defRPr/>
              </a:pPr>
              <a:r>
                <a:rPr lang="en-US" sz="1050" dirty="0"/>
                <a:t>10.20.20.0 /24</a:t>
              </a:r>
            </a:p>
          </p:txBody>
        </p:sp>
        <p:sp>
          <p:nvSpPr>
            <p:cNvPr id="208916" name="Right Arrow 96"/>
            <p:cNvSpPr>
              <a:spLocks noChangeArrowheads="1"/>
            </p:cNvSpPr>
            <p:nvPr/>
          </p:nvSpPr>
          <p:spPr bwMode="auto">
            <a:xfrm>
              <a:off x="2230247" y="1237782"/>
              <a:ext cx="3200400" cy="434897"/>
            </a:xfrm>
            <a:prstGeom prst="rightArrow">
              <a:avLst>
                <a:gd name="adj1" fmla="val 50000"/>
                <a:gd name="adj2" fmla="val 50014"/>
              </a:avLst>
            </a:prstGeom>
            <a:solidFill>
              <a:srgbClr val="FFFF99"/>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8" name="TextBox 97"/>
            <p:cNvSpPr txBox="1"/>
            <p:nvPr/>
          </p:nvSpPr>
          <p:spPr>
            <a:xfrm>
              <a:off x="2029573" y="1293880"/>
              <a:ext cx="3235606" cy="314060"/>
            </a:xfrm>
            <a:prstGeom prst="rect">
              <a:avLst/>
            </a:prstGeom>
            <a:noFill/>
          </p:spPr>
          <p:txBody>
            <a:bodyPr>
              <a:spAutoFit/>
            </a:bodyPr>
            <a:lstStyle/>
            <a:p>
              <a:pPr algn="ctr" eaLnBrk="0" hangingPunct="0">
                <a:lnSpc>
                  <a:spcPct val="90000"/>
                </a:lnSpc>
                <a:defRPr/>
              </a:pPr>
              <a:r>
                <a:rPr lang="en-US" sz="1200" b="1" dirty="0">
                  <a:sym typeface="Wingdings"/>
                </a:rPr>
                <a:t></a:t>
              </a:r>
              <a:r>
                <a:rPr lang="en-US" sz="1600" b="1" dirty="0">
                  <a:sym typeface="Wingdings"/>
                </a:rPr>
                <a:t> </a:t>
              </a:r>
              <a:r>
                <a:rPr lang="en-US" sz="1050" b="1" dirty="0">
                  <a:sym typeface="Wingdings"/>
                </a:rPr>
                <a:t>EIGRP Update: Connected to 10.0.0.0 /8</a:t>
              </a:r>
              <a:endParaRPr lang="en-US" sz="1050" b="1" dirty="0"/>
            </a:p>
          </p:txBody>
        </p:sp>
      </p:grpSp>
      <p:sp>
        <p:nvSpPr>
          <p:cNvPr id="24" name="Text Placeholder 5"/>
          <p:cNvSpPr>
            <a:spLocks/>
          </p:cNvSpPr>
          <p:nvPr/>
        </p:nvSpPr>
        <p:spPr bwMode="auto">
          <a:xfrm>
            <a:off x="293688" y="3227388"/>
            <a:ext cx="8515350" cy="277495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no auto-summary</a:t>
            </a:r>
          </a:p>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end</a:t>
            </a:r>
          </a:p>
          <a:p>
            <a:pPr marL="236538" indent="-236538" defTabSz="814388">
              <a:spcBef>
                <a:spcPts val="0"/>
              </a:spcBef>
              <a:buClr>
                <a:srgbClr val="708CA1"/>
              </a:buClr>
              <a:defRPr/>
            </a:pPr>
            <a:r>
              <a:rPr lang="en-US" sz="1200" kern="0" dirty="0">
                <a:latin typeface="Courier New" pitchFamily="49" charset="0"/>
              </a:rPr>
              <a:t>R2# </a:t>
            </a:r>
            <a:r>
              <a:rPr lang="en-US" sz="1200" b="1" kern="0" dirty="0">
                <a:latin typeface="Courier New" pitchFamily="49" charset="0"/>
              </a:rPr>
              <a:t>show ip route</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Gateway of last resort is 192.168.1.2 to network 0.0.0.0</a:t>
            </a:r>
          </a:p>
          <a:p>
            <a:pPr marL="236538" indent="-236538" defTabSz="814388">
              <a:spcBef>
                <a:spcPts val="0"/>
              </a:spcBef>
              <a:buClr>
                <a:srgbClr val="708CA1"/>
              </a:buClr>
              <a:defRPr/>
            </a:pPr>
            <a:endParaRPr lang="en-US" sz="1200" kern="0" dirty="0">
              <a:latin typeface="Courier New" pitchFamily="49" charset="0"/>
            </a:endParaRPr>
          </a:p>
          <a:p>
            <a:pPr marL="236538" indent="-236538" defTabSz="814388">
              <a:spcBef>
                <a:spcPts val="0"/>
              </a:spcBef>
              <a:buClr>
                <a:srgbClr val="708CA1"/>
              </a:buClr>
              <a:defRPr/>
            </a:pPr>
            <a:r>
              <a:rPr lang="en-US" sz="1200" kern="0" dirty="0">
                <a:latin typeface="Courier New" pitchFamily="49" charset="0"/>
              </a:rPr>
              <a:t>     10.0.0.0/24 is subnetted, 2 subnets</a:t>
            </a:r>
          </a:p>
          <a:p>
            <a:pPr marL="236538" indent="-236538" defTabSz="814388">
              <a:spcBef>
                <a:spcPts val="0"/>
              </a:spcBef>
              <a:buClr>
                <a:srgbClr val="708CA1"/>
              </a:buClr>
              <a:defRPr/>
            </a:pPr>
            <a:r>
              <a:rPr lang="en-US" sz="1200" kern="0" dirty="0">
                <a:latin typeface="Courier New" pitchFamily="49" charset="0"/>
              </a:rPr>
              <a:t>C       10.20.20.0 is directly connected, FastEthernet0/0</a:t>
            </a:r>
          </a:p>
          <a:p>
            <a:pPr marL="236538" indent="-236538" defTabSz="814388">
              <a:spcBef>
                <a:spcPts val="0"/>
              </a:spcBef>
              <a:buClr>
                <a:srgbClr val="708CA1"/>
              </a:buClr>
              <a:defRPr/>
            </a:pPr>
            <a:r>
              <a:rPr lang="en-US" sz="1200" kern="0" dirty="0">
                <a:latin typeface="Courier New" pitchFamily="49" charset="0"/>
              </a:rPr>
              <a:t>D       10.10.10.0 [90/40514560] via 192.168.1.101, 00:05:21, Serial0/0/0</a:t>
            </a:r>
          </a:p>
          <a:p>
            <a:pPr marL="236538" indent="-236538" defTabSz="814388">
              <a:spcBef>
                <a:spcPts val="0"/>
              </a:spcBef>
              <a:buClr>
                <a:srgbClr val="708CA1"/>
              </a:buClr>
              <a:defRPr/>
            </a:pPr>
            <a:r>
              <a:rPr lang="en-US" sz="1200" kern="0" dirty="0">
                <a:latin typeface="Courier New" pitchFamily="49" charset="0"/>
              </a:rPr>
              <a:t>     192.168.1.0/27 is subnetted, 2 subnets</a:t>
            </a:r>
          </a:p>
          <a:p>
            <a:pPr marL="236538" indent="-236538" defTabSz="814388">
              <a:spcBef>
                <a:spcPts val="0"/>
              </a:spcBef>
              <a:buClr>
                <a:srgbClr val="708CA1"/>
              </a:buClr>
              <a:defRPr/>
            </a:pPr>
            <a:r>
              <a:rPr lang="en-US" sz="1200" kern="0" dirty="0">
                <a:latin typeface="Courier New" pitchFamily="49" charset="0"/>
              </a:rPr>
              <a:t>C       192.168.1.96 is directly connected, Serial0/0/0</a:t>
            </a:r>
          </a:p>
          <a:p>
            <a:pPr marL="236538" indent="-236538" defTabSz="814388">
              <a:spcBef>
                <a:spcPts val="0"/>
              </a:spcBef>
              <a:buClr>
                <a:srgbClr val="708CA1"/>
              </a:buClr>
              <a:defRPr/>
            </a:pPr>
            <a:r>
              <a:rPr lang="en-US" sz="1200" kern="0" dirty="0">
                <a:latin typeface="Courier New" pitchFamily="49" charset="0"/>
              </a:rPr>
              <a:t>C       192.168.1.0 is directly connected, Serial0/0/1</a:t>
            </a:r>
          </a:p>
          <a:p>
            <a:pPr marL="236538" indent="-236538" defTabSz="814388">
              <a:spcBef>
                <a:spcPts val="0"/>
              </a:spcBef>
              <a:buClr>
                <a:srgbClr val="708CA1"/>
              </a:buClr>
              <a:defRPr/>
            </a:pPr>
            <a:r>
              <a:rPr lang="en-US" sz="1200" kern="0" dirty="0">
                <a:latin typeface="Courier New" pitchFamily="49" charset="0"/>
              </a:rPr>
              <a:t>S*   0.0.0.0/0 [1/0] via 192.168.1.2</a:t>
            </a:r>
          </a:p>
          <a:p>
            <a:pPr marL="236538" indent="-236538" defTabSz="814388">
              <a:spcBef>
                <a:spcPts val="0"/>
              </a:spcBef>
              <a:buClr>
                <a:srgbClr val="708CA1"/>
              </a:buClr>
              <a:defRPr/>
            </a:pPr>
            <a:r>
              <a:rPr lang="en-US" sz="1200" kern="0" dirty="0">
                <a:latin typeface="Courier New" pitchFamily="49" charset="0"/>
              </a:rPr>
              <a:t>R2#</a:t>
            </a:r>
          </a:p>
          <a:p>
            <a:pPr marL="236538" indent="-236538" defTabSz="814388">
              <a:spcBef>
                <a:spcPts val="0"/>
              </a:spcBef>
              <a:buClr>
                <a:srgbClr val="708CA1"/>
              </a:buClr>
              <a:defRPr/>
            </a:pPr>
            <a:endParaRPr lang="en-US" sz="1200" b="1" kern="0" dirty="0">
              <a:latin typeface="Courier New" pitchFamily="49"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Summarizing on an Interface</a:t>
            </a:r>
          </a:p>
        </p:txBody>
      </p:sp>
      <p:sp>
        <p:nvSpPr>
          <p:cNvPr id="3" name="Content Placeholder 2"/>
          <p:cNvSpPr>
            <a:spLocks noGrp="1"/>
          </p:cNvSpPr>
          <p:nvPr>
            <p:ph idx="1"/>
          </p:nvPr>
        </p:nvSpPr>
        <p:spPr>
          <a:xfrm>
            <a:off x="279400" y="1182688"/>
            <a:ext cx="8520113" cy="5132387"/>
          </a:xfrm>
        </p:spPr>
        <p:txBody>
          <a:bodyPr/>
          <a:lstStyle/>
          <a:p>
            <a:pPr>
              <a:defRPr/>
            </a:pPr>
            <a:r>
              <a:rPr lang="en-US" dirty="0" smtClean="0"/>
              <a:t>Earlier distance vector protocols were unable to create summary routes other than the classful boundaries or /8, /16/ or /24.</a:t>
            </a:r>
          </a:p>
          <a:p>
            <a:pPr>
              <a:defRPr/>
            </a:pPr>
            <a:r>
              <a:rPr lang="en-US" dirty="0" smtClean="0"/>
              <a:t>To address this shortcoming, EIGRP added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ip summary-address eigrp </a:t>
            </a:r>
            <a:r>
              <a:rPr lang="en-US" dirty="0" smtClean="0"/>
              <a:t>interface configuration command.</a:t>
            </a:r>
          </a:p>
          <a:p>
            <a:pPr lvl="1">
              <a:defRPr/>
            </a:pPr>
            <a:r>
              <a:rPr lang="en-US" dirty="0" smtClean="0"/>
              <a:t>The command is used to create one or more summary routes within a network on any bit boundary (as long as a more specific route exists in the routing table). </a:t>
            </a:r>
          </a:p>
          <a:p>
            <a:pPr>
              <a:defRPr/>
            </a:pPr>
            <a:r>
              <a:rPr lang="en-US" dirty="0" smtClean="0"/>
              <a:t> IP EIGRP summary routes are given an administrative distance value of 5.</a:t>
            </a:r>
          </a:p>
          <a:p>
            <a:pPr lvl="1">
              <a:defRPr/>
            </a:pPr>
            <a:r>
              <a:rPr lang="en-US" dirty="0" smtClean="0"/>
              <a:t>Standard EIGRP routes receive an administrative distance of 90</a:t>
            </a:r>
          </a:p>
          <a:p>
            <a:pPr lvl="1">
              <a:defRPr/>
            </a:pPr>
            <a:r>
              <a:rPr lang="en-US" dirty="0" smtClean="0"/>
              <a:t>External EIGRP routes receive an administrative distance of 170.</a:t>
            </a:r>
          </a:p>
          <a:p>
            <a:pPr marL="236538" lvl="1">
              <a:spcBef>
                <a:spcPct val="50000"/>
              </a:spcBef>
              <a:buFont typeface="Wingdings" pitchFamily="2" charset="2"/>
              <a:buChar char="§"/>
              <a:defRPr/>
            </a:pPr>
            <a:endParaRPr lang="en-US" sz="2400" dirty="0" smtClean="0">
              <a:ea typeface="+mn-ea"/>
              <a:cs typeface="+mn-cs"/>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Rectangle 2"/>
          <p:cNvSpPr>
            <a:spLocks noGrp="1" noChangeArrowheads="1"/>
          </p:cNvSpPr>
          <p:nvPr>
            <p:ph type="title"/>
          </p:nvPr>
        </p:nvSpPr>
        <p:spPr bwMode="auto">
          <a:xfrm>
            <a:off x="268288" y="365125"/>
            <a:ext cx="8532812" cy="620713"/>
          </a:xfrm>
          <a:noFill/>
          <a:ln>
            <a:miter lim="800000"/>
            <a:headEnd/>
            <a:tailEnd/>
          </a:ln>
        </p:spPr>
        <p:txBody>
          <a:bodyPr vert="horz" wrap="square" lIns="91440" tIns="45720" rIns="91440" bIns="45720" numCol="1" anchor="t" anchorCtr="0" compatLnSpc="1">
            <a:prstTxWarp prst="textNoShape">
              <a:avLst/>
            </a:prstTxWarp>
          </a:bodyPr>
          <a:lstStyle/>
          <a:p>
            <a:r>
              <a:rPr lang="en-US" smtClean="0"/>
              <a:t>ip summary-address eigrp</a:t>
            </a:r>
            <a:endParaRPr lang="en-US" b="0" i="1" smtClean="0"/>
          </a:p>
        </p:txBody>
      </p:sp>
      <p:sp>
        <p:nvSpPr>
          <p:cNvPr id="13" name="Content Placeholder 12"/>
          <p:cNvSpPr>
            <a:spLocks noGrp="1"/>
          </p:cNvSpPr>
          <p:nvPr>
            <p:ph idx="1"/>
          </p:nvPr>
        </p:nvSpPr>
        <p:spPr>
          <a:xfrm>
            <a:off x="279400" y="1139825"/>
            <a:ext cx="8316913" cy="655638"/>
          </a:xfrm>
        </p:spPr>
        <p:txBody>
          <a:bodyPr>
            <a:normAutofit fontScale="92500"/>
          </a:bodyPr>
          <a:lstStyle/>
          <a:p>
            <a:pPr>
              <a:defRPr/>
            </a:pPr>
            <a:r>
              <a:rPr lang="en-US" dirty="0" smtClean="0"/>
              <a:t>Manually create a summary route at an arbitrary bit boundary.</a:t>
            </a:r>
          </a:p>
          <a:p>
            <a:pPr>
              <a:buFont typeface="Wingdings" pitchFamily="2" charset="2"/>
              <a:buNone/>
              <a:defRPr/>
            </a:pPr>
            <a:endParaRPr lang="en-US" dirty="0"/>
          </a:p>
        </p:txBody>
      </p:sp>
      <p:sp>
        <p:nvSpPr>
          <p:cNvPr id="211971" name="Text Placeholder 13"/>
          <p:cNvSpPr>
            <a:spLocks noGrp="1"/>
          </p:cNvSpPr>
          <p:nvPr>
            <p:ph type="body" sz="quarter" idx="10"/>
          </p:nvPr>
        </p:nvSpPr>
        <p:spPr>
          <a:xfrm>
            <a:off x="612775" y="1911350"/>
            <a:ext cx="7745413" cy="377825"/>
          </a:xfrm>
        </p:spPr>
        <p:txBody>
          <a:bodyPr/>
          <a:lstStyle/>
          <a:p>
            <a:r>
              <a:rPr lang="en-US" smtClean="0"/>
              <a:t>Router(config-if)#</a:t>
            </a:r>
          </a:p>
        </p:txBody>
      </p:sp>
      <p:sp>
        <p:nvSpPr>
          <p:cNvPr id="15" name="Text Placeholder 14"/>
          <p:cNvSpPr>
            <a:spLocks noGrp="1"/>
          </p:cNvSpPr>
          <p:nvPr>
            <p:ph type="body" sz="quarter" idx="11"/>
          </p:nvPr>
        </p:nvSpPr>
        <p:spPr>
          <a:xfrm>
            <a:off x="615950" y="2371725"/>
            <a:ext cx="7745413" cy="376238"/>
          </a:xfrm>
        </p:spPr>
        <p:txBody>
          <a:bodyPr>
            <a:normAutofit fontScale="85000" lnSpcReduction="10000"/>
          </a:bodyPr>
          <a:lstStyle/>
          <a:p>
            <a:pPr>
              <a:defRPr/>
            </a:pPr>
            <a:r>
              <a:rPr lang="en-US" dirty="0" smtClean="0"/>
              <a:t>ip summary-address eigrp </a:t>
            </a:r>
            <a:r>
              <a:rPr lang="en-US" b="0" i="1" dirty="0" smtClean="0"/>
              <a:t>as-number address mask </a:t>
            </a:r>
            <a:r>
              <a:rPr lang="en-US" dirty="0" smtClean="0"/>
              <a:t>[</a:t>
            </a:r>
            <a:r>
              <a:rPr lang="en-US" b="0" i="1" dirty="0" smtClean="0"/>
              <a:t>admin-distance</a:t>
            </a:r>
            <a:r>
              <a:rPr lang="en-US" dirty="0" smtClean="0"/>
              <a:t>]</a:t>
            </a:r>
            <a:endParaRPr lang="en-US" b="0" i="1" dirty="0"/>
          </a:p>
        </p:txBody>
      </p:sp>
      <p:graphicFrame>
        <p:nvGraphicFramePr>
          <p:cNvPr id="8" name="Table 7"/>
          <p:cNvGraphicFramePr>
            <a:graphicFrameLocks noGrp="1"/>
          </p:cNvGraphicFramePr>
          <p:nvPr/>
        </p:nvGraphicFramePr>
        <p:xfrm>
          <a:off x="609600" y="3071813"/>
          <a:ext cx="7800306" cy="3234790"/>
        </p:xfrm>
        <a:graphic>
          <a:graphicData uri="http://schemas.openxmlformats.org/drawingml/2006/table">
            <a:tbl>
              <a:tblPr firstRow="1" bandRow="1">
                <a:tableStyleId>{5C22544A-7EE6-4342-B048-85BDC9FD1C3A}</a:tableStyleId>
              </a:tblPr>
              <a:tblGrid>
                <a:gridCol w="2236633"/>
                <a:gridCol w="5563673"/>
              </a:tblGrid>
              <a:tr h="538063">
                <a:tc>
                  <a:txBody>
                    <a:bodyPr/>
                    <a:lstStyle/>
                    <a:p>
                      <a:pPr marL="0" marR="0" algn="l">
                        <a:lnSpc>
                          <a:spcPts val="1100"/>
                        </a:lnSpc>
                        <a:spcBef>
                          <a:spcPts val="0"/>
                        </a:spcBef>
                        <a:spcAft>
                          <a:spcPts val="0"/>
                        </a:spcAft>
                      </a:pPr>
                      <a:r>
                        <a:rPr lang="en-US" sz="1800" b="1" dirty="0"/>
                        <a:t>Parameter</a:t>
                      </a:r>
                      <a:endParaRPr lang="en-US" sz="1800" b="1" dirty="0">
                        <a:solidFill>
                          <a:srgbClr val="000000"/>
                        </a:solidFill>
                        <a:latin typeface="Arial"/>
                        <a:ea typeface="SimSun"/>
                      </a:endParaRPr>
                    </a:p>
                  </a:txBody>
                  <a:tcPr marL="68580" marR="68580" marT="0" marB="0" anchor="ctr"/>
                </a:tc>
                <a:tc>
                  <a:txBody>
                    <a:bodyPr/>
                    <a:lstStyle/>
                    <a:p>
                      <a:pPr marL="0" marR="0">
                        <a:lnSpc>
                          <a:spcPts val="1100"/>
                        </a:lnSpc>
                        <a:spcBef>
                          <a:spcPts val="0"/>
                        </a:spcBef>
                        <a:spcAft>
                          <a:spcPts val="0"/>
                        </a:spcAft>
                      </a:pPr>
                      <a:r>
                        <a:rPr lang="en-US" sz="1800" b="1" dirty="0"/>
                        <a:t>Description</a:t>
                      </a:r>
                      <a:endParaRPr lang="en-US" sz="1800" b="1" dirty="0">
                        <a:solidFill>
                          <a:srgbClr val="000000"/>
                        </a:solidFill>
                        <a:latin typeface="Arial"/>
                        <a:ea typeface="SimSun"/>
                      </a:endParaRPr>
                    </a:p>
                  </a:txBody>
                  <a:tcPr marL="68580" marR="68580" marT="0" marB="0" anchor="ctr"/>
                </a:tc>
              </a:tr>
              <a:tr h="538063">
                <a:tc>
                  <a:txBody>
                    <a:bodyPr/>
                    <a:lstStyle/>
                    <a:p>
                      <a:pPr marL="0" marR="0" algn="l">
                        <a:lnSpc>
                          <a:spcPts val="1200"/>
                        </a:lnSpc>
                        <a:spcBef>
                          <a:spcPts val="300"/>
                        </a:spcBef>
                        <a:spcAft>
                          <a:spcPts val="0"/>
                        </a:spcAft>
                      </a:pPr>
                      <a:r>
                        <a:rPr lang="en-US" sz="1800" i="1" dirty="0">
                          <a:latin typeface="Courier New" pitchFamily="49" charset="0"/>
                          <a:cs typeface="Courier New" pitchFamily="49" charset="0"/>
                        </a:rPr>
                        <a:t>as-number</a:t>
                      </a:r>
                      <a:endParaRPr lang="en-US" sz="180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nSpc>
                          <a:spcPct val="100000"/>
                        </a:lnSpc>
                        <a:spcBef>
                          <a:spcPts val="0"/>
                        </a:spcBef>
                        <a:spcAft>
                          <a:spcPts val="0"/>
                        </a:spcAft>
                      </a:pPr>
                      <a:r>
                        <a:rPr lang="en-US" sz="1800" dirty="0" smtClean="0"/>
                        <a:t>The number of the EIGRP AS is identified.</a:t>
                      </a:r>
                      <a:endParaRPr lang="en-US" sz="1800" dirty="0">
                        <a:solidFill>
                          <a:srgbClr val="000000"/>
                        </a:solidFill>
                        <a:latin typeface="Arial"/>
                        <a:ea typeface="SimSun"/>
                        <a:cs typeface="Arial"/>
                      </a:endParaRPr>
                    </a:p>
                  </a:txBody>
                  <a:tcPr marL="68580" marR="68580" marT="0" marB="0" anchor="ctr"/>
                </a:tc>
              </a:tr>
              <a:tr h="1061384">
                <a:tc>
                  <a:txBody>
                    <a:bodyPr/>
                    <a:lstStyle/>
                    <a:p>
                      <a:pPr marL="0" marR="0" algn="l">
                        <a:lnSpc>
                          <a:spcPts val="1200"/>
                        </a:lnSpc>
                        <a:spcBef>
                          <a:spcPts val="300"/>
                        </a:spcBef>
                        <a:spcAft>
                          <a:spcPts val="0"/>
                        </a:spcAft>
                      </a:pPr>
                      <a:r>
                        <a:rPr lang="en-US" sz="1800" i="1" dirty="0">
                          <a:latin typeface="Courier New" pitchFamily="49" charset="0"/>
                          <a:cs typeface="Courier New" pitchFamily="49" charset="0"/>
                        </a:rPr>
                        <a:t>address</a:t>
                      </a:r>
                      <a:endParaRPr lang="en-US" sz="180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nSpc>
                          <a:spcPct val="100000"/>
                        </a:lnSpc>
                        <a:spcBef>
                          <a:spcPts val="0"/>
                        </a:spcBef>
                        <a:spcAft>
                          <a:spcPts val="0"/>
                        </a:spcAft>
                      </a:pPr>
                      <a:r>
                        <a:rPr lang="en-US" sz="1800" dirty="0"/>
                        <a:t>The IP address being advertised as the summary address. This address does not need to be aligned on Class A, B, or C boundaries.</a:t>
                      </a:r>
                      <a:endParaRPr lang="en-US" sz="1800" dirty="0">
                        <a:solidFill>
                          <a:srgbClr val="000000"/>
                        </a:solidFill>
                        <a:latin typeface="Times New Roman"/>
                        <a:ea typeface="SimSun"/>
                        <a:cs typeface="Arial"/>
                      </a:endParaRPr>
                    </a:p>
                  </a:txBody>
                  <a:tcPr marL="68580" marR="68580" marT="0" marB="0" anchor="ctr"/>
                </a:tc>
              </a:tr>
              <a:tr h="538063">
                <a:tc>
                  <a:txBody>
                    <a:bodyPr/>
                    <a:lstStyle/>
                    <a:p>
                      <a:pPr marL="0" marR="0" algn="l">
                        <a:lnSpc>
                          <a:spcPts val="1200"/>
                        </a:lnSpc>
                        <a:spcBef>
                          <a:spcPts val="300"/>
                        </a:spcBef>
                        <a:spcAft>
                          <a:spcPts val="0"/>
                        </a:spcAft>
                      </a:pPr>
                      <a:r>
                        <a:rPr lang="en-US" sz="1800" i="1" dirty="0">
                          <a:latin typeface="Courier New" pitchFamily="49" charset="0"/>
                          <a:cs typeface="Courier New" pitchFamily="49" charset="0"/>
                        </a:rPr>
                        <a:t>mask</a:t>
                      </a:r>
                      <a:endParaRPr lang="en-US" sz="180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nSpc>
                          <a:spcPct val="100000"/>
                        </a:lnSpc>
                        <a:spcBef>
                          <a:spcPts val="0"/>
                        </a:spcBef>
                        <a:spcAft>
                          <a:spcPts val="0"/>
                        </a:spcAft>
                      </a:pPr>
                      <a:r>
                        <a:rPr lang="en-US" sz="1800" dirty="0"/>
                        <a:t>The IP subnet mask used to create the summary address.</a:t>
                      </a:r>
                      <a:endParaRPr lang="en-US" sz="1800" dirty="0">
                        <a:solidFill>
                          <a:srgbClr val="000000"/>
                        </a:solidFill>
                        <a:latin typeface="Times New Roman"/>
                        <a:ea typeface="SimSun"/>
                        <a:cs typeface="Arial"/>
                      </a:endParaRPr>
                    </a:p>
                  </a:txBody>
                  <a:tcPr marL="68580" marR="68580" marT="0" marB="0" anchor="ctr"/>
                </a:tc>
              </a:tr>
              <a:tr h="538063">
                <a:tc>
                  <a:txBody>
                    <a:bodyPr/>
                    <a:lstStyle/>
                    <a:p>
                      <a:pPr marL="0" marR="0" algn="l">
                        <a:lnSpc>
                          <a:spcPts val="1200"/>
                        </a:lnSpc>
                        <a:spcBef>
                          <a:spcPts val="300"/>
                        </a:spcBef>
                        <a:spcAft>
                          <a:spcPts val="0"/>
                        </a:spcAft>
                      </a:pPr>
                      <a:r>
                        <a:rPr lang="en-US" sz="1800" i="1" dirty="0">
                          <a:latin typeface="Courier New" pitchFamily="49" charset="0"/>
                          <a:cs typeface="Courier New" pitchFamily="49" charset="0"/>
                        </a:rPr>
                        <a:t>admin-distance</a:t>
                      </a:r>
                      <a:endParaRPr lang="en-US" sz="1800" i="1"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nSpc>
                          <a:spcPct val="100000"/>
                        </a:lnSpc>
                        <a:spcBef>
                          <a:spcPts val="0"/>
                        </a:spcBef>
                        <a:spcAft>
                          <a:spcPts val="0"/>
                        </a:spcAft>
                      </a:pPr>
                      <a:r>
                        <a:rPr lang="en-US" sz="1800" dirty="0"/>
                        <a:t>(Optional) Administrative distance. A value from 0 to 255.</a:t>
                      </a:r>
                      <a:endParaRPr lang="en-US" sz="1800" dirty="0">
                        <a:solidFill>
                          <a:srgbClr val="000000"/>
                        </a:solidFill>
                        <a:latin typeface="Times New Roman"/>
                        <a:ea typeface="SimSun"/>
                        <a:cs typeface="Arial"/>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7" name="Rectangle 41"/>
          <p:cNvSpPr>
            <a:spLocks noChangeArrowheads="1"/>
          </p:cNvSpPr>
          <p:nvPr/>
        </p:nvSpPr>
        <p:spPr bwMode="auto">
          <a:xfrm>
            <a:off x="1665288" y="4624388"/>
            <a:ext cx="4627562" cy="188912"/>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14018"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Route Summarization </a:t>
            </a:r>
          </a:p>
        </p:txBody>
      </p:sp>
      <p:sp>
        <p:nvSpPr>
          <p:cNvPr id="50" name="Text Placeholder 5"/>
          <p:cNvSpPr>
            <a:spLocks/>
          </p:cNvSpPr>
          <p:nvPr/>
        </p:nvSpPr>
        <p:spPr bwMode="auto">
          <a:xfrm>
            <a:off x="293688" y="3068638"/>
            <a:ext cx="8515350" cy="452437"/>
          </a:xfrm>
          <a:prstGeom prst="rect">
            <a:avLst/>
          </a:prstGeom>
          <a:noFill/>
          <a:ln w="12700" algn="ctr">
            <a:solidFill>
              <a:schemeClr val="tx1"/>
            </a:solidFill>
            <a:miter lim="800000"/>
            <a:headEnd/>
            <a:tailEnd/>
          </a:ln>
          <a:extLst>
            <a:ext uri="{909E8E84-426E-40DD-AFC4-6F175D3DCCD1}"/>
          </a:extLst>
        </p:spPr>
        <p:txBody>
          <a:bodyPr lIns="82124" tIns="41061" rIns="82124" bIns="41061">
            <a:spAutoFit/>
          </a:bodyPr>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R1(config)# </a:t>
            </a:r>
            <a:r>
              <a:rPr lang="en-US" sz="1200" b="1" kern="0">
                <a:latin typeface="Courier New" pitchFamily="49" charset="0"/>
              </a:rPr>
              <a:t>no auto-summary</a:t>
            </a:r>
            <a:endParaRPr lang="en-US" sz="1200" b="1" kern="0" dirty="0">
              <a:latin typeface="Courier New" pitchFamily="49" charset="0"/>
            </a:endParaRPr>
          </a:p>
        </p:txBody>
      </p:sp>
      <p:sp>
        <p:nvSpPr>
          <p:cNvPr id="51" name="Text Placeholder 5"/>
          <p:cNvSpPr>
            <a:spLocks/>
          </p:cNvSpPr>
          <p:nvPr/>
        </p:nvSpPr>
        <p:spPr bwMode="auto">
          <a:xfrm>
            <a:off x="293688" y="3654425"/>
            <a:ext cx="8515350" cy="452438"/>
          </a:xfrm>
          <a:prstGeom prst="rect">
            <a:avLst/>
          </a:prstGeom>
          <a:noFill/>
          <a:ln w="12700" algn="ctr">
            <a:solidFill>
              <a:schemeClr val="tx1"/>
            </a:solidFill>
            <a:miter lim="800000"/>
            <a:headEnd/>
            <a:tailEnd/>
          </a:ln>
          <a:extLst>
            <a:ext uri="{909E8E84-426E-40DD-AFC4-6F175D3DCCD1}"/>
          </a:extLst>
        </p:spPr>
        <p:txBody>
          <a:bodyPr lIns="82124" tIns="41061" rIns="82124" bIns="41061">
            <a:spAutoFit/>
          </a:bodyPr>
          <a:lstStyle/>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R2(config)# </a:t>
            </a:r>
            <a:r>
              <a:rPr lang="en-US" sz="1200" b="1" kern="0">
                <a:latin typeface="Courier New" pitchFamily="49" charset="0"/>
              </a:rPr>
              <a:t>no auto-summary</a:t>
            </a:r>
            <a:endParaRPr lang="en-US" sz="1200" b="1" kern="0" dirty="0">
              <a:latin typeface="Courier New" pitchFamily="49" charset="0"/>
            </a:endParaRPr>
          </a:p>
        </p:txBody>
      </p:sp>
      <p:grpSp>
        <p:nvGrpSpPr>
          <p:cNvPr id="214021" name="Group 31"/>
          <p:cNvGrpSpPr>
            <a:grpSpLocks/>
          </p:cNvGrpSpPr>
          <p:nvPr/>
        </p:nvGrpSpPr>
        <p:grpSpPr bwMode="auto">
          <a:xfrm>
            <a:off x="2074863" y="989013"/>
            <a:ext cx="4962525" cy="1939925"/>
            <a:chOff x="2319444" y="847493"/>
            <a:chExt cx="4962302" cy="1940315"/>
          </a:xfrm>
        </p:grpSpPr>
        <p:sp>
          <p:nvSpPr>
            <p:cNvPr id="214025" name="Freeform 9"/>
            <p:cNvSpPr>
              <a:spLocks/>
            </p:cNvSpPr>
            <p:nvPr/>
          </p:nvSpPr>
          <p:spPr bwMode="auto">
            <a:xfrm>
              <a:off x="4249313" y="118369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14026" name="Picture 88"/>
            <p:cNvPicPr>
              <a:picLocks noChangeAspect="1" noChangeArrowheads="1"/>
            </p:cNvPicPr>
            <p:nvPr/>
          </p:nvPicPr>
          <p:blipFill>
            <a:blip r:embed="rId3" cstate="print"/>
            <a:srcRect/>
            <a:stretch>
              <a:fillRect/>
            </a:stretch>
          </p:blipFill>
          <p:spPr bwMode="auto">
            <a:xfrm>
              <a:off x="3289600" y="1244646"/>
              <a:ext cx="1828800" cy="1114359"/>
            </a:xfrm>
            <a:prstGeom prst="rect">
              <a:avLst/>
            </a:prstGeom>
            <a:noFill/>
            <a:ln w="9525" algn="ctr">
              <a:noFill/>
              <a:miter lim="800000"/>
              <a:headEnd/>
              <a:tailEnd/>
            </a:ln>
          </p:spPr>
        </p:pic>
        <p:pic>
          <p:nvPicPr>
            <p:cNvPr id="214027" name="Picture 37"/>
            <p:cNvPicPr>
              <a:picLocks noChangeArrowheads="1"/>
            </p:cNvPicPr>
            <p:nvPr/>
          </p:nvPicPr>
          <p:blipFill>
            <a:blip r:embed="rId4" cstate="print"/>
            <a:srcRect/>
            <a:stretch>
              <a:fillRect/>
            </a:stretch>
          </p:blipFill>
          <p:spPr bwMode="auto">
            <a:xfrm>
              <a:off x="2451483" y="1679257"/>
              <a:ext cx="870351" cy="451691"/>
            </a:xfrm>
            <a:prstGeom prst="rect">
              <a:avLst/>
            </a:prstGeom>
            <a:noFill/>
            <a:ln w="9525">
              <a:noFill/>
              <a:miter lim="800000"/>
              <a:headEnd/>
              <a:tailEnd/>
            </a:ln>
          </p:spPr>
        </p:pic>
        <p:pic>
          <p:nvPicPr>
            <p:cNvPr id="214028" name="Picture 37"/>
            <p:cNvPicPr>
              <a:picLocks noChangeArrowheads="1"/>
            </p:cNvPicPr>
            <p:nvPr/>
          </p:nvPicPr>
          <p:blipFill>
            <a:blip r:embed="rId4" cstate="print"/>
            <a:srcRect/>
            <a:stretch>
              <a:fillRect/>
            </a:stretch>
          </p:blipFill>
          <p:spPr bwMode="auto">
            <a:xfrm>
              <a:off x="4985367" y="1690274"/>
              <a:ext cx="870351" cy="451691"/>
            </a:xfrm>
            <a:prstGeom prst="rect">
              <a:avLst/>
            </a:prstGeom>
            <a:noFill/>
            <a:ln w="9525">
              <a:noFill/>
              <a:miter lim="800000"/>
              <a:headEnd/>
              <a:tailEnd/>
            </a:ln>
          </p:spPr>
        </p:pic>
        <p:sp>
          <p:nvSpPr>
            <p:cNvPr id="13" name="TextBox 12"/>
            <p:cNvSpPr txBox="1"/>
            <p:nvPr/>
          </p:nvSpPr>
          <p:spPr>
            <a:xfrm>
              <a:off x="5510176" y="2182848"/>
              <a:ext cx="455592" cy="157195"/>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932191" y="2160619"/>
              <a:ext cx="1014366" cy="165133"/>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712290" y="2277325"/>
              <a:ext cx="342969" cy="476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636930" y="2448015"/>
              <a:ext cx="519089" cy="317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5289482" y="2286057"/>
              <a:ext cx="341381" cy="4763"/>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5213326" y="2457542"/>
              <a:ext cx="519090"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14035" name="TextBox 23"/>
            <p:cNvSpPr txBox="1">
              <a:spLocks noChangeArrowheads="1"/>
            </p:cNvSpPr>
            <p:nvPr/>
          </p:nvSpPr>
          <p:spPr bwMode="auto">
            <a:xfrm>
              <a:off x="2726916" y="189959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214036" name="TextBox 24"/>
            <p:cNvSpPr txBox="1">
              <a:spLocks noChangeArrowheads="1"/>
            </p:cNvSpPr>
            <p:nvPr/>
          </p:nvSpPr>
          <p:spPr bwMode="auto">
            <a:xfrm>
              <a:off x="5281022" y="190877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2381353" y="2513115"/>
              <a:ext cx="1014367" cy="165133"/>
            </a:xfrm>
            <a:prstGeom prst="rect">
              <a:avLst/>
            </a:prstGeom>
            <a:noFill/>
          </p:spPr>
          <p:txBody>
            <a:bodyPr lIns="0" tIns="0" rIns="0" bIns="0" anchor="ctr"/>
            <a:lstStyle/>
            <a:p>
              <a:pPr algn="ctr" eaLnBrk="0" hangingPunct="0">
                <a:lnSpc>
                  <a:spcPct val="90000"/>
                </a:lnSpc>
                <a:defRPr/>
              </a:pPr>
              <a:r>
                <a:rPr lang="en-US" sz="1050" dirty="0"/>
                <a:t>10.10.10.0 /24</a:t>
              </a:r>
            </a:p>
          </p:txBody>
        </p:sp>
        <p:sp>
          <p:nvSpPr>
            <p:cNvPr id="30" name="TextBox 29"/>
            <p:cNvSpPr txBox="1"/>
            <p:nvPr/>
          </p:nvSpPr>
          <p:spPr>
            <a:xfrm>
              <a:off x="2443263" y="1009451"/>
              <a:ext cx="946107" cy="16195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14039" name="Picture 88"/>
            <p:cNvPicPr>
              <a:picLocks noChangeAspect="1" noChangeArrowheads="1"/>
            </p:cNvPicPr>
            <p:nvPr/>
          </p:nvPicPr>
          <p:blipFill>
            <a:blip r:embed="rId3" cstate="print"/>
            <a:srcRect/>
            <a:stretch>
              <a:fillRect/>
            </a:stretch>
          </p:blipFill>
          <p:spPr bwMode="auto">
            <a:xfrm>
              <a:off x="5740387" y="932412"/>
              <a:ext cx="1132922" cy="690333"/>
            </a:xfrm>
            <a:prstGeom prst="rect">
              <a:avLst/>
            </a:prstGeom>
            <a:noFill/>
            <a:ln w="9525" algn="ctr">
              <a:noFill/>
              <a:miter lim="800000"/>
              <a:headEnd/>
              <a:tailEnd/>
            </a:ln>
          </p:spPr>
        </p:pic>
        <p:sp>
          <p:nvSpPr>
            <p:cNvPr id="214040" name="TextBox 39"/>
            <p:cNvSpPr txBox="1">
              <a:spLocks noChangeArrowheads="1"/>
            </p:cNvSpPr>
            <p:nvPr/>
          </p:nvSpPr>
          <p:spPr bwMode="auto">
            <a:xfrm>
              <a:off x="6076615" y="1163765"/>
              <a:ext cx="522900"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WAN</a:t>
              </a:r>
            </a:p>
          </p:txBody>
        </p:sp>
        <p:sp>
          <p:nvSpPr>
            <p:cNvPr id="41" name="TextBox 40"/>
            <p:cNvSpPr txBox="1"/>
            <p:nvPr/>
          </p:nvSpPr>
          <p:spPr>
            <a:xfrm>
              <a:off x="4387863" y="957052"/>
              <a:ext cx="1014367" cy="165133"/>
            </a:xfrm>
            <a:prstGeom prst="rect">
              <a:avLst/>
            </a:prstGeom>
            <a:noFill/>
          </p:spPr>
          <p:txBody>
            <a:bodyPr lIns="0" tIns="0" rIns="0" bIns="0" anchor="ctr"/>
            <a:lstStyle/>
            <a:p>
              <a:pPr algn="ctr" eaLnBrk="0" hangingPunct="0">
                <a:lnSpc>
                  <a:spcPct val="90000"/>
                </a:lnSpc>
                <a:defRPr/>
              </a:pPr>
              <a:r>
                <a:rPr lang="en-US" sz="1050" dirty="0"/>
                <a:t>192.168.3.1</a:t>
              </a:r>
            </a:p>
          </p:txBody>
        </p:sp>
        <p:sp>
          <p:nvSpPr>
            <p:cNvPr id="43" name="TextBox 42"/>
            <p:cNvSpPr txBox="1"/>
            <p:nvPr/>
          </p:nvSpPr>
          <p:spPr>
            <a:xfrm>
              <a:off x="4579942" y="1195225"/>
              <a:ext cx="455592" cy="157195"/>
            </a:xfrm>
            <a:prstGeom prst="rect">
              <a:avLst/>
            </a:prstGeom>
            <a:noFill/>
          </p:spPr>
          <p:txBody>
            <a:bodyPr lIns="0" tIns="0" rIns="0" bIns="0" anchor="ctr"/>
            <a:lstStyle/>
            <a:p>
              <a:pPr eaLnBrk="0" hangingPunct="0">
                <a:lnSpc>
                  <a:spcPct val="90000"/>
                </a:lnSpc>
                <a:defRPr/>
              </a:pPr>
              <a:r>
                <a:rPr lang="en-US" sz="1050" dirty="0"/>
                <a:t>S0/0/0</a:t>
              </a:r>
            </a:p>
          </p:txBody>
        </p:sp>
        <p:sp>
          <p:nvSpPr>
            <p:cNvPr id="47" name="TextBox 46"/>
            <p:cNvSpPr txBox="1"/>
            <p:nvPr/>
          </p:nvSpPr>
          <p:spPr>
            <a:xfrm>
              <a:off x="4952988" y="2516290"/>
              <a:ext cx="1014367" cy="165133"/>
            </a:xfrm>
            <a:prstGeom prst="rect">
              <a:avLst/>
            </a:prstGeom>
            <a:noFill/>
          </p:spPr>
          <p:txBody>
            <a:bodyPr lIns="0" tIns="0" rIns="0" bIns="0" anchor="ctr"/>
            <a:lstStyle/>
            <a:p>
              <a:pPr algn="ctr" eaLnBrk="0" hangingPunct="0">
                <a:lnSpc>
                  <a:spcPct val="90000"/>
                </a:lnSpc>
                <a:defRPr/>
              </a:pPr>
              <a:r>
                <a:rPr lang="en-US" sz="1050" dirty="0"/>
                <a:t>10.10.20.0 /24</a:t>
              </a:r>
            </a:p>
          </p:txBody>
        </p:sp>
        <p:sp>
          <p:nvSpPr>
            <p:cNvPr id="48" name="TextBox 47"/>
            <p:cNvSpPr txBox="1"/>
            <p:nvPr/>
          </p:nvSpPr>
          <p:spPr>
            <a:xfrm>
              <a:off x="3749717" y="1684273"/>
              <a:ext cx="1012779" cy="165133"/>
            </a:xfrm>
            <a:prstGeom prst="rect">
              <a:avLst/>
            </a:prstGeom>
            <a:noFill/>
          </p:spPr>
          <p:txBody>
            <a:bodyPr lIns="0" tIns="0" rIns="0" bIns="0" anchor="ctr"/>
            <a:lstStyle/>
            <a:p>
              <a:pPr algn="ctr" eaLnBrk="0" hangingPunct="0">
                <a:lnSpc>
                  <a:spcPct val="90000"/>
                </a:lnSpc>
                <a:defRPr/>
              </a:pPr>
              <a:r>
                <a:rPr lang="en-US" sz="1050" dirty="0"/>
                <a:t>10.0.0.0 /8</a:t>
              </a:r>
            </a:p>
          </p:txBody>
        </p:sp>
        <p:sp>
          <p:nvSpPr>
            <p:cNvPr id="214045" name="Rounded Rectangle 51"/>
            <p:cNvSpPr>
              <a:spLocks noChangeArrowheads="1"/>
            </p:cNvSpPr>
            <p:nvPr/>
          </p:nvSpPr>
          <p:spPr bwMode="auto">
            <a:xfrm>
              <a:off x="2319444" y="847493"/>
              <a:ext cx="4962302" cy="194031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14046" name="Picture 37"/>
            <p:cNvPicPr>
              <a:picLocks noChangeArrowheads="1"/>
            </p:cNvPicPr>
            <p:nvPr/>
          </p:nvPicPr>
          <p:blipFill>
            <a:blip r:embed="rId4" cstate="print"/>
            <a:srcRect/>
            <a:stretch>
              <a:fillRect/>
            </a:stretch>
          </p:blipFill>
          <p:spPr bwMode="auto">
            <a:xfrm>
              <a:off x="3658263" y="976077"/>
              <a:ext cx="870351" cy="451691"/>
            </a:xfrm>
            <a:prstGeom prst="rect">
              <a:avLst/>
            </a:prstGeom>
            <a:noFill/>
            <a:ln w="9525">
              <a:noFill/>
              <a:miter lim="800000"/>
              <a:headEnd/>
              <a:tailEnd/>
            </a:ln>
          </p:spPr>
        </p:pic>
        <p:sp>
          <p:nvSpPr>
            <p:cNvPr id="214047" name="TextBox 48"/>
            <p:cNvSpPr txBox="1">
              <a:spLocks noChangeArrowheads="1"/>
            </p:cNvSpPr>
            <p:nvPr/>
          </p:nvSpPr>
          <p:spPr bwMode="auto">
            <a:xfrm>
              <a:off x="3909422" y="119509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grpSp>
      <p:sp>
        <p:nvSpPr>
          <p:cNvPr id="214022" name="Rectangle 52"/>
          <p:cNvSpPr>
            <a:spLocks noChangeArrowheads="1"/>
          </p:cNvSpPr>
          <p:nvPr/>
        </p:nvSpPr>
        <p:spPr bwMode="auto">
          <a:xfrm>
            <a:off x="315913" y="5716588"/>
            <a:ext cx="4627562" cy="1905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14023" name="Rectangle 53"/>
          <p:cNvSpPr>
            <a:spLocks noChangeArrowheads="1"/>
          </p:cNvSpPr>
          <p:nvPr/>
        </p:nvSpPr>
        <p:spPr bwMode="auto">
          <a:xfrm>
            <a:off x="684213" y="6107113"/>
            <a:ext cx="2776537" cy="13493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4" name="Text Placeholder 5"/>
          <p:cNvSpPr>
            <a:spLocks/>
          </p:cNvSpPr>
          <p:nvPr/>
        </p:nvSpPr>
        <p:spPr bwMode="auto">
          <a:xfrm>
            <a:off x="293688" y="4225925"/>
            <a:ext cx="8515350" cy="2298700"/>
          </a:xfrm>
          <a:prstGeom prst="rect">
            <a:avLst/>
          </a:prstGeom>
          <a:noFill/>
          <a:ln w="12700" algn="ctr">
            <a:solidFill>
              <a:schemeClr val="tx1"/>
            </a:solidFill>
            <a:miter lim="800000"/>
            <a:headEnd/>
            <a:tailEnd/>
          </a:ln>
          <a:extLst>
            <a:ext uri="{909E8E84-426E-40DD-AFC4-6F175D3DCCD1}"/>
          </a:extLst>
        </p:spPr>
        <p:txBody>
          <a:bodyPr lIns="82124" tIns="41061" rIns="82124" bIns="41061">
            <a:spAutoFit/>
          </a:bodyPr>
          <a:lstStyle/>
          <a:p>
            <a:pPr marL="236538" indent="-236538" defTabSz="814388">
              <a:spcBef>
                <a:spcPts val="0"/>
              </a:spcBef>
              <a:buClr>
                <a:srgbClr val="708CA1"/>
              </a:buClr>
              <a:defRPr/>
            </a:pPr>
            <a:r>
              <a:rPr lang="en-US" sz="1200" kern="0" dirty="0">
                <a:latin typeface="Courier New" pitchFamily="49" charset="0"/>
              </a:rPr>
              <a:t>R3(config)# </a:t>
            </a:r>
            <a:r>
              <a:rPr lang="en-US" sz="1200" b="1" kern="0" dirty="0">
                <a:latin typeface="Courier New" pitchFamily="49" charset="0"/>
              </a:rPr>
              <a:t>interface S0/0/0</a:t>
            </a:r>
          </a:p>
          <a:p>
            <a:pPr marL="236538" indent="-236538" defTabSz="814388">
              <a:spcBef>
                <a:spcPts val="0"/>
              </a:spcBef>
              <a:buClr>
                <a:srgbClr val="708CA1"/>
              </a:buClr>
              <a:defRPr/>
            </a:pPr>
            <a:r>
              <a:rPr lang="en-US" sz="1200" kern="0" dirty="0">
                <a:latin typeface="Courier New" pitchFamily="49" charset="0"/>
              </a:rPr>
              <a:t>R3(config-if)#</a:t>
            </a:r>
            <a:r>
              <a:rPr lang="en-US" sz="1200" b="1" kern="0" dirty="0">
                <a:latin typeface="Courier New" pitchFamily="49" charset="0"/>
              </a:rPr>
              <a:t> ip address 192.168.3.1 255.255.255.0</a:t>
            </a:r>
          </a:p>
          <a:p>
            <a:pPr marL="236538" indent="-236538" defTabSz="814388">
              <a:spcBef>
                <a:spcPts val="0"/>
              </a:spcBef>
              <a:buClr>
                <a:srgbClr val="708CA1"/>
              </a:buClr>
              <a:defRPr/>
            </a:pPr>
            <a:r>
              <a:rPr lang="en-US" sz="1200" kern="0" dirty="0">
                <a:latin typeface="Courier New" pitchFamily="49" charset="0"/>
              </a:rPr>
              <a:t>R3(config-if)# </a:t>
            </a:r>
            <a:r>
              <a:rPr lang="en-US" sz="1200" b="1" kern="0" dirty="0">
                <a:latin typeface="Courier New" pitchFamily="49" charset="0"/>
              </a:rPr>
              <a:t>ip summary-address eigrp 1 10.10.0.0 255.255.0.0</a:t>
            </a:r>
          </a:p>
          <a:p>
            <a:pPr marL="236538" indent="-236538" defTabSz="814388">
              <a:spcBef>
                <a:spcPts val="0"/>
              </a:spcBef>
              <a:buClr>
                <a:srgbClr val="708CA1"/>
              </a:buClr>
              <a:defRPr/>
            </a:pPr>
            <a:r>
              <a:rPr lang="en-US" sz="1200" kern="0" dirty="0">
                <a:latin typeface="Courier New" pitchFamily="49" charset="0"/>
              </a:rPr>
              <a:t>R3(config-if)# </a:t>
            </a:r>
            <a:r>
              <a:rPr lang="en-US" sz="1200" b="1" kern="0" dirty="0">
                <a:latin typeface="Courier New" pitchFamily="49" charset="0"/>
              </a:rPr>
              <a:t>no shut</a:t>
            </a:r>
          </a:p>
          <a:p>
            <a:pPr marL="236538" indent="-236538" defTabSz="814388">
              <a:spcBef>
                <a:spcPts val="0"/>
              </a:spcBef>
              <a:buClr>
                <a:srgbClr val="708CA1"/>
              </a:buClr>
              <a:defRPr/>
            </a:pPr>
            <a:r>
              <a:rPr lang="en-US" sz="1200" kern="0" dirty="0">
                <a:latin typeface="Courier New" pitchFamily="49" charset="0"/>
              </a:rPr>
              <a:t>R3(config-if)# exit</a:t>
            </a:r>
          </a:p>
          <a:p>
            <a:pPr marL="236538" indent="-236538" defTabSz="814388">
              <a:spcBef>
                <a:spcPts val="0"/>
              </a:spcBef>
              <a:buClr>
                <a:srgbClr val="708CA1"/>
              </a:buClr>
              <a:defRPr/>
            </a:pPr>
            <a:r>
              <a:rPr lang="en-US" sz="1200" kern="0" dirty="0">
                <a:latin typeface="Courier New" pitchFamily="49" charset="0"/>
              </a:rPr>
              <a:t>R3# </a:t>
            </a:r>
            <a:r>
              <a:rPr lang="en-US" sz="1200" b="1" kern="0" dirty="0">
                <a:latin typeface="Courier New" pitchFamily="49" charset="0"/>
              </a:rPr>
              <a:t>show ip protocols</a:t>
            </a:r>
          </a:p>
          <a:p>
            <a:pPr marL="236538" indent="-236538" defTabSz="814388">
              <a:spcBef>
                <a:spcPts val="0"/>
              </a:spcBef>
              <a:buClr>
                <a:srgbClr val="708CA1"/>
              </a:buClr>
              <a:defRPr/>
            </a:pPr>
            <a:r>
              <a:rPr lang="en-US" sz="1200" kern="0" dirty="0">
                <a:latin typeface="Courier New" pitchFamily="49" charset="0"/>
              </a:rPr>
              <a:t>Routing Protocol is "eigrp 100"</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Automatic network summarization is not in effect</a:t>
            </a:r>
          </a:p>
          <a:p>
            <a:pPr marL="236538" indent="-236538" defTabSz="814388">
              <a:spcBef>
                <a:spcPts val="0"/>
              </a:spcBef>
              <a:buClr>
                <a:srgbClr val="708CA1"/>
              </a:buClr>
              <a:defRPr/>
            </a:pPr>
            <a:r>
              <a:rPr lang="en-US" sz="1200" kern="0" dirty="0">
                <a:latin typeface="Courier New" pitchFamily="49" charset="0"/>
              </a:rPr>
              <a:t>  Address Summarization:</a:t>
            </a:r>
          </a:p>
          <a:p>
            <a:pPr marL="236538" indent="-236538" defTabSz="814388">
              <a:spcBef>
                <a:spcPts val="0"/>
              </a:spcBef>
              <a:buClr>
                <a:srgbClr val="708CA1"/>
              </a:buClr>
              <a:defRPr/>
            </a:pPr>
            <a:r>
              <a:rPr lang="en-US" sz="1200" kern="0" dirty="0">
                <a:latin typeface="Courier New" pitchFamily="49" charset="0"/>
              </a:rPr>
              <a:t>    10.10.0.0/16 for Serial0/0/0</a:t>
            </a:r>
          </a:p>
          <a:p>
            <a:pPr marL="236538" indent="-236538" defTabSz="814388">
              <a:spcBef>
                <a:spcPts val="0"/>
              </a:spcBef>
              <a:buClr>
                <a:srgbClr val="708CA1"/>
              </a:buClr>
              <a:defRPr/>
            </a:pPr>
            <a:r>
              <a:rPr lang="en-US" sz="1200" kern="0" dirty="0">
                <a:latin typeface="Courier New" pitchFamily="49" charset="0"/>
              </a:rPr>
              <a:t>&lt;output omitted&gt;</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5"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216066"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pPr algn="ctr" eaLnBrk="0" hangingPunct="0">
              <a:lnSpc>
                <a:spcPct val="90000"/>
              </a:lnSpc>
            </a:pPr>
            <a:endParaRPr lang="en-US"/>
          </a:p>
        </p:txBody>
      </p:sp>
      <p:sp>
        <p:nvSpPr>
          <p:cNvPr id="216067" name="Rectangle 32"/>
          <p:cNvSpPr>
            <a:spLocks noGrp="1" noChangeArrowheads="1"/>
          </p:cNvSpPr>
          <p:nvPr>
            <p:ph type="title" idx="4294967295"/>
          </p:nvPr>
        </p:nvSpPr>
        <p:spPr bwMode="auto">
          <a:xfrm>
            <a:off x="293688" y="1841500"/>
            <a:ext cx="2940050" cy="2743200"/>
          </a:xfrm>
          <a:prstGeom prst="rect">
            <a:avLst/>
          </a:prstGeom>
          <a:noFill/>
          <a:ln>
            <a:miter lim="800000"/>
            <a:headEnd/>
            <a:tailEnd/>
          </a:ln>
        </p:spPr>
        <p:txBody>
          <a:bodyPr anchor="ctr"/>
          <a:lstStyle/>
          <a:p>
            <a:r>
              <a:rPr lang="en-US" sz="2800" smtClean="0">
                <a:solidFill>
                  <a:schemeClr val="bg1"/>
                </a:solidFill>
              </a:rPr>
              <a:t>Configuring and Verifying EIGRP in an Enterprise WAN</a:t>
            </a:r>
            <a:endParaRPr lang="en-US" sz="3000" b="0" smtClean="0">
              <a:solidFill>
                <a:schemeClr val="bg1"/>
              </a:solidFill>
            </a:endParaRPr>
          </a:p>
        </p:txBody>
      </p:sp>
    </p:spTree>
  </p:cSld>
  <p:clrMapOvr>
    <a:masterClrMapping/>
  </p:clrMapOvr>
  <p:transition spd="med"/>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and WAN Considerations</a:t>
            </a:r>
          </a:p>
        </p:txBody>
      </p:sp>
      <p:sp>
        <p:nvSpPr>
          <p:cNvPr id="217090" name="Content Placeholder 2"/>
          <p:cNvSpPr>
            <a:spLocks noGrp="1"/>
          </p:cNvSpPr>
          <p:nvPr>
            <p:ph idx="1"/>
          </p:nvPr>
        </p:nvSpPr>
        <p:spPr>
          <a:xfrm>
            <a:off x="279400" y="1182688"/>
            <a:ext cx="8520113" cy="5132387"/>
          </a:xfrm>
        </p:spPr>
        <p:txBody>
          <a:bodyPr/>
          <a:lstStyle/>
          <a:p>
            <a:r>
              <a:rPr lang="en-US" smtClean="0"/>
              <a:t>There are various deployment options available for supporting EIGRP over a WAN including:</a:t>
            </a:r>
          </a:p>
          <a:p>
            <a:pPr lvl="1">
              <a:buFont typeface="Arial" charset="0"/>
              <a:buChar char="•"/>
            </a:pPr>
            <a:r>
              <a:rPr lang="en-US" smtClean="0"/>
              <a:t>Frame Relay</a:t>
            </a:r>
          </a:p>
          <a:p>
            <a:pPr lvl="2">
              <a:buFont typeface="Arial" charset="0"/>
              <a:buChar char="•"/>
            </a:pPr>
            <a:r>
              <a:rPr lang="en-US" smtClean="0"/>
              <a:t>Frame-Relay using dynamic mapping</a:t>
            </a:r>
          </a:p>
          <a:p>
            <a:pPr lvl="2">
              <a:buFont typeface="Arial" charset="0"/>
              <a:buChar char="•"/>
            </a:pPr>
            <a:r>
              <a:rPr lang="en-US" smtClean="0"/>
              <a:t>Frame-Relay using static mapping</a:t>
            </a:r>
          </a:p>
          <a:p>
            <a:pPr lvl="2">
              <a:buFont typeface="Arial" charset="0"/>
              <a:buChar char="•"/>
            </a:pPr>
            <a:r>
              <a:rPr lang="en-US" smtClean="0"/>
              <a:t>Multipoint and point-to-point Frame-Relay subinterfaces</a:t>
            </a:r>
          </a:p>
          <a:p>
            <a:pPr lvl="1">
              <a:buFont typeface="Arial" charset="0"/>
              <a:buChar char="•"/>
            </a:pPr>
            <a:r>
              <a:rPr lang="en-US" smtClean="0"/>
              <a:t>Multiprotocol Label Switching (MPLS) virtual private networks (VPNs), </a:t>
            </a:r>
          </a:p>
          <a:p>
            <a:pPr lvl="1">
              <a:buFont typeface="Arial" charset="0"/>
              <a:buChar char="•"/>
            </a:pPr>
            <a:r>
              <a:rPr lang="en-US" smtClean="0"/>
              <a:t>Ethernet over Multiprotocol Label Switching (EoMPLS)</a:t>
            </a:r>
          </a:p>
          <a:p>
            <a:r>
              <a:rPr lang="en-US" smtClean="0"/>
              <a:t>Other considerations include:</a:t>
            </a:r>
          </a:p>
          <a:p>
            <a:pPr lvl="1">
              <a:buFont typeface="Arial" charset="0"/>
              <a:buChar char="•"/>
            </a:pPr>
            <a:r>
              <a:rPr lang="en-US" smtClean="0"/>
              <a:t>EIGRP load balancing </a:t>
            </a:r>
          </a:p>
          <a:p>
            <a:pPr lvl="1">
              <a:buFont typeface="Arial" charset="0"/>
              <a:buChar char="•"/>
            </a:pPr>
            <a:r>
              <a:rPr lang="en-US" smtClean="0"/>
              <a:t>Limiting EIGRP bandwidth utilization on WAN links</a:t>
            </a:r>
          </a:p>
          <a:p>
            <a:endParaRPr lang="en-US" smtClean="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Frame Relay Using Dynamic Mapping</a:t>
            </a:r>
          </a:p>
        </p:txBody>
      </p:sp>
      <p:sp>
        <p:nvSpPr>
          <p:cNvPr id="219138" name="Content Placeholder 4"/>
          <p:cNvSpPr>
            <a:spLocks noGrp="1"/>
          </p:cNvSpPr>
          <p:nvPr>
            <p:ph idx="1"/>
          </p:nvPr>
        </p:nvSpPr>
        <p:spPr>
          <a:xfrm>
            <a:off x="279400" y="1182688"/>
            <a:ext cx="8520113" cy="5132387"/>
          </a:xfrm>
        </p:spPr>
        <p:txBody>
          <a:bodyPr/>
          <a:lstStyle/>
          <a:p>
            <a:r>
              <a:rPr lang="en-US" smtClean="0"/>
              <a:t>Easy deployment due to the use of inverse ARP.</a:t>
            </a:r>
          </a:p>
          <a:p>
            <a:r>
              <a:rPr lang="en-US" smtClean="0"/>
              <a:t>Auto detects most settings.</a:t>
            </a:r>
          </a:p>
          <a:p>
            <a:r>
              <a:rPr lang="en-US" smtClean="0"/>
              <a:t>Inverse-ARP will dynamically map the IP addresses of the devices at the other ends of the PVCs to the local DLCI number. </a:t>
            </a:r>
          </a:p>
          <a:p>
            <a:r>
              <a:rPr lang="en-US" smtClean="0"/>
              <a:t>Consists of three steps:</a:t>
            </a:r>
          </a:p>
          <a:p>
            <a:pPr marL="682625" lvl="1" indent="-457200">
              <a:buFont typeface="Arial" charset="0"/>
              <a:buAutoNum type="arabicPeriod"/>
            </a:pPr>
            <a:r>
              <a:rPr lang="en-US" smtClean="0"/>
              <a:t>Configure an IP address on the serial interface.</a:t>
            </a:r>
          </a:p>
          <a:p>
            <a:pPr marL="682625" lvl="1" indent="-457200">
              <a:buFont typeface="Arial" charset="0"/>
              <a:buAutoNum type="arabicPeriod"/>
            </a:pPr>
            <a:r>
              <a:rPr lang="en-US" smtClean="0"/>
              <a:t>Change the encapsulation on an interface using the  </a:t>
            </a:r>
            <a:r>
              <a:rPr lang="en-US" b="1" smtClean="0">
                <a:latin typeface="Courier New" pitchFamily="49" charset="0"/>
                <a:cs typeface="Courier New" pitchFamily="49" charset="0"/>
              </a:rPr>
              <a:t>encapsulation frame-relay </a:t>
            </a:r>
            <a:r>
              <a:rPr lang="en-US" smtClean="0"/>
              <a:t>command.</a:t>
            </a:r>
          </a:p>
          <a:p>
            <a:pPr marL="682625" lvl="1" indent="-457200">
              <a:buFont typeface="Arial" charset="0"/>
              <a:buAutoNum type="arabicPeriod"/>
            </a:pPr>
            <a:r>
              <a:rPr lang="en-US" smtClean="0"/>
              <a:t>Activate the interface.</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Rectangle 41"/>
          <p:cNvSpPr>
            <a:spLocks noChangeArrowheads="1"/>
          </p:cNvSpPr>
          <p:nvPr/>
        </p:nvSpPr>
        <p:spPr bwMode="auto">
          <a:xfrm>
            <a:off x="1698625" y="3536950"/>
            <a:ext cx="2397125" cy="1555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0162"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Frame Relay Using Dynamic Mapping</a:t>
            </a:r>
          </a:p>
        </p:txBody>
      </p:sp>
      <p:sp>
        <p:nvSpPr>
          <p:cNvPr id="50" name="Text Placeholder 5"/>
          <p:cNvSpPr>
            <a:spLocks/>
          </p:cNvSpPr>
          <p:nvPr/>
        </p:nvSpPr>
        <p:spPr bwMode="auto">
          <a:xfrm>
            <a:off x="293688" y="3282950"/>
            <a:ext cx="8515350" cy="154622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interface S0/0/0</a:t>
            </a:r>
          </a:p>
          <a:p>
            <a:pPr marL="236538" indent="-236538" defTabSz="814388">
              <a:spcBef>
                <a:spcPts val="0"/>
              </a:spcBef>
              <a:buClr>
                <a:srgbClr val="708CA1"/>
              </a:buClr>
              <a:defRPr/>
            </a:pPr>
            <a:r>
              <a:rPr lang="en-US" sz="1200" kern="0" dirty="0">
                <a:latin typeface="Courier New" pitchFamily="49" charset="0"/>
              </a:rPr>
              <a:t>R1(config-if)#</a:t>
            </a:r>
            <a:r>
              <a:rPr lang="en-US" sz="1200" b="1" kern="0" dirty="0">
                <a:latin typeface="Courier New" pitchFamily="49" charset="0"/>
              </a:rPr>
              <a:t> encapsulation frame-relay</a:t>
            </a:r>
          </a:p>
          <a:p>
            <a:pPr marL="236538" indent="-236538" defTabSz="814388">
              <a:spcBef>
                <a:spcPts val="0"/>
              </a:spcBef>
              <a:buClr>
                <a:srgbClr val="708CA1"/>
              </a:buClr>
              <a:defRPr/>
            </a:pPr>
            <a:r>
              <a:rPr lang="en-US" sz="1200" kern="0" dirty="0">
                <a:latin typeface="Courier New" pitchFamily="49" charset="0"/>
              </a:rPr>
              <a:t>R1(config-if)#</a:t>
            </a:r>
            <a:r>
              <a:rPr lang="en-US" sz="1200" b="1" kern="0" dirty="0">
                <a:latin typeface="Courier New" pitchFamily="49" charset="0"/>
              </a:rPr>
              <a:t> ip address 192.168.1.101 255.255.255.0</a:t>
            </a:r>
          </a:p>
          <a:p>
            <a:pPr marL="236538" indent="-236538" defTabSz="814388">
              <a:spcBef>
                <a:spcPts val="0"/>
              </a:spcBef>
              <a:buClr>
                <a:srgbClr val="708CA1"/>
              </a:buClr>
              <a:defRPr/>
            </a:pPr>
            <a:r>
              <a:rPr lang="en-US" sz="1200" kern="0" dirty="0">
                <a:latin typeface="Courier New" pitchFamily="49" charset="0"/>
              </a:rPr>
              <a:t>R1(config-if)#</a:t>
            </a:r>
            <a:r>
              <a:rPr lang="en-US" sz="1200" b="1" kern="0" dirty="0">
                <a:latin typeface="Courier New" pitchFamily="49" charset="0"/>
              </a:rPr>
              <a:t> exit</a:t>
            </a:r>
          </a:p>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R1(config-router)#</a:t>
            </a:r>
            <a:r>
              <a:rPr lang="en-US" sz="1200" b="1" kern="0" dirty="0">
                <a:latin typeface="Courier New" pitchFamily="49" charset="0"/>
              </a:rPr>
              <a:t> network 172.16.1.0 0.0.0.255</a:t>
            </a:r>
          </a:p>
          <a:p>
            <a:pPr marL="236538" indent="-236538" defTabSz="814388">
              <a:spcBef>
                <a:spcPts val="0"/>
              </a:spcBef>
              <a:buClr>
                <a:srgbClr val="708CA1"/>
              </a:buClr>
              <a:defRPr/>
            </a:pPr>
            <a:r>
              <a:rPr lang="en-US" sz="1200" kern="0" dirty="0">
                <a:latin typeface="Courier New" pitchFamily="49" charset="0"/>
              </a:rPr>
              <a:t>R1(config-router)#</a:t>
            </a:r>
            <a:r>
              <a:rPr lang="en-US" sz="1200" b="1" kern="0" dirty="0">
                <a:latin typeface="Courier New" pitchFamily="49" charset="0"/>
              </a:rPr>
              <a:t> network 192.168.1.0</a:t>
            </a:r>
          </a:p>
          <a:p>
            <a:pPr marL="236538" indent="-236538" defTabSz="814388">
              <a:spcBef>
                <a:spcPts val="0"/>
              </a:spcBef>
              <a:buClr>
                <a:srgbClr val="708CA1"/>
              </a:buClr>
              <a:defRPr/>
            </a:pPr>
            <a:r>
              <a:rPr lang="en-US" sz="1200" kern="0" dirty="0">
                <a:latin typeface="Courier New" pitchFamily="49" charset="0"/>
              </a:rPr>
              <a:t>R1(config-router)#</a:t>
            </a:r>
            <a:r>
              <a:rPr lang="en-US" sz="1200" b="1" kern="0" dirty="0">
                <a:latin typeface="Courier New" pitchFamily="49" charset="0"/>
              </a:rPr>
              <a:t> </a:t>
            </a:r>
          </a:p>
        </p:txBody>
      </p:sp>
      <p:sp>
        <p:nvSpPr>
          <p:cNvPr id="220164" name="Rectangle 78"/>
          <p:cNvSpPr>
            <a:spLocks noChangeArrowheads="1"/>
          </p:cNvSpPr>
          <p:nvPr/>
        </p:nvSpPr>
        <p:spPr bwMode="auto">
          <a:xfrm>
            <a:off x="1698625" y="5184775"/>
            <a:ext cx="2397125" cy="1555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80" name="Text Placeholder 5"/>
          <p:cNvSpPr>
            <a:spLocks/>
          </p:cNvSpPr>
          <p:nvPr/>
        </p:nvSpPr>
        <p:spPr bwMode="auto">
          <a:xfrm>
            <a:off x="293688" y="4930775"/>
            <a:ext cx="8515350" cy="152082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R3(config)# </a:t>
            </a:r>
            <a:r>
              <a:rPr lang="en-US" sz="1200" b="1" kern="0" dirty="0">
                <a:latin typeface="Courier New" pitchFamily="49" charset="0"/>
              </a:rPr>
              <a:t>interface S0/0/0</a:t>
            </a:r>
          </a:p>
          <a:p>
            <a:pPr marL="236538" indent="-236538" defTabSz="814388">
              <a:spcBef>
                <a:spcPts val="0"/>
              </a:spcBef>
              <a:buClr>
                <a:srgbClr val="708CA1"/>
              </a:buClr>
              <a:defRPr/>
            </a:pPr>
            <a:r>
              <a:rPr lang="en-US" sz="1200" kern="0" dirty="0">
                <a:latin typeface="Courier New" pitchFamily="49" charset="0"/>
              </a:rPr>
              <a:t>R3(config-if)#</a:t>
            </a:r>
            <a:r>
              <a:rPr lang="en-US" sz="1200" b="1" kern="0" dirty="0">
                <a:latin typeface="Courier New" pitchFamily="49" charset="0"/>
              </a:rPr>
              <a:t> encapsulation frame-relay</a:t>
            </a:r>
          </a:p>
          <a:p>
            <a:pPr marL="236538" indent="-236538" defTabSz="814388">
              <a:spcBef>
                <a:spcPts val="0"/>
              </a:spcBef>
              <a:buClr>
                <a:srgbClr val="708CA1"/>
              </a:buClr>
              <a:defRPr/>
            </a:pPr>
            <a:r>
              <a:rPr lang="en-US" sz="1200" kern="0" dirty="0">
                <a:latin typeface="Courier New" pitchFamily="49" charset="0"/>
              </a:rPr>
              <a:t>R3(config-if)#</a:t>
            </a:r>
            <a:r>
              <a:rPr lang="en-US" sz="1200" b="1" kern="0" dirty="0">
                <a:latin typeface="Courier New" pitchFamily="49" charset="0"/>
              </a:rPr>
              <a:t> ip address 192.168.1.103 255.255.255.0</a:t>
            </a:r>
          </a:p>
          <a:p>
            <a:pPr marL="236538" indent="-236538" defTabSz="814388">
              <a:spcBef>
                <a:spcPts val="0"/>
              </a:spcBef>
              <a:buClr>
                <a:srgbClr val="708CA1"/>
              </a:buClr>
              <a:defRPr/>
            </a:pPr>
            <a:r>
              <a:rPr lang="en-US" sz="1200" kern="0" dirty="0">
                <a:latin typeface="Courier New" pitchFamily="49" charset="0"/>
              </a:rPr>
              <a:t>R3(config-if)#</a:t>
            </a:r>
            <a:r>
              <a:rPr lang="en-US" sz="1200" b="1" kern="0" dirty="0">
                <a:latin typeface="Courier New" pitchFamily="49" charset="0"/>
              </a:rPr>
              <a:t> exit</a:t>
            </a:r>
          </a:p>
          <a:p>
            <a:pPr marL="236538" indent="-236538" defTabSz="814388">
              <a:spcBef>
                <a:spcPts val="0"/>
              </a:spcBef>
              <a:buClr>
                <a:srgbClr val="708CA1"/>
              </a:buClr>
              <a:defRPr/>
            </a:pPr>
            <a:r>
              <a:rPr lang="en-US" sz="1200" kern="0" dirty="0">
                <a:latin typeface="Courier New" pitchFamily="49" charset="0"/>
              </a:rPr>
              <a:t>R3(config)#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R3(config-router)#</a:t>
            </a:r>
            <a:r>
              <a:rPr lang="en-US" sz="1200" b="1" kern="0" dirty="0">
                <a:latin typeface="Courier New" pitchFamily="49" charset="0"/>
              </a:rPr>
              <a:t> network 172.16.3.0 0.0.0.255</a:t>
            </a:r>
          </a:p>
          <a:p>
            <a:pPr marL="236538" indent="-236538" defTabSz="814388">
              <a:spcBef>
                <a:spcPts val="0"/>
              </a:spcBef>
              <a:buClr>
                <a:srgbClr val="708CA1"/>
              </a:buClr>
              <a:defRPr/>
            </a:pPr>
            <a:r>
              <a:rPr lang="en-US" sz="1200" kern="0" dirty="0">
                <a:latin typeface="Courier New" pitchFamily="49" charset="0"/>
              </a:rPr>
              <a:t>R3(config-router)#</a:t>
            </a:r>
            <a:r>
              <a:rPr lang="en-US" sz="1200" b="1" kern="0" dirty="0">
                <a:latin typeface="Courier New" pitchFamily="49" charset="0"/>
              </a:rPr>
              <a:t> network 192.168.1.0</a:t>
            </a:r>
          </a:p>
          <a:p>
            <a:pPr marL="236538" indent="-236538" defTabSz="814388">
              <a:spcBef>
                <a:spcPts val="0"/>
              </a:spcBef>
              <a:buClr>
                <a:srgbClr val="708CA1"/>
              </a:buClr>
              <a:defRPr/>
            </a:pPr>
            <a:r>
              <a:rPr lang="en-US" sz="1200" kern="0" dirty="0">
                <a:latin typeface="Courier New" pitchFamily="49" charset="0"/>
              </a:rPr>
              <a:t>R3(config-router)#</a:t>
            </a:r>
            <a:r>
              <a:rPr lang="en-US" sz="1200" b="1" kern="0" dirty="0">
                <a:latin typeface="Courier New" pitchFamily="49" charset="0"/>
              </a:rPr>
              <a:t> </a:t>
            </a:r>
          </a:p>
        </p:txBody>
      </p:sp>
      <p:grpSp>
        <p:nvGrpSpPr>
          <p:cNvPr id="220166" name="Group 44"/>
          <p:cNvGrpSpPr>
            <a:grpSpLocks/>
          </p:cNvGrpSpPr>
          <p:nvPr/>
        </p:nvGrpSpPr>
        <p:grpSpPr bwMode="auto">
          <a:xfrm>
            <a:off x="1041400" y="1138238"/>
            <a:ext cx="7011988" cy="1939925"/>
            <a:chOff x="1092815" y="970156"/>
            <a:chExt cx="7011986" cy="1940315"/>
          </a:xfrm>
        </p:grpSpPr>
        <p:sp>
          <p:nvSpPr>
            <p:cNvPr id="220167" name="Freeform 9"/>
            <p:cNvSpPr>
              <a:spLocks/>
            </p:cNvSpPr>
            <p:nvPr/>
          </p:nvSpPr>
          <p:spPr bwMode="auto">
            <a:xfrm rot="9900000">
              <a:off x="4206762" y="1584915"/>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20168" name="Freeform 9"/>
            <p:cNvSpPr>
              <a:spLocks/>
            </p:cNvSpPr>
            <p:nvPr/>
          </p:nvSpPr>
          <p:spPr bwMode="auto">
            <a:xfrm>
              <a:off x="2074133" y="1806498"/>
              <a:ext cx="1226633" cy="11150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20169" name="Freeform 9"/>
            <p:cNvSpPr>
              <a:spLocks/>
            </p:cNvSpPr>
            <p:nvPr/>
          </p:nvSpPr>
          <p:spPr bwMode="auto">
            <a:xfrm rot="11700000" flipV="1">
              <a:off x="4200444" y="2086256"/>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20170" name="Picture 37"/>
            <p:cNvPicPr>
              <a:picLocks noChangeArrowheads="1"/>
            </p:cNvPicPr>
            <p:nvPr/>
          </p:nvPicPr>
          <p:blipFill>
            <a:blip r:embed="rId3" cstate="print"/>
            <a:srcRect/>
            <a:stretch>
              <a:fillRect/>
            </a:stretch>
          </p:blipFill>
          <p:spPr bwMode="auto">
            <a:xfrm>
              <a:off x="1224858" y="1601194"/>
              <a:ext cx="870351" cy="451691"/>
            </a:xfrm>
            <a:prstGeom prst="rect">
              <a:avLst/>
            </a:prstGeom>
            <a:noFill/>
            <a:ln w="9525">
              <a:noFill/>
              <a:miter lim="800000"/>
              <a:headEnd/>
              <a:tailEnd/>
            </a:ln>
          </p:spPr>
        </p:pic>
        <p:sp>
          <p:nvSpPr>
            <p:cNvPr id="14" name="TextBox 13"/>
            <p:cNvSpPr txBox="1"/>
            <p:nvPr/>
          </p:nvSpPr>
          <p:spPr>
            <a:xfrm>
              <a:off x="1761153" y="2070514"/>
              <a:ext cx="514350" cy="204829"/>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1519818" y="2210244"/>
              <a:ext cx="341382" cy="476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1443653" y="2381727"/>
              <a:ext cx="519112"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20174" name="TextBox 23"/>
            <p:cNvSpPr txBox="1">
              <a:spLocks noChangeArrowheads="1"/>
            </p:cNvSpPr>
            <p:nvPr/>
          </p:nvSpPr>
          <p:spPr bwMode="auto">
            <a:xfrm>
              <a:off x="1500291" y="1821531"/>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26" name="TextBox 25"/>
            <p:cNvSpPr txBox="1"/>
            <p:nvPr/>
          </p:nvSpPr>
          <p:spPr>
            <a:xfrm>
              <a:off x="1188065" y="2445239"/>
              <a:ext cx="1014413" cy="166722"/>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340465" y="1020966"/>
              <a:ext cx="946150" cy="160369"/>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20177" name="Picture 88"/>
            <p:cNvPicPr>
              <a:picLocks noChangeAspect="1" noChangeArrowheads="1"/>
            </p:cNvPicPr>
            <p:nvPr/>
          </p:nvPicPr>
          <p:blipFill>
            <a:blip r:embed="rId4" cstate="print"/>
            <a:srcRect/>
            <a:stretch>
              <a:fillRect/>
            </a:stretch>
          </p:blipFill>
          <p:spPr bwMode="auto">
            <a:xfrm>
              <a:off x="3209232" y="1471959"/>
              <a:ext cx="1400378" cy="853304"/>
            </a:xfrm>
            <a:prstGeom prst="rect">
              <a:avLst/>
            </a:prstGeom>
            <a:noFill/>
            <a:ln w="9525" algn="ctr">
              <a:noFill/>
              <a:miter lim="800000"/>
              <a:headEnd/>
              <a:tailEnd/>
            </a:ln>
          </p:spPr>
        </p:pic>
        <p:sp>
          <p:nvSpPr>
            <p:cNvPr id="220178" name="TextBox 39"/>
            <p:cNvSpPr txBox="1">
              <a:spLocks noChangeArrowheads="1"/>
            </p:cNvSpPr>
            <p:nvPr/>
          </p:nvSpPr>
          <p:spPr bwMode="auto">
            <a:xfrm>
              <a:off x="3389178" y="1665564"/>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sp>
          <p:nvSpPr>
            <p:cNvPr id="220179" name="Rounded Rectangle 51"/>
            <p:cNvSpPr>
              <a:spLocks noChangeArrowheads="1"/>
            </p:cNvSpPr>
            <p:nvPr/>
          </p:nvSpPr>
          <p:spPr bwMode="auto">
            <a:xfrm>
              <a:off x="1092815" y="970156"/>
              <a:ext cx="6969523" cy="194031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20180" name="Picture 37"/>
            <p:cNvPicPr>
              <a:picLocks noChangeArrowheads="1"/>
            </p:cNvPicPr>
            <p:nvPr/>
          </p:nvPicPr>
          <p:blipFill>
            <a:blip r:embed="rId3" cstate="print"/>
            <a:srcRect/>
            <a:stretch>
              <a:fillRect/>
            </a:stretch>
          </p:blipFill>
          <p:spPr bwMode="auto">
            <a:xfrm>
              <a:off x="5710081" y="1187942"/>
              <a:ext cx="870351" cy="451691"/>
            </a:xfrm>
            <a:prstGeom prst="rect">
              <a:avLst/>
            </a:prstGeom>
            <a:noFill/>
            <a:ln w="9525">
              <a:noFill/>
              <a:miter lim="800000"/>
              <a:headEnd/>
              <a:tailEnd/>
            </a:ln>
          </p:spPr>
        </p:pic>
        <p:sp>
          <p:nvSpPr>
            <p:cNvPr id="220181" name="TextBox 48"/>
            <p:cNvSpPr txBox="1">
              <a:spLocks noChangeArrowheads="1"/>
            </p:cNvSpPr>
            <p:nvPr/>
          </p:nvSpPr>
          <p:spPr bwMode="auto">
            <a:xfrm>
              <a:off x="5938938" y="141811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20182" name="Picture 37"/>
            <p:cNvPicPr>
              <a:picLocks noChangeArrowheads="1"/>
            </p:cNvPicPr>
            <p:nvPr/>
          </p:nvPicPr>
          <p:blipFill>
            <a:blip r:embed="rId3" cstate="print"/>
            <a:srcRect/>
            <a:stretch>
              <a:fillRect/>
            </a:stretch>
          </p:blipFill>
          <p:spPr bwMode="auto">
            <a:xfrm>
              <a:off x="5739814" y="2210136"/>
              <a:ext cx="870351" cy="451691"/>
            </a:xfrm>
            <a:prstGeom prst="rect">
              <a:avLst/>
            </a:prstGeom>
            <a:noFill/>
            <a:ln w="9525">
              <a:noFill/>
              <a:miter lim="800000"/>
              <a:headEnd/>
              <a:tailEnd/>
            </a:ln>
          </p:spPr>
        </p:pic>
        <p:sp>
          <p:nvSpPr>
            <p:cNvPr id="220183" name="TextBox 35"/>
            <p:cNvSpPr txBox="1">
              <a:spLocks noChangeArrowheads="1"/>
            </p:cNvSpPr>
            <p:nvPr/>
          </p:nvSpPr>
          <p:spPr bwMode="auto">
            <a:xfrm>
              <a:off x="6024427" y="244030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sp>
          <p:nvSpPr>
            <p:cNvPr id="62" name="TextBox 61"/>
            <p:cNvSpPr txBox="1"/>
            <p:nvPr/>
          </p:nvSpPr>
          <p:spPr>
            <a:xfrm>
              <a:off x="2148503" y="1833930"/>
              <a:ext cx="512762" cy="203241"/>
            </a:xfrm>
            <a:prstGeom prst="rect">
              <a:avLst/>
            </a:prstGeom>
            <a:noFill/>
          </p:spPr>
          <p:txBody>
            <a:bodyPr lIns="0" tIns="0" rIns="0" bIns="0" anchor="ctr"/>
            <a:lstStyle/>
            <a:p>
              <a:pPr eaLnBrk="0" hangingPunct="0">
                <a:lnSpc>
                  <a:spcPct val="90000"/>
                </a:lnSpc>
                <a:defRPr/>
              </a:pPr>
              <a:r>
                <a:rPr lang="en-US" sz="1050" dirty="0"/>
                <a:t>S0/0/0</a:t>
              </a:r>
            </a:p>
          </p:txBody>
        </p:sp>
        <p:sp>
          <p:nvSpPr>
            <p:cNvPr id="63" name="TextBox 62"/>
            <p:cNvSpPr txBox="1"/>
            <p:nvPr/>
          </p:nvSpPr>
          <p:spPr>
            <a:xfrm>
              <a:off x="3459777" y="1929199"/>
              <a:ext cx="1012825" cy="165133"/>
            </a:xfrm>
            <a:prstGeom prst="rect">
              <a:avLst/>
            </a:prstGeom>
            <a:noFill/>
          </p:spPr>
          <p:txBody>
            <a:bodyPr lIns="0" tIns="0" rIns="0" bIns="0" anchor="ctr"/>
            <a:lstStyle/>
            <a:p>
              <a:pPr algn="ctr" eaLnBrk="0" hangingPunct="0">
                <a:lnSpc>
                  <a:spcPct val="90000"/>
                </a:lnSpc>
                <a:defRPr/>
              </a:pPr>
              <a:r>
                <a:rPr lang="en-US" sz="1050" dirty="0"/>
                <a:t>192.168.1.0 /24</a:t>
              </a:r>
            </a:p>
          </p:txBody>
        </p:sp>
        <p:sp>
          <p:nvSpPr>
            <p:cNvPr id="64" name="TextBox 63"/>
            <p:cNvSpPr txBox="1"/>
            <p:nvPr/>
          </p:nvSpPr>
          <p:spPr>
            <a:xfrm>
              <a:off x="2129453" y="1613222"/>
              <a:ext cx="312737" cy="160370"/>
            </a:xfrm>
            <a:prstGeom prst="rect">
              <a:avLst/>
            </a:prstGeom>
            <a:noFill/>
          </p:spPr>
          <p:txBody>
            <a:bodyPr lIns="0" tIns="0" rIns="0" bIns="0" anchor="ctr"/>
            <a:lstStyle/>
            <a:p>
              <a:pPr eaLnBrk="0" hangingPunct="0">
                <a:lnSpc>
                  <a:spcPct val="90000"/>
                </a:lnSpc>
                <a:defRPr/>
              </a:pPr>
              <a:r>
                <a:rPr lang="en-US" sz="1050" dirty="0"/>
                <a:t>.101</a:t>
              </a:r>
            </a:p>
          </p:txBody>
        </p:sp>
        <p:sp>
          <p:nvSpPr>
            <p:cNvPr id="65" name="TextBox 64"/>
            <p:cNvSpPr txBox="1"/>
            <p:nvPr/>
          </p:nvSpPr>
          <p:spPr>
            <a:xfrm>
              <a:off x="5593377" y="2011765"/>
              <a:ext cx="312737" cy="158782"/>
            </a:xfrm>
            <a:prstGeom prst="rect">
              <a:avLst/>
            </a:prstGeom>
            <a:noFill/>
          </p:spPr>
          <p:txBody>
            <a:bodyPr lIns="0" tIns="0" rIns="0" bIns="0" anchor="ctr"/>
            <a:lstStyle/>
            <a:p>
              <a:pPr eaLnBrk="0" hangingPunct="0">
                <a:lnSpc>
                  <a:spcPct val="90000"/>
                </a:lnSpc>
                <a:defRPr/>
              </a:pPr>
              <a:r>
                <a:rPr lang="en-US" sz="1050" dirty="0"/>
                <a:t>.103</a:t>
              </a:r>
            </a:p>
          </p:txBody>
        </p:sp>
        <p:sp>
          <p:nvSpPr>
            <p:cNvPr id="66" name="TextBox 65"/>
            <p:cNvSpPr txBox="1"/>
            <p:nvPr/>
          </p:nvSpPr>
          <p:spPr>
            <a:xfrm>
              <a:off x="5391764" y="1397279"/>
              <a:ext cx="314325" cy="160370"/>
            </a:xfrm>
            <a:prstGeom prst="rect">
              <a:avLst/>
            </a:prstGeom>
            <a:noFill/>
          </p:spPr>
          <p:txBody>
            <a:bodyPr lIns="0" tIns="0" rIns="0" bIns="0" anchor="ctr"/>
            <a:lstStyle/>
            <a:p>
              <a:pPr eaLnBrk="0" hangingPunct="0">
                <a:lnSpc>
                  <a:spcPct val="90000"/>
                </a:lnSpc>
                <a:defRPr/>
              </a:pPr>
              <a:r>
                <a:rPr lang="en-US" sz="1050" dirty="0"/>
                <a:t>.102</a:t>
              </a:r>
            </a:p>
          </p:txBody>
        </p:sp>
        <p:sp>
          <p:nvSpPr>
            <p:cNvPr id="67" name="TextBox 66"/>
            <p:cNvSpPr txBox="1"/>
            <p:nvPr/>
          </p:nvSpPr>
          <p:spPr>
            <a:xfrm>
              <a:off x="5471139" y="1665621"/>
              <a:ext cx="512763" cy="204828"/>
            </a:xfrm>
            <a:prstGeom prst="rect">
              <a:avLst/>
            </a:prstGeom>
            <a:noFill/>
          </p:spPr>
          <p:txBody>
            <a:bodyPr lIns="0" tIns="0" rIns="0" bIns="0" anchor="ctr"/>
            <a:lstStyle/>
            <a:p>
              <a:pPr eaLnBrk="0" hangingPunct="0">
                <a:lnSpc>
                  <a:spcPct val="90000"/>
                </a:lnSpc>
                <a:defRPr/>
              </a:pPr>
              <a:r>
                <a:rPr lang="en-US" sz="1050" dirty="0"/>
                <a:t>S0/0/0</a:t>
              </a:r>
            </a:p>
          </p:txBody>
        </p:sp>
        <p:sp>
          <p:nvSpPr>
            <p:cNvPr id="68" name="TextBox 67"/>
            <p:cNvSpPr txBox="1"/>
            <p:nvPr/>
          </p:nvSpPr>
          <p:spPr>
            <a:xfrm>
              <a:off x="5260002" y="2234060"/>
              <a:ext cx="512762" cy="204828"/>
            </a:xfrm>
            <a:prstGeom prst="rect">
              <a:avLst/>
            </a:prstGeom>
            <a:noFill/>
          </p:spPr>
          <p:txBody>
            <a:bodyPr lIns="0" tIns="0" rIns="0" bIns="0" anchor="ctr"/>
            <a:lstStyle/>
            <a:p>
              <a:pPr eaLnBrk="0" hangingPunct="0">
                <a:lnSpc>
                  <a:spcPct val="90000"/>
                </a:lnSpc>
                <a:defRPr/>
              </a:pPr>
              <a:r>
                <a:rPr lang="en-US" sz="1050" dirty="0"/>
                <a:t>S0/0/0</a:t>
              </a:r>
            </a:p>
          </p:txBody>
        </p:sp>
        <p:sp>
          <p:nvSpPr>
            <p:cNvPr id="220191" name="Right Arrow 68"/>
            <p:cNvSpPr>
              <a:spLocks noChangeArrowheads="1"/>
            </p:cNvSpPr>
            <p:nvPr/>
          </p:nvSpPr>
          <p:spPr bwMode="auto">
            <a:xfrm>
              <a:off x="2553636" y="231945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103</a:t>
              </a:r>
            </a:p>
          </p:txBody>
        </p:sp>
        <p:sp>
          <p:nvSpPr>
            <p:cNvPr id="220192" name="Right Arrow 69"/>
            <p:cNvSpPr>
              <a:spLocks noChangeArrowheads="1"/>
            </p:cNvSpPr>
            <p:nvPr/>
          </p:nvSpPr>
          <p:spPr bwMode="auto">
            <a:xfrm>
              <a:off x="2464426" y="122663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102</a:t>
              </a:r>
            </a:p>
          </p:txBody>
        </p:sp>
        <p:sp>
          <p:nvSpPr>
            <p:cNvPr id="220193" name="Right Arrow 70"/>
            <p:cNvSpPr>
              <a:spLocks noChangeArrowheads="1"/>
            </p:cNvSpPr>
            <p:nvPr/>
          </p:nvSpPr>
          <p:spPr bwMode="auto">
            <a:xfrm flipH="1">
              <a:off x="4382435" y="1226634"/>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201</a:t>
              </a:r>
            </a:p>
          </p:txBody>
        </p:sp>
        <p:sp>
          <p:nvSpPr>
            <p:cNvPr id="220194" name="Right Arrow 71"/>
            <p:cNvSpPr>
              <a:spLocks noChangeArrowheads="1"/>
            </p:cNvSpPr>
            <p:nvPr/>
          </p:nvSpPr>
          <p:spPr bwMode="auto">
            <a:xfrm flipH="1">
              <a:off x="4393586" y="2319453"/>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301</a:t>
              </a:r>
            </a:p>
          </p:txBody>
        </p:sp>
        <p:cxnSp>
          <p:nvCxnSpPr>
            <p:cNvPr id="220195" name="Straight Connector 73"/>
            <p:cNvCxnSpPr>
              <a:cxnSpLocks noChangeShapeType="1"/>
              <a:stCxn id="220192" idx="3"/>
              <a:endCxn id="220193" idx="3"/>
            </p:cNvCxnSpPr>
            <p:nvPr/>
          </p:nvCxnSpPr>
          <p:spPr bwMode="auto">
            <a:xfrm>
              <a:off x="3479186" y="1421781"/>
              <a:ext cx="903249" cy="1588"/>
            </a:xfrm>
            <a:prstGeom prst="line">
              <a:avLst/>
            </a:prstGeom>
            <a:noFill/>
            <a:ln w="22225" algn="ctr">
              <a:solidFill>
                <a:schemeClr val="tx1"/>
              </a:solidFill>
              <a:prstDash val="sysDash"/>
              <a:round/>
              <a:headEnd/>
              <a:tailEnd/>
            </a:ln>
          </p:spPr>
        </p:cxnSp>
        <p:cxnSp>
          <p:nvCxnSpPr>
            <p:cNvPr id="220196" name="Straight Connector 74"/>
            <p:cNvCxnSpPr>
              <a:cxnSpLocks noChangeShapeType="1"/>
              <a:stCxn id="220191" idx="3"/>
              <a:endCxn id="220194" idx="3"/>
            </p:cNvCxnSpPr>
            <p:nvPr/>
          </p:nvCxnSpPr>
          <p:spPr bwMode="auto">
            <a:xfrm flipV="1">
              <a:off x="3568396" y="2514600"/>
              <a:ext cx="825190" cy="1"/>
            </a:xfrm>
            <a:prstGeom prst="line">
              <a:avLst/>
            </a:prstGeom>
            <a:noFill/>
            <a:ln w="22225" algn="ctr">
              <a:solidFill>
                <a:schemeClr val="tx1"/>
              </a:solidFill>
              <a:prstDash val="sysDash"/>
              <a:round/>
              <a:headEnd/>
              <a:tailEnd/>
            </a:ln>
          </p:spPr>
        </p:cxnSp>
        <p:sp>
          <p:nvSpPr>
            <p:cNvPr id="81" name="TextBox 80"/>
            <p:cNvSpPr txBox="1"/>
            <p:nvPr/>
          </p:nvSpPr>
          <p:spPr>
            <a:xfrm>
              <a:off x="6609376" y="1476670"/>
              <a:ext cx="512762"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2" name="Straight Connector 81"/>
            <p:cNvCxnSpPr/>
            <p:nvPr/>
          </p:nvCxnSpPr>
          <p:spPr bwMode="auto">
            <a:xfrm rot="5400000">
              <a:off x="6913348" y="1436181"/>
              <a:ext cx="341381"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3" name="Straight Connector 82"/>
            <p:cNvCxnSpPr/>
            <p:nvPr/>
          </p:nvCxnSpPr>
          <p:spPr bwMode="auto">
            <a:xfrm rot="10800000">
              <a:off x="6558576" y="1441738"/>
              <a:ext cx="519112"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4" name="TextBox 83"/>
            <p:cNvSpPr txBox="1"/>
            <p:nvPr/>
          </p:nvSpPr>
          <p:spPr>
            <a:xfrm>
              <a:off x="7050701" y="1360760"/>
              <a:ext cx="1012825" cy="165133"/>
            </a:xfrm>
            <a:prstGeom prst="rect">
              <a:avLst/>
            </a:prstGeom>
            <a:noFill/>
          </p:spPr>
          <p:txBody>
            <a:bodyPr lIns="0" tIns="0" rIns="0" bIns="0" anchor="ctr"/>
            <a:lstStyle/>
            <a:p>
              <a:pPr algn="ctr" eaLnBrk="0" hangingPunct="0">
                <a:lnSpc>
                  <a:spcPct val="90000"/>
                </a:lnSpc>
                <a:defRPr/>
              </a:pPr>
              <a:r>
                <a:rPr lang="en-US" sz="1050" dirty="0"/>
                <a:t>172.16.2.0 /24</a:t>
              </a:r>
            </a:p>
          </p:txBody>
        </p:sp>
        <p:sp>
          <p:nvSpPr>
            <p:cNvPr id="85" name="TextBox 84"/>
            <p:cNvSpPr txBox="1"/>
            <p:nvPr/>
          </p:nvSpPr>
          <p:spPr>
            <a:xfrm>
              <a:off x="6649063" y="2499225"/>
              <a:ext cx="514350"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6" name="Straight Connector 85"/>
            <p:cNvCxnSpPr/>
            <p:nvPr/>
          </p:nvCxnSpPr>
          <p:spPr bwMode="auto">
            <a:xfrm rot="5400000">
              <a:off x="6954623" y="2458737"/>
              <a:ext cx="341381"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7" name="Straight Connector 86"/>
            <p:cNvCxnSpPr/>
            <p:nvPr/>
          </p:nvCxnSpPr>
          <p:spPr bwMode="auto">
            <a:xfrm rot="10800000">
              <a:off x="6599851" y="2462706"/>
              <a:ext cx="519112" cy="317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8" name="TextBox 87"/>
            <p:cNvSpPr txBox="1"/>
            <p:nvPr/>
          </p:nvSpPr>
          <p:spPr>
            <a:xfrm>
              <a:off x="7091976" y="2383315"/>
              <a:ext cx="1012825" cy="165133"/>
            </a:xfrm>
            <a:prstGeom prst="rect">
              <a:avLst/>
            </a:prstGeom>
            <a:noFill/>
          </p:spPr>
          <p:txBody>
            <a:bodyPr lIns="0" tIns="0" rIns="0" bIns="0" anchor="ctr"/>
            <a:lstStyle/>
            <a:p>
              <a:pPr algn="ctr" eaLnBrk="0" hangingPunct="0">
                <a:lnSpc>
                  <a:spcPct val="90000"/>
                </a:lnSpc>
                <a:defRPr/>
              </a:pPr>
              <a:r>
                <a:rPr lang="en-US" sz="1050" dirty="0"/>
                <a:t>172.16.3.0 /24</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Reliable Transport Protocol</a:t>
            </a:r>
          </a:p>
        </p:txBody>
      </p:sp>
      <p:sp>
        <p:nvSpPr>
          <p:cNvPr id="60418" name="Rectangle 3"/>
          <p:cNvSpPr>
            <a:spLocks noGrp="1" noChangeArrowheads="1"/>
          </p:cNvSpPr>
          <p:nvPr>
            <p:ph idx="1"/>
          </p:nvPr>
        </p:nvSpPr>
        <p:spPr>
          <a:xfrm>
            <a:off x="279400" y="1182688"/>
            <a:ext cx="8520113" cy="5132387"/>
          </a:xfrm>
        </p:spPr>
        <p:txBody>
          <a:bodyPr/>
          <a:lstStyle/>
          <a:p>
            <a:r>
              <a:rPr lang="en-US" smtClean="0"/>
              <a:t>EIGRP cannot use the services of UDP or TCP since IPX and Appletalk do not use the TCP/IP protocol suite. </a:t>
            </a:r>
          </a:p>
          <a:p>
            <a:r>
              <a:rPr lang="en-US" smtClean="0"/>
              <a:t>Reliable Transport Protocol (RTP) is the Transport layer protocol uniquely used by EIGRP for the delivery and reception of EIGRP packets. </a:t>
            </a:r>
          </a:p>
          <a:p>
            <a:pPr lvl="1">
              <a:buFont typeface="Arial" charset="0"/>
              <a:buChar char="•"/>
            </a:pPr>
            <a:r>
              <a:rPr lang="en-US" smtClean="0"/>
              <a:t>RTP is similar to TCP but is a Cisco proprietary.</a:t>
            </a:r>
          </a:p>
          <a:p>
            <a:r>
              <a:rPr lang="en-US" smtClean="0"/>
              <a:t>RTP provides reliable or unreliable service as the situation warrants. </a:t>
            </a:r>
          </a:p>
          <a:p>
            <a:pPr lvl="1">
              <a:buFont typeface="Arial" charset="0"/>
              <a:buChar char="•"/>
            </a:pPr>
            <a:r>
              <a:rPr lang="en-US" smtClean="0"/>
              <a:t>Reliable packets (Update, Query, Reply) require explicit acknowledgement while unreliable packets (Hello, ACK) do not. </a:t>
            </a:r>
          </a:p>
          <a:p>
            <a:endParaRPr lang="en-US" smtClean="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09" name="Rectangle 41"/>
          <p:cNvSpPr>
            <a:spLocks noChangeArrowheads="1"/>
          </p:cNvSpPr>
          <p:nvPr/>
        </p:nvSpPr>
        <p:spPr bwMode="auto">
          <a:xfrm>
            <a:off x="304800" y="3756025"/>
            <a:ext cx="3222625"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2210"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Frame Relay Using Dynamic Mapping</a:t>
            </a:r>
          </a:p>
        </p:txBody>
      </p:sp>
      <p:sp>
        <p:nvSpPr>
          <p:cNvPr id="222211" name="Rectangle 37"/>
          <p:cNvSpPr>
            <a:spLocks noChangeArrowheads="1"/>
          </p:cNvSpPr>
          <p:nvPr/>
        </p:nvSpPr>
        <p:spPr bwMode="auto">
          <a:xfrm>
            <a:off x="579438" y="4321175"/>
            <a:ext cx="1320800" cy="3492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2212" name="Rectangle 40"/>
          <p:cNvSpPr>
            <a:spLocks noChangeArrowheads="1"/>
          </p:cNvSpPr>
          <p:nvPr/>
        </p:nvSpPr>
        <p:spPr bwMode="auto">
          <a:xfrm>
            <a:off x="1978025" y="4294188"/>
            <a:ext cx="820738" cy="3492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93688" y="3546475"/>
            <a:ext cx="8515350" cy="13462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192.168.1.102  Se0/0/0     10    00:07:22   10   2280  0  5</a:t>
            </a:r>
          </a:p>
          <a:p>
            <a:pPr marL="236538" indent="-236538" defTabSz="814388">
              <a:spcBef>
                <a:spcPts val="0"/>
              </a:spcBef>
              <a:buClr>
                <a:srgbClr val="708CA1"/>
              </a:buClr>
              <a:defRPr/>
            </a:pPr>
            <a:r>
              <a:rPr lang="en-US" sz="1200" kern="0" dirty="0">
                <a:latin typeface="Courier New" pitchFamily="49" charset="0"/>
              </a:rPr>
              <a:t>1   192.168.1.103  Se0/0/0     10    00:09:34   10   2320  0  9</a:t>
            </a:r>
          </a:p>
          <a:p>
            <a:pPr marL="236538" indent="-236538" defTabSz="814388">
              <a:spcBef>
                <a:spcPts val="0"/>
              </a:spcBef>
              <a:buClr>
                <a:srgbClr val="708CA1"/>
              </a:buClr>
              <a:defRPr/>
            </a:pPr>
            <a:r>
              <a:rPr lang="en-US" sz="1200" kern="0" dirty="0">
                <a:latin typeface="Courier New" pitchFamily="49" charset="0"/>
              </a:rPr>
              <a:t>R1# </a:t>
            </a:r>
          </a:p>
          <a:p>
            <a:pPr marL="236538" indent="-236538" defTabSz="814388">
              <a:spcBef>
                <a:spcPts val="0"/>
              </a:spcBef>
              <a:buClr>
                <a:srgbClr val="708CA1"/>
              </a:buClr>
              <a:defRPr/>
            </a:pPr>
            <a:endParaRPr lang="en-US" sz="1200" kern="0" dirty="0">
              <a:latin typeface="Courier New" pitchFamily="49" charset="0"/>
            </a:endParaRPr>
          </a:p>
        </p:txBody>
      </p:sp>
      <p:sp>
        <p:nvSpPr>
          <p:cNvPr id="222214" name="Rectangle 42"/>
          <p:cNvSpPr>
            <a:spLocks noChangeArrowheads="1"/>
          </p:cNvSpPr>
          <p:nvPr/>
        </p:nvSpPr>
        <p:spPr bwMode="auto">
          <a:xfrm>
            <a:off x="304800" y="5254625"/>
            <a:ext cx="3222625" cy="179388"/>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2215" name="Rectangle 43"/>
          <p:cNvSpPr>
            <a:spLocks noChangeArrowheads="1"/>
          </p:cNvSpPr>
          <p:nvPr/>
        </p:nvSpPr>
        <p:spPr bwMode="auto">
          <a:xfrm>
            <a:off x="579438" y="5819775"/>
            <a:ext cx="1320800" cy="2127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2216" name="Rectangle 44"/>
          <p:cNvSpPr>
            <a:spLocks noChangeArrowheads="1"/>
          </p:cNvSpPr>
          <p:nvPr/>
        </p:nvSpPr>
        <p:spPr bwMode="auto">
          <a:xfrm>
            <a:off x="1978025" y="5816600"/>
            <a:ext cx="820738" cy="2127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6" name="Text Placeholder 5"/>
          <p:cNvSpPr>
            <a:spLocks/>
          </p:cNvSpPr>
          <p:nvPr/>
        </p:nvSpPr>
        <p:spPr bwMode="auto">
          <a:xfrm>
            <a:off x="293688" y="5046663"/>
            <a:ext cx="8515350" cy="13462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R3#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192.168.1.101  Se0/0/0     10    00:11:45   10   1910  0  6</a:t>
            </a:r>
          </a:p>
          <a:p>
            <a:pPr marL="236538" indent="-236538" defTabSz="814388">
              <a:spcBef>
                <a:spcPts val="0"/>
              </a:spcBef>
              <a:buClr>
                <a:srgbClr val="708CA1"/>
              </a:buClr>
              <a:defRPr/>
            </a:pPr>
            <a:r>
              <a:rPr lang="en-US" sz="1200" kern="0" dirty="0">
                <a:latin typeface="Courier New" pitchFamily="49" charset="0"/>
              </a:rPr>
              <a:t>R3# </a:t>
            </a:r>
          </a:p>
          <a:p>
            <a:pPr marL="236538" indent="-236538" defTabSz="814388">
              <a:spcBef>
                <a:spcPts val="0"/>
              </a:spcBef>
              <a:buClr>
                <a:srgbClr val="708CA1"/>
              </a:buClr>
              <a:defRPr/>
            </a:pPr>
            <a:endParaRPr lang="en-US" sz="1200" kern="0" dirty="0">
              <a:latin typeface="Courier New" pitchFamily="49" charset="0"/>
            </a:endParaRPr>
          </a:p>
        </p:txBody>
      </p:sp>
      <p:grpSp>
        <p:nvGrpSpPr>
          <p:cNvPr id="222218" name="Group 48"/>
          <p:cNvGrpSpPr>
            <a:grpSpLocks/>
          </p:cNvGrpSpPr>
          <p:nvPr/>
        </p:nvGrpSpPr>
        <p:grpSpPr bwMode="auto">
          <a:xfrm>
            <a:off x="1054100" y="1317625"/>
            <a:ext cx="7011988" cy="1939925"/>
            <a:chOff x="1092815" y="970156"/>
            <a:chExt cx="7011986" cy="1940315"/>
          </a:xfrm>
        </p:grpSpPr>
        <p:sp>
          <p:nvSpPr>
            <p:cNvPr id="222219" name="Freeform 9"/>
            <p:cNvSpPr>
              <a:spLocks/>
            </p:cNvSpPr>
            <p:nvPr/>
          </p:nvSpPr>
          <p:spPr bwMode="auto">
            <a:xfrm rot="9900000">
              <a:off x="4206762" y="1584915"/>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22220" name="Freeform 9"/>
            <p:cNvSpPr>
              <a:spLocks/>
            </p:cNvSpPr>
            <p:nvPr/>
          </p:nvSpPr>
          <p:spPr bwMode="auto">
            <a:xfrm>
              <a:off x="2074133" y="1806498"/>
              <a:ext cx="1226633" cy="11150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22221" name="Freeform 9"/>
            <p:cNvSpPr>
              <a:spLocks/>
            </p:cNvSpPr>
            <p:nvPr/>
          </p:nvSpPr>
          <p:spPr bwMode="auto">
            <a:xfrm rot="11700000" flipV="1">
              <a:off x="4200444" y="2086256"/>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22222" name="Picture 37"/>
            <p:cNvPicPr>
              <a:picLocks noChangeArrowheads="1"/>
            </p:cNvPicPr>
            <p:nvPr/>
          </p:nvPicPr>
          <p:blipFill>
            <a:blip r:embed="rId3" cstate="print"/>
            <a:srcRect/>
            <a:stretch>
              <a:fillRect/>
            </a:stretch>
          </p:blipFill>
          <p:spPr bwMode="auto">
            <a:xfrm>
              <a:off x="1224858" y="1601194"/>
              <a:ext cx="870351" cy="451691"/>
            </a:xfrm>
            <a:prstGeom prst="rect">
              <a:avLst/>
            </a:prstGeom>
            <a:noFill/>
            <a:ln w="9525">
              <a:noFill/>
              <a:miter lim="800000"/>
              <a:headEnd/>
              <a:tailEnd/>
            </a:ln>
          </p:spPr>
        </p:pic>
        <p:sp>
          <p:nvSpPr>
            <p:cNvPr id="55" name="TextBox 54"/>
            <p:cNvSpPr txBox="1"/>
            <p:nvPr/>
          </p:nvSpPr>
          <p:spPr>
            <a:xfrm>
              <a:off x="1761153" y="2070515"/>
              <a:ext cx="514350" cy="204828"/>
            </a:xfrm>
            <a:prstGeom prst="rect">
              <a:avLst/>
            </a:prstGeom>
            <a:noFill/>
          </p:spPr>
          <p:txBody>
            <a:bodyPr lIns="0" tIns="0" rIns="0" bIns="0" anchor="ctr"/>
            <a:lstStyle/>
            <a:p>
              <a:pPr eaLnBrk="0" hangingPunct="0">
                <a:lnSpc>
                  <a:spcPct val="90000"/>
                </a:lnSpc>
                <a:defRPr/>
              </a:pPr>
              <a:r>
                <a:rPr lang="en-US" sz="1050" dirty="0"/>
                <a:t>Fa0/0</a:t>
              </a:r>
            </a:p>
          </p:txBody>
        </p:sp>
        <p:cxnSp>
          <p:nvCxnSpPr>
            <p:cNvPr id="56" name="Straight Connector 55"/>
            <p:cNvCxnSpPr/>
            <p:nvPr/>
          </p:nvCxnSpPr>
          <p:spPr bwMode="auto">
            <a:xfrm rot="5400000">
              <a:off x="1519819" y="2210244"/>
              <a:ext cx="341381" cy="476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7" name="Straight Connector 56"/>
            <p:cNvCxnSpPr/>
            <p:nvPr/>
          </p:nvCxnSpPr>
          <p:spPr bwMode="auto">
            <a:xfrm rot="10800000">
              <a:off x="1443653" y="2381728"/>
              <a:ext cx="519112"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22226" name="TextBox 57"/>
            <p:cNvSpPr txBox="1">
              <a:spLocks noChangeArrowheads="1"/>
            </p:cNvSpPr>
            <p:nvPr/>
          </p:nvSpPr>
          <p:spPr bwMode="auto">
            <a:xfrm>
              <a:off x="1500291" y="1821531"/>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59" name="TextBox 58"/>
            <p:cNvSpPr txBox="1"/>
            <p:nvPr/>
          </p:nvSpPr>
          <p:spPr>
            <a:xfrm>
              <a:off x="1188065" y="2445240"/>
              <a:ext cx="1014413" cy="166721"/>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60" name="TextBox 59"/>
            <p:cNvSpPr txBox="1"/>
            <p:nvPr/>
          </p:nvSpPr>
          <p:spPr>
            <a:xfrm>
              <a:off x="1340465" y="1020966"/>
              <a:ext cx="946150" cy="160370"/>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22229" name="Picture 88"/>
            <p:cNvPicPr>
              <a:picLocks noChangeAspect="1" noChangeArrowheads="1"/>
            </p:cNvPicPr>
            <p:nvPr/>
          </p:nvPicPr>
          <p:blipFill>
            <a:blip r:embed="rId4" cstate="print"/>
            <a:srcRect/>
            <a:stretch>
              <a:fillRect/>
            </a:stretch>
          </p:blipFill>
          <p:spPr bwMode="auto">
            <a:xfrm>
              <a:off x="3209232" y="1471959"/>
              <a:ext cx="1400378" cy="853304"/>
            </a:xfrm>
            <a:prstGeom prst="rect">
              <a:avLst/>
            </a:prstGeom>
            <a:noFill/>
            <a:ln w="9525" algn="ctr">
              <a:noFill/>
              <a:miter lim="800000"/>
              <a:headEnd/>
              <a:tailEnd/>
            </a:ln>
          </p:spPr>
        </p:pic>
        <p:sp>
          <p:nvSpPr>
            <p:cNvPr id="222230" name="TextBox 75"/>
            <p:cNvSpPr txBox="1">
              <a:spLocks noChangeArrowheads="1"/>
            </p:cNvSpPr>
            <p:nvPr/>
          </p:nvSpPr>
          <p:spPr bwMode="auto">
            <a:xfrm>
              <a:off x="3389178" y="1665564"/>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sp>
          <p:nvSpPr>
            <p:cNvPr id="222231" name="Rounded Rectangle 76"/>
            <p:cNvSpPr>
              <a:spLocks noChangeArrowheads="1"/>
            </p:cNvSpPr>
            <p:nvPr/>
          </p:nvSpPr>
          <p:spPr bwMode="auto">
            <a:xfrm>
              <a:off x="1092815" y="970156"/>
              <a:ext cx="6969523" cy="194031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22232" name="Picture 37"/>
            <p:cNvPicPr>
              <a:picLocks noChangeArrowheads="1"/>
            </p:cNvPicPr>
            <p:nvPr/>
          </p:nvPicPr>
          <p:blipFill>
            <a:blip r:embed="rId3" cstate="print"/>
            <a:srcRect/>
            <a:stretch>
              <a:fillRect/>
            </a:stretch>
          </p:blipFill>
          <p:spPr bwMode="auto">
            <a:xfrm>
              <a:off x="5710081" y="1187942"/>
              <a:ext cx="870351" cy="451691"/>
            </a:xfrm>
            <a:prstGeom prst="rect">
              <a:avLst/>
            </a:prstGeom>
            <a:noFill/>
            <a:ln w="9525">
              <a:noFill/>
              <a:miter lim="800000"/>
              <a:headEnd/>
              <a:tailEnd/>
            </a:ln>
          </p:spPr>
        </p:pic>
        <p:sp>
          <p:nvSpPr>
            <p:cNvPr id="222233" name="TextBox 78"/>
            <p:cNvSpPr txBox="1">
              <a:spLocks noChangeArrowheads="1"/>
            </p:cNvSpPr>
            <p:nvPr/>
          </p:nvSpPr>
          <p:spPr bwMode="auto">
            <a:xfrm>
              <a:off x="5938938" y="141811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22234" name="Picture 37"/>
            <p:cNvPicPr>
              <a:picLocks noChangeArrowheads="1"/>
            </p:cNvPicPr>
            <p:nvPr/>
          </p:nvPicPr>
          <p:blipFill>
            <a:blip r:embed="rId3" cstate="print"/>
            <a:srcRect/>
            <a:stretch>
              <a:fillRect/>
            </a:stretch>
          </p:blipFill>
          <p:spPr bwMode="auto">
            <a:xfrm>
              <a:off x="5739814" y="2210136"/>
              <a:ext cx="870351" cy="451691"/>
            </a:xfrm>
            <a:prstGeom prst="rect">
              <a:avLst/>
            </a:prstGeom>
            <a:noFill/>
            <a:ln w="9525">
              <a:noFill/>
              <a:miter lim="800000"/>
              <a:headEnd/>
              <a:tailEnd/>
            </a:ln>
          </p:spPr>
        </p:pic>
        <p:sp>
          <p:nvSpPr>
            <p:cNvPr id="222235" name="TextBox 80"/>
            <p:cNvSpPr txBox="1">
              <a:spLocks noChangeArrowheads="1"/>
            </p:cNvSpPr>
            <p:nvPr/>
          </p:nvSpPr>
          <p:spPr bwMode="auto">
            <a:xfrm>
              <a:off x="6024427" y="244030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sp>
          <p:nvSpPr>
            <p:cNvPr id="82" name="TextBox 81"/>
            <p:cNvSpPr txBox="1"/>
            <p:nvPr/>
          </p:nvSpPr>
          <p:spPr>
            <a:xfrm>
              <a:off x="2148503" y="1833930"/>
              <a:ext cx="512762" cy="203241"/>
            </a:xfrm>
            <a:prstGeom prst="rect">
              <a:avLst/>
            </a:prstGeom>
            <a:noFill/>
          </p:spPr>
          <p:txBody>
            <a:bodyPr lIns="0" tIns="0" rIns="0" bIns="0" anchor="ctr"/>
            <a:lstStyle/>
            <a:p>
              <a:pPr eaLnBrk="0" hangingPunct="0">
                <a:lnSpc>
                  <a:spcPct val="90000"/>
                </a:lnSpc>
                <a:defRPr/>
              </a:pPr>
              <a:r>
                <a:rPr lang="en-US" sz="1050" dirty="0"/>
                <a:t>S0/0/0</a:t>
              </a:r>
            </a:p>
          </p:txBody>
        </p:sp>
        <p:sp>
          <p:nvSpPr>
            <p:cNvPr id="83" name="TextBox 82"/>
            <p:cNvSpPr txBox="1"/>
            <p:nvPr/>
          </p:nvSpPr>
          <p:spPr>
            <a:xfrm>
              <a:off x="3459777" y="1929199"/>
              <a:ext cx="1012825" cy="165133"/>
            </a:xfrm>
            <a:prstGeom prst="rect">
              <a:avLst/>
            </a:prstGeom>
            <a:noFill/>
          </p:spPr>
          <p:txBody>
            <a:bodyPr lIns="0" tIns="0" rIns="0" bIns="0" anchor="ctr"/>
            <a:lstStyle/>
            <a:p>
              <a:pPr algn="ctr" eaLnBrk="0" hangingPunct="0">
                <a:lnSpc>
                  <a:spcPct val="90000"/>
                </a:lnSpc>
                <a:defRPr/>
              </a:pPr>
              <a:r>
                <a:rPr lang="en-US" sz="1050" dirty="0"/>
                <a:t>192.168.1.0 /24</a:t>
              </a:r>
            </a:p>
          </p:txBody>
        </p:sp>
        <p:sp>
          <p:nvSpPr>
            <p:cNvPr id="84" name="TextBox 83"/>
            <p:cNvSpPr txBox="1"/>
            <p:nvPr/>
          </p:nvSpPr>
          <p:spPr>
            <a:xfrm>
              <a:off x="2129453" y="1613223"/>
              <a:ext cx="312737" cy="160369"/>
            </a:xfrm>
            <a:prstGeom prst="rect">
              <a:avLst/>
            </a:prstGeom>
            <a:noFill/>
          </p:spPr>
          <p:txBody>
            <a:bodyPr lIns="0" tIns="0" rIns="0" bIns="0" anchor="ctr"/>
            <a:lstStyle/>
            <a:p>
              <a:pPr eaLnBrk="0" hangingPunct="0">
                <a:lnSpc>
                  <a:spcPct val="90000"/>
                </a:lnSpc>
                <a:defRPr/>
              </a:pPr>
              <a:r>
                <a:rPr lang="en-US" sz="1050" dirty="0"/>
                <a:t>.101</a:t>
              </a:r>
            </a:p>
          </p:txBody>
        </p:sp>
        <p:sp>
          <p:nvSpPr>
            <p:cNvPr id="85" name="TextBox 84"/>
            <p:cNvSpPr txBox="1"/>
            <p:nvPr/>
          </p:nvSpPr>
          <p:spPr>
            <a:xfrm>
              <a:off x="5593377" y="2011765"/>
              <a:ext cx="312737" cy="158782"/>
            </a:xfrm>
            <a:prstGeom prst="rect">
              <a:avLst/>
            </a:prstGeom>
            <a:noFill/>
          </p:spPr>
          <p:txBody>
            <a:bodyPr lIns="0" tIns="0" rIns="0" bIns="0" anchor="ctr"/>
            <a:lstStyle/>
            <a:p>
              <a:pPr eaLnBrk="0" hangingPunct="0">
                <a:lnSpc>
                  <a:spcPct val="90000"/>
                </a:lnSpc>
                <a:defRPr/>
              </a:pPr>
              <a:r>
                <a:rPr lang="en-US" sz="1050" dirty="0"/>
                <a:t>.103</a:t>
              </a:r>
            </a:p>
          </p:txBody>
        </p:sp>
        <p:sp>
          <p:nvSpPr>
            <p:cNvPr id="86" name="TextBox 85"/>
            <p:cNvSpPr txBox="1"/>
            <p:nvPr/>
          </p:nvSpPr>
          <p:spPr>
            <a:xfrm>
              <a:off x="5391764" y="1397280"/>
              <a:ext cx="314325" cy="160369"/>
            </a:xfrm>
            <a:prstGeom prst="rect">
              <a:avLst/>
            </a:prstGeom>
            <a:noFill/>
          </p:spPr>
          <p:txBody>
            <a:bodyPr lIns="0" tIns="0" rIns="0" bIns="0" anchor="ctr"/>
            <a:lstStyle/>
            <a:p>
              <a:pPr eaLnBrk="0" hangingPunct="0">
                <a:lnSpc>
                  <a:spcPct val="90000"/>
                </a:lnSpc>
                <a:defRPr/>
              </a:pPr>
              <a:r>
                <a:rPr lang="en-US" sz="1050" dirty="0"/>
                <a:t>.102</a:t>
              </a:r>
            </a:p>
          </p:txBody>
        </p:sp>
        <p:sp>
          <p:nvSpPr>
            <p:cNvPr id="87" name="TextBox 86"/>
            <p:cNvSpPr txBox="1"/>
            <p:nvPr/>
          </p:nvSpPr>
          <p:spPr>
            <a:xfrm>
              <a:off x="5471139" y="1665621"/>
              <a:ext cx="512763" cy="204829"/>
            </a:xfrm>
            <a:prstGeom prst="rect">
              <a:avLst/>
            </a:prstGeom>
            <a:noFill/>
          </p:spPr>
          <p:txBody>
            <a:bodyPr lIns="0" tIns="0" rIns="0" bIns="0" anchor="ctr"/>
            <a:lstStyle/>
            <a:p>
              <a:pPr eaLnBrk="0" hangingPunct="0">
                <a:lnSpc>
                  <a:spcPct val="90000"/>
                </a:lnSpc>
                <a:defRPr/>
              </a:pPr>
              <a:r>
                <a:rPr lang="en-US" sz="1050" dirty="0"/>
                <a:t>S0/0/0</a:t>
              </a:r>
            </a:p>
          </p:txBody>
        </p:sp>
        <p:sp>
          <p:nvSpPr>
            <p:cNvPr id="88" name="TextBox 87"/>
            <p:cNvSpPr txBox="1"/>
            <p:nvPr/>
          </p:nvSpPr>
          <p:spPr>
            <a:xfrm>
              <a:off x="5260002" y="2234060"/>
              <a:ext cx="512762" cy="204829"/>
            </a:xfrm>
            <a:prstGeom prst="rect">
              <a:avLst/>
            </a:prstGeom>
            <a:noFill/>
          </p:spPr>
          <p:txBody>
            <a:bodyPr lIns="0" tIns="0" rIns="0" bIns="0" anchor="ctr"/>
            <a:lstStyle/>
            <a:p>
              <a:pPr eaLnBrk="0" hangingPunct="0">
                <a:lnSpc>
                  <a:spcPct val="90000"/>
                </a:lnSpc>
                <a:defRPr/>
              </a:pPr>
              <a:r>
                <a:rPr lang="en-US" sz="1050" dirty="0"/>
                <a:t>S0/0/0</a:t>
              </a:r>
            </a:p>
          </p:txBody>
        </p:sp>
        <p:sp>
          <p:nvSpPr>
            <p:cNvPr id="222243" name="Right Arrow 88"/>
            <p:cNvSpPr>
              <a:spLocks noChangeArrowheads="1"/>
            </p:cNvSpPr>
            <p:nvPr/>
          </p:nvSpPr>
          <p:spPr bwMode="auto">
            <a:xfrm>
              <a:off x="2553636" y="231945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103</a:t>
              </a:r>
            </a:p>
          </p:txBody>
        </p:sp>
        <p:sp>
          <p:nvSpPr>
            <p:cNvPr id="222244" name="Right Arrow 89"/>
            <p:cNvSpPr>
              <a:spLocks noChangeArrowheads="1"/>
            </p:cNvSpPr>
            <p:nvPr/>
          </p:nvSpPr>
          <p:spPr bwMode="auto">
            <a:xfrm>
              <a:off x="2464426" y="122663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102</a:t>
              </a:r>
            </a:p>
          </p:txBody>
        </p:sp>
        <p:sp>
          <p:nvSpPr>
            <p:cNvPr id="222245" name="Right Arrow 90"/>
            <p:cNvSpPr>
              <a:spLocks noChangeArrowheads="1"/>
            </p:cNvSpPr>
            <p:nvPr/>
          </p:nvSpPr>
          <p:spPr bwMode="auto">
            <a:xfrm flipH="1">
              <a:off x="4382435" y="1226634"/>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201</a:t>
              </a:r>
            </a:p>
          </p:txBody>
        </p:sp>
        <p:sp>
          <p:nvSpPr>
            <p:cNvPr id="222246" name="Right Arrow 91"/>
            <p:cNvSpPr>
              <a:spLocks noChangeArrowheads="1"/>
            </p:cNvSpPr>
            <p:nvPr/>
          </p:nvSpPr>
          <p:spPr bwMode="auto">
            <a:xfrm flipH="1">
              <a:off x="4393586" y="2319453"/>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301</a:t>
              </a:r>
            </a:p>
          </p:txBody>
        </p:sp>
        <p:cxnSp>
          <p:nvCxnSpPr>
            <p:cNvPr id="222247" name="Straight Connector 92"/>
            <p:cNvCxnSpPr>
              <a:cxnSpLocks noChangeShapeType="1"/>
              <a:stCxn id="222244" idx="3"/>
              <a:endCxn id="222245" idx="3"/>
            </p:cNvCxnSpPr>
            <p:nvPr/>
          </p:nvCxnSpPr>
          <p:spPr bwMode="auto">
            <a:xfrm>
              <a:off x="3479186" y="1421781"/>
              <a:ext cx="903249" cy="1588"/>
            </a:xfrm>
            <a:prstGeom prst="line">
              <a:avLst/>
            </a:prstGeom>
            <a:noFill/>
            <a:ln w="22225" algn="ctr">
              <a:solidFill>
                <a:schemeClr val="tx1"/>
              </a:solidFill>
              <a:prstDash val="sysDash"/>
              <a:round/>
              <a:headEnd/>
              <a:tailEnd/>
            </a:ln>
          </p:spPr>
        </p:cxnSp>
        <p:cxnSp>
          <p:nvCxnSpPr>
            <p:cNvPr id="222248" name="Straight Connector 93"/>
            <p:cNvCxnSpPr>
              <a:cxnSpLocks noChangeShapeType="1"/>
              <a:stCxn id="222243" idx="3"/>
              <a:endCxn id="222246" idx="3"/>
            </p:cNvCxnSpPr>
            <p:nvPr/>
          </p:nvCxnSpPr>
          <p:spPr bwMode="auto">
            <a:xfrm flipV="1">
              <a:off x="3568396" y="2514600"/>
              <a:ext cx="825190" cy="1"/>
            </a:xfrm>
            <a:prstGeom prst="line">
              <a:avLst/>
            </a:prstGeom>
            <a:noFill/>
            <a:ln w="22225" algn="ctr">
              <a:solidFill>
                <a:schemeClr val="tx1"/>
              </a:solidFill>
              <a:prstDash val="sysDash"/>
              <a:round/>
              <a:headEnd/>
              <a:tailEnd/>
            </a:ln>
          </p:spPr>
        </p:cxnSp>
        <p:sp>
          <p:nvSpPr>
            <p:cNvPr id="95" name="TextBox 94"/>
            <p:cNvSpPr txBox="1"/>
            <p:nvPr/>
          </p:nvSpPr>
          <p:spPr>
            <a:xfrm>
              <a:off x="6609376" y="1476671"/>
              <a:ext cx="512762"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96" name="Straight Connector 95"/>
            <p:cNvCxnSpPr/>
            <p:nvPr/>
          </p:nvCxnSpPr>
          <p:spPr bwMode="auto">
            <a:xfrm rot="5400000">
              <a:off x="6913347" y="1436182"/>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97" name="Straight Connector 96"/>
            <p:cNvCxnSpPr/>
            <p:nvPr/>
          </p:nvCxnSpPr>
          <p:spPr bwMode="auto">
            <a:xfrm rot="10800000">
              <a:off x="6558576" y="1441739"/>
              <a:ext cx="519112"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98" name="TextBox 97"/>
            <p:cNvSpPr txBox="1"/>
            <p:nvPr/>
          </p:nvSpPr>
          <p:spPr>
            <a:xfrm>
              <a:off x="7050701" y="1360760"/>
              <a:ext cx="1012825" cy="165133"/>
            </a:xfrm>
            <a:prstGeom prst="rect">
              <a:avLst/>
            </a:prstGeom>
            <a:noFill/>
          </p:spPr>
          <p:txBody>
            <a:bodyPr lIns="0" tIns="0" rIns="0" bIns="0" anchor="ctr"/>
            <a:lstStyle/>
            <a:p>
              <a:pPr algn="ctr" eaLnBrk="0" hangingPunct="0">
                <a:lnSpc>
                  <a:spcPct val="90000"/>
                </a:lnSpc>
                <a:defRPr/>
              </a:pPr>
              <a:r>
                <a:rPr lang="en-US" sz="1050" dirty="0"/>
                <a:t>172.16.2.0 /24</a:t>
              </a:r>
            </a:p>
          </p:txBody>
        </p:sp>
        <p:sp>
          <p:nvSpPr>
            <p:cNvPr id="99" name="TextBox 98"/>
            <p:cNvSpPr txBox="1"/>
            <p:nvPr/>
          </p:nvSpPr>
          <p:spPr>
            <a:xfrm>
              <a:off x="6649063" y="2499226"/>
              <a:ext cx="514350"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100" name="Straight Connector 99"/>
            <p:cNvCxnSpPr/>
            <p:nvPr/>
          </p:nvCxnSpPr>
          <p:spPr bwMode="auto">
            <a:xfrm rot="5400000">
              <a:off x="6954622" y="2458738"/>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01" name="Straight Connector 100"/>
            <p:cNvCxnSpPr/>
            <p:nvPr/>
          </p:nvCxnSpPr>
          <p:spPr bwMode="auto">
            <a:xfrm rot="10800000">
              <a:off x="6599851" y="2462706"/>
              <a:ext cx="519112" cy="317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02" name="TextBox 101"/>
            <p:cNvSpPr txBox="1"/>
            <p:nvPr/>
          </p:nvSpPr>
          <p:spPr>
            <a:xfrm>
              <a:off x="7091976" y="2383315"/>
              <a:ext cx="1012825" cy="165133"/>
            </a:xfrm>
            <a:prstGeom prst="rect">
              <a:avLst/>
            </a:prstGeom>
            <a:noFill/>
          </p:spPr>
          <p:txBody>
            <a:bodyPr lIns="0" tIns="0" rIns="0" bIns="0" anchor="ctr"/>
            <a:lstStyle/>
            <a:p>
              <a:pPr algn="ctr" eaLnBrk="0" hangingPunct="0">
                <a:lnSpc>
                  <a:spcPct val="90000"/>
                </a:lnSpc>
                <a:defRPr/>
              </a:pPr>
              <a:r>
                <a:rPr lang="en-US" sz="1050" dirty="0"/>
                <a:t>172.16.3.0 /24</a:t>
              </a:r>
            </a:p>
          </p:txBody>
        </p:sp>
      </p:gr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Frame Relay Using Static Mapping</a:t>
            </a:r>
          </a:p>
        </p:txBody>
      </p:sp>
      <p:sp>
        <p:nvSpPr>
          <p:cNvPr id="224258" name="Content Placeholder 4"/>
          <p:cNvSpPr>
            <a:spLocks noGrp="1"/>
          </p:cNvSpPr>
          <p:nvPr>
            <p:ph idx="1"/>
          </p:nvPr>
        </p:nvSpPr>
        <p:spPr>
          <a:xfrm>
            <a:off x="279400" y="1182688"/>
            <a:ext cx="8520113" cy="5132387"/>
          </a:xfrm>
        </p:spPr>
        <p:txBody>
          <a:bodyPr/>
          <a:lstStyle/>
          <a:p>
            <a:r>
              <a:rPr lang="en-US" smtClean="0"/>
              <a:t>Deploying static maps automatically disables the inverse-ARP feature.</a:t>
            </a:r>
          </a:p>
          <a:p>
            <a:r>
              <a:rPr lang="en-US" smtClean="0"/>
              <a:t>Consists of four steps:</a:t>
            </a:r>
          </a:p>
          <a:p>
            <a:pPr marL="682625" lvl="1" indent="-457200">
              <a:buFont typeface="Arial" charset="0"/>
              <a:buAutoNum type="arabicPeriod"/>
            </a:pPr>
            <a:r>
              <a:rPr lang="en-US" smtClean="0"/>
              <a:t>Configure an IP address on the serial interface.</a:t>
            </a:r>
          </a:p>
          <a:p>
            <a:pPr marL="682625" lvl="1" indent="-457200">
              <a:buFont typeface="Arial" charset="0"/>
              <a:buAutoNum type="arabicPeriod"/>
            </a:pPr>
            <a:r>
              <a:rPr lang="en-US" smtClean="0"/>
              <a:t>Change the encapsulation on an interface using the  </a:t>
            </a:r>
            <a:r>
              <a:rPr lang="en-US" b="1" smtClean="0">
                <a:latin typeface="Courier New" pitchFamily="49" charset="0"/>
                <a:cs typeface="Courier New" pitchFamily="49" charset="0"/>
              </a:rPr>
              <a:t>encapsulation frame-relay </a:t>
            </a:r>
            <a:r>
              <a:rPr lang="en-US" smtClean="0"/>
              <a:t>command.</a:t>
            </a:r>
          </a:p>
          <a:p>
            <a:pPr marL="682625" lvl="1" indent="-457200">
              <a:buFont typeface="Arial" charset="0"/>
              <a:buAutoNum type="arabicPeriod"/>
            </a:pPr>
            <a:r>
              <a:rPr lang="en-US" smtClean="0"/>
              <a:t>Map the IP-to-DLCI mapping commands on the interface using the</a:t>
            </a:r>
            <a:r>
              <a:rPr lang="en-US" b="1" smtClean="0">
                <a:latin typeface="Courier New" pitchFamily="49" charset="0"/>
                <a:cs typeface="Courier New" pitchFamily="49" charset="0"/>
              </a:rPr>
              <a:t> frame-relay map </a:t>
            </a:r>
            <a:r>
              <a:rPr lang="en-US" smtClean="0"/>
              <a:t>command.</a:t>
            </a:r>
          </a:p>
          <a:p>
            <a:pPr marL="682625" lvl="1" indent="-457200">
              <a:buFont typeface="Arial" charset="0"/>
              <a:buAutoNum type="arabicPeriod"/>
            </a:pPr>
            <a:r>
              <a:rPr lang="en-US" smtClean="0"/>
              <a:t> Activate the interface.</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Rectangle 2"/>
          <p:cNvSpPr>
            <a:spLocks noGrp="1" noChangeArrowheads="1"/>
          </p:cNvSpPr>
          <p:nvPr>
            <p:ph type="title"/>
          </p:nvPr>
        </p:nvSpPr>
        <p:spPr bwMode="auto">
          <a:xfrm>
            <a:off x="268288" y="365125"/>
            <a:ext cx="8532812" cy="620713"/>
          </a:xfrm>
          <a:noFill/>
          <a:ln>
            <a:miter lim="800000"/>
            <a:headEnd/>
            <a:tailEnd/>
          </a:ln>
        </p:spPr>
        <p:txBody>
          <a:bodyPr vert="horz" wrap="square" lIns="91440" tIns="45720" rIns="91440" bIns="45720" numCol="1" anchor="t" anchorCtr="0" compatLnSpc="1">
            <a:prstTxWarp prst="textNoShape">
              <a:avLst/>
            </a:prstTxWarp>
          </a:bodyPr>
          <a:lstStyle/>
          <a:p>
            <a:r>
              <a:rPr lang="en-US" smtClean="0">
                <a:latin typeface="Courier New" pitchFamily="49" charset="0"/>
                <a:cs typeface="Courier New" pitchFamily="49" charset="0"/>
              </a:rPr>
              <a:t>frame-relay map </a:t>
            </a:r>
            <a:r>
              <a:rPr lang="en-US" smtClean="0"/>
              <a:t>Command</a:t>
            </a:r>
            <a:endParaRPr lang="en-US" b="0" i="1" smtClean="0"/>
          </a:p>
        </p:txBody>
      </p:sp>
      <p:sp>
        <p:nvSpPr>
          <p:cNvPr id="225282" name="Content Placeholder 12"/>
          <p:cNvSpPr>
            <a:spLocks noGrp="1"/>
          </p:cNvSpPr>
          <p:nvPr>
            <p:ph idx="1"/>
          </p:nvPr>
        </p:nvSpPr>
        <p:spPr>
          <a:xfrm>
            <a:off x="279400" y="1139825"/>
            <a:ext cx="8316913" cy="877888"/>
          </a:xfrm>
        </p:spPr>
        <p:txBody>
          <a:bodyPr/>
          <a:lstStyle/>
          <a:p>
            <a:r>
              <a:rPr lang="en-US" smtClean="0"/>
              <a:t>Statically map the remote router's IP address to the local DLCI.</a:t>
            </a:r>
          </a:p>
          <a:p>
            <a:pPr>
              <a:buFont typeface="Wingdings" pitchFamily="2" charset="2"/>
              <a:buNone/>
            </a:pPr>
            <a:endParaRPr lang="en-US" smtClean="0"/>
          </a:p>
        </p:txBody>
      </p:sp>
      <p:sp>
        <p:nvSpPr>
          <p:cNvPr id="225283" name="Text Placeholder 13"/>
          <p:cNvSpPr>
            <a:spLocks noGrp="1"/>
          </p:cNvSpPr>
          <p:nvPr>
            <p:ph type="body" sz="quarter" idx="10"/>
          </p:nvPr>
        </p:nvSpPr>
        <p:spPr>
          <a:xfrm>
            <a:off x="612775" y="1911350"/>
            <a:ext cx="7745413" cy="377825"/>
          </a:xfrm>
        </p:spPr>
        <p:txBody>
          <a:bodyPr/>
          <a:lstStyle/>
          <a:p>
            <a:r>
              <a:rPr lang="en-US" smtClean="0"/>
              <a:t>Router(config-if)#</a:t>
            </a:r>
          </a:p>
        </p:txBody>
      </p:sp>
      <p:sp>
        <p:nvSpPr>
          <p:cNvPr id="15" name="Text Placeholder 14"/>
          <p:cNvSpPr>
            <a:spLocks noGrp="1"/>
          </p:cNvSpPr>
          <p:nvPr>
            <p:ph type="body" sz="quarter" idx="11"/>
          </p:nvPr>
        </p:nvSpPr>
        <p:spPr>
          <a:xfrm>
            <a:off x="615950" y="2371725"/>
            <a:ext cx="7745413" cy="606425"/>
          </a:xfrm>
        </p:spPr>
        <p:txBody>
          <a:bodyPr>
            <a:normAutofit fontScale="85000" lnSpcReduction="10000"/>
          </a:bodyPr>
          <a:lstStyle/>
          <a:p>
            <a:pPr>
              <a:defRPr/>
            </a:pPr>
            <a:r>
              <a:rPr lang="en-US" dirty="0" smtClean="0"/>
              <a:t>frame-relay map </a:t>
            </a:r>
            <a:r>
              <a:rPr lang="en-US" b="0" i="1" dirty="0" smtClean="0"/>
              <a:t>protocol</a:t>
            </a:r>
            <a:r>
              <a:rPr lang="en-US" i="1" dirty="0" smtClean="0"/>
              <a:t> </a:t>
            </a:r>
            <a:r>
              <a:rPr lang="en-US" b="0" i="1" dirty="0" smtClean="0"/>
              <a:t>protocol-address</a:t>
            </a:r>
            <a:r>
              <a:rPr lang="en-US" i="1" dirty="0" smtClean="0"/>
              <a:t> </a:t>
            </a:r>
            <a:r>
              <a:rPr lang="en-US" b="0" i="1" dirty="0" smtClean="0"/>
              <a:t>dlci</a:t>
            </a:r>
            <a:r>
              <a:rPr lang="en-US" dirty="0" smtClean="0"/>
              <a:t> [broadcast] [ietf | cisco] [payload-compress {packet-by-packet | frf9 stack}]</a:t>
            </a:r>
            <a:endParaRPr lang="en-US" dirty="0"/>
          </a:p>
        </p:txBody>
      </p:sp>
      <p:graphicFrame>
        <p:nvGraphicFramePr>
          <p:cNvPr id="8" name="Table 7"/>
          <p:cNvGraphicFramePr>
            <a:graphicFrameLocks noGrp="1"/>
          </p:cNvGraphicFramePr>
          <p:nvPr/>
        </p:nvGraphicFramePr>
        <p:xfrm>
          <a:off x="306388" y="3148013"/>
          <a:ext cx="8502582" cy="3268096"/>
        </p:xfrm>
        <a:graphic>
          <a:graphicData uri="http://schemas.openxmlformats.org/drawingml/2006/table">
            <a:tbl>
              <a:tblPr firstRow="1" bandRow="1">
                <a:tableStyleId>{5C22544A-7EE6-4342-B048-85BDC9FD1C3A}</a:tableStyleId>
              </a:tblPr>
              <a:tblGrid>
                <a:gridCol w="2166177"/>
                <a:gridCol w="6336405"/>
              </a:tblGrid>
              <a:tr h="431801">
                <a:tc>
                  <a:txBody>
                    <a:bodyPr/>
                    <a:lstStyle/>
                    <a:p>
                      <a:pPr marL="0" marR="0" algn="l">
                        <a:lnSpc>
                          <a:spcPts val="1100"/>
                        </a:lnSpc>
                        <a:spcBef>
                          <a:spcPts val="0"/>
                        </a:spcBef>
                        <a:spcAft>
                          <a:spcPts val="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nSpc>
                          <a:spcPts val="1100"/>
                        </a:lnSpc>
                        <a:spcBef>
                          <a:spcPts val="0"/>
                        </a:spcBef>
                        <a:spcAft>
                          <a:spcPts val="0"/>
                        </a:spcAft>
                      </a:pPr>
                      <a:r>
                        <a:rPr lang="en-US" sz="1600" b="1" dirty="0"/>
                        <a:t>Description</a:t>
                      </a:r>
                      <a:endParaRPr lang="en-US" sz="1600" b="1" dirty="0">
                        <a:solidFill>
                          <a:srgbClr val="000000"/>
                        </a:solidFill>
                        <a:latin typeface="Arial"/>
                        <a:ea typeface="SimSun"/>
                      </a:endParaRPr>
                    </a:p>
                  </a:txBody>
                  <a:tcPr marL="68580" marR="68580" marT="0" marB="0" anchor="ctr"/>
                </a:tc>
              </a:tr>
              <a:tr h="300072">
                <a:tc>
                  <a:txBody>
                    <a:bodyPr/>
                    <a:lstStyle/>
                    <a:p>
                      <a:pPr marL="0" marR="0" algn="l">
                        <a:lnSpc>
                          <a:spcPts val="1200"/>
                        </a:lnSpc>
                        <a:spcBef>
                          <a:spcPts val="300"/>
                        </a:spcBef>
                        <a:spcAft>
                          <a:spcPts val="0"/>
                        </a:spcAft>
                      </a:pPr>
                      <a:r>
                        <a:rPr lang="en-US" sz="1400" i="1" kern="1200" dirty="0">
                          <a:solidFill>
                            <a:schemeClr val="dk1"/>
                          </a:solidFill>
                          <a:latin typeface="Courier New" pitchFamily="49" charset="0"/>
                          <a:ea typeface="+mn-ea"/>
                          <a:cs typeface="Courier New" pitchFamily="49" charset="0"/>
                        </a:rPr>
                        <a:t>protocol</a:t>
                      </a:r>
                    </a:p>
                  </a:txBody>
                  <a:tcPr marL="38100" marR="38100" marT="0" marB="0" anchor="ctr"/>
                </a:tc>
                <a:tc>
                  <a:txBody>
                    <a:bodyPr/>
                    <a:lstStyle/>
                    <a:p>
                      <a:pPr marL="0" marR="0" algn="l" defTabSz="914400" rtl="0" eaLnBrk="1" latinLnBrk="0" hangingPunct="1">
                        <a:lnSpc>
                          <a:spcPct val="100000"/>
                        </a:lnSpc>
                        <a:spcBef>
                          <a:spcPts val="0"/>
                        </a:spcBef>
                        <a:spcAft>
                          <a:spcPts val="0"/>
                        </a:spcAft>
                      </a:pPr>
                      <a:r>
                        <a:rPr lang="en-US" sz="1400" kern="1200" dirty="0">
                          <a:solidFill>
                            <a:schemeClr val="dk1"/>
                          </a:solidFill>
                          <a:latin typeface="+mn-lt"/>
                          <a:ea typeface="+mn-ea"/>
                          <a:cs typeface="+mn-cs"/>
                        </a:rPr>
                        <a:t>Defines the supported protocol, bridging, or logical link control. </a:t>
                      </a:r>
                    </a:p>
                  </a:txBody>
                  <a:tcPr marL="38100" marR="38100" marT="0" marB="0" anchor="ctr"/>
                </a:tc>
              </a:tr>
              <a:tr h="300072">
                <a:tc>
                  <a:txBody>
                    <a:bodyPr/>
                    <a:lstStyle/>
                    <a:p>
                      <a:pPr marL="0" marR="0" algn="l">
                        <a:lnSpc>
                          <a:spcPts val="1200"/>
                        </a:lnSpc>
                        <a:spcBef>
                          <a:spcPts val="300"/>
                        </a:spcBef>
                        <a:spcAft>
                          <a:spcPts val="0"/>
                        </a:spcAft>
                      </a:pPr>
                      <a:r>
                        <a:rPr lang="en-US" sz="1400" i="1" kern="1200" dirty="0">
                          <a:solidFill>
                            <a:schemeClr val="dk1"/>
                          </a:solidFill>
                          <a:latin typeface="Courier New" pitchFamily="49" charset="0"/>
                          <a:ea typeface="+mn-ea"/>
                          <a:cs typeface="Courier New" pitchFamily="49" charset="0"/>
                        </a:rPr>
                        <a:t>protocol-address</a:t>
                      </a:r>
                    </a:p>
                  </a:txBody>
                  <a:tcPr marL="38100" marR="38100" marT="0" marB="0" anchor="ctr"/>
                </a:tc>
                <a:tc>
                  <a:txBody>
                    <a:bodyPr/>
                    <a:lstStyle/>
                    <a:p>
                      <a:pPr marL="0" marR="0" algn="l" defTabSz="914400" rtl="0" eaLnBrk="1" latinLnBrk="0" hangingPunct="1">
                        <a:lnSpc>
                          <a:spcPct val="100000"/>
                        </a:lnSpc>
                        <a:spcBef>
                          <a:spcPts val="0"/>
                        </a:spcBef>
                        <a:spcAft>
                          <a:spcPts val="0"/>
                        </a:spcAft>
                      </a:pPr>
                      <a:r>
                        <a:rPr lang="en-US" sz="1400" kern="1200" dirty="0">
                          <a:solidFill>
                            <a:schemeClr val="dk1"/>
                          </a:solidFill>
                          <a:latin typeface="+mn-lt"/>
                          <a:ea typeface="+mn-ea"/>
                          <a:cs typeface="+mn-cs"/>
                        </a:rPr>
                        <a:t>Defines the network layer address of the destination router interface.</a:t>
                      </a:r>
                    </a:p>
                  </a:txBody>
                  <a:tcPr marL="38100" marR="38100" marT="0" marB="0" anchor="ctr"/>
                </a:tc>
              </a:tr>
              <a:tr h="300072">
                <a:tc>
                  <a:txBody>
                    <a:bodyPr/>
                    <a:lstStyle/>
                    <a:p>
                      <a:pPr marL="0" marR="0" algn="l">
                        <a:lnSpc>
                          <a:spcPts val="1200"/>
                        </a:lnSpc>
                        <a:spcBef>
                          <a:spcPts val="300"/>
                        </a:spcBef>
                        <a:spcAft>
                          <a:spcPts val="0"/>
                        </a:spcAft>
                      </a:pPr>
                      <a:r>
                        <a:rPr lang="en-US" sz="1400" i="1" kern="1200" dirty="0">
                          <a:solidFill>
                            <a:schemeClr val="dk1"/>
                          </a:solidFill>
                          <a:latin typeface="Courier New" pitchFamily="49" charset="0"/>
                          <a:ea typeface="+mn-ea"/>
                          <a:cs typeface="Courier New" pitchFamily="49" charset="0"/>
                        </a:rPr>
                        <a:t>dlci</a:t>
                      </a:r>
                    </a:p>
                  </a:txBody>
                  <a:tcPr marL="38100" marR="38100" marT="0" marB="0" anchor="ctr"/>
                </a:tc>
                <a:tc>
                  <a:txBody>
                    <a:bodyPr/>
                    <a:lstStyle/>
                    <a:p>
                      <a:pPr marL="0" marR="0" algn="l" defTabSz="914400" rtl="0" eaLnBrk="1" latinLnBrk="0" hangingPunct="1">
                        <a:lnSpc>
                          <a:spcPct val="100000"/>
                        </a:lnSpc>
                        <a:spcBef>
                          <a:spcPts val="0"/>
                        </a:spcBef>
                        <a:spcAft>
                          <a:spcPts val="0"/>
                        </a:spcAft>
                      </a:pPr>
                      <a:r>
                        <a:rPr lang="en-US" sz="1400" kern="1200" dirty="0">
                          <a:solidFill>
                            <a:schemeClr val="dk1"/>
                          </a:solidFill>
                          <a:latin typeface="+mn-lt"/>
                          <a:ea typeface="+mn-ea"/>
                          <a:cs typeface="+mn-cs"/>
                        </a:rPr>
                        <a:t>Defines the local DLCI that is used to connect to the remote protocol address.</a:t>
                      </a:r>
                    </a:p>
                  </a:txBody>
                  <a:tcPr marL="38100" marR="38100" marT="0" marB="0" anchor="ctr"/>
                </a:tc>
              </a:tr>
              <a:tr h="443941">
                <a:tc>
                  <a:txBody>
                    <a:bodyPr/>
                    <a:lstStyle/>
                    <a:p>
                      <a:pPr marL="0" marR="0" algn="l">
                        <a:lnSpc>
                          <a:spcPts val="1200"/>
                        </a:lnSpc>
                        <a:spcBef>
                          <a:spcPts val="300"/>
                        </a:spcBef>
                        <a:spcAft>
                          <a:spcPts val="0"/>
                        </a:spcAft>
                      </a:pPr>
                      <a:r>
                        <a:rPr lang="en-US" sz="1400" b="1" i="0" kern="1200" dirty="0">
                          <a:solidFill>
                            <a:schemeClr val="dk1"/>
                          </a:solidFill>
                          <a:latin typeface="Courier New" pitchFamily="49" charset="0"/>
                          <a:ea typeface="+mn-ea"/>
                          <a:cs typeface="Courier New" pitchFamily="49" charset="0"/>
                        </a:rPr>
                        <a:t>broadcast</a:t>
                      </a:r>
                    </a:p>
                  </a:txBody>
                  <a:tcPr marL="38100" marR="38100" marT="0" marB="0" anchor="ctr"/>
                </a:tc>
                <a:tc>
                  <a:txBody>
                    <a:bodyPr/>
                    <a:lstStyle/>
                    <a:p>
                      <a:pPr marL="0" marR="0" algn="l" defTabSz="914400" rtl="0" eaLnBrk="1" latinLnBrk="0" hangingPunct="1">
                        <a:lnSpc>
                          <a:spcPct val="100000"/>
                        </a:lnSpc>
                        <a:spcBef>
                          <a:spcPts val="0"/>
                        </a:spcBef>
                        <a:spcAft>
                          <a:spcPts val="0"/>
                        </a:spcAft>
                      </a:pPr>
                      <a:r>
                        <a:rPr lang="en-US" sz="1400" kern="1200" dirty="0">
                          <a:solidFill>
                            <a:schemeClr val="dk1"/>
                          </a:solidFill>
                          <a:latin typeface="+mn-lt"/>
                          <a:ea typeface="+mn-ea"/>
                          <a:cs typeface="+mn-cs"/>
                        </a:rPr>
                        <a:t>(Optional) Allows broadcasts and multicasts over the VC, permitting the use of dynamic routing protocols over the VC.</a:t>
                      </a:r>
                    </a:p>
                  </a:txBody>
                  <a:tcPr marL="38100" marR="38100" marT="0" marB="0" anchor="ctr"/>
                </a:tc>
              </a:tr>
              <a:tr h="300072">
                <a:tc>
                  <a:txBody>
                    <a:bodyPr/>
                    <a:lstStyle/>
                    <a:p>
                      <a:pPr marL="0" marR="0" algn="l">
                        <a:lnSpc>
                          <a:spcPts val="1200"/>
                        </a:lnSpc>
                        <a:spcBef>
                          <a:spcPts val="300"/>
                        </a:spcBef>
                        <a:spcAft>
                          <a:spcPts val="0"/>
                        </a:spcAft>
                      </a:pPr>
                      <a:r>
                        <a:rPr lang="en-US" sz="1400" b="1" i="0" kern="1200" dirty="0">
                          <a:solidFill>
                            <a:schemeClr val="dk1"/>
                          </a:solidFill>
                          <a:latin typeface="Courier New" pitchFamily="49" charset="0"/>
                          <a:ea typeface="+mn-ea"/>
                          <a:cs typeface="Courier New" pitchFamily="49" charset="0"/>
                        </a:rPr>
                        <a:t>ietf | cisco</a:t>
                      </a:r>
                    </a:p>
                  </a:txBody>
                  <a:tcPr marL="38100" marR="38100" marT="0" marB="0" anchor="ctr"/>
                </a:tc>
                <a:tc>
                  <a:txBody>
                    <a:bodyPr/>
                    <a:lstStyle/>
                    <a:p>
                      <a:pPr marL="0" marR="0" algn="l" defTabSz="914400" rtl="0" eaLnBrk="1" latinLnBrk="0" hangingPunct="1">
                        <a:lnSpc>
                          <a:spcPct val="100000"/>
                        </a:lnSpc>
                        <a:spcBef>
                          <a:spcPts val="0"/>
                        </a:spcBef>
                        <a:spcAft>
                          <a:spcPts val="0"/>
                        </a:spcAft>
                      </a:pPr>
                      <a:r>
                        <a:rPr lang="en-US" sz="1400" kern="1200" dirty="0">
                          <a:solidFill>
                            <a:schemeClr val="dk1"/>
                          </a:solidFill>
                          <a:latin typeface="+mn-lt"/>
                          <a:ea typeface="+mn-ea"/>
                          <a:cs typeface="+mn-cs"/>
                        </a:rPr>
                        <a:t>Enables IETF or Cisco encapsulations. </a:t>
                      </a:r>
                    </a:p>
                  </a:txBody>
                  <a:tcPr marL="38100" marR="38100" marT="0" marB="0" anchor="ctr"/>
                </a:tc>
              </a:tr>
              <a:tr h="300072">
                <a:tc>
                  <a:txBody>
                    <a:bodyPr/>
                    <a:lstStyle/>
                    <a:p>
                      <a:pPr marL="0" marR="0" algn="l">
                        <a:lnSpc>
                          <a:spcPts val="1200"/>
                        </a:lnSpc>
                        <a:spcBef>
                          <a:spcPts val="300"/>
                        </a:spcBef>
                        <a:spcAft>
                          <a:spcPts val="0"/>
                        </a:spcAft>
                      </a:pPr>
                      <a:r>
                        <a:rPr lang="en-US" sz="1400" b="1" i="0" kern="1200" dirty="0">
                          <a:solidFill>
                            <a:schemeClr val="dk1"/>
                          </a:solidFill>
                          <a:latin typeface="Courier New" pitchFamily="49" charset="0"/>
                          <a:ea typeface="+mn-ea"/>
                          <a:cs typeface="Courier New" pitchFamily="49" charset="0"/>
                        </a:rPr>
                        <a:t>payload-compress </a:t>
                      </a:r>
                    </a:p>
                  </a:txBody>
                  <a:tcPr marL="38100" marR="38100" marT="0" marB="0" anchor="ctr"/>
                </a:tc>
                <a:tc>
                  <a:txBody>
                    <a:bodyPr/>
                    <a:lstStyle/>
                    <a:p>
                      <a:pPr marL="0" marR="0" algn="l" defTabSz="914400" rtl="0" eaLnBrk="1" latinLnBrk="0" hangingPunct="1">
                        <a:lnSpc>
                          <a:spcPct val="100000"/>
                        </a:lnSpc>
                        <a:spcBef>
                          <a:spcPts val="0"/>
                        </a:spcBef>
                        <a:spcAft>
                          <a:spcPts val="0"/>
                        </a:spcAft>
                      </a:pPr>
                      <a:r>
                        <a:rPr lang="en-US" sz="1400" kern="1200" dirty="0">
                          <a:solidFill>
                            <a:schemeClr val="dk1"/>
                          </a:solidFill>
                          <a:latin typeface="+mn-lt"/>
                          <a:ea typeface="+mn-ea"/>
                          <a:cs typeface="+mn-cs"/>
                        </a:rPr>
                        <a:t>(Optional) Enables payload compression.</a:t>
                      </a:r>
                    </a:p>
                  </a:txBody>
                  <a:tcPr marL="38100" marR="38100" marT="0" marB="0" anchor="ctr"/>
                </a:tc>
              </a:tr>
              <a:tr h="591922">
                <a:tc>
                  <a:txBody>
                    <a:bodyPr/>
                    <a:lstStyle/>
                    <a:p>
                      <a:pPr marL="0" marR="0" algn="l">
                        <a:lnSpc>
                          <a:spcPts val="1200"/>
                        </a:lnSpc>
                        <a:spcBef>
                          <a:spcPts val="300"/>
                        </a:spcBef>
                        <a:spcAft>
                          <a:spcPts val="0"/>
                        </a:spcAft>
                      </a:pPr>
                      <a:r>
                        <a:rPr lang="en-US" sz="1400" b="1" i="0" kern="1200" dirty="0">
                          <a:solidFill>
                            <a:schemeClr val="dk1"/>
                          </a:solidFill>
                          <a:latin typeface="Courier New" pitchFamily="49" charset="0"/>
                          <a:ea typeface="+mn-ea"/>
                          <a:cs typeface="Courier New" pitchFamily="49" charset="0"/>
                        </a:rPr>
                        <a:t>packet-by-packet</a:t>
                      </a:r>
                    </a:p>
                  </a:txBody>
                  <a:tcPr marL="38100" marR="38100" marT="0" marB="0" anchor="ctr"/>
                </a:tc>
                <a:tc>
                  <a:txBody>
                    <a:bodyPr/>
                    <a:lstStyle/>
                    <a:p>
                      <a:pPr marL="0" marR="0" algn="l" defTabSz="914400" rtl="0" eaLnBrk="1" latinLnBrk="0" hangingPunct="1">
                        <a:lnSpc>
                          <a:spcPct val="100000"/>
                        </a:lnSpc>
                        <a:spcBef>
                          <a:spcPts val="0"/>
                        </a:spcBef>
                        <a:spcAft>
                          <a:spcPts val="0"/>
                        </a:spcAft>
                      </a:pPr>
                      <a:r>
                        <a:rPr lang="en-US" sz="1400" kern="1200" dirty="0">
                          <a:solidFill>
                            <a:schemeClr val="dk1"/>
                          </a:solidFill>
                          <a:latin typeface="+mn-lt"/>
                          <a:ea typeface="+mn-ea"/>
                          <a:cs typeface="+mn-cs"/>
                        </a:rPr>
                        <a:t>(Optional) Enables packet-by-packet payload compression, using the Stacker method, a Cisco proprietary compression method.</a:t>
                      </a:r>
                    </a:p>
                  </a:txBody>
                  <a:tcPr marL="38100" marR="38100" marT="0" marB="0" anchor="ctr"/>
                </a:tc>
              </a:tr>
              <a:tr h="300072">
                <a:tc>
                  <a:txBody>
                    <a:bodyPr/>
                    <a:lstStyle/>
                    <a:p>
                      <a:pPr marL="0" marR="0" algn="l">
                        <a:lnSpc>
                          <a:spcPts val="1200"/>
                        </a:lnSpc>
                        <a:spcBef>
                          <a:spcPts val="300"/>
                        </a:spcBef>
                        <a:spcAft>
                          <a:spcPts val="0"/>
                        </a:spcAft>
                      </a:pPr>
                      <a:r>
                        <a:rPr lang="en-US" sz="1400" b="1" i="0" kern="1200" dirty="0">
                          <a:solidFill>
                            <a:schemeClr val="dk1"/>
                          </a:solidFill>
                          <a:latin typeface="Courier New" pitchFamily="49" charset="0"/>
                          <a:ea typeface="+mn-ea"/>
                          <a:cs typeface="Courier New" pitchFamily="49" charset="0"/>
                        </a:rPr>
                        <a:t>frf9 stac</a:t>
                      </a:r>
                    </a:p>
                  </a:txBody>
                  <a:tcPr marL="38100" marR="38100" marT="0" marB="0" anchor="ctr"/>
                </a:tc>
                <a:tc>
                  <a:txBody>
                    <a:bodyPr/>
                    <a:lstStyle/>
                    <a:p>
                      <a:pPr marL="0" marR="0" algn="l" defTabSz="914400" rtl="0" eaLnBrk="1" latinLnBrk="0" hangingPunct="1">
                        <a:lnSpc>
                          <a:spcPct val="100000"/>
                        </a:lnSpc>
                        <a:spcBef>
                          <a:spcPts val="0"/>
                        </a:spcBef>
                        <a:spcAft>
                          <a:spcPts val="0"/>
                        </a:spcAft>
                      </a:pPr>
                      <a:r>
                        <a:rPr lang="en-US" sz="1400" kern="1200" dirty="0">
                          <a:solidFill>
                            <a:schemeClr val="dk1"/>
                          </a:solidFill>
                          <a:latin typeface="+mn-lt"/>
                          <a:ea typeface="+mn-ea"/>
                          <a:cs typeface="+mn-cs"/>
                        </a:rPr>
                        <a:t>(Optional</a:t>
                      </a:r>
                      <a:r>
                        <a:rPr lang="en-US" sz="1400" kern="1200" dirty="0" smtClean="0">
                          <a:solidFill>
                            <a:schemeClr val="dk1"/>
                          </a:solidFill>
                          <a:latin typeface="+mn-lt"/>
                          <a:ea typeface="+mn-ea"/>
                          <a:cs typeface="+mn-cs"/>
                        </a:rPr>
                        <a:t>) Enables </a:t>
                      </a:r>
                      <a:r>
                        <a:rPr lang="en-US" sz="1400" kern="1200" dirty="0">
                          <a:solidFill>
                            <a:schemeClr val="dk1"/>
                          </a:solidFill>
                          <a:latin typeface="+mn-lt"/>
                          <a:ea typeface="+mn-ea"/>
                          <a:cs typeface="+mn-cs"/>
                        </a:rPr>
                        <a:t>FRF.9 compression using the Stacker method. </a:t>
                      </a:r>
                    </a:p>
                  </a:txBody>
                  <a:tcPr marL="38100" marR="38100" marT="0" marB="0" anchor="ctr"/>
                </a:tc>
              </a:tr>
            </a:tbl>
          </a:graphicData>
        </a:graphic>
      </p:graphicFrame>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45"/>
          <p:cNvSpPr>
            <a:spLocks noChangeArrowheads="1"/>
          </p:cNvSpPr>
          <p:nvPr/>
        </p:nvSpPr>
        <p:spPr bwMode="auto">
          <a:xfrm>
            <a:off x="1701800" y="5608638"/>
            <a:ext cx="4297363" cy="57308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7330" name="Rectangle 44"/>
          <p:cNvSpPr>
            <a:spLocks noChangeArrowheads="1"/>
          </p:cNvSpPr>
          <p:nvPr/>
        </p:nvSpPr>
        <p:spPr bwMode="auto">
          <a:xfrm>
            <a:off x="1706563" y="4027488"/>
            <a:ext cx="4295775" cy="57308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7331" name="Rectangle 41"/>
          <p:cNvSpPr>
            <a:spLocks noChangeArrowheads="1"/>
          </p:cNvSpPr>
          <p:nvPr/>
        </p:nvSpPr>
        <p:spPr bwMode="auto">
          <a:xfrm>
            <a:off x="1698625" y="3697288"/>
            <a:ext cx="2397125" cy="1555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7332"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Frame Relay Using Static Mapping</a:t>
            </a:r>
          </a:p>
        </p:txBody>
      </p:sp>
      <p:sp>
        <p:nvSpPr>
          <p:cNvPr id="50" name="Text Placeholder 5"/>
          <p:cNvSpPr>
            <a:spLocks/>
          </p:cNvSpPr>
          <p:nvPr/>
        </p:nvSpPr>
        <p:spPr bwMode="auto">
          <a:xfrm>
            <a:off x="293688" y="3443288"/>
            <a:ext cx="8483600" cy="1370012"/>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interface S0/0/0</a:t>
            </a:r>
          </a:p>
          <a:p>
            <a:pPr marL="236538" indent="-236538" defTabSz="814388">
              <a:spcBef>
                <a:spcPts val="0"/>
              </a:spcBef>
              <a:buClr>
                <a:srgbClr val="708CA1"/>
              </a:buClr>
              <a:defRPr/>
            </a:pPr>
            <a:r>
              <a:rPr lang="en-US" sz="1200" kern="0" dirty="0">
                <a:latin typeface="Courier New" pitchFamily="49" charset="0"/>
              </a:rPr>
              <a:t>R1(config-if)#</a:t>
            </a:r>
            <a:r>
              <a:rPr lang="en-US" sz="1200" b="1" kern="0" dirty="0">
                <a:latin typeface="Courier New" pitchFamily="49" charset="0"/>
              </a:rPr>
              <a:t> encapsulation frame-relay</a:t>
            </a:r>
          </a:p>
          <a:p>
            <a:pPr marL="236538" indent="-236538" defTabSz="814388">
              <a:spcBef>
                <a:spcPts val="0"/>
              </a:spcBef>
              <a:buClr>
                <a:srgbClr val="708CA1"/>
              </a:buClr>
              <a:defRPr/>
            </a:pPr>
            <a:r>
              <a:rPr lang="en-US" sz="1200" kern="0" dirty="0">
                <a:latin typeface="Courier New" pitchFamily="49" charset="0"/>
              </a:rPr>
              <a:t>R1(config-if)#</a:t>
            </a:r>
            <a:r>
              <a:rPr lang="en-US" sz="1200" b="1" kern="0" dirty="0">
                <a:latin typeface="Courier New" pitchFamily="49" charset="0"/>
              </a:rPr>
              <a:t> ip address 192.168.1.101 255.255.255.0</a:t>
            </a:r>
          </a:p>
          <a:p>
            <a:pPr marL="236538" indent="-236538" defTabSz="814388">
              <a:spcBef>
                <a:spcPts val="0"/>
              </a:spcBef>
              <a:buClr>
                <a:srgbClr val="708CA1"/>
              </a:buClr>
              <a:defRPr/>
            </a:pPr>
            <a:r>
              <a:rPr lang="en-US" sz="1200" kern="0" dirty="0">
                <a:latin typeface="Courier New" pitchFamily="49" charset="0"/>
              </a:rPr>
              <a:t>R1(config-if)#</a:t>
            </a:r>
            <a:r>
              <a:rPr lang="en-US" sz="1200" b="1" kern="0" dirty="0">
                <a:latin typeface="Courier New" pitchFamily="49" charset="0"/>
              </a:rPr>
              <a:t> frame-relay map ip 192.168.1.101 101</a:t>
            </a:r>
          </a:p>
          <a:p>
            <a:pPr marL="236538" indent="-236538" defTabSz="814388">
              <a:spcBef>
                <a:spcPts val="0"/>
              </a:spcBef>
              <a:buClr>
                <a:srgbClr val="708CA1"/>
              </a:buClr>
              <a:defRPr/>
            </a:pPr>
            <a:r>
              <a:rPr lang="en-US" sz="1200" kern="0" dirty="0">
                <a:latin typeface="Courier New" pitchFamily="49" charset="0"/>
              </a:rPr>
              <a:t>R1(config-if)#</a:t>
            </a:r>
            <a:r>
              <a:rPr lang="en-US" sz="1200" b="1" kern="0" dirty="0">
                <a:latin typeface="Courier New" pitchFamily="49" charset="0"/>
              </a:rPr>
              <a:t> frame-relay map ip 192.168.1.102 102 broadcast</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frame-relay map ip 192.168.1.103 103 broadcast</a:t>
            </a:r>
          </a:p>
          <a:p>
            <a:pPr marL="236538" indent="-236538" defTabSz="814388">
              <a:spcBef>
                <a:spcPts val="0"/>
              </a:spcBef>
              <a:buClr>
                <a:srgbClr val="708CA1"/>
              </a:buClr>
              <a:defRPr/>
            </a:pPr>
            <a:r>
              <a:rPr lang="en-US" sz="1200" kern="0" dirty="0">
                <a:latin typeface="Courier New" pitchFamily="49" charset="0"/>
              </a:rPr>
              <a:t>R1(config-if)#</a:t>
            </a:r>
          </a:p>
        </p:txBody>
      </p:sp>
      <p:sp>
        <p:nvSpPr>
          <p:cNvPr id="227334" name="Rectangle 78"/>
          <p:cNvSpPr>
            <a:spLocks noChangeArrowheads="1"/>
          </p:cNvSpPr>
          <p:nvPr/>
        </p:nvSpPr>
        <p:spPr bwMode="auto">
          <a:xfrm>
            <a:off x="1695450" y="5289550"/>
            <a:ext cx="2397125" cy="1555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80" name="Text Placeholder 5"/>
          <p:cNvSpPr>
            <a:spLocks/>
          </p:cNvSpPr>
          <p:nvPr/>
        </p:nvSpPr>
        <p:spPr bwMode="auto">
          <a:xfrm>
            <a:off x="293688" y="5046663"/>
            <a:ext cx="8515350" cy="141605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R3(config)# </a:t>
            </a:r>
            <a:r>
              <a:rPr lang="en-US" sz="1200" b="1" kern="0" dirty="0">
                <a:latin typeface="Courier New" pitchFamily="49" charset="0"/>
              </a:rPr>
              <a:t>interface S0/0/0</a:t>
            </a:r>
          </a:p>
          <a:p>
            <a:pPr marL="236538" indent="-236538" defTabSz="814388">
              <a:spcBef>
                <a:spcPts val="0"/>
              </a:spcBef>
              <a:buClr>
                <a:srgbClr val="708CA1"/>
              </a:buClr>
              <a:defRPr/>
            </a:pPr>
            <a:r>
              <a:rPr lang="en-US" sz="1200" kern="0" dirty="0">
                <a:latin typeface="Courier New" pitchFamily="49" charset="0"/>
              </a:rPr>
              <a:t>R3(config-if)#</a:t>
            </a:r>
            <a:r>
              <a:rPr lang="en-US" sz="1200" b="1" kern="0" dirty="0">
                <a:latin typeface="Courier New" pitchFamily="49" charset="0"/>
              </a:rPr>
              <a:t> encapsulation frame-relay</a:t>
            </a:r>
          </a:p>
          <a:p>
            <a:pPr marL="236538" indent="-236538" defTabSz="814388">
              <a:spcBef>
                <a:spcPts val="0"/>
              </a:spcBef>
              <a:buClr>
                <a:srgbClr val="708CA1"/>
              </a:buClr>
              <a:defRPr/>
            </a:pPr>
            <a:r>
              <a:rPr lang="en-US" sz="1200" kern="0" dirty="0">
                <a:latin typeface="Courier New" pitchFamily="49" charset="0"/>
              </a:rPr>
              <a:t>R3(config-if)#</a:t>
            </a:r>
            <a:r>
              <a:rPr lang="en-US" sz="1200" b="1" kern="0" dirty="0">
                <a:latin typeface="Courier New" pitchFamily="49" charset="0"/>
              </a:rPr>
              <a:t> ip address 192.168.1.103 255.255.255.0</a:t>
            </a:r>
          </a:p>
          <a:p>
            <a:pPr marL="236538" indent="-236538" defTabSz="814388">
              <a:spcBef>
                <a:spcPts val="0"/>
              </a:spcBef>
              <a:buClr>
                <a:srgbClr val="708CA1"/>
              </a:buClr>
              <a:defRPr/>
            </a:pPr>
            <a:r>
              <a:rPr lang="en-US" sz="1200" kern="0" dirty="0">
                <a:latin typeface="Courier New" pitchFamily="49" charset="0"/>
              </a:rPr>
              <a:t>R3(config-if)#</a:t>
            </a:r>
            <a:r>
              <a:rPr lang="en-US" sz="1200" b="1" kern="0" dirty="0">
                <a:latin typeface="Courier New" pitchFamily="49" charset="0"/>
              </a:rPr>
              <a:t> </a:t>
            </a:r>
            <a:r>
              <a:rPr lang="en-US" sz="1200" kern="0" dirty="0">
                <a:latin typeface="Courier New" pitchFamily="49" charset="0"/>
              </a:rPr>
              <a:t>frame-relay map ip 192.168.1.101 301</a:t>
            </a:r>
          </a:p>
          <a:p>
            <a:pPr marL="236538" indent="-236538" defTabSz="814388">
              <a:spcBef>
                <a:spcPts val="0"/>
              </a:spcBef>
              <a:buClr>
                <a:srgbClr val="708CA1"/>
              </a:buClr>
              <a:defRPr/>
            </a:pPr>
            <a:r>
              <a:rPr lang="en-US" sz="1200" kern="0" dirty="0">
                <a:latin typeface="Courier New" pitchFamily="49" charset="0"/>
              </a:rPr>
              <a:t>R3(config-if)#</a:t>
            </a:r>
            <a:r>
              <a:rPr lang="en-US" sz="1200" b="1" kern="0" dirty="0">
                <a:latin typeface="Courier New" pitchFamily="49" charset="0"/>
              </a:rPr>
              <a:t> </a:t>
            </a:r>
            <a:r>
              <a:rPr lang="en-US" sz="1200" kern="0" dirty="0">
                <a:latin typeface="Courier New" pitchFamily="49" charset="0"/>
              </a:rPr>
              <a:t>frame-relay map ip 192.168.1.102 301 broadcast</a:t>
            </a:r>
          </a:p>
          <a:p>
            <a:pPr marL="236538" indent="-236538" defTabSz="814388">
              <a:spcBef>
                <a:spcPts val="0"/>
              </a:spcBef>
              <a:buClr>
                <a:srgbClr val="708CA1"/>
              </a:buClr>
              <a:defRPr/>
            </a:pPr>
            <a:r>
              <a:rPr lang="en-US" sz="1200" kern="0" dirty="0">
                <a:latin typeface="Courier New" pitchFamily="49" charset="0"/>
              </a:rPr>
              <a:t>R3(config-if)# frame-relay map ip 192.168.1.103 301 broadcast</a:t>
            </a:r>
          </a:p>
          <a:p>
            <a:pPr marL="236538" indent="-236538" defTabSz="814388">
              <a:spcBef>
                <a:spcPts val="0"/>
              </a:spcBef>
              <a:buClr>
                <a:srgbClr val="708CA1"/>
              </a:buClr>
              <a:defRPr/>
            </a:pPr>
            <a:r>
              <a:rPr lang="en-US" sz="1200" kern="0" dirty="0">
                <a:latin typeface="Courier New" pitchFamily="49" charset="0"/>
              </a:rPr>
              <a:t>R3(config-if)#</a:t>
            </a:r>
          </a:p>
        </p:txBody>
      </p:sp>
      <p:grpSp>
        <p:nvGrpSpPr>
          <p:cNvPr id="227336" name="Group 46"/>
          <p:cNvGrpSpPr>
            <a:grpSpLocks/>
          </p:cNvGrpSpPr>
          <p:nvPr/>
        </p:nvGrpSpPr>
        <p:grpSpPr bwMode="auto">
          <a:xfrm>
            <a:off x="1054100" y="1304925"/>
            <a:ext cx="7011988" cy="1939925"/>
            <a:chOff x="1092815" y="970156"/>
            <a:chExt cx="7011986" cy="1940315"/>
          </a:xfrm>
        </p:grpSpPr>
        <p:sp>
          <p:nvSpPr>
            <p:cNvPr id="227337" name="Freeform 9"/>
            <p:cNvSpPr>
              <a:spLocks/>
            </p:cNvSpPr>
            <p:nvPr/>
          </p:nvSpPr>
          <p:spPr bwMode="auto">
            <a:xfrm rot="9900000">
              <a:off x="4206762" y="1584915"/>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27338" name="Freeform 9"/>
            <p:cNvSpPr>
              <a:spLocks/>
            </p:cNvSpPr>
            <p:nvPr/>
          </p:nvSpPr>
          <p:spPr bwMode="auto">
            <a:xfrm>
              <a:off x="2074133" y="1806498"/>
              <a:ext cx="1226633" cy="11150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27339" name="Freeform 9"/>
            <p:cNvSpPr>
              <a:spLocks/>
            </p:cNvSpPr>
            <p:nvPr/>
          </p:nvSpPr>
          <p:spPr bwMode="auto">
            <a:xfrm rot="11700000" flipV="1">
              <a:off x="4200444" y="2086256"/>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27340" name="Picture 37"/>
            <p:cNvPicPr>
              <a:picLocks noChangeArrowheads="1"/>
            </p:cNvPicPr>
            <p:nvPr/>
          </p:nvPicPr>
          <p:blipFill>
            <a:blip r:embed="rId3" cstate="print"/>
            <a:srcRect/>
            <a:stretch>
              <a:fillRect/>
            </a:stretch>
          </p:blipFill>
          <p:spPr bwMode="auto">
            <a:xfrm>
              <a:off x="1224858" y="1601194"/>
              <a:ext cx="870351" cy="451691"/>
            </a:xfrm>
            <a:prstGeom prst="rect">
              <a:avLst/>
            </a:prstGeom>
            <a:noFill/>
            <a:ln w="9525">
              <a:noFill/>
              <a:miter lim="800000"/>
              <a:headEnd/>
              <a:tailEnd/>
            </a:ln>
          </p:spPr>
        </p:pic>
        <p:sp>
          <p:nvSpPr>
            <p:cNvPr id="14" name="TextBox 13"/>
            <p:cNvSpPr txBox="1"/>
            <p:nvPr/>
          </p:nvSpPr>
          <p:spPr>
            <a:xfrm>
              <a:off x="1761153" y="2070515"/>
              <a:ext cx="514350" cy="204828"/>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1519819" y="2210244"/>
              <a:ext cx="341381" cy="476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1443653" y="2381728"/>
              <a:ext cx="519112"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27344" name="TextBox 23"/>
            <p:cNvSpPr txBox="1">
              <a:spLocks noChangeArrowheads="1"/>
            </p:cNvSpPr>
            <p:nvPr/>
          </p:nvSpPr>
          <p:spPr bwMode="auto">
            <a:xfrm>
              <a:off x="1500291" y="1821531"/>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26" name="TextBox 25"/>
            <p:cNvSpPr txBox="1"/>
            <p:nvPr/>
          </p:nvSpPr>
          <p:spPr>
            <a:xfrm>
              <a:off x="1188065" y="2445240"/>
              <a:ext cx="1014413" cy="166721"/>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340465" y="1020966"/>
              <a:ext cx="946150" cy="160370"/>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27347" name="Picture 88"/>
            <p:cNvPicPr>
              <a:picLocks noChangeAspect="1" noChangeArrowheads="1"/>
            </p:cNvPicPr>
            <p:nvPr/>
          </p:nvPicPr>
          <p:blipFill>
            <a:blip r:embed="rId4" cstate="print"/>
            <a:srcRect/>
            <a:stretch>
              <a:fillRect/>
            </a:stretch>
          </p:blipFill>
          <p:spPr bwMode="auto">
            <a:xfrm>
              <a:off x="3209232" y="1471959"/>
              <a:ext cx="1400378" cy="853304"/>
            </a:xfrm>
            <a:prstGeom prst="rect">
              <a:avLst/>
            </a:prstGeom>
            <a:noFill/>
            <a:ln w="9525" algn="ctr">
              <a:noFill/>
              <a:miter lim="800000"/>
              <a:headEnd/>
              <a:tailEnd/>
            </a:ln>
          </p:spPr>
        </p:pic>
        <p:sp>
          <p:nvSpPr>
            <p:cNvPr id="227348" name="TextBox 39"/>
            <p:cNvSpPr txBox="1">
              <a:spLocks noChangeArrowheads="1"/>
            </p:cNvSpPr>
            <p:nvPr/>
          </p:nvSpPr>
          <p:spPr bwMode="auto">
            <a:xfrm>
              <a:off x="3389178" y="1665564"/>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sp>
          <p:nvSpPr>
            <p:cNvPr id="227349" name="Rounded Rectangle 51"/>
            <p:cNvSpPr>
              <a:spLocks noChangeArrowheads="1"/>
            </p:cNvSpPr>
            <p:nvPr/>
          </p:nvSpPr>
          <p:spPr bwMode="auto">
            <a:xfrm>
              <a:off x="1092815" y="970156"/>
              <a:ext cx="6969523" cy="194031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27350" name="Picture 37"/>
            <p:cNvPicPr>
              <a:picLocks noChangeArrowheads="1"/>
            </p:cNvPicPr>
            <p:nvPr/>
          </p:nvPicPr>
          <p:blipFill>
            <a:blip r:embed="rId3" cstate="print"/>
            <a:srcRect/>
            <a:stretch>
              <a:fillRect/>
            </a:stretch>
          </p:blipFill>
          <p:spPr bwMode="auto">
            <a:xfrm>
              <a:off x="5710081" y="1187942"/>
              <a:ext cx="870351" cy="451691"/>
            </a:xfrm>
            <a:prstGeom prst="rect">
              <a:avLst/>
            </a:prstGeom>
            <a:noFill/>
            <a:ln w="9525">
              <a:noFill/>
              <a:miter lim="800000"/>
              <a:headEnd/>
              <a:tailEnd/>
            </a:ln>
          </p:spPr>
        </p:pic>
        <p:sp>
          <p:nvSpPr>
            <p:cNvPr id="227351" name="TextBox 48"/>
            <p:cNvSpPr txBox="1">
              <a:spLocks noChangeArrowheads="1"/>
            </p:cNvSpPr>
            <p:nvPr/>
          </p:nvSpPr>
          <p:spPr bwMode="auto">
            <a:xfrm>
              <a:off x="5938938" y="141811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27352" name="Picture 37"/>
            <p:cNvPicPr>
              <a:picLocks noChangeArrowheads="1"/>
            </p:cNvPicPr>
            <p:nvPr/>
          </p:nvPicPr>
          <p:blipFill>
            <a:blip r:embed="rId3" cstate="print"/>
            <a:srcRect/>
            <a:stretch>
              <a:fillRect/>
            </a:stretch>
          </p:blipFill>
          <p:spPr bwMode="auto">
            <a:xfrm>
              <a:off x="5739814" y="2210136"/>
              <a:ext cx="870351" cy="451691"/>
            </a:xfrm>
            <a:prstGeom prst="rect">
              <a:avLst/>
            </a:prstGeom>
            <a:noFill/>
            <a:ln w="9525">
              <a:noFill/>
              <a:miter lim="800000"/>
              <a:headEnd/>
              <a:tailEnd/>
            </a:ln>
          </p:spPr>
        </p:pic>
        <p:sp>
          <p:nvSpPr>
            <p:cNvPr id="227353" name="TextBox 35"/>
            <p:cNvSpPr txBox="1">
              <a:spLocks noChangeArrowheads="1"/>
            </p:cNvSpPr>
            <p:nvPr/>
          </p:nvSpPr>
          <p:spPr bwMode="auto">
            <a:xfrm>
              <a:off x="6024427" y="244030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sp>
          <p:nvSpPr>
            <p:cNvPr id="62" name="TextBox 61"/>
            <p:cNvSpPr txBox="1"/>
            <p:nvPr/>
          </p:nvSpPr>
          <p:spPr>
            <a:xfrm>
              <a:off x="2148503" y="1833930"/>
              <a:ext cx="512762" cy="203241"/>
            </a:xfrm>
            <a:prstGeom prst="rect">
              <a:avLst/>
            </a:prstGeom>
            <a:noFill/>
          </p:spPr>
          <p:txBody>
            <a:bodyPr lIns="0" tIns="0" rIns="0" bIns="0" anchor="ctr"/>
            <a:lstStyle/>
            <a:p>
              <a:pPr eaLnBrk="0" hangingPunct="0">
                <a:lnSpc>
                  <a:spcPct val="90000"/>
                </a:lnSpc>
                <a:defRPr/>
              </a:pPr>
              <a:r>
                <a:rPr lang="en-US" sz="1050" dirty="0"/>
                <a:t>S0/0/0</a:t>
              </a:r>
            </a:p>
          </p:txBody>
        </p:sp>
        <p:sp>
          <p:nvSpPr>
            <p:cNvPr id="63" name="TextBox 62"/>
            <p:cNvSpPr txBox="1"/>
            <p:nvPr/>
          </p:nvSpPr>
          <p:spPr>
            <a:xfrm>
              <a:off x="3459777" y="1929199"/>
              <a:ext cx="1012825" cy="165133"/>
            </a:xfrm>
            <a:prstGeom prst="rect">
              <a:avLst/>
            </a:prstGeom>
            <a:noFill/>
          </p:spPr>
          <p:txBody>
            <a:bodyPr lIns="0" tIns="0" rIns="0" bIns="0" anchor="ctr"/>
            <a:lstStyle/>
            <a:p>
              <a:pPr algn="ctr" eaLnBrk="0" hangingPunct="0">
                <a:lnSpc>
                  <a:spcPct val="90000"/>
                </a:lnSpc>
                <a:defRPr/>
              </a:pPr>
              <a:r>
                <a:rPr lang="en-US" sz="1050" dirty="0"/>
                <a:t>192.168.1.0 /24</a:t>
              </a:r>
            </a:p>
          </p:txBody>
        </p:sp>
        <p:sp>
          <p:nvSpPr>
            <p:cNvPr id="64" name="TextBox 63"/>
            <p:cNvSpPr txBox="1"/>
            <p:nvPr/>
          </p:nvSpPr>
          <p:spPr>
            <a:xfrm>
              <a:off x="2129453" y="1613223"/>
              <a:ext cx="312737" cy="160369"/>
            </a:xfrm>
            <a:prstGeom prst="rect">
              <a:avLst/>
            </a:prstGeom>
            <a:noFill/>
          </p:spPr>
          <p:txBody>
            <a:bodyPr lIns="0" tIns="0" rIns="0" bIns="0" anchor="ctr"/>
            <a:lstStyle/>
            <a:p>
              <a:pPr eaLnBrk="0" hangingPunct="0">
                <a:lnSpc>
                  <a:spcPct val="90000"/>
                </a:lnSpc>
                <a:defRPr/>
              </a:pPr>
              <a:r>
                <a:rPr lang="en-US" sz="1050" dirty="0"/>
                <a:t>.101</a:t>
              </a:r>
            </a:p>
          </p:txBody>
        </p:sp>
        <p:sp>
          <p:nvSpPr>
            <p:cNvPr id="65" name="TextBox 64"/>
            <p:cNvSpPr txBox="1"/>
            <p:nvPr/>
          </p:nvSpPr>
          <p:spPr>
            <a:xfrm>
              <a:off x="5593377" y="2011765"/>
              <a:ext cx="312737" cy="158782"/>
            </a:xfrm>
            <a:prstGeom prst="rect">
              <a:avLst/>
            </a:prstGeom>
            <a:noFill/>
          </p:spPr>
          <p:txBody>
            <a:bodyPr lIns="0" tIns="0" rIns="0" bIns="0" anchor="ctr"/>
            <a:lstStyle/>
            <a:p>
              <a:pPr eaLnBrk="0" hangingPunct="0">
                <a:lnSpc>
                  <a:spcPct val="90000"/>
                </a:lnSpc>
                <a:defRPr/>
              </a:pPr>
              <a:r>
                <a:rPr lang="en-US" sz="1050" dirty="0"/>
                <a:t>.103</a:t>
              </a:r>
            </a:p>
          </p:txBody>
        </p:sp>
        <p:sp>
          <p:nvSpPr>
            <p:cNvPr id="66" name="TextBox 65"/>
            <p:cNvSpPr txBox="1"/>
            <p:nvPr/>
          </p:nvSpPr>
          <p:spPr>
            <a:xfrm>
              <a:off x="5391764" y="1397280"/>
              <a:ext cx="314325" cy="160369"/>
            </a:xfrm>
            <a:prstGeom prst="rect">
              <a:avLst/>
            </a:prstGeom>
            <a:noFill/>
          </p:spPr>
          <p:txBody>
            <a:bodyPr lIns="0" tIns="0" rIns="0" bIns="0" anchor="ctr"/>
            <a:lstStyle/>
            <a:p>
              <a:pPr eaLnBrk="0" hangingPunct="0">
                <a:lnSpc>
                  <a:spcPct val="90000"/>
                </a:lnSpc>
                <a:defRPr/>
              </a:pPr>
              <a:r>
                <a:rPr lang="en-US" sz="1050" dirty="0"/>
                <a:t>.102</a:t>
              </a:r>
            </a:p>
          </p:txBody>
        </p:sp>
        <p:sp>
          <p:nvSpPr>
            <p:cNvPr id="67" name="TextBox 66"/>
            <p:cNvSpPr txBox="1"/>
            <p:nvPr/>
          </p:nvSpPr>
          <p:spPr>
            <a:xfrm>
              <a:off x="5471139" y="1665621"/>
              <a:ext cx="512763" cy="204829"/>
            </a:xfrm>
            <a:prstGeom prst="rect">
              <a:avLst/>
            </a:prstGeom>
            <a:noFill/>
          </p:spPr>
          <p:txBody>
            <a:bodyPr lIns="0" tIns="0" rIns="0" bIns="0" anchor="ctr"/>
            <a:lstStyle/>
            <a:p>
              <a:pPr eaLnBrk="0" hangingPunct="0">
                <a:lnSpc>
                  <a:spcPct val="90000"/>
                </a:lnSpc>
                <a:defRPr/>
              </a:pPr>
              <a:r>
                <a:rPr lang="en-US" sz="1050" dirty="0"/>
                <a:t>S0/0/0</a:t>
              </a:r>
            </a:p>
          </p:txBody>
        </p:sp>
        <p:sp>
          <p:nvSpPr>
            <p:cNvPr id="68" name="TextBox 67"/>
            <p:cNvSpPr txBox="1"/>
            <p:nvPr/>
          </p:nvSpPr>
          <p:spPr>
            <a:xfrm>
              <a:off x="5260002" y="2234060"/>
              <a:ext cx="512762" cy="204829"/>
            </a:xfrm>
            <a:prstGeom prst="rect">
              <a:avLst/>
            </a:prstGeom>
            <a:noFill/>
          </p:spPr>
          <p:txBody>
            <a:bodyPr lIns="0" tIns="0" rIns="0" bIns="0" anchor="ctr"/>
            <a:lstStyle/>
            <a:p>
              <a:pPr eaLnBrk="0" hangingPunct="0">
                <a:lnSpc>
                  <a:spcPct val="90000"/>
                </a:lnSpc>
                <a:defRPr/>
              </a:pPr>
              <a:r>
                <a:rPr lang="en-US" sz="1050" dirty="0"/>
                <a:t>S0/0/0</a:t>
              </a:r>
            </a:p>
          </p:txBody>
        </p:sp>
        <p:sp>
          <p:nvSpPr>
            <p:cNvPr id="227361" name="Right Arrow 68"/>
            <p:cNvSpPr>
              <a:spLocks noChangeArrowheads="1"/>
            </p:cNvSpPr>
            <p:nvPr/>
          </p:nvSpPr>
          <p:spPr bwMode="auto">
            <a:xfrm>
              <a:off x="2553636" y="231945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103</a:t>
              </a:r>
            </a:p>
          </p:txBody>
        </p:sp>
        <p:sp>
          <p:nvSpPr>
            <p:cNvPr id="227362" name="Right Arrow 69"/>
            <p:cNvSpPr>
              <a:spLocks noChangeArrowheads="1"/>
            </p:cNvSpPr>
            <p:nvPr/>
          </p:nvSpPr>
          <p:spPr bwMode="auto">
            <a:xfrm>
              <a:off x="2464426" y="122663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102</a:t>
              </a:r>
            </a:p>
          </p:txBody>
        </p:sp>
        <p:sp>
          <p:nvSpPr>
            <p:cNvPr id="227363" name="Right Arrow 70"/>
            <p:cNvSpPr>
              <a:spLocks noChangeArrowheads="1"/>
            </p:cNvSpPr>
            <p:nvPr/>
          </p:nvSpPr>
          <p:spPr bwMode="auto">
            <a:xfrm flipH="1">
              <a:off x="4382435" y="1226634"/>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201</a:t>
              </a:r>
            </a:p>
          </p:txBody>
        </p:sp>
        <p:sp>
          <p:nvSpPr>
            <p:cNvPr id="227364" name="Right Arrow 71"/>
            <p:cNvSpPr>
              <a:spLocks noChangeArrowheads="1"/>
            </p:cNvSpPr>
            <p:nvPr/>
          </p:nvSpPr>
          <p:spPr bwMode="auto">
            <a:xfrm flipH="1">
              <a:off x="4393586" y="2319453"/>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301</a:t>
              </a:r>
            </a:p>
          </p:txBody>
        </p:sp>
        <p:cxnSp>
          <p:nvCxnSpPr>
            <p:cNvPr id="227365" name="Straight Connector 73"/>
            <p:cNvCxnSpPr>
              <a:cxnSpLocks noChangeShapeType="1"/>
              <a:stCxn id="227362" idx="3"/>
              <a:endCxn id="227363" idx="3"/>
            </p:cNvCxnSpPr>
            <p:nvPr/>
          </p:nvCxnSpPr>
          <p:spPr bwMode="auto">
            <a:xfrm>
              <a:off x="3479186" y="1421781"/>
              <a:ext cx="903249" cy="1588"/>
            </a:xfrm>
            <a:prstGeom prst="line">
              <a:avLst/>
            </a:prstGeom>
            <a:noFill/>
            <a:ln w="22225" algn="ctr">
              <a:solidFill>
                <a:schemeClr val="tx1"/>
              </a:solidFill>
              <a:prstDash val="sysDash"/>
              <a:round/>
              <a:headEnd/>
              <a:tailEnd/>
            </a:ln>
          </p:spPr>
        </p:cxnSp>
        <p:cxnSp>
          <p:nvCxnSpPr>
            <p:cNvPr id="227366" name="Straight Connector 74"/>
            <p:cNvCxnSpPr>
              <a:cxnSpLocks noChangeShapeType="1"/>
              <a:stCxn id="227361" idx="3"/>
              <a:endCxn id="227364" idx="3"/>
            </p:cNvCxnSpPr>
            <p:nvPr/>
          </p:nvCxnSpPr>
          <p:spPr bwMode="auto">
            <a:xfrm flipV="1">
              <a:off x="3568396" y="2514600"/>
              <a:ext cx="825190" cy="1"/>
            </a:xfrm>
            <a:prstGeom prst="line">
              <a:avLst/>
            </a:prstGeom>
            <a:noFill/>
            <a:ln w="22225" algn="ctr">
              <a:solidFill>
                <a:schemeClr val="tx1"/>
              </a:solidFill>
              <a:prstDash val="sysDash"/>
              <a:round/>
              <a:headEnd/>
              <a:tailEnd/>
            </a:ln>
          </p:spPr>
        </p:cxnSp>
        <p:sp>
          <p:nvSpPr>
            <p:cNvPr id="81" name="TextBox 80"/>
            <p:cNvSpPr txBox="1"/>
            <p:nvPr/>
          </p:nvSpPr>
          <p:spPr>
            <a:xfrm>
              <a:off x="6609376" y="1476671"/>
              <a:ext cx="512762"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2" name="Straight Connector 81"/>
            <p:cNvCxnSpPr/>
            <p:nvPr/>
          </p:nvCxnSpPr>
          <p:spPr bwMode="auto">
            <a:xfrm rot="5400000">
              <a:off x="6913347" y="1436182"/>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3" name="Straight Connector 82"/>
            <p:cNvCxnSpPr/>
            <p:nvPr/>
          </p:nvCxnSpPr>
          <p:spPr bwMode="auto">
            <a:xfrm rot="10800000">
              <a:off x="6558576" y="1441739"/>
              <a:ext cx="519112"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4" name="TextBox 83"/>
            <p:cNvSpPr txBox="1"/>
            <p:nvPr/>
          </p:nvSpPr>
          <p:spPr>
            <a:xfrm>
              <a:off x="7050701" y="1360760"/>
              <a:ext cx="1012825" cy="165133"/>
            </a:xfrm>
            <a:prstGeom prst="rect">
              <a:avLst/>
            </a:prstGeom>
            <a:noFill/>
          </p:spPr>
          <p:txBody>
            <a:bodyPr lIns="0" tIns="0" rIns="0" bIns="0" anchor="ctr"/>
            <a:lstStyle/>
            <a:p>
              <a:pPr algn="ctr" eaLnBrk="0" hangingPunct="0">
                <a:lnSpc>
                  <a:spcPct val="90000"/>
                </a:lnSpc>
                <a:defRPr/>
              </a:pPr>
              <a:r>
                <a:rPr lang="en-US" sz="1050" dirty="0"/>
                <a:t>172.16.2.0 /24</a:t>
              </a:r>
            </a:p>
          </p:txBody>
        </p:sp>
        <p:sp>
          <p:nvSpPr>
            <p:cNvPr id="85" name="TextBox 84"/>
            <p:cNvSpPr txBox="1"/>
            <p:nvPr/>
          </p:nvSpPr>
          <p:spPr>
            <a:xfrm>
              <a:off x="6649063" y="2499226"/>
              <a:ext cx="514350"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6" name="Straight Connector 85"/>
            <p:cNvCxnSpPr/>
            <p:nvPr/>
          </p:nvCxnSpPr>
          <p:spPr bwMode="auto">
            <a:xfrm rot="5400000">
              <a:off x="6954622" y="2458738"/>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7" name="Straight Connector 86"/>
            <p:cNvCxnSpPr/>
            <p:nvPr/>
          </p:nvCxnSpPr>
          <p:spPr bwMode="auto">
            <a:xfrm rot="10800000">
              <a:off x="6599851" y="2462706"/>
              <a:ext cx="519112" cy="317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8" name="TextBox 87"/>
            <p:cNvSpPr txBox="1"/>
            <p:nvPr/>
          </p:nvSpPr>
          <p:spPr>
            <a:xfrm>
              <a:off x="7091976" y="2383315"/>
              <a:ext cx="1012825" cy="165133"/>
            </a:xfrm>
            <a:prstGeom prst="rect">
              <a:avLst/>
            </a:prstGeom>
            <a:noFill/>
          </p:spPr>
          <p:txBody>
            <a:bodyPr lIns="0" tIns="0" rIns="0" bIns="0" anchor="ctr"/>
            <a:lstStyle/>
            <a:p>
              <a:pPr algn="ctr" eaLnBrk="0" hangingPunct="0">
                <a:lnSpc>
                  <a:spcPct val="90000"/>
                </a:lnSpc>
                <a:defRPr/>
              </a:pPr>
              <a:r>
                <a:rPr lang="en-US" sz="1050" dirty="0"/>
                <a:t>172.16.3.0 /24</a:t>
              </a:r>
            </a:p>
          </p:txBody>
        </p:sp>
      </p:gr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Rectangle 41"/>
          <p:cNvSpPr>
            <a:spLocks noChangeArrowheads="1"/>
          </p:cNvSpPr>
          <p:nvPr/>
        </p:nvSpPr>
        <p:spPr bwMode="auto">
          <a:xfrm>
            <a:off x="304800" y="3652838"/>
            <a:ext cx="3222625"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9378"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Frame Relay Using Static Mapping</a:t>
            </a:r>
          </a:p>
        </p:txBody>
      </p:sp>
      <p:sp>
        <p:nvSpPr>
          <p:cNvPr id="229379" name="Rectangle 37"/>
          <p:cNvSpPr>
            <a:spLocks noChangeArrowheads="1"/>
          </p:cNvSpPr>
          <p:nvPr/>
        </p:nvSpPr>
        <p:spPr bwMode="auto">
          <a:xfrm>
            <a:off x="579438" y="4217988"/>
            <a:ext cx="1320800" cy="3492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9380" name="Rectangle 40"/>
          <p:cNvSpPr>
            <a:spLocks noChangeArrowheads="1"/>
          </p:cNvSpPr>
          <p:nvPr/>
        </p:nvSpPr>
        <p:spPr bwMode="auto">
          <a:xfrm>
            <a:off x="2000250" y="4214813"/>
            <a:ext cx="820738" cy="3492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93688" y="3443288"/>
            <a:ext cx="8515350" cy="13462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192.168.1.102  Se0/0/0       10    00:06:20   10   2280  0  5</a:t>
            </a:r>
          </a:p>
          <a:p>
            <a:pPr marL="236538" indent="-236538" defTabSz="814388">
              <a:spcBef>
                <a:spcPts val="0"/>
              </a:spcBef>
              <a:buClr>
                <a:srgbClr val="708CA1"/>
              </a:buClr>
              <a:defRPr/>
            </a:pPr>
            <a:r>
              <a:rPr lang="en-US" sz="1200" kern="0" dirty="0">
                <a:latin typeface="Courier New" pitchFamily="49" charset="0"/>
              </a:rPr>
              <a:t>1   192.168.1.103  Se0/0/0       10    00:08:31   10   2320  0  9</a:t>
            </a:r>
          </a:p>
          <a:p>
            <a:pPr marL="236538" indent="-236538" defTabSz="814388">
              <a:spcBef>
                <a:spcPts val="0"/>
              </a:spcBef>
              <a:buClr>
                <a:srgbClr val="708CA1"/>
              </a:buClr>
              <a:defRPr/>
            </a:pPr>
            <a:endParaRPr lang="en-US" sz="1200" kern="0" dirty="0">
              <a:latin typeface="Courier New" pitchFamily="49" charset="0"/>
            </a:endParaRPr>
          </a:p>
        </p:txBody>
      </p:sp>
      <p:sp>
        <p:nvSpPr>
          <p:cNvPr id="229382" name="Rectangle 42"/>
          <p:cNvSpPr>
            <a:spLocks noChangeArrowheads="1"/>
          </p:cNvSpPr>
          <p:nvPr/>
        </p:nvSpPr>
        <p:spPr bwMode="auto">
          <a:xfrm>
            <a:off x="304800" y="5254625"/>
            <a:ext cx="3222625" cy="179388"/>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9383" name="Rectangle 43"/>
          <p:cNvSpPr>
            <a:spLocks noChangeArrowheads="1"/>
          </p:cNvSpPr>
          <p:nvPr/>
        </p:nvSpPr>
        <p:spPr bwMode="auto">
          <a:xfrm>
            <a:off x="639763" y="5819775"/>
            <a:ext cx="1260475" cy="37941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29384" name="Rectangle 44"/>
          <p:cNvSpPr>
            <a:spLocks noChangeArrowheads="1"/>
          </p:cNvSpPr>
          <p:nvPr/>
        </p:nvSpPr>
        <p:spPr bwMode="auto">
          <a:xfrm>
            <a:off x="2014538" y="5816600"/>
            <a:ext cx="784225" cy="37941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6" name="Text Placeholder 5"/>
          <p:cNvSpPr>
            <a:spLocks/>
          </p:cNvSpPr>
          <p:nvPr/>
        </p:nvSpPr>
        <p:spPr bwMode="auto">
          <a:xfrm>
            <a:off x="293688" y="5046663"/>
            <a:ext cx="8515350" cy="13462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R3#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192.168.1.101  Se0/0/0     10    00:10:44   10   1910  0  6</a:t>
            </a:r>
          </a:p>
          <a:p>
            <a:pPr marL="236538" indent="-236538" defTabSz="814388">
              <a:spcBef>
                <a:spcPts val="0"/>
              </a:spcBef>
              <a:buClr>
                <a:srgbClr val="708CA1"/>
              </a:buClr>
              <a:defRPr/>
            </a:pPr>
            <a:r>
              <a:rPr lang="en-US" sz="1200" kern="0" dirty="0">
                <a:latin typeface="Courier New" pitchFamily="49" charset="0"/>
              </a:rPr>
              <a:t>1   192.168.1.102  Se0/0/0     10    00:03:02   10   2210  0  3</a:t>
            </a:r>
          </a:p>
          <a:p>
            <a:pPr marL="236538" indent="-236538" defTabSz="814388">
              <a:spcBef>
                <a:spcPts val="0"/>
              </a:spcBef>
              <a:buClr>
                <a:srgbClr val="708CA1"/>
              </a:buClr>
              <a:defRPr/>
            </a:pPr>
            <a:endParaRPr lang="en-US" sz="1200" kern="0" dirty="0">
              <a:latin typeface="Courier New" pitchFamily="49" charset="0"/>
            </a:endParaRPr>
          </a:p>
        </p:txBody>
      </p:sp>
      <p:grpSp>
        <p:nvGrpSpPr>
          <p:cNvPr id="229386" name="Group 48"/>
          <p:cNvGrpSpPr>
            <a:grpSpLocks/>
          </p:cNvGrpSpPr>
          <p:nvPr/>
        </p:nvGrpSpPr>
        <p:grpSpPr bwMode="auto">
          <a:xfrm>
            <a:off x="1054100" y="1239838"/>
            <a:ext cx="7011988" cy="1941512"/>
            <a:chOff x="1092815" y="970156"/>
            <a:chExt cx="7011986" cy="1940315"/>
          </a:xfrm>
        </p:grpSpPr>
        <p:sp>
          <p:nvSpPr>
            <p:cNvPr id="229387" name="Freeform 9"/>
            <p:cNvSpPr>
              <a:spLocks/>
            </p:cNvSpPr>
            <p:nvPr/>
          </p:nvSpPr>
          <p:spPr bwMode="auto">
            <a:xfrm rot="9900000">
              <a:off x="4206762" y="1584915"/>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29388" name="Freeform 9"/>
            <p:cNvSpPr>
              <a:spLocks/>
            </p:cNvSpPr>
            <p:nvPr/>
          </p:nvSpPr>
          <p:spPr bwMode="auto">
            <a:xfrm>
              <a:off x="2074133" y="1806498"/>
              <a:ext cx="1226633" cy="11150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29389" name="Freeform 9"/>
            <p:cNvSpPr>
              <a:spLocks/>
            </p:cNvSpPr>
            <p:nvPr/>
          </p:nvSpPr>
          <p:spPr bwMode="auto">
            <a:xfrm rot="11700000" flipV="1">
              <a:off x="4200444" y="2086256"/>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29390" name="Picture 37"/>
            <p:cNvPicPr>
              <a:picLocks noChangeArrowheads="1"/>
            </p:cNvPicPr>
            <p:nvPr/>
          </p:nvPicPr>
          <p:blipFill>
            <a:blip r:embed="rId3" cstate="print"/>
            <a:srcRect/>
            <a:stretch>
              <a:fillRect/>
            </a:stretch>
          </p:blipFill>
          <p:spPr bwMode="auto">
            <a:xfrm>
              <a:off x="1224858" y="1601194"/>
              <a:ext cx="870351" cy="451691"/>
            </a:xfrm>
            <a:prstGeom prst="rect">
              <a:avLst/>
            </a:prstGeom>
            <a:noFill/>
            <a:ln w="9525">
              <a:noFill/>
              <a:miter lim="800000"/>
              <a:headEnd/>
              <a:tailEnd/>
            </a:ln>
          </p:spPr>
        </p:pic>
        <p:sp>
          <p:nvSpPr>
            <p:cNvPr id="55" name="TextBox 54"/>
            <p:cNvSpPr txBox="1"/>
            <p:nvPr/>
          </p:nvSpPr>
          <p:spPr>
            <a:xfrm>
              <a:off x="1761153" y="2071202"/>
              <a:ext cx="514350" cy="203075"/>
            </a:xfrm>
            <a:prstGeom prst="rect">
              <a:avLst/>
            </a:prstGeom>
            <a:noFill/>
          </p:spPr>
          <p:txBody>
            <a:bodyPr lIns="0" tIns="0" rIns="0" bIns="0" anchor="ctr"/>
            <a:lstStyle/>
            <a:p>
              <a:pPr eaLnBrk="0" hangingPunct="0">
                <a:lnSpc>
                  <a:spcPct val="90000"/>
                </a:lnSpc>
                <a:defRPr/>
              </a:pPr>
              <a:r>
                <a:rPr lang="en-US" sz="1050" dirty="0"/>
                <a:t>Fa0/0</a:t>
              </a:r>
            </a:p>
          </p:txBody>
        </p:sp>
        <p:cxnSp>
          <p:nvCxnSpPr>
            <p:cNvPr id="56" name="Straight Connector 55"/>
            <p:cNvCxnSpPr/>
            <p:nvPr/>
          </p:nvCxnSpPr>
          <p:spPr bwMode="auto">
            <a:xfrm rot="5400000">
              <a:off x="1519958" y="2210814"/>
              <a:ext cx="341102" cy="476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7" name="Straight Connector 56"/>
            <p:cNvCxnSpPr/>
            <p:nvPr/>
          </p:nvCxnSpPr>
          <p:spPr bwMode="auto">
            <a:xfrm rot="10800000">
              <a:off x="1443653" y="2382160"/>
              <a:ext cx="519112" cy="158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29394" name="TextBox 57"/>
            <p:cNvSpPr txBox="1">
              <a:spLocks noChangeArrowheads="1"/>
            </p:cNvSpPr>
            <p:nvPr/>
          </p:nvSpPr>
          <p:spPr bwMode="auto">
            <a:xfrm>
              <a:off x="1500291" y="1821531"/>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59" name="TextBox 58"/>
            <p:cNvSpPr txBox="1"/>
            <p:nvPr/>
          </p:nvSpPr>
          <p:spPr>
            <a:xfrm>
              <a:off x="1188065" y="2445621"/>
              <a:ext cx="1014413" cy="164998"/>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60" name="TextBox 59"/>
            <p:cNvSpPr txBox="1"/>
            <p:nvPr/>
          </p:nvSpPr>
          <p:spPr>
            <a:xfrm>
              <a:off x="1340465" y="1020925"/>
              <a:ext cx="946150" cy="161825"/>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29397" name="Picture 88"/>
            <p:cNvPicPr>
              <a:picLocks noChangeAspect="1" noChangeArrowheads="1"/>
            </p:cNvPicPr>
            <p:nvPr/>
          </p:nvPicPr>
          <p:blipFill>
            <a:blip r:embed="rId4" cstate="print"/>
            <a:srcRect/>
            <a:stretch>
              <a:fillRect/>
            </a:stretch>
          </p:blipFill>
          <p:spPr bwMode="auto">
            <a:xfrm>
              <a:off x="3209232" y="1471959"/>
              <a:ext cx="1400378" cy="853304"/>
            </a:xfrm>
            <a:prstGeom prst="rect">
              <a:avLst/>
            </a:prstGeom>
            <a:noFill/>
            <a:ln w="9525" algn="ctr">
              <a:noFill/>
              <a:miter lim="800000"/>
              <a:headEnd/>
              <a:tailEnd/>
            </a:ln>
          </p:spPr>
        </p:pic>
        <p:sp>
          <p:nvSpPr>
            <p:cNvPr id="229398" name="TextBox 75"/>
            <p:cNvSpPr txBox="1">
              <a:spLocks noChangeArrowheads="1"/>
            </p:cNvSpPr>
            <p:nvPr/>
          </p:nvSpPr>
          <p:spPr bwMode="auto">
            <a:xfrm>
              <a:off x="3389178" y="1665564"/>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sp>
          <p:nvSpPr>
            <p:cNvPr id="229399" name="Rounded Rectangle 76"/>
            <p:cNvSpPr>
              <a:spLocks noChangeArrowheads="1"/>
            </p:cNvSpPr>
            <p:nvPr/>
          </p:nvSpPr>
          <p:spPr bwMode="auto">
            <a:xfrm>
              <a:off x="1092815" y="970156"/>
              <a:ext cx="6969523" cy="194031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29400" name="Picture 37"/>
            <p:cNvPicPr>
              <a:picLocks noChangeArrowheads="1"/>
            </p:cNvPicPr>
            <p:nvPr/>
          </p:nvPicPr>
          <p:blipFill>
            <a:blip r:embed="rId3" cstate="print"/>
            <a:srcRect/>
            <a:stretch>
              <a:fillRect/>
            </a:stretch>
          </p:blipFill>
          <p:spPr bwMode="auto">
            <a:xfrm>
              <a:off x="5710081" y="1187942"/>
              <a:ext cx="870351" cy="451691"/>
            </a:xfrm>
            <a:prstGeom prst="rect">
              <a:avLst/>
            </a:prstGeom>
            <a:noFill/>
            <a:ln w="9525">
              <a:noFill/>
              <a:miter lim="800000"/>
              <a:headEnd/>
              <a:tailEnd/>
            </a:ln>
          </p:spPr>
        </p:pic>
        <p:sp>
          <p:nvSpPr>
            <p:cNvPr id="229401" name="TextBox 78"/>
            <p:cNvSpPr txBox="1">
              <a:spLocks noChangeArrowheads="1"/>
            </p:cNvSpPr>
            <p:nvPr/>
          </p:nvSpPr>
          <p:spPr bwMode="auto">
            <a:xfrm>
              <a:off x="5938938" y="141811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29402" name="Picture 37"/>
            <p:cNvPicPr>
              <a:picLocks noChangeArrowheads="1"/>
            </p:cNvPicPr>
            <p:nvPr/>
          </p:nvPicPr>
          <p:blipFill>
            <a:blip r:embed="rId3" cstate="print"/>
            <a:srcRect/>
            <a:stretch>
              <a:fillRect/>
            </a:stretch>
          </p:blipFill>
          <p:spPr bwMode="auto">
            <a:xfrm>
              <a:off x="5739814" y="2210136"/>
              <a:ext cx="870351" cy="451691"/>
            </a:xfrm>
            <a:prstGeom prst="rect">
              <a:avLst/>
            </a:prstGeom>
            <a:noFill/>
            <a:ln w="9525">
              <a:noFill/>
              <a:miter lim="800000"/>
              <a:headEnd/>
              <a:tailEnd/>
            </a:ln>
          </p:spPr>
        </p:pic>
        <p:sp>
          <p:nvSpPr>
            <p:cNvPr id="229403" name="TextBox 80"/>
            <p:cNvSpPr txBox="1">
              <a:spLocks noChangeArrowheads="1"/>
            </p:cNvSpPr>
            <p:nvPr/>
          </p:nvSpPr>
          <p:spPr bwMode="auto">
            <a:xfrm>
              <a:off x="6024427" y="244030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sp>
          <p:nvSpPr>
            <p:cNvPr id="82" name="TextBox 81"/>
            <p:cNvSpPr txBox="1"/>
            <p:nvPr/>
          </p:nvSpPr>
          <p:spPr>
            <a:xfrm>
              <a:off x="2148503" y="1833224"/>
              <a:ext cx="512762" cy="203075"/>
            </a:xfrm>
            <a:prstGeom prst="rect">
              <a:avLst/>
            </a:prstGeom>
            <a:noFill/>
          </p:spPr>
          <p:txBody>
            <a:bodyPr lIns="0" tIns="0" rIns="0" bIns="0" anchor="ctr"/>
            <a:lstStyle/>
            <a:p>
              <a:pPr eaLnBrk="0" hangingPunct="0">
                <a:lnSpc>
                  <a:spcPct val="90000"/>
                </a:lnSpc>
                <a:defRPr/>
              </a:pPr>
              <a:r>
                <a:rPr lang="en-US" sz="1050" dirty="0"/>
                <a:t>S0/0/0</a:t>
              </a:r>
            </a:p>
          </p:txBody>
        </p:sp>
        <p:sp>
          <p:nvSpPr>
            <p:cNvPr id="83" name="TextBox 82"/>
            <p:cNvSpPr txBox="1"/>
            <p:nvPr/>
          </p:nvSpPr>
          <p:spPr>
            <a:xfrm>
              <a:off x="3459777" y="1930001"/>
              <a:ext cx="1012825" cy="164998"/>
            </a:xfrm>
            <a:prstGeom prst="rect">
              <a:avLst/>
            </a:prstGeom>
            <a:noFill/>
          </p:spPr>
          <p:txBody>
            <a:bodyPr lIns="0" tIns="0" rIns="0" bIns="0" anchor="ctr"/>
            <a:lstStyle/>
            <a:p>
              <a:pPr algn="ctr" eaLnBrk="0" hangingPunct="0">
                <a:lnSpc>
                  <a:spcPct val="90000"/>
                </a:lnSpc>
                <a:defRPr/>
              </a:pPr>
              <a:r>
                <a:rPr lang="en-US" sz="1050" dirty="0"/>
                <a:t>192.168.1.0 /24</a:t>
              </a:r>
            </a:p>
          </p:txBody>
        </p:sp>
        <p:sp>
          <p:nvSpPr>
            <p:cNvPr id="84" name="TextBox 83"/>
            <p:cNvSpPr txBox="1"/>
            <p:nvPr/>
          </p:nvSpPr>
          <p:spPr>
            <a:xfrm>
              <a:off x="2129453" y="1612697"/>
              <a:ext cx="312737" cy="160239"/>
            </a:xfrm>
            <a:prstGeom prst="rect">
              <a:avLst/>
            </a:prstGeom>
            <a:noFill/>
          </p:spPr>
          <p:txBody>
            <a:bodyPr lIns="0" tIns="0" rIns="0" bIns="0" anchor="ctr"/>
            <a:lstStyle/>
            <a:p>
              <a:pPr eaLnBrk="0" hangingPunct="0">
                <a:lnSpc>
                  <a:spcPct val="90000"/>
                </a:lnSpc>
                <a:defRPr/>
              </a:pPr>
              <a:r>
                <a:rPr lang="en-US" sz="1050" dirty="0"/>
                <a:t>.101</a:t>
              </a:r>
            </a:p>
          </p:txBody>
        </p:sp>
        <p:sp>
          <p:nvSpPr>
            <p:cNvPr id="85" name="TextBox 84"/>
            <p:cNvSpPr txBox="1"/>
            <p:nvPr/>
          </p:nvSpPr>
          <p:spPr>
            <a:xfrm>
              <a:off x="5593377" y="2010914"/>
              <a:ext cx="312737" cy="160238"/>
            </a:xfrm>
            <a:prstGeom prst="rect">
              <a:avLst/>
            </a:prstGeom>
            <a:noFill/>
          </p:spPr>
          <p:txBody>
            <a:bodyPr lIns="0" tIns="0" rIns="0" bIns="0" anchor="ctr"/>
            <a:lstStyle/>
            <a:p>
              <a:pPr eaLnBrk="0" hangingPunct="0">
                <a:lnSpc>
                  <a:spcPct val="90000"/>
                </a:lnSpc>
                <a:defRPr/>
              </a:pPr>
              <a:r>
                <a:rPr lang="en-US" sz="1050" dirty="0"/>
                <a:t>.103</a:t>
              </a:r>
            </a:p>
          </p:txBody>
        </p:sp>
        <p:sp>
          <p:nvSpPr>
            <p:cNvPr id="86" name="TextBox 85"/>
            <p:cNvSpPr txBox="1"/>
            <p:nvPr/>
          </p:nvSpPr>
          <p:spPr>
            <a:xfrm>
              <a:off x="5391764" y="1398517"/>
              <a:ext cx="314325" cy="158652"/>
            </a:xfrm>
            <a:prstGeom prst="rect">
              <a:avLst/>
            </a:prstGeom>
            <a:noFill/>
          </p:spPr>
          <p:txBody>
            <a:bodyPr lIns="0" tIns="0" rIns="0" bIns="0" anchor="ctr"/>
            <a:lstStyle/>
            <a:p>
              <a:pPr eaLnBrk="0" hangingPunct="0">
                <a:lnSpc>
                  <a:spcPct val="90000"/>
                </a:lnSpc>
                <a:defRPr/>
              </a:pPr>
              <a:r>
                <a:rPr lang="en-US" sz="1050" dirty="0"/>
                <a:t>.102</a:t>
              </a:r>
            </a:p>
          </p:txBody>
        </p:sp>
        <p:sp>
          <p:nvSpPr>
            <p:cNvPr id="87" name="TextBox 86"/>
            <p:cNvSpPr txBox="1"/>
            <p:nvPr/>
          </p:nvSpPr>
          <p:spPr>
            <a:xfrm>
              <a:off x="5471139" y="1666638"/>
              <a:ext cx="512763" cy="203075"/>
            </a:xfrm>
            <a:prstGeom prst="rect">
              <a:avLst/>
            </a:prstGeom>
            <a:noFill/>
          </p:spPr>
          <p:txBody>
            <a:bodyPr lIns="0" tIns="0" rIns="0" bIns="0" anchor="ctr"/>
            <a:lstStyle/>
            <a:p>
              <a:pPr eaLnBrk="0" hangingPunct="0">
                <a:lnSpc>
                  <a:spcPct val="90000"/>
                </a:lnSpc>
                <a:defRPr/>
              </a:pPr>
              <a:r>
                <a:rPr lang="en-US" sz="1050" dirty="0"/>
                <a:t>S0/0/0</a:t>
              </a:r>
            </a:p>
          </p:txBody>
        </p:sp>
        <p:sp>
          <p:nvSpPr>
            <p:cNvPr id="88" name="TextBox 87"/>
            <p:cNvSpPr txBox="1"/>
            <p:nvPr/>
          </p:nvSpPr>
          <p:spPr>
            <a:xfrm>
              <a:off x="5260002" y="2234613"/>
              <a:ext cx="512762" cy="203075"/>
            </a:xfrm>
            <a:prstGeom prst="rect">
              <a:avLst/>
            </a:prstGeom>
            <a:noFill/>
          </p:spPr>
          <p:txBody>
            <a:bodyPr lIns="0" tIns="0" rIns="0" bIns="0" anchor="ctr"/>
            <a:lstStyle/>
            <a:p>
              <a:pPr eaLnBrk="0" hangingPunct="0">
                <a:lnSpc>
                  <a:spcPct val="90000"/>
                </a:lnSpc>
                <a:defRPr/>
              </a:pPr>
              <a:r>
                <a:rPr lang="en-US" sz="1050" dirty="0"/>
                <a:t>S0/0/0</a:t>
              </a:r>
            </a:p>
          </p:txBody>
        </p:sp>
        <p:sp>
          <p:nvSpPr>
            <p:cNvPr id="229411" name="Right Arrow 88"/>
            <p:cNvSpPr>
              <a:spLocks noChangeArrowheads="1"/>
            </p:cNvSpPr>
            <p:nvPr/>
          </p:nvSpPr>
          <p:spPr bwMode="auto">
            <a:xfrm>
              <a:off x="2553636" y="231945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103</a:t>
              </a:r>
            </a:p>
          </p:txBody>
        </p:sp>
        <p:sp>
          <p:nvSpPr>
            <p:cNvPr id="229412" name="Right Arrow 89"/>
            <p:cNvSpPr>
              <a:spLocks noChangeArrowheads="1"/>
            </p:cNvSpPr>
            <p:nvPr/>
          </p:nvSpPr>
          <p:spPr bwMode="auto">
            <a:xfrm>
              <a:off x="2464426" y="122663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102</a:t>
              </a:r>
            </a:p>
          </p:txBody>
        </p:sp>
        <p:sp>
          <p:nvSpPr>
            <p:cNvPr id="229413" name="Right Arrow 90"/>
            <p:cNvSpPr>
              <a:spLocks noChangeArrowheads="1"/>
            </p:cNvSpPr>
            <p:nvPr/>
          </p:nvSpPr>
          <p:spPr bwMode="auto">
            <a:xfrm flipH="1">
              <a:off x="4382435" y="1226634"/>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201</a:t>
              </a:r>
            </a:p>
          </p:txBody>
        </p:sp>
        <p:sp>
          <p:nvSpPr>
            <p:cNvPr id="229414" name="Right Arrow 91"/>
            <p:cNvSpPr>
              <a:spLocks noChangeArrowheads="1"/>
            </p:cNvSpPr>
            <p:nvPr/>
          </p:nvSpPr>
          <p:spPr bwMode="auto">
            <a:xfrm flipH="1">
              <a:off x="4393586" y="2319453"/>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301</a:t>
              </a:r>
            </a:p>
          </p:txBody>
        </p:sp>
        <p:cxnSp>
          <p:nvCxnSpPr>
            <p:cNvPr id="229415" name="Straight Connector 92"/>
            <p:cNvCxnSpPr>
              <a:cxnSpLocks noChangeShapeType="1"/>
              <a:stCxn id="229412" idx="3"/>
              <a:endCxn id="229413" idx="3"/>
            </p:cNvCxnSpPr>
            <p:nvPr/>
          </p:nvCxnSpPr>
          <p:spPr bwMode="auto">
            <a:xfrm>
              <a:off x="3479186" y="1421781"/>
              <a:ext cx="903249" cy="1588"/>
            </a:xfrm>
            <a:prstGeom prst="line">
              <a:avLst/>
            </a:prstGeom>
            <a:noFill/>
            <a:ln w="22225" algn="ctr">
              <a:solidFill>
                <a:schemeClr val="tx1"/>
              </a:solidFill>
              <a:prstDash val="sysDash"/>
              <a:round/>
              <a:headEnd/>
              <a:tailEnd/>
            </a:ln>
          </p:spPr>
        </p:cxnSp>
        <p:cxnSp>
          <p:nvCxnSpPr>
            <p:cNvPr id="229416" name="Straight Connector 93"/>
            <p:cNvCxnSpPr>
              <a:cxnSpLocks noChangeShapeType="1"/>
              <a:stCxn id="229411" idx="3"/>
              <a:endCxn id="229414" idx="3"/>
            </p:cNvCxnSpPr>
            <p:nvPr/>
          </p:nvCxnSpPr>
          <p:spPr bwMode="auto">
            <a:xfrm flipV="1">
              <a:off x="3568396" y="2514600"/>
              <a:ext cx="825190" cy="1"/>
            </a:xfrm>
            <a:prstGeom prst="line">
              <a:avLst/>
            </a:prstGeom>
            <a:noFill/>
            <a:ln w="22225" algn="ctr">
              <a:solidFill>
                <a:schemeClr val="tx1"/>
              </a:solidFill>
              <a:prstDash val="sysDash"/>
              <a:round/>
              <a:headEnd/>
              <a:tailEnd/>
            </a:ln>
          </p:spPr>
        </p:cxnSp>
        <p:sp>
          <p:nvSpPr>
            <p:cNvPr id="95" name="TextBox 94"/>
            <p:cNvSpPr txBox="1"/>
            <p:nvPr/>
          </p:nvSpPr>
          <p:spPr>
            <a:xfrm>
              <a:off x="6609376" y="1476256"/>
              <a:ext cx="512762" cy="203075"/>
            </a:xfrm>
            <a:prstGeom prst="rect">
              <a:avLst/>
            </a:prstGeom>
            <a:noFill/>
          </p:spPr>
          <p:txBody>
            <a:bodyPr lIns="0" tIns="0" rIns="0" bIns="0" anchor="ctr"/>
            <a:lstStyle/>
            <a:p>
              <a:pPr eaLnBrk="0" hangingPunct="0">
                <a:lnSpc>
                  <a:spcPct val="90000"/>
                </a:lnSpc>
                <a:defRPr/>
              </a:pPr>
              <a:r>
                <a:rPr lang="en-US" sz="1050" dirty="0"/>
                <a:t>Fa0/0</a:t>
              </a:r>
            </a:p>
          </p:txBody>
        </p:sp>
        <p:cxnSp>
          <p:nvCxnSpPr>
            <p:cNvPr id="96" name="Straight Connector 95"/>
            <p:cNvCxnSpPr/>
            <p:nvPr/>
          </p:nvCxnSpPr>
          <p:spPr bwMode="auto">
            <a:xfrm rot="5400000">
              <a:off x="6912694" y="1436591"/>
              <a:ext cx="342689"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97" name="Straight Connector 96"/>
            <p:cNvCxnSpPr/>
            <p:nvPr/>
          </p:nvCxnSpPr>
          <p:spPr bwMode="auto">
            <a:xfrm rot="10800000">
              <a:off x="6558576" y="1441352"/>
              <a:ext cx="519112"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98" name="TextBox 97"/>
            <p:cNvSpPr txBox="1"/>
            <p:nvPr/>
          </p:nvSpPr>
          <p:spPr>
            <a:xfrm>
              <a:off x="7050701" y="1360440"/>
              <a:ext cx="1012825" cy="164998"/>
            </a:xfrm>
            <a:prstGeom prst="rect">
              <a:avLst/>
            </a:prstGeom>
            <a:noFill/>
          </p:spPr>
          <p:txBody>
            <a:bodyPr lIns="0" tIns="0" rIns="0" bIns="0" anchor="ctr"/>
            <a:lstStyle/>
            <a:p>
              <a:pPr algn="ctr" eaLnBrk="0" hangingPunct="0">
                <a:lnSpc>
                  <a:spcPct val="90000"/>
                </a:lnSpc>
                <a:defRPr/>
              </a:pPr>
              <a:r>
                <a:rPr lang="en-US" sz="1050" dirty="0"/>
                <a:t>172.16.2.0 /24</a:t>
              </a:r>
            </a:p>
          </p:txBody>
        </p:sp>
        <p:sp>
          <p:nvSpPr>
            <p:cNvPr id="99" name="TextBox 98"/>
            <p:cNvSpPr txBox="1"/>
            <p:nvPr/>
          </p:nvSpPr>
          <p:spPr>
            <a:xfrm>
              <a:off x="6649063" y="2497975"/>
              <a:ext cx="514350" cy="204662"/>
            </a:xfrm>
            <a:prstGeom prst="rect">
              <a:avLst/>
            </a:prstGeom>
            <a:noFill/>
          </p:spPr>
          <p:txBody>
            <a:bodyPr lIns="0" tIns="0" rIns="0" bIns="0" anchor="ctr"/>
            <a:lstStyle/>
            <a:p>
              <a:pPr eaLnBrk="0" hangingPunct="0">
                <a:lnSpc>
                  <a:spcPct val="90000"/>
                </a:lnSpc>
                <a:defRPr/>
              </a:pPr>
              <a:r>
                <a:rPr lang="en-US" sz="1050" dirty="0"/>
                <a:t>Fa0/0</a:t>
              </a:r>
            </a:p>
          </p:txBody>
        </p:sp>
        <p:cxnSp>
          <p:nvCxnSpPr>
            <p:cNvPr id="100" name="Straight Connector 99"/>
            <p:cNvCxnSpPr/>
            <p:nvPr/>
          </p:nvCxnSpPr>
          <p:spPr bwMode="auto">
            <a:xfrm rot="5400000">
              <a:off x="6954761" y="2459104"/>
              <a:ext cx="34110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01" name="Straight Connector 100"/>
            <p:cNvCxnSpPr/>
            <p:nvPr/>
          </p:nvCxnSpPr>
          <p:spPr bwMode="auto">
            <a:xfrm rot="10800000">
              <a:off x="6599851" y="2463072"/>
              <a:ext cx="519112"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02" name="TextBox 101"/>
            <p:cNvSpPr txBox="1"/>
            <p:nvPr/>
          </p:nvSpPr>
          <p:spPr>
            <a:xfrm>
              <a:off x="7091976" y="2382160"/>
              <a:ext cx="1012825" cy="166584"/>
            </a:xfrm>
            <a:prstGeom prst="rect">
              <a:avLst/>
            </a:prstGeom>
            <a:noFill/>
          </p:spPr>
          <p:txBody>
            <a:bodyPr lIns="0" tIns="0" rIns="0" bIns="0" anchor="ctr"/>
            <a:lstStyle/>
            <a:p>
              <a:pPr algn="ctr" eaLnBrk="0" hangingPunct="0">
                <a:lnSpc>
                  <a:spcPct val="90000"/>
                </a:lnSpc>
                <a:defRPr/>
              </a:pPr>
              <a:r>
                <a:rPr lang="en-US" sz="1050" dirty="0"/>
                <a:t>172.16.3.0 /24</a:t>
              </a:r>
            </a:p>
          </p:txBody>
        </p:sp>
      </p:gr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5"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FR Multipoint Subinterfaces</a:t>
            </a:r>
          </a:p>
        </p:txBody>
      </p:sp>
      <p:sp>
        <p:nvSpPr>
          <p:cNvPr id="5" name="Content Placeholder 4"/>
          <p:cNvSpPr>
            <a:spLocks noGrp="1"/>
          </p:cNvSpPr>
          <p:nvPr>
            <p:ph idx="1"/>
          </p:nvPr>
        </p:nvSpPr>
        <p:spPr>
          <a:xfrm>
            <a:off x="279400" y="1182688"/>
            <a:ext cx="8520113" cy="5132387"/>
          </a:xfrm>
        </p:spPr>
        <p:txBody>
          <a:bodyPr>
            <a:normAutofit lnSpcReduction="10000"/>
          </a:bodyPr>
          <a:lstStyle/>
          <a:p>
            <a:pPr>
              <a:defRPr/>
            </a:pPr>
            <a:r>
              <a:rPr lang="en-US" dirty="0" smtClean="0"/>
              <a:t>Multipoint subinterfaces can be created using a single Frame Relay physical interface. </a:t>
            </a:r>
          </a:p>
          <a:p>
            <a:pPr lvl="1">
              <a:defRPr/>
            </a:pPr>
            <a:r>
              <a:rPr lang="en-US" dirty="0" smtClean="0"/>
              <a:t>Uses a single subnet, preserving the IP address space.</a:t>
            </a:r>
          </a:p>
          <a:p>
            <a:pPr>
              <a:defRPr/>
            </a:pPr>
            <a:r>
              <a:rPr lang="en-US" dirty="0" smtClean="0"/>
              <a:t>Frame Relay multipoint is applicable to partial mesh and full mesh topologies. </a:t>
            </a:r>
          </a:p>
          <a:p>
            <a:pPr>
              <a:defRPr/>
            </a:pPr>
            <a:r>
              <a:rPr lang="en-US" dirty="0" smtClean="0"/>
              <a:t>Consists of several steps:</a:t>
            </a:r>
          </a:p>
          <a:p>
            <a:pPr lvl="1">
              <a:defRPr/>
            </a:pPr>
            <a:r>
              <a:rPr lang="en-US" dirty="0" smtClean="0"/>
              <a:t>Configure the physical interface with no IP address and change the encapsulation to Frame Relay.</a:t>
            </a:r>
          </a:p>
          <a:p>
            <a:pPr lvl="1">
              <a:defRPr/>
            </a:pPr>
            <a:r>
              <a:rPr lang="en-US" dirty="0" smtClean="0"/>
              <a:t>Create a serial multipoint subinterface.</a:t>
            </a:r>
          </a:p>
          <a:p>
            <a:pPr lvl="1">
              <a:defRPr/>
            </a:pPr>
            <a:r>
              <a:rPr lang="en-US" dirty="0" smtClean="0"/>
              <a:t>Configure an IP address on the serial interface.</a:t>
            </a:r>
          </a:p>
          <a:p>
            <a:pPr lvl="1">
              <a:defRPr/>
            </a:pPr>
            <a:r>
              <a:rPr lang="en-US" dirty="0" smtClean="0"/>
              <a:t>Map the IP-to-DLCI mapping commands on the interface using the</a:t>
            </a:r>
            <a:r>
              <a:rPr lang="en-US" b="1" dirty="0" smtClean="0">
                <a:latin typeface="Courier New" pitchFamily="49" charset="0"/>
                <a:cs typeface="Courier New" pitchFamily="49" charset="0"/>
              </a:rPr>
              <a:t> frame-relay map </a:t>
            </a:r>
            <a:r>
              <a:rPr lang="en-US" dirty="0" smtClean="0"/>
              <a:t>command.</a:t>
            </a:r>
          </a:p>
          <a:p>
            <a:pPr lvl="1">
              <a:defRPr/>
            </a:pPr>
            <a:r>
              <a:rPr lang="en-US" dirty="0" smtClean="0"/>
              <a:t>Either rely on dynamic mapping or configure a local DLCI value using the</a:t>
            </a:r>
            <a:r>
              <a:rPr lang="en-US" b="1" dirty="0" smtClean="0">
                <a:latin typeface="Courier New" pitchFamily="49" charset="0"/>
                <a:cs typeface="Courier New" pitchFamily="49" charset="0"/>
              </a:rPr>
              <a:t> frame-relay interface-dlci </a:t>
            </a:r>
            <a:r>
              <a:rPr lang="en-US" dirty="0" smtClean="0"/>
              <a:t>command.</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3"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FR Multipoint Subinterfaces</a:t>
            </a:r>
          </a:p>
        </p:txBody>
      </p:sp>
      <p:sp>
        <p:nvSpPr>
          <p:cNvPr id="233474" name="Content Placeholder 2"/>
          <p:cNvSpPr>
            <a:spLocks noGrp="1"/>
          </p:cNvSpPr>
          <p:nvPr>
            <p:ph idx="1"/>
          </p:nvPr>
        </p:nvSpPr>
        <p:spPr>
          <a:xfrm>
            <a:off x="279400" y="1182688"/>
            <a:ext cx="8520113" cy="5132387"/>
          </a:xfrm>
        </p:spPr>
        <p:txBody>
          <a:bodyPr/>
          <a:lstStyle/>
          <a:p>
            <a:r>
              <a:rPr lang="en-US" smtClean="0"/>
              <a:t>Multipoint subinterfaces are configured with the</a:t>
            </a:r>
            <a:r>
              <a:rPr lang="en-US" smtClean="0">
                <a:latin typeface="Courier New" pitchFamily="49" charset="0"/>
                <a:cs typeface="Courier New" pitchFamily="49" charset="0"/>
              </a:rPr>
              <a:t> </a:t>
            </a:r>
            <a:r>
              <a:rPr lang="en-US" b="1" smtClean="0">
                <a:latin typeface="Courier New" pitchFamily="49" charset="0"/>
                <a:cs typeface="Courier New" pitchFamily="49" charset="0"/>
              </a:rPr>
              <a:t>interface serial </a:t>
            </a:r>
            <a:r>
              <a:rPr lang="en-US" i="1" smtClean="0">
                <a:latin typeface="Courier New" pitchFamily="49" charset="0"/>
                <a:cs typeface="Courier New" pitchFamily="49" charset="0"/>
              </a:rPr>
              <a:t>number.subinterface-number</a:t>
            </a:r>
            <a:r>
              <a:rPr lang="en-US" smtClean="0">
                <a:latin typeface="Courier New" pitchFamily="49" charset="0"/>
                <a:cs typeface="Courier New" pitchFamily="49" charset="0"/>
              </a:rPr>
              <a:t> </a:t>
            </a:r>
            <a:r>
              <a:rPr lang="en-US" b="1" smtClean="0">
                <a:latin typeface="Courier New" pitchFamily="49" charset="0"/>
                <a:cs typeface="Courier New" pitchFamily="49" charset="0"/>
              </a:rPr>
              <a:t>multipoint</a:t>
            </a:r>
            <a:r>
              <a:rPr lang="en-US" smtClean="0">
                <a:latin typeface="Courier New" pitchFamily="49" charset="0"/>
                <a:cs typeface="Courier New" pitchFamily="49" charset="0"/>
              </a:rPr>
              <a:t> </a:t>
            </a:r>
            <a:r>
              <a:rPr lang="en-US" smtClean="0"/>
              <a:t>command. </a:t>
            </a:r>
          </a:p>
          <a:p>
            <a:r>
              <a:rPr lang="en-US" smtClean="0"/>
              <a:t>The IP address-to-DLCI mapping is done by either:</a:t>
            </a:r>
          </a:p>
          <a:p>
            <a:pPr lvl="1">
              <a:buFont typeface="Arial" charset="0"/>
              <a:buChar char="•"/>
            </a:pPr>
            <a:r>
              <a:rPr lang="en-US" smtClean="0"/>
              <a:t>Specifying the local DLCI value  (using the</a:t>
            </a:r>
            <a:r>
              <a:rPr lang="en-US" smtClean="0">
                <a:latin typeface="Courier New" pitchFamily="49" charset="0"/>
                <a:cs typeface="Courier New" pitchFamily="49" charset="0"/>
              </a:rPr>
              <a:t> </a:t>
            </a:r>
            <a:r>
              <a:rPr lang="en-US" b="1" smtClean="0">
                <a:latin typeface="Courier New" pitchFamily="49" charset="0"/>
                <a:cs typeface="Courier New" pitchFamily="49" charset="0"/>
              </a:rPr>
              <a:t>frame-relay interface-dlci </a:t>
            </a:r>
            <a:r>
              <a:rPr lang="en-US" i="1" smtClean="0">
                <a:latin typeface="Courier New" pitchFamily="49" charset="0"/>
                <a:cs typeface="Courier New" pitchFamily="49" charset="0"/>
              </a:rPr>
              <a:t>dlci</a:t>
            </a:r>
            <a:r>
              <a:rPr lang="en-US" smtClean="0">
                <a:latin typeface="Courier New" pitchFamily="49" charset="0"/>
                <a:cs typeface="Courier New" pitchFamily="49" charset="0"/>
              </a:rPr>
              <a:t> </a:t>
            </a:r>
            <a:r>
              <a:rPr lang="en-US" smtClean="0"/>
              <a:t>command) and relying on Inverse ARP</a:t>
            </a:r>
          </a:p>
          <a:p>
            <a:pPr lvl="1">
              <a:buFont typeface="Arial" charset="0"/>
              <a:buChar char="•"/>
            </a:pPr>
            <a:r>
              <a:rPr lang="en-US" smtClean="0"/>
              <a:t>Using manual IP address-to-DLCI mapping.</a:t>
            </a:r>
          </a:p>
          <a:p>
            <a:endParaRPr lang="en-US" smtClean="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Rectangle 46"/>
          <p:cNvSpPr>
            <a:spLocks noChangeArrowheads="1"/>
          </p:cNvSpPr>
          <p:nvPr/>
        </p:nvSpPr>
        <p:spPr bwMode="auto">
          <a:xfrm>
            <a:off x="1446213" y="4978400"/>
            <a:ext cx="3162300" cy="16351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34498" name="Rectangle 44"/>
          <p:cNvSpPr>
            <a:spLocks noChangeArrowheads="1"/>
          </p:cNvSpPr>
          <p:nvPr/>
        </p:nvSpPr>
        <p:spPr bwMode="auto">
          <a:xfrm>
            <a:off x="1706563" y="4603750"/>
            <a:ext cx="2366962" cy="1714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34499" name="Rectangle 41"/>
          <p:cNvSpPr>
            <a:spLocks noChangeArrowheads="1"/>
          </p:cNvSpPr>
          <p:nvPr/>
        </p:nvSpPr>
        <p:spPr bwMode="auto">
          <a:xfrm>
            <a:off x="1698625" y="4440238"/>
            <a:ext cx="1238250" cy="1555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34500"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FR Multipoint Subinterfaces</a:t>
            </a:r>
          </a:p>
        </p:txBody>
      </p:sp>
      <p:grpSp>
        <p:nvGrpSpPr>
          <p:cNvPr id="234501" name="Group 47"/>
          <p:cNvGrpSpPr>
            <a:grpSpLocks/>
          </p:cNvGrpSpPr>
          <p:nvPr/>
        </p:nvGrpSpPr>
        <p:grpSpPr bwMode="auto">
          <a:xfrm>
            <a:off x="830263" y="1536700"/>
            <a:ext cx="7458075" cy="1939925"/>
            <a:chOff x="1037056" y="970156"/>
            <a:chExt cx="7458030" cy="1940315"/>
          </a:xfrm>
        </p:grpSpPr>
        <p:sp>
          <p:nvSpPr>
            <p:cNvPr id="234505" name="Freeform 9"/>
            <p:cNvSpPr>
              <a:spLocks/>
            </p:cNvSpPr>
            <p:nvPr/>
          </p:nvSpPr>
          <p:spPr bwMode="auto">
            <a:xfrm rot="9900000">
              <a:off x="4597047" y="1584915"/>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34506" name="Freeform 9"/>
            <p:cNvSpPr>
              <a:spLocks/>
            </p:cNvSpPr>
            <p:nvPr/>
          </p:nvSpPr>
          <p:spPr bwMode="auto">
            <a:xfrm>
              <a:off x="1929154" y="1806498"/>
              <a:ext cx="1761898" cy="13381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34507" name="Freeform 9"/>
            <p:cNvSpPr>
              <a:spLocks/>
            </p:cNvSpPr>
            <p:nvPr/>
          </p:nvSpPr>
          <p:spPr bwMode="auto">
            <a:xfrm rot="11700000" flipV="1">
              <a:off x="4590729" y="2086256"/>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34508" name="Picture 37"/>
            <p:cNvPicPr>
              <a:picLocks noChangeArrowheads="1"/>
            </p:cNvPicPr>
            <p:nvPr/>
          </p:nvPicPr>
          <p:blipFill>
            <a:blip r:embed="rId3" cstate="print"/>
            <a:srcRect/>
            <a:stretch>
              <a:fillRect/>
            </a:stretch>
          </p:blipFill>
          <p:spPr bwMode="auto">
            <a:xfrm>
              <a:off x="1124499" y="1623496"/>
              <a:ext cx="870351" cy="451691"/>
            </a:xfrm>
            <a:prstGeom prst="rect">
              <a:avLst/>
            </a:prstGeom>
            <a:noFill/>
            <a:ln w="9525">
              <a:noFill/>
              <a:miter lim="800000"/>
              <a:headEnd/>
              <a:tailEnd/>
            </a:ln>
          </p:spPr>
        </p:pic>
        <p:sp>
          <p:nvSpPr>
            <p:cNvPr id="14" name="TextBox 13"/>
            <p:cNvSpPr txBox="1"/>
            <p:nvPr/>
          </p:nvSpPr>
          <p:spPr>
            <a:xfrm>
              <a:off x="1660939" y="2092745"/>
              <a:ext cx="514347" cy="204828"/>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1419606" y="2232472"/>
              <a:ext cx="341381" cy="4763"/>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1343441" y="2403957"/>
              <a:ext cx="519110"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34512" name="TextBox 23"/>
            <p:cNvSpPr txBox="1">
              <a:spLocks noChangeArrowheads="1"/>
            </p:cNvSpPr>
            <p:nvPr/>
          </p:nvSpPr>
          <p:spPr bwMode="auto">
            <a:xfrm>
              <a:off x="1399932" y="184383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26" name="TextBox 25"/>
            <p:cNvSpPr txBox="1"/>
            <p:nvPr/>
          </p:nvSpPr>
          <p:spPr>
            <a:xfrm>
              <a:off x="1087856" y="2467470"/>
              <a:ext cx="1014406" cy="166721"/>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730789" y="1020966"/>
              <a:ext cx="946144" cy="160370"/>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34515" name="Picture 88"/>
            <p:cNvPicPr>
              <a:picLocks noChangeAspect="1" noChangeArrowheads="1"/>
            </p:cNvPicPr>
            <p:nvPr/>
          </p:nvPicPr>
          <p:blipFill>
            <a:blip r:embed="rId4" cstate="print"/>
            <a:srcRect/>
            <a:stretch>
              <a:fillRect/>
            </a:stretch>
          </p:blipFill>
          <p:spPr bwMode="auto">
            <a:xfrm>
              <a:off x="3599517" y="1471959"/>
              <a:ext cx="1400378" cy="853304"/>
            </a:xfrm>
            <a:prstGeom prst="rect">
              <a:avLst/>
            </a:prstGeom>
            <a:noFill/>
            <a:ln w="9525" algn="ctr">
              <a:noFill/>
              <a:miter lim="800000"/>
              <a:headEnd/>
              <a:tailEnd/>
            </a:ln>
          </p:spPr>
        </p:pic>
        <p:sp>
          <p:nvSpPr>
            <p:cNvPr id="234516" name="TextBox 39"/>
            <p:cNvSpPr txBox="1">
              <a:spLocks noChangeArrowheads="1"/>
            </p:cNvSpPr>
            <p:nvPr/>
          </p:nvSpPr>
          <p:spPr bwMode="auto">
            <a:xfrm>
              <a:off x="3779463" y="1665564"/>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sp>
          <p:nvSpPr>
            <p:cNvPr id="234517" name="Rounded Rectangle 51"/>
            <p:cNvSpPr>
              <a:spLocks noChangeArrowheads="1"/>
            </p:cNvSpPr>
            <p:nvPr/>
          </p:nvSpPr>
          <p:spPr bwMode="auto">
            <a:xfrm>
              <a:off x="1037056" y="970156"/>
              <a:ext cx="7415567" cy="194031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34518" name="Picture 37"/>
            <p:cNvPicPr>
              <a:picLocks noChangeArrowheads="1"/>
            </p:cNvPicPr>
            <p:nvPr/>
          </p:nvPicPr>
          <p:blipFill>
            <a:blip r:embed="rId3" cstate="print"/>
            <a:srcRect/>
            <a:stretch>
              <a:fillRect/>
            </a:stretch>
          </p:blipFill>
          <p:spPr bwMode="auto">
            <a:xfrm>
              <a:off x="6100366" y="1187942"/>
              <a:ext cx="870351" cy="451691"/>
            </a:xfrm>
            <a:prstGeom prst="rect">
              <a:avLst/>
            </a:prstGeom>
            <a:noFill/>
            <a:ln w="9525">
              <a:noFill/>
              <a:miter lim="800000"/>
              <a:headEnd/>
              <a:tailEnd/>
            </a:ln>
          </p:spPr>
        </p:pic>
        <p:sp>
          <p:nvSpPr>
            <p:cNvPr id="234519" name="TextBox 48"/>
            <p:cNvSpPr txBox="1">
              <a:spLocks noChangeArrowheads="1"/>
            </p:cNvSpPr>
            <p:nvPr/>
          </p:nvSpPr>
          <p:spPr bwMode="auto">
            <a:xfrm>
              <a:off x="6329223" y="141811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34520" name="Picture 37"/>
            <p:cNvPicPr>
              <a:picLocks noChangeArrowheads="1"/>
            </p:cNvPicPr>
            <p:nvPr/>
          </p:nvPicPr>
          <p:blipFill>
            <a:blip r:embed="rId3" cstate="print"/>
            <a:srcRect/>
            <a:stretch>
              <a:fillRect/>
            </a:stretch>
          </p:blipFill>
          <p:spPr bwMode="auto">
            <a:xfrm>
              <a:off x="6130099" y="2210136"/>
              <a:ext cx="870351" cy="451691"/>
            </a:xfrm>
            <a:prstGeom prst="rect">
              <a:avLst/>
            </a:prstGeom>
            <a:noFill/>
            <a:ln w="9525">
              <a:noFill/>
              <a:miter lim="800000"/>
              <a:headEnd/>
              <a:tailEnd/>
            </a:ln>
          </p:spPr>
        </p:pic>
        <p:sp>
          <p:nvSpPr>
            <p:cNvPr id="234521" name="TextBox 35"/>
            <p:cNvSpPr txBox="1">
              <a:spLocks noChangeArrowheads="1"/>
            </p:cNvSpPr>
            <p:nvPr/>
          </p:nvSpPr>
          <p:spPr bwMode="auto">
            <a:xfrm>
              <a:off x="6414712" y="244030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sp>
          <p:nvSpPr>
            <p:cNvPr id="63" name="TextBox 62"/>
            <p:cNvSpPr txBox="1"/>
            <p:nvPr/>
          </p:nvSpPr>
          <p:spPr>
            <a:xfrm>
              <a:off x="3850089" y="1929199"/>
              <a:ext cx="1012819" cy="165133"/>
            </a:xfrm>
            <a:prstGeom prst="rect">
              <a:avLst/>
            </a:prstGeom>
            <a:noFill/>
          </p:spPr>
          <p:txBody>
            <a:bodyPr lIns="0" tIns="0" rIns="0" bIns="0" anchor="ctr"/>
            <a:lstStyle/>
            <a:p>
              <a:pPr algn="ctr" eaLnBrk="0" hangingPunct="0">
                <a:lnSpc>
                  <a:spcPct val="90000"/>
                </a:lnSpc>
                <a:defRPr/>
              </a:pPr>
              <a:r>
                <a:rPr lang="en-US" sz="1050" dirty="0"/>
                <a:t>192.168.1.0 /24</a:t>
              </a:r>
            </a:p>
          </p:txBody>
        </p:sp>
        <p:sp>
          <p:nvSpPr>
            <p:cNvPr id="65" name="TextBox 64"/>
            <p:cNvSpPr txBox="1"/>
            <p:nvPr/>
          </p:nvSpPr>
          <p:spPr>
            <a:xfrm>
              <a:off x="5983676" y="2011765"/>
              <a:ext cx="312735" cy="158782"/>
            </a:xfrm>
            <a:prstGeom prst="rect">
              <a:avLst/>
            </a:prstGeom>
            <a:noFill/>
          </p:spPr>
          <p:txBody>
            <a:bodyPr lIns="0" tIns="0" rIns="0" bIns="0" anchor="ctr"/>
            <a:lstStyle/>
            <a:p>
              <a:pPr eaLnBrk="0" hangingPunct="0">
                <a:lnSpc>
                  <a:spcPct val="90000"/>
                </a:lnSpc>
                <a:defRPr/>
              </a:pPr>
              <a:r>
                <a:rPr lang="en-US" sz="1050" dirty="0"/>
                <a:t>.103</a:t>
              </a:r>
            </a:p>
          </p:txBody>
        </p:sp>
        <p:sp>
          <p:nvSpPr>
            <p:cNvPr id="66" name="TextBox 65"/>
            <p:cNvSpPr txBox="1"/>
            <p:nvPr/>
          </p:nvSpPr>
          <p:spPr>
            <a:xfrm>
              <a:off x="5782064" y="1397280"/>
              <a:ext cx="314323" cy="160369"/>
            </a:xfrm>
            <a:prstGeom prst="rect">
              <a:avLst/>
            </a:prstGeom>
            <a:noFill/>
          </p:spPr>
          <p:txBody>
            <a:bodyPr lIns="0" tIns="0" rIns="0" bIns="0" anchor="ctr"/>
            <a:lstStyle/>
            <a:p>
              <a:pPr eaLnBrk="0" hangingPunct="0">
                <a:lnSpc>
                  <a:spcPct val="90000"/>
                </a:lnSpc>
                <a:defRPr/>
              </a:pPr>
              <a:r>
                <a:rPr lang="en-US" sz="1050" dirty="0"/>
                <a:t>.102</a:t>
              </a:r>
            </a:p>
          </p:txBody>
        </p:sp>
        <p:sp>
          <p:nvSpPr>
            <p:cNvPr id="67" name="TextBox 66"/>
            <p:cNvSpPr txBox="1"/>
            <p:nvPr/>
          </p:nvSpPr>
          <p:spPr>
            <a:xfrm>
              <a:off x="5861439" y="1665621"/>
              <a:ext cx="512760" cy="204829"/>
            </a:xfrm>
            <a:prstGeom prst="rect">
              <a:avLst/>
            </a:prstGeom>
            <a:noFill/>
          </p:spPr>
          <p:txBody>
            <a:bodyPr lIns="0" tIns="0" rIns="0" bIns="0" anchor="ctr"/>
            <a:lstStyle/>
            <a:p>
              <a:pPr eaLnBrk="0" hangingPunct="0">
                <a:lnSpc>
                  <a:spcPct val="90000"/>
                </a:lnSpc>
                <a:defRPr/>
              </a:pPr>
              <a:r>
                <a:rPr lang="en-US" sz="1050" dirty="0"/>
                <a:t>S0/0/0.1</a:t>
              </a:r>
            </a:p>
          </p:txBody>
        </p:sp>
        <p:sp>
          <p:nvSpPr>
            <p:cNvPr id="68" name="TextBox 67"/>
            <p:cNvSpPr txBox="1"/>
            <p:nvPr/>
          </p:nvSpPr>
          <p:spPr>
            <a:xfrm>
              <a:off x="5650303" y="2234060"/>
              <a:ext cx="512759" cy="204829"/>
            </a:xfrm>
            <a:prstGeom prst="rect">
              <a:avLst/>
            </a:prstGeom>
            <a:noFill/>
          </p:spPr>
          <p:txBody>
            <a:bodyPr lIns="0" tIns="0" rIns="0" bIns="0" anchor="ctr"/>
            <a:lstStyle/>
            <a:p>
              <a:pPr eaLnBrk="0" hangingPunct="0">
                <a:lnSpc>
                  <a:spcPct val="90000"/>
                </a:lnSpc>
                <a:defRPr/>
              </a:pPr>
              <a:r>
                <a:rPr lang="en-US" sz="1050" dirty="0"/>
                <a:t>S0/0/0.1</a:t>
              </a:r>
            </a:p>
          </p:txBody>
        </p:sp>
        <p:sp>
          <p:nvSpPr>
            <p:cNvPr id="234527" name="Right Arrow 68"/>
            <p:cNvSpPr>
              <a:spLocks noChangeArrowheads="1"/>
            </p:cNvSpPr>
            <p:nvPr/>
          </p:nvSpPr>
          <p:spPr bwMode="auto">
            <a:xfrm>
              <a:off x="2943921" y="231945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103</a:t>
              </a:r>
            </a:p>
          </p:txBody>
        </p:sp>
        <p:sp>
          <p:nvSpPr>
            <p:cNvPr id="234528" name="Right Arrow 69"/>
            <p:cNvSpPr>
              <a:spLocks noChangeArrowheads="1"/>
            </p:cNvSpPr>
            <p:nvPr/>
          </p:nvSpPr>
          <p:spPr bwMode="auto">
            <a:xfrm>
              <a:off x="2854711" y="122663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102</a:t>
              </a:r>
            </a:p>
          </p:txBody>
        </p:sp>
        <p:sp>
          <p:nvSpPr>
            <p:cNvPr id="234529" name="Right Arrow 70"/>
            <p:cNvSpPr>
              <a:spLocks noChangeArrowheads="1"/>
            </p:cNvSpPr>
            <p:nvPr/>
          </p:nvSpPr>
          <p:spPr bwMode="auto">
            <a:xfrm flipH="1">
              <a:off x="4772720" y="1226634"/>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201</a:t>
              </a:r>
            </a:p>
          </p:txBody>
        </p:sp>
        <p:sp>
          <p:nvSpPr>
            <p:cNvPr id="234530" name="Right Arrow 71"/>
            <p:cNvSpPr>
              <a:spLocks noChangeArrowheads="1"/>
            </p:cNvSpPr>
            <p:nvPr/>
          </p:nvSpPr>
          <p:spPr bwMode="auto">
            <a:xfrm flipH="1">
              <a:off x="4783871" y="2319453"/>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301</a:t>
              </a:r>
            </a:p>
          </p:txBody>
        </p:sp>
        <p:cxnSp>
          <p:nvCxnSpPr>
            <p:cNvPr id="234531" name="Straight Connector 73"/>
            <p:cNvCxnSpPr>
              <a:cxnSpLocks noChangeShapeType="1"/>
              <a:stCxn id="234528" idx="3"/>
              <a:endCxn id="234529" idx="3"/>
            </p:cNvCxnSpPr>
            <p:nvPr/>
          </p:nvCxnSpPr>
          <p:spPr bwMode="auto">
            <a:xfrm>
              <a:off x="3869471" y="1421781"/>
              <a:ext cx="903249" cy="1588"/>
            </a:xfrm>
            <a:prstGeom prst="line">
              <a:avLst/>
            </a:prstGeom>
            <a:noFill/>
            <a:ln w="22225" algn="ctr">
              <a:solidFill>
                <a:schemeClr val="tx1"/>
              </a:solidFill>
              <a:prstDash val="sysDash"/>
              <a:round/>
              <a:headEnd/>
              <a:tailEnd/>
            </a:ln>
          </p:spPr>
        </p:cxnSp>
        <p:cxnSp>
          <p:nvCxnSpPr>
            <p:cNvPr id="234532" name="Straight Connector 74"/>
            <p:cNvCxnSpPr>
              <a:cxnSpLocks noChangeShapeType="1"/>
              <a:stCxn id="234527" idx="3"/>
              <a:endCxn id="234530" idx="3"/>
            </p:cNvCxnSpPr>
            <p:nvPr/>
          </p:nvCxnSpPr>
          <p:spPr bwMode="auto">
            <a:xfrm flipV="1">
              <a:off x="3958681" y="2514600"/>
              <a:ext cx="825190" cy="1"/>
            </a:xfrm>
            <a:prstGeom prst="line">
              <a:avLst/>
            </a:prstGeom>
            <a:noFill/>
            <a:ln w="22225" algn="ctr">
              <a:solidFill>
                <a:schemeClr val="tx1"/>
              </a:solidFill>
              <a:prstDash val="sysDash"/>
              <a:round/>
              <a:headEnd/>
              <a:tailEnd/>
            </a:ln>
          </p:spPr>
        </p:cxnSp>
        <p:sp>
          <p:nvSpPr>
            <p:cNvPr id="81" name="TextBox 80"/>
            <p:cNvSpPr txBox="1"/>
            <p:nvPr/>
          </p:nvSpPr>
          <p:spPr>
            <a:xfrm>
              <a:off x="6999670" y="1476671"/>
              <a:ext cx="512759"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2" name="Straight Connector 81"/>
            <p:cNvCxnSpPr/>
            <p:nvPr/>
          </p:nvCxnSpPr>
          <p:spPr bwMode="auto">
            <a:xfrm rot="5400000">
              <a:off x="7303638" y="1436182"/>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3" name="Straight Connector 82"/>
            <p:cNvCxnSpPr/>
            <p:nvPr/>
          </p:nvCxnSpPr>
          <p:spPr bwMode="auto">
            <a:xfrm rot="10800000">
              <a:off x="6948870" y="1441739"/>
              <a:ext cx="519109"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4" name="TextBox 83"/>
            <p:cNvSpPr txBox="1"/>
            <p:nvPr/>
          </p:nvSpPr>
          <p:spPr>
            <a:xfrm>
              <a:off x="7440992" y="1360760"/>
              <a:ext cx="1012819" cy="165133"/>
            </a:xfrm>
            <a:prstGeom prst="rect">
              <a:avLst/>
            </a:prstGeom>
            <a:noFill/>
          </p:spPr>
          <p:txBody>
            <a:bodyPr lIns="0" tIns="0" rIns="0" bIns="0" anchor="ctr"/>
            <a:lstStyle/>
            <a:p>
              <a:pPr algn="ctr" eaLnBrk="0" hangingPunct="0">
                <a:lnSpc>
                  <a:spcPct val="90000"/>
                </a:lnSpc>
                <a:defRPr/>
              </a:pPr>
              <a:r>
                <a:rPr lang="en-US" sz="1050" dirty="0"/>
                <a:t>172.16.2.0 /24</a:t>
              </a:r>
            </a:p>
          </p:txBody>
        </p:sp>
        <p:sp>
          <p:nvSpPr>
            <p:cNvPr id="85" name="TextBox 84"/>
            <p:cNvSpPr txBox="1"/>
            <p:nvPr/>
          </p:nvSpPr>
          <p:spPr>
            <a:xfrm>
              <a:off x="7039357" y="2499226"/>
              <a:ext cx="514347"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6" name="Straight Connector 85"/>
            <p:cNvCxnSpPr/>
            <p:nvPr/>
          </p:nvCxnSpPr>
          <p:spPr bwMode="auto">
            <a:xfrm rot="5400000">
              <a:off x="7344913" y="2458738"/>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7" name="Straight Connector 86"/>
            <p:cNvCxnSpPr/>
            <p:nvPr/>
          </p:nvCxnSpPr>
          <p:spPr bwMode="auto">
            <a:xfrm rot="10800000">
              <a:off x="6990145" y="2462706"/>
              <a:ext cx="519109" cy="317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8" name="TextBox 87"/>
            <p:cNvSpPr txBox="1"/>
            <p:nvPr/>
          </p:nvSpPr>
          <p:spPr>
            <a:xfrm>
              <a:off x="7482267" y="2383315"/>
              <a:ext cx="1012819" cy="165133"/>
            </a:xfrm>
            <a:prstGeom prst="rect">
              <a:avLst/>
            </a:prstGeom>
            <a:noFill/>
          </p:spPr>
          <p:txBody>
            <a:bodyPr lIns="0" tIns="0" rIns="0" bIns="0" anchor="ctr"/>
            <a:lstStyle/>
            <a:p>
              <a:pPr algn="ctr" eaLnBrk="0" hangingPunct="0">
                <a:lnSpc>
                  <a:spcPct val="90000"/>
                </a:lnSpc>
                <a:defRPr/>
              </a:pPr>
              <a:r>
                <a:rPr lang="en-US" sz="1050" dirty="0"/>
                <a:t>172.16.3.0 /24</a:t>
              </a:r>
            </a:p>
          </p:txBody>
        </p:sp>
        <p:sp>
          <p:nvSpPr>
            <p:cNvPr id="53" name="TextBox 52"/>
            <p:cNvSpPr txBox="1"/>
            <p:nvPr/>
          </p:nvSpPr>
          <p:spPr>
            <a:xfrm>
              <a:off x="2059400" y="1833930"/>
              <a:ext cx="512759" cy="203241"/>
            </a:xfrm>
            <a:prstGeom prst="rect">
              <a:avLst/>
            </a:prstGeom>
            <a:noFill/>
          </p:spPr>
          <p:txBody>
            <a:bodyPr lIns="0" tIns="0" rIns="0" bIns="0" anchor="ctr"/>
            <a:lstStyle/>
            <a:p>
              <a:pPr eaLnBrk="0" hangingPunct="0">
                <a:lnSpc>
                  <a:spcPct val="90000"/>
                </a:lnSpc>
                <a:defRPr/>
              </a:pPr>
              <a:r>
                <a:rPr lang="en-US" sz="1050" dirty="0"/>
                <a:t>S0/0/0.1</a:t>
              </a:r>
            </a:p>
          </p:txBody>
        </p:sp>
        <p:sp>
          <p:nvSpPr>
            <p:cNvPr id="54" name="TextBox 53"/>
            <p:cNvSpPr txBox="1"/>
            <p:nvPr/>
          </p:nvSpPr>
          <p:spPr>
            <a:xfrm>
              <a:off x="2129249" y="1613223"/>
              <a:ext cx="312735" cy="160369"/>
            </a:xfrm>
            <a:prstGeom prst="rect">
              <a:avLst/>
            </a:prstGeom>
            <a:noFill/>
          </p:spPr>
          <p:txBody>
            <a:bodyPr lIns="0" tIns="0" rIns="0" bIns="0" anchor="ctr"/>
            <a:lstStyle/>
            <a:p>
              <a:pPr eaLnBrk="0" hangingPunct="0">
                <a:lnSpc>
                  <a:spcPct val="90000"/>
                </a:lnSpc>
                <a:defRPr/>
              </a:pPr>
              <a:r>
                <a:rPr lang="en-US" sz="1050" dirty="0"/>
                <a:t>.101</a:t>
              </a:r>
            </a:p>
          </p:txBody>
        </p:sp>
      </p:grpSp>
      <p:sp>
        <p:nvSpPr>
          <p:cNvPr id="234502" name="Rectangle 54"/>
          <p:cNvSpPr>
            <a:spLocks noChangeArrowheads="1"/>
          </p:cNvSpPr>
          <p:nvPr/>
        </p:nvSpPr>
        <p:spPr bwMode="auto">
          <a:xfrm>
            <a:off x="1978025" y="5354638"/>
            <a:ext cx="3162300" cy="163512"/>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34503" name="Rectangle 55"/>
          <p:cNvSpPr>
            <a:spLocks noChangeArrowheads="1"/>
          </p:cNvSpPr>
          <p:nvPr/>
        </p:nvSpPr>
        <p:spPr bwMode="auto">
          <a:xfrm>
            <a:off x="1995488" y="5551488"/>
            <a:ext cx="4341812" cy="550862"/>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93688" y="4197350"/>
            <a:ext cx="8515350" cy="210502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interface S0/0/0</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no ip address</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encapsulation frame-relay</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exit</a:t>
            </a:r>
          </a:p>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interface Serial0/0/0.1 multipoint</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ip address 192.168.1.101 255.255.255.0</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no ip split-horizon eigrp 100</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frame-relay map ip 192.168.1.101 101</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frame-relay map ip 192.168.1.102 102 broadcast</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frame-relay map ip 192.168.1.103 103 broadcast</a:t>
            </a:r>
          </a:p>
          <a:p>
            <a:pPr marL="236538" indent="-236538" defTabSz="814388">
              <a:spcBef>
                <a:spcPts val="0"/>
              </a:spcBef>
              <a:buClr>
                <a:srgbClr val="708CA1"/>
              </a:buClr>
              <a:defRPr/>
            </a:pPr>
            <a:r>
              <a:rPr lang="en-US" sz="1200" kern="0" dirty="0">
                <a:latin typeface="Courier New" pitchFamily="49" charset="0"/>
              </a:rPr>
              <a:t>R1(config-subif)#</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Rectangle 41"/>
          <p:cNvSpPr>
            <a:spLocks noChangeArrowheads="1"/>
          </p:cNvSpPr>
          <p:nvPr/>
        </p:nvSpPr>
        <p:spPr bwMode="auto">
          <a:xfrm>
            <a:off x="304800" y="3652838"/>
            <a:ext cx="3222625"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36546"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FR Multipoint Subinterfaces</a:t>
            </a:r>
          </a:p>
        </p:txBody>
      </p:sp>
      <p:sp>
        <p:nvSpPr>
          <p:cNvPr id="236547" name="Rectangle 37"/>
          <p:cNvSpPr>
            <a:spLocks noChangeArrowheads="1"/>
          </p:cNvSpPr>
          <p:nvPr/>
        </p:nvSpPr>
        <p:spPr bwMode="auto">
          <a:xfrm>
            <a:off x="579438" y="4217988"/>
            <a:ext cx="1320800" cy="3492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36548" name="Rectangle 40"/>
          <p:cNvSpPr>
            <a:spLocks noChangeArrowheads="1"/>
          </p:cNvSpPr>
          <p:nvPr/>
        </p:nvSpPr>
        <p:spPr bwMode="auto">
          <a:xfrm>
            <a:off x="2000250" y="4214813"/>
            <a:ext cx="936625" cy="3492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93688" y="3443288"/>
            <a:ext cx="8515350" cy="13462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192.168.1.102  Se0/0/0.1   10    00:06:41   10   2280  0  5</a:t>
            </a:r>
          </a:p>
          <a:p>
            <a:pPr marL="236538" indent="-236538" defTabSz="814388">
              <a:spcBef>
                <a:spcPts val="0"/>
              </a:spcBef>
              <a:buClr>
                <a:srgbClr val="708CA1"/>
              </a:buClr>
              <a:defRPr/>
            </a:pPr>
            <a:r>
              <a:rPr lang="en-US" sz="1200" kern="0" dirty="0">
                <a:latin typeface="Courier New" pitchFamily="49" charset="0"/>
              </a:rPr>
              <a:t>1   192.168.1.103  Se0/0/0.1   10    00:08:52   10   2320  0  9</a:t>
            </a:r>
          </a:p>
          <a:p>
            <a:pPr marL="236538" indent="-236538" defTabSz="814388">
              <a:spcBef>
                <a:spcPts val="0"/>
              </a:spcBef>
              <a:buClr>
                <a:srgbClr val="708CA1"/>
              </a:buClr>
              <a:defRPr/>
            </a:pPr>
            <a:endParaRPr lang="en-US" sz="1200" kern="0" dirty="0">
              <a:latin typeface="Courier New" pitchFamily="49" charset="0"/>
            </a:endParaRPr>
          </a:p>
        </p:txBody>
      </p:sp>
      <p:sp>
        <p:nvSpPr>
          <p:cNvPr id="236550" name="Rectangle 42"/>
          <p:cNvSpPr>
            <a:spLocks noChangeArrowheads="1"/>
          </p:cNvSpPr>
          <p:nvPr/>
        </p:nvSpPr>
        <p:spPr bwMode="auto">
          <a:xfrm>
            <a:off x="304800" y="5216525"/>
            <a:ext cx="3222625" cy="179388"/>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36551" name="Rectangle 43"/>
          <p:cNvSpPr>
            <a:spLocks noChangeArrowheads="1"/>
          </p:cNvSpPr>
          <p:nvPr/>
        </p:nvSpPr>
        <p:spPr bwMode="auto">
          <a:xfrm>
            <a:off x="639763" y="5781675"/>
            <a:ext cx="1260475" cy="37941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36552" name="Rectangle 44"/>
          <p:cNvSpPr>
            <a:spLocks noChangeArrowheads="1"/>
          </p:cNvSpPr>
          <p:nvPr/>
        </p:nvSpPr>
        <p:spPr bwMode="auto">
          <a:xfrm>
            <a:off x="2014538" y="5778500"/>
            <a:ext cx="969962" cy="37941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6" name="Text Placeholder 5"/>
          <p:cNvSpPr>
            <a:spLocks/>
          </p:cNvSpPr>
          <p:nvPr/>
        </p:nvSpPr>
        <p:spPr bwMode="auto">
          <a:xfrm>
            <a:off x="293688" y="5006975"/>
            <a:ext cx="8515350" cy="1347788"/>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R3#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192.168.1.101  Se0/0/0.1   10    00:10:37   10   1910  0  6</a:t>
            </a:r>
          </a:p>
          <a:p>
            <a:pPr marL="236538" indent="-236538" defTabSz="814388">
              <a:spcBef>
                <a:spcPts val="0"/>
              </a:spcBef>
              <a:buClr>
                <a:srgbClr val="708CA1"/>
              </a:buClr>
              <a:defRPr/>
            </a:pPr>
            <a:r>
              <a:rPr lang="en-US" sz="1200" kern="0" dirty="0">
                <a:latin typeface="Courier New" pitchFamily="49" charset="0"/>
              </a:rPr>
              <a:t>1   192.168.1.102  Se0/0/0.1   10    00:03:12   10   2210  0  3</a:t>
            </a:r>
          </a:p>
          <a:p>
            <a:pPr marL="236538" indent="-236538" defTabSz="814388">
              <a:spcBef>
                <a:spcPts val="0"/>
              </a:spcBef>
              <a:buClr>
                <a:srgbClr val="708CA1"/>
              </a:buClr>
              <a:defRPr/>
            </a:pPr>
            <a:endParaRPr lang="en-US" sz="1200" kern="0" dirty="0">
              <a:latin typeface="Courier New" pitchFamily="49" charset="0"/>
            </a:endParaRPr>
          </a:p>
        </p:txBody>
      </p:sp>
      <p:grpSp>
        <p:nvGrpSpPr>
          <p:cNvPr id="236554" name="Group 50"/>
          <p:cNvGrpSpPr>
            <a:grpSpLocks/>
          </p:cNvGrpSpPr>
          <p:nvPr/>
        </p:nvGrpSpPr>
        <p:grpSpPr bwMode="auto">
          <a:xfrm>
            <a:off x="830263" y="1266825"/>
            <a:ext cx="7458075" cy="1939925"/>
            <a:chOff x="1037056" y="970156"/>
            <a:chExt cx="7458030" cy="1940315"/>
          </a:xfrm>
        </p:grpSpPr>
        <p:sp>
          <p:nvSpPr>
            <p:cNvPr id="236555" name="Freeform 9"/>
            <p:cNvSpPr>
              <a:spLocks/>
            </p:cNvSpPr>
            <p:nvPr/>
          </p:nvSpPr>
          <p:spPr bwMode="auto">
            <a:xfrm rot="9900000">
              <a:off x="4597047" y="1584915"/>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36556" name="Freeform 9"/>
            <p:cNvSpPr>
              <a:spLocks/>
            </p:cNvSpPr>
            <p:nvPr/>
          </p:nvSpPr>
          <p:spPr bwMode="auto">
            <a:xfrm>
              <a:off x="1929154" y="1806498"/>
              <a:ext cx="1761898" cy="13381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36557" name="Freeform 9"/>
            <p:cNvSpPr>
              <a:spLocks/>
            </p:cNvSpPr>
            <p:nvPr/>
          </p:nvSpPr>
          <p:spPr bwMode="auto">
            <a:xfrm rot="11700000" flipV="1">
              <a:off x="4590729" y="2086256"/>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36558" name="Picture 37"/>
            <p:cNvPicPr>
              <a:picLocks noChangeArrowheads="1"/>
            </p:cNvPicPr>
            <p:nvPr/>
          </p:nvPicPr>
          <p:blipFill>
            <a:blip r:embed="rId3" cstate="print"/>
            <a:srcRect/>
            <a:stretch>
              <a:fillRect/>
            </a:stretch>
          </p:blipFill>
          <p:spPr bwMode="auto">
            <a:xfrm>
              <a:off x="1124499" y="1623496"/>
              <a:ext cx="870351" cy="451691"/>
            </a:xfrm>
            <a:prstGeom prst="rect">
              <a:avLst/>
            </a:prstGeom>
            <a:noFill/>
            <a:ln w="9525">
              <a:noFill/>
              <a:miter lim="800000"/>
              <a:headEnd/>
              <a:tailEnd/>
            </a:ln>
          </p:spPr>
        </p:pic>
        <p:sp>
          <p:nvSpPr>
            <p:cNvPr id="63" name="TextBox 62"/>
            <p:cNvSpPr txBox="1"/>
            <p:nvPr/>
          </p:nvSpPr>
          <p:spPr>
            <a:xfrm>
              <a:off x="1660939" y="2092745"/>
              <a:ext cx="514347" cy="204828"/>
            </a:xfrm>
            <a:prstGeom prst="rect">
              <a:avLst/>
            </a:prstGeom>
            <a:noFill/>
          </p:spPr>
          <p:txBody>
            <a:bodyPr lIns="0" tIns="0" rIns="0" bIns="0" anchor="ctr"/>
            <a:lstStyle/>
            <a:p>
              <a:pPr eaLnBrk="0" hangingPunct="0">
                <a:lnSpc>
                  <a:spcPct val="90000"/>
                </a:lnSpc>
                <a:defRPr/>
              </a:pPr>
              <a:r>
                <a:rPr lang="en-US" sz="1050" dirty="0"/>
                <a:t>Fa0/0</a:t>
              </a:r>
            </a:p>
          </p:txBody>
        </p:sp>
        <p:cxnSp>
          <p:nvCxnSpPr>
            <p:cNvPr id="64" name="Straight Connector 63"/>
            <p:cNvCxnSpPr/>
            <p:nvPr/>
          </p:nvCxnSpPr>
          <p:spPr bwMode="auto">
            <a:xfrm rot="5400000">
              <a:off x="1419606" y="2232472"/>
              <a:ext cx="341381" cy="4763"/>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5" name="Straight Connector 64"/>
            <p:cNvCxnSpPr/>
            <p:nvPr/>
          </p:nvCxnSpPr>
          <p:spPr bwMode="auto">
            <a:xfrm rot="10800000">
              <a:off x="1343441" y="2403957"/>
              <a:ext cx="519110"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36562" name="TextBox 65"/>
            <p:cNvSpPr txBox="1">
              <a:spLocks noChangeArrowheads="1"/>
            </p:cNvSpPr>
            <p:nvPr/>
          </p:nvSpPr>
          <p:spPr bwMode="auto">
            <a:xfrm>
              <a:off x="1399932" y="184383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67" name="TextBox 66"/>
            <p:cNvSpPr txBox="1"/>
            <p:nvPr/>
          </p:nvSpPr>
          <p:spPr>
            <a:xfrm>
              <a:off x="1087856" y="2467470"/>
              <a:ext cx="1014406" cy="166721"/>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68" name="TextBox 67"/>
            <p:cNvSpPr txBox="1"/>
            <p:nvPr/>
          </p:nvSpPr>
          <p:spPr>
            <a:xfrm>
              <a:off x="1730789" y="1020966"/>
              <a:ext cx="946144" cy="160370"/>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36565" name="Picture 88"/>
            <p:cNvPicPr>
              <a:picLocks noChangeAspect="1" noChangeArrowheads="1"/>
            </p:cNvPicPr>
            <p:nvPr/>
          </p:nvPicPr>
          <p:blipFill>
            <a:blip r:embed="rId4" cstate="print"/>
            <a:srcRect/>
            <a:stretch>
              <a:fillRect/>
            </a:stretch>
          </p:blipFill>
          <p:spPr bwMode="auto">
            <a:xfrm>
              <a:off x="3599517" y="1471959"/>
              <a:ext cx="1400378" cy="853304"/>
            </a:xfrm>
            <a:prstGeom prst="rect">
              <a:avLst/>
            </a:prstGeom>
            <a:noFill/>
            <a:ln w="9525" algn="ctr">
              <a:noFill/>
              <a:miter lim="800000"/>
              <a:headEnd/>
              <a:tailEnd/>
            </a:ln>
          </p:spPr>
        </p:pic>
        <p:sp>
          <p:nvSpPr>
            <p:cNvPr id="236566" name="TextBox 69"/>
            <p:cNvSpPr txBox="1">
              <a:spLocks noChangeArrowheads="1"/>
            </p:cNvSpPr>
            <p:nvPr/>
          </p:nvSpPr>
          <p:spPr bwMode="auto">
            <a:xfrm>
              <a:off x="3779463" y="1665564"/>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sp>
          <p:nvSpPr>
            <p:cNvPr id="236567" name="Rounded Rectangle 70"/>
            <p:cNvSpPr>
              <a:spLocks noChangeArrowheads="1"/>
            </p:cNvSpPr>
            <p:nvPr/>
          </p:nvSpPr>
          <p:spPr bwMode="auto">
            <a:xfrm>
              <a:off x="1037056" y="970156"/>
              <a:ext cx="7415567" cy="194031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36568" name="Picture 37"/>
            <p:cNvPicPr>
              <a:picLocks noChangeArrowheads="1"/>
            </p:cNvPicPr>
            <p:nvPr/>
          </p:nvPicPr>
          <p:blipFill>
            <a:blip r:embed="rId3" cstate="print"/>
            <a:srcRect/>
            <a:stretch>
              <a:fillRect/>
            </a:stretch>
          </p:blipFill>
          <p:spPr bwMode="auto">
            <a:xfrm>
              <a:off x="6100366" y="1187942"/>
              <a:ext cx="870351" cy="451691"/>
            </a:xfrm>
            <a:prstGeom prst="rect">
              <a:avLst/>
            </a:prstGeom>
            <a:noFill/>
            <a:ln w="9525">
              <a:noFill/>
              <a:miter lim="800000"/>
              <a:headEnd/>
              <a:tailEnd/>
            </a:ln>
          </p:spPr>
        </p:pic>
        <p:sp>
          <p:nvSpPr>
            <p:cNvPr id="236569" name="TextBox 73"/>
            <p:cNvSpPr txBox="1">
              <a:spLocks noChangeArrowheads="1"/>
            </p:cNvSpPr>
            <p:nvPr/>
          </p:nvSpPr>
          <p:spPr bwMode="auto">
            <a:xfrm>
              <a:off x="6329223" y="141811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36570" name="Picture 37"/>
            <p:cNvPicPr>
              <a:picLocks noChangeArrowheads="1"/>
            </p:cNvPicPr>
            <p:nvPr/>
          </p:nvPicPr>
          <p:blipFill>
            <a:blip r:embed="rId3" cstate="print"/>
            <a:srcRect/>
            <a:stretch>
              <a:fillRect/>
            </a:stretch>
          </p:blipFill>
          <p:spPr bwMode="auto">
            <a:xfrm>
              <a:off x="6130099" y="2210136"/>
              <a:ext cx="870351" cy="451691"/>
            </a:xfrm>
            <a:prstGeom prst="rect">
              <a:avLst/>
            </a:prstGeom>
            <a:noFill/>
            <a:ln w="9525">
              <a:noFill/>
              <a:miter lim="800000"/>
              <a:headEnd/>
              <a:tailEnd/>
            </a:ln>
          </p:spPr>
        </p:pic>
        <p:sp>
          <p:nvSpPr>
            <p:cNvPr id="236571" name="TextBox 102"/>
            <p:cNvSpPr txBox="1">
              <a:spLocks noChangeArrowheads="1"/>
            </p:cNvSpPr>
            <p:nvPr/>
          </p:nvSpPr>
          <p:spPr bwMode="auto">
            <a:xfrm>
              <a:off x="6414712" y="244030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sp>
          <p:nvSpPr>
            <p:cNvPr id="104" name="TextBox 103"/>
            <p:cNvSpPr txBox="1"/>
            <p:nvPr/>
          </p:nvSpPr>
          <p:spPr>
            <a:xfrm>
              <a:off x="3850089" y="1929199"/>
              <a:ext cx="1012819" cy="165133"/>
            </a:xfrm>
            <a:prstGeom prst="rect">
              <a:avLst/>
            </a:prstGeom>
            <a:noFill/>
          </p:spPr>
          <p:txBody>
            <a:bodyPr lIns="0" tIns="0" rIns="0" bIns="0" anchor="ctr"/>
            <a:lstStyle/>
            <a:p>
              <a:pPr algn="ctr" eaLnBrk="0" hangingPunct="0">
                <a:lnSpc>
                  <a:spcPct val="90000"/>
                </a:lnSpc>
                <a:defRPr/>
              </a:pPr>
              <a:r>
                <a:rPr lang="en-US" sz="1050" dirty="0"/>
                <a:t>192.168.1.0 /24</a:t>
              </a:r>
            </a:p>
          </p:txBody>
        </p:sp>
        <p:sp>
          <p:nvSpPr>
            <p:cNvPr id="105" name="TextBox 104"/>
            <p:cNvSpPr txBox="1"/>
            <p:nvPr/>
          </p:nvSpPr>
          <p:spPr>
            <a:xfrm>
              <a:off x="5983676" y="2011765"/>
              <a:ext cx="312735" cy="158782"/>
            </a:xfrm>
            <a:prstGeom prst="rect">
              <a:avLst/>
            </a:prstGeom>
            <a:noFill/>
          </p:spPr>
          <p:txBody>
            <a:bodyPr lIns="0" tIns="0" rIns="0" bIns="0" anchor="ctr"/>
            <a:lstStyle/>
            <a:p>
              <a:pPr eaLnBrk="0" hangingPunct="0">
                <a:lnSpc>
                  <a:spcPct val="90000"/>
                </a:lnSpc>
                <a:defRPr/>
              </a:pPr>
              <a:r>
                <a:rPr lang="en-US" sz="1050" dirty="0"/>
                <a:t>.103</a:t>
              </a:r>
            </a:p>
          </p:txBody>
        </p:sp>
        <p:sp>
          <p:nvSpPr>
            <p:cNvPr id="106" name="TextBox 105"/>
            <p:cNvSpPr txBox="1"/>
            <p:nvPr/>
          </p:nvSpPr>
          <p:spPr>
            <a:xfrm>
              <a:off x="5782064" y="1397280"/>
              <a:ext cx="314323" cy="160369"/>
            </a:xfrm>
            <a:prstGeom prst="rect">
              <a:avLst/>
            </a:prstGeom>
            <a:noFill/>
          </p:spPr>
          <p:txBody>
            <a:bodyPr lIns="0" tIns="0" rIns="0" bIns="0" anchor="ctr"/>
            <a:lstStyle/>
            <a:p>
              <a:pPr eaLnBrk="0" hangingPunct="0">
                <a:lnSpc>
                  <a:spcPct val="90000"/>
                </a:lnSpc>
                <a:defRPr/>
              </a:pPr>
              <a:r>
                <a:rPr lang="en-US" sz="1050" dirty="0"/>
                <a:t>.102</a:t>
              </a:r>
            </a:p>
          </p:txBody>
        </p:sp>
        <p:sp>
          <p:nvSpPr>
            <p:cNvPr id="107" name="TextBox 106"/>
            <p:cNvSpPr txBox="1"/>
            <p:nvPr/>
          </p:nvSpPr>
          <p:spPr>
            <a:xfrm>
              <a:off x="5861439" y="1665621"/>
              <a:ext cx="512760" cy="204829"/>
            </a:xfrm>
            <a:prstGeom prst="rect">
              <a:avLst/>
            </a:prstGeom>
            <a:noFill/>
          </p:spPr>
          <p:txBody>
            <a:bodyPr lIns="0" tIns="0" rIns="0" bIns="0" anchor="ctr"/>
            <a:lstStyle/>
            <a:p>
              <a:pPr eaLnBrk="0" hangingPunct="0">
                <a:lnSpc>
                  <a:spcPct val="90000"/>
                </a:lnSpc>
                <a:defRPr/>
              </a:pPr>
              <a:r>
                <a:rPr lang="en-US" sz="1050" dirty="0"/>
                <a:t>S0/0/0.1</a:t>
              </a:r>
            </a:p>
          </p:txBody>
        </p:sp>
        <p:sp>
          <p:nvSpPr>
            <p:cNvPr id="108" name="TextBox 107"/>
            <p:cNvSpPr txBox="1"/>
            <p:nvPr/>
          </p:nvSpPr>
          <p:spPr>
            <a:xfrm>
              <a:off x="5650303" y="2234060"/>
              <a:ext cx="512759" cy="204829"/>
            </a:xfrm>
            <a:prstGeom prst="rect">
              <a:avLst/>
            </a:prstGeom>
            <a:noFill/>
          </p:spPr>
          <p:txBody>
            <a:bodyPr lIns="0" tIns="0" rIns="0" bIns="0" anchor="ctr"/>
            <a:lstStyle/>
            <a:p>
              <a:pPr eaLnBrk="0" hangingPunct="0">
                <a:lnSpc>
                  <a:spcPct val="90000"/>
                </a:lnSpc>
                <a:defRPr/>
              </a:pPr>
              <a:r>
                <a:rPr lang="en-US" sz="1050" dirty="0"/>
                <a:t>S0/0/0.1</a:t>
              </a:r>
            </a:p>
          </p:txBody>
        </p:sp>
        <p:sp>
          <p:nvSpPr>
            <p:cNvPr id="236577" name="Right Arrow 108"/>
            <p:cNvSpPr>
              <a:spLocks noChangeArrowheads="1"/>
            </p:cNvSpPr>
            <p:nvPr/>
          </p:nvSpPr>
          <p:spPr bwMode="auto">
            <a:xfrm>
              <a:off x="2943921" y="231945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103</a:t>
              </a:r>
            </a:p>
          </p:txBody>
        </p:sp>
        <p:sp>
          <p:nvSpPr>
            <p:cNvPr id="236578" name="Right Arrow 109"/>
            <p:cNvSpPr>
              <a:spLocks noChangeArrowheads="1"/>
            </p:cNvSpPr>
            <p:nvPr/>
          </p:nvSpPr>
          <p:spPr bwMode="auto">
            <a:xfrm>
              <a:off x="2854711" y="122663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102</a:t>
              </a:r>
            </a:p>
          </p:txBody>
        </p:sp>
        <p:sp>
          <p:nvSpPr>
            <p:cNvPr id="236579" name="Right Arrow 110"/>
            <p:cNvSpPr>
              <a:spLocks noChangeArrowheads="1"/>
            </p:cNvSpPr>
            <p:nvPr/>
          </p:nvSpPr>
          <p:spPr bwMode="auto">
            <a:xfrm flipH="1">
              <a:off x="4772720" y="1226634"/>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201</a:t>
              </a:r>
            </a:p>
          </p:txBody>
        </p:sp>
        <p:sp>
          <p:nvSpPr>
            <p:cNvPr id="236580" name="Right Arrow 111"/>
            <p:cNvSpPr>
              <a:spLocks noChangeArrowheads="1"/>
            </p:cNvSpPr>
            <p:nvPr/>
          </p:nvSpPr>
          <p:spPr bwMode="auto">
            <a:xfrm flipH="1">
              <a:off x="4783871" y="2319453"/>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301</a:t>
              </a:r>
            </a:p>
          </p:txBody>
        </p:sp>
        <p:cxnSp>
          <p:nvCxnSpPr>
            <p:cNvPr id="236581" name="Straight Connector 112"/>
            <p:cNvCxnSpPr>
              <a:cxnSpLocks noChangeShapeType="1"/>
              <a:stCxn id="236578" idx="3"/>
              <a:endCxn id="236579" idx="3"/>
            </p:cNvCxnSpPr>
            <p:nvPr/>
          </p:nvCxnSpPr>
          <p:spPr bwMode="auto">
            <a:xfrm>
              <a:off x="3869471" y="1421781"/>
              <a:ext cx="903249" cy="1588"/>
            </a:xfrm>
            <a:prstGeom prst="line">
              <a:avLst/>
            </a:prstGeom>
            <a:noFill/>
            <a:ln w="22225" algn="ctr">
              <a:solidFill>
                <a:schemeClr val="tx1"/>
              </a:solidFill>
              <a:prstDash val="sysDash"/>
              <a:round/>
              <a:headEnd/>
              <a:tailEnd/>
            </a:ln>
          </p:spPr>
        </p:cxnSp>
        <p:cxnSp>
          <p:nvCxnSpPr>
            <p:cNvPr id="236582" name="Straight Connector 113"/>
            <p:cNvCxnSpPr>
              <a:cxnSpLocks noChangeShapeType="1"/>
              <a:stCxn id="236577" idx="3"/>
              <a:endCxn id="236580" idx="3"/>
            </p:cNvCxnSpPr>
            <p:nvPr/>
          </p:nvCxnSpPr>
          <p:spPr bwMode="auto">
            <a:xfrm flipV="1">
              <a:off x="3958681" y="2514600"/>
              <a:ext cx="825190" cy="1"/>
            </a:xfrm>
            <a:prstGeom prst="line">
              <a:avLst/>
            </a:prstGeom>
            <a:noFill/>
            <a:ln w="22225" algn="ctr">
              <a:solidFill>
                <a:schemeClr val="tx1"/>
              </a:solidFill>
              <a:prstDash val="sysDash"/>
              <a:round/>
              <a:headEnd/>
              <a:tailEnd/>
            </a:ln>
          </p:spPr>
        </p:cxnSp>
        <p:sp>
          <p:nvSpPr>
            <p:cNvPr id="115" name="TextBox 114"/>
            <p:cNvSpPr txBox="1"/>
            <p:nvPr/>
          </p:nvSpPr>
          <p:spPr>
            <a:xfrm>
              <a:off x="6999670" y="1476671"/>
              <a:ext cx="512759"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116" name="Straight Connector 115"/>
            <p:cNvCxnSpPr/>
            <p:nvPr/>
          </p:nvCxnSpPr>
          <p:spPr bwMode="auto">
            <a:xfrm rot="5400000">
              <a:off x="7303638" y="1436182"/>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17" name="Straight Connector 116"/>
            <p:cNvCxnSpPr/>
            <p:nvPr/>
          </p:nvCxnSpPr>
          <p:spPr bwMode="auto">
            <a:xfrm rot="10800000">
              <a:off x="6948870" y="1441739"/>
              <a:ext cx="519109"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18" name="TextBox 117"/>
            <p:cNvSpPr txBox="1"/>
            <p:nvPr/>
          </p:nvSpPr>
          <p:spPr>
            <a:xfrm>
              <a:off x="7440992" y="1360760"/>
              <a:ext cx="1012819" cy="165133"/>
            </a:xfrm>
            <a:prstGeom prst="rect">
              <a:avLst/>
            </a:prstGeom>
            <a:noFill/>
          </p:spPr>
          <p:txBody>
            <a:bodyPr lIns="0" tIns="0" rIns="0" bIns="0" anchor="ctr"/>
            <a:lstStyle/>
            <a:p>
              <a:pPr algn="ctr" eaLnBrk="0" hangingPunct="0">
                <a:lnSpc>
                  <a:spcPct val="90000"/>
                </a:lnSpc>
                <a:defRPr/>
              </a:pPr>
              <a:r>
                <a:rPr lang="en-US" sz="1050" dirty="0"/>
                <a:t>172.16.2.0 /24</a:t>
              </a:r>
            </a:p>
          </p:txBody>
        </p:sp>
        <p:sp>
          <p:nvSpPr>
            <p:cNvPr id="119" name="TextBox 118"/>
            <p:cNvSpPr txBox="1"/>
            <p:nvPr/>
          </p:nvSpPr>
          <p:spPr>
            <a:xfrm>
              <a:off x="7039357" y="2499226"/>
              <a:ext cx="514347"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120" name="Straight Connector 119"/>
            <p:cNvCxnSpPr/>
            <p:nvPr/>
          </p:nvCxnSpPr>
          <p:spPr bwMode="auto">
            <a:xfrm rot="5400000">
              <a:off x="7344913" y="2458738"/>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21" name="Straight Connector 120"/>
            <p:cNvCxnSpPr/>
            <p:nvPr/>
          </p:nvCxnSpPr>
          <p:spPr bwMode="auto">
            <a:xfrm rot="10800000">
              <a:off x="6990145" y="2462706"/>
              <a:ext cx="519109" cy="317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22" name="TextBox 121"/>
            <p:cNvSpPr txBox="1"/>
            <p:nvPr/>
          </p:nvSpPr>
          <p:spPr>
            <a:xfrm>
              <a:off x="7482267" y="2383315"/>
              <a:ext cx="1012819" cy="165133"/>
            </a:xfrm>
            <a:prstGeom prst="rect">
              <a:avLst/>
            </a:prstGeom>
            <a:noFill/>
          </p:spPr>
          <p:txBody>
            <a:bodyPr lIns="0" tIns="0" rIns="0" bIns="0" anchor="ctr"/>
            <a:lstStyle/>
            <a:p>
              <a:pPr algn="ctr" eaLnBrk="0" hangingPunct="0">
                <a:lnSpc>
                  <a:spcPct val="90000"/>
                </a:lnSpc>
                <a:defRPr/>
              </a:pPr>
              <a:r>
                <a:rPr lang="en-US" sz="1050" dirty="0"/>
                <a:t>172.16.3.0 /24</a:t>
              </a:r>
            </a:p>
          </p:txBody>
        </p:sp>
        <p:sp>
          <p:nvSpPr>
            <p:cNvPr id="123" name="TextBox 122"/>
            <p:cNvSpPr txBox="1"/>
            <p:nvPr/>
          </p:nvSpPr>
          <p:spPr>
            <a:xfrm>
              <a:off x="2059400" y="1833930"/>
              <a:ext cx="512759" cy="203241"/>
            </a:xfrm>
            <a:prstGeom prst="rect">
              <a:avLst/>
            </a:prstGeom>
            <a:noFill/>
          </p:spPr>
          <p:txBody>
            <a:bodyPr lIns="0" tIns="0" rIns="0" bIns="0" anchor="ctr"/>
            <a:lstStyle/>
            <a:p>
              <a:pPr eaLnBrk="0" hangingPunct="0">
                <a:lnSpc>
                  <a:spcPct val="90000"/>
                </a:lnSpc>
                <a:defRPr/>
              </a:pPr>
              <a:r>
                <a:rPr lang="en-US" sz="1050" dirty="0"/>
                <a:t>S0/0/0.1</a:t>
              </a:r>
            </a:p>
          </p:txBody>
        </p:sp>
        <p:sp>
          <p:nvSpPr>
            <p:cNvPr id="124" name="TextBox 123"/>
            <p:cNvSpPr txBox="1"/>
            <p:nvPr/>
          </p:nvSpPr>
          <p:spPr>
            <a:xfrm>
              <a:off x="2129249" y="1613223"/>
              <a:ext cx="312735" cy="160369"/>
            </a:xfrm>
            <a:prstGeom prst="rect">
              <a:avLst/>
            </a:prstGeom>
            <a:noFill/>
          </p:spPr>
          <p:txBody>
            <a:bodyPr lIns="0" tIns="0" rIns="0" bIns="0" anchor="ctr"/>
            <a:lstStyle/>
            <a:p>
              <a:pPr eaLnBrk="0" hangingPunct="0">
                <a:lnSpc>
                  <a:spcPct val="90000"/>
                </a:lnSpc>
                <a:defRPr/>
              </a:pPr>
              <a:r>
                <a:rPr lang="en-US" sz="1050" dirty="0"/>
                <a:t>.101</a:t>
              </a:r>
            </a:p>
          </p:txBody>
        </p:sp>
      </p:gr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3" name="Title 1"/>
          <p:cNvSpPr>
            <a:spLocks noGrp="1"/>
          </p:cNvSpPr>
          <p:nvPr>
            <p:ph type="title"/>
          </p:nvPr>
        </p:nvSpPr>
        <p:spPr bwMode="auto">
          <a:xfrm>
            <a:off x="268288" y="365125"/>
            <a:ext cx="8523287"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Unicast Neighbors</a:t>
            </a:r>
          </a:p>
        </p:txBody>
      </p:sp>
      <p:sp>
        <p:nvSpPr>
          <p:cNvPr id="4" name="Content Placeholder 3"/>
          <p:cNvSpPr>
            <a:spLocks noGrp="1"/>
          </p:cNvSpPr>
          <p:nvPr>
            <p:ph idx="1"/>
          </p:nvPr>
        </p:nvSpPr>
        <p:spPr>
          <a:xfrm>
            <a:off x="279400" y="1193800"/>
            <a:ext cx="8316913" cy="492125"/>
          </a:xfrm>
        </p:spPr>
        <p:txBody>
          <a:bodyPr>
            <a:normAutofit fontScale="85000" lnSpcReduction="10000"/>
          </a:bodyPr>
          <a:lstStyle/>
          <a:p>
            <a:pPr>
              <a:defRPr/>
            </a:pPr>
            <a:r>
              <a:rPr lang="en-US" dirty="0" smtClean="0"/>
              <a:t>Define a neighboring router to exchange EIGRP routing information.</a:t>
            </a:r>
            <a:endParaRPr lang="en-US" dirty="0"/>
          </a:p>
        </p:txBody>
      </p:sp>
      <p:sp>
        <p:nvSpPr>
          <p:cNvPr id="238595" name="Text Placeholder 4"/>
          <p:cNvSpPr>
            <a:spLocks noGrp="1"/>
          </p:cNvSpPr>
          <p:nvPr>
            <p:ph type="body" sz="quarter" idx="10"/>
          </p:nvPr>
        </p:nvSpPr>
        <p:spPr>
          <a:xfrm>
            <a:off x="612775" y="1731963"/>
            <a:ext cx="7745413" cy="376237"/>
          </a:xfrm>
        </p:spPr>
        <p:txBody>
          <a:bodyPr/>
          <a:lstStyle/>
          <a:p>
            <a:r>
              <a:rPr lang="en-US" sz="1800" smtClean="0"/>
              <a:t>Router(config-router)#</a:t>
            </a:r>
          </a:p>
        </p:txBody>
      </p:sp>
      <p:sp>
        <p:nvSpPr>
          <p:cNvPr id="238596" name="Text Placeholder 5"/>
          <p:cNvSpPr>
            <a:spLocks noGrp="1"/>
          </p:cNvSpPr>
          <p:nvPr>
            <p:ph type="body" sz="quarter" idx="11"/>
          </p:nvPr>
        </p:nvSpPr>
        <p:spPr>
          <a:xfrm>
            <a:off x="615950" y="2190750"/>
            <a:ext cx="7745413" cy="704850"/>
          </a:xfrm>
        </p:spPr>
        <p:txBody>
          <a:bodyPr/>
          <a:lstStyle/>
          <a:p>
            <a:r>
              <a:rPr lang="en-US" sz="1800" smtClean="0"/>
              <a:t>neighbor {</a:t>
            </a:r>
            <a:r>
              <a:rPr lang="en-US" sz="1800" b="0" i="1" smtClean="0"/>
              <a:t>ip-address</a:t>
            </a:r>
            <a:r>
              <a:rPr lang="en-US" sz="1800" smtClean="0"/>
              <a:t> | </a:t>
            </a:r>
            <a:r>
              <a:rPr lang="en-US" sz="1800" b="0" i="1" smtClean="0"/>
              <a:t>ipv6-address</a:t>
            </a:r>
            <a:r>
              <a:rPr lang="en-US" sz="1800" smtClean="0"/>
              <a:t>} </a:t>
            </a:r>
            <a:r>
              <a:rPr lang="en-US" sz="1800" b="0" i="1" smtClean="0"/>
              <a:t>interface-type interface-number</a:t>
            </a:r>
          </a:p>
        </p:txBody>
      </p:sp>
      <p:sp>
        <p:nvSpPr>
          <p:cNvPr id="7" name="Content Placeholder 3"/>
          <p:cNvSpPr txBox="1">
            <a:spLocks/>
          </p:cNvSpPr>
          <p:nvPr/>
        </p:nvSpPr>
        <p:spPr bwMode="auto">
          <a:xfrm>
            <a:off x="257175" y="2955925"/>
            <a:ext cx="8316913" cy="3478213"/>
          </a:xfrm>
          <a:prstGeom prst="rect">
            <a:avLst/>
          </a:prstGeom>
          <a:noFill/>
          <a:ln w="9525" algn="ctr">
            <a:noFill/>
            <a:miter lim="800000"/>
            <a:headEnd/>
            <a:tailEnd/>
          </a:ln>
        </p:spPr>
        <p:txBody>
          <a:bodyPr lIns="82124" tIns="41061" rIns="82124" bIns="41061">
            <a:normAutofit/>
          </a:bodyPr>
          <a:lstStyle/>
          <a:p>
            <a:pPr marL="236538" indent="-236538" defTabSz="814388">
              <a:lnSpc>
                <a:spcPct val="95000"/>
              </a:lnSpc>
              <a:spcBef>
                <a:spcPct val="50000"/>
              </a:spcBef>
              <a:buClr>
                <a:srgbClr val="708CA1"/>
              </a:buClr>
              <a:buFont typeface="Wingdings" pitchFamily="2" charset="2"/>
              <a:buChar char="§"/>
              <a:defRPr/>
            </a:pPr>
            <a:r>
              <a:rPr lang="en-US" sz="2000" dirty="0">
                <a:latin typeface="+mn-lt"/>
              </a:rPr>
              <a:t>EIGRP exchanges routing information with the specified neighbor using unicast packets. </a:t>
            </a:r>
          </a:p>
          <a:p>
            <a:pPr marL="236538" indent="-236538" defTabSz="814388">
              <a:lnSpc>
                <a:spcPct val="95000"/>
              </a:lnSpc>
              <a:spcBef>
                <a:spcPct val="50000"/>
              </a:spcBef>
              <a:buClr>
                <a:srgbClr val="708CA1"/>
              </a:buClr>
              <a:buFont typeface="Wingdings" pitchFamily="2" charset="2"/>
              <a:buChar char="§"/>
              <a:defRPr/>
            </a:pPr>
            <a:r>
              <a:rPr lang="en-US" sz="2000" dirty="0">
                <a:latin typeface="+mn-lt"/>
              </a:rPr>
              <a:t>Multiple neighbor statements can be used to establish peering sessions with multiple specific EIGRP neighbors. </a:t>
            </a:r>
          </a:p>
          <a:p>
            <a:pPr marL="236538" indent="-236538" defTabSz="814388">
              <a:lnSpc>
                <a:spcPct val="95000"/>
              </a:lnSpc>
              <a:spcBef>
                <a:spcPct val="50000"/>
              </a:spcBef>
              <a:buClr>
                <a:srgbClr val="708CA1"/>
              </a:buClr>
              <a:buFont typeface="Wingdings" pitchFamily="2" charset="2"/>
              <a:buChar char="§"/>
              <a:defRPr/>
            </a:pPr>
            <a:r>
              <a:rPr lang="en-US" sz="2000" dirty="0">
                <a:latin typeface="+mn-lt"/>
              </a:rPr>
              <a:t>The interface through which EIGRP will exchange routing updates must be specified in the neighbor statement. </a:t>
            </a:r>
          </a:p>
          <a:p>
            <a:pPr marL="236538" indent="-236538" defTabSz="814388">
              <a:lnSpc>
                <a:spcPct val="95000"/>
              </a:lnSpc>
              <a:spcBef>
                <a:spcPct val="50000"/>
              </a:spcBef>
              <a:buClr>
                <a:srgbClr val="708CA1"/>
              </a:buClr>
              <a:buFont typeface="Wingdings" pitchFamily="2" charset="2"/>
              <a:buChar char="§"/>
              <a:defRPr/>
            </a:pPr>
            <a:r>
              <a:rPr lang="en-US" sz="2000" dirty="0">
                <a:latin typeface="+mn-lt"/>
              </a:rPr>
              <a:t>The interfaces through which two EIGRP neighbors exchange routing updates must be configured with IP addresses from the same network.</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Neighbor Discovery / Recovery</a:t>
            </a:r>
          </a:p>
        </p:txBody>
      </p:sp>
      <p:sp>
        <p:nvSpPr>
          <p:cNvPr id="61442" name="Rectangle 3"/>
          <p:cNvSpPr>
            <a:spLocks noGrp="1" noChangeArrowheads="1"/>
          </p:cNvSpPr>
          <p:nvPr>
            <p:ph idx="1"/>
          </p:nvPr>
        </p:nvSpPr>
        <p:spPr>
          <a:xfrm>
            <a:off x="279400" y="1182688"/>
            <a:ext cx="8520113" cy="5132387"/>
          </a:xfrm>
        </p:spPr>
        <p:txBody>
          <a:bodyPr/>
          <a:lstStyle/>
          <a:p>
            <a:r>
              <a:rPr lang="en-US" smtClean="0"/>
              <a:t>EIGRP routers actively establish relationships with their neighbors. </a:t>
            </a:r>
          </a:p>
          <a:p>
            <a:r>
              <a:rPr lang="en-US" smtClean="0"/>
              <a:t>Adjacencies are established using small Hello packets which are sent every 5 or 60 seconds.</a:t>
            </a:r>
          </a:p>
          <a:p>
            <a:pPr lvl="1">
              <a:buFont typeface="Arial" charset="0"/>
              <a:buChar char="•"/>
            </a:pPr>
            <a:r>
              <a:rPr lang="en-US" smtClean="0"/>
              <a:t>If a neighbor misses 3 consecutive Hello packets then the route is considered invalid.</a:t>
            </a:r>
          </a:p>
          <a:p>
            <a:pPr lvl="1">
              <a:buFont typeface="Arial" charset="0"/>
              <a:buChar char="•"/>
            </a:pPr>
            <a:r>
              <a:rPr lang="en-US" smtClean="0"/>
              <a:t>Default = 15 seconds or 180 seconds. </a:t>
            </a:r>
          </a:p>
          <a:p>
            <a:endParaRPr lang="en-US" smtClean="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7"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Unicast Neighbors</a:t>
            </a:r>
          </a:p>
        </p:txBody>
      </p:sp>
      <p:grpSp>
        <p:nvGrpSpPr>
          <p:cNvPr id="239618" name="Group 42"/>
          <p:cNvGrpSpPr>
            <a:grpSpLocks/>
          </p:cNvGrpSpPr>
          <p:nvPr/>
        </p:nvGrpSpPr>
        <p:grpSpPr bwMode="auto">
          <a:xfrm>
            <a:off x="830263" y="1498600"/>
            <a:ext cx="7458075" cy="1939925"/>
            <a:chOff x="1037056" y="970156"/>
            <a:chExt cx="7458030" cy="1940315"/>
          </a:xfrm>
        </p:grpSpPr>
        <p:sp>
          <p:nvSpPr>
            <p:cNvPr id="239621" name="Freeform 9"/>
            <p:cNvSpPr>
              <a:spLocks/>
            </p:cNvSpPr>
            <p:nvPr/>
          </p:nvSpPr>
          <p:spPr bwMode="auto">
            <a:xfrm rot="9900000">
              <a:off x="4597047" y="1584915"/>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39622" name="Freeform 9"/>
            <p:cNvSpPr>
              <a:spLocks/>
            </p:cNvSpPr>
            <p:nvPr/>
          </p:nvSpPr>
          <p:spPr bwMode="auto">
            <a:xfrm>
              <a:off x="1929154" y="1806498"/>
              <a:ext cx="1761898" cy="13381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39623" name="Freeform 9"/>
            <p:cNvSpPr>
              <a:spLocks/>
            </p:cNvSpPr>
            <p:nvPr/>
          </p:nvSpPr>
          <p:spPr bwMode="auto">
            <a:xfrm rot="11700000" flipV="1">
              <a:off x="4590729" y="2086256"/>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39624" name="Picture 37"/>
            <p:cNvPicPr>
              <a:picLocks noChangeArrowheads="1"/>
            </p:cNvPicPr>
            <p:nvPr/>
          </p:nvPicPr>
          <p:blipFill>
            <a:blip r:embed="rId3" cstate="print"/>
            <a:srcRect/>
            <a:stretch>
              <a:fillRect/>
            </a:stretch>
          </p:blipFill>
          <p:spPr bwMode="auto">
            <a:xfrm>
              <a:off x="1124499" y="1623496"/>
              <a:ext cx="870351" cy="451691"/>
            </a:xfrm>
            <a:prstGeom prst="rect">
              <a:avLst/>
            </a:prstGeom>
            <a:noFill/>
            <a:ln w="9525">
              <a:noFill/>
              <a:miter lim="800000"/>
              <a:headEnd/>
              <a:tailEnd/>
            </a:ln>
          </p:spPr>
        </p:pic>
        <p:sp>
          <p:nvSpPr>
            <p:cNvPr id="14" name="TextBox 13"/>
            <p:cNvSpPr txBox="1"/>
            <p:nvPr/>
          </p:nvSpPr>
          <p:spPr>
            <a:xfrm>
              <a:off x="1660939" y="2092745"/>
              <a:ext cx="514347" cy="204828"/>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1419606" y="2232472"/>
              <a:ext cx="341381" cy="4763"/>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1343441" y="2403957"/>
              <a:ext cx="519110"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39628" name="TextBox 23"/>
            <p:cNvSpPr txBox="1">
              <a:spLocks noChangeArrowheads="1"/>
            </p:cNvSpPr>
            <p:nvPr/>
          </p:nvSpPr>
          <p:spPr bwMode="auto">
            <a:xfrm>
              <a:off x="1399932" y="184383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26" name="TextBox 25"/>
            <p:cNvSpPr txBox="1"/>
            <p:nvPr/>
          </p:nvSpPr>
          <p:spPr>
            <a:xfrm>
              <a:off x="1087856" y="2467470"/>
              <a:ext cx="1014406" cy="166721"/>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730789" y="1020966"/>
              <a:ext cx="946144" cy="160370"/>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39631" name="Picture 88"/>
            <p:cNvPicPr>
              <a:picLocks noChangeAspect="1" noChangeArrowheads="1"/>
            </p:cNvPicPr>
            <p:nvPr/>
          </p:nvPicPr>
          <p:blipFill>
            <a:blip r:embed="rId4" cstate="print"/>
            <a:srcRect/>
            <a:stretch>
              <a:fillRect/>
            </a:stretch>
          </p:blipFill>
          <p:spPr bwMode="auto">
            <a:xfrm>
              <a:off x="3599517" y="1471959"/>
              <a:ext cx="1400378" cy="853304"/>
            </a:xfrm>
            <a:prstGeom prst="rect">
              <a:avLst/>
            </a:prstGeom>
            <a:noFill/>
            <a:ln w="9525" algn="ctr">
              <a:noFill/>
              <a:miter lim="800000"/>
              <a:headEnd/>
              <a:tailEnd/>
            </a:ln>
          </p:spPr>
        </p:pic>
        <p:sp>
          <p:nvSpPr>
            <p:cNvPr id="239632" name="TextBox 39"/>
            <p:cNvSpPr txBox="1">
              <a:spLocks noChangeArrowheads="1"/>
            </p:cNvSpPr>
            <p:nvPr/>
          </p:nvSpPr>
          <p:spPr bwMode="auto">
            <a:xfrm>
              <a:off x="3779463" y="1665564"/>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sp>
          <p:nvSpPr>
            <p:cNvPr id="239633" name="Rounded Rectangle 51"/>
            <p:cNvSpPr>
              <a:spLocks noChangeArrowheads="1"/>
            </p:cNvSpPr>
            <p:nvPr/>
          </p:nvSpPr>
          <p:spPr bwMode="auto">
            <a:xfrm>
              <a:off x="1037056" y="970156"/>
              <a:ext cx="7415567" cy="194031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39634" name="Picture 37"/>
            <p:cNvPicPr>
              <a:picLocks noChangeArrowheads="1"/>
            </p:cNvPicPr>
            <p:nvPr/>
          </p:nvPicPr>
          <p:blipFill>
            <a:blip r:embed="rId3" cstate="print"/>
            <a:srcRect/>
            <a:stretch>
              <a:fillRect/>
            </a:stretch>
          </p:blipFill>
          <p:spPr bwMode="auto">
            <a:xfrm>
              <a:off x="6100366" y="1187942"/>
              <a:ext cx="870351" cy="451691"/>
            </a:xfrm>
            <a:prstGeom prst="rect">
              <a:avLst/>
            </a:prstGeom>
            <a:noFill/>
            <a:ln w="9525">
              <a:noFill/>
              <a:miter lim="800000"/>
              <a:headEnd/>
              <a:tailEnd/>
            </a:ln>
          </p:spPr>
        </p:pic>
        <p:sp>
          <p:nvSpPr>
            <p:cNvPr id="239635" name="TextBox 48"/>
            <p:cNvSpPr txBox="1">
              <a:spLocks noChangeArrowheads="1"/>
            </p:cNvSpPr>
            <p:nvPr/>
          </p:nvSpPr>
          <p:spPr bwMode="auto">
            <a:xfrm>
              <a:off x="6329223" y="141811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39636" name="Picture 37"/>
            <p:cNvPicPr>
              <a:picLocks noChangeArrowheads="1"/>
            </p:cNvPicPr>
            <p:nvPr/>
          </p:nvPicPr>
          <p:blipFill>
            <a:blip r:embed="rId3" cstate="print"/>
            <a:srcRect/>
            <a:stretch>
              <a:fillRect/>
            </a:stretch>
          </p:blipFill>
          <p:spPr bwMode="auto">
            <a:xfrm>
              <a:off x="6130099" y="2210136"/>
              <a:ext cx="870351" cy="451691"/>
            </a:xfrm>
            <a:prstGeom prst="rect">
              <a:avLst/>
            </a:prstGeom>
            <a:noFill/>
            <a:ln w="9525">
              <a:noFill/>
              <a:miter lim="800000"/>
              <a:headEnd/>
              <a:tailEnd/>
            </a:ln>
          </p:spPr>
        </p:pic>
        <p:sp>
          <p:nvSpPr>
            <p:cNvPr id="239637" name="TextBox 35"/>
            <p:cNvSpPr txBox="1">
              <a:spLocks noChangeArrowheads="1"/>
            </p:cNvSpPr>
            <p:nvPr/>
          </p:nvSpPr>
          <p:spPr bwMode="auto">
            <a:xfrm>
              <a:off x="6414712" y="244030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sp>
          <p:nvSpPr>
            <p:cNvPr id="63" name="TextBox 62"/>
            <p:cNvSpPr txBox="1"/>
            <p:nvPr/>
          </p:nvSpPr>
          <p:spPr>
            <a:xfrm>
              <a:off x="3850089" y="1929199"/>
              <a:ext cx="1012819" cy="165133"/>
            </a:xfrm>
            <a:prstGeom prst="rect">
              <a:avLst/>
            </a:prstGeom>
            <a:noFill/>
          </p:spPr>
          <p:txBody>
            <a:bodyPr lIns="0" tIns="0" rIns="0" bIns="0" anchor="ctr"/>
            <a:lstStyle/>
            <a:p>
              <a:pPr algn="ctr" eaLnBrk="0" hangingPunct="0">
                <a:lnSpc>
                  <a:spcPct val="90000"/>
                </a:lnSpc>
                <a:defRPr/>
              </a:pPr>
              <a:r>
                <a:rPr lang="en-US" sz="1050" dirty="0"/>
                <a:t>192.168.1.0 /24</a:t>
              </a:r>
            </a:p>
          </p:txBody>
        </p:sp>
        <p:sp>
          <p:nvSpPr>
            <p:cNvPr id="65" name="TextBox 64"/>
            <p:cNvSpPr txBox="1"/>
            <p:nvPr/>
          </p:nvSpPr>
          <p:spPr>
            <a:xfrm>
              <a:off x="5983676" y="2011765"/>
              <a:ext cx="312735" cy="158782"/>
            </a:xfrm>
            <a:prstGeom prst="rect">
              <a:avLst/>
            </a:prstGeom>
            <a:noFill/>
          </p:spPr>
          <p:txBody>
            <a:bodyPr lIns="0" tIns="0" rIns="0" bIns="0" anchor="ctr"/>
            <a:lstStyle/>
            <a:p>
              <a:pPr eaLnBrk="0" hangingPunct="0">
                <a:lnSpc>
                  <a:spcPct val="90000"/>
                </a:lnSpc>
                <a:defRPr/>
              </a:pPr>
              <a:r>
                <a:rPr lang="en-US" sz="1050" dirty="0"/>
                <a:t>.103</a:t>
              </a:r>
            </a:p>
          </p:txBody>
        </p:sp>
        <p:sp>
          <p:nvSpPr>
            <p:cNvPr id="66" name="TextBox 65"/>
            <p:cNvSpPr txBox="1"/>
            <p:nvPr/>
          </p:nvSpPr>
          <p:spPr>
            <a:xfrm>
              <a:off x="5782064" y="1397280"/>
              <a:ext cx="314323" cy="160369"/>
            </a:xfrm>
            <a:prstGeom prst="rect">
              <a:avLst/>
            </a:prstGeom>
            <a:noFill/>
          </p:spPr>
          <p:txBody>
            <a:bodyPr lIns="0" tIns="0" rIns="0" bIns="0" anchor="ctr"/>
            <a:lstStyle/>
            <a:p>
              <a:pPr eaLnBrk="0" hangingPunct="0">
                <a:lnSpc>
                  <a:spcPct val="90000"/>
                </a:lnSpc>
                <a:defRPr/>
              </a:pPr>
              <a:r>
                <a:rPr lang="en-US" sz="1050" dirty="0"/>
                <a:t>.102</a:t>
              </a:r>
            </a:p>
          </p:txBody>
        </p:sp>
        <p:sp>
          <p:nvSpPr>
            <p:cNvPr id="67" name="TextBox 66"/>
            <p:cNvSpPr txBox="1"/>
            <p:nvPr/>
          </p:nvSpPr>
          <p:spPr>
            <a:xfrm>
              <a:off x="5861439" y="1665621"/>
              <a:ext cx="512760" cy="204829"/>
            </a:xfrm>
            <a:prstGeom prst="rect">
              <a:avLst/>
            </a:prstGeom>
            <a:noFill/>
          </p:spPr>
          <p:txBody>
            <a:bodyPr lIns="0" tIns="0" rIns="0" bIns="0" anchor="ctr"/>
            <a:lstStyle/>
            <a:p>
              <a:pPr eaLnBrk="0" hangingPunct="0">
                <a:lnSpc>
                  <a:spcPct val="90000"/>
                </a:lnSpc>
                <a:defRPr/>
              </a:pPr>
              <a:r>
                <a:rPr lang="en-US" sz="1050" dirty="0"/>
                <a:t>S0/0/0.1</a:t>
              </a:r>
            </a:p>
          </p:txBody>
        </p:sp>
        <p:sp>
          <p:nvSpPr>
            <p:cNvPr id="68" name="TextBox 67"/>
            <p:cNvSpPr txBox="1"/>
            <p:nvPr/>
          </p:nvSpPr>
          <p:spPr>
            <a:xfrm>
              <a:off x="5650303" y="2234060"/>
              <a:ext cx="512759" cy="204829"/>
            </a:xfrm>
            <a:prstGeom prst="rect">
              <a:avLst/>
            </a:prstGeom>
            <a:noFill/>
          </p:spPr>
          <p:txBody>
            <a:bodyPr lIns="0" tIns="0" rIns="0" bIns="0" anchor="ctr"/>
            <a:lstStyle/>
            <a:p>
              <a:pPr eaLnBrk="0" hangingPunct="0">
                <a:lnSpc>
                  <a:spcPct val="90000"/>
                </a:lnSpc>
                <a:defRPr/>
              </a:pPr>
              <a:r>
                <a:rPr lang="en-US" sz="1050" dirty="0"/>
                <a:t>S0/0/0.1</a:t>
              </a:r>
            </a:p>
          </p:txBody>
        </p:sp>
        <p:sp>
          <p:nvSpPr>
            <p:cNvPr id="239643" name="Right Arrow 68"/>
            <p:cNvSpPr>
              <a:spLocks noChangeArrowheads="1"/>
            </p:cNvSpPr>
            <p:nvPr/>
          </p:nvSpPr>
          <p:spPr bwMode="auto">
            <a:xfrm>
              <a:off x="2943921" y="231945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103</a:t>
              </a:r>
            </a:p>
          </p:txBody>
        </p:sp>
        <p:sp>
          <p:nvSpPr>
            <p:cNvPr id="239644" name="Right Arrow 69"/>
            <p:cNvSpPr>
              <a:spLocks noChangeArrowheads="1"/>
            </p:cNvSpPr>
            <p:nvPr/>
          </p:nvSpPr>
          <p:spPr bwMode="auto">
            <a:xfrm>
              <a:off x="2854711" y="122663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102</a:t>
              </a:r>
            </a:p>
          </p:txBody>
        </p:sp>
        <p:sp>
          <p:nvSpPr>
            <p:cNvPr id="239645" name="Right Arrow 70"/>
            <p:cNvSpPr>
              <a:spLocks noChangeArrowheads="1"/>
            </p:cNvSpPr>
            <p:nvPr/>
          </p:nvSpPr>
          <p:spPr bwMode="auto">
            <a:xfrm flipH="1">
              <a:off x="4772720" y="1226634"/>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201</a:t>
              </a:r>
            </a:p>
          </p:txBody>
        </p:sp>
        <p:sp>
          <p:nvSpPr>
            <p:cNvPr id="239646" name="Right Arrow 71"/>
            <p:cNvSpPr>
              <a:spLocks noChangeArrowheads="1"/>
            </p:cNvSpPr>
            <p:nvPr/>
          </p:nvSpPr>
          <p:spPr bwMode="auto">
            <a:xfrm flipH="1">
              <a:off x="4783871" y="2319453"/>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301</a:t>
              </a:r>
            </a:p>
          </p:txBody>
        </p:sp>
        <p:cxnSp>
          <p:nvCxnSpPr>
            <p:cNvPr id="239647" name="Straight Connector 73"/>
            <p:cNvCxnSpPr>
              <a:cxnSpLocks noChangeShapeType="1"/>
              <a:stCxn id="239644" idx="3"/>
              <a:endCxn id="239645" idx="3"/>
            </p:cNvCxnSpPr>
            <p:nvPr/>
          </p:nvCxnSpPr>
          <p:spPr bwMode="auto">
            <a:xfrm>
              <a:off x="3869471" y="1421781"/>
              <a:ext cx="903249" cy="1588"/>
            </a:xfrm>
            <a:prstGeom prst="line">
              <a:avLst/>
            </a:prstGeom>
            <a:noFill/>
            <a:ln w="22225" algn="ctr">
              <a:solidFill>
                <a:schemeClr val="tx1"/>
              </a:solidFill>
              <a:prstDash val="sysDash"/>
              <a:round/>
              <a:headEnd/>
              <a:tailEnd/>
            </a:ln>
          </p:spPr>
        </p:cxnSp>
        <p:cxnSp>
          <p:nvCxnSpPr>
            <p:cNvPr id="239648" name="Straight Connector 74"/>
            <p:cNvCxnSpPr>
              <a:cxnSpLocks noChangeShapeType="1"/>
              <a:stCxn id="239643" idx="3"/>
              <a:endCxn id="239646" idx="3"/>
            </p:cNvCxnSpPr>
            <p:nvPr/>
          </p:nvCxnSpPr>
          <p:spPr bwMode="auto">
            <a:xfrm flipV="1">
              <a:off x="3958681" y="2514600"/>
              <a:ext cx="825190" cy="1"/>
            </a:xfrm>
            <a:prstGeom prst="line">
              <a:avLst/>
            </a:prstGeom>
            <a:noFill/>
            <a:ln w="22225" algn="ctr">
              <a:solidFill>
                <a:schemeClr val="tx1"/>
              </a:solidFill>
              <a:prstDash val="sysDash"/>
              <a:round/>
              <a:headEnd/>
              <a:tailEnd/>
            </a:ln>
          </p:spPr>
        </p:cxnSp>
        <p:sp>
          <p:nvSpPr>
            <p:cNvPr id="81" name="TextBox 80"/>
            <p:cNvSpPr txBox="1"/>
            <p:nvPr/>
          </p:nvSpPr>
          <p:spPr>
            <a:xfrm>
              <a:off x="6999670" y="1476671"/>
              <a:ext cx="512759"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2" name="Straight Connector 81"/>
            <p:cNvCxnSpPr/>
            <p:nvPr/>
          </p:nvCxnSpPr>
          <p:spPr bwMode="auto">
            <a:xfrm rot="5400000">
              <a:off x="7303638" y="1436182"/>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3" name="Straight Connector 82"/>
            <p:cNvCxnSpPr/>
            <p:nvPr/>
          </p:nvCxnSpPr>
          <p:spPr bwMode="auto">
            <a:xfrm rot="10800000">
              <a:off x="6948870" y="1441739"/>
              <a:ext cx="519109"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4" name="TextBox 83"/>
            <p:cNvSpPr txBox="1"/>
            <p:nvPr/>
          </p:nvSpPr>
          <p:spPr>
            <a:xfrm>
              <a:off x="7440992" y="1360760"/>
              <a:ext cx="1012819" cy="165133"/>
            </a:xfrm>
            <a:prstGeom prst="rect">
              <a:avLst/>
            </a:prstGeom>
            <a:noFill/>
          </p:spPr>
          <p:txBody>
            <a:bodyPr lIns="0" tIns="0" rIns="0" bIns="0" anchor="ctr"/>
            <a:lstStyle/>
            <a:p>
              <a:pPr algn="ctr" eaLnBrk="0" hangingPunct="0">
                <a:lnSpc>
                  <a:spcPct val="90000"/>
                </a:lnSpc>
                <a:defRPr/>
              </a:pPr>
              <a:r>
                <a:rPr lang="en-US" sz="1050" dirty="0"/>
                <a:t>172.16.2.0 /24</a:t>
              </a:r>
            </a:p>
          </p:txBody>
        </p:sp>
        <p:sp>
          <p:nvSpPr>
            <p:cNvPr id="85" name="TextBox 84"/>
            <p:cNvSpPr txBox="1"/>
            <p:nvPr/>
          </p:nvSpPr>
          <p:spPr>
            <a:xfrm>
              <a:off x="7039357" y="2499226"/>
              <a:ext cx="514347"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6" name="Straight Connector 85"/>
            <p:cNvCxnSpPr/>
            <p:nvPr/>
          </p:nvCxnSpPr>
          <p:spPr bwMode="auto">
            <a:xfrm rot="5400000">
              <a:off x="7344913" y="2458738"/>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7" name="Straight Connector 86"/>
            <p:cNvCxnSpPr/>
            <p:nvPr/>
          </p:nvCxnSpPr>
          <p:spPr bwMode="auto">
            <a:xfrm rot="10800000">
              <a:off x="6990145" y="2462706"/>
              <a:ext cx="519109" cy="317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8" name="TextBox 87"/>
            <p:cNvSpPr txBox="1"/>
            <p:nvPr/>
          </p:nvSpPr>
          <p:spPr>
            <a:xfrm>
              <a:off x="7482267" y="2383315"/>
              <a:ext cx="1012819" cy="165133"/>
            </a:xfrm>
            <a:prstGeom prst="rect">
              <a:avLst/>
            </a:prstGeom>
            <a:noFill/>
          </p:spPr>
          <p:txBody>
            <a:bodyPr lIns="0" tIns="0" rIns="0" bIns="0" anchor="ctr"/>
            <a:lstStyle/>
            <a:p>
              <a:pPr algn="ctr" eaLnBrk="0" hangingPunct="0">
                <a:lnSpc>
                  <a:spcPct val="90000"/>
                </a:lnSpc>
                <a:defRPr/>
              </a:pPr>
              <a:r>
                <a:rPr lang="en-US" sz="1050" dirty="0"/>
                <a:t>172.16.3.0 /24</a:t>
              </a:r>
            </a:p>
          </p:txBody>
        </p:sp>
        <p:sp>
          <p:nvSpPr>
            <p:cNvPr id="53" name="TextBox 52"/>
            <p:cNvSpPr txBox="1"/>
            <p:nvPr/>
          </p:nvSpPr>
          <p:spPr>
            <a:xfrm>
              <a:off x="2059400" y="1833930"/>
              <a:ext cx="512759" cy="203241"/>
            </a:xfrm>
            <a:prstGeom prst="rect">
              <a:avLst/>
            </a:prstGeom>
            <a:noFill/>
          </p:spPr>
          <p:txBody>
            <a:bodyPr lIns="0" tIns="0" rIns="0" bIns="0" anchor="ctr"/>
            <a:lstStyle/>
            <a:p>
              <a:pPr eaLnBrk="0" hangingPunct="0">
                <a:lnSpc>
                  <a:spcPct val="90000"/>
                </a:lnSpc>
                <a:defRPr/>
              </a:pPr>
              <a:r>
                <a:rPr lang="en-US" sz="1050" dirty="0"/>
                <a:t>S0/0/0.1</a:t>
              </a:r>
            </a:p>
          </p:txBody>
        </p:sp>
        <p:sp>
          <p:nvSpPr>
            <p:cNvPr id="54" name="TextBox 53"/>
            <p:cNvSpPr txBox="1"/>
            <p:nvPr/>
          </p:nvSpPr>
          <p:spPr>
            <a:xfrm>
              <a:off x="2129249" y="1613223"/>
              <a:ext cx="312735" cy="160369"/>
            </a:xfrm>
            <a:prstGeom prst="rect">
              <a:avLst/>
            </a:prstGeom>
            <a:noFill/>
          </p:spPr>
          <p:txBody>
            <a:bodyPr lIns="0" tIns="0" rIns="0" bIns="0" anchor="ctr"/>
            <a:lstStyle/>
            <a:p>
              <a:pPr eaLnBrk="0" hangingPunct="0">
                <a:lnSpc>
                  <a:spcPct val="90000"/>
                </a:lnSpc>
                <a:defRPr/>
              </a:pPr>
              <a:r>
                <a:rPr lang="en-US" sz="1050" dirty="0"/>
                <a:t>.101</a:t>
              </a:r>
            </a:p>
          </p:txBody>
        </p:sp>
      </p:grpSp>
      <p:sp>
        <p:nvSpPr>
          <p:cNvPr id="239619" name="Rectangle 54"/>
          <p:cNvSpPr>
            <a:spLocks noChangeArrowheads="1"/>
          </p:cNvSpPr>
          <p:nvPr/>
        </p:nvSpPr>
        <p:spPr bwMode="auto">
          <a:xfrm>
            <a:off x="2066925" y="5456238"/>
            <a:ext cx="2965450" cy="16668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93688" y="3952875"/>
            <a:ext cx="8515350" cy="1947863"/>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interface S0/0/0</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no ip address</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encapsulation frame-relay</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interface S0/0/0.1 multipoint</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ip address 192.168.1.101 255.255.255.0</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frame-relay map ip 192.168.1.102 102 broadcast</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frame-relay map ip 192.168.1.103 103 broadcast</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neighbor 192.168.1.102 S0/0/0.1</a:t>
            </a:r>
          </a:p>
          <a:p>
            <a:pPr marL="236538" indent="-236538" defTabSz="814388">
              <a:spcBef>
                <a:spcPts val="0"/>
              </a:spcBef>
              <a:buClr>
                <a:srgbClr val="708CA1"/>
              </a:buClr>
              <a:defRPr/>
            </a:pPr>
            <a:r>
              <a:rPr lang="en-US" sz="1200" kern="0" dirty="0">
                <a:latin typeface="Courier New" pitchFamily="49" charset="0"/>
              </a:rPr>
              <a:t>R1(config-router)#</a:t>
            </a:r>
          </a:p>
          <a:p>
            <a:pPr marL="236538" indent="-236538" defTabSz="814388">
              <a:spcBef>
                <a:spcPts val="0"/>
              </a:spcBef>
              <a:buClr>
                <a:srgbClr val="708CA1"/>
              </a:buClr>
              <a:defRPr/>
            </a:pPr>
            <a:endParaRPr lang="en-US" sz="1200" kern="0" dirty="0">
              <a:latin typeface="Courier New" pitchFamily="49" charset="0"/>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5"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Unicast Neighbors</a:t>
            </a:r>
          </a:p>
        </p:txBody>
      </p:sp>
      <p:grpSp>
        <p:nvGrpSpPr>
          <p:cNvPr id="241666" name="Group 42"/>
          <p:cNvGrpSpPr>
            <a:grpSpLocks/>
          </p:cNvGrpSpPr>
          <p:nvPr/>
        </p:nvGrpSpPr>
        <p:grpSpPr bwMode="auto">
          <a:xfrm>
            <a:off x="830263" y="1503363"/>
            <a:ext cx="7458075" cy="1939925"/>
            <a:chOff x="1037056" y="970156"/>
            <a:chExt cx="7458030" cy="1940315"/>
          </a:xfrm>
        </p:grpSpPr>
        <p:sp>
          <p:nvSpPr>
            <p:cNvPr id="241669" name="Freeform 9"/>
            <p:cNvSpPr>
              <a:spLocks/>
            </p:cNvSpPr>
            <p:nvPr/>
          </p:nvSpPr>
          <p:spPr bwMode="auto">
            <a:xfrm rot="9900000">
              <a:off x="4597047" y="1584915"/>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41670" name="Freeform 9"/>
            <p:cNvSpPr>
              <a:spLocks/>
            </p:cNvSpPr>
            <p:nvPr/>
          </p:nvSpPr>
          <p:spPr bwMode="auto">
            <a:xfrm>
              <a:off x="1929154" y="1806498"/>
              <a:ext cx="1761898" cy="13381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41671" name="Freeform 9"/>
            <p:cNvSpPr>
              <a:spLocks/>
            </p:cNvSpPr>
            <p:nvPr/>
          </p:nvSpPr>
          <p:spPr bwMode="auto">
            <a:xfrm rot="11700000" flipV="1">
              <a:off x="4590729" y="2086256"/>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41672" name="Picture 37"/>
            <p:cNvPicPr>
              <a:picLocks noChangeArrowheads="1"/>
            </p:cNvPicPr>
            <p:nvPr/>
          </p:nvPicPr>
          <p:blipFill>
            <a:blip r:embed="rId3" cstate="print"/>
            <a:srcRect/>
            <a:stretch>
              <a:fillRect/>
            </a:stretch>
          </p:blipFill>
          <p:spPr bwMode="auto">
            <a:xfrm>
              <a:off x="1124499" y="1623496"/>
              <a:ext cx="870351" cy="451691"/>
            </a:xfrm>
            <a:prstGeom prst="rect">
              <a:avLst/>
            </a:prstGeom>
            <a:noFill/>
            <a:ln w="9525">
              <a:noFill/>
              <a:miter lim="800000"/>
              <a:headEnd/>
              <a:tailEnd/>
            </a:ln>
          </p:spPr>
        </p:pic>
        <p:sp>
          <p:nvSpPr>
            <p:cNvPr id="14" name="TextBox 13"/>
            <p:cNvSpPr txBox="1"/>
            <p:nvPr/>
          </p:nvSpPr>
          <p:spPr>
            <a:xfrm>
              <a:off x="1660939" y="2092744"/>
              <a:ext cx="514347" cy="204829"/>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1419605" y="2232472"/>
              <a:ext cx="341382" cy="4763"/>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1343441" y="2403956"/>
              <a:ext cx="519110"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41676" name="TextBox 23"/>
            <p:cNvSpPr txBox="1">
              <a:spLocks noChangeArrowheads="1"/>
            </p:cNvSpPr>
            <p:nvPr/>
          </p:nvSpPr>
          <p:spPr bwMode="auto">
            <a:xfrm>
              <a:off x="1399932" y="184383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26" name="TextBox 25"/>
            <p:cNvSpPr txBox="1"/>
            <p:nvPr/>
          </p:nvSpPr>
          <p:spPr>
            <a:xfrm>
              <a:off x="1087856" y="2467469"/>
              <a:ext cx="1014406" cy="166722"/>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730789" y="1020966"/>
              <a:ext cx="946144" cy="160369"/>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41679" name="Picture 88"/>
            <p:cNvPicPr>
              <a:picLocks noChangeAspect="1" noChangeArrowheads="1"/>
            </p:cNvPicPr>
            <p:nvPr/>
          </p:nvPicPr>
          <p:blipFill>
            <a:blip r:embed="rId4" cstate="print"/>
            <a:srcRect/>
            <a:stretch>
              <a:fillRect/>
            </a:stretch>
          </p:blipFill>
          <p:spPr bwMode="auto">
            <a:xfrm>
              <a:off x="3599517" y="1471959"/>
              <a:ext cx="1400378" cy="853304"/>
            </a:xfrm>
            <a:prstGeom prst="rect">
              <a:avLst/>
            </a:prstGeom>
            <a:noFill/>
            <a:ln w="9525" algn="ctr">
              <a:noFill/>
              <a:miter lim="800000"/>
              <a:headEnd/>
              <a:tailEnd/>
            </a:ln>
          </p:spPr>
        </p:pic>
        <p:sp>
          <p:nvSpPr>
            <p:cNvPr id="241680" name="TextBox 39"/>
            <p:cNvSpPr txBox="1">
              <a:spLocks noChangeArrowheads="1"/>
            </p:cNvSpPr>
            <p:nvPr/>
          </p:nvSpPr>
          <p:spPr bwMode="auto">
            <a:xfrm>
              <a:off x="3779463" y="1665564"/>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sp>
          <p:nvSpPr>
            <p:cNvPr id="241681" name="Rounded Rectangle 51"/>
            <p:cNvSpPr>
              <a:spLocks noChangeArrowheads="1"/>
            </p:cNvSpPr>
            <p:nvPr/>
          </p:nvSpPr>
          <p:spPr bwMode="auto">
            <a:xfrm>
              <a:off x="1037056" y="970156"/>
              <a:ext cx="7415567" cy="194031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41682" name="Picture 37"/>
            <p:cNvPicPr>
              <a:picLocks noChangeArrowheads="1"/>
            </p:cNvPicPr>
            <p:nvPr/>
          </p:nvPicPr>
          <p:blipFill>
            <a:blip r:embed="rId3" cstate="print"/>
            <a:srcRect/>
            <a:stretch>
              <a:fillRect/>
            </a:stretch>
          </p:blipFill>
          <p:spPr bwMode="auto">
            <a:xfrm>
              <a:off x="6100366" y="1187942"/>
              <a:ext cx="870351" cy="451691"/>
            </a:xfrm>
            <a:prstGeom prst="rect">
              <a:avLst/>
            </a:prstGeom>
            <a:noFill/>
            <a:ln w="9525">
              <a:noFill/>
              <a:miter lim="800000"/>
              <a:headEnd/>
              <a:tailEnd/>
            </a:ln>
          </p:spPr>
        </p:pic>
        <p:sp>
          <p:nvSpPr>
            <p:cNvPr id="241683" name="TextBox 48"/>
            <p:cNvSpPr txBox="1">
              <a:spLocks noChangeArrowheads="1"/>
            </p:cNvSpPr>
            <p:nvPr/>
          </p:nvSpPr>
          <p:spPr bwMode="auto">
            <a:xfrm>
              <a:off x="6329223" y="141811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41684" name="Picture 37"/>
            <p:cNvPicPr>
              <a:picLocks noChangeArrowheads="1"/>
            </p:cNvPicPr>
            <p:nvPr/>
          </p:nvPicPr>
          <p:blipFill>
            <a:blip r:embed="rId3" cstate="print"/>
            <a:srcRect/>
            <a:stretch>
              <a:fillRect/>
            </a:stretch>
          </p:blipFill>
          <p:spPr bwMode="auto">
            <a:xfrm>
              <a:off x="6130099" y="2210136"/>
              <a:ext cx="870351" cy="451691"/>
            </a:xfrm>
            <a:prstGeom prst="rect">
              <a:avLst/>
            </a:prstGeom>
            <a:noFill/>
            <a:ln w="9525">
              <a:noFill/>
              <a:miter lim="800000"/>
              <a:headEnd/>
              <a:tailEnd/>
            </a:ln>
          </p:spPr>
        </p:pic>
        <p:sp>
          <p:nvSpPr>
            <p:cNvPr id="241685" name="TextBox 35"/>
            <p:cNvSpPr txBox="1">
              <a:spLocks noChangeArrowheads="1"/>
            </p:cNvSpPr>
            <p:nvPr/>
          </p:nvSpPr>
          <p:spPr bwMode="auto">
            <a:xfrm>
              <a:off x="6414712" y="244030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sp>
          <p:nvSpPr>
            <p:cNvPr id="63" name="TextBox 62"/>
            <p:cNvSpPr txBox="1"/>
            <p:nvPr/>
          </p:nvSpPr>
          <p:spPr>
            <a:xfrm>
              <a:off x="3850089" y="1929199"/>
              <a:ext cx="1012819" cy="165133"/>
            </a:xfrm>
            <a:prstGeom prst="rect">
              <a:avLst/>
            </a:prstGeom>
            <a:noFill/>
          </p:spPr>
          <p:txBody>
            <a:bodyPr lIns="0" tIns="0" rIns="0" bIns="0" anchor="ctr"/>
            <a:lstStyle/>
            <a:p>
              <a:pPr algn="ctr" eaLnBrk="0" hangingPunct="0">
                <a:lnSpc>
                  <a:spcPct val="90000"/>
                </a:lnSpc>
                <a:defRPr/>
              </a:pPr>
              <a:r>
                <a:rPr lang="en-US" sz="1050" dirty="0"/>
                <a:t>192.168.1.0 /24</a:t>
              </a:r>
            </a:p>
          </p:txBody>
        </p:sp>
        <p:sp>
          <p:nvSpPr>
            <p:cNvPr id="65" name="TextBox 64"/>
            <p:cNvSpPr txBox="1"/>
            <p:nvPr/>
          </p:nvSpPr>
          <p:spPr>
            <a:xfrm>
              <a:off x="5983676" y="2011765"/>
              <a:ext cx="312735" cy="158782"/>
            </a:xfrm>
            <a:prstGeom prst="rect">
              <a:avLst/>
            </a:prstGeom>
            <a:noFill/>
          </p:spPr>
          <p:txBody>
            <a:bodyPr lIns="0" tIns="0" rIns="0" bIns="0" anchor="ctr"/>
            <a:lstStyle/>
            <a:p>
              <a:pPr eaLnBrk="0" hangingPunct="0">
                <a:lnSpc>
                  <a:spcPct val="90000"/>
                </a:lnSpc>
                <a:defRPr/>
              </a:pPr>
              <a:r>
                <a:rPr lang="en-US" sz="1050" dirty="0"/>
                <a:t>.103</a:t>
              </a:r>
            </a:p>
          </p:txBody>
        </p:sp>
        <p:sp>
          <p:nvSpPr>
            <p:cNvPr id="66" name="TextBox 65"/>
            <p:cNvSpPr txBox="1"/>
            <p:nvPr/>
          </p:nvSpPr>
          <p:spPr>
            <a:xfrm>
              <a:off x="5782064" y="1397279"/>
              <a:ext cx="314323" cy="160370"/>
            </a:xfrm>
            <a:prstGeom prst="rect">
              <a:avLst/>
            </a:prstGeom>
            <a:noFill/>
          </p:spPr>
          <p:txBody>
            <a:bodyPr lIns="0" tIns="0" rIns="0" bIns="0" anchor="ctr"/>
            <a:lstStyle/>
            <a:p>
              <a:pPr eaLnBrk="0" hangingPunct="0">
                <a:lnSpc>
                  <a:spcPct val="90000"/>
                </a:lnSpc>
                <a:defRPr/>
              </a:pPr>
              <a:r>
                <a:rPr lang="en-US" sz="1050" dirty="0"/>
                <a:t>.102</a:t>
              </a:r>
            </a:p>
          </p:txBody>
        </p:sp>
        <p:sp>
          <p:nvSpPr>
            <p:cNvPr id="67" name="TextBox 66"/>
            <p:cNvSpPr txBox="1"/>
            <p:nvPr/>
          </p:nvSpPr>
          <p:spPr>
            <a:xfrm>
              <a:off x="5861439" y="1665621"/>
              <a:ext cx="512760" cy="204828"/>
            </a:xfrm>
            <a:prstGeom prst="rect">
              <a:avLst/>
            </a:prstGeom>
            <a:noFill/>
          </p:spPr>
          <p:txBody>
            <a:bodyPr lIns="0" tIns="0" rIns="0" bIns="0" anchor="ctr"/>
            <a:lstStyle/>
            <a:p>
              <a:pPr eaLnBrk="0" hangingPunct="0">
                <a:lnSpc>
                  <a:spcPct val="90000"/>
                </a:lnSpc>
                <a:defRPr/>
              </a:pPr>
              <a:r>
                <a:rPr lang="en-US" sz="1050" dirty="0"/>
                <a:t>S0/0/0.1</a:t>
              </a:r>
            </a:p>
          </p:txBody>
        </p:sp>
        <p:sp>
          <p:nvSpPr>
            <p:cNvPr id="68" name="TextBox 67"/>
            <p:cNvSpPr txBox="1"/>
            <p:nvPr/>
          </p:nvSpPr>
          <p:spPr>
            <a:xfrm>
              <a:off x="5650303" y="2234060"/>
              <a:ext cx="512759" cy="204828"/>
            </a:xfrm>
            <a:prstGeom prst="rect">
              <a:avLst/>
            </a:prstGeom>
            <a:noFill/>
          </p:spPr>
          <p:txBody>
            <a:bodyPr lIns="0" tIns="0" rIns="0" bIns="0" anchor="ctr"/>
            <a:lstStyle/>
            <a:p>
              <a:pPr eaLnBrk="0" hangingPunct="0">
                <a:lnSpc>
                  <a:spcPct val="90000"/>
                </a:lnSpc>
                <a:defRPr/>
              </a:pPr>
              <a:r>
                <a:rPr lang="en-US" sz="1050" dirty="0"/>
                <a:t>S0/0/0.1</a:t>
              </a:r>
            </a:p>
          </p:txBody>
        </p:sp>
        <p:sp>
          <p:nvSpPr>
            <p:cNvPr id="241691" name="Right Arrow 68"/>
            <p:cNvSpPr>
              <a:spLocks noChangeArrowheads="1"/>
            </p:cNvSpPr>
            <p:nvPr/>
          </p:nvSpPr>
          <p:spPr bwMode="auto">
            <a:xfrm>
              <a:off x="2943921" y="231945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103</a:t>
              </a:r>
            </a:p>
          </p:txBody>
        </p:sp>
        <p:sp>
          <p:nvSpPr>
            <p:cNvPr id="241692" name="Right Arrow 69"/>
            <p:cNvSpPr>
              <a:spLocks noChangeArrowheads="1"/>
            </p:cNvSpPr>
            <p:nvPr/>
          </p:nvSpPr>
          <p:spPr bwMode="auto">
            <a:xfrm>
              <a:off x="2854711" y="122663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102</a:t>
              </a:r>
            </a:p>
          </p:txBody>
        </p:sp>
        <p:sp>
          <p:nvSpPr>
            <p:cNvPr id="241693" name="Right Arrow 70"/>
            <p:cNvSpPr>
              <a:spLocks noChangeArrowheads="1"/>
            </p:cNvSpPr>
            <p:nvPr/>
          </p:nvSpPr>
          <p:spPr bwMode="auto">
            <a:xfrm flipH="1">
              <a:off x="4772720" y="1226634"/>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201</a:t>
              </a:r>
            </a:p>
          </p:txBody>
        </p:sp>
        <p:sp>
          <p:nvSpPr>
            <p:cNvPr id="241694" name="Right Arrow 71"/>
            <p:cNvSpPr>
              <a:spLocks noChangeArrowheads="1"/>
            </p:cNvSpPr>
            <p:nvPr/>
          </p:nvSpPr>
          <p:spPr bwMode="auto">
            <a:xfrm flipH="1">
              <a:off x="4783871" y="2319453"/>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301</a:t>
              </a:r>
            </a:p>
          </p:txBody>
        </p:sp>
        <p:cxnSp>
          <p:nvCxnSpPr>
            <p:cNvPr id="241695" name="Straight Connector 73"/>
            <p:cNvCxnSpPr>
              <a:cxnSpLocks noChangeShapeType="1"/>
              <a:stCxn id="241692" idx="3"/>
              <a:endCxn id="241693" idx="3"/>
            </p:cNvCxnSpPr>
            <p:nvPr/>
          </p:nvCxnSpPr>
          <p:spPr bwMode="auto">
            <a:xfrm>
              <a:off x="3869471" y="1421781"/>
              <a:ext cx="903249" cy="1588"/>
            </a:xfrm>
            <a:prstGeom prst="line">
              <a:avLst/>
            </a:prstGeom>
            <a:noFill/>
            <a:ln w="22225" algn="ctr">
              <a:solidFill>
                <a:schemeClr val="tx1"/>
              </a:solidFill>
              <a:prstDash val="sysDash"/>
              <a:round/>
              <a:headEnd/>
              <a:tailEnd/>
            </a:ln>
          </p:spPr>
        </p:cxnSp>
        <p:cxnSp>
          <p:nvCxnSpPr>
            <p:cNvPr id="241696" name="Straight Connector 74"/>
            <p:cNvCxnSpPr>
              <a:cxnSpLocks noChangeShapeType="1"/>
              <a:stCxn id="241691" idx="3"/>
              <a:endCxn id="241694" idx="3"/>
            </p:cNvCxnSpPr>
            <p:nvPr/>
          </p:nvCxnSpPr>
          <p:spPr bwMode="auto">
            <a:xfrm flipV="1">
              <a:off x="3958681" y="2514600"/>
              <a:ext cx="825190" cy="1"/>
            </a:xfrm>
            <a:prstGeom prst="line">
              <a:avLst/>
            </a:prstGeom>
            <a:noFill/>
            <a:ln w="22225" algn="ctr">
              <a:solidFill>
                <a:schemeClr val="tx1"/>
              </a:solidFill>
              <a:prstDash val="sysDash"/>
              <a:round/>
              <a:headEnd/>
              <a:tailEnd/>
            </a:ln>
          </p:spPr>
        </p:cxnSp>
        <p:sp>
          <p:nvSpPr>
            <p:cNvPr id="81" name="TextBox 80"/>
            <p:cNvSpPr txBox="1"/>
            <p:nvPr/>
          </p:nvSpPr>
          <p:spPr>
            <a:xfrm>
              <a:off x="6999670" y="1476670"/>
              <a:ext cx="512759"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2" name="Straight Connector 81"/>
            <p:cNvCxnSpPr/>
            <p:nvPr/>
          </p:nvCxnSpPr>
          <p:spPr bwMode="auto">
            <a:xfrm rot="5400000">
              <a:off x="7303639" y="1436181"/>
              <a:ext cx="341381"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3" name="Straight Connector 82"/>
            <p:cNvCxnSpPr/>
            <p:nvPr/>
          </p:nvCxnSpPr>
          <p:spPr bwMode="auto">
            <a:xfrm rot="10800000">
              <a:off x="6948870" y="1441738"/>
              <a:ext cx="519109"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4" name="TextBox 83"/>
            <p:cNvSpPr txBox="1"/>
            <p:nvPr/>
          </p:nvSpPr>
          <p:spPr>
            <a:xfrm>
              <a:off x="7440992" y="1360760"/>
              <a:ext cx="1012819" cy="165133"/>
            </a:xfrm>
            <a:prstGeom prst="rect">
              <a:avLst/>
            </a:prstGeom>
            <a:noFill/>
          </p:spPr>
          <p:txBody>
            <a:bodyPr lIns="0" tIns="0" rIns="0" bIns="0" anchor="ctr"/>
            <a:lstStyle/>
            <a:p>
              <a:pPr algn="ctr" eaLnBrk="0" hangingPunct="0">
                <a:lnSpc>
                  <a:spcPct val="90000"/>
                </a:lnSpc>
                <a:defRPr/>
              </a:pPr>
              <a:r>
                <a:rPr lang="en-US" sz="1050" dirty="0"/>
                <a:t>172.16.2.0 /24</a:t>
              </a:r>
            </a:p>
          </p:txBody>
        </p:sp>
        <p:sp>
          <p:nvSpPr>
            <p:cNvPr id="85" name="TextBox 84"/>
            <p:cNvSpPr txBox="1"/>
            <p:nvPr/>
          </p:nvSpPr>
          <p:spPr>
            <a:xfrm>
              <a:off x="7039357" y="2499225"/>
              <a:ext cx="514347"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6" name="Straight Connector 85"/>
            <p:cNvCxnSpPr/>
            <p:nvPr/>
          </p:nvCxnSpPr>
          <p:spPr bwMode="auto">
            <a:xfrm rot="5400000">
              <a:off x="7344914" y="2458737"/>
              <a:ext cx="341381"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7" name="Straight Connector 86"/>
            <p:cNvCxnSpPr/>
            <p:nvPr/>
          </p:nvCxnSpPr>
          <p:spPr bwMode="auto">
            <a:xfrm rot="10800000">
              <a:off x="6990145" y="2462706"/>
              <a:ext cx="519109" cy="317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8" name="TextBox 87"/>
            <p:cNvSpPr txBox="1"/>
            <p:nvPr/>
          </p:nvSpPr>
          <p:spPr>
            <a:xfrm>
              <a:off x="7482267" y="2383315"/>
              <a:ext cx="1012819" cy="165133"/>
            </a:xfrm>
            <a:prstGeom prst="rect">
              <a:avLst/>
            </a:prstGeom>
            <a:noFill/>
          </p:spPr>
          <p:txBody>
            <a:bodyPr lIns="0" tIns="0" rIns="0" bIns="0" anchor="ctr"/>
            <a:lstStyle/>
            <a:p>
              <a:pPr algn="ctr" eaLnBrk="0" hangingPunct="0">
                <a:lnSpc>
                  <a:spcPct val="90000"/>
                </a:lnSpc>
                <a:defRPr/>
              </a:pPr>
              <a:r>
                <a:rPr lang="en-US" sz="1050" dirty="0"/>
                <a:t>172.16.3.0 /24</a:t>
              </a:r>
            </a:p>
          </p:txBody>
        </p:sp>
        <p:sp>
          <p:nvSpPr>
            <p:cNvPr id="53" name="TextBox 52"/>
            <p:cNvSpPr txBox="1"/>
            <p:nvPr/>
          </p:nvSpPr>
          <p:spPr>
            <a:xfrm>
              <a:off x="2059400" y="1833930"/>
              <a:ext cx="512759" cy="203241"/>
            </a:xfrm>
            <a:prstGeom prst="rect">
              <a:avLst/>
            </a:prstGeom>
            <a:noFill/>
          </p:spPr>
          <p:txBody>
            <a:bodyPr lIns="0" tIns="0" rIns="0" bIns="0" anchor="ctr"/>
            <a:lstStyle/>
            <a:p>
              <a:pPr eaLnBrk="0" hangingPunct="0">
                <a:lnSpc>
                  <a:spcPct val="90000"/>
                </a:lnSpc>
                <a:defRPr/>
              </a:pPr>
              <a:r>
                <a:rPr lang="en-US" sz="1050" dirty="0"/>
                <a:t>S0/0/0.1</a:t>
              </a:r>
            </a:p>
          </p:txBody>
        </p:sp>
        <p:sp>
          <p:nvSpPr>
            <p:cNvPr id="54" name="TextBox 53"/>
            <p:cNvSpPr txBox="1"/>
            <p:nvPr/>
          </p:nvSpPr>
          <p:spPr>
            <a:xfrm>
              <a:off x="2129249" y="1613222"/>
              <a:ext cx="312735" cy="160370"/>
            </a:xfrm>
            <a:prstGeom prst="rect">
              <a:avLst/>
            </a:prstGeom>
            <a:noFill/>
          </p:spPr>
          <p:txBody>
            <a:bodyPr lIns="0" tIns="0" rIns="0" bIns="0" anchor="ctr"/>
            <a:lstStyle/>
            <a:p>
              <a:pPr eaLnBrk="0" hangingPunct="0">
                <a:lnSpc>
                  <a:spcPct val="90000"/>
                </a:lnSpc>
                <a:defRPr/>
              </a:pPr>
              <a:r>
                <a:rPr lang="en-US" sz="1050" dirty="0"/>
                <a:t>.101</a:t>
              </a:r>
            </a:p>
          </p:txBody>
        </p:sp>
      </p:grpSp>
      <p:sp>
        <p:nvSpPr>
          <p:cNvPr id="241667" name="Rectangle 54"/>
          <p:cNvSpPr>
            <a:spLocks noChangeArrowheads="1"/>
          </p:cNvSpPr>
          <p:nvPr/>
        </p:nvSpPr>
        <p:spPr bwMode="auto">
          <a:xfrm>
            <a:off x="2070100" y="5235575"/>
            <a:ext cx="2967038" cy="166688"/>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8" name="Text Placeholder 5"/>
          <p:cNvSpPr>
            <a:spLocks/>
          </p:cNvSpPr>
          <p:nvPr/>
        </p:nvSpPr>
        <p:spPr bwMode="auto">
          <a:xfrm>
            <a:off x="293688" y="3895725"/>
            <a:ext cx="8515350" cy="17399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interface S0/0/0</a:t>
            </a:r>
          </a:p>
          <a:p>
            <a:pPr marL="236538" indent="-236538" defTabSz="814388">
              <a:spcBef>
                <a:spcPts val="0"/>
              </a:spcBef>
              <a:buClr>
                <a:srgbClr val="708CA1"/>
              </a:buClr>
              <a:defRPr/>
            </a:pPr>
            <a:r>
              <a:rPr lang="en-US" sz="1200" kern="0" dirty="0">
                <a:latin typeface="Courier New" pitchFamily="49" charset="0"/>
              </a:rPr>
              <a:t>R2(config-if)# </a:t>
            </a:r>
            <a:r>
              <a:rPr lang="en-US" sz="1200" b="1" kern="0" dirty="0">
                <a:latin typeface="Courier New" pitchFamily="49" charset="0"/>
              </a:rPr>
              <a:t>no ip address</a:t>
            </a:r>
          </a:p>
          <a:p>
            <a:pPr marL="236538" indent="-236538" defTabSz="814388">
              <a:spcBef>
                <a:spcPts val="0"/>
              </a:spcBef>
              <a:buClr>
                <a:srgbClr val="708CA1"/>
              </a:buClr>
              <a:defRPr/>
            </a:pPr>
            <a:r>
              <a:rPr lang="en-US" sz="1200" kern="0" dirty="0">
                <a:latin typeface="Courier New" pitchFamily="49" charset="0"/>
              </a:rPr>
              <a:t>R2(config-if)# </a:t>
            </a:r>
            <a:r>
              <a:rPr lang="en-US" sz="1200" b="1" kern="0" dirty="0">
                <a:latin typeface="Courier New" pitchFamily="49" charset="0"/>
              </a:rPr>
              <a:t>encapsulation frame-relay</a:t>
            </a:r>
          </a:p>
          <a:p>
            <a:pPr marL="236538" indent="-236538" defTabSz="814388">
              <a:spcBef>
                <a:spcPts val="0"/>
              </a:spcBef>
              <a:buClr>
                <a:srgbClr val="708CA1"/>
              </a:buClr>
              <a:defRPr/>
            </a:pPr>
            <a:r>
              <a:rPr lang="en-US" sz="1200" kern="0" dirty="0">
                <a:latin typeface="Courier New" pitchFamily="49" charset="0"/>
              </a:rPr>
              <a:t>R2(config-if)# </a:t>
            </a:r>
            <a:r>
              <a:rPr lang="en-US" sz="1200" b="1" kern="0" dirty="0">
                <a:latin typeface="Courier New" pitchFamily="49" charset="0"/>
              </a:rPr>
              <a:t>interface S0/0/0.1 multipoint</a:t>
            </a:r>
          </a:p>
          <a:p>
            <a:pPr marL="236538" indent="-236538" defTabSz="814388">
              <a:spcBef>
                <a:spcPts val="0"/>
              </a:spcBef>
              <a:buClr>
                <a:srgbClr val="708CA1"/>
              </a:buClr>
              <a:defRPr/>
            </a:pPr>
            <a:r>
              <a:rPr lang="en-US" sz="1200" kern="0" dirty="0">
                <a:latin typeface="Courier New" pitchFamily="49" charset="0"/>
              </a:rPr>
              <a:t>R2(config-subif)# </a:t>
            </a:r>
            <a:r>
              <a:rPr lang="en-US" sz="1200" b="1" kern="0" dirty="0">
                <a:latin typeface="Courier New" pitchFamily="49" charset="0"/>
              </a:rPr>
              <a:t>ip address 192.168.1.102 255.255.255.0</a:t>
            </a:r>
          </a:p>
          <a:p>
            <a:pPr marL="236538" indent="-236538" defTabSz="814388">
              <a:spcBef>
                <a:spcPts val="0"/>
              </a:spcBef>
              <a:buClr>
                <a:srgbClr val="708CA1"/>
              </a:buClr>
              <a:defRPr/>
            </a:pPr>
            <a:r>
              <a:rPr lang="en-US" sz="1200" kern="0" dirty="0">
                <a:latin typeface="Courier New" pitchFamily="49" charset="0"/>
              </a:rPr>
              <a:t>R2(config-subif)# </a:t>
            </a:r>
            <a:r>
              <a:rPr lang="en-US" sz="1200" b="1" kern="0" dirty="0">
                <a:latin typeface="Courier New" pitchFamily="49" charset="0"/>
              </a:rPr>
              <a:t>frame-relay map ip 192.168.1.101 201 broadcast</a:t>
            </a:r>
          </a:p>
          <a:p>
            <a:pPr marL="236538" indent="-236538" defTabSz="814388">
              <a:spcBef>
                <a:spcPts val="0"/>
              </a:spcBef>
              <a:buClr>
                <a:srgbClr val="708CA1"/>
              </a:buClr>
              <a:defRPr/>
            </a:pPr>
            <a:r>
              <a:rPr lang="en-US" sz="1200" kern="0" dirty="0">
                <a:latin typeface="Courier New" pitchFamily="49" charset="0"/>
              </a:rPr>
              <a:t>R2(config-subif)#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neighbor 192.168.1.101 S0/0/0.1</a:t>
            </a:r>
          </a:p>
          <a:p>
            <a:pPr marL="236538" indent="-236538" defTabSz="814388">
              <a:spcBef>
                <a:spcPts val="0"/>
              </a:spcBef>
              <a:buClr>
                <a:srgbClr val="708CA1"/>
              </a:buClr>
              <a:defRPr/>
            </a:pPr>
            <a:r>
              <a:rPr lang="en-US" sz="1200" kern="0" dirty="0">
                <a:latin typeface="Courier New" pitchFamily="49" charset="0"/>
              </a:rPr>
              <a:t>R2(config-router)#</a:t>
            </a:r>
          </a:p>
          <a:p>
            <a:pPr marL="236538" indent="-236538" defTabSz="814388">
              <a:spcBef>
                <a:spcPts val="0"/>
              </a:spcBef>
              <a:buClr>
                <a:srgbClr val="708CA1"/>
              </a:buClr>
              <a:defRPr/>
            </a:pPr>
            <a:endParaRPr lang="en-US" sz="1200" kern="0" dirty="0">
              <a:latin typeface="Courier New" pitchFamily="49" charset="0"/>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3" name="Title 1"/>
          <p:cNvSpPr>
            <a:spLocks noGrp="1"/>
          </p:cNvSpPr>
          <p:nvPr>
            <p:ph type="title"/>
          </p:nvPr>
        </p:nvSpPr>
        <p:spPr bwMode="auto">
          <a:xfrm>
            <a:off x="279400" y="365125"/>
            <a:ext cx="88646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FR Point-to-Point Subinterfaces</a:t>
            </a:r>
          </a:p>
        </p:txBody>
      </p:sp>
      <p:sp>
        <p:nvSpPr>
          <p:cNvPr id="243714" name="Content Placeholder 4"/>
          <p:cNvSpPr>
            <a:spLocks noGrp="1"/>
          </p:cNvSpPr>
          <p:nvPr>
            <p:ph idx="1"/>
          </p:nvPr>
        </p:nvSpPr>
        <p:spPr>
          <a:xfrm>
            <a:off x="279400" y="1182688"/>
            <a:ext cx="8520113" cy="5132387"/>
          </a:xfrm>
        </p:spPr>
        <p:txBody>
          <a:bodyPr/>
          <a:lstStyle/>
          <a:p>
            <a:r>
              <a:rPr lang="en-US" smtClean="0"/>
              <a:t>Point-to-point subinterfaces can be created using a single Frame Relay physical interface. </a:t>
            </a:r>
          </a:p>
          <a:p>
            <a:pPr lvl="1">
              <a:buFont typeface="Arial" charset="0"/>
              <a:buChar char="•"/>
            </a:pPr>
            <a:r>
              <a:rPr lang="en-US" smtClean="0"/>
              <a:t>Uses multiple subnets.</a:t>
            </a:r>
          </a:p>
          <a:p>
            <a:r>
              <a:rPr lang="en-US" smtClean="0"/>
              <a:t>Frame Relay point-to point is applicable to hub and spoke topologies. </a:t>
            </a:r>
          </a:p>
          <a:p>
            <a:r>
              <a:rPr lang="en-US" smtClean="0"/>
              <a:t>Consists of several steps:</a:t>
            </a:r>
          </a:p>
          <a:p>
            <a:pPr lvl="1">
              <a:buFont typeface="Arial" charset="0"/>
              <a:buChar char="•"/>
            </a:pPr>
            <a:r>
              <a:rPr lang="en-US" smtClean="0"/>
              <a:t>Configure the physical interface with no IP address and change the encapsulation to Frame Relay.</a:t>
            </a:r>
          </a:p>
          <a:p>
            <a:pPr lvl="1">
              <a:buFont typeface="Arial" charset="0"/>
              <a:buChar char="•"/>
            </a:pPr>
            <a:r>
              <a:rPr lang="en-US" smtClean="0"/>
              <a:t>Create a serial point-to-point subinterface.</a:t>
            </a:r>
          </a:p>
          <a:p>
            <a:pPr lvl="1">
              <a:buFont typeface="Arial" charset="0"/>
              <a:buChar char="•"/>
            </a:pPr>
            <a:r>
              <a:rPr lang="en-US" smtClean="0"/>
              <a:t>Configure an IP address on the serial interface.</a:t>
            </a:r>
          </a:p>
          <a:p>
            <a:pPr lvl="1">
              <a:buFont typeface="Arial" charset="0"/>
              <a:buChar char="•"/>
            </a:pPr>
            <a:r>
              <a:rPr lang="en-US" smtClean="0"/>
              <a:t>Configure a local DLCI value using the</a:t>
            </a:r>
            <a:r>
              <a:rPr lang="en-US" b="1" smtClean="0">
                <a:latin typeface="Courier New" pitchFamily="49" charset="0"/>
                <a:cs typeface="Courier New" pitchFamily="49" charset="0"/>
              </a:rPr>
              <a:t> frame-relay interface-dlci </a:t>
            </a:r>
            <a:r>
              <a:rPr lang="en-US" smtClean="0"/>
              <a:t>command.</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1" name="Title 1"/>
          <p:cNvSpPr>
            <a:spLocks noGrp="1"/>
          </p:cNvSpPr>
          <p:nvPr>
            <p:ph type="title"/>
          </p:nvPr>
        </p:nvSpPr>
        <p:spPr bwMode="auto">
          <a:xfrm>
            <a:off x="279400" y="365125"/>
            <a:ext cx="88646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FR Point-to-Point Subinterfaces</a:t>
            </a:r>
          </a:p>
        </p:txBody>
      </p:sp>
      <p:sp>
        <p:nvSpPr>
          <p:cNvPr id="245762" name="Content Placeholder 2"/>
          <p:cNvSpPr>
            <a:spLocks noGrp="1"/>
          </p:cNvSpPr>
          <p:nvPr>
            <p:ph idx="1"/>
          </p:nvPr>
        </p:nvSpPr>
        <p:spPr>
          <a:xfrm>
            <a:off x="279400" y="1182688"/>
            <a:ext cx="8520113" cy="5132387"/>
          </a:xfrm>
        </p:spPr>
        <p:txBody>
          <a:bodyPr/>
          <a:lstStyle/>
          <a:p>
            <a:r>
              <a:rPr lang="en-US" smtClean="0"/>
              <a:t>Multipoint subinterfaces are configured with the</a:t>
            </a:r>
            <a:r>
              <a:rPr lang="en-US" smtClean="0">
                <a:latin typeface="Courier New" pitchFamily="49" charset="0"/>
                <a:cs typeface="Courier New" pitchFamily="49" charset="0"/>
              </a:rPr>
              <a:t> </a:t>
            </a:r>
            <a:r>
              <a:rPr lang="en-US" b="1" smtClean="0">
                <a:latin typeface="Courier New" pitchFamily="49" charset="0"/>
                <a:cs typeface="Courier New" pitchFamily="49" charset="0"/>
              </a:rPr>
              <a:t>interface serial </a:t>
            </a:r>
            <a:r>
              <a:rPr lang="en-US" i="1" smtClean="0">
                <a:latin typeface="Courier New" pitchFamily="49" charset="0"/>
                <a:cs typeface="Courier New" pitchFamily="49" charset="0"/>
              </a:rPr>
              <a:t>number.subinterface-number</a:t>
            </a:r>
            <a:r>
              <a:rPr lang="en-US" smtClean="0">
                <a:latin typeface="Courier New" pitchFamily="49" charset="0"/>
                <a:cs typeface="Courier New" pitchFamily="49" charset="0"/>
              </a:rPr>
              <a:t> </a:t>
            </a:r>
            <a:r>
              <a:rPr lang="en-US" b="1" smtClean="0">
                <a:latin typeface="Courier New" pitchFamily="49" charset="0"/>
                <a:cs typeface="Courier New" pitchFamily="49" charset="0"/>
              </a:rPr>
              <a:t>multipoint</a:t>
            </a:r>
            <a:r>
              <a:rPr lang="en-US" smtClean="0">
                <a:latin typeface="Courier New" pitchFamily="49" charset="0"/>
                <a:cs typeface="Courier New" pitchFamily="49" charset="0"/>
              </a:rPr>
              <a:t> </a:t>
            </a:r>
            <a:r>
              <a:rPr lang="en-US" smtClean="0"/>
              <a:t>command. </a:t>
            </a:r>
          </a:p>
          <a:p>
            <a:r>
              <a:rPr lang="en-US" smtClean="0"/>
              <a:t>The IP address-to-DLCI mapping is done by either:</a:t>
            </a:r>
          </a:p>
          <a:p>
            <a:pPr lvl="1">
              <a:buFont typeface="Arial" charset="0"/>
              <a:buChar char="•"/>
            </a:pPr>
            <a:r>
              <a:rPr lang="en-US" smtClean="0"/>
              <a:t>Specifying the local DLCI value  (using the</a:t>
            </a:r>
            <a:r>
              <a:rPr lang="en-US" smtClean="0">
                <a:latin typeface="Courier New" pitchFamily="49" charset="0"/>
                <a:cs typeface="Courier New" pitchFamily="49" charset="0"/>
              </a:rPr>
              <a:t> </a:t>
            </a:r>
            <a:r>
              <a:rPr lang="en-US" b="1" smtClean="0">
                <a:latin typeface="Courier New" pitchFamily="49" charset="0"/>
                <a:cs typeface="Courier New" pitchFamily="49" charset="0"/>
              </a:rPr>
              <a:t>frame-relay interface-dlci </a:t>
            </a:r>
            <a:r>
              <a:rPr lang="en-US" i="1" smtClean="0">
                <a:latin typeface="Courier New" pitchFamily="49" charset="0"/>
                <a:cs typeface="Courier New" pitchFamily="49" charset="0"/>
              </a:rPr>
              <a:t>dlci</a:t>
            </a:r>
            <a:r>
              <a:rPr lang="en-US" smtClean="0">
                <a:latin typeface="Courier New" pitchFamily="49" charset="0"/>
                <a:cs typeface="Courier New" pitchFamily="49" charset="0"/>
              </a:rPr>
              <a:t> </a:t>
            </a:r>
            <a:r>
              <a:rPr lang="en-US" smtClean="0"/>
              <a:t>command) and relying on Inverse ARP.</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5" name="Rectangle 46"/>
          <p:cNvSpPr>
            <a:spLocks noChangeArrowheads="1"/>
          </p:cNvSpPr>
          <p:nvPr/>
        </p:nvSpPr>
        <p:spPr bwMode="auto">
          <a:xfrm>
            <a:off x="1446213" y="4683125"/>
            <a:ext cx="3162300" cy="16351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46786" name="Rectangle 44"/>
          <p:cNvSpPr>
            <a:spLocks noChangeArrowheads="1"/>
          </p:cNvSpPr>
          <p:nvPr/>
        </p:nvSpPr>
        <p:spPr bwMode="auto">
          <a:xfrm>
            <a:off x="1706563" y="4306888"/>
            <a:ext cx="2366962" cy="1714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46787" name="Rectangle 41"/>
          <p:cNvSpPr>
            <a:spLocks noChangeArrowheads="1"/>
          </p:cNvSpPr>
          <p:nvPr/>
        </p:nvSpPr>
        <p:spPr bwMode="auto">
          <a:xfrm>
            <a:off x="1698625" y="4143375"/>
            <a:ext cx="1238250" cy="15716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46788" name="Title 1"/>
          <p:cNvSpPr>
            <a:spLocks noGrp="1"/>
          </p:cNvSpPr>
          <p:nvPr>
            <p:ph type="title"/>
          </p:nvPr>
        </p:nvSpPr>
        <p:spPr bwMode="auto">
          <a:xfrm>
            <a:off x="279400" y="365125"/>
            <a:ext cx="8709025"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FR Point-to-Point Subinterfaces</a:t>
            </a:r>
          </a:p>
        </p:txBody>
      </p:sp>
      <p:sp>
        <p:nvSpPr>
          <p:cNvPr id="246789" name="Rectangle 54"/>
          <p:cNvSpPr>
            <a:spLocks noChangeArrowheads="1"/>
          </p:cNvSpPr>
          <p:nvPr/>
        </p:nvSpPr>
        <p:spPr bwMode="auto">
          <a:xfrm>
            <a:off x="1978025" y="5057775"/>
            <a:ext cx="2887663" cy="15716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93688" y="3900488"/>
            <a:ext cx="8515350" cy="231775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interface S0/0/0</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no ip address</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encapsulation frame-relay</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exit</a:t>
            </a:r>
          </a:p>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interface Serial0/0/0.2 point-to-point</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ip address 192.168.2.101 255.255.255.0</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frame-relay interface-dlci 102</a:t>
            </a:r>
          </a:p>
          <a:p>
            <a:pPr marL="236538" indent="-236538" defTabSz="814388">
              <a:spcBef>
                <a:spcPts val="0"/>
              </a:spcBef>
              <a:buClr>
                <a:srgbClr val="708CA1"/>
              </a:buClr>
              <a:defRPr/>
            </a:pPr>
            <a:r>
              <a:rPr lang="en-US" sz="1200" kern="0" dirty="0">
                <a:latin typeface="Courier New" pitchFamily="49" charset="0"/>
              </a:rPr>
              <a:t>R1(config-subif)# </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interface Serial0/0/0.3 point-to-point</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ip address 192.168.3.101 255.255.255.0</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frame-relay interface-dlci 103</a:t>
            </a:r>
          </a:p>
          <a:p>
            <a:pPr marL="236538" indent="-236538" defTabSz="814388">
              <a:spcBef>
                <a:spcPts val="0"/>
              </a:spcBef>
              <a:buClr>
                <a:srgbClr val="708CA1"/>
              </a:buClr>
              <a:defRPr/>
            </a:pPr>
            <a:r>
              <a:rPr lang="en-US" sz="1200" kern="0" dirty="0">
                <a:latin typeface="Courier New" pitchFamily="49" charset="0"/>
              </a:rPr>
              <a:t>R1(config-subif)# </a:t>
            </a:r>
          </a:p>
          <a:p>
            <a:pPr marL="236538" indent="-236538" defTabSz="814388">
              <a:spcBef>
                <a:spcPts val="0"/>
              </a:spcBef>
              <a:buClr>
                <a:srgbClr val="708CA1"/>
              </a:buClr>
              <a:defRPr/>
            </a:pPr>
            <a:endParaRPr lang="en-US" sz="1200" kern="0" dirty="0">
              <a:latin typeface="Courier New" pitchFamily="49" charset="0"/>
            </a:endParaRPr>
          </a:p>
        </p:txBody>
      </p:sp>
      <p:grpSp>
        <p:nvGrpSpPr>
          <p:cNvPr id="246791" name="Group 45"/>
          <p:cNvGrpSpPr>
            <a:grpSpLocks/>
          </p:cNvGrpSpPr>
          <p:nvPr/>
        </p:nvGrpSpPr>
        <p:grpSpPr bwMode="auto">
          <a:xfrm>
            <a:off x="782638" y="1528763"/>
            <a:ext cx="7558087" cy="1939925"/>
            <a:chOff x="936702" y="970156"/>
            <a:chExt cx="7558384" cy="1940315"/>
          </a:xfrm>
        </p:grpSpPr>
        <p:sp>
          <p:nvSpPr>
            <p:cNvPr id="246792" name="Freeform 9"/>
            <p:cNvSpPr>
              <a:spLocks/>
            </p:cNvSpPr>
            <p:nvPr/>
          </p:nvSpPr>
          <p:spPr bwMode="auto">
            <a:xfrm rot="9900000">
              <a:off x="4597047" y="1584915"/>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46793" name="Freeform 9"/>
            <p:cNvSpPr>
              <a:spLocks/>
            </p:cNvSpPr>
            <p:nvPr/>
          </p:nvSpPr>
          <p:spPr bwMode="auto">
            <a:xfrm>
              <a:off x="1929154" y="1806498"/>
              <a:ext cx="1761898" cy="13381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46794" name="Freeform 9"/>
            <p:cNvSpPr>
              <a:spLocks/>
            </p:cNvSpPr>
            <p:nvPr/>
          </p:nvSpPr>
          <p:spPr bwMode="auto">
            <a:xfrm rot="11700000" flipV="1">
              <a:off x="4590729" y="2086256"/>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46795" name="Picture 37"/>
            <p:cNvPicPr>
              <a:picLocks noChangeArrowheads="1"/>
            </p:cNvPicPr>
            <p:nvPr/>
          </p:nvPicPr>
          <p:blipFill>
            <a:blip r:embed="rId3" cstate="print"/>
            <a:srcRect/>
            <a:stretch>
              <a:fillRect/>
            </a:stretch>
          </p:blipFill>
          <p:spPr bwMode="auto">
            <a:xfrm>
              <a:off x="1124499" y="1623496"/>
              <a:ext cx="870351" cy="451691"/>
            </a:xfrm>
            <a:prstGeom prst="rect">
              <a:avLst/>
            </a:prstGeom>
            <a:noFill/>
            <a:ln w="9525">
              <a:noFill/>
              <a:miter lim="800000"/>
              <a:headEnd/>
              <a:tailEnd/>
            </a:ln>
          </p:spPr>
        </p:pic>
        <p:sp>
          <p:nvSpPr>
            <p:cNvPr id="14" name="TextBox 13"/>
            <p:cNvSpPr txBox="1"/>
            <p:nvPr/>
          </p:nvSpPr>
          <p:spPr>
            <a:xfrm>
              <a:off x="1660630" y="2092744"/>
              <a:ext cx="514370" cy="204829"/>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1419292" y="2232473"/>
              <a:ext cx="341382" cy="476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1343118" y="2403956"/>
              <a:ext cx="519132"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46799" name="TextBox 23"/>
            <p:cNvSpPr txBox="1">
              <a:spLocks noChangeArrowheads="1"/>
            </p:cNvSpPr>
            <p:nvPr/>
          </p:nvSpPr>
          <p:spPr bwMode="auto">
            <a:xfrm>
              <a:off x="1399932" y="184383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26" name="TextBox 25"/>
            <p:cNvSpPr txBox="1"/>
            <p:nvPr/>
          </p:nvSpPr>
          <p:spPr>
            <a:xfrm>
              <a:off x="1087520" y="2467469"/>
              <a:ext cx="1014453" cy="166722"/>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730483" y="1020966"/>
              <a:ext cx="946187" cy="160369"/>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46802" name="Picture 88"/>
            <p:cNvPicPr>
              <a:picLocks noChangeAspect="1" noChangeArrowheads="1"/>
            </p:cNvPicPr>
            <p:nvPr/>
          </p:nvPicPr>
          <p:blipFill>
            <a:blip r:embed="rId4" cstate="print"/>
            <a:srcRect/>
            <a:stretch>
              <a:fillRect/>
            </a:stretch>
          </p:blipFill>
          <p:spPr bwMode="auto">
            <a:xfrm>
              <a:off x="3599517" y="1471959"/>
              <a:ext cx="1400378" cy="853304"/>
            </a:xfrm>
            <a:prstGeom prst="rect">
              <a:avLst/>
            </a:prstGeom>
            <a:noFill/>
            <a:ln w="9525" algn="ctr">
              <a:noFill/>
              <a:miter lim="800000"/>
              <a:headEnd/>
              <a:tailEnd/>
            </a:ln>
          </p:spPr>
        </p:pic>
        <p:sp>
          <p:nvSpPr>
            <p:cNvPr id="246803" name="TextBox 39"/>
            <p:cNvSpPr txBox="1">
              <a:spLocks noChangeArrowheads="1"/>
            </p:cNvSpPr>
            <p:nvPr/>
          </p:nvSpPr>
          <p:spPr bwMode="auto">
            <a:xfrm>
              <a:off x="3779463" y="1665564"/>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sp>
          <p:nvSpPr>
            <p:cNvPr id="246804" name="Rounded Rectangle 51"/>
            <p:cNvSpPr>
              <a:spLocks noChangeArrowheads="1"/>
            </p:cNvSpPr>
            <p:nvPr/>
          </p:nvSpPr>
          <p:spPr bwMode="auto">
            <a:xfrm>
              <a:off x="936702" y="970156"/>
              <a:ext cx="7515921" cy="194031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46805" name="Picture 37"/>
            <p:cNvPicPr>
              <a:picLocks noChangeArrowheads="1"/>
            </p:cNvPicPr>
            <p:nvPr/>
          </p:nvPicPr>
          <p:blipFill>
            <a:blip r:embed="rId3" cstate="print"/>
            <a:srcRect/>
            <a:stretch>
              <a:fillRect/>
            </a:stretch>
          </p:blipFill>
          <p:spPr bwMode="auto">
            <a:xfrm>
              <a:off x="6100366" y="1187942"/>
              <a:ext cx="870351" cy="451691"/>
            </a:xfrm>
            <a:prstGeom prst="rect">
              <a:avLst/>
            </a:prstGeom>
            <a:noFill/>
            <a:ln w="9525">
              <a:noFill/>
              <a:miter lim="800000"/>
              <a:headEnd/>
              <a:tailEnd/>
            </a:ln>
          </p:spPr>
        </p:pic>
        <p:sp>
          <p:nvSpPr>
            <p:cNvPr id="246806" name="TextBox 48"/>
            <p:cNvSpPr txBox="1">
              <a:spLocks noChangeArrowheads="1"/>
            </p:cNvSpPr>
            <p:nvPr/>
          </p:nvSpPr>
          <p:spPr bwMode="auto">
            <a:xfrm>
              <a:off x="6329223" y="141811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46807" name="Picture 37"/>
            <p:cNvPicPr>
              <a:picLocks noChangeArrowheads="1"/>
            </p:cNvPicPr>
            <p:nvPr/>
          </p:nvPicPr>
          <p:blipFill>
            <a:blip r:embed="rId3" cstate="print"/>
            <a:srcRect/>
            <a:stretch>
              <a:fillRect/>
            </a:stretch>
          </p:blipFill>
          <p:spPr bwMode="auto">
            <a:xfrm>
              <a:off x="6130099" y="2210136"/>
              <a:ext cx="870351" cy="451691"/>
            </a:xfrm>
            <a:prstGeom prst="rect">
              <a:avLst/>
            </a:prstGeom>
            <a:noFill/>
            <a:ln w="9525">
              <a:noFill/>
              <a:miter lim="800000"/>
              <a:headEnd/>
              <a:tailEnd/>
            </a:ln>
          </p:spPr>
        </p:pic>
        <p:sp>
          <p:nvSpPr>
            <p:cNvPr id="246808" name="TextBox 35"/>
            <p:cNvSpPr txBox="1">
              <a:spLocks noChangeArrowheads="1"/>
            </p:cNvSpPr>
            <p:nvPr/>
          </p:nvSpPr>
          <p:spPr bwMode="auto">
            <a:xfrm>
              <a:off x="6414712" y="244030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sp>
          <p:nvSpPr>
            <p:cNvPr id="65" name="TextBox 64"/>
            <p:cNvSpPr txBox="1"/>
            <p:nvPr/>
          </p:nvSpPr>
          <p:spPr>
            <a:xfrm>
              <a:off x="5983562" y="2011765"/>
              <a:ext cx="1119232" cy="196890"/>
            </a:xfrm>
            <a:prstGeom prst="rect">
              <a:avLst/>
            </a:prstGeom>
            <a:noFill/>
          </p:spPr>
          <p:txBody>
            <a:bodyPr lIns="0" tIns="0" rIns="0" bIns="0" anchor="ctr"/>
            <a:lstStyle/>
            <a:p>
              <a:pPr eaLnBrk="0" hangingPunct="0">
                <a:lnSpc>
                  <a:spcPct val="90000"/>
                </a:lnSpc>
                <a:defRPr/>
              </a:pPr>
              <a:r>
                <a:rPr lang="en-US" sz="1050" dirty="0"/>
                <a:t>192.168.3.103</a:t>
              </a:r>
            </a:p>
          </p:txBody>
        </p:sp>
        <p:sp>
          <p:nvSpPr>
            <p:cNvPr id="67" name="TextBox 66"/>
            <p:cNvSpPr txBox="1"/>
            <p:nvPr/>
          </p:nvSpPr>
          <p:spPr>
            <a:xfrm>
              <a:off x="5861321" y="1665621"/>
              <a:ext cx="512782" cy="204828"/>
            </a:xfrm>
            <a:prstGeom prst="rect">
              <a:avLst/>
            </a:prstGeom>
            <a:noFill/>
          </p:spPr>
          <p:txBody>
            <a:bodyPr lIns="0" tIns="0" rIns="0" bIns="0" anchor="ctr"/>
            <a:lstStyle/>
            <a:p>
              <a:pPr eaLnBrk="0" hangingPunct="0">
                <a:lnSpc>
                  <a:spcPct val="90000"/>
                </a:lnSpc>
                <a:defRPr/>
              </a:pPr>
              <a:r>
                <a:rPr lang="en-US" sz="1050" dirty="0"/>
                <a:t>S0/0/0.1</a:t>
              </a:r>
            </a:p>
          </p:txBody>
        </p:sp>
        <p:sp>
          <p:nvSpPr>
            <p:cNvPr id="68" name="TextBox 67"/>
            <p:cNvSpPr txBox="1"/>
            <p:nvPr/>
          </p:nvSpPr>
          <p:spPr>
            <a:xfrm>
              <a:off x="5650174" y="2234060"/>
              <a:ext cx="512783" cy="204828"/>
            </a:xfrm>
            <a:prstGeom prst="rect">
              <a:avLst/>
            </a:prstGeom>
            <a:noFill/>
          </p:spPr>
          <p:txBody>
            <a:bodyPr lIns="0" tIns="0" rIns="0" bIns="0" anchor="ctr"/>
            <a:lstStyle/>
            <a:p>
              <a:pPr eaLnBrk="0" hangingPunct="0">
                <a:lnSpc>
                  <a:spcPct val="90000"/>
                </a:lnSpc>
                <a:defRPr/>
              </a:pPr>
              <a:r>
                <a:rPr lang="en-US" sz="1050" dirty="0"/>
                <a:t>S0/0/0.1</a:t>
              </a:r>
            </a:p>
          </p:txBody>
        </p:sp>
        <p:sp>
          <p:nvSpPr>
            <p:cNvPr id="246812" name="Right Arrow 68"/>
            <p:cNvSpPr>
              <a:spLocks noChangeArrowheads="1"/>
            </p:cNvSpPr>
            <p:nvPr/>
          </p:nvSpPr>
          <p:spPr bwMode="auto">
            <a:xfrm>
              <a:off x="2943921" y="231945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103</a:t>
              </a:r>
            </a:p>
          </p:txBody>
        </p:sp>
        <p:sp>
          <p:nvSpPr>
            <p:cNvPr id="246813" name="Right Arrow 69"/>
            <p:cNvSpPr>
              <a:spLocks noChangeArrowheads="1"/>
            </p:cNvSpPr>
            <p:nvPr/>
          </p:nvSpPr>
          <p:spPr bwMode="auto">
            <a:xfrm>
              <a:off x="2854711" y="122663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102</a:t>
              </a:r>
            </a:p>
          </p:txBody>
        </p:sp>
        <p:sp>
          <p:nvSpPr>
            <p:cNvPr id="246814" name="Right Arrow 70"/>
            <p:cNvSpPr>
              <a:spLocks noChangeArrowheads="1"/>
            </p:cNvSpPr>
            <p:nvPr/>
          </p:nvSpPr>
          <p:spPr bwMode="auto">
            <a:xfrm flipH="1">
              <a:off x="4772720" y="1226634"/>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201</a:t>
              </a:r>
            </a:p>
          </p:txBody>
        </p:sp>
        <p:sp>
          <p:nvSpPr>
            <p:cNvPr id="246815" name="Right Arrow 71"/>
            <p:cNvSpPr>
              <a:spLocks noChangeArrowheads="1"/>
            </p:cNvSpPr>
            <p:nvPr/>
          </p:nvSpPr>
          <p:spPr bwMode="auto">
            <a:xfrm flipH="1">
              <a:off x="4783871" y="2319453"/>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301</a:t>
              </a:r>
            </a:p>
          </p:txBody>
        </p:sp>
        <p:cxnSp>
          <p:nvCxnSpPr>
            <p:cNvPr id="246816" name="Straight Connector 73"/>
            <p:cNvCxnSpPr>
              <a:cxnSpLocks noChangeShapeType="1"/>
              <a:stCxn id="246813" idx="3"/>
              <a:endCxn id="246814" idx="3"/>
            </p:cNvCxnSpPr>
            <p:nvPr/>
          </p:nvCxnSpPr>
          <p:spPr bwMode="auto">
            <a:xfrm>
              <a:off x="3869471" y="1421781"/>
              <a:ext cx="903249" cy="1588"/>
            </a:xfrm>
            <a:prstGeom prst="line">
              <a:avLst/>
            </a:prstGeom>
            <a:noFill/>
            <a:ln w="22225" algn="ctr">
              <a:solidFill>
                <a:schemeClr val="tx1"/>
              </a:solidFill>
              <a:prstDash val="sysDash"/>
              <a:round/>
              <a:headEnd/>
              <a:tailEnd/>
            </a:ln>
          </p:spPr>
        </p:cxnSp>
        <p:cxnSp>
          <p:nvCxnSpPr>
            <p:cNvPr id="246817" name="Straight Connector 74"/>
            <p:cNvCxnSpPr>
              <a:cxnSpLocks noChangeShapeType="1"/>
              <a:stCxn id="246812" idx="3"/>
              <a:endCxn id="246815" idx="3"/>
            </p:cNvCxnSpPr>
            <p:nvPr/>
          </p:nvCxnSpPr>
          <p:spPr bwMode="auto">
            <a:xfrm flipV="1">
              <a:off x="3958681" y="2514600"/>
              <a:ext cx="825190" cy="1"/>
            </a:xfrm>
            <a:prstGeom prst="line">
              <a:avLst/>
            </a:prstGeom>
            <a:noFill/>
            <a:ln w="22225" algn="ctr">
              <a:solidFill>
                <a:schemeClr val="tx1"/>
              </a:solidFill>
              <a:prstDash val="sysDash"/>
              <a:round/>
              <a:headEnd/>
              <a:tailEnd/>
            </a:ln>
          </p:spPr>
        </p:cxnSp>
        <p:sp>
          <p:nvSpPr>
            <p:cNvPr id="81" name="TextBox 80"/>
            <p:cNvSpPr txBox="1"/>
            <p:nvPr/>
          </p:nvSpPr>
          <p:spPr>
            <a:xfrm>
              <a:off x="6999602" y="1476670"/>
              <a:ext cx="512783"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2" name="Straight Connector 81"/>
            <p:cNvCxnSpPr/>
            <p:nvPr/>
          </p:nvCxnSpPr>
          <p:spPr bwMode="auto">
            <a:xfrm rot="5400000">
              <a:off x="7303594" y="1436181"/>
              <a:ext cx="341381"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3" name="Straight Connector 82"/>
            <p:cNvCxnSpPr/>
            <p:nvPr/>
          </p:nvCxnSpPr>
          <p:spPr bwMode="auto">
            <a:xfrm rot="10800000">
              <a:off x="6948800" y="1441738"/>
              <a:ext cx="519133"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4" name="TextBox 83"/>
            <p:cNvSpPr txBox="1"/>
            <p:nvPr/>
          </p:nvSpPr>
          <p:spPr>
            <a:xfrm>
              <a:off x="7440945" y="1360760"/>
              <a:ext cx="1012865" cy="165133"/>
            </a:xfrm>
            <a:prstGeom prst="rect">
              <a:avLst/>
            </a:prstGeom>
            <a:noFill/>
          </p:spPr>
          <p:txBody>
            <a:bodyPr lIns="0" tIns="0" rIns="0" bIns="0" anchor="ctr"/>
            <a:lstStyle/>
            <a:p>
              <a:pPr algn="ctr" eaLnBrk="0" hangingPunct="0">
                <a:lnSpc>
                  <a:spcPct val="90000"/>
                </a:lnSpc>
                <a:defRPr/>
              </a:pPr>
              <a:r>
                <a:rPr lang="en-US" sz="1050" dirty="0"/>
                <a:t>172.16.2.0 /24</a:t>
              </a:r>
            </a:p>
          </p:txBody>
        </p:sp>
        <p:sp>
          <p:nvSpPr>
            <p:cNvPr id="85" name="TextBox 84"/>
            <p:cNvSpPr txBox="1"/>
            <p:nvPr/>
          </p:nvSpPr>
          <p:spPr>
            <a:xfrm>
              <a:off x="7039292" y="2499225"/>
              <a:ext cx="514370"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86" name="Straight Connector 85"/>
            <p:cNvCxnSpPr/>
            <p:nvPr/>
          </p:nvCxnSpPr>
          <p:spPr bwMode="auto">
            <a:xfrm rot="5400000">
              <a:off x="7344870" y="2458737"/>
              <a:ext cx="341381"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87" name="Straight Connector 86"/>
            <p:cNvCxnSpPr/>
            <p:nvPr/>
          </p:nvCxnSpPr>
          <p:spPr bwMode="auto">
            <a:xfrm rot="10800000">
              <a:off x="6990077" y="2462706"/>
              <a:ext cx="519133" cy="317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88" name="TextBox 87"/>
            <p:cNvSpPr txBox="1"/>
            <p:nvPr/>
          </p:nvSpPr>
          <p:spPr>
            <a:xfrm>
              <a:off x="7482221" y="2383315"/>
              <a:ext cx="1012865" cy="165133"/>
            </a:xfrm>
            <a:prstGeom prst="rect">
              <a:avLst/>
            </a:prstGeom>
            <a:noFill/>
          </p:spPr>
          <p:txBody>
            <a:bodyPr lIns="0" tIns="0" rIns="0" bIns="0" anchor="ctr"/>
            <a:lstStyle/>
            <a:p>
              <a:pPr algn="ctr" eaLnBrk="0" hangingPunct="0">
                <a:lnSpc>
                  <a:spcPct val="90000"/>
                </a:lnSpc>
                <a:defRPr/>
              </a:pPr>
              <a:r>
                <a:rPr lang="en-US" sz="1050" dirty="0"/>
                <a:t>172.16.3.0 /24</a:t>
              </a:r>
            </a:p>
          </p:txBody>
        </p:sp>
        <p:sp>
          <p:nvSpPr>
            <p:cNvPr id="53" name="TextBox 52"/>
            <p:cNvSpPr txBox="1"/>
            <p:nvPr/>
          </p:nvSpPr>
          <p:spPr>
            <a:xfrm>
              <a:off x="1984493" y="1906969"/>
              <a:ext cx="1773307" cy="266754"/>
            </a:xfrm>
            <a:prstGeom prst="rect">
              <a:avLst/>
            </a:prstGeom>
            <a:noFill/>
          </p:spPr>
          <p:txBody>
            <a:bodyPr lIns="0" tIns="0" rIns="0" bIns="0" anchor="ctr"/>
            <a:lstStyle/>
            <a:p>
              <a:pPr eaLnBrk="0" hangingPunct="0">
                <a:lnSpc>
                  <a:spcPct val="90000"/>
                </a:lnSpc>
                <a:defRPr/>
              </a:pPr>
              <a:r>
                <a:rPr lang="en-US" sz="1050" dirty="0"/>
                <a:t>S0/0/0.3=192.168.3.101/24</a:t>
              </a:r>
            </a:p>
          </p:txBody>
        </p:sp>
        <p:sp>
          <p:nvSpPr>
            <p:cNvPr id="60" name="TextBox 59"/>
            <p:cNvSpPr txBox="1"/>
            <p:nvPr/>
          </p:nvSpPr>
          <p:spPr>
            <a:xfrm>
              <a:off x="5243758" y="1125762"/>
              <a:ext cx="1119232" cy="196890"/>
            </a:xfrm>
            <a:prstGeom prst="rect">
              <a:avLst/>
            </a:prstGeom>
            <a:noFill/>
          </p:spPr>
          <p:txBody>
            <a:bodyPr lIns="0" tIns="0" rIns="0" bIns="0" anchor="ctr"/>
            <a:lstStyle/>
            <a:p>
              <a:pPr eaLnBrk="0" hangingPunct="0">
                <a:lnSpc>
                  <a:spcPct val="90000"/>
                </a:lnSpc>
                <a:defRPr/>
              </a:pPr>
              <a:r>
                <a:rPr lang="en-US" sz="1050" dirty="0"/>
                <a:t>192.168.2.102</a:t>
              </a:r>
            </a:p>
          </p:txBody>
        </p:sp>
        <p:sp>
          <p:nvSpPr>
            <p:cNvPr id="62" name="TextBox 61"/>
            <p:cNvSpPr txBox="1"/>
            <p:nvPr/>
          </p:nvSpPr>
          <p:spPr>
            <a:xfrm>
              <a:off x="1984493" y="1505251"/>
              <a:ext cx="1773307" cy="401719"/>
            </a:xfrm>
            <a:prstGeom prst="rect">
              <a:avLst/>
            </a:prstGeom>
            <a:noFill/>
          </p:spPr>
          <p:txBody>
            <a:bodyPr lIns="0" tIns="0" rIns="0" bIns="0" anchor="ctr"/>
            <a:lstStyle/>
            <a:p>
              <a:pPr eaLnBrk="0" hangingPunct="0">
                <a:lnSpc>
                  <a:spcPct val="90000"/>
                </a:lnSpc>
                <a:defRPr/>
              </a:pPr>
              <a:r>
                <a:rPr lang="en-US" sz="1050" dirty="0"/>
                <a:t>S0/0/0.2=192.168.2.101/24</a:t>
              </a:r>
            </a:p>
          </p:txBody>
        </p:sp>
      </p:gr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3" name="Rectangle 41"/>
          <p:cNvSpPr>
            <a:spLocks noChangeArrowheads="1"/>
          </p:cNvSpPr>
          <p:nvPr/>
        </p:nvSpPr>
        <p:spPr bwMode="auto">
          <a:xfrm>
            <a:off x="304800" y="3840163"/>
            <a:ext cx="3222625"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48834" name="Title 1"/>
          <p:cNvSpPr>
            <a:spLocks noGrp="1"/>
          </p:cNvSpPr>
          <p:nvPr>
            <p:ph type="title"/>
          </p:nvPr>
        </p:nvSpPr>
        <p:spPr bwMode="auto">
          <a:xfrm>
            <a:off x="279400" y="365125"/>
            <a:ext cx="88646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FR Point-to-Point Subinterfaces</a:t>
            </a:r>
          </a:p>
        </p:txBody>
      </p:sp>
      <p:sp>
        <p:nvSpPr>
          <p:cNvPr id="248835" name="Rectangle 37"/>
          <p:cNvSpPr>
            <a:spLocks noChangeArrowheads="1"/>
          </p:cNvSpPr>
          <p:nvPr/>
        </p:nvSpPr>
        <p:spPr bwMode="auto">
          <a:xfrm>
            <a:off x="579438" y="4405313"/>
            <a:ext cx="1320800" cy="3492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48836" name="Rectangle 40"/>
          <p:cNvSpPr>
            <a:spLocks noChangeArrowheads="1"/>
          </p:cNvSpPr>
          <p:nvPr/>
        </p:nvSpPr>
        <p:spPr bwMode="auto">
          <a:xfrm>
            <a:off x="2000250" y="4400550"/>
            <a:ext cx="936625" cy="350838"/>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93688" y="3630613"/>
            <a:ext cx="8515350" cy="13462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192.168.2.102  Se0/0/0.2   10    00:08:04   10   2280  0  5</a:t>
            </a:r>
          </a:p>
          <a:p>
            <a:pPr marL="236538" indent="-236538" defTabSz="814388">
              <a:spcBef>
                <a:spcPts val="0"/>
              </a:spcBef>
              <a:buClr>
                <a:srgbClr val="708CA1"/>
              </a:buClr>
              <a:defRPr/>
            </a:pPr>
            <a:r>
              <a:rPr lang="en-US" sz="1200" kern="0" dirty="0">
                <a:latin typeface="Courier New" pitchFamily="49" charset="0"/>
              </a:rPr>
              <a:t>1   192.168.3.103  Se0/0/0.3     10    00:10:12   10   2320  0  9</a:t>
            </a:r>
          </a:p>
          <a:p>
            <a:pPr marL="236538" indent="-236538" defTabSz="814388">
              <a:spcBef>
                <a:spcPts val="0"/>
              </a:spcBef>
              <a:buClr>
                <a:srgbClr val="708CA1"/>
              </a:buClr>
              <a:defRPr/>
            </a:pPr>
            <a:endParaRPr lang="en-US" sz="1200" kern="0" dirty="0">
              <a:latin typeface="Courier New" pitchFamily="49" charset="0"/>
            </a:endParaRPr>
          </a:p>
        </p:txBody>
      </p:sp>
      <p:sp>
        <p:nvSpPr>
          <p:cNvPr id="248838" name="Rectangle 42"/>
          <p:cNvSpPr>
            <a:spLocks noChangeArrowheads="1"/>
          </p:cNvSpPr>
          <p:nvPr/>
        </p:nvSpPr>
        <p:spPr bwMode="auto">
          <a:xfrm>
            <a:off x="304800" y="5281613"/>
            <a:ext cx="3222625"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48839" name="Rectangle 43"/>
          <p:cNvSpPr>
            <a:spLocks noChangeArrowheads="1"/>
          </p:cNvSpPr>
          <p:nvPr/>
        </p:nvSpPr>
        <p:spPr bwMode="auto">
          <a:xfrm>
            <a:off x="639763" y="5846763"/>
            <a:ext cx="1260475" cy="1746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48840" name="Rectangle 44"/>
          <p:cNvSpPr>
            <a:spLocks noChangeArrowheads="1"/>
          </p:cNvSpPr>
          <p:nvPr/>
        </p:nvSpPr>
        <p:spPr bwMode="auto">
          <a:xfrm>
            <a:off x="2014538" y="5842000"/>
            <a:ext cx="969962" cy="1746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6" name="Text Placeholder 5"/>
          <p:cNvSpPr>
            <a:spLocks/>
          </p:cNvSpPr>
          <p:nvPr/>
        </p:nvSpPr>
        <p:spPr bwMode="auto">
          <a:xfrm>
            <a:off x="293688" y="5072063"/>
            <a:ext cx="8515350" cy="1071562"/>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R3#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192.168.3.101  Se0/0/0.1   10    00:13:25   10   1910  0  6</a:t>
            </a:r>
          </a:p>
        </p:txBody>
      </p:sp>
      <p:grpSp>
        <p:nvGrpSpPr>
          <p:cNvPr id="248842" name="Group 47"/>
          <p:cNvGrpSpPr>
            <a:grpSpLocks/>
          </p:cNvGrpSpPr>
          <p:nvPr/>
        </p:nvGrpSpPr>
        <p:grpSpPr bwMode="auto">
          <a:xfrm>
            <a:off x="782638" y="1317625"/>
            <a:ext cx="7558087" cy="1939925"/>
            <a:chOff x="936702" y="970156"/>
            <a:chExt cx="7558384" cy="1940315"/>
          </a:xfrm>
        </p:grpSpPr>
        <p:sp>
          <p:nvSpPr>
            <p:cNvPr id="248843" name="Freeform 9"/>
            <p:cNvSpPr>
              <a:spLocks/>
            </p:cNvSpPr>
            <p:nvPr/>
          </p:nvSpPr>
          <p:spPr bwMode="auto">
            <a:xfrm rot="9900000">
              <a:off x="4597047" y="1584915"/>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48844" name="Freeform 9"/>
            <p:cNvSpPr>
              <a:spLocks/>
            </p:cNvSpPr>
            <p:nvPr/>
          </p:nvSpPr>
          <p:spPr bwMode="auto">
            <a:xfrm>
              <a:off x="1929154" y="1806498"/>
              <a:ext cx="1761898" cy="13381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48845" name="Freeform 9"/>
            <p:cNvSpPr>
              <a:spLocks/>
            </p:cNvSpPr>
            <p:nvPr/>
          </p:nvSpPr>
          <p:spPr bwMode="auto">
            <a:xfrm rot="11700000" flipV="1">
              <a:off x="4590729" y="2086256"/>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48846" name="Picture 37"/>
            <p:cNvPicPr>
              <a:picLocks noChangeArrowheads="1"/>
            </p:cNvPicPr>
            <p:nvPr/>
          </p:nvPicPr>
          <p:blipFill>
            <a:blip r:embed="rId3" cstate="print"/>
            <a:srcRect/>
            <a:stretch>
              <a:fillRect/>
            </a:stretch>
          </p:blipFill>
          <p:spPr bwMode="auto">
            <a:xfrm>
              <a:off x="1124499" y="1623496"/>
              <a:ext cx="870351" cy="451691"/>
            </a:xfrm>
            <a:prstGeom prst="rect">
              <a:avLst/>
            </a:prstGeom>
            <a:noFill/>
            <a:ln w="9525">
              <a:noFill/>
              <a:miter lim="800000"/>
              <a:headEnd/>
              <a:tailEnd/>
            </a:ln>
          </p:spPr>
        </p:pic>
        <p:sp>
          <p:nvSpPr>
            <p:cNvPr id="56" name="TextBox 55"/>
            <p:cNvSpPr txBox="1"/>
            <p:nvPr/>
          </p:nvSpPr>
          <p:spPr>
            <a:xfrm>
              <a:off x="1660630" y="2092745"/>
              <a:ext cx="514370" cy="204828"/>
            </a:xfrm>
            <a:prstGeom prst="rect">
              <a:avLst/>
            </a:prstGeom>
            <a:noFill/>
          </p:spPr>
          <p:txBody>
            <a:bodyPr lIns="0" tIns="0" rIns="0" bIns="0" anchor="ctr"/>
            <a:lstStyle/>
            <a:p>
              <a:pPr eaLnBrk="0" hangingPunct="0">
                <a:lnSpc>
                  <a:spcPct val="90000"/>
                </a:lnSpc>
                <a:defRPr/>
              </a:pPr>
              <a:r>
                <a:rPr lang="en-US" sz="1050" dirty="0"/>
                <a:t>Fa0/0</a:t>
              </a:r>
            </a:p>
          </p:txBody>
        </p:sp>
        <p:cxnSp>
          <p:nvCxnSpPr>
            <p:cNvPr id="57" name="Straight Connector 56"/>
            <p:cNvCxnSpPr/>
            <p:nvPr/>
          </p:nvCxnSpPr>
          <p:spPr bwMode="auto">
            <a:xfrm rot="5400000">
              <a:off x="1419293" y="2232473"/>
              <a:ext cx="341381" cy="476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8" name="Straight Connector 57"/>
            <p:cNvCxnSpPr/>
            <p:nvPr/>
          </p:nvCxnSpPr>
          <p:spPr bwMode="auto">
            <a:xfrm rot="10800000">
              <a:off x="1343118" y="2403957"/>
              <a:ext cx="519132"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48850" name="TextBox 58"/>
            <p:cNvSpPr txBox="1">
              <a:spLocks noChangeArrowheads="1"/>
            </p:cNvSpPr>
            <p:nvPr/>
          </p:nvSpPr>
          <p:spPr bwMode="auto">
            <a:xfrm>
              <a:off x="1399932" y="184383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60" name="TextBox 59"/>
            <p:cNvSpPr txBox="1"/>
            <p:nvPr/>
          </p:nvSpPr>
          <p:spPr>
            <a:xfrm>
              <a:off x="1087520" y="2467470"/>
              <a:ext cx="1014453" cy="166721"/>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73" name="TextBox 72"/>
            <p:cNvSpPr txBox="1"/>
            <p:nvPr/>
          </p:nvSpPr>
          <p:spPr>
            <a:xfrm>
              <a:off x="1730483" y="1020966"/>
              <a:ext cx="946187" cy="160370"/>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48853" name="Picture 88"/>
            <p:cNvPicPr>
              <a:picLocks noChangeAspect="1" noChangeArrowheads="1"/>
            </p:cNvPicPr>
            <p:nvPr/>
          </p:nvPicPr>
          <p:blipFill>
            <a:blip r:embed="rId4" cstate="print"/>
            <a:srcRect/>
            <a:stretch>
              <a:fillRect/>
            </a:stretch>
          </p:blipFill>
          <p:spPr bwMode="auto">
            <a:xfrm>
              <a:off x="3599517" y="1471959"/>
              <a:ext cx="1400378" cy="853304"/>
            </a:xfrm>
            <a:prstGeom prst="rect">
              <a:avLst/>
            </a:prstGeom>
            <a:noFill/>
            <a:ln w="9525" algn="ctr">
              <a:noFill/>
              <a:miter lim="800000"/>
              <a:headEnd/>
              <a:tailEnd/>
            </a:ln>
          </p:spPr>
        </p:pic>
        <p:sp>
          <p:nvSpPr>
            <p:cNvPr id="248854" name="TextBox 76"/>
            <p:cNvSpPr txBox="1">
              <a:spLocks noChangeArrowheads="1"/>
            </p:cNvSpPr>
            <p:nvPr/>
          </p:nvSpPr>
          <p:spPr bwMode="auto">
            <a:xfrm>
              <a:off x="3779463" y="1665564"/>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sp>
          <p:nvSpPr>
            <p:cNvPr id="248855" name="Rounded Rectangle 77"/>
            <p:cNvSpPr>
              <a:spLocks noChangeArrowheads="1"/>
            </p:cNvSpPr>
            <p:nvPr/>
          </p:nvSpPr>
          <p:spPr bwMode="auto">
            <a:xfrm>
              <a:off x="936702" y="970156"/>
              <a:ext cx="7515921" cy="194031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48856" name="Picture 37"/>
            <p:cNvPicPr>
              <a:picLocks noChangeArrowheads="1"/>
            </p:cNvPicPr>
            <p:nvPr/>
          </p:nvPicPr>
          <p:blipFill>
            <a:blip r:embed="rId3" cstate="print"/>
            <a:srcRect/>
            <a:stretch>
              <a:fillRect/>
            </a:stretch>
          </p:blipFill>
          <p:spPr bwMode="auto">
            <a:xfrm>
              <a:off x="6100366" y="1187942"/>
              <a:ext cx="870351" cy="451691"/>
            </a:xfrm>
            <a:prstGeom prst="rect">
              <a:avLst/>
            </a:prstGeom>
            <a:noFill/>
            <a:ln w="9525">
              <a:noFill/>
              <a:miter lim="800000"/>
              <a:headEnd/>
              <a:tailEnd/>
            </a:ln>
          </p:spPr>
        </p:pic>
        <p:sp>
          <p:nvSpPr>
            <p:cNvPr id="248857" name="TextBox 79"/>
            <p:cNvSpPr txBox="1">
              <a:spLocks noChangeArrowheads="1"/>
            </p:cNvSpPr>
            <p:nvPr/>
          </p:nvSpPr>
          <p:spPr bwMode="auto">
            <a:xfrm>
              <a:off x="6329223" y="141811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48858" name="Picture 37"/>
            <p:cNvPicPr>
              <a:picLocks noChangeArrowheads="1"/>
            </p:cNvPicPr>
            <p:nvPr/>
          </p:nvPicPr>
          <p:blipFill>
            <a:blip r:embed="rId3" cstate="print"/>
            <a:srcRect/>
            <a:stretch>
              <a:fillRect/>
            </a:stretch>
          </p:blipFill>
          <p:spPr bwMode="auto">
            <a:xfrm>
              <a:off x="6130099" y="2210136"/>
              <a:ext cx="870351" cy="451691"/>
            </a:xfrm>
            <a:prstGeom prst="rect">
              <a:avLst/>
            </a:prstGeom>
            <a:noFill/>
            <a:ln w="9525">
              <a:noFill/>
              <a:miter lim="800000"/>
              <a:headEnd/>
              <a:tailEnd/>
            </a:ln>
          </p:spPr>
        </p:pic>
        <p:sp>
          <p:nvSpPr>
            <p:cNvPr id="248859" name="TextBox 81"/>
            <p:cNvSpPr txBox="1">
              <a:spLocks noChangeArrowheads="1"/>
            </p:cNvSpPr>
            <p:nvPr/>
          </p:nvSpPr>
          <p:spPr bwMode="auto">
            <a:xfrm>
              <a:off x="6414712" y="2440303"/>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sp>
          <p:nvSpPr>
            <p:cNvPr id="83" name="TextBox 82"/>
            <p:cNvSpPr txBox="1"/>
            <p:nvPr/>
          </p:nvSpPr>
          <p:spPr>
            <a:xfrm>
              <a:off x="5983562" y="2011765"/>
              <a:ext cx="1119232" cy="196890"/>
            </a:xfrm>
            <a:prstGeom prst="rect">
              <a:avLst/>
            </a:prstGeom>
            <a:noFill/>
          </p:spPr>
          <p:txBody>
            <a:bodyPr lIns="0" tIns="0" rIns="0" bIns="0" anchor="ctr"/>
            <a:lstStyle/>
            <a:p>
              <a:pPr eaLnBrk="0" hangingPunct="0">
                <a:lnSpc>
                  <a:spcPct val="90000"/>
                </a:lnSpc>
                <a:defRPr/>
              </a:pPr>
              <a:r>
                <a:rPr lang="en-US" sz="1050" dirty="0"/>
                <a:t>192.168.3.103</a:t>
              </a:r>
            </a:p>
          </p:txBody>
        </p:sp>
        <p:sp>
          <p:nvSpPr>
            <p:cNvPr id="84" name="TextBox 83"/>
            <p:cNvSpPr txBox="1"/>
            <p:nvPr/>
          </p:nvSpPr>
          <p:spPr>
            <a:xfrm>
              <a:off x="5861321" y="1665621"/>
              <a:ext cx="512782" cy="204829"/>
            </a:xfrm>
            <a:prstGeom prst="rect">
              <a:avLst/>
            </a:prstGeom>
            <a:noFill/>
          </p:spPr>
          <p:txBody>
            <a:bodyPr lIns="0" tIns="0" rIns="0" bIns="0" anchor="ctr"/>
            <a:lstStyle/>
            <a:p>
              <a:pPr eaLnBrk="0" hangingPunct="0">
                <a:lnSpc>
                  <a:spcPct val="90000"/>
                </a:lnSpc>
                <a:defRPr/>
              </a:pPr>
              <a:r>
                <a:rPr lang="en-US" sz="1050" dirty="0"/>
                <a:t>S0/0/0.1</a:t>
              </a:r>
            </a:p>
          </p:txBody>
        </p:sp>
        <p:sp>
          <p:nvSpPr>
            <p:cNvPr id="85" name="TextBox 84"/>
            <p:cNvSpPr txBox="1"/>
            <p:nvPr/>
          </p:nvSpPr>
          <p:spPr>
            <a:xfrm>
              <a:off x="5650174" y="2234060"/>
              <a:ext cx="512783" cy="204829"/>
            </a:xfrm>
            <a:prstGeom prst="rect">
              <a:avLst/>
            </a:prstGeom>
            <a:noFill/>
          </p:spPr>
          <p:txBody>
            <a:bodyPr lIns="0" tIns="0" rIns="0" bIns="0" anchor="ctr"/>
            <a:lstStyle/>
            <a:p>
              <a:pPr eaLnBrk="0" hangingPunct="0">
                <a:lnSpc>
                  <a:spcPct val="90000"/>
                </a:lnSpc>
                <a:defRPr/>
              </a:pPr>
              <a:r>
                <a:rPr lang="en-US" sz="1050" dirty="0"/>
                <a:t>S0/0/0.1</a:t>
              </a:r>
            </a:p>
          </p:txBody>
        </p:sp>
        <p:sp>
          <p:nvSpPr>
            <p:cNvPr id="248863" name="Right Arrow 85"/>
            <p:cNvSpPr>
              <a:spLocks noChangeArrowheads="1"/>
            </p:cNvSpPr>
            <p:nvPr/>
          </p:nvSpPr>
          <p:spPr bwMode="auto">
            <a:xfrm>
              <a:off x="2943921" y="231945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103</a:t>
              </a:r>
            </a:p>
          </p:txBody>
        </p:sp>
        <p:sp>
          <p:nvSpPr>
            <p:cNvPr id="248864" name="Right Arrow 86"/>
            <p:cNvSpPr>
              <a:spLocks noChangeArrowheads="1"/>
            </p:cNvSpPr>
            <p:nvPr/>
          </p:nvSpPr>
          <p:spPr bwMode="auto">
            <a:xfrm>
              <a:off x="2854711" y="1226634"/>
              <a:ext cx="1014760" cy="390293"/>
            </a:xfrm>
            <a:prstGeom prst="rightArrow">
              <a:avLst>
                <a:gd name="adj1" fmla="val 50000"/>
                <a:gd name="adj2" fmla="val 50002"/>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102</a:t>
              </a:r>
            </a:p>
          </p:txBody>
        </p:sp>
        <p:sp>
          <p:nvSpPr>
            <p:cNvPr id="248865" name="Right Arrow 87"/>
            <p:cNvSpPr>
              <a:spLocks noChangeArrowheads="1"/>
            </p:cNvSpPr>
            <p:nvPr/>
          </p:nvSpPr>
          <p:spPr bwMode="auto">
            <a:xfrm flipH="1">
              <a:off x="4772720" y="1226634"/>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201</a:t>
              </a:r>
            </a:p>
          </p:txBody>
        </p:sp>
        <p:sp>
          <p:nvSpPr>
            <p:cNvPr id="248866" name="Right Arrow 88"/>
            <p:cNvSpPr>
              <a:spLocks noChangeArrowheads="1"/>
            </p:cNvSpPr>
            <p:nvPr/>
          </p:nvSpPr>
          <p:spPr bwMode="auto">
            <a:xfrm flipH="1">
              <a:off x="4783871" y="2319453"/>
              <a:ext cx="959006" cy="390293"/>
            </a:xfrm>
            <a:prstGeom prst="rightArrow">
              <a:avLst>
                <a:gd name="adj1" fmla="val 50000"/>
                <a:gd name="adj2" fmla="val 49996"/>
              </a:avLst>
            </a:prstGeom>
            <a:solidFill>
              <a:srgbClr val="FFFF99"/>
            </a:solidFill>
            <a:ln w="9525" algn="ctr">
              <a:solidFill>
                <a:schemeClr val="tx1"/>
              </a:solidFill>
              <a:round/>
              <a:headEnd/>
              <a:tailEnd/>
            </a:ln>
          </p:spPr>
          <p:txBody>
            <a:bodyPr wrap="none" lIns="0" tIns="0" rIns="0" bIns="0" anchor="ctr" anchorCtr="1"/>
            <a:lstStyle/>
            <a:p>
              <a:pPr algn="ctr" defTabSz="814388" eaLnBrk="0" hangingPunct="0">
                <a:lnSpc>
                  <a:spcPct val="90000"/>
                </a:lnSpc>
              </a:pPr>
              <a:r>
                <a:rPr lang="en-US" sz="1000" b="1"/>
                <a:t>DLCI 301</a:t>
              </a:r>
            </a:p>
          </p:txBody>
        </p:sp>
        <p:cxnSp>
          <p:nvCxnSpPr>
            <p:cNvPr id="248867" name="Straight Connector 89"/>
            <p:cNvCxnSpPr>
              <a:cxnSpLocks noChangeShapeType="1"/>
              <a:stCxn id="248864" idx="3"/>
              <a:endCxn id="248865" idx="3"/>
            </p:cNvCxnSpPr>
            <p:nvPr/>
          </p:nvCxnSpPr>
          <p:spPr bwMode="auto">
            <a:xfrm>
              <a:off x="3869471" y="1421781"/>
              <a:ext cx="903249" cy="1588"/>
            </a:xfrm>
            <a:prstGeom prst="line">
              <a:avLst/>
            </a:prstGeom>
            <a:noFill/>
            <a:ln w="22225" algn="ctr">
              <a:solidFill>
                <a:schemeClr val="tx1"/>
              </a:solidFill>
              <a:prstDash val="sysDash"/>
              <a:round/>
              <a:headEnd/>
              <a:tailEnd/>
            </a:ln>
          </p:spPr>
        </p:cxnSp>
        <p:cxnSp>
          <p:nvCxnSpPr>
            <p:cNvPr id="248868" name="Straight Connector 90"/>
            <p:cNvCxnSpPr>
              <a:cxnSpLocks noChangeShapeType="1"/>
              <a:stCxn id="248863" idx="3"/>
              <a:endCxn id="248866" idx="3"/>
            </p:cNvCxnSpPr>
            <p:nvPr/>
          </p:nvCxnSpPr>
          <p:spPr bwMode="auto">
            <a:xfrm flipV="1">
              <a:off x="3958681" y="2514600"/>
              <a:ext cx="825190" cy="1"/>
            </a:xfrm>
            <a:prstGeom prst="line">
              <a:avLst/>
            </a:prstGeom>
            <a:noFill/>
            <a:ln w="22225" algn="ctr">
              <a:solidFill>
                <a:schemeClr val="tx1"/>
              </a:solidFill>
              <a:prstDash val="sysDash"/>
              <a:round/>
              <a:headEnd/>
              <a:tailEnd/>
            </a:ln>
          </p:spPr>
        </p:cxnSp>
        <p:sp>
          <p:nvSpPr>
            <p:cNvPr id="92" name="TextBox 91"/>
            <p:cNvSpPr txBox="1"/>
            <p:nvPr/>
          </p:nvSpPr>
          <p:spPr>
            <a:xfrm>
              <a:off x="6999602" y="1476671"/>
              <a:ext cx="512783"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93" name="Straight Connector 92"/>
            <p:cNvCxnSpPr/>
            <p:nvPr/>
          </p:nvCxnSpPr>
          <p:spPr bwMode="auto">
            <a:xfrm rot="5400000">
              <a:off x="7303593" y="1436182"/>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94" name="Straight Connector 93"/>
            <p:cNvCxnSpPr/>
            <p:nvPr/>
          </p:nvCxnSpPr>
          <p:spPr bwMode="auto">
            <a:xfrm rot="10800000">
              <a:off x="6948800" y="1441739"/>
              <a:ext cx="519133"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95" name="TextBox 94"/>
            <p:cNvSpPr txBox="1"/>
            <p:nvPr/>
          </p:nvSpPr>
          <p:spPr>
            <a:xfrm>
              <a:off x="7440945" y="1360760"/>
              <a:ext cx="1012865" cy="165133"/>
            </a:xfrm>
            <a:prstGeom prst="rect">
              <a:avLst/>
            </a:prstGeom>
            <a:noFill/>
          </p:spPr>
          <p:txBody>
            <a:bodyPr lIns="0" tIns="0" rIns="0" bIns="0" anchor="ctr"/>
            <a:lstStyle/>
            <a:p>
              <a:pPr algn="ctr" eaLnBrk="0" hangingPunct="0">
                <a:lnSpc>
                  <a:spcPct val="90000"/>
                </a:lnSpc>
                <a:defRPr/>
              </a:pPr>
              <a:r>
                <a:rPr lang="en-US" sz="1050" dirty="0"/>
                <a:t>172.16.2.0 /24</a:t>
              </a:r>
            </a:p>
          </p:txBody>
        </p:sp>
        <p:sp>
          <p:nvSpPr>
            <p:cNvPr id="96" name="TextBox 95"/>
            <p:cNvSpPr txBox="1"/>
            <p:nvPr/>
          </p:nvSpPr>
          <p:spPr>
            <a:xfrm>
              <a:off x="7039292" y="2499226"/>
              <a:ext cx="514370" cy="203241"/>
            </a:xfrm>
            <a:prstGeom prst="rect">
              <a:avLst/>
            </a:prstGeom>
            <a:noFill/>
          </p:spPr>
          <p:txBody>
            <a:bodyPr lIns="0" tIns="0" rIns="0" bIns="0" anchor="ctr"/>
            <a:lstStyle/>
            <a:p>
              <a:pPr eaLnBrk="0" hangingPunct="0">
                <a:lnSpc>
                  <a:spcPct val="90000"/>
                </a:lnSpc>
                <a:defRPr/>
              </a:pPr>
              <a:r>
                <a:rPr lang="en-US" sz="1050" dirty="0"/>
                <a:t>Fa0/0</a:t>
              </a:r>
            </a:p>
          </p:txBody>
        </p:sp>
        <p:cxnSp>
          <p:nvCxnSpPr>
            <p:cNvPr id="97" name="Straight Connector 96"/>
            <p:cNvCxnSpPr/>
            <p:nvPr/>
          </p:nvCxnSpPr>
          <p:spPr bwMode="auto">
            <a:xfrm rot="5400000">
              <a:off x="7344869" y="2458738"/>
              <a:ext cx="34138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98" name="Straight Connector 97"/>
            <p:cNvCxnSpPr/>
            <p:nvPr/>
          </p:nvCxnSpPr>
          <p:spPr bwMode="auto">
            <a:xfrm rot="10800000">
              <a:off x="6990077" y="2462706"/>
              <a:ext cx="519133" cy="317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99" name="TextBox 98"/>
            <p:cNvSpPr txBox="1"/>
            <p:nvPr/>
          </p:nvSpPr>
          <p:spPr>
            <a:xfrm>
              <a:off x="7482221" y="2383315"/>
              <a:ext cx="1012865" cy="165133"/>
            </a:xfrm>
            <a:prstGeom prst="rect">
              <a:avLst/>
            </a:prstGeom>
            <a:noFill/>
          </p:spPr>
          <p:txBody>
            <a:bodyPr lIns="0" tIns="0" rIns="0" bIns="0" anchor="ctr"/>
            <a:lstStyle/>
            <a:p>
              <a:pPr algn="ctr" eaLnBrk="0" hangingPunct="0">
                <a:lnSpc>
                  <a:spcPct val="90000"/>
                </a:lnSpc>
                <a:defRPr/>
              </a:pPr>
              <a:r>
                <a:rPr lang="en-US" sz="1050" dirty="0"/>
                <a:t>172.16.3.0 /24</a:t>
              </a:r>
            </a:p>
          </p:txBody>
        </p:sp>
        <p:sp>
          <p:nvSpPr>
            <p:cNvPr id="100" name="TextBox 99"/>
            <p:cNvSpPr txBox="1"/>
            <p:nvPr/>
          </p:nvSpPr>
          <p:spPr>
            <a:xfrm>
              <a:off x="1984493" y="1906969"/>
              <a:ext cx="1773307" cy="266754"/>
            </a:xfrm>
            <a:prstGeom prst="rect">
              <a:avLst/>
            </a:prstGeom>
            <a:noFill/>
          </p:spPr>
          <p:txBody>
            <a:bodyPr lIns="0" tIns="0" rIns="0" bIns="0" anchor="ctr"/>
            <a:lstStyle/>
            <a:p>
              <a:pPr eaLnBrk="0" hangingPunct="0">
                <a:lnSpc>
                  <a:spcPct val="90000"/>
                </a:lnSpc>
                <a:defRPr/>
              </a:pPr>
              <a:r>
                <a:rPr lang="en-US" sz="1050" dirty="0"/>
                <a:t>S0/0/0.3=192.168.3.101/24</a:t>
              </a:r>
            </a:p>
          </p:txBody>
        </p:sp>
        <p:sp>
          <p:nvSpPr>
            <p:cNvPr id="101" name="TextBox 100"/>
            <p:cNvSpPr txBox="1"/>
            <p:nvPr/>
          </p:nvSpPr>
          <p:spPr>
            <a:xfrm>
              <a:off x="5243758" y="1125762"/>
              <a:ext cx="1119232" cy="196890"/>
            </a:xfrm>
            <a:prstGeom prst="rect">
              <a:avLst/>
            </a:prstGeom>
            <a:noFill/>
          </p:spPr>
          <p:txBody>
            <a:bodyPr lIns="0" tIns="0" rIns="0" bIns="0" anchor="ctr"/>
            <a:lstStyle/>
            <a:p>
              <a:pPr eaLnBrk="0" hangingPunct="0">
                <a:lnSpc>
                  <a:spcPct val="90000"/>
                </a:lnSpc>
                <a:defRPr/>
              </a:pPr>
              <a:r>
                <a:rPr lang="en-US" sz="1050" dirty="0"/>
                <a:t>192.168.2.102</a:t>
              </a:r>
            </a:p>
          </p:txBody>
        </p:sp>
        <p:sp>
          <p:nvSpPr>
            <p:cNvPr id="102" name="TextBox 101"/>
            <p:cNvSpPr txBox="1"/>
            <p:nvPr/>
          </p:nvSpPr>
          <p:spPr>
            <a:xfrm>
              <a:off x="1984493" y="1505252"/>
              <a:ext cx="1773307" cy="401718"/>
            </a:xfrm>
            <a:prstGeom prst="rect">
              <a:avLst/>
            </a:prstGeom>
            <a:noFill/>
          </p:spPr>
          <p:txBody>
            <a:bodyPr lIns="0" tIns="0" rIns="0" bIns="0" anchor="ctr"/>
            <a:lstStyle/>
            <a:p>
              <a:pPr eaLnBrk="0" hangingPunct="0">
                <a:lnSpc>
                  <a:spcPct val="90000"/>
                </a:lnSpc>
                <a:defRPr/>
              </a:pPr>
              <a:r>
                <a:rPr lang="en-US" sz="1050" dirty="0"/>
                <a:t>S0/0/0.2=192.168.2.101/24</a:t>
              </a:r>
            </a:p>
          </p:txBody>
        </p:sp>
      </p:gr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1" name="Title 1"/>
          <p:cNvSpPr>
            <a:spLocks noGrp="1"/>
          </p:cNvSpPr>
          <p:nvPr>
            <p:ph type="title"/>
          </p:nvPr>
        </p:nvSpPr>
        <p:spPr bwMode="auto">
          <a:xfrm>
            <a:off x="279400" y="365125"/>
            <a:ext cx="88646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MPLS</a:t>
            </a:r>
          </a:p>
        </p:txBody>
      </p:sp>
      <p:sp>
        <p:nvSpPr>
          <p:cNvPr id="250882" name="Content Placeholder 4"/>
          <p:cNvSpPr>
            <a:spLocks noGrp="1"/>
          </p:cNvSpPr>
          <p:nvPr>
            <p:ph idx="1"/>
          </p:nvPr>
        </p:nvSpPr>
        <p:spPr>
          <a:xfrm>
            <a:off x="279400" y="1182688"/>
            <a:ext cx="8520113" cy="5132387"/>
          </a:xfrm>
        </p:spPr>
        <p:txBody>
          <a:bodyPr/>
          <a:lstStyle/>
          <a:p>
            <a:r>
              <a:rPr lang="en-US" smtClean="0"/>
              <a:t>Multi-Protocol Label Switching (MPLS) is an Internet Engineering Task Force (IETF) standard architecture that combines the advantages of Layer 3 routing with the benefits of Layer 2 switching.</a:t>
            </a:r>
          </a:p>
          <a:p>
            <a:r>
              <a:rPr lang="en-US" smtClean="0"/>
              <a:t>A unique feature of MPLS is its capability to perform label stacking, in which multiple labels can be carried in a packet. </a:t>
            </a:r>
          </a:p>
          <a:p>
            <a:r>
              <a:rPr lang="en-US" smtClean="0"/>
              <a:t>The top label, which is the last one in, is always processed first. </a:t>
            </a:r>
          </a:p>
          <a:p>
            <a:pPr lvl="1">
              <a:buFont typeface="Arial" charset="0"/>
              <a:buChar char="•"/>
            </a:pPr>
            <a:r>
              <a:rPr lang="en-US" smtClean="0"/>
              <a:t>Label stacking enables multiple LSPs to be aggregated, thereby creating tunnels through multiple levels of an MPLS network.</a:t>
            </a:r>
          </a:p>
          <a:p>
            <a:endParaRPr lang="en-US" smtClean="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29" name="Title 1"/>
          <p:cNvSpPr>
            <a:spLocks noGrp="1"/>
          </p:cNvSpPr>
          <p:nvPr>
            <p:ph type="title"/>
          </p:nvPr>
        </p:nvSpPr>
        <p:spPr bwMode="auto">
          <a:xfrm>
            <a:off x="279400" y="365125"/>
            <a:ext cx="88646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Layer 3 MPLS VPNs</a:t>
            </a:r>
          </a:p>
        </p:txBody>
      </p:sp>
      <p:sp>
        <p:nvSpPr>
          <p:cNvPr id="50" name="Text Placeholder 5"/>
          <p:cNvSpPr>
            <a:spLocks/>
          </p:cNvSpPr>
          <p:nvPr/>
        </p:nvSpPr>
        <p:spPr bwMode="auto">
          <a:xfrm>
            <a:off x="293688" y="3443288"/>
            <a:ext cx="8515350" cy="13462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interface FastEthernet0/0</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ip address 192.168.1.2 255.255.255.252</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exit</a:t>
            </a:r>
          </a:p>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network 172.16.1.0 0.0.0.255</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network 192.168.1.0</a:t>
            </a:r>
          </a:p>
          <a:p>
            <a:pPr marL="236538" indent="-236538" defTabSz="814388">
              <a:spcBef>
                <a:spcPts val="0"/>
              </a:spcBef>
              <a:buClr>
                <a:srgbClr val="708CA1"/>
              </a:buClr>
              <a:defRPr/>
            </a:pPr>
            <a:r>
              <a:rPr lang="en-US" sz="1200" kern="0" dirty="0">
                <a:latin typeface="Courier New" pitchFamily="49" charset="0"/>
              </a:rPr>
              <a:t>R1(config-router)#</a:t>
            </a:r>
            <a:endParaRPr lang="en-US" sz="1200" b="1" kern="0" dirty="0">
              <a:latin typeface="Courier New" pitchFamily="49" charset="0"/>
            </a:endParaRPr>
          </a:p>
        </p:txBody>
      </p:sp>
      <p:sp>
        <p:nvSpPr>
          <p:cNvPr id="121" name="Text Placeholder 5"/>
          <p:cNvSpPr>
            <a:spLocks/>
          </p:cNvSpPr>
          <p:nvPr/>
        </p:nvSpPr>
        <p:spPr bwMode="auto">
          <a:xfrm>
            <a:off x="293688" y="4922838"/>
            <a:ext cx="8515350" cy="13462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interface FastEthernet0/0</a:t>
            </a:r>
          </a:p>
          <a:p>
            <a:pPr marL="236538" indent="-236538" defTabSz="814388">
              <a:spcBef>
                <a:spcPts val="0"/>
              </a:spcBef>
              <a:buClr>
                <a:srgbClr val="708CA1"/>
              </a:buClr>
              <a:defRPr/>
            </a:pPr>
            <a:r>
              <a:rPr lang="en-US" sz="1200" kern="0" dirty="0">
                <a:latin typeface="Courier New" pitchFamily="49" charset="0"/>
              </a:rPr>
              <a:t>R2(config-if)# </a:t>
            </a:r>
            <a:r>
              <a:rPr lang="en-US" sz="1200" b="1" kern="0" dirty="0">
                <a:latin typeface="Courier New" pitchFamily="49" charset="0"/>
              </a:rPr>
              <a:t>ip address 192.168.2.2 255.255.255.252</a:t>
            </a:r>
          </a:p>
          <a:p>
            <a:pPr marL="236538" indent="-236538" defTabSz="814388">
              <a:spcBef>
                <a:spcPts val="0"/>
              </a:spcBef>
              <a:buClr>
                <a:srgbClr val="708CA1"/>
              </a:buClr>
              <a:defRPr/>
            </a:pPr>
            <a:r>
              <a:rPr lang="en-US" sz="1200" kern="0" dirty="0">
                <a:latin typeface="Courier New" pitchFamily="49" charset="0"/>
              </a:rPr>
              <a:t>R2(config-if)# </a:t>
            </a:r>
            <a:r>
              <a:rPr lang="en-US" sz="1200" b="1" kern="0" dirty="0">
                <a:latin typeface="Courier New" pitchFamily="49" charset="0"/>
              </a:rPr>
              <a:t>exit</a:t>
            </a:r>
          </a:p>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network 172.17.2.0 0.0.0.255</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network 192.168.2.0</a:t>
            </a:r>
          </a:p>
          <a:p>
            <a:pPr marL="236538" indent="-236538" defTabSz="814388">
              <a:spcBef>
                <a:spcPts val="0"/>
              </a:spcBef>
              <a:buClr>
                <a:srgbClr val="708CA1"/>
              </a:buClr>
              <a:defRPr/>
            </a:pPr>
            <a:r>
              <a:rPr lang="en-US" sz="1200" kern="0" dirty="0">
                <a:latin typeface="Courier New" pitchFamily="49" charset="0"/>
              </a:rPr>
              <a:t>R2(config-router)#</a:t>
            </a:r>
            <a:endParaRPr lang="en-US" sz="1200" b="1" kern="0" dirty="0">
              <a:latin typeface="Courier New" pitchFamily="49" charset="0"/>
            </a:endParaRPr>
          </a:p>
        </p:txBody>
      </p:sp>
      <p:grpSp>
        <p:nvGrpSpPr>
          <p:cNvPr id="252932" name="Group 34"/>
          <p:cNvGrpSpPr>
            <a:grpSpLocks/>
          </p:cNvGrpSpPr>
          <p:nvPr/>
        </p:nvGrpSpPr>
        <p:grpSpPr bwMode="auto">
          <a:xfrm>
            <a:off x="768350" y="1385888"/>
            <a:ext cx="7581900" cy="1754187"/>
            <a:chOff x="780581" y="947855"/>
            <a:chExt cx="7582828" cy="1754454"/>
          </a:xfrm>
        </p:grpSpPr>
        <p:sp>
          <p:nvSpPr>
            <p:cNvPr id="122" name="Rounded Rectangle 121"/>
            <p:cNvSpPr/>
            <p:nvPr/>
          </p:nvSpPr>
          <p:spPr bwMode="auto">
            <a:xfrm>
              <a:off x="3130369" y="947855"/>
              <a:ext cx="2891192" cy="1751279"/>
            </a:xfrm>
            <a:prstGeom prst="roundRect">
              <a:avLst/>
            </a:prstGeom>
            <a:solidFill>
              <a:schemeClr val="accent2">
                <a:lumMod val="60000"/>
                <a:lumOff val="40000"/>
                <a:alpha val="13000"/>
              </a:schemeClr>
            </a:solidFill>
            <a:ln w="9525" cap="flat" cmpd="sng" algn="ctr">
              <a:solidFill>
                <a:schemeClr val="tx1"/>
              </a:solidFill>
              <a:prstDash val="solid"/>
              <a:round/>
              <a:headEnd type="none" w="med" len="med"/>
              <a:tailEnd type="none" w="med" len="med"/>
            </a:ln>
            <a:effectLst/>
          </p:spPr>
          <p:txBody>
            <a:bodyPr lIns="82124" tIns="41061" rIns="82124" bIns="41061" anchor="ctr">
              <a:spAutoFit/>
            </a:bodyPr>
            <a:lstStyle/>
            <a:p>
              <a:pPr algn="ctr" defTabSz="814388" eaLnBrk="0" hangingPunct="0">
                <a:lnSpc>
                  <a:spcPct val="90000"/>
                </a:lnSpc>
                <a:defRPr/>
              </a:pPr>
              <a:endParaRPr lang="en-US" dirty="0"/>
            </a:p>
          </p:txBody>
        </p:sp>
        <p:sp>
          <p:nvSpPr>
            <p:cNvPr id="252934" name="Rounded Rectangle 122"/>
            <p:cNvSpPr>
              <a:spLocks noChangeArrowheads="1"/>
            </p:cNvSpPr>
            <p:nvPr/>
          </p:nvSpPr>
          <p:spPr bwMode="auto">
            <a:xfrm>
              <a:off x="6073600" y="947855"/>
              <a:ext cx="2289809" cy="1750740"/>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cxnSp>
          <p:nvCxnSpPr>
            <p:cNvPr id="252935" name="Straight Connector 123"/>
            <p:cNvCxnSpPr>
              <a:cxnSpLocks noChangeShapeType="1"/>
            </p:cNvCxnSpPr>
            <p:nvPr/>
          </p:nvCxnSpPr>
          <p:spPr bwMode="auto">
            <a:xfrm>
              <a:off x="1816434" y="1838191"/>
              <a:ext cx="5519284" cy="1588"/>
            </a:xfrm>
            <a:prstGeom prst="line">
              <a:avLst/>
            </a:prstGeom>
            <a:noFill/>
            <a:ln w="19050" algn="ctr">
              <a:solidFill>
                <a:schemeClr val="tx1"/>
              </a:solidFill>
              <a:round/>
              <a:headEnd/>
              <a:tailEnd/>
            </a:ln>
          </p:spPr>
        </p:cxnSp>
        <p:sp>
          <p:nvSpPr>
            <p:cNvPr id="125" name="TextBox 124"/>
            <p:cNvSpPr txBox="1"/>
            <p:nvPr/>
          </p:nvSpPr>
          <p:spPr>
            <a:xfrm>
              <a:off x="904421" y="1065348"/>
              <a:ext cx="946266" cy="161950"/>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52937" name="Picture 88"/>
            <p:cNvPicPr>
              <a:picLocks noChangeAspect="1" noChangeArrowheads="1"/>
            </p:cNvPicPr>
            <p:nvPr/>
          </p:nvPicPr>
          <p:blipFill>
            <a:blip r:embed="rId3" cstate="print"/>
            <a:srcRect/>
            <a:stretch>
              <a:fillRect/>
            </a:stretch>
          </p:blipFill>
          <p:spPr bwMode="auto">
            <a:xfrm>
              <a:off x="3614084" y="1271240"/>
              <a:ext cx="1839586" cy="1120930"/>
            </a:xfrm>
            <a:prstGeom prst="rect">
              <a:avLst/>
            </a:prstGeom>
            <a:noFill/>
            <a:ln w="9525" algn="ctr">
              <a:noFill/>
              <a:miter lim="800000"/>
              <a:headEnd/>
              <a:tailEnd/>
            </a:ln>
          </p:spPr>
        </p:pic>
        <p:sp>
          <p:nvSpPr>
            <p:cNvPr id="252938" name="TextBox 126"/>
            <p:cNvSpPr txBox="1">
              <a:spLocks noChangeArrowheads="1"/>
            </p:cNvSpPr>
            <p:nvPr/>
          </p:nvSpPr>
          <p:spPr bwMode="auto">
            <a:xfrm>
              <a:off x="3969031" y="1565191"/>
              <a:ext cx="1191352" cy="430887"/>
            </a:xfrm>
            <a:prstGeom prst="rect">
              <a:avLst/>
            </a:prstGeom>
            <a:noFill/>
            <a:ln w="9525">
              <a:noFill/>
              <a:miter lim="800000"/>
              <a:headEnd/>
              <a:tailEnd/>
            </a:ln>
          </p:spPr>
          <p:txBody>
            <a:bodyPr wrap="none">
              <a:spAutoFit/>
            </a:bodyPr>
            <a:lstStyle/>
            <a:p>
              <a:pPr algn="ctr" eaLnBrk="0" hangingPunct="0"/>
              <a:r>
                <a:rPr lang="en-US" sz="1100" b="1"/>
                <a:t>Layer 3 MPLS </a:t>
              </a:r>
            </a:p>
            <a:p>
              <a:pPr algn="ctr" eaLnBrk="0" hangingPunct="0"/>
              <a:r>
                <a:rPr lang="en-US" sz="1100" b="1"/>
                <a:t>VPN Backbone</a:t>
              </a:r>
            </a:p>
          </p:txBody>
        </p:sp>
        <p:sp>
          <p:nvSpPr>
            <p:cNvPr id="252939" name="Rounded Rectangle 127"/>
            <p:cNvSpPr>
              <a:spLocks noChangeArrowheads="1"/>
            </p:cNvSpPr>
            <p:nvPr/>
          </p:nvSpPr>
          <p:spPr bwMode="auto">
            <a:xfrm>
              <a:off x="780581" y="951569"/>
              <a:ext cx="2286001" cy="1750740"/>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52940" name="Picture 37"/>
            <p:cNvPicPr>
              <a:picLocks noChangeArrowheads="1"/>
            </p:cNvPicPr>
            <p:nvPr/>
          </p:nvPicPr>
          <p:blipFill>
            <a:blip r:embed="rId4" cstate="print"/>
            <a:srcRect/>
            <a:stretch>
              <a:fillRect/>
            </a:stretch>
          </p:blipFill>
          <p:spPr bwMode="auto">
            <a:xfrm>
              <a:off x="2971876" y="1619779"/>
              <a:ext cx="870351" cy="451691"/>
            </a:xfrm>
            <a:prstGeom prst="rect">
              <a:avLst/>
            </a:prstGeom>
            <a:noFill/>
            <a:ln w="9525">
              <a:noFill/>
              <a:miter lim="800000"/>
              <a:headEnd/>
              <a:tailEnd/>
            </a:ln>
          </p:spPr>
        </p:pic>
        <p:sp>
          <p:nvSpPr>
            <p:cNvPr id="130" name="TextBox 129"/>
            <p:cNvSpPr txBox="1"/>
            <p:nvPr/>
          </p:nvSpPr>
          <p:spPr>
            <a:xfrm>
              <a:off x="1825284" y="1911614"/>
              <a:ext cx="512826" cy="203231"/>
            </a:xfrm>
            <a:prstGeom prst="rect">
              <a:avLst/>
            </a:prstGeom>
            <a:noFill/>
          </p:spPr>
          <p:txBody>
            <a:bodyPr lIns="0" tIns="0" rIns="0" bIns="0" anchor="ctr"/>
            <a:lstStyle/>
            <a:p>
              <a:pPr eaLnBrk="0" hangingPunct="0">
                <a:lnSpc>
                  <a:spcPct val="90000"/>
                </a:lnSpc>
                <a:defRPr/>
              </a:pPr>
              <a:r>
                <a:rPr lang="en-US" sz="1050" dirty="0"/>
                <a:t>Fa0/0</a:t>
              </a:r>
            </a:p>
          </p:txBody>
        </p:sp>
        <p:sp>
          <p:nvSpPr>
            <p:cNvPr id="252942" name="TextBox 130"/>
            <p:cNvSpPr txBox="1">
              <a:spLocks noChangeArrowheads="1"/>
            </p:cNvSpPr>
            <p:nvPr/>
          </p:nvSpPr>
          <p:spPr bwMode="auto">
            <a:xfrm>
              <a:off x="3247309" y="1840116"/>
              <a:ext cx="474810"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PE1</a:t>
              </a:r>
            </a:p>
          </p:txBody>
        </p:sp>
        <p:pic>
          <p:nvPicPr>
            <p:cNvPr id="252943" name="Picture 37"/>
            <p:cNvPicPr>
              <a:picLocks noChangeArrowheads="1"/>
            </p:cNvPicPr>
            <p:nvPr/>
          </p:nvPicPr>
          <p:blipFill>
            <a:blip r:embed="rId4" cstate="print"/>
            <a:srcRect/>
            <a:stretch>
              <a:fillRect/>
            </a:stretch>
          </p:blipFill>
          <p:spPr bwMode="auto">
            <a:xfrm>
              <a:off x="5287617" y="1616062"/>
              <a:ext cx="870351" cy="451691"/>
            </a:xfrm>
            <a:prstGeom prst="rect">
              <a:avLst/>
            </a:prstGeom>
            <a:noFill/>
            <a:ln w="9525">
              <a:noFill/>
              <a:miter lim="800000"/>
              <a:headEnd/>
              <a:tailEnd/>
            </a:ln>
          </p:spPr>
        </p:pic>
        <p:sp>
          <p:nvSpPr>
            <p:cNvPr id="133" name="TextBox 132"/>
            <p:cNvSpPr txBox="1"/>
            <p:nvPr/>
          </p:nvSpPr>
          <p:spPr>
            <a:xfrm>
              <a:off x="6193031" y="1651224"/>
              <a:ext cx="512825" cy="203231"/>
            </a:xfrm>
            <a:prstGeom prst="rect">
              <a:avLst/>
            </a:prstGeom>
            <a:noFill/>
          </p:spPr>
          <p:txBody>
            <a:bodyPr lIns="0" tIns="0" rIns="0" bIns="0" anchor="ctr"/>
            <a:lstStyle/>
            <a:p>
              <a:pPr eaLnBrk="0" hangingPunct="0">
                <a:lnSpc>
                  <a:spcPct val="90000"/>
                </a:lnSpc>
                <a:defRPr/>
              </a:pPr>
              <a:r>
                <a:rPr lang="en-US" sz="1050" dirty="0"/>
                <a:t>.1</a:t>
              </a:r>
            </a:p>
          </p:txBody>
        </p:sp>
        <p:sp>
          <p:nvSpPr>
            <p:cNvPr id="252945" name="TextBox 133"/>
            <p:cNvSpPr txBox="1">
              <a:spLocks noChangeArrowheads="1"/>
            </p:cNvSpPr>
            <p:nvPr/>
          </p:nvSpPr>
          <p:spPr bwMode="auto">
            <a:xfrm>
              <a:off x="5563050" y="1836399"/>
              <a:ext cx="474810"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PE2</a:t>
              </a:r>
            </a:p>
          </p:txBody>
        </p:sp>
        <p:sp>
          <p:nvSpPr>
            <p:cNvPr id="135" name="TextBox 134"/>
            <p:cNvSpPr txBox="1"/>
            <p:nvPr/>
          </p:nvSpPr>
          <p:spPr>
            <a:xfrm>
              <a:off x="6312108" y="1457520"/>
              <a:ext cx="1236814" cy="158774"/>
            </a:xfrm>
            <a:prstGeom prst="rect">
              <a:avLst/>
            </a:prstGeom>
            <a:noFill/>
          </p:spPr>
          <p:txBody>
            <a:bodyPr lIns="0" tIns="0" rIns="0" bIns="0" anchor="ctr"/>
            <a:lstStyle/>
            <a:p>
              <a:pPr eaLnBrk="0" hangingPunct="0">
                <a:lnSpc>
                  <a:spcPct val="90000"/>
                </a:lnSpc>
                <a:defRPr/>
              </a:pPr>
              <a:r>
                <a:rPr lang="en-US" sz="1050" dirty="0"/>
                <a:t>192.168.2.0/30</a:t>
              </a:r>
            </a:p>
          </p:txBody>
        </p:sp>
        <p:sp>
          <p:nvSpPr>
            <p:cNvPr id="136" name="TextBox 135"/>
            <p:cNvSpPr txBox="1"/>
            <p:nvPr/>
          </p:nvSpPr>
          <p:spPr>
            <a:xfrm>
              <a:off x="7202805" y="1670277"/>
              <a:ext cx="514413" cy="203231"/>
            </a:xfrm>
            <a:prstGeom prst="rect">
              <a:avLst/>
            </a:prstGeom>
            <a:noFill/>
          </p:spPr>
          <p:txBody>
            <a:bodyPr lIns="0" tIns="0" rIns="0" bIns="0" anchor="ctr"/>
            <a:lstStyle/>
            <a:p>
              <a:pPr eaLnBrk="0" hangingPunct="0">
                <a:lnSpc>
                  <a:spcPct val="90000"/>
                </a:lnSpc>
                <a:defRPr/>
              </a:pPr>
              <a:r>
                <a:rPr lang="en-US" sz="1050" dirty="0"/>
                <a:t>.2</a:t>
              </a:r>
            </a:p>
          </p:txBody>
        </p:sp>
        <p:sp>
          <p:nvSpPr>
            <p:cNvPr id="137" name="TextBox 136"/>
            <p:cNvSpPr txBox="1"/>
            <p:nvPr/>
          </p:nvSpPr>
          <p:spPr>
            <a:xfrm>
              <a:off x="1855451" y="1659163"/>
              <a:ext cx="512825" cy="203231"/>
            </a:xfrm>
            <a:prstGeom prst="rect">
              <a:avLst/>
            </a:prstGeom>
            <a:noFill/>
          </p:spPr>
          <p:txBody>
            <a:bodyPr lIns="0" tIns="0" rIns="0" bIns="0" anchor="ctr"/>
            <a:lstStyle/>
            <a:p>
              <a:pPr eaLnBrk="0" hangingPunct="0">
                <a:lnSpc>
                  <a:spcPct val="90000"/>
                </a:lnSpc>
                <a:defRPr/>
              </a:pPr>
              <a:r>
                <a:rPr lang="en-US" sz="1050" dirty="0"/>
                <a:t>.2</a:t>
              </a:r>
            </a:p>
          </p:txBody>
        </p:sp>
        <p:sp>
          <p:nvSpPr>
            <p:cNvPr id="138" name="TextBox 137"/>
            <p:cNvSpPr txBox="1"/>
            <p:nvPr/>
          </p:nvSpPr>
          <p:spPr>
            <a:xfrm>
              <a:off x="1936422" y="1454344"/>
              <a:ext cx="1238402" cy="158774"/>
            </a:xfrm>
            <a:prstGeom prst="rect">
              <a:avLst/>
            </a:prstGeom>
            <a:noFill/>
          </p:spPr>
          <p:txBody>
            <a:bodyPr lIns="0" tIns="0" rIns="0" bIns="0" anchor="ctr"/>
            <a:lstStyle/>
            <a:p>
              <a:pPr eaLnBrk="0" hangingPunct="0">
                <a:lnSpc>
                  <a:spcPct val="90000"/>
                </a:lnSpc>
                <a:defRPr/>
              </a:pPr>
              <a:r>
                <a:rPr lang="en-US" sz="1050" dirty="0"/>
                <a:t>192.168.1.0/30</a:t>
              </a:r>
            </a:p>
          </p:txBody>
        </p:sp>
        <p:sp>
          <p:nvSpPr>
            <p:cNvPr id="139" name="TextBox 138"/>
            <p:cNvSpPr txBox="1"/>
            <p:nvPr/>
          </p:nvSpPr>
          <p:spPr>
            <a:xfrm>
              <a:off x="2817593" y="1632171"/>
              <a:ext cx="512825" cy="204819"/>
            </a:xfrm>
            <a:prstGeom prst="rect">
              <a:avLst/>
            </a:prstGeom>
            <a:noFill/>
          </p:spPr>
          <p:txBody>
            <a:bodyPr lIns="0" tIns="0" rIns="0" bIns="0" anchor="ctr"/>
            <a:lstStyle/>
            <a:p>
              <a:pPr eaLnBrk="0" hangingPunct="0">
                <a:lnSpc>
                  <a:spcPct val="90000"/>
                </a:lnSpc>
                <a:defRPr/>
              </a:pPr>
              <a:r>
                <a:rPr lang="en-US" sz="1050" dirty="0"/>
                <a:t>.1</a:t>
              </a:r>
            </a:p>
          </p:txBody>
        </p:sp>
        <p:sp>
          <p:nvSpPr>
            <p:cNvPr id="140" name="TextBox 139"/>
            <p:cNvSpPr txBox="1"/>
            <p:nvPr/>
          </p:nvSpPr>
          <p:spPr>
            <a:xfrm>
              <a:off x="6197794" y="1095514"/>
              <a:ext cx="946266" cy="160362"/>
            </a:xfrm>
            <a:prstGeom prst="rect">
              <a:avLst/>
            </a:prstGeom>
            <a:noFill/>
          </p:spPr>
          <p:txBody>
            <a:bodyPr lIns="0" tIns="0" rIns="0" bIns="0" anchor="ctr"/>
            <a:lstStyle/>
            <a:p>
              <a:pPr algn="ctr" eaLnBrk="0" hangingPunct="0">
                <a:lnSpc>
                  <a:spcPct val="90000"/>
                </a:lnSpc>
                <a:defRPr/>
              </a:pPr>
              <a:r>
                <a:rPr lang="en-US" sz="1050" b="1" dirty="0"/>
                <a:t>EIGRP AS 100</a:t>
              </a:r>
            </a:p>
          </p:txBody>
        </p:sp>
        <p:sp>
          <p:nvSpPr>
            <p:cNvPr id="141" name="TextBox 140"/>
            <p:cNvSpPr txBox="1"/>
            <p:nvPr/>
          </p:nvSpPr>
          <p:spPr>
            <a:xfrm>
              <a:off x="6972589" y="1917965"/>
              <a:ext cx="512826" cy="204819"/>
            </a:xfrm>
            <a:prstGeom prst="rect">
              <a:avLst/>
            </a:prstGeom>
            <a:noFill/>
          </p:spPr>
          <p:txBody>
            <a:bodyPr lIns="0" tIns="0" rIns="0" bIns="0" anchor="ctr"/>
            <a:lstStyle/>
            <a:p>
              <a:pPr eaLnBrk="0" hangingPunct="0">
                <a:lnSpc>
                  <a:spcPct val="90000"/>
                </a:lnSpc>
                <a:defRPr/>
              </a:pPr>
              <a:r>
                <a:rPr lang="en-US" sz="1050" dirty="0"/>
                <a:t>Fa0/0</a:t>
              </a:r>
            </a:p>
          </p:txBody>
        </p:sp>
        <p:cxnSp>
          <p:nvCxnSpPr>
            <p:cNvPr id="142" name="Straight Connector 141"/>
            <p:cNvCxnSpPr/>
            <p:nvPr/>
          </p:nvCxnSpPr>
          <p:spPr bwMode="auto">
            <a:xfrm rot="5400000">
              <a:off x="1241007" y="2187881"/>
              <a:ext cx="341365" cy="4764"/>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43" name="Straight Connector 142"/>
            <p:cNvCxnSpPr/>
            <p:nvPr/>
          </p:nvCxnSpPr>
          <p:spPr bwMode="auto">
            <a:xfrm rot="10800000">
              <a:off x="1164803" y="2359357"/>
              <a:ext cx="519177"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44" name="TextBox 143"/>
            <p:cNvSpPr txBox="1"/>
            <p:nvPr/>
          </p:nvSpPr>
          <p:spPr>
            <a:xfrm>
              <a:off x="909185" y="2422866"/>
              <a:ext cx="1014536" cy="166713"/>
            </a:xfrm>
            <a:prstGeom prst="rect">
              <a:avLst/>
            </a:prstGeom>
            <a:noFill/>
          </p:spPr>
          <p:txBody>
            <a:bodyPr lIns="0" tIns="0" rIns="0" bIns="0" anchor="ctr"/>
            <a:lstStyle/>
            <a:p>
              <a:pPr algn="ctr" eaLnBrk="0" hangingPunct="0">
                <a:lnSpc>
                  <a:spcPct val="90000"/>
                </a:lnSpc>
                <a:defRPr/>
              </a:pPr>
              <a:r>
                <a:rPr lang="en-US" sz="1050" dirty="0"/>
                <a:t>172.16.1.0 /24</a:t>
              </a:r>
            </a:p>
          </p:txBody>
        </p:sp>
        <p:cxnSp>
          <p:nvCxnSpPr>
            <p:cNvPr id="145" name="Straight Connector 144"/>
            <p:cNvCxnSpPr/>
            <p:nvPr/>
          </p:nvCxnSpPr>
          <p:spPr bwMode="auto">
            <a:xfrm rot="5400000">
              <a:off x="7638621" y="2183912"/>
              <a:ext cx="341365" cy="635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46" name="Straight Connector 145"/>
            <p:cNvCxnSpPr/>
            <p:nvPr/>
          </p:nvCxnSpPr>
          <p:spPr bwMode="auto">
            <a:xfrm rot="10800000">
              <a:off x="7561624" y="2356181"/>
              <a:ext cx="520764"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47" name="TextBox 146"/>
            <p:cNvSpPr txBox="1"/>
            <p:nvPr/>
          </p:nvSpPr>
          <p:spPr>
            <a:xfrm>
              <a:off x="7307593" y="2419691"/>
              <a:ext cx="1012949" cy="165125"/>
            </a:xfrm>
            <a:prstGeom prst="rect">
              <a:avLst/>
            </a:prstGeom>
            <a:noFill/>
          </p:spPr>
          <p:txBody>
            <a:bodyPr lIns="0" tIns="0" rIns="0" bIns="0" anchor="ctr"/>
            <a:lstStyle/>
            <a:p>
              <a:pPr algn="ctr" eaLnBrk="0" hangingPunct="0">
                <a:lnSpc>
                  <a:spcPct val="90000"/>
                </a:lnSpc>
                <a:defRPr/>
              </a:pPr>
              <a:r>
                <a:rPr lang="en-US" sz="1050" dirty="0"/>
                <a:t>172.17.2.0 /24</a:t>
              </a:r>
            </a:p>
          </p:txBody>
        </p:sp>
        <p:pic>
          <p:nvPicPr>
            <p:cNvPr id="252959" name="Picture 37"/>
            <p:cNvPicPr>
              <a:picLocks noChangeArrowheads="1"/>
            </p:cNvPicPr>
            <p:nvPr/>
          </p:nvPicPr>
          <p:blipFill>
            <a:blip r:embed="rId4" cstate="print"/>
            <a:srcRect/>
            <a:stretch>
              <a:fillRect/>
            </a:stretch>
          </p:blipFill>
          <p:spPr bwMode="auto">
            <a:xfrm>
              <a:off x="7335718" y="1612345"/>
              <a:ext cx="870351" cy="451691"/>
            </a:xfrm>
            <a:prstGeom prst="rect">
              <a:avLst/>
            </a:prstGeom>
            <a:noFill/>
            <a:ln w="9525">
              <a:noFill/>
              <a:miter lim="800000"/>
              <a:headEnd/>
              <a:tailEnd/>
            </a:ln>
          </p:spPr>
        </p:pic>
        <p:sp>
          <p:nvSpPr>
            <p:cNvPr id="252960" name="TextBox 148"/>
            <p:cNvSpPr txBox="1">
              <a:spLocks noChangeArrowheads="1"/>
            </p:cNvSpPr>
            <p:nvPr/>
          </p:nvSpPr>
          <p:spPr bwMode="auto">
            <a:xfrm>
              <a:off x="7611151" y="1832682"/>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52961" name="Picture 37"/>
            <p:cNvPicPr>
              <a:picLocks noChangeArrowheads="1"/>
            </p:cNvPicPr>
            <p:nvPr/>
          </p:nvPicPr>
          <p:blipFill>
            <a:blip r:embed="rId4" cstate="print"/>
            <a:srcRect/>
            <a:stretch>
              <a:fillRect/>
            </a:stretch>
          </p:blipFill>
          <p:spPr bwMode="auto">
            <a:xfrm>
              <a:off x="946083" y="1612345"/>
              <a:ext cx="870351" cy="451691"/>
            </a:xfrm>
            <a:prstGeom prst="rect">
              <a:avLst/>
            </a:prstGeom>
            <a:noFill/>
            <a:ln w="9525">
              <a:noFill/>
              <a:miter lim="800000"/>
              <a:headEnd/>
              <a:tailEnd/>
            </a:ln>
          </p:spPr>
        </p:pic>
        <p:sp>
          <p:nvSpPr>
            <p:cNvPr id="252962" name="TextBox 150"/>
            <p:cNvSpPr txBox="1">
              <a:spLocks noChangeArrowheads="1"/>
            </p:cNvSpPr>
            <p:nvPr/>
          </p:nvSpPr>
          <p:spPr bwMode="auto">
            <a:xfrm>
              <a:off x="1221516" y="1832682"/>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gr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Rectangle 41"/>
          <p:cNvSpPr>
            <a:spLocks noChangeArrowheads="1"/>
          </p:cNvSpPr>
          <p:nvPr/>
        </p:nvSpPr>
        <p:spPr bwMode="auto">
          <a:xfrm>
            <a:off x="304800" y="4038600"/>
            <a:ext cx="3222625" cy="179388"/>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54978" name="Title 1"/>
          <p:cNvSpPr>
            <a:spLocks noGrp="1"/>
          </p:cNvSpPr>
          <p:nvPr>
            <p:ph type="title"/>
          </p:nvPr>
        </p:nvSpPr>
        <p:spPr bwMode="auto">
          <a:xfrm>
            <a:off x="279400" y="365125"/>
            <a:ext cx="88646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Layer 3 MPLS VPNs</a:t>
            </a:r>
          </a:p>
        </p:txBody>
      </p:sp>
      <p:sp>
        <p:nvSpPr>
          <p:cNvPr id="254979" name="Rectangle 37"/>
          <p:cNvSpPr>
            <a:spLocks noChangeArrowheads="1"/>
          </p:cNvSpPr>
          <p:nvPr/>
        </p:nvSpPr>
        <p:spPr bwMode="auto">
          <a:xfrm>
            <a:off x="579438" y="4603750"/>
            <a:ext cx="1320800" cy="1524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54980" name="Rectangle 40"/>
          <p:cNvSpPr>
            <a:spLocks noChangeArrowheads="1"/>
          </p:cNvSpPr>
          <p:nvPr/>
        </p:nvSpPr>
        <p:spPr bwMode="auto">
          <a:xfrm>
            <a:off x="2000250" y="4600575"/>
            <a:ext cx="936625" cy="1524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93688" y="3829050"/>
            <a:ext cx="8515350" cy="105727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192.168.1.1    Fe0/0       10    00:07:22   10   2280  0  5</a:t>
            </a:r>
          </a:p>
          <a:p>
            <a:pPr marL="236538" indent="-236538" defTabSz="814388">
              <a:spcBef>
                <a:spcPts val="0"/>
              </a:spcBef>
              <a:buClr>
                <a:srgbClr val="708CA1"/>
              </a:buClr>
              <a:defRPr/>
            </a:pPr>
            <a:endParaRPr lang="en-US" sz="1200" kern="0" dirty="0">
              <a:latin typeface="Courier New" pitchFamily="49" charset="0"/>
            </a:endParaRPr>
          </a:p>
          <a:p>
            <a:pPr marL="236538" indent="-236538" defTabSz="814388">
              <a:spcBef>
                <a:spcPts val="0"/>
              </a:spcBef>
              <a:buClr>
                <a:srgbClr val="708CA1"/>
              </a:buClr>
              <a:defRPr/>
            </a:pPr>
            <a:endParaRPr lang="en-US" sz="1200" kern="0" dirty="0">
              <a:latin typeface="Courier New" pitchFamily="49" charset="0"/>
            </a:endParaRPr>
          </a:p>
        </p:txBody>
      </p:sp>
      <p:sp>
        <p:nvSpPr>
          <p:cNvPr id="254982" name="Rectangle 42"/>
          <p:cNvSpPr>
            <a:spLocks noChangeArrowheads="1"/>
          </p:cNvSpPr>
          <p:nvPr/>
        </p:nvSpPr>
        <p:spPr bwMode="auto">
          <a:xfrm>
            <a:off x="304800" y="5307013"/>
            <a:ext cx="3222625"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54983" name="Rectangle 43"/>
          <p:cNvSpPr>
            <a:spLocks noChangeArrowheads="1"/>
          </p:cNvSpPr>
          <p:nvPr/>
        </p:nvSpPr>
        <p:spPr bwMode="auto">
          <a:xfrm>
            <a:off x="639763" y="5872163"/>
            <a:ext cx="1260475" cy="1746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54984" name="Rectangle 44"/>
          <p:cNvSpPr>
            <a:spLocks noChangeArrowheads="1"/>
          </p:cNvSpPr>
          <p:nvPr/>
        </p:nvSpPr>
        <p:spPr bwMode="auto">
          <a:xfrm>
            <a:off x="2014538" y="5868988"/>
            <a:ext cx="969962" cy="1746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6" name="Text Placeholder 5"/>
          <p:cNvSpPr>
            <a:spLocks/>
          </p:cNvSpPr>
          <p:nvPr/>
        </p:nvSpPr>
        <p:spPr bwMode="auto">
          <a:xfrm>
            <a:off x="293688" y="5097463"/>
            <a:ext cx="8515350" cy="1071562"/>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192.168.2.1    Fe0/0       10    00:17:02   10   1380  0  5</a:t>
            </a:r>
          </a:p>
        </p:txBody>
      </p:sp>
      <p:grpSp>
        <p:nvGrpSpPr>
          <p:cNvPr id="254986" name="Group 46"/>
          <p:cNvGrpSpPr>
            <a:grpSpLocks/>
          </p:cNvGrpSpPr>
          <p:nvPr/>
        </p:nvGrpSpPr>
        <p:grpSpPr bwMode="auto">
          <a:xfrm>
            <a:off x="781050" y="1476375"/>
            <a:ext cx="7581900" cy="1754188"/>
            <a:chOff x="780581" y="1475894"/>
            <a:chExt cx="7582828" cy="1754454"/>
          </a:xfrm>
        </p:grpSpPr>
        <p:sp>
          <p:nvSpPr>
            <p:cNvPr id="116" name="Rounded Rectangle 115"/>
            <p:cNvSpPr/>
            <p:nvPr/>
          </p:nvSpPr>
          <p:spPr bwMode="auto">
            <a:xfrm>
              <a:off x="3130369" y="1475894"/>
              <a:ext cx="2891192" cy="1751279"/>
            </a:xfrm>
            <a:prstGeom prst="roundRect">
              <a:avLst/>
            </a:prstGeom>
            <a:solidFill>
              <a:schemeClr val="accent2">
                <a:lumMod val="60000"/>
                <a:lumOff val="40000"/>
                <a:alpha val="13000"/>
              </a:schemeClr>
            </a:solidFill>
            <a:ln w="9525" cap="flat" cmpd="sng" algn="ctr">
              <a:solidFill>
                <a:schemeClr val="tx1"/>
              </a:solidFill>
              <a:prstDash val="solid"/>
              <a:round/>
              <a:headEnd type="none" w="med" len="med"/>
              <a:tailEnd type="none" w="med" len="med"/>
            </a:ln>
            <a:effectLst/>
          </p:spPr>
          <p:txBody>
            <a:bodyPr lIns="82124" tIns="41061" rIns="82124" bIns="41061" anchor="ctr">
              <a:spAutoFit/>
            </a:bodyPr>
            <a:lstStyle/>
            <a:p>
              <a:pPr algn="ctr" defTabSz="814388" eaLnBrk="0" hangingPunct="0">
                <a:lnSpc>
                  <a:spcPct val="90000"/>
                </a:lnSpc>
                <a:defRPr/>
              </a:pPr>
              <a:endParaRPr lang="en-US" dirty="0"/>
            </a:p>
          </p:txBody>
        </p:sp>
        <p:sp>
          <p:nvSpPr>
            <p:cNvPr id="254988" name="Rounded Rectangle 116"/>
            <p:cNvSpPr>
              <a:spLocks noChangeArrowheads="1"/>
            </p:cNvSpPr>
            <p:nvPr/>
          </p:nvSpPr>
          <p:spPr bwMode="auto">
            <a:xfrm>
              <a:off x="6073600" y="1475894"/>
              <a:ext cx="2289809" cy="1750740"/>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cxnSp>
          <p:nvCxnSpPr>
            <p:cNvPr id="254989" name="Straight Connector 117"/>
            <p:cNvCxnSpPr>
              <a:cxnSpLocks noChangeShapeType="1"/>
            </p:cNvCxnSpPr>
            <p:nvPr/>
          </p:nvCxnSpPr>
          <p:spPr bwMode="auto">
            <a:xfrm>
              <a:off x="1816434" y="2366230"/>
              <a:ext cx="5519284" cy="1588"/>
            </a:xfrm>
            <a:prstGeom prst="line">
              <a:avLst/>
            </a:prstGeom>
            <a:noFill/>
            <a:ln w="19050" algn="ctr">
              <a:solidFill>
                <a:schemeClr val="tx1"/>
              </a:solidFill>
              <a:round/>
              <a:headEnd/>
              <a:tailEnd/>
            </a:ln>
          </p:spPr>
        </p:cxnSp>
        <p:sp>
          <p:nvSpPr>
            <p:cNvPr id="119" name="TextBox 118"/>
            <p:cNvSpPr txBox="1"/>
            <p:nvPr/>
          </p:nvSpPr>
          <p:spPr>
            <a:xfrm>
              <a:off x="904421" y="1593387"/>
              <a:ext cx="946266" cy="161950"/>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54991" name="Picture 88"/>
            <p:cNvPicPr>
              <a:picLocks noChangeAspect="1" noChangeArrowheads="1"/>
            </p:cNvPicPr>
            <p:nvPr/>
          </p:nvPicPr>
          <p:blipFill>
            <a:blip r:embed="rId3" cstate="print"/>
            <a:srcRect/>
            <a:stretch>
              <a:fillRect/>
            </a:stretch>
          </p:blipFill>
          <p:spPr bwMode="auto">
            <a:xfrm>
              <a:off x="3614084" y="1799279"/>
              <a:ext cx="1839586" cy="1120930"/>
            </a:xfrm>
            <a:prstGeom prst="rect">
              <a:avLst/>
            </a:prstGeom>
            <a:noFill/>
            <a:ln w="9525" algn="ctr">
              <a:noFill/>
              <a:miter lim="800000"/>
              <a:headEnd/>
              <a:tailEnd/>
            </a:ln>
          </p:spPr>
        </p:pic>
        <p:sp>
          <p:nvSpPr>
            <p:cNvPr id="254992" name="TextBox 120"/>
            <p:cNvSpPr txBox="1">
              <a:spLocks noChangeArrowheads="1"/>
            </p:cNvSpPr>
            <p:nvPr/>
          </p:nvSpPr>
          <p:spPr bwMode="auto">
            <a:xfrm>
              <a:off x="3969031" y="2093230"/>
              <a:ext cx="1191352" cy="430887"/>
            </a:xfrm>
            <a:prstGeom prst="rect">
              <a:avLst/>
            </a:prstGeom>
            <a:noFill/>
            <a:ln w="9525">
              <a:noFill/>
              <a:miter lim="800000"/>
              <a:headEnd/>
              <a:tailEnd/>
            </a:ln>
          </p:spPr>
          <p:txBody>
            <a:bodyPr wrap="none">
              <a:spAutoFit/>
            </a:bodyPr>
            <a:lstStyle/>
            <a:p>
              <a:pPr algn="ctr" eaLnBrk="0" hangingPunct="0"/>
              <a:r>
                <a:rPr lang="en-US" sz="1100" b="1"/>
                <a:t>Layer 3 MPLS </a:t>
              </a:r>
            </a:p>
            <a:p>
              <a:pPr algn="ctr" eaLnBrk="0" hangingPunct="0"/>
              <a:r>
                <a:rPr lang="en-US" sz="1100" b="1"/>
                <a:t>VPN Backbone</a:t>
              </a:r>
            </a:p>
          </p:txBody>
        </p:sp>
        <p:sp>
          <p:nvSpPr>
            <p:cNvPr id="254993" name="Rounded Rectangle 121"/>
            <p:cNvSpPr>
              <a:spLocks noChangeArrowheads="1"/>
            </p:cNvSpPr>
            <p:nvPr/>
          </p:nvSpPr>
          <p:spPr bwMode="auto">
            <a:xfrm>
              <a:off x="780581" y="1479608"/>
              <a:ext cx="2286001" cy="1750740"/>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54994" name="Picture 37"/>
            <p:cNvPicPr>
              <a:picLocks noChangeArrowheads="1"/>
            </p:cNvPicPr>
            <p:nvPr/>
          </p:nvPicPr>
          <p:blipFill>
            <a:blip r:embed="rId4" cstate="print"/>
            <a:srcRect/>
            <a:stretch>
              <a:fillRect/>
            </a:stretch>
          </p:blipFill>
          <p:spPr bwMode="auto">
            <a:xfrm>
              <a:off x="2971876" y="2147818"/>
              <a:ext cx="870351" cy="451691"/>
            </a:xfrm>
            <a:prstGeom prst="rect">
              <a:avLst/>
            </a:prstGeom>
            <a:noFill/>
            <a:ln w="9525">
              <a:noFill/>
              <a:miter lim="800000"/>
              <a:headEnd/>
              <a:tailEnd/>
            </a:ln>
          </p:spPr>
        </p:pic>
        <p:sp>
          <p:nvSpPr>
            <p:cNvPr id="124" name="TextBox 123"/>
            <p:cNvSpPr txBox="1"/>
            <p:nvPr/>
          </p:nvSpPr>
          <p:spPr>
            <a:xfrm>
              <a:off x="1825284" y="2439653"/>
              <a:ext cx="512826" cy="203231"/>
            </a:xfrm>
            <a:prstGeom prst="rect">
              <a:avLst/>
            </a:prstGeom>
            <a:noFill/>
          </p:spPr>
          <p:txBody>
            <a:bodyPr lIns="0" tIns="0" rIns="0" bIns="0" anchor="ctr"/>
            <a:lstStyle/>
            <a:p>
              <a:pPr eaLnBrk="0" hangingPunct="0">
                <a:lnSpc>
                  <a:spcPct val="90000"/>
                </a:lnSpc>
                <a:defRPr/>
              </a:pPr>
              <a:r>
                <a:rPr lang="en-US" sz="1050" dirty="0"/>
                <a:t>Fa0/0</a:t>
              </a:r>
            </a:p>
          </p:txBody>
        </p:sp>
        <p:sp>
          <p:nvSpPr>
            <p:cNvPr id="254996" name="TextBox 124"/>
            <p:cNvSpPr txBox="1">
              <a:spLocks noChangeArrowheads="1"/>
            </p:cNvSpPr>
            <p:nvPr/>
          </p:nvSpPr>
          <p:spPr bwMode="auto">
            <a:xfrm>
              <a:off x="3247309" y="2368155"/>
              <a:ext cx="474810"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PE1</a:t>
              </a:r>
            </a:p>
          </p:txBody>
        </p:sp>
        <p:pic>
          <p:nvPicPr>
            <p:cNvPr id="254997" name="Picture 37"/>
            <p:cNvPicPr>
              <a:picLocks noChangeArrowheads="1"/>
            </p:cNvPicPr>
            <p:nvPr/>
          </p:nvPicPr>
          <p:blipFill>
            <a:blip r:embed="rId4" cstate="print"/>
            <a:srcRect/>
            <a:stretch>
              <a:fillRect/>
            </a:stretch>
          </p:blipFill>
          <p:spPr bwMode="auto">
            <a:xfrm>
              <a:off x="5287617" y="2144101"/>
              <a:ext cx="870351" cy="451691"/>
            </a:xfrm>
            <a:prstGeom prst="rect">
              <a:avLst/>
            </a:prstGeom>
            <a:noFill/>
            <a:ln w="9525">
              <a:noFill/>
              <a:miter lim="800000"/>
              <a:headEnd/>
              <a:tailEnd/>
            </a:ln>
          </p:spPr>
        </p:pic>
        <p:sp>
          <p:nvSpPr>
            <p:cNvPr id="127" name="TextBox 126"/>
            <p:cNvSpPr txBox="1"/>
            <p:nvPr/>
          </p:nvSpPr>
          <p:spPr>
            <a:xfrm>
              <a:off x="6193031" y="2179264"/>
              <a:ext cx="512825" cy="203231"/>
            </a:xfrm>
            <a:prstGeom prst="rect">
              <a:avLst/>
            </a:prstGeom>
            <a:noFill/>
          </p:spPr>
          <p:txBody>
            <a:bodyPr lIns="0" tIns="0" rIns="0" bIns="0" anchor="ctr"/>
            <a:lstStyle/>
            <a:p>
              <a:pPr eaLnBrk="0" hangingPunct="0">
                <a:lnSpc>
                  <a:spcPct val="90000"/>
                </a:lnSpc>
                <a:defRPr/>
              </a:pPr>
              <a:r>
                <a:rPr lang="en-US" sz="1050" dirty="0"/>
                <a:t>.1</a:t>
              </a:r>
            </a:p>
          </p:txBody>
        </p:sp>
        <p:sp>
          <p:nvSpPr>
            <p:cNvPr id="254999" name="TextBox 127"/>
            <p:cNvSpPr txBox="1">
              <a:spLocks noChangeArrowheads="1"/>
            </p:cNvSpPr>
            <p:nvPr/>
          </p:nvSpPr>
          <p:spPr bwMode="auto">
            <a:xfrm>
              <a:off x="5563050" y="2364438"/>
              <a:ext cx="474810"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PE2</a:t>
              </a:r>
            </a:p>
          </p:txBody>
        </p:sp>
        <p:sp>
          <p:nvSpPr>
            <p:cNvPr id="129" name="TextBox 128"/>
            <p:cNvSpPr txBox="1"/>
            <p:nvPr/>
          </p:nvSpPr>
          <p:spPr>
            <a:xfrm>
              <a:off x="6312108" y="1985559"/>
              <a:ext cx="1236814" cy="158774"/>
            </a:xfrm>
            <a:prstGeom prst="rect">
              <a:avLst/>
            </a:prstGeom>
            <a:noFill/>
          </p:spPr>
          <p:txBody>
            <a:bodyPr lIns="0" tIns="0" rIns="0" bIns="0" anchor="ctr"/>
            <a:lstStyle/>
            <a:p>
              <a:pPr eaLnBrk="0" hangingPunct="0">
                <a:lnSpc>
                  <a:spcPct val="90000"/>
                </a:lnSpc>
                <a:defRPr/>
              </a:pPr>
              <a:r>
                <a:rPr lang="en-US" sz="1050" dirty="0"/>
                <a:t>192.168.2.0/30</a:t>
              </a:r>
            </a:p>
          </p:txBody>
        </p:sp>
        <p:sp>
          <p:nvSpPr>
            <p:cNvPr id="130" name="TextBox 129"/>
            <p:cNvSpPr txBox="1"/>
            <p:nvPr/>
          </p:nvSpPr>
          <p:spPr>
            <a:xfrm>
              <a:off x="7202805" y="2198317"/>
              <a:ext cx="514413" cy="203231"/>
            </a:xfrm>
            <a:prstGeom prst="rect">
              <a:avLst/>
            </a:prstGeom>
            <a:noFill/>
          </p:spPr>
          <p:txBody>
            <a:bodyPr lIns="0" tIns="0" rIns="0" bIns="0" anchor="ctr"/>
            <a:lstStyle/>
            <a:p>
              <a:pPr eaLnBrk="0" hangingPunct="0">
                <a:lnSpc>
                  <a:spcPct val="90000"/>
                </a:lnSpc>
                <a:defRPr/>
              </a:pPr>
              <a:r>
                <a:rPr lang="en-US" sz="1050" dirty="0"/>
                <a:t>.2</a:t>
              </a:r>
            </a:p>
          </p:txBody>
        </p:sp>
        <p:sp>
          <p:nvSpPr>
            <p:cNvPr id="131" name="TextBox 130"/>
            <p:cNvSpPr txBox="1"/>
            <p:nvPr/>
          </p:nvSpPr>
          <p:spPr>
            <a:xfrm>
              <a:off x="1855451" y="2187202"/>
              <a:ext cx="512825" cy="203231"/>
            </a:xfrm>
            <a:prstGeom prst="rect">
              <a:avLst/>
            </a:prstGeom>
            <a:noFill/>
          </p:spPr>
          <p:txBody>
            <a:bodyPr lIns="0" tIns="0" rIns="0" bIns="0" anchor="ctr"/>
            <a:lstStyle/>
            <a:p>
              <a:pPr eaLnBrk="0" hangingPunct="0">
                <a:lnSpc>
                  <a:spcPct val="90000"/>
                </a:lnSpc>
                <a:defRPr/>
              </a:pPr>
              <a:r>
                <a:rPr lang="en-US" sz="1050" dirty="0"/>
                <a:t>.2</a:t>
              </a:r>
            </a:p>
          </p:txBody>
        </p:sp>
        <p:sp>
          <p:nvSpPr>
            <p:cNvPr id="132" name="TextBox 131"/>
            <p:cNvSpPr txBox="1"/>
            <p:nvPr/>
          </p:nvSpPr>
          <p:spPr>
            <a:xfrm>
              <a:off x="1936422" y="1982384"/>
              <a:ext cx="1238402" cy="158774"/>
            </a:xfrm>
            <a:prstGeom prst="rect">
              <a:avLst/>
            </a:prstGeom>
            <a:noFill/>
          </p:spPr>
          <p:txBody>
            <a:bodyPr lIns="0" tIns="0" rIns="0" bIns="0" anchor="ctr"/>
            <a:lstStyle/>
            <a:p>
              <a:pPr eaLnBrk="0" hangingPunct="0">
                <a:lnSpc>
                  <a:spcPct val="90000"/>
                </a:lnSpc>
                <a:defRPr/>
              </a:pPr>
              <a:r>
                <a:rPr lang="en-US" sz="1050" dirty="0"/>
                <a:t>192.168.1.0/30</a:t>
              </a:r>
            </a:p>
          </p:txBody>
        </p:sp>
        <p:sp>
          <p:nvSpPr>
            <p:cNvPr id="133" name="TextBox 132"/>
            <p:cNvSpPr txBox="1"/>
            <p:nvPr/>
          </p:nvSpPr>
          <p:spPr>
            <a:xfrm>
              <a:off x="2817593" y="2160211"/>
              <a:ext cx="512825" cy="204818"/>
            </a:xfrm>
            <a:prstGeom prst="rect">
              <a:avLst/>
            </a:prstGeom>
            <a:noFill/>
          </p:spPr>
          <p:txBody>
            <a:bodyPr lIns="0" tIns="0" rIns="0" bIns="0" anchor="ctr"/>
            <a:lstStyle/>
            <a:p>
              <a:pPr eaLnBrk="0" hangingPunct="0">
                <a:lnSpc>
                  <a:spcPct val="90000"/>
                </a:lnSpc>
                <a:defRPr/>
              </a:pPr>
              <a:r>
                <a:rPr lang="en-US" sz="1050" dirty="0"/>
                <a:t>.1</a:t>
              </a:r>
            </a:p>
          </p:txBody>
        </p:sp>
        <p:sp>
          <p:nvSpPr>
            <p:cNvPr id="134" name="TextBox 133"/>
            <p:cNvSpPr txBox="1"/>
            <p:nvPr/>
          </p:nvSpPr>
          <p:spPr>
            <a:xfrm>
              <a:off x="6197794" y="1623554"/>
              <a:ext cx="946266" cy="160361"/>
            </a:xfrm>
            <a:prstGeom prst="rect">
              <a:avLst/>
            </a:prstGeom>
            <a:noFill/>
          </p:spPr>
          <p:txBody>
            <a:bodyPr lIns="0" tIns="0" rIns="0" bIns="0" anchor="ctr"/>
            <a:lstStyle/>
            <a:p>
              <a:pPr algn="ctr" eaLnBrk="0" hangingPunct="0">
                <a:lnSpc>
                  <a:spcPct val="90000"/>
                </a:lnSpc>
                <a:defRPr/>
              </a:pPr>
              <a:r>
                <a:rPr lang="en-US" sz="1050" b="1" dirty="0"/>
                <a:t>EIGRP AS 100</a:t>
              </a:r>
            </a:p>
          </p:txBody>
        </p:sp>
        <p:sp>
          <p:nvSpPr>
            <p:cNvPr id="135" name="TextBox 134"/>
            <p:cNvSpPr txBox="1"/>
            <p:nvPr/>
          </p:nvSpPr>
          <p:spPr>
            <a:xfrm>
              <a:off x="6972589" y="2446004"/>
              <a:ext cx="512826" cy="204818"/>
            </a:xfrm>
            <a:prstGeom prst="rect">
              <a:avLst/>
            </a:prstGeom>
            <a:noFill/>
          </p:spPr>
          <p:txBody>
            <a:bodyPr lIns="0" tIns="0" rIns="0" bIns="0" anchor="ctr"/>
            <a:lstStyle/>
            <a:p>
              <a:pPr eaLnBrk="0" hangingPunct="0">
                <a:lnSpc>
                  <a:spcPct val="90000"/>
                </a:lnSpc>
                <a:defRPr/>
              </a:pPr>
              <a:r>
                <a:rPr lang="en-US" sz="1050" dirty="0"/>
                <a:t>Fa0/0</a:t>
              </a:r>
            </a:p>
          </p:txBody>
        </p:sp>
        <p:cxnSp>
          <p:nvCxnSpPr>
            <p:cNvPr id="136" name="Straight Connector 135"/>
            <p:cNvCxnSpPr/>
            <p:nvPr/>
          </p:nvCxnSpPr>
          <p:spPr bwMode="auto">
            <a:xfrm rot="5400000">
              <a:off x="1241008" y="2715919"/>
              <a:ext cx="341364" cy="4764"/>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37" name="Straight Connector 136"/>
            <p:cNvCxnSpPr/>
            <p:nvPr/>
          </p:nvCxnSpPr>
          <p:spPr bwMode="auto">
            <a:xfrm rot="10800000">
              <a:off x="1164803" y="2887396"/>
              <a:ext cx="519177"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38" name="TextBox 137"/>
            <p:cNvSpPr txBox="1"/>
            <p:nvPr/>
          </p:nvSpPr>
          <p:spPr>
            <a:xfrm>
              <a:off x="909185" y="2950906"/>
              <a:ext cx="1014536" cy="166712"/>
            </a:xfrm>
            <a:prstGeom prst="rect">
              <a:avLst/>
            </a:prstGeom>
            <a:noFill/>
          </p:spPr>
          <p:txBody>
            <a:bodyPr lIns="0" tIns="0" rIns="0" bIns="0" anchor="ctr"/>
            <a:lstStyle/>
            <a:p>
              <a:pPr algn="ctr" eaLnBrk="0" hangingPunct="0">
                <a:lnSpc>
                  <a:spcPct val="90000"/>
                </a:lnSpc>
                <a:defRPr/>
              </a:pPr>
              <a:r>
                <a:rPr lang="en-US" sz="1050" dirty="0"/>
                <a:t>172.16.1.0 /24</a:t>
              </a:r>
            </a:p>
          </p:txBody>
        </p:sp>
        <p:cxnSp>
          <p:nvCxnSpPr>
            <p:cNvPr id="139" name="Straight Connector 138"/>
            <p:cNvCxnSpPr/>
            <p:nvPr/>
          </p:nvCxnSpPr>
          <p:spPr bwMode="auto">
            <a:xfrm rot="5400000">
              <a:off x="7638622" y="2711950"/>
              <a:ext cx="341364" cy="635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40" name="Straight Connector 139"/>
            <p:cNvCxnSpPr/>
            <p:nvPr/>
          </p:nvCxnSpPr>
          <p:spPr bwMode="auto">
            <a:xfrm rot="10800000">
              <a:off x="7561624" y="2884221"/>
              <a:ext cx="520764"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41" name="TextBox 140"/>
            <p:cNvSpPr txBox="1"/>
            <p:nvPr/>
          </p:nvSpPr>
          <p:spPr>
            <a:xfrm>
              <a:off x="7307593" y="2947730"/>
              <a:ext cx="1012949" cy="165125"/>
            </a:xfrm>
            <a:prstGeom prst="rect">
              <a:avLst/>
            </a:prstGeom>
            <a:noFill/>
          </p:spPr>
          <p:txBody>
            <a:bodyPr lIns="0" tIns="0" rIns="0" bIns="0" anchor="ctr"/>
            <a:lstStyle/>
            <a:p>
              <a:pPr algn="ctr" eaLnBrk="0" hangingPunct="0">
                <a:lnSpc>
                  <a:spcPct val="90000"/>
                </a:lnSpc>
                <a:defRPr/>
              </a:pPr>
              <a:r>
                <a:rPr lang="en-US" sz="1050" dirty="0"/>
                <a:t>172.17.2.0 /24</a:t>
              </a:r>
            </a:p>
          </p:txBody>
        </p:sp>
        <p:pic>
          <p:nvPicPr>
            <p:cNvPr id="255013" name="Picture 37"/>
            <p:cNvPicPr>
              <a:picLocks noChangeArrowheads="1"/>
            </p:cNvPicPr>
            <p:nvPr/>
          </p:nvPicPr>
          <p:blipFill>
            <a:blip r:embed="rId4" cstate="print"/>
            <a:srcRect/>
            <a:stretch>
              <a:fillRect/>
            </a:stretch>
          </p:blipFill>
          <p:spPr bwMode="auto">
            <a:xfrm>
              <a:off x="7335718" y="2140384"/>
              <a:ext cx="870351" cy="451691"/>
            </a:xfrm>
            <a:prstGeom prst="rect">
              <a:avLst/>
            </a:prstGeom>
            <a:noFill/>
            <a:ln w="9525">
              <a:noFill/>
              <a:miter lim="800000"/>
              <a:headEnd/>
              <a:tailEnd/>
            </a:ln>
          </p:spPr>
        </p:pic>
        <p:sp>
          <p:nvSpPr>
            <p:cNvPr id="255014" name="TextBox 142"/>
            <p:cNvSpPr txBox="1">
              <a:spLocks noChangeArrowheads="1"/>
            </p:cNvSpPr>
            <p:nvPr/>
          </p:nvSpPr>
          <p:spPr bwMode="auto">
            <a:xfrm>
              <a:off x="7611151" y="2360721"/>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55015" name="Picture 37"/>
            <p:cNvPicPr>
              <a:picLocks noChangeArrowheads="1"/>
            </p:cNvPicPr>
            <p:nvPr/>
          </p:nvPicPr>
          <p:blipFill>
            <a:blip r:embed="rId4" cstate="print"/>
            <a:srcRect/>
            <a:stretch>
              <a:fillRect/>
            </a:stretch>
          </p:blipFill>
          <p:spPr bwMode="auto">
            <a:xfrm>
              <a:off x="946083" y="2140384"/>
              <a:ext cx="870351" cy="451691"/>
            </a:xfrm>
            <a:prstGeom prst="rect">
              <a:avLst/>
            </a:prstGeom>
            <a:noFill/>
            <a:ln w="9525">
              <a:noFill/>
              <a:miter lim="800000"/>
              <a:headEnd/>
              <a:tailEnd/>
            </a:ln>
          </p:spPr>
        </p:pic>
        <p:sp>
          <p:nvSpPr>
            <p:cNvPr id="255016" name="TextBox 144"/>
            <p:cNvSpPr txBox="1">
              <a:spLocks noChangeArrowheads="1"/>
            </p:cNvSpPr>
            <p:nvPr/>
          </p:nvSpPr>
          <p:spPr bwMode="auto">
            <a:xfrm>
              <a:off x="1221516" y="2360721"/>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gr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5" name="Title 1"/>
          <p:cNvSpPr>
            <a:spLocks noGrp="1"/>
          </p:cNvSpPr>
          <p:nvPr>
            <p:ph type="title"/>
          </p:nvPr>
        </p:nvSpPr>
        <p:spPr bwMode="auto">
          <a:xfrm>
            <a:off x="279400" y="365125"/>
            <a:ext cx="88646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Layer 2 MPLS VPNs</a:t>
            </a:r>
          </a:p>
        </p:txBody>
      </p:sp>
      <p:sp>
        <p:nvSpPr>
          <p:cNvPr id="50" name="Text Placeholder 5"/>
          <p:cNvSpPr>
            <a:spLocks/>
          </p:cNvSpPr>
          <p:nvPr/>
        </p:nvSpPr>
        <p:spPr bwMode="auto">
          <a:xfrm>
            <a:off x="293688" y="3443288"/>
            <a:ext cx="8486775" cy="13462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interface FastEthernet0/0</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ip address 192.168.1.101 255.255.255.224</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exit</a:t>
            </a:r>
          </a:p>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network 172.16.1.0 0.0.0.255</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network 192.168.1.0</a:t>
            </a:r>
          </a:p>
          <a:p>
            <a:pPr marL="236538" indent="-236538" defTabSz="814388">
              <a:spcBef>
                <a:spcPts val="0"/>
              </a:spcBef>
              <a:buClr>
                <a:srgbClr val="708CA1"/>
              </a:buClr>
              <a:defRPr/>
            </a:pPr>
            <a:r>
              <a:rPr lang="en-US" sz="1200" kern="0" dirty="0">
                <a:latin typeface="Courier New" pitchFamily="49" charset="0"/>
              </a:rPr>
              <a:t>R1(config-router)#</a:t>
            </a:r>
            <a:endParaRPr lang="en-US" sz="1200" b="1" kern="0" dirty="0">
              <a:latin typeface="Courier New" pitchFamily="49" charset="0"/>
            </a:endParaRPr>
          </a:p>
        </p:txBody>
      </p:sp>
      <p:sp>
        <p:nvSpPr>
          <p:cNvPr id="121" name="Text Placeholder 5"/>
          <p:cNvSpPr>
            <a:spLocks/>
          </p:cNvSpPr>
          <p:nvPr/>
        </p:nvSpPr>
        <p:spPr bwMode="auto">
          <a:xfrm>
            <a:off x="293688" y="4948238"/>
            <a:ext cx="8515350" cy="1347787"/>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interface FastEthernet0/0</a:t>
            </a:r>
          </a:p>
          <a:p>
            <a:pPr marL="236538" indent="-236538" defTabSz="814388">
              <a:spcBef>
                <a:spcPts val="0"/>
              </a:spcBef>
              <a:buClr>
                <a:srgbClr val="708CA1"/>
              </a:buClr>
              <a:defRPr/>
            </a:pPr>
            <a:r>
              <a:rPr lang="en-US" sz="1200" kern="0" dirty="0">
                <a:latin typeface="Courier New" pitchFamily="49" charset="0"/>
              </a:rPr>
              <a:t>R2(config-if)# </a:t>
            </a:r>
            <a:r>
              <a:rPr lang="en-US" sz="1200" b="1" kern="0" dirty="0">
                <a:latin typeface="Courier New" pitchFamily="49" charset="0"/>
              </a:rPr>
              <a:t>ip address 192.168.1.102 255.255.255.224</a:t>
            </a:r>
          </a:p>
          <a:p>
            <a:pPr marL="236538" indent="-236538" defTabSz="814388">
              <a:spcBef>
                <a:spcPts val="0"/>
              </a:spcBef>
              <a:buClr>
                <a:srgbClr val="708CA1"/>
              </a:buClr>
              <a:defRPr/>
            </a:pPr>
            <a:r>
              <a:rPr lang="en-US" sz="1200" kern="0" dirty="0">
                <a:latin typeface="Courier New" pitchFamily="49" charset="0"/>
              </a:rPr>
              <a:t>R2(config-if)# </a:t>
            </a:r>
            <a:r>
              <a:rPr lang="en-US" sz="1200" b="1" kern="0" dirty="0">
                <a:latin typeface="Courier New" pitchFamily="49" charset="0"/>
              </a:rPr>
              <a:t>exit</a:t>
            </a:r>
          </a:p>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network 172.17.2.0 0.0.0.255</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network 192.168.1.0</a:t>
            </a:r>
          </a:p>
          <a:p>
            <a:pPr marL="236538" indent="-236538" defTabSz="814388">
              <a:spcBef>
                <a:spcPts val="0"/>
              </a:spcBef>
              <a:buClr>
                <a:srgbClr val="708CA1"/>
              </a:buClr>
              <a:defRPr/>
            </a:pPr>
            <a:r>
              <a:rPr lang="en-US" sz="1200" kern="0" dirty="0">
                <a:latin typeface="Courier New" pitchFamily="49" charset="0"/>
              </a:rPr>
              <a:t>R2(config-router)#</a:t>
            </a:r>
            <a:endParaRPr lang="en-US" sz="1200" b="1" kern="0" dirty="0">
              <a:latin typeface="Courier New" pitchFamily="49" charset="0"/>
            </a:endParaRPr>
          </a:p>
        </p:txBody>
      </p:sp>
      <p:sp>
        <p:nvSpPr>
          <p:cNvPr id="35" name="Rounded Rectangle 34"/>
          <p:cNvSpPr/>
          <p:nvPr/>
        </p:nvSpPr>
        <p:spPr bwMode="auto">
          <a:xfrm>
            <a:off x="3128963" y="1347788"/>
            <a:ext cx="2892425" cy="1749425"/>
          </a:xfrm>
          <a:prstGeom prst="roundRect">
            <a:avLst/>
          </a:prstGeom>
          <a:solidFill>
            <a:schemeClr val="accent2">
              <a:lumMod val="60000"/>
              <a:lumOff val="40000"/>
              <a:alpha val="13000"/>
            </a:schemeClr>
          </a:solidFill>
          <a:ln w="9525" cap="flat" cmpd="sng" algn="ctr">
            <a:solidFill>
              <a:schemeClr val="tx1"/>
            </a:solidFill>
            <a:prstDash val="solid"/>
            <a:round/>
            <a:headEnd type="none" w="med" len="med"/>
            <a:tailEnd type="none" w="med" len="med"/>
          </a:ln>
          <a:effectLst/>
        </p:spPr>
        <p:txBody>
          <a:bodyPr lIns="82124" tIns="41061" rIns="82124" bIns="41061" anchor="ctr">
            <a:spAutoFit/>
          </a:bodyPr>
          <a:lstStyle/>
          <a:p>
            <a:pPr algn="ctr" defTabSz="814388" eaLnBrk="0" hangingPunct="0">
              <a:lnSpc>
                <a:spcPct val="90000"/>
              </a:lnSpc>
              <a:defRPr/>
            </a:pPr>
            <a:endParaRPr lang="en-US" dirty="0"/>
          </a:p>
        </p:txBody>
      </p:sp>
      <p:sp>
        <p:nvSpPr>
          <p:cNvPr id="257029" name="Rounded Rectangle 35"/>
          <p:cNvSpPr>
            <a:spLocks noChangeArrowheads="1"/>
          </p:cNvSpPr>
          <p:nvPr/>
        </p:nvSpPr>
        <p:spPr bwMode="auto">
          <a:xfrm>
            <a:off x="6073775" y="1347788"/>
            <a:ext cx="2289175" cy="174942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cxnSp>
        <p:nvCxnSpPr>
          <p:cNvPr id="257030" name="Straight Connector 36"/>
          <p:cNvCxnSpPr>
            <a:cxnSpLocks noChangeShapeType="1"/>
          </p:cNvCxnSpPr>
          <p:nvPr/>
        </p:nvCxnSpPr>
        <p:spPr bwMode="auto">
          <a:xfrm>
            <a:off x="1816100" y="2236788"/>
            <a:ext cx="5519738" cy="1587"/>
          </a:xfrm>
          <a:prstGeom prst="line">
            <a:avLst/>
          </a:prstGeom>
          <a:noFill/>
          <a:ln w="19050" algn="ctr">
            <a:solidFill>
              <a:schemeClr val="tx1"/>
            </a:solidFill>
            <a:round/>
            <a:headEnd/>
            <a:tailEnd/>
          </a:ln>
        </p:spPr>
      </p:cxnSp>
      <p:sp>
        <p:nvSpPr>
          <p:cNvPr id="38" name="TextBox 37"/>
          <p:cNvSpPr txBox="1"/>
          <p:nvPr/>
        </p:nvSpPr>
        <p:spPr>
          <a:xfrm>
            <a:off x="904875" y="1465263"/>
            <a:ext cx="946150" cy="160337"/>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57032" name="Picture 88"/>
          <p:cNvPicPr>
            <a:picLocks noChangeAspect="1" noChangeArrowheads="1"/>
          </p:cNvPicPr>
          <p:nvPr/>
        </p:nvPicPr>
        <p:blipFill>
          <a:blip r:embed="rId3" cstate="print"/>
          <a:srcRect/>
          <a:stretch>
            <a:fillRect/>
          </a:stretch>
        </p:blipFill>
        <p:spPr bwMode="auto">
          <a:xfrm>
            <a:off x="2776538" y="1208088"/>
            <a:ext cx="3602037" cy="2044700"/>
          </a:xfrm>
          <a:prstGeom prst="rect">
            <a:avLst/>
          </a:prstGeom>
          <a:noFill/>
          <a:ln w="9525" algn="ctr">
            <a:noFill/>
            <a:miter lim="800000"/>
            <a:headEnd/>
            <a:tailEnd/>
          </a:ln>
        </p:spPr>
      </p:pic>
      <p:sp>
        <p:nvSpPr>
          <p:cNvPr id="257033" name="TextBox 39"/>
          <p:cNvSpPr txBox="1">
            <a:spLocks noChangeArrowheads="1"/>
          </p:cNvSpPr>
          <p:nvPr/>
        </p:nvSpPr>
        <p:spPr bwMode="auto">
          <a:xfrm>
            <a:off x="3968750" y="1963738"/>
            <a:ext cx="1192213" cy="431800"/>
          </a:xfrm>
          <a:prstGeom prst="rect">
            <a:avLst/>
          </a:prstGeom>
          <a:noFill/>
          <a:ln w="9525">
            <a:noFill/>
            <a:miter lim="800000"/>
            <a:headEnd/>
            <a:tailEnd/>
          </a:ln>
        </p:spPr>
        <p:txBody>
          <a:bodyPr wrap="none">
            <a:spAutoFit/>
          </a:bodyPr>
          <a:lstStyle/>
          <a:p>
            <a:pPr algn="ctr" eaLnBrk="0" hangingPunct="0"/>
            <a:r>
              <a:rPr lang="en-US" sz="1100" b="1"/>
              <a:t>Layer 2 MPLS </a:t>
            </a:r>
          </a:p>
          <a:p>
            <a:pPr algn="ctr" eaLnBrk="0" hangingPunct="0"/>
            <a:r>
              <a:rPr lang="en-US" sz="1100" b="1"/>
              <a:t>VPN Backbone</a:t>
            </a:r>
          </a:p>
        </p:txBody>
      </p:sp>
      <p:sp>
        <p:nvSpPr>
          <p:cNvPr id="257034" name="Rounded Rectangle 40"/>
          <p:cNvSpPr>
            <a:spLocks noChangeArrowheads="1"/>
          </p:cNvSpPr>
          <p:nvPr/>
        </p:nvSpPr>
        <p:spPr bwMode="auto">
          <a:xfrm>
            <a:off x="781050" y="1350963"/>
            <a:ext cx="2286000" cy="1751012"/>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57035" name="Picture 37"/>
          <p:cNvPicPr>
            <a:picLocks noChangeArrowheads="1"/>
          </p:cNvPicPr>
          <p:nvPr/>
        </p:nvPicPr>
        <p:blipFill>
          <a:blip r:embed="rId4" cstate="print"/>
          <a:srcRect/>
          <a:stretch>
            <a:fillRect/>
          </a:stretch>
        </p:blipFill>
        <p:spPr bwMode="auto">
          <a:xfrm>
            <a:off x="2971800" y="2019300"/>
            <a:ext cx="869950" cy="450850"/>
          </a:xfrm>
          <a:prstGeom prst="rect">
            <a:avLst/>
          </a:prstGeom>
          <a:noFill/>
          <a:ln w="9525">
            <a:noFill/>
            <a:miter lim="800000"/>
            <a:headEnd/>
            <a:tailEnd/>
          </a:ln>
        </p:spPr>
      </p:pic>
      <p:sp>
        <p:nvSpPr>
          <p:cNvPr id="43" name="TextBox 42"/>
          <p:cNvSpPr txBox="1"/>
          <p:nvPr/>
        </p:nvSpPr>
        <p:spPr>
          <a:xfrm>
            <a:off x="1836738" y="2265363"/>
            <a:ext cx="512762" cy="204787"/>
          </a:xfrm>
          <a:prstGeom prst="rect">
            <a:avLst/>
          </a:prstGeom>
          <a:noFill/>
        </p:spPr>
        <p:txBody>
          <a:bodyPr lIns="0" tIns="0" rIns="0" bIns="0" anchor="ctr"/>
          <a:lstStyle/>
          <a:p>
            <a:pPr eaLnBrk="0" hangingPunct="0">
              <a:lnSpc>
                <a:spcPct val="90000"/>
              </a:lnSpc>
              <a:defRPr/>
            </a:pPr>
            <a:r>
              <a:rPr lang="en-US" sz="1050" dirty="0"/>
              <a:t>Fa0/0</a:t>
            </a:r>
          </a:p>
        </p:txBody>
      </p:sp>
      <p:sp>
        <p:nvSpPr>
          <p:cNvPr id="257037" name="TextBox 43"/>
          <p:cNvSpPr txBox="1">
            <a:spLocks noChangeArrowheads="1"/>
          </p:cNvSpPr>
          <p:nvPr/>
        </p:nvSpPr>
        <p:spPr bwMode="auto">
          <a:xfrm>
            <a:off x="3248025" y="2239963"/>
            <a:ext cx="474663" cy="257175"/>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PE1</a:t>
            </a:r>
          </a:p>
        </p:txBody>
      </p:sp>
      <p:pic>
        <p:nvPicPr>
          <p:cNvPr id="257038" name="Picture 37"/>
          <p:cNvPicPr>
            <a:picLocks noChangeArrowheads="1"/>
          </p:cNvPicPr>
          <p:nvPr/>
        </p:nvPicPr>
        <p:blipFill>
          <a:blip r:embed="rId4" cstate="print"/>
          <a:srcRect/>
          <a:stretch>
            <a:fillRect/>
          </a:stretch>
        </p:blipFill>
        <p:spPr bwMode="auto">
          <a:xfrm>
            <a:off x="5287963" y="2014538"/>
            <a:ext cx="869950" cy="452437"/>
          </a:xfrm>
          <a:prstGeom prst="rect">
            <a:avLst/>
          </a:prstGeom>
          <a:noFill/>
          <a:ln w="9525">
            <a:noFill/>
            <a:miter lim="800000"/>
            <a:headEnd/>
            <a:tailEnd/>
          </a:ln>
        </p:spPr>
      </p:pic>
      <p:sp>
        <p:nvSpPr>
          <p:cNvPr id="257039" name="TextBox 45"/>
          <p:cNvSpPr txBox="1">
            <a:spLocks noChangeArrowheads="1"/>
          </p:cNvSpPr>
          <p:nvPr/>
        </p:nvSpPr>
        <p:spPr bwMode="auto">
          <a:xfrm>
            <a:off x="5562600" y="2235200"/>
            <a:ext cx="474663"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PE2</a:t>
            </a:r>
          </a:p>
        </p:txBody>
      </p:sp>
      <p:sp>
        <p:nvSpPr>
          <p:cNvPr id="47" name="TextBox 46"/>
          <p:cNvSpPr txBox="1"/>
          <p:nvPr/>
        </p:nvSpPr>
        <p:spPr>
          <a:xfrm>
            <a:off x="6311900" y="1912938"/>
            <a:ext cx="1238250" cy="158750"/>
          </a:xfrm>
          <a:prstGeom prst="rect">
            <a:avLst/>
          </a:prstGeom>
          <a:noFill/>
        </p:spPr>
        <p:txBody>
          <a:bodyPr lIns="0" tIns="0" rIns="0" bIns="0" anchor="ctr"/>
          <a:lstStyle/>
          <a:p>
            <a:pPr eaLnBrk="0" hangingPunct="0">
              <a:lnSpc>
                <a:spcPct val="90000"/>
              </a:lnSpc>
              <a:defRPr/>
            </a:pPr>
            <a:r>
              <a:rPr lang="en-US" sz="1050" dirty="0"/>
              <a:t>192.168.1.0/27</a:t>
            </a:r>
          </a:p>
        </p:txBody>
      </p:sp>
      <p:sp>
        <p:nvSpPr>
          <p:cNvPr id="51" name="TextBox 50"/>
          <p:cNvSpPr txBox="1"/>
          <p:nvPr/>
        </p:nvSpPr>
        <p:spPr>
          <a:xfrm>
            <a:off x="7035800" y="2057400"/>
            <a:ext cx="514350" cy="204788"/>
          </a:xfrm>
          <a:prstGeom prst="rect">
            <a:avLst/>
          </a:prstGeom>
          <a:noFill/>
        </p:spPr>
        <p:txBody>
          <a:bodyPr lIns="0" tIns="0" rIns="0" bIns="0" anchor="ctr"/>
          <a:lstStyle/>
          <a:p>
            <a:pPr eaLnBrk="0" hangingPunct="0">
              <a:lnSpc>
                <a:spcPct val="90000"/>
              </a:lnSpc>
              <a:defRPr/>
            </a:pPr>
            <a:r>
              <a:rPr lang="en-US" sz="1050" dirty="0"/>
              <a:t>.102</a:t>
            </a:r>
          </a:p>
        </p:txBody>
      </p:sp>
      <p:sp>
        <p:nvSpPr>
          <p:cNvPr id="53" name="TextBox 52"/>
          <p:cNvSpPr txBox="1"/>
          <p:nvPr/>
        </p:nvSpPr>
        <p:spPr>
          <a:xfrm>
            <a:off x="1855788" y="2057400"/>
            <a:ext cx="512762" cy="204788"/>
          </a:xfrm>
          <a:prstGeom prst="rect">
            <a:avLst/>
          </a:prstGeom>
          <a:noFill/>
        </p:spPr>
        <p:txBody>
          <a:bodyPr lIns="0" tIns="0" rIns="0" bIns="0" anchor="ctr"/>
          <a:lstStyle/>
          <a:p>
            <a:pPr eaLnBrk="0" hangingPunct="0">
              <a:lnSpc>
                <a:spcPct val="90000"/>
              </a:lnSpc>
              <a:defRPr/>
            </a:pPr>
            <a:r>
              <a:rPr lang="en-US" sz="1050" dirty="0"/>
              <a:t>.101</a:t>
            </a:r>
          </a:p>
        </p:txBody>
      </p:sp>
      <p:sp>
        <p:nvSpPr>
          <p:cNvPr id="54" name="TextBox 53"/>
          <p:cNvSpPr txBox="1"/>
          <p:nvPr/>
        </p:nvSpPr>
        <p:spPr>
          <a:xfrm>
            <a:off x="1892300" y="1887538"/>
            <a:ext cx="1238250" cy="158750"/>
          </a:xfrm>
          <a:prstGeom prst="rect">
            <a:avLst/>
          </a:prstGeom>
          <a:noFill/>
        </p:spPr>
        <p:txBody>
          <a:bodyPr lIns="0" tIns="0" rIns="0" bIns="0" anchor="ctr"/>
          <a:lstStyle/>
          <a:p>
            <a:pPr eaLnBrk="0" hangingPunct="0">
              <a:lnSpc>
                <a:spcPct val="90000"/>
              </a:lnSpc>
              <a:defRPr/>
            </a:pPr>
            <a:r>
              <a:rPr lang="en-US" sz="1050" dirty="0"/>
              <a:t>192.168.1.0/27</a:t>
            </a:r>
          </a:p>
        </p:txBody>
      </p:sp>
      <p:sp>
        <p:nvSpPr>
          <p:cNvPr id="56" name="TextBox 55"/>
          <p:cNvSpPr txBox="1"/>
          <p:nvPr/>
        </p:nvSpPr>
        <p:spPr>
          <a:xfrm>
            <a:off x="6197600" y="1495425"/>
            <a:ext cx="946150" cy="160338"/>
          </a:xfrm>
          <a:prstGeom prst="rect">
            <a:avLst/>
          </a:prstGeom>
          <a:noFill/>
        </p:spPr>
        <p:txBody>
          <a:bodyPr lIns="0" tIns="0" rIns="0" bIns="0" anchor="ctr"/>
          <a:lstStyle/>
          <a:p>
            <a:pPr algn="ctr" eaLnBrk="0" hangingPunct="0">
              <a:lnSpc>
                <a:spcPct val="90000"/>
              </a:lnSpc>
              <a:defRPr/>
            </a:pPr>
            <a:r>
              <a:rPr lang="en-US" sz="1050" b="1" dirty="0"/>
              <a:t>EIGRP AS 100</a:t>
            </a:r>
          </a:p>
        </p:txBody>
      </p:sp>
      <p:sp>
        <p:nvSpPr>
          <p:cNvPr id="57" name="TextBox 56"/>
          <p:cNvSpPr txBox="1"/>
          <p:nvPr/>
        </p:nvSpPr>
        <p:spPr>
          <a:xfrm>
            <a:off x="6996113" y="2262188"/>
            <a:ext cx="512762" cy="203200"/>
          </a:xfrm>
          <a:prstGeom prst="rect">
            <a:avLst/>
          </a:prstGeom>
          <a:noFill/>
        </p:spPr>
        <p:txBody>
          <a:bodyPr lIns="0" tIns="0" rIns="0" bIns="0" anchor="ctr"/>
          <a:lstStyle/>
          <a:p>
            <a:pPr eaLnBrk="0" hangingPunct="0">
              <a:lnSpc>
                <a:spcPct val="90000"/>
              </a:lnSpc>
              <a:defRPr/>
            </a:pPr>
            <a:r>
              <a:rPr lang="en-US" sz="1050" dirty="0"/>
              <a:t>Fa0/0</a:t>
            </a:r>
          </a:p>
        </p:txBody>
      </p:sp>
      <p:cxnSp>
        <p:nvCxnSpPr>
          <p:cNvPr id="58" name="Straight Connector 57"/>
          <p:cNvCxnSpPr/>
          <p:nvPr/>
        </p:nvCxnSpPr>
        <p:spPr bwMode="auto">
          <a:xfrm rot="5400000">
            <a:off x="1241425" y="2587625"/>
            <a:ext cx="341313" cy="4763"/>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0" name="Straight Connector 59"/>
          <p:cNvCxnSpPr/>
          <p:nvPr/>
        </p:nvCxnSpPr>
        <p:spPr bwMode="auto">
          <a:xfrm rot="10800000">
            <a:off x="1165225" y="2759075"/>
            <a:ext cx="519113"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67" name="TextBox 66"/>
          <p:cNvSpPr txBox="1"/>
          <p:nvPr/>
        </p:nvSpPr>
        <p:spPr>
          <a:xfrm>
            <a:off x="909638" y="2822575"/>
            <a:ext cx="1014412" cy="165100"/>
          </a:xfrm>
          <a:prstGeom prst="rect">
            <a:avLst/>
          </a:prstGeom>
          <a:noFill/>
        </p:spPr>
        <p:txBody>
          <a:bodyPr lIns="0" tIns="0" rIns="0" bIns="0" anchor="ctr"/>
          <a:lstStyle/>
          <a:p>
            <a:pPr algn="ctr" eaLnBrk="0" hangingPunct="0">
              <a:lnSpc>
                <a:spcPct val="90000"/>
              </a:lnSpc>
              <a:defRPr/>
            </a:pPr>
            <a:r>
              <a:rPr lang="en-US" sz="1050" dirty="0"/>
              <a:t>172.16.1.0 /24</a:t>
            </a:r>
          </a:p>
        </p:txBody>
      </p:sp>
      <p:cxnSp>
        <p:nvCxnSpPr>
          <p:cNvPr id="69" name="Straight Connector 68"/>
          <p:cNvCxnSpPr/>
          <p:nvPr/>
        </p:nvCxnSpPr>
        <p:spPr bwMode="auto">
          <a:xfrm rot="5400000">
            <a:off x="7637463" y="2582863"/>
            <a:ext cx="342900"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70" name="Straight Connector 69"/>
          <p:cNvCxnSpPr/>
          <p:nvPr/>
        </p:nvCxnSpPr>
        <p:spPr bwMode="auto">
          <a:xfrm rot="10800000">
            <a:off x="7562850" y="2754313"/>
            <a:ext cx="519113" cy="3175"/>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71" name="TextBox 70"/>
          <p:cNvSpPr txBox="1"/>
          <p:nvPr/>
        </p:nvSpPr>
        <p:spPr>
          <a:xfrm>
            <a:off x="7307263" y="2819400"/>
            <a:ext cx="1012825" cy="165100"/>
          </a:xfrm>
          <a:prstGeom prst="rect">
            <a:avLst/>
          </a:prstGeom>
          <a:noFill/>
        </p:spPr>
        <p:txBody>
          <a:bodyPr lIns="0" tIns="0" rIns="0" bIns="0" anchor="ctr"/>
          <a:lstStyle/>
          <a:p>
            <a:pPr algn="ctr" eaLnBrk="0" hangingPunct="0">
              <a:lnSpc>
                <a:spcPct val="90000"/>
              </a:lnSpc>
              <a:defRPr/>
            </a:pPr>
            <a:r>
              <a:rPr lang="en-US" sz="1050" dirty="0"/>
              <a:t>172.17.2.0 /24</a:t>
            </a:r>
          </a:p>
        </p:txBody>
      </p:sp>
      <p:pic>
        <p:nvPicPr>
          <p:cNvPr id="257052" name="Picture 37"/>
          <p:cNvPicPr>
            <a:picLocks noChangeArrowheads="1"/>
          </p:cNvPicPr>
          <p:nvPr/>
        </p:nvPicPr>
        <p:blipFill>
          <a:blip r:embed="rId4" cstate="print"/>
          <a:srcRect/>
          <a:stretch>
            <a:fillRect/>
          </a:stretch>
        </p:blipFill>
        <p:spPr bwMode="auto">
          <a:xfrm>
            <a:off x="7335838" y="2011363"/>
            <a:ext cx="869950" cy="452437"/>
          </a:xfrm>
          <a:prstGeom prst="rect">
            <a:avLst/>
          </a:prstGeom>
          <a:noFill/>
          <a:ln w="9525">
            <a:noFill/>
            <a:miter lim="800000"/>
            <a:headEnd/>
            <a:tailEnd/>
          </a:ln>
        </p:spPr>
      </p:pic>
      <p:sp>
        <p:nvSpPr>
          <p:cNvPr id="257053" name="TextBox 79"/>
          <p:cNvSpPr txBox="1">
            <a:spLocks noChangeArrowheads="1"/>
          </p:cNvSpPr>
          <p:nvPr/>
        </p:nvSpPr>
        <p:spPr bwMode="auto">
          <a:xfrm>
            <a:off x="7610475" y="2232025"/>
            <a:ext cx="381000"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57054" name="Picture 37"/>
          <p:cNvPicPr>
            <a:picLocks noChangeArrowheads="1"/>
          </p:cNvPicPr>
          <p:nvPr/>
        </p:nvPicPr>
        <p:blipFill>
          <a:blip r:embed="rId4" cstate="print"/>
          <a:srcRect/>
          <a:stretch>
            <a:fillRect/>
          </a:stretch>
        </p:blipFill>
        <p:spPr bwMode="auto">
          <a:xfrm>
            <a:off x="946150" y="2011363"/>
            <a:ext cx="869950" cy="452437"/>
          </a:xfrm>
          <a:prstGeom prst="rect">
            <a:avLst/>
          </a:prstGeom>
          <a:noFill/>
          <a:ln w="9525">
            <a:noFill/>
            <a:miter lim="800000"/>
            <a:headEnd/>
            <a:tailEnd/>
          </a:ln>
        </p:spPr>
      </p:pic>
      <p:sp>
        <p:nvSpPr>
          <p:cNvPr id="257055" name="TextBox 81"/>
          <p:cNvSpPr txBox="1">
            <a:spLocks noChangeArrowheads="1"/>
          </p:cNvSpPr>
          <p:nvPr/>
        </p:nvSpPr>
        <p:spPr bwMode="auto">
          <a:xfrm>
            <a:off x="1220788" y="2232025"/>
            <a:ext cx="381000"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Neighbor Discovery / Recovery</a:t>
            </a:r>
          </a:p>
        </p:txBody>
      </p:sp>
      <p:grpSp>
        <p:nvGrpSpPr>
          <p:cNvPr id="62466" name="Group 9"/>
          <p:cNvGrpSpPr>
            <a:grpSpLocks/>
          </p:cNvGrpSpPr>
          <p:nvPr/>
        </p:nvGrpSpPr>
        <p:grpSpPr bwMode="auto">
          <a:xfrm>
            <a:off x="1665288" y="1325563"/>
            <a:ext cx="5791200" cy="5303837"/>
            <a:chOff x="1600200" y="1325563"/>
            <a:chExt cx="5791200" cy="5303837"/>
          </a:xfrm>
        </p:grpSpPr>
        <p:pic>
          <p:nvPicPr>
            <p:cNvPr id="62467" name="Picture 5"/>
            <p:cNvPicPr>
              <a:picLocks noChangeAspect="1" noChangeArrowheads="1"/>
            </p:cNvPicPr>
            <p:nvPr/>
          </p:nvPicPr>
          <p:blipFill>
            <a:blip r:embed="rId2" cstate="print"/>
            <a:srcRect/>
            <a:stretch>
              <a:fillRect/>
            </a:stretch>
          </p:blipFill>
          <p:spPr bwMode="auto">
            <a:xfrm>
              <a:off x="1905000" y="1325563"/>
              <a:ext cx="5334000" cy="1431925"/>
            </a:xfrm>
            <a:prstGeom prst="rect">
              <a:avLst/>
            </a:prstGeom>
            <a:noFill/>
            <a:ln w="9525">
              <a:noFill/>
              <a:miter lim="800000"/>
              <a:headEnd type="none" w="sm" len="sm"/>
              <a:tailEnd type="none" w="sm" len="sm"/>
            </a:ln>
          </p:spPr>
        </p:pic>
        <p:pic>
          <p:nvPicPr>
            <p:cNvPr id="62468" name="Picture 6"/>
            <p:cNvPicPr>
              <a:picLocks noChangeAspect="1" noChangeArrowheads="1"/>
            </p:cNvPicPr>
            <p:nvPr/>
          </p:nvPicPr>
          <p:blipFill>
            <a:blip r:embed="rId3" cstate="print"/>
            <a:srcRect/>
            <a:stretch>
              <a:fillRect/>
            </a:stretch>
          </p:blipFill>
          <p:spPr bwMode="auto">
            <a:xfrm>
              <a:off x="1600200" y="2824163"/>
              <a:ext cx="5121275" cy="771525"/>
            </a:xfrm>
            <a:prstGeom prst="rect">
              <a:avLst/>
            </a:prstGeom>
            <a:noFill/>
            <a:ln w="9525">
              <a:noFill/>
              <a:miter lim="800000"/>
              <a:headEnd type="none" w="sm" len="sm"/>
              <a:tailEnd type="none" w="sm" len="sm"/>
            </a:ln>
          </p:spPr>
        </p:pic>
        <p:pic>
          <p:nvPicPr>
            <p:cNvPr id="62469" name="Picture 7"/>
            <p:cNvPicPr>
              <a:picLocks noChangeAspect="1" noChangeArrowheads="1"/>
            </p:cNvPicPr>
            <p:nvPr/>
          </p:nvPicPr>
          <p:blipFill>
            <a:blip r:embed="rId4" cstate="print"/>
            <a:srcRect/>
            <a:stretch>
              <a:fillRect/>
            </a:stretch>
          </p:blipFill>
          <p:spPr bwMode="auto">
            <a:xfrm>
              <a:off x="2265363" y="3519488"/>
              <a:ext cx="4897437" cy="731837"/>
            </a:xfrm>
            <a:prstGeom prst="rect">
              <a:avLst/>
            </a:prstGeom>
            <a:noFill/>
            <a:ln w="9525">
              <a:noFill/>
              <a:miter lim="800000"/>
              <a:headEnd type="none" w="sm" len="sm"/>
              <a:tailEnd type="none" w="sm" len="sm"/>
            </a:ln>
          </p:spPr>
        </p:pic>
        <p:pic>
          <p:nvPicPr>
            <p:cNvPr id="62470" name="Picture 8"/>
            <p:cNvPicPr>
              <a:picLocks noChangeAspect="1" noChangeArrowheads="1"/>
            </p:cNvPicPr>
            <p:nvPr/>
          </p:nvPicPr>
          <p:blipFill>
            <a:blip r:embed="rId5" cstate="print"/>
            <a:srcRect/>
            <a:stretch>
              <a:fillRect/>
            </a:stretch>
          </p:blipFill>
          <p:spPr bwMode="auto">
            <a:xfrm>
              <a:off x="1647825" y="4433888"/>
              <a:ext cx="5210175" cy="635000"/>
            </a:xfrm>
            <a:prstGeom prst="rect">
              <a:avLst/>
            </a:prstGeom>
            <a:noFill/>
            <a:ln w="9525">
              <a:noFill/>
              <a:miter lim="800000"/>
              <a:headEnd type="none" w="sm" len="sm"/>
              <a:tailEnd type="none" w="sm" len="sm"/>
            </a:ln>
          </p:spPr>
        </p:pic>
        <p:pic>
          <p:nvPicPr>
            <p:cNvPr id="62471" name="Picture 9"/>
            <p:cNvPicPr>
              <a:picLocks noChangeAspect="1" noChangeArrowheads="1"/>
            </p:cNvPicPr>
            <p:nvPr/>
          </p:nvPicPr>
          <p:blipFill>
            <a:blip r:embed="rId6" cstate="print"/>
            <a:srcRect/>
            <a:stretch>
              <a:fillRect/>
            </a:stretch>
          </p:blipFill>
          <p:spPr bwMode="auto">
            <a:xfrm>
              <a:off x="1752600" y="5132388"/>
              <a:ext cx="5014913" cy="673100"/>
            </a:xfrm>
            <a:prstGeom prst="rect">
              <a:avLst/>
            </a:prstGeom>
            <a:noFill/>
            <a:ln w="9525">
              <a:noFill/>
              <a:miter lim="800000"/>
              <a:headEnd type="none" w="sm" len="sm"/>
              <a:tailEnd type="none" w="sm" len="sm"/>
            </a:ln>
          </p:spPr>
        </p:pic>
        <p:pic>
          <p:nvPicPr>
            <p:cNvPr id="62472" name="Picture 10"/>
            <p:cNvPicPr>
              <a:picLocks noChangeAspect="1" noChangeArrowheads="1"/>
            </p:cNvPicPr>
            <p:nvPr/>
          </p:nvPicPr>
          <p:blipFill>
            <a:blip r:embed="rId7" cstate="print"/>
            <a:srcRect/>
            <a:stretch>
              <a:fillRect/>
            </a:stretch>
          </p:blipFill>
          <p:spPr bwMode="auto">
            <a:xfrm>
              <a:off x="2190750" y="5805488"/>
              <a:ext cx="5200650" cy="585787"/>
            </a:xfrm>
            <a:prstGeom prst="rect">
              <a:avLst/>
            </a:prstGeom>
            <a:noFill/>
            <a:ln w="9525">
              <a:noFill/>
              <a:miter lim="800000"/>
              <a:headEnd type="none" w="sm" len="sm"/>
              <a:tailEnd type="none" w="sm" len="sm"/>
            </a:ln>
          </p:spPr>
        </p:pic>
        <p:pic>
          <p:nvPicPr>
            <p:cNvPr id="62473" name="Picture 11"/>
            <p:cNvPicPr>
              <a:picLocks noChangeAspect="1" noChangeArrowheads="1"/>
            </p:cNvPicPr>
            <p:nvPr/>
          </p:nvPicPr>
          <p:blipFill>
            <a:blip r:embed="rId8" cstate="print"/>
            <a:srcRect/>
            <a:stretch>
              <a:fillRect/>
            </a:stretch>
          </p:blipFill>
          <p:spPr bwMode="auto">
            <a:xfrm>
              <a:off x="4089400" y="6307138"/>
              <a:ext cx="965200" cy="322262"/>
            </a:xfrm>
            <a:prstGeom prst="rect">
              <a:avLst/>
            </a:prstGeom>
            <a:noFill/>
            <a:ln w="9525">
              <a:noFill/>
              <a:miter lim="800000"/>
              <a:headEnd type="none" w="sm" len="sm"/>
              <a:tailEnd type="none" w="sm" len="sm"/>
            </a:ln>
          </p:spPr>
        </p:pic>
      </p:gr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3" name="Rectangle 41"/>
          <p:cNvSpPr>
            <a:spLocks noChangeArrowheads="1"/>
          </p:cNvSpPr>
          <p:nvPr/>
        </p:nvSpPr>
        <p:spPr bwMode="auto">
          <a:xfrm>
            <a:off x="290513" y="3840163"/>
            <a:ext cx="3222625"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59074" name="Title 1"/>
          <p:cNvSpPr>
            <a:spLocks noGrp="1"/>
          </p:cNvSpPr>
          <p:nvPr>
            <p:ph type="title"/>
          </p:nvPr>
        </p:nvSpPr>
        <p:spPr bwMode="auto">
          <a:xfrm>
            <a:off x="279400" y="365125"/>
            <a:ext cx="88646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over Layer 2 MPLS VPNs</a:t>
            </a:r>
          </a:p>
        </p:txBody>
      </p:sp>
      <p:sp>
        <p:nvSpPr>
          <p:cNvPr id="259075" name="Rectangle 37"/>
          <p:cNvSpPr>
            <a:spLocks noChangeArrowheads="1"/>
          </p:cNvSpPr>
          <p:nvPr/>
        </p:nvSpPr>
        <p:spPr bwMode="auto">
          <a:xfrm>
            <a:off x="565150" y="4405313"/>
            <a:ext cx="1320800" cy="1524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59076" name="Rectangle 40"/>
          <p:cNvSpPr>
            <a:spLocks noChangeArrowheads="1"/>
          </p:cNvSpPr>
          <p:nvPr/>
        </p:nvSpPr>
        <p:spPr bwMode="auto">
          <a:xfrm>
            <a:off x="1985963" y="4400550"/>
            <a:ext cx="936625" cy="1524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79400" y="3630613"/>
            <a:ext cx="8529638" cy="105727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192.168.1.102  Fe0/0       10    00:07:22   10   2280  0  5</a:t>
            </a:r>
          </a:p>
          <a:p>
            <a:pPr marL="236538" indent="-236538" defTabSz="814388">
              <a:spcBef>
                <a:spcPts val="0"/>
              </a:spcBef>
              <a:buClr>
                <a:srgbClr val="708CA1"/>
              </a:buClr>
              <a:defRPr/>
            </a:pPr>
            <a:endParaRPr lang="en-US" sz="1200" kern="0" dirty="0">
              <a:latin typeface="Courier New" pitchFamily="49" charset="0"/>
            </a:endParaRPr>
          </a:p>
          <a:p>
            <a:pPr marL="236538" indent="-236538" defTabSz="814388">
              <a:spcBef>
                <a:spcPts val="0"/>
              </a:spcBef>
              <a:buClr>
                <a:srgbClr val="708CA1"/>
              </a:buClr>
              <a:defRPr/>
            </a:pPr>
            <a:endParaRPr lang="en-US" sz="1200" kern="0" dirty="0">
              <a:latin typeface="Courier New" pitchFamily="49" charset="0"/>
            </a:endParaRPr>
          </a:p>
        </p:txBody>
      </p:sp>
      <p:sp>
        <p:nvSpPr>
          <p:cNvPr id="259078" name="Rectangle 42"/>
          <p:cNvSpPr>
            <a:spLocks noChangeArrowheads="1"/>
          </p:cNvSpPr>
          <p:nvPr/>
        </p:nvSpPr>
        <p:spPr bwMode="auto">
          <a:xfrm>
            <a:off x="290513" y="5294313"/>
            <a:ext cx="3222625"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59079" name="Rectangle 43"/>
          <p:cNvSpPr>
            <a:spLocks noChangeArrowheads="1"/>
          </p:cNvSpPr>
          <p:nvPr/>
        </p:nvSpPr>
        <p:spPr bwMode="auto">
          <a:xfrm>
            <a:off x="625475" y="5859463"/>
            <a:ext cx="1260475" cy="1746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59080" name="Rectangle 44"/>
          <p:cNvSpPr>
            <a:spLocks noChangeArrowheads="1"/>
          </p:cNvSpPr>
          <p:nvPr/>
        </p:nvSpPr>
        <p:spPr bwMode="auto">
          <a:xfrm>
            <a:off x="2000250" y="5854700"/>
            <a:ext cx="969963" cy="1746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6" name="Text Placeholder 5"/>
          <p:cNvSpPr>
            <a:spLocks/>
          </p:cNvSpPr>
          <p:nvPr/>
        </p:nvSpPr>
        <p:spPr bwMode="auto">
          <a:xfrm>
            <a:off x="279400" y="5084763"/>
            <a:ext cx="8529638" cy="1071562"/>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 </a:t>
            </a:r>
            <a:r>
              <a:rPr lang="en-US" sz="1200" b="1" kern="0" dirty="0">
                <a:latin typeface="Courier New" pitchFamily="49" charset="0"/>
              </a:rPr>
              <a:t>show ip eigrp neighbors</a:t>
            </a:r>
          </a:p>
          <a:p>
            <a:pPr marL="236538" indent="-236538" defTabSz="814388">
              <a:spcBef>
                <a:spcPts val="0"/>
              </a:spcBef>
              <a:buClr>
                <a:srgbClr val="708CA1"/>
              </a:buClr>
              <a:defRPr/>
            </a:pPr>
            <a:r>
              <a:rPr lang="en-US" sz="1200" kern="0" dirty="0">
                <a:latin typeface="Courier New" pitchFamily="49" charset="0"/>
              </a:rPr>
              <a:t>IP-EIGRP neighbors for process 100</a:t>
            </a:r>
          </a:p>
          <a:p>
            <a:pPr marL="236538" indent="-236538" defTabSz="814388">
              <a:spcBef>
                <a:spcPts val="0"/>
              </a:spcBef>
              <a:buClr>
                <a:srgbClr val="708CA1"/>
              </a:buClr>
              <a:defRPr/>
            </a:pPr>
            <a:r>
              <a:rPr lang="en-US" sz="1200" kern="0" dirty="0">
                <a:latin typeface="Courier New" pitchFamily="49" charset="0"/>
              </a:rPr>
              <a:t>H   Address        Interface   Hold  Uptime   SRTT   RTO  Q  Seq</a:t>
            </a:r>
          </a:p>
          <a:p>
            <a:pPr marL="236538" indent="-236538" defTabSz="814388">
              <a:spcBef>
                <a:spcPts val="0"/>
              </a:spcBef>
              <a:buClr>
                <a:srgbClr val="708CA1"/>
              </a:buClr>
              <a:defRPr/>
            </a:pPr>
            <a:r>
              <a:rPr lang="en-US" sz="1200" kern="0" dirty="0">
                <a:latin typeface="Courier New" pitchFamily="49" charset="0"/>
              </a:rPr>
              <a:t>                               (sec)          (ms)       Cnt Num</a:t>
            </a:r>
          </a:p>
          <a:p>
            <a:pPr marL="236538" indent="-236538" defTabSz="814388">
              <a:spcBef>
                <a:spcPts val="0"/>
              </a:spcBef>
              <a:buClr>
                <a:srgbClr val="708CA1"/>
              </a:buClr>
              <a:defRPr/>
            </a:pPr>
            <a:r>
              <a:rPr lang="en-US" sz="1200" kern="0" dirty="0">
                <a:latin typeface="Courier New" pitchFamily="49" charset="0"/>
              </a:rPr>
              <a:t>0   192.168.1.101  Fe0/0       10    00:17:02   10   1380  0  5</a:t>
            </a:r>
          </a:p>
        </p:txBody>
      </p:sp>
      <p:sp>
        <p:nvSpPr>
          <p:cNvPr id="48" name="Rounded Rectangle 47"/>
          <p:cNvSpPr/>
          <p:nvPr/>
        </p:nvSpPr>
        <p:spPr bwMode="auto">
          <a:xfrm>
            <a:off x="3128963" y="1463675"/>
            <a:ext cx="2892425" cy="1749425"/>
          </a:xfrm>
          <a:prstGeom prst="roundRect">
            <a:avLst/>
          </a:prstGeom>
          <a:solidFill>
            <a:schemeClr val="accent2">
              <a:lumMod val="60000"/>
              <a:lumOff val="40000"/>
              <a:alpha val="13000"/>
            </a:schemeClr>
          </a:solidFill>
          <a:ln w="9525" cap="flat" cmpd="sng" algn="ctr">
            <a:solidFill>
              <a:schemeClr val="tx1"/>
            </a:solidFill>
            <a:prstDash val="solid"/>
            <a:round/>
            <a:headEnd type="none" w="med" len="med"/>
            <a:tailEnd type="none" w="med" len="med"/>
          </a:ln>
          <a:effectLst/>
        </p:spPr>
        <p:txBody>
          <a:bodyPr lIns="82124" tIns="41061" rIns="82124" bIns="41061" anchor="ctr">
            <a:spAutoFit/>
          </a:bodyPr>
          <a:lstStyle/>
          <a:p>
            <a:pPr algn="ctr" defTabSz="814388" eaLnBrk="0" hangingPunct="0">
              <a:lnSpc>
                <a:spcPct val="90000"/>
              </a:lnSpc>
              <a:defRPr/>
            </a:pPr>
            <a:endParaRPr lang="en-US" dirty="0"/>
          </a:p>
        </p:txBody>
      </p:sp>
      <p:sp>
        <p:nvSpPr>
          <p:cNvPr id="259083" name="Rounded Rectangle 48"/>
          <p:cNvSpPr>
            <a:spLocks noChangeArrowheads="1"/>
          </p:cNvSpPr>
          <p:nvPr/>
        </p:nvSpPr>
        <p:spPr bwMode="auto">
          <a:xfrm>
            <a:off x="6073775" y="1463675"/>
            <a:ext cx="2289175" cy="1749425"/>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cxnSp>
        <p:nvCxnSpPr>
          <p:cNvPr id="259084" name="Straight Connector 51"/>
          <p:cNvCxnSpPr>
            <a:cxnSpLocks noChangeShapeType="1"/>
          </p:cNvCxnSpPr>
          <p:nvPr/>
        </p:nvCxnSpPr>
        <p:spPr bwMode="auto">
          <a:xfrm>
            <a:off x="1816100" y="2352675"/>
            <a:ext cx="5519738" cy="1588"/>
          </a:xfrm>
          <a:prstGeom prst="line">
            <a:avLst/>
          </a:prstGeom>
          <a:noFill/>
          <a:ln w="19050" algn="ctr">
            <a:solidFill>
              <a:schemeClr val="tx1"/>
            </a:solidFill>
            <a:round/>
            <a:headEnd/>
            <a:tailEnd/>
          </a:ln>
        </p:spPr>
      </p:cxnSp>
      <p:sp>
        <p:nvSpPr>
          <p:cNvPr id="61" name="TextBox 60"/>
          <p:cNvSpPr txBox="1"/>
          <p:nvPr/>
        </p:nvSpPr>
        <p:spPr>
          <a:xfrm>
            <a:off x="904875" y="1581150"/>
            <a:ext cx="946150" cy="16033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59086" name="Picture 88"/>
          <p:cNvPicPr>
            <a:picLocks noChangeAspect="1" noChangeArrowheads="1"/>
          </p:cNvPicPr>
          <p:nvPr/>
        </p:nvPicPr>
        <p:blipFill>
          <a:blip r:embed="rId3" cstate="print"/>
          <a:srcRect/>
          <a:stretch>
            <a:fillRect/>
          </a:stretch>
        </p:blipFill>
        <p:spPr bwMode="auto">
          <a:xfrm>
            <a:off x="2776538" y="1325563"/>
            <a:ext cx="3602037" cy="2043112"/>
          </a:xfrm>
          <a:prstGeom prst="rect">
            <a:avLst/>
          </a:prstGeom>
          <a:noFill/>
          <a:ln w="9525" algn="ctr">
            <a:noFill/>
            <a:miter lim="800000"/>
            <a:headEnd/>
            <a:tailEnd/>
          </a:ln>
        </p:spPr>
      </p:pic>
      <p:sp>
        <p:nvSpPr>
          <p:cNvPr id="259087" name="TextBox 62"/>
          <p:cNvSpPr txBox="1">
            <a:spLocks noChangeArrowheads="1"/>
          </p:cNvSpPr>
          <p:nvPr/>
        </p:nvSpPr>
        <p:spPr bwMode="auto">
          <a:xfrm>
            <a:off x="3968750" y="2079625"/>
            <a:ext cx="1192213" cy="431800"/>
          </a:xfrm>
          <a:prstGeom prst="rect">
            <a:avLst/>
          </a:prstGeom>
          <a:noFill/>
          <a:ln w="9525">
            <a:noFill/>
            <a:miter lim="800000"/>
            <a:headEnd/>
            <a:tailEnd/>
          </a:ln>
        </p:spPr>
        <p:txBody>
          <a:bodyPr wrap="none">
            <a:spAutoFit/>
          </a:bodyPr>
          <a:lstStyle/>
          <a:p>
            <a:pPr algn="ctr" eaLnBrk="0" hangingPunct="0"/>
            <a:r>
              <a:rPr lang="en-US" sz="1100" b="1"/>
              <a:t>Layer 2 MPLS </a:t>
            </a:r>
          </a:p>
          <a:p>
            <a:pPr algn="ctr" eaLnBrk="0" hangingPunct="0"/>
            <a:r>
              <a:rPr lang="en-US" sz="1100" b="1"/>
              <a:t>VPN Backbone</a:t>
            </a:r>
          </a:p>
        </p:txBody>
      </p:sp>
      <p:sp>
        <p:nvSpPr>
          <p:cNvPr id="259088" name="Rounded Rectangle 63"/>
          <p:cNvSpPr>
            <a:spLocks noChangeArrowheads="1"/>
          </p:cNvSpPr>
          <p:nvPr/>
        </p:nvSpPr>
        <p:spPr bwMode="auto">
          <a:xfrm>
            <a:off x="781050" y="1466850"/>
            <a:ext cx="2286000" cy="1751013"/>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259089" name="Picture 37"/>
          <p:cNvPicPr>
            <a:picLocks noChangeArrowheads="1"/>
          </p:cNvPicPr>
          <p:nvPr/>
        </p:nvPicPr>
        <p:blipFill>
          <a:blip r:embed="rId4" cstate="print"/>
          <a:srcRect/>
          <a:stretch>
            <a:fillRect/>
          </a:stretch>
        </p:blipFill>
        <p:spPr bwMode="auto">
          <a:xfrm>
            <a:off x="2971800" y="2135188"/>
            <a:ext cx="869950" cy="450850"/>
          </a:xfrm>
          <a:prstGeom prst="rect">
            <a:avLst/>
          </a:prstGeom>
          <a:noFill/>
          <a:ln w="9525">
            <a:noFill/>
            <a:miter lim="800000"/>
            <a:headEnd/>
            <a:tailEnd/>
          </a:ln>
        </p:spPr>
      </p:pic>
      <p:sp>
        <p:nvSpPr>
          <p:cNvPr id="66" name="TextBox 65"/>
          <p:cNvSpPr txBox="1"/>
          <p:nvPr/>
        </p:nvSpPr>
        <p:spPr>
          <a:xfrm>
            <a:off x="1836738" y="2381250"/>
            <a:ext cx="512762" cy="204788"/>
          </a:xfrm>
          <a:prstGeom prst="rect">
            <a:avLst/>
          </a:prstGeom>
          <a:noFill/>
        </p:spPr>
        <p:txBody>
          <a:bodyPr lIns="0" tIns="0" rIns="0" bIns="0" anchor="ctr"/>
          <a:lstStyle/>
          <a:p>
            <a:pPr eaLnBrk="0" hangingPunct="0">
              <a:lnSpc>
                <a:spcPct val="90000"/>
              </a:lnSpc>
              <a:defRPr/>
            </a:pPr>
            <a:r>
              <a:rPr lang="en-US" sz="1050" dirty="0"/>
              <a:t>Fa0/0</a:t>
            </a:r>
          </a:p>
        </p:txBody>
      </p:sp>
      <p:sp>
        <p:nvSpPr>
          <p:cNvPr id="259091" name="TextBox 66"/>
          <p:cNvSpPr txBox="1">
            <a:spLocks noChangeArrowheads="1"/>
          </p:cNvSpPr>
          <p:nvPr/>
        </p:nvSpPr>
        <p:spPr bwMode="auto">
          <a:xfrm>
            <a:off x="3248025" y="2355850"/>
            <a:ext cx="474663" cy="257175"/>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PE1</a:t>
            </a:r>
          </a:p>
        </p:txBody>
      </p:sp>
      <p:pic>
        <p:nvPicPr>
          <p:cNvPr id="259092" name="Picture 37"/>
          <p:cNvPicPr>
            <a:picLocks noChangeArrowheads="1"/>
          </p:cNvPicPr>
          <p:nvPr/>
        </p:nvPicPr>
        <p:blipFill>
          <a:blip r:embed="rId4" cstate="print"/>
          <a:srcRect/>
          <a:stretch>
            <a:fillRect/>
          </a:stretch>
        </p:blipFill>
        <p:spPr bwMode="auto">
          <a:xfrm>
            <a:off x="5287963" y="2132013"/>
            <a:ext cx="869950" cy="450850"/>
          </a:xfrm>
          <a:prstGeom prst="rect">
            <a:avLst/>
          </a:prstGeom>
          <a:noFill/>
          <a:ln w="9525">
            <a:noFill/>
            <a:miter lim="800000"/>
            <a:headEnd/>
            <a:tailEnd/>
          </a:ln>
        </p:spPr>
      </p:pic>
      <p:sp>
        <p:nvSpPr>
          <p:cNvPr id="259093" name="TextBox 69"/>
          <p:cNvSpPr txBox="1">
            <a:spLocks noChangeArrowheads="1"/>
          </p:cNvSpPr>
          <p:nvPr/>
        </p:nvSpPr>
        <p:spPr bwMode="auto">
          <a:xfrm>
            <a:off x="5562600" y="2351088"/>
            <a:ext cx="474663"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PE2</a:t>
            </a:r>
          </a:p>
        </p:txBody>
      </p:sp>
      <p:sp>
        <p:nvSpPr>
          <p:cNvPr id="71" name="TextBox 70"/>
          <p:cNvSpPr txBox="1"/>
          <p:nvPr/>
        </p:nvSpPr>
        <p:spPr>
          <a:xfrm>
            <a:off x="6311900" y="2028825"/>
            <a:ext cx="1238250" cy="158750"/>
          </a:xfrm>
          <a:prstGeom prst="rect">
            <a:avLst/>
          </a:prstGeom>
          <a:noFill/>
        </p:spPr>
        <p:txBody>
          <a:bodyPr lIns="0" tIns="0" rIns="0" bIns="0" anchor="ctr"/>
          <a:lstStyle/>
          <a:p>
            <a:pPr eaLnBrk="0" hangingPunct="0">
              <a:lnSpc>
                <a:spcPct val="90000"/>
              </a:lnSpc>
              <a:defRPr/>
            </a:pPr>
            <a:r>
              <a:rPr lang="en-US" sz="1050" dirty="0"/>
              <a:t>192.168.1.0/27</a:t>
            </a:r>
          </a:p>
        </p:txBody>
      </p:sp>
      <p:sp>
        <p:nvSpPr>
          <p:cNvPr id="72" name="TextBox 71"/>
          <p:cNvSpPr txBox="1"/>
          <p:nvPr/>
        </p:nvSpPr>
        <p:spPr>
          <a:xfrm>
            <a:off x="7035800" y="2173288"/>
            <a:ext cx="514350" cy="204787"/>
          </a:xfrm>
          <a:prstGeom prst="rect">
            <a:avLst/>
          </a:prstGeom>
          <a:noFill/>
        </p:spPr>
        <p:txBody>
          <a:bodyPr lIns="0" tIns="0" rIns="0" bIns="0" anchor="ctr"/>
          <a:lstStyle/>
          <a:p>
            <a:pPr eaLnBrk="0" hangingPunct="0">
              <a:lnSpc>
                <a:spcPct val="90000"/>
              </a:lnSpc>
              <a:defRPr/>
            </a:pPr>
            <a:r>
              <a:rPr lang="en-US" sz="1050" dirty="0"/>
              <a:t>.102</a:t>
            </a:r>
          </a:p>
        </p:txBody>
      </p:sp>
      <p:sp>
        <p:nvSpPr>
          <p:cNvPr id="74" name="TextBox 73"/>
          <p:cNvSpPr txBox="1"/>
          <p:nvPr/>
        </p:nvSpPr>
        <p:spPr>
          <a:xfrm>
            <a:off x="1855788" y="2173288"/>
            <a:ext cx="512762" cy="204787"/>
          </a:xfrm>
          <a:prstGeom prst="rect">
            <a:avLst/>
          </a:prstGeom>
          <a:noFill/>
        </p:spPr>
        <p:txBody>
          <a:bodyPr lIns="0" tIns="0" rIns="0" bIns="0" anchor="ctr"/>
          <a:lstStyle/>
          <a:p>
            <a:pPr eaLnBrk="0" hangingPunct="0">
              <a:lnSpc>
                <a:spcPct val="90000"/>
              </a:lnSpc>
              <a:defRPr/>
            </a:pPr>
            <a:r>
              <a:rPr lang="en-US" sz="1050" dirty="0"/>
              <a:t>.101</a:t>
            </a:r>
          </a:p>
        </p:txBody>
      </p:sp>
      <p:sp>
        <p:nvSpPr>
          <p:cNvPr id="75" name="TextBox 74"/>
          <p:cNvSpPr txBox="1"/>
          <p:nvPr/>
        </p:nvSpPr>
        <p:spPr>
          <a:xfrm>
            <a:off x="1892300" y="2003425"/>
            <a:ext cx="1238250" cy="158750"/>
          </a:xfrm>
          <a:prstGeom prst="rect">
            <a:avLst/>
          </a:prstGeom>
          <a:noFill/>
        </p:spPr>
        <p:txBody>
          <a:bodyPr lIns="0" tIns="0" rIns="0" bIns="0" anchor="ctr"/>
          <a:lstStyle/>
          <a:p>
            <a:pPr eaLnBrk="0" hangingPunct="0">
              <a:lnSpc>
                <a:spcPct val="90000"/>
              </a:lnSpc>
              <a:defRPr/>
            </a:pPr>
            <a:r>
              <a:rPr lang="en-US" sz="1050" dirty="0"/>
              <a:t>192.168.1.0/27</a:t>
            </a:r>
          </a:p>
        </p:txBody>
      </p:sp>
      <p:sp>
        <p:nvSpPr>
          <p:cNvPr id="104" name="TextBox 103"/>
          <p:cNvSpPr txBox="1"/>
          <p:nvPr/>
        </p:nvSpPr>
        <p:spPr>
          <a:xfrm>
            <a:off x="6197600" y="1611313"/>
            <a:ext cx="946150" cy="160337"/>
          </a:xfrm>
          <a:prstGeom prst="rect">
            <a:avLst/>
          </a:prstGeom>
          <a:noFill/>
        </p:spPr>
        <p:txBody>
          <a:bodyPr lIns="0" tIns="0" rIns="0" bIns="0" anchor="ctr"/>
          <a:lstStyle/>
          <a:p>
            <a:pPr algn="ctr" eaLnBrk="0" hangingPunct="0">
              <a:lnSpc>
                <a:spcPct val="90000"/>
              </a:lnSpc>
              <a:defRPr/>
            </a:pPr>
            <a:r>
              <a:rPr lang="en-US" sz="1050" b="1" dirty="0"/>
              <a:t>EIGRP AS 100</a:t>
            </a:r>
          </a:p>
        </p:txBody>
      </p:sp>
      <p:sp>
        <p:nvSpPr>
          <p:cNvPr id="105" name="TextBox 104"/>
          <p:cNvSpPr txBox="1"/>
          <p:nvPr/>
        </p:nvSpPr>
        <p:spPr>
          <a:xfrm>
            <a:off x="6996113" y="2378075"/>
            <a:ext cx="512762" cy="203200"/>
          </a:xfrm>
          <a:prstGeom prst="rect">
            <a:avLst/>
          </a:prstGeom>
          <a:noFill/>
        </p:spPr>
        <p:txBody>
          <a:bodyPr lIns="0" tIns="0" rIns="0" bIns="0" anchor="ctr"/>
          <a:lstStyle/>
          <a:p>
            <a:pPr eaLnBrk="0" hangingPunct="0">
              <a:lnSpc>
                <a:spcPct val="90000"/>
              </a:lnSpc>
              <a:defRPr/>
            </a:pPr>
            <a:r>
              <a:rPr lang="en-US" sz="1050" dirty="0"/>
              <a:t>Fa0/0</a:t>
            </a:r>
          </a:p>
        </p:txBody>
      </p:sp>
      <p:cxnSp>
        <p:nvCxnSpPr>
          <p:cNvPr id="106" name="Straight Connector 105"/>
          <p:cNvCxnSpPr/>
          <p:nvPr/>
        </p:nvCxnSpPr>
        <p:spPr bwMode="auto">
          <a:xfrm rot="5400000">
            <a:off x="1241426" y="2703512"/>
            <a:ext cx="341312" cy="4763"/>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07" name="Straight Connector 106"/>
          <p:cNvCxnSpPr/>
          <p:nvPr/>
        </p:nvCxnSpPr>
        <p:spPr bwMode="auto">
          <a:xfrm rot="10800000">
            <a:off x="1165225" y="2874963"/>
            <a:ext cx="519113"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08" name="TextBox 107"/>
          <p:cNvSpPr txBox="1"/>
          <p:nvPr/>
        </p:nvSpPr>
        <p:spPr>
          <a:xfrm>
            <a:off x="909638" y="2938463"/>
            <a:ext cx="1014412" cy="165100"/>
          </a:xfrm>
          <a:prstGeom prst="rect">
            <a:avLst/>
          </a:prstGeom>
          <a:noFill/>
        </p:spPr>
        <p:txBody>
          <a:bodyPr lIns="0" tIns="0" rIns="0" bIns="0" anchor="ctr"/>
          <a:lstStyle/>
          <a:p>
            <a:pPr algn="ctr" eaLnBrk="0" hangingPunct="0">
              <a:lnSpc>
                <a:spcPct val="90000"/>
              </a:lnSpc>
              <a:defRPr/>
            </a:pPr>
            <a:r>
              <a:rPr lang="en-US" sz="1050" dirty="0"/>
              <a:t>172.16.1.0 /24</a:t>
            </a:r>
          </a:p>
        </p:txBody>
      </p:sp>
      <p:cxnSp>
        <p:nvCxnSpPr>
          <p:cNvPr id="109" name="Straight Connector 108"/>
          <p:cNvCxnSpPr/>
          <p:nvPr/>
        </p:nvCxnSpPr>
        <p:spPr bwMode="auto">
          <a:xfrm rot="5400000">
            <a:off x="7637463" y="2698750"/>
            <a:ext cx="342900"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10" name="Straight Connector 109"/>
          <p:cNvCxnSpPr/>
          <p:nvPr/>
        </p:nvCxnSpPr>
        <p:spPr bwMode="auto">
          <a:xfrm rot="10800000">
            <a:off x="7562850" y="2870200"/>
            <a:ext cx="519113" cy="3175"/>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11" name="TextBox 110"/>
          <p:cNvSpPr txBox="1"/>
          <p:nvPr/>
        </p:nvSpPr>
        <p:spPr>
          <a:xfrm>
            <a:off x="7307263" y="2935288"/>
            <a:ext cx="1012825" cy="165100"/>
          </a:xfrm>
          <a:prstGeom prst="rect">
            <a:avLst/>
          </a:prstGeom>
          <a:noFill/>
        </p:spPr>
        <p:txBody>
          <a:bodyPr lIns="0" tIns="0" rIns="0" bIns="0" anchor="ctr"/>
          <a:lstStyle/>
          <a:p>
            <a:pPr algn="ctr" eaLnBrk="0" hangingPunct="0">
              <a:lnSpc>
                <a:spcPct val="90000"/>
              </a:lnSpc>
              <a:defRPr/>
            </a:pPr>
            <a:r>
              <a:rPr lang="en-US" sz="1050" dirty="0"/>
              <a:t>172.17.2.0 /24</a:t>
            </a:r>
          </a:p>
        </p:txBody>
      </p:sp>
      <p:pic>
        <p:nvPicPr>
          <p:cNvPr id="259106" name="Picture 37"/>
          <p:cNvPicPr>
            <a:picLocks noChangeArrowheads="1"/>
          </p:cNvPicPr>
          <p:nvPr/>
        </p:nvPicPr>
        <p:blipFill>
          <a:blip r:embed="rId4" cstate="print"/>
          <a:srcRect/>
          <a:stretch>
            <a:fillRect/>
          </a:stretch>
        </p:blipFill>
        <p:spPr bwMode="auto">
          <a:xfrm>
            <a:off x="7335838" y="2127250"/>
            <a:ext cx="869950" cy="452438"/>
          </a:xfrm>
          <a:prstGeom prst="rect">
            <a:avLst/>
          </a:prstGeom>
          <a:noFill/>
          <a:ln w="9525">
            <a:noFill/>
            <a:miter lim="800000"/>
            <a:headEnd/>
            <a:tailEnd/>
          </a:ln>
        </p:spPr>
      </p:pic>
      <p:sp>
        <p:nvSpPr>
          <p:cNvPr id="259107" name="TextBox 112"/>
          <p:cNvSpPr txBox="1">
            <a:spLocks noChangeArrowheads="1"/>
          </p:cNvSpPr>
          <p:nvPr/>
        </p:nvSpPr>
        <p:spPr bwMode="auto">
          <a:xfrm>
            <a:off x="7610475" y="2347913"/>
            <a:ext cx="381000"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59108" name="Picture 37"/>
          <p:cNvPicPr>
            <a:picLocks noChangeArrowheads="1"/>
          </p:cNvPicPr>
          <p:nvPr/>
        </p:nvPicPr>
        <p:blipFill>
          <a:blip r:embed="rId4" cstate="print"/>
          <a:srcRect/>
          <a:stretch>
            <a:fillRect/>
          </a:stretch>
        </p:blipFill>
        <p:spPr bwMode="auto">
          <a:xfrm>
            <a:off x="946150" y="2127250"/>
            <a:ext cx="869950" cy="452438"/>
          </a:xfrm>
          <a:prstGeom prst="rect">
            <a:avLst/>
          </a:prstGeom>
          <a:noFill/>
          <a:ln w="9525">
            <a:noFill/>
            <a:miter lim="800000"/>
            <a:headEnd/>
            <a:tailEnd/>
          </a:ln>
        </p:spPr>
      </p:pic>
      <p:sp>
        <p:nvSpPr>
          <p:cNvPr id="259109" name="TextBox 114"/>
          <p:cNvSpPr txBox="1">
            <a:spLocks noChangeArrowheads="1"/>
          </p:cNvSpPr>
          <p:nvPr/>
        </p:nvSpPr>
        <p:spPr bwMode="auto">
          <a:xfrm>
            <a:off x="1220788" y="2347913"/>
            <a:ext cx="381000"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1121"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Load Balancing</a:t>
            </a:r>
          </a:p>
        </p:txBody>
      </p:sp>
      <p:sp>
        <p:nvSpPr>
          <p:cNvPr id="261122" name="Rectangle 5"/>
          <p:cNvSpPr>
            <a:spLocks noGrp="1" noChangeArrowheads="1"/>
          </p:cNvSpPr>
          <p:nvPr>
            <p:ph type="body" idx="1"/>
          </p:nvPr>
        </p:nvSpPr>
        <p:spPr>
          <a:xfrm>
            <a:off x="279400" y="1182688"/>
            <a:ext cx="8520113" cy="5132387"/>
          </a:xfrm>
        </p:spPr>
        <p:txBody>
          <a:bodyPr/>
          <a:lstStyle/>
          <a:p>
            <a:r>
              <a:rPr lang="en-US" smtClean="0"/>
              <a:t>Routes with a metric equal to the minimum metric are installed in the routing table.</a:t>
            </a:r>
          </a:p>
          <a:p>
            <a:pPr lvl="1">
              <a:buFont typeface="Arial" charset="0"/>
              <a:buChar char="•"/>
            </a:pPr>
            <a:r>
              <a:rPr lang="en-US" smtClean="0"/>
              <a:t>Referred to as “equal-cost load balancing”.</a:t>
            </a:r>
          </a:p>
          <a:p>
            <a:pPr lvl="1">
              <a:buFont typeface="Arial" charset="0"/>
              <a:buChar char="•"/>
            </a:pPr>
            <a:r>
              <a:rPr lang="en-US" smtClean="0"/>
              <a:t> All IP routing protocols on Cisco routers can perform equal-cost load balancing. </a:t>
            </a:r>
          </a:p>
          <a:p>
            <a:r>
              <a:rPr lang="en-US" smtClean="0"/>
              <a:t>The</a:t>
            </a:r>
            <a:r>
              <a:rPr lang="en-US" b="1" smtClean="0">
                <a:latin typeface="Courier New" pitchFamily="49" charset="0"/>
                <a:cs typeface="Courier New" pitchFamily="49" charset="0"/>
              </a:rPr>
              <a:t> maximum-paths </a:t>
            </a:r>
            <a:r>
              <a:rPr lang="en-US" i="1" smtClean="0">
                <a:latin typeface="Courier New" pitchFamily="49" charset="0"/>
                <a:cs typeface="Courier New" pitchFamily="49" charset="0"/>
              </a:rPr>
              <a:t>maximum-path</a:t>
            </a:r>
            <a:r>
              <a:rPr lang="en-US" b="1" smtClean="0">
                <a:latin typeface="Courier New" pitchFamily="49" charset="0"/>
                <a:cs typeface="Courier New" pitchFamily="49" charset="0"/>
              </a:rPr>
              <a:t> </a:t>
            </a:r>
            <a:r>
              <a:rPr lang="en-US" smtClean="0"/>
              <a:t>command can be used to allow up to 6 equal-cost paths. </a:t>
            </a:r>
          </a:p>
          <a:p>
            <a:pPr lvl="1">
              <a:buFont typeface="Arial" charset="0"/>
              <a:buChar char="•"/>
            </a:pPr>
            <a:r>
              <a:rPr lang="en-US" smtClean="0"/>
              <a:t>Default is 4.</a:t>
            </a:r>
          </a:p>
          <a:p>
            <a:pPr lvl="1">
              <a:buFont typeface="Arial" charset="0"/>
              <a:buChar char="•"/>
            </a:pPr>
            <a:r>
              <a:rPr lang="en-US" smtClean="0"/>
              <a:t>Setting the</a:t>
            </a:r>
            <a:r>
              <a:rPr lang="en-US" i="1" smtClean="0">
                <a:latin typeface="Courier New" pitchFamily="49" charset="0"/>
                <a:cs typeface="Courier New" pitchFamily="49" charset="0"/>
              </a:rPr>
              <a:t> maximum-path </a:t>
            </a:r>
            <a:r>
              <a:rPr lang="en-US" smtClean="0"/>
              <a:t>option to 1 disables load balancing. </a:t>
            </a: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5"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Equal-Cost Load Balancing</a:t>
            </a:r>
          </a:p>
        </p:txBody>
      </p:sp>
      <p:pic>
        <p:nvPicPr>
          <p:cNvPr id="262146" name="Picture 2"/>
          <p:cNvPicPr>
            <a:picLocks noChangeAspect="1" noChangeArrowheads="1"/>
          </p:cNvPicPr>
          <p:nvPr/>
        </p:nvPicPr>
        <p:blipFill>
          <a:blip r:embed="rId3" cstate="print"/>
          <a:srcRect/>
          <a:stretch>
            <a:fillRect/>
          </a:stretch>
        </p:blipFill>
        <p:spPr bwMode="auto">
          <a:xfrm>
            <a:off x="1004888" y="1001713"/>
            <a:ext cx="7021512" cy="3403600"/>
          </a:xfrm>
          <a:prstGeom prst="rect">
            <a:avLst/>
          </a:prstGeom>
          <a:noFill/>
          <a:ln w="9525">
            <a:noFill/>
            <a:miter lim="800000"/>
            <a:headEnd/>
            <a:tailEnd/>
          </a:ln>
        </p:spPr>
      </p:pic>
      <p:sp>
        <p:nvSpPr>
          <p:cNvPr id="5" name="Text Placeholder 5"/>
          <p:cNvSpPr>
            <a:spLocks/>
          </p:cNvSpPr>
          <p:nvPr/>
        </p:nvSpPr>
        <p:spPr bwMode="auto">
          <a:xfrm>
            <a:off x="279400" y="4699000"/>
            <a:ext cx="4727575" cy="152082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network 172.16.1.0 0.0.0.255</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network 192.168.1.0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network 192.168.2.0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network 192.168.3.0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network 192.168.4.0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maximum–paths 3</a:t>
            </a:r>
          </a:p>
          <a:p>
            <a:pPr marL="236538" indent="-236538" defTabSz="814388">
              <a:spcBef>
                <a:spcPts val="0"/>
              </a:spcBef>
              <a:buClr>
                <a:srgbClr val="708CA1"/>
              </a:buClr>
              <a:defRPr/>
            </a:pPr>
            <a:r>
              <a:rPr lang="en-US" sz="1200" kern="0" dirty="0">
                <a:latin typeface="Courier New" pitchFamily="49" charset="0"/>
              </a:rPr>
              <a:t>R1(config-router)#</a:t>
            </a:r>
          </a:p>
          <a:p>
            <a:pPr marL="236538" indent="-236538" defTabSz="814388">
              <a:spcBef>
                <a:spcPts val="0"/>
              </a:spcBef>
              <a:buClr>
                <a:srgbClr val="708CA1"/>
              </a:buClr>
              <a:defRPr/>
            </a:pPr>
            <a:r>
              <a:rPr lang="en-US" sz="1200" kern="0" dirty="0">
                <a:latin typeface="Courier New" pitchFamily="49" charset="0"/>
              </a:rPr>
              <a:t> </a:t>
            </a:r>
          </a:p>
          <a:p>
            <a:pPr marL="236538" indent="-236538" defTabSz="814388">
              <a:spcBef>
                <a:spcPts val="0"/>
              </a:spcBef>
              <a:buClr>
                <a:srgbClr val="708CA1"/>
              </a:buClr>
              <a:defRPr/>
            </a:pPr>
            <a:r>
              <a:rPr lang="en-US" sz="1200" kern="0" dirty="0">
                <a:latin typeface="Courier New" pitchFamily="49" charset="0"/>
              </a:rPr>
              <a:t> </a:t>
            </a:r>
          </a:p>
          <a:p>
            <a:pPr marL="236538" indent="-236538" defTabSz="814388">
              <a:spcBef>
                <a:spcPts val="0"/>
              </a:spcBef>
              <a:buClr>
                <a:srgbClr val="708CA1"/>
              </a:buClr>
              <a:defRPr/>
            </a:pPr>
            <a:r>
              <a:rPr lang="en-US" sz="1200" kern="0" dirty="0">
                <a:latin typeface="Courier New" pitchFamily="49" charset="0"/>
              </a:rPr>
              <a:t> </a:t>
            </a:r>
          </a:p>
          <a:p>
            <a:pPr marL="236538" indent="-236538" defTabSz="814388">
              <a:spcBef>
                <a:spcPts val="0"/>
              </a:spcBef>
              <a:buClr>
                <a:srgbClr val="708CA1"/>
              </a:buClr>
              <a:defRPr/>
            </a:pPr>
            <a:r>
              <a:rPr lang="en-US" sz="1200" kern="0" dirty="0">
                <a:latin typeface="Courier New" pitchFamily="49" charset="0"/>
              </a:rPr>
              <a:t> </a:t>
            </a:r>
          </a:p>
          <a:p>
            <a:pPr marL="236538" indent="-236538" defTabSz="814388">
              <a:spcBef>
                <a:spcPts val="0"/>
              </a:spcBef>
              <a:buClr>
                <a:srgbClr val="708CA1"/>
              </a:buClr>
              <a:defRPr/>
            </a:pPr>
            <a:r>
              <a:rPr lang="en-US" sz="1200" kern="0" dirty="0">
                <a:latin typeface="Courier New" pitchFamily="49" charset="0"/>
              </a:rPr>
              <a:t> </a:t>
            </a:r>
          </a:p>
        </p:txBody>
      </p:sp>
      <p:sp>
        <p:nvSpPr>
          <p:cNvPr id="262148" name="TextBox 6"/>
          <p:cNvSpPr txBox="1">
            <a:spLocks noChangeArrowheads="1"/>
          </p:cNvSpPr>
          <p:nvPr/>
        </p:nvSpPr>
        <p:spPr bwMode="auto">
          <a:xfrm>
            <a:off x="5286375" y="4360863"/>
            <a:ext cx="1862138" cy="312737"/>
          </a:xfrm>
          <a:prstGeom prst="rect">
            <a:avLst/>
          </a:prstGeom>
          <a:noFill/>
          <a:ln w="9525">
            <a:noFill/>
            <a:miter lim="800000"/>
            <a:headEnd/>
            <a:tailEnd/>
          </a:ln>
        </p:spPr>
        <p:txBody>
          <a:bodyPr wrap="none">
            <a:spAutoFit/>
          </a:bodyPr>
          <a:lstStyle/>
          <a:p>
            <a:pPr algn="ctr" eaLnBrk="0" hangingPunct="0">
              <a:lnSpc>
                <a:spcPct val="90000"/>
              </a:lnSpc>
            </a:pPr>
            <a:r>
              <a:rPr lang="en-US" sz="1600"/>
              <a:t>R1 Topology Table</a:t>
            </a:r>
          </a:p>
        </p:txBody>
      </p:sp>
      <p:sp>
        <p:nvSpPr>
          <p:cNvPr id="262149" name="Left-Right Arrow 7"/>
          <p:cNvSpPr>
            <a:spLocks noChangeArrowheads="1"/>
          </p:cNvSpPr>
          <p:nvPr/>
        </p:nvSpPr>
        <p:spPr bwMode="auto">
          <a:xfrm>
            <a:off x="4851400" y="2989263"/>
            <a:ext cx="2820988" cy="422275"/>
          </a:xfrm>
          <a:prstGeom prst="leftRightArrow">
            <a:avLst>
              <a:gd name="adj1" fmla="val 50000"/>
              <a:gd name="adj2" fmla="val 50165"/>
            </a:avLst>
          </a:prstGeom>
          <a:solidFill>
            <a:srgbClr val="FFFF99"/>
          </a:solidFill>
          <a:ln w="9525" algn="ctr">
            <a:solidFill>
              <a:schemeClr val="tx1"/>
            </a:solidFill>
            <a:round/>
            <a:headEnd/>
            <a:tailEnd/>
          </a:ln>
        </p:spPr>
        <p:txBody>
          <a:bodyPr lIns="82124" tIns="41061" rIns="82124" bIns="41061" anchor="ctr"/>
          <a:lstStyle/>
          <a:p>
            <a:pPr algn="ctr" defTabSz="814388" eaLnBrk="0" hangingPunct="0">
              <a:lnSpc>
                <a:spcPct val="90000"/>
              </a:lnSpc>
            </a:pPr>
            <a:r>
              <a:rPr lang="en-US" sz="1200" b="1"/>
              <a:t>Advertised Distance (AD)</a:t>
            </a:r>
          </a:p>
        </p:txBody>
      </p:sp>
      <p:graphicFrame>
        <p:nvGraphicFramePr>
          <p:cNvPr id="9" name="Table 8"/>
          <p:cNvGraphicFramePr>
            <a:graphicFrameLocks noGrp="1"/>
          </p:cNvGraphicFramePr>
          <p:nvPr/>
        </p:nvGraphicFramePr>
        <p:xfrm>
          <a:off x="5216525" y="4687888"/>
          <a:ext cx="3670481" cy="1538310"/>
        </p:xfrm>
        <a:graphic>
          <a:graphicData uri="http://schemas.openxmlformats.org/drawingml/2006/table">
            <a:tbl>
              <a:tblPr firstRow="1" bandRow="1">
                <a:tableStyleId>{5C22544A-7EE6-4342-B048-85BDC9FD1C3A}</a:tableStyleId>
              </a:tblPr>
              <a:tblGrid>
                <a:gridCol w="1313646"/>
                <a:gridCol w="953037"/>
                <a:gridCol w="734096"/>
                <a:gridCol w="669702"/>
              </a:tblGrid>
              <a:tr h="307662">
                <a:tc>
                  <a:txBody>
                    <a:bodyPr/>
                    <a:lstStyle/>
                    <a:p>
                      <a:pPr marL="0" marR="0" algn="ctr">
                        <a:lnSpc>
                          <a:spcPts val="1100"/>
                        </a:lnSpc>
                        <a:spcBef>
                          <a:spcPts val="0"/>
                        </a:spcBef>
                        <a:spcAft>
                          <a:spcPts val="0"/>
                        </a:spcAft>
                      </a:pPr>
                      <a:r>
                        <a:rPr lang="en-US" sz="1400" b="1" dirty="0"/>
                        <a:t>Network</a:t>
                      </a:r>
                      <a:endParaRPr lang="en-US" sz="1400" b="1" dirty="0">
                        <a:solidFill>
                          <a:srgbClr val="000000"/>
                        </a:solidFill>
                        <a:latin typeface="Arial"/>
                        <a:ea typeface="SimSun"/>
                      </a:endParaRPr>
                    </a:p>
                  </a:txBody>
                  <a:tcPr marL="68580" marR="68580" marT="0" marB="0" anchor="ctr"/>
                </a:tc>
                <a:tc>
                  <a:txBody>
                    <a:bodyPr/>
                    <a:lstStyle/>
                    <a:p>
                      <a:pPr marL="0" marR="0" algn="ctr">
                        <a:lnSpc>
                          <a:spcPts val="1100"/>
                        </a:lnSpc>
                        <a:spcBef>
                          <a:spcPts val="0"/>
                        </a:spcBef>
                        <a:spcAft>
                          <a:spcPts val="0"/>
                        </a:spcAft>
                      </a:pPr>
                      <a:r>
                        <a:rPr lang="en-US" sz="1400" b="1" dirty="0"/>
                        <a:t>Neighbor</a:t>
                      </a:r>
                      <a:endParaRPr lang="en-US" sz="1400" b="1" dirty="0">
                        <a:solidFill>
                          <a:srgbClr val="000000"/>
                        </a:solidFill>
                        <a:latin typeface="Arial"/>
                        <a:ea typeface="SimSun"/>
                      </a:endParaRPr>
                    </a:p>
                  </a:txBody>
                  <a:tcPr marL="68580" marR="68580" marT="0" marB="0" anchor="ctr"/>
                </a:tc>
                <a:tc>
                  <a:txBody>
                    <a:bodyPr/>
                    <a:lstStyle/>
                    <a:p>
                      <a:pPr marL="0" marR="0" algn="ctr">
                        <a:lnSpc>
                          <a:spcPts val="1100"/>
                        </a:lnSpc>
                        <a:spcBef>
                          <a:spcPts val="0"/>
                        </a:spcBef>
                        <a:spcAft>
                          <a:spcPts val="0"/>
                        </a:spcAft>
                      </a:pPr>
                      <a:r>
                        <a:rPr lang="en-US" sz="1400" b="1" dirty="0"/>
                        <a:t>AD</a:t>
                      </a:r>
                      <a:endParaRPr lang="en-US" sz="1400" b="1" dirty="0">
                        <a:solidFill>
                          <a:srgbClr val="000000"/>
                        </a:solidFill>
                        <a:latin typeface="Arial"/>
                        <a:ea typeface="SimSun"/>
                      </a:endParaRPr>
                    </a:p>
                  </a:txBody>
                  <a:tcPr marL="68580" marR="68580" marT="0" marB="0" anchor="ctr"/>
                </a:tc>
                <a:tc>
                  <a:txBody>
                    <a:bodyPr/>
                    <a:lstStyle/>
                    <a:p>
                      <a:pPr marL="0" marR="0" algn="ctr">
                        <a:lnSpc>
                          <a:spcPts val="1100"/>
                        </a:lnSpc>
                        <a:spcBef>
                          <a:spcPts val="0"/>
                        </a:spcBef>
                        <a:spcAft>
                          <a:spcPts val="0"/>
                        </a:spcAft>
                      </a:pPr>
                      <a:r>
                        <a:rPr lang="en-US" sz="1400" b="1" dirty="0"/>
                        <a:t>FD</a:t>
                      </a:r>
                      <a:endParaRPr lang="en-US" sz="1400" b="1" dirty="0">
                        <a:solidFill>
                          <a:srgbClr val="000000"/>
                        </a:solidFill>
                        <a:latin typeface="Arial"/>
                        <a:ea typeface="SimSun"/>
                      </a:endParaRPr>
                    </a:p>
                  </a:txBody>
                  <a:tcPr marL="68580" marR="68580" marT="0" marB="0" anchor="ctr"/>
                </a:tc>
              </a:tr>
              <a:tr h="307662">
                <a:tc rowSpan="4">
                  <a:txBody>
                    <a:bodyPr/>
                    <a:lstStyle/>
                    <a:p>
                      <a:r>
                        <a:rPr lang="en-US" sz="1400" smtClean="0"/>
                        <a:t>172.16.2.0/24</a:t>
                      </a:r>
                      <a:endParaRPr lang="en-US" sz="1400"/>
                    </a:p>
                  </a:txBody>
                  <a:tcPr/>
                </a:tc>
                <a:tc>
                  <a:txBody>
                    <a:bodyPr/>
                    <a:lstStyle/>
                    <a:p>
                      <a:pPr marL="0" marR="0" algn="ctr">
                        <a:lnSpc>
                          <a:spcPts val="1200"/>
                        </a:lnSpc>
                        <a:spcBef>
                          <a:spcPts val="300"/>
                        </a:spcBef>
                        <a:spcAft>
                          <a:spcPts val="0"/>
                        </a:spcAft>
                      </a:pPr>
                      <a:r>
                        <a:rPr lang="en-US" sz="1400" dirty="0"/>
                        <a:t>R2</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dirty="0" smtClean="0">
                          <a:solidFill>
                            <a:schemeClr val="dk1"/>
                          </a:solidFill>
                          <a:latin typeface="+mn-lt"/>
                          <a:ea typeface="+mn-ea"/>
                          <a:cs typeface="+mn-cs"/>
                        </a:rPr>
                        <a:t>2</a:t>
                      </a:r>
                      <a:r>
                        <a:rPr lang="en-US" sz="1400" kern="1200" smtClean="0">
                          <a:solidFill>
                            <a:schemeClr val="dk1"/>
                          </a:solidFill>
                          <a:latin typeface="+mn-lt"/>
                          <a:ea typeface="+mn-ea"/>
                          <a:cs typeface="+mn-cs"/>
                        </a:rPr>
                        <a:t>0</a:t>
                      </a:r>
                      <a:endParaRPr lang="en-US" sz="14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smtClean="0">
                          <a:solidFill>
                            <a:schemeClr val="dk1"/>
                          </a:solidFill>
                          <a:latin typeface="+mn-lt"/>
                          <a:ea typeface="+mn-ea"/>
                          <a:cs typeface="+mn-cs"/>
                        </a:rPr>
                        <a:t>40</a:t>
                      </a:r>
                      <a:endParaRPr lang="en-US" sz="1400" kern="1200" dirty="0">
                        <a:solidFill>
                          <a:schemeClr val="dk1"/>
                        </a:solidFill>
                        <a:latin typeface="+mn-lt"/>
                        <a:ea typeface="+mn-ea"/>
                        <a:cs typeface="+mn-cs"/>
                      </a:endParaRPr>
                    </a:p>
                  </a:txBody>
                  <a:tcPr marL="68580" marR="68580" marT="0" marB="0" anchor="ctr"/>
                </a:tc>
              </a:tr>
              <a:tr h="307662">
                <a:tc vMerge="1">
                  <a:txBody>
                    <a:bodyPr/>
                    <a:lstStyle/>
                    <a:p>
                      <a:endParaRPr lang="en-US"/>
                    </a:p>
                  </a:txBody>
                  <a:tcPr/>
                </a:tc>
                <a:tc>
                  <a:txBody>
                    <a:bodyPr/>
                    <a:lstStyle/>
                    <a:p>
                      <a:pPr marL="0" marR="0" algn="ctr">
                        <a:lnSpc>
                          <a:spcPts val="1200"/>
                        </a:lnSpc>
                        <a:spcBef>
                          <a:spcPts val="300"/>
                        </a:spcBef>
                        <a:spcAft>
                          <a:spcPts val="0"/>
                        </a:spcAft>
                      </a:pPr>
                      <a:r>
                        <a:rPr lang="en-US" sz="1400" dirty="0"/>
                        <a:t>R3</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dirty="0" smtClean="0">
                          <a:solidFill>
                            <a:schemeClr val="dk1"/>
                          </a:solidFill>
                          <a:latin typeface="+mn-lt"/>
                          <a:ea typeface="+mn-ea"/>
                          <a:cs typeface="+mn-cs"/>
                        </a:rPr>
                        <a:t>2</a:t>
                      </a:r>
                      <a:r>
                        <a:rPr lang="en-US" sz="1400" kern="1200" smtClean="0">
                          <a:solidFill>
                            <a:schemeClr val="dk1"/>
                          </a:solidFill>
                          <a:latin typeface="+mn-lt"/>
                          <a:ea typeface="+mn-ea"/>
                          <a:cs typeface="+mn-cs"/>
                        </a:rPr>
                        <a:t>0</a:t>
                      </a:r>
                      <a:endParaRPr lang="en-US" sz="14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smtClean="0">
                          <a:solidFill>
                            <a:schemeClr val="dk1"/>
                          </a:solidFill>
                          <a:latin typeface="+mn-lt"/>
                          <a:ea typeface="+mn-ea"/>
                          <a:cs typeface="+mn-cs"/>
                        </a:rPr>
                        <a:t>40</a:t>
                      </a:r>
                      <a:endParaRPr lang="en-US" sz="1400" kern="1200" dirty="0">
                        <a:solidFill>
                          <a:schemeClr val="dk1"/>
                        </a:solidFill>
                        <a:latin typeface="+mn-lt"/>
                        <a:ea typeface="+mn-ea"/>
                        <a:cs typeface="+mn-cs"/>
                      </a:endParaRPr>
                    </a:p>
                  </a:txBody>
                  <a:tcPr marL="68580" marR="68580" marT="0" marB="0" anchor="ctr"/>
                </a:tc>
              </a:tr>
              <a:tr h="307662">
                <a:tc vMerge="1">
                  <a:txBody>
                    <a:bodyPr/>
                    <a:lstStyle/>
                    <a:p>
                      <a:endParaRPr lang="en-US"/>
                    </a:p>
                  </a:txBody>
                  <a:tcPr/>
                </a:tc>
                <a:tc>
                  <a:txBody>
                    <a:bodyPr/>
                    <a:lstStyle/>
                    <a:p>
                      <a:pPr marL="0" marR="0" algn="ctr">
                        <a:lnSpc>
                          <a:spcPts val="1200"/>
                        </a:lnSpc>
                        <a:spcBef>
                          <a:spcPts val="300"/>
                        </a:spcBef>
                        <a:spcAft>
                          <a:spcPts val="0"/>
                        </a:spcAft>
                      </a:pPr>
                      <a:r>
                        <a:rPr lang="en-US" sz="1400" dirty="0"/>
                        <a:t>R4</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smtClean="0">
                          <a:solidFill>
                            <a:schemeClr val="dk1"/>
                          </a:solidFill>
                          <a:latin typeface="+mn-lt"/>
                          <a:ea typeface="+mn-ea"/>
                          <a:cs typeface="+mn-cs"/>
                        </a:rPr>
                        <a:t>20</a:t>
                      </a:r>
                      <a:endParaRPr lang="en-US" sz="14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smtClean="0">
                          <a:solidFill>
                            <a:schemeClr val="dk1"/>
                          </a:solidFill>
                          <a:latin typeface="+mn-lt"/>
                          <a:ea typeface="+mn-ea"/>
                          <a:cs typeface="+mn-cs"/>
                        </a:rPr>
                        <a:t>40</a:t>
                      </a:r>
                      <a:endParaRPr lang="en-US" sz="1400" kern="1200" dirty="0">
                        <a:solidFill>
                          <a:schemeClr val="dk1"/>
                        </a:solidFill>
                        <a:latin typeface="+mn-lt"/>
                        <a:ea typeface="+mn-ea"/>
                        <a:cs typeface="+mn-cs"/>
                      </a:endParaRPr>
                    </a:p>
                  </a:txBody>
                  <a:tcPr marL="68580" marR="68580" marT="0" marB="0" anchor="ctr"/>
                </a:tc>
              </a:tr>
              <a:tr h="307662">
                <a:tc vMerge="1">
                  <a:txBody>
                    <a:bodyPr/>
                    <a:lstStyle/>
                    <a:p>
                      <a:endParaRPr lang="en-US"/>
                    </a:p>
                  </a:txBody>
                  <a:tcPr/>
                </a:tc>
                <a:tc>
                  <a:txBody>
                    <a:bodyPr/>
                    <a:lstStyle/>
                    <a:p>
                      <a:pPr marL="0" marR="0" algn="ctr">
                        <a:lnSpc>
                          <a:spcPts val="1200"/>
                        </a:lnSpc>
                        <a:spcBef>
                          <a:spcPts val="300"/>
                        </a:spcBef>
                        <a:spcAft>
                          <a:spcPts val="0"/>
                        </a:spcAft>
                      </a:pPr>
                      <a:r>
                        <a:rPr lang="en-US" sz="1400" dirty="0"/>
                        <a:t>R5</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dirty="0" smtClean="0">
                          <a:solidFill>
                            <a:schemeClr val="dk1"/>
                          </a:solidFill>
                          <a:latin typeface="+mn-lt"/>
                          <a:ea typeface="+mn-ea"/>
                          <a:cs typeface="+mn-cs"/>
                        </a:rPr>
                        <a:t>2</a:t>
                      </a:r>
                      <a:r>
                        <a:rPr lang="en-US" sz="1400" kern="1200" smtClean="0">
                          <a:solidFill>
                            <a:schemeClr val="dk1"/>
                          </a:solidFill>
                          <a:latin typeface="+mn-lt"/>
                          <a:ea typeface="+mn-ea"/>
                          <a:cs typeface="+mn-cs"/>
                        </a:rPr>
                        <a:t>0</a:t>
                      </a:r>
                      <a:endParaRPr lang="en-US" sz="14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smtClean="0">
                          <a:solidFill>
                            <a:schemeClr val="dk1"/>
                          </a:solidFill>
                          <a:latin typeface="+mn-lt"/>
                          <a:ea typeface="+mn-ea"/>
                          <a:cs typeface="+mn-cs"/>
                        </a:rPr>
                        <a:t>40</a:t>
                      </a:r>
                      <a:endParaRPr lang="en-US" sz="1400" kern="1200" dirty="0">
                        <a:solidFill>
                          <a:schemeClr val="dk1"/>
                        </a:solidFill>
                        <a:latin typeface="+mn-lt"/>
                        <a:ea typeface="+mn-ea"/>
                        <a:cs typeface="+mn-cs"/>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4193" name="Rectangle 5"/>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Unequal Cost Load Balancing</a:t>
            </a:r>
          </a:p>
        </p:txBody>
      </p:sp>
      <p:sp>
        <p:nvSpPr>
          <p:cNvPr id="264194" name="Rectangle 6"/>
          <p:cNvSpPr>
            <a:spLocks noGrp="1" noChangeArrowheads="1"/>
          </p:cNvSpPr>
          <p:nvPr>
            <p:ph idx="1"/>
          </p:nvPr>
        </p:nvSpPr>
        <p:spPr>
          <a:xfrm>
            <a:off x="279400" y="1182688"/>
            <a:ext cx="8520113" cy="5132387"/>
          </a:xfrm>
        </p:spPr>
        <p:txBody>
          <a:bodyPr/>
          <a:lstStyle/>
          <a:p>
            <a:r>
              <a:rPr lang="en-US" smtClean="0"/>
              <a:t>EIGRP can also balance traffic across multiple routes that have different metrics.</a:t>
            </a:r>
          </a:p>
          <a:p>
            <a:pPr lvl="1">
              <a:buFont typeface="Arial" charset="0"/>
              <a:buChar char="•"/>
            </a:pPr>
            <a:r>
              <a:rPr lang="en-US" smtClean="0"/>
              <a:t>Referred to as unequal-cost load balancing. </a:t>
            </a:r>
          </a:p>
          <a:p>
            <a:r>
              <a:rPr lang="en-US" smtClean="0"/>
              <a:t>The degree to which EIGRP performs load balancing is controlled with the</a:t>
            </a:r>
            <a:r>
              <a:rPr lang="en-US" b="1" smtClean="0">
                <a:latin typeface="Courier New" pitchFamily="49" charset="0"/>
                <a:cs typeface="Courier New" pitchFamily="49" charset="0"/>
              </a:rPr>
              <a:t> variance </a:t>
            </a:r>
            <a:r>
              <a:rPr lang="en-US" i="1" smtClean="0">
                <a:latin typeface="Courier New" pitchFamily="49" charset="0"/>
                <a:cs typeface="Courier New" pitchFamily="49" charset="0"/>
              </a:rPr>
              <a:t>multiplier</a:t>
            </a:r>
            <a:r>
              <a:rPr lang="en-US" b="1" smtClean="0">
                <a:latin typeface="Courier New" pitchFamily="49" charset="0"/>
                <a:cs typeface="Courier New" pitchFamily="49" charset="0"/>
              </a:rPr>
              <a:t> </a:t>
            </a:r>
            <a:r>
              <a:rPr lang="en-US" smtClean="0"/>
              <a:t>command.</a:t>
            </a:r>
          </a:p>
          <a:p>
            <a:pPr lvl="1">
              <a:buFont typeface="Arial" charset="0"/>
              <a:buChar char="•"/>
            </a:pPr>
            <a:r>
              <a:rPr lang="en-US" smtClean="0"/>
              <a:t>The multiplier is a value, between 1 and 128, used for load balancing. </a:t>
            </a:r>
          </a:p>
          <a:p>
            <a:pPr lvl="1">
              <a:buFont typeface="Arial" charset="0"/>
              <a:buChar char="•"/>
            </a:pPr>
            <a:r>
              <a:rPr lang="en-US" smtClean="0"/>
              <a:t>The default is 1, which means equal-cost load balancing. </a:t>
            </a:r>
          </a:p>
          <a:p>
            <a:pPr lvl="1">
              <a:buFont typeface="Arial" charset="0"/>
              <a:buChar char="•"/>
            </a:pPr>
            <a:r>
              <a:rPr lang="en-US" smtClean="0"/>
              <a:t>Setting a variance value greater than 1 allows EIGRP to install multiple loop-free routes with unequal cost in the routing table. </a:t>
            </a:r>
          </a:p>
          <a:p>
            <a:pPr lvl="1">
              <a:buFont typeface="Arial" charset="0"/>
              <a:buChar char="•"/>
            </a:pPr>
            <a:r>
              <a:rPr lang="en-US" smtClean="0"/>
              <a:t>EIGRP will always install successors (the best routes) in the routing table.</a:t>
            </a:r>
          </a:p>
          <a:p>
            <a:pPr lvl="2">
              <a:buFont typeface="Arial" charset="0"/>
              <a:buChar char="•"/>
            </a:pPr>
            <a:r>
              <a:rPr lang="en-US" smtClean="0"/>
              <a:t>The variance allows </a:t>
            </a:r>
            <a:r>
              <a:rPr lang="en-US" u="sng" smtClean="0"/>
              <a:t>feasible successors</a:t>
            </a:r>
            <a:r>
              <a:rPr lang="en-US" smtClean="0"/>
              <a:t> (and only feasible successor routes) as candidate routes to potentially be installed in the routing table.</a:t>
            </a:r>
          </a:p>
          <a:p>
            <a:pPr lvl="1">
              <a:buFont typeface="Arial" charset="0"/>
              <a:buChar char="•"/>
            </a:pPr>
            <a:endParaRPr lang="en-US" smtClean="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217" name="Picture 2"/>
          <p:cNvPicPr>
            <a:picLocks noChangeAspect="1" noChangeArrowheads="1"/>
          </p:cNvPicPr>
          <p:nvPr/>
        </p:nvPicPr>
        <p:blipFill>
          <a:blip r:embed="rId3" cstate="print"/>
          <a:srcRect/>
          <a:stretch>
            <a:fillRect/>
          </a:stretch>
        </p:blipFill>
        <p:spPr bwMode="auto">
          <a:xfrm>
            <a:off x="871538" y="1049338"/>
            <a:ext cx="7199312" cy="3352800"/>
          </a:xfrm>
          <a:prstGeom prst="rect">
            <a:avLst/>
          </a:prstGeom>
          <a:noFill/>
          <a:ln w="9525">
            <a:noFill/>
            <a:miter lim="800000"/>
            <a:headEnd/>
            <a:tailEnd/>
          </a:ln>
        </p:spPr>
      </p:pic>
      <p:sp>
        <p:nvSpPr>
          <p:cNvPr id="265218" name="Rectangle 7"/>
          <p:cNvSpPr>
            <a:spLocks noChangeArrowheads="1"/>
          </p:cNvSpPr>
          <p:nvPr/>
        </p:nvSpPr>
        <p:spPr bwMode="auto">
          <a:xfrm>
            <a:off x="2028825" y="4699000"/>
            <a:ext cx="1093788" cy="168275"/>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265219"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Unequal-Cost Load Balancing</a:t>
            </a:r>
          </a:p>
        </p:txBody>
      </p:sp>
      <p:sp>
        <p:nvSpPr>
          <p:cNvPr id="5" name="Text Placeholder 5"/>
          <p:cNvSpPr>
            <a:spLocks/>
          </p:cNvSpPr>
          <p:nvPr/>
        </p:nvSpPr>
        <p:spPr bwMode="auto">
          <a:xfrm>
            <a:off x="279400" y="4454525"/>
            <a:ext cx="4727575" cy="67945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variance 2</a:t>
            </a:r>
          </a:p>
          <a:p>
            <a:pPr marL="236538" indent="-236538" defTabSz="814388">
              <a:spcBef>
                <a:spcPts val="0"/>
              </a:spcBef>
              <a:buClr>
                <a:srgbClr val="708CA1"/>
              </a:buClr>
              <a:defRPr/>
            </a:pPr>
            <a:r>
              <a:rPr lang="en-US" sz="1200" kern="0" dirty="0">
                <a:latin typeface="Courier New" pitchFamily="49" charset="0"/>
              </a:rPr>
              <a:t>R1(config-router)#</a:t>
            </a:r>
          </a:p>
          <a:p>
            <a:pPr marL="236538" indent="-236538" defTabSz="814388">
              <a:spcBef>
                <a:spcPts val="0"/>
              </a:spcBef>
              <a:buClr>
                <a:srgbClr val="708CA1"/>
              </a:buClr>
              <a:defRPr/>
            </a:pPr>
            <a:r>
              <a:rPr lang="en-US" sz="1200" kern="0" dirty="0">
                <a:latin typeface="Courier New" pitchFamily="49" charset="0"/>
              </a:rPr>
              <a:t> </a:t>
            </a:r>
          </a:p>
          <a:p>
            <a:pPr marL="236538" indent="-236538" defTabSz="814388">
              <a:spcBef>
                <a:spcPts val="0"/>
              </a:spcBef>
              <a:buClr>
                <a:srgbClr val="708CA1"/>
              </a:buClr>
              <a:defRPr/>
            </a:pPr>
            <a:r>
              <a:rPr lang="en-US" sz="1200" kern="0" dirty="0">
                <a:latin typeface="Courier New" pitchFamily="49" charset="0"/>
              </a:rPr>
              <a:t> </a:t>
            </a:r>
          </a:p>
          <a:p>
            <a:pPr marL="236538" indent="-236538" defTabSz="814388">
              <a:spcBef>
                <a:spcPts val="0"/>
              </a:spcBef>
              <a:buClr>
                <a:srgbClr val="708CA1"/>
              </a:buClr>
              <a:defRPr/>
            </a:pPr>
            <a:r>
              <a:rPr lang="en-US" sz="1200" kern="0" dirty="0">
                <a:latin typeface="Courier New" pitchFamily="49" charset="0"/>
              </a:rPr>
              <a:t> </a:t>
            </a:r>
          </a:p>
          <a:p>
            <a:pPr marL="236538" indent="-236538" defTabSz="814388">
              <a:spcBef>
                <a:spcPts val="0"/>
              </a:spcBef>
              <a:buClr>
                <a:srgbClr val="708CA1"/>
              </a:buClr>
              <a:defRPr/>
            </a:pPr>
            <a:r>
              <a:rPr lang="en-US" sz="1200" kern="0" dirty="0">
                <a:latin typeface="Courier New" pitchFamily="49" charset="0"/>
              </a:rPr>
              <a:t> </a:t>
            </a:r>
          </a:p>
          <a:p>
            <a:pPr marL="236538" indent="-236538" defTabSz="814388">
              <a:spcBef>
                <a:spcPts val="0"/>
              </a:spcBef>
              <a:buClr>
                <a:srgbClr val="708CA1"/>
              </a:buClr>
              <a:defRPr/>
            </a:pPr>
            <a:r>
              <a:rPr lang="en-US" sz="1200" kern="0" dirty="0">
                <a:latin typeface="Courier New" pitchFamily="49" charset="0"/>
              </a:rPr>
              <a:t> </a:t>
            </a:r>
          </a:p>
        </p:txBody>
      </p:sp>
      <p:sp>
        <p:nvSpPr>
          <p:cNvPr id="265221" name="TextBox 6"/>
          <p:cNvSpPr txBox="1">
            <a:spLocks noChangeArrowheads="1"/>
          </p:cNvSpPr>
          <p:nvPr/>
        </p:nvSpPr>
        <p:spPr bwMode="auto">
          <a:xfrm>
            <a:off x="5170488" y="4333875"/>
            <a:ext cx="1862137" cy="314325"/>
          </a:xfrm>
          <a:prstGeom prst="rect">
            <a:avLst/>
          </a:prstGeom>
          <a:noFill/>
          <a:ln w="9525">
            <a:noFill/>
            <a:miter lim="800000"/>
            <a:headEnd/>
            <a:tailEnd/>
          </a:ln>
        </p:spPr>
        <p:txBody>
          <a:bodyPr wrap="none">
            <a:spAutoFit/>
          </a:bodyPr>
          <a:lstStyle/>
          <a:p>
            <a:pPr eaLnBrk="0" hangingPunct="0">
              <a:lnSpc>
                <a:spcPct val="90000"/>
              </a:lnSpc>
            </a:pPr>
            <a:r>
              <a:rPr lang="en-US" sz="1600"/>
              <a:t>R1 Topology Table</a:t>
            </a:r>
          </a:p>
        </p:txBody>
      </p:sp>
      <p:sp>
        <p:nvSpPr>
          <p:cNvPr id="265222" name="Left-Right Arrow 8"/>
          <p:cNvSpPr>
            <a:spLocks noChangeArrowheads="1"/>
          </p:cNvSpPr>
          <p:nvPr/>
        </p:nvSpPr>
        <p:spPr bwMode="auto">
          <a:xfrm>
            <a:off x="4851400" y="2989263"/>
            <a:ext cx="2820988" cy="422275"/>
          </a:xfrm>
          <a:prstGeom prst="leftRightArrow">
            <a:avLst>
              <a:gd name="adj1" fmla="val 50000"/>
              <a:gd name="adj2" fmla="val 50165"/>
            </a:avLst>
          </a:prstGeom>
          <a:solidFill>
            <a:srgbClr val="FFFF99"/>
          </a:solidFill>
          <a:ln w="9525" algn="ctr">
            <a:solidFill>
              <a:schemeClr val="tx1"/>
            </a:solidFill>
            <a:round/>
            <a:headEnd/>
            <a:tailEnd/>
          </a:ln>
        </p:spPr>
        <p:txBody>
          <a:bodyPr lIns="82124" tIns="41061" rIns="82124" bIns="41061" anchor="ctr"/>
          <a:lstStyle/>
          <a:p>
            <a:pPr algn="ctr" defTabSz="814388" eaLnBrk="0" hangingPunct="0">
              <a:lnSpc>
                <a:spcPct val="90000"/>
              </a:lnSpc>
            </a:pPr>
            <a:r>
              <a:rPr lang="en-US" sz="1200" b="1"/>
              <a:t>Advertised Distance (AD)</a:t>
            </a:r>
          </a:p>
        </p:txBody>
      </p:sp>
      <p:graphicFrame>
        <p:nvGraphicFramePr>
          <p:cNvPr id="10" name="Table 9"/>
          <p:cNvGraphicFramePr>
            <a:graphicFrameLocks noGrp="1"/>
          </p:cNvGraphicFramePr>
          <p:nvPr/>
        </p:nvGraphicFramePr>
        <p:xfrm>
          <a:off x="5151438" y="4675188"/>
          <a:ext cx="3670481" cy="1538310"/>
        </p:xfrm>
        <a:graphic>
          <a:graphicData uri="http://schemas.openxmlformats.org/drawingml/2006/table">
            <a:tbl>
              <a:tblPr firstRow="1" bandRow="1">
                <a:tableStyleId>{5C22544A-7EE6-4342-B048-85BDC9FD1C3A}</a:tableStyleId>
              </a:tblPr>
              <a:tblGrid>
                <a:gridCol w="1313646"/>
                <a:gridCol w="953037"/>
                <a:gridCol w="734096"/>
                <a:gridCol w="669702"/>
              </a:tblGrid>
              <a:tr h="307662">
                <a:tc>
                  <a:txBody>
                    <a:bodyPr/>
                    <a:lstStyle/>
                    <a:p>
                      <a:pPr marL="0" marR="0" algn="ctr">
                        <a:lnSpc>
                          <a:spcPts val="1100"/>
                        </a:lnSpc>
                        <a:spcBef>
                          <a:spcPts val="0"/>
                        </a:spcBef>
                        <a:spcAft>
                          <a:spcPts val="0"/>
                        </a:spcAft>
                      </a:pPr>
                      <a:r>
                        <a:rPr lang="en-US" sz="1400" b="1" dirty="0"/>
                        <a:t>Network</a:t>
                      </a:r>
                      <a:endParaRPr lang="en-US" sz="1400" b="1" dirty="0">
                        <a:solidFill>
                          <a:srgbClr val="000000"/>
                        </a:solidFill>
                        <a:latin typeface="Arial"/>
                        <a:ea typeface="SimSun"/>
                      </a:endParaRPr>
                    </a:p>
                  </a:txBody>
                  <a:tcPr marL="68580" marR="68580" marT="0" marB="0" anchor="ctr"/>
                </a:tc>
                <a:tc>
                  <a:txBody>
                    <a:bodyPr/>
                    <a:lstStyle/>
                    <a:p>
                      <a:pPr marL="0" marR="0" algn="ctr">
                        <a:lnSpc>
                          <a:spcPts val="1100"/>
                        </a:lnSpc>
                        <a:spcBef>
                          <a:spcPts val="0"/>
                        </a:spcBef>
                        <a:spcAft>
                          <a:spcPts val="0"/>
                        </a:spcAft>
                      </a:pPr>
                      <a:r>
                        <a:rPr lang="en-US" sz="1400" b="1" dirty="0"/>
                        <a:t>Neighbor</a:t>
                      </a:r>
                      <a:endParaRPr lang="en-US" sz="1400" b="1" dirty="0">
                        <a:solidFill>
                          <a:srgbClr val="000000"/>
                        </a:solidFill>
                        <a:latin typeface="Arial"/>
                        <a:ea typeface="SimSun"/>
                      </a:endParaRPr>
                    </a:p>
                  </a:txBody>
                  <a:tcPr marL="68580" marR="68580" marT="0" marB="0" anchor="ctr"/>
                </a:tc>
                <a:tc>
                  <a:txBody>
                    <a:bodyPr/>
                    <a:lstStyle/>
                    <a:p>
                      <a:pPr marL="0" marR="0" algn="ctr">
                        <a:lnSpc>
                          <a:spcPts val="1100"/>
                        </a:lnSpc>
                        <a:spcBef>
                          <a:spcPts val="0"/>
                        </a:spcBef>
                        <a:spcAft>
                          <a:spcPts val="0"/>
                        </a:spcAft>
                      </a:pPr>
                      <a:r>
                        <a:rPr lang="en-US" sz="1400" b="1" dirty="0"/>
                        <a:t>AD</a:t>
                      </a:r>
                      <a:endParaRPr lang="en-US" sz="1400" b="1" dirty="0">
                        <a:solidFill>
                          <a:srgbClr val="000000"/>
                        </a:solidFill>
                        <a:latin typeface="Arial"/>
                        <a:ea typeface="SimSun"/>
                      </a:endParaRPr>
                    </a:p>
                  </a:txBody>
                  <a:tcPr marL="68580" marR="68580" marT="0" marB="0" anchor="ctr"/>
                </a:tc>
                <a:tc>
                  <a:txBody>
                    <a:bodyPr/>
                    <a:lstStyle/>
                    <a:p>
                      <a:pPr marL="0" marR="0" algn="ctr">
                        <a:lnSpc>
                          <a:spcPts val="1100"/>
                        </a:lnSpc>
                        <a:spcBef>
                          <a:spcPts val="0"/>
                        </a:spcBef>
                        <a:spcAft>
                          <a:spcPts val="0"/>
                        </a:spcAft>
                      </a:pPr>
                      <a:r>
                        <a:rPr lang="en-US" sz="1400" b="1" dirty="0"/>
                        <a:t>FD</a:t>
                      </a:r>
                      <a:endParaRPr lang="en-US" sz="1400" b="1" dirty="0">
                        <a:solidFill>
                          <a:srgbClr val="000000"/>
                        </a:solidFill>
                        <a:latin typeface="Arial"/>
                        <a:ea typeface="SimSun"/>
                      </a:endParaRPr>
                    </a:p>
                  </a:txBody>
                  <a:tcPr marL="68580" marR="68580" marT="0" marB="0" anchor="ctr"/>
                </a:tc>
              </a:tr>
              <a:tr h="307662">
                <a:tc rowSpan="4">
                  <a:txBody>
                    <a:bodyPr/>
                    <a:lstStyle/>
                    <a:p>
                      <a:r>
                        <a:rPr lang="en-US" sz="1400" smtClean="0"/>
                        <a:t>172.16.2.0/24</a:t>
                      </a:r>
                      <a:endParaRPr lang="en-US" sz="1400"/>
                    </a:p>
                  </a:txBody>
                  <a:tcPr/>
                </a:tc>
                <a:tc>
                  <a:txBody>
                    <a:bodyPr/>
                    <a:lstStyle/>
                    <a:p>
                      <a:pPr marL="0" marR="0" algn="ctr">
                        <a:lnSpc>
                          <a:spcPts val="1200"/>
                        </a:lnSpc>
                        <a:spcBef>
                          <a:spcPts val="300"/>
                        </a:spcBef>
                        <a:spcAft>
                          <a:spcPts val="0"/>
                        </a:spcAft>
                      </a:pPr>
                      <a:r>
                        <a:rPr lang="en-US" sz="1400" dirty="0"/>
                        <a:t>R2</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dirty="0" smtClean="0">
                          <a:solidFill>
                            <a:schemeClr val="dk1"/>
                          </a:solidFill>
                          <a:latin typeface="+mn-lt"/>
                          <a:ea typeface="+mn-ea"/>
                          <a:cs typeface="+mn-cs"/>
                        </a:rPr>
                        <a:t>10</a:t>
                      </a:r>
                      <a:endParaRPr lang="en-US" sz="14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dirty="0" smtClean="0">
                          <a:solidFill>
                            <a:schemeClr val="dk1"/>
                          </a:solidFill>
                          <a:latin typeface="+mn-lt"/>
                          <a:ea typeface="+mn-ea"/>
                          <a:cs typeface="+mn-cs"/>
                        </a:rPr>
                        <a:t>30</a:t>
                      </a:r>
                      <a:endParaRPr lang="en-US" sz="1400" kern="1200" dirty="0">
                        <a:solidFill>
                          <a:schemeClr val="dk1"/>
                        </a:solidFill>
                        <a:latin typeface="+mn-lt"/>
                        <a:ea typeface="+mn-ea"/>
                        <a:cs typeface="+mn-cs"/>
                      </a:endParaRPr>
                    </a:p>
                  </a:txBody>
                  <a:tcPr marL="68580" marR="68580" marT="0" marB="0" anchor="ctr"/>
                </a:tc>
              </a:tr>
              <a:tr h="307662">
                <a:tc vMerge="1">
                  <a:txBody>
                    <a:bodyPr/>
                    <a:lstStyle/>
                    <a:p>
                      <a:endParaRPr lang="en-US"/>
                    </a:p>
                  </a:txBody>
                  <a:tcPr/>
                </a:tc>
                <a:tc>
                  <a:txBody>
                    <a:bodyPr/>
                    <a:lstStyle/>
                    <a:p>
                      <a:pPr marL="0" marR="0" algn="ctr">
                        <a:lnSpc>
                          <a:spcPts val="1200"/>
                        </a:lnSpc>
                        <a:spcBef>
                          <a:spcPts val="300"/>
                        </a:spcBef>
                        <a:spcAft>
                          <a:spcPts val="0"/>
                        </a:spcAft>
                      </a:pPr>
                      <a:r>
                        <a:rPr lang="en-US" sz="1400" dirty="0"/>
                        <a:t>R3</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dirty="0" smtClean="0">
                          <a:solidFill>
                            <a:schemeClr val="dk1"/>
                          </a:solidFill>
                          <a:latin typeface="+mn-lt"/>
                          <a:ea typeface="+mn-ea"/>
                          <a:cs typeface="+mn-cs"/>
                        </a:rPr>
                        <a:t>10</a:t>
                      </a:r>
                      <a:endParaRPr lang="en-US" sz="14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dirty="0" smtClean="0">
                          <a:solidFill>
                            <a:schemeClr val="dk1"/>
                          </a:solidFill>
                          <a:latin typeface="+mn-lt"/>
                          <a:ea typeface="+mn-ea"/>
                          <a:cs typeface="+mn-cs"/>
                        </a:rPr>
                        <a:t>20</a:t>
                      </a:r>
                      <a:endParaRPr lang="en-US" sz="1400" kern="1200" dirty="0">
                        <a:solidFill>
                          <a:schemeClr val="dk1"/>
                        </a:solidFill>
                        <a:latin typeface="+mn-lt"/>
                        <a:ea typeface="+mn-ea"/>
                        <a:cs typeface="+mn-cs"/>
                      </a:endParaRPr>
                    </a:p>
                  </a:txBody>
                  <a:tcPr marL="68580" marR="68580" marT="0" marB="0" anchor="ctr"/>
                </a:tc>
              </a:tr>
              <a:tr h="307662">
                <a:tc vMerge="1">
                  <a:txBody>
                    <a:bodyPr/>
                    <a:lstStyle/>
                    <a:p>
                      <a:endParaRPr lang="en-US"/>
                    </a:p>
                  </a:txBody>
                  <a:tcPr/>
                </a:tc>
                <a:tc>
                  <a:txBody>
                    <a:bodyPr/>
                    <a:lstStyle/>
                    <a:p>
                      <a:pPr marL="0" marR="0" algn="ctr">
                        <a:lnSpc>
                          <a:spcPts val="1200"/>
                        </a:lnSpc>
                        <a:spcBef>
                          <a:spcPts val="300"/>
                        </a:spcBef>
                        <a:spcAft>
                          <a:spcPts val="0"/>
                        </a:spcAft>
                      </a:pPr>
                      <a:r>
                        <a:rPr lang="en-US" sz="1400" dirty="0"/>
                        <a:t>R4</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dirty="0" smtClean="0">
                          <a:solidFill>
                            <a:schemeClr val="dk1"/>
                          </a:solidFill>
                          <a:latin typeface="+mn-lt"/>
                          <a:ea typeface="+mn-ea"/>
                          <a:cs typeface="+mn-cs"/>
                        </a:rPr>
                        <a:t>25</a:t>
                      </a:r>
                      <a:endParaRPr lang="en-US" sz="14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dirty="0" smtClean="0">
                          <a:solidFill>
                            <a:schemeClr val="dk1"/>
                          </a:solidFill>
                          <a:latin typeface="+mn-lt"/>
                          <a:ea typeface="+mn-ea"/>
                          <a:cs typeface="+mn-cs"/>
                        </a:rPr>
                        <a:t>45</a:t>
                      </a:r>
                      <a:endParaRPr lang="en-US" sz="1400" kern="1200" dirty="0">
                        <a:solidFill>
                          <a:schemeClr val="dk1"/>
                        </a:solidFill>
                        <a:latin typeface="+mn-lt"/>
                        <a:ea typeface="+mn-ea"/>
                        <a:cs typeface="+mn-cs"/>
                      </a:endParaRPr>
                    </a:p>
                  </a:txBody>
                  <a:tcPr marL="68580" marR="68580" marT="0" marB="0" anchor="ctr"/>
                </a:tc>
              </a:tr>
              <a:tr h="307662">
                <a:tc vMerge="1">
                  <a:txBody>
                    <a:bodyPr/>
                    <a:lstStyle/>
                    <a:p>
                      <a:endParaRPr lang="en-US"/>
                    </a:p>
                  </a:txBody>
                  <a:tcPr/>
                </a:tc>
                <a:tc>
                  <a:txBody>
                    <a:bodyPr/>
                    <a:lstStyle/>
                    <a:p>
                      <a:pPr marL="0" marR="0" algn="ctr">
                        <a:lnSpc>
                          <a:spcPts val="1200"/>
                        </a:lnSpc>
                        <a:spcBef>
                          <a:spcPts val="300"/>
                        </a:spcBef>
                        <a:spcAft>
                          <a:spcPts val="0"/>
                        </a:spcAft>
                      </a:pPr>
                      <a:r>
                        <a:rPr lang="en-US" sz="1400" dirty="0"/>
                        <a:t>R5</a:t>
                      </a:r>
                      <a:endParaRPr lang="en-US" sz="1400" dirty="0">
                        <a:solidFill>
                          <a:srgbClr val="000000"/>
                        </a:solidFill>
                        <a:latin typeface="Times New Roman"/>
                        <a:ea typeface="SimSun"/>
                        <a:cs typeface="Arial"/>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dirty="0" smtClean="0">
                          <a:solidFill>
                            <a:schemeClr val="dk1"/>
                          </a:solidFill>
                          <a:latin typeface="+mn-lt"/>
                          <a:ea typeface="+mn-ea"/>
                          <a:cs typeface="+mn-cs"/>
                        </a:rPr>
                        <a:t>10</a:t>
                      </a:r>
                      <a:endParaRPr lang="en-US" sz="14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lnSpc>
                          <a:spcPts val="1200"/>
                        </a:lnSpc>
                        <a:spcBef>
                          <a:spcPts val="300"/>
                        </a:spcBef>
                        <a:spcAft>
                          <a:spcPts val="0"/>
                        </a:spcAft>
                      </a:pPr>
                      <a:r>
                        <a:rPr lang="en-US" sz="1400" kern="1200" dirty="0" smtClean="0">
                          <a:solidFill>
                            <a:schemeClr val="dk1"/>
                          </a:solidFill>
                          <a:latin typeface="+mn-lt"/>
                          <a:ea typeface="+mn-ea"/>
                          <a:cs typeface="+mn-cs"/>
                        </a:rPr>
                        <a:t>50</a:t>
                      </a:r>
                      <a:endParaRPr lang="en-US" sz="1400" kern="1200" dirty="0">
                        <a:solidFill>
                          <a:schemeClr val="dk1"/>
                        </a:solidFill>
                        <a:latin typeface="+mn-lt"/>
                        <a:ea typeface="+mn-ea"/>
                        <a:cs typeface="+mn-cs"/>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5"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Bandwidth Use Across WAN Links</a:t>
            </a:r>
          </a:p>
        </p:txBody>
      </p:sp>
      <p:sp>
        <p:nvSpPr>
          <p:cNvPr id="267266" name="Content Placeholder 2"/>
          <p:cNvSpPr>
            <a:spLocks noGrp="1"/>
          </p:cNvSpPr>
          <p:nvPr>
            <p:ph idx="1"/>
          </p:nvPr>
        </p:nvSpPr>
        <p:spPr>
          <a:xfrm>
            <a:off x="279400" y="1182688"/>
            <a:ext cx="8520113" cy="5132387"/>
          </a:xfrm>
        </p:spPr>
        <p:txBody>
          <a:bodyPr/>
          <a:lstStyle/>
          <a:p>
            <a:r>
              <a:rPr lang="en-US" smtClean="0"/>
              <a:t>EIGRP operates efficiently in WAN environments and is scalable on both point-to-point links and NBMA multipoint and point-to-point links. </a:t>
            </a:r>
          </a:p>
          <a:p>
            <a:r>
              <a:rPr lang="en-US" smtClean="0"/>
              <a:t>However, default configuration of WAN connections may not be optimal therefore a solid understanding of EIGRP operation coupled with knowledge of link speeds can yield an efficient, reliable, scalable router configuration.</a:t>
            </a:r>
          </a:p>
          <a:p>
            <a:r>
              <a:rPr lang="en-US" smtClean="0"/>
              <a:t>There are two commands which could be configured to improve EIGRP operation:</a:t>
            </a:r>
          </a:p>
          <a:p>
            <a:pPr lvl="1">
              <a:buFont typeface="Arial" charset="0"/>
              <a:buChar char="•"/>
            </a:pPr>
            <a:r>
              <a:rPr lang="en-US" b="1" smtClean="0">
                <a:latin typeface="Courier New" pitchFamily="49" charset="0"/>
                <a:cs typeface="Courier New" pitchFamily="49" charset="0"/>
              </a:rPr>
              <a:t>bandwidth</a:t>
            </a:r>
          </a:p>
          <a:p>
            <a:pPr lvl="1">
              <a:buFont typeface="Arial" charset="0"/>
              <a:buChar char="•"/>
            </a:pPr>
            <a:r>
              <a:rPr lang="en-US" b="1" smtClean="0">
                <a:latin typeface="Courier New" pitchFamily="49" charset="0"/>
                <a:cs typeface="Courier New" pitchFamily="49" charset="0"/>
              </a:rPr>
              <a:t>ip percent-bandwidth</a:t>
            </a: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3" name="Rectangle 4"/>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CA" smtClean="0"/>
              <a:t>Setting EIGRP Bandwidth on a WAN</a:t>
            </a:r>
          </a:p>
        </p:txBody>
      </p:sp>
      <p:sp>
        <p:nvSpPr>
          <p:cNvPr id="914437" name="Rectangle 5"/>
          <p:cNvSpPr>
            <a:spLocks noGrp="1" noChangeArrowheads="1"/>
          </p:cNvSpPr>
          <p:nvPr>
            <p:ph type="body" idx="1"/>
          </p:nvPr>
        </p:nvSpPr>
        <p:spPr>
          <a:xfrm>
            <a:off x="279400" y="1182688"/>
            <a:ext cx="8520113" cy="5132387"/>
          </a:xfrm>
        </p:spPr>
        <p:txBody>
          <a:bodyPr>
            <a:normAutofit fontScale="92500" lnSpcReduction="10000"/>
          </a:bodyPr>
          <a:lstStyle/>
          <a:p>
            <a:pPr>
              <a:defRPr/>
            </a:pPr>
            <a:r>
              <a:rPr lang="en-US" dirty="0" smtClean="0"/>
              <a:t>EIGRP assumes the default bandwidth on the link instead of the true bandwidth, therefore suboptimal path selection may result. </a:t>
            </a:r>
          </a:p>
          <a:p>
            <a:pPr lvl="1">
              <a:defRPr/>
            </a:pPr>
            <a:r>
              <a:rPr lang="en-US" dirty="0" smtClean="0"/>
              <a:t>For example, Serial links commonly default to 1.5 Mbps however the actual  CIR may be 128 Kbps. </a:t>
            </a:r>
          </a:p>
          <a:p>
            <a:pPr lvl="1">
              <a:defRPr/>
            </a:pPr>
            <a:r>
              <a:rPr lang="en-US" dirty="0" smtClean="0"/>
              <a:t>DUAL would use the 1.5 Mbps value instead of the actual slower 128 Kbps value in its metric calculation.</a:t>
            </a:r>
          </a:p>
          <a:p>
            <a:pPr>
              <a:defRPr/>
            </a:pPr>
            <a:r>
              <a:rPr lang="en-US" dirty="0" smtClean="0"/>
              <a:t>It is recommended to configure the bandwidth setting using the</a:t>
            </a:r>
            <a:r>
              <a:rPr lang="en-US" dirty="0" smtClean="0">
                <a:latin typeface="Courier New" pitchFamily="49" charset="0"/>
                <a:cs typeface="Courier New" pitchFamily="49" charset="0"/>
              </a:rPr>
              <a:t> </a:t>
            </a:r>
            <a:r>
              <a:rPr lang="en-CA" b="1" dirty="0" smtClean="0">
                <a:latin typeface="Courier New" pitchFamily="49" charset="0"/>
                <a:cs typeface="Courier New" pitchFamily="49" charset="0"/>
              </a:rPr>
              <a:t>bandwidth </a:t>
            </a:r>
            <a:r>
              <a:rPr lang="en-CA" i="1" dirty="0" smtClean="0">
                <a:latin typeface="Courier New" pitchFamily="49" charset="0"/>
                <a:cs typeface="Courier New" pitchFamily="49" charset="0"/>
              </a:rPr>
              <a:t>kilobits </a:t>
            </a:r>
            <a:r>
              <a:rPr lang="en-US" dirty="0" smtClean="0"/>
              <a:t>on serial interfaces.</a:t>
            </a:r>
          </a:p>
          <a:p>
            <a:pPr>
              <a:defRPr/>
            </a:pPr>
            <a:r>
              <a:rPr lang="en-US" dirty="0" smtClean="0"/>
              <a:t>An important WAN consideration is the fact that multipoint interfaces physical bandwidth setting is shared equally by all neighbors. </a:t>
            </a:r>
          </a:p>
          <a:p>
            <a:pPr lvl="1">
              <a:defRPr/>
            </a:pPr>
            <a:r>
              <a:rPr lang="en-US" dirty="0" smtClean="0"/>
              <a:t>EIGRP uses the </a:t>
            </a:r>
            <a:r>
              <a:rPr lang="en-US" b="1" dirty="0" smtClean="0">
                <a:latin typeface="Courier New" pitchFamily="49" charset="0"/>
                <a:cs typeface="Courier New" pitchFamily="49" charset="0"/>
              </a:rPr>
              <a:t>bandwidth</a:t>
            </a:r>
            <a:r>
              <a:rPr lang="en-US" dirty="0" smtClean="0"/>
              <a:t> setting of the physical interface divided by the number of Frame Relay neighbors connected on that physical interface to get the bandwidth attributed to each neighbor. </a:t>
            </a:r>
          </a:p>
          <a:p>
            <a:pPr lvl="1">
              <a:defRPr/>
            </a:pPr>
            <a:r>
              <a:rPr lang="en-US" dirty="0" smtClean="0"/>
              <a:t>The EIGRP configuration should reflect the correct percentage of the actual available bandwidth on the line.</a:t>
            </a: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1"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WAN Configuration – Example #1</a:t>
            </a:r>
          </a:p>
        </p:txBody>
      </p:sp>
      <p:sp>
        <p:nvSpPr>
          <p:cNvPr id="271362" name="Content Placeholder 40"/>
          <p:cNvSpPr>
            <a:spLocks noGrp="1"/>
          </p:cNvSpPr>
          <p:nvPr>
            <p:ph idx="11"/>
          </p:nvPr>
        </p:nvSpPr>
        <p:spPr>
          <a:xfrm>
            <a:off x="279400" y="5087938"/>
            <a:ext cx="8520113" cy="1336675"/>
          </a:xfrm>
        </p:spPr>
        <p:txBody>
          <a:bodyPr/>
          <a:lstStyle/>
          <a:p>
            <a:r>
              <a:rPr lang="en-US" smtClean="0"/>
              <a:t>All VCs share the bandwidth evenly: </a:t>
            </a:r>
          </a:p>
          <a:p>
            <a:pPr lvl="1">
              <a:buFont typeface="Arial" charset="0"/>
              <a:buNone/>
            </a:pPr>
            <a:r>
              <a:rPr lang="en-US" smtClean="0"/>
              <a:t>4 (VC) x 56 (CIR) = 224</a:t>
            </a:r>
          </a:p>
          <a:p>
            <a:endParaRPr lang="en-US" smtClean="0"/>
          </a:p>
        </p:txBody>
      </p:sp>
      <p:grpSp>
        <p:nvGrpSpPr>
          <p:cNvPr id="271363" name="Group 37"/>
          <p:cNvGrpSpPr>
            <a:grpSpLocks/>
          </p:cNvGrpSpPr>
          <p:nvPr/>
        </p:nvGrpSpPr>
        <p:grpSpPr bwMode="auto">
          <a:xfrm>
            <a:off x="1236663" y="1123950"/>
            <a:ext cx="6657975" cy="3062288"/>
            <a:chOff x="1378039" y="1123486"/>
            <a:chExt cx="6658378" cy="3062148"/>
          </a:xfrm>
        </p:grpSpPr>
        <p:sp>
          <p:nvSpPr>
            <p:cNvPr id="271366" name="Rounded Rectangle 51"/>
            <p:cNvSpPr>
              <a:spLocks noChangeArrowheads="1"/>
            </p:cNvSpPr>
            <p:nvPr/>
          </p:nvSpPr>
          <p:spPr bwMode="auto">
            <a:xfrm>
              <a:off x="1378039" y="1123486"/>
              <a:ext cx="6658378" cy="3062148"/>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cxnSp>
          <p:nvCxnSpPr>
            <p:cNvPr id="80" name="Straight Connector 79"/>
            <p:cNvCxnSpPr/>
            <p:nvPr/>
          </p:nvCxnSpPr>
          <p:spPr bwMode="auto">
            <a:xfrm rot="10860000" flipV="1">
              <a:off x="1570138" y="2752187"/>
              <a:ext cx="430239"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71368" name="Freeform 9"/>
            <p:cNvSpPr>
              <a:spLocks/>
            </p:cNvSpPr>
            <p:nvPr/>
          </p:nvSpPr>
          <p:spPr bwMode="auto">
            <a:xfrm rot="5400000" flipV="1">
              <a:off x="4720079" y="3426816"/>
              <a:ext cx="1079810" cy="10993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1369" name="Freeform 9"/>
            <p:cNvSpPr>
              <a:spLocks/>
            </p:cNvSpPr>
            <p:nvPr/>
          </p:nvSpPr>
          <p:spPr bwMode="auto">
            <a:xfrm rot="5400000">
              <a:off x="4732016" y="1982775"/>
              <a:ext cx="1079810" cy="11003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1370" name="Freeform 9"/>
            <p:cNvSpPr>
              <a:spLocks/>
            </p:cNvSpPr>
            <p:nvPr/>
          </p:nvSpPr>
          <p:spPr bwMode="auto">
            <a:xfrm rot="9900000">
              <a:off x="5523435" y="2465582"/>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1371" name="Freeform 9"/>
            <p:cNvSpPr>
              <a:spLocks/>
            </p:cNvSpPr>
            <p:nvPr/>
          </p:nvSpPr>
          <p:spPr bwMode="auto">
            <a:xfrm>
              <a:off x="2228850" y="2686050"/>
              <a:ext cx="2388590" cy="13492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1372" name="Freeform 9"/>
            <p:cNvSpPr>
              <a:spLocks/>
            </p:cNvSpPr>
            <p:nvPr/>
          </p:nvSpPr>
          <p:spPr bwMode="auto">
            <a:xfrm rot="11700000" flipV="1">
              <a:off x="5517117" y="2966923"/>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71373" name="Picture 37"/>
            <p:cNvPicPr>
              <a:picLocks noChangeArrowheads="1"/>
            </p:cNvPicPr>
            <p:nvPr/>
          </p:nvPicPr>
          <p:blipFill>
            <a:blip r:embed="rId3" cstate="print"/>
            <a:srcRect/>
            <a:stretch>
              <a:fillRect/>
            </a:stretch>
          </p:blipFill>
          <p:spPr bwMode="auto">
            <a:xfrm>
              <a:off x="1924590" y="2504163"/>
              <a:ext cx="870351" cy="451691"/>
            </a:xfrm>
            <a:prstGeom prst="rect">
              <a:avLst/>
            </a:prstGeom>
            <a:noFill/>
            <a:ln w="9525">
              <a:noFill/>
              <a:miter lim="800000"/>
              <a:headEnd/>
              <a:tailEnd/>
            </a:ln>
          </p:spPr>
        </p:pic>
        <p:sp>
          <p:nvSpPr>
            <p:cNvPr id="14" name="TextBox 13"/>
            <p:cNvSpPr txBox="1"/>
            <p:nvPr/>
          </p:nvSpPr>
          <p:spPr>
            <a:xfrm>
              <a:off x="4594509" y="1910850"/>
              <a:ext cx="596936" cy="238114"/>
            </a:xfrm>
            <a:prstGeom prst="rect">
              <a:avLst/>
            </a:prstGeom>
            <a:noFill/>
          </p:spPr>
          <p:txBody>
            <a:bodyPr lIns="0" tIns="0" rIns="0" bIns="0" anchor="ctr"/>
            <a:lstStyle/>
            <a:p>
              <a:pPr algn="ctr" eaLnBrk="0" hangingPunct="0">
                <a:lnSpc>
                  <a:spcPct val="90000"/>
                </a:lnSpc>
                <a:defRPr/>
              </a:pPr>
              <a:r>
                <a:rPr lang="en-US" sz="1050" dirty="0"/>
                <a:t>CIR 56</a:t>
              </a:r>
            </a:p>
          </p:txBody>
        </p:sp>
        <p:cxnSp>
          <p:nvCxnSpPr>
            <p:cNvPr id="20" name="Straight Connector 19"/>
            <p:cNvCxnSpPr/>
            <p:nvPr/>
          </p:nvCxnSpPr>
          <p:spPr bwMode="auto">
            <a:xfrm rot="5400000">
              <a:off x="1383613" y="2733931"/>
              <a:ext cx="341296"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71376" name="TextBox 23"/>
            <p:cNvSpPr txBox="1">
              <a:spLocks noChangeArrowheads="1"/>
            </p:cNvSpPr>
            <p:nvPr/>
          </p:nvSpPr>
          <p:spPr bwMode="auto">
            <a:xfrm>
              <a:off x="2200023" y="272450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30" name="TextBox 29"/>
            <p:cNvSpPr txBox="1"/>
            <p:nvPr/>
          </p:nvSpPr>
          <p:spPr>
            <a:xfrm>
              <a:off x="1741598" y="1331439"/>
              <a:ext cx="946207" cy="16191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71378" name="Picture 88"/>
            <p:cNvPicPr>
              <a:picLocks noChangeAspect="1" noChangeArrowheads="1"/>
            </p:cNvPicPr>
            <p:nvPr/>
          </p:nvPicPr>
          <p:blipFill>
            <a:blip r:embed="rId4" cstate="print"/>
            <a:srcRect/>
            <a:stretch>
              <a:fillRect/>
            </a:stretch>
          </p:blipFill>
          <p:spPr bwMode="auto">
            <a:xfrm>
              <a:off x="4525905" y="2352626"/>
              <a:ext cx="1400378" cy="853304"/>
            </a:xfrm>
            <a:prstGeom prst="rect">
              <a:avLst/>
            </a:prstGeom>
            <a:noFill/>
            <a:ln w="9525" algn="ctr">
              <a:noFill/>
              <a:miter lim="800000"/>
              <a:headEnd/>
              <a:tailEnd/>
            </a:ln>
          </p:spPr>
        </p:pic>
        <p:sp>
          <p:nvSpPr>
            <p:cNvPr id="271379" name="TextBox 39"/>
            <p:cNvSpPr txBox="1">
              <a:spLocks noChangeArrowheads="1"/>
            </p:cNvSpPr>
            <p:nvPr/>
          </p:nvSpPr>
          <p:spPr bwMode="auto">
            <a:xfrm>
              <a:off x="4740141" y="2626241"/>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pic>
          <p:nvPicPr>
            <p:cNvPr id="271380" name="Picture 37"/>
            <p:cNvPicPr>
              <a:picLocks noChangeArrowheads="1"/>
            </p:cNvPicPr>
            <p:nvPr/>
          </p:nvPicPr>
          <p:blipFill>
            <a:blip r:embed="rId3" cstate="print"/>
            <a:srcRect/>
            <a:stretch>
              <a:fillRect/>
            </a:stretch>
          </p:blipFill>
          <p:spPr bwMode="auto">
            <a:xfrm>
              <a:off x="7026754" y="2068609"/>
              <a:ext cx="870351" cy="451691"/>
            </a:xfrm>
            <a:prstGeom prst="rect">
              <a:avLst/>
            </a:prstGeom>
            <a:noFill/>
            <a:ln w="9525">
              <a:noFill/>
              <a:miter lim="800000"/>
              <a:headEnd/>
              <a:tailEnd/>
            </a:ln>
          </p:spPr>
        </p:pic>
        <p:sp>
          <p:nvSpPr>
            <p:cNvPr id="271381" name="TextBox 48"/>
            <p:cNvSpPr txBox="1">
              <a:spLocks noChangeArrowheads="1"/>
            </p:cNvSpPr>
            <p:nvPr/>
          </p:nvSpPr>
          <p:spPr bwMode="auto">
            <a:xfrm>
              <a:off x="7255611" y="2298777"/>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pic>
          <p:nvPicPr>
            <p:cNvPr id="271382" name="Picture 37"/>
            <p:cNvPicPr>
              <a:picLocks noChangeArrowheads="1"/>
            </p:cNvPicPr>
            <p:nvPr/>
          </p:nvPicPr>
          <p:blipFill>
            <a:blip r:embed="rId3" cstate="print"/>
            <a:srcRect/>
            <a:stretch>
              <a:fillRect/>
            </a:stretch>
          </p:blipFill>
          <p:spPr bwMode="auto">
            <a:xfrm>
              <a:off x="7056487" y="3090803"/>
              <a:ext cx="870351" cy="451691"/>
            </a:xfrm>
            <a:prstGeom prst="rect">
              <a:avLst/>
            </a:prstGeom>
            <a:noFill/>
            <a:ln w="9525">
              <a:noFill/>
              <a:miter lim="800000"/>
              <a:headEnd/>
              <a:tailEnd/>
            </a:ln>
          </p:spPr>
        </p:pic>
        <p:sp>
          <p:nvSpPr>
            <p:cNvPr id="271383" name="TextBox 35"/>
            <p:cNvSpPr txBox="1">
              <a:spLocks noChangeArrowheads="1"/>
            </p:cNvSpPr>
            <p:nvPr/>
          </p:nvSpPr>
          <p:spPr bwMode="auto">
            <a:xfrm>
              <a:off x="7341100" y="332097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R4</a:t>
              </a:r>
            </a:p>
          </p:txBody>
        </p:sp>
        <p:pic>
          <p:nvPicPr>
            <p:cNvPr id="271384" name="Picture 37"/>
            <p:cNvPicPr>
              <a:picLocks noChangeArrowheads="1"/>
            </p:cNvPicPr>
            <p:nvPr/>
          </p:nvPicPr>
          <p:blipFill>
            <a:blip r:embed="rId3" cstate="print"/>
            <a:srcRect/>
            <a:stretch>
              <a:fillRect/>
            </a:stretch>
          </p:blipFill>
          <p:spPr bwMode="auto">
            <a:xfrm>
              <a:off x="4836004" y="1180879"/>
              <a:ext cx="870351" cy="451691"/>
            </a:xfrm>
            <a:prstGeom prst="rect">
              <a:avLst/>
            </a:prstGeom>
            <a:noFill/>
            <a:ln w="9525">
              <a:noFill/>
              <a:miter lim="800000"/>
              <a:headEnd/>
              <a:tailEnd/>
            </a:ln>
          </p:spPr>
        </p:pic>
        <p:sp>
          <p:nvSpPr>
            <p:cNvPr id="271385" name="TextBox 53"/>
            <p:cNvSpPr txBox="1">
              <a:spLocks noChangeArrowheads="1"/>
            </p:cNvSpPr>
            <p:nvPr/>
          </p:nvSpPr>
          <p:spPr bwMode="auto">
            <a:xfrm>
              <a:off x="5064861" y="1411047"/>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71386" name="Picture 37"/>
            <p:cNvPicPr>
              <a:picLocks noChangeArrowheads="1"/>
            </p:cNvPicPr>
            <p:nvPr/>
          </p:nvPicPr>
          <p:blipFill>
            <a:blip r:embed="rId3" cstate="print"/>
            <a:srcRect/>
            <a:stretch>
              <a:fillRect/>
            </a:stretch>
          </p:blipFill>
          <p:spPr bwMode="auto">
            <a:xfrm>
              <a:off x="4881724" y="3684049"/>
              <a:ext cx="870351" cy="451691"/>
            </a:xfrm>
            <a:prstGeom prst="rect">
              <a:avLst/>
            </a:prstGeom>
            <a:noFill/>
            <a:ln w="9525">
              <a:noFill/>
              <a:miter lim="800000"/>
              <a:headEnd/>
              <a:tailEnd/>
            </a:ln>
          </p:spPr>
        </p:pic>
        <p:sp>
          <p:nvSpPr>
            <p:cNvPr id="271387" name="TextBox 57"/>
            <p:cNvSpPr txBox="1">
              <a:spLocks noChangeArrowheads="1"/>
            </p:cNvSpPr>
            <p:nvPr/>
          </p:nvSpPr>
          <p:spPr bwMode="auto">
            <a:xfrm>
              <a:off x="5110581" y="3914217"/>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R5</a:t>
              </a:r>
            </a:p>
          </p:txBody>
        </p:sp>
        <p:sp>
          <p:nvSpPr>
            <p:cNvPr id="77" name="TextBox 76"/>
            <p:cNvSpPr txBox="1"/>
            <p:nvPr/>
          </p:nvSpPr>
          <p:spPr>
            <a:xfrm>
              <a:off x="6153528" y="2109279"/>
              <a:ext cx="596936" cy="238114"/>
            </a:xfrm>
            <a:prstGeom prst="rect">
              <a:avLst/>
            </a:prstGeom>
            <a:noFill/>
          </p:spPr>
          <p:txBody>
            <a:bodyPr lIns="0" tIns="0" rIns="0" bIns="0" anchor="ctr"/>
            <a:lstStyle/>
            <a:p>
              <a:pPr algn="ctr" eaLnBrk="0" hangingPunct="0">
                <a:lnSpc>
                  <a:spcPct val="90000"/>
                </a:lnSpc>
                <a:defRPr/>
              </a:pPr>
              <a:r>
                <a:rPr lang="en-US" sz="1050" dirty="0"/>
                <a:t>CIR 56</a:t>
              </a:r>
            </a:p>
          </p:txBody>
        </p:sp>
        <p:sp>
          <p:nvSpPr>
            <p:cNvPr id="78" name="TextBox 77"/>
            <p:cNvSpPr txBox="1"/>
            <p:nvPr/>
          </p:nvSpPr>
          <p:spPr>
            <a:xfrm>
              <a:off x="6164641" y="3206191"/>
              <a:ext cx="596936" cy="238114"/>
            </a:xfrm>
            <a:prstGeom prst="rect">
              <a:avLst/>
            </a:prstGeom>
            <a:noFill/>
          </p:spPr>
          <p:txBody>
            <a:bodyPr lIns="0" tIns="0" rIns="0" bIns="0" anchor="ctr"/>
            <a:lstStyle/>
            <a:p>
              <a:pPr algn="ctr" eaLnBrk="0" hangingPunct="0">
                <a:lnSpc>
                  <a:spcPct val="90000"/>
                </a:lnSpc>
                <a:defRPr/>
              </a:pPr>
              <a:r>
                <a:rPr lang="en-US" sz="1050" dirty="0"/>
                <a:t>CIR 56</a:t>
              </a:r>
            </a:p>
          </p:txBody>
        </p:sp>
        <p:sp>
          <p:nvSpPr>
            <p:cNvPr id="79" name="TextBox 78"/>
            <p:cNvSpPr txBox="1"/>
            <p:nvPr/>
          </p:nvSpPr>
          <p:spPr>
            <a:xfrm>
              <a:off x="4599271" y="3309374"/>
              <a:ext cx="596936" cy="238114"/>
            </a:xfrm>
            <a:prstGeom prst="rect">
              <a:avLst/>
            </a:prstGeom>
            <a:noFill/>
          </p:spPr>
          <p:txBody>
            <a:bodyPr lIns="0" tIns="0" rIns="0" bIns="0" anchor="ctr"/>
            <a:lstStyle/>
            <a:p>
              <a:pPr algn="ctr" eaLnBrk="0" hangingPunct="0">
                <a:lnSpc>
                  <a:spcPct val="90000"/>
                </a:lnSpc>
                <a:defRPr/>
              </a:pPr>
              <a:r>
                <a:rPr lang="en-US" sz="1050" dirty="0"/>
                <a:t>CIR 56</a:t>
              </a:r>
            </a:p>
          </p:txBody>
        </p:sp>
        <p:sp>
          <p:nvSpPr>
            <p:cNvPr id="91" name="TextBox 90"/>
            <p:cNvSpPr txBox="1"/>
            <p:nvPr/>
          </p:nvSpPr>
          <p:spPr>
            <a:xfrm>
              <a:off x="3233938" y="2437876"/>
              <a:ext cx="966847" cy="158743"/>
            </a:xfrm>
            <a:prstGeom prst="rect">
              <a:avLst/>
            </a:prstGeom>
            <a:noFill/>
          </p:spPr>
          <p:txBody>
            <a:bodyPr lIns="0" tIns="0" rIns="0" bIns="0" anchor="ctr"/>
            <a:lstStyle/>
            <a:p>
              <a:pPr algn="ctr" eaLnBrk="0" hangingPunct="0">
                <a:lnSpc>
                  <a:spcPct val="90000"/>
                </a:lnSpc>
                <a:defRPr/>
              </a:pPr>
              <a:r>
                <a:rPr lang="en-US" sz="1050" dirty="0"/>
                <a:t>T1 (1.5 Mbps)</a:t>
              </a:r>
            </a:p>
          </p:txBody>
        </p:sp>
        <p:sp>
          <p:nvSpPr>
            <p:cNvPr id="92" name="TextBox 91"/>
            <p:cNvSpPr txBox="1"/>
            <p:nvPr/>
          </p:nvSpPr>
          <p:spPr>
            <a:xfrm>
              <a:off x="2551272" y="2734725"/>
              <a:ext cx="966847" cy="158743"/>
            </a:xfrm>
            <a:prstGeom prst="rect">
              <a:avLst/>
            </a:prstGeom>
            <a:noFill/>
          </p:spPr>
          <p:txBody>
            <a:bodyPr lIns="0" tIns="0" rIns="0" bIns="0" anchor="ctr"/>
            <a:lstStyle/>
            <a:p>
              <a:pPr algn="ctr" eaLnBrk="0" hangingPunct="0">
                <a:lnSpc>
                  <a:spcPct val="90000"/>
                </a:lnSpc>
                <a:defRPr/>
              </a:pPr>
              <a:r>
                <a:rPr lang="en-US" sz="1050" dirty="0"/>
                <a:t>S0/0/0</a:t>
              </a:r>
            </a:p>
          </p:txBody>
        </p:sp>
      </p:grpSp>
      <p:sp>
        <p:nvSpPr>
          <p:cNvPr id="271364" name="Rectangle 54"/>
          <p:cNvSpPr>
            <a:spLocks noChangeArrowheads="1"/>
          </p:cNvSpPr>
          <p:nvPr/>
        </p:nvSpPr>
        <p:spPr bwMode="auto">
          <a:xfrm>
            <a:off x="1666875" y="4752975"/>
            <a:ext cx="1379538" cy="17621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79400" y="4340225"/>
            <a:ext cx="8529638" cy="668338"/>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 interface S0/0/0</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encapsulation frame-relay</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bandwidth 224</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09"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WAN Configuration – Example #2a</a:t>
            </a:r>
          </a:p>
        </p:txBody>
      </p:sp>
      <p:sp>
        <p:nvSpPr>
          <p:cNvPr id="45" name="Content Placeholder 44"/>
          <p:cNvSpPr>
            <a:spLocks noGrp="1"/>
          </p:cNvSpPr>
          <p:nvPr>
            <p:ph idx="11"/>
          </p:nvPr>
        </p:nvSpPr>
        <p:spPr>
          <a:xfrm>
            <a:off x="279400" y="5189538"/>
            <a:ext cx="8520113" cy="1235075"/>
          </a:xfrm>
        </p:spPr>
        <p:txBody>
          <a:bodyPr>
            <a:normAutofit fontScale="85000" lnSpcReduction="10000"/>
          </a:bodyPr>
          <a:lstStyle/>
          <a:p>
            <a:pPr>
              <a:defRPr/>
            </a:pPr>
            <a:r>
              <a:rPr lang="en-US" smtClean="0"/>
              <a:t>R2, R3, and R4 share the same CIR. To protect against overwhelming the slowest-speed circuit (to R5) the bandwidth should be configured to the lowest CIR multiplied by the number of circuits.</a:t>
            </a:r>
          </a:p>
          <a:p>
            <a:pPr lvl="1">
              <a:buFont typeface="Arial" pitchFamily="34" charset="0"/>
              <a:buNone/>
              <a:defRPr/>
            </a:pPr>
            <a:r>
              <a:rPr lang="en-US" smtClean="0"/>
              <a:t>4 (VC) x 56 (CIR) = 224</a:t>
            </a:r>
          </a:p>
        </p:txBody>
      </p:sp>
      <p:sp>
        <p:nvSpPr>
          <p:cNvPr id="273411" name="Rectangle 54"/>
          <p:cNvSpPr>
            <a:spLocks noChangeArrowheads="1"/>
          </p:cNvSpPr>
          <p:nvPr/>
        </p:nvSpPr>
        <p:spPr bwMode="auto">
          <a:xfrm>
            <a:off x="1654175" y="4702175"/>
            <a:ext cx="1379538" cy="1746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79400" y="4302125"/>
            <a:ext cx="8529638" cy="668338"/>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 interface S0/0/0</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encapsulation frame-relay</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bandwidth 224</a:t>
            </a:r>
          </a:p>
        </p:txBody>
      </p:sp>
      <p:grpSp>
        <p:nvGrpSpPr>
          <p:cNvPr id="273413" name="Group 43"/>
          <p:cNvGrpSpPr>
            <a:grpSpLocks/>
          </p:cNvGrpSpPr>
          <p:nvPr/>
        </p:nvGrpSpPr>
        <p:grpSpPr bwMode="auto">
          <a:xfrm>
            <a:off x="1262063" y="1123950"/>
            <a:ext cx="6594475" cy="3062288"/>
            <a:chOff x="1442434" y="1123486"/>
            <a:chExt cx="6593983" cy="3062148"/>
          </a:xfrm>
        </p:grpSpPr>
        <p:sp>
          <p:nvSpPr>
            <p:cNvPr id="273414" name="Rounded Rectangle 51"/>
            <p:cNvSpPr>
              <a:spLocks noChangeArrowheads="1"/>
            </p:cNvSpPr>
            <p:nvPr/>
          </p:nvSpPr>
          <p:spPr bwMode="auto">
            <a:xfrm>
              <a:off x="1442434" y="1123486"/>
              <a:ext cx="6593983" cy="3062148"/>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cxnSp>
          <p:nvCxnSpPr>
            <p:cNvPr id="80" name="Straight Connector 79"/>
            <p:cNvCxnSpPr/>
            <p:nvPr/>
          </p:nvCxnSpPr>
          <p:spPr bwMode="auto">
            <a:xfrm rot="10860000" flipV="1">
              <a:off x="1569425" y="2752187"/>
              <a:ext cx="431768"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73416" name="Freeform 9"/>
            <p:cNvSpPr>
              <a:spLocks/>
            </p:cNvSpPr>
            <p:nvPr/>
          </p:nvSpPr>
          <p:spPr bwMode="auto">
            <a:xfrm rot="5400000" flipV="1">
              <a:off x="4720079" y="3426816"/>
              <a:ext cx="1079810" cy="10993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3417" name="Freeform 9"/>
            <p:cNvSpPr>
              <a:spLocks/>
            </p:cNvSpPr>
            <p:nvPr/>
          </p:nvSpPr>
          <p:spPr bwMode="auto">
            <a:xfrm rot="5400000">
              <a:off x="4732016" y="1982775"/>
              <a:ext cx="1079810" cy="11003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3418" name="Freeform 9"/>
            <p:cNvSpPr>
              <a:spLocks/>
            </p:cNvSpPr>
            <p:nvPr/>
          </p:nvSpPr>
          <p:spPr bwMode="auto">
            <a:xfrm rot="9900000">
              <a:off x="5523435" y="2465582"/>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3419" name="Freeform 9"/>
            <p:cNvSpPr>
              <a:spLocks/>
            </p:cNvSpPr>
            <p:nvPr/>
          </p:nvSpPr>
          <p:spPr bwMode="auto">
            <a:xfrm>
              <a:off x="2228850" y="2686050"/>
              <a:ext cx="2388590" cy="13492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3420" name="Freeform 9"/>
            <p:cNvSpPr>
              <a:spLocks/>
            </p:cNvSpPr>
            <p:nvPr/>
          </p:nvSpPr>
          <p:spPr bwMode="auto">
            <a:xfrm rot="11700000" flipV="1">
              <a:off x="5517117" y="2966923"/>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73421" name="Picture 37"/>
            <p:cNvPicPr>
              <a:picLocks noChangeArrowheads="1"/>
            </p:cNvPicPr>
            <p:nvPr/>
          </p:nvPicPr>
          <p:blipFill>
            <a:blip r:embed="rId3" cstate="print"/>
            <a:srcRect/>
            <a:stretch>
              <a:fillRect/>
            </a:stretch>
          </p:blipFill>
          <p:spPr bwMode="auto">
            <a:xfrm>
              <a:off x="1924590" y="2504163"/>
              <a:ext cx="870351" cy="451691"/>
            </a:xfrm>
            <a:prstGeom prst="rect">
              <a:avLst/>
            </a:prstGeom>
            <a:noFill/>
            <a:ln w="9525">
              <a:noFill/>
              <a:miter lim="800000"/>
              <a:headEnd/>
              <a:tailEnd/>
            </a:ln>
          </p:spPr>
        </p:pic>
        <p:cxnSp>
          <p:nvCxnSpPr>
            <p:cNvPr id="20" name="Straight Connector 19"/>
            <p:cNvCxnSpPr/>
            <p:nvPr/>
          </p:nvCxnSpPr>
          <p:spPr bwMode="auto">
            <a:xfrm rot="5400000">
              <a:off x="1383696" y="2734724"/>
              <a:ext cx="341296" cy="4763"/>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73423" name="TextBox 23"/>
            <p:cNvSpPr txBox="1">
              <a:spLocks noChangeArrowheads="1"/>
            </p:cNvSpPr>
            <p:nvPr/>
          </p:nvSpPr>
          <p:spPr bwMode="auto">
            <a:xfrm>
              <a:off x="2200023" y="272450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30" name="TextBox 29"/>
            <p:cNvSpPr txBox="1"/>
            <p:nvPr/>
          </p:nvSpPr>
          <p:spPr>
            <a:xfrm>
              <a:off x="1742449" y="1331439"/>
              <a:ext cx="944493" cy="16191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73425" name="Picture 88"/>
            <p:cNvPicPr>
              <a:picLocks noChangeAspect="1" noChangeArrowheads="1"/>
            </p:cNvPicPr>
            <p:nvPr/>
          </p:nvPicPr>
          <p:blipFill>
            <a:blip r:embed="rId4" cstate="print"/>
            <a:srcRect/>
            <a:stretch>
              <a:fillRect/>
            </a:stretch>
          </p:blipFill>
          <p:spPr bwMode="auto">
            <a:xfrm>
              <a:off x="4525905" y="2352626"/>
              <a:ext cx="1400378" cy="853304"/>
            </a:xfrm>
            <a:prstGeom prst="rect">
              <a:avLst/>
            </a:prstGeom>
            <a:noFill/>
            <a:ln w="9525" algn="ctr">
              <a:noFill/>
              <a:miter lim="800000"/>
              <a:headEnd/>
              <a:tailEnd/>
            </a:ln>
          </p:spPr>
        </p:pic>
        <p:sp>
          <p:nvSpPr>
            <p:cNvPr id="273426" name="TextBox 39"/>
            <p:cNvSpPr txBox="1">
              <a:spLocks noChangeArrowheads="1"/>
            </p:cNvSpPr>
            <p:nvPr/>
          </p:nvSpPr>
          <p:spPr bwMode="auto">
            <a:xfrm>
              <a:off x="4740141" y="2626241"/>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pic>
          <p:nvPicPr>
            <p:cNvPr id="273427" name="Picture 37"/>
            <p:cNvPicPr>
              <a:picLocks noChangeArrowheads="1"/>
            </p:cNvPicPr>
            <p:nvPr/>
          </p:nvPicPr>
          <p:blipFill>
            <a:blip r:embed="rId3" cstate="print"/>
            <a:srcRect/>
            <a:stretch>
              <a:fillRect/>
            </a:stretch>
          </p:blipFill>
          <p:spPr bwMode="auto">
            <a:xfrm>
              <a:off x="7026754" y="2068609"/>
              <a:ext cx="870351" cy="451691"/>
            </a:xfrm>
            <a:prstGeom prst="rect">
              <a:avLst/>
            </a:prstGeom>
            <a:noFill/>
            <a:ln w="9525">
              <a:noFill/>
              <a:miter lim="800000"/>
              <a:headEnd/>
              <a:tailEnd/>
            </a:ln>
          </p:spPr>
        </p:pic>
        <p:sp>
          <p:nvSpPr>
            <p:cNvPr id="273428" name="TextBox 48"/>
            <p:cNvSpPr txBox="1">
              <a:spLocks noChangeArrowheads="1"/>
            </p:cNvSpPr>
            <p:nvPr/>
          </p:nvSpPr>
          <p:spPr bwMode="auto">
            <a:xfrm>
              <a:off x="7255611" y="2298777"/>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pic>
          <p:nvPicPr>
            <p:cNvPr id="273429" name="Picture 37"/>
            <p:cNvPicPr>
              <a:picLocks noChangeArrowheads="1"/>
            </p:cNvPicPr>
            <p:nvPr/>
          </p:nvPicPr>
          <p:blipFill>
            <a:blip r:embed="rId3" cstate="print"/>
            <a:srcRect/>
            <a:stretch>
              <a:fillRect/>
            </a:stretch>
          </p:blipFill>
          <p:spPr bwMode="auto">
            <a:xfrm>
              <a:off x="7056487" y="3090803"/>
              <a:ext cx="870351" cy="451691"/>
            </a:xfrm>
            <a:prstGeom prst="rect">
              <a:avLst/>
            </a:prstGeom>
            <a:noFill/>
            <a:ln w="9525">
              <a:noFill/>
              <a:miter lim="800000"/>
              <a:headEnd/>
              <a:tailEnd/>
            </a:ln>
          </p:spPr>
        </p:pic>
        <p:sp>
          <p:nvSpPr>
            <p:cNvPr id="273430" name="TextBox 35"/>
            <p:cNvSpPr txBox="1">
              <a:spLocks noChangeArrowheads="1"/>
            </p:cNvSpPr>
            <p:nvPr/>
          </p:nvSpPr>
          <p:spPr bwMode="auto">
            <a:xfrm>
              <a:off x="7341100" y="332097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R4</a:t>
              </a:r>
            </a:p>
          </p:txBody>
        </p:sp>
        <p:pic>
          <p:nvPicPr>
            <p:cNvPr id="273431" name="Picture 37"/>
            <p:cNvPicPr>
              <a:picLocks noChangeArrowheads="1"/>
            </p:cNvPicPr>
            <p:nvPr/>
          </p:nvPicPr>
          <p:blipFill>
            <a:blip r:embed="rId3" cstate="print"/>
            <a:srcRect/>
            <a:stretch>
              <a:fillRect/>
            </a:stretch>
          </p:blipFill>
          <p:spPr bwMode="auto">
            <a:xfrm>
              <a:off x="4836004" y="1180879"/>
              <a:ext cx="870351" cy="451691"/>
            </a:xfrm>
            <a:prstGeom prst="rect">
              <a:avLst/>
            </a:prstGeom>
            <a:noFill/>
            <a:ln w="9525">
              <a:noFill/>
              <a:miter lim="800000"/>
              <a:headEnd/>
              <a:tailEnd/>
            </a:ln>
          </p:spPr>
        </p:pic>
        <p:sp>
          <p:nvSpPr>
            <p:cNvPr id="273432" name="TextBox 53"/>
            <p:cNvSpPr txBox="1">
              <a:spLocks noChangeArrowheads="1"/>
            </p:cNvSpPr>
            <p:nvPr/>
          </p:nvSpPr>
          <p:spPr bwMode="auto">
            <a:xfrm>
              <a:off x="5064861" y="1411047"/>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73433" name="Picture 37"/>
            <p:cNvPicPr>
              <a:picLocks noChangeArrowheads="1"/>
            </p:cNvPicPr>
            <p:nvPr/>
          </p:nvPicPr>
          <p:blipFill>
            <a:blip r:embed="rId3" cstate="print"/>
            <a:srcRect/>
            <a:stretch>
              <a:fillRect/>
            </a:stretch>
          </p:blipFill>
          <p:spPr bwMode="auto">
            <a:xfrm>
              <a:off x="4881724" y="3684049"/>
              <a:ext cx="870351" cy="451691"/>
            </a:xfrm>
            <a:prstGeom prst="rect">
              <a:avLst/>
            </a:prstGeom>
            <a:noFill/>
            <a:ln w="9525">
              <a:noFill/>
              <a:miter lim="800000"/>
              <a:headEnd/>
              <a:tailEnd/>
            </a:ln>
          </p:spPr>
        </p:pic>
        <p:sp>
          <p:nvSpPr>
            <p:cNvPr id="273434" name="TextBox 57"/>
            <p:cNvSpPr txBox="1">
              <a:spLocks noChangeArrowheads="1"/>
            </p:cNvSpPr>
            <p:nvPr/>
          </p:nvSpPr>
          <p:spPr bwMode="auto">
            <a:xfrm>
              <a:off x="5110581" y="3914217"/>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R5</a:t>
              </a:r>
            </a:p>
          </p:txBody>
        </p:sp>
        <p:sp>
          <p:nvSpPr>
            <p:cNvPr id="91" name="TextBox 90"/>
            <p:cNvSpPr txBox="1"/>
            <p:nvPr/>
          </p:nvSpPr>
          <p:spPr>
            <a:xfrm>
              <a:off x="3234587" y="2437876"/>
              <a:ext cx="966716" cy="158743"/>
            </a:xfrm>
            <a:prstGeom prst="rect">
              <a:avLst/>
            </a:prstGeom>
            <a:noFill/>
          </p:spPr>
          <p:txBody>
            <a:bodyPr lIns="0" tIns="0" rIns="0" bIns="0" anchor="ctr"/>
            <a:lstStyle/>
            <a:p>
              <a:pPr algn="ctr" eaLnBrk="0" hangingPunct="0">
                <a:lnSpc>
                  <a:spcPct val="90000"/>
                </a:lnSpc>
                <a:defRPr/>
              </a:pPr>
              <a:r>
                <a:rPr lang="en-US" sz="1050" dirty="0"/>
                <a:t>T1 (1.5 Mbps)</a:t>
              </a:r>
            </a:p>
          </p:txBody>
        </p:sp>
        <p:sp>
          <p:nvSpPr>
            <p:cNvPr id="92" name="TextBox 91"/>
            <p:cNvSpPr txBox="1"/>
            <p:nvPr/>
          </p:nvSpPr>
          <p:spPr>
            <a:xfrm>
              <a:off x="2550426" y="2734725"/>
              <a:ext cx="966715" cy="158743"/>
            </a:xfrm>
            <a:prstGeom prst="rect">
              <a:avLst/>
            </a:prstGeom>
            <a:noFill/>
          </p:spPr>
          <p:txBody>
            <a:bodyPr lIns="0" tIns="0" rIns="0" bIns="0" anchor="ctr"/>
            <a:lstStyle/>
            <a:p>
              <a:pPr algn="ctr" eaLnBrk="0" hangingPunct="0">
                <a:lnSpc>
                  <a:spcPct val="90000"/>
                </a:lnSpc>
                <a:defRPr/>
              </a:pPr>
              <a:r>
                <a:rPr lang="en-US" sz="1050" dirty="0"/>
                <a:t>S0/0/0</a:t>
              </a:r>
            </a:p>
          </p:txBody>
        </p:sp>
        <p:sp>
          <p:nvSpPr>
            <p:cNvPr id="38" name="TextBox 37"/>
            <p:cNvSpPr txBox="1"/>
            <p:nvPr/>
          </p:nvSpPr>
          <p:spPr>
            <a:xfrm>
              <a:off x="4593386" y="1910850"/>
              <a:ext cx="598443" cy="238114"/>
            </a:xfrm>
            <a:prstGeom prst="rect">
              <a:avLst/>
            </a:prstGeom>
            <a:noFill/>
          </p:spPr>
          <p:txBody>
            <a:bodyPr lIns="0" tIns="0" rIns="0" bIns="0" anchor="ctr"/>
            <a:lstStyle/>
            <a:p>
              <a:pPr algn="ctr" eaLnBrk="0" hangingPunct="0">
                <a:lnSpc>
                  <a:spcPct val="90000"/>
                </a:lnSpc>
                <a:defRPr/>
              </a:pPr>
              <a:r>
                <a:rPr lang="en-US" sz="1050" dirty="0"/>
                <a:t>CIR 256</a:t>
              </a:r>
            </a:p>
            <a:p>
              <a:pPr algn="ctr" eaLnBrk="0" hangingPunct="0">
                <a:lnSpc>
                  <a:spcPct val="90000"/>
                </a:lnSpc>
                <a:defRPr/>
              </a:pPr>
              <a:r>
                <a:rPr lang="en-US" sz="1050" dirty="0"/>
                <a:t>BW 224</a:t>
              </a:r>
            </a:p>
          </p:txBody>
        </p:sp>
        <p:sp>
          <p:nvSpPr>
            <p:cNvPr id="41" name="TextBox 40"/>
            <p:cNvSpPr txBox="1"/>
            <p:nvPr/>
          </p:nvSpPr>
          <p:spPr>
            <a:xfrm>
              <a:off x="6153782" y="2109279"/>
              <a:ext cx="596855" cy="238114"/>
            </a:xfrm>
            <a:prstGeom prst="rect">
              <a:avLst/>
            </a:prstGeom>
            <a:noFill/>
          </p:spPr>
          <p:txBody>
            <a:bodyPr lIns="0" tIns="0" rIns="0" bIns="0" anchor="ctr"/>
            <a:lstStyle/>
            <a:p>
              <a:pPr algn="ctr" eaLnBrk="0" hangingPunct="0">
                <a:lnSpc>
                  <a:spcPct val="90000"/>
                </a:lnSpc>
                <a:defRPr/>
              </a:pPr>
              <a:r>
                <a:rPr lang="en-US" sz="1050" dirty="0"/>
                <a:t>CIR 256</a:t>
              </a:r>
            </a:p>
            <a:p>
              <a:pPr algn="ctr" eaLnBrk="0" hangingPunct="0">
                <a:lnSpc>
                  <a:spcPct val="90000"/>
                </a:lnSpc>
                <a:defRPr/>
              </a:pPr>
              <a:r>
                <a:rPr lang="en-US" sz="1050" dirty="0"/>
                <a:t>BW 224</a:t>
              </a:r>
            </a:p>
          </p:txBody>
        </p:sp>
        <p:sp>
          <p:nvSpPr>
            <p:cNvPr id="42" name="TextBox 41"/>
            <p:cNvSpPr txBox="1"/>
            <p:nvPr/>
          </p:nvSpPr>
          <p:spPr>
            <a:xfrm>
              <a:off x="6164894" y="3206191"/>
              <a:ext cx="596855" cy="238114"/>
            </a:xfrm>
            <a:prstGeom prst="rect">
              <a:avLst/>
            </a:prstGeom>
            <a:noFill/>
          </p:spPr>
          <p:txBody>
            <a:bodyPr lIns="0" tIns="0" rIns="0" bIns="0" anchor="ctr"/>
            <a:lstStyle/>
            <a:p>
              <a:pPr algn="ctr" eaLnBrk="0" hangingPunct="0">
                <a:lnSpc>
                  <a:spcPct val="90000"/>
                </a:lnSpc>
                <a:defRPr/>
              </a:pPr>
              <a:r>
                <a:rPr lang="en-US" sz="1050" dirty="0"/>
                <a:t>CIR 256</a:t>
              </a:r>
            </a:p>
            <a:p>
              <a:pPr algn="ctr" eaLnBrk="0" hangingPunct="0">
                <a:lnSpc>
                  <a:spcPct val="90000"/>
                </a:lnSpc>
                <a:defRPr/>
              </a:pPr>
              <a:r>
                <a:rPr lang="en-US" sz="1050" dirty="0"/>
                <a:t>BW 224</a:t>
              </a:r>
            </a:p>
          </p:txBody>
        </p:sp>
        <p:sp>
          <p:nvSpPr>
            <p:cNvPr id="43" name="TextBox 42"/>
            <p:cNvSpPr txBox="1"/>
            <p:nvPr/>
          </p:nvSpPr>
          <p:spPr>
            <a:xfrm>
              <a:off x="4599735" y="3309374"/>
              <a:ext cx="596855" cy="238114"/>
            </a:xfrm>
            <a:prstGeom prst="rect">
              <a:avLst/>
            </a:prstGeom>
            <a:noFill/>
          </p:spPr>
          <p:txBody>
            <a:bodyPr lIns="0" tIns="0" rIns="0" bIns="0" anchor="ctr"/>
            <a:lstStyle/>
            <a:p>
              <a:pPr algn="ctr" eaLnBrk="0" hangingPunct="0">
                <a:lnSpc>
                  <a:spcPct val="90000"/>
                </a:lnSpc>
                <a:defRPr/>
              </a:pPr>
              <a:r>
                <a:rPr lang="en-US" sz="1050" dirty="0"/>
                <a:t>CIR 56</a:t>
              </a:r>
            </a:p>
            <a:p>
              <a:pPr algn="ctr" eaLnBrk="0" hangingPunct="0">
                <a:lnSpc>
                  <a:spcPct val="90000"/>
                </a:lnSpc>
                <a:defRPr/>
              </a:pPr>
              <a:r>
                <a:rPr lang="en-US" sz="1050" dirty="0"/>
                <a:t>BW 56</a:t>
              </a:r>
            </a:p>
            <a:p>
              <a:pPr algn="ctr" eaLnBrk="0" hangingPunct="0">
                <a:lnSpc>
                  <a:spcPct val="90000"/>
                </a:lnSpc>
                <a:defRPr/>
              </a:pPr>
              <a:endParaRPr lang="en-US" sz="1050" dirty="0"/>
            </a:p>
          </p:txBody>
        </p:sp>
      </p:gr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7"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WAN Configuration – Example #2b</a:t>
            </a:r>
          </a:p>
        </p:txBody>
      </p:sp>
      <p:sp>
        <p:nvSpPr>
          <p:cNvPr id="64" name="Content Placeholder 63"/>
          <p:cNvSpPr>
            <a:spLocks noGrp="1"/>
          </p:cNvSpPr>
          <p:nvPr>
            <p:ph idx="11"/>
          </p:nvPr>
        </p:nvSpPr>
        <p:spPr>
          <a:xfrm>
            <a:off x="279400" y="5924550"/>
            <a:ext cx="8520113" cy="500063"/>
          </a:xfrm>
        </p:spPr>
        <p:txBody>
          <a:bodyPr>
            <a:normAutofit fontScale="70000" lnSpcReduction="20000"/>
          </a:bodyPr>
          <a:lstStyle/>
          <a:p>
            <a:pPr>
              <a:defRPr/>
            </a:pPr>
            <a:r>
              <a:rPr lang="en-US" smtClean="0"/>
              <a:t>An alternate solution is to configure a multipoint subinterface for routers R2, R3, and R4 and configure a point-to-point subinterface network for R5.</a:t>
            </a:r>
          </a:p>
        </p:txBody>
      </p:sp>
      <p:sp>
        <p:nvSpPr>
          <p:cNvPr id="275459" name="Content Placeholder 64"/>
          <p:cNvSpPr>
            <a:spLocks noGrp="1"/>
          </p:cNvSpPr>
          <p:nvPr>
            <p:ph sz="quarter" idx="12"/>
          </p:nvPr>
        </p:nvSpPr>
        <p:spPr/>
        <p:txBody>
          <a:bodyPr/>
          <a:lstStyle/>
          <a:p>
            <a:endParaRPr lang="en-US" smtClean="0"/>
          </a:p>
        </p:txBody>
      </p:sp>
      <p:sp>
        <p:nvSpPr>
          <p:cNvPr id="275460" name="Rectangle 54"/>
          <p:cNvSpPr>
            <a:spLocks noChangeArrowheads="1"/>
          </p:cNvSpPr>
          <p:nvPr/>
        </p:nvSpPr>
        <p:spPr bwMode="auto">
          <a:xfrm>
            <a:off x="1773238" y="4694238"/>
            <a:ext cx="2840037" cy="176212"/>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grpSp>
        <p:nvGrpSpPr>
          <p:cNvPr id="275461" name="Group 55"/>
          <p:cNvGrpSpPr>
            <a:grpSpLocks/>
          </p:cNvGrpSpPr>
          <p:nvPr/>
        </p:nvGrpSpPr>
        <p:grpSpPr bwMode="auto">
          <a:xfrm>
            <a:off x="1184275" y="1123950"/>
            <a:ext cx="6762750" cy="3049588"/>
            <a:chOff x="1403797" y="1123486"/>
            <a:chExt cx="6761409" cy="3049263"/>
          </a:xfrm>
        </p:grpSpPr>
        <p:sp>
          <p:nvSpPr>
            <p:cNvPr id="275466" name="Rounded Rectangle 51"/>
            <p:cNvSpPr>
              <a:spLocks noChangeArrowheads="1"/>
            </p:cNvSpPr>
            <p:nvPr/>
          </p:nvSpPr>
          <p:spPr bwMode="auto">
            <a:xfrm>
              <a:off x="1403797" y="1123486"/>
              <a:ext cx="6761409" cy="3036390"/>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cxnSp>
          <p:nvCxnSpPr>
            <p:cNvPr id="80" name="Straight Connector 79"/>
            <p:cNvCxnSpPr/>
            <p:nvPr/>
          </p:nvCxnSpPr>
          <p:spPr bwMode="auto">
            <a:xfrm rot="10860000" flipV="1">
              <a:off x="1570452" y="2752087"/>
              <a:ext cx="430127"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75468" name="Freeform 9"/>
            <p:cNvSpPr>
              <a:spLocks/>
            </p:cNvSpPr>
            <p:nvPr/>
          </p:nvSpPr>
          <p:spPr bwMode="auto">
            <a:xfrm rot="5400000" flipV="1">
              <a:off x="4720079" y="3426816"/>
              <a:ext cx="1079810" cy="10993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5469" name="Freeform 9"/>
            <p:cNvSpPr>
              <a:spLocks/>
            </p:cNvSpPr>
            <p:nvPr/>
          </p:nvSpPr>
          <p:spPr bwMode="auto">
            <a:xfrm rot="5400000">
              <a:off x="4732016" y="1982775"/>
              <a:ext cx="1079810" cy="11003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5470" name="Freeform 9"/>
            <p:cNvSpPr>
              <a:spLocks/>
            </p:cNvSpPr>
            <p:nvPr/>
          </p:nvSpPr>
          <p:spPr bwMode="auto">
            <a:xfrm rot="9900000">
              <a:off x="5523435" y="2465582"/>
              <a:ext cx="1927296" cy="13090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5471" name="Freeform 9"/>
            <p:cNvSpPr>
              <a:spLocks/>
            </p:cNvSpPr>
            <p:nvPr/>
          </p:nvSpPr>
          <p:spPr bwMode="auto">
            <a:xfrm>
              <a:off x="2228850" y="2686050"/>
              <a:ext cx="2388590" cy="13492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275472" name="Freeform 9"/>
            <p:cNvSpPr>
              <a:spLocks/>
            </p:cNvSpPr>
            <p:nvPr/>
          </p:nvSpPr>
          <p:spPr bwMode="auto">
            <a:xfrm rot="11700000" flipV="1">
              <a:off x="5517117" y="2966923"/>
              <a:ext cx="1927296" cy="10897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75473" name="Picture 37"/>
            <p:cNvPicPr>
              <a:picLocks noChangeArrowheads="1"/>
            </p:cNvPicPr>
            <p:nvPr/>
          </p:nvPicPr>
          <p:blipFill>
            <a:blip r:embed="rId3" cstate="print"/>
            <a:srcRect/>
            <a:stretch>
              <a:fillRect/>
            </a:stretch>
          </p:blipFill>
          <p:spPr bwMode="auto">
            <a:xfrm>
              <a:off x="1924590" y="2504163"/>
              <a:ext cx="870351" cy="451691"/>
            </a:xfrm>
            <a:prstGeom prst="rect">
              <a:avLst/>
            </a:prstGeom>
            <a:noFill/>
            <a:ln w="9525">
              <a:noFill/>
              <a:miter lim="800000"/>
              <a:headEnd/>
              <a:tailEnd/>
            </a:ln>
          </p:spPr>
        </p:pic>
        <p:cxnSp>
          <p:nvCxnSpPr>
            <p:cNvPr id="20" name="Straight Connector 19"/>
            <p:cNvCxnSpPr/>
            <p:nvPr/>
          </p:nvCxnSpPr>
          <p:spPr bwMode="auto">
            <a:xfrm rot="5400000">
              <a:off x="1383148" y="2734627"/>
              <a:ext cx="341276" cy="476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75475" name="TextBox 23"/>
            <p:cNvSpPr txBox="1">
              <a:spLocks noChangeArrowheads="1"/>
            </p:cNvSpPr>
            <p:nvPr/>
          </p:nvSpPr>
          <p:spPr bwMode="auto">
            <a:xfrm>
              <a:off x="2200023" y="272450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30" name="TextBox 29"/>
            <p:cNvSpPr txBox="1"/>
            <p:nvPr/>
          </p:nvSpPr>
          <p:spPr>
            <a:xfrm>
              <a:off x="1741868" y="1331427"/>
              <a:ext cx="945962" cy="16190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275477" name="Picture 88"/>
            <p:cNvPicPr>
              <a:picLocks noChangeAspect="1" noChangeArrowheads="1"/>
            </p:cNvPicPr>
            <p:nvPr/>
          </p:nvPicPr>
          <p:blipFill>
            <a:blip r:embed="rId4" cstate="print"/>
            <a:srcRect/>
            <a:stretch>
              <a:fillRect/>
            </a:stretch>
          </p:blipFill>
          <p:spPr bwMode="auto">
            <a:xfrm>
              <a:off x="4525905" y="2352626"/>
              <a:ext cx="1400378" cy="853304"/>
            </a:xfrm>
            <a:prstGeom prst="rect">
              <a:avLst/>
            </a:prstGeom>
            <a:noFill/>
            <a:ln w="9525" algn="ctr">
              <a:noFill/>
              <a:miter lim="800000"/>
              <a:headEnd/>
              <a:tailEnd/>
            </a:ln>
          </p:spPr>
        </p:pic>
        <p:sp>
          <p:nvSpPr>
            <p:cNvPr id="275478" name="TextBox 39"/>
            <p:cNvSpPr txBox="1">
              <a:spLocks noChangeArrowheads="1"/>
            </p:cNvSpPr>
            <p:nvPr/>
          </p:nvSpPr>
          <p:spPr bwMode="auto">
            <a:xfrm>
              <a:off x="4740141" y="2626241"/>
              <a:ext cx="1023037"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Frame Relay</a:t>
              </a:r>
            </a:p>
          </p:txBody>
        </p:sp>
        <p:pic>
          <p:nvPicPr>
            <p:cNvPr id="275479" name="Picture 37"/>
            <p:cNvPicPr>
              <a:picLocks noChangeArrowheads="1"/>
            </p:cNvPicPr>
            <p:nvPr/>
          </p:nvPicPr>
          <p:blipFill>
            <a:blip r:embed="rId3" cstate="print"/>
            <a:srcRect/>
            <a:stretch>
              <a:fillRect/>
            </a:stretch>
          </p:blipFill>
          <p:spPr bwMode="auto">
            <a:xfrm>
              <a:off x="7026754" y="2068609"/>
              <a:ext cx="870351" cy="451691"/>
            </a:xfrm>
            <a:prstGeom prst="rect">
              <a:avLst/>
            </a:prstGeom>
            <a:noFill/>
            <a:ln w="9525">
              <a:noFill/>
              <a:miter lim="800000"/>
              <a:headEnd/>
              <a:tailEnd/>
            </a:ln>
          </p:spPr>
        </p:pic>
        <p:sp>
          <p:nvSpPr>
            <p:cNvPr id="275480" name="TextBox 48"/>
            <p:cNvSpPr txBox="1">
              <a:spLocks noChangeArrowheads="1"/>
            </p:cNvSpPr>
            <p:nvPr/>
          </p:nvSpPr>
          <p:spPr bwMode="auto">
            <a:xfrm>
              <a:off x="7255611" y="2298777"/>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R3</a:t>
              </a:r>
            </a:p>
          </p:txBody>
        </p:sp>
        <p:pic>
          <p:nvPicPr>
            <p:cNvPr id="275481" name="Picture 37"/>
            <p:cNvPicPr>
              <a:picLocks noChangeArrowheads="1"/>
            </p:cNvPicPr>
            <p:nvPr/>
          </p:nvPicPr>
          <p:blipFill>
            <a:blip r:embed="rId3" cstate="print"/>
            <a:srcRect/>
            <a:stretch>
              <a:fillRect/>
            </a:stretch>
          </p:blipFill>
          <p:spPr bwMode="auto">
            <a:xfrm>
              <a:off x="7056487" y="3090803"/>
              <a:ext cx="870351" cy="451691"/>
            </a:xfrm>
            <a:prstGeom prst="rect">
              <a:avLst/>
            </a:prstGeom>
            <a:noFill/>
            <a:ln w="9525">
              <a:noFill/>
              <a:miter lim="800000"/>
              <a:headEnd/>
              <a:tailEnd/>
            </a:ln>
          </p:spPr>
        </p:pic>
        <p:sp>
          <p:nvSpPr>
            <p:cNvPr id="275482" name="TextBox 35"/>
            <p:cNvSpPr txBox="1">
              <a:spLocks noChangeArrowheads="1"/>
            </p:cNvSpPr>
            <p:nvPr/>
          </p:nvSpPr>
          <p:spPr bwMode="auto">
            <a:xfrm>
              <a:off x="7341100" y="3320970"/>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R4</a:t>
              </a:r>
            </a:p>
          </p:txBody>
        </p:sp>
        <p:pic>
          <p:nvPicPr>
            <p:cNvPr id="275483" name="Picture 37"/>
            <p:cNvPicPr>
              <a:picLocks noChangeArrowheads="1"/>
            </p:cNvPicPr>
            <p:nvPr/>
          </p:nvPicPr>
          <p:blipFill>
            <a:blip r:embed="rId3" cstate="print"/>
            <a:srcRect/>
            <a:stretch>
              <a:fillRect/>
            </a:stretch>
          </p:blipFill>
          <p:spPr bwMode="auto">
            <a:xfrm>
              <a:off x="4836004" y="1180879"/>
              <a:ext cx="870351" cy="451691"/>
            </a:xfrm>
            <a:prstGeom prst="rect">
              <a:avLst/>
            </a:prstGeom>
            <a:noFill/>
            <a:ln w="9525">
              <a:noFill/>
              <a:miter lim="800000"/>
              <a:headEnd/>
              <a:tailEnd/>
            </a:ln>
          </p:spPr>
        </p:pic>
        <p:sp>
          <p:nvSpPr>
            <p:cNvPr id="275484" name="TextBox 53"/>
            <p:cNvSpPr txBox="1">
              <a:spLocks noChangeArrowheads="1"/>
            </p:cNvSpPr>
            <p:nvPr/>
          </p:nvSpPr>
          <p:spPr bwMode="auto">
            <a:xfrm>
              <a:off x="5064861" y="1411047"/>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pic>
          <p:nvPicPr>
            <p:cNvPr id="275485" name="Picture 37"/>
            <p:cNvPicPr>
              <a:picLocks noChangeArrowheads="1"/>
            </p:cNvPicPr>
            <p:nvPr/>
          </p:nvPicPr>
          <p:blipFill>
            <a:blip r:embed="rId3" cstate="print"/>
            <a:srcRect/>
            <a:stretch>
              <a:fillRect/>
            </a:stretch>
          </p:blipFill>
          <p:spPr bwMode="auto">
            <a:xfrm>
              <a:off x="4881724" y="3684049"/>
              <a:ext cx="870351" cy="451691"/>
            </a:xfrm>
            <a:prstGeom prst="rect">
              <a:avLst/>
            </a:prstGeom>
            <a:noFill/>
            <a:ln w="9525">
              <a:noFill/>
              <a:miter lim="800000"/>
              <a:headEnd/>
              <a:tailEnd/>
            </a:ln>
          </p:spPr>
        </p:pic>
        <p:sp>
          <p:nvSpPr>
            <p:cNvPr id="275486" name="TextBox 57"/>
            <p:cNvSpPr txBox="1">
              <a:spLocks noChangeArrowheads="1"/>
            </p:cNvSpPr>
            <p:nvPr/>
          </p:nvSpPr>
          <p:spPr bwMode="auto">
            <a:xfrm>
              <a:off x="5110581" y="3914217"/>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R5</a:t>
              </a:r>
            </a:p>
          </p:txBody>
        </p:sp>
        <p:sp>
          <p:nvSpPr>
            <p:cNvPr id="91" name="TextBox 90"/>
            <p:cNvSpPr txBox="1"/>
            <p:nvPr/>
          </p:nvSpPr>
          <p:spPr>
            <a:xfrm>
              <a:off x="3233822" y="2437796"/>
              <a:ext cx="968183" cy="158733"/>
            </a:xfrm>
            <a:prstGeom prst="rect">
              <a:avLst/>
            </a:prstGeom>
            <a:noFill/>
          </p:spPr>
          <p:txBody>
            <a:bodyPr lIns="0" tIns="0" rIns="0" bIns="0" anchor="ctr"/>
            <a:lstStyle/>
            <a:p>
              <a:pPr algn="ctr" eaLnBrk="0" hangingPunct="0">
                <a:lnSpc>
                  <a:spcPct val="90000"/>
                </a:lnSpc>
                <a:defRPr/>
              </a:pPr>
              <a:r>
                <a:rPr lang="en-US" sz="1050" dirty="0"/>
                <a:t>T1 (1.5 Mbps)</a:t>
              </a:r>
            </a:p>
          </p:txBody>
        </p:sp>
        <p:sp>
          <p:nvSpPr>
            <p:cNvPr id="92" name="TextBox 91"/>
            <p:cNvSpPr txBox="1"/>
            <p:nvPr/>
          </p:nvSpPr>
          <p:spPr>
            <a:xfrm>
              <a:off x="2551332" y="2734627"/>
              <a:ext cx="966595" cy="158733"/>
            </a:xfrm>
            <a:prstGeom prst="rect">
              <a:avLst/>
            </a:prstGeom>
            <a:noFill/>
          </p:spPr>
          <p:txBody>
            <a:bodyPr lIns="0" tIns="0" rIns="0" bIns="0" anchor="ctr"/>
            <a:lstStyle/>
            <a:p>
              <a:pPr algn="ctr" eaLnBrk="0" hangingPunct="0">
                <a:lnSpc>
                  <a:spcPct val="90000"/>
                </a:lnSpc>
                <a:defRPr/>
              </a:pPr>
              <a:r>
                <a:rPr lang="en-US" sz="1050" dirty="0"/>
                <a:t>S0/0/0</a:t>
              </a:r>
            </a:p>
          </p:txBody>
        </p:sp>
        <p:sp>
          <p:nvSpPr>
            <p:cNvPr id="38" name="TextBox 37"/>
            <p:cNvSpPr txBox="1"/>
            <p:nvPr/>
          </p:nvSpPr>
          <p:spPr>
            <a:xfrm>
              <a:off x="4594039" y="1910802"/>
              <a:ext cx="596782" cy="238100"/>
            </a:xfrm>
            <a:prstGeom prst="rect">
              <a:avLst/>
            </a:prstGeom>
            <a:noFill/>
          </p:spPr>
          <p:txBody>
            <a:bodyPr lIns="0" tIns="0" rIns="0" bIns="0" anchor="ctr"/>
            <a:lstStyle/>
            <a:p>
              <a:pPr algn="ctr" eaLnBrk="0" hangingPunct="0">
                <a:lnSpc>
                  <a:spcPct val="90000"/>
                </a:lnSpc>
                <a:defRPr/>
              </a:pPr>
              <a:r>
                <a:rPr lang="en-US" sz="1050" dirty="0"/>
                <a:t>CIR 256</a:t>
              </a:r>
            </a:p>
            <a:p>
              <a:pPr algn="ctr" eaLnBrk="0" hangingPunct="0">
                <a:lnSpc>
                  <a:spcPct val="90000"/>
                </a:lnSpc>
                <a:defRPr/>
              </a:pPr>
              <a:r>
                <a:rPr lang="en-US" sz="1050" dirty="0"/>
                <a:t>BW 224</a:t>
              </a:r>
            </a:p>
          </p:txBody>
        </p:sp>
        <p:sp>
          <p:nvSpPr>
            <p:cNvPr id="41" name="TextBox 40"/>
            <p:cNvSpPr txBox="1"/>
            <p:nvPr/>
          </p:nvSpPr>
          <p:spPr>
            <a:xfrm>
              <a:off x="6154243" y="2109219"/>
              <a:ext cx="596782" cy="238100"/>
            </a:xfrm>
            <a:prstGeom prst="rect">
              <a:avLst/>
            </a:prstGeom>
            <a:noFill/>
          </p:spPr>
          <p:txBody>
            <a:bodyPr lIns="0" tIns="0" rIns="0" bIns="0" anchor="ctr"/>
            <a:lstStyle/>
            <a:p>
              <a:pPr algn="ctr" eaLnBrk="0" hangingPunct="0">
                <a:lnSpc>
                  <a:spcPct val="90000"/>
                </a:lnSpc>
                <a:defRPr/>
              </a:pPr>
              <a:r>
                <a:rPr lang="en-US" sz="1050" dirty="0"/>
                <a:t>CIR 256</a:t>
              </a:r>
            </a:p>
            <a:p>
              <a:pPr algn="ctr" eaLnBrk="0" hangingPunct="0">
                <a:lnSpc>
                  <a:spcPct val="90000"/>
                </a:lnSpc>
                <a:defRPr/>
              </a:pPr>
              <a:r>
                <a:rPr lang="en-US" sz="1050" dirty="0"/>
                <a:t>BW 224</a:t>
              </a:r>
            </a:p>
          </p:txBody>
        </p:sp>
        <p:sp>
          <p:nvSpPr>
            <p:cNvPr id="42" name="TextBox 41"/>
            <p:cNvSpPr txBox="1"/>
            <p:nvPr/>
          </p:nvSpPr>
          <p:spPr>
            <a:xfrm>
              <a:off x="6165353" y="3206064"/>
              <a:ext cx="596782" cy="238100"/>
            </a:xfrm>
            <a:prstGeom prst="rect">
              <a:avLst/>
            </a:prstGeom>
            <a:noFill/>
          </p:spPr>
          <p:txBody>
            <a:bodyPr lIns="0" tIns="0" rIns="0" bIns="0" anchor="ctr"/>
            <a:lstStyle/>
            <a:p>
              <a:pPr algn="ctr" eaLnBrk="0" hangingPunct="0">
                <a:lnSpc>
                  <a:spcPct val="90000"/>
                </a:lnSpc>
                <a:defRPr/>
              </a:pPr>
              <a:r>
                <a:rPr lang="en-US" sz="1050" dirty="0"/>
                <a:t>CIR 256</a:t>
              </a:r>
            </a:p>
            <a:p>
              <a:pPr algn="ctr" eaLnBrk="0" hangingPunct="0">
                <a:lnSpc>
                  <a:spcPct val="90000"/>
                </a:lnSpc>
                <a:defRPr/>
              </a:pPr>
              <a:r>
                <a:rPr lang="en-US" sz="1050" dirty="0"/>
                <a:t>BW 224</a:t>
              </a:r>
            </a:p>
          </p:txBody>
        </p:sp>
        <p:sp>
          <p:nvSpPr>
            <p:cNvPr id="43" name="TextBox 42"/>
            <p:cNvSpPr txBox="1"/>
            <p:nvPr/>
          </p:nvSpPr>
          <p:spPr>
            <a:xfrm>
              <a:off x="4598801" y="3309241"/>
              <a:ext cx="598368" cy="238100"/>
            </a:xfrm>
            <a:prstGeom prst="rect">
              <a:avLst/>
            </a:prstGeom>
            <a:noFill/>
          </p:spPr>
          <p:txBody>
            <a:bodyPr lIns="0" tIns="0" rIns="0" bIns="0" anchor="ctr"/>
            <a:lstStyle/>
            <a:p>
              <a:pPr algn="ctr" eaLnBrk="0" hangingPunct="0">
                <a:lnSpc>
                  <a:spcPct val="90000"/>
                </a:lnSpc>
                <a:defRPr/>
              </a:pPr>
              <a:r>
                <a:rPr lang="en-US" sz="1050" dirty="0"/>
                <a:t>CIR 56</a:t>
              </a:r>
            </a:p>
            <a:p>
              <a:pPr algn="ctr" eaLnBrk="0" hangingPunct="0">
                <a:lnSpc>
                  <a:spcPct val="90000"/>
                </a:lnSpc>
                <a:defRPr/>
              </a:pPr>
              <a:r>
                <a:rPr lang="en-US" sz="1050" dirty="0"/>
                <a:t>BW 56</a:t>
              </a:r>
            </a:p>
            <a:p>
              <a:pPr algn="ctr" eaLnBrk="0" hangingPunct="0">
                <a:lnSpc>
                  <a:spcPct val="90000"/>
                </a:lnSpc>
                <a:defRPr/>
              </a:pPr>
              <a:endParaRPr lang="en-US" sz="1050" dirty="0"/>
            </a:p>
          </p:txBody>
        </p:sp>
      </p:grpSp>
      <p:sp>
        <p:nvSpPr>
          <p:cNvPr id="275462" name="Rectangle 59"/>
          <p:cNvSpPr>
            <a:spLocks noChangeArrowheads="1"/>
          </p:cNvSpPr>
          <p:nvPr/>
        </p:nvSpPr>
        <p:spPr bwMode="auto">
          <a:xfrm>
            <a:off x="1412875" y="5238750"/>
            <a:ext cx="3233738" cy="14446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75463" name="Rectangle 61"/>
          <p:cNvSpPr>
            <a:spLocks noChangeArrowheads="1"/>
          </p:cNvSpPr>
          <p:nvPr/>
        </p:nvSpPr>
        <p:spPr bwMode="auto">
          <a:xfrm>
            <a:off x="1944688" y="5402263"/>
            <a:ext cx="1196975" cy="1809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75464" name="Rectangle 62"/>
          <p:cNvSpPr>
            <a:spLocks noChangeArrowheads="1"/>
          </p:cNvSpPr>
          <p:nvPr/>
        </p:nvSpPr>
        <p:spPr bwMode="auto">
          <a:xfrm>
            <a:off x="1925638" y="4846638"/>
            <a:ext cx="1260475" cy="1682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50" name="Text Placeholder 5"/>
          <p:cNvSpPr>
            <a:spLocks/>
          </p:cNvSpPr>
          <p:nvPr/>
        </p:nvSpPr>
        <p:spPr bwMode="auto">
          <a:xfrm>
            <a:off x="279400" y="4257675"/>
            <a:ext cx="8529638" cy="1560513"/>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interface S0/0/0</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encapsulation frame-relay</a:t>
            </a:r>
          </a:p>
          <a:p>
            <a:pPr marL="236538" indent="-236538" defTabSz="814388">
              <a:spcBef>
                <a:spcPts val="0"/>
              </a:spcBef>
              <a:buClr>
                <a:srgbClr val="708CA1"/>
              </a:buClr>
              <a:defRPr/>
            </a:pPr>
            <a:r>
              <a:rPr lang="en-US" sz="1200" kern="0" dirty="0">
                <a:latin typeface="Courier New" pitchFamily="49" charset="0"/>
              </a:rPr>
              <a:t>R1(config-if)# </a:t>
            </a:r>
            <a:r>
              <a:rPr lang="en-US" sz="1200" b="1" kern="0" dirty="0">
                <a:latin typeface="Courier New" pitchFamily="49" charset="0"/>
              </a:rPr>
              <a:t>interface S0/0/0/0.1 multipoint</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bandwidth 768</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exit</a:t>
            </a:r>
          </a:p>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interface S0/0/0/0.2 point-to-point</a:t>
            </a:r>
          </a:p>
          <a:p>
            <a:pPr marL="236538" indent="-236538" defTabSz="814388">
              <a:spcBef>
                <a:spcPts val="0"/>
              </a:spcBef>
              <a:buClr>
                <a:srgbClr val="708CA1"/>
              </a:buClr>
              <a:defRPr/>
            </a:pPr>
            <a:r>
              <a:rPr lang="en-US" sz="1200" kern="0" dirty="0">
                <a:latin typeface="Courier New" pitchFamily="49" charset="0"/>
              </a:rPr>
              <a:t>R1(config-subif)# </a:t>
            </a:r>
            <a:r>
              <a:rPr lang="en-US" sz="1200" b="1" kern="0" dirty="0">
                <a:latin typeface="Courier New" pitchFamily="49" charset="0"/>
              </a:rPr>
              <a:t>bandwidth 56</a:t>
            </a:r>
          </a:p>
          <a:p>
            <a:pPr marL="236538" indent="-236538" defTabSz="814388">
              <a:spcBef>
                <a:spcPts val="0"/>
              </a:spcBef>
              <a:buClr>
                <a:srgbClr val="708CA1"/>
              </a:buClr>
              <a:defRPr/>
            </a:pPr>
            <a:r>
              <a:rPr lang="en-US" sz="1200" kern="0" dirty="0">
                <a:latin typeface="Courier New" pitchFamily="49" charset="0"/>
              </a:rPr>
              <a:t>R1(config-subif)#</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Protocol-Dependent Modules</a:t>
            </a:r>
          </a:p>
        </p:txBody>
      </p:sp>
      <p:sp>
        <p:nvSpPr>
          <p:cNvPr id="63490" name="Rectangle 3"/>
          <p:cNvSpPr>
            <a:spLocks noGrp="1" noChangeArrowheads="1"/>
          </p:cNvSpPr>
          <p:nvPr>
            <p:ph type="body" idx="1"/>
          </p:nvPr>
        </p:nvSpPr>
        <p:spPr>
          <a:xfrm>
            <a:off x="279400" y="1182688"/>
            <a:ext cx="8520113" cy="5132387"/>
          </a:xfrm>
        </p:spPr>
        <p:txBody>
          <a:bodyPr/>
          <a:lstStyle/>
          <a:p>
            <a:r>
              <a:rPr lang="en-US" smtClean="0"/>
              <a:t>Various routed protocols are supported through its PDMs. </a:t>
            </a:r>
          </a:p>
          <a:p>
            <a:pPr lvl="1">
              <a:buFont typeface="Arial" charset="0"/>
              <a:buChar char="•"/>
            </a:pPr>
            <a:r>
              <a:rPr lang="en-US" smtClean="0"/>
              <a:t>Provides independence from routed protocols.</a:t>
            </a:r>
          </a:p>
          <a:p>
            <a:pPr lvl="1">
              <a:buFont typeface="Arial" charset="0"/>
              <a:buChar char="•"/>
            </a:pPr>
            <a:r>
              <a:rPr lang="en-US" smtClean="0"/>
              <a:t>PDMs are modular, scalable and adaptable. </a:t>
            </a:r>
          </a:p>
          <a:p>
            <a:pPr lvl="1">
              <a:buFont typeface="Arial" charset="0"/>
              <a:buChar char="•"/>
            </a:pPr>
            <a:r>
              <a:rPr lang="en-US" smtClean="0"/>
              <a:t>EIGRP can adapt to new or revised routed protocols.</a:t>
            </a:r>
          </a:p>
          <a:p>
            <a:pPr lvl="1">
              <a:buFont typeface="Arial" charset="0"/>
              <a:buChar char="•"/>
            </a:pPr>
            <a:r>
              <a:rPr lang="en-US" smtClean="0"/>
              <a:t>PDMs protect EIGRP from painstaking revision.</a:t>
            </a:r>
          </a:p>
          <a:p>
            <a:r>
              <a:rPr lang="en-US" smtClean="0"/>
              <a:t>Each PDM is responsible for all functions related to its specific routed protocol. </a:t>
            </a: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CA" smtClean="0"/>
              <a:t>EIGRP ip bandwith-percent</a:t>
            </a:r>
          </a:p>
        </p:txBody>
      </p:sp>
      <p:sp>
        <p:nvSpPr>
          <p:cNvPr id="277506" name="Rectangle 3"/>
          <p:cNvSpPr>
            <a:spLocks noGrp="1" noChangeArrowheads="1"/>
          </p:cNvSpPr>
          <p:nvPr>
            <p:ph type="body" idx="1"/>
          </p:nvPr>
        </p:nvSpPr>
        <p:spPr>
          <a:xfrm>
            <a:off x="279400" y="1182688"/>
            <a:ext cx="8520113" cy="5132387"/>
          </a:xfrm>
        </p:spPr>
        <p:txBody>
          <a:bodyPr/>
          <a:lstStyle/>
          <a:p>
            <a:r>
              <a:rPr lang="en-CA" smtClean="0"/>
              <a:t>By default, EIGRP is set to use up to 50% of the bandwidth of an interface to exchange routing information. </a:t>
            </a:r>
          </a:p>
          <a:p>
            <a:r>
              <a:rPr lang="en-CA" smtClean="0"/>
              <a:t>The</a:t>
            </a:r>
            <a:r>
              <a:rPr lang="en-CA" b="1" smtClean="0">
                <a:latin typeface="Courier New" pitchFamily="49" charset="0"/>
                <a:cs typeface="Courier New" pitchFamily="49" charset="0"/>
              </a:rPr>
              <a:t> ip bandwidth-percent eigrp </a:t>
            </a:r>
            <a:r>
              <a:rPr lang="en-CA" smtClean="0"/>
              <a:t>command can be configured to control the amount of bandwidth available to EIGRP. </a:t>
            </a:r>
          </a:p>
          <a:p>
            <a:pPr lvl="1">
              <a:buFont typeface="Arial" charset="0"/>
              <a:buChar char="•"/>
            </a:pPr>
            <a:r>
              <a:rPr lang="en-CA" smtClean="0"/>
              <a:t>This is not the same as the</a:t>
            </a:r>
            <a:r>
              <a:rPr lang="en-CA" b="1" smtClean="0">
                <a:latin typeface="Courier New" pitchFamily="49" charset="0"/>
                <a:cs typeface="Courier New" pitchFamily="49" charset="0"/>
              </a:rPr>
              <a:t> bandwidth </a:t>
            </a:r>
            <a:r>
              <a:rPr lang="en-CA" smtClean="0"/>
              <a:t>command.</a:t>
            </a:r>
          </a:p>
          <a:p>
            <a:pPr lvl="1">
              <a:buFont typeface="Arial" charset="0"/>
              <a:buChar char="•"/>
            </a:pPr>
            <a:r>
              <a:rPr lang="en-CA" smtClean="0"/>
              <a:t>However, this command relies on the value set by the bandwidth command. </a:t>
            </a: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Rectangle 2"/>
          <p:cNvSpPr>
            <a:spLocks noGrp="1" noChangeArrowheads="1"/>
          </p:cNvSpPr>
          <p:nvPr>
            <p:ph type="title"/>
          </p:nvPr>
        </p:nvSpPr>
        <p:spPr bwMode="auto">
          <a:xfrm>
            <a:off x="268288" y="365125"/>
            <a:ext cx="8532812" cy="620713"/>
          </a:xfrm>
          <a:noFill/>
          <a:ln>
            <a:miter lim="800000"/>
            <a:headEnd/>
            <a:tailEnd/>
          </a:ln>
        </p:spPr>
        <p:txBody>
          <a:bodyPr vert="horz" wrap="square" lIns="91440" tIns="45720" rIns="91440" bIns="45720" numCol="1" anchor="t" anchorCtr="0" compatLnSpc="1">
            <a:prstTxWarp prst="textNoShape">
              <a:avLst/>
            </a:prstTxWarp>
          </a:bodyPr>
          <a:lstStyle/>
          <a:p>
            <a:r>
              <a:rPr lang="en-CA" smtClean="0"/>
              <a:t>ip bandwidth-percent eigrp</a:t>
            </a:r>
            <a:endParaRPr lang="en-US" smtClean="0"/>
          </a:p>
        </p:txBody>
      </p:sp>
      <p:sp>
        <p:nvSpPr>
          <p:cNvPr id="278530" name="Content Placeholder 12"/>
          <p:cNvSpPr>
            <a:spLocks noGrp="1"/>
          </p:cNvSpPr>
          <p:nvPr>
            <p:ph idx="1"/>
          </p:nvPr>
        </p:nvSpPr>
        <p:spPr>
          <a:xfrm>
            <a:off x="279400" y="1139825"/>
            <a:ext cx="8316913" cy="655638"/>
          </a:xfrm>
        </p:spPr>
        <p:txBody>
          <a:bodyPr/>
          <a:lstStyle/>
          <a:p>
            <a:r>
              <a:rPr lang="en-CA" smtClean="0"/>
              <a:t>Configure the amount of bandwidth available to EIGRP.</a:t>
            </a:r>
            <a:endParaRPr lang="en-US" smtClean="0"/>
          </a:p>
        </p:txBody>
      </p:sp>
      <p:sp>
        <p:nvSpPr>
          <p:cNvPr id="278531" name="Text Placeholder 13"/>
          <p:cNvSpPr>
            <a:spLocks noGrp="1"/>
          </p:cNvSpPr>
          <p:nvPr>
            <p:ph type="body" sz="quarter" idx="10"/>
          </p:nvPr>
        </p:nvSpPr>
        <p:spPr>
          <a:xfrm>
            <a:off x="612775" y="1911350"/>
            <a:ext cx="7745413" cy="377825"/>
          </a:xfrm>
        </p:spPr>
        <p:txBody>
          <a:bodyPr/>
          <a:lstStyle/>
          <a:p>
            <a:r>
              <a:rPr lang="en-US" smtClean="0"/>
              <a:t>Router(config-if)#</a:t>
            </a:r>
          </a:p>
        </p:txBody>
      </p:sp>
      <p:sp>
        <p:nvSpPr>
          <p:cNvPr id="278532" name="Text Placeholder 14"/>
          <p:cNvSpPr>
            <a:spLocks noGrp="1"/>
          </p:cNvSpPr>
          <p:nvPr>
            <p:ph type="body" sz="quarter" idx="11"/>
          </p:nvPr>
        </p:nvSpPr>
        <p:spPr>
          <a:xfrm>
            <a:off x="615950" y="2371725"/>
            <a:ext cx="7745413" cy="376238"/>
          </a:xfrm>
        </p:spPr>
        <p:txBody>
          <a:bodyPr/>
          <a:lstStyle/>
          <a:p>
            <a:r>
              <a:rPr lang="en-US" smtClean="0"/>
              <a:t>ip bandwidth-percent eigrp </a:t>
            </a:r>
            <a:r>
              <a:rPr lang="en-US" b="0" i="1" smtClean="0"/>
              <a:t>as-number percent</a:t>
            </a:r>
          </a:p>
        </p:txBody>
      </p:sp>
      <p:sp>
        <p:nvSpPr>
          <p:cNvPr id="16" name="Rectangle 15"/>
          <p:cNvSpPr/>
          <p:nvPr/>
        </p:nvSpPr>
        <p:spPr>
          <a:xfrm>
            <a:off x="266700" y="2994025"/>
            <a:ext cx="8486775" cy="1865313"/>
          </a:xfrm>
          <a:prstGeom prst="rect">
            <a:avLst/>
          </a:prstGeom>
        </p:spPr>
        <p:txBody>
          <a:bodyPr>
            <a:spAutoFit/>
          </a:bodyPr>
          <a:lstStyle/>
          <a:p>
            <a:pPr marL="236538" indent="-236538" defTabSz="814388">
              <a:lnSpc>
                <a:spcPct val="95000"/>
              </a:lnSpc>
              <a:spcBef>
                <a:spcPct val="50000"/>
              </a:spcBef>
              <a:buClr>
                <a:srgbClr val="708CA1"/>
              </a:buClr>
              <a:buFont typeface="Wingdings" pitchFamily="2" charset="2"/>
              <a:buChar char="§"/>
              <a:defRPr/>
            </a:pPr>
            <a:r>
              <a:rPr lang="en-US" kern="0" dirty="0"/>
              <a:t>The</a:t>
            </a:r>
            <a:r>
              <a:rPr lang="en-US" kern="0" dirty="0">
                <a:latin typeface="Courier New" pitchFamily="49" charset="0"/>
                <a:cs typeface="Courier New" pitchFamily="49" charset="0"/>
              </a:rPr>
              <a:t> </a:t>
            </a:r>
            <a:r>
              <a:rPr lang="en-US" i="1" kern="0" dirty="0">
                <a:latin typeface="Courier New" pitchFamily="49" charset="0"/>
                <a:cs typeface="Courier New" pitchFamily="49" charset="0"/>
              </a:rPr>
              <a:t>as-number </a:t>
            </a:r>
            <a:r>
              <a:rPr lang="en-US" kern="0" dirty="0"/>
              <a:t>is the EIGRP </a:t>
            </a:r>
            <a:r>
              <a:rPr lang="en-US" kern="0"/>
              <a:t>AS number.</a:t>
            </a:r>
            <a:endParaRPr lang="en-US" kern="0" dirty="0"/>
          </a:p>
          <a:p>
            <a:pPr marL="236538" indent="-236538" defTabSz="814388">
              <a:lnSpc>
                <a:spcPct val="95000"/>
              </a:lnSpc>
              <a:spcBef>
                <a:spcPct val="50000"/>
              </a:spcBef>
              <a:buClr>
                <a:srgbClr val="708CA1"/>
              </a:buClr>
              <a:buFont typeface="Wingdings" pitchFamily="2" charset="2"/>
              <a:buChar char="§"/>
              <a:defRPr/>
            </a:pPr>
            <a:r>
              <a:rPr lang="en-US" kern="0" dirty="0"/>
              <a:t>The</a:t>
            </a:r>
            <a:r>
              <a:rPr lang="en-US" i="1" kern="0" dirty="0">
                <a:latin typeface="Courier New" pitchFamily="49" charset="0"/>
                <a:cs typeface="Courier New" pitchFamily="49" charset="0"/>
              </a:rPr>
              <a:t> percent </a:t>
            </a:r>
            <a:r>
              <a:rPr lang="en-US" kern="0" dirty="0"/>
              <a:t>parameter is the percentage of the configured bandwidth that EIGRP can use. </a:t>
            </a:r>
          </a:p>
          <a:p>
            <a:pPr marL="236538" indent="-236538" defTabSz="814388">
              <a:lnSpc>
                <a:spcPct val="95000"/>
              </a:lnSpc>
              <a:spcBef>
                <a:spcPct val="50000"/>
              </a:spcBef>
              <a:buClr>
                <a:srgbClr val="708CA1"/>
              </a:buClr>
              <a:buFont typeface="Wingdings" pitchFamily="2" charset="2"/>
              <a:buChar char="§"/>
              <a:defRPr/>
            </a:pPr>
            <a:r>
              <a:rPr lang="en-US" kern="0" dirty="0"/>
              <a:t>The percentage value can be set to greater than 100.</a:t>
            </a:r>
            <a:endParaRPr lang="en-US" sz="2000" kern="0"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577" name="Picture 19" descr="ss2"/>
          <p:cNvPicPr>
            <a:picLocks noChangeAspect="1" noChangeArrowheads="1"/>
          </p:cNvPicPr>
          <p:nvPr/>
        </p:nvPicPr>
        <p:blipFill>
          <a:blip r:embed="rId2" cstate="print"/>
          <a:srcRect/>
          <a:stretch>
            <a:fillRect/>
          </a:stretch>
        </p:blipFill>
        <p:spPr bwMode="auto">
          <a:xfrm>
            <a:off x="0" y="1600200"/>
            <a:ext cx="9144000" cy="3178175"/>
          </a:xfrm>
          <a:prstGeom prst="rect">
            <a:avLst/>
          </a:prstGeom>
          <a:noFill/>
          <a:ln w="9525">
            <a:noFill/>
            <a:miter lim="800000"/>
            <a:headEnd/>
            <a:tailEnd/>
          </a:ln>
        </p:spPr>
      </p:pic>
      <p:sp>
        <p:nvSpPr>
          <p:cNvPr id="280578"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pPr algn="ctr" eaLnBrk="0" hangingPunct="0">
              <a:lnSpc>
                <a:spcPct val="90000"/>
              </a:lnSpc>
            </a:pPr>
            <a:endParaRPr lang="en-US"/>
          </a:p>
        </p:txBody>
      </p:sp>
      <p:sp>
        <p:nvSpPr>
          <p:cNvPr id="7" name="Rectangle 32"/>
          <p:cNvSpPr txBox="1">
            <a:spLocks noChangeArrowheads="1"/>
          </p:cNvSpPr>
          <p:nvPr/>
        </p:nvSpPr>
        <p:spPr>
          <a:xfrm>
            <a:off x="293688" y="1841500"/>
            <a:ext cx="3233737" cy="2743200"/>
          </a:xfrm>
          <a:prstGeom prst="rect">
            <a:avLst/>
          </a:prstGeom>
          <a:noFill/>
        </p:spPr>
        <p:txBody>
          <a:bodyPr anchor="ctr"/>
          <a:lstStyle/>
          <a:p>
            <a:pPr defTabSz="814388">
              <a:lnSpc>
                <a:spcPct val="90000"/>
              </a:lnSpc>
              <a:defRPr/>
            </a:pPr>
            <a:r>
              <a:rPr lang="en-US" sz="2800" b="1" kern="0">
                <a:solidFill>
                  <a:schemeClr val="bg1"/>
                </a:solidFill>
                <a:latin typeface="+mj-lt"/>
                <a:ea typeface="+mj-ea"/>
                <a:cs typeface="+mj-cs"/>
              </a:rPr>
              <a:t>Configuring and Verifying EIGRP Authentication</a:t>
            </a:r>
            <a:endParaRPr lang="en-US" sz="3000" kern="0">
              <a:solidFill>
                <a:schemeClr val="bg1"/>
              </a:solidFill>
              <a:latin typeface="+mj-lt"/>
              <a:ea typeface="+mj-ea"/>
              <a:cs typeface="+mj-cs"/>
            </a:endParaRPr>
          </a:p>
        </p:txBody>
      </p:sp>
    </p:spTree>
  </p:cSld>
  <p:clrMapOvr>
    <a:masterClrMapping/>
  </p:clrMapOvr>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1" name="Rectangle 31"/>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Router Authentication</a:t>
            </a:r>
          </a:p>
        </p:txBody>
      </p:sp>
      <p:sp>
        <p:nvSpPr>
          <p:cNvPr id="281602" name="Rectangle 32"/>
          <p:cNvSpPr>
            <a:spLocks noGrp="1" noChangeArrowheads="1"/>
          </p:cNvSpPr>
          <p:nvPr>
            <p:ph type="body" idx="1"/>
          </p:nvPr>
        </p:nvSpPr>
        <p:spPr>
          <a:xfrm>
            <a:off x="279400" y="1182688"/>
            <a:ext cx="8520113" cy="5132387"/>
          </a:xfrm>
        </p:spPr>
        <p:txBody>
          <a:bodyPr/>
          <a:lstStyle/>
          <a:p>
            <a:r>
              <a:rPr lang="en-US" smtClean="0"/>
              <a:t>Many routing protocols support authentication such that a router authenticates the source of each routing update packet that it receives.</a:t>
            </a:r>
          </a:p>
          <a:p>
            <a:r>
              <a:rPr lang="en-US" smtClean="0"/>
              <a:t> Simple password authentication is supported by:</a:t>
            </a:r>
          </a:p>
          <a:p>
            <a:pPr lvl="1">
              <a:buFont typeface="Arial" charset="0"/>
              <a:buChar char="•"/>
            </a:pPr>
            <a:r>
              <a:rPr lang="en-US" smtClean="0"/>
              <a:t>IS-IS </a:t>
            </a:r>
          </a:p>
          <a:p>
            <a:pPr lvl="1">
              <a:buFont typeface="Arial" charset="0"/>
              <a:buChar char="•"/>
            </a:pPr>
            <a:r>
              <a:rPr lang="en-US" smtClean="0"/>
              <a:t>OSPF</a:t>
            </a:r>
          </a:p>
          <a:p>
            <a:pPr lvl="1">
              <a:buFont typeface="Arial" charset="0"/>
              <a:buChar char="•"/>
            </a:pPr>
            <a:r>
              <a:rPr lang="en-US" smtClean="0"/>
              <a:t>RIPv2 </a:t>
            </a:r>
          </a:p>
          <a:p>
            <a:r>
              <a:rPr lang="en-US" smtClean="0"/>
              <a:t> MD5 authentication is supported by:</a:t>
            </a:r>
          </a:p>
          <a:p>
            <a:pPr lvl="1">
              <a:buFont typeface="Arial" charset="0"/>
              <a:buChar char="•"/>
            </a:pPr>
            <a:r>
              <a:rPr lang="en-US" smtClean="0"/>
              <a:t>OSPF</a:t>
            </a:r>
          </a:p>
          <a:p>
            <a:pPr lvl="1">
              <a:buFont typeface="Arial" charset="0"/>
              <a:buChar char="•"/>
            </a:pPr>
            <a:r>
              <a:rPr lang="en-US" smtClean="0"/>
              <a:t>RIPv2</a:t>
            </a:r>
          </a:p>
          <a:p>
            <a:pPr lvl="1">
              <a:buFont typeface="Arial" charset="0"/>
              <a:buChar char="•"/>
            </a:pPr>
            <a:r>
              <a:rPr lang="en-US" smtClean="0"/>
              <a:t>BGP</a:t>
            </a:r>
          </a:p>
          <a:p>
            <a:pPr lvl="1">
              <a:buFont typeface="Arial" charset="0"/>
              <a:buChar char="•"/>
            </a:pPr>
            <a:r>
              <a:rPr lang="en-US" smtClean="0"/>
              <a:t>EIGRP</a:t>
            </a: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49" name="Rectangle 13"/>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Simple Password vs. MD5 Authentication</a:t>
            </a:r>
          </a:p>
        </p:txBody>
      </p:sp>
      <p:sp>
        <p:nvSpPr>
          <p:cNvPr id="283650" name="Rectangle 14"/>
          <p:cNvSpPr>
            <a:spLocks noGrp="1" noChangeArrowheads="1"/>
          </p:cNvSpPr>
          <p:nvPr>
            <p:ph type="body" idx="1"/>
          </p:nvPr>
        </p:nvSpPr>
        <p:spPr>
          <a:xfrm>
            <a:off x="279400" y="1182688"/>
            <a:ext cx="8520113" cy="5132387"/>
          </a:xfrm>
        </p:spPr>
        <p:txBody>
          <a:bodyPr/>
          <a:lstStyle/>
          <a:p>
            <a:r>
              <a:rPr lang="en-US" smtClean="0"/>
              <a:t>Simple password authentication:</a:t>
            </a:r>
          </a:p>
          <a:p>
            <a:pPr lvl="1">
              <a:buFont typeface="Arial" charset="0"/>
              <a:buChar char="•"/>
            </a:pPr>
            <a:r>
              <a:rPr lang="en-US" smtClean="0"/>
              <a:t>Router sends packet and key.</a:t>
            </a:r>
          </a:p>
          <a:p>
            <a:pPr lvl="1">
              <a:buFont typeface="Arial" charset="0"/>
              <a:buChar char="•"/>
            </a:pPr>
            <a:r>
              <a:rPr lang="en-US" smtClean="0"/>
              <a:t>Neighbor checks if received key matches its key.</a:t>
            </a:r>
          </a:p>
          <a:p>
            <a:pPr lvl="1">
              <a:buFont typeface="Arial" charset="0"/>
              <a:buChar char="•"/>
            </a:pPr>
            <a:r>
              <a:rPr lang="en-US" smtClean="0"/>
              <a:t>Is not secure.</a:t>
            </a:r>
          </a:p>
          <a:p>
            <a:r>
              <a:rPr lang="en-US" smtClean="0"/>
              <a:t>MD5 authentication:</a:t>
            </a:r>
          </a:p>
          <a:p>
            <a:pPr lvl="1">
              <a:buFont typeface="Arial" charset="0"/>
              <a:buChar char="•"/>
            </a:pPr>
            <a:r>
              <a:rPr lang="en-US" smtClean="0"/>
              <a:t>Configure a “key” (password) and key-id; router generates a message digest, or hash, of the key, key-id and message.</a:t>
            </a:r>
          </a:p>
          <a:p>
            <a:pPr lvl="1">
              <a:buFont typeface="Arial" charset="0"/>
              <a:buChar char="•"/>
            </a:pPr>
            <a:r>
              <a:rPr lang="en-US" smtClean="0"/>
              <a:t>Message digest is sent with packet; key is not sent.</a:t>
            </a:r>
          </a:p>
          <a:p>
            <a:pPr lvl="1">
              <a:buFont typeface="Arial" charset="0"/>
              <a:buChar char="•"/>
            </a:pPr>
            <a:r>
              <a:rPr lang="en-US" smtClean="0"/>
              <a:t>Is secure.</a:t>
            </a: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7" name="Rectangle 9"/>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MD5 Authentication</a:t>
            </a:r>
          </a:p>
        </p:txBody>
      </p:sp>
      <p:sp>
        <p:nvSpPr>
          <p:cNvPr id="285698" name="Rectangle 10"/>
          <p:cNvSpPr>
            <a:spLocks noGrp="1" noChangeArrowheads="1"/>
          </p:cNvSpPr>
          <p:nvPr>
            <p:ph type="body" idx="1"/>
          </p:nvPr>
        </p:nvSpPr>
        <p:spPr>
          <a:xfrm>
            <a:off x="279400" y="1182688"/>
            <a:ext cx="8520113" cy="5132387"/>
          </a:xfrm>
        </p:spPr>
        <p:txBody>
          <a:bodyPr/>
          <a:lstStyle/>
          <a:p>
            <a:r>
              <a:rPr lang="en-US" smtClean="0"/>
              <a:t>EIGRP supports MD5 authentication.</a:t>
            </a:r>
          </a:p>
          <a:p>
            <a:r>
              <a:rPr lang="en-US" smtClean="0"/>
              <a:t>Router generates and checks every EIGRP packet. Router authenticates the source of each routing update packet that it receives.</a:t>
            </a:r>
          </a:p>
          <a:p>
            <a:r>
              <a:rPr lang="en-US" smtClean="0"/>
              <a:t>Configure a “key” (password) and key-id; each participating neighbor must have same key configured.</a:t>
            </a: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5" name="Rectangle 10"/>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MD5 Authentication</a:t>
            </a:r>
          </a:p>
        </p:txBody>
      </p:sp>
      <p:sp>
        <p:nvSpPr>
          <p:cNvPr id="287746" name="Rectangle 11"/>
          <p:cNvSpPr>
            <a:spLocks noGrp="1" noChangeArrowheads="1"/>
          </p:cNvSpPr>
          <p:nvPr>
            <p:ph type="body" idx="1"/>
          </p:nvPr>
        </p:nvSpPr>
        <p:spPr>
          <a:xfrm>
            <a:off x="279400" y="1182688"/>
            <a:ext cx="8520113" cy="5132387"/>
          </a:xfrm>
        </p:spPr>
        <p:txBody>
          <a:bodyPr/>
          <a:lstStyle/>
          <a:p>
            <a:r>
              <a:rPr lang="en-US" smtClean="0"/>
              <a:t>EIGRP MD5 authentication:</a:t>
            </a:r>
          </a:p>
          <a:p>
            <a:pPr lvl="1">
              <a:buFont typeface="Arial" charset="0"/>
              <a:buChar char="•"/>
            </a:pPr>
            <a:r>
              <a:rPr lang="en-US" smtClean="0"/>
              <a:t>Router generates a message digest, or hash, of the key, key-id, and message.</a:t>
            </a:r>
          </a:p>
          <a:p>
            <a:pPr lvl="1">
              <a:buFont typeface="Arial" charset="0"/>
              <a:buChar char="•"/>
            </a:pPr>
            <a:r>
              <a:rPr lang="en-US" smtClean="0"/>
              <a:t>EIGRP allows keys to be managed using key chains.</a:t>
            </a:r>
          </a:p>
          <a:p>
            <a:pPr lvl="1">
              <a:buFont typeface="Arial" charset="0"/>
              <a:buChar char="•"/>
            </a:pPr>
            <a:r>
              <a:rPr lang="en-US" smtClean="0"/>
              <a:t>Specify key-id (number, key, and lifetime of key).</a:t>
            </a:r>
          </a:p>
          <a:p>
            <a:pPr lvl="1">
              <a:buFont typeface="Arial" charset="0"/>
              <a:buChar char="•"/>
            </a:pPr>
            <a:r>
              <a:rPr lang="en-US" smtClean="0"/>
              <a:t>First valid activated key, in order of key numbers, is used.</a:t>
            </a: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3"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Planning for EIGRP</a:t>
            </a:r>
          </a:p>
        </p:txBody>
      </p:sp>
      <p:sp>
        <p:nvSpPr>
          <p:cNvPr id="3" name="Content Placeholder 2"/>
          <p:cNvSpPr>
            <a:spLocks noGrp="1"/>
          </p:cNvSpPr>
          <p:nvPr>
            <p:ph idx="1"/>
          </p:nvPr>
        </p:nvSpPr>
        <p:spPr>
          <a:xfrm>
            <a:off x="279400" y="1182688"/>
            <a:ext cx="8520113" cy="5132387"/>
          </a:xfrm>
        </p:spPr>
        <p:txBody>
          <a:bodyPr/>
          <a:lstStyle/>
          <a:p>
            <a:pPr>
              <a:defRPr/>
            </a:pPr>
            <a:r>
              <a:rPr lang="en-US" dirty="0" smtClean="0"/>
              <a:t>The following key parameters must be defined in enough detail before configuring EIGRP authentication:</a:t>
            </a:r>
          </a:p>
          <a:p>
            <a:pPr lvl="1">
              <a:defRPr/>
            </a:pPr>
            <a:r>
              <a:rPr lang="en-US" dirty="0" smtClean="0"/>
              <a:t>The EIGRP AS number</a:t>
            </a:r>
          </a:p>
          <a:p>
            <a:pPr lvl="1">
              <a:defRPr/>
            </a:pPr>
            <a:r>
              <a:rPr lang="en-US" dirty="0" smtClean="0"/>
              <a:t>The authentication mode (MD5)</a:t>
            </a:r>
          </a:p>
          <a:p>
            <a:pPr lvl="1">
              <a:defRPr/>
            </a:pPr>
            <a:r>
              <a:rPr lang="en-US" dirty="0" smtClean="0"/>
              <a:t>The definition of one or more keys to authenticate EIGRP packets, according to the network security plan.</a:t>
            </a:r>
          </a:p>
          <a:p>
            <a:pPr lvl="1">
              <a:defRPr/>
            </a:pPr>
            <a:r>
              <a:rPr lang="en-US" dirty="0" smtClean="0"/>
              <a:t>The keys’ lifetime, if multiple keys are defined.</a:t>
            </a:r>
          </a:p>
          <a:p>
            <a:pPr>
              <a:defRPr/>
            </a:pPr>
            <a:r>
              <a:rPr lang="en-US" dirty="0" smtClean="0"/>
              <a:t>Once defined, the following steps may be implemented:</a:t>
            </a:r>
          </a:p>
          <a:p>
            <a:pPr marL="682625" lvl="1" indent="-457200">
              <a:buFont typeface="+mj-lt"/>
              <a:buAutoNum type="arabicPeriod"/>
              <a:defRPr/>
            </a:pPr>
            <a:r>
              <a:rPr lang="en-US" dirty="0" smtClean="0"/>
              <a:t>Configure the authentication mode </a:t>
            </a:r>
            <a:r>
              <a:rPr lang="en-US" smtClean="0"/>
              <a:t>for EIGRP.</a:t>
            </a:r>
            <a:endParaRPr lang="en-US" dirty="0" smtClean="0"/>
          </a:p>
          <a:p>
            <a:pPr marL="682625" lvl="1" indent="-457200">
              <a:buFont typeface="+mj-lt"/>
              <a:buAutoNum type="arabicPeriod"/>
              <a:defRPr/>
            </a:pPr>
            <a:r>
              <a:rPr lang="en-US" dirty="0" smtClean="0"/>
              <a:t>Configure the </a:t>
            </a:r>
            <a:r>
              <a:rPr lang="en-US" smtClean="0"/>
              <a:t>key chain.</a:t>
            </a:r>
            <a:endParaRPr lang="en-US" dirty="0" smtClean="0"/>
          </a:p>
          <a:p>
            <a:pPr marL="682625" lvl="1" indent="-457200">
              <a:buFont typeface="+mj-lt"/>
              <a:buAutoNum type="arabicPeriod"/>
              <a:defRPr/>
            </a:pPr>
            <a:r>
              <a:rPr lang="en-US" dirty="0" smtClean="0"/>
              <a:t>Optionally configure the keys’ </a:t>
            </a:r>
            <a:r>
              <a:rPr lang="en-US" smtClean="0"/>
              <a:t>lifetime parameters.</a:t>
            </a:r>
            <a:endParaRPr lang="en-US" dirty="0" smtClean="0"/>
          </a:p>
          <a:p>
            <a:pPr marL="682625" lvl="1" indent="-457200">
              <a:buFont typeface="+mj-lt"/>
              <a:buAutoNum type="arabicPeriod"/>
              <a:defRPr/>
            </a:pPr>
            <a:r>
              <a:rPr lang="en-US" dirty="0" smtClean="0"/>
              <a:t>Enable authentication to use the key(s) in the </a:t>
            </a:r>
            <a:r>
              <a:rPr lang="en-US" smtClean="0"/>
              <a:t>key chain.</a:t>
            </a:r>
            <a:endParaRPr lang="en-US" dirty="0" smtClean="0"/>
          </a:p>
          <a:p>
            <a:pPr>
              <a:defRPr/>
            </a:pPr>
            <a:endParaRPr lang="en-US" dirty="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a:xfrm>
            <a:off x="268288" y="365125"/>
            <a:ext cx="8875712" cy="741363"/>
          </a:xfrm>
        </p:spPr>
        <p:txBody>
          <a:bodyPr>
            <a:normAutofit fontScale="90000"/>
          </a:bodyPr>
          <a:lstStyle/>
          <a:p>
            <a:pPr lvl="1">
              <a:defRPr/>
            </a:pPr>
            <a:r>
              <a:rPr lang="en-US" dirty="0" smtClean="0"/>
              <a:t>Configure the Authentication Mode for EIGRP</a:t>
            </a:r>
          </a:p>
        </p:txBody>
      </p:sp>
      <p:sp>
        <p:nvSpPr>
          <p:cNvPr id="291842" name="Content Placeholder 10"/>
          <p:cNvSpPr>
            <a:spLocks noGrp="1"/>
          </p:cNvSpPr>
          <p:nvPr>
            <p:ph idx="1"/>
          </p:nvPr>
        </p:nvSpPr>
        <p:spPr>
          <a:xfrm>
            <a:off x="279400" y="1193800"/>
            <a:ext cx="8316913" cy="492125"/>
          </a:xfrm>
        </p:spPr>
        <p:txBody>
          <a:bodyPr/>
          <a:lstStyle/>
          <a:p>
            <a:r>
              <a:rPr lang="en-US" smtClean="0"/>
              <a:t>Specify MD5 authentication for EIGRP packets.</a:t>
            </a:r>
          </a:p>
          <a:p>
            <a:endParaRPr lang="en-US" smtClean="0"/>
          </a:p>
        </p:txBody>
      </p:sp>
      <p:sp>
        <p:nvSpPr>
          <p:cNvPr id="291843" name="Text Placeholder 11"/>
          <p:cNvSpPr>
            <a:spLocks noGrp="1"/>
          </p:cNvSpPr>
          <p:nvPr>
            <p:ph type="body" sz="quarter" idx="10"/>
          </p:nvPr>
        </p:nvSpPr>
        <p:spPr>
          <a:xfrm>
            <a:off x="612775" y="1731963"/>
            <a:ext cx="7745413" cy="376237"/>
          </a:xfrm>
        </p:spPr>
        <p:txBody>
          <a:bodyPr/>
          <a:lstStyle/>
          <a:p>
            <a:r>
              <a:rPr lang="en-US" sz="1800" smtClean="0"/>
              <a:t>Router(config-if)#</a:t>
            </a:r>
          </a:p>
        </p:txBody>
      </p:sp>
      <p:sp>
        <p:nvSpPr>
          <p:cNvPr id="291844" name="Text Placeholder 12"/>
          <p:cNvSpPr>
            <a:spLocks noGrp="1"/>
          </p:cNvSpPr>
          <p:nvPr>
            <p:ph type="body" sz="quarter" idx="11"/>
          </p:nvPr>
        </p:nvSpPr>
        <p:spPr>
          <a:xfrm>
            <a:off x="615950" y="2190750"/>
            <a:ext cx="7745413" cy="377825"/>
          </a:xfrm>
        </p:spPr>
        <p:txBody>
          <a:bodyPr/>
          <a:lstStyle/>
          <a:p>
            <a:r>
              <a:rPr lang="en-US" sz="1800" smtClean="0"/>
              <a:t>ip authentication mode eigrp </a:t>
            </a:r>
            <a:r>
              <a:rPr lang="en-US" sz="1800" b="0" i="1" smtClean="0"/>
              <a:t>autonomous-system</a:t>
            </a:r>
            <a:r>
              <a:rPr lang="en-US" sz="1800" smtClean="0"/>
              <a:t> md5</a:t>
            </a:r>
          </a:p>
          <a:p>
            <a:endParaRPr lang="en-US" sz="1800" smtClean="0"/>
          </a:p>
        </p:txBody>
      </p:sp>
      <p:sp>
        <p:nvSpPr>
          <p:cNvPr id="21" name="Content Placeholder 10"/>
          <p:cNvSpPr txBox="1">
            <a:spLocks/>
          </p:cNvSpPr>
          <p:nvPr/>
        </p:nvSpPr>
        <p:spPr bwMode="auto">
          <a:xfrm>
            <a:off x="279400" y="3289300"/>
            <a:ext cx="8316913" cy="492125"/>
          </a:xfrm>
          <a:prstGeom prst="rect">
            <a:avLst/>
          </a:prstGeom>
          <a:noFill/>
          <a:ln w="9525" algn="ctr">
            <a:noFill/>
            <a:miter lim="800000"/>
            <a:headEnd/>
            <a:tailEnd/>
          </a:ln>
        </p:spPr>
        <p:txBody>
          <a:bodyPr lIns="82124" tIns="41061" rIns="82124" bIns="41061">
            <a:normAutofit fontScale="92500"/>
          </a:bodyPr>
          <a:lstStyle/>
          <a:p>
            <a:pPr marL="225425" indent="-225425" defTabSz="814388">
              <a:spcBef>
                <a:spcPct val="50000"/>
              </a:spcBef>
              <a:buClr>
                <a:schemeClr val="accent1"/>
              </a:buClr>
              <a:buFont typeface="Wingdings" pitchFamily="2" charset="2"/>
              <a:buChar char="§"/>
              <a:defRPr/>
            </a:pPr>
            <a:r>
              <a:rPr lang="en-US" kern="0" dirty="0">
                <a:latin typeface="+mn-lt"/>
              </a:rPr>
              <a:t>Enable EIGRP packet authentication using key in the </a:t>
            </a:r>
            <a:r>
              <a:rPr lang="en-US" i="1" kern="0" dirty="0">
                <a:latin typeface="+mn-lt"/>
              </a:rPr>
              <a:t>key-chain</a:t>
            </a:r>
            <a:r>
              <a:rPr lang="en-US" kern="0" dirty="0">
                <a:latin typeface="+mn-lt"/>
              </a:rPr>
              <a:t>.</a:t>
            </a:r>
          </a:p>
          <a:p>
            <a:pPr marL="236538" indent="-236538" defTabSz="814388">
              <a:lnSpc>
                <a:spcPct val="95000"/>
              </a:lnSpc>
              <a:spcBef>
                <a:spcPct val="50000"/>
              </a:spcBef>
              <a:buClr>
                <a:srgbClr val="708CA1"/>
              </a:buClr>
              <a:buFont typeface="Wingdings" pitchFamily="2" charset="2"/>
              <a:buChar char="§"/>
              <a:defRPr/>
            </a:pPr>
            <a:endParaRPr lang="en-US" kern="0" dirty="0">
              <a:latin typeface="+mn-lt"/>
            </a:endParaRPr>
          </a:p>
        </p:txBody>
      </p:sp>
      <p:sp>
        <p:nvSpPr>
          <p:cNvPr id="22" name="Text Placeholder 11"/>
          <p:cNvSpPr txBox="1">
            <a:spLocks/>
          </p:cNvSpPr>
          <p:nvPr/>
        </p:nvSpPr>
        <p:spPr bwMode="auto">
          <a:xfrm>
            <a:off x="612775" y="3827463"/>
            <a:ext cx="7745413" cy="377825"/>
          </a:xfrm>
          <a:prstGeom prst="rect">
            <a:avLst/>
          </a:prstGeom>
          <a:noFill/>
          <a:ln w="9525" algn="ctr">
            <a:noFill/>
            <a:miter lim="800000"/>
            <a:headEnd/>
            <a:tailEnd/>
          </a:ln>
        </p:spPr>
        <p:txBody>
          <a:bodyPr lIns="82124" tIns="41061" rIns="82124" bIns="41061">
            <a:normAutofit/>
          </a:bodyPr>
          <a:lstStyle/>
          <a:p>
            <a:pPr marL="236538" indent="-236538" defTabSz="814388">
              <a:lnSpc>
                <a:spcPct val="95000"/>
              </a:lnSpc>
              <a:spcBef>
                <a:spcPct val="50000"/>
              </a:spcBef>
              <a:buClr>
                <a:srgbClr val="708CA1"/>
              </a:buClr>
              <a:buFont typeface="Wingdings" pitchFamily="2" charset="2"/>
              <a:buNone/>
              <a:defRPr/>
            </a:pPr>
            <a:r>
              <a:rPr lang="en-US" sz="1800" kern="0" dirty="0">
                <a:latin typeface="Courier New" pitchFamily="49" charset="0"/>
                <a:cs typeface="Courier New" pitchFamily="49" charset="0"/>
              </a:rPr>
              <a:t>Router(config-if)#	</a:t>
            </a:r>
          </a:p>
        </p:txBody>
      </p:sp>
      <p:sp>
        <p:nvSpPr>
          <p:cNvPr id="23" name="Text Placeholder 12"/>
          <p:cNvSpPr txBox="1">
            <a:spLocks/>
          </p:cNvSpPr>
          <p:nvPr/>
        </p:nvSpPr>
        <p:spPr bwMode="auto">
          <a:xfrm>
            <a:off x="615950" y="4287838"/>
            <a:ext cx="8048625" cy="681037"/>
          </a:xfrm>
          <a:prstGeom prst="rect">
            <a:avLst/>
          </a:prstGeom>
          <a:noFill/>
          <a:ln w="28575" algn="ctr">
            <a:solidFill>
              <a:schemeClr val="tx1"/>
            </a:solidFill>
            <a:miter lim="800000"/>
            <a:headEnd/>
            <a:tailEnd/>
          </a:ln>
        </p:spPr>
        <p:txBody>
          <a:bodyPr lIns="82124" tIns="41061" rIns="82124" bIns="41061"/>
          <a:lstStyle/>
          <a:p>
            <a:pPr marL="236538" indent="-236538" defTabSz="814388">
              <a:lnSpc>
                <a:spcPct val="95000"/>
              </a:lnSpc>
              <a:spcBef>
                <a:spcPct val="50000"/>
              </a:spcBef>
              <a:buClr>
                <a:srgbClr val="708CA1"/>
              </a:buClr>
              <a:buFont typeface="Wingdings" pitchFamily="2" charset="2"/>
              <a:buNone/>
              <a:defRPr/>
            </a:pPr>
            <a:r>
              <a:rPr lang="en-US" sz="1800" b="1" kern="0" dirty="0">
                <a:latin typeface="Courier New" pitchFamily="49" charset="0"/>
                <a:cs typeface="Courier New" pitchFamily="49" charset="0"/>
              </a:rPr>
              <a:t>ip authentication key-chain eigrp </a:t>
            </a:r>
            <a:r>
              <a:rPr lang="en-US" sz="1800" i="1" kern="0" dirty="0">
                <a:latin typeface="Courier New" pitchFamily="49" charset="0"/>
                <a:cs typeface="Courier New" pitchFamily="49" charset="0"/>
              </a:rPr>
              <a:t>autonomous-system name-of-chain</a:t>
            </a: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89" name="Rectangle 2"/>
          <p:cNvSpPr>
            <a:spLocks noGrp="1" noChangeArrowheads="1"/>
          </p:cNvSpPr>
          <p:nvPr>
            <p:ph type="title"/>
          </p:nvPr>
        </p:nvSpPr>
        <p:spPr bwMode="auto">
          <a:xfrm>
            <a:off x="268288" y="365125"/>
            <a:ext cx="8523287" cy="741363"/>
          </a:xfrm>
          <a:noFill/>
          <a:ln>
            <a:miter lim="800000"/>
            <a:headEnd/>
            <a:tailEnd/>
          </a:ln>
        </p:spPr>
        <p:txBody>
          <a:bodyPr vert="horz" wrap="square" lIns="91440" tIns="45720" rIns="91440" bIns="45720" numCol="1" anchor="t" anchorCtr="0" compatLnSpc="1">
            <a:prstTxWarp prst="textNoShape">
              <a:avLst/>
            </a:prstTxWarp>
          </a:bodyPr>
          <a:lstStyle/>
          <a:p>
            <a:pPr marL="342900" indent="-342900"/>
            <a:r>
              <a:rPr lang="en-US" smtClean="0"/>
              <a:t>Configure the Key Chain</a:t>
            </a:r>
          </a:p>
        </p:txBody>
      </p:sp>
      <p:sp>
        <p:nvSpPr>
          <p:cNvPr id="11" name="Content Placeholder 10"/>
          <p:cNvSpPr>
            <a:spLocks noGrp="1"/>
          </p:cNvSpPr>
          <p:nvPr>
            <p:ph idx="1"/>
          </p:nvPr>
        </p:nvSpPr>
        <p:spPr>
          <a:xfrm>
            <a:off x="279400" y="1193800"/>
            <a:ext cx="8316913" cy="492125"/>
          </a:xfrm>
        </p:spPr>
        <p:txBody>
          <a:bodyPr>
            <a:normAutofit/>
          </a:bodyPr>
          <a:lstStyle/>
          <a:p>
            <a:pPr marL="225425" indent="-225425">
              <a:buClr>
                <a:schemeClr val="accent1"/>
              </a:buClr>
              <a:defRPr/>
            </a:pPr>
            <a:r>
              <a:rPr lang="en-US" dirty="0" smtClean="0"/>
              <a:t>Define the keychain in key chain configuration mode.</a:t>
            </a:r>
          </a:p>
          <a:p>
            <a:pPr>
              <a:defRPr/>
            </a:pPr>
            <a:endParaRPr lang="en-US" dirty="0"/>
          </a:p>
        </p:txBody>
      </p:sp>
      <p:sp>
        <p:nvSpPr>
          <p:cNvPr id="293891" name="Text Placeholder 11"/>
          <p:cNvSpPr>
            <a:spLocks noGrp="1"/>
          </p:cNvSpPr>
          <p:nvPr>
            <p:ph type="body" sz="quarter" idx="10"/>
          </p:nvPr>
        </p:nvSpPr>
        <p:spPr>
          <a:xfrm>
            <a:off x="612775" y="1731963"/>
            <a:ext cx="7745413" cy="376237"/>
          </a:xfrm>
        </p:spPr>
        <p:txBody>
          <a:bodyPr/>
          <a:lstStyle/>
          <a:p>
            <a:r>
              <a:rPr lang="en-US" sz="1800" smtClean="0"/>
              <a:t>Router(config)#	</a:t>
            </a:r>
          </a:p>
        </p:txBody>
      </p:sp>
      <p:sp>
        <p:nvSpPr>
          <p:cNvPr id="293892" name="Text Placeholder 12"/>
          <p:cNvSpPr>
            <a:spLocks noGrp="1"/>
          </p:cNvSpPr>
          <p:nvPr>
            <p:ph type="body" sz="quarter" idx="11"/>
          </p:nvPr>
        </p:nvSpPr>
        <p:spPr>
          <a:xfrm>
            <a:off x="615950" y="2190750"/>
            <a:ext cx="8048625" cy="377825"/>
          </a:xfrm>
        </p:spPr>
        <p:txBody>
          <a:bodyPr/>
          <a:lstStyle/>
          <a:p>
            <a:r>
              <a:rPr lang="en-US" sz="1800" smtClean="0"/>
              <a:t>key chain </a:t>
            </a:r>
            <a:r>
              <a:rPr lang="en-US" sz="1800" b="0" i="1" smtClean="0"/>
              <a:t>name-of-chain</a:t>
            </a:r>
          </a:p>
        </p:txBody>
      </p:sp>
      <p:sp>
        <p:nvSpPr>
          <p:cNvPr id="293893" name="Content Placeholder 10"/>
          <p:cNvSpPr txBox="1">
            <a:spLocks/>
          </p:cNvSpPr>
          <p:nvPr/>
        </p:nvSpPr>
        <p:spPr bwMode="auto">
          <a:xfrm>
            <a:off x="254000" y="3141663"/>
            <a:ext cx="8316913" cy="492125"/>
          </a:xfrm>
          <a:prstGeom prst="rect">
            <a:avLst/>
          </a:prstGeom>
          <a:noFill/>
          <a:ln w="9525" algn="ctr">
            <a:noFill/>
            <a:miter lim="800000"/>
            <a:headEnd/>
            <a:tailEnd/>
          </a:ln>
        </p:spPr>
        <p:txBody>
          <a:bodyPr lIns="82124" tIns="41061" rIns="82124" bIns="41061"/>
          <a:lstStyle/>
          <a:p>
            <a:pPr marL="225425" indent="-225425" eaLnBrk="0" hangingPunct="0">
              <a:buClr>
                <a:schemeClr val="accent1"/>
              </a:buClr>
              <a:buFont typeface="Wingdings" pitchFamily="2" charset="2"/>
              <a:buChar char="§"/>
            </a:pPr>
            <a:r>
              <a:rPr lang="en-US"/>
              <a:t>Identify the key and enter the </a:t>
            </a:r>
            <a:r>
              <a:rPr lang="en-US" i="1"/>
              <a:t>key-id </a:t>
            </a:r>
            <a:r>
              <a:rPr lang="en-US"/>
              <a:t>configuration mode. </a:t>
            </a:r>
            <a:endParaRPr lang="en-US" i="1"/>
          </a:p>
        </p:txBody>
      </p:sp>
      <p:sp>
        <p:nvSpPr>
          <p:cNvPr id="15" name="Text Placeholder 11"/>
          <p:cNvSpPr txBox="1">
            <a:spLocks/>
          </p:cNvSpPr>
          <p:nvPr/>
        </p:nvSpPr>
        <p:spPr bwMode="auto">
          <a:xfrm>
            <a:off x="587375" y="3679825"/>
            <a:ext cx="7745413" cy="376238"/>
          </a:xfrm>
          <a:prstGeom prst="rect">
            <a:avLst/>
          </a:prstGeom>
          <a:noFill/>
          <a:ln w="9525" algn="ctr">
            <a:noFill/>
            <a:miter lim="800000"/>
            <a:headEnd/>
            <a:tailEnd/>
          </a:ln>
        </p:spPr>
        <p:txBody>
          <a:bodyPr lIns="82124" tIns="41061" rIns="82124" bIns="41061">
            <a:normAutofit/>
          </a:bodyPr>
          <a:lstStyle/>
          <a:p>
            <a:pPr marL="236538" indent="-236538" defTabSz="814388">
              <a:lnSpc>
                <a:spcPct val="95000"/>
              </a:lnSpc>
              <a:spcBef>
                <a:spcPct val="50000"/>
              </a:spcBef>
              <a:buClr>
                <a:srgbClr val="708CA1"/>
              </a:buClr>
              <a:defRPr/>
            </a:pPr>
            <a:r>
              <a:rPr lang="en-US" sz="1800" kern="0" dirty="0">
                <a:latin typeface="Courier New" pitchFamily="49" charset="0"/>
                <a:cs typeface="Courier New" pitchFamily="49" charset="0"/>
              </a:rPr>
              <a:t>Router(config</a:t>
            </a:r>
            <a:r>
              <a:rPr lang="en-GB" sz="1800" dirty="0">
                <a:latin typeface="Courier New" pitchFamily="49" charset="0"/>
              </a:rPr>
              <a:t>-keychain</a:t>
            </a:r>
            <a:r>
              <a:rPr lang="en-US" sz="1800" kern="0" dirty="0">
                <a:latin typeface="Courier New" pitchFamily="49" charset="0"/>
                <a:cs typeface="Courier New" pitchFamily="49" charset="0"/>
              </a:rPr>
              <a:t>)#</a:t>
            </a:r>
          </a:p>
        </p:txBody>
      </p:sp>
      <p:sp>
        <p:nvSpPr>
          <p:cNvPr id="16" name="Text Placeholder 12"/>
          <p:cNvSpPr txBox="1">
            <a:spLocks/>
          </p:cNvSpPr>
          <p:nvPr/>
        </p:nvSpPr>
        <p:spPr bwMode="auto">
          <a:xfrm>
            <a:off x="588963" y="4138613"/>
            <a:ext cx="8164512" cy="400050"/>
          </a:xfrm>
          <a:prstGeom prst="rect">
            <a:avLst/>
          </a:prstGeom>
          <a:noFill/>
          <a:ln w="28575" algn="ctr">
            <a:solidFill>
              <a:schemeClr val="tx1"/>
            </a:solidFill>
            <a:miter lim="800000"/>
            <a:headEnd/>
            <a:tailEnd/>
          </a:ln>
        </p:spPr>
        <p:txBody>
          <a:bodyPr lIns="82124" tIns="41061" rIns="82124" bIns="41061">
            <a:normAutofit/>
          </a:bodyPr>
          <a:lstStyle/>
          <a:p>
            <a:pPr marL="236538" indent="-236538" defTabSz="814388">
              <a:lnSpc>
                <a:spcPct val="95000"/>
              </a:lnSpc>
              <a:spcBef>
                <a:spcPct val="50000"/>
              </a:spcBef>
              <a:buClr>
                <a:srgbClr val="708CA1"/>
              </a:buClr>
              <a:defRPr/>
            </a:pPr>
            <a:r>
              <a:rPr lang="en-US" sz="1800" b="1" kern="0" dirty="0">
                <a:latin typeface="Courier New" pitchFamily="49" charset="0"/>
                <a:cs typeface="Courier New" pitchFamily="49" charset="0"/>
              </a:rPr>
              <a:t>key </a:t>
            </a:r>
            <a:r>
              <a:rPr lang="en-US" sz="1800" i="1" kern="0" dirty="0">
                <a:latin typeface="Courier New" pitchFamily="49" charset="0"/>
                <a:cs typeface="Courier New" pitchFamily="49" charset="0"/>
              </a:rPr>
              <a:t>key-id </a:t>
            </a:r>
          </a:p>
        </p:txBody>
      </p:sp>
      <p:sp>
        <p:nvSpPr>
          <p:cNvPr id="19" name="Rectangle 10"/>
          <p:cNvSpPr>
            <a:spLocks noChangeArrowheads="1"/>
          </p:cNvSpPr>
          <p:nvPr/>
        </p:nvSpPr>
        <p:spPr bwMode="auto">
          <a:xfrm>
            <a:off x="422275" y="5597525"/>
            <a:ext cx="4537075" cy="355600"/>
          </a:xfrm>
          <a:prstGeom prst="rect">
            <a:avLst/>
          </a:prstGeom>
          <a:noFill/>
          <a:ln w="9525">
            <a:noFill/>
            <a:miter lim="800000"/>
            <a:headEnd/>
            <a:tailEnd/>
          </a:ln>
          <a:effectLst/>
        </p:spPr>
        <p:txBody>
          <a:bodyPr lIns="92075" tIns="46038" rIns="92075" bIns="46038">
            <a:spAutoFit/>
          </a:bodyPr>
          <a:lstStyle/>
          <a:p>
            <a:pPr marL="236538" indent="-236538" defTabSz="814388">
              <a:lnSpc>
                <a:spcPct val="95000"/>
              </a:lnSpc>
              <a:spcBef>
                <a:spcPct val="50000"/>
              </a:spcBef>
              <a:buClr>
                <a:srgbClr val="708CA1"/>
              </a:buClr>
              <a:defRPr/>
            </a:pPr>
            <a:r>
              <a:rPr lang="en-GB" sz="1800" kern="0" dirty="0">
                <a:latin typeface="Courier New" pitchFamily="49" charset="0"/>
                <a:cs typeface="Courier New" pitchFamily="49" charset="0"/>
              </a:rPr>
              <a:t>Router(config-keychain-key)#</a:t>
            </a:r>
          </a:p>
        </p:txBody>
      </p:sp>
      <p:sp>
        <p:nvSpPr>
          <p:cNvPr id="20" name="Rectangle 11"/>
          <p:cNvSpPr>
            <a:spLocks noChangeArrowheads="1"/>
          </p:cNvSpPr>
          <p:nvPr/>
        </p:nvSpPr>
        <p:spPr bwMode="auto">
          <a:xfrm>
            <a:off x="527050" y="5943600"/>
            <a:ext cx="8229600" cy="355600"/>
          </a:xfrm>
          <a:prstGeom prst="rect">
            <a:avLst/>
          </a:prstGeom>
          <a:solidFill>
            <a:schemeClr val="bg1"/>
          </a:solidFill>
          <a:ln w="28575">
            <a:solidFill>
              <a:schemeClr val="tx1"/>
            </a:solidFill>
            <a:miter lim="800000"/>
            <a:headEnd/>
            <a:tailEnd/>
          </a:ln>
          <a:effectLst/>
        </p:spPr>
        <p:txBody>
          <a:bodyPr lIns="92075" tIns="46038" rIns="92075" bIns="46038">
            <a:spAutoFit/>
          </a:bodyPr>
          <a:lstStyle/>
          <a:p>
            <a:pPr marL="236538" indent="-236538" defTabSz="814388">
              <a:lnSpc>
                <a:spcPct val="95000"/>
              </a:lnSpc>
              <a:spcBef>
                <a:spcPct val="50000"/>
              </a:spcBef>
              <a:buClr>
                <a:srgbClr val="708CA1"/>
              </a:buClr>
              <a:tabLst>
                <a:tab pos="7654925" algn="r"/>
              </a:tabLst>
              <a:defRPr/>
            </a:pPr>
            <a:r>
              <a:rPr lang="en-US" sz="1800" b="1" kern="0" dirty="0">
                <a:latin typeface="Courier New" pitchFamily="49" charset="0"/>
                <a:cs typeface="Courier New" pitchFamily="49" charset="0"/>
              </a:rPr>
              <a:t>key-string </a:t>
            </a:r>
            <a:r>
              <a:rPr lang="en-US" sz="1800" i="1" kern="0" dirty="0">
                <a:latin typeface="Courier New" pitchFamily="49" charset="0"/>
                <a:cs typeface="Courier New" pitchFamily="49" charset="0"/>
              </a:rPr>
              <a:t>text</a:t>
            </a:r>
            <a:endParaRPr lang="en-GB" sz="1800" i="1" kern="0" dirty="0">
              <a:latin typeface="Courier New" pitchFamily="49" charset="0"/>
              <a:cs typeface="Courier New" pitchFamily="49" charset="0"/>
            </a:endParaRPr>
          </a:p>
        </p:txBody>
      </p:sp>
      <p:sp>
        <p:nvSpPr>
          <p:cNvPr id="293898" name="Text Box 12"/>
          <p:cNvSpPr txBox="1">
            <a:spLocks noChangeArrowheads="1"/>
          </p:cNvSpPr>
          <p:nvPr/>
        </p:nvSpPr>
        <p:spPr bwMode="auto">
          <a:xfrm>
            <a:off x="388938" y="5029200"/>
            <a:ext cx="8229600" cy="457200"/>
          </a:xfrm>
          <a:prstGeom prst="rect">
            <a:avLst/>
          </a:prstGeom>
          <a:noFill/>
          <a:ln w="38100">
            <a:noFill/>
            <a:miter lim="800000"/>
            <a:headEnd/>
            <a:tailEnd type="none" w="sm" len="sm"/>
          </a:ln>
        </p:spPr>
        <p:txBody>
          <a:bodyPr>
            <a:spAutoFit/>
          </a:bodyPr>
          <a:lstStyle/>
          <a:p>
            <a:pPr marL="225425" indent="-225425" eaLnBrk="0" hangingPunct="0">
              <a:buClr>
                <a:schemeClr val="accent1"/>
              </a:buClr>
              <a:buFont typeface="Wingdings" pitchFamily="2" charset="2"/>
              <a:buChar char="§"/>
            </a:pPr>
            <a:r>
              <a:rPr lang="en-US"/>
              <a:t>Identify key string (password)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Protocol-Dependent Modules</a:t>
            </a:r>
          </a:p>
        </p:txBody>
      </p:sp>
      <p:pic>
        <p:nvPicPr>
          <p:cNvPr id="1074182" name="Picture 6"/>
          <p:cNvPicPr>
            <a:picLocks noChangeAspect="1" noChangeArrowheads="1"/>
          </p:cNvPicPr>
          <p:nvPr/>
        </p:nvPicPr>
        <p:blipFill>
          <a:blip r:embed="rId2" cstate="print"/>
          <a:srcRect/>
          <a:stretch>
            <a:fillRect/>
          </a:stretch>
        </p:blipFill>
        <p:spPr bwMode="auto">
          <a:xfrm>
            <a:off x="3857625" y="2438400"/>
            <a:ext cx="3914775" cy="2066925"/>
          </a:xfrm>
          <a:prstGeom prst="rect">
            <a:avLst/>
          </a:prstGeom>
          <a:noFill/>
          <a:ln w="9525">
            <a:noFill/>
            <a:miter lim="800000"/>
            <a:headEnd type="none" w="sm" len="sm"/>
            <a:tailEnd type="none" w="sm" len="sm"/>
          </a:ln>
        </p:spPr>
      </p:pic>
      <p:pic>
        <p:nvPicPr>
          <p:cNvPr id="64515" name="Picture 5"/>
          <p:cNvPicPr>
            <a:picLocks noChangeAspect="1" noChangeArrowheads="1"/>
          </p:cNvPicPr>
          <p:nvPr/>
        </p:nvPicPr>
        <p:blipFill>
          <a:blip r:embed="rId3" cstate="print"/>
          <a:srcRect/>
          <a:stretch>
            <a:fillRect/>
          </a:stretch>
        </p:blipFill>
        <p:spPr bwMode="auto">
          <a:xfrm>
            <a:off x="1495425" y="1371600"/>
            <a:ext cx="3876675" cy="1416050"/>
          </a:xfrm>
          <a:prstGeom prst="rect">
            <a:avLst/>
          </a:prstGeom>
          <a:noFill/>
          <a:ln w="9525">
            <a:noFill/>
            <a:miter lim="800000"/>
            <a:headEnd type="none" w="sm" len="sm"/>
            <a:tailEnd type="none" w="sm" len="sm"/>
          </a:ln>
        </p:spPr>
      </p:pic>
      <p:pic>
        <p:nvPicPr>
          <p:cNvPr id="1074183" name="Picture 7"/>
          <p:cNvPicPr>
            <a:picLocks noChangeAspect="1" noChangeArrowheads="1"/>
          </p:cNvPicPr>
          <p:nvPr/>
        </p:nvPicPr>
        <p:blipFill>
          <a:blip r:embed="rId4" cstate="print"/>
          <a:srcRect/>
          <a:stretch>
            <a:fillRect/>
          </a:stretch>
        </p:blipFill>
        <p:spPr bwMode="auto">
          <a:xfrm>
            <a:off x="1038225" y="4572000"/>
            <a:ext cx="4572000" cy="1454150"/>
          </a:xfrm>
          <a:prstGeom prst="rect">
            <a:avLst/>
          </a:prstGeom>
          <a:noFill/>
          <a:ln w="9525">
            <a:noFill/>
            <a:miter lim="800000"/>
            <a:headEnd type="none" w="sm" len="sm"/>
            <a:tailEnd type="none" w="sm" len="sm"/>
          </a:ln>
        </p:spPr>
      </p:pic>
      <p:sp>
        <p:nvSpPr>
          <p:cNvPr id="1074184" name="Rectangle 8"/>
          <p:cNvSpPr>
            <a:spLocks noChangeArrowheads="1"/>
          </p:cNvSpPr>
          <p:nvPr/>
        </p:nvSpPr>
        <p:spPr bwMode="auto">
          <a:xfrm>
            <a:off x="5867400" y="4953000"/>
            <a:ext cx="3044825" cy="1223963"/>
          </a:xfrm>
          <a:prstGeom prst="rect">
            <a:avLst/>
          </a:prstGeom>
          <a:noFill/>
          <a:ln w="9525">
            <a:noFill/>
            <a:miter lim="800000"/>
            <a:headEnd type="none" w="sm" len="sm"/>
            <a:tailEnd type="none" w="sm" len="sm"/>
          </a:ln>
          <a:effectLst/>
        </p:spPr>
        <p:txBody>
          <a:bodyPr lIns="82124" tIns="41061" rIns="82124" bIns="41061"/>
          <a:lstStyle/>
          <a:p>
            <a:pPr eaLnBrk="0" hangingPunct="0">
              <a:lnSpc>
                <a:spcPct val="90000"/>
              </a:lnSpc>
              <a:defRPr/>
            </a:pPr>
            <a:r>
              <a:rPr lang="en-US" dirty="0">
                <a:effectLst>
                  <a:outerShdw blurRad="38100" dist="38100" dir="2700000" algn="tl">
                    <a:srgbClr val="C0C0C0"/>
                  </a:outerShdw>
                </a:effectLst>
              </a:rPr>
              <a:t>EIGRP </a:t>
            </a:r>
            <a:r>
              <a:rPr lang="en-US">
                <a:effectLst>
                  <a:outerShdw blurRad="38100" dist="38100" dir="2700000" algn="tl">
                    <a:srgbClr val="C0C0C0"/>
                  </a:outerShdw>
                </a:effectLst>
              </a:rPr>
              <a:t>maintains  </a:t>
            </a:r>
            <a:r>
              <a:rPr lang="en-US" dirty="0">
                <a:effectLst>
                  <a:outerShdw blurRad="38100" dist="38100" dir="2700000" algn="tl">
                    <a:srgbClr val="C0C0C0"/>
                  </a:outerShdw>
                </a:effectLst>
              </a:rPr>
              <a:t>individual tables for each routed protocol.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74182"/>
                                        </p:tgtEl>
                                        <p:attrNameLst>
                                          <p:attrName>style.visibility</p:attrName>
                                        </p:attrNameLst>
                                      </p:cBhvr>
                                      <p:to>
                                        <p:strVal val="visible"/>
                                      </p:to>
                                    </p:set>
                                    <p:animEffect transition="in" filter="wipe(up)">
                                      <p:cBhvr>
                                        <p:cTn id="7" dur="500"/>
                                        <p:tgtEl>
                                          <p:spTgt spid="107418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074183"/>
                                        </p:tgtEl>
                                        <p:attrNameLst>
                                          <p:attrName>style.visibility</p:attrName>
                                        </p:attrNameLst>
                                      </p:cBhvr>
                                      <p:to>
                                        <p:strVal val="visible"/>
                                      </p:to>
                                    </p:set>
                                    <p:animEffect transition="in" filter="wipe(up)">
                                      <p:cBhvr>
                                        <p:cTn id="12" dur="500"/>
                                        <p:tgtEl>
                                          <p:spTgt spid="107418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74184"/>
                                        </p:tgtEl>
                                        <p:attrNameLst>
                                          <p:attrName>style.visibility</p:attrName>
                                        </p:attrNameLst>
                                      </p:cBhvr>
                                      <p:to>
                                        <p:strVal val="visible"/>
                                      </p:to>
                                    </p:set>
                                    <p:animEffect transition="in" filter="dissolve">
                                      <p:cBhvr>
                                        <p:cTn id="17" dur="500"/>
                                        <p:tgtEl>
                                          <p:spTgt spid="1074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4184" grpId="0" autoUpdateAnimBg="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bwMode="auto">
          <a:xfrm>
            <a:off x="268288" y="365125"/>
            <a:ext cx="8523287" cy="741363"/>
          </a:xfrm>
          <a:noFill/>
          <a:ln>
            <a:miter lim="800000"/>
            <a:headEnd/>
            <a:tailEnd/>
          </a:ln>
        </p:spPr>
        <p:txBody>
          <a:bodyPr vert="horz" wrap="square" lIns="91440" tIns="45720" rIns="91440" bIns="45720" numCol="1" anchor="t" anchorCtr="0" compatLnSpc="1">
            <a:prstTxWarp prst="textNoShape">
              <a:avLst/>
            </a:prstTxWarp>
          </a:bodyPr>
          <a:lstStyle/>
          <a:p>
            <a:pPr marL="342900" indent="-342900"/>
            <a:r>
              <a:rPr lang="en-US" smtClean="0"/>
              <a:t>Configure Keys Lifetime Parameters </a:t>
            </a:r>
            <a:r>
              <a:rPr lang="en-US" sz="2000" smtClean="0"/>
              <a:t>(Optional)</a:t>
            </a:r>
            <a:endParaRPr lang="en-US" smtClean="0"/>
          </a:p>
        </p:txBody>
      </p:sp>
      <p:sp>
        <p:nvSpPr>
          <p:cNvPr id="11" name="Content Placeholder 10"/>
          <p:cNvSpPr>
            <a:spLocks noGrp="1"/>
          </p:cNvSpPr>
          <p:nvPr>
            <p:ph idx="1"/>
          </p:nvPr>
        </p:nvSpPr>
        <p:spPr>
          <a:xfrm>
            <a:off x="279400" y="1193800"/>
            <a:ext cx="8316913" cy="492125"/>
          </a:xfrm>
        </p:spPr>
        <p:txBody>
          <a:bodyPr>
            <a:normAutofit fontScale="92500"/>
          </a:bodyPr>
          <a:lstStyle/>
          <a:p>
            <a:pPr>
              <a:defRPr/>
            </a:pPr>
            <a:r>
              <a:rPr lang="en-US" dirty="0" smtClean="0"/>
              <a:t>Specify when the key will be accepted for received packets.</a:t>
            </a:r>
          </a:p>
          <a:p>
            <a:pPr>
              <a:defRPr/>
            </a:pPr>
            <a:endParaRPr lang="en-US" dirty="0"/>
          </a:p>
        </p:txBody>
      </p:sp>
      <p:sp>
        <p:nvSpPr>
          <p:cNvPr id="295939" name="Text Placeholder 11"/>
          <p:cNvSpPr>
            <a:spLocks noGrp="1"/>
          </p:cNvSpPr>
          <p:nvPr>
            <p:ph type="body" sz="quarter" idx="10"/>
          </p:nvPr>
        </p:nvSpPr>
        <p:spPr>
          <a:xfrm>
            <a:off x="612775" y="1731963"/>
            <a:ext cx="7745413" cy="376237"/>
          </a:xfrm>
        </p:spPr>
        <p:txBody>
          <a:bodyPr/>
          <a:lstStyle/>
          <a:p>
            <a:r>
              <a:rPr lang="en-US" sz="1800" smtClean="0"/>
              <a:t>Router(config-keychain-key)#</a:t>
            </a:r>
          </a:p>
        </p:txBody>
      </p:sp>
      <p:sp>
        <p:nvSpPr>
          <p:cNvPr id="13" name="Text Placeholder 12"/>
          <p:cNvSpPr>
            <a:spLocks noGrp="1"/>
          </p:cNvSpPr>
          <p:nvPr>
            <p:ph type="body" sz="quarter" idx="11"/>
          </p:nvPr>
        </p:nvSpPr>
        <p:spPr>
          <a:xfrm>
            <a:off x="615950" y="2190750"/>
            <a:ext cx="7745413" cy="612775"/>
          </a:xfrm>
        </p:spPr>
        <p:txBody>
          <a:bodyPr anchor="ctr">
            <a:normAutofit lnSpcReduction="10000"/>
          </a:bodyPr>
          <a:lstStyle/>
          <a:p>
            <a:pPr>
              <a:defRPr/>
            </a:pPr>
            <a:r>
              <a:rPr lang="en-US" sz="1800" dirty="0" smtClean="0"/>
              <a:t>accept-lifetime </a:t>
            </a:r>
            <a:r>
              <a:rPr lang="en-US" sz="1800" b="0" i="1" dirty="0" smtClean="0"/>
              <a:t>start-time </a:t>
            </a:r>
            <a:r>
              <a:rPr lang="en-US" sz="1800" dirty="0" smtClean="0"/>
              <a:t>{infinite | </a:t>
            </a:r>
            <a:r>
              <a:rPr lang="en-US" sz="1800" b="0" i="1" dirty="0" smtClean="0"/>
              <a:t>end-time</a:t>
            </a:r>
            <a:r>
              <a:rPr lang="en-US" sz="1800" dirty="0" smtClean="0"/>
              <a:t> | duration </a:t>
            </a:r>
            <a:r>
              <a:rPr lang="en-US" sz="1800" b="0" i="1" dirty="0" smtClean="0"/>
              <a:t>seconds</a:t>
            </a:r>
            <a:r>
              <a:rPr lang="en-US" sz="1800" dirty="0" smtClean="0"/>
              <a:t>} </a:t>
            </a:r>
          </a:p>
        </p:txBody>
      </p:sp>
      <p:sp>
        <p:nvSpPr>
          <p:cNvPr id="24" name="Content Placeholder 10"/>
          <p:cNvSpPr txBox="1">
            <a:spLocks/>
          </p:cNvSpPr>
          <p:nvPr/>
        </p:nvSpPr>
        <p:spPr bwMode="auto">
          <a:xfrm>
            <a:off x="276225" y="3108325"/>
            <a:ext cx="8316913" cy="490538"/>
          </a:xfrm>
          <a:prstGeom prst="rect">
            <a:avLst/>
          </a:prstGeom>
          <a:noFill/>
          <a:ln w="9525" algn="ctr">
            <a:noFill/>
            <a:miter lim="800000"/>
            <a:headEnd/>
            <a:tailEnd/>
          </a:ln>
        </p:spPr>
        <p:txBody>
          <a:bodyPr lIns="82124" tIns="41061" rIns="82124" bIns="41061">
            <a:normAutofit fontScale="92500"/>
          </a:bodyPr>
          <a:lstStyle/>
          <a:p>
            <a:pPr marL="236538" indent="-236538" defTabSz="814388">
              <a:lnSpc>
                <a:spcPct val="95000"/>
              </a:lnSpc>
              <a:spcBef>
                <a:spcPct val="50000"/>
              </a:spcBef>
              <a:buClr>
                <a:srgbClr val="708CA1"/>
              </a:buClr>
              <a:buFont typeface="Wingdings" pitchFamily="2" charset="2"/>
              <a:buChar char="§"/>
              <a:defRPr/>
            </a:pPr>
            <a:r>
              <a:rPr lang="en-US" kern="0" dirty="0">
                <a:latin typeface="+mn-lt"/>
              </a:rPr>
              <a:t>Specify when the key can be used for sending EIGRP packets.</a:t>
            </a:r>
          </a:p>
          <a:p>
            <a:pPr marL="236538" indent="-236538" defTabSz="814388">
              <a:lnSpc>
                <a:spcPct val="95000"/>
              </a:lnSpc>
              <a:spcBef>
                <a:spcPct val="50000"/>
              </a:spcBef>
              <a:buClr>
                <a:srgbClr val="708CA1"/>
              </a:buClr>
              <a:buFont typeface="Wingdings" pitchFamily="2" charset="2"/>
              <a:buChar char="§"/>
              <a:defRPr/>
            </a:pPr>
            <a:endParaRPr lang="en-US" kern="0" dirty="0">
              <a:latin typeface="+mn-lt"/>
            </a:endParaRPr>
          </a:p>
        </p:txBody>
      </p:sp>
      <p:sp>
        <p:nvSpPr>
          <p:cNvPr id="25" name="Text Placeholder 11"/>
          <p:cNvSpPr txBox="1">
            <a:spLocks/>
          </p:cNvSpPr>
          <p:nvPr/>
        </p:nvSpPr>
        <p:spPr bwMode="auto">
          <a:xfrm>
            <a:off x="609600" y="3644900"/>
            <a:ext cx="7745413" cy="377825"/>
          </a:xfrm>
          <a:prstGeom prst="rect">
            <a:avLst/>
          </a:prstGeom>
          <a:noFill/>
          <a:ln w="9525" algn="ctr">
            <a:noFill/>
            <a:miter lim="800000"/>
            <a:headEnd/>
            <a:tailEnd/>
          </a:ln>
        </p:spPr>
        <p:txBody>
          <a:bodyPr lIns="82124" tIns="41061" rIns="82124" bIns="41061">
            <a:normAutofit/>
          </a:bodyPr>
          <a:lstStyle/>
          <a:p>
            <a:pPr marL="236538" indent="-236538" defTabSz="814388">
              <a:lnSpc>
                <a:spcPct val="95000"/>
              </a:lnSpc>
              <a:spcBef>
                <a:spcPct val="50000"/>
              </a:spcBef>
              <a:buClr>
                <a:srgbClr val="708CA1"/>
              </a:buClr>
              <a:buFont typeface="Wingdings" pitchFamily="2" charset="2"/>
              <a:buNone/>
              <a:defRPr/>
            </a:pPr>
            <a:r>
              <a:rPr lang="en-US" sz="1800" kern="0" dirty="0">
                <a:latin typeface="Courier New" pitchFamily="49" charset="0"/>
                <a:cs typeface="Courier New" pitchFamily="49" charset="0"/>
              </a:rPr>
              <a:t>Router(config-keychain-key)#</a:t>
            </a:r>
          </a:p>
        </p:txBody>
      </p:sp>
      <p:sp>
        <p:nvSpPr>
          <p:cNvPr id="26" name="Text Placeholder 12"/>
          <p:cNvSpPr txBox="1">
            <a:spLocks/>
          </p:cNvSpPr>
          <p:nvPr/>
        </p:nvSpPr>
        <p:spPr bwMode="auto">
          <a:xfrm>
            <a:off x="611188" y="4105275"/>
            <a:ext cx="7745412" cy="619125"/>
          </a:xfrm>
          <a:prstGeom prst="rect">
            <a:avLst/>
          </a:prstGeom>
          <a:noFill/>
          <a:ln w="28575" algn="ctr">
            <a:solidFill>
              <a:schemeClr val="tx1"/>
            </a:solidFill>
            <a:miter lim="800000"/>
            <a:headEnd/>
            <a:tailEnd/>
          </a:ln>
        </p:spPr>
        <p:txBody>
          <a:bodyPr lIns="82124" tIns="41061" rIns="82124" bIns="41061" anchor="ctr"/>
          <a:lstStyle/>
          <a:p>
            <a:pPr marL="236538" indent="-236538" defTabSz="814388">
              <a:lnSpc>
                <a:spcPct val="95000"/>
              </a:lnSpc>
              <a:spcBef>
                <a:spcPct val="50000"/>
              </a:spcBef>
              <a:buClr>
                <a:srgbClr val="708CA1"/>
              </a:buClr>
              <a:buFont typeface="Wingdings" pitchFamily="2" charset="2"/>
              <a:buNone/>
              <a:defRPr/>
            </a:pPr>
            <a:r>
              <a:rPr lang="en-US" sz="1800" b="1" kern="0" dirty="0">
                <a:latin typeface="Courier New" pitchFamily="49" charset="0"/>
                <a:cs typeface="Courier New" pitchFamily="49" charset="0"/>
              </a:rPr>
              <a:t>send-lifetime </a:t>
            </a:r>
            <a:r>
              <a:rPr lang="en-US" sz="1800" i="1" kern="0" dirty="0">
                <a:latin typeface="Courier New" pitchFamily="49" charset="0"/>
                <a:cs typeface="Courier New" pitchFamily="49" charset="0"/>
              </a:rPr>
              <a:t>start-time </a:t>
            </a:r>
            <a:r>
              <a:rPr lang="en-US" sz="1800" b="1" kern="0" dirty="0">
                <a:latin typeface="Courier New" pitchFamily="49" charset="0"/>
                <a:cs typeface="Courier New" pitchFamily="49" charset="0"/>
              </a:rPr>
              <a:t>{infinite | </a:t>
            </a:r>
            <a:r>
              <a:rPr lang="en-US" sz="1800" i="1" kern="0" dirty="0">
                <a:latin typeface="Courier New" pitchFamily="49" charset="0"/>
                <a:cs typeface="Courier New" pitchFamily="49" charset="0"/>
              </a:rPr>
              <a:t>end-time</a:t>
            </a:r>
            <a:r>
              <a:rPr lang="en-US" sz="1800" b="1" kern="0" dirty="0">
                <a:latin typeface="Courier New" pitchFamily="49" charset="0"/>
                <a:cs typeface="Courier New" pitchFamily="49" charset="0"/>
              </a:rPr>
              <a:t> | duration </a:t>
            </a:r>
            <a:r>
              <a:rPr lang="en-US" sz="1800" i="1" kern="0" dirty="0">
                <a:latin typeface="Courier New" pitchFamily="49" charset="0"/>
                <a:cs typeface="Courier New" pitchFamily="49" charset="0"/>
              </a:rPr>
              <a:t>seconds</a:t>
            </a:r>
            <a:r>
              <a:rPr lang="en-US" sz="1800" b="1" kern="0" dirty="0">
                <a:latin typeface="Courier New" pitchFamily="49" charset="0"/>
                <a:cs typeface="Courier New" pitchFamily="49" charset="0"/>
              </a:rPr>
              <a:t>} </a:t>
            </a: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922" name="Rectangle 2"/>
          <p:cNvSpPr>
            <a:spLocks noGrp="1" noChangeArrowheads="1"/>
          </p:cNvSpPr>
          <p:nvPr>
            <p:ph type="title"/>
          </p:nvPr>
        </p:nvSpPr>
        <p:spPr>
          <a:xfrm>
            <a:off x="268288" y="365125"/>
            <a:ext cx="8523287" cy="741363"/>
          </a:xfrm>
        </p:spPr>
        <p:txBody>
          <a:bodyPr>
            <a:normAutofit fontScale="90000"/>
          </a:bodyPr>
          <a:lstStyle/>
          <a:p>
            <a:pPr lvl="1">
              <a:defRPr/>
            </a:pPr>
            <a:r>
              <a:rPr lang="en-US" dirty="0" smtClean="0"/>
              <a:t>Enable Authentication to Use the Key Chain </a:t>
            </a:r>
          </a:p>
        </p:txBody>
      </p:sp>
      <p:sp>
        <p:nvSpPr>
          <p:cNvPr id="11" name="Content Placeholder 10"/>
          <p:cNvSpPr>
            <a:spLocks noGrp="1"/>
          </p:cNvSpPr>
          <p:nvPr>
            <p:ph idx="1"/>
          </p:nvPr>
        </p:nvSpPr>
        <p:spPr>
          <a:xfrm>
            <a:off x="279400" y="1193800"/>
            <a:ext cx="8316913" cy="492125"/>
          </a:xfrm>
        </p:spPr>
        <p:txBody>
          <a:bodyPr>
            <a:normAutofit fontScale="92500"/>
          </a:bodyPr>
          <a:lstStyle/>
          <a:p>
            <a:pPr>
              <a:defRPr/>
            </a:pPr>
            <a:r>
              <a:rPr lang="en-US" dirty="0" smtClean="0"/>
              <a:t>Enable EIGRP packet authentication using key in the key-chain.</a:t>
            </a:r>
          </a:p>
          <a:p>
            <a:pPr>
              <a:defRPr/>
            </a:pPr>
            <a:endParaRPr lang="en-US" dirty="0"/>
          </a:p>
        </p:txBody>
      </p:sp>
      <p:sp>
        <p:nvSpPr>
          <p:cNvPr id="297987" name="Text Placeholder 11"/>
          <p:cNvSpPr>
            <a:spLocks noGrp="1"/>
          </p:cNvSpPr>
          <p:nvPr>
            <p:ph type="body" sz="quarter" idx="10"/>
          </p:nvPr>
        </p:nvSpPr>
        <p:spPr>
          <a:xfrm>
            <a:off x="612775" y="1731963"/>
            <a:ext cx="7745413" cy="376237"/>
          </a:xfrm>
        </p:spPr>
        <p:txBody>
          <a:bodyPr/>
          <a:lstStyle/>
          <a:p>
            <a:r>
              <a:rPr lang="en-US" sz="1800" smtClean="0"/>
              <a:t>Router(config-if)#</a:t>
            </a:r>
          </a:p>
        </p:txBody>
      </p:sp>
      <p:sp>
        <p:nvSpPr>
          <p:cNvPr id="297988" name="Text Placeholder 12"/>
          <p:cNvSpPr>
            <a:spLocks noGrp="1"/>
          </p:cNvSpPr>
          <p:nvPr>
            <p:ph type="body" sz="quarter" idx="11"/>
          </p:nvPr>
        </p:nvSpPr>
        <p:spPr>
          <a:xfrm>
            <a:off x="615950" y="2190750"/>
            <a:ext cx="7745413" cy="658813"/>
          </a:xfrm>
        </p:spPr>
        <p:txBody>
          <a:bodyPr/>
          <a:lstStyle/>
          <a:p>
            <a:r>
              <a:rPr lang="en-US" sz="1800" smtClean="0"/>
              <a:t>ip authentication key-chain eigrp autonomous-system name-of-chain</a:t>
            </a: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3" name="Freeform 9"/>
          <p:cNvSpPr>
            <a:spLocks/>
          </p:cNvSpPr>
          <p:nvPr/>
        </p:nvSpPr>
        <p:spPr bwMode="auto">
          <a:xfrm>
            <a:off x="6310313" y="2098675"/>
            <a:ext cx="1927225" cy="13176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300034" name="Rounded Rectangle 28"/>
          <p:cNvSpPr>
            <a:spLocks noChangeArrowheads="1"/>
          </p:cNvSpPr>
          <p:nvPr/>
        </p:nvSpPr>
        <p:spPr bwMode="auto">
          <a:xfrm>
            <a:off x="5267325" y="1158875"/>
            <a:ext cx="3741738" cy="1839913"/>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300035"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Configuring EIGRP MD5 Authentication</a:t>
            </a:r>
          </a:p>
        </p:txBody>
      </p:sp>
      <p:pic>
        <p:nvPicPr>
          <p:cNvPr id="300036" name="Picture 37"/>
          <p:cNvPicPr>
            <a:picLocks noChangeArrowheads="1"/>
          </p:cNvPicPr>
          <p:nvPr/>
        </p:nvPicPr>
        <p:blipFill>
          <a:blip r:embed="rId3" cstate="print"/>
          <a:srcRect/>
          <a:stretch>
            <a:fillRect/>
          </a:stretch>
        </p:blipFill>
        <p:spPr bwMode="auto">
          <a:xfrm>
            <a:off x="5472113" y="1878013"/>
            <a:ext cx="869950" cy="452437"/>
          </a:xfrm>
          <a:prstGeom prst="rect">
            <a:avLst/>
          </a:prstGeom>
          <a:noFill/>
          <a:ln w="9525">
            <a:noFill/>
            <a:miter lim="800000"/>
            <a:headEnd/>
            <a:tailEnd/>
          </a:ln>
        </p:spPr>
      </p:pic>
      <p:pic>
        <p:nvPicPr>
          <p:cNvPr id="300037" name="Picture 37"/>
          <p:cNvPicPr>
            <a:picLocks noChangeArrowheads="1"/>
          </p:cNvPicPr>
          <p:nvPr/>
        </p:nvPicPr>
        <p:blipFill>
          <a:blip r:embed="rId3" cstate="print"/>
          <a:srcRect/>
          <a:stretch>
            <a:fillRect/>
          </a:stretch>
        </p:blipFill>
        <p:spPr bwMode="auto">
          <a:xfrm>
            <a:off x="8005763" y="1889125"/>
            <a:ext cx="869950" cy="452438"/>
          </a:xfrm>
          <a:prstGeom prst="rect">
            <a:avLst/>
          </a:prstGeom>
          <a:noFill/>
          <a:ln w="9525">
            <a:noFill/>
            <a:miter lim="800000"/>
            <a:headEnd/>
            <a:tailEnd/>
          </a:ln>
        </p:spPr>
      </p:pic>
      <p:sp>
        <p:nvSpPr>
          <p:cNvPr id="13" name="TextBox 12"/>
          <p:cNvSpPr txBox="1"/>
          <p:nvPr/>
        </p:nvSpPr>
        <p:spPr>
          <a:xfrm>
            <a:off x="8531225" y="2381250"/>
            <a:ext cx="455613" cy="158750"/>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5953125" y="2359025"/>
            <a:ext cx="1012825" cy="165100"/>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5733256" y="2475707"/>
            <a:ext cx="34131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5657850" y="2647950"/>
            <a:ext cx="519113"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8309768" y="2485232"/>
            <a:ext cx="34131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8232775" y="2657475"/>
            <a:ext cx="520700"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00044" name="TextBox 23"/>
          <p:cNvSpPr txBox="1">
            <a:spLocks noChangeArrowheads="1"/>
          </p:cNvSpPr>
          <p:nvPr/>
        </p:nvSpPr>
        <p:spPr bwMode="auto">
          <a:xfrm>
            <a:off x="5746750" y="2098675"/>
            <a:ext cx="381000"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300045" name="TextBox 24"/>
          <p:cNvSpPr txBox="1">
            <a:spLocks noChangeArrowheads="1"/>
          </p:cNvSpPr>
          <p:nvPr/>
        </p:nvSpPr>
        <p:spPr bwMode="auto">
          <a:xfrm>
            <a:off x="8301038" y="2108200"/>
            <a:ext cx="381000"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5402263" y="2711450"/>
            <a:ext cx="1012825" cy="165100"/>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5397500" y="1265238"/>
            <a:ext cx="946150" cy="160337"/>
          </a:xfrm>
          <a:prstGeom prst="rect">
            <a:avLst/>
          </a:prstGeom>
          <a:noFill/>
        </p:spPr>
        <p:txBody>
          <a:bodyPr lIns="0" tIns="0" rIns="0" bIns="0" anchor="ctr"/>
          <a:lstStyle/>
          <a:p>
            <a:pPr algn="ctr" eaLnBrk="0" hangingPunct="0">
              <a:lnSpc>
                <a:spcPct val="90000"/>
              </a:lnSpc>
              <a:defRPr/>
            </a:pPr>
            <a:r>
              <a:rPr lang="en-US" sz="1050" b="1" dirty="0"/>
              <a:t>EIGRP AS 100</a:t>
            </a:r>
          </a:p>
        </p:txBody>
      </p:sp>
      <p:sp>
        <p:nvSpPr>
          <p:cNvPr id="33" name="Text Placeholder 5"/>
          <p:cNvSpPr>
            <a:spLocks/>
          </p:cNvSpPr>
          <p:nvPr/>
        </p:nvSpPr>
        <p:spPr bwMode="auto">
          <a:xfrm>
            <a:off x="279400" y="1096963"/>
            <a:ext cx="4935538" cy="5011737"/>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R1# </a:t>
            </a:r>
            <a:r>
              <a:rPr lang="en-US" sz="1100" b="1" kern="0" dirty="0">
                <a:latin typeface="Courier New" pitchFamily="49" charset="0"/>
              </a:rPr>
              <a:t>show running-config</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&lt;output omitted&gt; </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key chain R1chain</a:t>
            </a:r>
          </a:p>
          <a:p>
            <a:pPr marL="236538" indent="-236538" defTabSz="814388">
              <a:spcBef>
                <a:spcPts val="0"/>
              </a:spcBef>
              <a:buClr>
                <a:srgbClr val="708CA1"/>
              </a:buClr>
              <a:defRPr/>
            </a:pPr>
            <a:r>
              <a:rPr lang="en-US" sz="1100" kern="0" dirty="0">
                <a:latin typeface="Courier New" pitchFamily="49" charset="0"/>
              </a:rPr>
              <a:t> key 1</a:t>
            </a:r>
          </a:p>
          <a:p>
            <a:pPr marL="236538" indent="-236538" defTabSz="814388">
              <a:spcBef>
                <a:spcPts val="0"/>
              </a:spcBef>
              <a:buClr>
                <a:srgbClr val="708CA1"/>
              </a:buClr>
              <a:defRPr/>
            </a:pPr>
            <a:r>
              <a:rPr lang="en-US" sz="1100" kern="0" dirty="0">
                <a:latin typeface="Courier New" pitchFamily="49" charset="0"/>
              </a:rPr>
              <a:t>  key-string FIRST-KEY</a:t>
            </a:r>
          </a:p>
          <a:p>
            <a:pPr marL="236538" indent="-236538" defTabSz="814388">
              <a:spcBef>
                <a:spcPts val="0"/>
              </a:spcBef>
              <a:buClr>
                <a:srgbClr val="708CA1"/>
              </a:buClr>
              <a:defRPr/>
            </a:pPr>
            <a:r>
              <a:rPr lang="en-US" sz="1100" kern="0" dirty="0">
                <a:latin typeface="Courier New" pitchFamily="49" charset="0"/>
              </a:rPr>
              <a:t>  accept-lifetime 04:00:00 Jan 1 2009 infinite</a:t>
            </a:r>
          </a:p>
          <a:p>
            <a:pPr marL="236538" indent="-236538" defTabSz="814388">
              <a:spcBef>
                <a:spcPts val="0"/>
              </a:spcBef>
              <a:buClr>
                <a:srgbClr val="708CA1"/>
              </a:buClr>
              <a:defRPr/>
            </a:pPr>
            <a:r>
              <a:rPr lang="en-US" sz="1100" kern="0" dirty="0">
                <a:latin typeface="Courier New" pitchFamily="49" charset="0"/>
              </a:rPr>
              <a:t>  send-lifetime 04:00:00 Jan 1 2009 04:00:00 Jan 31 2009</a:t>
            </a:r>
          </a:p>
          <a:p>
            <a:pPr marL="236538" indent="-236538" defTabSz="814388">
              <a:spcBef>
                <a:spcPts val="0"/>
              </a:spcBef>
              <a:buClr>
                <a:srgbClr val="708CA1"/>
              </a:buClr>
              <a:defRPr/>
            </a:pPr>
            <a:r>
              <a:rPr lang="en-US" sz="1100" kern="0" dirty="0">
                <a:latin typeface="Courier New" pitchFamily="49" charset="0"/>
              </a:rPr>
              <a:t> key 2</a:t>
            </a:r>
          </a:p>
          <a:p>
            <a:pPr marL="236538" indent="-236538" defTabSz="814388">
              <a:spcBef>
                <a:spcPts val="0"/>
              </a:spcBef>
              <a:buClr>
                <a:srgbClr val="708CA1"/>
              </a:buClr>
              <a:defRPr/>
            </a:pPr>
            <a:r>
              <a:rPr lang="en-US" sz="1100" kern="0" dirty="0">
                <a:latin typeface="Courier New" pitchFamily="49" charset="0"/>
              </a:rPr>
              <a:t>  key-string SECOND-KEY</a:t>
            </a:r>
          </a:p>
          <a:p>
            <a:pPr marL="236538" indent="-236538" defTabSz="814388">
              <a:spcBef>
                <a:spcPts val="0"/>
              </a:spcBef>
              <a:buClr>
                <a:srgbClr val="708CA1"/>
              </a:buClr>
              <a:defRPr/>
            </a:pPr>
            <a:r>
              <a:rPr lang="en-US" sz="1100" kern="0" dirty="0">
                <a:latin typeface="Courier New" pitchFamily="49" charset="0"/>
              </a:rPr>
              <a:t>  accept-lifetime 04:00:00 Jan 25 2009 infinite</a:t>
            </a:r>
          </a:p>
          <a:p>
            <a:pPr marL="236538" indent="-236538" defTabSz="814388">
              <a:spcBef>
                <a:spcPts val="0"/>
              </a:spcBef>
              <a:buClr>
                <a:srgbClr val="708CA1"/>
              </a:buClr>
              <a:defRPr/>
            </a:pPr>
            <a:r>
              <a:rPr lang="en-US" sz="1100" kern="0" dirty="0">
                <a:latin typeface="Courier New" pitchFamily="49" charset="0"/>
              </a:rPr>
              <a:t>  send-lifetime 04:00:00 Jan 25 2009 infinite</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&lt;output omitted&gt; </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interface FastEthernet0/0</a:t>
            </a:r>
          </a:p>
          <a:p>
            <a:pPr marL="236538" indent="-236538" defTabSz="814388">
              <a:spcBef>
                <a:spcPts val="0"/>
              </a:spcBef>
              <a:buClr>
                <a:srgbClr val="708CA1"/>
              </a:buClr>
              <a:defRPr/>
            </a:pPr>
            <a:r>
              <a:rPr lang="en-US" sz="1100" kern="0" dirty="0">
                <a:latin typeface="Courier New" pitchFamily="49" charset="0"/>
              </a:rPr>
              <a:t>ip address 172.16.1.1 255.255.255.0</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interface Serial0/0/0</a:t>
            </a:r>
          </a:p>
          <a:p>
            <a:pPr marL="236538" indent="-236538" defTabSz="814388">
              <a:spcBef>
                <a:spcPts val="0"/>
              </a:spcBef>
              <a:buClr>
                <a:srgbClr val="708CA1"/>
              </a:buClr>
              <a:defRPr/>
            </a:pPr>
            <a:r>
              <a:rPr lang="en-US" sz="1100" kern="0" dirty="0">
                <a:latin typeface="Courier New" pitchFamily="49" charset="0"/>
              </a:rPr>
              <a:t> bandwidth 64</a:t>
            </a:r>
          </a:p>
          <a:p>
            <a:pPr marL="236538" indent="-236538" defTabSz="814388">
              <a:spcBef>
                <a:spcPts val="0"/>
              </a:spcBef>
              <a:buClr>
                <a:srgbClr val="708CA1"/>
              </a:buClr>
              <a:defRPr/>
            </a:pPr>
            <a:r>
              <a:rPr lang="en-US" sz="1100" kern="0" dirty="0">
                <a:latin typeface="Courier New" pitchFamily="49" charset="0"/>
              </a:rPr>
              <a:t> ip address 192.168.1.101 255.255.255.224</a:t>
            </a:r>
          </a:p>
          <a:p>
            <a:pPr marL="236538" indent="-236538" defTabSz="814388">
              <a:spcBef>
                <a:spcPts val="0"/>
              </a:spcBef>
              <a:buClr>
                <a:srgbClr val="708CA1"/>
              </a:buClr>
              <a:defRPr/>
            </a:pPr>
            <a:r>
              <a:rPr lang="en-US" sz="1100" kern="0" dirty="0">
                <a:latin typeface="Courier New" pitchFamily="49" charset="0"/>
              </a:rPr>
              <a:t> ip authentication mode eigrp 100 md5</a:t>
            </a:r>
          </a:p>
          <a:p>
            <a:pPr marL="236538" indent="-236538" defTabSz="814388">
              <a:spcBef>
                <a:spcPts val="0"/>
              </a:spcBef>
              <a:buClr>
                <a:srgbClr val="708CA1"/>
              </a:buClr>
              <a:defRPr/>
            </a:pPr>
            <a:r>
              <a:rPr lang="en-US" sz="1100" kern="0" dirty="0">
                <a:latin typeface="Courier New" pitchFamily="49" charset="0"/>
              </a:rPr>
              <a:t> ip authentication key-chain eigrp 100 R1chain</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router eigrp 100</a:t>
            </a:r>
          </a:p>
          <a:p>
            <a:pPr marL="236538" indent="-236538" defTabSz="814388">
              <a:spcBef>
                <a:spcPts val="0"/>
              </a:spcBef>
              <a:buClr>
                <a:srgbClr val="708CA1"/>
              </a:buClr>
              <a:defRPr/>
            </a:pPr>
            <a:r>
              <a:rPr lang="en-US" sz="1100" kern="0" dirty="0">
                <a:latin typeface="Courier New" pitchFamily="49" charset="0"/>
              </a:rPr>
              <a:t> network 172.16.1.0 0.0.0.255</a:t>
            </a:r>
          </a:p>
          <a:p>
            <a:pPr marL="236538" indent="-236538" defTabSz="814388">
              <a:spcBef>
                <a:spcPts val="0"/>
              </a:spcBef>
              <a:buClr>
                <a:srgbClr val="708CA1"/>
              </a:buClr>
              <a:defRPr/>
            </a:pPr>
            <a:r>
              <a:rPr lang="en-US" sz="1100" kern="0" dirty="0">
                <a:latin typeface="Courier New" pitchFamily="49" charset="0"/>
              </a:rPr>
              <a:t> network 192.168.1.0</a:t>
            </a:r>
          </a:p>
          <a:p>
            <a:pPr marL="236538" indent="-236538" defTabSz="814388">
              <a:spcBef>
                <a:spcPts val="0"/>
              </a:spcBef>
              <a:buClr>
                <a:srgbClr val="708CA1"/>
              </a:buClr>
              <a:defRPr/>
            </a:pPr>
            <a:r>
              <a:rPr lang="en-US" sz="1100" kern="0" dirty="0">
                <a:latin typeface="Courier New" pitchFamily="49" charset="0"/>
              </a:rPr>
              <a:t> auto-summary</a:t>
            </a:r>
          </a:p>
          <a:p>
            <a:pPr marL="236538" indent="-236538" defTabSz="814388">
              <a:spcBef>
                <a:spcPts val="0"/>
              </a:spcBef>
              <a:buClr>
                <a:srgbClr val="708CA1"/>
              </a:buClr>
              <a:defRPr/>
            </a:pPr>
            <a:endParaRPr lang="en-US" sz="1100" kern="0" dirty="0">
              <a:latin typeface="Courier New" pitchFamily="49" charset="0"/>
            </a:endParaRPr>
          </a:p>
          <a:p>
            <a:pPr marL="236538" indent="-236538" defTabSz="814388">
              <a:spcBef>
                <a:spcPts val="0"/>
              </a:spcBef>
              <a:buClr>
                <a:srgbClr val="708CA1"/>
              </a:buClr>
              <a:defRPr/>
            </a:pPr>
            <a:endParaRPr lang="en-US" sz="1100" kern="0" dirty="0">
              <a:latin typeface="Courier New" pitchFamily="49" charset="0"/>
            </a:endParaRPr>
          </a:p>
        </p:txBody>
      </p:sp>
      <p:sp>
        <p:nvSpPr>
          <p:cNvPr id="47" name="TextBox 46"/>
          <p:cNvSpPr txBox="1"/>
          <p:nvPr/>
        </p:nvSpPr>
        <p:spPr>
          <a:xfrm>
            <a:off x="7974013" y="2716213"/>
            <a:ext cx="1012825" cy="165100"/>
          </a:xfrm>
          <a:prstGeom prst="rect">
            <a:avLst/>
          </a:prstGeom>
          <a:noFill/>
        </p:spPr>
        <p:txBody>
          <a:bodyPr lIns="0" tIns="0" rIns="0" bIns="0" anchor="ctr"/>
          <a:lstStyle/>
          <a:p>
            <a:pPr eaLnBrk="0" hangingPunct="0">
              <a:lnSpc>
                <a:spcPct val="90000"/>
              </a:lnSpc>
              <a:defRPr/>
            </a:pPr>
            <a:r>
              <a:rPr lang="en-US" sz="1050" dirty="0"/>
              <a:t>172.17.2.0 /24</a:t>
            </a:r>
          </a:p>
        </p:txBody>
      </p:sp>
      <p:sp>
        <p:nvSpPr>
          <p:cNvPr id="49" name="TextBox 48"/>
          <p:cNvSpPr txBox="1"/>
          <p:nvPr/>
        </p:nvSpPr>
        <p:spPr>
          <a:xfrm>
            <a:off x="6364288" y="2146300"/>
            <a:ext cx="503237" cy="171450"/>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7596188" y="2232025"/>
            <a:ext cx="509587" cy="185738"/>
          </a:xfrm>
          <a:prstGeom prst="rect">
            <a:avLst/>
          </a:prstGeom>
          <a:noFill/>
        </p:spPr>
        <p:txBody>
          <a:bodyPr lIns="0" tIns="0" rIns="0" bIns="0" anchor="ctr"/>
          <a:lstStyle/>
          <a:p>
            <a:pPr eaLnBrk="0" hangingPunct="0">
              <a:lnSpc>
                <a:spcPct val="90000"/>
              </a:lnSpc>
              <a:defRPr/>
            </a:pPr>
            <a:r>
              <a:rPr lang="en-US" sz="1050" dirty="0"/>
              <a:t>S0/0/0</a:t>
            </a:r>
          </a:p>
        </p:txBody>
      </p:sp>
      <p:sp>
        <p:nvSpPr>
          <p:cNvPr id="300052" name="TextBox 50"/>
          <p:cNvSpPr txBox="1">
            <a:spLocks noChangeArrowheads="1"/>
          </p:cNvSpPr>
          <p:nvPr/>
        </p:nvSpPr>
        <p:spPr bwMode="auto">
          <a:xfrm>
            <a:off x="6680200" y="1689100"/>
            <a:ext cx="946150" cy="16033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52" name="TextBox 51"/>
          <p:cNvSpPr txBox="1"/>
          <p:nvPr/>
        </p:nvSpPr>
        <p:spPr>
          <a:xfrm>
            <a:off x="6669088" y="1535113"/>
            <a:ext cx="1014412" cy="165100"/>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53" name="TextBox 52"/>
          <p:cNvSpPr txBox="1"/>
          <p:nvPr/>
        </p:nvSpPr>
        <p:spPr>
          <a:xfrm>
            <a:off x="6370638" y="1908175"/>
            <a:ext cx="1014412" cy="165100"/>
          </a:xfrm>
          <a:prstGeom prst="rect">
            <a:avLst/>
          </a:prstGeom>
          <a:noFill/>
        </p:spPr>
        <p:txBody>
          <a:bodyPr lIns="0" tIns="0" rIns="0" bIns="0" anchor="ctr"/>
          <a:lstStyle/>
          <a:p>
            <a:pPr eaLnBrk="0" hangingPunct="0">
              <a:lnSpc>
                <a:spcPct val="90000"/>
              </a:lnSpc>
              <a:defRPr/>
            </a:pPr>
            <a:r>
              <a:rPr lang="en-US" sz="1050" dirty="0"/>
              <a:t>.101</a:t>
            </a:r>
          </a:p>
        </p:txBody>
      </p:sp>
      <p:sp>
        <p:nvSpPr>
          <p:cNvPr id="54" name="TextBox 53"/>
          <p:cNvSpPr txBox="1"/>
          <p:nvPr/>
        </p:nvSpPr>
        <p:spPr>
          <a:xfrm>
            <a:off x="7694613" y="2060575"/>
            <a:ext cx="544512" cy="179388"/>
          </a:xfrm>
          <a:prstGeom prst="rect">
            <a:avLst/>
          </a:prstGeom>
          <a:noFill/>
        </p:spPr>
        <p:txBody>
          <a:bodyPr lIns="0" tIns="0" rIns="0" bIns="0" anchor="ctr"/>
          <a:lstStyle/>
          <a:p>
            <a:pPr eaLnBrk="0" hangingPunct="0">
              <a:lnSpc>
                <a:spcPct val="90000"/>
              </a:lnSpc>
              <a:defRPr/>
            </a:pPr>
            <a:r>
              <a:rPr lang="en-US" sz="1050" dirty="0"/>
              <a:t>.102</a:t>
            </a:r>
          </a:p>
        </p:txBody>
      </p:sp>
      <p:sp>
        <p:nvSpPr>
          <p:cNvPr id="35" name="TextBox 34"/>
          <p:cNvSpPr txBox="1"/>
          <p:nvPr/>
        </p:nvSpPr>
        <p:spPr>
          <a:xfrm>
            <a:off x="8299450" y="2365375"/>
            <a:ext cx="542925" cy="179388"/>
          </a:xfrm>
          <a:prstGeom prst="rect">
            <a:avLst/>
          </a:prstGeom>
          <a:noFill/>
        </p:spPr>
        <p:txBody>
          <a:bodyPr lIns="0" tIns="0" rIns="0" bIns="0" anchor="ctr"/>
          <a:lstStyle/>
          <a:p>
            <a:pPr eaLnBrk="0" hangingPunct="0">
              <a:lnSpc>
                <a:spcPct val="90000"/>
              </a:lnSpc>
              <a:defRPr/>
            </a:pPr>
            <a:r>
              <a:rPr lang="en-US" sz="1050" dirty="0"/>
              <a:t>.1</a:t>
            </a:r>
          </a:p>
        </p:txBody>
      </p:sp>
      <p:sp>
        <p:nvSpPr>
          <p:cNvPr id="36" name="TextBox 35"/>
          <p:cNvSpPr txBox="1"/>
          <p:nvPr/>
        </p:nvSpPr>
        <p:spPr>
          <a:xfrm>
            <a:off x="5740400" y="2351088"/>
            <a:ext cx="544513" cy="179387"/>
          </a:xfrm>
          <a:prstGeom prst="rect">
            <a:avLst/>
          </a:prstGeom>
          <a:noFill/>
        </p:spPr>
        <p:txBody>
          <a:bodyPr lIns="0" tIns="0" rIns="0" bIns="0" anchor="ctr"/>
          <a:lstStyle/>
          <a:p>
            <a:pPr eaLnBrk="0" hangingPunct="0">
              <a:lnSpc>
                <a:spcPct val="90000"/>
              </a:lnSpc>
              <a:defRPr/>
            </a:pPr>
            <a:r>
              <a:rPr lang="en-US" sz="1050" dirty="0"/>
              <a:t>.1</a:t>
            </a: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1" name="Freeform 9"/>
          <p:cNvSpPr>
            <a:spLocks/>
          </p:cNvSpPr>
          <p:nvPr/>
        </p:nvSpPr>
        <p:spPr bwMode="auto">
          <a:xfrm>
            <a:off x="1327150" y="2163763"/>
            <a:ext cx="1927225" cy="13176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302082" name="Rounded Rectangle 28"/>
          <p:cNvSpPr>
            <a:spLocks noChangeArrowheads="1"/>
          </p:cNvSpPr>
          <p:nvPr/>
        </p:nvSpPr>
        <p:spPr bwMode="auto">
          <a:xfrm>
            <a:off x="279400" y="1222375"/>
            <a:ext cx="3771900" cy="1839913"/>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302083"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Configuring EIGRP MD5 Authentication</a:t>
            </a:r>
          </a:p>
        </p:txBody>
      </p:sp>
      <p:pic>
        <p:nvPicPr>
          <p:cNvPr id="302084" name="Picture 37"/>
          <p:cNvPicPr>
            <a:picLocks noChangeArrowheads="1"/>
          </p:cNvPicPr>
          <p:nvPr/>
        </p:nvPicPr>
        <p:blipFill>
          <a:blip r:embed="rId3" cstate="print"/>
          <a:srcRect/>
          <a:stretch>
            <a:fillRect/>
          </a:stretch>
        </p:blipFill>
        <p:spPr bwMode="auto">
          <a:xfrm>
            <a:off x="488950" y="1943100"/>
            <a:ext cx="869950" cy="450850"/>
          </a:xfrm>
          <a:prstGeom prst="rect">
            <a:avLst/>
          </a:prstGeom>
          <a:noFill/>
          <a:ln w="9525">
            <a:noFill/>
            <a:miter lim="800000"/>
            <a:headEnd/>
            <a:tailEnd/>
          </a:ln>
        </p:spPr>
      </p:pic>
      <p:pic>
        <p:nvPicPr>
          <p:cNvPr id="302085" name="Picture 37"/>
          <p:cNvPicPr>
            <a:picLocks noChangeArrowheads="1"/>
          </p:cNvPicPr>
          <p:nvPr/>
        </p:nvPicPr>
        <p:blipFill>
          <a:blip r:embed="rId3" cstate="print"/>
          <a:srcRect/>
          <a:stretch>
            <a:fillRect/>
          </a:stretch>
        </p:blipFill>
        <p:spPr bwMode="auto">
          <a:xfrm>
            <a:off x="3022600" y="1954213"/>
            <a:ext cx="869950" cy="450850"/>
          </a:xfrm>
          <a:prstGeom prst="rect">
            <a:avLst/>
          </a:prstGeom>
          <a:noFill/>
          <a:ln w="9525">
            <a:noFill/>
            <a:miter lim="800000"/>
            <a:headEnd/>
            <a:tailEnd/>
          </a:ln>
        </p:spPr>
      </p:pic>
      <p:sp>
        <p:nvSpPr>
          <p:cNvPr id="13" name="TextBox 12"/>
          <p:cNvSpPr txBox="1"/>
          <p:nvPr/>
        </p:nvSpPr>
        <p:spPr>
          <a:xfrm>
            <a:off x="3548063" y="2446338"/>
            <a:ext cx="455612" cy="157162"/>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969963" y="2424113"/>
            <a:ext cx="1012825" cy="165100"/>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750094" y="2540794"/>
            <a:ext cx="342900" cy="476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674688" y="2711450"/>
            <a:ext cx="519112" cy="3175"/>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3326606" y="2548732"/>
            <a:ext cx="34131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3251200" y="2720975"/>
            <a:ext cx="519113"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02092" name="TextBox 23"/>
          <p:cNvSpPr txBox="1">
            <a:spLocks noChangeArrowheads="1"/>
          </p:cNvSpPr>
          <p:nvPr/>
        </p:nvSpPr>
        <p:spPr bwMode="auto">
          <a:xfrm>
            <a:off x="763588" y="2163763"/>
            <a:ext cx="381000" cy="257175"/>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302093" name="TextBox 24"/>
          <p:cNvSpPr txBox="1">
            <a:spLocks noChangeArrowheads="1"/>
          </p:cNvSpPr>
          <p:nvPr/>
        </p:nvSpPr>
        <p:spPr bwMode="auto">
          <a:xfrm>
            <a:off x="3317875" y="2171700"/>
            <a:ext cx="381000"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419100" y="2776538"/>
            <a:ext cx="1012825" cy="165100"/>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414338" y="1328738"/>
            <a:ext cx="946150" cy="161925"/>
          </a:xfrm>
          <a:prstGeom prst="rect">
            <a:avLst/>
          </a:prstGeom>
          <a:noFill/>
        </p:spPr>
        <p:txBody>
          <a:bodyPr lIns="0" tIns="0" rIns="0" bIns="0" anchor="ctr"/>
          <a:lstStyle/>
          <a:p>
            <a:pPr algn="ctr" eaLnBrk="0" hangingPunct="0">
              <a:lnSpc>
                <a:spcPct val="90000"/>
              </a:lnSpc>
              <a:defRPr/>
            </a:pPr>
            <a:r>
              <a:rPr lang="en-US" sz="1050" b="1" dirty="0"/>
              <a:t>EIGRP AS 100</a:t>
            </a:r>
          </a:p>
        </p:txBody>
      </p:sp>
      <p:sp>
        <p:nvSpPr>
          <p:cNvPr id="33" name="Text Placeholder 5"/>
          <p:cNvSpPr>
            <a:spLocks/>
          </p:cNvSpPr>
          <p:nvPr/>
        </p:nvSpPr>
        <p:spPr bwMode="auto">
          <a:xfrm>
            <a:off x="4130675" y="1250950"/>
            <a:ext cx="4691063" cy="504507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R2# </a:t>
            </a:r>
            <a:r>
              <a:rPr lang="en-US" sz="1100" b="1" kern="0" dirty="0">
                <a:latin typeface="Courier New" pitchFamily="49" charset="0"/>
              </a:rPr>
              <a:t>show running-config</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&lt;output omitted&gt; </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key chain R2chain</a:t>
            </a:r>
          </a:p>
          <a:p>
            <a:pPr marL="236538" indent="-236538" defTabSz="814388">
              <a:spcBef>
                <a:spcPts val="0"/>
              </a:spcBef>
              <a:buClr>
                <a:srgbClr val="708CA1"/>
              </a:buClr>
              <a:defRPr/>
            </a:pPr>
            <a:r>
              <a:rPr lang="en-US" sz="1100" kern="0" dirty="0">
                <a:latin typeface="Courier New" pitchFamily="49" charset="0"/>
              </a:rPr>
              <a:t> key 1</a:t>
            </a:r>
          </a:p>
          <a:p>
            <a:pPr marL="236538" indent="-236538" defTabSz="814388">
              <a:spcBef>
                <a:spcPts val="0"/>
              </a:spcBef>
              <a:buClr>
                <a:srgbClr val="708CA1"/>
              </a:buClr>
              <a:defRPr/>
            </a:pPr>
            <a:r>
              <a:rPr lang="en-US" sz="1100" kern="0" dirty="0">
                <a:latin typeface="Courier New" pitchFamily="49" charset="0"/>
              </a:rPr>
              <a:t>  key-string FIRST-KEY</a:t>
            </a:r>
          </a:p>
          <a:p>
            <a:pPr marL="236538" indent="-236538" defTabSz="814388">
              <a:spcBef>
                <a:spcPts val="0"/>
              </a:spcBef>
              <a:buClr>
                <a:srgbClr val="708CA1"/>
              </a:buClr>
              <a:defRPr/>
            </a:pPr>
            <a:r>
              <a:rPr lang="en-US" sz="1100" kern="0" dirty="0">
                <a:latin typeface="Courier New" pitchFamily="49" charset="0"/>
              </a:rPr>
              <a:t>  accept-lifetime 04:00:00 Jan 1 2009 infinite</a:t>
            </a:r>
          </a:p>
          <a:p>
            <a:pPr marL="236538" indent="-236538" defTabSz="814388">
              <a:spcBef>
                <a:spcPts val="0"/>
              </a:spcBef>
              <a:buClr>
                <a:srgbClr val="708CA1"/>
              </a:buClr>
              <a:defRPr/>
            </a:pPr>
            <a:r>
              <a:rPr lang="en-US" sz="1100" kern="0" dirty="0">
                <a:latin typeface="Courier New" pitchFamily="49" charset="0"/>
              </a:rPr>
              <a:t>  send-lifetime 04:00:00 Jan 1 2009 infinite</a:t>
            </a:r>
          </a:p>
          <a:p>
            <a:pPr marL="236538" indent="-236538" defTabSz="814388">
              <a:spcBef>
                <a:spcPts val="0"/>
              </a:spcBef>
              <a:buClr>
                <a:srgbClr val="708CA1"/>
              </a:buClr>
              <a:defRPr/>
            </a:pPr>
            <a:r>
              <a:rPr lang="en-US" sz="1100" kern="0" dirty="0">
                <a:latin typeface="Courier New" pitchFamily="49" charset="0"/>
              </a:rPr>
              <a:t> key 2</a:t>
            </a:r>
          </a:p>
          <a:p>
            <a:pPr marL="236538" indent="-236538" defTabSz="814388">
              <a:spcBef>
                <a:spcPts val="0"/>
              </a:spcBef>
              <a:buClr>
                <a:srgbClr val="708CA1"/>
              </a:buClr>
              <a:defRPr/>
            </a:pPr>
            <a:r>
              <a:rPr lang="en-US" sz="1100" kern="0" dirty="0">
                <a:latin typeface="Courier New" pitchFamily="49" charset="0"/>
              </a:rPr>
              <a:t>  key-string SECOND-KEY</a:t>
            </a:r>
          </a:p>
          <a:p>
            <a:pPr marL="236538" indent="-236538" defTabSz="814388">
              <a:spcBef>
                <a:spcPts val="0"/>
              </a:spcBef>
              <a:buClr>
                <a:srgbClr val="708CA1"/>
              </a:buClr>
              <a:defRPr/>
            </a:pPr>
            <a:r>
              <a:rPr lang="en-US" sz="1100" kern="0" dirty="0">
                <a:latin typeface="Courier New" pitchFamily="49" charset="0"/>
              </a:rPr>
              <a:t>  accept-lifetime 04:00:00 Jan 25 2009 infinite</a:t>
            </a:r>
          </a:p>
          <a:p>
            <a:pPr marL="236538" indent="-236538" defTabSz="814388">
              <a:spcBef>
                <a:spcPts val="0"/>
              </a:spcBef>
              <a:buClr>
                <a:srgbClr val="708CA1"/>
              </a:buClr>
              <a:defRPr/>
            </a:pPr>
            <a:r>
              <a:rPr lang="en-US" sz="1100" kern="0" dirty="0">
                <a:latin typeface="Courier New" pitchFamily="49" charset="0"/>
              </a:rPr>
              <a:t>  send-lifetime 04:00:00 Jan 25 2009 infinite </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&lt;output omitted&gt; </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interface FastEthernet0/0</a:t>
            </a:r>
          </a:p>
          <a:p>
            <a:pPr marL="236538" indent="-236538" defTabSz="814388">
              <a:spcBef>
                <a:spcPts val="0"/>
              </a:spcBef>
              <a:buClr>
                <a:srgbClr val="708CA1"/>
              </a:buClr>
              <a:defRPr/>
            </a:pPr>
            <a:r>
              <a:rPr lang="en-US" sz="1100" kern="0" dirty="0">
                <a:latin typeface="Courier New" pitchFamily="49" charset="0"/>
              </a:rPr>
              <a:t> ip address 172.17.2.2 255.255.255.0 </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interface Serial0/0/0</a:t>
            </a:r>
          </a:p>
          <a:p>
            <a:pPr marL="236538" indent="-236538" defTabSz="814388">
              <a:spcBef>
                <a:spcPts val="0"/>
              </a:spcBef>
              <a:buClr>
                <a:srgbClr val="708CA1"/>
              </a:buClr>
              <a:defRPr/>
            </a:pPr>
            <a:r>
              <a:rPr lang="en-US" sz="1100" kern="0" dirty="0">
                <a:latin typeface="Courier New" pitchFamily="49" charset="0"/>
              </a:rPr>
              <a:t> bandwidth 64</a:t>
            </a:r>
          </a:p>
          <a:p>
            <a:pPr marL="236538" indent="-236538" defTabSz="814388">
              <a:spcBef>
                <a:spcPts val="0"/>
              </a:spcBef>
              <a:buClr>
                <a:srgbClr val="708CA1"/>
              </a:buClr>
              <a:defRPr/>
            </a:pPr>
            <a:r>
              <a:rPr lang="en-US" sz="1100" kern="0" dirty="0">
                <a:latin typeface="Courier New" pitchFamily="49" charset="0"/>
              </a:rPr>
              <a:t> ip address 192.168.1.102 255.255.255.224</a:t>
            </a:r>
          </a:p>
          <a:p>
            <a:pPr marL="236538" indent="-236538" defTabSz="814388">
              <a:spcBef>
                <a:spcPts val="0"/>
              </a:spcBef>
              <a:buClr>
                <a:srgbClr val="708CA1"/>
              </a:buClr>
              <a:defRPr/>
            </a:pPr>
            <a:r>
              <a:rPr lang="en-US" sz="1100" kern="0" dirty="0">
                <a:latin typeface="Courier New" pitchFamily="49" charset="0"/>
              </a:rPr>
              <a:t> ip authentication mode eigrp 100 md5</a:t>
            </a:r>
          </a:p>
          <a:p>
            <a:pPr marL="236538" indent="-236538" defTabSz="814388">
              <a:spcBef>
                <a:spcPts val="0"/>
              </a:spcBef>
              <a:buClr>
                <a:srgbClr val="708CA1"/>
              </a:buClr>
              <a:defRPr/>
            </a:pPr>
            <a:r>
              <a:rPr lang="en-US" sz="1100" kern="0" dirty="0">
                <a:latin typeface="Courier New" pitchFamily="49" charset="0"/>
              </a:rPr>
              <a:t> ip authentication key-chain eigrp 100 R2chain</a:t>
            </a:r>
          </a:p>
          <a:p>
            <a:pPr marL="236538" indent="-236538" defTabSz="814388">
              <a:spcBef>
                <a:spcPts val="0"/>
              </a:spcBef>
              <a:buClr>
                <a:srgbClr val="708CA1"/>
              </a:buClr>
              <a:defRPr/>
            </a:pPr>
            <a:r>
              <a:rPr lang="en-US" sz="1100" kern="0" dirty="0">
                <a:latin typeface="Courier New" pitchFamily="49" charset="0"/>
              </a:rPr>
              <a:t>!</a:t>
            </a:r>
          </a:p>
          <a:p>
            <a:pPr marL="236538" indent="-236538" defTabSz="814388">
              <a:spcBef>
                <a:spcPts val="0"/>
              </a:spcBef>
              <a:buClr>
                <a:srgbClr val="708CA1"/>
              </a:buClr>
              <a:defRPr/>
            </a:pPr>
            <a:r>
              <a:rPr lang="en-US" sz="1100" kern="0" dirty="0">
                <a:latin typeface="Courier New" pitchFamily="49" charset="0"/>
              </a:rPr>
              <a:t>router eigrp 100</a:t>
            </a:r>
          </a:p>
          <a:p>
            <a:pPr marL="236538" indent="-236538" defTabSz="814388">
              <a:spcBef>
                <a:spcPts val="0"/>
              </a:spcBef>
              <a:buClr>
                <a:srgbClr val="708CA1"/>
              </a:buClr>
              <a:defRPr/>
            </a:pPr>
            <a:r>
              <a:rPr lang="en-US" sz="1100" kern="0" dirty="0">
                <a:latin typeface="Courier New" pitchFamily="49" charset="0"/>
              </a:rPr>
              <a:t> network 172.17.2.0 0.0.0.255</a:t>
            </a:r>
          </a:p>
          <a:p>
            <a:pPr marL="236538" indent="-236538" defTabSz="814388">
              <a:spcBef>
                <a:spcPts val="0"/>
              </a:spcBef>
              <a:buClr>
                <a:srgbClr val="708CA1"/>
              </a:buClr>
              <a:defRPr/>
            </a:pPr>
            <a:r>
              <a:rPr lang="en-US" sz="1100" kern="0" dirty="0">
                <a:latin typeface="Courier New" pitchFamily="49" charset="0"/>
              </a:rPr>
              <a:t> network 192.168.1.0</a:t>
            </a:r>
          </a:p>
          <a:p>
            <a:pPr marL="236538" indent="-236538" defTabSz="814388">
              <a:spcBef>
                <a:spcPts val="0"/>
              </a:spcBef>
              <a:buClr>
                <a:srgbClr val="708CA1"/>
              </a:buClr>
              <a:defRPr/>
            </a:pPr>
            <a:r>
              <a:rPr lang="en-US" sz="1100" kern="0" dirty="0">
                <a:latin typeface="Courier New" pitchFamily="49" charset="0"/>
              </a:rPr>
              <a:t> auto-summary</a:t>
            </a:r>
          </a:p>
        </p:txBody>
      </p:sp>
      <p:sp>
        <p:nvSpPr>
          <p:cNvPr id="47" name="TextBox 46"/>
          <p:cNvSpPr txBox="1"/>
          <p:nvPr/>
        </p:nvSpPr>
        <p:spPr>
          <a:xfrm>
            <a:off x="2990850" y="2779713"/>
            <a:ext cx="1014413" cy="165100"/>
          </a:xfrm>
          <a:prstGeom prst="rect">
            <a:avLst/>
          </a:prstGeom>
          <a:noFill/>
        </p:spPr>
        <p:txBody>
          <a:bodyPr lIns="0" tIns="0" rIns="0" bIns="0" anchor="ctr"/>
          <a:lstStyle/>
          <a:p>
            <a:pPr eaLnBrk="0" hangingPunct="0">
              <a:lnSpc>
                <a:spcPct val="90000"/>
              </a:lnSpc>
              <a:defRPr/>
            </a:pPr>
            <a:r>
              <a:rPr lang="en-US" sz="1050" dirty="0"/>
              <a:t>172.17.2.0 /24</a:t>
            </a:r>
          </a:p>
        </p:txBody>
      </p:sp>
      <p:sp>
        <p:nvSpPr>
          <p:cNvPr id="49" name="TextBox 48"/>
          <p:cNvSpPr txBox="1"/>
          <p:nvPr/>
        </p:nvSpPr>
        <p:spPr>
          <a:xfrm>
            <a:off x="1381125" y="2209800"/>
            <a:ext cx="503238" cy="173038"/>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2613025" y="2295525"/>
            <a:ext cx="509588" cy="187325"/>
          </a:xfrm>
          <a:prstGeom prst="rect">
            <a:avLst/>
          </a:prstGeom>
          <a:noFill/>
        </p:spPr>
        <p:txBody>
          <a:bodyPr lIns="0" tIns="0" rIns="0" bIns="0" anchor="ctr"/>
          <a:lstStyle/>
          <a:p>
            <a:pPr eaLnBrk="0" hangingPunct="0">
              <a:lnSpc>
                <a:spcPct val="90000"/>
              </a:lnSpc>
              <a:defRPr/>
            </a:pPr>
            <a:r>
              <a:rPr lang="en-US" sz="1050" dirty="0"/>
              <a:t>S0/0/0</a:t>
            </a:r>
          </a:p>
        </p:txBody>
      </p:sp>
      <p:sp>
        <p:nvSpPr>
          <p:cNvPr id="302100" name="TextBox 50"/>
          <p:cNvSpPr txBox="1">
            <a:spLocks noChangeArrowheads="1"/>
          </p:cNvSpPr>
          <p:nvPr/>
        </p:nvSpPr>
        <p:spPr bwMode="auto">
          <a:xfrm>
            <a:off x="1697038" y="1752600"/>
            <a:ext cx="946150" cy="161925"/>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52" name="TextBox 51"/>
          <p:cNvSpPr txBox="1"/>
          <p:nvPr/>
        </p:nvSpPr>
        <p:spPr>
          <a:xfrm>
            <a:off x="1687513" y="1600200"/>
            <a:ext cx="1012825" cy="165100"/>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53" name="TextBox 52"/>
          <p:cNvSpPr txBox="1"/>
          <p:nvPr/>
        </p:nvSpPr>
        <p:spPr>
          <a:xfrm>
            <a:off x="1389063" y="1971675"/>
            <a:ext cx="1012825" cy="165100"/>
          </a:xfrm>
          <a:prstGeom prst="rect">
            <a:avLst/>
          </a:prstGeom>
          <a:noFill/>
        </p:spPr>
        <p:txBody>
          <a:bodyPr lIns="0" tIns="0" rIns="0" bIns="0" anchor="ctr"/>
          <a:lstStyle/>
          <a:p>
            <a:pPr eaLnBrk="0" hangingPunct="0">
              <a:lnSpc>
                <a:spcPct val="90000"/>
              </a:lnSpc>
              <a:defRPr/>
            </a:pPr>
            <a:r>
              <a:rPr lang="en-US" sz="1050" dirty="0"/>
              <a:t>.101</a:t>
            </a:r>
          </a:p>
        </p:txBody>
      </p:sp>
      <p:sp>
        <p:nvSpPr>
          <p:cNvPr id="54" name="TextBox 53"/>
          <p:cNvSpPr txBox="1"/>
          <p:nvPr/>
        </p:nvSpPr>
        <p:spPr>
          <a:xfrm>
            <a:off x="2711450" y="2124075"/>
            <a:ext cx="544513" cy="179388"/>
          </a:xfrm>
          <a:prstGeom prst="rect">
            <a:avLst/>
          </a:prstGeom>
          <a:noFill/>
        </p:spPr>
        <p:txBody>
          <a:bodyPr lIns="0" tIns="0" rIns="0" bIns="0" anchor="ctr"/>
          <a:lstStyle/>
          <a:p>
            <a:pPr eaLnBrk="0" hangingPunct="0">
              <a:lnSpc>
                <a:spcPct val="90000"/>
              </a:lnSpc>
              <a:defRPr/>
            </a:pPr>
            <a:r>
              <a:rPr lang="en-US" sz="1050" dirty="0"/>
              <a:t>.102</a:t>
            </a:r>
          </a:p>
        </p:txBody>
      </p:sp>
      <p:sp>
        <p:nvSpPr>
          <p:cNvPr id="35" name="TextBox 34"/>
          <p:cNvSpPr txBox="1"/>
          <p:nvPr/>
        </p:nvSpPr>
        <p:spPr>
          <a:xfrm>
            <a:off x="3316288" y="2428875"/>
            <a:ext cx="544512" cy="179388"/>
          </a:xfrm>
          <a:prstGeom prst="rect">
            <a:avLst/>
          </a:prstGeom>
          <a:noFill/>
        </p:spPr>
        <p:txBody>
          <a:bodyPr lIns="0" tIns="0" rIns="0" bIns="0" anchor="ctr"/>
          <a:lstStyle/>
          <a:p>
            <a:pPr eaLnBrk="0" hangingPunct="0">
              <a:lnSpc>
                <a:spcPct val="90000"/>
              </a:lnSpc>
              <a:defRPr/>
            </a:pPr>
            <a:r>
              <a:rPr lang="en-US" sz="1050" dirty="0"/>
              <a:t>.1</a:t>
            </a:r>
          </a:p>
        </p:txBody>
      </p:sp>
      <p:sp>
        <p:nvSpPr>
          <p:cNvPr id="36" name="TextBox 35"/>
          <p:cNvSpPr txBox="1"/>
          <p:nvPr/>
        </p:nvSpPr>
        <p:spPr>
          <a:xfrm>
            <a:off x="758825" y="2416175"/>
            <a:ext cx="544513" cy="179388"/>
          </a:xfrm>
          <a:prstGeom prst="rect">
            <a:avLst/>
          </a:prstGeom>
          <a:noFill/>
        </p:spPr>
        <p:txBody>
          <a:bodyPr lIns="0" tIns="0" rIns="0" bIns="0" anchor="ctr"/>
          <a:lstStyle/>
          <a:p>
            <a:pPr eaLnBrk="0" hangingPunct="0">
              <a:lnSpc>
                <a:spcPct val="90000"/>
              </a:lnSpc>
              <a:defRPr/>
            </a:pPr>
            <a:r>
              <a:rPr lang="en-US" sz="1050" dirty="0"/>
              <a:t>.1</a:t>
            </a: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29" name="Rectangle 2"/>
          <p:cNvSpPr>
            <a:spLocks noGrp="1" noChangeArrowheads="1"/>
          </p:cNvSpPr>
          <p:nvPr>
            <p:ph type="title"/>
          </p:nvPr>
        </p:nvSpPr>
        <p:spPr bwMode="auto">
          <a:xfrm>
            <a:off x="268288" y="365125"/>
            <a:ext cx="8532812"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MD5 Authentication</a:t>
            </a:r>
          </a:p>
        </p:txBody>
      </p:sp>
      <p:sp>
        <p:nvSpPr>
          <p:cNvPr id="4" name="Text Placeholder 3"/>
          <p:cNvSpPr>
            <a:spLocks noGrp="1"/>
          </p:cNvSpPr>
          <p:nvPr>
            <p:ph type="body" sz="quarter" idx="10"/>
          </p:nvPr>
        </p:nvSpPr>
        <p:spPr>
          <a:xfrm>
            <a:off x="279400" y="1182688"/>
            <a:ext cx="8531225" cy="5218112"/>
          </a:xfrm>
        </p:spPr>
        <p:txBody>
          <a:bodyPr>
            <a:normAutofit fontScale="92500" lnSpcReduction="20000"/>
          </a:bodyPr>
          <a:lstStyle/>
          <a:p>
            <a:pPr>
              <a:lnSpc>
                <a:spcPct val="110000"/>
              </a:lnSpc>
              <a:defRPr/>
            </a:pPr>
            <a:r>
              <a:rPr lang="en-US" smtClean="0"/>
              <a:t>R1#</a:t>
            </a:r>
          </a:p>
          <a:p>
            <a:pPr>
              <a:lnSpc>
                <a:spcPct val="110000"/>
              </a:lnSpc>
              <a:defRPr/>
            </a:pPr>
            <a:r>
              <a:rPr lang="en-US" smtClean="0"/>
              <a:t>*Apr 21 16:23:30.517: %DUAL-5-NBRCHANGE: IP-EIGRP(0) 100: Neighbor 192.168.1.102 (Serial0/0/0) is up: new adjacency </a:t>
            </a:r>
          </a:p>
          <a:p>
            <a:pPr>
              <a:lnSpc>
                <a:spcPct val="110000"/>
              </a:lnSpc>
              <a:defRPr/>
            </a:pPr>
            <a:r>
              <a:rPr lang="en-US" smtClean="0"/>
              <a:t>R1#</a:t>
            </a:r>
          </a:p>
          <a:p>
            <a:pPr>
              <a:lnSpc>
                <a:spcPct val="110000"/>
              </a:lnSpc>
              <a:defRPr/>
            </a:pPr>
            <a:r>
              <a:rPr lang="en-US" smtClean="0"/>
              <a:t>R1# show ip eigrp neighbors</a:t>
            </a:r>
          </a:p>
          <a:p>
            <a:pPr>
              <a:lnSpc>
                <a:spcPct val="110000"/>
              </a:lnSpc>
              <a:defRPr/>
            </a:pPr>
            <a:r>
              <a:rPr lang="en-US" smtClean="0"/>
              <a:t>IP-EIGRP neighbors for process 100</a:t>
            </a:r>
          </a:p>
          <a:p>
            <a:pPr>
              <a:lnSpc>
                <a:spcPct val="110000"/>
              </a:lnSpc>
              <a:defRPr/>
            </a:pPr>
            <a:r>
              <a:rPr lang="en-US" smtClean="0"/>
              <a:t>H   Address                 Interface       Hold Uptime   SRTT   RTO  Q  Seq</a:t>
            </a:r>
          </a:p>
          <a:p>
            <a:pPr>
              <a:lnSpc>
                <a:spcPct val="110000"/>
              </a:lnSpc>
              <a:defRPr/>
            </a:pPr>
            <a:r>
              <a:rPr lang="en-US" smtClean="0"/>
              <a:t>                                            (sec)         (ms)       Cnt Num</a:t>
            </a:r>
          </a:p>
          <a:p>
            <a:pPr>
              <a:lnSpc>
                <a:spcPct val="110000"/>
              </a:lnSpc>
              <a:defRPr/>
            </a:pPr>
            <a:r>
              <a:rPr lang="en-US" smtClean="0"/>
              <a:t>0   192.168.1.102           Se0/0/0           12 00:03:10   17  2280  0  14</a:t>
            </a:r>
          </a:p>
          <a:p>
            <a:pPr>
              <a:lnSpc>
                <a:spcPct val="110000"/>
              </a:lnSpc>
              <a:defRPr/>
            </a:pPr>
            <a:r>
              <a:rPr lang="en-US" smtClean="0"/>
              <a:t>R1# </a:t>
            </a:r>
          </a:p>
          <a:p>
            <a:pPr>
              <a:lnSpc>
                <a:spcPct val="110000"/>
              </a:lnSpc>
              <a:defRPr/>
            </a:pPr>
            <a:r>
              <a:rPr lang="en-US" smtClean="0"/>
              <a:t>R1# show ip route</a:t>
            </a:r>
          </a:p>
          <a:p>
            <a:pPr>
              <a:lnSpc>
                <a:spcPct val="110000"/>
              </a:lnSpc>
              <a:defRPr/>
            </a:pPr>
            <a:endParaRPr lang="en-US" smtClean="0"/>
          </a:p>
          <a:p>
            <a:pPr>
              <a:lnSpc>
                <a:spcPct val="110000"/>
              </a:lnSpc>
              <a:defRPr/>
            </a:pPr>
            <a:r>
              <a:rPr lang="en-US" smtClean="0"/>
              <a:t>&lt;output omitted&gt;</a:t>
            </a:r>
          </a:p>
          <a:p>
            <a:pPr>
              <a:lnSpc>
                <a:spcPct val="110000"/>
              </a:lnSpc>
              <a:defRPr/>
            </a:pPr>
            <a:endParaRPr lang="en-US" smtClean="0"/>
          </a:p>
          <a:p>
            <a:pPr>
              <a:lnSpc>
                <a:spcPct val="110000"/>
              </a:lnSpc>
              <a:defRPr/>
            </a:pPr>
            <a:r>
              <a:rPr lang="en-US" smtClean="0"/>
              <a:t>Gateway of last resort is not set</a:t>
            </a:r>
          </a:p>
          <a:p>
            <a:pPr>
              <a:lnSpc>
                <a:spcPct val="110000"/>
              </a:lnSpc>
              <a:defRPr/>
            </a:pPr>
            <a:r>
              <a:rPr lang="en-US" smtClean="0"/>
              <a:t>D    172.17.0.0/16 [90/40514560] via 192.168.1.102, 00:02:22, Serial0/0/0</a:t>
            </a:r>
          </a:p>
          <a:p>
            <a:pPr>
              <a:lnSpc>
                <a:spcPct val="110000"/>
              </a:lnSpc>
              <a:defRPr/>
            </a:pPr>
            <a:r>
              <a:rPr lang="en-US" smtClean="0"/>
              <a:t>     172.16.0.0/16 is variably subnetted, 2 subnets, 2 masks</a:t>
            </a:r>
          </a:p>
          <a:p>
            <a:pPr>
              <a:lnSpc>
                <a:spcPct val="110000"/>
              </a:lnSpc>
              <a:defRPr/>
            </a:pPr>
            <a:r>
              <a:rPr lang="en-US" smtClean="0"/>
              <a:t>D       172.16.0.0/16 is a summary, 00:31:31, Null0</a:t>
            </a:r>
          </a:p>
          <a:p>
            <a:pPr>
              <a:lnSpc>
                <a:spcPct val="110000"/>
              </a:lnSpc>
              <a:defRPr/>
            </a:pPr>
            <a:r>
              <a:rPr lang="en-US" smtClean="0"/>
              <a:t>C       172.16.1.0/24 is directly connected, FastEthernet0/0</a:t>
            </a:r>
          </a:p>
          <a:p>
            <a:pPr>
              <a:lnSpc>
                <a:spcPct val="110000"/>
              </a:lnSpc>
              <a:defRPr/>
            </a:pPr>
            <a:r>
              <a:rPr lang="en-US" smtClean="0"/>
              <a:t>     192.168.1.0/24 is variably subnetted, 2 subnets, 2 masks</a:t>
            </a:r>
          </a:p>
          <a:p>
            <a:pPr>
              <a:lnSpc>
                <a:spcPct val="110000"/>
              </a:lnSpc>
              <a:defRPr/>
            </a:pPr>
            <a:r>
              <a:rPr lang="en-US" smtClean="0"/>
              <a:t>C       192.168.1.96/27 is directly connected, Serial0/0/0</a:t>
            </a:r>
          </a:p>
          <a:p>
            <a:pPr>
              <a:lnSpc>
                <a:spcPct val="110000"/>
              </a:lnSpc>
              <a:defRPr/>
            </a:pPr>
            <a:r>
              <a:rPr lang="en-US" smtClean="0"/>
              <a:t>D       192.168.1.0/24 is a summary, 00:31:31, Null0</a:t>
            </a:r>
          </a:p>
          <a:p>
            <a:pPr>
              <a:lnSpc>
                <a:spcPct val="110000"/>
              </a:lnSpc>
              <a:defRPr/>
            </a:pPr>
            <a:r>
              <a:rPr lang="en-US" smtClean="0"/>
              <a:t>R1# </a:t>
            </a:r>
          </a:p>
          <a:p>
            <a:pPr>
              <a:lnSpc>
                <a:spcPct val="110000"/>
              </a:lnSpc>
              <a:defRPr/>
            </a:pPr>
            <a:r>
              <a:rPr lang="en-US" smtClean="0"/>
              <a:t>R1# ping 172.17.2.2</a:t>
            </a:r>
          </a:p>
          <a:p>
            <a:pPr>
              <a:lnSpc>
                <a:spcPct val="110000"/>
              </a:lnSpc>
              <a:defRPr/>
            </a:pPr>
            <a:r>
              <a:rPr lang="en-US" smtClean="0"/>
              <a:t>Type escape sequence to abort.</a:t>
            </a:r>
          </a:p>
          <a:p>
            <a:pPr>
              <a:lnSpc>
                <a:spcPct val="110000"/>
              </a:lnSpc>
              <a:defRPr/>
            </a:pPr>
            <a:r>
              <a:rPr lang="en-US" smtClean="0"/>
              <a:t>Sending 5, 100-byte ICMP Echos to 172.17.2.2, timeout is 2 seconds:</a:t>
            </a:r>
          </a:p>
          <a:p>
            <a:pPr>
              <a:lnSpc>
                <a:spcPct val="110000"/>
              </a:lnSpc>
              <a:defRPr/>
            </a:pPr>
            <a:r>
              <a:rPr lang="en-US" smtClean="0"/>
              <a:t>!!!!!</a:t>
            </a:r>
          </a:p>
          <a:p>
            <a:pPr>
              <a:lnSpc>
                <a:spcPct val="110000"/>
              </a:lnSpc>
              <a:defRPr/>
            </a:pPr>
            <a:r>
              <a:rPr lang="en-US" smtClean="0"/>
              <a:t>Success rate is 100 percent (5/5), round-trip min/avg/max = 12/15/16 ms</a:t>
            </a:r>
          </a:p>
          <a:p>
            <a:pPr>
              <a:lnSpc>
                <a:spcPct val="110000"/>
              </a:lnSpc>
              <a:defRPr/>
            </a:pPr>
            <a:endParaRPr lang="en-US"/>
          </a:p>
        </p:txBody>
      </p:sp>
    </p:spTree>
  </p:cSld>
  <p:clrMapOvr>
    <a:masterClrMapping/>
  </p:clrMapOvr>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7" name="Rectangle 2"/>
          <p:cNvSpPr>
            <a:spLocks noGrp="1" noChangeArrowheads="1"/>
          </p:cNvSpPr>
          <p:nvPr>
            <p:ph type="title"/>
          </p:nvPr>
        </p:nvSpPr>
        <p:spPr bwMode="white">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MD5 Authentication</a:t>
            </a:r>
          </a:p>
        </p:txBody>
      </p:sp>
      <p:sp>
        <p:nvSpPr>
          <p:cNvPr id="306178" name="Text Box 8"/>
          <p:cNvSpPr txBox="1">
            <a:spLocks noChangeArrowheads="1"/>
          </p:cNvSpPr>
          <p:nvPr/>
        </p:nvSpPr>
        <p:spPr bwMode="auto">
          <a:xfrm>
            <a:off x="279400" y="1330325"/>
            <a:ext cx="8529638" cy="1550988"/>
          </a:xfrm>
          <a:prstGeom prst="rect">
            <a:avLst/>
          </a:prstGeom>
          <a:noFill/>
          <a:ln w="9525">
            <a:solidFill>
              <a:schemeClr val="tx1"/>
            </a:solidFill>
            <a:miter lim="800000"/>
            <a:headEnd/>
            <a:tailEnd/>
          </a:ln>
        </p:spPr>
        <p:txBody>
          <a:bodyPr lIns="73025" tIns="36512" rIns="73025" bIns="36512">
            <a:spAutoFit/>
          </a:bodyPr>
          <a:lstStyle/>
          <a:p>
            <a:pPr eaLnBrk="0" hangingPunct="0"/>
            <a:r>
              <a:rPr lang="en-US" sz="1200">
                <a:solidFill>
                  <a:srgbClr val="000000"/>
                </a:solidFill>
                <a:latin typeface="Courier New" pitchFamily="49" charset="0"/>
                <a:ea typeface="Times New Roman" pitchFamily="18" charset="0"/>
                <a:cs typeface="Courier New" pitchFamily="49" charset="0"/>
              </a:rPr>
              <a:t>R1# </a:t>
            </a:r>
            <a:r>
              <a:rPr lang="en-US" sz="1200" b="1">
                <a:solidFill>
                  <a:srgbClr val="000000"/>
                </a:solidFill>
                <a:latin typeface="Courier New" pitchFamily="49" charset="0"/>
                <a:ea typeface="Times New Roman" pitchFamily="18" charset="0"/>
                <a:cs typeface="Courier New" pitchFamily="49" charset="0"/>
              </a:rPr>
              <a:t>show key chain</a:t>
            </a:r>
          </a:p>
          <a:p>
            <a:pPr eaLnBrk="0" hangingPunct="0"/>
            <a:r>
              <a:rPr lang="en-US" sz="1200">
                <a:solidFill>
                  <a:srgbClr val="000000"/>
                </a:solidFill>
                <a:latin typeface="Courier New" pitchFamily="49" charset="0"/>
                <a:ea typeface="Times New Roman" pitchFamily="18" charset="0"/>
                <a:cs typeface="Courier New" pitchFamily="49" charset="0"/>
              </a:rPr>
              <a:t>Key-chain R1chain:</a:t>
            </a:r>
          </a:p>
          <a:p>
            <a:pPr eaLnBrk="0" hangingPunct="0"/>
            <a:r>
              <a:rPr lang="en-US" sz="1200">
                <a:solidFill>
                  <a:srgbClr val="000000"/>
                </a:solidFill>
                <a:latin typeface="Courier New" pitchFamily="49" charset="0"/>
                <a:ea typeface="Times New Roman" pitchFamily="18" charset="0"/>
                <a:cs typeface="Courier New" pitchFamily="49" charset="0"/>
              </a:rPr>
              <a:t>    key 1 -- text “FIRST-KEY"</a:t>
            </a:r>
          </a:p>
          <a:p>
            <a:pPr eaLnBrk="0" hangingPunct="0"/>
            <a:r>
              <a:rPr lang="en-US" sz="1200">
                <a:solidFill>
                  <a:srgbClr val="000000"/>
                </a:solidFill>
                <a:latin typeface="Courier New" pitchFamily="49" charset="0"/>
                <a:ea typeface="Times New Roman" pitchFamily="18" charset="0"/>
                <a:cs typeface="Courier New" pitchFamily="49" charset="0"/>
              </a:rPr>
              <a:t>        accept lifetime (04:00:00 Jan 1 2009) - (always valid) [valid now]</a:t>
            </a:r>
          </a:p>
          <a:p>
            <a:pPr eaLnBrk="0" hangingPunct="0"/>
            <a:r>
              <a:rPr lang="en-US" sz="1200">
                <a:solidFill>
                  <a:srgbClr val="000000"/>
                </a:solidFill>
                <a:latin typeface="Courier New" pitchFamily="49" charset="0"/>
                <a:ea typeface="Times New Roman" pitchFamily="18" charset="0"/>
                <a:cs typeface="Courier New" pitchFamily="49" charset="0"/>
              </a:rPr>
              <a:t>        send lifetime (04:00:00 Jan 1 2009) - (04:00:00 Jan 31 2009)</a:t>
            </a:r>
          </a:p>
          <a:p>
            <a:pPr eaLnBrk="0" hangingPunct="0"/>
            <a:r>
              <a:rPr lang="en-US" sz="1200">
                <a:solidFill>
                  <a:srgbClr val="000000"/>
                </a:solidFill>
                <a:latin typeface="Courier New" pitchFamily="49" charset="0"/>
                <a:ea typeface="Times New Roman" pitchFamily="18" charset="0"/>
                <a:cs typeface="Courier New" pitchFamily="49" charset="0"/>
              </a:rPr>
              <a:t>    key 2 -- text “SECOND-KEY"</a:t>
            </a:r>
          </a:p>
          <a:p>
            <a:pPr eaLnBrk="0" hangingPunct="0"/>
            <a:r>
              <a:rPr lang="en-US" sz="1200">
                <a:solidFill>
                  <a:srgbClr val="000000"/>
                </a:solidFill>
                <a:latin typeface="Courier New" pitchFamily="49" charset="0"/>
                <a:ea typeface="Times New Roman" pitchFamily="18" charset="0"/>
                <a:cs typeface="Courier New" pitchFamily="49" charset="0"/>
              </a:rPr>
              <a:t>        accept lifetime (04:00:00 Jan 25 2009) - (always valid) [valid now]</a:t>
            </a:r>
          </a:p>
          <a:p>
            <a:pPr eaLnBrk="0" hangingPunct="0"/>
            <a:r>
              <a:rPr lang="en-US" sz="1200">
                <a:solidFill>
                  <a:srgbClr val="000000"/>
                </a:solidFill>
                <a:latin typeface="Courier New" pitchFamily="49" charset="0"/>
                <a:ea typeface="Times New Roman" pitchFamily="18" charset="0"/>
                <a:cs typeface="Courier New" pitchFamily="49" charset="0"/>
              </a:rPr>
              <a:t>        send lifetime (04:00:00 Jan 25 2009) - (always valid) [valid now]</a:t>
            </a:r>
          </a:p>
        </p:txBody>
      </p:sp>
    </p:spTree>
  </p:cSld>
  <p:clrMapOvr>
    <a:masterClrMapping/>
  </p:clrMapOvr>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5" name="Rectangle 2"/>
          <p:cNvSpPr>
            <a:spLocks noGrp="1" noChangeArrowheads="1"/>
          </p:cNvSpPr>
          <p:nvPr>
            <p:ph type="title"/>
          </p:nvPr>
        </p:nvSpPr>
        <p:spPr bwMode="white">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Troubleshooting MD5 Authentication</a:t>
            </a:r>
          </a:p>
        </p:txBody>
      </p:sp>
      <p:sp>
        <p:nvSpPr>
          <p:cNvPr id="308226" name="Text Box 8"/>
          <p:cNvSpPr txBox="1">
            <a:spLocks noChangeArrowheads="1"/>
          </p:cNvSpPr>
          <p:nvPr/>
        </p:nvSpPr>
        <p:spPr bwMode="auto">
          <a:xfrm>
            <a:off x="279400" y="1690688"/>
            <a:ext cx="8529638" cy="1366837"/>
          </a:xfrm>
          <a:prstGeom prst="rect">
            <a:avLst/>
          </a:prstGeom>
          <a:noFill/>
          <a:ln w="9525">
            <a:solidFill>
              <a:schemeClr val="tx1"/>
            </a:solidFill>
            <a:miter lim="800000"/>
            <a:headEnd/>
            <a:tailEnd/>
          </a:ln>
        </p:spPr>
        <p:txBody>
          <a:bodyPr lIns="73025" tIns="36512" rIns="73025" bIns="36512">
            <a:spAutoFit/>
          </a:bodyPr>
          <a:lstStyle/>
          <a:p>
            <a:pPr eaLnBrk="0" hangingPunct="0"/>
            <a:r>
              <a:rPr lang="en-US" sz="1200">
                <a:solidFill>
                  <a:srgbClr val="000000"/>
                </a:solidFill>
                <a:latin typeface="Courier New" pitchFamily="49" charset="0"/>
                <a:ea typeface="Times New Roman" pitchFamily="18" charset="0"/>
                <a:cs typeface="Courier New" pitchFamily="49" charset="0"/>
              </a:rPr>
              <a:t>R1# </a:t>
            </a:r>
            <a:r>
              <a:rPr lang="en-US" sz="1200" b="1">
                <a:solidFill>
                  <a:srgbClr val="000000"/>
                </a:solidFill>
                <a:latin typeface="Courier New" pitchFamily="49" charset="0"/>
                <a:ea typeface="Times New Roman" pitchFamily="18" charset="0"/>
                <a:cs typeface="Courier New" pitchFamily="49" charset="0"/>
              </a:rPr>
              <a:t>debug eigrp packets</a:t>
            </a:r>
          </a:p>
          <a:p>
            <a:pPr eaLnBrk="0" hangingPunct="0"/>
            <a:r>
              <a:rPr lang="en-US" sz="1200">
                <a:solidFill>
                  <a:srgbClr val="000000"/>
                </a:solidFill>
                <a:latin typeface="Courier New" pitchFamily="49" charset="0"/>
                <a:ea typeface="Times New Roman" pitchFamily="18" charset="0"/>
                <a:cs typeface="Courier New" pitchFamily="49" charset="0"/>
              </a:rPr>
              <a:t>EIGRP Packets debugging is on</a:t>
            </a:r>
          </a:p>
          <a:p>
            <a:pPr eaLnBrk="0" hangingPunct="0"/>
            <a:r>
              <a:rPr lang="en-US" sz="1200">
                <a:solidFill>
                  <a:srgbClr val="000000"/>
                </a:solidFill>
                <a:latin typeface="Courier New" pitchFamily="49" charset="0"/>
                <a:ea typeface="Times New Roman" pitchFamily="18" charset="0"/>
                <a:cs typeface="Courier New" pitchFamily="49" charset="0"/>
              </a:rPr>
              <a:t>    (UPDATE, REQUEST, QUERY, REPLY, HELLO, IPXSAP, PROBE, ACK, STUB, SIAQUERY, SIAREPLY)</a:t>
            </a:r>
          </a:p>
          <a:p>
            <a:pPr eaLnBrk="0" hangingPunct="0"/>
            <a:r>
              <a:rPr lang="en-US" sz="1200">
                <a:solidFill>
                  <a:srgbClr val="000000"/>
                </a:solidFill>
                <a:latin typeface="Courier New" pitchFamily="49" charset="0"/>
                <a:ea typeface="Times New Roman" pitchFamily="18" charset="0"/>
                <a:cs typeface="Courier New" pitchFamily="49" charset="0"/>
              </a:rPr>
              <a:t>*Jan 21 16:38:51.745: EIGRP: received packet with MD5 authentication, key id = 1</a:t>
            </a:r>
          </a:p>
          <a:p>
            <a:pPr eaLnBrk="0" hangingPunct="0"/>
            <a:r>
              <a:rPr lang="en-US" sz="1200">
                <a:solidFill>
                  <a:srgbClr val="000000"/>
                </a:solidFill>
                <a:latin typeface="Courier New" pitchFamily="49" charset="0"/>
                <a:ea typeface="Times New Roman" pitchFamily="18" charset="0"/>
                <a:cs typeface="Courier New" pitchFamily="49" charset="0"/>
              </a:rPr>
              <a:t>*Jan 21 16:38:51.745: EIGRP: Received HELLO on Serial0/0/0 nbr 192.168.1.102</a:t>
            </a:r>
          </a:p>
          <a:p>
            <a:pPr eaLnBrk="0" hangingPunct="0"/>
            <a:r>
              <a:rPr lang="en-US" sz="1200">
                <a:solidFill>
                  <a:srgbClr val="000000"/>
                </a:solidFill>
                <a:latin typeface="Courier New" pitchFamily="49" charset="0"/>
                <a:ea typeface="Times New Roman" pitchFamily="18" charset="0"/>
                <a:cs typeface="Courier New" pitchFamily="49" charset="0"/>
              </a:rPr>
              <a:t>*Jan 21 16:38:51.745:   AS 100, Flags 0x0, Seq 0/0 idbQ 0/0 iidbQ un/rely 0/0 peerQ un/rely 0/0</a:t>
            </a:r>
          </a:p>
        </p:txBody>
      </p:sp>
      <p:sp>
        <p:nvSpPr>
          <p:cNvPr id="308227" name="Text Box 8"/>
          <p:cNvSpPr txBox="1">
            <a:spLocks noChangeArrowheads="1"/>
          </p:cNvSpPr>
          <p:nvPr/>
        </p:nvSpPr>
        <p:spPr bwMode="auto">
          <a:xfrm>
            <a:off x="279400" y="3671888"/>
            <a:ext cx="8526463" cy="1550987"/>
          </a:xfrm>
          <a:prstGeom prst="rect">
            <a:avLst/>
          </a:prstGeom>
          <a:noFill/>
          <a:ln w="9525">
            <a:solidFill>
              <a:schemeClr val="tx1"/>
            </a:solidFill>
            <a:miter lim="800000"/>
            <a:headEnd/>
            <a:tailEnd/>
          </a:ln>
        </p:spPr>
        <p:txBody>
          <a:bodyPr lIns="73025" tIns="36512" rIns="73025" bIns="36512">
            <a:spAutoFit/>
          </a:bodyPr>
          <a:lstStyle/>
          <a:p>
            <a:pPr eaLnBrk="0" hangingPunct="0"/>
            <a:r>
              <a:rPr lang="en-US" sz="1200">
                <a:solidFill>
                  <a:srgbClr val="000000"/>
                </a:solidFill>
                <a:latin typeface="Courier New" pitchFamily="49" charset="0"/>
                <a:ea typeface="Times New Roman" pitchFamily="18" charset="0"/>
                <a:cs typeface="Courier New" pitchFamily="49" charset="0"/>
              </a:rPr>
              <a:t>R2# </a:t>
            </a:r>
            <a:r>
              <a:rPr lang="en-US" sz="1200" b="1">
                <a:solidFill>
                  <a:srgbClr val="000000"/>
                </a:solidFill>
                <a:latin typeface="Courier New" pitchFamily="49" charset="0"/>
                <a:ea typeface="Times New Roman" pitchFamily="18" charset="0"/>
                <a:cs typeface="Courier New" pitchFamily="49" charset="0"/>
              </a:rPr>
              <a:t>debug eigrp packets</a:t>
            </a:r>
          </a:p>
          <a:p>
            <a:pPr eaLnBrk="0" hangingPunct="0"/>
            <a:r>
              <a:rPr lang="en-US" sz="1200">
                <a:solidFill>
                  <a:srgbClr val="000000"/>
                </a:solidFill>
                <a:latin typeface="Courier New" pitchFamily="49" charset="0"/>
                <a:ea typeface="Times New Roman" pitchFamily="18" charset="0"/>
                <a:cs typeface="Courier New" pitchFamily="49" charset="0"/>
              </a:rPr>
              <a:t>EIGRP Packets debugging is on</a:t>
            </a:r>
          </a:p>
          <a:p>
            <a:pPr eaLnBrk="0" hangingPunct="0"/>
            <a:r>
              <a:rPr lang="en-US" sz="1200">
                <a:solidFill>
                  <a:srgbClr val="000000"/>
                </a:solidFill>
                <a:latin typeface="Courier New" pitchFamily="49" charset="0"/>
                <a:ea typeface="Times New Roman" pitchFamily="18" charset="0"/>
                <a:cs typeface="Courier New" pitchFamily="49" charset="0"/>
              </a:rPr>
              <a:t>    (UPDATE, REQUEST, QUERY, REPLY, HELLO, IPXSAP, PROBE, ACK, STUB, SIAQUERY, SIAREPLY)</a:t>
            </a:r>
          </a:p>
          <a:p>
            <a:pPr eaLnBrk="0" hangingPunct="0"/>
            <a:r>
              <a:rPr lang="en-US" sz="1200">
                <a:solidFill>
                  <a:srgbClr val="000000"/>
                </a:solidFill>
                <a:latin typeface="Courier New" pitchFamily="49" charset="0"/>
                <a:ea typeface="Times New Roman" pitchFamily="18" charset="0"/>
                <a:cs typeface="Courier New" pitchFamily="49" charset="0"/>
              </a:rPr>
              <a:t>R2#</a:t>
            </a:r>
          </a:p>
          <a:p>
            <a:pPr eaLnBrk="0" hangingPunct="0"/>
            <a:r>
              <a:rPr lang="en-US" sz="1200">
                <a:solidFill>
                  <a:srgbClr val="000000"/>
                </a:solidFill>
                <a:latin typeface="Courier New" pitchFamily="49" charset="0"/>
                <a:ea typeface="Times New Roman" pitchFamily="18" charset="0"/>
                <a:cs typeface="Courier New" pitchFamily="49" charset="0"/>
              </a:rPr>
              <a:t>*Jan 21 16:38:38.321: EIGRP: received packet with MD5 authentication, key id = 2</a:t>
            </a:r>
          </a:p>
          <a:p>
            <a:pPr eaLnBrk="0" hangingPunct="0"/>
            <a:r>
              <a:rPr lang="en-US" sz="1200">
                <a:solidFill>
                  <a:srgbClr val="000000"/>
                </a:solidFill>
                <a:latin typeface="Courier New" pitchFamily="49" charset="0"/>
                <a:ea typeface="Times New Roman" pitchFamily="18" charset="0"/>
                <a:cs typeface="Courier New" pitchFamily="49" charset="0"/>
              </a:rPr>
              <a:t>*Jan 21 16:38:38.321: EIGRP: Received HELLO on Serial0/0/0 nbr 192.168.1.101</a:t>
            </a:r>
          </a:p>
          <a:p>
            <a:pPr eaLnBrk="0" hangingPunct="0"/>
            <a:r>
              <a:rPr lang="en-US" sz="1200">
                <a:solidFill>
                  <a:srgbClr val="000000"/>
                </a:solidFill>
                <a:latin typeface="Courier New" pitchFamily="49" charset="0"/>
                <a:ea typeface="Times New Roman" pitchFamily="18" charset="0"/>
                <a:cs typeface="Courier New" pitchFamily="49" charset="0"/>
              </a:rPr>
              <a:t>*Jan 21 16:38:38.321:   AS 100, Flags 0x0, Seq 0/0 idbQ 0/0 iidbQ un/rely 0/0 peerQ un/rely 0/0</a:t>
            </a:r>
          </a:p>
        </p:txBody>
      </p:sp>
    </p:spTree>
  </p:cSld>
  <p:clrMapOvr>
    <a:masterClrMapping/>
  </p:clrMapOvr>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3" name="Freeform 9"/>
          <p:cNvSpPr>
            <a:spLocks/>
          </p:cNvSpPr>
          <p:nvPr/>
        </p:nvSpPr>
        <p:spPr bwMode="auto">
          <a:xfrm>
            <a:off x="3524250" y="1944688"/>
            <a:ext cx="1927225" cy="13176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310274" name="Rounded Rectangle 28"/>
          <p:cNvSpPr>
            <a:spLocks noChangeArrowheads="1"/>
          </p:cNvSpPr>
          <p:nvPr/>
        </p:nvSpPr>
        <p:spPr bwMode="auto">
          <a:xfrm>
            <a:off x="2352675" y="1003300"/>
            <a:ext cx="3870325" cy="1839913"/>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310275"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Configuring EIGRP MD5 Authentication</a:t>
            </a:r>
          </a:p>
        </p:txBody>
      </p:sp>
      <p:pic>
        <p:nvPicPr>
          <p:cNvPr id="310276" name="Picture 37"/>
          <p:cNvPicPr>
            <a:picLocks noChangeArrowheads="1"/>
          </p:cNvPicPr>
          <p:nvPr/>
        </p:nvPicPr>
        <p:blipFill>
          <a:blip r:embed="rId3" cstate="print"/>
          <a:srcRect/>
          <a:stretch>
            <a:fillRect/>
          </a:stretch>
        </p:blipFill>
        <p:spPr bwMode="auto">
          <a:xfrm>
            <a:off x="2686050" y="1724025"/>
            <a:ext cx="869950" cy="450850"/>
          </a:xfrm>
          <a:prstGeom prst="rect">
            <a:avLst/>
          </a:prstGeom>
          <a:noFill/>
          <a:ln w="9525">
            <a:noFill/>
            <a:miter lim="800000"/>
            <a:headEnd/>
            <a:tailEnd/>
          </a:ln>
        </p:spPr>
      </p:pic>
      <p:pic>
        <p:nvPicPr>
          <p:cNvPr id="310277" name="Picture 37"/>
          <p:cNvPicPr>
            <a:picLocks noChangeArrowheads="1"/>
          </p:cNvPicPr>
          <p:nvPr/>
        </p:nvPicPr>
        <p:blipFill>
          <a:blip r:embed="rId3" cstate="print"/>
          <a:srcRect/>
          <a:stretch>
            <a:fillRect/>
          </a:stretch>
        </p:blipFill>
        <p:spPr bwMode="auto">
          <a:xfrm>
            <a:off x="5219700" y="1735138"/>
            <a:ext cx="869950" cy="450850"/>
          </a:xfrm>
          <a:prstGeom prst="rect">
            <a:avLst/>
          </a:prstGeom>
          <a:noFill/>
          <a:ln w="9525">
            <a:noFill/>
            <a:miter lim="800000"/>
            <a:headEnd/>
            <a:tailEnd/>
          </a:ln>
        </p:spPr>
      </p:pic>
      <p:sp>
        <p:nvSpPr>
          <p:cNvPr id="13" name="TextBox 12"/>
          <p:cNvSpPr txBox="1"/>
          <p:nvPr/>
        </p:nvSpPr>
        <p:spPr>
          <a:xfrm>
            <a:off x="5745163" y="2227263"/>
            <a:ext cx="455612" cy="157162"/>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3167063" y="2205038"/>
            <a:ext cx="1012825" cy="165100"/>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947194" y="2321719"/>
            <a:ext cx="341312"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871788" y="2493963"/>
            <a:ext cx="519112"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5523706" y="2329657"/>
            <a:ext cx="34131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5446713" y="2501900"/>
            <a:ext cx="520700"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10284" name="TextBox 23"/>
          <p:cNvSpPr txBox="1">
            <a:spLocks noChangeArrowheads="1"/>
          </p:cNvSpPr>
          <p:nvPr/>
        </p:nvSpPr>
        <p:spPr bwMode="auto">
          <a:xfrm>
            <a:off x="2960688" y="1944688"/>
            <a:ext cx="381000"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310285" name="TextBox 24"/>
          <p:cNvSpPr txBox="1">
            <a:spLocks noChangeArrowheads="1"/>
          </p:cNvSpPr>
          <p:nvPr/>
        </p:nvSpPr>
        <p:spPr bwMode="auto">
          <a:xfrm>
            <a:off x="5514975" y="1952625"/>
            <a:ext cx="381000"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2616200" y="2557463"/>
            <a:ext cx="1012825" cy="165100"/>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2611438" y="1109663"/>
            <a:ext cx="946150" cy="161925"/>
          </a:xfrm>
          <a:prstGeom prst="rect">
            <a:avLst/>
          </a:prstGeom>
          <a:noFill/>
        </p:spPr>
        <p:txBody>
          <a:bodyPr lIns="0" tIns="0" rIns="0" bIns="0" anchor="ctr"/>
          <a:lstStyle/>
          <a:p>
            <a:pPr algn="ctr" eaLnBrk="0" hangingPunct="0">
              <a:lnSpc>
                <a:spcPct val="90000"/>
              </a:lnSpc>
              <a:defRPr/>
            </a:pPr>
            <a:r>
              <a:rPr lang="en-US" sz="1050" b="1" dirty="0"/>
              <a:t>EIGRP AS 100</a:t>
            </a:r>
          </a:p>
        </p:txBody>
      </p:sp>
      <p:sp>
        <p:nvSpPr>
          <p:cNvPr id="33" name="Text Placeholder 5"/>
          <p:cNvSpPr>
            <a:spLocks/>
          </p:cNvSpPr>
          <p:nvPr/>
        </p:nvSpPr>
        <p:spPr bwMode="auto">
          <a:xfrm>
            <a:off x="279400" y="3063875"/>
            <a:ext cx="8529638" cy="75882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R1(config-if)# </a:t>
            </a:r>
            <a:r>
              <a:rPr lang="en-US" sz="1100" b="1" kern="0" dirty="0">
                <a:latin typeface="Courier New" pitchFamily="49" charset="0"/>
              </a:rPr>
              <a:t>key chain R1chain</a:t>
            </a:r>
          </a:p>
          <a:p>
            <a:pPr marL="236538" indent="-236538" defTabSz="814388">
              <a:spcBef>
                <a:spcPts val="0"/>
              </a:spcBef>
              <a:buClr>
                <a:srgbClr val="708CA1"/>
              </a:buClr>
              <a:defRPr/>
            </a:pPr>
            <a:r>
              <a:rPr lang="en-US" sz="1100" kern="0" dirty="0">
                <a:latin typeface="Courier New" pitchFamily="49" charset="0"/>
              </a:rPr>
              <a:t>R1(config-keychain)# </a:t>
            </a:r>
            <a:r>
              <a:rPr lang="en-US" sz="1100" b="1" kern="0" dirty="0">
                <a:latin typeface="Courier New" pitchFamily="49" charset="0"/>
              </a:rPr>
              <a:t>key 2</a:t>
            </a:r>
          </a:p>
          <a:p>
            <a:pPr marL="236538" indent="-236538" defTabSz="814388">
              <a:spcBef>
                <a:spcPts val="0"/>
              </a:spcBef>
              <a:buClr>
                <a:srgbClr val="708CA1"/>
              </a:buClr>
              <a:defRPr/>
            </a:pPr>
            <a:r>
              <a:rPr lang="en-US" sz="1100" kern="0" dirty="0">
                <a:latin typeface="Courier New" pitchFamily="49" charset="0"/>
              </a:rPr>
              <a:t>R1(config-keychain-key)# </a:t>
            </a:r>
            <a:r>
              <a:rPr lang="en-US" sz="1100" b="1" kern="0" dirty="0">
                <a:latin typeface="Courier New" pitchFamily="49" charset="0"/>
              </a:rPr>
              <a:t>key-string wrongkey</a:t>
            </a:r>
          </a:p>
          <a:p>
            <a:pPr marL="236538" indent="-236538" defTabSz="814388">
              <a:spcBef>
                <a:spcPts val="0"/>
              </a:spcBef>
              <a:buClr>
                <a:srgbClr val="708CA1"/>
              </a:buClr>
              <a:defRPr/>
            </a:pPr>
            <a:r>
              <a:rPr lang="en-US" sz="1100" kern="0" dirty="0">
                <a:latin typeface="Courier New" pitchFamily="49" charset="0"/>
              </a:rPr>
              <a:t>R1(config-keychain-key)# </a:t>
            </a:r>
            <a:endParaRPr lang="en-US" sz="1100" b="1" kern="0" dirty="0">
              <a:latin typeface="Courier New" pitchFamily="49" charset="0"/>
            </a:endParaRPr>
          </a:p>
        </p:txBody>
      </p:sp>
      <p:sp>
        <p:nvSpPr>
          <p:cNvPr id="47" name="TextBox 46"/>
          <p:cNvSpPr txBox="1"/>
          <p:nvPr/>
        </p:nvSpPr>
        <p:spPr>
          <a:xfrm>
            <a:off x="5187950" y="2560638"/>
            <a:ext cx="1012825" cy="165100"/>
          </a:xfrm>
          <a:prstGeom prst="rect">
            <a:avLst/>
          </a:prstGeom>
          <a:noFill/>
        </p:spPr>
        <p:txBody>
          <a:bodyPr lIns="0" tIns="0" rIns="0" bIns="0" anchor="ctr"/>
          <a:lstStyle/>
          <a:p>
            <a:pPr eaLnBrk="0" hangingPunct="0">
              <a:lnSpc>
                <a:spcPct val="90000"/>
              </a:lnSpc>
              <a:defRPr/>
            </a:pPr>
            <a:r>
              <a:rPr lang="en-US" sz="1050" dirty="0"/>
              <a:t>172.17.2.0 /24</a:t>
            </a:r>
          </a:p>
        </p:txBody>
      </p:sp>
      <p:sp>
        <p:nvSpPr>
          <p:cNvPr id="49" name="TextBox 48"/>
          <p:cNvSpPr txBox="1"/>
          <p:nvPr/>
        </p:nvSpPr>
        <p:spPr>
          <a:xfrm>
            <a:off x="3578225" y="1990725"/>
            <a:ext cx="503238" cy="173038"/>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4810125" y="2076450"/>
            <a:ext cx="509588" cy="187325"/>
          </a:xfrm>
          <a:prstGeom prst="rect">
            <a:avLst/>
          </a:prstGeom>
          <a:noFill/>
        </p:spPr>
        <p:txBody>
          <a:bodyPr lIns="0" tIns="0" rIns="0" bIns="0" anchor="ctr"/>
          <a:lstStyle/>
          <a:p>
            <a:pPr eaLnBrk="0" hangingPunct="0">
              <a:lnSpc>
                <a:spcPct val="90000"/>
              </a:lnSpc>
              <a:defRPr/>
            </a:pPr>
            <a:r>
              <a:rPr lang="en-US" sz="1050" dirty="0"/>
              <a:t>S0/0/0</a:t>
            </a:r>
          </a:p>
        </p:txBody>
      </p:sp>
      <p:sp>
        <p:nvSpPr>
          <p:cNvPr id="310292" name="TextBox 50"/>
          <p:cNvSpPr txBox="1">
            <a:spLocks noChangeArrowheads="1"/>
          </p:cNvSpPr>
          <p:nvPr/>
        </p:nvSpPr>
        <p:spPr bwMode="auto">
          <a:xfrm>
            <a:off x="3894138" y="1533525"/>
            <a:ext cx="946150" cy="161925"/>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52" name="TextBox 51"/>
          <p:cNvSpPr txBox="1"/>
          <p:nvPr/>
        </p:nvSpPr>
        <p:spPr>
          <a:xfrm>
            <a:off x="3883025" y="1381125"/>
            <a:ext cx="1014413" cy="165100"/>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53" name="TextBox 52"/>
          <p:cNvSpPr txBox="1"/>
          <p:nvPr/>
        </p:nvSpPr>
        <p:spPr>
          <a:xfrm>
            <a:off x="3584575" y="1752600"/>
            <a:ext cx="1014413" cy="166688"/>
          </a:xfrm>
          <a:prstGeom prst="rect">
            <a:avLst/>
          </a:prstGeom>
          <a:noFill/>
        </p:spPr>
        <p:txBody>
          <a:bodyPr lIns="0" tIns="0" rIns="0" bIns="0" anchor="ctr"/>
          <a:lstStyle/>
          <a:p>
            <a:pPr eaLnBrk="0" hangingPunct="0">
              <a:lnSpc>
                <a:spcPct val="90000"/>
              </a:lnSpc>
              <a:defRPr/>
            </a:pPr>
            <a:r>
              <a:rPr lang="en-US" sz="1050" dirty="0"/>
              <a:t>.101</a:t>
            </a:r>
          </a:p>
        </p:txBody>
      </p:sp>
      <p:sp>
        <p:nvSpPr>
          <p:cNvPr id="54" name="TextBox 53"/>
          <p:cNvSpPr txBox="1"/>
          <p:nvPr/>
        </p:nvSpPr>
        <p:spPr>
          <a:xfrm>
            <a:off x="4908550" y="1905000"/>
            <a:ext cx="544513" cy="180975"/>
          </a:xfrm>
          <a:prstGeom prst="rect">
            <a:avLst/>
          </a:prstGeom>
          <a:noFill/>
        </p:spPr>
        <p:txBody>
          <a:bodyPr lIns="0" tIns="0" rIns="0" bIns="0" anchor="ctr"/>
          <a:lstStyle/>
          <a:p>
            <a:pPr eaLnBrk="0" hangingPunct="0">
              <a:lnSpc>
                <a:spcPct val="90000"/>
              </a:lnSpc>
              <a:defRPr/>
            </a:pPr>
            <a:r>
              <a:rPr lang="en-US" sz="1050" dirty="0"/>
              <a:t>.102</a:t>
            </a:r>
          </a:p>
        </p:txBody>
      </p:sp>
      <p:sp>
        <p:nvSpPr>
          <p:cNvPr id="35" name="TextBox 34"/>
          <p:cNvSpPr txBox="1"/>
          <p:nvPr/>
        </p:nvSpPr>
        <p:spPr>
          <a:xfrm>
            <a:off x="5513388" y="2209800"/>
            <a:ext cx="542925" cy="180975"/>
          </a:xfrm>
          <a:prstGeom prst="rect">
            <a:avLst/>
          </a:prstGeom>
          <a:noFill/>
        </p:spPr>
        <p:txBody>
          <a:bodyPr lIns="0" tIns="0" rIns="0" bIns="0" anchor="ctr"/>
          <a:lstStyle/>
          <a:p>
            <a:pPr eaLnBrk="0" hangingPunct="0">
              <a:lnSpc>
                <a:spcPct val="90000"/>
              </a:lnSpc>
              <a:defRPr/>
            </a:pPr>
            <a:r>
              <a:rPr lang="en-US" sz="1050" dirty="0"/>
              <a:t>.1</a:t>
            </a:r>
          </a:p>
        </p:txBody>
      </p:sp>
      <p:sp>
        <p:nvSpPr>
          <p:cNvPr id="36" name="TextBox 35"/>
          <p:cNvSpPr txBox="1"/>
          <p:nvPr/>
        </p:nvSpPr>
        <p:spPr>
          <a:xfrm>
            <a:off x="2954338" y="2197100"/>
            <a:ext cx="544512" cy="179388"/>
          </a:xfrm>
          <a:prstGeom prst="rect">
            <a:avLst/>
          </a:prstGeom>
          <a:noFill/>
        </p:spPr>
        <p:txBody>
          <a:bodyPr lIns="0" tIns="0" rIns="0" bIns="0" anchor="ctr"/>
          <a:lstStyle/>
          <a:p>
            <a:pPr eaLnBrk="0" hangingPunct="0">
              <a:lnSpc>
                <a:spcPct val="90000"/>
              </a:lnSpc>
              <a:defRPr/>
            </a:pPr>
            <a:r>
              <a:rPr lang="en-US" sz="1050" dirty="0"/>
              <a:t>.1</a:t>
            </a:r>
          </a:p>
        </p:txBody>
      </p:sp>
      <p:sp>
        <p:nvSpPr>
          <p:cNvPr id="310298" name="Text Box 8"/>
          <p:cNvSpPr txBox="1">
            <a:spLocks noChangeArrowheads="1"/>
          </p:cNvSpPr>
          <p:nvPr/>
        </p:nvSpPr>
        <p:spPr bwMode="auto">
          <a:xfrm>
            <a:off x="279400" y="3903663"/>
            <a:ext cx="8529638" cy="2613025"/>
          </a:xfrm>
          <a:prstGeom prst="rect">
            <a:avLst/>
          </a:prstGeom>
          <a:noFill/>
          <a:ln w="19050">
            <a:solidFill>
              <a:schemeClr val="tx1"/>
            </a:solidFill>
            <a:miter lim="800000"/>
            <a:headEnd/>
            <a:tailEnd/>
          </a:ln>
        </p:spPr>
        <p:txBody>
          <a:bodyPr lIns="73025" tIns="36512" rIns="73025" bIns="36512">
            <a:spAutoFit/>
          </a:bodyPr>
          <a:lstStyle/>
          <a:p>
            <a:pPr eaLnBrk="0" hangingPunct="0"/>
            <a:r>
              <a:rPr lang="en-US" sz="1100">
                <a:solidFill>
                  <a:srgbClr val="000000"/>
                </a:solidFill>
                <a:latin typeface="Courier New" pitchFamily="49" charset="0"/>
                <a:ea typeface="Times New Roman" pitchFamily="18" charset="0"/>
                <a:cs typeface="Courier New" pitchFamily="49" charset="0"/>
              </a:rPr>
              <a:t>R2# </a:t>
            </a:r>
            <a:r>
              <a:rPr lang="en-US" sz="1100" b="1">
                <a:solidFill>
                  <a:srgbClr val="000000"/>
                </a:solidFill>
                <a:latin typeface="Courier New" pitchFamily="49" charset="0"/>
                <a:ea typeface="Times New Roman" pitchFamily="18" charset="0"/>
                <a:cs typeface="Courier New" pitchFamily="49" charset="0"/>
              </a:rPr>
              <a:t>debug eigrp packets</a:t>
            </a:r>
          </a:p>
          <a:p>
            <a:pPr eaLnBrk="0" hangingPunct="0"/>
            <a:r>
              <a:rPr lang="en-US" sz="1100">
                <a:solidFill>
                  <a:srgbClr val="000000"/>
                </a:solidFill>
                <a:latin typeface="Courier New" pitchFamily="49" charset="0"/>
                <a:ea typeface="Times New Roman" pitchFamily="18" charset="0"/>
                <a:cs typeface="Courier New" pitchFamily="49" charset="0"/>
              </a:rPr>
              <a:t>EIGRP Packets debugging is on</a:t>
            </a:r>
          </a:p>
          <a:p>
            <a:pPr eaLnBrk="0" hangingPunct="0"/>
            <a:r>
              <a:rPr lang="en-US" sz="1100">
                <a:solidFill>
                  <a:srgbClr val="000000"/>
                </a:solidFill>
                <a:latin typeface="Courier New" pitchFamily="49" charset="0"/>
                <a:ea typeface="Times New Roman" pitchFamily="18" charset="0"/>
                <a:cs typeface="Courier New" pitchFamily="49" charset="0"/>
              </a:rPr>
              <a:t>    (UPDATE, REQUEST, QUERY, REPLY, HELLO, IPXSAP, PROBE, ACK, STUB, SIAQUERY, SIAREPLY)</a:t>
            </a:r>
          </a:p>
          <a:p>
            <a:pPr eaLnBrk="0" hangingPunct="0"/>
            <a:r>
              <a:rPr lang="en-US" sz="1100">
                <a:solidFill>
                  <a:srgbClr val="000000"/>
                </a:solidFill>
                <a:latin typeface="Courier New" pitchFamily="49" charset="0"/>
                <a:ea typeface="Times New Roman" pitchFamily="18" charset="0"/>
                <a:cs typeface="Courier New" pitchFamily="49" charset="0"/>
              </a:rPr>
              <a:t>*Jan 21 16:50:18.749: EIGRP: pkt key id = 2, authentication mismatch</a:t>
            </a:r>
          </a:p>
          <a:p>
            <a:pPr eaLnBrk="0" hangingPunct="0"/>
            <a:r>
              <a:rPr lang="en-US" sz="1100">
                <a:solidFill>
                  <a:srgbClr val="000000"/>
                </a:solidFill>
                <a:latin typeface="Courier New" pitchFamily="49" charset="0"/>
                <a:ea typeface="Times New Roman" pitchFamily="18" charset="0"/>
                <a:cs typeface="Courier New" pitchFamily="49" charset="0"/>
              </a:rPr>
              <a:t>*Jan 21 16:50:18.749: EIGRP: Serial0/0/0: ignored packet from 192.168.1.101, opcode = 5 (invalid authentication)</a:t>
            </a:r>
          </a:p>
          <a:p>
            <a:pPr eaLnBrk="0" hangingPunct="0"/>
            <a:r>
              <a:rPr lang="en-US" sz="1100">
                <a:solidFill>
                  <a:srgbClr val="000000"/>
                </a:solidFill>
                <a:latin typeface="Courier New" pitchFamily="49" charset="0"/>
                <a:ea typeface="Times New Roman" pitchFamily="18" charset="0"/>
                <a:cs typeface="Courier New" pitchFamily="49" charset="0"/>
              </a:rPr>
              <a:t>*Jan 21 16:50:18.749: EIGRP: Dropping peer, invalid authentication</a:t>
            </a:r>
          </a:p>
          <a:p>
            <a:pPr eaLnBrk="0" hangingPunct="0"/>
            <a:r>
              <a:rPr lang="en-US" sz="1100">
                <a:solidFill>
                  <a:srgbClr val="000000"/>
                </a:solidFill>
                <a:latin typeface="Courier New" pitchFamily="49" charset="0"/>
                <a:ea typeface="Times New Roman" pitchFamily="18" charset="0"/>
                <a:cs typeface="Courier New" pitchFamily="49" charset="0"/>
              </a:rPr>
              <a:t>*Jan 21 16:50:18.749: EIGRP: Sending HELLO on Serial0/0/0</a:t>
            </a:r>
          </a:p>
          <a:p>
            <a:pPr eaLnBrk="0" hangingPunct="0"/>
            <a:r>
              <a:rPr lang="en-US" sz="1100">
                <a:solidFill>
                  <a:srgbClr val="000000"/>
                </a:solidFill>
                <a:latin typeface="Courier New" pitchFamily="49" charset="0"/>
                <a:ea typeface="Times New Roman" pitchFamily="18" charset="0"/>
                <a:cs typeface="Courier New" pitchFamily="49" charset="0"/>
              </a:rPr>
              <a:t>*Jan 21 16:50:18.749:   AS 100, Flags 0x0, Seq 0/0 idbQ 0/0 iidbQ un/rely 0/0</a:t>
            </a:r>
          </a:p>
          <a:p>
            <a:pPr eaLnBrk="0" hangingPunct="0"/>
            <a:r>
              <a:rPr lang="en-US" sz="1100">
                <a:solidFill>
                  <a:srgbClr val="000000"/>
                </a:solidFill>
                <a:latin typeface="Courier New" pitchFamily="49" charset="0"/>
                <a:ea typeface="Times New Roman" pitchFamily="18" charset="0"/>
                <a:cs typeface="Courier New" pitchFamily="49" charset="0"/>
              </a:rPr>
              <a:t>*Jan 21 16:50:18.753: %DUAL-5-NBRCHANGE: IP-EIGRP(0) 100: Neighbor 192.168.1.101</a:t>
            </a:r>
          </a:p>
          <a:p>
            <a:pPr eaLnBrk="0" hangingPunct="0"/>
            <a:r>
              <a:rPr lang="en-US" sz="1100">
                <a:solidFill>
                  <a:srgbClr val="000000"/>
                </a:solidFill>
                <a:latin typeface="Courier New" pitchFamily="49" charset="0"/>
                <a:ea typeface="Times New Roman" pitchFamily="18" charset="0"/>
                <a:cs typeface="Courier New" pitchFamily="49" charset="0"/>
              </a:rPr>
              <a:t> (Serial0/0/0) is down: Auth failure</a:t>
            </a:r>
          </a:p>
          <a:p>
            <a:pPr eaLnBrk="0" hangingPunct="0"/>
            <a:r>
              <a:rPr lang="en-US" sz="1100">
                <a:solidFill>
                  <a:srgbClr val="000000"/>
                </a:solidFill>
                <a:latin typeface="Courier New" pitchFamily="49" charset="0"/>
                <a:ea typeface="Times New Roman" pitchFamily="18" charset="0"/>
                <a:cs typeface="Courier New" pitchFamily="49" charset="0"/>
              </a:rPr>
              <a:t>R2# </a:t>
            </a:r>
          </a:p>
          <a:p>
            <a:pPr eaLnBrk="0" hangingPunct="0"/>
            <a:r>
              <a:rPr lang="en-US" sz="1100">
                <a:solidFill>
                  <a:srgbClr val="000000"/>
                </a:solidFill>
                <a:latin typeface="Courier New" pitchFamily="49" charset="0"/>
                <a:ea typeface="Times New Roman" pitchFamily="18" charset="0"/>
                <a:cs typeface="Courier New" pitchFamily="49" charset="0"/>
              </a:rPr>
              <a:t>R2# </a:t>
            </a:r>
            <a:r>
              <a:rPr lang="en-US" sz="1100" b="1">
                <a:solidFill>
                  <a:srgbClr val="000000"/>
                </a:solidFill>
                <a:latin typeface="Courier New" pitchFamily="49" charset="0"/>
                <a:ea typeface="Times New Roman" pitchFamily="18" charset="0"/>
                <a:cs typeface="Courier New" pitchFamily="49" charset="0"/>
              </a:rPr>
              <a:t>show ip eigrp neighbors</a:t>
            </a:r>
          </a:p>
          <a:p>
            <a:pPr eaLnBrk="0" hangingPunct="0"/>
            <a:r>
              <a:rPr lang="en-US" sz="1100">
                <a:solidFill>
                  <a:srgbClr val="000000"/>
                </a:solidFill>
                <a:latin typeface="Courier New" pitchFamily="49" charset="0"/>
                <a:ea typeface="Times New Roman" pitchFamily="18" charset="0"/>
                <a:cs typeface="Courier New" pitchFamily="49" charset="0"/>
              </a:rPr>
              <a:t>IP-EIGRP neighbors for process 100</a:t>
            </a:r>
          </a:p>
          <a:p>
            <a:pPr eaLnBrk="0" hangingPunct="0"/>
            <a:r>
              <a:rPr lang="en-US" sz="1100">
                <a:solidFill>
                  <a:srgbClr val="000000"/>
                </a:solidFill>
                <a:latin typeface="Courier New" pitchFamily="49" charset="0"/>
                <a:ea typeface="Times New Roman" pitchFamily="18" charset="0"/>
                <a:cs typeface="Courier New" pitchFamily="49" charset="0"/>
              </a:rPr>
              <a:t>R2# </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2321" name="Picture 20" descr="ss4"/>
          <p:cNvPicPr>
            <a:picLocks noChangeAspect="1" noChangeArrowheads="1"/>
          </p:cNvPicPr>
          <p:nvPr/>
        </p:nvPicPr>
        <p:blipFill>
          <a:blip r:embed="rId2" cstate="print"/>
          <a:srcRect/>
          <a:stretch>
            <a:fillRect/>
          </a:stretch>
        </p:blipFill>
        <p:spPr bwMode="auto">
          <a:xfrm>
            <a:off x="0" y="1600200"/>
            <a:ext cx="9144000" cy="3200400"/>
          </a:xfrm>
          <a:prstGeom prst="rect">
            <a:avLst/>
          </a:prstGeom>
          <a:noFill/>
          <a:ln w="9525">
            <a:noFill/>
            <a:miter lim="800000"/>
            <a:headEnd/>
            <a:tailEnd/>
          </a:ln>
        </p:spPr>
      </p:pic>
      <p:sp>
        <p:nvSpPr>
          <p:cNvPr id="312322"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pPr algn="ctr" eaLnBrk="0" hangingPunct="0">
              <a:lnSpc>
                <a:spcPct val="90000"/>
              </a:lnSpc>
            </a:pPr>
            <a:endParaRPr lang="en-US"/>
          </a:p>
        </p:txBody>
      </p:sp>
      <p:sp>
        <p:nvSpPr>
          <p:cNvPr id="312323" name="Rectangle 32"/>
          <p:cNvSpPr>
            <a:spLocks noGrp="1" noChangeArrowheads="1"/>
          </p:cNvSpPr>
          <p:nvPr>
            <p:ph type="title"/>
          </p:nvPr>
        </p:nvSpPr>
        <p:spPr bwMode="auto">
          <a:xfrm>
            <a:off x="293688" y="1841500"/>
            <a:ext cx="3233737" cy="2743200"/>
          </a:xfrm>
          <a:noFill/>
          <a:ln>
            <a:miter lim="800000"/>
            <a:headEnd/>
            <a:tailEnd/>
          </a:ln>
        </p:spPr>
        <p:txBody>
          <a:bodyPr vert="horz" wrap="square" lIns="91440" tIns="45720" rIns="91440" bIns="45720" numCol="1" anchor="ctr" anchorCtr="0" compatLnSpc="1">
            <a:prstTxWarp prst="textNoShape">
              <a:avLst/>
            </a:prstTxWarp>
          </a:bodyPr>
          <a:lstStyle/>
          <a:p>
            <a:r>
              <a:rPr lang="en-US" sz="2800" smtClean="0">
                <a:solidFill>
                  <a:schemeClr val="bg1"/>
                </a:solidFill>
              </a:rPr>
              <a:t>Optimizing EIGRP Implementations</a:t>
            </a:r>
            <a:endParaRPr lang="en-US" sz="3000" b="0" smtClean="0">
              <a:solidFill>
                <a:schemeClr val="bg1"/>
              </a:solidFill>
            </a:endParaRPr>
          </a:p>
        </p:txBody>
      </p:sp>
    </p:spTree>
  </p:cSld>
  <p:clrMapOvr>
    <a:masterClrMapping/>
  </p:clrMapOvr>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5" name="Rectangle 25"/>
          <p:cNvSpPr>
            <a:spLocks noChangeArrowheads="1"/>
          </p:cNvSpPr>
          <p:nvPr/>
        </p:nvSpPr>
        <p:spPr bwMode="auto">
          <a:xfrm>
            <a:off x="579438" y="1828800"/>
            <a:ext cx="7916862" cy="3313113"/>
          </a:xfrm>
          <a:prstGeom prst="rect">
            <a:avLst/>
          </a:prstGeom>
          <a:noFill/>
          <a:ln w="9525" algn="ctr">
            <a:noFill/>
            <a:miter lim="800000"/>
            <a:headEnd/>
            <a:tailEnd/>
          </a:ln>
        </p:spPr>
        <p:txBody>
          <a:bodyPr lIns="82124" tIns="41061" rIns="82124" bIns="41061"/>
          <a:lstStyle/>
          <a:p>
            <a:pPr marL="236538" indent="-236538" defTabSz="814388" eaLnBrk="0" hangingPunct="0">
              <a:lnSpc>
                <a:spcPct val="95000"/>
              </a:lnSpc>
              <a:spcBef>
                <a:spcPct val="50000"/>
              </a:spcBef>
              <a:buClr>
                <a:schemeClr val="tx2"/>
              </a:buClr>
              <a:buSzPct val="100000"/>
              <a:buFont typeface="Wingdings" pitchFamily="2" charset="2"/>
              <a:buChar char="§"/>
            </a:pPr>
            <a:endParaRPr lang="en-US" sz="2800"/>
          </a:p>
        </p:txBody>
      </p:sp>
      <p:sp>
        <p:nvSpPr>
          <p:cNvPr id="313346" name="Rectangle 30"/>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Factors That Influence EIGRP Scalability</a:t>
            </a:r>
          </a:p>
        </p:txBody>
      </p:sp>
      <p:sp>
        <p:nvSpPr>
          <p:cNvPr id="313347" name="Rectangle 31"/>
          <p:cNvSpPr>
            <a:spLocks noGrp="1" noChangeArrowheads="1"/>
          </p:cNvSpPr>
          <p:nvPr>
            <p:ph type="body" idx="1"/>
          </p:nvPr>
        </p:nvSpPr>
        <p:spPr>
          <a:xfrm>
            <a:off x="279400" y="1182688"/>
            <a:ext cx="8520113" cy="5132387"/>
          </a:xfrm>
        </p:spPr>
        <p:txBody>
          <a:bodyPr/>
          <a:lstStyle/>
          <a:p>
            <a:r>
              <a:rPr lang="en-US" smtClean="0"/>
              <a:t>Quantity of routing information exchanged between peers: without proper route summarization, this can be excessive.</a:t>
            </a:r>
          </a:p>
          <a:p>
            <a:r>
              <a:rPr lang="en-US" smtClean="0"/>
              <a:t>Number of routers that must be involved when a topology change occurs.</a:t>
            </a:r>
          </a:p>
          <a:p>
            <a:r>
              <a:rPr lang="en-US" smtClean="0"/>
              <a:t>Depth of topology: the number of hops that information must travel to reach all routers.</a:t>
            </a:r>
          </a:p>
          <a:p>
            <a:r>
              <a:rPr lang="en-US" smtClean="0"/>
              <a:t>Number of alternate paths through the network.</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DUAL finite-state machine</a:t>
            </a:r>
          </a:p>
        </p:txBody>
      </p:sp>
      <p:sp>
        <p:nvSpPr>
          <p:cNvPr id="65538" name="Rectangle 3"/>
          <p:cNvSpPr>
            <a:spLocks noGrp="1" noChangeArrowheads="1"/>
          </p:cNvSpPr>
          <p:nvPr>
            <p:ph type="body" idx="1"/>
          </p:nvPr>
        </p:nvSpPr>
        <p:spPr>
          <a:xfrm>
            <a:off x="279400" y="1182688"/>
            <a:ext cx="8520113" cy="5132387"/>
          </a:xfrm>
        </p:spPr>
        <p:txBody>
          <a:bodyPr/>
          <a:lstStyle/>
          <a:p>
            <a:r>
              <a:rPr lang="en-US" smtClean="0"/>
              <a:t>DUAL uses the Neighbor and Topology tables to calculate route information.</a:t>
            </a:r>
          </a:p>
          <a:p>
            <a:r>
              <a:rPr lang="en-US" smtClean="0"/>
              <a:t>When a link fails, DUAL looks for a feasible successor in its Neighbor and Topology tables. </a:t>
            </a:r>
          </a:p>
          <a:p>
            <a:pPr lvl="1">
              <a:buFont typeface="Arial" charset="0"/>
              <a:buChar char="•"/>
            </a:pPr>
            <a:r>
              <a:rPr lang="en-US" smtClean="0"/>
              <a:t>It compares all routes advertised by neighbors by using a composite metric for each route. </a:t>
            </a:r>
          </a:p>
          <a:p>
            <a:pPr lvl="1">
              <a:buFont typeface="Arial" charset="0"/>
              <a:buChar char="•"/>
            </a:pPr>
            <a:r>
              <a:rPr lang="en-US" smtClean="0"/>
              <a:t>Lowest-cost paths are then inserted into the routing table.</a:t>
            </a:r>
          </a:p>
          <a:p>
            <a:pPr lvl="1">
              <a:buFont typeface="Arial" charset="0"/>
              <a:buChar char="•"/>
            </a:pPr>
            <a:endParaRPr lang="en-US" smtClean="0"/>
          </a:p>
          <a:p>
            <a:endParaRPr lang="en-US" smtClean="0"/>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3" name="Rectangle 1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Query Process</a:t>
            </a:r>
          </a:p>
        </p:txBody>
      </p:sp>
      <p:sp>
        <p:nvSpPr>
          <p:cNvPr id="315394" name="Rectangle 13"/>
          <p:cNvSpPr>
            <a:spLocks noGrp="1" noChangeArrowheads="1"/>
          </p:cNvSpPr>
          <p:nvPr>
            <p:ph type="body" idx="1"/>
          </p:nvPr>
        </p:nvSpPr>
        <p:spPr>
          <a:xfrm>
            <a:off x="279400" y="1182688"/>
            <a:ext cx="8520113" cy="5132387"/>
          </a:xfrm>
        </p:spPr>
        <p:txBody>
          <a:bodyPr/>
          <a:lstStyle/>
          <a:p>
            <a:r>
              <a:rPr lang="en-US" smtClean="0"/>
              <a:t>Queries are sent when a route is lost and no feasible successor is available.</a:t>
            </a:r>
          </a:p>
          <a:p>
            <a:r>
              <a:rPr lang="en-US" smtClean="0"/>
              <a:t>The lost route is now in “active” state.</a:t>
            </a:r>
          </a:p>
          <a:p>
            <a:r>
              <a:rPr lang="en-US" smtClean="0"/>
              <a:t>Queries are sent to all neighboring routers on all interfaces except the interface to the successor.</a:t>
            </a:r>
          </a:p>
          <a:p>
            <a:r>
              <a:rPr lang="en-US" smtClean="0"/>
              <a:t>If the neighbors do not have their lost-route information, queries are sent to their neighbors.</a:t>
            </a:r>
          </a:p>
          <a:p>
            <a:r>
              <a:rPr lang="en-US" smtClean="0"/>
              <a:t>If a router has an alternate route, it answers the query; this stops the query from spreading in that branch of the network.</a:t>
            </a:r>
          </a:p>
        </p:txBody>
      </p:sp>
      <p:sp>
        <p:nvSpPr>
          <p:cNvPr id="315395" name="Rectangle 11"/>
          <p:cNvSpPr>
            <a:spLocks noChangeArrowheads="1"/>
          </p:cNvSpPr>
          <p:nvPr/>
        </p:nvSpPr>
        <p:spPr bwMode="auto">
          <a:xfrm>
            <a:off x="579438" y="1828800"/>
            <a:ext cx="7916862" cy="4419600"/>
          </a:xfrm>
          <a:prstGeom prst="rect">
            <a:avLst/>
          </a:prstGeom>
          <a:noFill/>
          <a:ln w="9525" algn="ctr">
            <a:noFill/>
            <a:miter lim="800000"/>
            <a:headEnd/>
            <a:tailEnd/>
          </a:ln>
        </p:spPr>
        <p:txBody>
          <a:bodyPr lIns="82124" tIns="41061" rIns="82124" bIns="41061"/>
          <a:lstStyle/>
          <a:p>
            <a:pPr marL="236538" indent="-236538" defTabSz="814388" eaLnBrk="0" hangingPunct="0">
              <a:lnSpc>
                <a:spcPct val="95000"/>
              </a:lnSpc>
              <a:spcBef>
                <a:spcPct val="50000"/>
              </a:spcBef>
              <a:buClr>
                <a:schemeClr val="tx2"/>
              </a:buClr>
              <a:buSzPct val="100000"/>
              <a:buFont typeface="Wingdings" pitchFamily="2" charset="2"/>
              <a:buChar char="§"/>
            </a:pPr>
            <a:endParaRPr lang="en-US" sz="2800"/>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41" name="Picture 2"/>
          <p:cNvPicPr>
            <a:picLocks noChangeAspect="1" noChangeArrowheads="1"/>
          </p:cNvPicPr>
          <p:nvPr/>
        </p:nvPicPr>
        <p:blipFill>
          <a:blip r:embed="rId3" cstate="print"/>
          <a:srcRect/>
          <a:stretch>
            <a:fillRect/>
          </a:stretch>
        </p:blipFill>
        <p:spPr bwMode="auto">
          <a:xfrm>
            <a:off x="1530350" y="1755775"/>
            <a:ext cx="5705475" cy="2527300"/>
          </a:xfrm>
          <a:prstGeom prst="rect">
            <a:avLst/>
          </a:prstGeom>
          <a:noFill/>
          <a:ln w="9525">
            <a:noFill/>
            <a:miter lim="800000"/>
            <a:headEnd/>
            <a:tailEnd/>
          </a:ln>
        </p:spPr>
      </p:pic>
      <p:sp>
        <p:nvSpPr>
          <p:cNvPr id="317442"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Overwhelming EIGRP Query Process</a:t>
            </a:r>
          </a:p>
        </p:txBody>
      </p:sp>
      <p:sp>
        <p:nvSpPr>
          <p:cNvPr id="11" name="Content Placeholder 10"/>
          <p:cNvSpPr>
            <a:spLocks noGrp="1"/>
          </p:cNvSpPr>
          <p:nvPr>
            <p:ph idx="1"/>
          </p:nvPr>
        </p:nvSpPr>
        <p:spPr>
          <a:xfrm>
            <a:off x="279400" y="1182688"/>
            <a:ext cx="8520113" cy="5132387"/>
          </a:xfrm>
        </p:spPr>
        <p:txBody>
          <a:bodyPr>
            <a:normAutofit fontScale="92500" lnSpcReduction="10000"/>
          </a:bodyPr>
          <a:lstStyle/>
          <a:p>
            <a:pPr>
              <a:defRPr/>
            </a:pPr>
            <a:r>
              <a:rPr lang="en-US" dirty="0" smtClean="0"/>
              <a:t>In a large internetwork EIGRP queries can generate many resources.</a:t>
            </a:r>
          </a:p>
          <a:p>
            <a:pPr>
              <a:defRPr/>
            </a:pPr>
            <a:endParaRPr lang="en-US" dirty="0" smtClean="0"/>
          </a:p>
          <a:p>
            <a:pPr>
              <a:defRPr/>
            </a:pPr>
            <a:endParaRPr lang="en-US" dirty="0" smtClean="0"/>
          </a:p>
          <a:p>
            <a:pPr>
              <a:defRPr/>
            </a:pPr>
            <a:endParaRPr lang="en-US" dirty="0" smtClean="0"/>
          </a:p>
          <a:p>
            <a:pPr>
              <a:defRPr/>
            </a:pPr>
            <a:endParaRPr lang="en-US" dirty="0" smtClean="0"/>
          </a:p>
          <a:p>
            <a:pPr>
              <a:defRPr/>
            </a:pPr>
            <a:endParaRPr lang="en-US" dirty="0" smtClean="0"/>
          </a:p>
          <a:p>
            <a:pPr>
              <a:defRPr/>
            </a:pPr>
            <a:endParaRPr lang="en-US" kern="1200" smtClean="0"/>
          </a:p>
          <a:p>
            <a:pPr>
              <a:defRPr/>
            </a:pPr>
            <a:r>
              <a:rPr lang="en-US" kern="1200" smtClean="0"/>
              <a:t>Several </a:t>
            </a:r>
            <a:r>
              <a:rPr lang="en-US" kern="1200" dirty="0" smtClean="0"/>
              <a:t>solutions exist to optimize the query propagation process and to limit the amount of unnecessary EIGRP load on the links, including:</a:t>
            </a:r>
          </a:p>
          <a:p>
            <a:pPr lvl="1">
              <a:defRPr/>
            </a:pPr>
            <a:r>
              <a:rPr lang="en-US" kern="1200" dirty="0" smtClean="0"/>
              <a:t>Summarization</a:t>
            </a:r>
          </a:p>
          <a:p>
            <a:pPr lvl="1">
              <a:defRPr/>
            </a:pPr>
            <a:r>
              <a:rPr lang="en-US" kern="1200" dirty="0" smtClean="0"/>
              <a:t>Redistribution</a:t>
            </a:r>
          </a:p>
          <a:p>
            <a:pPr lvl="1">
              <a:defRPr/>
            </a:pPr>
            <a:r>
              <a:rPr lang="en-US" kern="1200" dirty="0" smtClean="0"/>
              <a:t>EIGRP stub routing feature.</a:t>
            </a:r>
          </a:p>
          <a:p>
            <a:pPr>
              <a:defRPr/>
            </a:pPr>
            <a:endParaRPr lang="en-US" dirty="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89"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Stuck-in-Active</a:t>
            </a:r>
          </a:p>
        </p:txBody>
      </p:sp>
      <p:sp>
        <p:nvSpPr>
          <p:cNvPr id="319490" name="Rectangle 3"/>
          <p:cNvSpPr>
            <a:spLocks noGrp="1" noChangeArrowheads="1"/>
          </p:cNvSpPr>
          <p:nvPr>
            <p:ph type="body" idx="1"/>
          </p:nvPr>
        </p:nvSpPr>
        <p:spPr>
          <a:xfrm>
            <a:off x="279400" y="1182688"/>
            <a:ext cx="8520113" cy="5132387"/>
          </a:xfrm>
        </p:spPr>
        <p:txBody>
          <a:bodyPr/>
          <a:lstStyle/>
          <a:p>
            <a:r>
              <a:rPr lang="en-US" smtClean="0"/>
              <a:t>If a router does not receive a reply to all the outstanding queries within default 3 minutes (180 seconds), the route goes into Stuck-in-Active (SIA) state.</a:t>
            </a:r>
          </a:p>
          <a:p>
            <a:r>
              <a:rPr lang="en-US" smtClean="0"/>
              <a:t>Common SIA reasons:</a:t>
            </a:r>
          </a:p>
          <a:p>
            <a:pPr lvl="1">
              <a:buFont typeface="Arial" charset="0"/>
              <a:buChar char="•"/>
            </a:pPr>
            <a:r>
              <a:rPr lang="en-US" smtClean="0"/>
              <a:t>A router is too busy to answer the query. </a:t>
            </a:r>
          </a:p>
          <a:p>
            <a:pPr lvl="1">
              <a:buFont typeface="Arial" charset="0"/>
              <a:buChar char="•"/>
            </a:pPr>
            <a:r>
              <a:rPr lang="en-US" smtClean="0"/>
              <a:t>A router cannot allocate the memory to process the query. </a:t>
            </a:r>
          </a:p>
          <a:p>
            <a:pPr lvl="1">
              <a:buFont typeface="Arial" charset="0"/>
              <a:buChar char="•"/>
            </a:pPr>
            <a:r>
              <a:rPr lang="en-US" smtClean="0"/>
              <a:t>The circuit between the two routers is not reliable.</a:t>
            </a:r>
          </a:p>
          <a:p>
            <a:pPr lvl="1">
              <a:buFont typeface="Arial" charset="0"/>
              <a:buChar char="•"/>
            </a:pPr>
            <a:r>
              <a:rPr lang="en-US" smtClean="0"/>
              <a:t>The router has unidirectional links.</a:t>
            </a:r>
          </a:p>
          <a:p>
            <a:r>
              <a:rPr lang="en-US" smtClean="0"/>
              <a:t>SIA solutions:</a:t>
            </a:r>
          </a:p>
          <a:p>
            <a:pPr lvl="1">
              <a:buFont typeface="Arial" charset="0"/>
              <a:buChar char="•"/>
            </a:pPr>
            <a:r>
              <a:rPr lang="en-US" smtClean="0"/>
              <a:t>Redesign the network to limit the query range by route summarization and the</a:t>
            </a:r>
            <a:r>
              <a:rPr lang="en-US" b="1" smtClean="0">
                <a:latin typeface="Courier New" pitchFamily="49" charset="0"/>
                <a:cs typeface="Courier New" pitchFamily="49" charset="0"/>
              </a:rPr>
              <a:t> ip summary-address eigrp </a:t>
            </a:r>
            <a:r>
              <a:rPr lang="en-US" smtClean="0"/>
              <a:t>command.</a:t>
            </a:r>
          </a:p>
          <a:p>
            <a:pPr lvl="1">
              <a:buFont typeface="Arial" charset="0"/>
              <a:buChar char="•"/>
            </a:pPr>
            <a:r>
              <a:rPr lang="en-US" smtClean="0"/>
              <a:t>Configure the remote routers as stub EIGRP routers.</a:t>
            </a:r>
          </a:p>
          <a:p>
            <a:endParaRPr lang="en-US" smtClean="0"/>
          </a:p>
          <a:p>
            <a:pPr>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3" name="Rectangle 2"/>
          <p:cNvSpPr>
            <a:spLocks noGrp="1" noChangeArrowheads="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SIA Solution: Summarization</a:t>
            </a:r>
          </a:p>
        </p:txBody>
      </p:sp>
      <p:sp>
        <p:nvSpPr>
          <p:cNvPr id="1122307" name="Rectangle 3"/>
          <p:cNvSpPr>
            <a:spLocks noGrp="1" noChangeArrowheads="1"/>
          </p:cNvSpPr>
          <p:nvPr>
            <p:ph idx="11"/>
          </p:nvPr>
        </p:nvSpPr>
        <p:spPr>
          <a:xfrm>
            <a:off x="279400" y="4494213"/>
            <a:ext cx="8520113" cy="1930400"/>
          </a:xfrm>
        </p:spPr>
        <p:txBody>
          <a:bodyPr>
            <a:normAutofit fontScale="92500" lnSpcReduction="10000"/>
          </a:bodyPr>
          <a:lstStyle/>
          <a:p>
            <a:pPr>
              <a:defRPr/>
            </a:pPr>
            <a:r>
              <a:rPr lang="en-US" sz="2000" dirty="0" smtClean="0">
                <a:cs typeface="Arial" pitchFamily="34" charset="0"/>
              </a:rPr>
              <a:t>Poorly designed networks can make summarization difficult.</a:t>
            </a:r>
          </a:p>
          <a:p>
            <a:pPr>
              <a:defRPr/>
            </a:pPr>
            <a:r>
              <a:rPr lang="en-US" sz="2000" dirty="0" smtClean="0">
                <a:cs typeface="Arial" pitchFamily="34" charset="0"/>
              </a:rPr>
              <a:t>Manually summarize the routes whenever possible to support a hierarchical network design. </a:t>
            </a:r>
          </a:p>
          <a:p>
            <a:pPr>
              <a:defRPr/>
            </a:pPr>
            <a:r>
              <a:rPr lang="en-US" sz="2000" dirty="0" smtClean="0">
                <a:cs typeface="Arial" pitchFamily="34" charset="0"/>
              </a:rPr>
              <a:t>The more networks EIGRP summarizes, the lower the number of queries being sent out.</a:t>
            </a:r>
          </a:p>
          <a:p>
            <a:pPr lvl="1">
              <a:defRPr/>
            </a:pPr>
            <a:r>
              <a:rPr lang="en-US" sz="1800" dirty="0" smtClean="0">
                <a:cs typeface="Arial" pitchFamily="34" charset="0"/>
              </a:rPr>
              <a:t>Ultimately reduces the occurrence of SIA errors. </a:t>
            </a:r>
          </a:p>
        </p:txBody>
      </p:sp>
      <p:pic>
        <p:nvPicPr>
          <p:cNvPr id="320515" name="Picture 2" descr="ImageLibPicture"/>
          <p:cNvPicPr>
            <a:picLocks noGrp="1" noChangeAspect="1" noChangeArrowheads="1"/>
          </p:cNvPicPr>
          <p:nvPr>
            <p:ph sz="quarter" idx="12"/>
          </p:nvPr>
        </p:nvPicPr>
        <p:blipFill>
          <a:blip r:embed="rId2" cstate="print"/>
          <a:srcRect/>
          <a:stretch>
            <a:fillRect/>
          </a:stretch>
        </p:blipFill>
        <p:spPr>
          <a:xfrm>
            <a:off x="1579563" y="881063"/>
            <a:ext cx="5930900" cy="3122612"/>
          </a:xfrm>
        </p:spPr>
      </p:pic>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7" name="Rectangle 2"/>
          <p:cNvSpPr>
            <a:spLocks noGrp="1" noChangeArrowheads="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SIA Solution: Summarization</a:t>
            </a:r>
          </a:p>
        </p:txBody>
      </p:sp>
      <p:sp>
        <p:nvSpPr>
          <p:cNvPr id="1122307" name="Rectangle 3"/>
          <p:cNvSpPr>
            <a:spLocks noGrp="1" noChangeArrowheads="1"/>
          </p:cNvSpPr>
          <p:nvPr>
            <p:ph idx="11"/>
          </p:nvPr>
        </p:nvSpPr>
        <p:spPr>
          <a:xfrm>
            <a:off x="279400" y="4494213"/>
            <a:ext cx="8520113" cy="1930400"/>
          </a:xfrm>
        </p:spPr>
        <p:txBody>
          <a:bodyPr>
            <a:normAutofit fontScale="92500" lnSpcReduction="10000"/>
          </a:bodyPr>
          <a:lstStyle/>
          <a:p>
            <a:pPr>
              <a:lnSpc>
                <a:spcPct val="110000"/>
              </a:lnSpc>
              <a:defRPr/>
            </a:pPr>
            <a:r>
              <a:rPr lang="en-US" sz="2000" dirty="0" smtClean="0"/>
              <a:t>This network design is better because subnet addresses from individual major networks are localized within each cloud, allowing summary routes configured using the</a:t>
            </a:r>
            <a:r>
              <a:rPr lang="en-US" sz="2000" dirty="0" smtClean="0">
                <a:latin typeface="Courier New" pitchFamily="49" charset="0"/>
                <a:cs typeface="Courier New" pitchFamily="49" charset="0"/>
              </a:rPr>
              <a:t> </a:t>
            </a:r>
            <a:r>
              <a:rPr lang="en-US" sz="2000" b="1" dirty="0" smtClean="0">
                <a:latin typeface="Courier New" pitchFamily="49" charset="0"/>
                <a:cs typeface="Courier New" pitchFamily="49" charset="0"/>
              </a:rPr>
              <a:t>ip summary-address eigrp </a:t>
            </a:r>
            <a:r>
              <a:rPr lang="en-US" sz="2000" dirty="0" smtClean="0"/>
              <a:t>command to be injected into the core. </a:t>
            </a:r>
          </a:p>
          <a:p>
            <a:pPr>
              <a:lnSpc>
                <a:spcPct val="110000"/>
              </a:lnSpc>
              <a:defRPr/>
            </a:pPr>
            <a:r>
              <a:rPr lang="en-US" sz="2000" dirty="0" smtClean="0"/>
              <a:t>As an added benefit, the summary routes act as a boundary for the queries generated by a topology change.</a:t>
            </a:r>
            <a:endParaRPr lang="en-US" sz="2000" dirty="0"/>
          </a:p>
        </p:txBody>
      </p:sp>
      <p:pic>
        <p:nvPicPr>
          <p:cNvPr id="321539" name="Picture 2" descr="ImageLibPicture"/>
          <p:cNvPicPr>
            <a:picLocks noGrp="1" noChangeAspect="1" noChangeArrowheads="1"/>
          </p:cNvPicPr>
          <p:nvPr>
            <p:ph sz="quarter" idx="12"/>
          </p:nvPr>
        </p:nvPicPr>
        <p:blipFill>
          <a:blip r:embed="rId2" cstate="print"/>
          <a:srcRect/>
          <a:stretch>
            <a:fillRect/>
          </a:stretch>
        </p:blipFill>
        <p:spPr>
          <a:xfrm>
            <a:off x="1803400" y="781050"/>
            <a:ext cx="5483225" cy="3322638"/>
          </a:xfrm>
        </p:spPr>
      </p:pic>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SIA Solution: Stub Networks</a:t>
            </a:r>
          </a:p>
        </p:txBody>
      </p:sp>
      <p:sp>
        <p:nvSpPr>
          <p:cNvPr id="322562" name="Rectangle 7"/>
          <p:cNvSpPr>
            <a:spLocks noGrp="1" noChangeArrowheads="1"/>
          </p:cNvSpPr>
          <p:nvPr>
            <p:ph type="body" idx="1"/>
          </p:nvPr>
        </p:nvSpPr>
        <p:spPr>
          <a:xfrm>
            <a:off x="279400" y="1182688"/>
            <a:ext cx="8520113" cy="5132387"/>
          </a:xfrm>
        </p:spPr>
        <p:txBody>
          <a:bodyPr/>
          <a:lstStyle/>
          <a:p>
            <a:r>
              <a:rPr lang="en-US" smtClean="0"/>
              <a:t>The EIGRP Stub Routing feature: </a:t>
            </a:r>
          </a:p>
          <a:p>
            <a:pPr lvl="1">
              <a:buFont typeface="Arial" charset="0"/>
              <a:buChar char="•"/>
            </a:pPr>
            <a:r>
              <a:rPr lang="en-US" smtClean="0"/>
              <a:t>Improves network stability</a:t>
            </a:r>
          </a:p>
          <a:p>
            <a:pPr lvl="1">
              <a:buFont typeface="Arial" charset="0"/>
              <a:buChar char="•"/>
            </a:pPr>
            <a:r>
              <a:rPr lang="en-US" smtClean="0"/>
              <a:t>Reduces resource utilization and</a:t>
            </a:r>
          </a:p>
          <a:p>
            <a:pPr lvl="1">
              <a:buFont typeface="Arial" charset="0"/>
              <a:buChar char="•"/>
            </a:pPr>
            <a:r>
              <a:rPr lang="en-US" smtClean="0"/>
              <a:t>Simplifies remote router (spoke) configuration</a:t>
            </a:r>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09"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Stub Routing</a:t>
            </a:r>
          </a:p>
        </p:txBody>
      </p:sp>
      <p:sp>
        <p:nvSpPr>
          <p:cNvPr id="324610" name="Rectangle 7"/>
          <p:cNvSpPr>
            <a:spLocks noGrp="1" noChangeArrowheads="1"/>
          </p:cNvSpPr>
          <p:nvPr>
            <p:ph type="body" idx="1"/>
          </p:nvPr>
        </p:nvSpPr>
        <p:spPr>
          <a:xfrm>
            <a:off x="279400" y="1182688"/>
            <a:ext cx="8520113" cy="5132387"/>
          </a:xfrm>
        </p:spPr>
        <p:txBody>
          <a:bodyPr/>
          <a:lstStyle/>
          <a:p>
            <a:r>
              <a:rPr lang="en-US" smtClean="0"/>
              <a:t>Stub routing is commonly used in hub-and-spoke topology.</a:t>
            </a:r>
          </a:p>
          <a:p>
            <a:r>
              <a:rPr lang="en-US" smtClean="0"/>
              <a:t>Stub router sends a special peer information packet to all neighboring routers to report its status as a stub router.</a:t>
            </a:r>
          </a:p>
          <a:p>
            <a:pPr lvl="1">
              <a:buFont typeface="Arial" charset="0"/>
              <a:buChar char="•"/>
            </a:pPr>
            <a:r>
              <a:rPr lang="en-US" smtClean="0"/>
              <a:t>Any neighbor that receives a packet informing it of the stub status does not query the stub router for any routes. </a:t>
            </a:r>
          </a:p>
          <a:p>
            <a:pPr lvl="1">
              <a:buFont typeface="Arial" charset="0"/>
              <a:buChar char="•"/>
            </a:pPr>
            <a:r>
              <a:rPr lang="en-US" smtClean="0"/>
              <a:t>Stub routers are not queried and instead, hub routers connected to the stub router answer the query on behalf of the stub router.</a:t>
            </a:r>
          </a:p>
          <a:p>
            <a:r>
              <a:rPr lang="en-US" smtClean="0"/>
              <a:t>Only the remote routers are configured as stubs. </a:t>
            </a:r>
          </a:p>
          <a:p>
            <a:pPr lvl="1">
              <a:buFont typeface="Arial" charset="0"/>
              <a:buChar char="•"/>
            </a:pPr>
            <a:endParaRPr lang="en-US" smtClean="0"/>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7" name="Rectangle 2"/>
          <p:cNvSpPr>
            <a:spLocks noGrp="1" noChangeArrowheads="1"/>
          </p:cNvSpPr>
          <p:nvPr>
            <p:ph type="title"/>
          </p:nvPr>
        </p:nvSpPr>
        <p:spPr bwMode="auto">
          <a:xfrm>
            <a:off x="268288" y="365125"/>
            <a:ext cx="8875712" cy="741363"/>
          </a:xfrm>
          <a:noFill/>
          <a:ln>
            <a:miter lim="800000"/>
            <a:headEnd/>
            <a:tailEnd/>
          </a:ln>
        </p:spPr>
        <p:txBody>
          <a:bodyPr vert="horz" wrap="square" lIns="91440" tIns="45720" rIns="91440" bIns="45720" numCol="1" anchor="t" anchorCtr="0" compatLnSpc="1">
            <a:prstTxWarp prst="textNoShape">
              <a:avLst/>
            </a:prstTxWarp>
          </a:bodyPr>
          <a:lstStyle/>
          <a:p>
            <a:pPr marL="342900" indent="-342900"/>
            <a:r>
              <a:rPr lang="en-US" smtClean="0"/>
              <a:t>EIGRP Stub</a:t>
            </a:r>
          </a:p>
        </p:txBody>
      </p:sp>
      <p:sp>
        <p:nvSpPr>
          <p:cNvPr id="326658" name="Content Placeholder 10"/>
          <p:cNvSpPr>
            <a:spLocks noGrp="1"/>
          </p:cNvSpPr>
          <p:nvPr>
            <p:ph idx="1"/>
          </p:nvPr>
        </p:nvSpPr>
        <p:spPr>
          <a:xfrm>
            <a:off x="279400" y="1193800"/>
            <a:ext cx="8316913" cy="492125"/>
          </a:xfrm>
        </p:spPr>
        <p:txBody>
          <a:bodyPr/>
          <a:lstStyle/>
          <a:p>
            <a:r>
              <a:rPr lang="en-US" smtClean="0"/>
              <a:t>Configure a router as a stub router.</a:t>
            </a:r>
          </a:p>
          <a:p>
            <a:endParaRPr lang="en-US" smtClean="0"/>
          </a:p>
        </p:txBody>
      </p:sp>
      <p:sp>
        <p:nvSpPr>
          <p:cNvPr id="326659" name="Text Placeholder 11"/>
          <p:cNvSpPr>
            <a:spLocks noGrp="1"/>
          </p:cNvSpPr>
          <p:nvPr>
            <p:ph type="body" sz="quarter" idx="10"/>
          </p:nvPr>
        </p:nvSpPr>
        <p:spPr>
          <a:xfrm>
            <a:off x="612775" y="1731963"/>
            <a:ext cx="7745413" cy="376237"/>
          </a:xfrm>
        </p:spPr>
        <p:txBody>
          <a:bodyPr/>
          <a:lstStyle/>
          <a:p>
            <a:r>
              <a:rPr lang="en-US" smtClean="0"/>
              <a:t>Router(config-router)#</a:t>
            </a:r>
          </a:p>
        </p:txBody>
      </p:sp>
      <p:sp>
        <p:nvSpPr>
          <p:cNvPr id="13" name="Text Placeholder 12"/>
          <p:cNvSpPr>
            <a:spLocks noGrp="1"/>
          </p:cNvSpPr>
          <p:nvPr>
            <p:ph type="body" sz="quarter" idx="11"/>
          </p:nvPr>
        </p:nvSpPr>
        <p:spPr>
          <a:xfrm>
            <a:off x="615950" y="2190750"/>
            <a:ext cx="8137525" cy="377825"/>
          </a:xfrm>
        </p:spPr>
        <p:txBody>
          <a:bodyPr anchor="ctr">
            <a:normAutofit fontScale="85000" lnSpcReduction="10000"/>
          </a:bodyPr>
          <a:lstStyle/>
          <a:p>
            <a:pPr>
              <a:defRPr/>
            </a:pPr>
            <a:r>
              <a:rPr lang="en-US" dirty="0" smtClean="0"/>
              <a:t>eigrp stub [receive-only | connected | static | summary | redistributed]</a:t>
            </a:r>
            <a:endParaRPr lang="en-US" dirty="0"/>
          </a:p>
        </p:txBody>
      </p:sp>
      <p:graphicFrame>
        <p:nvGraphicFramePr>
          <p:cNvPr id="7" name="Table Placeholder 3"/>
          <p:cNvGraphicFramePr>
            <a:graphicFrameLocks/>
          </p:cNvGraphicFramePr>
          <p:nvPr/>
        </p:nvGraphicFramePr>
        <p:xfrm>
          <a:off x="382588" y="2708275"/>
          <a:ext cx="8316914" cy="3685540"/>
        </p:xfrm>
        <a:graphic>
          <a:graphicData uri="http://schemas.openxmlformats.org/drawingml/2006/table">
            <a:tbl>
              <a:tblPr firstRow="1" bandRow="1">
                <a:tableStyleId>{5C22544A-7EE6-4342-B048-85BDC9FD1C3A}</a:tableStyleId>
              </a:tblPr>
              <a:tblGrid>
                <a:gridCol w="2154707"/>
                <a:gridCol w="6162207"/>
              </a:tblGrid>
              <a:tr h="370840">
                <a:tc>
                  <a:txBody>
                    <a:bodyPr/>
                    <a:lstStyle/>
                    <a:p>
                      <a:pPr marL="0" marR="0">
                        <a:lnSpc>
                          <a:spcPts val="1500"/>
                        </a:lnSpc>
                        <a:spcBef>
                          <a:spcPts val="600"/>
                        </a:spcBef>
                        <a:spcAft>
                          <a:spcPts val="0"/>
                        </a:spcAft>
                      </a:pPr>
                      <a:r>
                        <a:rPr lang="en-US" sz="1600" b="1" dirty="0"/>
                        <a:t>Parameter</a:t>
                      </a:r>
                      <a:endParaRPr lang="en-US" sz="1600" b="1" dirty="0">
                        <a:solidFill>
                          <a:srgbClr val="000000"/>
                        </a:solidFill>
                        <a:latin typeface="Arial"/>
                        <a:ea typeface="SimSun"/>
                      </a:endParaRPr>
                    </a:p>
                  </a:txBody>
                  <a:tcPr marL="45720" marR="45720" anchor="ctr"/>
                </a:tc>
                <a:tc>
                  <a:txBody>
                    <a:bodyPr/>
                    <a:lstStyle/>
                    <a:p>
                      <a:pPr marL="0" marR="0">
                        <a:lnSpc>
                          <a:spcPts val="1500"/>
                        </a:lnSpc>
                        <a:spcBef>
                          <a:spcPts val="600"/>
                        </a:spcBef>
                        <a:spcAft>
                          <a:spcPts val="0"/>
                        </a:spcAft>
                      </a:pPr>
                      <a:r>
                        <a:rPr lang="en-US" sz="1600" b="1" dirty="0"/>
                        <a:t>Description</a:t>
                      </a:r>
                      <a:endParaRPr lang="en-US" sz="1600" b="1" dirty="0">
                        <a:solidFill>
                          <a:srgbClr val="000000"/>
                        </a:solidFill>
                        <a:latin typeface="Arial"/>
                        <a:ea typeface="SimSun"/>
                      </a:endParaRPr>
                    </a:p>
                  </a:txBody>
                  <a:tcPr marL="45720" marR="45720" anchor="ctr"/>
                </a:tc>
              </a:tr>
              <a:tr h="370840">
                <a:tc>
                  <a:txBody>
                    <a:bodyPr/>
                    <a:lstStyle/>
                    <a:p>
                      <a:pPr marL="0" marR="0" algn="l">
                        <a:lnSpc>
                          <a:spcPts val="1500"/>
                        </a:lnSpc>
                        <a:spcBef>
                          <a:spcPts val="600"/>
                        </a:spcBef>
                        <a:spcAft>
                          <a:spcPts val="0"/>
                        </a:spcAft>
                      </a:pPr>
                      <a:r>
                        <a:rPr lang="en-US" sz="1400" b="1" dirty="0">
                          <a:latin typeface="Courier New" pitchFamily="49" charset="0"/>
                          <a:cs typeface="Courier New" pitchFamily="49" charset="0"/>
                        </a:rPr>
                        <a:t>receive-only</a:t>
                      </a:r>
                      <a:endParaRPr lang="en-US" sz="1400" b="1" dirty="0">
                        <a:solidFill>
                          <a:srgbClr val="000000"/>
                        </a:solidFill>
                        <a:latin typeface="Courier New" pitchFamily="49" charset="0"/>
                        <a:ea typeface="SimSun"/>
                        <a:cs typeface="Courier New" pitchFamily="49" charset="0"/>
                      </a:endParaRPr>
                    </a:p>
                  </a:txBody>
                  <a:tcPr marL="45720" marR="45720" anchor="ctr"/>
                </a:tc>
                <a:tc>
                  <a:txBody>
                    <a:bodyPr/>
                    <a:lstStyle/>
                    <a:p>
                      <a:pPr marL="0" marR="0">
                        <a:lnSpc>
                          <a:spcPts val="1500"/>
                        </a:lnSpc>
                        <a:spcBef>
                          <a:spcPts val="600"/>
                        </a:spcBef>
                        <a:spcAft>
                          <a:spcPts val="0"/>
                        </a:spcAft>
                      </a:pPr>
                      <a:r>
                        <a:rPr lang="en-US" sz="1400" dirty="0" smtClean="0"/>
                        <a:t>Restricts </a:t>
                      </a:r>
                      <a:r>
                        <a:rPr lang="en-US" sz="1400" dirty="0"/>
                        <a:t>the router from sharing any of its routes with any other router within an EIGRP AS. </a:t>
                      </a:r>
                      <a:endParaRPr lang="en-US" sz="1400" dirty="0" smtClean="0"/>
                    </a:p>
                    <a:p>
                      <a:pPr marL="0" marR="0">
                        <a:lnSpc>
                          <a:spcPts val="1500"/>
                        </a:lnSpc>
                        <a:spcBef>
                          <a:spcPts val="600"/>
                        </a:spcBef>
                        <a:spcAft>
                          <a:spcPts val="0"/>
                        </a:spcAft>
                      </a:pPr>
                      <a:r>
                        <a:rPr lang="en-US" sz="1400" dirty="0" smtClean="0"/>
                        <a:t>Keyword cannot be combined with any other keyword.</a:t>
                      </a:r>
                      <a:endParaRPr lang="en-US" sz="1400" dirty="0">
                        <a:solidFill>
                          <a:srgbClr val="000000"/>
                        </a:solidFill>
                        <a:latin typeface="Times New Roman"/>
                        <a:ea typeface="SimSun"/>
                        <a:cs typeface="Arial"/>
                      </a:endParaRPr>
                    </a:p>
                  </a:txBody>
                  <a:tcPr marL="45720" marR="45720" anchor="ctr"/>
                </a:tc>
              </a:tr>
              <a:tr h="370840">
                <a:tc>
                  <a:txBody>
                    <a:bodyPr/>
                    <a:lstStyle/>
                    <a:p>
                      <a:pPr marL="0" marR="0" algn="l">
                        <a:lnSpc>
                          <a:spcPts val="1500"/>
                        </a:lnSpc>
                        <a:spcBef>
                          <a:spcPts val="600"/>
                        </a:spcBef>
                        <a:spcAft>
                          <a:spcPts val="0"/>
                        </a:spcAft>
                      </a:pPr>
                      <a:r>
                        <a:rPr lang="en-US" sz="1400" b="1" dirty="0">
                          <a:latin typeface="Courier New" pitchFamily="49" charset="0"/>
                          <a:cs typeface="Courier New" pitchFamily="49" charset="0"/>
                        </a:rPr>
                        <a:t>connected</a:t>
                      </a:r>
                      <a:endParaRPr lang="en-US" sz="1400" b="1" dirty="0">
                        <a:solidFill>
                          <a:srgbClr val="000000"/>
                        </a:solidFill>
                        <a:latin typeface="Courier New" pitchFamily="49" charset="0"/>
                        <a:ea typeface="SimSun"/>
                        <a:cs typeface="Courier New" pitchFamily="49" charset="0"/>
                      </a:endParaRPr>
                    </a:p>
                  </a:txBody>
                  <a:tcPr marL="45720" marR="45720" anchor="ctr"/>
                </a:tc>
                <a:tc>
                  <a:txBody>
                    <a:bodyPr/>
                    <a:lstStyle/>
                    <a:p>
                      <a:pPr marL="0" marR="0">
                        <a:lnSpc>
                          <a:spcPts val="1500"/>
                        </a:lnSpc>
                        <a:spcBef>
                          <a:spcPts val="600"/>
                        </a:spcBef>
                        <a:spcAft>
                          <a:spcPts val="0"/>
                        </a:spcAft>
                      </a:pPr>
                      <a:r>
                        <a:rPr lang="en-US" sz="1400" dirty="0" smtClean="0"/>
                        <a:t>Permits </a:t>
                      </a:r>
                      <a:r>
                        <a:rPr lang="en-US" sz="1400" dirty="0"/>
                        <a:t>the EIGRP stub routing feature to send connected routes. </a:t>
                      </a:r>
                      <a:endParaRPr lang="en-US" sz="1400" dirty="0" smtClean="0"/>
                    </a:p>
                    <a:p>
                      <a:pPr marL="0" marR="0">
                        <a:lnSpc>
                          <a:spcPts val="1500"/>
                        </a:lnSpc>
                        <a:spcBef>
                          <a:spcPts val="600"/>
                        </a:spcBef>
                        <a:spcAft>
                          <a:spcPts val="0"/>
                        </a:spcAft>
                      </a:pPr>
                      <a:r>
                        <a:rPr lang="en-US" sz="1400" dirty="0" smtClean="0"/>
                        <a:t>This </a:t>
                      </a:r>
                      <a:r>
                        <a:rPr lang="en-US" sz="1400" dirty="0"/>
                        <a:t>option is enabled by default and is the most widely practical stub option.</a:t>
                      </a:r>
                      <a:endParaRPr lang="en-US" sz="1400" dirty="0">
                        <a:solidFill>
                          <a:srgbClr val="000000"/>
                        </a:solidFill>
                        <a:latin typeface="Times New Roman"/>
                        <a:ea typeface="SimSun"/>
                        <a:cs typeface="Arial"/>
                      </a:endParaRPr>
                    </a:p>
                  </a:txBody>
                  <a:tcPr marL="45720" marR="45720" anchor="ctr"/>
                </a:tc>
              </a:tr>
              <a:tr h="370840">
                <a:tc>
                  <a:txBody>
                    <a:bodyPr/>
                    <a:lstStyle/>
                    <a:p>
                      <a:pPr marL="0" marR="0" algn="l">
                        <a:lnSpc>
                          <a:spcPts val="1500"/>
                        </a:lnSpc>
                        <a:spcBef>
                          <a:spcPts val="600"/>
                        </a:spcBef>
                        <a:spcAft>
                          <a:spcPts val="0"/>
                        </a:spcAft>
                      </a:pPr>
                      <a:r>
                        <a:rPr lang="en-US" sz="1400" b="1" dirty="0">
                          <a:latin typeface="Courier New" pitchFamily="49" charset="0"/>
                          <a:cs typeface="Courier New" pitchFamily="49" charset="0"/>
                        </a:rPr>
                        <a:t>static</a:t>
                      </a:r>
                      <a:endParaRPr lang="en-US" sz="1400" b="1" dirty="0">
                        <a:latin typeface="Courier New" pitchFamily="49" charset="0"/>
                        <a:ea typeface="Times New Roman"/>
                        <a:cs typeface="Courier New" pitchFamily="49" charset="0"/>
                      </a:endParaRPr>
                    </a:p>
                  </a:txBody>
                  <a:tcPr marL="45720" marR="45720" anchor="ctr"/>
                </a:tc>
                <a:tc>
                  <a:txBody>
                    <a:bodyPr/>
                    <a:lstStyle/>
                    <a:p>
                      <a:pPr marL="0" marR="0">
                        <a:lnSpc>
                          <a:spcPts val="1500"/>
                        </a:lnSpc>
                        <a:spcBef>
                          <a:spcPts val="600"/>
                        </a:spcBef>
                        <a:spcAft>
                          <a:spcPts val="0"/>
                        </a:spcAft>
                      </a:pPr>
                      <a:r>
                        <a:rPr lang="en-US" sz="1400" spc="-15" dirty="0" smtClean="0"/>
                        <a:t>Permits </a:t>
                      </a:r>
                      <a:r>
                        <a:rPr lang="en-US" sz="1400" spc="-15" dirty="0"/>
                        <a:t>the EIGRP stub routing feature to send static routes. </a:t>
                      </a:r>
                      <a:endParaRPr lang="en-US" sz="1400" spc="-15" dirty="0" smtClean="0"/>
                    </a:p>
                    <a:p>
                      <a:pPr marL="0" marR="0">
                        <a:lnSpc>
                          <a:spcPts val="1500"/>
                        </a:lnSpc>
                        <a:spcBef>
                          <a:spcPts val="600"/>
                        </a:spcBef>
                        <a:spcAft>
                          <a:spcPts val="0"/>
                        </a:spcAft>
                      </a:pPr>
                      <a:r>
                        <a:rPr lang="en-US" sz="1400" spc="-15" dirty="0" smtClean="0"/>
                        <a:t>Redistributing </a:t>
                      </a:r>
                      <a:r>
                        <a:rPr lang="en-US" sz="1400" spc="-15" dirty="0"/>
                        <a:t>static routes with the redistribute static command is still necessary.</a:t>
                      </a:r>
                      <a:endParaRPr lang="en-US" sz="1400" dirty="0">
                        <a:solidFill>
                          <a:srgbClr val="000000"/>
                        </a:solidFill>
                        <a:latin typeface="Times New Roman"/>
                        <a:ea typeface="SimSun"/>
                        <a:cs typeface="Arial"/>
                      </a:endParaRPr>
                    </a:p>
                  </a:txBody>
                  <a:tcPr marL="45720" marR="45720" anchor="ctr"/>
                </a:tc>
              </a:tr>
              <a:tr h="370840">
                <a:tc>
                  <a:txBody>
                    <a:bodyPr/>
                    <a:lstStyle/>
                    <a:p>
                      <a:pPr marL="0" marR="0" algn="l">
                        <a:lnSpc>
                          <a:spcPts val="1500"/>
                        </a:lnSpc>
                        <a:spcBef>
                          <a:spcPts val="600"/>
                        </a:spcBef>
                        <a:spcAft>
                          <a:spcPts val="0"/>
                        </a:spcAft>
                      </a:pPr>
                      <a:r>
                        <a:rPr lang="en-US" sz="1400" b="1" dirty="0">
                          <a:latin typeface="Courier New" pitchFamily="49" charset="0"/>
                          <a:cs typeface="Courier New" pitchFamily="49" charset="0"/>
                        </a:rPr>
                        <a:t>summary</a:t>
                      </a:r>
                      <a:endParaRPr lang="en-US" sz="1400" b="1" dirty="0">
                        <a:solidFill>
                          <a:srgbClr val="000000"/>
                        </a:solidFill>
                        <a:latin typeface="Courier New" pitchFamily="49" charset="0"/>
                        <a:ea typeface="SimSun"/>
                        <a:cs typeface="Courier New" pitchFamily="49" charset="0"/>
                      </a:endParaRPr>
                    </a:p>
                  </a:txBody>
                  <a:tcPr marL="45720" marR="45720" anchor="ctr"/>
                </a:tc>
                <a:tc>
                  <a:txBody>
                    <a:bodyPr/>
                    <a:lstStyle/>
                    <a:p>
                      <a:pPr marL="0" marR="0">
                        <a:lnSpc>
                          <a:spcPts val="1500"/>
                        </a:lnSpc>
                        <a:spcBef>
                          <a:spcPts val="600"/>
                        </a:spcBef>
                        <a:spcAft>
                          <a:spcPts val="0"/>
                        </a:spcAft>
                      </a:pPr>
                      <a:r>
                        <a:rPr lang="en-US" sz="1400" spc="-10" dirty="0" smtClean="0"/>
                        <a:t>Permits </a:t>
                      </a:r>
                      <a:r>
                        <a:rPr lang="en-US" sz="1400" spc="-10" dirty="0"/>
                        <a:t>the EIGRP stub routing feature to send </a:t>
                      </a:r>
                      <a:r>
                        <a:rPr lang="en-US" sz="1400" spc="-10" dirty="0" smtClean="0"/>
                        <a:t>automatically summarized and / or manually summarized routes.</a:t>
                      </a:r>
                    </a:p>
                    <a:p>
                      <a:pPr marL="0" marR="0">
                        <a:lnSpc>
                          <a:spcPts val="1500"/>
                        </a:lnSpc>
                        <a:spcBef>
                          <a:spcPts val="600"/>
                        </a:spcBef>
                        <a:spcAft>
                          <a:spcPts val="0"/>
                        </a:spcAft>
                      </a:pPr>
                      <a:r>
                        <a:rPr lang="en-US" sz="1400" spc="-10" dirty="0" smtClean="0"/>
                        <a:t>This </a:t>
                      </a:r>
                      <a:r>
                        <a:rPr lang="en-US" sz="1400" spc="-10" dirty="0"/>
                        <a:t>option is enabled by default.</a:t>
                      </a:r>
                      <a:endParaRPr lang="en-US" sz="1400" dirty="0">
                        <a:solidFill>
                          <a:srgbClr val="000000"/>
                        </a:solidFill>
                        <a:latin typeface="Times New Roman"/>
                        <a:ea typeface="SimSun"/>
                        <a:cs typeface="Arial"/>
                      </a:endParaRPr>
                    </a:p>
                  </a:txBody>
                  <a:tcPr marL="45720" marR="45720" anchor="ctr"/>
                </a:tc>
              </a:tr>
              <a:tr h="370840">
                <a:tc>
                  <a:txBody>
                    <a:bodyPr/>
                    <a:lstStyle/>
                    <a:p>
                      <a:pPr marL="0" marR="0" algn="l">
                        <a:lnSpc>
                          <a:spcPts val="1500"/>
                        </a:lnSpc>
                        <a:spcBef>
                          <a:spcPts val="600"/>
                        </a:spcBef>
                        <a:spcAft>
                          <a:spcPts val="0"/>
                        </a:spcAft>
                      </a:pPr>
                      <a:r>
                        <a:rPr lang="en-US" sz="1400" b="1" dirty="0">
                          <a:latin typeface="Courier New" pitchFamily="49" charset="0"/>
                          <a:cs typeface="Courier New" pitchFamily="49" charset="0"/>
                        </a:rPr>
                        <a:t>redistributed</a:t>
                      </a:r>
                      <a:endParaRPr lang="en-US" sz="1400" b="1" dirty="0">
                        <a:solidFill>
                          <a:srgbClr val="000000"/>
                        </a:solidFill>
                        <a:latin typeface="Courier New" pitchFamily="49" charset="0"/>
                        <a:ea typeface="SimSun"/>
                        <a:cs typeface="Courier New" pitchFamily="49" charset="0"/>
                      </a:endParaRPr>
                    </a:p>
                  </a:txBody>
                  <a:tcPr marL="45720" marR="45720" anchor="ctr"/>
                </a:tc>
                <a:tc>
                  <a:txBody>
                    <a:bodyPr/>
                    <a:lstStyle/>
                    <a:p>
                      <a:pPr marL="0" marR="0">
                        <a:lnSpc>
                          <a:spcPts val="1500"/>
                        </a:lnSpc>
                        <a:spcBef>
                          <a:spcPts val="600"/>
                        </a:spcBef>
                        <a:spcAft>
                          <a:spcPts val="0"/>
                        </a:spcAft>
                      </a:pPr>
                      <a:r>
                        <a:rPr lang="en-US" sz="1400" dirty="0" smtClean="0"/>
                        <a:t>Permits </a:t>
                      </a:r>
                      <a:r>
                        <a:rPr lang="en-US" sz="1400" dirty="0"/>
                        <a:t>the EIGRP stub routing feature to send redistributed routes. </a:t>
                      </a:r>
                      <a:endParaRPr lang="en-US" sz="1400" dirty="0" smtClean="0"/>
                    </a:p>
                    <a:p>
                      <a:pPr marL="0" marR="0">
                        <a:lnSpc>
                          <a:spcPts val="1500"/>
                        </a:lnSpc>
                        <a:spcBef>
                          <a:spcPts val="600"/>
                        </a:spcBef>
                        <a:spcAft>
                          <a:spcPts val="0"/>
                        </a:spcAft>
                      </a:pPr>
                      <a:r>
                        <a:rPr lang="en-US" sz="1400" dirty="0" smtClean="0"/>
                        <a:t>Redistributing </a:t>
                      </a:r>
                      <a:r>
                        <a:rPr lang="en-US" sz="1400" dirty="0"/>
                        <a:t>routes with the redistribute command is still necessary.</a:t>
                      </a:r>
                      <a:endParaRPr lang="en-US" sz="1400" dirty="0">
                        <a:solidFill>
                          <a:srgbClr val="000000"/>
                        </a:solidFill>
                        <a:latin typeface="Times New Roman"/>
                        <a:ea typeface="SimSun"/>
                        <a:cs typeface="Arial"/>
                      </a:endParaRPr>
                    </a:p>
                  </a:txBody>
                  <a:tcPr marL="45720" marR="45720" anchor="ctr"/>
                </a:tc>
              </a:tr>
            </a:tbl>
          </a:graphicData>
        </a:graphic>
      </p:graphicFrame>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5" name="Rectangle 3"/>
          <p:cNvSpPr>
            <a:spLocks noGrp="1" noChangeArrowheads="1"/>
          </p:cNvSpPr>
          <p:nvPr>
            <p:ph type="title"/>
          </p:nvPr>
        </p:nvSpPr>
        <p:spPr bwMode="auto">
          <a:xfrm>
            <a:off x="268288" y="365125"/>
            <a:ext cx="8523287"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Example: EIGRP Stub Parameters</a:t>
            </a:r>
            <a:endParaRPr lang="en-GB" smtClean="0"/>
          </a:p>
        </p:txBody>
      </p:sp>
      <p:sp>
        <p:nvSpPr>
          <p:cNvPr id="328706" name="Rectangle 22"/>
          <p:cNvSpPr>
            <a:spLocks noGrp="1" noChangeArrowheads="1"/>
          </p:cNvSpPr>
          <p:nvPr>
            <p:ph idx="1"/>
          </p:nvPr>
        </p:nvSpPr>
        <p:spPr>
          <a:xfrm>
            <a:off x="279400" y="1198563"/>
            <a:ext cx="4270375" cy="5191125"/>
          </a:xfrm>
        </p:spPr>
        <p:txBody>
          <a:bodyPr/>
          <a:lstStyle/>
          <a:p>
            <a:r>
              <a:rPr lang="en-US" smtClean="0"/>
              <a:t>If</a:t>
            </a:r>
            <a:r>
              <a:rPr lang="en-US" b="1" smtClean="0">
                <a:latin typeface="Courier New" pitchFamily="49" charset="0"/>
                <a:cs typeface="Courier New" pitchFamily="49" charset="0"/>
              </a:rPr>
              <a:t> stub connected </a:t>
            </a:r>
            <a:r>
              <a:rPr lang="en-US" smtClean="0"/>
              <a:t>is configured:</a:t>
            </a:r>
          </a:p>
          <a:p>
            <a:pPr lvl="1">
              <a:buFont typeface="Arial" charset="0"/>
              <a:buChar char="•"/>
            </a:pPr>
            <a:r>
              <a:rPr lang="en-US" smtClean="0"/>
              <a:t>B will advertise 10.1.2.0/24 to A.</a:t>
            </a:r>
          </a:p>
          <a:p>
            <a:pPr lvl="1">
              <a:buFont typeface="Arial" charset="0"/>
              <a:buChar char="•"/>
            </a:pPr>
            <a:r>
              <a:rPr lang="en-US" smtClean="0"/>
              <a:t>B will not advertise 10.1.2.0/23, 10.1.3.0/23, or 10.1.4.0/24.</a:t>
            </a:r>
          </a:p>
          <a:p>
            <a:r>
              <a:rPr lang="en-US" smtClean="0"/>
              <a:t>If</a:t>
            </a:r>
            <a:r>
              <a:rPr lang="en-US" b="1" smtClean="0">
                <a:latin typeface="Courier New" pitchFamily="49" charset="0"/>
                <a:cs typeface="Courier New" pitchFamily="49" charset="0"/>
              </a:rPr>
              <a:t> stub summary </a:t>
            </a:r>
            <a:r>
              <a:rPr lang="en-US" smtClean="0"/>
              <a:t>is configured:</a:t>
            </a:r>
          </a:p>
          <a:p>
            <a:pPr lvl="1">
              <a:buFont typeface="Arial" charset="0"/>
              <a:buChar char="•"/>
            </a:pPr>
            <a:r>
              <a:rPr lang="en-US" smtClean="0"/>
              <a:t>B will advertise 10.1.2.0/23 to A.</a:t>
            </a:r>
          </a:p>
          <a:p>
            <a:pPr lvl="1">
              <a:buFont typeface="Arial" charset="0"/>
              <a:buChar char="•"/>
            </a:pPr>
            <a:r>
              <a:rPr lang="en-US" smtClean="0"/>
              <a:t>B will not advertise 10.1.2.0/24, 10.1.3.0/24, or 10.1.4.0/24.</a:t>
            </a:r>
          </a:p>
        </p:txBody>
      </p:sp>
      <p:pic>
        <p:nvPicPr>
          <p:cNvPr id="328707" name="Picture 1"/>
          <p:cNvPicPr>
            <a:picLocks noGrp="1" noChangeAspect="1" noChangeArrowheads="1"/>
          </p:cNvPicPr>
          <p:nvPr>
            <p:ph idx="10"/>
          </p:nvPr>
        </p:nvPicPr>
        <p:blipFill>
          <a:blip r:embed="rId3" cstate="print"/>
          <a:srcRect/>
          <a:stretch>
            <a:fillRect/>
          </a:stretch>
        </p:blipFill>
        <p:spPr>
          <a:xfrm>
            <a:off x="4702175" y="1731963"/>
            <a:ext cx="4067175" cy="4124325"/>
          </a:xfrm>
        </p:spPr>
      </p:pic>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3" name="Rectangle 3"/>
          <p:cNvSpPr>
            <a:spLocks noGrp="1" noChangeArrowheads="1"/>
          </p:cNvSpPr>
          <p:nvPr>
            <p:ph type="title"/>
          </p:nvPr>
        </p:nvSpPr>
        <p:spPr bwMode="auto">
          <a:xfrm>
            <a:off x="268288" y="365125"/>
            <a:ext cx="8523287"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Example: EIGRP Stub Parameters (Cont.) </a:t>
            </a:r>
          </a:p>
        </p:txBody>
      </p:sp>
      <p:sp>
        <p:nvSpPr>
          <p:cNvPr id="330754" name="Rectangle 9"/>
          <p:cNvSpPr>
            <a:spLocks noGrp="1" noChangeArrowheads="1"/>
          </p:cNvSpPr>
          <p:nvPr>
            <p:ph idx="1"/>
          </p:nvPr>
        </p:nvSpPr>
        <p:spPr>
          <a:xfrm>
            <a:off x="279400" y="1198563"/>
            <a:ext cx="4259263" cy="5191125"/>
          </a:xfrm>
        </p:spPr>
        <p:txBody>
          <a:bodyPr/>
          <a:lstStyle/>
          <a:p>
            <a:r>
              <a:rPr lang="en-US" smtClean="0"/>
              <a:t>If</a:t>
            </a:r>
            <a:r>
              <a:rPr lang="en-US" b="1" smtClean="0">
                <a:latin typeface="Courier New" pitchFamily="49" charset="0"/>
                <a:cs typeface="Courier New" pitchFamily="49" charset="0"/>
              </a:rPr>
              <a:t> stub static </a:t>
            </a:r>
            <a:r>
              <a:rPr lang="en-US" smtClean="0"/>
              <a:t>is configured: </a:t>
            </a:r>
          </a:p>
          <a:p>
            <a:pPr lvl="1">
              <a:buFont typeface="Arial" charset="0"/>
              <a:buChar char="•"/>
            </a:pPr>
            <a:r>
              <a:rPr lang="en-US" smtClean="0"/>
              <a:t>B will advertise 10.1.4.0/24 to A.</a:t>
            </a:r>
          </a:p>
          <a:p>
            <a:pPr lvl="1">
              <a:buFont typeface="Arial" charset="0"/>
              <a:buChar char="•"/>
            </a:pPr>
            <a:r>
              <a:rPr lang="en-US" smtClean="0"/>
              <a:t>B will not advertise 10.1.2.0/24, 10.1.2.0/23, or 10.1.3.0/24.</a:t>
            </a:r>
          </a:p>
          <a:p>
            <a:r>
              <a:rPr lang="en-US" smtClean="0"/>
              <a:t>If</a:t>
            </a:r>
            <a:r>
              <a:rPr lang="en-US" b="1" smtClean="0">
                <a:latin typeface="Courier New" pitchFamily="49" charset="0"/>
                <a:cs typeface="Courier New" pitchFamily="49" charset="0"/>
              </a:rPr>
              <a:t> stub receive-only </a:t>
            </a:r>
            <a:r>
              <a:rPr lang="en-US" smtClean="0"/>
              <a:t>is configured:</a:t>
            </a:r>
          </a:p>
          <a:p>
            <a:pPr lvl="1">
              <a:buFont typeface="Arial" charset="0"/>
              <a:buChar char="•"/>
            </a:pPr>
            <a:r>
              <a:rPr lang="en-US" smtClean="0"/>
              <a:t>B won’t advertise anything to A, so A needs to have a static route to the networks behind B to reach them.</a:t>
            </a:r>
          </a:p>
        </p:txBody>
      </p:sp>
      <p:pic>
        <p:nvPicPr>
          <p:cNvPr id="330755" name="Picture 1"/>
          <p:cNvPicPr>
            <a:picLocks noGrp="1" noChangeAspect="1" noChangeArrowheads="1"/>
          </p:cNvPicPr>
          <p:nvPr>
            <p:ph idx="10"/>
          </p:nvPr>
        </p:nvPicPr>
        <p:blipFill>
          <a:blip r:embed="rId3" cstate="print"/>
          <a:srcRect/>
          <a:stretch>
            <a:fillRect/>
          </a:stretch>
        </p:blipFill>
        <p:spPr>
          <a:xfrm>
            <a:off x="4702175" y="1617663"/>
            <a:ext cx="4067175" cy="4352925"/>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Packet</a:t>
            </a:r>
          </a:p>
        </p:txBody>
      </p:sp>
      <p:graphicFrame>
        <p:nvGraphicFramePr>
          <p:cNvPr id="4" name="Table 3"/>
          <p:cNvGraphicFramePr>
            <a:graphicFrameLocks noGrp="1"/>
          </p:cNvGraphicFramePr>
          <p:nvPr/>
        </p:nvGraphicFramePr>
        <p:xfrm>
          <a:off x="374650" y="1184275"/>
          <a:ext cx="8346831" cy="2792827"/>
        </p:xfrm>
        <a:graphic>
          <a:graphicData uri="http://schemas.openxmlformats.org/drawingml/2006/table">
            <a:tbl>
              <a:tblPr firstRow="1" bandRow="1">
                <a:tableStyleId>{5C22544A-7EE6-4342-B048-85BDC9FD1C3A}</a:tableStyleId>
              </a:tblPr>
              <a:tblGrid>
                <a:gridCol w="2142283"/>
                <a:gridCol w="857956"/>
                <a:gridCol w="1738489"/>
                <a:gridCol w="1659466"/>
                <a:gridCol w="1301495"/>
                <a:gridCol w="647142"/>
              </a:tblGrid>
              <a:tr h="370840">
                <a:tc rowSpan="2">
                  <a:txBody>
                    <a:bodyPr/>
                    <a:lstStyle/>
                    <a:p>
                      <a:r>
                        <a:rPr lang="en-US" sz="1400" dirty="0" smtClean="0"/>
                        <a:t>Frame Header</a:t>
                      </a:r>
                      <a:endParaRPr lang="en-US" sz="1400" dirty="0"/>
                    </a:p>
                  </a:txBody>
                  <a:tcPr anchor="ctr">
                    <a:lnB w="12700" cap="flat" cmpd="sng" algn="ctr">
                      <a:noFill/>
                      <a:prstDash val="solid"/>
                      <a:round/>
                      <a:headEnd type="none" w="med" len="med"/>
                      <a:tailEnd type="none" w="med" len="med"/>
                    </a:lnB>
                  </a:tcPr>
                </a:tc>
                <a:tc gridSpan="4">
                  <a:txBody>
                    <a:bodyPr/>
                    <a:lstStyle/>
                    <a:p>
                      <a:pPr algn="ctr"/>
                      <a:r>
                        <a:rPr lang="en-US" sz="1400" dirty="0" smtClean="0"/>
                        <a:t>Frame </a:t>
                      </a:r>
                      <a:r>
                        <a:rPr lang="en-US" sz="1400" baseline="0" dirty="0" smtClean="0"/>
                        <a:t> Payload</a:t>
                      </a:r>
                      <a:endParaRPr lang="en-US" sz="1400" dirty="0"/>
                    </a:p>
                  </a:txBody>
                  <a:tcPr/>
                </a:tc>
                <a:tc hMerge="1">
                  <a:txBody>
                    <a:bodyPr/>
                    <a:lstStyle/>
                    <a:p>
                      <a:endParaRPr lang="en-US" dirty="0"/>
                    </a:p>
                  </a:txBody>
                  <a:tcPr/>
                </a:tc>
                <a:tc hMerge="1">
                  <a:txBody>
                    <a:bodyPr/>
                    <a:lstStyle/>
                    <a:p>
                      <a:endParaRPr lang="en-US" dirty="0"/>
                    </a:p>
                  </a:txBody>
                  <a:tcPr/>
                </a:tc>
                <a:tc hMerge="1">
                  <a:txBody>
                    <a:bodyPr/>
                    <a:lstStyle/>
                    <a:p>
                      <a:pPr algn="ct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400" dirty="0" smtClean="0"/>
                        <a:t>CRC</a:t>
                      </a:r>
                      <a:endParaRPr lang="en-US" sz="1400" dirty="0"/>
                    </a:p>
                  </a:txBody>
                  <a:tcPr anchor="ctr">
                    <a:lnB w="12700" cap="flat" cmpd="sng" algn="ctr">
                      <a:noFill/>
                      <a:prstDash val="solid"/>
                      <a:round/>
                      <a:headEnd type="none" w="med" len="med"/>
                      <a:tailEnd type="none" w="med" len="med"/>
                    </a:lnB>
                  </a:tcPr>
                </a:tc>
              </a:tr>
              <a:tr h="623667">
                <a:tc vMerge="1">
                  <a:txBody>
                    <a:bodyPr/>
                    <a:lstStyle/>
                    <a:p>
                      <a:endParaRPr lang="en-US" dirty="0"/>
                    </a:p>
                  </a:txBody>
                  <a:tcPr/>
                </a:tc>
                <a:tc>
                  <a:txBody>
                    <a:bodyPr/>
                    <a:lstStyle/>
                    <a:p>
                      <a:pPr algn="ctr"/>
                      <a:r>
                        <a:rPr lang="en-US" sz="1400" smtClean="0"/>
                        <a:t>IP </a:t>
                      </a:r>
                    </a:p>
                    <a:p>
                      <a:pPr algn="ctr"/>
                      <a:r>
                        <a:rPr lang="en-US" sz="1400" smtClean="0"/>
                        <a:t>Header</a:t>
                      </a:r>
                      <a:endParaRPr lang="en-US" sz="1400" dirty="0"/>
                    </a:p>
                  </a:txBody>
                  <a:tcPr anchor="ctr">
                    <a:lnB w="12700" cap="flat" cmpd="sng" algn="ctr">
                      <a:noFill/>
                      <a:prstDash val="solid"/>
                      <a:round/>
                      <a:headEnd type="none" w="med" len="med"/>
                      <a:tailEnd type="none" w="med" len="med"/>
                    </a:lnB>
                  </a:tcPr>
                </a:tc>
                <a:tc>
                  <a:txBody>
                    <a:bodyPr/>
                    <a:lstStyle/>
                    <a:p>
                      <a:pPr algn="ctr"/>
                      <a:r>
                        <a:rPr lang="en-US" sz="1400" dirty="0" smtClean="0"/>
                        <a:t>Protocol Number</a:t>
                      </a:r>
                    </a:p>
                    <a:p>
                      <a:pPr algn="ctr"/>
                      <a:r>
                        <a:rPr lang="en-US" sz="1200" dirty="0" smtClean="0"/>
                        <a:t>(EIGRP = 88)</a:t>
                      </a:r>
                      <a:endParaRPr lang="en-US" sz="1400" dirty="0"/>
                    </a:p>
                  </a:txBody>
                  <a:tcPr anchor="ctr">
                    <a:lnB w="12700" cap="flat" cmpd="sng" algn="ctr">
                      <a:noFill/>
                      <a:prstDash val="solid"/>
                      <a:round/>
                      <a:headEnd type="none" w="med" len="med"/>
                      <a:tailEnd type="none" w="med" len="med"/>
                    </a:lnB>
                  </a:tcPr>
                </a:tc>
                <a:tc>
                  <a:txBody>
                    <a:bodyPr/>
                    <a:lstStyle/>
                    <a:p>
                      <a:pPr algn="ctr"/>
                      <a:r>
                        <a:rPr lang="en-US" sz="1400" smtClean="0"/>
                        <a:t>EIGRP </a:t>
                      </a:r>
                    </a:p>
                    <a:p>
                      <a:pPr algn="ctr"/>
                      <a:r>
                        <a:rPr lang="en-US" sz="1400" smtClean="0"/>
                        <a:t>Header</a:t>
                      </a:r>
                      <a:endParaRPr lang="en-US" sz="1400" dirty="0"/>
                    </a:p>
                  </a:txBody>
                  <a:tcPr anchor="ctr">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EIGRP Message</a:t>
                      </a:r>
                    </a:p>
                  </a:txBody>
                  <a:tcPr anchor="ctr">
                    <a:lnB w="12700" cap="flat" cmpd="sng" algn="ctr">
                      <a:noFill/>
                      <a:prstDash val="solid"/>
                      <a:round/>
                      <a:headEnd type="none" w="med" len="med"/>
                      <a:tailEnd type="none" w="med" len="med"/>
                    </a:lnB>
                  </a:tcPr>
                </a:tc>
                <a:tc vMerge="1">
                  <a:txBody>
                    <a:bodyPr/>
                    <a:lstStyle/>
                    <a:p>
                      <a:endParaRPr lang="en-US" sz="14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solidFill>
                  </a:tcPr>
                </a:tc>
              </a:tr>
              <a:tr h="0">
                <a:tc>
                  <a:txBody>
                    <a:bodyPr/>
                    <a:lstStyle/>
                    <a:p>
                      <a:pPr algn="l"/>
                      <a:endParaRPr 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a:txBody>
                    <a:bodyPr/>
                    <a:lstStyle/>
                    <a:p>
                      <a:pPr algn="l"/>
                      <a:endParaRPr 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80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623667">
                <a:tc>
                  <a:txBody>
                    <a:bodyPr/>
                    <a:lstStyle/>
                    <a:p>
                      <a:pPr algn="l"/>
                      <a:r>
                        <a:rPr lang="en-US" sz="1400" smtClean="0"/>
                        <a:t>On a LAN, the EIGRP packet is encapsulated in an Ethernet frame with a destination multicast MAC address: </a:t>
                      </a:r>
                    </a:p>
                    <a:p>
                      <a:pPr algn="l"/>
                      <a:endParaRPr lang="en-US" sz="1400" smtClean="0"/>
                    </a:p>
                    <a:p>
                      <a:pPr algn="l"/>
                      <a:r>
                        <a:rPr lang="en-US" sz="1400" b="1" smtClean="0"/>
                        <a:t>01-00-5E-00-00-0A</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smtClean="0"/>
                        <a:t>The destination IP address is set to the multicast </a:t>
                      </a:r>
                      <a:r>
                        <a:rPr lang="en-US" sz="1400" b="1" smtClean="0"/>
                        <a:t>224.0.0.10 </a:t>
                      </a:r>
                      <a:r>
                        <a:rPr lang="en-US" sz="1400" smtClean="0"/>
                        <a:t>and the EIGRP protocol field is </a:t>
                      </a:r>
                      <a:r>
                        <a:rPr lang="en-US" sz="1400" b="1" smtClean="0"/>
                        <a:t>88</a:t>
                      </a:r>
                      <a:r>
                        <a:rPr lang="en-US" sz="1400" smtClean="0"/>
                        <a:t>.</a:t>
                      </a:r>
                    </a:p>
                    <a:p>
                      <a:pPr algn="l"/>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hMerge="1">
                  <a:txBody>
                    <a:bodyPr/>
                    <a:lstStyle/>
                    <a:p>
                      <a:pPr algn="ctr"/>
                      <a:endParaRPr lang="en-US" sz="14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smtClean="0"/>
                        <a:t>The EIGRP header identifies the type of EIGRP packet and autonomous  system number.</a:t>
                      </a:r>
                    </a:p>
                    <a:p>
                      <a:pPr algn="l"/>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smtClean="0"/>
                        <a:t>The EIGRP message consists of the Type / Length / Value (TLV).</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algn="l"/>
                      <a:endParaRPr lang="en-US" sz="1400" dirty="0"/>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Rectangle 2"/>
          <p:cNvSpPr>
            <a:spLocks noGrp="1" noChangeArrowheads="1"/>
          </p:cNvSpPr>
          <p:nvPr>
            <p:ph type="title"/>
          </p:nvPr>
        </p:nvSpPr>
        <p:spPr bwMode="white">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Graceful Shutdown</a:t>
            </a:r>
          </a:p>
        </p:txBody>
      </p:sp>
      <p:sp>
        <p:nvSpPr>
          <p:cNvPr id="332802" name="Content Placeholder 3"/>
          <p:cNvSpPr>
            <a:spLocks noGrp="1"/>
          </p:cNvSpPr>
          <p:nvPr>
            <p:ph sz="quarter" idx="10"/>
          </p:nvPr>
        </p:nvSpPr>
        <p:spPr>
          <a:xfrm>
            <a:off x="279400" y="1227138"/>
            <a:ext cx="8509000" cy="5313362"/>
          </a:xfrm>
        </p:spPr>
        <p:txBody>
          <a:bodyPr/>
          <a:lstStyle/>
          <a:p>
            <a:endParaRPr lang="en-US" smtClean="0"/>
          </a:p>
        </p:txBody>
      </p:sp>
      <p:pic>
        <p:nvPicPr>
          <p:cNvPr id="332803" name="Picture 10" descr="l05_17"/>
          <p:cNvPicPr>
            <a:picLocks noChangeAspect="1" noChangeArrowheads="1"/>
          </p:cNvPicPr>
          <p:nvPr/>
        </p:nvPicPr>
        <p:blipFill>
          <a:blip r:embed="rId3" cstate="print"/>
          <a:srcRect l="12535" t="16901" r="10844" b="3850"/>
          <a:stretch>
            <a:fillRect/>
          </a:stretch>
        </p:blipFill>
        <p:spPr bwMode="auto">
          <a:xfrm>
            <a:off x="1055688" y="1158875"/>
            <a:ext cx="7007225" cy="5435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49"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Chapter 2 Summary</a:t>
            </a:r>
          </a:p>
        </p:txBody>
      </p:sp>
      <p:sp>
        <p:nvSpPr>
          <p:cNvPr id="334850" name="Content Placeholder 4"/>
          <p:cNvSpPr>
            <a:spLocks noGrp="1"/>
          </p:cNvSpPr>
          <p:nvPr>
            <p:ph idx="1"/>
          </p:nvPr>
        </p:nvSpPr>
        <p:spPr>
          <a:xfrm>
            <a:off x="279400" y="1182688"/>
            <a:ext cx="8520113" cy="5132387"/>
          </a:xfrm>
        </p:spPr>
        <p:txBody>
          <a:bodyPr/>
          <a:lstStyle/>
          <a:p>
            <a:pPr>
              <a:lnSpc>
                <a:spcPct val="120000"/>
              </a:lnSpc>
              <a:spcBef>
                <a:spcPct val="0"/>
              </a:spcBef>
              <a:spcAft>
                <a:spcPts val="600"/>
              </a:spcAft>
              <a:buFont typeface="Wingdings" pitchFamily="2" charset="2"/>
              <a:buNone/>
            </a:pPr>
            <a:r>
              <a:rPr lang="en-US" sz="1400" smtClean="0"/>
              <a:t>The chapter focused on the following topics:</a:t>
            </a:r>
          </a:p>
          <a:p>
            <a:pPr>
              <a:lnSpc>
                <a:spcPct val="120000"/>
              </a:lnSpc>
              <a:spcBef>
                <a:spcPct val="0"/>
              </a:spcBef>
              <a:spcAft>
                <a:spcPts val="600"/>
              </a:spcAft>
            </a:pPr>
            <a:r>
              <a:rPr lang="en-US" sz="1400" smtClean="0"/>
              <a:t>Features of EIGRP, including fast convergence, use of partial updates, multiple network layer support, use of multicast and unicast, VLSM support, seamless connectivity across all data link layer protocols and topologies, and sophisticated metric.</a:t>
            </a:r>
          </a:p>
          <a:p>
            <a:pPr>
              <a:lnSpc>
                <a:spcPct val="120000"/>
              </a:lnSpc>
              <a:spcBef>
                <a:spcPct val="0"/>
              </a:spcBef>
              <a:spcAft>
                <a:spcPts val="600"/>
              </a:spcAft>
            </a:pPr>
            <a:r>
              <a:rPr lang="en-US" sz="1400" smtClean="0"/>
              <a:t>EIGRP’s underlying processes and technologies—neighbor discovery/recovery mechanism, RTP, DUAL finite state machine, and protocol-dependent modules.</a:t>
            </a:r>
          </a:p>
          <a:p>
            <a:pPr>
              <a:lnSpc>
                <a:spcPct val="120000"/>
              </a:lnSpc>
              <a:spcBef>
                <a:spcPct val="0"/>
              </a:spcBef>
              <a:spcAft>
                <a:spcPts val="600"/>
              </a:spcAft>
            </a:pPr>
            <a:r>
              <a:rPr lang="en-US" sz="1400" smtClean="0"/>
              <a:t>EIGRP's tables—neighbor table, topology table, and routing table</a:t>
            </a:r>
          </a:p>
          <a:p>
            <a:pPr>
              <a:lnSpc>
                <a:spcPct val="120000"/>
              </a:lnSpc>
              <a:spcBef>
                <a:spcPct val="0"/>
              </a:spcBef>
              <a:spcAft>
                <a:spcPts val="600"/>
              </a:spcAft>
            </a:pPr>
            <a:r>
              <a:rPr lang="en-US" sz="1400" smtClean="0"/>
              <a:t>EIGRP terminology: </a:t>
            </a:r>
          </a:p>
          <a:p>
            <a:pPr lvl="1">
              <a:lnSpc>
                <a:spcPct val="120000"/>
              </a:lnSpc>
              <a:spcBef>
                <a:spcPct val="0"/>
              </a:spcBef>
              <a:spcAft>
                <a:spcPts val="600"/>
              </a:spcAft>
              <a:buFont typeface="Arial" charset="0"/>
              <a:buChar char="•"/>
            </a:pPr>
            <a:r>
              <a:rPr lang="en-US" sz="1200" smtClean="0"/>
              <a:t>Advertised distance (the metric for an EIGRP neighbor router to reach the destination; the metric between the next-hop router and the destination)</a:t>
            </a:r>
          </a:p>
          <a:p>
            <a:pPr lvl="1">
              <a:lnSpc>
                <a:spcPct val="120000"/>
              </a:lnSpc>
              <a:spcBef>
                <a:spcPct val="0"/>
              </a:spcBef>
              <a:spcAft>
                <a:spcPts val="600"/>
              </a:spcAft>
              <a:buFont typeface="Arial" charset="0"/>
              <a:buChar char="•"/>
            </a:pPr>
            <a:r>
              <a:rPr lang="en-US" sz="1200" smtClean="0"/>
              <a:t>Feasible distance (the sum of the AD from the next-hop neighbor, and the cost between the local router and the next-hop router)</a:t>
            </a:r>
          </a:p>
          <a:p>
            <a:pPr lvl="1">
              <a:lnSpc>
                <a:spcPct val="120000"/>
              </a:lnSpc>
              <a:spcBef>
                <a:spcPct val="0"/>
              </a:spcBef>
              <a:spcAft>
                <a:spcPts val="600"/>
              </a:spcAft>
              <a:buFont typeface="Arial" charset="0"/>
              <a:buChar char="•"/>
            </a:pPr>
            <a:r>
              <a:rPr lang="en-US" sz="1200" smtClean="0"/>
              <a:t>Successor (a neighboring router that has a least-cost loop-free path to a destination, the lowest FD) </a:t>
            </a:r>
          </a:p>
          <a:p>
            <a:pPr lvl="1">
              <a:lnSpc>
                <a:spcPct val="120000"/>
              </a:lnSpc>
              <a:spcBef>
                <a:spcPct val="0"/>
              </a:spcBef>
              <a:spcAft>
                <a:spcPts val="600"/>
              </a:spcAft>
              <a:buFont typeface="Arial" charset="0"/>
              <a:buChar char="•"/>
            </a:pPr>
            <a:r>
              <a:rPr lang="en-US" sz="1200" smtClean="0"/>
              <a:t>Feasible successor (a neighboring router that has a loop-free backup path to a destination).</a:t>
            </a:r>
          </a:p>
          <a:p>
            <a:pPr lvl="1">
              <a:lnSpc>
                <a:spcPct val="120000"/>
              </a:lnSpc>
              <a:spcBef>
                <a:spcPct val="0"/>
              </a:spcBef>
              <a:spcAft>
                <a:spcPts val="600"/>
              </a:spcAft>
              <a:buFont typeface="Arial" charset="0"/>
              <a:buChar char="•"/>
            </a:pPr>
            <a:r>
              <a:rPr lang="en-US" sz="1200" smtClean="0"/>
              <a:t>Passive routes, those not undergoing recomputation; active routes, those undergoing recomputation</a:t>
            </a:r>
          </a:p>
          <a:p>
            <a:pPr>
              <a:lnSpc>
                <a:spcPct val="120000"/>
              </a:lnSpc>
              <a:spcBef>
                <a:spcPct val="0"/>
              </a:spcBef>
              <a:spcAft>
                <a:spcPts val="600"/>
              </a:spcAft>
            </a:pPr>
            <a:r>
              <a:rPr lang="en-US" sz="1400" smtClean="0"/>
              <a:t>The five EIGRP packet types: hello, update, query, reply, and acknowledgment. </a:t>
            </a:r>
          </a:p>
          <a:p>
            <a:pPr lvl="1">
              <a:lnSpc>
                <a:spcPct val="120000"/>
              </a:lnSpc>
              <a:spcBef>
                <a:spcPct val="0"/>
              </a:spcBef>
              <a:spcAft>
                <a:spcPts val="600"/>
              </a:spcAft>
              <a:buFont typeface="Arial" charset="0"/>
              <a:buChar char="•"/>
            </a:pPr>
            <a:r>
              <a:rPr lang="en-US" sz="1200" smtClean="0"/>
              <a:t>Updates, queries, and replies are sent reliably.</a:t>
            </a:r>
          </a:p>
        </p:txBody>
      </p:sp>
    </p:spTree>
  </p:cSld>
  <p:clrMapOvr>
    <a:masterClrMapping/>
  </p:clrMapOvr>
  <p:transition spd="med"/>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7"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Chapter 2 Summary</a:t>
            </a:r>
          </a:p>
        </p:txBody>
      </p:sp>
      <p:sp>
        <p:nvSpPr>
          <p:cNvPr id="5" name="Content Placeholder 4"/>
          <p:cNvSpPr>
            <a:spLocks noGrp="1"/>
          </p:cNvSpPr>
          <p:nvPr>
            <p:ph idx="1"/>
          </p:nvPr>
        </p:nvSpPr>
        <p:spPr>
          <a:xfrm>
            <a:off x="279400" y="1182688"/>
            <a:ext cx="8520113" cy="5132387"/>
          </a:xfrm>
        </p:spPr>
        <p:txBody>
          <a:bodyPr>
            <a:normAutofit fontScale="85000" lnSpcReduction="20000"/>
          </a:bodyPr>
          <a:lstStyle/>
          <a:p>
            <a:pPr lvl="1">
              <a:lnSpc>
                <a:spcPct val="120000"/>
              </a:lnSpc>
              <a:spcBef>
                <a:spcPts val="0"/>
              </a:spcBef>
              <a:spcAft>
                <a:spcPts val="600"/>
              </a:spcAft>
              <a:defRPr/>
            </a:pPr>
            <a:r>
              <a:rPr lang="en-US" smtClean="0"/>
              <a:t>EIGRP initial route discovery process, started by a router sending hello packets. Neighboring routers reply with update packets, which populate the router's topology table. The router chooses the successor routes and offers them to the routing table.</a:t>
            </a:r>
          </a:p>
          <a:p>
            <a:pPr lvl="1">
              <a:defRPr/>
            </a:pPr>
            <a:r>
              <a:rPr lang="en-US" smtClean="0"/>
              <a:t>The DUAL process including selecting FSs. To qualify as an FS, a next-hop router must have an AD less than the FD of the current successor route for the particular network, to ensure a loop-free network.</a:t>
            </a:r>
          </a:p>
          <a:p>
            <a:pPr lvl="1">
              <a:defRPr/>
            </a:pPr>
            <a:r>
              <a:rPr lang="en-US" smtClean="0"/>
              <a:t>The EIGRP metric calculation, which defaults to bandwidth (the slowest bandwidth between the source and destination)  + delay (the cumulative interface delay along the path).</a:t>
            </a:r>
          </a:p>
          <a:p>
            <a:pPr lvl="1">
              <a:defRPr/>
            </a:pPr>
            <a:r>
              <a:rPr lang="en-US" smtClean="0"/>
              <a:t>Planning EIGRP implementations, including:</a:t>
            </a:r>
          </a:p>
          <a:p>
            <a:pPr lvl="2">
              <a:defRPr/>
            </a:pPr>
            <a:r>
              <a:rPr lang="en-US" smtClean="0"/>
              <a:t>IP addressing</a:t>
            </a:r>
          </a:p>
          <a:p>
            <a:pPr lvl="2">
              <a:defRPr/>
            </a:pPr>
            <a:r>
              <a:rPr lang="en-US" smtClean="0"/>
              <a:t>Network topology</a:t>
            </a:r>
          </a:p>
          <a:p>
            <a:pPr lvl="2">
              <a:defRPr/>
            </a:pPr>
            <a:r>
              <a:rPr lang="en-US" smtClean="0"/>
              <a:t>EIGRP traffic engineering. </a:t>
            </a:r>
          </a:p>
          <a:p>
            <a:pPr lvl="1">
              <a:defRPr/>
            </a:pPr>
            <a:r>
              <a:rPr lang="en-US" smtClean="0"/>
              <a:t>The list of tasks for each router in the network include: </a:t>
            </a:r>
          </a:p>
          <a:p>
            <a:pPr lvl="2">
              <a:defRPr/>
            </a:pPr>
            <a:r>
              <a:rPr lang="en-US" smtClean="0"/>
              <a:t>Enabling the EIGRP routing protocol (with the correct AS number)</a:t>
            </a:r>
          </a:p>
          <a:p>
            <a:pPr lvl="2">
              <a:defRPr/>
            </a:pPr>
            <a:r>
              <a:rPr lang="en-US" smtClean="0"/>
              <a:t>Configuring the proper network statements</a:t>
            </a:r>
          </a:p>
          <a:p>
            <a:pPr lvl="2">
              <a:defRPr/>
            </a:pPr>
            <a:r>
              <a:rPr lang="en-US" smtClean="0"/>
              <a:t>Optionally configuring the metric to appropriate interfaces.</a:t>
            </a:r>
          </a:p>
          <a:p>
            <a:pPr lvl="1">
              <a:defRPr/>
            </a:pPr>
            <a:endParaRPr lang="en-US" dirty="0" smtClean="0"/>
          </a:p>
        </p:txBody>
      </p:sp>
    </p:spTree>
  </p:cSld>
  <p:clrMapOvr>
    <a:masterClrMapping/>
  </p:clrMapOvr>
  <p:transition spd="med"/>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5"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Chapter 2 Summary </a:t>
            </a:r>
            <a:r>
              <a:rPr lang="en-US" sz="2000" smtClean="0"/>
              <a:t>(continued)</a:t>
            </a:r>
            <a:endParaRPr lang="en-US" smtClean="0"/>
          </a:p>
        </p:txBody>
      </p:sp>
      <p:sp>
        <p:nvSpPr>
          <p:cNvPr id="338946" name="Content Placeholder 4"/>
          <p:cNvSpPr>
            <a:spLocks noGrp="1"/>
          </p:cNvSpPr>
          <p:nvPr>
            <p:ph idx="1"/>
          </p:nvPr>
        </p:nvSpPr>
        <p:spPr>
          <a:xfrm>
            <a:off x="279400" y="1182688"/>
            <a:ext cx="8520113" cy="5132387"/>
          </a:xfrm>
        </p:spPr>
        <p:txBody>
          <a:bodyPr>
            <a:normAutofit lnSpcReduction="10000"/>
          </a:bodyPr>
          <a:lstStyle/>
          <a:p>
            <a:pPr lvl="1">
              <a:spcBef>
                <a:spcPct val="0"/>
              </a:spcBef>
              <a:spcAft>
                <a:spcPts val="600"/>
              </a:spcAft>
              <a:buFont typeface="Arial" charset="0"/>
              <a:buChar char="•"/>
            </a:pPr>
            <a:r>
              <a:rPr lang="en-US" sz="1600" smtClean="0"/>
              <a:t>Basic EIGRP configuration commands.</a:t>
            </a:r>
          </a:p>
          <a:p>
            <a:pPr lvl="1">
              <a:spcBef>
                <a:spcPct val="0"/>
              </a:spcBef>
              <a:spcAft>
                <a:spcPts val="600"/>
              </a:spcAft>
              <a:buFont typeface="Arial" charset="0"/>
              <a:buChar char="•"/>
            </a:pPr>
            <a:r>
              <a:rPr lang="en-US" sz="1600" smtClean="0"/>
              <a:t>Commands for verifying EIGRP operation.</a:t>
            </a:r>
          </a:p>
          <a:p>
            <a:pPr lvl="1">
              <a:spcBef>
                <a:spcPct val="0"/>
              </a:spcBef>
              <a:spcAft>
                <a:spcPts val="600"/>
              </a:spcAft>
              <a:buFont typeface="Arial" charset="0"/>
              <a:buChar char="•"/>
            </a:pPr>
            <a:r>
              <a:rPr lang="en-US" sz="1600" smtClean="0"/>
              <a:t>Configuring a </a:t>
            </a:r>
            <a:r>
              <a:rPr lang="en-US" sz="1600" b="1" smtClean="0"/>
              <a:t>passive-interface</a:t>
            </a:r>
            <a:r>
              <a:rPr lang="en-US" sz="1600" smtClean="0"/>
              <a:t>. </a:t>
            </a:r>
          </a:p>
          <a:p>
            <a:pPr lvl="1">
              <a:spcBef>
                <a:spcPct val="0"/>
              </a:spcBef>
              <a:spcAft>
                <a:spcPts val="600"/>
              </a:spcAft>
              <a:buFont typeface="Arial" charset="0"/>
              <a:buChar char="•"/>
            </a:pPr>
            <a:r>
              <a:rPr lang="en-US" sz="1600" smtClean="0"/>
              <a:t>Propagating a default route.</a:t>
            </a:r>
          </a:p>
          <a:p>
            <a:pPr lvl="1">
              <a:spcBef>
                <a:spcPct val="0"/>
              </a:spcBef>
              <a:spcAft>
                <a:spcPts val="600"/>
              </a:spcAft>
              <a:buFont typeface="Arial" charset="0"/>
              <a:buChar char="•"/>
            </a:pPr>
            <a:r>
              <a:rPr lang="en-US" sz="1600" smtClean="0"/>
              <a:t>EIGRP summarization.</a:t>
            </a:r>
          </a:p>
          <a:p>
            <a:pPr lvl="1">
              <a:spcBef>
                <a:spcPct val="0"/>
              </a:spcBef>
              <a:spcAft>
                <a:spcPts val="600"/>
              </a:spcAft>
              <a:buFont typeface="Arial" charset="0"/>
              <a:buChar char="•"/>
            </a:pPr>
            <a:r>
              <a:rPr lang="en-US" sz="1600" smtClean="0"/>
              <a:t>EIGRP over Frame Relay.</a:t>
            </a:r>
          </a:p>
          <a:p>
            <a:pPr lvl="1">
              <a:spcBef>
                <a:spcPct val="0"/>
              </a:spcBef>
              <a:spcAft>
                <a:spcPts val="600"/>
              </a:spcAft>
              <a:buFont typeface="Arial" charset="0"/>
              <a:buChar char="•"/>
            </a:pPr>
            <a:r>
              <a:rPr lang="en-US" sz="1600" smtClean="0"/>
              <a:t>EIGRP over MPLS.</a:t>
            </a:r>
            <a:endParaRPr lang="en-US" sz="1100" smtClean="0"/>
          </a:p>
          <a:p>
            <a:pPr lvl="1">
              <a:spcBef>
                <a:spcPct val="0"/>
              </a:spcBef>
              <a:spcAft>
                <a:spcPts val="600"/>
              </a:spcAft>
              <a:buFont typeface="Arial" charset="0"/>
              <a:buChar char="•"/>
            </a:pPr>
            <a:r>
              <a:rPr lang="en-US" sz="1600" smtClean="0"/>
              <a:t>EIGRP load-balancing</a:t>
            </a:r>
          </a:p>
          <a:p>
            <a:pPr lvl="1">
              <a:spcBef>
                <a:spcPct val="0"/>
              </a:spcBef>
              <a:spcAft>
                <a:spcPts val="600"/>
              </a:spcAft>
              <a:buFont typeface="Arial" charset="0"/>
              <a:buChar char="•"/>
            </a:pPr>
            <a:r>
              <a:rPr lang="en-US" sz="1600" smtClean="0"/>
              <a:t>EIGRP operation in WAN environments:</a:t>
            </a:r>
          </a:p>
          <a:p>
            <a:pPr lvl="1">
              <a:spcBef>
                <a:spcPct val="0"/>
              </a:spcBef>
              <a:spcAft>
                <a:spcPts val="600"/>
              </a:spcAft>
              <a:buFont typeface="Arial" charset="0"/>
              <a:buChar char="•"/>
            </a:pPr>
            <a:r>
              <a:rPr lang="en-US" sz="1600" smtClean="0"/>
              <a:t>Configuring, verifying, and troubleshooting EIGRP MD5 authentication.</a:t>
            </a:r>
          </a:p>
          <a:p>
            <a:pPr lvl="1">
              <a:spcBef>
                <a:spcPct val="0"/>
              </a:spcBef>
              <a:spcAft>
                <a:spcPts val="600"/>
              </a:spcAft>
              <a:buFont typeface="Arial" charset="0"/>
              <a:buChar char="•"/>
            </a:pPr>
            <a:r>
              <a:rPr lang="en-US" sz="1600" smtClean="0"/>
              <a:t>EIGRP scalability factors, including the amount of information exchanged, the number of routers, the depth of the topology, and the number of alternative paths through the network.</a:t>
            </a:r>
          </a:p>
          <a:p>
            <a:pPr lvl="1">
              <a:spcBef>
                <a:spcPct val="0"/>
              </a:spcBef>
              <a:spcAft>
                <a:spcPts val="600"/>
              </a:spcAft>
              <a:buFont typeface="Arial" charset="0"/>
              <a:buChar char="•"/>
            </a:pPr>
            <a:r>
              <a:rPr lang="en-US" sz="1600" smtClean="0"/>
              <a:t>The SIA state and how to limit the query range to help reduce SIAs.</a:t>
            </a:r>
          </a:p>
          <a:p>
            <a:pPr lvl="1">
              <a:spcBef>
                <a:spcPct val="0"/>
              </a:spcBef>
              <a:spcAft>
                <a:spcPts val="600"/>
              </a:spcAft>
              <a:buFont typeface="Arial" charset="0"/>
              <a:buChar char="•"/>
            </a:pPr>
            <a:r>
              <a:rPr lang="en-US" sz="1600" smtClean="0"/>
              <a:t>Configuring the remote routers as stub EIGRP routers.</a:t>
            </a:r>
          </a:p>
          <a:p>
            <a:pPr lvl="1">
              <a:spcBef>
                <a:spcPct val="0"/>
              </a:spcBef>
              <a:spcAft>
                <a:spcPts val="600"/>
              </a:spcAft>
              <a:buFont typeface="Arial" charset="0"/>
              <a:buChar char="•"/>
            </a:pPr>
            <a:r>
              <a:rPr lang="en-US" sz="1600" smtClean="0"/>
              <a:t>Graceful shutdown, which broadcasts a goodbye message (in a hello packet, with all K values set to 255) when an EIGRP routing process is shut down, to inform neighbors</a:t>
            </a:r>
            <a:endParaRPr lang="en-US" sz="800" smtClean="0"/>
          </a:p>
        </p:txBody>
      </p:sp>
    </p:spTree>
  </p:cSld>
  <p:clrMapOvr>
    <a:masterClrMapping/>
  </p:clrMapOvr>
  <p:transition spd="med"/>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3"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Resources</a:t>
            </a:r>
          </a:p>
        </p:txBody>
      </p:sp>
      <p:sp>
        <p:nvSpPr>
          <p:cNvPr id="340994" name="Content Placeholder 3"/>
          <p:cNvSpPr>
            <a:spLocks noGrp="1"/>
          </p:cNvSpPr>
          <p:nvPr>
            <p:ph idx="1"/>
          </p:nvPr>
        </p:nvSpPr>
        <p:spPr>
          <a:xfrm>
            <a:off x="279400" y="1182688"/>
            <a:ext cx="8520113" cy="5132387"/>
          </a:xfrm>
        </p:spPr>
        <p:txBody>
          <a:bodyPr/>
          <a:lstStyle/>
          <a:p>
            <a:r>
              <a:rPr lang="en-US" smtClean="0">
                <a:hlinkClick r:id="rId2"/>
              </a:rPr>
              <a:t>http://www.cisco.com/go/eigrp</a:t>
            </a:r>
            <a:endParaRPr lang="en-US" smtClean="0"/>
          </a:p>
          <a:p>
            <a:r>
              <a:rPr lang="en-US" smtClean="0">
                <a:hlinkClick r:id="rId3"/>
              </a:rPr>
              <a:t>http://www.cisco.com/en/US/customer/docs/ios/iproute_eigrp/command/reference/ire_book.html</a:t>
            </a:r>
            <a:r>
              <a:rPr lang="en-US" smtClean="0"/>
              <a:t> </a:t>
            </a: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7" name="Content Placeholder 8"/>
          <p:cNvSpPr>
            <a:spLocks noGrp="1"/>
          </p:cNvSpPr>
          <p:nvPr>
            <p:ph idx="1"/>
          </p:nvPr>
        </p:nvSpPr>
        <p:spPr>
          <a:xfrm>
            <a:off x="279400" y="1182688"/>
            <a:ext cx="8520113" cy="5132387"/>
          </a:xfrm>
        </p:spPr>
        <p:txBody>
          <a:bodyPr/>
          <a:lstStyle/>
          <a:p>
            <a:r>
              <a:rPr lang="en-US" b="1" smtClean="0">
                <a:ea typeface="Times New Roman" pitchFamily="18" charset="0"/>
                <a:cs typeface="Arial" charset="0"/>
              </a:rPr>
              <a:t>Lab 2-1 EIGRP Configuration, Bandwidth, and Adjacencies</a:t>
            </a:r>
          </a:p>
          <a:p>
            <a:r>
              <a:rPr lang="en-US" b="1" smtClean="0">
                <a:ea typeface="Times New Roman" pitchFamily="18" charset="0"/>
                <a:cs typeface="Arial" charset="0"/>
              </a:rPr>
              <a:t>Lab 2-2 EIGRP Load Balancing</a:t>
            </a:r>
          </a:p>
          <a:p>
            <a:r>
              <a:rPr lang="en-US" b="1" smtClean="0">
                <a:ea typeface="Times New Roman" pitchFamily="18" charset="0"/>
                <a:cs typeface="Arial" charset="0"/>
              </a:rPr>
              <a:t>Lab 2-3 EIGRP Summarization and Default Network Advertisement</a:t>
            </a:r>
          </a:p>
          <a:p>
            <a:r>
              <a:rPr lang="en-US" b="1" smtClean="0">
                <a:ea typeface="Times New Roman" pitchFamily="18" charset="0"/>
                <a:cs typeface="Arial" charset="0"/>
              </a:rPr>
              <a:t>Lab 2-4 EIGRP Frame Relay Hub-and-Spoke: Router Used as a Frame Relay Switch</a:t>
            </a:r>
          </a:p>
          <a:p>
            <a:r>
              <a:rPr lang="en-US" b="1" smtClean="0">
                <a:ea typeface="Times New Roman" pitchFamily="18" charset="0"/>
                <a:cs typeface="Arial" charset="0"/>
              </a:rPr>
              <a:t>Lab 2-5 EIGRP Authentication and Timers</a:t>
            </a:r>
          </a:p>
          <a:p>
            <a:r>
              <a:rPr lang="en-US" b="1" smtClean="0">
                <a:ea typeface="Times New Roman" pitchFamily="18" charset="0"/>
                <a:cs typeface="Arial" charset="0"/>
              </a:rPr>
              <a:t>Lab 2-6 EIGRP Challenge Lab</a:t>
            </a:r>
          </a:p>
          <a:p>
            <a:r>
              <a:rPr lang="en-US" b="1" smtClean="0">
                <a:ea typeface="Times New Roman" pitchFamily="18" charset="0"/>
                <a:cs typeface="Arial" charset="0"/>
              </a:rPr>
              <a:t>Lab 2-7 Troubleshooting EIGRP</a:t>
            </a:r>
          </a:p>
        </p:txBody>
      </p:sp>
      <p:sp>
        <p:nvSpPr>
          <p:cNvPr id="342018" name="Title 4"/>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Chapter 2 Labs</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1" name="Rectangle 2"/>
          <p:cNvSpPr>
            <a:spLocks noChangeArrowheads="1"/>
          </p:cNvSpPr>
          <p:nvPr/>
        </p:nvSpPr>
        <p:spPr bwMode="auto">
          <a:xfrm>
            <a:off x="0" y="0"/>
            <a:ext cx="9144000" cy="685800"/>
          </a:xfrm>
          <a:prstGeom prst="rect">
            <a:avLst/>
          </a:prstGeom>
          <a:solidFill>
            <a:srgbClr val="FFFFFF"/>
          </a:solidFill>
          <a:ln w="9525">
            <a:noFill/>
            <a:miter lim="800000"/>
            <a:headEnd/>
            <a:tailEnd/>
          </a:ln>
        </p:spPr>
        <p:txBody>
          <a:bodyPr wrap="none" lIns="82124" tIns="41061" rIns="82124" bIns="41061" anchor="ctr"/>
          <a:lstStyle/>
          <a:p>
            <a:pPr algn="ctr" eaLnBrk="0" hangingPunct="0">
              <a:lnSpc>
                <a:spcPct val="90000"/>
              </a:lnSpc>
            </a:pPr>
            <a:endParaRPr lang="en-US"/>
          </a:p>
        </p:txBody>
      </p:sp>
      <p:pic>
        <p:nvPicPr>
          <p:cNvPr id="343042"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Header</a:t>
            </a:r>
          </a:p>
        </p:txBody>
      </p:sp>
      <p:sp>
        <p:nvSpPr>
          <p:cNvPr id="67586" name="Rectangle 3"/>
          <p:cNvSpPr>
            <a:spLocks noGrp="1" noChangeArrowheads="1"/>
          </p:cNvSpPr>
          <p:nvPr>
            <p:ph type="body" idx="1"/>
          </p:nvPr>
        </p:nvSpPr>
        <p:spPr>
          <a:xfrm>
            <a:off x="279400" y="1182688"/>
            <a:ext cx="8520113" cy="5132387"/>
          </a:xfrm>
        </p:spPr>
        <p:txBody>
          <a:bodyPr/>
          <a:lstStyle/>
          <a:p>
            <a:r>
              <a:rPr lang="en-US" smtClean="0"/>
              <a:t>EIGRP uses these 5 packet types to maintain its various tables and establish complex relationships with neighbor routers:</a:t>
            </a:r>
          </a:p>
          <a:p>
            <a:pPr lvl="1">
              <a:buFont typeface="Arial" charset="0"/>
              <a:buChar char="•"/>
            </a:pPr>
            <a:r>
              <a:rPr lang="en-US" smtClean="0"/>
              <a:t>Hello </a:t>
            </a:r>
          </a:p>
          <a:p>
            <a:pPr lvl="1">
              <a:buFont typeface="Arial" charset="0"/>
              <a:buChar char="•"/>
            </a:pPr>
            <a:r>
              <a:rPr lang="en-US" smtClean="0"/>
              <a:t>Acknowledgment </a:t>
            </a:r>
          </a:p>
          <a:p>
            <a:pPr lvl="1">
              <a:buFont typeface="Arial" charset="0"/>
              <a:buChar char="•"/>
            </a:pPr>
            <a:r>
              <a:rPr lang="en-US" smtClean="0"/>
              <a:t>Update </a:t>
            </a:r>
          </a:p>
          <a:p>
            <a:pPr lvl="1">
              <a:buFont typeface="Arial" charset="0"/>
              <a:buChar char="•"/>
            </a:pPr>
            <a:r>
              <a:rPr lang="en-US" smtClean="0"/>
              <a:t>Query </a:t>
            </a:r>
          </a:p>
          <a:p>
            <a:pPr lvl="1">
              <a:buFont typeface="Arial" charset="0"/>
              <a:buChar char="•"/>
            </a:pPr>
            <a:r>
              <a:rPr lang="en-US" smtClean="0"/>
              <a:t>Reply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Header</a:t>
            </a:r>
          </a:p>
        </p:txBody>
      </p:sp>
      <p:pic>
        <p:nvPicPr>
          <p:cNvPr id="68610" name="Picture 2"/>
          <p:cNvPicPr>
            <a:picLocks noChangeAspect="1" noChangeArrowheads="1"/>
          </p:cNvPicPr>
          <p:nvPr/>
        </p:nvPicPr>
        <p:blipFill>
          <a:blip r:embed="rId2" cstate="print"/>
          <a:srcRect/>
          <a:stretch>
            <a:fillRect/>
          </a:stretch>
        </p:blipFill>
        <p:spPr bwMode="auto">
          <a:xfrm>
            <a:off x="1081088" y="1220788"/>
            <a:ext cx="6972300" cy="3686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Chapter 2 Objectives</a:t>
            </a:r>
          </a:p>
        </p:txBody>
      </p:sp>
      <p:sp>
        <p:nvSpPr>
          <p:cNvPr id="46082" name="Content Placeholder 6"/>
          <p:cNvSpPr>
            <a:spLocks noGrp="1"/>
          </p:cNvSpPr>
          <p:nvPr>
            <p:ph idx="1"/>
          </p:nvPr>
        </p:nvSpPr>
        <p:spPr>
          <a:xfrm>
            <a:off x="279400" y="1182688"/>
            <a:ext cx="8520113" cy="5132387"/>
          </a:xfrm>
        </p:spPr>
        <p:txBody>
          <a:bodyPr/>
          <a:lstStyle/>
          <a:p>
            <a:r>
              <a:rPr lang="en-US" smtClean="0"/>
              <a:t>Describe the basic operation of EIGRP.</a:t>
            </a:r>
          </a:p>
          <a:p>
            <a:r>
              <a:rPr lang="en-US" smtClean="0"/>
              <a:t>Plan and implement EIGRP routing.</a:t>
            </a:r>
          </a:p>
          <a:p>
            <a:r>
              <a:rPr lang="en-US" smtClean="0"/>
              <a:t>Configure and verify EIGRP routing.</a:t>
            </a:r>
          </a:p>
          <a:p>
            <a:r>
              <a:rPr lang="en-US" smtClean="0"/>
              <a:t>Configure and verify basic EIGRP in an enterprise WAN.</a:t>
            </a:r>
          </a:p>
          <a:p>
            <a:r>
              <a:rPr lang="en-US" smtClean="0"/>
              <a:t>Configure and verify EIGRP Authentication.</a:t>
            </a:r>
          </a:p>
          <a:p>
            <a:r>
              <a:rPr lang="en-US" smtClean="0"/>
              <a:t>Describe and configure EIGRP optimization mechanisms; verify and troubleshoot the overall implementation.</a:t>
            </a:r>
          </a:p>
          <a:p>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Packet</a:t>
            </a:r>
          </a:p>
        </p:txBody>
      </p:sp>
      <p:pic>
        <p:nvPicPr>
          <p:cNvPr id="69634" name="Picture 2"/>
          <p:cNvPicPr>
            <a:picLocks noChangeAspect="1" noChangeArrowheads="1"/>
          </p:cNvPicPr>
          <p:nvPr/>
        </p:nvPicPr>
        <p:blipFill>
          <a:blip r:embed="rId2" cstate="print"/>
          <a:srcRect/>
          <a:stretch>
            <a:fillRect/>
          </a:stretch>
        </p:blipFill>
        <p:spPr bwMode="auto">
          <a:xfrm>
            <a:off x="1000125" y="1214438"/>
            <a:ext cx="7124700" cy="4371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Hello Packets</a:t>
            </a:r>
          </a:p>
        </p:txBody>
      </p:sp>
      <p:sp>
        <p:nvSpPr>
          <p:cNvPr id="70658" name="Rectangle 3"/>
          <p:cNvSpPr>
            <a:spLocks noGrp="1" noChangeArrowheads="1"/>
          </p:cNvSpPr>
          <p:nvPr>
            <p:ph type="body" idx="1"/>
          </p:nvPr>
        </p:nvSpPr>
        <p:spPr>
          <a:xfrm>
            <a:off x="279400" y="1182688"/>
            <a:ext cx="8520113" cy="5132387"/>
          </a:xfrm>
        </p:spPr>
        <p:txBody>
          <a:bodyPr/>
          <a:lstStyle/>
          <a:p>
            <a:r>
              <a:rPr lang="en-US" smtClean="0"/>
              <a:t>EIGRP relies on Hello packets to discover, verify, and rediscover neighbor routers. </a:t>
            </a:r>
          </a:p>
          <a:p>
            <a:r>
              <a:rPr lang="en-US" smtClean="0"/>
              <a:t>EIGRP Hello packets are multicast to 224.0.0.10.</a:t>
            </a:r>
          </a:p>
          <a:p>
            <a:r>
              <a:rPr lang="en-US" smtClean="0"/>
              <a:t>Hello packets are always sent unreliably and therefore do not require acknowledgment.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10"/>
          <p:cNvSpPr>
            <a:spLocks noGrp="1" noChangeArrowheads="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Hello Packets</a:t>
            </a:r>
          </a:p>
        </p:txBody>
      </p:sp>
      <p:pic>
        <p:nvPicPr>
          <p:cNvPr id="71682" name="Picture 11"/>
          <p:cNvPicPr>
            <a:picLocks noChangeAspect="1" noChangeArrowheads="1"/>
          </p:cNvPicPr>
          <p:nvPr/>
        </p:nvPicPr>
        <p:blipFill>
          <a:blip r:embed="rId2" cstate="print"/>
          <a:srcRect/>
          <a:stretch>
            <a:fillRect/>
          </a:stretch>
        </p:blipFill>
        <p:spPr bwMode="auto">
          <a:xfrm>
            <a:off x="1012825" y="1217613"/>
            <a:ext cx="7105650" cy="4786312"/>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Hello Packets</a:t>
            </a:r>
          </a:p>
        </p:txBody>
      </p:sp>
      <p:sp>
        <p:nvSpPr>
          <p:cNvPr id="72706" name="Rectangle 3"/>
          <p:cNvSpPr>
            <a:spLocks noGrp="1" noChangeArrowheads="1"/>
          </p:cNvSpPr>
          <p:nvPr>
            <p:ph type="body" idx="1"/>
          </p:nvPr>
        </p:nvSpPr>
        <p:spPr>
          <a:xfrm>
            <a:off x="279400" y="1182688"/>
            <a:ext cx="8520113" cy="5132387"/>
          </a:xfrm>
        </p:spPr>
        <p:txBody>
          <a:bodyPr/>
          <a:lstStyle/>
          <a:p>
            <a:r>
              <a:rPr lang="en-US" smtClean="0"/>
              <a:t>Hellos are sent at a fixed (and configurable) interval, called the Hello interval. </a:t>
            </a:r>
          </a:p>
          <a:p>
            <a:pPr lvl="1">
              <a:buFont typeface="Arial" charset="0"/>
              <a:buChar char="•"/>
            </a:pPr>
            <a:r>
              <a:rPr lang="en-US" smtClean="0"/>
              <a:t>Hello/Hold timers do not need to match.</a:t>
            </a:r>
          </a:p>
          <a:p>
            <a:pPr lvl="1">
              <a:buFont typeface="Arial" charset="0"/>
              <a:buChar char="•"/>
            </a:pPr>
            <a:r>
              <a:rPr lang="en-US" smtClean="0"/>
              <a:t>To reset the Hello interval: no ip hello-interval eigrp as#</a:t>
            </a:r>
          </a:p>
          <a:p>
            <a:r>
              <a:rPr lang="en-US" smtClean="0"/>
              <a:t>Hello interval depends on the interface’s bandwidth.</a:t>
            </a:r>
          </a:p>
          <a:p>
            <a:pPr lvl="1">
              <a:buFont typeface="Arial" charset="0"/>
              <a:buChar char="•"/>
            </a:pPr>
            <a:r>
              <a:rPr lang="en-US" smtClean="0"/>
              <a:t>High bandwidth = 5 seconds</a:t>
            </a:r>
          </a:p>
          <a:p>
            <a:pPr lvl="2">
              <a:buFont typeface="Arial" charset="0"/>
              <a:buChar char="•"/>
            </a:pPr>
            <a:r>
              <a:rPr lang="en-US" smtClean="0"/>
              <a:t>Default interval on point-to-point serial links, multipoint circuits with bandwidth greater than T1, and LANs.</a:t>
            </a:r>
          </a:p>
          <a:p>
            <a:pPr lvl="1">
              <a:buFont typeface="Arial" charset="0"/>
              <a:buChar char="•"/>
            </a:pPr>
            <a:r>
              <a:rPr lang="en-US" smtClean="0"/>
              <a:t>Low Bandwidth = 60 seconds </a:t>
            </a:r>
          </a:p>
          <a:p>
            <a:pPr lvl="2">
              <a:buFont typeface="Arial" charset="0"/>
              <a:buChar char="•"/>
            </a:pPr>
            <a:r>
              <a:rPr lang="en-US" smtClean="0"/>
              <a:t>Default interval on T1 or less multipoint WAN circuits.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Hello Packets</a:t>
            </a:r>
          </a:p>
        </p:txBody>
      </p:sp>
      <p:sp>
        <p:nvSpPr>
          <p:cNvPr id="73730" name="Rectangle 3"/>
          <p:cNvSpPr>
            <a:spLocks noGrp="1" noChangeArrowheads="1"/>
          </p:cNvSpPr>
          <p:nvPr>
            <p:ph type="body" idx="1"/>
          </p:nvPr>
        </p:nvSpPr>
        <p:spPr>
          <a:xfrm>
            <a:off x="279400" y="1182688"/>
            <a:ext cx="8520113" cy="5132387"/>
          </a:xfrm>
        </p:spPr>
        <p:txBody>
          <a:bodyPr/>
          <a:lstStyle/>
          <a:p>
            <a:r>
              <a:rPr lang="en-US" smtClean="0"/>
              <a:t>On hearing Hellos, a router creates a neighbor table and the continued receipt of Hellos maintains the table. </a:t>
            </a:r>
          </a:p>
          <a:p>
            <a:r>
              <a:rPr lang="en-US" smtClean="0"/>
              <a:t>Holdtime is the maximum amount of allowed time that Hellos are not heard from a neighbor.</a:t>
            </a:r>
          </a:p>
          <a:p>
            <a:pPr lvl="1">
              <a:buFont typeface="Arial" charset="0"/>
              <a:buChar char="•"/>
            </a:pPr>
            <a:r>
              <a:rPr lang="en-US" smtClean="0"/>
              <a:t>Three times the Hello Interval:</a:t>
            </a:r>
          </a:p>
          <a:p>
            <a:pPr lvl="2">
              <a:buFont typeface="Arial" charset="0"/>
              <a:buChar char="•"/>
            </a:pPr>
            <a:r>
              <a:rPr lang="en-US" smtClean="0"/>
              <a:t>Low Bandwidth	(3 x 60 sec.) 	= 180 seconds</a:t>
            </a:r>
          </a:p>
          <a:p>
            <a:pPr lvl="2">
              <a:buFont typeface="Arial" charset="0"/>
              <a:buChar char="•"/>
            </a:pPr>
            <a:r>
              <a:rPr lang="en-US" smtClean="0"/>
              <a:t>High bandwidth	(3 x 5 sec.)	=   15 seconds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Hello Packets</a:t>
            </a:r>
          </a:p>
        </p:txBody>
      </p:sp>
      <p:pic>
        <p:nvPicPr>
          <p:cNvPr id="74754" name="Picture 5"/>
          <p:cNvPicPr>
            <a:picLocks noChangeAspect="1" noChangeArrowheads="1"/>
          </p:cNvPicPr>
          <p:nvPr/>
        </p:nvPicPr>
        <p:blipFill>
          <a:blip r:embed="rId2" cstate="print"/>
          <a:srcRect/>
          <a:stretch>
            <a:fillRect/>
          </a:stretch>
        </p:blipFill>
        <p:spPr bwMode="auto">
          <a:xfrm>
            <a:off x="1096963" y="1217613"/>
            <a:ext cx="6931025" cy="5083175"/>
          </a:xfrm>
          <a:prstGeom prst="rect">
            <a:avLst/>
          </a:prstGeom>
          <a:noFill/>
          <a:ln w="9525" algn="ctr">
            <a:noFill/>
            <a:miter lim="800000"/>
            <a:headEnd/>
            <a:tailEnd/>
          </a:ln>
        </p:spPr>
      </p:pic>
      <p:sp>
        <p:nvSpPr>
          <p:cNvPr id="74755" name="Text Box 6"/>
          <p:cNvSpPr txBox="1">
            <a:spLocks noChangeArrowheads="1"/>
          </p:cNvSpPr>
          <p:nvPr/>
        </p:nvSpPr>
        <p:spPr bwMode="auto">
          <a:xfrm>
            <a:off x="3144838" y="5991225"/>
            <a:ext cx="476250" cy="198438"/>
          </a:xfrm>
          <a:prstGeom prst="rect">
            <a:avLst/>
          </a:prstGeom>
          <a:solidFill>
            <a:srgbClr val="EAEAEA"/>
          </a:solidFill>
          <a:ln w="9525" algn="ctr">
            <a:noFill/>
            <a:miter lim="800000"/>
            <a:headEnd/>
            <a:tailEnd/>
          </a:ln>
        </p:spPr>
        <p:txBody>
          <a:bodyPr lIns="0" tIns="0" rIns="0" bIns="0" anchor="ctr" anchorCtr="1"/>
          <a:lstStyle/>
          <a:p>
            <a:pPr algn="ctr" defTabSz="814388" eaLnBrk="0" hangingPunct="0">
              <a:lnSpc>
                <a:spcPct val="90000"/>
              </a:lnSpc>
              <a:spcBef>
                <a:spcPct val="50000"/>
              </a:spcBef>
            </a:pPr>
            <a:r>
              <a:rPr lang="en-US" sz="1400"/>
              <a:t>T3</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Acknowledgement Packets</a:t>
            </a:r>
          </a:p>
        </p:txBody>
      </p:sp>
      <p:sp>
        <p:nvSpPr>
          <p:cNvPr id="75778" name="Rectangle 3"/>
          <p:cNvSpPr>
            <a:spLocks noGrp="1" noChangeArrowheads="1"/>
          </p:cNvSpPr>
          <p:nvPr>
            <p:ph type="body" idx="1"/>
          </p:nvPr>
        </p:nvSpPr>
        <p:spPr>
          <a:xfrm>
            <a:off x="279400" y="1182688"/>
            <a:ext cx="8520113" cy="5132387"/>
          </a:xfrm>
        </p:spPr>
        <p:txBody>
          <a:bodyPr/>
          <a:lstStyle/>
          <a:p>
            <a:r>
              <a:rPr lang="en-US" smtClean="0"/>
              <a:t>Are used to indicate receipt of any EIGRP packet during a "reliable"  (i.e., RTP) exchange. </a:t>
            </a:r>
          </a:p>
          <a:p>
            <a:pPr lvl="1">
              <a:buFont typeface="Arial" charset="0"/>
              <a:buChar char="•"/>
            </a:pPr>
            <a:r>
              <a:rPr lang="en-US" smtClean="0"/>
              <a:t>To be reliable, a sender's message must be acknowledged by the recipient. </a:t>
            </a:r>
          </a:p>
          <a:p>
            <a:r>
              <a:rPr lang="en-US" smtClean="0"/>
              <a:t>Acknowledgment packets are:</a:t>
            </a:r>
          </a:p>
          <a:p>
            <a:pPr lvl="1">
              <a:buFont typeface="Arial" charset="0"/>
              <a:buChar char="•"/>
            </a:pPr>
            <a:r>
              <a:rPr lang="en-US" smtClean="0"/>
              <a:t>Dataless Hello packets.</a:t>
            </a:r>
          </a:p>
          <a:p>
            <a:pPr lvl="1">
              <a:buFont typeface="Arial" charset="0"/>
              <a:buChar char="•"/>
            </a:pPr>
            <a:r>
              <a:rPr lang="en-US" smtClean="0"/>
              <a:t>Unicast. </a:t>
            </a:r>
          </a:p>
          <a:p>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Update Packets</a:t>
            </a:r>
          </a:p>
        </p:txBody>
      </p:sp>
      <p:sp>
        <p:nvSpPr>
          <p:cNvPr id="76802" name="Rectangle 3"/>
          <p:cNvSpPr>
            <a:spLocks noGrp="1" noChangeArrowheads="1"/>
          </p:cNvSpPr>
          <p:nvPr>
            <p:ph type="body" idx="1"/>
          </p:nvPr>
        </p:nvSpPr>
        <p:spPr>
          <a:xfrm>
            <a:off x="279400" y="1182688"/>
            <a:ext cx="8520113" cy="5132387"/>
          </a:xfrm>
        </p:spPr>
        <p:txBody>
          <a:bodyPr/>
          <a:lstStyle/>
          <a:p>
            <a:r>
              <a:rPr lang="en-US" smtClean="0"/>
              <a:t>After the local router discovers a new neighbor, update packets are sent to the new neighbor. </a:t>
            </a:r>
          </a:p>
          <a:p>
            <a:r>
              <a:rPr lang="en-US" smtClean="0"/>
              <a:t>Update packets are also used when a router detects a topology change. </a:t>
            </a:r>
          </a:p>
          <a:p>
            <a:pPr lvl="1">
              <a:buFont typeface="Arial" charset="0"/>
              <a:buChar char="•"/>
            </a:pPr>
            <a:r>
              <a:rPr lang="en-US" smtClean="0"/>
              <a:t>The router sends a multicast Update packet to all neighbors, alerting them to the change.</a:t>
            </a:r>
          </a:p>
          <a:p>
            <a:r>
              <a:rPr lang="en-US" smtClean="0"/>
              <a:t>All Update packets are sent reliably.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Update Packets</a:t>
            </a:r>
          </a:p>
        </p:txBody>
      </p:sp>
      <p:grpSp>
        <p:nvGrpSpPr>
          <p:cNvPr id="77826" name="Group 5"/>
          <p:cNvGrpSpPr>
            <a:grpSpLocks/>
          </p:cNvGrpSpPr>
          <p:nvPr/>
        </p:nvGrpSpPr>
        <p:grpSpPr bwMode="auto">
          <a:xfrm>
            <a:off x="942975" y="1174750"/>
            <a:ext cx="7231063" cy="4618038"/>
            <a:chOff x="942705" y="1174648"/>
            <a:chExt cx="7231062" cy="4618038"/>
          </a:xfrm>
        </p:grpSpPr>
        <p:pic>
          <p:nvPicPr>
            <p:cNvPr id="77827" name="Picture 8"/>
            <p:cNvPicPr>
              <a:picLocks noChangeAspect="1" noChangeArrowheads="1"/>
            </p:cNvPicPr>
            <p:nvPr/>
          </p:nvPicPr>
          <p:blipFill>
            <a:blip r:embed="rId2" cstate="print"/>
            <a:srcRect/>
            <a:stretch>
              <a:fillRect/>
            </a:stretch>
          </p:blipFill>
          <p:spPr bwMode="auto">
            <a:xfrm>
              <a:off x="942705" y="1174648"/>
              <a:ext cx="7231062" cy="4618038"/>
            </a:xfrm>
            <a:prstGeom prst="rect">
              <a:avLst/>
            </a:prstGeom>
            <a:noFill/>
            <a:ln w="9525" algn="ctr">
              <a:noFill/>
              <a:miter lim="800000"/>
              <a:headEnd/>
              <a:tailEnd/>
            </a:ln>
          </p:spPr>
        </p:pic>
        <p:sp>
          <p:nvSpPr>
            <p:cNvPr id="4" name="TextBox 3"/>
            <p:cNvSpPr txBox="1"/>
            <p:nvPr/>
          </p:nvSpPr>
          <p:spPr>
            <a:xfrm>
              <a:off x="1217343" y="4600473"/>
              <a:ext cx="6770686" cy="996950"/>
            </a:xfrm>
            <a:prstGeom prst="rect">
              <a:avLst/>
            </a:prstGeom>
            <a:solidFill>
              <a:schemeClr val="bg1">
                <a:lumMod val="85000"/>
              </a:schemeClr>
            </a:solidFill>
          </p:spPr>
          <p:txBody>
            <a:bodyPr/>
            <a:lstStyle/>
            <a:p>
              <a:pPr eaLnBrk="0" hangingPunct="0">
                <a:lnSpc>
                  <a:spcPct val="90000"/>
                </a:lnSpc>
                <a:defRPr/>
              </a:pPr>
              <a:r>
                <a:rPr lang="en-US" sz="1400" b="1" dirty="0"/>
                <a:t>Update packet</a:t>
              </a:r>
            </a:p>
            <a:p>
              <a:pPr marL="339725" indent="-176213" eaLnBrk="0" hangingPunct="0">
                <a:lnSpc>
                  <a:spcPct val="90000"/>
                </a:lnSpc>
                <a:buFont typeface="Arial" pitchFamily="34" charset="0"/>
                <a:buChar char="•"/>
                <a:defRPr/>
              </a:pPr>
              <a:r>
                <a:rPr lang="en-US" sz="1400" dirty="0"/>
                <a:t>Initially sent after a new neighbor is discovered.</a:t>
              </a:r>
            </a:p>
            <a:p>
              <a:pPr marL="339725" indent="-176213" eaLnBrk="0" hangingPunct="0">
                <a:lnSpc>
                  <a:spcPct val="90000"/>
                </a:lnSpc>
                <a:buFont typeface="Arial" pitchFamily="34" charset="0"/>
                <a:buChar char="•"/>
                <a:defRPr/>
              </a:pPr>
              <a:r>
                <a:rPr lang="en-US" sz="1400" dirty="0"/>
                <a:t>Sent when a topology change has been </a:t>
              </a:r>
              <a:r>
                <a:rPr lang="en-US" sz="1400"/>
                <a:t>detected.</a:t>
              </a:r>
              <a:endParaRPr lang="en-US" sz="1400" dirty="0"/>
            </a:p>
            <a:p>
              <a:pPr marL="339725" indent="-176213" eaLnBrk="0" hangingPunct="0">
                <a:lnSpc>
                  <a:spcPct val="90000"/>
                </a:lnSpc>
                <a:buFont typeface="Arial" pitchFamily="34" charset="0"/>
                <a:buChar char="•"/>
                <a:defRPr/>
              </a:pPr>
              <a:endParaRPr lang="en-US" sz="1400" b="1" dirty="0"/>
            </a:p>
            <a:p>
              <a:pPr eaLnBrk="0" hangingPunct="0">
                <a:lnSpc>
                  <a:spcPct val="90000"/>
                </a:lnSpc>
                <a:defRPr/>
              </a:pPr>
              <a:endParaRPr lang="en-US" sz="1400" b="1" dirty="0"/>
            </a:p>
            <a:p>
              <a:pPr eaLnBrk="0" hangingPunct="0">
                <a:lnSpc>
                  <a:spcPct val="90000"/>
                </a:lnSpc>
                <a:defRPr/>
              </a:pPr>
              <a:endParaRPr lang="en-US" sz="1400" b="1" dirty="0"/>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Query and Reply Packets</a:t>
            </a:r>
          </a:p>
        </p:txBody>
      </p:sp>
      <p:sp>
        <p:nvSpPr>
          <p:cNvPr id="78850" name="Rectangle 3"/>
          <p:cNvSpPr>
            <a:spLocks noGrp="1" noChangeArrowheads="1"/>
          </p:cNvSpPr>
          <p:nvPr>
            <p:ph type="body" idx="1"/>
          </p:nvPr>
        </p:nvSpPr>
        <p:spPr>
          <a:xfrm>
            <a:off x="279400" y="1182688"/>
            <a:ext cx="8520113" cy="5132387"/>
          </a:xfrm>
        </p:spPr>
        <p:txBody>
          <a:bodyPr/>
          <a:lstStyle/>
          <a:p>
            <a:r>
              <a:rPr lang="en-US" smtClean="0"/>
              <a:t>Query and Reply packets are sent when a destination has no feasible successors.</a:t>
            </a:r>
          </a:p>
          <a:p>
            <a:r>
              <a:rPr lang="en-US" smtClean="0"/>
              <a:t>Both packet types are sent reliably.</a:t>
            </a:r>
          </a:p>
          <a:p>
            <a:r>
              <a:rPr lang="en-US" smtClean="0"/>
              <a:t>A Query packet is multicasted to other EIGRP routers during the route re-computation process.</a:t>
            </a:r>
          </a:p>
          <a:p>
            <a:pPr lvl="1">
              <a:buFont typeface="Arial" charset="0"/>
              <a:buChar char="•"/>
            </a:pPr>
            <a:r>
              <a:rPr lang="en-US" smtClean="0"/>
              <a:t>Query packets are always multicast.</a:t>
            </a:r>
          </a:p>
          <a:p>
            <a:r>
              <a:rPr lang="en-US" smtClean="0"/>
              <a:t>A Reply packet is used to respond to a query to instruct the originator not to recompute the route because feasible successors exist.</a:t>
            </a:r>
          </a:p>
          <a:p>
            <a:pPr lvl="1">
              <a:buFont typeface="Arial" charset="0"/>
              <a:buChar char="•"/>
            </a:pPr>
            <a:r>
              <a:rPr lang="en-US" smtClean="0"/>
              <a:t>Reply packets are always unicast. </a:t>
            </a:r>
          </a:p>
          <a:p>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48130"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pPr algn="ctr" eaLnBrk="0" hangingPunct="0">
              <a:lnSpc>
                <a:spcPct val="90000"/>
              </a:lnSpc>
            </a:pPr>
            <a:endParaRPr lang="en-US"/>
          </a:p>
        </p:txBody>
      </p:sp>
      <p:sp>
        <p:nvSpPr>
          <p:cNvPr id="48131" name="Rectangle 32"/>
          <p:cNvSpPr>
            <a:spLocks noGrp="1" noChangeArrowheads="1"/>
          </p:cNvSpPr>
          <p:nvPr>
            <p:ph type="title" idx="4294967295"/>
          </p:nvPr>
        </p:nvSpPr>
        <p:spPr bwMode="auto">
          <a:xfrm>
            <a:off x="293688" y="1841500"/>
            <a:ext cx="2940050" cy="2743200"/>
          </a:xfrm>
          <a:prstGeom prst="rect">
            <a:avLst/>
          </a:prstGeom>
          <a:noFill/>
          <a:ln>
            <a:miter lim="800000"/>
            <a:headEnd/>
            <a:tailEnd/>
          </a:ln>
        </p:spPr>
        <p:txBody>
          <a:bodyPr anchor="ctr"/>
          <a:lstStyle/>
          <a:p>
            <a:r>
              <a:rPr lang="en-US" sz="2800" smtClean="0">
                <a:solidFill>
                  <a:schemeClr val="bg1"/>
                </a:solidFill>
              </a:rPr>
              <a:t>Understanding EIGRP Terminology and Operation </a:t>
            </a:r>
            <a:endParaRPr lang="en-US" sz="3000" b="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Query and Reply Packets</a:t>
            </a:r>
          </a:p>
        </p:txBody>
      </p:sp>
      <p:pic>
        <p:nvPicPr>
          <p:cNvPr id="79874" name="Picture 5"/>
          <p:cNvPicPr>
            <a:picLocks noChangeAspect="1" noChangeArrowheads="1"/>
          </p:cNvPicPr>
          <p:nvPr/>
        </p:nvPicPr>
        <p:blipFill>
          <a:blip r:embed="rId2" cstate="print"/>
          <a:srcRect/>
          <a:stretch>
            <a:fillRect/>
          </a:stretch>
        </p:blipFill>
        <p:spPr bwMode="auto">
          <a:xfrm>
            <a:off x="1012825" y="1174750"/>
            <a:ext cx="7091363" cy="45561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Message</a:t>
            </a:r>
          </a:p>
        </p:txBody>
      </p:sp>
      <p:pic>
        <p:nvPicPr>
          <p:cNvPr id="80898" name="Picture 2"/>
          <p:cNvPicPr>
            <a:picLocks noChangeAspect="1" noChangeArrowheads="1"/>
          </p:cNvPicPr>
          <p:nvPr/>
        </p:nvPicPr>
        <p:blipFill>
          <a:blip r:embed="rId3" cstate="print"/>
          <a:srcRect/>
          <a:stretch>
            <a:fillRect/>
          </a:stretch>
        </p:blipFill>
        <p:spPr bwMode="auto">
          <a:xfrm>
            <a:off x="966788" y="1214438"/>
            <a:ext cx="7200900" cy="257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Message - TLVs</a:t>
            </a:r>
          </a:p>
        </p:txBody>
      </p:sp>
      <p:pic>
        <p:nvPicPr>
          <p:cNvPr id="82946" name="Picture 2"/>
          <p:cNvPicPr>
            <a:picLocks noChangeAspect="1" noChangeArrowheads="1"/>
          </p:cNvPicPr>
          <p:nvPr/>
        </p:nvPicPr>
        <p:blipFill>
          <a:blip r:embed="rId3" cstate="print"/>
          <a:srcRect/>
          <a:stretch>
            <a:fillRect/>
          </a:stretch>
        </p:blipFill>
        <p:spPr bwMode="auto">
          <a:xfrm>
            <a:off x="955675" y="1212850"/>
            <a:ext cx="7229475" cy="3771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TLV 0x0001 - EIGRP Parameters</a:t>
            </a:r>
          </a:p>
        </p:txBody>
      </p:sp>
      <p:sp>
        <p:nvSpPr>
          <p:cNvPr id="84994" name="Content Placeholder 7"/>
          <p:cNvSpPr>
            <a:spLocks noGrp="1"/>
          </p:cNvSpPr>
          <p:nvPr>
            <p:ph idx="11"/>
          </p:nvPr>
        </p:nvSpPr>
        <p:spPr>
          <a:xfrm>
            <a:off x="279400" y="4670425"/>
            <a:ext cx="8520113" cy="1754188"/>
          </a:xfrm>
        </p:spPr>
        <p:txBody>
          <a:bodyPr/>
          <a:lstStyle/>
          <a:p>
            <a:pPr marL="168275" indent="-168275">
              <a:spcAft>
                <a:spcPts val="600"/>
              </a:spcAft>
              <a:buFont typeface="Arial" charset="0"/>
              <a:buChar char="•"/>
            </a:pPr>
            <a:r>
              <a:rPr lang="en-US" smtClean="0"/>
              <a:t>K values are used to calculate the EIGRP metric.</a:t>
            </a:r>
          </a:p>
          <a:p>
            <a:pPr marL="168275" indent="-168275">
              <a:spcAft>
                <a:spcPts val="600"/>
              </a:spcAft>
              <a:buFont typeface="Arial" charset="0"/>
              <a:buChar char="•"/>
            </a:pPr>
            <a:r>
              <a:rPr lang="en-US" smtClean="0"/>
              <a:t>The Hold Time advertised by a neighbor is the maximum time a router should wait for any valid EIGRP message sent by that neighbor before declaring it dead.</a:t>
            </a:r>
          </a:p>
        </p:txBody>
      </p:sp>
      <p:pic>
        <p:nvPicPr>
          <p:cNvPr id="84995" name="Picture 2"/>
          <p:cNvPicPr>
            <a:picLocks noChangeAspect="1" noChangeArrowheads="1"/>
          </p:cNvPicPr>
          <p:nvPr/>
        </p:nvPicPr>
        <p:blipFill>
          <a:blip r:embed="rId3" cstate="print"/>
          <a:srcRect/>
          <a:stretch>
            <a:fillRect/>
          </a:stretch>
        </p:blipFill>
        <p:spPr bwMode="auto">
          <a:xfrm>
            <a:off x="984250" y="1081088"/>
            <a:ext cx="7172325" cy="2828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bwMode="auto">
          <a:xfrm>
            <a:off x="268288" y="365125"/>
            <a:ext cx="8523287"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TLV 0x0002 - Internal IP Routes</a:t>
            </a:r>
          </a:p>
        </p:txBody>
      </p:sp>
      <p:pic>
        <p:nvPicPr>
          <p:cNvPr id="87042" name="Picture 2"/>
          <p:cNvPicPr>
            <a:picLocks noChangeAspect="1" noChangeArrowheads="1"/>
          </p:cNvPicPr>
          <p:nvPr/>
        </p:nvPicPr>
        <p:blipFill>
          <a:blip r:embed="rId3" cstate="print"/>
          <a:srcRect/>
          <a:stretch>
            <a:fillRect/>
          </a:stretch>
        </p:blipFill>
        <p:spPr bwMode="auto">
          <a:xfrm>
            <a:off x="1576388" y="1714500"/>
            <a:ext cx="7200900" cy="4171950"/>
          </a:xfrm>
          <a:prstGeom prst="rect">
            <a:avLst/>
          </a:prstGeom>
          <a:noFill/>
          <a:ln w="9525">
            <a:noFill/>
            <a:miter lim="800000"/>
            <a:headEnd/>
            <a:tailEnd/>
          </a:ln>
        </p:spPr>
      </p:pic>
      <p:sp>
        <p:nvSpPr>
          <p:cNvPr id="87043" name="Content Placeholder 4"/>
          <p:cNvSpPr>
            <a:spLocks noGrp="1"/>
          </p:cNvSpPr>
          <p:nvPr>
            <p:ph idx="1"/>
          </p:nvPr>
        </p:nvSpPr>
        <p:spPr>
          <a:xfrm>
            <a:off x="279400" y="1198563"/>
            <a:ext cx="4067175" cy="5191125"/>
          </a:xfrm>
          <a:solidFill>
            <a:schemeClr val="bg1"/>
          </a:solidFill>
        </p:spPr>
        <p:txBody>
          <a:bodyPr/>
          <a:lstStyle/>
          <a:p>
            <a:pPr marL="168275" indent="-168275">
              <a:spcAft>
                <a:spcPts val="600"/>
              </a:spcAft>
              <a:buFont typeface="Arial" charset="0"/>
              <a:buChar char="•"/>
            </a:pPr>
            <a:r>
              <a:rPr lang="en-US" sz="2000" b="1" smtClean="0"/>
              <a:t>Delay</a:t>
            </a:r>
            <a:r>
              <a:rPr lang="en-US" sz="2000" smtClean="0"/>
              <a:t>: Sum of delays in units of 10 microseconds from source to destination.</a:t>
            </a:r>
          </a:p>
          <a:p>
            <a:pPr marL="168275" indent="-168275">
              <a:spcAft>
                <a:spcPts val="600"/>
              </a:spcAft>
              <a:buFont typeface="Arial" charset="0"/>
              <a:buChar char="•"/>
            </a:pPr>
            <a:r>
              <a:rPr lang="en-US" sz="2000" b="1" smtClean="0"/>
              <a:t>Bandwidth</a:t>
            </a:r>
            <a:r>
              <a:rPr lang="en-US" sz="2000" smtClean="0"/>
              <a:t>: Lowest configured bandwidth on any interface along the route.</a:t>
            </a:r>
          </a:p>
          <a:p>
            <a:pPr marL="168275" indent="-168275">
              <a:spcAft>
                <a:spcPts val="600"/>
              </a:spcAft>
              <a:buFont typeface="Arial" charset="0"/>
              <a:buChar char="•"/>
            </a:pPr>
            <a:r>
              <a:rPr lang="en-US" sz="2000" b="1" smtClean="0"/>
              <a:t>Prefix length</a:t>
            </a:r>
            <a:r>
              <a:rPr lang="en-US" sz="2000" smtClean="0"/>
              <a:t>: Specifies the number of network bits in the subnet mask.</a:t>
            </a:r>
          </a:p>
          <a:p>
            <a:pPr marL="168275" indent="-168275">
              <a:spcAft>
                <a:spcPts val="600"/>
              </a:spcAft>
              <a:buFont typeface="Arial" charset="0"/>
              <a:buChar char="•"/>
            </a:pPr>
            <a:r>
              <a:rPr lang="en-US" sz="2000" b="1" smtClean="0"/>
              <a:t>Destination</a:t>
            </a:r>
            <a:r>
              <a:rPr lang="en-US" sz="2000" smtClean="0"/>
              <a:t>: The destination address of the route.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89" name="Picture 3"/>
          <p:cNvPicPr>
            <a:picLocks noChangeAspect="1" noChangeArrowheads="1"/>
          </p:cNvPicPr>
          <p:nvPr/>
        </p:nvPicPr>
        <p:blipFill>
          <a:blip r:embed="rId3" cstate="print"/>
          <a:srcRect/>
          <a:stretch>
            <a:fillRect/>
          </a:stretch>
        </p:blipFill>
        <p:spPr bwMode="auto">
          <a:xfrm>
            <a:off x="995363" y="909638"/>
            <a:ext cx="7200900" cy="4686300"/>
          </a:xfrm>
          <a:prstGeom prst="rect">
            <a:avLst/>
          </a:prstGeom>
          <a:noFill/>
          <a:ln w="9525">
            <a:noFill/>
            <a:miter lim="800000"/>
            <a:headEnd/>
            <a:tailEnd/>
          </a:ln>
        </p:spPr>
      </p:pic>
      <p:sp>
        <p:nvSpPr>
          <p:cNvPr id="89090"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TLV 0x0003 - External IP Routes</a:t>
            </a:r>
          </a:p>
        </p:txBody>
      </p:sp>
      <p:sp>
        <p:nvSpPr>
          <p:cNvPr id="14" name="Content Placeholder 13"/>
          <p:cNvSpPr>
            <a:spLocks noGrp="1"/>
          </p:cNvSpPr>
          <p:nvPr>
            <p:ph idx="11"/>
          </p:nvPr>
        </p:nvSpPr>
        <p:spPr>
          <a:xfrm>
            <a:off x="279400" y="5711825"/>
            <a:ext cx="8520113" cy="755650"/>
          </a:xfrm>
        </p:spPr>
        <p:txBody>
          <a:bodyPr>
            <a:normAutofit fontScale="92500"/>
          </a:bodyPr>
          <a:lstStyle/>
          <a:p>
            <a:pPr>
              <a:defRPr/>
            </a:pPr>
            <a:r>
              <a:rPr lang="en-US" smtClean="0"/>
              <a:t>IP external routes are routes which are imported into EIGRP through redistribution of a default route or other routing protocols.</a:t>
            </a:r>
          </a:p>
        </p:txBody>
      </p:sp>
      <p:sp>
        <p:nvSpPr>
          <p:cNvPr id="89092" name="TextBox 17"/>
          <p:cNvSpPr txBox="1">
            <a:spLocks noChangeArrowheads="1"/>
          </p:cNvSpPr>
          <p:nvPr/>
        </p:nvSpPr>
        <p:spPr bwMode="auto">
          <a:xfrm>
            <a:off x="1096963" y="3394075"/>
            <a:ext cx="3473450" cy="703263"/>
          </a:xfrm>
          <a:prstGeom prst="rect">
            <a:avLst/>
          </a:prstGeom>
          <a:noFill/>
          <a:ln w="9525">
            <a:noFill/>
            <a:miter lim="800000"/>
            <a:headEnd/>
            <a:tailEnd/>
          </a:ln>
        </p:spPr>
        <p:txBody>
          <a:bodyPr/>
          <a:lstStyle/>
          <a:p>
            <a:pPr marL="168275" indent="-168275" eaLnBrk="0" hangingPunct="0">
              <a:spcBef>
                <a:spcPts val="600"/>
              </a:spcBef>
              <a:spcAft>
                <a:spcPts val="600"/>
              </a:spcAft>
              <a:buFont typeface="Arial" charset="0"/>
              <a:buChar char="•"/>
            </a:pPr>
            <a:r>
              <a:rPr lang="en-US" sz="2000"/>
              <a:t>Fields used to track external source of route.</a:t>
            </a:r>
          </a:p>
        </p:txBody>
      </p:sp>
      <p:sp>
        <p:nvSpPr>
          <p:cNvPr id="89093" name="TextBox 18"/>
          <p:cNvSpPr txBox="1">
            <a:spLocks noChangeArrowheads="1"/>
          </p:cNvSpPr>
          <p:nvPr/>
        </p:nvSpPr>
        <p:spPr bwMode="auto">
          <a:xfrm>
            <a:off x="1096963" y="4487863"/>
            <a:ext cx="3473450" cy="947737"/>
          </a:xfrm>
          <a:prstGeom prst="rect">
            <a:avLst/>
          </a:prstGeom>
          <a:noFill/>
          <a:ln w="9525">
            <a:noFill/>
            <a:miter lim="800000"/>
            <a:headEnd/>
            <a:tailEnd/>
          </a:ln>
        </p:spPr>
        <p:txBody>
          <a:bodyPr/>
          <a:lstStyle/>
          <a:p>
            <a:pPr marL="168275" indent="-168275" eaLnBrk="0" hangingPunct="0">
              <a:spcBef>
                <a:spcPts val="600"/>
              </a:spcBef>
              <a:spcAft>
                <a:spcPts val="600"/>
              </a:spcAft>
              <a:buFont typeface="Arial" charset="0"/>
              <a:buChar char="•"/>
            </a:pPr>
            <a:r>
              <a:rPr lang="en-US" sz="2000"/>
              <a:t>Same fields contained in the Internal IP route TLV (0x0002).</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Packet Types</a:t>
            </a:r>
          </a:p>
        </p:txBody>
      </p:sp>
      <p:graphicFrame>
        <p:nvGraphicFramePr>
          <p:cNvPr id="10" name="Content Placeholder 9"/>
          <p:cNvGraphicFramePr>
            <a:graphicFrameLocks noGrp="1"/>
          </p:cNvGraphicFramePr>
          <p:nvPr>
            <p:ph sz="quarter" idx="10"/>
          </p:nvPr>
        </p:nvGraphicFramePr>
        <p:xfrm>
          <a:off x="395288" y="1227138"/>
          <a:ext cx="8233535" cy="4302124"/>
        </p:xfrm>
        <a:graphic>
          <a:graphicData uri="http://schemas.openxmlformats.org/drawingml/2006/table">
            <a:tbl>
              <a:tblPr firstRow="1" bandRow="1">
                <a:tableStyleId>{5C22544A-7EE6-4342-B048-85BDC9FD1C3A}</a:tableStyleId>
              </a:tblPr>
              <a:tblGrid>
                <a:gridCol w="3169141"/>
                <a:gridCol w="5064394"/>
              </a:tblGrid>
              <a:tr h="483162">
                <a:tc>
                  <a:txBody>
                    <a:bodyPr/>
                    <a:lstStyle/>
                    <a:p>
                      <a:r>
                        <a:rPr lang="en-US" smtClean="0"/>
                        <a:t>Packet Type</a:t>
                      </a:r>
                      <a:endParaRPr lang="en-US"/>
                    </a:p>
                  </a:txBody>
                  <a:tcPr/>
                </a:tc>
                <a:tc>
                  <a:txBody>
                    <a:bodyPr/>
                    <a:lstStyle/>
                    <a:p>
                      <a:r>
                        <a:rPr lang="en-US" smtClean="0"/>
                        <a:t>Use</a:t>
                      </a:r>
                      <a:endParaRPr lang="en-US"/>
                    </a:p>
                  </a:txBody>
                  <a:tcPr/>
                </a:tc>
              </a:tr>
              <a:tr h="833950">
                <a:tc>
                  <a:txBody>
                    <a:bodyPr/>
                    <a:lstStyle/>
                    <a:p>
                      <a:r>
                        <a:rPr lang="en-US" smtClean="0"/>
                        <a:t>Hello</a:t>
                      </a:r>
                      <a:endParaRPr lang="en-US"/>
                    </a:p>
                  </a:txBody>
                  <a:tcPr/>
                </a:tc>
                <a:tc>
                  <a:txBody>
                    <a:bodyPr/>
                    <a:lstStyle/>
                    <a:p>
                      <a:r>
                        <a:rPr lang="en-US" smtClean="0"/>
                        <a:t>Used to discover other</a:t>
                      </a:r>
                      <a:r>
                        <a:rPr lang="en-US" baseline="0" smtClean="0"/>
                        <a:t> EIGRP routers in the network.</a:t>
                      </a:r>
                      <a:endParaRPr lang="en-US"/>
                    </a:p>
                  </a:txBody>
                  <a:tcPr/>
                </a:tc>
              </a:tr>
              <a:tr h="833950">
                <a:tc>
                  <a:txBody>
                    <a:bodyPr/>
                    <a:lstStyle/>
                    <a:p>
                      <a:r>
                        <a:rPr lang="en-US" smtClean="0"/>
                        <a:t>Acknowledgement</a:t>
                      </a:r>
                      <a:endParaRPr lang="en-US"/>
                    </a:p>
                  </a:txBody>
                  <a:tcPr/>
                </a:tc>
                <a:tc>
                  <a:txBody>
                    <a:bodyPr/>
                    <a:lstStyle/>
                    <a:p>
                      <a:r>
                        <a:rPr lang="en-US" smtClean="0"/>
                        <a:t>Used to acknowledge the receipt of any EIGRP packet.</a:t>
                      </a:r>
                      <a:endParaRPr lang="en-US"/>
                    </a:p>
                  </a:txBody>
                  <a:tcPr/>
                </a:tc>
              </a:tr>
              <a:tr h="833950">
                <a:tc>
                  <a:txBody>
                    <a:bodyPr/>
                    <a:lstStyle/>
                    <a:p>
                      <a:r>
                        <a:rPr lang="en-US" smtClean="0"/>
                        <a:t>Update</a:t>
                      </a:r>
                      <a:endParaRPr lang="en-US"/>
                    </a:p>
                  </a:txBody>
                  <a:tcPr/>
                </a:tc>
                <a:tc>
                  <a:txBody>
                    <a:bodyPr/>
                    <a:lstStyle/>
                    <a:p>
                      <a:r>
                        <a:rPr lang="en-US" smtClean="0"/>
                        <a:t>Convey routing information to known destinations.</a:t>
                      </a:r>
                      <a:endParaRPr lang="en-US"/>
                    </a:p>
                  </a:txBody>
                  <a:tcPr/>
                </a:tc>
              </a:tr>
              <a:tr h="833950">
                <a:tc>
                  <a:txBody>
                    <a:bodyPr/>
                    <a:lstStyle/>
                    <a:p>
                      <a:r>
                        <a:rPr lang="en-US" smtClean="0"/>
                        <a:t>Query</a:t>
                      </a:r>
                      <a:endParaRPr lang="en-US"/>
                    </a:p>
                  </a:txBody>
                  <a:tcPr/>
                </a:tc>
                <a:tc>
                  <a:txBody>
                    <a:bodyPr/>
                    <a:lstStyle/>
                    <a:p>
                      <a:r>
                        <a:rPr lang="en-US" smtClean="0"/>
                        <a:t>Used to get specific information from a neighbor</a:t>
                      </a:r>
                      <a:r>
                        <a:rPr lang="en-US" baseline="0" smtClean="0"/>
                        <a:t> router.</a:t>
                      </a:r>
                      <a:endParaRPr lang="en-US"/>
                    </a:p>
                  </a:txBody>
                  <a:tcPr/>
                </a:tc>
              </a:tr>
              <a:tr h="483162">
                <a:tc>
                  <a:txBody>
                    <a:bodyPr/>
                    <a:lstStyle/>
                    <a:p>
                      <a:r>
                        <a:rPr lang="en-US" smtClean="0"/>
                        <a:t>Reply</a:t>
                      </a:r>
                      <a:endParaRPr lang="en-US"/>
                    </a:p>
                  </a:txBody>
                  <a:tcPr/>
                </a:tc>
                <a:tc>
                  <a:txBody>
                    <a:bodyPr/>
                    <a:lstStyle/>
                    <a:p>
                      <a:r>
                        <a:rPr lang="en-US" smtClean="0"/>
                        <a:t>Used to respond to a query.</a:t>
                      </a:r>
                      <a:endParaRPr lang="en-US"/>
                    </a:p>
                  </a:txBody>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3"/>
          <p:cNvSpPr>
            <a:spLocks noGrp="1" noChangeArrowheads="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Initial Route Discovery </a:t>
            </a:r>
          </a:p>
        </p:txBody>
      </p:sp>
      <p:pic>
        <p:nvPicPr>
          <p:cNvPr id="93186" name="Picture 8" descr="Untitled-1"/>
          <p:cNvPicPr>
            <a:picLocks noChangeAspect="1" noChangeArrowheads="1"/>
          </p:cNvPicPr>
          <p:nvPr/>
        </p:nvPicPr>
        <p:blipFill>
          <a:blip r:embed="rId3" cstate="print"/>
          <a:srcRect/>
          <a:stretch>
            <a:fillRect/>
          </a:stretch>
        </p:blipFill>
        <p:spPr bwMode="auto">
          <a:xfrm>
            <a:off x="479425" y="1212850"/>
            <a:ext cx="8153400" cy="5067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Operations</a:t>
            </a:r>
          </a:p>
        </p:txBody>
      </p:sp>
      <p:sp>
        <p:nvSpPr>
          <p:cNvPr id="95234" name="Content Placeholder 2"/>
          <p:cNvSpPr>
            <a:spLocks noGrp="1"/>
          </p:cNvSpPr>
          <p:nvPr>
            <p:ph idx="1"/>
          </p:nvPr>
        </p:nvSpPr>
        <p:spPr>
          <a:xfrm>
            <a:off x="279400" y="1182688"/>
            <a:ext cx="8520113" cy="5132387"/>
          </a:xfrm>
        </p:spPr>
        <p:txBody>
          <a:bodyPr/>
          <a:lstStyle/>
          <a:p>
            <a:r>
              <a:rPr lang="en-US" sz="2000" smtClean="0"/>
              <a:t>EIGRP selects primary (successor) and backup (feasible successor) routes and injects those into the topology table. </a:t>
            </a:r>
          </a:p>
          <a:p>
            <a:r>
              <a:rPr lang="en-US" sz="2000" smtClean="0"/>
              <a:t>The primary (successor) routes are then moved to the routing table.</a:t>
            </a:r>
          </a:p>
          <a:p>
            <a:endParaRPr lang="en-US" sz="2000" smtClean="0"/>
          </a:p>
        </p:txBody>
      </p:sp>
      <p:graphicFrame>
        <p:nvGraphicFramePr>
          <p:cNvPr id="4" name="Table 3"/>
          <p:cNvGraphicFramePr>
            <a:graphicFrameLocks noGrp="1"/>
          </p:cNvGraphicFramePr>
          <p:nvPr/>
        </p:nvGraphicFramePr>
        <p:xfrm>
          <a:off x="352425" y="2533650"/>
          <a:ext cx="3927230" cy="889000"/>
        </p:xfrm>
        <a:graphic>
          <a:graphicData uri="http://schemas.openxmlformats.org/drawingml/2006/table">
            <a:tbl>
              <a:tblPr firstRow="1" bandRow="1">
                <a:tableStyleId>{5C22544A-7EE6-4342-B048-85BDC9FD1C3A}</a:tableStyleId>
              </a:tblPr>
              <a:tblGrid>
                <a:gridCol w="1922584"/>
                <a:gridCol w="2004646"/>
              </a:tblGrid>
              <a:tr h="370840">
                <a:tc gridSpan="2">
                  <a:txBody>
                    <a:bodyPr/>
                    <a:lstStyle/>
                    <a:p>
                      <a:pPr algn="ctr"/>
                      <a:r>
                        <a:rPr lang="en-US" sz="1600" dirty="0" smtClean="0"/>
                        <a:t>IP EIGRP Neighbor Table</a:t>
                      </a:r>
                      <a:endParaRPr lang="en-US" sz="1600" dirty="0"/>
                    </a:p>
                  </a:txBody>
                  <a:tcPr anchor="ctr"/>
                </a:tc>
                <a:tc hMerge="1">
                  <a:txBody>
                    <a:bodyPr/>
                    <a:lstStyle/>
                    <a:p>
                      <a:endParaRPr lang="en-US" dirty="0"/>
                    </a:p>
                  </a:txBody>
                  <a:tcPr/>
                </a:tc>
              </a:tr>
              <a:tr h="370840">
                <a:tc>
                  <a:txBody>
                    <a:bodyPr/>
                    <a:lstStyle/>
                    <a:p>
                      <a:r>
                        <a:rPr lang="en-US" sz="1400" dirty="0" smtClean="0"/>
                        <a:t>Neighbor IP Address</a:t>
                      </a:r>
                    </a:p>
                  </a:txBody>
                  <a:tcPr/>
                </a:tc>
                <a:tc>
                  <a:txBody>
                    <a:bodyPr/>
                    <a:lstStyle/>
                    <a:p>
                      <a:r>
                        <a:rPr lang="en-US" sz="1400" dirty="0" smtClean="0"/>
                        <a:t>Local router exit interface to neighbor</a:t>
                      </a:r>
                    </a:p>
                  </a:txBody>
                  <a:tcPr/>
                </a:tc>
              </a:tr>
            </a:tbl>
          </a:graphicData>
        </a:graphic>
      </p:graphicFrame>
      <p:graphicFrame>
        <p:nvGraphicFramePr>
          <p:cNvPr id="5" name="Table 4"/>
          <p:cNvGraphicFramePr>
            <a:graphicFrameLocks noGrp="1"/>
          </p:cNvGraphicFramePr>
          <p:nvPr/>
        </p:nvGraphicFramePr>
        <p:xfrm>
          <a:off x="352425" y="3984625"/>
          <a:ext cx="3927260" cy="741680"/>
        </p:xfrm>
        <a:graphic>
          <a:graphicData uri="http://schemas.openxmlformats.org/drawingml/2006/table">
            <a:tbl>
              <a:tblPr firstRow="1" bandRow="1">
                <a:tableStyleId>{5C22544A-7EE6-4342-B048-85BDC9FD1C3A}</a:tableStyleId>
              </a:tblPr>
              <a:tblGrid>
                <a:gridCol w="1377856"/>
                <a:gridCol w="2549404"/>
              </a:tblGrid>
              <a:tr h="370840">
                <a:tc gridSpan="2">
                  <a:txBody>
                    <a:bodyPr/>
                    <a:lstStyle/>
                    <a:p>
                      <a:pPr algn="ctr"/>
                      <a:r>
                        <a:rPr lang="en-US" sz="1600" dirty="0" smtClean="0"/>
                        <a:t>IP EIGRP Topology Table</a:t>
                      </a:r>
                      <a:endParaRPr lang="en-US" sz="1600" dirty="0"/>
                    </a:p>
                  </a:txBody>
                  <a:tcPr anchor="ctr"/>
                </a:tc>
                <a:tc hMerge="1">
                  <a:txBody>
                    <a:bodyPr/>
                    <a:lstStyle/>
                    <a:p>
                      <a:endParaRPr lang="en-US" dirty="0"/>
                    </a:p>
                  </a:txBody>
                  <a:tcPr/>
                </a:tc>
              </a:tr>
              <a:tr h="370840">
                <a:tc>
                  <a:txBody>
                    <a:bodyPr/>
                    <a:lstStyle/>
                    <a:p>
                      <a:r>
                        <a:rPr lang="en-US" sz="1400" dirty="0" smtClean="0"/>
                        <a:t>Destination 1</a:t>
                      </a:r>
                      <a:endParaRPr lang="en-US" sz="1400" dirty="0"/>
                    </a:p>
                  </a:txBody>
                  <a:tcPr/>
                </a:tc>
                <a:tc>
                  <a:txBody>
                    <a:bodyPr/>
                    <a:lstStyle/>
                    <a:p>
                      <a:r>
                        <a:rPr lang="en-US" sz="1400" dirty="0" smtClean="0"/>
                        <a:t>FD / AD via each neighbor</a:t>
                      </a:r>
                      <a:endParaRPr lang="en-US" sz="1400" dirty="0"/>
                    </a:p>
                  </a:txBody>
                  <a:tcPr/>
                </a:tc>
              </a:tr>
            </a:tbl>
          </a:graphicData>
        </a:graphic>
      </p:graphicFrame>
      <p:graphicFrame>
        <p:nvGraphicFramePr>
          <p:cNvPr id="6" name="Table 5"/>
          <p:cNvGraphicFramePr>
            <a:graphicFrameLocks noGrp="1"/>
          </p:cNvGraphicFramePr>
          <p:nvPr/>
        </p:nvGraphicFramePr>
        <p:xfrm>
          <a:off x="352425" y="5289550"/>
          <a:ext cx="3927261" cy="741680"/>
        </p:xfrm>
        <a:graphic>
          <a:graphicData uri="http://schemas.openxmlformats.org/drawingml/2006/table">
            <a:tbl>
              <a:tblPr firstRow="1" bandRow="1">
                <a:tableStyleId>{5C22544A-7EE6-4342-B048-85BDC9FD1C3A}</a:tableStyleId>
              </a:tblPr>
              <a:tblGrid>
                <a:gridCol w="1395077"/>
                <a:gridCol w="2532184"/>
              </a:tblGrid>
              <a:tr h="370840">
                <a:tc gridSpan="2">
                  <a:txBody>
                    <a:bodyPr/>
                    <a:lstStyle/>
                    <a:p>
                      <a:pPr algn="ctr"/>
                      <a:r>
                        <a:rPr lang="en-US" sz="1600" dirty="0" smtClean="0"/>
                        <a:t>IP Routing Table</a:t>
                      </a:r>
                      <a:endParaRPr lang="en-US" sz="1600" dirty="0"/>
                    </a:p>
                  </a:txBody>
                  <a:tcPr anchor="ctr"/>
                </a:tc>
                <a:tc hMerge="1">
                  <a:txBody>
                    <a:bodyPr/>
                    <a:lstStyle/>
                    <a:p>
                      <a:endParaRPr lang="en-US" dirty="0"/>
                    </a:p>
                  </a:txBody>
                  <a:tcPr/>
                </a:tc>
              </a:tr>
              <a:tr h="370840">
                <a:tc>
                  <a:txBody>
                    <a:bodyPr/>
                    <a:lstStyle/>
                    <a:p>
                      <a:r>
                        <a:rPr lang="en-US" sz="1400" dirty="0" smtClean="0"/>
                        <a:t>Destination 1</a:t>
                      </a:r>
                      <a:endParaRPr lang="en-US" sz="1400" dirty="0"/>
                    </a:p>
                  </a:txBody>
                  <a:tcPr/>
                </a:tc>
                <a:tc>
                  <a:txBody>
                    <a:bodyPr/>
                    <a:lstStyle/>
                    <a:p>
                      <a:r>
                        <a:rPr lang="en-US" sz="1400" dirty="0" smtClean="0"/>
                        <a:t>Best route</a:t>
                      </a:r>
                      <a:endParaRPr lang="en-US" sz="1400" dirty="0"/>
                    </a:p>
                  </a:txBody>
                  <a:tcPr/>
                </a:tc>
              </a:tr>
            </a:tbl>
          </a:graphicData>
        </a:graphic>
      </p:graphicFrame>
      <p:sp>
        <p:nvSpPr>
          <p:cNvPr id="95265" name="Down Arrow 6"/>
          <p:cNvSpPr>
            <a:spLocks noChangeArrowheads="1"/>
          </p:cNvSpPr>
          <p:nvPr/>
        </p:nvSpPr>
        <p:spPr bwMode="auto">
          <a:xfrm>
            <a:off x="2028825" y="3516313"/>
            <a:ext cx="573088" cy="376237"/>
          </a:xfrm>
          <a:prstGeom prst="downArrow">
            <a:avLst>
              <a:gd name="adj1" fmla="val 50000"/>
              <a:gd name="adj2" fmla="val 50000"/>
            </a:avLst>
          </a:prstGeom>
          <a:solidFill>
            <a:schemeClr val="accent1"/>
          </a:solidFill>
          <a:ln w="9525" algn="ctr">
            <a:solidFill>
              <a:schemeClr val="tx1"/>
            </a:solid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95266" name="Down Arrow 7"/>
          <p:cNvSpPr>
            <a:spLocks noChangeArrowheads="1"/>
          </p:cNvSpPr>
          <p:nvPr/>
        </p:nvSpPr>
        <p:spPr bwMode="auto">
          <a:xfrm>
            <a:off x="2028825" y="4819650"/>
            <a:ext cx="573088" cy="376238"/>
          </a:xfrm>
          <a:prstGeom prst="downArrow">
            <a:avLst>
              <a:gd name="adj1" fmla="val 50000"/>
              <a:gd name="adj2" fmla="val 50000"/>
            </a:avLst>
          </a:prstGeom>
          <a:solidFill>
            <a:schemeClr val="accent1"/>
          </a:solidFill>
          <a:ln w="9525" algn="ctr">
            <a:solidFill>
              <a:schemeClr val="tx1"/>
            </a:solid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95267" name="TextBox 8"/>
          <p:cNvSpPr txBox="1">
            <a:spLocks noChangeArrowheads="1"/>
          </p:cNvSpPr>
          <p:nvPr/>
        </p:nvSpPr>
        <p:spPr bwMode="auto">
          <a:xfrm>
            <a:off x="4291013" y="2597150"/>
            <a:ext cx="4348162" cy="762000"/>
          </a:xfrm>
          <a:prstGeom prst="rect">
            <a:avLst/>
          </a:prstGeom>
          <a:noFill/>
          <a:ln w="9525">
            <a:noFill/>
            <a:miter lim="800000"/>
            <a:headEnd/>
            <a:tailEnd/>
          </a:ln>
        </p:spPr>
        <p:txBody>
          <a:bodyPr anchor="ctr"/>
          <a:lstStyle/>
          <a:p>
            <a:pPr eaLnBrk="0" hangingPunct="0">
              <a:lnSpc>
                <a:spcPct val="90000"/>
              </a:lnSpc>
            </a:pPr>
            <a:r>
              <a:rPr lang="en-US" sz="1600"/>
              <a:t>List of directly connected adjacent EIGRP neighbor routers and the local interface to exit to reach it.</a:t>
            </a:r>
          </a:p>
        </p:txBody>
      </p:sp>
      <p:sp>
        <p:nvSpPr>
          <p:cNvPr id="95268" name="TextBox 9"/>
          <p:cNvSpPr txBox="1">
            <a:spLocks noChangeArrowheads="1"/>
          </p:cNvSpPr>
          <p:nvPr/>
        </p:nvSpPr>
        <p:spPr bwMode="auto">
          <a:xfrm>
            <a:off x="4302125" y="3990975"/>
            <a:ext cx="4349750" cy="762000"/>
          </a:xfrm>
          <a:prstGeom prst="rect">
            <a:avLst/>
          </a:prstGeom>
          <a:noFill/>
          <a:ln w="9525">
            <a:noFill/>
            <a:miter lim="800000"/>
            <a:headEnd/>
            <a:tailEnd/>
          </a:ln>
        </p:spPr>
        <p:txBody>
          <a:bodyPr anchor="ctr"/>
          <a:lstStyle/>
          <a:p>
            <a:pPr eaLnBrk="0" hangingPunct="0">
              <a:lnSpc>
                <a:spcPct val="90000"/>
              </a:lnSpc>
            </a:pPr>
            <a:r>
              <a:rPr lang="en-US" sz="1600"/>
              <a:t>List of all routes learned from each EIGRP neighbor and identifies successor routes and feasible successor routes.</a:t>
            </a:r>
          </a:p>
        </p:txBody>
      </p:sp>
      <p:sp>
        <p:nvSpPr>
          <p:cNvPr id="95269" name="TextBox 10"/>
          <p:cNvSpPr txBox="1">
            <a:spLocks noChangeArrowheads="1"/>
          </p:cNvSpPr>
          <p:nvPr/>
        </p:nvSpPr>
        <p:spPr bwMode="auto">
          <a:xfrm>
            <a:off x="4302125" y="5299075"/>
            <a:ext cx="4349750" cy="762000"/>
          </a:xfrm>
          <a:prstGeom prst="rect">
            <a:avLst/>
          </a:prstGeom>
          <a:noFill/>
          <a:ln w="9525">
            <a:noFill/>
            <a:miter lim="800000"/>
            <a:headEnd/>
            <a:tailEnd/>
          </a:ln>
        </p:spPr>
        <p:txBody>
          <a:bodyPr anchor="ctr"/>
          <a:lstStyle/>
          <a:p>
            <a:pPr eaLnBrk="0" hangingPunct="0">
              <a:lnSpc>
                <a:spcPct val="90000"/>
              </a:lnSpc>
            </a:pPr>
            <a:r>
              <a:rPr lang="en-US" sz="1600"/>
              <a:t>List of the best (successor) routes from the EIGRP topology table and other routing processes.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ChangeArrowheads="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Example: EIGRP Tables</a:t>
            </a:r>
          </a:p>
        </p:txBody>
      </p:sp>
      <p:sp>
        <p:nvSpPr>
          <p:cNvPr id="97282" name="Content Placeholder 4"/>
          <p:cNvSpPr>
            <a:spLocks noGrp="1"/>
          </p:cNvSpPr>
          <p:nvPr>
            <p:ph sz="quarter" idx="10"/>
          </p:nvPr>
        </p:nvSpPr>
        <p:spPr>
          <a:xfrm>
            <a:off x="279400" y="1162050"/>
            <a:ext cx="8423275" cy="774700"/>
          </a:xfrm>
        </p:spPr>
        <p:txBody>
          <a:bodyPr/>
          <a:lstStyle/>
          <a:p>
            <a:r>
              <a:rPr lang="en-US" smtClean="0"/>
              <a:t>Router C’s tables:</a:t>
            </a:r>
          </a:p>
        </p:txBody>
      </p:sp>
      <p:pic>
        <p:nvPicPr>
          <p:cNvPr id="97283" name="Picture 8" descr="BSCI_M02_L01_13"/>
          <p:cNvPicPr>
            <a:picLocks noChangeAspect="1" noChangeArrowheads="1"/>
          </p:cNvPicPr>
          <p:nvPr/>
        </p:nvPicPr>
        <p:blipFill>
          <a:blip r:embed="rId3" cstate="print"/>
          <a:srcRect/>
          <a:stretch>
            <a:fillRect/>
          </a:stretch>
        </p:blipFill>
        <p:spPr bwMode="auto">
          <a:xfrm>
            <a:off x="565150" y="1647825"/>
            <a:ext cx="7981950" cy="471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Capabilities and Attributes</a:t>
            </a:r>
          </a:p>
        </p:txBody>
      </p:sp>
      <p:sp>
        <p:nvSpPr>
          <p:cNvPr id="49154" name="Content Placeholder 2"/>
          <p:cNvSpPr>
            <a:spLocks noGrp="1"/>
          </p:cNvSpPr>
          <p:nvPr>
            <p:ph idx="1"/>
          </p:nvPr>
        </p:nvSpPr>
        <p:spPr>
          <a:xfrm>
            <a:off x="279400" y="1182688"/>
            <a:ext cx="8520113" cy="5132387"/>
          </a:xfrm>
        </p:spPr>
        <p:txBody>
          <a:bodyPr/>
          <a:lstStyle/>
          <a:p>
            <a:r>
              <a:rPr lang="en-US" smtClean="0"/>
              <a:t>EIGRP is a Cisco-proprietary distance-vector protocol with link-state features.</a:t>
            </a:r>
          </a:p>
          <a:p>
            <a:r>
              <a:rPr lang="en-US" smtClean="0"/>
              <a:t>EIGRP features include:</a:t>
            </a:r>
          </a:p>
          <a:p>
            <a:pPr lvl="1">
              <a:buFont typeface="Arial" charset="0"/>
              <a:buChar char="•"/>
            </a:pPr>
            <a:r>
              <a:rPr lang="en-US" smtClean="0"/>
              <a:t>Fast convergence</a:t>
            </a:r>
          </a:p>
          <a:p>
            <a:pPr lvl="1">
              <a:buFont typeface="Arial" charset="0"/>
              <a:buChar char="•"/>
            </a:pPr>
            <a:r>
              <a:rPr lang="en-US" smtClean="0"/>
              <a:t>Partial updates</a:t>
            </a:r>
          </a:p>
          <a:p>
            <a:pPr lvl="1">
              <a:buFont typeface="Arial" charset="0"/>
              <a:buChar char="•"/>
            </a:pPr>
            <a:r>
              <a:rPr lang="en-US" smtClean="0"/>
              <a:t>Multiple network layer support</a:t>
            </a:r>
          </a:p>
          <a:p>
            <a:pPr lvl="1">
              <a:buFont typeface="Arial" charset="0"/>
              <a:buChar char="•"/>
            </a:pPr>
            <a:r>
              <a:rPr lang="en-US" smtClean="0"/>
              <a:t>Use of multicast and unicast communication</a:t>
            </a:r>
          </a:p>
          <a:p>
            <a:pPr lvl="1">
              <a:buFont typeface="Arial" charset="0"/>
              <a:buChar char="•"/>
            </a:pPr>
            <a:r>
              <a:rPr lang="en-US" smtClean="0"/>
              <a:t>Variable-length subnet masking (VLSM) support</a:t>
            </a:r>
          </a:p>
          <a:p>
            <a:pPr lvl="1">
              <a:buFont typeface="Arial" charset="0"/>
              <a:buChar char="•"/>
            </a:pPr>
            <a:r>
              <a:rPr lang="en-US" smtClean="0"/>
              <a:t>Seamless connectivity across all data link layer protocols and topologies</a:t>
            </a:r>
          </a:p>
          <a:p>
            <a:pPr lvl="1">
              <a:buFont typeface="Arial" charset="0"/>
              <a:buChar char="•"/>
            </a:pPr>
            <a:r>
              <a:rPr lang="en-US" smtClean="0"/>
              <a:t>By default, it performs automatic route summarization at major network boundaries (can be disabled) but can also be configured to summarize on interfaces.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Content Placeholder 3"/>
          <p:cNvSpPr txBox="1">
            <a:spLocks/>
          </p:cNvSpPr>
          <p:nvPr/>
        </p:nvSpPr>
        <p:spPr>
          <a:xfrm>
            <a:off x="668338" y="2308225"/>
            <a:ext cx="8039100" cy="1454150"/>
          </a:xfrm>
          <a:prstGeom prst="rect">
            <a:avLst/>
          </a:prstGeom>
          <a:solidFill>
            <a:schemeClr val="bg1">
              <a:lumMod val="95000"/>
            </a:schemeClr>
          </a:solidFill>
          <a:ln>
            <a:solidFill>
              <a:schemeClr val="tx1"/>
            </a:solidFill>
          </a:ln>
        </p:spPr>
        <p:txBody>
          <a:bodyPr/>
          <a:lstStyle/>
          <a:p>
            <a:pPr marL="236538" indent="-236538" defTabSz="814388">
              <a:spcBef>
                <a:spcPts val="0"/>
              </a:spcBef>
              <a:buClr>
                <a:srgbClr val="708CA1"/>
              </a:buClr>
              <a:defRPr/>
            </a:pPr>
            <a:r>
              <a:rPr lang="en-US" sz="1400" kern="0" dirty="0">
                <a:latin typeface="Courier New" pitchFamily="49" charset="0"/>
                <a:cs typeface="Courier New" pitchFamily="49" charset="0"/>
              </a:rPr>
              <a:t>R1# </a:t>
            </a:r>
            <a:r>
              <a:rPr lang="en-US" sz="1400" b="1" kern="0" dirty="0">
                <a:latin typeface="Courier New" pitchFamily="49" charset="0"/>
                <a:cs typeface="Courier New" pitchFamily="49" charset="0"/>
              </a:rPr>
              <a:t>show ip eigrp neighbors</a:t>
            </a:r>
          </a:p>
          <a:p>
            <a:pPr marL="236538" indent="-236538" defTabSz="814388">
              <a:spcBef>
                <a:spcPts val="0"/>
              </a:spcBef>
              <a:buClr>
                <a:srgbClr val="708CA1"/>
              </a:buClr>
              <a:defRPr/>
            </a:pPr>
            <a:r>
              <a:rPr lang="en-US" sz="1400" kern="0" dirty="0">
                <a:latin typeface="Courier New" pitchFamily="49" charset="0"/>
                <a:cs typeface="Courier New" pitchFamily="49" charset="0"/>
              </a:rPr>
              <a:t>IP-EIGRP neighbors for process 100</a:t>
            </a:r>
          </a:p>
          <a:p>
            <a:pPr marL="236538" indent="-236538" defTabSz="814388">
              <a:spcBef>
                <a:spcPts val="0"/>
              </a:spcBef>
              <a:buClr>
                <a:srgbClr val="708CA1"/>
              </a:buClr>
              <a:defRPr/>
            </a:pPr>
            <a:r>
              <a:rPr lang="en-US" sz="1400" kern="0" dirty="0">
                <a:latin typeface="Courier New" pitchFamily="49" charset="0"/>
                <a:cs typeface="Courier New" pitchFamily="49" charset="0"/>
              </a:rPr>
              <a:t>H   Address        Interface   Hold  </a:t>
            </a:r>
            <a:r>
              <a:rPr lang="en-US" sz="1400" kern="0">
                <a:latin typeface="Courier New" pitchFamily="49" charset="0"/>
                <a:cs typeface="Courier New" pitchFamily="49" charset="0"/>
              </a:rPr>
              <a:t>Uptime    SRTT  </a:t>
            </a:r>
            <a:r>
              <a:rPr lang="en-US" sz="1400" kern="0" dirty="0">
                <a:latin typeface="Courier New" pitchFamily="49" charset="0"/>
                <a:cs typeface="Courier New" pitchFamily="49" charset="0"/>
              </a:rPr>
              <a:t>RTO    Q    Seq</a:t>
            </a:r>
          </a:p>
          <a:p>
            <a:pPr marL="236538" indent="-236538" defTabSz="814388">
              <a:spcBef>
                <a:spcPts val="0"/>
              </a:spcBef>
              <a:buClr>
                <a:srgbClr val="708CA1"/>
              </a:buClr>
              <a:defRPr/>
            </a:pPr>
            <a:r>
              <a:rPr lang="en-US" sz="1400" kern="0" dirty="0">
                <a:latin typeface="Courier New" pitchFamily="49" charset="0"/>
                <a:cs typeface="Courier New" pitchFamily="49" charset="0"/>
              </a:rPr>
              <a:t>                               (sec</a:t>
            </a:r>
            <a:r>
              <a:rPr lang="en-US" sz="1400" kern="0">
                <a:latin typeface="Courier New" pitchFamily="49" charset="0"/>
                <a:cs typeface="Courier New" pitchFamily="49" charset="0"/>
              </a:rPr>
              <a:t>)           (ms)        </a:t>
            </a:r>
            <a:r>
              <a:rPr lang="en-US" sz="1400" kern="0" dirty="0">
                <a:latin typeface="Courier New" pitchFamily="49" charset="0"/>
                <a:cs typeface="Courier New" pitchFamily="49" charset="0"/>
              </a:rPr>
              <a:t>Cnt   Num</a:t>
            </a:r>
          </a:p>
          <a:p>
            <a:pPr marL="236538" indent="-236538" defTabSz="814388">
              <a:spcBef>
                <a:spcPts val="0"/>
              </a:spcBef>
              <a:buClr>
                <a:srgbClr val="708CA1"/>
              </a:buClr>
              <a:defRPr/>
            </a:pPr>
            <a:r>
              <a:rPr lang="en-US" sz="1400" kern="0" dirty="0">
                <a:latin typeface="Courier New" pitchFamily="49" charset="0"/>
                <a:cs typeface="Courier New" pitchFamily="49" charset="0"/>
              </a:rPr>
              <a:t>0   192.168.1.102  Se0/0/1      11   </a:t>
            </a:r>
            <a:r>
              <a:rPr lang="en-US" sz="1400" kern="0">
                <a:latin typeface="Courier New" pitchFamily="49" charset="0"/>
                <a:cs typeface="Courier New" pitchFamily="49" charset="0"/>
              </a:rPr>
              <a:t>00:07:22   10   </a:t>
            </a:r>
            <a:r>
              <a:rPr lang="en-US" sz="1400" kern="0" dirty="0">
                <a:latin typeface="Courier New" pitchFamily="49" charset="0"/>
                <a:cs typeface="Courier New" pitchFamily="49" charset="0"/>
              </a:rPr>
              <a:t>2280   0     5</a:t>
            </a:r>
          </a:p>
          <a:p>
            <a:pPr marL="236538" indent="-236538" defTabSz="814388">
              <a:spcBef>
                <a:spcPts val="0"/>
              </a:spcBef>
              <a:buClr>
                <a:srgbClr val="708CA1"/>
              </a:buClr>
              <a:defRPr/>
            </a:pPr>
            <a:r>
              <a:rPr lang="en-US" sz="1400" kern="0" dirty="0">
                <a:latin typeface="Courier New" pitchFamily="49" charset="0"/>
                <a:cs typeface="Courier New" pitchFamily="49" charset="0"/>
              </a:rPr>
              <a:t>R1#</a:t>
            </a:r>
          </a:p>
          <a:p>
            <a:pPr marL="236538" indent="-236538" defTabSz="814388">
              <a:spcBef>
                <a:spcPts val="0"/>
              </a:spcBef>
              <a:buClr>
                <a:srgbClr val="708CA1"/>
              </a:buClr>
              <a:defRPr/>
            </a:pPr>
            <a:endParaRPr lang="en-US" sz="1400" kern="0" dirty="0">
              <a:latin typeface="Courier New" pitchFamily="49" charset="0"/>
              <a:cs typeface="Courier New" pitchFamily="49" charset="0"/>
            </a:endParaRPr>
          </a:p>
        </p:txBody>
      </p:sp>
      <p:sp>
        <p:nvSpPr>
          <p:cNvPr id="99330" name="Rectangle 110"/>
          <p:cNvSpPr>
            <a:spLocks noChangeArrowheads="1"/>
          </p:cNvSpPr>
          <p:nvPr/>
        </p:nvSpPr>
        <p:spPr bwMode="auto">
          <a:xfrm>
            <a:off x="5591175" y="2732088"/>
            <a:ext cx="1314450" cy="738187"/>
          </a:xfrm>
          <a:prstGeom prst="rect">
            <a:avLst/>
          </a:prstGeom>
          <a:no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99331" name="Rectangle 63"/>
          <p:cNvSpPr>
            <a:spLocks noChangeArrowheads="1"/>
          </p:cNvSpPr>
          <p:nvPr/>
        </p:nvSpPr>
        <p:spPr bwMode="auto">
          <a:xfrm>
            <a:off x="1114425" y="2778125"/>
            <a:ext cx="1465263" cy="633413"/>
          </a:xfrm>
          <a:prstGeom prst="rect">
            <a:avLst/>
          </a:prstGeom>
          <a:solidFill>
            <a:schemeClr val="accent1">
              <a:alpha val="20000"/>
            </a:schemeClr>
          </a:solidFill>
          <a:ln w="9525" algn="ctr">
            <a:solidFill>
              <a:schemeClr val="bg2"/>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9332" name="Rectangle 46"/>
          <p:cNvSpPr>
            <a:spLocks noChangeArrowheads="1"/>
          </p:cNvSpPr>
          <p:nvPr/>
        </p:nvSpPr>
        <p:spPr bwMode="auto">
          <a:xfrm>
            <a:off x="714375" y="2781300"/>
            <a:ext cx="223838" cy="630238"/>
          </a:xfrm>
          <a:prstGeom prst="rect">
            <a:avLst/>
          </a:prstGeom>
          <a:solidFill>
            <a:schemeClr val="accent1">
              <a:alpha val="20000"/>
            </a:schemeClr>
          </a:solidFill>
          <a:ln w="9525" algn="ctr">
            <a:solidFill>
              <a:schemeClr val="bg2"/>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9333"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Neighbor Table</a:t>
            </a:r>
          </a:p>
        </p:txBody>
      </p:sp>
      <p:sp>
        <p:nvSpPr>
          <p:cNvPr id="99334" name="TextBox 24"/>
          <p:cNvSpPr txBox="1">
            <a:spLocks noChangeArrowheads="1"/>
          </p:cNvSpPr>
          <p:nvPr/>
        </p:nvSpPr>
        <p:spPr bwMode="auto">
          <a:xfrm>
            <a:off x="484188" y="4425950"/>
            <a:ext cx="1414462" cy="1255713"/>
          </a:xfrm>
          <a:prstGeom prst="rect">
            <a:avLst/>
          </a:prstGeom>
          <a:solidFill>
            <a:srgbClr val="FFFF99"/>
          </a:solidFill>
          <a:ln w="19050">
            <a:solidFill>
              <a:schemeClr val="tx1"/>
            </a:solidFill>
            <a:miter lim="800000"/>
            <a:headEnd/>
            <a:tailEnd/>
          </a:ln>
        </p:spPr>
        <p:txBody>
          <a:bodyPr lIns="45720" rIns="45720" anchor="ctr">
            <a:spAutoFit/>
          </a:bodyPr>
          <a:lstStyle/>
          <a:p>
            <a:pPr eaLnBrk="0" hangingPunct="0">
              <a:lnSpc>
                <a:spcPct val="90000"/>
              </a:lnSpc>
            </a:pPr>
            <a:r>
              <a:rPr lang="en-US" sz="1200"/>
              <a:t>Lists the order in which a peering session was established with the specified neighbor, starting with 0.</a:t>
            </a:r>
          </a:p>
        </p:txBody>
      </p:sp>
      <p:sp>
        <p:nvSpPr>
          <p:cNvPr id="99335" name="TextBox 28"/>
          <p:cNvSpPr txBox="1">
            <a:spLocks noChangeArrowheads="1"/>
          </p:cNvSpPr>
          <p:nvPr/>
        </p:nvSpPr>
        <p:spPr bwMode="auto">
          <a:xfrm>
            <a:off x="1493838" y="3889375"/>
            <a:ext cx="992187" cy="425450"/>
          </a:xfrm>
          <a:prstGeom prst="rect">
            <a:avLst/>
          </a:prstGeom>
          <a:solidFill>
            <a:srgbClr val="FFFF99"/>
          </a:solidFill>
          <a:ln w="19050">
            <a:solidFill>
              <a:schemeClr val="tx1"/>
            </a:solidFill>
            <a:miter lim="800000"/>
            <a:headEnd/>
            <a:tailEnd/>
          </a:ln>
        </p:spPr>
        <p:txBody>
          <a:bodyPr lIns="45720" rIns="45720" anchor="ctr">
            <a:spAutoFit/>
          </a:bodyPr>
          <a:lstStyle/>
          <a:p>
            <a:pPr eaLnBrk="0" hangingPunct="0">
              <a:lnSpc>
                <a:spcPct val="90000"/>
              </a:lnSpc>
            </a:pPr>
            <a:r>
              <a:rPr lang="en-US" sz="1200"/>
              <a:t>Neighbor’s IP address</a:t>
            </a:r>
          </a:p>
        </p:txBody>
      </p:sp>
      <p:sp>
        <p:nvSpPr>
          <p:cNvPr id="99336" name="TextBox 31"/>
          <p:cNvSpPr txBox="1">
            <a:spLocks noChangeArrowheads="1"/>
          </p:cNvSpPr>
          <p:nvPr/>
        </p:nvSpPr>
        <p:spPr bwMode="auto">
          <a:xfrm>
            <a:off x="2654300" y="4389438"/>
            <a:ext cx="1296988" cy="590550"/>
          </a:xfrm>
          <a:prstGeom prst="rect">
            <a:avLst/>
          </a:prstGeom>
          <a:solidFill>
            <a:srgbClr val="FFFF99"/>
          </a:solidFill>
          <a:ln w="19050">
            <a:solidFill>
              <a:schemeClr val="tx1"/>
            </a:solidFill>
            <a:miter lim="800000"/>
            <a:headEnd/>
            <a:tailEnd/>
          </a:ln>
        </p:spPr>
        <p:txBody>
          <a:bodyPr lIns="45720" rIns="45720" anchor="ctr">
            <a:spAutoFit/>
          </a:bodyPr>
          <a:lstStyle/>
          <a:p>
            <a:pPr eaLnBrk="0" hangingPunct="0">
              <a:lnSpc>
                <a:spcPct val="90000"/>
              </a:lnSpc>
            </a:pPr>
            <a:r>
              <a:rPr lang="en-US" sz="1200"/>
              <a:t>Local interface receiving EIGRP Hello packets.</a:t>
            </a:r>
          </a:p>
        </p:txBody>
      </p:sp>
      <p:sp>
        <p:nvSpPr>
          <p:cNvPr id="99337" name="TextBox 33"/>
          <p:cNvSpPr txBox="1">
            <a:spLocks noChangeArrowheads="1"/>
          </p:cNvSpPr>
          <p:nvPr/>
        </p:nvSpPr>
        <p:spPr bwMode="auto">
          <a:xfrm>
            <a:off x="2709863" y="5345113"/>
            <a:ext cx="3224212" cy="1020762"/>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Seconds remaining before declaring neighbor down.</a:t>
            </a:r>
          </a:p>
          <a:p>
            <a:pPr defTabSz="814388" eaLnBrk="0" hangingPunct="0">
              <a:lnSpc>
                <a:spcPct val="90000"/>
              </a:lnSpc>
              <a:spcBef>
                <a:spcPct val="50000"/>
              </a:spcBef>
            </a:pPr>
            <a:r>
              <a:rPr lang="en-US" sz="1200"/>
              <a:t>The current hold time and is reset to the maximum hold time whenever a Hello packet is received. </a:t>
            </a:r>
          </a:p>
        </p:txBody>
      </p:sp>
      <p:sp>
        <p:nvSpPr>
          <p:cNvPr id="99338" name="TextBox 37"/>
          <p:cNvSpPr txBox="1">
            <a:spLocks noChangeArrowheads="1"/>
          </p:cNvSpPr>
          <p:nvPr/>
        </p:nvSpPr>
        <p:spPr bwMode="auto">
          <a:xfrm>
            <a:off x="3297238" y="979488"/>
            <a:ext cx="5408612" cy="1108075"/>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SRTT (Smooth Round Trip Timer) and RTO (Retransmit Interval) are used by RTP to manage reliable EIGRP packets.</a:t>
            </a:r>
          </a:p>
          <a:p>
            <a:pPr defTabSz="814388" eaLnBrk="0" hangingPunct="0">
              <a:lnSpc>
                <a:spcPct val="90000"/>
              </a:lnSpc>
              <a:spcBef>
                <a:spcPct val="50000"/>
              </a:spcBef>
            </a:pPr>
            <a:r>
              <a:rPr lang="en-US" sz="1200"/>
              <a:t>SRTT indicates how long it takes for this neighbor to respond to reliable packets.</a:t>
            </a:r>
          </a:p>
          <a:p>
            <a:pPr defTabSz="814388" eaLnBrk="0" hangingPunct="0">
              <a:lnSpc>
                <a:spcPct val="90000"/>
              </a:lnSpc>
              <a:spcBef>
                <a:spcPct val="50000"/>
              </a:spcBef>
            </a:pPr>
            <a:r>
              <a:rPr lang="en-US" sz="1200"/>
              <a:t>RTO indicates how long to wait before retransmitting if no ACK is received.</a:t>
            </a:r>
          </a:p>
        </p:txBody>
      </p:sp>
      <p:sp>
        <p:nvSpPr>
          <p:cNvPr id="99339" name="TextBox 39"/>
          <p:cNvSpPr txBox="1">
            <a:spLocks noChangeArrowheads="1"/>
          </p:cNvSpPr>
          <p:nvPr/>
        </p:nvSpPr>
        <p:spPr bwMode="auto">
          <a:xfrm>
            <a:off x="6143625" y="3951288"/>
            <a:ext cx="1312863" cy="1089025"/>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Queue count should always be zero otherwise there’s congestion on the link.</a:t>
            </a:r>
          </a:p>
        </p:txBody>
      </p:sp>
      <p:sp>
        <p:nvSpPr>
          <p:cNvPr id="99340" name="TextBox 41"/>
          <p:cNvSpPr txBox="1">
            <a:spLocks noChangeArrowheads="1"/>
          </p:cNvSpPr>
          <p:nvPr/>
        </p:nvSpPr>
        <p:spPr bwMode="auto">
          <a:xfrm>
            <a:off x="7631113" y="3951288"/>
            <a:ext cx="1177925" cy="1290637"/>
          </a:xfrm>
          <a:prstGeom prst="rect">
            <a:avLst/>
          </a:prstGeom>
          <a:solidFill>
            <a:srgbClr val="FFFF99"/>
          </a:solidFill>
          <a:ln w="19050">
            <a:solidFill>
              <a:schemeClr val="tx1"/>
            </a:solidFill>
            <a:miter lim="800000"/>
            <a:headEnd/>
            <a:tailEnd/>
          </a:ln>
        </p:spPr>
        <p:txBody>
          <a:bodyPr lIns="45720" rIns="45720" anchor="ctr">
            <a:spAutoFit/>
          </a:bodyPr>
          <a:lstStyle/>
          <a:p>
            <a:pPr eaLnBrk="0" hangingPunct="0">
              <a:lnSpc>
                <a:spcPct val="90000"/>
              </a:lnSpc>
            </a:pPr>
            <a:r>
              <a:rPr lang="en-US" sz="1200"/>
              <a:t>The sequence number of the last update, query, or reply packet that was received from this neighbor.</a:t>
            </a:r>
          </a:p>
        </p:txBody>
      </p:sp>
      <p:cxnSp>
        <p:nvCxnSpPr>
          <p:cNvPr id="99341" name="Straight Arrow Connector 61"/>
          <p:cNvCxnSpPr>
            <a:cxnSpLocks noChangeShapeType="1"/>
            <a:stCxn id="99334" idx="0"/>
            <a:endCxn id="99332" idx="2"/>
          </p:cNvCxnSpPr>
          <p:nvPr/>
        </p:nvCxnSpPr>
        <p:spPr bwMode="auto">
          <a:xfrm rot="16200000" flipV="1">
            <a:off x="502445" y="3736181"/>
            <a:ext cx="1014412" cy="365125"/>
          </a:xfrm>
          <a:prstGeom prst="straightConnector1">
            <a:avLst/>
          </a:prstGeom>
          <a:noFill/>
          <a:ln w="28575" algn="ctr">
            <a:solidFill>
              <a:schemeClr val="tx1"/>
            </a:solidFill>
            <a:round/>
            <a:headEnd/>
            <a:tailEnd type="arrow" w="med" len="med"/>
          </a:ln>
        </p:spPr>
      </p:cxnSp>
      <p:cxnSp>
        <p:nvCxnSpPr>
          <p:cNvPr id="99342" name="Straight Arrow Connector 65"/>
          <p:cNvCxnSpPr>
            <a:cxnSpLocks noChangeShapeType="1"/>
            <a:stCxn id="99335" idx="0"/>
            <a:endCxn id="99331" idx="2"/>
          </p:cNvCxnSpPr>
          <p:nvPr/>
        </p:nvCxnSpPr>
        <p:spPr bwMode="auto">
          <a:xfrm rot="16200000" flipV="1">
            <a:off x="1678782" y="3579019"/>
            <a:ext cx="477837" cy="142875"/>
          </a:xfrm>
          <a:prstGeom prst="straightConnector1">
            <a:avLst/>
          </a:prstGeom>
          <a:noFill/>
          <a:ln w="28575">
            <a:solidFill>
              <a:schemeClr val="tx1"/>
            </a:solidFill>
            <a:round/>
            <a:headEnd/>
            <a:tailEnd type="arrow" w="med" len="med"/>
          </a:ln>
        </p:spPr>
      </p:cxnSp>
      <p:sp>
        <p:nvSpPr>
          <p:cNvPr id="99343" name="Rectangle 69"/>
          <p:cNvSpPr>
            <a:spLocks noChangeArrowheads="1"/>
          </p:cNvSpPr>
          <p:nvPr/>
        </p:nvSpPr>
        <p:spPr bwMode="auto">
          <a:xfrm>
            <a:off x="2673350" y="2778125"/>
            <a:ext cx="1254125" cy="633413"/>
          </a:xfrm>
          <a:prstGeom prst="rect">
            <a:avLst/>
          </a:prstGeom>
          <a:solidFill>
            <a:schemeClr val="accent1">
              <a:alpha val="20000"/>
            </a:schemeClr>
          </a:solidFill>
          <a:ln w="9525" algn="ctr">
            <a:solidFill>
              <a:schemeClr val="bg2"/>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9344" name="Rectangle 70"/>
          <p:cNvSpPr>
            <a:spLocks noChangeArrowheads="1"/>
          </p:cNvSpPr>
          <p:nvPr/>
        </p:nvSpPr>
        <p:spPr bwMode="auto">
          <a:xfrm>
            <a:off x="3989388" y="2778125"/>
            <a:ext cx="614362" cy="633413"/>
          </a:xfrm>
          <a:prstGeom prst="rect">
            <a:avLst/>
          </a:prstGeom>
          <a:solidFill>
            <a:schemeClr val="accent1">
              <a:alpha val="20000"/>
            </a:schemeClr>
          </a:solidFill>
          <a:ln w="9525" algn="ctr">
            <a:solidFill>
              <a:schemeClr val="bg2"/>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9345" name="Rectangle 71"/>
          <p:cNvSpPr>
            <a:spLocks noChangeArrowheads="1"/>
          </p:cNvSpPr>
          <p:nvPr/>
        </p:nvSpPr>
        <p:spPr bwMode="auto">
          <a:xfrm>
            <a:off x="4665663" y="2778125"/>
            <a:ext cx="933450" cy="633413"/>
          </a:xfrm>
          <a:prstGeom prst="rect">
            <a:avLst/>
          </a:prstGeom>
          <a:solidFill>
            <a:schemeClr val="accent1">
              <a:alpha val="20000"/>
            </a:schemeClr>
          </a:solidFill>
          <a:ln w="9525" algn="ctr">
            <a:solidFill>
              <a:schemeClr val="bg2"/>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9346" name="Rectangle 72"/>
          <p:cNvSpPr>
            <a:spLocks noChangeArrowheads="1"/>
          </p:cNvSpPr>
          <p:nvPr/>
        </p:nvSpPr>
        <p:spPr bwMode="auto">
          <a:xfrm>
            <a:off x="5683250" y="2778125"/>
            <a:ext cx="515938" cy="633413"/>
          </a:xfrm>
          <a:prstGeom prst="rect">
            <a:avLst/>
          </a:prstGeom>
          <a:solidFill>
            <a:schemeClr val="accent1">
              <a:alpha val="20000"/>
            </a:schemeClr>
          </a:solidFill>
          <a:ln w="9525" algn="ctr">
            <a:solidFill>
              <a:schemeClr val="bg2"/>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9347" name="Rectangle 73"/>
          <p:cNvSpPr>
            <a:spLocks noChangeArrowheads="1"/>
          </p:cNvSpPr>
          <p:nvPr/>
        </p:nvSpPr>
        <p:spPr bwMode="auto">
          <a:xfrm>
            <a:off x="6296025" y="2778125"/>
            <a:ext cx="538163" cy="633413"/>
          </a:xfrm>
          <a:prstGeom prst="rect">
            <a:avLst/>
          </a:prstGeom>
          <a:solidFill>
            <a:schemeClr val="accent1">
              <a:alpha val="20000"/>
            </a:schemeClr>
          </a:solidFill>
          <a:ln w="9525" algn="ctr">
            <a:solidFill>
              <a:schemeClr val="bg2"/>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9348" name="Rectangle 74"/>
          <p:cNvSpPr>
            <a:spLocks noChangeArrowheads="1"/>
          </p:cNvSpPr>
          <p:nvPr/>
        </p:nvSpPr>
        <p:spPr bwMode="auto">
          <a:xfrm>
            <a:off x="7010400" y="2778125"/>
            <a:ext cx="339725" cy="633413"/>
          </a:xfrm>
          <a:prstGeom prst="rect">
            <a:avLst/>
          </a:prstGeom>
          <a:solidFill>
            <a:schemeClr val="accent1">
              <a:alpha val="20000"/>
            </a:schemeClr>
          </a:solidFill>
          <a:ln w="9525" algn="ctr">
            <a:solidFill>
              <a:schemeClr val="bg2"/>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9349" name="Rectangle 75"/>
          <p:cNvSpPr>
            <a:spLocks noChangeArrowheads="1"/>
          </p:cNvSpPr>
          <p:nvPr/>
        </p:nvSpPr>
        <p:spPr bwMode="auto">
          <a:xfrm>
            <a:off x="7631113" y="2778125"/>
            <a:ext cx="411162" cy="633413"/>
          </a:xfrm>
          <a:prstGeom prst="rect">
            <a:avLst/>
          </a:prstGeom>
          <a:solidFill>
            <a:schemeClr val="accent1">
              <a:alpha val="20000"/>
            </a:schemeClr>
          </a:solidFill>
          <a:ln w="9525" algn="ctr">
            <a:solidFill>
              <a:schemeClr val="bg2"/>
            </a:solidFill>
            <a:round/>
            <a:headEnd/>
            <a:tailEnd/>
          </a:ln>
        </p:spPr>
        <p:txBody>
          <a:bodyPr lIns="82124" tIns="41061" rIns="82124" bIns="41061" anchor="ctr">
            <a:spAutoFit/>
          </a:bodyPr>
          <a:lstStyle/>
          <a:p>
            <a:pPr algn="ctr" defTabSz="814388" eaLnBrk="0" hangingPunct="0">
              <a:lnSpc>
                <a:spcPct val="90000"/>
              </a:lnSpc>
            </a:pPr>
            <a:endParaRPr lang="en-US"/>
          </a:p>
        </p:txBody>
      </p:sp>
      <p:cxnSp>
        <p:nvCxnSpPr>
          <p:cNvPr id="99350" name="Straight Arrow Connector 84"/>
          <p:cNvCxnSpPr>
            <a:cxnSpLocks noChangeShapeType="1"/>
            <a:stCxn id="99336" idx="0"/>
            <a:endCxn id="99343" idx="2"/>
          </p:cNvCxnSpPr>
          <p:nvPr/>
        </p:nvCxnSpPr>
        <p:spPr bwMode="auto">
          <a:xfrm rot="16200000" flipV="1">
            <a:off x="2812257" y="3899694"/>
            <a:ext cx="977900" cy="1587"/>
          </a:xfrm>
          <a:prstGeom prst="straightConnector1">
            <a:avLst/>
          </a:prstGeom>
          <a:noFill/>
          <a:ln w="28575" algn="ctr">
            <a:solidFill>
              <a:schemeClr val="tx1"/>
            </a:solidFill>
            <a:round/>
            <a:headEnd/>
            <a:tailEnd type="arrow" w="med" len="med"/>
          </a:ln>
        </p:spPr>
      </p:cxnSp>
      <p:cxnSp>
        <p:nvCxnSpPr>
          <p:cNvPr id="99351" name="Straight Arrow Connector 90"/>
          <p:cNvCxnSpPr>
            <a:cxnSpLocks noChangeShapeType="1"/>
            <a:stCxn id="99337" idx="0"/>
            <a:endCxn id="99344" idx="2"/>
          </p:cNvCxnSpPr>
          <p:nvPr/>
        </p:nvCxnSpPr>
        <p:spPr bwMode="auto">
          <a:xfrm rot="16200000" flipV="1">
            <a:off x="3343275" y="4365626"/>
            <a:ext cx="1933575" cy="25400"/>
          </a:xfrm>
          <a:prstGeom prst="straightConnector1">
            <a:avLst/>
          </a:prstGeom>
          <a:noFill/>
          <a:ln w="28575" algn="ctr">
            <a:solidFill>
              <a:schemeClr val="tx1"/>
            </a:solidFill>
            <a:round/>
            <a:headEnd/>
            <a:tailEnd type="arrow" w="med" len="med"/>
          </a:ln>
        </p:spPr>
      </p:cxnSp>
      <p:sp>
        <p:nvSpPr>
          <p:cNvPr id="99352" name="TextBox 103"/>
          <p:cNvSpPr txBox="1">
            <a:spLocks noChangeArrowheads="1"/>
          </p:cNvSpPr>
          <p:nvPr/>
        </p:nvSpPr>
        <p:spPr bwMode="auto">
          <a:xfrm>
            <a:off x="4459288" y="4056063"/>
            <a:ext cx="1296987" cy="923925"/>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Amount of time since this neighbor was added to the neighbor table.</a:t>
            </a:r>
          </a:p>
        </p:txBody>
      </p:sp>
      <p:cxnSp>
        <p:nvCxnSpPr>
          <p:cNvPr id="99353" name="Straight Arrow Connector 104"/>
          <p:cNvCxnSpPr>
            <a:cxnSpLocks noChangeShapeType="1"/>
            <a:stCxn id="99352" idx="0"/>
            <a:endCxn id="99345" idx="2"/>
          </p:cNvCxnSpPr>
          <p:nvPr/>
        </p:nvCxnSpPr>
        <p:spPr bwMode="auto">
          <a:xfrm rot="5400000" flipH="1" flipV="1">
            <a:off x="4797425" y="3721101"/>
            <a:ext cx="644525" cy="25400"/>
          </a:xfrm>
          <a:prstGeom prst="straightConnector1">
            <a:avLst/>
          </a:prstGeom>
          <a:noFill/>
          <a:ln w="28575" algn="ctr">
            <a:solidFill>
              <a:schemeClr val="tx1"/>
            </a:solidFill>
            <a:round/>
            <a:headEnd/>
            <a:tailEnd type="arrow" w="med" len="med"/>
          </a:ln>
        </p:spPr>
      </p:cxnSp>
      <p:cxnSp>
        <p:nvCxnSpPr>
          <p:cNvPr id="99354" name="Straight Arrow Connector 107"/>
          <p:cNvCxnSpPr>
            <a:cxnSpLocks noChangeShapeType="1"/>
            <a:stCxn id="99338" idx="2"/>
          </p:cNvCxnSpPr>
          <p:nvPr/>
        </p:nvCxnSpPr>
        <p:spPr bwMode="auto">
          <a:xfrm rot="16200000" flipH="1">
            <a:off x="5738813" y="2351088"/>
            <a:ext cx="758825" cy="231775"/>
          </a:xfrm>
          <a:prstGeom prst="straightConnector1">
            <a:avLst/>
          </a:prstGeom>
          <a:noFill/>
          <a:ln w="28575" algn="ctr">
            <a:solidFill>
              <a:schemeClr val="tx1"/>
            </a:solidFill>
            <a:round/>
            <a:headEnd/>
            <a:tailEnd type="arrow" w="med" len="med"/>
          </a:ln>
        </p:spPr>
      </p:cxnSp>
      <p:cxnSp>
        <p:nvCxnSpPr>
          <p:cNvPr id="99355" name="Straight Arrow Connector 113"/>
          <p:cNvCxnSpPr>
            <a:cxnSpLocks noChangeShapeType="1"/>
            <a:stCxn id="99339" idx="0"/>
            <a:endCxn id="99348" idx="2"/>
          </p:cNvCxnSpPr>
          <p:nvPr/>
        </p:nvCxnSpPr>
        <p:spPr bwMode="auto">
          <a:xfrm rot="5400000" flipH="1" flipV="1">
            <a:off x="6719888" y="3490913"/>
            <a:ext cx="539750" cy="381000"/>
          </a:xfrm>
          <a:prstGeom prst="straightConnector1">
            <a:avLst/>
          </a:prstGeom>
          <a:noFill/>
          <a:ln w="28575" algn="ctr">
            <a:solidFill>
              <a:schemeClr val="tx1"/>
            </a:solidFill>
            <a:round/>
            <a:headEnd/>
            <a:tailEnd type="arrow" w="med" len="med"/>
          </a:ln>
        </p:spPr>
      </p:cxnSp>
      <p:cxnSp>
        <p:nvCxnSpPr>
          <p:cNvPr id="99356" name="Straight Arrow Connector 117"/>
          <p:cNvCxnSpPr>
            <a:cxnSpLocks noChangeShapeType="1"/>
            <a:stCxn id="99340" idx="0"/>
            <a:endCxn id="99349" idx="2"/>
          </p:cNvCxnSpPr>
          <p:nvPr/>
        </p:nvCxnSpPr>
        <p:spPr bwMode="auto">
          <a:xfrm rot="16200000" flipV="1">
            <a:off x="7758907" y="3490119"/>
            <a:ext cx="539750" cy="382587"/>
          </a:xfrm>
          <a:prstGeom prst="straightConnector1">
            <a:avLst/>
          </a:prstGeom>
          <a:noFill/>
          <a:ln w="28575" algn="ctr">
            <a:solidFill>
              <a:schemeClr val="tx1"/>
            </a:solidFill>
            <a:round/>
            <a:headEnd/>
            <a:tailEnd type="arrow" w="med" len="med"/>
          </a:ln>
        </p:spPr>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Content Placeholder 3"/>
          <p:cNvSpPr txBox="1">
            <a:spLocks/>
          </p:cNvSpPr>
          <p:nvPr/>
        </p:nvSpPr>
        <p:spPr>
          <a:xfrm>
            <a:off x="1114425" y="2636838"/>
            <a:ext cx="7173913" cy="1712912"/>
          </a:xfrm>
          <a:prstGeom prst="rect">
            <a:avLst/>
          </a:prstGeom>
          <a:solidFill>
            <a:schemeClr val="bg1">
              <a:lumMod val="95000"/>
            </a:schemeClr>
          </a:solidFill>
          <a:ln w="19050">
            <a:solidFill>
              <a:schemeClr val="tx1"/>
            </a:solidFill>
          </a:ln>
        </p:spPr>
        <p:txBody>
          <a:bodyPr/>
          <a:lstStyle/>
          <a:p>
            <a:pPr marL="236538" indent="-236538" defTabSz="814388">
              <a:spcBef>
                <a:spcPts val="0"/>
              </a:spcBef>
              <a:buClr>
                <a:srgbClr val="708CA1"/>
              </a:buClr>
              <a:defRPr/>
            </a:pPr>
            <a:r>
              <a:rPr lang="en-US" sz="1400" kern="0" dirty="0">
                <a:latin typeface="Courier New" pitchFamily="49" charset="0"/>
                <a:cs typeface="Courier New" pitchFamily="49" charset="0"/>
              </a:rPr>
              <a:t>R1# </a:t>
            </a:r>
            <a:r>
              <a:rPr lang="en-US" sz="1400" b="1" kern="0" dirty="0">
                <a:latin typeface="Courier New" pitchFamily="49" charset="0"/>
                <a:cs typeface="Courier New" pitchFamily="49" charset="0"/>
              </a:rPr>
              <a:t>show ip eigrp topology</a:t>
            </a:r>
          </a:p>
          <a:p>
            <a:pPr marL="236538" indent="-236538" defTabSz="814388">
              <a:spcBef>
                <a:spcPts val="0"/>
              </a:spcBef>
              <a:buClr>
                <a:srgbClr val="708CA1"/>
              </a:buClr>
              <a:defRPr/>
            </a:pPr>
            <a:r>
              <a:rPr lang="en-US" sz="1400" kern="0" dirty="0">
                <a:latin typeface="Courier New" pitchFamily="49" charset="0"/>
                <a:cs typeface="Courier New" pitchFamily="49" charset="0"/>
              </a:rPr>
              <a:t>IP-EIGRP Topology Table for AS(100)/ID(192.168.1.101)</a:t>
            </a:r>
          </a:p>
          <a:p>
            <a:pPr marL="236538" indent="-236538" defTabSz="814388">
              <a:spcBef>
                <a:spcPts val="0"/>
              </a:spcBef>
              <a:buClr>
                <a:srgbClr val="708CA1"/>
              </a:buClr>
              <a:defRPr/>
            </a:pPr>
            <a:r>
              <a:rPr lang="en-US" sz="1400" kern="0" dirty="0">
                <a:latin typeface="Courier New" pitchFamily="49" charset="0"/>
                <a:cs typeface="Courier New" pitchFamily="49" charset="0"/>
              </a:rPr>
              <a:t>Codes: P - Passive, A - Active, U - Update, Q - Query, R - Reply,</a:t>
            </a:r>
          </a:p>
          <a:p>
            <a:pPr marL="236538" indent="-236538" defTabSz="814388">
              <a:spcBef>
                <a:spcPts val="0"/>
              </a:spcBef>
              <a:buClr>
                <a:srgbClr val="708CA1"/>
              </a:buClr>
              <a:defRPr/>
            </a:pPr>
            <a:r>
              <a:rPr lang="en-US" sz="1400" kern="0" dirty="0">
                <a:latin typeface="Courier New" pitchFamily="49" charset="0"/>
                <a:cs typeface="Courier New" pitchFamily="49" charset="0"/>
              </a:rPr>
              <a:t>       r - reply Status, s - sia Status</a:t>
            </a:r>
          </a:p>
          <a:p>
            <a:pPr marL="236538" indent="-236538" defTabSz="814388">
              <a:spcBef>
                <a:spcPts val="0"/>
              </a:spcBef>
              <a:buClr>
                <a:srgbClr val="708CA1"/>
              </a:buClr>
              <a:defRPr/>
            </a:pPr>
            <a:r>
              <a:rPr lang="en-US" sz="1400" kern="0" dirty="0">
                <a:latin typeface="Courier New" pitchFamily="49" charset="0"/>
                <a:cs typeface="Courier New" pitchFamily="49" charset="0"/>
              </a:rPr>
              <a:t>P 172.17.0.0/16, 1 successors, FD is 40514560</a:t>
            </a:r>
          </a:p>
          <a:p>
            <a:pPr marL="236538" indent="-236538" defTabSz="814388">
              <a:spcBef>
                <a:spcPts val="0"/>
              </a:spcBef>
              <a:buClr>
                <a:srgbClr val="708CA1"/>
              </a:buClr>
              <a:defRPr/>
            </a:pPr>
            <a:r>
              <a:rPr lang="en-US" sz="1400" kern="0" dirty="0">
                <a:latin typeface="Courier New" pitchFamily="49" charset="0"/>
                <a:cs typeface="Courier New" pitchFamily="49" charset="0"/>
              </a:rPr>
              <a:t>        via 192.168.1.102 (40514560/28160), Serial0/0/1</a:t>
            </a:r>
          </a:p>
          <a:p>
            <a:pPr marL="236538" indent="-236538" defTabSz="814388">
              <a:spcBef>
                <a:spcPts val="0"/>
              </a:spcBef>
              <a:buClr>
                <a:srgbClr val="708CA1"/>
              </a:buClr>
              <a:defRPr/>
            </a:pPr>
            <a:r>
              <a:rPr lang="en-US" sz="1400" kern="0" dirty="0">
                <a:latin typeface="Courier New" pitchFamily="49" charset="0"/>
                <a:cs typeface="Courier New" pitchFamily="49" charset="0"/>
              </a:rPr>
              <a:t>R1# </a:t>
            </a:r>
          </a:p>
          <a:p>
            <a:pPr marL="236538" indent="-236538" defTabSz="814388">
              <a:spcBef>
                <a:spcPts val="0"/>
              </a:spcBef>
              <a:buClr>
                <a:srgbClr val="708CA1"/>
              </a:buClr>
              <a:defRPr/>
            </a:pPr>
            <a:endParaRPr lang="en-US" sz="1400" kern="0" dirty="0">
              <a:latin typeface="Courier New" pitchFamily="49" charset="0"/>
              <a:cs typeface="Courier New" pitchFamily="49" charset="0"/>
            </a:endParaRPr>
          </a:p>
        </p:txBody>
      </p:sp>
      <p:sp>
        <p:nvSpPr>
          <p:cNvPr id="101378" name="Rectangle 63"/>
          <p:cNvSpPr>
            <a:spLocks noChangeArrowheads="1"/>
          </p:cNvSpPr>
          <p:nvPr/>
        </p:nvSpPr>
        <p:spPr bwMode="auto">
          <a:xfrm>
            <a:off x="1382713" y="3494088"/>
            <a:ext cx="1430337" cy="211137"/>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sp>
        <p:nvSpPr>
          <p:cNvPr id="101379" name="Rectangle 46"/>
          <p:cNvSpPr>
            <a:spLocks noChangeArrowheads="1"/>
          </p:cNvSpPr>
          <p:nvPr/>
        </p:nvSpPr>
        <p:spPr bwMode="auto">
          <a:xfrm>
            <a:off x="1163638" y="3494088"/>
            <a:ext cx="173037" cy="211137"/>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sp>
        <p:nvSpPr>
          <p:cNvPr id="101380"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Topology Table</a:t>
            </a:r>
          </a:p>
        </p:txBody>
      </p:sp>
      <p:sp>
        <p:nvSpPr>
          <p:cNvPr id="101381" name="TextBox 24"/>
          <p:cNvSpPr txBox="1">
            <a:spLocks noChangeArrowheads="1"/>
          </p:cNvSpPr>
          <p:nvPr/>
        </p:nvSpPr>
        <p:spPr bwMode="auto">
          <a:xfrm>
            <a:off x="568325" y="4433888"/>
            <a:ext cx="1354138" cy="590550"/>
          </a:xfrm>
          <a:prstGeom prst="rect">
            <a:avLst/>
          </a:prstGeom>
          <a:solidFill>
            <a:srgbClr val="FFFF99"/>
          </a:solidFill>
          <a:ln w="19050">
            <a:solidFill>
              <a:schemeClr val="tx1"/>
            </a:solidFill>
            <a:miter lim="800000"/>
            <a:headEnd/>
            <a:tailEnd/>
          </a:ln>
        </p:spPr>
        <p:txBody>
          <a:bodyPr lIns="45720" rIns="45720" anchor="ctr">
            <a:spAutoFit/>
          </a:bodyPr>
          <a:lstStyle/>
          <a:p>
            <a:pPr eaLnBrk="0" hangingPunct="0">
              <a:lnSpc>
                <a:spcPct val="90000"/>
              </a:lnSpc>
            </a:pPr>
            <a:r>
              <a:rPr lang="en-US" sz="1200"/>
              <a:t>Indicates if the route is in passive or active state.</a:t>
            </a:r>
          </a:p>
        </p:txBody>
      </p:sp>
      <p:sp>
        <p:nvSpPr>
          <p:cNvPr id="101382" name="TextBox 28"/>
          <p:cNvSpPr txBox="1">
            <a:spLocks noChangeArrowheads="1"/>
          </p:cNvSpPr>
          <p:nvPr/>
        </p:nvSpPr>
        <p:spPr bwMode="auto">
          <a:xfrm>
            <a:off x="1317625" y="1514475"/>
            <a:ext cx="1554163" cy="257175"/>
          </a:xfrm>
          <a:prstGeom prst="rect">
            <a:avLst/>
          </a:prstGeom>
          <a:solidFill>
            <a:srgbClr val="FFFF99"/>
          </a:solidFill>
          <a:ln w="19050">
            <a:solidFill>
              <a:schemeClr val="tx1"/>
            </a:solidFill>
            <a:miter lim="800000"/>
            <a:headEnd/>
            <a:tailEnd/>
          </a:ln>
        </p:spPr>
        <p:txBody>
          <a:bodyPr lIns="45720" rIns="45720" anchor="ctr">
            <a:spAutoFit/>
          </a:bodyPr>
          <a:lstStyle/>
          <a:p>
            <a:pPr eaLnBrk="0" hangingPunct="0">
              <a:lnSpc>
                <a:spcPct val="90000"/>
              </a:lnSpc>
            </a:pPr>
            <a:r>
              <a:rPr lang="en-US" sz="1200"/>
              <a:t>Destination network.</a:t>
            </a:r>
          </a:p>
        </p:txBody>
      </p:sp>
      <p:sp>
        <p:nvSpPr>
          <p:cNvPr id="101383" name="TextBox 31"/>
          <p:cNvSpPr txBox="1">
            <a:spLocks noChangeArrowheads="1"/>
          </p:cNvSpPr>
          <p:nvPr/>
        </p:nvSpPr>
        <p:spPr bwMode="auto">
          <a:xfrm>
            <a:off x="3152775" y="1558925"/>
            <a:ext cx="944563" cy="425450"/>
          </a:xfrm>
          <a:prstGeom prst="rect">
            <a:avLst/>
          </a:prstGeom>
          <a:solidFill>
            <a:srgbClr val="FFFF99"/>
          </a:solidFill>
          <a:ln w="19050">
            <a:solidFill>
              <a:schemeClr val="tx1"/>
            </a:solidFill>
            <a:miter lim="800000"/>
            <a:headEnd/>
            <a:tailEnd/>
          </a:ln>
        </p:spPr>
        <p:txBody>
          <a:bodyPr lIns="45720" rIns="45720" anchor="ctr">
            <a:spAutoFit/>
          </a:bodyPr>
          <a:lstStyle/>
          <a:p>
            <a:pPr eaLnBrk="0" hangingPunct="0">
              <a:lnSpc>
                <a:spcPct val="90000"/>
              </a:lnSpc>
            </a:pPr>
            <a:r>
              <a:rPr lang="en-US" sz="1200"/>
              <a:t>Number of successors</a:t>
            </a:r>
          </a:p>
        </p:txBody>
      </p:sp>
      <p:sp>
        <p:nvSpPr>
          <p:cNvPr id="101384" name="TextBox 39"/>
          <p:cNvSpPr txBox="1">
            <a:spLocks noChangeArrowheads="1"/>
          </p:cNvSpPr>
          <p:nvPr/>
        </p:nvSpPr>
        <p:spPr bwMode="auto">
          <a:xfrm>
            <a:off x="2124075" y="4438650"/>
            <a:ext cx="1314450" cy="425450"/>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Next-hop address for successor.</a:t>
            </a:r>
          </a:p>
        </p:txBody>
      </p:sp>
      <p:sp>
        <p:nvSpPr>
          <p:cNvPr id="101385" name="TextBox 41"/>
          <p:cNvSpPr txBox="1">
            <a:spLocks noChangeArrowheads="1"/>
          </p:cNvSpPr>
          <p:nvPr/>
        </p:nvSpPr>
        <p:spPr bwMode="auto">
          <a:xfrm>
            <a:off x="6272213" y="4416425"/>
            <a:ext cx="1535112" cy="423863"/>
          </a:xfrm>
          <a:prstGeom prst="rect">
            <a:avLst/>
          </a:prstGeom>
          <a:solidFill>
            <a:srgbClr val="FFFF99"/>
          </a:solidFill>
          <a:ln w="19050">
            <a:solidFill>
              <a:schemeClr val="tx1"/>
            </a:solidFill>
            <a:miter lim="800000"/>
            <a:headEnd/>
            <a:tailEnd/>
          </a:ln>
        </p:spPr>
        <p:txBody>
          <a:bodyPr lIns="45720" rIns="45720" anchor="ctr">
            <a:spAutoFit/>
          </a:bodyPr>
          <a:lstStyle/>
          <a:p>
            <a:pPr eaLnBrk="0" hangingPunct="0">
              <a:lnSpc>
                <a:spcPct val="90000"/>
              </a:lnSpc>
            </a:pPr>
            <a:r>
              <a:rPr lang="en-US" sz="1200"/>
              <a:t>Outbound interface to reach the network.</a:t>
            </a:r>
          </a:p>
        </p:txBody>
      </p:sp>
      <p:cxnSp>
        <p:nvCxnSpPr>
          <p:cNvPr id="101386" name="Straight Arrow Connector 61"/>
          <p:cNvCxnSpPr>
            <a:cxnSpLocks noChangeShapeType="1"/>
            <a:stCxn id="101381" idx="0"/>
            <a:endCxn id="101379" idx="2"/>
          </p:cNvCxnSpPr>
          <p:nvPr/>
        </p:nvCxnSpPr>
        <p:spPr bwMode="auto">
          <a:xfrm rot="5400000" flipH="1" flipV="1">
            <a:off x="883444" y="4067969"/>
            <a:ext cx="728663" cy="3175"/>
          </a:xfrm>
          <a:prstGeom prst="straightConnector1">
            <a:avLst/>
          </a:prstGeom>
          <a:noFill/>
          <a:ln w="28575" algn="ctr">
            <a:solidFill>
              <a:schemeClr val="tx1"/>
            </a:solidFill>
            <a:round/>
            <a:headEnd/>
            <a:tailEnd type="arrow" w="med" len="med"/>
          </a:ln>
        </p:spPr>
      </p:cxnSp>
      <p:cxnSp>
        <p:nvCxnSpPr>
          <p:cNvPr id="101387" name="Straight Arrow Connector 65"/>
          <p:cNvCxnSpPr>
            <a:cxnSpLocks noChangeShapeType="1"/>
            <a:stCxn id="101382" idx="2"/>
            <a:endCxn id="101378" idx="0"/>
          </p:cNvCxnSpPr>
          <p:nvPr/>
        </p:nvCxnSpPr>
        <p:spPr bwMode="auto">
          <a:xfrm rot="16200000" flipH="1">
            <a:off x="1235869" y="2631281"/>
            <a:ext cx="1722438" cy="3175"/>
          </a:xfrm>
          <a:prstGeom prst="straightConnector1">
            <a:avLst/>
          </a:prstGeom>
          <a:noFill/>
          <a:ln w="28575">
            <a:solidFill>
              <a:schemeClr val="tx1"/>
            </a:solidFill>
            <a:round/>
            <a:headEnd/>
            <a:tailEnd type="arrow" w="med" len="med"/>
          </a:ln>
        </p:spPr>
      </p:cxnSp>
      <p:sp>
        <p:nvSpPr>
          <p:cNvPr id="101388" name="Rectangle 69"/>
          <p:cNvSpPr>
            <a:spLocks noChangeArrowheads="1"/>
          </p:cNvSpPr>
          <p:nvPr/>
        </p:nvSpPr>
        <p:spPr bwMode="auto">
          <a:xfrm>
            <a:off x="2976563" y="3495675"/>
            <a:ext cx="1309687" cy="212725"/>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cxnSp>
        <p:nvCxnSpPr>
          <p:cNvPr id="101389" name="Straight Arrow Connector 84"/>
          <p:cNvCxnSpPr>
            <a:cxnSpLocks noChangeShapeType="1"/>
            <a:stCxn id="101383" idx="2"/>
            <a:endCxn id="101388" idx="0"/>
          </p:cNvCxnSpPr>
          <p:nvPr/>
        </p:nvCxnSpPr>
        <p:spPr bwMode="auto">
          <a:xfrm rot="16200000" flipH="1">
            <a:off x="2870200" y="2733675"/>
            <a:ext cx="1511300" cy="12700"/>
          </a:xfrm>
          <a:prstGeom prst="straightConnector1">
            <a:avLst/>
          </a:prstGeom>
          <a:noFill/>
          <a:ln w="28575" algn="ctr">
            <a:solidFill>
              <a:schemeClr val="tx1"/>
            </a:solidFill>
            <a:round/>
            <a:headEnd/>
            <a:tailEnd type="arrow" w="med" len="med"/>
          </a:ln>
        </p:spPr>
      </p:cxnSp>
      <p:sp>
        <p:nvSpPr>
          <p:cNvPr id="101390" name="TextBox 103"/>
          <p:cNvSpPr txBox="1">
            <a:spLocks noChangeArrowheads="1"/>
          </p:cNvSpPr>
          <p:nvPr/>
        </p:nvSpPr>
        <p:spPr bwMode="auto">
          <a:xfrm>
            <a:off x="4376738" y="1500188"/>
            <a:ext cx="1695450" cy="441325"/>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Feasible distance (FD) to the destination</a:t>
            </a:r>
          </a:p>
        </p:txBody>
      </p:sp>
      <p:sp>
        <p:nvSpPr>
          <p:cNvPr id="101391" name="Rectangle 54"/>
          <p:cNvSpPr>
            <a:spLocks noChangeArrowheads="1"/>
          </p:cNvSpPr>
          <p:nvPr/>
        </p:nvSpPr>
        <p:spPr bwMode="auto">
          <a:xfrm>
            <a:off x="4430713" y="3495675"/>
            <a:ext cx="1582737" cy="220663"/>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cxnSp>
        <p:nvCxnSpPr>
          <p:cNvPr id="101392" name="Straight Arrow Connector 55"/>
          <p:cNvCxnSpPr>
            <a:cxnSpLocks noChangeShapeType="1"/>
            <a:stCxn id="101390" idx="2"/>
            <a:endCxn id="101391" idx="0"/>
          </p:cNvCxnSpPr>
          <p:nvPr/>
        </p:nvCxnSpPr>
        <p:spPr bwMode="auto">
          <a:xfrm flipH="1">
            <a:off x="5222875" y="1951038"/>
            <a:ext cx="1588" cy="1544637"/>
          </a:xfrm>
          <a:prstGeom prst="straightConnector1">
            <a:avLst/>
          </a:prstGeom>
          <a:noFill/>
          <a:ln w="28575" algn="ctr">
            <a:solidFill>
              <a:schemeClr val="tx1"/>
            </a:solidFill>
            <a:round/>
            <a:headEnd/>
            <a:tailEnd type="arrow" w="med" len="med"/>
          </a:ln>
        </p:spPr>
      </p:cxnSp>
      <p:sp>
        <p:nvSpPr>
          <p:cNvPr id="101393" name="Rectangle 77"/>
          <p:cNvSpPr>
            <a:spLocks noChangeArrowheads="1"/>
          </p:cNvSpPr>
          <p:nvPr/>
        </p:nvSpPr>
        <p:spPr bwMode="auto">
          <a:xfrm>
            <a:off x="1957388" y="3752850"/>
            <a:ext cx="1911350" cy="233363"/>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sp>
        <p:nvSpPr>
          <p:cNvPr id="101394" name="TextBox 78"/>
          <p:cNvSpPr txBox="1">
            <a:spLocks noChangeArrowheads="1"/>
          </p:cNvSpPr>
          <p:nvPr/>
        </p:nvSpPr>
        <p:spPr bwMode="auto">
          <a:xfrm>
            <a:off x="3640138" y="4421188"/>
            <a:ext cx="1112837" cy="771525"/>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Feasible distance (FD) to the destination</a:t>
            </a:r>
          </a:p>
        </p:txBody>
      </p:sp>
      <p:sp>
        <p:nvSpPr>
          <p:cNvPr id="101395" name="TextBox 79"/>
          <p:cNvSpPr txBox="1">
            <a:spLocks noChangeArrowheads="1"/>
          </p:cNvSpPr>
          <p:nvPr/>
        </p:nvSpPr>
        <p:spPr bwMode="auto">
          <a:xfrm>
            <a:off x="4956175" y="4427538"/>
            <a:ext cx="1112838" cy="757237"/>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Advertised distance (AD) from the successor</a:t>
            </a:r>
          </a:p>
        </p:txBody>
      </p:sp>
      <p:cxnSp>
        <p:nvCxnSpPr>
          <p:cNvPr id="101396" name="Straight Arrow Connector 80"/>
          <p:cNvCxnSpPr>
            <a:cxnSpLocks noChangeShapeType="1"/>
            <a:stCxn id="101384" idx="0"/>
            <a:endCxn id="101393" idx="2"/>
          </p:cNvCxnSpPr>
          <p:nvPr/>
        </p:nvCxnSpPr>
        <p:spPr bwMode="auto">
          <a:xfrm rot="5400000" flipH="1" flipV="1">
            <a:off x="2620963" y="4146550"/>
            <a:ext cx="452437" cy="131763"/>
          </a:xfrm>
          <a:prstGeom prst="straightConnector1">
            <a:avLst/>
          </a:prstGeom>
          <a:noFill/>
          <a:ln w="28575" algn="ctr">
            <a:solidFill>
              <a:schemeClr val="tx1"/>
            </a:solidFill>
            <a:round/>
            <a:headEnd/>
            <a:tailEnd type="arrow" w="med" len="med"/>
          </a:ln>
        </p:spPr>
      </p:cxnSp>
      <p:sp>
        <p:nvSpPr>
          <p:cNvPr id="101397" name="Rectangle 81"/>
          <p:cNvSpPr>
            <a:spLocks noChangeArrowheads="1"/>
          </p:cNvSpPr>
          <p:nvPr/>
        </p:nvSpPr>
        <p:spPr bwMode="auto">
          <a:xfrm>
            <a:off x="3965575" y="3752850"/>
            <a:ext cx="952500" cy="233363"/>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cxnSp>
        <p:nvCxnSpPr>
          <p:cNvPr id="101398" name="Straight Arrow Connector 82"/>
          <p:cNvCxnSpPr>
            <a:cxnSpLocks noChangeShapeType="1"/>
            <a:stCxn id="101394" idx="0"/>
            <a:endCxn id="101397" idx="2"/>
          </p:cNvCxnSpPr>
          <p:nvPr/>
        </p:nvCxnSpPr>
        <p:spPr bwMode="auto">
          <a:xfrm flipV="1">
            <a:off x="4197350" y="3986213"/>
            <a:ext cx="244475" cy="425450"/>
          </a:xfrm>
          <a:prstGeom prst="straightConnector1">
            <a:avLst/>
          </a:prstGeom>
          <a:noFill/>
          <a:ln w="28575" algn="ctr">
            <a:solidFill>
              <a:schemeClr val="tx1"/>
            </a:solidFill>
            <a:round/>
            <a:headEnd/>
            <a:tailEnd type="arrow" w="med" len="med"/>
          </a:ln>
        </p:spPr>
      </p:cxnSp>
      <p:sp>
        <p:nvSpPr>
          <p:cNvPr id="101399" name="Rectangle 83"/>
          <p:cNvSpPr>
            <a:spLocks noChangeArrowheads="1"/>
          </p:cNvSpPr>
          <p:nvPr/>
        </p:nvSpPr>
        <p:spPr bwMode="auto">
          <a:xfrm>
            <a:off x="5002213" y="3752850"/>
            <a:ext cx="571500" cy="233363"/>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cxnSp>
        <p:nvCxnSpPr>
          <p:cNvPr id="101400" name="Straight Arrow Connector 85"/>
          <p:cNvCxnSpPr>
            <a:cxnSpLocks noChangeShapeType="1"/>
            <a:stCxn id="101395" idx="0"/>
            <a:endCxn id="101399" idx="2"/>
          </p:cNvCxnSpPr>
          <p:nvPr/>
        </p:nvCxnSpPr>
        <p:spPr bwMode="auto">
          <a:xfrm rot="16200000" flipV="1">
            <a:off x="5180013" y="4094163"/>
            <a:ext cx="441325" cy="225425"/>
          </a:xfrm>
          <a:prstGeom prst="straightConnector1">
            <a:avLst/>
          </a:prstGeom>
          <a:noFill/>
          <a:ln w="28575" algn="ctr">
            <a:solidFill>
              <a:schemeClr val="tx1"/>
            </a:solidFill>
            <a:round/>
            <a:headEnd/>
            <a:tailEnd type="arrow" w="med" len="med"/>
          </a:ln>
        </p:spPr>
      </p:cxnSp>
      <p:sp>
        <p:nvSpPr>
          <p:cNvPr id="101401" name="Rectangle 86"/>
          <p:cNvSpPr>
            <a:spLocks noChangeArrowheads="1"/>
          </p:cNvSpPr>
          <p:nvPr/>
        </p:nvSpPr>
        <p:spPr bwMode="auto">
          <a:xfrm>
            <a:off x="5818188" y="3752850"/>
            <a:ext cx="1257300" cy="233363"/>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cxnSp>
        <p:nvCxnSpPr>
          <p:cNvPr id="101402" name="Straight Arrow Connector 87"/>
          <p:cNvCxnSpPr>
            <a:cxnSpLocks noChangeShapeType="1"/>
            <a:stCxn id="101385" idx="0"/>
            <a:endCxn id="101401" idx="2"/>
          </p:cNvCxnSpPr>
          <p:nvPr/>
        </p:nvCxnSpPr>
        <p:spPr bwMode="auto">
          <a:xfrm rot="16200000" flipV="1">
            <a:off x="6527801" y="3905250"/>
            <a:ext cx="430212" cy="592137"/>
          </a:xfrm>
          <a:prstGeom prst="straightConnector1">
            <a:avLst/>
          </a:prstGeom>
          <a:noFill/>
          <a:ln w="28575" algn="ctr">
            <a:solidFill>
              <a:schemeClr val="tx1"/>
            </a:solidFill>
            <a:round/>
            <a:headEnd/>
            <a:tailEnd type="arrow" w="med" len="med"/>
          </a:ln>
        </p:spPr>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Routing Table</a:t>
            </a:r>
          </a:p>
        </p:txBody>
      </p:sp>
      <p:sp>
        <p:nvSpPr>
          <p:cNvPr id="103426" name="TextBox 24"/>
          <p:cNvSpPr txBox="1">
            <a:spLocks noChangeArrowheads="1"/>
          </p:cNvSpPr>
          <p:nvPr/>
        </p:nvSpPr>
        <p:spPr bwMode="auto">
          <a:xfrm>
            <a:off x="311150" y="1576388"/>
            <a:ext cx="720725" cy="425450"/>
          </a:xfrm>
          <a:prstGeom prst="rect">
            <a:avLst/>
          </a:prstGeom>
          <a:solidFill>
            <a:srgbClr val="FFFF99"/>
          </a:solidFill>
          <a:ln w="19050">
            <a:solidFill>
              <a:schemeClr val="tx1"/>
            </a:solidFill>
            <a:miter lim="800000"/>
            <a:headEnd/>
            <a:tailEnd/>
          </a:ln>
        </p:spPr>
        <p:txBody>
          <a:bodyPr lIns="45720" rIns="45720" anchor="ctr">
            <a:spAutoFit/>
          </a:bodyPr>
          <a:lstStyle/>
          <a:p>
            <a:pPr eaLnBrk="0" hangingPunct="0">
              <a:lnSpc>
                <a:spcPct val="90000"/>
              </a:lnSpc>
            </a:pPr>
            <a:r>
              <a:rPr lang="en-US" sz="1200"/>
              <a:t>EIGRP route</a:t>
            </a:r>
          </a:p>
        </p:txBody>
      </p:sp>
      <p:sp>
        <p:nvSpPr>
          <p:cNvPr id="103427" name="TextBox 39"/>
          <p:cNvSpPr txBox="1">
            <a:spLocks noChangeArrowheads="1"/>
          </p:cNvSpPr>
          <p:nvPr/>
        </p:nvSpPr>
        <p:spPr bwMode="auto">
          <a:xfrm>
            <a:off x="1244600" y="1571625"/>
            <a:ext cx="879475" cy="423863"/>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Destination network</a:t>
            </a:r>
          </a:p>
        </p:txBody>
      </p:sp>
      <p:sp>
        <p:nvSpPr>
          <p:cNvPr id="116" name="Content Placeholder 3"/>
          <p:cNvSpPr txBox="1">
            <a:spLocks/>
          </p:cNvSpPr>
          <p:nvPr/>
        </p:nvSpPr>
        <p:spPr>
          <a:xfrm>
            <a:off x="527050" y="2508250"/>
            <a:ext cx="8405813" cy="1852613"/>
          </a:xfrm>
          <a:prstGeom prst="rect">
            <a:avLst/>
          </a:prstGeom>
          <a:solidFill>
            <a:schemeClr val="bg1">
              <a:lumMod val="95000"/>
            </a:schemeClr>
          </a:solidFill>
          <a:ln w="19050">
            <a:solidFill>
              <a:schemeClr val="tx1"/>
            </a:solidFill>
          </a:ln>
        </p:spPr>
        <p:txBody>
          <a:bodyPr/>
          <a:lstStyle/>
          <a:p>
            <a:pPr marL="236538" indent="-236538" defTabSz="814388">
              <a:spcBef>
                <a:spcPts val="0"/>
              </a:spcBef>
              <a:buClr>
                <a:srgbClr val="708CA1"/>
              </a:buClr>
              <a:defRPr/>
            </a:pPr>
            <a:r>
              <a:rPr lang="en-US" sz="1400" kern="0" dirty="0">
                <a:latin typeface="Courier New" pitchFamily="49" charset="0"/>
                <a:cs typeface="Courier New" pitchFamily="49" charset="0"/>
              </a:rPr>
              <a:t>R1# </a:t>
            </a:r>
            <a:r>
              <a:rPr lang="en-US" sz="1400" b="1" kern="0" dirty="0">
                <a:latin typeface="Courier New" pitchFamily="49" charset="0"/>
                <a:cs typeface="Courier New" pitchFamily="49" charset="0"/>
              </a:rPr>
              <a:t>show ip route</a:t>
            </a:r>
          </a:p>
          <a:p>
            <a:pPr marL="236538" indent="-236538" defTabSz="814388">
              <a:spcBef>
                <a:spcPts val="0"/>
              </a:spcBef>
              <a:buClr>
                <a:srgbClr val="708CA1"/>
              </a:buClr>
              <a:defRPr/>
            </a:pPr>
            <a:r>
              <a:rPr lang="en-US" sz="1400" kern="0" dirty="0">
                <a:latin typeface="Courier New" pitchFamily="49" charset="0"/>
                <a:cs typeface="Courier New" pitchFamily="49" charset="0"/>
              </a:rPr>
              <a:t>&lt;output omitted&gt;</a:t>
            </a:r>
          </a:p>
          <a:p>
            <a:pPr marL="236538" indent="-236538" defTabSz="814388">
              <a:spcBef>
                <a:spcPts val="0"/>
              </a:spcBef>
              <a:buClr>
                <a:srgbClr val="708CA1"/>
              </a:buClr>
              <a:defRPr/>
            </a:pPr>
            <a:r>
              <a:rPr lang="en-US" sz="1400" kern="0" dirty="0">
                <a:latin typeface="Courier New" pitchFamily="49" charset="0"/>
                <a:cs typeface="Courier New" pitchFamily="49" charset="0"/>
              </a:rPr>
              <a:t>Gateway of last resort is not set</a:t>
            </a:r>
          </a:p>
          <a:p>
            <a:pPr marL="236538" indent="-236538" defTabSz="814388">
              <a:spcBef>
                <a:spcPts val="0"/>
              </a:spcBef>
              <a:buClr>
                <a:srgbClr val="708CA1"/>
              </a:buClr>
              <a:defRPr/>
            </a:pPr>
            <a:r>
              <a:rPr lang="en-US" sz="1400" kern="0" dirty="0">
                <a:latin typeface="Courier New" pitchFamily="49" charset="0"/>
                <a:cs typeface="Courier New" pitchFamily="49" charset="0"/>
              </a:rPr>
              <a:t>D    172.17.0.0/16 [90/40514560] via 192.168.1.102, 00:02:22, Serial0/0/1</a:t>
            </a:r>
          </a:p>
          <a:p>
            <a:pPr marL="236538" indent="-236538" defTabSz="814388">
              <a:spcBef>
                <a:spcPts val="0"/>
              </a:spcBef>
              <a:buClr>
                <a:srgbClr val="708CA1"/>
              </a:buClr>
              <a:defRPr/>
            </a:pPr>
            <a:r>
              <a:rPr lang="en-US" sz="1400" kern="0" dirty="0">
                <a:latin typeface="Courier New" pitchFamily="49" charset="0"/>
                <a:cs typeface="Courier New" pitchFamily="49" charset="0"/>
              </a:rPr>
              <a:t>     172.16.0.0/16 is variably subnetted, 2 subnets, 2 masks</a:t>
            </a:r>
          </a:p>
          <a:p>
            <a:pPr marL="236538" indent="-236538" defTabSz="814388">
              <a:spcBef>
                <a:spcPts val="0"/>
              </a:spcBef>
              <a:buClr>
                <a:srgbClr val="708CA1"/>
              </a:buClr>
              <a:defRPr/>
            </a:pPr>
            <a:r>
              <a:rPr lang="en-US" sz="1400" kern="0" dirty="0">
                <a:latin typeface="Courier New" pitchFamily="49" charset="0"/>
                <a:cs typeface="Courier New" pitchFamily="49" charset="0"/>
              </a:rPr>
              <a:t>D       172.16.0.0/16 is a summary, 00:31:31, Null0</a:t>
            </a:r>
          </a:p>
          <a:p>
            <a:pPr marL="236538" indent="-236538" defTabSz="814388">
              <a:spcBef>
                <a:spcPts val="0"/>
              </a:spcBef>
              <a:buClr>
                <a:srgbClr val="708CA1"/>
              </a:buClr>
              <a:defRPr/>
            </a:pPr>
            <a:r>
              <a:rPr lang="en-US" sz="1400" kern="0" dirty="0">
                <a:latin typeface="Courier New" pitchFamily="49" charset="0"/>
                <a:cs typeface="Courier New" pitchFamily="49" charset="0"/>
              </a:rPr>
              <a:t>C       172.16.1.0/24 is directly connected, FastEthernet0/0</a:t>
            </a:r>
          </a:p>
          <a:p>
            <a:pPr marL="236538" indent="-236538" defTabSz="814388">
              <a:spcBef>
                <a:spcPts val="0"/>
              </a:spcBef>
              <a:buClr>
                <a:srgbClr val="708CA1"/>
              </a:buClr>
              <a:defRPr/>
            </a:pPr>
            <a:r>
              <a:rPr lang="en-US" sz="1400" kern="0" dirty="0">
                <a:latin typeface="Courier New" pitchFamily="49" charset="0"/>
                <a:cs typeface="Courier New" pitchFamily="49" charset="0"/>
              </a:rPr>
              <a:t>R1# </a:t>
            </a:r>
          </a:p>
          <a:p>
            <a:pPr marL="236538" indent="-236538" defTabSz="814388">
              <a:spcBef>
                <a:spcPts val="0"/>
              </a:spcBef>
              <a:buClr>
                <a:srgbClr val="708CA1"/>
              </a:buClr>
              <a:defRPr/>
            </a:pPr>
            <a:endParaRPr lang="en-US" sz="1400" kern="0" dirty="0">
              <a:latin typeface="Courier New" pitchFamily="49" charset="0"/>
              <a:cs typeface="Courier New" pitchFamily="49" charset="0"/>
            </a:endParaRPr>
          </a:p>
        </p:txBody>
      </p:sp>
      <p:sp>
        <p:nvSpPr>
          <p:cNvPr id="103429" name="TextBox 53"/>
          <p:cNvSpPr txBox="1">
            <a:spLocks noChangeArrowheads="1"/>
          </p:cNvSpPr>
          <p:nvPr/>
        </p:nvSpPr>
        <p:spPr bwMode="auto">
          <a:xfrm>
            <a:off x="2336800" y="1662113"/>
            <a:ext cx="1101725" cy="423862"/>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Administrative distance</a:t>
            </a:r>
          </a:p>
        </p:txBody>
      </p:sp>
      <p:cxnSp>
        <p:nvCxnSpPr>
          <p:cNvPr id="103430" name="Straight Arrow Connector 57"/>
          <p:cNvCxnSpPr>
            <a:cxnSpLocks noChangeShapeType="1"/>
            <a:stCxn id="103429" idx="2"/>
            <a:endCxn id="103448" idx="0"/>
          </p:cNvCxnSpPr>
          <p:nvPr/>
        </p:nvCxnSpPr>
        <p:spPr bwMode="auto">
          <a:xfrm rot="5400000">
            <a:off x="2301875" y="2586038"/>
            <a:ext cx="1093788" cy="93662"/>
          </a:xfrm>
          <a:prstGeom prst="straightConnector1">
            <a:avLst/>
          </a:prstGeom>
          <a:noFill/>
          <a:ln w="28575" algn="ctr">
            <a:solidFill>
              <a:schemeClr val="tx1"/>
            </a:solidFill>
            <a:round/>
            <a:headEnd/>
            <a:tailEnd type="arrow" w="med" len="med"/>
          </a:ln>
        </p:spPr>
      </p:cxnSp>
      <p:sp>
        <p:nvSpPr>
          <p:cNvPr id="103431" name="TextBox 62"/>
          <p:cNvSpPr txBox="1">
            <a:spLocks noChangeArrowheads="1"/>
          </p:cNvSpPr>
          <p:nvPr/>
        </p:nvSpPr>
        <p:spPr bwMode="auto">
          <a:xfrm>
            <a:off x="3651250" y="1662113"/>
            <a:ext cx="739775" cy="423862"/>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Feasible distance</a:t>
            </a:r>
          </a:p>
        </p:txBody>
      </p:sp>
      <p:cxnSp>
        <p:nvCxnSpPr>
          <p:cNvPr id="103432" name="Straight Arrow Connector 64"/>
          <p:cNvCxnSpPr>
            <a:cxnSpLocks noChangeShapeType="1"/>
            <a:stCxn id="103431" idx="2"/>
            <a:endCxn id="103433" idx="0"/>
          </p:cNvCxnSpPr>
          <p:nvPr/>
        </p:nvCxnSpPr>
        <p:spPr bwMode="auto">
          <a:xfrm rot="5400000">
            <a:off x="3151981" y="2397919"/>
            <a:ext cx="1093788" cy="469900"/>
          </a:xfrm>
          <a:prstGeom prst="straightConnector1">
            <a:avLst/>
          </a:prstGeom>
          <a:noFill/>
          <a:ln w="28575" algn="ctr">
            <a:solidFill>
              <a:schemeClr val="tx1"/>
            </a:solidFill>
            <a:round/>
            <a:headEnd/>
            <a:tailEnd type="arrow" w="med" len="med"/>
          </a:ln>
        </p:spPr>
      </p:cxnSp>
      <p:sp>
        <p:nvSpPr>
          <p:cNvPr id="103433" name="Rectangle 66"/>
          <p:cNvSpPr>
            <a:spLocks noChangeArrowheads="1"/>
          </p:cNvSpPr>
          <p:nvPr/>
        </p:nvSpPr>
        <p:spPr bwMode="auto">
          <a:xfrm>
            <a:off x="3013075" y="3179763"/>
            <a:ext cx="901700" cy="231775"/>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sp>
        <p:nvSpPr>
          <p:cNvPr id="103434" name="TextBox 71"/>
          <p:cNvSpPr txBox="1">
            <a:spLocks noChangeArrowheads="1"/>
          </p:cNvSpPr>
          <p:nvPr/>
        </p:nvSpPr>
        <p:spPr bwMode="auto">
          <a:xfrm>
            <a:off x="4603750" y="1495425"/>
            <a:ext cx="1393825" cy="590550"/>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Next-hop address to reach the network</a:t>
            </a:r>
          </a:p>
        </p:txBody>
      </p:sp>
      <p:cxnSp>
        <p:nvCxnSpPr>
          <p:cNvPr id="103435" name="Straight Arrow Connector 72"/>
          <p:cNvCxnSpPr>
            <a:cxnSpLocks noChangeShapeType="1"/>
            <a:stCxn id="103434" idx="2"/>
            <a:endCxn id="103436" idx="0"/>
          </p:cNvCxnSpPr>
          <p:nvPr/>
        </p:nvCxnSpPr>
        <p:spPr bwMode="auto">
          <a:xfrm rot="5400000">
            <a:off x="4684713" y="2630487"/>
            <a:ext cx="1093788" cy="4763"/>
          </a:xfrm>
          <a:prstGeom prst="straightConnector1">
            <a:avLst/>
          </a:prstGeom>
          <a:noFill/>
          <a:ln w="28575" algn="ctr">
            <a:solidFill>
              <a:schemeClr val="tx1"/>
            </a:solidFill>
            <a:round/>
            <a:headEnd/>
            <a:tailEnd type="arrow" w="med" len="med"/>
          </a:ln>
        </p:spPr>
      </p:cxnSp>
      <p:sp>
        <p:nvSpPr>
          <p:cNvPr id="103436" name="Rectangle 73"/>
          <p:cNvSpPr>
            <a:spLocks noChangeArrowheads="1"/>
          </p:cNvSpPr>
          <p:nvPr/>
        </p:nvSpPr>
        <p:spPr bwMode="auto">
          <a:xfrm>
            <a:off x="4513263" y="3179763"/>
            <a:ext cx="1430337" cy="220662"/>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sp>
        <p:nvSpPr>
          <p:cNvPr id="103437" name="TextBox 74"/>
          <p:cNvSpPr txBox="1">
            <a:spLocks noChangeArrowheads="1"/>
          </p:cNvSpPr>
          <p:nvPr/>
        </p:nvSpPr>
        <p:spPr bwMode="auto">
          <a:xfrm>
            <a:off x="6211888" y="1495425"/>
            <a:ext cx="1277937" cy="590550"/>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Time indicating the last update packet received</a:t>
            </a:r>
          </a:p>
        </p:txBody>
      </p:sp>
      <p:cxnSp>
        <p:nvCxnSpPr>
          <p:cNvPr id="103438" name="Straight Arrow Connector 75"/>
          <p:cNvCxnSpPr>
            <a:cxnSpLocks noChangeShapeType="1"/>
            <a:stCxn id="103437" idx="2"/>
            <a:endCxn id="103439" idx="0"/>
          </p:cNvCxnSpPr>
          <p:nvPr/>
        </p:nvCxnSpPr>
        <p:spPr bwMode="auto">
          <a:xfrm rot="5400000">
            <a:off x="6099969" y="2532856"/>
            <a:ext cx="1093788" cy="200025"/>
          </a:xfrm>
          <a:prstGeom prst="straightConnector1">
            <a:avLst/>
          </a:prstGeom>
          <a:noFill/>
          <a:ln w="28575" algn="ctr">
            <a:solidFill>
              <a:schemeClr val="tx1"/>
            </a:solidFill>
            <a:round/>
            <a:headEnd/>
            <a:tailEnd type="arrow" w="med" len="med"/>
          </a:ln>
        </p:spPr>
      </p:cxnSp>
      <p:sp>
        <p:nvSpPr>
          <p:cNvPr id="103439" name="Rectangle 76"/>
          <p:cNvSpPr>
            <a:spLocks noChangeArrowheads="1"/>
          </p:cNvSpPr>
          <p:nvPr/>
        </p:nvSpPr>
        <p:spPr bwMode="auto">
          <a:xfrm>
            <a:off x="6096000" y="3179763"/>
            <a:ext cx="903288" cy="231775"/>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sp>
        <p:nvSpPr>
          <p:cNvPr id="103440" name="TextBox 88"/>
          <p:cNvSpPr txBox="1">
            <a:spLocks noChangeArrowheads="1"/>
          </p:cNvSpPr>
          <p:nvPr/>
        </p:nvSpPr>
        <p:spPr bwMode="auto">
          <a:xfrm>
            <a:off x="7702550" y="1336675"/>
            <a:ext cx="1289050" cy="749300"/>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Local router exit interface to destination network</a:t>
            </a:r>
          </a:p>
        </p:txBody>
      </p:sp>
      <p:cxnSp>
        <p:nvCxnSpPr>
          <p:cNvPr id="103441" name="Straight Arrow Connector 89"/>
          <p:cNvCxnSpPr>
            <a:cxnSpLocks noChangeShapeType="1"/>
            <a:stCxn id="103440" idx="2"/>
            <a:endCxn id="103442" idx="0"/>
          </p:cNvCxnSpPr>
          <p:nvPr/>
        </p:nvCxnSpPr>
        <p:spPr bwMode="auto">
          <a:xfrm rot="5400000">
            <a:off x="7518400" y="2351088"/>
            <a:ext cx="1093788" cy="563562"/>
          </a:xfrm>
          <a:prstGeom prst="straightConnector1">
            <a:avLst/>
          </a:prstGeom>
          <a:noFill/>
          <a:ln w="28575" algn="ctr">
            <a:solidFill>
              <a:schemeClr val="tx1"/>
            </a:solidFill>
            <a:round/>
            <a:headEnd/>
            <a:tailEnd type="arrow" w="med" len="med"/>
          </a:ln>
        </p:spPr>
      </p:cxnSp>
      <p:sp>
        <p:nvSpPr>
          <p:cNvPr id="103442" name="Rectangle 90"/>
          <p:cNvSpPr>
            <a:spLocks noChangeArrowheads="1"/>
          </p:cNvSpPr>
          <p:nvPr/>
        </p:nvSpPr>
        <p:spPr bwMode="auto">
          <a:xfrm>
            <a:off x="7151688" y="3179763"/>
            <a:ext cx="1265237" cy="207962"/>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sp>
        <p:nvSpPr>
          <p:cNvPr id="103443" name="Rectangle 98"/>
          <p:cNvSpPr>
            <a:spLocks noChangeArrowheads="1"/>
          </p:cNvSpPr>
          <p:nvPr/>
        </p:nvSpPr>
        <p:spPr bwMode="auto">
          <a:xfrm>
            <a:off x="574675" y="3622675"/>
            <a:ext cx="5510213" cy="234950"/>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sp>
        <p:nvSpPr>
          <p:cNvPr id="103444" name="TextBox 99"/>
          <p:cNvSpPr txBox="1">
            <a:spLocks noChangeArrowheads="1"/>
          </p:cNvSpPr>
          <p:nvPr/>
        </p:nvSpPr>
        <p:spPr bwMode="auto">
          <a:xfrm>
            <a:off x="1535113" y="4759325"/>
            <a:ext cx="3576637" cy="425450"/>
          </a:xfrm>
          <a:prstGeom prst="rect">
            <a:avLst/>
          </a:prstGeom>
          <a:solidFill>
            <a:srgbClr val="FFFF99"/>
          </a:solidFill>
          <a:ln w="19050">
            <a:solidFill>
              <a:schemeClr val="tx1"/>
            </a:solidFill>
            <a:miter lim="800000"/>
            <a:headEnd/>
            <a:tailEnd/>
          </a:ln>
        </p:spPr>
        <p:txBody>
          <a:bodyPr lIns="45720" rIns="45720" anchor="ctr">
            <a:spAutoFit/>
          </a:bodyPr>
          <a:lstStyle/>
          <a:p>
            <a:pPr defTabSz="814388" eaLnBrk="0" hangingPunct="0">
              <a:lnSpc>
                <a:spcPct val="90000"/>
              </a:lnSpc>
              <a:spcBef>
                <a:spcPct val="50000"/>
              </a:spcBef>
            </a:pPr>
            <a:r>
              <a:rPr lang="en-US" sz="1200"/>
              <a:t>Summary route automatically created as the result of the default classful behavior of EIGRP.</a:t>
            </a:r>
          </a:p>
        </p:txBody>
      </p:sp>
      <p:cxnSp>
        <p:nvCxnSpPr>
          <p:cNvPr id="103445" name="Straight Arrow Connector 100"/>
          <p:cNvCxnSpPr>
            <a:cxnSpLocks noChangeShapeType="1"/>
            <a:stCxn id="103444" idx="0"/>
            <a:endCxn id="103443" idx="2"/>
          </p:cNvCxnSpPr>
          <p:nvPr/>
        </p:nvCxnSpPr>
        <p:spPr bwMode="auto">
          <a:xfrm rot="5400000" flipH="1" flipV="1">
            <a:off x="2875757" y="4306093"/>
            <a:ext cx="901700" cy="4763"/>
          </a:xfrm>
          <a:prstGeom prst="straightConnector1">
            <a:avLst/>
          </a:prstGeom>
          <a:noFill/>
          <a:ln w="28575" algn="ctr">
            <a:solidFill>
              <a:schemeClr val="tx1"/>
            </a:solidFill>
            <a:round/>
            <a:headEnd/>
            <a:tailEnd type="arrow" w="med" len="med"/>
          </a:ln>
        </p:spPr>
      </p:cxnSp>
      <p:sp>
        <p:nvSpPr>
          <p:cNvPr id="103446" name="Rectangle 46"/>
          <p:cNvSpPr>
            <a:spLocks noChangeArrowheads="1"/>
          </p:cNvSpPr>
          <p:nvPr/>
        </p:nvSpPr>
        <p:spPr bwMode="auto">
          <a:xfrm>
            <a:off x="585788" y="3200400"/>
            <a:ext cx="176212" cy="222250"/>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sp>
        <p:nvSpPr>
          <p:cNvPr id="103447" name="Rectangle 77"/>
          <p:cNvSpPr>
            <a:spLocks noChangeArrowheads="1"/>
          </p:cNvSpPr>
          <p:nvPr/>
        </p:nvSpPr>
        <p:spPr bwMode="auto">
          <a:xfrm>
            <a:off x="1055688" y="3179763"/>
            <a:ext cx="1535112" cy="231775"/>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sp>
        <p:nvSpPr>
          <p:cNvPr id="103448" name="Rectangle 56"/>
          <p:cNvSpPr>
            <a:spLocks noChangeArrowheads="1"/>
          </p:cNvSpPr>
          <p:nvPr/>
        </p:nvSpPr>
        <p:spPr bwMode="auto">
          <a:xfrm>
            <a:off x="2638425" y="3179763"/>
            <a:ext cx="327025" cy="242887"/>
          </a:xfrm>
          <a:prstGeom prst="rect">
            <a:avLst/>
          </a:prstGeom>
          <a:solidFill>
            <a:schemeClr val="accent1">
              <a:alpha val="20000"/>
            </a:schemeClr>
          </a:solidFill>
          <a:ln w="9525" algn="ctr">
            <a:solidFill>
              <a:schemeClr val="bg2"/>
            </a:solidFill>
            <a:round/>
            <a:headEnd/>
            <a:tailEnd/>
          </a:ln>
        </p:spPr>
        <p:txBody>
          <a:bodyPr lIns="82124" tIns="41061" rIns="82124" bIns="41061" anchor="ctr"/>
          <a:lstStyle/>
          <a:p>
            <a:pPr algn="ctr" defTabSz="814388" eaLnBrk="0" hangingPunct="0">
              <a:lnSpc>
                <a:spcPct val="90000"/>
              </a:lnSpc>
            </a:pPr>
            <a:endParaRPr lang="en-US"/>
          </a:p>
        </p:txBody>
      </p:sp>
      <p:cxnSp>
        <p:nvCxnSpPr>
          <p:cNvPr id="103449" name="Straight Arrow Connector 61"/>
          <p:cNvCxnSpPr>
            <a:cxnSpLocks noChangeShapeType="1"/>
            <a:stCxn id="103426" idx="2"/>
            <a:endCxn id="103446" idx="0"/>
          </p:cNvCxnSpPr>
          <p:nvPr/>
        </p:nvCxnSpPr>
        <p:spPr bwMode="auto">
          <a:xfrm rot="16200000" flipH="1">
            <a:off x="73820" y="2599531"/>
            <a:ext cx="1198562" cy="3175"/>
          </a:xfrm>
          <a:prstGeom prst="straightConnector1">
            <a:avLst/>
          </a:prstGeom>
          <a:noFill/>
          <a:ln w="28575" algn="ctr">
            <a:solidFill>
              <a:schemeClr val="tx1"/>
            </a:solidFill>
            <a:round/>
            <a:headEnd/>
            <a:tailEnd type="arrow" w="med" len="med"/>
          </a:ln>
        </p:spPr>
      </p:cxnSp>
      <p:cxnSp>
        <p:nvCxnSpPr>
          <p:cNvPr id="103450" name="Straight Arrow Connector 80"/>
          <p:cNvCxnSpPr>
            <a:cxnSpLocks noChangeShapeType="1"/>
            <a:stCxn id="103427" idx="2"/>
            <a:endCxn id="103447" idx="0"/>
          </p:cNvCxnSpPr>
          <p:nvPr/>
        </p:nvCxnSpPr>
        <p:spPr bwMode="auto">
          <a:xfrm rot="5400000">
            <a:off x="1230312" y="2587626"/>
            <a:ext cx="1184275" cy="0"/>
          </a:xfrm>
          <a:prstGeom prst="straightConnector1">
            <a:avLst/>
          </a:prstGeom>
          <a:noFill/>
          <a:ln w="28575" algn="ctr">
            <a:solidFill>
              <a:schemeClr val="tx1"/>
            </a:solidFill>
            <a:round/>
            <a:headEnd/>
            <a:tailEnd type="arrow" w="med" len="med"/>
          </a:ln>
        </p:spPr>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7"/>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Administrative Distance (AD)</a:t>
            </a:r>
          </a:p>
        </p:txBody>
      </p:sp>
      <p:sp>
        <p:nvSpPr>
          <p:cNvPr id="105474" name="Rectangle 8"/>
          <p:cNvSpPr>
            <a:spLocks noGrp="1" noChangeArrowheads="1"/>
          </p:cNvSpPr>
          <p:nvPr>
            <p:ph type="body" idx="1"/>
          </p:nvPr>
        </p:nvSpPr>
        <p:spPr>
          <a:xfrm>
            <a:off x="279400" y="1182688"/>
            <a:ext cx="8520113" cy="5132387"/>
          </a:xfrm>
        </p:spPr>
        <p:txBody>
          <a:bodyPr/>
          <a:lstStyle/>
          <a:p>
            <a:r>
              <a:rPr lang="en-US" smtClean="0"/>
              <a:t>EIGRP default administrative distances</a:t>
            </a:r>
          </a:p>
        </p:txBody>
      </p:sp>
      <p:pic>
        <p:nvPicPr>
          <p:cNvPr id="105475" name="Picture 4"/>
          <p:cNvPicPr>
            <a:picLocks noChangeAspect="1" noChangeArrowheads="1"/>
          </p:cNvPicPr>
          <p:nvPr/>
        </p:nvPicPr>
        <p:blipFill>
          <a:blip r:embed="rId2" cstate="print"/>
          <a:srcRect/>
          <a:stretch>
            <a:fillRect/>
          </a:stretch>
        </p:blipFill>
        <p:spPr bwMode="auto">
          <a:xfrm>
            <a:off x="1066800" y="2019300"/>
            <a:ext cx="4949825" cy="4221163"/>
          </a:xfrm>
          <a:prstGeom prst="rect">
            <a:avLst/>
          </a:prstGeom>
          <a:noFill/>
          <a:ln w="9525">
            <a:noFill/>
            <a:miter lim="800000"/>
            <a:headEnd/>
            <a:tailEnd/>
          </a:ln>
        </p:spPr>
      </p:pic>
      <p:sp>
        <p:nvSpPr>
          <p:cNvPr id="105476" name="TextBox 6"/>
          <p:cNvSpPr txBox="1">
            <a:spLocks noChangeArrowheads="1"/>
          </p:cNvSpPr>
          <p:nvPr/>
        </p:nvSpPr>
        <p:spPr bwMode="auto">
          <a:xfrm>
            <a:off x="6588125" y="3179763"/>
            <a:ext cx="2274888" cy="946150"/>
          </a:xfrm>
          <a:prstGeom prst="rect">
            <a:avLst/>
          </a:prstGeom>
          <a:noFill/>
          <a:ln w="9525">
            <a:noFill/>
            <a:miter lim="800000"/>
            <a:headEnd/>
            <a:tailEnd/>
          </a:ln>
        </p:spPr>
        <p:txBody>
          <a:bodyPr/>
          <a:lstStyle/>
          <a:p>
            <a:pPr marL="1588" indent="-1588" eaLnBrk="0" hangingPunct="0">
              <a:spcBef>
                <a:spcPts val="600"/>
              </a:spcBef>
              <a:spcAft>
                <a:spcPts val="600"/>
              </a:spcAft>
            </a:pPr>
            <a:r>
              <a:rPr lang="en-US" sz="1400"/>
              <a:t>Routes manually summarized.</a:t>
            </a:r>
          </a:p>
        </p:txBody>
      </p:sp>
      <p:sp>
        <p:nvSpPr>
          <p:cNvPr id="105477" name="Right Arrow 8"/>
          <p:cNvSpPr>
            <a:spLocks noChangeArrowheads="1"/>
          </p:cNvSpPr>
          <p:nvPr/>
        </p:nvSpPr>
        <p:spPr bwMode="auto">
          <a:xfrm>
            <a:off x="6096000" y="3282950"/>
            <a:ext cx="515938" cy="327025"/>
          </a:xfrm>
          <a:prstGeom prst="rightArrow">
            <a:avLst>
              <a:gd name="adj1" fmla="val 50000"/>
              <a:gd name="adj2" fmla="val 50201"/>
            </a:avLst>
          </a:prstGeom>
          <a:solidFill>
            <a:schemeClr val="accent1"/>
          </a:solidFill>
          <a:ln w="9525" algn="ctr">
            <a:solidFill>
              <a:schemeClr val="tx1"/>
            </a:solid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05478" name="Right Arrow 9"/>
          <p:cNvSpPr>
            <a:spLocks noChangeArrowheads="1"/>
          </p:cNvSpPr>
          <p:nvPr/>
        </p:nvSpPr>
        <p:spPr bwMode="auto">
          <a:xfrm>
            <a:off x="6096000" y="5534025"/>
            <a:ext cx="515938" cy="327025"/>
          </a:xfrm>
          <a:prstGeom prst="rightArrow">
            <a:avLst>
              <a:gd name="adj1" fmla="val 50000"/>
              <a:gd name="adj2" fmla="val 50201"/>
            </a:avLst>
          </a:prstGeom>
          <a:solidFill>
            <a:schemeClr val="accent1"/>
          </a:solidFill>
          <a:ln w="9525" algn="ctr">
            <a:solidFill>
              <a:schemeClr val="tx1"/>
            </a:solid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05479" name="TextBox 10"/>
          <p:cNvSpPr txBox="1">
            <a:spLocks noChangeArrowheads="1"/>
          </p:cNvSpPr>
          <p:nvPr/>
        </p:nvSpPr>
        <p:spPr bwMode="auto">
          <a:xfrm>
            <a:off x="6588125" y="5465763"/>
            <a:ext cx="2274888" cy="946150"/>
          </a:xfrm>
          <a:prstGeom prst="rect">
            <a:avLst/>
          </a:prstGeom>
          <a:noFill/>
          <a:ln w="9525">
            <a:noFill/>
            <a:miter lim="800000"/>
            <a:headEnd/>
            <a:tailEnd/>
          </a:ln>
        </p:spPr>
        <p:txBody>
          <a:bodyPr/>
          <a:lstStyle/>
          <a:p>
            <a:pPr marL="1588" indent="-1588" eaLnBrk="0" hangingPunct="0">
              <a:spcBef>
                <a:spcPts val="600"/>
              </a:spcBef>
              <a:spcAft>
                <a:spcPts val="600"/>
              </a:spcAft>
            </a:pPr>
            <a:r>
              <a:rPr lang="en-US" sz="1400"/>
              <a:t>Routes redistributed into EIGRP.</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6497" name="Straight Connector 37"/>
          <p:cNvCxnSpPr>
            <a:cxnSpLocks noChangeShapeType="1"/>
            <a:stCxn id="106514" idx="0"/>
            <a:endCxn id="106506" idx="3"/>
          </p:cNvCxnSpPr>
          <p:nvPr/>
        </p:nvCxnSpPr>
        <p:spPr bwMode="auto">
          <a:xfrm rot="-5400000" flipH="1" flipV="1">
            <a:off x="3540919" y="3220244"/>
            <a:ext cx="1581150" cy="1528762"/>
          </a:xfrm>
          <a:prstGeom prst="line">
            <a:avLst/>
          </a:prstGeom>
          <a:noFill/>
          <a:ln w="22225" algn="ctr">
            <a:solidFill>
              <a:schemeClr val="tx1"/>
            </a:solidFill>
            <a:round/>
            <a:headEnd/>
            <a:tailEnd/>
          </a:ln>
        </p:spPr>
      </p:cxnSp>
      <p:sp>
        <p:nvSpPr>
          <p:cNvPr id="106498" name="Title 60"/>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DUAL Example</a:t>
            </a:r>
          </a:p>
        </p:txBody>
      </p:sp>
      <p:sp>
        <p:nvSpPr>
          <p:cNvPr id="9" name="TextBox 8"/>
          <p:cNvSpPr txBox="1"/>
          <p:nvPr/>
        </p:nvSpPr>
        <p:spPr>
          <a:xfrm>
            <a:off x="3163888" y="2387600"/>
            <a:ext cx="233362"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cxnSp>
        <p:nvCxnSpPr>
          <p:cNvPr id="11" name="Straight Connector 10"/>
          <p:cNvCxnSpPr/>
          <p:nvPr/>
        </p:nvCxnSpPr>
        <p:spPr bwMode="auto">
          <a:xfrm rot="5400000">
            <a:off x="3259931" y="1542257"/>
            <a:ext cx="34131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2" name="Straight Connector 11"/>
          <p:cNvCxnSpPr/>
          <p:nvPr/>
        </p:nvCxnSpPr>
        <p:spPr bwMode="auto">
          <a:xfrm rot="10800000">
            <a:off x="3148013" y="1363663"/>
            <a:ext cx="520700"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06502" name="TextBox 14"/>
          <p:cNvSpPr txBox="1">
            <a:spLocks noChangeArrowheads="1"/>
          </p:cNvSpPr>
          <p:nvPr/>
        </p:nvSpPr>
        <p:spPr bwMode="auto">
          <a:xfrm>
            <a:off x="2916238" y="1133475"/>
            <a:ext cx="1014412" cy="166688"/>
          </a:xfrm>
          <a:prstGeom prst="rect">
            <a:avLst/>
          </a:prstGeom>
          <a:noFill/>
          <a:ln w="9525">
            <a:noFill/>
            <a:miter lim="800000"/>
            <a:headEnd/>
            <a:tailEnd/>
          </a:ln>
        </p:spPr>
        <p:txBody>
          <a:bodyPr lIns="0" tIns="0" rIns="0" bIns="0" anchor="ctr"/>
          <a:lstStyle/>
          <a:p>
            <a:pPr algn="ctr" eaLnBrk="0" hangingPunct="0">
              <a:lnSpc>
                <a:spcPct val="90000"/>
              </a:lnSpc>
            </a:pPr>
            <a:r>
              <a:rPr lang="en-US" sz="1200" b="1"/>
              <a:t>10.1.1.0 /24</a:t>
            </a:r>
          </a:p>
        </p:txBody>
      </p:sp>
      <p:pic>
        <p:nvPicPr>
          <p:cNvPr id="106503" name="Picture 37"/>
          <p:cNvPicPr>
            <a:picLocks noChangeArrowheads="1"/>
          </p:cNvPicPr>
          <p:nvPr/>
        </p:nvPicPr>
        <p:blipFill>
          <a:blip r:embed="rId3" cstate="print"/>
          <a:srcRect/>
          <a:stretch>
            <a:fillRect/>
          </a:stretch>
        </p:blipFill>
        <p:spPr bwMode="auto">
          <a:xfrm>
            <a:off x="2974975" y="1566863"/>
            <a:ext cx="869950" cy="450850"/>
          </a:xfrm>
          <a:prstGeom prst="rect">
            <a:avLst/>
          </a:prstGeom>
          <a:noFill/>
          <a:ln w="9525">
            <a:noFill/>
            <a:miter lim="800000"/>
            <a:headEnd/>
            <a:tailEnd/>
          </a:ln>
        </p:spPr>
      </p:pic>
      <p:sp>
        <p:nvSpPr>
          <p:cNvPr id="106504" name="TextBox 12"/>
          <p:cNvSpPr txBox="1">
            <a:spLocks noChangeArrowheads="1"/>
          </p:cNvSpPr>
          <p:nvPr/>
        </p:nvSpPr>
        <p:spPr bwMode="auto">
          <a:xfrm>
            <a:off x="3251200" y="1787525"/>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A</a:t>
            </a:r>
          </a:p>
        </p:txBody>
      </p:sp>
      <p:pic>
        <p:nvPicPr>
          <p:cNvPr id="106505" name="Picture 37"/>
          <p:cNvPicPr>
            <a:picLocks noChangeArrowheads="1"/>
          </p:cNvPicPr>
          <p:nvPr/>
        </p:nvPicPr>
        <p:blipFill>
          <a:blip r:embed="rId3" cstate="print"/>
          <a:srcRect/>
          <a:stretch>
            <a:fillRect/>
          </a:stretch>
        </p:blipFill>
        <p:spPr bwMode="auto">
          <a:xfrm>
            <a:off x="2976563" y="4427538"/>
            <a:ext cx="869950" cy="452437"/>
          </a:xfrm>
          <a:prstGeom prst="rect">
            <a:avLst/>
          </a:prstGeom>
          <a:noFill/>
          <a:ln w="9525">
            <a:noFill/>
            <a:miter lim="800000"/>
            <a:headEnd/>
            <a:tailEnd/>
          </a:ln>
        </p:spPr>
      </p:pic>
      <p:sp>
        <p:nvSpPr>
          <p:cNvPr id="106506" name="TextBox 23"/>
          <p:cNvSpPr txBox="1">
            <a:spLocks noChangeArrowheads="1"/>
          </p:cNvSpPr>
          <p:nvPr/>
        </p:nvSpPr>
        <p:spPr bwMode="auto">
          <a:xfrm>
            <a:off x="32718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C</a:t>
            </a:r>
          </a:p>
        </p:txBody>
      </p:sp>
      <p:cxnSp>
        <p:nvCxnSpPr>
          <p:cNvPr id="106507" name="Straight Connector 24"/>
          <p:cNvCxnSpPr>
            <a:cxnSpLocks noChangeShapeType="1"/>
          </p:cNvCxnSpPr>
          <p:nvPr/>
        </p:nvCxnSpPr>
        <p:spPr bwMode="auto">
          <a:xfrm rot="16200000" flipH="1">
            <a:off x="2205831" y="3221832"/>
            <a:ext cx="2409825" cy="1588"/>
          </a:xfrm>
          <a:prstGeom prst="line">
            <a:avLst/>
          </a:prstGeom>
          <a:noFill/>
          <a:ln w="22225" algn="ctr">
            <a:solidFill>
              <a:schemeClr val="tx1"/>
            </a:solidFill>
            <a:round/>
            <a:headEnd/>
            <a:tailEnd/>
          </a:ln>
        </p:spPr>
      </p:cxnSp>
      <p:pic>
        <p:nvPicPr>
          <p:cNvPr id="106508" name="Picture 37"/>
          <p:cNvPicPr>
            <a:picLocks noChangeArrowheads="1"/>
          </p:cNvPicPr>
          <p:nvPr/>
        </p:nvPicPr>
        <p:blipFill>
          <a:blip r:embed="rId3" cstate="print"/>
          <a:srcRect/>
          <a:stretch>
            <a:fillRect/>
          </a:stretch>
        </p:blipFill>
        <p:spPr bwMode="auto">
          <a:xfrm>
            <a:off x="2976563" y="2951163"/>
            <a:ext cx="869950" cy="450850"/>
          </a:xfrm>
          <a:prstGeom prst="rect">
            <a:avLst/>
          </a:prstGeom>
          <a:noFill/>
          <a:ln w="9525">
            <a:noFill/>
            <a:miter lim="800000"/>
            <a:headEnd/>
            <a:tailEnd/>
          </a:ln>
        </p:spPr>
      </p:pic>
      <p:sp>
        <p:nvSpPr>
          <p:cNvPr id="106509" name="TextBox 13"/>
          <p:cNvSpPr txBox="1">
            <a:spLocks noChangeArrowheads="1"/>
          </p:cNvSpPr>
          <p:nvPr/>
        </p:nvSpPr>
        <p:spPr bwMode="auto">
          <a:xfrm>
            <a:off x="3271838" y="319246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B</a:t>
            </a:r>
          </a:p>
        </p:txBody>
      </p:sp>
      <p:pic>
        <p:nvPicPr>
          <p:cNvPr id="106510" name="Picture 37"/>
          <p:cNvPicPr>
            <a:picLocks noChangeArrowheads="1"/>
          </p:cNvPicPr>
          <p:nvPr/>
        </p:nvPicPr>
        <p:blipFill>
          <a:blip r:embed="rId3" cstate="print"/>
          <a:srcRect/>
          <a:stretch>
            <a:fillRect/>
          </a:stretch>
        </p:blipFill>
        <p:spPr bwMode="auto">
          <a:xfrm>
            <a:off x="4652963" y="4429125"/>
            <a:ext cx="869950" cy="450850"/>
          </a:xfrm>
          <a:prstGeom prst="rect">
            <a:avLst/>
          </a:prstGeom>
          <a:noFill/>
          <a:ln w="9525">
            <a:noFill/>
            <a:miter lim="800000"/>
            <a:headEnd/>
            <a:tailEnd/>
          </a:ln>
        </p:spPr>
      </p:pic>
      <p:sp>
        <p:nvSpPr>
          <p:cNvPr id="106511" name="TextBox 30"/>
          <p:cNvSpPr txBox="1">
            <a:spLocks noChangeArrowheads="1"/>
          </p:cNvSpPr>
          <p:nvPr/>
        </p:nvSpPr>
        <p:spPr bwMode="auto">
          <a:xfrm>
            <a:off x="49482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E</a:t>
            </a:r>
          </a:p>
        </p:txBody>
      </p:sp>
      <p:cxnSp>
        <p:nvCxnSpPr>
          <p:cNvPr id="106512" name="Straight Connector 31"/>
          <p:cNvCxnSpPr>
            <a:cxnSpLocks noChangeShapeType="1"/>
            <a:stCxn id="106514" idx="0"/>
          </p:cNvCxnSpPr>
          <p:nvPr/>
        </p:nvCxnSpPr>
        <p:spPr bwMode="auto">
          <a:xfrm rot="-5400000" flipH="1" flipV="1">
            <a:off x="4474369" y="3807619"/>
            <a:ext cx="1235075" cy="7937"/>
          </a:xfrm>
          <a:prstGeom prst="line">
            <a:avLst/>
          </a:prstGeom>
          <a:noFill/>
          <a:ln w="22225" algn="ctr">
            <a:solidFill>
              <a:schemeClr val="tx1"/>
            </a:solidFill>
            <a:round/>
            <a:headEnd/>
            <a:tailEnd/>
          </a:ln>
        </p:spPr>
      </p:cxnSp>
      <p:pic>
        <p:nvPicPr>
          <p:cNvPr id="106513" name="Picture 37"/>
          <p:cNvPicPr>
            <a:picLocks noChangeArrowheads="1"/>
          </p:cNvPicPr>
          <p:nvPr/>
        </p:nvPicPr>
        <p:blipFill>
          <a:blip r:embed="rId3" cstate="print"/>
          <a:srcRect/>
          <a:stretch>
            <a:fillRect/>
          </a:stretch>
        </p:blipFill>
        <p:spPr bwMode="auto">
          <a:xfrm>
            <a:off x="4652963" y="2951163"/>
            <a:ext cx="869950" cy="452437"/>
          </a:xfrm>
          <a:prstGeom prst="rect">
            <a:avLst/>
          </a:prstGeom>
          <a:noFill/>
          <a:ln w="9525">
            <a:noFill/>
            <a:miter lim="800000"/>
            <a:headEnd/>
            <a:tailEnd/>
          </a:ln>
        </p:spPr>
      </p:pic>
      <p:sp>
        <p:nvSpPr>
          <p:cNvPr id="106514" name="TextBox 33"/>
          <p:cNvSpPr txBox="1">
            <a:spLocks noChangeArrowheads="1"/>
          </p:cNvSpPr>
          <p:nvPr/>
        </p:nvSpPr>
        <p:spPr bwMode="auto">
          <a:xfrm>
            <a:off x="4948238" y="3194050"/>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D</a:t>
            </a:r>
          </a:p>
        </p:txBody>
      </p:sp>
      <p:cxnSp>
        <p:nvCxnSpPr>
          <p:cNvPr id="106515" name="Straight Connector 35"/>
          <p:cNvCxnSpPr>
            <a:cxnSpLocks noChangeShapeType="1"/>
          </p:cNvCxnSpPr>
          <p:nvPr/>
        </p:nvCxnSpPr>
        <p:spPr bwMode="auto">
          <a:xfrm>
            <a:off x="3846513" y="3176588"/>
            <a:ext cx="806450" cy="1587"/>
          </a:xfrm>
          <a:prstGeom prst="line">
            <a:avLst/>
          </a:prstGeom>
          <a:noFill/>
          <a:ln w="22225" algn="ctr">
            <a:solidFill>
              <a:schemeClr val="tx1"/>
            </a:solidFill>
            <a:round/>
            <a:headEnd/>
            <a:tailEnd/>
          </a:ln>
        </p:spPr>
      </p:cxnSp>
      <p:cxnSp>
        <p:nvCxnSpPr>
          <p:cNvPr id="106516" name="Straight Connector 36"/>
          <p:cNvCxnSpPr>
            <a:cxnSpLocks noChangeShapeType="1"/>
          </p:cNvCxnSpPr>
          <p:nvPr/>
        </p:nvCxnSpPr>
        <p:spPr bwMode="auto">
          <a:xfrm rot="10800000">
            <a:off x="3846513" y="4654550"/>
            <a:ext cx="806450" cy="0"/>
          </a:xfrm>
          <a:prstGeom prst="line">
            <a:avLst/>
          </a:prstGeom>
          <a:noFill/>
          <a:ln w="22225" algn="ctr">
            <a:solidFill>
              <a:schemeClr val="tx1"/>
            </a:solidFill>
            <a:round/>
            <a:headEnd/>
            <a:tailEnd/>
          </a:ln>
        </p:spPr>
      </p:cxnSp>
      <p:sp>
        <p:nvSpPr>
          <p:cNvPr id="45" name="TextBox 44"/>
          <p:cNvSpPr txBox="1"/>
          <p:nvPr/>
        </p:nvSpPr>
        <p:spPr>
          <a:xfrm>
            <a:off x="3163888" y="3811588"/>
            <a:ext cx="233362"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6" name="TextBox 45"/>
          <p:cNvSpPr txBox="1"/>
          <p:nvPr/>
        </p:nvSpPr>
        <p:spPr>
          <a:xfrm>
            <a:off x="4089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7" name="TextBox 46"/>
          <p:cNvSpPr txBox="1"/>
          <p:nvPr/>
        </p:nvSpPr>
        <p:spPr>
          <a:xfrm>
            <a:off x="4851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sp>
        <p:nvSpPr>
          <p:cNvPr id="48" name="TextBox 47"/>
          <p:cNvSpPr txBox="1"/>
          <p:nvPr/>
        </p:nvSpPr>
        <p:spPr>
          <a:xfrm>
            <a:off x="4146550" y="2943225"/>
            <a:ext cx="234950" cy="227013"/>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sp>
        <p:nvSpPr>
          <p:cNvPr id="49" name="TextBox 48"/>
          <p:cNvSpPr txBox="1"/>
          <p:nvPr/>
        </p:nvSpPr>
        <p:spPr>
          <a:xfrm>
            <a:off x="4146550" y="4452938"/>
            <a:ext cx="234950"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graphicFrame>
        <p:nvGraphicFramePr>
          <p:cNvPr id="50" name="Table 49"/>
          <p:cNvGraphicFramePr>
            <a:graphicFrameLocks noGrp="1"/>
          </p:cNvGraphicFramePr>
          <p:nvPr/>
        </p:nvGraphicFramePr>
        <p:xfrm>
          <a:off x="352425" y="5229225"/>
          <a:ext cx="3352799" cy="1257300"/>
        </p:xfrm>
        <a:graphic>
          <a:graphicData uri="http://schemas.openxmlformats.org/drawingml/2006/table">
            <a:tbl>
              <a:tblPr firstRow="1" bandRow="1">
                <a:tableStyleId>{5C22544A-7EE6-4342-B048-85BDC9FD1C3A}</a:tableStyleId>
              </a:tblPr>
              <a:tblGrid>
                <a:gridCol w="1043353"/>
                <a:gridCol w="328246"/>
                <a:gridCol w="316523"/>
                <a:gridCol w="1664677"/>
              </a:tblGrid>
              <a:tr h="251460">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51460">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51460">
                <a:tc>
                  <a:txBody>
                    <a:bodyPr/>
                    <a:lstStyle/>
                    <a:p>
                      <a:pPr algn="r"/>
                      <a:r>
                        <a:rPr lang="en-US" sz="1050" dirty="0" smtClean="0"/>
                        <a:t>via B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1</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51460">
                <a:tc>
                  <a:txBody>
                    <a:bodyPr/>
                    <a:lstStyle/>
                    <a:p>
                      <a:pPr algn="r"/>
                      <a:r>
                        <a:rPr lang="en-US" sz="1050" dirty="0" smtClean="0"/>
                        <a:t>via</a:t>
                      </a:r>
                      <a:r>
                        <a:rPr lang="en-US" sz="1050" baseline="0" dirty="0" smtClean="0"/>
                        <a:t> D</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2</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Feasible Successor</a:t>
                      </a:r>
                      <a:endParaRPr lang="en-US" sz="1050" dirty="0">
                        <a:latin typeface="Courier New" pitchFamily="49" charset="0"/>
                        <a:cs typeface="Courier New" pitchFamily="49" charset="0"/>
                      </a:endParaRPr>
                    </a:p>
                  </a:txBody>
                  <a:tcPr marL="45720" marR="45720" anchor="ctr"/>
                </a:tc>
              </a:tr>
              <a:tr h="251460">
                <a:tc>
                  <a:txBody>
                    <a:bodyPr/>
                    <a:lstStyle/>
                    <a:p>
                      <a:pPr algn="r"/>
                      <a:r>
                        <a:rPr lang="en-US" sz="1050" dirty="0" smtClean="0"/>
                        <a:t>via E</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r>
            </a:tbl>
          </a:graphicData>
        </a:graphic>
      </p:graphicFrame>
      <p:sp>
        <p:nvSpPr>
          <p:cNvPr id="106554" name="TextBox 54"/>
          <p:cNvSpPr txBox="1">
            <a:spLocks noChangeArrowheads="1"/>
          </p:cNvSpPr>
          <p:nvPr/>
        </p:nvSpPr>
        <p:spPr bwMode="auto">
          <a:xfrm>
            <a:off x="304800" y="4911725"/>
            <a:ext cx="10509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C</a:t>
            </a:r>
          </a:p>
        </p:txBody>
      </p:sp>
      <p:graphicFrame>
        <p:nvGraphicFramePr>
          <p:cNvPr id="57" name="Table 56"/>
          <p:cNvGraphicFramePr>
            <a:graphicFrameLocks noGrp="1"/>
          </p:cNvGraphicFramePr>
          <p:nvPr/>
        </p:nvGraphicFramePr>
        <p:xfrm>
          <a:off x="5403850" y="5229225"/>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D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2</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C</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l"/>
                      <a:endParaRPr lang="en-US" sz="1050" dirty="0">
                        <a:latin typeface="Courier New" pitchFamily="49" charset="0"/>
                        <a:cs typeface="Courier New" pitchFamily="49" charset="0"/>
                      </a:endParaRPr>
                    </a:p>
                  </a:txBody>
                  <a:tcPr marL="45720" marR="45720" anchor="ctr"/>
                </a:tc>
              </a:tr>
            </a:tbl>
          </a:graphicData>
        </a:graphic>
      </p:graphicFrame>
      <p:sp>
        <p:nvSpPr>
          <p:cNvPr id="106582" name="TextBox 57"/>
          <p:cNvSpPr txBox="1">
            <a:spLocks noChangeArrowheads="1"/>
          </p:cNvSpPr>
          <p:nvPr/>
        </p:nvSpPr>
        <p:spPr bwMode="auto">
          <a:xfrm>
            <a:off x="5357813" y="4911725"/>
            <a:ext cx="10382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E</a:t>
            </a:r>
          </a:p>
        </p:txBody>
      </p:sp>
      <p:graphicFrame>
        <p:nvGraphicFramePr>
          <p:cNvPr id="59" name="Table 58"/>
          <p:cNvGraphicFramePr>
            <a:graphicFrameLocks noGrp="1"/>
          </p:cNvGraphicFramePr>
          <p:nvPr/>
        </p:nvGraphicFramePr>
        <p:xfrm>
          <a:off x="5403850" y="1735138"/>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2</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B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2</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1</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C</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5</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l"/>
                      <a:endParaRPr lang="en-US" sz="1050" dirty="0">
                        <a:latin typeface="Courier New" pitchFamily="49" charset="0"/>
                        <a:cs typeface="Courier New" pitchFamily="49" charset="0"/>
                      </a:endParaRPr>
                    </a:p>
                  </a:txBody>
                  <a:tcPr marL="45720" marR="45720" anchor="ctr"/>
                </a:tc>
              </a:tr>
            </a:tbl>
          </a:graphicData>
        </a:graphic>
      </p:graphicFrame>
      <p:sp>
        <p:nvSpPr>
          <p:cNvPr id="106610" name="TextBox 59"/>
          <p:cNvSpPr txBox="1">
            <a:spLocks noChangeArrowheads="1"/>
          </p:cNvSpPr>
          <p:nvPr/>
        </p:nvSpPr>
        <p:spPr bwMode="auto">
          <a:xfrm>
            <a:off x="5357813" y="1419225"/>
            <a:ext cx="1049337" cy="312738"/>
          </a:xfrm>
          <a:prstGeom prst="rect">
            <a:avLst/>
          </a:prstGeom>
          <a:noFill/>
          <a:ln w="9525">
            <a:noFill/>
            <a:miter lim="800000"/>
            <a:headEnd/>
            <a:tailEnd/>
          </a:ln>
        </p:spPr>
        <p:txBody>
          <a:bodyPr wrap="none">
            <a:spAutoFit/>
          </a:bodyPr>
          <a:lstStyle/>
          <a:p>
            <a:pPr algn="ctr" eaLnBrk="0" hangingPunct="0">
              <a:lnSpc>
                <a:spcPct val="90000"/>
              </a:lnSpc>
            </a:pPr>
            <a:r>
              <a:rPr lang="en-US" sz="1600" b="1"/>
              <a:t>Router D</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8545" name="Straight Connector 37"/>
          <p:cNvCxnSpPr>
            <a:cxnSpLocks noChangeShapeType="1"/>
            <a:stCxn id="108562" idx="0"/>
            <a:endCxn id="108554" idx="3"/>
          </p:cNvCxnSpPr>
          <p:nvPr/>
        </p:nvCxnSpPr>
        <p:spPr bwMode="auto">
          <a:xfrm rot="-5400000" flipH="1" flipV="1">
            <a:off x="3540919" y="3220244"/>
            <a:ext cx="1581150" cy="1528762"/>
          </a:xfrm>
          <a:prstGeom prst="line">
            <a:avLst/>
          </a:prstGeom>
          <a:noFill/>
          <a:ln w="22225" algn="ctr">
            <a:solidFill>
              <a:schemeClr val="tx1"/>
            </a:solidFill>
            <a:round/>
            <a:headEnd/>
            <a:tailEnd/>
          </a:ln>
        </p:spPr>
      </p:cxnSp>
      <p:sp>
        <p:nvSpPr>
          <p:cNvPr id="108546" name="Title 60"/>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DUAL Example</a:t>
            </a:r>
          </a:p>
        </p:txBody>
      </p:sp>
      <p:sp>
        <p:nvSpPr>
          <p:cNvPr id="9" name="TextBox 8"/>
          <p:cNvSpPr txBox="1"/>
          <p:nvPr/>
        </p:nvSpPr>
        <p:spPr>
          <a:xfrm>
            <a:off x="3163888" y="2387600"/>
            <a:ext cx="233362"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cxnSp>
        <p:nvCxnSpPr>
          <p:cNvPr id="11" name="Straight Connector 10"/>
          <p:cNvCxnSpPr/>
          <p:nvPr/>
        </p:nvCxnSpPr>
        <p:spPr bwMode="auto">
          <a:xfrm rot="5400000">
            <a:off x="3259931" y="1542257"/>
            <a:ext cx="34131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2" name="Straight Connector 11"/>
          <p:cNvCxnSpPr/>
          <p:nvPr/>
        </p:nvCxnSpPr>
        <p:spPr bwMode="auto">
          <a:xfrm rot="10800000">
            <a:off x="3148013" y="1363663"/>
            <a:ext cx="520700"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08550" name="TextBox 14"/>
          <p:cNvSpPr txBox="1">
            <a:spLocks noChangeArrowheads="1"/>
          </p:cNvSpPr>
          <p:nvPr/>
        </p:nvSpPr>
        <p:spPr bwMode="auto">
          <a:xfrm>
            <a:off x="2916238" y="1133475"/>
            <a:ext cx="1014412" cy="166688"/>
          </a:xfrm>
          <a:prstGeom prst="rect">
            <a:avLst/>
          </a:prstGeom>
          <a:noFill/>
          <a:ln w="9525">
            <a:noFill/>
            <a:miter lim="800000"/>
            <a:headEnd/>
            <a:tailEnd/>
          </a:ln>
        </p:spPr>
        <p:txBody>
          <a:bodyPr lIns="0" tIns="0" rIns="0" bIns="0" anchor="ctr"/>
          <a:lstStyle/>
          <a:p>
            <a:pPr algn="ctr" eaLnBrk="0" hangingPunct="0">
              <a:lnSpc>
                <a:spcPct val="90000"/>
              </a:lnSpc>
            </a:pPr>
            <a:r>
              <a:rPr lang="en-US" sz="1200" b="1"/>
              <a:t>10.1.1.0 /24</a:t>
            </a:r>
          </a:p>
        </p:txBody>
      </p:sp>
      <p:pic>
        <p:nvPicPr>
          <p:cNvPr id="108551" name="Picture 37"/>
          <p:cNvPicPr>
            <a:picLocks noChangeArrowheads="1"/>
          </p:cNvPicPr>
          <p:nvPr/>
        </p:nvPicPr>
        <p:blipFill>
          <a:blip r:embed="rId3" cstate="print"/>
          <a:srcRect/>
          <a:stretch>
            <a:fillRect/>
          </a:stretch>
        </p:blipFill>
        <p:spPr bwMode="auto">
          <a:xfrm>
            <a:off x="2974975" y="1566863"/>
            <a:ext cx="869950" cy="450850"/>
          </a:xfrm>
          <a:prstGeom prst="rect">
            <a:avLst/>
          </a:prstGeom>
          <a:noFill/>
          <a:ln w="9525">
            <a:noFill/>
            <a:miter lim="800000"/>
            <a:headEnd/>
            <a:tailEnd/>
          </a:ln>
        </p:spPr>
      </p:pic>
      <p:sp>
        <p:nvSpPr>
          <p:cNvPr id="108552" name="TextBox 12"/>
          <p:cNvSpPr txBox="1">
            <a:spLocks noChangeArrowheads="1"/>
          </p:cNvSpPr>
          <p:nvPr/>
        </p:nvSpPr>
        <p:spPr bwMode="auto">
          <a:xfrm>
            <a:off x="3251200" y="1787525"/>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A</a:t>
            </a:r>
          </a:p>
        </p:txBody>
      </p:sp>
      <p:pic>
        <p:nvPicPr>
          <p:cNvPr id="108553" name="Picture 37"/>
          <p:cNvPicPr>
            <a:picLocks noChangeArrowheads="1"/>
          </p:cNvPicPr>
          <p:nvPr/>
        </p:nvPicPr>
        <p:blipFill>
          <a:blip r:embed="rId3" cstate="print"/>
          <a:srcRect/>
          <a:stretch>
            <a:fillRect/>
          </a:stretch>
        </p:blipFill>
        <p:spPr bwMode="auto">
          <a:xfrm>
            <a:off x="2976563" y="4427538"/>
            <a:ext cx="869950" cy="452437"/>
          </a:xfrm>
          <a:prstGeom prst="rect">
            <a:avLst/>
          </a:prstGeom>
          <a:noFill/>
          <a:ln w="9525">
            <a:noFill/>
            <a:miter lim="800000"/>
            <a:headEnd/>
            <a:tailEnd/>
          </a:ln>
        </p:spPr>
      </p:pic>
      <p:sp>
        <p:nvSpPr>
          <p:cNvPr id="108554" name="TextBox 23"/>
          <p:cNvSpPr txBox="1">
            <a:spLocks noChangeArrowheads="1"/>
          </p:cNvSpPr>
          <p:nvPr/>
        </p:nvSpPr>
        <p:spPr bwMode="auto">
          <a:xfrm>
            <a:off x="32718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C</a:t>
            </a:r>
          </a:p>
        </p:txBody>
      </p:sp>
      <p:cxnSp>
        <p:nvCxnSpPr>
          <p:cNvPr id="108555" name="Straight Connector 24"/>
          <p:cNvCxnSpPr>
            <a:cxnSpLocks noChangeShapeType="1"/>
          </p:cNvCxnSpPr>
          <p:nvPr/>
        </p:nvCxnSpPr>
        <p:spPr bwMode="auto">
          <a:xfrm rot="16200000" flipH="1">
            <a:off x="2205831" y="3221832"/>
            <a:ext cx="2409825" cy="1588"/>
          </a:xfrm>
          <a:prstGeom prst="line">
            <a:avLst/>
          </a:prstGeom>
          <a:noFill/>
          <a:ln w="22225" algn="ctr">
            <a:solidFill>
              <a:schemeClr val="tx1"/>
            </a:solidFill>
            <a:round/>
            <a:headEnd/>
            <a:tailEnd/>
          </a:ln>
        </p:spPr>
      </p:cxnSp>
      <p:pic>
        <p:nvPicPr>
          <p:cNvPr id="108556" name="Picture 37"/>
          <p:cNvPicPr>
            <a:picLocks noChangeArrowheads="1"/>
          </p:cNvPicPr>
          <p:nvPr/>
        </p:nvPicPr>
        <p:blipFill>
          <a:blip r:embed="rId3" cstate="print"/>
          <a:srcRect/>
          <a:stretch>
            <a:fillRect/>
          </a:stretch>
        </p:blipFill>
        <p:spPr bwMode="auto">
          <a:xfrm>
            <a:off x="2976563" y="2951163"/>
            <a:ext cx="869950" cy="450850"/>
          </a:xfrm>
          <a:prstGeom prst="rect">
            <a:avLst/>
          </a:prstGeom>
          <a:noFill/>
          <a:ln w="9525">
            <a:noFill/>
            <a:miter lim="800000"/>
            <a:headEnd/>
            <a:tailEnd/>
          </a:ln>
        </p:spPr>
      </p:pic>
      <p:sp>
        <p:nvSpPr>
          <p:cNvPr id="108557" name="TextBox 13"/>
          <p:cNvSpPr txBox="1">
            <a:spLocks noChangeArrowheads="1"/>
          </p:cNvSpPr>
          <p:nvPr/>
        </p:nvSpPr>
        <p:spPr bwMode="auto">
          <a:xfrm>
            <a:off x="3271838" y="319246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B</a:t>
            </a:r>
          </a:p>
        </p:txBody>
      </p:sp>
      <p:pic>
        <p:nvPicPr>
          <p:cNvPr id="108558" name="Picture 37"/>
          <p:cNvPicPr>
            <a:picLocks noChangeArrowheads="1"/>
          </p:cNvPicPr>
          <p:nvPr/>
        </p:nvPicPr>
        <p:blipFill>
          <a:blip r:embed="rId3" cstate="print"/>
          <a:srcRect/>
          <a:stretch>
            <a:fillRect/>
          </a:stretch>
        </p:blipFill>
        <p:spPr bwMode="auto">
          <a:xfrm>
            <a:off x="4652963" y="4429125"/>
            <a:ext cx="869950" cy="450850"/>
          </a:xfrm>
          <a:prstGeom prst="rect">
            <a:avLst/>
          </a:prstGeom>
          <a:noFill/>
          <a:ln w="9525">
            <a:noFill/>
            <a:miter lim="800000"/>
            <a:headEnd/>
            <a:tailEnd/>
          </a:ln>
        </p:spPr>
      </p:pic>
      <p:sp>
        <p:nvSpPr>
          <p:cNvPr id="108559" name="TextBox 30"/>
          <p:cNvSpPr txBox="1">
            <a:spLocks noChangeArrowheads="1"/>
          </p:cNvSpPr>
          <p:nvPr/>
        </p:nvSpPr>
        <p:spPr bwMode="auto">
          <a:xfrm>
            <a:off x="49482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E</a:t>
            </a:r>
          </a:p>
        </p:txBody>
      </p:sp>
      <p:cxnSp>
        <p:nvCxnSpPr>
          <p:cNvPr id="108560" name="Straight Connector 31"/>
          <p:cNvCxnSpPr>
            <a:cxnSpLocks noChangeShapeType="1"/>
            <a:stCxn id="108562" idx="0"/>
          </p:cNvCxnSpPr>
          <p:nvPr/>
        </p:nvCxnSpPr>
        <p:spPr bwMode="auto">
          <a:xfrm rot="-5400000" flipH="1" flipV="1">
            <a:off x="4474369" y="3807619"/>
            <a:ext cx="1235075" cy="7937"/>
          </a:xfrm>
          <a:prstGeom prst="line">
            <a:avLst/>
          </a:prstGeom>
          <a:noFill/>
          <a:ln w="22225" algn="ctr">
            <a:solidFill>
              <a:schemeClr val="tx1"/>
            </a:solidFill>
            <a:round/>
            <a:headEnd/>
            <a:tailEnd/>
          </a:ln>
        </p:spPr>
      </p:cxnSp>
      <p:pic>
        <p:nvPicPr>
          <p:cNvPr id="108561" name="Picture 37"/>
          <p:cNvPicPr>
            <a:picLocks noChangeArrowheads="1"/>
          </p:cNvPicPr>
          <p:nvPr/>
        </p:nvPicPr>
        <p:blipFill>
          <a:blip r:embed="rId3" cstate="print"/>
          <a:srcRect/>
          <a:stretch>
            <a:fillRect/>
          </a:stretch>
        </p:blipFill>
        <p:spPr bwMode="auto">
          <a:xfrm>
            <a:off x="4652963" y="2951163"/>
            <a:ext cx="869950" cy="452437"/>
          </a:xfrm>
          <a:prstGeom prst="rect">
            <a:avLst/>
          </a:prstGeom>
          <a:noFill/>
          <a:ln w="9525">
            <a:noFill/>
            <a:miter lim="800000"/>
            <a:headEnd/>
            <a:tailEnd/>
          </a:ln>
        </p:spPr>
      </p:pic>
      <p:sp>
        <p:nvSpPr>
          <p:cNvPr id="108562" name="TextBox 33"/>
          <p:cNvSpPr txBox="1">
            <a:spLocks noChangeArrowheads="1"/>
          </p:cNvSpPr>
          <p:nvPr/>
        </p:nvSpPr>
        <p:spPr bwMode="auto">
          <a:xfrm>
            <a:off x="4948238" y="3194050"/>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D</a:t>
            </a:r>
          </a:p>
        </p:txBody>
      </p:sp>
      <p:cxnSp>
        <p:nvCxnSpPr>
          <p:cNvPr id="108563" name="Straight Connector 35"/>
          <p:cNvCxnSpPr>
            <a:cxnSpLocks noChangeShapeType="1"/>
          </p:cNvCxnSpPr>
          <p:nvPr/>
        </p:nvCxnSpPr>
        <p:spPr bwMode="auto">
          <a:xfrm>
            <a:off x="3846513" y="3176588"/>
            <a:ext cx="806450" cy="1587"/>
          </a:xfrm>
          <a:prstGeom prst="line">
            <a:avLst/>
          </a:prstGeom>
          <a:noFill/>
          <a:ln w="22225" algn="ctr">
            <a:solidFill>
              <a:schemeClr val="tx1"/>
            </a:solidFill>
            <a:round/>
            <a:headEnd/>
            <a:tailEnd/>
          </a:ln>
        </p:spPr>
      </p:cxnSp>
      <p:cxnSp>
        <p:nvCxnSpPr>
          <p:cNvPr id="108564" name="Straight Connector 36"/>
          <p:cNvCxnSpPr>
            <a:cxnSpLocks noChangeShapeType="1"/>
          </p:cNvCxnSpPr>
          <p:nvPr/>
        </p:nvCxnSpPr>
        <p:spPr bwMode="auto">
          <a:xfrm rot="10800000">
            <a:off x="3846513" y="4654550"/>
            <a:ext cx="806450" cy="0"/>
          </a:xfrm>
          <a:prstGeom prst="line">
            <a:avLst/>
          </a:prstGeom>
          <a:noFill/>
          <a:ln w="22225" algn="ctr">
            <a:solidFill>
              <a:schemeClr val="tx1"/>
            </a:solidFill>
            <a:round/>
            <a:headEnd/>
            <a:tailEnd/>
          </a:ln>
        </p:spPr>
      </p:cxnSp>
      <p:sp>
        <p:nvSpPr>
          <p:cNvPr id="45" name="TextBox 44"/>
          <p:cNvSpPr txBox="1"/>
          <p:nvPr/>
        </p:nvSpPr>
        <p:spPr>
          <a:xfrm>
            <a:off x="3163888" y="3811588"/>
            <a:ext cx="233362"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6" name="TextBox 45"/>
          <p:cNvSpPr txBox="1"/>
          <p:nvPr/>
        </p:nvSpPr>
        <p:spPr>
          <a:xfrm>
            <a:off x="4089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7" name="TextBox 46"/>
          <p:cNvSpPr txBox="1"/>
          <p:nvPr/>
        </p:nvSpPr>
        <p:spPr>
          <a:xfrm>
            <a:off x="4851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sp>
        <p:nvSpPr>
          <p:cNvPr id="48" name="TextBox 47"/>
          <p:cNvSpPr txBox="1"/>
          <p:nvPr/>
        </p:nvSpPr>
        <p:spPr>
          <a:xfrm>
            <a:off x="4146550" y="2943225"/>
            <a:ext cx="234950" cy="227013"/>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sp>
        <p:nvSpPr>
          <p:cNvPr id="49" name="TextBox 48"/>
          <p:cNvSpPr txBox="1"/>
          <p:nvPr/>
        </p:nvSpPr>
        <p:spPr>
          <a:xfrm>
            <a:off x="4146550" y="4452938"/>
            <a:ext cx="234950"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graphicFrame>
        <p:nvGraphicFramePr>
          <p:cNvPr id="50" name="Table 49"/>
          <p:cNvGraphicFramePr>
            <a:graphicFrameLocks noGrp="1"/>
          </p:cNvGraphicFramePr>
          <p:nvPr/>
        </p:nvGraphicFramePr>
        <p:xfrm>
          <a:off x="352425" y="5229225"/>
          <a:ext cx="3352799" cy="125730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B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1</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D</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2</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Feasible 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 E</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r>
            </a:tbl>
          </a:graphicData>
        </a:graphic>
      </p:graphicFrame>
      <p:sp>
        <p:nvSpPr>
          <p:cNvPr id="108602" name="TextBox 54"/>
          <p:cNvSpPr txBox="1">
            <a:spLocks noChangeArrowheads="1"/>
          </p:cNvSpPr>
          <p:nvPr/>
        </p:nvSpPr>
        <p:spPr bwMode="auto">
          <a:xfrm>
            <a:off x="304800" y="4911725"/>
            <a:ext cx="10509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C</a:t>
            </a:r>
          </a:p>
        </p:txBody>
      </p:sp>
      <p:graphicFrame>
        <p:nvGraphicFramePr>
          <p:cNvPr id="57" name="Table 56"/>
          <p:cNvGraphicFramePr>
            <a:graphicFrameLocks noGrp="1"/>
          </p:cNvGraphicFramePr>
          <p:nvPr/>
        </p:nvGraphicFramePr>
        <p:xfrm>
          <a:off x="5403850" y="5229225"/>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D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2</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C</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l"/>
                      <a:endParaRPr lang="en-US" sz="1050" dirty="0">
                        <a:latin typeface="Courier New" pitchFamily="49" charset="0"/>
                        <a:cs typeface="Courier New" pitchFamily="49" charset="0"/>
                      </a:endParaRPr>
                    </a:p>
                  </a:txBody>
                  <a:tcPr marL="45720" marR="45720" anchor="ctr"/>
                </a:tc>
              </a:tr>
            </a:tbl>
          </a:graphicData>
        </a:graphic>
      </p:graphicFrame>
      <p:sp>
        <p:nvSpPr>
          <p:cNvPr id="108630" name="TextBox 57"/>
          <p:cNvSpPr txBox="1">
            <a:spLocks noChangeArrowheads="1"/>
          </p:cNvSpPr>
          <p:nvPr/>
        </p:nvSpPr>
        <p:spPr bwMode="auto">
          <a:xfrm>
            <a:off x="5357813" y="4911725"/>
            <a:ext cx="10382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E</a:t>
            </a:r>
          </a:p>
        </p:txBody>
      </p:sp>
      <p:graphicFrame>
        <p:nvGraphicFramePr>
          <p:cNvPr id="59" name="Table 58"/>
          <p:cNvGraphicFramePr>
            <a:graphicFrameLocks noGrp="1"/>
          </p:cNvGraphicFramePr>
          <p:nvPr/>
        </p:nvGraphicFramePr>
        <p:xfrm>
          <a:off x="5403850" y="1735138"/>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2</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B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2</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1</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C</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5</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l"/>
                      <a:endParaRPr lang="en-US" sz="1050" dirty="0">
                        <a:latin typeface="Courier New" pitchFamily="49" charset="0"/>
                        <a:cs typeface="Courier New" pitchFamily="49" charset="0"/>
                      </a:endParaRPr>
                    </a:p>
                  </a:txBody>
                  <a:tcPr marL="45720" marR="45720" anchor="ctr"/>
                </a:tc>
              </a:tr>
            </a:tbl>
          </a:graphicData>
        </a:graphic>
      </p:graphicFrame>
      <p:sp>
        <p:nvSpPr>
          <p:cNvPr id="108658" name="TextBox 59"/>
          <p:cNvSpPr txBox="1">
            <a:spLocks noChangeArrowheads="1"/>
          </p:cNvSpPr>
          <p:nvPr/>
        </p:nvSpPr>
        <p:spPr bwMode="auto">
          <a:xfrm>
            <a:off x="5357813" y="1419225"/>
            <a:ext cx="1049337" cy="312738"/>
          </a:xfrm>
          <a:prstGeom prst="rect">
            <a:avLst/>
          </a:prstGeom>
          <a:noFill/>
          <a:ln w="9525">
            <a:noFill/>
            <a:miter lim="800000"/>
            <a:headEnd/>
            <a:tailEnd/>
          </a:ln>
        </p:spPr>
        <p:txBody>
          <a:bodyPr wrap="none">
            <a:spAutoFit/>
          </a:bodyPr>
          <a:lstStyle/>
          <a:p>
            <a:pPr algn="ctr" eaLnBrk="0" hangingPunct="0">
              <a:lnSpc>
                <a:spcPct val="90000"/>
              </a:lnSpc>
            </a:pPr>
            <a:r>
              <a:rPr lang="en-US" sz="1600" b="1"/>
              <a:t>Router D</a:t>
            </a:r>
          </a:p>
        </p:txBody>
      </p:sp>
      <p:sp>
        <p:nvSpPr>
          <p:cNvPr id="35" name="Multiply 34"/>
          <p:cNvSpPr/>
          <p:nvPr/>
        </p:nvSpPr>
        <p:spPr bwMode="auto">
          <a:xfrm>
            <a:off x="3986213" y="2919413"/>
            <a:ext cx="538162" cy="515937"/>
          </a:xfrm>
          <a:prstGeom prst="mathMultiply">
            <a:avLst>
              <a:gd name="adj1" fmla="val 10822"/>
            </a:avLst>
          </a:prstGeom>
          <a:solidFill>
            <a:schemeClr val="accent6"/>
          </a:solidFill>
          <a:ln w="9525" cap="flat" cmpd="sng" algn="ctr">
            <a:solidFill>
              <a:schemeClr val="tx1"/>
            </a:solidFill>
            <a:prstDash val="solid"/>
            <a:round/>
            <a:headEnd type="none" w="med" len="med"/>
            <a:tailEnd type="none" w="med" len="med"/>
          </a:ln>
          <a:effectLst/>
        </p:spPr>
        <p:txBody>
          <a:bodyPr lIns="82124" tIns="41061" rIns="82124" bIns="41061" anchor="ctr">
            <a:spAutoFit/>
          </a:bodyPr>
          <a:lstStyle/>
          <a:p>
            <a:pPr algn="ctr" defTabSz="814388" eaLnBrk="0" hangingPunct="0">
              <a:lnSpc>
                <a:spcPct val="90000"/>
              </a:lnSpc>
              <a:defRPr/>
            </a:pPr>
            <a:endParaRPr lang="en-US" dirty="0"/>
          </a:p>
        </p:txBody>
      </p:sp>
      <p:cxnSp>
        <p:nvCxnSpPr>
          <p:cNvPr id="40" name="Straight Connector 39"/>
          <p:cNvCxnSpPr/>
          <p:nvPr/>
        </p:nvCxnSpPr>
        <p:spPr bwMode="auto">
          <a:xfrm>
            <a:off x="6061075" y="2344738"/>
            <a:ext cx="1839913" cy="1111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Straight Arrow Connector 41"/>
          <p:cNvCxnSpPr/>
          <p:nvPr/>
        </p:nvCxnSpPr>
        <p:spPr bwMode="auto">
          <a:xfrm rot="5400000">
            <a:off x="3848100" y="3503613"/>
            <a:ext cx="527050" cy="508000"/>
          </a:xfrm>
          <a:prstGeom prst="straightConnector1">
            <a:avLst/>
          </a:prstGeom>
          <a:solidFill>
            <a:schemeClr val="accent1"/>
          </a:solidFill>
          <a:ln w="28575" cap="flat" cmpd="sng" algn="ctr">
            <a:solidFill>
              <a:schemeClr val="accent6"/>
            </a:solidFill>
            <a:prstDash val="solid"/>
            <a:round/>
            <a:headEnd type="none" w="med" len="med"/>
            <a:tailEnd type="arrow"/>
          </a:ln>
          <a:effectLst/>
        </p:spPr>
      </p:cxnSp>
      <p:cxnSp>
        <p:nvCxnSpPr>
          <p:cNvPr id="110594" name="Straight Connector 37"/>
          <p:cNvCxnSpPr>
            <a:cxnSpLocks noChangeShapeType="1"/>
            <a:stCxn id="110611" idx="0"/>
            <a:endCxn id="110603" idx="3"/>
          </p:cNvCxnSpPr>
          <p:nvPr/>
        </p:nvCxnSpPr>
        <p:spPr bwMode="auto">
          <a:xfrm rot="-5400000" flipH="1" flipV="1">
            <a:off x="3540919" y="3220244"/>
            <a:ext cx="1581150" cy="1528762"/>
          </a:xfrm>
          <a:prstGeom prst="line">
            <a:avLst/>
          </a:prstGeom>
          <a:noFill/>
          <a:ln w="22225" algn="ctr">
            <a:solidFill>
              <a:schemeClr val="tx1"/>
            </a:solidFill>
            <a:round/>
            <a:headEnd/>
            <a:tailEnd/>
          </a:ln>
        </p:spPr>
      </p:cxnSp>
      <p:sp>
        <p:nvSpPr>
          <p:cNvPr id="110595" name="Title 60"/>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DUAL Example</a:t>
            </a:r>
          </a:p>
        </p:txBody>
      </p:sp>
      <p:sp>
        <p:nvSpPr>
          <p:cNvPr id="9" name="TextBox 8"/>
          <p:cNvSpPr txBox="1"/>
          <p:nvPr/>
        </p:nvSpPr>
        <p:spPr>
          <a:xfrm>
            <a:off x="3163888" y="2387600"/>
            <a:ext cx="233362"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cxnSp>
        <p:nvCxnSpPr>
          <p:cNvPr id="11" name="Straight Connector 10"/>
          <p:cNvCxnSpPr/>
          <p:nvPr/>
        </p:nvCxnSpPr>
        <p:spPr bwMode="auto">
          <a:xfrm rot="5400000">
            <a:off x="3259931" y="1542257"/>
            <a:ext cx="34131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2" name="Straight Connector 11"/>
          <p:cNvCxnSpPr/>
          <p:nvPr/>
        </p:nvCxnSpPr>
        <p:spPr bwMode="auto">
          <a:xfrm rot="10800000">
            <a:off x="3148013" y="1363663"/>
            <a:ext cx="520700"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10599" name="TextBox 14"/>
          <p:cNvSpPr txBox="1">
            <a:spLocks noChangeArrowheads="1"/>
          </p:cNvSpPr>
          <p:nvPr/>
        </p:nvSpPr>
        <p:spPr bwMode="auto">
          <a:xfrm>
            <a:off x="2916238" y="1133475"/>
            <a:ext cx="1014412" cy="166688"/>
          </a:xfrm>
          <a:prstGeom prst="rect">
            <a:avLst/>
          </a:prstGeom>
          <a:noFill/>
          <a:ln w="9525">
            <a:noFill/>
            <a:miter lim="800000"/>
            <a:headEnd/>
            <a:tailEnd/>
          </a:ln>
        </p:spPr>
        <p:txBody>
          <a:bodyPr lIns="0" tIns="0" rIns="0" bIns="0" anchor="ctr"/>
          <a:lstStyle/>
          <a:p>
            <a:pPr algn="ctr" eaLnBrk="0" hangingPunct="0">
              <a:lnSpc>
                <a:spcPct val="90000"/>
              </a:lnSpc>
            </a:pPr>
            <a:r>
              <a:rPr lang="en-US" sz="1200" b="1"/>
              <a:t>10.1.1.0 /24</a:t>
            </a:r>
          </a:p>
        </p:txBody>
      </p:sp>
      <p:pic>
        <p:nvPicPr>
          <p:cNvPr id="110600" name="Picture 37"/>
          <p:cNvPicPr>
            <a:picLocks noChangeArrowheads="1"/>
          </p:cNvPicPr>
          <p:nvPr/>
        </p:nvPicPr>
        <p:blipFill>
          <a:blip r:embed="rId3" cstate="print"/>
          <a:srcRect/>
          <a:stretch>
            <a:fillRect/>
          </a:stretch>
        </p:blipFill>
        <p:spPr bwMode="auto">
          <a:xfrm>
            <a:off x="2974975" y="1566863"/>
            <a:ext cx="869950" cy="450850"/>
          </a:xfrm>
          <a:prstGeom prst="rect">
            <a:avLst/>
          </a:prstGeom>
          <a:noFill/>
          <a:ln w="9525">
            <a:noFill/>
            <a:miter lim="800000"/>
            <a:headEnd/>
            <a:tailEnd/>
          </a:ln>
        </p:spPr>
      </p:pic>
      <p:sp>
        <p:nvSpPr>
          <p:cNvPr id="110601" name="TextBox 12"/>
          <p:cNvSpPr txBox="1">
            <a:spLocks noChangeArrowheads="1"/>
          </p:cNvSpPr>
          <p:nvPr/>
        </p:nvSpPr>
        <p:spPr bwMode="auto">
          <a:xfrm>
            <a:off x="3251200" y="1787525"/>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A</a:t>
            </a:r>
          </a:p>
        </p:txBody>
      </p:sp>
      <p:pic>
        <p:nvPicPr>
          <p:cNvPr id="110602" name="Picture 37"/>
          <p:cNvPicPr>
            <a:picLocks noChangeArrowheads="1"/>
          </p:cNvPicPr>
          <p:nvPr/>
        </p:nvPicPr>
        <p:blipFill>
          <a:blip r:embed="rId3" cstate="print"/>
          <a:srcRect/>
          <a:stretch>
            <a:fillRect/>
          </a:stretch>
        </p:blipFill>
        <p:spPr bwMode="auto">
          <a:xfrm>
            <a:off x="2976563" y="4427538"/>
            <a:ext cx="869950" cy="452437"/>
          </a:xfrm>
          <a:prstGeom prst="rect">
            <a:avLst/>
          </a:prstGeom>
          <a:noFill/>
          <a:ln w="9525">
            <a:noFill/>
            <a:miter lim="800000"/>
            <a:headEnd/>
            <a:tailEnd/>
          </a:ln>
        </p:spPr>
      </p:pic>
      <p:sp>
        <p:nvSpPr>
          <p:cNvPr id="110603" name="TextBox 23"/>
          <p:cNvSpPr txBox="1">
            <a:spLocks noChangeArrowheads="1"/>
          </p:cNvSpPr>
          <p:nvPr/>
        </p:nvSpPr>
        <p:spPr bwMode="auto">
          <a:xfrm>
            <a:off x="32718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C</a:t>
            </a:r>
          </a:p>
        </p:txBody>
      </p:sp>
      <p:cxnSp>
        <p:nvCxnSpPr>
          <p:cNvPr id="110604" name="Straight Connector 24"/>
          <p:cNvCxnSpPr>
            <a:cxnSpLocks noChangeShapeType="1"/>
          </p:cNvCxnSpPr>
          <p:nvPr/>
        </p:nvCxnSpPr>
        <p:spPr bwMode="auto">
          <a:xfrm rot="16200000" flipH="1">
            <a:off x="2205831" y="3221832"/>
            <a:ext cx="2409825" cy="1588"/>
          </a:xfrm>
          <a:prstGeom prst="line">
            <a:avLst/>
          </a:prstGeom>
          <a:noFill/>
          <a:ln w="22225" algn="ctr">
            <a:solidFill>
              <a:schemeClr val="tx1"/>
            </a:solidFill>
            <a:round/>
            <a:headEnd/>
            <a:tailEnd/>
          </a:ln>
        </p:spPr>
      </p:cxnSp>
      <p:pic>
        <p:nvPicPr>
          <p:cNvPr id="110605" name="Picture 37"/>
          <p:cNvPicPr>
            <a:picLocks noChangeArrowheads="1"/>
          </p:cNvPicPr>
          <p:nvPr/>
        </p:nvPicPr>
        <p:blipFill>
          <a:blip r:embed="rId3" cstate="print"/>
          <a:srcRect/>
          <a:stretch>
            <a:fillRect/>
          </a:stretch>
        </p:blipFill>
        <p:spPr bwMode="auto">
          <a:xfrm>
            <a:off x="2976563" y="2951163"/>
            <a:ext cx="869950" cy="450850"/>
          </a:xfrm>
          <a:prstGeom prst="rect">
            <a:avLst/>
          </a:prstGeom>
          <a:noFill/>
          <a:ln w="9525">
            <a:noFill/>
            <a:miter lim="800000"/>
            <a:headEnd/>
            <a:tailEnd/>
          </a:ln>
        </p:spPr>
      </p:pic>
      <p:sp>
        <p:nvSpPr>
          <p:cNvPr id="110606" name="TextBox 13"/>
          <p:cNvSpPr txBox="1">
            <a:spLocks noChangeArrowheads="1"/>
          </p:cNvSpPr>
          <p:nvPr/>
        </p:nvSpPr>
        <p:spPr bwMode="auto">
          <a:xfrm>
            <a:off x="3271838" y="319246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B</a:t>
            </a:r>
          </a:p>
        </p:txBody>
      </p:sp>
      <p:pic>
        <p:nvPicPr>
          <p:cNvPr id="110607" name="Picture 37"/>
          <p:cNvPicPr>
            <a:picLocks noChangeArrowheads="1"/>
          </p:cNvPicPr>
          <p:nvPr/>
        </p:nvPicPr>
        <p:blipFill>
          <a:blip r:embed="rId3" cstate="print"/>
          <a:srcRect/>
          <a:stretch>
            <a:fillRect/>
          </a:stretch>
        </p:blipFill>
        <p:spPr bwMode="auto">
          <a:xfrm>
            <a:off x="4652963" y="4429125"/>
            <a:ext cx="869950" cy="450850"/>
          </a:xfrm>
          <a:prstGeom prst="rect">
            <a:avLst/>
          </a:prstGeom>
          <a:noFill/>
          <a:ln w="9525">
            <a:noFill/>
            <a:miter lim="800000"/>
            <a:headEnd/>
            <a:tailEnd/>
          </a:ln>
        </p:spPr>
      </p:pic>
      <p:sp>
        <p:nvSpPr>
          <p:cNvPr id="110608" name="TextBox 30"/>
          <p:cNvSpPr txBox="1">
            <a:spLocks noChangeArrowheads="1"/>
          </p:cNvSpPr>
          <p:nvPr/>
        </p:nvSpPr>
        <p:spPr bwMode="auto">
          <a:xfrm>
            <a:off x="49482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E</a:t>
            </a:r>
          </a:p>
        </p:txBody>
      </p:sp>
      <p:cxnSp>
        <p:nvCxnSpPr>
          <p:cNvPr id="110609" name="Straight Connector 31"/>
          <p:cNvCxnSpPr>
            <a:cxnSpLocks noChangeShapeType="1"/>
            <a:stCxn id="110611" idx="0"/>
          </p:cNvCxnSpPr>
          <p:nvPr/>
        </p:nvCxnSpPr>
        <p:spPr bwMode="auto">
          <a:xfrm rot="-5400000" flipH="1" flipV="1">
            <a:off x="4474369" y="3807619"/>
            <a:ext cx="1235075" cy="7937"/>
          </a:xfrm>
          <a:prstGeom prst="line">
            <a:avLst/>
          </a:prstGeom>
          <a:noFill/>
          <a:ln w="22225" algn="ctr">
            <a:solidFill>
              <a:schemeClr val="tx1"/>
            </a:solidFill>
            <a:round/>
            <a:headEnd/>
            <a:tailEnd/>
          </a:ln>
        </p:spPr>
      </p:cxnSp>
      <p:pic>
        <p:nvPicPr>
          <p:cNvPr id="110610" name="Picture 37"/>
          <p:cNvPicPr>
            <a:picLocks noChangeArrowheads="1"/>
          </p:cNvPicPr>
          <p:nvPr/>
        </p:nvPicPr>
        <p:blipFill>
          <a:blip r:embed="rId3" cstate="print"/>
          <a:srcRect/>
          <a:stretch>
            <a:fillRect/>
          </a:stretch>
        </p:blipFill>
        <p:spPr bwMode="auto">
          <a:xfrm>
            <a:off x="4652963" y="2951163"/>
            <a:ext cx="869950" cy="452437"/>
          </a:xfrm>
          <a:prstGeom prst="rect">
            <a:avLst/>
          </a:prstGeom>
          <a:noFill/>
          <a:ln w="9525">
            <a:noFill/>
            <a:miter lim="800000"/>
            <a:headEnd/>
            <a:tailEnd/>
          </a:ln>
        </p:spPr>
      </p:pic>
      <p:sp>
        <p:nvSpPr>
          <p:cNvPr id="110611" name="TextBox 33"/>
          <p:cNvSpPr txBox="1">
            <a:spLocks noChangeArrowheads="1"/>
          </p:cNvSpPr>
          <p:nvPr/>
        </p:nvSpPr>
        <p:spPr bwMode="auto">
          <a:xfrm>
            <a:off x="4948238" y="3194050"/>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D</a:t>
            </a:r>
          </a:p>
        </p:txBody>
      </p:sp>
      <p:cxnSp>
        <p:nvCxnSpPr>
          <p:cNvPr id="110612" name="Straight Connector 36"/>
          <p:cNvCxnSpPr>
            <a:cxnSpLocks noChangeShapeType="1"/>
          </p:cNvCxnSpPr>
          <p:nvPr/>
        </p:nvCxnSpPr>
        <p:spPr bwMode="auto">
          <a:xfrm rot="10800000">
            <a:off x="3846513" y="4654550"/>
            <a:ext cx="806450" cy="0"/>
          </a:xfrm>
          <a:prstGeom prst="line">
            <a:avLst/>
          </a:prstGeom>
          <a:noFill/>
          <a:ln w="22225" algn="ctr">
            <a:solidFill>
              <a:schemeClr val="tx1"/>
            </a:solidFill>
            <a:round/>
            <a:headEnd/>
            <a:tailEnd/>
          </a:ln>
        </p:spPr>
      </p:cxnSp>
      <p:sp>
        <p:nvSpPr>
          <p:cNvPr id="45" name="TextBox 44"/>
          <p:cNvSpPr txBox="1"/>
          <p:nvPr/>
        </p:nvSpPr>
        <p:spPr>
          <a:xfrm>
            <a:off x="3163888" y="3811588"/>
            <a:ext cx="233362"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6" name="TextBox 45"/>
          <p:cNvSpPr txBox="1"/>
          <p:nvPr/>
        </p:nvSpPr>
        <p:spPr>
          <a:xfrm>
            <a:off x="4089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7" name="TextBox 46"/>
          <p:cNvSpPr txBox="1"/>
          <p:nvPr/>
        </p:nvSpPr>
        <p:spPr>
          <a:xfrm>
            <a:off x="4851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sp>
        <p:nvSpPr>
          <p:cNvPr id="49" name="TextBox 48"/>
          <p:cNvSpPr txBox="1"/>
          <p:nvPr/>
        </p:nvSpPr>
        <p:spPr>
          <a:xfrm>
            <a:off x="4146550" y="4452938"/>
            <a:ext cx="234950"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graphicFrame>
        <p:nvGraphicFramePr>
          <p:cNvPr id="50" name="Table 49"/>
          <p:cNvGraphicFramePr>
            <a:graphicFrameLocks noGrp="1"/>
          </p:cNvGraphicFramePr>
          <p:nvPr/>
        </p:nvGraphicFramePr>
        <p:xfrm>
          <a:off x="352425" y="5229225"/>
          <a:ext cx="3352799" cy="125730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B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1</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D</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2</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Feasible 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 E</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r>
            </a:tbl>
          </a:graphicData>
        </a:graphic>
      </p:graphicFrame>
      <p:sp>
        <p:nvSpPr>
          <p:cNvPr id="110649" name="TextBox 54"/>
          <p:cNvSpPr txBox="1">
            <a:spLocks noChangeArrowheads="1"/>
          </p:cNvSpPr>
          <p:nvPr/>
        </p:nvSpPr>
        <p:spPr bwMode="auto">
          <a:xfrm>
            <a:off x="304800" y="4911725"/>
            <a:ext cx="10509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C</a:t>
            </a:r>
          </a:p>
        </p:txBody>
      </p:sp>
      <p:graphicFrame>
        <p:nvGraphicFramePr>
          <p:cNvPr id="57" name="Table 56"/>
          <p:cNvGraphicFramePr>
            <a:graphicFrameLocks noGrp="1"/>
          </p:cNvGraphicFramePr>
          <p:nvPr/>
        </p:nvGraphicFramePr>
        <p:xfrm>
          <a:off x="5403850" y="5229225"/>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D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2</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C</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l"/>
                      <a:endParaRPr lang="en-US" sz="1050" dirty="0">
                        <a:latin typeface="Courier New" pitchFamily="49" charset="0"/>
                        <a:cs typeface="Courier New" pitchFamily="49" charset="0"/>
                      </a:endParaRPr>
                    </a:p>
                  </a:txBody>
                  <a:tcPr marL="45720" marR="45720" anchor="ctr"/>
                </a:tc>
              </a:tr>
            </a:tbl>
          </a:graphicData>
        </a:graphic>
      </p:graphicFrame>
      <p:sp>
        <p:nvSpPr>
          <p:cNvPr id="110677" name="TextBox 57"/>
          <p:cNvSpPr txBox="1">
            <a:spLocks noChangeArrowheads="1"/>
          </p:cNvSpPr>
          <p:nvPr/>
        </p:nvSpPr>
        <p:spPr bwMode="auto">
          <a:xfrm>
            <a:off x="5357813" y="4911725"/>
            <a:ext cx="10382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E</a:t>
            </a:r>
          </a:p>
        </p:txBody>
      </p:sp>
      <p:graphicFrame>
        <p:nvGraphicFramePr>
          <p:cNvPr id="59" name="Table 58"/>
          <p:cNvGraphicFramePr>
            <a:graphicFrameLocks noGrp="1"/>
          </p:cNvGraphicFramePr>
          <p:nvPr/>
        </p:nvGraphicFramePr>
        <p:xfrm>
          <a:off x="5403850" y="1735138"/>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-1</a:t>
                      </a:r>
                      <a:endParaRPr lang="en-US" sz="1050" b="1" dirty="0">
                        <a:solidFill>
                          <a:schemeClr val="accent6">
                            <a:lumMod val="75000"/>
                          </a:schemeClr>
                        </a:solidFill>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solidFill>
                            <a:srgbClr val="C00000"/>
                          </a:solidFill>
                        </a:rPr>
                        <a:t>***** ACTIVE ******</a:t>
                      </a:r>
                      <a:endParaRPr lang="en-US" sz="1050" b="1" dirty="0">
                        <a:solidFill>
                          <a:srgbClr val="C00000"/>
                        </a:solidFill>
                        <a:latin typeface="Courier New" pitchFamily="49" charset="0"/>
                        <a:cs typeface="Courier New" pitchFamily="49" charset="0"/>
                      </a:endParaRPr>
                    </a:p>
                  </a:txBody>
                  <a:tcPr marL="45720" marR="45720" anchor="ctr"/>
                </a:tc>
              </a:tr>
              <a:tr h="229772">
                <a:tc>
                  <a:txBody>
                    <a:bodyPr/>
                    <a:lstStyle/>
                    <a:p>
                      <a:pPr algn="r"/>
                      <a:r>
                        <a:rPr lang="en-US" sz="1050" dirty="0" smtClean="0"/>
                        <a:t>via E </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(Q) Query</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C</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5</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(Q) </a:t>
                      </a:r>
                      <a:r>
                        <a:rPr lang="en-US" sz="1050" kern="1200" dirty="0" smtClean="0"/>
                        <a:t>Query</a:t>
                      </a:r>
                      <a:endParaRPr lang="en-US" sz="1050" kern="1200" dirty="0" smtClean="0">
                        <a:solidFill>
                          <a:schemeClr val="dk1"/>
                        </a:solidFill>
                        <a:latin typeface="+mn-lt"/>
                        <a:ea typeface="+mn-ea"/>
                        <a:cs typeface="+mn-cs"/>
                      </a:endParaRPr>
                    </a:p>
                  </a:txBody>
                  <a:tcPr marL="45720" marR="45720" anchor="ctr"/>
                </a:tc>
              </a:tr>
            </a:tbl>
          </a:graphicData>
        </a:graphic>
      </p:graphicFrame>
      <p:sp>
        <p:nvSpPr>
          <p:cNvPr id="110705" name="TextBox 59"/>
          <p:cNvSpPr txBox="1">
            <a:spLocks noChangeArrowheads="1"/>
          </p:cNvSpPr>
          <p:nvPr/>
        </p:nvSpPr>
        <p:spPr bwMode="auto">
          <a:xfrm>
            <a:off x="5357813" y="1419225"/>
            <a:ext cx="1049337" cy="312738"/>
          </a:xfrm>
          <a:prstGeom prst="rect">
            <a:avLst/>
          </a:prstGeom>
          <a:noFill/>
          <a:ln w="9525">
            <a:noFill/>
            <a:miter lim="800000"/>
            <a:headEnd/>
            <a:tailEnd/>
          </a:ln>
        </p:spPr>
        <p:txBody>
          <a:bodyPr wrap="none">
            <a:spAutoFit/>
          </a:bodyPr>
          <a:lstStyle/>
          <a:p>
            <a:pPr algn="ctr" eaLnBrk="0" hangingPunct="0">
              <a:lnSpc>
                <a:spcPct val="90000"/>
              </a:lnSpc>
            </a:pPr>
            <a:r>
              <a:rPr lang="en-US" sz="1600" b="1"/>
              <a:t>Router D</a:t>
            </a:r>
          </a:p>
        </p:txBody>
      </p:sp>
      <p:cxnSp>
        <p:nvCxnSpPr>
          <p:cNvPr id="40" name="Straight Connector 39"/>
          <p:cNvCxnSpPr/>
          <p:nvPr/>
        </p:nvCxnSpPr>
        <p:spPr bwMode="auto">
          <a:xfrm>
            <a:off x="6037263" y="5849938"/>
            <a:ext cx="1839912" cy="1111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39" name="Octagon 38"/>
          <p:cNvSpPr/>
          <p:nvPr/>
        </p:nvSpPr>
        <p:spPr bwMode="auto">
          <a:xfrm>
            <a:off x="4291013" y="3294063"/>
            <a:ext cx="225425" cy="285750"/>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chemeClr val="accent6">
                    <a:lumMod val="75000"/>
                  </a:schemeClr>
                </a:solidFill>
                <a:effectLst>
                  <a:outerShdw blurRad="38100" dist="38100" dir="2700000" algn="tl">
                    <a:srgbClr val="000000">
                      <a:alpha val="43137"/>
                    </a:srgbClr>
                  </a:outerShdw>
                </a:effectLst>
              </a:rPr>
              <a:t>Q</a:t>
            </a:r>
          </a:p>
        </p:txBody>
      </p:sp>
      <p:cxnSp>
        <p:nvCxnSpPr>
          <p:cNvPr id="44" name="Straight Arrow Connector 43"/>
          <p:cNvCxnSpPr/>
          <p:nvPr/>
        </p:nvCxnSpPr>
        <p:spPr bwMode="auto">
          <a:xfrm rot="5400000">
            <a:off x="4961731" y="3942557"/>
            <a:ext cx="733425" cy="11112"/>
          </a:xfrm>
          <a:prstGeom prst="straightConnector1">
            <a:avLst/>
          </a:prstGeom>
          <a:solidFill>
            <a:schemeClr val="accent1"/>
          </a:solidFill>
          <a:ln w="28575" cap="flat" cmpd="sng" algn="ctr">
            <a:solidFill>
              <a:schemeClr val="accent6"/>
            </a:solidFill>
            <a:prstDash val="solid"/>
            <a:round/>
            <a:headEnd type="none" w="med" len="med"/>
            <a:tailEnd type="arrow"/>
          </a:ln>
          <a:effectLst/>
        </p:spPr>
      </p:cxnSp>
      <p:sp>
        <p:nvSpPr>
          <p:cNvPr id="51" name="Octagon 50"/>
          <p:cNvSpPr/>
          <p:nvPr/>
        </p:nvSpPr>
        <p:spPr bwMode="auto">
          <a:xfrm>
            <a:off x="5205413" y="3411538"/>
            <a:ext cx="225425" cy="285750"/>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chemeClr val="accent6">
                    <a:lumMod val="75000"/>
                  </a:schemeClr>
                </a:solidFill>
                <a:effectLst>
                  <a:outerShdw blurRad="38100" dist="38100" dir="2700000" algn="tl">
                    <a:srgbClr val="000000">
                      <a:alpha val="43137"/>
                    </a:srgbClr>
                  </a:outerShdw>
                </a:effectLst>
              </a:rPr>
              <a:t>Q</a:t>
            </a:r>
          </a:p>
        </p:txBody>
      </p:sp>
      <p:sp>
        <p:nvSpPr>
          <p:cNvPr id="54" name="Octagon 53"/>
          <p:cNvSpPr/>
          <p:nvPr/>
        </p:nvSpPr>
        <p:spPr bwMode="auto">
          <a:xfrm>
            <a:off x="6892925" y="3387725"/>
            <a:ext cx="225425" cy="285750"/>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chemeClr val="accent6">
                    <a:lumMod val="75000"/>
                  </a:schemeClr>
                </a:solidFill>
                <a:effectLst>
                  <a:outerShdw blurRad="38100" dist="38100" dir="2700000" algn="tl">
                    <a:srgbClr val="000000">
                      <a:alpha val="43137"/>
                    </a:srgbClr>
                  </a:outerShdw>
                </a:effectLst>
              </a:rPr>
              <a:t>Q</a:t>
            </a:r>
          </a:p>
        </p:txBody>
      </p:sp>
      <p:sp>
        <p:nvSpPr>
          <p:cNvPr id="110711" name="TextBox 55"/>
          <p:cNvSpPr txBox="1">
            <a:spLocks noChangeArrowheads="1"/>
          </p:cNvSpPr>
          <p:nvPr/>
        </p:nvSpPr>
        <p:spPr bwMode="auto">
          <a:xfrm>
            <a:off x="7186613" y="3376613"/>
            <a:ext cx="825500" cy="285750"/>
          </a:xfrm>
          <a:prstGeom prst="rect">
            <a:avLst/>
          </a:prstGeom>
          <a:noFill/>
          <a:ln w="9525">
            <a:noFill/>
            <a:miter lim="800000"/>
            <a:headEnd/>
            <a:tailEnd/>
          </a:ln>
        </p:spPr>
        <p:txBody>
          <a:bodyPr wrap="none">
            <a:spAutoFit/>
          </a:bodyPr>
          <a:lstStyle/>
          <a:p>
            <a:pPr algn="ctr" eaLnBrk="0" hangingPunct="0">
              <a:lnSpc>
                <a:spcPct val="90000"/>
              </a:lnSpc>
            </a:pPr>
            <a:r>
              <a:rPr lang="en-US" sz="1400"/>
              <a:t>= Query</a:t>
            </a:r>
          </a:p>
        </p:txBody>
      </p:sp>
      <p:cxnSp>
        <p:nvCxnSpPr>
          <p:cNvPr id="62" name="Straight Connector 61"/>
          <p:cNvCxnSpPr/>
          <p:nvPr/>
        </p:nvCxnSpPr>
        <p:spPr bwMode="auto">
          <a:xfrm>
            <a:off x="996950" y="6084888"/>
            <a:ext cx="2227263" cy="22225"/>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Straight Arrow Connector 67"/>
          <p:cNvCxnSpPr/>
          <p:nvPr/>
        </p:nvCxnSpPr>
        <p:spPr bwMode="auto">
          <a:xfrm rot="10800000">
            <a:off x="4067175" y="5029200"/>
            <a:ext cx="879475" cy="1588"/>
          </a:xfrm>
          <a:prstGeom prst="straightConnector1">
            <a:avLst/>
          </a:prstGeom>
          <a:solidFill>
            <a:schemeClr val="accent1"/>
          </a:solidFill>
          <a:ln w="28575" cap="flat" cmpd="sng" algn="ctr">
            <a:solidFill>
              <a:schemeClr val="accent6"/>
            </a:solidFill>
            <a:prstDash val="solid"/>
            <a:round/>
            <a:headEnd type="none" w="med" len="med"/>
            <a:tailEnd type="arrow"/>
          </a:ln>
          <a:effectLst/>
        </p:spPr>
      </p:cxnSp>
      <p:cxnSp>
        <p:nvCxnSpPr>
          <p:cNvPr id="112642" name="Straight Arrow Connector 41"/>
          <p:cNvCxnSpPr>
            <a:cxnSpLocks noChangeShapeType="1"/>
          </p:cNvCxnSpPr>
          <p:nvPr/>
        </p:nvCxnSpPr>
        <p:spPr bwMode="auto">
          <a:xfrm flipV="1">
            <a:off x="3951288" y="3422650"/>
            <a:ext cx="527050" cy="515938"/>
          </a:xfrm>
          <a:prstGeom prst="straightConnector1">
            <a:avLst/>
          </a:prstGeom>
          <a:noFill/>
          <a:ln w="28575" algn="ctr">
            <a:solidFill>
              <a:srgbClr val="006600"/>
            </a:solidFill>
            <a:round/>
            <a:headEnd/>
            <a:tailEnd type="arrow" w="med" len="med"/>
          </a:ln>
        </p:spPr>
      </p:cxnSp>
      <p:cxnSp>
        <p:nvCxnSpPr>
          <p:cNvPr id="112643" name="Straight Connector 37"/>
          <p:cNvCxnSpPr>
            <a:cxnSpLocks noChangeShapeType="1"/>
            <a:stCxn id="112660" idx="0"/>
            <a:endCxn id="112652" idx="3"/>
          </p:cNvCxnSpPr>
          <p:nvPr/>
        </p:nvCxnSpPr>
        <p:spPr bwMode="auto">
          <a:xfrm rot="-5400000" flipH="1" flipV="1">
            <a:off x="3540919" y="3220244"/>
            <a:ext cx="1581150" cy="1528762"/>
          </a:xfrm>
          <a:prstGeom prst="line">
            <a:avLst/>
          </a:prstGeom>
          <a:noFill/>
          <a:ln w="22225" algn="ctr">
            <a:solidFill>
              <a:schemeClr val="tx1"/>
            </a:solidFill>
            <a:round/>
            <a:headEnd/>
            <a:tailEnd/>
          </a:ln>
        </p:spPr>
      </p:cxnSp>
      <p:sp>
        <p:nvSpPr>
          <p:cNvPr id="112644" name="Title 60"/>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DUAL Example</a:t>
            </a:r>
          </a:p>
        </p:txBody>
      </p:sp>
      <p:sp>
        <p:nvSpPr>
          <p:cNvPr id="9" name="TextBox 8"/>
          <p:cNvSpPr txBox="1"/>
          <p:nvPr/>
        </p:nvSpPr>
        <p:spPr>
          <a:xfrm>
            <a:off x="3163888" y="2387600"/>
            <a:ext cx="233362"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cxnSp>
        <p:nvCxnSpPr>
          <p:cNvPr id="11" name="Straight Connector 10"/>
          <p:cNvCxnSpPr/>
          <p:nvPr/>
        </p:nvCxnSpPr>
        <p:spPr bwMode="auto">
          <a:xfrm rot="5400000">
            <a:off x="3259931" y="1542257"/>
            <a:ext cx="34131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2" name="Straight Connector 11"/>
          <p:cNvCxnSpPr/>
          <p:nvPr/>
        </p:nvCxnSpPr>
        <p:spPr bwMode="auto">
          <a:xfrm rot="10800000">
            <a:off x="3148013" y="1363663"/>
            <a:ext cx="520700"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12648" name="TextBox 14"/>
          <p:cNvSpPr txBox="1">
            <a:spLocks noChangeArrowheads="1"/>
          </p:cNvSpPr>
          <p:nvPr/>
        </p:nvSpPr>
        <p:spPr bwMode="auto">
          <a:xfrm>
            <a:off x="2916238" y="1133475"/>
            <a:ext cx="1014412" cy="166688"/>
          </a:xfrm>
          <a:prstGeom prst="rect">
            <a:avLst/>
          </a:prstGeom>
          <a:noFill/>
          <a:ln w="9525">
            <a:noFill/>
            <a:miter lim="800000"/>
            <a:headEnd/>
            <a:tailEnd/>
          </a:ln>
        </p:spPr>
        <p:txBody>
          <a:bodyPr lIns="0" tIns="0" rIns="0" bIns="0" anchor="ctr"/>
          <a:lstStyle/>
          <a:p>
            <a:pPr algn="ctr" eaLnBrk="0" hangingPunct="0">
              <a:lnSpc>
                <a:spcPct val="90000"/>
              </a:lnSpc>
            </a:pPr>
            <a:r>
              <a:rPr lang="en-US" sz="1200" b="1"/>
              <a:t>10.1.1.0 /24</a:t>
            </a:r>
          </a:p>
        </p:txBody>
      </p:sp>
      <p:pic>
        <p:nvPicPr>
          <p:cNvPr id="112649" name="Picture 37"/>
          <p:cNvPicPr>
            <a:picLocks noChangeArrowheads="1"/>
          </p:cNvPicPr>
          <p:nvPr/>
        </p:nvPicPr>
        <p:blipFill>
          <a:blip r:embed="rId3" cstate="print"/>
          <a:srcRect/>
          <a:stretch>
            <a:fillRect/>
          </a:stretch>
        </p:blipFill>
        <p:spPr bwMode="auto">
          <a:xfrm>
            <a:off x="2974975" y="1566863"/>
            <a:ext cx="869950" cy="450850"/>
          </a:xfrm>
          <a:prstGeom prst="rect">
            <a:avLst/>
          </a:prstGeom>
          <a:noFill/>
          <a:ln w="9525">
            <a:noFill/>
            <a:miter lim="800000"/>
            <a:headEnd/>
            <a:tailEnd/>
          </a:ln>
        </p:spPr>
      </p:pic>
      <p:sp>
        <p:nvSpPr>
          <p:cNvPr id="112650" name="TextBox 12"/>
          <p:cNvSpPr txBox="1">
            <a:spLocks noChangeArrowheads="1"/>
          </p:cNvSpPr>
          <p:nvPr/>
        </p:nvSpPr>
        <p:spPr bwMode="auto">
          <a:xfrm>
            <a:off x="3251200" y="1787525"/>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A</a:t>
            </a:r>
          </a:p>
        </p:txBody>
      </p:sp>
      <p:pic>
        <p:nvPicPr>
          <p:cNvPr id="112651" name="Picture 37"/>
          <p:cNvPicPr>
            <a:picLocks noChangeArrowheads="1"/>
          </p:cNvPicPr>
          <p:nvPr/>
        </p:nvPicPr>
        <p:blipFill>
          <a:blip r:embed="rId3" cstate="print"/>
          <a:srcRect/>
          <a:stretch>
            <a:fillRect/>
          </a:stretch>
        </p:blipFill>
        <p:spPr bwMode="auto">
          <a:xfrm>
            <a:off x="2976563" y="4427538"/>
            <a:ext cx="869950" cy="452437"/>
          </a:xfrm>
          <a:prstGeom prst="rect">
            <a:avLst/>
          </a:prstGeom>
          <a:noFill/>
          <a:ln w="9525">
            <a:noFill/>
            <a:miter lim="800000"/>
            <a:headEnd/>
            <a:tailEnd/>
          </a:ln>
        </p:spPr>
      </p:pic>
      <p:sp>
        <p:nvSpPr>
          <p:cNvPr id="112652" name="TextBox 23"/>
          <p:cNvSpPr txBox="1">
            <a:spLocks noChangeArrowheads="1"/>
          </p:cNvSpPr>
          <p:nvPr/>
        </p:nvSpPr>
        <p:spPr bwMode="auto">
          <a:xfrm>
            <a:off x="32718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C</a:t>
            </a:r>
          </a:p>
        </p:txBody>
      </p:sp>
      <p:cxnSp>
        <p:nvCxnSpPr>
          <p:cNvPr id="112653" name="Straight Connector 24"/>
          <p:cNvCxnSpPr>
            <a:cxnSpLocks noChangeShapeType="1"/>
          </p:cNvCxnSpPr>
          <p:nvPr/>
        </p:nvCxnSpPr>
        <p:spPr bwMode="auto">
          <a:xfrm rot="16200000" flipH="1">
            <a:off x="2205831" y="3221832"/>
            <a:ext cx="2409825" cy="1588"/>
          </a:xfrm>
          <a:prstGeom prst="line">
            <a:avLst/>
          </a:prstGeom>
          <a:noFill/>
          <a:ln w="22225" algn="ctr">
            <a:solidFill>
              <a:schemeClr val="tx1"/>
            </a:solidFill>
            <a:round/>
            <a:headEnd/>
            <a:tailEnd/>
          </a:ln>
        </p:spPr>
      </p:cxnSp>
      <p:pic>
        <p:nvPicPr>
          <p:cNvPr id="112654" name="Picture 37"/>
          <p:cNvPicPr>
            <a:picLocks noChangeArrowheads="1"/>
          </p:cNvPicPr>
          <p:nvPr/>
        </p:nvPicPr>
        <p:blipFill>
          <a:blip r:embed="rId3" cstate="print"/>
          <a:srcRect/>
          <a:stretch>
            <a:fillRect/>
          </a:stretch>
        </p:blipFill>
        <p:spPr bwMode="auto">
          <a:xfrm>
            <a:off x="2976563" y="2951163"/>
            <a:ext cx="869950" cy="450850"/>
          </a:xfrm>
          <a:prstGeom prst="rect">
            <a:avLst/>
          </a:prstGeom>
          <a:noFill/>
          <a:ln w="9525">
            <a:noFill/>
            <a:miter lim="800000"/>
            <a:headEnd/>
            <a:tailEnd/>
          </a:ln>
        </p:spPr>
      </p:pic>
      <p:sp>
        <p:nvSpPr>
          <p:cNvPr id="112655" name="TextBox 13"/>
          <p:cNvSpPr txBox="1">
            <a:spLocks noChangeArrowheads="1"/>
          </p:cNvSpPr>
          <p:nvPr/>
        </p:nvSpPr>
        <p:spPr bwMode="auto">
          <a:xfrm>
            <a:off x="3271838" y="319246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B</a:t>
            </a:r>
          </a:p>
        </p:txBody>
      </p:sp>
      <p:pic>
        <p:nvPicPr>
          <p:cNvPr id="112656" name="Picture 37"/>
          <p:cNvPicPr>
            <a:picLocks noChangeArrowheads="1"/>
          </p:cNvPicPr>
          <p:nvPr/>
        </p:nvPicPr>
        <p:blipFill>
          <a:blip r:embed="rId3" cstate="print"/>
          <a:srcRect/>
          <a:stretch>
            <a:fillRect/>
          </a:stretch>
        </p:blipFill>
        <p:spPr bwMode="auto">
          <a:xfrm>
            <a:off x="4652963" y="4429125"/>
            <a:ext cx="869950" cy="450850"/>
          </a:xfrm>
          <a:prstGeom prst="rect">
            <a:avLst/>
          </a:prstGeom>
          <a:noFill/>
          <a:ln w="9525">
            <a:noFill/>
            <a:miter lim="800000"/>
            <a:headEnd/>
            <a:tailEnd/>
          </a:ln>
        </p:spPr>
      </p:pic>
      <p:sp>
        <p:nvSpPr>
          <p:cNvPr id="112657" name="TextBox 30"/>
          <p:cNvSpPr txBox="1">
            <a:spLocks noChangeArrowheads="1"/>
          </p:cNvSpPr>
          <p:nvPr/>
        </p:nvSpPr>
        <p:spPr bwMode="auto">
          <a:xfrm>
            <a:off x="49482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E</a:t>
            </a:r>
          </a:p>
        </p:txBody>
      </p:sp>
      <p:cxnSp>
        <p:nvCxnSpPr>
          <p:cNvPr id="112658" name="Straight Connector 31"/>
          <p:cNvCxnSpPr>
            <a:cxnSpLocks noChangeShapeType="1"/>
            <a:stCxn id="112660" idx="0"/>
          </p:cNvCxnSpPr>
          <p:nvPr/>
        </p:nvCxnSpPr>
        <p:spPr bwMode="auto">
          <a:xfrm rot="-5400000" flipH="1" flipV="1">
            <a:off x="4474369" y="3807619"/>
            <a:ext cx="1235075" cy="7937"/>
          </a:xfrm>
          <a:prstGeom prst="line">
            <a:avLst/>
          </a:prstGeom>
          <a:noFill/>
          <a:ln w="22225" algn="ctr">
            <a:solidFill>
              <a:schemeClr val="tx1"/>
            </a:solidFill>
            <a:round/>
            <a:headEnd/>
            <a:tailEnd/>
          </a:ln>
        </p:spPr>
      </p:cxnSp>
      <p:pic>
        <p:nvPicPr>
          <p:cNvPr id="112659" name="Picture 37"/>
          <p:cNvPicPr>
            <a:picLocks noChangeArrowheads="1"/>
          </p:cNvPicPr>
          <p:nvPr/>
        </p:nvPicPr>
        <p:blipFill>
          <a:blip r:embed="rId3" cstate="print"/>
          <a:srcRect/>
          <a:stretch>
            <a:fillRect/>
          </a:stretch>
        </p:blipFill>
        <p:spPr bwMode="auto">
          <a:xfrm>
            <a:off x="4652963" y="2951163"/>
            <a:ext cx="869950" cy="452437"/>
          </a:xfrm>
          <a:prstGeom prst="rect">
            <a:avLst/>
          </a:prstGeom>
          <a:noFill/>
          <a:ln w="9525">
            <a:noFill/>
            <a:miter lim="800000"/>
            <a:headEnd/>
            <a:tailEnd/>
          </a:ln>
        </p:spPr>
      </p:pic>
      <p:sp>
        <p:nvSpPr>
          <p:cNvPr id="112660" name="TextBox 33"/>
          <p:cNvSpPr txBox="1">
            <a:spLocks noChangeArrowheads="1"/>
          </p:cNvSpPr>
          <p:nvPr/>
        </p:nvSpPr>
        <p:spPr bwMode="auto">
          <a:xfrm>
            <a:off x="4948238" y="3194050"/>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D</a:t>
            </a:r>
          </a:p>
        </p:txBody>
      </p:sp>
      <p:cxnSp>
        <p:nvCxnSpPr>
          <p:cNvPr id="112661" name="Straight Connector 36"/>
          <p:cNvCxnSpPr>
            <a:cxnSpLocks noChangeShapeType="1"/>
          </p:cNvCxnSpPr>
          <p:nvPr/>
        </p:nvCxnSpPr>
        <p:spPr bwMode="auto">
          <a:xfrm rot="10800000">
            <a:off x="3846513" y="4654550"/>
            <a:ext cx="806450" cy="0"/>
          </a:xfrm>
          <a:prstGeom prst="line">
            <a:avLst/>
          </a:prstGeom>
          <a:noFill/>
          <a:ln w="22225" algn="ctr">
            <a:solidFill>
              <a:schemeClr val="tx1"/>
            </a:solidFill>
            <a:round/>
            <a:headEnd/>
            <a:tailEnd/>
          </a:ln>
        </p:spPr>
      </p:cxnSp>
      <p:sp>
        <p:nvSpPr>
          <p:cNvPr id="45" name="TextBox 44"/>
          <p:cNvSpPr txBox="1"/>
          <p:nvPr/>
        </p:nvSpPr>
        <p:spPr>
          <a:xfrm>
            <a:off x="3163888" y="3811588"/>
            <a:ext cx="233362"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6" name="TextBox 45"/>
          <p:cNvSpPr txBox="1"/>
          <p:nvPr/>
        </p:nvSpPr>
        <p:spPr>
          <a:xfrm>
            <a:off x="4089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7" name="TextBox 46"/>
          <p:cNvSpPr txBox="1"/>
          <p:nvPr/>
        </p:nvSpPr>
        <p:spPr>
          <a:xfrm>
            <a:off x="4851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sp>
        <p:nvSpPr>
          <p:cNvPr id="49" name="TextBox 48"/>
          <p:cNvSpPr txBox="1"/>
          <p:nvPr/>
        </p:nvSpPr>
        <p:spPr>
          <a:xfrm>
            <a:off x="4146550" y="4452938"/>
            <a:ext cx="234950"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graphicFrame>
        <p:nvGraphicFramePr>
          <p:cNvPr id="50" name="Table 49"/>
          <p:cNvGraphicFramePr>
            <a:graphicFrameLocks noGrp="1"/>
          </p:cNvGraphicFramePr>
          <p:nvPr/>
        </p:nvGraphicFramePr>
        <p:xfrm>
          <a:off x="352425" y="5229225"/>
          <a:ext cx="3352799" cy="125730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B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1</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D</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l"/>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 E</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r>
            </a:tbl>
          </a:graphicData>
        </a:graphic>
      </p:graphicFrame>
      <p:sp>
        <p:nvSpPr>
          <p:cNvPr id="112698" name="TextBox 54"/>
          <p:cNvSpPr txBox="1">
            <a:spLocks noChangeArrowheads="1"/>
          </p:cNvSpPr>
          <p:nvPr/>
        </p:nvSpPr>
        <p:spPr bwMode="auto">
          <a:xfrm>
            <a:off x="304800" y="4911725"/>
            <a:ext cx="10509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C</a:t>
            </a:r>
          </a:p>
        </p:txBody>
      </p:sp>
      <p:graphicFrame>
        <p:nvGraphicFramePr>
          <p:cNvPr id="57" name="Table 56"/>
          <p:cNvGraphicFramePr>
            <a:graphicFrameLocks noGrp="1"/>
          </p:cNvGraphicFramePr>
          <p:nvPr/>
        </p:nvGraphicFramePr>
        <p:xfrm>
          <a:off x="5403850" y="5229225"/>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mn-lt"/>
                        <a:cs typeface="Courier New" pitchFamily="49" charset="0"/>
                      </a:endParaRPr>
                    </a:p>
                  </a:txBody>
                  <a:tcPr marL="45720" marR="45720" anchor="ctr"/>
                </a:tc>
                <a:tc>
                  <a:txBody>
                    <a:bodyPr/>
                    <a:lstStyle/>
                    <a:p>
                      <a:pPr algn="ctr"/>
                      <a:r>
                        <a:rPr lang="en-US" sz="1050" dirty="0" smtClean="0"/>
                        <a:t>FD</a:t>
                      </a:r>
                      <a:endParaRPr lang="en-US" sz="1050" b="1" dirty="0">
                        <a:latin typeface="+mn-lt"/>
                        <a:cs typeface="Courier New" pitchFamily="49" charset="0"/>
                      </a:endParaRPr>
                    </a:p>
                  </a:txBody>
                  <a:tcPr marL="45720" marR="45720" anchor="ctr"/>
                </a:tc>
                <a:tc>
                  <a:txBody>
                    <a:bodyPr/>
                    <a:lstStyle/>
                    <a:p>
                      <a:pPr algn="ctr"/>
                      <a:r>
                        <a:rPr lang="en-US" sz="1050" dirty="0" smtClean="0"/>
                        <a:t>AD</a:t>
                      </a:r>
                      <a:endParaRPr lang="en-US" sz="1050" b="1" dirty="0">
                        <a:latin typeface="+mn-lt"/>
                        <a:cs typeface="Courier New" pitchFamily="49" charset="0"/>
                      </a:endParaRPr>
                    </a:p>
                  </a:txBody>
                  <a:tcPr marL="45720" marR="45720" anchor="ctr"/>
                </a:tc>
                <a:tc>
                  <a:txBody>
                    <a:bodyPr/>
                    <a:lstStyle/>
                    <a:p>
                      <a:pPr algn="l"/>
                      <a:r>
                        <a:rPr lang="en-US" sz="1050" dirty="0" smtClean="0"/>
                        <a:t>Topology</a:t>
                      </a:r>
                      <a:endParaRPr lang="en-US" sz="1050" b="1" dirty="0">
                        <a:latin typeface="+mn-lt"/>
                        <a:cs typeface="Courier New" pitchFamily="49" charset="0"/>
                      </a:endParaRPr>
                    </a:p>
                  </a:txBody>
                  <a:tcPr marL="45720" marR="45720" anchor="ctr"/>
                </a:tc>
              </a:tr>
              <a:tr h="229772">
                <a:tc>
                  <a:txBody>
                    <a:bodyPr/>
                    <a:lstStyle/>
                    <a:p>
                      <a:pPr algn="r"/>
                      <a:r>
                        <a:rPr lang="en-US" sz="1050" dirty="0" smtClean="0"/>
                        <a:t>10.1.1.0 /24</a:t>
                      </a:r>
                      <a:endParaRPr lang="en-US" sz="1050" dirty="0">
                        <a:latin typeface="+mn-lt"/>
                        <a:cs typeface="Courier New" pitchFamily="49" charset="0"/>
                      </a:endParaRPr>
                    </a:p>
                  </a:txBody>
                  <a:tcPr marL="45720" marR="45720" anchor="ctr"/>
                </a:tc>
                <a:tc>
                  <a:txBody>
                    <a:bodyPr/>
                    <a:lstStyle/>
                    <a:p>
                      <a:pPr algn="ctr"/>
                      <a:r>
                        <a:rPr lang="en-US" sz="1050" dirty="0" smtClean="0"/>
                        <a:t>-1</a:t>
                      </a:r>
                      <a:endParaRPr lang="en-US" sz="1050" b="1" dirty="0">
                        <a:solidFill>
                          <a:schemeClr val="accent6">
                            <a:lumMod val="75000"/>
                          </a:schemeClr>
                        </a:solidFill>
                        <a:latin typeface="+mn-lt"/>
                        <a:cs typeface="Courier New" pitchFamily="49" charset="0"/>
                      </a:endParaRPr>
                    </a:p>
                  </a:txBody>
                  <a:tcPr marL="45720" marR="45720" anchor="ctr"/>
                </a:tc>
                <a:tc>
                  <a:txBody>
                    <a:bodyPr/>
                    <a:lstStyle/>
                    <a:p>
                      <a:pPr algn="ctr"/>
                      <a:endParaRPr lang="en-US" sz="1050" dirty="0">
                        <a:latin typeface="+mn-lt"/>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rgbClr val="C00000"/>
                          </a:solidFill>
                        </a:rPr>
                        <a:t>***** ACTIVE ******</a:t>
                      </a:r>
                      <a:endParaRPr lang="en-US" sz="1050" b="1" dirty="0" smtClean="0">
                        <a:solidFill>
                          <a:srgbClr val="C00000"/>
                        </a:solidFill>
                        <a:latin typeface="+mn-lt"/>
                        <a:cs typeface="Courier New" pitchFamily="49" charset="0"/>
                      </a:endParaRPr>
                    </a:p>
                  </a:txBody>
                  <a:tcPr marL="45720" marR="45720" anchor="ctr"/>
                </a:tc>
              </a:tr>
              <a:tr h="229772">
                <a:tc>
                  <a:txBody>
                    <a:bodyPr/>
                    <a:lstStyle/>
                    <a:p>
                      <a:pPr algn="r"/>
                      <a:r>
                        <a:rPr lang="en-US" sz="1050" dirty="0" smtClean="0"/>
                        <a:t>via D </a:t>
                      </a:r>
                      <a:endParaRPr lang="en-US" sz="1050" dirty="0">
                        <a:latin typeface="+mn-lt"/>
                        <a:cs typeface="Courier New" pitchFamily="49" charset="0"/>
                      </a:endParaRPr>
                    </a:p>
                  </a:txBody>
                  <a:tcPr marL="45720" marR="45720" anchor="ctr"/>
                </a:tc>
                <a:tc>
                  <a:txBody>
                    <a:bodyPr/>
                    <a:lstStyle/>
                    <a:p>
                      <a:pPr algn="ctr"/>
                      <a:endParaRPr lang="en-US" sz="1050" dirty="0">
                        <a:latin typeface="+mn-lt"/>
                        <a:cs typeface="Courier New" pitchFamily="49" charset="0"/>
                      </a:endParaRPr>
                    </a:p>
                  </a:txBody>
                  <a:tcPr marL="45720" marR="45720" anchor="ctr"/>
                </a:tc>
                <a:tc>
                  <a:txBody>
                    <a:bodyPr/>
                    <a:lstStyle/>
                    <a:p>
                      <a:pPr algn="ctr"/>
                      <a:endParaRPr lang="en-US" sz="1050" dirty="0">
                        <a:latin typeface="+mn-lt"/>
                        <a:cs typeface="Courier New" pitchFamily="49" charset="0"/>
                      </a:endParaRPr>
                    </a:p>
                  </a:txBody>
                  <a:tcPr marL="45720" marR="45720" anchor="ctr"/>
                </a:tc>
                <a:tc>
                  <a:txBody>
                    <a:bodyPr/>
                    <a:lstStyle/>
                    <a:p>
                      <a:pPr algn="l"/>
                      <a:endParaRPr lang="en-US" sz="1050" dirty="0">
                        <a:latin typeface="+mn-lt"/>
                        <a:cs typeface="Courier New" pitchFamily="49" charset="0"/>
                      </a:endParaRPr>
                    </a:p>
                  </a:txBody>
                  <a:tcPr marL="45720" marR="45720" anchor="ctr"/>
                </a:tc>
              </a:tr>
              <a:tr h="229772">
                <a:tc>
                  <a:txBody>
                    <a:bodyPr/>
                    <a:lstStyle/>
                    <a:p>
                      <a:pPr algn="r"/>
                      <a:r>
                        <a:rPr lang="en-US" sz="1050" dirty="0" smtClean="0"/>
                        <a:t>via</a:t>
                      </a:r>
                      <a:r>
                        <a:rPr lang="en-US" sz="1050" baseline="0" dirty="0" smtClean="0"/>
                        <a:t> C</a:t>
                      </a:r>
                      <a:endParaRPr lang="en-US" sz="1050" dirty="0">
                        <a:latin typeface="+mn-lt"/>
                        <a:cs typeface="Courier New" pitchFamily="49" charset="0"/>
                      </a:endParaRPr>
                    </a:p>
                  </a:txBody>
                  <a:tcPr marL="45720" marR="45720" anchor="ctr"/>
                </a:tc>
                <a:tc>
                  <a:txBody>
                    <a:bodyPr/>
                    <a:lstStyle/>
                    <a:p>
                      <a:pPr algn="ctr"/>
                      <a:r>
                        <a:rPr lang="en-US" sz="1050" dirty="0" smtClean="0"/>
                        <a:t>4</a:t>
                      </a:r>
                      <a:endParaRPr lang="en-US" sz="1050" dirty="0">
                        <a:latin typeface="+mn-lt"/>
                        <a:cs typeface="Courier New" pitchFamily="49" charset="0"/>
                      </a:endParaRPr>
                    </a:p>
                  </a:txBody>
                  <a:tcPr marL="45720" marR="45720" anchor="ctr"/>
                </a:tc>
                <a:tc>
                  <a:txBody>
                    <a:bodyPr/>
                    <a:lstStyle/>
                    <a:p>
                      <a:pPr algn="ctr"/>
                      <a:r>
                        <a:rPr lang="en-US" sz="1050" dirty="0" smtClean="0"/>
                        <a:t>3</a:t>
                      </a:r>
                      <a:endParaRPr lang="en-US" sz="1050" dirty="0">
                        <a:latin typeface="+mn-lt"/>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(Q) Query</a:t>
                      </a:r>
                      <a:endParaRPr lang="en-US" sz="1050" dirty="0" smtClean="0">
                        <a:latin typeface="+mn-lt"/>
                        <a:cs typeface="Courier New" pitchFamily="49" charset="0"/>
                      </a:endParaRPr>
                    </a:p>
                  </a:txBody>
                  <a:tcPr marL="45720" marR="45720" anchor="ctr"/>
                </a:tc>
              </a:tr>
            </a:tbl>
          </a:graphicData>
        </a:graphic>
      </p:graphicFrame>
      <p:sp>
        <p:nvSpPr>
          <p:cNvPr id="112726" name="TextBox 57"/>
          <p:cNvSpPr txBox="1">
            <a:spLocks noChangeArrowheads="1"/>
          </p:cNvSpPr>
          <p:nvPr/>
        </p:nvSpPr>
        <p:spPr bwMode="auto">
          <a:xfrm>
            <a:off x="5357813" y="4911725"/>
            <a:ext cx="10382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E</a:t>
            </a:r>
          </a:p>
        </p:txBody>
      </p:sp>
      <p:graphicFrame>
        <p:nvGraphicFramePr>
          <p:cNvPr id="59" name="Table 58"/>
          <p:cNvGraphicFramePr>
            <a:graphicFrameLocks noGrp="1"/>
          </p:cNvGraphicFramePr>
          <p:nvPr/>
        </p:nvGraphicFramePr>
        <p:xfrm>
          <a:off x="5403850" y="1735138"/>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Arial" pitchFamily="34" charset="0"/>
                        <a:cs typeface="Arial" pitchFamily="34" charset="0"/>
                      </a:endParaRPr>
                    </a:p>
                  </a:txBody>
                  <a:tcPr marL="45720" marR="45720" anchor="ctr"/>
                </a:tc>
                <a:tc>
                  <a:txBody>
                    <a:bodyPr/>
                    <a:lstStyle/>
                    <a:p>
                      <a:pPr algn="ctr"/>
                      <a:r>
                        <a:rPr lang="en-US" sz="1050" dirty="0" smtClean="0"/>
                        <a:t>FD</a:t>
                      </a:r>
                      <a:endParaRPr lang="en-US" sz="1050" b="1" dirty="0">
                        <a:latin typeface="Arial" pitchFamily="34" charset="0"/>
                        <a:cs typeface="Arial" pitchFamily="34" charset="0"/>
                      </a:endParaRPr>
                    </a:p>
                  </a:txBody>
                  <a:tcPr marL="45720" marR="45720" anchor="ctr"/>
                </a:tc>
                <a:tc>
                  <a:txBody>
                    <a:bodyPr/>
                    <a:lstStyle/>
                    <a:p>
                      <a:pPr algn="ctr"/>
                      <a:r>
                        <a:rPr lang="en-US" sz="1050" dirty="0" smtClean="0"/>
                        <a:t>AD</a:t>
                      </a:r>
                      <a:endParaRPr lang="en-US" sz="1050" b="1" dirty="0">
                        <a:latin typeface="Arial" pitchFamily="34" charset="0"/>
                        <a:cs typeface="Arial" pitchFamily="34" charset="0"/>
                      </a:endParaRPr>
                    </a:p>
                  </a:txBody>
                  <a:tcPr marL="45720" marR="45720" anchor="ctr"/>
                </a:tc>
                <a:tc>
                  <a:txBody>
                    <a:bodyPr/>
                    <a:lstStyle/>
                    <a:p>
                      <a:pPr algn="l"/>
                      <a:r>
                        <a:rPr lang="en-US" sz="1050" dirty="0" smtClean="0"/>
                        <a:t>Topology</a:t>
                      </a:r>
                      <a:endParaRPr lang="en-US" sz="1050" b="1" dirty="0">
                        <a:latin typeface="Arial" pitchFamily="34" charset="0"/>
                        <a:cs typeface="Arial" pitchFamily="34" charset="0"/>
                      </a:endParaRPr>
                    </a:p>
                  </a:txBody>
                  <a:tcPr marL="45720" marR="45720" anchor="ctr"/>
                </a:tc>
              </a:tr>
              <a:tr h="229772">
                <a:tc>
                  <a:txBody>
                    <a:bodyPr/>
                    <a:lstStyle/>
                    <a:p>
                      <a:pPr algn="r"/>
                      <a:r>
                        <a:rPr lang="en-US" sz="1050" dirty="0" smtClean="0"/>
                        <a:t>10.1.1.0 /24</a:t>
                      </a:r>
                      <a:endParaRPr lang="en-US" sz="1050" dirty="0">
                        <a:latin typeface="Arial" pitchFamily="34" charset="0"/>
                        <a:cs typeface="Arial" pitchFamily="34" charset="0"/>
                      </a:endParaRPr>
                    </a:p>
                  </a:txBody>
                  <a:tcPr marL="45720" marR="45720" anchor="ctr"/>
                </a:tc>
                <a:tc>
                  <a:txBody>
                    <a:bodyPr/>
                    <a:lstStyle/>
                    <a:p>
                      <a:pPr algn="ctr"/>
                      <a:r>
                        <a:rPr lang="en-US" sz="1050" kern="1200" dirty="0" smtClean="0"/>
                        <a:t>-1</a:t>
                      </a:r>
                      <a:endParaRPr lang="en-US" sz="1050" b="1" kern="1200" dirty="0" smtClean="0">
                        <a:solidFill>
                          <a:schemeClr val="accent6">
                            <a:lumMod val="75000"/>
                          </a:schemeClr>
                        </a:solidFill>
                        <a:latin typeface="Arial" pitchFamily="34" charset="0"/>
                        <a:ea typeface="+mn-ea"/>
                        <a:cs typeface="Arial" pitchFamily="34" charset="0"/>
                      </a:endParaRPr>
                    </a:p>
                  </a:txBody>
                  <a:tcPr marL="45720" marR="45720" anchor="ctr"/>
                </a:tc>
                <a:tc>
                  <a:txBody>
                    <a:bodyPr/>
                    <a:lstStyle/>
                    <a:p>
                      <a:pPr algn="ctr"/>
                      <a:endParaRPr lang="en-US" sz="1050" dirty="0">
                        <a:latin typeface="Arial" pitchFamily="34" charset="0"/>
                        <a:cs typeface="Arial" pitchFamily="34" charset="0"/>
                      </a:endParaRPr>
                    </a:p>
                  </a:txBody>
                  <a:tcPr marL="45720" marR="45720" anchor="ctr"/>
                </a:tc>
                <a:tc>
                  <a:txBody>
                    <a:bodyPr/>
                    <a:lstStyle/>
                    <a:p>
                      <a:pPr algn="l"/>
                      <a:r>
                        <a:rPr lang="en-US" sz="1050" dirty="0" smtClean="0"/>
                        <a:t>***** ACTIVE ******</a:t>
                      </a:r>
                      <a:endParaRPr lang="en-US" sz="1050" b="1" dirty="0">
                        <a:solidFill>
                          <a:schemeClr val="accent6"/>
                        </a:solidFill>
                        <a:latin typeface="Arial" pitchFamily="34" charset="0"/>
                        <a:cs typeface="Arial" pitchFamily="34" charset="0"/>
                      </a:endParaRPr>
                    </a:p>
                  </a:txBody>
                  <a:tcPr marL="45720" marR="45720" anchor="ctr"/>
                </a:tc>
              </a:tr>
              <a:tr h="229772">
                <a:tc>
                  <a:txBody>
                    <a:bodyPr/>
                    <a:lstStyle/>
                    <a:p>
                      <a:pPr algn="r"/>
                      <a:r>
                        <a:rPr lang="en-US" sz="1050" dirty="0" smtClean="0"/>
                        <a:t>via E </a:t>
                      </a:r>
                      <a:endParaRPr lang="en-US" sz="1050" dirty="0">
                        <a:latin typeface="Arial" pitchFamily="34" charset="0"/>
                        <a:cs typeface="Arial" pitchFamily="34" charset="0"/>
                      </a:endParaRPr>
                    </a:p>
                  </a:txBody>
                  <a:tcPr marL="45720" marR="45720" anchor="ctr"/>
                </a:tc>
                <a:tc>
                  <a:txBody>
                    <a:bodyPr/>
                    <a:lstStyle/>
                    <a:p>
                      <a:pPr algn="ctr"/>
                      <a:endParaRPr lang="en-US" sz="1050" dirty="0">
                        <a:latin typeface="Arial" pitchFamily="34" charset="0"/>
                        <a:cs typeface="Arial" pitchFamily="34" charset="0"/>
                      </a:endParaRPr>
                    </a:p>
                  </a:txBody>
                  <a:tcPr marL="45720" marR="45720" anchor="ctr"/>
                </a:tc>
                <a:tc>
                  <a:txBody>
                    <a:bodyPr/>
                    <a:lstStyle/>
                    <a:p>
                      <a:pPr algn="ctr"/>
                      <a:endParaRPr lang="en-US" sz="1050" dirty="0">
                        <a:latin typeface="Arial" pitchFamily="34" charset="0"/>
                        <a:cs typeface="Arial" pitchFamily="34" charset="0"/>
                      </a:endParaRPr>
                    </a:p>
                  </a:txBody>
                  <a:tcPr marL="45720" marR="45720" anchor="ctr"/>
                </a:tc>
                <a:tc>
                  <a:txBody>
                    <a:bodyPr/>
                    <a:lstStyle/>
                    <a:p>
                      <a:pPr algn="l"/>
                      <a:r>
                        <a:rPr lang="en-US" sz="1050" dirty="0" smtClean="0"/>
                        <a:t>(Q) Query</a:t>
                      </a:r>
                      <a:endParaRPr lang="en-US" sz="1050" dirty="0">
                        <a:latin typeface="Arial" pitchFamily="34" charset="0"/>
                        <a:cs typeface="Arial" pitchFamily="34" charset="0"/>
                      </a:endParaRPr>
                    </a:p>
                  </a:txBody>
                  <a:tcPr marL="45720" marR="45720" anchor="ctr"/>
                </a:tc>
              </a:tr>
              <a:tr h="229772">
                <a:tc>
                  <a:txBody>
                    <a:bodyPr/>
                    <a:lstStyle/>
                    <a:p>
                      <a:pPr algn="r"/>
                      <a:r>
                        <a:rPr lang="en-US" sz="1050" dirty="0" smtClean="0"/>
                        <a:t>via</a:t>
                      </a:r>
                      <a:r>
                        <a:rPr lang="en-US" sz="1050" baseline="0" dirty="0" smtClean="0"/>
                        <a:t> C</a:t>
                      </a:r>
                      <a:endParaRPr lang="en-US" sz="1050" dirty="0">
                        <a:latin typeface="Arial" pitchFamily="34" charset="0"/>
                        <a:cs typeface="Arial" pitchFamily="34" charset="0"/>
                      </a:endParaRPr>
                    </a:p>
                  </a:txBody>
                  <a:tcPr marL="45720" marR="45720" anchor="ctr"/>
                </a:tc>
                <a:tc>
                  <a:txBody>
                    <a:bodyPr/>
                    <a:lstStyle/>
                    <a:p>
                      <a:pPr algn="ctr"/>
                      <a:r>
                        <a:rPr lang="en-US" sz="1050" dirty="0" smtClean="0"/>
                        <a:t>5</a:t>
                      </a:r>
                      <a:endParaRPr lang="en-US" sz="1050" dirty="0">
                        <a:latin typeface="Arial" pitchFamily="34" charset="0"/>
                        <a:cs typeface="Arial" pitchFamily="34" charset="0"/>
                      </a:endParaRPr>
                    </a:p>
                  </a:txBody>
                  <a:tcPr marL="45720" marR="45720" anchor="ctr"/>
                </a:tc>
                <a:tc>
                  <a:txBody>
                    <a:bodyPr/>
                    <a:lstStyle/>
                    <a:p>
                      <a:pPr algn="ctr"/>
                      <a:r>
                        <a:rPr lang="en-US" sz="1050" dirty="0" smtClean="0"/>
                        <a:t>3</a:t>
                      </a:r>
                      <a:endParaRPr lang="en-US" sz="1050" dirty="0">
                        <a:latin typeface="Arial" pitchFamily="34" charset="0"/>
                        <a:cs typeface="Arial" pitchFamily="34" charset="0"/>
                      </a:endParaRPr>
                    </a:p>
                  </a:txBody>
                  <a:tcPr marL="45720" marR="45720" anchor="ctr"/>
                </a:tc>
                <a:tc>
                  <a:txBody>
                    <a:bodyPr/>
                    <a:lstStyle/>
                    <a:p>
                      <a:pPr algn="l"/>
                      <a:endParaRPr lang="en-US" sz="1050" kern="1200" dirty="0" smtClean="0">
                        <a:solidFill>
                          <a:schemeClr val="dk1"/>
                        </a:solidFill>
                        <a:latin typeface="Arial" pitchFamily="34" charset="0"/>
                        <a:ea typeface="+mn-ea"/>
                        <a:cs typeface="Arial" pitchFamily="34" charset="0"/>
                      </a:endParaRPr>
                    </a:p>
                  </a:txBody>
                  <a:tcPr marL="45720" marR="45720" anchor="ctr"/>
                </a:tc>
              </a:tr>
            </a:tbl>
          </a:graphicData>
        </a:graphic>
      </p:graphicFrame>
      <p:sp>
        <p:nvSpPr>
          <p:cNvPr id="112754" name="TextBox 59"/>
          <p:cNvSpPr txBox="1">
            <a:spLocks noChangeArrowheads="1"/>
          </p:cNvSpPr>
          <p:nvPr/>
        </p:nvSpPr>
        <p:spPr bwMode="auto">
          <a:xfrm>
            <a:off x="5357813" y="1419225"/>
            <a:ext cx="1049337" cy="312738"/>
          </a:xfrm>
          <a:prstGeom prst="rect">
            <a:avLst/>
          </a:prstGeom>
          <a:noFill/>
          <a:ln w="9525">
            <a:noFill/>
            <a:miter lim="800000"/>
            <a:headEnd/>
            <a:tailEnd/>
          </a:ln>
        </p:spPr>
        <p:txBody>
          <a:bodyPr wrap="none">
            <a:spAutoFit/>
          </a:bodyPr>
          <a:lstStyle/>
          <a:p>
            <a:pPr algn="ctr" eaLnBrk="0" hangingPunct="0">
              <a:lnSpc>
                <a:spcPct val="90000"/>
              </a:lnSpc>
            </a:pPr>
            <a:r>
              <a:rPr lang="en-US" sz="1600" b="1"/>
              <a:t>Router D</a:t>
            </a:r>
          </a:p>
        </p:txBody>
      </p:sp>
      <p:sp>
        <p:nvSpPr>
          <p:cNvPr id="39" name="Octagon 38"/>
          <p:cNvSpPr/>
          <p:nvPr/>
        </p:nvSpPr>
        <p:spPr bwMode="auto">
          <a:xfrm>
            <a:off x="3740150" y="3903663"/>
            <a:ext cx="206375" cy="280987"/>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rgbClr val="006600"/>
                </a:solidFill>
                <a:effectLst>
                  <a:outerShdw blurRad="38100" dist="38100" dir="2700000" algn="tl">
                    <a:srgbClr val="000000">
                      <a:alpha val="43137"/>
                    </a:srgbClr>
                  </a:outerShdw>
                </a:effectLst>
              </a:rPr>
              <a:t>R</a:t>
            </a:r>
          </a:p>
        </p:txBody>
      </p:sp>
      <p:sp>
        <p:nvSpPr>
          <p:cNvPr id="51" name="Octagon 50"/>
          <p:cNvSpPr/>
          <p:nvPr/>
        </p:nvSpPr>
        <p:spPr bwMode="auto">
          <a:xfrm>
            <a:off x="4735513" y="4876800"/>
            <a:ext cx="225425" cy="285750"/>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chemeClr val="accent6">
                    <a:lumMod val="75000"/>
                  </a:schemeClr>
                </a:solidFill>
                <a:effectLst>
                  <a:outerShdw blurRad="38100" dist="38100" dir="2700000" algn="tl">
                    <a:srgbClr val="000000">
                      <a:alpha val="43137"/>
                    </a:srgbClr>
                  </a:outerShdw>
                </a:effectLst>
              </a:rPr>
              <a:t>Q</a:t>
            </a:r>
          </a:p>
        </p:txBody>
      </p:sp>
      <p:sp>
        <p:nvSpPr>
          <p:cNvPr id="54" name="Octagon 53"/>
          <p:cNvSpPr/>
          <p:nvPr/>
        </p:nvSpPr>
        <p:spPr bwMode="auto">
          <a:xfrm>
            <a:off x="6892925" y="3387725"/>
            <a:ext cx="225425" cy="285750"/>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chemeClr val="accent6">
                    <a:lumMod val="75000"/>
                  </a:schemeClr>
                </a:solidFill>
                <a:effectLst>
                  <a:outerShdw blurRad="38100" dist="38100" dir="2700000" algn="tl">
                    <a:srgbClr val="000000">
                      <a:alpha val="43137"/>
                    </a:srgbClr>
                  </a:outerShdw>
                </a:effectLst>
              </a:rPr>
              <a:t>Q</a:t>
            </a:r>
          </a:p>
        </p:txBody>
      </p:sp>
      <p:sp>
        <p:nvSpPr>
          <p:cNvPr id="112758" name="TextBox 55"/>
          <p:cNvSpPr txBox="1">
            <a:spLocks noChangeArrowheads="1"/>
          </p:cNvSpPr>
          <p:nvPr/>
        </p:nvSpPr>
        <p:spPr bwMode="auto">
          <a:xfrm>
            <a:off x="7186613" y="3376613"/>
            <a:ext cx="825500" cy="285750"/>
          </a:xfrm>
          <a:prstGeom prst="rect">
            <a:avLst/>
          </a:prstGeom>
          <a:noFill/>
          <a:ln w="9525">
            <a:noFill/>
            <a:miter lim="800000"/>
            <a:headEnd/>
            <a:tailEnd/>
          </a:ln>
        </p:spPr>
        <p:txBody>
          <a:bodyPr wrap="none">
            <a:spAutoFit/>
          </a:bodyPr>
          <a:lstStyle/>
          <a:p>
            <a:pPr algn="ctr" eaLnBrk="0" hangingPunct="0">
              <a:lnSpc>
                <a:spcPct val="90000"/>
              </a:lnSpc>
            </a:pPr>
            <a:r>
              <a:rPr lang="en-US" sz="1400"/>
              <a:t>= Query</a:t>
            </a:r>
          </a:p>
        </p:txBody>
      </p:sp>
      <p:cxnSp>
        <p:nvCxnSpPr>
          <p:cNvPr id="62" name="Straight Connector 61"/>
          <p:cNvCxnSpPr/>
          <p:nvPr/>
        </p:nvCxnSpPr>
        <p:spPr bwMode="auto">
          <a:xfrm>
            <a:off x="996950" y="6365875"/>
            <a:ext cx="1042988" cy="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65" name="Octagon 64"/>
          <p:cNvSpPr/>
          <p:nvPr/>
        </p:nvSpPr>
        <p:spPr bwMode="auto">
          <a:xfrm>
            <a:off x="6892925" y="3727450"/>
            <a:ext cx="207963" cy="282575"/>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rgbClr val="006600"/>
                </a:solidFill>
                <a:effectLst>
                  <a:outerShdw blurRad="38100" dist="38100" dir="2700000" algn="tl">
                    <a:srgbClr val="000000">
                      <a:alpha val="43137"/>
                    </a:srgbClr>
                  </a:outerShdw>
                </a:effectLst>
              </a:rPr>
              <a:t>R</a:t>
            </a:r>
          </a:p>
        </p:txBody>
      </p:sp>
      <p:sp>
        <p:nvSpPr>
          <p:cNvPr id="112761" name="TextBox 65"/>
          <p:cNvSpPr txBox="1">
            <a:spLocks noChangeArrowheads="1"/>
          </p:cNvSpPr>
          <p:nvPr/>
        </p:nvSpPr>
        <p:spPr bwMode="auto">
          <a:xfrm>
            <a:off x="7186613" y="3727450"/>
            <a:ext cx="796925" cy="287338"/>
          </a:xfrm>
          <a:prstGeom prst="rect">
            <a:avLst/>
          </a:prstGeom>
          <a:noFill/>
          <a:ln w="9525">
            <a:noFill/>
            <a:miter lim="800000"/>
            <a:headEnd/>
            <a:tailEnd/>
          </a:ln>
        </p:spPr>
        <p:txBody>
          <a:bodyPr wrap="none">
            <a:spAutoFit/>
          </a:bodyPr>
          <a:lstStyle/>
          <a:p>
            <a:pPr algn="ctr" eaLnBrk="0" hangingPunct="0">
              <a:lnSpc>
                <a:spcPct val="90000"/>
              </a:lnSpc>
            </a:pPr>
            <a:r>
              <a:rPr lang="en-US" sz="1400"/>
              <a:t>= Reply</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4689" name="Straight Arrow Connector 67"/>
          <p:cNvCxnSpPr>
            <a:cxnSpLocks noChangeShapeType="1"/>
          </p:cNvCxnSpPr>
          <p:nvPr/>
        </p:nvCxnSpPr>
        <p:spPr bwMode="auto">
          <a:xfrm rot="10800000">
            <a:off x="3692525" y="5018088"/>
            <a:ext cx="879475" cy="1587"/>
          </a:xfrm>
          <a:prstGeom prst="straightConnector1">
            <a:avLst/>
          </a:prstGeom>
          <a:noFill/>
          <a:ln w="28575" algn="ctr">
            <a:solidFill>
              <a:srgbClr val="006600"/>
            </a:solidFill>
            <a:round/>
            <a:headEnd type="arrow" w="med" len="med"/>
            <a:tailEnd type="arrow" w="med" len="med"/>
          </a:ln>
        </p:spPr>
      </p:cxnSp>
      <p:cxnSp>
        <p:nvCxnSpPr>
          <p:cNvPr id="114690" name="Straight Connector 37"/>
          <p:cNvCxnSpPr>
            <a:cxnSpLocks noChangeShapeType="1"/>
            <a:stCxn id="114707" idx="0"/>
            <a:endCxn id="114699" idx="3"/>
          </p:cNvCxnSpPr>
          <p:nvPr/>
        </p:nvCxnSpPr>
        <p:spPr bwMode="auto">
          <a:xfrm rot="-5400000" flipH="1" flipV="1">
            <a:off x="3540919" y="3220244"/>
            <a:ext cx="1581150" cy="1528762"/>
          </a:xfrm>
          <a:prstGeom prst="line">
            <a:avLst/>
          </a:prstGeom>
          <a:noFill/>
          <a:ln w="22225" algn="ctr">
            <a:solidFill>
              <a:schemeClr val="tx1"/>
            </a:solidFill>
            <a:round/>
            <a:headEnd/>
            <a:tailEnd/>
          </a:ln>
        </p:spPr>
      </p:cxnSp>
      <p:sp>
        <p:nvSpPr>
          <p:cNvPr id="114691" name="Title 60"/>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DUAL Example</a:t>
            </a:r>
          </a:p>
        </p:txBody>
      </p:sp>
      <p:sp>
        <p:nvSpPr>
          <p:cNvPr id="9" name="TextBox 8"/>
          <p:cNvSpPr txBox="1"/>
          <p:nvPr/>
        </p:nvSpPr>
        <p:spPr>
          <a:xfrm>
            <a:off x="3163888" y="2387600"/>
            <a:ext cx="233362"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cxnSp>
        <p:nvCxnSpPr>
          <p:cNvPr id="11" name="Straight Connector 10"/>
          <p:cNvCxnSpPr/>
          <p:nvPr/>
        </p:nvCxnSpPr>
        <p:spPr bwMode="auto">
          <a:xfrm rot="5400000">
            <a:off x="3259931" y="1542257"/>
            <a:ext cx="34131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2" name="Straight Connector 11"/>
          <p:cNvCxnSpPr/>
          <p:nvPr/>
        </p:nvCxnSpPr>
        <p:spPr bwMode="auto">
          <a:xfrm rot="10800000">
            <a:off x="3148013" y="1363663"/>
            <a:ext cx="520700"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14695" name="TextBox 14"/>
          <p:cNvSpPr txBox="1">
            <a:spLocks noChangeArrowheads="1"/>
          </p:cNvSpPr>
          <p:nvPr/>
        </p:nvSpPr>
        <p:spPr bwMode="auto">
          <a:xfrm>
            <a:off x="2916238" y="1133475"/>
            <a:ext cx="1014412" cy="166688"/>
          </a:xfrm>
          <a:prstGeom prst="rect">
            <a:avLst/>
          </a:prstGeom>
          <a:noFill/>
          <a:ln w="9525">
            <a:noFill/>
            <a:miter lim="800000"/>
            <a:headEnd/>
            <a:tailEnd/>
          </a:ln>
        </p:spPr>
        <p:txBody>
          <a:bodyPr lIns="0" tIns="0" rIns="0" bIns="0" anchor="ctr"/>
          <a:lstStyle/>
          <a:p>
            <a:pPr algn="ctr" eaLnBrk="0" hangingPunct="0">
              <a:lnSpc>
                <a:spcPct val="90000"/>
              </a:lnSpc>
            </a:pPr>
            <a:r>
              <a:rPr lang="en-US" sz="1200" b="1"/>
              <a:t>10.1.1.0 /24</a:t>
            </a:r>
          </a:p>
        </p:txBody>
      </p:sp>
      <p:pic>
        <p:nvPicPr>
          <p:cNvPr id="114696" name="Picture 37"/>
          <p:cNvPicPr>
            <a:picLocks noChangeArrowheads="1"/>
          </p:cNvPicPr>
          <p:nvPr/>
        </p:nvPicPr>
        <p:blipFill>
          <a:blip r:embed="rId3" cstate="print"/>
          <a:srcRect/>
          <a:stretch>
            <a:fillRect/>
          </a:stretch>
        </p:blipFill>
        <p:spPr bwMode="auto">
          <a:xfrm>
            <a:off x="2974975" y="1566863"/>
            <a:ext cx="869950" cy="450850"/>
          </a:xfrm>
          <a:prstGeom prst="rect">
            <a:avLst/>
          </a:prstGeom>
          <a:noFill/>
          <a:ln w="9525">
            <a:noFill/>
            <a:miter lim="800000"/>
            <a:headEnd/>
            <a:tailEnd/>
          </a:ln>
        </p:spPr>
      </p:pic>
      <p:sp>
        <p:nvSpPr>
          <p:cNvPr id="114697" name="TextBox 12"/>
          <p:cNvSpPr txBox="1">
            <a:spLocks noChangeArrowheads="1"/>
          </p:cNvSpPr>
          <p:nvPr/>
        </p:nvSpPr>
        <p:spPr bwMode="auto">
          <a:xfrm>
            <a:off x="3251200" y="1787525"/>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A</a:t>
            </a:r>
          </a:p>
        </p:txBody>
      </p:sp>
      <p:pic>
        <p:nvPicPr>
          <p:cNvPr id="114698" name="Picture 37"/>
          <p:cNvPicPr>
            <a:picLocks noChangeArrowheads="1"/>
          </p:cNvPicPr>
          <p:nvPr/>
        </p:nvPicPr>
        <p:blipFill>
          <a:blip r:embed="rId3" cstate="print"/>
          <a:srcRect/>
          <a:stretch>
            <a:fillRect/>
          </a:stretch>
        </p:blipFill>
        <p:spPr bwMode="auto">
          <a:xfrm>
            <a:off x="2976563" y="4427538"/>
            <a:ext cx="869950" cy="452437"/>
          </a:xfrm>
          <a:prstGeom prst="rect">
            <a:avLst/>
          </a:prstGeom>
          <a:noFill/>
          <a:ln w="9525">
            <a:noFill/>
            <a:miter lim="800000"/>
            <a:headEnd/>
            <a:tailEnd/>
          </a:ln>
        </p:spPr>
      </p:pic>
      <p:sp>
        <p:nvSpPr>
          <p:cNvPr id="114699" name="TextBox 23"/>
          <p:cNvSpPr txBox="1">
            <a:spLocks noChangeArrowheads="1"/>
          </p:cNvSpPr>
          <p:nvPr/>
        </p:nvSpPr>
        <p:spPr bwMode="auto">
          <a:xfrm>
            <a:off x="32718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C</a:t>
            </a:r>
          </a:p>
        </p:txBody>
      </p:sp>
      <p:cxnSp>
        <p:nvCxnSpPr>
          <p:cNvPr id="114700" name="Straight Connector 24"/>
          <p:cNvCxnSpPr>
            <a:cxnSpLocks noChangeShapeType="1"/>
          </p:cNvCxnSpPr>
          <p:nvPr/>
        </p:nvCxnSpPr>
        <p:spPr bwMode="auto">
          <a:xfrm rot="16200000" flipH="1">
            <a:off x="2205831" y="3221832"/>
            <a:ext cx="2409825" cy="1588"/>
          </a:xfrm>
          <a:prstGeom prst="line">
            <a:avLst/>
          </a:prstGeom>
          <a:noFill/>
          <a:ln w="22225" algn="ctr">
            <a:solidFill>
              <a:schemeClr val="tx1"/>
            </a:solidFill>
            <a:round/>
            <a:headEnd/>
            <a:tailEnd/>
          </a:ln>
        </p:spPr>
      </p:cxnSp>
      <p:pic>
        <p:nvPicPr>
          <p:cNvPr id="114701" name="Picture 37"/>
          <p:cNvPicPr>
            <a:picLocks noChangeArrowheads="1"/>
          </p:cNvPicPr>
          <p:nvPr/>
        </p:nvPicPr>
        <p:blipFill>
          <a:blip r:embed="rId3" cstate="print"/>
          <a:srcRect/>
          <a:stretch>
            <a:fillRect/>
          </a:stretch>
        </p:blipFill>
        <p:spPr bwMode="auto">
          <a:xfrm>
            <a:off x="2976563" y="2951163"/>
            <a:ext cx="869950" cy="450850"/>
          </a:xfrm>
          <a:prstGeom prst="rect">
            <a:avLst/>
          </a:prstGeom>
          <a:noFill/>
          <a:ln w="9525">
            <a:noFill/>
            <a:miter lim="800000"/>
            <a:headEnd/>
            <a:tailEnd/>
          </a:ln>
        </p:spPr>
      </p:pic>
      <p:sp>
        <p:nvSpPr>
          <p:cNvPr id="114702" name="TextBox 13"/>
          <p:cNvSpPr txBox="1">
            <a:spLocks noChangeArrowheads="1"/>
          </p:cNvSpPr>
          <p:nvPr/>
        </p:nvSpPr>
        <p:spPr bwMode="auto">
          <a:xfrm>
            <a:off x="3271838" y="319246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B</a:t>
            </a:r>
          </a:p>
        </p:txBody>
      </p:sp>
      <p:pic>
        <p:nvPicPr>
          <p:cNvPr id="114703" name="Picture 37"/>
          <p:cNvPicPr>
            <a:picLocks noChangeArrowheads="1"/>
          </p:cNvPicPr>
          <p:nvPr/>
        </p:nvPicPr>
        <p:blipFill>
          <a:blip r:embed="rId3" cstate="print"/>
          <a:srcRect/>
          <a:stretch>
            <a:fillRect/>
          </a:stretch>
        </p:blipFill>
        <p:spPr bwMode="auto">
          <a:xfrm>
            <a:off x="4652963" y="4429125"/>
            <a:ext cx="869950" cy="450850"/>
          </a:xfrm>
          <a:prstGeom prst="rect">
            <a:avLst/>
          </a:prstGeom>
          <a:noFill/>
          <a:ln w="9525">
            <a:noFill/>
            <a:miter lim="800000"/>
            <a:headEnd/>
            <a:tailEnd/>
          </a:ln>
        </p:spPr>
      </p:pic>
      <p:sp>
        <p:nvSpPr>
          <p:cNvPr id="114704" name="TextBox 30"/>
          <p:cNvSpPr txBox="1">
            <a:spLocks noChangeArrowheads="1"/>
          </p:cNvSpPr>
          <p:nvPr/>
        </p:nvSpPr>
        <p:spPr bwMode="auto">
          <a:xfrm>
            <a:off x="49482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E</a:t>
            </a:r>
          </a:p>
        </p:txBody>
      </p:sp>
      <p:cxnSp>
        <p:nvCxnSpPr>
          <p:cNvPr id="114705" name="Straight Connector 31"/>
          <p:cNvCxnSpPr>
            <a:cxnSpLocks noChangeShapeType="1"/>
            <a:stCxn id="114707" idx="0"/>
          </p:cNvCxnSpPr>
          <p:nvPr/>
        </p:nvCxnSpPr>
        <p:spPr bwMode="auto">
          <a:xfrm rot="-5400000" flipH="1" flipV="1">
            <a:off x="4474369" y="3807619"/>
            <a:ext cx="1235075" cy="7937"/>
          </a:xfrm>
          <a:prstGeom prst="line">
            <a:avLst/>
          </a:prstGeom>
          <a:noFill/>
          <a:ln w="22225" algn="ctr">
            <a:solidFill>
              <a:schemeClr val="tx1"/>
            </a:solidFill>
            <a:round/>
            <a:headEnd/>
            <a:tailEnd/>
          </a:ln>
        </p:spPr>
      </p:cxnSp>
      <p:pic>
        <p:nvPicPr>
          <p:cNvPr id="114706" name="Picture 37"/>
          <p:cNvPicPr>
            <a:picLocks noChangeArrowheads="1"/>
          </p:cNvPicPr>
          <p:nvPr/>
        </p:nvPicPr>
        <p:blipFill>
          <a:blip r:embed="rId3" cstate="print"/>
          <a:srcRect/>
          <a:stretch>
            <a:fillRect/>
          </a:stretch>
        </p:blipFill>
        <p:spPr bwMode="auto">
          <a:xfrm>
            <a:off x="4652963" y="2951163"/>
            <a:ext cx="869950" cy="452437"/>
          </a:xfrm>
          <a:prstGeom prst="rect">
            <a:avLst/>
          </a:prstGeom>
          <a:noFill/>
          <a:ln w="9525">
            <a:noFill/>
            <a:miter lim="800000"/>
            <a:headEnd/>
            <a:tailEnd/>
          </a:ln>
        </p:spPr>
      </p:pic>
      <p:sp>
        <p:nvSpPr>
          <p:cNvPr id="114707" name="TextBox 33"/>
          <p:cNvSpPr txBox="1">
            <a:spLocks noChangeArrowheads="1"/>
          </p:cNvSpPr>
          <p:nvPr/>
        </p:nvSpPr>
        <p:spPr bwMode="auto">
          <a:xfrm>
            <a:off x="4948238" y="3194050"/>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D</a:t>
            </a:r>
          </a:p>
        </p:txBody>
      </p:sp>
      <p:cxnSp>
        <p:nvCxnSpPr>
          <p:cNvPr id="114708" name="Straight Connector 36"/>
          <p:cNvCxnSpPr>
            <a:cxnSpLocks noChangeShapeType="1"/>
          </p:cNvCxnSpPr>
          <p:nvPr/>
        </p:nvCxnSpPr>
        <p:spPr bwMode="auto">
          <a:xfrm rot="10800000">
            <a:off x="3846513" y="4654550"/>
            <a:ext cx="806450" cy="0"/>
          </a:xfrm>
          <a:prstGeom prst="line">
            <a:avLst/>
          </a:prstGeom>
          <a:noFill/>
          <a:ln w="22225" algn="ctr">
            <a:solidFill>
              <a:schemeClr val="tx1"/>
            </a:solidFill>
            <a:round/>
            <a:headEnd/>
            <a:tailEnd/>
          </a:ln>
        </p:spPr>
      </p:cxnSp>
      <p:sp>
        <p:nvSpPr>
          <p:cNvPr id="45" name="TextBox 44"/>
          <p:cNvSpPr txBox="1"/>
          <p:nvPr/>
        </p:nvSpPr>
        <p:spPr>
          <a:xfrm>
            <a:off x="3163888" y="3811588"/>
            <a:ext cx="233362"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6" name="TextBox 45"/>
          <p:cNvSpPr txBox="1"/>
          <p:nvPr/>
        </p:nvSpPr>
        <p:spPr>
          <a:xfrm>
            <a:off x="4089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7" name="TextBox 46"/>
          <p:cNvSpPr txBox="1"/>
          <p:nvPr/>
        </p:nvSpPr>
        <p:spPr>
          <a:xfrm>
            <a:off x="4851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sp>
        <p:nvSpPr>
          <p:cNvPr id="49" name="TextBox 48"/>
          <p:cNvSpPr txBox="1"/>
          <p:nvPr/>
        </p:nvSpPr>
        <p:spPr>
          <a:xfrm>
            <a:off x="4146550" y="4452938"/>
            <a:ext cx="234950"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graphicFrame>
        <p:nvGraphicFramePr>
          <p:cNvPr id="50" name="Table 49"/>
          <p:cNvGraphicFramePr>
            <a:graphicFrameLocks noGrp="1"/>
          </p:cNvGraphicFramePr>
          <p:nvPr/>
        </p:nvGraphicFramePr>
        <p:xfrm>
          <a:off x="352425" y="5229225"/>
          <a:ext cx="3352799" cy="125730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B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1</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D</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l"/>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 E</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r>
            </a:tbl>
          </a:graphicData>
        </a:graphic>
      </p:graphicFrame>
      <p:sp>
        <p:nvSpPr>
          <p:cNvPr id="114745" name="TextBox 54"/>
          <p:cNvSpPr txBox="1">
            <a:spLocks noChangeArrowheads="1"/>
          </p:cNvSpPr>
          <p:nvPr/>
        </p:nvSpPr>
        <p:spPr bwMode="auto">
          <a:xfrm>
            <a:off x="304800" y="4911725"/>
            <a:ext cx="10509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C</a:t>
            </a:r>
          </a:p>
        </p:txBody>
      </p:sp>
      <p:graphicFrame>
        <p:nvGraphicFramePr>
          <p:cNvPr id="57" name="Table 56"/>
          <p:cNvGraphicFramePr>
            <a:graphicFrameLocks noGrp="1"/>
          </p:cNvGraphicFramePr>
          <p:nvPr/>
        </p:nvGraphicFramePr>
        <p:xfrm>
          <a:off x="5403850" y="5229225"/>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b="0" dirty="0">
                        <a:solidFill>
                          <a:schemeClr val="tx1"/>
                        </a:solidFill>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rgbClr val="C00000"/>
                          </a:solidFill>
                        </a:rPr>
                        <a:t>***** Passive *****</a:t>
                      </a:r>
                      <a:endParaRPr lang="en-US" sz="1050" b="0" dirty="0" smtClean="0">
                        <a:solidFill>
                          <a:srgbClr val="C00000"/>
                        </a:solidFill>
                        <a:latin typeface="Courier New" pitchFamily="49" charset="0"/>
                        <a:cs typeface="Courier New" pitchFamily="49" charset="0"/>
                      </a:endParaRPr>
                    </a:p>
                  </a:txBody>
                  <a:tcPr marL="45720" marR="45720" anchor="ctr"/>
                </a:tc>
              </a:tr>
              <a:tr h="229772">
                <a:tc>
                  <a:txBody>
                    <a:bodyPr/>
                    <a:lstStyle/>
                    <a:p>
                      <a:pPr algn="r"/>
                      <a:r>
                        <a:rPr lang="en-US" sz="1050" dirty="0" smtClean="0"/>
                        <a:t>via C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t>Successor</a:t>
                      </a:r>
                      <a:endParaRPr lang="en-US" sz="1050" kern="1200" dirty="0" smtClean="0">
                        <a:solidFill>
                          <a:schemeClr val="dk1"/>
                        </a:solidFill>
                        <a:latin typeface="+mn-lt"/>
                        <a:ea typeface="+mn-ea"/>
                        <a:cs typeface="+mn-cs"/>
                      </a:endParaRPr>
                    </a:p>
                  </a:txBody>
                  <a:tcPr marL="45720" marR="45720" anchor="ctr"/>
                </a:tc>
              </a:tr>
              <a:tr h="229772">
                <a:tc>
                  <a:txBody>
                    <a:bodyPr/>
                    <a:lstStyle/>
                    <a:p>
                      <a:pPr algn="r"/>
                      <a:r>
                        <a:rPr lang="en-US" sz="1050" dirty="0" smtClean="0"/>
                        <a:t>via</a:t>
                      </a:r>
                      <a:r>
                        <a:rPr lang="en-US" sz="1050" baseline="0" dirty="0" smtClean="0"/>
                        <a:t> D</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dirty="0" smtClean="0">
                        <a:latin typeface="Courier New" pitchFamily="49" charset="0"/>
                        <a:cs typeface="Courier New" pitchFamily="49" charset="0"/>
                      </a:endParaRPr>
                    </a:p>
                  </a:txBody>
                  <a:tcPr marL="45720" marR="45720" anchor="ctr"/>
                </a:tc>
              </a:tr>
            </a:tbl>
          </a:graphicData>
        </a:graphic>
      </p:graphicFrame>
      <p:sp>
        <p:nvSpPr>
          <p:cNvPr id="114773" name="TextBox 57"/>
          <p:cNvSpPr txBox="1">
            <a:spLocks noChangeArrowheads="1"/>
          </p:cNvSpPr>
          <p:nvPr/>
        </p:nvSpPr>
        <p:spPr bwMode="auto">
          <a:xfrm>
            <a:off x="5357813" y="4911725"/>
            <a:ext cx="10382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E</a:t>
            </a:r>
          </a:p>
        </p:txBody>
      </p:sp>
      <p:graphicFrame>
        <p:nvGraphicFramePr>
          <p:cNvPr id="59" name="Table 58"/>
          <p:cNvGraphicFramePr>
            <a:graphicFrameLocks noGrp="1"/>
          </p:cNvGraphicFramePr>
          <p:nvPr/>
        </p:nvGraphicFramePr>
        <p:xfrm>
          <a:off x="5403850" y="1735138"/>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kern="1200" dirty="0" smtClean="0"/>
                        <a:t>-1</a:t>
                      </a:r>
                      <a:endParaRPr lang="en-US" sz="1050" b="1" kern="1200" dirty="0" smtClean="0">
                        <a:solidFill>
                          <a:schemeClr val="accent6">
                            <a:lumMod val="75000"/>
                          </a:schemeClr>
                        </a:solidFill>
                        <a:latin typeface="+mn-lt"/>
                        <a:ea typeface="+mn-ea"/>
                        <a:cs typeface="+mn-cs"/>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 ACTIVE ******</a:t>
                      </a:r>
                      <a:endParaRPr lang="en-US" sz="1050" b="1" dirty="0">
                        <a:solidFill>
                          <a:schemeClr val="accent6"/>
                        </a:solidFill>
                        <a:latin typeface="Courier New" pitchFamily="49" charset="0"/>
                        <a:cs typeface="Courier New" pitchFamily="49" charset="0"/>
                      </a:endParaRPr>
                    </a:p>
                  </a:txBody>
                  <a:tcPr marL="45720" marR="45720" anchor="ctr"/>
                </a:tc>
              </a:tr>
              <a:tr h="229772">
                <a:tc>
                  <a:txBody>
                    <a:bodyPr/>
                    <a:lstStyle/>
                    <a:p>
                      <a:pPr algn="r"/>
                      <a:r>
                        <a:rPr lang="en-US" sz="1050" dirty="0" smtClean="0"/>
                        <a:t>via E </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(Q) Query</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C</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5</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l"/>
                      <a:endParaRPr lang="en-US" sz="1050" kern="1200" dirty="0" smtClean="0">
                        <a:solidFill>
                          <a:schemeClr val="dk1"/>
                        </a:solidFill>
                        <a:latin typeface="+mn-lt"/>
                        <a:ea typeface="+mn-ea"/>
                        <a:cs typeface="+mn-cs"/>
                      </a:endParaRPr>
                    </a:p>
                  </a:txBody>
                  <a:tcPr marL="45720" marR="45720" anchor="ctr"/>
                </a:tc>
              </a:tr>
            </a:tbl>
          </a:graphicData>
        </a:graphic>
      </p:graphicFrame>
      <p:sp>
        <p:nvSpPr>
          <p:cNvPr id="114801" name="TextBox 59"/>
          <p:cNvSpPr txBox="1">
            <a:spLocks noChangeArrowheads="1"/>
          </p:cNvSpPr>
          <p:nvPr/>
        </p:nvSpPr>
        <p:spPr bwMode="auto">
          <a:xfrm>
            <a:off x="5357813" y="1419225"/>
            <a:ext cx="1049337" cy="312738"/>
          </a:xfrm>
          <a:prstGeom prst="rect">
            <a:avLst/>
          </a:prstGeom>
          <a:noFill/>
          <a:ln w="9525">
            <a:noFill/>
            <a:miter lim="800000"/>
            <a:headEnd/>
            <a:tailEnd/>
          </a:ln>
        </p:spPr>
        <p:txBody>
          <a:bodyPr wrap="none">
            <a:spAutoFit/>
          </a:bodyPr>
          <a:lstStyle/>
          <a:p>
            <a:pPr algn="ctr" eaLnBrk="0" hangingPunct="0">
              <a:lnSpc>
                <a:spcPct val="90000"/>
              </a:lnSpc>
            </a:pPr>
            <a:r>
              <a:rPr lang="en-US" sz="1600" b="1"/>
              <a:t>Router D</a:t>
            </a:r>
          </a:p>
        </p:txBody>
      </p:sp>
      <p:sp>
        <p:nvSpPr>
          <p:cNvPr id="39" name="Octagon 38"/>
          <p:cNvSpPr/>
          <p:nvPr/>
        </p:nvSpPr>
        <p:spPr bwMode="auto">
          <a:xfrm>
            <a:off x="3563938" y="4865688"/>
            <a:ext cx="207962" cy="280987"/>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rgbClr val="006600"/>
                </a:solidFill>
                <a:effectLst>
                  <a:outerShdw blurRad="38100" dist="38100" dir="2700000" algn="tl">
                    <a:srgbClr val="000000">
                      <a:alpha val="43137"/>
                    </a:srgbClr>
                  </a:outerShdw>
                </a:effectLst>
              </a:rPr>
              <a:t>R</a:t>
            </a:r>
          </a:p>
        </p:txBody>
      </p:sp>
      <p:sp>
        <p:nvSpPr>
          <p:cNvPr id="54" name="Octagon 53"/>
          <p:cNvSpPr/>
          <p:nvPr/>
        </p:nvSpPr>
        <p:spPr bwMode="auto">
          <a:xfrm>
            <a:off x="6892925" y="3387725"/>
            <a:ext cx="225425" cy="285750"/>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chemeClr val="accent6">
                    <a:lumMod val="75000"/>
                  </a:schemeClr>
                </a:solidFill>
                <a:effectLst>
                  <a:outerShdw blurRad="38100" dist="38100" dir="2700000" algn="tl">
                    <a:srgbClr val="000000">
                      <a:alpha val="43137"/>
                    </a:srgbClr>
                  </a:outerShdw>
                </a:effectLst>
              </a:rPr>
              <a:t>Q</a:t>
            </a:r>
          </a:p>
        </p:txBody>
      </p:sp>
      <p:sp>
        <p:nvSpPr>
          <p:cNvPr id="114804" name="TextBox 55"/>
          <p:cNvSpPr txBox="1">
            <a:spLocks noChangeArrowheads="1"/>
          </p:cNvSpPr>
          <p:nvPr/>
        </p:nvSpPr>
        <p:spPr bwMode="auto">
          <a:xfrm>
            <a:off x="7186613" y="3376613"/>
            <a:ext cx="825500" cy="285750"/>
          </a:xfrm>
          <a:prstGeom prst="rect">
            <a:avLst/>
          </a:prstGeom>
          <a:noFill/>
          <a:ln w="9525">
            <a:noFill/>
            <a:miter lim="800000"/>
            <a:headEnd/>
            <a:tailEnd/>
          </a:ln>
        </p:spPr>
        <p:txBody>
          <a:bodyPr wrap="none">
            <a:spAutoFit/>
          </a:bodyPr>
          <a:lstStyle/>
          <a:p>
            <a:pPr algn="ctr" eaLnBrk="0" hangingPunct="0">
              <a:lnSpc>
                <a:spcPct val="90000"/>
              </a:lnSpc>
            </a:pPr>
            <a:r>
              <a:rPr lang="en-US" sz="1400"/>
              <a:t>= Query</a:t>
            </a:r>
          </a:p>
        </p:txBody>
      </p:sp>
      <p:sp>
        <p:nvSpPr>
          <p:cNvPr id="65" name="Octagon 64"/>
          <p:cNvSpPr/>
          <p:nvPr/>
        </p:nvSpPr>
        <p:spPr bwMode="auto">
          <a:xfrm>
            <a:off x="6892925" y="3727450"/>
            <a:ext cx="207963" cy="282575"/>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rgbClr val="006600"/>
                </a:solidFill>
                <a:effectLst>
                  <a:outerShdw blurRad="38100" dist="38100" dir="2700000" algn="tl">
                    <a:srgbClr val="000000">
                      <a:alpha val="43137"/>
                    </a:srgbClr>
                  </a:outerShdw>
                </a:effectLst>
              </a:rPr>
              <a:t>R</a:t>
            </a:r>
          </a:p>
        </p:txBody>
      </p:sp>
      <p:sp>
        <p:nvSpPr>
          <p:cNvPr id="114806" name="TextBox 65"/>
          <p:cNvSpPr txBox="1">
            <a:spLocks noChangeArrowheads="1"/>
          </p:cNvSpPr>
          <p:nvPr/>
        </p:nvSpPr>
        <p:spPr bwMode="auto">
          <a:xfrm>
            <a:off x="7186613" y="3727450"/>
            <a:ext cx="796925" cy="287338"/>
          </a:xfrm>
          <a:prstGeom prst="rect">
            <a:avLst/>
          </a:prstGeom>
          <a:noFill/>
          <a:ln w="9525">
            <a:noFill/>
            <a:miter lim="800000"/>
            <a:headEnd/>
            <a:tailEnd/>
          </a:ln>
        </p:spPr>
        <p:txBody>
          <a:bodyPr wrap="none">
            <a:spAutoFit/>
          </a:bodyPr>
          <a:lstStyle/>
          <a:p>
            <a:pPr algn="ctr" eaLnBrk="0" hangingPunct="0">
              <a:lnSpc>
                <a:spcPct val="90000"/>
              </a:lnSpc>
            </a:pPr>
            <a:r>
              <a:rPr lang="en-US" sz="1400"/>
              <a:t>= Reply</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6737" name="Straight Arrow Connector 41"/>
          <p:cNvCxnSpPr>
            <a:cxnSpLocks noChangeShapeType="1"/>
          </p:cNvCxnSpPr>
          <p:nvPr/>
        </p:nvCxnSpPr>
        <p:spPr bwMode="auto">
          <a:xfrm rot="16200000" flipV="1">
            <a:off x="5134769" y="3798094"/>
            <a:ext cx="655638" cy="0"/>
          </a:xfrm>
          <a:prstGeom prst="straightConnector1">
            <a:avLst/>
          </a:prstGeom>
          <a:noFill/>
          <a:ln w="28575" algn="ctr">
            <a:solidFill>
              <a:srgbClr val="006600"/>
            </a:solidFill>
            <a:round/>
            <a:headEnd/>
            <a:tailEnd type="arrow" w="med" len="med"/>
          </a:ln>
        </p:spPr>
      </p:cxnSp>
      <p:cxnSp>
        <p:nvCxnSpPr>
          <p:cNvPr id="116738" name="Straight Connector 37"/>
          <p:cNvCxnSpPr>
            <a:cxnSpLocks noChangeShapeType="1"/>
            <a:stCxn id="116755" idx="0"/>
            <a:endCxn id="116747" idx="3"/>
          </p:cNvCxnSpPr>
          <p:nvPr/>
        </p:nvCxnSpPr>
        <p:spPr bwMode="auto">
          <a:xfrm rot="-5400000" flipH="1" flipV="1">
            <a:off x="3540919" y="3220244"/>
            <a:ext cx="1581150" cy="1528762"/>
          </a:xfrm>
          <a:prstGeom prst="line">
            <a:avLst/>
          </a:prstGeom>
          <a:noFill/>
          <a:ln w="22225" algn="ctr">
            <a:solidFill>
              <a:schemeClr val="tx1"/>
            </a:solidFill>
            <a:round/>
            <a:headEnd/>
            <a:tailEnd/>
          </a:ln>
        </p:spPr>
      </p:cxnSp>
      <p:sp>
        <p:nvSpPr>
          <p:cNvPr id="116739" name="Title 60"/>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DUAL Example</a:t>
            </a:r>
          </a:p>
        </p:txBody>
      </p:sp>
      <p:sp>
        <p:nvSpPr>
          <p:cNvPr id="9" name="TextBox 8"/>
          <p:cNvSpPr txBox="1"/>
          <p:nvPr/>
        </p:nvSpPr>
        <p:spPr>
          <a:xfrm>
            <a:off x="3163888" y="2387600"/>
            <a:ext cx="233362"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cxnSp>
        <p:nvCxnSpPr>
          <p:cNvPr id="11" name="Straight Connector 10"/>
          <p:cNvCxnSpPr/>
          <p:nvPr/>
        </p:nvCxnSpPr>
        <p:spPr bwMode="auto">
          <a:xfrm rot="5400000">
            <a:off x="3259931" y="1542257"/>
            <a:ext cx="34131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2" name="Straight Connector 11"/>
          <p:cNvCxnSpPr/>
          <p:nvPr/>
        </p:nvCxnSpPr>
        <p:spPr bwMode="auto">
          <a:xfrm rot="10800000">
            <a:off x="3148013" y="1363663"/>
            <a:ext cx="520700"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16743" name="TextBox 14"/>
          <p:cNvSpPr txBox="1">
            <a:spLocks noChangeArrowheads="1"/>
          </p:cNvSpPr>
          <p:nvPr/>
        </p:nvSpPr>
        <p:spPr bwMode="auto">
          <a:xfrm>
            <a:off x="2916238" y="1133475"/>
            <a:ext cx="1014412" cy="166688"/>
          </a:xfrm>
          <a:prstGeom prst="rect">
            <a:avLst/>
          </a:prstGeom>
          <a:noFill/>
          <a:ln w="9525">
            <a:noFill/>
            <a:miter lim="800000"/>
            <a:headEnd/>
            <a:tailEnd/>
          </a:ln>
        </p:spPr>
        <p:txBody>
          <a:bodyPr lIns="0" tIns="0" rIns="0" bIns="0" anchor="ctr"/>
          <a:lstStyle/>
          <a:p>
            <a:pPr algn="ctr" eaLnBrk="0" hangingPunct="0">
              <a:lnSpc>
                <a:spcPct val="90000"/>
              </a:lnSpc>
            </a:pPr>
            <a:r>
              <a:rPr lang="en-US" sz="1200" b="1"/>
              <a:t>10.1.1.0 /24</a:t>
            </a:r>
          </a:p>
        </p:txBody>
      </p:sp>
      <p:pic>
        <p:nvPicPr>
          <p:cNvPr id="116744" name="Picture 37"/>
          <p:cNvPicPr>
            <a:picLocks noChangeArrowheads="1"/>
          </p:cNvPicPr>
          <p:nvPr/>
        </p:nvPicPr>
        <p:blipFill>
          <a:blip r:embed="rId3" cstate="print"/>
          <a:srcRect/>
          <a:stretch>
            <a:fillRect/>
          </a:stretch>
        </p:blipFill>
        <p:spPr bwMode="auto">
          <a:xfrm>
            <a:off x="2974975" y="1566863"/>
            <a:ext cx="869950" cy="450850"/>
          </a:xfrm>
          <a:prstGeom prst="rect">
            <a:avLst/>
          </a:prstGeom>
          <a:noFill/>
          <a:ln w="9525">
            <a:noFill/>
            <a:miter lim="800000"/>
            <a:headEnd/>
            <a:tailEnd/>
          </a:ln>
        </p:spPr>
      </p:pic>
      <p:sp>
        <p:nvSpPr>
          <p:cNvPr id="116745" name="TextBox 12"/>
          <p:cNvSpPr txBox="1">
            <a:spLocks noChangeArrowheads="1"/>
          </p:cNvSpPr>
          <p:nvPr/>
        </p:nvSpPr>
        <p:spPr bwMode="auto">
          <a:xfrm>
            <a:off x="3251200" y="1787525"/>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A</a:t>
            </a:r>
          </a:p>
        </p:txBody>
      </p:sp>
      <p:pic>
        <p:nvPicPr>
          <p:cNvPr id="116746" name="Picture 37"/>
          <p:cNvPicPr>
            <a:picLocks noChangeArrowheads="1"/>
          </p:cNvPicPr>
          <p:nvPr/>
        </p:nvPicPr>
        <p:blipFill>
          <a:blip r:embed="rId3" cstate="print"/>
          <a:srcRect/>
          <a:stretch>
            <a:fillRect/>
          </a:stretch>
        </p:blipFill>
        <p:spPr bwMode="auto">
          <a:xfrm>
            <a:off x="2976563" y="4427538"/>
            <a:ext cx="869950" cy="452437"/>
          </a:xfrm>
          <a:prstGeom prst="rect">
            <a:avLst/>
          </a:prstGeom>
          <a:noFill/>
          <a:ln w="9525">
            <a:noFill/>
            <a:miter lim="800000"/>
            <a:headEnd/>
            <a:tailEnd/>
          </a:ln>
        </p:spPr>
      </p:pic>
      <p:sp>
        <p:nvSpPr>
          <p:cNvPr id="116747" name="TextBox 23"/>
          <p:cNvSpPr txBox="1">
            <a:spLocks noChangeArrowheads="1"/>
          </p:cNvSpPr>
          <p:nvPr/>
        </p:nvSpPr>
        <p:spPr bwMode="auto">
          <a:xfrm>
            <a:off x="32718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C</a:t>
            </a:r>
          </a:p>
        </p:txBody>
      </p:sp>
      <p:cxnSp>
        <p:nvCxnSpPr>
          <p:cNvPr id="116748" name="Straight Connector 24"/>
          <p:cNvCxnSpPr>
            <a:cxnSpLocks noChangeShapeType="1"/>
          </p:cNvCxnSpPr>
          <p:nvPr/>
        </p:nvCxnSpPr>
        <p:spPr bwMode="auto">
          <a:xfrm rot="16200000" flipH="1">
            <a:off x="2205831" y="3221832"/>
            <a:ext cx="2409825" cy="1588"/>
          </a:xfrm>
          <a:prstGeom prst="line">
            <a:avLst/>
          </a:prstGeom>
          <a:noFill/>
          <a:ln w="22225" algn="ctr">
            <a:solidFill>
              <a:schemeClr val="tx1"/>
            </a:solidFill>
            <a:round/>
            <a:headEnd/>
            <a:tailEnd/>
          </a:ln>
        </p:spPr>
      </p:cxnSp>
      <p:pic>
        <p:nvPicPr>
          <p:cNvPr id="116749" name="Picture 37"/>
          <p:cNvPicPr>
            <a:picLocks noChangeArrowheads="1"/>
          </p:cNvPicPr>
          <p:nvPr/>
        </p:nvPicPr>
        <p:blipFill>
          <a:blip r:embed="rId3" cstate="print"/>
          <a:srcRect/>
          <a:stretch>
            <a:fillRect/>
          </a:stretch>
        </p:blipFill>
        <p:spPr bwMode="auto">
          <a:xfrm>
            <a:off x="2976563" y="2951163"/>
            <a:ext cx="869950" cy="450850"/>
          </a:xfrm>
          <a:prstGeom prst="rect">
            <a:avLst/>
          </a:prstGeom>
          <a:noFill/>
          <a:ln w="9525">
            <a:noFill/>
            <a:miter lim="800000"/>
            <a:headEnd/>
            <a:tailEnd/>
          </a:ln>
        </p:spPr>
      </p:pic>
      <p:sp>
        <p:nvSpPr>
          <p:cNvPr id="116750" name="TextBox 13"/>
          <p:cNvSpPr txBox="1">
            <a:spLocks noChangeArrowheads="1"/>
          </p:cNvSpPr>
          <p:nvPr/>
        </p:nvSpPr>
        <p:spPr bwMode="auto">
          <a:xfrm>
            <a:off x="3271838" y="319246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B</a:t>
            </a:r>
          </a:p>
        </p:txBody>
      </p:sp>
      <p:pic>
        <p:nvPicPr>
          <p:cNvPr id="116751" name="Picture 37"/>
          <p:cNvPicPr>
            <a:picLocks noChangeArrowheads="1"/>
          </p:cNvPicPr>
          <p:nvPr/>
        </p:nvPicPr>
        <p:blipFill>
          <a:blip r:embed="rId3" cstate="print"/>
          <a:srcRect/>
          <a:stretch>
            <a:fillRect/>
          </a:stretch>
        </p:blipFill>
        <p:spPr bwMode="auto">
          <a:xfrm>
            <a:off x="4652963" y="4429125"/>
            <a:ext cx="869950" cy="450850"/>
          </a:xfrm>
          <a:prstGeom prst="rect">
            <a:avLst/>
          </a:prstGeom>
          <a:noFill/>
          <a:ln w="9525">
            <a:noFill/>
            <a:miter lim="800000"/>
            <a:headEnd/>
            <a:tailEnd/>
          </a:ln>
        </p:spPr>
      </p:pic>
      <p:sp>
        <p:nvSpPr>
          <p:cNvPr id="116752" name="TextBox 30"/>
          <p:cNvSpPr txBox="1">
            <a:spLocks noChangeArrowheads="1"/>
          </p:cNvSpPr>
          <p:nvPr/>
        </p:nvSpPr>
        <p:spPr bwMode="auto">
          <a:xfrm>
            <a:off x="49482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E</a:t>
            </a:r>
          </a:p>
        </p:txBody>
      </p:sp>
      <p:cxnSp>
        <p:nvCxnSpPr>
          <p:cNvPr id="116753" name="Straight Connector 31"/>
          <p:cNvCxnSpPr>
            <a:cxnSpLocks noChangeShapeType="1"/>
            <a:stCxn id="116755" idx="0"/>
          </p:cNvCxnSpPr>
          <p:nvPr/>
        </p:nvCxnSpPr>
        <p:spPr bwMode="auto">
          <a:xfrm rot="-5400000" flipH="1" flipV="1">
            <a:off x="4474369" y="3807619"/>
            <a:ext cx="1235075" cy="7937"/>
          </a:xfrm>
          <a:prstGeom prst="line">
            <a:avLst/>
          </a:prstGeom>
          <a:noFill/>
          <a:ln w="22225" algn="ctr">
            <a:solidFill>
              <a:schemeClr val="tx1"/>
            </a:solidFill>
            <a:round/>
            <a:headEnd/>
            <a:tailEnd/>
          </a:ln>
        </p:spPr>
      </p:cxnSp>
      <p:pic>
        <p:nvPicPr>
          <p:cNvPr id="116754" name="Picture 37"/>
          <p:cNvPicPr>
            <a:picLocks noChangeArrowheads="1"/>
          </p:cNvPicPr>
          <p:nvPr/>
        </p:nvPicPr>
        <p:blipFill>
          <a:blip r:embed="rId3" cstate="print"/>
          <a:srcRect/>
          <a:stretch>
            <a:fillRect/>
          </a:stretch>
        </p:blipFill>
        <p:spPr bwMode="auto">
          <a:xfrm>
            <a:off x="4652963" y="2951163"/>
            <a:ext cx="869950" cy="452437"/>
          </a:xfrm>
          <a:prstGeom prst="rect">
            <a:avLst/>
          </a:prstGeom>
          <a:noFill/>
          <a:ln w="9525">
            <a:noFill/>
            <a:miter lim="800000"/>
            <a:headEnd/>
            <a:tailEnd/>
          </a:ln>
        </p:spPr>
      </p:pic>
      <p:sp>
        <p:nvSpPr>
          <p:cNvPr id="116755" name="TextBox 33"/>
          <p:cNvSpPr txBox="1">
            <a:spLocks noChangeArrowheads="1"/>
          </p:cNvSpPr>
          <p:nvPr/>
        </p:nvSpPr>
        <p:spPr bwMode="auto">
          <a:xfrm>
            <a:off x="4948238" y="3194050"/>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D</a:t>
            </a:r>
          </a:p>
        </p:txBody>
      </p:sp>
      <p:cxnSp>
        <p:nvCxnSpPr>
          <p:cNvPr id="116756" name="Straight Connector 36"/>
          <p:cNvCxnSpPr>
            <a:cxnSpLocks noChangeShapeType="1"/>
          </p:cNvCxnSpPr>
          <p:nvPr/>
        </p:nvCxnSpPr>
        <p:spPr bwMode="auto">
          <a:xfrm rot="10800000">
            <a:off x="3846513" y="4654550"/>
            <a:ext cx="806450" cy="0"/>
          </a:xfrm>
          <a:prstGeom prst="line">
            <a:avLst/>
          </a:prstGeom>
          <a:noFill/>
          <a:ln w="22225" algn="ctr">
            <a:solidFill>
              <a:schemeClr val="tx1"/>
            </a:solidFill>
            <a:round/>
            <a:headEnd/>
            <a:tailEnd/>
          </a:ln>
        </p:spPr>
      </p:cxnSp>
      <p:sp>
        <p:nvSpPr>
          <p:cNvPr id="45" name="TextBox 44"/>
          <p:cNvSpPr txBox="1"/>
          <p:nvPr/>
        </p:nvSpPr>
        <p:spPr>
          <a:xfrm>
            <a:off x="3163888" y="3811588"/>
            <a:ext cx="233362"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6" name="TextBox 45"/>
          <p:cNvSpPr txBox="1"/>
          <p:nvPr/>
        </p:nvSpPr>
        <p:spPr>
          <a:xfrm>
            <a:off x="4089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7" name="TextBox 46"/>
          <p:cNvSpPr txBox="1"/>
          <p:nvPr/>
        </p:nvSpPr>
        <p:spPr>
          <a:xfrm>
            <a:off x="4851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sp>
        <p:nvSpPr>
          <p:cNvPr id="49" name="TextBox 48"/>
          <p:cNvSpPr txBox="1"/>
          <p:nvPr/>
        </p:nvSpPr>
        <p:spPr>
          <a:xfrm>
            <a:off x="4146550" y="4452938"/>
            <a:ext cx="234950"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graphicFrame>
        <p:nvGraphicFramePr>
          <p:cNvPr id="50" name="Table 49"/>
          <p:cNvGraphicFramePr>
            <a:graphicFrameLocks noGrp="1"/>
          </p:cNvGraphicFramePr>
          <p:nvPr/>
        </p:nvGraphicFramePr>
        <p:xfrm>
          <a:off x="352425" y="5229225"/>
          <a:ext cx="3352799" cy="125730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B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1</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D</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l"/>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 E</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r>
            </a:tbl>
          </a:graphicData>
        </a:graphic>
      </p:graphicFrame>
      <p:sp>
        <p:nvSpPr>
          <p:cNvPr id="116793" name="TextBox 54"/>
          <p:cNvSpPr txBox="1">
            <a:spLocks noChangeArrowheads="1"/>
          </p:cNvSpPr>
          <p:nvPr/>
        </p:nvSpPr>
        <p:spPr bwMode="auto">
          <a:xfrm>
            <a:off x="304800" y="4911725"/>
            <a:ext cx="10509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C</a:t>
            </a:r>
          </a:p>
        </p:txBody>
      </p:sp>
      <p:graphicFrame>
        <p:nvGraphicFramePr>
          <p:cNvPr id="57" name="Table 56"/>
          <p:cNvGraphicFramePr>
            <a:graphicFrameLocks noGrp="1"/>
          </p:cNvGraphicFramePr>
          <p:nvPr/>
        </p:nvGraphicFramePr>
        <p:xfrm>
          <a:off x="5403850" y="5229225"/>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b="0" dirty="0">
                        <a:solidFill>
                          <a:schemeClr val="tx1"/>
                        </a:solidFill>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C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t>Successor</a:t>
                      </a:r>
                      <a:endParaRPr lang="en-US" sz="1050" kern="1200" dirty="0" smtClean="0">
                        <a:solidFill>
                          <a:schemeClr val="dk1"/>
                        </a:solidFill>
                        <a:latin typeface="+mn-lt"/>
                        <a:ea typeface="+mn-ea"/>
                        <a:cs typeface="+mn-cs"/>
                      </a:endParaRPr>
                    </a:p>
                  </a:txBody>
                  <a:tcPr marL="45720" marR="45720" anchor="ctr"/>
                </a:tc>
              </a:tr>
              <a:tr h="229772">
                <a:tc>
                  <a:txBody>
                    <a:bodyPr/>
                    <a:lstStyle/>
                    <a:p>
                      <a:pPr algn="r"/>
                      <a:r>
                        <a:rPr lang="en-US" sz="1050" dirty="0" smtClean="0"/>
                        <a:t>via</a:t>
                      </a:r>
                      <a:r>
                        <a:rPr lang="en-US" sz="1050" baseline="0" dirty="0" smtClean="0"/>
                        <a:t> D</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dirty="0" smtClean="0">
                        <a:latin typeface="Courier New" pitchFamily="49" charset="0"/>
                        <a:cs typeface="Courier New" pitchFamily="49" charset="0"/>
                      </a:endParaRPr>
                    </a:p>
                  </a:txBody>
                  <a:tcPr marL="45720" marR="45720" anchor="ctr"/>
                </a:tc>
              </a:tr>
            </a:tbl>
          </a:graphicData>
        </a:graphic>
      </p:graphicFrame>
      <p:sp>
        <p:nvSpPr>
          <p:cNvPr id="116821" name="TextBox 57"/>
          <p:cNvSpPr txBox="1">
            <a:spLocks noChangeArrowheads="1"/>
          </p:cNvSpPr>
          <p:nvPr/>
        </p:nvSpPr>
        <p:spPr bwMode="auto">
          <a:xfrm>
            <a:off x="5357813" y="4911725"/>
            <a:ext cx="10382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E</a:t>
            </a:r>
          </a:p>
        </p:txBody>
      </p:sp>
      <p:graphicFrame>
        <p:nvGraphicFramePr>
          <p:cNvPr id="59" name="Table 58"/>
          <p:cNvGraphicFramePr>
            <a:graphicFrameLocks noGrp="1"/>
          </p:cNvGraphicFramePr>
          <p:nvPr/>
        </p:nvGraphicFramePr>
        <p:xfrm>
          <a:off x="5403850" y="1735138"/>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kern="1200" dirty="0" smtClean="0"/>
                        <a:t>5</a:t>
                      </a:r>
                      <a:endParaRPr lang="en-US" sz="1050" b="0" kern="1200" dirty="0" smtClean="0">
                        <a:solidFill>
                          <a:schemeClr val="tx1"/>
                        </a:solidFill>
                        <a:latin typeface="+mn-lt"/>
                        <a:ea typeface="+mn-ea"/>
                        <a:cs typeface="+mn-cs"/>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rgbClr val="C00000"/>
                          </a:solidFill>
                        </a:rPr>
                        <a:t>***** Passive *****</a:t>
                      </a:r>
                      <a:endParaRPr lang="en-US" sz="1050" b="0" dirty="0" smtClean="0">
                        <a:solidFill>
                          <a:srgbClr val="C00000"/>
                        </a:solidFill>
                        <a:latin typeface="Courier New" pitchFamily="49" charset="0"/>
                        <a:cs typeface="Courier New" pitchFamily="49" charset="0"/>
                      </a:endParaRPr>
                    </a:p>
                  </a:txBody>
                  <a:tcPr marL="45720" marR="45720" anchor="ctr"/>
                </a:tc>
              </a:tr>
              <a:tr h="229772">
                <a:tc>
                  <a:txBody>
                    <a:bodyPr/>
                    <a:lstStyle/>
                    <a:p>
                      <a:pPr algn="r"/>
                      <a:r>
                        <a:rPr lang="en-US" sz="1050" dirty="0" smtClean="0"/>
                        <a:t>via C </a:t>
                      </a:r>
                      <a:endParaRPr lang="en-US" sz="1050" dirty="0">
                        <a:latin typeface="+mn-lt"/>
                        <a:cs typeface="Courier New" pitchFamily="49" charset="0"/>
                      </a:endParaRPr>
                    </a:p>
                  </a:txBody>
                  <a:tcPr marL="45720" marR="45720" anchor="ctr"/>
                </a:tc>
                <a:tc>
                  <a:txBody>
                    <a:bodyPr/>
                    <a:lstStyle/>
                    <a:p>
                      <a:pPr algn="ctr"/>
                      <a:r>
                        <a:rPr lang="en-US" sz="1050" dirty="0" smtClean="0"/>
                        <a:t>5</a:t>
                      </a:r>
                      <a:endParaRPr lang="en-US" sz="1050" dirty="0">
                        <a:latin typeface="+mn-lt"/>
                        <a:cs typeface="Courier New" pitchFamily="49" charset="0"/>
                      </a:endParaRPr>
                    </a:p>
                  </a:txBody>
                  <a:tcPr marL="45720" marR="45720" anchor="ctr"/>
                </a:tc>
                <a:tc>
                  <a:txBody>
                    <a:bodyPr/>
                    <a:lstStyle/>
                    <a:p>
                      <a:pPr algn="ctr"/>
                      <a:r>
                        <a:rPr lang="en-US" sz="1050" dirty="0" smtClean="0"/>
                        <a:t>3</a:t>
                      </a:r>
                      <a:endParaRPr lang="en-US" sz="1050" dirty="0">
                        <a:latin typeface="+mn-lt"/>
                        <a:cs typeface="Courier New" pitchFamily="49" charset="0"/>
                      </a:endParaRPr>
                    </a:p>
                  </a:txBody>
                  <a:tcPr marL="45720" marR="45720" anchor="ctr"/>
                </a:tc>
                <a:tc>
                  <a:txBody>
                    <a:bodyPr/>
                    <a:lstStyle/>
                    <a:p>
                      <a:pPr algn="l"/>
                      <a:r>
                        <a:rPr lang="en-US" sz="1050" dirty="0" smtClean="0"/>
                        <a:t>Successor</a:t>
                      </a:r>
                      <a:endParaRPr lang="en-US" sz="1050" dirty="0">
                        <a:latin typeface="+mn-lt"/>
                        <a:cs typeface="Courier New" pitchFamily="49" charset="0"/>
                      </a:endParaRPr>
                    </a:p>
                  </a:txBody>
                  <a:tcPr marL="45720" marR="45720" anchor="ctr"/>
                </a:tc>
              </a:tr>
              <a:tr h="229772">
                <a:tc>
                  <a:txBody>
                    <a:bodyPr/>
                    <a:lstStyle/>
                    <a:p>
                      <a:pPr algn="r"/>
                      <a:r>
                        <a:rPr lang="en-US" sz="1050" dirty="0" smtClean="0"/>
                        <a:t>via</a:t>
                      </a:r>
                      <a:r>
                        <a:rPr lang="en-US" sz="1050" baseline="0" dirty="0" smtClean="0"/>
                        <a:t> E</a:t>
                      </a:r>
                      <a:endParaRPr lang="en-US" sz="1050" dirty="0">
                        <a:latin typeface="+mn-lt"/>
                        <a:cs typeface="Courier New" pitchFamily="49" charset="0"/>
                      </a:endParaRPr>
                    </a:p>
                  </a:txBody>
                  <a:tcPr marL="45720" marR="45720" anchor="ctr"/>
                </a:tc>
                <a:tc>
                  <a:txBody>
                    <a:bodyPr/>
                    <a:lstStyle/>
                    <a:p>
                      <a:pPr algn="ctr"/>
                      <a:r>
                        <a:rPr lang="en-US" sz="1050" dirty="0" smtClean="0"/>
                        <a:t>5</a:t>
                      </a:r>
                      <a:endParaRPr lang="en-US" sz="1050" dirty="0">
                        <a:latin typeface="+mn-lt"/>
                        <a:cs typeface="Courier New" pitchFamily="49" charset="0"/>
                      </a:endParaRPr>
                    </a:p>
                  </a:txBody>
                  <a:tcPr marL="45720" marR="45720" anchor="ctr"/>
                </a:tc>
                <a:tc>
                  <a:txBody>
                    <a:bodyPr/>
                    <a:lstStyle/>
                    <a:p>
                      <a:pPr algn="ctr"/>
                      <a:r>
                        <a:rPr lang="en-US" sz="1050" dirty="0" smtClean="0"/>
                        <a:t>4</a:t>
                      </a:r>
                      <a:endParaRPr lang="en-US" sz="1050" dirty="0">
                        <a:latin typeface="+mn-lt"/>
                        <a:cs typeface="Courier New" pitchFamily="49" charset="0"/>
                      </a:endParaRPr>
                    </a:p>
                  </a:txBody>
                  <a:tcPr marL="45720" marR="45720" anchor="ctr"/>
                </a:tc>
                <a:tc>
                  <a:txBody>
                    <a:bodyPr/>
                    <a:lstStyle/>
                    <a:p>
                      <a:pPr algn="l"/>
                      <a:r>
                        <a:rPr lang="en-US" sz="1050" kern="1200" dirty="0" smtClean="0"/>
                        <a:t>Successor</a:t>
                      </a:r>
                      <a:endParaRPr lang="en-US" sz="1050" kern="1200" dirty="0" smtClean="0">
                        <a:solidFill>
                          <a:schemeClr val="dk1"/>
                        </a:solidFill>
                        <a:latin typeface="+mn-lt"/>
                        <a:ea typeface="+mn-ea"/>
                        <a:cs typeface="+mn-cs"/>
                      </a:endParaRPr>
                    </a:p>
                  </a:txBody>
                  <a:tcPr marL="45720" marR="45720" anchor="ctr"/>
                </a:tc>
              </a:tr>
            </a:tbl>
          </a:graphicData>
        </a:graphic>
      </p:graphicFrame>
      <p:sp>
        <p:nvSpPr>
          <p:cNvPr id="116849" name="TextBox 59"/>
          <p:cNvSpPr txBox="1">
            <a:spLocks noChangeArrowheads="1"/>
          </p:cNvSpPr>
          <p:nvPr/>
        </p:nvSpPr>
        <p:spPr bwMode="auto">
          <a:xfrm>
            <a:off x="5357813" y="1419225"/>
            <a:ext cx="1049337" cy="312738"/>
          </a:xfrm>
          <a:prstGeom prst="rect">
            <a:avLst/>
          </a:prstGeom>
          <a:noFill/>
          <a:ln w="9525">
            <a:noFill/>
            <a:miter lim="800000"/>
            <a:headEnd/>
            <a:tailEnd/>
          </a:ln>
        </p:spPr>
        <p:txBody>
          <a:bodyPr wrap="none">
            <a:spAutoFit/>
          </a:bodyPr>
          <a:lstStyle/>
          <a:p>
            <a:pPr algn="ctr" eaLnBrk="0" hangingPunct="0">
              <a:lnSpc>
                <a:spcPct val="90000"/>
              </a:lnSpc>
            </a:pPr>
            <a:r>
              <a:rPr lang="en-US" sz="1600" b="1"/>
              <a:t>Router D</a:t>
            </a:r>
          </a:p>
        </p:txBody>
      </p:sp>
      <p:sp>
        <p:nvSpPr>
          <p:cNvPr id="39" name="Octagon 38"/>
          <p:cNvSpPr/>
          <p:nvPr/>
        </p:nvSpPr>
        <p:spPr bwMode="auto">
          <a:xfrm>
            <a:off x="5334000" y="4021138"/>
            <a:ext cx="207963" cy="280987"/>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rgbClr val="006600"/>
                </a:solidFill>
                <a:effectLst>
                  <a:outerShdw blurRad="38100" dist="38100" dir="2700000" algn="tl">
                    <a:srgbClr val="000000">
                      <a:alpha val="43137"/>
                    </a:srgbClr>
                  </a:outerShdw>
                </a:effectLst>
              </a:rPr>
              <a:t>R</a:t>
            </a:r>
          </a:p>
        </p:txBody>
      </p:sp>
      <p:sp>
        <p:nvSpPr>
          <p:cNvPr id="54" name="Octagon 53"/>
          <p:cNvSpPr/>
          <p:nvPr/>
        </p:nvSpPr>
        <p:spPr bwMode="auto">
          <a:xfrm>
            <a:off x="6892925" y="3387725"/>
            <a:ext cx="225425" cy="285750"/>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chemeClr val="accent6">
                    <a:lumMod val="75000"/>
                  </a:schemeClr>
                </a:solidFill>
                <a:effectLst>
                  <a:outerShdw blurRad="38100" dist="38100" dir="2700000" algn="tl">
                    <a:srgbClr val="000000">
                      <a:alpha val="43137"/>
                    </a:srgbClr>
                  </a:outerShdw>
                </a:effectLst>
              </a:rPr>
              <a:t>Q</a:t>
            </a:r>
          </a:p>
        </p:txBody>
      </p:sp>
      <p:sp>
        <p:nvSpPr>
          <p:cNvPr id="116852" name="TextBox 55"/>
          <p:cNvSpPr txBox="1">
            <a:spLocks noChangeArrowheads="1"/>
          </p:cNvSpPr>
          <p:nvPr/>
        </p:nvSpPr>
        <p:spPr bwMode="auto">
          <a:xfrm>
            <a:off x="7186613" y="3376613"/>
            <a:ext cx="825500" cy="285750"/>
          </a:xfrm>
          <a:prstGeom prst="rect">
            <a:avLst/>
          </a:prstGeom>
          <a:noFill/>
          <a:ln w="9525">
            <a:noFill/>
            <a:miter lim="800000"/>
            <a:headEnd/>
            <a:tailEnd/>
          </a:ln>
        </p:spPr>
        <p:txBody>
          <a:bodyPr wrap="none">
            <a:spAutoFit/>
          </a:bodyPr>
          <a:lstStyle/>
          <a:p>
            <a:pPr algn="ctr" eaLnBrk="0" hangingPunct="0">
              <a:lnSpc>
                <a:spcPct val="90000"/>
              </a:lnSpc>
            </a:pPr>
            <a:r>
              <a:rPr lang="en-US" sz="1400"/>
              <a:t>= Query</a:t>
            </a:r>
          </a:p>
        </p:txBody>
      </p:sp>
      <p:sp>
        <p:nvSpPr>
          <p:cNvPr id="65" name="Octagon 64"/>
          <p:cNvSpPr/>
          <p:nvPr/>
        </p:nvSpPr>
        <p:spPr bwMode="auto">
          <a:xfrm>
            <a:off x="6892925" y="3727450"/>
            <a:ext cx="207963" cy="282575"/>
          </a:xfrm>
          <a:prstGeom prst="octago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wrap="none" lIns="0" tIns="0" rIns="0" bIns="0" anchor="ctr" anchorCtr="1">
            <a:spAutoFit/>
          </a:bodyPr>
          <a:lstStyle/>
          <a:p>
            <a:pPr algn="ctr" defTabSz="814388" eaLnBrk="0" hangingPunct="0">
              <a:lnSpc>
                <a:spcPct val="90000"/>
              </a:lnSpc>
              <a:defRPr/>
            </a:pPr>
            <a:r>
              <a:rPr lang="en-US" sz="1600" b="1" dirty="0">
                <a:solidFill>
                  <a:srgbClr val="006600"/>
                </a:solidFill>
                <a:effectLst>
                  <a:outerShdw blurRad="38100" dist="38100" dir="2700000" algn="tl">
                    <a:srgbClr val="000000">
                      <a:alpha val="43137"/>
                    </a:srgbClr>
                  </a:outerShdw>
                </a:effectLst>
              </a:rPr>
              <a:t>R</a:t>
            </a:r>
          </a:p>
        </p:txBody>
      </p:sp>
      <p:sp>
        <p:nvSpPr>
          <p:cNvPr id="116854" name="TextBox 65"/>
          <p:cNvSpPr txBox="1">
            <a:spLocks noChangeArrowheads="1"/>
          </p:cNvSpPr>
          <p:nvPr/>
        </p:nvSpPr>
        <p:spPr bwMode="auto">
          <a:xfrm>
            <a:off x="7186613" y="3727450"/>
            <a:ext cx="796925" cy="287338"/>
          </a:xfrm>
          <a:prstGeom prst="rect">
            <a:avLst/>
          </a:prstGeom>
          <a:noFill/>
          <a:ln w="9525">
            <a:noFill/>
            <a:miter lim="800000"/>
            <a:headEnd/>
            <a:tailEnd/>
          </a:ln>
        </p:spPr>
        <p:txBody>
          <a:bodyPr wrap="none">
            <a:spAutoFit/>
          </a:bodyPr>
          <a:lstStyle/>
          <a:p>
            <a:pPr algn="ctr" eaLnBrk="0" hangingPunct="0">
              <a:lnSpc>
                <a:spcPct val="90000"/>
              </a:lnSpc>
            </a:pPr>
            <a:r>
              <a:rPr lang="en-US" sz="1400"/>
              <a:t>= Reply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Terminology</a:t>
            </a:r>
          </a:p>
        </p:txBody>
      </p:sp>
      <p:sp>
        <p:nvSpPr>
          <p:cNvPr id="51202" name="Content Placeholder 2"/>
          <p:cNvSpPr>
            <a:spLocks noGrp="1"/>
          </p:cNvSpPr>
          <p:nvPr>
            <p:ph idx="1"/>
          </p:nvPr>
        </p:nvSpPr>
        <p:spPr>
          <a:xfrm>
            <a:off x="279400" y="1182688"/>
            <a:ext cx="8520113" cy="5132387"/>
          </a:xfrm>
        </p:spPr>
        <p:txBody>
          <a:bodyPr/>
          <a:lstStyle/>
          <a:p>
            <a:r>
              <a:rPr lang="en-US" smtClean="0"/>
              <a:t>Neighbor table</a:t>
            </a:r>
          </a:p>
          <a:p>
            <a:r>
              <a:rPr lang="en-US" smtClean="0"/>
              <a:t>Topology table</a:t>
            </a:r>
          </a:p>
          <a:p>
            <a:r>
              <a:rPr lang="en-US" smtClean="0"/>
              <a:t>Routing table</a:t>
            </a:r>
          </a:p>
          <a:p>
            <a:r>
              <a:rPr lang="en-US" smtClean="0"/>
              <a:t>Advertised Distance (AD)</a:t>
            </a:r>
          </a:p>
          <a:p>
            <a:r>
              <a:rPr lang="en-US" smtClean="0"/>
              <a:t>Feasible Distance (FD)</a:t>
            </a:r>
          </a:p>
          <a:p>
            <a:r>
              <a:rPr lang="en-US" smtClean="0"/>
              <a:t>Successor</a:t>
            </a:r>
          </a:p>
          <a:p>
            <a:r>
              <a:rPr lang="en-US" smtClean="0"/>
              <a:t>Feasible successor (FS)</a:t>
            </a:r>
          </a:p>
          <a:p>
            <a:r>
              <a:rPr lang="en-US" smtClean="0"/>
              <a:t>Passive Versus Active Routes</a:t>
            </a:r>
          </a:p>
          <a:p>
            <a:endParaRPr lang="en-US" smtClean="0"/>
          </a:p>
          <a:p>
            <a:endParaRPr lang="en-US" smtClean="0"/>
          </a:p>
          <a:p>
            <a:endParaRPr lang="en-US"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8785" name="Straight Connector 37"/>
          <p:cNvCxnSpPr>
            <a:cxnSpLocks noChangeShapeType="1"/>
            <a:stCxn id="118802" idx="0"/>
            <a:endCxn id="118794" idx="3"/>
          </p:cNvCxnSpPr>
          <p:nvPr/>
        </p:nvCxnSpPr>
        <p:spPr bwMode="auto">
          <a:xfrm rot="-5400000" flipH="1" flipV="1">
            <a:off x="3540919" y="3220244"/>
            <a:ext cx="1581150" cy="1528762"/>
          </a:xfrm>
          <a:prstGeom prst="line">
            <a:avLst/>
          </a:prstGeom>
          <a:noFill/>
          <a:ln w="22225" algn="ctr">
            <a:solidFill>
              <a:schemeClr val="tx1"/>
            </a:solidFill>
            <a:round/>
            <a:headEnd/>
            <a:tailEnd/>
          </a:ln>
        </p:spPr>
      </p:cxnSp>
      <p:sp>
        <p:nvSpPr>
          <p:cNvPr id="118786" name="Title 60"/>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DUAL Example</a:t>
            </a:r>
          </a:p>
        </p:txBody>
      </p:sp>
      <p:sp>
        <p:nvSpPr>
          <p:cNvPr id="9" name="TextBox 8"/>
          <p:cNvSpPr txBox="1"/>
          <p:nvPr/>
        </p:nvSpPr>
        <p:spPr>
          <a:xfrm>
            <a:off x="3163888" y="2387600"/>
            <a:ext cx="233362"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cxnSp>
        <p:nvCxnSpPr>
          <p:cNvPr id="11" name="Straight Connector 10"/>
          <p:cNvCxnSpPr/>
          <p:nvPr/>
        </p:nvCxnSpPr>
        <p:spPr bwMode="auto">
          <a:xfrm rot="5400000">
            <a:off x="3259931" y="1542257"/>
            <a:ext cx="341313"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12" name="Straight Connector 11"/>
          <p:cNvCxnSpPr/>
          <p:nvPr/>
        </p:nvCxnSpPr>
        <p:spPr bwMode="auto">
          <a:xfrm rot="10800000">
            <a:off x="3148013" y="1363663"/>
            <a:ext cx="520700"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18790" name="TextBox 14"/>
          <p:cNvSpPr txBox="1">
            <a:spLocks noChangeArrowheads="1"/>
          </p:cNvSpPr>
          <p:nvPr/>
        </p:nvSpPr>
        <p:spPr bwMode="auto">
          <a:xfrm>
            <a:off x="2916238" y="1133475"/>
            <a:ext cx="1014412" cy="166688"/>
          </a:xfrm>
          <a:prstGeom prst="rect">
            <a:avLst/>
          </a:prstGeom>
          <a:noFill/>
          <a:ln w="9525">
            <a:noFill/>
            <a:miter lim="800000"/>
            <a:headEnd/>
            <a:tailEnd/>
          </a:ln>
        </p:spPr>
        <p:txBody>
          <a:bodyPr lIns="0" tIns="0" rIns="0" bIns="0" anchor="ctr"/>
          <a:lstStyle/>
          <a:p>
            <a:pPr algn="ctr" eaLnBrk="0" hangingPunct="0">
              <a:lnSpc>
                <a:spcPct val="90000"/>
              </a:lnSpc>
            </a:pPr>
            <a:r>
              <a:rPr lang="en-US" sz="1200" b="1"/>
              <a:t>10.1.1.0 /24</a:t>
            </a:r>
          </a:p>
        </p:txBody>
      </p:sp>
      <p:pic>
        <p:nvPicPr>
          <p:cNvPr id="118791" name="Picture 37"/>
          <p:cNvPicPr>
            <a:picLocks noChangeArrowheads="1"/>
          </p:cNvPicPr>
          <p:nvPr/>
        </p:nvPicPr>
        <p:blipFill>
          <a:blip r:embed="rId3" cstate="print"/>
          <a:srcRect/>
          <a:stretch>
            <a:fillRect/>
          </a:stretch>
        </p:blipFill>
        <p:spPr bwMode="auto">
          <a:xfrm>
            <a:off x="2974975" y="1566863"/>
            <a:ext cx="869950" cy="450850"/>
          </a:xfrm>
          <a:prstGeom prst="rect">
            <a:avLst/>
          </a:prstGeom>
          <a:noFill/>
          <a:ln w="9525">
            <a:noFill/>
            <a:miter lim="800000"/>
            <a:headEnd/>
            <a:tailEnd/>
          </a:ln>
        </p:spPr>
      </p:pic>
      <p:sp>
        <p:nvSpPr>
          <p:cNvPr id="118792" name="TextBox 12"/>
          <p:cNvSpPr txBox="1">
            <a:spLocks noChangeArrowheads="1"/>
          </p:cNvSpPr>
          <p:nvPr/>
        </p:nvSpPr>
        <p:spPr bwMode="auto">
          <a:xfrm>
            <a:off x="3251200" y="1787525"/>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A</a:t>
            </a:r>
          </a:p>
        </p:txBody>
      </p:sp>
      <p:pic>
        <p:nvPicPr>
          <p:cNvPr id="118793" name="Picture 37"/>
          <p:cNvPicPr>
            <a:picLocks noChangeArrowheads="1"/>
          </p:cNvPicPr>
          <p:nvPr/>
        </p:nvPicPr>
        <p:blipFill>
          <a:blip r:embed="rId3" cstate="print"/>
          <a:srcRect/>
          <a:stretch>
            <a:fillRect/>
          </a:stretch>
        </p:blipFill>
        <p:spPr bwMode="auto">
          <a:xfrm>
            <a:off x="2976563" y="4427538"/>
            <a:ext cx="869950" cy="452437"/>
          </a:xfrm>
          <a:prstGeom prst="rect">
            <a:avLst/>
          </a:prstGeom>
          <a:noFill/>
          <a:ln w="9525">
            <a:noFill/>
            <a:miter lim="800000"/>
            <a:headEnd/>
            <a:tailEnd/>
          </a:ln>
        </p:spPr>
      </p:pic>
      <p:sp>
        <p:nvSpPr>
          <p:cNvPr id="118794" name="TextBox 23"/>
          <p:cNvSpPr txBox="1">
            <a:spLocks noChangeArrowheads="1"/>
          </p:cNvSpPr>
          <p:nvPr/>
        </p:nvSpPr>
        <p:spPr bwMode="auto">
          <a:xfrm>
            <a:off x="32718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C</a:t>
            </a:r>
          </a:p>
        </p:txBody>
      </p:sp>
      <p:cxnSp>
        <p:nvCxnSpPr>
          <p:cNvPr id="118795" name="Straight Connector 24"/>
          <p:cNvCxnSpPr>
            <a:cxnSpLocks noChangeShapeType="1"/>
          </p:cNvCxnSpPr>
          <p:nvPr/>
        </p:nvCxnSpPr>
        <p:spPr bwMode="auto">
          <a:xfrm rot="16200000" flipH="1">
            <a:off x="2205831" y="3221832"/>
            <a:ext cx="2409825" cy="1588"/>
          </a:xfrm>
          <a:prstGeom prst="line">
            <a:avLst/>
          </a:prstGeom>
          <a:noFill/>
          <a:ln w="22225" algn="ctr">
            <a:solidFill>
              <a:schemeClr val="tx1"/>
            </a:solidFill>
            <a:round/>
            <a:headEnd/>
            <a:tailEnd/>
          </a:ln>
        </p:spPr>
      </p:cxnSp>
      <p:pic>
        <p:nvPicPr>
          <p:cNvPr id="118796" name="Picture 37"/>
          <p:cNvPicPr>
            <a:picLocks noChangeArrowheads="1"/>
          </p:cNvPicPr>
          <p:nvPr/>
        </p:nvPicPr>
        <p:blipFill>
          <a:blip r:embed="rId3" cstate="print"/>
          <a:srcRect/>
          <a:stretch>
            <a:fillRect/>
          </a:stretch>
        </p:blipFill>
        <p:spPr bwMode="auto">
          <a:xfrm>
            <a:off x="2976563" y="2951163"/>
            <a:ext cx="869950" cy="450850"/>
          </a:xfrm>
          <a:prstGeom prst="rect">
            <a:avLst/>
          </a:prstGeom>
          <a:noFill/>
          <a:ln w="9525">
            <a:noFill/>
            <a:miter lim="800000"/>
            <a:headEnd/>
            <a:tailEnd/>
          </a:ln>
        </p:spPr>
      </p:pic>
      <p:sp>
        <p:nvSpPr>
          <p:cNvPr id="118797" name="TextBox 13"/>
          <p:cNvSpPr txBox="1">
            <a:spLocks noChangeArrowheads="1"/>
          </p:cNvSpPr>
          <p:nvPr/>
        </p:nvSpPr>
        <p:spPr bwMode="auto">
          <a:xfrm>
            <a:off x="3271838" y="319246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B</a:t>
            </a:r>
          </a:p>
        </p:txBody>
      </p:sp>
      <p:pic>
        <p:nvPicPr>
          <p:cNvPr id="118798" name="Picture 37"/>
          <p:cNvPicPr>
            <a:picLocks noChangeArrowheads="1"/>
          </p:cNvPicPr>
          <p:nvPr/>
        </p:nvPicPr>
        <p:blipFill>
          <a:blip r:embed="rId3" cstate="print"/>
          <a:srcRect/>
          <a:stretch>
            <a:fillRect/>
          </a:stretch>
        </p:blipFill>
        <p:spPr bwMode="auto">
          <a:xfrm>
            <a:off x="4652963" y="4429125"/>
            <a:ext cx="869950" cy="450850"/>
          </a:xfrm>
          <a:prstGeom prst="rect">
            <a:avLst/>
          </a:prstGeom>
          <a:noFill/>
          <a:ln w="9525">
            <a:noFill/>
            <a:miter lim="800000"/>
            <a:headEnd/>
            <a:tailEnd/>
          </a:ln>
        </p:spPr>
      </p:pic>
      <p:sp>
        <p:nvSpPr>
          <p:cNvPr id="118799" name="TextBox 30"/>
          <p:cNvSpPr txBox="1">
            <a:spLocks noChangeArrowheads="1"/>
          </p:cNvSpPr>
          <p:nvPr/>
        </p:nvSpPr>
        <p:spPr bwMode="auto">
          <a:xfrm>
            <a:off x="4948238" y="4646613"/>
            <a:ext cx="295275" cy="25876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E</a:t>
            </a:r>
          </a:p>
        </p:txBody>
      </p:sp>
      <p:cxnSp>
        <p:nvCxnSpPr>
          <p:cNvPr id="118800" name="Straight Connector 31"/>
          <p:cNvCxnSpPr>
            <a:cxnSpLocks noChangeShapeType="1"/>
            <a:stCxn id="118802" idx="0"/>
          </p:cNvCxnSpPr>
          <p:nvPr/>
        </p:nvCxnSpPr>
        <p:spPr bwMode="auto">
          <a:xfrm rot="-5400000" flipH="1" flipV="1">
            <a:off x="4474369" y="3807619"/>
            <a:ext cx="1235075" cy="7937"/>
          </a:xfrm>
          <a:prstGeom prst="line">
            <a:avLst/>
          </a:prstGeom>
          <a:noFill/>
          <a:ln w="22225" algn="ctr">
            <a:solidFill>
              <a:schemeClr val="tx1"/>
            </a:solidFill>
            <a:round/>
            <a:headEnd/>
            <a:tailEnd/>
          </a:ln>
        </p:spPr>
      </p:cxnSp>
      <p:pic>
        <p:nvPicPr>
          <p:cNvPr id="118801" name="Picture 37"/>
          <p:cNvPicPr>
            <a:picLocks noChangeArrowheads="1"/>
          </p:cNvPicPr>
          <p:nvPr/>
        </p:nvPicPr>
        <p:blipFill>
          <a:blip r:embed="rId3" cstate="print"/>
          <a:srcRect/>
          <a:stretch>
            <a:fillRect/>
          </a:stretch>
        </p:blipFill>
        <p:spPr bwMode="auto">
          <a:xfrm>
            <a:off x="4652963" y="2951163"/>
            <a:ext cx="869950" cy="452437"/>
          </a:xfrm>
          <a:prstGeom prst="rect">
            <a:avLst/>
          </a:prstGeom>
          <a:noFill/>
          <a:ln w="9525">
            <a:noFill/>
            <a:miter lim="800000"/>
            <a:headEnd/>
            <a:tailEnd/>
          </a:ln>
        </p:spPr>
      </p:pic>
      <p:sp>
        <p:nvSpPr>
          <p:cNvPr id="118802" name="TextBox 33"/>
          <p:cNvSpPr txBox="1">
            <a:spLocks noChangeArrowheads="1"/>
          </p:cNvSpPr>
          <p:nvPr/>
        </p:nvSpPr>
        <p:spPr bwMode="auto">
          <a:xfrm>
            <a:off x="4948238" y="3194050"/>
            <a:ext cx="295275" cy="258763"/>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D</a:t>
            </a:r>
          </a:p>
        </p:txBody>
      </p:sp>
      <p:cxnSp>
        <p:nvCxnSpPr>
          <p:cNvPr id="118803" name="Straight Connector 36"/>
          <p:cNvCxnSpPr>
            <a:cxnSpLocks noChangeShapeType="1"/>
          </p:cNvCxnSpPr>
          <p:nvPr/>
        </p:nvCxnSpPr>
        <p:spPr bwMode="auto">
          <a:xfrm rot="10800000">
            <a:off x="3846513" y="4654550"/>
            <a:ext cx="806450" cy="0"/>
          </a:xfrm>
          <a:prstGeom prst="line">
            <a:avLst/>
          </a:prstGeom>
          <a:noFill/>
          <a:ln w="22225" algn="ctr">
            <a:solidFill>
              <a:schemeClr val="tx1"/>
            </a:solidFill>
            <a:round/>
            <a:headEnd/>
            <a:tailEnd/>
          </a:ln>
        </p:spPr>
      </p:cxnSp>
      <p:sp>
        <p:nvSpPr>
          <p:cNvPr id="45" name="TextBox 44"/>
          <p:cNvSpPr txBox="1"/>
          <p:nvPr/>
        </p:nvSpPr>
        <p:spPr>
          <a:xfrm>
            <a:off x="3163888" y="3811588"/>
            <a:ext cx="233362"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6" name="TextBox 45"/>
          <p:cNvSpPr txBox="1"/>
          <p:nvPr/>
        </p:nvSpPr>
        <p:spPr>
          <a:xfrm>
            <a:off x="4089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2</a:t>
            </a:r>
            <a:r>
              <a:rPr lang="en-US" sz="1050" dirty="0"/>
              <a:t>)</a:t>
            </a:r>
          </a:p>
        </p:txBody>
      </p:sp>
      <p:sp>
        <p:nvSpPr>
          <p:cNvPr id="47" name="TextBox 46"/>
          <p:cNvSpPr txBox="1"/>
          <p:nvPr/>
        </p:nvSpPr>
        <p:spPr>
          <a:xfrm>
            <a:off x="4851400" y="3827463"/>
            <a:ext cx="233363" cy="227012"/>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sp>
        <p:nvSpPr>
          <p:cNvPr id="49" name="TextBox 48"/>
          <p:cNvSpPr txBox="1"/>
          <p:nvPr/>
        </p:nvSpPr>
        <p:spPr>
          <a:xfrm>
            <a:off x="4146550" y="4452938"/>
            <a:ext cx="234950" cy="225425"/>
          </a:xfrm>
          <a:prstGeom prst="rect">
            <a:avLst/>
          </a:prstGeom>
          <a:noFill/>
        </p:spPr>
        <p:txBody>
          <a:bodyPr lIns="0" tIns="0" rIns="0" bIns="0" anchor="ctr"/>
          <a:lstStyle/>
          <a:p>
            <a:pPr algn="ctr" eaLnBrk="0" hangingPunct="0">
              <a:lnSpc>
                <a:spcPct val="90000"/>
              </a:lnSpc>
              <a:defRPr/>
            </a:pPr>
            <a:r>
              <a:rPr lang="en-US" sz="1050" dirty="0"/>
              <a:t>(</a:t>
            </a:r>
            <a:r>
              <a:rPr lang="en-US" sz="1050" b="1" dirty="0"/>
              <a:t>1</a:t>
            </a:r>
            <a:r>
              <a:rPr lang="en-US" sz="1050" dirty="0"/>
              <a:t>)</a:t>
            </a:r>
          </a:p>
        </p:txBody>
      </p:sp>
      <p:graphicFrame>
        <p:nvGraphicFramePr>
          <p:cNvPr id="50" name="Table 49"/>
          <p:cNvGraphicFramePr>
            <a:graphicFrameLocks noGrp="1"/>
          </p:cNvGraphicFramePr>
          <p:nvPr/>
        </p:nvGraphicFramePr>
        <p:xfrm>
          <a:off x="352425" y="5229225"/>
          <a:ext cx="3352799" cy="125730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B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1</a:t>
                      </a:r>
                      <a:endParaRPr lang="en-US" sz="1050" dirty="0">
                        <a:latin typeface="Courier New" pitchFamily="49" charset="0"/>
                        <a:cs typeface="Courier New" pitchFamily="49" charset="0"/>
                      </a:endParaRPr>
                    </a:p>
                  </a:txBody>
                  <a:tcPr marL="45720" marR="45720" anchor="ctr"/>
                </a:tc>
                <a:tc>
                  <a:txBody>
                    <a:bodyPr/>
                    <a:lstStyle/>
                    <a:p>
                      <a:pPr algn="l"/>
                      <a:r>
                        <a:rPr lang="en-US" sz="1050" dirty="0" smtClean="0"/>
                        <a:t>Successor</a:t>
                      </a:r>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a:t>
                      </a:r>
                      <a:r>
                        <a:rPr lang="en-US" sz="1050" baseline="0" dirty="0" smtClean="0"/>
                        <a:t> D</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l"/>
                      <a:endParaRPr lang="en-US" sz="1050" dirty="0">
                        <a:latin typeface="Courier New" pitchFamily="49" charset="0"/>
                        <a:cs typeface="Courier New" pitchFamily="49" charset="0"/>
                      </a:endParaRPr>
                    </a:p>
                  </a:txBody>
                  <a:tcPr marL="45720" marR="45720" anchor="ctr"/>
                </a:tc>
              </a:tr>
              <a:tr h="229772">
                <a:tc>
                  <a:txBody>
                    <a:bodyPr/>
                    <a:lstStyle/>
                    <a:p>
                      <a:pPr algn="r"/>
                      <a:r>
                        <a:rPr lang="en-US" sz="1050" dirty="0" smtClean="0"/>
                        <a:t>via E</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r>
            </a:tbl>
          </a:graphicData>
        </a:graphic>
      </p:graphicFrame>
      <p:sp>
        <p:nvSpPr>
          <p:cNvPr id="118840" name="TextBox 54"/>
          <p:cNvSpPr txBox="1">
            <a:spLocks noChangeArrowheads="1"/>
          </p:cNvSpPr>
          <p:nvPr/>
        </p:nvSpPr>
        <p:spPr bwMode="auto">
          <a:xfrm>
            <a:off x="304800" y="4911725"/>
            <a:ext cx="10509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C</a:t>
            </a:r>
          </a:p>
        </p:txBody>
      </p:sp>
      <p:graphicFrame>
        <p:nvGraphicFramePr>
          <p:cNvPr id="57" name="Table 56"/>
          <p:cNvGraphicFramePr>
            <a:graphicFrameLocks noGrp="1"/>
          </p:cNvGraphicFramePr>
          <p:nvPr/>
        </p:nvGraphicFramePr>
        <p:xfrm>
          <a:off x="5403850" y="5229225"/>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b="0" dirty="0">
                        <a:solidFill>
                          <a:schemeClr val="tx1"/>
                        </a:solidFill>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C </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4</a:t>
                      </a:r>
                      <a:endParaRPr lang="en-US" sz="1050" dirty="0">
                        <a:latin typeface="Courier New" pitchFamily="49" charset="0"/>
                        <a:cs typeface="Courier New" pitchFamily="49" charset="0"/>
                      </a:endParaRPr>
                    </a:p>
                  </a:txBody>
                  <a:tcPr marL="45720" marR="45720" anchor="ctr"/>
                </a:tc>
                <a:tc>
                  <a:txBody>
                    <a:bodyPr/>
                    <a:lstStyle/>
                    <a:p>
                      <a:pPr algn="ctr"/>
                      <a:r>
                        <a:rPr lang="en-US" sz="1050" dirty="0" smtClean="0"/>
                        <a:t>3</a:t>
                      </a: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t>Successor</a:t>
                      </a:r>
                      <a:endParaRPr lang="en-US" sz="1050" kern="1200" dirty="0" smtClean="0">
                        <a:solidFill>
                          <a:schemeClr val="dk1"/>
                        </a:solidFill>
                        <a:latin typeface="+mn-lt"/>
                        <a:ea typeface="+mn-ea"/>
                        <a:cs typeface="+mn-cs"/>
                      </a:endParaRPr>
                    </a:p>
                  </a:txBody>
                  <a:tcPr marL="45720" marR="45720" anchor="ctr"/>
                </a:tc>
              </a:tr>
              <a:tr h="229772">
                <a:tc>
                  <a:txBody>
                    <a:bodyPr/>
                    <a:lstStyle/>
                    <a:p>
                      <a:pPr algn="r"/>
                      <a:r>
                        <a:rPr lang="en-US" sz="1050" dirty="0" smtClean="0"/>
                        <a:t>via</a:t>
                      </a:r>
                      <a:r>
                        <a:rPr lang="en-US" sz="1050" baseline="0" dirty="0" smtClean="0"/>
                        <a:t> D</a:t>
                      </a: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dirty="0" smtClean="0">
                        <a:latin typeface="Courier New" pitchFamily="49" charset="0"/>
                        <a:cs typeface="Courier New" pitchFamily="49" charset="0"/>
                      </a:endParaRPr>
                    </a:p>
                  </a:txBody>
                  <a:tcPr marL="45720" marR="45720" anchor="ctr"/>
                </a:tc>
              </a:tr>
            </a:tbl>
          </a:graphicData>
        </a:graphic>
      </p:graphicFrame>
      <p:sp>
        <p:nvSpPr>
          <p:cNvPr id="118868" name="TextBox 57"/>
          <p:cNvSpPr txBox="1">
            <a:spLocks noChangeArrowheads="1"/>
          </p:cNvSpPr>
          <p:nvPr/>
        </p:nvSpPr>
        <p:spPr bwMode="auto">
          <a:xfrm>
            <a:off x="5357813" y="4911725"/>
            <a:ext cx="1038225" cy="314325"/>
          </a:xfrm>
          <a:prstGeom prst="rect">
            <a:avLst/>
          </a:prstGeom>
          <a:noFill/>
          <a:ln w="9525">
            <a:noFill/>
            <a:miter lim="800000"/>
            <a:headEnd/>
            <a:tailEnd/>
          </a:ln>
        </p:spPr>
        <p:txBody>
          <a:bodyPr wrap="none">
            <a:spAutoFit/>
          </a:bodyPr>
          <a:lstStyle/>
          <a:p>
            <a:pPr algn="ctr" eaLnBrk="0" hangingPunct="0">
              <a:lnSpc>
                <a:spcPct val="90000"/>
              </a:lnSpc>
            </a:pPr>
            <a:r>
              <a:rPr lang="en-US" sz="1600" b="1"/>
              <a:t>Router E</a:t>
            </a:r>
          </a:p>
        </p:txBody>
      </p:sp>
      <p:graphicFrame>
        <p:nvGraphicFramePr>
          <p:cNvPr id="59" name="Table 58"/>
          <p:cNvGraphicFramePr>
            <a:graphicFrameLocks noGrp="1"/>
          </p:cNvGraphicFramePr>
          <p:nvPr/>
        </p:nvGraphicFramePr>
        <p:xfrm>
          <a:off x="5403850" y="1735138"/>
          <a:ext cx="3352799" cy="1005840"/>
        </p:xfrm>
        <a:graphic>
          <a:graphicData uri="http://schemas.openxmlformats.org/drawingml/2006/table">
            <a:tbl>
              <a:tblPr firstRow="1" bandRow="1">
                <a:tableStyleId>{5C22544A-7EE6-4342-B048-85BDC9FD1C3A}</a:tableStyleId>
              </a:tblPr>
              <a:tblGrid>
                <a:gridCol w="1043353"/>
                <a:gridCol w="328246"/>
                <a:gridCol w="316523"/>
                <a:gridCol w="1664677"/>
              </a:tblGrid>
              <a:tr h="229772">
                <a:tc>
                  <a:txBody>
                    <a:bodyPr/>
                    <a:lstStyle/>
                    <a:p>
                      <a:pPr algn="r"/>
                      <a:r>
                        <a:rPr lang="en-US" sz="1050" dirty="0" smtClean="0"/>
                        <a:t>EIGRP</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FD</a:t>
                      </a:r>
                      <a:endParaRPr lang="en-US" sz="1050" b="1" dirty="0">
                        <a:latin typeface="Courier New" pitchFamily="49" charset="0"/>
                        <a:cs typeface="Courier New" pitchFamily="49" charset="0"/>
                      </a:endParaRPr>
                    </a:p>
                  </a:txBody>
                  <a:tcPr marL="45720" marR="45720" anchor="ctr"/>
                </a:tc>
                <a:tc>
                  <a:txBody>
                    <a:bodyPr/>
                    <a:lstStyle/>
                    <a:p>
                      <a:pPr algn="ctr"/>
                      <a:r>
                        <a:rPr lang="en-US" sz="1050" dirty="0" smtClean="0"/>
                        <a:t>AD</a:t>
                      </a:r>
                      <a:endParaRPr lang="en-US" sz="1050" b="1" dirty="0">
                        <a:latin typeface="Courier New" pitchFamily="49" charset="0"/>
                        <a:cs typeface="Courier New" pitchFamily="49" charset="0"/>
                      </a:endParaRPr>
                    </a:p>
                  </a:txBody>
                  <a:tcPr marL="45720" marR="45720" anchor="ctr"/>
                </a:tc>
                <a:tc>
                  <a:txBody>
                    <a:bodyPr/>
                    <a:lstStyle/>
                    <a:p>
                      <a:pPr algn="l"/>
                      <a:r>
                        <a:rPr lang="en-US" sz="1050" dirty="0" smtClean="0"/>
                        <a:t>Topology</a:t>
                      </a:r>
                      <a:endParaRPr lang="en-US" sz="1050" b="1" dirty="0">
                        <a:latin typeface="Courier New" pitchFamily="49" charset="0"/>
                        <a:cs typeface="Courier New" pitchFamily="49" charset="0"/>
                      </a:endParaRPr>
                    </a:p>
                  </a:txBody>
                  <a:tcPr marL="45720" marR="45720" anchor="ctr"/>
                </a:tc>
              </a:tr>
              <a:tr h="229772">
                <a:tc>
                  <a:txBody>
                    <a:bodyPr/>
                    <a:lstStyle/>
                    <a:p>
                      <a:pPr algn="r"/>
                      <a:r>
                        <a:rPr lang="en-US" sz="1050" dirty="0" smtClean="0"/>
                        <a:t>10.1.1.0 /24</a:t>
                      </a:r>
                      <a:endParaRPr lang="en-US" sz="1050" dirty="0">
                        <a:latin typeface="Courier New" pitchFamily="49" charset="0"/>
                        <a:cs typeface="Courier New" pitchFamily="49" charset="0"/>
                      </a:endParaRPr>
                    </a:p>
                  </a:txBody>
                  <a:tcPr marL="45720" marR="45720" anchor="ctr"/>
                </a:tc>
                <a:tc>
                  <a:txBody>
                    <a:bodyPr/>
                    <a:lstStyle/>
                    <a:p>
                      <a:pPr algn="ctr"/>
                      <a:r>
                        <a:rPr lang="en-US" sz="1050" kern="1200" dirty="0" smtClean="0"/>
                        <a:t>5</a:t>
                      </a:r>
                      <a:endParaRPr lang="en-US" sz="1050" b="0" kern="1200" dirty="0" smtClean="0">
                        <a:solidFill>
                          <a:schemeClr val="tx1"/>
                        </a:solidFill>
                        <a:latin typeface="+mn-lt"/>
                        <a:ea typeface="+mn-ea"/>
                        <a:cs typeface="+mn-cs"/>
                      </a:endParaRPr>
                    </a:p>
                  </a:txBody>
                  <a:tcPr marL="45720" marR="45720" anchor="ctr"/>
                </a:tc>
                <a:tc>
                  <a:txBody>
                    <a:bodyPr/>
                    <a:lstStyle/>
                    <a:p>
                      <a:pPr algn="ctr"/>
                      <a:endParaRPr lang="en-US" sz="1050" dirty="0">
                        <a:latin typeface="Courier New" pitchFamily="49" charset="0"/>
                        <a:cs typeface="Courier New" pitchFamily="49" charset="0"/>
                      </a:endParaRPr>
                    </a:p>
                  </a:txBody>
                  <a:tcPr marL="45720" marR="4572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 Passive *****</a:t>
                      </a:r>
                      <a:endParaRPr lang="en-US" sz="1050" b="0" dirty="0" smtClean="0">
                        <a:solidFill>
                          <a:schemeClr val="tx1"/>
                        </a:solidFill>
                        <a:latin typeface="Courier New" pitchFamily="49" charset="0"/>
                        <a:cs typeface="Courier New" pitchFamily="49" charset="0"/>
                      </a:endParaRPr>
                    </a:p>
                  </a:txBody>
                  <a:tcPr marL="45720" marR="45720" anchor="ctr"/>
                </a:tc>
              </a:tr>
              <a:tr h="229772">
                <a:tc>
                  <a:txBody>
                    <a:bodyPr/>
                    <a:lstStyle/>
                    <a:p>
                      <a:pPr algn="r"/>
                      <a:r>
                        <a:rPr lang="en-US" sz="1050" dirty="0" smtClean="0"/>
                        <a:t>via C </a:t>
                      </a:r>
                      <a:endParaRPr lang="en-US" sz="1050" dirty="0">
                        <a:latin typeface="+mn-lt"/>
                        <a:cs typeface="Courier New" pitchFamily="49" charset="0"/>
                      </a:endParaRPr>
                    </a:p>
                  </a:txBody>
                  <a:tcPr marL="45720" marR="45720" anchor="ctr"/>
                </a:tc>
                <a:tc>
                  <a:txBody>
                    <a:bodyPr/>
                    <a:lstStyle/>
                    <a:p>
                      <a:pPr algn="ctr"/>
                      <a:r>
                        <a:rPr lang="en-US" sz="1050" dirty="0" smtClean="0"/>
                        <a:t>5</a:t>
                      </a:r>
                      <a:endParaRPr lang="en-US" sz="1050" dirty="0">
                        <a:latin typeface="+mn-lt"/>
                        <a:cs typeface="Courier New" pitchFamily="49" charset="0"/>
                      </a:endParaRPr>
                    </a:p>
                  </a:txBody>
                  <a:tcPr marL="45720" marR="45720" anchor="ctr"/>
                </a:tc>
                <a:tc>
                  <a:txBody>
                    <a:bodyPr/>
                    <a:lstStyle/>
                    <a:p>
                      <a:pPr algn="ctr"/>
                      <a:r>
                        <a:rPr lang="en-US" sz="1050" dirty="0" smtClean="0"/>
                        <a:t>3</a:t>
                      </a:r>
                      <a:endParaRPr lang="en-US" sz="1050" dirty="0">
                        <a:latin typeface="+mn-lt"/>
                        <a:cs typeface="Courier New" pitchFamily="49" charset="0"/>
                      </a:endParaRPr>
                    </a:p>
                  </a:txBody>
                  <a:tcPr marL="45720" marR="45720" anchor="ctr"/>
                </a:tc>
                <a:tc>
                  <a:txBody>
                    <a:bodyPr/>
                    <a:lstStyle/>
                    <a:p>
                      <a:pPr algn="l"/>
                      <a:r>
                        <a:rPr lang="en-US" sz="1050" dirty="0" smtClean="0"/>
                        <a:t>Successor</a:t>
                      </a:r>
                      <a:endParaRPr lang="en-US" sz="1050" dirty="0">
                        <a:latin typeface="+mn-lt"/>
                        <a:cs typeface="Courier New" pitchFamily="49" charset="0"/>
                      </a:endParaRPr>
                    </a:p>
                  </a:txBody>
                  <a:tcPr marL="45720" marR="45720" anchor="ctr"/>
                </a:tc>
              </a:tr>
              <a:tr h="229772">
                <a:tc>
                  <a:txBody>
                    <a:bodyPr/>
                    <a:lstStyle/>
                    <a:p>
                      <a:pPr algn="r"/>
                      <a:r>
                        <a:rPr lang="en-US" sz="1050" dirty="0" smtClean="0"/>
                        <a:t>via</a:t>
                      </a:r>
                      <a:r>
                        <a:rPr lang="en-US" sz="1050" baseline="0" dirty="0" smtClean="0"/>
                        <a:t> E</a:t>
                      </a:r>
                      <a:endParaRPr lang="en-US" sz="1050" dirty="0">
                        <a:latin typeface="+mn-lt"/>
                        <a:cs typeface="Courier New" pitchFamily="49" charset="0"/>
                      </a:endParaRPr>
                    </a:p>
                  </a:txBody>
                  <a:tcPr marL="45720" marR="45720" anchor="ctr"/>
                </a:tc>
                <a:tc>
                  <a:txBody>
                    <a:bodyPr/>
                    <a:lstStyle/>
                    <a:p>
                      <a:pPr algn="ctr"/>
                      <a:r>
                        <a:rPr lang="en-US" sz="1050" dirty="0" smtClean="0"/>
                        <a:t>5</a:t>
                      </a:r>
                      <a:endParaRPr lang="en-US" sz="1050" dirty="0">
                        <a:latin typeface="+mn-lt"/>
                        <a:cs typeface="Courier New" pitchFamily="49" charset="0"/>
                      </a:endParaRPr>
                    </a:p>
                  </a:txBody>
                  <a:tcPr marL="45720" marR="45720" anchor="ctr"/>
                </a:tc>
                <a:tc>
                  <a:txBody>
                    <a:bodyPr/>
                    <a:lstStyle/>
                    <a:p>
                      <a:pPr algn="ctr"/>
                      <a:r>
                        <a:rPr lang="en-US" sz="1050" dirty="0" smtClean="0"/>
                        <a:t>4</a:t>
                      </a:r>
                      <a:endParaRPr lang="en-US" sz="1050" dirty="0">
                        <a:latin typeface="+mn-lt"/>
                        <a:cs typeface="Courier New" pitchFamily="49" charset="0"/>
                      </a:endParaRPr>
                    </a:p>
                  </a:txBody>
                  <a:tcPr marL="45720" marR="45720" anchor="ctr"/>
                </a:tc>
                <a:tc>
                  <a:txBody>
                    <a:bodyPr/>
                    <a:lstStyle/>
                    <a:p>
                      <a:pPr algn="l"/>
                      <a:r>
                        <a:rPr lang="en-US" sz="1050" kern="1200" dirty="0" smtClean="0"/>
                        <a:t>Successor</a:t>
                      </a:r>
                      <a:endParaRPr lang="en-US" sz="1050" kern="1200" dirty="0" smtClean="0">
                        <a:solidFill>
                          <a:schemeClr val="dk1"/>
                        </a:solidFill>
                        <a:latin typeface="+mn-lt"/>
                        <a:ea typeface="+mn-ea"/>
                        <a:cs typeface="+mn-cs"/>
                      </a:endParaRPr>
                    </a:p>
                  </a:txBody>
                  <a:tcPr marL="45720" marR="45720" anchor="ctr"/>
                </a:tc>
              </a:tr>
            </a:tbl>
          </a:graphicData>
        </a:graphic>
      </p:graphicFrame>
      <p:sp>
        <p:nvSpPr>
          <p:cNvPr id="118896" name="TextBox 59"/>
          <p:cNvSpPr txBox="1">
            <a:spLocks noChangeArrowheads="1"/>
          </p:cNvSpPr>
          <p:nvPr/>
        </p:nvSpPr>
        <p:spPr bwMode="auto">
          <a:xfrm>
            <a:off x="5357813" y="1419225"/>
            <a:ext cx="1049337" cy="312738"/>
          </a:xfrm>
          <a:prstGeom prst="rect">
            <a:avLst/>
          </a:prstGeom>
          <a:noFill/>
          <a:ln w="9525">
            <a:noFill/>
            <a:miter lim="800000"/>
            <a:headEnd/>
            <a:tailEnd/>
          </a:ln>
        </p:spPr>
        <p:txBody>
          <a:bodyPr wrap="none">
            <a:spAutoFit/>
          </a:bodyPr>
          <a:lstStyle/>
          <a:p>
            <a:pPr algn="ctr" eaLnBrk="0" hangingPunct="0">
              <a:lnSpc>
                <a:spcPct val="90000"/>
              </a:lnSpc>
            </a:pPr>
            <a:r>
              <a:rPr lang="en-US" sz="1600" b="1"/>
              <a:t>Router D</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7"/>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Metric Calculation</a:t>
            </a:r>
          </a:p>
        </p:txBody>
      </p:sp>
      <p:sp>
        <p:nvSpPr>
          <p:cNvPr id="1267720" name="Rectangle 8"/>
          <p:cNvSpPr>
            <a:spLocks noGrp="1" noChangeArrowheads="1"/>
          </p:cNvSpPr>
          <p:nvPr>
            <p:ph idx="1"/>
          </p:nvPr>
        </p:nvSpPr>
        <p:spPr>
          <a:xfrm>
            <a:off x="279400" y="1182688"/>
            <a:ext cx="8520113" cy="5132387"/>
          </a:xfrm>
        </p:spPr>
        <p:txBody>
          <a:bodyPr/>
          <a:lstStyle/>
          <a:p>
            <a:pPr>
              <a:defRPr/>
            </a:pPr>
            <a:r>
              <a:rPr lang="en-US" smtClean="0"/>
              <a:t>EIGRP uses a composite metric which can be based on the following metrics:</a:t>
            </a:r>
          </a:p>
          <a:p>
            <a:pPr lvl="1">
              <a:defRPr/>
            </a:pPr>
            <a:r>
              <a:rPr lang="en-US" smtClean="0"/>
              <a:t>Bandwidth</a:t>
            </a:r>
          </a:p>
          <a:p>
            <a:pPr lvl="1">
              <a:defRPr/>
            </a:pPr>
            <a:r>
              <a:rPr lang="en-US" smtClean="0"/>
              <a:t>Delay</a:t>
            </a:r>
          </a:p>
          <a:p>
            <a:pPr lvl="1">
              <a:defRPr/>
            </a:pPr>
            <a:r>
              <a:rPr lang="en-US" smtClean="0"/>
              <a:t>Reliability</a:t>
            </a:r>
          </a:p>
          <a:p>
            <a:pPr lvl="1">
              <a:defRPr/>
            </a:pPr>
            <a:r>
              <a:rPr lang="en-US" smtClean="0"/>
              <a:t>Load</a:t>
            </a:r>
          </a:p>
          <a:p>
            <a:pPr>
              <a:defRPr/>
            </a:pPr>
            <a:r>
              <a:rPr lang="en-US" smtClean="0"/>
              <a:t>Only Bandwidth and Delay are used by default.</a:t>
            </a:r>
          </a:p>
          <a:p>
            <a:pPr marL="0" indent="0">
              <a:buFont typeface="Wingdings" pitchFamily="2" charset="2"/>
              <a:buNone/>
              <a:defRPr/>
            </a:pPr>
            <a:r>
              <a:rPr lang="en-US" sz="2000" b="1" smtClean="0"/>
              <a:t>Note: </a:t>
            </a:r>
            <a:r>
              <a:rPr lang="en-US" sz="2000" smtClean="0"/>
              <a:t>It is often incorrectly stated that EIGRP can also use the smallest MTU in the path. In actual fact, the MTU is included in the EIGRP routing update, but is not actually used in the metric calculation.</a:t>
            </a:r>
            <a:endParaRPr lang="en-US" sz="2000"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Bandwidth</a:t>
            </a:r>
          </a:p>
        </p:txBody>
      </p:sp>
      <p:sp>
        <p:nvSpPr>
          <p:cNvPr id="121858" name="Rectangle 3"/>
          <p:cNvSpPr>
            <a:spLocks noGrp="1" noChangeArrowheads="1"/>
          </p:cNvSpPr>
          <p:nvPr>
            <p:ph type="body" idx="1"/>
          </p:nvPr>
        </p:nvSpPr>
        <p:spPr>
          <a:xfrm>
            <a:off x="279400" y="1182688"/>
            <a:ext cx="8520113" cy="5132387"/>
          </a:xfrm>
        </p:spPr>
        <p:txBody>
          <a:bodyPr/>
          <a:lstStyle/>
          <a:p>
            <a:r>
              <a:rPr lang="en-US" smtClean="0"/>
              <a:t>EIGRP uses the slowest bandwidth (BW) in its metric calculation.</a:t>
            </a:r>
          </a:p>
          <a:p>
            <a:pPr lvl="1">
              <a:buFont typeface="Arial" charset="0"/>
              <a:buChar char="•"/>
            </a:pPr>
            <a:r>
              <a:rPr lang="en-US" smtClean="0"/>
              <a:t>Calculated BW = reference BW / slowest BW (kbps)</a:t>
            </a:r>
          </a:p>
          <a:p>
            <a:r>
              <a:rPr lang="en-US" smtClean="0"/>
              <a:t>The value of the bandwidth may or may not reflect the actual physical bandwidth of the interface. </a:t>
            </a:r>
          </a:p>
          <a:p>
            <a:pPr lvl="1">
              <a:buFont typeface="Arial" charset="0"/>
              <a:buChar char="•"/>
            </a:pPr>
            <a:r>
              <a:rPr lang="en-US" smtClean="0"/>
              <a:t>For example, most serial interfaces use the default bandwidth value of 1.544 Mbps but this may not accurately reflect the links actual bandwidth. </a:t>
            </a:r>
          </a:p>
          <a:p>
            <a:endParaRPr lang="en-US" smtClean="0"/>
          </a:p>
          <a:p>
            <a:pPr lvl="1">
              <a:buFont typeface="Arial" charset="0"/>
              <a:buChar char="•"/>
            </a:pPr>
            <a:endParaRPr lang="en-US"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Bandwidth</a:t>
            </a:r>
          </a:p>
        </p:txBody>
      </p:sp>
      <p:sp>
        <p:nvSpPr>
          <p:cNvPr id="1442819" name="Rectangle 3"/>
          <p:cNvSpPr>
            <a:spLocks noGrp="1" noChangeArrowheads="1"/>
          </p:cNvSpPr>
          <p:nvPr>
            <p:ph type="body" idx="1"/>
          </p:nvPr>
        </p:nvSpPr>
        <p:spPr>
          <a:xfrm>
            <a:off x="279400" y="1182688"/>
            <a:ext cx="8520113" cy="5132387"/>
          </a:xfrm>
        </p:spPr>
        <p:txBody>
          <a:bodyPr/>
          <a:lstStyle/>
          <a:p>
            <a:pPr>
              <a:defRPr/>
            </a:pPr>
            <a:r>
              <a:rPr lang="en-US" dirty="0" smtClean="0"/>
              <a:t>Because both EIGRP and OSPF use bandwidth in default metric calculations, a correct value for bandwidth is very important to the accuracy of routing information. </a:t>
            </a:r>
          </a:p>
          <a:p>
            <a:pPr lvl="1">
              <a:defRPr/>
            </a:pPr>
            <a:r>
              <a:rPr lang="en-US" dirty="0" smtClean="0"/>
              <a:t>If the actual bandwidth of the link differs from the default bandwidth value, then the bandwidth value should be modified.</a:t>
            </a:r>
          </a:p>
          <a:p>
            <a:pPr>
              <a:defRPr/>
            </a:pPr>
            <a:r>
              <a:rPr lang="en-US" dirty="0" smtClean="0"/>
              <a:t>To modify the bandwidth value, use the</a:t>
            </a:r>
            <a:r>
              <a:rPr lang="en-US" b="1" dirty="0" smtClean="0">
                <a:latin typeface="Courier New" pitchFamily="49" charset="0"/>
                <a:cs typeface="Courier New" pitchFamily="49" charset="0"/>
              </a:rPr>
              <a:t> bandwidth </a:t>
            </a:r>
            <a:r>
              <a:rPr lang="en-US" dirty="0" smtClean="0"/>
              <a:t>interface command.</a:t>
            </a:r>
          </a:p>
          <a:p>
            <a:pPr marL="0" indent="0">
              <a:buFont typeface="Wingdings" pitchFamily="2" charset="2"/>
              <a:buNone/>
              <a:defRPr/>
            </a:pPr>
            <a:r>
              <a:rPr lang="en-US" sz="2000" b="1" dirty="0" smtClean="0"/>
              <a:t>Note</a:t>
            </a:r>
            <a:r>
              <a:rPr lang="en-US" sz="2000" b="1" smtClean="0"/>
              <a:t>: </a:t>
            </a:r>
            <a:r>
              <a:rPr lang="en-US" sz="2000" smtClean="0"/>
              <a:t>The </a:t>
            </a:r>
            <a:r>
              <a:rPr lang="en-US" sz="2000" dirty="0" smtClean="0"/>
              <a:t>bandwidth command does NOT change the physical bandwidth of the link.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ChangeArrowheads="1"/>
          </p:cNvSpPr>
          <p:nvPr>
            <p:ph type="title"/>
          </p:nvPr>
        </p:nvSpPr>
        <p:spPr bwMode="auto">
          <a:xfrm>
            <a:off x="268288" y="365125"/>
            <a:ext cx="8523287"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Delay</a:t>
            </a:r>
          </a:p>
        </p:txBody>
      </p:sp>
      <p:sp>
        <p:nvSpPr>
          <p:cNvPr id="123906" name="Rectangle 3"/>
          <p:cNvSpPr>
            <a:spLocks noGrp="1" noChangeArrowheads="1"/>
          </p:cNvSpPr>
          <p:nvPr>
            <p:ph idx="1"/>
          </p:nvPr>
        </p:nvSpPr>
        <p:spPr>
          <a:xfrm>
            <a:off x="279400" y="1198563"/>
            <a:ext cx="4067175" cy="5191125"/>
          </a:xfrm>
        </p:spPr>
        <p:txBody>
          <a:bodyPr/>
          <a:lstStyle/>
          <a:p>
            <a:r>
              <a:rPr lang="en-US" smtClean="0"/>
              <a:t>Delay is a measure of the time it takes for a packet to traverse a route.</a:t>
            </a:r>
          </a:p>
          <a:p>
            <a:pPr lvl="1">
              <a:buFont typeface="Arial" charset="0"/>
              <a:buChar char="•"/>
            </a:pPr>
            <a:r>
              <a:rPr lang="en-US" smtClean="0"/>
              <a:t>EIGRP uses the cumulative sum of all outgoing interfaces.</a:t>
            </a:r>
          </a:p>
          <a:p>
            <a:pPr lvl="2">
              <a:buFont typeface="Arial" charset="0"/>
              <a:buChar char="•"/>
            </a:pPr>
            <a:r>
              <a:rPr lang="en-US" smtClean="0"/>
              <a:t>Calculated Delay = the sum of outgoing interface delays / 10</a:t>
            </a:r>
          </a:p>
          <a:p>
            <a:r>
              <a:rPr lang="en-US" smtClean="0"/>
              <a:t>The delay (DLY) metric is a static value based on the type of link to which the interface is connected and is expressed in microseconds. </a:t>
            </a:r>
          </a:p>
        </p:txBody>
      </p:sp>
      <p:sp>
        <p:nvSpPr>
          <p:cNvPr id="123907" name="Content Placeholder 4"/>
          <p:cNvSpPr>
            <a:spLocks noGrp="1"/>
          </p:cNvSpPr>
          <p:nvPr>
            <p:ph idx="10"/>
          </p:nvPr>
        </p:nvSpPr>
        <p:spPr>
          <a:xfrm>
            <a:off x="4702175" y="1198563"/>
            <a:ext cx="4067175" cy="5191125"/>
          </a:xfrm>
        </p:spPr>
        <p:txBody>
          <a:bodyPr/>
          <a:lstStyle/>
          <a:p>
            <a:endParaRPr lang="en-US" smtClean="0"/>
          </a:p>
        </p:txBody>
      </p:sp>
      <p:pic>
        <p:nvPicPr>
          <p:cNvPr id="123908" name="Picture 4"/>
          <p:cNvPicPr>
            <a:picLocks noChangeAspect="1" noChangeArrowheads="1"/>
          </p:cNvPicPr>
          <p:nvPr/>
        </p:nvPicPr>
        <p:blipFill>
          <a:blip r:embed="rId2" cstate="print"/>
          <a:srcRect/>
          <a:stretch>
            <a:fillRect/>
          </a:stretch>
        </p:blipFill>
        <p:spPr bwMode="auto">
          <a:xfrm>
            <a:off x="4713288" y="1225550"/>
            <a:ext cx="4124325" cy="45307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7"/>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Other EIGRP Metrics</a:t>
            </a:r>
          </a:p>
        </p:txBody>
      </p:sp>
      <p:sp>
        <p:nvSpPr>
          <p:cNvPr id="124930" name="Rectangle 8"/>
          <p:cNvSpPr>
            <a:spLocks noGrp="1" noChangeArrowheads="1"/>
          </p:cNvSpPr>
          <p:nvPr>
            <p:ph type="body" idx="1"/>
          </p:nvPr>
        </p:nvSpPr>
        <p:spPr>
          <a:xfrm>
            <a:off x="279400" y="1182688"/>
            <a:ext cx="8520113" cy="5132387"/>
          </a:xfrm>
        </p:spPr>
        <p:txBody>
          <a:bodyPr/>
          <a:lstStyle/>
          <a:p>
            <a:r>
              <a:rPr lang="en-US" smtClean="0"/>
              <a:t>Reliability (not a default EIGRP metric) is a measure of the likelihood that a link will fail.</a:t>
            </a:r>
          </a:p>
          <a:p>
            <a:pPr lvl="1">
              <a:buFont typeface="Arial" charset="0"/>
              <a:buChar char="•"/>
            </a:pPr>
            <a:r>
              <a:rPr lang="en-US" smtClean="0"/>
              <a:t>Measure dynamically &amp; expressed as a fraction of 255.</a:t>
            </a:r>
          </a:p>
          <a:p>
            <a:pPr lvl="1">
              <a:buFont typeface="Arial" charset="0"/>
              <a:buChar char="•"/>
            </a:pPr>
            <a:r>
              <a:rPr lang="en-US" smtClean="0"/>
              <a:t>The higher the fraction the better the reliability</a:t>
            </a:r>
          </a:p>
          <a:p>
            <a:r>
              <a:rPr lang="en-US" smtClean="0"/>
              <a:t>Load (not a default EIGRP metric) reflects how much traffic is using a link</a:t>
            </a:r>
          </a:p>
          <a:p>
            <a:pPr lvl="1">
              <a:buFont typeface="Arial" charset="0"/>
              <a:buChar char="•"/>
            </a:pPr>
            <a:r>
              <a:rPr lang="en-US" smtClean="0"/>
              <a:t>Number is determined dynamically and is expressed as a fraction of 255</a:t>
            </a:r>
          </a:p>
          <a:p>
            <a:pPr lvl="1">
              <a:buFont typeface="Arial" charset="0"/>
              <a:buChar char="•"/>
            </a:pPr>
            <a:r>
              <a:rPr lang="en-US" smtClean="0"/>
              <a:t>The lower the fraction the less the load on the link</a:t>
            </a:r>
          </a:p>
          <a:p>
            <a:r>
              <a:rPr lang="en-US" smtClean="0"/>
              <a:t>These optional criteria can be used but are not recommended, because they typically result in frequent recalculation of the topology table.</a:t>
            </a:r>
          </a:p>
          <a:p>
            <a:pPr lvl="1">
              <a:buFont typeface="Arial" charset="0"/>
              <a:buChar char="•"/>
            </a:pPr>
            <a:endParaRPr lang="en-US"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8"/>
          <p:cNvSpPr>
            <a:spLocks noGrp="1" noChangeArrowheads="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Composite Metric Calculation</a:t>
            </a:r>
          </a:p>
        </p:txBody>
      </p:sp>
      <p:sp>
        <p:nvSpPr>
          <p:cNvPr id="84995" name="Rectangle 9"/>
          <p:cNvSpPr>
            <a:spLocks noGrp="1" noChangeArrowheads="1"/>
          </p:cNvSpPr>
          <p:nvPr>
            <p:ph idx="10"/>
          </p:nvPr>
        </p:nvSpPr>
        <p:spPr>
          <a:xfrm>
            <a:off x="279400" y="1174750"/>
            <a:ext cx="8520113" cy="3024188"/>
          </a:xfrm>
        </p:spPr>
        <p:txBody>
          <a:bodyPr/>
          <a:lstStyle/>
          <a:p>
            <a:pPr>
              <a:defRPr/>
            </a:pPr>
            <a:r>
              <a:rPr lang="en-US" dirty="0" smtClean="0"/>
              <a:t>The EIGRP composite metric formula consists of values K1 through K5, known as EIGRP metric weights. </a:t>
            </a:r>
          </a:p>
          <a:p>
            <a:pPr lvl="1">
              <a:defRPr/>
            </a:pPr>
            <a:r>
              <a:rPr lang="en-US" dirty="0" smtClean="0"/>
              <a:t>By default, only K1 (bandwidth) and K3 (delay) are set to 1. </a:t>
            </a:r>
          </a:p>
          <a:p>
            <a:pPr lvl="1">
              <a:defRPr/>
            </a:pPr>
            <a:r>
              <a:rPr lang="en-US" dirty="0" smtClean="0"/>
              <a:t>K2 (load), K4 (reliability), and K5 (MTU) are set to 0</a:t>
            </a:r>
            <a:r>
              <a:rPr lang="en-US" smtClean="0"/>
              <a:t>. </a:t>
            </a:r>
          </a:p>
          <a:p>
            <a:pPr>
              <a:defRPr/>
            </a:pPr>
            <a:r>
              <a:rPr lang="en-US" smtClean="0"/>
              <a:t>K values can be changed with the EIGRP router command:</a:t>
            </a:r>
          </a:p>
          <a:p>
            <a:pPr marL="811213" lvl="1" indent="-244475">
              <a:buFont typeface="Arial" pitchFamily="34" charset="0"/>
              <a:buNone/>
              <a:defRPr/>
            </a:pPr>
            <a:r>
              <a:rPr lang="en-US" smtClean="0">
                <a:latin typeface="Courier New" pitchFamily="49" charset="0"/>
                <a:cs typeface="Courier New" pitchFamily="49" charset="0"/>
              </a:rPr>
              <a:t>Router(config-router)#</a:t>
            </a:r>
            <a:r>
              <a:rPr lang="en-US" b="1" smtClean="0">
                <a:solidFill>
                  <a:srgbClr val="000099"/>
                </a:solidFill>
                <a:latin typeface="Courier New" pitchFamily="49" charset="0"/>
                <a:cs typeface="Courier New" pitchFamily="49" charset="0"/>
              </a:rPr>
              <a:t> </a:t>
            </a:r>
            <a:r>
              <a:rPr lang="en-US" b="1" smtClean="0">
                <a:latin typeface="Courier New" pitchFamily="49" charset="0"/>
                <a:cs typeface="Courier New" pitchFamily="49" charset="0"/>
              </a:rPr>
              <a:t>metric weights </a:t>
            </a:r>
            <a:r>
              <a:rPr lang="en-US" i="1" smtClean="0">
                <a:latin typeface="Courier New" pitchFamily="49" charset="0"/>
                <a:cs typeface="Courier New" pitchFamily="49" charset="0"/>
              </a:rPr>
              <a:t>tos k1 k2 k3 k4 k5</a:t>
            </a:r>
            <a:endParaRPr lang="en-US" smtClean="0">
              <a:latin typeface="Courier New" pitchFamily="49" charset="0"/>
              <a:cs typeface="Courier New" pitchFamily="49" charset="0"/>
            </a:endParaRPr>
          </a:p>
          <a:p>
            <a:pPr lvl="1">
              <a:defRPr/>
            </a:pPr>
            <a:endParaRPr lang="en-US" dirty="0" smtClean="0"/>
          </a:p>
        </p:txBody>
      </p:sp>
      <p:pic>
        <p:nvPicPr>
          <p:cNvPr id="125955" name="Picture 10"/>
          <p:cNvPicPr>
            <a:picLocks noChangeAspect="1" noChangeArrowheads="1"/>
          </p:cNvPicPr>
          <p:nvPr/>
        </p:nvPicPr>
        <p:blipFill>
          <a:blip r:embed="rId2" cstate="print"/>
          <a:srcRect/>
          <a:stretch>
            <a:fillRect/>
          </a:stretch>
        </p:blipFill>
        <p:spPr bwMode="auto">
          <a:xfrm>
            <a:off x="279400" y="4071938"/>
            <a:ext cx="8518525" cy="1739900"/>
          </a:xfrm>
          <a:prstGeom prst="rect">
            <a:avLst/>
          </a:prstGeom>
          <a:noFill/>
          <a:ln w="9525">
            <a:noFill/>
            <a:miter lim="800000"/>
            <a:headEnd type="none" w="sm" len="sm"/>
            <a:tailEnd type="none" w="sm" len="sm"/>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Mismatched K Values</a:t>
            </a:r>
          </a:p>
        </p:txBody>
      </p:sp>
      <p:sp>
        <p:nvSpPr>
          <p:cNvPr id="126978" name="Content Placeholder 6"/>
          <p:cNvSpPr>
            <a:spLocks noGrp="1"/>
          </p:cNvSpPr>
          <p:nvPr>
            <p:ph idx="1"/>
          </p:nvPr>
        </p:nvSpPr>
        <p:spPr>
          <a:xfrm>
            <a:off x="279400" y="1182688"/>
            <a:ext cx="8520113" cy="5132387"/>
          </a:xfrm>
        </p:spPr>
        <p:txBody>
          <a:bodyPr/>
          <a:lstStyle/>
          <a:p>
            <a:r>
              <a:rPr lang="en-US" smtClean="0"/>
              <a:t>EIGRP neighbors cannot use mismatched metric values.</a:t>
            </a:r>
          </a:p>
          <a:p>
            <a:pPr lvl="1">
              <a:buFont typeface="Arial" charset="0"/>
              <a:buChar char="•"/>
            </a:pPr>
            <a:r>
              <a:rPr lang="en-US" smtClean="0"/>
              <a:t>All EIGRP neighbors must use the same metrics. </a:t>
            </a:r>
          </a:p>
          <a:p>
            <a:pPr lvl="1">
              <a:buFont typeface="Arial" charset="0"/>
              <a:buChar char="•"/>
            </a:pPr>
            <a:r>
              <a:rPr lang="en-US" smtClean="0"/>
              <a:t>Metrics can be altered using the </a:t>
            </a:r>
            <a:r>
              <a:rPr lang="en-US" b="1" smtClean="0">
                <a:latin typeface="Courier New" pitchFamily="49" charset="0"/>
                <a:cs typeface="Courier New" pitchFamily="49" charset="0"/>
              </a:rPr>
              <a:t>metric weights </a:t>
            </a:r>
            <a:r>
              <a:rPr lang="en-US" smtClean="0"/>
              <a:t>command.</a:t>
            </a:r>
          </a:p>
          <a:p>
            <a:endParaRPr lang="en-US" smtClean="0"/>
          </a:p>
        </p:txBody>
      </p:sp>
      <p:pic>
        <p:nvPicPr>
          <p:cNvPr id="126979" name="Picture 3"/>
          <p:cNvPicPr>
            <a:picLocks noChangeAspect="1" noChangeArrowheads="1"/>
          </p:cNvPicPr>
          <p:nvPr/>
        </p:nvPicPr>
        <p:blipFill>
          <a:blip r:embed="rId3" cstate="print"/>
          <a:srcRect/>
          <a:stretch>
            <a:fillRect/>
          </a:stretch>
        </p:blipFill>
        <p:spPr bwMode="auto">
          <a:xfrm>
            <a:off x="2078038" y="4183063"/>
            <a:ext cx="5097462" cy="2425700"/>
          </a:xfrm>
          <a:prstGeom prst="rect">
            <a:avLst/>
          </a:prstGeom>
          <a:noFill/>
          <a:ln w="9525">
            <a:noFill/>
            <a:miter lim="800000"/>
            <a:headEnd type="none" w="sm" len="sm"/>
            <a:tailEnd type="none" w="sm" len="sm"/>
          </a:ln>
        </p:spPr>
      </p:pic>
      <p:pic>
        <p:nvPicPr>
          <p:cNvPr id="126980" name="Picture 4"/>
          <p:cNvPicPr>
            <a:picLocks noChangeAspect="1" noChangeArrowheads="1"/>
          </p:cNvPicPr>
          <p:nvPr/>
        </p:nvPicPr>
        <p:blipFill>
          <a:blip r:embed="rId4" cstate="print"/>
          <a:srcRect/>
          <a:stretch>
            <a:fillRect/>
          </a:stretch>
        </p:blipFill>
        <p:spPr bwMode="auto">
          <a:xfrm>
            <a:off x="1839913" y="2646363"/>
            <a:ext cx="5632450" cy="1530350"/>
          </a:xfrm>
          <a:prstGeom prst="rect">
            <a:avLst/>
          </a:prstGeom>
          <a:noFill/>
          <a:ln w="9525">
            <a:noFill/>
            <a:miter lim="800000"/>
            <a:headEnd type="none" w="sm" len="sm"/>
            <a:tailEnd type="none" w="sm" len="sm"/>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7"/>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Metric Calculation Example</a:t>
            </a:r>
          </a:p>
        </p:txBody>
      </p:sp>
      <p:pic>
        <p:nvPicPr>
          <p:cNvPr id="129026" name="Picture 10"/>
          <p:cNvPicPr>
            <a:picLocks noChangeAspect="1" noChangeArrowheads="1"/>
          </p:cNvPicPr>
          <p:nvPr/>
        </p:nvPicPr>
        <p:blipFill>
          <a:blip r:embed="rId2" cstate="print"/>
          <a:srcRect/>
          <a:stretch>
            <a:fillRect/>
          </a:stretch>
        </p:blipFill>
        <p:spPr bwMode="auto">
          <a:xfrm>
            <a:off x="676275" y="1371600"/>
            <a:ext cx="7778750" cy="1809750"/>
          </a:xfrm>
          <a:prstGeom prst="rect">
            <a:avLst/>
          </a:prstGeom>
          <a:noFill/>
          <a:ln w="9525" algn="ctr">
            <a:noFill/>
            <a:miter lim="800000"/>
            <a:headEnd/>
            <a:tailEnd/>
          </a:ln>
        </p:spPr>
      </p:pic>
      <p:pic>
        <p:nvPicPr>
          <p:cNvPr id="129027" name="Picture 12"/>
          <p:cNvPicPr>
            <a:picLocks noChangeAspect="1" noChangeArrowheads="1"/>
          </p:cNvPicPr>
          <p:nvPr/>
        </p:nvPicPr>
        <p:blipFill>
          <a:blip r:embed="rId3" cstate="print"/>
          <a:srcRect/>
          <a:stretch>
            <a:fillRect/>
          </a:stretch>
        </p:blipFill>
        <p:spPr bwMode="auto">
          <a:xfrm>
            <a:off x="3729038" y="3486150"/>
            <a:ext cx="4352925" cy="317500"/>
          </a:xfrm>
          <a:prstGeom prst="rect">
            <a:avLst/>
          </a:prstGeom>
          <a:noFill/>
          <a:ln w="9525" algn="ctr">
            <a:noFill/>
            <a:miter lim="800000"/>
            <a:headEnd/>
            <a:tailEnd/>
          </a:ln>
        </p:spPr>
      </p:pic>
      <p:pic>
        <p:nvPicPr>
          <p:cNvPr id="129028" name="Picture 13"/>
          <p:cNvPicPr>
            <a:picLocks noChangeAspect="1" noChangeArrowheads="1"/>
          </p:cNvPicPr>
          <p:nvPr/>
        </p:nvPicPr>
        <p:blipFill>
          <a:blip r:embed="rId4" cstate="print"/>
          <a:srcRect/>
          <a:stretch>
            <a:fillRect/>
          </a:stretch>
        </p:blipFill>
        <p:spPr bwMode="auto">
          <a:xfrm>
            <a:off x="4021138" y="3924300"/>
            <a:ext cx="3219450" cy="222250"/>
          </a:xfrm>
          <a:prstGeom prst="rect">
            <a:avLst/>
          </a:prstGeom>
          <a:noFill/>
          <a:ln w="9525" algn="ctr">
            <a:noFill/>
            <a:miter lim="800000"/>
            <a:headEnd/>
            <a:tailEnd/>
          </a:ln>
        </p:spPr>
      </p:pic>
      <p:pic>
        <p:nvPicPr>
          <p:cNvPr id="129029" name="Picture 14"/>
          <p:cNvPicPr>
            <a:picLocks noChangeAspect="1" noChangeArrowheads="1"/>
          </p:cNvPicPr>
          <p:nvPr/>
        </p:nvPicPr>
        <p:blipFill>
          <a:blip r:embed="rId5" cstate="print"/>
          <a:srcRect/>
          <a:stretch>
            <a:fillRect/>
          </a:stretch>
        </p:blipFill>
        <p:spPr bwMode="auto">
          <a:xfrm>
            <a:off x="3910013" y="4162425"/>
            <a:ext cx="3495675" cy="339725"/>
          </a:xfrm>
          <a:prstGeom prst="rect">
            <a:avLst/>
          </a:prstGeom>
          <a:noFill/>
          <a:ln w="9525" algn="ctr">
            <a:noFill/>
            <a:miter lim="800000"/>
            <a:headEnd/>
            <a:tailEnd/>
          </a:ln>
        </p:spPr>
      </p:pic>
      <p:pic>
        <p:nvPicPr>
          <p:cNvPr id="129030" name="Picture 15"/>
          <p:cNvPicPr>
            <a:picLocks noChangeAspect="1" noChangeArrowheads="1"/>
          </p:cNvPicPr>
          <p:nvPr/>
        </p:nvPicPr>
        <p:blipFill>
          <a:blip r:embed="rId6" cstate="print"/>
          <a:srcRect/>
          <a:stretch>
            <a:fillRect/>
          </a:stretch>
        </p:blipFill>
        <p:spPr bwMode="auto">
          <a:xfrm>
            <a:off x="484188" y="4500563"/>
            <a:ext cx="8169275" cy="1574800"/>
          </a:xfrm>
          <a:prstGeom prst="rect">
            <a:avLst/>
          </a:prstGeom>
          <a:noFill/>
          <a:ln w="9525" algn="ctr">
            <a:noFill/>
            <a:miter lim="800000"/>
            <a:headEnd/>
            <a:tailEnd/>
          </a:ln>
        </p:spPr>
      </p:pic>
      <p:sp>
        <p:nvSpPr>
          <p:cNvPr id="129031" name="TextBox 9"/>
          <p:cNvSpPr txBox="1">
            <a:spLocks noChangeArrowheads="1"/>
          </p:cNvSpPr>
          <p:nvPr/>
        </p:nvSpPr>
        <p:spPr bwMode="auto">
          <a:xfrm>
            <a:off x="1139825" y="3546475"/>
            <a:ext cx="1949450" cy="314325"/>
          </a:xfrm>
          <a:prstGeom prst="rect">
            <a:avLst/>
          </a:prstGeom>
          <a:noFill/>
          <a:ln w="9525">
            <a:noFill/>
            <a:miter lim="800000"/>
            <a:headEnd/>
            <a:tailEnd/>
          </a:ln>
        </p:spPr>
        <p:txBody>
          <a:bodyPr wrap="none">
            <a:spAutoFit/>
          </a:bodyPr>
          <a:lstStyle/>
          <a:p>
            <a:pPr algn="ctr" eaLnBrk="0" hangingPunct="0">
              <a:lnSpc>
                <a:spcPct val="90000"/>
              </a:lnSpc>
            </a:pPr>
            <a:r>
              <a:rPr lang="en-US" sz="1600"/>
              <a:t>Slowest bandwidth:</a:t>
            </a:r>
          </a:p>
        </p:txBody>
      </p:sp>
      <p:sp>
        <p:nvSpPr>
          <p:cNvPr id="129032" name="TextBox 10"/>
          <p:cNvSpPr txBox="1">
            <a:spLocks noChangeArrowheads="1"/>
          </p:cNvSpPr>
          <p:nvPr/>
        </p:nvSpPr>
        <p:spPr bwMode="auto">
          <a:xfrm>
            <a:off x="1108075" y="3870325"/>
            <a:ext cx="2592388" cy="314325"/>
          </a:xfrm>
          <a:prstGeom prst="rect">
            <a:avLst/>
          </a:prstGeom>
          <a:noFill/>
          <a:ln w="9525">
            <a:noFill/>
            <a:miter lim="800000"/>
            <a:headEnd/>
            <a:tailEnd/>
          </a:ln>
        </p:spPr>
        <p:txBody>
          <a:bodyPr wrap="none">
            <a:spAutoFit/>
          </a:bodyPr>
          <a:lstStyle/>
          <a:p>
            <a:pPr algn="ctr" eaLnBrk="0" hangingPunct="0">
              <a:lnSpc>
                <a:spcPct val="90000"/>
              </a:lnSpc>
            </a:pPr>
            <a:r>
              <a:rPr lang="en-US" sz="1600"/>
              <a:t>Plus the sum of the delays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49" name="Picture 11"/>
          <p:cNvPicPr>
            <a:picLocks noChangeAspect="1" noChangeArrowheads="1"/>
          </p:cNvPicPr>
          <p:nvPr/>
        </p:nvPicPr>
        <p:blipFill>
          <a:blip r:embed="rId2" cstate="print"/>
          <a:srcRect/>
          <a:stretch>
            <a:fillRect/>
          </a:stretch>
        </p:blipFill>
        <p:spPr bwMode="auto">
          <a:xfrm>
            <a:off x="279400" y="2195513"/>
            <a:ext cx="4975225" cy="2692400"/>
          </a:xfrm>
          <a:prstGeom prst="rect">
            <a:avLst/>
          </a:prstGeom>
          <a:noFill/>
          <a:ln w="9525" algn="ctr">
            <a:noFill/>
            <a:miter lim="800000"/>
            <a:headEnd/>
            <a:tailEnd/>
          </a:ln>
        </p:spPr>
      </p:pic>
      <p:sp>
        <p:nvSpPr>
          <p:cNvPr id="130050"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Bandwidth Calculation Example</a:t>
            </a:r>
          </a:p>
        </p:txBody>
      </p:sp>
      <p:sp>
        <p:nvSpPr>
          <p:cNvPr id="130051" name="Content Placeholder 7"/>
          <p:cNvSpPr>
            <a:spLocks noGrp="1"/>
          </p:cNvSpPr>
          <p:nvPr>
            <p:ph idx="1"/>
          </p:nvPr>
        </p:nvSpPr>
        <p:spPr>
          <a:xfrm>
            <a:off x="279400" y="1182688"/>
            <a:ext cx="8520113" cy="5132387"/>
          </a:xfrm>
        </p:spPr>
        <p:txBody>
          <a:bodyPr/>
          <a:lstStyle/>
          <a:p>
            <a:r>
              <a:rPr lang="en-US" smtClean="0"/>
              <a:t>Bandwidth = 10,000,000 / 1024 = 9765 * 256 = 2499840</a:t>
            </a:r>
          </a:p>
        </p:txBody>
      </p:sp>
      <p:pic>
        <p:nvPicPr>
          <p:cNvPr id="130052" name="Picture 9"/>
          <p:cNvPicPr>
            <a:picLocks noChangeAspect="1" noChangeArrowheads="1"/>
          </p:cNvPicPr>
          <p:nvPr/>
        </p:nvPicPr>
        <p:blipFill>
          <a:blip r:embed="rId3" cstate="print"/>
          <a:srcRect/>
          <a:stretch>
            <a:fillRect/>
          </a:stretch>
        </p:blipFill>
        <p:spPr bwMode="auto">
          <a:xfrm>
            <a:off x="3559175" y="2028825"/>
            <a:ext cx="4605338" cy="1298575"/>
          </a:xfrm>
          <a:prstGeom prst="rect">
            <a:avLst/>
          </a:prstGeom>
          <a:noFill/>
          <a:ln w="9525" algn="ctr">
            <a:solidFill>
              <a:schemeClr val="tx1"/>
            </a:solidFill>
            <a:miter lim="800000"/>
            <a:headEnd/>
            <a:tailEnd/>
          </a:ln>
        </p:spPr>
      </p:pic>
      <p:pic>
        <p:nvPicPr>
          <p:cNvPr id="130053" name="Picture 10"/>
          <p:cNvPicPr>
            <a:picLocks noChangeAspect="1" noChangeArrowheads="1"/>
          </p:cNvPicPr>
          <p:nvPr/>
        </p:nvPicPr>
        <p:blipFill>
          <a:blip r:embed="rId4" cstate="print"/>
          <a:srcRect/>
          <a:stretch>
            <a:fillRect/>
          </a:stretch>
        </p:blipFill>
        <p:spPr bwMode="auto">
          <a:xfrm>
            <a:off x="2824163" y="4945063"/>
            <a:ext cx="5765800" cy="1298575"/>
          </a:xfrm>
          <a:prstGeom prst="rect">
            <a:avLst/>
          </a:prstGeom>
          <a:noFill/>
          <a:ln w="9525" algn="ctr">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Tables</a:t>
            </a:r>
          </a:p>
        </p:txBody>
      </p:sp>
      <p:sp>
        <p:nvSpPr>
          <p:cNvPr id="53250" name="Content Placeholder 2"/>
          <p:cNvSpPr>
            <a:spLocks noGrp="1"/>
          </p:cNvSpPr>
          <p:nvPr>
            <p:ph idx="1"/>
          </p:nvPr>
        </p:nvSpPr>
        <p:spPr>
          <a:xfrm>
            <a:off x="279400" y="1182688"/>
            <a:ext cx="8520113" cy="5132387"/>
          </a:xfrm>
        </p:spPr>
        <p:txBody>
          <a:bodyPr/>
          <a:lstStyle/>
          <a:p>
            <a:r>
              <a:rPr lang="en-US" b="1" smtClean="0"/>
              <a:t>Neighbor table</a:t>
            </a:r>
          </a:p>
          <a:p>
            <a:pPr lvl="1">
              <a:buFont typeface="Arial" charset="0"/>
              <a:buChar char="•"/>
            </a:pPr>
            <a:r>
              <a:rPr lang="en-US" smtClean="0"/>
              <a:t>Contains EIGRP neighbor addresses and the interface through which they can be reached.</a:t>
            </a:r>
          </a:p>
          <a:p>
            <a:r>
              <a:rPr lang="en-US" b="1" smtClean="0"/>
              <a:t>Topology table</a:t>
            </a:r>
          </a:p>
          <a:p>
            <a:pPr lvl="1">
              <a:buFont typeface="Arial" charset="0"/>
              <a:buChar char="•"/>
            </a:pPr>
            <a:r>
              <a:rPr lang="en-US" smtClean="0"/>
              <a:t>Contains all destinations advertised by neighboring routers.</a:t>
            </a:r>
          </a:p>
          <a:p>
            <a:r>
              <a:rPr lang="en-US" b="1" smtClean="0"/>
              <a:t>Routing table</a:t>
            </a:r>
          </a:p>
          <a:p>
            <a:pPr lvl="1">
              <a:buFont typeface="Arial" charset="0"/>
              <a:buChar char="•"/>
            </a:pPr>
            <a:r>
              <a:rPr lang="en-US" smtClean="0"/>
              <a:t>Contains EIGRP successor routes.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3" name="Picture 2"/>
          <p:cNvPicPr>
            <a:picLocks noChangeAspect="1" noChangeArrowheads="1"/>
          </p:cNvPicPr>
          <p:nvPr/>
        </p:nvPicPr>
        <p:blipFill>
          <a:blip r:embed="rId2" cstate="print"/>
          <a:srcRect/>
          <a:stretch>
            <a:fillRect/>
          </a:stretch>
        </p:blipFill>
        <p:spPr bwMode="auto">
          <a:xfrm>
            <a:off x="485775" y="2478088"/>
            <a:ext cx="4975225" cy="2692400"/>
          </a:xfrm>
          <a:prstGeom prst="rect">
            <a:avLst/>
          </a:prstGeom>
          <a:noFill/>
          <a:ln w="9525" algn="ctr">
            <a:noFill/>
            <a:miter lim="800000"/>
            <a:headEnd/>
            <a:tailEnd/>
          </a:ln>
        </p:spPr>
      </p:pic>
      <p:sp>
        <p:nvSpPr>
          <p:cNvPr id="131074" name="Rectangle 3"/>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Delay Calculation Example</a:t>
            </a:r>
          </a:p>
        </p:txBody>
      </p:sp>
      <p:sp>
        <p:nvSpPr>
          <p:cNvPr id="131075" name="Rectangle 6"/>
          <p:cNvSpPr>
            <a:spLocks noGrp="1" noChangeArrowheads="1"/>
          </p:cNvSpPr>
          <p:nvPr>
            <p:ph type="body" idx="1"/>
          </p:nvPr>
        </p:nvSpPr>
        <p:spPr>
          <a:xfrm>
            <a:off x="279400" y="1182688"/>
            <a:ext cx="8520113" cy="5132387"/>
          </a:xfrm>
        </p:spPr>
        <p:txBody>
          <a:bodyPr/>
          <a:lstStyle/>
          <a:p>
            <a:r>
              <a:rPr lang="en-US" smtClean="0"/>
              <a:t>Delay = 20,000 / 10 + (100 / 10) * 256 = 514560</a:t>
            </a:r>
          </a:p>
        </p:txBody>
      </p:sp>
      <p:pic>
        <p:nvPicPr>
          <p:cNvPr id="131076" name="Picture 4"/>
          <p:cNvPicPr>
            <a:picLocks noChangeAspect="1" noChangeArrowheads="1"/>
          </p:cNvPicPr>
          <p:nvPr/>
        </p:nvPicPr>
        <p:blipFill>
          <a:blip r:embed="rId3" cstate="print"/>
          <a:srcRect/>
          <a:stretch>
            <a:fillRect/>
          </a:stretch>
        </p:blipFill>
        <p:spPr bwMode="auto">
          <a:xfrm>
            <a:off x="3713163" y="2079625"/>
            <a:ext cx="4605337" cy="1298575"/>
          </a:xfrm>
          <a:prstGeom prst="rect">
            <a:avLst/>
          </a:prstGeom>
          <a:noFill/>
          <a:ln w="9525" algn="ctr">
            <a:solidFill>
              <a:schemeClr val="tx1"/>
            </a:solidFill>
            <a:miter lim="800000"/>
            <a:headEnd/>
            <a:tailEnd/>
          </a:ln>
        </p:spPr>
      </p:pic>
      <p:pic>
        <p:nvPicPr>
          <p:cNvPr id="131077" name="Picture 5"/>
          <p:cNvPicPr>
            <a:picLocks noChangeAspect="1" noChangeArrowheads="1"/>
          </p:cNvPicPr>
          <p:nvPr/>
        </p:nvPicPr>
        <p:blipFill>
          <a:blip r:embed="rId4" cstate="print"/>
          <a:srcRect/>
          <a:stretch>
            <a:fillRect/>
          </a:stretch>
        </p:blipFill>
        <p:spPr bwMode="auto">
          <a:xfrm>
            <a:off x="2836863" y="5241925"/>
            <a:ext cx="5765800" cy="1298575"/>
          </a:xfrm>
          <a:prstGeom prst="rect">
            <a:avLst/>
          </a:prstGeom>
          <a:noFill/>
          <a:ln w="9525" algn="ctr">
            <a:solidFill>
              <a:schemeClr val="tx1"/>
            </a:solidFill>
            <a:miter lim="800000"/>
            <a:headEnd/>
            <a:tailEnd/>
          </a:ln>
        </p:spPr>
      </p:pic>
      <p:pic>
        <p:nvPicPr>
          <p:cNvPr id="131078" name="Picture 7"/>
          <p:cNvPicPr>
            <a:picLocks noChangeAspect="1" noChangeArrowheads="1"/>
          </p:cNvPicPr>
          <p:nvPr/>
        </p:nvPicPr>
        <p:blipFill>
          <a:blip r:embed="rId5" cstate="print"/>
          <a:srcRect/>
          <a:stretch>
            <a:fillRect/>
          </a:stretch>
        </p:blipFill>
        <p:spPr bwMode="auto">
          <a:xfrm>
            <a:off x="5164138" y="2736850"/>
            <a:ext cx="2868612" cy="195263"/>
          </a:xfrm>
          <a:prstGeom prst="rect">
            <a:avLst/>
          </a:prstGeom>
          <a:noFill/>
          <a:ln w="9525" algn="ctr">
            <a:noFill/>
            <a:miter lim="800000"/>
            <a:headEnd/>
            <a:tailEnd/>
          </a:ln>
        </p:spPr>
      </p:pic>
      <p:pic>
        <p:nvPicPr>
          <p:cNvPr id="131079" name="Picture 9"/>
          <p:cNvPicPr>
            <a:picLocks noChangeAspect="1" noChangeArrowheads="1"/>
          </p:cNvPicPr>
          <p:nvPr/>
        </p:nvPicPr>
        <p:blipFill>
          <a:blip r:embed="rId6" cstate="print"/>
          <a:srcRect/>
          <a:stretch>
            <a:fillRect/>
          </a:stretch>
        </p:blipFill>
        <p:spPr bwMode="auto">
          <a:xfrm>
            <a:off x="4340225" y="5884863"/>
            <a:ext cx="2633663" cy="204787"/>
          </a:xfrm>
          <a:prstGeom prst="rect">
            <a:avLst/>
          </a:prstGeom>
          <a:noFill/>
          <a:ln w="9525" algn="ctr">
            <a:noFill/>
            <a:miter lim="800000"/>
            <a:headEnd/>
            <a:tailEnd/>
          </a:ln>
        </p:spPr>
      </p:pic>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3"/>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Metric Calculation Example</a:t>
            </a:r>
          </a:p>
        </p:txBody>
      </p:sp>
      <p:sp>
        <p:nvSpPr>
          <p:cNvPr id="132098" name="Rectangle 6"/>
          <p:cNvSpPr>
            <a:spLocks noGrp="1" noChangeArrowheads="1"/>
          </p:cNvSpPr>
          <p:nvPr>
            <p:ph type="body" idx="1"/>
          </p:nvPr>
        </p:nvSpPr>
        <p:spPr>
          <a:xfrm>
            <a:off x="279400" y="1182688"/>
            <a:ext cx="8520113" cy="5132387"/>
          </a:xfrm>
        </p:spPr>
        <p:txBody>
          <a:bodyPr/>
          <a:lstStyle/>
          <a:p>
            <a:r>
              <a:rPr lang="en-US" smtClean="0"/>
              <a:t>EIGRP Metric = 2499840 + 514560 = 3014400</a:t>
            </a:r>
          </a:p>
        </p:txBody>
      </p:sp>
      <p:pic>
        <p:nvPicPr>
          <p:cNvPr id="132099" name="Picture 9"/>
          <p:cNvPicPr>
            <a:picLocks noChangeAspect="1" noChangeArrowheads="1"/>
          </p:cNvPicPr>
          <p:nvPr/>
        </p:nvPicPr>
        <p:blipFill>
          <a:blip r:embed="rId2" cstate="print"/>
          <a:srcRect/>
          <a:stretch>
            <a:fillRect/>
          </a:stretch>
        </p:blipFill>
        <p:spPr bwMode="auto">
          <a:xfrm>
            <a:off x="600075" y="1970088"/>
            <a:ext cx="7867650" cy="3332162"/>
          </a:xfrm>
          <a:prstGeom prst="rect">
            <a:avLst/>
          </a:prstGeom>
          <a:noFill/>
          <a:ln w="12700" algn="ctr">
            <a:solidFill>
              <a:schemeClr val="tx1"/>
            </a:solidFill>
            <a:miter lim="800000"/>
            <a:headEnd/>
            <a:tailEnd/>
          </a:ln>
        </p:spPr>
      </p:pic>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1" name="Picture 19" descr="ss2"/>
          <p:cNvPicPr>
            <a:picLocks noChangeAspect="1" noChangeArrowheads="1"/>
          </p:cNvPicPr>
          <p:nvPr/>
        </p:nvPicPr>
        <p:blipFill>
          <a:blip r:embed="rId2" cstate="print"/>
          <a:srcRect/>
          <a:stretch>
            <a:fillRect/>
          </a:stretch>
        </p:blipFill>
        <p:spPr bwMode="auto">
          <a:xfrm>
            <a:off x="0" y="1600200"/>
            <a:ext cx="9144000" cy="3178175"/>
          </a:xfrm>
          <a:prstGeom prst="rect">
            <a:avLst/>
          </a:prstGeom>
          <a:noFill/>
          <a:ln w="9525">
            <a:noFill/>
            <a:miter lim="800000"/>
            <a:headEnd/>
            <a:tailEnd/>
          </a:ln>
        </p:spPr>
      </p:pic>
      <p:sp>
        <p:nvSpPr>
          <p:cNvPr id="133122"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pPr algn="ctr" eaLnBrk="0" hangingPunct="0">
              <a:lnSpc>
                <a:spcPct val="90000"/>
              </a:lnSpc>
            </a:pPr>
            <a:endParaRPr lang="en-US"/>
          </a:p>
        </p:txBody>
      </p:sp>
      <p:sp>
        <p:nvSpPr>
          <p:cNvPr id="7" name="Rectangle 32"/>
          <p:cNvSpPr txBox="1">
            <a:spLocks noChangeArrowheads="1"/>
          </p:cNvSpPr>
          <p:nvPr/>
        </p:nvSpPr>
        <p:spPr>
          <a:xfrm>
            <a:off x="293688" y="1841500"/>
            <a:ext cx="3233737" cy="2743200"/>
          </a:xfrm>
          <a:prstGeom prst="rect">
            <a:avLst/>
          </a:prstGeom>
          <a:noFill/>
        </p:spPr>
        <p:txBody>
          <a:bodyPr anchor="ctr"/>
          <a:lstStyle/>
          <a:p>
            <a:pPr defTabSz="814388">
              <a:lnSpc>
                <a:spcPct val="90000"/>
              </a:lnSpc>
              <a:defRPr/>
            </a:pPr>
            <a:r>
              <a:rPr lang="en-US" sz="2800" b="1" kern="0">
                <a:solidFill>
                  <a:schemeClr val="bg1"/>
                </a:solidFill>
                <a:latin typeface="+mj-lt"/>
                <a:ea typeface="+mj-ea"/>
                <a:cs typeface="+mj-cs"/>
              </a:rPr>
              <a:t>Planning EIGRP Routing Implementations</a:t>
            </a:r>
            <a:endParaRPr lang="en-US" sz="3000" kern="0">
              <a:solidFill>
                <a:schemeClr val="bg1"/>
              </a:solidFill>
              <a:latin typeface="+mj-lt"/>
              <a:ea typeface="+mj-ea"/>
              <a:cs typeface="+mj-cs"/>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Planning to Deploy EIGRP</a:t>
            </a:r>
          </a:p>
        </p:txBody>
      </p:sp>
      <p:sp>
        <p:nvSpPr>
          <p:cNvPr id="134146" name="Content Placeholder 2"/>
          <p:cNvSpPr>
            <a:spLocks noGrp="1"/>
          </p:cNvSpPr>
          <p:nvPr>
            <p:ph idx="1"/>
          </p:nvPr>
        </p:nvSpPr>
        <p:spPr>
          <a:xfrm>
            <a:off x="279400" y="1182688"/>
            <a:ext cx="8520113" cy="5132387"/>
          </a:xfrm>
        </p:spPr>
        <p:txBody>
          <a:bodyPr/>
          <a:lstStyle/>
          <a:p>
            <a:r>
              <a:rPr lang="en-US" smtClean="0"/>
              <a:t>Prior to deploying an EIGRP routing solution, the following should be considered:</a:t>
            </a:r>
          </a:p>
          <a:p>
            <a:pPr lvl="1">
              <a:buFont typeface="Arial" charset="0"/>
              <a:buChar char="•"/>
            </a:pPr>
            <a:r>
              <a:rPr lang="en-US" smtClean="0"/>
              <a:t>IP addressing plan</a:t>
            </a:r>
          </a:p>
          <a:p>
            <a:pPr lvl="1">
              <a:buFont typeface="Arial" charset="0"/>
              <a:buChar char="•"/>
            </a:pPr>
            <a:r>
              <a:rPr lang="en-US" smtClean="0"/>
              <a:t>Network topology</a:t>
            </a:r>
          </a:p>
          <a:p>
            <a:pPr lvl="1">
              <a:buFont typeface="Arial" charset="0"/>
              <a:buChar char="•"/>
            </a:pPr>
            <a:r>
              <a:rPr lang="en-US" smtClean="0"/>
              <a:t>EIGRP traffic engineering </a:t>
            </a:r>
          </a:p>
          <a:p>
            <a:r>
              <a:rPr lang="en-US" smtClean="0"/>
              <a:t>Once the requirements have been assessed, the implementation plan can be created.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Implementing EIGRP</a:t>
            </a:r>
          </a:p>
        </p:txBody>
      </p:sp>
      <p:sp>
        <p:nvSpPr>
          <p:cNvPr id="136194" name="Content Placeholder 2"/>
          <p:cNvSpPr>
            <a:spLocks noGrp="1"/>
          </p:cNvSpPr>
          <p:nvPr>
            <p:ph idx="1"/>
          </p:nvPr>
        </p:nvSpPr>
        <p:spPr>
          <a:xfrm>
            <a:off x="279400" y="1182688"/>
            <a:ext cx="8520113" cy="5132387"/>
          </a:xfrm>
        </p:spPr>
        <p:txBody>
          <a:bodyPr/>
          <a:lstStyle/>
          <a:p>
            <a:r>
              <a:rPr lang="en-US" smtClean="0"/>
              <a:t>The information necessary to implement EIGRP routing includes the following:</a:t>
            </a:r>
          </a:p>
          <a:p>
            <a:pPr lvl="1">
              <a:buFont typeface="Arial" charset="0"/>
              <a:buChar char="•"/>
            </a:pPr>
            <a:r>
              <a:rPr lang="en-US" smtClean="0"/>
              <a:t>The IP addresses to be configured on individual router interfaces</a:t>
            </a:r>
          </a:p>
          <a:p>
            <a:pPr lvl="1">
              <a:buFont typeface="Arial" charset="0"/>
              <a:buChar char="•"/>
            </a:pPr>
            <a:r>
              <a:rPr lang="en-US" smtClean="0"/>
              <a:t>The EIGRP AS number, used to enable EIGRP. </a:t>
            </a:r>
          </a:p>
          <a:p>
            <a:pPr lvl="1">
              <a:buFont typeface="Arial" charset="0"/>
              <a:buChar char="•"/>
            </a:pPr>
            <a:r>
              <a:rPr lang="en-US" smtClean="0"/>
              <a:t>A list of routers and interfaces on which EIGRP is to be enabled.</a:t>
            </a:r>
          </a:p>
          <a:p>
            <a:pPr lvl="1">
              <a:buFont typeface="Arial" charset="0"/>
              <a:buChar char="•"/>
            </a:pPr>
            <a:r>
              <a:rPr lang="en-US" smtClean="0"/>
              <a:t>Metrics that need to be applied to specific interfaces, or EIGRP traffic engineering. </a:t>
            </a:r>
          </a:p>
          <a:p>
            <a:r>
              <a:rPr lang="en-US" smtClean="0"/>
              <a:t>In the implementation plan, EIGRP the tasks include the following:</a:t>
            </a:r>
          </a:p>
          <a:p>
            <a:pPr lvl="1">
              <a:buFont typeface="Arial" charset="0"/>
              <a:buChar char="•"/>
            </a:pPr>
            <a:r>
              <a:rPr lang="en-US" smtClean="0"/>
              <a:t>Enabling the EIGRP routing protocol.</a:t>
            </a:r>
          </a:p>
          <a:p>
            <a:pPr lvl="1">
              <a:buFont typeface="Arial" charset="0"/>
              <a:buChar char="•"/>
            </a:pPr>
            <a:r>
              <a:rPr lang="en-US" smtClean="0"/>
              <a:t>Configuring the proper network statements.</a:t>
            </a:r>
          </a:p>
          <a:p>
            <a:pPr lvl="1">
              <a:buFont typeface="Arial" charset="0"/>
              <a:buChar char="•"/>
            </a:pPr>
            <a:r>
              <a:rPr lang="en-US" smtClean="0"/>
              <a:t>Optionally configuring the metric to appropriate interfaces.</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a:t>
            </a:r>
          </a:p>
        </p:txBody>
      </p:sp>
      <p:sp>
        <p:nvSpPr>
          <p:cNvPr id="138242" name="Content Placeholder 2"/>
          <p:cNvSpPr>
            <a:spLocks noGrp="1"/>
          </p:cNvSpPr>
          <p:nvPr>
            <p:ph idx="1"/>
          </p:nvPr>
        </p:nvSpPr>
        <p:spPr>
          <a:xfrm>
            <a:off x="279400" y="1182688"/>
            <a:ext cx="8520113" cy="5132387"/>
          </a:xfrm>
        </p:spPr>
        <p:txBody>
          <a:bodyPr/>
          <a:lstStyle/>
          <a:p>
            <a:r>
              <a:rPr lang="en-US" smtClean="0"/>
              <a:t>After implementing EIGRP, verification should confirm proper deployment on each router.</a:t>
            </a:r>
          </a:p>
          <a:p>
            <a:r>
              <a:rPr lang="en-US" smtClean="0"/>
              <a:t>Verification tasks include verifying:</a:t>
            </a:r>
          </a:p>
          <a:p>
            <a:pPr lvl="1">
              <a:buFont typeface="Arial" charset="0"/>
              <a:buChar char="•"/>
            </a:pPr>
            <a:r>
              <a:rPr lang="en-US" smtClean="0"/>
              <a:t>The EIGRP neighbor relationships.</a:t>
            </a:r>
          </a:p>
          <a:p>
            <a:pPr lvl="1">
              <a:buFont typeface="Arial" charset="0"/>
              <a:buChar char="•"/>
            </a:pPr>
            <a:r>
              <a:rPr lang="en-US" smtClean="0"/>
              <a:t>That the EIGRP topology table is populated with the necessary information.</a:t>
            </a:r>
          </a:p>
          <a:p>
            <a:pPr lvl="1">
              <a:buFont typeface="Arial" charset="0"/>
              <a:buChar char="•"/>
            </a:pPr>
            <a:r>
              <a:rPr lang="en-US" smtClean="0"/>
              <a:t>That IP routing table is populated with the necessary information.</a:t>
            </a:r>
          </a:p>
          <a:p>
            <a:pPr lvl="1">
              <a:buFont typeface="Arial" charset="0"/>
              <a:buChar char="•"/>
            </a:pPr>
            <a:r>
              <a:rPr lang="en-US" smtClean="0"/>
              <a:t>That there is connectivity in the network between routers and to other devices.</a:t>
            </a:r>
          </a:p>
          <a:p>
            <a:pPr lvl="1">
              <a:buFont typeface="Arial" charset="0"/>
              <a:buChar char="•"/>
            </a:pPr>
            <a:r>
              <a:rPr lang="en-US" smtClean="0"/>
              <a:t>That EIGRP behaves as expected in a case of a topology change, by testing link failure and router failure events.</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Documenting</a:t>
            </a:r>
          </a:p>
        </p:txBody>
      </p:sp>
      <p:sp>
        <p:nvSpPr>
          <p:cNvPr id="139266" name="Content Placeholder 2"/>
          <p:cNvSpPr>
            <a:spLocks noGrp="1"/>
          </p:cNvSpPr>
          <p:nvPr>
            <p:ph idx="1"/>
          </p:nvPr>
        </p:nvSpPr>
        <p:spPr>
          <a:xfrm>
            <a:off x="279400" y="1182688"/>
            <a:ext cx="8520113" cy="5132387"/>
          </a:xfrm>
        </p:spPr>
        <p:txBody>
          <a:bodyPr/>
          <a:lstStyle/>
          <a:p>
            <a:pPr>
              <a:lnSpc>
                <a:spcPct val="120000"/>
              </a:lnSpc>
              <a:spcBef>
                <a:spcPct val="0"/>
              </a:spcBef>
            </a:pPr>
            <a:r>
              <a:rPr lang="en-US" smtClean="0"/>
              <a:t>After a successful EIGRP deployment, the solution and verification process and results should be documented for future reference. </a:t>
            </a:r>
          </a:p>
          <a:p>
            <a:pPr>
              <a:lnSpc>
                <a:spcPct val="120000"/>
              </a:lnSpc>
              <a:spcBef>
                <a:spcPct val="0"/>
              </a:spcBef>
            </a:pPr>
            <a:r>
              <a:rPr lang="en-US" smtClean="0"/>
              <a:t>Documentation should include:</a:t>
            </a:r>
          </a:p>
          <a:p>
            <a:pPr lvl="1">
              <a:lnSpc>
                <a:spcPct val="120000"/>
              </a:lnSpc>
              <a:spcBef>
                <a:spcPct val="0"/>
              </a:spcBef>
              <a:buFont typeface="Arial" charset="0"/>
              <a:buChar char="•"/>
            </a:pPr>
            <a:r>
              <a:rPr lang="en-US" smtClean="0"/>
              <a:t>A topology map</a:t>
            </a:r>
          </a:p>
          <a:p>
            <a:pPr lvl="1">
              <a:lnSpc>
                <a:spcPct val="120000"/>
              </a:lnSpc>
              <a:spcBef>
                <a:spcPct val="0"/>
              </a:spcBef>
              <a:buFont typeface="Arial" charset="0"/>
              <a:buChar char="•"/>
            </a:pPr>
            <a:r>
              <a:rPr lang="en-US" smtClean="0"/>
              <a:t>The IP addressing plan</a:t>
            </a:r>
          </a:p>
          <a:p>
            <a:pPr lvl="1">
              <a:lnSpc>
                <a:spcPct val="120000"/>
              </a:lnSpc>
              <a:spcBef>
                <a:spcPct val="0"/>
              </a:spcBef>
              <a:buFont typeface="Arial" charset="0"/>
              <a:buChar char="•"/>
            </a:pPr>
            <a:r>
              <a:rPr lang="en-US" smtClean="0"/>
              <a:t>The AS number used</a:t>
            </a:r>
          </a:p>
          <a:p>
            <a:pPr lvl="1">
              <a:lnSpc>
                <a:spcPct val="120000"/>
              </a:lnSpc>
              <a:spcBef>
                <a:spcPct val="0"/>
              </a:spcBef>
              <a:buFont typeface="Arial" charset="0"/>
              <a:buChar char="•"/>
            </a:pPr>
            <a:r>
              <a:rPr lang="en-US" smtClean="0"/>
              <a:t>The networks included in EIGRP on each router</a:t>
            </a:r>
          </a:p>
          <a:p>
            <a:pPr lvl="1">
              <a:lnSpc>
                <a:spcPct val="120000"/>
              </a:lnSpc>
              <a:spcBef>
                <a:spcPct val="0"/>
              </a:spcBef>
              <a:buFont typeface="Arial" charset="0"/>
              <a:buChar char="•"/>
            </a:pPr>
            <a:r>
              <a:rPr lang="en-US" smtClean="0"/>
              <a:t>Any special metrics configured</a:t>
            </a:r>
          </a:p>
          <a:p>
            <a:pPr>
              <a:lnSpc>
                <a:spcPct val="120000"/>
              </a:lnSpc>
              <a:spcBef>
                <a:spcPct val="0"/>
              </a:spcBef>
            </a:pPr>
            <a:endParaRPr lang="en-US"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89" name="Picture 16" descr="ss3"/>
          <p:cNvPicPr>
            <a:picLocks noChangeAspect="1" noChangeArrowheads="1"/>
          </p:cNvPicPr>
          <p:nvPr/>
        </p:nvPicPr>
        <p:blipFill>
          <a:blip r:embed="rId2" cstate="print"/>
          <a:srcRect/>
          <a:stretch>
            <a:fillRect/>
          </a:stretch>
        </p:blipFill>
        <p:spPr bwMode="auto">
          <a:xfrm>
            <a:off x="0" y="1600200"/>
            <a:ext cx="9144000" cy="3170238"/>
          </a:xfrm>
          <a:prstGeom prst="rect">
            <a:avLst/>
          </a:prstGeom>
          <a:noFill/>
          <a:ln w="9525">
            <a:noFill/>
            <a:miter lim="800000"/>
            <a:headEnd/>
            <a:tailEnd/>
          </a:ln>
        </p:spPr>
      </p:pic>
      <p:sp>
        <p:nvSpPr>
          <p:cNvPr id="140290"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pPr algn="ctr" eaLnBrk="0" hangingPunct="0">
              <a:lnSpc>
                <a:spcPct val="90000"/>
              </a:lnSpc>
            </a:pPr>
            <a:endParaRPr lang="en-US"/>
          </a:p>
        </p:txBody>
      </p:sp>
      <p:sp>
        <p:nvSpPr>
          <p:cNvPr id="6" name="Rectangle 32"/>
          <p:cNvSpPr txBox="1">
            <a:spLocks noChangeArrowheads="1"/>
          </p:cNvSpPr>
          <p:nvPr/>
        </p:nvSpPr>
        <p:spPr>
          <a:xfrm>
            <a:off x="293688" y="1841500"/>
            <a:ext cx="3233737" cy="2743200"/>
          </a:xfrm>
          <a:prstGeom prst="rect">
            <a:avLst/>
          </a:prstGeom>
          <a:noFill/>
        </p:spPr>
        <p:txBody>
          <a:bodyPr anchor="ctr"/>
          <a:lstStyle/>
          <a:p>
            <a:pPr defTabSz="814388">
              <a:lnSpc>
                <a:spcPct val="90000"/>
              </a:lnSpc>
              <a:defRPr/>
            </a:pPr>
            <a:r>
              <a:rPr lang="en-US" sz="2800" b="1" kern="0">
                <a:solidFill>
                  <a:schemeClr val="bg1"/>
                </a:solidFill>
                <a:latin typeface="+mj-lt"/>
                <a:ea typeface="+mj-ea"/>
                <a:cs typeface="+mj-cs"/>
              </a:rPr>
              <a:t>Configuring and Verifying EIGRP</a:t>
            </a:r>
            <a:endParaRPr lang="en-US" sz="3000" kern="0">
              <a:solidFill>
                <a:schemeClr val="bg1"/>
              </a:solidFill>
              <a:latin typeface="+mj-lt"/>
              <a:ea typeface="+mj-ea"/>
              <a:cs typeface="+mj-cs"/>
            </a:endParaRP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noChangeArrowheads="1"/>
          </p:cNvSpPr>
          <p:nvPr>
            <p:ph type="title"/>
          </p:nvPr>
        </p:nvSpPr>
        <p:spPr bwMode="auto">
          <a:xfrm>
            <a:off x="268288" y="365125"/>
            <a:ext cx="8532812" cy="620713"/>
          </a:xfrm>
          <a:noFill/>
          <a:ln>
            <a:miter lim="800000"/>
            <a:headEnd/>
            <a:tailEnd/>
          </a:ln>
        </p:spPr>
        <p:txBody>
          <a:bodyPr vert="horz" wrap="square" lIns="91440" tIns="45720" rIns="91440" bIns="45720" numCol="1" anchor="t" anchorCtr="0" compatLnSpc="1">
            <a:prstTxWarp prst="textNoShape">
              <a:avLst/>
            </a:prstTxWarp>
          </a:bodyPr>
          <a:lstStyle/>
          <a:p>
            <a:r>
              <a:rPr lang="en-US" smtClean="0"/>
              <a:t>Enable EIGRP Routing</a:t>
            </a:r>
          </a:p>
        </p:txBody>
      </p:sp>
      <p:sp>
        <p:nvSpPr>
          <p:cNvPr id="141314" name="Content Placeholder 12"/>
          <p:cNvSpPr>
            <a:spLocks noGrp="1"/>
          </p:cNvSpPr>
          <p:nvPr>
            <p:ph idx="1"/>
          </p:nvPr>
        </p:nvSpPr>
        <p:spPr>
          <a:xfrm>
            <a:off x="279400" y="1139825"/>
            <a:ext cx="8316913" cy="492125"/>
          </a:xfrm>
        </p:spPr>
        <p:txBody>
          <a:bodyPr/>
          <a:lstStyle/>
          <a:p>
            <a:r>
              <a:rPr lang="en-US" smtClean="0"/>
              <a:t>Define EIGRP as the IP routing protocol.</a:t>
            </a:r>
          </a:p>
          <a:p>
            <a:endParaRPr lang="en-US" smtClean="0"/>
          </a:p>
        </p:txBody>
      </p:sp>
      <p:sp>
        <p:nvSpPr>
          <p:cNvPr id="141315" name="Text Placeholder 13"/>
          <p:cNvSpPr>
            <a:spLocks noGrp="1"/>
          </p:cNvSpPr>
          <p:nvPr>
            <p:ph type="body" sz="quarter" idx="10"/>
          </p:nvPr>
        </p:nvSpPr>
        <p:spPr>
          <a:xfrm>
            <a:off x="612775" y="1677988"/>
            <a:ext cx="7745413" cy="376237"/>
          </a:xfrm>
        </p:spPr>
        <p:txBody>
          <a:bodyPr/>
          <a:lstStyle/>
          <a:p>
            <a:r>
              <a:rPr lang="en-US" smtClean="0"/>
              <a:t>Router(config)#</a:t>
            </a:r>
          </a:p>
        </p:txBody>
      </p:sp>
      <p:sp>
        <p:nvSpPr>
          <p:cNvPr id="141316" name="Text Placeholder 14"/>
          <p:cNvSpPr>
            <a:spLocks noGrp="1"/>
          </p:cNvSpPr>
          <p:nvPr>
            <p:ph type="body" sz="quarter" idx="11"/>
          </p:nvPr>
        </p:nvSpPr>
        <p:spPr>
          <a:xfrm>
            <a:off x="615950" y="2136775"/>
            <a:ext cx="7745413" cy="377825"/>
          </a:xfrm>
        </p:spPr>
        <p:txBody>
          <a:bodyPr/>
          <a:lstStyle/>
          <a:p>
            <a:r>
              <a:rPr lang="en-US" smtClean="0"/>
              <a:t>router eigrp </a:t>
            </a:r>
            <a:r>
              <a:rPr lang="en-US" i="1" smtClean="0"/>
              <a:t>autonomous-system-id</a:t>
            </a:r>
            <a:endParaRPr lang="en-US" smtClean="0"/>
          </a:p>
        </p:txBody>
      </p:sp>
      <p:sp>
        <p:nvSpPr>
          <p:cNvPr id="16" name="Rectangle 15"/>
          <p:cNvSpPr/>
          <p:nvPr/>
        </p:nvSpPr>
        <p:spPr>
          <a:xfrm>
            <a:off x="266700" y="2941638"/>
            <a:ext cx="7820025" cy="795337"/>
          </a:xfrm>
          <a:prstGeom prst="rect">
            <a:avLst/>
          </a:prstGeom>
        </p:spPr>
        <p:txBody>
          <a:bodyPr>
            <a:spAutoFit/>
          </a:bodyPr>
          <a:lstStyle/>
          <a:p>
            <a:pPr marL="236538" indent="-236538" defTabSz="814388">
              <a:lnSpc>
                <a:spcPct val="95000"/>
              </a:lnSpc>
              <a:spcBef>
                <a:spcPct val="50000"/>
              </a:spcBef>
              <a:buClr>
                <a:srgbClr val="708CA1"/>
              </a:buClr>
              <a:buFont typeface="Wingdings" pitchFamily="2" charset="2"/>
              <a:buChar char="§"/>
              <a:defRPr/>
            </a:pPr>
            <a:r>
              <a:rPr lang="en-US" dirty="0">
                <a:latin typeface="+mn-lt"/>
              </a:rPr>
              <a:t>To exchange routing updates, EIGRP routers must have the same autonomous system ID.</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2"/>
          <p:cNvSpPr>
            <a:spLocks noGrp="1" noChangeArrowheads="1"/>
          </p:cNvSpPr>
          <p:nvPr>
            <p:ph type="title"/>
          </p:nvPr>
        </p:nvSpPr>
        <p:spPr bwMode="auto">
          <a:xfrm>
            <a:off x="268288" y="365125"/>
            <a:ext cx="8532812" cy="620713"/>
          </a:xfrm>
          <a:noFill/>
          <a:ln>
            <a:miter lim="800000"/>
            <a:headEnd/>
            <a:tailEnd/>
          </a:ln>
        </p:spPr>
        <p:txBody>
          <a:bodyPr vert="horz" wrap="square" lIns="91440" tIns="45720" rIns="91440" bIns="45720" numCol="1" anchor="t" anchorCtr="0" compatLnSpc="1">
            <a:prstTxWarp prst="textNoShape">
              <a:avLst/>
            </a:prstTxWarp>
          </a:bodyPr>
          <a:lstStyle/>
          <a:p>
            <a:r>
              <a:rPr lang="en-US" smtClean="0"/>
              <a:t>Identify EIGRP Networks</a:t>
            </a:r>
          </a:p>
        </p:txBody>
      </p:sp>
      <p:sp>
        <p:nvSpPr>
          <p:cNvPr id="143362" name="Content Placeholder 12"/>
          <p:cNvSpPr>
            <a:spLocks noGrp="1"/>
          </p:cNvSpPr>
          <p:nvPr>
            <p:ph idx="1"/>
          </p:nvPr>
        </p:nvSpPr>
        <p:spPr>
          <a:xfrm>
            <a:off x="279400" y="1139825"/>
            <a:ext cx="8316913" cy="492125"/>
          </a:xfrm>
        </p:spPr>
        <p:txBody>
          <a:bodyPr/>
          <a:lstStyle/>
          <a:p>
            <a:r>
              <a:rPr lang="en-US" smtClean="0"/>
              <a:t>Define EIGRP networks to advertise to EIGRP neighbors.</a:t>
            </a:r>
          </a:p>
          <a:p>
            <a:endParaRPr lang="en-US" smtClean="0"/>
          </a:p>
        </p:txBody>
      </p:sp>
      <p:sp>
        <p:nvSpPr>
          <p:cNvPr id="143363" name="Text Placeholder 13"/>
          <p:cNvSpPr>
            <a:spLocks noGrp="1"/>
          </p:cNvSpPr>
          <p:nvPr>
            <p:ph type="body" sz="quarter" idx="10"/>
          </p:nvPr>
        </p:nvSpPr>
        <p:spPr>
          <a:xfrm>
            <a:off x="612775" y="1677988"/>
            <a:ext cx="7745413" cy="376237"/>
          </a:xfrm>
        </p:spPr>
        <p:txBody>
          <a:bodyPr/>
          <a:lstStyle/>
          <a:p>
            <a:r>
              <a:rPr lang="en-US" smtClean="0"/>
              <a:t>Router(config-router)#</a:t>
            </a:r>
          </a:p>
        </p:txBody>
      </p:sp>
      <p:sp>
        <p:nvSpPr>
          <p:cNvPr id="143364" name="Text Placeholder 14"/>
          <p:cNvSpPr>
            <a:spLocks noGrp="1"/>
          </p:cNvSpPr>
          <p:nvPr>
            <p:ph type="body" sz="quarter" idx="11"/>
          </p:nvPr>
        </p:nvSpPr>
        <p:spPr>
          <a:xfrm>
            <a:off x="615950" y="2136775"/>
            <a:ext cx="7745413" cy="377825"/>
          </a:xfrm>
        </p:spPr>
        <p:txBody>
          <a:bodyPr/>
          <a:lstStyle/>
          <a:p>
            <a:r>
              <a:rPr lang="en-US" smtClean="0"/>
              <a:t>network </a:t>
            </a:r>
            <a:r>
              <a:rPr lang="en-US" b="0" i="1" smtClean="0"/>
              <a:t>network </a:t>
            </a:r>
            <a:r>
              <a:rPr lang="en-US" b="0" smtClean="0"/>
              <a:t>[</a:t>
            </a:r>
            <a:r>
              <a:rPr lang="en-US" b="0" i="1" smtClean="0"/>
              <a:t>mask</a:t>
            </a:r>
            <a:r>
              <a:rPr lang="en-US" b="0" smtClean="0"/>
              <a:t>]</a:t>
            </a:r>
          </a:p>
        </p:txBody>
      </p:sp>
      <p:sp>
        <p:nvSpPr>
          <p:cNvPr id="16" name="Rectangle 15"/>
          <p:cNvSpPr/>
          <p:nvPr/>
        </p:nvSpPr>
        <p:spPr>
          <a:xfrm>
            <a:off x="266700" y="2941638"/>
            <a:ext cx="8486775" cy="2865437"/>
          </a:xfrm>
          <a:prstGeom prst="rect">
            <a:avLst/>
          </a:prstGeom>
        </p:spPr>
        <p:txBody>
          <a:bodyPr>
            <a:spAutoFit/>
          </a:bodyPr>
          <a:lstStyle/>
          <a:p>
            <a:pPr marL="236538" indent="-236538" defTabSz="814388">
              <a:lnSpc>
                <a:spcPct val="95000"/>
              </a:lnSpc>
              <a:spcBef>
                <a:spcPct val="50000"/>
              </a:spcBef>
              <a:buClr>
                <a:srgbClr val="708CA1"/>
              </a:buClr>
              <a:buFont typeface="Wingdings" pitchFamily="2" charset="2"/>
              <a:buChar char="§"/>
              <a:defRPr/>
            </a:pPr>
            <a:r>
              <a:rPr lang="en-US" dirty="0">
                <a:latin typeface="+mn-lt"/>
              </a:rPr>
              <a:t>The </a:t>
            </a:r>
            <a:r>
              <a:rPr lang="en-US" i="1" dirty="0">
                <a:latin typeface="Courier New" pitchFamily="49" charset="0"/>
                <a:cs typeface="Courier New" pitchFamily="49" charset="0"/>
              </a:rPr>
              <a:t>network</a:t>
            </a:r>
            <a:r>
              <a:rPr lang="en-US" i="1" dirty="0">
                <a:latin typeface="+mn-lt"/>
              </a:rPr>
              <a:t> </a:t>
            </a:r>
            <a:r>
              <a:rPr lang="en-US" dirty="0">
                <a:latin typeface="+mn-lt"/>
              </a:rPr>
              <a:t>parameter can be a network, a subnet, or the address of a directly connected interface. 	</a:t>
            </a:r>
          </a:p>
          <a:p>
            <a:pPr marL="236538" indent="-236538" defTabSz="814388">
              <a:lnSpc>
                <a:spcPct val="95000"/>
              </a:lnSpc>
              <a:spcBef>
                <a:spcPct val="50000"/>
              </a:spcBef>
              <a:buClr>
                <a:srgbClr val="708CA1"/>
              </a:buClr>
              <a:buFont typeface="Wingdings" pitchFamily="2" charset="2"/>
              <a:buChar char="§"/>
              <a:defRPr/>
            </a:pPr>
            <a:r>
              <a:rPr lang="en-US" dirty="0">
                <a:latin typeface="+mn-lt"/>
              </a:rPr>
              <a:t>The </a:t>
            </a:r>
            <a:r>
              <a:rPr lang="en-US" i="1" dirty="0">
                <a:latin typeface="Courier New" pitchFamily="49" charset="0"/>
                <a:cs typeface="Courier New" pitchFamily="49" charset="0"/>
              </a:rPr>
              <a:t>mask</a:t>
            </a:r>
            <a:r>
              <a:rPr lang="en-US" dirty="0">
                <a:latin typeface="+mn-lt"/>
              </a:rPr>
              <a:t> is a wildcard mask (inverse mask) used to determine how to interpret the address. </a:t>
            </a:r>
          </a:p>
          <a:p>
            <a:pPr marL="693738" lvl="1" indent="-236538" defTabSz="814388">
              <a:lnSpc>
                <a:spcPct val="95000"/>
              </a:lnSpc>
              <a:spcBef>
                <a:spcPct val="50000"/>
              </a:spcBef>
              <a:buClr>
                <a:srgbClr val="708CA1"/>
              </a:buClr>
              <a:buFont typeface="Arial" pitchFamily="34" charset="0"/>
              <a:buChar char="•"/>
              <a:defRPr/>
            </a:pPr>
            <a:r>
              <a:rPr lang="en-US" sz="2000" dirty="0">
                <a:latin typeface="+mn-lt"/>
              </a:rPr>
              <a:t>The mask has wildcard bits, where 0 is a match and 1 is “don’t care.”</a:t>
            </a:r>
          </a:p>
          <a:p>
            <a:pPr marL="693738" lvl="1" indent="-236538" defTabSz="814388">
              <a:lnSpc>
                <a:spcPct val="95000"/>
              </a:lnSpc>
              <a:spcBef>
                <a:spcPct val="50000"/>
              </a:spcBef>
              <a:buClr>
                <a:srgbClr val="708CA1"/>
              </a:buClr>
              <a:buFont typeface="Arial" pitchFamily="34" charset="0"/>
              <a:buChar char="•"/>
              <a:defRPr/>
            </a:pPr>
            <a:r>
              <a:rPr lang="en-US" sz="2000" dirty="0"/>
              <a:t>For example, 0.0.255.255 indicates a match in the first 2 octets.</a:t>
            </a:r>
            <a:endParaRPr lang="en-US" sz="2000"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AD versus FD</a:t>
            </a:r>
          </a:p>
        </p:txBody>
      </p:sp>
      <p:sp>
        <p:nvSpPr>
          <p:cNvPr id="55298" name="Content Placeholder 2"/>
          <p:cNvSpPr>
            <a:spLocks noGrp="1"/>
          </p:cNvSpPr>
          <p:nvPr>
            <p:ph idx="1"/>
          </p:nvPr>
        </p:nvSpPr>
        <p:spPr>
          <a:xfrm>
            <a:off x="279400" y="1182688"/>
            <a:ext cx="8520113" cy="5132387"/>
          </a:xfrm>
        </p:spPr>
        <p:txBody>
          <a:bodyPr/>
          <a:lstStyle/>
          <a:p>
            <a:r>
              <a:rPr lang="en-US" b="1" smtClean="0"/>
              <a:t>Advertised Distance (AD)</a:t>
            </a:r>
          </a:p>
          <a:p>
            <a:pPr lvl="1">
              <a:buFont typeface="Arial" charset="0"/>
              <a:buChar char="•"/>
            </a:pPr>
            <a:r>
              <a:rPr lang="en-US" smtClean="0"/>
              <a:t>Advertised distance (AD), also referred to as the Reported Distance, is the cost between the next-hop router and the destination.</a:t>
            </a:r>
          </a:p>
          <a:p>
            <a:r>
              <a:rPr lang="en-US" b="1" smtClean="0"/>
              <a:t>Feasible Distance (FD)</a:t>
            </a:r>
          </a:p>
          <a:p>
            <a:pPr lvl="1">
              <a:buFont typeface="Arial" charset="0"/>
              <a:buChar char="•"/>
            </a:pPr>
            <a:r>
              <a:rPr lang="en-US" smtClean="0"/>
              <a:t>Feasible distance (FD) is the cost between the local router and the next-hop router plus the next-hop router’s AD to the destination network.</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Note on EIGRP Masks</a:t>
            </a:r>
          </a:p>
        </p:txBody>
      </p:sp>
      <p:sp>
        <p:nvSpPr>
          <p:cNvPr id="3" name="Content Placeholder 2"/>
          <p:cNvSpPr>
            <a:spLocks noGrp="1"/>
          </p:cNvSpPr>
          <p:nvPr>
            <p:ph idx="1"/>
          </p:nvPr>
        </p:nvSpPr>
        <p:spPr>
          <a:xfrm>
            <a:off x="279400" y="1182688"/>
            <a:ext cx="8520113" cy="5132387"/>
          </a:xfrm>
        </p:spPr>
        <p:txBody>
          <a:bodyPr/>
          <a:lstStyle/>
          <a:p>
            <a:pPr marL="236538" lvl="1">
              <a:spcBef>
                <a:spcPct val="50000"/>
              </a:spcBef>
              <a:buFont typeface="Wingdings" pitchFamily="2" charset="2"/>
              <a:buChar char="§"/>
              <a:defRPr/>
            </a:pPr>
            <a:r>
              <a:rPr lang="en-US" sz="2400" dirty="0" smtClean="0">
                <a:ea typeface="+mn-ea"/>
                <a:cs typeface="+mn-cs"/>
              </a:rPr>
              <a:t>Most </a:t>
            </a:r>
            <a:r>
              <a:rPr lang="en-US" sz="2400" smtClean="0">
                <a:ea typeface="+mn-ea"/>
                <a:cs typeface="+mn-cs"/>
              </a:rPr>
              <a:t>EIGRP references </a:t>
            </a:r>
            <a:r>
              <a:rPr lang="en-US" sz="2400" dirty="0" smtClean="0">
                <a:ea typeface="+mn-ea"/>
                <a:cs typeface="+mn-cs"/>
              </a:rPr>
              <a:t>state that the wildcard mask is required.</a:t>
            </a:r>
          </a:p>
          <a:p>
            <a:pPr marL="236538" lvl="1">
              <a:spcBef>
                <a:spcPct val="50000"/>
              </a:spcBef>
              <a:buFont typeface="Wingdings" pitchFamily="2" charset="2"/>
              <a:buChar char="§"/>
              <a:defRPr/>
            </a:pPr>
            <a:r>
              <a:rPr lang="en-US" sz="2400" dirty="0" smtClean="0">
                <a:ea typeface="+mn-ea"/>
                <a:cs typeface="+mn-cs"/>
              </a:rPr>
              <a:t>However, since IOS 12.0(4)T, the mask argument can actually be configured using wild card bits or a regular subnet mask.</a:t>
            </a:r>
          </a:p>
          <a:p>
            <a:pPr>
              <a:defRPr/>
            </a:pPr>
            <a:r>
              <a:rPr lang="en-US" dirty="0" smtClean="0"/>
              <a:t>For example, either format could be used to configure the 10.10.10.0 network:</a:t>
            </a:r>
          </a:p>
          <a:p>
            <a:pPr lvl="2">
              <a:buFont typeface="Arial" pitchFamily="34" charset="0"/>
              <a:buNone/>
              <a:defRPr/>
            </a:pPr>
            <a:r>
              <a:rPr lang="en-US" sz="2000" b="1" dirty="0" smtClean="0">
                <a:latin typeface="Courier New" pitchFamily="49" charset="0"/>
                <a:cs typeface="Courier New" pitchFamily="49" charset="0"/>
              </a:rPr>
              <a:t>network 10.10.10.0 0.0.0.3</a:t>
            </a:r>
          </a:p>
          <a:p>
            <a:pPr lvl="2">
              <a:buFont typeface="Arial" pitchFamily="34" charset="0"/>
              <a:buNone/>
              <a:defRPr/>
            </a:pPr>
            <a:r>
              <a:rPr lang="en-US" sz="2000" dirty="0" smtClean="0"/>
              <a:t>or </a:t>
            </a:r>
          </a:p>
          <a:p>
            <a:pPr lvl="2">
              <a:buFont typeface="Arial" pitchFamily="34" charset="0"/>
              <a:buNone/>
              <a:defRPr/>
            </a:pPr>
            <a:r>
              <a:rPr lang="en-US" sz="2000" b="1" dirty="0" smtClean="0">
                <a:latin typeface="Courier New" pitchFamily="49" charset="0"/>
                <a:cs typeface="Courier New" pitchFamily="49" charset="0"/>
              </a:rPr>
              <a:t>network 10.10.10.0 255.255.255.252</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2"/>
          <p:cNvSpPr>
            <a:spLocks noGrp="1" noChangeArrowheads="1"/>
          </p:cNvSpPr>
          <p:nvPr>
            <p:ph type="title"/>
          </p:nvPr>
        </p:nvSpPr>
        <p:spPr bwMode="auto">
          <a:xfrm>
            <a:off x="268288" y="365125"/>
            <a:ext cx="8532812" cy="620713"/>
          </a:xfrm>
          <a:noFill/>
          <a:ln>
            <a:miter lim="800000"/>
            <a:headEnd/>
            <a:tailEnd/>
          </a:ln>
        </p:spPr>
        <p:txBody>
          <a:bodyPr vert="horz" wrap="square" lIns="91440" tIns="45720" rIns="91440" bIns="45720" numCol="1" anchor="t" anchorCtr="0" compatLnSpc="1">
            <a:prstTxWarp prst="textNoShape">
              <a:avLst/>
            </a:prstTxWarp>
          </a:bodyPr>
          <a:lstStyle/>
          <a:p>
            <a:r>
              <a:rPr lang="en-US" smtClean="0"/>
              <a:t>Define the Interface Bandwidth</a:t>
            </a:r>
          </a:p>
        </p:txBody>
      </p:sp>
      <p:sp>
        <p:nvSpPr>
          <p:cNvPr id="146434" name="Content Placeholder 12"/>
          <p:cNvSpPr>
            <a:spLocks noGrp="1"/>
          </p:cNvSpPr>
          <p:nvPr>
            <p:ph idx="1"/>
          </p:nvPr>
        </p:nvSpPr>
        <p:spPr>
          <a:xfrm>
            <a:off x="279400" y="1139825"/>
            <a:ext cx="8316913" cy="492125"/>
          </a:xfrm>
        </p:spPr>
        <p:txBody>
          <a:bodyPr/>
          <a:lstStyle/>
          <a:p>
            <a:r>
              <a:rPr lang="en-US" smtClean="0"/>
              <a:t>Defines the interface’s bandwidth (optional).</a:t>
            </a:r>
          </a:p>
          <a:p>
            <a:endParaRPr lang="en-US" smtClean="0"/>
          </a:p>
        </p:txBody>
      </p:sp>
      <p:sp>
        <p:nvSpPr>
          <p:cNvPr id="146435" name="Text Placeholder 13"/>
          <p:cNvSpPr>
            <a:spLocks noGrp="1"/>
          </p:cNvSpPr>
          <p:nvPr>
            <p:ph type="body" sz="quarter" idx="10"/>
          </p:nvPr>
        </p:nvSpPr>
        <p:spPr>
          <a:xfrm>
            <a:off x="612775" y="1677988"/>
            <a:ext cx="7745413" cy="376237"/>
          </a:xfrm>
        </p:spPr>
        <p:txBody>
          <a:bodyPr/>
          <a:lstStyle/>
          <a:p>
            <a:r>
              <a:rPr lang="en-US" smtClean="0"/>
              <a:t>Router(config-if)#</a:t>
            </a:r>
          </a:p>
        </p:txBody>
      </p:sp>
      <p:sp>
        <p:nvSpPr>
          <p:cNvPr id="146436" name="Text Placeholder 14"/>
          <p:cNvSpPr>
            <a:spLocks noGrp="1"/>
          </p:cNvSpPr>
          <p:nvPr>
            <p:ph type="body" sz="quarter" idx="11"/>
          </p:nvPr>
        </p:nvSpPr>
        <p:spPr>
          <a:xfrm>
            <a:off x="615950" y="2136775"/>
            <a:ext cx="7745413" cy="377825"/>
          </a:xfrm>
        </p:spPr>
        <p:txBody>
          <a:bodyPr/>
          <a:lstStyle/>
          <a:p>
            <a:r>
              <a:rPr lang="en-US" smtClean="0"/>
              <a:t>bandwidth </a:t>
            </a:r>
            <a:r>
              <a:rPr lang="en-US" b="0" i="1" smtClean="0"/>
              <a:t>kilobits</a:t>
            </a:r>
            <a:endParaRPr lang="en-US" b="0" smtClean="0"/>
          </a:p>
        </p:txBody>
      </p:sp>
      <p:sp>
        <p:nvSpPr>
          <p:cNvPr id="7" name="Rectangle 6"/>
          <p:cNvSpPr/>
          <p:nvPr/>
        </p:nvSpPr>
        <p:spPr>
          <a:xfrm>
            <a:off x="266700" y="2941638"/>
            <a:ext cx="8486775" cy="3306762"/>
          </a:xfrm>
          <a:prstGeom prst="rect">
            <a:avLst/>
          </a:prstGeom>
        </p:spPr>
        <p:txBody>
          <a:bodyPr>
            <a:spAutoFit/>
          </a:bodyPr>
          <a:lstStyle/>
          <a:p>
            <a:pPr marL="236538" indent="-236538" defTabSz="814388">
              <a:lnSpc>
                <a:spcPct val="95000"/>
              </a:lnSpc>
              <a:spcBef>
                <a:spcPct val="50000"/>
              </a:spcBef>
              <a:buClr>
                <a:srgbClr val="708CA1"/>
              </a:buClr>
              <a:buFont typeface="Wingdings" pitchFamily="2" charset="2"/>
              <a:buChar char="§"/>
              <a:defRPr/>
            </a:pPr>
            <a:r>
              <a:rPr lang="en-US" dirty="0">
                <a:latin typeface="+mn-lt"/>
              </a:rPr>
              <a:t>The </a:t>
            </a:r>
            <a:r>
              <a:rPr lang="en-US" i="1" dirty="0">
                <a:latin typeface="Courier New" pitchFamily="49" charset="0"/>
                <a:cs typeface="Courier New" pitchFamily="49" charset="0"/>
              </a:rPr>
              <a:t>kilobits</a:t>
            </a:r>
            <a:r>
              <a:rPr lang="en-US" i="1" dirty="0">
                <a:latin typeface="+mn-lt"/>
              </a:rPr>
              <a:t> </a:t>
            </a:r>
            <a:r>
              <a:rPr lang="en-US" dirty="0">
                <a:latin typeface="+mn-lt"/>
              </a:rPr>
              <a:t>parameter </a:t>
            </a:r>
            <a:r>
              <a:rPr lang="en-US" dirty="0"/>
              <a:t>indicates the intended bandwidth in kbps.</a:t>
            </a:r>
          </a:p>
          <a:p>
            <a:pPr marL="693738" lvl="1" indent="-236538" defTabSz="814388">
              <a:lnSpc>
                <a:spcPct val="95000"/>
              </a:lnSpc>
              <a:spcBef>
                <a:spcPct val="50000"/>
              </a:spcBef>
              <a:buClr>
                <a:srgbClr val="708CA1"/>
              </a:buClr>
              <a:buFont typeface="Wingdings" pitchFamily="2" charset="2"/>
              <a:buChar char="§"/>
              <a:defRPr/>
            </a:pPr>
            <a:r>
              <a:rPr lang="en-US" sz="2000" dirty="0">
                <a:latin typeface="+mn-lt"/>
              </a:rPr>
              <a:t>For example, to set the bandwidth to 512,000 bps, use the </a:t>
            </a:r>
            <a:r>
              <a:rPr lang="en-US" sz="2000" b="1" dirty="0">
                <a:latin typeface="Courier New" pitchFamily="49" charset="0"/>
                <a:cs typeface="Courier New" pitchFamily="49" charset="0"/>
              </a:rPr>
              <a:t>bandwidth 512 </a:t>
            </a:r>
            <a:r>
              <a:rPr lang="en-US" sz="2000" dirty="0">
                <a:latin typeface="+mn-lt"/>
              </a:rPr>
              <a:t>command.</a:t>
            </a:r>
          </a:p>
          <a:p>
            <a:pPr marL="236538" indent="-236538" defTabSz="814388">
              <a:lnSpc>
                <a:spcPct val="95000"/>
              </a:lnSpc>
              <a:spcBef>
                <a:spcPct val="50000"/>
              </a:spcBef>
              <a:buClr>
                <a:srgbClr val="708CA1"/>
              </a:buClr>
              <a:buFont typeface="Wingdings" pitchFamily="2" charset="2"/>
              <a:buChar char="§"/>
              <a:defRPr/>
            </a:pPr>
            <a:r>
              <a:rPr lang="en-US" dirty="0">
                <a:latin typeface="+mn-lt"/>
              </a:rPr>
              <a:t>The configured bandwidth is used by routing protocols in the metric calculation. </a:t>
            </a:r>
          </a:p>
          <a:p>
            <a:pPr marL="236538" lvl="1" indent="-236538" defTabSz="814388">
              <a:lnSpc>
                <a:spcPct val="95000"/>
              </a:lnSpc>
              <a:spcBef>
                <a:spcPct val="50000"/>
              </a:spcBef>
              <a:buClr>
                <a:srgbClr val="708CA1"/>
              </a:buClr>
              <a:buFont typeface="Wingdings" pitchFamily="2" charset="2"/>
              <a:buChar char="§"/>
              <a:defRPr/>
            </a:pPr>
            <a:r>
              <a:rPr lang="en-US" dirty="0">
                <a:latin typeface="+mn-lt"/>
              </a:rPr>
              <a:t>The command does not actually change the speed of the interface.</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Grp="1" noChangeArrowheads="1"/>
          </p:cNvSpPr>
          <p:nvPr>
            <p:ph type="title"/>
          </p:nvPr>
        </p:nvSpPr>
        <p:spPr bwMode="auto">
          <a:xfrm>
            <a:off x="268288" y="365125"/>
            <a:ext cx="8532812" cy="620713"/>
          </a:xfrm>
          <a:noFill/>
          <a:ln>
            <a:miter lim="800000"/>
            <a:headEnd/>
            <a:tailEnd/>
          </a:ln>
        </p:spPr>
        <p:txBody>
          <a:bodyPr vert="horz" wrap="square" lIns="91440" tIns="45720" rIns="91440" bIns="45720" numCol="1" anchor="t" anchorCtr="0" compatLnSpc="1">
            <a:prstTxWarp prst="textNoShape">
              <a:avLst/>
            </a:prstTxWarp>
          </a:bodyPr>
          <a:lstStyle/>
          <a:p>
            <a:r>
              <a:rPr lang="en-US" smtClean="0"/>
              <a:t>Enable / Disable Automatic Summarization</a:t>
            </a:r>
          </a:p>
        </p:txBody>
      </p:sp>
      <p:sp>
        <p:nvSpPr>
          <p:cNvPr id="148482" name="Content Placeholder 12"/>
          <p:cNvSpPr>
            <a:spLocks noGrp="1"/>
          </p:cNvSpPr>
          <p:nvPr>
            <p:ph idx="1"/>
          </p:nvPr>
        </p:nvSpPr>
        <p:spPr>
          <a:xfrm>
            <a:off x="279400" y="1139825"/>
            <a:ext cx="8529638" cy="492125"/>
          </a:xfrm>
        </p:spPr>
        <p:txBody>
          <a:bodyPr/>
          <a:lstStyle/>
          <a:p>
            <a:r>
              <a:rPr lang="en-US" smtClean="0"/>
              <a:t>By default, EIGRP automatically summarizes subnets.</a:t>
            </a:r>
          </a:p>
          <a:p>
            <a:endParaRPr lang="en-US" smtClean="0"/>
          </a:p>
        </p:txBody>
      </p:sp>
      <p:sp>
        <p:nvSpPr>
          <p:cNvPr id="148483" name="Text Placeholder 13"/>
          <p:cNvSpPr>
            <a:spLocks noGrp="1"/>
          </p:cNvSpPr>
          <p:nvPr>
            <p:ph type="body" sz="quarter" idx="10"/>
          </p:nvPr>
        </p:nvSpPr>
        <p:spPr>
          <a:xfrm>
            <a:off x="612775" y="1677988"/>
            <a:ext cx="7745413" cy="376237"/>
          </a:xfrm>
        </p:spPr>
        <p:txBody>
          <a:bodyPr/>
          <a:lstStyle/>
          <a:p>
            <a:r>
              <a:rPr lang="en-US" smtClean="0"/>
              <a:t>Router(config-router)#</a:t>
            </a:r>
          </a:p>
        </p:txBody>
      </p:sp>
      <p:sp>
        <p:nvSpPr>
          <p:cNvPr id="148484" name="Text Placeholder 14"/>
          <p:cNvSpPr>
            <a:spLocks noGrp="1"/>
          </p:cNvSpPr>
          <p:nvPr>
            <p:ph type="body" sz="quarter" idx="11"/>
          </p:nvPr>
        </p:nvSpPr>
        <p:spPr>
          <a:xfrm>
            <a:off x="615950" y="2136775"/>
            <a:ext cx="7745413" cy="377825"/>
          </a:xfrm>
        </p:spPr>
        <p:txBody>
          <a:bodyPr/>
          <a:lstStyle/>
          <a:p>
            <a:r>
              <a:rPr lang="en-US" smtClean="0"/>
              <a:t>auto-summary</a:t>
            </a:r>
            <a:endParaRPr lang="en-US" b="0" smtClean="0"/>
          </a:p>
        </p:txBody>
      </p:sp>
      <p:sp>
        <p:nvSpPr>
          <p:cNvPr id="7" name="Rectangle 6"/>
          <p:cNvSpPr/>
          <p:nvPr/>
        </p:nvSpPr>
        <p:spPr>
          <a:xfrm>
            <a:off x="266700" y="2941638"/>
            <a:ext cx="8486775" cy="2032000"/>
          </a:xfrm>
          <a:prstGeom prst="rect">
            <a:avLst/>
          </a:prstGeom>
        </p:spPr>
        <p:txBody>
          <a:bodyPr>
            <a:spAutoFit/>
          </a:bodyPr>
          <a:lstStyle/>
          <a:p>
            <a:pPr marL="236538" indent="-236538" defTabSz="814388">
              <a:lnSpc>
                <a:spcPct val="95000"/>
              </a:lnSpc>
              <a:spcBef>
                <a:spcPct val="50000"/>
              </a:spcBef>
              <a:buClr>
                <a:srgbClr val="708CA1"/>
              </a:buClr>
              <a:buFont typeface="Wingdings" pitchFamily="2" charset="2"/>
              <a:buChar char="§"/>
              <a:defRPr/>
            </a:pPr>
            <a:r>
              <a:rPr lang="en-US" dirty="0">
                <a:latin typeface="+mn-lt"/>
              </a:rPr>
              <a:t>This makes EIGRP behave like a classful routing protocol and therefore summarizes subnets on the classful boundary.</a:t>
            </a:r>
          </a:p>
          <a:p>
            <a:pPr marL="236538" indent="-236538" defTabSz="814388">
              <a:lnSpc>
                <a:spcPct val="95000"/>
              </a:lnSpc>
              <a:spcBef>
                <a:spcPct val="50000"/>
              </a:spcBef>
              <a:buClr>
                <a:srgbClr val="708CA1"/>
              </a:buClr>
              <a:buFont typeface="Wingdings" pitchFamily="2" charset="2"/>
              <a:buChar char="§"/>
              <a:defRPr/>
            </a:pPr>
            <a:r>
              <a:rPr lang="en-US" dirty="0">
                <a:latin typeface="+mn-lt"/>
              </a:rPr>
              <a:t>Automatic summarization can be disabled using the </a:t>
            </a:r>
            <a:r>
              <a:rPr lang="en-US" b="1" dirty="0">
                <a:latin typeface="Courier New" pitchFamily="49" charset="0"/>
                <a:cs typeface="Courier New" pitchFamily="49" charset="0"/>
              </a:rPr>
              <a:t>no auto-summary </a:t>
            </a:r>
            <a:r>
              <a:rPr lang="en-US" dirty="0">
                <a:latin typeface="+mn-lt"/>
              </a:rPr>
              <a:t>router configuration command.</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Configuring EIGRP Example: Classful</a:t>
            </a:r>
          </a:p>
        </p:txBody>
      </p:sp>
      <p:sp>
        <p:nvSpPr>
          <p:cNvPr id="33" name="Text Placeholder 5"/>
          <p:cNvSpPr>
            <a:spLocks/>
          </p:cNvSpPr>
          <p:nvPr/>
        </p:nvSpPr>
        <p:spPr bwMode="auto">
          <a:xfrm>
            <a:off x="279400" y="3521075"/>
            <a:ext cx="5345113" cy="1401763"/>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R1(config)# </a:t>
            </a:r>
            <a:r>
              <a:rPr lang="en-US" sz="1100" b="1" kern="0" dirty="0">
                <a:latin typeface="Courier New" pitchFamily="49" charset="0"/>
              </a:rPr>
              <a:t>interface Fa0/0</a:t>
            </a:r>
          </a:p>
          <a:p>
            <a:pPr marL="236538" indent="-236538" defTabSz="814388">
              <a:spcBef>
                <a:spcPts val="0"/>
              </a:spcBef>
              <a:buClr>
                <a:srgbClr val="708CA1"/>
              </a:buClr>
              <a:defRPr/>
            </a:pPr>
            <a:r>
              <a:rPr lang="en-US" sz="1100" kern="0" dirty="0">
                <a:latin typeface="Courier New" pitchFamily="49" charset="0"/>
              </a:rPr>
              <a:t>R1(config-if)# </a:t>
            </a:r>
            <a:r>
              <a:rPr lang="en-US" sz="1100" b="1" kern="0" dirty="0">
                <a:latin typeface="Courier New" pitchFamily="49" charset="0"/>
              </a:rPr>
              <a:t>ip address 172.16.1.1 255.255.255.0</a:t>
            </a:r>
          </a:p>
          <a:p>
            <a:pPr marL="236538" indent="-236538" defTabSz="814388">
              <a:spcBef>
                <a:spcPts val="0"/>
              </a:spcBef>
              <a:buClr>
                <a:srgbClr val="708CA1"/>
              </a:buClr>
              <a:defRPr/>
            </a:pPr>
            <a:r>
              <a:rPr lang="en-US" sz="1100" kern="0" dirty="0">
                <a:latin typeface="Courier New" pitchFamily="49" charset="0"/>
              </a:rPr>
              <a:t>R1(config-if)# </a:t>
            </a:r>
            <a:r>
              <a:rPr lang="en-US" sz="1100" b="1" kern="0" dirty="0">
                <a:latin typeface="Courier New" pitchFamily="49" charset="0"/>
              </a:rPr>
              <a:t>no shut</a:t>
            </a:r>
          </a:p>
          <a:p>
            <a:pPr marL="236538" indent="-236538" defTabSz="814388">
              <a:spcBef>
                <a:spcPts val="0"/>
              </a:spcBef>
              <a:buClr>
                <a:srgbClr val="708CA1"/>
              </a:buClr>
              <a:defRPr/>
            </a:pPr>
            <a:r>
              <a:rPr lang="en-US" sz="1100" kern="0" dirty="0">
                <a:latin typeface="Courier New" pitchFamily="49" charset="0"/>
              </a:rPr>
              <a:t>R1(config-if)# </a:t>
            </a:r>
            <a:r>
              <a:rPr lang="en-US" sz="1100" b="1" kern="0" dirty="0">
                <a:latin typeface="Courier New" pitchFamily="49" charset="0"/>
              </a:rPr>
              <a:t>interface S0/0/0</a:t>
            </a:r>
          </a:p>
          <a:p>
            <a:pPr marL="236538" indent="-236538" defTabSz="814388">
              <a:spcBef>
                <a:spcPts val="0"/>
              </a:spcBef>
              <a:buClr>
                <a:srgbClr val="708CA1"/>
              </a:buClr>
              <a:defRPr/>
            </a:pPr>
            <a:r>
              <a:rPr lang="en-US" sz="1100" kern="0" dirty="0">
                <a:latin typeface="Courier New" pitchFamily="49" charset="0"/>
              </a:rPr>
              <a:t>R1(config-if)# </a:t>
            </a:r>
            <a:r>
              <a:rPr lang="en-US" sz="1100" b="1" kern="0" dirty="0">
                <a:latin typeface="Courier New" pitchFamily="49" charset="0"/>
              </a:rPr>
              <a:t>ip address 192.168.1.101 255.255.255.224</a:t>
            </a:r>
          </a:p>
          <a:p>
            <a:pPr marL="236538" indent="-236538" defTabSz="814388">
              <a:spcBef>
                <a:spcPts val="0"/>
              </a:spcBef>
              <a:buClr>
                <a:srgbClr val="708CA1"/>
              </a:buClr>
              <a:defRPr/>
            </a:pPr>
            <a:r>
              <a:rPr lang="en-US" sz="1100" kern="0" dirty="0">
                <a:latin typeface="Courier New" pitchFamily="49" charset="0"/>
              </a:rPr>
              <a:t>R1(config-if)# </a:t>
            </a:r>
            <a:r>
              <a:rPr lang="en-US" sz="1100" b="1" kern="0" dirty="0">
                <a:latin typeface="Courier New" pitchFamily="49" charset="0"/>
              </a:rPr>
              <a:t>bandwidth 64</a:t>
            </a:r>
          </a:p>
          <a:p>
            <a:pPr marL="236538" indent="-236538" defTabSz="814388">
              <a:spcBef>
                <a:spcPts val="0"/>
              </a:spcBef>
              <a:buClr>
                <a:srgbClr val="708CA1"/>
              </a:buClr>
              <a:defRPr/>
            </a:pPr>
            <a:r>
              <a:rPr lang="en-US" sz="1100" kern="0" dirty="0">
                <a:latin typeface="Courier New" pitchFamily="49" charset="0"/>
              </a:rPr>
              <a:t>R1(config-if)# </a:t>
            </a:r>
            <a:r>
              <a:rPr lang="en-US" sz="1100" b="1" kern="0" dirty="0">
                <a:latin typeface="Courier New" pitchFamily="49" charset="0"/>
              </a:rPr>
              <a:t>no shut</a:t>
            </a:r>
          </a:p>
          <a:p>
            <a:pPr marL="236538" indent="-236538" defTabSz="814388">
              <a:spcBef>
                <a:spcPts val="0"/>
              </a:spcBef>
              <a:buClr>
                <a:srgbClr val="708CA1"/>
              </a:buClr>
              <a:defRPr/>
            </a:pPr>
            <a:r>
              <a:rPr lang="en-US" sz="1100" kern="0" dirty="0">
                <a:latin typeface="Courier New" pitchFamily="49" charset="0"/>
              </a:rPr>
              <a:t>R1(config-if</a:t>
            </a:r>
            <a:r>
              <a:rPr lang="en-US" sz="1100" kern="0">
                <a:latin typeface="Courier New" pitchFamily="49" charset="0"/>
              </a:rPr>
              <a:t>)# </a:t>
            </a:r>
            <a:r>
              <a:rPr lang="en-US" sz="1100" b="1" kern="0">
                <a:latin typeface="Courier New" pitchFamily="49" charset="0"/>
              </a:rPr>
              <a:t>exit</a:t>
            </a:r>
            <a:endParaRPr lang="en-US" sz="1100" kern="0" dirty="0">
              <a:latin typeface="Courier New" pitchFamily="49" charset="0"/>
            </a:endParaRPr>
          </a:p>
          <a:p>
            <a:pPr marL="236538" indent="-236538" defTabSz="814388">
              <a:spcBef>
                <a:spcPts val="0"/>
              </a:spcBef>
              <a:buClr>
                <a:srgbClr val="708CA1"/>
              </a:buClr>
              <a:defRPr/>
            </a:pPr>
            <a:endParaRPr lang="en-US" sz="1100" kern="0" dirty="0">
              <a:latin typeface="Courier New" pitchFamily="49" charset="0"/>
            </a:endParaRPr>
          </a:p>
        </p:txBody>
      </p:sp>
      <p:sp>
        <p:nvSpPr>
          <p:cNvPr id="150531" name="TextBox 33"/>
          <p:cNvSpPr txBox="1">
            <a:spLocks noChangeArrowheads="1"/>
          </p:cNvSpPr>
          <p:nvPr/>
        </p:nvSpPr>
        <p:spPr bwMode="auto">
          <a:xfrm>
            <a:off x="279400" y="3122613"/>
            <a:ext cx="3390900" cy="341312"/>
          </a:xfrm>
          <a:prstGeom prst="rect">
            <a:avLst/>
          </a:prstGeom>
          <a:noFill/>
          <a:ln w="9525">
            <a:noFill/>
            <a:miter lim="800000"/>
            <a:headEnd/>
            <a:tailEnd/>
          </a:ln>
        </p:spPr>
        <p:txBody>
          <a:bodyPr wrap="none">
            <a:spAutoFit/>
          </a:bodyPr>
          <a:lstStyle/>
          <a:p>
            <a:pPr algn="ctr" eaLnBrk="0" hangingPunct="0">
              <a:lnSpc>
                <a:spcPct val="90000"/>
              </a:lnSpc>
            </a:pPr>
            <a:r>
              <a:rPr lang="en-US" sz="1800"/>
              <a:t>Classful configuration example:</a:t>
            </a:r>
          </a:p>
        </p:txBody>
      </p:sp>
      <p:sp>
        <p:nvSpPr>
          <p:cNvPr id="44" name="Text Placeholder 5"/>
          <p:cNvSpPr>
            <a:spLocks/>
          </p:cNvSpPr>
          <p:nvPr/>
        </p:nvSpPr>
        <p:spPr bwMode="auto">
          <a:xfrm>
            <a:off x="3657600" y="4498975"/>
            <a:ext cx="5151438" cy="2095500"/>
          </a:xfrm>
          <a:prstGeom prst="rect">
            <a:avLst/>
          </a:prstGeom>
          <a:solidFill>
            <a:schemeClr val="bg1"/>
          </a:solid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R2(config)# </a:t>
            </a:r>
            <a:r>
              <a:rPr lang="en-US" sz="1100" b="1" kern="0" dirty="0">
                <a:latin typeface="Courier New" pitchFamily="49" charset="0"/>
              </a:rPr>
              <a:t>interface Fa0/0</a:t>
            </a:r>
          </a:p>
          <a:p>
            <a:pPr marL="236538" indent="-236538" defTabSz="814388">
              <a:spcBef>
                <a:spcPts val="0"/>
              </a:spcBef>
              <a:buClr>
                <a:srgbClr val="708CA1"/>
              </a:buClr>
              <a:defRPr/>
            </a:pPr>
            <a:r>
              <a:rPr lang="en-US" sz="1100" kern="0" dirty="0">
                <a:latin typeface="Courier New" pitchFamily="49" charset="0"/>
              </a:rPr>
              <a:t>R2(config-if)# </a:t>
            </a:r>
            <a:r>
              <a:rPr lang="en-US" sz="1100" b="1" kern="0" dirty="0">
                <a:latin typeface="Courier New" pitchFamily="49" charset="0"/>
              </a:rPr>
              <a:t>ip address 172.16.2.1 255.255.255.0</a:t>
            </a:r>
          </a:p>
          <a:p>
            <a:pPr marL="236538" indent="-236538" defTabSz="814388">
              <a:spcBef>
                <a:spcPts val="0"/>
              </a:spcBef>
              <a:buClr>
                <a:srgbClr val="708CA1"/>
              </a:buClr>
              <a:defRPr/>
            </a:pPr>
            <a:r>
              <a:rPr lang="en-US" sz="1100" kern="0" dirty="0">
                <a:latin typeface="Courier New" pitchFamily="49" charset="0"/>
              </a:rPr>
              <a:t>R2(config-if)# </a:t>
            </a:r>
            <a:r>
              <a:rPr lang="en-US" sz="1100" b="1" kern="0" dirty="0">
                <a:latin typeface="Courier New" pitchFamily="49" charset="0"/>
              </a:rPr>
              <a:t>no shut</a:t>
            </a:r>
          </a:p>
          <a:p>
            <a:pPr marL="236538" indent="-236538" defTabSz="814388">
              <a:spcBef>
                <a:spcPts val="0"/>
              </a:spcBef>
              <a:buClr>
                <a:srgbClr val="708CA1"/>
              </a:buClr>
              <a:defRPr/>
            </a:pPr>
            <a:r>
              <a:rPr lang="en-US" sz="1100" kern="0" dirty="0">
                <a:latin typeface="Courier New" pitchFamily="49" charset="0"/>
              </a:rPr>
              <a:t>R2(config-if)# </a:t>
            </a:r>
            <a:r>
              <a:rPr lang="en-US" sz="1100" b="1" kern="0" dirty="0">
                <a:latin typeface="Courier New" pitchFamily="49" charset="0"/>
              </a:rPr>
              <a:t>interface S0/0/0</a:t>
            </a:r>
          </a:p>
          <a:p>
            <a:pPr marL="236538" indent="-236538" defTabSz="814388">
              <a:spcBef>
                <a:spcPts val="0"/>
              </a:spcBef>
              <a:buClr>
                <a:srgbClr val="708CA1"/>
              </a:buClr>
              <a:defRPr/>
            </a:pPr>
            <a:r>
              <a:rPr lang="en-US" sz="1100" kern="0" dirty="0">
                <a:latin typeface="Courier New" pitchFamily="49" charset="0"/>
              </a:rPr>
              <a:t>R2(config-if)# </a:t>
            </a:r>
            <a:r>
              <a:rPr lang="en-US" sz="1100" b="1" kern="0" dirty="0">
                <a:latin typeface="Courier New" pitchFamily="49" charset="0"/>
              </a:rPr>
              <a:t>ip address 192.168.1.102 255.255.255.224</a:t>
            </a:r>
          </a:p>
          <a:p>
            <a:pPr marL="236538" indent="-236538" defTabSz="814388">
              <a:spcBef>
                <a:spcPts val="0"/>
              </a:spcBef>
              <a:buClr>
                <a:srgbClr val="708CA1"/>
              </a:buClr>
              <a:defRPr/>
            </a:pPr>
            <a:r>
              <a:rPr lang="en-US" sz="1100" kern="0" dirty="0">
                <a:latin typeface="Courier New" pitchFamily="49" charset="0"/>
              </a:rPr>
              <a:t>R2(config-if)# </a:t>
            </a:r>
            <a:r>
              <a:rPr lang="en-US" sz="1100" b="1" kern="0" dirty="0">
                <a:latin typeface="Courier New" pitchFamily="49" charset="0"/>
              </a:rPr>
              <a:t>bandwidth 64</a:t>
            </a:r>
          </a:p>
          <a:p>
            <a:pPr marL="236538" indent="-236538" defTabSz="814388">
              <a:spcBef>
                <a:spcPts val="0"/>
              </a:spcBef>
              <a:buClr>
                <a:srgbClr val="708CA1"/>
              </a:buClr>
              <a:defRPr/>
            </a:pPr>
            <a:r>
              <a:rPr lang="en-US" sz="1100" kern="0" dirty="0">
                <a:latin typeface="Courier New" pitchFamily="49" charset="0"/>
              </a:rPr>
              <a:t>R2(config-if)# </a:t>
            </a:r>
            <a:r>
              <a:rPr lang="en-US" sz="1100" b="1" kern="0" dirty="0">
                <a:latin typeface="Courier New" pitchFamily="49" charset="0"/>
              </a:rPr>
              <a:t>no shut</a:t>
            </a:r>
          </a:p>
          <a:p>
            <a:pPr marL="236538" indent="-236538" defTabSz="814388">
              <a:spcBef>
                <a:spcPts val="0"/>
              </a:spcBef>
              <a:buClr>
                <a:srgbClr val="708CA1"/>
              </a:buClr>
              <a:defRPr/>
            </a:pPr>
            <a:r>
              <a:rPr lang="en-US" sz="1100" kern="0" dirty="0">
                <a:latin typeface="Courier New" pitchFamily="49" charset="0"/>
              </a:rPr>
              <a:t>R2(config-if)# </a:t>
            </a:r>
            <a:r>
              <a:rPr lang="en-US" sz="1100" b="1" kern="0" dirty="0">
                <a:latin typeface="Courier New" pitchFamily="49" charset="0"/>
              </a:rPr>
              <a:t>interface S0/0/1</a:t>
            </a:r>
          </a:p>
          <a:p>
            <a:pPr marL="236538" indent="-236538" defTabSz="814388">
              <a:spcBef>
                <a:spcPts val="0"/>
              </a:spcBef>
              <a:buClr>
                <a:srgbClr val="708CA1"/>
              </a:buClr>
              <a:defRPr/>
            </a:pPr>
            <a:r>
              <a:rPr lang="en-US" sz="1100" kern="0" dirty="0">
                <a:latin typeface="Courier New" pitchFamily="49" charset="0"/>
              </a:rPr>
              <a:t>R2(config-if)# </a:t>
            </a:r>
            <a:r>
              <a:rPr lang="en-US" sz="1100" b="1" kern="0" dirty="0">
                <a:latin typeface="Courier New" pitchFamily="49" charset="0"/>
              </a:rPr>
              <a:t>ip address 192.168.1.1 255.255.255.224</a:t>
            </a:r>
          </a:p>
          <a:p>
            <a:pPr marL="236538" indent="-236538" defTabSz="814388">
              <a:spcBef>
                <a:spcPts val="0"/>
              </a:spcBef>
              <a:buClr>
                <a:srgbClr val="708CA1"/>
              </a:buClr>
              <a:defRPr/>
            </a:pPr>
            <a:r>
              <a:rPr lang="en-US" sz="1100" kern="0" dirty="0">
                <a:latin typeface="Courier New" pitchFamily="49" charset="0"/>
              </a:rPr>
              <a:t>R2(config-if)# </a:t>
            </a:r>
            <a:r>
              <a:rPr lang="en-US" sz="1100" b="1" kern="0" dirty="0">
                <a:latin typeface="Courier New" pitchFamily="49" charset="0"/>
              </a:rPr>
              <a:t>bandwidth 64</a:t>
            </a:r>
          </a:p>
          <a:p>
            <a:pPr marL="236538" indent="-236538" defTabSz="814388">
              <a:spcBef>
                <a:spcPts val="0"/>
              </a:spcBef>
              <a:buClr>
                <a:srgbClr val="708CA1"/>
              </a:buClr>
              <a:defRPr/>
            </a:pPr>
            <a:r>
              <a:rPr lang="en-US" sz="1100" kern="0" dirty="0">
                <a:latin typeface="Courier New" pitchFamily="49" charset="0"/>
              </a:rPr>
              <a:t>R2(config-if)# </a:t>
            </a:r>
            <a:r>
              <a:rPr lang="en-US" sz="1100" b="1" kern="0" dirty="0">
                <a:latin typeface="Courier New" pitchFamily="49" charset="0"/>
              </a:rPr>
              <a:t>no shut</a:t>
            </a:r>
          </a:p>
          <a:p>
            <a:pPr marL="236538" indent="-236538" defTabSz="814388">
              <a:spcBef>
                <a:spcPts val="0"/>
              </a:spcBef>
              <a:buClr>
                <a:srgbClr val="708CA1"/>
              </a:buClr>
              <a:defRPr/>
            </a:pPr>
            <a:r>
              <a:rPr lang="en-US" sz="1100" kern="0" dirty="0">
                <a:latin typeface="Courier New" pitchFamily="49" charset="0"/>
              </a:rPr>
              <a:t>R2(config-if</a:t>
            </a:r>
            <a:r>
              <a:rPr lang="en-US" sz="1100" kern="0">
                <a:latin typeface="Courier New" pitchFamily="49" charset="0"/>
              </a:rPr>
              <a:t>)# </a:t>
            </a:r>
            <a:r>
              <a:rPr lang="en-US" sz="1100" b="1" kern="0">
                <a:latin typeface="Courier New" pitchFamily="49" charset="0"/>
              </a:rPr>
              <a:t>exit</a:t>
            </a:r>
            <a:endParaRPr lang="en-US" sz="1100" b="1" kern="0" dirty="0">
              <a:latin typeface="Courier New" pitchFamily="49" charset="0"/>
            </a:endParaRPr>
          </a:p>
        </p:txBody>
      </p:sp>
      <p:grpSp>
        <p:nvGrpSpPr>
          <p:cNvPr id="150533" name="Group 35"/>
          <p:cNvGrpSpPr>
            <a:grpSpLocks/>
          </p:cNvGrpSpPr>
          <p:nvPr/>
        </p:nvGrpSpPr>
        <p:grpSpPr bwMode="auto">
          <a:xfrm>
            <a:off x="1162050" y="1131888"/>
            <a:ext cx="6807200" cy="1839912"/>
            <a:chOff x="1639213" y="1003612"/>
            <a:chExt cx="6806428" cy="1839949"/>
          </a:xfrm>
        </p:grpSpPr>
        <p:sp>
          <p:nvSpPr>
            <p:cNvPr id="150534"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50535"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50536" name="Rounded Rectangle 2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150537"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50538"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316" y="2227599"/>
              <a:ext cx="455560" cy="157166"/>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453509" y="2205373"/>
              <a:ext cx="1012710"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233642" y="2320470"/>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6679" y="2492717"/>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09863" y="2329995"/>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2900" y="2502242"/>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50545" name="TextBox 23"/>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50546" name="TextBox 24"/>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1902708" y="2557805"/>
              <a:ext cx="1012710"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897947" y="1109976"/>
              <a:ext cx="946043"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50549"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50550"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50551" name="TextBox 39"/>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41" name="TextBox 40"/>
            <p:cNvSpPr txBox="1"/>
            <p:nvPr/>
          </p:nvSpPr>
          <p:spPr>
            <a:xfrm>
              <a:off x="5782118" y="2127585"/>
              <a:ext cx="1014298"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43" name="TextBox 42"/>
            <p:cNvSpPr txBox="1"/>
            <p:nvPr/>
          </p:nvSpPr>
          <p:spPr>
            <a:xfrm>
              <a:off x="5428146" y="1764039"/>
              <a:ext cx="455560" cy="157166"/>
            </a:xfrm>
            <a:prstGeom prst="rect">
              <a:avLst/>
            </a:prstGeom>
            <a:noFill/>
          </p:spPr>
          <p:txBody>
            <a:bodyPr lIns="0" tIns="0" rIns="0" bIns="0" anchor="ctr"/>
            <a:lstStyle/>
            <a:p>
              <a:pPr eaLnBrk="0" hangingPunct="0">
                <a:lnSpc>
                  <a:spcPct val="90000"/>
                </a:lnSpc>
                <a:defRPr/>
              </a:pPr>
              <a:r>
                <a:rPr lang="en-US" sz="1050" dirty="0"/>
                <a:t>S0/0/1</a:t>
              </a:r>
            </a:p>
          </p:txBody>
        </p:sp>
        <p:sp>
          <p:nvSpPr>
            <p:cNvPr id="47" name="TextBox 46"/>
            <p:cNvSpPr txBox="1"/>
            <p:nvPr/>
          </p:nvSpPr>
          <p:spPr>
            <a:xfrm>
              <a:off x="4474166" y="2560980"/>
              <a:ext cx="1014298"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49" name="TextBox 48"/>
            <p:cNvSpPr txBox="1"/>
            <p:nvPr/>
          </p:nvSpPr>
          <p:spPr>
            <a:xfrm>
              <a:off x="2864624" y="1991057"/>
              <a:ext cx="503181" cy="173040"/>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4096384" y="2076784"/>
              <a:ext cx="509530"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150557" name="TextBox 50"/>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52" name="TextBox 51"/>
            <p:cNvSpPr txBox="1"/>
            <p:nvPr/>
          </p:nvSpPr>
          <p:spPr>
            <a:xfrm>
              <a:off x="3169389" y="1381445"/>
              <a:ext cx="1014298"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53" name="TextBox 52"/>
            <p:cNvSpPr txBox="1"/>
            <p:nvPr/>
          </p:nvSpPr>
          <p:spPr>
            <a:xfrm>
              <a:off x="2870973" y="1752927"/>
              <a:ext cx="1014298" cy="165103"/>
            </a:xfrm>
            <a:prstGeom prst="rect">
              <a:avLst/>
            </a:prstGeom>
            <a:noFill/>
          </p:spPr>
          <p:txBody>
            <a:bodyPr lIns="0" tIns="0" rIns="0" bIns="0" anchor="ctr"/>
            <a:lstStyle/>
            <a:p>
              <a:pPr eaLnBrk="0" hangingPunct="0">
                <a:lnSpc>
                  <a:spcPct val="90000"/>
                </a:lnSpc>
                <a:defRPr/>
              </a:pPr>
              <a:r>
                <a:rPr lang="en-US" sz="1050" dirty="0"/>
                <a:t>.101</a:t>
              </a:r>
            </a:p>
          </p:txBody>
        </p:sp>
        <p:sp>
          <p:nvSpPr>
            <p:cNvPr id="54" name="TextBox 53"/>
            <p:cNvSpPr txBox="1"/>
            <p:nvPr/>
          </p:nvSpPr>
          <p:spPr>
            <a:xfrm>
              <a:off x="4194798" y="1905330"/>
              <a:ext cx="544451" cy="179391"/>
            </a:xfrm>
            <a:prstGeom prst="rect">
              <a:avLst/>
            </a:prstGeom>
            <a:noFill/>
          </p:spPr>
          <p:txBody>
            <a:bodyPr lIns="0" tIns="0" rIns="0" bIns="0" anchor="ctr"/>
            <a:lstStyle/>
            <a:p>
              <a:pPr eaLnBrk="0" hangingPunct="0">
                <a:lnSpc>
                  <a:spcPct val="90000"/>
                </a:lnSpc>
                <a:defRPr/>
              </a:pPr>
              <a:r>
                <a:rPr lang="en-US" sz="1050" dirty="0"/>
                <a:t>.102</a:t>
              </a:r>
            </a:p>
          </p:txBody>
        </p:sp>
        <p:sp>
          <p:nvSpPr>
            <p:cNvPr id="55" name="TextBox 54"/>
            <p:cNvSpPr txBox="1"/>
            <p:nvPr/>
          </p:nvSpPr>
          <p:spPr>
            <a:xfrm>
              <a:off x="5428146" y="1957718"/>
              <a:ext cx="544450" cy="180979"/>
            </a:xfrm>
            <a:prstGeom prst="rect">
              <a:avLst/>
            </a:prstGeom>
            <a:noFill/>
          </p:spPr>
          <p:txBody>
            <a:bodyPr lIns="0" tIns="0" rIns="0" bIns="0" anchor="ctr"/>
            <a:lstStyle/>
            <a:p>
              <a:pPr eaLnBrk="0" hangingPunct="0">
                <a:lnSpc>
                  <a:spcPct val="90000"/>
                </a:lnSpc>
                <a:defRPr/>
              </a:pPr>
              <a:r>
                <a:rPr lang="en-US" sz="1050" dirty="0"/>
                <a:t>.1</a:t>
              </a:r>
            </a:p>
          </p:txBody>
        </p:sp>
        <p:sp>
          <p:nvSpPr>
            <p:cNvPr id="56" name="TextBox 55"/>
            <p:cNvSpPr txBox="1"/>
            <p:nvPr/>
          </p:nvSpPr>
          <p:spPr>
            <a:xfrm>
              <a:off x="4799568" y="2210136"/>
              <a:ext cx="544450" cy="179391"/>
            </a:xfrm>
            <a:prstGeom prst="rect">
              <a:avLst/>
            </a:prstGeom>
            <a:noFill/>
          </p:spPr>
          <p:txBody>
            <a:bodyPr lIns="0" tIns="0" rIns="0" bIns="0" anchor="ctr"/>
            <a:lstStyle/>
            <a:p>
              <a:pPr eaLnBrk="0" hangingPunct="0">
                <a:lnSpc>
                  <a:spcPct val="90000"/>
                </a:lnSpc>
                <a:defRPr/>
              </a:pPr>
              <a:r>
                <a:rPr lang="en-US" sz="1050" dirty="0"/>
                <a:t>.1</a:t>
              </a:r>
            </a:p>
          </p:txBody>
        </p:sp>
        <p:sp>
          <p:nvSpPr>
            <p:cNvPr id="57" name="TextBox 56"/>
            <p:cNvSpPr txBox="1"/>
            <p:nvPr/>
          </p:nvSpPr>
          <p:spPr>
            <a:xfrm>
              <a:off x="2240808" y="2197436"/>
              <a:ext cx="544450" cy="179391"/>
            </a:xfrm>
            <a:prstGeom prst="rect">
              <a:avLst/>
            </a:prstGeom>
            <a:noFill/>
          </p:spPr>
          <p:txBody>
            <a:bodyPr lIns="0" tIns="0" rIns="0" bIns="0" anchor="ctr"/>
            <a:lstStyle/>
            <a:p>
              <a:pPr eaLnBrk="0" hangingPunct="0">
                <a:lnSpc>
                  <a:spcPct val="90000"/>
                </a:lnSpc>
                <a:defRPr/>
              </a:pPr>
              <a:r>
                <a:rPr lang="en-US" sz="1050" dirty="0"/>
                <a:t>.1</a:t>
              </a:r>
            </a:p>
          </p:txBody>
        </p:sp>
      </p:gr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41"/>
          <p:cNvSpPr>
            <a:spLocks noChangeArrowheads="1"/>
          </p:cNvSpPr>
          <p:nvPr/>
        </p:nvSpPr>
        <p:spPr bwMode="auto">
          <a:xfrm>
            <a:off x="357188" y="5527675"/>
            <a:ext cx="5954712" cy="357188"/>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52578"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Configuring EIGRP Example: Classful</a:t>
            </a:r>
          </a:p>
        </p:txBody>
      </p:sp>
      <p:sp>
        <p:nvSpPr>
          <p:cNvPr id="33" name="Text Placeholder 5"/>
          <p:cNvSpPr>
            <a:spLocks/>
          </p:cNvSpPr>
          <p:nvPr/>
        </p:nvSpPr>
        <p:spPr bwMode="auto">
          <a:xfrm>
            <a:off x="279400" y="4027488"/>
            <a:ext cx="8529638" cy="8001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R1(config)# </a:t>
            </a:r>
            <a:r>
              <a:rPr lang="en-US" sz="1100" b="1" kern="0" dirty="0">
                <a:latin typeface="Courier New" pitchFamily="49" charset="0"/>
              </a:rPr>
              <a:t>router eigrp 100</a:t>
            </a:r>
          </a:p>
          <a:p>
            <a:pPr marL="236538" indent="-236538" defTabSz="814388">
              <a:spcBef>
                <a:spcPts val="0"/>
              </a:spcBef>
              <a:buClr>
                <a:srgbClr val="708CA1"/>
              </a:buClr>
              <a:defRPr/>
            </a:pPr>
            <a:r>
              <a:rPr lang="en-US" sz="1100" kern="0" dirty="0">
                <a:latin typeface="Courier New" pitchFamily="49" charset="0"/>
              </a:rPr>
              <a:t>R1(config-router)# </a:t>
            </a:r>
            <a:r>
              <a:rPr lang="en-US" sz="1100" b="1" kern="0" dirty="0">
                <a:latin typeface="Courier New" pitchFamily="49" charset="0"/>
              </a:rPr>
              <a:t>network 192.168.1.96</a:t>
            </a:r>
          </a:p>
          <a:p>
            <a:pPr marL="236538" indent="-236538" defTabSz="814388">
              <a:spcBef>
                <a:spcPts val="0"/>
              </a:spcBef>
              <a:buClr>
                <a:srgbClr val="708CA1"/>
              </a:buClr>
              <a:defRPr/>
            </a:pPr>
            <a:r>
              <a:rPr lang="en-US" sz="1100" kern="0" dirty="0">
                <a:latin typeface="Courier New" pitchFamily="49" charset="0"/>
              </a:rPr>
              <a:t>R1(config-router)# </a:t>
            </a:r>
            <a:r>
              <a:rPr lang="en-US" sz="1100" b="1" kern="0" dirty="0">
                <a:latin typeface="Courier New" pitchFamily="49" charset="0"/>
              </a:rPr>
              <a:t>network 172.16.1.0</a:t>
            </a:r>
          </a:p>
          <a:p>
            <a:pPr marL="236538" indent="-236538" defTabSz="814388">
              <a:spcBef>
                <a:spcPts val="0"/>
              </a:spcBef>
              <a:buClr>
                <a:srgbClr val="708CA1"/>
              </a:buClr>
              <a:defRPr/>
            </a:pPr>
            <a:r>
              <a:rPr lang="en-US" sz="1100" kern="0" dirty="0">
                <a:latin typeface="Courier New" pitchFamily="49" charset="0"/>
              </a:rPr>
              <a:t>R1(config-router)#</a:t>
            </a:r>
            <a:endParaRPr lang="en-US" sz="1100" b="1" kern="0" dirty="0">
              <a:latin typeface="Courier New" pitchFamily="49" charset="0"/>
            </a:endParaRPr>
          </a:p>
          <a:p>
            <a:pPr marL="236538" indent="-236538" defTabSz="814388">
              <a:spcBef>
                <a:spcPts val="0"/>
              </a:spcBef>
              <a:buClr>
                <a:srgbClr val="708CA1"/>
              </a:buClr>
              <a:defRPr/>
            </a:pPr>
            <a:endParaRPr lang="en-US" sz="1100" kern="0" dirty="0">
              <a:latin typeface="Courier New" pitchFamily="49" charset="0"/>
            </a:endParaRPr>
          </a:p>
          <a:p>
            <a:pPr marL="236538" indent="-236538" defTabSz="814388">
              <a:spcBef>
                <a:spcPts val="0"/>
              </a:spcBef>
              <a:buClr>
                <a:srgbClr val="708CA1"/>
              </a:buClr>
              <a:defRPr/>
            </a:pPr>
            <a:endParaRPr lang="en-US" sz="1100" kern="0" dirty="0">
              <a:latin typeface="Courier New" pitchFamily="49" charset="0"/>
            </a:endParaRPr>
          </a:p>
        </p:txBody>
      </p:sp>
      <p:sp>
        <p:nvSpPr>
          <p:cNvPr id="152580" name="TextBox 33"/>
          <p:cNvSpPr txBox="1">
            <a:spLocks noChangeArrowheads="1"/>
          </p:cNvSpPr>
          <p:nvPr/>
        </p:nvSpPr>
        <p:spPr bwMode="auto">
          <a:xfrm>
            <a:off x="279400" y="3651250"/>
            <a:ext cx="3390900" cy="341313"/>
          </a:xfrm>
          <a:prstGeom prst="rect">
            <a:avLst/>
          </a:prstGeom>
          <a:noFill/>
          <a:ln w="9525">
            <a:noFill/>
            <a:miter lim="800000"/>
            <a:headEnd/>
            <a:tailEnd/>
          </a:ln>
        </p:spPr>
        <p:txBody>
          <a:bodyPr wrap="none">
            <a:spAutoFit/>
          </a:bodyPr>
          <a:lstStyle/>
          <a:p>
            <a:pPr algn="ctr" eaLnBrk="0" hangingPunct="0">
              <a:lnSpc>
                <a:spcPct val="90000"/>
              </a:lnSpc>
            </a:pPr>
            <a:r>
              <a:rPr lang="en-US" sz="1800"/>
              <a:t>Classful configuration example:</a:t>
            </a:r>
          </a:p>
        </p:txBody>
      </p:sp>
      <p:sp>
        <p:nvSpPr>
          <p:cNvPr id="44" name="Text Placeholder 5"/>
          <p:cNvSpPr>
            <a:spLocks/>
          </p:cNvSpPr>
          <p:nvPr/>
        </p:nvSpPr>
        <p:spPr bwMode="auto">
          <a:xfrm>
            <a:off x="279400" y="4983163"/>
            <a:ext cx="8529638" cy="1281112"/>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R2(config)# </a:t>
            </a:r>
            <a:r>
              <a:rPr lang="en-US" sz="1100" b="1" kern="0" dirty="0">
                <a:latin typeface="Courier New" pitchFamily="49" charset="0"/>
              </a:rPr>
              <a:t>router eigrp 100</a:t>
            </a:r>
          </a:p>
          <a:p>
            <a:pPr marL="236538" indent="-236538" defTabSz="814388">
              <a:spcBef>
                <a:spcPts val="0"/>
              </a:spcBef>
              <a:buClr>
                <a:srgbClr val="708CA1"/>
              </a:buClr>
              <a:defRPr/>
            </a:pPr>
            <a:r>
              <a:rPr lang="en-US" sz="1100" kern="0" dirty="0">
                <a:latin typeface="Courier New" pitchFamily="49" charset="0"/>
              </a:rPr>
              <a:t>R2(config-router)# </a:t>
            </a:r>
            <a:r>
              <a:rPr lang="en-US" sz="1100" b="1" kern="0" dirty="0">
                <a:latin typeface="Courier New" pitchFamily="49" charset="0"/>
              </a:rPr>
              <a:t>network 192.168.1.96</a:t>
            </a:r>
          </a:p>
          <a:p>
            <a:pPr marL="236538" indent="-236538" defTabSz="814388">
              <a:spcBef>
                <a:spcPts val="0"/>
              </a:spcBef>
              <a:buClr>
                <a:srgbClr val="708CA1"/>
              </a:buClr>
              <a:defRPr/>
            </a:pPr>
            <a:r>
              <a:rPr lang="en-US" sz="1100" kern="0" dirty="0">
                <a:latin typeface="Courier New" pitchFamily="49" charset="0"/>
              </a:rPr>
              <a:t>R2(config-router)# </a:t>
            </a:r>
            <a:r>
              <a:rPr lang="en-US" sz="1100" b="1" kern="0" dirty="0">
                <a:latin typeface="Courier New" pitchFamily="49" charset="0"/>
              </a:rPr>
              <a:t>network 172.17.2.0</a:t>
            </a:r>
          </a:p>
          <a:p>
            <a:pPr marL="236538" indent="-236538" defTabSz="814388">
              <a:spcBef>
                <a:spcPts val="0"/>
              </a:spcBef>
              <a:buClr>
                <a:srgbClr val="708CA1"/>
              </a:buClr>
              <a:defRPr/>
            </a:pPr>
            <a:r>
              <a:rPr lang="en-US" sz="1100" kern="0" dirty="0">
                <a:latin typeface="Courier New" pitchFamily="49" charset="0"/>
              </a:rPr>
              <a:t>*Jul 26 10:02:25.963: %DUAL-5-NBRCHANGE: IP-EIGRP(0) 100: Neighbor 192.168.1.101 (Serial0/0/0) is up: new adjacency 172.17.2.0</a:t>
            </a:r>
          </a:p>
          <a:p>
            <a:pPr marL="236538" indent="-236538" defTabSz="814388">
              <a:spcBef>
                <a:spcPts val="0"/>
              </a:spcBef>
              <a:buClr>
                <a:srgbClr val="708CA1"/>
              </a:buClr>
              <a:defRPr/>
            </a:pPr>
            <a:r>
              <a:rPr lang="en-US" sz="1100" kern="0" dirty="0">
                <a:latin typeface="Courier New" pitchFamily="49" charset="0"/>
              </a:rPr>
              <a:t>R2(config-router)# </a:t>
            </a:r>
            <a:endParaRPr lang="en-US" sz="1100" b="1" kern="0" dirty="0">
              <a:latin typeface="Courier New" pitchFamily="49" charset="0"/>
            </a:endParaRPr>
          </a:p>
          <a:p>
            <a:pPr marL="236538" indent="-236538" defTabSz="814388">
              <a:spcBef>
                <a:spcPts val="0"/>
              </a:spcBef>
              <a:buClr>
                <a:srgbClr val="708CA1"/>
              </a:buClr>
              <a:defRPr/>
            </a:pPr>
            <a:r>
              <a:rPr lang="en-US" sz="1100" kern="0" dirty="0">
                <a:latin typeface="Courier New" pitchFamily="49" charset="0"/>
              </a:rPr>
              <a:t>R2#</a:t>
            </a:r>
            <a:endParaRPr lang="en-US" sz="1100" b="1" kern="0" dirty="0">
              <a:latin typeface="Courier New" pitchFamily="49" charset="0"/>
            </a:endParaRPr>
          </a:p>
        </p:txBody>
      </p:sp>
      <p:grpSp>
        <p:nvGrpSpPr>
          <p:cNvPr id="152582" name="Group 44"/>
          <p:cNvGrpSpPr>
            <a:grpSpLocks/>
          </p:cNvGrpSpPr>
          <p:nvPr/>
        </p:nvGrpSpPr>
        <p:grpSpPr bwMode="auto">
          <a:xfrm>
            <a:off x="1162050" y="1390650"/>
            <a:ext cx="6807200" cy="1839913"/>
            <a:chOff x="1639213" y="1003612"/>
            <a:chExt cx="6806428" cy="1839949"/>
          </a:xfrm>
        </p:grpSpPr>
        <p:sp>
          <p:nvSpPr>
            <p:cNvPr id="152583"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52584"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52585" name="Rounded Rectangle 2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152586"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52587"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316" y="2227599"/>
              <a:ext cx="455560" cy="157165"/>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453509" y="2205374"/>
              <a:ext cx="1012710"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233641" y="2320470"/>
              <a:ext cx="341320"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6679" y="2492716"/>
              <a:ext cx="520641"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09862" y="2329995"/>
              <a:ext cx="341320"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2900" y="2502241"/>
              <a:ext cx="520641"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52594" name="TextBox 23"/>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52595" name="TextBox 24"/>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1902708" y="2557805"/>
              <a:ext cx="1012710"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897947" y="1109977"/>
              <a:ext cx="946043"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52598"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52599"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52600" name="TextBox 39"/>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41" name="TextBox 40"/>
            <p:cNvSpPr txBox="1"/>
            <p:nvPr/>
          </p:nvSpPr>
          <p:spPr>
            <a:xfrm>
              <a:off x="5782118" y="2127584"/>
              <a:ext cx="1014298"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43" name="TextBox 42"/>
            <p:cNvSpPr txBox="1"/>
            <p:nvPr/>
          </p:nvSpPr>
          <p:spPr>
            <a:xfrm>
              <a:off x="5428146" y="1764040"/>
              <a:ext cx="455560" cy="157165"/>
            </a:xfrm>
            <a:prstGeom prst="rect">
              <a:avLst/>
            </a:prstGeom>
            <a:noFill/>
          </p:spPr>
          <p:txBody>
            <a:bodyPr lIns="0" tIns="0" rIns="0" bIns="0" anchor="ctr"/>
            <a:lstStyle/>
            <a:p>
              <a:pPr eaLnBrk="0" hangingPunct="0">
                <a:lnSpc>
                  <a:spcPct val="90000"/>
                </a:lnSpc>
                <a:defRPr/>
              </a:pPr>
              <a:r>
                <a:rPr lang="en-US" sz="1050" dirty="0"/>
                <a:t>S0/0/1</a:t>
              </a:r>
            </a:p>
          </p:txBody>
        </p:sp>
        <p:sp>
          <p:nvSpPr>
            <p:cNvPr id="47" name="TextBox 46"/>
            <p:cNvSpPr txBox="1"/>
            <p:nvPr/>
          </p:nvSpPr>
          <p:spPr>
            <a:xfrm>
              <a:off x="4474166" y="2560980"/>
              <a:ext cx="1014298"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49" name="TextBox 48"/>
            <p:cNvSpPr txBox="1"/>
            <p:nvPr/>
          </p:nvSpPr>
          <p:spPr>
            <a:xfrm>
              <a:off x="2864624" y="1991056"/>
              <a:ext cx="503181" cy="173041"/>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4096384" y="2076783"/>
              <a:ext cx="509530"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152606" name="TextBox 50"/>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52" name="TextBox 51"/>
            <p:cNvSpPr txBox="1"/>
            <p:nvPr/>
          </p:nvSpPr>
          <p:spPr>
            <a:xfrm>
              <a:off x="3169389" y="1381444"/>
              <a:ext cx="1014298"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53" name="TextBox 52"/>
            <p:cNvSpPr txBox="1"/>
            <p:nvPr/>
          </p:nvSpPr>
          <p:spPr>
            <a:xfrm>
              <a:off x="2870973" y="1752927"/>
              <a:ext cx="1014298" cy="165103"/>
            </a:xfrm>
            <a:prstGeom prst="rect">
              <a:avLst/>
            </a:prstGeom>
            <a:noFill/>
          </p:spPr>
          <p:txBody>
            <a:bodyPr lIns="0" tIns="0" rIns="0" bIns="0" anchor="ctr"/>
            <a:lstStyle/>
            <a:p>
              <a:pPr eaLnBrk="0" hangingPunct="0">
                <a:lnSpc>
                  <a:spcPct val="90000"/>
                </a:lnSpc>
                <a:defRPr/>
              </a:pPr>
              <a:r>
                <a:rPr lang="en-US" sz="1050" dirty="0"/>
                <a:t>.101</a:t>
              </a:r>
            </a:p>
          </p:txBody>
        </p:sp>
        <p:sp>
          <p:nvSpPr>
            <p:cNvPr id="54" name="TextBox 53"/>
            <p:cNvSpPr txBox="1"/>
            <p:nvPr/>
          </p:nvSpPr>
          <p:spPr>
            <a:xfrm>
              <a:off x="4194798" y="1905330"/>
              <a:ext cx="544451" cy="179392"/>
            </a:xfrm>
            <a:prstGeom prst="rect">
              <a:avLst/>
            </a:prstGeom>
            <a:noFill/>
          </p:spPr>
          <p:txBody>
            <a:bodyPr lIns="0" tIns="0" rIns="0" bIns="0" anchor="ctr"/>
            <a:lstStyle/>
            <a:p>
              <a:pPr eaLnBrk="0" hangingPunct="0">
                <a:lnSpc>
                  <a:spcPct val="90000"/>
                </a:lnSpc>
                <a:defRPr/>
              </a:pPr>
              <a:r>
                <a:rPr lang="en-US" sz="1050" dirty="0"/>
                <a:t>.102</a:t>
              </a:r>
            </a:p>
          </p:txBody>
        </p:sp>
        <p:sp>
          <p:nvSpPr>
            <p:cNvPr id="55" name="TextBox 54"/>
            <p:cNvSpPr txBox="1"/>
            <p:nvPr/>
          </p:nvSpPr>
          <p:spPr>
            <a:xfrm>
              <a:off x="5428146" y="1957719"/>
              <a:ext cx="544450" cy="180979"/>
            </a:xfrm>
            <a:prstGeom prst="rect">
              <a:avLst/>
            </a:prstGeom>
            <a:noFill/>
          </p:spPr>
          <p:txBody>
            <a:bodyPr lIns="0" tIns="0" rIns="0" bIns="0" anchor="ctr"/>
            <a:lstStyle/>
            <a:p>
              <a:pPr eaLnBrk="0" hangingPunct="0">
                <a:lnSpc>
                  <a:spcPct val="90000"/>
                </a:lnSpc>
                <a:defRPr/>
              </a:pPr>
              <a:r>
                <a:rPr lang="en-US" sz="1050" dirty="0"/>
                <a:t>.1</a:t>
              </a:r>
            </a:p>
          </p:txBody>
        </p:sp>
        <p:sp>
          <p:nvSpPr>
            <p:cNvPr id="35" name="TextBox 34"/>
            <p:cNvSpPr txBox="1"/>
            <p:nvPr/>
          </p:nvSpPr>
          <p:spPr>
            <a:xfrm>
              <a:off x="4799568" y="2210136"/>
              <a:ext cx="544450" cy="179392"/>
            </a:xfrm>
            <a:prstGeom prst="rect">
              <a:avLst/>
            </a:prstGeom>
            <a:noFill/>
          </p:spPr>
          <p:txBody>
            <a:bodyPr lIns="0" tIns="0" rIns="0" bIns="0" anchor="ctr"/>
            <a:lstStyle/>
            <a:p>
              <a:pPr eaLnBrk="0" hangingPunct="0">
                <a:lnSpc>
                  <a:spcPct val="90000"/>
                </a:lnSpc>
                <a:defRPr/>
              </a:pPr>
              <a:r>
                <a:rPr lang="en-US" sz="1050" dirty="0"/>
                <a:t>.1</a:t>
              </a:r>
            </a:p>
          </p:txBody>
        </p:sp>
        <p:sp>
          <p:nvSpPr>
            <p:cNvPr id="36" name="TextBox 35"/>
            <p:cNvSpPr txBox="1"/>
            <p:nvPr/>
          </p:nvSpPr>
          <p:spPr>
            <a:xfrm>
              <a:off x="2240808" y="2197435"/>
              <a:ext cx="544450" cy="179392"/>
            </a:xfrm>
            <a:prstGeom prst="rect">
              <a:avLst/>
            </a:prstGeom>
            <a:noFill/>
          </p:spPr>
          <p:txBody>
            <a:bodyPr lIns="0" tIns="0" rIns="0" bIns="0" anchor="ctr"/>
            <a:lstStyle/>
            <a:p>
              <a:pPr eaLnBrk="0" hangingPunct="0">
                <a:lnSpc>
                  <a:spcPct val="90000"/>
                </a:lnSpc>
                <a:defRPr/>
              </a:pPr>
              <a:r>
                <a:rPr lang="en-US" sz="1050" dirty="0"/>
                <a:t>.1</a:t>
              </a:r>
            </a:p>
          </p:txBody>
        </p:sp>
      </p:gr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45"/>
          <p:cNvSpPr>
            <a:spLocks noChangeArrowheads="1"/>
          </p:cNvSpPr>
          <p:nvPr/>
        </p:nvSpPr>
        <p:spPr bwMode="auto">
          <a:xfrm>
            <a:off x="304800" y="4918075"/>
            <a:ext cx="6326188" cy="2190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54626" name="Rectangle 44"/>
          <p:cNvSpPr>
            <a:spLocks noChangeArrowheads="1"/>
          </p:cNvSpPr>
          <p:nvPr/>
        </p:nvSpPr>
        <p:spPr bwMode="auto">
          <a:xfrm>
            <a:off x="354013" y="3613150"/>
            <a:ext cx="1760537" cy="5238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54627"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 Example</a:t>
            </a:r>
          </a:p>
        </p:txBody>
      </p:sp>
      <p:sp>
        <p:nvSpPr>
          <p:cNvPr id="33" name="Text Placeholder 5"/>
          <p:cNvSpPr>
            <a:spLocks/>
          </p:cNvSpPr>
          <p:nvPr/>
        </p:nvSpPr>
        <p:spPr bwMode="auto">
          <a:xfrm>
            <a:off x="279400" y="3417888"/>
            <a:ext cx="8529638" cy="310515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R1# </a:t>
            </a:r>
            <a:r>
              <a:rPr lang="en-US" sz="1100" b="1" kern="0" dirty="0">
                <a:latin typeface="Courier New" pitchFamily="49" charset="0"/>
              </a:rPr>
              <a:t>show running-config | section router eigrp</a:t>
            </a:r>
          </a:p>
          <a:p>
            <a:pPr marL="236538" indent="-236538" defTabSz="814388">
              <a:spcBef>
                <a:spcPts val="0"/>
              </a:spcBef>
              <a:buClr>
                <a:srgbClr val="708CA1"/>
              </a:buClr>
              <a:defRPr/>
            </a:pPr>
            <a:r>
              <a:rPr lang="en-US" sz="1100" kern="0" dirty="0">
                <a:latin typeface="Courier New" pitchFamily="49" charset="0"/>
              </a:rPr>
              <a:t>router eigrp 100</a:t>
            </a:r>
          </a:p>
          <a:p>
            <a:pPr marL="236538" indent="-236538" defTabSz="814388">
              <a:spcBef>
                <a:spcPts val="0"/>
              </a:spcBef>
              <a:buClr>
                <a:srgbClr val="708CA1"/>
              </a:buClr>
              <a:defRPr/>
            </a:pPr>
            <a:r>
              <a:rPr lang="en-US" sz="1100" kern="0" dirty="0">
                <a:latin typeface="Courier New" pitchFamily="49" charset="0"/>
              </a:rPr>
              <a:t> network 172.16.0.0</a:t>
            </a:r>
          </a:p>
          <a:p>
            <a:pPr marL="236538" indent="-236538" defTabSz="814388">
              <a:spcBef>
                <a:spcPts val="0"/>
              </a:spcBef>
              <a:buClr>
                <a:srgbClr val="708CA1"/>
              </a:buClr>
              <a:defRPr/>
            </a:pPr>
            <a:r>
              <a:rPr lang="en-US" sz="1100" kern="0" dirty="0">
                <a:latin typeface="Courier New" pitchFamily="49" charset="0"/>
              </a:rPr>
              <a:t> network 192.168.1.0</a:t>
            </a:r>
          </a:p>
          <a:p>
            <a:pPr marL="236538" indent="-236538" defTabSz="814388">
              <a:spcBef>
                <a:spcPts val="0"/>
              </a:spcBef>
              <a:buClr>
                <a:srgbClr val="708CA1"/>
              </a:buClr>
              <a:defRPr/>
            </a:pPr>
            <a:r>
              <a:rPr lang="en-US" sz="1100" kern="0" dirty="0">
                <a:latin typeface="Courier New" pitchFamily="49" charset="0"/>
              </a:rPr>
              <a:t> auto-summary</a:t>
            </a:r>
          </a:p>
          <a:p>
            <a:pPr marL="236538" indent="-236538" defTabSz="814388">
              <a:spcBef>
                <a:spcPts val="0"/>
              </a:spcBef>
              <a:buClr>
                <a:srgbClr val="708CA1"/>
              </a:buClr>
              <a:defRPr/>
            </a:pPr>
            <a:r>
              <a:rPr lang="en-US" sz="1100" kern="0" dirty="0">
                <a:latin typeface="Courier New" pitchFamily="49" charset="0"/>
              </a:rPr>
              <a:t>R1# </a:t>
            </a:r>
            <a:r>
              <a:rPr lang="en-US" sz="1100" b="1" kern="0" dirty="0">
                <a:latin typeface="Courier New" pitchFamily="49" charset="0"/>
              </a:rPr>
              <a:t>show ip route</a:t>
            </a:r>
          </a:p>
          <a:p>
            <a:pPr marL="236538" indent="-236538" defTabSz="814388">
              <a:spcBef>
                <a:spcPts val="0"/>
              </a:spcBef>
              <a:buClr>
                <a:srgbClr val="708CA1"/>
              </a:buClr>
              <a:defRPr/>
            </a:pPr>
            <a:r>
              <a:rPr lang="en-US" sz="1100" kern="0" dirty="0">
                <a:latin typeface="Courier New" pitchFamily="49" charset="0"/>
              </a:rPr>
              <a:t>&lt;output omitted&gt;</a:t>
            </a:r>
          </a:p>
          <a:p>
            <a:pPr marL="236538" indent="-236538" defTabSz="814388">
              <a:spcBef>
                <a:spcPts val="0"/>
              </a:spcBef>
              <a:buClr>
                <a:srgbClr val="708CA1"/>
              </a:buClr>
              <a:defRPr/>
            </a:pPr>
            <a:r>
              <a:rPr lang="en-US" sz="1100" kern="0" dirty="0">
                <a:latin typeface="Courier New" pitchFamily="49" charset="0"/>
              </a:rPr>
              <a:t>Gateway of last resort is not set</a:t>
            </a:r>
          </a:p>
          <a:p>
            <a:pPr marL="236538" indent="-236538" defTabSz="814388">
              <a:spcBef>
                <a:spcPts val="0"/>
              </a:spcBef>
              <a:buClr>
                <a:srgbClr val="708CA1"/>
              </a:buClr>
              <a:defRPr/>
            </a:pPr>
            <a:endParaRPr lang="en-US" sz="1100" kern="0" dirty="0">
              <a:latin typeface="Courier New" pitchFamily="49" charset="0"/>
            </a:endParaRPr>
          </a:p>
          <a:p>
            <a:pPr marL="236538" indent="-236538" defTabSz="814388">
              <a:spcBef>
                <a:spcPts val="0"/>
              </a:spcBef>
              <a:buClr>
                <a:srgbClr val="708CA1"/>
              </a:buClr>
              <a:defRPr/>
            </a:pPr>
            <a:r>
              <a:rPr lang="en-US" sz="1100" kern="0" dirty="0">
                <a:latin typeface="Courier New" pitchFamily="49" charset="0"/>
              </a:rPr>
              <a:t>D    172.17.0.0/16 [90/40514560] via 192.168.1.102, 00:24:02, Serial0/0/0</a:t>
            </a:r>
          </a:p>
          <a:p>
            <a:pPr marL="236538" indent="-236538" defTabSz="814388">
              <a:spcBef>
                <a:spcPts val="0"/>
              </a:spcBef>
              <a:buClr>
                <a:srgbClr val="708CA1"/>
              </a:buClr>
              <a:defRPr/>
            </a:pPr>
            <a:r>
              <a:rPr lang="en-US" sz="1100" kern="0" dirty="0">
                <a:latin typeface="Courier New" pitchFamily="49" charset="0"/>
              </a:rPr>
              <a:t>     172.16.0.0/16 is variably subnetted, 2 subnets, 2 masks</a:t>
            </a:r>
          </a:p>
          <a:p>
            <a:pPr marL="236538" indent="-236538" defTabSz="814388">
              <a:spcBef>
                <a:spcPts val="0"/>
              </a:spcBef>
              <a:buClr>
                <a:srgbClr val="708CA1"/>
              </a:buClr>
              <a:defRPr/>
            </a:pPr>
            <a:r>
              <a:rPr lang="en-US" sz="1100" kern="0" dirty="0">
                <a:latin typeface="Courier New" pitchFamily="49" charset="0"/>
              </a:rPr>
              <a:t>D       172.16.0.0/16 is a summary, 00:25:27, Null0</a:t>
            </a:r>
          </a:p>
          <a:p>
            <a:pPr marL="236538" indent="-236538" defTabSz="814388">
              <a:spcBef>
                <a:spcPts val="0"/>
              </a:spcBef>
              <a:buClr>
                <a:srgbClr val="708CA1"/>
              </a:buClr>
              <a:defRPr/>
            </a:pPr>
            <a:r>
              <a:rPr lang="en-US" sz="1100" kern="0" dirty="0">
                <a:latin typeface="Courier New" pitchFamily="49" charset="0"/>
              </a:rPr>
              <a:t>C       172.16.1.0/24 is directly connected, FastEthernet0/0</a:t>
            </a:r>
          </a:p>
          <a:p>
            <a:pPr marL="236538" indent="-236538" defTabSz="814388">
              <a:spcBef>
                <a:spcPts val="0"/>
              </a:spcBef>
              <a:buClr>
                <a:srgbClr val="708CA1"/>
              </a:buClr>
              <a:defRPr/>
            </a:pPr>
            <a:r>
              <a:rPr lang="en-US" sz="1100" kern="0" dirty="0">
                <a:latin typeface="Courier New" pitchFamily="49" charset="0"/>
              </a:rPr>
              <a:t>     192.168.1.0/24 is variably subnetted, 3 subnets, 2 masks</a:t>
            </a:r>
          </a:p>
          <a:p>
            <a:pPr marL="236538" indent="-236538" defTabSz="814388">
              <a:spcBef>
                <a:spcPts val="0"/>
              </a:spcBef>
              <a:buClr>
                <a:srgbClr val="708CA1"/>
              </a:buClr>
              <a:defRPr/>
            </a:pPr>
            <a:r>
              <a:rPr lang="en-US" sz="1100" kern="0" dirty="0">
                <a:latin typeface="Courier New" pitchFamily="49" charset="0"/>
              </a:rPr>
              <a:t>C       192.168.1.96/27 is directly connected, Serial0/0/0</a:t>
            </a:r>
          </a:p>
          <a:p>
            <a:pPr marL="236538" indent="-236538" defTabSz="814388">
              <a:spcBef>
                <a:spcPts val="0"/>
              </a:spcBef>
              <a:buClr>
                <a:srgbClr val="708CA1"/>
              </a:buClr>
              <a:defRPr/>
            </a:pPr>
            <a:r>
              <a:rPr lang="en-US" sz="1100" kern="0" dirty="0">
                <a:latin typeface="Courier New" pitchFamily="49" charset="0"/>
              </a:rPr>
              <a:t>D       192.168.1.0/27 [90/41024000] via 192.168.1.102, 00:16:56, Serial0/0/0</a:t>
            </a:r>
          </a:p>
          <a:p>
            <a:pPr marL="236538" indent="-236538" defTabSz="814388">
              <a:spcBef>
                <a:spcPts val="0"/>
              </a:spcBef>
              <a:buClr>
                <a:srgbClr val="708CA1"/>
              </a:buClr>
              <a:defRPr/>
            </a:pPr>
            <a:r>
              <a:rPr lang="en-US" sz="1100" kern="0" dirty="0">
                <a:latin typeface="Courier New" pitchFamily="49" charset="0"/>
              </a:rPr>
              <a:t>D       192.168.1.0/24 is a summary, 00:25:27, Null0</a:t>
            </a:r>
          </a:p>
          <a:p>
            <a:pPr marL="236538" indent="-236538" defTabSz="814388">
              <a:spcBef>
                <a:spcPts val="0"/>
              </a:spcBef>
              <a:buClr>
                <a:srgbClr val="708CA1"/>
              </a:buClr>
              <a:defRPr/>
            </a:pPr>
            <a:r>
              <a:rPr lang="en-US" sz="1100" kern="0" dirty="0">
                <a:latin typeface="Courier New" pitchFamily="49" charset="0"/>
              </a:rPr>
              <a:t>R1#</a:t>
            </a:r>
          </a:p>
        </p:txBody>
      </p:sp>
      <p:sp>
        <p:nvSpPr>
          <p:cNvPr id="154629" name="TextBox 33"/>
          <p:cNvSpPr txBox="1">
            <a:spLocks noChangeArrowheads="1"/>
          </p:cNvSpPr>
          <p:nvPr/>
        </p:nvSpPr>
        <p:spPr bwMode="auto">
          <a:xfrm>
            <a:off x="279400" y="3046413"/>
            <a:ext cx="3390900" cy="341312"/>
          </a:xfrm>
          <a:prstGeom prst="rect">
            <a:avLst/>
          </a:prstGeom>
          <a:noFill/>
          <a:ln w="9525">
            <a:noFill/>
            <a:miter lim="800000"/>
            <a:headEnd/>
            <a:tailEnd/>
          </a:ln>
        </p:spPr>
        <p:txBody>
          <a:bodyPr wrap="none">
            <a:spAutoFit/>
          </a:bodyPr>
          <a:lstStyle/>
          <a:p>
            <a:pPr algn="ctr" eaLnBrk="0" hangingPunct="0">
              <a:lnSpc>
                <a:spcPct val="90000"/>
              </a:lnSpc>
            </a:pPr>
            <a:r>
              <a:rPr lang="en-US" sz="1800"/>
              <a:t>Classful configuration example:</a:t>
            </a:r>
          </a:p>
        </p:txBody>
      </p:sp>
      <p:grpSp>
        <p:nvGrpSpPr>
          <p:cNvPr id="154630" name="Group 43"/>
          <p:cNvGrpSpPr>
            <a:grpSpLocks/>
          </p:cNvGrpSpPr>
          <p:nvPr/>
        </p:nvGrpSpPr>
        <p:grpSpPr bwMode="auto">
          <a:xfrm>
            <a:off x="1162050" y="1081088"/>
            <a:ext cx="6807200" cy="1839912"/>
            <a:chOff x="1639213" y="1003612"/>
            <a:chExt cx="6806428" cy="1839949"/>
          </a:xfrm>
        </p:grpSpPr>
        <p:sp>
          <p:nvSpPr>
            <p:cNvPr id="154631"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54632"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54633" name="Rounded Rectangle 2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154634"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54635"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316" y="2227599"/>
              <a:ext cx="455560" cy="157166"/>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453509" y="2205373"/>
              <a:ext cx="1012710"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233642" y="2320470"/>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6679" y="2492717"/>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09863" y="2329995"/>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2900" y="2502242"/>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54642" name="TextBox 23"/>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54643" name="TextBox 24"/>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1902708" y="2557805"/>
              <a:ext cx="1012710"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897947" y="1109976"/>
              <a:ext cx="946043"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54646"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54647"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54648" name="TextBox 39"/>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41" name="TextBox 40"/>
            <p:cNvSpPr txBox="1"/>
            <p:nvPr/>
          </p:nvSpPr>
          <p:spPr>
            <a:xfrm>
              <a:off x="5782118" y="2127585"/>
              <a:ext cx="1014298"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43" name="TextBox 42"/>
            <p:cNvSpPr txBox="1"/>
            <p:nvPr/>
          </p:nvSpPr>
          <p:spPr>
            <a:xfrm>
              <a:off x="5428146" y="1764039"/>
              <a:ext cx="455560" cy="157166"/>
            </a:xfrm>
            <a:prstGeom prst="rect">
              <a:avLst/>
            </a:prstGeom>
            <a:noFill/>
          </p:spPr>
          <p:txBody>
            <a:bodyPr lIns="0" tIns="0" rIns="0" bIns="0" anchor="ctr"/>
            <a:lstStyle/>
            <a:p>
              <a:pPr eaLnBrk="0" hangingPunct="0">
                <a:lnSpc>
                  <a:spcPct val="90000"/>
                </a:lnSpc>
                <a:defRPr/>
              </a:pPr>
              <a:r>
                <a:rPr lang="en-US" sz="1050" dirty="0"/>
                <a:t>S0/0/1</a:t>
              </a:r>
            </a:p>
          </p:txBody>
        </p:sp>
        <p:sp>
          <p:nvSpPr>
            <p:cNvPr id="47" name="TextBox 46"/>
            <p:cNvSpPr txBox="1"/>
            <p:nvPr/>
          </p:nvSpPr>
          <p:spPr>
            <a:xfrm>
              <a:off x="4474166" y="2560980"/>
              <a:ext cx="1014298"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49" name="TextBox 48"/>
            <p:cNvSpPr txBox="1"/>
            <p:nvPr/>
          </p:nvSpPr>
          <p:spPr>
            <a:xfrm>
              <a:off x="2864624" y="1991057"/>
              <a:ext cx="503181" cy="173040"/>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4096384" y="2076784"/>
              <a:ext cx="509530"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154654" name="TextBox 50"/>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52" name="TextBox 51"/>
            <p:cNvSpPr txBox="1"/>
            <p:nvPr/>
          </p:nvSpPr>
          <p:spPr>
            <a:xfrm>
              <a:off x="3169389" y="1381445"/>
              <a:ext cx="1014298"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53" name="TextBox 52"/>
            <p:cNvSpPr txBox="1"/>
            <p:nvPr/>
          </p:nvSpPr>
          <p:spPr>
            <a:xfrm>
              <a:off x="2870973" y="1752927"/>
              <a:ext cx="1014298" cy="165103"/>
            </a:xfrm>
            <a:prstGeom prst="rect">
              <a:avLst/>
            </a:prstGeom>
            <a:noFill/>
          </p:spPr>
          <p:txBody>
            <a:bodyPr lIns="0" tIns="0" rIns="0" bIns="0" anchor="ctr"/>
            <a:lstStyle/>
            <a:p>
              <a:pPr eaLnBrk="0" hangingPunct="0">
                <a:lnSpc>
                  <a:spcPct val="90000"/>
                </a:lnSpc>
                <a:defRPr/>
              </a:pPr>
              <a:r>
                <a:rPr lang="en-US" sz="1050" dirty="0"/>
                <a:t>.101</a:t>
              </a:r>
            </a:p>
          </p:txBody>
        </p:sp>
        <p:sp>
          <p:nvSpPr>
            <p:cNvPr id="54" name="TextBox 53"/>
            <p:cNvSpPr txBox="1"/>
            <p:nvPr/>
          </p:nvSpPr>
          <p:spPr>
            <a:xfrm>
              <a:off x="4194798" y="1905330"/>
              <a:ext cx="544451" cy="179391"/>
            </a:xfrm>
            <a:prstGeom prst="rect">
              <a:avLst/>
            </a:prstGeom>
            <a:noFill/>
          </p:spPr>
          <p:txBody>
            <a:bodyPr lIns="0" tIns="0" rIns="0" bIns="0" anchor="ctr"/>
            <a:lstStyle/>
            <a:p>
              <a:pPr eaLnBrk="0" hangingPunct="0">
                <a:lnSpc>
                  <a:spcPct val="90000"/>
                </a:lnSpc>
                <a:defRPr/>
              </a:pPr>
              <a:r>
                <a:rPr lang="en-US" sz="1050" dirty="0"/>
                <a:t>.102</a:t>
              </a:r>
            </a:p>
          </p:txBody>
        </p:sp>
        <p:sp>
          <p:nvSpPr>
            <p:cNvPr id="35" name="TextBox 34"/>
            <p:cNvSpPr txBox="1"/>
            <p:nvPr/>
          </p:nvSpPr>
          <p:spPr>
            <a:xfrm>
              <a:off x="5428146" y="1957718"/>
              <a:ext cx="544450" cy="180979"/>
            </a:xfrm>
            <a:prstGeom prst="rect">
              <a:avLst/>
            </a:prstGeom>
            <a:noFill/>
          </p:spPr>
          <p:txBody>
            <a:bodyPr lIns="0" tIns="0" rIns="0" bIns="0" anchor="ctr"/>
            <a:lstStyle/>
            <a:p>
              <a:pPr eaLnBrk="0" hangingPunct="0">
                <a:lnSpc>
                  <a:spcPct val="90000"/>
                </a:lnSpc>
                <a:defRPr/>
              </a:pPr>
              <a:r>
                <a:rPr lang="en-US" sz="1050" dirty="0"/>
                <a:t>.1</a:t>
              </a:r>
            </a:p>
          </p:txBody>
        </p:sp>
        <p:sp>
          <p:nvSpPr>
            <p:cNvPr id="36" name="TextBox 35"/>
            <p:cNvSpPr txBox="1"/>
            <p:nvPr/>
          </p:nvSpPr>
          <p:spPr>
            <a:xfrm>
              <a:off x="4799568" y="2210136"/>
              <a:ext cx="544450" cy="179391"/>
            </a:xfrm>
            <a:prstGeom prst="rect">
              <a:avLst/>
            </a:prstGeom>
            <a:noFill/>
          </p:spPr>
          <p:txBody>
            <a:bodyPr lIns="0" tIns="0" rIns="0" bIns="0" anchor="ctr"/>
            <a:lstStyle/>
            <a:p>
              <a:pPr eaLnBrk="0" hangingPunct="0">
                <a:lnSpc>
                  <a:spcPct val="90000"/>
                </a:lnSpc>
                <a:defRPr/>
              </a:pPr>
              <a:r>
                <a:rPr lang="en-US" sz="1050" dirty="0"/>
                <a:t>.1</a:t>
              </a:r>
            </a:p>
          </p:txBody>
        </p:sp>
        <p:sp>
          <p:nvSpPr>
            <p:cNvPr id="42" name="TextBox 41"/>
            <p:cNvSpPr txBox="1"/>
            <p:nvPr/>
          </p:nvSpPr>
          <p:spPr>
            <a:xfrm>
              <a:off x="2240808" y="2197436"/>
              <a:ext cx="544450" cy="179391"/>
            </a:xfrm>
            <a:prstGeom prst="rect">
              <a:avLst/>
            </a:prstGeom>
            <a:noFill/>
          </p:spPr>
          <p:txBody>
            <a:bodyPr lIns="0" tIns="0" rIns="0" bIns="0" anchor="ctr"/>
            <a:lstStyle/>
            <a:p>
              <a:pPr eaLnBrk="0" hangingPunct="0">
                <a:lnSpc>
                  <a:spcPct val="90000"/>
                </a:lnSpc>
                <a:defRPr/>
              </a:pPr>
              <a:r>
                <a:rPr lang="en-US" sz="1050" dirty="0"/>
                <a:t>.1</a:t>
              </a:r>
            </a:p>
          </p:txBody>
        </p:sp>
      </p:gr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45"/>
          <p:cNvSpPr>
            <a:spLocks noChangeArrowheads="1"/>
          </p:cNvSpPr>
          <p:nvPr/>
        </p:nvSpPr>
        <p:spPr bwMode="auto">
          <a:xfrm>
            <a:off x="338138" y="5408613"/>
            <a:ext cx="6326187" cy="220662"/>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56674" name="Rectangle 44"/>
          <p:cNvSpPr>
            <a:spLocks noChangeArrowheads="1"/>
          </p:cNvSpPr>
          <p:nvPr/>
        </p:nvSpPr>
        <p:spPr bwMode="auto">
          <a:xfrm>
            <a:off x="360363" y="3590925"/>
            <a:ext cx="1762125" cy="52546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56675"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 Example</a:t>
            </a:r>
          </a:p>
        </p:txBody>
      </p:sp>
      <p:sp>
        <p:nvSpPr>
          <p:cNvPr id="33" name="Text Placeholder 5"/>
          <p:cNvSpPr>
            <a:spLocks/>
          </p:cNvSpPr>
          <p:nvPr/>
        </p:nvSpPr>
        <p:spPr bwMode="auto">
          <a:xfrm>
            <a:off x="279400" y="3397250"/>
            <a:ext cx="8529638" cy="310515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R2# </a:t>
            </a:r>
            <a:r>
              <a:rPr lang="en-US" sz="1100" b="1" kern="0" dirty="0">
                <a:latin typeface="Courier New" pitchFamily="49" charset="0"/>
              </a:rPr>
              <a:t>show running-config | section router eigrp</a:t>
            </a:r>
          </a:p>
          <a:p>
            <a:pPr marL="236538" indent="-236538" defTabSz="814388">
              <a:spcBef>
                <a:spcPts val="0"/>
              </a:spcBef>
              <a:buClr>
                <a:srgbClr val="708CA1"/>
              </a:buClr>
              <a:defRPr/>
            </a:pPr>
            <a:r>
              <a:rPr lang="en-US" sz="1100" kern="0" dirty="0">
                <a:latin typeface="Courier New" pitchFamily="49" charset="0"/>
              </a:rPr>
              <a:t>router eigrp 100</a:t>
            </a:r>
          </a:p>
          <a:p>
            <a:pPr marL="236538" indent="-236538" defTabSz="814388">
              <a:spcBef>
                <a:spcPts val="0"/>
              </a:spcBef>
              <a:buClr>
                <a:srgbClr val="708CA1"/>
              </a:buClr>
              <a:defRPr/>
            </a:pPr>
            <a:r>
              <a:rPr lang="en-US" sz="1100" kern="0" dirty="0">
                <a:latin typeface="Courier New" pitchFamily="49" charset="0"/>
              </a:rPr>
              <a:t> network 172.17.0.0</a:t>
            </a:r>
          </a:p>
          <a:p>
            <a:pPr marL="236538" indent="-236538" defTabSz="814388">
              <a:spcBef>
                <a:spcPts val="0"/>
              </a:spcBef>
              <a:buClr>
                <a:srgbClr val="708CA1"/>
              </a:buClr>
              <a:defRPr/>
            </a:pPr>
            <a:r>
              <a:rPr lang="en-US" sz="1100" kern="0" dirty="0">
                <a:latin typeface="Courier New" pitchFamily="49" charset="0"/>
              </a:rPr>
              <a:t> network 192.168.1.0</a:t>
            </a:r>
          </a:p>
          <a:p>
            <a:pPr marL="236538" indent="-236538" defTabSz="814388">
              <a:spcBef>
                <a:spcPts val="0"/>
              </a:spcBef>
              <a:buClr>
                <a:srgbClr val="708CA1"/>
              </a:buClr>
              <a:defRPr/>
            </a:pPr>
            <a:r>
              <a:rPr lang="en-US" sz="1100" kern="0" dirty="0">
                <a:latin typeface="Courier New" pitchFamily="49" charset="0"/>
              </a:rPr>
              <a:t> auto-summary</a:t>
            </a:r>
          </a:p>
          <a:p>
            <a:pPr marL="236538" indent="-236538" defTabSz="814388">
              <a:spcBef>
                <a:spcPts val="0"/>
              </a:spcBef>
              <a:buClr>
                <a:srgbClr val="708CA1"/>
              </a:buClr>
              <a:defRPr/>
            </a:pPr>
            <a:r>
              <a:rPr lang="en-US" sz="1100" kern="0" dirty="0">
                <a:latin typeface="Courier New" pitchFamily="49" charset="0"/>
              </a:rPr>
              <a:t>R2# </a:t>
            </a:r>
            <a:r>
              <a:rPr lang="en-US" sz="1100" b="1" kern="0" dirty="0">
                <a:latin typeface="Courier New" pitchFamily="49" charset="0"/>
              </a:rPr>
              <a:t>show ip route</a:t>
            </a:r>
          </a:p>
          <a:p>
            <a:pPr marL="236538" indent="-236538" defTabSz="814388">
              <a:spcBef>
                <a:spcPts val="0"/>
              </a:spcBef>
              <a:buClr>
                <a:srgbClr val="708CA1"/>
              </a:buClr>
              <a:defRPr/>
            </a:pPr>
            <a:r>
              <a:rPr lang="en-US" sz="1100" kern="0" dirty="0">
                <a:latin typeface="Courier New" pitchFamily="49" charset="0"/>
              </a:rPr>
              <a:t>&lt;output omitted&gt;</a:t>
            </a:r>
          </a:p>
          <a:p>
            <a:pPr marL="236538" indent="-236538" defTabSz="814388">
              <a:spcBef>
                <a:spcPts val="0"/>
              </a:spcBef>
              <a:buClr>
                <a:srgbClr val="708CA1"/>
              </a:buClr>
              <a:defRPr/>
            </a:pPr>
            <a:r>
              <a:rPr lang="en-US" sz="1100" kern="0" dirty="0">
                <a:latin typeface="Courier New" pitchFamily="49" charset="0"/>
              </a:rPr>
              <a:t>Gateway of last resort is not set</a:t>
            </a:r>
          </a:p>
          <a:p>
            <a:pPr marL="236538" indent="-236538" defTabSz="814388">
              <a:spcBef>
                <a:spcPts val="0"/>
              </a:spcBef>
              <a:buClr>
                <a:srgbClr val="708CA1"/>
              </a:buClr>
              <a:defRPr/>
            </a:pPr>
            <a:endParaRPr lang="en-US" sz="1100" kern="0" dirty="0">
              <a:latin typeface="Courier New" pitchFamily="49" charset="0"/>
            </a:endParaRPr>
          </a:p>
          <a:p>
            <a:pPr marL="236538" indent="-236538" defTabSz="814388">
              <a:spcBef>
                <a:spcPts val="0"/>
              </a:spcBef>
              <a:buClr>
                <a:srgbClr val="708CA1"/>
              </a:buClr>
              <a:defRPr/>
            </a:pPr>
            <a:r>
              <a:rPr lang="en-US" sz="1100" kern="0" dirty="0">
                <a:latin typeface="Courier New" pitchFamily="49" charset="0"/>
              </a:rPr>
              <a:t>     172.17.0.0/16 is variably subnetted, 2 subnets, 2 masks</a:t>
            </a:r>
          </a:p>
          <a:p>
            <a:pPr marL="236538" indent="-236538" defTabSz="814388">
              <a:spcBef>
                <a:spcPts val="0"/>
              </a:spcBef>
              <a:buClr>
                <a:srgbClr val="708CA1"/>
              </a:buClr>
              <a:defRPr/>
            </a:pPr>
            <a:r>
              <a:rPr lang="en-US" sz="1100" kern="0" dirty="0">
                <a:latin typeface="Courier New" pitchFamily="49" charset="0"/>
              </a:rPr>
              <a:t>D       172.17.0.0/16 is a summary, 00:13:10, Null0</a:t>
            </a:r>
          </a:p>
          <a:p>
            <a:pPr marL="236538" indent="-236538" defTabSz="814388">
              <a:spcBef>
                <a:spcPts val="0"/>
              </a:spcBef>
              <a:buClr>
                <a:srgbClr val="708CA1"/>
              </a:buClr>
              <a:defRPr/>
            </a:pPr>
            <a:r>
              <a:rPr lang="en-US" sz="1100" kern="0" dirty="0">
                <a:latin typeface="Courier New" pitchFamily="49" charset="0"/>
              </a:rPr>
              <a:t>C       172.17.2.0/24 is directly connected, FastEthernet0/0</a:t>
            </a:r>
          </a:p>
          <a:p>
            <a:pPr marL="236538" indent="-236538" defTabSz="814388">
              <a:spcBef>
                <a:spcPts val="0"/>
              </a:spcBef>
              <a:buClr>
                <a:srgbClr val="708CA1"/>
              </a:buClr>
              <a:defRPr/>
            </a:pPr>
            <a:r>
              <a:rPr lang="en-US" sz="1100" kern="0" dirty="0">
                <a:latin typeface="Courier New" pitchFamily="49" charset="0"/>
              </a:rPr>
              <a:t>D    172.16.0.0/16 [90/40514560] via 192.168.1.101, 00:13:26, Serial0/0/0</a:t>
            </a:r>
          </a:p>
          <a:p>
            <a:pPr marL="236538" indent="-236538" defTabSz="814388">
              <a:spcBef>
                <a:spcPts val="0"/>
              </a:spcBef>
              <a:buClr>
                <a:srgbClr val="708CA1"/>
              </a:buClr>
              <a:defRPr/>
            </a:pPr>
            <a:r>
              <a:rPr lang="en-US" sz="1100" kern="0" dirty="0">
                <a:latin typeface="Courier New" pitchFamily="49" charset="0"/>
              </a:rPr>
              <a:t>     192.168.1.0/24 is variably subnetted, 3 subnets, 2 masks</a:t>
            </a:r>
          </a:p>
          <a:p>
            <a:pPr marL="236538" indent="-236538" defTabSz="814388">
              <a:spcBef>
                <a:spcPts val="0"/>
              </a:spcBef>
              <a:buClr>
                <a:srgbClr val="708CA1"/>
              </a:buClr>
              <a:defRPr/>
            </a:pPr>
            <a:r>
              <a:rPr lang="en-US" sz="1100" kern="0" dirty="0">
                <a:latin typeface="Courier New" pitchFamily="49" charset="0"/>
              </a:rPr>
              <a:t>C       192.168.1.96/27 is directly connected, Serial0/0/0</a:t>
            </a:r>
          </a:p>
          <a:p>
            <a:pPr marL="236538" indent="-236538" defTabSz="814388">
              <a:spcBef>
                <a:spcPts val="0"/>
              </a:spcBef>
              <a:buClr>
                <a:srgbClr val="708CA1"/>
              </a:buClr>
              <a:defRPr/>
            </a:pPr>
            <a:r>
              <a:rPr lang="en-US" sz="1100" kern="0" dirty="0">
                <a:latin typeface="Courier New" pitchFamily="49" charset="0"/>
              </a:rPr>
              <a:t>C       192.168.1.0/27 is directly connected, Serial0/0/1</a:t>
            </a:r>
          </a:p>
          <a:p>
            <a:pPr marL="236538" indent="-236538" defTabSz="814388">
              <a:spcBef>
                <a:spcPts val="0"/>
              </a:spcBef>
              <a:buClr>
                <a:srgbClr val="708CA1"/>
              </a:buClr>
              <a:defRPr/>
            </a:pPr>
            <a:r>
              <a:rPr lang="en-US" sz="1100" kern="0" dirty="0">
                <a:latin typeface="Courier New" pitchFamily="49" charset="0"/>
              </a:rPr>
              <a:t>D       192.168.1.0/24 is a summary, 00:13:10, Null0</a:t>
            </a:r>
          </a:p>
          <a:p>
            <a:pPr marL="236538" indent="-236538" defTabSz="814388">
              <a:spcBef>
                <a:spcPts val="0"/>
              </a:spcBef>
              <a:buClr>
                <a:srgbClr val="708CA1"/>
              </a:buClr>
              <a:defRPr/>
            </a:pPr>
            <a:r>
              <a:rPr lang="en-US" sz="1100" kern="0" dirty="0">
                <a:latin typeface="Courier New" pitchFamily="49" charset="0"/>
              </a:rPr>
              <a:t>R2#</a:t>
            </a:r>
          </a:p>
        </p:txBody>
      </p:sp>
      <p:sp>
        <p:nvSpPr>
          <p:cNvPr id="156677" name="TextBox 33"/>
          <p:cNvSpPr txBox="1">
            <a:spLocks noChangeArrowheads="1"/>
          </p:cNvSpPr>
          <p:nvPr/>
        </p:nvSpPr>
        <p:spPr bwMode="auto">
          <a:xfrm>
            <a:off x="279400" y="3059113"/>
            <a:ext cx="3390900" cy="341312"/>
          </a:xfrm>
          <a:prstGeom prst="rect">
            <a:avLst/>
          </a:prstGeom>
          <a:noFill/>
          <a:ln w="9525">
            <a:noFill/>
            <a:miter lim="800000"/>
            <a:headEnd/>
            <a:tailEnd/>
          </a:ln>
        </p:spPr>
        <p:txBody>
          <a:bodyPr wrap="none">
            <a:spAutoFit/>
          </a:bodyPr>
          <a:lstStyle/>
          <a:p>
            <a:pPr algn="ctr" eaLnBrk="0" hangingPunct="0">
              <a:lnSpc>
                <a:spcPct val="90000"/>
              </a:lnSpc>
            </a:pPr>
            <a:r>
              <a:rPr lang="en-US" sz="1800"/>
              <a:t>Classful configuration example:</a:t>
            </a:r>
          </a:p>
        </p:txBody>
      </p:sp>
      <p:grpSp>
        <p:nvGrpSpPr>
          <p:cNvPr id="156678" name="Group 54"/>
          <p:cNvGrpSpPr>
            <a:grpSpLocks/>
          </p:cNvGrpSpPr>
          <p:nvPr/>
        </p:nvGrpSpPr>
        <p:grpSpPr bwMode="auto">
          <a:xfrm>
            <a:off x="1162050" y="1093788"/>
            <a:ext cx="6807200" cy="1839912"/>
            <a:chOff x="1639213" y="1003612"/>
            <a:chExt cx="6806428" cy="1839949"/>
          </a:xfrm>
        </p:grpSpPr>
        <p:sp>
          <p:nvSpPr>
            <p:cNvPr id="156679"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56680"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56681" name="Rounded Rectangle 2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156682"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56683"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316" y="2227599"/>
              <a:ext cx="455560" cy="157166"/>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453509" y="2205373"/>
              <a:ext cx="1012710"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233642" y="2320470"/>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6679" y="2492717"/>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09863" y="2329995"/>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2900" y="2502242"/>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56690" name="TextBox 23"/>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56691" name="TextBox 24"/>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1902708" y="2557805"/>
              <a:ext cx="1012710"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897947" y="1109976"/>
              <a:ext cx="946043"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56694"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56695"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56696" name="TextBox 39"/>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41" name="TextBox 40"/>
            <p:cNvSpPr txBox="1"/>
            <p:nvPr/>
          </p:nvSpPr>
          <p:spPr>
            <a:xfrm>
              <a:off x="5782118" y="2127585"/>
              <a:ext cx="1014298"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43" name="TextBox 42"/>
            <p:cNvSpPr txBox="1"/>
            <p:nvPr/>
          </p:nvSpPr>
          <p:spPr>
            <a:xfrm>
              <a:off x="5428146" y="1764039"/>
              <a:ext cx="455560" cy="157166"/>
            </a:xfrm>
            <a:prstGeom prst="rect">
              <a:avLst/>
            </a:prstGeom>
            <a:noFill/>
          </p:spPr>
          <p:txBody>
            <a:bodyPr lIns="0" tIns="0" rIns="0" bIns="0" anchor="ctr"/>
            <a:lstStyle/>
            <a:p>
              <a:pPr eaLnBrk="0" hangingPunct="0">
                <a:lnSpc>
                  <a:spcPct val="90000"/>
                </a:lnSpc>
                <a:defRPr/>
              </a:pPr>
              <a:r>
                <a:rPr lang="en-US" sz="1050" dirty="0"/>
                <a:t>S0/0/1</a:t>
              </a:r>
            </a:p>
          </p:txBody>
        </p:sp>
        <p:sp>
          <p:nvSpPr>
            <p:cNvPr id="47" name="TextBox 46"/>
            <p:cNvSpPr txBox="1"/>
            <p:nvPr/>
          </p:nvSpPr>
          <p:spPr>
            <a:xfrm>
              <a:off x="4474166" y="2560980"/>
              <a:ext cx="1014298"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49" name="TextBox 48"/>
            <p:cNvSpPr txBox="1"/>
            <p:nvPr/>
          </p:nvSpPr>
          <p:spPr>
            <a:xfrm>
              <a:off x="2864624" y="1991057"/>
              <a:ext cx="503181" cy="173040"/>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4096384" y="2076784"/>
              <a:ext cx="509530"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156702" name="TextBox 50"/>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52" name="TextBox 51"/>
            <p:cNvSpPr txBox="1"/>
            <p:nvPr/>
          </p:nvSpPr>
          <p:spPr>
            <a:xfrm>
              <a:off x="3169389" y="1381445"/>
              <a:ext cx="1014298"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53" name="TextBox 52"/>
            <p:cNvSpPr txBox="1"/>
            <p:nvPr/>
          </p:nvSpPr>
          <p:spPr>
            <a:xfrm>
              <a:off x="2870973" y="1752927"/>
              <a:ext cx="1014298" cy="165103"/>
            </a:xfrm>
            <a:prstGeom prst="rect">
              <a:avLst/>
            </a:prstGeom>
            <a:noFill/>
          </p:spPr>
          <p:txBody>
            <a:bodyPr lIns="0" tIns="0" rIns="0" bIns="0" anchor="ctr"/>
            <a:lstStyle/>
            <a:p>
              <a:pPr eaLnBrk="0" hangingPunct="0">
                <a:lnSpc>
                  <a:spcPct val="90000"/>
                </a:lnSpc>
                <a:defRPr/>
              </a:pPr>
              <a:r>
                <a:rPr lang="en-US" sz="1050" dirty="0"/>
                <a:t>.101</a:t>
              </a:r>
            </a:p>
          </p:txBody>
        </p:sp>
        <p:sp>
          <p:nvSpPr>
            <p:cNvPr id="54" name="TextBox 53"/>
            <p:cNvSpPr txBox="1"/>
            <p:nvPr/>
          </p:nvSpPr>
          <p:spPr>
            <a:xfrm>
              <a:off x="4194798" y="1905330"/>
              <a:ext cx="544451" cy="179391"/>
            </a:xfrm>
            <a:prstGeom prst="rect">
              <a:avLst/>
            </a:prstGeom>
            <a:noFill/>
          </p:spPr>
          <p:txBody>
            <a:bodyPr lIns="0" tIns="0" rIns="0" bIns="0" anchor="ctr"/>
            <a:lstStyle/>
            <a:p>
              <a:pPr eaLnBrk="0" hangingPunct="0">
                <a:lnSpc>
                  <a:spcPct val="90000"/>
                </a:lnSpc>
                <a:defRPr/>
              </a:pPr>
              <a:r>
                <a:rPr lang="en-US" sz="1050" dirty="0"/>
                <a:t>.102</a:t>
              </a:r>
            </a:p>
          </p:txBody>
        </p:sp>
        <p:sp>
          <p:nvSpPr>
            <p:cNvPr id="35" name="TextBox 34"/>
            <p:cNvSpPr txBox="1"/>
            <p:nvPr/>
          </p:nvSpPr>
          <p:spPr>
            <a:xfrm>
              <a:off x="5428146" y="1957718"/>
              <a:ext cx="544450" cy="180979"/>
            </a:xfrm>
            <a:prstGeom prst="rect">
              <a:avLst/>
            </a:prstGeom>
            <a:noFill/>
          </p:spPr>
          <p:txBody>
            <a:bodyPr lIns="0" tIns="0" rIns="0" bIns="0" anchor="ctr"/>
            <a:lstStyle/>
            <a:p>
              <a:pPr eaLnBrk="0" hangingPunct="0">
                <a:lnSpc>
                  <a:spcPct val="90000"/>
                </a:lnSpc>
                <a:defRPr/>
              </a:pPr>
              <a:r>
                <a:rPr lang="en-US" sz="1050" dirty="0"/>
                <a:t>.1</a:t>
              </a:r>
            </a:p>
          </p:txBody>
        </p:sp>
        <p:sp>
          <p:nvSpPr>
            <p:cNvPr id="36" name="TextBox 35"/>
            <p:cNvSpPr txBox="1"/>
            <p:nvPr/>
          </p:nvSpPr>
          <p:spPr>
            <a:xfrm>
              <a:off x="4799568" y="2210136"/>
              <a:ext cx="544450" cy="179391"/>
            </a:xfrm>
            <a:prstGeom prst="rect">
              <a:avLst/>
            </a:prstGeom>
            <a:noFill/>
          </p:spPr>
          <p:txBody>
            <a:bodyPr lIns="0" tIns="0" rIns="0" bIns="0" anchor="ctr"/>
            <a:lstStyle/>
            <a:p>
              <a:pPr eaLnBrk="0" hangingPunct="0">
                <a:lnSpc>
                  <a:spcPct val="90000"/>
                </a:lnSpc>
                <a:defRPr/>
              </a:pPr>
              <a:r>
                <a:rPr lang="en-US" sz="1050" dirty="0"/>
                <a:t>.1</a:t>
              </a:r>
            </a:p>
          </p:txBody>
        </p:sp>
        <p:sp>
          <p:nvSpPr>
            <p:cNvPr id="42" name="TextBox 41"/>
            <p:cNvSpPr txBox="1"/>
            <p:nvPr/>
          </p:nvSpPr>
          <p:spPr>
            <a:xfrm>
              <a:off x="2240808" y="2197436"/>
              <a:ext cx="544450" cy="179391"/>
            </a:xfrm>
            <a:prstGeom prst="rect">
              <a:avLst/>
            </a:prstGeom>
            <a:noFill/>
          </p:spPr>
          <p:txBody>
            <a:bodyPr lIns="0" tIns="0" rIns="0" bIns="0" anchor="ctr"/>
            <a:lstStyle/>
            <a:p>
              <a:pPr eaLnBrk="0" hangingPunct="0">
                <a:lnSpc>
                  <a:spcPct val="90000"/>
                </a:lnSpc>
                <a:defRPr/>
              </a:pPr>
              <a:r>
                <a:rPr lang="en-US" sz="1050" dirty="0"/>
                <a:t>.1</a:t>
              </a:r>
            </a:p>
          </p:txBody>
        </p:sp>
      </p:gr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43"/>
          <p:cNvSpPr>
            <a:spLocks noChangeArrowheads="1"/>
          </p:cNvSpPr>
          <p:nvPr/>
        </p:nvSpPr>
        <p:spPr bwMode="auto">
          <a:xfrm>
            <a:off x="2179638" y="4992688"/>
            <a:ext cx="2152650"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58722" name="Rectangle 45"/>
          <p:cNvSpPr>
            <a:spLocks noChangeArrowheads="1"/>
          </p:cNvSpPr>
          <p:nvPr/>
        </p:nvSpPr>
        <p:spPr bwMode="auto">
          <a:xfrm>
            <a:off x="438150" y="5516563"/>
            <a:ext cx="2032000" cy="49053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58723"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 Example</a:t>
            </a:r>
          </a:p>
        </p:txBody>
      </p:sp>
      <p:sp>
        <p:nvSpPr>
          <p:cNvPr id="33" name="Text Placeholder 5"/>
          <p:cNvSpPr>
            <a:spLocks/>
          </p:cNvSpPr>
          <p:nvPr/>
        </p:nvSpPr>
        <p:spPr bwMode="auto">
          <a:xfrm>
            <a:off x="279400" y="3783013"/>
            <a:ext cx="8529638" cy="2770187"/>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R2# </a:t>
            </a:r>
            <a:r>
              <a:rPr lang="en-US" sz="1100" b="1" kern="0" dirty="0">
                <a:latin typeface="Courier New" pitchFamily="49" charset="0"/>
              </a:rPr>
              <a:t>show ip protocols</a:t>
            </a:r>
          </a:p>
          <a:p>
            <a:pPr marL="236538" indent="-236538" defTabSz="814388">
              <a:spcBef>
                <a:spcPts val="0"/>
              </a:spcBef>
              <a:buClr>
                <a:srgbClr val="708CA1"/>
              </a:buClr>
              <a:defRPr/>
            </a:pPr>
            <a:r>
              <a:rPr lang="en-US" sz="1100" kern="0" dirty="0">
                <a:latin typeface="Courier New" pitchFamily="49" charset="0"/>
              </a:rPr>
              <a:t>Routing Protocol is "eigrp 100"</a:t>
            </a:r>
          </a:p>
          <a:p>
            <a:pPr marL="236538" indent="-236538" defTabSz="814388">
              <a:spcBef>
                <a:spcPts val="0"/>
              </a:spcBef>
              <a:buClr>
                <a:srgbClr val="708CA1"/>
              </a:buClr>
              <a:defRPr/>
            </a:pPr>
            <a:r>
              <a:rPr lang="en-US" sz="1100" kern="0" dirty="0">
                <a:latin typeface="Courier New" pitchFamily="49" charset="0"/>
              </a:rPr>
              <a:t>&lt;output omitted&gt;</a:t>
            </a:r>
          </a:p>
          <a:p>
            <a:pPr marL="236538" indent="-236538" defTabSz="814388">
              <a:spcBef>
                <a:spcPts val="0"/>
              </a:spcBef>
              <a:buClr>
                <a:srgbClr val="708CA1"/>
              </a:buClr>
              <a:defRPr/>
            </a:pPr>
            <a:r>
              <a:rPr lang="en-US" sz="1100" kern="0" dirty="0">
                <a:latin typeface="Courier New" pitchFamily="49" charset="0"/>
              </a:rPr>
              <a:t>  Automatic network summarization is in effect</a:t>
            </a:r>
          </a:p>
          <a:p>
            <a:pPr marL="236538" indent="-236538" defTabSz="814388">
              <a:spcBef>
                <a:spcPts val="0"/>
              </a:spcBef>
              <a:buClr>
                <a:srgbClr val="708CA1"/>
              </a:buClr>
              <a:defRPr/>
            </a:pPr>
            <a:r>
              <a:rPr lang="en-US" sz="1100" kern="0" dirty="0">
                <a:latin typeface="Courier New" pitchFamily="49" charset="0"/>
              </a:rPr>
              <a:t>  Automatic address summarization:</a:t>
            </a:r>
          </a:p>
          <a:p>
            <a:pPr marL="236538" indent="-236538" defTabSz="814388">
              <a:spcBef>
                <a:spcPts val="0"/>
              </a:spcBef>
              <a:buClr>
                <a:srgbClr val="708CA1"/>
              </a:buClr>
              <a:defRPr/>
            </a:pPr>
            <a:r>
              <a:rPr lang="en-US" sz="1100" kern="0" dirty="0">
                <a:latin typeface="Courier New" pitchFamily="49" charset="0"/>
              </a:rPr>
              <a:t>    192.168.1.0/24 for FastEthernet0/0</a:t>
            </a:r>
          </a:p>
          <a:p>
            <a:pPr marL="236538" indent="-236538" defTabSz="814388">
              <a:spcBef>
                <a:spcPts val="0"/>
              </a:spcBef>
              <a:buClr>
                <a:srgbClr val="708CA1"/>
              </a:buClr>
              <a:defRPr/>
            </a:pPr>
            <a:r>
              <a:rPr lang="en-US" sz="1100" kern="0" dirty="0">
                <a:latin typeface="Courier New" pitchFamily="49" charset="0"/>
              </a:rPr>
              <a:t>      Summarizing with metric 40512000</a:t>
            </a:r>
          </a:p>
          <a:p>
            <a:pPr marL="236538" indent="-236538" defTabSz="814388">
              <a:spcBef>
                <a:spcPts val="0"/>
              </a:spcBef>
              <a:buClr>
                <a:srgbClr val="708CA1"/>
              </a:buClr>
              <a:defRPr/>
            </a:pPr>
            <a:r>
              <a:rPr lang="en-US" sz="1100" kern="0" dirty="0">
                <a:latin typeface="Courier New" pitchFamily="49" charset="0"/>
              </a:rPr>
              <a:t>    172.17.0.0/16 for Serial0/0/0, Serial0/0/1</a:t>
            </a:r>
          </a:p>
          <a:p>
            <a:pPr marL="236538" indent="-236538" defTabSz="814388">
              <a:spcBef>
                <a:spcPts val="0"/>
              </a:spcBef>
              <a:buClr>
                <a:srgbClr val="708CA1"/>
              </a:buClr>
              <a:defRPr/>
            </a:pPr>
            <a:r>
              <a:rPr lang="en-US" sz="1100" kern="0" dirty="0">
                <a:latin typeface="Courier New" pitchFamily="49" charset="0"/>
              </a:rPr>
              <a:t>      Summarizing with metric 28160</a:t>
            </a:r>
          </a:p>
          <a:p>
            <a:pPr marL="236538" indent="-236538" defTabSz="814388">
              <a:spcBef>
                <a:spcPts val="0"/>
              </a:spcBef>
              <a:buClr>
                <a:srgbClr val="708CA1"/>
              </a:buClr>
              <a:defRPr/>
            </a:pPr>
            <a:r>
              <a:rPr lang="en-US" sz="1100" kern="0" dirty="0">
                <a:latin typeface="Courier New" pitchFamily="49" charset="0"/>
              </a:rPr>
              <a:t>  Maximum path: 4</a:t>
            </a:r>
          </a:p>
          <a:p>
            <a:pPr marL="236538" indent="-236538" defTabSz="814388">
              <a:spcBef>
                <a:spcPts val="0"/>
              </a:spcBef>
              <a:buClr>
                <a:srgbClr val="708CA1"/>
              </a:buClr>
              <a:defRPr/>
            </a:pPr>
            <a:r>
              <a:rPr lang="en-US" sz="1100" kern="0" dirty="0">
                <a:latin typeface="Courier New" pitchFamily="49" charset="0"/>
              </a:rPr>
              <a:t>  Routing for Networks:</a:t>
            </a:r>
          </a:p>
          <a:p>
            <a:pPr marL="236538" indent="-236538" defTabSz="814388">
              <a:spcBef>
                <a:spcPts val="0"/>
              </a:spcBef>
              <a:buClr>
                <a:srgbClr val="708CA1"/>
              </a:buClr>
              <a:defRPr/>
            </a:pPr>
            <a:r>
              <a:rPr lang="en-US" sz="1100" kern="0" dirty="0">
                <a:latin typeface="Courier New" pitchFamily="49" charset="0"/>
              </a:rPr>
              <a:t>    172.17.0.0</a:t>
            </a:r>
          </a:p>
          <a:p>
            <a:pPr marL="236538" indent="-236538" defTabSz="814388">
              <a:spcBef>
                <a:spcPts val="0"/>
              </a:spcBef>
              <a:buClr>
                <a:srgbClr val="708CA1"/>
              </a:buClr>
              <a:defRPr/>
            </a:pPr>
            <a:r>
              <a:rPr lang="en-US" sz="1100" kern="0" dirty="0">
                <a:latin typeface="Courier New" pitchFamily="49" charset="0"/>
              </a:rPr>
              <a:t>    192.168.1.0</a:t>
            </a:r>
          </a:p>
          <a:p>
            <a:pPr marL="236538" indent="-236538" defTabSz="814388">
              <a:spcBef>
                <a:spcPts val="0"/>
              </a:spcBef>
              <a:buClr>
                <a:srgbClr val="708CA1"/>
              </a:buClr>
              <a:defRPr/>
            </a:pPr>
            <a:r>
              <a:rPr lang="en-US" sz="1100" kern="0" dirty="0">
                <a:latin typeface="Courier New" pitchFamily="49" charset="0"/>
              </a:rPr>
              <a:t>  Routing Information Sources:</a:t>
            </a:r>
          </a:p>
          <a:p>
            <a:pPr marL="236538" indent="-236538" defTabSz="814388">
              <a:spcBef>
                <a:spcPts val="0"/>
              </a:spcBef>
              <a:buClr>
                <a:srgbClr val="708CA1"/>
              </a:buClr>
              <a:defRPr/>
            </a:pPr>
            <a:r>
              <a:rPr lang="en-US" sz="1100" kern="0" dirty="0">
                <a:latin typeface="Courier New" pitchFamily="49" charset="0"/>
              </a:rPr>
              <a:t>&lt;output omitted&gt;</a:t>
            </a:r>
          </a:p>
          <a:p>
            <a:pPr marL="236538" indent="-236538" defTabSz="814388">
              <a:spcBef>
                <a:spcPts val="0"/>
              </a:spcBef>
              <a:buClr>
                <a:srgbClr val="708CA1"/>
              </a:buClr>
              <a:defRPr/>
            </a:pPr>
            <a:r>
              <a:rPr lang="en-US" sz="1100" kern="0" dirty="0">
                <a:latin typeface="Courier New" pitchFamily="49" charset="0"/>
              </a:rPr>
              <a:t>R2#</a:t>
            </a:r>
          </a:p>
        </p:txBody>
      </p:sp>
      <p:sp>
        <p:nvSpPr>
          <p:cNvPr id="158725" name="TextBox 33"/>
          <p:cNvSpPr txBox="1">
            <a:spLocks noChangeArrowheads="1"/>
          </p:cNvSpPr>
          <p:nvPr/>
        </p:nvSpPr>
        <p:spPr bwMode="auto">
          <a:xfrm>
            <a:off x="279400" y="3432175"/>
            <a:ext cx="3390900" cy="341313"/>
          </a:xfrm>
          <a:prstGeom prst="rect">
            <a:avLst/>
          </a:prstGeom>
          <a:noFill/>
          <a:ln w="9525">
            <a:noFill/>
            <a:miter lim="800000"/>
            <a:headEnd/>
            <a:tailEnd/>
          </a:ln>
        </p:spPr>
        <p:txBody>
          <a:bodyPr wrap="none">
            <a:spAutoFit/>
          </a:bodyPr>
          <a:lstStyle/>
          <a:p>
            <a:pPr algn="ctr" eaLnBrk="0" hangingPunct="0">
              <a:lnSpc>
                <a:spcPct val="90000"/>
              </a:lnSpc>
            </a:pPr>
            <a:r>
              <a:rPr lang="en-US" sz="1800"/>
              <a:t>Classful configuration example:</a:t>
            </a:r>
          </a:p>
        </p:txBody>
      </p:sp>
      <p:grpSp>
        <p:nvGrpSpPr>
          <p:cNvPr id="158726" name="Group 44"/>
          <p:cNvGrpSpPr>
            <a:grpSpLocks/>
          </p:cNvGrpSpPr>
          <p:nvPr/>
        </p:nvGrpSpPr>
        <p:grpSpPr bwMode="auto">
          <a:xfrm>
            <a:off x="1162050" y="1300163"/>
            <a:ext cx="6807200" cy="1839912"/>
            <a:chOff x="1639213" y="1003612"/>
            <a:chExt cx="6806428" cy="1839949"/>
          </a:xfrm>
        </p:grpSpPr>
        <p:sp>
          <p:nvSpPr>
            <p:cNvPr id="158727"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58728"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58729" name="Rounded Rectangle 2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158730"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58731"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316" y="2227599"/>
              <a:ext cx="455560" cy="157166"/>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453509" y="2205373"/>
              <a:ext cx="1012710"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233642" y="2320470"/>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6679" y="2492717"/>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09863" y="2329995"/>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2900" y="2502242"/>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58738" name="TextBox 23"/>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58739" name="TextBox 24"/>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1902708" y="2557805"/>
              <a:ext cx="1012710"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897947" y="1109976"/>
              <a:ext cx="946043"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58742"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58743"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58744" name="TextBox 39"/>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41" name="TextBox 40"/>
            <p:cNvSpPr txBox="1"/>
            <p:nvPr/>
          </p:nvSpPr>
          <p:spPr>
            <a:xfrm>
              <a:off x="5782118" y="2127585"/>
              <a:ext cx="1014298"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43" name="TextBox 42"/>
            <p:cNvSpPr txBox="1"/>
            <p:nvPr/>
          </p:nvSpPr>
          <p:spPr>
            <a:xfrm>
              <a:off x="5428146" y="1764039"/>
              <a:ext cx="455560" cy="157166"/>
            </a:xfrm>
            <a:prstGeom prst="rect">
              <a:avLst/>
            </a:prstGeom>
            <a:noFill/>
          </p:spPr>
          <p:txBody>
            <a:bodyPr lIns="0" tIns="0" rIns="0" bIns="0" anchor="ctr"/>
            <a:lstStyle/>
            <a:p>
              <a:pPr eaLnBrk="0" hangingPunct="0">
                <a:lnSpc>
                  <a:spcPct val="90000"/>
                </a:lnSpc>
                <a:defRPr/>
              </a:pPr>
              <a:r>
                <a:rPr lang="en-US" sz="1050" dirty="0"/>
                <a:t>S0/0/1</a:t>
              </a:r>
            </a:p>
          </p:txBody>
        </p:sp>
        <p:sp>
          <p:nvSpPr>
            <p:cNvPr id="47" name="TextBox 46"/>
            <p:cNvSpPr txBox="1"/>
            <p:nvPr/>
          </p:nvSpPr>
          <p:spPr>
            <a:xfrm>
              <a:off x="4474166" y="2560980"/>
              <a:ext cx="1014298"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49" name="TextBox 48"/>
            <p:cNvSpPr txBox="1"/>
            <p:nvPr/>
          </p:nvSpPr>
          <p:spPr>
            <a:xfrm>
              <a:off x="2864624" y="1991057"/>
              <a:ext cx="503181" cy="173040"/>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4096384" y="2076784"/>
              <a:ext cx="509530"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158750" name="TextBox 50"/>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52" name="TextBox 51"/>
            <p:cNvSpPr txBox="1"/>
            <p:nvPr/>
          </p:nvSpPr>
          <p:spPr>
            <a:xfrm>
              <a:off x="3169389" y="1381445"/>
              <a:ext cx="1014298"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53" name="TextBox 52"/>
            <p:cNvSpPr txBox="1"/>
            <p:nvPr/>
          </p:nvSpPr>
          <p:spPr>
            <a:xfrm>
              <a:off x="2870973" y="1752927"/>
              <a:ext cx="1014298" cy="165103"/>
            </a:xfrm>
            <a:prstGeom prst="rect">
              <a:avLst/>
            </a:prstGeom>
            <a:noFill/>
          </p:spPr>
          <p:txBody>
            <a:bodyPr lIns="0" tIns="0" rIns="0" bIns="0" anchor="ctr"/>
            <a:lstStyle/>
            <a:p>
              <a:pPr eaLnBrk="0" hangingPunct="0">
                <a:lnSpc>
                  <a:spcPct val="90000"/>
                </a:lnSpc>
                <a:defRPr/>
              </a:pPr>
              <a:r>
                <a:rPr lang="en-US" sz="1050" dirty="0"/>
                <a:t>.101</a:t>
              </a:r>
            </a:p>
          </p:txBody>
        </p:sp>
        <p:sp>
          <p:nvSpPr>
            <p:cNvPr id="54" name="TextBox 53"/>
            <p:cNvSpPr txBox="1"/>
            <p:nvPr/>
          </p:nvSpPr>
          <p:spPr>
            <a:xfrm>
              <a:off x="4194798" y="1905330"/>
              <a:ext cx="544451" cy="179391"/>
            </a:xfrm>
            <a:prstGeom prst="rect">
              <a:avLst/>
            </a:prstGeom>
            <a:noFill/>
          </p:spPr>
          <p:txBody>
            <a:bodyPr lIns="0" tIns="0" rIns="0" bIns="0" anchor="ctr"/>
            <a:lstStyle/>
            <a:p>
              <a:pPr eaLnBrk="0" hangingPunct="0">
                <a:lnSpc>
                  <a:spcPct val="90000"/>
                </a:lnSpc>
                <a:defRPr/>
              </a:pPr>
              <a:r>
                <a:rPr lang="en-US" sz="1050" dirty="0"/>
                <a:t>.102</a:t>
              </a:r>
            </a:p>
          </p:txBody>
        </p:sp>
        <p:sp>
          <p:nvSpPr>
            <p:cNvPr id="35" name="TextBox 34"/>
            <p:cNvSpPr txBox="1"/>
            <p:nvPr/>
          </p:nvSpPr>
          <p:spPr>
            <a:xfrm>
              <a:off x="5428146" y="1957718"/>
              <a:ext cx="544450" cy="180979"/>
            </a:xfrm>
            <a:prstGeom prst="rect">
              <a:avLst/>
            </a:prstGeom>
            <a:noFill/>
          </p:spPr>
          <p:txBody>
            <a:bodyPr lIns="0" tIns="0" rIns="0" bIns="0" anchor="ctr"/>
            <a:lstStyle/>
            <a:p>
              <a:pPr eaLnBrk="0" hangingPunct="0">
                <a:lnSpc>
                  <a:spcPct val="90000"/>
                </a:lnSpc>
                <a:defRPr/>
              </a:pPr>
              <a:r>
                <a:rPr lang="en-US" sz="1050" dirty="0"/>
                <a:t>.1</a:t>
              </a:r>
            </a:p>
          </p:txBody>
        </p:sp>
        <p:sp>
          <p:nvSpPr>
            <p:cNvPr id="36" name="TextBox 35"/>
            <p:cNvSpPr txBox="1"/>
            <p:nvPr/>
          </p:nvSpPr>
          <p:spPr>
            <a:xfrm>
              <a:off x="4799568" y="2210136"/>
              <a:ext cx="544450" cy="179391"/>
            </a:xfrm>
            <a:prstGeom prst="rect">
              <a:avLst/>
            </a:prstGeom>
            <a:noFill/>
          </p:spPr>
          <p:txBody>
            <a:bodyPr lIns="0" tIns="0" rIns="0" bIns="0" anchor="ctr"/>
            <a:lstStyle/>
            <a:p>
              <a:pPr eaLnBrk="0" hangingPunct="0">
                <a:lnSpc>
                  <a:spcPct val="90000"/>
                </a:lnSpc>
                <a:defRPr/>
              </a:pPr>
              <a:r>
                <a:rPr lang="en-US" sz="1050" dirty="0"/>
                <a:t>.1</a:t>
              </a:r>
            </a:p>
          </p:txBody>
        </p:sp>
        <p:sp>
          <p:nvSpPr>
            <p:cNvPr id="42" name="TextBox 41"/>
            <p:cNvSpPr txBox="1"/>
            <p:nvPr/>
          </p:nvSpPr>
          <p:spPr>
            <a:xfrm>
              <a:off x="2240808" y="2197436"/>
              <a:ext cx="544450" cy="179391"/>
            </a:xfrm>
            <a:prstGeom prst="rect">
              <a:avLst/>
            </a:prstGeom>
            <a:noFill/>
          </p:spPr>
          <p:txBody>
            <a:bodyPr lIns="0" tIns="0" rIns="0" bIns="0" anchor="ctr"/>
            <a:lstStyle/>
            <a:p>
              <a:pPr eaLnBrk="0" hangingPunct="0">
                <a:lnSpc>
                  <a:spcPct val="90000"/>
                </a:lnSpc>
                <a:defRPr/>
              </a:pPr>
              <a:r>
                <a:rPr lang="en-US" sz="1050" dirty="0"/>
                <a:t>.1</a:t>
              </a:r>
            </a:p>
          </p:txBody>
        </p:sp>
      </p:gr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35"/>
          <p:cNvSpPr>
            <a:spLocks noChangeArrowheads="1"/>
          </p:cNvSpPr>
          <p:nvPr/>
        </p:nvSpPr>
        <p:spPr bwMode="auto">
          <a:xfrm>
            <a:off x="6516688" y="5278438"/>
            <a:ext cx="846137" cy="155575"/>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60770" name="Rectangle 41"/>
          <p:cNvSpPr>
            <a:spLocks noChangeArrowheads="1"/>
          </p:cNvSpPr>
          <p:nvPr/>
        </p:nvSpPr>
        <p:spPr bwMode="auto">
          <a:xfrm>
            <a:off x="6397625" y="5103813"/>
            <a:ext cx="846138" cy="155575"/>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60771" name="Rectangle 34"/>
          <p:cNvSpPr>
            <a:spLocks noChangeArrowheads="1"/>
          </p:cNvSpPr>
          <p:nvPr/>
        </p:nvSpPr>
        <p:spPr bwMode="auto">
          <a:xfrm>
            <a:off x="7913688" y="4445000"/>
            <a:ext cx="847725" cy="157163"/>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60772" name="Rectangle 31"/>
          <p:cNvSpPr>
            <a:spLocks noChangeArrowheads="1"/>
          </p:cNvSpPr>
          <p:nvPr/>
        </p:nvSpPr>
        <p:spPr bwMode="auto">
          <a:xfrm>
            <a:off x="8062913" y="4281488"/>
            <a:ext cx="846137" cy="157162"/>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60773"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Configuring EIGRP Example: Classless</a:t>
            </a:r>
          </a:p>
        </p:txBody>
      </p:sp>
      <p:sp>
        <p:nvSpPr>
          <p:cNvPr id="160774" name="TextBox 33"/>
          <p:cNvSpPr txBox="1">
            <a:spLocks noChangeArrowheads="1"/>
          </p:cNvSpPr>
          <p:nvPr/>
        </p:nvSpPr>
        <p:spPr bwMode="auto">
          <a:xfrm>
            <a:off x="549275" y="3535363"/>
            <a:ext cx="3556000" cy="341312"/>
          </a:xfrm>
          <a:prstGeom prst="rect">
            <a:avLst/>
          </a:prstGeom>
          <a:noFill/>
          <a:ln w="9525">
            <a:noFill/>
            <a:miter lim="800000"/>
            <a:headEnd/>
            <a:tailEnd/>
          </a:ln>
        </p:spPr>
        <p:txBody>
          <a:bodyPr wrap="none">
            <a:spAutoFit/>
          </a:bodyPr>
          <a:lstStyle/>
          <a:p>
            <a:pPr algn="ctr" eaLnBrk="0" hangingPunct="0">
              <a:lnSpc>
                <a:spcPct val="90000"/>
              </a:lnSpc>
            </a:pPr>
            <a:r>
              <a:rPr lang="en-US" sz="1800"/>
              <a:t>Classless configuration example:</a:t>
            </a:r>
          </a:p>
        </p:txBody>
      </p:sp>
      <p:sp>
        <p:nvSpPr>
          <p:cNvPr id="44" name="Text Placeholder 5"/>
          <p:cNvSpPr>
            <a:spLocks/>
          </p:cNvSpPr>
          <p:nvPr/>
        </p:nvSpPr>
        <p:spPr bwMode="auto">
          <a:xfrm>
            <a:off x="4660900" y="3894138"/>
            <a:ext cx="4238625" cy="192722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R2(config)# </a:t>
            </a:r>
            <a:r>
              <a:rPr lang="en-US" sz="1100" b="1" kern="0" dirty="0">
                <a:latin typeface="Courier New" pitchFamily="49" charset="0"/>
              </a:rPr>
              <a:t>no router eigrp 100</a:t>
            </a:r>
          </a:p>
          <a:p>
            <a:pPr marL="236538" indent="-236538" defTabSz="814388">
              <a:spcBef>
                <a:spcPts val="0"/>
              </a:spcBef>
              <a:buClr>
                <a:srgbClr val="708CA1"/>
              </a:buClr>
              <a:defRPr/>
            </a:pPr>
            <a:r>
              <a:rPr lang="en-US" sz="1100" kern="0" dirty="0">
                <a:latin typeface="Courier New" pitchFamily="49" charset="0"/>
              </a:rPr>
              <a:t>R2(config)# </a:t>
            </a:r>
            <a:r>
              <a:rPr lang="en-US" sz="1100" b="1" kern="0" dirty="0">
                <a:latin typeface="Courier New" pitchFamily="49" charset="0"/>
              </a:rPr>
              <a:t>router eigrp 100</a:t>
            </a:r>
          </a:p>
          <a:p>
            <a:pPr marL="236538" indent="-236538" defTabSz="814388">
              <a:spcBef>
                <a:spcPts val="0"/>
              </a:spcBef>
              <a:buClr>
                <a:srgbClr val="708CA1"/>
              </a:buClr>
              <a:defRPr/>
            </a:pPr>
            <a:r>
              <a:rPr lang="en-US" sz="1100" kern="0" dirty="0">
                <a:latin typeface="Courier New" pitchFamily="49" charset="0"/>
              </a:rPr>
              <a:t>R2(config-router)# </a:t>
            </a:r>
            <a:r>
              <a:rPr lang="en-US" sz="1100" b="1" kern="0" dirty="0">
                <a:latin typeface="Courier New" pitchFamily="49" charset="0"/>
              </a:rPr>
              <a:t>network 192.168.1.96 0.0.0.31</a:t>
            </a:r>
          </a:p>
          <a:p>
            <a:pPr marL="236538" indent="-236538" defTabSz="814388">
              <a:spcBef>
                <a:spcPts val="0"/>
              </a:spcBef>
              <a:buClr>
                <a:srgbClr val="708CA1"/>
              </a:buClr>
              <a:defRPr/>
            </a:pPr>
            <a:r>
              <a:rPr lang="en-US" sz="1100" kern="0" dirty="0">
                <a:latin typeface="Courier New" pitchFamily="49" charset="0"/>
              </a:rPr>
              <a:t>R2(config-router)# </a:t>
            </a:r>
            <a:r>
              <a:rPr lang="en-US" sz="1100" b="1" kern="0" dirty="0">
                <a:latin typeface="Courier New" pitchFamily="49" charset="0"/>
              </a:rPr>
              <a:t>network 172.17.2.0 0.0.0.255</a:t>
            </a:r>
          </a:p>
          <a:p>
            <a:pPr marL="236538" indent="-236538" defTabSz="814388">
              <a:spcBef>
                <a:spcPts val="0"/>
              </a:spcBef>
              <a:buClr>
                <a:srgbClr val="708CA1"/>
              </a:buClr>
              <a:defRPr/>
            </a:pPr>
            <a:r>
              <a:rPr lang="en-US" sz="1100" kern="0" dirty="0">
                <a:latin typeface="Courier New" pitchFamily="49" charset="0"/>
              </a:rPr>
              <a:t>R2(config-router)# </a:t>
            </a:r>
            <a:r>
              <a:rPr lang="en-US" sz="1100" b="1" kern="0" dirty="0">
                <a:latin typeface="Courier New" pitchFamily="49" charset="0"/>
              </a:rPr>
              <a:t>end</a:t>
            </a:r>
          </a:p>
          <a:p>
            <a:pPr marL="236538" indent="-236538" defTabSz="814388">
              <a:spcBef>
                <a:spcPts val="0"/>
              </a:spcBef>
              <a:buClr>
                <a:srgbClr val="708CA1"/>
              </a:buClr>
              <a:defRPr/>
            </a:pPr>
            <a:r>
              <a:rPr lang="en-US" sz="1100" kern="0" dirty="0">
                <a:latin typeface="Courier New" pitchFamily="49" charset="0"/>
              </a:rPr>
              <a:t>R2# </a:t>
            </a:r>
            <a:r>
              <a:rPr lang="en-US" sz="1100" b="1" kern="0" dirty="0">
                <a:latin typeface="Courier New" pitchFamily="49" charset="0"/>
              </a:rPr>
              <a:t>show run | section router eigrp</a:t>
            </a:r>
          </a:p>
          <a:p>
            <a:pPr marL="236538" indent="-236538" defTabSz="814388">
              <a:spcBef>
                <a:spcPts val="0"/>
              </a:spcBef>
              <a:buClr>
                <a:srgbClr val="708CA1"/>
              </a:buClr>
              <a:defRPr/>
            </a:pPr>
            <a:r>
              <a:rPr lang="en-US" sz="1100" kern="0" dirty="0">
                <a:latin typeface="Courier New" pitchFamily="49" charset="0"/>
              </a:rPr>
              <a:t>router eigrp 100</a:t>
            </a:r>
          </a:p>
          <a:p>
            <a:pPr marL="236538" indent="-236538" defTabSz="814388">
              <a:spcBef>
                <a:spcPts val="0"/>
              </a:spcBef>
              <a:buClr>
                <a:srgbClr val="708CA1"/>
              </a:buClr>
              <a:defRPr/>
            </a:pPr>
            <a:r>
              <a:rPr lang="en-US" sz="1100" kern="0" dirty="0">
                <a:latin typeface="Courier New" pitchFamily="49" charset="0"/>
              </a:rPr>
              <a:t> network 172.17.2.0 0.0.0.255</a:t>
            </a:r>
          </a:p>
          <a:p>
            <a:pPr marL="236538" indent="-236538" defTabSz="814388">
              <a:spcBef>
                <a:spcPts val="0"/>
              </a:spcBef>
              <a:buClr>
                <a:srgbClr val="708CA1"/>
              </a:buClr>
              <a:defRPr/>
            </a:pPr>
            <a:r>
              <a:rPr lang="en-US" sz="1100" kern="0" dirty="0">
                <a:latin typeface="Courier New" pitchFamily="49" charset="0"/>
              </a:rPr>
              <a:t> network 192.168.1.96 0.0.0.31</a:t>
            </a:r>
          </a:p>
          <a:p>
            <a:pPr marL="236538" indent="-236538" defTabSz="814388">
              <a:spcBef>
                <a:spcPts val="0"/>
              </a:spcBef>
              <a:buClr>
                <a:srgbClr val="708CA1"/>
              </a:buClr>
              <a:defRPr/>
            </a:pPr>
            <a:r>
              <a:rPr lang="en-US" sz="1100" kern="0" dirty="0">
                <a:latin typeface="Courier New" pitchFamily="49" charset="0"/>
              </a:rPr>
              <a:t> auto-summary</a:t>
            </a:r>
          </a:p>
          <a:p>
            <a:pPr marL="236538" indent="-236538" defTabSz="814388">
              <a:spcBef>
                <a:spcPts val="0"/>
              </a:spcBef>
              <a:buClr>
                <a:srgbClr val="708CA1"/>
              </a:buClr>
              <a:defRPr/>
            </a:pPr>
            <a:r>
              <a:rPr lang="en-US" sz="1100" kern="0" dirty="0">
                <a:latin typeface="Courier New" pitchFamily="49" charset="0"/>
              </a:rPr>
              <a:t>R2#</a:t>
            </a:r>
          </a:p>
          <a:p>
            <a:pPr marL="236538" indent="-236538" defTabSz="814388">
              <a:spcBef>
                <a:spcPts val="0"/>
              </a:spcBef>
              <a:buClr>
                <a:srgbClr val="708CA1"/>
              </a:buClr>
              <a:defRPr/>
            </a:pPr>
            <a:endParaRPr lang="en-US" sz="1100" b="1" kern="0" dirty="0">
              <a:latin typeface="Courier New" pitchFamily="49" charset="0"/>
            </a:endParaRPr>
          </a:p>
          <a:p>
            <a:pPr marL="236538" indent="-236538" defTabSz="814388">
              <a:spcBef>
                <a:spcPts val="0"/>
              </a:spcBef>
              <a:buClr>
                <a:srgbClr val="708CA1"/>
              </a:buClr>
              <a:defRPr/>
            </a:pPr>
            <a:endParaRPr lang="en-US" sz="1100" b="1" kern="0" dirty="0">
              <a:latin typeface="Courier New" pitchFamily="49" charset="0"/>
            </a:endParaRPr>
          </a:p>
          <a:p>
            <a:pPr marL="236538" indent="-236538" defTabSz="814388">
              <a:spcBef>
                <a:spcPts val="0"/>
              </a:spcBef>
              <a:buClr>
                <a:srgbClr val="708CA1"/>
              </a:buClr>
              <a:defRPr/>
            </a:pPr>
            <a:endParaRPr lang="en-US" sz="1100" b="1" kern="0" dirty="0">
              <a:latin typeface="Courier New" pitchFamily="49" charset="0"/>
            </a:endParaRPr>
          </a:p>
          <a:p>
            <a:pPr marL="236538" indent="-236538" defTabSz="814388">
              <a:spcBef>
                <a:spcPts val="0"/>
              </a:spcBef>
              <a:buClr>
                <a:srgbClr val="708CA1"/>
              </a:buClr>
              <a:defRPr/>
            </a:pPr>
            <a:endParaRPr lang="en-US" sz="1100" b="1" kern="0" dirty="0">
              <a:latin typeface="Courier New" pitchFamily="49" charset="0"/>
            </a:endParaRPr>
          </a:p>
        </p:txBody>
      </p:sp>
      <p:grpSp>
        <p:nvGrpSpPr>
          <p:cNvPr id="160776" name="Group 45"/>
          <p:cNvGrpSpPr>
            <a:grpSpLocks/>
          </p:cNvGrpSpPr>
          <p:nvPr/>
        </p:nvGrpSpPr>
        <p:grpSpPr bwMode="auto">
          <a:xfrm>
            <a:off x="1162050" y="1287463"/>
            <a:ext cx="6807200" cy="1839912"/>
            <a:chOff x="1639213" y="1003612"/>
            <a:chExt cx="6806428" cy="1839949"/>
          </a:xfrm>
        </p:grpSpPr>
        <p:sp>
          <p:nvSpPr>
            <p:cNvPr id="160782"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60783"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60784" name="Rounded Rectangle 2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160785"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60786"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316" y="2227599"/>
              <a:ext cx="455560" cy="157166"/>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453509" y="2205373"/>
              <a:ext cx="1012710" cy="165103"/>
            </a:xfrm>
            <a:prstGeom prst="rect">
              <a:avLst/>
            </a:prstGeom>
            <a:noFill/>
          </p:spPr>
          <p:txBody>
            <a:bodyPr lIns="0" tIns="0" rIns="0" bIns="0" anchor="ctr"/>
            <a:lstStyle/>
            <a:p>
              <a:pPr eaLnBrk="0" hangingPunct="0">
                <a:lnSpc>
                  <a:spcPct val="90000"/>
                </a:lnSpc>
                <a:defRPr/>
              </a:pPr>
              <a:r>
                <a:rPr lang="en-US" sz="1050" dirty="0"/>
                <a:t>Fa0/0</a:t>
              </a:r>
            </a:p>
          </p:txBody>
        </p:sp>
        <p:sp>
          <p:nvSpPr>
            <p:cNvPr id="18" name="TextBox 17"/>
            <p:cNvSpPr txBox="1"/>
            <p:nvPr/>
          </p:nvSpPr>
          <p:spPr>
            <a:xfrm>
              <a:off x="4474166" y="2560980"/>
              <a:ext cx="1014298" cy="165103"/>
            </a:xfrm>
            <a:prstGeom prst="rect">
              <a:avLst/>
            </a:prstGeom>
            <a:noFill/>
          </p:spPr>
          <p:txBody>
            <a:bodyPr lIns="0" tIns="0" rIns="0" bIns="0" anchor="ctr"/>
            <a:lstStyle/>
            <a:p>
              <a:pPr eaLnBrk="0" hangingPunct="0">
                <a:lnSpc>
                  <a:spcPct val="90000"/>
                </a:lnSpc>
                <a:defRPr/>
              </a:pPr>
              <a:r>
                <a:rPr lang="en-US" sz="1050" dirty="0"/>
                <a:t>172.17.2.0 /24</a:t>
              </a:r>
            </a:p>
          </p:txBody>
        </p:sp>
        <p:cxnSp>
          <p:nvCxnSpPr>
            <p:cNvPr id="20" name="Straight Connector 19"/>
            <p:cNvCxnSpPr/>
            <p:nvPr/>
          </p:nvCxnSpPr>
          <p:spPr bwMode="auto">
            <a:xfrm rot="5400000">
              <a:off x="2233642" y="2320470"/>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6679" y="2492717"/>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09863" y="2329995"/>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2900" y="2502242"/>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60794" name="TextBox 23"/>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60795" name="TextBox 24"/>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1902708" y="2557805"/>
              <a:ext cx="1012710"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897947" y="1109976"/>
              <a:ext cx="946043"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60798"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60799"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60800" name="TextBox 39"/>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31" name="TextBox 30"/>
            <p:cNvSpPr txBox="1"/>
            <p:nvPr/>
          </p:nvSpPr>
          <p:spPr>
            <a:xfrm>
              <a:off x="5782118" y="2127585"/>
              <a:ext cx="1014298"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160802" name="TextBox 47"/>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49" name="TextBox 48"/>
            <p:cNvSpPr txBox="1"/>
            <p:nvPr/>
          </p:nvSpPr>
          <p:spPr>
            <a:xfrm>
              <a:off x="3169389" y="1381445"/>
              <a:ext cx="1014298"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50" name="TextBox 49"/>
            <p:cNvSpPr txBox="1"/>
            <p:nvPr/>
          </p:nvSpPr>
          <p:spPr>
            <a:xfrm>
              <a:off x="2870973" y="1752927"/>
              <a:ext cx="1014298" cy="165103"/>
            </a:xfrm>
            <a:prstGeom prst="rect">
              <a:avLst/>
            </a:prstGeom>
            <a:noFill/>
          </p:spPr>
          <p:txBody>
            <a:bodyPr lIns="0" tIns="0" rIns="0" bIns="0" anchor="ctr"/>
            <a:lstStyle/>
            <a:p>
              <a:pPr eaLnBrk="0" hangingPunct="0">
                <a:lnSpc>
                  <a:spcPct val="90000"/>
                </a:lnSpc>
                <a:defRPr/>
              </a:pPr>
              <a:r>
                <a:rPr lang="en-US" sz="1050" dirty="0"/>
                <a:t>.101</a:t>
              </a:r>
            </a:p>
          </p:txBody>
        </p:sp>
        <p:sp>
          <p:nvSpPr>
            <p:cNvPr id="51" name="TextBox 50"/>
            <p:cNvSpPr txBox="1"/>
            <p:nvPr/>
          </p:nvSpPr>
          <p:spPr>
            <a:xfrm>
              <a:off x="4194798" y="1905330"/>
              <a:ext cx="544451" cy="179391"/>
            </a:xfrm>
            <a:prstGeom prst="rect">
              <a:avLst/>
            </a:prstGeom>
            <a:noFill/>
          </p:spPr>
          <p:txBody>
            <a:bodyPr lIns="0" tIns="0" rIns="0" bIns="0" anchor="ctr"/>
            <a:lstStyle/>
            <a:p>
              <a:pPr eaLnBrk="0" hangingPunct="0">
                <a:lnSpc>
                  <a:spcPct val="90000"/>
                </a:lnSpc>
                <a:defRPr/>
              </a:pPr>
              <a:r>
                <a:rPr lang="en-US" sz="1050" dirty="0"/>
                <a:t>.102</a:t>
              </a:r>
            </a:p>
          </p:txBody>
        </p:sp>
        <p:sp>
          <p:nvSpPr>
            <p:cNvPr id="52" name="TextBox 51"/>
            <p:cNvSpPr txBox="1"/>
            <p:nvPr/>
          </p:nvSpPr>
          <p:spPr>
            <a:xfrm>
              <a:off x="5428146" y="1764039"/>
              <a:ext cx="455560" cy="157166"/>
            </a:xfrm>
            <a:prstGeom prst="rect">
              <a:avLst/>
            </a:prstGeom>
            <a:noFill/>
          </p:spPr>
          <p:txBody>
            <a:bodyPr lIns="0" tIns="0" rIns="0" bIns="0" anchor="ctr"/>
            <a:lstStyle/>
            <a:p>
              <a:pPr eaLnBrk="0" hangingPunct="0">
                <a:lnSpc>
                  <a:spcPct val="90000"/>
                </a:lnSpc>
                <a:defRPr/>
              </a:pPr>
              <a:r>
                <a:rPr lang="en-US" sz="1050" dirty="0"/>
                <a:t>S0/0/1</a:t>
              </a:r>
            </a:p>
          </p:txBody>
        </p:sp>
        <p:sp>
          <p:nvSpPr>
            <p:cNvPr id="53" name="TextBox 52"/>
            <p:cNvSpPr txBox="1"/>
            <p:nvPr/>
          </p:nvSpPr>
          <p:spPr>
            <a:xfrm>
              <a:off x="2864624" y="1991057"/>
              <a:ext cx="503181" cy="173040"/>
            </a:xfrm>
            <a:prstGeom prst="rect">
              <a:avLst/>
            </a:prstGeom>
            <a:noFill/>
          </p:spPr>
          <p:txBody>
            <a:bodyPr lIns="0" tIns="0" rIns="0" bIns="0" anchor="ctr"/>
            <a:lstStyle/>
            <a:p>
              <a:pPr eaLnBrk="0" hangingPunct="0">
                <a:lnSpc>
                  <a:spcPct val="90000"/>
                </a:lnSpc>
                <a:defRPr/>
              </a:pPr>
              <a:r>
                <a:rPr lang="en-US" sz="1050" dirty="0"/>
                <a:t>S0/0/0</a:t>
              </a:r>
            </a:p>
          </p:txBody>
        </p:sp>
        <p:sp>
          <p:nvSpPr>
            <p:cNvPr id="54" name="TextBox 53"/>
            <p:cNvSpPr txBox="1"/>
            <p:nvPr/>
          </p:nvSpPr>
          <p:spPr>
            <a:xfrm>
              <a:off x="4096384" y="2076784"/>
              <a:ext cx="509530"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55" name="TextBox 54"/>
            <p:cNvSpPr txBox="1"/>
            <p:nvPr/>
          </p:nvSpPr>
          <p:spPr>
            <a:xfrm>
              <a:off x="5428146" y="1957718"/>
              <a:ext cx="544450" cy="180979"/>
            </a:xfrm>
            <a:prstGeom prst="rect">
              <a:avLst/>
            </a:prstGeom>
            <a:noFill/>
          </p:spPr>
          <p:txBody>
            <a:bodyPr lIns="0" tIns="0" rIns="0" bIns="0" anchor="ctr"/>
            <a:lstStyle/>
            <a:p>
              <a:pPr eaLnBrk="0" hangingPunct="0">
                <a:lnSpc>
                  <a:spcPct val="90000"/>
                </a:lnSpc>
                <a:defRPr/>
              </a:pPr>
              <a:r>
                <a:rPr lang="en-US" sz="1050" dirty="0"/>
                <a:t>.1</a:t>
              </a:r>
            </a:p>
          </p:txBody>
        </p:sp>
        <p:sp>
          <p:nvSpPr>
            <p:cNvPr id="56" name="TextBox 55"/>
            <p:cNvSpPr txBox="1"/>
            <p:nvPr/>
          </p:nvSpPr>
          <p:spPr>
            <a:xfrm>
              <a:off x="4799568" y="2210136"/>
              <a:ext cx="544450" cy="179391"/>
            </a:xfrm>
            <a:prstGeom prst="rect">
              <a:avLst/>
            </a:prstGeom>
            <a:noFill/>
          </p:spPr>
          <p:txBody>
            <a:bodyPr lIns="0" tIns="0" rIns="0" bIns="0" anchor="ctr"/>
            <a:lstStyle/>
            <a:p>
              <a:pPr eaLnBrk="0" hangingPunct="0">
                <a:lnSpc>
                  <a:spcPct val="90000"/>
                </a:lnSpc>
                <a:defRPr/>
              </a:pPr>
              <a:r>
                <a:rPr lang="en-US" sz="1050" dirty="0"/>
                <a:t>.1</a:t>
              </a:r>
            </a:p>
          </p:txBody>
        </p:sp>
        <p:sp>
          <p:nvSpPr>
            <p:cNvPr id="57" name="TextBox 56"/>
            <p:cNvSpPr txBox="1"/>
            <p:nvPr/>
          </p:nvSpPr>
          <p:spPr>
            <a:xfrm>
              <a:off x="2240808" y="2197436"/>
              <a:ext cx="544450" cy="179391"/>
            </a:xfrm>
            <a:prstGeom prst="rect">
              <a:avLst/>
            </a:prstGeom>
            <a:noFill/>
          </p:spPr>
          <p:txBody>
            <a:bodyPr lIns="0" tIns="0" rIns="0" bIns="0" anchor="ctr"/>
            <a:lstStyle/>
            <a:p>
              <a:pPr eaLnBrk="0" hangingPunct="0">
                <a:lnSpc>
                  <a:spcPct val="90000"/>
                </a:lnSpc>
                <a:defRPr/>
              </a:pPr>
              <a:r>
                <a:rPr lang="en-US" sz="1050" dirty="0"/>
                <a:t>.1</a:t>
              </a:r>
            </a:p>
          </p:txBody>
        </p:sp>
      </p:grpSp>
      <p:sp>
        <p:nvSpPr>
          <p:cNvPr id="160777" name="Rectangle 57"/>
          <p:cNvSpPr>
            <a:spLocks noChangeArrowheads="1"/>
          </p:cNvSpPr>
          <p:nvPr/>
        </p:nvSpPr>
        <p:spPr bwMode="auto">
          <a:xfrm>
            <a:off x="2157413" y="5273675"/>
            <a:ext cx="847725" cy="157163"/>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60778" name="Rectangle 58"/>
          <p:cNvSpPr>
            <a:spLocks noChangeArrowheads="1"/>
          </p:cNvSpPr>
          <p:nvPr/>
        </p:nvSpPr>
        <p:spPr bwMode="auto">
          <a:xfrm>
            <a:off x="2027238" y="5087938"/>
            <a:ext cx="847725" cy="157162"/>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60779" name="Rectangle 59"/>
          <p:cNvSpPr>
            <a:spLocks noChangeArrowheads="1"/>
          </p:cNvSpPr>
          <p:nvPr/>
        </p:nvSpPr>
        <p:spPr bwMode="auto">
          <a:xfrm>
            <a:off x="3543300" y="4452938"/>
            <a:ext cx="847725" cy="155575"/>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60780" name="Rectangle 60"/>
          <p:cNvSpPr>
            <a:spLocks noChangeArrowheads="1"/>
          </p:cNvSpPr>
          <p:nvPr/>
        </p:nvSpPr>
        <p:spPr bwMode="auto">
          <a:xfrm>
            <a:off x="3692525" y="4267200"/>
            <a:ext cx="847725" cy="155575"/>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62" name="Text Placeholder 5"/>
          <p:cNvSpPr>
            <a:spLocks/>
          </p:cNvSpPr>
          <p:nvPr/>
        </p:nvSpPr>
        <p:spPr bwMode="auto">
          <a:xfrm>
            <a:off x="303213" y="3889375"/>
            <a:ext cx="4243387" cy="192722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R1(config)# </a:t>
            </a:r>
            <a:r>
              <a:rPr lang="en-US" sz="1100" b="1" kern="0" dirty="0">
                <a:latin typeface="Courier New" pitchFamily="49" charset="0"/>
              </a:rPr>
              <a:t>no router eigrp 100</a:t>
            </a:r>
          </a:p>
          <a:p>
            <a:pPr marL="236538" indent="-236538" defTabSz="814388">
              <a:spcBef>
                <a:spcPts val="0"/>
              </a:spcBef>
              <a:buClr>
                <a:srgbClr val="708CA1"/>
              </a:buClr>
              <a:defRPr/>
            </a:pPr>
            <a:r>
              <a:rPr lang="en-US" sz="1100" kern="0" dirty="0">
                <a:latin typeface="Courier New" pitchFamily="49" charset="0"/>
              </a:rPr>
              <a:t>R1(config)# </a:t>
            </a:r>
            <a:r>
              <a:rPr lang="en-US" sz="1100" b="1" kern="0" dirty="0">
                <a:latin typeface="Courier New" pitchFamily="49" charset="0"/>
              </a:rPr>
              <a:t>router eigrp 100</a:t>
            </a:r>
          </a:p>
          <a:p>
            <a:pPr marL="236538" indent="-236538" defTabSz="814388">
              <a:spcBef>
                <a:spcPts val="0"/>
              </a:spcBef>
              <a:buClr>
                <a:srgbClr val="708CA1"/>
              </a:buClr>
              <a:defRPr/>
            </a:pPr>
            <a:r>
              <a:rPr lang="en-US" sz="1100" kern="0" dirty="0">
                <a:latin typeface="Courier New" pitchFamily="49" charset="0"/>
              </a:rPr>
              <a:t>R1(config-router)# </a:t>
            </a:r>
            <a:r>
              <a:rPr lang="en-US" sz="1100" b="1" kern="0" dirty="0">
                <a:latin typeface="Courier New" pitchFamily="49" charset="0"/>
              </a:rPr>
              <a:t>network 192.168.1.96 0.0.0.31</a:t>
            </a:r>
          </a:p>
          <a:p>
            <a:pPr marL="236538" indent="-236538" defTabSz="814388">
              <a:spcBef>
                <a:spcPts val="0"/>
              </a:spcBef>
              <a:buClr>
                <a:srgbClr val="708CA1"/>
              </a:buClr>
              <a:defRPr/>
            </a:pPr>
            <a:r>
              <a:rPr lang="en-US" sz="1100" kern="0" dirty="0">
                <a:latin typeface="Courier New" pitchFamily="49" charset="0"/>
              </a:rPr>
              <a:t>R1(config-router)# </a:t>
            </a:r>
            <a:r>
              <a:rPr lang="en-US" sz="1100" b="1" kern="0" dirty="0">
                <a:latin typeface="Courier New" pitchFamily="49" charset="0"/>
              </a:rPr>
              <a:t>network 172.16.1.0 0.0.0.255</a:t>
            </a:r>
          </a:p>
          <a:p>
            <a:pPr marL="236538" indent="-236538" defTabSz="814388">
              <a:spcBef>
                <a:spcPts val="0"/>
              </a:spcBef>
              <a:buClr>
                <a:srgbClr val="708CA1"/>
              </a:buClr>
              <a:defRPr/>
            </a:pPr>
            <a:r>
              <a:rPr lang="en-US" sz="1100" kern="0" dirty="0">
                <a:latin typeface="Courier New" pitchFamily="49" charset="0"/>
              </a:rPr>
              <a:t>R1(config-router)# </a:t>
            </a:r>
            <a:r>
              <a:rPr lang="en-US" sz="1100" b="1" kern="0" dirty="0">
                <a:latin typeface="Courier New" pitchFamily="49" charset="0"/>
              </a:rPr>
              <a:t>end</a:t>
            </a:r>
          </a:p>
          <a:p>
            <a:pPr marL="236538" indent="-236538" defTabSz="814388">
              <a:spcBef>
                <a:spcPts val="0"/>
              </a:spcBef>
              <a:buClr>
                <a:srgbClr val="708CA1"/>
              </a:buClr>
              <a:defRPr/>
            </a:pPr>
            <a:r>
              <a:rPr lang="en-US" sz="1100" kern="0" dirty="0">
                <a:latin typeface="Courier New" pitchFamily="49" charset="0"/>
              </a:rPr>
              <a:t>R1# </a:t>
            </a:r>
            <a:r>
              <a:rPr lang="en-US" sz="1100" b="1" kern="0" dirty="0">
                <a:latin typeface="Courier New" pitchFamily="49" charset="0"/>
              </a:rPr>
              <a:t>show run | section router eigrp</a:t>
            </a:r>
          </a:p>
          <a:p>
            <a:pPr marL="236538" indent="-236538" defTabSz="814388">
              <a:spcBef>
                <a:spcPts val="0"/>
              </a:spcBef>
              <a:buClr>
                <a:srgbClr val="708CA1"/>
              </a:buClr>
              <a:defRPr/>
            </a:pPr>
            <a:r>
              <a:rPr lang="en-US" sz="1100" kern="0" dirty="0">
                <a:latin typeface="Courier New" pitchFamily="49" charset="0"/>
              </a:rPr>
              <a:t>router eigrp 100</a:t>
            </a:r>
          </a:p>
          <a:p>
            <a:pPr marL="236538" indent="-236538" defTabSz="814388">
              <a:spcBef>
                <a:spcPts val="0"/>
              </a:spcBef>
              <a:buClr>
                <a:srgbClr val="708CA1"/>
              </a:buClr>
              <a:defRPr/>
            </a:pPr>
            <a:r>
              <a:rPr lang="en-US" sz="1100" kern="0" dirty="0">
                <a:latin typeface="Courier New" pitchFamily="49" charset="0"/>
              </a:rPr>
              <a:t> network 172.16.1.0 0.0.0.255</a:t>
            </a:r>
          </a:p>
          <a:p>
            <a:pPr marL="236538" indent="-236538" defTabSz="814388">
              <a:spcBef>
                <a:spcPts val="0"/>
              </a:spcBef>
              <a:buClr>
                <a:srgbClr val="708CA1"/>
              </a:buClr>
              <a:defRPr/>
            </a:pPr>
            <a:r>
              <a:rPr lang="en-US" sz="1100" kern="0" dirty="0">
                <a:latin typeface="Courier New" pitchFamily="49" charset="0"/>
              </a:rPr>
              <a:t> network 192.168.1.96 0.0.0.31</a:t>
            </a:r>
          </a:p>
          <a:p>
            <a:pPr marL="236538" indent="-236538" defTabSz="814388">
              <a:spcBef>
                <a:spcPts val="0"/>
              </a:spcBef>
              <a:buClr>
                <a:srgbClr val="708CA1"/>
              </a:buClr>
              <a:defRPr/>
            </a:pPr>
            <a:r>
              <a:rPr lang="en-US" sz="1100" kern="0" dirty="0">
                <a:latin typeface="Courier New" pitchFamily="49" charset="0"/>
              </a:rPr>
              <a:t> auto-summary</a:t>
            </a:r>
          </a:p>
          <a:p>
            <a:pPr marL="236538" indent="-236538" defTabSz="814388">
              <a:spcBef>
                <a:spcPts val="0"/>
              </a:spcBef>
              <a:buClr>
                <a:srgbClr val="708CA1"/>
              </a:buClr>
              <a:defRPr/>
            </a:pPr>
            <a:r>
              <a:rPr lang="en-US" sz="1100" kern="0" dirty="0">
                <a:latin typeface="Courier New" pitchFamily="49" charset="0"/>
              </a:rPr>
              <a:t>R1#</a:t>
            </a:r>
          </a:p>
          <a:p>
            <a:pPr marL="236538" indent="-236538" defTabSz="814388">
              <a:spcBef>
                <a:spcPts val="0"/>
              </a:spcBef>
              <a:buClr>
                <a:srgbClr val="708CA1"/>
              </a:buClr>
              <a:defRPr/>
            </a:pPr>
            <a:endParaRPr lang="en-US" sz="1100" b="1" kern="0" dirty="0">
              <a:latin typeface="Courier New" pitchFamily="49" charset="0"/>
            </a:endParaRPr>
          </a:p>
          <a:p>
            <a:pPr marL="236538" indent="-236538" defTabSz="814388">
              <a:spcBef>
                <a:spcPts val="0"/>
              </a:spcBef>
              <a:buClr>
                <a:srgbClr val="708CA1"/>
              </a:buClr>
              <a:defRPr/>
            </a:pPr>
            <a:endParaRPr lang="en-US" sz="1100" b="1" kern="0" dirty="0">
              <a:latin typeface="Courier New" pitchFamily="49" charset="0"/>
            </a:endParaRPr>
          </a:p>
          <a:p>
            <a:pPr marL="236538" indent="-236538" defTabSz="814388">
              <a:spcBef>
                <a:spcPts val="0"/>
              </a:spcBef>
              <a:buClr>
                <a:srgbClr val="708CA1"/>
              </a:buClr>
              <a:defRPr/>
            </a:pPr>
            <a:endParaRPr lang="en-US" sz="1100" b="1" kern="0" dirty="0">
              <a:latin typeface="Courier New" pitchFamily="49" charset="0"/>
            </a:endParaRPr>
          </a:p>
          <a:p>
            <a:pPr marL="236538" indent="-236538" defTabSz="814388">
              <a:spcBef>
                <a:spcPts val="0"/>
              </a:spcBef>
              <a:buClr>
                <a:srgbClr val="708CA1"/>
              </a:buClr>
              <a:defRPr/>
            </a:pPr>
            <a:endParaRPr lang="en-US" sz="1100" b="1" kern="0" dirty="0">
              <a:latin typeface="Courier New" pitchFamily="49"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54"/>
          <p:cNvSpPr>
            <a:spLocks noChangeArrowheads="1"/>
          </p:cNvSpPr>
          <p:nvPr/>
        </p:nvSpPr>
        <p:spPr bwMode="auto">
          <a:xfrm>
            <a:off x="2266950" y="4135438"/>
            <a:ext cx="1373188" cy="1936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62818" name="Rectangle 43"/>
          <p:cNvSpPr>
            <a:spLocks noChangeArrowheads="1"/>
          </p:cNvSpPr>
          <p:nvPr/>
        </p:nvSpPr>
        <p:spPr bwMode="auto">
          <a:xfrm>
            <a:off x="2171700" y="4473575"/>
            <a:ext cx="1066800"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62819" name="Rectangle 45"/>
          <p:cNvSpPr>
            <a:spLocks noChangeArrowheads="1"/>
          </p:cNvSpPr>
          <p:nvPr/>
        </p:nvSpPr>
        <p:spPr bwMode="auto">
          <a:xfrm>
            <a:off x="438150" y="4986338"/>
            <a:ext cx="2032000" cy="49053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62820"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 Example</a:t>
            </a:r>
          </a:p>
        </p:txBody>
      </p:sp>
      <p:sp>
        <p:nvSpPr>
          <p:cNvPr id="33" name="Text Placeholder 5"/>
          <p:cNvSpPr>
            <a:spLocks/>
          </p:cNvSpPr>
          <p:nvPr/>
        </p:nvSpPr>
        <p:spPr bwMode="auto">
          <a:xfrm>
            <a:off x="279400" y="3275013"/>
            <a:ext cx="8529638" cy="3306762"/>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100" kern="0" dirty="0">
                <a:latin typeface="Courier New" pitchFamily="49" charset="0"/>
              </a:rPr>
              <a:t>R2# </a:t>
            </a:r>
            <a:r>
              <a:rPr lang="en-US" sz="1100" b="1" kern="0" dirty="0">
                <a:latin typeface="Courier New" pitchFamily="49" charset="0"/>
              </a:rPr>
              <a:t>show ip protocols</a:t>
            </a:r>
          </a:p>
          <a:p>
            <a:pPr marL="236538" indent="-236538" defTabSz="814388">
              <a:spcBef>
                <a:spcPts val="0"/>
              </a:spcBef>
              <a:buClr>
                <a:srgbClr val="708CA1"/>
              </a:buClr>
              <a:defRPr/>
            </a:pPr>
            <a:r>
              <a:rPr lang="en-US" sz="1100" kern="0" dirty="0">
                <a:latin typeface="Courier New" pitchFamily="49" charset="0"/>
              </a:rPr>
              <a:t>Routing Protocol is "eigrp 100"</a:t>
            </a:r>
          </a:p>
          <a:p>
            <a:pPr marL="236538" indent="-236538" defTabSz="814388">
              <a:spcBef>
                <a:spcPts val="0"/>
              </a:spcBef>
              <a:buClr>
                <a:srgbClr val="708CA1"/>
              </a:buClr>
              <a:defRPr/>
            </a:pPr>
            <a:r>
              <a:rPr lang="en-US" sz="1100" kern="0" dirty="0">
                <a:latin typeface="Courier New" pitchFamily="49" charset="0"/>
              </a:rPr>
              <a:t>&lt;output omitted&gt;</a:t>
            </a:r>
          </a:p>
          <a:p>
            <a:pPr marL="236538" indent="-236538" defTabSz="814388">
              <a:spcBef>
                <a:spcPts val="0"/>
              </a:spcBef>
              <a:buClr>
                <a:srgbClr val="708CA1"/>
              </a:buClr>
              <a:defRPr/>
            </a:pPr>
            <a:r>
              <a:rPr lang="en-US" sz="1100" kern="0" dirty="0">
                <a:latin typeface="Courier New" pitchFamily="49" charset="0"/>
              </a:rPr>
              <a:t>Automatic network summarization is in effect</a:t>
            </a:r>
          </a:p>
          <a:p>
            <a:pPr marL="236538" indent="-236538" defTabSz="814388">
              <a:spcBef>
                <a:spcPts val="0"/>
              </a:spcBef>
              <a:buClr>
                <a:srgbClr val="708CA1"/>
              </a:buClr>
              <a:defRPr/>
            </a:pPr>
            <a:r>
              <a:rPr lang="en-US" sz="1100" kern="0" dirty="0">
                <a:latin typeface="Courier New" pitchFamily="49" charset="0"/>
              </a:rPr>
              <a:t>  Automatic address summarization:</a:t>
            </a:r>
          </a:p>
          <a:p>
            <a:pPr marL="236538" indent="-236538" defTabSz="814388">
              <a:spcBef>
                <a:spcPts val="0"/>
              </a:spcBef>
              <a:buClr>
                <a:srgbClr val="708CA1"/>
              </a:buClr>
              <a:defRPr/>
            </a:pPr>
            <a:r>
              <a:rPr lang="en-US" sz="1100" kern="0" dirty="0">
                <a:latin typeface="Courier New" pitchFamily="49" charset="0"/>
              </a:rPr>
              <a:t>    192.168.1.0/24 for FastEthernet0/0</a:t>
            </a:r>
          </a:p>
          <a:p>
            <a:pPr marL="236538" indent="-236538" defTabSz="814388">
              <a:spcBef>
                <a:spcPts val="0"/>
              </a:spcBef>
              <a:buClr>
                <a:srgbClr val="708CA1"/>
              </a:buClr>
              <a:defRPr/>
            </a:pPr>
            <a:r>
              <a:rPr lang="en-US" sz="1100" kern="0" dirty="0">
                <a:latin typeface="Courier New" pitchFamily="49" charset="0"/>
              </a:rPr>
              <a:t>      Summarizing with metric 40512000</a:t>
            </a:r>
          </a:p>
          <a:p>
            <a:pPr marL="236538" indent="-236538" defTabSz="814388">
              <a:spcBef>
                <a:spcPts val="0"/>
              </a:spcBef>
              <a:buClr>
                <a:srgbClr val="708CA1"/>
              </a:buClr>
              <a:defRPr/>
            </a:pPr>
            <a:r>
              <a:rPr lang="en-US" sz="1100" kern="0" dirty="0">
                <a:latin typeface="Courier New" pitchFamily="49" charset="0"/>
              </a:rPr>
              <a:t>    172.17.0.0/16 for Serial0/0/0</a:t>
            </a:r>
          </a:p>
          <a:p>
            <a:pPr marL="236538" indent="-236538" defTabSz="814388">
              <a:spcBef>
                <a:spcPts val="0"/>
              </a:spcBef>
              <a:buClr>
                <a:srgbClr val="708CA1"/>
              </a:buClr>
              <a:defRPr/>
            </a:pPr>
            <a:r>
              <a:rPr lang="en-US" sz="1100" kern="0" dirty="0">
                <a:latin typeface="Courier New" pitchFamily="49" charset="0"/>
              </a:rPr>
              <a:t>      Summarizing with metric 28160</a:t>
            </a:r>
          </a:p>
          <a:p>
            <a:pPr marL="236538" indent="-236538" defTabSz="814388">
              <a:spcBef>
                <a:spcPts val="0"/>
              </a:spcBef>
              <a:buClr>
                <a:srgbClr val="708CA1"/>
              </a:buClr>
              <a:defRPr/>
            </a:pPr>
            <a:r>
              <a:rPr lang="en-US" sz="1100" kern="0" dirty="0">
                <a:latin typeface="Courier New" pitchFamily="49" charset="0"/>
              </a:rPr>
              <a:t>  Maximum path: 4</a:t>
            </a:r>
          </a:p>
          <a:p>
            <a:pPr marL="236538" indent="-236538" defTabSz="814388">
              <a:spcBef>
                <a:spcPts val="0"/>
              </a:spcBef>
              <a:buClr>
                <a:srgbClr val="708CA1"/>
              </a:buClr>
              <a:defRPr/>
            </a:pPr>
            <a:r>
              <a:rPr lang="en-US" sz="1100" kern="0" dirty="0">
                <a:latin typeface="Courier New" pitchFamily="49" charset="0"/>
              </a:rPr>
              <a:t>  Routing for Networks:</a:t>
            </a:r>
          </a:p>
          <a:p>
            <a:pPr marL="236538" indent="-236538" defTabSz="814388">
              <a:spcBef>
                <a:spcPts val="0"/>
              </a:spcBef>
              <a:buClr>
                <a:srgbClr val="708CA1"/>
              </a:buClr>
              <a:defRPr/>
            </a:pPr>
            <a:r>
              <a:rPr lang="en-US" sz="1100" kern="0" dirty="0">
                <a:latin typeface="Courier New" pitchFamily="49" charset="0"/>
              </a:rPr>
              <a:t>    172.17.2.0/24</a:t>
            </a:r>
          </a:p>
          <a:p>
            <a:pPr marL="236538" indent="-236538" defTabSz="814388">
              <a:spcBef>
                <a:spcPts val="0"/>
              </a:spcBef>
              <a:buClr>
                <a:srgbClr val="708CA1"/>
              </a:buClr>
              <a:defRPr/>
            </a:pPr>
            <a:r>
              <a:rPr lang="en-US" sz="1100" kern="0" dirty="0">
                <a:latin typeface="Courier New" pitchFamily="49" charset="0"/>
              </a:rPr>
              <a:t>    192.168.1.96/27</a:t>
            </a:r>
          </a:p>
          <a:p>
            <a:pPr marL="236538" indent="-236538" defTabSz="814388">
              <a:spcBef>
                <a:spcPts val="0"/>
              </a:spcBef>
              <a:buClr>
                <a:srgbClr val="708CA1"/>
              </a:buClr>
              <a:defRPr/>
            </a:pPr>
            <a:r>
              <a:rPr lang="en-US" sz="1100" kern="0" dirty="0">
                <a:latin typeface="Courier New" pitchFamily="49" charset="0"/>
              </a:rPr>
              <a:t>  Routing Information Sources:</a:t>
            </a:r>
          </a:p>
          <a:p>
            <a:pPr marL="236538" indent="-236538" defTabSz="814388">
              <a:spcBef>
                <a:spcPts val="0"/>
              </a:spcBef>
              <a:buClr>
                <a:srgbClr val="708CA1"/>
              </a:buClr>
              <a:defRPr/>
            </a:pPr>
            <a:r>
              <a:rPr lang="en-US" sz="1100" kern="0" dirty="0">
                <a:latin typeface="Courier New" pitchFamily="49" charset="0"/>
              </a:rPr>
              <a:t>    Gateway         Distance      Last Update</a:t>
            </a:r>
          </a:p>
          <a:p>
            <a:pPr marL="236538" indent="-236538" defTabSz="814388">
              <a:spcBef>
                <a:spcPts val="0"/>
              </a:spcBef>
              <a:buClr>
                <a:srgbClr val="708CA1"/>
              </a:buClr>
              <a:defRPr/>
            </a:pPr>
            <a:r>
              <a:rPr lang="en-US" sz="1100" kern="0" dirty="0">
                <a:latin typeface="Courier New" pitchFamily="49" charset="0"/>
              </a:rPr>
              <a:t>    (this router)         90      00:00:06</a:t>
            </a:r>
          </a:p>
          <a:p>
            <a:pPr marL="236538" indent="-236538" defTabSz="814388">
              <a:spcBef>
                <a:spcPts val="0"/>
              </a:spcBef>
              <a:buClr>
                <a:srgbClr val="708CA1"/>
              </a:buClr>
              <a:defRPr/>
            </a:pPr>
            <a:r>
              <a:rPr lang="en-US" sz="1100" kern="0" dirty="0">
                <a:latin typeface="Courier New" pitchFamily="49" charset="0"/>
              </a:rPr>
              <a:t>    Gateway         Distance      Last Update</a:t>
            </a:r>
          </a:p>
          <a:p>
            <a:pPr marL="236538" indent="-236538" defTabSz="814388">
              <a:spcBef>
                <a:spcPts val="0"/>
              </a:spcBef>
              <a:buClr>
                <a:srgbClr val="708CA1"/>
              </a:buClr>
              <a:defRPr/>
            </a:pPr>
            <a:r>
              <a:rPr lang="en-US" sz="1100" kern="0" dirty="0">
                <a:latin typeface="Courier New" pitchFamily="49" charset="0"/>
              </a:rPr>
              <a:t>    192.168.1.101         90      00:00:26</a:t>
            </a:r>
          </a:p>
          <a:p>
            <a:pPr marL="236538" indent="-236538" defTabSz="814388">
              <a:spcBef>
                <a:spcPts val="0"/>
              </a:spcBef>
              <a:buClr>
                <a:srgbClr val="708CA1"/>
              </a:buClr>
              <a:defRPr/>
            </a:pPr>
            <a:r>
              <a:rPr lang="en-US" sz="1100" kern="0" dirty="0">
                <a:latin typeface="Courier New" pitchFamily="49" charset="0"/>
              </a:rPr>
              <a:t>  Distance: internal 90 </a:t>
            </a:r>
            <a:r>
              <a:rPr lang="en-US" sz="1100" kern="0">
                <a:latin typeface="Courier New" pitchFamily="49" charset="0"/>
              </a:rPr>
              <a:t>external 170</a:t>
            </a:r>
            <a:endParaRPr lang="en-US" sz="1100" kern="0" dirty="0">
              <a:latin typeface="Courier New" pitchFamily="49" charset="0"/>
            </a:endParaRPr>
          </a:p>
        </p:txBody>
      </p:sp>
      <p:sp>
        <p:nvSpPr>
          <p:cNvPr id="162822" name="TextBox 33"/>
          <p:cNvSpPr txBox="1">
            <a:spLocks noChangeArrowheads="1"/>
          </p:cNvSpPr>
          <p:nvPr/>
        </p:nvSpPr>
        <p:spPr bwMode="auto">
          <a:xfrm>
            <a:off x="279400" y="2916238"/>
            <a:ext cx="3390900" cy="342900"/>
          </a:xfrm>
          <a:prstGeom prst="rect">
            <a:avLst/>
          </a:prstGeom>
          <a:noFill/>
          <a:ln w="9525">
            <a:noFill/>
            <a:miter lim="800000"/>
            <a:headEnd/>
            <a:tailEnd/>
          </a:ln>
        </p:spPr>
        <p:txBody>
          <a:bodyPr wrap="none">
            <a:spAutoFit/>
          </a:bodyPr>
          <a:lstStyle/>
          <a:p>
            <a:pPr algn="ctr" eaLnBrk="0" hangingPunct="0">
              <a:lnSpc>
                <a:spcPct val="90000"/>
              </a:lnSpc>
            </a:pPr>
            <a:r>
              <a:rPr lang="en-US" sz="1800"/>
              <a:t>Classful configuration example:</a:t>
            </a:r>
          </a:p>
        </p:txBody>
      </p:sp>
      <p:grpSp>
        <p:nvGrpSpPr>
          <p:cNvPr id="162823" name="Group 56"/>
          <p:cNvGrpSpPr>
            <a:grpSpLocks/>
          </p:cNvGrpSpPr>
          <p:nvPr/>
        </p:nvGrpSpPr>
        <p:grpSpPr bwMode="auto">
          <a:xfrm>
            <a:off x="1162050" y="1003300"/>
            <a:ext cx="6807200" cy="1839913"/>
            <a:chOff x="1639213" y="1003612"/>
            <a:chExt cx="6806428" cy="1839949"/>
          </a:xfrm>
        </p:grpSpPr>
        <p:sp>
          <p:nvSpPr>
            <p:cNvPr id="162824"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62825"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62826" name="Rounded Rectangle 2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162827"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62828"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316" y="2227599"/>
              <a:ext cx="455560" cy="157165"/>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453509" y="2205374"/>
              <a:ext cx="1012710"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233641" y="2320470"/>
              <a:ext cx="341320"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6679" y="2492716"/>
              <a:ext cx="520641"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09862" y="2329995"/>
              <a:ext cx="341320"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2900" y="2502241"/>
              <a:ext cx="520641"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62835" name="TextBox 23"/>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62836" name="TextBox 24"/>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1902708" y="2557805"/>
              <a:ext cx="1012710"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897947" y="1109977"/>
              <a:ext cx="946043"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62839"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62840"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62841" name="TextBox 39"/>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41" name="TextBox 40"/>
            <p:cNvSpPr txBox="1"/>
            <p:nvPr/>
          </p:nvSpPr>
          <p:spPr>
            <a:xfrm>
              <a:off x="5782118" y="2127584"/>
              <a:ext cx="1014298"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43" name="TextBox 42"/>
            <p:cNvSpPr txBox="1"/>
            <p:nvPr/>
          </p:nvSpPr>
          <p:spPr>
            <a:xfrm>
              <a:off x="5428146" y="1764040"/>
              <a:ext cx="455560" cy="157165"/>
            </a:xfrm>
            <a:prstGeom prst="rect">
              <a:avLst/>
            </a:prstGeom>
            <a:noFill/>
          </p:spPr>
          <p:txBody>
            <a:bodyPr lIns="0" tIns="0" rIns="0" bIns="0" anchor="ctr"/>
            <a:lstStyle/>
            <a:p>
              <a:pPr eaLnBrk="0" hangingPunct="0">
                <a:lnSpc>
                  <a:spcPct val="90000"/>
                </a:lnSpc>
                <a:defRPr/>
              </a:pPr>
              <a:r>
                <a:rPr lang="en-US" sz="1050" dirty="0"/>
                <a:t>S0/0/1</a:t>
              </a:r>
            </a:p>
          </p:txBody>
        </p:sp>
        <p:sp>
          <p:nvSpPr>
            <p:cNvPr id="47" name="TextBox 46"/>
            <p:cNvSpPr txBox="1"/>
            <p:nvPr/>
          </p:nvSpPr>
          <p:spPr>
            <a:xfrm>
              <a:off x="4474166" y="2560980"/>
              <a:ext cx="1014298"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49" name="TextBox 48"/>
            <p:cNvSpPr txBox="1"/>
            <p:nvPr/>
          </p:nvSpPr>
          <p:spPr>
            <a:xfrm>
              <a:off x="2864624" y="1991056"/>
              <a:ext cx="503181" cy="173041"/>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4096384" y="2076783"/>
              <a:ext cx="509530"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162847" name="TextBox 50"/>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52" name="TextBox 51"/>
            <p:cNvSpPr txBox="1"/>
            <p:nvPr/>
          </p:nvSpPr>
          <p:spPr>
            <a:xfrm>
              <a:off x="3169389" y="1381444"/>
              <a:ext cx="1014298"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53" name="TextBox 52"/>
            <p:cNvSpPr txBox="1"/>
            <p:nvPr/>
          </p:nvSpPr>
          <p:spPr>
            <a:xfrm>
              <a:off x="2870973" y="1752927"/>
              <a:ext cx="1014298" cy="165103"/>
            </a:xfrm>
            <a:prstGeom prst="rect">
              <a:avLst/>
            </a:prstGeom>
            <a:noFill/>
          </p:spPr>
          <p:txBody>
            <a:bodyPr lIns="0" tIns="0" rIns="0" bIns="0" anchor="ctr"/>
            <a:lstStyle/>
            <a:p>
              <a:pPr eaLnBrk="0" hangingPunct="0">
                <a:lnSpc>
                  <a:spcPct val="90000"/>
                </a:lnSpc>
                <a:defRPr/>
              </a:pPr>
              <a:r>
                <a:rPr lang="en-US" sz="1050" dirty="0"/>
                <a:t>.101</a:t>
              </a:r>
            </a:p>
          </p:txBody>
        </p:sp>
        <p:sp>
          <p:nvSpPr>
            <p:cNvPr id="54" name="TextBox 53"/>
            <p:cNvSpPr txBox="1"/>
            <p:nvPr/>
          </p:nvSpPr>
          <p:spPr>
            <a:xfrm>
              <a:off x="4194798" y="1905330"/>
              <a:ext cx="544451" cy="179392"/>
            </a:xfrm>
            <a:prstGeom prst="rect">
              <a:avLst/>
            </a:prstGeom>
            <a:noFill/>
          </p:spPr>
          <p:txBody>
            <a:bodyPr lIns="0" tIns="0" rIns="0" bIns="0" anchor="ctr"/>
            <a:lstStyle/>
            <a:p>
              <a:pPr eaLnBrk="0" hangingPunct="0">
                <a:lnSpc>
                  <a:spcPct val="90000"/>
                </a:lnSpc>
                <a:defRPr/>
              </a:pPr>
              <a:r>
                <a:rPr lang="en-US" sz="1050" dirty="0"/>
                <a:t>.102</a:t>
              </a:r>
            </a:p>
          </p:txBody>
        </p:sp>
        <p:sp>
          <p:nvSpPr>
            <p:cNvPr id="35" name="TextBox 34"/>
            <p:cNvSpPr txBox="1"/>
            <p:nvPr/>
          </p:nvSpPr>
          <p:spPr>
            <a:xfrm>
              <a:off x="5428146" y="1957719"/>
              <a:ext cx="544450" cy="180979"/>
            </a:xfrm>
            <a:prstGeom prst="rect">
              <a:avLst/>
            </a:prstGeom>
            <a:noFill/>
          </p:spPr>
          <p:txBody>
            <a:bodyPr lIns="0" tIns="0" rIns="0" bIns="0" anchor="ctr"/>
            <a:lstStyle/>
            <a:p>
              <a:pPr eaLnBrk="0" hangingPunct="0">
                <a:lnSpc>
                  <a:spcPct val="90000"/>
                </a:lnSpc>
                <a:defRPr/>
              </a:pPr>
              <a:r>
                <a:rPr lang="en-US" sz="1050" dirty="0"/>
                <a:t>.1</a:t>
              </a:r>
            </a:p>
          </p:txBody>
        </p:sp>
        <p:sp>
          <p:nvSpPr>
            <p:cNvPr id="36" name="TextBox 35"/>
            <p:cNvSpPr txBox="1"/>
            <p:nvPr/>
          </p:nvSpPr>
          <p:spPr>
            <a:xfrm>
              <a:off x="4799568" y="2210136"/>
              <a:ext cx="544450" cy="179392"/>
            </a:xfrm>
            <a:prstGeom prst="rect">
              <a:avLst/>
            </a:prstGeom>
            <a:noFill/>
          </p:spPr>
          <p:txBody>
            <a:bodyPr lIns="0" tIns="0" rIns="0" bIns="0" anchor="ctr"/>
            <a:lstStyle/>
            <a:p>
              <a:pPr eaLnBrk="0" hangingPunct="0">
                <a:lnSpc>
                  <a:spcPct val="90000"/>
                </a:lnSpc>
                <a:defRPr/>
              </a:pPr>
              <a:r>
                <a:rPr lang="en-US" sz="1050" dirty="0"/>
                <a:t>.1</a:t>
              </a:r>
            </a:p>
          </p:txBody>
        </p:sp>
        <p:sp>
          <p:nvSpPr>
            <p:cNvPr id="42" name="TextBox 41"/>
            <p:cNvSpPr txBox="1"/>
            <p:nvPr/>
          </p:nvSpPr>
          <p:spPr>
            <a:xfrm>
              <a:off x="2240808" y="2197435"/>
              <a:ext cx="544450" cy="179392"/>
            </a:xfrm>
            <a:prstGeom prst="rect">
              <a:avLst/>
            </a:prstGeom>
            <a:noFill/>
          </p:spPr>
          <p:txBody>
            <a:bodyPr lIns="0" tIns="0" rIns="0" bIns="0" anchor="ctr"/>
            <a:lstStyle/>
            <a:p>
              <a:pPr eaLnBrk="0" hangingPunct="0">
                <a:lnSpc>
                  <a:spcPct val="90000"/>
                </a:lnSpc>
                <a:defRPr/>
              </a:pPr>
              <a:r>
                <a:rPr lang="en-US" sz="1050" dirty="0"/>
                <a:t>.1</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Successor and Feasible Successor</a:t>
            </a:r>
          </a:p>
        </p:txBody>
      </p:sp>
      <p:sp>
        <p:nvSpPr>
          <p:cNvPr id="3" name="Content Placeholder 2"/>
          <p:cNvSpPr>
            <a:spLocks noGrp="1"/>
          </p:cNvSpPr>
          <p:nvPr>
            <p:ph idx="1"/>
          </p:nvPr>
        </p:nvSpPr>
        <p:spPr>
          <a:xfrm>
            <a:off x="279400" y="1182688"/>
            <a:ext cx="8520113" cy="5132387"/>
          </a:xfrm>
        </p:spPr>
        <p:txBody>
          <a:bodyPr>
            <a:normAutofit fontScale="92500" lnSpcReduction="10000"/>
          </a:bodyPr>
          <a:lstStyle/>
          <a:p>
            <a:pPr>
              <a:defRPr/>
            </a:pPr>
            <a:r>
              <a:rPr lang="en-US" b="1" dirty="0" smtClean="0"/>
              <a:t>Successor</a:t>
            </a:r>
          </a:p>
          <a:p>
            <a:pPr lvl="1">
              <a:defRPr/>
            </a:pPr>
            <a:r>
              <a:rPr lang="en-US" dirty="0" smtClean="0"/>
              <a:t>A successor is a neighboring router that has a least-cost path to a destination (the lowest FD) that is guaranteed not to be part of a routing loop.</a:t>
            </a:r>
          </a:p>
          <a:p>
            <a:pPr lvl="1">
              <a:defRPr/>
            </a:pPr>
            <a:r>
              <a:rPr lang="en-US" dirty="0" smtClean="0"/>
              <a:t>Successor routes are offered to the routing table to be used for forwarding packets. </a:t>
            </a:r>
          </a:p>
          <a:p>
            <a:pPr lvl="1">
              <a:defRPr/>
            </a:pPr>
            <a:r>
              <a:rPr lang="en-US" dirty="0" smtClean="0"/>
              <a:t>Multiple successors can exist if they have the same FD. </a:t>
            </a:r>
          </a:p>
          <a:p>
            <a:pPr>
              <a:defRPr/>
            </a:pPr>
            <a:r>
              <a:rPr lang="en-US" b="1" dirty="0" smtClean="0"/>
              <a:t>Feasible successor (FS)</a:t>
            </a:r>
          </a:p>
          <a:p>
            <a:pPr lvl="1">
              <a:defRPr/>
            </a:pPr>
            <a:r>
              <a:rPr lang="en-US" dirty="0" smtClean="0"/>
              <a:t>A feasible successor is a neighbor that is closer to the destination, but it is not the least-cost path. </a:t>
            </a:r>
          </a:p>
          <a:p>
            <a:pPr lvl="1">
              <a:defRPr/>
            </a:pPr>
            <a:r>
              <a:rPr lang="en-US" dirty="0" smtClean="0"/>
              <a:t>A feasible successor ensures a loop-free topology because it must have an AD less than the FD of the current successor route. </a:t>
            </a:r>
          </a:p>
          <a:p>
            <a:pPr lvl="1">
              <a:defRPr/>
            </a:pPr>
            <a:r>
              <a:rPr lang="en-US" dirty="0" smtClean="0"/>
              <a:t>Feasible successors are selected at the same time as successors but are kept in the topology table as backups to the successor routes. </a:t>
            </a:r>
          </a:p>
          <a:p>
            <a:pPr lvl="1">
              <a:defRPr/>
            </a:pPr>
            <a:r>
              <a:rPr lang="en-US" dirty="0" smtClean="0"/>
              <a:t>The topology table can maintain multiple feasible successors for a destination. </a:t>
            </a:r>
          </a:p>
          <a:p>
            <a:pPr>
              <a:defRPr/>
            </a:pP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2"/>
          <p:cNvSpPr>
            <a:spLocks noGrp="1" noChangeArrowheads="1"/>
          </p:cNvSpPr>
          <p:nvPr>
            <p:ph type="title"/>
          </p:nvPr>
        </p:nvSpPr>
        <p:spPr bwMode="auto">
          <a:xfrm>
            <a:off x="268288" y="365125"/>
            <a:ext cx="8532812"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 show ip protocols</a:t>
            </a:r>
          </a:p>
        </p:txBody>
      </p:sp>
      <p:sp>
        <p:nvSpPr>
          <p:cNvPr id="15" name="Text Placeholder 14"/>
          <p:cNvSpPr>
            <a:spLocks noGrp="1"/>
          </p:cNvSpPr>
          <p:nvPr>
            <p:ph type="body" sz="quarter" idx="10"/>
          </p:nvPr>
        </p:nvSpPr>
        <p:spPr>
          <a:xfrm>
            <a:off x="279400" y="2000250"/>
            <a:ext cx="8531225" cy="4400550"/>
          </a:xfrm>
        </p:spPr>
        <p:txBody>
          <a:bodyPr>
            <a:normAutofit fontScale="92500" lnSpcReduction="20000"/>
          </a:bodyPr>
          <a:lstStyle/>
          <a:p>
            <a:pPr>
              <a:lnSpc>
                <a:spcPct val="110000"/>
              </a:lnSpc>
              <a:defRPr/>
            </a:pPr>
            <a:r>
              <a:rPr lang="en-US" smtClean="0"/>
              <a:t>R1# </a:t>
            </a:r>
            <a:r>
              <a:rPr lang="en-US" b="1" smtClean="0"/>
              <a:t>show ip protocols</a:t>
            </a:r>
          </a:p>
          <a:p>
            <a:pPr>
              <a:lnSpc>
                <a:spcPct val="110000"/>
              </a:lnSpc>
              <a:defRPr/>
            </a:pPr>
            <a:r>
              <a:rPr lang="en-US" smtClean="0"/>
              <a:t>Routing Protocol is "eigrp 100"</a:t>
            </a:r>
          </a:p>
          <a:p>
            <a:pPr>
              <a:lnSpc>
                <a:spcPct val="110000"/>
              </a:lnSpc>
              <a:defRPr/>
            </a:pPr>
            <a:r>
              <a:rPr lang="en-US" smtClean="0"/>
              <a:t>&lt;output omitted&gt;</a:t>
            </a:r>
          </a:p>
          <a:p>
            <a:pPr>
              <a:lnSpc>
                <a:spcPct val="110000"/>
              </a:lnSpc>
              <a:defRPr/>
            </a:pPr>
            <a:r>
              <a:rPr lang="en-US" smtClean="0"/>
              <a:t> EIGRP metric weight K1=1, K2=0, K3=1, K4=0, K5=0</a:t>
            </a:r>
          </a:p>
          <a:p>
            <a:pPr>
              <a:lnSpc>
                <a:spcPct val="110000"/>
              </a:lnSpc>
              <a:defRPr/>
            </a:pPr>
            <a:r>
              <a:rPr lang="en-US" smtClean="0"/>
              <a:t>  EIGRP maximum hopcount 100</a:t>
            </a:r>
          </a:p>
          <a:p>
            <a:pPr>
              <a:lnSpc>
                <a:spcPct val="110000"/>
              </a:lnSpc>
              <a:defRPr/>
            </a:pPr>
            <a:r>
              <a:rPr lang="en-US" smtClean="0"/>
              <a:t>  EIGRP maximum metric variance 1</a:t>
            </a:r>
          </a:p>
          <a:p>
            <a:pPr>
              <a:lnSpc>
                <a:spcPct val="110000"/>
              </a:lnSpc>
              <a:defRPr/>
            </a:pPr>
            <a:r>
              <a:rPr lang="en-US" smtClean="0"/>
              <a:t>  Redistributing: eigrp 100</a:t>
            </a:r>
          </a:p>
          <a:p>
            <a:pPr>
              <a:lnSpc>
                <a:spcPct val="110000"/>
              </a:lnSpc>
              <a:defRPr/>
            </a:pPr>
            <a:r>
              <a:rPr lang="en-US" smtClean="0"/>
              <a:t>  EIGRP NSF-aware route hold timer is 240s</a:t>
            </a:r>
          </a:p>
          <a:p>
            <a:pPr>
              <a:lnSpc>
                <a:spcPct val="110000"/>
              </a:lnSpc>
              <a:defRPr/>
            </a:pPr>
            <a:r>
              <a:rPr lang="en-US" smtClean="0"/>
              <a:t>  Automatic network summarization is in effect</a:t>
            </a:r>
          </a:p>
          <a:p>
            <a:pPr>
              <a:lnSpc>
                <a:spcPct val="110000"/>
              </a:lnSpc>
              <a:defRPr/>
            </a:pPr>
            <a:r>
              <a:rPr lang="en-US" smtClean="0"/>
              <a:t>  Automatic address summarization:</a:t>
            </a:r>
          </a:p>
          <a:p>
            <a:pPr>
              <a:lnSpc>
                <a:spcPct val="110000"/>
              </a:lnSpc>
              <a:defRPr/>
            </a:pPr>
            <a:r>
              <a:rPr lang="en-US" smtClean="0"/>
              <a:t>    192.168.1.0/24 for FastEthernet0/0</a:t>
            </a:r>
          </a:p>
          <a:p>
            <a:pPr>
              <a:lnSpc>
                <a:spcPct val="110000"/>
              </a:lnSpc>
              <a:defRPr/>
            </a:pPr>
            <a:r>
              <a:rPr lang="en-US" smtClean="0"/>
              <a:t>      Summarizing with metric 40512000</a:t>
            </a:r>
          </a:p>
          <a:p>
            <a:pPr>
              <a:lnSpc>
                <a:spcPct val="110000"/>
              </a:lnSpc>
              <a:defRPr/>
            </a:pPr>
            <a:r>
              <a:rPr lang="en-US" smtClean="0"/>
              <a:t>    172.16.0.0/16 for Serial0/0/0</a:t>
            </a:r>
          </a:p>
          <a:p>
            <a:pPr>
              <a:lnSpc>
                <a:spcPct val="110000"/>
              </a:lnSpc>
              <a:defRPr/>
            </a:pPr>
            <a:r>
              <a:rPr lang="en-US" smtClean="0"/>
              <a:t>      Summarizing with metric 28160</a:t>
            </a:r>
          </a:p>
          <a:p>
            <a:pPr>
              <a:lnSpc>
                <a:spcPct val="110000"/>
              </a:lnSpc>
              <a:defRPr/>
            </a:pPr>
            <a:r>
              <a:rPr lang="en-US" smtClean="0"/>
              <a:t>  Maximum path: 4</a:t>
            </a:r>
          </a:p>
          <a:p>
            <a:pPr>
              <a:lnSpc>
                <a:spcPct val="110000"/>
              </a:lnSpc>
              <a:defRPr/>
            </a:pPr>
            <a:r>
              <a:rPr lang="en-US" smtClean="0"/>
              <a:t>  Routing for Networks:</a:t>
            </a:r>
          </a:p>
          <a:p>
            <a:pPr>
              <a:lnSpc>
                <a:spcPct val="110000"/>
              </a:lnSpc>
              <a:defRPr/>
            </a:pPr>
            <a:r>
              <a:rPr lang="en-US" smtClean="0"/>
              <a:t>    172.16.1.0/24</a:t>
            </a:r>
          </a:p>
          <a:p>
            <a:pPr>
              <a:lnSpc>
                <a:spcPct val="110000"/>
              </a:lnSpc>
              <a:defRPr/>
            </a:pPr>
            <a:r>
              <a:rPr lang="en-US" smtClean="0"/>
              <a:t>    192.168.1.96/27</a:t>
            </a:r>
          </a:p>
          <a:p>
            <a:pPr>
              <a:lnSpc>
                <a:spcPct val="110000"/>
              </a:lnSpc>
              <a:defRPr/>
            </a:pPr>
            <a:r>
              <a:rPr lang="en-US" smtClean="0"/>
              <a:t>  Routing Information Sources:</a:t>
            </a:r>
          </a:p>
          <a:p>
            <a:pPr>
              <a:lnSpc>
                <a:spcPct val="110000"/>
              </a:lnSpc>
              <a:defRPr/>
            </a:pPr>
            <a:r>
              <a:rPr lang="en-US" smtClean="0"/>
              <a:t>    Gateway         Distance      Last Update</a:t>
            </a:r>
          </a:p>
          <a:p>
            <a:pPr>
              <a:lnSpc>
                <a:spcPct val="110000"/>
              </a:lnSpc>
              <a:defRPr/>
            </a:pPr>
            <a:r>
              <a:rPr lang="en-US" smtClean="0"/>
              <a:t>    (this router)         90      00:08:56</a:t>
            </a:r>
          </a:p>
          <a:p>
            <a:pPr>
              <a:lnSpc>
                <a:spcPct val="110000"/>
              </a:lnSpc>
              <a:defRPr/>
            </a:pPr>
            <a:r>
              <a:rPr lang="en-US" smtClean="0"/>
              <a:t>    Gateway         Distance      Last Update</a:t>
            </a:r>
          </a:p>
          <a:p>
            <a:pPr>
              <a:lnSpc>
                <a:spcPct val="110000"/>
              </a:lnSpc>
              <a:defRPr/>
            </a:pPr>
            <a:r>
              <a:rPr lang="en-US" smtClean="0"/>
              <a:t>    192.168.1.102         90      00:07:59</a:t>
            </a:r>
          </a:p>
          <a:p>
            <a:pPr>
              <a:lnSpc>
                <a:spcPct val="110000"/>
              </a:lnSpc>
              <a:defRPr/>
            </a:pPr>
            <a:r>
              <a:rPr lang="en-US" smtClean="0"/>
              <a:t>  Distance: internal 90 external 170</a:t>
            </a:r>
            <a:endParaRPr lang="en-US" dirty="0" smtClean="0"/>
          </a:p>
        </p:txBody>
      </p:sp>
      <p:sp>
        <p:nvSpPr>
          <p:cNvPr id="164867" name="Content Placeholder 12"/>
          <p:cNvSpPr>
            <a:spLocks noGrp="1"/>
          </p:cNvSpPr>
          <p:nvPr>
            <p:ph sz="quarter" idx="11"/>
          </p:nvPr>
        </p:nvSpPr>
        <p:spPr>
          <a:xfrm>
            <a:off x="279400" y="1216025"/>
            <a:ext cx="8520113" cy="687388"/>
          </a:xfrm>
        </p:spPr>
        <p:txBody>
          <a:bodyPr/>
          <a:lstStyle/>
          <a:p>
            <a:r>
              <a:rPr lang="en-US" smtClean="0"/>
              <a:t>Verify routing protocol information on the router.</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2"/>
          <p:cNvSpPr>
            <a:spLocks noGrp="1" noChangeArrowheads="1"/>
          </p:cNvSpPr>
          <p:nvPr>
            <p:ph type="title"/>
          </p:nvPr>
        </p:nvSpPr>
        <p:spPr bwMode="auto">
          <a:xfrm>
            <a:off x="268288" y="365125"/>
            <a:ext cx="8532812"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 show ip eigrp neighbors</a:t>
            </a:r>
          </a:p>
        </p:txBody>
      </p:sp>
      <p:sp>
        <p:nvSpPr>
          <p:cNvPr id="166914" name="Text Placeholder 14"/>
          <p:cNvSpPr>
            <a:spLocks noGrp="1"/>
          </p:cNvSpPr>
          <p:nvPr>
            <p:ph type="body" sz="quarter" idx="10"/>
          </p:nvPr>
        </p:nvSpPr>
        <p:spPr>
          <a:xfrm>
            <a:off x="279400" y="2000250"/>
            <a:ext cx="8531225" cy="1838325"/>
          </a:xfrm>
        </p:spPr>
        <p:txBody>
          <a:bodyPr/>
          <a:lstStyle/>
          <a:p>
            <a:pPr>
              <a:lnSpc>
                <a:spcPct val="120000"/>
              </a:lnSpc>
              <a:spcBef>
                <a:spcPct val="0"/>
              </a:spcBef>
              <a:buFont typeface="Arial" charset="0"/>
              <a:buNone/>
            </a:pPr>
            <a:r>
              <a:rPr lang="en-US" smtClean="0">
                <a:solidFill>
                  <a:srgbClr val="000000"/>
                </a:solidFill>
                <a:ea typeface="Times New Roman" pitchFamily="18" charset="0"/>
              </a:rPr>
              <a:t>R1# </a:t>
            </a:r>
            <a:r>
              <a:rPr lang="en-US" b="1" smtClean="0">
                <a:ea typeface="Times New Roman" pitchFamily="18" charset="0"/>
              </a:rPr>
              <a:t>show ip eigrp neighbors</a:t>
            </a:r>
          </a:p>
          <a:p>
            <a:pPr>
              <a:lnSpc>
                <a:spcPct val="120000"/>
              </a:lnSpc>
              <a:spcBef>
                <a:spcPct val="0"/>
              </a:spcBef>
              <a:buFont typeface="Arial" charset="0"/>
              <a:buNone/>
            </a:pPr>
            <a:r>
              <a:rPr lang="en-US" smtClean="0">
                <a:solidFill>
                  <a:srgbClr val="000000"/>
                </a:solidFill>
                <a:ea typeface="Times New Roman" pitchFamily="18" charset="0"/>
              </a:rPr>
              <a:t>IP-EIGRP neighbors for process 100</a:t>
            </a:r>
          </a:p>
          <a:p>
            <a:pPr>
              <a:lnSpc>
                <a:spcPct val="120000"/>
              </a:lnSpc>
              <a:spcBef>
                <a:spcPct val="0"/>
              </a:spcBef>
              <a:buFont typeface="Arial" charset="0"/>
              <a:buNone/>
            </a:pPr>
            <a:r>
              <a:rPr lang="en-US" smtClean="0">
                <a:solidFill>
                  <a:srgbClr val="000000"/>
                </a:solidFill>
                <a:ea typeface="Times New Roman" pitchFamily="18" charset="0"/>
              </a:rPr>
              <a:t>H   Address                 Interface       Hold Uptime   SRTT   RTO  Q  Seq</a:t>
            </a:r>
          </a:p>
          <a:p>
            <a:pPr>
              <a:lnSpc>
                <a:spcPct val="120000"/>
              </a:lnSpc>
              <a:spcBef>
                <a:spcPct val="0"/>
              </a:spcBef>
              <a:buFont typeface="Arial" charset="0"/>
              <a:buNone/>
            </a:pPr>
            <a:r>
              <a:rPr lang="en-US" smtClean="0">
                <a:solidFill>
                  <a:srgbClr val="000000"/>
                </a:solidFill>
                <a:ea typeface="Times New Roman" pitchFamily="18" charset="0"/>
              </a:rPr>
              <a:t>                                            (sec)         (ms)       Cnt Num</a:t>
            </a:r>
          </a:p>
          <a:p>
            <a:pPr>
              <a:lnSpc>
                <a:spcPct val="120000"/>
              </a:lnSpc>
              <a:spcBef>
                <a:spcPct val="0"/>
              </a:spcBef>
              <a:buFont typeface="Arial" charset="0"/>
              <a:buNone/>
            </a:pPr>
            <a:r>
              <a:rPr lang="en-US" smtClean="0">
                <a:solidFill>
                  <a:srgbClr val="000000"/>
                </a:solidFill>
                <a:ea typeface="Times New Roman" pitchFamily="18" charset="0"/>
              </a:rPr>
              <a:t>0   192.168.1.102           Se0/0/0          11 00:09:17   22  2280  0  5</a:t>
            </a:r>
          </a:p>
          <a:p>
            <a:pPr>
              <a:lnSpc>
                <a:spcPct val="120000"/>
              </a:lnSpc>
              <a:spcBef>
                <a:spcPct val="0"/>
              </a:spcBef>
              <a:buFont typeface="Arial" charset="0"/>
              <a:buNone/>
            </a:pPr>
            <a:r>
              <a:rPr lang="en-US" smtClean="0">
                <a:solidFill>
                  <a:srgbClr val="000000"/>
                </a:solidFill>
                <a:ea typeface="Times New Roman" pitchFamily="18" charset="0"/>
              </a:rPr>
              <a:t>R1#</a:t>
            </a:r>
          </a:p>
        </p:txBody>
      </p:sp>
      <p:sp>
        <p:nvSpPr>
          <p:cNvPr id="166915" name="Content Placeholder 12"/>
          <p:cNvSpPr>
            <a:spLocks noGrp="1"/>
          </p:cNvSpPr>
          <p:nvPr>
            <p:ph sz="quarter" idx="11"/>
          </p:nvPr>
        </p:nvSpPr>
        <p:spPr>
          <a:xfrm>
            <a:off x="279400" y="1216025"/>
            <a:ext cx="8520113" cy="687388"/>
          </a:xfrm>
        </p:spPr>
        <p:txBody>
          <a:bodyPr/>
          <a:lstStyle/>
          <a:p>
            <a:r>
              <a:rPr lang="en-US" smtClean="0"/>
              <a:t>EIGRP uses the Neighbor table to list adjacent routers.</a:t>
            </a:r>
          </a:p>
          <a:p>
            <a:endParaRPr lang="en-US"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2"/>
          <p:cNvSpPr>
            <a:spLocks noGrp="1" noChangeArrowheads="1"/>
          </p:cNvSpPr>
          <p:nvPr>
            <p:ph type="title"/>
          </p:nvPr>
        </p:nvSpPr>
        <p:spPr bwMode="auto">
          <a:xfrm>
            <a:off x="268288" y="365125"/>
            <a:ext cx="8532812"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 show ip eigrp topology</a:t>
            </a:r>
          </a:p>
        </p:txBody>
      </p:sp>
      <p:sp>
        <p:nvSpPr>
          <p:cNvPr id="168962" name="Text Placeholder 14"/>
          <p:cNvSpPr>
            <a:spLocks noGrp="1"/>
          </p:cNvSpPr>
          <p:nvPr>
            <p:ph type="body" sz="quarter" idx="10"/>
          </p:nvPr>
        </p:nvSpPr>
        <p:spPr>
          <a:xfrm>
            <a:off x="279400" y="2000250"/>
            <a:ext cx="8531225" cy="3795713"/>
          </a:xfrm>
        </p:spPr>
        <p:txBody>
          <a:bodyPr/>
          <a:lstStyle/>
          <a:p>
            <a:pPr>
              <a:spcBef>
                <a:spcPct val="0"/>
              </a:spcBef>
              <a:buFont typeface="Arial" charset="0"/>
              <a:buNone/>
            </a:pPr>
            <a:r>
              <a:rPr lang="en-US" smtClean="0">
                <a:solidFill>
                  <a:srgbClr val="000000"/>
                </a:solidFill>
                <a:ea typeface="Times New Roman" pitchFamily="18" charset="0"/>
              </a:rPr>
              <a:t>R1# </a:t>
            </a:r>
            <a:r>
              <a:rPr lang="en-US" b="1" smtClean="0">
                <a:solidFill>
                  <a:srgbClr val="000000"/>
                </a:solidFill>
                <a:ea typeface="Times New Roman" pitchFamily="18" charset="0"/>
              </a:rPr>
              <a:t>show ip eigrp topology</a:t>
            </a:r>
          </a:p>
          <a:p>
            <a:pPr>
              <a:spcBef>
                <a:spcPct val="0"/>
              </a:spcBef>
              <a:buFont typeface="Arial" charset="0"/>
              <a:buNone/>
            </a:pPr>
            <a:r>
              <a:rPr lang="en-US" smtClean="0">
                <a:solidFill>
                  <a:srgbClr val="000000"/>
                </a:solidFill>
                <a:ea typeface="Times New Roman" pitchFamily="18" charset="0"/>
              </a:rPr>
              <a:t>IP-EIGRP Topology Table for AS(100)/ID(192.168.1.101)</a:t>
            </a:r>
          </a:p>
          <a:p>
            <a:pPr>
              <a:spcBef>
                <a:spcPct val="0"/>
              </a:spcBef>
              <a:buFont typeface="Arial" charset="0"/>
              <a:buNone/>
            </a:pPr>
            <a:endParaRPr lang="en-US" smtClean="0">
              <a:solidFill>
                <a:srgbClr val="000000"/>
              </a:solidFill>
              <a:ea typeface="Times New Roman" pitchFamily="18" charset="0"/>
            </a:endParaRPr>
          </a:p>
          <a:p>
            <a:pPr>
              <a:spcBef>
                <a:spcPct val="0"/>
              </a:spcBef>
              <a:buFont typeface="Arial" charset="0"/>
              <a:buNone/>
            </a:pPr>
            <a:r>
              <a:rPr lang="en-US" smtClean="0">
                <a:solidFill>
                  <a:srgbClr val="000000"/>
                </a:solidFill>
                <a:ea typeface="Times New Roman" pitchFamily="18" charset="0"/>
              </a:rPr>
              <a:t>Codes: P - Passive, A - Active, U - Update, Q - Query, R - Reply,</a:t>
            </a:r>
          </a:p>
          <a:p>
            <a:pPr>
              <a:spcBef>
                <a:spcPct val="0"/>
              </a:spcBef>
              <a:buFont typeface="Arial" charset="0"/>
              <a:buNone/>
            </a:pPr>
            <a:r>
              <a:rPr lang="en-US" smtClean="0">
                <a:solidFill>
                  <a:srgbClr val="000000"/>
                </a:solidFill>
                <a:ea typeface="Times New Roman" pitchFamily="18" charset="0"/>
              </a:rPr>
              <a:t>       r - reply Status, s - sia Status</a:t>
            </a:r>
          </a:p>
          <a:p>
            <a:pPr>
              <a:spcBef>
                <a:spcPct val="0"/>
              </a:spcBef>
              <a:buFont typeface="Arial" charset="0"/>
              <a:buNone/>
            </a:pPr>
            <a:endParaRPr lang="en-US" smtClean="0">
              <a:solidFill>
                <a:srgbClr val="000000"/>
              </a:solidFill>
              <a:ea typeface="Times New Roman" pitchFamily="18" charset="0"/>
            </a:endParaRPr>
          </a:p>
          <a:p>
            <a:pPr>
              <a:spcBef>
                <a:spcPct val="0"/>
              </a:spcBef>
              <a:buFont typeface="Arial" charset="0"/>
              <a:buNone/>
            </a:pPr>
            <a:r>
              <a:rPr lang="en-US" smtClean="0">
                <a:solidFill>
                  <a:srgbClr val="000000"/>
                </a:solidFill>
                <a:ea typeface="Times New Roman" pitchFamily="18" charset="0"/>
              </a:rPr>
              <a:t>P 192.168.1.96/27, 1 successors, FD is 40512000</a:t>
            </a:r>
          </a:p>
          <a:p>
            <a:pPr>
              <a:spcBef>
                <a:spcPct val="0"/>
              </a:spcBef>
              <a:buFont typeface="Arial" charset="0"/>
              <a:buNone/>
            </a:pPr>
            <a:r>
              <a:rPr lang="en-US" smtClean="0">
                <a:solidFill>
                  <a:srgbClr val="000000"/>
                </a:solidFill>
                <a:ea typeface="Times New Roman" pitchFamily="18" charset="0"/>
              </a:rPr>
              <a:t>        via Connected, Serial0/0/0</a:t>
            </a:r>
          </a:p>
          <a:p>
            <a:pPr>
              <a:spcBef>
                <a:spcPct val="0"/>
              </a:spcBef>
              <a:buFont typeface="Arial" charset="0"/>
              <a:buNone/>
            </a:pPr>
            <a:r>
              <a:rPr lang="en-US" smtClean="0">
                <a:solidFill>
                  <a:srgbClr val="000000"/>
                </a:solidFill>
                <a:ea typeface="Times New Roman" pitchFamily="18" charset="0"/>
              </a:rPr>
              <a:t>P 192.168.1.0/24, 1 successors, FD is 40512000</a:t>
            </a:r>
          </a:p>
          <a:p>
            <a:pPr>
              <a:spcBef>
                <a:spcPct val="0"/>
              </a:spcBef>
              <a:buFont typeface="Arial" charset="0"/>
              <a:buNone/>
            </a:pPr>
            <a:r>
              <a:rPr lang="en-US" smtClean="0">
                <a:solidFill>
                  <a:srgbClr val="000000"/>
                </a:solidFill>
                <a:ea typeface="Times New Roman" pitchFamily="18" charset="0"/>
              </a:rPr>
              <a:t>        via Summary (40512000/0), Null0</a:t>
            </a:r>
          </a:p>
          <a:p>
            <a:pPr>
              <a:spcBef>
                <a:spcPct val="0"/>
              </a:spcBef>
              <a:buFont typeface="Arial" charset="0"/>
              <a:buNone/>
            </a:pPr>
            <a:r>
              <a:rPr lang="en-US" smtClean="0">
                <a:solidFill>
                  <a:srgbClr val="000000"/>
                </a:solidFill>
                <a:ea typeface="Times New Roman" pitchFamily="18" charset="0"/>
              </a:rPr>
              <a:t>P 172.16.0.0/16, 1 successors, FD is 28160</a:t>
            </a:r>
          </a:p>
          <a:p>
            <a:pPr>
              <a:spcBef>
                <a:spcPct val="0"/>
              </a:spcBef>
              <a:buFont typeface="Arial" charset="0"/>
              <a:buNone/>
            </a:pPr>
            <a:r>
              <a:rPr lang="en-US" smtClean="0">
                <a:solidFill>
                  <a:srgbClr val="000000"/>
                </a:solidFill>
                <a:ea typeface="Times New Roman" pitchFamily="18" charset="0"/>
              </a:rPr>
              <a:t>        via Summary (28160/0), Null0</a:t>
            </a:r>
          </a:p>
          <a:p>
            <a:pPr>
              <a:spcBef>
                <a:spcPct val="0"/>
              </a:spcBef>
              <a:buFont typeface="Arial" charset="0"/>
              <a:buNone/>
            </a:pPr>
            <a:r>
              <a:rPr lang="en-US" smtClean="0">
                <a:solidFill>
                  <a:srgbClr val="000000"/>
                </a:solidFill>
                <a:ea typeface="Times New Roman" pitchFamily="18" charset="0"/>
              </a:rPr>
              <a:t>P 172.17.0.0/16, 1 successors, FD is 40514560</a:t>
            </a:r>
          </a:p>
          <a:p>
            <a:pPr>
              <a:spcBef>
                <a:spcPct val="0"/>
              </a:spcBef>
              <a:buFont typeface="Arial" charset="0"/>
              <a:buNone/>
            </a:pPr>
            <a:r>
              <a:rPr lang="en-US" smtClean="0">
                <a:solidFill>
                  <a:srgbClr val="000000"/>
                </a:solidFill>
                <a:ea typeface="Times New Roman" pitchFamily="18" charset="0"/>
              </a:rPr>
              <a:t>        via 192.168.1.102 (40514560/28160), Serial0/0/0</a:t>
            </a:r>
          </a:p>
          <a:p>
            <a:pPr>
              <a:spcBef>
                <a:spcPct val="0"/>
              </a:spcBef>
              <a:buFont typeface="Arial" charset="0"/>
              <a:buNone/>
            </a:pPr>
            <a:r>
              <a:rPr lang="en-US" smtClean="0">
                <a:solidFill>
                  <a:srgbClr val="000000"/>
                </a:solidFill>
                <a:ea typeface="Times New Roman" pitchFamily="18" charset="0"/>
              </a:rPr>
              <a:t>P 172.16.1.0/24, 1 successors, FD is 28160</a:t>
            </a:r>
          </a:p>
          <a:p>
            <a:pPr>
              <a:spcBef>
                <a:spcPct val="0"/>
              </a:spcBef>
              <a:buFont typeface="Arial" charset="0"/>
              <a:buNone/>
            </a:pPr>
            <a:r>
              <a:rPr lang="en-US" smtClean="0">
                <a:solidFill>
                  <a:srgbClr val="000000"/>
                </a:solidFill>
                <a:ea typeface="Times New Roman" pitchFamily="18" charset="0"/>
              </a:rPr>
              <a:t>        via Connected, FastEthernet0/0</a:t>
            </a:r>
          </a:p>
          <a:p>
            <a:pPr>
              <a:spcBef>
                <a:spcPct val="0"/>
              </a:spcBef>
              <a:buFont typeface="Arial" charset="0"/>
              <a:buNone/>
            </a:pPr>
            <a:r>
              <a:rPr lang="en-US" smtClean="0">
                <a:solidFill>
                  <a:srgbClr val="000000"/>
                </a:solidFill>
                <a:ea typeface="Times New Roman" pitchFamily="18" charset="0"/>
              </a:rPr>
              <a:t>R1#</a:t>
            </a:r>
          </a:p>
        </p:txBody>
      </p:sp>
      <p:sp>
        <p:nvSpPr>
          <p:cNvPr id="168963" name="Content Placeholder 12"/>
          <p:cNvSpPr>
            <a:spLocks noGrp="1"/>
          </p:cNvSpPr>
          <p:nvPr>
            <p:ph sz="quarter" idx="11"/>
          </p:nvPr>
        </p:nvSpPr>
        <p:spPr>
          <a:xfrm>
            <a:off x="279400" y="1216025"/>
            <a:ext cx="8520113" cy="687388"/>
          </a:xfrm>
        </p:spPr>
        <p:txBody>
          <a:bodyPr/>
          <a:lstStyle/>
          <a:p>
            <a:r>
              <a:rPr lang="en-US" smtClean="0"/>
              <a:t>Verify routing protocol information on the router.</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2"/>
          <p:cNvSpPr>
            <a:spLocks noGrp="1" noChangeArrowheads="1"/>
          </p:cNvSpPr>
          <p:nvPr>
            <p:ph type="title"/>
          </p:nvPr>
        </p:nvSpPr>
        <p:spPr bwMode="auto">
          <a:xfrm>
            <a:off x="268288" y="365125"/>
            <a:ext cx="8532812"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 show ip route eigrp</a:t>
            </a:r>
          </a:p>
        </p:txBody>
      </p:sp>
      <p:sp>
        <p:nvSpPr>
          <p:cNvPr id="15" name="Text Placeholder 14"/>
          <p:cNvSpPr>
            <a:spLocks noGrp="1"/>
          </p:cNvSpPr>
          <p:nvPr>
            <p:ph type="body" sz="quarter" idx="10"/>
          </p:nvPr>
        </p:nvSpPr>
        <p:spPr>
          <a:xfrm>
            <a:off x="279400" y="2000250"/>
            <a:ext cx="8531225" cy="4233863"/>
          </a:xfrm>
        </p:spPr>
        <p:txBody>
          <a:bodyPr>
            <a:normAutofit lnSpcReduction="10000"/>
          </a:bodyPr>
          <a:lstStyle/>
          <a:p>
            <a:pPr>
              <a:lnSpc>
                <a:spcPct val="110000"/>
              </a:lnSpc>
              <a:defRPr/>
            </a:pPr>
            <a:r>
              <a:rPr lang="en-US" dirty="0" smtClean="0">
                <a:solidFill>
                  <a:srgbClr val="000000"/>
                </a:solidFill>
                <a:ea typeface="Times New Roman" pitchFamily="18" charset="0"/>
              </a:rPr>
              <a:t>R1# </a:t>
            </a:r>
            <a:r>
              <a:rPr lang="en-US" b="1" dirty="0" smtClean="0">
                <a:solidFill>
                  <a:srgbClr val="000000"/>
                </a:solidFill>
                <a:ea typeface="Times New Roman" pitchFamily="18" charset="0"/>
              </a:rPr>
              <a:t>show ip route eigrp</a:t>
            </a:r>
          </a:p>
          <a:p>
            <a:pPr>
              <a:lnSpc>
                <a:spcPct val="110000"/>
              </a:lnSpc>
              <a:defRPr/>
            </a:pPr>
            <a:r>
              <a:rPr lang="en-US" dirty="0" smtClean="0">
                <a:solidFill>
                  <a:srgbClr val="000000"/>
                </a:solidFill>
                <a:ea typeface="Times New Roman" pitchFamily="18" charset="0"/>
              </a:rPr>
              <a:t>D    172.17.0.0/16 [90/40514560] via 192.168.1.102, 00:10:18, Serial0/0/0</a:t>
            </a:r>
          </a:p>
          <a:p>
            <a:pPr>
              <a:lnSpc>
                <a:spcPct val="110000"/>
              </a:lnSpc>
              <a:defRPr/>
            </a:pPr>
            <a:r>
              <a:rPr lang="en-US" dirty="0" smtClean="0">
                <a:solidFill>
                  <a:srgbClr val="000000"/>
                </a:solidFill>
                <a:ea typeface="Times New Roman" pitchFamily="18" charset="0"/>
              </a:rPr>
              <a:t>     172.16.0.0/16 is variably subnetted, 2 subnets, 2 masks</a:t>
            </a:r>
          </a:p>
          <a:p>
            <a:pPr>
              <a:lnSpc>
                <a:spcPct val="110000"/>
              </a:lnSpc>
              <a:defRPr/>
            </a:pPr>
            <a:r>
              <a:rPr lang="en-US" dirty="0" smtClean="0">
                <a:solidFill>
                  <a:srgbClr val="000000"/>
                </a:solidFill>
                <a:ea typeface="Times New Roman" pitchFamily="18" charset="0"/>
              </a:rPr>
              <a:t>D       172.16.0.0/16 is a summary, 00:11:19, Null0</a:t>
            </a:r>
          </a:p>
          <a:p>
            <a:pPr>
              <a:lnSpc>
                <a:spcPct val="110000"/>
              </a:lnSpc>
              <a:defRPr/>
            </a:pPr>
            <a:r>
              <a:rPr lang="en-US" dirty="0" smtClean="0">
                <a:solidFill>
                  <a:srgbClr val="000000"/>
                </a:solidFill>
                <a:ea typeface="Times New Roman" pitchFamily="18" charset="0"/>
              </a:rPr>
              <a:t>     192.168.1.0/24 is variably subnetted, 2 subnets, 2 masks</a:t>
            </a:r>
          </a:p>
          <a:p>
            <a:pPr>
              <a:lnSpc>
                <a:spcPct val="110000"/>
              </a:lnSpc>
              <a:defRPr/>
            </a:pPr>
            <a:r>
              <a:rPr lang="en-US" dirty="0" smtClean="0">
                <a:solidFill>
                  <a:srgbClr val="000000"/>
                </a:solidFill>
                <a:ea typeface="Times New Roman" pitchFamily="18" charset="0"/>
              </a:rPr>
              <a:t>D       192.168.1.0/24 is a summary, 00:11:19, Null0</a:t>
            </a:r>
          </a:p>
          <a:p>
            <a:pPr>
              <a:lnSpc>
                <a:spcPct val="110000"/>
              </a:lnSpc>
              <a:defRPr/>
            </a:pPr>
            <a:r>
              <a:rPr lang="en-US" dirty="0" smtClean="0">
                <a:solidFill>
                  <a:srgbClr val="000000"/>
                </a:solidFill>
                <a:ea typeface="Times New Roman" pitchFamily="18" charset="0"/>
              </a:rPr>
              <a:t>R1#</a:t>
            </a:r>
          </a:p>
          <a:p>
            <a:pPr>
              <a:lnSpc>
                <a:spcPct val="110000"/>
              </a:lnSpc>
              <a:defRPr/>
            </a:pPr>
            <a:r>
              <a:rPr lang="en-US" dirty="0" smtClean="0">
                <a:solidFill>
                  <a:srgbClr val="000000"/>
                </a:solidFill>
                <a:ea typeface="Times New Roman" pitchFamily="18" charset="0"/>
              </a:rPr>
              <a:t>R1# </a:t>
            </a:r>
            <a:r>
              <a:rPr lang="en-US" b="1" dirty="0" smtClean="0">
                <a:solidFill>
                  <a:srgbClr val="000000"/>
                </a:solidFill>
                <a:ea typeface="Times New Roman" pitchFamily="18" charset="0"/>
              </a:rPr>
              <a:t>show ip route </a:t>
            </a:r>
          </a:p>
          <a:p>
            <a:pPr>
              <a:lnSpc>
                <a:spcPct val="110000"/>
              </a:lnSpc>
              <a:defRPr/>
            </a:pPr>
            <a:r>
              <a:rPr lang="en-US" dirty="0" smtClean="0">
                <a:solidFill>
                  <a:srgbClr val="000000"/>
                </a:solidFill>
                <a:ea typeface="Times New Roman" pitchFamily="18" charset="0"/>
              </a:rPr>
              <a:t>&lt;output omitted&gt;</a:t>
            </a:r>
          </a:p>
          <a:p>
            <a:pPr>
              <a:lnSpc>
                <a:spcPct val="110000"/>
              </a:lnSpc>
              <a:defRPr/>
            </a:pPr>
            <a:r>
              <a:rPr lang="en-US" dirty="0" smtClean="0">
                <a:solidFill>
                  <a:srgbClr val="000000"/>
                </a:solidFill>
                <a:ea typeface="Times New Roman" pitchFamily="18" charset="0"/>
              </a:rPr>
              <a:t>Gateway of last resort is not set</a:t>
            </a:r>
          </a:p>
          <a:p>
            <a:pPr>
              <a:lnSpc>
                <a:spcPct val="110000"/>
              </a:lnSpc>
              <a:defRPr/>
            </a:pPr>
            <a:endParaRPr lang="en-US" dirty="0" smtClean="0">
              <a:solidFill>
                <a:srgbClr val="000000"/>
              </a:solidFill>
              <a:ea typeface="Times New Roman" pitchFamily="18" charset="0"/>
            </a:endParaRPr>
          </a:p>
          <a:p>
            <a:pPr>
              <a:lnSpc>
                <a:spcPct val="110000"/>
              </a:lnSpc>
              <a:defRPr/>
            </a:pPr>
            <a:r>
              <a:rPr lang="en-US" dirty="0" smtClean="0">
                <a:solidFill>
                  <a:srgbClr val="000000"/>
                </a:solidFill>
                <a:ea typeface="Times New Roman" pitchFamily="18" charset="0"/>
              </a:rPr>
              <a:t>D    172.17.0.0/16 [90/40514560] via 192.168.1.102, 00:10:35, Serial0/0/0</a:t>
            </a:r>
          </a:p>
          <a:p>
            <a:pPr>
              <a:lnSpc>
                <a:spcPct val="110000"/>
              </a:lnSpc>
              <a:defRPr/>
            </a:pPr>
            <a:r>
              <a:rPr lang="en-US" dirty="0" smtClean="0">
                <a:solidFill>
                  <a:srgbClr val="000000"/>
                </a:solidFill>
                <a:ea typeface="Times New Roman" pitchFamily="18" charset="0"/>
              </a:rPr>
              <a:t>     172.16.0.0/16 is variably subnetted, 2 subnets, 2 masks</a:t>
            </a:r>
          </a:p>
          <a:p>
            <a:pPr>
              <a:lnSpc>
                <a:spcPct val="110000"/>
              </a:lnSpc>
              <a:defRPr/>
            </a:pPr>
            <a:r>
              <a:rPr lang="en-US" dirty="0" smtClean="0">
                <a:solidFill>
                  <a:srgbClr val="000000"/>
                </a:solidFill>
                <a:ea typeface="Times New Roman" pitchFamily="18" charset="0"/>
              </a:rPr>
              <a:t>D       172.16.0.0/16 is a summary, 00:11:37, Null0</a:t>
            </a:r>
          </a:p>
          <a:p>
            <a:pPr>
              <a:lnSpc>
                <a:spcPct val="110000"/>
              </a:lnSpc>
              <a:defRPr/>
            </a:pPr>
            <a:r>
              <a:rPr lang="en-US" dirty="0" smtClean="0">
                <a:solidFill>
                  <a:srgbClr val="000000"/>
                </a:solidFill>
                <a:ea typeface="Times New Roman" pitchFamily="18" charset="0"/>
              </a:rPr>
              <a:t>C       172.16.1.0/24 is directly connected, FastEthernet0/0</a:t>
            </a:r>
          </a:p>
          <a:p>
            <a:pPr>
              <a:lnSpc>
                <a:spcPct val="110000"/>
              </a:lnSpc>
              <a:defRPr/>
            </a:pPr>
            <a:r>
              <a:rPr lang="en-US" dirty="0" smtClean="0">
                <a:solidFill>
                  <a:srgbClr val="000000"/>
                </a:solidFill>
                <a:ea typeface="Times New Roman" pitchFamily="18" charset="0"/>
              </a:rPr>
              <a:t>     192.168.1.0/24 is variably subnetted, 2 subnets, 2 masks</a:t>
            </a:r>
          </a:p>
          <a:p>
            <a:pPr>
              <a:lnSpc>
                <a:spcPct val="110000"/>
              </a:lnSpc>
              <a:defRPr/>
            </a:pPr>
            <a:r>
              <a:rPr lang="en-US" dirty="0" smtClean="0">
                <a:solidFill>
                  <a:srgbClr val="000000"/>
                </a:solidFill>
                <a:ea typeface="Times New Roman" pitchFamily="18" charset="0"/>
              </a:rPr>
              <a:t>C       192.168.1.96/27 is directly connected, Serial0/0/0</a:t>
            </a:r>
          </a:p>
          <a:p>
            <a:pPr>
              <a:lnSpc>
                <a:spcPct val="110000"/>
              </a:lnSpc>
              <a:defRPr/>
            </a:pPr>
            <a:r>
              <a:rPr lang="en-US" dirty="0" smtClean="0">
                <a:solidFill>
                  <a:srgbClr val="000000"/>
                </a:solidFill>
                <a:ea typeface="Times New Roman" pitchFamily="18" charset="0"/>
              </a:rPr>
              <a:t>D       192.168.1.0/24 is a summary, 00:11:37, Null0</a:t>
            </a:r>
          </a:p>
          <a:p>
            <a:pPr>
              <a:lnSpc>
                <a:spcPct val="110000"/>
              </a:lnSpc>
              <a:defRPr/>
            </a:pPr>
            <a:r>
              <a:rPr lang="en-US" dirty="0" smtClean="0">
                <a:solidFill>
                  <a:srgbClr val="000000"/>
                </a:solidFill>
                <a:ea typeface="Times New Roman" pitchFamily="18" charset="0"/>
              </a:rPr>
              <a:t>R1#</a:t>
            </a:r>
          </a:p>
        </p:txBody>
      </p:sp>
      <p:sp>
        <p:nvSpPr>
          <p:cNvPr id="171011" name="Content Placeholder 12"/>
          <p:cNvSpPr>
            <a:spLocks noGrp="1"/>
          </p:cNvSpPr>
          <p:nvPr>
            <p:ph sz="quarter" idx="11"/>
          </p:nvPr>
        </p:nvSpPr>
        <p:spPr>
          <a:xfrm>
            <a:off x="279400" y="1216025"/>
            <a:ext cx="8520113" cy="687388"/>
          </a:xfrm>
        </p:spPr>
        <p:txBody>
          <a:bodyPr/>
          <a:lstStyle/>
          <a:p>
            <a:r>
              <a:rPr lang="en-US" smtClean="0"/>
              <a:t>Verify that the router recognizes EIGRP routes.</a:t>
            </a:r>
          </a:p>
          <a:p>
            <a:endParaRPr lang="en-US" smtClean="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2"/>
          <p:cNvSpPr>
            <a:spLocks noGrp="1" noChangeArrowheads="1"/>
          </p:cNvSpPr>
          <p:nvPr>
            <p:ph type="title"/>
          </p:nvPr>
        </p:nvSpPr>
        <p:spPr bwMode="auto">
          <a:xfrm>
            <a:off x="268288" y="365125"/>
            <a:ext cx="8532812"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 show ip eigrp interfaces</a:t>
            </a:r>
          </a:p>
        </p:txBody>
      </p:sp>
      <p:sp>
        <p:nvSpPr>
          <p:cNvPr id="173058" name="Text Placeholder 13"/>
          <p:cNvSpPr>
            <a:spLocks noGrp="1"/>
          </p:cNvSpPr>
          <p:nvPr>
            <p:ph type="body" sz="quarter" idx="10"/>
          </p:nvPr>
        </p:nvSpPr>
        <p:spPr>
          <a:xfrm>
            <a:off x="279400" y="2000250"/>
            <a:ext cx="8531225" cy="4400550"/>
          </a:xfrm>
        </p:spPr>
        <p:txBody>
          <a:bodyPr/>
          <a:lstStyle/>
          <a:p>
            <a:pPr>
              <a:spcBef>
                <a:spcPct val="0"/>
              </a:spcBef>
              <a:buFont typeface="Arial" charset="0"/>
              <a:buNone/>
            </a:pPr>
            <a:r>
              <a:rPr lang="en-US" smtClean="0">
                <a:solidFill>
                  <a:srgbClr val="000000"/>
                </a:solidFill>
                <a:ea typeface="Times New Roman" pitchFamily="18" charset="0"/>
              </a:rPr>
              <a:t>R1# </a:t>
            </a:r>
            <a:r>
              <a:rPr lang="en-US" b="1" smtClean="0">
                <a:solidFill>
                  <a:srgbClr val="000000"/>
                </a:solidFill>
                <a:ea typeface="Times New Roman" pitchFamily="18" charset="0"/>
              </a:rPr>
              <a:t>show ip eigrp interfaces</a:t>
            </a:r>
          </a:p>
          <a:p>
            <a:pPr>
              <a:spcBef>
                <a:spcPct val="0"/>
              </a:spcBef>
              <a:buFont typeface="Arial" charset="0"/>
              <a:buNone/>
            </a:pPr>
            <a:r>
              <a:rPr lang="en-US" smtClean="0">
                <a:solidFill>
                  <a:srgbClr val="000000"/>
                </a:solidFill>
                <a:ea typeface="Times New Roman" pitchFamily="18" charset="0"/>
              </a:rPr>
              <a:t>IP-EIGRP interfaces for process 100</a:t>
            </a:r>
          </a:p>
          <a:p>
            <a:pPr>
              <a:spcBef>
                <a:spcPct val="0"/>
              </a:spcBef>
              <a:buFont typeface="Arial" charset="0"/>
              <a:buNone/>
            </a:pPr>
            <a:endParaRPr lang="en-US" smtClean="0">
              <a:solidFill>
                <a:srgbClr val="000000"/>
              </a:solidFill>
              <a:ea typeface="Times New Roman" pitchFamily="18" charset="0"/>
            </a:endParaRPr>
          </a:p>
          <a:p>
            <a:pPr>
              <a:spcBef>
                <a:spcPct val="0"/>
              </a:spcBef>
              <a:buFont typeface="Arial" charset="0"/>
              <a:buNone/>
            </a:pPr>
            <a:r>
              <a:rPr lang="en-US" smtClean="0">
                <a:solidFill>
                  <a:srgbClr val="000000"/>
                </a:solidFill>
                <a:ea typeface="Times New Roman" pitchFamily="18" charset="0"/>
              </a:rPr>
              <a:t>                        Xmit Queue   Mean   Pacing Time   Multicast    Pending</a:t>
            </a:r>
          </a:p>
          <a:p>
            <a:pPr>
              <a:spcBef>
                <a:spcPct val="0"/>
              </a:spcBef>
              <a:buFont typeface="Arial" charset="0"/>
              <a:buNone/>
            </a:pPr>
            <a:r>
              <a:rPr lang="en-US" smtClean="0">
                <a:solidFill>
                  <a:srgbClr val="000000"/>
                </a:solidFill>
                <a:ea typeface="Times New Roman" pitchFamily="18" charset="0"/>
              </a:rPr>
              <a:t>Interface        Peers  Un/Reliable  SRTT   Un/Reliable   Flow Timer   Routes</a:t>
            </a:r>
          </a:p>
          <a:p>
            <a:pPr>
              <a:spcBef>
                <a:spcPct val="0"/>
              </a:spcBef>
              <a:buFont typeface="Arial" charset="0"/>
              <a:buNone/>
            </a:pPr>
            <a:r>
              <a:rPr lang="en-US" smtClean="0">
                <a:solidFill>
                  <a:srgbClr val="000000"/>
                </a:solidFill>
                <a:ea typeface="Times New Roman" pitchFamily="18" charset="0"/>
              </a:rPr>
              <a:t>Se0/0/0            1        0/0        22      10/380        468           0</a:t>
            </a:r>
          </a:p>
          <a:p>
            <a:pPr>
              <a:spcBef>
                <a:spcPct val="0"/>
              </a:spcBef>
              <a:buFont typeface="Arial" charset="0"/>
              <a:buNone/>
            </a:pPr>
            <a:r>
              <a:rPr lang="en-US" smtClean="0">
                <a:solidFill>
                  <a:srgbClr val="000000"/>
                </a:solidFill>
                <a:ea typeface="Times New Roman" pitchFamily="18" charset="0"/>
              </a:rPr>
              <a:t>Fa0/0              0        0/0         0       0/1            0           0</a:t>
            </a:r>
          </a:p>
          <a:p>
            <a:pPr>
              <a:spcBef>
                <a:spcPct val="0"/>
              </a:spcBef>
              <a:buFont typeface="Arial" charset="0"/>
              <a:buNone/>
            </a:pPr>
            <a:r>
              <a:rPr lang="en-US" smtClean="0">
                <a:solidFill>
                  <a:srgbClr val="000000"/>
                </a:solidFill>
                <a:ea typeface="Times New Roman" pitchFamily="18" charset="0"/>
              </a:rPr>
              <a:t>R1#</a:t>
            </a:r>
          </a:p>
        </p:txBody>
      </p:sp>
      <p:sp>
        <p:nvSpPr>
          <p:cNvPr id="173059" name="Content Placeholder 12"/>
          <p:cNvSpPr>
            <a:spLocks noGrp="1"/>
          </p:cNvSpPr>
          <p:nvPr>
            <p:ph sz="quarter" idx="11"/>
          </p:nvPr>
        </p:nvSpPr>
        <p:spPr>
          <a:xfrm>
            <a:off x="279400" y="1216025"/>
            <a:ext cx="8520113" cy="687388"/>
          </a:xfrm>
        </p:spPr>
        <p:txBody>
          <a:bodyPr/>
          <a:lstStyle/>
          <a:p>
            <a:r>
              <a:rPr lang="en-US" smtClean="0"/>
              <a:t>Verify EIGRP configured interfaces.</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2"/>
          <p:cNvSpPr>
            <a:spLocks noGrp="1" noChangeArrowheads="1"/>
          </p:cNvSpPr>
          <p:nvPr>
            <p:ph type="title"/>
          </p:nvPr>
        </p:nvSpPr>
        <p:spPr bwMode="auto">
          <a:xfrm>
            <a:off x="268288" y="365125"/>
            <a:ext cx="8532812"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 show ip eigrp traffic</a:t>
            </a:r>
          </a:p>
        </p:txBody>
      </p:sp>
      <p:sp>
        <p:nvSpPr>
          <p:cNvPr id="175106" name="Text Placeholder 14"/>
          <p:cNvSpPr>
            <a:spLocks noGrp="1"/>
          </p:cNvSpPr>
          <p:nvPr>
            <p:ph type="body" sz="quarter" idx="10"/>
          </p:nvPr>
        </p:nvSpPr>
        <p:spPr>
          <a:xfrm>
            <a:off x="279400" y="2000250"/>
            <a:ext cx="8531225" cy="4400550"/>
          </a:xfrm>
        </p:spPr>
        <p:txBody>
          <a:bodyPr/>
          <a:lstStyle/>
          <a:p>
            <a:pPr>
              <a:spcBef>
                <a:spcPct val="0"/>
              </a:spcBef>
              <a:buFont typeface="Arial" charset="0"/>
              <a:buNone/>
            </a:pPr>
            <a:r>
              <a:rPr lang="en-US" smtClean="0">
                <a:solidFill>
                  <a:srgbClr val="000000"/>
                </a:solidFill>
                <a:ea typeface="Times New Roman" pitchFamily="18" charset="0"/>
              </a:rPr>
              <a:t>R1# </a:t>
            </a:r>
            <a:r>
              <a:rPr lang="en-US" b="1" smtClean="0">
                <a:solidFill>
                  <a:srgbClr val="000000"/>
                </a:solidFill>
                <a:ea typeface="Times New Roman" pitchFamily="18" charset="0"/>
              </a:rPr>
              <a:t>show ip eigrp traffic</a:t>
            </a:r>
          </a:p>
          <a:p>
            <a:pPr>
              <a:spcBef>
                <a:spcPct val="0"/>
              </a:spcBef>
              <a:buFont typeface="Arial" charset="0"/>
              <a:buNone/>
            </a:pPr>
            <a:r>
              <a:rPr lang="en-US" smtClean="0">
                <a:solidFill>
                  <a:srgbClr val="000000"/>
                </a:solidFill>
                <a:ea typeface="Times New Roman" pitchFamily="18" charset="0"/>
              </a:rPr>
              <a:t>IP-EIGRP Traffic Statistics for AS 100</a:t>
            </a:r>
          </a:p>
          <a:p>
            <a:pPr>
              <a:spcBef>
                <a:spcPct val="0"/>
              </a:spcBef>
              <a:buFont typeface="Arial" charset="0"/>
              <a:buNone/>
            </a:pPr>
            <a:r>
              <a:rPr lang="en-US" smtClean="0">
                <a:solidFill>
                  <a:srgbClr val="000000"/>
                </a:solidFill>
                <a:ea typeface="Times New Roman" pitchFamily="18" charset="0"/>
              </a:rPr>
              <a:t>  Hellos sent/received: 338/166</a:t>
            </a:r>
          </a:p>
          <a:p>
            <a:pPr>
              <a:spcBef>
                <a:spcPct val="0"/>
              </a:spcBef>
              <a:buFont typeface="Arial" charset="0"/>
              <a:buNone/>
            </a:pPr>
            <a:r>
              <a:rPr lang="en-US" smtClean="0">
                <a:solidFill>
                  <a:srgbClr val="000000"/>
                </a:solidFill>
                <a:ea typeface="Times New Roman" pitchFamily="18" charset="0"/>
              </a:rPr>
              <a:t>  Updates sent/received: 7/7</a:t>
            </a:r>
          </a:p>
          <a:p>
            <a:pPr>
              <a:spcBef>
                <a:spcPct val="0"/>
              </a:spcBef>
              <a:buFont typeface="Arial" charset="0"/>
              <a:buNone/>
            </a:pPr>
            <a:r>
              <a:rPr lang="en-US" smtClean="0">
                <a:solidFill>
                  <a:srgbClr val="000000"/>
                </a:solidFill>
                <a:ea typeface="Times New Roman" pitchFamily="18" charset="0"/>
              </a:rPr>
              <a:t>  Queries sent/received: 0/0</a:t>
            </a:r>
          </a:p>
          <a:p>
            <a:pPr>
              <a:spcBef>
                <a:spcPct val="0"/>
              </a:spcBef>
              <a:buFont typeface="Arial" charset="0"/>
              <a:buNone/>
            </a:pPr>
            <a:r>
              <a:rPr lang="en-US" smtClean="0">
                <a:solidFill>
                  <a:srgbClr val="000000"/>
                </a:solidFill>
                <a:ea typeface="Times New Roman" pitchFamily="18" charset="0"/>
              </a:rPr>
              <a:t>  Replies sent/received: 0/0</a:t>
            </a:r>
          </a:p>
          <a:p>
            <a:pPr>
              <a:spcBef>
                <a:spcPct val="0"/>
              </a:spcBef>
              <a:buFont typeface="Arial" charset="0"/>
              <a:buNone/>
            </a:pPr>
            <a:r>
              <a:rPr lang="en-US" smtClean="0">
                <a:solidFill>
                  <a:srgbClr val="000000"/>
                </a:solidFill>
                <a:ea typeface="Times New Roman" pitchFamily="18" charset="0"/>
              </a:rPr>
              <a:t>  Acks sent/received: 2/2</a:t>
            </a:r>
          </a:p>
          <a:p>
            <a:pPr>
              <a:spcBef>
                <a:spcPct val="0"/>
              </a:spcBef>
              <a:buFont typeface="Arial" charset="0"/>
              <a:buNone/>
            </a:pPr>
            <a:r>
              <a:rPr lang="en-US" smtClean="0">
                <a:solidFill>
                  <a:srgbClr val="000000"/>
                </a:solidFill>
                <a:ea typeface="Times New Roman" pitchFamily="18" charset="0"/>
              </a:rPr>
              <a:t>  SIA-Queries sent/received: 0/0</a:t>
            </a:r>
          </a:p>
          <a:p>
            <a:pPr>
              <a:spcBef>
                <a:spcPct val="0"/>
              </a:spcBef>
              <a:buFont typeface="Arial" charset="0"/>
              <a:buNone/>
            </a:pPr>
            <a:r>
              <a:rPr lang="en-US" smtClean="0">
                <a:solidFill>
                  <a:srgbClr val="000000"/>
                </a:solidFill>
                <a:ea typeface="Times New Roman" pitchFamily="18" charset="0"/>
              </a:rPr>
              <a:t>  SIA-Replies sent/received: 0/0</a:t>
            </a:r>
          </a:p>
          <a:p>
            <a:pPr>
              <a:spcBef>
                <a:spcPct val="0"/>
              </a:spcBef>
              <a:buFont typeface="Arial" charset="0"/>
              <a:buNone/>
            </a:pPr>
            <a:r>
              <a:rPr lang="en-US" smtClean="0">
                <a:solidFill>
                  <a:srgbClr val="000000"/>
                </a:solidFill>
                <a:ea typeface="Times New Roman" pitchFamily="18" charset="0"/>
              </a:rPr>
              <a:t>  Hello Process ID: 228</a:t>
            </a:r>
          </a:p>
          <a:p>
            <a:pPr>
              <a:spcBef>
                <a:spcPct val="0"/>
              </a:spcBef>
              <a:buFont typeface="Arial" charset="0"/>
              <a:buNone/>
            </a:pPr>
            <a:r>
              <a:rPr lang="en-US" smtClean="0">
                <a:solidFill>
                  <a:srgbClr val="000000"/>
                </a:solidFill>
                <a:ea typeface="Times New Roman" pitchFamily="18" charset="0"/>
              </a:rPr>
              <a:t>  PDM Process ID: 226</a:t>
            </a:r>
          </a:p>
          <a:p>
            <a:pPr>
              <a:spcBef>
                <a:spcPct val="0"/>
              </a:spcBef>
              <a:buFont typeface="Arial" charset="0"/>
              <a:buNone/>
            </a:pPr>
            <a:r>
              <a:rPr lang="en-US" smtClean="0">
                <a:solidFill>
                  <a:srgbClr val="000000"/>
                </a:solidFill>
                <a:ea typeface="Times New Roman" pitchFamily="18" charset="0"/>
              </a:rPr>
              <a:t>  IP Socket queue:   0/2000/1/0 (current/max/highest/drops)</a:t>
            </a:r>
          </a:p>
          <a:p>
            <a:pPr>
              <a:spcBef>
                <a:spcPct val="0"/>
              </a:spcBef>
              <a:buFont typeface="Arial" charset="0"/>
              <a:buNone/>
            </a:pPr>
            <a:r>
              <a:rPr lang="en-US" smtClean="0">
                <a:solidFill>
                  <a:srgbClr val="000000"/>
                </a:solidFill>
                <a:ea typeface="Times New Roman" pitchFamily="18" charset="0"/>
              </a:rPr>
              <a:t>  Eigrp input queue: 0/2000/1/0 (current/max/highest/drops)</a:t>
            </a:r>
          </a:p>
          <a:p>
            <a:pPr>
              <a:spcBef>
                <a:spcPct val="0"/>
              </a:spcBef>
              <a:buFont typeface="Arial" charset="0"/>
              <a:buNone/>
            </a:pPr>
            <a:endParaRPr lang="en-US" smtClean="0">
              <a:solidFill>
                <a:srgbClr val="000000"/>
              </a:solidFill>
              <a:ea typeface="Times New Roman" pitchFamily="18" charset="0"/>
            </a:endParaRPr>
          </a:p>
          <a:p>
            <a:pPr>
              <a:spcBef>
                <a:spcPct val="0"/>
              </a:spcBef>
              <a:buFont typeface="Arial" charset="0"/>
              <a:buNone/>
            </a:pPr>
            <a:r>
              <a:rPr lang="en-US" smtClean="0">
                <a:solidFill>
                  <a:srgbClr val="000000"/>
                </a:solidFill>
                <a:ea typeface="Times New Roman" pitchFamily="18" charset="0"/>
              </a:rPr>
              <a:t>R1#</a:t>
            </a:r>
          </a:p>
        </p:txBody>
      </p:sp>
      <p:sp>
        <p:nvSpPr>
          <p:cNvPr id="175107" name="Content Placeholder 12"/>
          <p:cNvSpPr>
            <a:spLocks noGrp="1"/>
          </p:cNvSpPr>
          <p:nvPr>
            <p:ph sz="quarter" idx="11"/>
          </p:nvPr>
        </p:nvSpPr>
        <p:spPr>
          <a:xfrm>
            <a:off x="279400" y="1216025"/>
            <a:ext cx="8520113" cy="687388"/>
          </a:xfrm>
        </p:spPr>
        <p:txBody>
          <a:bodyPr/>
          <a:lstStyle/>
          <a:p>
            <a:r>
              <a:rPr lang="en-US" smtClean="0"/>
              <a:t>Verify EIGRP traffic information.</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8"/>
          <p:cNvSpPr>
            <a:spLocks noChangeArrowheads="1"/>
          </p:cNvSpPr>
          <p:nvPr/>
        </p:nvSpPr>
        <p:spPr bwMode="auto">
          <a:xfrm>
            <a:off x="334963" y="4867275"/>
            <a:ext cx="8218487" cy="56356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77154" name="Rectangle 7"/>
          <p:cNvSpPr>
            <a:spLocks noChangeArrowheads="1"/>
          </p:cNvSpPr>
          <p:nvPr/>
        </p:nvSpPr>
        <p:spPr bwMode="auto">
          <a:xfrm>
            <a:off x="334963" y="4056063"/>
            <a:ext cx="8218487" cy="357187"/>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77155" name="Rectangle 6"/>
          <p:cNvSpPr>
            <a:spLocks noChangeArrowheads="1"/>
          </p:cNvSpPr>
          <p:nvPr/>
        </p:nvSpPr>
        <p:spPr bwMode="auto">
          <a:xfrm>
            <a:off x="334963" y="3379788"/>
            <a:ext cx="8218487" cy="357187"/>
          </a:xfrm>
          <a:prstGeom prst="rect">
            <a:avLst/>
          </a:prstGeom>
          <a:solidFill>
            <a:srgbClr val="FFFF00"/>
          </a:solidFill>
          <a:ln w="9525" algn="ctr">
            <a:noFill/>
            <a:round/>
            <a:headEnd/>
            <a:tailEnd/>
          </a:ln>
        </p:spPr>
        <p:txBody>
          <a:bodyPr wrap="none" lIns="82124" tIns="41061" rIns="82124" bIns="41061" anchor="ctr">
            <a:spAutoFit/>
          </a:bodyPr>
          <a:lstStyle/>
          <a:p>
            <a:pPr algn="ctr" defTabSz="814388" eaLnBrk="0" hangingPunct="0">
              <a:lnSpc>
                <a:spcPct val="90000"/>
              </a:lnSpc>
            </a:pPr>
            <a:endParaRPr lang="en-US"/>
          </a:p>
        </p:txBody>
      </p:sp>
      <p:sp>
        <p:nvSpPr>
          <p:cNvPr id="177156" name="Rectangle 2"/>
          <p:cNvSpPr>
            <a:spLocks noGrp="1" noChangeArrowheads="1"/>
          </p:cNvSpPr>
          <p:nvPr>
            <p:ph type="title"/>
          </p:nvPr>
        </p:nvSpPr>
        <p:spPr bwMode="auto">
          <a:xfrm>
            <a:off x="268288" y="365125"/>
            <a:ext cx="8532812"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Verifying EIGRP: debug eigrp packets</a:t>
            </a:r>
          </a:p>
        </p:txBody>
      </p:sp>
      <p:sp>
        <p:nvSpPr>
          <p:cNvPr id="177157" name="Text Placeholder 14"/>
          <p:cNvSpPr>
            <a:spLocks noGrp="1"/>
          </p:cNvSpPr>
          <p:nvPr>
            <p:ph type="body" sz="quarter" idx="10"/>
          </p:nvPr>
        </p:nvSpPr>
        <p:spPr>
          <a:xfrm>
            <a:off x="279400" y="2000250"/>
            <a:ext cx="8531225" cy="4400550"/>
          </a:xfrm>
        </p:spPr>
        <p:txBody>
          <a:bodyPr/>
          <a:lstStyle/>
          <a:p>
            <a:pPr>
              <a:spcBef>
                <a:spcPct val="0"/>
              </a:spcBef>
              <a:buFont typeface="Arial" charset="0"/>
              <a:buNone/>
            </a:pPr>
            <a:r>
              <a:rPr lang="en-US" sz="1100" smtClean="0">
                <a:solidFill>
                  <a:srgbClr val="000000"/>
                </a:solidFill>
                <a:ea typeface="Times New Roman" pitchFamily="18" charset="0"/>
              </a:rPr>
              <a:t>R2# </a:t>
            </a:r>
            <a:r>
              <a:rPr lang="en-US" sz="1100" b="1" smtClean="0">
                <a:solidFill>
                  <a:srgbClr val="000000"/>
                </a:solidFill>
                <a:ea typeface="Times New Roman" pitchFamily="18" charset="0"/>
              </a:rPr>
              <a:t>debug eigrp packets</a:t>
            </a:r>
          </a:p>
          <a:p>
            <a:pPr>
              <a:spcBef>
                <a:spcPct val="0"/>
              </a:spcBef>
              <a:buFont typeface="Arial" charset="0"/>
              <a:buNone/>
            </a:pPr>
            <a:r>
              <a:rPr lang="en-US" sz="1100" smtClean="0">
                <a:solidFill>
                  <a:srgbClr val="000000"/>
                </a:solidFill>
                <a:ea typeface="Times New Roman" pitchFamily="18" charset="0"/>
              </a:rPr>
              <a:t>*Jul 26 10:51:24.051: EIGRP: Sending HELLO on Serial0/0/0</a:t>
            </a:r>
          </a:p>
          <a:p>
            <a:pPr>
              <a:spcBef>
                <a:spcPct val="0"/>
              </a:spcBef>
              <a:buFont typeface="Arial" charset="0"/>
              <a:buNone/>
            </a:pPr>
            <a:r>
              <a:rPr lang="en-US" sz="1100" smtClean="0">
                <a:solidFill>
                  <a:srgbClr val="000000"/>
                </a:solidFill>
                <a:ea typeface="Times New Roman" pitchFamily="18" charset="0"/>
              </a:rPr>
              <a:t>*Jul 26 10:51:24.051:   AS 100, Flags 0x0, Seq 0/0 idbQ 0/0 iidbQ un/rely 0/0</a:t>
            </a:r>
          </a:p>
          <a:p>
            <a:pPr>
              <a:spcBef>
                <a:spcPct val="0"/>
              </a:spcBef>
              <a:buFont typeface="Arial" charset="0"/>
              <a:buNone/>
            </a:pPr>
            <a:r>
              <a:rPr lang="en-US" sz="1100" smtClean="0">
                <a:solidFill>
                  <a:srgbClr val="000000"/>
                </a:solidFill>
                <a:ea typeface="Times New Roman" pitchFamily="18" charset="0"/>
              </a:rPr>
              <a:t>*Jul 26 10:51:24.111: EIGRP: Sending HELLO on FastEthernet0/0</a:t>
            </a:r>
          </a:p>
          <a:p>
            <a:pPr>
              <a:spcBef>
                <a:spcPct val="0"/>
              </a:spcBef>
              <a:buFont typeface="Arial" charset="0"/>
              <a:buNone/>
            </a:pPr>
            <a:r>
              <a:rPr lang="en-US" sz="1100" smtClean="0">
                <a:solidFill>
                  <a:srgbClr val="000000"/>
                </a:solidFill>
                <a:ea typeface="Times New Roman" pitchFamily="18" charset="0"/>
              </a:rPr>
              <a:t>*Jul 26 10:51:24.111:   AS 100, Flags 0x0, Seq 0/0 idbQ 0/0 iidbQ un/rely 0/0</a:t>
            </a:r>
          </a:p>
          <a:p>
            <a:pPr>
              <a:spcBef>
                <a:spcPct val="0"/>
              </a:spcBef>
              <a:buFont typeface="Arial" charset="0"/>
              <a:buNone/>
            </a:pPr>
            <a:r>
              <a:rPr lang="en-US" sz="1100" smtClean="0">
                <a:solidFill>
                  <a:srgbClr val="000000"/>
                </a:solidFill>
                <a:ea typeface="Times New Roman" pitchFamily="18" charset="0"/>
              </a:rPr>
              <a:t>*Jul 26 10:51:26.667: EIGRP: Received HELLO on Serial0/0/0 nbr 192.168.1.101</a:t>
            </a:r>
          </a:p>
          <a:p>
            <a:pPr>
              <a:spcBef>
                <a:spcPct val="0"/>
              </a:spcBef>
              <a:buFont typeface="Arial" charset="0"/>
              <a:buNone/>
            </a:pPr>
            <a:r>
              <a:rPr lang="en-US" sz="1100" smtClean="0">
                <a:solidFill>
                  <a:srgbClr val="000000"/>
                </a:solidFill>
                <a:ea typeface="Times New Roman" pitchFamily="18" charset="0"/>
              </a:rPr>
              <a:t>*Jul 26 10:51:26.667:   AS 100, Flags 0x0, Seq 0/0 idbQ 0/0 iidbQ un/rely 0/0 peerQ un/re</a:t>
            </a:r>
          </a:p>
          <a:p>
            <a:pPr>
              <a:spcBef>
                <a:spcPct val="0"/>
              </a:spcBef>
              <a:buFont typeface="Arial" charset="0"/>
              <a:buNone/>
            </a:pPr>
            <a:r>
              <a:rPr lang="en-US" sz="1100" smtClean="0">
                <a:solidFill>
                  <a:srgbClr val="000000"/>
                </a:solidFill>
                <a:ea typeface="Times New Roman" pitchFamily="18" charset="0"/>
              </a:rPr>
              <a:t>ly 0/0</a:t>
            </a:r>
          </a:p>
          <a:p>
            <a:pPr>
              <a:spcBef>
                <a:spcPct val="0"/>
              </a:spcBef>
              <a:buFont typeface="Arial" charset="0"/>
              <a:buNone/>
            </a:pPr>
            <a:r>
              <a:rPr lang="en-US" sz="1100" smtClean="0">
                <a:solidFill>
                  <a:srgbClr val="000000"/>
                </a:solidFill>
                <a:ea typeface="Times New Roman" pitchFamily="18" charset="0"/>
              </a:rPr>
              <a:t>*Jul 26 10:51:28.451: EIGRP: Sending HELLO on FastEthernet0/0</a:t>
            </a:r>
          </a:p>
          <a:p>
            <a:pPr>
              <a:spcBef>
                <a:spcPct val="0"/>
              </a:spcBef>
              <a:buFont typeface="Arial" charset="0"/>
              <a:buNone/>
            </a:pPr>
            <a:r>
              <a:rPr lang="en-US" sz="1100" smtClean="0">
                <a:solidFill>
                  <a:srgbClr val="000000"/>
                </a:solidFill>
                <a:ea typeface="Times New Roman" pitchFamily="18" charset="0"/>
              </a:rPr>
              <a:t>*Jul 26 10:51:28.451:   AS 100, Flags 0x0, Seq 0/0 idbQ 0/0 iidbQ un/rely 0/0</a:t>
            </a:r>
          </a:p>
          <a:p>
            <a:pPr>
              <a:spcBef>
                <a:spcPct val="0"/>
              </a:spcBef>
              <a:buFont typeface="Arial" charset="0"/>
              <a:buNone/>
            </a:pPr>
            <a:r>
              <a:rPr lang="en-US" sz="1100" smtClean="0">
                <a:solidFill>
                  <a:srgbClr val="000000"/>
                </a:solidFill>
                <a:ea typeface="Times New Roman" pitchFamily="18" charset="0"/>
              </a:rPr>
              <a:t>*Jul 26 10:51:29.027: EIGRP: Sending HELLO on Serial0/0/0</a:t>
            </a:r>
          </a:p>
          <a:p>
            <a:pPr>
              <a:spcBef>
                <a:spcPct val="0"/>
              </a:spcBef>
              <a:buFont typeface="Arial" charset="0"/>
              <a:buNone/>
            </a:pPr>
            <a:r>
              <a:rPr lang="en-US" sz="1100" smtClean="0">
                <a:solidFill>
                  <a:srgbClr val="000000"/>
                </a:solidFill>
                <a:ea typeface="Times New Roman" pitchFamily="18" charset="0"/>
              </a:rPr>
              <a:t>*Jul 26 10:51:29.027:   AS 100, Flags 0x0, Seq 0/0 idbQ 0/0 iidbQ un/rely 0/0</a:t>
            </a:r>
          </a:p>
          <a:p>
            <a:pPr>
              <a:spcBef>
                <a:spcPct val="0"/>
              </a:spcBef>
              <a:buFont typeface="Arial" charset="0"/>
              <a:buNone/>
            </a:pPr>
            <a:r>
              <a:rPr lang="en-US" sz="1100" smtClean="0">
                <a:solidFill>
                  <a:srgbClr val="000000"/>
                </a:solidFill>
                <a:ea typeface="Times New Roman" pitchFamily="18" charset="0"/>
              </a:rPr>
              <a:t>*Jul 26 10:51:31.383: EIGRP: Received HELLO on Serial0/0/0 nbr 192.168.1.101</a:t>
            </a:r>
          </a:p>
          <a:p>
            <a:pPr>
              <a:spcBef>
                <a:spcPct val="0"/>
              </a:spcBef>
              <a:buFont typeface="Arial" charset="0"/>
              <a:buNone/>
            </a:pPr>
            <a:r>
              <a:rPr lang="en-US" sz="1100" smtClean="0">
                <a:solidFill>
                  <a:srgbClr val="000000"/>
                </a:solidFill>
                <a:ea typeface="Times New Roman" pitchFamily="18" charset="0"/>
              </a:rPr>
              <a:t>*Jul 26 10:51:31.383:   AS 100, Flags 0x0, Seq 0/0 idbQ 0/0 iidbQ un/rely 0/0 peerQ un/re</a:t>
            </a:r>
          </a:p>
          <a:p>
            <a:pPr>
              <a:spcBef>
                <a:spcPct val="0"/>
              </a:spcBef>
              <a:buFont typeface="Arial" charset="0"/>
              <a:buNone/>
            </a:pPr>
            <a:r>
              <a:rPr lang="en-US" sz="1100" smtClean="0">
                <a:solidFill>
                  <a:srgbClr val="000000"/>
                </a:solidFill>
                <a:ea typeface="Times New Roman" pitchFamily="18" charset="0"/>
              </a:rPr>
              <a:t>ly 0/0</a:t>
            </a:r>
          </a:p>
          <a:p>
            <a:pPr>
              <a:spcBef>
                <a:spcPct val="0"/>
              </a:spcBef>
              <a:buFont typeface="Arial" charset="0"/>
              <a:buNone/>
            </a:pPr>
            <a:r>
              <a:rPr lang="en-US" sz="1100" smtClean="0">
                <a:solidFill>
                  <a:srgbClr val="000000"/>
                </a:solidFill>
                <a:ea typeface="Times New Roman" pitchFamily="18" charset="0"/>
              </a:rPr>
              <a:t>*Jul 26 10:51:33.339: EIGRP: Sending HELLO on FastEthernet0/0</a:t>
            </a:r>
          </a:p>
          <a:p>
            <a:pPr>
              <a:spcBef>
                <a:spcPct val="0"/>
              </a:spcBef>
              <a:buFont typeface="Arial" charset="0"/>
              <a:buNone/>
            </a:pPr>
            <a:r>
              <a:rPr lang="en-US" sz="1100" smtClean="0">
                <a:solidFill>
                  <a:srgbClr val="000000"/>
                </a:solidFill>
                <a:ea typeface="Times New Roman" pitchFamily="18" charset="0"/>
              </a:rPr>
              <a:t>*Jul 26 10:51:33.339:   AS 100, Flags 0x0, Seq 0/0 idbQ 0/0 iidbQ un/rely 0/0</a:t>
            </a:r>
          </a:p>
          <a:p>
            <a:pPr>
              <a:spcBef>
                <a:spcPct val="0"/>
              </a:spcBef>
              <a:buFont typeface="Arial" charset="0"/>
              <a:buNone/>
            </a:pPr>
            <a:r>
              <a:rPr lang="en-US" sz="1100" smtClean="0">
                <a:solidFill>
                  <a:srgbClr val="000000"/>
                </a:solidFill>
                <a:ea typeface="Times New Roman" pitchFamily="18" charset="0"/>
              </a:rPr>
              <a:t>*Jul 26 10:51:33.511: EIGRP: Sending HELLO on Serial0/0/0</a:t>
            </a:r>
          </a:p>
          <a:p>
            <a:pPr>
              <a:spcBef>
                <a:spcPct val="0"/>
              </a:spcBef>
              <a:buFont typeface="Arial" charset="0"/>
              <a:buNone/>
            </a:pPr>
            <a:r>
              <a:rPr lang="en-US" sz="1100" smtClean="0">
                <a:solidFill>
                  <a:srgbClr val="000000"/>
                </a:solidFill>
                <a:ea typeface="Times New Roman" pitchFamily="18" charset="0"/>
              </a:rPr>
              <a:t>*Jul 26 10:51:33.511:   AS 100, Flags 0x0, Seq 0/0 idbQ 0/0 iidbQ un/rely 0/0</a:t>
            </a:r>
          </a:p>
          <a:p>
            <a:pPr>
              <a:spcBef>
                <a:spcPct val="0"/>
              </a:spcBef>
              <a:buFont typeface="Arial" charset="0"/>
              <a:buNone/>
            </a:pPr>
            <a:r>
              <a:rPr lang="en-US" sz="1100" smtClean="0">
                <a:solidFill>
                  <a:srgbClr val="000000"/>
                </a:solidFill>
                <a:ea typeface="Times New Roman" pitchFamily="18" charset="0"/>
              </a:rPr>
              <a:t>*Jul 26 10:51:36.347: EIGRP: Received HELLO on Serial0/0/0 nbr 192.168.1.101</a:t>
            </a:r>
          </a:p>
          <a:p>
            <a:pPr>
              <a:spcBef>
                <a:spcPct val="0"/>
              </a:spcBef>
              <a:buFont typeface="Arial" charset="0"/>
              <a:buNone/>
            </a:pPr>
            <a:r>
              <a:rPr lang="en-US" sz="1100" smtClean="0">
                <a:solidFill>
                  <a:srgbClr val="000000"/>
                </a:solidFill>
                <a:ea typeface="Times New Roman" pitchFamily="18" charset="0"/>
              </a:rPr>
              <a:t>*Jul 26 10:51:36.347:   AS 100, Flags 0x0, Seq 0/0 idbQ 0/0 iidbQ un/rely 0/0 peerQ un/re</a:t>
            </a:r>
          </a:p>
          <a:p>
            <a:pPr>
              <a:spcBef>
                <a:spcPct val="0"/>
              </a:spcBef>
              <a:buFont typeface="Arial" charset="0"/>
              <a:buNone/>
            </a:pPr>
            <a:r>
              <a:rPr lang="en-US" sz="1100" smtClean="0">
                <a:solidFill>
                  <a:srgbClr val="000000"/>
                </a:solidFill>
                <a:ea typeface="Times New Roman" pitchFamily="18" charset="0"/>
              </a:rPr>
              <a:t>ly 0/0</a:t>
            </a:r>
          </a:p>
          <a:p>
            <a:pPr>
              <a:spcBef>
                <a:spcPct val="0"/>
              </a:spcBef>
              <a:buFont typeface="Arial" charset="0"/>
              <a:buNone/>
            </a:pPr>
            <a:r>
              <a:rPr lang="en-US" sz="1100" smtClean="0">
                <a:solidFill>
                  <a:srgbClr val="000000"/>
                </a:solidFill>
                <a:ea typeface="Times New Roman" pitchFamily="18" charset="0"/>
              </a:rPr>
              <a:t>*Jul 26 10:51:37.847: EIGRP: Sending HELLO on Serial0/0/0</a:t>
            </a:r>
          </a:p>
          <a:p>
            <a:pPr>
              <a:spcBef>
                <a:spcPct val="0"/>
              </a:spcBef>
              <a:buFont typeface="Arial" charset="0"/>
              <a:buNone/>
            </a:pPr>
            <a:r>
              <a:rPr lang="en-US" sz="1100" smtClean="0">
                <a:solidFill>
                  <a:srgbClr val="000000"/>
                </a:solidFill>
                <a:ea typeface="Times New Roman" pitchFamily="18" charset="0"/>
              </a:rPr>
              <a:t>*Jul 26 10:51:37.847:   AS 100, Flags 0x0, Seq 0/0 idbQ 0/0 iidbQ un/rely 0/0</a:t>
            </a:r>
          </a:p>
          <a:p>
            <a:pPr>
              <a:spcBef>
                <a:spcPct val="0"/>
              </a:spcBef>
              <a:buFont typeface="Arial" charset="0"/>
              <a:buNone/>
            </a:pPr>
            <a:r>
              <a:rPr lang="en-US" sz="1100" smtClean="0">
                <a:solidFill>
                  <a:srgbClr val="000000"/>
                </a:solidFill>
                <a:ea typeface="Times New Roman" pitchFamily="18" charset="0"/>
              </a:rPr>
              <a:t>*Jul 26 10:51:37.899: EIGRP: Sending HELLO on FastEthernet0/0</a:t>
            </a:r>
          </a:p>
        </p:txBody>
      </p:sp>
      <p:sp>
        <p:nvSpPr>
          <p:cNvPr id="177158" name="Content Placeholder 12"/>
          <p:cNvSpPr>
            <a:spLocks noGrp="1"/>
          </p:cNvSpPr>
          <p:nvPr>
            <p:ph sz="quarter" idx="11"/>
          </p:nvPr>
        </p:nvSpPr>
        <p:spPr>
          <a:xfrm>
            <a:off x="279400" y="1216025"/>
            <a:ext cx="8520113" cy="687388"/>
          </a:xfrm>
        </p:spPr>
        <p:txBody>
          <a:bodyPr/>
          <a:lstStyle/>
          <a:p>
            <a:r>
              <a:rPr lang="en-US" smtClean="0"/>
              <a:t>Traces transmission and receipt of EIGRP packets.</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2"/>
          <p:cNvSpPr>
            <a:spLocks noGrp="1" noChangeArrowheads="1"/>
          </p:cNvSpPr>
          <p:nvPr>
            <p:ph type="title"/>
          </p:nvPr>
        </p:nvSpPr>
        <p:spPr bwMode="auto">
          <a:xfrm>
            <a:off x="268288" y="365125"/>
            <a:ext cx="8532812" cy="620713"/>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Passive-Interface</a:t>
            </a:r>
          </a:p>
        </p:txBody>
      </p:sp>
      <p:sp>
        <p:nvSpPr>
          <p:cNvPr id="179202" name="Content Placeholder 12"/>
          <p:cNvSpPr>
            <a:spLocks noGrp="1"/>
          </p:cNvSpPr>
          <p:nvPr>
            <p:ph idx="1"/>
          </p:nvPr>
        </p:nvSpPr>
        <p:spPr>
          <a:xfrm>
            <a:off x="279400" y="1139825"/>
            <a:ext cx="8316913" cy="492125"/>
          </a:xfrm>
        </p:spPr>
        <p:txBody>
          <a:bodyPr/>
          <a:lstStyle/>
          <a:p>
            <a:r>
              <a:rPr lang="en-US" smtClean="0"/>
              <a:t>Prevent EIGRP updates out a specified router interface.</a:t>
            </a:r>
          </a:p>
        </p:txBody>
      </p:sp>
      <p:sp>
        <p:nvSpPr>
          <p:cNvPr id="179203" name="Text Placeholder 13"/>
          <p:cNvSpPr>
            <a:spLocks noGrp="1"/>
          </p:cNvSpPr>
          <p:nvPr>
            <p:ph type="body" sz="quarter" idx="10"/>
          </p:nvPr>
        </p:nvSpPr>
        <p:spPr>
          <a:xfrm>
            <a:off x="612775" y="1677988"/>
            <a:ext cx="7745413" cy="376237"/>
          </a:xfrm>
        </p:spPr>
        <p:txBody>
          <a:bodyPr/>
          <a:lstStyle/>
          <a:p>
            <a:r>
              <a:rPr lang="en-US" smtClean="0"/>
              <a:t>Router(config-router)#</a:t>
            </a:r>
          </a:p>
        </p:txBody>
      </p:sp>
      <p:sp>
        <p:nvSpPr>
          <p:cNvPr id="179204" name="Text Placeholder 14"/>
          <p:cNvSpPr>
            <a:spLocks noGrp="1"/>
          </p:cNvSpPr>
          <p:nvPr>
            <p:ph type="body" sz="quarter" idx="11"/>
          </p:nvPr>
        </p:nvSpPr>
        <p:spPr>
          <a:xfrm>
            <a:off x="615950" y="2136775"/>
            <a:ext cx="7745413" cy="377825"/>
          </a:xfrm>
        </p:spPr>
        <p:txBody>
          <a:bodyPr/>
          <a:lstStyle/>
          <a:p>
            <a:r>
              <a:rPr lang="en-US" smtClean="0"/>
              <a:t>passive-interface </a:t>
            </a:r>
            <a:r>
              <a:rPr lang="en-US" b="0" i="1" smtClean="0"/>
              <a:t>type number</a:t>
            </a:r>
            <a:r>
              <a:rPr lang="en-US" smtClean="0"/>
              <a:t> [default]</a:t>
            </a:r>
          </a:p>
        </p:txBody>
      </p:sp>
      <p:sp>
        <p:nvSpPr>
          <p:cNvPr id="16" name="Rectangle 15"/>
          <p:cNvSpPr/>
          <p:nvPr/>
        </p:nvSpPr>
        <p:spPr>
          <a:xfrm>
            <a:off x="266700" y="2941638"/>
            <a:ext cx="8486775" cy="3255962"/>
          </a:xfrm>
          <a:prstGeom prst="rect">
            <a:avLst/>
          </a:prstGeom>
        </p:spPr>
        <p:txBody>
          <a:bodyPr>
            <a:spAutoFit/>
          </a:bodyPr>
          <a:lstStyle/>
          <a:p>
            <a:pPr marL="236538" indent="-236538" defTabSz="814388">
              <a:lnSpc>
                <a:spcPct val="95000"/>
              </a:lnSpc>
              <a:spcBef>
                <a:spcPct val="50000"/>
              </a:spcBef>
              <a:buClr>
                <a:srgbClr val="708CA1"/>
              </a:buClr>
              <a:buFont typeface="Wingdings" pitchFamily="2" charset="2"/>
              <a:buChar char="§"/>
              <a:defRPr/>
            </a:pPr>
            <a:r>
              <a:rPr lang="en-US" dirty="0">
                <a:latin typeface="+mn-lt"/>
              </a:rPr>
              <a:t>Set a particular interface or all router interfaces to passive.</a:t>
            </a:r>
          </a:p>
          <a:p>
            <a:pPr marL="236538" indent="-236538" defTabSz="814388">
              <a:lnSpc>
                <a:spcPct val="95000"/>
              </a:lnSpc>
              <a:spcBef>
                <a:spcPct val="50000"/>
              </a:spcBef>
              <a:buClr>
                <a:srgbClr val="708CA1"/>
              </a:buClr>
              <a:buFont typeface="Wingdings" pitchFamily="2" charset="2"/>
              <a:buChar char="§"/>
              <a:defRPr/>
            </a:pPr>
            <a:r>
              <a:rPr lang="en-US" dirty="0">
                <a:latin typeface="+mn-lt"/>
              </a:rPr>
              <a:t>The</a:t>
            </a:r>
            <a:r>
              <a:rPr lang="en-US" b="1" dirty="0">
                <a:latin typeface="Courier New" pitchFamily="49" charset="0"/>
                <a:cs typeface="Courier New" pitchFamily="49" charset="0"/>
              </a:rPr>
              <a:t> default </a:t>
            </a:r>
            <a:r>
              <a:rPr lang="en-US" dirty="0">
                <a:latin typeface="+mn-lt"/>
              </a:rPr>
              <a:t>option sets all router interfaces to passive.</a:t>
            </a:r>
          </a:p>
          <a:p>
            <a:pPr marL="236538" indent="-236538" defTabSz="814388">
              <a:lnSpc>
                <a:spcPct val="95000"/>
              </a:lnSpc>
              <a:spcBef>
                <a:spcPct val="50000"/>
              </a:spcBef>
              <a:buClr>
                <a:srgbClr val="708CA1"/>
              </a:buClr>
              <a:buFont typeface="Wingdings" pitchFamily="2" charset="2"/>
              <a:buChar char="§"/>
              <a:defRPr/>
            </a:pPr>
            <a:r>
              <a:rPr lang="en-US" dirty="0">
                <a:latin typeface="+mn-lt"/>
              </a:rPr>
              <a:t>For EIGRP, the command:</a:t>
            </a:r>
          </a:p>
          <a:p>
            <a:pPr marL="693738" lvl="1" indent="-236538" defTabSz="814388">
              <a:lnSpc>
                <a:spcPct val="95000"/>
              </a:lnSpc>
              <a:spcBef>
                <a:spcPct val="50000"/>
              </a:spcBef>
              <a:buClr>
                <a:srgbClr val="708CA1"/>
              </a:buClr>
              <a:buFont typeface="Wingdings" pitchFamily="2" charset="2"/>
              <a:buChar char="§"/>
              <a:defRPr/>
            </a:pPr>
            <a:r>
              <a:rPr lang="en-US" sz="2000" dirty="0">
                <a:latin typeface="+mn-lt"/>
              </a:rPr>
              <a:t>Prevents neighbor relationships from being established.</a:t>
            </a:r>
          </a:p>
          <a:p>
            <a:pPr marL="693738" lvl="1" indent="-236538" defTabSz="814388">
              <a:lnSpc>
                <a:spcPct val="95000"/>
              </a:lnSpc>
              <a:spcBef>
                <a:spcPct val="50000"/>
              </a:spcBef>
              <a:buClr>
                <a:srgbClr val="708CA1"/>
              </a:buClr>
              <a:buFont typeface="Wingdings" pitchFamily="2" charset="2"/>
              <a:buChar char="§"/>
              <a:defRPr/>
            </a:pPr>
            <a:r>
              <a:rPr lang="en-US" sz="2000" dirty="0">
                <a:latin typeface="+mn-lt"/>
              </a:rPr>
              <a:t>Routing updates from a neighbor are ignored.</a:t>
            </a:r>
          </a:p>
          <a:p>
            <a:pPr marL="693738" lvl="1" indent="-236538" defTabSz="814388">
              <a:lnSpc>
                <a:spcPct val="95000"/>
              </a:lnSpc>
              <a:spcBef>
                <a:spcPct val="50000"/>
              </a:spcBef>
              <a:buClr>
                <a:srgbClr val="708CA1"/>
              </a:buClr>
              <a:buFont typeface="Wingdings" pitchFamily="2" charset="2"/>
              <a:buChar char="§"/>
              <a:defRPr/>
            </a:pPr>
            <a:r>
              <a:rPr lang="en-US" sz="2000" dirty="0">
                <a:latin typeface="+mn-lt"/>
              </a:rPr>
              <a:t>Allows a subnet on a passive interface to be announced in EIGRP</a:t>
            </a:r>
          </a:p>
          <a:p>
            <a:pPr marL="236538" indent="-236538" defTabSz="814388">
              <a:lnSpc>
                <a:spcPct val="95000"/>
              </a:lnSpc>
              <a:spcBef>
                <a:spcPct val="50000"/>
              </a:spcBef>
              <a:buClr>
                <a:srgbClr val="708CA1"/>
              </a:buClr>
              <a:buFont typeface="Wingdings" pitchFamily="2" charset="2"/>
              <a:buChar char="§"/>
              <a:defRPr/>
            </a:pPr>
            <a:endParaRPr lang="en-US" sz="1800" dirty="0">
              <a:latin typeface="+mn-lt"/>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59"/>
          <p:cNvSpPr>
            <a:spLocks noChangeArrowheads="1"/>
          </p:cNvSpPr>
          <p:nvPr/>
        </p:nvSpPr>
        <p:spPr bwMode="auto">
          <a:xfrm>
            <a:off x="2074863" y="5254625"/>
            <a:ext cx="2493962" cy="401638"/>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81250" name="Rectangle 58"/>
          <p:cNvSpPr>
            <a:spLocks noChangeArrowheads="1"/>
          </p:cNvSpPr>
          <p:nvPr/>
        </p:nvSpPr>
        <p:spPr bwMode="auto">
          <a:xfrm>
            <a:off x="2070100" y="6056313"/>
            <a:ext cx="2493963" cy="40163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81251" name="Rectangle 57"/>
          <p:cNvSpPr>
            <a:spLocks noChangeArrowheads="1"/>
          </p:cNvSpPr>
          <p:nvPr/>
        </p:nvSpPr>
        <p:spPr bwMode="auto">
          <a:xfrm>
            <a:off x="2049463" y="4129088"/>
            <a:ext cx="2286000" cy="17938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81252" name="Rectangle 56"/>
          <p:cNvSpPr>
            <a:spLocks noChangeArrowheads="1"/>
          </p:cNvSpPr>
          <p:nvPr/>
        </p:nvSpPr>
        <p:spPr bwMode="auto">
          <a:xfrm>
            <a:off x="2052638" y="3352800"/>
            <a:ext cx="2286000"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81253"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Passive-Interface Example</a:t>
            </a:r>
          </a:p>
        </p:txBody>
      </p:sp>
      <p:sp>
        <p:nvSpPr>
          <p:cNvPr id="33" name="Text Placeholder 5"/>
          <p:cNvSpPr>
            <a:spLocks/>
          </p:cNvSpPr>
          <p:nvPr/>
        </p:nvSpPr>
        <p:spPr bwMode="auto">
          <a:xfrm>
            <a:off x="282575" y="3157538"/>
            <a:ext cx="8402638" cy="61912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passive-interface fa0/0</a:t>
            </a:r>
          </a:p>
          <a:p>
            <a:pPr marL="236538" indent="-236538" defTabSz="814388">
              <a:spcBef>
                <a:spcPts val="0"/>
              </a:spcBef>
              <a:buClr>
                <a:srgbClr val="708CA1"/>
              </a:buClr>
              <a:defRPr/>
            </a:pPr>
            <a:r>
              <a:rPr lang="en-US" sz="1200" kern="0" dirty="0">
                <a:latin typeface="Courier New" pitchFamily="49" charset="0"/>
              </a:rPr>
              <a:t>R1(config-router)#</a:t>
            </a:r>
          </a:p>
        </p:txBody>
      </p:sp>
      <p:sp>
        <p:nvSpPr>
          <p:cNvPr id="44" name="Text Placeholder 5"/>
          <p:cNvSpPr>
            <a:spLocks/>
          </p:cNvSpPr>
          <p:nvPr/>
        </p:nvSpPr>
        <p:spPr bwMode="auto">
          <a:xfrm>
            <a:off x="279400" y="3913188"/>
            <a:ext cx="8407400" cy="611187"/>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passive-interface fa0/0</a:t>
            </a:r>
          </a:p>
          <a:p>
            <a:pPr marL="236538" indent="-236538" defTabSz="814388">
              <a:spcBef>
                <a:spcPts val="0"/>
              </a:spcBef>
              <a:buClr>
                <a:srgbClr val="708CA1"/>
              </a:buClr>
              <a:defRPr/>
            </a:pPr>
            <a:r>
              <a:rPr lang="en-US" sz="1200" kern="0" dirty="0">
                <a:latin typeface="Courier New" pitchFamily="49" charset="0"/>
              </a:rPr>
              <a:t>R2(config-router)#</a:t>
            </a:r>
            <a:endParaRPr lang="en-US" sz="1200" b="1" kern="0" dirty="0">
              <a:latin typeface="Courier New" pitchFamily="49" charset="0"/>
            </a:endParaRPr>
          </a:p>
        </p:txBody>
      </p:sp>
      <p:sp>
        <p:nvSpPr>
          <p:cNvPr id="181256" name="TextBox 30"/>
          <p:cNvSpPr txBox="1">
            <a:spLocks noChangeArrowheads="1"/>
          </p:cNvSpPr>
          <p:nvPr/>
        </p:nvSpPr>
        <p:spPr bwMode="auto">
          <a:xfrm>
            <a:off x="279400" y="4614863"/>
            <a:ext cx="2819400" cy="369887"/>
          </a:xfrm>
          <a:prstGeom prst="rect">
            <a:avLst/>
          </a:prstGeom>
          <a:noFill/>
          <a:ln w="9525">
            <a:noFill/>
            <a:miter lim="800000"/>
            <a:headEnd/>
            <a:tailEnd/>
          </a:ln>
        </p:spPr>
        <p:txBody>
          <a:bodyPr wrap="none">
            <a:spAutoFit/>
          </a:bodyPr>
          <a:lstStyle/>
          <a:p>
            <a:pPr algn="ctr" eaLnBrk="0" hangingPunct="0">
              <a:lnSpc>
                <a:spcPct val="90000"/>
              </a:lnSpc>
            </a:pPr>
            <a:r>
              <a:rPr lang="en-US" sz="2000"/>
              <a:t>Alternate configuration:</a:t>
            </a:r>
          </a:p>
        </p:txBody>
      </p:sp>
      <p:sp>
        <p:nvSpPr>
          <p:cNvPr id="32" name="Text Placeholder 5"/>
          <p:cNvSpPr>
            <a:spLocks/>
          </p:cNvSpPr>
          <p:nvPr/>
        </p:nvSpPr>
        <p:spPr bwMode="auto">
          <a:xfrm>
            <a:off x="279400" y="5048250"/>
            <a:ext cx="8385175" cy="68897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passive-interface default</a:t>
            </a:r>
          </a:p>
          <a:p>
            <a:pPr marL="236538" indent="-236538" defTabSz="814388">
              <a:spcBef>
                <a:spcPts val="0"/>
              </a:spcBef>
              <a:buClr>
                <a:srgbClr val="708CA1"/>
              </a:buClr>
              <a:defRPr/>
            </a:pPr>
            <a:r>
              <a:rPr lang="en-US" sz="1200" kern="0" dirty="0">
                <a:latin typeface="Courier New" pitchFamily="49" charset="0"/>
              </a:rPr>
              <a:t>R1(config-router)# </a:t>
            </a:r>
            <a:r>
              <a:rPr lang="en-US" sz="1200" b="1" kern="0" dirty="0">
                <a:latin typeface="Courier New" pitchFamily="49" charset="0"/>
              </a:rPr>
              <a:t>no passive-interface S0/0/0</a:t>
            </a:r>
            <a:endParaRPr lang="en-US" sz="1200" kern="0" dirty="0">
              <a:latin typeface="Courier New" pitchFamily="49" charset="0"/>
            </a:endParaRPr>
          </a:p>
        </p:txBody>
      </p:sp>
      <p:sp>
        <p:nvSpPr>
          <p:cNvPr id="35" name="Text Placeholder 5"/>
          <p:cNvSpPr>
            <a:spLocks/>
          </p:cNvSpPr>
          <p:nvPr/>
        </p:nvSpPr>
        <p:spPr bwMode="auto">
          <a:xfrm>
            <a:off x="279400" y="5854700"/>
            <a:ext cx="8413750" cy="677863"/>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passive-interface default</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no passive-interface S0/0/0</a:t>
            </a:r>
          </a:p>
        </p:txBody>
      </p:sp>
      <p:grpSp>
        <p:nvGrpSpPr>
          <p:cNvPr id="181259" name="Group 44"/>
          <p:cNvGrpSpPr>
            <a:grpSpLocks/>
          </p:cNvGrpSpPr>
          <p:nvPr/>
        </p:nvGrpSpPr>
        <p:grpSpPr bwMode="auto">
          <a:xfrm>
            <a:off x="1162050" y="1093788"/>
            <a:ext cx="6807200" cy="1839912"/>
            <a:chOff x="1639213" y="1003612"/>
            <a:chExt cx="6806428" cy="1839949"/>
          </a:xfrm>
        </p:grpSpPr>
        <p:sp>
          <p:nvSpPr>
            <p:cNvPr id="181260"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81261"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81262" name="Rounded Rectangle 2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pic>
          <p:nvPicPr>
            <p:cNvPr id="181263"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81264"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316" y="2227599"/>
              <a:ext cx="455560" cy="157166"/>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453509" y="2205373"/>
              <a:ext cx="1012710"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233642" y="2320470"/>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6679" y="2492717"/>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09863" y="2329995"/>
              <a:ext cx="341319" cy="6349"/>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2900" y="2502242"/>
              <a:ext cx="520641"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81271" name="TextBox 23"/>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81272" name="TextBox 24"/>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1902708" y="2557805"/>
              <a:ext cx="1012710"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30" name="TextBox 29"/>
            <p:cNvSpPr txBox="1"/>
            <p:nvPr/>
          </p:nvSpPr>
          <p:spPr>
            <a:xfrm>
              <a:off x="1897947" y="1109976"/>
              <a:ext cx="946043"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81275"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81276"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81277" name="TextBox 39"/>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41" name="TextBox 40"/>
            <p:cNvSpPr txBox="1"/>
            <p:nvPr/>
          </p:nvSpPr>
          <p:spPr>
            <a:xfrm>
              <a:off x="5782118" y="2127585"/>
              <a:ext cx="1014298"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47" name="TextBox 46"/>
            <p:cNvSpPr txBox="1"/>
            <p:nvPr/>
          </p:nvSpPr>
          <p:spPr>
            <a:xfrm>
              <a:off x="4474166" y="2560980"/>
              <a:ext cx="1014298"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181280" name="TextBox 52"/>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54" name="TextBox 53"/>
            <p:cNvSpPr txBox="1"/>
            <p:nvPr/>
          </p:nvSpPr>
          <p:spPr>
            <a:xfrm>
              <a:off x="3169389" y="1381445"/>
              <a:ext cx="1014298"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55" name="TextBox 54"/>
            <p:cNvSpPr txBox="1"/>
            <p:nvPr/>
          </p:nvSpPr>
          <p:spPr>
            <a:xfrm>
              <a:off x="2870973" y="1752927"/>
              <a:ext cx="1014298" cy="165103"/>
            </a:xfrm>
            <a:prstGeom prst="rect">
              <a:avLst/>
            </a:prstGeom>
            <a:noFill/>
          </p:spPr>
          <p:txBody>
            <a:bodyPr lIns="0" tIns="0" rIns="0" bIns="0" anchor="ctr"/>
            <a:lstStyle/>
            <a:p>
              <a:pPr eaLnBrk="0" hangingPunct="0">
                <a:lnSpc>
                  <a:spcPct val="90000"/>
                </a:lnSpc>
                <a:defRPr/>
              </a:pPr>
              <a:r>
                <a:rPr lang="en-US" sz="1050" dirty="0"/>
                <a:t>.101</a:t>
              </a:r>
            </a:p>
          </p:txBody>
        </p:sp>
        <p:sp>
          <p:nvSpPr>
            <p:cNvPr id="56" name="TextBox 55"/>
            <p:cNvSpPr txBox="1"/>
            <p:nvPr/>
          </p:nvSpPr>
          <p:spPr>
            <a:xfrm>
              <a:off x="4194798" y="1905330"/>
              <a:ext cx="544451" cy="179391"/>
            </a:xfrm>
            <a:prstGeom prst="rect">
              <a:avLst/>
            </a:prstGeom>
            <a:noFill/>
          </p:spPr>
          <p:txBody>
            <a:bodyPr lIns="0" tIns="0" rIns="0" bIns="0" anchor="ctr"/>
            <a:lstStyle/>
            <a:p>
              <a:pPr eaLnBrk="0" hangingPunct="0">
                <a:lnSpc>
                  <a:spcPct val="90000"/>
                </a:lnSpc>
                <a:defRPr/>
              </a:pPr>
              <a:r>
                <a:rPr lang="en-US" sz="1050" dirty="0"/>
                <a:t>.102</a:t>
              </a:r>
            </a:p>
          </p:txBody>
        </p:sp>
        <p:sp>
          <p:nvSpPr>
            <p:cNvPr id="61" name="TextBox 60"/>
            <p:cNvSpPr txBox="1"/>
            <p:nvPr/>
          </p:nvSpPr>
          <p:spPr>
            <a:xfrm>
              <a:off x="5428146" y="1764039"/>
              <a:ext cx="455560" cy="157166"/>
            </a:xfrm>
            <a:prstGeom prst="rect">
              <a:avLst/>
            </a:prstGeom>
            <a:noFill/>
          </p:spPr>
          <p:txBody>
            <a:bodyPr lIns="0" tIns="0" rIns="0" bIns="0" anchor="ctr"/>
            <a:lstStyle/>
            <a:p>
              <a:pPr eaLnBrk="0" hangingPunct="0">
                <a:lnSpc>
                  <a:spcPct val="90000"/>
                </a:lnSpc>
                <a:defRPr/>
              </a:pPr>
              <a:r>
                <a:rPr lang="en-US" sz="1050" dirty="0"/>
                <a:t>S0/0/1</a:t>
              </a:r>
            </a:p>
          </p:txBody>
        </p:sp>
        <p:sp>
          <p:nvSpPr>
            <p:cNvPr id="62" name="TextBox 61"/>
            <p:cNvSpPr txBox="1"/>
            <p:nvPr/>
          </p:nvSpPr>
          <p:spPr>
            <a:xfrm>
              <a:off x="2864624" y="1991057"/>
              <a:ext cx="503181" cy="173040"/>
            </a:xfrm>
            <a:prstGeom prst="rect">
              <a:avLst/>
            </a:prstGeom>
            <a:noFill/>
          </p:spPr>
          <p:txBody>
            <a:bodyPr lIns="0" tIns="0" rIns="0" bIns="0" anchor="ctr"/>
            <a:lstStyle/>
            <a:p>
              <a:pPr eaLnBrk="0" hangingPunct="0">
                <a:lnSpc>
                  <a:spcPct val="90000"/>
                </a:lnSpc>
                <a:defRPr/>
              </a:pPr>
              <a:r>
                <a:rPr lang="en-US" sz="1050" dirty="0"/>
                <a:t>S0/0/0</a:t>
              </a:r>
            </a:p>
          </p:txBody>
        </p:sp>
        <p:sp>
          <p:nvSpPr>
            <p:cNvPr id="63" name="TextBox 62"/>
            <p:cNvSpPr txBox="1"/>
            <p:nvPr/>
          </p:nvSpPr>
          <p:spPr>
            <a:xfrm>
              <a:off x="4096384" y="2076784"/>
              <a:ext cx="509530"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64" name="TextBox 63"/>
            <p:cNvSpPr txBox="1"/>
            <p:nvPr/>
          </p:nvSpPr>
          <p:spPr>
            <a:xfrm>
              <a:off x="5428146" y="1957718"/>
              <a:ext cx="544450" cy="180979"/>
            </a:xfrm>
            <a:prstGeom prst="rect">
              <a:avLst/>
            </a:prstGeom>
            <a:noFill/>
          </p:spPr>
          <p:txBody>
            <a:bodyPr lIns="0" tIns="0" rIns="0" bIns="0" anchor="ctr"/>
            <a:lstStyle/>
            <a:p>
              <a:pPr eaLnBrk="0" hangingPunct="0">
                <a:lnSpc>
                  <a:spcPct val="90000"/>
                </a:lnSpc>
                <a:defRPr/>
              </a:pPr>
              <a:r>
                <a:rPr lang="en-US" sz="1050" dirty="0"/>
                <a:t>.1</a:t>
              </a:r>
            </a:p>
          </p:txBody>
        </p:sp>
        <p:sp>
          <p:nvSpPr>
            <p:cNvPr id="65" name="TextBox 64"/>
            <p:cNvSpPr txBox="1"/>
            <p:nvPr/>
          </p:nvSpPr>
          <p:spPr>
            <a:xfrm>
              <a:off x="4799568" y="2210136"/>
              <a:ext cx="544450" cy="179391"/>
            </a:xfrm>
            <a:prstGeom prst="rect">
              <a:avLst/>
            </a:prstGeom>
            <a:noFill/>
          </p:spPr>
          <p:txBody>
            <a:bodyPr lIns="0" tIns="0" rIns="0" bIns="0" anchor="ctr"/>
            <a:lstStyle/>
            <a:p>
              <a:pPr eaLnBrk="0" hangingPunct="0">
                <a:lnSpc>
                  <a:spcPct val="90000"/>
                </a:lnSpc>
                <a:defRPr/>
              </a:pPr>
              <a:r>
                <a:rPr lang="en-US" sz="1050" dirty="0"/>
                <a:t>.1</a:t>
              </a:r>
            </a:p>
          </p:txBody>
        </p:sp>
        <p:sp>
          <p:nvSpPr>
            <p:cNvPr id="66" name="TextBox 65"/>
            <p:cNvSpPr txBox="1"/>
            <p:nvPr/>
          </p:nvSpPr>
          <p:spPr>
            <a:xfrm>
              <a:off x="2240808" y="2197436"/>
              <a:ext cx="544450" cy="179391"/>
            </a:xfrm>
            <a:prstGeom prst="rect">
              <a:avLst/>
            </a:prstGeom>
            <a:noFill/>
          </p:spPr>
          <p:txBody>
            <a:bodyPr lIns="0" tIns="0" rIns="0" bIns="0" anchor="ctr"/>
            <a:lstStyle/>
            <a:p>
              <a:pPr eaLnBrk="0" hangingPunct="0">
                <a:lnSpc>
                  <a:spcPct val="90000"/>
                </a:lnSpc>
                <a:defRPr/>
              </a:pPr>
              <a:r>
                <a:rPr lang="en-US" sz="1050" dirty="0"/>
                <a:t>.1</a:t>
              </a:r>
            </a:p>
          </p:txBody>
        </p:sp>
      </p:gr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Rectangle 2"/>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Propagating a Default Route</a:t>
            </a:r>
          </a:p>
        </p:txBody>
      </p:sp>
      <p:sp>
        <p:nvSpPr>
          <p:cNvPr id="1266691" name="Rectangle 3"/>
          <p:cNvSpPr>
            <a:spLocks noGrp="1" noChangeArrowheads="1"/>
          </p:cNvSpPr>
          <p:nvPr>
            <p:ph type="body" idx="1"/>
          </p:nvPr>
        </p:nvSpPr>
        <p:spPr>
          <a:xfrm>
            <a:off x="279400" y="1182688"/>
            <a:ext cx="8520113" cy="5132387"/>
          </a:xfrm>
        </p:spPr>
        <p:txBody>
          <a:bodyPr/>
          <a:lstStyle/>
          <a:p>
            <a:pPr>
              <a:defRPr/>
            </a:pPr>
            <a:r>
              <a:rPr lang="en-US" dirty="0"/>
              <a:t>To propagate a default route </a:t>
            </a:r>
            <a:r>
              <a:rPr lang="en-US" dirty="0" smtClean="0"/>
              <a:t>in EIGRP, </a:t>
            </a:r>
            <a:r>
              <a:rPr lang="en-US" dirty="0"/>
              <a:t>use either the:</a:t>
            </a:r>
          </a:p>
          <a:p>
            <a:pPr lvl="1" indent="1588">
              <a:buFont typeface="Arial" pitchFamily="34" charset="0"/>
              <a:buNone/>
              <a:defRPr/>
            </a:pPr>
            <a:r>
              <a:rPr lang="en-US" b="1" dirty="0" smtClean="0">
                <a:latin typeface="Courier New" pitchFamily="49" charset="0"/>
                <a:cs typeface="Courier New" pitchFamily="49" charset="0"/>
              </a:rPr>
              <a:t>ip default-network </a:t>
            </a:r>
            <a:r>
              <a:rPr lang="en-US" i="1" dirty="0" smtClean="0">
                <a:latin typeface="Courier New" pitchFamily="49" charset="0"/>
                <a:cs typeface="Courier New" pitchFamily="49" charset="0"/>
              </a:rPr>
              <a:t>network-number</a:t>
            </a:r>
            <a:r>
              <a:rPr lang="en-US" dirty="0" smtClean="0">
                <a:latin typeface="Courier New" pitchFamily="49" charset="0"/>
                <a:cs typeface="Courier New" pitchFamily="49" charset="0"/>
              </a:rPr>
              <a:t> </a:t>
            </a:r>
            <a:r>
              <a:rPr lang="en-US" dirty="0" smtClean="0"/>
              <a:t>global configuration command.</a:t>
            </a:r>
          </a:p>
          <a:p>
            <a:pPr lvl="1">
              <a:buFontTx/>
              <a:buNone/>
              <a:defRPr/>
            </a:pPr>
            <a:r>
              <a:rPr lang="en-US" b="1" dirty="0" smtClean="0"/>
              <a:t>Or </a:t>
            </a:r>
            <a:endParaRPr lang="en-US" b="1" dirty="0"/>
          </a:p>
          <a:p>
            <a:pPr lvl="1" indent="1588">
              <a:buFont typeface="Arial" pitchFamily="34" charset="0"/>
              <a:buNone/>
              <a:defRPr/>
            </a:pPr>
            <a:r>
              <a:rPr lang="en-US" b="1" dirty="0" smtClean="0">
                <a:latin typeface="Courier New" pitchFamily="49" charset="0"/>
                <a:cs typeface="Courier New" pitchFamily="49" charset="0"/>
              </a:rPr>
              <a:t>ip route 0.0.0.0 0.0.0.0 </a:t>
            </a:r>
            <a:r>
              <a:rPr lang="en-US" i="1" dirty="0" smtClean="0">
                <a:latin typeface="Courier New" pitchFamily="49" charset="0"/>
                <a:cs typeface="Courier New" pitchFamily="49" charset="0"/>
              </a:rPr>
              <a:t>next-hop</a:t>
            </a:r>
            <a:r>
              <a:rPr lang="en-US" b="1" dirty="0" smtClean="0">
                <a:latin typeface="Courier New" pitchFamily="49" charset="0"/>
                <a:cs typeface="Courier New" pitchFamily="49" charset="0"/>
              </a:rPr>
              <a:t> | </a:t>
            </a:r>
            <a:r>
              <a:rPr lang="en-US" i="1" dirty="0" smtClean="0">
                <a:latin typeface="Courier New" pitchFamily="49" charset="0"/>
                <a:cs typeface="Courier New" pitchFamily="49" charset="0"/>
              </a:rPr>
              <a:t>interface </a:t>
            </a:r>
            <a:r>
              <a:rPr lang="en-US" dirty="0" smtClean="0"/>
              <a:t>router configuration command.</a:t>
            </a:r>
          </a:p>
          <a:p>
            <a:pPr>
              <a:defRPr/>
            </a:pPr>
            <a:r>
              <a:rPr lang="en-US" dirty="0" smtClean="0"/>
              <a:t>Once configured, the default route has to be propagated into the EIGRP AS.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Passive versus Active Routes</a:t>
            </a:r>
          </a:p>
        </p:txBody>
      </p:sp>
      <p:sp>
        <p:nvSpPr>
          <p:cNvPr id="57346" name="Content Placeholder 2"/>
          <p:cNvSpPr>
            <a:spLocks noGrp="1"/>
          </p:cNvSpPr>
          <p:nvPr>
            <p:ph idx="1"/>
          </p:nvPr>
        </p:nvSpPr>
        <p:spPr>
          <a:xfrm>
            <a:off x="279400" y="1182688"/>
            <a:ext cx="8520113" cy="5132387"/>
          </a:xfrm>
        </p:spPr>
        <p:txBody>
          <a:bodyPr/>
          <a:lstStyle/>
          <a:p>
            <a:r>
              <a:rPr lang="en-US" b="1" smtClean="0"/>
              <a:t>Passive Route</a:t>
            </a:r>
          </a:p>
          <a:p>
            <a:pPr lvl="1">
              <a:buFont typeface="Arial" charset="0"/>
              <a:buChar char="•"/>
            </a:pPr>
            <a:r>
              <a:rPr lang="en-US" smtClean="0"/>
              <a:t>A route is considered </a:t>
            </a:r>
            <a:r>
              <a:rPr lang="en-US" i="1" smtClean="0"/>
              <a:t>passive </a:t>
            </a:r>
            <a:r>
              <a:rPr lang="en-US" smtClean="0"/>
              <a:t>when the router is not performing recomputation on that route. </a:t>
            </a:r>
          </a:p>
          <a:p>
            <a:pPr lvl="1">
              <a:buFont typeface="Arial" charset="0"/>
              <a:buChar char="•"/>
            </a:pPr>
            <a:r>
              <a:rPr lang="en-US" i="1" smtClean="0"/>
              <a:t>Passive </a:t>
            </a:r>
            <a:r>
              <a:rPr lang="en-US" smtClean="0"/>
              <a:t>is the operational, stable state.</a:t>
            </a:r>
          </a:p>
          <a:p>
            <a:r>
              <a:rPr lang="en-US" b="1" smtClean="0"/>
              <a:t>Active route</a:t>
            </a:r>
          </a:p>
          <a:p>
            <a:pPr lvl="1">
              <a:buFont typeface="Arial" charset="0"/>
              <a:buChar char="•"/>
            </a:pPr>
            <a:r>
              <a:rPr lang="en-US" smtClean="0"/>
              <a:t>A route is </a:t>
            </a:r>
            <a:r>
              <a:rPr lang="en-US" i="1" smtClean="0"/>
              <a:t>active </a:t>
            </a:r>
            <a:r>
              <a:rPr lang="en-US" smtClean="0"/>
              <a:t>when it is undergoing recomputation.</a:t>
            </a:r>
          </a:p>
          <a:p>
            <a:pPr lvl="1">
              <a:buFont typeface="Arial" charset="0"/>
              <a:buChar char="•"/>
            </a:pPr>
            <a:endParaRPr lang="en-US" smtClean="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Rectangle 2"/>
          <p:cNvSpPr>
            <a:spLocks noGrp="1" noChangeArrowheads="1"/>
          </p:cNvSpPr>
          <p:nvPr>
            <p:ph type="title"/>
          </p:nvPr>
        </p:nvSpPr>
        <p:spPr bwMode="auto">
          <a:xfrm>
            <a:off x="268288" y="365125"/>
            <a:ext cx="8532812" cy="620713"/>
          </a:xfrm>
          <a:noFill/>
          <a:ln>
            <a:miter lim="800000"/>
            <a:headEnd/>
            <a:tailEnd/>
          </a:ln>
        </p:spPr>
        <p:txBody>
          <a:bodyPr vert="horz" wrap="square" lIns="91440" tIns="45720" rIns="91440" bIns="45720" numCol="1" anchor="t" anchorCtr="0" compatLnSpc="1">
            <a:prstTxWarp prst="textNoShape">
              <a:avLst/>
            </a:prstTxWarp>
          </a:bodyPr>
          <a:lstStyle/>
          <a:p>
            <a:r>
              <a:rPr lang="en-US" smtClean="0">
                <a:latin typeface="Courier New" pitchFamily="49" charset="0"/>
                <a:cs typeface="Courier New" pitchFamily="49" charset="0"/>
              </a:rPr>
              <a:t>ip default-network </a:t>
            </a:r>
            <a:r>
              <a:rPr lang="en-US" smtClean="0"/>
              <a:t>Command </a:t>
            </a:r>
          </a:p>
        </p:txBody>
      </p:sp>
      <p:sp>
        <p:nvSpPr>
          <p:cNvPr id="184322" name="Content Placeholder 12"/>
          <p:cNvSpPr>
            <a:spLocks noGrp="1"/>
          </p:cNvSpPr>
          <p:nvPr>
            <p:ph idx="1"/>
          </p:nvPr>
        </p:nvSpPr>
        <p:spPr>
          <a:xfrm>
            <a:off x="279400" y="1139825"/>
            <a:ext cx="8316913" cy="655638"/>
          </a:xfrm>
        </p:spPr>
        <p:txBody>
          <a:bodyPr/>
          <a:lstStyle/>
          <a:p>
            <a:r>
              <a:rPr lang="en-US" sz="2000" smtClean="0"/>
              <a:t>Configures a router to advertise a network as the gateway of last resort.</a:t>
            </a:r>
          </a:p>
          <a:p>
            <a:pPr>
              <a:buFont typeface="Wingdings" pitchFamily="2" charset="2"/>
              <a:buNone/>
            </a:pPr>
            <a:endParaRPr lang="en-US" sz="2000" smtClean="0"/>
          </a:p>
        </p:txBody>
      </p:sp>
      <p:sp>
        <p:nvSpPr>
          <p:cNvPr id="184323" name="Text Placeholder 13"/>
          <p:cNvSpPr>
            <a:spLocks noGrp="1"/>
          </p:cNvSpPr>
          <p:nvPr>
            <p:ph type="body" sz="quarter" idx="10"/>
          </p:nvPr>
        </p:nvSpPr>
        <p:spPr>
          <a:xfrm>
            <a:off x="612775" y="1911350"/>
            <a:ext cx="7745413" cy="377825"/>
          </a:xfrm>
        </p:spPr>
        <p:txBody>
          <a:bodyPr/>
          <a:lstStyle/>
          <a:p>
            <a:r>
              <a:rPr lang="en-US" smtClean="0"/>
              <a:t>Router(config)#</a:t>
            </a:r>
          </a:p>
        </p:txBody>
      </p:sp>
      <p:sp>
        <p:nvSpPr>
          <p:cNvPr id="184324" name="Text Placeholder 14"/>
          <p:cNvSpPr>
            <a:spLocks noGrp="1"/>
          </p:cNvSpPr>
          <p:nvPr>
            <p:ph type="body" sz="quarter" idx="11"/>
          </p:nvPr>
        </p:nvSpPr>
        <p:spPr>
          <a:xfrm>
            <a:off x="615950" y="2371725"/>
            <a:ext cx="7745413" cy="376238"/>
          </a:xfrm>
        </p:spPr>
        <p:txBody>
          <a:bodyPr/>
          <a:lstStyle/>
          <a:p>
            <a:r>
              <a:rPr lang="en-US" smtClean="0"/>
              <a:t>ip default-network </a:t>
            </a:r>
            <a:r>
              <a:rPr lang="en-US" b="0" i="1" smtClean="0"/>
              <a:t>network</a:t>
            </a:r>
            <a:endParaRPr lang="en-US" b="0" smtClean="0"/>
          </a:p>
        </p:txBody>
      </p:sp>
      <p:sp>
        <p:nvSpPr>
          <p:cNvPr id="16" name="Rectangle 15"/>
          <p:cNvSpPr/>
          <p:nvPr/>
        </p:nvSpPr>
        <p:spPr>
          <a:xfrm>
            <a:off x="266700" y="3040063"/>
            <a:ext cx="8486775" cy="3373437"/>
          </a:xfrm>
          <a:prstGeom prst="rect">
            <a:avLst/>
          </a:prstGeom>
        </p:spPr>
        <p:txBody>
          <a:bodyPr>
            <a:spAutoFit/>
          </a:bodyPr>
          <a:lstStyle/>
          <a:p>
            <a:pPr marL="236538" indent="-236538" defTabSz="814388">
              <a:lnSpc>
                <a:spcPct val="95000"/>
              </a:lnSpc>
              <a:spcBef>
                <a:spcPct val="50000"/>
              </a:spcBef>
              <a:buClr>
                <a:srgbClr val="708CA1"/>
              </a:buClr>
              <a:buFont typeface="Wingdings" pitchFamily="2" charset="2"/>
              <a:buChar char="§"/>
              <a:defRPr/>
            </a:pPr>
            <a:r>
              <a:rPr lang="en-US" sz="2000" kern="0" dirty="0"/>
              <a:t>Other routers use their next-hop address to the advertised network as their default route.</a:t>
            </a:r>
          </a:p>
          <a:p>
            <a:pPr marL="236538" indent="-236538" defTabSz="814388">
              <a:lnSpc>
                <a:spcPct val="95000"/>
              </a:lnSpc>
              <a:spcBef>
                <a:spcPct val="50000"/>
              </a:spcBef>
              <a:buClr>
                <a:srgbClr val="708CA1"/>
              </a:buClr>
              <a:buFont typeface="Wingdings" pitchFamily="2" charset="2"/>
              <a:buChar char="§"/>
              <a:defRPr/>
            </a:pPr>
            <a:r>
              <a:rPr lang="en-US" sz="2000" kern="0" dirty="0"/>
              <a:t>There is no parameter to specify the subnet mask therefore the command can only be used to advertise a </a:t>
            </a:r>
            <a:r>
              <a:rPr lang="en-US" sz="2000" u="sng" kern="0" dirty="0"/>
              <a:t>classful</a:t>
            </a:r>
            <a:r>
              <a:rPr lang="en-US" sz="2000" kern="0" dirty="0"/>
              <a:t> network.</a:t>
            </a:r>
          </a:p>
          <a:p>
            <a:pPr marL="236538" indent="-236538" defTabSz="814388">
              <a:lnSpc>
                <a:spcPct val="95000"/>
              </a:lnSpc>
              <a:spcBef>
                <a:spcPct val="50000"/>
              </a:spcBef>
              <a:buClr>
                <a:srgbClr val="708CA1"/>
              </a:buClr>
              <a:buFont typeface="Wingdings" pitchFamily="2" charset="2"/>
              <a:buChar char="§"/>
              <a:defRPr/>
            </a:pPr>
            <a:r>
              <a:rPr lang="en-US" sz="2000" kern="0" dirty="0"/>
              <a:t>The specified network must be reachable before it is configured.</a:t>
            </a:r>
          </a:p>
          <a:p>
            <a:pPr marL="236538" indent="-236538" defTabSz="814388">
              <a:lnSpc>
                <a:spcPct val="95000"/>
              </a:lnSpc>
              <a:spcBef>
                <a:spcPct val="50000"/>
              </a:spcBef>
              <a:buClr>
                <a:srgbClr val="708CA1"/>
              </a:buClr>
              <a:buFont typeface="Wingdings" pitchFamily="2" charset="2"/>
              <a:buChar char="§"/>
              <a:defRPr/>
            </a:pPr>
            <a:r>
              <a:rPr lang="en-US" sz="2000" kern="0" dirty="0"/>
              <a:t>If the specified network is reachable through:</a:t>
            </a:r>
          </a:p>
          <a:p>
            <a:pPr marL="693738" lvl="1" indent="-236538" defTabSz="814388">
              <a:lnSpc>
                <a:spcPct val="95000"/>
              </a:lnSpc>
              <a:spcBef>
                <a:spcPct val="50000"/>
              </a:spcBef>
              <a:buClr>
                <a:srgbClr val="708CA1"/>
              </a:buClr>
              <a:buFont typeface="Wingdings" pitchFamily="2" charset="2"/>
              <a:buChar char="§"/>
              <a:defRPr/>
            </a:pPr>
            <a:r>
              <a:rPr lang="en-US" sz="1800" kern="0" dirty="0"/>
              <a:t>EIGRP, then the default route is propagated automatically to other EIGRP routers in the AS.</a:t>
            </a:r>
          </a:p>
          <a:p>
            <a:pPr marL="693738" lvl="1" indent="-236538" defTabSz="814388">
              <a:lnSpc>
                <a:spcPct val="95000"/>
              </a:lnSpc>
              <a:spcBef>
                <a:spcPct val="50000"/>
              </a:spcBef>
              <a:buClr>
                <a:srgbClr val="708CA1"/>
              </a:buClr>
              <a:buFont typeface="Wingdings" pitchFamily="2" charset="2"/>
              <a:buChar char="§"/>
              <a:defRPr/>
            </a:pPr>
            <a:r>
              <a:rPr lang="en-US" sz="1800" kern="0" dirty="0"/>
              <a:t>A static route, then the static route must be redistributed into EIGRP.</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Rectangle 45"/>
          <p:cNvSpPr>
            <a:spLocks noChangeArrowheads="1"/>
          </p:cNvSpPr>
          <p:nvPr/>
        </p:nvSpPr>
        <p:spPr bwMode="auto">
          <a:xfrm>
            <a:off x="320675" y="5930900"/>
            <a:ext cx="3159125" cy="1809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86370" name="Rectangle 41"/>
          <p:cNvSpPr>
            <a:spLocks noChangeArrowheads="1"/>
          </p:cNvSpPr>
          <p:nvPr/>
        </p:nvSpPr>
        <p:spPr bwMode="auto">
          <a:xfrm>
            <a:off x="301625" y="3594100"/>
            <a:ext cx="3233738" cy="223838"/>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86371"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latin typeface="Courier New" pitchFamily="49" charset="0"/>
                <a:cs typeface="Courier New" pitchFamily="49" charset="0"/>
              </a:rPr>
              <a:t>ip default-network </a:t>
            </a:r>
            <a:r>
              <a:rPr lang="en-US" smtClean="0"/>
              <a:t>Example</a:t>
            </a:r>
          </a:p>
        </p:txBody>
      </p:sp>
      <p:sp>
        <p:nvSpPr>
          <p:cNvPr id="44" name="Text Placeholder 5"/>
          <p:cNvSpPr>
            <a:spLocks/>
          </p:cNvSpPr>
          <p:nvPr/>
        </p:nvSpPr>
        <p:spPr bwMode="auto">
          <a:xfrm>
            <a:off x="279400" y="3206750"/>
            <a:ext cx="8529638" cy="2214563"/>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 </a:t>
            </a:r>
            <a:r>
              <a:rPr lang="en-US" sz="1200" b="1" kern="0" dirty="0">
                <a:latin typeface="Courier New" pitchFamily="49" charset="0"/>
              </a:rPr>
              <a:t>show ip route</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Gateway of last resort is not set</a:t>
            </a:r>
          </a:p>
          <a:p>
            <a:pPr marL="236538" indent="-236538" defTabSz="814388">
              <a:spcBef>
                <a:spcPts val="0"/>
              </a:spcBef>
              <a:buClr>
                <a:srgbClr val="708CA1"/>
              </a:buClr>
              <a:defRPr/>
            </a:pPr>
            <a:endParaRPr lang="en-US" sz="1200" kern="0" dirty="0">
              <a:latin typeface="Courier New" pitchFamily="49" charset="0"/>
            </a:endParaRPr>
          </a:p>
          <a:p>
            <a:pPr marL="236538" indent="-236538" defTabSz="814388">
              <a:spcBef>
                <a:spcPts val="0"/>
              </a:spcBef>
              <a:buClr>
                <a:srgbClr val="708CA1"/>
              </a:buClr>
              <a:defRPr/>
            </a:pPr>
            <a:r>
              <a:rPr lang="en-US" sz="1200" kern="0" dirty="0">
                <a:latin typeface="Courier New" pitchFamily="49" charset="0"/>
              </a:rPr>
              <a:t>     172.17.0.0/16 is variably subnetted, 2 subnets, 2 masks</a:t>
            </a:r>
          </a:p>
          <a:p>
            <a:pPr marL="236538" indent="-236538" defTabSz="814388">
              <a:spcBef>
                <a:spcPts val="0"/>
              </a:spcBef>
              <a:buClr>
                <a:srgbClr val="708CA1"/>
              </a:buClr>
              <a:defRPr/>
            </a:pPr>
            <a:r>
              <a:rPr lang="en-US" sz="1200" kern="0" dirty="0">
                <a:latin typeface="Courier New" pitchFamily="49" charset="0"/>
              </a:rPr>
              <a:t>D       172.17.0.0/16 is a summary, 02:27:56, Null0</a:t>
            </a:r>
          </a:p>
          <a:p>
            <a:pPr marL="236538" indent="-236538" defTabSz="814388">
              <a:spcBef>
                <a:spcPts val="0"/>
              </a:spcBef>
              <a:buClr>
                <a:srgbClr val="708CA1"/>
              </a:buClr>
              <a:defRPr/>
            </a:pPr>
            <a:r>
              <a:rPr lang="en-US" sz="1200" kern="0" dirty="0">
                <a:latin typeface="Courier New" pitchFamily="49" charset="0"/>
              </a:rPr>
              <a:t>C       172.17.2.0/24 is directly connected, FastEthernet0/0</a:t>
            </a:r>
          </a:p>
          <a:p>
            <a:pPr marL="236538" indent="-236538" defTabSz="814388">
              <a:spcBef>
                <a:spcPts val="0"/>
              </a:spcBef>
              <a:buClr>
                <a:srgbClr val="708CA1"/>
              </a:buClr>
              <a:defRPr/>
            </a:pPr>
            <a:r>
              <a:rPr lang="en-US" sz="1200" kern="0" dirty="0">
                <a:latin typeface="Courier New" pitchFamily="49" charset="0"/>
              </a:rPr>
              <a:t>D    172.16.0.0/16 [90/40514560] via 192.168.1.101, 02:27:56, Serial0/0/0</a:t>
            </a:r>
          </a:p>
          <a:p>
            <a:pPr marL="236538" indent="-236538" defTabSz="814388">
              <a:spcBef>
                <a:spcPts val="0"/>
              </a:spcBef>
              <a:buClr>
                <a:srgbClr val="708CA1"/>
              </a:buClr>
              <a:defRPr/>
            </a:pPr>
            <a:r>
              <a:rPr lang="en-US" sz="1200" kern="0" dirty="0">
                <a:latin typeface="Courier New" pitchFamily="49" charset="0"/>
              </a:rPr>
              <a:t>     192.168.1.0/27 is subnetted, 2 subnets</a:t>
            </a:r>
          </a:p>
          <a:p>
            <a:pPr marL="236538" indent="-236538" defTabSz="814388">
              <a:spcBef>
                <a:spcPts val="0"/>
              </a:spcBef>
              <a:buClr>
                <a:srgbClr val="708CA1"/>
              </a:buClr>
              <a:defRPr/>
            </a:pPr>
            <a:r>
              <a:rPr lang="en-US" sz="1200" kern="0" dirty="0">
                <a:latin typeface="Courier New" pitchFamily="49" charset="0"/>
              </a:rPr>
              <a:t>C       192.168.1.96 is directly connected, Serial0/0/0</a:t>
            </a:r>
          </a:p>
          <a:p>
            <a:pPr marL="236538" indent="-236538" defTabSz="814388">
              <a:spcBef>
                <a:spcPts val="0"/>
              </a:spcBef>
              <a:buClr>
                <a:srgbClr val="708CA1"/>
              </a:buClr>
              <a:defRPr/>
            </a:pPr>
            <a:r>
              <a:rPr lang="en-US" sz="1200" kern="0" dirty="0">
                <a:latin typeface="Courier New" pitchFamily="49" charset="0"/>
              </a:rPr>
              <a:t>C       192.168.1.0 is directly connected, Serial0/0/1</a:t>
            </a:r>
          </a:p>
          <a:p>
            <a:pPr marL="236538" indent="-236538" defTabSz="814388">
              <a:spcBef>
                <a:spcPts val="0"/>
              </a:spcBef>
              <a:buClr>
                <a:srgbClr val="708CA1"/>
              </a:buClr>
              <a:defRPr/>
            </a:pPr>
            <a:r>
              <a:rPr lang="en-US" sz="1200" kern="0" dirty="0">
                <a:latin typeface="Courier New" pitchFamily="49" charset="0"/>
              </a:rPr>
              <a:t>R2#</a:t>
            </a:r>
          </a:p>
          <a:p>
            <a:pPr marL="236538" indent="-236538" defTabSz="814388">
              <a:spcBef>
                <a:spcPts val="0"/>
              </a:spcBef>
              <a:buClr>
                <a:srgbClr val="708CA1"/>
              </a:buClr>
              <a:defRPr/>
            </a:pPr>
            <a:endParaRPr lang="en-US" sz="1200" b="1" kern="0" dirty="0">
              <a:latin typeface="Courier New" pitchFamily="49" charset="0"/>
            </a:endParaRPr>
          </a:p>
        </p:txBody>
      </p:sp>
      <p:sp>
        <p:nvSpPr>
          <p:cNvPr id="32" name="Text Placeholder 5"/>
          <p:cNvSpPr>
            <a:spLocks/>
          </p:cNvSpPr>
          <p:nvPr/>
        </p:nvSpPr>
        <p:spPr bwMode="auto">
          <a:xfrm>
            <a:off x="279400" y="5524500"/>
            <a:ext cx="8529638" cy="84455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 </a:t>
            </a:r>
            <a:r>
              <a:rPr lang="en-US" sz="1200" b="1" kern="0" dirty="0">
                <a:latin typeface="Courier New" pitchFamily="49" charset="0"/>
              </a:rPr>
              <a:t>show ip route</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Gateway of last resort is not set</a:t>
            </a:r>
          </a:p>
          <a:p>
            <a:pPr marL="236538" indent="-236538" defTabSz="814388">
              <a:spcBef>
                <a:spcPts val="0"/>
              </a:spcBef>
              <a:buClr>
                <a:srgbClr val="708CA1"/>
              </a:buClr>
              <a:defRPr/>
            </a:pPr>
            <a:r>
              <a:rPr lang="en-US" sz="1200" kern="0" dirty="0">
                <a:latin typeface="Courier New" pitchFamily="49" charset="0"/>
              </a:rPr>
              <a:t>&lt;output omitted&gt;</a:t>
            </a:r>
          </a:p>
        </p:txBody>
      </p:sp>
      <p:grpSp>
        <p:nvGrpSpPr>
          <p:cNvPr id="186374" name="Group 42"/>
          <p:cNvGrpSpPr>
            <a:grpSpLocks/>
          </p:cNvGrpSpPr>
          <p:nvPr/>
        </p:nvGrpSpPr>
        <p:grpSpPr bwMode="auto">
          <a:xfrm>
            <a:off x="1162050" y="1184275"/>
            <a:ext cx="6807200" cy="1839913"/>
            <a:chOff x="1639213" y="1003612"/>
            <a:chExt cx="6806978" cy="1839949"/>
          </a:xfrm>
        </p:grpSpPr>
        <p:sp>
          <p:nvSpPr>
            <p:cNvPr id="186375"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86376" name="Rounded Rectangle 2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86377"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186378"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86379"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590" y="2227599"/>
              <a:ext cx="454010" cy="157165"/>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453574" y="2205374"/>
              <a:ext cx="1012792"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233703" y="2320470"/>
              <a:ext cx="341320"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6721" y="2492716"/>
              <a:ext cx="520683"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10132" y="2329995"/>
              <a:ext cx="341320"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3150" y="2502241"/>
              <a:ext cx="520683"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86386" name="TextBox 23"/>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86387" name="TextBox 24"/>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1902729" y="2557805"/>
              <a:ext cx="1012792"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186389" name="TextBox 27"/>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30" name="TextBox 29"/>
            <p:cNvSpPr txBox="1"/>
            <p:nvPr/>
          </p:nvSpPr>
          <p:spPr>
            <a:xfrm>
              <a:off x="1897968" y="1109977"/>
              <a:ext cx="946119"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86391"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86392"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86393" name="TextBox 39"/>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41" name="TextBox 40"/>
            <p:cNvSpPr txBox="1"/>
            <p:nvPr/>
          </p:nvSpPr>
          <p:spPr>
            <a:xfrm>
              <a:off x="7433399" y="1435420"/>
              <a:ext cx="1012792" cy="166691"/>
            </a:xfrm>
            <a:prstGeom prst="rect">
              <a:avLst/>
            </a:prstGeom>
            <a:noFill/>
          </p:spPr>
          <p:txBody>
            <a:bodyPr lIns="0" tIns="0" rIns="0" bIns="0" anchor="ctr"/>
            <a:lstStyle/>
            <a:p>
              <a:pPr algn="ctr" eaLnBrk="0" hangingPunct="0">
                <a:lnSpc>
                  <a:spcPct val="90000"/>
                </a:lnSpc>
                <a:defRPr/>
              </a:pPr>
              <a:r>
                <a:rPr lang="en-US" sz="1050" dirty="0"/>
                <a:t>172.31.0.0 /16</a:t>
              </a:r>
            </a:p>
          </p:txBody>
        </p:sp>
        <p:sp>
          <p:nvSpPr>
            <p:cNvPr id="45" name="TextBox 44"/>
            <p:cNvSpPr txBox="1"/>
            <p:nvPr/>
          </p:nvSpPr>
          <p:spPr>
            <a:xfrm>
              <a:off x="3169513" y="1381444"/>
              <a:ext cx="1014380"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47" name="TextBox 46"/>
            <p:cNvSpPr txBox="1"/>
            <p:nvPr/>
          </p:nvSpPr>
          <p:spPr>
            <a:xfrm>
              <a:off x="4474396" y="2560980"/>
              <a:ext cx="1012792"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34" name="TextBox 33"/>
            <p:cNvSpPr txBox="1"/>
            <p:nvPr/>
          </p:nvSpPr>
          <p:spPr>
            <a:xfrm>
              <a:off x="2871073" y="1752927"/>
              <a:ext cx="1014380" cy="165103"/>
            </a:xfrm>
            <a:prstGeom prst="rect">
              <a:avLst/>
            </a:prstGeom>
            <a:noFill/>
          </p:spPr>
          <p:txBody>
            <a:bodyPr lIns="0" tIns="0" rIns="0" bIns="0" anchor="ctr"/>
            <a:lstStyle/>
            <a:p>
              <a:pPr eaLnBrk="0" hangingPunct="0">
                <a:lnSpc>
                  <a:spcPct val="90000"/>
                </a:lnSpc>
                <a:defRPr/>
              </a:pPr>
              <a:r>
                <a:rPr lang="en-US" sz="1050" dirty="0"/>
                <a:t>.101</a:t>
              </a:r>
            </a:p>
          </p:txBody>
        </p:sp>
        <p:sp>
          <p:nvSpPr>
            <p:cNvPr id="36" name="TextBox 35"/>
            <p:cNvSpPr txBox="1"/>
            <p:nvPr/>
          </p:nvSpPr>
          <p:spPr>
            <a:xfrm>
              <a:off x="4195005" y="1905330"/>
              <a:ext cx="544495" cy="179392"/>
            </a:xfrm>
            <a:prstGeom prst="rect">
              <a:avLst/>
            </a:prstGeom>
            <a:noFill/>
          </p:spPr>
          <p:txBody>
            <a:bodyPr lIns="0" tIns="0" rIns="0" bIns="0" anchor="ctr"/>
            <a:lstStyle/>
            <a:p>
              <a:pPr eaLnBrk="0" hangingPunct="0">
                <a:lnSpc>
                  <a:spcPct val="90000"/>
                </a:lnSpc>
                <a:defRPr/>
              </a:pPr>
              <a:r>
                <a:rPr lang="en-US" sz="1050" dirty="0"/>
                <a:t>.102</a:t>
              </a:r>
            </a:p>
          </p:txBody>
        </p:sp>
        <p:sp>
          <p:nvSpPr>
            <p:cNvPr id="48" name="TextBox 47"/>
            <p:cNvSpPr txBox="1"/>
            <p:nvPr/>
          </p:nvSpPr>
          <p:spPr>
            <a:xfrm>
              <a:off x="5428452" y="1764040"/>
              <a:ext cx="454010" cy="157165"/>
            </a:xfrm>
            <a:prstGeom prst="rect">
              <a:avLst/>
            </a:prstGeom>
            <a:noFill/>
          </p:spPr>
          <p:txBody>
            <a:bodyPr lIns="0" tIns="0" rIns="0" bIns="0" anchor="ctr"/>
            <a:lstStyle/>
            <a:p>
              <a:pPr eaLnBrk="0" hangingPunct="0">
                <a:lnSpc>
                  <a:spcPct val="90000"/>
                </a:lnSpc>
                <a:defRPr/>
              </a:pPr>
              <a:r>
                <a:rPr lang="en-US" sz="1050" dirty="0"/>
                <a:t>S0/0/1</a:t>
              </a:r>
            </a:p>
          </p:txBody>
        </p:sp>
        <p:sp>
          <p:nvSpPr>
            <p:cNvPr id="49" name="TextBox 48"/>
            <p:cNvSpPr txBox="1"/>
            <p:nvPr/>
          </p:nvSpPr>
          <p:spPr>
            <a:xfrm>
              <a:off x="2864723" y="1991056"/>
              <a:ext cx="503222" cy="173041"/>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4096583" y="2076783"/>
              <a:ext cx="509571"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51" name="TextBox 50"/>
            <p:cNvSpPr txBox="1"/>
            <p:nvPr/>
          </p:nvSpPr>
          <p:spPr>
            <a:xfrm>
              <a:off x="5428452" y="1957719"/>
              <a:ext cx="544494" cy="180979"/>
            </a:xfrm>
            <a:prstGeom prst="rect">
              <a:avLst/>
            </a:prstGeom>
            <a:noFill/>
          </p:spPr>
          <p:txBody>
            <a:bodyPr lIns="0" tIns="0" rIns="0" bIns="0" anchor="ctr"/>
            <a:lstStyle/>
            <a:p>
              <a:pPr eaLnBrk="0" hangingPunct="0">
                <a:lnSpc>
                  <a:spcPct val="90000"/>
                </a:lnSpc>
                <a:defRPr/>
              </a:pPr>
              <a:r>
                <a:rPr lang="en-US" sz="1050" dirty="0"/>
                <a:t>.1</a:t>
              </a:r>
            </a:p>
          </p:txBody>
        </p:sp>
        <p:sp>
          <p:nvSpPr>
            <p:cNvPr id="52" name="TextBox 51"/>
            <p:cNvSpPr txBox="1"/>
            <p:nvPr/>
          </p:nvSpPr>
          <p:spPr>
            <a:xfrm>
              <a:off x="4798235" y="2210136"/>
              <a:ext cx="544495" cy="179392"/>
            </a:xfrm>
            <a:prstGeom prst="rect">
              <a:avLst/>
            </a:prstGeom>
            <a:noFill/>
          </p:spPr>
          <p:txBody>
            <a:bodyPr lIns="0" tIns="0" rIns="0" bIns="0" anchor="ctr"/>
            <a:lstStyle/>
            <a:p>
              <a:pPr eaLnBrk="0" hangingPunct="0">
                <a:lnSpc>
                  <a:spcPct val="90000"/>
                </a:lnSpc>
                <a:defRPr/>
              </a:pPr>
              <a:r>
                <a:rPr lang="en-US" sz="1050" dirty="0"/>
                <a:t>.1</a:t>
              </a:r>
            </a:p>
          </p:txBody>
        </p:sp>
        <p:sp>
          <p:nvSpPr>
            <p:cNvPr id="53" name="TextBox 52"/>
            <p:cNvSpPr txBox="1"/>
            <p:nvPr/>
          </p:nvSpPr>
          <p:spPr>
            <a:xfrm>
              <a:off x="2240856" y="2197435"/>
              <a:ext cx="544494" cy="179392"/>
            </a:xfrm>
            <a:prstGeom prst="rect">
              <a:avLst/>
            </a:prstGeom>
            <a:noFill/>
          </p:spPr>
          <p:txBody>
            <a:bodyPr lIns="0" tIns="0" rIns="0" bIns="0" anchor="ctr"/>
            <a:lstStyle/>
            <a:p>
              <a:pPr eaLnBrk="0" hangingPunct="0">
                <a:lnSpc>
                  <a:spcPct val="90000"/>
                </a:lnSpc>
                <a:defRPr/>
              </a:pPr>
              <a:r>
                <a:rPr lang="en-US" sz="1050" dirty="0"/>
                <a:t>.1</a:t>
              </a:r>
            </a:p>
          </p:txBody>
        </p:sp>
        <p:sp>
          <p:nvSpPr>
            <p:cNvPr id="54" name="TextBox 53"/>
            <p:cNvSpPr txBox="1"/>
            <p:nvPr/>
          </p:nvSpPr>
          <p:spPr>
            <a:xfrm>
              <a:off x="5782453" y="2127584"/>
              <a:ext cx="1012792"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55" name="TextBox 54"/>
            <p:cNvSpPr txBox="1"/>
            <p:nvPr/>
          </p:nvSpPr>
          <p:spPr>
            <a:xfrm>
              <a:off x="6349172" y="1898980"/>
              <a:ext cx="544494" cy="179392"/>
            </a:xfrm>
            <a:prstGeom prst="rect">
              <a:avLst/>
            </a:prstGeom>
            <a:noFill/>
          </p:spPr>
          <p:txBody>
            <a:bodyPr lIns="0" tIns="0" rIns="0" bIns="0" anchor="ctr"/>
            <a:lstStyle/>
            <a:p>
              <a:pPr eaLnBrk="0" hangingPunct="0">
                <a:lnSpc>
                  <a:spcPct val="90000"/>
                </a:lnSpc>
                <a:defRPr/>
              </a:pPr>
              <a:r>
                <a:rPr lang="en-US" sz="1050" dirty="0"/>
                <a:t>.2</a:t>
              </a:r>
            </a:p>
          </p:txBody>
        </p:sp>
      </p:gr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Rectangle 41"/>
          <p:cNvSpPr>
            <a:spLocks noChangeArrowheads="1"/>
          </p:cNvSpPr>
          <p:nvPr/>
        </p:nvSpPr>
        <p:spPr bwMode="auto">
          <a:xfrm>
            <a:off x="1385888" y="3859213"/>
            <a:ext cx="4183062" cy="21113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88418"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latin typeface="Courier New" pitchFamily="49" charset="0"/>
                <a:cs typeface="Courier New" pitchFamily="49" charset="0"/>
              </a:rPr>
              <a:t>ip default-network </a:t>
            </a:r>
            <a:r>
              <a:rPr lang="en-US" smtClean="0"/>
              <a:t>Example</a:t>
            </a:r>
          </a:p>
        </p:txBody>
      </p:sp>
      <p:grpSp>
        <p:nvGrpSpPr>
          <p:cNvPr id="188419" name="Group 45"/>
          <p:cNvGrpSpPr>
            <a:grpSpLocks/>
          </p:cNvGrpSpPr>
          <p:nvPr/>
        </p:nvGrpSpPr>
        <p:grpSpPr bwMode="auto">
          <a:xfrm>
            <a:off x="1162050" y="1350963"/>
            <a:ext cx="6807200" cy="1839912"/>
            <a:chOff x="1639213" y="1003612"/>
            <a:chExt cx="6806978" cy="1839949"/>
          </a:xfrm>
        </p:grpSpPr>
        <p:sp>
          <p:nvSpPr>
            <p:cNvPr id="188424"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88425" name="Rounded Rectangle 2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88426"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188427"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88428"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590" y="2227599"/>
              <a:ext cx="454010" cy="157166"/>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453574" y="2205373"/>
              <a:ext cx="1012792"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233704" y="2320470"/>
              <a:ext cx="341319"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6721" y="2492717"/>
              <a:ext cx="520683"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10133" y="2329995"/>
              <a:ext cx="341319"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3150" y="2502242"/>
              <a:ext cx="520683"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88435" name="TextBox 23"/>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88436" name="TextBox 24"/>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1902729" y="2557805"/>
              <a:ext cx="1012792"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188438" name="TextBox 27"/>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30" name="TextBox 29"/>
            <p:cNvSpPr txBox="1"/>
            <p:nvPr/>
          </p:nvSpPr>
          <p:spPr>
            <a:xfrm>
              <a:off x="1897968" y="1109976"/>
              <a:ext cx="946119"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88440"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88441"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88442" name="TextBox 39"/>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41" name="TextBox 40"/>
            <p:cNvSpPr txBox="1"/>
            <p:nvPr/>
          </p:nvSpPr>
          <p:spPr>
            <a:xfrm>
              <a:off x="7433399" y="1435421"/>
              <a:ext cx="1012792" cy="166690"/>
            </a:xfrm>
            <a:prstGeom prst="rect">
              <a:avLst/>
            </a:prstGeom>
            <a:noFill/>
          </p:spPr>
          <p:txBody>
            <a:bodyPr lIns="0" tIns="0" rIns="0" bIns="0" anchor="ctr"/>
            <a:lstStyle/>
            <a:p>
              <a:pPr algn="ctr" eaLnBrk="0" hangingPunct="0">
                <a:lnSpc>
                  <a:spcPct val="90000"/>
                </a:lnSpc>
                <a:defRPr/>
              </a:pPr>
              <a:r>
                <a:rPr lang="en-US" sz="1050" dirty="0"/>
                <a:t>172.31.0.0 /16</a:t>
              </a:r>
            </a:p>
          </p:txBody>
        </p:sp>
        <p:sp>
          <p:nvSpPr>
            <p:cNvPr id="45" name="TextBox 44"/>
            <p:cNvSpPr txBox="1"/>
            <p:nvPr/>
          </p:nvSpPr>
          <p:spPr>
            <a:xfrm>
              <a:off x="3169513" y="1381445"/>
              <a:ext cx="1014380"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47" name="TextBox 46"/>
            <p:cNvSpPr txBox="1"/>
            <p:nvPr/>
          </p:nvSpPr>
          <p:spPr>
            <a:xfrm>
              <a:off x="4474396" y="2560980"/>
              <a:ext cx="1012792"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34" name="TextBox 33"/>
            <p:cNvSpPr txBox="1"/>
            <p:nvPr/>
          </p:nvSpPr>
          <p:spPr>
            <a:xfrm>
              <a:off x="2871073" y="1752927"/>
              <a:ext cx="1014380" cy="165103"/>
            </a:xfrm>
            <a:prstGeom prst="rect">
              <a:avLst/>
            </a:prstGeom>
            <a:noFill/>
          </p:spPr>
          <p:txBody>
            <a:bodyPr lIns="0" tIns="0" rIns="0" bIns="0" anchor="ctr"/>
            <a:lstStyle/>
            <a:p>
              <a:pPr eaLnBrk="0" hangingPunct="0">
                <a:lnSpc>
                  <a:spcPct val="90000"/>
                </a:lnSpc>
                <a:defRPr/>
              </a:pPr>
              <a:r>
                <a:rPr lang="en-US" sz="1050" dirty="0"/>
                <a:t>.101</a:t>
              </a:r>
            </a:p>
          </p:txBody>
        </p:sp>
        <p:sp>
          <p:nvSpPr>
            <p:cNvPr id="36" name="TextBox 35"/>
            <p:cNvSpPr txBox="1"/>
            <p:nvPr/>
          </p:nvSpPr>
          <p:spPr>
            <a:xfrm>
              <a:off x="4195005" y="1905330"/>
              <a:ext cx="544495" cy="179391"/>
            </a:xfrm>
            <a:prstGeom prst="rect">
              <a:avLst/>
            </a:prstGeom>
            <a:noFill/>
          </p:spPr>
          <p:txBody>
            <a:bodyPr lIns="0" tIns="0" rIns="0" bIns="0" anchor="ctr"/>
            <a:lstStyle/>
            <a:p>
              <a:pPr eaLnBrk="0" hangingPunct="0">
                <a:lnSpc>
                  <a:spcPct val="90000"/>
                </a:lnSpc>
                <a:defRPr/>
              </a:pPr>
              <a:r>
                <a:rPr lang="en-US" sz="1050" dirty="0"/>
                <a:t>.102</a:t>
              </a:r>
            </a:p>
          </p:txBody>
        </p:sp>
        <p:sp>
          <p:nvSpPr>
            <p:cNvPr id="48" name="TextBox 47"/>
            <p:cNvSpPr txBox="1"/>
            <p:nvPr/>
          </p:nvSpPr>
          <p:spPr>
            <a:xfrm>
              <a:off x="5428452" y="1764039"/>
              <a:ext cx="454010" cy="157166"/>
            </a:xfrm>
            <a:prstGeom prst="rect">
              <a:avLst/>
            </a:prstGeom>
            <a:noFill/>
          </p:spPr>
          <p:txBody>
            <a:bodyPr lIns="0" tIns="0" rIns="0" bIns="0" anchor="ctr"/>
            <a:lstStyle/>
            <a:p>
              <a:pPr eaLnBrk="0" hangingPunct="0">
                <a:lnSpc>
                  <a:spcPct val="90000"/>
                </a:lnSpc>
                <a:defRPr/>
              </a:pPr>
              <a:r>
                <a:rPr lang="en-US" sz="1050" dirty="0"/>
                <a:t>S0/0/1</a:t>
              </a:r>
            </a:p>
          </p:txBody>
        </p:sp>
        <p:sp>
          <p:nvSpPr>
            <p:cNvPr id="49" name="TextBox 48"/>
            <p:cNvSpPr txBox="1"/>
            <p:nvPr/>
          </p:nvSpPr>
          <p:spPr>
            <a:xfrm>
              <a:off x="2864723" y="1991057"/>
              <a:ext cx="503222" cy="173040"/>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4096583" y="2076784"/>
              <a:ext cx="509571"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51" name="TextBox 50"/>
            <p:cNvSpPr txBox="1"/>
            <p:nvPr/>
          </p:nvSpPr>
          <p:spPr>
            <a:xfrm>
              <a:off x="5428452" y="1957718"/>
              <a:ext cx="544494" cy="180979"/>
            </a:xfrm>
            <a:prstGeom prst="rect">
              <a:avLst/>
            </a:prstGeom>
            <a:noFill/>
          </p:spPr>
          <p:txBody>
            <a:bodyPr lIns="0" tIns="0" rIns="0" bIns="0" anchor="ctr"/>
            <a:lstStyle/>
            <a:p>
              <a:pPr eaLnBrk="0" hangingPunct="0">
                <a:lnSpc>
                  <a:spcPct val="90000"/>
                </a:lnSpc>
                <a:defRPr/>
              </a:pPr>
              <a:r>
                <a:rPr lang="en-US" sz="1050" dirty="0"/>
                <a:t>.1</a:t>
              </a:r>
            </a:p>
          </p:txBody>
        </p:sp>
        <p:sp>
          <p:nvSpPr>
            <p:cNvPr id="52" name="TextBox 51"/>
            <p:cNvSpPr txBox="1"/>
            <p:nvPr/>
          </p:nvSpPr>
          <p:spPr>
            <a:xfrm>
              <a:off x="4798235" y="2210136"/>
              <a:ext cx="544495" cy="179391"/>
            </a:xfrm>
            <a:prstGeom prst="rect">
              <a:avLst/>
            </a:prstGeom>
            <a:noFill/>
          </p:spPr>
          <p:txBody>
            <a:bodyPr lIns="0" tIns="0" rIns="0" bIns="0" anchor="ctr"/>
            <a:lstStyle/>
            <a:p>
              <a:pPr eaLnBrk="0" hangingPunct="0">
                <a:lnSpc>
                  <a:spcPct val="90000"/>
                </a:lnSpc>
                <a:defRPr/>
              </a:pPr>
              <a:r>
                <a:rPr lang="en-US" sz="1050" dirty="0"/>
                <a:t>.1</a:t>
              </a:r>
            </a:p>
          </p:txBody>
        </p:sp>
        <p:sp>
          <p:nvSpPr>
            <p:cNvPr id="53" name="TextBox 52"/>
            <p:cNvSpPr txBox="1"/>
            <p:nvPr/>
          </p:nvSpPr>
          <p:spPr>
            <a:xfrm>
              <a:off x="2240856" y="2197436"/>
              <a:ext cx="544494" cy="179391"/>
            </a:xfrm>
            <a:prstGeom prst="rect">
              <a:avLst/>
            </a:prstGeom>
            <a:noFill/>
          </p:spPr>
          <p:txBody>
            <a:bodyPr lIns="0" tIns="0" rIns="0" bIns="0" anchor="ctr"/>
            <a:lstStyle/>
            <a:p>
              <a:pPr eaLnBrk="0" hangingPunct="0">
                <a:lnSpc>
                  <a:spcPct val="90000"/>
                </a:lnSpc>
                <a:defRPr/>
              </a:pPr>
              <a:r>
                <a:rPr lang="en-US" sz="1050" dirty="0"/>
                <a:t>.1</a:t>
              </a:r>
            </a:p>
          </p:txBody>
        </p:sp>
        <p:sp>
          <p:nvSpPr>
            <p:cNvPr id="54" name="TextBox 53"/>
            <p:cNvSpPr txBox="1"/>
            <p:nvPr/>
          </p:nvSpPr>
          <p:spPr>
            <a:xfrm>
              <a:off x="5782453" y="2127585"/>
              <a:ext cx="1012792"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55" name="TextBox 54"/>
            <p:cNvSpPr txBox="1"/>
            <p:nvPr/>
          </p:nvSpPr>
          <p:spPr>
            <a:xfrm>
              <a:off x="6349172" y="1898980"/>
              <a:ext cx="544494" cy="179391"/>
            </a:xfrm>
            <a:prstGeom prst="rect">
              <a:avLst/>
            </a:prstGeom>
            <a:noFill/>
          </p:spPr>
          <p:txBody>
            <a:bodyPr lIns="0" tIns="0" rIns="0" bIns="0" anchor="ctr"/>
            <a:lstStyle/>
            <a:p>
              <a:pPr eaLnBrk="0" hangingPunct="0">
                <a:lnSpc>
                  <a:spcPct val="90000"/>
                </a:lnSpc>
                <a:defRPr/>
              </a:pPr>
              <a:r>
                <a:rPr lang="en-US" sz="1050" dirty="0"/>
                <a:t>.2</a:t>
              </a:r>
            </a:p>
          </p:txBody>
        </p:sp>
      </p:grpSp>
      <p:sp>
        <p:nvSpPr>
          <p:cNvPr id="188420" name="Rectangle 42"/>
          <p:cNvSpPr>
            <a:spLocks noChangeArrowheads="1"/>
          </p:cNvSpPr>
          <p:nvPr/>
        </p:nvSpPr>
        <p:spPr bwMode="auto">
          <a:xfrm>
            <a:off x="1427163" y="4056063"/>
            <a:ext cx="1687512" cy="1936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88421" name="Rectangle 55"/>
          <p:cNvSpPr>
            <a:spLocks noChangeArrowheads="1"/>
          </p:cNvSpPr>
          <p:nvPr/>
        </p:nvSpPr>
        <p:spPr bwMode="auto">
          <a:xfrm>
            <a:off x="1435100" y="4621213"/>
            <a:ext cx="2762250" cy="1746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88422" name="Rectangle 56"/>
          <p:cNvSpPr>
            <a:spLocks noChangeArrowheads="1"/>
          </p:cNvSpPr>
          <p:nvPr/>
        </p:nvSpPr>
        <p:spPr bwMode="auto">
          <a:xfrm>
            <a:off x="2111375" y="4962525"/>
            <a:ext cx="1806575" cy="179388"/>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4" name="Text Placeholder 5"/>
          <p:cNvSpPr>
            <a:spLocks/>
          </p:cNvSpPr>
          <p:nvPr/>
        </p:nvSpPr>
        <p:spPr bwMode="auto">
          <a:xfrm>
            <a:off x="293688" y="3849688"/>
            <a:ext cx="8426450" cy="174942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ip route 172.31.0.0 255.255.0.0 192.168.1.2</a:t>
            </a:r>
          </a:p>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do ping 172.31.0.0</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Success rate is 100 percent (5/5), round-trip min/avg/max = 28/28/28 ms</a:t>
            </a:r>
          </a:p>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ip default-network 172.31.0.0</a:t>
            </a:r>
          </a:p>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redistribute static</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end</a:t>
            </a:r>
          </a:p>
          <a:p>
            <a:pPr marL="236538" indent="-236538" defTabSz="814388">
              <a:spcBef>
                <a:spcPts val="0"/>
              </a:spcBef>
              <a:buClr>
                <a:srgbClr val="708CA1"/>
              </a:buClr>
              <a:defRPr/>
            </a:pPr>
            <a:r>
              <a:rPr lang="en-US" sz="1200" kern="0" dirty="0">
                <a:latin typeface="Courier New" pitchFamily="49" charset="0"/>
              </a:rPr>
              <a:t>R2#</a:t>
            </a:r>
            <a:endParaRPr lang="en-US" sz="1200" b="1" kern="0" dirty="0">
              <a:latin typeface="Courier New" pitchFamily="49"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Rectangle 42"/>
          <p:cNvSpPr>
            <a:spLocks noChangeArrowheads="1"/>
          </p:cNvSpPr>
          <p:nvPr/>
        </p:nvSpPr>
        <p:spPr bwMode="auto">
          <a:xfrm>
            <a:off x="309563" y="3794125"/>
            <a:ext cx="3749675" cy="249238"/>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0466" name="Rectangle 45"/>
          <p:cNvSpPr>
            <a:spLocks noChangeArrowheads="1"/>
          </p:cNvSpPr>
          <p:nvPr/>
        </p:nvSpPr>
        <p:spPr bwMode="auto">
          <a:xfrm>
            <a:off x="320675" y="5389563"/>
            <a:ext cx="5691188" cy="20478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0467" name="Rectangle 41"/>
          <p:cNvSpPr>
            <a:spLocks noChangeArrowheads="1"/>
          </p:cNvSpPr>
          <p:nvPr/>
        </p:nvSpPr>
        <p:spPr bwMode="auto">
          <a:xfrm>
            <a:off x="312738" y="3452813"/>
            <a:ext cx="5497512" cy="233362"/>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0468"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latin typeface="Courier New" pitchFamily="49" charset="0"/>
                <a:cs typeface="Courier New" pitchFamily="49" charset="0"/>
              </a:rPr>
              <a:t>ip default-network </a:t>
            </a:r>
            <a:r>
              <a:rPr lang="en-US" smtClean="0"/>
              <a:t>Example</a:t>
            </a:r>
          </a:p>
        </p:txBody>
      </p:sp>
      <p:sp>
        <p:nvSpPr>
          <p:cNvPr id="44" name="Text Placeholder 5"/>
          <p:cNvSpPr>
            <a:spLocks/>
          </p:cNvSpPr>
          <p:nvPr/>
        </p:nvSpPr>
        <p:spPr bwMode="auto">
          <a:xfrm>
            <a:off x="279400" y="3065463"/>
            <a:ext cx="8431213" cy="178117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 </a:t>
            </a:r>
            <a:r>
              <a:rPr lang="en-US" sz="1200" b="1" kern="0" dirty="0">
                <a:latin typeface="Courier New" pitchFamily="49" charset="0"/>
              </a:rPr>
              <a:t>show ip route</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Gateway of last resort is 192.168.1.2 to network 172.31.0.0</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S*   172.31.0.0/16 [1/0] via 192.168.1.2</a:t>
            </a:r>
          </a:p>
          <a:p>
            <a:pPr marL="236538" indent="-236538" defTabSz="814388">
              <a:spcBef>
                <a:spcPts val="0"/>
              </a:spcBef>
              <a:buClr>
                <a:srgbClr val="708CA1"/>
              </a:buClr>
              <a:defRPr/>
            </a:pPr>
            <a:r>
              <a:rPr lang="en-US" sz="1200" kern="0" dirty="0">
                <a:latin typeface="Courier New" pitchFamily="49" charset="0"/>
              </a:rPr>
              <a:t>     192.168.1.0/27 is subnetted, 2 subnets</a:t>
            </a:r>
          </a:p>
          <a:p>
            <a:pPr marL="236538" indent="-236538" defTabSz="814388">
              <a:spcBef>
                <a:spcPts val="0"/>
              </a:spcBef>
              <a:buClr>
                <a:srgbClr val="708CA1"/>
              </a:buClr>
              <a:defRPr/>
            </a:pPr>
            <a:r>
              <a:rPr lang="en-US" sz="1200" kern="0" dirty="0">
                <a:latin typeface="Courier New" pitchFamily="49" charset="0"/>
              </a:rPr>
              <a:t>C       192.168.1.96 is directly connected, Serial0/0/0</a:t>
            </a:r>
          </a:p>
          <a:p>
            <a:pPr marL="236538" indent="-236538" defTabSz="814388">
              <a:spcBef>
                <a:spcPts val="0"/>
              </a:spcBef>
              <a:buClr>
                <a:srgbClr val="708CA1"/>
              </a:buClr>
              <a:defRPr/>
            </a:pPr>
            <a:r>
              <a:rPr lang="en-US" sz="1200" kern="0" dirty="0">
                <a:latin typeface="Courier New" pitchFamily="49" charset="0"/>
              </a:rPr>
              <a:t>C       192.168.1.0 is directly connected, Serial0/0/1</a:t>
            </a:r>
          </a:p>
          <a:p>
            <a:pPr marL="236538" indent="-236538" defTabSz="814388">
              <a:spcBef>
                <a:spcPts val="0"/>
              </a:spcBef>
              <a:buClr>
                <a:srgbClr val="708CA1"/>
              </a:buClr>
              <a:defRPr/>
            </a:pPr>
            <a:r>
              <a:rPr lang="en-US" sz="1200" kern="0" dirty="0">
                <a:latin typeface="Courier New" pitchFamily="49" charset="0"/>
              </a:rPr>
              <a:t>R2#</a:t>
            </a:r>
            <a:endParaRPr lang="en-US" sz="1200" b="1" kern="0" dirty="0">
              <a:latin typeface="Courier New" pitchFamily="49" charset="0"/>
            </a:endParaRPr>
          </a:p>
        </p:txBody>
      </p:sp>
      <p:grpSp>
        <p:nvGrpSpPr>
          <p:cNvPr id="190470" name="Group 56"/>
          <p:cNvGrpSpPr>
            <a:grpSpLocks/>
          </p:cNvGrpSpPr>
          <p:nvPr/>
        </p:nvGrpSpPr>
        <p:grpSpPr bwMode="auto">
          <a:xfrm>
            <a:off x="1162050" y="1068388"/>
            <a:ext cx="6807200" cy="1839912"/>
            <a:chOff x="1639213" y="1003612"/>
            <a:chExt cx="6806978" cy="1839949"/>
          </a:xfrm>
        </p:grpSpPr>
        <p:sp>
          <p:nvSpPr>
            <p:cNvPr id="190473"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90474" name="Rounded Rectangle 2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0475"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190476"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90477"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13" name="TextBox 12"/>
            <p:cNvSpPr txBox="1"/>
            <p:nvPr/>
          </p:nvSpPr>
          <p:spPr>
            <a:xfrm>
              <a:off x="5031590" y="2227599"/>
              <a:ext cx="454010" cy="157166"/>
            </a:xfrm>
            <a:prstGeom prst="rect">
              <a:avLst/>
            </a:prstGeom>
            <a:noFill/>
          </p:spPr>
          <p:txBody>
            <a:bodyPr lIns="0" tIns="0" rIns="0" bIns="0" anchor="ctr"/>
            <a:lstStyle/>
            <a:p>
              <a:pPr eaLnBrk="0" hangingPunct="0">
                <a:lnSpc>
                  <a:spcPct val="90000"/>
                </a:lnSpc>
                <a:defRPr/>
              </a:pPr>
              <a:r>
                <a:rPr lang="en-US" sz="1050" dirty="0"/>
                <a:t>Fa0/0</a:t>
              </a:r>
            </a:p>
          </p:txBody>
        </p:sp>
        <p:sp>
          <p:nvSpPr>
            <p:cNvPr id="14" name="TextBox 13"/>
            <p:cNvSpPr txBox="1"/>
            <p:nvPr/>
          </p:nvSpPr>
          <p:spPr>
            <a:xfrm>
              <a:off x="2453574" y="2205373"/>
              <a:ext cx="1012792"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20" name="Straight Connector 19"/>
            <p:cNvCxnSpPr/>
            <p:nvPr/>
          </p:nvCxnSpPr>
          <p:spPr bwMode="auto">
            <a:xfrm rot="5400000">
              <a:off x="2233704" y="2320470"/>
              <a:ext cx="341319"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1" name="Straight Connector 20"/>
            <p:cNvCxnSpPr/>
            <p:nvPr/>
          </p:nvCxnSpPr>
          <p:spPr bwMode="auto">
            <a:xfrm rot="10800000">
              <a:off x="2156721" y="2492717"/>
              <a:ext cx="520683"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2" name="Straight Connector 21"/>
            <p:cNvCxnSpPr/>
            <p:nvPr/>
          </p:nvCxnSpPr>
          <p:spPr bwMode="auto">
            <a:xfrm rot="5400000">
              <a:off x="4810133" y="2329995"/>
              <a:ext cx="341319"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3" name="Straight Connector 22"/>
            <p:cNvCxnSpPr/>
            <p:nvPr/>
          </p:nvCxnSpPr>
          <p:spPr bwMode="auto">
            <a:xfrm rot="10800000">
              <a:off x="4733150" y="2502242"/>
              <a:ext cx="520683"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90484" name="TextBox 23"/>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90485" name="TextBox 24"/>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26" name="TextBox 25"/>
            <p:cNvSpPr txBox="1"/>
            <p:nvPr/>
          </p:nvSpPr>
          <p:spPr>
            <a:xfrm>
              <a:off x="1902729" y="2557805"/>
              <a:ext cx="1012792"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190487" name="TextBox 27"/>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30" name="TextBox 29"/>
            <p:cNvSpPr txBox="1"/>
            <p:nvPr/>
          </p:nvSpPr>
          <p:spPr>
            <a:xfrm>
              <a:off x="1897968" y="1109976"/>
              <a:ext cx="946119"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90489"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90490"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90491" name="TextBox 39"/>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41" name="TextBox 40"/>
            <p:cNvSpPr txBox="1"/>
            <p:nvPr/>
          </p:nvSpPr>
          <p:spPr>
            <a:xfrm>
              <a:off x="7433399" y="1435421"/>
              <a:ext cx="1012792" cy="166690"/>
            </a:xfrm>
            <a:prstGeom prst="rect">
              <a:avLst/>
            </a:prstGeom>
            <a:noFill/>
          </p:spPr>
          <p:txBody>
            <a:bodyPr lIns="0" tIns="0" rIns="0" bIns="0" anchor="ctr"/>
            <a:lstStyle/>
            <a:p>
              <a:pPr algn="ctr" eaLnBrk="0" hangingPunct="0">
                <a:lnSpc>
                  <a:spcPct val="90000"/>
                </a:lnSpc>
                <a:defRPr/>
              </a:pPr>
              <a:r>
                <a:rPr lang="en-US" sz="1050" dirty="0"/>
                <a:t>172.31.0.0 /16</a:t>
              </a:r>
            </a:p>
          </p:txBody>
        </p:sp>
        <p:sp>
          <p:nvSpPr>
            <p:cNvPr id="45" name="TextBox 44"/>
            <p:cNvSpPr txBox="1"/>
            <p:nvPr/>
          </p:nvSpPr>
          <p:spPr>
            <a:xfrm>
              <a:off x="3169513" y="1381445"/>
              <a:ext cx="1014380"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47" name="TextBox 46"/>
            <p:cNvSpPr txBox="1"/>
            <p:nvPr/>
          </p:nvSpPr>
          <p:spPr>
            <a:xfrm>
              <a:off x="4474396" y="2560980"/>
              <a:ext cx="1012792"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34" name="TextBox 33"/>
            <p:cNvSpPr txBox="1"/>
            <p:nvPr/>
          </p:nvSpPr>
          <p:spPr>
            <a:xfrm>
              <a:off x="2871073" y="1752927"/>
              <a:ext cx="1014380" cy="165103"/>
            </a:xfrm>
            <a:prstGeom prst="rect">
              <a:avLst/>
            </a:prstGeom>
            <a:noFill/>
          </p:spPr>
          <p:txBody>
            <a:bodyPr lIns="0" tIns="0" rIns="0" bIns="0" anchor="ctr"/>
            <a:lstStyle/>
            <a:p>
              <a:pPr eaLnBrk="0" hangingPunct="0">
                <a:lnSpc>
                  <a:spcPct val="90000"/>
                </a:lnSpc>
                <a:defRPr/>
              </a:pPr>
              <a:r>
                <a:rPr lang="en-US" sz="1050" dirty="0"/>
                <a:t>.101</a:t>
              </a:r>
            </a:p>
          </p:txBody>
        </p:sp>
        <p:sp>
          <p:nvSpPr>
            <p:cNvPr id="36" name="TextBox 35"/>
            <p:cNvSpPr txBox="1"/>
            <p:nvPr/>
          </p:nvSpPr>
          <p:spPr>
            <a:xfrm>
              <a:off x="4195005" y="1905330"/>
              <a:ext cx="544495" cy="179391"/>
            </a:xfrm>
            <a:prstGeom prst="rect">
              <a:avLst/>
            </a:prstGeom>
            <a:noFill/>
          </p:spPr>
          <p:txBody>
            <a:bodyPr lIns="0" tIns="0" rIns="0" bIns="0" anchor="ctr"/>
            <a:lstStyle/>
            <a:p>
              <a:pPr eaLnBrk="0" hangingPunct="0">
                <a:lnSpc>
                  <a:spcPct val="90000"/>
                </a:lnSpc>
                <a:defRPr/>
              </a:pPr>
              <a:r>
                <a:rPr lang="en-US" sz="1050" dirty="0"/>
                <a:t>.102</a:t>
              </a:r>
            </a:p>
          </p:txBody>
        </p:sp>
        <p:sp>
          <p:nvSpPr>
            <p:cNvPr id="48" name="TextBox 47"/>
            <p:cNvSpPr txBox="1"/>
            <p:nvPr/>
          </p:nvSpPr>
          <p:spPr>
            <a:xfrm>
              <a:off x="5428452" y="1764039"/>
              <a:ext cx="454010" cy="157166"/>
            </a:xfrm>
            <a:prstGeom prst="rect">
              <a:avLst/>
            </a:prstGeom>
            <a:noFill/>
          </p:spPr>
          <p:txBody>
            <a:bodyPr lIns="0" tIns="0" rIns="0" bIns="0" anchor="ctr"/>
            <a:lstStyle/>
            <a:p>
              <a:pPr eaLnBrk="0" hangingPunct="0">
                <a:lnSpc>
                  <a:spcPct val="90000"/>
                </a:lnSpc>
                <a:defRPr/>
              </a:pPr>
              <a:r>
                <a:rPr lang="en-US" sz="1050" dirty="0"/>
                <a:t>S0/0/1</a:t>
              </a:r>
            </a:p>
          </p:txBody>
        </p:sp>
        <p:sp>
          <p:nvSpPr>
            <p:cNvPr id="49" name="TextBox 48"/>
            <p:cNvSpPr txBox="1"/>
            <p:nvPr/>
          </p:nvSpPr>
          <p:spPr>
            <a:xfrm>
              <a:off x="2864723" y="1991057"/>
              <a:ext cx="503222" cy="173040"/>
            </a:xfrm>
            <a:prstGeom prst="rect">
              <a:avLst/>
            </a:prstGeom>
            <a:noFill/>
          </p:spPr>
          <p:txBody>
            <a:bodyPr lIns="0" tIns="0" rIns="0" bIns="0" anchor="ctr"/>
            <a:lstStyle/>
            <a:p>
              <a:pPr eaLnBrk="0" hangingPunct="0">
                <a:lnSpc>
                  <a:spcPct val="90000"/>
                </a:lnSpc>
                <a:defRPr/>
              </a:pPr>
              <a:r>
                <a:rPr lang="en-US" sz="1050" dirty="0"/>
                <a:t>S0/0/0</a:t>
              </a:r>
            </a:p>
          </p:txBody>
        </p:sp>
        <p:sp>
          <p:nvSpPr>
            <p:cNvPr id="50" name="TextBox 49"/>
            <p:cNvSpPr txBox="1"/>
            <p:nvPr/>
          </p:nvSpPr>
          <p:spPr>
            <a:xfrm>
              <a:off x="4096583" y="2076784"/>
              <a:ext cx="509571"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51" name="TextBox 50"/>
            <p:cNvSpPr txBox="1"/>
            <p:nvPr/>
          </p:nvSpPr>
          <p:spPr>
            <a:xfrm>
              <a:off x="5428452" y="1957718"/>
              <a:ext cx="544494" cy="180979"/>
            </a:xfrm>
            <a:prstGeom prst="rect">
              <a:avLst/>
            </a:prstGeom>
            <a:noFill/>
          </p:spPr>
          <p:txBody>
            <a:bodyPr lIns="0" tIns="0" rIns="0" bIns="0" anchor="ctr"/>
            <a:lstStyle/>
            <a:p>
              <a:pPr eaLnBrk="0" hangingPunct="0">
                <a:lnSpc>
                  <a:spcPct val="90000"/>
                </a:lnSpc>
                <a:defRPr/>
              </a:pPr>
              <a:r>
                <a:rPr lang="en-US" sz="1050" dirty="0"/>
                <a:t>.1</a:t>
              </a:r>
            </a:p>
          </p:txBody>
        </p:sp>
        <p:sp>
          <p:nvSpPr>
            <p:cNvPr id="52" name="TextBox 51"/>
            <p:cNvSpPr txBox="1"/>
            <p:nvPr/>
          </p:nvSpPr>
          <p:spPr>
            <a:xfrm>
              <a:off x="4798235" y="2210136"/>
              <a:ext cx="544495" cy="179391"/>
            </a:xfrm>
            <a:prstGeom prst="rect">
              <a:avLst/>
            </a:prstGeom>
            <a:noFill/>
          </p:spPr>
          <p:txBody>
            <a:bodyPr lIns="0" tIns="0" rIns="0" bIns="0" anchor="ctr"/>
            <a:lstStyle/>
            <a:p>
              <a:pPr eaLnBrk="0" hangingPunct="0">
                <a:lnSpc>
                  <a:spcPct val="90000"/>
                </a:lnSpc>
                <a:defRPr/>
              </a:pPr>
              <a:r>
                <a:rPr lang="en-US" sz="1050" dirty="0"/>
                <a:t>.1</a:t>
              </a:r>
            </a:p>
          </p:txBody>
        </p:sp>
        <p:sp>
          <p:nvSpPr>
            <p:cNvPr id="53" name="TextBox 52"/>
            <p:cNvSpPr txBox="1"/>
            <p:nvPr/>
          </p:nvSpPr>
          <p:spPr>
            <a:xfrm>
              <a:off x="2240856" y="2197436"/>
              <a:ext cx="544494" cy="179391"/>
            </a:xfrm>
            <a:prstGeom prst="rect">
              <a:avLst/>
            </a:prstGeom>
            <a:noFill/>
          </p:spPr>
          <p:txBody>
            <a:bodyPr lIns="0" tIns="0" rIns="0" bIns="0" anchor="ctr"/>
            <a:lstStyle/>
            <a:p>
              <a:pPr eaLnBrk="0" hangingPunct="0">
                <a:lnSpc>
                  <a:spcPct val="90000"/>
                </a:lnSpc>
                <a:defRPr/>
              </a:pPr>
              <a:r>
                <a:rPr lang="en-US" sz="1050" dirty="0"/>
                <a:t>.1</a:t>
              </a:r>
            </a:p>
          </p:txBody>
        </p:sp>
        <p:sp>
          <p:nvSpPr>
            <p:cNvPr id="54" name="TextBox 53"/>
            <p:cNvSpPr txBox="1"/>
            <p:nvPr/>
          </p:nvSpPr>
          <p:spPr>
            <a:xfrm>
              <a:off x="5782453" y="2127585"/>
              <a:ext cx="1012792"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55" name="TextBox 54"/>
            <p:cNvSpPr txBox="1"/>
            <p:nvPr/>
          </p:nvSpPr>
          <p:spPr>
            <a:xfrm>
              <a:off x="6349172" y="1898980"/>
              <a:ext cx="544494" cy="179391"/>
            </a:xfrm>
            <a:prstGeom prst="rect">
              <a:avLst/>
            </a:prstGeom>
            <a:noFill/>
          </p:spPr>
          <p:txBody>
            <a:bodyPr lIns="0" tIns="0" rIns="0" bIns="0" anchor="ctr"/>
            <a:lstStyle/>
            <a:p>
              <a:pPr eaLnBrk="0" hangingPunct="0">
                <a:lnSpc>
                  <a:spcPct val="90000"/>
                </a:lnSpc>
                <a:defRPr/>
              </a:pPr>
              <a:r>
                <a:rPr lang="en-US" sz="1050" dirty="0"/>
                <a:t>.2</a:t>
              </a:r>
            </a:p>
          </p:txBody>
        </p:sp>
      </p:grpSp>
      <p:sp>
        <p:nvSpPr>
          <p:cNvPr id="190471" name="Rectangle 55"/>
          <p:cNvSpPr>
            <a:spLocks noChangeArrowheads="1"/>
          </p:cNvSpPr>
          <p:nvPr/>
        </p:nvSpPr>
        <p:spPr bwMode="auto">
          <a:xfrm>
            <a:off x="327025" y="5699125"/>
            <a:ext cx="6921500" cy="296863"/>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32" name="Text Placeholder 5"/>
          <p:cNvSpPr>
            <a:spLocks/>
          </p:cNvSpPr>
          <p:nvPr/>
        </p:nvSpPr>
        <p:spPr bwMode="auto">
          <a:xfrm>
            <a:off x="279400" y="4983163"/>
            <a:ext cx="8426450" cy="1547812"/>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 </a:t>
            </a:r>
            <a:r>
              <a:rPr lang="en-US" sz="1200" b="1" kern="0" dirty="0">
                <a:latin typeface="Courier New" pitchFamily="49" charset="0"/>
              </a:rPr>
              <a:t>show ip route</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Gateway of last resort is 192.168.1.102 to network 172.31.0.0</a:t>
            </a:r>
          </a:p>
          <a:p>
            <a:pPr marL="236538" indent="-236538" defTabSz="814388">
              <a:spcBef>
                <a:spcPts val="0"/>
              </a:spcBef>
              <a:buClr>
                <a:srgbClr val="708CA1"/>
              </a:buClr>
              <a:defRPr/>
            </a:pPr>
            <a:r>
              <a:rPr lang="en-US" sz="1200" kern="0" dirty="0">
                <a:latin typeface="Courier New" pitchFamily="49" charset="0"/>
              </a:rPr>
              <a:t>&lt;output omitted.</a:t>
            </a:r>
          </a:p>
          <a:p>
            <a:pPr marL="236538" indent="-236538" defTabSz="814388">
              <a:spcBef>
                <a:spcPts val="0"/>
              </a:spcBef>
              <a:buClr>
                <a:srgbClr val="708CA1"/>
              </a:buClr>
              <a:defRPr/>
            </a:pPr>
            <a:r>
              <a:rPr lang="en-US" sz="1200" kern="0" dirty="0">
                <a:latin typeface="Courier New" pitchFamily="49" charset="0"/>
              </a:rPr>
              <a:t>D*EX 172.31.0.0/16 [170/41024000] via 192.168.1.102, 00:00:20, Serial0/0/0</a:t>
            </a:r>
          </a:p>
          <a:p>
            <a:pPr marL="236538" indent="-236538" defTabSz="814388">
              <a:spcBef>
                <a:spcPts val="0"/>
              </a:spcBef>
              <a:buClr>
                <a:srgbClr val="708CA1"/>
              </a:buClr>
              <a:defRPr/>
            </a:pPr>
            <a:r>
              <a:rPr lang="en-US" sz="1200" kern="0" dirty="0">
                <a:latin typeface="Courier New" pitchFamily="49" charset="0"/>
              </a:rPr>
              <a:t>     192.168.1.0/27 is subnetted, 1 subnets</a:t>
            </a:r>
          </a:p>
          <a:p>
            <a:pPr marL="236538" indent="-236538" defTabSz="814388">
              <a:spcBef>
                <a:spcPts val="0"/>
              </a:spcBef>
              <a:buClr>
                <a:srgbClr val="708CA1"/>
              </a:buClr>
              <a:defRPr/>
            </a:pPr>
            <a:r>
              <a:rPr lang="en-US" sz="1200" kern="0" dirty="0">
                <a:latin typeface="Courier New" pitchFamily="49" charset="0"/>
              </a:rPr>
              <a:t>C       192.168.1.96 is directly connected, Serial0/0/0</a:t>
            </a:r>
          </a:p>
          <a:p>
            <a:pPr marL="236538" indent="-236538" defTabSz="814388">
              <a:spcBef>
                <a:spcPts val="0"/>
              </a:spcBef>
              <a:buClr>
                <a:srgbClr val="708CA1"/>
              </a:buClr>
              <a:defRPr/>
            </a:pPr>
            <a:r>
              <a:rPr lang="en-US" sz="1200" kern="0" dirty="0">
                <a:latin typeface="Courier New" pitchFamily="49" charset="0"/>
              </a:rPr>
              <a:t>R1#</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2"/>
          <p:cNvSpPr>
            <a:spLocks noGrp="1" noChangeArrowheads="1"/>
          </p:cNvSpPr>
          <p:nvPr>
            <p:ph type="title"/>
          </p:nvPr>
        </p:nvSpPr>
        <p:spPr bwMode="auto">
          <a:xfrm>
            <a:off x="268288" y="365125"/>
            <a:ext cx="8532812" cy="620713"/>
          </a:xfrm>
          <a:noFill/>
          <a:ln>
            <a:miter lim="800000"/>
            <a:headEnd/>
            <a:tailEnd/>
          </a:ln>
        </p:spPr>
        <p:txBody>
          <a:bodyPr vert="horz" wrap="square" lIns="91440" tIns="45720" rIns="91440" bIns="45720" numCol="1" anchor="t" anchorCtr="0" compatLnSpc="1">
            <a:prstTxWarp prst="textNoShape">
              <a:avLst/>
            </a:prstTxWarp>
          </a:bodyPr>
          <a:lstStyle/>
          <a:p>
            <a:r>
              <a:rPr lang="en-US" sz="2800" smtClean="0">
                <a:latin typeface="Courier New" pitchFamily="49" charset="0"/>
                <a:cs typeface="Courier New" pitchFamily="49" charset="0"/>
              </a:rPr>
              <a:t>ip route 0.0.0.0 0.0.0.0 </a:t>
            </a:r>
            <a:r>
              <a:rPr lang="en-US" sz="2800" b="0" i="1" smtClean="0">
                <a:latin typeface="Courier New" pitchFamily="49" charset="0"/>
                <a:cs typeface="Courier New" pitchFamily="49" charset="0"/>
              </a:rPr>
              <a:t>next-hop</a:t>
            </a:r>
            <a:r>
              <a:rPr lang="en-US" sz="2800" smtClean="0">
                <a:latin typeface="Courier New" pitchFamily="49" charset="0"/>
                <a:cs typeface="Courier New" pitchFamily="49" charset="0"/>
              </a:rPr>
              <a:t> | </a:t>
            </a:r>
            <a:r>
              <a:rPr lang="en-US" sz="2800" b="0" i="1" smtClean="0">
                <a:latin typeface="Courier New" pitchFamily="49" charset="0"/>
                <a:cs typeface="Courier New" pitchFamily="49" charset="0"/>
              </a:rPr>
              <a:t>interface </a:t>
            </a:r>
            <a:r>
              <a:rPr lang="en-US" sz="2800" b="0" smtClean="0">
                <a:cs typeface="Courier New" pitchFamily="49" charset="0"/>
              </a:rPr>
              <a:t>Command</a:t>
            </a:r>
          </a:p>
        </p:txBody>
      </p:sp>
      <p:sp>
        <p:nvSpPr>
          <p:cNvPr id="192514" name="Content Placeholder 12"/>
          <p:cNvSpPr>
            <a:spLocks noGrp="1"/>
          </p:cNvSpPr>
          <p:nvPr>
            <p:ph idx="1"/>
          </p:nvPr>
        </p:nvSpPr>
        <p:spPr>
          <a:xfrm>
            <a:off x="279400" y="1203325"/>
            <a:ext cx="8316913" cy="655638"/>
          </a:xfrm>
        </p:spPr>
        <p:txBody>
          <a:bodyPr/>
          <a:lstStyle/>
          <a:p>
            <a:r>
              <a:rPr lang="en-US" sz="2000" smtClean="0"/>
              <a:t>Configures a router to advertise a default route as the gateway of last resort.</a:t>
            </a:r>
          </a:p>
          <a:p>
            <a:pPr>
              <a:buFont typeface="Wingdings" pitchFamily="2" charset="2"/>
              <a:buNone/>
            </a:pPr>
            <a:endParaRPr lang="en-US" sz="2000" smtClean="0"/>
          </a:p>
        </p:txBody>
      </p:sp>
      <p:sp>
        <p:nvSpPr>
          <p:cNvPr id="192515" name="Text Placeholder 13"/>
          <p:cNvSpPr>
            <a:spLocks noGrp="1"/>
          </p:cNvSpPr>
          <p:nvPr>
            <p:ph type="body" sz="quarter" idx="10"/>
          </p:nvPr>
        </p:nvSpPr>
        <p:spPr>
          <a:xfrm>
            <a:off x="612775" y="1911350"/>
            <a:ext cx="7745413" cy="377825"/>
          </a:xfrm>
        </p:spPr>
        <p:txBody>
          <a:bodyPr/>
          <a:lstStyle/>
          <a:p>
            <a:r>
              <a:rPr lang="en-US" smtClean="0"/>
              <a:t>Router(config)#</a:t>
            </a:r>
          </a:p>
        </p:txBody>
      </p:sp>
      <p:sp>
        <p:nvSpPr>
          <p:cNvPr id="192516" name="Text Placeholder 14"/>
          <p:cNvSpPr>
            <a:spLocks noGrp="1"/>
          </p:cNvSpPr>
          <p:nvPr>
            <p:ph type="body" sz="quarter" idx="11"/>
          </p:nvPr>
        </p:nvSpPr>
        <p:spPr>
          <a:xfrm>
            <a:off x="615950" y="2371725"/>
            <a:ext cx="7745413" cy="376238"/>
          </a:xfrm>
        </p:spPr>
        <p:txBody>
          <a:bodyPr/>
          <a:lstStyle/>
          <a:p>
            <a:r>
              <a:rPr lang="en-US" smtClean="0"/>
              <a:t>ip route 0.0.0.0 0.0.0.0 </a:t>
            </a:r>
            <a:r>
              <a:rPr lang="en-US" b="0" i="1" smtClean="0"/>
              <a:t>interface </a:t>
            </a:r>
            <a:r>
              <a:rPr lang="en-US" smtClean="0"/>
              <a:t>| </a:t>
            </a:r>
            <a:r>
              <a:rPr lang="en-US" b="0" i="1" smtClean="0"/>
              <a:t>next-hop </a:t>
            </a:r>
          </a:p>
        </p:txBody>
      </p:sp>
      <p:sp>
        <p:nvSpPr>
          <p:cNvPr id="16" name="Rectangle 15"/>
          <p:cNvSpPr/>
          <p:nvPr/>
        </p:nvSpPr>
        <p:spPr>
          <a:xfrm>
            <a:off x="266700" y="3176588"/>
            <a:ext cx="8486775" cy="2160587"/>
          </a:xfrm>
          <a:prstGeom prst="rect">
            <a:avLst/>
          </a:prstGeom>
        </p:spPr>
        <p:txBody>
          <a:bodyPr>
            <a:spAutoFit/>
          </a:bodyPr>
          <a:lstStyle/>
          <a:p>
            <a:pPr marL="236538" indent="-236538" defTabSz="814388">
              <a:lnSpc>
                <a:spcPct val="95000"/>
              </a:lnSpc>
              <a:spcBef>
                <a:spcPct val="50000"/>
              </a:spcBef>
              <a:buClr>
                <a:srgbClr val="708CA1"/>
              </a:buClr>
              <a:buFont typeface="Wingdings" pitchFamily="2" charset="2"/>
              <a:buChar char="§"/>
              <a:defRPr/>
            </a:pPr>
            <a:r>
              <a:rPr lang="en-US" sz="2000" kern="0" dirty="0"/>
              <a:t>The choice of parameter affects the next selection of commands.</a:t>
            </a:r>
          </a:p>
          <a:p>
            <a:pPr marL="693738" lvl="1" indent="-236538" defTabSz="814388">
              <a:lnSpc>
                <a:spcPct val="95000"/>
              </a:lnSpc>
              <a:spcBef>
                <a:spcPct val="50000"/>
              </a:spcBef>
              <a:buClr>
                <a:srgbClr val="708CA1"/>
              </a:buClr>
              <a:buFont typeface="Wingdings" pitchFamily="2" charset="2"/>
              <a:buChar char="§"/>
              <a:defRPr/>
            </a:pPr>
            <a:r>
              <a:rPr lang="en-US" sz="1800" kern="0" dirty="0"/>
              <a:t>If the</a:t>
            </a:r>
            <a:r>
              <a:rPr lang="en-US" sz="1800" b="1" kern="0" dirty="0">
                <a:latin typeface="Courier New" pitchFamily="49" charset="0"/>
                <a:cs typeface="Courier New" pitchFamily="49" charset="0"/>
              </a:rPr>
              <a:t> </a:t>
            </a:r>
            <a:r>
              <a:rPr lang="en-US" sz="1800" i="1" kern="0" dirty="0">
                <a:latin typeface="Courier New" pitchFamily="49" charset="0"/>
                <a:cs typeface="Courier New" pitchFamily="49" charset="0"/>
              </a:rPr>
              <a:t>interface </a:t>
            </a:r>
            <a:r>
              <a:rPr lang="en-US" sz="1800" kern="0" dirty="0"/>
              <a:t>parameter is used, then only the</a:t>
            </a:r>
            <a:r>
              <a:rPr lang="en-US" sz="1800" b="1" kern="0" dirty="0">
                <a:latin typeface="Courier New" pitchFamily="49" charset="0"/>
                <a:cs typeface="Courier New" pitchFamily="49" charset="0"/>
              </a:rPr>
              <a:t> network 0.0.0.0 </a:t>
            </a:r>
            <a:r>
              <a:rPr lang="en-US" sz="1800" kern="0" dirty="0"/>
              <a:t>needs to also be entered.</a:t>
            </a:r>
          </a:p>
          <a:p>
            <a:pPr marL="693738" lvl="1" indent="-236538" defTabSz="814388">
              <a:lnSpc>
                <a:spcPct val="95000"/>
              </a:lnSpc>
              <a:spcBef>
                <a:spcPct val="50000"/>
              </a:spcBef>
              <a:buClr>
                <a:srgbClr val="708CA1"/>
              </a:buClr>
              <a:buFont typeface="Wingdings" pitchFamily="2" charset="2"/>
              <a:buChar char="§"/>
              <a:defRPr/>
            </a:pPr>
            <a:r>
              <a:rPr lang="en-US" sz="1800" kern="0" dirty="0"/>
              <a:t>If the</a:t>
            </a:r>
            <a:r>
              <a:rPr lang="en-US" sz="1800" b="1" kern="0" dirty="0">
                <a:latin typeface="Courier New" pitchFamily="49" charset="0"/>
                <a:cs typeface="Courier New" pitchFamily="49" charset="0"/>
              </a:rPr>
              <a:t> </a:t>
            </a:r>
            <a:r>
              <a:rPr lang="en-US" sz="1800" i="1" kern="0" dirty="0">
                <a:latin typeface="Courier New" pitchFamily="49" charset="0"/>
                <a:cs typeface="Courier New" pitchFamily="49" charset="0"/>
              </a:rPr>
              <a:t>next-hop </a:t>
            </a:r>
            <a:r>
              <a:rPr lang="en-US" sz="1800" kern="0" dirty="0"/>
              <a:t>parameter is used, then the</a:t>
            </a:r>
            <a:r>
              <a:rPr lang="en-US" sz="1800" b="1" kern="0" dirty="0">
                <a:latin typeface="Courier New" pitchFamily="49" charset="0"/>
                <a:cs typeface="Courier New" pitchFamily="49" charset="0"/>
              </a:rPr>
              <a:t> network 0.0.0.0 </a:t>
            </a:r>
            <a:r>
              <a:rPr lang="en-US" sz="1800" kern="0" dirty="0"/>
              <a:t>and the</a:t>
            </a:r>
            <a:r>
              <a:rPr lang="en-US" sz="1800" b="1" kern="0" dirty="0">
                <a:latin typeface="Courier New" pitchFamily="49" charset="0"/>
                <a:cs typeface="Courier New" pitchFamily="49" charset="0"/>
              </a:rPr>
              <a:t> redistribute static </a:t>
            </a:r>
            <a:r>
              <a:rPr lang="en-US" sz="1800" kern="0" dirty="0"/>
              <a:t>command must be configured.</a:t>
            </a:r>
          </a:p>
          <a:p>
            <a:pPr marL="693738" lvl="1" indent="-236538" defTabSz="814388">
              <a:lnSpc>
                <a:spcPct val="95000"/>
              </a:lnSpc>
              <a:spcBef>
                <a:spcPct val="50000"/>
              </a:spcBef>
              <a:buClr>
                <a:srgbClr val="708CA1"/>
              </a:buClr>
              <a:buFont typeface="Wingdings" pitchFamily="2" charset="2"/>
              <a:buChar char="§"/>
              <a:defRPr/>
            </a:pPr>
            <a:endParaRPr lang="en-US" sz="2000" kern="0"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Rectangle 90"/>
          <p:cNvSpPr>
            <a:spLocks noChangeArrowheads="1"/>
          </p:cNvSpPr>
          <p:nvPr/>
        </p:nvSpPr>
        <p:spPr bwMode="auto">
          <a:xfrm>
            <a:off x="327025" y="6049963"/>
            <a:ext cx="4616450" cy="1905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4562" name="Rectangle 45"/>
          <p:cNvSpPr>
            <a:spLocks noChangeArrowheads="1"/>
          </p:cNvSpPr>
          <p:nvPr/>
        </p:nvSpPr>
        <p:spPr bwMode="auto">
          <a:xfrm>
            <a:off x="2074863" y="3849688"/>
            <a:ext cx="1463675" cy="1936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4563" name="Rectangle 41"/>
          <p:cNvSpPr>
            <a:spLocks noChangeArrowheads="1"/>
          </p:cNvSpPr>
          <p:nvPr/>
        </p:nvSpPr>
        <p:spPr bwMode="auto">
          <a:xfrm>
            <a:off x="1385888" y="3486150"/>
            <a:ext cx="3022600" cy="166688"/>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 name="Title 1"/>
          <p:cNvSpPr>
            <a:spLocks noGrp="1"/>
          </p:cNvSpPr>
          <p:nvPr>
            <p:ph type="title"/>
          </p:nvPr>
        </p:nvSpPr>
        <p:spPr>
          <a:xfrm>
            <a:off x="279400" y="365125"/>
            <a:ext cx="8521700" cy="741363"/>
          </a:xfrm>
        </p:spPr>
        <p:txBody>
          <a:bodyPr>
            <a:normAutofit fontScale="90000"/>
          </a:bodyPr>
          <a:lstStyle/>
          <a:p>
            <a:pPr>
              <a:defRPr/>
            </a:pPr>
            <a:r>
              <a:rPr lang="en-US" dirty="0" smtClean="0">
                <a:latin typeface="Courier New" pitchFamily="49" charset="0"/>
                <a:cs typeface="Courier New" pitchFamily="49" charset="0"/>
              </a:rPr>
              <a:t>ip route 0.0.0.0 0.0.0.0 </a:t>
            </a:r>
            <a:r>
              <a:rPr lang="en-US" b="0" i="1" dirty="0" smtClean="0">
                <a:latin typeface="Courier New" pitchFamily="49" charset="0"/>
                <a:cs typeface="Courier New" pitchFamily="49" charset="0"/>
              </a:rPr>
              <a:t>interface</a:t>
            </a:r>
            <a:r>
              <a:rPr lang="en-US" dirty="0" smtClean="0">
                <a:latin typeface="Courier New" pitchFamily="49" charset="0"/>
                <a:cs typeface="Courier New" pitchFamily="49" charset="0"/>
              </a:rPr>
              <a:t> </a:t>
            </a:r>
            <a:r>
              <a:rPr lang="en-US" dirty="0" smtClean="0"/>
              <a:t>Example</a:t>
            </a:r>
            <a:endParaRPr lang="en-US" dirty="0"/>
          </a:p>
        </p:txBody>
      </p:sp>
      <p:grpSp>
        <p:nvGrpSpPr>
          <p:cNvPr id="194565" name="Group 39"/>
          <p:cNvGrpSpPr>
            <a:grpSpLocks/>
          </p:cNvGrpSpPr>
          <p:nvPr/>
        </p:nvGrpSpPr>
        <p:grpSpPr bwMode="auto">
          <a:xfrm>
            <a:off x="1162050" y="1403350"/>
            <a:ext cx="6807200" cy="1839913"/>
            <a:chOff x="1639213" y="1003612"/>
            <a:chExt cx="6806978" cy="1839949"/>
          </a:xfrm>
        </p:grpSpPr>
        <p:sp>
          <p:nvSpPr>
            <p:cNvPr id="194568"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94569" name="Rounded Rectangle 5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4570"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194571"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94572"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63" name="TextBox 62"/>
            <p:cNvSpPr txBox="1"/>
            <p:nvPr/>
          </p:nvSpPr>
          <p:spPr>
            <a:xfrm>
              <a:off x="5031590" y="2227599"/>
              <a:ext cx="454010" cy="157165"/>
            </a:xfrm>
            <a:prstGeom prst="rect">
              <a:avLst/>
            </a:prstGeom>
            <a:noFill/>
          </p:spPr>
          <p:txBody>
            <a:bodyPr lIns="0" tIns="0" rIns="0" bIns="0" anchor="ctr"/>
            <a:lstStyle/>
            <a:p>
              <a:pPr eaLnBrk="0" hangingPunct="0">
                <a:lnSpc>
                  <a:spcPct val="90000"/>
                </a:lnSpc>
                <a:defRPr/>
              </a:pPr>
              <a:r>
                <a:rPr lang="en-US" sz="1050" dirty="0"/>
                <a:t>Fa0/0</a:t>
              </a:r>
            </a:p>
          </p:txBody>
        </p:sp>
        <p:sp>
          <p:nvSpPr>
            <p:cNvPr id="64" name="TextBox 63"/>
            <p:cNvSpPr txBox="1"/>
            <p:nvPr/>
          </p:nvSpPr>
          <p:spPr>
            <a:xfrm>
              <a:off x="2453574" y="2205374"/>
              <a:ext cx="1012792"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65" name="Straight Connector 64"/>
            <p:cNvCxnSpPr/>
            <p:nvPr/>
          </p:nvCxnSpPr>
          <p:spPr bwMode="auto">
            <a:xfrm rot="5400000">
              <a:off x="2233703" y="2320470"/>
              <a:ext cx="341320"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6" name="Straight Connector 65"/>
            <p:cNvCxnSpPr/>
            <p:nvPr/>
          </p:nvCxnSpPr>
          <p:spPr bwMode="auto">
            <a:xfrm rot="10800000">
              <a:off x="2156721" y="2492716"/>
              <a:ext cx="520683"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7" name="Straight Connector 66"/>
            <p:cNvCxnSpPr/>
            <p:nvPr/>
          </p:nvCxnSpPr>
          <p:spPr bwMode="auto">
            <a:xfrm rot="5400000">
              <a:off x="4810132" y="2329995"/>
              <a:ext cx="341320"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8" name="Straight Connector 67"/>
            <p:cNvCxnSpPr/>
            <p:nvPr/>
          </p:nvCxnSpPr>
          <p:spPr bwMode="auto">
            <a:xfrm rot="10800000">
              <a:off x="4733150" y="2502241"/>
              <a:ext cx="520683"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94579" name="TextBox 68"/>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94580" name="TextBox 69"/>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71" name="TextBox 70"/>
            <p:cNvSpPr txBox="1"/>
            <p:nvPr/>
          </p:nvSpPr>
          <p:spPr>
            <a:xfrm>
              <a:off x="1902729" y="2557805"/>
              <a:ext cx="1012792"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194582" name="TextBox 71"/>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73" name="TextBox 72"/>
            <p:cNvSpPr txBox="1"/>
            <p:nvPr/>
          </p:nvSpPr>
          <p:spPr>
            <a:xfrm>
              <a:off x="1897968" y="1109977"/>
              <a:ext cx="946119"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94584"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94585"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94586" name="TextBox 75"/>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77" name="TextBox 76"/>
            <p:cNvSpPr txBox="1"/>
            <p:nvPr/>
          </p:nvSpPr>
          <p:spPr>
            <a:xfrm>
              <a:off x="7433399" y="1435420"/>
              <a:ext cx="1012792" cy="166691"/>
            </a:xfrm>
            <a:prstGeom prst="rect">
              <a:avLst/>
            </a:prstGeom>
            <a:noFill/>
          </p:spPr>
          <p:txBody>
            <a:bodyPr lIns="0" tIns="0" rIns="0" bIns="0" anchor="ctr"/>
            <a:lstStyle/>
            <a:p>
              <a:pPr algn="ctr" eaLnBrk="0" hangingPunct="0">
                <a:lnSpc>
                  <a:spcPct val="90000"/>
                </a:lnSpc>
                <a:defRPr/>
              </a:pPr>
              <a:r>
                <a:rPr lang="en-US" sz="1050" dirty="0"/>
                <a:t>172.31.0.0 /16</a:t>
              </a:r>
            </a:p>
          </p:txBody>
        </p:sp>
        <p:sp>
          <p:nvSpPr>
            <p:cNvPr id="78" name="TextBox 77"/>
            <p:cNvSpPr txBox="1"/>
            <p:nvPr/>
          </p:nvSpPr>
          <p:spPr>
            <a:xfrm>
              <a:off x="3169513" y="1381444"/>
              <a:ext cx="1014380"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79" name="TextBox 78"/>
            <p:cNvSpPr txBox="1"/>
            <p:nvPr/>
          </p:nvSpPr>
          <p:spPr>
            <a:xfrm>
              <a:off x="4474396" y="2560980"/>
              <a:ext cx="1012792"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80" name="TextBox 79"/>
            <p:cNvSpPr txBox="1"/>
            <p:nvPr/>
          </p:nvSpPr>
          <p:spPr>
            <a:xfrm>
              <a:off x="2871073" y="1752927"/>
              <a:ext cx="1014380" cy="165103"/>
            </a:xfrm>
            <a:prstGeom prst="rect">
              <a:avLst/>
            </a:prstGeom>
            <a:noFill/>
          </p:spPr>
          <p:txBody>
            <a:bodyPr lIns="0" tIns="0" rIns="0" bIns="0" anchor="ctr"/>
            <a:lstStyle/>
            <a:p>
              <a:pPr eaLnBrk="0" hangingPunct="0">
                <a:lnSpc>
                  <a:spcPct val="90000"/>
                </a:lnSpc>
                <a:defRPr/>
              </a:pPr>
              <a:r>
                <a:rPr lang="en-US" sz="1050" dirty="0"/>
                <a:t>.101</a:t>
              </a:r>
            </a:p>
          </p:txBody>
        </p:sp>
        <p:sp>
          <p:nvSpPr>
            <p:cNvPr id="81" name="TextBox 80"/>
            <p:cNvSpPr txBox="1"/>
            <p:nvPr/>
          </p:nvSpPr>
          <p:spPr>
            <a:xfrm>
              <a:off x="4195005" y="1905330"/>
              <a:ext cx="544495" cy="179392"/>
            </a:xfrm>
            <a:prstGeom prst="rect">
              <a:avLst/>
            </a:prstGeom>
            <a:noFill/>
          </p:spPr>
          <p:txBody>
            <a:bodyPr lIns="0" tIns="0" rIns="0" bIns="0" anchor="ctr"/>
            <a:lstStyle/>
            <a:p>
              <a:pPr eaLnBrk="0" hangingPunct="0">
                <a:lnSpc>
                  <a:spcPct val="90000"/>
                </a:lnSpc>
                <a:defRPr/>
              </a:pPr>
              <a:r>
                <a:rPr lang="en-US" sz="1050" dirty="0"/>
                <a:t>.102</a:t>
              </a:r>
            </a:p>
          </p:txBody>
        </p:sp>
        <p:sp>
          <p:nvSpPr>
            <p:cNvPr id="82" name="TextBox 81"/>
            <p:cNvSpPr txBox="1"/>
            <p:nvPr/>
          </p:nvSpPr>
          <p:spPr>
            <a:xfrm>
              <a:off x="5428452" y="1764040"/>
              <a:ext cx="454010" cy="157165"/>
            </a:xfrm>
            <a:prstGeom prst="rect">
              <a:avLst/>
            </a:prstGeom>
            <a:noFill/>
          </p:spPr>
          <p:txBody>
            <a:bodyPr lIns="0" tIns="0" rIns="0" bIns="0" anchor="ctr"/>
            <a:lstStyle/>
            <a:p>
              <a:pPr eaLnBrk="0" hangingPunct="0">
                <a:lnSpc>
                  <a:spcPct val="90000"/>
                </a:lnSpc>
                <a:defRPr/>
              </a:pPr>
              <a:r>
                <a:rPr lang="en-US" sz="1050" dirty="0"/>
                <a:t>S0/0/1</a:t>
              </a:r>
            </a:p>
          </p:txBody>
        </p:sp>
        <p:sp>
          <p:nvSpPr>
            <p:cNvPr id="83" name="TextBox 82"/>
            <p:cNvSpPr txBox="1"/>
            <p:nvPr/>
          </p:nvSpPr>
          <p:spPr>
            <a:xfrm>
              <a:off x="2864723" y="1991056"/>
              <a:ext cx="503222" cy="173041"/>
            </a:xfrm>
            <a:prstGeom prst="rect">
              <a:avLst/>
            </a:prstGeom>
            <a:noFill/>
          </p:spPr>
          <p:txBody>
            <a:bodyPr lIns="0" tIns="0" rIns="0" bIns="0" anchor="ctr"/>
            <a:lstStyle/>
            <a:p>
              <a:pPr eaLnBrk="0" hangingPunct="0">
                <a:lnSpc>
                  <a:spcPct val="90000"/>
                </a:lnSpc>
                <a:defRPr/>
              </a:pPr>
              <a:r>
                <a:rPr lang="en-US" sz="1050" dirty="0"/>
                <a:t>S0/0/0</a:t>
              </a:r>
            </a:p>
          </p:txBody>
        </p:sp>
        <p:sp>
          <p:nvSpPr>
            <p:cNvPr id="84" name="TextBox 83"/>
            <p:cNvSpPr txBox="1"/>
            <p:nvPr/>
          </p:nvSpPr>
          <p:spPr>
            <a:xfrm>
              <a:off x="4096583" y="2076783"/>
              <a:ext cx="509571"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85" name="TextBox 84"/>
            <p:cNvSpPr txBox="1"/>
            <p:nvPr/>
          </p:nvSpPr>
          <p:spPr>
            <a:xfrm>
              <a:off x="5428452" y="1957719"/>
              <a:ext cx="544494" cy="180979"/>
            </a:xfrm>
            <a:prstGeom prst="rect">
              <a:avLst/>
            </a:prstGeom>
            <a:noFill/>
          </p:spPr>
          <p:txBody>
            <a:bodyPr lIns="0" tIns="0" rIns="0" bIns="0" anchor="ctr"/>
            <a:lstStyle/>
            <a:p>
              <a:pPr eaLnBrk="0" hangingPunct="0">
                <a:lnSpc>
                  <a:spcPct val="90000"/>
                </a:lnSpc>
                <a:defRPr/>
              </a:pPr>
              <a:r>
                <a:rPr lang="en-US" sz="1050" dirty="0"/>
                <a:t>.1</a:t>
              </a:r>
            </a:p>
          </p:txBody>
        </p:sp>
        <p:sp>
          <p:nvSpPr>
            <p:cNvPr id="86" name="TextBox 85"/>
            <p:cNvSpPr txBox="1"/>
            <p:nvPr/>
          </p:nvSpPr>
          <p:spPr>
            <a:xfrm>
              <a:off x="4798235" y="2210136"/>
              <a:ext cx="544495" cy="179392"/>
            </a:xfrm>
            <a:prstGeom prst="rect">
              <a:avLst/>
            </a:prstGeom>
            <a:noFill/>
          </p:spPr>
          <p:txBody>
            <a:bodyPr lIns="0" tIns="0" rIns="0" bIns="0" anchor="ctr"/>
            <a:lstStyle/>
            <a:p>
              <a:pPr eaLnBrk="0" hangingPunct="0">
                <a:lnSpc>
                  <a:spcPct val="90000"/>
                </a:lnSpc>
                <a:defRPr/>
              </a:pPr>
              <a:r>
                <a:rPr lang="en-US" sz="1050" dirty="0"/>
                <a:t>.1</a:t>
              </a:r>
            </a:p>
          </p:txBody>
        </p:sp>
        <p:sp>
          <p:nvSpPr>
            <p:cNvPr id="87" name="TextBox 86"/>
            <p:cNvSpPr txBox="1"/>
            <p:nvPr/>
          </p:nvSpPr>
          <p:spPr>
            <a:xfrm>
              <a:off x="2240856" y="2197435"/>
              <a:ext cx="544494" cy="179392"/>
            </a:xfrm>
            <a:prstGeom prst="rect">
              <a:avLst/>
            </a:prstGeom>
            <a:noFill/>
          </p:spPr>
          <p:txBody>
            <a:bodyPr lIns="0" tIns="0" rIns="0" bIns="0" anchor="ctr"/>
            <a:lstStyle/>
            <a:p>
              <a:pPr eaLnBrk="0" hangingPunct="0">
                <a:lnSpc>
                  <a:spcPct val="90000"/>
                </a:lnSpc>
                <a:defRPr/>
              </a:pPr>
              <a:r>
                <a:rPr lang="en-US" sz="1050" dirty="0"/>
                <a:t>.1</a:t>
              </a:r>
            </a:p>
          </p:txBody>
        </p:sp>
        <p:sp>
          <p:nvSpPr>
            <p:cNvPr id="88" name="TextBox 87"/>
            <p:cNvSpPr txBox="1"/>
            <p:nvPr/>
          </p:nvSpPr>
          <p:spPr>
            <a:xfrm>
              <a:off x="5782453" y="2127584"/>
              <a:ext cx="1012792"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89" name="TextBox 88"/>
            <p:cNvSpPr txBox="1"/>
            <p:nvPr/>
          </p:nvSpPr>
          <p:spPr>
            <a:xfrm>
              <a:off x="6349172" y="1898980"/>
              <a:ext cx="544494" cy="179392"/>
            </a:xfrm>
            <a:prstGeom prst="rect">
              <a:avLst/>
            </a:prstGeom>
            <a:noFill/>
          </p:spPr>
          <p:txBody>
            <a:bodyPr lIns="0" tIns="0" rIns="0" bIns="0" anchor="ctr"/>
            <a:lstStyle/>
            <a:p>
              <a:pPr eaLnBrk="0" hangingPunct="0">
                <a:lnSpc>
                  <a:spcPct val="90000"/>
                </a:lnSpc>
                <a:defRPr/>
              </a:pPr>
              <a:r>
                <a:rPr lang="en-US" sz="1050" dirty="0"/>
                <a:t>.2</a:t>
              </a:r>
            </a:p>
          </p:txBody>
        </p:sp>
      </p:grpSp>
      <p:sp>
        <p:nvSpPr>
          <p:cNvPr id="194566" name="Rectangle 89"/>
          <p:cNvSpPr>
            <a:spLocks noChangeArrowheads="1"/>
          </p:cNvSpPr>
          <p:nvPr/>
        </p:nvSpPr>
        <p:spPr bwMode="auto">
          <a:xfrm>
            <a:off x="319088" y="4381500"/>
            <a:ext cx="5260975" cy="1968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4" name="Text Placeholder 5"/>
          <p:cNvSpPr>
            <a:spLocks/>
          </p:cNvSpPr>
          <p:nvPr/>
        </p:nvSpPr>
        <p:spPr bwMode="auto">
          <a:xfrm>
            <a:off x="293688" y="3443288"/>
            <a:ext cx="8426450" cy="3097212"/>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ip route 0.0.0.0 0.0.0.0 S0/0/1</a:t>
            </a:r>
          </a:p>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network 0.0.0.0</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do show ip route</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Gateway of last resort is 0.0.0.0 to network 0.0.0.0</a:t>
            </a:r>
          </a:p>
          <a:p>
            <a:pPr marL="236538" indent="-236538" defTabSz="814388">
              <a:spcBef>
                <a:spcPts val="0"/>
              </a:spcBef>
              <a:buClr>
                <a:srgbClr val="708CA1"/>
              </a:buClr>
              <a:defRPr/>
            </a:pPr>
            <a:endParaRPr lang="en-US" sz="1200" kern="0" dirty="0">
              <a:latin typeface="Courier New" pitchFamily="49" charset="0"/>
            </a:endParaRPr>
          </a:p>
          <a:p>
            <a:pPr marL="236538" indent="-236538" defTabSz="814388">
              <a:spcBef>
                <a:spcPts val="0"/>
              </a:spcBef>
              <a:buClr>
                <a:srgbClr val="708CA1"/>
              </a:buClr>
              <a:defRPr/>
            </a:pPr>
            <a:r>
              <a:rPr lang="en-US" sz="1200" kern="0" dirty="0">
                <a:latin typeface="Courier New" pitchFamily="49" charset="0"/>
              </a:rPr>
              <a:t>     172.17.0.0/16 is variably subnetted, 2 subnets, 2 masks</a:t>
            </a:r>
          </a:p>
          <a:p>
            <a:pPr marL="236538" indent="-236538" defTabSz="814388">
              <a:spcBef>
                <a:spcPts val="0"/>
              </a:spcBef>
              <a:buClr>
                <a:srgbClr val="708CA1"/>
              </a:buClr>
              <a:defRPr/>
            </a:pPr>
            <a:r>
              <a:rPr lang="en-US" sz="1200" kern="0" dirty="0">
                <a:latin typeface="Courier New" pitchFamily="49" charset="0"/>
              </a:rPr>
              <a:t>D       172.17.0.0/16 is a summary, 03:13:25, Null0</a:t>
            </a:r>
          </a:p>
          <a:p>
            <a:pPr marL="236538" indent="-236538" defTabSz="814388">
              <a:spcBef>
                <a:spcPts val="0"/>
              </a:spcBef>
              <a:buClr>
                <a:srgbClr val="708CA1"/>
              </a:buClr>
              <a:defRPr/>
            </a:pPr>
            <a:r>
              <a:rPr lang="en-US" sz="1200" kern="0" dirty="0">
                <a:latin typeface="Courier New" pitchFamily="49" charset="0"/>
              </a:rPr>
              <a:t>C       172.17.2.0/24 is directly connected, FastEthernet0/0</a:t>
            </a:r>
          </a:p>
          <a:p>
            <a:pPr marL="236538" indent="-236538" defTabSz="814388">
              <a:spcBef>
                <a:spcPts val="0"/>
              </a:spcBef>
              <a:buClr>
                <a:srgbClr val="708CA1"/>
              </a:buClr>
              <a:defRPr/>
            </a:pPr>
            <a:r>
              <a:rPr lang="en-US" sz="1200" kern="0" dirty="0">
                <a:latin typeface="Courier New" pitchFamily="49" charset="0"/>
              </a:rPr>
              <a:t>D    172.16.0.0/16 [90/40514560] via 192.168.1.101, 03:13:25, Serial0/0/0</a:t>
            </a:r>
          </a:p>
          <a:p>
            <a:pPr marL="236538" indent="-236538" defTabSz="814388">
              <a:spcBef>
                <a:spcPts val="0"/>
              </a:spcBef>
              <a:buClr>
                <a:srgbClr val="708CA1"/>
              </a:buClr>
              <a:defRPr/>
            </a:pPr>
            <a:r>
              <a:rPr lang="en-US" sz="1200" kern="0" dirty="0">
                <a:latin typeface="Courier New" pitchFamily="49" charset="0"/>
              </a:rPr>
              <a:t>     192.168.1.0/27 is subnetted, 2 subnets</a:t>
            </a:r>
          </a:p>
          <a:p>
            <a:pPr marL="236538" indent="-236538" defTabSz="814388">
              <a:spcBef>
                <a:spcPts val="0"/>
              </a:spcBef>
              <a:buClr>
                <a:srgbClr val="708CA1"/>
              </a:buClr>
              <a:defRPr/>
            </a:pPr>
            <a:r>
              <a:rPr lang="en-US" sz="1200" kern="0" dirty="0">
                <a:latin typeface="Courier New" pitchFamily="49" charset="0"/>
              </a:rPr>
              <a:t>C       192.168.1.96 is directly connected, Serial0/0/0</a:t>
            </a:r>
          </a:p>
          <a:p>
            <a:pPr marL="236538" indent="-236538" defTabSz="814388">
              <a:spcBef>
                <a:spcPts val="0"/>
              </a:spcBef>
              <a:buClr>
                <a:srgbClr val="708CA1"/>
              </a:buClr>
              <a:defRPr/>
            </a:pPr>
            <a:r>
              <a:rPr lang="en-US" sz="1200" kern="0" dirty="0">
                <a:latin typeface="Courier New" pitchFamily="49" charset="0"/>
              </a:rPr>
              <a:t>C       192.168.1.0 is directly connected, Serial0/0/1</a:t>
            </a:r>
          </a:p>
          <a:p>
            <a:pPr marL="236538" indent="-236538" defTabSz="814388">
              <a:spcBef>
                <a:spcPts val="0"/>
              </a:spcBef>
              <a:buClr>
                <a:srgbClr val="708CA1"/>
              </a:buClr>
              <a:defRPr/>
            </a:pPr>
            <a:r>
              <a:rPr lang="en-US" sz="1200" kern="0" dirty="0">
                <a:latin typeface="Courier New" pitchFamily="49" charset="0"/>
              </a:rPr>
              <a:t>S*   0.0.0.0/0 is directly connected, Serial0/0/1</a:t>
            </a:r>
          </a:p>
          <a:p>
            <a:pPr marL="236538" indent="-236538" defTabSz="814388">
              <a:spcBef>
                <a:spcPts val="0"/>
              </a:spcBef>
              <a:buClr>
                <a:srgbClr val="708CA1"/>
              </a:buClr>
              <a:defRPr/>
            </a:pPr>
            <a:r>
              <a:rPr lang="en-US" sz="1200" kern="0" dirty="0">
                <a:latin typeface="Courier New" pitchFamily="49" charset="0"/>
              </a:rPr>
              <a:t>R2(config-router)#</a:t>
            </a:r>
            <a:endParaRPr lang="en-US" sz="1200" b="1" kern="0" dirty="0">
              <a:latin typeface="Courier New" pitchFamily="49" charset="0"/>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Rectangle 38"/>
          <p:cNvSpPr>
            <a:spLocks noChangeArrowheads="1"/>
          </p:cNvSpPr>
          <p:nvPr/>
        </p:nvSpPr>
        <p:spPr bwMode="auto">
          <a:xfrm>
            <a:off x="2081213" y="3822700"/>
            <a:ext cx="1836737" cy="2190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6610" name="Rectangle 45"/>
          <p:cNvSpPr>
            <a:spLocks noChangeArrowheads="1"/>
          </p:cNvSpPr>
          <p:nvPr/>
        </p:nvSpPr>
        <p:spPr bwMode="auto">
          <a:xfrm>
            <a:off x="2074863" y="3670300"/>
            <a:ext cx="1463675" cy="19367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6611" name="Rectangle 41"/>
          <p:cNvSpPr>
            <a:spLocks noChangeArrowheads="1"/>
          </p:cNvSpPr>
          <p:nvPr/>
        </p:nvSpPr>
        <p:spPr bwMode="auto">
          <a:xfrm>
            <a:off x="1385888" y="3306763"/>
            <a:ext cx="3457575"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6612"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sz="2800" smtClean="0">
                <a:latin typeface="Courier New" pitchFamily="49" charset="0"/>
                <a:cs typeface="Courier New" pitchFamily="49" charset="0"/>
              </a:rPr>
              <a:t>ip route 0.0.0.0 0.0.0.0 </a:t>
            </a:r>
            <a:r>
              <a:rPr lang="en-US" sz="2800" b="0" i="1" smtClean="0">
                <a:latin typeface="Courier New" pitchFamily="49" charset="0"/>
                <a:cs typeface="Courier New" pitchFamily="49" charset="0"/>
              </a:rPr>
              <a:t>next-hop </a:t>
            </a:r>
            <a:r>
              <a:rPr lang="en-US" sz="2800" smtClean="0"/>
              <a:t>Example</a:t>
            </a:r>
          </a:p>
        </p:txBody>
      </p:sp>
      <p:grpSp>
        <p:nvGrpSpPr>
          <p:cNvPr id="196613" name="Group 40"/>
          <p:cNvGrpSpPr>
            <a:grpSpLocks/>
          </p:cNvGrpSpPr>
          <p:nvPr/>
        </p:nvGrpSpPr>
        <p:grpSpPr bwMode="auto">
          <a:xfrm>
            <a:off x="1162050" y="1287463"/>
            <a:ext cx="6807200" cy="1839912"/>
            <a:chOff x="1639213" y="1003612"/>
            <a:chExt cx="6806978" cy="1839949"/>
          </a:xfrm>
        </p:grpSpPr>
        <p:sp>
          <p:nvSpPr>
            <p:cNvPr id="196617" name="Freeform 9"/>
            <p:cNvSpPr>
              <a:spLocks/>
            </p:cNvSpPr>
            <p:nvPr/>
          </p:nvSpPr>
          <p:spPr bwMode="auto">
            <a:xfrm>
              <a:off x="5018757" y="194197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sp>
          <p:nvSpPr>
            <p:cNvPr id="196618" name="Rounded Rectangle 58"/>
            <p:cNvSpPr>
              <a:spLocks noChangeArrowheads="1"/>
            </p:cNvSpPr>
            <p:nvPr/>
          </p:nvSpPr>
          <p:spPr bwMode="auto">
            <a:xfrm>
              <a:off x="1639213" y="1003612"/>
              <a:ext cx="3624146" cy="183994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6619" name="Freeform 9"/>
            <p:cNvSpPr>
              <a:spLocks/>
            </p:cNvSpPr>
            <p:nvPr/>
          </p:nvSpPr>
          <p:spPr bwMode="auto">
            <a:xfrm>
              <a:off x="2809952" y="19441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196620"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196621" name="Picture 37"/>
            <p:cNvPicPr>
              <a:picLocks noChangeArrowheads="1"/>
            </p:cNvPicPr>
            <p:nvPr/>
          </p:nvPicPr>
          <p:blipFill>
            <a:blip r:embed="rId3" cstate="print"/>
            <a:srcRect/>
            <a:stretch>
              <a:fillRect/>
            </a:stretch>
          </p:blipFill>
          <p:spPr bwMode="auto">
            <a:xfrm>
              <a:off x="4505874" y="1734875"/>
              <a:ext cx="870351" cy="451691"/>
            </a:xfrm>
            <a:prstGeom prst="rect">
              <a:avLst/>
            </a:prstGeom>
            <a:noFill/>
            <a:ln w="9525">
              <a:noFill/>
              <a:miter lim="800000"/>
              <a:headEnd/>
              <a:tailEnd/>
            </a:ln>
          </p:spPr>
        </p:pic>
        <p:sp>
          <p:nvSpPr>
            <p:cNvPr id="63" name="TextBox 62"/>
            <p:cNvSpPr txBox="1"/>
            <p:nvPr/>
          </p:nvSpPr>
          <p:spPr>
            <a:xfrm>
              <a:off x="5031590" y="2227599"/>
              <a:ext cx="454010" cy="157166"/>
            </a:xfrm>
            <a:prstGeom prst="rect">
              <a:avLst/>
            </a:prstGeom>
            <a:noFill/>
          </p:spPr>
          <p:txBody>
            <a:bodyPr lIns="0" tIns="0" rIns="0" bIns="0" anchor="ctr"/>
            <a:lstStyle/>
            <a:p>
              <a:pPr eaLnBrk="0" hangingPunct="0">
                <a:lnSpc>
                  <a:spcPct val="90000"/>
                </a:lnSpc>
                <a:defRPr/>
              </a:pPr>
              <a:r>
                <a:rPr lang="en-US" sz="1050" dirty="0"/>
                <a:t>Fa0/0</a:t>
              </a:r>
            </a:p>
          </p:txBody>
        </p:sp>
        <p:sp>
          <p:nvSpPr>
            <p:cNvPr id="64" name="TextBox 63"/>
            <p:cNvSpPr txBox="1"/>
            <p:nvPr/>
          </p:nvSpPr>
          <p:spPr>
            <a:xfrm>
              <a:off x="2453574" y="2205373"/>
              <a:ext cx="1012792" cy="165103"/>
            </a:xfrm>
            <a:prstGeom prst="rect">
              <a:avLst/>
            </a:prstGeom>
            <a:noFill/>
          </p:spPr>
          <p:txBody>
            <a:bodyPr lIns="0" tIns="0" rIns="0" bIns="0" anchor="ctr"/>
            <a:lstStyle/>
            <a:p>
              <a:pPr eaLnBrk="0" hangingPunct="0">
                <a:lnSpc>
                  <a:spcPct val="90000"/>
                </a:lnSpc>
                <a:defRPr/>
              </a:pPr>
              <a:r>
                <a:rPr lang="en-US" sz="1050" dirty="0"/>
                <a:t>Fa0/0</a:t>
              </a:r>
            </a:p>
          </p:txBody>
        </p:sp>
        <p:cxnSp>
          <p:nvCxnSpPr>
            <p:cNvPr id="65" name="Straight Connector 64"/>
            <p:cNvCxnSpPr/>
            <p:nvPr/>
          </p:nvCxnSpPr>
          <p:spPr bwMode="auto">
            <a:xfrm rot="5400000">
              <a:off x="2233704" y="2320470"/>
              <a:ext cx="341319"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6" name="Straight Connector 65"/>
            <p:cNvCxnSpPr/>
            <p:nvPr/>
          </p:nvCxnSpPr>
          <p:spPr bwMode="auto">
            <a:xfrm rot="10800000">
              <a:off x="2156721" y="2492717"/>
              <a:ext cx="520683"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7" name="Straight Connector 66"/>
            <p:cNvCxnSpPr/>
            <p:nvPr/>
          </p:nvCxnSpPr>
          <p:spPr bwMode="auto">
            <a:xfrm rot="5400000">
              <a:off x="4810133" y="2329995"/>
              <a:ext cx="341319"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68" name="Straight Connector 67"/>
            <p:cNvCxnSpPr/>
            <p:nvPr/>
          </p:nvCxnSpPr>
          <p:spPr bwMode="auto">
            <a:xfrm rot="10800000">
              <a:off x="4733150" y="2502242"/>
              <a:ext cx="520683"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96628" name="TextBox 68"/>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196629" name="TextBox 69"/>
            <p:cNvSpPr txBox="1">
              <a:spLocks noChangeArrowheads="1"/>
            </p:cNvSpPr>
            <p:nvPr/>
          </p:nvSpPr>
          <p:spPr bwMode="auto">
            <a:xfrm>
              <a:off x="480152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71" name="TextBox 70"/>
            <p:cNvSpPr txBox="1"/>
            <p:nvPr/>
          </p:nvSpPr>
          <p:spPr>
            <a:xfrm>
              <a:off x="1902729" y="2557805"/>
              <a:ext cx="1012792" cy="165103"/>
            </a:xfrm>
            <a:prstGeom prst="rect">
              <a:avLst/>
            </a:prstGeom>
            <a:noFill/>
          </p:spPr>
          <p:txBody>
            <a:bodyPr lIns="0" tIns="0" rIns="0" bIns="0" anchor="ctr"/>
            <a:lstStyle/>
            <a:p>
              <a:pPr algn="ctr" eaLnBrk="0" hangingPunct="0">
                <a:lnSpc>
                  <a:spcPct val="90000"/>
                </a:lnSpc>
                <a:defRPr/>
              </a:pPr>
              <a:r>
                <a:rPr lang="en-US" sz="1050" dirty="0"/>
                <a:t>172.16.1.0 /24</a:t>
              </a:r>
            </a:p>
          </p:txBody>
        </p:sp>
        <p:sp>
          <p:nvSpPr>
            <p:cNvPr id="196631" name="TextBox 71"/>
            <p:cNvSpPr txBox="1">
              <a:spLocks noChangeArrowheads="1"/>
            </p:cNvSpPr>
            <p:nvPr/>
          </p:nvSpPr>
          <p:spPr bwMode="auto">
            <a:xfrm>
              <a:off x="3179945" y="1534092"/>
              <a:ext cx="945988" cy="160898"/>
            </a:xfrm>
            <a:prstGeom prst="rect">
              <a:avLst/>
            </a:prstGeom>
            <a:noFill/>
            <a:ln w="9525">
              <a:noFill/>
              <a:miter lim="800000"/>
              <a:headEnd/>
              <a:tailEnd/>
            </a:ln>
          </p:spPr>
          <p:txBody>
            <a:bodyPr lIns="0" tIns="0" rIns="0" bIns="0" anchor="ctr"/>
            <a:lstStyle/>
            <a:p>
              <a:pPr algn="ctr" eaLnBrk="0" hangingPunct="0">
                <a:lnSpc>
                  <a:spcPct val="90000"/>
                </a:lnSpc>
              </a:pPr>
              <a:r>
                <a:rPr lang="en-US" sz="1000"/>
                <a:t>64 kbps</a:t>
              </a:r>
            </a:p>
          </p:txBody>
        </p:sp>
        <p:sp>
          <p:nvSpPr>
            <p:cNvPr id="73" name="TextBox 72"/>
            <p:cNvSpPr txBox="1"/>
            <p:nvPr/>
          </p:nvSpPr>
          <p:spPr>
            <a:xfrm>
              <a:off x="1897968" y="1109976"/>
              <a:ext cx="946119" cy="161928"/>
            </a:xfrm>
            <a:prstGeom prst="rect">
              <a:avLst/>
            </a:prstGeom>
            <a:noFill/>
          </p:spPr>
          <p:txBody>
            <a:bodyPr lIns="0" tIns="0" rIns="0" bIns="0" anchor="ctr"/>
            <a:lstStyle/>
            <a:p>
              <a:pPr algn="ctr" eaLnBrk="0" hangingPunct="0">
                <a:lnSpc>
                  <a:spcPct val="90000"/>
                </a:lnSpc>
                <a:defRPr/>
              </a:pPr>
              <a:r>
                <a:rPr lang="en-US" sz="1050" b="1" dirty="0"/>
                <a:t>EIGRP AS 100</a:t>
              </a:r>
            </a:p>
          </p:txBody>
        </p:sp>
        <p:pic>
          <p:nvPicPr>
            <p:cNvPr id="196633" name="Picture 88"/>
            <p:cNvPicPr>
              <a:picLocks noChangeAspect="1" noChangeArrowheads="1"/>
            </p:cNvPicPr>
            <p:nvPr/>
          </p:nvPicPr>
          <p:blipFill>
            <a:blip r:embed="rId4" cstate="print"/>
            <a:srcRect/>
            <a:stretch>
              <a:fillRect/>
            </a:stretch>
          </p:blipFill>
          <p:spPr bwMode="auto">
            <a:xfrm>
              <a:off x="7312719" y="1668389"/>
              <a:ext cx="1132922" cy="690333"/>
            </a:xfrm>
            <a:prstGeom prst="rect">
              <a:avLst/>
            </a:prstGeom>
            <a:noFill/>
            <a:ln w="9525" algn="ctr">
              <a:noFill/>
              <a:miter lim="800000"/>
              <a:headEnd/>
              <a:tailEnd/>
            </a:ln>
          </p:spPr>
        </p:pic>
        <p:pic>
          <p:nvPicPr>
            <p:cNvPr id="196634" name="Picture 37"/>
            <p:cNvPicPr>
              <a:picLocks noChangeArrowheads="1"/>
            </p:cNvPicPr>
            <p:nvPr/>
          </p:nvPicPr>
          <p:blipFill>
            <a:blip r:embed="rId3" cstate="print"/>
            <a:srcRect/>
            <a:stretch>
              <a:fillRect/>
            </a:stretch>
          </p:blipFill>
          <p:spPr bwMode="auto">
            <a:xfrm>
              <a:off x="6512984" y="1745507"/>
              <a:ext cx="870351" cy="451691"/>
            </a:xfrm>
            <a:prstGeom prst="rect">
              <a:avLst/>
            </a:prstGeom>
            <a:noFill/>
            <a:ln w="9525">
              <a:noFill/>
              <a:miter lim="800000"/>
              <a:headEnd/>
              <a:tailEnd/>
            </a:ln>
          </p:spPr>
        </p:pic>
        <p:sp>
          <p:nvSpPr>
            <p:cNvPr id="196635" name="TextBox 75"/>
            <p:cNvSpPr txBox="1">
              <a:spLocks noChangeArrowheads="1"/>
            </p:cNvSpPr>
            <p:nvPr/>
          </p:nvSpPr>
          <p:spPr bwMode="auto">
            <a:xfrm>
              <a:off x="7548588" y="1899742"/>
              <a:ext cx="700833" cy="244682"/>
            </a:xfrm>
            <a:prstGeom prst="rect">
              <a:avLst/>
            </a:prstGeom>
            <a:noFill/>
            <a:ln w="9525">
              <a:noFill/>
              <a:miter lim="800000"/>
              <a:headEnd/>
              <a:tailEnd/>
            </a:ln>
          </p:spPr>
          <p:txBody>
            <a:bodyPr wrap="none">
              <a:spAutoFit/>
            </a:bodyPr>
            <a:lstStyle/>
            <a:p>
              <a:pPr algn="ctr" eaLnBrk="0" hangingPunct="0">
                <a:lnSpc>
                  <a:spcPct val="90000"/>
                </a:lnSpc>
              </a:pPr>
              <a:r>
                <a:rPr lang="en-US" sz="1100" b="1"/>
                <a:t>Internet</a:t>
              </a:r>
            </a:p>
          </p:txBody>
        </p:sp>
        <p:sp>
          <p:nvSpPr>
            <p:cNvPr id="77" name="TextBox 76"/>
            <p:cNvSpPr txBox="1"/>
            <p:nvPr/>
          </p:nvSpPr>
          <p:spPr>
            <a:xfrm>
              <a:off x="7433399" y="1435421"/>
              <a:ext cx="1012792" cy="166690"/>
            </a:xfrm>
            <a:prstGeom prst="rect">
              <a:avLst/>
            </a:prstGeom>
            <a:noFill/>
          </p:spPr>
          <p:txBody>
            <a:bodyPr lIns="0" tIns="0" rIns="0" bIns="0" anchor="ctr"/>
            <a:lstStyle/>
            <a:p>
              <a:pPr algn="ctr" eaLnBrk="0" hangingPunct="0">
                <a:lnSpc>
                  <a:spcPct val="90000"/>
                </a:lnSpc>
                <a:defRPr/>
              </a:pPr>
              <a:r>
                <a:rPr lang="en-US" sz="1050" dirty="0"/>
                <a:t>172.31.0.0 /16</a:t>
              </a:r>
            </a:p>
          </p:txBody>
        </p:sp>
        <p:sp>
          <p:nvSpPr>
            <p:cNvPr id="78" name="TextBox 77"/>
            <p:cNvSpPr txBox="1"/>
            <p:nvPr/>
          </p:nvSpPr>
          <p:spPr>
            <a:xfrm>
              <a:off x="3169513" y="1381445"/>
              <a:ext cx="1014380" cy="165103"/>
            </a:xfrm>
            <a:prstGeom prst="rect">
              <a:avLst/>
            </a:prstGeom>
            <a:noFill/>
          </p:spPr>
          <p:txBody>
            <a:bodyPr lIns="0" tIns="0" rIns="0" bIns="0" anchor="ctr"/>
            <a:lstStyle/>
            <a:p>
              <a:pPr algn="ctr" eaLnBrk="0" hangingPunct="0">
                <a:lnSpc>
                  <a:spcPct val="90000"/>
                </a:lnSpc>
                <a:defRPr/>
              </a:pPr>
              <a:r>
                <a:rPr lang="en-US" sz="1050" dirty="0"/>
                <a:t>192.168.1.96 /27</a:t>
              </a:r>
            </a:p>
          </p:txBody>
        </p:sp>
        <p:sp>
          <p:nvSpPr>
            <p:cNvPr id="79" name="TextBox 78"/>
            <p:cNvSpPr txBox="1"/>
            <p:nvPr/>
          </p:nvSpPr>
          <p:spPr>
            <a:xfrm>
              <a:off x="4474396" y="2560980"/>
              <a:ext cx="1012792" cy="165103"/>
            </a:xfrm>
            <a:prstGeom prst="rect">
              <a:avLst/>
            </a:prstGeom>
            <a:noFill/>
          </p:spPr>
          <p:txBody>
            <a:bodyPr lIns="0" tIns="0" rIns="0" bIns="0" anchor="ctr"/>
            <a:lstStyle/>
            <a:p>
              <a:pPr eaLnBrk="0" hangingPunct="0">
                <a:lnSpc>
                  <a:spcPct val="90000"/>
                </a:lnSpc>
                <a:defRPr/>
              </a:pPr>
              <a:r>
                <a:rPr lang="en-US" sz="1050" dirty="0"/>
                <a:t>172.17.2.0 /24</a:t>
              </a:r>
            </a:p>
          </p:txBody>
        </p:sp>
        <p:sp>
          <p:nvSpPr>
            <p:cNvPr id="80" name="TextBox 79"/>
            <p:cNvSpPr txBox="1"/>
            <p:nvPr/>
          </p:nvSpPr>
          <p:spPr>
            <a:xfrm>
              <a:off x="2871073" y="1752927"/>
              <a:ext cx="1014380" cy="165103"/>
            </a:xfrm>
            <a:prstGeom prst="rect">
              <a:avLst/>
            </a:prstGeom>
            <a:noFill/>
          </p:spPr>
          <p:txBody>
            <a:bodyPr lIns="0" tIns="0" rIns="0" bIns="0" anchor="ctr"/>
            <a:lstStyle/>
            <a:p>
              <a:pPr eaLnBrk="0" hangingPunct="0">
                <a:lnSpc>
                  <a:spcPct val="90000"/>
                </a:lnSpc>
                <a:defRPr/>
              </a:pPr>
              <a:r>
                <a:rPr lang="en-US" sz="1050" dirty="0"/>
                <a:t>.101</a:t>
              </a:r>
            </a:p>
          </p:txBody>
        </p:sp>
        <p:sp>
          <p:nvSpPr>
            <p:cNvPr id="81" name="TextBox 80"/>
            <p:cNvSpPr txBox="1"/>
            <p:nvPr/>
          </p:nvSpPr>
          <p:spPr>
            <a:xfrm>
              <a:off x="4195005" y="1905330"/>
              <a:ext cx="544495" cy="179391"/>
            </a:xfrm>
            <a:prstGeom prst="rect">
              <a:avLst/>
            </a:prstGeom>
            <a:noFill/>
          </p:spPr>
          <p:txBody>
            <a:bodyPr lIns="0" tIns="0" rIns="0" bIns="0" anchor="ctr"/>
            <a:lstStyle/>
            <a:p>
              <a:pPr eaLnBrk="0" hangingPunct="0">
                <a:lnSpc>
                  <a:spcPct val="90000"/>
                </a:lnSpc>
                <a:defRPr/>
              </a:pPr>
              <a:r>
                <a:rPr lang="en-US" sz="1050" dirty="0"/>
                <a:t>.102</a:t>
              </a:r>
            </a:p>
          </p:txBody>
        </p:sp>
        <p:sp>
          <p:nvSpPr>
            <p:cNvPr id="82" name="TextBox 81"/>
            <p:cNvSpPr txBox="1"/>
            <p:nvPr/>
          </p:nvSpPr>
          <p:spPr>
            <a:xfrm>
              <a:off x="5428452" y="1764039"/>
              <a:ext cx="454010" cy="157166"/>
            </a:xfrm>
            <a:prstGeom prst="rect">
              <a:avLst/>
            </a:prstGeom>
            <a:noFill/>
          </p:spPr>
          <p:txBody>
            <a:bodyPr lIns="0" tIns="0" rIns="0" bIns="0" anchor="ctr"/>
            <a:lstStyle/>
            <a:p>
              <a:pPr eaLnBrk="0" hangingPunct="0">
                <a:lnSpc>
                  <a:spcPct val="90000"/>
                </a:lnSpc>
                <a:defRPr/>
              </a:pPr>
              <a:r>
                <a:rPr lang="en-US" sz="1050" dirty="0"/>
                <a:t>S0/0/1</a:t>
              </a:r>
            </a:p>
          </p:txBody>
        </p:sp>
        <p:sp>
          <p:nvSpPr>
            <p:cNvPr id="83" name="TextBox 82"/>
            <p:cNvSpPr txBox="1"/>
            <p:nvPr/>
          </p:nvSpPr>
          <p:spPr>
            <a:xfrm>
              <a:off x="2864723" y="1991057"/>
              <a:ext cx="503222" cy="173040"/>
            </a:xfrm>
            <a:prstGeom prst="rect">
              <a:avLst/>
            </a:prstGeom>
            <a:noFill/>
          </p:spPr>
          <p:txBody>
            <a:bodyPr lIns="0" tIns="0" rIns="0" bIns="0" anchor="ctr"/>
            <a:lstStyle/>
            <a:p>
              <a:pPr eaLnBrk="0" hangingPunct="0">
                <a:lnSpc>
                  <a:spcPct val="90000"/>
                </a:lnSpc>
                <a:defRPr/>
              </a:pPr>
              <a:r>
                <a:rPr lang="en-US" sz="1050" dirty="0"/>
                <a:t>S0/0/0</a:t>
              </a:r>
            </a:p>
          </p:txBody>
        </p:sp>
        <p:sp>
          <p:nvSpPr>
            <p:cNvPr id="84" name="TextBox 83"/>
            <p:cNvSpPr txBox="1"/>
            <p:nvPr/>
          </p:nvSpPr>
          <p:spPr>
            <a:xfrm>
              <a:off x="4096583" y="2076784"/>
              <a:ext cx="509571" cy="187329"/>
            </a:xfrm>
            <a:prstGeom prst="rect">
              <a:avLst/>
            </a:prstGeom>
            <a:noFill/>
          </p:spPr>
          <p:txBody>
            <a:bodyPr lIns="0" tIns="0" rIns="0" bIns="0" anchor="ctr"/>
            <a:lstStyle/>
            <a:p>
              <a:pPr eaLnBrk="0" hangingPunct="0">
                <a:lnSpc>
                  <a:spcPct val="90000"/>
                </a:lnSpc>
                <a:defRPr/>
              </a:pPr>
              <a:r>
                <a:rPr lang="en-US" sz="1050" dirty="0"/>
                <a:t>S0/0/0</a:t>
              </a:r>
            </a:p>
          </p:txBody>
        </p:sp>
        <p:sp>
          <p:nvSpPr>
            <p:cNvPr id="85" name="TextBox 84"/>
            <p:cNvSpPr txBox="1"/>
            <p:nvPr/>
          </p:nvSpPr>
          <p:spPr>
            <a:xfrm>
              <a:off x="5428452" y="1957718"/>
              <a:ext cx="544494" cy="180979"/>
            </a:xfrm>
            <a:prstGeom prst="rect">
              <a:avLst/>
            </a:prstGeom>
            <a:noFill/>
          </p:spPr>
          <p:txBody>
            <a:bodyPr lIns="0" tIns="0" rIns="0" bIns="0" anchor="ctr"/>
            <a:lstStyle/>
            <a:p>
              <a:pPr eaLnBrk="0" hangingPunct="0">
                <a:lnSpc>
                  <a:spcPct val="90000"/>
                </a:lnSpc>
                <a:defRPr/>
              </a:pPr>
              <a:r>
                <a:rPr lang="en-US" sz="1050" dirty="0"/>
                <a:t>.1</a:t>
              </a:r>
            </a:p>
          </p:txBody>
        </p:sp>
        <p:sp>
          <p:nvSpPr>
            <p:cNvPr id="86" name="TextBox 85"/>
            <p:cNvSpPr txBox="1"/>
            <p:nvPr/>
          </p:nvSpPr>
          <p:spPr>
            <a:xfrm>
              <a:off x="4798235" y="2210136"/>
              <a:ext cx="544495" cy="179391"/>
            </a:xfrm>
            <a:prstGeom prst="rect">
              <a:avLst/>
            </a:prstGeom>
            <a:noFill/>
          </p:spPr>
          <p:txBody>
            <a:bodyPr lIns="0" tIns="0" rIns="0" bIns="0" anchor="ctr"/>
            <a:lstStyle/>
            <a:p>
              <a:pPr eaLnBrk="0" hangingPunct="0">
                <a:lnSpc>
                  <a:spcPct val="90000"/>
                </a:lnSpc>
                <a:defRPr/>
              </a:pPr>
              <a:r>
                <a:rPr lang="en-US" sz="1050" dirty="0"/>
                <a:t>.1</a:t>
              </a:r>
            </a:p>
          </p:txBody>
        </p:sp>
        <p:sp>
          <p:nvSpPr>
            <p:cNvPr id="87" name="TextBox 86"/>
            <p:cNvSpPr txBox="1"/>
            <p:nvPr/>
          </p:nvSpPr>
          <p:spPr>
            <a:xfrm>
              <a:off x="2240856" y="2197436"/>
              <a:ext cx="544494" cy="179391"/>
            </a:xfrm>
            <a:prstGeom prst="rect">
              <a:avLst/>
            </a:prstGeom>
            <a:noFill/>
          </p:spPr>
          <p:txBody>
            <a:bodyPr lIns="0" tIns="0" rIns="0" bIns="0" anchor="ctr"/>
            <a:lstStyle/>
            <a:p>
              <a:pPr eaLnBrk="0" hangingPunct="0">
                <a:lnSpc>
                  <a:spcPct val="90000"/>
                </a:lnSpc>
                <a:defRPr/>
              </a:pPr>
              <a:r>
                <a:rPr lang="en-US" sz="1050" dirty="0"/>
                <a:t>.1</a:t>
              </a:r>
            </a:p>
          </p:txBody>
        </p:sp>
        <p:sp>
          <p:nvSpPr>
            <p:cNvPr id="88" name="TextBox 87"/>
            <p:cNvSpPr txBox="1"/>
            <p:nvPr/>
          </p:nvSpPr>
          <p:spPr>
            <a:xfrm>
              <a:off x="5782453" y="2127585"/>
              <a:ext cx="1012792" cy="165103"/>
            </a:xfrm>
            <a:prstGeom prst="rect">
              <a:avLst/>
            </a:prstGeom>
            <a:noFill/>
          </p:spPr>
          <p:txBody>
            <a:bodyPr lIns="0" tIns="0" rIns="0" bIns="0" anchor="ctr"/>
            <a:lstStyle/>
            <a:p>
              <a:pPr algn="ctr" eaLnBrk="0" hangingPunct="0">
                <a:lnSpc>
                  <a:spcPct val="90000"/>
                </a:lnSpc>
                <a:defRPr/>
              </a:pPr>
              <a:r>
                <a:rPr lang="en-US" sz="1050" dirty="0"/>
                <a:t>192.168.1.0 /27</a:t>
              </a:r>
            </a:p>
          </p:txBody>
        </p:sp>
        <p:sp>
          <p:nvSpPr>
            <p:cNvPr id="89" name="TextBox 88"/>
            <p:cNvSpPr txBox="1"/>
            <p:nvPr/>
          </p:nvSpPr>
          <p:spPr>
            <a:xfrm>
              <a:off x="6349172" y="1898980"/>
              <a:ext cx="544494" cy="179391"/>
            </a:xfrm>
            <a:prstGeom prst="rect">
              <a:avLst/>
            </a:prstGeom>
            <a:noFill/>
          </p:spPr>
          <p:txBody>
            <a:bodyPr lIns="0" tIns="0" rIns="0" bIns="0" anchor="ctr"/>
            <a:lstStyle/>
            <a:p>
              <a:pPr eaLnBrk="0" hangingPunct="0">
                <a:lnSpc>
                  <a:spcPct val="90000"/>
                </a:lnSpc>
                <a:defRPr/>
              </a:pPr>
              <a:r>
                <a:rPr lang="en-US" sz="1050" dirty="0"/>
                <a:t>.2</a:t>
              </a:r>
            </a:p>
          </p:txBody>
        </p:sp>
      </p:grpSp>
      <p:sp>
        <p:nvSpPr>
          <p:cNvPr id="196614" name="Rectangle 89"/>
          <p:cNvSpPr>
            <a:spLocks noChangeArrowheads="1"/>
          </p:cNvSpPr>
          <p:nvPr/>
        </p:nvSpPr>
        <p:spPr bwMode="auto">
          <a:xfrm>
            <a:off x="319088" y="4402138"/>
            <a:ext cx="5260975" cy="198437"/>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196615" name="Rectangle 39"/>
          <p:cNvSpPr>
            <a:spLocks noChangeArrowheads="1"/>
          </p:cNvSpPr>
          <p:nvPr/>
        </p:nvSpPr>
        <p:spPr bwMode="auto">
          <a:xfrm>
            <a:off x="315913" y="6038850"/>
            <a:ext cx="3389312" cy="177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4" name="Text Placeholder 5"/>
          <p:cNvSpPr>
            <a:spLocks/>
          </p:cNvSpPr>
          <p:nvPr/>
        </p:nvSpPr>
        <p:spPr bwMode="auto">
          <a:xfrm>
            <a:off x="293688" y="3263900"/>
            <a:ext cx="8515350" cy="3187700"/>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ip route 0.0.0.0 0.0.0.0 192.168.1.2</a:t>
            </a:r>
          </a:p>
          <a:p>
            <a:pPr marL="236538" indent="-236538" defTabSz="814388">
              <a:spcBef>
                <a:spcPts val="0"/>
              </a:spcBef>
              <a:buClr>
                <a:srgbClr val="708CA1"/>
              </a:buClr>
              <a:defRPr/>
            </a:pPr>
            <a:r>
              <a:rPr lang="en-US" sz="1200" kern="0" dirty="0">
                <a:latin typeface="Courier New" pitchFamily="49" charset="0"/>
              </a:rPr>
              <a:t>R2(config)# </a:t>
            </a:r>
            <a:r>
              <a:rPr lang="en-US" sz="1200" b="1"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network 0.0.0.0</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redistribute static</a:t>
            </a:r>
          </a:p>
          <a:p>
            <a:pPr marL="236538" indent="-236538" defTabSz="814388">
              <a:spcBef>
                <a:spcPts val="0"/>
              </a:spcBef>
              <a:buClr>
                <a:srgbClr val="708CA1"/>
              </a:buClr>
              <a:defRPr/>
            </a:pPr>
            <a:r>
              <a:rPr lang="en-US" sz="1200" kern="0" dirty="0">
                <a:latin typeface="Courier New" pitchFamily="49" charset="0"/>
              </a:rPr>
              <a:t>R2(config-router)# </a:t>
            </a:r>
            <a:r>
              <a:rPr lang="en-US" sz="1200" b="1" kern="0" dirty="0">
                <a:latin typeface="Courier New" pitchFamily="49" charset="0"/>
              </a:rPr>
              <a:t>do show ip route</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Gateway of last resort is 192.168.1.2 to network 0.0.0.0</a:t>
            </a:r>
          </a:p>
          <a:p>
            <a:pPr marL="236538" indent="-236538" defTabSz="814388">
              <a:spcBef>
                <a:spcPts val="0"/>
              </a:spcBef>
              <a:buClr>
                <a:srgbClr val="708CA1"/>
              </a:buClr>
              <a:defRPr/>
            </a:pPr>
            <a:endParaRPr lang="en-US" sz="1200" kern="0" dirty="0">
              <a:latin typeface="Courier New" pitchFamily="49" charset="0"/>
            </a:endParaRPr>
          </a:p>
          <a:p>
            <a:pPr marL="236538" indent="-236538" defTabSz="814388">
              <a:spcBef>
                <a:spcPts val="0"/>
              </a:spcBef>
              <a:buClr>
                <a:srgbClr val="708CA1"/>
              </a:buClr>
              <a:defRPr/>
            </a:pPr>
            <a:r>
              <a:rPr lang="en-US" sz="1200" kern="0" dirty="0">
                <a:latin typeface="Courier New" pitchFamily="49" charset="0"/>
              </a:rPr>
              <a:t>     172.17.0.0/16 is variably subnetted, 2 subnets, 2 masks</a:t>
            </a:r>
          </a:p>
          <a:p>
            <a:pPr marL="236538" indent="-236538" defTabSz="814388">
              <a:spcBef>
                <a:spcPts val="0"/>
              </a:spcBef>
              <a:buClr>
                <a:srgbClr val="708CA1"/>
              </a:buClr>
              <a:defRPr/>
            </a:pPr>
            <a:r>
              <a:rPr lang="en-US" sz="1200" kern="0" dirty="0">
                <a:latin typeface="Courier New" pitchFamily="49" charset="0"/>
              </a:rPr>
              <a:t>D       172.17.0.0/16 is a summary, 02:53:48, Null0</a:t>
            </a:r>
          </a:p>
          <a:p>
            <a:pPr marL="236538" indent="-236538" defTabSz="814388">
              <a:spcBef>
                <a:spcPts val="0"/>
              </a:spcBef>
              <a:buClr>
                <a:srgbClr val="708CA1"/>
              </a:buClr>
              <a:defRPr/>
            </a:pPr>
            <a:r>
              <a:rPr lang="en-US" sz="1200" kern="0" dirty="0">
                <a:latin typeface="Courier New" pitchFamily="49" charset="0"/>
              </a:rPr>
              <a:t>C       172.17.2.0/24 is directly connected, FastEthernet0/0</a:t>
            </a:r>
          </a:p>
          <a:p>
            <a:pPr marL="236538" indent="-236538" defTabSz="814388">
              <a:spcBef>
                <a:spcPts val="0"/>
              </a:spcBef>
              <a:buClr>
                <a:srgbClr val="708CA1"/>
              </a:buClr>
              <a:defRPr/>
            </a:pPr>
            <a:r>
              <a:rPr lang="en-US" sz="1200" kern="0" dirty="0">
                <a:latin typeface="Courier New" pitchFamily="49" charset="0"/>
              </a:rPr>
              <a:t>D    172.16.0.0/16 [90/40514560] via 192.168.1.101, 02:53:48, Serial0/0/0</a:t>
            </a:r>
          </a:p>
          <a:p>
            <a:pPr marL="236538" indent="-236538" defTabSz="814388">
              <a:spcBef>
                <a:spcPts val="0"/>
              </a:spcBef>
              <a:buClr>
                <a:srgbClr val="708CA1"/>
              </a:buClr>
              <a:defRPr/>
            </a:pPr>
            <a:r>
              <a:rPr lang="en-US" sz="1200" kern="0" dirty="0">
                <a:latin typeface="Courier New" pitchFamily="49" charset="0"/>
              </a:rPr>
              <a:t>     192.168.1.0/27 is subnetted, 2 subnets</a:t>
            </a:r>
          </a:p>
          <a:p>
            <a:pPr marL="236538" indent="-236538" defTabSz="814388">
              <a:spcBef>
                <a:spcPts val="0"/>
              </a:spcBef>
              <a:buClr>
                <a:srgbClr val="708CA1"/>
              </a:buClr>
              <a:defRPr/>
            </a:pPr>
            <a:r>
              <a:rPr lang="en-US" sz="1200" kern="0" dirty="0">
                <a:latin typeface="Courier New" pitchFamily="49" charset="0"/>
              </a:rPr>
              <a:t>C       192.168.1.96 is directly connected, Serial0/0/0</a:t>
            </a:r>
          </a:p>
          <a:p>
            <a:pPr marL="236538" indent="-236538" defTabSz="814388">
              <a:spcBef>
                <a:spcPts val="0"/>
              </a:spcBef>
              <a:buClr>
                <a:srgbClr val="708CA1"/>
              </a:buClr>
              <a:defRPr/>
            </a:pPr>
            <a:r>
              <a:rPr lang="en-US" sz="1200" kern="0" dirty="0">
                <a:latin typeface="Courier New" pitchFamily="49" charset="0"/>
              </a:rPr>
              <a:t>C       192.168.1.0 is directly connected, Serial0/0/1</a:t>
            </a:r>
          </a:p>
          <a:p>
            <a:pPr marL="236538" indent="-236538" defTabSz="814388">
              <a:spcBef>
                <a:spcPts val="0"/>
              </a:spcBef>
              <a:buClr>
                <a:srgbClr val="708CA1"/>
              </a:buClr>
              <a:defRPr/>
            </a:pPr>
            <a:r>
              <a:rPr lang="en-US" sz="1200" kern="0" dirty="0">
                <a:latin typeface="Courier New" pitchFamily="49" charset="0"/>
              </a:rPr>
              <a:t>S*   0.0.0.0/0 [1/0] via 192.168.1.2</a:t>
            </a:r>
          </a:p>
          <a:p>
            <a:pPr marL="236538" indent="-236538" defTabSz="814388">
              <a:spcBef>
                <a:spcPts val="0"/>
              </a:spcBef>
              <a:buClr>
                <a:srgbClr val="708CA1"/>
              </a:buClr>
              <a:defRPr/>
            </a:pPr>
            <a:r>
              <a:rPr lang="en-US" sz="1200" kern="0" dirty="0">
                <a:latin typeface="Courier New" pitchFamily="49" charset="0"/>
              </a:rPr>
              <a:t>R2(config-router)#</a:t>
            </a:r>
            <a:endParaRPr lang="en-US" sz="1200" b="1" kern="0" dirty="0">
              <a:latin typeface="Courier New" pitchFamily="49"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Rectangle 4"/>
          <p:cNvSpPr>
            <a:spLocks noGrp="1" noChangeArrowheads="1"/>
          </p:cNvSpPr>
          <p:nvPr>
            <p:ph type="title"/>
          </p:nvPr>
        </p:nvSpPr>
        <p:spPr bwMode="auto">
          <a:xfrm>
            <a:off x="279400" y="365125"/>
            <a:ext cx="8521700" cy="742950"/>
          </a:xfrm>
          <a:noFill/>
          <a:ln>
            <a:miter lim="800000"/>
            <a:headEnd/>
            <a:tailEnd/>
          </a:ln>
        </p:spPr>
        <p:txBody>
          <a:bodyPr vert="horz" wrap="square" lIns="91440" tIns="45720" rIns="91440" bIns="45720" numCol="1" anchor="t" anchorCtr="0" compatLnSpc="1">
            <a:prstTxWarp prst="textNoShape">
              <a:avLst/>
            </a:prstTxWarp>
          </a:bodyPr>
          <a:lstStyle/>
          <a:p>
            <a:r>
              <a:rPr lang="en-US" smtClean="0"/>
              <a:t>EIGRP Route Summarization </a:t>
            </a:r>
          </a:p>
        </p:txBody>
      </p:sp>
      <p:sp>
        <p:nvSpPr>
          <p:cNvPr id="198658" name="Rectangle 5"/>
          <p:cNvSpPr>
            <a:spLocks noGrp="1" noChangeArrowheads="1"/>
          </p:cNvSpPr>
          <p:nvPr>
            <p:ph type="body" idx="1"/>
          </p:nvPr>
        </p:nvSpPr>
        <p:spPr>
          <a:xfrm>
            <a:off x="279400" y="1182688"/>
            <a:ext cx="8520113" cy="5132387"/>
          </a:xfrm>
        </p:spPr>
        <p:txBody>
          <a:bodyPr/>
          <a:lstStyle/>
          <a:p>
            <a:r>
              <a:rPr lang="en-US" smtClean="0"/>
              <a:t>EIGRP automatically summarizes routes at a major network boundary by default.</a:t>
            </a:r>
          </a:p>
          <a:p>
            <a:pPr lvl="1">
              <a:buFont typeface="Arial" charset="0"/>
              <a:buChar char="•"/>
            </a:pPr>
            <a:r>
              <a:rPr lang="en-US" smtClean="0"/>
              <a:t>Due to the pre-configured</a:t>
            </a:r>
            <a:r>
              <a:rPr lang="en-US" b="1" smtClean="0">
                <a:latin typeface="Courier New" pitchFamily="49" charset="0"/>
                <a:cs typeface="Courier New" pitchFamily="49" charset="0"/>
              </a:rPr>
              <a:t> auto-summary </a:t>
            </a:r>
            <a:r>
              <a:rPr lang="en-US" smtClean="0"/>
              <a:t>router configuration command.</a:t>
            </a:r>
          </a:p>
          <a:p>
            <a:pPr lvl="1">
              <a:buFont typeface="Arial" charset="0"/>
              <a:buChar char="•"/>
            </a:pPr>
            <a:r>
              <a:rPr lang="en-US" smtClean="0"/>
              <a:t>In most cases, auto summarization is a good thing as it keeps routing tables as compact as possible.</a:t>
            </a:r>
          </a:p>
          <a:p>
            <a:pPr lvl="1">
              <a:buFont typeface="Arial" charset="0"/>
              <a:buChar char="•"/>
            </a:pPr>
            <a:r>
              <a:rPr lang="en-US" smtClean="0"/>
              <a:t>Sometimes it’s not a good thing such as when there is a discontiguous subnetwork.</a:t>
            </a:r>
          </a:p>
          <a:p>
            <a:r>
              <a:rPr lang="en-US" smtClean="0"/>
              <a:t>Typically for routing to work properly, auto-summarization should be disabled using the</a:t>
            </a:r>
            <a:r>
              <a:rPr lang="en-US" b="1" smtClean="0">
                <a:latin typeface="Courier New" pitchFamily="49" charset="0"/>
                <a:cs typeface="Courier New" pitchFamily="49" charset="0"/>
              </a:rPr>
              <a:t> no auto-summary </a:t>
            </a:r>
            <a:r>
              <a:rPr lang="en-US" smtClean="0"/>
              <a:t>router configuration command.</a:t>
            </a:r>
          </a:p>
          <a:p>
            <a:endParaRPr lang="en-US" smtClean="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100"/>
          <p:cNvSpPr>
            <a:spLocks noChangeArrowheads="1"/>
          </p:cNvSpPr>
          <p:nvPr/>
        </p:nvSpPr>
        <p:spPr bwMode="auto">
          <a:xfrm>
            <a:off x="512763" y="5295900"/>
            <a:ext cx="2003425" cy="5651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00706" name="Rectangle 45"/>
          <p:cNvSpPr>
            <a:spLocks noChangeArrowheads="1"/>
          </p:cNvSpPr>
          <p:nvPr/>
        </p:nvSpPr>
        <p:spPr bwMode="auto">
          <a:xfrm>
            <a:off x="393700" y="3270250"/>
            <a:ext cx="2747963" cy="1714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00707"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Summarization in Discontiguous Networks </a:t>
            </a:r>
          </a:p>
        </p:txBody>
      </p:sp>
      <p:grpSp>
        <p:nvGrpSpPr>
          <p:cNvPr id="200708" name="Group 23"/>
          <p:cNvGrpSpPr>
            <a:grpSpLocks/>
          </p:cNvGrpSpPr>
          <p:nvPr/>
        </p:nvGrpSpPr>
        <p:grpSpPr bwMode="auto">
          <a:xfrm>
            <a:off x="1258888" y="1119188"/>
            <a:ext cx="6605587" cy="1471612"/>
            <a:chOff x="1065877" y="1003612"/>
            <a:chExt cx="6606161" cy="1471959"/>
          </a:xfrm>
        </p:grpSpPr>
        <p:cxnSp>
          <p:nvCxnSpPr>
            <p:cNvPr id="102" name="Straight Connector 101"/>
            <p:cNvCxnSpPr/>
            <p:nvPr/>
          </p:nvCxnSpPr>
          <p:spPr bwMode="auto">
            <a:xfrm rot="10800000">
              <a:off x="6792487" y="1976978"/>
              <a:ext cx="519158"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00713" name="Rounded Rectangle 40"/>
            <p:cNvSpPr>
              <a:spLocks noChangeArrowheads="1"/>
            </p:cNvSpPr>
            <p:nvPr/>
          </p:nvSpPr>
          <p:spPr bwMode="auto">
            <a:xfrm>
              <a:off x="1081667" y="1003612"/>
              <a:ext cx="6590371" cy="147195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00714" name="Freeform 9"/>
            <p:cNvSpPr>
              <a:spLocks/>
            </p:cNvSpPr>
            <p:nvPr/>
          </p:nvSpPr>
          <p:spPr bwMode="auto">
            <a:xfrm>
              <a:off x="2809951" y="1944194"/>
              <a:ext cx="3234009" cy="12993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00715"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200716" name="Picture 37"/>
            <p:cNvPicPr>
              <a:picLocks noChangeArrowheads="1"/>
            </p:cNvPicPr>
            <p:nvPr/>
          </p:nvPicPr>
          <p:blipFill>
            <a:blip r:embed="rId3" cstate="print"/>
            <a:srcRect/>
            <a:stretch>
              <a:fillRect/>
            </a:stretch>
          </p:blipFill>
          <p:spPr bwMode="auto">
            <a:xfrm>
              <a:off x="5955504" y="1734875"/>
              <a:ext cx="870351" cy="451691"/>
            </a:xfrm>
            <a:prstGeom prst="rect">
              <a:avLst/>
            </a:prstGeom>
            <a:noFill/>
            <a:ln w="9525">
              <a:noFill/>
              <a:miter lim="800000"/>
              <a:headEnd/>
              <a:tailEnd/>
            </a:ln>
          </p:spPr>
        </p:pic>
        <p:cxnSp>
          <p:nvCxnSpPr>
            <p:cNvPr id="48" name="Straight Connector 47"/>
            <p:cNvCxnSpPr/>
            <p:nvPr/>
          </p:nvCxnSpPr>
          <p:spPr bwMode="auto">
            <a:xfrm rot="5400000">
              <a:off x="1307172" y="1975392"/>
              <a:ext cx="342981" cy="635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9" name="Straight Connector 48"/>
            <p:cNvCxnSpPr/>
            <p:nvPr/>
          </p:nvCxnSpPr>
          <p:spPr bwMode="auto">
            <a:xfrm rot="10800000">
              <a:off x="1465962" y="1980154"/>
              <a:ext cx="519157"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0" name="Straight Connector 49"/>
            <p:cNvCxnSpPr/>
            <p:nvPr/>
          </p:nvCxnSpPr>
          <p:spPr bwMode="auto">
            <a:xfrm rot="5400000">
              <a:off x="7140153" y="1973804"/>
              <a:ext cx="341393" cy="4762"/>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00720" name="TextBox 51"/>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200721" name="TextBox 52"/>
            <p:cNvSpPr txBox="1">
              <a:spLocks noChangeArrowheads="1"/>
            </p:cNvSpPr>
            <p:nvPr/>
          </p:nvSpPr>
          <p:spPr bwMode="auto">
            <a:xfrm>
              <a:off x="625115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54" name="TextBox 53"/>
            <p:cNvSpPr txBox="1"/>
            <p:nvPr/>
          </p:nvSpPr>
          <p:spPr>
            <a:xfrm>
              <a:off x="1065877" y="1610180"/>
              <a:ext cx="1012913" cy="165139"/>
            </a:xfrm>
            <a:prstGeom prst="rect">
              <a:avLst/>
            </a:prstGeom>
            <a:noFill/>
          </p:spPr>
          <p:txBody>
            <a:bodyPr lIns="0" tIns="0" rIns="0" bIns="0" anchor="ctr"/>
            <a:lstStyle/>
            <a:p>
              <a:pPr algn="ctr" eaLnBrk="0" hangingPunct="0">
                <a:lnSpc>
                  <a:spcPct val="90000"/>
                </a:lnSpc>
                <a:defRPr/>
              </a:pPr>
              <a:r>
                <a:rPr lang="en-US" sz="1050" dirty="0"/>
                <a:t>10.10.10.0 /24</a:t>
              </a:r>
            </a:p>
          </p:txBody>
        </p:sp>
        <p:sp>
          <p:nvSpPr>
            <p:cNvPr id="55" name="TextBox 54"/>
            <p:cNvSpPr txBox="1"/>
            <p:nvPr/>
          </p:nvSpPr>
          <p:spPr>
            <a:xfrm>
              <a:off x="1194475" y="1109999"/>
              <a:ext cx="946232" cy="161963"/>
            </a:xfrm>
            <a:prstGeom prst="rect">
              <a:avLst/>
            </a:prstGeom>
            <a:noFill/>
          </p:spPr>
          <p:txBody>
            <a:bodyPr lIns="0" tIns="0" rIns="0" bIns="0" anchor="ctr"/>
            <a:lstStyle/>
            <a:p>
              <a:pPr algn="ctr" eaLnBrk="0" hangingPunct="0">
                <a:lnSpc>
                  <a:spcPct val="90000"/>
                </a:lnSpc>
                <a:defRPr/>
              </a:pPr>
              <a:r>
                <a:rPr lang="en-US" sz="1050" b="1" dirty="0"/>
                <a:t>EIGRP AS 100</a:t>
              </a:r>
            </a:p>
          </p:txBody>
        </p:sp>
        <p:sp>
          <p:nvSpPr>
            <p:cNvPr id="56" name="TextBox 55"/>
            <p:cNvSpPr txBox="1"/>
            <p:nvPr/>
          </p:nvSpPr>
          <p:spPr>
            <a:xfrm>
              <a:off x="3861707" y="1659404"/>
              <a:ext cx="1012913" cy="165139"/>
            </a:xfrm>
            <a:prstGeom prst="rect">
              <a:avLst/>
            </a:prstGeom>
            <a:noFill/>
          </p:spPr>
          <p:txBody>
            <a:bodyPr lIns="0" tIns="0" rIns="0" bIns="0" anchor="ctr"/>
            <a:lstStyle/>
            <a:p>
              <a:pPr algn="ctr" eaLnBrk="0" hangingPunct="0">
                <a:lnSpc>
                  <a:spcPct val="90000"/>
                </a:lnSpc>
                <a:defRPr/>
              </a:pPr>
              <a:r>
                <a:rPr lang="en-US" sz="1050" dirty="0"/>
                <a:t>192.168.1.96 /30</a:t>
              </a:r>
            </a:p>
          </p:txBody>
        </p:sp>
        <p:sp>
          <p:nvSpPr>
            <p:cNvPr id="57" name="TextBox 56"/>
            <p:cNvSpPr txBox="1"/>
            <p:nvPr/>
          </p:nvSpPr>
          <p:spPr>
            <a:xfrm>
              <a:off x="6547990" y="1605416"/>
              <a:ext cx="1014501" cy="165139"/>
            </a:xfrm>
            <a:prstGeom prst="rect">
              <a:avLst/>
            </a:prstGeom>
            <a:noFill/>
          </p:spPr>
          <p:txBody>
            <a:bodyPr lIns="0" tIns="0" rIns="0" bIns="0" anchor="ctr"/>
            <a:lstStyle/>
            <a:p>
              <a:pPr algn="ctr" eaLnBrk="0" hangingPunct="0">
                <a:lnSpc>
                  <a:spcPct val="90000"/>
                </a:lnSpc>
                <a:defRPr/>
              </a:pPr>
              <a:r>
                <a:rPr lang="en-US" sz="1050" dirty="0"/>
                <a:t>10.20.20.0 /24</a:t>
              </a:r>
            </a:p>
          </p:txBody>
        </p:sp>
        <p:sp>
          <p:nvSpPr>
            <p:cNvPr id="200726" name="Right Arrow 96"/>
            <p:cNvSpPr>
              <a:spLocks noChangeArrowheads="1"/>
            </p:cNvSpPr>
            <p:nvPr/>
          </p:nvSpPr>
          <p:spPr bwMode="auto">
            <a:xfrm>
              <a:off x="2230247" y="1237782"/>
              <a:ext cx="3200400" cy="434897"/>
            </a:xfrm>
            <a:prstGeom prst="rightArrow">
              <a:avLst>
                <a:gd name="adj1" fmla="val 50000"/>
                <a:gd name="adj2" fmla="val 50014"/>
              </a:avLst>
            </a:prstGeom>
            <a:solidFill>
              <a:srgbClr val="FFFF99"/>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8" name="TextBox 97"/>
            <p:cNvSpPr txBox="1"/>
            <p:nvPr/>
          </p:nvSpPr>
          <p:spPr>
            <a:xfrm>
              <a:off x="2029573" y="1294193"/>
              <a:ext cx="3235606" cy="312812"/>
            </a:xfrm>
            <a:prstGeom prst="rect">
              <a:avLst/>
            </a:prstGeom>
            <a:noFill/>
          </p:spPr>
          <p:txBody>
            <a:bodyPr>
              <a:spAutoFit/>
            </a:bodyPr>
            <a:lstStyle/>
            <a:p>
              <a:pPr algn="ctr" eaLnBrk="0" hangingPunct="0">
                <a:lnSpc>
                  <a:spcPct val="90000"/>
                </a:lnSpc>
                <a:defRPr/>
              </a:pPr>
              <a:r>
                <a:rPr lang="en-US" sz="1200" b="1" dirty="0">
                  <a:sym typeface="Wingdings"/>
                </a:rPr>
                <a:t></a:t>
              </a:r>
              <a:r>
                <a:rPr lang="en-US" sz="1600" b="1" dirty="0">
                  <a:sym typeface="Wingdings"/>
                </a:rPr>
                <a:t> </a:t>
              </a:r>
              <a:r>
                <a:rPr lang="en-US" sz="1050" b="1" dirty="0">
                  <a:sym typeface="Wingdings"/>
                </a:rPr>
                <a:t>EIGRP Update: Connected to 10.0.0.0 /8</a:t>
              </a:r>
              <a:endParaRPr lang="en-US" sz="1050" b="1" dirty="0"/>
            </a:p>
          </p:txBody>
        </p:sp>
      </p:grpSp>
      <p:sp>
        <p:nvSpPr>
          <p:cNvPr id="200709" name="Rectangle 98"/>
          <p:cNvSpPr>
            <a:spLocks noChangeArrowheads="1"/>
          </p:cNvSpPr>
          <p:nvPr/>
        </p:nvSpPr>
        <p:spPr bwMode="auto">
          <a:xfrm>
            <a:off x="423863" y="4381500"/>
            <a:ext cx="4178300" cy="174625"/>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00710" name="Rectangle 99"/>
          <p:cNvSpPr>
            <a:spLocks noChangeArrowheads="1"/>
          </p:cNvSpPr>
          <p:nvPr/>
        </p:nvSpPr>
        <p:spPr bwMode="auto">
          <a:xfrm>
            <a:off x="431800" y="4600575"/>
            <a:ext cx="3211513" cy="55880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4" name="Text Placeholder 5"/>
          <p:cNvSpPr>
            <a:spLocks/>
          </p:cNvSpPr>
          <p:nvPr/>
        </p:nvSpPr>
        <p:spPr bwMode="auto">
          <a:xfrm>
            <a:off x="293688" y="2701925"/>
            <a:ext cx="8439150" cy="367347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R1# </a:t>
            </a:r>
            <a:r>
              <a:rPr lang="en-US" sz="1200" b="1" kern="0" dirty="0">
                <a:latin typeface="Courier New" pitchFamily="49" charset="0"/>
              </a:rPr>
              <a:t>show running-config | section router eigrp</a:t>
            </a:r>
          </a:p>
          <a:p>
            <a:pPr marL="236538" indent="-236538" defTabSz="814388">
              <a:spcBef>
                <a:spcPts val="0"/>
              </a:spcBef>
              <a:buClr>
                <a:srgbClr val="708CA1"/>
              </a:buClr>
              <a:defRPr/>
            </a:pPr>
            <a:r>
              <a:rPr lang="en-US" sz="1200" kern="0" dirty="0">
                <a:latin typeface="Courier New" pitchFamily="49" charset="0"/>
              </a:rPr>
              <a:t>router eigrp 100</a:t>
            </a:r>
          </a:p>
          <a:p>
            <a:pPr marL="236538" indent="-236538" defTabSz="814388">
              <a:spcBef>
                <a:spcPts val="0"/>
              </a:spcBef>
              <a:buClr>
                <a:srgbClr val="708CA1"/>
              </a:buClr>
              <a:defRPr/>
            </a:pPr>
            <a:r>
              <a:rPr lang="en-US" sz="1200" kern="0" dirty="0">
                <a:latin typeface="Courier New" pitchFamily="49" charset="0"/>
              </a:rPr>
              <a:t> passive-interface FastEthernet0/0</a:t>
            </a:r>
          </a:p>
          <a:p>
            <a:pPr marL="236538" indent="-236538" defTabSz="814388">
              <a:spcBef>
                <a:spcPts val="0"/>
              </a:spcBef>
              <a:buClr>
                <a:srgbClr val="708CA1"/>
              </a:buClr>
              <a:defRPr/>
            </a:pPr>
            <a:r>
              <a:rPr lang="en-US" sz="1200" kern="0" dirty="0">
                <a:latin typeface="Courier New" pitchFamily="49" charset="0"/>
              </a:rPr>
              <a:t> network 10.10.10.0 0.0.0.255</a:t>
            </a:r>
          </a:p>
          <a:p>
            <a:pPr marL="236538" indent="-236538" defTabSz="814388">
              <a:spcBef>
                <a:spcPts val="0"/>
              </a:spcBef>
              <a:buClr>
                <a:srgbClr val="708CA1"/>
              </a:buClr>
              <a:defRPr/>
            </a:pPr>
            <a:r>
              <a:rPr lang="en-US" sz="1200" kern="0" dirty="0">
                <a:latin typeface="Courier New" pitchFamily="49" charset="0"/>
              </a:rPr>
              <a:t> network 192.168.1.96 0.0.0.31</a:t>
            </a:r>
          </a:p>
          <a:p>
            <a:pPr marL="236538" indent="-236538" defTabSz="814388">
              <a:spcBef>
                <a:spcPts val="0"/>
              </a:spcBef>
              <a:buClr>
                <a:srgbClr val="708CA1"/>
              </a:buClr>
              <a:defRPr/>
            </a:pPr>
            <a:r>
              <a:rPr lang="en-US" sz="1200" kern="0" dirty="0">
                <a:latin typeface="Courier New" pitchFamily="49" charset="0"/>
              </a:rPr>
              <a:t> auto-summary</a:t>
            </a:r>
          </a:p>
          <a:p>
            <a:pPr marL="236538" indent="-236538" defTabSz="814388">
              <a:spcBef>
                <a:spcPts val="0"/>
              </a:spcBef>
              <a:buClr>
                <a:srgbClr val="708CA1"/>
              </a:buClr>
              <a:defRPr/>
            </a:pPr>
            <a:r>
              <a:rPr lang="en-US" sz="1200" kern="0" dirty="0">
                <a:latin typeface="Courier New" pitchFamily="49" charset="0"/>
              </a:rPr>
              <a:t>R1# </a:t>
            </a:r>
            <a:r>
              <a:rPr lang="en-US" sz="1200" b="1" kern="0" dirty="0">
                <a:latin typeface="Courier New" pitchFamily="49" charset="0"/>
              </a:rPr>
              <a:t>show ip protocols</a:t>
            </a:r>
          </a:p>
          <a:p>
            <a:pPr marL="236538" indent="-236538" defTabSz="814388">
              <a:spcBef>
                <a:spcPts val="0"/>
              </a:spcBef>
              <a:buClr>
                <a:srgbClr val="708CA1"/>
              </a:buClr>
              <a:defRPr/>
            </a:pPr>
            <a:r>
              <a:rPr lang="en-US" sz="1200" kern="0" dirty="0">
                <a:latin typeface="Courier New" pitchFamily="49" charset="0"/>
              </a:rPr>
              <a:t>Routing Protocol is "eigrp 100"</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  Automatic network summarization is in effect</a:t>
            </a:r>
          </a:p>
          <a:p>
            <a:pPr marL="236538" indent="-236538" defTabSz="814388">
              <a:spcBef>
                <a:spcPts val="0"/>
              </a:spcBef>
              <a:buClr>
                <a:srgbClr val="708CA1"/>
              </a:buClr>
              <a:defRPr/>
            </a:pPr>
            <a:r>
              <a:rPr lang="en-US" sz="1200" kern="0" dirty="0">
                <a:latin typeface="Courier New" pitchFamily="49" charset="0"/>
              </a:rPr>
              <a:t>  Automatic address summarization:</a:t>
            </a:r>
          </a:p>
          <a:p>
            <a:pPr marL="236538" indent="-236538" defTabSz="814388">
              <a:spcBef>
                <a:spcPts val="0"/>
              </a:spcBef>
              <a:buClr>
                <a:srgbClr val="708CA1"/>
              </a:buClr>
              <a:defRPr/>
            </a:pPr>
            <a:r>
              <a:rPr lang="en-US" sz="1200" kern="0" dirty="0">
                <a:latin typeface="Courier New" pitchFamily="49" charset="0"/>
              </a:rPr>
              <a:t>    10.0.0.0/8 for Serial0/0/0</a:t>
            </a:r>
          </a:p>
          <a:p>
            <a:pPr marL="236538" indent="-236538" defTabSz="814388">
              <a:spcBef>
                <a:spcPts val="0"/>
              </a:spcBef>
              <a:buClr>
                <a:srgbClr val="708CA1"/>
              </a:buClr>
              <a:defRPr/>
            </a:pPr>
            <a:r>
              <a:rPr lang="en-US" sz="1200" kern="0" dirty="0">
                <a:latin typeface="Courier New" pitchFamily="49" charset="0"/>
              </a:rPr>
              <a:t>      Summarizing with metric 28160</a:t>
            </a:r>
          </a:p>
          <a:p>
            <a:pPr marL="236538" indent="-236538" defTabSz="814388">
              <a:spcBef>
                <a:spcPts val="0"/>
              </a:spcBef>
              <a:buClr>
                <a:srgbClr val="708CA1"/>
              </a:buClr>
              <a:defRPr/>
            </a:pPr>
            <a:r>
              <a:rPr lang="en-US" sz="1200" kern="0" dirty="0">
                <a:latin typeface="Courier New" pitchFamily="49" charset="0"/>
              </a:rPr>
              <a:t>  Maximum path: 4</a:t>
            </a:r>
          </a:p>
          <a:p>
            <a:pPr marL="236538" indent="-236538" defTabSz="814388">
              <a:spcBef>
                <a:spcPts val="0"/>
              </a:spcBef>
              <a:buClr>
                <a:srgbClr val="708CA1"/>
              </a:buClr>
              <a:defRPr/>
            </a:pPr>
            <a:r>
              <a:rPr lang="en-US" sz="1200" kern="0" dirty="0">
                <a:latin typeface="Courier New" pitchFamily="49" charset="0"/>
              </a:rPr>
              <a:t>  Routing for Networks:</a:t>
            </a:r>
          </a:p>
          <a:p>
            <a:pPr marL="236538" indent="-236538" defTabSz="814388">
              <a:spcBef>
                <a:spcPts val="0"/>
              </a:spcBef>
              <a:buClr>
                <a:srgbClr val="708CA1"/>
              </a:buClr>
              <a:defRPr/>
            </a:pPr>
            <a:r>
              <a:rPr lang="en-US" sz="1200" kern="0" dirty="0">
                <a:latin typeface="Courier New" pitchFamily="49" charset="0"/>
              </a:rPr>
              <a:t>    10.10.10.0/24</a:t>
            </a:r>
          </a:p>
          <a:p>
            <a:pPr marL="236538" indent="-236538" defTabSz="814388">
              <a:spcBef>
                <a:spcPts val="0"/>
              </a:spcBef>
              <a:buClr>
                <a:srgbClr val="708CA1"/>
              </a:buClr>
              <a:defRPr/>
            </a:pPr>
            <a:r>
              <a:rPr lang="en-US" sz="1200" kern="0" dirty="0">
                <a:latin typeface="Courier New" pitchFamily="49" charset="0"/>
              </a:rPr>
              <a:t>    192.168.1.96/27</a:t>
            </a:r>
          </a:p>
          <a:p>
            <a:pPr marL="236538" indent="-236538" defTabSz="814388">
              <a:spcBef>
                <a:spcPts val="0"/>
              </a:spcBef>
              <a:buClr>
                <a:srgbClr val="708CA1"/>
              </a:buClr>
              <a:defRPr/>
            </a:pPr>
            <a:r>
              <a:rPr lang="en-US" sz="1200" kern="0" dirty="0">
                <a:latin typeface="Courier New" pitchFamily="49" charset="0"/>
              </a:rPr>
              <a:t>  Passive Interface(s):</a:t>
            </a:r>
          </a:p>
          <a:p>
            <a:pPr marL="236538" indent="-236538" defTabSz="814388">
              <a:spcBef>
                <a:spcPts val="0"/>
              </a:spcBef>
              <a:buClr>
                <a:srgbClr val="708CA1"/>
              </a:buClr>
              <a:defRPr/>
            </a:pPr>
            <a:r>
              <a:rPr lang="en-US" sz="1200" kern="0" dirty="0">
                <a:latin typeface="Courier New" pitchFamily="49" charset="0"/>
              </a:rPr>
              <a:t>    FastEthernet0/0</a:t>
            </a:r>
          </a:p>
          <a:p>
            <a:pPr marL="236538" indent="-236538" defTabSz="814388">
              <a:spcBef>
                <a:spcPts val="0"/>
              </a:spcBef>
              <a:buClr>
                <a:srgbClr val="708CA1"/>
              </a:buClr>
              <a:defRPr/>
            </a:pPr>
            <a:r>
              <a:rPr lang="en-US" sz="1200" kern="0" dirty="0">
                <a:latin typeface="Courier New" pitchFamily="49" charset="0"/>
              </a:rPr>
              <a:t>  &lt;output omitted&gt;</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Title 1"/>
          <p:cNvSpPr>
            <a:spLocks noGrp="1"/>
          </p:cNvSpPr>
          <p:nvPr>
            <p:ph type="title"/>
          </p:nvPr>
        </p:nvSpPr>
        <p:spPr bwMode="auto">
          <a:xfrm>
            <a:off x="279400" y="365125"/>
            <a:ext cx="8521700" cy="741363"/>
          </a:xfrm>
          <a:noFill/>
          <a:ln>
            <a:miter lim="800000"/>
            <a:headEnd/>
            <a:tailEnd/>
          </a:ln>
        </p:spPr>
        <p:txBody>
          <a:bodyPr vert="horz" wrap="square" lIns="91440" tIns="45720" rIns="91440" bIns="45720" numCol="1" anchor="t" anchorCtr="0" compatLnSpc="1">
            <a:prstTxWarp prst="textNoShape">
              <a:avLst/>
            </a:prstTxWarp>
          </a:bodyPr>
          <a:lstStyle/>
          <a:p>
            <a:r>
              <a:rPr lang="en-US" smtClean="0"/>
              <a:t>Summarization in Discontiguous Networks </a:t>
            </a:r>
          </a:p>
        </p:txBody>
      </p:sp>
      <p:sp>
        <p:nvSpPr>
          <p:cNvPr id="202754" name="Rectangle 89"/>
          <p:cNvSpPr>
            <a:spLocks noChangeArrowheads="1"/>
          </p:cNvSpPr>
          <p:nvPr/>
        </p:nvSpPr>
        <p:spPr bwMode="auto">
          <a:xfrm>
            <a:off x="341313" y="4583113"/>
            <a:ext cx="5718175" cy="565150"/>
          </a:xfrm>
          <a:prstGeom prst="rect">
            <a:avLst/>
          </a:prstGeom>
          <a:solidFill>
            <a:srgbClr val="FFFF00"/>
          </a:solidFill>
          <a:ln w="9525" algn="ctr">
            <a:no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44" name="Text Placeholder 5"/>
          <p:cNvSpPr>
            <a:spLocks/>
          </p:cNvSpPr>
          <p:nvPr/>
        </p:nvSpPr>
        <p:spPr bwMode="auto">
          <a:xfrm>
            <a:off x="293688" y="3810000"/>
            <a:ext cx="8515350" cy="2543175"/>
          </a:xfrm>
          <a:prstGeom prst="rect">
            <a:avLst/>
          </a:prstGeom>
          <a:noFill/>
          <a:ln w="12700" algn="ctr">
            <a:solidFill>
              <a:schemeClr val="tx1"/>
            </a:solidFill>
            <a:miter lim="800000"/>
            <a:headEnd/>
            <a:tailEnd/>
          </a:ln>
          <a:extLst>
            <a:ext uri="{909E8E84-426E-40DD-AFC4-6F175D3DCCD1}"/>
          </a:extLst>
        </p:spPr>
        <p:txBody>
          <a:bodyPr lIns="82124" tIns="41061" rIns="82124" bIns="41061"/>
          <a:lstStyle/>
          <a:p>
            <a:pPr marL="236538" indent="-236538" defTabSz="814388">
              <a:spcBef>
                <a:spcPts val="0"/>
              </a:spcBef>
              <a:buClr>
                <a:srgbClr val="708CA1"/>
              </a:buClr>
              <a:defRPr/>
            </a:pPr>
            <a:r>
              <a:rPr lang="en-US" sz="1200" kern="0" dirty="0">
                <a:latin typeface="Courier New" pitchFamily="49" charset="0"/>
              </a:rPr>
              <a:t>R2# </a:t>
            </a:r>
            <a:r>
              <a:rPr lang="en-US" sz="1200" b="1" kern="0" dirty="0">
                <a:latin typeface="Courier New" pitchFamily="49" charset="0"/>
              </a:rPr>
              <a:t>show ip route</a:t>
            </a:r>
          </a:p>
          <a:p>
            <a:pPr marL="236538" indent="-236538" defTabSz="814388">
              <a:spcBef>
                <a:spcPts val="0"/>
              </a:spcBef>
              <a:buClr>
                <a:srgbClr val="708CA1"/>
              </a:buClr>
              <a:defRPr/>
            </a:pPr>
            <a:r>
              <a:rPr lang="en-US" sz="1200" kern="0" dirty="0">
                <a:latin typeface="Courier New" pitchFamily="49" charset="0"/>
              </a:rPr>
              <a:t>&lt;output omitted&gt;</a:t>
            </a:r>
          </a:p>
          <a:p>
            <a:pPr marL="236538" indent="-236538" defTabSz="814388">
              <a:spcBef>
                <a:spcPts val="0"/>
              </a:spcBef>
              <a:buClr>
                <a:srgbClr val="708CA1"/>
              </a:buClr>
              <a:defRPr/>
            </a:pPr>
            <a:r>
              <a:rPr lang="en-US" sz="1200" kern="0" dirty="0">
                <a:latin typeface="Courier New" pitchFamily="49" charset="0"/>
              </a:rPr>
              <a:t>Gateway of last resort is 192.168.1.2 to network 0.0.0.0</a:t>
            </a:r>
          </a:p>
          <a:p>
            <a:pPr marL="236538" indent="-236538" defTabSz="814388">
              <a:spcBef>
                <a:spcPts val="0"/>
              </a:spcBef>
              <a:buClr>
                <a:srgbClr val="708CA1"/>
              </a:buClr>
              <a:defRPr/>
            </a:pPr>
            <a:endParaRPr lang="en-US" sz="1200" kern="0" dirty="0">
              <a:latin typeface="Courier New" pitchFamily="49" charset="0"/>
            </a:endParaRPr>
          </a:p>
          <a:p>
            <a:pPr marL="236538" indent="-236538" defTabSz="814388">
              <a:spcBef>
                <a:spcPts val="0"/>
              </a:spcBef>
              <a:buClr>
                <a:srgbClr val="708CA1"/>
              </a:buClr>
              <a:defRPr/>
            </a:pPr>
            <a:r>
              <a:rPr lang="en-US" sz="1200" kern="0" dirty="0">
                <a:latin typeface="Courier New" pitchFamily="49" charset="0"/>
              </a:rPr>
              <a:t>     10.0.0.0/8 is variably subnetted, 2 subnets, 2 masks</a:t>
            </a:r>
          </a:p>
          <a:p>
            <a:pPr marL="236538" indent="-236538" defTabSz="814388">
              <a:spcBef>
                <a:spcPts val="0"/>
              </a:spcBef>
              <a:buClr>
                <a:srgbClr val="708CA1"/>
              </a:buClr>
              <a:defRPr/>
            </a:pPr>
            <a:r>
              <a:rPr lang="en-US" sz="1200" kern="0" dirty="0">
                <a:latin typeface="Courier New" pitchFamily="49" charset="0"/>
              </a:rPr>
              <a:t>C       10.20.20.0/24 is directly connected, FastEthernet0/0</a:t>
            </a:r>
          </a:p>
          <a:p>
            <a:pPr marL="236538" indent="-236538" defTabSz="814388">
              <a:spcBef>
                <a:spcPts val="0"/>
              </a:spcBef>
              <a:buClr>
                <a:srgbClr val="708CA1"/>
              </a:buClr>
              <a:defRPr/>
            </a:pPr>
            <a:r>
              <a:rPr lang="en-US" sz="1200" kern="0" dirty="0">
                <a:latin typeface="Courier New" pitchFamily="49" charset="0"/>
              </a:rPr>
              <a:t>D       10.0.0.0/8 is a summary, 00:13:35, Null0</a:t>
            </a:r>
          </a:p>
          <a:p>
            <a:pPr marL="236538" indent="-236538" defTabSz="814388">
              <a:spcBef>
                <a:spcPts val="0"/>
              </a:spcBef>
              <a:buClr>
                <a:srgbClr val="708CA1"/>
              </a:buClr>
              <a:defRPr/>
            </a:pPr>
            <a:r>
              <a:rPr lang="en-US" sz="1200" kern="0" dirty="0">
                <a:latin typeface="Courier New" pitchFamily="49" charset="0"/>
              </a:rPr>
              <a:t>     192.168.1.0/27 is subnetted, 2 subnets</a:t>
            </a:r>
          </a:p>
          <a:p>
            <a:pPr marL="236538" indent="-236538" defTabSz="814388">
              <a:spcBef>
                <a:spcPts val="0"/>
              </a:spcBef>
              <a:buClr>
                <a:srgbClr val="708CA1"/>
              </a:buClr>
              <a:defRPr/>
            </a:pPr>
            <a:r>
              <a:rPr lang="en-US" sz="1200" kern="0" dirty="0">
                <a:latin typeface="Courier New" pitchFamily="49" charset="0"/>
              </a:rPr>
              <a:t>C       192.168.1.96 is directly connected, Serial0/0/0</a:t>
            </a:r>
          </a:p>
          <a:p>
            <a:pPr marL="236538" indent="-236538" defTabSz="814388">
              <a:spcBef>
                <a:spcPts val="0"/>
              </a:spcBef>
              <a:buClr>
                <a:srgbClr val="708CA1"/>
              </a:buClr>
              <a:defRPr/>
            </a:pPr>
            <a:r>
              <a:rPr lang="en-US" sz="1200" kern="0" dirty="0">
                <a:latin typeface="Courier New" pitchFamily="49" charset="0"/>
              </a:rPr>
              <a:t>C       192.168.1.0 is directly connected, Serial0/0/1</a:t>
            </a:r>
          </a:p>
          <a:p>
            <a:pPr marL="236538" indent="-236538" defTabSz="814388">
              <a:spcBef>
                <a:spcPts val="0"/>
              </a:spcBef>
              <a:buClr>
                <a:srgbClr val="708CA1"/>
              </a:buClr>
              <a:defRPr/>
            </a:pPr>
            <a:r>
              <a:rPr lang="en-US" sz="1200" kern="0" dirty="0">
                <a:latin typeface="Courier New" pitchFamily="49" charset="0"/>
              </a:rPr>
              <a:t>S*   0.0.0.0/0 [1/0] via 192.168.1.2 </a:t>
            </a:r>
          </a:p>
          <a:p>
            <a:pPr marL="236538" indent="-236538" defTabSz="814388">
              <a:spcBef>
                <a:spcPts val="0"/>
              </a:spcBef>
              <a:buClr>
                <a:srgbClr val="708CA1"/>
              </a:buClr>
              <a:defRPr/>
            </a:pPr>
            <a:r>
              <a:rPr lang="en-US" sz="1200" kern="0" dirty="0">
                <a:latin typeface="Courier New" pitchFamily="49" charset="0"/>
              </a:rPr>
              <a:t>R2#</a:t>
            </a:r>
          </a:p>
        </p:txBody>
      </p:sp>
      <p:grpSp>
        <p:nvGrpSpPr>
          <p:cNvPr id="202756" name="Group 23"/>
          <p:cNvGrpSpPr>
            <a:grpSpLocks/>
          </p:cNvGrpSpPr>
          <p:nvPr/>
        </p:nvGrpSpPr>
        <p:grpSpPr bwMode="auto">
          <a:xfrm>
            <a:off x="1130300" y="1184275"/>
            <a:ext cx="6873875" cy="2397125"/>
            <a:chOff x="1065877" y="1003612"/>
            <a:chExt cx="6873788" cy="2397510"/>
          </a:xfrm>
        </p:grpSpPr>
        <p:cxnSp>
          <p:nvCxnSpPr>
            <p:cNvPr id="23" name="Straight Connector 22"/>
            <p:cNvCxnSpPr/>
            <p:nvPr/>
          </p:nvCxnSpPr>
          <p:spPr bwMode="auto">
            <a:xfrm rot="10800000">
              <a:off x="6791918" y="1976906"/>
              <a:ext cx="520693"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02758" name="Rounded Rectangle 40"/>
            <p:cNvSpPr>
              <a:spLocks noChangeArrowheads="1"/>
            </p:cNvSpPr>
            <p:nvPr/>
          </p:nvSpPr>
          <p:spPr bwMode="auto">
            <a:xfrm>
              <a:off x="1081667" y="1003612"/>
              <a:ext cx="6590371" cy="1471959"/>
            </a:xfrm>
            <a:prstGeom prst="roundRect">
              <a:avLst>
                <a:gd name="adj" fmla="val 16667"/>
              </a:avLst>
            </a:prstGeom>
            <a:solidFill>
              <a:schemeClr val="accent1">
                <a:alpha val="12941"/>
              </a:schemeClr>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202759" name="Freeform 9"/>
            <p:cNvSpPr>
              <a:spLocks/>
            </p:cNvSpPr>
            <p:nvPr/>
          </p:nvSpPr>
          <p:spPr bwMode="auto">
            <a:xfrm>
              <a:off x="2809951" y="1944194"/>
              <a:ext cx="3234009" cy="12993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a:p>
          </p:txBody>
        </p:sp>
        <p:pic>
          <p:nvPicPr>
            <p:cNvPr id="202760" name="Picture 37"/>
            <p:cNvPicPr>
              <a:picLocks noChangeArrowheads="1"/>
            </p:cNvPicPr>
            <p:nvPr/>
          </p:nvPicPr>
          <p:blipFill>
            <a:blip r:embed="rId3" cstate="print"/>
            <a:srcRect/>
            <a:stretch>
              <a:fillRect/>
            </a:stretch>
          </p:blipFill>
          <p:spPr bwMode="auto">
            <a:xfrm>
              <a:off x="1971990" y="1723858"/>
              <a:ext cx="870351" cy="451691"/>
            </a:xfrm>
            <a:prstGeom prst="rect">
              <a:avLst/>
            </a:prstGeom>
            <a:noFill/>
            <a:ln w="9525">
              <a:noFill/>
              <a:miter lim="800000"/>
              <a:headEnd/>
              <a:tailEnd/>
            </a:ln>
          </p:spPr>
        </p:pic>
        <p:pic>
          <p:nvPicPr>
            <p:cNvPr id="202761" name="Picture 37"/>
            <p:cNvPicPr>
              <a:picLocks noChangeArrowheads="1"/>
            </p:cNvPicPr>
            <p:nvPr/>
          </p:nvPicPr>
          <p:blipFill>
            <a:blip r:embed="rId3" cstate="print"/>
            <a:srcRect/>
            <a:stretch>
              <a:fillRect/>
            </a:stretch>
          </p:blipFill>
          <p:spPr bwMode="auto">
            <a:xfrm>
              <a:off x="5955504" y="1734875"/>
              <a:ext cx="870351" cy="451691"/>
            </a:xfrm>
            <a:prstGeom prst="rect">
              <a:avLst/>
            </a:prstGeom>
            <a:noFill/>
            <a:ln w="9525">
              <a:noFill/>
              <a:miter lim="800000"/>
              <a:headEnd/>
              <a:tailEnd/>
            </a:ln>
          </p:spPr>
        </p:pic>
        <p:cxnSp>
          <p:nvCxnSpPr>
            <p:cNvPr id="48" name="Straight Connector 47"/>
            <p:cNvCxnSpPr/>
            <p:nvPr/>
          </p:nvCxnSpPr>
          <p:spPr bwMode="auto">
            <a:xfrm rot="5400000">
              <a:off x="1307938" y="1976113"/>
              <a:ext cx="341367"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9" name="Straight Connector 48"/>
            <p:cNvCxnSpPr/>
            <p:nvPr/>
          </p:nvCxnSpPr>
          <p:spPr bwMode="auto">
            <a:xfrm rot="10800000">
              <a:off x="1465922" y="1980082"/>
              <a:ext cx="519106" cy="1587"/>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0" name="Straight Connector 49"/>
            <p:cNvCxnSpPr/>
            <p:nvPr/>
          </p:nvCxnSpPr>
          <p:spPr bwMode="auto">
            <a:xfrm rot="5400000">
              <a:off x="7140340" y="1972937"/>
              <a:ext cx="341367" cy="6350"/>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202765" name="TextBox 51"/>
            <p:cNvSpPr txBox="1">
              <a:spLocks noChangeArrowheads="1"/>
            </p:cNvSpPr>
            <p:nvPr/>
          </p:nvSpPr>
          <p:spPr bwMode="auto">
            <a:xfrm>
              <a:off x="2247423" y="1944195"/>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R1</a:t>
              </a:r>
            </a:p>
          </p:txBody>
        </p:sp>
        <p:sp>
          <p:nvSpPr>
            <p:cNvPr id="202766" name="TextBox 52"/>
            <p:cNvSpPr txBox="1">
              <a:spLocks noChangeArrowheads="1"/>
            </p:cNvSpPr>
            <p:nvPr/>
          </p:nvSpPr>
          <p:spPr bwMode="auto">
            <a:xfrm>
              <a:off x="6251159" y="1953374"/>
              <a:ext cx="380232" cy="258532"/>
            </a:xfrm>
            <a:prstGeom prst="rect">
              <a:avLst/>
            </a:prstGeom>
            <a:noFill/>
            <a:ln w="9525">
              <a:noFill/>
              <a:miter lim="800000"/>
              <a:headEnd/>
              <a:tailEnd/>
            </a:ln>
          </p:spPr>
          <p:txBody>
            <a:bodyPr wrap="none">
              <a:spAutoFit/>
            </a:bodyPr>
            <a:lstStyle/>
            <a:p>
              <a:pPr algn="ctr" eaLnBrk="0" hangingPunct="0">
                <a:lnSpc>
                  <a:spcPct val="90000"/>
                </a:lnSpc>
              </a:pPr>
              <a:r>
                <a:rPr lang="en-US" sz="1200" b="1">
                  <a:solidFill>
                    <a:schemeClr val="bg1"/>
                  </a:solidFill>
                </a:rPr>
                <a:t>R2</a:t>
              </a:r>
            </a:p>
          </p:txBody>
        </p:sp>
        <p:sp>
          <p:nvSpPr>
            <p:cNvPr id="54" name="TextBox 53"/>
            <p:cNvSpPr txBox="1"/>
            <p:nvPr/>
          </p:nvSpPr>
          <p:spPr>
            <a:xfrm>
              <a:off x="1065877" y="1610134"/>
              <a:ext cx="1012812" cy="165127"/>
            </a:xfrm>
            <a:prstGeom prst="rect">
              <a:avLst/>
            </a:prstGeom>
            <a:noFill/>
          </p:spPr>
          <p:txBody>
            <a:bodyPr lIns="0" tIns="0" rIns="0" bIns="0" anchor="ctr"/>
            <a:lstStyle/>
            <a:p>
              <a:pPr algn="ctr" eaLnBrk="0" hangingPunct="0">
                <a:lnSpc>
                  <a:spcPct val="90000"/>
                </a:lnSpc>
                <a:defRPr/>
              </a:pPr>
              <a:r>
                <a:rPr lang="en-US" sz="1050" dirty="0"/>
                <a:t>10.10.10.0 /24</a:t>
              </a:r>
            </a:p>
          </p:txBody>
        </p:sp>
        <p:sp>
          <p:nvSpPr>
            <p:cNvPr id="55" name="TextBox 54"/>
            <p:cNvSpPr txBox="1"/>
            <p:nvPr/>
          </p:nvSpPr>
          <p:spPr>
            <a:xfrm>
              <a:off x="1194463" y="1109992"/>
              <a:ext cx="946138" cy="161951"/>
            </a:xfrm>
            <a:prstGeom prst="rect">
              <a:avLst/>
            </a:prstGeom>
            <a:noFill/>
          </p:spPr>
          <p:txBody>
            <a:bodyPr lIns="0" tIns="0" rIns="0" bIns="0" anchor="ctr"/>
            <a:lstStyle/>
            <a:p>
              <a:pPr algn="ctr" eaLnBrk="0" hangingPunct="0">
                <a:lnSpc>
                  <a:spcPct val="90000"/>
                </a:lnSpc>
                <a:defRPr/>
              </a:pPr>
              <a:r>
                <a:rPr lang="en-US" sz="1050" b="1" dirty="0"/>
                <a:t>EIGRP AS 100</a:t>
              </a:r>
            </a:p>
          </p:txBody>
        </p:sp>
        <p:sp>
          <p:nvSpPr>
            <p:cNvPr id="56" name="TextBox 55"/>
            <p:cNvSpPr txBox="1"/>
            <p:nvPr/>
          </p:nvSpPr>
          <p:spPr>
            <a:xfrm>
              <a:off x="3861430" y="1659355"/>
              <a:ext cx="1012812" cy="165127"/>
            </a:xfrm>
            <a:prstGeom prst="rect">
              <a:avLst/>
            </a:prstGeom>
            <a:noFill/>
          </p:spPr>
          <p:txBody>
            <a:bodyPr lIns="0" tIns="0" rIns="0" bIns="0" anchor="ctr"/>
            <a:lstStyle/>
            <a:p>
              <a:pPr algn="ctr" eaLnBrk="0" hangingPunct="0">
                <a:lnSpc>
                  <a:spcPct val="90000"/>
                </a:lnSpc>
                <a:defRPr/>
              </a:pPr>
              <a:r>
                <a:rPr lang="en-US" sz="1050" dirty="0"/>
                <a:t>192.168.1.96 /30</a:t>
              </a:r>
            </a:p>
          </p:txBody>
        </p:sp>
        <p:sp>
          <p:nvSpPr>
            <p:cNvPr id="57" name="TextBox 56"/>
            <p:cNvSpPr txBox="1"/>
            <p:nvPr/>
          </p:nvSpPr>
          <p:spPr>
            <a:xfrm>
              <a:off x="6549033" y="1605372"/>
              <a:ext cx="1012812" cy="165127"/>
            </a:xfrm>
            <a:prstGeom prst="rect">
              <a:avLst/>
            </a:prstGeom>
            <a:noFill/>
          </p:spPr>
          <p:txBody>
            <a:bodyPr lIns="0" tIns="0" rIns="0" bIns="0" anchor="ctr"/>
            <a:lstStyle/>
            <a:p>
              <a:pPr algn="ctr" eaLnBrk="0" hangingPunct="0">
                <a:lnSpc>
                  <a:spcPct val="90000"/>
                </a:lnSpc>
                <a:defRPr/>
              </a:pPr>
              <a:r>
                <a:rPr lang="en-US" sz="1050" dirty="0"/>
                <a:t>10.20.20.0 /24</a:t>
              </a:r>
            </a:p>
          </p:txBody>
        </p:sp>
        <p:sp>
          <p:nvSpPr>
            <p:cNvPr id="202771" name="Right Arrow 96"/>
            <p:cNvSpPr>
              <a:spLocks noChangeArrowheads="1"/>
            </p:cNvSpPr>
            <p:nvPr/>
          </p:nvSpPr>
          <p:spPr bwMode="auto">
            <a:xfrm>
              <a:off x="2230247" y="1237782"/>
              <a:ext cx="3200400" cy="434897"/>
            </a:xfrm>
            <a:prstGeom prst="rightArrow">
              <a:avLst>
                <a:gd name="adj1" fmla="val 50000"/>
                <a:gd name="adj2" fmla="val 50014"/>
              </a:avLst>
            </a:prstGeom>
            <a:solidFill>
              <a:srgbClr val="FFFF99"/>
            </a:solidFill>
            <a:ln w="9525" algn="ctr">
              <a:solidFill>
                <a:schemeClr val="tx1"/>
              </a:solidFill>
              <a:round/>
              <a:headEnd/>
              <a:tailEnd/>
            </a:ln>
          </p:spPr>
          <p:txBody>
            <a:bodyPr lIns="82124" tIns="41061" rIns="82124" bIns="41061" anchor="ctr">
              <a:spAutoFit/>
            </a:bodyPr>
            <a:lstStyle/>
            <a:p>
              <a:pPr algn="ctr" defTabSz="814388" eaLnBrk="0" hangingPunct="0">
                <a:lnSpc>
                  <a:spcPct val="90000"/>
                </a:lnSpc>
              </a:pPr>
              <a:endParaRPr lang="en-US"/>
            </a:p>
          </p:txBody>
        </p:sp>
        <p:sp>
          <p:nvSpPr>
            <p:cNvPr id="98" name="TextBox 97"/>
            <p:cNvSpPr txBox="1"/>
            <p:nvPr/>
          </p:nvSpPr>
          <p:spPr>
            <a:xfrm>
              <a:off x="2029478" y="1294172"/>
              <a:ext cx="3235284" cy="312787"/>
            </a:xfrm>
            <a:prstGeom prst="rect">
              <a:avLst/>
            </a:prstGeom>
            <a:noFill/>
          </p:spPr>
          <p:txBody>
            <a:bodyPr>
              <a:spAutoFit/>
            </a:bodyPr>
            <a:lstStyle/>
            <a:p>
              <a:pPr algn="ctr" eaLnBrk="0" hangingPunct="0">
                <a:lnSpc>
                  <a:spcPct val="90000"/>
                </a:lnSpc>
                <a:defRPr/>
              </a:pPr>
              <a:r>
                <a:rPr lang="en-US" sz="1200" b="1" dirty="0">
                  <a:sym typeface="Wingdings"/>
                </a:rPr>
                <a:t></a:t>
              </a:r>
              <a:r>
                <a:rPr lang="en-US" sz="1600" b="1" dirty="0">
                  <a:sym typeface="Wingdings"/>
                </a:rPr>
                <a:t> </a:t>
              </a:r>
              <a:r>
                <a:rPr lang="en-US" sz="1050" b="1" dirty="0">
                  <a:sym typeface="Wingdings"/>
                </a:rPr>
                <a:t>EIGRP Update: Connected to 10.0.0.0 /8</a:t>
              </a:r>
              <a:endParaRPr lang="en-US" sz="1050" b="1" dirty="0"/>
            </a:p>
          </p:txBody>
        </p:sp>
        <p:sp>
          <p:nvSpPr>
            <p:cNvPr id="202773" name="Rounded Rectangular Callout 21"/>
            <p:cNvSpPr>
              <a:spLocks noChangeArrowheads="1"/>
            </p:cNvSpPr>
            <p:nvPr/>
          </p:nvSpPr>
          <p:spPr bwMode="auto">
            <a:xfrm>
              <a:off x="5879201" y="2587084"/>
              <a:ext cx="2060464" cy="814038"/>
            </a:xfrm>
            <a:prstGeom prst="wedgeRoundRectCallout">
              <a:avLst>
                <a:gd name="adj1" fmla="val -22204"/>
                <a:gd name="adj2" fmla="val -94917"/>
                <a:gd name="adj3" fmla="val 16667"/>
              </a:avLst>
            </a:prstGeom>
            <a:solidFill>
              <a:srgbClr val="FFFF99"/>
            </a:solidFill>
            <a:ln w="9525" algn="ctr">
              <a:solidFill>
                <a:schemeClr val="tx1"/>
              </a:solidFill>
              <a:round/>
              <a:headEnd/>
              <a:tailEnd/>
            </a:ln>
          </p:spPr>
          <p:txBody>
            <a:bodyPr lIns="82124" tIns="41061" rIns="82124" bIns="41061" anchor="ctr"/>
            <a:lstStyle/>
            <a:p>
              <a:pPr algn="ctr" defTabSz="814388" eaLnBrk="0" hangingPunct="0">
                <a:lnSpc>
                  <a:spcPct val="90000"/>
                </a:lnSpc>
              </a:pPr>
              <a:r>
                <a:rPr lang="en-US" sz="1200"/>
                <a:t>R2 ignores the R1 update because it is already connected to the classful 10.0.0.0/8 network.</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CCNP Instructor PPT">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CNP Instructor PPT2">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Instructor PPT</Template>
  <TotalTime>20823</TotalTime>
  <Pages>28</Pages>
  <Words>25774</Words>
  <Application>Microsoft Office PowerPoint</Application>
  <PresentationFormat>On-screen Show (4:3)</PresentationFormat>
  <Paragraphs>3231</Paragraphs>
  <Slides>176</Slides>
  <Notes>118</Notes>
  <HiddenSlides>0</HiddenSlides>
  <MMClips>0</MMClips>
  <ScaleCrop>false</ScaleCrop>
  <HeadingPairs>
    <vt:vector size="4" baseType="variant">
      <vt:variant>
        <vt:lpstr>Theme</vt:lpstr>
      </vt:variant>
      <vt:variant>
        <vt:i4>3</vt:i4>
      </vt:variant>
      <vt:variant>
        <vt:lpstr>Slide Titles</vt:lpstr>
      </vt:variant>
      <vt:variant>
        <vt:i4>176</vt:i4>
      </vt:variant>
    </vt:vector>
  </HeadingPairs>
  <TitlesOfParts>
    <vt:vector size="179" baseType="lpstr">
      <vt:lpstr>CCNP Instructor PPT</vt:lpstr>
      <vt:lpstr>Custom Design</vt:lpstr>
      <vt:lpstr>CCNP Instructor PPT2</vt:lpstr>
      <vt:lpstr>Chapter 2:  Configuring the Enhanced Interior Gateway Routing Protocol</vt:lpstr>
      <vt:lpstr>Chapter 2 Objectives</vt:lpstr>
      <vt:lpstr>Understanding EIGRP Terminology and Operation </vt:lpstr>
      <vt:lpstr>EIGRP Capabilities and Attributes</vt:lpstr>
      <vt:lpstr>EIGRP Terminology</vt:lpstr>
      <vt:lpstr>EIGRP Tables</vt:lpstr>
      <vt:lpstr>AD versus FD</vt:lpstr>
      <vt:lpstr>Successor and Feasible Successor</vt:lpstr>
      <vt:lpstr>Passive versus Active Routes</vt:lpstr>
      <vt:lpstr>Key EIGRP Technologies</vt:lpstr>
      <vt:lpstr>Reliable Transport Protocol</vt:lpstr>
      <vt:lpstr>Neighbor Discovery / Recovery</vt:lpstr>
      <vt:lpstr>Neighbor Discovery / Recovery</vt:lpstr>
      <vt:lpstr>Protocol-Dependent Modules</vt:lpstr>
      <vt:lpstr>Protocol-Dependent Modules</vt:lpstr>
      <vt:lpstr>DUAL finite-state machine</vt:lpstr>
      <vt:lpstr>EIGRP Packet</vt:lpstr>
      <vt:lpstr>EIGRP Header</vt:lpstr>
      <vt:lpstr>EIGRP Header</vt:lpstr>
      <vt:lpstr>EIGRP Packet</vt:lpstr>
      <vt:lpstr>Hello Packets</vt:lpstr>
      <vt:lpstr>EIGRP Hello Packets</vt:lpstr>
      <vt:lpstr>Hello Packets</vt:lpstr>
      <vt:lpstr>Hello Packets</vt:lpstr>
      <vt:lpstr>Hello Packets</vt:lpstr>
      <vt:lpstr>Acknowledgement Packets</vt:lpstr>
      <vt:lpstr>Update Packets</vt:lpstr>
      <vt:lpstr>Update Packets</vt:lpstr>
      <vt:lpstr>Query and Reply Packets</vt:lpstr>
      <vt:lpstr>Query and Reply Packets</vt:lpstr>
      <vt:lpstr>EIGRP Message</vt:lpstr>
      <vt:lpstr>EIGRP Message - TLVs</vt:lpstr>
      <vt:lpstr>TLV 0x0001 - EIGRP Parameters</vt:lpstr>
      <vt:lpstr>TLV 0x0002 - Internal IP Routes</vt:lpstr>
      <vt:lpstr>TLV 0x0003 - External IP Routes</vt:lpstr>
      <vt:lpstr>Packet Types</vt:lpstr>
      <vt:lpstr>Initial Route Discovery </vt:lpstr>
      <vt:lpstr>EIGRP Operations</vt:lpstr>
      <vt:lpstr>Example: EIGRP Tables</vt:lpstr>
      <vt:lpstr>EIGRP Neighbor Table</vt:lpstr>
      <vt:lpstr>EIGRP Topology Table</vt:lpstr>
      <vt:lpstr>EIGRP Routing Table</vt:lpstr>
      <vt:lpstr>EIGRP Administrative Distance (AD)</vt:lpstr>
      <vt:lpstr>DUAL Example</vt:lpstr>
      <vt:lpstr>DUAL Example</vt:lpstr>
      <vt:lpstr>DUAL Example</vt:lpstr>
      <vt:lpstr>DUAL Example</vt:lpstr>
      <vt:lpstr>DUAL Example</vt:lpstr>
      <vt:lpstr>DUAL Example</vt:lpstr>
      <vt:lpstr>DUAL Example</vt:lpstr>
      <vt:lpstr>EIGRP Metric Calculation</vt:lpstr>
      <vt:lpstr>EIGRP Bandwidth</vt:lpstr>
      <vt:lpstr>EIGRP Bandwidth</vt:lpstr>
      <vt:lpstr>EIGRP Delay</vt:lpstr>
      <vt:lpstr>Other EIGRP Metrics</vt:lpstr>
      <vt:lpstr>EIGRP Composite Metric Calculation</vt:lpstr>
      <vt:lpstr>Mismatched K Values</vt:lpstr>
      <vt:lpstr>EIGRP Metric Calculation Example</vt:lpstr>
      <vt:lpstr>EIGRP Bandwidth Calculation Example</vt:lpstr>
      <vt:lpstr>EIGRP Delay Calculation Example</vt:lpstr>
      <vt:lpstr>EIGRP Metric Calculation Example</vt:lpstr>
      <vt:lpstr>Slide 62</vt:lpstr>
      <vt:lpstr>Planning to Deploy EIGRP</vt:lpstr>
      <vt:lpstr>Implementing EIGRP</vt:lpstr>
      <vt:lpstr>Verifying EIGRP</vt:lpstr>
      <vt:lpstr>Documenting</vt:lpstr>
      <vt:lpstr>Slide 67</vt:lpstr>
      <vt:lpstr>Enable EIGRP Routing</vt:lpstr>
      <vt:lpstr>Identify EIGRP Networks</vt:lpstr>
      <vt:lpstr>Note on EIGRP Masks</vt:lpstr>
      <vt:lpstr>Define the Interface Bandwidth</vt:lpstr>
      <vt:lpstr>Enable / Disable Automatic Summarization</vt:lpstr>
      <vt:lpstr>Configuring EIGRP Example: Classful</vt:lpstr>
      <vt:lpstr>Configuring EIGRP Example: Classful</vt:lpstr>
      <vt:lpstr>Verifying EIGRP Example</vt:lpstr>
      <vt:lpstr>Verifying EIGRP Example</vt:lpstr>
      <vt:lpstr>Verifying EIGRP Example</vt:lpstr>
      <vt:lpstr>Configuring EIGRP Example: Classless</vt:lpstr>
      <vt:lpstr>Verifying EIGRP Example</vt:lpstr>
      <vt:lpstr>Verifying EIGRP: show ip protocols</vt:lpstr>
      <vt:lpstr>Verifying EIGRP: show ip eigrp neighbors</vt:lpstr>
      <vt:lpstr>Verifying EIGRP: show ip eigrp topology</vt:lpstr>
      <vt:lpstr>Verifying EIGRP: show ip route eigrp</vt:lpstr>
      <vt:lpstr>Verifying EIGRP: show ip eigrp interfaces</vt:lpstr>
      <vt:lpstr>Verifying EIGRP: show ip eigrp traffic</vt:lpstr>
      <vt:lpstr>Verifying EIGRP: debug eigrp packets</vt:lpstr>
      <vt:lpstr>EIGRP Passive-Interface</vt:lpstr>
      <vt:lpstr>Passive-Interface Example</vt:lpstr>
      <vt:lpstr>Propagating a Default Route</vt:lpstr>
      <vt:lpstr>ip default-network Command </vt:lpstr>
      <vt:lpstr>ip default-network Example</vt:lpstr>
      <vt:lpstr>ip default-network Example</vt:lpstr>
      <vt:lpstr>ip default-network Example</vt:lpstr>
      <vt:lpstr>ip route 0.0.0.0 0.0.0.0 next-hop | interface Command</vt:lpstr>
      <vt:lpstr>ip route 0.0.0.0 0.0.0.0 interface Example</vt:lpstr>
      <vt:lpstr>ip route 0.0.0.0 0.0.0.0 next-hop Example</vt:lpstr>
      <vt:lpstr>EIGRP Route Summarization </vt:lpstr>
      <vt:lpstr>Summarization in Discontiguous Networks </vt:lpstr>
      <vt:lpstr>Summarization in Discontiguous Networks </vt:lpstr>
      <vt:lpstr>Null 0</vt:lpstr>
      <vt:lpstr>Disabling Automatic Summarization</vt:lpstr>
      <vt:lpstr>Disable Automatic Summarization</vt:lpstr>
      <vt:lpstr>Summarizing on an Interface</vt:lpstr>
      <vt:lpstr>ip summary-address eigrp</vt:lpstr>
      <vt:lpstr>EIGRP Route Summarization </vt:lpstr>
      <vt:lpstr>Configuring and Verifying EIGRP in an Enterprise WAN</vt:lpstr>
      <vt:lpstr>EIGRP and WAN Considerations</vt:lpstr>
      <vt:lpstr>Frame Relay Using Dynamic Mapping</vt:lpstr>
      <vt:lpstr>Frame Relay Using Dynamic Mapping</vt:lpstr>
      <vt:lpstr>Frame Relay Using Dynamic Mapping</vt:lpstr>
      <vt:lpstr>Frame Relay Using Static Mapping</vt:lpstr>
      <vt:lpstr>frame-relay map Command</vt:lpstr>
      <vt:lpstr>Frame Relay Using Static Mapping</vt:lpstr>
      <vt:lpstr>Frame Relay Using Static Mapping</vt:lpstr>
      <vt:lpstr>EIGRP over FR Multipoint Subinterfaces</vt:lpstr>
      <vt:lpstr>EIGRP over FR Multipoint Subinterfaces</vt:lpstr>
      <vt:lpstr>EIGRP over FR Multipoint Subinterfaces</vt:lpstr>
      <vt:lpstr>EIGRP over FR Multipoint Subinterfaces</vt:lpstr>
      <vt:lpstr>EIGRP Unicast Neighbors</vt:lpstr>
      <vt:lpstr>EIGRP Unicast Neighbors</vt:lpstr>
      <vt:lpstr>EIGRP Unicast Neighbors</vt:lpstr>
      <vt:lpstr>EIGRP over FR Point-to-Point Subinterfaces</vt:lpstr>
      <vt:lpstr>EIGRP over FR Point-to-Point Subinterfaces</vt:lpstr>
      <vt:lpstr>EIGRP over FR Point-to-Point Subinterfaces</vt:lpstr>
      <vt:lpstr>EIGRP over FR Point-to-Point Subinterfaces</vt:lpstr>
      <vt:lpstr>EIGRP over MPLS</vt:lpstr>
      <vt:lpstr>EIGRP over Layer 3 MPLS VPNs</vt:lpstr>
      <vt:lpstr>EIGRP over Layer 3 MPLS VPNs</vt:lpstr>
      <vt:lpstr>EIGRP over Layer 2 MPLS VPNs</vt:lpstr>
      <vt:lpstr>EIGRP over Layer 2 MPLS VPNs</vt:lpstr>
      <vt:lpstr>EIGRP Load Balancing</vt:lpstr>
      <vt:lpstr>EIGRP Equal-Cost Load Balancing</vt:lpstr>
      <vt:lpstr>Unequal Cost Load Balancing</vt:lpstr>
      <vt:lpstr>EIGRP Unequal-Cost Load Balancing</vt:lpstr>
      <vt:lpstr>EIGRP Bandwidth Use Across WAN Links</vt:lpstr>
      <vt:lpstr>Setting EIGRP Bandwidth on a WAN</vt:lpstr>
      <vt:lpstr>EIGRP WAN Configuration – Example #1</vt:lpstr>
      <vt:lpstr>EIGRP WAN Configuration – Example #2a</vt:lpstr>
      <vt:lpstr>EIGRP WAN Configuration – Example #2b</vt:lpstr>
      <vt:lpstr>EIGRP ip bandwith-percent</vt:lpstr>
      <vt:lpstr>ip bandwidth-percent eigrp</vt:lpstr>
      <vt:lpstr>Slide 142</vt:lpstr>
      <vt:lpstr>Router Authentication</vt:lpstr>
      <vt:lpstr>Simple Password vs. MD5 Authentication</vt:lpstr>
      <vt:lpstr>EIGRP MD5 Authentication</vt:lpstr>
      <vt:lpstr>MD5 Authentication</vt:lpstr>
      <vt:lpstr>Planning for EIGRP</vt:lpstr>
      <vt:lpstr>Configure the Authentication Mode for EIGRP</vt:lpstr>
      <vt:lpstr>Configure the Key Chain</vt:lpstr>
      <vt:lpstr>Configure Keys Lifetime Parameters (Optional)</vt:lpstr>
      <vt:lpstr>Enable Authentication to Use the Key Chain </vt:lpstr>
      <vt:lpstr>Configuring EIGRP MD5 Authentication</vt:lpstr>
      <vt:lpstr>Configuring EIGRP MD5 Authentication</vt:lpstr>
      <vt:lpstr>Verifying MD5 Authentication</vt:lpstr>
      <vt:lpstr>Verifying MD5 Authentication</vt:lpstr>
      <vt:lpstr>Troubleshooting MD5 Authentication</vt:lpstr>
      <vt:lpstr>Configuring EIGRP MD5 Authentication</vt:lpstr>
      <vt:lpstr>Optimizing EIGRP Implementations</vt:lpstr>
      <vt:lpstr>Factors That Influence EIGRP Scalability</vt:lpstr>
      <vt:lpstr>EIGRP Query Process</vt:lpstr>
      <vt:lpstr>Overwhelming EIGRP Query Process</vt:lpstr>
      <vt:lpstr>Stuck-in-Active</vt:lpstr>
      <vt:lpstr>SIA Solution: Summarization</vt:lpstr>
      <vt:lpstr>SIA Solution: Summarization</vt:lpstr>
      <vt:lpstr>SIA Solution: Stub Networks</vt:lpstr>
      <vt:lpstr>EIGRP Stub Routing</vt:lpstr>
      <vt:lpstr>EIGRP Stub</vt:lpstr>
      <vt:lpstr>Example: EIGRP Stub Parameters</vt:lpstr>
      <vt:lpstr>Example: EIGRP Stub Parameters (Cont.) </vt:lpstr>
      <vt:lpstr>Graceful Shutdown</vt:lpstr>
      <vt:lpstr>Chapter 2 Summary</vt:lpstr>
      <vt:lpstr>Chapter 2 Summary</vt:lpstr>
      <vt:lpstr>Chapter 2 Summary (continued)</vt:lpstr>
      <vt:lpstr>Resources</vt:lpstr>
      <vt:lpstr>Chapter 2 Labs</vt:lpstr>
      <vt:lpstr>Slide 176</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2</dc:title>
  <dc:creator>Cisco Systems</dc:creator>
  <cp:lastModifiedBy>Admin</cp:lastModifiedBy>
  <cp:revision>970</cp:revision>
  <cp:lastPrinted>1999-01-27T00:54:54Z</cp:lastPrinted>
  <dcterms:created xsi:type="dcterms:W3CDTF">2010-07-05T20:10:47Z</dcterms:created>
  <dcterms:modified xsi:type="dcterms:W3CDTF">2012-04-16T21:32:49Z</dcterms:modified>
</cp:coreProperties>
</file>