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Layouts/slideLayout16.xml" ContentType="application/vnd.openxmlformats-officedocument.presentationml.slideLayout+xml"/>
  <Default Extension="jpeg" ContentType="image/jpeg"/>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960" r:id="rId1"/>
  </p:sldMasterIdLst>
  <p:notesMasterIdLst>
    <p:notesMasterId r:id="rId81"/>
  </p:notesMasterIdLst>
  <p:handoutMasterIdLst>
    <p:handoutMasterId r:id="rId82"/>
  </p:handoutMasterIdLst>
  <p:sldIdLst>
    <p:sldId id="500" r:id="rId2"/>
    <p:sldId id="541" r:id="rId3"/>
    <p:sldId id="691" r:id="rId4"/>
    <p:sldId id="694" r:id="rId5"/>
    <p:sldId id="695" r:id="rId6"/>
    <p:sldId id="696" r:id="rId7"/>
    <p:sldId id="699" r:id="rId8"/>
    <p:sldId id="697" r:id="rId9"/>
    <p:sldId id="700" r:id="rId10"/>
    <p:sldId id="692" r:id="rId11"/>
    <p:sldId id="701" r:id="rId12"/>
    <p:sldId id="702" r:id="rId13"/>
    <p:sldId id="703" r:id="rId14"/>
    <p:sldId id="704" r:id="rId15"/>
    <p:sldId id="689" r:id="rId16"/>
    <p:sldId id="707" r:id="rId17"/>
    <p:sldId id="708" r:id="rId18"/>
    <p:sldId id="709" r:id="rId19"/>
    <p:sldId id="711" r:id="rId20"/>
    <p:sldId id="705" r:id="rId21"/>
    <p:sldId id="713" r:id="rId22"/>
    <p:sldId id="712" r:id="rId23"/>
    <p:sldId id="710" r:id="rId24"/>
    <p:sldId id="717" r:id="rId25"/>
    <p:sldId id="714" r:id="rId26"/>
    <p:sldId id="716" r:id="rId27"/>
    <p:sldId id="719" r:id="rId28"/>
    <p:sldId id="720" r:id="rId29"/>
    <p:sldId id="721" r:id="rId30"/>
    <p:sldId id="722" r:id="rId31"/>
    <p:sldId id="723" r:id="rId32"/>
    <p:sldId id="724" r:id="rId33"/>
    <p:sldId id="725" r:id="rId34"/>
    <p:sldId id="726" r:id="rId35"/>
    <p:sldId id="727" r:id="rId36"/>
    <p:sldId id="728" r:id="rId37"/>
    <p:sldId id="729" r:id="rId38"/>
    <p:sldId id="730" r:id="rId39"/>
    <p:sldId id="731" r:id="rId40"/>
    <p:sldId id="706" r:id="rId41"/>
    <p:sldId id="733" r:id="rId42"/>
    <p:sldId id="732" r:id="rId43"/>
    <p:sldId id="735" r:id="rId44"/>
    <p:sldId id="734" r:id="rId45"/>
    <p:sldId id="715" r:id="rId46"/>
    <p:sldId id="690" r:id="rId47"/>
    <p:sldId id="736" r:id="rId48"/>
    <p:sldId id="737" r:id="rId49"/>
    <p:sldId id="748" r:id="rId50"/>
    <p:sldId id="739" r:id="rId51"/>
    <p:sldId id="752" r:id="rId52"/>
    <p:sldId id="754" r:id="rId53"/>
    <p:sldId id="740" r:id="rId54"/>
    <p:sldId id="749" r:id="rId55"/>
    <p:sldId id="751" r:id="rId56"/>
    <p:sldId id="750" r:id="rId57"/>
    <p:sldId id="741" r:id="rId58"/>
    <p:sldId id="761" r:id="rId59"/>
    <p:sldId id="753" r:id="rId60"/>
    <p:sldId id="755" r:id="rId61"/>
    <p:sldId id="756" r:id="rId62"/>
    <p:sldId id="757" r:id="rId63"/>
    <p:sldId id="758" r:id="rId64"/>
    <p:sldId id="759" r:id="rId65"/>
    <p:sldId id="760" r:id="rId66"/>
    <p:sldId id="763" r:id="rId67"/>
    <p:sldId id="765" r:id="rId68"/>
    <p:sldId id="767" r:id="rId69"/>
    <p:sldId id="766" r:id="rId70"/>
    <p:sldId id="768" r:id="rId71"/>
    <p:sldId id="693" r:id="rId72"/>
    <p:sldId id="743" r:id="rId73"/>
    <p:sldId id="744" r:id="rId74"/>
    <p:sldId id="745" r:id="rId75"/>
    <p:sldId id="746" r:id="rId76"/>
    <p:sldId id="609" r:id="rId77"/>
    <p:sldId id="683" r:id="rId78"/>
    <p:sldId id="769" r:id="rId79"/>
    <p:sldId id="681" r:id="rId80"/>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99"/>
    <a:srgbClr val="678DC5"/>
    <a:srgbClr val="C0C0C4"/>
    <a:srgbClr val="3E67A4"/>
    <a:srgbClr val="3E8DC5"/>
    <a:srgbClr val="5F5F65"/>
    <a:srgbClr val="7E7E86"/>
    <a:srgbClr val="8E8E9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18" autoAdjust="0"/>
    <p:restoredTop sz="85692" autoAdjust="0"/>
  </p:normalViewPr>
  <p:slideViewPr>
    <p:cSldViewPr snapToGrid="0" showGuides="1">
      <p:cViewPr varScale="1">
        <p:scale>
          <a:sx n="74" d="100"/>
          <a:sy n="74" d="100"/>
        </p:scale>
        <p:origin x="-1338" y="-102"/>
      </p:cViewPr>
      <p:guideLst>
        <p:guide orient="horz" pos="2169"/>
        <p:guide pos="176"/>
      </p:guideLst>
    </p:cSldViewPr>
  </p:slideViewPr>
  <p:notesTextViewPr>
    <p:cViewPr>
      <p:scale>
        <a:sx n="100" d="100"/>
        <a:sy n="100" d="100"/>
      </p:scale>
      <p:origin x="0" y="0"/>
    </p:cViewPr>
  </p:notesTextViewPr>
  <p:sorterViewPr>
    <p:cViewPr>
      <p:scale>
        <a:sx n="100" d="100"/>
        <a:sy n="100" d="100"/>
      </p:scale>
      <p:origin x="0" y="18474"/>
    </p:cViewPr>
  </p:sorterViewPr>
  <p:notesViewPr>
    <p:cSldViewPr snapToGrid="0" showGuides="1">
      <p:cViewPr varScale="1">
        <p:scale>
          <a:sx n="82" d="100"/>
          <a:sy n="82" d="100"/>
        </p:scale>
        <p:origin x="-1938" y="-84"/>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handoutMaster" Target="handoutMasters/handout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86"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3084" name="Rectangle 12"/>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a:t>
            </a:r>
            <a:r>
              <a:rPr lang="en-US" sz="800" dirty="0" smtClean="0"/>
              <a:t>2010, </a:t>
            </a:r>
            <a:r>
              <a:rPr lang="en-US" sz="800" dirty="0"/>
              <a:t>Cisco Systems, Inc. All rights reserved.</a:t>
            </a:r>
          </a:p>
          <a:p>
            <a:pPr algn="l" defTabSz="611188">
              <a:lnSpc>
                <a:spcPct val="100000"/>
              </a:lnSpc>
              <a:tabLst>
                <a:tab pos="2387600" algn="l"/>
                <a:tab pos="4830763" algn="l"/>
              </a:tabLst>
              <a:defRPr/>
            </a:pPr>
            <a:r>
              <a:rPr lang="en-US" sz="800" dirty="0"/>
              <a:t>Presentation_ID.scr</a:t>
            </a:r>
          </a:p>
        </p:txBody>
      </p:sp>
      <p:sp>
        <p:nvSpPr>
          <p:cNvPr id="3085"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3086" name="Rectangle 14"/>
          <p:cNvSpPr>
            <a:spLocks noChangeArrowheads="1"/>
          </p:cNvSpPr>
          <p:nvPr/>
        </p:nvSpPr>
        <p:spPr bwMode="auto">
          <a:xfrm>
            <a:off x="5929313" y="8680450"/>
            <a:ext cx="812800" cy="287338"/>
          </a:xfrm>
          <a:prstGeom prst="rect">
            <a:avLst/>
          </a:prstGeom>
          <a:noFill/>
          <a:ln w="9525">
            <a:noFill/>
            <a:miter lim="800000"/>
            <a:headEnd/>
            <a:tailEnd/>
          </a:ln>
          <a:effectLst/>
        </p:spPr>
        <p:txBody>
          <a:bodyPr lIns="18819" tIns="0" rIns="18819" bIns="0" anchor="b"/>
          <a:lstStyle/>
          <a:p>
            <a:pPr algn="r" defTabSz="903288">
              <a:lnSpc>
                <a:spcPct val="100000"/>
              </a:lnSpc>
              <a:defRPr/>
            </a:pPr>
            <a:fld id="{AEAAA42D-7350-4E1A-927F-F0F0D6BE9213}" type="slidenum">
              <a:rPr lang="en-US" sz="800"/>
              <a:pPr algn="r" defTabSz="903288">
                <a:lnSpc>
                  <a:spcPct val="100000"/>
                </a:lnSpc>
                <a:defRPr/>
              </a:pPr>
              <a:t>‹#›</a:t>
            </a:fld>
            <a:endParaRPr lang="en-US" sz="8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304" name="Rectangle 8"/>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183305" name="Rectangle 9"/>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2006, Cisco Systems, Inc. All rights reserved.</a:t>
            </a:r>
          </a:p>
          <a:p>
            <a:pPr algn="l" defTabSz="611188">
              <a:lnSpc>
                <a:spcPct val="100000"/>
              </a:lnSpc>
              <a:tabLst>
                <a:tab pos="2387600" algn="l"/>
                <a:tab pos="4830763" algn="l"/>
              </a:tabLst>
              <a:defRPr/>
            </a:pPr>
            <a:r>
              <a:rPr lang="en-US" sz="800" dirty="0"/>
              <a:t>Presentation_ID.scr</a:t>
            </a:r>
          </a:p>
        </p:txBody>
      </p:sp>
      <p:sp>
        <p:nvSpPr>
          <p:cNvPr id="183306"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a:lvl1pPr>
          </a:lstStyle>
          <a:p>
            <a:pPr>
              <a:defRPr/>
            </a:pPr>
            <a:fld id="{48A860EF-3C9C-408F-AA5B-BAB3242BE1D0}" type="slidenum">
              <a:rPr lang="en-US"/>
              <a:pPr>
                <a:defRPr/>
              </a:pPr>
              <a:t>‹#›</a:t>
            </a:fld>
            <a:endParaRPr lang="en-US" dirty="0"/>
          </a:p>
        </p:txBody>
      </p:sp>
      <p:sp>
        <p:nvSpPr>
          <p:cNvPr id="18438"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mn-ea"/>
        <a:cs typeface="+mn-cs"/>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1"/>
          <p:cNvSpPr>
            <a:spLocks noGrp="1" noChangeArrowheads="1"/>
          </p:cNvSpPr>
          <p:nvPr>
            <p:ph type="sldNum" sz="quarter" idx="5"/>
          </p:nvPr>
        </p:nvSpPr>
        <p:spPr>
          <a:noFill/>
        </p:spPr>
        <p:txBody>
          <a:bodyPr/>
          <a:lstStyle/>
          <a:p>
            <a:fld id="{2B30C949-4E15-4DB4-8A39-A23EF57DFAE1}" type="slidenum">
              <a:rPr lang="en-US" smtClean="0"/>
              <a:pPr/>
              <a:t>1</a:t>
            </a:fld>
            <a:endParaRPr lang="en-US" dirty="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Cisco Networking </a:t>
            </a:r>
            <a:r>
              <a:rPr lang="en-US" b="1" smtClean="0"/>
              <a:t>Academy Program</a:t>
            </a:r>
            <a:endParaRPr lang="en-US" b="1" dirty="0" smtClean="0"/>
          </a:p>
          <a:p>
            <a:pPr>
              <a:buFontTx/>
              <a:buNone/>
            </a:pPr>
            <a:r>
              <a:rPr lang="en-US" b="1" dirty="0" smtClean="0"/>
              <a:t>CCNP</a:t>
            </a:r>
            <a:r>
              <a:rPr lang="en-US" b="1" baseline="0" dirty="0" smtClean="0"/>
              <a:t> ROUTE: Implementing IP Routing</a:t>
            </a:r>
            <a:endParaRPr lang="en-US" b="1" dirty="0" smtClean="0"/>
          </a:p>
          <a:p>
            <a:pPr>
              <a:buFontTx/>
              <a:buNone/>
            </a:pPr>
            <a:r>
              <a:rPr lang="en-US" sz="1300" b="1" smtClean="0"/>
              <a:t>Chapter 5: </a:t>
            </a:r>
            <a:r>
              <a:rPr lang="en-US" sz="1300" b="1" dirty="0" smtClean="0"/>
              <a:t>Implement Path Control</a:t>
            </a:r>
            <a:r>
              <a:rPr lang="en-US" b="1" dirty="0" smtClean="0"/>
              <a:t/>
            </a:r>
            <a:br>
              <a:rPr lang="en-US" b="1" dirty="0" smtClean="0"/>
            </a:br>
            <a:endParaRPr lang="en-GB" b="1"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26</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28</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31</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2DC329-F5C5-4690-8625-9C51EE2E9185}" type="slidenum">
              <a:rPr lang="en-US"/>
              <a:pPr/>
              <a:t>32</a:t>
            </a:fld>
            <a:endParaRPr lang="en-US"/>
          </a:p>
        </p:txBody>
      </p:sp>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33</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35</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36</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36538" indent="-236538" defTabSz="814388" eaLnBrk="1" hangingPunct="1">
              <a:lnSpc>
                <a:spcPct val="95000"/>
              </a:lnSpc>
              <a:buClr>
                <a:srgbClr val="708CA1"/>
              </a:buClr>
              <a:defRPr/>
            </a:pPr>
            <a:endParaRPr lang="en-US" sz="1100"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40</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2</a:t>
            </a:fld>
            <a:endParaRPr lang="en-US" dirty="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a:buFontTx/>
              <a:buNone/>
            </a:pPr>
            <a:r>
              <a:rPr lang="en-US" b="1" dirty="0" smtClean="0"/>
              <a:t>Chapter 5 Objectives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kern="1200" baseline="0" dirty="0" smtClean="0">
                <a:solidFill>
                  <a:schemeClr val="tx1"/>
                </a:solidFill>
                <a:latin typeface="Arial" charset="0"/>
                <a:ea typeface="+mn-ea"/>
                <a:cs typeface="+mn-cs"/>
              </a:rPr>
              <a:t>The first step in this configuration defines </a:t>
            </a:r>
            <a:r>
              <a:rPr lang="en-US" sz="1200" b="0" kern="1200" baseline="0" smtClean="0">
                <a:solidFill>
                  <a:schemeClr val="tx1"/>
                </a:solidFill>
                <a:latin typeface="Arial" charset="0"/>
                <a:ea typeface="+mn-ea"/>
                <a:cs typeface="+mn-cs"/>
              </a:rPr>
              <a:t>the probe.</a:t>
            </a:r>
          </a:p>
          <a:p>
            <a:pPr lvl="1"/>
            <a:r>
              <a:rPr lang="en-US" sz="1200" b="0" kern="1200" baseline="0" smtClean="0">
                <a:solidFill>
                  <a:schemeClr val="tx1"/>
                </a:solidFill>
                <a:latin typeface="Arial" charset="0"/>
                <a:ea typeface="+mn-ea"/>
                <a:cs typeface="+mn-cs"/>
              </a:rPr>
              <a:t>Probe </a:t>
            </a:r>
            <a:r>
              <a:rPr lang="en-US" sz="1200" b="0" kern="1200" baseline="0" dirty="0" smtClean="0">
                <a:solidFill>
                  <a:schemeClr val="tx1"/>
                </a:solidFill>
                <a:latin typeface="Arial" charset="0"/>
                <a:ea typeface="+mn-ea"/>
                <a:cs typeface="+mn-cs"/>
              </a:rPr>
              <a:t>11 is defined by the </a:t>
            </a:r>
            <a:r>
              <a:rPr lang="en-US" sz="1200" b="1" kern="1200" baseline="0" dirty="0" smtClean="0">
                <a:solidFill>
                  <a:schemeClr val="tx1"/>
                </a:solidFill>
                <a:latin typeface="Arial" charset="0"/>
                <a:ea typeface="+mn-ea"/>
                <a:cs typeface="+mn-cs"/>
              </a:rPr>
              <a:t>ip sla 11 </a:t>
            </a:r>
            <a:r>
              <a:rPr lang="en-US" sz="1200" b="0" kern="1200" baseline="0" dirty="0" smtClean="0">
                <a:solidFill>
                  <a:schemeClr val="tx1"/>
                </a:solidFill>
                <a:latin typeface="Arial" charset="0"/>
                <a:ea typeface="+mn-ea"/>
                <a:cs typeface="+mn-cs"/>
              </a:rPr>
              <a:t>command. </a:t>
            </a:r>
          </a:p>
          <a:p>
            <a:pPr lvl="1"/>
            <a:r>
              <a:rPr lang="en-US" sz="1200" b="0" kern="1200" baseline="0" dirty="0" smtClean="0">
                <a:solidFill>
                  <a:schemeClr val="tx1"/>
                </a:solidFill>
                <a:latin typeface="Arial" charset="0"/>
                <a:ea typeface="+mn-ea"/>
                <a:cs typeface="+mn-cs"/>
              </a:rPr>
              <a:t>The test defined with the </a:t>
            </a:r>
            <a:r>
              <a:rPr lang="en-US" sz="1200" b="1" kern="1200" baseline="0" dirty="0" smtClean="0">
                <a:solidFill>
                  <a:schemeClr val="tx1"/>
                </a:solidFill>
                <a:latin typeface="Arial" charset="0"/>
                <a:ea typeface="+mn-ea"/>
                <a:cs typeface="+mn-cs"/>
              </a:rPr>
              <a:t>icmp-echo 10.1.3.1 </a:t>
            </a:r>
            <a:r>
              <a:rPr lang="en-US" sz="1200" b="0" kern="1200" baseline="0" dirty="0" smtClean="0">
                <a:solidFill>
                  <a:schemeClr val="tx1"/>
                </a:solidFill>
                <a:latin typeface="Arial" charset="0"/>
                <a:ea typeface="+mn-ea"/>
                <a:cs typeface="+mn-cs"/>
              </a:rPr>
              <a:t>command specifies that the ICMP echoes are sent to destination 10.1.3.3 (DNS Server) to check connectivity. </a:t>
            </a:r>
          </a:p>
          <a:p>
            <a:pPr lvl="1"/>
            <a:r>
              <a:rPr lang="en-US" sz="1200" b="0" kern="1200" baseline="0" dirty="0" smtClean="0">
                <a:solidFill>
                  <a:schemeClr val="tx1"/>
                </a:solidFill>
                <a:latin typeface="Arial" charset="0"/>
                <a:ea typeface="+mn-ea"/>
                <a:cs typeface="+mn-cs"/>
              </a:rPr>
              <a:t>The </a:t>
            </a:r>
            <a:r>
              <a:rPr lang="en-US" sz="1200" b="1" kern="1200" baseline="0" dirty="0" smtClean="0">
                <a:solidFill>
                  <a:schemeClr val="tx1"/>
                </a:solidFill>
                <a:latin typeface="Arial" charset="0"/>
                <a:ea typeface="+mn-ea"/>
                <a:cs typeface="+mn-cs"/>
              </a:rPr>
              <a:t>frequency 10 </a:t>
            </a:r>
            <a:r>
              <a:rPr lang="en-US" sz="1200" b="0" kern="1200" baseline="0" dirty="0" smtClean="0">
                <a:solidFill>
                  <a:schemeClr val="tx1"/>
                </a:solidFill>
                <a:latin typeface="Arial" charset="0"/>
                <a:ea typeface="+mn-ea"/>
                <a:cs typeface="+mn-cs"/>
              </a:rPr>
              <a:t>command schedules the connectivity test to repeat every 10 seconds. </a:t>
            </a:r>
          </a:p>
          <a:p>
            <a:pPr lvl="1"/>
            <a:r>
              <a:rPr lang="en-US" sz="1200" b="0" kern="1200" baseline="0" dirty="0" smtClean="0">
                <a:solidFill>
                  <a:schemeClr val="tx1"/>
                </a:solidFill>
                <a:latin typeface="Arial" charset="0"/>
                <a:ea typeface="+mn-ea"/>
                <a:cs typeface="+mn-cs"/>
              </a:rPr>
              <a:t>The </a:t>
            </a:r>
            <a:r>
              <a:rPr lang="en-US" sz="1200" b="1" kern="1200" baseline="0" dirty="0" smtClean="0">
                <a:solidFill>
                  <a:schemeClr val="tx1"/>
                </a:solidFill>
                <a:latin typeface="Arial" charset="0"/>
                <a:ea typeface="+mn-ea"/>
                <a:cs typeface="+mn-cs"/>
              </a:rPr>
              <a:t>ip sla schedule 11 life forever start-time now </a:t>
            </a:r>
            <a:r>
              <a:rPr lang="en-US" sz="1200" b="0" kern="1200" baseline="0" dirty="0" smtClean="0">
                <a:solidFill>
                  <a:schemeClr val="tx1"/>
                </a:solidFill>
                <a:latin typeface="Arial" charset="0"/>
                <a:ea typeface="+mn-ea"/>
                <a:cs typeface="+mn-cs"/>
              </a:rPr>
              <a:t>command defines the start and end time of the connectivity test for probe 11; the start time is now and it will continue forever.</a:t>
            </a:r>
          </a:p>
          <a:p>
            <a:r>
              <a:rPr lang="en-US" sz="1200" b="0" kern="1200" baseline="0" dirty="0" smtClean="0">
                <a:solidFill>
                  <a:schemeClr val="tx1"/>
                </a:solidFill>
                <a:latin typeface="Arial" charset="0"/>
                <a:ea typeface="+mn-ea"/>
                <a:cs typeface="+mn-cs"/>
              </a:rPr>
              <a:t>The second step defines the tracking object, which is linked to the probe from the first step.</a:t>
            </a:r>
          </a:p>
          <a:p>
            <a:pPr lvl="1"/>
            <a:r>
              <a:rPr lang="en-US" sz="1200" b="0" kern="1200" baseline="0" dirty="0" smtClean="0">
                <a:solidFill>
                  <a:schemeClr val="tx1"/>
                </a:solidFill>
                <a:latin typeface="Arial" charset="0"/>
                <a:ea typeface="+mn-ea"/>
                <a:cs typeface="+mn-cs"/>
              </a:rPr>
              <a:t>The </a:t>
            </a:r>
            <a:r>
              <a:rPr lang="en-US" sz="1200" b="1" kern="1200" baseline="0" dirty="0" smtClean="0">
                <a:solidFill>
                  <a:schemeClr val="tx1"/>
                </a:solidFill>
                <a:latin typeface="Arial" charset="0"/>
                <a:ea typeface="+mn-ea"/>
                <a:cs typeface="+mn-cs"/>
              </a:rPr>
              <a:t>track 1 ip sla 11 reachability </a:t>
            </a:r>
            <a:r>
              <a:rPr lang="en-US" sz="1200" b="0" kern="1200" baseline="0" dirty="0" smtClean="0">
                <a:solidFill>
                  <a:schemeClr val="tx1"/>
                </a:solidFill>
                <a:latin typeface="Arial" charset="0"/>
                <a:ea typeface="+mn-ea"/>
                <a:cs typeface="+mn-cs"/>
              </a:rPr>
              <a:t>command specifies that object 1 is tracked; it is linked to probe 11 (defined in the first step) so that the reachability of the 10.1.3.3 is tracked.</a:t>
            </a:r>
          </a:p>
          <a:p>
            <a:r>
              <a:rPr lang="en-US" sz="1200" b="0" kern="1200" baseline="0" dirty="0" smtClean="0">
                <a:solidFill>
                  <a:schemeClr val="tx1"/>
                </a:solidFill>
                <a:latin typeface="Arial" charset="0"/>
                <a:ea typeface="+mn-ea"/>
                <a:cs typeface="+mn-cs"/>
              </a:rPr>
              <a:t>The last step defines an action based on the status of the tracking object. </a:t>
            </a:r>
          </a:p>
          <a:p>
            <a:pPr lvl="1"/>
            <a:r>
              <a:rPr lang="en-US" sz="1200" b="0" kern="1200" baseline="0" dirty="0" smtClean="0">
                <a:solidFill>
                  <a:schemeClr val="tx1"/>
                </a:solidFill>
                <a:latin typeface="Arial" charset="0"/>
                <a:ea typeface="+mn-ea"/>
                <a:cs typeface="+mn-cs"/>
              </a:rPr>
              <a:t>The </a:t>
            </a:r>
            <a:r>
              <a:rPr lang="en-US" sz="1200" b="1" kern="1200" baseline="0" dirty="0" smtClean="0">
                <a:solidFill>
                  <a:schemeClr val="tx1"/>
                </a:solidFill>
                <a:latin typeface="Arial" charset="0"/>
                <a:ea typeface="+mn-ea"/>
                <a:cs typeface="+mn-cs"/>
              </a:rPr>
              <a:t>ip route 0.0.0.0 0.0.0.0 10.1.1.1 2 track 1 </a:t>
            </a:r>
            <a:r>
              <a:rPr lang="en-US" sz="1200" b="0" kern="1200" baseline="0" dirty="0" smtClean="0">
                <a:solidFill>
                  <a:schemeClr val="tx1"/>
                </a:solidFill>
                <a:latin typeface="Arial" charset="0"/>
                <a:ea typeface="+mn-ea"/>
                <a:cs typeface="+mn-cs"/>
              </a:rPr>
              <a:t>command conditionally configures the default route, via 10.1.1.1, with an administrative distance of 2, if the result of tracking object 1 is true.</a:t>
            </a:r>
          </a:p>
          <a:p>
            <a:r>
              <a:rPr lang="en-US" sz="1200" b="0" kern="1200" baseline="0" dirty="0" smtClean="0">
                <a:solidFill>
                  <a:schemeClr val="tx1"/>
                </a:solidFill>
                <a:latin typeface="Arial" charset="0"/>
                <a:ea typeface="+mn-ea"/>
                <a:cs typeface="+mn-cs"/>
              </a:rPr>
              <a:t>Thus, if 10.1.3.3 is reachable, a static default route </a:t>
            </a:r>
            <a:r>
              <a:rPr lang="en-US" sz="1200" kern="1200" baseline="0" dirty="0" smtClean="0">
                <a:solidFill>
                  <a:schemeClr val="tx1"/>
                </a:solidFill>
                <a:latin typeface="Arial" charset="0"/>
                <a:ea typeface="+mn-ea"/>
                <a:cs typeface="+mn-cs"/>
              </a:rPr>
              <a:t>via 10.1.1.1 with an administrative distance of 2, is installed in the routing table.</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42</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This scenario requires the configuration of two probes, two tracking objects, and two conditionally announced default routes. </a:t>
            </a:r>
          </a:p>
          <a:p>
            <a:r>
              <a:rPr lang="en-US" sz="1200" kern="1200" baseline="0" dirty="0" smtClean="0">
                <a:solidFill>
                  <a:schemeClr val="tx1"/>
                </a:solidFill>
                <a:latin typeface="Arial" charset="0"/>
                <a:ea typeface="+mn-ea"/>
                <a:cs typeface="+mn-cs"/>
              </a:rPr>
              <a:t>The second set of configuration commands is almost the same as the first set.</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43</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Same configuration using</a:t>
            </a:r>
            <a:r>
              <a:rPr lang="en-US" b="0" baseline="0" dirty="0" smtClean="0"/>
              <a:t> an older IOS.</a:t>
            </a:r>
          </a:p>
          <a:p>
            <a:r>
              <a:rPr lang="en-US" b="0" baseline="0" dirty="0" smtClean="0"/>
              <a:t>Highlighted text is what has changed.</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44</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0" kern="1200" baseline="0" dirty="0" smtClean="0">
                <a:solidFill>
                  <a:schemeClr val="tx1"/>
                </a:solidFill>
                <a:latin typeface="Arial" charset="0"/>
                <a:ea typeface="+mn-ea"/>
                <a:cs typeface="+mn-cs"/>
              </a:rPr>
              <a:t>The following defines how these options work:</a:t>
            </a:r>
          </a:p>
          <a:p>
            <a:pPr lvl="1"/>
            <a:r>
              <a:rPr lang="en-US" sz="1200" b="0" kern="1200" baseline="0" dirty="0" smtClean="0">
                <a:solidFill>
                  <a:schemeClr val="tx1"/>
                </a:solidFill>
                <a:latin typeface="Arial" charset="0"/>
                <a:ea typeface="+mn-ea"/>
                <a:cs typeface="+mn-cs"/>
              </a:rPr>
              <a:t>If the statement is marked as </a:t>
            </a:r>
            <a:r>
              <a:rPr lang="en-US" sz="1200" b="1" kern="1200" baseline="0" dirty="0" smtClean="0">
                <a:solidFill>
                  <a:schemeClr val="tx1"/>
                </a:solidFill>
                <a:latin typeface="Arial" charset="0"/>
                <a:ea typeface="+mn-ea"/>
                <a:cs typeface="+mn-cs"/>
              </a:rPr>
              <a:t>deny</a:t>
            </a:r>
            <a:r>
              <a:rPr lang="en-US" sz="1200" b="0" kern="1200" baseline="0" dirty="0" smtClean="0">
                <a:solidFill>
                  <a:schemeClr val="tx1"/>
                </a:solidFill>
                <a:latin typeface="Arial" charset="0"/>
                <a:ea typeface="+mn-ea"/>
                <a:cs typeface="+mn-cs"/>
              </a:rPr>
              <a:t>, a packet meeting the match criteria is not policy-based routed </a:t>
            </a:r>
            <a:r>
              <a:rPr lang="en-US" sz="1200" b="0" kern="1200" baseline="0" smtClean="0">
                <a:solidFill>
                  <a:schemeClr val="tx1"/>
                </a:solidFill>
                <a:latin typeface="Arial" charset="0"/>
                <a:ea typeface="+mn-ea"/>
                <a:cs typeface="+mn-cs"/>
              </a:rPr>
              <a:t>but instead is </a:t>
            </a:r>
            <a:r>
              <a:rPr lang="en-US" sz="1200" b="0" kern="1200" baseline="0" dirty="0" smtClean="0">
                <a:solidFill>
                  <a:schemeClr val="tx1"/>
                </a:solidFill>
                <a:latin typeface="Arial" charset="0"/>
                <a:ea typeface="+mn-ea"/>
                <a:cs typeface="+mn-cs"/>
              </a:rPr>
              <a:t>sent through the normal forwarding channels; in other words, destination-based routing is performed.</a:t>
            </a:r>
          </a:p>
          <a:p>
            <a:pPr lvl="1"/>
            <a:r>
              <a:rPr lang="en-US" sz="1200" b="0" kern="1200" baseline="0" dirty="0" smtClean="0">
                <a:solidFill>
                  <a:schemeClr val="tx1"/>
                </a:solidFill>
                <a:latin typeface="Arial" charset="0"/>
                <a:ea typeface="+mn-ea"/>
                <a:cs typeface="+mn-cs"/>
              </a:rPr>
              <a:t>Only if the statement is marked as </a:t>
            </a:r>
            <a:r>
              <a:rPr lang="en-US" sz="1200" b="1" kern="1200" baseline="0" dirty="0" smtClean="0">
                <a:solidFill>
                  <a:schemeClr val="tx1"/>
                </a:solidFill>
                <a:latin typeface="Arial" charset="0"/>
                <a:ea typeface="+mn-ea"/>
                <a:cs typeface="+mn-cs"/>
              </a:rPr>
              <a:t>permit</a:t>
            </a:r>
            <a:r>
              <a:rPr lang="en-US" sz="1200" b="0" kern="1200" baseline="0" dirty="0" smtClean="0">
                <a:solidFill>
                  <a:schemeClr val="tx1"/>
                </a:solidFill>
                <a:latin typeface="Arial" charset="0"/>
                <a:ea typeface="+mn-ea"/>
                <a:cs typeface="+mn-cs"/>
              </a:rPr>
              <a:t> and the packet meets all the match criteria are the </a:t>
            </a:r>
            <a:r>
              <a:rPr lang="en-US" sz="1200" b="1" kern="1200" baseline="0" dirty="0" smtClean="0">
                <a:solidFill>
                  <a:schemeClr val="tx1"/>
                </a:solidFill>
                <a:latin typeface="Arial" charset="0"/>
                <a:ea typeface="+mn-ea"/>
                <a:cs typeface="+mn-cs"/>
              </a:rPr>
              <a:t>set</a:t>
            </a:r>
            <a:r>
              <a:rPr lang="en-US" sz="1200" b="0" kern="1200" baseline="0" dirty="0" smtClean="0">
                <a:solidFill>
                  <a:schemeClr val="tx1"/>
                </a:solidFill>
                <a:latin typeface="Arial" charset="0"/>
                <a:ea typeface="+mn-ea"/>
                <a:cs typeface="+mn-cs"/>
              </a:rPr>
              <a:t> commands applied.</a:t>
            </a:r>
          </a:p>
          <a:p>
            <a:pPr lvl="1"/>
            <a:r>
              <a:rPr lang="en-US" sz="1200" b="0" kern="1200" baseline="0" dirty="0" smtClean="0">
                <a:solidFill>
                  <a:schemeClr val="tx1"/>
                </a:solidFill>
                <a:latin typeface="Arial" charset="0"/>
                <a:ea typeface="+mn-ea"/>
                <a:cs typeface="+mn-cs"/>
              </a:rPr>
              <a:t>If no match is found in the route map, the packet is </a:t>
            </a:r>
            <a:r>
              <a:rPr lang="en-US" sz="1200" b="0" i="1" kern="1200" baseline="0" dirty="0" smtClean="0">
                <a:solidFill>
                  <a:schemeClr val="tx1"/>
                </a:solidFill>
                <a:latin typeface="Arial" charset="0"/>
                <a:ea typeface="+mn-ea"/>
                <a:cs typeface="+mn-cs"/>
              </a:rPr>
              <a:t>not dropped; it is forwarded  </a:t>
            </a:r>
            <a:r>
              <a:rPr lang="en-US" sz="1200" b="0" kern="1200" baseline="0" dirty="0" smtClean="0">
                <a:solidFill>
                  <a:schemeClr val="tx1"/>
                </a:solidFill>
                <a:latin typeface="Arial" charset="0"/>
                <a:ea typeface="+mn-ea"/>
                <a:cs typeface="+mn-cs"/>
              </a:rPr>
              <a:t>through the normal routing channel, which means that destination-based routing is performed.</a:t>
            </a:r>
          </a:p>
          <a:p>
            <a:pPr lvl="1"/>
            <a:r>
              <a:rPr lang="en-US" sz="1200" b="0" kern="1200" baseline="0" dirty="0" smtClean="0">
                <a:solidFill>
                  <a:schemeClr val="tx1"/>
                </a:solidFill>
                <a:latin typeface="Arial" charset="0"/>
                <a:ea typeface="+mn-ea"/>
                <a:cs typeface="+mn-cs"/>
              </a:rPr>
              <a:t>If you do not want to revert to normal forwarding but instead want to drop a packet that does not match the specified criteria, configure a </a:t>
            </a:r>
            <a:r>
              <a:rPr lang="en-US" sz="1200" b="1" kern="1200" baseline="0" dirty="0" smtClean="0">
                <a:solidFill>
                  <a:schemeClr val="tx1"/>
                </a:solidFill>
                <a:latin typeface="Arial" charset="0"/>
                <a:ea typeface="+mn-ea"/>
                <a:cs typeface="+mn-cs"/>
              </a:rPr>
              <a:t>set</a:t>
            </a:r>
            <a:r>
              <a:rPr lang="en-US" sz="1200" b="0" kern="1200" baseline="0" dirty="0" smtClean="0">
                <a:solidFill>
                  <a:schemeClr val="tx1"/>
                </a:solidFill>
                <a:latin typeface="Arial" charset="0"/>
                <a:ea typeface="+mn-ea"/>
                <a:cs typeface="+mn-cs"/>
              </a:rPr>
              <a:t> statement to route the packets to interface null 0 as the last entry in the route map.</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49</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29362B-80FF-4BCF-9D7F-51F56D9F2975}" type="slidenum">
              <a:rPr lang="en-US"/>
              <a:pPr/>
              <a:t>50</a:t>
            </a:fld>
            <a:endParaRPr lang="en-US"/>
          </a:p>
        </p:txBody>
      </p:sp>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p:txBody>
          <a:bodyPr/>
          <a:lstStyle/>
          <a:p>
            <a:pPr>
              <a:buNone/>
              <a:tabLst>
                <a:tab pos="1407366" algn="l"/>
              </a:tabLst>
            </a:pPr>
            <a:r>
              <a:rPr lang="en-US" dirty="0"/>
              <a:t>This slide shows the parameters for the </a:t>
            </a:r>
            <a:r>
              <a:rPr lang="en-US" b="1" dirty="0"/>
              <a:t>route-map</a:t>
            </a:r>
            <a:r>
              <a:rPr lang="en-US" dirty="0"/>
              <a:t> commands.</a:t>
            </a:r>
          </a:p>
          <a:p>
            <a:pPr lvl="0">
              <a:tabLst>
                <a:tab pos="1407366" algn="l"/>
              </a:tabLst>
            </a:pPr>
            <a:r>
              <a:rPr lang="en-US" i="1" smtClean="0"/>
              <a:t>map-tag</a:t>
            </a:r>
            <a:r>
              <a:rPr lang="en-US" i="0" smtClean="0"/>
              <a:t>:</a:t>
            </a:r>
            <a:r>
              <a:rPr lang="en-US" i="0" baseline="0" smtClean="0"/>
              <a:t> </a:t>
            </a:r>
            <a:r>
              <a:rPr lang="en-US" smtClean="0"/>
              <a:t>Specifies </a:t>
            </a:r>
            <a:r>
              <a:rPr lang="en-US" dirty="0"/>
              <a:t>the name of the route map</a:t>
            </a:r>
          </a:p>
          <a:p>
            <a:pPr lvl="0">
              <a:tabLst>
                <a:tab pos="1407366" algn="l"/>
              </a:tabLst>
            </a:pPr>
            <a:r>
              <a:rPr lang="en-US" b="1" dirty="0"/>
              <a:t>permit </a:t>
            </a:r>
            <a:r>
              <a:rPr lang="en-US" b="1"/>
              <a:t>| </a:t>
            </a:r>
            <a:r>
              <a:rPr lang="en-US" b="1" smtClean="0"/>
              <a:t>deny</a:t>
            </a:r>
            <a:r>
              <a:rPr lang="en-US" b="0" smtClean="0"/>
              <a:t>:</a:t>
            </a:r>
            <a:r>
              <a:rPr lang="en-US" b="0" baseline="0" smtClean="0"/>
              <a:t> </a:t>
            </a:r>
            <a:r>
              <a:rPr lang="en-US" smtClean="0"/>
              <a:t>Specifies </a:t>
            </a:r>
            <a:r>
              <a:rPr lang="en-US" dirty="0"/>
              <a:t>the action to be taken if the route map </a:t>
            </a:r>
            <a:r>
              <a:rPr lang="en-US"/>
              <a:t>match </a:t>
            </a:r>
            <a:r>
              <a:rPr lang="en-US" smtClean="0"/>
              <a:t>conditions </a:t>
            </a:r>
            <a:r>
              <a:rPr lang="en-US" dirty="0"/>
              <a:t>are met</a:t>
            </a:r>
          </a:p>
          <a:p>
            <a:pPr lvl="1">
              <a:tabLst>
                <a:tab pos="1407366" algn="l"/>
              </a:tabLst>
            </a:pPr>
            <a:r>
              <a:rPr lang="en-US" b="1" smtClean="0"/>
              <a:t>permit </a:t>
            </a:r>
            <a:r>
              <a:rPr lang="en-US" dirty="0"/>
              <a:t>= permit the matched route to be redistributed</a:t>
            </a:r>
          </a:p>
          <a:p>
            <a:pPr lvl="1">
              <a:tabLst>
                <a:tab pos="1407366" algn="l"/>
              </a:tabLst>
            </a:pPr>
            <a:r>
              <a:rPr lang="en-US" b="1" smtClean="0"/>
              <a:t>deny</a:t>
            </a:r>
            <a:r>
              <a:rPr lang="en-US" smtClean="0"/>
              <a:t> </a:t>
            </a:r>
            <a:r>
              <a:rPr lang="en-US" dirty="0"/>
              <a:t>= deny the matched route from being redistributed</a:t>
            </a:r>
          </a:p>
          <a:p>
            <a:pPr lvl="0">
              <a:tabLst>
                <a:tab pos="1407366" algn="l"/>
              </a:tabLst>
            </a:pPr>
            <a:r>
              <a:rPr lang="en-US" i="1" smtClean="0"/>
              <a:t>sequence-number:</a:t>
            </a:r>
            <a:r>
              <a:rPr lang="en-US" i="1" baseline="0" smtClean="0"/>
              <a:t> </a:t>
            </a:r>
            <a:r>
              <a:rPr lang="en-US" smtClean="0"/>
              <a:t>Specifies </a:t>
            </a:r>
            <a:r>
              <a:rPr lang="en-US" dirty="0"/>
              <a:t>the sequence number that indicates the </a:t>
            </a:r>
            <a:r>
              <a:rPr lang="en-US"/>
              <a:t>position </a:t>
            </a:r>
            <a:r>
              <a:rPr lang="en-US" smtClean="0"/>
              <a:t> that </a:t>
            </a:r>
            <a:r>
              <a:rPr lang="en-US" dirty="0"/>
              <a:t>a new route map statement will have in the list </a:t>
            </a:r>
            <a:r>
              <a:rPr lang="en-US"/>
              <a:t>of </a:t>
            </a:r>
            <a:r>
              <a:rPr lang="en-US" smtClean="0"/>
              <a:t>route </a:t>
            </a:r>
            <a:r>
              <a:rPr lang="en-US" dirty="0"/>
              <a:t>map statements already configured with the </a:t>
            </a:r>
            <a:r>
              <a:rPr lang="en-US"/>
              <a:t>same </a:t>
            </a:r>
            <a:r>
              <a:rPr lang="en-US" smtClean="0"/>
              <a:t>route </a:t>
            </a:r>
            <a:r>
              <a:rPr lang="en-US" dirty="0"/>
              <a:t>map name</a:t>
            </a:r>
          </a:p>
          <a:p>
            <a:pPr marL="112713" marR="0" indent="-112713" algn="l" defTabSz="1020763" rtl="0" eaLnBrk="0" fontAlgn="base" latinLnBrk="0" hangingPunct="0">
              <a:lnSpc>
                <a:spcPct val="90000"/>
              </a:lnSpc>
              <a:spcBef>
                <a:spcPct val="50000"/>
              </a:spcBef>
              <a:spcAft>
                <a:spcPct val="0"/>
              </a:spcAft>
              <a:buClrTx/>
              <a:buSzPct val="100000"/>
              <a:buFontTx/>
              <a:buChar char="•"/>
              <a:tabLst>
                <a:tab pos="1407366" algn="l"/>
              </a:tabLst>
              <a:defRPr/>
            </a:pPr>
            <a:r>
              <a:rPr lang="en-US" smtClean="0"/>
              <a:t>When used for redistribution filtering, a route map is applied to the route redistribution process by adding the </a:t>
            </a:r>
            <a:r>
              <a:rPr lang="en-US" b="1" smtClean="0"/>
              <a:t>route-map</a:t>
            </a:r>
            <a:r>
              <a:rPr lang="en-US" smtClean="0"/>
              <a:t> command and </a:t>
            </a:r>
            <a:r>
              <a:rPr lang="en-US" i="1" smtClean="0"/>
              <a:t>map-tag</a:t>
            </a:r>
            <a:r>
              <a:rPr lang="en-US" smtClean="0"/>
              <a:t> to the end of the </a:t>
            </a:r>
            <a:r>
              <a:rPr lang="en-US" b="1" smtClean="0"/>
              <a:t>redistribute</a:t>
            </a:r>
            <a:r>
              <a:rPr lang="en-US" b="1" i="1" smtClean="0"/>
              <a:t> </a:t>
            </a:r>
            <a:r>
              <a:rPr lang="en-US" i="1" smtClean="0"/>
              <a:t>protocol </a:t>
            </a:r>
            <a:r>
              <a:rPr lang="en-US" smtClean="0"/>
              <a:t>command. </a:t>
            </a:r>
          </a:p>
          <a:p>
            <a:pPr>
              <a:tabLst>
                <a:tab pos="1407366" algn="l"/>
              </a:tabLst>
            </a:pPr>
            <a:endParaRPr lang="en-US" dirty="0"/>
          </a:p>
          <a:p>
            <a:pPr>
              <a:tabLst>
                <a:tab pos="1407366" algn="l"/>
              </a:tabLst>
            </a:pPr>
            <a:r>
              <a:rPr lang="en-US" dirty="0"/>
              <a:t>We will look at the </a:t>
            </a:r>
            <a:r>
              <a:rPr lang="en-US" b="1" dirty="0"/>
              <a:t>match</a:t>
            </a:r>
            <a:r>
              <a:rPr lang="en-US" dirty="0"/>
              <a:t> and </a:t>
            </a:r>
            <a:r>
              <a:rPr lang="en-US" b="1" dirty="0"/>
              <a:t>set</a:t>
            </a:r>
            <a:r>
              <a:rPr lang="en-US" dirty="0"/>
              <a:t> commands next.</a:t>
            </a:r>
          </a:p>
          <a:p>
            <a:pPr>
              <a:tabLst>
                <a:tab pos="1407366" algn="l"/>
              </a:tabLst>
            </a:pPr>
            <a:endParaRPr lang="en-US" dirty="0"/>
          </a:p>
          <a:p>
            <a:pPr>
              <a:tabLst>
                <a:tab pos="1407366" algn="l"/>
              </a:tabLst>
            </a:pP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51</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dirty="0" smtClean="0"/>
              <a:t>Once inside route map configuration mode as designated by the router prompt shown here, you can enter </a:t>
            </a:r>
            <a:r>
              <a:rPr lang="en-US" b="1" dirty="0" smtClean="0"/>
              <a:t>match</a:t>
            </a:r>
            <a:r>
              <a:rPr lang="en-US" dirty="0" smtClean="0"/>
              <a:t> commands to specify criteria to be matched</a:t>
            </a:r>
            <a:r>
              <a:rPr lang="en-US" smtClean="0"/>
              <a:t>. </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mtClean="0"/>
              <a:t>Although </a:t>
            </a:r>
            <a:r>
              <a:rPr lang="en-US" dirty="0" smtClean="0"/>
              <a:t>this is not really new to the curriculum, the student should be aware of all the more common </a:t>
            </a:r>
            <a:r>
              <a:rPr lang="en-US" b="1" dirty="0" smtClean="0"/>
              <a:t>match</a:t>
            </a:r>
            <a:r>
              <a:rPr lang="en-US" dirty="0" smtClean="0"/>
              <a:t> options shown on the next slide</a:t>
            </a:r>
          </a:p>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742597-C266-4EC0-B6CD-C382317B0045}" type="slidenum">
              <a:rPr lang="en-US"/>
              <a:pPr/>
              <a:t>52</a:t>
            </a:fld>
            <a:endParaRPr lang="en-US"/>
          </a:p>
        </p:txBody>
      </p:sp>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742597-C266-4EC0-B6CD-C382317B0045}" type="slidenum">
              <a:rPr lang="en-US"/>
              <a:pPr/>
              <a:t>53</a:t>
            </a:fld>
            <a:endParaRPr lang="en-US"/>
          </a:p>
        </p:txBody>
      </p:sp>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54</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55</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Use the command to establish criteria based on the packet length between specified minimum and maximum values.</a:t>
            </a:r>
          </a:p>
          <a:p>
            <a:pPr marL="112713" marR="0" lvl="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For example, a network administrator could use the match length as the criterion that distinguishes between interactive and file transfer traffic, because file transfer traffic usually has larger packet sizes.</a:t>
            </a:r>
          </a:p>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12</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56</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a:buFontTx/>
              <a:buChar char="•"/>
            </a:pPr>
            <a:r>
              <a:rPr lang="en-US" dirty="0" smtClean="0"/>
              <a:t>Once a </a:t>
            </a:r>
            <a:r>
              <a:rPr lang="en-US" b="1" dirty="0" smtClean="0"/>
              <a:t>match</a:t>
            </a:r>
            <a:r>
              <a:rPr lang="en-US" dirty="0" smtClean="0"/>
              <a:t> has been made, the </a:t>
            </a:r>
            <a:r>
              <a:rPr lang="en-US" b="1" dirty="0" smtClean="0"/>
              <a:t>set</a:t>
            </a:r>
            <a:r>
              <a:rPr lang="en-US" dirty="0" smtClean="0"/>
              <a:t> commands are used within a route map to change or add characteristics, such as metrics, to any routes that have met a match criterion. </a:t>
            </a:r>
          </a:p>
          <a:p>
            <a:r>
              <a:rPr lang="en-US" dirty="0" smtClean="0"/>
              <a:t>The next slide reviews some of the more common </a:t>
            </a:r>
            <a:r>
              <a:rPr lang="en-US" b="1" dirty="0" smtClean="0"/>
              <a:t>set </a:t>
            </a:r>
            <a:r>
              <a:rPr lang="en-US" dirty="0" smtClean="0"/>
              <a:t>options.</a:t>
            </a:r>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2DC329-F5C5-4690-8625-9C51EE2E9185}" type="slidenum">
              <a:rPr lang="en-US"/>
              <a:pPr/>
              <a:t>57</a:t>
            </a:fld>
            <a:endParaRPr lang="en-US"/>
          </a:p>
        </p:txBody>
      </p:sp>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2DC329-F5C5-4690-8625-9C51EE2E9185}" type="slidenum">
              <a:rPr lang="en-US"/>
              <a:pPr/>
              <a:t>58</a:t>
            </a:fld>
            <a:endParaRPr lang="en-US"/>
          </a:p>
        </p:txBody>
      </p:sp>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59</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60</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dirty="0" smtClean="0">
                <a:solidFill>
                  <a:schemeClr val="tx1"/>
                </a:solidFill>
                <a:latin typeface="Arial" charset="0"/>
                <a:ea typeface="+mn-ea"/>
                <a:cs typeface="+mn-cs"/>
              </a:rPr>
              <a:t>If there is </a:t>
            </a:r>
            <a:r>
              <a:rPr lang="en-US" sz="1200" i="0" kern="1200" dirty="0" smtClean="0">
                <a:solidFill>
                  <a:schemeClr val="tx1"/>
                </a:solidFill>
                <a:latin typeface="Arial" charset="0"/>
                <a:ea typeface="+mn-ea"/>
                <a:cs typeface="+mn-cs"/>
              </a:rPr>
              <a:t>no </a:t>
            </a:r>
            <a:r>
              <a:rPr lang="en-US" sz="1200" kern="1200" dirty="0" smtClean="0">
                <a:solidFill>
                  <a:schemeClr val="tx1"/>
                </a:solidFill>
                <a:latin typeface="Arial" charset="0"/>
                <a:ea typeface="+mn-ea"/>
                <a:cs typeface="+mn-cs"/>
              </a:rPr>
              <a:t>explicit route for the destination address of the packet in the routing table (for example, if the packet is a broadcast or is destined for an unknown address), the </a:t>
            </a:r>
            <a:r>
              <a:rPr lang="en-US" sz="1200" b="1" kern="1200" dirty="0" smtClean="0">
                <a:solidFill>
                  <a:schemeClr val="tx1"/>
                </a:solidFill>
                <a:latin typeface="Arial" charset="0"/>
                <a:ea typeface="+mn-ea"/>
                <a:cs typeface="+mn-cs"/>
              </a:rPr>
              <a:t>set interface </a:t>
            </a:r>
            <a:r>
              <a:rPr lang="en-US" sz="1200" kern="1200" dirty="0" smtClean="0">
                <a:solidFill>
                  <a:schemeClr val="tx1"/>
                </a:solidFill>
                <a:latin typeface="Arial" charset="0"/>
                <a:ea typeface="+mn-ea"/>
                <a:cs typeface="+mn-cs"/>
              </a:rPr>
              <a:t>command has no effect and is ignored.</a:t>
            </a:r>
          </a:p>
          <a:p>
            <a:r>
              <a:rPr lang="en-US" sz="1200" kern="1200" dirty="0" smtClean="0">
                <a:solidFill>
                  <a:schemeClr val="tx1"/>
                </a:solidFill>
                <a:latin typeface="Arial" charset="0"/>
                <a:ea typeface="+mn-ea"/>
                <a:cs typeface="+mn-cs"/>
              </a:rPr>
              <a:t>A default route in the routing table is not considered an explicit route for an unknown destination address.</a:t>
            </a:r>
          </a:p>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61</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dirty="0" smtClean="0">
                <a:solidFill>
                  <a:schemeClr val="tx1"/>
                </a:solidFill>
                <a:latin typeface="Arial" charset="0"/>
                <a:ea typeface="+mn-ea"/>
                <a:cs typeface="+mn-cs"/>
              </a:rPr>
              <a:t>A packet is routed to the next hop specified by the </a:t>
            </a:r>
            <a:r>
              <a:rPr lang="en-US" sz="1200" b="1" kern="1200" dirty="0" smtClean="0">
                <a:solidFill>
                  <a:schemeClr val="tx1"/>
                </a:solidFill>
                <a:latin typeface="Arial" charset="0"/>
                <a:ea typeface="+mn-ea"/>
                <a:cs typeface="+mn-cs"/>
              </a:rPr>
              <a:t>set ip default next-hop </a:t>
            </a:r>
            <a:r>
              <a:rPr lang="en-US" sz="1200" kern="1200" dirty="0" smtClean="0">
                <a:solidFill>
                  <a:schemeClr val="tx1"/>
                </a:solidFill>
                <a:latin typeface="Arial" charset="0"/>
                <a:ea typeface="+mn-ea"/>
                <a:cs typeface="+mn-cs"/>
              </a:rPr>
              <a:t>command only if there is </a:t>
            </a:r>
            <a:r>
              <a:rPr lang="en-US" sz="1200" i="1" kern="1200" dirty="0" smtClean="0">
                <a:solidFill>
                  <a:schemeClr val="tx1"/>
                </a:solidFill>
                <a:latin typeface="Arial" charset="0"/>
                <a:ea typeface="+mn-ea"/>
                <a:cs typeface="+mn-cs"/>
              </a:rPr>
              <a:t>no</a:t>
            </a:r>
            <a:r>
              <a:rPr lang="en-US" sz="1200" kern="1200" dirty="0" smtClean="0">
                <a:solidFill>
                  <a:schemeClr val="tx1"/>
                </a:solidFill>
                <a:latin typeface="Arial" charset="0"/>
                <a:ea typeface="+mn-ea"/>
                <a:cs typeface="+mn-cs"/>
              </a:rPr>
              <a:t> explicit route for the packet’s destination address in the routing table.</a:t>
            </a:r>
          </a:p>
          <a:p>
            <a:r>
              <a:rPr lang="en-US" sz="1200" kern="1200" dirty="0" smtClean="0">
                <a:solidFill>
                  <a:schemeClr val="tx1"/>
                </a:solidFill>
                <a:latin typeface="Arial" charset="0"/>
                <a:ea typeface="+mn-ea"/>
                <a:cs typeface="+mn-cs"/>
              </a:rPr>
              <a:t>A default route in the routing table is not considered an explicit route for an unknown destination address.</a:t>
            </a:r>
          </a:p>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62</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dirty="0" smtClean="0">
                <a:solidFill>
                  <a:schemeClr val="tx1"/>
                </a:solidFill>
                <a:latin typeface="Arial" charset="0"/>
                <a:ea typeface="+mn-ea"/>
                <a:cs typeface="+mn-cs"/>
              </a:rPr>
              <a:t>A packet is routed to the next hop specified by the </a:t>
            </a:r>
            <a:r>
              <a:rPr lang="en-US" sz="1200" b="1" kern="1200" dirty="0" smtClean="0">
                <a:solidFill>
                  <a:schemeClr val="tx1"/>
                </a:solidFill>
                <a:latin typeface="Arial" charset="0"/>
                <a:ea typeface="+mn-ea"/>
                <a:cs typeface="+mn-cs"/>
              </a:rPr>
              <a:t>set default interface </a:t>
            </a:r>
            <a:r>
              <a:rPr lang="en-US" sz="1200" kern="1200" dirty="0" smtClean="0">
                <a:solidFill>
                  <a:schemeClr val="tx1"/>
                </a:solidFill>
                <a:latin typeface="Arial" charset="0"/>
                <a:ea typeface="+mn-ea"/>
                <a:cs typeface="+mn-cs"/>
              </a:rPr>
              <a:t>command only if there is </a:t>
            </a:r>
            <a:r>
              <a:rPr lang="en-US" sz="1200" i="1" kern="1200" dirty="0" smtClean="0">
                <a:solidFill>
                  <a:schemeClr val="tx1"/>
                </a:solidFill>
                <a:latin typeface="Arial" charset="0"/>
                <a:ea typeface="+mn-ea"/>
                <a:cs typeface="+mn-cs"/>
              </a:rPr>
              <a:t>no</a:t>
            </a:r>
            <a:r>
              <a:rPr lang="en-US" sz="1200" kern="1200" dirty="0" smtClean="0">
                <a:solidFill>
                  <a:schemeClr val="tx1"/>
                </a:solidFill>
                <a:latin typeface="Arial" charset="0"/>
                <a:ea typeface="+mn-ea"/>
                <a:cs typeface="+mn-cs"/>
              </a:rPr>
              <a:t> explicit route for the packet’s destination address in the routing table.</a:t>
            </a:r>
          </a:p>
          <a:p>
            <a:r>
              <a:rPr lang="en-US" sz="1200" kern="1200" dirty="0" smtClean="0">
                <a:solidFill>
                  <a:schemeClr val="tx1"/>
                </a:solidFill>
                <a:latin typeface="Arial" charset="0"/>
                <a:ea typeface="+mn-ea"/>
                <a:cs typeface="+mn-cs"/>
              </a:rPr>
              <a:t>A default route in the routing table is not considered an explicit route for an unknown destination address.</a:t>
            </a:r>
          </a:p>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63</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The </a:t>
            </a:r>
            <a:r>
              <a:rPr lang="en-US" sz="1200" b="1" kern="1200" dirty="0" smtClean="0">
                <a:solidFill>
                  <a:schemeClr val="tx1"/>
                </a:solidFill>
                <a:latin typeface="Arial" charset="0"/>
                <a:ea typeface="+mn-ea"/>
                <a:cs typeface="+mn-cs"/>
              </a:rPr>
              <a:t>set ip tos </a:t>
            </a:r>
            <a:r>
              <a:rPr lang="en-US" sz="1200" kern="1200" dirty="0" smtClean="0">
                <a:solidFill>
                  <a:schemeClr val="tx1"/>
                </a:solidFill>
                <a:latin typeface="Arial" charset="0"/>
                <a:ea typeface="+mn-ea"/>
                <a:cs typeface="+mn-cs"/>
              </a:rPr>
              <a:t>command is used to set the 5 </a:t>
            </a:r>
            <a:r>
              <a:rPr lang="en-US" sz="1200" kern="1200" dirty="0" err="1" smtClean="0">
                <a:solidFill>
                  <a:schemeClr val="tx1"/>
                </a:solidFill>
                <a:latin typeface="Arial" charset="0"/>
                <a:ea typeface="+mn-ea"/>
                <a:cs typeface="+mn-cs"/>
              </a:rPr>
              <a:t>CoS</a:t>
            </a:r>
            <a:r>
              <a:rPr lang="en-US" sz="1200" kern="1200" dirty="0" smtClean="0">
                <a:solidFill>
                  <a:schemeClr val="tx1"/>
                </a:solidFill>
                <a:latin typeface="Arial" charset="0"/>
                <a:ea typeface="+mn-ea"/>
                <a:cs typeface="+mn-cs"/>
              </a:rPr>
              <a:t> bits; values 0 through 15 are used (one of the bits is reserved). </a:t>
            </a:r>
          </a:p>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64</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65</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66</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baseline="0" dirty="0" smtClean="0">
                <a:solidFill>
                  <a:schemeClr val="tx1"/>
                </a:solidFill>
                <a:latin typeface="Arial" charset="0"/>
                <a:ea typeface="+mn-ea"/>
                <a:cs typeface="+mn-cs"/>
              </a:rPr>
              <a:t>The </a:t>
            </a:r>
            <a:r>
              <a:rPr lang="en-US" sz="1200" b="1" i="0" kern="1200" baseline="0" dirty="0" smtClean="0">
                <a:solidFill>
                  <a:schemeClr val="tx1"/>
                </a:solidFill>
                <a:latin typeface="Arial" charset="0"/>
                <a:ea typeface="+mn-ea"/>
                <a:cs typeface="+mn-cs"/>
              </a:rPr>
              <a:t>ip policy route-map </a:t>
            </a:r>
            <a:r>
              <a:rPr lang="en-US" sz="1200" b="0" i="0" kern="1200" baseline="0" dirty="0" smtClean="0">
                <a:solidFill>
                  <a:schemeClr val="tx1"/>
                </a:solidFill>
                <a:latin typeface="Arial" charset="0"/>
                <a:ea typeface="+mn-ea"/>
                <a:cs typeface="+mn-cs"/>
              </a:rPr>
              <a:t>command is applied to the Fast Ethernet 0/0 interface, the incoming interface receiving the packets to be policy-routed.</a:t>
            </a:r>
          </a:p>
          <a:p>
            <a:r>
              <a:rPr lang="en-US" sz="1200" b="0" i="0" kern="1200" baseline="0" dirty="0" smtClean="0">
                <a:solidFill>
                  <a:schemeClr val="tx1"/>
                </a:solidFill>
                <a:latin typeface="Arial" charset="0"/>
                <a:ea typeface="+mn-ea"/>
                <a:cs typeface="+mn-cs"/>
              </a:rPr>
              <a:t>Sequence number 10 in route map equal-access is used to match all packets sourced from any host in subnet 10.1.0.0. If there is a match, and if the router has no explicit route for the packet’s destination, it is sent to next-hop address 192.168.6.6 (ISP 1’s router).</a:t>
            </a:r>
          </a:p>
          <a:p>
            <a:r>
              <a:rPr lang="en-US" sz="1200" b="0" i="0" kern="1200" baseline="0" dirty="0" smtClean="0">
                <a:solidFill>
                  <a:schemeClr val="tx1"/>
                </a:solidFill>
                <a:latin typeface="Arial" charset="0"/>
                <a:ea typeface="+mn-ea"/>
                <a:cs typeface="+mn-cs"/>
              </a:rPr>
              <a:t>Sequence number 20 in route map equal-access is used to match all packets sourced from any host in subnet 10.2.0.0. If there is a match, and if the router has no explicit route for the packet’s destination, it is sent to next-hop address 172.16.7.7 (ISP 2’s router).</a:t>
            </a:r>
          </a:p>
          <a:p>
            <a:r>
              <a:rPr lang="en-US" sz="1200" b="0" i="0" kern="1200" baseline="0" dirty="0" smtClean="0">
                <a:solidFill>
                  <a:schemeClr val="tx1"/>
                </a:solidFill>
                <a:latin typeface="Arial" charset="0"/>
                <a:ea typeface="+mn-ea"/>
                <a:cs typeface="+mn-cs"/>
              </a:rPr>
              <a:t>Sequence number 30 in route map equal-access is used to drop all traffic not sourced from subnet 10.1.0.0 or 10.2.0.0. The null 0 interface is a route to nowhere; traffic is dropped.</a:t>
            </a:r>
          </a:p>
          <a:p>
            <a:endParaRPr lang="en-US" sz="1200" b="0" i="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68</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b="0" i="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69</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b="0" i="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70</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76</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pPr>
              <a:buFontTx/>
              <a:buNone/>
            </a:pPr>
            <a:endParaRPr lang="en-US" dirty="0" smtClean="0"/>
          </a:p>
        </p:txBody>
      </p:sp>
      <p:sp>
        <p:nvSpPr>
          <p:cNvPr id="24580" name="Slide Number Placeholder 3"/>
          <p:cNvSpPr>
            <a:spLocks noGrp="1"/>
          </p:cNvSpPr>
          <p:nvPr>
            <p:ph type="sldNum" sz="quarter" idx="5"/>
          </p:nvPr>
        </p:nvSpPr>
        <p:spPr>
          <a:noFill/>
        </p:spPr>
        <p:txBody>
          <a:bodyPr/>
          <a:lstStyle/>
          <a:p>
            <a:fld id="{7757FC66-78E3-4B4F-8568-92AC8FAA902C}" type="slidenum">
              <a:rPr lang="en-US" smtClean="0"/>
              <a:pPr/>
              <a:t>79</a:t>
            </a:fld>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R1 edge router is configured to perform NAT, and has default routes for outbound traffic to the ISPs; branch offices, especially smaller ones, are not likely to run BGP or other routing protocols toward the ISP. </a:t>
            </a:r>
          </a:p>
          <a:p>
            <a:pPr lvl="0"/>
            <a:r>
              <a:rPr lang="en-US" sz="1200" kern="1200" baseline="0" dirty="0" smtClean="0">
                <a:solidFill>
                  <a:schemeClr val="tx1"/>
                </a:solidFill>
                <a:latin typeface="Arial" charset="0"/>
                <a:ea typeface="+mn-ea"/>
                <a:cs typeface="+mn-cs"/>
              </a:rPr>
              <a:t>The static default routes are likely to be equal cost, and the Cisco </a:t>
            </a:r>
            <a:r>
              <a:rPr lang="en-US" sz="1200" kern="1200" baseline="0" smtClean="0">
                <a:solidFill>
                  <a:schemeClr val="tx1"/>
                </a:solidFill>
                <a:latin typeface="Arial" charset="0"/>
                <a:ea typeface="+mn-ea"/>
                <a:cs typeface="+mn-cs"/>
              </a:rPr>
              <a:t>IOS will, by default, </a:t>
            </a:r>
            <a:r>
              <a:rPr lang="en-US" sz="1200" kern="1200" baseline="0" dirty="0" smtClean="0">
                <a:solidFill>
                  <a:schemeClr val="tx1"/>
                </a:solidFill>
                <a:latin typeface="Arial" charset="0"/>
                <a:ea typeface="+mn-ea"/>
                <a:cs typeface="+mn-cs"/>
              </a:rPr>
              <a:t>load balance over the links on a per-destination basis. </a:t>
            </a:r>
          </a:p>
          <a:p>
            <a:pPr lvl="0"/>
            <a:r>
              <a:rPr lang="en-US" sz="1200" kern="1200" baseline="0" dirty="0" smtClean="0">
                <a:solidFill>
                  <a:schemeClr val="tx1"/>
                </a:solidFill>
                <a:latin typeface="Arial" charset="0"/>
                <a:ea typeface="+mn-ea"/>
                <a:cs typeface="+mn-cs"/>
              </a:rPr>
              <a:t>NAT will be applied to the outbound traffic resulting from the load- balancing algorithm.</a:t>
            </a:r>
          </a:p>
          <a:p>
            <a:r>
              <a:rPr lang="en-US" sz="1200" kern="1200" baseline="0" dirty="0" smtClean="0">
                <a:solidFill>
                  <a:schemeClr val="tx1"/>
                </a:solidFill>
                <a:latin typeface="Arial" charset="0"/>
                <a:ea typeface="+mn-ea"/>
                <a:cs typeface="+mn-cs"/>
              </a:rPr>
              <a:t>In this scenario, R1 can detect if there is a direct failure on the link to one ISP (R2 or R3), and in that case use the other ISP for all traffic. </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lvl="1"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baseline="0" dirty="0" smtClean="0">
                <a:solidFill>
                  <a:schemeClr val="tx1"/>
                </a:solidFill>
                <a:latin typeface="Arial" charset="0"/>
                <a:ea typeface="+mn-ea"/>
                <a:cs typeface="+mn-cs"/>
              </a:rPr>
              <a:t>However, if the infrastructure within of one of the ISPs fails and the link to that ISP remains up, the edge router would continue to use that link because the static default route would still be valid.</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dirty="0" smtClean="0"/>
              <a:t>Cisco IOS IP SLAs can be used to verify whether a network element </a:t>
            </a:r>
            <a:r>
              <a:rPr lang="en-US" sz="1050" dirty="0" smtClean="0"/>
              <a:t>(e.g., IP address or an open TCP port)</a:t>
            </a:r>
            <a:r>
              <a:rPr lang="en-US" dirty="0" smtClean="0"/>
              <a:t>, is active and responsive.</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C0C0C4"/>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C0C0C4"/>
                </a:solidFill>
              </a:rPr>
              <a:t>Cisco Public</a:t>
            </a:r>
          </a:p>
        </p:txBody>
      </p:sp>
      <p:sp>
        <p:nvSpPr>
          <p:cNvPr id="7" name="Rectangle 5"/>
          <p:cNvSpPr>
            <a:spLocks noChangeArrowheads="1"/>
          </p:cNvSpPr>
          <p:nvPr/>
        </p:nvSpPr>
        <p:spPr bwMode="auto">
          <a:xfrm>
            <a:off x="193675" y="6562725"/>
            <a:ext cx="1699671" cy="190646"/>
          </a:xfrm>
          <a:prstGeom prst="rect">
            <a:avLst/>
          </a:prstGeom>
          <a:noFill/>
          <a:ln w="9525">
            <a:noFill/>
            <a:miter lim="800000"/>
            <a:headEnd/>
            <a:tailEnd/>
          </a:ln>
          <a:effectLst/>
        </p:spPr>
        <p:txBody>
          <a:bodyPr wrap="square" lIns="82124" tIns="41061" rIns="82124" bIns="41061" anchor="b">
            <a:spAutoFit/>
          </a:bodyPr>
          <a:lstStyle/>
          <a:p>
            <a:pPr algn="l" defTabSz="814388">
              <a:lnSpc>
                <a:spcPct val="100000"/>
              </a:lnSpc>
              <a:defRPr/>
            </a:pPr>
            <a:r>
              <a:rPr lang="en-US" sz="700" smtClean="0">
                <a:solidFill>
                  <a:schemeClr val="tx1"/>
                </a:solidFill>
              </a:rPr>
              <a:t>ROUTE v6 Chapter 5</a:t>
            </a:r>
            <a:endParaRPr lang="en-US" sz="700" dirty="0">
              <a:solidFill>
                <a:schemeClr val="tx1"/>
              </a:solidFill>
            </a:endParaRP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F03A2297-76DB-42C1-A7DF-76792C553C4F}" type="slidenum">
              <a:rPr lang="en-US" sz="1000">
                <a:solidFill>
                  <a:schemeClr val="tx1"/>
                </a:solidFill>
              </a:rPr>
              <a:pPr algn="r" defTabSz="814388">
                <a:lnSpc>
                  <a:spcPct val="100000"/>
                </a:lnSpc>
                <a:defRPr/>
              </a:pPr>
              <a:t>‹#›</a:t>
            </a:fld>
            <a:endParaRPr lang="en-US" sz="1000">
              <a:solidFill>
                <a:schemeClr val="tx1"/>
              </a:solidFill>
            </a:endParaRPr>
          </a:p>
        </p:txBody>
      </p:sp>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pic>
        <p:nvPicPr>
          <p:cNvPr id="12"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Top</a:t>
            </a:r>
            <a:endParaRPr lang="en-US"/>
          </a:p>
        </p:txBody>
      </p:sp>
      <p:sp>
        <p:nvSpPr>
          <p:cNvPr id="5" name="Content Placeholder 2"/>
          <p:cNvSpPr>
            <a:spLocks noGrp="1"/>
          </p:cNvSpPr>
          <p:nvPr>
            <p:ph idx="11"/>
          </p:nvPr>
        </p:nvSpPr>
        <p:spPr>
          <a:xfrm>
            <a:off x="279400" y="3897849"/>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1076325"/>
            <a:ext cx="8531225" cy="273208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Bottom</a:t>
            </a:r>
            <a:endParaRPr lang="en-US"/>
          </a:p>
        </p:txBody>
      </p:sp>
      <p:sp>
        <p:nvSpPr>
          <p:cNvPr id="4" name="Content Placeholder 2"/>
          <p:cNvSpPr>
            <a:spLocks noGrp="1"/>
          </p:cNvSpPr>
          <p:nvPr>
            <p:ph idx="10"/>
          </p:nvPr>
        </p:nvSpPr>
        <p:spPr>
          <a:xfrm>
            <a:off x="279400" y="1174380"/>
            <a:ext cx="8520354" cy="21604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443288"/>
            <a:ext cx="8520113" cy="3097212"/>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and 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Config Example 2 Rows</a:t>
            </a:r>
            <a:endParaRPr lang="en-US"/>
          </a:p>
        </p:txBody>
      </p:sp>
      <p:sp>
        <p:nvSpPr>
          <p:cNvPr id="4" name="Content Placeholder 2"/>
          <p:cNvSpPr>
            <a:spLocks noGrp="1"/>
          </p:cNvSpPr>
          <p:nvPr>
            <p:ph idx="10"/>
          </p:nvPr>
        </p:nvSpPr>
        <p:spPr>
          <a:xfrm>
            <a:off x="279400" y="1174379"/>
            <a:ext cx="8520354" cy="2496283"/>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hasCustomPrompt="1"/>
          </p:nvPr>
        </p:nvSpPr>
        <p:spPr>
          <a:xfrm>
            <a:off x="279400" y="3762102"/>
            <a:ext cx="8520113" cy="2778397"/>
          </a:xfrm>
          <a:ln>
            <a:solidFill>
              <a:schemeClr val="tx1"/>
            </a:solidFill>
          </a:ln>
        </p:spPr>
        <p:txBody>
          <a:bodyPr>
            <a:normAutofit/>
          </a:bodyPr>
          <a:lstStyle>
            <a:lvl1pPr marL="0" indent="0">
              <a:lnSpc>
                <a:spcPct val="100000"/>
              </a:lnSpc>
              <a:spcBef>
                <a:spcPts val="0"/>
              </a:spcBef>
              <a:spcAft>
                <a:spcPts val="0"/>
              </a:spcAft>
              <a:buNone/>
              <a:defRPr sz="1600">
                <a:latin typeface="Courier New" pitchFamily="49" charset="0"/>
                <a:cs typeface="Courier New" pitchFamily="49" charset="0"/>
              </a:defRPr>
            </a:lvl1pPr>
            <a:lvl2pPr>
              <a:buNone/>
              <a:defRPr/>
            </a:lvl2pPr>
            <a:lvl3pPr>
              <a:buNone/>
              <a:defRPr/>
            </a:lvl3pPr>
          </a:lstStyle>
          <a:p>
            <a:pPr lvl="0"/>
            <a:r>
              <a:rPr lang="en-US" smtClean="0"/>
              <a:t>Config example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fig Example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Config Example 2 column</a:t>
            </a:r>
            <a:endParaRPr lang="en-US"/>
          </a:p>
        </p:txBody>
      </p:sp>
      <p:sp>
        <p:nvSpPr>
          <p:cNvPr id="8" name="Content Placeholder 3"/>
          <p:cNvSpPr>
            <a:spLocks noGrp="1"/>
          </p:cNvSpPr>
          <p:nvPr>
            <p:ph sz="half" idx="10"/>
          </p:nvPr>
        </p:nvSpPr>
        <p:spPr>
          <a:xfrm>
            <a:off x="279399"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1178698"/>
          </a:xfrm>
          <a:ln w="19050">
            <a:solidFill>
              <a:schemeClr val="tx1"/>
            </a:solidFill>
          </a:ln>
        </p:spPr>
        <p:txBody>
          <a:bodyPr>
            <a:noAutofit/>
          </a:bodyPr>
          <a:lstStyle>
            <a:lvl1pPr marL="0" indent="0" algn="l" defTabSz="814388">
              <a:lnSpc>
                <a:spcPct val="100000"/>
              </a:lnSpc>
              <a:spcBef>
                <a:spcPts val="0"/>
              </a:spcBef>
              <a:spcAft>
                <a:spcPts val="0"/>
              </a:spcAft>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a:t>
            </a:r>
            <a:endParaRPr lang="en-US"/>
          </a:p>
        </p:txBody>
      </p:sp>
      <p:sp>
        <p:nvSpPr>
          <p:cNvPr id="5" name="Text Placeholder 4"/>
          <p:cNvSpPr>
            <a:spLocks noGrp="1"/>
          </p:cNvSpPr>
          <p:nvPr>
            <p:ph type="body" sz="quarter" idx="10" hasCustomPrompt="1"/>
          </p:nvPr>
        </p:nvSpPr>
        <p:spPr>
          <a:xfrm>
            <a:off x="279399" y="1183340"/>
            <a:ext cx="8531114" cy="5217459"/>
          </a:xfrm>
          <a:ln w="19050">
            <a:solidFill>
              <a:schemeClr val="tx1"/>
            </a:solidFill>
          </a:ln>
        </p:spPr>
        <p:txBody>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 with Explanation</a:t>
            </a:r>
            <a:endParaRPr lang="en-US"/>
          </a:p>
        </p:txBody>
      </p:sp>
      <p:sp>
        <p:nvSpPr>
          <p:cNvPr id="5" name="Text Placeholder 4"/>
          <p:cNvSpPr>
            <a:spLocks noGrp="1"/>
          </p:cNvSpPr>
          <p:nvPr>
            <p:ph type="body" sz="quarter" idx="10" hasCustomPrompt="1"/>
          </p:nvPr>
        </p:nvSpPr>
        <p:spPr>
          <a:xfrm>
            <a:off x="279399" y="2000922"/>
            <a:ext cx="8531114" cy="4399878"/>
          </a:xfrm>
          <a:ln w="19050">
            <a:solidFill>
              <a:schemeClr val="tx1"/>
            </a:solidFill>
          </a:ln>
        </p:spPr>
        <p:txBody>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
        <p:nvSpPr>
          <p:cNvPr id="6" name="Content Placeholder 5"/>
          <p:cNvSpPr>
            <a:spLocks noGrp="1"/>
          </p:cNvSpPr>
          <p:nvPr>
            <p:ph sz="quarter" idx="11" hasCustomPrompt="1"/>
          </p:nvPr>
        </p:nvSpPr>
        <p:spPr>
          <a:xfrm>
            <a:off x="279400" y="1215615"/>
            <a:ext cx="8520113" cy="687798"/>
          </a:xfrm>
        </p:spPr>
        <p:txBody>
          <a:bodyPr>
            <a:normAutofit/>
          </a:bodyPr>
          <a:lstStyle>
            <a:lvl1pPr marL="11113" indent="-11113">
              <a:buNone/>
              <a:defRPr sz="2400" b="0"/>
            </a:lvl1pPr>
          </a:lstStyle>
          <a:p>
            <a:pPr lvl="0"/>
            <a:r>
              <a:rPr lang="en-US" smtClean="0"/>
              <a:t>Brief explanation of the command.</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Command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7" name="Content Placeholder 2"/>
          <p:cNvSpPr>
            <a:spLocks noGrp="1"/>
          </p:cNvSpPr>
          <p:nvPr>
            <p:ph idx="1"/>
          </p:nvPr>
        </p:nvSpPr>
        <p:spPr>
          <a:xfrm>
            <a:off x="279400" y="113956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67760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3749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2 column horizontal">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620712"/>
          </a:xfrm>
          <a:prstGeom prst="rect">
            <a:avLst/>
          </a:prstGeom>
        </p:spPr>
        <p:txBody>
          <a:bodyPr/>
          <a:lstStyle/>
          <a:p>
            <a:r>
              <a:rPr lang="en-US" smtClean="0"/>
              <a:t>Click to edit Master title style</a:t>
            </a:r>
            <a:endParaRPr lang="en-US"/>
          </a:p>
        </p:txBody>
      </p:sp>
      <p:sp>
        <p:nvSpPr>
          <p:cNvPr id="4" name="Content Placeholder 2"/>
          <p:cNvSpPr>
            <a:spLocks noGrp="1"/>
          </p:cNvSpPr>
          <p:nvPr>
            <p:ph idx="10"/>
          </p:nvPr>
        </p:nvSpPr>
        <p:spPr>
          <a:xfrm>
            <a:off x="279400" y="1152863"/>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897849"/>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p:nvPr>
        </p:nvSpPr>
        <p:spPr>
          <a:xfrm>
            <a:off x="279401"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1"/>
            <a:ext cx="8522208" cy="740664"/>
          </a:xfrm>
          <a:prstGeom prst="rect">
            <a:avLst/>
          </a:prstGeom>
        </p:spPr>
        <p:txBody>
          <a:bodyPr>
            <a:normAutofit/>
          </a:bodyPr>
          <a:lstStyle>
            <a:lvl1pPr>
              <a:defRPr/>
            </a:lvl1pPr>
          </a:lstStyle>
          <a:p>
            <a:r>
              <a:rPr lang="en-US" smtClean="0"/>
              <a:t>Title Only</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onfig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8" name="Content Placeholder 3"/>
          <p:cNvSpPr>
            <a:spLocks noGrp="1"/>
          </p:cNvSpPr>
          <p:nvPr>
            <p:ph sz="half" idx="10"/>
          </p:nvPr>
        </p:nvSpPr>
        <p:spPr>
          <a:xfrm>
            <a:off x="279399"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995821"/>
          </a:xfrm>
        </p:spPr>
        <p:txBody>
          <a:bodyPr/>
          <a:lstStyle>
            <a:lvl1pPr marL="0" indent="0" algn="l" defTabSz="814388">
              <a:lnSpc>
                <a:spcPts val="1800"/>
              </a:lnSpc>
              <a:spcBef>
                <a:spcPts val="0"/>
              </a:spcBef>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Outpu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hasCustomPrompt="1"/>
          </p:nvPr>
        </p:nvSpPr>
        <p:spPr>
          <a:xfrm>
            <a:off x="279401" y="1122948"/>
            <a:ext cx="8520354" cy="5191792"/>
          </a:xfrm>
          <a:ln w="25400">
            <a:solidFill>
              <a:schemeClr val="tx1"/>
            </a:solidFill>
          </a:ln>
        </p:spPr>
        <p:txBody>
          <a:bodyPr/>
          <a:lstStyle>
            <a:lvl1pPr marL="0" indent="0" algn="l">
              <a:lnSpc>
                <a:spcPct val="100000"/>
              </a:lnSpc>
              <a:spcBef>
                <a:spcPts val="0"/>
              </a:spcBef>
              <a:buNone/>
              <a:defRPr sz="1200">
                <a:latin typeface="Courier New" pitchFamily="49" charset="0"/>
                <a:cs typeface="Courier New" pitchFamily="49" charset="0"/>
              </a:defRPr>
            </a:lvl1pPr>
            <a:lvl2pPr marL="461963" indent="-236538">
              <a:buFont typeface="Arial" pitchFamily="34" charset="0"/>
              <a:buNone/>
              <a:defRPr sz="2000">
                <a:latin typeface="Courier New" pitchFamily="49" charset="0"/>
                <a:cs typeface="Courier New" pitchFamily="49" charset="0"/>
              </a:defRPr>
            </a:lvl2pPr>
            <a:lvl3pPr marL="688975" indent="-227013">
              <a:buFont typeface="Arial" pitchFamily="34" charset="0"/>
              <a:buNone/>
              <a:defRPr sz="1800">
                <a:latin typeface="Courier New" pitchFamily="49" charset="0"/>
                <a:cs typeface="Courier New" pitchFamily="49" charset="0"/>
              </a:defRPr>
            </a:lvl3pPr>
            <a:lvl4pPr marL="565150" indent="176213">
              <a:buFont typeface="Arial" pitchFamily="34" charset="0"/>
              <a:buChar char="•"/>
              <a:defRPr/>
            </a:lvl4pPr>
            <a:lvl5pPr marL="744538" indent="169863">
              <a:buFont typeface="Arial" pitchFamily="34" charset="0"/>
              <a:buChar char="•"/>
              <a:defRPr/>
            </a:lvl5pPr>
          </a:lstStyle>
          <a:p>
            <a:pPr algn="l">
              <a:lnSpc>
                <a:spcPct val="100000"/>
              </a:lnSpc>
              <a:defRPr/>
            </a:pPr>
            <a:r>
              <a:rPr lang="en-US" sz="1000" b="0" smtClean="0">
                <a:solidFill>
                  <a:srgbClr val="000000"/>
                </a:solidFill>
                <a:latin typeface="Courier New" pitchFamily="49" charset="0"/>
                <a:cs typeface="Times New Roman" pitchFamily="18" charset="0"/>
              </a:rPr>
              <a:t>RouterA# </a:t>
            </a:r>
            <a:r>
              <a:rPr lang="en-US" sz="1000" b="1" smtClean="0">
                <a:solidFill>
                  <a:schemeClr val="tx1"/>
                </a:solidFill>
                <a:latin typeface="Courier New" pitchFamily="49" charset="0"/>
                <a:cs typeface="Times New Roman" pitchFamily="18" charset="0"/>
              </a:rPr>
              <a:t>show command</a:t>
            </a:r>
          </a:p>
          <a:p>
            <a:pPr algn="l">
              <a:lnSpc>
                <a:spcPct val="100000"/>
              </a:lnSpc>
              <a:defRPr/>
            </a:pPr>
            <a:r>
              <a:rPr lang="en-US" sz="1000" b="1" smtClean="0">
                <a:solidFill>
                  <a:srgbClr val="000000"/>
                </a:solidFill>
                <a:latin typeface="Courier New" pitchFamily="49" charset="0"/>
                <a:cs typeface="Times New Roman" pitchFamily="18" charset="0"/>
              </a:rPr>
              <a:t>    </a:t>
            </a:r>
            <a:r>
              <a:rPr lang="en-US" sz="1000" b="1" smtClean="0">
                <a:solidFill>
                  <a:schemeClr val="accent2"/>
                </a:solidFill>
                <a:latin typeface="Courier New" pitchFamily="49" charset="0"/>
              </a:rPr>
              <a:t> </a:t>
            </a:r>
            <a:r>
              <a:rPr lang="en-US" sz="1000" b="1" smtClean="0">
                <a:solidFill>
                  <a:srgbClr val="000000"/>
                </a:solidFill>
                <a:latin typeface="Courier New" pitchFamily="49" charset="0"/>
                <a:cs typeface="Times New Roman" pitchFamily="18" charset="0"/>
              </a:rPr>
              <a:t>OSPF Router with ID (10.0.0.11) (Process ID 1)</a:t>
            </a:r>
          </a:p>
          <a:p>
            <a:pPr algn="l">
              <a:lnSpc>
                <a:spcPct val="100000"/>
              </a:lnSpc>
              <a:defRPr/>
            </a:pPr>
            <a:r>
              <a:rPr lang="en-US" sz="1000" b="1" smtClean="0">
                <a:solidFill>
                  <a:srgbClr val="000000"/>
                </a:solidFill>
                <a:latin typeface="Courier New" pitchFamily="49" charset="0"/>
                <a:cs typeface="Times New Roman" pitchFamily="18" charset="0"/>
              </a:rPr>
              <a:t>                Router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 Link count</a:t>
            </a:r>
          </a:p>
          <a:p>
            <a:pPr algn="l">
              <a:lnSpc>
                <a:spcPct val="100000"/>
              </a:lnSpc>
              <a:defRPr/>
            </a:pPr>
            <a:r>
              <a:rPr lang="en-US" sz="1000" b="1" smtClean="0">
                <a:solidFill>
                  <a:srgbClr val="000000"/>
                </a:solidFill>
                <a:latin typeface="Courier New" pitchFamily="49" charset="0"/>
                <a:cs typeface="Times New Roman" pitchFamily="18" charset="0"/>
              </a:rPr>
              <a:t>10.0.0.11       10.0.0.11       548         0x80000002 0x00401A 1</a:t>
            </a:r>
          </a:p>
          <a:p>
            <a:pPr algn="l">
              <a:lnSpc>
                <a:spcPct val="100000"/>
              </a:lnSpc>
              <a:defRPr/>
            </a:pPr>
            <a:r>
              <a:rPr lang="en-US" sz="1000" b="1" smtClean="0">
                <a:solidFill>
                  <a:srgbClr val="000000"/>
                </a:solidFill>
                <a:latin typeface="Courier New" pitchFamily="49" charset="0"/>
                <a:cs typeface="Times New Roman" pitchFamily="18" charset="0"/>
              </a:rPr>
              <a:t>10.0.0.12       10.0.0.12       549         0x80000004 0x003A1B 1</a:t>
            </a:r>
          </a:p>
          <a:p>
            <a:pPr algn="l">
              <a:lnSpc>
                <a:spcPct val="100000"/>
              </a:lnSpc>
              <a:defRPr/>
            </a:pPr>
            <a:r>
              <a:rPr lang="en-US" sz="1000" b="1" smtClean="0">
                <a:solidFill>
                  <a:srgbClr val="000000"/>
                </a:solidFill>
                <a:latin typeface="Courier New" pitchFamily="49" charset="0"/>
                <a:cs typeface="Times New Roman" pitchFamily="18" charset="0"/>
              </a:rPr>
              <a:t>100.100.100.100 100.100.100.100 548         0x800002D7 0x00EEA9 2</a:t>
            </a:r>
          </a:p>
          <a:p>
            <a:pPr algn="l">
              <a:lnSpc>
                <a:spcPct val="100000"/>
              </a:lnSpc>
              <a:defRPr/>
            </a:pPr>
            <a:r>
              <a:rPr lang="en-US" sz="1000" b="1" smtClean="0">
                <a:solidFill>
                  <a:srgbClr val="000000"/>
                </a:solidFill>
                <a:latin typeface="Courier New" pitchFamily="49" charset="0"/>
                <a:cs typeface="Times New Roman" pitchFamily="18" charset="0"/>
              </a:rPr>
              <a:t>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172.31.1.3      100.100.100.100 549         0x80000001 0x004EC9</a:t>
            </a:r>
          </a:p>
          <a:p>
            <a:pPr algn="l">
              <a:lnSpc>
                <a:spcPct val="100000"/>
              </a:lnSpc>
              <a:defRPr/>
            </a:pPr>
            <a:r>
              <a:rPr lang="en-US" sz="1000" b="1" smtClean="0">
                <a:solidFill>
                  <a:srgbClr val="000000"/>
                </a:solidFill>
                <a:latin typeface="Courier New" pitchFamily="49" charset="0"/>
                <a:cs typeface="Times New Roman" pitchFamily="18" charset="0"/>
              </a:rPr>
              <a:t>                Summary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10.1.0.0        10.0.0.11       654         0x80000001 0x00FB11</a:t>
            </a:r>
          </a:p>
          <a:p>
            <a:pPr algn="l">
              <a:lnSpc>
                <a:spcPct val="100000"/>
              </a:lnSpc>
              <a:defRPr/>
            </a:pPr>
            <a:r>
              <a:rPr lang="en-US" sz="1000" b="1" smtClean="0">
                <a:solidFill>
                  <a:srgbClr val="000000"/>
                </a:solidFill>
                <a:latin typeface="Courier New" pitchFamily="49" charset="0"/>
                <a:cs typeface="Times New Roman" pitchFamily="18" charset="0"/>
              </a:rPr>
              <a:t>10.1.0.0        10.0.0.12       601         0x80000001 0x00F516</a:t>
            </a:r>
          </a:p>
          <a:p>
            <a:pPr algn="l">
              <a:lnSpc>
                <a:spcPct val="100000"/>
              </a:lnSpc>
              <a:defRPr/>
            </a:pPr>
            <a:r>
              <a:rPr lang="en-US" sz="1000" b="1" smtClean="0">
                <a:solidFill>
                  <a:srgbClr val="000000"/>
                </a:solidFill>
                <a:latin typeface="Courier New" pitchFamily="49" charset="0"/>
                <a:cs typeface="Times New Roman" pitchFamily="18" charset="0"/>
              </a:rPr>
              <a:t>&lt;output omitted&gt;</a:t>
            </a:r>
            <a:endParaRPr lang="en-US" sz="1000" b="1">
              <a:solidFill>
                <a:srgbClr val="000000"/>
              </a:solidFill>
              <a:latin typeface="Courier New" pitchFamily="49" charset="0"/>
              <a:cs typeface="Times New Roman" pitchFamily="18"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8"/>
            <a:ext cx="8521700" cy="742659"/>
          </a:xfrm>
          <a:prstGeom prst="rect">
            <a:avLst/>
          </a:prstGeom>
        </p:spPr>
        <p:txBody>
          <a:bodyPr>
            <a:normAutofit/>
          </a:bodyPr>
          <a:lstStyle>
            <a:lvl1pPr>
              <a:defRPr/>
            </a:lvl1pPr>
          </a:lstStyle>
          <a:p>
            <a:r>
              <a:rPr lang="en-US" smtClean="0"/>
              <a:t>Title and Content</a:t>
            </a:r>
            <a:endParaRPr lang="en-US"/>
          </a:p>
        </p:txBody>
      </p:sp>
      <p:sp>
        <p:nvSpPr>
          <p:cNvPr id="3" name="Content Placeholder 2"/>
          <p:cNvSpPr>
            <a:spLocks noGrp="1"/>
          </p:cNvSpPr>
          <p:nvPr>
            <p:ph idx="1"/>
          </p:nvPr>
        </p:nvSpPr>
        <p:spPr>
          <a:xfrm>
            <a:off x="279401" y="1183340"/>
            <a:ext cx="8520354" cy="513139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a:lvl1pPr>
          </a:lstStyle>
          <a:p>
            <a:r>
              <a:rPr lang="en-US" smtClean="0"/>
              <a:t>Title and Graphic</a:t>
            </a:r>
            <a:endParaRPr lang="en-US"/>
          </a:p>
        </p:txBody>
      </p:sp>
      <p:sp>
        <p:nvSpPr>
          <p:cNvPr id="6" name="Content Placeholder 5"/>
          <p:cNvSpPr>
            <a:spLocks noGrp="1"/>
          </p:cNvSpPr>
          <p:nvPr>
            <p:ph sz="quarter" idx="10"/>
          </p:nvPr>
        </p:nvSpPr>
        <p:spPr>
          <a:xfrm>
            <a:off x="279400" y="1226372"/>
            <a:ext cx="8509000" cy="531412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2 Column Content</a:t>
            </a:r>
            <a:endParaRPr lang="en-US"/>
          </a:p>
        </p:txBody>
      </p:sp>
      <p:sp>
        <p:nvSpPr>
          <p:cNvPr id="6" name="Content Placeholder 2"/>
          <p:cNvSpPr>
            <a:spLocks noGrp="1"/>
          </p:cNvSpPr>
          <p:nvPr>
            <p:ph idx="1"/>
          </p:nvPr>
        </p:nvSpPr>
        <p:spPr>
          <a:xfrm>
            <a:off x="279401"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2592592"/>
            <a:ext cx="8488082" cy="3711389"/>
          </a:xfrm>
        </p:spPr>
        <p:txBody>
          <a:bodyPr/>
          <a:lstStyle/>
          <a:p>
            <a:pPr lvl="0"/>
            <a:r>
              <a:rPr lang="en-US" noProof="0" smtClean="0"/>
              <a:t>Click icon to add table</a:t>
            </a:r>
          </a:p>
        </p:txBody>
      </p:sp>
      <p:sp>
        <p:nvSpPr>
          <p:cNvPr id="7" name="Text Placeholder 6"/>
          <p:cNvSpPr>
            <a:spLocks noGrp="1"/>
          </p:cNvSpPr>
          <p:nvPr>
            <p:ph type="body" sz="quarter" idx="10" hasCustomPrompt="1"/>
          </p:nvPr>
        </p:nvSpPr>
        <p:spPr>
          <a:xfrm>
            <a:off x="279400" y="1516063"/>
            <a:ext cx="8499475" cy="1001712"/>
          </a:xfrm>
          <a:ln w="19050">
            <a:solidFill>
              <a:schemeClr val="tx1"/>
            </a:solidFill>
          </a:ln>
        </p:spPr>
        <p:txBody>
          <a:bodyPr>
            <a:noAutofit/>
          </a:bodyPr>
          <a:lstStyle>
            <a:lvl1pPr marL="0" indent="0">
              <a:lnSpc>
                <a:spcPct val="100000"/>
              </a:lnSpc>
              <a:spcBef>
                <a:spcPts val="0"/>
              </a:spcBef>
              <a:spcAft>
                <a:spcPts val="0"/>
              </a:spcAft>
              <a:buNone/>
              <a:defRPr sz="1600" baseline="0">
                <a:latin typeface="Courier New" pitchFamily="49" charset="0"/>
                <a:cs typeface="Courier New" pitchFamily="49" charset="0"/>
              </a:defRPr>
            </a:lvl1pPr>
            <a:lvl2pPr>
              <a:buNone/>
              <a:defRPr sz="1600">
                <a:latin typeface="Courier New" pitchFamily="49" charset="0"/>
                <a:cs typeface="Courier New" pitchFamily="49" charset="0"/>
              </a:defRPr>
            </a:lvl2pPr>
            <a:lvl3pPr>
              <a:buNone/>
              <a:defRPr sz="1600">
                <a:latin typeface="Courier New" pitchFamily="49" charset="0"/>
                <a:cs typeface="Courier New" pitchFamily="49" charset="0"/>
              </a:defRPr>
            </a:lvl3pPr>
            <a:lvl4pPr>
              <a:buFont typeface="Arial" pitchFamily="34" charset="0"/>
              <a:buNone/>
              <a:defRPr sz="1600">
                <a:latin typeface="Courier New" pitchFamily="49" charset="0"/>
                <a:cs typeface="Courier New" pitchFamily="49" charset="0"/>
              </a:defRPr>
            </a:lvl4pPr>
            <a:lvl5pPr>
              <a:buFont typeface="Arial" pitchFamily="34" charset="0"/>
              <a:buNone/>
              <a:defRPr sz="1600">
                <a:latin typeface="Courier New" pitchFamily="49" charset="0"/>
                <a:cs typeface="Courier New" pitchFamily="49" charset="0"/>
              </a:defRPr>
            </a:lvl5pPr>
          </a:lstStyle>
          <a:p>
            <a:pPr lvl="0"/>
            <a:r>
              <a:rPr lang="en-US" smtClean="0"/>
              <a:t>Command keywords and parameters. Keywords in bold, parameters italic, not bold.</a:t>
            </a:r>
          </a:p>
        </p:txBody>
      </p:sp>
      <p:sp>
        <p:nvSpPr>
          <p:cNvPr id="9" name="Text Placeholder 8"/>
          <p:cNvSpPr>
            <a:spLocks noGrp="1"/>
          </p:cNvSpPr>
          <p:nvPr>
            <p:ph type="body" sz="quarter" idx="11" hasCustomPrompt="1"/>
          </p:nvPr>
        </p:nvSpPr>
        <p:spPr>
          <a:xfrm>
            <a:off x="279400" y="1130300"/>
            <a:ext cx="5024438" cy="365125"/>
          </a:xfrm>
        </p:spPr>
        <p:txBody>
          <a:bodyPr>
            <a:normAutofit/>
          </a:bodyPr>
          <a:lstStyle>
            <a:lvl1pPr marL="0" indent="0">
              <a:lnSpc>
                <a:spcPct val="100000"/>
              </a:lnSpc>
              <a:spcBef>
                <a:spcPts val="0"/>
              </a:spcBef>
              <a:buNone/>
              <a:defRPr sz="1800" baseline="0">
                <a:latin typeface="Courier New" pitchFamily="49" charset="0"/>
                <a:cs typeface="Courier New" pitchFamily="49" charset="0"/>
              </a:defRPr>
            </a:lvl1pPr>
          </a:lstStyle>
          <a:p>
            <a:pPr lvl="0"/>
            <a:r>
              <a:rPr lang="en-US" sz="1800" smtClean="0">
                <a:latin typeface="Courier New" pitchFamily="49" charset="0"/>
                <a:cs typeface="Courier New" pitchFamily="49" charset="0"/>
              </a:rPr>
              <a:t>Router(config)#</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bl" preserve="1">
  <p:cSld name="Table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1204856"/>
            <a:ext cx="8316913" cy="5099125"/>
          </a:xfrm>
        </p:spPr>
        <p:txBody>
          <a:bodyPr/>
          <a:lstStyle/>
          <a:p>
            <a:pPr lvl="0"/>
            <a:r>
              <a:rPr lang="en-US" noProof="0" smtClean="0"/>
              <a:t>Click icon to add table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119335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73139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9128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316913" cy="3320143"/>
          </a:xfrm>
        </p:spPr>
        <p:txBody>
          <a:body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a:t>
            </a:r>
            <a:endParaRPr lang="en-US"/>
          </a:p>
        </p:txBody>
      </p:sp>
      <p:sp>
        <p:nvSpPr>
          <p:cNvPr id="4" name="Content Placeholder 2"/>
          <p:cNvSpPr>
            <a:spLocks noGrp="1"/>
          </p:cNvSpPr>
          <p:nvPr>
            <p:ph idx="10"/>
          </p:nvPr>
        </p:nvSpPr>
        <p:spPr>
          <a:xfrm>
            <a:off x="279400" y="1206653"/>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97451"/>
            <a:ext cx="8520354" cy="266968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646"/>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smtClean="0">
                <a:solidFill>
                  <a:schemeClr val="tx1"/>
                </a:solidFill>
              </a:rPr>
              <a:t>Chapter 5</a:t>
            </a:r>
            <a:endParaRPr lang="en-US" sz="700" dirty="0">
              <a:solidFill>
                <a:schemeClr val="tx1"/>
              </a:solidFill>
            </a:endParaRPr>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BD5F09F1-C393-45BD-BF68-67F6E7FD2B5F}" type="slidenum">
              <a:rPr lang="en-US" sz="1000">
                <a:solidFill>
                  <a:schemeClr val="tx1"/>
                </a:solidFill>
              </a:rPr>
              <a:pPr algn="r" defTabSz="814388">
                <a:lnSpc>
                  <a:spcPct val="100000"/>
                </a:lnSpc>
                <a:defRPr/>
              </a:pPr>
              <a:t>‹#›</a:t>
            </a:fld>
            <a:endParaRPr lang="en-US" sz="1000">
              <a:solidFill>
                <a:schemeClr val="tx1"/>
              </a:solidFill>
            </a:endParaRPr>
          </a:p>
        </p:txBody>
      </p:sp>
      <p:sp>
        <p:nvSpPr>
          <p:cNvPr id="1029" name="Rectangle 6"/>
          <p:cNvSpPr>
            <a:spLocks noGrp="1" noChangeArrowheads="1"/>
          </p:cNvSpPr>
          <p:nvPr>
            <p:ph type="body" idx="1"/>
          </p:nvPr>
        </p:nvSpPr>
        <p:spPr bwMode="auto">
          <a:xfrm>
            <a:off x="279400" y="1106906"/>
            <a:ext cx="8316914" cy="5208170"/>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lvl="0"/>
            <a:r>
              <a:rPr lang="en-US" smtClean="0"/>
              <a:t>Body Text</a:t>
            </a:r>
          </a:p>
          <a:p>
            <a:pPr lvl="1"/>
            <a:r>
              <a:rPr lang="en-US" smtClean="0"/>
              <a:t>Second Level</a:t>
            </a:r>
          </a:p>
          <a:p>
            <a:pPr lvl="2"/>
            <a:r>
              <a:rPr lang="en-US" smtClean="0"/>
              <a:t>Third Level</a:t>
            </a:r>
          </a:p>
        </p:txBody>
      </p:sp>
      <p:sp>
        <p:nvSpPr>
          <p:cNvPr id="1289224" name="Rectangle 8"/>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D3D3D3"/>
                </a:solidFill>
              </a:rPr>
              <a:t>© 2007 – 2010, 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D3D3D3"/>
                </a:solidFill>
              </a:rPr>
              <a:t>Cisco Public</a:t>
            </a:r>
          </a:p>
        </p:txBody>
      </p:sp>
      <p:pic>
        <p:nvPicPr>
          <p:cNvPr id="12" name="Picture 8" descr="Rev08_Cisco_BrandBar10_060408.png"/>
          <p:cNvPicPr>
            <a:picLocks noChangeAspect="1"/>
          </p:cNvPicPr>
          <p:nvPr/>
        </p:nvPicPr>
        <p:blipFill>
          <a:blip r:embed="rId23"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 id="2147483972" r:id="rId12"/>
    <p:sldLayoutId id="2147483973" r:id="rId13"/>
    <p:sldLayoutId id="2147483974" r:id="rId14"/>
    <p:sldLayoutId id="2147483975" r:id="rId15"/>
    <p:sldLayoutId id="2147483976" r:id="rId16"/>
    <p:sldLayoutId id="2147483977" r:id="rId17"/>
    <p:sldLayoutId id="2147483958" r:id="rId18"/>
    <p:sldLayoutId id="2147483879" r:id="rId19"/>
    <p:sldLayoutId id="2147483886" r:id="rId20"/>
    <p:sldLayoutId id="2147483888" r:id="rId21"/>
  </p:sldLayoutIdLst>
  <p:timing>
    <p:tnLst>
      <p:par>
        <p:cTn id="1" dur="indefinite" restart="never" nodeType="tmRoot"/>
      </p:par>
    </p:tnLst>
  </p:timing>
  <p:txStyles>
    <p:titleStyle>
      <a:lvl1pPr algn="l" defTabSz="814388" rtl="0" eaLnBrk="1" fontAlgn="base" hangingPunct="1">
        <a:lnSpc>
          <a:spcPct val="90000"/>
        </a:lnSpc>
        <a:spcBef>
          <a:spcPct val="0"/>
        </a:spcBef>
        <a:spcAft>
          <a:spcPct val="0"/>
        </a:spcAft>
        <a:defRPr sz="3200" b="1">
          <a:solidFill>
            <a:srgbClr val="708CA1"/>
          </a:solidFill>
          <a:latin typeface="+mj-lt"/>
          <a:ea typeface="+mj-ea"/>
          <a:cs typeface="+mj-cs"/>
        </a:defRPr>
      </a:lvl1pPr>
      <a:lvl2pPr algn="l" defTabSz="814388" rtl="0" eaLnBrk="1" fontAlgn="base" hangingPunct="1">
        <a:lnSpc>
          <a:spcPct val="90000"/>
        </a:lnSpc>
        <a:spcBef>
          <a:spcPct val="0"/>
        </a:spcBef>
        <a:spcAft>
          <a:spcPct val="0"/>
        </a:spcAft>
        <a:defRPr sz="3200" b="1">
          <a:solidFill>
            <a:srgbClr val="708CA1"/>
          </a:solidFill>
          <a:latin typeface="Arial" charset="0"/>
        </a:defRPr>
      </a:lvl2pPr>
      <a:lvl3pPr algn="l" defTabSz="814388" rtl="0" eaLnBrk="1" fontAlgn="base" hangingPunct="1">
        <a:lnSpc>
          <a:spcPct val="90000"/>
        </a:lnSpc>
        <a:spcBef>
          <a:spcPct val="0"/>
        </a:spcBef>
        <a:spcAft>
          <a:spcPct val="0"/>
        </a:spcAft>
        <a:defRPr sz="3200" b="1">
          <a:solidFill>
            <a:srgbClr val="708CA1"/>
          </a:solidFill>
          <a:latin typeface="Arial" charset="0"/>
        </a:defRPr>
      </a:lvl3pPr>
      <a:lvl4pPr algn="l" defTabSz="814388" rtl="0" eaLnBrk="1" fontAlgn="base" hangingPunct="1">
        <a:lnSpc>
          <a:spcPct val="90000"/>
        </a:lnSpc>
        <a:spcBef>
          <a:spcPct val="0"/>
        </a:spcBef>
        <a:spcAft>
          <a:spcPct val="0"/>
        </a:spcAft>
        <a:defRPr sz="3200" b="1">
          <a:solidFill>
            <a:srgbClr val="708CA1"/>
          </a:solidFill>
          <a:latin typeface="Arial" charset="0"/>
        </a:defRPr>
      </a:lvl4pPr>
      <a:lvl5pPr algn="l" defTabSz="814388" rtl="0" eaLnBrk="1" fontAlgn="base" hangingPunct="1">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100000"/>
        </a:lnSpc>
        <a:spcBef>
          <a:spcPts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eaLnBrk="1" fontAlgn="base" hangingPunct="1">
        <a:lnSpc>
          <a:spcPct val="100000"/>
        </a:lnSpc>
        <a:spcBef>
          <a:spcPts val="0"/>
        </a:spcBef>
        <a:spcAft>
          <a:spcPts val="600"/>
        </a:spcAft>
        <a:buClr>
          <a:srgbClr val="708CA1"/>
        </a:buClr>
        <a:buFont typeface="Arial" pitchFamily="34" charset="0"/>
        <a:buChar char="•"/>
        <a:defRPr sz="2000">
          <a:solidFill>
            <a:schemeClr val="tx1"/>
          </a:solidFill>
          <a:latin typeface="+mn-lt"/>
        </a:defRPr>
      </a:lvl2pPr>
      <a:lvl3pPr marL="688975" indent="-227013" algn="l" defTabSz="814388" rtl="0" eaLnBrk="1" fontAlgn="base" hangingPunct="1">
        <a:lnSpc>
          <a:spcPct val="100000"/>
        </a:lnSpc>
        <a:spcBef>
          <a:spcPts val="0"/>
        </a:spcBef>
        <a:spcAft>
          <a:spcPts val="600"/>
        </a:spcAft>
        <a:buClr>
          <a:srgbClr val="708CA1"/>
        </a:buClr>
        <a:buFont typeface="Arial" pitchFamily="34" charset="0"/>
        <a:buChar char="•"/>
        <a:defRPr sz="1800">
          <a:solidFill>
            <a:schemeClr val="tx1"/>
          </a:solidFill>
          <a:latin typeface="+mn-lt"/>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8.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8.wmf"/></Relationships>
</file>

<file path=ppt/slides/_rels/slide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10.xml"/><Relationship Id="rId4" Type="http://schemas.openxmlformats.org/officeDocument/2006/relationships/image" Target="../media/image8.wmf"/></Relationships>
</file>

<file path=ppt/slides/_rels/slide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7.xml"/><Relationship Id="rId1" Type="http://schemas.openxmlformats.org/officeDocument/2006/relationships/slideLayout" Target="../slideLayouts/slideLayout10.xml"/><Relationship Id="rId4" Type="http://schemas.openxmlformats.org/officeDocument/2006/relationships/image" Target="../media/image8.wmf"/></Relationships>
</file>

<file path=ppt/slides/_rels/slide1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image" Target="../media/image8.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wmf"/><Relationship Id="rId1" Type="http://schemas.openxmlformats.org/officeDocument/2006/relationships/slideLayout" Target="../slideLayouts/slideLayout5.xml"/><Relationship Id="rId4" Type="http://schemas.openxmlformats.org/officeDocument/2006/relationships/image" Target="../media/image10.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8.xml"/><Relationship Id="rId1" Type="http://schemas.openxmlformats.org/officeDocument/2006/relationships/slideLayout" Target="../slideLayouts/slideLayout9.xml"/><Relationship Id="rId5" Type="http://schemas.openxmlformats.org/officeDocument/2006/relationships/image" Target="../media/image10.wmf"/><Relationship Id="rId4" Type="http://schemas.openxmlformats.org/officeDocument/2006/relationships/image" Target="../media/image8.wmf"/></Relationships>
</file>

<file path=ppt/slides/_rels/slide4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9.xml"/><Relationship Id="rId1" Type="http://schemas.openxmlformats.org/officeDocument/2006/relationships/slideLayout" Target="../slideLayouts/slideLayout9.xml"/><Relationship Id="rId5" Type="http://schemas.openxmlformats.org/officeDocument/2006/relationships/image" Target="../media/image10.wmf"/><Relationship Id="rId4" Type="http://schemas.openxmlformats.org/officeDocument/2006/relationships/image" Target="../media/image8.wmf"/></Relationships>
</file>

<file path=ppt/slides/_rels/slide4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0.xml"/><Relationship Id="rId1" Type="http://schemas.openxmlformats.org/officeDocument/2006/relationships/slideLayout" Target="../slideLayouts/slideLayout12.xml"/><Relationship Id="rId5" Type="http://schemas.openxmlformats.org/officeDocument/2006/relationships/image" Target="../media/image10.wmf"/><Relationship Id="rId4" Type="http://schemas.openxmlformats.org/officeDocument/2006/relationships/image" Target="../media/image8.wmf"/></Relationships>
</file>

<file path=ppt/slides/_rels/slide4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0.wmf"/><Relationship Id="rId4" Type="http://schemas.openxmlformats.org/officeDocument/2006/relationships/image" Target="../media/image8.wmf"/></Relationships>
</file>

<file path=ppt/slides/_rels/slide4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0.wmf"/><Relationship Id="rId4" Type="http://schemas.openxmlformats.org/officeDocument/2006/relationships/image" Target="../media/image8.w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6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7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hyperlink" Target="http://www.cisco.com/en/US/docs/ios/ipsla/command/reference/sla_book.html" TargetMode="External"/><Relationship Id="rId2" Type="http://schemas.openxmlformats.org/officeDocument/2006/relationships/hyperlink" Target="http://www.cisco.com/en/US/docs/ios/12_4/ip_sla/configuration/guide/hsoverv.html" TargetMode="External"/><Relationship Id="rId1" Type="http://schemas.openxmlformats.org/officeDocument/2006/relationships/slideLayout" Target="../slideLayouts/slideLayout3.xml"/><Relationship Id="rId4" Type="http://schemas.openxmlformats.org/officeDocument/2006/relationships/hyperlink" Target="http://www.cisco.com/en/US/tech/tk1335/tsd_technology_support_sub-protocol_home.html" TargetMode="Externa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normAutofit fontScale="90000"/>
          </a:bodyPr>
          <a:lstStyle/>
          <a:p>
            <a:r>
              <a:rPr lang="en-US" sz="2800" dirty="0" smtClean="0"/>
              <a:t>Chapter 5: </a:t>
            </a:r>
            <a:r>
              <a:rPr lang="en-US" sz="2800" smtClean="0"/>
              <a:t/>
            </a:r>
            <a:br>
              <a:rPr lang="en-US" sz="2800" smtClean="0"/>
            </a:br>
            <a:r>
              <a:rPr lang="en-US" sz="2800" smtClean="0"/>
              <a:t>Implementing </a:t>
            </a:r>
            <a:r>
              <a:rPr lang="en-US" sz="2800" dirty="0" smtClean="0"/>
              <a:t>Path Control</a:t>
            </a:r>
            <a:endParaRPr lang="en-US" sz="2800" dirty="0" smtClean="0">
              <a:solidFill>
                <a:schemeClr val="folHlink"/>
              </a:solidFill>
            </a:endParaRPr>
          </a:p>
        </p:txBody>
      </p:sp>
      <p:sp>
        <p:nvSpPr>
          <p:cNvPr id="6147" name="Rectangle 3"/>
          <p:cNvSpPr>
            <a:spLocks noGrp="1" noChangeArrowheads="1"/>
          </p:cNvSpPr>
          <p:nvPr>
            <p:ph type="subTitle" idx="1"/>
          </p:nvPr>
        </p:nvSpPr>
        <p:spPr>
          <a:xfrm>
            <a:off x="311150" y="4672013"/>
            <a:ext cx="6788150" cy="658812"/>
          </a:xfrm>
        </p:spPr>
        <p:txBody>
          <a:bodyPr/>
          <a:lstStyle/>
          <a:p>
            <a:r>
              <a:rPr lang="en-US" sz="2400" dirty="0" smtClean="0"/>
              <a:t>CCNP  ROUTE: Implementing IP Routing</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2"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7172" name="Rectangle 32"/>
          <p:cNvSpPr>
            <a:spLocks noGrp="1" noChangeArrowheads="1"/>
          </p:cNvSpPr>
          <p:nvPr>
            <p:ph type="title" idx="4294967295"/>
          </p:nvPr>
        </p:nvSpPr>
        <p:spPr>
          <a:xfrm>
            <a:off x="279400" y="1841500"/>
            <a:ext cx="3274960" cy="2743200"/>
          </a:xfrm>
          <a:prstGeom prst="rect">
            <a:avLst/>
          </a:prstGeom>
          <a:noFill/>
        </p:spPr>
        <p:txBody>
          <a:bodyPr anchor="ctr"/>
          <a:lstStyle/>
          <a:p>
            <a:r>
              <a:rPr lang="en-US" sz="2800" dirty="0" smtClean="0">
                <a:solidFill>
                  <a:schemeClr val="bg1"/>
                </a:solidFill>
              </a:rPr>
              <a:t>Implementing Path Control using Offset-Lists</a:t>
            </a:r>
            <a:endParaRPr lang="en-US" sz="3000" b="0" dirty="0" smtClean="0">
              <a:solidFill>
                <a:schemeClr val="bg1"/>
              </a:solidFill>
            </a:endParaRP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Path Control Using Offset Lists</a:t>
            </a:r>
            <a:endParaRPr lang="en-US" dirty="0"/>
          </a:p>
        </p:txBody>
      </p:sp>
      <p:sp>
        <p:nvSpPr>
          <p:cNvPr id="3" name="Content Placeholder 2"/>
          <p:cNvSpPr>
            <a:spLocks noGrp="1"/>
          </p:cNvSpPr>
          <p:nvPr>
            <p:ph idx="1"/>
          </p:nvPr>
        </p:nvSpPr>
        <p:spPr/>
        <p:txBody>
          <a:bodyPr/>
          <a:lstStyle/>
          <a:p>
            <a:r>
              <a:rPr lang="en-US" dirty="0" smtClean="0"/>
              <a:t>An offset list is the mechanism for increasing incoming and outgoing metrics to routes learned via EIGRP or Routing Information Protocol (RIP).</a:t>
            </a:r>
          </a:p>
          <a:p>
            <a:pPr lvl="1"/>
            <a:r>
              <a:rPr lang="en-US" dirty="0" smtClean="0"/>
              <a:t>Optionally, an offset list can be limited by specifying either an access list or an interface.</a:t>
            </a:r>
          </a:p>
          <a:p>
            <a:r>
              <a:rPr lang="en-US" dirty="0" smtClean="0"/>
              <a:t>To create an offset-list, use the</a:t>
            </a:r>
            <a:r>
              <a:rPr lang="en-US" b="1" dirty="0" smtClean="0">
                <a:latin typeface="Courier New" pitchFamily="49" charset="0"/>
                <a:cs typeface="Courier New" pitchFamily="49" charset="0"/>
              </a:rPr>
              <a:t> offset-list </a:t>
            </a:r>
            <a:r>
              <a:rPr lang="en-US" dirty="0" smtClean="0"/>
              <a:t>router configuration command.</a:t>
            </a:r>
          </a:p>
          <a:p>
            <a:pPr lvl="1"/>
            <a:r>
              <a:rPr lang="en-US" dirty="0" smtClean="0"/>
              <a:t>The offset value is added to the routing metric.</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Defining an Offset-List</a:t>
            </a:r>
            <a:endParaRPr lang="en-US" dirty="0"/>
          </a:p>
        </p:txBody>
      </p:sp>
      <p:sp>
        <p:nvSpPr>
          <p:cNvPr id="13" name="Content Placeholder 12"/>
          <p:cNvSpPr>
            <a:spLocks noGrp="1"/>
          </p:cNvSpPr>
          <p:nvPr>
            <p:ph idx="1"/>
          </p:nvPr>
        </p:nvSpPr>
        <p:spPr/>
        <p:txBody>
          <a:bodyPr>
            <a:normAutofit/>
          </a:bodyPr>
          <a:lstStyle/>
          <a:p>
            <a:r>
              <a:rPr lang="en-US" dirty="0" smtClean="0"/>
              <a:t>Define an offset list.</a:t>
            </a:r>
            <a:endParaRPr lang="en-US" dirty="0"/>
          </a:p>
        </p:txBody>
      </p:sp>
      <p:sp>
        <p:nvSpPr>
          <p:cNvPr id="14" name="Text Placeholder 13"/>
          <p:cNvSpPr>
            <a:spLocks noGrp="1"/>
          </p:cNvSpPr>
          <p:nvPr>
            <p:ph type="body" sz="quarter" idx="10"/>
          </p:nvPr>
        </p:nvSpPr>
        <p:spPr>
          <a:xfrm>
            <a:off x="613533" y="1574369"/>
            <a:ext cx="7745412" cy="377078"/>
          </a:xfrm>
        </p:spPr>
        <p:txBody>
          <a:bodyPr/>
          <a:lstStyle/>
          <a:p>
            <a:r>
              <a:rPr lang="en-US" dirty="0" smtClean="0"/>
              <a:t>Router(config-router)#</a:t>
            </a:r>
            <a:endParaRPr lang="en-US" dirty="0"/>
          </a:p>
        </p:txBody>
      </p:sp>
      <p:sp>
        <p:nvSpPr>
          <p:cNvPr id="15" name="Text Placeholder 14"/>
          <p:cNvSpPr>
            <a:spLocks noGrp="1"/>
          </p:cNvSpPr>
          <p:nvPr>
            <p:ph type="body" sz="quarter" idx="11"/>
          </p:nvPr>
        </p:nvSpPr>
        <p:spPr>
          <a:xfrm>
            <a:off x="615326" y="1961535"/>
            <a:ext cx="7745412" cy="591165"/>
          </a:xfrm>
        </p:spPr>
        <p:txBody>
          <a:bodyPr>
            <a:normAutofit/>
          </a:bodyPr>
          <a:lstStyle/>
          <a:p>
            <a:r>
              <a:rPr lang="en-US" dirty="0" smtClean="0"/>
              <a:t>offset-list {</a:t>
            </a:r>
            <a:r>
              <a:rPr lang="en-US" b="0" i="1" dirty="0" smtClean="0"/>
              <a:t>access-list-number</a:t>
            </a:r>
            <a:r>
              <a:rPr lang="en-US" i="1" dirty="0" smtClean="0"/>
              <a:t> </a:t>
            </a:r>
            <a:r>
              <a:rPr lang="en-US" dirty="0" smtClean="0"/>
              <a:t>| </a:t>
            </a:r>
            <a:r>
              <a:rPr lang="en-US" b="0" i="1" dirty="0" smtClean="0"/>
              <a:t>access-list-name</a:t>
            </a:r>
            <a:r>
              <a:rPr lang="en-US" dirty="0" smtClean="0"/>
              <a:t>} {in | out} </a:t>
            </a:r>
            <a:r>
              <a:rPr lang="en-US" b="0" i="1" dirty="0" smtClean="0"/>
              <a:t>offset</a:t>
            </a:r>
            <a:r>
              <a:rPr lang="en-US" b="0" dirty="0" smtClean="0"/>
              <a:t> </a:t>
            </a:r>
            <a:r>
              <a:rPr lang="en-US" dirty="0" smtClean="0"/>
              <a:t>[</a:t>
            </a:r>
            <a:r>
              <a:rPr lang="en-US" b="0" i="1" dirty="0" smtClean="0"/>
              <a:t>interface-type interface-number</a:t>
            </a:r>
            <a:r>
              <a:rPr lang="en-US" dirty="0" smtClean="0"/>
              <a:t>]</a:t>
            </a:r>
            <a:endParaRPr lang="en-US" b="0" i="1" dirty="0"/>
          </a:p>
        </p:txBody>
      </p:sp>
      <p:graphicFrame>
        <p:nvGraphicFramePr>
          <p:cNvPr id="7" name="Table 6"/>
          <p:cNvGraphicFramePr>
            <a:graphicFrameLocks noGrp="1"/>
          </p:cNvGraphicFramePr>
          <p:nvPr/>
        </p:nvGraphicFramePr>
        <p:xfrm>
          <a:off x="653843" y="2680109"/>
          <a:ext cx="7737988" cy="3834642"/>
        </p:xfrm>
        <a:graphic>
          <a:graphicData uri="http://schemas.openxmlformats.org/drawingml/2006/table">
            <a:tbl>
              <a:tblPr firstRow="1" bandRow="1">
                <a:tableStyleId>{5C22544A-7EE6-4342-B048-85BDC9FD1C3A}</a:tableStyleId>
              </a:tblPr>
              <a:tblGrid>
                <a:gridCol w="2487563"/>
                <a:gridCol w="5250425"/>
              </a:tblGrid>
              <a:tr h="458304">
                <a:tc>
                  <a:txBody>
                    <a:bodyPr/>
                    <a:lstStyle/>
                    <a:p>
                      <a:pPr marL="0" marR="0" algn="l">
                        <a:lnSpc>
                          <a:spcPct val="100000"/>
                        </a:lnSpc>
                        <a:spcBef>
                          <a:spcPts val="0"/>
                        </a:spcBef>
                        <a:spcAft>
                          <a:spcPts val="600"/>
                        </a:spcAft>
                      </a:pPr>
                      <a:r>
                        <a:rPr lang="en-US" sz="1600" b="1" dirty="0"/>
                        <a:t>Parameter</a:t>
                      </a:r>
                      <a:endParaRPr lang="en-US" sz="1600" b="1" dirty="0">
                        <a:solidFill>
                          <a:srgbClr val="000000"/>
                        </a:solidFill>
                        <a:latin typeface="Arial"/>
                        <a:ea typeface="SimSun"/>
                      </a:endParaRPr>
                    </a:p>
                  </a:txBody>
                  <a:tcPr marL="68580" marR="68580" marT="0" marB="0" anchor="ctr"/>
                </a:tc>
                <a:tc>
                  <a:txBody>
                    <a:bodyPr/>
                    <a:lstStyle/>
                    <a:p>
                      <a:pPr marL="0" marR="0" algn="l">
                        <a:lnSpc>
                          <a:spcPct val="100000"/>
                        </a:lnSpc>
                        <a:spcBef>
                          <a:spcPts val="0"/>
                        </a:spcBef>
                        <a:spcAft>
                          <a:spcPts val="600"/>
                        </a:spcAft>
                      </a:pPr>
                      <a:r>
                        <a:rPr lang="en-US" sz="1600" b="1" dirty="0"/>
                        <a:t>Description</a:t>
                      </a:r>
                      <a:endParaRPr lang="en-US" sz="1600" b="1" dirty="0">
                        <a:solidFill>
                          <a:srgbClr val="000000"/>
                        </a:solidFill>
                        <a:latin typeface="Arial"/>
                        <a:ea typeface="SimSun"/>
                      </a:endParaRPr>
                    </a:p>
                  </a:txBody>
                  <a:tcPr marL="68580" marR="68580" marT="0" marB="0" anchor="ctr"/>
                </a:tc>
              </a:tr>
              <a:tr h="910330">
                <a:tc>
                  <a:txBody>
                    <a:bodyPr/>
                    <a:lstStyle/>
                    <a:p>
                      <a:pPr marL="0" marR="0" algn="l" defTabSz="914400" rtl="0" eaLnBrk="1" latinLnBrk="0" hangingPunct="1">
                        <a:lnSpc>
                          <a:spcPct val="100000"/>
                        </a:lnSpc>
                        <a:spcBef>
                          <a:spcPts val="0"/>
                        </a:spcBef>
                        <a:spcAft>
                          <a:spcPts val="600"/>
                        </a:spcAft>
                      </a:pPr>
                      <a:r>
                        <a:rPr lang="en-US" sz="1600" i="1" kern="1200" dirty="0" smtClean="0">
                          <a:solidFill>
                            <a:srgbClr val="000000"/>
                          </a:solidFill>
                          <a:latin typeface="Courier New" pitchFamily="49" charset="0"/>
                          <a:ea typeface="Times New Roman"/>
                          <a:cs typeface="Courier New" pitchFamily="49" charset="0"/>
                        </a:rPr>
                        <a:t>access-list-number | access-list-name </a:t>
                      </a:r>
                    </a:p>
                  </a:txBody>
                  <a:tcPr marL="76200" marR="76200" marT="76200" marB="50800" anchor="ctr"/>
                </a:tc>
                <a:tc>
                  <a:txBody>
                    <a:bodyPr/>
                    <a:lstStyle/>
                    <a:p>
                      <a:pPr marL="0" marR="0">
                        <a:lnSpc>
                          <a:spcPct val="100000"/>
                        </a:lnSpc>
                        <a:spcBef>
                          <a:spcPts val="0"/>
                        </a:spcBef>
                        <a:spcAft>
                          <a:spcPts val="600"/>
                        </a:spcAft>
                      </a:pPr>
                      <a:r>
                        <a:rPr lang="en-US" sz="1600" kern="1200" dirty="0" smtClean="0">
                          <a:solidFill>
                            <a:srgbClr val="000000"/>
                          </a:solidFill>
                          <a:latin typeface="+mn-lt"/>
                          <a:ea typeface="SimSun"/>
                          <a:cs typeface="Arial"/>
                        </a:rPr>
                        <a:t>Standard access list number or name to be applied. Access list number 0 indicates all access lists. If the offset value is 0, no action is taken.</a:t>
                      </a:r>
                    </a:p>
                  </a:txBody>
                  <a:tcPr marL="76200" marR="76200" marT="76200" marB="50800" anchor="ctr"/>
                </a:tc>
              </a:tr>
              <a:tr h="458304">
                <a:tc>
                  <a:txBody>
                    <a:bodyPr/>
                    <a:lstStyle/>
                    <a:p>
                      <a:pPr marL="0" marR="0" algn="l" defTabSz="914400" rtl="0" eaLnBrk="1" latinLnBrk="0" hangingPunct="1">
                        <a:lnSpc>
                          <a:spcPct val="100000"/>
                        </a:lnSpc>
                        <a:spcBef>
                          <a:spcPts val="0"/>
                        </a:spcBef>
                        <a:spcAft>
                          <a:spcPts val="600"/>
                        </a:spcAft>
                      </a:pPr>
                      <a:r>
                        <a:rPr lang="en-US" sz="1600" b="1" i="0" kern="1200" dirty="0" smtClean="0">
                          <a:solidFill>
                            <a:srgbClr val="000000"/>
                          </a:solidFill>
                          <a:latin typeface="Courier New" pitchFamily="49" charset="0"/>
                          <a:ea typeface="Times New Roman"/>
                          <a:cs typeface="Courier New" pitchFamily="49" charset="0"/>
                        </a:rPr>
                        <a:t>in </a:t>
                      </a:r>
                    </a:p>
                  </a:txBody>
                  <a:tcPr marL="76200" marR="76200" marT="76200" marB="50800" anchor="ctr"/>
                </a:tc>
                <a:tc>
                  <a:txBody>
                    <a:bodyPr/>
                    <a:lstStyle/>
                    <a:p>
                      <a:pPr marL="0" marR="0">
                        <a:lnSpc>
                          <a:spcPct val="100000"/>
                        </a:lnSpc>
                        <a:spcBef>
                          <a:spcPts val="0"/>
                        </a:spcBef>
                        <a:spcAft>
                          <a:spcPts val="600"/>
                        </a:spcAft>
                      </a:pPr>
                      <a:r>
                        <a:rPr lang="en-US" sz="1600" kern="1200" dirty="0" smtClean="0">
                          <a:solidFill>
                            <a:srgbClr val="000000"/>
                          </a:solidFill>
                          <a:latin typeface="+mn-lt"/>
                          <a:ea typeface="SimSun"/>
                          <a:cs typeface="Arial"/>
                        </a:rPr>
                        <a:t>Applies the access list to incoming metrics. </a:t>
                      </a:r>
                    </a:p>
                  </a:txBody>
                  <a:tcPr marL="76200" marR="76200" marT="76200" marB="50800" anchor="ctr"/>
                </a:tc>
              </a:tr>
              <a:tr h="458304">
                <a:tc>
                  <a:txBody>
                    <a:bodyPr/>
                    <a:lstStyle/>
                    <a:p>
                      <a:pPr marL="0" marR="0" algn="l" defTabSz="914400" rtl="0" eaLnBrk="1" latinLnBrk="0" hangingPunct="1">
                        <a:lnSpc>
                          <a:spcPct val="100000"/>
                        </a:lnSpc>
                        <a:spcBef>
                          <a:spcPts val="0"/>
                        </a:spcBef>
                        <a:spcAft>
                          <a:spcPts val="600"/>
                        </a:spcAft>
                      </a:pPr>
                      <a:r>
                        <a:rPr lang="en-US" sz="1600" b="1" i="0" kern="1200" dirty="0" smtClean="0">
                          <a:solidFill>
                            <a:srgbClr val="000000"/>
                          </a:solidFill>
                          <a:latin typeface="Courier New" pitchFamily="49" charset="0"/>
                          <a:ea typeface="Times New Roman"/>
                          <a:cs typeface="Courier New" pitchFamily="49" charset="0"/>
                        </a:rPr>
                        <a:t>out</a:t>
                      </a:r>
                    </a:p>
                  </a:txBody>
                  <a:tcPr marL="76200" marR="76200" marT="76200" marB="50800" anchor="ctr"/>
                </a:tc>
                <a:tc>
                  <a:txBody>
                    <a:bodyPr/>
                    <a:lstStyle/>
                    <a:p>
                      <a:pPr marL="0" marR="0">
                        <a:lnSpc>
                          <a:spcPct val="100000"/>
                        </a:lnSpc>
                        <a:spcBef>
                          <a:spcPts val="0"/>
                        </a:spcBef>
                        <a:spcAft>
                          <a:spcPts val="600"/>
                        </a:spcAft>
                      </a:pPr>
                      <a:r>
                        <a:rPr lang="en-US" sz="1600" kern="1200" dirty="0" smtClean="0">
                          <a:solidFill>
                            <a:srgbClr val="000000"/>
                          </a:solidFill>
                          <a:latin typeface="+mn-lt"/>
                          <a:ea typeface="SimSun"/>
                          <a:cs typeface="Arial"/>
                        </a:rPr>
                        <a:t>Applies the access list to outgoing metrics. </a:t>
                      </a:r>
                    </a:p>
                  </a:txBody>
                  <a:tcPr marL="76200" marR="76200" marT="76200" marB="50800" anchor="ctr"/>
                </a:tc>
              </a:tr>
              <a:tr h="769072">
                <a:tc>
                  <a:txBody>
                    <a:bodyPr/>
                    <a:lstStyle/>
                    <a:p>
                      <a:pPr marL="0" marR="0" algn="l" defTabSz="914400" rtl="0" eaLnBrk="1" latinLnBrk="0" hangingPunct="1">
                        <a:lnSpc>
                          <a:spcPct val="100000"/>
                        </a:lnSpc>
                        <a:spcBef>
                          <a:spcPts val="0"/>
                        </a:spcBef>
                        <a:spcAft>
                          <a:spcPts val="600"/>
                        </a:spcAft>
                      </a:pPr>
                      <a:r>
                        <a:rPr lang="en-US" sz="1600" i="1" kern="1200" dirty="0" smtClean="0">
                          <a:solidFill>
                            <a:srgbClr val="000000"/>
                          </a:solidFill>
                          <a:latin typeface="Courier New" pitchFamily="49" charset="0"/>
                          <a:ea typeface="Times New Roman"/>
                          <a:cs typeface="Courier New" pitchFamily="49" charset="0"/>
                        </a:rPr>
                        <a:t>offset </a:t>
                      </a:r>
                    </a:p>
                  </a:txBody>
                  <a:tcPr marL="76200" marR="76200" marT="76200" marB="50800" anchor="ctr"/>
                </a:tc>
                <a:tc>
                  <a:txBody>
                    <a:bodyPr/>
                    <a:lstStyle/>
                    <a:p>
                      <a:pPr marL="0" marR="0">
                        <a:lnSpc>
                          <a:spcPct val="100000"/>
                        </a:lnSpc>
                        <a:spcBef>
                          <a:spcPts val="0"/>
                        </a:spcBef>
                        <a:spcAft>
                          <a:spcPts val="600"/>
                        </a:spcAft>
                      </a:pPr>
                      <a:r>
                        <a:rPr lang="en-US" sz="1600" kern="1200" dirty="0" smtClean="0">
                          <a:solidFill>
                            <a:srgbClr val="000000"/>
                          </a:solidFill>
                          <a:latin typeface="+mn-lt"/>
                          <a:ea typeface="SimSun"/>
                          <a:cs typeface="Arial"/>
                        </a:rPr>
                        <a:t>Positive offset to be applied to metrics for networks matching the access list. </a:t>
                      </a:r>
                    </a:p>
                    <a:p>
                      <a:pPr marL="0" marR="0">
                        <a:lnSpc>
                          <a:spcPct val="100000"/>
                        </a:lnSpc>
                        <a:spcBef>
                          <a:spcPts val="0"/>
                        </a:spcBef>
                        <a:spcAft>
                          <a:spcPts val="600"/>
                        </a:spcAft>
                      </a:pPr>
                      <a:r>
                        <a:rPr lang="en-US" sz="1600" kern="1200" dirty="0" smtClean="0">
                          <a:solidFill>
                            <a:srgbClr val="000000"/>
                          </a:solidFill>
                          <a:latin typeface="+mn-lt"/>
                          <a:ea typeface="SimSun"/>
                          <a:cs typeface="Arial"/>
                        </a:rPr>
                        <a:t>If the offset is 0, no action is taken</a:t>
                      </a:r>
                    </a:p>
                  </a:txBody>
                  <a:tcPr marL="76200" marR="76200" marT="76200" marB="50800" anchor="ctr"/>
                </a:tc>
              </a:tr>
              <a:tr h="533642">
                <a:tc>
                  <a:txBody>
                    <a:bodyPr/>
                    <a:lstStyle/>
                    <a:p>
                      <a:pPr marL="0" marR="0" algn="l" defTabSz="914400" rtl="0" eaLnBrk="1" latinLnBrk="0" hangingPunct="1">
                        <a:lnSpc>
                          <a:spcPct val="100000"/>
                        </a:lnSpc>
                        <a:spcBef>
                          <a:spcPts val="0"/>
                        </a:spcBef>
                        <a:spcAft>
                          <a:spcPts val="600"/>
                        </a:spcAft>
                      </a:pPr>
                      <a:r>
                        <a:rPr lang="en-US" sz="1600" i="1" kern="1200" dirty="0" smtClean="0">
                          <a:solidFill>
                            <a:srgbClr val="000000"/>
                          </a:solidFill>
                          <a:latin typeface="Courier New" pitchFamily="49" charset="0"/>
                          <a:ea typeface="Times New Roman"/>
                          <a:cs typeface="Courier New" pitchFamily="49" charset="0"/>
                        </a:rPr>
                        <a:t>interface-type interface-number</a:t>
                      </a:r>
                    </a:p>
                  </a:txBody>
                  <a:tcPr marL="76200" marR="76200" marT="76200" marB="50800" anchor="ctr"/>
                </a:tc>
                <a:tc>
                  <a:txBody>
                    <a:bodyPr/>
                    <a:lstStyle/>
                    <a:p>
                      <a:pPr marL="0" marR="0">
                        <a:lnSpc>
                          <a:spcPct val="100000"/>
                        </a:lnSpc>
                        <a:spcBef>
                          <a:spcPts val="0"/>
                        </a:spcBef>
                        <a:spcAft>
                          <a:spcPts val="600"/>
                        </a:spcAft>
                      </a:pPr>
                      <a:r>
                        <a:rPr lang="en-US" sz="1600" kern="1200" dirty="0" smtClean="0">
                          <a:solidFill>
                            <a:srgbClr val="000000"/>
                          </a:solidFill>
                          <a:latin typeface="+mn-lt"/>
                          <a:ea typeface="SimSun"/>
                          <a:cs typeface="Arial"/>
                        </a:rPr>
                        <a:t>(Optional) Interface type and number to which the offset list is applied.</a:t>
                      </a:r>
                    </a:p>
                  </a:txBody>
                  <a:tcPr marL="76200" marR="76200" marT="76200" marB="50800" anchor="ct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Offset List for Path Control</a:t>
            </a:r>
            <a:endParaRPr lang="en-US" dirty="0"/>
          </a:p>
        </p:txBody>
      </p:sp>
      <p:sp>
        <p:nvSpPr>
          <p:cNvPr id="31" name="Content Placeholder 30"/>
          <p:cNvSpPr>
            <a:spLocks noGrp="1"/>
          </p:cNvSpPr>
          <p:nvPr>
            <p:ph idx="10"/>
          </p:nvPr>
        </p:nvSpPr>
        <p:spPr>
          <a:xfrm>
            <a:off x="280212" y="947005"/>
            <a:ext cx="8520354" cy="2496283"/>
          </a:xfrm>
        </p:spPr>
        <p:txBody>
          <a:bodyPr>
            <a:normAutofit fontScale="85000" lnSpcReduction="10000"/>
          </a:bodyPr>
          <a:lstStyle/>
          <a:p>
            <a:pPr lvl="0">
              <a:lnSpc>
                <a:spcPct val="120000"/>
              </a:lnSpc>
            </a:pPr>
            <a:r>
              <a:rPr lang="en-US" smtClean="0"/>
              <a:t>Users on the R1 LAN can access the Internet through routers R4 or R5.</a:t>
            </a:r>
          </a:p>
          <a:p>
            <a:pPr lvl="1">
              <a:lnSpc>
                <a:spcPct val="120000"/>
              </a:lnSpc>
            </a:pPr>
            <a:r>
              <a:rPr lang="en-US" smtClean="0"/>
              <a:t>Notice that R5 is only one hop away from R2 and therefore the preferred RIP route. However, the R2 to R5 link is a very slow link. </a:t>
            </a:r>
          </a:p>
          <a:p>
            <a:pPr>
              <a:lnSpc>
                <a:spcPct val="120000"/>
              </a:lnSpc>
            </a:pPr>
            <a:r>
              <a:rPr lang="en-US" smtClean="0"/>
              <a:t>The configured offset list and ACL on R2 ensures the preferred path to reach the 172.16.0.0 network will be towards router R4.</a:t>
            </a:r>
          </a:p>
          <a:p>
            <a:pPr lvl="1">
              <a:lnSpc>
                <a:spcPct val="120000"/>
              </a:lnSpc>
            </a:pPr>
            <a:r>
              <a:rPr lang="en-US" smtClean="0"/>
              <a:t>The offset-list adds an offset of 2 to the metric of the routes learned from R5.</a:t>
            </a:r>
          </a:p>
        </p:txBody>
      </p:sp>
      <p:sp>
        <p:nvSpPr>
          <p:cNvPr id="32" name="Content Placeholder 31"/>
          <p:cNvSpPr>
            <a:spLocks noGrp="1"/>
          </p:cNvSpPr>
          <p:nvPr>
            <p:ph sz="quarter" idx="11"/>
          </p:nvPr>
        </p:nvSpPr>
        <p:spPr>
          <a:xfrm>
            <a:off x="279400" y="5604387"/>
            <a:ext cx="8520113" cy="936111"/>
          </a:xfrm>
        </p:spPr>
        <p:txBody>
          <a:bodyPr/>
          <a:lstStyle/>
          <a:p>
            <a:r>
              <a:rPr lang="en-US" smtClean="0"/>
              <a:t>R2(config)# </a:t>
            </a:r>
            <a:r>
              <a:rPr lang="en-US" b="1" smtClean="0"/>
              <a:t>access-list 21 permit 172.16.0.0 0.0.255.255</a:t>
            </a:r>
          </a:p>
          <a:p>
            <a:r>
              <a:rPr lang="en-US" smtClean="0"/>
              <a:t>R2(config)# </a:t>
            </a:r>
            <a:r>
              <a:rPr lang="en-US" b="1" smtClean="0"/>
              <a:t>router rip</a:t>
            </a:r>
          </a:p>
          <a:p>
            <a:r>
              <a:rPr lang="en-US" smtClean="0"/>
              <a:t>R2(config-router)# </a:t>
            </a:r>
            <a:r>
              <a:rPr lang="en-US" b="1" smtClean="0"/>
              <a:t>offset-list 21 in 2 serial 0/0/0</a:t>
            </a:r>
          </a:p>
        </p:txBody>
      </p:sp>
      <p:grpSp>
        <p:nvGrpSpPr>
          <p:cNvPr id="42" name="Group 41"/>
          <p:cNvGrpSpPr/>
          <p:nvPr/>
        </p:nvGrpSpPr>
        <p:grpSpPr>
          <a:xfrm>
            <a:off x="338392" y="3367901"/>
            <a:ext cx="8430515" cy="1979526"/>
            <a:chOff x="472273" y="994795"/>
            <a:chExt cx="8430515" cy="1979526"/>
          </a:xfrm>
        </p:grpSpPr>
        <p:sp>
          <p:nvSpPr>
            <p:cNvPr id="43" name="Freeform 9"/>
            <p:cNvSpPr>
              <a:spLocks/>
            </p:cNvSpPr>
            <p:nvPr/>
          </p:nvSpPr>
          <p:spPr bwMode="auto">
            <a:xfrm>
              <a:off x="1018684" y="1463286"/>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1" name="Freeform 9"/>
            <p:cNvSpPr>
              <a:spLocks/>
            </p:cNvSpPr>
            <p:nvPr/>
          </p:nvSpPr>
          <p:spPr bwMode="auto">
            <a:xfrm>
              <a:off x="2775469" y="1481705"/>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34" name="Picture 88"/>
            <p:cNvPicPr>
              <a:picLocks noChangeAspect="1" noChangeArrowheads="1"/>
            </p:cNvPicPr>
            <p:nvPr/>
          </p:nvPicPr>
          <p:blipFill>
            <a:blip r:embed="rId3"/>
            <a:srcRect/>
            <a:stretch>
              <a:fillRect/>
            </a:stretch>
          </p:blipFill>
          <p:spPr bwMode="auto">
            <a:xfrm>
              <a:off x="6892242" y="1337902"/>
              <a:ext cx="2010546" cy="1447316"/>
            </a:xfrm>
            <a:prstGeom prst="rect">
              <a:avLst/>
            </a:prstGeom>
            <a:noFill/>
            <a:ln w="9525" algn="ctr">
              <a:noFill/>
              <a:miter lim="800000"/>
              <a:headEnd/>
              <a:tailEnd/>
            </a:ln>
          </p:spPr>
        </p:pic>
        <p:sp>
          <p:nvSpPr>
            <p:cNvPr id="36" name="Rounded Rectangle 35"/>
            <p:cNvSpPr/>
            <p:nvPr/>
          </p:nvSpPr>
          <p:spPr bwMode="auto">
            <a:xfrm>
              <a:off x="472273" y="994795"/>
              <a:ext cx="6179736" cy="1979526"/>
            </a:xfrm>
            <a:prstGeom prst="roundRect">
              <a:avLst/>
            </a:prstGeom>
            <a:solidFill>
              <a:schemeClr val="tx1">
                <a:lumMod val="50000"/>
                <a:lumOff val="50000"/>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8" name="Freeform 9"/>
            <p:cNvSpPr>
              <a:spLocks/>
            </p:cNvSpPr>
            <p:nvPr/>
          </p:nvSpPr>
          <p:spPr bwMode="auto">
            <a:xfrm rot="1279810" flipV="1">
              <a:off x="2940304" y="2065162"/>
              <a:ext cx="3524648" cy="20052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8" name="TextBox 47"/>
            <p:cNvSpPr txBox="1"/>
            <p:nvPr/>
          </p:nvSpPr>
          <p:spPr>
            <a:xfrm>
              <a:off x="795781" y="2658480"/>
              <a:ext cx="1013551" cy="165253"/>
            </a:xfrm>
            <a:prstGeom prst="rect">
              <a:avLst/>
            </a:prstGeom>
            <a:noFill/>
          </p:spPr>
          <p:txBody>
            <a:bodyPr wrap="square" lIns="0" tIns="0" rIns="0" bIns="0" rtlCol="0" anchor="ctr" anchorCtr="0">
              <a:noAutofit/>
            </a:bodyPr>
            <a:lstStyle/>
            <a:p>
              <a:pPr algn="l"/>
              <a:r>
                <a:rPr lang="en-US" sz="1050" b="1" dirty="0" smtClean="0"/>
                <a:t>RIPv2</a:t>
              </a:r>
              <a:endParaRPr lang="en-US" sz="1050" b="1" dirty="0"/>
            </a:p>
          </p:txBody>
        </p:sp>
        <p:sp>
          <p:nvSpPr>
            <p:cNvPr id="49" name="Freeform 9"/>
            <p:cNvSpPr>
              <a:spLocks/>
            </p:cNvSpPr>
            <p:nvPr/>
          </p:nvSpPr>
          <p:spPr bwMode="auto">
            <a:xfrm>
              <a:off x="4825333" y="1461610"/>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1" name="Picture 37"/>
            <p:cNvPicPr>
              <a:picLocks noChangeArrowheads="1"/>
            </p:cNvPicPr>
            <p:nvPr/>
          </p:nvPicPr>
          <p:blipFill>
            <a:blip r:embed="rId4"/>
            <a:srcRect/>
            <a:stretch>
              <a:fillRect/>
            </a:stretch>
          </p:blipFill>
          <p:spPr bwMode="auto">
            <a:xfrm>
              <a:off x="4268715" y="1301563"/>
              <a:ext cx="870351" cy="451691"/>
            </a:xfrm>
            <a:prstGeom prst="rect">
              <a:avLst/>
            </a:prstGeom>
            <a:noFill/>
            <a:ln w="9525">
              <a:noFill/>
              <a:miter lim="800000"/>
              <a:headEnd/>
              <a:tailEnd/>
            </a:ln>
          </p:spPr>
        </p:pic>
        <p:pic>
          <p:nvPicPr>
            <p:cNvPr id="52" name="Picture 37"/>
            <p:cNvPicPr>
              <a:picLocks noChangeArrowheads="1"/>
            </p:cNvPicPr>
            <p:nvPr/>
          </p:nvPicPr>
          <p:blipFill>
            <a:blip r:embed="rId4"/>
            <a:srcRect/>
            <a:stretch>
              <a:fillRect/>
            </a:stretch>
          </p:blipFill>
          <p:spPr bwMode="auto">
            <a:xfrm>
              <a:off x="6350439" y="1292484"/>
              <a:ext cx="870351" cy="451691"/>
            </a:xfrm>
            <a:prstGeom prst="rect">
              <a:avLst/>
            </a:prstGeom>
            <a:noFill/>
            <a:ln w="9525">
              <a:noFill/>
              <a:miter lim="800000"/>
              <a:headEnd/>
              <a:tailEnd/>
            </a:ln>
          </p:spPr>
        </p:pic>
        <p:sp>
          <p:nvSpPr>
            <p:cNvPr id="53" name="TextBox 52"/>
            <p:cNvSpPr txBox="1"/>
            <p:nvPr/>
          </p:nvSpPr>
          <p:spPr>
            <a:xfrm>
              <a:off x="4544148" y="1521900"/>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54" name="TextBox 53"/>
            <p:cNvSpPr txBox="1"/>
            <p:nvPr/>
          </p:nvSpPr>
          <p:spPr>
            <a:xfrm>
              <a:off x="6646094" y="1510983"/>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pic>
          <p:nvPicPr>
            <p:cNvPr id="25" name="Picture 37"/>
            <p:cNvPicPr>
              <a:picLocks noChangeArrowheads="1"/>
            </p:cNvPicPr>
            <p:nvPr/>
          </p:nvPicPr>
          <p:blipFill>
            <a:blip r:embed="rId4"/>
            <a:srcRect/>
            <a:stretch>
              <a:fillRect/>
            </a:stretch>
          </p:blipFill>
          <p:spPr bwMode="auto">
            <a:xfrm>
              <a:off x="6362162" y="2399442"/>
              <a:ext cx="870351" cy="451691"/>
            </a:xfrm>
            <a:prstGeom prst="rect">
              <a:avLst/>
            </a:prstGeom>
            <a:noFill/>
            <a:ln w="9525">
              <a:noFill/>
              <a:miter lim="800000"/>
              <a:headEnd/>
              <a:tailEnd/>
            </a:ln>
          </p:spPr>
        </p:pic>
        <p:sp>
          <p:nvSpPr>
            <p:cNvPr id="26" name="TextBox 25"/>
            <p:cNvSpPr txBox="1"/>
            <p:nvPr/>
          </p:nvSpPr>
          <p:spPr>
            <a:xfrm>
              <a:off x="6657817" y="2617941"/>
              <a:ext cx="380232" cy="258532"/>
            </a:xfrm>
            <a:prstGeom prst="rect">
              <a:avLst/>
            </a:prstGeom>
            <a:noFill/>
          </p:spPr>
          <p:txBody>
            <a:bodyPr wrap="none" rtlCol="0">
              <a:spAutoFit/>
            </a:bodyPr>
            <a:lstStyle/>
            <a:p>
              <a:r>
                <a:rPr lang="en-US" sz="1200" b="1" dirty="0" smtClean="0">
                  <a:solidFill>
                    <a:schemeClr val="bg1"/>
                  </a:solidFill>
                </a:rPr>
                <a:t>R5</a:t>
              </a:r>
              <a:endParaRPr lang="en-US" sz="1200" b="1" dirty="0">
                <a:solidFill>
                  <a:schemeClr val="bg1"/>
                </a:solidFill>
              </a:endParaRPr>
            </a:p>
          </p:txBody>
        </p:sp>
        <p:sp>
          <p:nvSpPr>
            <p:cNvPr id="35" name="TextBox 34"/>
            <p:cNvSpPr txBox="1"/>
            <p:nvPr/>
          </p:nvSpPr>
          <p:spPr>
            <a:xfrm>
              <a:off x="7507735" y="1820406"/>
              <a:ext cx="844062" cy="432080"/>
            </a:xfrm>
            <a:prstGeom prst="rect">
              <a:avLst/>
            </a:prstGeom>
            <a:noFill/>
          </p:spPr>
          <p:txBody>
            <a:bodyPr wrap="none" rtlCol="0" anchor="ctr" anchorCtr="0">
              <a:noAutofit/>
            </a:bodyPr>
            <a:lstStyle/>
            <a:p>
              <a:r>
                <a:rPr lang="en-US" sz="1400" b="1" dirty="0" smtClean="0"/>
                <a:t>Internet </a:t>
              </a:r>
            </a:p>
            <a:p>
              <a:r>
                <a:rPr lang="en-US" sz="1400" b="1" dirty="0" smtClean="0"/>
                <a:t>Service  Provider</a:t>
              </a:r>
              <a:endParaRPr lang="en-US" sz="1400" b="1" dirty="0"/>
            </a:p>
          </p:txBody>
        </p:sp>
        <p:pic>
          <p:nvPicPr>
            <p:cNvPr id="39" name="Picture 37"/>
            <p:cNvPicPr>
              <a:picLocks noChangeArrowheads="1"/>
            </p:cNvPicPr>
            <p:nvPr/>
          </p:nvPicPr>
          <p:blipFill>
            <a:blip r:embed="rId4"/>
            <a:srcRect/>
            <a:stretch>
              <a:fillRect/>
            </a:stretch>
          </p:blipFill>
          <p:spPr bwMode="auto">
            <a:xfrm>
              <a:off x="2371258" y="1303238"/>
              <a:ext cx="870351" cy="451691"/>
            </a:xfrm>
            <a:prstGeom prst="rect">
              <a:avLst/>
            </a:prstGeom>
            <a:noFill/>
            <a:ln w="9525">
              <a:noFill/>
              <a:miter lim="800000"/>
              <a:headEnd/>
              <a:tailEnd/>
            </a:ln>
          </p:spPr>
        </p:pic>
        <p:sp>
          <p:nvSpPr>
            <p:cNvPr id="40" name="TextBox 39"/>
            <p:cNvSpPr txBox="1"/>
            <p:nvPr/>
          </p:nvSpPr>
          <p:spPr>
            <a:xfrm>
              <a:off x="2646691" y="152357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pic>
          <p:nvPicPr>
            <p:cNvPr id="44" name="Picture 37"/>
            <p:cNvPicPr>
              <a:picLocks noChangeArrowheads="1"/>
            </p:cNvPicPr>
            <p:nvPr/>
          </p:nvPicPr>
          <p:blipFill>
            <a:blip r:embed="rId4"/>
            <a:srcRect/>
            <a:stretch>
              <a:fillRect/>
            </a:stretch>
          </p:blipFill>
          <p:spPr bwMode="auto">
            <a:xfrm>
              <a:off x="664713" y="1304915"/>
              <a:ext cx="870351" cy="451691"/>
            </a:xfrm>
            <a:prstGeom prst="rect">
              <a:avLst/>
            </a:prstGeom>
            <a:noFill/>
            <a:ln w="9525">
              <a:noFill/>
              <a:miter lim="800000"/>
              <a:headEnd/>
              <a:tailEnd/>
            </a:ln>
          </p:spPr>
        </p:pic>
        <p:sp>
          <p:nvSpPr>
            <p:cNvPr id="45" name="TextBox 44"/>
            <p:cNvSpPr txBox="1"/>
            <p:nvPr/>
          </p:nvSpPr>
          <p:spPr>
            <a:xfrm>
              <a:off x="940146" y="1525252"/>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47" name="TextBox 46"/>
            <p:cNvSpPr txBox="1"/>
            <p:nvPr/>
          </p:nvSpPr>
          <p:spPr>
            <a:xfrm>
              <a:off x="2817187" y="1735718"/>
              <a:ext cx="579157" cy="193574"/>
            </a:xfrm>
            <a:prstGeom prst="rect">
              <a:avLst/>
            </a:prstGeom>
            <a:noFill/>
          </p:spPr>
          <p:txBody>
            <a:bodyPr wrap="square" lIns="0" tIns="0" rIns="0" bIns="0" rtlCol="0" anchor="ctr" anchorCtr="0">
              <a:noAutofit/>
            </a:bodyPr>
            <a:lstStyle/>
            <a:p>
              <a:r>
                <a:rPr lang="en-US" sz="1050" dirty="0" smtClean="0"/>
                <a:t>S0/0/0</a:t>
              </a:r>
              <a:endParaRPr lang="en-US" sz="1050" dirty="0"/>
            </a:p>
          </p:txBody>
        </p:sp>
        <p:sp>
          <p:nvSpPr>
            <p:cNvPr id="58" name="TextBox 57"/>
            <p:cNvSpPr txBox="1"/>
            <p:nvPr/>
          </p:nvSpPr>
          <p:spPr>
            <a:xfrm>
              <a:off x="4223955" y="2248183"/>
              <a:ext cx="579157" cy="193574"/>
            </a:xfrm>
            <a:prstGeom prst="rect">
              <a:avLst/>
            </a:prstGeom>
            <a:noFill/>
          </p:spPr>
          <p:txBody>
            <a:bodyPr wrap="square" lIns="0" tIns="0" rIns="0" bIns="0" rtlCol="0" anchor="ctr" anchorCtr="0">
              <a:noAutofit/>
            </a:bodyPr>
            <a:lstStyle/>
            <a:p>
              <a:r>
                <a:rPr lang="en-US" sz="1050" dirty="0" smtClean="0"/>
                <a:t>64 kbps</a:t>
              </a:r>
              <a:endParaRPr lang="en-US" sz="1050" dirty="0"/>
            </a:p>
          </p:txBody>
        </p:sp>
        <p:sp>
          <p:nvSpPr>
            <p:cNvPr id="60" name="TextBox 59"/>
            <p:cNvSpPr txBox="1"/>
            <p:nvPr/>
          </p:nvSpPr>
          <p:spPr>
            <a:xfrm>
              <a:off x="3430129" y="1233300"/>
              <a:ext cx="770082" cy="163421"/>
            </a:xfrm>
            <a:prstGeom prst="rect">
              <a:avLst/>
            </a:prstGeom>
            <a:noFill/>
          </p:spPr>
          <p:txBody>
            <a:bodyPr wrap="square" lIns="0" tIns="0" rIns="0" bIns="0" rtlCol="0" anchor="ctr" anchorCtr="0">
              <a:noAutofit/>
            </a:bodyPr>
            <a:lstStyle/>
            <a:p>
              <a:r>
                <a:rPr lang="en-US" sz="1050" dirty="0" smtClean="0"/>
                <a:t>1.54 Mbps</a:t>
              </a:r>
              <a:endParaRPr lang="en-US" sz="1050" dirty="0"/>
            </a:p>
          </p:txBody>
        </p:sp>
        <p:sp>
          <p:nvSpPr>
            <p:cNvPr id="61" name="TextBox 60"/>
            <p:cNvSpPr txBox="1"/>
            <p:nvPr/>
          </p:nvSpPr>
          <p:spPr>
            <a:xfrm>
              <a:off x="5300737" y="1234980"/>
              <a:ext cx="770082" cy="163421"/>
            </a:xfrm>
            <a:prstGeom prst="rect">
              <a:avLst/>
            </a:prstGeom>
            <a:noFill/>
          </p:spPr>
          <p:txBody>
            <a:bodyPr wrap="square" lIns="0" tIns="0" rIns="0" bIns="0" rtlCol="0" anchor="ctr" anchorCtr="0">
              <a:noAutofit/>
            </a:bodyPr>
            <a:lstStyle/>
            <a:p>
              <a:r>
                <a:rPr lang="en-US" sz="1050" dirty="0" smtClean="0"/>
                <a:t>1.54 Mbps</a:t>
              </a:r>
              <a:endParaRPr lang="en-US" sz="1050" dirty="0"/>
            </a:p>
          </p:txBody>
        </p:sp>
        <p:cxnSp>
          <p:nvCxnSpPr>
            <p:cNvPr id="63" name="Straight Connector 62"/>
            <p:cNvCxnSpPr/>
            <p:nvPr/>
          </p:nvCxnSpPr>
          <p:spPr bwMode="auto">
            <a:xfrm rot="5400000">
              <a:off x="963346" y="1909214"/>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64" name="Straight Connector 63"/>
            <p:cNvCxnSpPr/>
            <p:nvPr/>
          </p:nvCxnSpPr>
          <p:spPr bwMode="auto">
            <a:xfrm rot="10800000">
              <a:off x="887144" y="2080891"/>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Verifying Offset Lists</a:t>
            </a:r>
            <a:endParaRPr lang="en-US" dirty="0"/>
          </a:p>
        </p:txBody>
      </p:sp>
      <p:sp>
        <p:nvSpPr>
          <p:cNvPr id="3" name="Content Placeholder 2"/>
          <p:cNvSpPr>
            <a:spLocks noGrp="1"/>
          </p:cNvSpPr>
          <p:nvPr>
            <p:ph idx="1"/>
          </p:nvPr>
        </p:nvSpPr>
        <p:spPr/>
        <p:txBody>
          <a:bodyPr/>
          <a:lstStyle/>
          <a:p>
            <a:r>
              <a:rPr lang="en-US" dirty="0" smtClean="0"/>
              <a:t>Use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traceroute </a:t>
            </a:r>
            <a:r>
              <a:rPr lang="en-US" dirty="0" smtClean="0"/>
              <a:t>EXEC to verify that an offset list is affecting the path that traffic takes.</a:t>
            </a:r>
          </a:p>
          <a:p>
            <a:r>
              <a:rPr lang="en-US" dirty="0" smtClean="0"/>
              <a:t>Use the</a:t>
            </a:r>
            <a:r>
              <a:rPr lang="en-US" b="1" dirty="0" smtClean="0">
                <a:latin typeface="Courier New" pitchFamily="49" charset="0"/>
                <a:cs typeface="Courier New" pitchFamily="49" charset="0"/>
              </a:rPr>
              <a:t> show ip route </a:t>
            </a:r>
            <a:r>
              <a:rPr lang="en-US" dirty="0" smtClean="0"/>
              <a:t>command to identify the metrics for learned routes. </a:t>
            </a:r>
          </a:p>
          <a:p>
            <a:r>
              <a:rPr lang="en-US" dirty="0" smtClean="0"/>
              <a:t>For EIGRP, use the</a:t>
            </a:r>
            <a:r>
              <a:rPr lang="en-US" b="1" dirty="0" smtClean="0">
                <a:latin typeface="Courier New" pitchFamily="49" charset="0"/>
                <a:cs typeface="Courier New" pitchFamily="49" charset="0"/>
              </a:rPr>
              <a:t> show ip eigrp topology </a:t>
            </a:r>
            <a:r>
              <a:rPr lang="en-US" dirty="0" smtClean="0"/>
              <a:t>command to examine the EIGRP topology table.</a:t>
            </a:r>
          </a:p>
          <a:p>
            <a:r>
              <a:rPr lang="en-US" dirty="0" smtClean="0"/>
              <a:t>Debug commands to use include</a:t>
            </a:r>
            <a:r>
              <a:rPr lang="en-US" b="1" dirty="0" smtClean="0">
                <a:latin typeface="Courier New" pitchFamily="49" charset="0"/>
                <a:cs typeface="Courier New" pitchFamily="49" charset="0"/>
              </a:rPr>
              <a:t> debug ip eigrp </a:t>
            </a:r>
            <a:r>
              <a:rPr lang="en-US" dirty="0" smtClean="0"/>
              <a:t>and</a:t>
            </a:r>
            <a:r>
              <a:rPr lang="en-US" b="1" dirty="0" smtClean="0">
                <a:latin typeface="Courier New" pitchFamily="49" charset="0"/>
                <a:cs typeface="Courier New" pitchFamily="49" charset="0"/>
              </a:rPr>
              <a:t> debug </a:t>
            </a:r>
            <a:r>
              <a:rPr lang="en-US" b="1" smtClean="0">
                <a:latin typeface="Courier New" pitchFamily="49" charset="0"/>
                <a:cs typeface="Courier New" pitchFamily="49" charset="0"/>
              </a:rPr>
              <a:t>ip rip</a:t>
            </a:r>
            <a:r>
              <a:rPr lang="en-US" smtClean="0"/>
              <a:t>.</a:t>
            </a:r>
            <a:endParaRPr lang="en-US"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0" descr="ss4"/>
          <p:cNvPicPr>
            <a:picLocks noChangeAspect="1" noChangeArrowheads="1"/>
          </p:cNvPicPr>
          <p:nvPr/>
        </p:nvPicPr>
        <p:blipFill>
          <a:blip r:embed="rId2" cstate="print"/>
          <a:srcRect/>
          <a:stretch>
            <a:fillRect/>
          </a:stretch>
        </p:blipFill>
        <p:spPr bwMode="auto">
          <a:xfrm>
            <a:off x="0" y="1600200"/>
            <a:ext cx="9144000" cy="3200400"/>
          </a:xfrm>
          <a:prstGeom prst="rect">
            <a:avLst/>
          </a:prstGeom>
          <a:noFill/>
          <a:ln w="9525">
            <a:noFill/>
            <a:miter lim="800000"/>
            <a:headEnd/>
            <a:tailEnd/>
          </a:ln>
        </p:spPr>
      </p:pic>
      <p:sp>
        <p:nvSpPr>
          <p:cNvPr id="13315" name="Rectangle 10"/>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6" name="Rectangle 32"/>
          <p:cNvSpPr>
            <a:spLocks noGrp="1" noChangeArrowheads="1"/>
          </p:cNvSpPr>
          <p:nvPr>
            <p:ph type="title"/>
          </p:nvPr>
        </p:nvSpPr>
        <p:spPr>
          <a:xfrm>
            <a:off x="293688" y="1841863"/>
            <a:ext cx="3233284" cy="2743200"/>
          </a:xfrm>
          <a:prstGeom prst="rect">
            <a:avLst/>
          </a:prstGeom>
          <a:noFill/>
        </p:spPr>
        <p:txBody>
          <a:bodyPr anchor="ctr"/>
          <a:lstStyle/>
          <a:p>
            <a:r>
              <a:rPr lang="en-US" sz="2800" dirty="0" smtClean="0">
                <a:solidFill>
                  <a:schemeClr val="bg1"/>
                </a:solidFill>
              </a:rPr>
              <a:t>Implementing Path Control using IOS IP SLAs</a:t>
            </a:r>
            <a:endParaRPr lang="en-US" sz="3000" b="0" dirty="0" smtClean="0">
              <a:solidFill>
                <a:schemeClr val="bg1"/>
              </a:soli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Multihomed Scenario</a:t>
            </a:r>
            <a:endParaRPr lang="en-US" dirty="0"/>
          </a:p>
        </p:txBody>
      </p:sp>
      <p:sp>
        <p:nvSpPr>
          <p:cNvPr id="3" name="Content Placeholder 2"/>
          <p:cNvSpPr>
            <a:spLocks noGrp="1"/>
          </p:cNvSpPr>
          <p:nvPr>
            <p:ph idx="11"/>
          </p:nvPr>
        </p:nvSpPr>
        <p:spPr/>
        <p:txBody>
          <a:bodyPr>
            <a:normAutofit/>
          </a:bodyPr>
          <a:lstStyle/>
          <a:p>
            <a:r>
              <a:rPr lang="en-US" sz="2000" dirty="0" smtClean="0"/>
              <a:t>Assume that R1 has a multihomed connection to the Internet through ISP1 and ISP2.</a:t>
            </a:r>
          </a:p>
          <a:p>
            <a:r>
              <a:rPr lang="en-US" sz="2000" dirty="0" smtClean="0"/>
              <a:t>Two equal cost default static routes on R1 enable the Cisco IOS to load balance over the two links on a per-destination basis.</a:t>
            </a:r>
          </a:p>
          <a:p>
            <a:pPr lvl="1"/>
            <a:r>
              <a:rPr lang="en-US" sz="1800" dirty="0" smtClean="0"/>
              <a:t>R1 can detect if there is a direct failure on the link to one ISP, and in that case use the other ISP for all traffic.</a:t>
            </a:r>
            <a:endParaRPr lang="en-US" sz="1800" dirty="0"/>
          </a:p>
        </p:txBody>
      </p:sp>
      <p:grpSp>
        <p:nvGrpSpPr>
          <p:cNvPr id="42" name="Content Placeholder 41"/>
          <p:cNvGrpSpPr>
            <a:grpSpLocks noGrp="1"/>
          </p:cNvGrpSpPr>
          <p:nvPr>
            <p:ph sz="quarter" idx="12"/>
          </p:nvPr>
        </p:nvGrpSpPr>
        <p:grpSpPr>
          <a:xfrm>
            <a:off x="279400" y="1076325"/>
            <a:ext cx="8531225" cy="2732088"/>
            <a:chOff x="301452" y="1055078"/>
            <a:chExt cx="8298559" cy="2182167"/>
          </a:xfrm>
        </p:grpSpPr>
        <p:sp>
          <p:nvSpPr>
            <p:cNvPr id="43" name="Rounded Rectangle 42"/>
            <p:cNvSpPr/>
            <p:nvPr/>
          </p:nvSpPr>
          <p:spPr bwMode="auto">
            <a:xfrm>
              <a:off x="301452" y="1316334"/>
              <a:ext cx="1085222" cy="1547446"/>
            </a:xfrm>
            <a:prstGeom prst="roundRect">
              <a:avLst/>
            </a:prstGeom>
            <a:solidFill>
              <a:schemeClr val="accent1">
                <a:alpha val="21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44" name="Straight Connector 43"/>
            <p:cNvCxnSpPr>
              <a:stCxn id="66" idx="3"/>
              <a:endCxn id="64" idx="1"/>
            </p:cNvCxnSpPr>
            <p:nvPr/>
          </p:nvCxnSpPr>
          <p:spPr bwMode="auto">
            <a:xfrm flipV="1">
              <a:off x="6380117" y="2116805"/>
              <a:ext cx="956879" cy="631786"/>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45" name="Picture 88"/>
            <p:cNvPicPr>
              <a:picLocks noChangeAspect="1" noChangeArrowheads="1"/>
            </p:cNvPicPr>
            <p:nvPr/>
          </p:nvPicPr>
          <p:blipFill>
            <a:blip r:embed="rId3"/>
            <a:srcRect/>
            <a:stretch>
              <a:fillRect/>
            </a:stretch>
          </p:blipFill>
          <p:spPr bwMode="auto">
            <a:xfrm>
              <a:off x="2803491" y="1055078"/>
              <a:ext cx="3426480" cy="964642"/>
            </a:xfrm>
            <a:prstGeom prst="rect">
              <a:avLst/>
            </a:prstGeom>
            <a:noFill/>
            <a:ln w="9525" algn="ctr">
              <a:noFill/>
              <a:miter lim="800000"/>
              <a:headEnd/>
              <a:tailEnd/>
            </a:ln>
          </p:spPr>
        </p:pic>
        <p:sp>
          <p:nvSpPr>
            <p:cNvPr id="46" name="TextBox 45"/>
            <p:cNvSpPr txBox="1"/>
            <p:nvPr/>
          </p:nvSpPr>
          <p:spPr>
            <a:xfrm>
              <a:off x="4242132" y="1066747"/>
              <a:ext cx="844062" cy="432080"/>
            </a:xfrm>
            <a:prstGeom prst="rect">
              <a:avLst/>
            </a:prstGeom>
            <a:noFill/>
          </p:spPr>
          <p:txBody>
            <a:bodyPr wrap="none" rtlCol="0" anchor="ctr" anchorCtr="0">
              <a:noAutofit/>
            </a:bodyPr>
            <a:lstStyle/>
            <a:p>
              <a:r>
                <a:rPr lang="en-US" sz="1400" b="1" dirty="0" smtClean="0"/>
                <a:t>ISP 1</a:t>
              </a:r>
              <a:endParaRPr lang="en-US" sz="1400" b="1" dirty="0"/>
            </a:p>
          </p:txBody>
        </p:sp>
        <p:sp>
          <p:nvSpPr>
            <p:cNvPr id="47" name="TextBox 46"/>
            <p:cNvSpPr txBox="1"/>
            <p:nvPr/>
          </p:nvSpPr>
          <p:spPr>
            <a:xfrm>
              <a:off x="2093746" y="2278307"/>
              <a:ext cx="719832" cy="173467"/>
            </a:xfrm>
            <a:prstGeom prst="rect">
              <a:avLst/>
            </a:prstGeom>
            <a:noFill/>
          </p:spPr>
          <p:txBody>
            <a:bodyPr wrap="square" lIns="0" tIns="0" rIns="0" bIns="0" rtlCol="0" anchor="ctr" anchorCtr="0">
              <a:noAutofit/>
            </a:bodyPr>
            <a:lstStyle/>
            <a:p>
              <a:r>
                <a:rPr lang="en-US" sz="1050" dirty="0" smtClean="0"/>
                <a:t>172.16.1.0</a:t>
              </a:r>
              <a:endParaRPr lang="en-US" sz="1050" dirty="0"/>
            </a:p>
          </p:txBody>
        </p:sp>
        <p:cxnSp>
          <p:nvCxnSpPr>
            <p:cNvPr id="48" name="Straight Connector 47"/>
            <p:cNvCxnSpPr/>
            <p:nvPr/>
          </p:nvCxnSpPr>
          <p:spPr bwMode="auto">
            <a:xfrm>
              <a:off x="1334164" y="2264270"/>
              <a:ext cx="2016630" cy="4165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49" name="Straight Connector 48"/>
            <p:cNvCxnSpPr/>
            <p:nvPr/>
          </p:nvCxnSpPr>
          <p:spPr bwMode="auto">
            <a:xfrm flipV="1">
              <a:off x="1334164" y="1718268"/>
              <a:ext cx="1991833" cy="5460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50" name="Picture 37"/>
            <p:cNvPicPr>
              <a:picLocks noChangeArrowheads="1"/>
            </p:cNvPicPr>
            <p:nvPr/>
          </p:nvPicPr>
          <p:blipFill>
            <a:blip r:embed="rId4"/>
            <a:srcRect/>
            <a:stretch>
              <a:fillRect/>
            </a:stretch>
          </p:blipFill>
          <p:spPr bwMode="auto">
            <a:xfrm>
              <a:off x="1056645" y="2038424"/>
              <a:ext cx="870351" cy="451691"/>
            </a:xfrm>
            <a:prstGeom prst="rect">
              <a:avLst/>
            </a:prstGeom>
            <a:noFill/>
            <a:ln w="9525">
              <a:noFill/>
              <a:miter lim="800000"/>
              <a:headEnd/>
              <a:tailEnd/>
            </a:ln>
          </p:spPr>
        </p:pic>
        <p:sp>
          <p:nvSpPr>
            <p:cNvPr id="51" name="TextBox 50"/>
            <p:cNvSpPr txBox="1"/>
            <p:nvPr/>
          </p:nvSpPr>
          <p:spPr>
            <a:xfrm>
              <a:off x="1332078" y="2258761"/>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52" name="Straight Connector 51"/>
            <p:cNvCxnSpPr/>
            <p:nvPr/>
          </p:nvCxnSpPr>
          <p:spPr bwMode="auto">
            <a:xfrm rot="5400000">
              <a:off x="370539" y="2260885"/>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53" name="Straight Connector 52"/>
            <p:cNvCxnSpPr/>
            <p:nvPr/>
          </p:nvCxnSpPr>
          <p:spPr bwMode="auto">
            <a:xfrm rot="10800000">
              <a:off x="545546" y="2271789"/>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54" name="Picture 37"/>
            <p:cNvPicPr>
              <a:picLocks noChangeArrowheads="1"/>
            </p:cNvPicPr>
            <p:nvPr/>
          </p:nvPicPr>
          <p:blipFill>
            <a:blip r:embed="rId4"/>
            <a:srcRect/>
            <a:stretch>
              <a:fillRect/>
            </a:stretch>
          </p:blipFill>
          <p:spPr bwMode="auto">
            <a:xfrm>
              <a:off x="2773269" y="1372846"/>
              <a:ext cx="870351" cy="451691"/>
            </a:xfrm>
            <a:prstGeom prst="rect">
              <a:avLst/>
            </a:prstGeom>
            <a:noFill/>
            <a:ln w="9525">
              <a:noFill/>
              <a:miter lim="800000"/>
              <a:headEnd/>
              <a:tailEnd/>
            </a:ln>
          </p:spPr>
        </p:pic>
        <p:sp>
          <p:nvSpPr>
            <p:cNvPr id="55" name="TextBox 54"/>
            <p:cNvSpPr txBox="1"/>
            <p:nvPr/>
          </p:nvSpPr>
          <p:spPr>
            <a:xfrm>
              <a:off x="3038780" y="1601393"/>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56" name="TextBox 55"/>
            <p:cNvSpPr txBox="1"/>
            <p:nvPr/>
          </p:nvSpPr>
          <p:spPr>
            <a:xfrm>
              <a:off x="2004985" y="1777564"/>
              <a:ext cx="719832" cy="173467"/>
            </a:xfrm>
            <a:prstGeom prst="rect">
              <a:avLst/>
            </a:prstGeom>
            <a:noFill/>
          </p:spPr>
          <p:txBody>
            <a:bodyPr wrap="square" lIns="0" tIns="0" rIns="0" bIns="0" rtlCol="0" anchor="ctr" anchorCtr="0">
              <a:noAutofit/>
            </a:bodyPr>
            <a:lstStyle/>
            <a:p>
              <a:r>
                <a:rPr lang="en-US" sz="1050" dirty="0" smtClean="0"/>
                <a:t>10.1.1.0</a:t>
              </a:r>
              <a:endParaRPr lang="en-US" sz="1050" dirty="0"/>
            </a:p>
          </p:txBody>
        </p:sp>
        <p:sp>
          <p:nvSpPr>
            <p:cNvPr id="57" name="TextBox 56"/>
            <p:cNvSpPr txBox="1"/>
            <p:nvPr/>
          </p:nvSpPr>
          <p:spPr>
            <a:xfrm>
              <a:off x="2904020" y="1819453"/>
              <a:ext cx="204316" cy="190215"/>
            </a:xfrm>
            <a:prstGeom prst="rect">
              <a:avLst/>
            </a:prstGeom>
            <a:noFill/>
          </p:spPr>
          <p:txBody>
            <a:bodyPr wrap="square" lIns="0" tIns="0" rIns="0" bIns="0" rtlCol="0" anchor="ctr" anchorCtr="0">
              <a:noAutofit/>
            </a:bodyPr>
            <a:lstStyle/>
            <a:p>
              <a:r>
                <a:rPr lang="en-US" sz="1050" dirty="0" smtClean="0"/>
                <a:t>.1</a:t>
              </a:r>
              <a:endParaRPr lang="en-US" sz="1050" dirty="0"/>
            </a:p>
          </p:txBody>
        </p:sp>
        <p:pic>
          <p:nvPicPr>
            <p:cNvPr id="58" name="Picture 37"/>
            <p:cNvPicPr>
              <a:picLocks noChangeArrowheads="1"/>
            </p:cNvPicPr>
            <p:nvPr/>
          </p:nvPicPr>
          <p:blipFill>
            <a:blip r:embed="rId4"/>
            <a:srcRect/>
            <a:stretch>
              <a:fillRect/>
            </a:stretch>
          </p:blipFill>
          <p:spPr bwMode="auto">
            <a:xfrm>
              <a:off x="5737649" y="1456985"/>
              <a:ext cx="480020" cy="288834"/>
            </a:xfrm>
            <a:prstGeom prst="rect">
              <a:avLst/>
            </a:prstGeom>
            <a:noFill/>
            <a:ln w="9525">
              <a:noFill/>
              <a:miter lim="800000"/>
              <a:headEnd/>
              <a:tailEnd/>
            </a:ln>
          </p:spPr>
        </p:pic>
        <p:cxnSp>
          <p:nvCxnSpPr>
            <p:cNvPr id="59" name="Straight Connector 58"/>
            <p:cNvCxnSpPr>
              <a:stCxn id="54" idx="3"/>
              <a:endCxn id="58" idx="1"/>
            </p:cNvCxnSpPr>
            <p:nvPr/>
          </p:nvCxnSpPr>
          <p:spPr bwMode="auto">
            <a:xfrm>
              <a:off x="3643620" y="1598692"/>
              <a:ext cx="2094029" cy="2710"/>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60" name="Picture 37"/>
            <p:cNvPicPr>
              <a:picLocks noChangeArrowheads="1"/>
            </p:cNvPicPr>
            <p:nvPr/>
          </p:nvPicPr>
          <p:blipFill>
            <a:blip r:embed="rId4"/>
            <a:srcRect/>
            <a:stretch>
              <a:fillRect/>
            </a:stretch>
          </p:blipFill>
          <p:spPr bwMode="auto">
            <a:xfrm>
              <a:off x="3959097" y="1487129"/>
              <a:ext cx="480020" cy="288834"/>
            </a:xfrm>
            <a:prstGeom prst="rect">
              <a:avLst/>
            </a:prstGeom>
            <a:noFill/>
            <a:ln w="9525">
              <a:noFill/>
              <a:miter lim="800000"/>
              <a:headEnd/>
              <a:tailEnd/>
            </a:ln>
          </p:spPr>
        </p:pic>
        <p:pic>
          <p:nvPicPr>
            <p:cNvPr id="61" name="Picture 37"/>
            <p:cNvPicPr>
              <a:picLocks noChangeArrowheads="1"/>
            </p:cNvPicPr>
            <p:nvPr/>
          </p:nvPicPr>
          <p:blipFill>
            <a:blip r:embed="rId4"/>
            <a:srcRect/>
            <a:stretch>
              <a:fillRect/>
            </a:stretch>
          </p:blipFill>
          <p:spPr bwMode="auto">
            <a:xfrm>
              <a:off x="4905289" y="1488809"/>
              <a:ext cx="480020" cy="288834"/>
            </a:xfrm>
            <a:prstGeom prst="rect">
              <a:avLst/>
            </a:prstGeom>
            <a:noFill/>
            <a:ln w="9525">
              <a:noFill/>
              <a:miter lim="800000"/>
              <a:headEnd/>
              <a:tailEnd/>
            </a:ln>
          </p:spPr>
        </p:pic>
        <p:cxnSp>
          <p:nvCxnSpPr>
            <p:cNvPr id="62" name="Straight Connector 61"/>
            <p:cNvCxnSpPr>
              <a:stCxn id="58" idx="3"/>
              <a:endCxn id="64" idx="1"/>
            </p:cNvCxnSpPr>
            <p:nvPr/>
          </p:nvCxnSpPr>
          <p:spPr bwMode="auto">
            <a:xfrm>
              <a:off x="6217669" y="1601402"/>
              <a:ext cx="1119327" cy="5154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63" name="Picture 88"/>
            <p:cNvPicPr>
              <a:picLocks noChangeAspect="1" noChangeArrowheads="1"/>
            </p:cNvPicPr>
            <p:nvPr/>
          </p:nvPicPr>
          <p:blipFill>
            <a:blip r:embed="rId3"/>
            <a:srcRect/>
            <a:stretch>
              <a:fillRect/>
            </a:stretch>
          </p:blipFill>
          <p:spPr bwMode="auto">
            <a:xfrm>
              <a:off x="6735999" y="1356528"/>
              <a:ext cx="1864012" cy="1426160"/>
            </a:xfrm>
            <a:prstGeom prst="rect">
              <a:avLst/>
            </a:prstGeom>
            <a:noFill/>
            <a:ln w="9525" algn="ctr">
              <a:noFill/>
              <a:miter lim="800000"/>
              <a:headEnd/>
              <a:tailEnd/>
            </a:ln>
          </p:spPr>
        </p:pic>
        <p:sp>
          <p:nvSpPr>
            <p:cNvPr id="64" name="TextBox 63"/>
            <p:cNvSpPr txBox="1"/>
            <p:nvPr/>
          </p:nvSpPr>
          <p:spPr>
            <a:xfrm>
              <a:off x="7336996" y="1900765"/>
              <a:ext cx="844062" cy="432080"/>
            </a:xfrm>
            <a:prstGeom prst="rect">
              <a:avLst/>
            </a:prstGeom>
            <a:noFill/>
          </p:spPr>
          <p:txBody>
            <a:bodyPr wrap="none" rtlCol="0" anchor="ctr" anchorCtr="0">
              <a:noAutofit/>
            </a:bodyPr>
            <a:lstStyle/>
            <a:p>
              <a:r>
                <a:rPr lang="en-US" sz="1400" b="1" dirty="0" smtClean="0"/>
                <a:t>Internet</a:t>
              </a:r>
              <a:endParaRPr lang="en-US" sz="1400" b="1" dirty="0"/>
            </a:p>
          </p:txBody>
        </p:sp>
        <p:pic>
          <p:nvPicPr>
            <p:cNvPr id="65" name="Picture 88"/>
            <p:cNvPicPr>
              <a:picLocks noChangeAspect="1" noChangeArrowheads="1"/>
            </p:cNvPicPr>
            <p:nvPr/>
          </p:nvPicPr>
          <p:blipFill>
            <a:blip r:embed="rId3"/>
            <a:srcRect/>
            <a:stretch>
              <a:fillRect/>
            </a:stretch>
          </p:blipFill>
          <p:spPr bwMode="auto">
            <a:xfrm>
              <a:off x="2924073" y="2272603"/>
              <a:ext cx="3418106" cy="964642"/>
            </a:xfrm>
            <a:prstGeom prst="rect">
              <a:avLst/>
            </a:prstGeom>
            <a:noFill/>
            <a:ln w="9525" algn="ctr">
              <a:noFill/>
              <a:miter lim="800000"/>
              <a:headEnd/>
              <a:tailEnd/>
            </a:ln>
          </p:spPr>
        </p:pic>
        <p:pic>
          <p:nvPicPr>
            <p:cNvPr id="66" name="Picture 37"/>
            <p:cNvPicPr>
              <a:picLocks noChangeArrowheads="1"/>
            </p:cNvPicPr>
            <p:nvPr/>
          </p:nvPicPr>
          <p:blipFill>
            <a:blip r:embed="rId4"/>
            <a:srcRect/>
            <a:stretch>
              <a:fillRect/>
            </a:stretch>
          </p:blipFill>
          <p:spPr bwMode="auto">
            <a:xfrm>
              <a:off x="5900097" y="2604174"/>
              <a:ext cx="480020" cy="288834"/>
            </a:xfrm>
            <a:prstGeom prst="rect">
              <a:avLst/>
            </a:prstGeom>
            <a:noFill/>
            <a:ln w="9525">
              <a:noFill/>
              <a:miter lim="800000"/>
              <a:headEnd/>
              <a:tailEnd/>
            </a:ln>
          </p:spPr>
        </p:pic>
        <p:cxnSp>
          <p:nvCxnSpPr>
            <p:cNvPr id="67" name="Straight Connector 66"/>
            <p:cNvCxnSpPr>
              <a:stCxn id="65" idx="1"/>
              <a:endCxn id="66" idx="1"/>
            </p:cNvCxnSpPr>
            <p:nvPr/>
          </p:nvCxnSpPr>
          <p:spPr bwMode="auto">
            <a:xfrm rot="10800000" flipH="1">
              <a:off x="2924073" y="2748592"/>
              <a:ext cx="2976024" cy="633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68" name="Picture 37"/>
            <p:cNvPicPr>
              <a:picLocks noChangeArrowheads="1"/>
            </p:cNvPicPr>
            <p:nvPr/>
          </p:nvPicPr>
          <p:blipFill>
            <a:blip r:embed="rId4"/>
            <a:srcRect/>
            <a:stretch>
              <a:fillRect/>
            </a:stretch>
          </p:blipFill>
          <p:spPr bwMode="auto">
            <a:xfrm>
              <a:off x="4121545" y="2634318"/>
              <a:ext cx="480020" cy="288834"/>
            </a:xfrm>
            <a:prstGeom prst="rect">
              <a:avLst/>
            </a:prstGeom>
            <a:noFill/>
            <a:ln w="9525">
              <a:noFill/>
              <a:miter lim="800000"/>
              <a:headEnd/>
              <a:tailEnd/>
            </a:ln>
          </p:spPr>
        </p:pic>
        <p:pic>
          <p:nvPicPr>
            <p:cNvPr id="69" name="Picture 37"/>
            <p:cNvPicPr>
              <a:picLocks noChangeArrowheads="1"/>
            </p:cNvPicPr>
            <p:nvPr/>
          </p:nvPicPr>
          <p:blipFill>
            <a:blip r:embed="rId4"/>
            <a:srcRect/>
            <a:stretch>
              <a:fillRect/>
            </a:stretch>
          </p:blipFill>
          <p:spPr bwMode="auto">
            <a:xfrm>
              <a:off x="5067737" y="2635998"/>
              <a:ext cx="480020" cy="288834"/>
            </a:xfrm>
            <a:prstGeom prst="rect">
              <a:avLst/>
            </a:prstGeom>
            <a:noFill/>
            <a:ln w="9525">
              <a:noFill/>
              <a:miter lim="800000"/>
              <a:headEnd/>
              <a:tailEnd/>
            </a:ln>
          </p:spPr>
        </p:pic>
        <p:sp>
          <p:nvSpPr>
            <p:cNvPr id="70" name="TextBox 69"/>
            <p:cNvSpPr txBox="1"/>
            <p:nvPr/>
          </p:nvSpPr>
          <p:spPr>
            <a:xfrm>
              <a:off x="355367" y="1394040"/>
              <a:ext cx="1013551" cy="165253"/>
            </a:xfrm>
            <a:prstGeom prst="rect">
              <a:avLst/>
            </a:prstGeom>
            <a:noFill/>
          </p:spPr>
          <p:txBody>
            <a:bodyPr wrap="square" lIns="0" tIns="0" rIns="0" bIns="0" rtlCol="0" anchor="ctr" anchorCtr="0">
              <a:noAutofit/>
            </a:bodyPr>
            <a:lstStyle/>
            <a:p>
              <a:r>
                <a:rPr lang="en-US" sz="1050" b="1" dirty="0" smtClean="0"/>
                <a:t>Branch Site</a:t>
              </a:r>
              <a:endParaRPr lang="en-US" sz="1050" b="1" dirty="0"/>
            </a:p>
          </p:txBody>
        </p:sp>
        <p:pic>
          <p:nvPicPr>
            <p:cNvPr id="71" name="Picture 37"/>
            <p:cNvPicPr>
              <a:picLocks noChangeArrowheads="1"/>
            </p:cNvPicPr>
            <p:nvPr/>
          </p:nvPicPr>
          <p:blipFill>
            <a:blip r:embed="rId4"/>
            <a:srcRect/>
            <a:stretch>
              <a:fillRect/>
            </a:stretch>
          </p:blipFill>
          <p:spPr bwMode="auto">
            <a:xfrm>
              <a:off x="2915618" y="2560197"/>
              <a:ext cx="870351" cy="451691"/>
            </a:xfrm>
            <a:prstGeom prst="rect">
              <a:avLst/>
            </a:prstGeom>
            <a:noFill/>
            <a:ln w="9525">
              <a:noFill/>
              <a:miter lim="800000"/>
              <a:headEnd/>
              <a:tailEnd/>
            </a:ln>
          </p:spPr>
        </p:pic>
        <p:sp>
          <p:nvSpPr>
            <p:cNvPr id="72" name="TextBox 71"/>
            <p:cNvSpPr txBox="1"/>
            <p:nvPr/>
          </p:nvSpPr>
          <p:spPr>
            <a:xfrm>
              <a:off x="3181129" y="2788744"/>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73" name="TextBox 72"/>
            <p:cNvSpPr txBox="1"/>
            <p:nvPr/>
          </p:nvSpPr>
          <p:spPr>
            <a:xfrm>
              <a:off x="2895639" y="2383815"/>
              <a:ext cx="204316" cy="190215"/>
            </a:xfrm>
            <a:prstGeom prst="rect">
              <a:avLst/>
            </a:prstGeom>
            <a:noFill/>
          </p:spPr>
          <p:txBody>
            <a:bodyPr wrap="square" lIns="0" tIns="0" rIns="0" bIns="0" rtlCol="0" anchor="ctr" anchorCtr="0">
              <a:noAutofit/>
            </a:bodyPr>
            <a:lstStyle/>
            <a:p>
              <a:r>
                <a:rPr lang="en-US" sz="1050" dirty="0" smtClean="0"/>
                <a:t>.1</a:t>
              </a:r>
              <a:endParaRPr lang="en-US" sz="1050" dirty="0"/>
            </a:p>
          </p:txBody>
        </p:sp>
        <p:sp>
          <p:nvSpPr>
            <p:cNvPr id="74" name="TextBox 73"/>
            <p:cNvSpPr txBox="1"/>
            <p:nvPr/>
          </p:nvSpPr>
          <p:spPr>
            <a:xfrm>
              <a:off x="4233764" y="2274187"/>
              <a:ext cx="844062" cy="432080"/>
            </a:xfrm>
            <a:prstGeom prst="rect">
              <a:avLst/>
            </a:prstGeom>
            <a:noFill/>
          </p:spPr>
          <p:txBody>
            <a:bodyPr wrap="none" rtlCol="0" anchor="ctr" anchorCtr="0">
              <a:noAutofit/>
            </a:bodyPr>
            <a:lstStyle/>
            <a:p>
              <a:r>
                <a:rPr lang="en-US" sz="1400" b="1" dirty="0" smtClean="0"/>
                <a:t>ISP 2</a:t>
              </a:r>
              <a:endParaRPr lang="en-US" sz="1400" b="1" dirty="0"/>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Multihomed Scenario</a:t>
            </a:r>
            <a:endParaRPr lang="en-US" dirty="0"/>
          </a:p>
        </p:txBody>
      </p:sp>
      <p:sp>
        <p:nvSpPr>
          <p:cNvPr id="3" name="Content Placeholder 2"/>
          <p:cNvSpPr>
            <a:spLocks noGrp="1"/>
          </p:cNvSpPr>
          <p:nvPr>
            <p:ph idx="11"/>
          </p:nvPr>
        </p:nvSpPr>
        <p:spPr/>
        <p:txBody>
          <a:bodyPr>
            <a:normAutofit/>
          </a:bodyPr>
          <a:lstStyle/>
          <a:p>
            <a:r>
              <a:rPr lang="en-US" sz="2000" dirty="0" smtClean="0"/>
              <a:t>However, what would happen if a link within the ISP 1 provider infrastructure were to fail?</a:t>
            </a:r>
          </a:p>
          <a:p>
            <a:pPr lvl="1"/>
            <a:r>
              <a:rPr lang="en-US" sz="1800" dirty="0" smtClean="0"/>
              <a:t>The link from R1 to R2 would still remain up and the R1 would continue to use that link because the static default route would still be valid. </a:t>
            </a:r>
          </a:p>
          <a:p>
            <a:r>
              <a:rPr lang="en-US" sz="2000" dirty="0" smtClean="0"/>
              <a:t>How can this situation be corrected?</a:t>
            </a:r>
          </a:p>
          <a:p>
            <a:pPr lvl="1"/>
            <a:r>
              <a:rPr lang="en-US" sz="1600" dirty="0" smtClean="0"/>
              <a:t>Dynamic routing between R1 and the ISP networks; not practical.</a:t>
            </a:r>
            <a:endParaRPr lang="en-US" sz="1600" dirty="0"/>
          </a:p>
        </p:txBody>
      </p:sp>
      <p:grpSp>
        <p:nvGrpSpPr>
          <p:cNvPr id="40" name="Content Placeholder 39"/>
          <p:cNvGrpSpPr>
            <a:grpSpLocks noGrp="1"/>
          </p:cNvGrpSpPr>
          <p:nvPr>
            <p:ph sz="quarter" idx="12"/>
          </p:nvPr>
        </p:nvGrpSpPr>
        <p:grpSpPr>
          <a:xfrm>
            <a:off x="279400" y="1076325"/>
            <a:ext cx="8531225" cy="2732088"/>
            <a:chOff x="301452" y="1055078"/>
            <a:chExt cx="8298559" cy="2182167"/>
          </a:xfrm>
        </p:grpSpPr>
        <p:sp>
          <p:nvSpPr>
            <p:cNvPr id="43" name="Rounded Rectangle 42"/>
            <p:cNvSpPr/>
            <p:nvPr/>
          </p:nvSpPr>
          <p:spPr bwMode="auto">
            <a:xfrm>
              <a:off x="301452" y="1316334"/>
              <a:ext cx="1085222" cy="1547446"/>
            </a:xfrm>
            <a:prstGeom prst="roundRect">
              <a:avLst/>
            </a:prstGeom>
            <a:solidFill>
              <a:schemeClr val="accent1">
                <a:alpha val="21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44" name="Straight Connector 43"/>
            <p:cNvCxnSpPr>
              <a:stCxn id="69" idx="3"/>
              <a:endCxn id="67" idx="1"/>
            </p:cNvCxnSpPr>
            <p:nvPr/>
          </p:nvCxnSpPr>
          <p:spPr bwMode="auto">
            <a:xfrm flipV="1">
              <a:off x="6380117" y="2116805"/>
              <a:ext cx="956879" cy="631786"/>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45" name="Picture 88"/>
            <p:cNvPicPr>
              <a:picLocks noChangeAspect="1" noChangeArrowheads="1"/>
            </p:cNvPicPr>
            <p:nvPr/>
          </p:nvPicPr>
          <p:blipFill>
            <a:blip r:embed="rId3"/>
            <a:srcRect/>
            <a:stretch>
              <a:fillRect/>
            </a:stretch>
          </p:blipFill>
          <p:spPr bwMode="auto">
            <a:xfrm>
              <a:off x="2803491" y="1055078"/>
              <a:ext cx="3426480" cy="964642"/>
            </a:xfrm>
            <a:prstGeom prst="rect">
              <a:avLst/>
            </a:prstGeom>
            <a:noFill/>
            <a:ln w="9525" algn="ctr">
              <a:noFill/>
              <a:miter lim="800000"/>
              <a:headEnd/>
              <a:tailEnd/>
            </a:ln>
          </p:spPr>
        </p:pic>
        <p:sp>
          <p:nvSpPr>
            <p:cNvPr id="46" name="TextBox 45"/>
            <p:cNvSpPr txBox="1"/>
            <p:nvPr/>
          </p:nvSpPr>
          <p:spPr>
            <a:xfrm>
              <a:off x="4242132" y="1066747"/>
              <a:ext cx="844062" cy="432080"/>
            </a:xfrm>
            <a:prstGeom prst="rect">
              <a:avLst/>
            </a:prstGeom>
            <a:noFill/>
          </p:spPr>
          <p:txBody>
            <a:bodyPr wrap="none" rtlCol="0" anchor="ctr" anchorCtr="0">
              <a:noAutofit/>
            </a:bodyPr>
            <a:lstStyle/>
            <a:p>
              <a:r>
                <a:rPr lang="en-US" sz="1400" b="1" dirty="0" smtClean="0"/>
                <a:t>ISP 1</a:t>
              </a:r>
              <a:endParaRPr lang="en-US" sz="1400" b="1" dirty="0"/>
            </a:p>
          </p:txBody>
        </p:sp>
        <p:sp>
          <p:nvSpPr>
            <p:cNvPr id="47" name="TextBox 46"/>
            <p:cNvSpPr txBox="1"/>
            <p:nvPr/>
          </p:nvSpPr>
          <p:spPr>
            <a:xfrm>
              <a:off x="2093746" y="2278307"/>
              <a:ext cx="719832" cy="173467"/>
            </a:xfrm>
            <a:prstGeom prst="rect">
              <a:avLst/>
            </a:prstGeom>
            <a:noFill/>
          </p:spPr>
          <p:txBody>
            <a:bodyPr wrap="square" lIns="0" tIns="0" rIns="0" bIns="0" rtlCol="0" anchor="ctr" anchorCtr="0">
              <a:noAutofit/>
            </a:bodyPr>
            <a:lstStyle/>
            <a:p>
              <a:r>
                <a:rPr lang="en-US" sz="1050" dirty="0" smtClean="0"/>
                <a:t>172.16.1.0</a:t>
              </a:r>
              <a:endParaRPr lang="en-US" sz="1050" dirty="0"/>
            </a:p>
          </p:txBody>
        </p:sp>
        <p:cxnSp>
          <p:nvCxnSpPr>
            <p:cNvPr id="48" name="Straight Connector 47"/>
            <p:cNvCxnSpPr/>
            <p:nvPr/>
          </p:nvCxnSpPr>
          <p:spPr bwMode="auto">
            <a:xfrm>
              <a:off x="1334164" y="2264270"/>
              <a:ext cx="2016630" cy="4165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49" name="Straight Connector 48"/>
            <p:cNvCxnSpPr/>
            <p:nvPr/>
          </p:nvCxnSpPr>
          <p:spPr bwMode="auto">
            <a:xfrm flipV="1">
              <a:off x="1334164" y="1718268"/>
              <a:ext cx="1991833" cy="5460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50" name="Picture 37"/>
            <p:cNvPicPr>
              <a:picLocks noChangeArrowheads="1"/>
            </p:cNvPicPr>
            <p:nvPr/>
          </p:nvPicPr>
          <p:blipFill>
            <a:blip r:embed="rId4"/>
            <a:srcRect/>
            <a:stretch>
              <a:fillRect/>
            </a:stretch>
          </p:blipFill>
          <p:spPr bwMode="auto">
            <a:xfrm>
              <a:off x="1056645" y="2038424"/>
              <a:ext cx="870351" cy="451691"/>
            </a:xfrm>
            <a:prstGeom prst="rect">
              <a:avLst/>
            </a:prstGeom>
            <a:noFill/>
            <a:ln w="9525">
              <a:noFill/>
              <a:miter lim="800000"/>
              <a:headEnd/>
              <a:tailEnd/>
            </a:ln>
          </p:spPr>
        </p:pic>
        <p:sp>
          <p:nvSpPr>
            <p:cNvPr id="51" name="TextBox 50"/>
            <p:cNvSpPr txBox="1"/>
            <p:nvPr/>
          </p:nvSpPr>
          <p:spPr>
            <a:xfrm>
              <a:off x="1332078" y="2258761"/>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52" name="Straight Connector 51"/>
            <p:cNvCxnSpPr/>
            <p:nvPr/>
          </p:nvCxnSpPr>
          <p:spPr bwMode="auto">
            <a:xfrm rot="5400000">
              <a:off x="370539" y="2260885"/>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53" name="Straight Connector 52"/>
            <p:cNvCxnSpPr/>
            <p:nvPr/>
          </p:nvCxnSpPr>
          <p:spPr bwMode="auto">
            <a:xfrm rot="10800000">
              <a:off x="545546" y="2271789"/>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55" name="Picture 37"/>
            <p:cNvPicPr>
              <a:picLocks noChangeArrowheads="1"/>
            </p:cNvPicPr>
            <p:nvPr/>
          </p:nvPicPr>
          <p:blipFill>
            <a:blip r:embed="rId4"/>
            <a:srcRect/>
            <a:stretch>
              <a:fillRect/>
            </a:stretch>
          </p:blipFill>
          <p:spPr bwMode="auto">
            <a:xfrm>
              <a:off x="2773269" y="1372846"/>
              <a:ext cx="870351" cy="451691"/>
            </a:xfrm>
            <a:prstGeom prst="rect">
              <a:avLst/>
            </a:prstGeom>
            <a:noFill/>
            <a:ln w="9525">
              <a:noFill/>
              <a:miter lim="800000"/>
              <a:headEnd/>
              <a:tailEnd/>
            </a:ln>
          </p:spPr>
        </p:pic>
        <p:sp>
          <p:nvSpPr>
            <p:cNvPr id="56" name="TextBox 55"/>
            <p:cNvSpPr txBox="1"/>
            <p:nvPr/>
          </p:nvSpPr>
          <p:spPr>
            <a:xfrm>
              <a:off x="3038780" y="1601393"/>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57" name="TextBox 56"/>
            <p:cNvSpPr txBox="1"/>
            <p:nvPr/>
          </p:nvSpPr>
          <p:spPr>
            <a:xfrm>
              <a:off x="2004985" y="1777564"/>
              <a:ext cx="719832" cy="173467"/>
            </a:xfrm>
            <a:prstGeom prst="rect">
              <a:avLst/>
            </a:prstGeom>
            <a:noFill/>
          </p:spPr>
          <p:txBody>
            <a:bodyPr wrap="square" lIns="0" tIns="0" rIns="0" bIns="0" rtlCol="0" anchor="ctr" anchorCtr="0">
              <a:noAutofit/>
            </a:bodyPr>
            <a:lstStyle/>
            <a:p>
              <a:r>
                <a:rPr lang="en-US" sz="1050" dirty="0" smtClean="0"/>
                <a:t>10.1.1.0</a:t>
              </a:r>
              <a:endParaRPr lang="en-US" sz="1050" dirty="0"/>
            </a:p>
          </p:txBody>
        </p:sp>
        <p:sp>
          <p:nvSpPr>
            <p:cNvPr id="58" name="TextBox 57"/>
            <p:cNvSpPr txBox="1"/>
            <p:nvPr/>
          </p:nvSpPr>
          <p:spPr>
            <a:xfrm>
              <a:off x="2904020" y="1819453"/>
              <a:ext cx="204316" cy="190215"/>
            </a:xfrm>
            <a:prstGeom prst="rect">
              <a:avLst/>
            </a:prstGeom>
            <a:noFill/>
          </p:spPr>
          <p:txBody>
            <a:bodyPr wrap="square" lIns="0" tIns="0" rIns="0" bIns="0" rtlCol="0" anchor="ctr" anchorCtr="0">
              <a:noAutofit/>
            </a:bodyPr>
            <a:lstStyle/>
            <a:p>
              <a:r>
                <a:rPr lang="en-US" sz="1050" dirty="0" smtClean="0"/>
                <a:t>.1</a:t>
              </a:r>
              <a:endParaRPr lang="en-US" sz="1050" dirty="0"/>
            </a:p>
          </p:txBody>
        </p:sp>
        <p:pic>
          <p:nvPicPr>
            <p:cNvPr id="59" name="Picture 37"/>
            <p:cNvPicPr>
              <a:picLocks noChangeArrowheads="1"/>
            </p:cNvPicPr>
            <p:nvPr/>
          </p:nvPicPr>
          <p:blipFill>
            <a:blip r:embed="rId4"/>
            <a:srcRect/>
            <a:stretch>
              <a:fillRect/>
            </a:stretch>
          </p:blipFill>
          <p:spPr bwMode="auto">
            <a:xfrm>
              <a:off x="5737649" y="1456985"/>
              <a:ext cx="480020" cy="288834"/>
            </a:xfrm>
            <a:prstGeom prst="rect">
              <a:avLst/>
            </a:prstGeom>
            <a:noFill/>
            <a:ln w="9525">
              <a:noFill/>
              <a:miter lim="800000"/>
              <a:headEnd/>
              <a:tailEnd/>
            </a:ln>
          </p:spPr>
        </p:pic>
        <p:cxnSp>
          <p:nvCxnSpPr>
            <p:cNvPr id="60" name="Straight Connector 59"/>
            <p:cNvCxnSpPr>
              <a:stCxn id="55" idx="3"/>
              <a:endCxn id="59" idx="1"/>
            </p:cNvCxnSpPr>
            <p:nvPr/>
          </p:nvCxnSpPr>
          <p:spPr bwMode="auto">
            <a:xfrm>
              <a:off x="3643620" y="1598692"/>
              <a:ext cx="2094029" cy="2710"/>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61" name="Picture 37"/>
            <p:cNvPicPr>
              <a:picLocks noChangeArrowheads="1"/>
            </p:cNvPicPr>
            <p:nvPr/>
          </p:nvPicPr>
          <p:blipFill>
            <a:blip r:embed="rId4"/>
            <a:srcRect/>
            <a:stretch>
              <a:fillRect/>
            </a:stretch>
          </p:blipFill>
          <p:spPr bwMode="auto">
            <a:xfrm>
              <a:off x="3959097" y="1487129"/>
              <a:ext cx="480020" cy="288834"/>
            </a:xfrm>
            <a:prstGeom prst="rect">
              <a:avLst/>
            </a:prstGeom>
            <a:noFill/>
            <a:ln w="9525">
              <a:noFill/>
              <a:miter lim="800000"/>
              <a:headEnd/>
              <a:tailEnd/>
            </a:ln>
          </p:spPr>
        </p:pic>
        <p:pic>
          <p:nvPicPr>
            <p:cNvPr id="64" name="Picture 37"/>
            <p:cNvPicPr>
              <a:picLocks noChangeArrowheads="1"/>
            </p:cNvPicPr>
            <p:nvPr/>
          </p:nvPicPr>
          <p:blipFill>
            <a:blip r:embed="rId4"/>
            <a:srcRect/>
            <a:stretch>
              <a:fillRect/>
            </a:stretch>
          </p:blipFill>
          <p:spPr bwMode="auto">
            <a:xfrm>
              <a:off x="4905289" y="1488809"/>
              <a:ext cx="480020" cy="288834"/>
            </a:xfrm>
            <a:prstGeom prst="rect">
              <a:avLst/>
            </a:prstGeom>
            <a:noFill/>
            <a:ln w="9525">
              <a:noFill/>
              <a:miter lim="800000"/>
              <a:headEnd/>
              <a:tailEnd/>
            </a:ln>
          </p:spPr>
        </p:pic>
        <p:cxnSp>
          <p:nvCxnSpPr>
            <p:cNvPr id="65" name="Straight Connector 64"/>
            <p:cNvCxnSpPr>
              <a:stCxn id="59" idx="3"/>
              <a:endCxn id="67" idx="1"/>
            </p:cNvCxnSpPr>
            <p:nvPr/>
          </p:nvCxnSpPr>
          <p:spPr bwMode="auto">
            <a:xfrm>
              <a:off x="6217669" y="1601402"/>
              <a:ext cx="1119327" cy="5154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66" name="Picture 88"/>
            <p:cNvPicPr>
              <a:picLocks noChangeAspect="1" noChangeArrowheads="1"/>
            </p:cNvPicPr>
            <p:nvPr/>
          </p:nvPicPr>
          <p:blipFill>
            <a:blip r:embed="rId3"/>
            <a:srcRect/>
            <a:stretch>
              <a:fillRect/>
            </a:stretch>
          </p:blipFill>
          <p:spPr bwMode="auto">
            <a:xfrm>
              <a:off x="6735999" y="1356528"/>
              <a:ext cx="1864012" cy="1426160"/>
            </a:xfrm>
            <a:prstGeom prst="rect">
              <a:avLst/>
            </a:prstGeom>
            <a:noFill/>
            <a:ln w="9525" algn="ctr">
              <a:noFill/>
              <a:miter lim="800000"/>
              <a:headEnd/>
              <a:tailEnd/>
            </a:ln>
          </p:spPr>
        </p:pic>
        <p:sp>
          <p:nvSpPr>
            <p:cNvPr id="67" name="TextBox 66"/>
            <p:cNvSpPr txBox="1"/>
            <p:nvPr/>
          </p:nvSpPr>
          <p:spPr>
            <a:xfrm>
              <a:off x="7336996" y="1900765"/>
              <a:ext cx="844062" cy="432080"/>
            </a:xfrm>
            <a:prstGeom prst="rect">
              <a:avLst/>
            </a:prstGeom>
            <a:noFill/>
          </p:spPr>
          <p:txBody>
            <a:bodyPr wrap="none" rtlCol="0" anchor="ctr" anchorCtr="0">
              <a:noAutofit/>
            </a:bodyPr>
            <a:lstStyle/>
            <a:p>
              <a:r>
                <a:rPr lang="en-US" sz="1400" b="1" dirty="0" smtClean="0"/>
                <a:t>Internet</a:t>
              </a:r>
              <a:endParaRPr lang="en-US" sz="1400" b="1" dirty="0"/>
            </a:p>
          </p:txBody>
        </p:sp>
        <p:pic>
          <p:nvPicPr>
            <p:cNvPr id="68" name="Picture 88"/>
            <p:cNvPicPr>
              <a:picLocks noChangeAspect="1" noChangeArrowheads="1"/>
            </p:cNvPicPr>
            <p:nvPr/>
          </p:nvPicPr>
          <p:blipFill>
            <a:blip r:embed="rId3"/>
            <a:srcRect/>
            <a:stretch>
              <a:fillRect/>
            </a:stretch>
          </p:blipFill>
          <p:spPr bwMode="auto">
            <a:xfrm>
              <a:off x="2924073" y="2272603"/>
              <a:ext cx="3418106" cy="964642"/>
            </a:xfrm>
            <a:prstGeom prst="rect">
              <a:avLst/>
            </a:prstGeom>
            <a:noFill/>
            <a:ln w="9525" algn="ctr">
              <a:noFill/>
              <a:miter lim="800000"/>
              <a:headEnd/>
              <a:tailEnd/>
            </a:ln>
          </p:spPr>
        </p:pic>
        <p:pic>
          <p:nvPicPr>
            <p:cNvPr id="69" name="Picture 37"/>
            <p:cNvPicPr>
              <a:picLocks noChangeArrowheads="1"/>
            </p:cNvPicPr>
            <p:nvPr/>
          </p:nvPicPr>
          <p:blipFill>
            <a:blip r:embed="rId4"/>
            <a:srcRect/>
            <a:stretch>
              <a:fillRect/>
            </a:stretch>
          </p:blipFill>
          <p:spPr bwMode="auto">
            <a:xfrm>
              <a:off x="5900097" y="2604174"/>
              <a:ext cx="480020" cy="288834"/>
            </a:xfrm>
            <a:prstGeom prst="rect">
              <a:avLst/>
            </a:prstGeom>
            <a:noFill/>
            <a:ln w="9525">
              <a:noFill/>
              <a:miter lim="800000"/>
              <a:headEnd/>
              <a:tailEnd/>
            </a:ln>
          </p:spPr>
        </p:pic>
        <p:cxnSp>
          <p:nvCxnSpPr>
            <p:cNvPr id="70" name="Straight Connector 69"/>
            <p:cNvCxnSpPr>
              <a:stCxn id="68" idx="1"/>
              <a:endCxn id="69" idx="1"/>
            </p:cNvCxnSpPr>
            <p:nvPr/>
          </p:nvCxnSpPr>
          <p:spPr bwMode="auto">
            <a:xfrm rot="10800000" flipH="1">
              <a:off x="2924073" y="2748592"/>
              <a:ext cx="2976024" cy="633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71" name="Picture 37"/>
            <p:cNvPicPr>
              <a:picLocks noChangeArrowheads="1"/>
            </p:cNvPicPr>
            <p:nvPr/>
          </p:nvPicPr>
          <p:blipFill>
            <a:blip r:embed="rId4"/>
            <a:srcRect/>
            <a:stretch>
              <a:fillRect/>
            </a:stretch>
          </p:blipFill>
          <p:spPr bwMode="auto">
            <a:xfrm>
              <a:off x="4121545" y="2634318"/>
              <a:ext cx="480020" cy="288834"/>
            </a:xfrm>
            <a:prstGeom prst="rect">
              <a:avLst/>
            </a:prstGeom>
            <a:noFill/>
            <a:ln w="9525">
              <a:noFill/>
              <a:miter lim="800000"/>
              <a:headEnd/>
              <a:tailEnd/>
            </a:ln>
          </p:spPr>
        </p:pic>
        <p:pic>
          <p:nvPicPr>
            <p:cNvPr id="72" name="Picture 37"/>
            <p:cNvPicPr>
              <a:picLocks noChangeArrowheads="1"/>
            </p:cNvPicPr>
            <p:nvPr/>
          </p:nvPicPr>
          <p:blipFill>
            <a:blip r:embed="rId4"/>
            <a:srcRect/>
            <a:stretch>
              <a:fillRect/>
            </a:stretch>
          </p:blipFill>
          <p:spPr bwMode="auto">
            <a:xfrm>
              <a:off x="5067737" y="2635998"/>
              <a:ext cx="480020" cy="288834"/>
            </a:xfrm>
            <a:prstGeom prst="rect">
              <a:avLst/>
            </a:prstGeom>
            <a:noFill/>
            <a:ln w="9525">
              <a:noFill/>
              <a:miter lim="800000"/>
              <a:headEnd/>
              <a:tailEnd/>
            </a:ln>
          </p:spPr>
        </p:pic>
        <p:sp>
          <p:nvSpPr>
            <p:cNvPr id="73" name="TextBox 72"/>
            <p:cNvSpPr txBox="1"/>
            <p:nvPr/>
          </p:nvSpPr>
          <p:spPr>
            <a:xfrm>
              <a:off x="355367" y="1394040"/>
              <a:ext cx="1013551" cy="165253"/>
            </a:xfrm>
            <a:prstGeom prst="rect">
              <a:avLst/>
            </a:prstGeom>
            <a:noFill/>
          </p:spPr>
          <p:txBody>
            <a:bodyPr wrap="square" lIns="0" tIns="0" rIns="0" bIns="0" rtlCol="0" anchor="ctr" anchorCtr="0">
              <a:noAutofit/>
            </a:bodyPr>
            <a:lstStyle/>
            <a:p>
              <a:r>
                <a:rPr lang="en-US" sz="1050" b="1" dirty="0" smtClean="0"/>
                <a:t>Branch Site</a:t>
              </a:r>
              <a:endParaRPr lang="en-US" sz="1050" b="1" dirty="0"/>
            </a:p>
          </p:txBody>
        </p:sp>
        <p:pic>
          <p:nvPicPr>
            <p:cNvPr id="74" name="Picture 37"/>
            <p:cNvPicPr>
              <a:picLocks noChangeArrowheads="1"/>
            </p:cNvPicPr>
            <p:nvPr/>
          </p:nvPicPr>
          <p:blipFill>
            <a:blip r:embed="rId4"/>
            <a:srcRect/>
            <a:stretch>
              <a:fillRect/>
            </a:stretch>
          </p:blipFill>
          <p:spPr bwMode="auto">
            <a:xfrm>
              <a:off x="2915618" y="2560197"/>
              <a:ext cx="870351" cy="451691"/>
            </a:xfrm>
            <a:prstGeom prst="rect">
              <a:avLst/>
            </a:prstGeom>
            <a:noFill/>
            <a:ln w="9525">
              <a:noFill/>
              <a:miter lim="800000"/>
              <a:headEnd/>
              <a:tailEnd/>
            </a:ln>
          </p:spPr>
        </p:pic>
        <p:sp>
          <p:nvSpPr>
            <p:cNvPr id="102" name="TextBox 101"/>
            <p:cNvSpPr txBox="1"/>
            <p:nvPr/>
          </p:nvSpPr>
          <p:spPr>
            <a:xfrm>
              <a:off x="3181129" y="2788744"/>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03" name="TextBox 102"/>
            <p:cNvSpPr txBox="1"/>
            <p:nvPr/>
          </p:nvSpPr>
          <p:spPr>
            <a:xfrm>
              <a:off x="2895639" y="2383815"/>
              <a:ext cx="204316" cy="190215"/>
            </a:xfrm>
            <a:prstGeom prst="rect">
              <a:avLst/>
            </a:prstGeom>
            <a:noFill/>
          </p:spPr>
          <p:txBody>
            <a:bodyPr wrap="square" lIns="0" tIns="0" rIns="0" bIns="0" rtlCol="0" anchor="ctr" anchorCtr="0">
              <a:noAutofit/>
            </a:bodyPr>
            <a:lstStyle/>
            <a:p>
              <a:r>
                <a:rPr lang="en-US" sz="1050" dirty="0" smtClean="0"/>
                <a:t>.1</a:t>
              </a:r>
              <a:endParaRPr lang="en-US" sz="1050" dirty="0"/>
            </a:p>
          </p:txBody>
        </p:sp>
        <p:sp>
          <p:nvSpPr>
            <p:cNvPr id="104" name="TextBox 103"/>
            <p:cNvSpPr txBox="1"/>
            <p:nvPr/>
          </p:nvSpPr>
          <p:spPr>
            <a:xfrm>
              <a:off x="4233764" y="2274187"/>
              <a:ext cx="844062" cy="432080"/>
            </a:xfrm>
            <a:prstGeom prst="rect">
              <a:avLst/>
            </a:prstGeom>
            <a:noFill/>
          </p:spPr>
          <p:txBody>
            <a:bodyPr wrap="none" rtlCol="0" anchor="ctr" anchorCtr="0">
              <a:noAutofit/>
            </a:bodyPr>
            <a:lstStyle/>
            <a:p>
              <a:r>
                <a:rPr lang="en-US" sz="1400" b="1" dirty="0" smtClean="0"/>
                <a:t>ISP 2</a:t>
              </a:r>
              <a:endParaRPr lang="en-US" sz="1400" b="1" dirty="0"/>
            </a:p>
          </p:txBody>
        </p:sp>
        <p:sp>
          <p:nvSpPr>
            <p:cNvPr id="105" name="Multiply 104"/>
            <p:cNvSpPr/>
            <p:nvPr/>
          </p:nvSpPr>
          <p:spPr bwMode="auto">
            <a:xfrm>
              <a:off x="4461466" y="1336431"/>
              <a:ext cx="432082" cy="512464"/>
            </a:xfrm>
            <a:prstGeom prst="mathMultiply">
              <a:avLst/>
            </a:prstGeom>
            <a:solidFill>
              <a:schemeClr val="accent6"/>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Multihomed Scenario</a:t>
            </a:r>
            <a:endParaRPr lang="en-US" dirty="0"/>
          </a:p>
        </p:txBody>
      </p:sp>
      <p:sp>
        <p:nvSpPr>
          <p:cNvPr id="3" name="Content Placeholder 2"/>
          <p:cNvSpPr>
            <a:spLocks noGrp="1"/>
          </p:cNvSpPr>
          <p:nvPr>
            <p:ph idx="11"/>
          </p:nvPr>
        </p:nvSpPr>
        <p:spPr/>
        <p:txBody>
          <a:bodyPr>
            <a:normAutofit fontScale="85000" lnSpcReduction="10000"/>
          </a:bodyPr>
          <a:lstStyle/>
          <a:p>
            <a:r>
              <a:rPr lang="en-US" smtClean="0"/>
              <a:t>Another solution is to use either static routes or PBR on R1, but make them subject to reachability tests toward critical destinations, such as the DNS servers within the ISP. </a:t>
            </a:r>
          </a:p>
          <a:p>
            <a:pPr lvl="1"/>
            <a:r>
              <a:rPr lang="en-US" smtClean="0"/>
              <a:t>If the DNS servers in one of the ISPs go down or are unreachable, the static route toward that ISP would be removed. </a:t>
            </a:r>
          </a:p>
          <a:p>
            <a:r>
              <a:rPr lang="en-US" smtClean="0"/>
              <a:t>These reachability tests can be performed with Cisco IOS IP SLAs.</a:t>
            </a:r>
          </a:p>
          <a:p>
            <a:pPr lvl="1"/>
            <a:r>
              <a:rPr lang="en-US" smtClean="0"/>
              <a:t>IP SLA can be configured on R1 to probe the DNS servers frequently.</a:t>
            </a:r>
          </a:p>
          <a:p>
            <a:pPr lvl="1"/>
            <a:r>
              <a:rPr lang="en-US" smtClean="0"/>
              <a:t>The IP SLA  probes are attached to the static routes.</a:t>
            </a:r>
            <a:endParaRPr lang="en-US" dirty="0"/>
          </a:p>
        </p:txBody>
      </p:sp>
      <p:grpSp>
        <p:nvGrpSpPr>
          <p:cNvPr id="39" name="Content Placeholder 38"/>
          <p:cNvGrpSpPr>
            <a:grpSpLocks noGrp="1"/>
          </p:cNvGrpSpPr>
          <p:nvPr>
            <p:ph sz="quarter" idx="12"/>
          </p:nvPr>
        </p:nvGrpSpPr>
        <p:grpSpPr>
          <a:xfrm>
            <a:off x="279400" y="1076325"/>
            <a:ext cx="8531225" cy="2732088"/>
            <a:chOff x="301452" y="1055078"/>
            <a:chExt cx="8298559" cy="2182167"/>
          </a:xfrm>
        </p:grpSpPr>
        <p:sp>
          <p:nvSpPr>
            <p:cNvPr id="41" name="Rounded Rectangle 40"/>
            <p:cNvSpPr/>
            <p:nvPr/>
          </p:nvSpPr>
          <p:spPr bwMode="auto">
            <a:xfrm>
              <a:off x="301452" y="1316334"/>
              <a:ext cx="1085222" cy="1547446"/>
            </a:xfrm>
            <a:prstGeom prst="roundRect">
              <a:avLst/>
            </a:prstGeom>
            <a:solidFill>
              <a:schemeClr val="accent1">
                <a:alpha val="21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43" name="Straight Connector 42"/>
            <p:cNvCxnSpPr>
              <a:stCxn id="68" idx="3"/>
              <a:endCxn id="66" idx="1"/>
            </p:cNvCxnSpPr>
            <p:nvPr/>
          </p:nvCxnSpPr>
          <p:spPr bwMode="auto">
            <a:xfrm flipV="1">
              <a:off x="6380117" y="2116805"/>
              <a:ext cx="956879" cy="631786"/>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44" name="Picture 88"/>
            <p:cNvPicPr>
              <a:picLocks noChangeAspect="1" noChangeArrowheads="1"/>
            </p:cNvPicPr>
            <p:nvPr/>
          </p:nvPicPr>
          <p:blipFill>
            <a:blip r:embed="rId3"/>
            <a:srcRect/>
            <a:stretch>
              <a:fillRect/>
            </a:stretch>
          </p:blipFill>
          <p:spPr bwMode="auto">
            <a:xfrm>
              <a:off x="2803491" y="1055078"/>
              <a:ext cx="3426480" cy="964642"/>
            </a:xfrm>
            <a:prstGeom prst="rect">
              <a:avLst/>
            </a:prstGeom>
            <a:noFill/>
            <a:ln w="9525" algn="ctr">
              <a:noFill/>
              <a:miter lim="800000"/>
              <a:headEnd/>
              <a:tailEnd/>
            </a:ln>
          </p:spPr>
        </p:pic>
        <p:sp>
          <p:nvSpPr>
            <p:cNvPr id="45" name="TextBox 44"/>
            <p:cNvSpPr txBox="1"/>
            <p:nvPr/>
          </p:nvSpPr>
          <p:spPr>
            <a:xfrm>
              <a:off x="4242132" y="1066747"/>
              <a:ext cx="844062" cy="432080"/>
            </a:xfrm>
            <a:prstGeom prst="rect">
              <a:avLst/>
            </a:prstGeom>
            <a:noFill/>
          </p:spPr>
          <p:txBody>
            <a:bodyPr wrap="none" rtlCol="0" anchor="ctr" anchorCtr="0">
              <a:noAutofit/>
            </a:bodyPr>
            <a:lstStyle/>
            <a:p>
              <a:r>
                <a:rPr lang="en-US" sz="1400" b="1" dirty="0" smtClean="0"/>
                <a:t>ISP 1</a:t>
              </a:r>
              <a:endParaRPr lang="en-US" sz="1400" b="1" dirty="0"/>
            </a:p>
          </p:txBody>
        </p:sp>
        <p:sp>
          <p:nvSpPr>
            <p:cNvPr id="46" name="TextBox 45"/>
            <p:cNvSpPr txBox="1"/>
            <p:nvPr/>
          </p:nvSpPr>
          <p:spPr>
            <a:xfrm>
              <a:off x="2093746" y="2278307"/>
              <a:ext cx="719832" cy="173467"/>
            </a:xfrm>
            <a:prstGeom prst="rect">
              <a:avLst/>
            </a:prstGeom>
            <a:noFill/>
          </p:spPr>
          <p:txBody>
            <a:bodyPr wrap="square" lIns="0" tIns="0" rIns="0" bIns="0" rtlCol="0" anchor="ctr" anchorCtr="0">
              <a:noAutofit/>
            </a:bodyPr>
            <a:lstStyle/>
            <a:p>
              <a:r>
                <a:rPr lang="en-US" sz="1050" dirty="0" smtClean="0"/>
                <a:t>172.16.1.0</a:t>
              </a:r>
              <a:endParaRPr lang="en-US" sz="1050" dirty="0"/>
            </a:p>
          </p:txBody>
        </p:sp>
        <p:cxnSp>
          <p:nvCxnSpPr>
            <p:cNvPr id="47" name="Straight Connector 46"/>
            <p:cNvCxnSpPr/>
            <p:nvPr/>
          </p:nvCxnSpPr>
          <p:spPr bwMode="auto">
            <a:xfrm>
              <a:off x="1334164" y="2264270"/>
              <a:ext cx="2016630" cy="4165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48" name="Straight Connector 47"/>
            <p:cNvCxnSpPr/>
            <p:nvPr/>
          </p:nvCxnSpPr>
          <p:spPr bwMode="auto">
            <a:xfrm flipV="1">
              <a:off x="1334164" y="1718268"/>
              <a:ext cx="1991833" cy="5460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49" name="Picture 37"/>
            <p:cNvPicPr>
              <a:picLocks noChangeArrowheads="1"/>
            </p:cNvPicPr>
            <p:nvPr/>
          </p:nvPicPr>
          <p:blipFill>
            <a:blip r:embed="rId4"/>
            <a:srcRect/>
            <a:stretch>
              <a:fillRect/>
            </a:stretch>
          </p:blipFill>
          <p:spPr bwMode="auto">
            <a:xfrm>
              <a:off x="1056645" y="2038424"/>
              <a:ext cx="870351" cy="451691"/>
            </a:xfrm>
            <a:prstGeom prst="rect">
              <a:avLst/>
            </a:prstGeom>
            <a:noFill/>
            <a:ln w="9525">
              <a:noFill/>
              <a:miter lim="800000"/>
              <a:headEnd/>
              <a:tailEnd/>
            </a:ln>
          </p:spPr>
        </p:pic>
        <p:sp>
          <p:nvSpPr>
            <p:cNvPr id="50" name="TextBox 49"/>
            <p:cNvSpPr txBox="1"/>
            <p:nvPr/>
          </p:nvSpPr>
          <p:spPr>
            <a:xfrm>
              <a:off x="1332078" y="2258761"/>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51" name="Straight Connector 50"/>
            <p:cNvCxnSpPr/>
            <p:nvPr/>
          </p:nvCxnSpPr>
          <p:spPr bwMode="auto">
            <a:xfrm rot="5400000">
              <a:off x="370539" y="2260885"/>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52" name="Straight Connector 51"/>
            <p:cNvCxnSpPr/>
            <p:nvPr/>
          </p:nvCxnSpPr>
          <p:spPr bwMode="auto">
            <a:xfrm rot="10800000">
              <a:off x="545546" y="2271789"/>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53" name="Picture 37"/>
            <p:cNvPicPr>
              <a:picLocks noChangeArrowheads="1"/>
            </p:cNvPicPr>
            <p:nvPr/>
          </p:nvPicPr>
          <p:blipFill>
            <a:blip r:embed="rId4"/>
            <a:srcRect/>
            <a:stretch>
              <a:fillRect/>
            </a:stretch>
          </p:blipFill>
          <p:spPr bwMode="auto">
            <a:xfrm>
              <a:off x="2773269" y="1372846"/>
              <a:ext cx="870351" cy="451691"/>
            </a:xfrm>
            <a:prstGeom prst="rect">
              <a:avLst/>
            </a:prstGeom>
            <a:noFill/>
            <a:ln w="9525">
              <a:noFill/>
              <a:miter lim="800000"/>
              <a:headEnd/>
              <a:tailEnd/>
            </a:ln>
          </p:spPr>
        </p:pic>
        <p:sp>
          <p:nvSpPr>
            <p:cNvPr id="55" name="TextBox 54"/>
            <p:cNvSpPr txBox="1"/>
            <p:nvPr/>
          </p:nvSpPr>
          <p:spPr>
            <a:xfrm>
              <a:off x="3038780" y="1601393"/>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56" name="TextBox 55"/>
            <p:cNvSpPr txBox="1"/>
            <p:nvPr/>
          </p:nvSpPr>
          <p:spPr>
            <a:xfrm>
              <a:off x="2004985" y="1777564"/>
              <a:ext cx="719832" cy="173467"/>
            </a:xfrm>
            <a:prstGeom prst="rect">
              <a:avLst/>
            </a:prstGeom>
            <a:noFill/>
          </p:spPr>
          <p:txBody>
            <a:bodyPr wrap="square" lIns="0" tIns="0" rIns="0" bIns="0" rtlCol="0" anchor="ctr" anchorCtr="0">
              <a:noAutofit/>
            </a:bodyPr>
            <a:lstStyle/>
            <a:p>
              <a:r>
                <a:rPr lang="en-US" sz="1050" dirty="0" smtClean="0"/>
                <a:t>10.1.1.0</a:t>
              </a:r>
              <a:endParaRPr lang="en-US" sz="1050" dirty="0"/>
            </a:p>
          </p:txBody>
        </p:sp>
        <p:sp>
          <p:nvSpPr>
            <p:cNvPr id="57" name="TextBox 56"/>
            <p:cNvSpPr txBox="1"/>
            <p:nvPr/>
          </p:nvSpPr>
          <p:spPr>
            <a:xfrm>
              <a:off x="2904020" y="1819453"/>
              <a:ext cx="204316" cy="190215"/>
            </a:xfrm>
            <a:prstGeom prst="rect">
              <a:avLst/>
            </a:prstGeom>
            <a:noFill/>
          </p:spPr>
          <p:txBody>
            <a:bodyPr wrap="square" lIns="0" tIns="0" rIns="0" bIns="0" rtlCol="0" anchor="ctr" anchorCtr="0">
              <a:noAutofit/>
            </a:bodyPr>
            <a:lstStyle/>
            <a:p>
              <a:r>
                <a:rPr lang="en-US" sz="1050" dirty="0" smtClean="0"/>
                <a:t>.1</a:t>
              </a:r>
              <a:endParaRPr lang="en-US" sz="1050" dirty="0"/>
            </a:p>
          </p:txBody>
        </p:sp>
        <p:pic>
          <p:nvPicPr>
            <p:cNvPr id="58" name="Picture 37"/>
            <p:cNvPicPr>
              <a:picLocks noChangeArrowheads="1"/>
            </p:cNvPicPr>
            <p:nvPr/>
          </p:nvPicPr>
          <p:blipFill>
            <a:blip r:embed="rId4"/>
            <a:srcRect/>
            <a:stretch>
              <a:fillRect/>
            </a:stretch>
          </p:blipFill>
          <p:spPr bwMode="auto">
            <a:xfrm>
              <a:off x="5737649" y="1456985"/>
              <a:ext cx="480020" cy="288834"/>
            </a:xfrm>
            <a:prstGeom prst="rect">
              <a:avLst/>
            </a:prstGeom>
            <a:noFill/>
            <a:ln w="9525">
              <a:noFill/>
              <a:miter lim="800000"/>
              <a:headEnd/>
              <a:tailEnd/>
            </a:ln>
          </p:spPr>
        </p:pic>
        <p:cxnSp>
          <p:nvCxnSpPr>
            <p:cNvPr id="59" name="Straight Connector 58"/>
            <p:cNvCxnSpPr>
              <a:stCxn id="53" idx="3"/>
              <a:endCxn id="58" idx="1"/>
            </p:cNvCxnSpPr>
            <p:nvPr/>
          </p:nvCxnSpPr>
          <p:spPr bwMode="auto">
            <a:xfrm>
              <a:off x="3643620" y="1598692"/>
              <a:ext cx="2094029" cy="2710"/>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60" name="Picture 37"/>
            <p:cNvPicPr>
              <a:picLocks noChangeArrowheads="1"/>
            </p:cNvPicPr>
            <p:nvPr/>
          </p:nvPicPr>
          <p:blipFill>
            <a:blip r:embed="rId4"/>
            <a:srcRect/>
            <a:stretch>
              <a:fillRect/>
            </a:stretch>
          </p:blipFill>
          <p:spPr bwMode="auto">
            <a:xfrm>
              <a:off x="3959097" y="1487129"/>
              <a:ext cx="480020" cy="288834"/>
            </a:xfrm>
            <a:prstGeom prst="rect">
              <a:avLst/>
            </a:prstGeom>
            <a:noFill/>
            <a:ln w="9525">
              <a:noFill/>
              <a:miter lim="800000"/>
              <a:headEnd/>
              <a:tailEnd/>
            </a:ln>
          </p:spPr>
        </p:pic>
        <p:pic>
          <p:nvPicPr>
            <p:cNvPr id="61" name="Picture 37"/>
            <p:cNvPicPr>
              <a:picLocks noChangeArrowheads="1"/>
            </p:cNvPicPr>
            <p:nvPr/>
          </p:nvPicPr>
          <p:blipFill>
            <a:blip r:embed="rId4"/>
            <a:srcRect/>
            <a:stretch>
              <a:fillRect/>
            </a:stretch>
          </p:blipFill>
          <p:spPr bwMode="auto">
            <a:xfrm>
              <a:off x="4905289" y="1488809"/>
              <a:ext cx="480020" cy="288834"/>
            </a:xfrm>
            <a:prstGeom prst="rect">
              <a:avLst/>
            </a:prstGeom>
            <a:noFill/>
            <a:ln w="9525">
              <a:noFill/>
              <a:miter lim="800000"/>
              <a:headEnd/>
              <a:tailEnd/>
            </a:ln>
          </p:spPr>
        </p:pic>
        <p:cxnSp>
          <p:nvCxnSpPr>
            <p:cNvPr id="64" name="Straight Connector 63"/>
            <p:cNvCxnSpPr>
              <a:stCxn id="58" idx="3"/>
              <a:endCxn id="66" idx="1"/>
            </p:cNvCxnSpPr>
            <p:nvPr/>
          </p:nvCxnSpPr>
          <p:spPr bwMode="auto">
            <a:xfrm>
              <a:off x="6217669" y="1601402"/>
              <a:ext cx="1119327" cy="5154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65" name="Picture 88"/>
            <p:cNvPicPr>
              <a:picLocks noChangeAspect="1" noChangeArrowheads="1"/>
            </p:cNvPicPr>
            <p:nvPr/>
          </p:nvPicPr>
          <p:blipFill>
            <a:blip r:embed="rId3"/>
            <a:srcRect/>
            <a:stretch>
              <a:fillRect/>
            </a:stretch>
          </p:blipFill>
          <p:spPr bwMode="auto">
            <a:xfrm>
              <a:off x="6735999" y="1356528"/>
              <a:ext cx="1864012" cy="1426160"/>
            </a:xfrm>
            <a:prstGeom prst="rect">
              <a:avLst/>
            </a:prstGeom>
            <a:noFill/>
            <a:ln w="9525" algn="ctr">
              <a:noFill/>
              <a:miter lim="800000"/>
              <a:headEnd/>
              <a:tailEnd/>
            </a:ln>
          </p:spPr>
        </p:pic>
        <p:sp>
          <p:nvSpPr>
            <p:cNvPr id="66" name="TextBox 65"/>
            <p:cNvSpPr txBox="1"/>
            <p:nvPr/>
          </p:nvSpPr>
          <p:spPr>
            <a:xfrm>
              <a:off x="7336996" y="1900765"/>
              <a:ext cx="844062" cy="432080"/>
            </a:xfrm>
            <a:prstGeom prst="rect">
              <a:avLst/>
            </a:prstGeom>
            <a:noFill/>
          </p:spPr>
          <p:txBody>
            <a:bodyPr wrap="none" rtlCol="0" anchor="ctr" anchorCtr="0">
              <a:noAutofit/>
            </a:bodyPr>
            <a:lstStyle/>
            <a:p>
              <a:r>
                <a:rPr lang="en-US" sz="1400" b="1" dirty="0" smtClean="0"/>
                <a:t>Internet</a:t>
              </a:r>
              <a:endParaRPr lang="en-US" sz="1400" b="1" dirty="0"/>
            </a:p>
          </p:txBody>
        </p:sp>
        <p:pic>
          <p:nvPicPr>
            <p:cNvPr id="67" name="Picture 88"/>
            <p:cNvPicPr>
              <a:picLocks noChangeAspect="1" noChangeArrowheads="1"/>
            </p:cNvPicPr>
            <p:nvPr/>
          </p:nvPicPr>
          <p:blipFill>
            <a:blip r:embed="rId3"/>
            <a:srcRect/>
            <a:stretch>
              <a:fillRect/>
            </a:stretch>
          </p:blipFill>
          <p:spPr bwMode="auto">
            <a:xfrm>
              <a:off x="2924073" y="2272603"/>
              <a:ext cx="3418106" cy="964642"/>
            </a:xfrm>
            <a:prstGeom prst="rect">
              <a:avLst/>
            </a:prstGeom>
            <a:noFill/>
            <a:ln w="9525" algn="ctr">
              <a:noFill/>
              <a:miter lim="800000"/>
              <a:headEnd/>
              <a:tailEnd/>
            </a:ln>
          </p:spPr>
        </p:pic>
        <p:pic>
          <p:nvPicPr>
            <p:cNvPr id="68" name="Picture 37"/>
            <p:cNvPicPr>
              <a:picLocks noChangeArrowheads="1"/>
            </p:cNvPicPr>
            <p:nvPr/>
          </p:nvPicPr>
          <p:blipFill>
            <a:blip r:embed="rId4"/>
            <a:srcRect/>
            <a:stretch>
              <a:fillRect/>
            </a:stretch>
          </p:blipFill>
          <p:spPr bwMode="auto">
            <a:xfrm>
              <a:off x="5900097" y="2604174"/>
              <a:ext cx="480020" cy="288834"/>
            </a:xfrm>
            <a:prstGeom prst="rect">
              <a:avLst/>
            </a:prstGeom>
            <a:noFill/>
            <a:ln w="9525">
              <a:noFill/>
              <a:miter lim="800000"/>
              <a:headEnd/>
              <a:tailEnd/>
            </a:ln>
          </p:spPr>
        </p:pic>
        <p:cxnSp>
          <p:nvCxnSpPr>
            <p:cNvPr id="69" name="Straight Connector 68"/>
            <p:cNvCxnSpPr>
              <a:stCxn id="67" idx="1"/>
              <a:endCxn id="68" idx="1"/>
            </p:cNvCxnSpPr>
            <p:nvPr/>
          </p:nvCxnSpPr>
          <p:spPr bwMode="auto">
            <a:xfrm rot="10800000" flipH="1">
              <a:off x="2924073" y="2748592"/>
              <a:ext cx="2976024" cy="633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70" name="Picture 37"/>
            <p:cNvPicPr>
              <a:picLocks noChangeArrowheads="1"/>
            </p:cNvPicPr>
            <p:nvPr/>
          </p:nvPicPr>
          <p:blipFill>
            <a:blip r:embed="rId4"/>
            <a:srcRect/>
            <a:stretch>
              <a:fillRect/>
            </a:stretch>
          </p:blipFill>
          <p:spPr bwMode="auto">
            <a:xfrm>
              <a:off x="4121545" y="2634318"/>
              <a:ext cx="480020" cy="288834"/>
            </a:xfrm>
            <a:prstGeom prst="rect">
              <a:avLst/>
            </a:prstGeom>
            <a:noFill/>
            <a:ln w="9525">
              <a:noFill/>
              <a:miter lim="800000"/>
              <a:headEnd/>
              <a:tailEnd/>
            </a:ln>
          </p:spPr>
        </p:pic>
        <p:pic>
          <p:nvPicPr>
            <p:cNvPr id="71" name="Picture 37"/>
            <p:cNvPicPr>
              <a:picLocks noChangeArrowheads="1"/>
            </p:cNvPicPr>
            <p:nvPr/>
          </p:nvPicPr>
          <p:blipFill>
            <a:blip r:embed="rId4"/>
            <a:srcRect/>
            <a:stretch>
              <a:fillRect/>
            </a:stretch>
          </p:blipFill>
          <p:spPr bwMode="auto">
            <a:xfrm>
              <a:off x="5067737" y="2635998"/>
              <a:ext cx="480020" cy="288834"/>
            </a:xfrm>
            <a:prstGeom prst="rect">
              <a:avLst/>
            </a:prstGeom>
            <a:noFill/>
            <a:ln w="9525">
              <a:noFill/>
              <a:miter lim="800000"/>
              <a:headEnd/>
              <a:tailEnd/>
            </a:ln>
          </p:spPr>
        </p:pic>
        <p:sp>
          <p:nvSpPr>
            <p:cNvPr id="72" name="TextBox 71"/>
            <p:cNvSpPr txBox="1"/>
            <p:nvPr/>
          </p:nvSpPr>
          <p:spPr>
            <a:xfrm>
              <a:off x="355367" y="1394040"/>
              <a:ext cx="1013551" cy="165253"/>
            </a:xfrm>
            <a:prstGeom prst="rect">
              <a:avLst/>
            </a:prstGeom>
            <a:noFill/>
          </p:spPr>
          <p:txBody>
            <a:bodyPr wrap="square" lIns="0" tIns="0" rIns="0" bIns="0" rtlCol="0" anchor="ctr" anchorCtr="0">
              <a:noAutofit/>
            </a:bodyPr>
            <a:lstStyle/>
            <a:p>
              <a:r>
                <a:rPr lang="en-US" sz="1050" b="1" dirty="0" smtClean="0"/>
                <a:t>Branch Site</a:t>
              </a:r>
              <a:endParaRPr lang="en-US" sz="1050" b="1" dirty="0"/>
            </a:p>
          </p:txBody>
        </p:sp>
        <p:pic>
          <p:nvPicPr>
            <p:cNvPr id="73" name="Picture 37"/>
            <p:cNvPicPr>
              <a:picLocks noChangeArrowheads="1"/>
            </p:cNvPicPr>
            <p:nvPr/>
          </p:nvPicPr>
          <p:blipFill>
            <a:blip r:embed="rId4"/>
            <a:srcRect/>
            <a:stretch>
              <a:fillRect/>
            </a:stretch>
          </p:blipFill>
          <p:spPr bwMode="auto">
            <a:xfrm>
              <a:off x="2915618" y="2560197"/>
              <a:ext cx="870351" cy="451691"/>
            </a:xfrm>
            <a:prstGeom prst="rect">
              <a:avLst/>
            </a:prstGeom>
            <a:noFill/>
            <a:ln w="9525">
              <a:noFill/>
              <a:miter lim="800000"/>
              <a:headEnd/>
              <a:tailEnd/>
            </a:ln>
          </p:spPr>
        </p:pic>
        <p:sp>
          <p:nvSpPr>
            <p:cNvPr id="74" name="TextBox 73"/>
            <p:cNvSpPr txBox="1"/>
            <p:nvPr/>
          </p:nvSpPr>
          <p:spPr>
            <a:xfrm>
              <a:off x="3181129" y="2788744"/>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04" name="TextBox 103"/>
            <p:cNvSpPr txBox="1"/>
            <p:nvPr/>
          </p:nvSpPr>
          <p:spPr>
            <a:xfrm>
              <a:off x="2895639" y="2383815"/>
              <a:ext cx="204316" cy="190215"/>
            </a:xfrm>
            <a:prstGeom prst="rect">
              <a:avLst/>
            </a:prstGeom>
            <a:noFill/>
          </p:spPr>
          <p:txBody>
            <a:bodyPr wrap="square" lIns="0" tIns="0" rIns="0" bIns="0" rtlCol="0" anchor="ctr" anchorCtr="0">
              <a:noAutofit/>
            </a:bodyPr>
            <a:lstStyle/>
            <a:p>
              <a:r>
                <a:rPr lang="en-US" sz="1050" dirty="0" smtClean="0"/>
                <a:t>.1</a:t>
              </a:r>
              <a:endParaRPr lang="en-US" sz="1050" dirty="0"/>
            </a:p>
          </p:txBody>
        </p:sp>
        <p:sp>
          <p:nvSpPr>
            <p:cNvPr id="105" name="TextBox 104"/>
            <p:cNvSpPr txBox="1"/>
            <p:nvPr/>
          </p:nvSpPr>
          <p:spPr>
            <a:xfrm>
              <a:off x="4233764" y="2274187"/>
              <a:ext cx="844062" cy="432080"/>
            </a:xfrm>
            <a:prstGeom prst="rect">
              <a:avLst/>
            </a:prstGeom>
            <a:noFill/>
          </p:spPr>
          <p:txBody>
            <a:bodyPr wrap="none" rtlCol="0" anchor="ctr" anchorCtr="0">
              <a:noAutofit/>
            </a:bodyPr>
            <a:lstStyle/>
            <a:p>
              <a:r>
                <a:rPr lang="en-US" sz="1400" b="1" dirty="0" smtClean="0"/>
                <a:t>ISP 2</a:t>
              </a:r>
              <a:endParaRPr lang="en-US" sz="1400" b="1" dirty="0"/>
            </a:p>
          </p:txBody>
        </p:sp>
        <p:sp>
          <p:nvSpPr>
            <p:cNvPr id="106" name="Multiply 105"/>
            <p:cNvSpPr/>
            <p:nvPr/>
          </p:nvSpPr>
          <p:spPr bwMode="auto">
            <a:xfrm>
              <a:off x="4461466" y="1336431"/>
              <a:ext cx="432082" cy="512464"/>
            </a:xfrm>
            <a:prstGeom prst="mathMultiply">
              <a:avLst/>
            </a:prstGeom>
            <a:solidFill>
              <a:schemeClr val="accent6"/>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Multihomed Scenario – IP SLAs Tools</a:t>
            </a:r>
            <a:endParaRPr lang="en-US" dirty="0"/>
          </a:p>
        </p:txBody>
      </p:sp>
      <p:sp>
        <p:nvSpPr>
          <p:cNvPr id="3" name="Content Placeholder 2"/>
          <p:cNvSpPr>
            <a:spLocks noGrp="1"/>
          </p:cNvSpPr>
          <p:nvPr>
            <p:ph idx="11"/>
          </p:nvPr>
        </p:nvSpPr>
        <p:spPr/>
        <p:txBody>
          <a:bodyPr>
            <a:normAutofit fontScale="70000" lnSpcReduction="20000"/>
          </a:bodyPr>
          <a:lstStyle/>
          <a:p>
            <a:pPr>
              <a:lnSpc>
                <a:spcPct val="120000"/>
              </a:lnSpc>
            </a:pPr>
            <a:r>
              <a:rPr lang="en-US" b="1" dirty="0" smtClean="0"/>
              <a:t>Object tracking: </a:t>
            </a:r>
          </a:p>
          <a:p>
            <a:pPr lvl="1">
              <a:lnSpc>
                <a:spcPct val="120000"/>
              </a:lnSpc>
            </a:pPr>
            <a:r>
              <a:rPr lang="en-US" dirty="0" smtClean="0"/>
              <a:t>Track the reachability of specified objects (e.g., DNS server).</a:t>
            </a:r>
          </a:p>
          <a:p>
            <a:pPr>
              <a:lnSpc>
                <a:spcPct val="120000"/>
              </a:lnSpc>
            </a:pPr>
            <a:r>
              <a:rPr lang="en-US" b="1" dirty="0" smtClean="0"/>
              <a:t>Cisco IOS IP SLAs probes:</a:t>
            </a:r>
          </a:p>
          <a:p>
            <a:pPr lvl="1">
              <a:lnSpc>
                <a:spcPct val="120000"/>
              </a:lnSpc>
            </a:pPr>
            <a:r>
              <a:rPr lang="en-US" dirty="0" smtClean="0"/>
              <a:t>Cisco IOS IP SLAs can send different types of probes toward the desired objects.</a:t>
            </a:r>
          </a:p>
          <a:p>
            <a:pPr>
              <a:lnSpc>
                <a:spcPct val="120000"/>
              </a:lnSpc>
            </a:pPr>
            <a:r>
              <a:rPr lang="en-US" b="1" dirty="0" smtClean="0"/>
              <a:t>Associate the tracked results to the routing process:</a:t>
            </a:r>
          </a:p>
          <a:p>
            <a:pPr lvl="1">
              <a:lnSpc>
                <a:spcPct val="120000"/>
              </a:lnSpc>
            </a:pPr>
            <a:r>
              <a:rPr lang="en-US" b="1" dirty="0" smtClean="0"/>
              <a:t>PBR (route maps) </a:t>
            </a:r>
            <a:r>
              <a:rPr lang="en-US" dirty="0" smtClean="0"/>
              <a:t>can be used to define specific traffic classes, such as voice, or specific applications.</a:t>
            </a:r>
          </a:p>
          <a:p>
            <a:pPr lvl="1">
              <a:lnSpc>
                <a:spcPct val="120000"/>
              </a:lnSpc>
            </a:pPr>
            <a:r>
              <a:rPr lang="en-US" b="1" dirty="0" smtClean="0"/>
              <a:t>Static routes </a:t>
            </a:r>
            <a:r>
              <a:rPr lang="en-US" dirty="0" smtClean="0"/>
              <a:t>with tracking options provide a simpler alternative to PBR</a:t>
            </a:r>
            <a:r>
              <a:rPr lang="en-US" sz="1600" dirty="0" smtClean="0"/>
              <a:t>.</a:t>
            </a:r>
            <a:endParaRPr lang="en-US" sz="1200" dirty="0"/>
          </a:p>
        </p:txBody>
      </p:sp>
      <p:grpSp>
        <p:nvGrpSpPr>
          <p:cNvPr id="39" name="Content Placeholder 38"/>
          <p:cNvGrpSpPr>
            <a:grpSpLocks noGrp="1"/>
          </p:cNvGrpSpPr>
          <p:nvPr>
            <p:ph sz="quarter" idx="12"/>
          </p:nvPr>
        </p:nvGrpSpPr>
        <p:grpSpPr>
          <a:xfrm>
            <a:off x="279400" y="1076325"/>
            <a:ext cx="8531225" cy="2732088"/>
            <a:chOff x="301452" y="1055078"/>
            <a:chExt cx="8298559" cy="2182167"/>
          </a:xfrm>
        </p:grpSpPr>
        <p:sp>
          <p:nvSpPr>
            <p:cNvPr id="40" name="Rounded Rectangle 39"/>
            <p:cNvSpPr/>
            <p:nvPr/>
          </p:nvSpPr>
          <p:spPr bwMode="auto">
            <a:xfrm>
              <a:off x="301452" y="1316334"/>
              <a:ext cx="1085222" cy="1547446"/>
            </a:xfrm>
            <a:prstGeom prst="roundRect">
              <a:avLst/>
            </a:prstGeom>
            <a:solidFill>
              <a:schemeClr val="accent1">
                <a:alpha val="21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43" name="Straight Connector 42"/>
            <p:cNvCxnSpPr>
              <a:stCxn id="68" idx="3"/>
              <a:endCxn id="66" idx="1"/>
            </p:cNvCxnSpPr>
            <p:nvPr/>
          </p:nvCxnSpPr>
          <p:spPr bwMode="auto">
            <a:xfrm flipV="1">
              <a:off x="6380117" y="2116805"/>
              <a:ext cx="956879" cy="631786"/>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44" name="Picture 88"/>
            <p:cNvPicPr>
              <a:picLocks noChangeAspect="1" noChangeArrowheads="1"/>
            </p:cNvPicPr>
            <p:nvPr/>
          </p:nvPicPr>
          <p:blipFill>
            <a:blip r:embed="rId3"/>
            <a:srcRect/>
            <a:stretch>
              <a:fillRect/>
            </a:stretch>
          </p:blipFill>
          <p:spPr bwMode="auto">
            <a:xfrm>
              <a:off x="2803491" y="1055078"/>
              <a:ext cx="3426480" cy="964642"/>
            </a:xfrm>
            <a:prstGeom prst="rect">
              <a:avLst/>
            </a:prstGeom>
            <a:noFill/>
            <a:ln w="9525" algn="ctr">
              <a:noFill/>
              <a:miter lim="800000"/>
              <a:headEnd/>
              <a:tailEnd/>
            </a:ln>
          </p:spPr>
        </p:pic>
        <p:sp>
          <p:nvSpPr>
            <p:cNvPr id="45" name="TextBox 44"/>
            <p:cNvSpPr txBox="1"/>
            <p:nvPr/>
          </p:nvSpPr>
          <p:spPr>
            <a:xfrm>
              <a:off x="4242132" y="1066747"/>
              <a:ext cx="844062" cy="432080"/>
            </a:xfrm>
            <a:prstGeom prst="rect">
              <a:avLst/>
            </a:prstGeom>
            <a:noFill/>
          </p:spPr>
          <p:txBody>
            <a:bodyPr wrap="none" rtlCol="0" anchor="ctr" anchorCtr="0">
              <a:noAutofit/>
            </a:bodyPr>
            <a:lstStyle/>
            <a:p>
              <a:r>
                <a:rPr lang="en-US" sz="1400" b="1" dirty="0" smtClean="0"/>
                <a:t>ISP 1</a:t>
              </a:r>
              <a:endParaRPr lang="en-US" sz="1400" b="1" dirty="0"/>
            </a:p>
          </p:txBody>
        </p:sp>
        <p:sp>
          <p:nvSpPr>
            <p:cNvPr id="46" name="TextBox 45"/>
            <p:cNvSpPr txBox="1"/>
            <p:nvPr/>
          </p:nvSpPr>
          <p:spPr>
            <a:xfrm>
              <a:off x="2093746" y="2278307"/>
              <a:ext cx="719832" cy="173467"/>
            </a:xfrm>
            <a:prstGeom prst="rect">
              <a:avLst/>
            </a:prstGeom>
            <a:noFill/>
          </p:spPr>
          <p:txBody>
            <a:bodyPr wrap="square" lIns="0" tIns="0" rIns="0" bIns="0" rtlCol="0" anchor="ctr" anchorCtr="0">
              <a:noAutofit/>
            </a:bodyPr>
            <a:lstStyle/>
            <a:p>
              <a:r>
                <a:rPr lang="en-US" sz="1050" dirty="0" smtClean="0"/>
                <a:t>172.16.1.0</a:t>
              </a:r>
              <a:endParaRPr lang="en-US" sz="1050" dirty="0"/>
            </a:p>
          </p:txBody>
        </p:sp>
        <p:cxnSp>
          <p:nvCxnSpPr>
            <p:cNvPr id="47" name="Straight Connector 46"/>
            <p:cNvCxnSpPr/>
            <p:nvPr/>
          </p:nvCxnSpPr>
          <p:spPr bwMode="auto">
            <a:xfrm>
              <a:off x="1334164" y="2264270"/>
              <a:ext cx="2016630" cy="4165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48" name="Straight Connector 47"/>
            <p:cNvCxnSpPr/>
            <p:nvPr/>
          </p:nvCxnSpPr>
          <p:spPr bwMode="auto">
            <a:xfrm flipV="1">
              <a:off x="1334164" y="1718268"/>
              <a:ext cx="1991833" cy="5460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49" name="Picture 37"/>
            <p:cNvPicPr>
              <a:picLocks noChangeArrowheads="1"/>
            </p:cNvPicPr>
            <p:nvPr/>
          </p:nvPicPr>
          <p:blipFill>
            <a:blip r:embed="rId4"/>
            <a:srcRect/>
            <a:stretch>
              <a:fillRect/>
            </a:stretch>
          </p:blipFill>
          <p:spPr bwMode="auto">
            <a:xfrm>
              <a:off x="1056645" y="2038424"/>
              <a:ext cx="870351" cy="451691"/>
            </a:xfrm>
            <a:prstGeom prst="rect">
              <a:avLst/>
            </a:prstGeom>
            <a:noFill/>
            <a:ln w="9525">
              <a:noFill/>
              <a:miter lim="800000"/>
              <a:headEnd/>
              <a:tailEnd/>
            </a:ln>
          </p:spPr>
        </p:pic>
        <p:sp>
          <p:nvSpPr>
            <p:cNvPr id="50" name="TextBox 49"/>
            <p:cNvSpPr txBox="1"/>
            <p:nvPr/>
          </p:nvSpPr>
          <p:spPr>
            <a:xfrm>
              <a:off x="1332078" y="2258761"/>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51" name="Straight Connector 50"/>
            <p:cNvCxnSpPr/>
            <p:nvPr/>
          </p:nvCxnSpPr>
          <p:spPr bwMode="auto">
            <a:xfrm rot="5400000">
              <a:off x="370539" y="2260885"/>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52" name="Straight Connector 51"/>
            <p:cNvCxnSpPr/>
            <p:nvPr/>
          </p:nvCxnSpPr>
          <p:spPr bwMode="auto">
            <a:xfrm rot="10800000">
              <a:off x="545546" y="2271789"/>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53" name="Picture 37"/>
            <p:cNvPicPr>
              <a:picLocks noChangeArrowheads="1"/>
            </p:cNvPicPr>
            <p:nvPr/>
          </p:nvPicPr>
          <p:blipFill>
            <a:blip r:embed="rId4"/>
            <a:srcRect/>
            <a:stretch>
              <a:fillRect/>
            </a:stretch>
          </p:blipFill>
          <p:spPr bwMode="auto">
            <a:xfrm>
              <a:off x="2773269" y="1372846"/>
              <a:ext cx="870351" cy="451691"/>
            </a:xfrm>
            <a:prstGeom prst="rect">
              <a:avLst/>
            </a:prstGeom>
            <a:noFill/>
            <a:ln w="9525">
              <a:noFill/>
              <a:miter lim="800000"/>
              <a:headEnd/>
              <a:tailEnd/>
            </a:ln>
          </p:spPr>
        </p:pic>
        <p:sp>
          <p:nvSpPr>
            <p:cNvPr id="55" name="TextBox 54"/>
            <p:cNvSpPr txBox="1"/>
            <p:nvPr/>
          </p:nvSpPr>
          <p:spPr>
            <a:xfrm>
              <a:off x="3038780" y="1601393"/>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56" name="TextBox 55"/>
            <p:cNvSpPr txBox="1"/>
            <p:nvPr/>
          </p:nvSpPr>
          <p:spPr>
            <a:xfrm>
              <a:off x="2004985" y="1777564"/>
              <a:ext cx="719832" cy="173467"/>
            </a:xfrm>
            <a:prstGeom prst="rect">
              <a:avLst/>
            </a:prstGeom>
            <a:noFill/>
          </p:spPr>
          <p:txBody>
            <a:bodyPr wrap="square" lIns="0" tIns="0" rIns="0" bIns="0" rtlCol="0" anchor="ctr" anchorCtr="0">
              <a:noAutofit/>
            </a:bodyPr>
            <a:lstStyle/>
            <a:p>
              <a:r>
                <a:rPr lang="en-US" sz="1050" dirty="0" smtClean="0"/>
                <a:t>10.1.1.0</a:t>
              </a:r>
              <a:endParaRPr lang="en-US" sz="1050" dirty="0"/>
            </a:p>
          </p:txBody>
        </p:sp>
        <p:sp>
          <p:nvSpPr>
            <p:cNvPr id="57" name="TextBox 56"/>
            <p:cNvSpPr txBox="1"/>
            <p:nvPr/>
          </p:nvSpPr>
          <p:spPr>
            <a:xfrm>
              <a:off x="2904020" y="1819453"/>
              <a:ext cx="204316" cy="190215"/>
            </a:xfrm>
            <a:prstGeom prst="rect">
              <a:avLst/>
            </a:prstGeom>
            <a:noFill/>
          </p:spPr>
          <p:txBody>
            <a:bodyPr wrap="square" lIns="0" tIns="0" rIns="0" bIns="0" rtlCol="0" anchor="ctr" anchorCtr="0">
              <a:noAutofit/>
            </a:bodyPr>
            <a:lstStyle/>
            <a:p>
              <a:r>
                <a:rPr lang="en-US" sz="1050" dirty="0" smtClean="0"/>
                <a:t>.1</a:t>
              </a:r>
              <a:endParaRPr lang="en-US" sz="1050" dirty="0"/>
            </a:p>
          </p:txBody>
        </p:sp>
        <p:pic>
          <p:nvPicPr>
            <p:cNvPr id="58" name="Picture 37"/>
            <p:cNvPicPr>
              <a:picLocks noChangeArrowheads="1"/>
            </p:cNvPicPr>
            <p:nvPr/>
          </p:nvPicPr>
          <p:blipFill>
            <a:blip r:embed="rId4"/>
            <a:srcRect/>
            <a:stretch>
              <a:fillRect/>
            </a:stretch>
          </p:blipFill>
          <p:spPr bwMode="auto">
            <a:xfrm>
              <a:off x="5737649" y="1456985"/>
              <a:ext cx="480020" cy="288834"/>
            </a:xfrm>
            <a:prstGeom prst="rect">
              <a:avLst/>
            </a:prstGeom>
            <a:noFill/>
            <a:ln w="9525">
              <a:noFill/>
              <a:miter lim="800000"/>
              <a:headEnd/>
              <a:tailEnd/>
            </a:ln>
          </p:spPr>
        </p:pic>
        <p:cxnSp>
          <p:nvCxnSpPr>
            <p:cNvPr id="59" name="Straight Connector 58"/>
            <p:cNvCxnSpPr>
              <a:stCxn id="53" idx="3"/>
              <a:endCxn id="58" idx="1"/>
            </p:cNvCxnSpPr>
            <p:nvPr/>
          </p:nvCxnSpPr>
          <p:spPr bwMode="auto">
            <a:xfrm>
              <a:off x="3643620" y="1598692"/>
              <a:ext cx="2094029" cy="2710"/>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60" name="Picture 37"/>
            <p:cNvPicPr>
              <a:picLocks noChangeArrowheads="1"/>
            </p:cNvPicPr>
            <p:nvPr/>
          </p:nvPicPr>
          <p:blipFill>
            <a:blip r:embed="rId4"/>
            <a:srcRect/>
            <a:stretch>
              <a:fillRect/>
            </a:stretch>
          </p:blipFill>
          <p:spPr bwMode="auto">
            <a:xfrm>
              <a:off x="3959097" y="1487129"/>
              <a:ext cx="480020" cy="288834"/>
            </a:xfrm>
            <a:prstGeom prst="rect">
              <a:avLst/>
            </a:prstGeom>
            <a:noFill/>
            <a:ln w="9525">
              <a:noFill/>
              <a:miter lim="800000"/>
              <a:headEnd/>
              <a:tailEnd/>
            </a:ln>
          </p:spPr>
        </p:pic>
        <p:pic>
          <p:nvPicPr>
            <p:cNvPr id="61" name="Picture 37"/>
            <p:cNvPicPr>
              <a:picLocks noChangeArrowheads="1"/>
            </p:cNvPicPr>
            <p:nvPr/>
          </p:nvPicPr>
          <p:blipFill>
            <a:blip r:embed="rId4"/>
            <a:srcRect/>
            <a:stretch>
              <a:fillRect/>
            </a:stretch>
          </p:blipFill>
          <p:spPr bwMode="auto">
            <a:xfrm>
              <a:off x="4905289" y="1488809"/>
              <a:ext cx="480020" cy="288834"/>
            </a:xfrm>
            <a:prstGeom prst="rect">
              <a:avLst/>
            </a:prstGeom>
            <a:noFill/>
            <a:ln w="9525">
              <a:noFill/>
              <a:miter lim="800000"/>
              <a:headEnd/>
              <a:tailEnd/>
            </a:ln>
          </p:spPr>
        </p:pic>
        <p:cxnSp>
          <p:nvCxnSpPr>
            <p:cNvPr id="64" name="Straight Connector 63"/>
            <p:cNvCxnSpPr>
              <a:stCxn id="58" idx="3"/>
              <a:endCxn id="66" idx="1"/>
            </p:cNvCxnSpPr>
            <p:nvPr/>
          </p:nvCxnSpPr>
          <p:spPr bwMode="auto">
            <a:xfrm>
              <a:off x="6217669" y="1601402"/>
              <a:ext cx="1119327" cy="5154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65" name="Picture 88"/>
            <p:cNvPicPr>
              <a:picLocks noChangeAspect="1" noChangeArrowheads="1"/>
            </p:cNvPicPr>
            <p:nvPr/>
          </p:nvPicPr>
          <p:blipFill>
            <a:blip r:embed="rId3"/>
            <a:srcRect/>
            <a:stretch>
              <a:fillRect/>
            </a:stretch>
          </p:blipFill>
          <p:spPr bwMode="auto">
            <a:xfrm>
              <a:off x="6735999" y="1356528"/>
              <a:ext cx="1864012" cy="1426160"/>
            </a:xfrm>
            <a:prstGeom prst="rect">
              <a:avLst/>
            </a:prstGeom>
            <a:noFill/>
            <a:ln w="9525" algn="ctr">
              <a:noFill/>
              <a:miter lim="800000"/>
              <a:headEnd/>
              <a:tailEnd/>
            </a:ln>
          </p:spPr>
        </p:pic>
        <p:sp>
          <p:nvSpPr>
            <p:cNvPr id="66" name="TextBox 65"/>
            <p:cNvSpPr txBox="1"/>
            <p:nvPr/>
          </p:nvSpPr>
          <p:spPr>
            <a:xfrm>
              <a:off x="7336996" y="1900765"/>
              <a:ext cx="844062" cy="432080"/>
            </a:xfrm>
            <a:prstGeom prst="rect">
              <a:avLst/>
            </a:prstGeom>
            <a:noFill/>
          </p:spPr>
          <p:txBody>
            <a:bodyPr wrap="none" rtlCol="0" anchor="ctr" anchorCtr="0">
              <a:noAutofit/>
            </a:bodyPr>
            <a:lstStyle/>
            <a:p>
              <a:r>
                <a:rPr lang="en-US" sz="1400" b="1" dirty="0" smtClean="0"/>
                <a:t>Internet</a:t>
              </a:r>
              <a:endParaRPr lang="en-US" sz="1400" b="1" dirty="0"/>
            </a:p>
          </p:txBody>
        </p:sp>
        <p:pic>
          <p:nvPicPr>
            <p:cNvPr id="67" name="Picture 88"/>
            <p:cNvPicPr>
              <a:picLocks noChangeAspect="1" noChangeArrowheads="1"/>
            </p:cNvPicPr>
            <p:nvPr/>
          </p:nvPicPr>
          <p:blipFill>
            <a:blip r:embed="rId3"/>
            <a:srcRect/>
            <a:stretch>
              <a:fillRect/>
            </a:stretch>
          </p:blipFill>
          <p:spPr bwMode="auto">
            <a:xfrm>
              <a:off x="2924073" y="2272603"/>
              <a:ext cx="3418106" cy="964642"/>
            </a:xfrm>
            <a:prstGeom prst="rect">
              <a:avLst/>
            </a:prstGeom>
            <a:noFill/>
            <a:ln w="9525" algn="ctr">
              <a:noFill/>
              <a:miter lim="800000"/>
              <a:headEnd/>
              <a:tailEnd/>
            </a:ln>
          </p:spPr>
        </p:pic>
        <p:pic>
          <p:nvPicPr>
            <p:cNvPr id="68" name="Picture 37"/>
            <p:cNvPicPr>
              <a:picLocks noChangeArrowheads="1"/>
            </p:cNvPicPr>
            <p:nvPr/>
          </p:nvPicPr>
          <p:blipFill>
            <a:blip r:embed="rId4"/>
            <a:srcRect/>
            <a:stretch>
              <a:fillRect/>
            </a:stretch>
          </p:blipFill>
          <p:spPr bwMode="auto">
            <a:xfrm>
              <a:off x="5900097" y="2604174"/>
              <a:ext cx="480020" cy="288834"/>
            </a:xfrm>
            <a:prstGeom prst="rect">
              <a:avLst/>
            </a:prstGeom>
            <a:noFill/>
            <a:ln w="9525">
              <a:noFill/>
              <a:miter lim="800000"/>
              <a:headEnd/>
              <a:tailEnd/>
            </a:ln>
          </p:spPr>
        </p:pic>
        <p:cxnSp>
          <p:nvCxnSpPr>
            <p:cNvPr id="69" name="Straight Connector 68"/>
            <p:cNvCxnSpPr>
              <a:stCxn id="67" idx="1"/>
              <a:endCxn id="68" idx="1"/>
            </p:cNvCxnSpPr>
            <p:nvPr/>
          </p:nvCxnSpPr>
          <p:spPr bwMode="auto">
            <a:xfrm rot="10800000" flipH="1">
              <a:off x="2924073" y="2748592"/>
              <a:ext cx="2976024" cy="633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70" name="Picture 37"/>
            <p:cNvPicPr>
              <a:picLocks noChangeArrowheads="1"/>
            </p:cNvPicPr>
            <p:nvPr/>
          </p:nvPicPr>
          <p:blipFill>
            <a:blip r:embed="rId4"/>
            <a:srcRect/>
            <a:stretch>
              <a:fillRect/>
            </a:stretch>
          </p:blipFill>
          <p:spPr bwMode="auto">
            <a:xfrm>
              <a:off x="4121545" y="2634318"/>
              <a:ext cx="480020" cy="288834"/>
            </a:xfrm>
            <a:prstGeom prst="rect">
              <a:avLst/>
            </a:prstGeom>
            <a:noFill/>
            <a:ln w="9525">
              <a:noFill/>
              <a:miter lim="800000"/>
              <a:headEnd/>
              <a:tailEnd/>
            </a:ln>
          </p:spPr>
        </p:pic>
        <p:pic>
          <p:nvPicPr>
            <p:cNvPr id="71" name="Picture 37"/>
            <p:cNvPicPr>
              <a:picLocks noChangeArrowheads="1"/>
            </p:cNvPicPr>
            <p:nvPr/>
          </p:nvPicPr>
          <p:blipFill>
            <a:blip r:embed="rId4"/>
            <a:srcRect/>
            <a:stretch>
              <a:fillRect/>
            </a:stretch>
          </p:blipFill>
          <p:spPr bwMode="auto">
            <a:xfrm>
              <a:off x="5067737" y="2635998"/>
              <a:ext cx="480020" cy="288834"/>
            </a:xfrm>
            <a:prstGeom prst="rect">
              <a:avLst/>
            </a:prstGeom>
            <a:noFill/>
            <a:ln w="9525">
              <a:noFill/>
              <a:miter lim="800000"/>
              <a:headEnd/>
              <a:tailEnd/>
            </a:ln>
          </p:spPr>
        </p:pic>
        <p:sp>
          <p:nvSpPr>
            <p:cNvPr id="72" name="TextBox 71"/>
            <p:cNvSpPr txBox="1"/>
            <p:nvPr/>
          </p:nvSpPr>
          <p:spPr>
            <a:xfrm>
              <a:off x="355367" y="1394040"/>
              <a:ext cx="1013551" cy="165253"/>
            </a:xfrm>
            <a:prstGeom prst="rect">
              <a:avLst/>
            </a:prstGeom>
            <a:noFill/>
          </p:spPr>
          <p:txBody>
            <a:bodyPr wrap="square" lIns="0" tIns="0" rIns="0" bIns="0" rtlCol="0" anchor="ctr" anchorCtr="0">
              <a:noAutofit/>
            </a:bodyPr>
            <a:lstStyle/>
            <a:p>
              <a:r>
                <a:rPr lang="en-US" sz="1050" b="1" dirty="0" smtClean="0"/>
                <a:t>Branch Site</a:t>
              </a:r>
              <a:endParaRPr lang="en-US" sz="1050" b="1" dirty="0"/>
            </a:p>
          </p:txBody>
        </p:sp>
        <p:pic>
          <p:nvPicPr>
            <p:cNvPr id="73" name="Picture 37"/>
            <p:cNvPicPr>
              <a:picLocks noChangeArrowheads="1"/>
            </p:cNvPicPr>
            <p:nvPr/>
          </p:nvPicPr>
          <p:blipFill>
            <a:blip r:embed="rId4"/>
            <a:srcRect/>
            <a:stretch>
              <a:fillRect/>
            </a:stretch>
          </p:blipFill>
          <p:spPr bwMode="auto">
            <a:xfrm>
              <a:off x="2915618" y="2560197"/>
              <a:ext cx="870351" cy="451691"/>
            </a:xfrm>
            <a:prstGeom prst="rect">
              <a:avLst/>
            </a:prstGeom>
            <a:noFill/>
            <a:ln w="9525">
              <a:noFill/>
              <a:miter lim="800000"/>
              <a:headEnd/>
              <a:tailEnd/>
            </a:ln>
          </p:spPr>
        </p:pic>
        <p:sp>
          <p:nvSpPr>
            <p:cNvPr id="74" name="TextBox 73"/>
            <p:cNvSpPr txBox="1"/>
            <p:nvPr/>
          </p:nvSpPr>
          <p:spPr>
            <a:xfrm>
              <a:off x="3181129" y="2788744"/>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03" name="TextBox 102"/>
            <p:cNvSpPr txBox="1"/>
            <p:nvPr/>
          </p:nvSpPr>
          <p:spPr>
            <a:xfrm>
              <a:off x="2895639" y="2383815"/>
              <a:ext cx="204316" cy="190215"/>
            </a:xfrm>
            <a:prstGeom prst="rect">
              <a:avLst/>
            </a:prstGeom>
            <a:noFill/>
          </p:spPr>
          <p:txBody>
            <a:bodyPr wrap="square" lIns="0" tIns="0" rIns="0" bIns="0" rtlCol="0" anchor="ctr" anchorCtr="0">
              <a:noAutofit/>
            </a:bodyPr>
            <a:lstStyle/>
            <a:p>
              <a:r>
                <a:rPr lang="en-US" sz="1050" dirty="0" smtClean="0"/>
                <a:t>.1</a:t>
              </a:r>
              <a:endParaRPr lang="en-US" sz="1050" dirty="0"/>
            </a:p>
          </p:txBody>
        </p:sp>
        <p:sp>
          <p:nvSpPr>
            <p:cNvPr id="104" name="TextBox 103"/>
            <p:cNvSpPr txBox="1"/>
            <p:nvPr/>
          </p:nvSpPr>
          <p:spPr>
            <a:xfrm>
              <a:off x="4233764" y="2274187"/>
              <a:ext cx="844062" cy="432080"/>
            </a:xfrm>
            <a:prstGeom prst="rect">
              <a:avLst/>
            </a:prstGeom>
            <a:noFill/>
          </p:spPr>
          <p:txBody>
            <a:bodyPr wrap="none" rtlCol="0" anchor="ctr" anchorCtr="0">
              <a:noAutofit/>
            </a:bodyPr>
            <a:lstStyle/>
            <a:p>
              <a:r>
                <a:rPr lang="en-US" sz="1400" b="1" dirty="0" smtClean="0"/>
                <a:t>ISP 2</a:t>
              </a:r>
              <a:endParaRPr lang="en-US" sz="1400" b="1" dirty="0"/>
            </a:p>
          </p:txBody>
        </p:sp>
        <p:sp>
          <p:nvSpPr>
            <p:cNvPr id="105" name="Multiply 104"/>
            <p:cNvSpPr/>
            <p:nvPr/>
          </p:nvSpPr>
          <p:spPr bwMode="auto">
            <a:xfrm>
              <a:off x="4461466" y="1336431"/>
              <a:ext cx="432082" cy="512464"/>
            </a:xfrm>
            <a:prstGeom prst="mathMultiply">
              <a:avLst/>
            </a:prstGeom>
            <a:solidFill>
              <a:schemeClr val="accent6"/>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Chapter 5 Objectives</a:t>
            </a:r>
          </a:p>
        </p:txBody>
      </p:sp>
      <p:sp>
        <p:nvSpPr>
          <p:cNvPr id="7" name="Content Placeholder 6"/>
          <p:cNvSpPr>
            <a:spLocks noGrp="1"/>
          </p:cNvSpPr>
          <p:nvPr>
            <p:ph idx="1"/>
          </p:nvPr>
        </p:nvSpPr>
        <p:spPr/>
        <p:txBody>
          <a:bodyPr/>
          <a:lstStyle/>
          <a:p>
            <a:r>
              <a:rPr lang="en-US" dirty="0" smtClean="0"/>
              <a:t>Describe how the various path control methods affect traffic.</a:t>
            </a:r>
          </a:p>
          <a:p>
            <a:r>
              <a:rPr lang="en-US" dirty="0" smtClean="0"/>
              <a:t>Configure offset-lists for path control.</a:t>
            </a:r>
          </a:p>
          <a:p>
            <a:r>
              <a:rPr lang="en-US" dirty="0" smtClean="0"/>
              <a:t>Configure the IP Service-Level Agreement feature for path control.</a:t>
            </a:r>
          </a:p>
          <a:p>
            <a:r>
              <a:rPr lang="en-US" dirty="0" smtClean="0"/>
              <a:t>Configure policy based routing for path control.</a:t>
            </a:r>
          </a:p>
          <a:p>
            <a:r>
              <a:rPr lang="en-US" dirty="0" smtClean="0"/>
              <a:t>Describe advanced path control tools.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 Control Using Cisco IOS IP SLAs</a:t>
            </a:r>
            <a:endParaRPr lang="en-US" dirty="0"/>
          </a:p>
        </p:txBody>
      </p:sp>
      <p:sp>
        <p:nvSpPr>
          <p:cNvPr id="3" name="Content Placeholder 2"/>
          <p:cNvSpPr>
            <a:spLocks noGrp="1"/>
          </p:cNvSpPr>
          <p:nvPr>
            <p:ph idx="1"/>
          </p:nvPr>
        </p:nvSpPr>
        <p:spPr/>
        <p:txBody>
          <a:bodyPr/>
          <a:lstStyle/>
          <a:p>
            <a:r>
              <a:rPr lang="en-US" dirty="0" smtClean="0"/>
              <a:t>Cisco IOS IP Service Level Agreements (SLAs) uses active traffic monitoring for measuring network performance. </a:t>
            </a:r>
          </a:p>
          <a:p>
            <a:r>
              <a:rPr lang="en-US" dirty="0" smtClean="0"/>
              <a:t>Cisco IOS IP SLAs send simulated data across the network and measure performance between network locations. </a:t>
            </a:r>
          </a:p>
          <a:p>
            <a:r>
              <a:rPr lang="en-US" dirty="0" smtClean="0"/>
              <a:t>The IP SLAs feature allows performance measurements to </a:t>
            </a:r>
            <a:r>
              <a:rPr lang="en-US" smtClean="0"/>
              <a:t>be taken to provide data about service levels for IP applications and services </a:t>
            </a:r>
            <a:r>
              <a:rPr lang="en-US" dirty="0" smtClean="0"/>
              <a:t>between:</a:t>
            </a:r>
          </a:p>
          <a:p>
            <a:pPr lvl="1"/>
            <a:r>
              <a:rPr lang="en-US" dirty="0" smtClean="0"/>
              <a:t>Cisco devices</a:t>
            </a:r>
          </a:p>
          <a:p>
            <a:pPr lvl="1"/>
            <a:r>
              <a:rPr lang="en-US" dirty="0" smtClean="0"/>
              <a:t>Cisco device and </a:t>
            </a:r>
            <a:r>
              <a:rPr lang="en-US" smtClean="0"/>
              <a:t>a host</a:t>
            </a:r>
            <a:endParaRPr lang="en-US" dirty="0" smtClean="0"/>
          </a:p>
          <a:p>
            <a:r>
              <a:rPr lang="en-US" dirty="0" smtClean="0"/>
              <a:t>The IP SLAs feature can be configured either by the CLI or through an SNMP tool that supports IP SLAs operation.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Cisco IOS IP SLAs</a:t>
            </a:r>
            <a:endParaRPr lang="en-US" dirty="0"/>
          </a:p>
        </p:txBody>
      </p:sp>
      <p:sp>
        <p:nvSpPr>
          <p:cNvPr id="3" name="Content Placeholder 2"/>
          <p:cNvSpPr>
            <a:spLocks noGrp="1"/>
          </p:cNvSpPr>
          <p:nvPr>
            <p:ph idx="1"/>
          </p:nvPr>
        </p:nvSpPr>
        <p:spPr>
          <a:xfrm>
            <a:off x="279401" y="1183340"/>
            <a:ext cx="8520354" cy="5287798"/>
          </a:xfrm>
        </p:spPr>
        <p:txBody>
          <a:bodyPr>
            <a:normAutofit/>
          </a:bodyPr>
          <a:lstStyle/>
          <a:p>
            <a:r>
              <a:rPr lang="en-US" dirty="0" smtClean="0"/>
              <a:t>The information collected can measure:</a:t>
            </a:r>
          </a:p>
          <a:p>
            <a:pPr lvl="1"/>
            <a:r>
              <a:rPr lang="en-US" dirty="0" smtClean="0"/>
              <a:t>Network resource availability</a:t>
            </a:r>
          </a:p>
          <a:p>
            <a:pPr lvl="1"/>
            <a:r>
              <a:rPr lang="en-US" dirty="0" smtClean="0"/>
              <a:t>Response time</a:t>
            </a:r>
          </a:p>
          <a:p>
            <a:pPr lvl="1"/>
            <a:r>
              <a:rPr lang="en-US" dirty="0" smtClean="0"/>
              <a:t>One-way latency</a:t>
            </a:r>
          </a:p>
          <a:p>
            <a:pPr lvl="1"/>
            <a:r>
              <a:rPr lang="en-US" dirty="0" smtClean="0"/>
              <a:t>Jitter (</a:t>
            </a:r>
            <a:r>
              <a:rPr lang="en-US" dirty="0" err="1" smtClean="0"/>
              <a:t>interpacket</a:t>
            </a:r>
            <a:r>
              <a:rPr lang="en-US" dirty="0" smtClean="0"/>
              <a:t> delay variance)</a:t>
            </a:r>
          </a:p>
          <a:p>
            <a:pPr lvl="1"/>
            <a:r>
              <a:rPr lang="en-US" dirty="0" smtClean="0"/>
              <a:t>Packet loss</a:t>
            </a:r>
          </a:p>
          <a:p>
            <a:pPr lvl="1"/>
            <a:r>
              <a:rPr lang="en-US" dirty="0" smtClean="0"/>
              <a:t>Voice-quality scoring</a:t>
            </a:r>
          </a:p>
          <a:p>
            <a:pPr lvl="1"/>
            <a:r>
              <a:rPr lang="en-US" dirty="0" smtClean="0"/>
              <a:t>Application performance</a:t>
            </a:r>
          </a:p>
          <a:p>
            <a:pPr lvl="1"/>
            <a:r>
              <a:rPr lang="en-US" dirty="0" smtClean="0"/>
              <a:t>Server </a:t>
            </a:r>
            <a:r>
              <a:rPr lang="en-US" smtClean="0"/>
              <a:t>response time</a:t>
            </a:r>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 SLAs Applications</a:t>
            </a:r>
            <a:endParaRPr lang="en-US" dirty="0"/>
          </a:p>
        </p:txBody>
      </p:sp>
      <p:sp>
        <p:nvSpPr>
          <p:cNvPr id="3" name="Content Placeholder 2"/>
          <p:cNvSpPr>
            <a:spLocks noGrp="1"/>
          </p:cNvSpPr>
          <p:nvPr>
            <p:ph idx="1"/>
          </p:nvPr>
        </p:nvSpPr>
        <p:spPr/>
        <p:txBody>
          <a:bodyPr/>
          <a:lstStyle/>
          <a:p>
            <a:r>
              <a:rPr lang="en-US" dirty="0" smtClean="0"/>
              <a:t>Provide SLA monitoring, measurement, and verification.</a:t>
            </a:r>
          </a:p>
          <a:p>
            <a:pPr lvl="1"/>
            <a:r>
              <a:rPr lang="en-US" dirty="0" smtClean="0"/>
              <a:t>Voice over IP (VoIP) and MPLS performance monitoring</a:t>
            </a:r>
          </a:p>
          <a:p>
            <a:pPr lvl="1"/>
            <a:r>
              <a:rPr lang="en-US" smtClean="0"/>
              <a:t>Edge-to-edge </a:t>
            </a:r>
            <a:r>
              <a:rPr lang="en-US" dirty="0" smtClean="0"/>
              <a:t>network availability monitoring</a:t>
            </a:r>
          </a:p>
          <a:p>
            <a:r>
              <a:rPr lang="en-US" dirty="0" smtClean="0"/>
              <a:t>Verify quality of service </a:t>
            </a:r>
            <a:r>
              <a:rPr lang="en-US" smtClean="0"/>
              <a:t>(QoS</a:t>
            </a:r>
            <a:r>
              <a:rPr lang="en-US" dirty="0" smtClean="0"/>
              <a:t>).</a:t>
            </a:r>
          </a:p>
          <a:p>
            <a:pPr lvl="1"/>
            <a:r>
              <a:rPr lang="en-US" dirty="0" smtClean="0"/>
              <a:t>Measures the jitter, latency, or packet loss in the network. </a:t>
            </a:r>
          </a:p>
          <a:p>
            <a:pPr lvl="1"/>
            <a:r>
              <a:rPr lang="en-US" dirty="0" smtClean="0"/>
              <a:t>Provides continuous, reliable, and predictable measurements. </a:t>
            </a:r>
          </a:p>
          <a:p>
            <a:r>
              <a:rPr lang="en-US" dirty="0" smtClean="0"/>
              <a:t>Ease the deployment of new services.</a:t>
            </a:r>
          </a:p>
          <a:p>
            <a:pPr lvl="1"/>
            <a:r>
              <a:rPr lang="en-US" dirty="0" smtClean="0"/>
              <a:t>Verifies that the existing QoS is sufficient for new IP services.</a:t>
            </a:r>
          </a:p>
          <a:p>
            <a:r>
              <a:rPr lang="en-US" dirty="0" smtClean="0"/>
              <a:t>Assist administrators with network troubleshooting.</a:t>
            </a:r>
          </a:p>
          <a:p>
            <a:pPr lvl="1"/>
            <a:r>
              <a:rPr lang="en-US" dirty="0" smtClean="0"/>
              <a:t>Provides consistent, reliable measurement that immediately identifies problems and saves troubleshooting time.</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Sources, Responders, and Operations</a:t>
            </a:r>
            <a:endParaRPr lang="en-US" dirty="0"/>
          </a:p>
        </p:txBody>
      </p:sp>
      <p:sp>
        <p:nvSpPr>
          <p:cNvPr id="3" name="Content Placeholder 2"/>
          <p:cNvSpPr>
            <a:spLocks noGrp="1"/>
          </p:cNvSpPr>
          <p:nvPr>
            <p:ph idx="1"/>
          </p:nvPr>
        </p:nvSpPr>
        <p:spPr/>
        <p:txBody>
          <a:bodyPr>
            <a:normAutofit/>
          </a:bodyPr>
          <a:lstStyle/>
          <a:p>
            <a:r>
              <a:rPr lang="en-US" dirty="0" smtClean="0"/>
              <a:t>The </a:t>
            </a:r>
            <a:r>
              <a:rPr lang="en-US" b="1" dirty="0" smtClean="0"/>
              <a:t>IP SLAs source </a:t>
            </a:r>
            <a:r>
              <a:rPr lang="en-US" dirty="0" smtClean="0"/>
              <a:t>sends probe packets to the target.</a:t>
            </a:r>
            <a:endParaRPr lang="en-US" b="1" dirty="0" smtClean="0"/>
          </a:p>
          <a:p>
            <a:pPr lvl="1"/>
            <a:r>
              <a:rPr lang="en-US" dirty="0" smtClean="0"/>
              <a:t>All the IP SLAs measurement probe operations are configured on the IP SLAs source (Cisco IOS Router).</a:t>
            </a:r>
          </a:p>
          <a:p>
            <a:pPr lvl="1"/>
            <a:r>
              <a:rPr lang="en-US" dirty="0" smtClean="0"/>
              <a:t>The source uses the IP SLAs control protocol to communicate with the responder before sending test packets. </a:t>
            </a:r>
          </a:p>
          <a:p>
            <a:pPr lvl="2"/>
            <a:r>
              <a:rPr lang="en-US" dirty="0" smtClean="0"/>
              <a:t>IP SLAs control messages support Message Digest 5 (MD5) authentication.</a:t>
            </a:r>
          </a:p>
          <a:p>
            <a:r>
              <a:rPr lang="en-US" dirty="0" smtClean="0"/>
              <a:t>An </a:t>
            </a:r>
            <a:r>
              <a:rPr lang="en-US" b="1" dirty="0" smtClean="0"/>
              <a:t>IP SLAs responder, </a:t>
            </a:r>
            <a:r>
              <a:rPr lang="en-US" dirty="0" smtClean="0"/>
              <a:t>embedded in a Cisco IOS device, allows it to anticipate and respond to IP SLAs request packets. </a:t>
            </a:r>
          </a:p>
          <a:p>
            <a:r>
              <a:rPr lang="en-US" dirty="0" smtClean="0"/>
              <a:t>An </a:t>
            </a:r>
            <a:r>
              <a:rPr lang="en-US" b="1" dirty="0" smtClean="0"/>
              <a:t>IP SLAs operation </a:t>
            </a:r>
            <a:r>
              <a:rPr lang="en-US" dirty="0" smtClean="0"/>
              <a:t>is a measurement that includes protocol, frequency, traps, and thresholds.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IP SLAs Operations</a:t>
            </a:r>
            <a:endParaRPr lang="en-US" dirty="0"/>
          </a:p>
        </p:txBody>
      </p:sp>
      <p:sp>
        <p:nvSpPr>
          <p:cNvPr id="3" name="Content Placeholder 2"/>
          <p:cNvSpPr>
            <a:spLocks noGrp="1"/>
          </p:cNvSpPr>
          <p:nvPr>
            <p:ph idx="1"/>
          </p:nvPr>
        </p:nvSpPr>
        <p:spPr/>
        <p:txBody>
          <a:bodyPr>
            <a:normAutofit fontScale="85000" lnSpcReduction="20000"/>
          </a:bodyPr>
          <a:lstStyle/>
          <a:p>
            <a:pPr marL="0" indent="0">
              <a:lnSpc>
                <a:spcPct val="120000"/>
              </a:lnSpc>
              <a:buNone/>
            </a:pPr>
            <a:r>
              <a:rPr lang="en-US" smtClean="0"/>
              <a:t>There are two types of IP SLAs operations:</a:t>
            </a:r>
          </a:p>
          <a:p>
            <a:pPr>
              <a:lnSpc>
                <a:spcPct val="120000"/>
              </a:lnSpc>
            </a:pPr>
            <a:r>
              <a:rPr lang="en-US" smtClean="0"/>
              <a:t>Those in which the target device is not running the IP SLAs responder component (such as a web server or IP host).</a:t>
            </a:r>
          </a:p>
          <a:p>
            <a:pPr lvl="1">
              <a:lnSpc>
                <a:spcPct val="120000"/>
              </a:lnSpc>
            </a:pPr>
            <a:r>
              <a:rPr lang="en-US" smtClean="0"/>
              <a:t>Mostly ICMP generated traffic.</a:t>
            </a:r>
          </a:p>
          <a:p>
            <a:pPr>
              <a:lnSpc>
                <a:spcPct val="120000"/>
              </a:lnSpc>
            </a:pPr>
            <a:r>
              <a:rPr lang="en-US" smtClean="0"/>
              <a:t>Those in which the target device is running the IP SLAs responder component (such as a Cisco router).</a:t>
            </a:r>
          </a:p>
          <a:p>
            <a:pPr lvl="1">
              <a:lnSpc>
                <a:spcPct val="120000"/>
              </a:lnSpc>
            </a:pPr>
            <a:r>
              <a:rPr lang="en-US" smtClean="0"/>
              <a:t>Measurement accuracy is improved when the target is a responder. </a:t>
            </a:r>
          </a:p>
          <a:p>
            <a:pPr lvl="1">
              <a:lnSpc>
                <a:spcPct val="120000"/>
              </a:lnSpc>
            </a:pPr>
            <a:r>
              <a:rPr lang="en-US" smtClean="0"/>
              <a:t>Additional statistics can be gathered.</a:t>
            </a:r>
            <a:endParaRPr lang="en-US" dirty="0" smtClean="0"/>
          </a:p>
        </p:txBody>
      </p:sp>
      <p:grpSp>
        <p:nvGrpSpPr>
          <p:cNvPr id="53" name="Group 52"/>
          <p:cNvGrpSpPr/>
          <p:nvPr/>
        </p:nvGrpSpPr>
        <p:grpSpPr>
          <a:xfrm>
            <a:off x="4468760" y="1705511"/>
            <a:ext cx="4494375" cy="3565132"/>
            <a:chOff x="4460458" y="1866279"/>
            <a:chExt cx="4683542" cy="3565132"/>
          </a:xfrm>
        </p:grpSpPr>
        <p:pic>
          <p:nvPicPr>
            <p:cNvPr id="15" name="Picture 37"/>
            <p:cNvPicPr>
              <a:picLocks noChangeArrowheads="1"/>
            </p:cNvPicPr>
            <p:nvPr/>
          </p:nvPicPr>
          <p:blipFill>
            <a:blip r:embed="rId2"/>
            <a:srcRect/>
            <a:stretch>
              <a:fillRect/>
            </a:stretch>
          </p:blipFill>
          <p:spPr bwMode="auto">
            <a:xfrm>
              <a:off x="4460458" y="2576180"/>
              <a:ext cx="870351" cy="451691"/>
            </a:xfrm>
            <a:prstGeom prst="rect">
              <a:avLst/>
            </a:prstGeom>
            <a:noFill/>
            <a:ln w="9525">
              <a:noFill/>
              <a:miter lim="800000"/>
              <a:headEnd/>
              <a:tailEnd/>
            </a:ln>
          </p:spPr>
        </p:pic>
        <p:sp>
          <p:nvSpPr>
            <p:cNvPr id="16" name="TextBox 15"/>
            <p:cNvSpPr txBox="1"/>
            <p:nvPr/>
          </p:nvSpPr>
          <p:spPr>
            <a:xfrm>
              <a:off x="4735891" y="279651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25" name="Straight Connector 24"/>
            <p:cNvCxnSpPr>
              <a:stCxn id="15" idx="3"/>
              <a:endCxn id="18" idx="1"/>
            </p:cNvCxnSpPr>
            <p:nvPr/>
          </p:nvCxnSpPr>
          <p:spPr bwMode="auto">
            <a:xfrm flipV="1">
              <a:off x="5330809" y="2801376"/>
              <a:ext cx="2844312" cy="650"/>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26" name="Picture 88"/>
            <p:cNvPicPr>
              <a:picLocks noChangeAspect="1" noChangeArrowheads="1"/>
            </p:cNvPicPr>
            <p:nvPr/>
          </p:nvPicPr>
          <p:blipFill>
            <a:blip r:embed="rId3"/>
            <a:srcRect/>
            <a:stretch>
              <a:fillRect/>
            </a:stretch>
          </p:blipFill>
          <p:spPr bwMode="auto">
            <a:xfrm>
              <a:off x="5576513" y="2345539"/>
              <a:ext cx="1183482" cy="905484"/>
            </a:xfrm>
            <a:prstGeom prst="rect">
              <a:avLst/>
            </a:prstGeom>
            <a:noFill/>
            <a:ln w="9525" algn="ctr">
              <a:noFill/>
              <a:miter lim="800000"/>
              <a:headEnd/>
              <a:tailEnd/>
            </a:ln>
          </p:spPr>
        </p:pic>
        <p:sp>
          <p:nvSpPr>
            <p:cNvPr id="27" name="TextBox 26"/>
            <p:cNvSpPr txBox="1"/>
            <p:nvPr/>
          </p:nvSpPr>
          <p:spPr>
            <a:xfrm>
              <a:off x="4812349" y="2589246"/>
              <a:ext cx="844062" cy="432080"/>
            </a:xfrm>
            <a:prstGeom prst="rect">
              <a:avLst/>
            </a:prstGeom>
            <a:noFill/>
          </p:spPr>
          <p:txBody>
            <a:bodyPr wrap="none" rtlCol="0" anchor="ctr" anchorCtr="0">
              <a:noAutofit/>
            </a:bodyPr>
            <a:lstStyle/>
            <a:p>
              <a:endParaRPr lang="en-US" sz="1400" b="1" dirty="0"/>
            </a:p>
          </p:txBody>
        </p:sp>
        <p:pic>
          <p:nvPicPr>
            <p:cNvPr id="42" name="Picture 37"/>
            <p:cNvPicPr>
              <a:picLocks noChangeArrowheads="1"/>
            </p:cNvPicPr>
            <p:nvPr/>
          </p:nvPicPr>
          <p:blipFill>
            <a:blip r:embed="rId2"/>
            <a:srcRect/>
            <a:stretch>
              <a:fillRect/>
            </a:stretch>
          </p:blipFill>
          <p:spPr bwMode="auto">
            <a:xfrm>
              <a:off x="6934096" y="2577852"/>
              <a:ext cx="870351" cy="451691"/>
            </a:xfrm>
            <a:prstGeom prst="rect">
              <a:avLst/>
            </a:prstGeom>
            <a:noFill/>
            <a:ln w="9525">
              <a:noFill/>
              <a:miter lim="800000"/>
              <a:headEnd/>
              <a:tailEnd/>
            </a:ln>
          </p:spPr>
        </p:pic>
        <p:sp>
          <p:nvSpPr>
            <p:cNvPr id="43" name="TextBox 42"/>
            <p:cNvSpPr txBox="1"/>
            <p:nvPr/>
          </p:nvSpPr>
          <p:spPr>
            <a:xfrm>
              <a:off x="7209529" y="279818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45" name="TextBox 44"/>
            <p:cNvSpPr txBox="1"/>
            <p:nvPr/>
          </p:nvSpPr>
          <p:spPr>
            <a:xfrm>
              <a:off x="4462263" y="2078455"/>
              <a:ext cx="844062" cy="432080"/>
            </a:xfrm>
            <a:prstGeom prst="rect">
              <a:avLst/>
            </a:prstGeom>
            <a:noFill/>
          </p:spPr>
          <p:txBody>
            <a:bodyPr wrap="none" rtlCol="0" anchor="ctr" anchorCtr="0">
              <a:noAutofit/>
            </a:bodyPr>
            <a:lstStyle/>
            <a:p>
              <a:r>
                <a:rPr lang="en-US" sz="1200" b="1" dirty="0" smtClean="0"/>
                <a:t>IP SLAs</a:t>
              </a:r>
            </a:p>
            <a:p>
              <a:r>
                <a:rPr lang="en-US" sz="1200" b="1" dirty="0" smtClean="0"/>
                <a:t>Source</a:t>
              </a:r>
              <a:endParaRPr lang="en-US" sz="1200" b="1" dirty="0"/>
            </a:p>
          </p:txBody>
        </p:sp>
        <p:sp>
          <p:nvSpPr>
            <p:cNvPr id="17" name="Text Box 354"/>
            <p:cNvSpPr txBox="1">
              <a:spLocks noChangeArrowheads="1"/>
            </p:cNvSpPr>
            <p:nvPr/>
          </p:nvSpPr>
          <p:spPr bwMode="auto">
            <a:xfrm>
              <a:off x="8534400" y="2581760"/>
              <a:ext cx="609600" cy="369332"/>
            </a:xfrm>
            <a:prstGeom prst="rect">
              <a:avLst/>
            </a:prstGeom>
            <a:noFill/>
            <a:ln w="9525">
              <a:noFill/>
              <a:miter lim="800000"/>
              <a:headEnd/>
              <a:tailEnd/>
            </a:ln>
          </p:spPr>
          <p:txBody>
            <a:bodyPr>
              <a:spAutoFit/>
            </a:bodyPr>
            <a:lstStyle/>
            <a:p>
              <a:r>
                <a:rPr lang="en-US" sz="1000" b="1" dirty="0" smtClean="0"/>
                <a:t>DNS </a:t>
              </a:r>
              <a:r>
                <a:rPr lang="en-US" sz="1000" b="1" dirty="0"/>
                <a:t>Server</a:t>
              </a:r>
            </a:p>
          </p:txBody>
        </p:sp>
        <p:pic>
          <p:nvPicPr>
            <p:cNvPr id="18" name="Picture 42" descr="File Server_Updated2005"/>
            <p:cNvPicPr>
              <a:picLocks noChangeAspect="1" noChangeArrowheads="1"/>
            </p:cNvPicPr>
            <p:nvPr/>
          </p:nvPicPr>
          <p:blipFill>
            <a:blip r:embed="rId4"/>
            <a:srcRect/>
            <a:stretch>
              <a:fillRect/>
            </a:stretch>
          </p:blipFill>
          <p:spPr bwMode="auto">
            <a:xfrm>
              <a:off x="8175121" y="2552138"/>
              <a:ext cx="376237" cy="498475"/>
            </a:xfrm>
            <a:prstGeom prst="rect">
              <a:avLst/>
            </a:prstGeom>
            <a:noFill/>
            <a:ln w="9525">
              <a:noFill/>
              <a:miter lim="800000"/>
              <a:headEnd/>
              <a:tailEnd/>
            </a:ln>
          </p:spPr>
        </p:pic>
        <p:sp>
          <p:nvSpPr>
            <p:cNvPr id="21" name="Right Arrow 20"/>
            <p:cNvSpPr/>
            <p:nvPr/>
          </p:nvSpPr>
          <p:spPr bwMode="auto">
            <a:xfrm>
              <a:off x="5396231" y="3828642"/>
              <a:ext cx="2337241" cy="446927"/>
            </a:xfrm>
            <a:prstGeom prst="rightArrow">
              <a:avLst>
                <a:gd name="adj1" fmla="val 3709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800" b="1" kern="0" dirty="0" smtClean="0">
                  <a:latin typeface="+mn-lt"/>
                </a:rPr>
                <a:t>Generated traffic to measure the network</a:t>
              </a:r>
              <a:endParaRPr kumimoji="0" lang="en-US" sz="800" b="1" i="0" u="none" strike="noStrike" cap="none" normalizeH="0" baseline="0" dirty="0" smtClean="0">
                <a:ln>
                  <a:noFill/>
                </a:ln>
                <a:solidFill>
                  <a:schemeClr val="tx1"/>
                </a:solidFill>
                <a:effectLst/>
                <a:latin typeface="+mn-lt"/>
              </a:endParaRPr>
            </a:p>
          </p:txBody>
        </p:sp>
        <p:sp>
          <p:nvSpPr>
            <p:cNvPr id="22" name="Left-Right Arrow 21"/>
            <p:cNvSpPr/>
            <p:nvPr/>
          </p:nvSpPr>
          <p:spPr bwMode="auto">
            <a:xfrm>
              <a:off x="5292971" y="1866279"/>
              <a:ext cx="2934120" cy="500278"/>
            </a:xfrm>
            <a:prstGeom prst="lef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800" b="1" kern="0" dirty="0" smtClean="0"/>
                <a:t>Generated ICMP traffic to measure network response</a:t>
              </a:r>
              <a:endParaRPr lang="en-US" sz="800" b="1" dirty="0" smtClean="0"/>
            </a:p>
          </p:txBody>
        </p:sp>
        <p:pic>
          <p:nvPicPr>
            <p:cNvPr id="23" name="Picture 37"/>
            <p:cNvPicPr>
              <a:picLocks noChangeArrowheads="1"/>
            </p:cNvPicPr>
            <p:nvPr/>
          </p:nvPicPr>
          <p:blipFill>
            <a:blip r:embed="rId2"/>
            <a:srcRect/>
            <a:stretch>
              <a:fillRect/>
            </a:stretch>
          </p:blipFill>
          <p:spPr bwMode="auto">
            <a:xfrm>
              <a:off x="4619516" y="4426154"/>
              <a:ext cx="870351" cy="451691"/>
            </a:xfrm>
            <a:prstGeom prst="rect">
              <a:avLst/>
            </a:prstGeom>
            <a:noFill/>
            <a:ln w="9525">
              <a:noFill/>
              <a:miter lim="800000"/>
              <a:headEnd/>
              <a:tailEnd/>
            </a:ln>
          </p:spPr>
        </p:pic>
        <p:sp>
          <p:nvSpPr>
            <p:cNvPr id="24" name="TextBox 23"/>
            <p:cNvSpPr txBox="1"/>
            <p:nvPr/>
          </p:nvSpPr>
          <p:spPr>
            <a:xfrm>
              <a:off x="4894949" y="4646491"/>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28" name="Straight Connector 27"/>
            <p:cNvCxnSpPr>
              <a:stCxn id="23" idx="3"/>
            </p:cNvCxnSpPr>
            <p:nvPr/>
          </p:nvCxnSpPr>
          <p:spPr bwMode="auto">
            <a:xfrm>
              <a:off x="5489867" y="4652000"/>
              <a:ext cx="2962797" cy="455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29" name="Picture 88"/>
            <p:cNvPicPr>
              <a:picLocks noChangeAspect="1" noChangeArrowheads="1"/>
            </p:cNvPicPr>
            <p:nvPr/>
          </p:nvPicPr>
          <p:blipFill>
            <a:blip r:embed="rId3"/>
            <a:srcRect/>
            <a:stretch>
              <a:fillRect/>
            </a:stretch>
          </p:blipFill>
          <p:spPr bwMode="auto">
            <a:xfrm>
              <a:off x="5930777" y="4195513"/>
              <a:ext cx="1183482" cy="905484"/>
            </a:xfrm>
            <a:prstGeom prst="rect">
              <a:avLst/>
            </a:prstGeom>
            <a:noFill/>
            <a:ln w="9525" algn="ctr">
              <a:noFill/>
              <a:miter lim="800000"/>
              <a:headEnd/>
              <a:tailEnd/>
            </a:ln>
          </p:spPr>
        </p:pic>
        <p:sp>
          <p:nvSpPr>
            <p:cNvPr id="30" name="TextBox 29"/>
            <p:cNvSpPr txBox="1"/>
            <p:nvPr/>
          </p:nvSpPr>
          <p:spPr>
            <a:xfrm>
              <a:off x="4971407" y="4439220"/>
              <a:ext cx="844062" cy="432080"/>
            </a:xfrm>
            <a:prstGeom prst="rect">
              <a:avLst/>
            </a:prstGeom>
            <a:noFill/>
          </p:spPr>
          <p:txBody>
            <a:bodyPr wrap="none" rtlCol="0" anchor="ctr" anchorCtr="0">
              <a:noAutofit/>
            </a:bodyPr>
            <a:lstStyle/>
            <a:p>
              <a:endParaRPr lang="en-US" sz="1400" b="1" dirty="0"/>
            </a:p>
          </p:txBody>
        </p:sp>
        <p:pic>
          <p:nvPicPr>
            <p:cNvPr id="31" name="Picture 37"/>
            <p:cNvPicPr>
              <a:picLocks noChangeArrowheads="1"/>
            </p:cNvPicPr>
            <p:nvPr/>
          </p:nvPicPr>
          <p:blipFill>
            <a:blip r:embed="rId2"/>
            <a:srcRect/>
            <a:stretch>
              <a:fillRect/>
            </a:stretch>
          </p:blipFill>
          <p:spPr bwMode="auto">
            <a:xfrm>
              <a:off x="7699320" y="4427826"/>
              <a:ext cx="870351" cy="451691"/>
            </a:xfrm>
            <a:prstGeom prst="rect">
              <a:avLst/>
            </a:prstGeom>
            <a:noFill/>
            <a:ln w="9525">
              <a:noFill/>
              <a:miter lim="800000"/>
              <a:headEnd/>
              <a:tailEnd/>
            </a:ln>
          </p:spPr>
        </p:pic>
        <p:sp>
          <p:nvSpPr>
            <p:cNvPr id="32" name="TextBox 31"/>
            <p:cNvSpPr txBox="1"/>
            <p:nvPr/>
          </p:nvSpPr>
          <p:spPr>
            <a:xfrm>
              <a:off x="7974753" y="4648163"/>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3" name="TextBox 32"/>
            <p:cNvSpPr txBox="1"/>
            <p:nvPr/>
          </p:nvSpPr>
          <p:spPr>
            <a:xfrm>
              <a:off x="4621321" y="3928429"/>
              <a:ext cx="844062" cy="432080"/>
            </a:xfrm>
            <a:prstGeom prst="rect">
              <a:avLst/>
            </a:prstGeom>
            <a:noFill/>
          </p:spPr>
          <p:txBody>
            <a:bodyPr wrap="none" rtlCol="0" anchor="ctr" anchorCtr="0">
              <a:noAutofit/>
            </a:bodyPr>
            <a:lstStyle/>
            <a:p>
              <a:r>
                <a:rPr lang="en-US" sz="1200" b="1" dirty="0" smtClean="0"/>
                <a:t>IP SLAs</a:t>
              </a:r>
            </a:p>
            <a:p>
              <a:r>
                <a:rPr lang="en-US" sz="1200" b="1" dirty="0" smtClean="0"/>
                <a:t>Source</a:t>
              </a:r>
              <a:endParaRPr lang="en-US" sz="1200" b="1" dirty="0"/>
            </a:p>
          </p:txBody>
        </p:sp>
        <p:sp>
          <p:nvSpPr>
            <p:cNvPr id="50" name="TextBox 49"/>
            <p:cNvSpPr txBox="1"/>
            <p:nvPr/>
          </p:nvSpPr>
          <p:spPr>
            <a:xfrm>
              <a:off x="7701811" y="3926719"/>
              <a:ext cx="844062" cy="432080"/>
            </a:xfrm>
            <a:prstGeom prst="rect">
              <a:avLst/>
            </a:prstGeom>
            <a:noFill/>
          </p:spPr>
          <p:txBody>
            <a:bodyPr wrap="none" rtlCol="0" anchor="ctr" anchorCtr="0">
              <a:noAutofit/>
            </a:bodyPr>
            <a:lstStyle/>
            <a:p>
              <a:r>
                <a:rPr lang="en-US" sz="1200" b="1" dirty="0" smtClean="0"/>
                <a:t>IP SLAs</a:t>
              </a:r>
            </a:p>
            <a:p>
              <a:r>
                <a:rPr lang="en-US" sz="1200" b="1" dirty="0" smtClean="0"/>
                <a:t>Responder</a:t>
              </a:r>
              <a:endParaRPr lang="en-US" sz="1200" b="1" dirty="0"/>
            </a:p>
          </p:txBody>
        </p:sp>
        <p:sp>
          <p:nvSpPr>
            <p:cNvPr id="51" name="Right Arrow 50"/>
            <p:cNvSpPr/>
            <p:nvPr/>
          </p:nvSpPr>
          <p:spPr bwMode="auto">
            <a:xfrm flipH="1">
              <a:off x="5401204" y="5042708"/>
              <a:ext cx="2321993" cy="388703"/>
            </a:xfrm>
            <a:prstGeom prst="rightArrow">
              <a:avLst>
                <a:gd name="adj1" fmla="val 3709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800" b="1" kern="0" dirty="0" smtClean="0">
                  <a:latin typeface="+mn-lt"/>
                </a:rPr>
                <a:t>MIB data retrieved via SNMP</a:t>
              </a:r>
              <a:endParaRPr kumimoji="0" lang="en-US" sz="800" b="1" i="0" u="none" strike="noStrike" cap="none" normalizeH="0" baseline="0" dirty="0" smtClean="0">
                <a:ln>
                  <a:noFill/>
                </a:ln>
                <a:solidFill>
                  <a:schemeClr val="tx1"/>
                </a:solidFill>
                <a:effectLst/>
                <a:latin typeface="+mn-lt"/>
              </a:endParaRPr>
            </a:p>
          </p:txBody>
        </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Steps to Configuring IP SLAs</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smtClean="0"/>
              <a:t>Define one or more IP SLAs operations (or probes).</a:t>
            </a:r>
          </a:p>
          <a:p>
            <a:pPr marL="457200" indent="-457200">
              <a:buFont typeface="+mj-lt"/>
              <a:buAutoNum type="arabicPeriod"/>
            </a:pPr>
            <a:r>
              <a:rPr lang="en-US" smtClean="0"/>
              <a:t>Define one or more tracking objects, to track the state of IOS IP SLAs operations.</a:t>
            </a:r>
          </a:p>
          <a:p>
            <a:pPr marL="457200" indent="-457200">
              <a:buFont typeface="+mj-lt"/>
              <a:buAutoNum type="arabicPeriod"/>
            </a:pPr>
            <a:r>
              <a:rPr lang="en-US" smtClean="0"/>
              <a:t>Define the action associated with the tracking object.</a:t>
            </a:r>
          </a:p>
          <a:p>
            <a:endParaRPr lang="en-US" smtClean="0"/>
          </a:p>
          <a:p>
            <a:r>
              <a:rPr lang="en-US" smtClean="0"/>
              <a:t>Note:</a:t>
            </a:r>
          </a:p>
          <a:p>
            <a:pPr lvl="1"/>
            <a:r>
              <a:rPr lang="en-US" smtClean="0"/>
              <a:t>Effective with Cisco IOS Release 12.4(4)T, 12.2(33)SB, and 12.2(33)SXI, the </a:t>
            </a:r>
            <a:r>
              <a:rPr lang="en-US" b="1" smtClean="0">
                <a:latin typeface="Courier New" pitchFamily="49" charset="0"/>
                <a:cs typeface="Courier New" pitchFamily="49" charset="0"/>
              </a:rPr>
              <a:t>ip sla monitor </a:t>
            </a:r>
            <a:r>
              <a:rPr lang="en-US" smtClean="0"/>
              <a:t>command is replaced by the </a:t>
            </a:r>
            <a:r>
              <a:rPr lang="en-US" b="1" smtClean="0">
                <a:latin typeface="Courier New" pitchFamily="49" charset="0"/>
                <a:cs typeface="Courier New" pitchFamily="49" charset="0"/>
              </a:rPr>
              <a:t>ip sla</a:t>
            </a:r>
            <a:r>
              <a:rPr lang="en-US" smtClean="0"/>
              <a:t> command.</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t>Define an IP SLA Operation</a:t>
            </a:r>
            <a:endParaRPr lang="en-US" dirty="0"/>
          </a:p>
        </p:txBody>
      </p:sp>
      <p:sp>
        <p:nvSpPr>
          <p:cNvPr id="13" name="Content Placeholder 12"/>
          <p:cNvSpPr>
            <a:spLocks noGrp="1"/>
          </p:cNvSpPr>
          <p:nvPr>
            <p:ph idx="1"/>
          </p:nvPr>
        </p:nvSpPr>
        <p:spPr/>
        <p:txBody>
          <a:bodyPr>
            <a:normAutofit fontScale="92500"/>
          </a:bodyPr>
          <a:lstStyle/>
          <a:p>
            <a:r>
              <a:rPr lang="en-US" smtClean="0"/>
              <a:t>Define an IP SLA object and enter IP SLA configuration mode.</a:t>
            </a:r>
            <a:endParaRPr lang="en-US" dirty="0"/>
          </a:p>
        </p:txBody>
      </p:sp>
      <p:sp>
        <p:nvSpPr>
          <p:cNvPr id="14" name="Text Placeholder 13"/>
          <p:cNvSpPr>
            <a:spLocks noGrp="1"/>
          </p:cNvSpPr>
          <p:nvPr>
            <p:ph type="body" sz="quarter" idx="10"/>
          </p:nvPr>
        </p:nvSpPr>
        <p:spPr/>
        <p:txBody>
          <a:bodyPr/>
          <a:lstStyle/>
          <a:p>
            <a:r>
              <a:rPr lang="en-US" smtClean="0"/>
              <a:t>Router(config)#</a:t>
            </a:r>
            <a:endParaRPr lang="en-US" dirty="0"/>
          </a:p>
        </p:txBody>
      </p:sp>
      <p:sp>
        <p:nvSpPr>
          <p:cNvPr id="15" name="Text Placeholder 14"/>
          <p:cNvSpPr>
            <a:spLocks noGrp="1"/>
          </p:cNvSpPr>
          <p:nvPr>
            <p:ph type="body" sz="quarter" idx="11"/>
          </p:nvPr>
        </p:nvSpPr>
        <p:spPr/>
        <p:txBody>
          <a:bodyPr/>
          <a:lstStyle/>
          <a:p>
            <a:r>
              <a:rPr lang="en-US" smtClean="0"/>
              <a:t>ip sla </a:t>
            </a:r>
            <a:r>
              <a:rPr lang="en-US" b="0" i="1" smtClean="0"/>
              <a:t>operation-number</a:t>
            </a:r>
            <a:endParaRPr lang="en-US" b="0" i="1" dirty="0"/>
          </a:p>
        </p:txBody>
      </p:sp>
      <p:sp>
        <p:nvSpPr>
          <p:cNvPr id="7" name="Rectangle 6"/>
          <p:cNvSpPr/>
          <p:nvPr/>
        </p:nvSpPr>
        <p:spPr>
          <a:xfrm>
            <a:off x="279400" y="2832100"/>
            <a:ext cx="8509000" cy="1523494"/>
          </a:xfrm>
          <a:prstGeom prst="rect">
            <a:avLst/>
          </a:prstGeom>
        </p:spPr>
        <p:txBody>
          <a:bodyPr wrap="square">
            <a:spAutoFit/>
          </a:bodyPr>
          <a:lstStyle/>
          <a:p>
            <a:pPr marL="236538" lvl="0" indent="-236538" algn="l" defTabSz="814388" eaLnBrk="1" hangingPunct="1">
              <a:lnSpc>
                <a:spcPct val="100000"/>
              </a:lnSpc>
              <a:spcBef>
                <a:spcPts val="600"/>
              </a:spcBef>
              <a:buClr>
                <a:srgbClr val="708CA1"/>
              </a:buClr>
              <a:buFont typeface="Wingdings" pitchFamily="2" charset="2"/>
              <a:buChar char="§"/>
            </a:pPr>
            <a:r>
              <a:rPr lang="en-US" sz="2200" dirty="0" smtClean="0">
                <a:latin typeface="+mn-lt"/>
              </a:rPr>
              <a:t>The</a:t>
            </a:r>
            <a:r>
              <a:rPr lang="en-US" sz="2200" i="1" dirty="0" smtClean="0">
                <a:latin typeface="Courier New" pitchFamily="49" charset="0"/>
                <a:cs typeface="Courier New" pitchFamily="49" charset="0"/>
              </a:rPr>
              <a:t> operation-number </a:t>
            </a:r>
            <a:r>
              <a:rPr lang="en-US" sz="2200" dirty="0" smtClean="0">
                <a:latin typeface="+mn-lt"/>
              </a:rPr>
              <a:t>is the identification number of the IP SLAs operation you want to configure.</a:t>
            </a:r>
          </a:p>
          <a:p>
            <a:pPr marL="236538" lvl="0" indent="-236538" algn="l" defTabSz="814388" eaLnBrk="1" hangingPunct="1">
              <a:lnSpc>
                <a:spcPct val="100000"/>
              </a:lnSpc>
              <a:spcBef>
                <a:spcPts val="600"/>
              </a:spcBef>
              <a:buClr>
                <a:srgbClr val="708CA1"/>
              </a:buClr>
              <a:buFont typeface="Wingdings" pitchFamily="2" charset="2"/>
              <a:buChar char="§"/>
            </a:pPr>
            <a:r>
              <a:rPr lang="en-US" sz="2200" dirty="0" smtClean="0">
                <a:latin typeface="+mn-lt"/>
              </a:rPr>
              <a:t>Once entered, the router prompt changes to IP SLA configuration </a:t>
            </a:r>
            <a:r>
              <a:rPr lang="en-US" sz="2200" smtClean="0">
                <a:latin typeface="+mn-lt"/>
              </a:rPr>
              <a:t>mode.</a:t>
            </a:r>
            <a:endParaRPr lang="en-US" sz="2200" dirty="0" smtClean="0">
              <a:latin typeface="+mn-l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532605" y="4470879"/>
            <a:ext cx="2978321" cy="16189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0" name="Title 9"/>
          <p:cNvSpPr>
            <a:spLocks noGrp="1"/>
          </p:cNvSpPr>
          <p:nvPr>
            <p:ph type="title"/>
          </p:nvPr>
        </p:nvSpPr>
        <p:spPr/>
        <p:txBody>
          <a:bodyPr/>
          <a:lstStyle/>
          <a:p>
            <a:r>
              <a:rPr lang="en-US" smtClean="0">
                <a:latin typeface="Courier New" pitchFamily="49" charset="0"/>
                <a:cs typeface="Courier New" pitchFamily="49" charset="0"/>
              </a:rPr>
              <a:t>ip sla </a:t>
            </a:r>
            <a:r>
              <a:rPr lang="en-US" smtClean="0"/>
              <a:t>Command Example </a:t>
            </a:r>
            <a:endParaRPr lang="en-US" dirty="0"/>
          </a:p>
        </p:txBody>
      </p:sp>
      <p:sp>
        <p:nvSpPr>
          <p:cNvPr id="11" name="Content Placeholder 10"/>
          <p:cNvSpPr>
            <a:spLocks noGrp="1"/>
          </p:cNvSpPr>
          <p:nvPr>
            <p:ph idx="10"/>
          </p:nvPr>
        </p:nvSpPr>
        <p:spPr>
          <a:xfrm>
            <a:off x="279400" y="1174379"/>
            <a:ext cx="8520354" cy="1583569"/>
          </a:xfrm>
        </p:spPr>
        <p:txBody>
          <a:bodyPr/>
          <a:lstStyle/>
          <a:p>
            <a:r>
              <a:rPr lang="en-US" smtClean="0"/>
              <a:t>Although many command options exist, the focus of this section will be on configuring Source to Non-responder target.</a:t>
            </a:r>
          </a:p>
          <a:p>
            <a:pPr lvl="1"/>
            <a:r>
              <a:rPr lang="en-US" smtClean="0"/>
              <a:t>For this reason the </a:t>
            </a:r>
            <a:r>
              <a:rPr lang="en-US" b="1" smtClean="0">
                <a:latin typeface="Courier New" pitchFamily="49" charset="0"/>
                <a:cs typeface="Courier New" pitchFamily="49" charset="0"/>
              </a:rPr>
              <a:t>icmp-echo</a:t>
            </a:r>
            <a:r>
              <a:rPr lang="en-US" smtClean="0"/>
              <a:t> command will be explored.</a:t>
            </a:r>
            <a:endParaRPr lang="en-US" dirty="0" smtClean="0"/>
          </a:p>
        </p:txBody>
      </p:sp>
      <p:sp>
        <p:nvSpPr>
          <p:cNvPr id="8" name="Content Placeholder 7"/>
          <p:cNvSpPr>
            <a:spLocks noGrp="1"/>
          </p:cNvSpPr>
          <p:nvPr>
            <p:ph sz="quarter" idx="11"/>
          </p:nvPr>
        </p:nvSpPr>
        <p:spPr>
          <a:xfrm>
            <a:off x="279400" y="2743200"/>
            <a:ext cx="8520113" cy="3797299"/>
          </a:xfrm>
        </p:spPr>
        <p:txBody>
          <a:bodyPr>
            <a:normAutofit fontScale="77500" lnSpcReduction="20000"/>
          </a:bodyPr>
          <a:lstStyle/>
          <a:p>
            <a:pPr>
              <a:lnSpc>
                <a:spcPct val="120000"/>
              </a:lnSpc>
            </a:pPr>
            <a:r>
              <a:rPr lang="pt-BR" smtClean="0"/>
              <a:t>R1(config)# </a:t>
            </a:r>
            <a:r>
              <a:rPr lang="pt-BR" b="1" smtClean="0"/>
              <a:t>ip sla 1</a:t>
            </a:r>
          </a:p>
          <a:p>
            <a:pPr lvl="0">
              <a:lnSpc>
                <a:spcPct val="120000"/>
              </a:lnSpc>
            </a:pPr>
            <a:r>
              <a:rPr lang="en-US" smtClean="0"/>
              <a:t>R1(config-ip-sla)# </a:t>
            </a:r>
            <a:r>
              <a:rPr lang="en-US" b="1" smtClean="0"/>
              <a:t>?</a:t>
            </a:r>
          </a:p>
          <a:p>
            <a:pPr lvl="0">
              <a:lnSpc>
                <a:spcPct val="120000"/>
              </a:lnSpc>
            </a:pPr>
            <a:r>
              <a:rPr lang="en-US" smtClean="0"/>
              <a:t>IP SLAs entry configuration commands:</a:t>
            </a:r>
          </a:p>
          <a:p>
            <a:pPr lvl="0">
              <a:lnSpc>
                <a:spcPct val="120000"/>
              </a:lnSpc>
            </a:pPr>
            <a:r>
              <a:rPr lang="en-US" smtClean="0"/>
              <a:t>  dhcp         DHCP Operation</a:t>
            </a:r>
          </a:p>
          <a:p>
            <a:pPr lvl="0">
              <a:lnSpc>
                <a:spcPct val="120000"/>
              </a:lnSpc>
            </a:pPr>
            <a:r>
              <a:rPr lang="en-US" smtClean="0"/>
              <a:t>  dns          DNS Query Operation</a:t>
            </a:r>
          </a:p>
          <a:p>
            <a:pPr lvl="0">
              <a:lnSpc>
                <a:spcPct val="120000"/>
              </a:lnSpc>
            </a:pPr>
            <a:r>
              <a:rPr lang="en-US" smtClean="0"/>
              <a:t>  exit         Exit Operation Configuration</a:t>
            </a:r>
          </a:p>
          <a:p>
            <a:pPr lvl="0">
              <a:lnSpc>
                <a:spcPct val="120000"/>
              </a:lnSpc>
            </a:pPr>
            <a:r>
              <a:rPr lang="en-US" smtClean="0"/>
              <a:t>  frame-relay  Frame-relay Operation</a:t>
            </a:r>
          </a:p>
          <a:p>
            <a:pPr lvl="0">
              <a:lnSpc>
                <a:spcPct val="120000"/>
              </a:lnSpc>
            </a:pPr>
            <a:r>
              <a:rPr lang="en-US" smtClean="0"/>
              <a:t>  ftp          FTP Operation</a:t>
            </a:r>
          </a:p>
          <a:p>
            <a:pPr lvl="0">
              <a:lnSpc>
                <a:spcPct val="120000"/>
              </a:lnSpc>
            </a:pPr>
            <a:r>
              <a:rPr lang="en-US" smtClean="0"/>
              <a:t>  http         HTTP Operation</a:t>
            </a:r>
          </a:p>
          <a:p>
            <a:pPr lvl="0">
              <a:lnSpc>
                <a:spcPct val="120000"/>
              </a:lnSpc>
            </a:pPr>
            <a:r>
              <a:rPr lang="en-US" smtClean="0"/>
              <a:t>  icmp-echo    ICMP Echo Operation</a:t>
            </a:r>
          </a:p>
          <a:p>
            <a:pPr lvl="0">
              <a:lnSpc>
                <a:spcPct val="120000"/>
              </a:lnSpc>
            </a:pPr>
            <a:r>
              <a:rPr lang="en-US" smtClean="0"/>
              <a:t>  icmp-jitter  ICMP Jitter Operation</a:t>
            </a:r>
          </a:p>
          <a:p>
            <a:pPr lvl="0">
              <a:lnSpc>
                <a:spcPct val="120000"/>
              </a:lnSpc>
            </a:pPr>
            <a:r>
              <a:rPr lang="en-US" smtClean="0"/>
              <a:t>  path-echo    Path Discovered ICMP Echo Operation</a:t>
            </a:r>
          </a:p>
          <a:p>
            <a:pPr lvl="0">
              <a:lnSpc>
                <a:spcPct val="120000"/>
              </a:lnSpc>
            </a:pPr>
            <a:r>
              <a:rPr lang="en-US" smtClean="0"/>
              <a:t>  path-jitter  Path Discovered ICMP Jitter Operation</a:t>
            </a:r>
          </a:p>
          <a:p>
            <a:pPr lvl="0">
              <a:lnSpc>
                <a:spcPct val="120000"/>
              </a:lnSpc>
            </a:pPr>
            <a:r>
              <a:rPr lang="en-US" smtClean="0"/>
              <a:t>  slm          SLM Operation</a:t>
            </a:r>
          </a:p>
          <a:p>
            <a:pPr lvl="0">
              <a:lnSpc>
                <a:spcPct val="120000"/>
              </a:lnSpc>
            </a:pPr>
            <a:r>
              <a:rPr lang="en-US" smtClean="0"/>
              <a:t>  tcp-connect  TCP Connect Operation</a:t>
            </a:r>
          </a:p>
          <a:p>
            <a:pPr lvl="0">
              <a:lnSpc>
                <a:spcPct val="120000"/>
              </a:lnSpc>
            </a:pPr>
            <a:r>
              <a:rPr lang="en-US" smtClean="0"/>
              <a:t>  udp-echo     UDP Echo Operation</a:t>
            </a:r>
          </a:p>
          <a:p>
            <a:pPr lvl="0">
              <a:lnSpc>
                <a:spcPct val="120000"/>
              </a:lnSpc>
            </a:pPr>
            <a:r>
              <a:rPr lang="en-US" smtClean="0"/>
              <a:t>  udp-jitter   UDP Jitter Operation</a:t>
            </a:r>
          </a:p>
          <a:p>
            <a:pPr lvl="0">
              <a:lnSpc>
                <a:spcPct val="120000"/>
              </a:lnSpc>
            </a:pPr>
            <a:r>
              <a:rPr lang="en-US" smtClean="0"/>
              <a:t>  voip         Voice Over IP Operation</a:t>
            </a:r>
          </a:p>
          <a:p>
            <a:pPr lvl="0">
              <a:lnSpc>
                <a:spcPct val="120000"/>
              </a:lnSpc>
            </a:pPr>
            <a:endParaRPr lang="en-US" smtClean="0"/>
          </a:p>
          <a:p>
            <a:pPr lvl="0">
              <a:lnSpc>
                <a:spcPct val="120000"/>
              </a:lnSpc>
            </a:pPr>
            <a:r>
              <a:rPr lang="en-US" smtClean="0"/>
              <a:t>R1(config-ip-sla)#</a:t>
            </a:r>
          </a:p>
          <a:p>
            <a:pPr>
              <a:lnSpc>
                <a:spcPct val="120000"/>
              </a:lnSpc>
            </a:pP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Defining an IP SLAs ICMP Echo Operation</a:t>
            </a:r>
            <a:endParaRPr lang="en-US" dirty="0"/>
          </a:p>
        </p:txBody>
      </p:sp>
      <p:sp>
        <p:nvSpPr>
          <p:cNvPr id="13" name="Content Placeholder 12"/>
          <p:cNvSpPr>
            <a:spLocks noGrp="1"/>
          </p:cNvSpPr>
          <p:nvPr>
            <p:ph idx="1"/>
          </p:nvPr>
        </p:nvSpPr>
        <p:spPr/>
        <p:txBody>
          <a:bodyPr>
            <a:normAutofit fontScale="85000" lnSpcReduction="10000"/>
          </a:bodyPr>
          <a:lstStyle/>
          <a:p>
            <a:r>
              <a:rPr lang="en-US" dirty="0" smtClean="0"/>
              <a:t>Define an ICMP echo operation from source to non-responder target.</a:t>
            </a:r>
            <a:endParaRPr lang="en-US" dirty="0"/>
          </a:p>
        </p:txBody>
      </p:sp>
      <p:sp>
        <p:nvSpPr>
          <p:cNvPr id="14" name="Text Placeholder 13"/>
          <p:cNvSpPr>
            <a:spLocks noGrp="1"/>
          </p:cNvSpPr>
          <p:nvPr>
            <p:ph type="body" sz="quarter" idx="10"/>
          </p:nvPr>
        </p:nvSpPr>
        <p:spPr>
          <a:xfrm>
            <a:off x="613533" y="1515377"/>
            <a:ext cx="7745412" cy="377078"/>
          </a:xfrm>
        </p:spPr>
        <p:txBody>
          <a:bodyPr/>
          <a:lstStyle/>
          <a:p>
            <a:r>
              <a:rPr lang="en-US" dirty="0" smtClean="0"/>
              <a:t>Router(config-ip-sla)#</a:t>
            </a:r>
            <a:endParaRPr lang="en-US" dirty="0"/>
          </a:p>
        </p:txBody>
      </p:sp>
      <p:sp>
        <p:nvSpPr>
          <p:cNvPr id="15" name="Text Placeholder 14"/>
          <p:cNvSpPr>
            <a:spLocks noGrp="1"/>
          </p:cNvSpPr>
          <p:nvPr>
            <p:ph type="body" sz="quarter" idx="11"/>
          </p:nvPr>
        </p:nvSpPr>
        <p:spPr>
          <a:xfrm>
            <a:off x="615326" y="1916271"/>
            <a:ext cx="7745412" cy="625805"/>
          </a:xfrm>
        </p:spPr>
        <p:txBody>
          <a:bodyPr>
            <a:normAutofit fontScale="92500"/>
          </a:bodyPr>
          <a:lstStyle/>
          <a:p>
            <a:r>
              <a:rPr lang="en-US" dirty="0" smtClean="0"/>
              <a:t>icmp-echo {</a:t>
            </a:r>
            <a:r>
              <a:rPr lang="en-US" b="0" i="1" dirty="0" smtClean="0"/>
              <a:t>destination-ip-address </a:t>
            </a:r>
            <a:r>
              <a:rPr lang="en-US" i="1" dirty="0" smtClean="0"/>
              <a:t>| </a:t>
            </a:r>
            <a:r>
              <a:rPr lang="en-US" b="0" i="1" dirty="0" smtClean="0"/>
              <a:t>destination-hostname</a:t>
            </a:r>
            <a:r>
              <a:rPr lang="en-US" i="1" dirty="0" smtClean="0"/>
              <a:t>} </a:t>
            </a:r>
            <a:r>
              <a:rPr lang="en-US" dirty="0" smtClean="0"/>
              <a:t>[source-ip {</a:t>
            </a:r>
            <a:r>
              <a:rPr lang="en-US" b="0" i="1" dirty="0" smtClean="0"/>
              <a:t>ip-address </a:t>
            </a:r>
            <a:r>
              <a:rPr lang="en-US" i="1" dirty="0" smtClean="0"/>
              <a:t>| </a:t>
            </a:r>
            <a:r>
              <a:rPr lang="en-US" b="0" i="1" dirty="0" smtClean="0"/>
              <a:t>hostname</a:t>
            </a:r>
            <a:r>
              <a:rPr lang="en-US" i="1" dirty="0" smtClean="0"/>
              <a:t>} | </a:t>
            </a:r>
            <a:r>
              <a:rPr lang="en-US" dirty="0" smtClean="0"/>
              <a:t>source-interface</a:t>
            </a:r>
            <a:r>
              <a:rPr lang="en-US" b="0" i="1" dirty="0" smtClean="0"/>
              <a:t> interface-name</a:t>
            </a:r>
            <a:r>
              <a:rPr lang="en-US" i="1" dirty="0" smtClean="0"/>
              <a:t>]</a:t>
            </a:r>
            <a:endParaRPr lang="en-US" b="0" i="1" dirty="0"/>
          </a:p>
        </p:txBody>
      </p:sp>
      <p:sp>
        <p:nvSpPr>
          <p:cNvPr id="7" name="Rectangle 6"/>
          <p:cNvSpPr/>
          <p:nvPr/>
        </p:nvSpPr>
        <p:spPr>
          <a:xfrm>
            <a:off x="495300" y="5236328"/>
            <a:ext cx="8293100" cy="1184940"/>
          </a:xfrm>
          <a:prstGeom prst="rect">
            <a:avLst/>
          </a:prstGeom>
        </p:spPr>
        <p:txBody>
          <a:bodyPr wrap="square">
            <a:spAutoFit/>
          </a:bodyPr>
          <a:lstStyle/>
          <a:p>
            <a:pPr marL="236538" lvl="0" indent="-236538" algn="l" defTabSz="814388" eaLnBrk="1" hangingPunct="1">
              <a:lnSpc>
                <a:spcPct val="100000"/>
              </a:lnSpc>
              <a:spcBef>
                <a:spcPts val="600"/>
              </a:spcBef>
              <a:buClr>
                <a:srgbClr val="708CA1"/>
              </a:buClr>
            </a:pPr>
            <a:r>
              <a:rPr lang="en-US" sz="1800" b="1" dirty="0" smtClean="0"/>
              <a:t>Note</a:t>
            </a:r>
            <a:r>
              <a:rPr lang="en-US" sz="1800" dirty="0" smtClean="0"/>
              <a:t>:</a:t>
            </a:r>
          </a:p>
          <a:p>
            <a:pPr marL="693738" lvl="1" indent="-236538" algn="l" defTabSz="814388" eaLnBrk="1" hangingPunct="1">
              <a:lnSpc>
                <a:spcPct val="100000"/>
              </a:lnSpc>
              <a:spcBef>
                <a:spcPts val="600"/>
              </a:spcBef>
              <a:buClr>
                <a:srgbClr val="708CA1"/>
              </a:buClr>
              <a:buFont typeface="Wingdings" pitchFamily="2" charset="2"/>
              <a:buChar char="§"/>
            </a:pPr>
            <a:r>
              <a:rPr lang="en-US" sz="1600" dirty="0" smtClean="0"/>
              <a:t>Effective with Cisco IOS Release 12.4(4)T, 12.2(33)SB, and 12.2(33)SXI, the</a:t>
            </a:r>
            <a:r>
              <a:rPr lang="en-US" sz="1600" dirty="0" smtClean="0">
                <a:latin typeface="Courier New" pitchFamily="49" charset="0"/>
                <a:cs typeface="Courier New" pitchFamily="49" charset="0"/>
              </a:rPr>
              <a:t> </a:t>
            </a:r>
            <a:r>
              <a:rPr lang="en-US" sz="1600" b="1" dirty="0" smtClean="0">
                <a:latin typeface="Courier New" pitchFamily="49" charset="0"/>
                <a:cs typeface="Courier New" pitchFamily="49" charset="0"/>
              </a:rPr>
              <a:t>type echo protocol ipIcmpEcho </a:t>
            </a:r>
            <a:r>
              <a:rPr lang="en-US" sz="1600" dirty="0" smtClean="0"/>
              <a:t>command is replaced by the</a:t>
            </a:r>
            <a:r>
              <a:rPr lang="en-US" sz="1600" dirty="0" smtClean="0">
                <a:latin typeface="Courier New" pitchFamily="49" charset="0"/>
                <a:cs typeface="Courier New" pitchFamily="49" charset="0"/>
              </a:rPr>
              <a:t> </a:t>
            </a:r>
            <a:r>
              <a:rPr lang="en-US" sz="1600" b="1" dirty="0" smtClean="0">
                <a:latin typeface="Courier New" pitchFamily="49" charset="0"/>
                <a:cs typeface="Courier New" pitchFamily="49" charset="0"/>
              </a:rPr>
              <a:t>icmp-echo</a:t>
            </a:r>
            <a:r>
              <a:rPr lang="en-US" sz="1600" dirty="0" smtClean="0">
                <a:latin typeface="Courier New" pitchFamily="49" charset="0"/>
                <a:cs typeface="Courier New" pitchFamily="49" charset="0"/>
              </a:rPr>
              <a:t> </a:t>
            </a:r>
            <a:r>
              <a:rPr lang="en-US" sz="1600" dirty="0" smtClean="0"/>
              <a:t>command.</a:t>
            </a:r>
            <a:endParaRPr lang="en-US" sz="1600" dirty="0" smtClean="0">
              <a:latin typeface="+mn-lt"/>
            </a:endParaRPr>
          </a:p>
        </p:txBody>
      </p:sp>
      <p:graphicFrame>
        <p:nvGraphicFramePr>
          <p:cNvPr id="8" name="Table 7"/>
          <p:cNvGraphicFramePr>
            <a:graphicFrameLocks noGrp="1"/>
          </p:cNvGraphicFramePr>
          <p:nvPr/>
        </p:nvGraphicFramePr>
        <p:xfrm>
          <a:off x="545690" y="2635868"/>
          <a:ext cx="7831394" cy="2556527"/>
        </p:xfrm>
        <a:graphic>
          <a:graphicData uri="http://schemas.openxmlformats.org/drawingml/2006/table">
            <a:tbl>
              <a:tblPr firstRow="1" bandRow="1">
                <a:tableStyleId>{5C22544A-7EE6-4342-B048-85BDC9FD1C3A}</a:tableStyleId>
              </a:tblPr>
              <a:tblGrid>
                <a:gridCol w="2744418"/>
                <a:gridCol w="5086976"/>
              </a:tblGrid>
              <a:tr h="392447">
                <a:tc>
                  <a:txBody>
                    <a:bodyPr/>
                    <a:lstStyle/>
                    <a:p>
                      <a:pPr marL="0" marR="0" algn="l">
                        <a:lnSpc>
                          <a:spcPct val="100000"/>
                        </a:lnSpc>
                        <a:spcBef>
                          <a:spcPts val="0"/>
                        </a:spcBef>
                        <a:spcAft>
                          <a:spcPts val="600"/>
                        </a:spcAft>
                      </a:pPr>
                      <a:r>
                        <a:rPr lang="en-US" sz="1400" b="1" dirty="0"/>
                        <a:t>Parameter</a:t>
                      </a:r>
                      <a:endParaRPr lang="en-US" sz="1400" b="1" dirty="0">
                        <a:solidFill>
                          <a:srgbClr val="000000"/>
                        </a:solidFill>
                        <a:latin typeface="Arial"/>
                        <a:ea typeface="SimSun"/>
                      </a:endParaRPr>
                    </a:p>
                  </a:txBody>
                  <a:tcPr marL="68580" marR="68580" marT="0" marB="0" anchor="ctr"/>
                </a:tc>
                <a:tc>
                  <a:txBody>
                    <a:bodyPr/>
                    <a:lstStyle/>
                    <a:p>
                      <a:pPr marL="0" marR="0" algn="l">
                        <a:lnSpc>
                          <a:spcPct val="100000"/>
                        </a:lnSpc>
                        <a:spcBef>
                          <a:spcPts val="0"/>
                        </a:spcBef>
                        <a:spcAft>
                          <a:spcPts val="600"/>
                        </a:spcAft>
                      </a:pPr>
                      <a:r>
                        <a:rPr lang="en-US" sz="1400" b="1" dirty="0"/>
                        <a:t>Description</a:t>
                      </a:r>
                      <a:endParaRPr lang="en-US" sz="1400" b="1" dirty="0">
                        <a:solidFill>
                          <a:srgbClr val="000000"/>
                        </a:solidFill>
                        <a:latin typeface="Arial"/>
                        <a:ea typeface="SimSun"/>
                      </a:endParaRPr>
                    </a:p>
                  </a:txBody>
                  <a:tcPr marL="68580" marR="68580" marT="0" marB="0" anchor="ctr"/>
                </a:tc>
              </a:tr>
              <a:tr h="430079">
                <a:tc>
                  <a:txBody>
                    <a:bodyPr/>
                    <a:lstStyle/>
                    <a:p>
                      <a:pPr marL="0" marR="0" algn="l" defTabSz="914400" rtl="0" eaLnBrk="1" latinLnBrk="0" hangingPunct="1">
                        <a:lnSpc>
                          <a:spcPct val="100000"/>
                        </a:lnSpc>
                        <a:spcBef>
                          <a:spcPts val="0"/>
                        </a:spcBef>
                        <a:spcAft>
                          <a:spcPts val="600"/>
                        </a:spcAft>
                      </a:pPr>
                      <a:r>
                        <a:rPr lang="en-US" sz="1400" i="1" kern="1200" dirty="0" smtClean="0">
                          <a:solidFill>
                            <a:srgbClr val="000000"/>
                          </a:solidFill>
                          <a:latin typeface="Courier New" pitchFamily="49" charset="0"/>
                          <a:ea typeface="Times New Roman"/>
                          <a:cs typeface="Courier New" pitchFamily="49" charset="0"/>
                        </a:rPr>
                        <a:t>destination-ip-address | destination-hostname </a:t>
                      </a:r>
                    </a:p>
                  </a:txBody>
                  <a:tcPr marL="76200" marR="76200" marT="76200" marB="50800" anchor="ctr"/>
                </a:tc>
                <a:tc>
                  <a:txBody>
                    <a:bodyPr/>
                    <a:lstStyle/>
                    <a:p>
                      <a:pPr marL="0" marR="0" algn="l" defTabSz="914400" rtl="0" eaLnBrk="1" latinLnBrk="0" hangingPunct="1">
                        <a:lnSpc>
                          <a:spcPct val="100000"/>
                        </a:lnSpc>
                        <a:spcBef>
                          <a:spcPts val="0"/>
                        </a:spcBef>
                        <a:spcAft>
                          <a:spcPts val="600"/>
                        </a:spcAft>
                      </a:pPr>
                      <a:r>
                        <a:rPr lang="en-US" sz="1400" kern="1200" dirty="0" smtClean="0">
                          <a:solidFill>
                            <a:srgbClr val="000000"/>
                          </a:solidFill>
                          <a:latin typeface="+mn-lt"/>
                          <a:ea typeface="SimSun"/>
                          <a:cs typeface="Arial"/>
                        </a:rPr>
                        <a:t>Destination IPv4 or IPv6 address or hostname. </a:t>
                      </a:r>
                    </a:p>
                  </a:txBody>
                  <a:tcPr marL="76200" marR="76200" marT="76200" marB="50800" anchor="ctr"/>
                </a:tc>
              </a:tr>
              <a:tr h="981117">
                <a:tc>
                  <a:txBody>
                    <a:bodyPr/>
                    <a:lstStyle/>
                    <a:p>
                      <a:pPr marL="0" marR="0" algn="l" defTabSz="914400" rtl="0" eaLnBrk="1" latinLnBrk="0" hangingPunct="1">
                        <a:lnSpc>
                          <a:spcPct val="100000"/>
                        </a:lnSpc>
                        <a:spcBef>
                          <a:spcPts val="0"/>
                        </a:spcBef>
                        <a:spcAft>
                          <a:spcPts val="600"/>
                        </a:spcAft>
                      </a:pPr>
                      <a:r>
                        <a:rPr lang="en-US" sz="1400" b="1" i="0" kern="1200" dirty="0" smtClean="0">
                          <a:solidFill>
                            <a:srgbClr val="000000"/>
                          </a:solidFill>
                          <a:latin typeface="Courier New" pitchFamily="49" charset="0"/>
                          <a:ea typeface="Times New Roman"/>
                          <a:cs typeface="Courier New" pitchFamily="49" charset="0"/>
                        </a:rPr>
                        <a:t>source-ip </a:t>
                      </a:r>
                      <a:r>
                        <a:rPr lang="en-US" sz="1400" i="1" kern="1200" dirty="0" smtClean="0">
                          <a:solidFill>
                            <a:srgbClr val="000000"/>
                          </a:solidFill>
                          <a:latin typeface="Courier New" pitchFamily="49" charset="0"/>
                          <a:ea typeface="Times New Roman"/>
                          <a:cs typeface="Courier New" pitchFamily="49" charset="0"/>
                        </a:rPr>
                        <a:t>{ip-address | hostname} </a:t>
                      </a:r>
                    </a:p>
                  </a:txBody>
                  <a:tcPr marL="76200" marR="76200" marT="76200" marB="50800" anchor="ctr"/>
                </a:tc>
                <a:tc>
                  <a:txBody>
                    <a:bodyPr/>
                    <a:lstStyle/>
                    <a:p>
                      <a:pPr marL="0" marR="0" algn="l" defTabSz="914400" rtl="0" eaLnBrk="1" latinLnBrk="0" hangingPunct="1">
                        <a:lnSpc>
                          <a:spcPct val="100000"/>
                        </a:lnSpc>
                        <a:spcBef>
                          <a:spcPts val="0"/>
                        </a:spcBef>
                        <a:spcAft>
                          <a:spcPts val="600"/>
                        </a:spcAft>
                      </a:pPr>
                      <a:r>
                        <a:rPr lang="en-US" sz="1400" kern="1200" dirty="0" smtClean="0">
                          <a:solidFill>
                            <a:srgbClr val="000000"/>
                          </a:solidFill>
                          <a:latin typeface="+mn-lt"/>
                          <a:ea typeface="SimSun"/>
                          <a:cs typeface="Arial"/>
                        </a:rPr>
                        <a:t>(Optional) Specifies the source IPv4 or IPv6 address or hostname. </a:t>
                      </a:r>
                    </a:p>
                    <a:p>
                      <a:pPr marL="0" marR="0" algn="l" defTabSz="914400" rtl="0" eaLnBrk="1" latinLnBrk="0" hangingPunct="1">
                        <a:lnSpc>
                          <a:spcPct val="100000"/>
                        </a:lnSpc>
                        <a:spcBef>
                          <a:spcPts val="0"/>
                        </a:spcBef>
                        <a:spcAft>
                          <a:spcPts val="600"/>
                        </a:spcAft>
                      </a:pPr>
                      <a:r>
                        <a:rPr lang="en-US" sz="1400" kern="1200" dirty="0" smtClean="0">
                          <a:solidFill>
                            <a:srgbClr val="000000"/>
                          </a:solidFill>
                          <a:latin typeface="+mn-lt"/>
                          <a:ea typeface="SimSun"/>
                          <a:cs typeface="Arial"/>
                        </a:rPr>
                        <a:t>When a source IP address or hostname is not specified, IP SLAs chooses the IP address nearest to the destination.</a:t>
                      </a:r>
                    </a:p>
                  </a:txBody>
                  <a:tcPr marL="76200" marR="76200" marT="76200" marB="50800" anchor="ctr"/>
                </a:tc>
              </a:tr>
              <a:tr h="456959">
                <a:tc>
                  <a:txBody>
                    <a:bodyPr/>
                    <a:lstStyle/>
                    <a:p>
                      <a:pPr marL="0" marR="0" algn="l" defTabSz="914400" rtl="0" eaLnBrk="1" latinLnBrk="0" hangingPunct="1">
                        <a:lnSpc>
                          <a:spcPct val="100000"/>
                        </a:lnSpc>
                        <a:spcBef>
                          <a:spcPts val="0"/>
                        </a:spcBef>
                        <a:spcAft>
                          <a:spcPts val="600"/>
                        </a:spcAft>
                      </a:pPr>
                      <a:r>
                        <a:rPr lang="en-US" sz="1400" b="1" i="0" kern="1200" dirty="0" smtClean="0">
                          <a:solidFill>
                            <a:srgbClr val="000000"/>
                          </a:solidFill>
                          <a:latin typeface="Courier New" pitchFamily="49" charset="0"/>
                          <a:ea typeface="Times New Roman"/>
                          <a:cs typeface="Courier New" pitchFamily="49" charset="0"/>
                        </a:rPr>
                        <a:t>source-interface</a:t>
                      </a:r>
                      <a:r>
                        <a:rPr lang="en-US" sz="1400" i="1" kern="1200" dirty="0" smtClean="0">
                          <a:solidFill>
                            <a:srgbClr val="000000"/>
                          </a:solidFill>
                          <a:latin typeface="Courier New" pitchFamily="49" charset="0"/>
                          <a:ea typeface="Times New Roman"/>
                          <a:cs typeface="Courier New" pitchFamily="49" charset="0"/>
                        </a:rPr>
                        <a:t> interface-name </a:t>
                      </a:r>
                    </a:p>
                  </a:txBody>
                  <a:tcPr marL="76200" marR="76200" marT="76200" marB="50800" anchor="ctr"/>
                </a:tc>
                <a:tc>
                  <a:txBody>
                    <a:bodyPr/>
                    <a:lstStyle/>
                    <a:p>
                      <a:pPr marL="0" marR="0" algn="l" defTabSz="914400" rtl="0" eaLnBrk="1" latinLnBrk="0" hangingPunct="1">
                        <a:lnSpc>
                          <a:spcPct val="100000"/>
                        </a:lnSpc>
                        <a:spcBef>
                          <a:spcPts val="0"/>
                        </a:spcBef>
                        <a:spcAft>
                          <a:spcPts val="600"/>
                        </a:spcAft>
                      </a:pPr>
                      <a:r>
                        <a:rPr lang="en-US" sz="1400" kern="1200" dirty="0" smtClean="0">
                          <a:solidFill>
                            <a:srgbClr val="000000"/>
                          </a:solidFill>
                          <a:latin typeface="+mn-lt"/>
                          <a:ea typeface="SimSun"/>
                          <a:cs typeface="Arial"/>
                        </a:rPr>
                        <a:t>(Optional) Specifies the source interface for the operation. </a:t>
                      </a:r>
                    </a:p>
                  </a:txBody>
                  <a:tcPr marL="76200" marR="76200" marT="76200" marB="50800" anchor="ct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500087" y="2327895"/>
            <a:ext cx="5065154" cy="17904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6" name="Rectangle 5"/>
          <p:cNvSpPr/>
          <p:nvPr/>
        </p:nvSpPr>
        <p:spPr bwMode="auto">
          <a:xfrm>
            <a:off x="510135" y="4030872"/>
            <a:ext cx="4554264" cy="16019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0" name="Title 9"/>
          <p:cNvSpPr>
            <a:spLocks noGrp="1"/>
          </p:cNvSpPr>
          <p:nvPr>
            <p:ph type="title"/>
          </p:nvPr>
        </p:nvSpPr>
        <p:spPr/>
        <p:txBody>
          <a:bodyPr/>
          <a:lstStyle/>
          <a:p>
            <a:r>
              <a:rPr lang="en-US" dirty="0" smtClean="0">
                <a:latin typeface="Courier New" pitchFamily="49" charset="0"/>
                <a:cs typeface="Courier New" pitchFamily="49" charset="0"/>
              </a:rPr>
              <a:t>icmp-echo</a:t>
            </a:r>
            <a:r>
              <a:rPr lang="en-US" dirty="0" smtClean="0"/>
              <a:t> Command Example </a:t>
            </a:r>
            <a:endParaRPr lang="en-US" dirty="0"/>
          </a:p>
        </p:txBody>
      </p:sp>
      <p:sp>
        <p:nvSpPr>
          <p:cNvPr id="11" name="Content Placeholder 10"/>
          <p:cNvSpPr>
            <a:spLocks noGrp="1"/>
          </p:cNvSpPr>
          <p:nvPr>
            <p:ph idx="11"/>
          </p:nvPr>
        </p:nvSpPr>
        <p:spPr>
          <a:xfrm>
            <a:off x="279400" y="5530645"/>
            <a:ext cx="8520354" cy="893459"/>
          </a:xfrm>
        </p:spPr>
        <p:txBody>
          <a:bodyPr>
            <a:normAutofit/>
          </a:bodyPr>
          <a:lstStyle/>
          <a:p>
            <a:r>
              <a:rPr lang="en-US" sz="1800" dirty="0" smtClean="0"/>
              <a:t>Although many command options exist, the focus of this section will be on</a:t>
            </a:r>
            <a:r>
              <a:rPr lang="en-US" sz="1800" b="1" dirty="0" smtClean="0">
                <a:latin typeface="Courier New" pitchFamily="49" charset="0"/>
                <a:cs typeface="Courier New" pitchFamily="49" charset="0"/>
              </a:rPr>
              <a:t> frequency </a:t>
            </a:r>
            <a:r>
              <a:rPr lang="en-US" sz="1800" dirty="0" smtClean="0"/>
              <a:t>and</a:t>
            </a:r>
            <a:r>
              <a:rPr lang="en-US" sz="1800" b="1" dirty="0" smtClean="0">
                <a:latin typeface="Courier New" pitchFamily="49" charset="0"/>
                <a:cs typeface="Courier New" pitchFamily="49" charset="0"/>
              </a:rPr>
              <a:t> timeout </a:t>
            </a:r>
            <a:r>
              <a:rPr lang="en-US" sz="1800" dirty="0" smtClean="0"/>
              <a:t>commands.</a:t>
            </a:r>
          </a:p>
        </p:txBody>
      </p:sp>
      <p:sp>
        <p:nvSpPr>
          <p:cNvPr id="7" name="Rectangle 6"/>
          <p:cNvSpPr/>
          <p:nvPr/>
        </p:nvSpPr>
        <p:spPr bwMode="auto">
          <a:xfrm>
            <a:off x="488358" y="2537224"/>
            <a:ext cx="4776815" cy="16173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9" name="Content Placeholder 14"/>
          <p:cNvSpPr txBox="1">
            <a:spLocks/>
          </p:cNvSpPr>
          <p:nvPr/>
        </p:nvSpPr>
        <p:spPr bwMode="auto">
          <a:xfrm>
            <a:off x="279400" y="1196703"/>
            <a:ext cx="8520113" cy="4215956"/>
          </a:xfrm>
          <a:prstGeom prst="rect">
            <a:avLst/>
          </a:prstGeom>
          <a:noFill/>
          <a:ln w="12700" algn="ctr">
            <a:solidFill>
              <a:schemeClr val="bg2"/>
            </a:solidFill>
            <a:miter lim="800000"/>
            <a:headEnd/>
            <a:tailEnd/>
          </a:ln>
        </p:spPr>
        <p:txBody>
          <a:bodyPr vert="horz" wrap="square" lIns="82124" tIns="41061" rIns="82124" bIns="41061" numCol="1" anchor="t" anchorCtr="0" compatLnSpc="1">
            <a:prstTxWarp prst="textNoShape">
              <a:avLst/>
            </a:prstTxWarp>
            <a:noAutofit/>
          </a:bodyPr>
          <a:lstStyle/>
          <a:p>
            <a:pPr marL="236538" lvl="0" indent="-236538" algn="l" defTabSz="814388" eaLnBrk="1" hangingPunct="1">
              <a:lnSpc>
                <a:spcPct val="100000"/>
              </a:lnSpc>
              <a:spcBef>
                <a:spcPts val="0"/>
              </a:spcBef>
              <a:buClr>
                <a:srgbClr val="708CA1"/>
              </a:buClr>
              <a:defRPr/>
            </a:pPr>
            <a:r>
              <a:rPr lang="pt-BR" sz="1400" kern="0" dirty="0" smtClean="0">
                <a:latin typeface="Courier New" pitchFamily="49" charset="0"/>
                <a:cs typeface="Courier New" pitchFamily="49" charset="0"/>
              </a:rPr>
              <a:t>R1(config-ip-sla)# </a:t>
            </a:r>
            <a:r>
              <a:rPr lang="pt-BR" sz="1400" b="1" kern="0" dirty="0" smtClean="0">
                <a:latin typeface="Courier New" pitchFamily="49" charset="0"/>
                <a:cs typeface="Courier New" pitchFamily="49" charset="0"/>
              </a:rPr>
              <a:t>icmp-echo 209.165.201.30</a:t>
            </a:r>
          </a:p>
          <a:p>
            <a:pPr marL="236538" lvl="0" indent="-236538" algn="l" defTabSz="814388" eaLnBrk="1" hangingPunct="1">
              <a:lnSpc>
                <a:spcPct val="100000"/>
              </a:lnSpc>
              <a:spcBef>
                <a:spcPts val="0"/>
              </a:spcBef>
              <a:buClr>
                <a:srgbClr val="708CA1"/>
              </a:buClr>
              <a:defRPr/>
            </a:pPr>
            <a:r>
              <a:rPr lang="pt-BR" sz="1400" kern="0" dirty="0" smtClean="0">
                <a:latin typeface="Courier New" pitchFamily="49" charset="0"/>
                <a:cs typeface="Courier New" pitchFamily="49" charset="0"/>
              </a:rPr>
              <a:t>R1(config-ip-sla-echo)# </a:t>
            </a:r>
            <a:r>
              <a:rPr lang="pt-BR" sz="1400" b="1" kern="0" dirty="0" smtClean="0">
                <a:latin typeface="Courier New" pitchFamily="49" charset="0"/>
                <a:cs typeface="Courier New" pitchFamily="49" charset="0"/>
              </a:rPr>
              <a:t>?</a:t>
            </a:r>
          </a:p>
          <a:p>
            <a:pPr marL="236538" lvl="0" indent="-236538" algn="l" defTabSz="814388" eaLnBrk="1" hangingPunct="1">
              <a:lnSpc>
                <a:spcPct val="100000"/>
              </a:lnSpc>
              <a:spcBef>
                <a:spcPts val="0"/>
              </a:spcBef>
              <a:buClr>
                <a:srgbClr val="708CA1"/>
              </a:buClr>
              <a:defRPr/>
            </a:pPr>
            <a:endParaRPr lang="en-US" sz="1400" b="1" kern="0" dirty="0" smtClean="0">
              <a:latin typeface="Courier New" pitchFamily="49" charset="0"/>
              <a:cs typeface="Courier New" pitchFamily="49" charset="0"/>
            </a:endParaRP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IP SLAs echo Configuration Commands:</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  default            Set a command to its defaults</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  exit               </a:t>
            </a:r>
            <a:r>
              <a:rPr lang="en-US" sz="1400" kern="0" dirty="0" err="1" smtClean="0">
                <a:latin typeface="Courier New" pitchFamily="49" charset="0"/>
                <a:cs typeface="Courier New" pitchFamily="49" charset="0"/>
              </a:rPr>
              <a:t>Exit</a:t>
            </a:r>
            <a:r>
              <a:rPr lang="en-US" sz="1400" kern="0" dirty="0" smtClean="0">
                <a:latin typeface="Courier New" pitchFamily="49" charset="0"/>
                <a:cs typeface="Courier New" pitchFamily="49" charset="0"/>
              </a:rPr>
              <a:t> operation configuration</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  frequency          </a:t>
            </a:r>
            <a:r>
              <a:rPr lang="en-US" sz="1400" kern="0" dirty="0" err="1" smtClean="0">
                <a:latin typeface="Courier New" pitchFamily="49" charset="0"/>
                <a:cs typeface="Courier New" pitchFamily="49" charset="0"/>
              </a:rPr>
              <a:t>Frequency</a:t>
            </a:r>
            <a:r>
              <a:rPr lang="en-US" sz="1400" kern="0" dirty="0" smtClean="0">
                <a:latin typeface="Courier New" pitchFamily="49" charset="0"/>
                <a:cs typeface="Courier New" pitchFamily="49" charset="0"/>
              </a:rPr>
              <a:t> of an operation</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  history            </a:t>
            </a:r>
            <a:r>
              <a:rPr lang="en-US" sz="1400" kern="0" dirty="0" err="1" smtClean="0">
                <a:latin typeface="Courier New" pitchFamily="49" charset="0"/>
                <a:cs typeface="Courier New" pitchFamily="49" charset="0"/>
              </a:rPr>
              <a:t>History</a:t>
            </a:r>
            <a:r>
              <a:rPr lang="en-US" sz="1400" kern="0" dirty="0" smtClean="0">
                <a:latin typeface="Courier New" pitchFamily="49" charset="0"/>
                <a:cs typeface="Courier New" pitchFamily="49" charset="0"/>
              </a:rPr>
              <a:t> and Distribution Data</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  no                 Negate a command or set its defaults</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  owner              </a:t>
            </a:r>
            <a:r>
              <a:rPr lang="en-US" sz="1400" kern="0" dirty="0" err="1" smtClean="0">
                <a:latin typeface="Courier New" pitchFamily="49" charset="0"/>
                <a:cs typeface="Courier New" pitchFamily="49" charset="0"/>
              </a:rPr>
              <a:t>Owner</a:t>
            </a:r>
            <a:r>
              <a:rPr lang="en-US" sz="1400" kern="0" dirty="0" smtClean="0">
                <a:latin typeface="Courier New" pitchFamily="49" charset="0"/>
                <a:cs typeface="Courier New" pitchFamily="49" charset="0"/>
              </a:rPr>
              <a:t> of Entry</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  request-data-size  Request data size</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  tag                User defined tag</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  threshold          Operation threshold in milliseconds</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  timeout            </a:t>
            </a:r>
            <a:r>
              <a:rPr lang="en-US" sz="1400" kern="0" dirty="0" err="1" smtClean="0">
                <a:latin typeface="Courier New" pitchFamily="49" charset="0"/>
                <a:cs typeface="Courier New" pitchFamily="49" charset="0"/>
              </a:rPr>
              <a:t>Timeout</a:t>
            </a:r>
            <a:r>
              <a:rPr lang="en-US" sz="1400" kern="0" dirty="0" smtClean="0">
                <a:latin typeface="Courier New" pitchFamily="49" charset="0"/>
                <a:cs typeface="Courier New" pitchFamily="49" charset="0"/>
              </a:rPr>
              <a:t> of an operation</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  tos                Type Of Service</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  verify-data        Verify data</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  vrf                Configure IP SLAs for a VPN Routing/Forwarding in-stance</a:t>
            </a:r>
          </a:p>
          <a:p>
            <a:pPr marL="236538" lvl="0" indent="-236538" algn="l" defTabSz="814388" eaLnBrk="1" hangingPunct="1">
              <a:lnSpc>
                <a:spcPct val="100000"/>
              </a:lnSpc>
              <a:spcBef>
                <a:spcPts val="0"/>
              </a:spcBef>
              <a:buClr>
                <a:srgbClr val="708CA1"/>
              </a:buClr>
              <a:defRPr/>
            </a:pPr>
            <a:endParaRPr lang="en-US" sz="1400" kern="0" dirty="0" smtClean="0">
              <a:latin typeface="Courier New" pitchFamily="49" charset="0"/>
              <a:cs typeface="Courier New" pitchFamily="49" charset="0"/>
            </a:endParaRP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R1(config-ip-sla-echo)#</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2"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lvl="0" algn="l" defTabSz="814388" eaLnBrk="1" hangingPunct="1">
              <a:defRPr/>
            </a:pPr>
            <a:r>
              <a:rPr lang="en-US" sz="2800" b="1" kern="0" dirty="0" smtClean="0">
                <a:solidFill>
                  <a:schemeClr val="bg1"/>
                </a:solidFill>
                <a:latin typeface="+mj-lt"/>
                <a:ea typeface="+mj-ea"/>
                <a:cs typeface="+mj-cs"/>
              </a:rPr>
              <a:t>Understanding Path Control</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latin typeface="Courier New" pitchFamily="49" charset="0"/>
                <a:cs typeface="Courier New" pitchFamily="49" charset="0"/>
              </a:rPr>
              <a:t>icmp-echo</a:t>
            </a:r>
            <a:r>
              <a:rPr lang="en-US" dirty="0" smtClean="0"/>
              <a:t> Sub-Commands</a:t>
            </a:r>
            <a:endParaRPr lang="en-US" dirty="0"/>
          </a:p>
        </p:txBody>
      </p:sp>
      <p:sp>
        <p:nvSpPr>
          <p:cNvPr id="12" name="Rectangle 6"/>
          <p:cNvSpPr>
            <a:spLocks noChangeArrowheads="1"/>
          </p:cNvSpPr>
          <p:nvPr/>
        </p:nvSpPr>
        <p:spPr bwMode="auto">
          <a:xfrm>
            <a:off x="530896" y="1463712"/>
            <a:ext cx="8158163" cy="414217"/>
          </a:xfrm>
          <a:prstGeom prst="rect">
            <a:avLst/>
          </a:prstGeom>
          <a:solidFill>
            <a:schemeClr val="bg1"/>
          </a:solidFill>
          <a:ln w="12700">
            <a:solidFill>
              <a:schemeClr val="tx1"/>
            </a:solidFill>
            <a:miter lim="800000"/>
            <a:headEnd/>
            <a:tailEnd/>
          </a:ln>
          <a:effectLst/>
        </p:spPr>
        <p:txBody>
          <a:bodyPr lIns="92075" tIns="46038" rIns="92075" bIns="46038">
            <a:spAutoFit/>
          </a:bodyPr>
          <a:lstStyle/>
          <a:p>
            <a:pPr algn="l">
              <a:lnSpc>
                <a:spcPts val="2700"/>
              </a:lnSpc>
              <a:tabLst>
                <a:tab pos="7654925" algn="r"/>
              </a:tabLst>
            </a:pPr>
            <a:r>
              <a:rPr lang="en-US" sz="1600" b="1" dirty="0" smtClean="0">
                <a:latin typeface="Courier New" pitchFamily="49" charset="0"/>
              </a:rPr>
              <a:t>frequency </a:t>
            </a:r>
            <a:r>
              <a:rPr lang="en-US" sz="1600" i="1" dirty="0" smtClean="0">
                <a:latin typeface="Courier New" pitchFamily="49" charset="0"/>
              </a:rPr>
              <a:t>seconds</a:t>
            </a:r>
            <a:endParaRPr lang="en-GB" sz="1600" i="1" dirty="0">
              <a:latin typeface="Courier New" pitchFamily="49" charset="0"/>
            </a:endParaRPr>
          </a:p>
        </p:txBody>
      </p:sp>
      <p:sp>
        <p:nvSpPr>
          <p:cNvPr id="13" name="Text Box 8"/>
          <p:cNvSpPr txBox="1">
            <a:spLocks noChangeArrowheads="1"/>
          </p:cNvSpPr>
          <p:nvPr/>
        </p:nvSpPr>
        <p:spPr bwMode="auto">
          <a:xfrm>
            <a:off x="426121" y="1920912"/>
            <a:ext cx="8228013" cy="1049518"/>
          </a:xfrm>
          <a:prstGeom prst="rect">
            <a:avLst/>
          </a:prstGeom>
          <a:noFill/>
          <a:ln w="38100">
            <a:noFill/>
            <a:miter lim="800000"/>
            <a:headEnd/>
            <a:tailEnd type="none" w="sm" len="sm"/>
          </a:ln>
          <a:effectLst/>
        </p:spPr>
        <p:txBody>
          <a:bodyPr>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smtClean="0">
                <a:latin typeface="+mn-lt"/>
              </a:rPr>
              <a:t>Set the rate at which a specified IP SLAs operation repeats.</a:t>
            </a:r>
          </a:p>
          <a:p>
            <a:pPr marL="693738" lvl="1" indent="-236538" algn="l" defTabSz="814388" eaLnBrk="1" hangingPunct="1">
              <a:lnSpc>
                <a:spcPct val="95000"/>
              </a:lnSpc>
              <a:spcBef>
                <a:spcPct val="50000"/>
              </a:spcBef>
              <a:buClr>
                <a:srgbClr val="708CA1"/>
              </a:buClr>
              <a:buFont typeface="Wingdings" pitchFamily="2" charset="2"/>
              <a:buChar char="§"/>
            </a:pPr>
            <a:r>
              <a:rPr lang="en-US" sz="1800" dirty="0" smtClean="0">
                <a:latin typeface="+mn-lt"/>
              </a:rPr>
              <a:t>The</a:t>
            </a:r>
            <a:r>
              <a:rPr lang="en-US" sz="1800" i="1" dirty="0" smtClean="0">
                <a:latin typeface="Courier New" pitchFamily="49" charset="0"/>
                <a:cs typeface="Courier New" pitchFamily="49" charset="0"/>
              </a:rPr>
              <a:t> seconds </a:t>
            </a:r>
            <a:r>
              <a:rPr lang="en-US" sz="1800" dirty="0" smtClean="0">
                <a:latin typeface="+mn-lt"/>
              </a:rPr>
              <a:t>parameter is the number of seconds between the IP SLAs operations with the default being 60 seconds.</a:t>
            </a:r>
            <a:endParaRPr lang="en-US" sz="1800" dirty="0">
              <a:latin typeface="+mn-lt"/>
            </a:endParaRPr>
          </a:p>
        </p:txBody>
      </p:sp>
      <p:sp>
        <p:nvSpPr>
          <p:cNvPr id="17" name="Rectangle 10"/>
          <p:cNvSpPr>
            <a:spLocks noChangeArrowheads="1"/>
          </p:cNvSpPr>
          <p:nvPr/>
        </p:nvSpPr>
        <p:spPr bwMode="auto">
          <a:xfrm>
            <a:off x="518231" y="1129532"/>
            <a:ext cx="4144963" cy="336550"/>
          </a:xfrm>
          <a:prstGeom prst="rect">
            <a:avLst/>
          </a:prstGeom>
          <a:noFill/>
          <a:ln w="9525">
            <a:noFill/>
            <a:miter lim="800000"/>
            <a:headEnd/>
            <a:tailEnd/>
          </a:ln>
          <a:effectLst/>
        </p:spPr>
        <p:txBody>
          <a:bodyPr lIns="92075" tIns="46038" rIns="92075" bIns="46038">
            <a:spAutoFit/>
          </a:bodyPr>
          <a:lstStyle/>
          <a:p>
            <a:pPr algn="l">
              <a:lnSpc>
                <a:spcPct val="100000"/>
              </a:lnSpc>
              <a:spcBef>
                <a:spcPct val="20000"/>
              </a:spcBef>
            </a:pPr>
            <a:r>
              <a:rPr lang="en-GB" sz="1600" dirty="0" smtClean="0">
                <a:latin typeface="Courier New" pitchFamily="49" charset="0"/>
              </a:rPr>
              <a:t>Router(config-ip-sla-echo)#</a:t>
            </a:r>
            <a:endParaRPr lang="en-GB" sz="1600" dirty="0">
              <a:latin typeface="Courier New" pitchFamily="49" charset="0"/>
            </a:endParaRPr>
          </a:p>
        </p:txBody>
      </p:sp>
      <p:sp>
        <p:nvSpPr>
          <p:cNvPr id="18" name="Rectangle 6"/>
          <p:cNvSpPr>
            <a:spLocks noChangeArrowheads="1"/>
          </p:cNvSpPr>
          <p:nvPr/>
        </p:nvSpPr>
        <p:spPr bwMode="auto">
          <a:xfrm>
            <a:off x="532576" y="3746288"/>
            <a:ext cx="8158163" cy="414217"/>
          </a:xfrm>
          <a:prstGeom prst="rect">
            <a:avLst/>
          </a:prstGeom>
          <a:solidFill>
            <a:schemeClr val="bg1"/>
          </a:solidFill>
          <a:ln w="12700">
            <a:solidFill>
              <a:schemeClr val="tx1"/>
            </a:solidFill>
            <a:miter lim="800000"/>
            <a:headEnd/>
            <a:tailEnd/>
          </a:ln>
          <a:effectLst/>
        </p:spPr>
        <p:txBody>
          <a:bodyPr lIns="92075" tIns="46038" rIns="92075" bIns="46038">
            <a:spAutoFit/>
          </a:bodyPr>
          <a:lstStyle/>
          <a:p>
            <a:pPr algn="l">
              <a:lnSpc>
                <a:spcPts val="2700"/>
              </a:lnSpc>
              <a:tabLst>
                <a:tab pos="7654925" algn="r"/>
              </a:tabLst>
            </a:pPr>
            <a:r>
              <a:rPr lang="en-US" sz="1600" b="1" dirty="0" smtClean="0">
                <a:latin typeface="Courier New" pitchFamily="49" charset="0"/>
              </a:rPr>
              <a:t>timeout </a:t>
            </a:r>
            <a:r>
              <a:rPr lang="en-US" sz="1600" i="1" dirty="0" smtClean="0">
                <a:latin typeface="Courier New" pitchFamily="49" charset="0"/>
              </a:rPr>
              <a:t>milliseconds</a:t>
            </a:r>
            <a:endParaRPr lang="en-GB" sz="1600" i="1" dirty="0">
              <a:latin typeface="Courier New" pitchFamily="49" charset="0"/>
            </a:endParaRPr>
          </a:p>
        </p:txBody>
      </p:sp>
      <p:sp>
        <p:nvSpPr>
          <p:cNvPr id="19" name="Text Box 8"/>
          <p:cNvSpPr txBox="1">
            <a:spLocks noChangeArrowheads="1"/>
          </p:cNvSpPr>
          <p:nvPr/>
        </p:nvSpPr>
        <p:spPr bwMode="auto">
          <a:xfrm>
            <a:off x="427801" y="4203488"/>
            <a:ext cx="8228013" cy="1341906"/>
          </a:xfrm>
          <a:prstGeom prst="rect">
            <a:avLst/>
          </a:prstGeom>
          <a:noFill/>
          <a:ln w="38100">
            <a:noFill/>
            <a:miter lim="800000"/>
            <a:headEnd/>
            <a:tailEnd type="none" w="sm" len="sm"/>
          </a:ln>
          <a:effectLst/>
        </p:spPr>
        <p:txBody>
          <a:bodyPr>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smtClean="0">
                <a:latin typeface="+mn-lt"/>
              </a:rPr>
              <a:t>Set the amount of time a Cisco IOS IP SLAs operation waits for a response from its request packet.</a:t>
            </a:r>
          </a:p>
          <a:p>
            <a:pPr marL="693738" lvl="1" indent="-236538" algn="l" defTabSz="814388" eaLnBrk="1" hangingPunct="1">
              <a:lnSpc>
                <a:spcPct val="95000"/>
              </a:lnSpc>
              <a:spcBef>
                <a:spcPct val="50000"/>
              </a:spcBef>
              <a:buClr>
                <a:srgbClr val="708CA1"/>
              </a:buClr>
              <a:buFont typeface="Wingdings" pitchFamily="2" charset="2"/>
              <a:buChar char="§"/>
            </a:pPr>
            <a:r>
              <a:rPr lang="en-US" sz="1800" dirty="0" smtClean="0">
                <a:latin typeface="+mn-lt"/>
              </a:rPr>
              <a:t>The</a:t>
            </a:r>
            <a:r>
              <a:rPr lang="en-US" sz="1800" i="1" dirty="0" smtClean="0">
                <a:latin typeface="Courier New" pitchFamily="49" charset="0"/>
                <a:cs typeface="Courier New" pitchFamily="49" charset="0"/>
              </a:rPr>
              <a:t> milliseconds </a:t>
            </a:r>
            <a:r>
              <a:rPr lang="en-US" sz="1800" dirty="0" smtClean="0">
                <a:latin typeface="+mn-lt"/>
              </a:rPr>
              <a:t>parameter is the number of milliseconds (ms) the operation waits to receive a response from its request packet.</a:t>
            </a:r>
            <a:endParaRPr lang="en-US" sz="1800" dirty="0">
              <a:latin typeface="+mn-lt"/>
            </a:endParaRPr>
          </a:p>
        </p:txBody>
      </p:sp>
      <p:sp>
        <p:nvSpPr>
          <p:cNvPr id="20" name="Rectangle 10"/>
          <p:cNvSpPr>
            <a:spLocks noChangeArrowheads="1"/>
          </p:cNvSpPr>
          <p:nvPr/>
        </p:nvSpPr>
        <p:spPr bwMode="auto">
          <a:xfrm>
            <a:off x="519911" y="3412108"/>
            <a:ext cx="4144963" cy="336550"/>
          </a:xfrm>
          <a:prstGeom prst="rect">
            <a:avLst/>
          </a:prstGeom>
          <a:noFill/>
          <a:ln w="9525">
            <a:noFill/>
            <a:miter lim="800000"/>
            <a:headEnd/>
            <a:tailEnd/>
          </a:ln>
          <a:effectLst/>
        </p:spPr>
        <p:txBody>
          <a:bodyPr lIns="92075" tIns="46038" rIns="92075" bIns="46038">
            <a:spAutoFit/>
          </a:bodyPr>
          <a:lstStyle/>
          <a:p>
            <a:pPr algn="l">
              <a:lnSpc>
                <a:spcPct val="100000"/>
              </a:lnSpc>
              <a:spcBef>
                <a:spcPct val="20000"/>
              </a:spcBef>
            </a:pPr>
            <a:r>
              <a:rPr lang="en-GB" sz="1600" dirty="0" smtClean="0">
                <a:latin typeface="Courier New" pitchFamily="49" charset="0"/>
              </a:rPr>
              <a:t>Router(config-ip-sla-echo)#</a:t>
            </a:r>
            <a:endParaRPr lang="en-GB" sz="1600" dirty="0">
              <a:latin typeface="Courier New" pitchFamily="49"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Schedule an </a:t>
            </a:r>
            <a:r>
              <a:rPr lang="en-US" smtClean="0"/>
              <a:t>IP SLA </a:t>
            </a:r>
            <a:r>
              <a:rPr lang="en-US" dirty="0" smtClean="0"/>
              <a:t>Operation</a:t>
            </a:r>
            <a:endParaRPr lang="en-US" dirty="0"/>
          </a:p>
        </p:txBody>
      </p:sp>
      <p:sp>
        <p:nvSpPr>
          <p:cNvPr id="13" name="Content Placeholder 12"/>
          <p:cNvSpPr>
            <a:spLocks noGrp="1"/>
          </p:cNvSpPr>
          <p:nvPr>
            <p:ph idx="1"/>
          </p:nvPr>
        </p:nvSpPr>
        <p:spPr/>
        <p:txBody>
          <a:bodyPr>
            <a:normAutofit/>
          </a:bodyPr>
          <a:lstStyle/>
          <a:p>
            <a:r>
              <a:rPr lang="en-US" dirty="0" smtClean="0"/>
              <a:t>Schedule an IP SLA operation.</a:t>
            </a:r>
            <a:endParaRPr lang="en-US" dirty="0"/>
          </a:p>
        </p:txBody>
      </p:sp>
      <p:sp>
        <p:nvSpPr>
          <p:cNvPr id="14" name="Text Placeholder 13"/>
          <p:cNvSpPr>
            <a:spLocks noGrp="1"/>
          </p:cNvSpPr>
          <p:nvPr>
            <p:ph type="body" sz="quarter" idx="10"/>
          </p:nvPr>
        </p:nvSpPr>
        <p:spPr/>
        <p:txBody>
          <a:bodyPr/>
          <a:lstStyle/>
          <a:p>
            <a:r>
              <a:rPr lang="en-US" dirty="0" smtClean="0"/>
              <a:t>Router(config)#</a:t>
            </a:r>
            <a:endParaRPr lang="en-US" dirty="0"/>
          </a:p>
        </p:txBody>
      </p:sp>
      <p:sp>
        <p:nvSpPr>
          <p:cNvPr id="15" name="Text Placeholder 14"/>
          <p:cNvSpPr>
            <a:spLocks noGrp="1"/>
          </p:cNvSpPr>
          <p:nvPr>
            <p:ph type="body" sz="quarter" idx="11"/>
          </p:nvPr>
        </p:nvSpPr>
        <p:spPr>
          <a:xfrm>
            <a:off x="615326" y="2137491"/>
            <a:ext cx="7745412" cy="806676"/>
          </a:xfrm>
        </p:spPr>
        <p:txBody>
          <a:bodyPr>
            <a:normAutofit lnSpcReduction="10000"/>
          </a:bodyPr>
          <a:lstStyle/>
          <a:p>
            <a:r>
              <a:rPr lang="en-US" dirty="0" smtClean="0"/>
              <a:t>ip sla schedule </a:t>
            </a:r>
            <a:r>
              <a:rPr lang="en-US" b="0" i="1" dirty="0" smtClean="0"/>
              <a:t>operation-number </a:t>
            </a:r>
            <a:r>
              <a:rPr lang="en-US" dirty="0" smtClean="0"/>
              <a:t>[life {forever | </a:t>
            </a:r>
            <a:r>
              <a:rPr lang="en-US" b="0" i="1" dirty="0" smtClean="0"/>
              <a:t>seconds</a:t>
            </a:r>
            <a:r>
              <a:rPr lang="en-US" dirty="0" smtClean="0"/>
              <a:t>}] [start-time {</a:t>
            </a:r>
            <a:r>
              <a:rPr lang="en-US" b="0" i="1" dirty="0" err="1" smtClean="0"/>
              <a:t>hh:mm</a:t>
            </a:r>
            <a:r>
              <a:rPr lang="en-US" dirty="0" smtClean="0"/>
              <a:t>[</a:t>
            </a:r>
            <a:r>
              <a:rPr lang="en-US" b="0" i="1" dirty="0" smtClean="0"/>
              <a:t>:</a:t>
            </a:r>
            <a:r>
              <a:rPr lang="en-US" b="0" i="1" dirty="0" err="1" smtClean="0"/>
              <a:t>ss</a:t>
            </a:r>
            <a:r>
              <a:rPr lang="en-US" dirty="0" smtClean="0"/>
              <a:t>] [</a:t>
            </a:r>
            <a:r>
              <a:rPr lang="en-US" b="0" i="1" dirty="0" smtClean="0"/>
              <a:t>month day </a:t>
            </a:r>
            <a:r>
              <a:rPr lang="en-US" dirty="0" smtClean="0"/>
              <a:t>| </a:t>
            </a:r>
            <a:r>
              <a:rPr lang="en-US" b="0" i="1" dirty="0" smtClean="0"/>
              <a:t>day month</a:t>
            </a:r>
            <a:r>
              <a:rPr lang="en-US" dirty="0" smtClean="0"/>
              <a:t>] | pending | now | after </a:t>
            </a:r>
            <a:r>
              <a:rPr lang="en-US" b="0" i="1" dirty="0" err="1" smtClean="0"/>
              <a:t>hh:mm:ss</a:t>
            </a:r>
            <a:r>
              <a:rPr lang="en-US" dirty="0" smtClean="0"/>
              <a:t>}] [</a:t>
            </a:r>
            <a:r>
              <a:rPr lang="en-US" dirty="0" err="1" smtClean="0"/>
              <a:t>ageout</a:t>
            </a:r>
            <a:r>
              <a:rPr lang="en-US" dirty="0" smtClean="0"/>
              <a:t> </a:t>
            </a:r>
            <a:r>
              <a:rPr lang="en-US" b="0" i="1" dirty="0" smtClean="0"/>
              <a:t>seconds</a:t>
            </a:r>
            <a:r>
              <a:rPr lang="en-US" dirty="0" smtClean="0"/>
              <a:t>] [recurring]</a:t>
            </a:r>
            <a:r>
              <a:rPr lang="en-US" i="1" dirty="0" smtClean="0"/>
              <a:t>]</a:t>
            </a:r>
            <a:endParaRPr lang="en-US" b="0" i="1" dirty="0"/>
          </a:p>
        </p:txBody>
      </p:sp>
      <p:sp>
        <p:nvSpPr>
          <p:cNvPr id="7" name="Rectangle 6"/>
          <p:cNvSpPr/>
          <p:nvPr/>
        </p:nvSpPr>
        <p:spPr>
          <a:xfrm>
            <a:off x="495300" y="3422324"/>
            <a:ext cx="8293100" cy="1277273"/>
          </a:xfrm>
          <a:prstGeom prst="rect">
            <a:avLst/>
          </a:prstGeom>
        </p:spPr>
        <p:txBody>
          <a:bodyPr wrap="square">
            <a:spAutoFit/>
          </a:bodyPr>
          <a:lstStyle/>
          <a:p>
            <a:pPr marL="236538" lvl="0" indent="-236538" algn="l" defTabSz="814388" eaLnBrk="1" hangingPunct="1">
              <a:lnSpc>
                <a:spcPct val="100000"/>
              </a:lnSpc>
              <a:spcBef>
                <a:spcPts val="600"/>
              </a:spcBef>
              <a:buClr>
                <a:srgbClr val="708CA1"/>
              </a:buClr>
            </a:pPr>
            <a:r>
              <a:rPr lang="en-US" sz="1800" b="1" dirty="0" smtClean="0"/>
              <a:t>Note</a:t>
            </a:r>
            <a:r>
              <a:rPr lang="en-US" sz="1800" dirty="0" smtClean="0"/>
              <a:t>:</a:t>
            </a:r>
          </a:p>
          <a:p>
            <a:pPr marL="693738" lvl="1" indent="-236538" algn="l" defTabSz="814388" eaLnBrk="1" hangingPunct="1">
              <a:lnSpc>
                <a:spcPct val="100000"/>
              </a:lnSpc>
              <a:spcBef>
                <a:spcPts val="600"/>
              </a:spcBef>
              <a:buClr>
                <a:srgbClr val="708CA1"/>
              </a:buClr>
              <a:buFont typeface="Wingdings" pitchFamily="2" charset="2"/>
              <a:buChar char="§"/>
            </a:pPr>
            <a:r>
              <a:rPr lang="en-US" sz="1800" dirty="0" smtClean="0"/>
              <a:t>Effective with Cisco IOS Release 12.4(4)T, 12.2(33)SB, and 12.2(33)SXI, the</a:t>
            </a:r>
            <a:r>
              <a:rPr lang="en-US" sz="1800" b="1" dirty="0" smtClean="0">
                <a:latin typeface="Courier New" pitchFamily="49" charset="0"/>
                <a:cs typeface="Courier New" pitchFamily="49" charset="0"/>
              </a:rPr>
              <a:t> ip sla monitor schedule </a:t>
            </a:r>
            <a:r>
              <a:rPr lang="en-US" sz="1800" dirty="0" smtClean="0"/>
              <a:t>command is replaced by the</a:t>
            </a:r>
            <a:r>
              <a:rPr lang="en-US" sz="1800" b="1" dirty="0" smtClean="0">
                <a:latin typeface="Courier New" pitchFamily="49" charset="0"/>
                <a:cs typeface="Courier New" pitchFamily="49" charset="0"/>
              </a:rPr>
              <a:t> ip sla schedule </a:t>
            </a:r>
            <a:r>
              <a:rPr lang="en-US" sz="1800" dirty="0" smtClean="0"/>
              <a:t>command.</a:t>
            </a:r>
            <a:endParaRPr lang="en-US" sz="1800" dirty="0" smtClean="0">
              <a:latin typeface="+mn-l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normAutofit fontScale="90000"/>
          </a:bodyPr>
          <a:lstStyle/>
          <a:p>
            <a:r>
              <a:rPr lang="en-US" dirty="0" smtClean="0"/>
              <a:t>The </a:t>
            </a:r>
            <a:r>
              <a:rPr lang="en-US" dirty="0" smtClean="0">
                <a:latin typeface="Courier New" pitchFamily="49" charset="0"/>
                <a:cs typeface="Courier New" pitchFamily="49" charset="0"/>
              </a:rPr>
              <a:t>ip sla schedule </a:t>
            </a:r>
            <a:r>
              <a:rPr lang="en-US" dirty="0" smtClean="0"/>
              <a:t>Command Parameters</a:t>
            </a:r>
            <a:endParaRPr lang="en-US" dirty="0"/>
          </a:p>
        </p:txBody>
      </p:sp>
      <p:graphicFrame>
        <p:nvGraphicFramePr>
          <p:cNvPr id="5" name="Table Placeholder 4"/>
          <p:cNvGraphicFramePr>
            <a:graphicFrameLocks noGrp="1"/>
          </p:cNvGraphicFramePr>
          <p:nvPr>
            <p:ph type="tbl" idx="1"/>
          </p:nvPr>
        </p:nvGraphicFramePr>
        <p:xfrm>
          <a:off x="279399" y="943901"/>
          <a:ext cx="8599129" cy="5604381"/>
        </p:xfrm>
        <a:graphic>
          <a:graphicData uri="http://schemas.openxmlformats.org/drawingml/2006/table">
            <a:tbl>
              <a:tblPr firstRow="1" bandRow="1">
                <a:tableStyleId>{5C22544A-7EE6-4342-B048-85BDC9FD1C3A}</a:tableStyleId>
              </a:tblPr>
              <a:tblGrid>
                <a:gridCol w="1922201"/>
                <a:gridCol w="6676928"/>
              </a:tblGrid>
              <a:tr h="382365">
                <a:tc>
                  <a:txBody>
                    <a:bodyPr/>
                    <a:lstStyle/>
                    <a:p>
                      <a:pPr marL="0" marR="0" lvl="0" indent="0" algn="l" defTabSz="814388" rtl="0" eaLnBrk="0" fontAlgn="base" latinLnBrk="0" hangingPunct="0">
                        <a:lnSpc>
                          <a:spcPct val="100000"/>
                        </a:lnSpc>
                        <a:spcBef>
                          <a:spcPts val="0"/>
                        </a:spcBef>
                        <a:spcAft>
                          <a:spcPts val="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bg1"/>
                          </a:solidFill>
                          <a:effectLst/>
                          <a:latin typeface="+mn-lt"/>
                          <a:ea typeface="+mn-ea"/>
                          <a:cs typeface="+mn-cs"/>
                        </a:rPr>
                        <a:t>Parameter</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bg1"/>
                          </a:solidFill>
                          <a:effectLst/>
                          <a:latin typeface="+mn-lt"/>
                          <a:ea typeface="+mn-ea"/>
                          <a:cs typeface="+mn-cs"/>
                        </a:rPr>
                        <a:t>Description</a:t>
                      </a:r>
                    </a:p>
                  </a:txBody>
                  <a:tcPr marL="73025" marR="73025" marT="36512" marB="36512" anchor="ctr" horzOverflow="overflow"/>
                </a:tc>
              </a:tr>
              <a:tr h="315477">
                <a:tc>
                  <a:txBody>
                    <a:bodyPr/>
                    <a:lstStyle/>
                    <a:p>
                      <a:pPr marL="0" marR="0" algn="l">
                        <a:lnSpc>
                          <a:spcPct val="100000"/>
                        </a:lnSpc>
                        <a:spcBef>
                          <a:spcPts val="0"/>
                        </a:spcBef>
                        <a:spcAft>
                          <a:spcPts val="0"/>
                        </a:spcAft>
                      </a:pPr>
                      <a:r>
                        <a:rPr kumimoji="0" lang="en-US" sz="1200" b="0" i="1" u="none" strike="noStrike" kern="1200" cap="none" normalizeH="0" baseline="0" dirty="0" smtClean="0">
                          <a:ln>
                            <a:noFill/>
                          </a:ln>
                          <a:solidFill>
                            <a:schemeClr val="dk1"/>
                          </a:solidFill>
                          <a:effectLst/>
                          <a:latin typeface="Courier New" pitchFamily="49" charset="0"/>
                          <a:ea typeface="+mn-ea"/>
                          <a:cs typeface="Courier New" pitchFamily="49" charset="0"/>
                        </a:rPr>
                        <a:t>operation-number </a:t>
                      </a:r>
                    </a:p>
                  </a:txBody>
                  <a:tcPr marL="76200" marR="76200" marT="76200" marB="50800" anchor="ctr"/>
                </a:tc>
                <a:tc>
                  <a:txBody>
                    <a:bodyPr/>
                    <a:lstStyle/>
                    <a:p>
                      <a:pPr marL="0" marR="0">
                        <a:lnSpc>
                          <a:spcPct val="100000"/>
                        </a:lnSpc>
                        <a:spcBef>
                          <a:spcPts val="0"/>
                        </a:spcBef>
                        <a:spcAft>
                          <a:spcPts val="0"/>
                        </a:spcAft>
                      </a:pPr>
                      <a:r>
                        <a:rPr kumimoji="0" lang="en-US" sz="1200" u="none" strike="noStrike" kern="1200" cap="none" normalizeH="0" baseline="0" dirty="0" smtClean="0">
                          <a:ln>
                            <a:noFill/>
                          </a:ln>
                          <a:solidFill>
                            <a:schemeClr val="dk1"/>
                          </a:solidFill>
                          <a:effectLst/>
                          <a:latin typeface="+mn-lt"/>
                          <a:ea typeface="+mn-ea"/>
                          <a:cs typeface="+mn-cs"/>
                        </a:rPr>
                        <a:t>Number of the IP SLAs operation to schedule. </a:t>
                      </a:r>
                    </a:p>
                  </a:txBody>
                  <a:tcPr marL="76200" marR="76200" marT="76200" marB="50800" anchor="ctr"/>
                </a:tc>
              </a:tr>
              <a:tr h="315477">
                <a:tc>
                  <a:txBody>
                    <a:bodyPr/>
                    <a:lstStyle/>
                    <a:p>
                      <a:pPr marL="0" marR="0" algn="l">
                        <a:lnSpc>
                          <a:spcPct val="100000"/>
                        </a:lnSpc>
                        <a:spcBef>
                          <a:spcPts val="0"/>
                        </a:spcBef>
                        <a:spcAft>
                          <a:spcPts val="0"/>
                        </a:spcAft>
                      </a:pPr>
                      <a:r>
                        <a:rPr kumimoji="0" lang="en-US" sz="1200" b="1" u="none" strike="noStrike" kern="1200" cap="none" normalizeH="0" baseline="0" dirty="0" smtClean="0">
                          <a:ln>
                            <a:noFill/>
                          </a:ln>
                          <a:solidFill>
                            <a:schemeClr val="dk1"/>
                          </a:solidFill>
                          <a:effectLst/>
                          <a:latin typeface="Courier New" pitchFamily="49" charset="0"/>
                          <a:ea typeface="+mn-ea"/>
                          <a:cs typeface="Courier New" pitchFamily="49" charset="0"/>
                        </a:rPr>
                        <a:t>life forever</a:t>
                      </a:r>
                    </a:p>
                  </a:txBody>
                  <a:tcPr marL="76200" marR="76200" marT="76200" marB="50800" anchor="ctr"/>
                </a:tc>
                <a:tc>
                  <a:txBody>
                    <a:bodyPr/>
                    <a:lstStyle/>
                    <a:p>
                      <a:pPr marL="0" marR="0">
                        <a:lnSpc>
                          <a:spcPct val="100000"/>
                        </a:lnSpc>
                        <a:spcBef>
                          <a:spcPts val="0"/>
                        </a:spcBef>
                        <a:spcAft>
                          <a:spcPts val="0"/>
                        </a:spcAft>
                      </a:pPr>
                      <a:r>
                        <a:rPr kumimoji="0" lang="en-US" sz="1200" u="none" strike="noStrike" kern="1200" cap="none" normalizeH="0" baseline="0" dirty="0" smtClean="0">
                          <a:ln>
                            <a:noFill/>
                          </a:ln>
                          <a:solidFill>
                            <a:schemeClr val="dk1"/>
                          </a:solidFill>
                          <a:effectLst/>
                          <a:latin typeface="+mn-lt"/>
                          <a:ea typeface="+mn-ea"/>
                          <a:cs typeface="+mn-cs"/>
                        </a:rPr>
                        <a:t>(Optional) Schedules the operation to run indefinitely. </a:t>
                      </a:r>
                    </a:p>
                  </a:txBody>
                  <a:tcPr marL="76200" marR="76200" marT="76200" marB="50800" anchor="ctr"/>
                </a:tc>
              </a:tr>
              <a:tr h="501660">
                <a:tc>
                  <a:txBody>
                    <a:bodyPr/>
                    <a:lstStyle/>
                    <a:p>
                      <a:pPr marL="0" marR="0" algn="l">
                        <a:lnSpc>
                          <a:spcPct val="100000"/>
                        </a:lnSpc>
                        <a:spcBef>
                          <a:spcPts val="0"/>
                        </a:spcBef>
                        <a:spcAft>
                          <a:spcPts val="0"/>
                        </a:spcAft>
                      </a:pPr>
                      <a:r>
                        <a:rPr kumimoji="0" lang="en-US" sz="1200" b="1" u="none" strike="noStrike" kern="1200" cap="none" normalizeH="0" baseline="0" dirty="0" smtClean="0">
                          <a:ln>
                            <a:noFill/>
                          </a:ln>
                          <a:solidFill>
                            <a:schemeClr val="dk1"/>
                          </a:solidFill>
                          <a:effectLst/>
                          <a:latin typeface="Courier New" pitchFamily="49" charset="0"/>
                          <a:ea typeface="+mn-ea"/>
                          <a:cs typeface="Courier New" pitchFamily="49" charset="0"/>
                        </a:rPr>
                        <a:t>life </a:t>
                      </a:r>
                      <a:r>
                        <a:rPr kumimoji="0" lang="en-US" sz="1200" b="0" i="1" u="none" strike="noStrike" kern="1200" cap="none" normalizeH="0" baseline="0" dirty="0" smtClean="0">
                          <a:ln>
                            <a:noFill/>
                          </a:ln>
                          <a:solidFill>
                            <a:schemeClr val="dk1"/>
                          </a:solidFill>
                          <a:effectLst/>
                          <a:latin typeface="Courier New" pitchFamily="49" charset="0"/>
                          <a:ea typeface="+mn-ea"/>
                          <a:cs typeface="Courier New" pitchFamily="49" charset="0"/>
                        </a:rPr>
                        <a:t>seconds</a:t>
                      </a:r>
                      <a:r>
                        <a:rPr kumimoji="0" lang="en-US" sz="1200" b="1" u="none" strike="noStrike" kern="1200" cap="none" normalizeH="0" baseline="0" dirty="0" smtClean="0">
                          <a:ln>
                            <a:noFill/>
                          </a:ln>
                          <a:solidFill>
                            <a:schemeClr val="dk1"/>
                          </a:solidFill>
                          <a:effectLst/>
                          <a:latin typeface="Courier New" pitchFamily="49" charset="0"/>
                          <a:ea typeface="+mn-ea"/>
                          <a:cs typeface="Courier New" pitchFamily="49" charset="0"/>
                        </a:rPr>
                        <a:t> </a:t>
                      </a:r>
                    </a:p>
                  </a:txBody>
                  <a:tcPr marL="76200" marR="76200" marT="76200" marB="50800" anchor="ctr"/>
                </a:tc>
                <a:tc>
                  <a:txBody>
                    <a:bodyPr/>
                    <a:lstStyle/>
                    <a:p>
                      <a:pPr marL="0" marR="0">
                        <a:lnSpc>
                          <a:spcPct val="100000"/>
                        </a:lnSpc>
                        <a:spcBef>
                          <a:spcPts val="0"/>
                        </a:spcBef>
                        <a:spcAft>
                          <a:spcPts val="0"/>
                        </a:spcAft>
                      </a:pPr>
                      <a:r>
                        <a:rPr kumimoji="0" lang="en-US" sz="1200" u="none" strike="noStrike" kern="1200" cap="none" normalizeH="0" baseline="0" dirty="0" smtClean="0">
                          <a:ln>
                            <a:noFill/>
                          </a:ln>
                          <a:solidFill>
                            <a:schemeClr val="dk1"/>
                          </a:solidFill>
                          <a:effectLst/>
                          <a:latin typeface="+mn-lt"/>
                          <a:ea typeface="+mn-ea"/>
                          <a:cs typeface="+mn-cs"/>
                        </a:rPr>
                        <a:t>(Optional) Number of seconds the operation actively collects information.</a:t>
                      </a:r>
                    </a:p>
                    <a:p>
                      <a:pPr marL="0" marR="0">
                        <a:lnSpc>
                          <a:spcPct val="100000"/>
                        </a:lnSpc>
                        <a:spcBef>
                          <a:spcPts val="0"/>
                        </a:spcBef>
                        <a:spcAft>
                          <a:spcPts val="0"/>
                        </a:spcAft>
                      </a:pPr>
                      <a:r>
                        <a:rPr kumimoji="0" lang="en-US" sz="1200" u="none" strike="noStrike" kern="1200" cap="none" normalizeH="0" baseline="0" dirty="0" smtClean="0">
                          <a:ln>
                            <a:noFill/>
                          </a:ln>
                          <a:solidFill>
                            <a:schemeClr val="dk1"/>
                          </a:solidFill>
                          <a:effectLst/>
                          <a:latin typeface="+mn-lt"/>
                          <a:ea typeface="+mn-ea"/>
                          <a:cs typeface="+mn-cs"/>
                        </a:rPr>
                        <a:t>The default is 3600 seconds (one hour). </a:t>
                      </a:r>
                    </a:p>
                  </a:txBody>
                  <a:tcPr marL="76200" marR="76200" marT="76200" marB="50800" anchor="ctr"/>
                </a:tc>
              </a:tr>
              <a:tr h="315477">
                <a:tc>
                  <a:txBody>
                    <a:bodyPr/>
                    <a:lstStyle/>
                    <a:p>
                      <a:pPr marL="0" marR="0" algn="l">
                        <a:lnSpc>
                          <a:spcPct val="100000"/>
                        </a:lnSpc>
                        <a:spcBef>
                          <a:spcPts val="0"/>
                        </a:spcBef>
                        <a:spcAft>
                          <a:spcPts val="0"/>
                        </a:spcAft>
                      </a:pPr>
                      <a:r>
                        <a:rPr kumimoji="0" lang="en-US" sz="1200" b="1" u="none" strike="noStrike" kern="1200" cap="none" normalizeH="0" baseline="0" dirty="0" smtClean="0">
                          <a:ln>
                            <a:noFill/>
                          </a:ln>
                          <a:solidFill>
                            <a:schemeClr val="dk1"/>
                          </a:solidFill>
                          <a:effectLst/>
                          <a:latin typeface="Courier New" pitchFamily="49" charset="0"/>
                          <a:ea typeface="+mn-ea"/>
                          <a:cs typeface="Courier New" pitchFamily="49" charset="0"/>
                        </a:rPr>
                        <a:t>start-time </a:t>
                      </a:r>
                    </a:p>
                  </a:txBody>
                  <a:tcPr marL="76200" marR="76200" marT="76200" marB="50800" anchor="ctr"/>
                </a:tc>
                <a:tc>
                  <a:txBody>
                    <a:bodyPr/>
                    <a:lstStyle/>
                    <a:p>
                      <a:pPr marL="0" marR="0">
                        <a:lnSpc>
                          <a:spcPct val="100000"/>
                        </a:lnSpc>
                        <a:spcBef>
                          <a:spcPts val="0"/>
                        </a:spcBef>
                        <a:spcAft>
                          <a:spcPts val="0"/>
                        </a:spcAft>
                      </a:pPr>
                      <a:r>
                        <a:rPr kumimoji="0" lang="en-US" sz="1200" u="none" strike="noStrike" kern="1200" cap="none" normalizeH="0" baseline="0" dirty="0" smtClean="0">
                          <a:ln>
                            <a:noFill/>
                          </a:ln>
                          <a:solidFill>
                            <a:schemeClr val="dk1"/>
                          </a:solidFill>
                          <a:effectLst/>
                          <a:latin typeface="+mn-lt"/>
                          <a:ea typeface="+mn-ea"/>
                          <a:cs typeface="+mn-cs"/>
                        </a:rPr>
                        <a:t>(Optional) Time when the operation starts. </a:t>
                      </a:r>
                    </a:p>
                  </a:txBody>
                  <a:tcPr marL="76200" marR="76200" marT="76200" marB="50800" anchor="ctr"/>
                </a:tc>
              </a:tr>
              <a:tr h="501660">
                <a:tc>
                  <a:txBody>
                    <a:bodyPr/>
                    <a:lstStyle/>
                    <a:p>
                      <a:pPr marL="0" marR="0" algn="l">
                        <a:lnSpc>
                          <a:spcPct val="100000"/>
                        </a:lnSpc>
                        <a:spcBef>
                          <a:spcPts val="0"/>
                        </a:spcBef>
                        <a:spcAft>
                          <a:spcPts val="0"/>
                        </a:spcAft>
                      </a:pPr>
                      <a:r>
                        <a:rPr kumimoji="0" lang="en-US" sz="1200" b="0" i="1" u="none" strike="noStrike" kern="1200" cap="none" normalizeH="0" baseline="0" dirty="0" err="1" smtClean="0">
                          <a:ln>
                            <a:noFill/>
                          </a:ln>
                          <a:solidFill>
                            <a:schemeClr val="dk1"/>
                          </a:solidFill>
                          <a:effectLst/>
                          <a:latin typeface="Courier New" pitchFamily="49" charset="0"/>
                          <a:ea typeface="+mn-ea"/>
                          <a:cs typeface="Courier New" pitchFamily="49" charset="0"/>
                        </a:rPr>
                        <a:t>hh:mm</a:t>
                      </a:r>
                      <a:r>
                        <a:rPr kumimoji="0" lang="en-US" sz="1200" b="0" u="none" strike="noStrike" kern="1200" cap="none" normalizeH="0" baseline="0" dirty="0" smtClean="0">
                          <a:ln>
                            <a:noFill/>
                          </a:ln>
                          <a:solidFill>
                            <a:schemeClr val="dk1"/>
                          </a:solidFill>
                          <a:effectLst/>
                          <a:latin typeface="Courier New" pitchFamily="49" charset="0"/>
                          <a:ea typeface="+mn-ea"/>
                          <a:cs typeface="Courier New" pitchFamily="49" charset="0"/>
                        </a:rPr>
                        <a:t>[:</a:t>
                      </a:r>
                      <a:r>
                        <a:rPr kumimoji="0" lang="en-US" sz="1200" b="0" i="1" u="none" strike="noStrike" kern="1200" cap="none" normalizeH="0" baseline="0" dirty="0" err="1" smtClean="0">
                          <a:ln>
                            <a:noFill/>
                          </a:ln>
                          <a:solidFill>
                            <a:schemeClr val="dk1"/>
                          </a:solidFill>
                          <a:effectLst/>
                          <a:latin typeface="Courier New" pitchFamily="49" charset="0"/>
                          <a:ea typeface="+mn-ea"/>
                          <a:cs typeface="Courier New" pitchFamily="49" charset="0"/>
                        </a:rPr>
                        <a:t>ss</a:t>
                      </a:r>
                      <a:r>
                        <a:rPr kumimoji="0" lang="en-US" sz="1200" b="0" u="none" strike="noStrike" kern="1200" cap="none" normalizeH="0" baseline="0" dirty="0" smtClean="0">
                          <a:ln>
                            <a:noFill/>
                          </a:ln>
                          <a:solidFill>
                            <a:schemeClr val="dk1"/>
                          </a:solidFill>
                          <a:effectLst/>
                          <a:latin typeface="Courier New" pitchFamily="49" charset="0"/>
                          <a:ea typeface="+mn-ea"/>
                          <a:cs typeface="Courier New" pitchFamily="49" charset="0"/>
                        </a:rPr>
                        <a:t>]</a:t>
                      </a:r>
                      <a:r>
                        <a:rPr kumimoji="0" lang="en-US" sz="1200" b="1" u="none" strike="noStrike" kern="1200" cap="none" normalizeH="0" baseline="0" dirty="0" smtClean="0">
                          <a:ln>
                            <a:noFill/>
                          </a:ln>
                          <a:solidFill>
                            <a:schemeClr val="dk1"/>
                          </a:solidFill>
                          <a:effectLst/>
                          <a:latin typeface="Courier New" pitchFamily="49" charset="0"/>
                          <a:ea typeface="+mn-ea"/>
                          <a:cs typeface="Courier New" pitchFamily="49" charset="0"/>
                        </a:rPr>
                        <a:t> </a:t>
                      </a:r>
                    </a:p>
                  </a:txBody>
                  <a:tcPr marL="76200" marR="76200" marT="76200" marB="50800" anchor="ctr"/>
                </a:tc>
                <a:tc>
                  <a:txBody>
                    <a:bodyPr/>
                    <a:lstStyle/>
                    <a:p>
                      <a:pPr marL="0" marR="0">
                        <a:lnSpc>
                          <a:spcPct val="100000"/>
                        </a:lnSpc>
                        <a:spcBef>
                          <a:spcPts val="0"/>
                        </a:spcBef>
                        <a:spcAft>
                          <a:spcPts val="0"/>
                        </a:spcAft>
                      </a:pPr>
                      <a:r>
                        <a:rPr kumimoji="0" lang="en-US" sz="1200" u="none" strike="noStrike" kern="1200" cap="none" normalizeH="0" baseline="0" dirty="0" smtClean="0">
                          <a:ln>
                            <a:noFill/>
                          </a:ln>
                          <a:solidFill>
                            <a:schemeClr val="dk1"/>
                          </a:solidFill>
                          <a:effectLst/>
                          <a:latin typeface="+mn-lt"/>
                          <a:ea typeface="+mn-ea"/>
                          <a:cs typeface="+mn-cs"/>
                        </a:rPr>
                        <a:t>Specifies an absolute start time using hour, minute, and (optionally) second. </a:t>
                      </a:r>
                    </a:p>
                    <a:p>
                      <a:pPr marL="0" marR="0">
                        <a:lnSpc>
                          <a:spcPct val="100000"/>
                        </a:lnSpc>
                        <a:spcBef>
                          <a:spcPts val="0"/>
                        </a:spcBef>
                        <a:spcAft>
                          <a:spcPts val="0"/>
                        </a:spcAft>
                      </a:pPr>
                      <a:r>
                        <a:rPr kumimoji="0" lang="en-US" sz="1200" u="none" strike="noStrike" kern="1200" cap="none" normalizeH="0" baseline="0" dirty="0" smtClean="0">
                          <a:ln>
                            <a:noFill/>
                          </a:ln>
                          <a:solidFill>
                            <a:schemeClr val="dk1"/>
                          </a:solidFill>
                          <a:effectLst/>
                          <a:latin typeface="+mn-lt"/>
                          <a:ea typeface="+mn-ea"/>
                          <a:cs typeface="+mn-cs"/>
                        </a:rPr>
                        <a:t>Use the 24-hour clock notation. </a:t>
                      </a:r>
                    </a:p>
                  </a:txBody>
                  <a:tcPr marL="76200" marR="76200" marT="76200" marB="50800" anchor="ctr"/>
                </a:tc>
              </a:tr>
              <a:tr h="501660">
                <a:tc>
                  <a:txBody>
                    <a:bodyPr/>
                    <a:lstStyle/>
                    <a:p>
                      <a:pPr marL="0" marR="0" algn="l">
                        <a:lnSpc>
                          <a:spcPct val="100000"/>
                        </a:lnSpc>
                        <a:spcBef>
                          <a:spcPts val="0"/>
                        </a:spcBef>
                        <a:spcAft>
                          <a:spcPts val="0"/>
                        </a:spcAft>
                      </a:pPr>
                      <a:r>
                        <a:rPr kumimoji="0" lang="en-US" sz="1200" b="0" i="1" u="none" strike="noStrike" kern="1200" cap="none" normalizeH="0" baseline="0" dirty="0" smtClean="0">
                          <a:ln>
                            <a:noFill/>
                          </a:ln>
                          <a:solidFill>
                            <a:schemeClr val="dk1"/>
                          </a:solidFill>
                          <a:effectLst/>
                          <a:latin typeface="Courier New" pitchFamily="49" charset="0"/>
                          <a:ea typeface="+mn-ea"/>
                          <a:cs typeface="Courier New" pitchFamily="49" charset="0"/>
                        </a:rPr>
                        <a:t>month </a:t>
                      </a:r>
                    </a:p>
                  </a:txBody>
                  <a:tcPr marL="76200" marR="76200" marT="76200" marB="50800" anchor="ctr"/>
                </a:tc>
                <a:tc>
                  <a:txBody>
                    <a:bodyPr/>
                    <a:lstStyle/>
                    <a:p>
                      <a:pPr marL="0" marR="0">
                        <a:lnSpc>
                          <a:spcPct val="100000"/>
                        </a:lnSpc>
                        <a:spcBef>
                          <a:spcPts val="0"/>
                        </a:spcBef>
                        <a:spcAft>
                          <a:spcPts val="0"/>
                        </a:spcAft>
                      </a:pPr>
                      <a:r>
                        <a:rPr kumimoji="0" lang="en-US" sz="1200" u="none" strike="noStrike" kern="1200" cap="none" normalizeH="0" baseline="0" dirty="0" smtClean="0">
                          <a:ln>
                            <a:noFill/>
                          </a:ln>
                          <a:solidFill>
                            <a:schemeClr val="dk1"/>
                          </a:solidFill>
                          <a:effectLst/>
                          <a:latin typeface="+mn-lt"/>
                          <a:ea typeface="+mn-ea"/>
                          <a:cs typeface="+mn-cs"/>
                        </a:rPr>
                        <a:t>(Optional) Name of the month to start the operation in. </a:t>
                      </a:r>
                    </a:p>
                    <a:p>
                      <a:pPr marL="0" marR="0">
                        <a:lnSpc>
                          <a:spcPct val="100000"/>
                        </a:lnSpc>
                        <a:spcBef>
                          <a:spcPts val="0"/>
                        </a:spcBef>
                        <a:spcAft>
                          <a:spcPts val="0"/>
                        </a:spcAft>
                      </a:pPr>
                      <a:r>
                        <a:rPr kumimoji="0" lang="en-US" sz="1200" u="none" strike="noStrike" kern="1200" cap="none" normalizeH="0" baseline="0" dirty="0" smtClean="0">
                          <a:ln>
                            <a:noFill/>
                          </a:ln>
                          <a:solidFill>
                            <a:schemeClr val="dk1"/>
                          </a:solidFill>
                          <a:effectLst/>
                          <a:latin typeface="+mn-lt"/>
                          <a:ea typeface="+mn-ea"/>
                          <a:cs typeface="+mn-cs"/>
                        </a:rPr>
                        <a:t>If month is not specified, the current month is used. </a:t>
                      </a:r>
                    </a:p>
                  </a:txBody>
                  <a:tcPr marL="76200" marR="76200" marT="76200" marB="50800" anchor="ctr"/>
                </a:tc>
              </a:tr>
              <a:tr h="501660">
                <a:tc>
                  <a:txBody>
                    <a:bodyPr/>
                    <a:lstStyle/>
                    <a:p>
                      <a:pPr marL="0" marR="0" algn="l">
                        <a:lnSpc>
                          <a:spcPct val="100000"/>
                        </a:lnSpc>
                        <a:spcBef>
                          <a:spcPts val="0"/>
                        </a:spcBef>
                        <a:spcAft>
                          <a:spcPts val="0"/>
                        </a:spcAft>
                      </a:pPr>
                      <a:r>
                        <a:rPr kumimoji="0" lang="en-US" sz="1200" b="0" i="1" u="none" strike="noStrike" kern="1200" cap="none" normalizeH="0" baseline="0" dirty="0" smtClean="0">
                          <a:ln>
                            <a:noFill/>
                          </a:ln>
                          <a:solidFill>
                            <a:schemeClr val="dk1"/>
                          </a:solidFill>
                          <a:effectLst/>
                          <a:latin typeface="Courier New" pitchFamily="49" charset="0"/>
                          <a:ea typeface="+mn-ea"/>
                          <a:cs typeface="Courier New" pitchFamily="49" charset="0"/>
                        </a:rPr>
                        <a:t>day </a:t>
                      </a:r>
                    </a:p>
                  </a:txBody>
                  <a:tcPr marL="76200" marR="76200" marT="76200" marB="50800" anchor="ctr"/>
                </a:tc>
                <a:tc>
                  <a:txBody>
                    <a:bodyPr/>
                    <a:lstStyle/>
                    <a:p>
                      <a:pPr marL="0" marR="0">
                        <a:lnSpc>
                          <a:spcPct val="100000"/>
                        </a:lnSpc>
                        <a:spcBef>
                          <a:spcPts val="0"/>
                        </a:spcBef>
                        <a:spcAft>
                          <a:spcPts val="0"/>
                        </a:spcAft>
                      </a:pPr>
                      <a:r>
                        <a:rPr kumimoji="0" lang="en-US" sz="1200" u="none" strike="noStrike" kern="1200" cap="none" normalizeH="0" baseline="0" dirty="0" smtClean="0">
                          <a:ln>
                            <a:noFill/>
                          </a:ln>
                          <a:solidFill>
                            <a:schemeClr val="dk1"/>
                          </a:solidFill>
                          <a:effectLst/>
                          <a:latin typeface="+mn-lt"/>
                          <a:ea typeface="+mn-ea"/>
                          <a:cs typeface="+mn-cs"/>
                        </a:rPr>
                        <a:t>(Optional) Number of the day (in the range 1 to 31) to start the operation on. </a:t>
                      </a:r>
                    </a:p>
                    <a:p>
                      <a:pPr marL="0" marR="0">
                        <a:lnSpc>
                          <a:spcPct val="100000"/>
                        </a:lnSpc>
                        <a:spcBef>
                          <a:spcPts val="0"/>
                        </a:spcBef>
                        <a:spcAft>
                          <a:spcPts val="0"/>
                        </a:spcAft>
                      </a:pPr>
                      <a:r>
                        <a:rPr kumimoji="0" lang="en-US" sz="1200" u="none" strike="noStrike" kern="1200" cap="none" normalizeH="0" baseline="0" dirty="0" smtClean="0">
                          <a:ln>
                            <a:noFill/>
                          </a:ln>
                          <a:solidFill>
                            <a:schemeClr val="dk1"/>
                          </a:solidFill>
                          <a:effectLst/>
                          <a:latin typeface="+mn-lt"/>
                          <a:ea typeface="+mn-ea"/>
                          <a:cs typeface="+mn-cs"/>
                        </a:rPr>
                        <a:t>If a day is not specified, the current day is used. </a:t>
                      </a:r>
                    </a:p>
                  </a:txBody>
                  <a:tcPr marL="76200" marR="76200" marT="76200" marB="50800" anchor="ctr"/>
                </a:tc>
              </a:tr>
              <a:tr h="315477">
                <a:tc>
                  <a:txBody>
                    <a:bodyPr/>
                    <a:lstStyle/>
                    <a:p>
                      <a:pPr marL="0" marR="0" algn="l">
                        <a:lnSpc>
                          <a:spcPct val="100000"/>
                        </a:lnSpc>
                        <a:spcBef>
                          <a:spcPts val="0"/>
                        </a:spcBef>
                        <a:spcAft>
                          <a:spcPts val="0"/>
                        </a:spcAft>
                      </a:pPr>
                      <a:r>
                        <a:rPr kumimoji="0" lang="en-US" sz="1200" b="1" u="none" strike="noStrike" kern="1200" cap="none" normalizeH="0" baseline="0" dirty="0" smtClean="0">
                          <a:ln>
                            <a:noFill/>
                          </a:ln>
                          <a:solidFill>
                            <a:schemeClr val="dk1"/>
                          </a:solidFill>
                          <a:effectLst/>
                          <a:latin typeface="Courier New" pitchFamily="49" charset="0"/>
                          <a:ea typeface="+mn-ea"/>
                          <a:cs typeface="Courier New" pitchFamily="49" charset="0"/>
                        </a:rPr>
                        <a:t>pending </a:t>
                      </a:r>
                    </a:p>
                  </a:txBody>
                  <a:tcPr marL="76200" marR="76200" marT="76200" marB="50800" anchor="ctr"/>
                </a:tc>
                <a:tc>
                  <a:txBody>
                    <a:bodyPr/>
                    <a:lstStyle/>
                    <a:p>
                      <a:pPr marL="0" marR="0">
                        <a:lnSpc>
                          <a:spcPct val="100000"/>
                        </a:lnSpc>
                        <a:spcBef>
                          <a:spcPts val="0"/>
                        </a:spcBef>
                        <a:spcAft>
                          <a:spcPts val="0"/>
                        </a:spcAft>
                      </a:pPr>
                      <a:r>
                        <a:rPr kumimoji="0" lang="en-US" sz="1200" u="none" strike="noStrike" kern="1200" cap="none" normalizeH="0" baseline="0" dirty="0" smtClean="0">
                          <a:ln>
                            <a:noFill/>
                          </a:ln>
                          <a:solidFill>
                            <a:schemeClr val="dk1"/>
                          </a:solidFill>
                          <a:effectLst/>
                          <a:latin typeface="+mn-lt"/>
                          <a:ea typeface="+mn-ea"/>
                          <a:cs typeface="+mn-cs"/>
                        </a:rPr>
                        <a:t>(Optional) No information is collected. This is the default value. </a:t>
                      </a:r>
                    </a:p>
                  </a:txBody>
                  <a:tcPr marL="76200" marR="76200" marT="76200" marB="50800" anchor="ctr"/>
                </a:tc>
              </a:tr>
              <a:tr h="315477">
                <a:tc>
                  <a:txBody>
                    <a:bodyPr/>
                    <a:lstStyle/>
                    <a:p>
                      <a:pPr marL="0" marR="0" algn="l">
                        <a:lnSpc>
                          <a:spcPct val="100000"/>
                        </a:lnSpc>
                        <a:spcBef>
                          <a:spcPts val="0"/>
                        </a:spcBef>
                        <a:spcAft>
                          <a:spcPts val="0"/>
                        </a:spcAft>
                      </a:pPr>
                      <a:r>
                        <a:rPr kumimoji="0" lang="en-US" sz="1200" b="1" u="none" strike="noStrike" kern="1200" cap="none" normalizeH="0" baseline="0" dirty="0" smtClean="0">
                          <a:ln>
                            <a:noFill/>
                          </a:ln>
                          <a:solidFill>
                            <a:schemeClr val="dk1"/>
                          </a:solidFill>
                          <a:effectLst/>
                          <a:latin typeface="Courier New" pitchFamily="49" charset="0"/>
                          <a:ea typeface="+mn-ea"/>
                          <a:cs typeface="Courier New" pitchFamily="49" charset="0"/>
                        </a:rPr>
                        <a:t>now </a:t>
                      </a:r>
                    </a:p>
                  </a:txBody>
                  <a:tcPr marL="76200" marR="76200" marT="76200" marB="50800" anchor="ctr"/>
                </a:tc>
                <a:tc>
                  <a:txBody>
                    <a:bodyPr/>
                    <a:lstStyle/>
                    <a:p>
                      <a:pPr marL="0" marR="0">
                        <a:lnSpc>
                          <a:spcPct val="100000"/>
                        </a:lnSpc>
                        <a:spcBef>
                          <a:spcPts val="0"/>
                        </a:spcBef>
                        <a:spcAft>
                          <a:spcPts val="0"/>
                        </a:spcAft>
                      </a:pPr>
                      <a:r>
                        <a:rPr kumimoji="0" lang="en-US" sz="1200" u="none" strike="noStrike" kern="1200" cap="none" normalizeH="0" baseline="0" dirty="0" smtClean="0">
                          <a:ln>
                            <a:noFill/>
                          </a:ln>
                          <a:solidFill>
                            <a:schemeClr val="dk1"/>
                          </a:solidFill>
                          <a:effectLst/>
                          <a:latin typeface="+mn-lt"/>
                          <a:ea typeface="+mn-ea"/>
                          <a:cs typeface="+mn-cs"/>
                        </a:rPr>
                        <a:t>(Optional) Indicates that the operation should start immediately. </a:t>
                      </a:r>
                    </a:p>
                  </a:txBody>
                  <a:tcPr marL="76200" marR="76200" marT="76200" marB="50800" anchor="ctr"/>
                </a:tc>
              </a:tr>
              <a:tr h="501660">
                <a:tc>
                  <a:txBody>
                    <a:bodyPr/>
                    <a:lstStyle/>
                    <a:p>
                      <a:pPr marL="0" marR="0" algn="l">
                        <a:lnSpc>
                          <a:spcPct val="100000"/>
                        </a:lnSpc>
                        <a:spcBef>
                          <a:spcPts val="0"/>
                        </a:spcBef>
                        <a:spcAft>
                          <a:spcPts val="0"/>
                        </a:spcAft>
                      </a:pPr>
                      <a:r>
                        <a:rPr kumimoji="0" lang="en-US" sz="1200" b="1" u="none" strike="noStrike" kern="1200" cap="none" normalizeH="0" baseline="0" dirty="0" smtClean="0">
                          <a:ln>
                            <a:noFill/>
                          </a:ln>
                          <a:solidFill>
                            <a:schemeClr val="dk1"/>
                          </a:solidFill>
                          <a:effectLst/>
                          <a:latin typeface="Courier New" pitchFamily="49" charset="0"/>
                          <a:ea typeface="+mn-ea"/>
                          <a:cs typeface="Courier New" pitchFamily="49" charset="0"/>
                        </a:rPr>
                        <a:t>after </a:t>
                      </a:r>
                      <a:r>
                        <a:rPr kumimoji="0" lang="en-US" sz="1200" b="0" i="1" u="none" strike="noStrike" kern="1200" cap="none" normalizeH="0" baseline="0" dirty="0" err="1" smtClean="0">
                          <a:ln>
                            <a:noFill/>
                          </a:ln>
                          <a:solidFill>
                            <a:schemeClr val="dk1"/>
                          </a:solidFill>
                          <a:effectLst/>
                          <a:latin typeface="Courier New" pitchFamily="49" charset="0"/>
                          <a:ea typeface="+mn-ea"/>
                          <a:cs typeface="Courier New" pitchFamily="49" charset="0"/>
                        </a:rPr>
                        <a:t>hh:mm:ss</a:t>
                      </a:r>
                      <a:r>
                        <a:rPr kumimoji="0" lang="en-US" sz="1200" b="0" i="1" u="none" strike="noStrike" kern="1200" cap="none" normalizeH="0" baseline="0" dirty="0" smtClean="0">
                          <a:ln>
                            <a:noFill/>
                          </a:ln>
                          <a:solidFill>
                            <a:schemeClr val="dk1"/>
                          </a:solidFill>
                          <a:effectLst/>
                          <a:latin typeface="Courier New" pitchFamily="49" charset="0"/>
                          <a:ea typeface="+mn-ea"/>
                          <a:cs typeface="Courier New" pitchFamily="49" charset="0"/>
                        </a:rPr>
                        <a:t> </a:t>
                      </a:r>
                    </a:p>
                  </a:txBody>
                  <a:tcPr marL="76200" marR="76200" marT="76200" marB="50800" anchor="ctr"/>
                </a:tc>
                <a:tc>
                  <a:txBody>
                    <a:bodyPr/>
                    <a:lstStyle/>
                    <a:p>
                      <a:pPr marL="0" marR="0">
                        <a:lnSpc>
                          <a:spcPct val="100000"/>
                        </a:lnSpc>
                        <a:spcBef>
                          <a:spcPts val="0"/>
                        </a:spcBef>
                        <a:spcAft>
                          <a:spcPts val="0"/>
                        </a:spcAft>
                      </a:pPr>
                      <a:r>
                        <a:rPr kumimoji="0" lang="en-US" sz="1200" u="none" strike="noStrike" kern="1200" cap="none" normalizeH="0" baseline="0" dirty="0" smtClean="0">
                          <a:ln>
                            <a:noFill/>
                          </a:ln>
                          <a:solidFill>
                            <a:schemeClr val="dk1"/>
                          </a:solidFill>
                          <a:effectLst/>
                          <a:latin typeface="+mn-lt"/>
                          <a:ea typeface="+mn-ea"/>
                          <a:cs typeface="+mn-cs"/>
                        </a:rPr>
                        <a:t>(Optional) Indicates that the operation should start this amount of time after this command was entered. </a:t>
                      </a:r>
                    </a:p>
                  </a:txBody>
                  <a:tcPr marL="76200" marR="76200" marT="76200" marB="50800" anchor="ctr"/>
                </a:tc>
              </a:tr>
              <a:tr h="634671">
                <a:tc>
                  <a:txBody>
                    <a:bodyPr/>
                    <a:lstStyle/>
                    <a:p>
                      <a:pPr marL="0" marR="0" algn="l">
                        <a:lnSpc>
                          <a:spcPct val="100000"/>
                        </a:lnSpc>
                        <a:spcBef>
                          <a:spcPts val="0"/>
                        </a:spcBef>
                        <a:spcAft>
                          <a:spcPts val="0"/>
                        </a:spcAft>
                      </a:pPr>
                      <a:r>
                        <a:rPr kumimoji="0" lang="en-US" sz="1200" b="1" u="none" strike="noStrike" kern="1200" cap="none" normalizeH="0" baseline="0" dirty="0" err="1" smtClean="0">
                          <a:ln>
                            <a:noFill/>
                          </a:ln>
                          <a:solidFill>
                            <a:schemeClr val="dk1"/>
                          </a:solidFill>
                          <a:effectLst/>
                          <a:latin typeface="Courier New" pitchFamily="49" charset="0"/>
                          <a:ea typeface="+mn-ea"/>
                          <a:cs typeface="Courier New" pitchFamily="49" charset="0"/>
                        </a:rPr>
                        <a:t>ageout</a:t>
                      </a:r>
                      <a:r>
                        <a:rPr kumimoji="0" lang="en-US" sz="1200" b="1" u="none" strike="noStrike" kern="1200" cap="none" normalizeH="0" baseline="0" dirty="0" smtClean="0">
                          <a:ln>
                            <a:noFill/>
                          </a:ln>
                          <a:solidFill>
                            <a:schemeClr val="dk1"/>
                          </a:solidFill>
                          <a:effectLst/>
                          <a:latin typeface="Courier New" pitchFamily="49" charset="0"/>
                          <a:ea typeface="+mn-ea"/>
                          <a:cs typeface="Courier New" pitchFamily="49" charset="0"/>
                        </a:rPr>
                        <a:t> </a:t>
                      </a:r>
                      <a:r>
                        <a:rPr kumimoji="0" lang="en-US" sz="1200" b="0" i="1" u="none" strike="noStrike" kern="1200" cap="none" normalizeH="0" baseline="0" dirty="0" smtClean="0">
                          <a:ln>
                            <a:noFill/>
                          </a:ln>
                          <a:solidFill>
                            <a:schemeClr val="dk1"/>
                          </a:solidFill>
                          <a:effectLst/>
                          <a:latin typeface="Courier New" pitchFamily="49" charset="0"/>
                          <a:ea typeface="+mn-ea"/>
                          <a:cs typeface="Courier New" pitchFamily="49" charset="0"/>
                        </a:rPr>
                        <a:t>seconds </a:t>
                      </a:r>
                    </a:p>
                  </a:txBody>
                  <a:tcPr marL="76200" marR="76200" marT="76200" marB="50800" anchor="ctr"/>
                </a:tc>
                <a:tc>
                  <a:txBody>
                    <a:bodyPr/>
                    <a:lstStyle/>
                    <a:p>
                      <a:pPr marL="0" marR="0">
                        <a:lnSpc>
                          <a:spcPct val="100000"/>
                        </a:lnSpc>
                        <a:spcBef>
                          <a:spcPts val="0"/>
                        </a:spcBef>
                        <a:spcAft>
                          <a:spcPts val="0"/>
                        </a:spcAft>
                      </a:pPr>
                      <a:r>
                        <a:rPr kumimoji="0" lang="en-US" sz="1200" u="none" strike="noStrike" kern="1200" cap="none" normalizeH="0" baseline="0" dirty="0" smtClean="0">
                          <a:ln>
                            <a:noFill/>
                          </a:ln>
                          <a:solidFill>
                            <a:schemeClr val="dk1"/>
                          </a:solidFill>
                          <a:effectLst/>
                          <a:latin typeface="+mn-lt"/>
                          <a:ea typeface="+mn-ea"/>
                          <a:cs typeface="+mn-cs"/>
                        </a:rPr>
                        <a:t>(Optional) Number of seconds to keep the operation in memory when it is not actively collecting information (default is 0 seconds which means it never ages out). </a:t>
                      </a:r>
                    </a:p>
                  </a:txBody>
                  <a:tcPr marL="76200" marR="76200" marT="76200" marB="50800" anchor="ctr"/>
                </a:tc>
              </a:tr>
              <a:tr h="501660">
                <a:tc>
                  <a:txBody>
                    <a:bodyPr/>
                    <a:lstStyle/>
                    <a:p>
                      <a:pPr marL="0" marR="0" algn="l">
                        <a:lnSpc>
                          <a:spcPct val="100000"/>
                        </a:lnSpc>
                        <a:spcBef>
                          <a:spcPts val="0"/>
                        </a:spcBef>
                        <a:spcAft>
                          <a:spcPts val="0"/>
                        </a:spcAft>
                      </a:pPr>
                      <a:r>
                        <a:rPr kumimoji="0" lang="en-US" sz="1200" b="1" u="none" strike="noStrike" kern="1200" cap="none" normalizeH="0" baseline="0" dirty="0" smtClean="0">
                          <a:ln>
                            <a:noFill/>
                          </a:ln>
                          <a:solidFill>
                            <a:schemeClr val="dk1"/>
                          </a:solidFill>
                          <a:effectLst/>
                          <a:latin typeface="Courier New" pitchFamily="49" charset="0"/>
                          <a:ea typeface="+mn-ea"/>
                          <a:cs typeface="Courier New" pitchFamily="49" charset="0"/>
                        </a:rPr>
                        <a:t>recurring </a:t>
                      </a:r>
                    </a:p>
                  </a:txBody>
                  <a:tcPr marL="76200" marR="76200" marT="76200" marB="50800" anchor="ctr"/>
                </a:tc>
                <a:tc>
                  <a:txBody>
                    <a:bodyPr/>
                    <a:lstStyle/>
                    <a:p>
                      <a:pPr marL="0" marR="0">
                        <a:lnSpc>
                          <a:spcPct val="100000"/>
                        </a:lnSpc>
                        <a:spcBef>
                          <a:spcPts val="0"/>
                        </a:spcBef>
                        <a:spcAft>
                          <a:spcPts val="0"/>
                        </a:spcAft>
                      </a:pPr>
                      <a:r>
                        <a:rPr kumimoji="0" lang="en-US" sz="1200" u="none" strike="noStrike" kern="1200" cap="none" normalizeH="0" baseline="0" dirty="0" smtClean="0">
                          <a:ln>
                            <a:noFill/>
                          </a:ln>
                          <a:solidFill>
                            <a:schemeClr val="dk1"/>
                          </a:solidFill>
                          <a:effectLst/>
                          <a:latin typeface="+mn-lt"/>
                          <a:ea typeface="+mn-ea"/>
                          <a:cs typeface="+mn-cs"/>
                        </a:rPr>
                        <a:t>(Optional) Indicates that the operation will start automatically at the specified time and for the specified duration every day. </a:t>
                      </a:r>
                    </a:p>
                  </a:txBody>
                  <a:tcPr marL="76200" marR="76200" marT="76200" marB="50800" anchor="ctr"/>
                </a:tc>
              </a:tr>
            </a:tbl>
          </a:graphicData>
        </a:graphic>
      </p:graphicFrame>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Configure </a:t>
            </a:r>
            <a:r>
              <a:rPr lang="en-US" smtClean="0"/>
              <a:t>IP SLA </a:t>
            </a:r>
            <a:r>
              <a:rPr lang="en-US" dirty="0" smtClean="0"/>
              <a:t>Object Tracking</a:t>
            </a:r>
            <a:endParaRPr lang="en-US" dirty="0"/>
          </a:p>
        </p:txBody>
      </p:sp>
      <p:sp>
        <p:nvSpPr>
          <p:cNvPr id="13" name="Content Placeholder 12"/>
          <p:cNvSpPr>
            <a:spLocks noGrp="1"/>
          </p:cNvSpPr>
          <p:nvPr>
            <p:ph idx="1"/>
          </p:nvPr>
        </p:nvSpPr>
        <p:spPr/>
        <p:txBody>
          <a:bodyPr>
            <a:normAutofit fontScale="92500"/>
          </a:bodyPr>
          <a:lstStyle/>
          <a:p>
            <a:r>
              <a:rPr lang="en-US" dirty="0" smtClean="0"/>
              <a:t>Define tracking objects, to track the state of IP SLAs operations.</a:t>
            </a:r>
            <a:endParaRPr lang="en-US" dirty="0"/>
          </a:p>
        </p:txBody>
      </p:sp>
      <p:sp>
        <p:nvSpPr>
          <p:cNvPr id="14" name="Text Placeholder 13"/>
          <p:cNvSpPr>
            <a:spLocks noGrp="1"/>
          </p:cNvSpPr>
          <p:nvPr>
            <p:ph type="body" sz="quarter" idx="10"/>
          </p:nvPr>
        </p:nvSpPr>
        <p:spPr/>
        <p:txBody>
          <a:bodyPr/>
          <a:lstStyle/>
          <a:p>
            <a:r>
              <a:rPr lang="en-US" dirty="0" smtClean="0"/>
              <a:t>Router(config)#</a:t>
            </a:r>
            <a:endParaRPr lang="en-US" dirty="0"/>
          </a:p>
        </p:txBody>
      </p:sp>
      <p:sp>
        <p:nvSpPr>
          <p:cNvPr id="15" name="Text Placeholder 14"/>
          <p:cNvSpPr>
            <a:spLocks noGrp="1"/>
          </p:cNvSpPr>
          <p:nvPr>
            <p:ph type="body" sz="quarter" idx="11"/>
          </p:nvPr>
        </p:nvSpPr>
        <p:spPr>
          <a:xfrm>
            <a:off x="615326" y="2137491"/>
            <a:ext cx="7745412" cy="625805"/>
          </a:xfrm>
        </p:spPr>
        <p:txBody>
          <a:bodyPr>
            <a:normAutofit/>
          </a:bodyPr>
          <a:lstStyle/>
          <a:p>
            <a:r>
              <a:rPr lang="en-US" dirty="0" smtClean="0"/>
              <a:t>track </a:t>
            </a:r>
            <a:r>
              <a:rPr lang="en-US" b="0" i="1" dirty="0" smtClean="0"/>
              <a:t>object-number</a:t>
            </a:r>
            <a:r>
              <a:rPr lang="en-US" dirty="0" smtClean="0"/>
              <a:t> ip sla </a:t>
            </a:r>
            <a:r>
              <a:rPr lang="en-US" b="0" i="1" dirty="0" smtClean="0"/>
              <a:t>operation-number </a:t>
            </a:r>
            <a:r>
              <a:rPr lang="en-US" dirty="0" smtClean="0"/>
              <a:t>{state | reachability}</a:t>
            </a:r>
            <a:endParaRPr lang="en-US" b="0" i="1" dirty="0"/>
          </a:p>
        </p:txBody>
      </p:sp>
      <p:sp>
        <p:nvSpPr>
          <p:cNvPr id="7" name="Rectangle 6"/>
          <p:cNvSpPr/>
          <p:nvPr/>
        </p:nvSpPr>
        <p:spPr>
          <a:xfrm>
            <a:off x="495300" y="5133092"/>
            <a:ext cx="8293100" cy="1277273"/>
          </a:xfrm>
          <a:prstGeom prst="rect">
            <a:avLst/>
          </a:prstGeom>
        </p:spPr>
        <p:txBody>
          <a:bodyPr wrap="square">
            <a:spAutoFit/>
          </a:bodyPr>
          <a:lstStyle/>
          <a:p>
            <a:pPr marL="236538" lvl="0" indent="-236538" algn="l" defTabSz="814388" eaLnBrk="1" hangingPunct="1">
              <a:lnSpc>
                <a:spcPct val="100000"/>
              </a:lnSpc>
              <a:spcBef>
                <a:spcPts val="0"/>
              </a:spcBef>
              <a:spcAft>
                <a:spcPts val="600"/>
              </a:spcAft>
              <a:buClr>
                <a:srgbClr val="708CA1"/>
              </a:buClr>
            </a:pPr>
            <a:r>
              <a:rPr lang="en-US" sz="1800" b="1" dirty="0" smtClean="0"/>
              <a:t>Note</a:t>
            </a:r>
            <a:r>
              <a:rPr lang="en-US" sz="1800" dirty="0" smtClean="0"/>
              <a:t>:</a:t>
            </a:r>
          </a:p>
          <a:p>
            <a:pPr marL="693738" lvl="1" indent="-236538" algn="l" defTabSz="814388" eaLnBrk="1" hangingPunct="1">
              <a:lnSpc>
                <a:spcPct val="100000"/>
              </a:lnSpc>
              <a:spcBef>
                <a:spcPts val="0"/>
              </a:spcBef>
              <a:spcAft>
                <a:spcPts val="600"/>
              </a:spcAft>
              <a:buClr>
                <a:srgbClr val="708CA1"/>
              </a:buClr>
              <a:buFont typeface="Wingdings" pitchFamily="2" charset="2"/>
              <a:buChar char="§"/>
            </a:pPr>
            <a:r>
              <a:rPr lang="en-US" sz="1800" dirty="0" smtClean="0"/>
              <a:t>Effective with Cisco IOS Release 12.4(20)T, 12.2(33)SXI1, 12.2(33)SRE and Cisco IOS XE Release 2.4, the</a:t>
            </a:r>
            <a:r>
              <a:rPr lang="en-US" sz="1800" b="1" dirty="0" smtClean="0">
                <a:latin typeface="Courier New" pitchFamily="49" charset="0"/>
                <a:cs typeface="Courier New" pitchFamily="49" charset="0"/>
              </a:rPr>
              <a:t> track rtr </a:t>
            </a:r>
            <a:r>
              <a:rPr lang="en-US" sz="1800" dirty="0" smtClean="0"/>
              <a:t>command is replaced by the</a:t>
            </a:r>
            <a:r>
              <a:rPr lang="en-US" sz="1800" b="1" dirty="0" smtClean="0">
                <a:latin typeface="Courier New" pitchFamily="49" charset="0"/>
                <a:cs typeface="Courier New" pitchFamily="49" charset="0"/>
              </a:rPr>
              <a:t> track ip sla </a:t>
            </a:r>
            <a:r>
              <a:rPr lang="en-US" sz="1800" dirty="0" smtClean="0"/>
              <a:t>command.</a:t>
            </a:r>
            <a:endParaRPr lang="en-US" sz="1800" dirty="0" smtClean="0">
              <a:latin typeface="+mn-lt"/>
            </a:endParaRPr>
          </a:p>
        </p:txBody>
      </p:sp>
      <p:graphicFrame>
        <p:nvGraphicFramePr>
          <p:cNvPr id="8" name="Table 7"/>
          <p:cNvGraphicFramePr>
            <a:graphicFrameLocks noGrp="1"/>
          </p:cNvGraphicFramePr>
          <p:nvPr/>
        </p:nvGraphicFramePr>
        <p:xfrm>
          <a:off x="580100" y="2871840"/>
          <a:ext cx="7796982" cy="2161169"/>
        </p:xfrm>
        <a:graphic>
          <a:graphicData uri="http://schemas.openxmlformats.org/drawingml/2006/table">
            <a:tbl>
              <a:tblPr firstRow="1" bandRow="1">
                <a:tableStyleId>{5C22544A-7EE6-4342-B048-85BDC9FD1C3A}</a:tableStyleId>
              </a:tblPr>
              <a:tblGrid>
                <a:gridCol w="2576054"/>
                <a:gridCol w="5220928"/>
              </a:tblGrid>
              <a:tr h="351243">
                <a:tc>
                  <a:txBody>
                    <a:bodyPr/>
                    <a:lstStyle/>
                    <a:p>
                      <a:pPr marL="0" marR="0" algn="l">
                        <a:lnSpc>
                          <a:spcPct val="100000"/>
                        </a:lnSpc>
                        <a:spcBef>
                          <a:spcPts val="0"/>
                        </a:spcBef>
                        <a:spcAft>
                          <a:spcPts val="0"/>
                        </a:spcAft>
                      </a:pPr>
                      <a:r>
                        <a:rPr lang="en-US" sz="1400" b="1" dirty="0"/>
                        <a:t>Parameter</a:t>
                      </a:r>
                      <a:endParaRPr lang="en-US" sz="1400" b="1" dirty="0">
                        <a:solidFill>
                          <a:srgbClr val="000000"/>
                        </a:solidFill>
                        <a:latin typeface="Arial"/>
                        <a:ea typeface="SimSun"/>
                      </a:endParaRPr>
                    </a:p>
                  </a:txBody>
                  <a:tcPr marL="68580" marR="68580" marT="0" marB="0" anchor="ctr"/>
                </a:tc>
                <a:tc>
                  <a:txBody>
                    <a:bodyPr/>
                    <a:lstStyle/>
                    <a:p>
                      <a:pPr marL="0" marR="0" algn="l">
                        <a:lnSpc>
                          <a:spcPct val="100000"/>
                        </a:lnSpc>
                        <a:spcBef>
                          <a:spcPts val="0"/>
                        </a:spcBef>
                        <a:spcAft>
                          <a:spcPts val="0"/>
                        </a:spcAft>
                      </a:pPr>
                      <a:r>
                        <a:rPr lang="en-US" sz="1400" b="1" dirty="0"/>
                        <a:t>Description</a:t>
                      </a:r>
                      <a:endParaRPr lang="en-US" sz="1400" b="1" dirty="0">
                        <a:solidFill>
                          <a:srgbClr val="000000"/>
                        </a:solidFill>
                        <a:latin typeface="Arial"/>
                        <a:ea typeface="SimSun"/>
                      </a:endParaRPr>
                    </a:p>
                  </a:txBody>
                  <a:tcPr marL="68580" marR="68580" marT="0" marB="0" anchor="ctr"/>
                </a:tc>
              </a:tr>
              <a:tr h="485449">
                <a:tc>
                  <a:txBody>
                    <a:bodyPr/>
                    <a:lstStyle/>
                    <a:p>
                      <a:pPr marL="0" marR="0" algn="l" defTabSz="914400" rtl="0" eaLnBrk="1" latinLnBrk="0" hangingPunct="1">
                        <a:lnSpc>
                          <a:spcPct val="100000"/>
                        </a:lnSpc>
                        <a:spcBef>
                          <a:spcPts val="0"/>
                        </a:spcBef>
                        <a:spcAft>
                          <a:spcPts val="0"/>
                        </a:spcAft>
                      </a:pPr>
                      <a:r>
                        <a:rPr lang="en-US" sz="1400" i="1" kern="1200" dirty="0" smtClean="0">
                          <a:solidFill>
                            <a:srgbClr val="000000"/>
                          </a:solidFill>
                          <a:latin typeface="Courier New" pitchFamily="49" charset="0"/>
                          <a:ea typeface="Times New Roman"/>
                          <a:cs typeface="Courier New" pitchFamily="49" charset="0"/>
                        </a:rPr>
                        <a:t>object-number</a:t>
                      </a: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Object number representing the object to be tracked. </a:t>
                      </a:r>
                    </a:p>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The range is from 1 to 500. </a:t>
                      </a:r>
                    </a:p>
                  </a:txBody>
                  <a:tcPr marL="76200" marR="76200" marT="76200" marB="50800" anchor="ctr"/>
                </a:tc>
              </a:tr>
              <a:tr h="485449">
                <a:tc>
                  <a:txBody>
                    <a:bodyPr/>
                    <a:lstStyle/>
                    <a:p>
                      <a:pPr marL="0" marR="0" algn="l" defTabSz="914400" rtl="0" eaLnBrk="1" latinLnBrk="0" hangingPunct="1">
                        <a:lnSpc>
                          <a:spcPct val="100000"/>
                        </a:lnSpc>
                        <a:spcBef>
                          <a:spcPts val="0"/>
                        </a:spcBef>
                        <a:spcAft>
                          <a:spcPts val="0"/>
                        </a:spcAft>
                      </a:pPr>
                      <a:r>
                        <a:rPr lang="en-US" sz="1400" i="1" kern="1200" dirty="0" smtClean="0">
                          <a:solidFill>
                            <a:srgbClr val="000000"/>
                          </a:solidFill>
                          <a:latin typeface="Courier New" pitchFamily="49" charset="0"/>
                          <a:ea typeface="Times New Roman"/>
                          <a:cs typeface="Courier New" pitchFamily="49" charset="0"/>
                        </a:rPr>
                        <a:t>operation-number </a:t>
                      </a: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Number used for the identification of the IP SLAs operation you are tracking. </a:t>
                      </a:r>
                    </a:p>
                  </a:txBody>
                  <a:tcPr marL="76200" marR="76200" marT="76200" marB="50800" anchor="ctr"/>
                </a:tc>
              </a:tr>
              <a:tr h="351243">
                <a:tc>
                  <a:txBody>
                    <a:bodyPr/>
                    <a:lstStyle/>
                    <a:p>
                      <a:pPr marL="0" marR="0" algn="l" defTabSz="914400" rtl="0" eaLnBrk="1" latinLnBrk="0" hangingPunct="1">
                        <a:lnSpc>
                          <a:spcPct val="100000"/>
                        </a:lnSpc>
                        <a:spcBef>
                          <a:spcPts val="0"/>
                        </a:spcBef>
                        <a:spcAft>
                          <a:spcPts val="0"/>
                        </a:spcAft>
                      </a:pPr>
                      <a:r>
                        <a:rPr lang="en-US" sz="1400" b="1" i="0" kern="1200" dirty="0" smtClean="0">
                          <a:solidFill>
                            <a:srgbClr val="000000"/>
                          </a:solidFill>
                          <a:latin typeface="Courier New" pitchFamily="49" charset="0"/>
                          <a:ea typeface="Times New Roman"/>
                          <a:cs typeface="Courier New" pitchFamily="49" charset="0"/>
                        </a:rPr>
                        <a:t>state </a:t>
                      </a: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Tracks the operation return code.</a:t>
                      </a:r>
                    </a:p>
                  </a:txBody>
                  <a:tcPr marL="76200" marR="76200" marT="76200" marB="50800" anchor="ctr"/>
                </a:tc>
              </a:tr>
              <a:tr h="351243">
                <a:tc>
                  <a:txBody>
                    <a:bodyPr/>
                    <a:lstStyle/>
                    <a:p>
                      <a:pPr marL="0" marR="0" algn="l" defTabSz="914400" rtl="0" eaLnBrk="1" latinLnBrk="0" hangingPunct="1">
                        <a:lnSpc>
                          <a:spcPct val="100000"/>
                        </a:lnSpc>
                        <a:spcBef>
                          <a:spcPts val="0"/>
                        </a:spcBef>
                        <a:spcAft>
                          <a:spcPts val="0"/>
                        </a:spcAft>
                      </a:pPr>
                      <a:r>
                        <a:rPr lang="en-US" sz="1400" b="1" i="0" kern="1200" dirty="0" smtClean="0">
                          <a:solidFill>
                            <a:srgbClr val="000000"/>
                          </a:solidFill>
                          <a:latin typeface="Courier New" pitchFamily="49" charset="0"/>
                          <a:ea typeface="Times New Roman"/>
                          <a:cs typeface="Courier New" pitchFamily="49" charset="0"/>
                        </a:rPr>
                        <a:t>reachability </a:t>
                      </a: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Tracks whether the route is reachable. </a:t>
                      </a:r>
                    </a:p>
                  </a:txBody>
                  <a:tcPr marL="76200" marR="76200" marT="76200" marB="50800" anchor="ct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latin typeface="Courier New" pitchFamily="49" charset="0"/>
                <a:cs typeface="Courier New" pitchFamily="49" charset="0"/>
              </a:rPr>
              <a:t>track</a:t>
            </a:r>
            <a:r>
              <a:rPr lang="en-US" dirty="0" smtClean="0"/>
              <a:t> Command Example </a:t>
            </a:r>
            <a:endParaRPr lang="en-US" dirty="0"/>
          </a:p>
        </p:txBody>
      </p:sp>
      <p:sp>
        <p:nvSpPr>
          <p:cNvPr id="7" name="Rectangle 6"/>
          <p:cNvSpPr/>
          <p:nvPr/>
        </p:nvSpPr>
        <p:spPr bwMode="auto">
          <a:xfrm>
            <a:off x="492411" y="2106435"/>
            <a:ext cx="2678491" cy="22380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9" name="Content Placeholder 14"/>
          <p:cNvSpPr txBox="1">
            <a:spLocks/>
          </p:cNvSpPr>
          <p:nvPr/>
        </p:nvSpPr>
        <p:spPr bwMode="auto">
          <a:xfrm>
            <a:off x="279400" y="1196703"/>
            <a:ext cx="8520113" cy="2246585"/>
          </a:xfrm>
          <a:prstGeom prst="rect">
            <a:avLst/>
          </a:prstGeom>
          <a:noFill/>
          <a:ln w="12700" algn="ctr">
            <a:solidFill>
              <a:schemeClr val="bg2"/>
            </a:solidFill>
            <a:miter lim="800000"/>
            <a:headEnd/>
            <a:tailEnd/>
          </a:ln>
        </p:spPr>
        <p:txBody>
          <a:bodyPr vert="horz" wrap="square" lIns="82124" tIns="41061" rIns="82124" bIns="41061" numCol="1" anchor="t" anchorCtr="0" compatLnSpc="1">
            <a:prstTxWarp prst="textNoShape">
              <a:avLst/>
            </a:prstTxWarp>
            <a:noAutofit/>
          </a:bodyPr>
          <a:lstStyle/>
          <a:p>
            <a:pPr marL="236538" indent="-236538" algn="l" defTabSz="814388" eaLnBrk="1" hangingPunct="1">
              <a:lnSpc>
                <a:spcPct val="100000"/>
              </a:lnSpc>
              <a:spcBef>
                <a:spcPts val="0"/>
              </a:spcBef>
              <a:buClr>
                <a:srgbClr val="708CA1"/>
              </a:buClr>
              <a:defRPr/>
            </a:pPr>
            <a:r>
              <a:rPr lang="pt-BR" sz="1400" kern="0" dirty="0" smtClean="0">
                <a:latin typeface="Courier New" pitchFamily="49" charset="0"/>
                <a:cs typeface="Courier New" pitchFamily="49" charset="0"/>
              </a:rPr>
              <a:t>R1(config)# </a:t>
            </a:r>
            <a:r>
              <a:rPr lang="pt-BR" sz="1400" b="1" kern="0" dirty="0" smtClean="0">
                <a:latin typeface="Courier New" pitchFamily="49" charset="0"/>
                <a:cs typeface="Courier New" pitchFamily="49" charset="0"/>
              </a:rPr>
              <a:t>track 1 ip sla 1 reachability</a:t>
            </a:r>
          </a:p>
          <a:p>
            <a:pPr marL="236538" indent="-236538" algn="l" defTabSz="814388" eaLnBrk="1" hangingPunct="1">
              <a:lnSpc>
                <a:spcPct val="100000"/>
              </a:lnSpc>
              <a:spcBef>
                <a:spcPts val="0"/>
              </a:spcBef>
              <a:buClr>
                <a:srgbClr val="708CA1"/>
              </a:buClr>
              <a:defRPr/>
            </a:pPr>
            <a:r>
              <a:rPr lang="pt-BR" sz="1400" kern="0" dirty="0" smtClean="0">
                <a:latin typeface="Courier New" pitchFamily="49" charset="0"/>
                <a:cs typeface="Courier New" pitchFamily="49" charset="0"/>
              </a:rPr>
              <a:t>R1(config-track)# </a:t>
            </a:r>
            <a:r>
              <a:rPr lang="en-US" sz="1400" b="1" kern="0" dirty="0" smtClean="0">
                <a:latin typeface="Courier New" pitchFamily="49" charset="0"/>
                <a:cs typeface="Courier New" pitchFamily="49" charset="0"/>
              </a:rPr>
              <a:t>?</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Tracking instance configuration commands:</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  default  Set a command to its defaults</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  delay    Tracking delay</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  exit     </a:t>
            </a:r>
            <a:r>
              <a:rPr lang="en-US" sz="1400" kern="0" dirty="0" err="1" smtClean="0">
                <a:latin typeface="Courier New" pitchFamily="49" charset="0"/>
                <a:cs typeface="Courier New" pitchFamily="49" charset="0"/>
              </a:rPr>
              <a:t>Exit</a:t>
            </a:r>
            <a:r>
              <a:rPr lang="en-US" sz="1400" kern="0" dirty="0" smtClean="0">
                <a:latin typeface="Courier New" pitchFamily="49" charset="0"/>
                <a:cs typeface="Courier New" pitchFamily="49" charset="0"/>
              </a:rPr>
              <a:t> from tracking configuration mode</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  no       Negate a command or set its defaults</a:t>
            </a:r>
          </a:p>
          <a:p>
            <a:pPr marL="236538" lvl="0" indent="-236538" algn="l" defTabSz="814388" eaLnBrk="1" hangingPunct="1">
              <a:lnSpc>
                <a:spcPct val="100000"/>
              </a:lnSpc>
              <a:spcBef>
                <a:spcPts val="0"/>
              </a:spcBef>
              <a:buClr>
                <a:srgbClr val="708CA1"/>
              </a:buClr>
              <a:defRPr/>
            </a:pPr>
            <a:endParaRPr lang="en-US" sz="1400" kern="0" dirty="0" smtClean="0">
              <a:latin typeface="Courier New" pitchFamily="49" charset="0"/>
              <a:cs typeface="Courier New" pitchFamily="49" charset="0"/>
            </a:endParaRP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R1(config-track)#</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Configure Tracking Delay</a:t>
            </a:r>
            <a:endParaRPr lang="en-US" dirty="0"/>
          </a:p>
        </p:txBody>
      </p:sp>
      <p:sp>
        <p:nvSpPr>
          <p:cNvPr id="13" name="Content Placeholder 12"/>
          <p:cNvSpPr>
            <a:spLocks noGrp="1"/>
          </p:cNvSpPr>
          <p:nvPr>
            <p:ph idx="1"/>
          </p:nvPr>
        </p:nvSpPr>
        <p:spPr>
          <a:xfrm>
            <a:off x="279400" y="1139565"/>
            <a:ext cx="8316913" cy="709332"/>
          </a:xfrm>
        </p:spPr>
        <p:txBody>
          <a:bodyPr>
            <a:normAutofit fontScale="85000" lnSpcReduction="20000"/>
          </a:bodyPr>
          <a:lstStyle/>
          <a:p>
            <a:pPr>
              <a:lnSpc>
                <a:spcPct val="120000"/>
              </a:lnSpc>
              <a:spcBef>
                <a:spcPts val="0"/>
              </a:spcBef>
            </a:pPr>
            <a:r>
              <a:rPr lang="en-US" dirty="0" smtClean="0"/>
              <a:t>Specify a period of time to delay communicating state changes of a tracked object.</a:t>
            </a:r>
            <a:endParaRPr lang="en-US" dirty="0"/>
          </a:p>
        </p:txBody>
      </p:sp>
      <p:sp>
        <p:nvSpPr>
          <p:cNvPr id="14" name="Text Placeholder 13"/>
          <p:cNvSpPr>
            <a:spLocks noGrp="1"/>
          </p:cNvSpPr>
          <p:nvPr>
            <p:ph type="body" sz="quarter" idx="10"/>
          </p:nvPr>
        </p:nvSpPr>
        <p:spPr>
          <a:xfrm>
            <a:off x="613533" y="1878565"/>
            <a:ext cx="7745412" cy="377078"/>
          </a:xfrm>
        </p:spPr>
        <p:txBody>
          <a:bodyPr/>
          <a:lstStyle/>
          <a:p>
            <a:r>
              <a:rPr lang="en-US" dirty="0" smtClean="0"/>
              <a:t>Router(config-track)#</a:t>
            </a:r>
            <a:endParaRPr lang="en-US" dirty="0"/>
          </a:p>
        </p:txBody>
      </p:sp>
      <p:sp>
        <p:nvSpPr>
          <p:cNvPr id="15" name="Text Placeholder 14"/>
          <p:cNvSpPr>
            <a:spLocks noGrp="1"/>
          </p:cNvSpPr>
          <p:nvPr>
            <p:ph type="body" sz="quarter" idx="11"/>
          </p:nvPr>
        </p:nvSpPr>
        <p:spPr>
          <a:xfrm>
            <a:off x="615326" y="2338452"/>
            <a:ext cx="7745412" cy="522736"/>
          </a:xfrm>
        </p:spPr>
        <p:txBody>
          <a:bodyPr>
            <a:normAutofit/>
          </a:bodyPr>
          <a:lstStyle/>
          <a:p>
            <a:pPr>
              <a:lnSpc>
                <a:spcPts val="2700"/>
              </a:lnSpc>
              <a:tabLst>
                <a:tab pos="7654925" algn="r"/>
              </a:tabLst>
            </a:pPr>
            <a:r>
              <a:rPr lang="en-US" dirty="0" smtClean="0"/>
              <a:t>delay {up </a:t>
            </a:r>
            <a:r>
              <a:rPr lang="en-US" b="0" i="1" dirty="0" smtClean="0"/>
              <a:t>seconds</a:t>
            </a:r>
            <a:r>
              <a:rPr lang="en-US" i="1" dirty="0" smtClean="0"/>
              <a:t> </a:t>
            </a:r>
            <a:r>
              <a:rPr lang="en-US" dirty="0" smtClean="0"/>
              <a:t>[down </a:t>
            </a:r>
            <a:r>
              <a:rPr lang="en-US" b="0" i="1" dirty="0" smtClean="0"/>
              <a:t>seconds</a:t>
            </a:r>
            <a:r>
              <a:rPr lang="en-US" dirty="0" smtClean="0"/>
              <a:t>] | [up </a:t>
            </a:r>
            <a:r>
              <a:rPr lang="en-US" b="0" i="1" dirty="0" smtClean="0"/>
              <a:t>seconds</a:t>
            </a:r>
            <a:r>
              <a:rPr lang="en-US" dirty="0" smtClean="0"/>
              <a:t>] down </a:t>
            </a:r>
            <a:r>
              <a:rPr lang="en-US" b="0" i="1" dirty="0" smtClean="0"/>
              <a:t>seconds</a:t>
            </a:r>
            <a:r>
              <a:rPr lang="en-US" dirty="0" smtClean="0"/>
              <a:t>} </a:t>
            </a:r>
            <a:endParaRPr lang="en-GB" i="1" dirty="0"/>
          </a:p>
        </p:txBody>
      </p:sp>
      <p:graphicFrame>
        <p:nvGraphicFramePr>
          <p:cNvPr id="7" name="Table 6"/>
          <p:cNvGraphicFramePr>
            <a:graphicFrameLocks noGrp="1"/>
          </p:cNvGraphicFramePr>
          <p:nvPr/>
        </p:nvGraphicFramePr>
        <p:xfrm>
          <a:off x="609598" y="2975078"/>
          <a:ext cx="7752736" cy="2452329"/>
        </p:xfrm>
        <a:graphic>
          <a:graphicData uri="http://schemas.openxmlformats.org/drawingml/2006/table">
            <a:tbl>
              <a:tblPr firstRow="1" bandRow="1">
                <a:tableStyleId>{5C22544A-7EE6-4342-B048-85BDC9FD1C3A}</a:tableStyleId>
              </a:tblPr>
              <a:tblGrid>
                <a:gridCol w="2310583"/>
                <a:gridCol w="5442153"/>
              </a:tblGrid>
              <a:tr h="524217">
                <a:tc>
                  <a:txBody>
                    <a:bodyPr/>
                    <a:lstStyle/>
                    <a:p>
                      <a:pPr marL="0" marR="0" algn="l">
                        <a:lnSpc>
                          <a:spcPct val="100000"/>
                        </a:lnSpc>
                        <a:spcBef>
                          <a:spcPts val="0"/>
                        </a:spcBef>
                        <a:spcAft>
                          <a:spcPts val="600"/>
                        </a:spcAft>
                      </a:pPr>
                      <a:r>
                        <a:rPr lang="en-US" sz="1600" b="1" dirty="0"/>
                        <a:t>Parameter</a:t>
                      </a:r>
                      <a:endParaRPr lang="en-US" sz="1600" b="1" dirty="0">
                        <a:solidFill>
                          <a:srgbClr val="000000"/>
                        </a:solidFill>
                        <a:latin typeface="Arial"/>
                        <a:ea typeface="SimSun"/>
                      </a:endParaRPr>
                    </a:p>
                  </a:txBody>
                  <a:tcPr marL="68580" marR="68580" marT="0" marB="0" anchor="ctr"/>
                </a:tc>
                <a:tc>
                  <a:txBody>
                    <a:bodyPr/>
                    <a:lstStyle/>
                    <a:p>
                      <a:pPr marL="0" marR="0" algn="l">
                        <a:lnSpc>
                          <a:spcPct val="100000"/>
                        </a:lnSpc>
                        <a:spcBef>
                          <a:spcPts val="0"/>
                        </a:spcBef>
                        <a:spcAft>
                          <a:spcPts val="600"/>
                        </a:spcAft>
                      </a:pPr>
                      <a:r>
                        <a:rPr lang="en-US" sz="1600" b="1" dirty="0"/>
                        <a:t>Description</a:t>
                      </a:r>
                      <a:endParaRPr lang="en-US" sz="1600" b="1" dirty="0">
                        <a:solidFill>
                          <a:srgbClr val="000000"/>
                        </a:solidFill>
                        <a:latin typeface="Arial"/>
                        <a:ea typeface="SimSun"/>
                      </a:endParaRPr>
                    </a:p>
                  </a:txBody>
                  <a:tcPr marL="68580" marR="68580" marT="0" marB="0" anchor="ctr"/>
                </a:tc>
              </a:tr>
              <a:tr h="524217">
                <a:tc>
                  <a:txBody>
                    <a:bodyPr/>
                    <a:lstStyle/>
                    <a:p>
                      <a:pPr marL="0" marR="0" algn="l">
                        <a:lnSpc>
                          <a:spcPct val="100000"/>
                        </a:lnSpc>
                        <a:spcBef>
                          <a:spcPts val="300"/>
                        </a:spcBef>
                        <a:spcAft>
                          <a:spcPts val="600"/>
                        </a:spcAft>
                      </a:pPr>
                      <a:r>
                        <a:rPr lang="en-US" sz="1400" b="1" i="0" kern="1200" dirty="0" smtClean="0">
                          <a:solidFill>
                            <a:srgbClr val="000000"/>
                          </a:solidFill>
                          <a:latin typeface="Courier New" pitchFamily="49" charset="0"/>
                          <a:ea typeface="Times New Roman"/>
                          <a:cs typeface="Courier New" pitchFamily="49" charset="0"/>
                        </a:rPr>
                        <a:t>up </a:t>
                      </a:r>
                    </a:p>
                  </a:txBody>
                  <a:tcPr marL="76200" marR="76200" marT="76200" marB="50800" anchor="ctr"/>
                </a:tc>
                <a:tc>
                  <a:txBody>
                    <a:bodyPr/>
                    <a:lstStyle/>
                    <a:p>
                      <a:pPr marL="0" marR="0">
                        <a:lnSpc>
                          <a:spcPct val="100000"/>
                        </a:lnSpc>
                        <a:spcBef>
                          <a:spcPts val="300"/>
                        </a:spcBef>
                        <a:spcAft>
                          <a:spcPts val="600"/>
                        </a:spcAft>
                      </a:pPr>
                      <a:r>
                        <a:rPr lang="en-US" sz="1400" kern="1200" dirty="0" smtClean="0">
                          <a:solidFill>
                            <a:srgbClr val="000000"/>
                          </a:solidFill>
                          <a:latin typeface="+mn-lt"/>
                          <a:ea typeface="SimSun"/>
                          <a:cs typeface="Arial"/>
                        </a:rPr>
                        <a:t>Time to delay the notification of an up event. </a:t>
                      </a:r>
                    </a:p>
                  </a:txBody>
                  <a:tcPr marL="76200" marR="76200" marT="76200" marB="50800" anchor="ctr"/>
                </a:tc>
              </a:tr>
              <a:tr h="524217">
                <a:tc>
                  <a:txBody>
                    <a:bodyPr/>
                    <a:lstStyle/>
                    <a:p>
                      <a:pPr marL="0" marR="0" algn="l">
                        <a:lnSpc>
                          <a:spcPct val="100000"/>
                        </a:lnSpc>
                        <a:spcBef>
                          <a:spcPts val="300"/>
                        </a:spcBef>
                        <a:spcAft>
                          <a:spcPts val="600"/>
                        </a:spcAft>
                      </a:pPr>
                      <a:r>
                        <a:rPr lang="en-US" sz="1400" b="1" i="0" kern="1200" dirty="0" smtClean="0">
                          <a:solidFill>
                            <a:srgbClr val="000000"/>
                          </a:solidFill>
                          <a:latin typeface="Courier New" pitchFamily="49" charset="0"/>
                          <a:ea typeface="Times New Roman"/>
                          <a:cs typeface="Courier New" pitchFamily="49" charset="0"/>
                        </a:rPr>
                        <a:t>down </a:t>
                      </a:r>
                    </a:p>
                  </a:txBody>
                  <a:tcPr marL="76200" marR="76200" marT="76200" marB="50800" anchor="ctr"/>
                </a:tc>
                <a:tc>
                  <a:txBody>
                    <a:bodyPr/>
                    <a:lstStyle/>
                    <a:p>
                      <a:pPr marL="0" marR="0">
                        <a:lnSpc>
                          <a:spcPct val="100000"/>
                        </a:lnSpc>
                        <a:spcBef>
                          <a:spcPts val="300"/>
                        </a:spcBef>
                        <a:spcAft>
                          <a:spcPts val="600"/>
                        </a:spcAft>
                      </a:pPr>
                      <a:r>
                        <a:rPr lang="en-US" sz="1400" kern="1200" dirty="0" smtClean="0">
                          <a:solidFill>
                            <a:srgbClr val="000000"/>
                          </a:solidFill>
                          <a:latin typeface="+mn-lt"/>
                          <a:ea typeface="SimSun"/>
                          <a:cs typeface="Arial"/>
                        </a:rPr>
                        <a:t>Time to delay the notification of a down event. </a:t>
                      </a:r>
                    </a:p>
                  </a:txBody>
                  <a:tcPr marL="76200" marR="76200" marT="76200" marB="50800" anchor="ctr"/>
                </a:tc>
              </a:tr>
              <a:tr h="879678">
                <a:tc>
                  <a:txBody>
                    <a:bodyPr/>
                    <a:lstStyle/>
                    <a:p>
                      <a:pPr marL="0" marR="0" algn="l">
                        <a:lnSpc>
                          <a:spcPct val="100000"/>
                        </a:lnSpc>
                        <a:spcBef>
                          <a:spcPts val="300"/>
                        </a:spcBef>
                        <a:spcAft>
                          <a:spcPts val="600"/>
                        </a:spcAft>
                      </a:pPr>
                      <a:r>
                        <a:rPr lang="en-US" sz="1400" i="1" kern="1200" dirty="0" smtClean="0">
                          <a:solidFill>
                            <a:srgbClr val="000000"/>
                          </a:solidFill>
                          <a:latin typeface="Courier New" pitchFamily="49" charset="0"/>
                          <a:ea typeface="Times New Roman"/>
                          <a:cs typeface="Courier New" pitchFamily="49" charset="0"/>
                        </a:rPr>
                        <a:t>seconds </a:t>
                      </a:r>
                    </a:p>
                  </a:txBody>
                  <a:tcPr marL="76200" marR="76200" marT="76200" marB="50800" anchor="ctr"/>
                </a:tc>
                <a:tc>
                  <a:txBody>
                    <a:bodyPr/>
                    <a:lstStyle/>
                    <a:p>
                      <a:pPr marL="0" marR="0">
                        <a:lnSpc>
                          <a:spcPct val="100000"/>
                        </a:lnSpc>
                        <a:spcBef>
                          <a:spcPts val="300"/>
                        </a:spcBef>
                        <a:spcAft>
                          <a:spcPts val="600"/>
                        </a:spcAft>
                      </a:pPr>
                      <a:r>
                        <a:rPr lang="en-US" sz="1400" kern="1200" dirty="0" smtClean="0">
                          <a:solidFill>
                            <a:srgbClr val="000000"/>
                          </a:solidFill>
                          <a:latin typeface="+mn-lt"/>
                          <a:ea typeface="SimSun"/>
                          <a:cs typeface="Arial"/>
                        </a:rPr>
                        <a:t>Delay value, in seconds. </a:t>
                      </a:r>
                    </a:p>
                    <a:p>
                      <a:pPr marL="0" marR="0">
                        <a:lnSpc>
                          <a:spcPct val="100000"/>
                        </a:lnSpc>
                        <a:spcBef>
                          <a:spcPts val="300"/>
                        </a:spcBef>
                        <a:spcAft>
                          <a:spcPts val="600"/>
                        </a:spcAft>
                      </a:pPr>
                      <a:r>
                        <a:rPr lang="en-US" sz="1400" kern="1200" dirty="0" smtClean="0">
                          <a:solidFill>
                            <a:srgbClr val="000000"/>
                          </a:solidFill>
                          <a:latin typeface="+mn-lt"/>
                          <a:ea typeface="SimSun"/>
                          <a:cs typeface="Arial"/>
                        </a:rPr>
                        <a:t>The range is from 0 to 180 with the default being 0. </a:t>
                      </a:r>
                    </a:p>
                  </a:txBody>
                  <a:tcPr marL="76200" marR="76200" marT="76200" marB="50800" anchor="ct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cs typeface="Courier New" pitchFamily="49" charset="0"/>
              </a:rPr>
              <a:t>Static Routing and IP SLAs</a:t>
            </a:r>
            <a:endParaRPr lang="en-US" b="0" i="1" dirty="0"/>
          </a:p>
        </p:txBody>
      </p:sp>
      <p:sp>
        <p:nvSpPr>
          <p:cNvPr id="13" name="Content Placeholder 12"/>
          <p:cNvSpPr>
            <a:spLocks noGrp="1"/>
          </p:cNvSpPr>
          <p:nvPr>
            <p:ph idx="1"/>
          </p:nvPr>
        </p:nvSpPr>
        <p:spPr>
          <a:xfrm>
            <a:off x="279400" y="1139565"/>
            <a:ext cx="8316913" cy="878805"/>
          </a:xfrm>
        </p:spPr>
        <p:txBody>
          <a:bodyPr>
            <a:normAutofit/>
          </a:bodyPr>
          <a:lstStyle/>
          <a:p>
            <a:r>
              <a:rPr lang="en-US" dirty="0" smtClean="0"/>
              <a:t>Configure a static route for IP SLAs tracking.</a:t>
            </a:r>
          </a:p>
          <a:p>
            <a:pPr>
              <a:buNone/>
            </a:pPr>
            <a:endParaRPr lang="en-US" dirty="0"/>
          </a:p>
        </p:txBody>
      </p:sp>
      <p:sp>
        <p:nvSpPr>
          <p:cNvPr id="14" name="Text Placeholder 13"/>
          <p:cNvSpPr>
            <a:spLocks noGrp="1"/>
          </p:cNvSpPr>
          <p:nvPr>
            <p:ph type="body" sz="quarter" idx="10"/>
          </p:nvPr>
        </p:nvSpPr>
        <p:spPr>
          <a:xfrm>
            <a:off x="613533" y="1683176"/>
            <a:ext cx="7745412" cy="377078"/>
          </a:xfrm>
        </p:spPr>
        <p:txBody>
          <a:bodyPr/>
          <a:lstStyle/>
          <a:p>
            <a:r>
              <a:rPr lang="en-US" smtClean="0"/>
              <a:t>Router(config)#</a:t>
            </a:r>
            <a:endParaRPr lang="en-US" dirty="0"/>
          </a:p>
        </p:txBody>
      </p:sp>
      <p:sp>
        <p:nvSpPr>
          <p:cNvPr id="15" name="Text Placeholder 14"/>
          <p:cNvSpPr>
            <a:spLocks noGrp="1"/>
          </p:cNvSpPr>
          <p:nvPr>
            <p:ph type="body" sz="quarter" idx="11"/>
          </p:nvPr>
        </p:nvSpPr>
        <p:spPr>
          <a:xfrm>
            <a:off x="615326" y="2076450"/>
            <a:ext cx="7745412" cy="647700"/>
          </a:xfrm>
        </p:spPr>
        <p:txBody>
          <a:bodyPr>
            <a:normAutofit/>
          </a:bodyPr>
          <a:lstStyle/>
          <a:p>
            <a:pPr lvl="0">
              <a:lnSpc>
                <a:spcPct val="110000"/>
              </a:lnSpc>
            </a:pPr>
            <a:r>
              <a:rPr lang="en-US" smtClean="0"/>
              <a:t>ip route </a:t>
            </a:r>
            <a:r>
              <a:rPr lang="en-US" b="0" i="1" kern="1200" smtClean="0">
                <a:solidFill>
                  <a:schemeClr val="dk1"/>
                </a:solidFill>
              </a:rPr>
              <a:t>prefix mask address interface </a:t>
            </a:r>
            <a:r>
              <a:rPr lang="en-US" smtClean="0"/>
              <a:t>dhcp </a:t>
            </a:r>
            <a:r>
              <a:rPr lang="en-US" b="0" i="1" kern="1200" smtClean="0">
                <a:solidFill>
                  <a:schemeClr val="dk1"/>
                </a:solidFill>
              </a:rPr>
              <a:t>distance </a:t>
            </a:r>
            <a:r>
              <a:rPr lang="en-US" smtClean="0"/>
              <a:t>name </a:t>
            </a:r>
            <a:r>
              <a:rPr lang="en-US" b="0" i="1" kern="1200" smtClean="0">
                <a:solidFill>
                  <a:schemeClr val="dk1"/>
                </a:solidFill>
              </a:rPr>
              <a:t>next-hop-name </a:t>
            </a:r>
            <a:r>
              <a:rPr lang="en-US" smtClean="0"/>
              <a:t>permanent</a:t>
            </a:r>
            <a:r>
              <a:rPr lang="en-US" b="0" i="1" kern="1200" smtClean="0">
                <a:solidFill>
                  <a:schemeClr val="dk1"/>
                </a:solidFill>
              </a:rPr>
              <a:t> </a:t>
            </a:r>
            <a:r>
              <a:rPr lang="en-US" smtClean="0"/>
              <a:t>track </a:t>
            </a:r>
            <a:r>
              <a:rPr lang="en-US" b="0" i="1" kern="1200" smtClean="0">
                <a:solidFill>
                  <a:schemeClr val="dk1"/>
                </a:solidFill>
              </a:rPr>
              <a:t>number </a:t>
            </a:r>
            <a:r>
              <a:rPr lang="en-US" smtClean="0"/>
              <a:t>tag </a:t>
            </a:r>
            <a:r>
              <a:rPr lang="en-US" b="0" i="1" smtClean="0"/>
              <a:t>tag</a:t>
            </a:r>
            <a:endParaRPr lang="en-US" dirty="0"/>
          </a:p>
        </p:txBody>
      </p:sp>
      <p:sp>
        <p:nvSpPr>
          <p:cNvPr id="9" name="Rectangle 8"/>
          <p:cNvSpPr/>
          <p:nvPr/>
        </p:nvSpPr>
        <p:spPr bwMode="auto">
          <a:xfrm>
            <a:off x="532563" y="3297677"/>
            <a:ext cx="7938197" cy="2500222"/>
          </a:xfrm>
          <a:prstGeom prst="rect">
            <a:avLst/>
          </a:prstGeom>
          <a:solidFill>
            <a:schemeClr val="bg1">
              <a:alpha val="6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0" name="Rectangle 9"/>
          <p:cNvSpPr/>
          <p:nvPr/>
        </p:nvSpPr>
        <p:spPr bwMode="auto">
          <a:xfrm>
            <a:off x="483996" y="6209240"/>
            <a:ext cx="7938197" cy="413657"/>
          </a:xfrm>
          <a:prstGeom prst="rect">
            <a:avLst/>
          </a:prstGeom>
          <a:solidFill>
            <a:schemeClr val="bg1">
              <a:alpha val="6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aphicFrame>
        <p:nvGraphicFramePr>
          <p:cNvPr id="11" name="Table 10"/>
          <p:cNvGraphicFramePr>
            <a:graphicFrameLocks noGrp="1"/>
          </p:cNvGraphicFramePr>
          <p:nvPr/>
        </p:nvGraphicFramePr>
        <p:xfrm>
          <a:off x="580103" y="2827593"/>
          <a:ext cx="7782232" cy="3655746"/>
        </p:xfrm>
        <a:graphic>
          <a:graphicData uri="http://schemas.openxmlformats.org/drawingml/2006/table">
            <a:tbl>
              <a:tblPr firstRow="1" bandRow="1">
                <a:tableStyleId>{5C22544A-7EE6-4342-B048-85BDC9FD1C3A}</a:tableStyleId>
              </a:tblPr>
              <a:tblGrid>
                <a:gridCol w="2177845"/>
                <a:gridCol w="5604387"/>
              </a:tblGrid>
              <a:tr h="312720">
                <a:tc>
                  <a:txBody>
                    <a:bodyPr/>
                    <a:lstStyle/>
                    <a:p>
                      <a:pPr marL="0" marR="0" algn="l">
                        <a:lnSpc>
                          <a:spcPts val="1100"/>
                        </a:lnSpc>
                        <a:spcBef>
                          <a:spcPts val="0"/>
                        </a:spcBef>
                        <a:spcAft>
                          <a:spcPts val="200"/>
                        </a:spcAft>
                      </a:pPr>
                      <a:r>
                        <a:rPr lang="en-US" sz="1400" b="1" dirty="0"/>
                        <a:t>Parameter</a:t>
                      </a:r>
                      <a:endParaRPr lang="en-US" sz="1400" b="1" dirty="0">
                        <a:solidFill>
                          <a:srgbClr val="000000"/>
                        </a:solidFill>
                        <a:latin typeface="Arial"/>
                        <a:ea typeface="SimSun"/>
                      </a:endParaRPr>
                    </a:p>
                  </a:txBody>
                  <a:tcPr marL="68580" marR="68580" marT="0" marB="0" anchor="ctr"/>
                </a:tc>
                <a:tc>
                  <a:txBody>
                    <a:bodyPr/>
                    <a:lstStyle/>
                    <a:p>
                      <a:pPr marL="0" marR="0" algn="l">
                        <a:lnSpc>
                          <a:spcPts val="1100"/>
                        </a:lnSpc>
                        <a:spcBef>
                          <a:spcPts val="0"/>
                        </a:spcBef>
                        <a:spcAft>
                          <a:spcPts val="200"/>
                        </a:spcAft>
                      </a:pPr>
                      <a:r>
                        <a:rPr lang="en-US" sz="1400" b="1" dirty="0"/>
                        <a:t>Description</a:t>
                      </a:r>
                      <a:endParaRPr lang="en-US" sz="1400" b="1" dirty="0">
                        <a:solidFill>
                          <a:srgbClr val="000000"/>
                        </a:solidFill>
                        <a:latin typeface="Arial"/>
                        <a:ea typeface="SimSun"/>
                      </a:endParaRPr>
                    </a:p>
                  </a:txBody>
                  <a:tcPr marL="68580" marR="68580" marT="0" marB="0" anchor="ctr"/>
                </a:tc>
              </a:tr>
              <a:tr h="424100">
                <a:tc>
                  <a:txBody>
                    <a:bodyPr/>
                    <a:lstStyle/>
                    <a:p>
                      <a:pPr marL="342900" marR="0" lvl="0" indent="-342900" algn="l">
                        <a:lnSpc>
                          <a:spcPct val="100000"/>
                        </a:lnSpc>
                        <a:spcBef>
                          <a:spcPts val="0"/>
                        </a:spcBef>
                        <a:spcAft>
                          <a:spcPts val="0"/>
                        </a:spcAft>
                        <a:buFont typeface="+mj-lt"/>
                        <a:buNone/>
                      </a:pPr>
                      <a:r>
                        <a:rPr lang="en-US" sz="1200" b="0" i="1" kern="1200" dirty="0">
                          <a:solidFill>
                            <a:srgbClr val="000000"/>
                          </a:solidFill>
                          <a:latin typeface="Courier New" pitchFamily="49" charset="0"/>
                          <a:ea typeface="Times New Roman"/>
                          <a:cs typeface="Courier New" pitchFamily="49" charset="0"/>
                        </a:rPr>
                        <a:t>prefix mask</a:t>
                      </a:r>
                    </a:p>
                  </a:txBody>
                  <a:tcPr marL="68580" marR="68580" marT="0" marB="0" anchor="ctr"/>
                </a:tc>
                <a:tc>
                  <a:txBody>
                    <a:bodyPr/>
                    <a:lstStyle/>
                    <a:p>
                      <a:pPr marL="0" marR="0" lvl="0" indent="0">
                        <a:lnSpc>
                          <a:spcPct val="100000"/>
                        </a:lnSpc>
                        <a:spcBef>
                          <a:spcPts val="0"/>
                        </a:spcBef>
                        <a:spcAft>
                          <a:spcPts val="0"/>
                        </a:spcAft>
                        <a:buFont typeface="+mj-lt"/>
                        <a:buNone/>
                      </a:pPr>
                      <a:r>
                        <a:rPr lang="en-US" sz="1200" kern="1200" dirty="0">
                          <a:solidFill>
                            <a:srgbClr val="000000"/>
                          </a:solidFill>
                          <a:latin typeface="+mn-lt"/>
                          <a:ea typeface="SimSun"/>
                          <a:cs typeface="Arial"/>
                        </a:rPr>
                        <a:t>The IP network and subnet mask for the remote network to be entered into the IP routing table.</a:t>
                      </a:r>
                    </a:p>
                  </a:txBody>
                  <a:tcPr marL="68580" marR="68580" marT="0" marB="0" anchor="ctr"/>
                </a:tc>
              </a:tr>
              <a:tr h="312720">
                <a:tc>
                  <a:txBody>
                    <a:bodyPr/>
                    <a:lstStyle/>
                    <a:p>
                      <a:pPr marL="342900" marR="0" lvl="0" indent="-342900" algn="l">
                        <a:lnSpc>
                          <a:spcPct val="100000"/>
                        </a:lnSpc>
                        <a:spcBef>
                          <a:spcPts val="0"/>
                        </a:spcBef>
                        <a:spcAft>
                          <a:spcPts val="0"/>
                        </a:spcAft>
                        <a:buFont typeface="+mj-lt"/>
                        <a:buNone/>
                      </a:pPr>
                      <a:r>
                        <a:rPr lang="en-US" sz="1200" b="0" i="1" kern="1200" dirty="0">
                          <a:solidFill>
                            <a:srgbClr val="000000"/>
                          </a:solidFill>
                          <a:latin typeface="Courier New" pitchFamily="49" charset="0"/>
                          <a:ea typeface="Times New Roman"/>
                          <a:cs typeface="Courier New" pitchFamily="49" charset="0"/>
                        </a:rPr>
                        <a:t>address</a:t>
                      </a:r>
                    </a:p>
                  </a:txBody>
                  <a:tcPr marL="68580" marR="68580" marT="0" marB="0" anchor="ctr"/>
                </a:tc>
                <a:tc>
                  <a:txBody>
                    <a:bodyPr/>
                    <a:lstStyle/>
                    <a:p>
                      <a:pPr marL="0" marR="0" lvl="0" indent="0" algn="l" defTabSz="914400" rtl="0" eaLnBrk="1" latinLnBrk="0" hangingPunct="1">
                        <a:lnSpc>
                          <a:spcPct val="100000"/>
                        </a:lnSpc>
                        <a:spcBef>
                          <a:spcPts val="0"/>
                        </a:spcBef>
                        <a:spcAft>
                          <a:spcPts val="0"/>
                        </a:spcAft>
                        <a:buFont typeface="+mj-lt"/>
                        <a:buNone/>
                      </a:pPr>
                      <a:r>
                        <a:rPr lang="en-US" sz="1200" kern="1200" dirty="0">
                          <a:solidFill>
                            <a:srgbClr val="000000"/>
                          </a:solidFill>
                          <a:latin typeface="+mn-lt"/>
                          <a:ea typeface="SimSun"/>
                          <a:cs typeface="Arial"/>
                        </a:rPr>
                        <a:t>The IP address of the next hop that can be used to reach the destination network.</a:t>
                      </a:r>
                    </a:p>
                  </a:txBody>
                  <a:tcPr marL="68580" marR="68580" marT="0" marB="0" anchor="ctr"/>
                </a:tc>
              </a:tr>
              <a:tr h="312720">
                <a:tc>
                  <a:txBody>
                    <a:bodyPr/>
                    <a:lstStyle/>
                    <a:p>
                      <a:pPr marL="342900" marR="0" lvl="0" indent="-342900" algn="l">
                        <a:lnSpc>
                          <a:spcPct val="100000"/>
                        </a:lnSpc>
                        <a:spcBef>
                          <a:spcPts val="0"/>
                        </a:spcBef>
                        <a:spcAft>
                          <a:spcPts val="0"/>
                        </a:spcAft>
                        <a:buFont typeface="+mj-lt"/>
                        <a:buNone/>
                      </a:pPr>
                      <a:r>
                        <a:rPr lang="en-US" sz="1200" b="0" i="1" kern="1200" dirty="0">
                          <a:solidFill>
                            <a:srgbClr val="000000"/>
                          </a:solidFill>
                          <a:latin typeface="Courier New" pitchFamily="49" charset="0"/>
                          <a:ea typeface="Times New Roman"/>
                          <a:cs typeface="Courier New" pitchFamily="49" charset="0"/>
                        </a:rPr>
                        <a:t>interface</a:t>
                      </a:r>
                    </a:p>
                  </a:txBody>
                  <a:tcPr marL="68580" marR="68580" marT="0" marB="0" anchor="ctr"/>
                </a:tc>
                <a:tc>
                  <a:txBody>
                    <a:bodyPr/>
                    <a:lstStyle/>
                    <a:p>
                      <a:pPr marL="0" marR="0" lvl="0" indent="0" algn="l" defTabSz="914400" rtl="0" eaLnBrk="1" latinLnBrk="0" hangingPunct="1">
                        <a:lnSpc>
                          <a:spcPct val="100000"/>
                        </a:lnSpc>
                        <a:spcBef>
                          <a:spcPts val="0"/>
                        </a:spcBef>
                        <a:spcAft>
                          <a:spcPts val="0"/>
                        </a:spcAft>
                        <a:buFont typeface="+mj-lt"/>
                        <a:buNone/>
                      </a:pPr>
                      <a:r>
                        <a:rPr lang="en-US" sz="1200" kern="1200" dirty="0">
                          <a:solidFill>
                            <a:srgbClr val="000000"/>
                          </a:solidFill>
                          <a:latin typeface="+mn-lt"/>
                          <a:ea typeface="SimSun"/>
                          <a:cs typeface="Arial"/>
                        </a:rPr>
                        <a:t>The local router outbound interface to be used to reach the destination network.</a:t>
                      </a:r>
                    </a:p>
                  </a:txBody>
                  <a:tcPr marL="68580" marR="68580" marT="0" marB="0" anchor="ctr"/>
                </a:tc>
              </a:tr>
              <a:tr h="312720">
                <a:tc>
                  <a:txBody>
                    <a:bodyPr/>
                    <a:lstStyle/>
                    <a:p>
                      <a:pPr marL="342900" marR="0" lvl="0" indent="-342900" algn="l">
                        <a:lnSpc>
                          <a:spcPct val="100000"/>
                        </a:lnSpc>
                        <a:spcBef>
                          <a:spcPts val="0"/>
                        </a:spcBef>
                        <a:spcAft>
                          <a:spcPts val="0"/>
                        </a:spcAft>
                        <a:buFont typeface="+mj-lt"/>
                        <a:buNone/>
                      </a:pPr>
                      <a:r>
                        <a:rPr lang="en-US" sz="1200" b="1" i="0" kern="1200" dirty="0">
                          <a:solidFill>
                            <a:srgbClr val="000000"/>
                          </a:solidFill>
                          <a:latin typeface="Courier New" pitchFamily="49" charset="0"/>
                          <a:ea typeface="Times New Roman"/>
                          <a:cs typeface="Courier New" pitchFamily="49" charset="0"/>
                        </a:rPr>
                        <a:t>dhcp</a:t>
                      </a:r>
                    </a:p>
                  </a:txBody>
                  <a:tcPr marL="68580" marR="68580" marT="0" marB="0" anchor="ctr"/>
                </a:tc>
                <a:tc>
                  <a:txBody>
                    <a:bodyPr/>
                    <a:lstStyle/>
                    <a:p>
                      <a:pPr marL="0" marR="0" lvl="0" indent="0" algn="l" defTabSz="914400" rtl="0" eaLnBrk="1" latinLnBrk="0" hangingPunct="1">
                        <a:lnSpc>
                          <a:spcPct val="100000"/>
                        </a:lnSpc>
                        <a:spcBef>
                          <a:spcPts val="0"/>
                        </a:spcBef>
                        <a:spcAft>
                          <a:spcPts val="0"/>
                        </a:spcAft>
                        <a:buFont typeface="+mj-lt"/>
                        <a:buNone/>
                      </a:pPr>
                      <a:r>
                        <a:rPr lang="en-US" sz="1200" kern="1200" dirty="0">
                          <a:solidFill>
                            <a:srgbClr val="000000"/>
                          </a:solidFill>
                          <a:latin typeface="+mn-lt"/>
                          <a:ea typeface="SimSun"/>
                          <a:cs typeface="Arial"/>
                        </a:rPr>
                        <a:t>(Optional) Enables a </a:t>
                      </a:r>
                      <a:r>
                        <a:rPr lang="en-US" sz="1200" kern="1200" dirty="0" smtClean="0">
                          <a:solidFill>
                            <a:srgbClr val="000000"/>
                          </a:solidFill>
                          <a:latin typeface="+mn-lt"/>
                          <a:ea typeface="SimSun"/>
                          <a:cs typeface="Arial"/>
                        </a:rPr>
                        <a:t>DHCP</a:t>
                      </a:r>
                      <a:r>
                        <a:rPr lang="en-US" sz="1200" kern="1200" baseline="0" dirty="0" smtClean="0">
                          <a:solidFill>
                            <a:srgbClr val="000000"/>
                          </a:solidFill>
                          <a:latin typeface="+mn-lt"/>
                          <a:ea typeface="SimSun"/>
                          <a:cs typeface="Arial"/>
                        </a:rPr>
                        <a:t> </a:t>
                      </a:r>
                      <a:r>
                        <a:rPr lang="en-US" sz="1200" kern="1200" dirty="0" smtClean="0">
                          <a:solidFill>
                            <a:srgbClr val="000000"/>
                          </a:solidFill>
                          <a:latin typeface="+mn-lt"/>
                          <a:ea typeface="SimSun"/>
                          <a:cs typeface="Arial"/>
                        </a:rPr>
                        <a:t>server </a:t>
                      </a:r>
                      <a:r>
                        <a:rPr lang="en-US" sz="1200" kern="1200" dirty="0">
                          <a:solidFill>
                            <a:srgbClr val="000000"/>
                          </a:solidFill>
                          <a:latin typeface="+mn-lt"/>
                          <a:ea typeface="SimSun"/>
                          <a:cs typeface="Arial"/>
                        </a:rPr>
                        <a:t>to assign a static route to a default </a:t>
                      </a:r>
                      <a:r>
                        <a:rPr lang="en-US" sz="1200" kern="1200" dirty="0" smtClean="0">
                          <a:solidFill>
                            <a:srgbClr val="000000"/>
                          </a:solidFill>
                          <a:latin typeface="+mn-lt"/>
                          <a:ea typeface="SimSun"/>
                          <a:cs typeface="Arial"/>
                        </a:rPr>
                        <a:t>gateway. </a:t>
                      </a:r>
                      <a:endParaRPr lang="en-US" sz="1200" kern="1200" dirty="0">
                        <a:solidFill>
                          <a:srgbClr val="000000"/>
                        </a:solidFill>
                        <a:latin typeface="+mn-lt"/>
                        <a:ea typeface="SimSun"/>
                        <a:cs typeface="Arial"/>
                      </a:endParaRPr>
                    </a:p>
                  </a:txBody>
                  <a:tcPr marL="68580" marR="68580" marT="0" marB="0" anchor="ctr"/>
                </a:tc>
              </a:tr>
              <a:tr h="312720">
                <a:tc>
                  <a:txBody>
                    <a:bodyPr/>
                    <a:lstStyle/>
                    <a:p>
                      <a:pPr marL="342900" marR="0" lvl="0" indent="-342900" algn="l">
                        <a:lnSpc>
                          <a:spcPct val="100000"/>
                        </a:lnSpc>
                        <a:spcBef>
                          <a:spcPts val="0"/>
                        </a:spcBef>
                        <a:spcAft>
                          <a:spcPts val="0"/>
                        </a:spcAft>
                        <a:buFont typeface="+mj-lt"/>
                        <a:buNone/>
                      </a:pPr>
                      <a:r>
                        <a:rPr lang="en-US" sz="1200" b="0" i="1" kern="1200" dirty="0">
                          <a:solidFill>
                            <a:srgbClr val="000000"/>
                          </a:solidFill>
                          <a:latin typeface="Courier New" pitchFamily="49" charset="0"/>
                          <a:ea typeface="Times New Roman"/>
                          <a:cs typeface="Courier New" pitchFamily="49" charset="0"/>
                        </a:rPr>
                        <a:t>distance</a:t>
                      </a:r>
                    </a:p>
                  </a:txBody>
                  <a:tcPr marL="68580" marR="68580" marT="0" marB="0" anchor="ctr"/>
                </a:tc>
                <a:tc>
                  <a:txBody>
                    <a:bodyPr/>
                    <a:lstStyle/>
                    <a:p>
                      <a:pPr marL="0" marR="0" lvl="0" indent="0" algn="l" defTabSz="914400" rtl="0" eaLnBrk="1" latinLnBrk="0" hangingPunct="1">
                        <a:lnSpc>
                          <a:spcPct val="100000"/>
                        </a:lnSpc>
                        <a:spcBef>
                          <a:spcPts val="0"/>
                        </a:spcBef>
                        <a:spcAft>
                          <a:spcPts val="0"/>
                        </a:spcAft>
                        <a:buFont typeface="+mj-lt"/>
                        <a:buNone/>
                      </a:pPr>
                      <a:r>
                        <a:rPr lang="en-US" sz="1200" kern="1200" dirty="0">
                          <a:solidFill>
                            <a:srgbClr val="000000"/>
                          </a:solidFill>
                          <a:latin typeface="+mn-lt"/>
                          <a:ea typeface="SimSun"/>
                          <a:cs typeface="Arial"/>
                        </a:rPr>
                        <a:t>(Optional) The administrative distance to be assigned to this route.</a:t>
                      </a:r>
                    </a:p>
                  </a:txBody>
                  <a:tcPr marL="68580" marR="68580" marT="0" marB="0" anchor="ctr"/>
                </a:tc>
              </a:tr>
              <a:tr h="312720">
                <a:tc>
                  <a:txBody>
                    <a:bodyPr/>
                    <a:lstStyle/>
                    <a:p>
                      <a:pPr marL="342900" marR="0" lvl="0" indent="-342900" algn="l">
                        <a:lnSpc>
                          <a:spcPct val="100000"/>
                        </a:lnSpc>
                        <a:spcBef>
                          <a:spcPts val="0"/>
                        </a:spcBef>
                        <a:spcAft>
                          <a:spcPts val="0"/>
                        </a:spcAft>
                        <a:buFont typeface="+mj-lt"/>
                        <a:buNone/>
                      </a:pPr>
                      <a:r>
                        <a:rPr lang="en-US" sz="1200" b="1" i="0" kern="1200" dirty="0">
                          <a:solidFill>
                            <a:srgbClr val="000000"/>
                          </a:solidFill>
                          <a:latin typeface="Courier New" pitchFamily="49" charset="0"/>
                          <a:ea typeface="Times New Roman"/>
                          <a:cs typeface="Courier New" pitchFamily="49" charset="0"/>
                        </a:rPr>
                        <a:t>name </a:t>
                      </a:r>
                      <a:r>
                        <a:rPr lang="en-US" sz="1200" b="0" i="1" kern="1200" dirty="0">
                          <a:solidFill>
                            <a:srgbClr val="000000"/>
                          </a:solidFill>
                          <a:latin typeface="Courier New" pitchFamily="49" charset="0"/>
                          <a:ea typeface="Times New Roman"/>
                          <a:cs typeface="Courier New" pitchFamily="49" charset="0"/>
                        </a:rPr>
                        <a:t>next-hop-name</a:t>
                      </a:r>
                    </a:p>
                  </a:txBody>
                  <a:tcPr marL="68580" marR="68580" marT="0" marB="0" anchor="ctr"/>
                </a:tc>
                <a:tc>
                  <a:txBody>
                    <a:bodyPr/>
                    <a:lstStyle/>
                    <a:p>
                      <a:pPr marL="0" marR="0" lvl="0" indent="0" algn="l" defTabSz="914400" rtl="0" eaLnBrk="1" latinLnBrk="0" hangingPunct="1">
                        <a:lnSpc>
                          <a:spcPct val="100000"/>
                        </a:lnSpc>
                        <a:spcBef>
                          <a:spcPts val="0"/>
                        </a:spcBef>
                        <a:spcAft>
                          <a:spcPts val="0"/>
                        </a:spcAft>
                        <a:buFont typeface="+mj-lt"/>
                        <a:buNone/>
                      </a:pPr>
                      <a:r>
                        <a:rPr lang="en-US" sz="1200" kern="1200" dirty="0">
                          <a:solidFill>
                            <a:srgbClr val="000000"/>
                          </a:solidFill>
                          <a:latin typeface="+mn-lt"/>
                          <a:ea typeface="SimSun"/>
                          <a:cs typeface="Arial"/>
                        </a:rPr>
                        <a:t>(Optional) Applies a name to the specified route. </a:t>
                      </a:r>
                    </a:p>
                  </a:txBody>
                  <a:tcPr marL="68580" marR="68580" marT="0" marB="0" anchor="ctr"/>
                </a:tc>
              </a:tr>
              <a:tr h="424100">
                <a:tc>
                  <a:txBody>
                    <a:bodyPr/>
                    <a:lstStyle/>
                    <a:p>
                      <a:pPr marL="342900" marR="0" lvl="0" indent="-342900" algn="l">
                        <a:lnSpc>
                          <a:spcPct val="100000"/>
                        </a:lnSpc>
                        <a:spcBef>
                          <a:spcPts val="0"/>
                        </a:spcBef>
                        <a:spcAft>
                          <a:spcPts val="0"/>
                        </a:spcAft>
                        <a:buFont typeface="+mj-lt"/>
                        <a:buNone/>
                      </a:pPr>
                      <a:r>
                        <a:rPr lang="en-US" sz="1200" b="1" i="0" kern="1200" dirty="0">
                          <a:solidFill>
                            <a:srgbClr val="000000"/>
                          </a:solidFill>
                          <a:latin typeface="Courier New" pitchFamily="49" charset="0"/>
                          <a:ea typeface="Times New Roman"/>
                          <a:cs typeface="Courier New" pitchFamily="49" charset="0"/>
                        </a:rPr>
                        <a:t>permanent</a:t>
                      </a:r>
                    </a:p>
                  </a:txBody>
                  <a:tcPr marL="68580" marR="68580" marT="0" marB="0" anchor="ctr"/>
                </a:tc>
                <a:tc>
                  <a:txBody>
                    <a:bodyPr/>
                    <a:lstStyle/>
                    <a:p>
                      <a:pPr marL="0" marR="0" lvl="0" indent="0" algn="l" defTabSz="914400" rtl="0" eaLnBrk="1" latinLnBrk="0" hangingPunct="1">
                        <a:lnSpc>
                          <a:spcPct val="100000"/>
                        </a:lnSpc>
                        <a:spcBef>
                          <a:spcPts val="0"/>
                        </a:spcBef>
                        <a:spcAft>
                          <a:spcPts val="0"/>
                        </a:spcAft>
                        <a:buFont typeface="+mj-lt"/>
                        <a:buNone/>
                      </a:pPr>
                      <a:r>
                        <a:rPr lang="en-US" sz="1200" kern="1200" dirty="0">
                          <a:solidFill>
                            <a:srgbClr val="000000"/>
                          </a:solidFill>
                          <a:latin typeface="+mn-lt"/>
                          <a:ea typeface="SimSun"/>
                          <a:cs typeface="Arial"/>
                        </a:rPr>
                        <a:t>(Optional) Specifies that the route will not be removed from the routing table even if the interface associated with the route goes down.</a:t>
                      </a:r>
                    </a:p>
                  </a:txBody>
                  <a:tcPr marL="68580" marR="68580" marT="0" marB="0" anchor="ctr"/>
                </a:tc>
              </a:tr>
              <a:tr h="565466">
                <a:tc>
                  <a:txBody>
                    <a:bodyPr/>
                    <a:lstStyle/>
                    <a:p>
                      <a:pPr marL="342900" marR="0" lvl="0" indent="-342900" algn="l">
                        <a:lnSpc>
                          <a:spcPct val="100000"/>
                        </a:lnSpc>
                        <a:spcBef>
                          <a:spcPts val="0"/>
                        </a:spcBef>
                        <a:spcAft>
                          <a:spcPts val="0"/>
                        </a:spcAft>
                        <a:buFont typeface="+mj-lt"/>
                        <a:buNone/>
                      </a:pPr>
                      <a:r>
                        <a:rPr lang="en-US" sz="1200" b="1" i="0" kern="1200" dirty="0">
                          <a:solidFill>
                            <a:srgbClr val="000000"/>
                          </a:solidFill>
                          <a:latin typeface="Courier New" pitchFamily="49" charset="0"/>
                          <a:ea typeface="Times New Roman"/>
                          <a:cs typeface="Courier New" pitchFamily="49" charset="0"/>
                        </a:rPr>
                        <a:t>track </a:t>
                      </a:r>
                      <a:r>
                        <a:rPr lang="en-US" sz="1200" b="0" i="1" kern="1200" dirty="0">
                          <a:solidFill>
                            <a:srgbClr val="000000"/>
                          </a:solidFill>
                          <a:latin typeface="Courier New" pitchFamily="49" charset="0"/>
                          <a:ea typeface="Times New Roman"/>
                          <a:cs typeface="Courier New" pitchFamily="49" charset="0"/>
                        </a:rPr>
                        <a:t>number</a:t>
                      </a:r>
                    </a:p>
                  </a:txBody>
                  <a:tcPr marL="68580" marR="68580" marT="0" marB="0" anchor="ctr"/>
                </a:tc>
                <a:tc>
                  <a:txBody>
                    <a:bodyPr/>
                    <a:lstStyle/>
                    <a:p>
                      <a:pPr marL="0" marR="0" lvl="0" indent="0" algn="l" defTabSz="914400" rtl="0" eaLnBrk="1" latinLnBrk="0" hangingPunct="1">
                        <a:lnSpc>
                          <a:spcPct val="100000"/>
                        </a:lnSpc>
                        <a:spcBef>
                          <a:spcPts val="0"/>
                        </a:spcBef>
                        <a:spcAft>
                          <a:spcPts val="0"/>
                        </a:spcAft>
                        <a:buFont typeface="+mj-lt"/>
                        <a:buNone/>
                      </a:pPr>
                      <a:r>
                        <a:rPr lang="en-US" sz="1200" kern="1200" dirty="0">
                          <a:solidFill>
                            <a:srgbClr val="000000"/>
                          </a:solidFill>
                          <a:latin typeface="+mn-lt"/>
                          <a:ea typeface="SimSun"/>
                          <a:cs typeface="Arial"/>
                        </a:rPr>
                        <a:t>(Optional) Associates a track object with this route. </a:t>
                      </a:r>
                      <a:endParaRPr lang="en-US" sz="1200" kern="1200" dirty="0" smtClean="0">
                        <a:solidFill>
                          <a:srgbClr val="000000"/>
                        </a:solidFill>
                        <a:latin typeface="+mn-lt"/>
                        <a:ea typeface="SimSun"/>
                        <a:cs typeface="Arial"/>
                      </a:endParaRPr>
                    </a:p>
                    <a:p>
                      <a:pPr marL="0" marR="0" lvl="0" indent="0" algn="l" defTabSz="914400" rtl="0" eaLnBrk="1" latinLnBrk="0" hangingPunct="1">
                        <a:lnSpc>
                          <a:spcPct val="100000"/>
                        </a:lnSpc>
                        <a:spcBef>
                          <a:spcPts val="0"/>
                        </a:spcBef>
                        <a:spcAft>
                          <a:spcPts val="0"/>
                        </a:spcAft>
                        <a:buFont typeface="+mj-lt"/>
                        <a:buNone/>
                      </a:pPr>
                      <a:r>
                        <a:rPr lang="en-US" sz="1200" kern="1200" dirty="0" smtClean="0">
                          <a:solidFill>
                            <a:srgbClr val="000000"/>
                          </a:solidFill>
                          <a:latin typeface="+mn-lt"/>
                          <a:ea typeface="SimSun"/>
                          <a:cs typeface="Arial"/>
                        </a:rPr>
                        <a:t>Valid </a:t>
                      </a:r>
                      <a:r>
                        <a:rPr lang="en-US" sz="1200" kern="1200" dirty="0">
                          <a:solidFill>
                            <a:srgbClr val="000000"/>
                          </a:solidFill>
                          <a:latin typeface="+mn-lt"/>
                          <a:ea typeface="SimSun"/>
                          <a:cs typeface="Arial"/>
                        </a:rPr>
                        <a:t>values for the number argument range from 1 to 500.</a:t>
                      </a:r>
                    </a:p>
                  </a:txBody>
                  <a:tcPr marL="68580" marR="68580" marT="0" marB="0" anchor="ctr"/>
                </a:tc>
              </a:tr>
              <a:tr h="312720">
                <a:tc>
                  <a:txBody>
                    <a:bodyPr/>
                    <a:lstStyle/>
                    <a:p>
                      <a:pPr marL="342900" marR="0" lvl="0" indent="-342900" algn="l">
                        <a:lnSpc>
                          <a:spcPct val="100000"/>
                        </a:lnSpc>
                        <a:spcBef>
                          <a:spcPts val="0"/>
                        </a:spcBef>
                        <a:spcAft>
                          <a:spcPts val="0"/>
                        </a:spcAft>
                        <a:buFont typeface="+mj-lt"/>
                        <a:buNone/>
                      </a:pPr>
                      <a:r>
                        <a:rPr lang="en-US" sz="1200" b="1" i="0" kern="1200" dirty="0">
                          <a:solidFill>
                            <a:srgbClr val="000000"/>
                          </a:solidFill>
                          <a:latin typeface="Courier New" pitchFamily="49" charset="0"/>
                          <a:ea typeface="Times New Roman"/>
                          <a:cs typeface="Courier New" pitchFamily="49" charset="0"/>
                        </a:rPr>
                        <a:t>tag </a:t>
                      </a:r>
                      <a:r>
                        <a:rPr lang="en-US" sz="1200" b="0" i="1" kern="1200" dirty="0">
                          <a:solidFill>
                            <a:srgbClr val="000000"/>
                          </a:solidFill>
                          <a:latin typeface="Courier New" pitchFamily="49" charset="0"/>
                          <a:ea typeface="Times New Roman"/>
                          <a:cs typeface="Courier New" pitchFamily="49" charset="0"/>
                        </a:rPr>
                        <a:t>tag</a:t>
                      </a:r>
                    </a:p>
                  </a:txBody>
                  <a:tcPr marL="68580" marR="68580" marT="0" marB="0" anchor="ctr"/>
                </a:tc>
                <a:tc>
                  <a:txBody>
                    <a:bodyPr/>
                    <a:lstStyle/>
                    <a:p>
                      <a:pPr marL="0" marR="0" lvl="0" indent="0" algn="l" defTabSz="914400" rtl="0" eaLnBrk="1" latinLnBrk="0" hangingPunct="1">
                        <a:lnSpc>
                          <a:spcPct val="100000"/>
                        </a:lnSpc>
                        <a:spcBef>
                          <a:spcPts val="0"/>
                        </a:spcBef>
                        <a:spcAft>
                          <a:spcPts val="0"/>
                        </a:spcAft>
                        <a:buFont typeface="+mj-lt"/>
                        <a:buNone/>
                      </a:pPr>
                      <a:r>
                        <a:rPr lang="en-US" sz="1200" kern="1200" dirty="0">
                          <a:solidFill>
                            <a:srgbClr val="000000"/>
                          </a:solidFill>
                          <a:latin typeface="+mn-lt"/>
                          <a:ea typeface="SimSun"/>
                          <a:cs typeface="Arial"/>
                        </a:rPr>
                        <a:t>(Optional) A value that can be used as a match value in route maps.</a:t>
                      </a:r>
                    </a:p>
                  </a:txBody>
                  <a:tcPr marL="68580" marR="68580" marT="0" marB="0" anchor="ctr"/>
                </a:tc>
              </a:tr>
            </a:tbl>
          </a:graphicData>
        </a:graphic>
      </p:graphicFrame>
      <p:sp>
        <p:nvSpPr>
          <p:cNvPr id="12" name="Rectangle 11"/>
          <p:cNvSpPr/>
          <p:nvPr/>
        </p:nvSpPr>
        <p:spPr bwMode="auto">
          <a:xfrm>
            <a:off x="501444" y="5589639"/>
            <a:ext cx="7978879" cy="648929"/>
          </a:xfrm>
          <a:prstGeom prst="rect">
            <a:avLst/>
          </a:prstGeom>
          <a:noFill/>
          <a:ln w="25400"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8"/>
          <p:cNvSpPr>
            <a:spLocks noGrp="1" noChangeArrowheads="1"/>
          </p:cNvSpPr>
          <p:nvPr>
            <p:ph type="title"/>
          </p:nvPr>
        </p:nvSpPr>
        <p:spPr/>
        <p:txBody>
          <a:bodyPr/>
          <a:lstStyle/>
          <a:p>
            <a:pPr eaLnBrk="1" hangingPunct="1"/>
            <a:r>
              <a:rPr lang="en-US" dirty="0" smtClean="0"/>
              <a:t>Verifying IP SLAs</a:t>
            </a:r>
          </a:p>
        </p:txBody>
      </p:sp>
      <p:graphicFrame>
        <p:nvGraphicFramePr>
          <p:cNvPr id="5" name="Content Placeholder 4"/>
          <p:cNvGraphicFramePr>
            <a:graphicFrameLocks noGrp="1"/>
          </p:cNvGraphicFramePr>
          <p:nvPr>
            <p:ph idx="1"/>
          </p:nvPr>
        </p:nvGraphicFramePr>
        <p:xfrm>
          <a:off x="279400" y="1182688"/>
          <a:ext cx="8537054" cy="2905929"/>
        </p:xfrm>
        <a:graphic>
          <a:graphicData uri="http://schemas.openxmlformats.org/drawingml/2006/table">
            <a:tbl>
              <a:tblPr firstRow="1" bandRow="1">
                <a:tableStyleId>{5C22544A-7EE6-4342-B048-85BDC9FD1C3A}</a:tableStyleId>
              </a:tblPr>
              <a:tblGrid>
                <a:gridCol w="3006411"/>
                <a:gridCol w="5530643"/>
              </a:tblGrid>
              <a:tr h="652903">
                <a:tc>
                  <a:txBody>
                    <a:bodyPr/>
                    <a:lstStyle/>
                    <a:p>
                      <a:pPr marL="0" marR="0" lvl="0" indent="0" algn="l" defTabSz="814388" rtl="0" eaLnBrk="1" fontAlgn="base" latinLnBrk="0" hangingPunct="1">
                        <a:lnSpc>
                          <a:spcPct val="100000"/>
                        </a:lnSpc>
                        <a:spcBef>
                          <a:spcPct val="50000"/>
                        </a:spcBef>
                        <a:spcAft>
                          <a:spcPts val="600"/>
                        </a:spcAft>
                        <a:buClr>
                          <a:srgbClr val="708CA1"/>
                        </a:buClr>
                        <a:buSzTx/>
                        <a:buFont typeface="Wingdings" pitchFamily="2" charset="2"/>
                        <a:buNone/>
                        <a:tabLst/>
                      </a:pPr>
                      <a:r>
                        <a:rPr kumimoji="0" lang="en-US" sz="2000" u="none" strike="noStrike" cap="none" normalizeH="0" baseline="0" dirty="0" smtClean="0">
                          <a:ln>
                            <a:noFill/>
                          </a:ln>
                          <a:effectLst/>
                        </a:rPr>
                        <a:t>Command</a:t>
                      </a:r>
                      <a:endParaRPr kumimoji="0" lang="en-US" sz="20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c>
                  <a:txBody>
                    <a:bodyPr/>
                    <a:lstStyle/>
                    <a:p>
                      <a:pPr marL="0" marR="0" lvl="0" indent="0" algn="l" defTabSz="814388" rtl="0" eaLnBrk="1" fontAlgn="base" latinLnBrk="0" hangingPunct="1">
                        <a:lnSpc>
                          <a:spcPct val="100000"/>
                        </a:lnSpc>
                        <a:spcBef>
                          <a:spcPct val="50000"/>
                        </a:spcBef>
                        <a:spcAft>
                          <a:spcPts val="600"/>
                        </a:spcAft>
                        <a:buClr>
                          <a:srgbClr val="708CA1"/>
                        </a:buClr>
                        <a:buSzTx/>
                        <a:buFont typeface="Wingdings" pitchFamily="2" charset="2"/>
                        <a:buNone/>
                        <a:tabLst/>
                      </a:pPr>
                      <a:r>
                        <a:rPr kumimoji="0" lang="en-US" sz="2000" u="none" strike="noStrike" cap="none" normalizeH="0" baseline="0" dirty="0" smtClean="0">
                          <a:ln>
                            <a:noFill/>
                          </a:ln>
                          <a:effectLst/>
                        </a:rPr>
                        <a:t>Description</a:t>
                      </a:r>
                      <a:endParaRPr kumimoji="0" lang="en-US" sz="20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r>
              <a:tr h="1036366">
                <a:tc>
                  <a:txBody>
                    <a:bodyPr/>
                    <a:lstStyle/>
                    <a:p>
                      <a:pPr marL="0" marR="0" lvl="0" indent="0" algn="l" defTabSz="814388" rtl="0" eaLnBrk="1" fontAlgn="base" latinLnBrk="0" hangingPunct="1">
                        <a:lnSpc>
                          <a:spcPct val="100000"/>
                        </a:lnSpc>
                        <a:spcBef>
                          <a:spcPct val="50000"/>
                        </a:spcBef>
                        <a:spcAft>
                          <a:spcPts val="60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ip sla configuration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operation</a:t>
                      </a:r>
                      <a:r>
                        <a:rPr kumimoji="0" lang="en-US" sz="1600" b="1" i="0" u="none" strike="noStrike" kern="1200" cap="none" normalizeH="0" baseline="0" dirty="0" smtClean="0">
                          <a:ln>
                            <a:noFill/>
                          </a:ln>
                          <a:solidFill>
                            <a:schemeClr val="dk1"/>
                          </a:solidFill>
                          <a:effectLst/>
                          <a:latin typeface="Courier New" pitchFamily="49" charset="0"/>
                          <a:ea typeface="+mn-ea"/>
                          <a:cs typeface="Courier New" pitchFamily="49" charset="0"/>
                        </a:rPr>
                        <a:t>]</a:t>
                      </a:r>
                      <a:endPar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endParaRPr>
                    </a:p>
                  </a:txBody>
                  <a:tcPr marL="76200" marR="76200" marT="76200" marB="50800" anchor="ctr"/>
                </a:tc>
                <a:tc>
                  <a:txBody>
                    <a:bodyPr/>
                    <a:lstStyle/>
                    <a:p>
                      <a:pPr marL="0" marR="0">
                        <a:lnSpc>
                          <a:spcPct val="100000"/>
                        </a:lnSpc>
                        <a:spcBef>
                          <a:spcPts val="300"/>
                        </a:spcBef>
                        <a:spcAft>
                          <a:spcPts val="600"/>
                        </a:spcAft>
                      </a:pPr>
                      <a:r>
                        <a:rPr lang="en-US" sz="1600" dirty="0" smtClean="0">
                          <a:solidFill>
                            <a:srgbClr val="000000"/>
                          </a:solidFill>
                          <a:latin typeface="+mn-lt"/>
                          <a:ea typeface="SimSun"/>
                          <a:cs typeface="Arial"/>
                        </a:rPr>
                        <a:t>Display configuration values including all</a:t>
                      </a:r>
                      <a:r>
                        <a:rPr lang="en-US" sz="1600" baseline="0" dirty="0" smtClean="0">
                          <a:solidFill>
                            <a:srgbClr val="000000"/>
                          </a:solidFill>
                          <a:latin typeface="+mn-lt"/>
                          <a:ea typeface="SimSun"/>
                          <a:cs typeface="Arial"/>
                        </a:rPr>
                        <a:t> </a:t>
                      </a:r>
                      <a:r>
                        <a:rPr lang="en-US" sz="1600" dirty="0" smtClean="0">
                          <a:solidFill>
                            <a:srgbClr val="000000"/>
                          </a:solidFill>
                          <a:latin typeface="+mn-lt"/>
                          <a:ea typeface="SimSun"/>
                          <a:cs typeface="Arial"/>
                        </a:rPr>
                        <a:t>defaults for all Cisco IOS IP SLAs operations, or for a specified operation. </a:t>
                      </a:r>
                    </a:p>
                    <a:p>
                      <a:pPr marL="0" marR="0">
                        <a:lnSpc>
                          <a:spcPct val="100000"/>
                        </a:lnSpc>
                        <a:spcBef>
                          <a:spcPts val="300"/>
                        </a:spcBef>
                        <a:spcAft>
                          <a:spcPts val="600"/>
                        </a:spcAft>
                      </a:pPr>
                      <a:r>
                        <a:rPr lang="en-US" sz="1600" dirty="0" smtClean="0">
                          <a:solidFill>
                            <a:srgbClr val="000000"/>
                          </a:solidFill>
                          <a:latin typeface="+mn-lt"/>
                          <a:ea typeface="SimSun"/>
                          <a:cs typeface="Arial"/>
                        </a:rPr>
                        <a:t>The</a:t>
                      </a:r>
                      <a:r>
                        <a:rPr lang="en-US" sz="1600" dirty="0" smtClean="0">
                          <a:solidFill>
                            <a:srgbClr val="000000"/>
                          </a:solidFill>
                          <a:latin typeface="Courier New" pitchFamily="49" charset="0"/>
                          <a:ea typeface="SimSun"/>
                          <a:cs typeface="Courier New" pitchFamily="49" charset="0"/>
                        </a:rPr>
                        <a:t> </a:t>
                      </a:r>
                      <a:r>
                        <a:rPr lang="en-US" sz="1600" b="0" i="1" dirty="0" smtClean="0">
                          <a:solidFill>
                            <a:srgbClr val="000000"/>
                          </a:solidFill>
                          <a:latin typeface="Courier New" pitchFamily="49" charset="0"/>
                          <a:ea typeface="SimSun"/>
                          <a:cs typeface="Courier New" pitchFamily="49" charset="0"/>
                        </a:rPr>
                        <a:t>operation</a:t>
                      </a:r>
                      <a:r>
                        <a:rPr lang="en-US" sz="1600" b="0" i="1" baseline="0" dirty="0" smtClean="0">
                          <a:solidFill>
                            <a:srgbClr val="000000"/>
                          </a:solidFill>
                          <a:latin typeface="Courier New" pitchFamily="49" charset="0"/>
                          <a:ea typeface="SimSun"/>
                          <a:cs typeface="Courier New" pitchFamily="49" charset="0"/>
                        </a:rPr>
                        <a:t> </a:t>
                      </a:r>
                      <a:r>
                        <a:rPr lang="en-US" sz="1600" dirty="0" smtClean="0">
                          <a:solidFill>
                            <a:srgbClr val="000000"/>
                          </a:solidFill>
                          <a:latin typeface="+mn-lt"/>
                          <a:ea typeface="SimSun"/>
                          <a:cs typeface="Arial"/>
                        </a:rPr>
                        <a:t>parameter is the number of the IP SLAs operation for which the details will be displayed.</a:t>
                      </a:r>
                    </a:p>
                  </a:txBody>
                  <a:tcPr marL="76200" marR="76200" marT="76200" marB="50800" anchor="ctr"/>
                </a:tc>
              </a:tr>
              <a:tr h="1036366">
                <a:tc>
                  <a:txBody>
                    <a:bodyPr/>
                    <a:lstStyle/>
                    <a:p>
                      <a:pPr marL="0" marR="0" lvl="0" indent="0" algn="l" defTabSz="814388" rtl="0" eaLnBrk="1" fontAlgn="base" latinLnBrk="0" hangingPunct="1">
                        <a:lnSpc>
                          <a:spcPct val="100000"/>
                        </a:lnSpc>
                        <a:spcBef>
                          <a:spcPct val="50000"/>
                        </a:spcBef>
                        <a:spcAft>
                          <a:spcPts val="60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ip sla statistics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operation-number</a:t>
                      </a:r>
                      <a:r>
                        <a:rPr kumimoji="0" lang="en-US" sz="1600" b="1" i="0" u="none" strike="noStrike" kern="1200" cap="none" normalizeH="0" baseline="0" dirty="0" smtClean="0">
                          <a:ln>
                            <a:noFill/>
                          </a:ln>
                          <a:solidFill>
                            <a:schemeClr val="dk1"/>
                          </a:solidFill>
                          <a:effectLst/>
                          <a:latin typeface="Courier New" pitchFamily="49" charset="0"/>
                          <a:ea typeface="+mn-ea"/>
                          <a:cs typeface="Courier New" pitchFamily="49" charset="0"/>
                        </a:rPr>
                        <a:t> | details]</a:t>
                      </a:r>
                      <a:endPar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endParaRPr>
                    </a:p>
                  </a:txBody>
                  <a:tcPr marL="76200" marR="76200" marT="76200" marB="50800" anchor="ctr"/>
                </a:tc>
                <a:tc>
                  <a:txBody>
                    <a:bodyPr/>
                    <a:lstStyle/>
                    <a:p>
                      <a:pPr marL="0" marR="0">
                        <a:lnSpc>
                          <a:spcPct val="100000"/>
                        </a:lnSpc>
                        <a:spcBef>
                          <a:spcPts val="300"/>
                        </a:spcBef>
                        <a:spcAft>
                          <a:spcPts val="600"/>
                        </a:spcAft>
                      </a:pPr>
                      <a:r>
                        <a:rPr lang="en-US" sz="1600" dirty="0" smtClean="0">
                          <a:solidFill>
                            <a:srgbClr val="000000"/>
                          </a:solidFill>
                          <a:latin typeface="+mn-lt"/>
                          <a:ea typeface="SimSun"/>
                          <a:cs typeface="Arial"/>
                        </a:rPr>
                        <a:t>Display the current operational status and statistics of all Cisco IOS IP SLAs operations, or of a specified operation.</a:t>
                      </a:r>
                      <a:endParaRPr lang="en-US" sz="1600" dirty="0">
                        <a:solidFill>
                          <a:srgbClr val="000000"/>
                        </a:solidFill>
                        <a:latin typeface="+mn-lt"/>
                        <a:ea typeface="SimSun"/>
                        <a:cs typeface="Arial"/>
                      </a:endParaRPr>
                    </a:p>
                  </a:txBody>
                  <a:tcPr marL="76200" marR="76200" marT="76200" marB="50800" anchor="ct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279399" y="1642507"/>
            <a:ext cx="1726381" cy="23053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0" name="Title 9"/>
          <p:cNvSpPr>
            <a:spLocks noGrp="1"/>
          </p:cNvSpPr>
          <p:nvPr>
            <p:ph type="title"/>
          </p:nvPr>
        </p:nvSpPr>
        <p:spPr/>
        <p:txBody>
          <a:bodyPr>
            <a:normAutofit/>
          </a:bodyPr>
          <a:lstStyle/>
          <a:p>
            <a:r>
              <a:rPr lang="en-US" dirty="0" smtClean="0">
                <a:latin typeface="Courier New" pitchFamily="49" charset="0"/>
                <a:cs typeface="Courier New" pitchFamily="49" charset="0"/>
              </a:rPr>
              <a:t>show ip sla configuration</a:t>
            </a:r>
            <a:r>
              <a:rPr lang="en-US" dirty="0" smtClean="0"/>
              <a:t> Example </a:t>
            </a:r>
            <a:endParaRPr lang="en-US" dirty="0"/>
          </a:p>
        </p:txBody>
      </p:sp>
      <p:sp>
        <p:nvSpPr>
          <p:cNvPr id="11" name="Content Placeholder 10"/>
          <p:cNvSpPr>
            <a:spLocks noGrp="1"/>
          </p:cNvSpPr>
          <p:nvPr>
            <p:ph idx="11"/>
          </p:nvPr>
        </p:nvSpPr>
        <p:spPr>
          <a:xfrm>
            <a:off x="279400" y="5412656"/>
            <a:ext cx="8520354" cy="1070439"/>
          </a:xfrm>
        </p:spPr>
        <p:txBody>
          <a:bodyPr>
            <a:normAutofit lnSpcReduction="10000"/>
          </a:bodyPr>
          <a:lstStyle/>
          <a:p>
            <a:pPr>
              <a:buNone/>
            </a:pPr>
            <a:r>
              <a:rPr lang="en-US" sz="1800" dirty="0" smtClean="0"/>
              <a:t>Note:    </a:t>
            </a:r>
          </a:p>
          <a:p>
            <a:pPr lvl="1"/>
            <a:r>
              <a:rPr lang="en-US" sz="1600" dirty="0" smtClean="0"/>
              <a:t>Effective with Cisco IOS Release 12.4(20)T, 12.2(33)SXI1, 12.2(33)SRE and Cisco IOS XE Release 2.4, the</a:t>
            </a:r>
            <a:r>
              <a:rPr lang="en-US" sz="1600" b="1" dirty="0" smtClean="0">
                <a:latin typeface="Courier New" pitchFamily="49" charset="0"/>
                <a:cs typeface="Courier New" pitchFamily="49" charset="0"/>
              </a:rPr>
              <a:t> show ip sla monitor configuration </a:t>
            </a:r>
            <a:r>
              <a:rPr lang="en-US" sz="1600" dirty="0" smtClean="0"/>
              <a:t>command is replaced by the</a:t>
            </a:r>
            <a:r>
              <a:rPr lang="en-US" sz="1600" b="1" dirty="0" smtClean="0">
                <a:latin typeface="Courier New" pitchFamily="49" charset="0"/>
                <a:cs typeface="Courier New" pitchFamily="49" charset="0"/>
              </a:rPr>
              <a:t> show ip sla configuration </a:t>
            </a:r>
            <a:r>
              <a:rPr lang="en-US" sz="1600" dirty="0" smtClean="0"/>
              <a:t>command.</a:t>
            </a:r>
          </a:p>
        </p:txBody>
      </p:sp>
      <p:sp>
        <p:nvSpPr>
          <p:cNvPr id="7" name="Rectangle 6"/>
          <p:cNvSpPr/>
          <p:nvPr/>
        </p:nvSpPr>
        <p:spPr bwMode="auto">
          <a:xfrm>
            <a:off x="279400" y="2300749"/>
            <a:ext cx="4277852" cy="17260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9" name="Content Placeholder 14"/>
          <p:cNvSpPr txBox="1">
            <a:spLocks/>
          </p:cNvSpPr>
          <p:nvPr/>
        </p:nvSpPr>
        <p:spPr bwMode="auto">
          <a:xfrm>
            <a:off x="279400" y="1196703"/>
            <a:ext cx="8520113" cy="4127465"/>
          </a:xfrm>
          <a:prstGeom prst="rect">
            <a:avLst/>
          </a:prstGeom>
          <a:noFill/>
          <a:ln w="12700" algn="ctr">
            <a:solidFill>
              <a:schemeClr val="bg2"/>
            </a:solidFill>
            <a:miter lim="800000"/>
            <a:headEnd/>
            <a:tailEnd/>
          </a:ln>
        </p:spPr>
        <p:txBody>
          <a:bodyPr vert="horz" wrap="square" lIns="82124" tIns="41061" rIns="82124" bIns="41061" numCol="1" anchor="t" anchorCtr="0" compatLnSpc="1">
            <a:prstTxWarp prst="textNoShape">
              <a:avLst/>
            </a:prstTxWarp>
            <a:noAutofit/>
          </a:bodyPr>
          <a:lstStyle/>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R1# </a:t>
            </a:r>
            <a:r>
              <a:rPr lang="en-US" sz="1400" b="1" kern="0" dirty="0" smtClean="0">
                <a:latin typeface="Courier New" pitchFamily="49" charset="0"/>
                <a:cs typeface="Courier New" pitchFamily="49" charset="0"/>
              </a:rPr>
              <a:t>show ip sla configuration 1</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IP SLAs, Infrastructure Engine-II.</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Entry number: 1</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Owner:</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Tag:</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Type of operation to perform: icmp-echo</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Target address/Source address: 209.165.201.30/0.0.0.0</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Type Of Service parameter: 0x0</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Request size (ARR data portion): 28</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Operation timeout (milliseconds): 5000</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Verify data: No</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Vrf Name:</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Schedule:</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   Operation frequency (seconds): 10 (not considered if randomly scheduled)</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   Next Scheduled Start Time: Start Time already passed</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   Group Scheduled : FALSE</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   Randomly Scheduled : FALSE</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   Life (seconds): Forever</a:t>
            </a:r>
          </a:p>
          <a:p>
            <a:pPr marL="236538"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&lt;output omitted&gt;</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279400" y="1828800"/>
            <a:ext cx="2404806" cy="25072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0" name="Title 9"/>
          <p:cNvSpPr>
            <a:spLocks noGrp="1"/>
          </p:cNvSpPr>
          <p:nvPr>
            <p:ph type="title"/>
          </p:nvPr>
        </p:nvSpPr>
        <p:spPr/>
        <p:txBody>
          <a:bodyPr>
            <a:normAutofit/>
          </a:bodyPr>
          <a:lstStyle/>
          <a:p>
            <a:r>
              <a:rPr lang="en-US" dirty="0" smtClean="0">
                <a:latin typeface="Courier New" pitchFamily="49" charset="0"/>
                <a:cs typeface="Courier New" pitchFamily="49" charset="0"/>
              </a:rPr>
              <a:t>show ip sla statistics </a:t>
            </a:r>
            <a:r>
              <a:rPr lang="en-US" dirty="0" smtClean="0"/>
              <a:t>Example </a:t>
            </a:r>
            <a:endParaRPr lang="en-US" dirty="0"/>
          </a:p>
        </p:txBody>
      </p:sp>
      <p:sp>
        <p:nvSpPr>
          <p:cNvPr id="11" name="Content Placeholder 10"/>
          <p:cNvSpPr>
            <a:spLocks noGrp="1"/>
          </p:cNvSpPr>
          <p:nvPr>
            <p:ph idx="11"/>
          </p:nvPr>
        </p:nvSpPr>
        <p:spPr>
          <a:xfrm>
            <a:off x="279400" y="3876584"/>
            <a:ext cx="8520354" cy="1500412"/>
          </a:xfrm>
        </p:spPr>
        <p:txBody>
          <a:bodyPr>
            <a:normAutofit/>
          </a:bodyPr>
          <a:lstStyle/>
          <a:p>
            <a:pPr>
              <a:buNone/>
            </a:pPr>
            <a:r>
              <a:rPr lang="en-US" sz="1800" dirty="0" smtClean="0"/>
              <a:t>Note:    </a:t>
            </a:r>
          </a:p>
          <a:p>
            <a:pPr lvl="1"/>
            <a:r>
              <a:rPr lang="en-US" sz="1600" dirty="0" smtClean="0"/>
              <a:t>Effective with Cisco IOS Release 12.4(20)T, 12.2(33)SXI1, 12.2(33)SRE and Cisco IOS XE Release 2.4, the</a:t>
            </a:r>
            <a:r>
              <a:rPr lang="en-US" sz="1600" b="1" dirty="0" smtClean="0">
                <a:latin typeface="Courier New" pitchFamily="49" charset="0"/>
                <a:cs typeface="Courier New" pitchFamily="49" charset="0"/>
              </a:rPr>
              <a:t> show ip sla monitor </a:t>
            </a:r>
            <a:r>
              <a:rPr lang="en-US" sz="1600" b="1" dirty="0" err="1" smtClean="0">
                <a:latin typeface="Courier New" pitchFamily="49" charset="0"/>
                <a:cs typeface="Courier New" pitchFamily="49" charset="0"/>
              </a:rPr>
              <a:t>statisitcs</a:t>
            </a:r>
            <a:r>
              <a:rPr lang="en-US" sz="1600" b="1" dirty="0" smtClean="0">
                <a:latin typeface="Courier New" pitchFamily="49" charset="0"/>
                <a:cs typeface="Courier New" pitchFamily="49" charset="0"/>
              </a:rPr>
              <a:t> </a:t>
            </a:r>
            <a:r>
              <a:rPr lang="en-US" sz="1600" dirty="0" smtClean="0"/>
              <a:t>command is replaced by the</a:t>
            </a:r>
            <a:r>
              <a:rPr lang="en-US" sz="1600" b="1" dirty="0" smtClean="0">
                <a:latin typeface="Courier New" pitchFamily="49" charset="0"/>
                <a:cs typeface="Courier New" pitchFamily="49" charset="0"/>
              </a:rPr>
              <a:t> show ip sla statistics </a:t>
            </a:r>
            <a:r>
              <a:rPr lang="en-US" sz="1600" dirty="0" smtClean="0"/>
              <a:t>command.</a:t>
            </a:r>
          </a:p>
        </p:txBody>
      </p:sp>
      <p:sp>
        <p:nvSpPr>
          <p:cNvPr id="9" name="Content Placeholder 14"/>
          <p:cNvSpPr txBox="1">
            <a:spLocks/>
          </p:cNvSpPr>
          <p:nvPr/>
        </p:nvSpPr>
        <p:spPr bwMode="auto">
          <a:xfrm>
            <a:off x="279400" y="1196704"/>
            <a:ext cx="8520113" cy="2519890"/>
          </a:xfrm>
          <a:prstGeom prst="rect">
            <a:avLst/>
          </a:prstGeom>
          <a:noFill/>
          <a:ln w="12700" algn="ctr">
            <a:solidFill>
              <a:schemeClr val="bg2"/>
            </a:solidFill>
            <a:miter lim="800000"/>
            <a:headEnd/>
            <a:tailEnd/>
          </a:ln>
        </p:spPr>
        <p:txBody>
          <a:bodyPr vert="horz" wrap="square" lIns="82124" tIns="41061" rIns="82124" bIns="41061" numCol="1" anchor="t" anchorCtr="0" compatLnSpc="1">
            <a:prstTxWarp prst="textNoShape">
              <a:avLst/>
            </a:prstTxWarp>
            <a:noAutofit/>
          </a:bodyPr>
          <a:lstStyle/>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R1# </a:t>
            </a:r>
            <a:r>
              <a:rPr lang="en-US" sz="1400" b="1" kern="0" dirty="0" smtClean="0">
                <a:latin typeface="Courier New" pitchFamily="49" charset="0"/>
                <a:cs typeface="Courier New" pitchFamily="49" charset="0"/>
              </a:rPr>
              <a:t>show ip sla statistics</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IPSLAs Latest Operation Statistics</a:t>
            </a:r>
          </a:p>
          <a:p>
            <a:pPr marL="236538" lvl="0" indent="-236538" algn="l" defTabSz="814388" eaLnBrk="1" hangingPunct="1">
              <a:lnSpc>
                <a:spcPct val="100000"/>
              </a:lnSpc>
              <a:spcBef>
                <a:spcPts val="0"/>
              </a:spcBef>
              <a:buClr>
                <a:srgbClr val="708CA1"/>
              </a:buClr>
              <a:defRPr/>
            </a:pPr>
            <a:endParaRPr lang="en-US" sz="1400" kern="0" dirty="0" smtClean="0">
              <a:latin typeface="Courier New" pitchFamily="49" charset="0"/>
              <a:cs typeface="Courier New" pitchFamily="49" charset="0"/>
            </a:endParaRP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IPSLA operation id: 1</a:t>
            </a:r>
          </a:p>
          <a:p>
            <a:pPr marL="236538" lvl="0" indent="-236538" algn="l" defTabSz="814388" eaLnBrk="1" hangingPunct="1">
              <a:lnSpc>
                <a:spcPct val="100000"/>
              </a:lnSpc>
              <a:spcBef>
                <a:spcPts val="0"/>
              </a:spcBef>
              <a:buClr>
                <a:srgbClr val="708CA1"/>
              </a:buClr>
              <a:defRPr/>
            </a:pPr>
            <a:endParaRPr lang="en-US" sz="1400" kern="0" dirty="0" smtClean="0">
              <a:latin typeface="Courier New" pitchFamily="49" charset="0"/>
              <a:cs typeface="Courier New" pitchFamily="49" charset="0"/>
            </a:endParaRP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Latest operation start time: *21:22:29.707 UTC Fri Apr 2 2010</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Latest operation return code: OK</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Number of successes: 5</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Number of failures: 0</a:t>
            </a:r>
          </a:p>
          <a:p>
            <a:pPr marL="236538" lvl="0"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Operation time to live: Forever</a:t>
            </a:r>
          </a:p>
          <a:p>
            <a:pPr marL="236538" indent="-236538" algn="l" defTabSz="814388" eaLnBrk="1" hangingPunct="1">
              <a:lnSpc>
                <a:spcPct val="100000"/>
              </a:lnSpc>
              <a:spcBef>
                <a:spcPts val="0"/>
              </a:spcBef>
              <a:buClr>
                <a:srgbClr val="708CA1"/>
              </a:buClr>
              <a:defRPr/>
            </a:pPr>
            <a:r>
              <a:rPr lang="en-US" sz="1400" kern="0" dirty="0" smtClean="0">
                <a:latin typeface="Courier New" pitchFamily="49" charset="0"/>
                <a:cs typeface="Courier New" pitchFamily="49" charset="0"/>
              </a:rPr>
              <a:t>&lt;output omitted&gt;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Assessing Path Control Network Performance</a:t>
            </a:r>
            <a:endParaRPr lang="en-US" dirty="0"/>
          </a:p>
        </p:txBody>
      </p:sp>
      <p:sp>
        <p:nvSpPr>
          <p:cNvPr id="3" name="Content Placeholder 2"/>
          <p:cNvSpPr>
            <a:spLocks noGrp="1"/>
          </p:cNvSpPr>
          <p:nvPr>
            <p:ph idx="1"/>
          </p:nvPr>
        </p:nvSpPr>
        <p:spPr/>
        <p:txBody>
          <a:bodyPr>
            <a:normAutofit/>
          </a:bodyPr>
          <a:lstStyle/>
          <a:p>
            <a:r>
              <a:rPr lang="en-US" dirty="0" smtClean="0"/>
              <a:t>Focus of this chapter is on how to control the path that traffic takes through a network.</a:t>
            </a:r>
          </a:p>
          <a:p>
            <a:pPr lvl="1"/>
            <a:r>
              <a:rPr lang="en-US" dirty="0" smtClean="0"/>
              <a:t>In some cases, there might be only one way for traffic to go. </a:t>
            </a:r>
          </a:p>
          <a:p>
            <a:pPr lvl="1"/>
            <a:r>
              <a:rPr lang="en-US" dirty="0" smtClean="0"/>
              <a:t>However, most modern network include redundant paths and network administrators may want to control which way certain traffic flows.</a:t>
            </a:r>
          </a:p>
          <a:p>
            <a:r>
              <a:rPr lang="en-US" dirty="0" smtClean="0"/>
              <a:t>The choice of routing protocol(s) used in a network is one factor in defining how paths are selected; </a:t>
            </a:r>
          </a:p>
          <a:p>
            <a:pPr lvl="1"/>
            <a:r>
              <a:rPr lang="en-US" dirty="0" smtClean="0"/>
              <a:t>For example, different administrative distances, metrics,  and convergence times may result in different paths being selected. </a:t>
            </a:r>
          </a:p>
          <a:p>
            <a:pPr lvl="1"/>
            <a:r>
              <a:rPr lang="en-US" dirty="0" smtClean="0"/>
              <a:t>As well, recall that when multiple routing protocols are implemented, inefficient routing may result. </a:t>
            </a:r>
          </a:p>
          <a:p>
            <a:r>
              <a:rPr lang="en-US" dirty="0" smtClean="0"/>
              <a:t>There are other considerations.</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Tracking Reachability to Two ISPs Example</a:t>
            </a:r>
            <a:endParaRPr lang="en-US" dirty="0"/>
          </a:p>
        </p:txBody>
      </p:sp>
      <p:sp>
        <p:nvSpPr>
          <p:cNvPr id="82" name="Content Placeholder 81"/>
          <p:cNvSpPr>
            <a:spLocks noGrp="1"/>
          </p:cNvSpPr>
          <p:nvPr>
            <p:ph idx="11"/>
          </p:nvPr>
        </p:nvSpPr>
        <p:spPr/>
        <p:txBody>
          <a:bodyPr>
            <a:normAutofit/>
          </a:bodyPr>
          <a:lstStyle/>
          <a:p>
            <a:pPr lvl="0"/>
            <a:r>
              <a:rPr lang="en-US" sz="2000" smtClean="0"/>
              <a:t>In this scenario, Customer A is multihoming to two ISPs using R1 which is configured with two default floating static routes.</a:t>
            </a:r>
          </a:p>
          <a:p>
            <a:pPr lvl="1"/>
            <a:r>
              <a:rPr lang="en-US" sz="1800" smtClean="0"/>
              <a:t>The static route to R2 (ISP-1) has been given an administrative distance of 2 making it preferred and therefore the primary default route.</a:t>
            </a:r>
          </a:p>
          <a:p>
            <a:pPr lvl="1"/>
            <a:r>
              <a:rPr lang="en-US" sz="1800" smtClean="0"/>
              <a:t>The static route to R3 (ISP-2) has been given an administrative distance of 3 making it the backup default route.</a:t>
            </a:r>
          </a:p>
        </p:txBody>
      </p:sp>
      <p:sp>
        <p:nvSpPr>
          <p:cNvPr id="38" name="Content Placeholder 10"/>
          <p:cNvSpPr txBox="1">
            <a:spLocks/>
          </p:cNvSpPr>
          <p:nvPr/>
        </p:nvSpPr>
        <p:spPr>
          <a:xfrm>
            <a:off x="279400" y="3638152"/>
            <a:ext cx="8520354" cy="2756456"/>
          </a:xfrm>
          <a:prstGeom prst="rect">
            <a:avLst/>
          </a:prstGeom>
        </p:spPr>
        <p:txBody>
          <a:bodyPr>
            <a:normAutofit/>
          </a:bodyPr>
          <a:lstStyle/>
          <a:p>
            <a:pPr marL="236538" lvl="0" indent="-236538" algn="l" defTabSz="814388" eaLnBrk="1" hangingPunct="1">
              <a:lnSpc>
                <a:spcPct val="95000"/>
              </a:lnSpc>
              <a:spcBef>
                <a:spcPct val="50000"/>
              </a:spcBef>
              <a:buClr>
                <a:srgbClr val="708CA1"/>
              </a:buClr>
              <a:buFont typeface="Arial" pitchFamily="34" charset="0"/>
              <a:buChar char="•"/>
            </a:pPr>
            <a:endParaRPr kumimoji="0" lang="en-US" sz="1400" b="0" i="0" u="none" strike="noStrike" kern="0" cap="none" spc="0" normalizeH="0" baseline="0" noProof="0" dirty="0" smtClean="0">
              <a:ln>
                <a:noFill/>
              </a:ln>
              <a:solidFill>
                <a:schemeClr val="tx1"/>
              </a:solidFill>
              <a:effectLst/>
              <a:uLnTx/>
              <a:uFillTx/>
              <a:latin typeface="+mn-lt"/>
            </a:endParaRPr>
          </a:p>
        </p:txBody>
      </p:sp>
      <p:grpSp>
        <p:nvGrpSpPr>
          <p:cNvPr id="81" name="Content Placeholder 80"/>
          <p:cNvGrpSpPr>
            <a:grpSpLocks noGrp="1"/>
          </p:cNvGrpSpPr>
          <p:nvPr>
            <p:ph idx="10"/>
          </p:nvPr>
        </p:nvGrpSpPr>
        <p:grpSpPr>
          <a:xfrm>
            <a:off x="279400" y="1206500"/>
            <a:ext cx="8520113" cy="2525713"/>
            <a:chOff x="301452" y="885883"/>
            <a:chExt cx="8298559" cy="2351363"/>
          </a:xfrm>
        </p:grpSpPr>
        <p:sp>
          <p:nvSpPr>
            <p:cNvPr id="83" name="Rounded Rectangle 82"/>
            <p:cNvSpPr/>
            <p:nvPr/>
          </p:nvSpPr>
          <p:spPr bwMode="auto">
            <a:xfrm>
              <a:off x="301452" y="1316334"/>
              <a:ext cx="1085222" cy="1547446"/>
            </a:xfrm>
            <a:prstGeom prst="roundRect">
              <a:avLst/>
            </a:prstGeom>
            <a:solidFill>
              <a:schemeClr val="accent1">
                <a:alpha val="21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84" name="Straight Connector 83"/>
            <p:cNvCxnSpPr>
              <a:stCxn id="108" idx="3"/>
              <a:endCxn id="106" idx="1"/>
            </p:cNvCxnSpPr>
            <p:nvPr/>
          </p:nvCxnSpPr>
          <p:spPr bwMode="auto">
            <a:xfrm flipV="1">
              <a:off x="6380117" y="2116805"/>
              <a:ext cx="956879" cy="60164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86" name="Picture 88"/>
            <p:cNvPicPr>
              <a:picLocks noChangeAspect="1" noChangeArrowheads="1"/>
            </p:cNvPicPr>
            <p:nvPr/>
          </p:nvPicPr>
          <p:blipFill>
            <a:blip r:embed="rId3"/>
            <a:srcRect/>
            <a:stretch>
              <a:fillRect/>
            </a:stretch>
          </p:blipFill>
          <p:spPr bwMode="auto">
            <a:xfrm>
              <a:off x="2803491" y="954593"/>
              <a:ext cx="3426480" cy="1065127"/>
            </a:xfrm>
            <a:prstGeom prst="rect">
              <a:avLst/>
            </a:prstGeom>
            <a:noFill/>
            <a:ln w="9525" algn="ctr">
              <a:noFill/>
              <a:miter lim="800000"/>
              <a:headEnd/>
              <a:tailEnd/>
            </a:ln>
          </p:spPr>
        </p:pic>
        <p:sp>
          <p:nvSpPr>
            <p:cNvPr id="87" name="TextBox 86"/>
            <p:cNvSpPr txBox="1"/>
            <p:nvPr/>
          </p:nvSpPr>
          <p:spPr>
            <a:xfrm>
              <a:off x="1549446" y="1563187"/>
              <a:ext cx="1013551" cy="165253"/>
            </a:xfrm>
            <a:prstGeom prst="rect">
              <a:avLst/>
            </a:prstGeom>
            <a:noFill/>
          </p:spPr>
          <p:txBody>
            <a:bodyPr wrap="square" lIns="0" tIns="0" rIns="0" bIns="0" rtlCol="0" anchor="ctr" anchorCtr="0">
              <a:noAutofit/>
            </a:bodyPr>
            <a:lstStyle/>
            <a:p>
              <a:r>
                <a:rPr lang="en-US" sz="1050" b="1" dirty="0" smtClean="0"/>
                <a:t>Primary Path</a:t>
              </a:r>
              <a:endParaRPr lang="en-US" sz="1050" b="1" dirty="0"/>
            </a:p>
          </p:txBody>
        </p:sp>
        <p:sp>
          <p:nvSpPr>
            <p:cNvPr id="88" name="TextBox 87"/>
            <p:cNvSpPr txBox="1"/>
            <p:nvPr/>
          </p:nvSpPr>
          <p:spPr>
            <a:xfrm>
              <a:off x="4262228" y="885883"/>
              <a:ext cx="844062" cy="432080"/>
            </a:xfrm>
            <a:prstGeom prst="rect">
              <a:avLst/>
            </a:prstGeom>
            <a:noFill/>
          </p:spPr>
          <p:txBody>
            <a:bodyPr wrap="none" rtlCol="0" anchor="ctr" anchorCtr="0">
              <a:noAutofit/>
            </a:bodyPr>
            <a:lstStyle/>
            <a:p>
              <a:r>
                <a:rPr lang="en-US" sz="1400" b="1" dirty="0" smtClean="0"/>
                <a:t>ISP 1</a:t>
              </a:r>
              <a:endParaRPr lang="en-US" sz="1400" b="1" dirty="0"/>
            </a:p>
          </p:txBody>
        </p:sp>
        <p:sp>
          <p:nvSpPr>
            <p:cNvPr id="89" name="TextBox 88"/>
            <p:cNvSpPr txBox="1"/>
            <p:nvPr/>
          </p:nvSpPr>
          <p:spPr>
            <a:xfrm>
              <a:off x="2093746" y="2278307"/>
              <a:ext cx="719832" cy="173467"/>
            </a:xfrm>
            <a:prstGeom prst="rect">
              <a:avLst/>
            </a:prstGeom>
            <a:noFill/>
          </p:spPr>
          <p:txBody>
            <a:bodyPr wrap="square" lIns="0" tIns="0" rIns="0" bIns="0" rtlCol="0" anchor="ctr" anchorCtr="0">
              <a:noAutofit/>
            </a:bodyPr>
            <a:lstStyle/>
            <a:p>
              <a:r>
                <a:rPr lang="en-US" sz="1050" dirty="0" smtClean="0"/>
                <a:t>172.16.1.0</a:t>
              </a:r>
              <a:endParaRPr lang="en-US" sz="1050" dirty="0"/>
            </a:p>
          </p:txBody>
        </p:sp>
        <p:cxnSp>
          <p:nvCxnSpPr>
            <p:cNvPr id="90" name="Straight Connector 89"/>
            <p:cNvCxnSpPr/>
            <p:nvPr/>
          </p:nvCxnSpPr>
          <p:spPr bwMode="auto">
            <a:xfrm>
              <a:off x="1334164" y="2264270"/>
              <a:ext cx="2016630" cy="4165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91" name="Straight Connector 90"/>
            <p:cNvCxnSpPr/>
            <p:nvPr/>
          </p:nvCxnSpPr>
          <p:spPr bwMode="auto">
            <a:xfrm flipV="1">
              <a:off x="1334164" y="1718268"/>
              <a:ext cx="1991833" cy="5460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92" name="Picture 37"/>
            <p:cNvPicPr>
              <a:picLocks noChangeArrowheads="1"/>
            </p:cNvPicPr>
            <p:nvPr/>
          </p:nvPicPr>
          <p:blipFill>
            <a:blip r:embed="rId4"/>
            <a:srcRect/>
            <a:stretch>
              <a:fillRect/>
            </a:stretch>
          </p:blipFill>
          <p:spPr bwMode="auto">
            <a:xfrm>
              <a:off x="1056645" y="2038424"/>
              <a:ext cx="870351" cy="451691"/>
            </a:xfrm>
            <a:prstGeom prst="rect">
              <a:avLst/>
            </a:prstGeom>
            <a:noFill/>
            <a:ln w="9525">
              <a:noFill/>
              <a:miter lim="800000"/>
              <a:headEnd/>
              <a:tailEnd/>
            </a:ln>
          </p:spPr>
        </p:pic>
        <p:sp>
          <p:nvSpPr>
            <p:cNvPr id="93" name="TextBox 92"/>
            <p:cNvSpPr txBox="1"/>
            <p:nvPr/>
          </p:nvSpPr>
          <p:spPr>
            <a:xfrm>
              <a:off x="1332078" y="2258761"/>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94" name="Straight Connector 93"/>
            <p:cNvCxnSpPr/>
            <p:nvPr/>
          </p:nvCxnSpPr>
          <p:spPr bwMode="auto">
            <a:xfrm rot="5400000">
              <a:off x="370539" y="2260885"/>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95" name="Straight Connector 94"/>
            <p:cNvCxnSpPr/>
            <p:nvPr/>
          </p:nvCxnSpPr>
          <p:spPr bwMode="auto">
            <a:xfrm rot="10800000">
              <a:off x="545546" y="2271789"/>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96" name="Picture 37"/>
            <p:cNvPicPr>
              <a:picLocks noChangeArrowheads="1"/>
            </p:cNvPicPr>
            <p:nvPr/>
          </p:nvPicPr>
          <p:blipFill>
            <a:blip r:embed="rId4"/>
            <a:srcRect/>
            <a:stretch>
              <a:fillRect/>
            </a:stretch>
          </p:blipFill>
          <p:spPr bwMode="auto">
            <a:xfrm>
              <a:off x="2773269" y="1372846"/>
              <a:ext cx="870351" cy="451691"/>
            </a:xfrm>
            <a:prstGeom prst="rect">
              <a:avLst/>
            </a:prstGeom>
            <a:noFill/>
            <a:ln w="9525">
              <a:noFill/>
              <a:miter lim="800000"/>
              <a:headEnd/>
              <a:tailEnd/>
            </a:ln>
          </p:spPr>
        </p:pic>
        <p:sp>
          <p:nvSpPr>
            <p:cNvPr id="97" name="TextBox 96"/>
            <p:cNvSpPr txBox="1"/>
            <p:nvPr/>
          </p:nvSpPr>
          <p:spPr>
            <a:xfrm>
              <a:off x="3038780" y="1601393"/>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98" name="TextBox 97"/>
            <p:cNvSpPr txBox="1"/>
            <p:nvPr/>
          </p:nvSpPr>
          <p:spPr>
            <a:xfrm>
              <a:off x="2004985" y="1777564"/>
              <a:ext cx="719832" cy="173467"/>
            </a:xfrm>
            <a:prstGeom prst="rect">
              <a:avLst/>
            </a:prstGeom>
            <a:noFill/>
          </p:spPr>
          <p:txBody>
            <a:bodyPr wrap="square" lIns="0" tIns="0" rIns="0" bIns="0" rtlCol="0" anchor="ctr" anchorCtr="0">
              <a:noAutofit/>
            </a:bodyPr>
            <a:lstStyle/>
            <a:p>
              <a:r>
                <a:rPr lang="en-US" sz="1050" dirty="0" smtClean="0"/>
                <a:t>10.1.1.0</a:t>
              </a:r>
              <a:endParaRPr lang="en-US" sz="1050" dirty="0"/>
            </a:p>
          </p:txBody>
        </p:sp>
        <p:sp>
          <p:nvSpPr>
            <p:cNvPr id="99" name="TextBox 98"/>
            <p:cNvSpPr txBox="1"/>
            <p:nvPr/>
          </p:nvSpPr>
          <p:spPr>
            <a:xfrm>
              <a:off x="2904020" y="1819453"/>
              <a:ext cx="204316" cy="190215"/>
            </a:xfrm>
            <a:prstGeom prst="rect">
              <a:avLst/>
            </a:prstGeom>
            <a:noFill/>
          </p:spPr>
          <p:txBody>
            <a:bodyPr wrap="square" lIns="0" tIns="0" rIns="0" bIns="0" rtlCol="0" anchor="ctr" anchorCtr="0">
              <a:noAutofit/>
            </a:bodyPr>
            <a:lstStyle/>
            <a:p>
              <a:r>
                <a:rPr lang="en-US" sz="1050" dirty="0" smtClean="0"/>
                <a:t>.1</a:t>
              </a:r>
              <a:endParaRPr lang="en-US" sz="1050" dirty="0"/>
            </a:p>
          </p:txBody>
        </p:sp>
        <p:sp>
          <p:nvSpPr>
            <p:cNvPr id="100" name="TextBox 99"/>
            <p:cNvSpPr txBox="1"/>
            <p:nvPr/>
          </p:nvSpPr>
          <p:spPr>
            <a:xfrm>
              <a:off x="1671701" y="2579745"/>
              <a:ext cx="1013551" cy="165253"/>
            </a:xfrm>
            <a:prstGeom prst="rect">
              <a:avLst/>
            </a:prstGeom>
            <a:noFill/>
          </p:spPr>
          <p:txBody>
            <a:bodyPr wrap="square" lIns="0" tIns="0" rIns="0" bIns="0" rtlCol="0" anchor="ctr" anchorCtr="0">
              <a:noAutofit/>
            </a:bodyPr>
            <a:lstStyle/>
            <a:p>
              <a:r>
                <a:rPr lang="en-US" sz="1050" b="1" dirty="0" smtClean="0"/>
                <a:t>Backup Path</a:t>
              </a:r>
              <a:endParaRPr lang="en-US" sz="1050" b="1" dirty="0"/>
            </a:p>
          </p:txBody>
        </p:sp>
        <p:pic>
          <p:nvPicPr>
            <p:cNvPr id="101" name="Picture 37"/>
            <p:cNvPicPr>
              <a:picLocks noChangeArrowheads="1"/>
            </p:cNvPicPr>
            <p:nvPr/>
          </p:nvPicPr>
          <p:blipFill>
            <a:blip r:embed="rId4"/>
            <a:srcRect/>
            <a:stretch>
              <a:fillRect/>
            </a:stretch>
          </p:blipFill>
          <p:spPr bwMode="auto">
            <a:xfrm>
              <a:off x="5737649" y="1456985"/>
              <a:ext cx="480020" cy="288834"/>
            </a:xfrm>
            <a:prstGeom prst="rect">
              <a:avLst/>
            </a:prstGeom>
            <a:noFill/>
            <a:ln w="9525">
              <a:noFill/>
              <a:miter lim="800000"/>
              <a:headEnd/>
              <a:tailEnd/>
            </a:ln>
          </p:spPr>
        </p:pic>
        <p:cxnSp>
          <p:nvCxnSpPr>
            <p:cNvPr id="102" name="Straight Connector 101"/>
            <p:cNvCxnSpPr>
              <a:stCxn id="96" idx="3"/>
              <a:endCxn id="101" idx="1"/>
            </p:cNvCxnSpPr>
            <p:nvPr/>
          </p:nvCxnSpPr>
          <p:spPr bwMode="auto">
            <a:xfrm>
              <a:off x="3643620" y="1598692"/>
              <a:ext cx="2094029" cy="2710"/>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03" name="Picture 37"/>
            <p:cNvPicPr>
              <a:picLocks noChangeArrowheads="1"/>
            </p:cNvPicPr>
            <p:nvPr/>
          </p:nvPicPr>
          <p:blipFill>
            <a:blip r:embed="rId4"/>
            <a:srcRect/>
            <a:stretch>
              <a:fillRect/>
            </a:stretch>
          </p:blipFill>
          <p:spPr bwMode="auto">
            <a:xfrm>
              <a:off x="3959097" y="1487129"/>
              <a:ext cx="480020" cy="288834"/>
            </a:xfrm>
            <a:prstGeom prst="rect">
              <a:avLst/>
            </a:prstGeom>
            <a:noFill/>
            <a:ln w="9525">
              <a:noFill/>
              <a:miter lim="800000"/>
              <a:headEnd/>
              <a:tailEnd/>
            </a:ln>
          </p:spPr>
        </p:pic>
        <p:cxnSp>
          <p:nvCxnSpPr>
            <p:cNvPr id="104" name="Straight Connector 103"/>
            <p:cNvCxnSpPr>
              <a:stCxn id="101" idx="3"/>
              <a:endCxn id="106" idx="1"/>
            </p:cNvCxnSpPr>
            <p:nvPr/>
          </p:nvCxnSpPr>
          <p:spPr bwMode="auto">
            <a:xfrm>
              <a:off x="6217669" y="1601402"/>
              <a:ext cx="1119327" cy="5154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05" name="Picture 88"/>
            <p:cNvPicPr>
              <a:picLocks noChangeAspect="1" noChangeArrowheads="1"/>
            </p:cNvPicPr>
            <p:nvPr/>
          </p:nvPicPr>
          <p:blipFill>
            <a:blip r:embed="rId3"/>
            <a:srcRect/>
            <a:stretch>
              <a:fillRect/>
            </a:stretch>
          </p:blipFill>
          <p:spPr bwMode="auto">
            <a:xfrm>
              <a:off x="6735999" y="1356528"/>
              <a:ext cx="1864012" cy="1426160"/>
            </a:xfrm>
            <a:prstGeom prst="rect">
              <a:avLst/>
            </a:prstGeom>
            <a:noFill/>
            <a:ln w="9525" algn="ctr">
              <a:noFill/>
              <a:miter lim="800000"/>
              <a:headEnd/>
              <a:tailEnd/>
            </a:ln>
          </p:spPr>
        </p:pic>
        <p:sp>
          <p:nvSpPr>
            <p:cNvPr id="106" name="TextBox 105"/>
            <p:cNvSpPr txBox="1"/>
            <p:nvPr/>
          </p:nvSpPr>
          <p:spPr>
            <a:xfrm>
              <a:off x="7336996" y="1900765"/>
              <a:ext cx="844062" cy="432080"/>
            </a:xfrm>
            <a:prstGeom prst="rect">
              <a:avLst/>
            </a:prstGeom>
            <a:noFill/>
          </p:spPr>
          <p:txBody>
            <a:bodyPr wrap="none" rtlCol="0" anchor="ctr" anchorCtr="0">
              <a:noAutofit/>
            </a:bodyPr>
            <a:lstStyle/>
            <a:p>
              <a:r>
                <a:rPr lang="en-US" sz="1400" b="1" dirty="0" smtClean="0"/>
                <a:t>Internet</a:t>
              </a:r>
              <a:endParaRPr lang="en-US" sz="1400" b="1" dirty="0"/>
            </a:p>
          </p:txBody>
        </p:sp>
        <p:pic>
          <p:nvPicPr>
            <p:cNvPr id="107" name="Picture 88"/>
            <p:cNvPicPr>
              <a:picLocks noChangeAspect="1" noChangeArrowheads="1"/>
            </p:cNvPicPr>
            <p:nvPr/>
          </p:nvPicPr>
          <p:blipFill>
            <a:blip r:embed="rId3"/>
            <a:srcRect/>
            <a:stretch>
              <a:fillRect/>
            </a:stretch>
          </p:blipFill>
          <p:spPr bwMode="auto">
            <a:xfrm>
              <a:off x="2914025" y="2080010"/>
              <a:ext cx="3418106" cy="1157236"/>
            </a:xfrm>
            <a:prstGeom prst="rect">
              <a:avLst/>
            </a:prstGeom>
            <a:noFill/>
            <a:ln w="9525" algn="ctr">
              <a:noFill/>
              <a:miter lim="800000"/>
              <a:headEnd/>
              <a:tailEnd/>
            </a:ln>
          </p:spPr>
        </p:pic>
        <p:pic>
          <p:nvPicPr>
            <p:cNvPr id="108" name="Picture 37"/>
            <p:cNvPicPr>
              <a:picLocks noChangeArrowheads="1"/>
            </p:cNvPicPr>
            <p:nvPr/>
          </p:nvPicPr>
          <p:blipFill>
            <a:blip r:embed="rId4"/>
            <a:srcRect/>
            <a:stretch>
              <a:fillRect/>
            </a:stretch>
          </p:blipFill>
          <p:spPr bwMode="auto">
            <a:xfrm>
              <a:off x="5900097" y="2574030"/>
              <a:ext cx="480020" cy="288834"/>
            </a:xfrm>
            <a:prstGeom prst="rect">
              <a:avLst/>
            </a:prstGeom>
            <a:noFill/>
            <a:ln w="9525">
              <a:noFill/>
              <a:miter lim="800000"/>
              <a:headEnd/>
              <a:tailEnd/>
            </a:ln>
          </p:spPr>
        </p:pic>
        <p:cxnSp>
          <p:nvCxnSpPr>
            <p:cNvPr id="109" name="Straight Connector 108"/>
            <p:cNvCxnSpPr>
              <a:stCxn id="107" idx="1"/>
              <a:endCxn id="108" idx="1"/>
            </p:cNvCxnSpPr>
            <p:nvPr/>
          </p:nvCxnSpPr>
          <p:spPr bwMode="auto">
            <a:xfrm rot="10800000" flipH="1" flipV="1">
              <a:off x="2914025" y="2658627"/>
              <a:ext cx="2986072" cy="59819"/>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10" name="Picture 37"/>
            <p:cNvPicPr>
              <a:picLocks noChangeArrowheads="1"/>
            </p:cNvPicPr>
            <p:nvPr/>
          </p:nvPicPr>
          <p:blipFill>
            <a:blip r:embed="rId4"/>
            <a:srcRect/>
            <a:stretch>
              <a:fillRect/>
            </a:stretch>
          </p:blipFill>
          <p:spPr bwMode="auto">
            <a:xfrm>
              <a:off x="4121545" y="2624270"/>
              <a:ext cx="480020" cy="288834"/>
            </a:xfrm>
            <a:prstGeom prst="rect">
              <a:avLst/>
            </a:prstGeom>
            <a:noFill/>
            <a:ln w="9525">
              <a:noFill/>
              <a:miter lim="800000"/>
              <a:headEnd/>
              <a:tailEnd/>
            </a:ln>
          </p:spPr>
        </p:pic>
        <p:pic>
          <p:nvPicPr>
            <p:cNvPr id="111" name="Picture 37"/>
            <p:cNvPicPr>
              <a:picLocks noChangeArrowheads="1"/>
            </p:cNvPicPr>
            <p:nvPr/>
          </p:nvPicPr>
          <p:blipFill>
            <a:blip r:embed="rId4"/>
            <a:srcRect/>
            <a:stretch>
              <a:fillRect/>
            </a:stretch>
          </p:blipFill>
          <p:spPr bwMode="auto">
            <a:xfrm>
              <a:off x="5067737" y="2625950"/>
              <a:ext cx="480020" cy="288834"/>
            </a:xfrm>
            <a:prstGeom prst="rect">
              <a:avLst/>
            </a:prstGeom>
            <a:noFill/>
            <a:ln w="9525">
              <a:noFill/>
              <a:miter lim="800000"/>
              <a:headEnd/>
              <a:tailEnd/>
            </a:ln>
          </p:spPr>
        </p:pic>
        <p:sp>
          <p:nvSpPr>
            <p:cNvPr id="112" name="TextBox 111"/>
            <p:cNvSpPr txBox="1"/>
            <p:nvPr/>
          </p:nvSpPr>
          <p:spPr>
            <a:xfrm>
              <a:off x="355367" y="1394040"/>
              <a:ext cx="1013551" cy="344325"/>
            </a:xfrm>
            <a:prstGeom prst="rect">
              <a:avLst/>
            </a:prstGeom>
            <a:noFill/>
          </p:spPr>
          <p:txBody>
            <a:bodyPr wrap="square" lIns="0" tIns="0" rIns="0" bIns="0" rtlCol="0" anchor="ctr" anchorCtr="0">
              <a:noAutofit/>
            </a:bodyPr>
            <a:lstStyle/>
            <a:p>
              <a:r>
                <a:rPr lang="en-US" sz="1050" b="1" dirty="0" smtClean="0"/>
                <a:t>Customer</a:t>
              </a:r>
            </a:p>
            <a:p>
              <a:r>
                <a:rPr lang="en-US" sz="1050" b="1" dirty="0" smtClean="0"/>
                <a:t>A</a:t>
              </a:r>
              <a:endParaRPr lang="en-US" sz="1050" b="1" dirty="0"/>
            </a:p>
          </p:txBody>
        </p:sp>
        <p:pic>
          <p:nvPicPr>
            <p:cNvPr id="113" name="Picture 37"/>
            <p:cNvPicPr>
              <a:picLocks noChangeArrowheads="1"/>
            </p:cNvPicPr>
            <p:nvPr/>
          </p:nvPicPr>
          <p:blipFill>
            <a:blip r:embed="rId4"/>
            <a:srcRect/>
            <a:stretch>
              <a:fillRect/>
            </a:stretch>
          </p:blipFill>
          <p:spPr bwMode="auto">
            <a:xfrm>
              <a:off x="2915618" y="2560197"/>
              <a:ext cx="870351" cy="451691"/>
            </a:xfrm>
            <a:prstGeom prst="rect">
              <a:avLst/>
            </a:prstGeom>
            <a:noFill/>
            <a:ln w="9525">
              <a:noFill/>
              <a:miter lim="800000"/>
              <a:headEnd/>
              <a:tailEnd/>
            </a:ln>
          </p:spPr>
        </p:pic>
        <p:sp>
          <p:nvSpPr>
            <p:cNvPr id="114" name="TextBox 113"/>
            <p:cNvSpPr txBox="1"/>
            <p:nvPr/>
          </p:nvSpPr>
          <p:spPr>
            <a:xfrm>
              <a:off x="3181129" y="2788744"/>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15" name="TextBox 114"/>
            <p:cNvSpPr txBox="1"/>
            <p:nvPr/>
          </p:nvSpPr>
          <p:spPr>
            <a:xfrm>
              <a:off x="2895639" y="2383815"/>
              <a:ext cx="204316" cy="190215"/>
            </a:xfrm>
            <a:prstGeom prst="rect">
              <a:avLst/>
            </a:prstGeom>
            <a:noFill/>
          </p:spPr>
          <p:txBody>
            <a:bodyPr wrap="square" lIns="0" tIns="0" rIns="0" bIns="0" rtlCol="0" anchor="ctr" anchorCtr="0">
              <a:noAutofit/>
            </a:bodyPr>
            <a:lstStyle/>
            <a:p>
              <a:r>
                <a:rPr lang="en-US" sz="1050" dirty="0" smtClean="0"/>
                <a:t>.1</a:t>
              </a:r>
              <a:endParaRPr lang="en-US" sz="1050" dirty="0"/>
            </a:p>
          </p:txBody>
        </p:sp>
        <p:sp>
          <p:nvSpPr>
            <p:cNvPr id="116" name="TextBox 115"/>
            <p:cNvSpPr txBox="1"/>
            <p:nvPr/>
          </p:nvSpPr>
          <p:spPr>
            <a:xfrm>
              <a:off x="4253860" y="2143563"/>
              <a:ext cx="844062" cy="432080"/>
            </a:xfrm>
            <a:prstGeom prst="rect">
              <a:avLst/>
            </a:prstGeom>
            <a:noFill/>
          </p:spPr>
          <p:txBody>
            <a:bodyPr wrap="none" rtlCol="0" anchor="ctr" anchorCtr="0">
              <a:noAutofit/>
            </a:bodyPr>
            <a:lstStyle/>
            <a:p>
              <a:r>
                <a:rPr lang="en-US" sz="1400" b="1" dirty="0" smtClean="0"/>
                <a:t>ISP 2</a:t>
              </a:r>
              <a:endParaRPr lang="en-US" sz="1400" b="1" dirty="0"/>
            </a:p>
          </p:txBody>
        </p:sp>
        <p:sp>
          <p:nvSpPr>
            <p:cNvPr id="117" name="TextBox 116"/>
            <p:cNvSpPr txBox="1"/>
            <p:nvPr/>
          </p:nvSpPr>
          <p:spPr>
            <a:xfrm>
              <a:off x="5151795" y="1196436"/>
              <a:ext cx="719832" cy="173467"/>
            </a:xfrm>
            <a:prstGeom prst="rect">
              <a:avLst/>
            </a:prstGeom>
            <a:noFill/>
          </p:spPr>
          <p:txBody>
            <a:bodyPr wrap="square" lIns="0" tIns="0" rIns="0" bIns="0" rtlCol="0" anchor="ctr" anchorCtr="0">
              <a:noAutofit/>
            </a:bodyPr>
            <a:lstStyle/>
            <a:p>
              <a:r>
                <a:rPr lang="en-US" sz="1050" dirty="0" smtClean="0"/>
                <a:t>10.1.3.3</a:t>
              </a:r>
              <a:endParaRPr lang="en-US" sz="1050" dirty="0"/>
            </a:p>
          </p:txBody>
        </p:sp>
        <p:sp>
          <p:nvSpPr>
            <p:cNvPr id="118" name="TextBox 117"/>
            <p:cNvSpPr txBox="1"/>
            <p:nvPr/>
          </p:nvSpPr>
          <p:spPr>
            <a:xfrm>
              <a:off x="5354433" y="2343622"/>
              <a:ext cx="719832" cy="173467"/>
            </a:xfrm>
            <a:prstGeom prst="rect">
              <a:avLst/>
            </a:prstGeom>
            <a:noFill/>
          </p:spPr>
          <p:txBody>
            <a:bodyPr wrap="square" lIns="0" tIns="0" rIns="0" bIns="0" rtlCol="0" anchor="ctr" anchorCtr="0">
              <a:noAutofit/>
            </a:bodyPr>
            <a:lstStyle/>
            <a:p>
              <a:r>
                <a:rPr lang="en-US" sz="1050" dirty="0" smtClean="0"/>
                <a:t>172.16.3.3</a:t>
              </a:r>
              <a:endParaRPr lang="en-US" sz="1050" dirty="0"/>
            </a:p>
          </p:txBody>
        </p:sp>
        <p:cxnSp>
          <p:nvCxnSpPr>
            <p:cNvPr id="119" name="Straight Connector 118"/>
            <p:cNvCxnSpPr>
              <a:stCxn id="120" idx="0"/>
              <a:endCxn id="111" idx="0"/>
            </p:cNvCxnSpPr>
            <p:nvPr/>
          </p:nvCxnSpPr>
          <p:spPr bwMode="auto">
            <a:xfrm rot="16200000" flipH="1">
              <a:off x="5123278" y="2441481"/>
              <a:ext cx="361254" cy="7684"/>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20" name="Picture 42" descr="File Server_Updated2005"/>
            <p:cNvPicPr>
              <a:picLocks noChangeAspect="1" noChangeArrowheads="1"/>
            </p:cNvPicPr>
            <p:nvPr/>
          </p:nvPicPr>
          <p:blipFill>
            <a:blip r:embed="rId5"/>
            <a:srcRect/>
            <a:stretch>
              <a:fillRect/>
            </a:stretch>
          </p:blipFill>
          <p:spPr bwMode="auto">
            <a:xfrm>
              <a:off x="5192439" y="2264696"/>
              <a:ext cx="215247" cy="285180"/>
            </a:xfrm>
            <a:prstGeom prst="rect">
              <a:avLst/>
            </a:prstGeom>
            <a:noFill/>
            <a:ln w="9525">
              <a:noFill/>
              <a:miter lim="800000"/>
              <a:headEnd/>
              <a:tailEnd/>
            </a:ln>
          </p:spPr>
        </p:pic>
        <p:cxnSp>
          <p:nvCxnSpPr>
            <p:cNvPr id="121" name="Straight Connector 120"/>
            <p:cNvCxnSpPr>
              <a:stCxn id="122" idx="2"/>
              <a:endCxn id="123" idx="0"/>
            </p:cNvCxnSpPr>
            <p:nvPr/>
          </p:nvCxnSpPr>
          <p:spPr bwMode="auto">
            <a:xfrm rot="5400000" flipH="1">
              <a:off x="4816415" y="1448760"/>
              <a:ext cx="650085" cy="768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22" name="Picture 37"/>
            <p:cNvPicPr>
              <a:picLocks noChangeArrowheads="1"/>
            </p:cNvPicPr>
            <p:nvPr/>
          </p:nvPicPr>
          <p:blipFill>
            <a:blip r:embed="rId4"/>
            <a:srcRect/>
            <a:stretch>
              <a:fillRect/>
            </a:stretch>
          </p:blipFill>
          <p:spPr bwMode="auto">
            <a:xfrm>
              <a:off x="4905289" y="1488809"/>
              <a:ext cx="480020" cy="288834"/>
            </a:xfrm>
            <a:prstGeom prst="rect">
              <a:avLst/>
            </a:prstGeom>
            <a:noFill/>
            <a:ln w="9525">
              <a:noFill/>
              <a:miter lim="800000"/>
              <a:headEnd/>
              <a:tailEnd/>
            </a:ln>
          </p:spPr>
        </p:pic>
        <p:pic>
          <p:nvPicPr>
            <p:cNvPr id="123" name="Picture 42" descr="File Server_Updated2005"/>
            <p:cNvPicPr>
              <a:picLocks noChangeAspect="1" noChangeArrowheads="1"/>
            </p:cNvPicPr>
            <p:nvPr/>
          </p:nvPicPr>
          <p:blipFill>
            <a:blip r:embed="rId5"/>
            <a:srcRect/>
            <a:stretch>
              <a:fillRect/>
            </a:stretch>
          </p:blipFill>
          <p:spPr bwMode="auto">
            <a:xfrm>
              <a:off x="5029993" y="1127558"/>
              <a:ext cx="215247" cy="28518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Tracking Reachability to Two ISPs Example</a:t>
            </a:r>
            <a:endParaRPr lang="en-US" dirty="0"/>
          </a:p>
        </p:txBody>
      </p:sp>
      <p:sp>
        <p:nvSpPr>
          <p:cNvPr id="83" name="Content Placeholder 82"/>
          <p:cNvSpPr>
            <a:spLocks noGrp="1"/>
          </p:cNvSpPr>
          <p:nvPr>
            <p:ph idx="11"/>
          </p:nvPr>
        </p:nvSpPr>
        <p:spPr/>
        <p:txBody>
          <a:bodyPr>
            <a:normAutofit fontScale="85000" lnSpcReduction="20000"/>
          </a:bodyPr>
          <a:lstStyle/>
          <a:p>
            <a:pPr>
              <a:lnSpc>
                <a:spcPct val="120000"/>
              </a:lnSpc>
            </a:pPr>
            <a:r>
              <a:rPr lang="en-US" smtClean="0"/>
              <a:t>What would happen if a link within the ISP 1 provider infrastructure were to fail?</a:t>
            </a:r>
          </a:p>
          <a:p>
            <a:pPr lvl="1">
              <a:lnSpc>
                <a:spcPct val="120000"/>
              </a:lnSpc>
            </a:pPr>
            <a:r>
              <a:rPr lang="en-US" smtClean="0"/>
              <a:t>The link from R1 to R2 would still remain up and the R1 would continue to use that link because the default static  route would still be valid. </a:t>
            </a:r>
          </a:p>
          <a:p>
            <a:pPr>
              <a:lnSpc>
                <a:spcPct val="120000"/>
              </a:lnSpc>
            </a:pPr>
            <a:r>
              <a:rPr lang="en-US" smtClean="0"/>
              <a:t>The solution to this issue is the Cisco IOS IP SLAs feature.</a:t>
            </a:r>
          </a:p>
          <a:p>
            <a:pPr lvl="1">
              <a:lnSpc>
                <a:spcPct val="120000"/>
              </a:lnSpc>
            </a:pPr>
            <a:r>
              <a:rPr lang="en-US" smtClean="0"/>
              <a:t>Configuring IP SLAs to continuously check the reachability of a specific destination (such as the ISP’s DNS server, or any other specific destination) and conditionally announce the default route only if the connectivity is verified.</a:t>
            </a:r>
          </a:p>
        </p:txBody>
      </p:sp>
      <p:sp>
        <p:nvSpPr>
          <p:cNvPr id="38" name="Content Placeholder 10"/>
          <p:cNvSpPr txBox="1">
            <a:spLocks/>
          </p:cNvSpPr>
          <p:nvPr/>
        </p:nvSpPr>
        <p:spPr>
          <a:xfrm>
            <a:off x="279400" y="3667648"/>
            <a:ext cx="8520354" cy="2756456"/>
          </a:xfrm>
          <a:prstGeom prst="rect">
            <a:avLst/>
          </a:prstGeom>
        </p:spPr>
        <p:txBody>
          <a:bodyPr>
            <a:normAutofit/>
          </a:bodyPr>
          <a:lstStyle/>
          <a:p>
            <a:pPr marL="236538" lvl="0" indent="-236538" algn="l" defTabSz="814388" eaLnBrk="1" hangingPunct="1">
              <a:lnSpc>
                <a:spcPct val="95000"/>
              </a:lnSpc>
              <a:spcBef>
                <a:spcPct val="50000"/>
              </a:spcBef>
              <a:buClr>
                <a:srgbClr val="708CA1"/>
              </a:buClr>
              <a:buFont typeface="Arial" pitchFamily="34" charset="0"/>
              <a:buChar char="•"/>
            </a:pPr>
            <a:endParaRPr kumimoji="0" lang="en-US" sz="1400" b="0" i="0" u="none" strike="noStrike" kern="0" cap="none" spc="0" normalizeH="0" baseline="0" noProof="0" dirty="0" smtClean="0">
              <a:ln>
                <a:noFill/>
              </a:ln>
              <a:solidFill>
                <a:schemeClr val="tx1"/>
              </a:solidFill>
              <a:effectLst/>
              <a:uLnTx/>
              <a:uFillTx/>
              <a:latin typeface="+mn-lt"/>
            </a:endParaRPr>
          </a:p>
        </p:txBody>
      </p:sp>
      <p:grpSp>
        <p:nvGrpSpPr>
          <p:cNvPr id="82" name="Content Placeholder 81"/>
          <p:cNvGrpSpPr>
            <a:grpSpLocks noGrp="1"/>
          </p:cNvGrpSpPr>
          <p:nvPr>
            <p:ph idx="10"/>
          </p:nvPr>
        </p:nvGrpSpPr>
        <p:grpSpPr>
          <a:xfrm>
            <a:off x="279400" y="1206500"/>
            <a:ext cx="8520113" cy="2525713"/>
            <a:chOff x="301452" y="885883"/>
            <a:chExt cx="8298559" cy="2351363"/>
          </a:xfrm>
        </p:grpSpPr>
        <p:sp>
          <p:nvSpPr>
            <p:cNvPr id="84" name="Rounded Rectangle 83"/>
            <p:cNvSpPr/>
            <p:nvPr/>
          </p:nvSpPr>
          <p:spPr bwMode="auto">
            <a:xfrm>
              <a:off x="301452" y="1316334"/>
              <a:ext cx="1085222" cy="1547446"/>
            </a:xfrm>
            <a:prstGeom prst="roundRect">
              <a:avLst/>
            </a:prstGeom>
            <a:solidFill>
              <a:schemeClr val="accent1">
                <a:alpha val="21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85" name="Straight Connector 84"/>
            <p:cNvCxnSpPr>
              <a:stCxn id="109" idx="3"/>
              <a:endCxn id="107" idx="1"/>
            </p:cNvCxnSpPr>
            <p:nvPr/>
          </p:nvCxnSpPr>
          <p:spPr bwMode="auto">
            <a:xfrm flipV="1">
              <a:off x="6380117" y="2116805"/>
              <a:ext cx="956879" cy="60164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86" name="Picture 88"/>
            <p:cNvPicPr>
              <a:picLocks noChangeAspect="1" noChangeArrowheads="1"/>
            </p:cNvPicPr>
            <p:nvPr/>
          </p:nvPicPr>
          <p:blipFill>
            <a:blip r:embed="rId3"/>
            <a:srcRect/>
            <a:stretch>
              <a:fillRect/>
            </a:stretch>
          </p:blipFill>
          <p:spPr bwMode="auto">
            <a:xfrm>
              <a:off x="2803491" y="954593"/>
              <a:ext cx="3426480" cy="1065127"/>
            </a:xfrm>
            <a:prstGeom prst="rect">
              <a:avLst/>
            </a:prstGeom>
            <a:noFill/>
            <a:ln w="9525" algn="ctr">
              <a:noFill/>
              <a:miter lim="800000"/>
              <a:headEnd/>
              <a:tailEnd/>
            </a:ln>
          </p:spPr>
        </p:pic>
        <p:sp>
          <p:nvSpPr>
            <p:cNvPr id="87" name="TextBox 86"/>
            <p:cNvSpPr txBox="1"/>
            <p:nvPr/>
          </p:nvSpPr>
          <p:spPr>
            <a:xfrm>
              <a:off x="1549446" y="1563187"/>
              <a:ext cx="1013551" cy="165253"/>
            </a:xfrm>
            <a:prstGeom prst="rect">
              <a:avLst/>
            </a:prstGeom>
            <a:noFill/>
          </p:spPr>
          <p:txBody>
            <a:bodyPr wrap="square" lIns="0" tIns="0" rIns="0" bIns="0" rtlCol="0" anchor="ctr" anchorCtr="0">
              <a:noAutofit/>
            </a:bodyPr>
            <a:lstStyle/>
            <a:p>
              <a:r>
                <a:rPr lang="en-US" sz="1050" b="1" dirty="0" smtClean="0"/>
                <a:t>Primary Path</a:t>
              </a:r>
              <a:endParaRPr lang="en-US" sz="1050" b="1" dirty="0"/>
            </a:p>
          </p:txBody>
        </p:sp>
        <p:sp>
          <p:nvSpPr>
            <p:cNvPr id="88" name="TextBox 87"/>
            <p:cNvSpPr txBox="1"/>
            <p:nvPr/>
          </p:nvSpPr>
          <p:spPr>
            <a:xfrm>
              <a:off x="4262228" y="885883"/>
              <a:ext cx="844062" cy="432080"/>
            </a:xfrm>
            <a:prstGeom prst="rect">
              <a:avLst/>
            </a:prstGeom>
            <a:noFill/>
          </p:spPr>
          <p:txBody>
            <a:bodyPr wrap="none" rtlCol="0" anchor="ctr" anchorCtr="0">
              <a:noAutofit/>
            </a:bodyPr>
            <a:lstStyle/>
            <a:p>
              <a:r>
                <a:rPr lang="en-US" sz="1400" b="1" dirty="0" smtClean="0"/>
                <a:t>ISP 1</a:t>
              </a:r>
              <a:endParaRPr lang="en-US" sz="1400" b="1" dirty="0"/>
            </a:p>
          </p:txBody>
        </p:sp>
        <p:sp>
          <p:nvSpPr>
            <p:cNvPr id="90" name="TextBox 89"/>
            <p:cNvSpPr txBox="1"/>
            <p:nvPr/>
          </p:nvSpPr>
          <p:spPr>
            <a:xfrm>
              <a:off x="2093746" y="2278307"/>
              <a:ext cx="719832" cy="173467"/>
            </a:xfrm>
            <a:prstGeom prst="rect">
              <a:avLst/>
            </a:prstGeom>
            <a:noFill/>
          </p:spPr>
          <p:txBody>
            <a:bodyPr wrap="square" lIns="0" tIns="0" rIns="0" bIns="0" rtlCol="0" anchor="ctr" anchorCtr="0">
              <a:noAutofit/>
            </a:bodyPr>
            <a:lstStyle/>
            <a:p>
              <a:r>
                <a:rPr lang="en-US" sz="1050" dirty="0" smtClean="0"/>
                <a:t>172.16.1.0</a:t>
              </a:r>
              <a:endParaRPr lang="en-US" sz="1050" dirty="0"/>
            </a:p>
          </p:txBody>
        </p:sp>
        <p:cxnSp>
          <p:nvCxnSpPr>
            <p:cNvPr id="91" name="Straight Connector 90"/>
            <p:cNvCxnSpPr/>
            <p:nvPr/>
          </p:nvCxnSpPr>
          <p:spPr bwMode="auto">
            <a:xfrm>
              <a:off x="1334164" y="2264270"/>
              <a:ext cx="2016630" cy="4165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92" name="Straight Connector 91"/>
            <p:cNvCxnSpPr/>
            <p:nvPr/>
          </p:nvCxnSpPr>
          <p:spPr bwMode="auto">
            <a:xfrm flipV="1">
              <a:off x="1334164" y="1718268"/>
              <a:ext cx="1991833" cy="5460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93" name="Picture 37"/>
            <p:cNvPicPr>
              <a:picLocks noChangeArrowheads="1"/>
            </p:cNvPicPr>
            <p:nvPr/>
          </p:nvPicPr>
          <p:blipFill>
            <a:blip r:embed="rId4"/>
            <a:srcRect/>
            <a:stretch>
              <a:fillRect/>
            </a:stretch>
          </p:blipFill>
          <p:spPr bwMode="auto">
            <a:xfrm>
              <a:off x="1056645" y="2038424"/>
              <a:ext cx="870351" cy="451691"/>
            </a:xfrm>
            <a:prstGeom prst="rect">
              <a:avLst/>
            </a:prstGeom>
            <a:noFill/>
            <a:ln w="9525">
              <a:noFill/>
              <a:miter lim="800000"/>
              <a:headEnd/>
              <a:tailEnd/>
            </a:ln>
          </p:spPr>
        </p:pic>
        <p:sp>
          <p:nvSpPr>
            <p:cNvPr id="94" name="TextBox 93"/>
            <p:cNvSpPr txBox="1"/>
            <p:nvPr/>
          </p:nvSpPr>
          <p:spPr>
            <a:xfrm>
              <a:off x="1332078" y="2258761"/>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95" name="Straight Connector 94"/>
            <p:cNvCxnSpPr/>
            <p:nvPr/>
          </p:nvCxnSpPr>
          <p:spPr bwMode="auto">
            <a:xfrm rot="5400000">
              <a:off x="370539" y="2260885"/>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96" name="Straight Connector 95"/>
            <p:cNvCxnSpPr/>
            <p:nvPr/>
          </p:nvCxnSpPr>
          <p:spPr bwMode="auto">
            <a:xfrm rot="10800000">
              <a:off x="545546" y="2271789"/>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97" name="Picture 37"/>
            <p:cNvPicPr>
              <a:picLocks noChangeArrowheads="1"/>
            </p:cNvPicPr>
            <p:nvPr/>
          </p:nvPicPr>
          <p:blipFill>
            <a:blip r:embed="rId4"/>
            <a:srcRect/>
            <a:stretch>
              <a:fillRect/>
            </a:stretch>
          </p:blipFill>
          <p:spPr bwMode="auto">
            <a:xfrm>
              <a:off x="2773269" y="1372846"/>
              <a:ext cx="870351" cy="451691"/>
            </a:xfrm>
            <a:prstGeom prst="rect">
              <a:avLst/>
            </a:prstGeom>
            <a:noFill/>
            <a:ln w="9525">
              <a:noFill/>
              <a:miter lim="800000"/>
              <a:headEnd/>
              <a:tailEnd/>
            </a:ln>
          </p:spPr>
        </p:pic>
        <p:sp>
          <p:nvSpPr>
            <p:cNvPr id="98" name="TextBox 97"/>
            <p:cNvSpPr txBox="1"/>
            <p:nvPr/>
          </p:nvSpPr>
          <p:spPr>
            <a:xfrm>
              <a:off x="3038780" y="1601393"/>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99" name="TextBox 98"/>
            <p:cNvSpPr txBox="1"/>
            <p:nvPr/>
          </p:nvSpPr>
          <p:spPr>
            <a:xfrm>
              <a:off x="2004985" y="1777564"/>
              <a:ext cx="719832" cy="173467"/>
            </a:xfrm>
            <a:prstGeom prst="rect">
              <a:avLst/>
            </a:prstGeom>
            <a:noFill/>
          </p:spPr>
          <p:txBody>
            <a:bodyPr wrap="square" lIns="0" tIns="0" rIns="0" bIns="0" rtlCol="0" anchor="ctr" anchorCtr="0">
              <a:noAutofit/>
            </a:bodyPr>
            <a:lstStyle/>
            <a:p>
              <a:r>
                <a:rPr lang="en-US" sz="1050" dirty="0" smtClean="0"/>
                <a:t>10.1.1.0</a:t>
              </a:r>
              <a:endParaRPr lang="en-US" sz="1050" dirty="0"/>
            </a:p>
          </p:txBody>
        </p:sp>
        <p:sp>
          <p:nvSpPr>
            <p:cNvPr id="100" name="TextBox 99"/>
            <p:cNvSpPr txBox="1"/>
            <p:nvPr/>
          </p:nvSpPr>
          <p:spPr>
            <a:xfrm>
              <a:off x="2904020" y="1819453"/>
              <a:ext cx="204316" cy="190215"/>
            </a:xfrm>
            <a:prstGeom prst="rect">
              <a:avLst/>
            </a:prstGeom>
            <a:noFill/>
          </p:spPr>
          <p:txBody>
            <a:bodyPr wrap="square" lIns="0" tIns="0" rIns="0" bIns="0" rtlCol="0" anchor="ctr" anchorCtr="0">
              <a:noAutofit/>
            </a:bodyPr>
            <a:lstStyle/>
            <a:p>
              <a:r>
                <a:rPr lang="en-US" sz="1050" dirty="0" smtClean="0"/>
                <a:t>.1</a:t>
              </a:r>
              <a:endParaRPr lang="en-US" sz="1050" dirty="0"/>
            </a:p>
          </p:txBody>
        </p:sp>
        <p:sp>
          <p:nvSpPr>
            <p:cNvPr id="101" name="TextBox 100"/>
            <p:cNvSpPr txBox="1"/>
            <p:nvPr/>
          </p:nvSpPr>
          <p:spPr>
            <a:xfrm>
              <a:off x="1671701" y="2579745"/>
              <a:ext cx="1013551" cy="165253"/>
            </a:xfrm>
            <a:prstGeom prst="rect">
              <a:avLst/>
            </a:prstGeom>
            <a:noFill/>
          </p:spPr>
          <p:txBody>
            <a:bodyPr wrap="square" lIns="0" tIns="0" rIns="0" bIns="0" rtlCol="0" anchor="ctr" anchorCtr="0">
              <a:noAutofit/>
            </a:bodyPr>
            <a:lstStyle/>
            <a:p>
              <a:r>
                <a:rPr lang="en-US" sz="1050" b="1" dirty="0" smtClean="0"/>
                <a:t>Backup Path</a:t>
              </a:r>
              <a:endParaRPr lang="en-US" sz="1050" b="1" dirty="0"/>
            </a:p>
          </p:txBody>
        </p:sp>
        <p:pic>
          <p:nvPicPr>
            <p:cNvPr id="102" name="Picture 37"/>
            <p:cNvPicPr>
              <a:picLocks noChangeArrowheads="1"/>
            </p:cNvPicPr>
            <p:nvPr/>
          </p:nvPicPr>
          <p:blipFill>
            <a:blip r:embed="rId4"/>
            <a:srcRect/>
            <a:stretch>
              <a:fillRect/>
            </a:stretch>
          </p:blipFill>
          <p:spPr bwMode="auto">
            <a:xfrm>
              <a:off x="5737649" y="1456985"/>
              <a:ext cx="480020" cy="288834"/>
            </a:xfrm>
            <a:prstGeom prst="rect">
              <a:avLst/>
            </a:prstGeom>
            <a:noFill/>
            <a:ln w="9525">
              <a:noFill/>
              <a:miter lim="800000"/>
              <a:headEnd/>
              <a:tailEnd/>
            </a:ln>
          </p:spPr>
        </p:pic>
        <p:cxnSp>
          <p:nvCxnSpPr>
            <p:cNvPr id="103" name="Straight Connector 102"/>
            <p:cNvCxnSpPr>
              <a:stCxn id="97" idx="3"/>
              <a:endCxn id="102" idx="1"/>
            </p:cNvCxnSpPr>
            <p:nvPr/>
          </p:nvCxnSpPr>
          <p:spPr bwMode="auto">
            <a:xfrm>
              <a:off x="3643620" y="1598692"/>
              <a:ext cx="2094029" cy="2710"/>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04" name="Picture 37"/>
            <p:cNvPicPr>
              <a:picLocks noChangeArrowheads="1"/>
            </p:cNvPicPr>
            <p:nvPr/>
          </p:nvPicPr>
          <p:blipFill>
            <a:blip r:embed="rId4"/>
            <a:srcRect/>
            <a:stretch>
              <a:fillRect/>
            </a:stretch>
          </p:blipFill>
          <p:spPr bwMode="auto">
            <a:xfrm>
              <a:off x="3959097" y="1487129"/>
              <a:ext cx="480020" cy="288834"/>
            </a:xfrm>
            <a:prstGeom prst="rect">
              <a:avLst/>
            </a:prstGeom>
            <a:noFill/>
            <a:ln w="9525">
              <a:noFill/>
              <a:miter lim="800000"/>
              <a:headEnd/>
              <a:tailEnd/>
            </a:ln>
          </p:spPr>
        </p:pic>
        <p:cxnSp>
          <p:nvCxnSpPr>
            <p:cNvPr id="105" name="Straight Connector 104"/>
            <p:cNvCxnSpPr>
              <a:stCxn id="102" idx="3"/>
              <a:endCxn id="107" idx="1"/>
            </p:cNvCxnSpPr>
            <p:nvPr/>
          </p:nvCxnSpPr>
          <p:spPr bwMode="auto">
            <a:xfrm>
              <a:off x="6217669" y="1601402"/>
              <a:ext cx="1119327" cy="5154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06" name="Picture 88"/>
            <p:cNvPicPr>
              <a:picLocks noChangeAspect="1" noChangeArrowheads="1"/>
            </p:cNvPicPr>
            <p:nvPr/>
          </p:nvPicPr>
          <p:blipFill>
            <a:blip r:embed="rId3"/>
            <a:srcRect/>
            <a:stretch>
              <a:fillRect/>
            </a:stretch>
          </p:blipFill>
          <p:spPr bwMode="auto">
            <a:xfrm>
              <a:off x="6735999" y="1356528"/>
              <a:ext cx="1864012" cy="1426160"/>
            </a:xfrm>
            <a:prstGeom prst="rect">
              <a:avLst/>
            </a:prstGeom>
            <a:noFill/>
            <a:ln w="9525" algn="ctr">
              <a:noFill/>
              <a:miter lim="800000"/>
              <a:headEnd/>
              <a:tailEnd/>
            </a:ln>
          </p:spPr>
        </p:pic>
        <p:sp>
          <p:nvSpPr>
            <p:cNvPr id="107" name="TextBox 106"/>
            <p:cNvSpPr txBox="1"/>
            <p:nvPr/>
          </p:nvSpPr>
          <p:spPr>
            <a:xfrm>
              <a:off x="7336996" y="1900765"/>
              <a:ext cx="844062" cy="432080"/>
            </a:xfrm>
            <a:prstGeom prst="rect">
              <a:avLst/>
            </a:prstGeom>
            <a:noFill/>
          </p:spPr>
          <p:txBody>
            <a:bodyPr wrap="none" rtlCol="0" anchor="ctr" anchorCtr="0">
              <a:noAutofit/>
            </a:bodyPr>
            <a:lstStyle/>
            <a:p>
              <a:r>
                <a:rPr lang="en-US" sz="1400" b="1" dirty="0" smtClean="0"/>
                <a:t>Internet</a:t>
              </a:r>
              <a:endParaRPr lang="en-US" sz="1400" b="1" dirty="0"/>
            </a:p>
          </p:txBody>
        </p:sp>
        <p:pic>
          <p:nvPicPr>
            <p:cNvPr id="108" name="Picture 88"/>
            <p:cNvPicPr>
              <a:picLocks noChangeAspect="1" noChangeArrowheads="1"/>
            </p:cNvPicPr>
            <p:nvPr/>
          </p:nvPicPr>
          <p:blipFill>
            <a:blip r:embed="rId3"/>
            <a:srcRect/>
            <a:stretch>
              <a:fillRect/>
            </a:stretch>
          </p:blipFill>
          <p:spPr bwMode="auto">
            <a:xfrm>
              <a:off x="2914025" y="2080010"/>
              <a:ext cx="3418106" cy="1157236"/>
            </a:xfrm>
            <a:prstGeom prst="rect">
              <a:avLst/>
            </a:prstGeom>
            <a:noFill/>
            <a:ln w="9525" algn="ctr">
              <a:noFill/>
              <a:miter lim="800000"/>
              <a:headEnd/>
              <a:tailEnd/>
            </a:ln>
          </p:spPr>
        </p:pic>
        <p:pic>
          <p:nvPicPr>
            <p:cNvPr id="109" name="Picture 37"/>
            <p:cNvPicPr>
              <a:picLocks noChangeArrowheads="1"/>
            </p:cNvPicPr>
            <p:nvPr/>
          </p:nvPicPr>
          <p:blipFill>
            <a:blip r:embed="rId4"/>
            <a:srcRect/>
            <a:stretch>
              <a:fillRect/>
            </a:stretch>
          </p:blipFill>
          <p:spPr bwMode="auto">
            <a:xfrm>
              <a:off x="5900097" y="2574030"/>
              <a:ext cx="480020" cy="288834"/>
            </a:xfrm>
            <a:prstGeom prst="rect">
              <a:avLst/>
            </a:prstGeom>
            <a:noFill/>
            <a:ln w="9525">
              <a:noFill/>
              <a:miter lim="800000"/>
              <a:headEnd/>
              <a:tailEnd/>
            </a:ln>
          </p:spPr>
        </p:pic>
        <p:cxnSp>
          <p:nvCxnSpPr>
            <p:cNvPr id="110" name="Straight Connector 109"/>
            <p:cNvCxnSpPr>
              <a:stCxn id="108" idx="1"/>
              <a:endCxn id="109" idx="1"/>
            </p:cNvCxnSpPr>
            <p:nvPr/>
          </p:nvCxnSpPr>
          <p:spPr bwMode="auto">
            <a:xfrm rot="10800000" flipH="1" flipV="1">
              <a:off x="2914025" y="2658627"/>
              <a:ext cx="2986072" cy="59819"/>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11" name="Picture 37"/>
            <p:cNvPicPr>
              <a:picLocks noChangeArrowheads="1"/>
            </p:cNvPicPr>
            <p:nvPr/>
          </p:nvPicPr>
          <p:blipFill>
            <a:blip r:embed="rId4"/>
            <a:srcRect/>
            <a:stretch>
              <a:fillRect/>
            </a:stretch>
          </p:blipFill>
          <p:spPr bwMode="auto">
            <a:xfrm>
              <a:off x="4121545" y="2624270"/>
              <a:ext cx="480020" cy="288834"/>
            </a:xfrm>
            <a:prstGeom prst="rect">
              <a:avLst/>
            </a:prstGeom>
            <a:noFill/>
            <a:ln w="9525">
              <a:noFill/>
              <a:miter lim="800000"/>
              <a:headEnd/>
              <a:tailEnd/>
            </a:ln>
          </p:spPr>
        </p:pic>
        <p:pic>
          <p:nvPicPr>
            <p:cNvPr id="112" name="Picture 37"/>
            <p:cNvPicPr>
              <a:picLocks noChangeArrowheads="1"/>
            </p:cNvPicPr>
            <p:nvPr/>
          </p:nvPicPr>
          <p:blipFill>
            <a:blip r:embed="rId4"/>
            <a:srcRect/>
            <a:stretch>
              <a:fillRect/>
            </a:stretch>
          </p:blipFill>
          <p:spPr bwMode="auto">
            <a:xfrm>
              <a:off x="5067737" y="2625950"/>
              <a:ext cx="480020" cy="288834"/>
            </a:xfrm>
            <a:prstGeom prst="rect">
              <a:avLst/>
            </a:prstGeom>
            <a:noFill/>
            <a:ln w="9525">
              <a:noFill/>
              <a:miter lim="800000"/>
              <a:headEnd/>
              <a:tailEnd/>
            </a:ln>
          </p:spPr>
        </p:pic>
        <p:sp>
          <p:nvSpPr>
            <p:cNvPr id="113" name="TextBox 112"/>
            <p:cNvSpPr txBox="1"/>
            <p:nvPr/>
          </p:nvSpPr>
          <p:spPr>
            <a:xfrm>
              <a:off x="355367" y="1394040"/>
              <a:ext cx="1013551" cy="344325"/>
            </a:xfrm>
            <a:prstGeom prst="rect">
              <a:avLst/>
            </a:prstGeom>
            <a:noFill/>
          </p:spPr>
          <p:txBody>
            <a:bodyPr wrap="square" lIns="0" tIns="0" rIns="0" bIns="0" rtlCol="0" anchor="ctr" anchorCtr="0">
              <a:noAutofit/>
            </a:bodyPr>
            <a:lstStyle/>
            <a:p>
              <a:r>
                <a:rPr lang="en-US" sz="1050" b="1" dirty="0" smtClean="0"/>
                <a:t>Customer</a:t>
              </a:r>
            </a:p>
            <a:p>
              <a:r>
                <a:rPr lang="en-US" sz="1050" b="1" dirty="0" smtClean="0"/>
                <a:t>A</a:t>
              </a:r>
              <a:endParaRPr lang="en-US" sz="1050" b="1" dirty="0"/>
            </a:p>
          </p:txBody>
        </p:sp>
        <p:pic>
          <p:nvPicPr>
            <p:cNvPr id="114" name="Picture 37"/>
            <p:cNvPicPr>
              <a:picLocks noChangeArrowheads="1"/>
            </p:cNvPicPr>
            <p:nvPr/>
          </p:nvPicPr>
          <p:blipFill>
            <a:blip r:embed="rId4"/>
            <a:srcRect/>
            <a:stretch>
              <a:fillRect/>
            </a:stretch>
          </p:blipFill>
          <p:spPr bwMode="auto">
            <a:xfrm>
              <a:off x="2915618" y="2560197"/>
              <a:ext cx="870351" cy="451691"/>
            </a:xfrm>
            <a:prstGeom prst="rect">
              <a:avLst/>
            </a:prstGeom>
            <a:noFill/>
            <a:ln w="9525">
              <a:noFill/>
              <a:miter lim="800000"/>
              <a:headEnd/>
              <a:tailEnd/>
            </a:ln>
          </p:spPr>
        </p:pic>
        <p:sp>
          <p:nvSpPr>
            <p:cNvPr id="115" name="TextBox 114"/>
            <p:cNvSpPr txBox="1"/>
            <p:nvPr/>
          </p:nvSpPr>
          <p:spPr>
            <a:xfrm>
              <a:off x="3181129" y="2788744"/>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16" name="TextBox 115"/>
            <p:cNvSpPr txBox="1"/>
            <p:nvPr/>
          </p:nvSpPr>
          <p:spPr>
            <a:xfrm>
              <a:off x="2895639" y="2383815"/>
              <a:ext cx="204316" cy="190215"/>
            </a:xfrm>
            <a:prstGeom prst="rect">
              <a:avLst/>
            </a:prstGeom>
            <a:noFill/>
          </p:spPr>
          <p:txBody>
            <a:bodyPr wrap="square" lIns="0" tIns="0" rIns="0" bIns="0" rtlCol="0" anchor="ctr" anchorCtr="0">
              <a:noAutofit/>
            </a:bodyPr>
            <a:lstStyle/>
            <a:p>
              <a:r>
                <a:rPr lang="en-US" sz="1050" dirty="0" smtClean="0"/>
                <a:t>.1</a:t>
              </a:r>
              <a:endParaRPr lang="en-US" sz="1050" dirty="0"/>
            </a:p>
          </p:txBody>
        </p:sp>
        <p:sp>
          <p:nvSpPr>
            <p:cNvPr id="117" name="TextBox 116"/>
            <p:cNvSpPr txBox="1"/>
            <p:nvPr/>
          </p:nvSpPr>
          <p:spPr>
            <a:xfrm>
              <a:off x="4253860" y="2143563"/>
              <a:ext cx="844062" cy="432080"/>
            </a:xfrm>
            <a:prstGeom prst="rect">
              <a:avLst/>
            </a:prstGeom>
            <a:noFill/>
          </p:spPr>
          <p:txBody>
            <a:bodyPr wrap="none" rtlCol="0" anchor="ctr" anchorCtr="0">
              <a:noAutofit/>
            </a:bodyPr>
            <a:lstStyle/>
            <a:p>
              <a:r>
                <a:rPr lang="en-US" sz="1400" b="1" dirty="0" smtClean="0"/>
                <a:t>ISP 2</a:t>
              </a:r>
              <a:endParaRPr lang="en-US" sz="1400" b="1" dirty="0"/>
            </a:p>
          </p:txBody>
        </p:sp>
        <p:sp>
          <p:nvSpPr>
            <p:cNvPr id="118" name="TextBox 117"/>
            <p:cNvSpPr txBox="1"/>
            <p:nvPr/>
          </p:nvSpPr>
          <p:spPr>
            <a:xfrm>
              <a:off x="5151795" y="1196436"/>
              <a:ext cx="719832" cy="173467"/>
            </a:xfrm>
            <a:prstGeom prst="rect">
              <a:avLst/>
            </a:prstGeom>
            <a:noFill/>
          </p:spPr>
          <p:txBody>
            <a:bodyPr wrap="square" lIns="0" tIns="0" rIns="0" bIns="0" rtlCol="0" anchor="ctr" anchorCtr="0">
              <a:noAutofit/>
            </a:bodyPr>
            <a:lstStyle/>
            <a:p>
              <a:r>
                <a:rPr lang="en-US" sz="1050" dirty="0" smtClean="0"/>
                <a:t>10.1.3.3</a:t>
              </a:r>
              <a:endParaRPr lang="en-US" sz="1050" dirty="0"/>
            </a:p>
          </p:txBody>
        </p:sp>
        <p:sp>
          <p:nvSpPr>
            <p:cNvPr id="119" name="TextBox 118"/>
            <p:cNvSpPr txBox="1"/>
            <p:nvPr/>
          </p:nvSpPr>
          <p:spPr>
            <a:xfrm>
              <a:off x="5354433" y="2343622"/>
              <a:ext cx="719832" cy="173467"/>
            </a:xfrm>
            <a:prstGeom prst="rect">
              <a:avLst/>
            </a:prstGeom>
            <a:noFill/>
          </p:spPr>
          <p:txBody>
            <a:bodyPr wrap="square" lIns="0" tIns="0" rIns="0" bIns="0" rtlCol="0" anchor="ctr" anchorCtr="0">
              <a:noAutofit/>
            </a:bodyPr>
            <a:lstStyle/>
            <a:p>
              <a:r>
                <a:rPr lang="en-US" sz="1050" dirty="0" smtClean="0"/>
                <a:t>172.16.3.3</a:t>
              </a:r>
              <a:endParaRPr lang="en-US" sz="1050" dirty="0"/>
            </a:p>
          </p:txBody>
        </p:sp>
        <p:cxnSp>
          <p:nvCxnSpPr>
            <p:cNvPr id="120" name="Straight Connector 119"/>
            <p:cNvCxnSpPr>
              <a:stCxn id="121" idx="0"/>
              <a:endCxn id="112" idx="0"/>
            </p:cNvCxnSpPr>
            <p:nvPr/>
          </p:nvCxnSpPr>
          <p:spPr bwMode="auto">
            <a:xfrm rot="16200000" flipH="1">
              <a:off x="5123278" y="2441481"/>
              <a:ext cx="361254" cy="7684"/>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21" name="Picture 42" descr="File Server_Updated2005"/>
            <p:cNvPicPr>
              <a:picLocks noChangeAspect="1" noChangeArrowheads="1"/>
            </p:cNvPicPr>
            <p:nvPr/>
          </p:nvPicPr>
          <p:blipFill>
            <a:blip r:embed="rId5"/>
            <a:srcRect/>
            <a:stretch>
              <a:fillRect/>
            </a:stretch>
          </p:blipFill>
          <p:spPr bwMode="auto">
            <a:xfrm>
              <a:off x="5192439" y="2264696"/>
              <a:ext cx="215247" cy="285180"/>
            </a:xfrm>
            <a:prstGeom prst="rect">
              <a:avLst/>
            </a:prstGeom>
            <a:noFill/>
            <a:ln w="9525">
              <a:noFill/>
              <a:miter lim="800000"/>
              <a:headEnd/>
              <a:tailEnd/>
            </a:ln>
          </p:spPr>
        </p:pic>
        <p:cxnSp>
          <p:nvCxnSpPr>
            <p:cNvPr id="122" name="Straight Connector 121"/>
            <p:cNvCxnSpPr>
              <a:stCxn id="123" idx="2"/>
              <a:endCxn id="124" idx="0"/>
            </p:cNvCxnSpPr>
            <p:nvPr/>
          </p:nvCxnSpPr>
          <p:spPr bwMode="auto">
            <a:xfrm rot="5400000" flipH="1">
              <a:off x="4816415" y="1448760"/>
              <a:ext cx="650085" cy="768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23" name="Picture 37"/>
            <p:cNvPicPr>
              <a:picLocks noChangeArrowheads="1"/>
            </p:cNvPicPr>
            <p:nvPr/>
          </p:nvPicPr>
          <p:blipFill>
            <a:blip r:embed="rId4"/>
            <a:srcRect/>
            <a:stretch>
              <a:fillRect/>
            </a:stretch>
          </p:blipFill>
          <p:spPr bwMode="auto">
            <a:xfrm>
              <a:off x="4905289" y="1488809"/>
              <a:ext cx="480020" cy="288834"/>
            </a:xfrm>
            <a:prstGeom prst="rect">
              <a:avLst/>
            </a:prstGeom>
            <a:noFill/>
            <a:ln w="9525">
              <a:noFill/>
              <a:miter lim="800000"/>
              <a:headEnd/>
              <a:tailEnd/>
            </a:ln>
          </p:spPr>
        </p:pic>
        <p:pic>
          <p:nvPicPr>
            <p:cNvPr id="124" name="Picture 42" descr="File Server_Updated2005"/>
            <p:cNvPicPr>
              <a:picLocks noChangeAspect="1" noChangeArrowheads="1"/>
            </p:cNvPicPr>
            <p:nvPr/>
          </p:nvPicPr>
          <p:blipFill>
            <a:blip r:embed="rId5"/>
            <a:srcRect/>
            <a:stretch>
              <a:fillRect/>
            </a:stretch>
          </p:blipFill>
          <p:spPr bwMode="auto">
            <a:xfrm>
              <a:off x="5029993" y="1127558"/>
              <a:ext cx="215247" cy="285180"/>
            </a:xfrm>
            <a:prstGeom prst="rect">
              <a:avLst/>
            </a:prstGeom>
            <a:noFill/>
            <a:ln w="9525">
              <a:noFill/>
              <a:miter lim="800000"/>
              <a:headEnd/>
              <a:tailEnd/>
            </a:ln>
          </p:spPr>
        </p:pic>
        <p:sp>
          <p:nvSpPr>
            <p:cNvPr id="125" name="Multiply 124"/>
            <p:cNvSpPr/>
            <p:nvPr/>
          </p:nvSpPr>
          <p:spPr bwMode="auto">
            <a:xfrm>
              <a:off x="4441370" y="1326382"/>
              <a:ext cx="492372" cy="492368"/>
            </a:xfrm>
            <a:prstGeom prst="mathMultiply">
              <a:avLst/>
            </a:prstGeom>
            <a:solidFill>
              <a:schemeClr val="accent6"/>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Tracking Reachability </a:t>
            </a:r>
            <a:r>
              <a:rPr lang="en-US" smtClean="0"/>
              <a:t>to Two </a:t>
            </a:r>
            <a:r>
              <a:rPr lang="en-US" dirty="0" smtClean="0"/>
              <a:t>ISPs Example</a:t>
            </a:r>
            <a:endParaRPr lang="en-US" dirty="0"/>
          </a:p>
        </p:txBody>
      </p:sp>
      <p:sp>
        <p:nvSpPr>
          <p:cNvPr id="48" name="Content Placeholder 47"/>
          <p:cNvSpPr>
            <a:spLocks noGrp="1"/>
          </p:cNvSpPr>
          <p:nvPr>
            <p:ph idx="10"/>
          </p:nvPr>
        </p:nvSpPr>
        <p:spPr>
          <a:xfrm>
            <a:off x="279400" y="923663"/>
            <a:ext cx="8520354" cy="1126369"/>
          </a:xfrm>
        </p:spPr>
        <p:txBody>
          <a:bodyPr>
            <a:noAutofit/>
          </a:bodyPr>
          <a:lstStyle/>
          <a:p>
            <a:pPr>
              <a:lnSpc>
                <a:spcPct val="120000"/>
              </a:lnSpc>
            </a:pPr>
            <a:r>
              <a:rPr lang="en-US" sz="1600" smtClean="0"/>
              <a:t>IP SLA 11 continuously sends ICMP Echo Requests to the DNS server (10.1.3.3) every 10 seconds.</a:t>
            </a:r>
          </a:p>
          <a:p>
            <a:pPr>
              <a:lnSpc>
                <a:spcPct val="120000"/>
              </a:lnSpc>
            </a:pPr>
            <a:r>
              <a:rPr lang="en-US" sz="1600" smtClean="0"/>
              <a:t>IP SLAs is tracking that object and as long as the DNS server is reachable, the default route to R2 will be in the routing table.</a:t>
            </a:r>
          </a:p>
        </p:txBody>
      </p:sp>
      <p:sp>
        <p:nvSpPr>
          <p:cNvPr id="50" name="Content Placeholder 49"/>
          <p:cNvSpPr>
            <a:spLocks noGrp="1"/>
          </p:cNvSpPr>
          <p:nvPr>
            <p:ph sz="quarter" idx="11"/>
          </p:nvPr>
        </p:nvSpPr>
        <p:spPr>
          <a:xfrm>
            <a:off x="279400" y="4527754"/>
            <a:ext cx="8520113" cy="2012743"/>
          </a:xfrm>
        </p:spPr>
        <p:txBody>
          <a:bodyPr>
            <a:normAutofit fontScale="85000" lnSpcReduction="20000"/>
          </a:bodyPr>
          <a:lstStyle/>
          <a:p>
            <a:pPr marL="236538" indent="-236538">
              <a:lnSpc>
                <a:spcPct val="120000"/>
              </a:lnSpc>
              <a:defRPr/>
            </a:pPr>
            <a:r>
              <a:rPr lang="en-US" smtClean="0"/>
              <a:t>R1(config)# </a:t>
            </a:r>
            <a:r>
              <a:rPr lang="en-US" b="1" smtClean="0"/>
              <a:t>ip sla 11</a:t>
            </a:r>
          </a:p>
          <a:p>
            <a:pPr marL="236538" indent="-236538">
              <a:lnSpc>
                <a:spcPct val="120000"/>
              </a:lnSpc>
              <a:defRPr/>
            </a:pPr>
            <a:r>
              <a:rPr lang="en-US" smtClean="0"/>
              <a:t>R1(config-ip-sla)# </a:t>
            </a:r>
            <a:r>
              <a:rPr lang="en-US" b="1" smtClean="0"/>
              <a:t>icmp-echo 10.1.3.3</a:t>
            </a:r>
          </a:p>
          <a:p>
            <a:pPr marL="236538" indent="-236538">
              <a:lnSpc>
                <a:spcPct val="120000"/>
              </a:lnSpc>
              <a:defRPr/>
            </a:pPr>
            <a:r>
              <a:rPr lang="en-US" smtClean="0"/>
              <a:t>R1(config-ip-sla-echo)# </a:t>
            </a:r>
            <a:r>
              <a:rPr lang="en-US" b="1" smtClean="0"/>
              <a:t>frequency 10</a:t>
            </a:r>
          </a:p>
          <a:p>
            <a:pPr marL="236538" indent="-236538">
              <a:lnSpc>
                <a:spcPct val="120000"/>
              </a:lnSpc>
              <a:defRPr/>
            </a:pPr>
            <a:r>
              <a:rPr lang="en-US" smtClean="0"/>
              <a:t>R1(config-ip-sla-echo)# </a:t>
            </a:r>
            <a:r>
              <a:rPr lang="en-US" b="1" smtClean="0"/>
              <a:t>exit</a:t>
            </a:r>
          </a:p>
          <a:p>
            <a:pPr marL="236538" indent="-236538">
              <a:lnSpc>
                <a:spcPct val="120000"/>
              </a:lnSpc>
              <a:defRPr/>
            </a:pPr>
            <a:r>
              <a:rPr lang="en-US" smtClean="0"/>
              <a:t>R1(config)# </a:t>
            </a:r>
            <a:r>
              <a:rPr lang="en-US" b="1" smtClean="0"/>
              <a:t>ip sla schedule 11 life forever start-time now</a:t>
            </a:r>
          </a:p>
          <a:p>
            <a:pPr marL="236538" indent="-236538">
              <a:lnSpc>
                <a:spcPct val="120000"/>
              </a:lnSpc>
              <a:defRPr/>
            </a:pPr>
            <a:r>
              <a:rPr lang="en-US" smtClean="0"/>
              <a:t>R1(config)# </a:t>
            </a:r>
            <a:r>
              <a:rPr lang="en-US" b="1" smtClean="0"/>
              <a:t>track 1 ip sla 11 reachability</a:t>
            </a:r>
          </a:p>
          <a:p>
            <a:pPr marL="236538" indent="-236538">
              <a:lnSpc>
                <a:spcPct val="120000"/>
              </a:lnSpc>
              <a:defRPr/>
            </a:pPr>
            <a:r>
              <a:rPr lang="en-US" smtClean="0"/>
              <a:t>R1(config-track)# </a:t>
            </a:r>
            <a:r>
              <a:rPr lang="en-US" b="1" smtClean="0"/>
              <a:t>delay down 10 up 1</a:t>
            </a:r>
          </a:p>
          <a:p>
            <a:pPr marL="236538" indent="-236538">
              <a:lnSpc>
                <a:spcPct val="120000"/>
              </a:lnSpc>
              <a:defRPr/>
            </a:pPr>
            <a:r>
              <a:rPr lang="en-US" smtClean="0"/>
              <a:t>R1(config-track)# </a:t>
            </a:r>
            <a:r>
              <a:rPr lang="en-US" b="1" smtClean="0"/>
              <a:t>exit</a:t>
            </a:r>
          </a:p>
          <a:p>
            <a:pPr marL="236538" indent="-236538">
              <a:lnSpc>
                <a:spcPct val="120000"/>
              </a:lnSpc>
              <a:defRPr/>
            </a:pPr>
            <a:r>
              <a:rPr lang="en-US" smtClean="0"/>
              <a:t>R1(config)# </a:t>
            </a:r>
            <a:r>
              <a:rPr lang="en-US" b="1" smtClean="0"/>
              <a:t>ip route 0.0.0.0 0.0.0.0 10.1.1.1 2 track 1</a:t>
            </a:r>
          </a:p>
        </p:txBody>
      </p:sp>
      <p:grpSp>
        <p:nvGrpSpPr>
          <p:cNvPr id="47" name="Group 46"/>
          <p:cNvGrpSpPr/>
          <p:nvPr/>
        </p:nvGrpSpPr>
        <p:grpSpPr>
          <a:xfrm>
            <a:off x="412132" y="2124739"/>
            <a:ext cx="8298559" cy="2351363"/>
            <a:chOff x="301452" y="885883"/>
            <a:chExt cx="8298559" cy="2351363"/>
          </a:xfrm>
        </p:grpSpPr>
        <p:sp>
          <p:nvSpPr>
            <p:cNvPr id="119" name="Rounded Rectangle 118"/>
            <p:cNvSpPr/>
            <p:nvPr/>
          </p:nvSpPr>
          <p:spPr bwMode="auto">
            <a:xfrm>
              <a:off x="301452" y="1316334"/>
              <a:ext cx="1085222" cy="1547446"/>
            </a:xfrm>
            <a:prstGeom prst="roundRect">
              <a:avLst/>
            </a:prstGeom>
            <a:solidFill>
              <a:schemeClr val="accent1">
                <a:alpha val="21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120" name="Straight Connector 119"/>
            <p:cNvCxnSpPr>
              <a:stCxn id="144" idx="3"/>
              <a:endCxn id="142" idx="1"/>
            </p:cNvCxnSpPr>
            <p:nvPr/>
          </p:nvCxnSpPr>
          <p:spPr bwMode="auto">
            <a:xfrm flipV="1">
              <a:off x="6380117" y="2116805"/>
              <a:ext cx="956879" cy="60164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21" name="Picture 88"/>
            <p:cNvPicPr>
              <a:picLocks noChangeAspect="1" noChangeArrowheads="1"/>
            </p:cNvPicPr>
            <p:nvPr/>
          </p:nvPicPr>
          <p:blipFill>
            <a:blip r:embed="rId3"/>
            <a:srcRect/>
            <a:stretch>
              <a:fillRect/>
            </a:stretch>
          </p:blipFill>
          <p:spPr bwMode="auto">
            <a:xfrm>
              <a:off x="2803491" y="954593"/>
              <a:ext cx="3426480" cy="1065127"/>
            </a:xfrm>
            <a:prstGeom prst="rect">
              <a:avLst/>
            </a:prstGeom>
            <a:noFill/>
            <a:ln w="9525" algn="ctr">
              <a:noFill/>
              <a:miter lim="800000"/>
              <a:headEnd/>
              <a:tailEnd/>
            </a:ln>
          </p:spPr>
        </p:pic>
        <p:sp>
          <p:nvSpPr>
            <p:cNvPr id="122" name="TextBox 121"/>
            <p:cNvSpPr txBox="1"/>
            <p:nvPr/>
          </p:nvSpPr>
          <p:spPr>
            <a:xfrm>
              <a:off x="1549446" y="1563187"/>
              <a:ext cx="1013551" cy="165253"/>
            </a:xfrm>
            <a:prstGeom prst="rect">
              <a:avLst/>
            </a:prstGeom>
            <a:noFill/>
          </p:spPr>
          <p:txBody>
            <a:bodyPr wrap="square" lIns="0" tIns="0" rIns="0" bIns="0" rtlCol="0" anchor="ctr" anchorCtr="0">
              <a:noAutofit/>
            </a:bodyPr>
            <a:lstStyle/>
            <a:p>
              <a:r>
                <a:rPr lang="en-US" sz="1050" b="1" dirty="0" smtClean="0"/>
                <a:t>Primary Path</a:t>
              </a:r>
              <a:endParaRPr lang="en-US" sz="1050" b="1" dirty="0"/>
            </a:p>
          </p:txBody>
        </p:sp>
        <p:sp>
          <p:nvSpPr>
            <p:cNvPr id="123" name="TextBox 122"/>
            <p:cNvSpPr txBox="1"/>
            <p:nvPr/>
          </p:nvSpPr>
          <p:spPr>
            <a:xfrm>
              <a:off x="4262228" y="885883"/>
              <a:ext cx="844062" cy="432080"/>
            </a:xfrm>
            <a:prstGeom prst="rect">
              <a:avLst/>
            </a:prstGeom>
            <a:noFill/>
          </p:spPr>
          <p:txBody>
            <a:bodyPr wrap="none" rtlCol="0" anchor="ctr" anchorCtr="0">
              <a:noAutofit/>
            </a:bodyPr>
            <a:lstStyle/>
            <a:p>
              <a:r>
                <a:rPr lang="en-US" sz="1400" b="1" dirty="0" smtClean="0"/>
                <a:t>ISP 1</a:t>
              </a:r>
              <a:endParaRPr lang="en-US" sz="1400" b="1" dirty="0"/>
            </a:p>
          </p:txBody>
        </p:sp>
        <p:sp>
          <p:nvSpPr>
            <p:cNvPr id="124" name="TextBox 123"/>
            <p:cNvSpPr txBox="1"/>
            <p:nvPr/>
          </p:nvSpPr>
          <p:spPr>
            <a:xfrm>
              <a:off x="2093746" y="2278307"/>
              <a:ext cx="719832" cy="173467"/>
            </a:xfrm>
            <a:prstGeom prst="rect">
              <a:avLst/>
            </a:prstGeom>
            <a:noFill/>
          </p:spPr>
          <p:txBody>
            <a:bodyPr wrap="square" lIns="0" tIns="0" rIns="0" bIns="0" rtlCol="0" anchor="ctr" anchorCtr="0">
              <a:noAutofit/>
            </a:bodyPr>
            <a:lstStyle/>
            <a:p>
              <a:r>
                <a:rPr lang="en-US" sz="1050" dirty="0" smtClean="0"/>
                <a:t>172.16.1.0</a:t>
              </a:r>
              <a:endParaRPr lang="en-US" sz="1050" dirty="0"/>
            </a:p>
          </p:txBody>
        </p:sp>
        <p:cxnSp>
          <p:nvCxnSpPr>
            <p:cNvPr id="125" name="Straight Connector 124"/>
            <p:cNvCxnSpPr/>
            <p:nvPr/>
          </p:nvCxnSpPr>
          <p:spPr bwMode="auto">
            <a:xfrm>
              <a:off x="1334164" y="2264270"/>
              <a:ext cx="2016630" cy="4165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26" name="Straight Connector 125"/>
            <p:cNvCxnSpPr/>
            <p:nvPr/>
          </p:nvCxnSpPr>
          <p:spPr bwMode="auto">
            <a:xfrm flipV="1">
              <a:off x="1334164" y="1718268"/>
              <a:ext cx="1991833" cy="5460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27" name="Picture 37"/>
            <p:cNvPicPr>
              <a:picLocks noChangeArrowheads="1"/>
            </p:cNvPicPr>
            <p:nvPr/>
          </p:nvPicPr>
          <p:blipFill>
            <a:blip r:embed="rId4"/>
            <a:srcRect/>
            <a:stretch>
              <a:fillRect/>
            </a:stretch>
          </p:blipFill>
          <p:spPr bwMode="auto">
            <a:xfrm>
              <a:off x="1056645" y="2038424"/>
              <a:ext cx="870351" cy="451691"/>
            </a:xfrm>
            <a:prstGeom prst="rect">
              <a:avLst/>
            </a:prstGeom>
            <a:noFill/>
            <a:ln w="9525">
              <a:noFill/>
              <a:miter lim="800000"/>
              <a:headEnd/>
              <a:tailEnd/>
            </a:ln>
          </p:spPr>
        </p:pic>
        <p:sp>
          <p:nvSpPr>
            <p:cNvPr id="128" name="TextBox 127"/>
            <p:cNvSpPr txBox="1"/>
            <p:nvPr/>
          </p:nvSpPr>
          <p:spPr>
            <a:xfrm>
              <a:off x="1332078" y="2258761"/>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129" name="Straight Connector 128"/>
            <p:cNvCxnSpPr/>
            <p:nvPr/>
          </p:nvCxnSpPr>
          <p:spPr bwMode="auto">
            <a:xfrm rot="5400000">
              <a:off x="370539" y="2260885"/>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130" name="Straight Connector 129"/>
            <p:cNvCxnSpPr/>
            <p:nvPr/>
          </p:nvCxnSpPr>
          <p:spPr bwMode="auto">
            <a:xfrm rot="10800000">
              <a:off x="545546" y="2271789"/>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131" name="Picture 37"/>
            <p:cNvPicPr>
              <a:picLocks noChangeArrowheads="1"/>
            </p:cNvPicPr>
            <p:nvPr/>
          </p:nvPicPr>
          <p:blipFill>
            <a:blip r:embed="rId4"/>
            <a:srcRect/>
            <a:stretch>
              <a:fillRect/>
            </a:stretch>
          </p:blipFill>
          <p:spPr bwMode="auto">
            <a:xfrm>
              <a:off x="2773269" y="1372846"/>
              <a:ext cx="870351" cy="451691"/>
            </a:xfrm>
            <a:prstGeom prst="rect">
              <a:avLst/>
            </a:prstGeom>
            <a:noFill/>
            <a:ln w="9525">
              <a:noFill/>
              <a:miter lim="800000"/>
              <a:headEnd/>
              <a:tailEnd/>
            </a:ln>
          </p:spPr>
        </p:pic>
        <p:sp>
          <p:nvSpPr>
            <p:cNvPr id="132" name="TextBox 131"/>
            <p:cNvSpPr txBox="1"/>
            <p:nvPr/>
          </p:nvSpPr>
          <p:spPr>
            <a:xfrm>
              <a:off x="3038780" y="1601393"/>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133" name="TextBox 132"/>
            <p:cNvSpPr txBox="1"/>
            <p:nvPr/>
          </p:nvSpPr>
          <p:spPr>
            <a:xfrm>
              <a:off x="2004985" y="1777564"/>
              <a:ext cx="719832" cy="173467"/>
            </a:xfrm>
            <a:prstGeom prst="rect">
              <a:avLst/>
            </a:prstGeom>
            <a:noFill/>
          </p:spPr>
          <p:txBody>
            <a:bodyPr wrap="square" lIns="0" tIns="0" rIns="0" bIns="0" rtlCol="0" anchor="ctr" anchorCtr="0">
              <a:noAutofit/>
            </a:bodyPr>
            <a:lstStyle/>
            <a:p>
              <a:r>
                <a:rPr lang="en-US" sz="1050" dirty="0" smtClean="0"/>
                <a:t>10.1.1.0</a:t>
              </a:r>
              <a:endParaRPr lang="en-US" sz="1050" dirty="0"/>
            </a:p>
          </p:txBody>
        </p:sp>
        <p:sp>
          <p:nvSpPr>
            <p:cNvPr id="134" name="TextBox 133"/>
            <p:cNvSpPr txBox="1"/>
            <p:nvPr/>
          </p:nvSpPr>
          <p:spPr>
            <a:xfrm>
              <a:off x="2904020" y="1819453"/>
              <a:ext cx="204316" cy="190215"/>
            </a:xfrm>
            <a:prstGeom prst="rect">
              <a:avLst/>
            </a:prstGeom>
            <a:noFill/>
          </p:spPr>
          <p:txBody>
            <a:bodyPr wrap="square" lIns="0" tIns="0" rIns="0" bIns="0" rtlCol="0" anchor="ctr" anchorCtr="0">
              <a:noAutofit/>
            </a:bodyPr>
            <a:lstStyle/>
            <a:p>
              <a:r>
                <a:rPr lang="en-US" sz="1050" dirty="0" smtClean="0"/>
                <a:t>.1</a:t>
              </a:r>
              <a:endParaRPr lang="en-US" sz="1050" dirty="0"/>
            </a:p>
          </p:txBody>
        </p:sp>
        <p:sp>
          <p:nvSpPr>
            <p:cNvPr id="135" name="TextBox 134"/>
            <p:cNvSpPr txBox="1"/>
            <p:nvPr/>
          </p:nvSpPr>
          <p:spPr>
            <a:xfrm>
              <a:off x="1671701" y="2579745"/>
              <a:ext cx="1013551" cy="165253"/>
            </a:xfrm>
            <a:prstGeom prst="rect">
              <a:avLst/>
            </a:prstGeom>
            <a:noFill/>
          </p:spPr>
          <p:txBody>
            <a:bodyPr wrap="square" lIns="0" tIns="0" rIns="0" bIns="0" rtlCol="0" anchor="ctr" anchorCtr="0">
              <a:noAutofit/>
            </a:bodyPr>
            <a:lstStyle/>
            <a:p>
              <a:r>
                <a:rPr lang="en-US" sz="1050" b="1" dirty="0" smtClean="0"/>
                <a:t>Backup Path</a:t>
              </a:r>
              <a:endParaRPr lang="en-US" sz="1050" b="1" dirty="0"/>
            </a:p>
          </p:txBody>
        </p:sp>
        <p:pic>
          <p:nvPicPr>
            <p:cNvPr id="136" name="Picture 37"/>
            <p:cNvPicPr>
              <a:picLocks noChangeArrowheads="1"/>
            </p:cNvPicPr>
            <p:nvPr/>
          </p:nvPicPr>
          <p:blipFill>
            <a:blip r:embed="rId4"/>
            <a:srcRect/>
            <a:stretch>
              <a:fillRect/>
            </a:stretch>
          </p:blipFill>
          <p:spPr bwMode="auto">
            <a:xfrm>
              <a:off x="5737649" y="1456985"/>
              <a:ext cx="480020" cy="288834"/>
            </a:xfrm>
            <a:prstGeom prst="rect">
              <a:avLst/>
            </a:prstGeom>
            <a:noFill/>
            <a:ln w="9525">
              <a:noFill/>
              <a:miter lim="800000"/>
              <a:headEnd/>
              <a:tailEnd/>
            </a:ln>
          </p:spPr>
        </p:pic>
        <p:cxnSp>
          <p:nvCxnSpPr>
            <p:cNvPr id="137" name="Straight Connector 136"/>
            <p:cNvCxnSpPr>
              <a:stCxn id="131" idx="3"/>
              <a:endCxn id="136" idx="1"/>
            </p:cNvCxnSpPr>
            <p:nvPr/>
          </p:nvCxnSpPr>
          <p:spPr bwMode="auto">
            <a:xfrm>
              <a:off x="3643620" y="1598692"/>
              <a:ext cx="2094029" cy="2710"/>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38" name="Picture 37"/>
            <p:cNvPicPr>
              <a:picLocks noChangeArrowheads="1"/>
            </p:cNvPicPr>
            <p:nvPr/>
          </p:nvPicPr>
          <p:blipFill>
            <a:blip r:embed="rId4"/>
            <a:srcRect/>
            <a:stretch>
              <a:fillRect/>
            </a:stretch>
          </p:blipFill>
          <p:spPr bwMode="auto">
            <a:xfrm>
              <a:off x="3959097" y="1487129"/>
              <a:ext cx="480020" cy="288834"/>
            </a:xfrm>
            <a:prstGeom prst="rect">
              <a:avLst/>
            </a:prstGeom>
            <a:noFill/>
            <a:ln w="9525">
              <a:noFill/>
              <a:miter lim="800000"/>
              <a:headEnd/>
              <a:tailEnd/>
            </a:ln>
          </p:spPr>
        </p:pic>
        <p:cxnSp>
          <p:nvCxnSpPr>
            <p:cNvPr id="140" name="Straight Connector 139"/>
            <p:cNvCxnSpPr>
              <a:stCxn id="136" idx="3"/>
              <a:endCxn id="142" idx="1"/>
            </p:cNvCxnSpPr>
            <p:nvPr/>
          </p:nvCxnSpPr>
          <p:spPr bwMode="auto">
            <a:xfrm>
              <a:off x="6217669" y="1601402"/>
              <a:ext cx="1119327" cy="5154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41" name="Picture 88"/>
            <p:cNvPicPr>
              <a:picLocks noChangeAspect="1" noChangeArrowheads="1"/>
            </p:cNvPicPr>
            <p:nvPr/>
          </p:nvPicPr>
          <p:blipFill>
            <a:blip r:embed="rId3"/>
            <a:srcRect/>
            <a:stretch>
              <a:fillRect/>
            </a:stretch>
          </p:blipFill>
          <p:spPr bwMode="auto">
            <a:xfrm>
              <a:off x="6735999" y="1356528"/>
              <a:ext cx="1864012" cy="1426160"/>
            </a:xfrm>
            <a:prstGeom prst="rect">
              <a:avLst/>
            </a:prstGeom>
            <a:noFill/>
            <a:ln w="9525" algn="ctr">
              <a:noFill/>
              <a:miter lim="800000"/>
              <a:headEnd/>
              <a:tailEnd/>
            </a:ln>
          </p:spPr>
        </p:pic>
        <p:sp>
          <p:nvSpPr>
            <p:cNvPr id="142" name="TextBox 141"/>
            <p:cNvSpPr txBox="1"/>
            <p:nvPr/>
          </p:nvSpPr>
          <p:spPr>
            <a:xfrm>
              <a:off x="7336996" y="1900765"/>
              <a:ext cx="844062" cy="432080"/>
            </a:xfrm>
            <a:prstGeom prst="rect">
              <a:avLst/>
            </a:prstGeom>
            <a:noFill/>
          </p:spPr>
          <p:txBody>
            <a:bodyPr wrap="none" rtlCol="0" anchor="ctr" anchorCtr="0">
              <a:noAutofit/>
            </a:bodyPr>
            <a:lstStyle/>
            <a:p>
              <a:r>
                <a:rPr lang="en-US" sz="1400" b="1" dirty="0" smtClean="0"/>
                <a:t>Internet</a:t>
              </a:r>
              <a:endParaRPr lang="en-US" sz="1400" b="1" dirty="0"/>
            </a:p>
          </p:txBody>
        </p:sp>
        <p:pic>
          <p:nvPicPr>
            <p:cNvPr id="143" name="Picture 88"/>
            <p:cNvPicPr>
              <a:picLocks noChangeAspect="1" noChangeArrowheads="1"/>
            </p:cNvPicPr>
            <p:nvPr/>
          </p:nvPicPr>
          <p:blipFill>
            <a:blip r:embed="rId3"/>
            <a:srcRect/>
            <a:stretch>
              <a:fillRect/>
            </a:stretch>
          </p:blipFill>
          <p:spPr bwMode="auto">
            <a:xfrm>
              <a:off x="2914025" y="2080010"/>
              <a:ext cx="3418106" cy="1157236"/>
            </a:xfrm>
            <a:prstGeom prst="rect">
              <a:avLst/>
            </a:prstGeom>
            <a:noFill/>
            <a:ln w="9525" algn="ctr">
              <a:noFill/>
              <a:miter lim="800000"/>
              <a:headEnd/>
              <a:tailEnd/>
            </a:ln>
          </p:spPr>
        </p:pic>
        <p:pic>
          <p:nvPicPr>
            <p:cNvPr id="144" name="Picture 37"/>
            <p:cNvPicPr>
              <a:picLocks noChangeArrowheads="1"/>
            </p:cNvPicPr>
            <p:nvPr/>
          </p:nvPicPr>
          <p:blipFill>
            <a:blip r:embed="rId4"/>
            <a:srcRect/>
            <a:stretch>
              <a:fillRect/>
            </a:stretch>
          </p:blipFill>
          <p:spPr bwMode="auto">
            <a:xfrm>
              <a:off x="5900097" y="2574030"/>
              <a:ext cx="480020" cy="288834"/>
            </a:xfrm>
            <a:prstGeom prst="rect">
              <a:avLst/>
            </a:prstGeom>
            <a:noFill/>
            <a:ln w="9525">
              <a:noFill/>
              <a:miter lim="800000"/>
              <a:headEnd/>
              <a:tailEnd/>
            </a:ln>
          </p:spPr>
        </p:pic>
        <p:cxnSp>
          <p:nvCxnSpPr>
            <p:cNvPr id="145" name="Straight Connector 144"/>
            <p:cNvCxnSpPr>
              <a:stCxn id="143" idx="1"/>
              <a:endCxn id="144" idx="1"/>
            </p:cNvCxnSpPr>
            <p:nvPr/>
          </p:nvCxnSpPr>
          <p:spPr bwMode="auto">
            <a:xfrm rot="10800000" flipH="1" flipV="1">
              <a:off x="2914025" y="2658627"/>
              <a:ext cx="2986072" cy="59819"/>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46" name="Picture 37"/>
            <p:cNvPicPr>
              <a:picLocks noChangeArrowheads="1"/>
            </p:cNvPicPr>
            <p:nvPr/>
          </p:nvPicPr>
          <p:blipFill>
            <a:blip r:embed="rId4"/>
            <a:srcRect/>
            <a:stretch>
              <a:fillRect/>
            </a:stretch>
          </p:blipFill>
          <p:spPr bwMode="auto">
            <a:xfrm>
              <a:off x="4121545" y="2624270"/>
              <a:ext cx="480020" cy="288834"/>
            </a:xfrm>
            <a:prstGeom prst="rect">
              <a:avLst/>
            </a:prstGeom>
            <a:noFill/>
            <a:ln w="9525">
              <a:noFill/>
              <a:miter lim="800000"/>
              <a:headEnd/>
              <a:tailEnd/>
            </a:ln>
          </p:spPr>
        </p:pic>
        <p:pic>
          <p:nvPicPr>
            <p:cNvPr id="147" name="Picture 37"/>
            <p:cNvPicPr>
              <a:picLocks noChangeArrowheads="1"/>
            </p:cNvPicPr>
            <p:nvPr/>
          </p:nvPicPr>
          <p:blipFill>
            <a:blip r:embed="rId4"/>
            <a:srcRect/>
            <a:stretch>
              <a:fillRect/>
            </a:stretch>
          </p:blipFill>
          <p:spPr bwMode="auto">
            <a:xfrm>
              <a:off x="5067737" y="2625950"/>
              <a:ext cx="480020" cy="288834"/>
            </a:xfrm>
            <a:prstGeom prst="rect">
              <a:avLst/>
            </a:prstGeom>
            <a:noFill/>
            <a:ln w="9525">
              <a:noFill/>
              <a:miter lim="800000"/>
              <a:headEnd/>
              <a:tailEnd/>
            </a:ln>
          </p:spPr>
        </p:pic>
        <p:sp>
          <p:nvSpPr>
            <p:cNvPr id="148" name="TextBox 147"/>
            <p:cNvSpPr txBox="1"/>
            <p:nvPr/>
          </p:nvSpPr>
          <p:spPr>
            <a:xfrm>
              <a:off x="355367" y="1394040"/>
              <a:ext cx="1013551" cy="344325"/>
            </a:xfrm>
            <a:prstGeom prst="rect">
              <a:avLst/>
            </a:prstGeom>
            <a:noFill/>
          </p:spPr>
          <p:txBody>
            <a:bodyPr wrap="square" lIns="0" tIns="0" rIns="0" bIns="0" rtlCol="0" anchor="ctr" anchorCtr="0">
              <a:noAutofit/>
            </a:bodyPr>
            <a:lstStyle/>
            <a:p>
              <a:r>
                <a:rPr lang="en-US" sz="1050" b="1" dirty="0" smtClean="0"/>
                <a:t>Customer</a:t>
              </a:r>
            </a:p>
            <a:p>
              <a:r>
                <a:rPr lang="en-US" sz="1050" b="1" dirty="0" smtClean="0"/>
                <a:t>A</a:t>
              </a:r>
              <a:endParaRPr lang="en-US" sz="1050" b="1" dirty="0"/>
            </a:p>
          </p:txBody>
        </p:sp>
        <p:pic>
          <p:nvPicPr>
            <p:cNvPr id="149" name="Picture 37"/>
            <p:cNvPicPr>
              <a:picLocks noChangeArrowheads="1"/>
            </p:cNvPicPr>
            <p:nvPr/>
          </p:nvPicPr>
          <p:blipFill>
            <a:blip r:embed="rId4"/>
            <a:srcRect/>
            <a:stretch>
              <a:fillRect/>
            </a:stretch>
          </p:blipFill>
          <p:spPr bwMode="auto">
            <a:xfrm>
              <a:off x="2915618" y="2560197"/>
              <a:ext cx="870351" cy="451691"/>
            </a:xfrm>
            <a:prstGeom prst="rect">
              <a:avLst/>
            </a:prstGeom>
            <a:noFill/>
            <a:ln w="9525">
              <a:noFill/>
              <a:miter lim="800000"/>
              <a:headEnd/>
              <a:tailEnd/>
            </a:ln>
          </p:spPr>
        </p:pic>
        <p:sp>
          <p:nvSpPr>
            <p:cNvPr id="150" name="TextBox 149"/>
            <p:cNvSpPr txBox="1"/>
            <p:nvPr/>
          </p:nvSpPr>
          <p:spPr>
            <a:xfrm>
              <a:off x="3181129" y="2788744"/>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51" name="TextBox 150"/>
            <p:cNvSpPr txBox="1"/>
            <p:nvPr/>
          </p:nvSpPr>
          <p:spPr>
            <a:xfrm>
              <a:off x="2895639" y="2383815"/>
              <a:ext cx="204316" cy="190215"/>
            </a:xfrm>
            <a:prstGeom prst="rect">
              <a:avLst/>
            </a:prstGeom>
            <a:noFill/>
          </p:spPr>
          <p:txBody>
            <a:bodyPr wrap="square" lIns="0" tIns="0" rIns="0" bIns="0" rtlCol="0" anchor="ctr" anchorCtr="0">
              <a:noAutofit/>
            </a:bodyPr>
            <a:lstStyle/>
            <a:p>
              <a:r>
                <a:rPr lang="en-US" sz="1050" dirty="0" smtClean="0"/>
                <a:t>.1</a:t>
              </a:r>
              <a:endParaRPr lang="en-US" sz="1050" dirty="0"/>
            </a:p>
          </p:txBody>
        </p:sp>
        <p:sp>
          <p:nvSpPr>
            <p:cNvPr id="152" name="TextBox 151"/>
            <p:cNvSpPr txBox="1"/>
            <p:nvPr/>
          </p:nvSpPr>
          <p:spPr>
            <a:xfrm>
              <a:off x="4253860" y="2143563"/>
              <a:ext cx="844062" cy="432080"/>
            </a:xfrm>
            <a:prstGeom prst="rect">
              <a:avLst/>
            </a:prstGeom>
            <a:noFill/>
          </p:spPr>
          <p:txBody>
            <a:bodyPr wrap="none" rtlCol="0" anchor="ctr" anchorCtr="0">
              <a:noAutofit/>
            </a:bodyPr>
            <a:lstStyle/>
            <a:p>
              <a:r>
                <a:rPr lang="en-US" sz="1400" b="1" dirty="0" smtClean="0"/>
                <a:t>ISP 2</a:t>
              </a:r>
              <a:endParaRPr lang="en-US" sz="1400" b="1" dirty="0"/>
            </a:p>
          </p:txBody>
        </p:sp>
        <p:sp>
          <p:nvSpPr>
            <p:cNvPr id="39" name="TextBox 38"/>
            <p:cNvSpPr txBox="1"/>
            <p:nvPr/>
          </p:nvSpPr>
          <p:spPr>
            <a:xfrm>
              <a:off x="5151795" y="1196436"/>
              <a:ext cx="719832" cy="173467"/>
            </a:xfrm>
            <a:prstGeom prst="rect">
              <a:avLst/>
            </a:prstGeom>
            <a:noFill/>
          </p:spPr>
          <p:txBody>
            <a:bodyPr wrap="square" lIns="0" tIns="0" rIns="0" bIns="0" rtlCol="0" anchor="ctr" anchorCtr="0">
              <a:noAutofit/>
            </a:bodyPr>
            <a:lstStyle/>
            <a:p>
              <a:r>
                <a:rPr lang="en-US" sz="1050" dirty="0" smtClean="0"/>
                <a:t>10.1.3.3</a:t>
              </a:r>
              <a:endParaRPr lang="en-US" sz="1050" dirty="0"/>
            </a:p>
          </p:txBody>
        </p:sp>
        <p:sp>
          <p:nvSpPr>
            <p:cNvPr id="43" name="TextBox 42"/>
            <p:cNvSpPr txBox="1"/>
            <p:nvPr/>
          </p:nvSpPr>
          <p:spPr>
            <a:xfrm>
              <a:off x="5354433" y="2343622"/>
              <a:ext cx="719832" cy="173467"/>
            </a:xfrm>
            <a:prstGeom prst="rect">
              <a:avLst/>
            </a:prstGeom>
            <a:noFill/>
          </p:spPr>
          <p:txBody>
            <a:bodyPr wrap="square" lIns="0" tIns="0" rIns="0" bIns="0" rtlCol="0" anchor="ctr" anchorCtr="0">
              <a:noAutofit/>
            </a:bodyPr>
            <a:lstStyle/>
            <a:p>
              <a:r>
                <a:rPr lang="en-US" sz="1050" dirty="0" smtClean="0"/>
                <a:t>172.16.3.3</a:t>
              </a:r>
              <a:endParaRPr lang="en-US" sz="1050" dirty="0"/>
            </a:p>
          </p:txBody>
        </p:sp>
        <p:cxnSp>
          <p:nvCxnSpPr>
            <p:cNvPr id="45" name="Straight Connector 44"/>
            <p:cNvCxnSpPr>
              <a:stCxn id="42" idx="0"/>
              <a:endCxn id="147" idx="0"/>
            </p:cNvCxnSpPr>
            <p:nvPr/>
          </p:nvCxnSpPr>
          <p:spPr bwMode="auto">
            <a:xfrm rot="16200000" flipH="1">
              <a:off x="5123278" y="2441481"/>
              <a:ext cx="361254" cy="7684"/>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42" name="Picture 42" descr="File Server_Updated2005"/>
            <p:cNvPicPr>
              <a:picLocks noChangeAspect="1" noChangeArrowheads="1"/>
            </p:cNvPicPr>
            <p:nvPr/>
          </p:nvPicPr>
          <p:blipFill>
            <a:blip r:embed="rId5"/>
            <a:srcRect/>
            <a:stretch>
              <a:fillRect/>
            </a:stretch>
          </p:blipFill>
          <p:spPr bwMode="auto">
            <a:xfrm>
              <a:off x="5192439" y="2264696"/>
              <a:ext cx="215247" cy="285180"/>
            </a:xfrm>
            <a:prstGeom prst="rect">
              <a:avLst/>
            </a:prstGeom>
            <a:noFill/>
            <a:ln w="9525">
              <a:noFill/>
              <a:miter lim="800000"/>
              <a:headEnd/>
              <a:tailEnd/>
            </a:ln>
          </p:spPr>
        </p:pic>
        <p:cxnSp>
          <p:nvCxnSpPr>
            <p:cNvPr id="49" name="Straight Connector 48"/>
            <p:cNvCxnSpPr>
              <a:stCxn id="139" idx="2"/>
              <a:endCxn id="38" idx="0"/>
            </p:cNvCxnSpPr>
            <p:nvPr/>
          </p:nvCxnSpPr>
          <p:spPr bwMode="auto">
            <a:xfrm rot="5400000" flipH="1">
              <a:off x="4816415" y="1448760"/>
              <a:ext cx="650085" cy="768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39" name="Picture 37"/>
            <p:cNvPicPr>
              <a:picLocks noChangeArrowheads="1"/>
            </p:cNvPicPr>
            <p:nvPr/>
          </p:nvPicPr>
          <p:blipFill>
            <a:blip r:embed="rId4"/>
            <a:srcRect/>
            <a:stretch>
              <a:fillRect/>
            </a:stretch>
          </p:blipFill>
          <p:spPr bwMode="auto">
            <a:xfrm>
              <a:off x="4905289" y="1488809"/>
              <a:ext cx="480020" cy="288834"/>
            </a:xfrm>
            <a:prstGeom prst="rect">
              <a:avLst/>
            </a:prstGeom>
            <a:noFill/>
            <a:ln w="9525">
              <a:noFill/>
              <a:miter lim="800000"/>
              <a:headEnd/>
              <a:tailEnd/>
            </a:ln>
          </p:spPr>
        </p:pic>
        <p:pic>
          <p:nvPicPr>
            <p:cNvPr id="38" name="Picture 42" descr="File Server_Updated2005"/>
            <p:cNvPicPr>
              <a:picLocks noChangeAspect="1" noChangeArrowheads="1"/>
            </p:cNvPicPr>
            <p:nvPr/>
          </p:nvPicPr>
          <p:blipFill>
            <a:blip r:embed="rId5"/>
            <a:srcRect/>
            <a:stretch>
              <a:fillRect/>
            </a:stretch>
          </p:blipFill>
          <p:spPr bwMode="auto">
            <a:xfrm>
              <a:off x="5029993" y="1127558"/>
              <a:ext cx="215247" cy="28518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Tracking Reachability </a:t>
            </a:r>
            <a:r>
              <a:rPr lang="en-US" smtClean="0"/>
              <a:t>to Two </a:t>
            </a:r>
            <a:r>
              <a:rPr lang="en-US" dirty="0" smtClean="0"/>
              <a:t>ISPs Example</a:t>
            </a:r>
            <a:endParaRPr lang="en-US" dirty="0"/>
          </a:p>
        </p:txBody>
      </p:sp>
      <p:sp>
        <p:nvSpPr>
          <p:cNvPr id="46" name="Text Placeholder 5"/>
          <p:cNvSpPr>
            <a:spLocks/>
          </p:cNvSpPr>
          <p:nvPr/>
        </p:nvSpPr>
        <p:spPr bwMode="auto">
          <a:xfrm>
            <a:off x="279400" y="4506780"/>
            <a:ext cx="8537054" cy="1982481"/>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400" kern="0" dirty="0" smtClean="0">
                <a:latin typeface="Courier New" pitchFamily="49" charset="0"/>
              </a:rPr>
              <a:t>R1(config)# </a:t>
            </a:r>
            <a:r>
              <a:rPr lang="en-US" sz="1400" b="1" kern="0" dirty="0" smtClean="0">
                <a:latin typeface="Courier New" pitchFamily="49" charset="0"/>
              </a:rPr>
              <a:t>ip sla 22</a:t>
            </a:r>
          </a:p>
          <a:p>
            <a:pPr marL="236538" indent="-236538" algn="l" defTabSz="814388" eaLnBrk="1" hangingPunct="1">
              <a:lnSpc>
                <a:spcPct val="100000"/>
              </a:lnSpc>
              <a:spcBef>
                <a:spcPts val="0"/>
              </a:spcBef>
              <a:buClr>
                <a:srgbClr val="708CA1"/>
              </a:buClr>
              <a:defRPr/>
            </a:pPr>
            <a:r>
              <a:rPr lang="en-US" sz="1400" kern="0" dirty="0" smtClean="0">
                <a:latin typeface="Courier New" pitchFamily="49" charset="0"/>
              </a:rPr>
              <a:t>R1(config-ip-sla)# </a:t>
            </a:r>
            <a:r>
              <a:rPr lang="en-US" sz="1400" b="1" kern="0" dirty="0" smtClean="0">
                <a:latin typeface="Courier New" pitchFamily="49" charset="0"/>
              </a:rPr>
              <a:t>icmp-echo 172.16.3.3</a:t>
            </a:r>
          </a:p>
          <a:p>
            <a:pPr marL="236538" indent="-236538" algn="l" defTabSz="814388" eaLnBrk="1" hangingPunct="1">
              <a:lnSpc>
                <a:spcPct val="100000"/>
              </a:lnSpc>
              <a:spcBef>
                <a:spcPts val="0"/>
              </a:spcBef>
              <a:buClr>
                <a:srgbClr val="708CA1"/>
              </a:buClr>
              <a:defRPr/>
            </a:pPr>
            <a:r>
              <a:rPr lang="en-US" sz="1400" kern="0" dirty="0" smtClean="0">
                <a:latin typeface="Courier New" pitchFamily="49" charset="0"/>
              </a:rPr>
              <a:t>R1(config-ip-sla-echo)# </a:t>
            </a:r>
            <a:r>
              <a:rPr lang="en-US" sz="1400" b="1" kern="0" dirty="0" smtClean="0">
                <a:latin typeface="Courier New" pitchFamily="49" charset="0"/>
              </a:rPr>
              <a:t>frequency 10</a:t>
            </a:r>
          </a:p>
          <a:p>
            <a:pPr marL="236538" indent="-236538" algn="l" defTabSz="814388" eaLnBrk="1" hangingPunct="1">
              <a:lnSpc>
                <a:spcPct val="100000"/>
              </a:lnSpc>
              <a:spcBef>
                <a:spcPts val="0"/>
              </a:spcBef>
              <a:buClr>
                <a:srgbClr val="708CA1"/>
              </a:buClr>
              <a:defRPr/>
            </a:pPr>
            <a:r>
              <a:rPr lang="en-US" sz="1400" kern="0" dirty="0" smtClean="0">
                <a:latin typeface="Courier New" pitchFamily="49" charset="0"/>
              </a:rPr>
              <a:t>R1(config-ip-sla-echo)# </a:t>
            </a:r>
            <a:r>
              <a:rPr lang="en-US" sz="14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400" kern="0" dirty="0" smtClean="0">
                <a:latin typeface="Courier New" pitchFamily="49" charset="0"/>
              </a:rPr>
              <a:t>R1(config)# </a:t>
            </a:r>
            <a:r>
              <a:rPr lang="en-US" sz="1400" b="1" kern="0" dirty="0" smtClean="0">
                <a:latin typeface="Courier New" pitchFamily="49" charset="0"/>
              </a:rPr>
              <a:t>ip sla schedule 22 life forever start-time now</a:t>
            </a:r>
          </a:p>
          <a:p>
            <a:pPr marL="236538" indent="-236538" algn="l" defTabSz="814388" eaLnBrk="1" hangingPunct="1">
              <a:lnSpc>
                <a:spcPct val="100000"/>
              </a:lnSpc>
              <a:spcBef>
                <a:spcPts val="0"/>
              </a:spcBef>
              <a:buClr>
                <a:srgbClr val="708CA1"/>
              </a:buClr>
              <a:defRPr/>
            </a:pPr>
            <a:r>
              <a:rPr lang="en-US" sz="1400" kern="0" dirty="0" smtClean="0">
                <a:latin typeface="Courier New" pitchFamily="49" charset="0"/>
              </a:rPr>
              <a:t>R1(config)# </a:t>
            </a:r>
            <a:r>
              <a:rPr lang="en-US" sz="1400" b="1" kern="0" dirty="0" smtClean="0">
                <a:latin typeface="Courier New" pitchFamily="49" charset="0"/>
              </a:rPr>
              <a:t>track 2 ip sla 22 reachability</a:t>
            </a:r>
          </a:p>
          <a:p>
            <a:pPr marL="236538" indent="-236538" algn="l" defTabSz="814388" eaLnBrk="1" hangingPunct="1">
              <a:lnSpc>
                <a:spcPct val="100000"/>
              </a:lnSpc>
              <a:spcBef>
                <a:spcPts val="0"/>
              </a:spcBef>
              <a:buClr>
                <a:srgbClr val="708CA1"/>
              </a:buClr>
              <a:defRPr/>
            </a:pPr>
            <a:r>
              <a:rPr lang="en-US" sz="1400" kern="0" dirty="0" smtClean="0">
                <a:latin typeface="Courier New" pitchFamily="49" charset="0"/>
              </a:rPr>
              <a:t>R1(config-track)# </a:t>
            </a:r>
            <a:r>
              <a:rPr lang="en-US" sz="1400" b="1" kern="0" dirty="0" smtClean="0">
                <a:latin typeface="Courier New" pitchFamily="49" charset="0"/>
              </a:rPr>
              <a:t>delay down 10 up 1</a:t>
            </a:r>
          </a:p>
          <a:p>
            <a:pPr marL="236538" indent="-236538" algn="l" defTabSz="814388" eaLnBrk="1" hangingPunct="1">
              <a:lnSpc>
                <a:spcPct val="100000"/>
              </a:lnSpc>
              <a:spcBef>
                <a:spcPts val="0"/>
              </a:spcBef>
              <a:buClr>
                <a:srgbClr val="708CA1"/>
              </a:buClr>
              <a:defRPr/>
            </a:pPr>
            <a:r>
              <a:rPr lang="en-US" sz="1400" kern="0" dirty="0" smtClean="0">
                <a:latin typeface="Courier New" pitchFamily="49" charset="0"/>
              </a:rPr>
              <a:t>R1(config-track)# </a:t>
            </a:r>
            <a:r>
              <a:rPr lang="en-US" sz="14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400" kern="0" dirty="0" smtClean="0">
                <a:latin typeface="Courier New" pitchFamily="49" charset="0"/>
              </a:rPr>
              <a:t>R1(config)# </a:t>
            </a:r>
            <a:r>
              <a:rPr lang="en-US" sz="1400" b="1" kern="0" dirty="0" smtClean="0">
                <a:latin typeface="Courier New" pitchFamily="49" charset="0"/>
              </a:rPr>
              <a:t>ip route 0.0.0.0 0.0.0.0 172.16.1.1 3 </a:t>
            </a:r>
            <a:r>
              <a:rPr lang="en-US" sz="1400" b="1" kern="0" smtClean="0">
                <a:latin typeface="Courier New" pitchFamily="49" charset="0"/>
              </a:rPr>
              <a:t>track 2</a:t>
            </a:r>
            <a:endParaRPr lang="en-US" sz="1400" b="1" kern="0" dirty="0" smtClean="0">
              <a:latin typeface="Courier New" pitchFamily="49" charset="0"/>
            </a:endParaRPr>
          </a:p>
        </p:txBody>
      </p:sp>
      <p:grpSp>
        <p:nvGrpSpPr>
          <p:cNvPr id="47" name="Group 46"/>
          <p:cNvGrpSpPr/>
          <p:nvPr/>
        </p:nvGrpSpPr>
        <p:grpSpPr>
          <a:xfrm>
            <a:off x="404688" y="2154211"/>
            <a:ext cx="8298559" cy="2351363"/>
            <a:chOff x="301452" y="885883"/>
            <a:chExt cx="8298559" cy="2351363"/>
          </a:xfrm>
        </p:grpSpPr>
        <p:sp>
          <p:nvSpPr>
            <p:cNvPr id="119" name="Rounded Rectangle 118"/>
            <p:cNvSpPr/>
            <p:nvPr/>
          </p:nvSpPr>
          <p:spPr bwMode="auto">
            <a:xfrm>
              <a:off x="301452" y="1316334"/>
              <a:ext cx="1085222" cy="1547446"/>
            </a:xfrm>
            <a:prstGeom prst="roundRect">
              <a:avLst/>
            </a:prstGeom>
            <a:solidFill>
              <a:schemeClr val="accent1">
                <a:alpha val="21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120" name="Straight Connector 119"/>
            <p:cNvCxnSpPr>
              <a:stCxn id="144" idx="3"/>
              <a:endCxn id="142" idx="1"/>
            </p:cNvCxnSpPr>
            <p:nvPr/>
          </p:nvCxnSpPr>
          <p:spPr bwMode="auto">
            <a:xfrm flipV="1">
              <a:off x="6380117" y="2116805"/>
              <a:ext cx="956879" cy="60164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21" name="Picture 88"/>
            <p:cNvPicPr>
              <a:picLocks noChangeAspect="1" noChangeArrowheads="1"/>
            </p:cNvPicPr>
            <p:nvPr/>
          </p:nvPicPr>
          <p:blipFill>
            <a:blip r:embed="rId3"/>
            <a:srcRect/>
            <a:stretch>
              <a:fillRect/>
            </a:stretch>
          </p:blipFill>
          <p:spPr bwMode="auto">
            <a:xfrm>
              <a:off x="2803491" y="954593"/>
              <a:ext cx="3426480" cy="1065127"/>
            </a:xfrm>
            <a:prstGeom prst="rect">
              <a:avLst/>
            </a:prstGeom>
            <a:noFill/>
            <a:ln w="9525" algn="ctr">
              <a:noFill/>
              <a:miter lim="800000"/>
              <a:headEnd/>
              <a:tailEnd/>
            </a:ln>
          </p:spPr>
        </p:pic>
        <p:sp>
          <p:nvSpPr>
            <p:cNvPr id="122" name="TextBox 121"/>
            <p:cNvSpPr txBox="1"/>
            <p:nvPr/>
          </p:nvSpPr>
          <p:spPr>
            <a:xfrm>
              <a:off x="1549446" y="1563187"/>
              <a:ext cx="1013551" cy="165253"/>
            </a:xfrm>
            <a:prstGeom prst="rect">
              <a:avLst/>
            </a:prstGeom>
            <a:noFill/>
          </p:spPr>
          <p:txBody>
            <a:bodyPr wrap="square" lIns="0" tIns="0" rIns="0" bIns="0" rtlCol="0" anchor="ctr" anchorCtr="0">
              <a:noAutofit/>
            </a:bodyPr>
            <a:lstStyle/>
            <a:p>
              <a:r>
                <a:rPr lang="en-US" sz="1050" b="1" dirty="0" smtClean="0"/>
                <a:t>Primary Path</a:t>
              </a:r>
              <a:endParaRPr lang="en-US" sz="1050" b="1" dirty="0"/>
            </a:p>
          </p:txBody>
        </p:sp>
        <p:sp>
          <p:nvSpPr>
            <p:cNvPr id="123" name="TextBox 122"/>
            <p:cNvSpPr txBox="1"/>
            <p:nvPr/>
          </p:nvSpPr>
          <p:spPr>
            <a:xfrm>
              <a:off x="4262228" y="885883"/>
              <a:ext cx="844062" cy="432080"/>
            </a:xfrm>
            <a:prstGeom prst="rect">
              <a:avLst/>
            </a:prstGeom>
            <a:noFill/>
          </p:spPr>
          <p:txBody>
            <a:bodyPr wrap="none" rtlCol="0" anchor="ctr" anchorCtr="0">
              <a:noAutofit/>
            </a:bodyPr>
            <a:lstStyle/>
            <a:p>
              <a:r>
                <a:rPr lang="en-US" sz="1400" b="1" dirty="0" smtClean="0"/>
                <a:t>ISP 1</a:t>
              </a:r>
              <a:endParaRPr lang="en-US" sz="1400" b="1" dirty="0"/>
            </a:p>
          </p:txBody>
        </p:sp>
        <p:sp>
          <p:nvSpPr>
            <p:cNvPr id="124" name="TextBox 123"/>
            <p:cNvSpPr txBox="1"/>
            <p:nvPr/>
          </p:nvSpPr>
          <p:spPr>
            <a:xfrm>
              <a:off x="2093746" y="2278307"/>
              <a:ext cx="719832" cy="173467"/>
            </a:xfrm>
            <a:prstGeom prst="rect">
              <a:avLst/>
            </a:prstGeom>
            <a:noFill/>
          </p:spPr>
          <p:txBody>
            <a:bodyPr wrap="square" lIns="0" tIns="0" rIns="0" bIns="0" rtlCol="0" anchor="ctr" anchorCtr="0">
              <a:noAutofit/>
            </a:bodyPr>
            <a:lstStyle/>
            <a:p>
              <a:r>
                <a:rPr lang="en-US" sz="1050" dirty="0" smtClean="0"/>
                <a:t>172.16.1.0</a:t>
              </a:r>
              <a:endParaRPr lang="en-US" sz="1050" dirty="0"/>
            </a:p>
          </p:txBody>
        </p:sp>
        <p:cxnSp>
          <p:nvCxnSpPr>
            <p:cNvPr id="125" name="Straight Connector 124"/>
            <p:cNvCxnSpPr/>
            <p:nvPr/>
          </p:nvCxnSpPr>
          <p:spPr bwMode="auto">
            <a:xfrm>
              <a:off x="1334164" y="2264270"/>
              <a:ext cx="2016630" cy="4165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26" name="Straight Connector 125"/>
            <p:cNvCxnSpPr/>
            <p:nvPr/>
          </p:nvCxnSpPr>
          <p:spPr bwMode="auto">
            <a:xfrm flipV="1">
              <a:off x="1334164" y="1718268"/>
              <a:ext cx="1991833" cy="5460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27" name="Picture 37"/>
            <p:cNvPicPr>
              <a:picLocks noChangeArrowheads="1"/>
            </p:cNvPicPr>
            <p:nvPr/>
          </p:nvPicPr>
          <p:blipFill>
            <a:blip r:embed="rId4"/>
            <a:srcRect/>
            <a:stretch>
              <a:fillRect/>
            </a:stretch>
          </p:blipFill>
          <p:spPr bwMode="auto">
            <a:xfrm>
              <a:off x="1056645" y="2038424"/>
              <a:ext cx="870351" cy="451691"/>
            </a:xfrm>
            <a:prstGeom prst="rect">
              <a:avLst/>
            </a:prstGeom>
            <a:noFill/>
            <a:ln w="9525">
              <a:noFill/>
              <a:miter lim="800000"/>
              <a:headEnd/>
              <a:tailEnd/>
            </a:ln>
          </p:spPr>
        </p:pic>
        <p:sp>
          <p:nvSpPr>
            <p:cNvPr id="128" name="TextBox 127"/>
            <p:cNvSpPr txBox="1"/>
            <p:nvPr/>
          </p:nvSpPr>
          <p:spPr>
            <a:xfrm>
              <a:off x="1332078" y="2258761"/>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129" name="Straight Connector 128"/>
            <p:cNvCxnSpPr/>
            <p:nvPr/>
          </p:nvCxnSpPr>
          <p:spPr bwMode="auto">
            <a:xfrm rot="5400000">
              <a:off x="370539" y="2260885"/>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130" name="Straight Connector 129"/>
            <p:cNvCxnSpPr/>
            <p:nvPr/>
          </p:nvCxnSpPr>
          <p:spPr bwMode="auto">
            <a:xfrm rot="10800000">
              <a:off x="545546" y="2271789"/>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131" name="Picture 37"/>
            <p:cNvPicPr>
              <a:picLocks noChangeArrowheads="1"/>
            </p:cNvPicPr>
            <p:nvPr/>
          </p:nvPicPr>
          <p:blipFill>
            <a:blip r:embed="rId4"/>
            <a:srcRect/>
            <a:stretch>
              <a:fillRect/>
            </a:stretch>
          </p:blipFill>
          <p:spPr bwMode="auto">
            <a:xfrm>
              <a:off x="2773269" y="1372846"/>
              <a:ext cx="870351" cy="451691"/>
            </a:xfrm>
            <a:prstGeom prst="rect">
              <a:avLst/>
            </a:prstGeom>
            <a:noFill/>
            <a:ln w="9525">
              <a:noFill/>
              <a:miter lim="800000"/>
              <a:headEnd/>
              <a:tailEnd/>
            </a:ln>
          </p:spPr>
        </p:pic>
        <p:sp>
          <p:nvSpPr>
            <p:cNvPr id="132" name="TextBox 131"/>
            <p:cNvSpPr txBox="1"/>
            <p:nvPr/>
          </p:nvSpPr>
          <p:spPr>
            <a:xfrm>
              <a:off x="3038780" y="1601393"/>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133" name="TextBox 132"/>
            <p:cNvSpPr txBox="1"/>
            <p:nvPr/>
          </p:nvSpPr>
          <p:spPr>
            <a:xfrm>
              <a:off x="2004985" y="1777564"/>
              <a:ext cx="719832" cy="173467"/>
            </a:xfrm>
            <a:prstGeom prst="rect">
              <a:avLst/>
            </a:prstGeom>
            <a:noFill/>
          </p:spPr>
          <p:txBody>
            <a:bodyPr wrap="square" lIns="0" tIns="0" rIns="0" bIns="0" rtlCol="0" anchor="ctr" anchorCtr="0">
              <a:noAutofit/>
            </a:bodyPr>
            <a:lstStyle/>
            <a:p>
              <a:r>
                <a:rPr lang="en-US" sz="1050" dirty="0" smtClean="0"/>
                <a:t>10.1.1.0</a:t>
              </a:r>
              <a:endParaRPr lang="en-US" sz="1050" dirty="0"/>
            </a:p>
          </p:txBody>
        </p:sp>
        <p:sp>
          <p:nvSpPr>
            <p:cNvPr id="134" name="TextBox 133"/>
            <p:cNvSpPr txBox="1"/>
            <p:nvPr/>
          </p:nvSpPr>
          <p:spPr>
            <a:xfrm>
              <a:off x="2904020" y="1819453"/>
              <a:ext cx="204316" cy="190215"/>
            </a:xfrm>
            <a:prstGeom prst="rect">
              <a:avLst/>
            </a:prstGeom>
            <a:noFill/>
          </p:spPr>
          <p:txBody>
            <a:bodyPr wrap="square" lIns="0" tIns="0" rIns="0" bIns="0" rtlCol="0" anchor="ctr" anchorCtr="0">
              <a:noAutofit/>
            </a:bodyPr>
            <a:lstStyle/>
            <a:p>
              <a:r>
                <a:rPr lang="en-US" sz="1050" dirty="0" smtClean="0"/>
                <a:t>.1</a:t>
              </a:r>
              <a:endParaRPr lang="en-US" sz="1050" dirty="0"/>
            </a:p>
          </p:txBody>
        </p:sp>
        <p:sp>
          <p:nvSpPr>
            <p:cNvPr id="135" name="TextBox 134"/>
            <p:cNvSpPr txBox="1"/>
            <p:nvPr/>
          </p:nvSpPr>
          <p:spPr>
            <a:xfrm>
              <a:off x="1671701" y="2579745"/>
              <a:ext cx="1013551" cy="165253"/>
            </a:xfrm>
            <a:prstGeom prst="rect">
              <a:avLst/>
            </a:prstGeom>
            <a:noFill/>
          </p:spPr>
          <p:txBody>
            <a:bodyPr wrap="square" lIns="0" tIns="0" rIns="0" bIns="0" rtlCol="0" anchor="ctr" anchorCtr="0">
              <a:noAutofit/>
            </a:bodyPr>
            <a:lstStyle/>
            <a:p>
              <a:r>
                <a:rPr lang="en-US" sz="1050" b="1" dirty="0" smtClean="0"/>
                <a:t>Backup Path</a:t>
              </a:r>
              <a:endParaRPr lang="en-US" sz="1050" b="1" dirty="0"/>
            </a:p>
          </p:txBody>
        </p:sp>
        <p:pic>
          <p:nvPicPr>
            <p:cNvPr id="136" name="Picture 37"/>
            <p:cNvPicPr>
              <a:picLocks noChangeArrowheads="1"/>
            </p:cNvPicPr>
            <p:nvPr/>
          </p:nvPicPr>
          <p:blipFill>
            <a:blip r:embed="rId4"/>
            <a:srcRect/>
            <a:stretch>
              <a:fillRect/>
            </a:stretch>
          </p:blipFill>
          <p:spPr bwMode="auto">
            <a:xfrm>
              <a:off x="5737649" y="1456985"/>
              <a:ext cx="480020" cy="288834"/>
            </a:xfrm>
            <a:prstGeom prst="rect">
              <a:avLst/>
            </a:prstGeom>
            <a:noFill/>
            <a:ln w="9525">
              <a:noFill/>
              <a:miter lim="800000"/>
              <a:headEnd/>
              <a:tailEnd/>
            </a:ln>
          </p:spPr>
        </p:pic>
        <p:cxnSp>
          <p:nvCxnSpPr>
            <p:cNvPr id="137" name="Straight Connector 136"/>
            <p:cNvCxnSpPr>
              <a:stCxn id="131" idx="3"/>
              <a:endCxn id="136" idx="1"/>
            </p:cNvCxnSpPr>
            <p:nvPr/>
          </p:nvCxnSpPr>
          <p:spPr bwMode="auto">
            <a:xfrm>
              <a:off x="3643620" y="1598692"/>
              <a:ext cx="2094029" cy="2710"/>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38" name="Picture 37"/>
            <p:cNvPicPr>
              <a:picLocks noChangeArrowheads="1"/>
            </p:cNvPicPr>
            <p:nvPr/>
          </p:nvPicPr>
          <p:blipFill>
            <a:blip r:embed="rId4"/>
            <a:srcRect/>
            <a:stretch>
              <a:fillRect/>
            </a:stretch>
          </p:blipFill>
          <p:spPr bwMode="auto">
            <a:xfrm>
              <a:off x="3959097" y="1487129"/>
              <a:ext cx="480020" cy="288834"/>
            </a:xfrm>
            <a:prstGeom prst="rect">
              <a:avLst/>
            </a:prstGeom>
            <a:noFill/>
            <a:ln w="9525">
              <a:noFill/>
              <a:miter lim="800000"/>
              <a:headEnd/>
              <a:tailEnd/>
            </a:ln>
          </p:spPr>
        </p:pic>
        <p:cxnSp>
          <p:nvCxnSpPr>
            <p:cNvPr id="140" name="Straight Connector 139"/>
            <p:cNvCxnSpPr>
              <a:stCxn id="136" idx="3"/>
              <a:endCxn id="142" idx="1"/>
            </p:cNvCxnSpPr>
            <p:nvPr/>
          </p:nvCxnSpPr>
          <p:spPr bwMode="auto">
            <a:xfrm>
              <a:off x="6217669" y="1601402"/>
              <a:ext cx="1119327" cy="5154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41" name="Picture 88"/>
            <p:cNvPicPr>
              <a:picLocks noChangeAspect="1" noChangeArrowheads="1"/>
            </p:cNvPicPr>
            <p:nvPr/>
          </p:nvPicPr>
          <p:blipFill>
            <a:blip r:embed="rId3"/>
            <a:srcRect/>
            <a:stretch>
              <a:fillRect/>
            </a:stretch>
          </p:blipFill>
          <p:spPr bwMode="auto">
            <a:xfrm>
              <a:off x="6735999" y="1356528"/>
              <a:ext cx="1864012" cy="1426160"/>
            </a:xfrm>
            <a:prstGeom prst="rect">
              <a:avLst/>
            </a:prstGeom>
            <a:noFill/>
            <a:ln w="9525" algn="ctr">
              <a:noFill/>
              <a:miter lim="800000"/>
              <a:headEnd/>
              <a:tailEnd/>
            </a:ln>
          </p:spPr>
        </p:pic>
        <p:sp>
          <p:nvSpPr>
            <p:cNvPr id="142" name="TextBox 141"/>
            <p:cNvSpPr txBox="1"/>
            <p:nvPr/>
          </p:nvSpPr>
          <p:spPr>
            <a:xfrm>
              <a:off x="7336996" y="1900765"/>
              <a:ext cx="844062" cy="432080"/>
            </a:xfrm>
            <a:prstGeom prst="rect">
              <a:avLst/>
            </a:prstGeom>
            <a:noFill/>
          </p:spPr>
          <p:txBody>
            <a:bodyPr wrap="none" rtlCol="0" anchor="ctr" anchorCtr="0">
              <a:noAutofit/>
            </a:bodyPr>
            <a:lstStyle/>
            <a:p>
              <a:r>
                <a:rPr lang="en-US" sz="1400" b="1" dirty="0" smtClean="0"/>
                <a:t>Internet</a:t>
              </a:r>
              <a:endParaRPr lang="en-US" sz="1400" b="1" dirty="0"/>
            </a:p>
          </p:txBody>
        </p:sp>
        <p:pic>
          <p:nvPicPr>
            <p:cNvPr id="143" name="Picture 88"/>
            <p:cNvPicPr>
              <a:picLocks noChangeAspect="1" noChangeArrowheads="1"/>
            </p:cNvPicPr>
            <p:nvPr/>
          </p:nvPicPr>
          <p:blipFill>
            <a:blip r:embed="rId3"/>
            <a:srcRect/>
            <a:stretch>
              <a:fillRect/>
            </a:stretch>
          </p:blipFill>
          <p:spPr bwMode="auto">
            <a:xfrm>
              <a:off x="2914025" y="2080010"/>
              <a:ext cx="3418106" cy="1157236"/>
            </a:xfrm>
            <a:prstGeom prst="rect">
              <a:avLst/>
            </a:prstGeom>
            <a:noFill/>
            <a:ln w="9525" algn="ctr">
              <a:noFill/>
              <a:miter lim="800000"/>
              <a:headEnd/>
              <a:tailEnd/>
            </a:ln>
          </p:spPr>
        </p:pic>
        <p:pic>
          <p:nvPicPr>
            <p:cNvPr id="144" name="Picture 37"/>
            <p:cNvPicPr>
              <a:picLocks noChangeArrowheads="1"/>
            </p:cNvPicPr>
            <p:nvPr/>
          </p:nvPicPr>
          <p:blipFill>
            <a:blip r:embed="rId4"/>
            <a:srcRect/>
            <a:stretch>
              <a:fillRect/>
            </a:stretch>
          </p:blipFill>
          <p:spPr bwMode="auto">
            <a:xfrm>
              <a:off x="5900097" y="2574030"/>
              <a:ext cx="480020" cy="288834"/>
            </a:xfrm>
            <a:prstGeom prst="rect">
              <a:avLst/>
            </a:prstGeom>
            <a:noFill/>
            <a:ln w="9525">
              <a:noFill/>
              <a:miter lim="800000"/>
              <a:headEnd/>
              <a:tailEnd/>
            </a:ln>
          </p:spPr>
        </p:pic>
        <p:cxnSp>
          <p:nvCxnSpPr>
            <p:cNvPr id="145" name="Straight Connector 144"/>
            <p:cNvCxnSpPr>
              <a:stCxn id="143" idx="1"/>
              <a:endCxn id="144" idx="1"/>
            </p:cNvCxnSpPr>
            <p:nvPr/>
          </p:nvCxnSpPr>
          <p:spPr bwMode="auto">
            <a:xfrm rot="10800000" flipH="1" flipV="1">
              <a:off x="2914025" y="2658627"/>
              <a:ext cx="2986072" cy="59819"/>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46" name="Picture 37"/>
            <p:cNvPicPr>
              <a:picLocks noChangeArrowheads="1"/>
            </p:cNvPicPr>
            <p:nvPr/>
          </p:nvPicPr>
          <p:blipFill>
            <a:blip r:embed="rId4"/>
            <a:srcRect/>
            <a:stretch>
              <a:fillRect/>
            </a:stretch>
          </p:blipFill>
          <p:spPr bwMode="auto">
            <a:xfrm>
              <a:off x="4121545" y="2624270"/>
              <a:ext cx="480020" cy="288834"/>
            </a:xfrm>
            <a:prstGeom prst="rect">
              <a:avLst/>
            </a:prstGeom>
            <a:noFill/>
            <a:ln w="9525">
              <a:noFill/>
              <a:miter lim="800000"/>
              <a:headEnd/>
              <a:tailEnd/>
            </a:ln>
          </p:spPr>
        </p:pic>
        <p:pic>
          <p:nvPicPr>
            <p:cNvPr id="147" name="Picture 37"/>
            <p:cNvPicPr>
              <a:picLocks noChangeArrowheads="1"/>
            </p:cNvPicPr>
            <p:nvPr/>
          </p:nvPicPr>
          <p:blipFill>
            <a:blip r:embed="rId4"/>
            <a:srcRect/>
            <a:stretch>
              <a:fillRect/>
            </a:stretch>
          </p:blipFill>
          <p:spPr bwMode="auto">
            <a:xfrm>
              <a:off x="5067737" y="2625950"/>
              <a:ext cx="480020" cy="288834"/>
            </a:xfrm>
            <a:prstGeom prst="rect">
              <a:avLst/>
            </a:prstGeom>
            <a:noFill/>
            <a:ln w="9525">
              <a:noFill/>
              <a:miter lim="800000"/>
              <a:headEnd/>
              <a:tailEnd/>
            </a:ln>
          </p:spPr>
        </p:pic>
        <p:sp>
          <p:nvSpPr>
            <p:cNvPr id="148" name="TextBox 147"/>
            <p:cNvSpPr txBox="1"/>
            <p:nvPr/>
          </p:nvSpPr>
          <p:spPr>
            <a:xfrm>
              <a:off x="355367" y="1394040"/>
              <a:ext cx="1013551" cy="344325"/>
            </a:xfrm>
            <a:prstGeom prst="rect">
              <a:avLst/>
            </a:prstGeom>
            <a:noFill/>
          </p:spPr>
          <p:txBody>
            <a:bodyPr wrap="square" lIns="0" tIns="0" rIns="0" bIns="0" rtlCol="0" anchor="ctr" anchorCtr="0">
              <a:noAutofit/>
            </a:bodyPr>
            <a:lstStyle/>
            <a:p>
              <a:r>
                <a:rPr lang="en-US" sz="1050" b="1" dirty="0" smtClean="0"/>
                <a:t>Customer</a:t>
              </a:r>
            </a:p>
            <a:p>
              <a:r>
                <a:rPr lang="en-US" sz="1050" b="1" dirty="0" smtClean="0"/>
                <a:t>A</a:t>
              </a:r>
              <a:endParaRPr lang="en-US" sz="1050" b="1" dirty="0"/>
            </a:p>
          </p:txBody>
        </p:sp>
        <p:pic>
          <p:nvPicPr>
            <p:cNvPr id="149" name="Picture 37"/>
            <p:cNvPicPr>
              <a:picLocks noChangeArrowheads="1"/>
            </p:cNvPicPr>
            <p:nvPr/>
          </p:nvPicPr>
          <p:blipFill>
            <a:blip r:embed="rId4"/>
            <a:srcRect/>
            <a:stretch>
              <a:fillRect/>
            </a:stretch>
          </p:blipFill>
          <p:spPr bwMode="auto">
            <a:xfrm>
              <a:off x="2915618" y="2560197"/>
              <a:ext cx="870351" cy="451691"/>
            </a:xfrm>
            <a:prstGeom prst="rect">
              <a:avLst/>
            </a:prstGeom>
            <a:noFill/>
            <a:ln w="9525">
              <a:noFill/>
              <a:miter lim="800000"/>
              <a:headEnd/>
              <a:tailEnd/>
            </a:ln>
          </p:spPr>
        </p:pic>
        <p:sp>
          <p:nvSpPr>
            <p:cNvPr id="150" name="TextBox 149"/>
            <p:cNvSpPr txBox="1"/>
            <p:nvPr/>
          </p:nvSpPr>
          <p:spPr>
            <a:xfrm>
              <a:off x="3181129" y="2788744"/>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51" name="TextBox 150"/>
            <p:cNvSpPr txBox="1"/>
            <p:nvPr/>
          </p:nvSpPr>
          <p:spPr>
            <a:xfrm>
              <a:off x="2895639" y="2383815"/>
              <a:ext cx="204316" cy="190215"/>
            </a:xfrm>
            <a:prstGeom prst="rect">
              <a:avLst/>
            </a:prstGeom>
            <a:noFill/>
          </p:spPr>
          <p:txBody>
            <a:bodyPr wrap="square" lIns="0" tIns="0" rIns="0" bIns="0" rtlCol="0" anchor="ctr" anchorCtr="0">
              <a:noAutofit/>
            </a:bodyPr>
            <a:lstStyle/>
            <a:p>
              <a:r>
                <a:rPr lang="en-US" sz="1050" dirty="0" smtClean="0"/>
                <a:t>.1</a:t>
              </a:r>
              <a:endParaRPr lang="en-US" sz="1050" dirty="0"/>
            </a:p>
          </p:txBody>
        </p:sp>
        <p:sp>
          <p:nvSpPr>
            <p:cNvPr id="152" name="TextBox 151"/>
            <p:cNvSpPr txBox="1"/>
            <p:nvPr/>
          </p:nvSpPr>
          <p:spPr>
            <a:xfrm>
              <a:off x="4253860" y="2143563"/>
              <a:ext cx="844062" cy="432080"/>
            </a:xfrm>
            <a:prstGeom prst="rect">
              <a:avLst/>
            </a:prstGeom>
            <a:noFill/>
          </p:spPr>
          <p:txBody>
            <a:bodyPr wrap="none" rtlCol="0" anchor="ctr" anchorCtr="0">
              <a:noAutofit/>
            </a:bodyPr>
            <a:lstStyle/>
            <a:p>
              <a:r>
                <a:rPr lang="en-US" sz="1400" b="1" dirty="0" smtClean="0"/>
                <a:t>ISP 2</a:t>
              </a:r>
              <a:endParaRPr lang="en-US" sz="1400" b="1" dirty="0"/>
            </a:p>
          </p:txBody>
        </p:sp>
        <p:sp>
          <p:nvSpPr>
            <p:cNvPr id="39" name="TextBox 38"/>
            <p:cNvSpPr txBox="1"/>
            <p:nvPr/>
          </p:nvSpPr>
          <p:spPr>
            <a:xfrm>
              <a:off x="5151795" y="1196436"/>
              <a:ext cx="719832" cy="173467"/>
            </a:xfrm>
            <a:prstGeom prst="rect">
              <a:avLst/>
            </a:prstGeom>
            <a:noFill/>
          </p:spPr>
          <p:txBody>
            <a:bodyPr wrap="square" lIns="0" tIns="0" rIns="0" bIns="0" rtlCol="0" anchor="ctr" anchorCtr="0">
              <a:noAutofit/>
            </a:bodyPr>
            <a:lstStyle/>
            <a:p>
              <a:r>
                <a:rPr lang="en-US" sz="1050" dirty="0" smtClean="0"/>
                <a:t>10.1.3.3</a:t>
              </a:r>
              <a:endParaRPr lang="en-US" sz="1050" dirty="0"/>
            </a:p>
          </p:txBody>
        </p:sp>
        <p:sp>
          <p:nvSpPr>
            <p:cNvPr id="43" name="TextBox 42"/>
            <p:cNvSpPr txBox="1"/>
            <p:nvPr/>
          </p:nvSpPr>
          <p:spPr>
            <a:xfrm>
              <a:off x="5354433" y="2343622"/>
              <a:ext cx="719832" cy="173467"/>
            </a:xfrm>
            <a:prstGeom prst="rect">
              <a:avLst/>
            </a:prstGeom>
            <a:noFill/>
          </p:spPr>
          <p:txBody>
            <a:bodyPr wrap="square" lIns="0" tIns="0" rIns="0" bIns="0" rtlCol="0" anchor="ctr" anchorCtr="0">
              <a:noAutofit/>
            </a:bodyPr>
            <a:lstStyle/>
            <a:p>
              <a:r>
                <a:rPr lang="en-US" sz="1050" dirty="0" smtClean="0"/>
                <a:t>172.16.3.3</a:t>
              </a:r>
              <a:endParaRPr lang="en-US" sz="1050" dirty="0"/>
            </a:p>
          </p:txBody>
        </p:sp>
        <p:cxnSp>
          <p:nvCxnSpPr>
            <p:cNvPr id="45" name="Straight Connector 44"/>
            <p:cNvCxnSpPr>
              <a:stCxn id="42" idx="0"/>
              <a:endCxn id="147" idx="0"/>
            </p:cNvCxnSpPr>
            <p:nvPr/>
          </p:nvCxnSpPr>
          <p:spPr bwMode="auto">
            <a:xfrm rot="16200000" flipH="1">
              <a:off x="5123278" y="2441481"/>
              <a:ext cx="361254" cy="7684"/>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42" name="Picture 42" descr="File Server_Updated2005"/>
            <p:cNvPicPr>
              <a:picLocks noChangeAspect="1" noChangeArrowheads="1"/>
            </p:cNvPicPr>
            <p:nvPr/>
          </p:nvPicPr>
          <p:blipFill>
            <a:blip r:embed="rId5"/>
            <a:srcRect/>
            <a:stretch>
              <a:fillRect/>
            </a:stretch>
          </p:blipFill>
          <p:spPr bwMode="auto">
            <a:xfrm>
              <a:off x="5192439" y="2264696"/>
              <a:ext cx="215247" cy="285180"/>
            </a:xfrm>
            <a:prstGeom prst="rect">
              <a:avLst/>
            </a:prstGeom>
            <a:noFill/>
            <a:ln w="9525">
              <a:noFill/>
              <a:miter lim="800000"/>
              <a:headEnd/>
              <a:tailEnd/>
            </a:ln>
          </p:spPr>
        </p:pic>
        <p:cxnSp>
          <p:nvCxnSpPr>
            <p:cNvPr id="49" name="Straight Connector 48"/>
            <p:cNvCxnSpPr>
              <a:stCxn id="139" idx="2"/>
              <a:endCxn id="38" idx="0"/>
            </p:cNvCxnSpPr>
            <p:nvPr/>
          </p:nvCxnSpPr>
          <p:spPr bwMode="auto">
            <a:xfrm rot="5400000" flipH="1">
              <a:off x="4816415" y="1448760"/>
              <a:ext cx="650085" cy="768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39" name="Picture 37"/>
            <p:cNvPicPr>
              <a:picLocks noChangeArrowheads="1"/>
            </p:cNvPicPr>
            <p:nvPr/>
          </p:nvPicPr>
          <p:blipFill>
            <a:blip r:embed="rId4"/>
            <a:srcRect/>
            <a:stretch>
              <a:fillRect/>
            </a:stretch>
          </p:blipFill>
          <p:spPr bwMode="auto">
            <a:xfrm>
              <a:off x="4905289" y="1488809"/>
              <a:ext cx="480020" cy="288834"/>
            </a:xfrm>
            <a:prstGeom prst="rect">
              <a:avLst/>
            </a:prstGeom>
            <a:noFill/>
            <a:ln w="9525">
              <a:noFill/>
              <a:miter lim="800000"/>
              <a:headEnd/>
              <a:tailEnd/>
            </a:ln>
          </p:spPr>
        </p:pic>
        <p:pic>
          <p:nvPicPr>
            <p:cNvPr id="38" name="Picture 42" descr="File Server_Updated2005"/>
            <p:cNvPicPr>
              <a:picLocks noChangeAspect="1" noChangeArrowheads="1"/>
            </p:cNvPicPr>
            <p:nvPr/>
          </p:nvPicPr>
          <p:blipFill>
            <a:blip r:embed="rId5"/>
            <a:srcRect/>
            <a:stretch>
              <a:fillRect/>
            </a:stretch>
          </p:blipFill>
          <p:spPr bwMode="auto">
            <a:xfrm>
              <a:off x="5029993" y="1127558"/>
              <a:ext cx="215247" cy="285180"/>
            </a:xfrm>
            <a:prstGeom prst="rect">
              <a:avLst/>
            </a:prstGeom>
            <a:noFill/>
            <a:ln w="9525">
              <a:noFill/>
              <a:miter lim="800000"/>
              <a:headEnd/>
              <a:tailEnd/>
            </a:ln>
          </p:spPr>
        </p:pic>
      </p:grpSp>
      <p:sp>
        <p:nvSpPr>
          <p:cNvPr id="44" name="Content Placeholder 12"/>
          <p:cNvSpPr txBox="1">
            <a:spLocks/>
          </p:cNvSpPr>
          <p:nvPr/>
        </p:nvSpPr>
        <p:spPr>
          <a:xfrm>
            <a:off x="279400" y="855406"/>
            <a:ext cx="8693778" cy="1137569"/>
          </a:xfrm>
          <a:prstGeom prst="rect">
            <a:avLst/>
          </a:prstGeom>
        </p:spPr>
        <p:txBody>
          <a:bodyPr>
            <a:noAutofit/>
          </a:bodyPr>
          <a:lstStyle/>
          <a:p>
            <a:pPr marL="236538" indent="-236538" algn="l" defTabSz="814388" eaLnBrk="1" hangingPunct="1">
              <a:lnSpc>
                <a:spcPct val="120000"/>
              </a:lnSpc>
              <a:spcBef>
                <a:spcPts val="0"/>
              </a:spcBef>
              <a:buClr>
                <a:srgbClr val="708CA1"/>
              </a:buClr>
              <a:buFont typeface="Wingdings" pitchFamily="2" charset="2"/>
              <a:buChar char="§"/>
            </a:pPr>
            <a:r>
              <a:rPr lang="en-US" sz="1600" kern="0" dirty="0" smtClean="0">
                <a:latin typeface="+mn-lt"/>
              </a:rPr>
              <a:t>IP SLA 22 also continuously sends ICMP Echo Requests to the ISP 2 DNS server (172.16.3.3) every 10 seconds and as long as the ISP 2 DNS server is reachable, the default route to R3 will be floating.</a:t>
            </a:r>
          </a:p>
          <a:p>
            <a:pPr marL="236538" indent="-236538" algn="l" defTabSz="814388" eaLnBrk="1" hangingPunct="1">
              <a:lnSpc>
                <a:spcPct val="120000"/>
              </a:lnSpc>
              <a:spcBef>
                <a:spcPts val="0"/>
              </a:spcBef>
              <a:buClr>
                <a:srgbClr val="708CA1"/>
              </a:buClr>
              <a:buFont typeface="Wingdings" pitchFamily="2" charset="2"/>
              <a:buChar char="§"/>
            </a:pPr>
            <a:r>
              <a:rPr lang="en-US" sz="1600" kern="0" dirty="0" smtClean="0">
                <a:latin typeface="+mn-lt"/>
              </a:rPr>
              <a:t>If the link to the ISP 1 DNS server ever fails, this second route would become </a:t>
            </a:r>
            <a:r>
              <a:rPr lang="en-US" sz="1600" kern="0" smtClean="0">
                <a:latin typeface="+mn-lt"/>
              </a:rPr>
              <a:t>active.</a:t>
            </a:r>
            <a:endParaRPr lang="en-US" sz="1600" kern="0" dirty="0" smtClean="0">
              <a:latin typeface="+mn-lt"/>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Rectangle 84"/>
          <p:cNvSpPr/>
          <p:nvPr/>
        </p:nvSpPr>
        <p:spPr bwMode="auto">
          <a:xfrm>
            <a:off x="1915992" y="5121132"/>
            <a:ext cx="639023" cy="14068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86" name="Rectangle 85"/>
          <p:cNvSpPr/>
          <p:nvPr/>
        </p:nvSpPr>
        <p:spPr bwMode="auto">
          <a:xfrm>
            <a:off x="2772660" y="5240411"/>
            <a:ext cx="2025077" cy="20122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87" name="Rectangle 86"/>
          <p:cNvSpPr/>
          <p:nvPr/>
        </p:nvSpPr>
        <p:spPr bwMode="auto">
          <a:xfrm>
            <a:off x="1905937" y="5774090"/>
            <a:ext cx="630029" cy="15077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88" name="Rectangle 87"/>
          <p:cNvSpPr/>
          <p:nvPr/>
        </p:nvSpPr>
        <p:spPr bwMode="auto">
          <a:xfrm>
            <a:off x="1996365" y="5939237"/>
            <a:ext cx="324025" cy="18104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 name="Title 1"/>
          <p:cNvSpPr>
            <a:spLocks noGrp="1"/>
          </p:cNvSpPr>
          <p:nvPr>
            <p:ph type="title"/>
          </p:nvPr>
        </p:nvSpPr>
        <p:spPr/>
        <p:txBody>
          <a:bodyPr>
            <a:normAutofit fontScale="90000"/>
          </a:bodyPr>
          <a:lstStyle/>
          <a:p>
            <a:r>
              <a:rPr lang="en-US" dirty="0" smtClean="0"/>
              <a:t>Tracking Reachability </a:t>
            </a:r>
            <a:r>
              <a:rPr lang="en-US" smtClean="0"/>
              <a:t>to Two </a:t>
            </a:r>
            <a:r>
              <a:rPr lang="en-US" dirty="0" smtClean="0"/>
              <a:t>ISPs Example</a:t>
            </a:r>
            <a:endParaRPr lang="en-US" dirty="0"/>
          </a:p>
        </p:txBody>
      </p:sp>
      <p:sp>
        <p:nvSpPr>
          <p:cNvPr id="38" name="Rounded Rectangle 37"/>
          <p:cNvSpPr/>
          <p:nvPr/>
        </p:nvSpPr>
        <p:spPr bwMode="auto">
          <a:xfrm>
            <a:off x="301452" y="1316334"/>
            <a:ext cx="1085222" cy="1547446"/>
          </a:xfrm>
          <a:prstGeom prst="roundRect">
            <a:avLst/>
          </a:prstGeom>
          <a:solidFill>
            <a:schemeClr val="accent1">
              <a:alpha val="21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39" name="Straight Connector 38"/>
          <p:cNvCxnSpPr>
            <a:stCxn id="63" idx="3"/>
            <a:endCxn id="61" idx="1"/>
          </p:cNvCxnSpPr>
          <p:nvPr/>
        </p:nvCxnSpPr>
        <p:spPr bwMode="auto">
          <a:xfrm flipV="1">
            <a:off x="6380117" y="2116805"/>
            <a:ext cx="956879" cy="60164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40" name="Picture 88"/>
          <p:cNvPicPr>
            <a:picLocks noChangeAspect="1" noChangeArrowheads="1"/>
          </p:cNvPicPr>
          <p:nvPr/>
        </p:nvPicPr>
        <p:blipFill>
          <a:blip r:embed="rId3"/>
          <a:srcRect/>
          <a:stretch>
            <a:fillRect/>
          </a:stretch>
        </p:blipFill>
        <p:spPr bwMode="auto">
          <a:xfrm>
            <a:off x="2803491" y="954593"/>
            <a:ext cx="3426480" cy="1065127"/>
          </a:xfrm>
          <a:prstGeom prst="rect">
            <a:avLst/>
          </a:prstGeom>
          <a:noFill/>
          <a:ln w="9525" algn="ctr">
            <a:noFill/>
            <a:miter lim="800000"/>
            <a:headEnd/>
            <a:tailEnd/>
          </a:ln>
        </p:spPr>
      </p:pic>
      <p:sp>
        <p:nvSpPr>
          <p:cNvPr id="41" name="TextBox 40"/>
          <p:cNvSpPr txBox="1"/>
          <p:nvPr/>
        </p:nvSpPr>
        <p:spPr>
          <a:xfrm>
            <a:off x="1549446" y="1563187"/>
            <a:ext cx="1013551" cy="165253"/>
          </a:xfrm>
          <a:prstGeom prst="rect">
            <a:avLst/>
          </a:prstGeom>
          <a:noFill/>
        </p:spPr>
        <p:txBody>
          <a:bodyPr wrap="square" lIns="0" tIns="0" rIns="0" bIns="0" rtlCol="0" anchor="ctr" anchorCtr="0">
            <a:noAutofit/>
          </a:bodyPr>
          <a:lstStyle/>
          <a:p>
            <a:r>
              <a:rPr lang="en-US" sz="1050" b="1" dirty="0" smtClean="0"/>
              <a:t>Primary Path</a:t>
            </a:r>
            <a:endParaRPr lang="en-US" sz="1050" b="1" dirty="0"/>
          </a:p>
        </p:txBody>
      </p:sp>
      <p:sp>
        <p:nvSpPr>
          <p:cNvPr id="42" name="TextBox 41"/>
          <p:cNvSpPr txBox="1"/>
          <p:nvPr/>
        </p:nvSpPr>
        <p:spPr>
          <a:xfrm>
            <a:off x="4262228" y="885883"/>
            <a:ext cx="844062" cy="432080"/>
          </a:xfrm>
          <a:prstGeom prst="rect">
            <a:avLst/>
          </a:prstGeom>
          <a:noFill/>
        </p:spPr>
        <p:txBody>
          <a:bodyPr wrap="none" rtlCol="0" anchor="ctr" anchorCtr="0">
            <a:noAutofit/>
          </a:bodyPr>
          <a:lstStyle/>
          <a:p>
            <a:r>
              <a:rPr lang="en-US" sz="1400" b="1" dirty="0" smtClean="0"/>
              <a:t>ISP 1</a:t>
            </a:r>
            <a:endParaRPr lang="en-US" sz="1400" b="1" dirty="0"/>
          </a:p>
        </p:txBody>
      </p:sp>
      <p:sp>
        <p:nvSpPr>
          <p:cNvPr id="43" name="TextBox 42"/>
          <p:cNvSpPr txBox="1"/>
          <p:nvPr/>
        </p:nvSpPr>
        <p:spPr>
          <a:xfrm>
            <a:off x="2093746" y="2278307"/>
            <a:ext cx="719832" cy="173467"/>
          </a:xfrm>
          <a:prstGeom prst="rect">
            <a:avLst/>
          </a:prstGeom>
          <a:noFill/>
        </p:spPr>
        <p:txBody>
          <a:bodyPr wrap="square" lIns="0" tIns="0" rIns="0" bIns="0" rtlCol="0" anchor="ctr" anchorCtr="0">
            <a:noAutofit/>
          </a:bodyPr>
          <a:lstStyle/>
          <a:p>
            <a:r>
              <a:rPr lang="en-US" sz="1050" dirty="0" smtClean="0"/>
              <a:t>172.16.1.0</a:t>
            </a:r>
            <a:endParaRPr lang="en-US" sz="1050" dirty="0"/>
          </a:p>
        </p:txBody>
      </p:sp>
      <p:cxnSp>
        <p:nvCxnSpPr>
          <p:cNvPr id="44" name="Straight Connector 43"/>
          <p:cNvCxnSpPr/>
          <p:nvPr/>
        </p:nvCxnSpPr>
        <p:spPr bwMode="auto">
          <a:xfrm>
            <a:off x="1334164" y="2264270"/>
            <a:ext cx="2016630" cy="4165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45" name="Straight Connector 44"/>
          <p:cNvCxnSpPr/>
          <p:nvPr/>
        </p:nvCxnSpPr>
        <p:spPr bwMode="auto">
          <a:xfrm flipV="1">
            <a:off x="1334164" y="1718268"/>
            <a:ext cx="1991833" cy="5460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47" name="Picture 37"/>
          <p:cNvPicPr>
            <a:picLocks noChangeArrowheads="1"/>
          </p:cNvPicPr>
          <p:nvPr/>
        </p:nvPicPr>
        <p:blipFill>
          <a:blip r:embed="rId4"/>
          <a:srcRect/>
          <a:stretch>
            <a:fillRect/>
          </a:stretch>
        </p:blipFill>
        <p:spPr bwMode="auto">
          <a:xfrm>
            <a:off x="1056645" y="2038424"/>
            <a:ext cx="870351" cy="451691"/>
          </a:xfrm>
          <a:prstGeom prst="rect">
            <a:avLst/>
          </a:prstGeom>
          <a:noFill/>
          <a:ln w="9525">
            <a:noFill/>
            <a:miter lim="800000"/>
            <a:headEnd/>
            <a:tailEnd/>
          </a:ln>
        </p:spPr>
      </p:pic>
      <p:sp>
        <p:nvSpPr>
          <p:cNvPr id="48" name="TextBox 47"/>
          <p:cNvSpPr txBox="1"/>
          <p:nvPr/>
        </p:nvSpPr>
        <p:spPr>
          <a:xfrm>
            <a:off x="1332078" y="2258761"/>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49" name="Straight Connector 48"/>
          <p:cNvCxnSpPr/>
          <p:nvPr/>
        </p:nvCxnSpPr>
        <p:spPr bwMode="auto">
          <a:xfrm rot="5400000">
            <a:off x="370539" y="2260885"/>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50" name="Straight Connector 49"/>
          <p:cNvCxnSpPr/>
          <p:nvPr/>
        </p:nvCxnSpPr>
        <p:spPr bwMode="auto">
          <a:xfrm rot="10800000">
            <a:off x="545546" y="2271789"/>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51" name="Picture 37"/>
          <p:cNvPicPr>
            <a:picLocks noChangeArrowheads="1"/>
          </p:cNvPicPr>
          <p:nvPr/>
        </p:nvPicPr>
        <p:blipFill>
          <a:blip r:embed="rId4"/>
          <a:srcRect/>
          <a:stretch>
            <a:fillRect/>
          </a:stretch>
        </p:blipFill>
        <p:spPr bwMode="auto">
          <a:xfrm>
            <a:off x="2773269" y="1372846"/>
            <a:ext cx="870351" cy="451691"/>
          </a:xfrm>
          <a:prstGeom prst="rect">
            <a:avLst/>
          </a:prstGeom>
          <a:noFill/>
          <a:ln w="9525">
            <a:noFill/>
            <a:miter lim="800000"/>
            <a:headEnd/>
            <a:tailEnd/>
          </a:ln>
        </p:spPr>
      </p:pic>
      <p:sp>
        <p:nvSpPr>
          <p:cNvPr id="52" name="TextBox 51"/>
          <p:cNvSpPr txBox="1"/>
          <p:nvPr/>
        </p:nvSpPr>
        <p:spPr>
          <a:xfrm>
            <a:off x="3038780" y="1601393"/>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53" name="TextBox 52"/>
          <p:cNvSpPr txBox="1"/>
          <p:nvPr/>
        </p:nvSpPr>
        <p:spPr>
          <a:xfrm>
            <a:off x="2004985" y="1777564"/>
            <a:ext cx="719832" cy="173467"/>
          </a:xfrm>
          <a:prstGeom prst="rect">
            <a:avLst/>
          </a:prstGeom>
          <a:noFill/>
        </p:spPr>
        <p:txBody>
          <a:bodyPr wrap="square" lIns="0" tIns="0" rIns="0" bIns="0" rtlCol="0" anchor="ctr" anchorCtr="0">
            <a:noAutofit/>
          </a:bodyPr>
          <a:lstStyle/>
          <a:p>
            <a:r>
              <a:rPr lang="en-US" sz="1050" dirty="0" smtClean="0"/>
              <a:t>10.1.1.0</a:t>
            </a:r>
            <a:endParaRPr lang="en-US" sz="1050" dirty="0"/>
          </a:p>
        </p:txBody>
      </p:sp>
      <p:sp>
        <p:nvSpPr>
          <p:cNvPr id="54" name="TextBox 53"/>
          <p:cNvSpPr txBox="1"/>
          <p:nvPr/>
        </p:nvSpPr>
        <p:spPr>
          <a:xfrm>
            <a:off x="2904020" y="1819453"/>
            <a:ext cx="204316" cy="190215"/>
          </a:xfrm>
          <a:prstGeom prst="rect">
            <a:avLst/>
          </a:prstGeom>
          <a:noFill/>
        </p:spPr>
        <p:txBody>
          <a:bodyPr wrap="square" lIns="0" tIns="0" rIns="0" bIns="0" rtlCol="0" anchor="ctr" anchorCtr="0">
            <a:noAutofit/>
          </a:bodyPr>
          <a:lstStyle/>
          <a:p>
            <a:r>
              <a:rPr lang="en-US" sz="1050" dirty="0" smtClean="0"/>
              <a:t>.1</a:t>
            </a:r>
            <a:endParaRPr lang="en-US" sz="1050" dirty="0"/>
          </a:p>
        </p:txBody>
      </p:sp>
      <p:sp>
        <p:nvSpPr>
          <p:cNvPr id="55" name="TextBox 54"/>
          <p:cNvSpPr txBox="1"/>
          <p:nvPr/>
        </p:nvSpPr>
        <p:spPr>
          <a:xfrm>
            <a:off x="1671701" y="2579745"/>
            <a:ext cx="1013551" cy="165253"/>
          </a:xfrm>
          <a:prstGeom prst="rect">
            <a:avLst/>
          </a:prstGeom>
          <a:noFill/>
        </p:spPr>
        <p:txBody>
          <a:bodyPr wrap="square" lIns="0" tIns="0" rIns="0" bIns="0" rtlCol="0" anchor="ctr" anchorCtr="0">
            <a:noAutofit/>
          </a:bodyPr>
          <a:lstStyle/>
          <a:p>
            <a:r>
              <a:rPr lang="en-US" sz="1050" b="1" dirty="0" smtClean="0"/>
              <a:t>Backup Path</a:t>
            </a:r>
            <a:endParaRPr lang="en-US" sz="1050" b="1" dirty="0"/>
          </a:p>
        </p:txBody>
      </p:sp>
      <p:pic>
        <p:nvPicPr>
          <p:cNvPr id="56" name="Picture 37"/>
          <p:cNvPicPr>
            <a:picLocks noChangeArrowheads="1"/>
          </p:cNvPicPr>
          <p:nvPr/>
        </p:nvPicPr>
        <p:blipFill>
          <a:blip r:embed="rId4"/>
          <a:srcRect/>
          <a:stretch>
            <a:fillRect/>
          </a:stretch>
        </p:blipFill>
        <p:spPr bwMode="auto">
          <a:xfrm>
            <a:off x="5737649" y="1456985"/>
            <a:ext cx="480020" cy="288834"/>
          </a:xfrm>
          <a:prstGeom prst="rect">
            <a:avLst/>
          </a:prstGeom>
          <a:noFill/>
          <a:ln w="9525">
            <a:noFill/>
            <a:miter lim="800000"/>
            <a:headEnd/>
            <a:tailEnd/>
          </a:ln>
        </p:spPr>
      </p:pic>
      <p:cxnSp>
        <p:nvCxnSpPr>
          <p:cNvPr id="57" name="Straight Connector 56"/>
          <p:cNvCxnSpPr>
            <a:stCxn id="51" idx="3"/>
            <a:endCxn id="56" idx="1"/>
          </p:cNvCxnSpPr>
          <p:nvPr/>
        </p:nvCxnSpPr>
        <p:spPr bwMode="auto">
          <a:xfrm>
            <a:off x="3643620" y="1598692"/>
            <a:ext cx="2094029" cy="2710"/>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58" name="Picture 37"/>
          <p:cNvPicPr>
            <a:picLocks noChangeArrowheads="1"/>
          </p:cNvPicPr>
          <p:nvPr/>
        </p:nvPicPr>
        <p:blipFill>
          <a:blip r:embed="rId4"/>
          <a:srcRect/>
          <a:stretch>
            <a:fillRect/>
          </a:stretch>
        </p:blipFill>
        <p:spPr bwMode="auto">
          <a:xfrm>
            <a:off x="3959097" y="1487129"/>
            <a:ext cx="480020" cy="288834"/>
          </a:xfrm>
          <a:prstGeom prst="rect">
            <a:avLst/>
          </a:prstGeom>
          <a:noFill/>
          <a:ln w="9525">
            <a:noFill/>
            <a:miter lim="800000"/>
            <a:headEnd/>
            <a:tailEnd/>
          </a:ln>
        </p:spPr>
      </p:pic>
      <p:cxnSp>
        <p:nvCxnSpPr>
          <p:cNvPr id="59" name="Straight Connector 58"/>
          <p:cNvCxnSpPr>
            <a:stCxn id="56" idx="3"/>
            <a:endCxn id="61" idx="1"/>
          </p:cNvCxnSpPr>
          <p:nvPr/>
        </p:nvCxnSpPr>
        <p:spPr bwMode="auto">
          <a:xfrm>
            <a:off x="6217669" y="1601402"/>
            <a:ext cx="1119327" cy="5154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60" name="Picture 88"/>
          <p:cNvPicPr>
            <a:picLocks noChangeAspect="1" noChangeArrowheads="1"/>
          </p:cNvPicPr>
          <p:nvPr/>
        </p:nvPicPr>
        <p:blipFill>
          <a:blip r:embed="rId3"/>
          <a:srcRect/>
          <a:stretch>
            <a:fillRect/>
          </a:stretch>
        </p:blipFill>
        <p:spPr bwMode="auto">
          <a:xfrm>
            <a:off x="6735999" y="1356528"/>
            <a:ext cx="1864012" cy="1426160"/>
          </a:xfrm>
          <a:prstGeom prst="rect">
            <a:avLst/>
          </a:prstGeom>
          <a:noFill/>
          <a:ln w="9525" algn="ctr">
            <a:noFill/>
            <a:miter lim="800000"/>
            <a:headEnd/>
            <a:tailEnd/>
          </a:ln>
        </p:spPr>
      </p:pic>
      <p:sp>
        <p:nvSpPr>
          <p:cNvPr id="61" name="TextBox 60"/>
          <p:cNvSpPr txBox="1"/>
          <p:nvPr/>
        </p:nvSpPr>
        <p:spPr>
          <a:xfrm>
            <a:off x="7336996" y="1900765"/>
            <a:ext cx="844062" cy="432080"/>
          </a:xfrm>
          <a:prstGeom prst="rect">
            <a:avLst/>
          </a:prstGeom>
          <a:noFill/>
        </p:spPr>
        <p:txBody>
          <a:bodyPr wrap="none" rtlCol="0" anchor="ctr" anchorCtr="0">
            <a:noAutofit/>
          </a:bodyPr>
          <a:lstStyle/>
          <a:p>
            <a:r>
              <a:rPr lang="en-US" sz="1400" b="1" dirty="0" smtClean="0"/>
              <a:t>Internet</a:t>
            </a:r>
            <a:endParaRPr lang="en-US" sz="1400" b="1" dirty="0"/>
          </a:p>
        </p:txBody>
      </p:sp>
      <p:pic>
        <p:nvPicPr>
          <p:cNvPr id="62" name="Picture 88"/>
          <p:cNvPicPr>
            <a:picLocks noChangeAspect="1" noChangeArrowheads="1"/>
          </p:cNvPicPr>
          <p:nvPr/>
        </p:nvPicPr>
        <p:blipFill>
          <a:blip r:embed="rId3"/>
          <a:srcRect/>
          <a:stretch>
            <a:fillRect/>
          </a:stretch>
        </p:blipFill>
        <p:spPr bwMode="auto">
          <a:xfrm>
            <a:off x="2914025" y="2080010"/>
            <a:ext cx="3418106" cy="1157236"/>
          </a:xfrm>
          <a:prstGeom prst="rect">
            <a:avLst/>
          </a:prstGeom>
          <a:noFill/>
          <a:ln w="9525" algn="ctr">
            <a:noFill/>
            <a:miter lim="800000"/>
            <a:headEnd/>
            <a:tailEnd/>
          </a:ln>
        </p:spPr>
      </p:pic>
      <p:pic>
        <p:nvPicPr>
          <p:cNvPr id="63" name="Picture 37"/>
          <p:cNvPicPr>
            <a:picLocks noChangeArrowheads="1"/>
          </p:cNvPicPr>
          <p:nvPr/>
        </p:nvPicPr>
        <p:blipFill>
          <a:blip r:embed="rId4"/>
          <a:srcRect/>
          <a:stretch>
            <a:fillRect/>
          </a:stretch>
        </p:blipFill>
        <p:spPr bwMode="auto">
          <a:xfrm>
            <a:off x="5900097" y="2574030"/>
            <a:ext cx="480020" cy="288834"/>
          </a:xfrm>
          <a:prstGeom prst="rect">
            <a:avLst/>
          </a:prstGeom>
          <a:noFill/>
          <a:ln w="9525">
            <a:noFill/>
            <a:miter lim="800000"/>
            <a:headEnd/>
            <a:tailEnd/>
          </a:ln>
        </p:spPr>
      </p:pic>
      <p:cxnSp>
        <p:nvCxnSpPr>
          <p:cNvPr id="64" name="Straight Connector 63"/>
          <p:cNvCxnSpPr>
            <a:stCxn id="62" idx="1"/>
            <a:endCxn id="63" idx="1"/>
          </p:cNvCxnSpPr>
          <p:nvPr/>
        </p:nvCxnSpPr>
        <p:spPr bwMode="auto">
          <a:xfrm rot="10800000" flipH="1" flipV="1">
            <a:off x="2914025" y="2658627"/>
            <a:ext cx="2986072" cy="59819"/>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65" name="Picture 37"/>
          <p:cNvPicPr>
            <a:picLocks noChangeArrowheads="1"/>
          </p:cNvPicPr>
          <p:nvPr/>
        </p:nvPicPr>
        <p:blipFill>
          <a:blip r:embed="rId4"/>
          <a:srcRect/>
          <a:stretch>
            <a:fillRect/>
          </a:stretch>
        </p:blipFill>
        <p:spPr bwMode="auto">
          <a:xfrm>
            <a:off x="4121545" y="2624270"/>
            <a:ext cx="480020" cy="288834"/>
          </a:xfrm>
          <a:prstGeom prst="rect">
            <a:avLst/>
          </a:prstGeom>
          <a:noFill/>
          <a:ln w="9525">
            <a:noFill/>
            <a:miter lim="800000"/>
            <a:headEnd/>
            <a:tailEnd/>
          </a:ln>
        </p:spPr>
      </p:pic>
      <p:pic>
        <p:nvPicPr>
          <p:cNvPr id="66" name="Picture 37"/>
          <p:cNvPicPr>
            <a:picLocks noChangeArrowheads="1"/>
          </p:cNvPicPr>
          <p:nvPr/>
        </p:nvPicPr>
        <p:blipFill>
          <a:blip r:embed="rId4"/>
          <a:srcRect/>
          <a:stretch>
            <a:fillRect/>
          </a:stretch>
        </p:blipFill>
        <p:spPr bwMode="auto">
          <a:xfrm>
            <a:off x="5067737" y="2625950"/>
            <a:ext cx="480020" cy="288834"/>
          </a:xfrm>
          <a:prstGeom prst="rect">
            <a:avLst/>
          </a:prstGeom>
          <a:noFill/>
          <a:ln w="9525">
            <a:noFill/>
            <a:miter lim="800000"/>
            <a:headEnd/>
            <a:tailEnd/>
          </a:ln>
        </p:spPr>
      </p:pic>
      <p:sp>
        <p:nvSpPr>
          <p:cNvPr id="67" name="TextBox 66"/>
          <p:cNvSpPr txBox="1"/>
          <p:nvPr/>
        </p:nvSpPr>
        <p:spPr>
          <a:xfrm>
            <a:off x="355367" y="1394040"/>
            <a:ext cx="1013551" cy="344325"/>
          </a:xfrm>
          <a:prstGeom prst="rect">
            <a:avLst/>
          </a:prstGeom>
          <a:noFill/>
        </p:spPr>
        <p:txBody>
          <a:bodyPr wrap="square" lIns="0" tIns="0" rIns="0" bIns="0" rtlCol="0" anchor="ctr" anchorCtr="0">
            <a:noAutofit/>
          </a:bodyPr>
          <a:lstStyle/>
          <a:p>
            <a:r>
              <a:rPr lang="en-US" sz="1050" b="1" dirty="0" smtClean="0"/>
              <a:t>Customer</a:t>
            </a:r>
          </a:p>
          <a:p>
            <a:r>
              <a:rPr lang="en-US" sz="1050" b="1" dirty="0" smtClean="0"/>
              <a:t>A</a:t>
            </a:r>
            <a:endParaRPr lang="en-US" sz="1050" b="1" dirty="0"/>
          </a:p>
        </p:txBody>
      </p:sp>
      <p:pic>
        <p:nvPicPr>
          <p:cNvPr id="68" name="Picture 37"/>
          <p:cNvPicPr>
            <a:picLocks noChangeArrowheads="1"/>
          </p:cNvPicPr>
          <p:nvPr/>
        </p:nvPicPr>
        <p:blipFill>
          <a:blip r:embed="rId4"/>
          <a:srcRect/>
          <a:stretch>
            <a:fillRect/>
          </a:stretch>
        </p:blipFill>
        <p:spPr bwMode="auto">
          <a:xfrm>
            <a:off x="2915618" y="2560197"/>
            <a:ext cx="870351" cy="451691"/>
          </a:xfrm>
          <a:prstGeom prst="rect">
            <a:avLst/>
          </a:prstGeom>
          <a:noFill/>
          <a:ln w="9525">
            <a:noFill/>
            <a:miter lim="800000"/>
            <a:headEnd/>
            <a:tailEnd/>
          </a:ln>
        </p:spPr>
      </p:pic>
      <p:sp>
        <p:nvSpPr>
          <p:cNvPr id="69" name="TextBox 68"/>
          <p:cNvSpPr txBox="1"/>
          <p:nvPr/>
        </p:nvSpPr>
        <p:spPr>
          <a:xfrm>
            <a:off x="3181129" y="2788744"/>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70" name="TextBox 69"/>
          <p:cNvSpPr txBox="1"/>
          <p:nvPr/>
        </p:nvSpPr>
        <p:spPr>
          <a:xfrm>
            <a:off x="2895639" y="2383815"/>
            <a:ext cx="204316" cy="190215"/>
          </a:xfrm>
          <a:prstGeom prst="rect">
            <a:avLst/>
          </a:prstGeom>
          <a:noFill/>
        </p:spPr>
        <p:txBody>
          <a:bodyPr wrap="square" lIns="0" tIns="0" rIns="0" bIns="0" rtlCol="0" anchor="ctr" anchorCtr="0">
            <a:noAutofit/>
          </a:bodyPr>
          <a:lstStyle/>
          <a:p>
            <a:r>
              <a:rPr lang="en-US" sz="1050" dirty="0" smtClean="0"/>
              <a:t>.1</a:t>
            </a:r>
            <a:endParaRPr lang="en-US" sz="1050" dirty="0"/>
          </a:p>
        </p:txBody>
      </p:sp>
      <p:sp>
        <p:nvSpPr>
          <p:cNvPr id="71" name="TextBox 70"/>
          <p:cNvSpPr txBox="1"/>
          <p:nvPr/>
        </p:nvSpPr>
        <p:spPr>
          <a:xfrm>
            <a:off x="4253860" y="2143563"/>
            <a:ext cx="844062" cy="432080"/>
          </a:xfrm>
          <a:prstGeom prst="rect">
            <a:avLst/>
          </a:prstGeom>
          <a:noFill/>
        </p:spPr>
        <p:txBody>
          <a:bodyPr wrap="none" rtlCol="0" anchor="ctr" anchorCtr="0">
            <a:noAutofit/>
          </a:bodyPr>
          <a:lstStyle/>
          <a:p>
            <a:r>
              <a:rPr lang="en-US" sz="1400" b="1" dirty="0" smtClean="0"/>
              <a:t>ISP 2</a:t>
            </a:r>
            <a:endParaRPr lang="en-US" sz="1400" b="1" dirty="0"/>
          </a:p>
        </p:txBody>
      </p:sp>
      <p:sp>
        <p:nvSpPr>
          <p:cNvPr id="72" name="TextBox 71"/>
          <p:cNvSpPr txBox="1"/>
          <p:nvPr/>
        </p:nvSpPr>
        <p:spPr>
          <a:xfrm>
            <a:off x="5151795" y="1196436"/>
            <a:ext cx="719832" cy="173467"/>
          </a:xfrm>
          <a:prstGeom prst="rect">
            <a:avLst/>
          </a:prstGeom>
          <a:noFill/>
        </p:spPr>
        <p:txBody>
          <a:bodyPr wrap="square" lIns="0" tIns="0" rIns="0" bIns="0" rtlCol="0" anchor="ctr" anchorCtr="0">
            <a:noAutofit/>
          </a:bodyPr>
          <a:lstStyle/>
          <a:p>
            <a:r>
              <a:rPr lang="en-US" sz="1050" dirty="0" smtClean="0"/>
              <a:t>10.1.3.3</a:t>
            </a:r>
            <a:endParaRPr lang="en-US" sz="1050" dirty="0"/>
          </a:p>
        </p:txBody>
      </p:sp>
      <p:sp>
        <p:nvSpPr>
          <p:cNvPr id="73" name="TextBox 72"/>
          <p:cNvSpPr txBox="1"/>
          <p:nvPr/>
        </p:nvSpPr>
        <p:spPr>
          <a:xfrm>
            <a:off x="5354433" y="2343622"/>
            <a:ext cx="719832" cy="173467"/>
          </a:xfrm>
          <a:prstGeom prst="rect">
            <a:avLst/>
          </a:prstGeom>
          <a:noFill/>
        </p:spPr>
        <p:txBody>
          <a:bodyPr wrap="square" lIns="0" tIns="0" rIns="0" bIns="0" rtlCol="0" anchor="ctr" anchorCtr="0">
            <a:noAutofit/>
          </a:bodyPr>
          <a:lstStyle/>
          <a:p>
            <a:r>
              <a:rPr lang="en-US" sz="1050" dirty="0" smtClean="0"/>
              <a:t>172.16.3.3</a:t>
            </a:r>
            <a:endParaRPr lang="en-US" sz="1050" dirty="0"/>
          </a:p>
        </p:txBody>
      </p:sp>
      <p:cxnSp>
        <p:nvCxnSpPr>
          <p:cNvPr id="74" name="Straight Connector 73"/>
          <p:cNvCxnSpPr>
            <a:stCxn id="75" idx="0"/>
            <a:endCxn id="66" idx="0"/>
          </p:cNvCxnSpPr>
          <p:nvPr/>
        </p:nvCxnSpPr>
        <p:spPr bwMode="auto">
          <a:xfrm rot="16200000" flipH="1">
            <a:off x="5123278" y="2441481"/>
            <a:ext cx="361254" cy="7684"/>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75" name="Picture 42" descr="File Server_Updated2005"/>
          <p:cNvPicPr>
            <a:picLocks noChangeAspect="1" noChangeArrowheads="1"/>
          </p:cNvPicPr>
          <p:nvPr/>
        </p:nvPicPr>
        <p:blipFill>
          <a:blip r:embed="rId5"/>
          <a:srcRect/>
          <a:stretch>
            <a:fillRect/>
          </a:stretch>
        </p:blipFill>
        <p:spPr bwMode="auto">
          <a:xfrm>
            <a:off x="5192439" y="2264696"/>
            <a:ext cx="215247" cy="285180"/>
          </a:xfrm>
          <a:prstGeom prst="rect">
            <a:avLst/>
          </a:prstGeom>
          <a:noFill/>
          <a:ln w="9525">
            <a:noFill/>
            <a:miter lim="800000"/>
            <a:headEnd/>
            <a:tailEnd/>
          </a:ln>
        </p:spPr>
      </p:pic>
      <p:cxnSp>
        <p:nvCxnSpPr>
          <p:cNvPr id="76" name="Straight Connector 75"/>
          <p:cNvCxnSpPr>
            <a:stCxn id="77" idx="2"/>
            <a:endCxn id="78" idx="0"/>
          </p:cNvCxnSpPr>
          <p:nvPr/>
        </p:nvCxnSpPr>
        <p:spPr bwMode="auto">
          <a:xfrm rot="5400000" flipH="1">
            <a:off x="4816415" y="1448760"/>
            <a:ext cx="650085" cy="768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77" name="Picture 37"/>
          <p:cNvPicPr>
            <a:picLocks noChangeArrowheads="1"/>
          </p:cNvPicPr>
          <p:nvPr/>
        </p:nvPicPr>
        <p:blipFill>
          <a:blip r:embed="rId4"/>
          <a:srcRect/>
          <a:stretch>
            <a:fillRect/>
          </a:stretch>
        </p:blipFill>
        <p:spPr bwMode="auto">
          <a:xfrm>
            <a:off x="4905289" y="1488809"/>
            <a:ext cx="480020" cy="288834"/>
          </a:xfrm>
          <a:prstGeom prst="rect">
            <a:avLst/>
          </a:prstGeom>
          <a:noFill/>
          <a:ln w="9525">
            <a:noFill/>
            <a:miter lim="800000"/>
            <a:headEnd/>
            <a:tailEnd/>
          </a:ln>
        </p:spPr>
      </p:pic>
      <p:pic>
        <p:nvPicPr>
          <p:cNvPr id="78" name="Picture 42" descr="File Server_Updated2005"/>
          <p:cNvPicPr>
            <a:picLocks noChangeAspect="1" noChangeArrowheads="1"/>
          </p:cNvPicPr>
          <p:nvPr/>
        </p:nvPicPr>
        <p:blipFill>
          <a:blip r:embed="rId5"/>
          <a:srcRect/>
          <a:stretch>
            <a:fillRect/>
          </a:stretch>
        </p:blipFill>
        <p:spPr bwMode="auto">
          <a:xfrm>
            <a:off x="5029993" y="1127558"/>
            <a:ext cx="215247" cy="285180"/>
          </a:xfrm>
          <a:prstGeom prst="rect">
            <a:avLst/>
          </a:prstGeom>
          <a:noFill/>
          <a:ln w="9525">
            <a:noFill/>
            <a:miter lim="800000"/>
            <a:headEnd/>
            <a:tailEnd/>
          </a:ln>
        </p:spPr>
      </p:pic>
      <p:sp>
        <p:nvSpPr>
          <p:cNvPr id="79" name="TextBox 78"/>
          <p:cNvSpPr txBox="1"/>
          <p:nvPr/>
        </p:nvSpPr>
        <p:spPr>
          <a:xfrm>
            <a:off x="0" y="3276836"/>
            <a:ext cx="9144000" cy="313932"/>
          </a:xfrm>
          <a:prstGeom prst="rect">
            <a:avLst/>
          </a:prstGeom>
          <a:solidFill>
            <a:schemeClr val="accent6"/>
          </a:solidFill>
        </p:spPr>
        <p:txBody>
          <a:bodyPr wrap="square" rtlCol="0">
            <a:spAutoFit/>
          </a:bodyPr>
          <a:lstStyle/>
          <a:p>
            <a:r>
              <a:rPr lang="en-US" sz="1600" b="1" dirty="0" smtClean="0">
                <a:solidFill>
                  <a:schemeClr val="bg1"/>
                </a:solidFill>
              </a:rPr>
              <a:t>Same configuration using older IP SLA commands</a:t>
            </a:r>
            <a:endParaRPr lang="en-US" sz="1600" b="1" dirty="0">
              <a:solidFill>
                <a:schemeClr val="bg1"/>
              </a:solidFill>
            </a:endParaRPr>
          </a:p>
        </p:txBody>
      </p:sp>
      <p:sp>
        <p:nvSpPr>
          <p:cNvPr id="80" name="Rectangle 79"/>
          <p:cNvSpPr/>
          <p:nvPr/>
        </p:nvSpPr>
        <p:spPr bwMode="auto">
          <a:xfrm>
            <a:off x="1884808" y="3769668"/>
            <a:ext cx="713433" cy="14010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81" name="Rectangle 80"/>
          <p:cNvSpPr/>
          <p:nvPr/>
        </p:nvSpPr>
        <p:spPr bwMode="auto">
          <a:xfrm>
            <a:off x="2760932" y="3921035"/>
            <a:ext cx="2025077" cy="15923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82" name="Rectangle 81"/>
          <p:cNvSpPr/>
          <p:nvPr/>
        </p:nvSpPr>
        <p:spPr bwMode="auto">
          <a:xfrm>
            <a:off x="1913665" y="4453916"/>
            <a:ext cx="630029" cy="11931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83" name="Rectangle 82"/>
          <p:cNvSpPr/>
          <p:nvPr/>
        </p:nvSpPr>
        <p:spPr bwMode="auto">
          <a:xfrm>
            <a:off x="1984637" y="4605923"/>
            <a:ext cx="324025" cy="14326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46" name="Text Placeholder 5"/>
          <p:cNvSpPr>
            <a:spLocks/>
          </p:cNvSpPr>
          <p:nvPr/>
        </p:nvSpPr>
        <p:spPr bwMode="auto">
          <a:xfrm>
            <a:off x="279400" y="3708803"/>
            <a:ext cx="8537054" cy="2750984"/>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 </a:t>
            </a:r>
            <a:r>
              <a:rPr lang="en-US" sz="1100" b="1" kern="0" dirty="0" smtClean="0">
                <a:latin typeface="Courier New" pitchFamily="49" charset="0"/>
              </a:rPr>
              <a:t>ip sla monitor 11</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R1(config-sla-monitor)# </a:t>
            </a:r>
            <a:r>
              <a:rPr lang="en-US" sz="1100" b="1" kern="0" dirty="0" smtClean="0">
                <a:latin typeface="Courier New" pitchFamily="49" charset="0"/>
              </a:rPr>
              <a:t>type echo protocol ipIcmpEcho 10.1.3.3</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R1(config-sla-monitor-echo)# </a:t>
            </a:r>
            <a:r>
              <a:rPr lang="en-US" sz="1100" b="1" kern="0" dirty="0" smtClean="0">
                <a:latin typeface="Courier New" pitchFamily="49" charset="0"/>
              </a:rPr>
              <a:t>frequency 10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R1(config-sla-monitor-echo)# </a:t>
            </a:r>
            <a:r>
              <a:rPr lang="en-US" sz="11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 </a:t>
            </a:r>
            <a:r>
              <a:rPr lang="en-US" sz="1100" b="1" kern="0" dirty="0" smtClean="0">
                <a:latin typeface="Courier New" pitchFamily="49" charset="0"/>
              </a:rPr>
              <a:t>ip sla monitor schedule 11 life forever start-time now</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 </a:t>
            </a:r>
            <a:r>
              <a:rPr lang="en-US" sz="1100" b="1" kern="0" dirty="0" smtClean="0">
                <a:latin typeface="Courier New" pitchFamily="49" charset="0"/>
              </a:rPr>
              <a:t>track 1 rtr 11 reachability</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R1(config-track)# </a:t>
            </a:r>
            <a:r>
              <a:rPr lang="en-US" sz="11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 </a:t>
            </a:r>
            <a:r>
              <a:rPr lang="en-US" sz="1100" b="1" kern="0" dirty="0" smtClean="0">
                <a:latin typeface="Courier New" pitchFamily="49" charset="0"/>
              </a:rPr>
              <a:t>ip route 0.0.0.0 0.0.0.0 10.1.1.1 2 track 1</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 </a:t>
            </a:r>
            <a:r>
              <a:rPr lang="en-US" sz="1100" b="1" kern="0" dirty="0" smtClean="0">
                <a:latin typeface="Courier New" pitchFamily="49" charset="0"/>
              </a:rPr>
              <a:t>ip sla monitor 22</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R1(config-sla-monitor)# </a:t>
            </a:r>
            <a:r>
              <a:rPr lang="en-US" sz="1100" b="1" kern="0" dirty="0" smtClean="0">
                <a:latin typeface="Courier New" pitchFamily="49" charset="0"/>
              </a:rPr>
              <a:t>type echo protocol ipIcmpEcho 172.16.3.3</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R1(config-sla-monitor-echo)# </a:t>
            </a:r>
            <a:r>
              <a:rPr lang="en-US" sz="1100" b="1" kern="0" dirty="0" smtClean="0">
                <a:latin typeface="Courier New" pitchFamily="49" charset="0"/>
              </a:rPr>
              <a:t>frequency 10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R1(config-sla-monitor-echo)# </a:t>
            </a:r>
            <a:r>
              <a:rPr lang="en-US" sz="11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 </a:t>
            </a:r>
            <a:r>
              <a:rPr lang="en-US" sz="1100" b="1" kern="0" dirty="0" smtClean="0">
                <a:latin typeface="Courier New" pitchFamily="49" charset="0"/>
              </a:rPr>
              <a:t>ip sla monitor schedule 22 life forever start-time now</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 </a:t>
            </a:r>
            <a:r>
              <a:rPr lang="en-US" sz="1100" b="1" kern="0" dirty="0" smtClean="0">
                <a:latin typeface="Courier New" pitchFamily="49" charset="0"/>
              </a:rPr>
              <a:t>track 2 rtr 22 reachability</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R1(config-track)# </a:t>
            </a:r>
            <a:r>
              <a:rPr lang="en-US" sz="11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 </a:t>
            </a:r>
            <a:r>
              <a:rPr lang="en-US" sz="1100" b="1" kern="0" dirty="0" smtClean="0">
                <a:latin typeface="Courier New" pitchFamily="49" charset="0"/>
              </a:rPr>
              <a:t>ip route 0.0.0.0 0.0.0.0 172.16.1.1 3 </a:t>
            </a:r>
            <a:r>
              <a:rPr lang="en-US" sz="1100" b="1" kern="0" smtClean="0">
                <a:latin typeface="Courier New" pitchFamily="49" charset="0"/>
              </a:rPr>
              <a:t>track 2</a:t>
            </a:r>
            <a:endParaRPr lang="en-US" sz="1100" b="1" kern="0" dirty="0" smtClean="0">
              <a:latin typeface="Courier New" pitchFamily="49"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 SLA Notes</a:t>
            </a:r>
            <a:endParaRPr lang="en-US" dirty="0"/>
          </a:p>
        </p:txBody>
      </p:sp>
      <p:sp>
        <p:nvSpPr>
          <p:cNvPr id="3" name="Content Placeholder 2"/>
          <p:cNvSpPr>
            <a:spLocks noGrp="1"/>
          </p:cNvSpPr>
          <p:nvPr>
            <p:ph idx="1"/>
          </p:nvPr>
        </p:nvSpPr>
        <p:spPr/>
        <p:txBody>
          <a:bodyPr>
            <a:normAutofit fontScale="85000" lnSpcReduction="20000"/>
          </a:bodyPr>
          <a:lstStyle/>
          <a:p>
            <a:pPr>
              <a:lnSpc>
                <a:spcPct val="120000"/>
              </a:lnSpc>
            </a:pPr>
            <a:r>
              <a:rPr lang="en-US" dirty="0" smtClean="0"/>
              <a:t>There are many possibilities available with object tracking and Cisco IOS IP SLAs. </a:t>
            </a:r>
          </a:p>
          <a:p>
            <a:pPr lvl="1">
              <a:lnSpc>
                <a:spcPct val="120000"/>
              </a:lnSpc>
            </a:pPr>
            <a:r>
              <a:rPr lang="en-US" dirty="0" smtClean="0"/>
              <a:t>A probe can be based on reachability, changing routing operations, and path control based on the ability to reach an object. </a:t>
            </a:r>
          </a:p>
          <a:p>
            <a:pPr lvl="1">
              <a:lnSpc>
                <a:spcPct val="120000"/>
              </a:lnSpc>
            </a:pPr>
            <a:r>
              <a:rPr lang="en-US" dirty="0" smtClean="0"/>
              <a:t>Cisco IOS IP SLAs also allow paths to be changed based on network conditions such as delay, load, and other factors. </a:t>
            </a:r>
          </a:p>
          <a:p>
            <a:pPr>
              <a:lnSpc>
                <a:spcPct val="120000"/>
              </a:lnSpc>
            </a:pPr>
            <a:r>
              <a:rPr lang="en-US" dirty="0" smtClean="0"/>
              <a:t>The benefits of running IP SLAs should be carefully evaluated. </a:t>
            </a:r>
          </a:p>
          <a:p>
            <a:pPr lvl="1">
              <a:lnSpc>
                <a:spcPct val="120000"/>
              </a:lnSpc>
            </a:pPr>
            <a:r>
              <a:rPr lang="en-US" dirty="0" smtClean="0"/>
              <a:t>Before deploying a Cisco IOS IP SLA solution, the impact of the additional probe traffic being generated should be considered, including how that traffic affects bandwidth utilization, and congestion levels.</a:t>
            </a:r>
            <a:r>
              <a:rPr lang="en-US" b="1" dirty="0" smtClean="0"/>
              <a:t> </a:t>
            </a:r>
          </a:p>
          <a:p>
            <a:pPr lvl="1">
              <a:lnSpc>
                <a:spcPct val="120000"/>
              </a:lnSpc>
            </a:pPr>
            <a:r>
              <a:rPr lang="en-US" dirty="0" smtClean="0"/>
              <a:t>The IP SLA is an additional task that must be performed by the router’s CPU. </a:t>
            </a:r>
          </a:p>
          <a:p>
            <a:pPr lvl="1">
              <a:lnSpc>
                <a:spcPct val="120000"/>
              </a:lnSpc>
            </a:pPr>
            <a:r>
              <a:rPr lang="en-US" dirty="0" smtClean="0"/>
              <a:t>A large number of intensive SLAs could be a significant burden on the CPU, possibly interfering with other router functions and having detrimental impact on the overall router performance. </a:t>
            </a:r>
          </a:p>
          <a:p>
            <a:pPr lvl="1">
              <a:lnSpc>
                <a:spcPct val="120000"/>
              </a:lnSpc>
            </a:pPr>
            <a:r>
              <a:rPr lang="en-US" dirty="0" smtClean="0"/>
              <a:t>The CPU load should be monitored after the SLAs are deployed to verify that they do not cause excessive utilization of the router CPU.</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2"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6" name="Rectangle 32"/>
          <p:cNvSpPr txBox="1">
            <a:spLocks noChangeArrowheads="1"/>
          </p:cNvSpPr>
          <p:nvPr/>
        </p:nvSpPr>
        <p:spPr>
          <a:xfrm>
            <a:off x="293688" y="1841863"/>
            <a:ext cx="3233284" cy="2743200"/>
          </a:xfrm>
          <a:prstGeom prst="rect">
            <a:avLst/>
          </a:prstGeom>
          <a:noFill/>
        </p:spPr>
        <p:txBody>
          <a:bodyPr anchor="ctr"/>
          <a:lstStyle/>
          <a:p>
            <a:pPr lvl="0" algn="l" defTabSz="814388" eaLnBrk="1" hangingPunct="1">
              <a:defRPr/>
            </a:pPr>
            <a:r>
              <a:rPr lang="en-US" sz="2800" b="1" kern="0" dirty="0" smtClean="0">
                <a:solidFill>
                  <a:schemeClr val="bg1"/>
                </a:solidFill>
                <a:latin typeface="+mj-lt"/>
                <a:ea typeface="+mj-ea"/>
                <a:cs typeface="+mj-cs"/>
              </a:rPr>
              <a:t>Implement Path Control </a:t>
            </a:r>
            <a:r>
              <a:rPr lang="en-US" sz="2800" b="1" kern="0" smtClean="0">
                <a:solidFill>
                  <a:schemeClr val="bg1"/>
                </a:solidFill>
                <a:latin typeface="+mj-lt"/>
                <a:ea typeface="+mj-ea"/>
                <a:cs typeface="+mj-cs"/>
              </a:rPr>
              <a:t>using Policy-Based </a:t>
            </a:r>
            <a:r>
              <a:rPr lang="en-US" sz="2800" b="1" kern="0" dirty="0" smtClean="0">
                <a:solidFill>
                  <a:schemeClr val="bg1"/>
                </a:solidFill>
                <a:latin typeface="+mj-lt"/>
                <a:ea typeface="+mj-ea"/>
                <a:cs typeface="+mj-cs"/>
              </a:rPr>
              <a:t>Routing</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Path Control Using PBR</a:t>
            </a:r>
            <a:endParaRPr lang="en-US" dirty="0"/>
          </a:p>
        </p:txBody>
      </p:sp>
      <p:sp>
        <p:nvSpPr>
          <p:cNvPr id="3" name="Content Placeholder 2"/>
          <p:cNvSpPr>
            <a:spLocks noGrp="1"/>
          </p:cNvSpPr>
          <p:nvPr>
            <p:ph idx="1"/>
          </p:nvPr>
        </p:nvSpPr>
        <p:spPr/>
        <p:txBody>
          <a:bodyPr/>
          <a:lstStyle/>
          <a:p>
            <a:r>
              <a:rPr lang="en-US" smtClean="0"/>
              <a:t>In Chapter 4, Policy Based Routing (PBR) was used for redistribution.</a:t>
            </a:r>
          </a:p>
          <a:p>
            <a:pPr lvl="1"/>
            <a:r>
              <a:rPr lang="en-US" smtClean="0"/>
              <a:t>In this chapter, PBR will be used to define a routing policy other than basic destination-based routing using the routing table.</a:t>
            </a:r>
          </a:p>
          <a:p>
            <a:r>
              <a:rPr lang="en-US" smtClean="0"/>
              <a:t>Routers normally forward packets to destination addresses based on information in their routing tables. </a:t>
            </a:r>
          </a:p>
          <a:p>
            <a:pPr lvl="1"/>
            <a:r>
              <a:rPr lang="en-US" smtClean="0"/>
              <a:t>PBR can be used to implement policies that selectively cause packets to take different paths based on source address, protocol types, or application types and override the router’s normal routing behavior.</a:t>
            </a:r>
          </a:p>
          <a:p>
            <a:r>
              <a:rPr lang="en-US" smtClean="0"/>
              <a:t>PBR provides an extremely powerful, simple, and flexible tool to implement solutions in cases where legal, contractual, or political constraints dictate that traffic be routed through specific paths. </a:t>
            </a:r>
            <a:endParaRPr lang="en-US" dirty="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PBR</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Sample implementation plan:</a:t>
            </a:r>
          </a:p>
          <a:p>
            <a:r>
              <a:rPr lang="en-US" dirty="0" smtClean="0"/>
              <a:t>Define and name the route map with the</a:t>
            </a:r>
            <a:r>
              <a:rPr lang="en-US" b="1" dirty="0" smtClean="0">
                <a:latin typeface="Courier New" pitchFamily="49" charset="0"/>
                <a:cs typeface="Courier New" pitchFamily="49" charset="0"/>
              </a:rPr>
              <a:t> route-map </a:t>
            </a:r>
            <a:r>
              <a:rPr lang="en-US" dirty="0" smtClean="0"/>
              <a:t>command.</a:t>
            </a:r>
          </a:p>
          <a:p>
            <a:pPr lvl="1"/>
            <a:r>
              <a:rPr lang="en-US" dirty="0" smtClean="0"/>
              <a:t>Define the conditions to match (the</a:t>
            </a:r>
            <a:r>
              <a:rPr lang="en-US" b="1" dirty="0" smtClean="0">
                <a:latin typeface="Courier New" pitchFamily="49" charset="0"/>
                <a:cs typeface="Courier New" pitchFamily="49" charset="0"/>
              </a:rPr>
              <a:t> match </a:t>
            </a:r>
            <a:r>
              <a:rPr lang="en-US" dirty="0" smtClean="0"/>
              <a:t>statements).</a:t>
            </a:r>
          </a:p>
          <a:p>
            <a:pPr lvl="1"/>
            <a:r>
              <a:rPr lang="en-US" dirty="0" smtClean="0"/>
              <a:t>Define the action to be taken when there is a match (the</a:t>
            </a:r>
            <a:r>
              <a:rPr lang="en-US" b="1" dirty="0" smtClean="0">
                <a:latin typeface="Courier New" pitchFamily="49" charset="0"/>
                <a:cs typeface="Courier New" pitchFamily="49" charset="0"/>
              </a:rPr>
              <a:t> set </a:t>
            </a:r>
            <a:r>
              <a:rPr lang="en-US" dirty="0" smtClean="0"/>
              <a:t>statements).</a:t>
            </a:r>
          </a:p>
          <a:p>
            <a:r>
              <a:rPr lang="en-US" dirty="0" smtClean="0"/>
              <a:t>Optionally, enable fast-switched PBR or Cisco Express Forwarding (CEF)-switched PBR.</a:t>
            </a:r>
          </a:p>
          <a:p>
            <a:pPr lvl="1"/>
            <a:r>
              <a:rPr lang="en-US" dirty="0" smtClean="0"/>
              <a:t>CEF switching is enabled by default in recent IOS versions.</a:t>
            </a:r>
          </a:p>
          <a:p>
            <a:r>
              <a:rPr lang="en-US" dirty="0" smtClean="0"/>
              <a:t>Define which interface the route map will be attached to using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ip policy route-map </a:t>
            </a:r>
            <a:r>
              <a:rPr lang="en-US" dirty="0" smtClean="0"/>
              <a:t>interface configuration command.</a:t>
            </a:r>
          </a:p>
          <a:p>
            <a:pPr lvl="1"/>
            <a:r>
              <a:rPr lang="en-US" dirty="0" smtClean="0"/>
              <a:t>PBR is applied to incoming packets. </a:t>
            </a:r>
          </a:p>
          <a:p>
            <a:r>
              <a:rPr lang="en-US" dirty="0" smtClean="0"/>
              <a:t>Verify path control results.</a:t>
            </a:r>
          </a:p>
          <a:p>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Logical PBR Operation</a:t>
            </a:r>
            <a:endParaRPr lang="en-US" dirty="0"/>
          </a:p>
        </p:txBody>
      </p:sp>
      <p:grpSp>
        <p:nvGrpSpPr>
          <p:cNvPr id="44" name="Group 43"/>
          <p:cNvGrpSpPr/>
          <p:nvPr/>
        </p:nvGrpSpPr>
        <p:grpSpPr>
          <a:xfrm>
            <a:off x="344396" y="1125367"/>
            <a:ext cx="8446081" cy="5201691"/>
            <a:chOff x="241160" y="1125367"/>
            <a:chExt cx="8446081" cy="5201691"/>
          </a:xfrm>
        </p:grpSpPr>
        <p:sp>
          <p:nvSpPr>
            <p:cNvPr id="5" name="Flowchart: Process 4"/>
            <p:cNvSpPr/>
            <p:nvPr/>
          </p:nvSpPr>
          <p:spPr bwMode="auto">
            <a:xfrm>
              <a:off x="4363880" y="3164554"/>
              <a:ext cx="1497205" cy="1145513"/>
            </a:xfrm>
            <a:prstGeom prst="flowChartProcess">
              <a:avLst/>
            </a:prstGeom>
            <a:solidFill>
              <a:srgbClr val="FFFF99"/>
            </a:solidFill>
            <a:ln w="19050"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en-US" sz="1400" dirty="0" smtClean="0"/>
                <a:t>Forward the packet </a:t>
              </a:r>
            </a:p>
            <a:p>
              <a:pPr defTabSz="814388"/>
              <a:r>
                <a:rPr lang="en-US" sz="1400" dirty="0" smtClean="0"/>
                <a:t>through the normal routing channel.</a:t>
              </a:r>
            </a:p>
          </p:txBody>
        </p:sp>
        <p:sp>
          <p:nvSpPr>
            <p:cNvPr id="14" name="Flowchart: Process 13"/>
            <p:cNvSpPr/>
            <p:nvPr/>
          </p:nvSpPr>
          <p:spPr bwMode="auto">
            <a:xfrm>
              <a:off x="4363341" y="5209957"/>
              <a:ext cx="1497205" cy="699198"/>
            </a:xfrm>
            <a:prstGeom prst="flowChartProcess">
              <a:avLst/>
            </a:prstGeom>
            <a:solidFill>
              <a:srgbClr val="FFFF99"/>
            </a:solidFill>
            <a:ln w="19050"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en-US" sz="1400" dirty="0" smtClean="0"/>
                <a:t>Apply </a:t>
              </a:r>
              <a:r>
                <a:rPr lang="en-US" sz="1400" b="1" dirty="0" smtClean="0"/>
                <a:t>set </a:t>
              </a:r>
              <a:r>
                <a:rPr lang="en-US" sz="1400" dirty="0" smtClean="0"/>
                <a:t>commands.</a:t>
              </a:r>
            </a:p>
          </p:txBody>
        </p:sp>
        <p:pic>
          <p:nvPicPr>
            <p:cNvPr id="15" name="Picture 37"/>
            <p:cNvPicPr>
              <a:picLocks noChangeArrowheads="1"/>
            </p:cNvPicPr>
            <p:nvPr/>
          </p:nvPicPr>
          <p:blipFill>
            <a:blip r:embed="rId3"/>
            <a:srcRect/>
            <a:stretch>
              <a:fillRect/>
            </a:stretch>
          </p:blipFill>
          <p:spPr bwMode="auto">
            <a:xfrm>
              <a:off x="7816890" y="4271825"/>
              <a:ext cx="870351" cy="451691"/>
            </a:xfrm>
            <a:prstGeom prst="rect">
              <a:avLst/>
            </a:prstGeom>
            <a:noFill/>
            <a:ln w="9525">
              <a:noFill/>
              <a:miter lim="800000"/>
              <a:headEnd/>
              <a:tailEnd/>
            </a:ln>
          </p:spPr>
        </p:pic>
        <p:sp>
          <p:nvSpPr>
            <p:cNvPr id="16" name="TextBox 15"/>
            <p:cNvSpPr txBox="1"/>
            <p:nvPr/>
          </p:nvSpPr>
          <p:spPr>
            <a:xfrm>
              <a:off x="8092323" y="448211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23" name="Straight Connector 22"/>
            <p:cNvCxnSpPr>
              <a:stCxn id="7" idx="3"/>
              <a:endCxn id="14" idx="1"/>
            </p:cNvCxnSpPr>
            <p:nvPr/>
          </p:nvCxnSpPr>
          <p:spPr bwMode="auto">
            <a:xfrm flipV="1">
              <a:off x="3811798" y="5559556"/>
              <a:ext cx="551543" cy="489"/>
            </a:xfrm>
            <a:prstGeom prst="line">
              <a:avLst/>
            </a:prstGeom>
            <a:solidFill>
              <a:schemeClr val="accent1"/>
            </a:solidFill>
            <a:ln w="28575" cap="flat" cmpd="sng" algn="ctr">
              <a:solidFill>
                <a:schemeClr val="tx1"/>
              </a:solidFill>
              <a:prstDash val="solid"/>
              <a:round/>
              <a:headEnd type="none" w="med" len="med"/>
              <a:tailEnd type="triangle" w="med" len="med"/>
            </a:ln>
            <a:effectLst/>
          </p:spPr>
        </p:cxnSp>
        <p:cxnSp>
          <p:nvCxnSpPr>
            <p:cNvPr id="27" name="Elbow Connector 26"/>
            <p:cNvCxnSpPr/>
            <p:nvPr/>
          </p:nvCxnSpPr>
          <p:spPr bwMode="auto">
            <a:xfrm>
              <a:off x="241160" y="1893141"/>
              <a:ext cx="4871323" cy="1286161"/>
            </a:xfrm>
            <a:prstGeom prst="bentConnector2">
              <a:avLst/>
            </a:prstGeom>
            <a:solidFill>
              <a:schemeClr val="accent1"/>
            </a:solidFill>
            <a:ln w="28575" cap="flat" cmpd="sng" algn="ctr">
              <a:solidFill>
                <a:schemeClr val="tx1"/>
              </a:solidFill>
              <a:prstDash val="solid"/>
              <a:round/>
              <a:headEnd type="none" w="med" len="med"/>
              <a:tailEnd type="triangle" w="med" len="med"/>
            </a:ln>
            <a:effectLst/>
          </p:spPr>
        </p:cxnSp>
        <p:cxnSp>
          <p:nvCxnSpPr>
            <p:cNvPr id="30" name="Straight Connector 29"/>
            <p:cNvCxnSpPr>
              <a:stCxn id="21" idx="0"/>
              <a:endCxn id="4" idx="2"/>
            </p:cNvCxnSpPr>
            <p:nvPr/>
          </p:nvCxnSpPr>
          <p:spPr bwMode="auto">
            <a:xfrm rot="16200000" flipV="1">
              <a:off x="2576046" y="2811796"/>
              <a:ext cx="314875" cy="10069"/>
            </a:xfrm>
            <a:prstGeom prst="line">
              <a:avLst/>
            </a:prstGeom>
            <a:solidFill>
              <a:schemeClr val="accent1"/>
            </a:solidFill>
            <a:ln w="28575" cap="flat" cmpd="sng" algn="ctr">
              <a:solidFill>
                <a:schemeClr val="tx1"/>
              </a:solidFill>
              <a:prstDash val="solid"/>
              <a:round/>
              <a:headEnd type="triangle" w="med" len="med"/>
              <a:tailEnd type="none" w="med" len="med"/>
            </a:ln>
            <a:effectLst/>
          </p:spPr>
        </p:cxnSp>
        <p:cxnSp>
          <p:nvCxnSpPr>
            <p:cNvPr id="33" name="Straight Connector 32"/>
            <p:cNvCxnSpPr>
              <a:stCxn id="21" idx="3"/>
              <a:endCxn id="5" idx="1"/>
            </p:cNvCxnSpPr>
            <p:nvPr/>
          </p:nvCxnSpPr>
          <p:spPr bwMode="auto">
            <a:xfrm flipV="1">
              <a:off x="3818509" y="3737311"/>
              <a:ext cx="545371" cy="3970"/>
            </a:xfrm>
            <a:prstGeom prst="line">
              <a:avLst/>
            </a:prstGeom>
            <a:solidFill>
              <a:schemeClr val="accent1"/>
            </a:solidFill>
            <a:ln w="28575" cap="flat" cmpd="sng" algn="ctr">
              <a:solidFill>
                <a:schemeClr val="tx1"/>
              </a:solidFill>
              <a:prstDash val="solid"/>
              <a:round/>
              <a:headEnd type="none" w="med" len="med"/>
              <a:tailEnd type="triangle" w="med" len="med"/>
            </a:ln>
            <a:effectLst/>
          </p:spPr>
        </p:cxnSp>
        <p:cxnSp>
          <p:nvCxnSpPr>
            <p:cNvPr id="37" name="Elbow Connector 36"/>
            <p:cNvCxnSpPr>
              <a:stCxn id="5" idx="3"/>
              <a:endCxn id="15" idx="1"/>
            </p:cNvCxnSpPr>
            <p:nvPr/>
          </p:nvCxnSpPr>
          <p:spPr bwMode="auto">
            <a:xfrm>
              <a:off x="5861085" y="3737311"/>
              <a:ext cx="1955805" cy="760360"/>
            </a:xfrm>
            <a:prstGeom prst="bentConnector3">
              <a:avLst>
                <a:gd name="adj1" fmla="val 50000"/>
              </a:avLst>
            </a:prstGeom>
            <a:solidFill>
              <a:schemeClr val="accent1"/>
            </a:solidFill>
            <a:ln w="28575" cap="flat" cmpd="sng" algn="ctr">
              <a:solidFill>
                <a:schemeClr val="tx1"/>
              </a:solidFill>
              <a:prstDash val="solid"/>
              <a:round/>
              <a:headEnd type="none" w="med" len="med"/>
              <a:tailEnd type="none" w="med" len="med"/>
            </a:ln>
            <a:effectLst/>
          </p:spPr>
        </p:cxnSp>
        <p:cxnSp>
          <p:nvCxnSpPr>
            <p:cNvPr id="54" name="Elbow Connector 53"/>
            <p:cNvCxnSpPr>
              <a:stCxn id="14" idx="3"/>
              <a:endCxn id="15" idx="1"/>
            </p:cNvCxnSpPr>
            <p:nvPr/>
          </p:nvCxnSpPr>
          <p:spPr bwMode="auto">
            <a:xfrm flipV="1">
              <a:off x="5860546" y="4497671"/>
              <a:ext cx="1956344" cy="1061885"/>
            </a:xfrm>
            <a:prstGeom prst="bentConnector3">
              <a:avLst>
                <a:gd name="adj1" fmla="val 50000"/>
              </a:avLst>
            </a:prstGeom>
            <a:solidFill>
              <a:schemeClr val="accent1"/>
            </a:solidFill>
            <a:ln w="28575" cap="flat" cmpd="sng" algn="ctr">
              <a:solidFill>
                <a:schemeClr val="tx1"/>
              </a:solidFill>
              <a:prstDash val="solid"/>
              <a:round/>
              <a:headEnd type="none" w="med" len="med"/>
              <a:tailEnd type="triangle" w="med" len="med"/>
            </a:ln>
            <a:effectLst/>
          </p:spPr>
        </p:cxnSp>
        <p:sp>
          <p:nvSpPr>
            <p:cNvPr id="59" name="TextBox 58"/>
            <p:cNvSpPr txBox="1"/>
            <p:nvPr/>
          </p:nvSpPr>
          <p:spPr>
            <a:xfrm>
              <a:off x="2290985" y="4391135"/>
              <a:ext cx="423514" cy="286232"/>
            </a:xfrm>
            <a:prstGeom prst="rect">
              <a:avLst/>
            </a:prstGeom>
            <a:noFill/>
          </p:spPr>
          <p:txBody>
            <a:bodyPr wrap="none" rtlCol="0">
              <a:spAutoFit/>
            </a:bodyPr>
            <a:lstStyle/>
            <a:p>
              <a:r>
                <a:rPr lang="en-US" sz="1400" b="1" dirty="0" smtClean="0"/>
                <a:t>No</a:t>
              </a:r>
              <a:endParaRPr lang="en-US" sz="1400" b="1" dirty="0"/>
            </a:p>
          </p:txBody>
        </p:sp>
        <p:sp>
          <p:nvSpPr>
            <p:cNvPr id="60" name="TextBox 59"/>
            <p:cNvSpPr txBox="1"/>
            <p:nvPr/>
          </p:nvSpPr>
          <p:spPr>
            <a:xfrm>
              <a:off x="3617367" y="1597692"/>
              <a:ext cx="423514" cy="286232"/>
            </a:xfrm>
            <a:prstGeom prst="rect">
              <a:avLst/>
            </a:prstGeom>
            <a:noFill/>
          </p:spPr>
          <p:txBody>
            <a:bodyPr wrap="none" rtlCol="0">
              <a:spAutoFit/>
            </a:bodyPr>
            <a:lstStyle/>
            <a:p>
              <a:r>
                <a:rPr lang="en-US" sz="1400" b="1" dirty="0" smtClean="0"/>
                <a:t>No</a:t>
              </a:r>
              <a:endParaRPr lang="en-US" sz="1400" b="1" dirty="0"/>
            </a:p>
          </p:txBody>
        </p:sp>
        <p:sp>
          <p:nvSpPr>
            <p:cNvPr id="61" name="TextBox 60"/>
            <p:cNvSpPr txBox="1"/>
            <p:nvPr/>
          </p:nvSpPr>
          <p:spPr>
            <a:xfrm>
              <a:off x="2220647" y="2592479"/>
              <a:ext cx="493790" cy="286232"/>
            </a:xfrm>
            <a:prstGeom prst="rect">
              <a:avLst/>
            </a:prstGeom>
            <a:noFill/>
          </p:spPr>
          <p:txBody>
            <a:bodyPr wrap="none" rtlCol="0">
              <a:spAutoFit/>
            </a:bodyPr>
            <a:lstStyle/>
            <a:p>
              <a:r>
                <a:rPr lang="en-US" sz="1400" b="1" dirty="0" smtClean="0"/>
                <a:t>Yes</a:t>
              </a:r>
              <a:endParaRPr lang="en-US" sz="1400" b="1" dirty="0"/>
            </a:p>
          </p:txBody>
        </p:sp>
        <p:sp>
          <p:nvSpPr>
            <p:cNvPr id="62" name="TextBox 61"/>
            <p:cNvSpPr txBox="1"/>
            <p:nvPr/>
          </p:nvSpPr>
          <p:spPr>
            <a:xfrm>
              <a:off x="3577174" y="3426489"/>
              <a:ext cx="493790" cy="286232"/>
            </a:xfrm>
            <a:prstGeom prst="rect">
              <a:avLst/>
            </a:prstGeom>
            <a:noFill/>
          </p:spPr>
          <p:txBody>
            <a:bodyPr wrap="none" rtlCol="0">
              <a:spAutoFit/>
            </a:bodyPr>
            <a:lstStyle/>
            <a:p>
              <a:r>
                <a:rPr lang="en-US" sz="1400" b="1" dirty="0" smtClean="0"/>
                <a:t>Yes</a:t>
              </a:r>
              <a:endParaRPr lang="en-US" sz="1400" b="1" dirty="0"/>
            </a:p>
          </p:txBody>
        </p:sp>
        <p:sp>
          <p:nvSpPr>
            <p:cNvPr id="7" name="Flowchart: Decision 6"/>
            <p:cNvSpPr/>
            <p:nvPr/>
          </p:nvSpPr>
          <p:spPr bwMode="auto">
            <a:xfrm>
              <a:off x="1651814" y="4793032"/>
              <a:ext cx="2159984" cy="1534026"/>
            </a:xfrm>
            <a:prstGeom prst="flowChartDecision">
              <a:avLst/>
            </a:prstGeom>
            <a:solidFill>
              <a:srgbClr val="FFFF99"/>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Is there a match with a </a:t>
              </a:r>
              <a:r>
                <a:rPr kumimoji="0" lang="en-US" sz="1400" b="1" i="0" u="none" strike="noStrike" cap="none" normalizeH="0" baseline="0" dirty="0" smtClean="0">
                  <a:ln>
                    <a:noFill/>
                  </a:ln>
                  <a:solidFill>
                    <a:schemeClr val="tx1"/>
                  </a:solidFill>
                  <a:effectLst/>
                  <a:latin typeface="Arial" charset="0"/>
                </a:rPr>
                <a:t>permit </a:t>
              </a:r>
              <a:r>
                <a:rPr kumimoji="0" lang="en-US" sz="1400" b="0" i="0" u="none" strike="noStrike" cap="none" normalizeH="0" baseline="0" dirty="0" smtClean="0">
                  <a:ln>
                    <a:noFill/>
                  </a:ln>
                  <a:solidFill>
                    <a:schemeClr val="tx1"/>
                  </a:solidFill>
                  <a:effectLst/>
                  <a:latin typeface="Arial" charset="0"/>
                </a:rPr>
                <a:t>statement?</a:t>
              </a:r>
            </a:p>
          </p:txBody>
        </p:sp>
        <p:sp>
          <p:nvSpPr>
            <p:cNvPr id="21" name="Flowchart: Decision 20"/>
            <p:cNvSpPr/>
            <p:nvPr/>
          </p:nvSpPr>
          <p:spPr bwMode="auto">
            <a:xfrm>
              <a:off x="1658525" y="2974268"/>
              <a:ext cx="2159984" cy="1534026"/>
            </a:xfrm>
            <a:prstGeom prst="flowChartDecision">
              <a:avLst/>
            </a:prstGeom>
            <a:solidFill>
              <a:srgbClr val="FFFF99"/>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noAutofit/>
            </a:bodyPr>
            <a:lstStyle/>
            <a:p>
              <a:pPr defTabSz="814388"/>
              <a:r>
                <a:rPr lang="en-US" sz="1400" dirty="0" smtClean="0"/>
                <a:t>Is there a match with a </a:t>
              </a:r>
              <a:r>
                <a:rPr lang="en-US" sz="1400" b="1" dirty="0" smtClean="0"/>
                <a:t>deny </a:t>
              </a:r>
              <a:r>
                <a:rPr lang="en-US" sz="1400" dirty="0" smtClean="0"/>
                <a:t>statement?</a:t>
              </a:r>
            </a:p>
          </p:txBody>
        </p:sp>
        <p:sp>
          <p:nvSpPr>
            <p:cNvPr id="48" name="TextBox 47"/>
            <p:cNvSpPr txBox="1"/>
            <p:nvPr/>
          </p:nvSpPr>
          <p:spPr>
            <a:xfrm>
              <a:off x="3526932" y="5245243"/>
              <a:ext cx="493790" cy="286232"/>
            </a:xfrm>
            <a:prstGeom prst="rect">
              <a:avLst/>
            </a:prstGeom>
            <a:noFill/>
          </p:spPr>
          <p:txBody>
            <a:bodyPr wrap="none" rtlCol="0">
              <a:spAutoFit/>
            </a:bodyPr>
            <a:lstStyle/>
            <a:p>
              <a:r>
                <a:rPr lang="en-US" sz="1400" b="1" dirty="0" smtClean="0"/>
                <a:t>Yes</a:t>
              </a:r>
              <a:endParaRPr lang="en-US" sz="1400" b="1" dirty="0"/>
            </a:p>
          </p:txBody>
        </p:sp>
        <p:sp>
          <p:nvSpPr>
            <p:cNvPr id="4" name="Flowchart: Decision 3"/>
            <p:cNvSpPr/>
            <p:nvPr/>
          </p:nvSpPr>
          <p:spPr bwMode="auto">
            <a:xfrm>
              <a:off x="1648456" y="1125367"/>
              <a:ext cx="2159984" cy="1534026"/>
            </a:xfrm>
            <a:prstGeom prst="flowChartDecision">
              <a:avLst/>
            </a:prstGeom>
            <a:solidFill>
              <a:srgbClr val="FFFF99"/>
            </a:solidFill>
            <a:ln w="19050"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noAutofit/>
            </a:bodyPr>
            <a:lstStyle/>
            <a:p>
              <a:pPr defTabSz="814388"/>
              <a:r>
                <a:rPr lang="en-US" sz="1400" dirty="0" smtClean="0"/>
                <a:t>Is there a route map applied the incoming interface?</a:t>
              </a:r>
            </a:p>
          </p:txBody>
        </p:sp>
        <p:sp>
          <p:nvSpPr>
            <p:cNvPr id="52" name="TextBox 51"/>
            <p:cNvSpPr txBox="1"/>
            <p:nvPr/>
          </p:nvSpPr>
          <p:spPr>
            <a:xfrm>
              <a:off x="271266" y="1577595"/>
              <a:ext cx="1595310" cy="286232"/>
            </a:xfrm>
            <a:prstGeom prst="rect">
              <a:avLst/>
            </a:prstGeom>
            <a:noFill/>
          </p:spPr>
          <p:txBody>
            <a:bodyPr wrap="none" rtlCol="0">
              <a:spAutoFit/>
            </a:bodyPr>
            <a:lstStyle/>
            <a:p>
              <a:r>
                <a:rPr lang="en-US" sz="1400" b="1" dirty="0" smtClean="0"/>
                <a:t>Incoming packet</a:t>
              </a:r>
              <a:endParaRPr lang="en-US" sz="1400" b="1" dirty="0"/>
            </a:p>
          </p:txBody>
        </p:sp>
        <p:cxnSp>
          <p:nvCxnSpPr>
            <p:cNvPr id="58" name="Straight Connector 57"/>
            <p:cNvCxnSpPr>
              <a:stCxn id="7" idx="0"/>
              <a:endCxn id="21" idx="2"/>
            </p:cNvCxnSpPr>
            <p:nvPr/>
          </p:nvCxnSpPr>
          <p:spPr bwMode="auto">
            <a:xfrm rot="5400000" flipH="1" flipV="1">
              <a:off x="2592792" y="4647308"/>
              <a:ext cx="284738" cy="6711"/>
            </a:xfrm>
            <a:prstGeom prst="line">
              <a:avLst/>
            </a:prstGeom>
            <a:solidFill>
              <a:schemeClr val="accent1"/>
            </a:solidFill>
            <a:ln w="28575" cap="flat" cmpd="sng" algn="ctr">
              <a:solidFill>
                <a:schemeClr val="tx1"/>
              </a:solidFill>
              <a:prstDash val="solid"/>
              <a:round/>
              <a:headEnd type="triangle" w="med" len="med"/>
              <a:tailEnd type="none" w="med" len="med"/>
            </a:ln>
            <a:effectLst/>
          </p:spPr>
        </p:cxn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Network Redundancy Considerations</a:t>
            </a:r>
            <a:endParaRPr lang="en-US" dirty="0"/>
          </a:p>
        </p:txBody>
      </p:sp>
      <p:sp>
        <p:nvSpPr>
          <p:cNvPr id="3" name="Content Placeholder 2"/>
          <p:cNvSpPr>
            <a:spLocks noGrp="1"/>
          </p:cNvSpPr>
          <p:nvPr>
            <p:ph idx="1"/>
          </p:nvPr>
        </p:nvSpPr>
        <p:spPr/>
        <p:txBody>
          <a:bodyPr>
            <a:normAutofit fontScale="92500" lnSpcReduction="20000"/>
          </a:bodyPr>
          <a:lstStyle/>
          <a:p>
            <a:pPr>
              <a:lnSpc>
                <a:spcPct val="120000"/>
              </a:lnSpc>
            </a:pPr>
            <a:r>
              <a:rPr lang="en-US" b="1" dirty="0" smtClean="0"/>
              <a:t>Resiliency:</a:t>
            </a:r>
          </a:p>
          <a:p>
            <a:pPr lvl="1">
              <a:lnSpc>
                <a:spcPct val="120000"/>
              </a:lnSpc>
            </a:pPr>
            <a:r>
              <a:rPr lang="en-US" smtClean="0"/>
              <a:t>The </a:t>
            </a:r>
            <a:r>
              <a:rPr lang="en-US" dirty="0" smtClean="0"/>
              <a:t>ability to maintain an acceptable level of service when faults occur. </a:t>
            </a:r>
          </a:p>
          <a:p>
            <a:pPr lvl="1">
              <a:lnSpc>
                <a:spcPct val="120000"/>
              </a:lnSpc>
            </a:pPr>
            <a:r>
              <a:rPr lang="en-US" dirty="0" smtClean="0"/>
              <a:t>Having redundancy does not guarantee resiliency.</a:t>
            </a:r>
          </a:p>
          <a:p>
            <a:pPr>
              <a:lnSpc>
                <a:spcPct val="120000"/>
              </a:lnSpc>
            </a:pPr>
            <a:r>
              <a:rPr lang="en-US" b="1" dirty="0" smtClean="0"/>
              <a:t>Availability</a:t>
            </a:r>
            <a:r>
              <a:rPr lang="en-US" dirty="0" smtClean="0"/>
              <a:t>:</a:t>
            </a:r>
          </a:p>
          <a:p>
            <a:pPr lvl="1">
              <a:lnSpc>
                <a:spcPct val="120000"/>
              </a:lnSpc>
            </a:pPr>
            <a:r>
              <a:rPr lang="en-US" dirty="0" smtClean="0"/>
              <a:t>The time required for a routing protocol to learn about a backup path when a primary link fails is the convergence time. </a:t>
            </a:r>
          </a:p>
          <a:p>
            <a:pPr lvl="1">
              <a:lnSpc>
                <a:spcPct val="120000"/>
              </a:lnSpc>
            </a:pPr>
            <a:r>
              <a:rPr lang="en-US" dirty="0" smtClean="0"/>
              <a:t>If the convergence time is relatively long, some applications may time out. </a:t>
            </a:r>
          </a:p>
          <a:p>
            <a:pPr lvl="1">
              <a:lnSpc>
                <a:spcPct val="120000"/>
              </a:lnSpc>
            </a:pPr>
            <a:r>
              <a:rPr lang="en-US" dirty="0" smtClean="0"/>
              <a:t>Use a fast-converging routing protocol.</a:t>
            </a:r>
          </a:p>
          <a:p>
            <a:pPr>
              <a:lnSpc>
                <a:spcPct val="120000"/>
              </a:lnSpc>
            </a:pPr>
            <a:r>
              <a:rPr lang="en-US" b="1" dirty="0" smtClean="0"/>
              <a:t>Adaptability</a:t>
            </a:r>
            <a:r>
              <a:rPr lang="en-US" dirty="0" smtClean="0"/>
              <a:t>:</a:t>
            </a:r>
          </a:p>
          <a:p>
            <a:pPr lvl="1">
              <a:lnSpc>
                <a:spcPct val="120000"/>
              </a:lnSpc>
            </a:pPr>
            <a:r>
              <a:rPr lang="en-US" dirty="0" smtClean="0"/>
              <a:t>The network’s ability to adapt to changing conditions such as a link failure.</a:t>
            </a:r>
          </a:p>
          <a:p>
            <a:pPr>
              <a:lnSpc>
                <a:spcPct val="120000"/>
              </a:lnSpc>
            </a:pPr>
            <a:r>
              <a:rPr lang="en-US" b="1" dirty="0" smtClean="0"/>
              <a:t>Performance:</a:t>
            </a:r>
          </a:p>
          <a:p>
            <a:pPr lvl="1">
              <a:lnSpc>
                <a:spcPct val="120000"/>
              </a:lnSpc>
            </a:pPr>
            <a:r>
              <a:rPr lang="en-US" dirty="0" smtClean="0"/>
              <a:t>Routers should be tuned to load share across multiple links to make efficient use of the bandwidth.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426121" y="4982080"/>
            <a:ext cx="8262938" cy="1072981"/>
            <a:chOff x="426121" y="4982080"/>
            <a:chExt cx="8262938" cy="1072981"/>
          </a:xfrm>
        </p:grpSpPr>
        <p:sp>
          <p:nvSpPr>
            <p:cNvPr id="154626" name="Rectangle 2"/>
            <p:cNvSpPr>
              <a:spLocks noChangeArrowheads="1"/>
            </p:cNvSpPr>
            <p:nvPr/>
          </p:nvSpPr>
          <p:spPr bwMode="auto">
            <a:xfrm>
              <a:off x="530896" y="5286880"/>
              <a:ext cx="8158163" cy="339196"/>
            </a:xfrm>
            <a:prstGeom prst="rect">
              <a:avLst/>
            </a:prstGeom>
            <a:solidFill>
              <a:schemeClr val="bg1"/>
            </a:solidFill>
            <a:ln w="12700">
              <a:solidFill>
                <a:schemeClr val="tx1"/>
              </a:solidFill>
              <a:miter lim="800000"/>
              <a:headEnd/>
              <a:tailEnd/>
            </a:ln>
            <a:effectLst/>
          </p:spPr>
          <p:txBody>
            <a:bodyPr lIns="92075" tIns="46038" rIns="92075" bIns="46038">
              <a:spAutoFit/>
            </a:bodyPr>
            <a:lstStyle/>
            <a:p>
              <a:pPr algn="l">
                <a:lnSpc>
                  <a:spcPct val="100000"/>
                </a:lnSpc>
                <a:tabLst>
                  <a:tab pos="7654925" algn="r"/>
                </a:tabLst>
              </a:pPr>
              <a:r>
                <a:rPr lang="en-US" sz="1600" b="1" dirty="0" smtClean="0">
                  <a:latin typeface="Courier New" pitchFamily="49" charset="0"/>
                </a:rPr>
                <a:t>ip policy route-map </a:t>
              </a:r>
              <a:r>
                <a:rPr lang="en-US" sz="1600" i="1" dirty="0" smtClean="0">
                  <a:latin typeface="Courier New" pitchFamily="49" charset="0"/>
                </a:rPr>
                <a:t>map-tag</a:t>
              </a:r>
              <a:r>
                <a:rPr lang="en-US" sz="1600" b="1" dirty="0" smtClean="0">
                  <a:latin typeface="Courier New" pitchFamily="49" charset="0"/>
                </a:rPr>
                <a:t> </a:t>
              </a:r>
              <a:r>
                <a:rPr lang="en-US" sz="1600" b="1" dirty="0">
                  <a:latin typeface="Courier New" pitchFamily="49" charset="0"/>
                </a:rPr>
                <a:t>	</a:t>
              </a:r>
              <a:endParaRPr lang="en-GB" sz="1600" b="1" dirty="0">
                <a:latin typeface="Courier New" pitchFamily="49" charset="0"/>
              </a:endParaRPr>
            </a:p>
          </p:txBody>
        </p:sp>
        <p:sp>
          <p:nvSpPr>
            <p:cNvPr id="154627" name="Rectangle 3"/>
            <p:cNvSpPr>
              <a:spLocks noChangeArrowheads="1"/>
            </p:cNvSpPr>
            <p:nvPr/>
          </p:nvSpPr>
          <p:spPr bwMode="auto">
            <a:xfrm>
              <a:off x="426121" y="4982080"/>
              <a:ext cx="4848225" cy="336550"/>
            </a:xfrm>
            <a:prstGeom prst="rect">
              <a:avLst/>
            </a:prstGeom>
            <a:noFill/>
            <a:ln w="9525">
              <a:noFill/>
              <a:miter lim="800000"/>
              <a:headEnd/>
              <a:tailEnd/>
            </a:ln>
            <a:effectLst/>
          </p:spPr>
          <p:txBody>
            <a:bodyPr lIns="92075" tIns="46038" rIns="92075" bIns="46038">
              <a:spAutoFit/>
            </a:bodyPr>
            <a:lstStyle/>
            <a:p>
              <a:pPr algn="l">
                <a:lnSpc>
                  <a:spcPct val="100000"/>
                </a:lnSpc>
                <a:spcBef>
                  <a:spcPct val="20000"/>
                </a:spcBef>
              </a:pPr>
              <a:r>
                <a:rPr lang="en-GB" sz="1600" smtClean="0">
                  <a:latin typeface="Courier New" pitchFamily="49" charset="0"/>
                </a:rPr>
                <a:t>Router(config-if)#</a:t>
              </a:r>
              <a:endParaRPr lang="en-GB" sz="1600" dirty="0">
                <a:latin typeface="Courier New" pitchFamily="49" charset="0"/>
              </a:endParaRPr>
            </a:p>
          </p:txBody>
        </p:sp>
        <p:sp>
          <p:nvSpPr>
            <p:cNvPr id="154628" name="Text Box 4"/>
            <p:cNvSpPr txBox="1">
              <a:spLocks noChangeArrowheads="1"/>
            </p:cNvSpPr>
            <p:nvPr/>
          </p:nvSpPr>
          <p:spPr bwMode="auto">
            <a:xfrm>
              <a:off x="426121" y="5670340"/>
              <a:ext cx="8228013" cy="384721"/>
            </a:xfrm>
            <a:prstGeom prst="rect">
              <a:avLst/>
            </a:prstGeom>
            <a:noFill/>
            <a:ln w="38100">
              <a:noFill/>
              <a:miter lim="800000"/>
              <a:headEnd/>
              <a:tailEnd type="none" w="sm" len="sm"/>
            </a:ln>
            <a:effectLst/>
          </p:spPr>
          <p:txBody>
            <a:bodyPr>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smtClean="0">
                  <a:latin typeface="+mn-lt"/>
                </a:rPr>
                <a:t>Apply the route-map to the incoming interface.</a:t>
              </a:r>
              <a:endParaRPr lang="en-US" sz="2000" dirty="0">
                <a:latin typeface="+mn-lt"/>
              </a:endParaRPr>
            </a:p>
          </p:txBody>
        </p:sp>
      </p:grpSp>
      <p:sp>
        <p:nvSpPr>
          <p:cNvPr id="154629" name="Rectangle 5"/>
          <p:cNvSpPr>
            <a:spLocks noGrp="1" noChangeArrowheads="1"/>
          </p:cNvSpPr>
          <p:nvPr>
            <p:ph type="title"/>
          </p:nvPr>
        </p:nvSpPr>
        <p:spPr>
          <a:noFill/>
          <a:ln/>
        </p:spPr>
        <p:txBody>
          <a:bodyPr/>
          <a:lstStyle/>
          <a:p>
            <a:r>
              <a:rPr lang="en-US" dirty="0">
                <a:latin typeface="Courier New" pitchFamily="49" charset="0"/>
              </a:rPr>
              <a:t>route-map</a:t>
            </a:r>
            <a:r>
              <a:rPr lang="en-US" dirty="0"/>
              <a:t> </a:t>
            </a:r>
            <a:r>
              <a:rPr lang="en-US" dirty="0" smtClean="0"/>
              <a:t>Commands for PBR</a:t>
            </a:r>
            <a:endParaRPr lang="en-US" dirty="0"/>
          </a:p>
        </p:txBody>
      </p:sp>
      <p:grpSp>
        <p:nvGrpSpPr>
          <p:cNvPr id="17" name="Group 16"/>
          <p:cNvGrpSpPr/>
          <p:nvPr/>
        </p:nvGrpSpPr>
        <p:grpSpPr>
          <a:xfrm>
            <a:off x="426121" y="1058432"/>
            <a:ext cx="8262938" cy="1058233"/>
            <a:chOff x="426121" y="1058432"/>
            <a:chExt cx="8262938" cy="1058233"/>
          </a:xfrm>
        </p:grpSpPr>
        <p:sp>
          <p:nvSpPr>
            <p:cNvPr id="154630" name="Rectangle 6"/>
            <p:cNvSpPr>
              <a:spLocks noChangeArrowheads="1"/>
            </p:cNvSpPr>
            <p:nvPr/>
          </p:nvSpPr>
          <p:spPr bwMode="auto">
            <a:xfrm>
              <a:off x="530896" y="1363232"/>
              <a:ext cx="8158163" cy="339196"/>
            </a:xfrm>
            <a:prstGeom prst="rect">
              <a:avLst/>
            </a:prstGeom>
            <a:solidFill>
              <a:schemeClr val="bg1"/>
            </a:solidFill>
            <a:ln w="12700">
              <a:solidFill>
                <a:schemeClr val="tx1"/>
              </a:solidFill>
              <a:miter lim="800000"/>
              <a:headEnd/>
              <a:tailEnd/>
            </a:ln>
            <a:effectLst/>
          </p:spPr>
          <p:txBody>
            <a:bodyPr lIns="92075" tIns="46038" rIns="92075" bIns="46038">
              <a:spAutoFit/>
            </a:bodyPr>
            <a:lstStyle/>
            <a:p>
              <a:pPr algn="l">
                <a:lnSpc>
                  <a:spcPct val="100000"/>
                </a:lnSpc>
                <a:tabLst>
                  <a:tab pos="7654925" algn="r"/>
                </a:tabLst>
              </a:pPr>
              <a:r>
                <a:rPr lang="en-US" sz="1600" b="1" dirty="0">
                  <a:latin typeface="Courier New" pitchFamily="49" charset="0"/>
                </a:rPr>
                <a:t>route-map </a:t>
              </a:r>
              <a:r>
                <a:rPr lang="en-US" sz="1600" dirty="0">
                  <a:latin typeface="Courier New" pitchFamily="49" charset="0"/>
                </a:rPr>
                <a:t>map-tag</a:t>
              </a:r>
              <a:r>
                <a:rPr lang="en-US" sz="1600" b="1" dirty="0">
                  <a:latin typeface="Courier New" pitchFamily="49" charset="0"/>
                </a:rPr>
                <a:t> [permit | deny] [</a:t>
              </a:r>
              <a:r>
                <a:rPr lang="en-US" sz="1600" dirty="0">
                  <a:latin typeface="Courier New" pitchFamily="49" charset="0"/>
                </a:rPr>
                <a:t>sequence-number</a:t>
              </a:r>
              <a:r>
                <a:rPr lang="en-US" sz="1600" b="1" dirty="0">
                  <a:latin typeface="Courier New" pitchFamily="49" charset="0"/>
                </a:rPr>
                <a:t>]	</a:t>
              </a:r>
              <a:endParaRPr lang="en-GB" sz="1600" b="1" dirty="0">
                <a:latin typeface="Courier New" pitchFamily="49" charset="0"/>
              </a:endParaRPr>
            </a:p>
          </p:txBody>
        </p:sp>
        <p:sp>
          <p:nvSpPr>
            <p:cNvPr id="154631" name="Rectangle 7"/>
            <p:cNvSpPr>
              <a:spLocks noChangeArrowheads="1"/>
            </p:cNvSpPr>
            <p:nvPr/>
          </p:nvSpPr>
          <p:spPr bwMode="auto">
            <a:xfrm>
              <a:off x="426121" y="1058432"/>
              <a:ext cx="4144963" cy="336550"/>
            </a:xfrm>
            <a:prstGeom prst="rect">
              <a:avLst/>
            </a:prstGeom>
            <a:noFill/>
            <a:ln w="9525">
              <a:noFill/>
              <a:miter lim="800000"/>
              <a:headEnd/>
              <a:tailEnd/>
            </a:ln>
            <a:effectLst/>
          </p:spPr>
          <p:txBody>
            <a:bodyPr lIns="92075" tIns="46038" rIns="92075" bIns="46038">
              <a:spAutoFit/>
            </a:bodyPr>
            <a:lstStyle/>
            <a:p>
              <a:pPr algn="l">
                <a:lnSpc>
                  <a:spcPct val="100000"/>
                </a:lnSpc>
                <a:spcBef>
                  <a:spcPct val="20000"/>
                </a:spcBef>
              </a:pPr>
              <a:r>
                <a:rPr lang="en-GB" sz="1600" dirty="0">
                  <a:latin typeface="Courier New" pitchFamily="49" charset="0"/>
                </a:rPr>
                <a:t>R</a:t>
              </a:r>
              <a:r>
                <a:rPr lang="en-GB" sz="1600" dirty="0" smtClean="0">
                  <a:latin typeface="Courier New" pitchFamily="49" charset="0"/>
                </a:rPr>
                <a:t>outer(config</a:t>
              </a:r>
              <a:r>
                <a:rPr lang="en-GB" sz="1600" dirty="0">
                  <a:latin typeface="Courier New" pitchFamily="49" charset="0"/>
                </a:rPr>
                <a:t>)#</a:t>
              </a:r>
            </a:p>
          </p:txBody>
        </p:sp>
        <p:sp>
          <p:nvSpPr>
            <p:cNvPr id="154632" name="Text Box 8"/>
            <p:cNvSpPr txBox="1">
              <a:spLocks noChangeArrowheads="1"/>
            </p:cNvSpPr>
            <p:nvPr/>
          </p:nvSpPr>
          <p:spPr bwMode="auto">
            <a:xfrm>
              <a:off x="426121" y="1731944"/>
              <a:ext cx="8228013" cy="384721"/>
            </a:xfrm>
            <a:prstGeom prst="rect">
              <a:avLst/>
            </a:prstGeom>
            <a:noFill/>
            <a:ln w="38100">
              <a:noFill/>
              <a:miter lim="800000"/>
              <a:headEnd/>
              <a:tailEnd type="none" w="sm" len="sm"/>
            </a:ln>
            <a:effectLst/>
          </p:spPr>
          <p:txBody>
            <a:bodyPr>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a:latin typeface="+mn-lt"/>
                </a:rPr>
                <a:t>Defines the route map </a:t>
              </a:r>
              <a:r>
                <a:rPr lang="en-US" sz="2000" dirty="0" smtClean="0">
                  <a:latin typeface="+mn-lt"/>
                </a:rPr>
                <a:t>conditions.</a:t>
              </a:r>
              <a:endParaRPr lang="en-US" sz="2000" dirty="0">
                <a:latin typeface="+mn-lt"/>
              </a:endParaRPr>
            </a:p>
          </p:txBody>
        </p:sp>
      </p:grpSp>
      <p:grpSp>
        <p:nvGrpSpPr>
          <p:cNvPr id="18" name="Group 17"/>
          <p:cNvGrpSpPr/>
          <p:nvPr/>
        </p:nvGrpSpPr>
        <p:grpSpPr>
          <a:xfrm>
            <a:off x="426121" y="2356483"/>
            <a:ext cx="8262938" cy="1058233"/>
            <a:chOff x="426121" y="2353832"/>
            <a:chExt cx="8262938" cy="1058233"/>
          </a:xfrm>
        </p:grpSpPr>
        <p:sp>
          <p:nvSpPr>
            <p:cNvPr id="154633" name="Rectangle 9"/>
            <p:cNvSpPr>
              <a:spLocks noChangeArrowheads="1"/>
            </p:cNvSpPr>
            <p:nvPr/>
          </p:nvSpPr>
          <p:spPr bwMode="auto">
            <a:xfrm>
              <a:off x="530896" y="2658632"/>
              <a:ext cx="8158163" cy="339196"/>
            </a:xfrm>
            <a:prstGeom prst="rect">
              <a:avLst/>
            </a:prstGeom>
            <a:solidFill>
              <a:schemeClr val="bg1"/>
            </a:solidFill>
            <a:ln w="12700">
              <a:solidFill>
                <a:schemeClr val="tx1"/>
              </a:solidFill>
              <a:miter lim="800000"/>
              <a:headEnd/>
              <a:tailEnd/>
            </a:ln>
            <a:effectLst/>
          </p:spPr>
          <p:txBody>
            <a:bodyPr lIns="92075" tIns="46038" rIns="92075" bIns="46038">
              <a:spAutoFit/>
            </a:bodyPr>
            <a:lstStyle/>
            <a:p>
              <a:pPr algn="l">
                <a:lnSpc>
                  <a:spcPct val="100000"/>
                </a:lnSpc>
                <a:tabLst>
                  <a:tab pos="7654925" algn="r"/>
                </a:tabLst>
              </a:pPr>
              <a:r>
                <a:rPr lang="en-US" sz="1600" b="1" dirty="0">
                  <a:latin typeface="Courier New" pitchFamily="49" charset="0"/>
                </a:rPr>
                <a:t>match {</a:t>
              </a:r>
              <a:r>
                <a:rPr lang="en-US" sz="1600" i="1" dirty="0">
                  <a:latin typeface="Courier New" pitchFamily="49" charset="0"/>
                </a:rPr>
                <a:t>conditions</a:t>
              </a:r>
              <a:r>
                <a:rPr lang="en-US" sz="1600" b="1" dirty="0">
                  <a:latin typeface="Courier New" pitchFamily="49" charset="0"/>
                </a:rPr>
                <a:t>} 	</a:t>
              </a:r>
              <a:endParaRPr lang="en-GB" sz="1600" b="1" dirty="0">
                <a:latin typeface="Courier New" pitchFamily="49" charset="0"/>
              </a:endParaRPr>
            </a:p>
          </p:txBody>
        </p:sp>
        <p:sp>
          <p:nvSpPr>
            <p:cNvPr id="154634" name="Rectangle 10"/>
            <p:cNvSpPr>
              <a:spLocks noChangeArrowheads="1"/>
            </p:cNvSpPr>
            <p:nvPr/>
          </p:nvSpPr>
          <p:spPr bwMode="auto">
            <a:xfrm>
              <a:off x="426121" y="2353832"/>
              <a:ext cx="4144963" cy="336550"/>
            </a:xfrm>
            <a:prstGeom prst="rect">
              <a:avLst/>
            </a:prstGeom>
            <a:noFill/>
            <a:ln w="9525">
              <a:noFill/>
              <a:miter lim="800000"/>
              <a:headEnd/>
              <a:tailEnd/>
            </a:ln>
            <a:effectLst/>
          </p:spPr>
          <p:txBody>
            <a:bodyPr lIns="92075" tIns="46038" rIns="92075" bIns="46038">
              <a:spAutoFit/>
            </a:bodyPr>
            <a:lstStyle/>
            <a:p>
              <a:pPr algn="l">
                <a:lnSpc>
                  <a:spcPct val="100000"/>
                </a:lnSpc>
                <a:spcBef>
                  <a:spcPct val="20000"/>
                </a:spcBef>
              </a:pPr>
              <a:r>
                <a:rPr lang="en-GB" sz="1600" dirty="0">
                  <a:latin typeface="Courier New" pitchFamily="49" charset="0"/>
                </a:rPr>
                <a:t>R</a:t>
              </a:r>
              <a:r>
                <a:rPr lang="en-GB" sz="1600" dirty="0" smtClean="0">
                  <a:latin typeface="Courier New" pitchFamily="49" charset="0"/>
                </a:rPr>
                <a:t>outer(config-route-map</a:t>
              </a:r>
              <a:r>
                <a:rPr lang="en-GB" sz="1600" dirty="0">
                  <a:latin typeface="Courier New" pitchFamily="49" charset="0"/>
                </a:rPr>
                <a:t>)#</a:t>
              </a:r>
            </a:p>
          </p:txBody>
        </p:sp>
        <p:sp>
          <p:nvSpPr>
            <p:cNvPr id="154635" name="Text Box 11"/>
            <p:cNvSpPr txBox="1">
              <a:spLocks noChangeArrowheads="1"/>
            </p:cNvSpPr>
            <p:nvPr/>
          </p:nvSpPr>
          <p:spPr bwMode="auto">
            <a:xfrm>
              <a:off x="426121" y="3027344"/>
              <a:ext cx="8228013" cy="384721"/>
            </a:xfrm>
            <a:prstGeom prst="rect">
              <a:avLst/>
            </a:prstGeom>
            <a:noFill/>
            <a:ln w="38100">
              <a:noFill/>
              <a:miter lim="800000"/>
              <a:headEnd/>
              <a:tailEnd type="none" w="sm" len="sm"/>
            </a:ln>
            <a:effectLst/>
          </p:spPr>
          <p:txBody>
            <a:bodyPr>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a:latin typeface="+mn-lt"/>
                </a:rPr>
                <a:t>Defines the conditions to </a:t>
              </a:r>
              <a:r>
                <a:rPr lang="en-US" sz="2000" dirty="0" smtClean="0">
                  <a:latin typeface="+mn-lt"/>
                </a:rPr>
                <a:t>match.</a:t>
              </a:r>
              <a:endParaRPr lang="en-US" sz="2000" dirty="0">
                <a:latin typeface="+mn-lt"/>
              </a:endParaRPr>
            </a:p>
          </p:txBody>
        </p:sp>
      </p:grpSp>
      <p:grpSp>
        <p:nvGrpSpPr>
          <p:cNvPr id="16" name="Group 15"/>
          <p:cNvGrpSpPr/>
          <p:nvPr/>
        </p:nvGrpSpPr>
        <p:grpSpPr>
          <a:xfrm>
            <a:off x="426121" y="3654534"/>
            <a:ext cx="8262938" cy="1087729"/>
            <a:chOff x="426121" y="3603195"/>
            <a:chExt cx="8262938" cy="1087729"/>
          </a:xfrm>
        </p:grpSpPr>
        <p:sp>
          <p:nvSpPr>
            <p:cNvPr id="154636" name="Rectangle 12"/>
            <p:cNvSpPr>
              <a:spLocks noChangeArrowheads="1"/>
            </p:cNvSpPr>
            <p:nvPr/>
          </p:nvSpPr>
          <p:spPr bwMode="auto">
            <a:xfrm>
              <a:off x="530896" y="3907995"/>
              <a:ext cx="8158163" cy="339196"/>
            </a:xfrm>
            <a:prstGeom prst="rect">
              <a:avLst/>
            </a:prstGeom>
            <a:solidFill>
              <a:schemeClr val="bg1"/>
            </a:solidFill>
            <a:ln w="12700">
              <a:solidFill>
                <a:schemeClr val="tx1"/>
              </a:solidFill>
              <a:miter lim="800000"/>
              <a:headEnd/>
              <a:tailEnd/>
            </a:ln>
            <a:effectLst/>
          </p:spPr>
          <p:txBody>
            <a:bodyPr lIns="92075" tIns="46038" rIns="92075" bIns="46038">
              <a:spAutoFit/>
            </a:bodyPr>
            <a:lstStyle/>
            <a:p>
              <a:pPr algn="l">
                <a:lnSpc>
                  <a:spcPct val="100000"/>
                </a:lnSpc>
                <a:tabLst>
                  <a:tab pos="7654925" algn="r"/>
                </a:tabLst>
              </a:pPr>
              <a:r>
                <a:rPr lang="en-US" sz="1600" b="1" dirty="0">
                  <a:latin typeface="Courier New" pitchFamily="49" charset="0"/>
                </a:rPr>
                <a:t>set {</a:t>
              </a:r>
              <a:r>
                <a:rPr lang="en-US" sz="1600" i="1" dirty="0">
                  <a:latin typeface="Courier New" pitchFamily="49" charset="0"/>
                </a:rPr>
                <a:t>actions</a:t>
              </a:r>
              <a:r>
                <a:rPr lang="en-US" sz="1600" b="1" dirty="0">
                  <a:latin typeface="Courier New" pitchFamily="49" charset="0"/>
                </a:rPr>
                <a:t>} 	</a:t>
              </a:r>
              <a:endParaRPr lang="en-GB" sz="1600" b="1" dirty="0">
                <a:latin typeface="Courier New" pitchFamily="49" charset="0"/>
              </a:endParaRPr>
            </a:p>
          </p:txBody>
        </p:sp>
        <p:sp>
          <p:nvSpPr>
            <p:cNvPr id="154637" name="Rectangle 13"/>
            <p:cNvSpPr>
              <a:spLocks noChangeArrowheads="1"/>
            </p:cNvSpPr>
            <p:nvPr/>
          </p:nvSpPr>
          <p:spPr bwMode="auto">
            <a:xfrm>
              <a:off x="426121" y="3603195"/>
              <a:ext cx="4144963" cy="336550"/>
            </a:xfrm>
            <a:prstGeom prst="rect">
              <a:avLst/>
            </a:prstGeom>
            <a:noFill/>
            <a:ln w="9525">
              <a:noFill/>
              <a:miter lim="800000"/>
              <a:headEnd/>
              <a:tailEnd/>
            </a:ln>
            <a:effectLst/>
          </p:spPr>
          <p:txBody>
            <a:bodyPr lIns="92075" tIns="46038" rIns="92075" bIns="46038">
              <a:spAutoFit/>
            </a:bodyPr>
            <a:lstStyle/>
            <a:p>
              <a:pPr algn="l">
                <a:lnSpc>
                  <a:spcPct val="100000"/>
                </a:lnSpc>
                <a:spcBef>
                  <a:spcPct val="20000"/>
                </a:spcBef>
              </a:pPr>
              <a:r>
                <a:rPr lang="en-GB" sz="1600" dirty="0" smtClean="0">
                  <a:latin typeface="Courier New" pitchFamily="49" charset="0"/>
                </a:rPr>
                <a:t>Router(config-route-map</a:t>
              </a:r>
              <a:r>
                <a:rPr lang="en-GB" sz="1600" dirty="0">
                  <a:latin typeface="Courier New" pitchFamily="49" charset="0"/>
                </a:rPr>
                <a:t>)#</a:t>
              </a:r>
            </a:p>
          </p:txBody>
        </p:sp>
        <p:sp>
          <p:nvSpPr>
            <p:cNvPr id="154638" name="Text Box 14"/>
            <p:cNvSpPr txBox="1">
              <a:spLocks noChangeArrowheads="1"/>
            </p:cNvSpPr>
            <p:nvPr/>
          </p:nvSpPr>
          <p:spPr bwMode="auto">
            <a:xfrm>
              <a:off x="426121" y="4306203"/>
              <a:ext cx="8228013" cy="384721"/>
            </a:xfrm>
            <a:prstGeom prst="rect">
              <a:avLst/>
            </a:prstGeom>
            <a:noFill/>
            <a:ln w="38100">
              <a:noFill/>
              <a:miter lim="800000"/>
              <a:headEnd/>
              <a:tailEnd type="none" w="sm" len="sm"/>
            </a:ln>
            <a:effectLst/>
          </p:spPr>
          <p:txBody>
            <a:bodyPr>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a:latin typeface="+mn-lt"/>
                </a:rPr>
                <a:t>Defines the action to be taken on a </a:t>
              </a:r>
              <a:r>
                <a:rPr lang="en-US" sz="2000" dirty="0" smtClean="0">
                  <a:latin typeface="+mn-lt"/>
                </a:rPr>
                <a:t>match.</a:t>
              </a:r>
              <a:endParaRPr lang="en-US" sz="2000" dirty="0">
                <a:latin typeface="+mn-lt"/>
              </a:endParaRPr>
            </a:p>
          </p:txBody>
        </p:sp>
      </p:gr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Match Statements</a:t>
            </a:r>
            <a:endParaRPr lang="en-US" dirty="0"/>
          </a:p>
        </p:txBody>
      </p:sp>
      <p:sp>
        <p:nvSpPr>
          <p:cNvPr id="13" name="Content Placeholder 12"/>
          <p:cNvSpPr>
            <a:spLocks noGrp="1"/>
          </p:cNvSpPr>
          <p:nvPr>
            <p:ph idx="1"/>
          </p:nvPr>
        </p:nvSpPr>
        <p:spPr/>
        <p:txBody>
          <a:bodyPr>
            <a:normAutofit/>
          </a:bodyPr>
          <a:lstStyle/>
          <a:p>
            <a:r>
              <a:rPr lang="en-US" dirty="0" smtClean="0"/>
              <a:t>Specify criteria to be matched.</a:t>
            </a:r>
            <a:endParaRPr lang="en-US" dirty="0"/>
          </a:p>
        </p:txBody>
      </p:sp>
      <p:sp>
        <p:nvSpPr>
          <p:cNvPr id="14" name="Text Placeholder 13"/>
          <p:cNvSpPr>
            <a:spLocks noGrp="1"/>
          </p:cNvSpPr>
          <p:nvPr>
            <p:ph type="body" sz="quarter" idx="10"/>
          </p:nvPr>
        </p:nvSpPr>
        <p:spPr/>
        <p:txBody>
          <a:bodyPr/>
          <a:lstStyle/>
          <a:p>
            <a:r>
              <a:rPr lang="en-US" dirty="0" smtClean="0"/>
              <a:t>Router(config-route-map)#</a:t>
            </a:r>
            <a:endParaRPr lang="en-US" dirty="0"/>
          </a:p>
        </p:txBody>
      </p:sp>
      <p:sp>
        <p:nvSpPr>
          <p:cNvPr id="15" name="Text Placeholder 14"/>
          <p:cNvSpPr>
            <a:spLocks noGrp="1"/>
          </p:cNvSpPr>
          <p:nvPr>
            <p:ph type="body" sz="quarter" idx="11"/>
          </p:nvPr>
        </p:nvSpPr>
        <p:spPr>
          <a:xfrm>
            <a:off x="615326" y="2137492"/>
            <a:ext cx="7745412" cy="415208"/>
          </a:xfrm>
        </p:spPr>
        <p:txBody>
          <a:bodyPr>
            <a:normAutofit/>
          </a:bodyPr>
          <a:lstStyle/>
          <a:p>
            <a:r>
              <a:rPr lang="en-US" dirty="0" smtClean="0"/>
              <a:t>match </a:t>
            </a:r>
            <a:r>
              <a:rPr lang="en-US" b="0" i="1" dirty="0" smtClean="0"/>
              <a:t>condition</a:t>
            </a:r>
            <a:endParaRPr lang="en-US" b="0" i="1" dirty="0"/>
          </a:p>
        </p:txBody>
      </p:sp>
      <p:sp>
        <p:nvSpPr>
          <p:cNvPr id="8" name="Rectangle 7"/>
          <p:cNvSpPr/>
          <p:nvPr/>
        </p:nvSpPr>
        <p:spPr>
          <a:xfrm>
            <a:off x="279400" y="2832100"/>
            <a:ext cx="8509000" cy="1646605"/>
          </a:xfrm>
          <a:prstGeom prst="rect">
            <a:avLst/>
          </a:prstGeom>
        </p:spPr>
        <p:txBody>
          <a:bodyPr wrap="square">
            <a:spAutoFit/>
          </a:bodyPr>
          <a:lstStyle/>
          <a:p>
            <a:pPr marL="236538" lvl="0" indent="-236538" algn="l" defTabSz="814388" eaLnBrk="1" hangingPunct="1">
              <a:lnSpc>
                <a:spcPct val="100000"/>
              </a:lnSpc>
              <a:spcBef>
                <a:spcPts val="600"/>
              </a:spcBef>
              <a:buClr>
                <a:srgbClr val="708CA1"/>
              </a:buClr>
              <a:buFont typeface="Wingdings" pitchFamily="2" charset="2"/>
              <a:buChar char="§"/>
            </a:pPr>
            <a:r>
              <a:rPr lang="en-US" dirty="0" smtClean="0">
                <a:latin typeface="+mn-lt"/>
              </a:rPr>
              <a:t>The </a:t>
            </a:r>
            <a:r>
              <a:rPr lang="en-US" b="1" dirty="0" smtClean="0">
                <a:latin typeface="Courier New" pitchFamily="49" charset="0"/>
                <a:cs typeface="Courier New" pitchFamily="49" charset="0"/>
              </a:rPr>
              <a:t>match</a:t>
            </a:r>
            <a:r>
              <a:rPr lang="en-US" dirty="0" smtClean="0">
                <a:latin typeface="Courier New" pitchFamily="49" charset="0"/>
                <a:cs typeface="Courier New" pitchFamily="49" charset="0"/>
              </a:rPr>
              <a:t> </a:t>
            </a:r>
            <a:r>
              <a:rPr lang="en-US" i="1" dirty="0" smtClean="0">
                <a:latin typeface="Courier New" pitchFamily="49" charset="0"/>
                <a:cs typeface="Courier New" pitchFamily="49" charset="0"/>
              </a:rPr>
              <a:t>condition</a:t>
            </a:r>
            <a:r>
              <a:rPr lang="en-US" dirty="0" smtClean="0">
                <a:latin typeface="Courier New" pitchFamily="49" charset="0"/>
                <a:cs typeface="Courier New" pitchFamily="49" charset="0"/>
              </a:rPr>
              <a:t> </a:t>
            </a:r>
            <a:r>
              <a:rPr lang="en-US" dirty="0" smtClean="0">
                <a:latin typeface="+mn-lt"/>
              </a:rPr>
              <a:t>route map configuration commands are used to define the conditions to be checked. </a:t>
            </a:r>
          </a:p>
          <a:p>
            <a:pPr marL="236538" lvl="0" indent="-236538" algn="l" defTabSz="814388" eaLnBrk="1" hangingPunct="1">
              <a:lnSpc>
                <a:spcPct val="100000"/>
              </a:lnSpc>
              <a:spcBef>
                <a:spcPts val="600"/>
              </a:spcBef>
              <a:buClr>
                <a:srgbClr val="708CA1"/>
              </a:buClr>
              <a:buFont typeface="Wingdings" pitchFamily="2" charset="2"/>
              <a:buChar char="§"/>
            </a:pPr>
            <a:r>
              <a:rPr lang="en-US" dirty="0" smtClean="0">
                <a:latin typeface="+mn-lt"/>
              </a:rPr>
              <a:t>Some of these conditions are used for BGP policy, some for PBR, and some for redistribution filtering.</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normAutofit/>
          </a:bodyPr>
          <a:lstStyle/>
          <a:p>
            <a:r>
              <a:rPr lang="en-US" dirty="0" smtClean="0"/>
              <a:t>match Conditions</a:t>
            </a:r>
            <a:endParaRPr lang="en-US" dirty="0"/>
          </a:p>
        </p:txBody>
      </p:sp>
      <p:graphicFrame>
        <p:nvGraphicFramePr>
          <p:cNvPr id="5" name="Table Placeholder 4"/>
          <p:cNvGraphicFramePr>
            <a:graphicFrameLocks noGrp="1"/>
          </p:cNvGraphicFramePr>
          <p:nvPr>
            <p:ph type="tbl" idx="1"/>
          </p:nvPr>
        </p:nvGraphicFramePr>
        <p:xfrm>
          <a:off x="279400" y="1204913"/>
          <a:ext cx="8316914" cy="5225384"/>
        </p:xfrm>
        <a:graphic>
          <a:graphicData uri="http://schemas.openxmlformats.org/drawingml/2006/table">
            <a:tbl>
              <a:tblPr firstRow="1" bandRow="1">
                <a:tableStyleId>{5C22544A-7EE6-4342-B048-85BDC9FD1C3A}</a:tableStyleId>
              </a:tblPr>
              <a:tblGrid>
                <a:gridCol w="2699774"/>
                <a:gridCol w="5617140"/>
              </a:tblGrid>
              <a:tr h="474858">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cap="none" normalizeH="0" baseline="0" dirty="0" smtClean="0">
                          <a:ln>
                            <a:noFill/>
                          </a:ln>
                          <a:effectLst/>
                        </a:rPr>
                        <a:t>Command</a:t>
                      </a:r>
                      <a:endParaRPr kumimoji="0" lang="en-US" sz="16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cap="none" normalizeH="0" baseline="0" dirty="0" smtClean="0">
                          <a:ln>
                            <a:noFill/>
                          </a:ln>
                          <a:effectLst/>
                        </a:rPr>
                        <a:t>Description</a:t>
                      </a:r>
                      <a:endParaRPr kumimoji="0" lang="en-US" sz="16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474858">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community</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 BGP community</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538442">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interface</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any routes that have the next hop out of one of the interfaces specified</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76091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ip address</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any routes that have a destination network number address that is permitted by a standard or extended ACL</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538442">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ip next-hop</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any routes that have a next-hop router address that is passed by one of the ACLs specified</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538442">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ip route-source</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routes that have been advertised by routers and access servers at the address that is specified by the ACLs</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74858">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length</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based on the layer 3 length of a packet</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74858">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metric</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routes with the metric specified</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74858">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route-type</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routes of the specified type</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74858">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tag</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tag of a route</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bl>
          </a:graphicData>
        </a:graphic>
      </p:graphicFrame>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normAutofit/>
          </a:bodyPr>
          <a:lstStyle/>
          <a:p>
            <a:r>
              <a:rPr lang="en-US" dirty="0" smtClean="0">
                <a:latin typeface="Courier New" pitchFamily="49" charset="0"/>
                <a:cs typeface="Courier New" pitchFamily="49" charset="0"/>
              </a:rPr>
              <a:t>match</a:t>
            </a:r>
            <a:r>
              <a:rPr lang="en-US" dirty="0" smtClean="0"/>
              <a:t> Commands Used in PBR</a:t>
            </a:r>
            <a:endParaRPr lang="en-US" dirty="0"/>
          </a:p>
        </p:txBody>
      </p:sp>
      <p:graphicFrame>
        <p:nvGraphicFramePr>
          <p:cNvPr id="8" name="Table Placeholder 4"/>
          <p:cNvGraphicFramePr>
            <a:graphicFrameLocks noGrp="1"/>
          </p:cNvGraphicFramePr>
          <p:nvPr>
            <p:ph type="tbl" idx="1"/>
          </p:nvPr>
        </p:nvGraphicFramePr>
        <p:xfrm>
          <a:off x="279400" y="1204913"/>
          <a:ext cx="8316914" cy="5225384"/>
        </p:xfrm>
        <a:graphic>
          <a:graphicData uri="http://schemas.openxmlformats.org/drawingml/2006/table">
            <a:tbl>
              <a:tblPr firstRow="1" bandRow="1">
                <a:tableStyleId>{5C22544A-7EE6-4342-B048-85BDC9FD1C3A}</a:tableStyleId>
              </a:tblPr>
              <a:tblGrid>
                <a:gridCol w="2699774"/>
                <a:gridCol w="5617140"/>
              </a:tblGrid>
              <a:tr h="474858">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cap="none" normalizeH="0" baseline="0" dirty="0" smtClean="0">
                          <a:ln>
                            <a:noFill/>
                          </a:ln>
                          <a:effectLst/>
                        </a:rPr>
                        <a:t>Command</a:t>
                      </a:r>
                      <a:endParaRPr kumimoji="0" lang="en-US" sz="16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cap="none" normalizeH="0" baseline="0" dirty="0" smtClean="0">
                          <a:ln>
                            <a:noFill/>
                          </a:ln>
                          <a:effectLst/>
                        </a:rPr>
                        <a:t>Description</a:t>
                      </a:r>
                      <a:endParaRPr kumimoji="0" lang="en-US" sz="16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474858">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community</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 BGP community</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538442">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interface</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any routes that have the next hop out of one of the interfaces specified</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76091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ip address</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any routes that have a destination network number address that is permitted by a standard or extended ACL</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538442">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ip next-hop</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any routes that have a next-hop router address that is passed by one of the ACLs specified</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538442">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ip route-source</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routes that have been advertised by routers and access servers at the address that is specified by the ACLs</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74858">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length</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based on the layer 3 length of a packet</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74858">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metric</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routes with the metric specified</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74858">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route-type</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routes of the specified type</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74858">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tag</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tag of a route</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bl>
          </a:graphicData>
        </a:graphic>
      </p:graphicFrame>
      <p:sp>
        <p:nvSpPr>
          <p:cNvPr id="9" name="Rectangle 8"/>
          <p:cNvSpPr/>
          <p:nvPr/>
        </p:nvSpPr>
        <p:spPr bwMode="auto">
          <a:xfrm>
            <a:off x="132733" y="2669457"/>
            <a:ext cx="8613059" cy="818075"/>
          </a:xfrm>
          <a:prstGeom prst="rect">
            <a:avLst/>
          </a:prstGeom>
          <a:noFill/>
          <a:ln w="25400"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0" name="Rectangle 9"/>
          <p:cNvSpPr/>
          <p:nvPr/>
        </p:nvSpPr>
        <p:spPr bwMode="auto">
          <a:xfrm>
            <a:off x="147480" y="4527755"/>
            <a:ext cx="8613059" cy="545690"/>
          </a:xfrm>
          <a:prstGeom prst="rect">
            <a:avLst/>
          </a:prstGeom>
          <a:noFill/>
          <a:ln w="25400"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1" name="Rectangle 10"/>
          <p:cNvSpPr/>
          <p:nvPr/>
        </p:nvSpPr>
        <p:spPr bwMode="auto">
          <a:xfrm>
            <a:off x="279400" y="1165118"/>
            <a:ext cx="8333658" cy="1489587"/>
          </a:xfrm>
          <a:prstGeom prst="rect">
            <a:avLst/>
          </a:prstGeom>
          <a:solidFill>
            <a:srgbClr val="FFFFFF">
              <a:alpha val="83000"/>
            </a:srgbClr>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2" name="Rectangle 11"/>
          <p:cNvSpPr/>
          <p:nvPr/>
        </p:nvSpPr>
        <p:spPr bwMode="auto">
          <a:xfrm>
            <a:off x="279400" y="3517028"/>
            <a:ext cx="8333658" cy="981230"/>
          </a:xfrm>
          <a:prstGeom prst="rect">
            <a:avLst/>
          </a:prstGeom>
          <a:solidFill>
            <a:srgbClr val="FFFFFF">
              <a:alpha val="83000"/>
            </a:srgb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3" name="Rectangle 12"/>
          <p:cNvSpPr/>
          <p:nvPr/>
        </p:nvSpPr>
        <p:spPr bwMode="auto">
          <a:xfrm>
            <a:off x="279400" y="5085273"/>
            <a:ext cx="8333658" cy="1359772"/>
          </a:xfrm>
          <a:prstGeom prst="rect">
            <a:avLst/>
          </a:prstGeom>
          <a:solidFill>
            <a:srgbClr val="FFFFFF">
              <a:alpha val="83000"/>
            </a:srgb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latin typeface="Courier New" pitchFamily="49" charset="0"/>
                <a:cs typeface="Courier New" pitchFamily="49" charset="0"/>
              </a:rPr>
              <a:t>match ip-address</a:t>
            </a:r>
            <a:r>
              <a:rPr lang="en-US" b="0" i="1" dirty="0" smtClean="0">
                <a:latin typeface="Courier New" pitchFamily="49" charset="0"/>
                <a:cs typeface="Courier New" pitchFamily="49" charset="0"/>
              </a:rPr>
              <a:t> </a:t>
            </a:r>
            <a:r>
              <a:rPr lang="en-US" dirty="0" smtClean="0"/>
              <a:t>Command</a:t>
            </a:r>
            <a:endParaRPr lang="en-US" dirty="0"/>
          </a:p>
        </p:txBody>
      </p:sp>
      <p:sp>
        <p:nvSpPr>
          <p:cNvPr id="13" name="Content Placeholder 12"/>
          <p:cNvSpPr>
            <a:spLocks noGrp="1"/>
          </p:cNvSpPr>
          <p:nvPr>
            <p:ph idx="1"/>
          </p:nvPr>
        </p:nvSpPr>
        <p:spPr/>
        <p:txBody>
          <a:bodyPr>
            <a:normAutofit/>
          </a:bodyPr>
          <a:lstStyle/>
          <a:p>
            <a:r>
              <a:rPr lang="en-US" dirty="0" smtClean="0"/>
              <a:t>Specify criteria to be matched using ACLs or prefix lists.</a:t>
            </a:r>
            <a:endParaRPr lang="en-US" dirty="0"/>
          </a:p>
        </p:txBody>
      </p:sp>
      <p:sp>
        <p:nvSpPr>
          <p:cNvPr id="14" name="Text Placeholder 13"/>
          <p:cNvSpPr>
            <a:spLocks noGrp="1"/>
          </p:cNvSpPr>
          <p:nvPr>
            <p:ph type="body" sz="quarter" idx="10"/>
          </p:nvPr>
        </p:nvSpPr>
        <p:spPr/>
        <p:txBody>
          <a:bodyPr/>
          <a:lstStyle/>
          <a:p>
            <a:r>
              <a:rPr lang="en-US" dirty="0" smtClean="0"/>
              <a:t>Router(config-route-map)#</a:t>
            </a:r>
            <a:endParaRPr lang="en-US" dirty="0"/>
          </a:p>
        </p:txBody>
      </p:sp>
      <p:sp>
        <p:nvSpPr>
          <p:cNvPr id="15" name="Text Placeholder 14"/>
          <p:cNvSpPr>
            <a:spLocks noGrp="1"/>
          </p:cNvSpPr>
          <p:nvPr>
            <p:ph type="body" sz="quarter" idx="11"/>
          </p:nvPr>
        </p:nvSpPr>
        <p:spPr>
          <a:xfrm>
            <a:off x="615326" y="2137491"/>
            <a:ext cx="7745412" cy="812185"/>
          </a:xfrm>
        </p:spPr>
        <p:txBody>
          <a:bodyPr>
            <a:normAutofit lnSpcReduction="10000"/>
          </a:bodyPr>
          <a:lstStyle/>
          <a:p>
            <a:r>
              <a:rPr lang="en-US" dirty="0" smtClean="0"/>
              <a:t>match ip address </a:t>
            </a:r>
            <a:r>
              <a:rPr lang="en-US" b="0" i="1" dirty="0" smtClean="0"/>
              <a:t>{access-list-number | name} [...access-list-number | name] | </a:t>
            </a:r>
            <a:r>
              <a:rPr lang="en-US" dirty="0" smtClean="0"/>
              <a:t>prefix-list </a:t>
            </a:r>
            <a:r>
              <a:rPr lang="en-US" b="0" i="1" dirty="0" smtClean="0"/>
              <a:t>prefix-list-name [..prefix-list-name]</a:t>
            </a:r>
            <a:endParaRPr lang="en-US" b="0" i="1" dirty="0"/>
          </a:p>
        </p:txBody>
      </p:sp>
      <p:graphicFrame>
        <p:nvGraphicFramePr>
          <p:cNvPr id="8" name="Table 7"/>
          <p:cNvGraphicFramePr>
            <a:graphicFrameLocks noGrp="1"/>
          </p:cNvGraphicFramePr>
          <p:nvPr/>
        </p:nvGraphicFramePr>
        <p:xfrm>
          <a:off x="594849" y="3093065"/>
          <a:ext cx="7782234" cy="2393335"/>
        </p:xfrm>
        <a:graphic>
          <a:graphicData uri="http://schemas.openxmlformats.org/drawingml/2006/table">
            <a:tbl>
              <a:tblPr firstRow="1" bandRow="1">
                <a:tableStyleId>{5C22544A-7EE6-4342-B048-85BDC9FD1C3A}</a:tableStyleId>
              </a:tblPr>
              <a:tblGrid>
                <a:gridCol w="2458067"/>
                <a:gridCol w="5324167"/>
              </a:tblGrid>
              <a:tr h="390858">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600" b="1" u="none" strike="noStrike" cap="none" normalizeH="0" baseline="0" dirty="0" smtClean="0">
                          <a:ln>
                            <a:noFill/>
                          </a:ln>
                          <a:effectLst/>
                        </a:rPr>
                        <a:t>Parameter</a:t>
                      </a:r>
                      <a:endParaRPr kumimoji="0" lang="en-US" sz="16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600" b="1" u="none" strike="noStrike" cap="none" normalizeH="0" baseline="0" dirty="0" smtClean="0">
                          <a:ln>
                            <a:noFill/>
                          </a:ln>
                          <a:effectLst/>
                        </a:rPr>
                        <a:t>Description</a:t>
                      </a:r>
                      <a:endParaRPr kumimoji="0" lang="en-US" sz="16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1097615">
                <a:tc>
                  <a:txBody>
                    <a:bodyPr/>
                    <a:lstStyle/>
                    <a:p>
                      <a:pPr marL="0" marR="0" algn="l">
                        <a:lnSpc>
                          <a:spcPct val="100000"/>
                        </a:lnSpc>
                        <a:spcBef>
                          <a:spcPts val="300"/>
                        </a:spcBef>
                        <a:spcAft>
                          <a:spcPts val="0"/>
                        </a:spcAft>
                      </a:pPr>
                      <a:r>
                        <a:rPr kumimoji="0" lang="en-US" sz="1400" i="1" u="none" strike="noStrike" kern="1200" cap="none" normalizeH="0" baseline="0" dirty="0" smtClean="0">
                          <a:ln>
                            <a:noFill/>
                          </a:ln>
                          <a:solidFill>
                            <a:schemeClr val="dk1"/>
                          </a:solidFill>
                          <a:effectLst/>
                          <a:latin typeface="Courier New" pitchFamily="49" charset="0"/>
                          <a:ea typeface="+mn-ea"/>
                          <a:cs typeface="Courier New" pitchFamily="49" charset="0"/>
                        </a:rPr>
                        <a:t>access-list-number </a:t>
                      </a:r>
                      <a:r>
                        <a:rPr kumimoji="0" lang="en-US" sz="1400" u="none" strike="noStrike" kern="1200" cap="none" normalizeH="0" baseline="0" dirty="0" smtClean="0">
                          <a:ln>
                            <a:noFill/>
                          </a:ln>
                          <a:solidFill>
                            <a:schemeClr val="dk1"/>
                          </a:solidFill>
                          <a:effectLst/>
                          <a:latin typeface="Courier New" pitchFamily="49" charset="0"/>
                          <a:ea typeface="+mn-ea"/>
                          <a:cs typeface="Courier New" pitchFamily="49" charset="0"/>
                        </a:rPr>
                        <a:t>| </a:t>
                      </a:r>
                      <a:r>
                        <a:rPr kumimoji="0" lang="en-US" sz="1400" i="1" u="none" strike="noStrike" kern="1200" cap="none" normalizeH="0" baseline="0" dirty="0" smtClean="0">
                          <a:ln>
                            <a:noFill/>
                          </a:ln>
                          <a:solidFill>
                            <a:schemeClr val="dk1"/>
                          </a:solidFill>
                          <a:effectLst/>
                          <a:latin typeface="Courier New" pitchFamily="49" charset="0"/>
                          <a:ea typeface="+mn-ea"/>
                          <a:cs typeface="Courier New" pitchFamily="49" charset="0"/>
                        </a:rPr>
                        <a:t>name</a:t>
                      </a:r>
                    </a:p>
                  </a:txBody>
                  <a:tcPr marL="76200" marR="76200" marT="76200" marB="50800" anchor="ctr"/>
                </a:tc>
                <a:tc>
                  <a:txBody>
                    <a:bodyPr/>
                    <a:lstStyle/>
                    <a:p>
                      <a:pPr marL="0" marR="0" lvl="0" indent="0" algn="l" defTabSz="814388" rtl="0" eaLnBrk="0" fontAlgn="base" latinLnBrk="0" hangingPunct="0">
                        <a:lnSpc>
                          <a:spcPct val="100000"/>
                        </a:lnSpc>
                        <a:spcBef>
                          <a:spcPts val="0"/>
                        </a:spcBef>
                        <a:spcAft>
                          <a:spcPct val="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The number or name of a standard or extended access list to be used to test incoming packets. </a:t>
                      </a:r>
                    </a:p>
                    <a:p>
                      <a:pPr marL="0" marR="0" lvl="0" indent="0" algn="l" defTabSz="814388" rtl="0" eaLnBrk="0" fontAlgn="base" latinLnBrk="0" hangingPunct="0">
                        <a:lnSpc>
                          <a:spcPct val="100000"/>
                        </a:lnSpc>
                        <a:spcBef>
                          <a:spcPts val="0"/>
                        </a:spcBef>
                        <a:spcAft>
                          <a:spcPct val="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If multiple access lists are specified, matching any one results in a match.</a:t>
                      </a:r>
                    </a:p>
                  </a:txBody>
                  <a:tcPr marL="76200" marR="76200" marT="76200" marB="50800" anchor="ctr"/>
                </a:tc>
              </a:tr>
              <a:tr h="904862">
                <a:tc>
                  <a:txBody>
                    <a:bodyPr/>
                    <a:lstStyle/>
                    <a:p>
                      <a:pPr marL="0" marR="0" algn="l">
                        <a:lnSpc>
                          <a:spcPct val="100000"/>
                        </a:lnSpc>
                        <a:spcBef>
                          <a:spcPts val="300"/>
                        </a:spcBef>
                        <a:spcAft>
                          <a:spcPts val="0"/>
                        </a:spcAf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prefix-list </a:t>
                      </a:r>
                      <a:r>
                        <a:rPr kumimoji="0" lang="en-US" sz="1400" i="1" u="none" strike="noStrike" kern="1200" cap="none" normalizeH="0" baseline="0" dirty="0" smtClean="0">
                          <a:ln>
                            <a:noFill/>
                          </a:ln>
                          <a:solidFill>
                            <a:schemeClr val="dk1"/>
                          </a:solidFill>
                          <a:effectLst/>
                          <a:latin typeface="Courier New" pitchFamily="49" charset="0"/>
                          <a:ea typeface="+mn-ea"/>
                          <a:cs typeface="Courier New" pitchFamily="49" charset="0"/>
                        </a:rPr>
                        <a:t>prefix-list-name</a:t>
                      </a:r>
                      <a:endParaRPr kumimoji="0" lang="en-US" sz="1400" u="none" strike="noStrike" kern="1200" cap="none" normalizeH="0" baseline="0" dirty="0" smtClean="0">
                        <a:ln>
                          <a:noFill/>
                        </a:ln>
                        <a:solidFill>
                          <a:schemeClr val="dk1"/>
                        </a:solidFill>
                        <a:effectLst/>
                        <a:latin typeface="Courier New" pitchFamily="49" charset="0"/>
                        <a:ea typeface="+mn-ea"/>
                        <a:cs typeface="Courier New" pitchFamily="49" charset="0"/>
                      </a:endParaRPr>
                    </a:p>
                  </a:txBody>
                  <a:tcPr marL="76200" marR="76200" marT="76200" marB="50800" anchor="ctr"/>
                </a:tc>
                <a:tc>
                  <a:txBody>
                    <a:bodyPr/>
                    <a:lstStyle/>
                    <a:p>
                      <a:pPr marL="0" marR="0" lvl="0" indent="0" algn="l" defTabSz="814388" rtl="0" eaLnBrk="0" fontAlgn="base" latinLnBrk="0" hangingPunct="0">
                        <a:lnSpc>
                          <a:spcPct val="100000"/>
                        </a:lnSpc>
                        <a:spcBef>
                          <a:spcPts val="0"/>
                        </a:spcBef>
                        <a:spcAft>
                          <a:spcPct val="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Specifies the name of a prefix list to be used to test packets. </a:t>
                      </a:r>
                    </a:p>
                    <a:p>
                      <a:pPr marL="0" marR="0" lvl="0" indent="0" algn="l" defTabSz="814388" rtl="0" eaLnBrk="0" fontAlgn="base" latinLnBrk="0" hangingPunct="0">
                        <a:lnSpc>
                          <a:spcPct val="100000"/>
                        </a:lnSpc>
                        <a:spcBef>
                          <a:spcPts val="0"/>
                        </a:spcBef>
                        <a:spcAft>
                          <a:spcPct val="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If multiple prefix lists are specified, matching any one results in a match.</a:t>
                      </a:r>
                    </a:p>
                  </a:txBody>
                  <a:tcPr marL="76200" marR="76200" marT="76200" marB="50800" anchor="ctr"/>
                </a:tc>
              </a:tr>
            </a:tbl>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latin typeface="Courier New" pitchFamily="49" charset="0"/>
                <a:cs typeface="Courier New" pitchFamily="49" charset="0"/>
              </a:rPr>
              <a:t>match length </a:t>
            </a:r>
            <a:r>
              <a:rPr lang="en-US" smtClean="0"/>
              <a:t>Command</a:t>
            </a:r>
            <a:endParaRPr lang="en-US" dirty="0"/>
          </a:p>
        </p:txBody>
      </p:sp>
      <p:sp>
        <p:nvSpPr>
          <p:cNvPr id="13" name="Content Placeholder 12"/>
          <p:cNvSpPr>
            <a:spLocks noGrp="1"/>
          </p:cNvSpPr>
          <p:nvPr>
            <p:ph idx="1"/>
          </p:nvPr>
        </p:nvSpPr>
        <p:spPr/>
        <p:txBody>
          <a:bodyPr/>
          <a:lstStyle/>
          <a:p>
            <a:r>
              <a:rPr lang="en-US" smtClean="0"/>
              <a:t>Specify criteria to be matched by packet length.</a:t>
            </a:r>
            <a:endParaRPr lang="en-US" dirty="0"/>
          </a:p>
        </p:txBody>
      </p:sp>
      <p:sp>
        <p:nvSpPr>
          <p:cNvPr id="14" name="Text Placeholder 13"/>
          <p:cNvSpPr>
            <a:spLocks noGrp="1"/>
          </p:cNvSpPr>
          <p:nvPr>
            <p:ph type="body" sz="quarter" idx="10"/>
          </p:nvPr>
        </p:nvSpPr>
        <p:spPr/>
        <p:txBody>
          <a:bodyPr/>
          <a:lstStyle/>
          <a:p>
            <a:r>
              <a:rPr lang="en-US" smtClean="0"/>
              <a:t>Router(config-route-map)#</a:t>
            </a:r>
            <a:endParaRPr lang="en-US" dirty="0"/>
          </a:p>
        </p:txBody>
      </p:sp>
      <p:sp>
        <p:nvSpPr>
          <p:cNvPr id="15" name="Text Placeholder 14"/>
          <p:cNvSpPr>
            <a:spLocks noGrp="1"/>
          </p:cNvSpPr>
          <p:nvPr>
            <p:ph type="body" sz="quarter" idx="11"/>
          </p:nvPr>
        </p:nvSpPr>
        <p:spPr/>
        <p:txBody>
          <a:bodyPr/>
          <a:lstStyle/>
          <a:p>
            <a:r>
              <a:rPr lang="en-US" dirty="0" smtClean="0"/>
              <a:t>match length </a:t>
            </a:r>
            <a:r>
              <a:rPr lang="en-US" b="0" i="1" dirty="0" smtClean="0"/>
              <a:t>min max </a:t>
            </a:r>
            <a:endParaRPr lang="en-US" b="0" i="1" dirty="0"/>
          </a:p>
        </p:txBody>
      </p:sp>
      <p:graphicFrame>
        <p:nvGraphicFramePr>
          <p:cNvPr id="8" name="Table 7"/>
          <p:cNvGraphicFramePr>
            <a:graphicFrameLocks noGrp="1"/>
          </p:cNvGraphicFramePr>
          <p:nvPr/>
        </p:nvGraphicFramePr>
        <p:xfrm>
          <a:off x="594849" y="2739113"/>
          <a:ext cx="7782234" cy="1714442"/>
        </p:xfrm>
        <a:graphic>
          <a:graphicData uri="http://schemas.openxmlformats.org/drawingml/2006/table">
            <a:tbl>
              <a:tblPr firstRow="1" bandRow="1">
                <a:tableStyleId>{5C22544A-7EE6-4342-B048-85BDC9FD1C3A}</a:tableStyleId>
              </a:tblPr>
              <a:tblGrid>
                <a:gridCol w="2458067"/>
                <a:gridCol w="5324167"/>
              </a:tblGrid>
              <a:tr h="275642">
                <a:tc>
                  <a:txBody>
                    <a:bodyPr/>
                    <a:lstStyle/>
                    <a:p>
                      <a:pPr marL="0" marR="0" lvl="0" indent="0" algn="ctr"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600" b="1" u="none" strike="noStrike" cap="none" normalizeH="0" baseline="0" dirty="0" smtClean="0">
                          <a:ln>
                            <a:noFill/>
                          </a:ln>
                          <a:effectLst/>
                        </a:rPr>
                        <a:t>Parameter</a:t>
                      </a:r>
                      <a:endParaRPr kumimoji="0" lang="en-US" sz="16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600" b="1" u="none" strike="noStrike" cap="none" normalizeH="0" baseline="0" dirty="0" smtClean="0">
                          <a:ln>
                            <a:noFill/>
                          </a:ln>
                          <a:effectLst/>
                        </a:rPr>
                        <a:t>Description</a:t>
                      </a:r>
                      <a:endParaRPr kumimoji="0" lang="en-US" sz="16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772735">
                <a:tc>
                  <a:txBody>
                    <a:bodyPr/>
                    <a:lstStyle/>
                    <a:p>
                      <a:pPr marL="0" marR="0" algn="ctr" defTabSz="914400" rtl="0" eaLnBrk="1" latinLnBrk="0" hangingPunct="1">
                        <a:lnSpc>
                          <a:spcPct val="100000"/>
                        </a:lnSpc>
                        <a:spcBef>
                          <a:spcPts val="0"/>
                        </a:spcBef>
                        <a:spcAft>
                          <a:spcPts val="600"/>
                        </a:spcAft>
                      </a:pPr>
                      <a:r>
                        <a:rPr kumimoji="0" lang="en-US" sz="1400" i="1" u="none" strike="noStrike" kern="1200" cap="none" normalizeH="0" baseline="0" dirty="0" smtClean="0">
                          <a:ln>
                            <a:noFill/>
                          </a:ln>
                          <a:solidFill>
                            <a:schemeClr val="dk1"/>
                          </a:solidFill>
                          <a:effectLst/>
                          <a:latin typeface="Courier New" pitchFamily="49" charset="0"/>
                          <a:ea typeface="+mn-ea"/>
                          <a:cs typeface="Courier New" pitchFamily="49" charset="0"/>
                        </a:rPr>
                        <a:t>min</a:t>
                      </a:r>
                    </a:p>
                  </a:txBody>
                  <a:tcPr marL="76200" marR="76200" marT="76200" marB="50800" anchor="ctr"/>
                </a:tc>
                <a:tc>
                  <a:txBody>
                    <a:bodyPr/>
                    <a:lstStyle/>
                    <a:p>
                      <a:pPr marL="0" marR="0">
                        <a:lnSpc>
                          <a:spcPct val="100000"/>
                        </a:lnSpc>
                        <a:spcBef>
                          <a:spcPts val="0"/>
                        </a:spcBef>
                        <a:spcAft>
                          <a:spcPts val="600"/>
                        </a:spcAft>
                      </a:pPr>
                      <a:r>
                        <a:rPr kumimoji="0" lang="en-US" sz="1400" u="none" strike="noStrike" kern="1200" cap="none" normalizeH="0" baseline="0" dirty="0" smtClean="0">
                          <a:ln>
                            <a:noFill/>
                          </a:ln>
                          <a:solidFill>
                            <a:schemeClr val="dk1"/>
                          </a:solidFill>
                          <a:effectLst/>
                          <a:latin typeface="+mn-lt"/>
                          <a:ea typeface="+mn-ea"/>
                          <a:cs typeface="+mn-cs"/>
                        </a:rPr>
                        <a:t>The packet’s minimum Layer 3 length, inclusive, allowed for a match.</a:t>
                      </a:r>
                    </a:p>
                  </a:txBody>
                  <a:tcPr marL="76200" marR="76200" marT="76200" marB="50800" anchor="ctr"/>
                </a:tc>
              </a:tr>
              <a:tr h="637035">
                <a:tc>
                  <a:txBody>
                    <a:bodyPr/>
                    <a:lstStyle/>
                    <a:p>
                      <a:pPr marL="0" marR="0" algn="ctr" defTabSz="914400" rtl="0" eaLnBrk="1" latinLnBrk="0" hangingPunct="1">
                        <a:lnSpc>
                          <a:spcPct val="100000"/>
                        </a:lnSpc>
                        <a:spcBef>
                          <a:spcPts val="0"/>
                        </a:spcBef>
                        <a:spcAft>
                          <a:spcPts val="600"/>
                        </a:spcAft>
                      </a:pPr>
                      <a:r>
                        <a:rPr kumimoji="0" lang="en-US" sz="1400" i="1" u="none" strike="noStrike" kern="1200" cap="none" normalizeH="0" baseline="0" dirty="0" smtClean="0">
                          <a:ln>
                            <a:noFill/>
                          </a:ln>
                          <a:solidFill>
                            <a:schemeClr val="dk1"/>
                          </a:solidFill>
                          <a:effectLst/>
                          <a:latin typeface="Courier New" pitchFamily="49" charset="0"/>
                          <a:ea typeface="+mn-ea"/>
                          <a:cs typeface="Courier New" pitchFamily="49" charset="0"/>
                        </a:rPr>
                        <a:t>max</a:t>
                      </a:r>
                    </a:p>
                  </a:txBody>
                  <a:tcPr marL="76200" marR="76200" marT="76200" marB="50800" anchor="ctr"/>
                </a:tc>
                <a:tc>
                  <a:txBody>
                    <a:bodyPr/>
                    <a:lstStyle/>
                    <a:p>
                      <a:pPr marL="0" marR="0">
                        <a:lnSpc>
                          <a:spcPct val="100000"/>
                        </a:lnSpc>
                        <a:spcBef>
                          <a:spcPts val="0"/>
                        </a:spcBef>
                        <a:spcAft>
                          <a:spcPts val="600"/>
                        </a:spcAft>
                      </a:pPr>
                      <a:r>
                        <a:rPr kumimoji="0" lang="en-US" sz="1400" u="none" strike="noStrike" kern="1200" cap="none" normalizeH="0" baseline="0" dirty="0" smtClean="0">
                          <a:ln>
                            <a:noFill/>
                          </a:ln>
                          <a:solidFill>
                            <a:schemeClr val="dk1"/>
                          </a:solidFill>
                          <a:effectLst/>
                          <a:latin typeface="+mn-lt"/>
                          <a:ea typeface="+mn-ea"/>
                          <a:cs typeface="+mn-cs"/>
                        </a:rPr>
                        <a:t>The packet’s maximum Layer 3 length, inclusive, allowed for a match.</a:t>
                      </a:r>
                    </a:p>
                  </a:txBody>
                  <a:tcPr marL="76200" marR="76200" marT="76200" marB="50800" anchor="ctr"/>
                </a:tc>
              </a:tr>
            </a:tbl>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latin typeface="Courier New" pitchFamily="49" charset="0"/>
                <a:cs typeface="Courier New" pitchFamily="49" charset="0"/>
              </a:rPr>
              <a:t>s</a:t>
            </a:r>
            <a:r>
              <a:rPr lang="en-US" smtClean="0">
                <a:latin typeface="Courier New" pitchFamily="49" charset="0"/>
                <a:cs typeface="Courier New" pitchFamily="49" charset="0"/>
              </a:rPr>
              <a:t>et</a:t>
            </a:r>
            <a:r>
              <a:rPr lang="en-US" smtClean="0"/>
              <a:t> </a:t>
            </a:r>
            <a:r>
              <a:rPr lang="en-US" dirty="0" smtClean="0"/>
              <a:t>Statements</a:t>
            </a:r>
            <a:endParaRPr lang="en-US" dirty="0"/>
          </a:p>
        </p:txBody>
      </p:sp>
      <p:sp>
        <p:nvSpPr>
          <p:cNvPr id="13" name="Content Placeholder 12"/>
          <p:cNvSpPr>
            <a:spLocks noGrp="1"/>
          </p:cNvSpPr>
          <p:nvPr>
            <p:ph idx="1"/>
          </p:nvPr>
        </p:nvSpPr>
        <p:spPr/>
        <p:txBody>
          <a:bodyPr>
            <a:normAutofit/>
          </a:bodyPr>
          <a:lstStyle/>
          <a:p>
            <a:r>
              <a:rPr lang="en-US" dirty="0" smtClean="0"/>
              <a:t>Modify matching conditions.</a:t>
            </a:r>
            <a:endParaRPr lang="en-US" dirty="0"/>
          </a:p>
        </p:txBody>
      </p:sp>
      <p:sp>
        <p:nvSpPr>
          <p:cNvPr id="14" name="Text Placeholder 13"/>
          <p:cNvSpPr>
            <a:spLocks noGrp="1"/>
          </p:cNvSpPr>
          <p:nvPr>
            <p:ph type="body" sz="quarter" idx="10"/>
          </p:nvPr>
        </p:nvSpPr>
        <p:spPr/>
        <p:txBody>
          <a:bodyPr/>
          <a:lstStyle/>
          <a:p>
            <a:r>
              <a:rPr lang="en-US" dirty="0" smtClean="0"/>
              <a:t>Router(config-route-map)#</a:t>
            </a:r>
            <a:endParaRPr lang="en-US" dirty="0"/>
          </a:p>
        </p:txBody>
      </p:sp>
      <p:sp>
        <p:nvSpPr>
          <p:cNvPr id="15" name="Text Placeholder 14"/>
          <p:cNvSpPr>
            <a:spLocks noGrp="1"/>
          </p:cNvSpPr>
          <p:nvPr>
            <p:ph type="body" sz="quarter" idx="11"/>
          </p:nvPr>
        </p:nvSpPr>
        <p:spPr>
          <a:xfrm>
            <a:off x="615326" y="2137492"/>
            <a:ext cx="7745412" cy="415208"/>
          </a:xfrm>
        </p:spPr>
        <p:txBody>
          <a:bodyPr>
            <a:normAutofit/>
          </a:bodyPr>
          <a:lstStyle/>
          <a:p>
            <a:r>
              <a:rPr lang="en-US" dirty="0" smtClean="0"/>
              <a:t>set </a:t>
            </a:r>
            <a:r>
              <a:rPr lang="en-US" b="0" i="1" dirty="0" smtClean="0"/>
              <a:t>action</a:t>
            </a:r>
            <a:endParaRPr lang="en-US" b="0" i="1" dirty="0"/>
          </a:p>
        </p:txBody>
      </p:sp>
      <p:sp>
        <p:nvSpPr>
          <p:cNvPr id="8" name="Rectangle 7"/>
          <p:cNvSpPr/>
          <p:nvPr/>
        </p:nvSpPr>
        <p:spPr>
          <a:xfrm>
            <a:off x="279400" y="2714116"/>
            <a:ext cx="8509000" cy="1646605"/>
          </a:xfrm>
          <a:prstGeom prst="rect">
            <a:avLst/>
          </a:prstGeom>
        </p:spPr>
        <p:txBody>
          <a:bodyPr wrap="square">
            <a:spAutoFit/>
          </a:bodyPr>
          <a:lstStyle/>
          <a:p>
            <a:pPr marL="236538" lvl="0" indent="-236538" algn="l" defTabSz="814388" eaLnBrk="1" hangingPunct="1">
              <a:lnSpc>
                <a:spcPct val="100000"/>
              </a:lnSpc>
              <a:spcBef>
                <a:spcPts val="600"/>
              </a:spcBef>
              <a:buClr>
                <a:srgbClr val="708CA1"/>
              </a:buClr>
              <a:buFont typeface="Wingdings" pitchFamily="2" charset="2"/>
              <a:buChar char="§"/>
            </a:pPr>
            <a:r>
              <a:rPr lang="en-US" dirty="0" smtClean="0">
                <a:latin typeface="+mn-lt"/>
              </a:rPr>
              <a:t>The command modifies parameters </a:t>
            </a:r>
            <a:r>
              <a:rPr lang="en-US" smtClean="0">
                <a:latin typeface="+mn-lt"/>
              </a:rPr>
              <a:t>in routes</a:t>
            </a:r>
            <a:r>
              <a:rPr lang="en-US" dirty="0" smtClean="0">
                <a:latin typeface="+mn-lt"/>
              </a:rPr>
              <a:t>.</a:t>
            </a:r>
          </a:p>
          <a:p>
            <a:pPr marL="236538" lvl="0" indent="-236538" algn="l" defTabSz="814388" eaLnBrk="1" hangingPunct="1">
              <a:lnSpc>
                <a:spcPct val="100000"/>
              </a:lnSpc>
              <a:spcBef>
                <a:spcPts val="600"/>
              </a:spcBef>
              <a:buClr>
                <a:srgbClr val="708CA1"/>
              </a:buClr>
              <a:buFont typeface="Wingdings" pitchFamily="2" charset="2"/>
              <a:buChar char="§"/>
            </a:pPr>
            <a:r>
              <a:rPr lang="en-US" dirty="0" smtClean="0">
                <a:latin typeface="+mn-lt"/>
              </a:rPr>
              <a:t>The specific</a:t>
            </a:r>
            <a:r>
              <a:rPr lang="en-US" i="1" dirty="0" smtClean="0">
                <a:latin typeface="Courier New" pitchFamily="49" charset="0"/>
                <a:cs typeface="Courier New" pitchFamily="49" charset="0"/>
              </a:rPr>
              <a:t> action </a:t>
            </a:r>
            <a:r>
              <a:rPr lang="en-US" dirty="0" smtClean="0">
                <a:latin typeface="+mn-lt"/>
              </a:rPr>
              <a:t>changes </a:t>
            </a:r>
            <a:r>
              <a:rPr lang="en-US" smtClean="0">
                <a:latin typeface="+mn-lt"/>
              </a:rPr>
              <a:t>or adds </a:t>
            </a:r>
            <a:r>
              <a:rPr lang="en-US" dirty="0" smtClean="0">
                <a:latin typeface="+mn-lt"/>
              </a:rPr>
              <a:t>characteristics, such as metrics, to any routes that have met a</a:t>
            </a:r>
            <a:r>
              <a:rPr lang="en-US" b="1" dirty="0" smtClean="0">
                <a:latin typeface="Courier New" pitchFamily="49" charset="0"/>
                <a:cs typeface="Courier New" pitchFamily="49" charset="0"/>
              </a:rPr>
              <a:t> match </a:t>
            </a:r>
            <a:r>
              <a:rPr lang="en-US" i="1" dirty="0" smtClean="0">
                <a:latin typeface="Courier New" pitchFamily="49" charset="0"/>
                <a:cs typeface="Courier New" pitchFamily="49" charset="0"/>
              </a:rPr>
              <a:t>condition</a:t>
            </a:r>
            <a:r>
              <a:rPr lang="en-US" dirty="0" smtClean="0">
                <a:latin typeface="+mn-lt"/>
              </a:rPr>
              <a:t>.</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n-US" dirty="0" smtClean="0">
                <a:latin typeface="Courier New" pitchFamily="49" charset="0"/>
                <a:cs typeface="Courier New" pitchFamily="49" charset="0"/>
              </a:rPr>
              <a:t>set</a:t>
            </a:r>
            <a:r>
              <a:rPr lang="en-US" dirty="0" smtClean="0"/>
              <a:t> Conditions *</a:t>
            </a:r>
            <a:endParaRPr lang="en-US" dirty="0"/>
          </a:p>
        </p:txBody>
      </p:sp>
      <p:sp>
        <p:nvSpPr>
          <p:cNvPr id="9" name="TextBox 8"/>
          <p:cNvSpPr txBox="1"/>
          <p:nvPr/>
        </p:nvSpPr>
        <p:spPr>
          <a:xfrm>
            <a:off x="7505308" y="6234192"/>
            <a:ext cx="1082349" cy="286232"/>
          </a:xfrm>
          <a:prstGeom prst="rect">
            <a:avLst/>
          </a:prstGeom>
          <a:noFill/>
        </p:spPr>
        <p:txBody>
          <a:bodyPr wrap="none" rtlCol="0">
            <a:spAutoFit/>
          </a:bodyPr>
          <a:lstStyle/>
          <a:p>
            <a:r>
              <a:rPr lang="en-US" sz="1400" i="1" dirty="0" smtClean="0"/>
              <a:t>* Partial list</a:t>
            </a:r>
            <a:endParaRPr lang="en-US" sz="1400" i="1" dirty="0"/>
          </a:p>
        </p:txBody>
      </p:sp>
      <p:graphicFrame>
        <p:nvGraphicFramePr>
          <p:cNvPr id="6" name="Table Placeholder 5"/>
          <p:cNvGraphicFramePr>
            <a:graphicFrameLocks noGrp="1"/>
          </p:cNvGraphicFramePr>
          <p:nvPr>
            <p:ph type="tbl" idx="1"/>
          </p:nvPr>
        </p:nvGraphicFramePr>
        <p:xfrm>
          <a:off x="279400" y="1057433"/>
          <a:ext cx="8316914" cy="5179056"/>
        </p:xfrm>
        <a:graphic>
          <a:graphicData uri="http://schemas.openxmlformats.org/drawingml/2006/table">
            <a:tbl>
              <a:tblPr firstRow="1" bandRow="1">
                <a:tableStyleId>{5C22544A-7EE6-4342-B048-85BDC9FD1C3A}</a:tableStyleId>
              </a:tblPr>
              <a:tblGrid>
                <a:gridCol w="2611284"/>
                <a:gridCol w="5705630"/>
              </a:tblGrid>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kern="1200" cap="none" normalizeH="0" baseline="0" dirty="0" smtClean="0">
                          <a:ln>
                            <a:noFill/>
                          </a:ln>
                          <a:solidFill>
                            <a:schemeClr val="bg1"/>
                          </a:solidFill>
                          <a:effectLst/>
                          <a:latin typeface="+mn-lt"/>
                          <a:ea typeface="+mn-ea"/>
                          <a:cs typeface="+mn-cs"/>
                        </a:rPr>
                        <a:t>Command</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kern="1200" cap="none" normalizeH="0" baseline="0" dirty="0" smtClean="0">
                          <a:ln>
                            <a:noFill/>
                          </a:ln>
                          <a:solidFill>
                            <a:schemeClr val="bg1"/>
                          </a:solidFill>
                          <a:effectLst/>
                          <a:latin typeface="+mn-lt"/>
                          <a:ea typeface="+mn-ea"/>
                          <a:cs typeface="+mn-cs"/>
                        </a:rPr>
                        <a:t>Description</a:t>
                      </a:r>
                    </a:p>
                  </a:txBody>
                  <a:tcPr marL="73025" marR="73025" marT="36512" marB="36512" anchor="ctr" horzOverflow="overflow"/>
                </a:tc>
              </a:tr>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as-path</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Modifies an AS path for BGP routes</a:t>
                      </a:r>
                    </a:p>
                  </a:txBody>
                  <a:tcPr marL="73025" marR="73025" marT="36512" marB="36512" anchor="ctr" horzOverflow="overflow"/>
                </a:tc>
              </a:tr>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automatic-tag</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Computes automatically the tag value</a:t>
                      </a:r>
                    </a:p>
                  </a:txBody>
                  <a:tcPr marL="73025" marR="73025" marT="36512" marB="36512" anchor="ctr" horzOverflow="overflow"/>
                </a:tc>
              </a:tr>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community</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Sets the BGP communities attribute</a:t>
                      </a:r>
                    </a:p>
                  </a:txBody>
                  <a:tcPr marL="73025" marR="73025" marT="36512" marB="36512" anchor="ctr" horzOverflow="overflow"/>
                </a:tc>
              </a:tr>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ip next-hop</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packets that pass a match clause of a route map for policy routing</a:t>
                      </a:r>
                    </a:p>
                  </a:txBody>
                  <a:tcPr marL="73025" marR="73025" marT="36512" marB="36512" anchor="ctr" horzOverflow="overflow"/>
                </a:tc>
              </a:tr>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interface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packets that pass a match clause of a route map for policy routing</a:t>
                      </a:r>
                    </a:p>
                  </a:txBody>
                  <a:tcPr marL="73025" marR="73025" marT="36512" marB="36512" anchor="ctr" horzOverflow="overflow"/>
                </a:tc>
              </a:tr>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ip default next-hop</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packets that pass a match clause of a route map for policy routing and for which the Cisco IOS software has no explicit route to a destination</a:t>
                      </a:r>
                    </a:p>
                  </a:txBody>
                  <a:tcPr marL="73025" marR="73025" marT="36512" marB="36512" anchor="ctr" horzOverflow="overflow"/>
                </a:tc>
              </a:tr>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default interface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packets that pass a match clause of a route map for policy routing and have no explicit route to the destination</a:t>
                      </a:r>
                    </a:p>
                  </a:txBody>
                  <a:tcPr marL="73025" marR="73025" marT="36512" marB="36512" anchor="ctr" horzOverflow="overflow"/>
                </a:tc>
              </a:tr>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ip tos</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Used to set some of the bits in the IP </a:t>
                      </a:r>
                      <a:r>
                        <a:rPr kumimoji="0" lang="en-US" sz="1400" u="none" strike="noStrike" kern="1200" cap="none" normalizeH="0" baseline="0" dirty="0" err="1" smtClean="0">
                          <a:ln>
                            <a:noFill/>
                          </a:ln>
                          <a:solidFill>
                            <a:schemeClr val="dk1"/>
                          </a:solidFill>
                          <a:effectLst/>
                          <a:latin typeface="+mn-lt"/>
                          <a:ea typeface="+mn-ea"/>
                          <a:cs typeface="+mn-cs"/>
                        </a:rPr>
                        <a:t>ToS</a:t>
                      </a:r>
                      <a:r>
                        <a:rPr kumimoji="0" lang="en-US" sz="1400" u="none" strike="noStrike" kern="1200" cap="none" normalizeH="0" baseline="0" dirty="0" smtClean="0">
                          <a:ln>
                            <a:noFill/>
                          </a:ln>
                          <a:solidFill>
                            <a:schemeClr val="dk1"/>
                          </a:solidFill>
                          <a:effectLst/>
                          <a:latin typeface="+mn-lt"/>
                          <a:ea typeface="+mn-ea"/>
                          <a:cs typeface="+mn-cs"/>
                        </a:rPr>
                        <a:t> field in the IP packet. </a:t>
                      </a:r>
                    </a:p>
                  </a:txBody>
                  <a:tcPr marL="73025" marR="73025" marT="36512" marB="36512" anchor="ctr" horzOverflow="overflow"/>
                </a:tc>
              </a:tr>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ip precedence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 the 3 IP precedence bits in the IP packet header. </a:t>
                      </a:r>
                    </a:p>
                  </a:txBody>
                  <a:tcPr marL="73025" marR="73025" marT="36512" marB="36512" anchor="ctr" horzOverflow="overflow"/>
                </a:tc>
              </a:tr>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tag</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Sets tag value for destination routing protocol</a:t>
                      </a:r>
                    </a:p>
                  </a:txBody>
                  <a:tcPr marL="73025" marR="73025" marT="36512" marB="36512" anchor="ctr" horzOverflow="overflow"/>
                </a:tc>
              </a:tr>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weight</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Specifies the BGP weight value</a:t>
                      </a:r>
                    </a:p>
                  </a:txBody>
                  <a:tcPr marL="73025" marR="73025" marT="36512" marB="36512" anchor="ctr" horzOverflow="overflow"/>
                </a:tc>
              </a:tr>
            </a:tbl>
          </a:graphicData>
        </a:graphic>
      </p:graphicFrame>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n-US" dirty="0" smtClean="0">
                <a:latin typeface="Courier New" pitchFamily="49" charset="0"/>
                <a:cs typeface="Courier New" pitchFamily="49" charset="0"/>
              </a:rPr>
              <a:t>set</a:t>
            </a:r>
            <a:r>
              <a:rPr lang="en-US" dirty="0" smtClean="0"/>
              <a:t> Commands Used in PBR</a:t>
            </a:r>
            <a:endParaRPr lang="en-US" dirty="0"/>
          </a:p>
        </p:txBody>
      </p:sp>
      <p:sp>
        <p:nvSpPr>
          <p:cNvPr id="6" name="Rectangle 5"/>
          <p:cNvSpPr/>
          <p:nvPr/>
        </p:nvSpPr>
        <p:spPr bwMode="auto">
          <a:xfrm>
            <a:off x="254000" y="1447801"/>
            <a:ext cx="8534400" cy="1124578"/>
          </a:xfrm>
          <a:prstGeom prst="rect">
            <a:avLst/>
          </a:prstGeom>
          <a:solidFill>
            <a:schemeClr val="bg1">
              <a:alpha val="7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7" name="Rectangle 6"/>
          <p:cNvSpPr/>
          <p:nvPr/>
        </p:nvSpPr>
        <p:spPr bwMode="auto">
          <a:xfrm flipV="1">
            <a:off x="406400" y="5275385"/>
            <a:ext cx="8534400" cy="643094"/>
          </a:xfrm>
          <a:prstGeom prst="rect">
            <a:avLst/>
          </a:prstGeom>
          <a:solidFill>
            <a:schemeClr val="bg1">
              <a:alpha val="7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aphicFrame>
        <p:nvGraphicFramePr>
          <p:cNvPr id="10" name="Table Placeholder 5"/>
          <p:cNvGraphicFramePr>
            <a:graphicFrameLocks noGrp="1"/>
          </p:cNvGraphicFramePr>
          <p:nvPr>
            <p:ph type="tbl" idx="1"/>
          </p:nvPr>
        </p:nvGraphicFramePr>
        <p:xfrm>
          <a:off x="279400" y="1057433"/>
          <a:ext cx="8316914" cy="5179056"/>
        </p:xfrm>
        <a:graphic>
          <a:graphicData uri="http://schemas.openxmlformats.org/drawingml/2006/table">
            <a:tbl>
              <a:tblPr firstRow="1" bandRow="1">
                <a:tableStyleId>{5C22544A-7EE6-4342-B048-85BDC9FD1C3A}</a:tableStyleId>
              </a:tblPr>
              <a:tblGrid>
                <a:gridCol w="2611284"/>
                <a:gridCol w="5705630"/>
              </a:tblGrid>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kern="1200" cap="none" normalizeH="0" baseline="0" dirty="0" smtClean="0">
                          <a:ln>
                            <a:noFill/>
                          </a:ln>
                          <a:solidFill>
                            <a:schemeClr val="bg1"/>
                          </a:solidFill>
                          <a:effectLst/>
                          <a:latin typeface="+mn-lt"/>
                          <a:ea typeface="+mn-ea"/>
                          <a:cs typeface="+mn-cs"/>
                        </a:rPr>
                        <a:t>Command</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kern="1200" cap="none" normalizeH="0" baseline="0" dirty="0" smtClean="0">
                          <a:ln>
                            <a:noFill/>
                          </a:ln>
                          <a:solidFill>
                            <a:schemeClr val="bg1"/>
                          </a:solidFill>
                          <a:effectLst/>
                          <a:latin typeface="+mn-lt"/>
                          <a:ea typeface="+mn-ea"/>
                          <a:cs typeface="+mn-cs"/>
                        </a:rPr>
                        <a:t>Description</a:t>
                      </a:r>
                    </a:p>
                  </a:txBody>
                  <a:tcPr marL="73025" marR="73025" marT="36512" marB="36512" anchor="ctr" horzOverflow="overflow"/>
                </a:tc>
              </a:tr>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as-path</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Modifies an AS path for BGP routes</a:t>
                      </a:r>
                    </a:p>
                  </a:txBody>
                  <a:tcPr marL="73025" marR="73025" marT="36512" marB="36512" anchor="ctr" horzOverflow="overflow"/>
                </a:tc>
              </a:tr>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automatic-tag</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Computes automatically the tag value</a:t>
                      </a:r>
                    </a:p>
                  </a:txBody>
                  <a:tcPr marL="73025" marR="73025" marT="36512" marB="36512" anchor="ctr" horzOverflow="overflow"/>
                </a:tc>
              </a:tr>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community</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Sets the BGP communities attribute</a:t>
                      </a:r>
                    </a:p>
                  </a:txBody>
                  <a:tcPr marL="73025" marR="73025" marT="36512" marB="36512" anchor="ctr" horzOverflow="overflow"/>
                </a:tc>
              </a:tr>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ip next-hop</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packets that pass a match clause of a route map for policy routing</a:t>
                      </a:r>
                    </a:p>
                  </a:txBody>
                  <a:tcPr marL="73025" marR="73025" marT="36512" marB="36512" anchor="ctr" horzOverflow="overflow"/>
                </a:tc>
              </a:tr>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interface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packets that pass a match clause of a route map for policy routing</a:t>
                      </a:r>
                    </a:p>
                  </a:txBody>
                  <a:tcPr marL="73025" marR="73025" marT="36512" marB="36512" anchor="ctr" horzOverflow="overflow"/>
                </a:tc>
              </a:tr>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ip default next-hop</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packets that pass a match clause of a route map for policy routing and for which the Cisco IOS software has no explicit route to a destination</a:t>
                      </a:r>
                    </a:p>
                  </a:txBody>
                  <a:tcPr marL="73025" marR="73025" marT="36512" marB="36512" anchor="ctr" horzOverflow="overflow"/>
                </a:tc>
              </a:tr>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default interface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packets that pass a match clause of a route map for policy routing and have no explicit route to the destination</a:t>
                      </a:r>
                    </a:p>
                  </a:txBody>
                  <a:tcPr marL="73025" marR="73025" marT="36512" marB="36512" anchor="ctr" horzOverflow="overflow"/>
                </a:tc>
              </a:tr>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ip tos</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Used to set some of the bits in the IP </a:t>
                      </a:r>
                      <a:r>
                        <a:rPr kumimoji="0" lang="en-US" sz="1400" u="none" strike="noStrike" kern="1200" cap="none" normalizeH="0" baseline="0" dirty="0" err="1" smtClean="0">
                          <a:ln>
                            <a:noFill/>
                          </a:ln>
                          <a:solidFill>
                            <a:schemeClr val="dk1"/>
                          </a:solidFill>
                          <a:effectLst/>
                          <a:latin typeface="+mn-lt"/>
                          <a:ea typeface="+mn-ea"/>
                          <a:cs typeface="+mn-cs"/>
                        </a:rPr>
                        <a:t>ToS</a:t>
                      </a:r>
                      <a:r>
                        <a:rPr kumimoji="0" lang="en-US" sz="1400" u="none" strike="noStrike" kern="1200" cap="none" normalizeH="0" baseline="0" dirty="0" smtClean="0">
                          <a:ln>
                            <a:noFill/>
                          </a:ln>
                          <a:solidFill>
                            <a:schemeClr val="dk1"/>
                          </a:solidFill>
                          <a:effectLst/>
                          <a:latin typeface="+mn-lt"/>
                          <a:ea typeface="+mn-ea"/>
                          <a:cs typeface="+mn-cs"/>
                        </a:rPr>
                        <a:t> field in the IP packet. </a:t>
                      </a:r>
                    </a:p>
                  </a:txBody>
                  <a:tcPr marL="73025" marR="73025" marT="36512" marB="36512" anchor="ctr" horzOverflow="overflow"/>
                </a:tc>
              </a:tr>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ip precedence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 the 3 IP precedence bits in the IP packet header. </a:t>
                      </a:r>
                    </a:p>
                  </a:txBody>
                  <a:tcPr marL="73025" marR="73025" marT="36512" marB="36512" anchor="ctr" horzOverflow="overflow"/>
                </a:tc>
              </a:tr>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tag</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Sets tag value for destination routing protocol</a:t>
                      </a:r>
                    </a:p>
                  </a:txBody>
                  <a:tcPr marL="73025" marR="73025" marT="36512" marB="36512" anchor="ctr" horzOverflow="overflow"/>
                </a:tc>
              </a:tr>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weight</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Specifies the BGP weight value</a:t>
                      </a:r>
                    </a:p>
                  </a:txBody>
                  <a:tcPr marL="73025" marR="73025" marT="36512" marB="36512" anchor="ctr" horzOverflow="overflow"/>
                </a:tc>
              </a:tr>
            </a:tbl>
          </a:graphicData>
        </a:graphic>
      </p:graphicFrame>
      <p:sp>
        <p:nvSpPr>
          <p:cNvPr id="11" name="Rectangle 10"/>
          <p:cNvSpPr/>
          <p:nvPr/>
        </p:nvSpPr>
        <p:spPr bwMode="auto">
          <a:xfrm>
            <a:off x="146668" y="2507226"/>
            <a:ext cx="8554884" cy="3038168"/>
          </a:xfrm>
          <a:prstGeom prst="rect">
            <a:avLst/>
          </a:prstGeom>
          <a:noFill/>
          <a:ln w="25400"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2" name="TextBox 11"/>
          <p:cNvSpPr txBox="1"/>
          <p:nvPr/>
        </p:nvSpPr>
        <p:spPr>
          <a:xfrm>
            <a:off x="7505308" y="6234192"/>
            <a:ext cx="1082349" cy="286232"/>
          </a:xfrm>
          <a:prstGeom prst="rect">
            <a:avLst/>
          </a:prstGeom>
          <a:noFill/>
        </p:spPr>
        <p:txBody>
          <a:bodyPr wrap="none" rtlCol="0">
            <a:spAutoFit/>
          </a:bodyPr>
          <a:lstStyle/>
          <a:p>
            <a:r>
              <a:rPr lang="en-US" sz="1400" i="1" dirty="0" smtClean="0"/>
              <a:t>* Partial list</a:t>
            </a:r>
            <a:endParaRPr lang="en-US" sz="1400" i="1" dirty="0"/>
          </a:p>
        </p:txBody>
      </p:sp>
      <p:sp>
        <p:nvSpPr>
          <p:cNvPr id="13" name="Rectangle 12"/>
          <p:cNvSpPr/>
          <p:nvPr/>
        </p:nvSpPr>
        <p:spPr bwMode="auto">
          <a:xfrm>
            <a:off x="279400" y="988142"/>
            <a:ext cx="8333658" cy="1489587"/>
          </a:xfrm>
          <a:prstGeom prst="rect">
            <a:avLst/>
          </a:prstGeom>
          <a:solidFill>
            <a:srgbClr val="FFFFFF">
              <a:alpha val="83000"/>
            </a:srgbClr>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4" name="Rectangle 13"/>
          <p:cNvSpPr/>
          <p:nvPr/>
        </p:nvSpPr>
        <p:spPr bwMode="auto">
          <a:xfrm>
            <a:off x="279400" y="5550310"/>
            <a:ext cx="8333658" cy="658761"/>
          </a:xfrm>
          <a:prstGeom prst="rect">
            <a:avLst/>
          </a:prstGeom>
          <a:solidFill>
            <a:srgbClr val="FFFFFF">
              <a:alpha val="83000"/>
            </a:srgb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latin typeface="Courier New" pitchFamily="49" charset="0"/>
                <a:cs typeface="Courier New" pitchFamily="49" charset="0"/>
              </a:rPr>
              <a:t>set ip next-hop </a:t>
            </a:r>
            <a:r>
              <a:rPr lang="en-US" smtClean="0"/>
              <a:t>Command</a:t>
            </a:r>
            <a:endParaRPr lang="en-US" dirty="0"/>
          </a:p>
        </p:txBody>
      </p:sp>
      <p:sp>
        <p:nvSpPr>
          <p:cNvPr id="13" name="Content Placeholder 12"/>
          <p:cNvSpPr>
            <a:spLocks noGrp="1"/>
          </p:cNvSpPr>
          <p:nvPr>
            <p:ph idx="1"/>
          </p:nvPr>
        </p:nvSpPr>
        <p:spPr/>
        <p:txBody>
          <a:bodyPr/>
          <a:lstStyle/>
          <a:p>
            <a:r>
              <a:rPr lang="en-US" smtClean="0"/>
              <a:t>Specify the next hop IP address for matching packets.</a:t>
            </a:r>
            <a:endParaRPr lang="en-US" dirty="0"/>
          </a:p>
        </p:txBody>
      </p:sp>
      <p:sp>
        <p:nvSpPr>
          <p:cNvPr id="14" name="Text Placeholder 13"/>
          <p:cNvSpPr>
            <a:spLocks noGrp="1"/>
          </p:cNvSpPr>
          <p:nvPr>
            <p:ph type="body" sz="quarter" idx="10"/>
          </p:nvPr>
        </p:nvSpPr>
        <p:spPr/>
        <p:txBody>
          <a:bodyPr/>
          <a:lstStyle/>
          <a:p>
            <a:r>
              <a:rPr lang="en-US" smtClean="0"/>
              <a:t>Router(config-route-map)#</a:t>
            </a:r>
            <a:endParaRPr lang="en-US" dirty="0"/>
          </a:p>
        </p:txBody>
      </p:sp>
      <p:sp>
        <p:nvSpPr>
          <p:cNvPr id="15" name="Text Placeholder 14"/>
          <p:cNvSpPr>
            <a:spLocks noGrp="1"/>
          </p:cNvSpPr>
          <p:nvPr>
            <p:ph type="body" sz="quarter" idx="11"/>
          </p:nvPr>
        </p:nvSpPr>
        <p:spPr/>
        <p:txBody>
          <a:bodyPr/>
          <a:lstStyle/>
          <a:p>
            <a:r>
              <a:rPr lang="en-US" dirty="0" smtClean="0"/>
              <a:t>set ip next-hop </a:t>
            </a:r>
            <a:r>
              <a:rPr lang="en-US" b="0" i="1" dirty="0" smtClean="0"/>
              <a:t>ip-address</a:t>
            </a:r>
            <a:r>
              <a:rPr lang="en-US" dirty="0" smtClean="0"/>
              <a:t> [</a:t>
            </a:r>
            <a:r>
              <a:rPr lang="en-US" b="0" dirty="0" smtClean="0"/>
              <a:t>...</a:t>
            </a:r>
            <a:r>
              <a:rPr lang="en-US" b="0" i="1" dirty="0" smtClean="0"/>
              <a:t>ip-address</a:t>
            </a:r>
            <a:r>
              <a:rPr lang="en-US" dirty="0" smtClean="0"/>
              <a:t>] </a:t>
            </a:r>
            <a:endParaRPr lang="en-US" dirty="0"/>
          </a:p>
        </p:txBody>
      </p:sp>
      <p:sp>
        <p:nvSpPr>
          <p:cNvPr id="9" name="Rectangle 8"/>
          <p:cNvSpPr/>
          <p:nvPr/>
        </p:nvSpPr>
        <p:spPr>
          <a:xfrm>
            <a:off x="279400" y="2832100"/>
            <a:ext cx="8509000" cy="2385268"/>
          </a:xfrm>
          <a:prstGeom prst="rect">
            <a:avLst/>
          </a:prstGeom>
        </p:spPr>
        <p:txBody>
          <a:bodyPr wrap="square">
            <a:spAutoFit/>
          </a:bodyPr>
          <a:lstStyle/>
          <a:p>
            <a:pPr marL="236538" lvl="0" indent="-236538" algn="l" defTabSz="814388" eaLnBrk="1" hangingPunct="1">
              <a:lnSpc>
                <a:spcPct val="100000"/>
              </a:lnSpc>
              <a:spcBef>
                <a:spcPts val="0"/>
              </a:spcBef>
              <a:spcAft>
                <a:spcPts val="600"/>
              </a:spcAft>
              <a:buClr>
                <a:srgbClr val="708CA1"/>
              </a:buClr>
              <a:buFont typeface="Wingdings" pitchFamily="2" charset="2"/>
              <a:buChar char="§"/>
            </a:pPr>
            <a:r>
              <a:rPr lang="en-US" dirty="0" smtClean="0">
                <a:latin typeface="+mn-lt"/>
              </a:rPr>
              <a:t>The command provides a list of IP addresses used to specify the adjacent next-hop router in the path toward the destination to which the packets should be forwarded. </a:t>
            </a:r>
          </a:p>
          <a:p>
            <a:pPr marL="236538" lvl="0" indent="-236538" algn="l" defTabSz="814388" eaLnBrk="1" hangingPunct="1">
              <a:lnSpc>
                <a:spcPct val="100000"/>
              </a:lnSpc>
              <a:spcBef>
                <a:spcPts val="0"/>
              </a:spcBef>
              <a:spcAft>
                <a:spcPts val="600"/>
              </a:spcAft>
              <a:buClr>
                <a:srgbClr val="708CA1"/>
              </a:buClr>
              <a:buFont typeface="Wingdings" pitchFamily="2" charset="2"/>
              <a:buChar char="§"/>
            </a:pPr>
            <a:r>
              <a:rPr lang="en-US" dirty="0" smtClean="0">
                <a:latin typeface="+mn-lt"/>
              </a:rPr>
              <a:t>If more than one IP address is specified, the first IP address associated with a currently up connected interface is used to route the </a:t>
            </a:r>
            <a:r>
              <a:rPr lang="en-US" smtClean="0">
                <a:latin typeface="+mn-lt"/>
              </a:rPr>
              <a:t>packets.</a:t>
            </a:r>
            <a:endParaRPr lang="en-US" dirty="0" smtClean="0">
              <a:latin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Network Redundancy Considerations</a:t>
            </a:r>
            <a:endParaRPr lang="en-US" dirty="0"/>
          </a:p>
        </p:txBody>
      </p:sp>
      <p:sp>
        <p:nvSpPr>
          <p:cNvPr id="3" name="Content Placeholder 2"/>
          <p:cNvSpPr>
            <a:spLocks noGrp="1"/>
          </p:cNvSpPr>
          <p:nvPr>
            <p:ph idx="1"/>
          </p:nvPr>
        </p:nvSpPr>
        <p:spPr/>
        <p:txBody>
          <a:bodyPr>
            <a:normAutofit/>
          </a:bodyPr>
          <a:lstStyle/>
          <a:p>
            <a:pPr>
              <a:lnSpc>
                <a:spcPct val="110000"/>
              </a:lnSpc>
            </a:pPr>
            <a:r>
              <a:rPr lang="en-US" sz="2000" b="1" dirty="0" smtClean="0"/>
              <a:t>Support</a:t>
            </a:r>
            <a:r>
              <a:rPr lang="en-US" sz="2000" dirty="0" smtClean="0"/>
              <a:t> </a:t>
            </a:r>
            <a:r>
              <a:rPr lang="en-US" sz="2000" b="1" dirty="0" smtClean="0"/>
              <a:t>for network and application services:</a:t>
            </a:r>
          </a:p>
          <a:p>
            <a:pPr lvl="1">
              <a:lnSpc>
                <a:spcPct val="110000"/>
              </a:lnSpc>
            </a:pPr>
            <a:r>
              <a:rPr lang="en-US" sz="1800" dirty="0" smtClean="0"/>
              <a:t>More advanced path control solutions involve adjusting routing for specific services, such as security, optimization, and quality of service (QoS). </a:t>
            </a:r>
          </a:p>
          <a:p>
            <a:pPr>
              <a:lnSpc>
                <a:spcPct val="110000"/>
              </a:lnSpc>
            </a:pPr>
            <a:r>
              <a:rPr lang="en-US" sz="2000" b="1" smtClean="0"/>
              <a:t>Predictability:</a:t>
            </a:r>
            <a:endParaRPr lang="en-US" sz="2000" b="1" dirty="0" smtClean="0"/>
          </a:p>
          <a:p>
            <a:pPr lvl="1">
              <a:lnSpc>
                <a:spcPct val="110000"/>
              </a:lnSpc>
            </a:pPr>
            <a:r>
              <a:rPr lang="en-US" sz="1800" dirty="0" smtClean="0"/>
              <a:t>The path control solution implemented should derive from an overall strategy, so that the results are deterministic and predictable. </a:t>
            </a:r>
          </a:p>
          <a:p>
            <a:pPr>
              <a:lnSpc>
                <a:spcPct val="110000"/>
              </a:lnSpc>
            </a:pPr>
            <a:r>
              <a:rPr lang="en-US" sz="600" dirty="0" smtClean="0"/>
              <a:t> </a:t>
            </a:r>
            <a:r>
              <a:rPr lang="en-US" sz="2000" b="1" smtClean="0"/>
              <a:t>Asymmetric traffic:</a:t>
            </a:r>
            <a:endParaRPr lang="en-US" sz="2000" b="1" dirty="0" smtClean="0"/>
          </a:p>
          <a:p>
            <a:pPr lvl="1">
              <a:lnSpc>
                <a:spcPct val="110000"/>
              </a:lnSpc>
            </a:pPr>
            <a:r>
              <a:rPr lang="en-US" sz="1800" dirty="0" smtClean="0"/>
              <a:t>Is traffic that flows on one path in one direction and on a different path in the opposite direction, occurs in many networks that have redundant paths. </a:t>
            </a:r>
          </a:p>
          <a:p>
            <a:pPr lvl="1">
              <a:lnSpc>
                <a:spcPct val="110000"/>
              </a:lnSpc>
            </a:pPr>
            <a:r>
              <a:rPr lang="en-US" sz="1800" dirty="0" smtClean="0"/>
              <a:t>It is often a </a:t>
            </a:r>
            <a:r>
              <a:rPr lang="en-US" sz="1800" i="1" dirty="0" smtClean="0"/>
              <a:t>desirable </a:t>
            </a:r>
            <a:r>
              <a:rPr lang="en-US" sz="1800" dirty="0" smtClean="0"/>
              <a:t>network trait, because it can be configured to use the available bandwidth effectively. </a:t>
            </a:r>
          </a:p>
          <a:p>
            <a:pPr lvl="1">
              <a:lnSpc>
                <a:spcPct val="110000"/>
              </a:lnSpc>
            </a:pPr>
            <a:r>
              <a:rPr lang="en-US" sz="1800" dirty="0" smtClean="0"/>
              <a:t>BGP includes a good set of tools to control traffic in both directions on an Internet connection. </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latin typeface="Courier New" pitchFamily="49" charset="0"/>
                <a:cs typeface="Courier New" pitchFamily="49" charset="0"/>
              </a:rPr>
              <a:t>set interface </a:t>
            </a:r>
            <a:r>
              <a:rPr lang="en-US" dirty="0" smtClean="0"/>
              <a:t>Command</a:t>
            </a:r>
            <a:endParaRPr lang="en-US" dirty="0"/>
          </a:p>
        </p:txBody>
      </p:sp>
      <p:sp>
        <p:nvSpPr>
          <p:cNvPr id="13" name="Content Placeholder 12"/>
          <p:cNvSpPr>
            <a:spLocks noGrp="1"/>
          </p:cNvSpPr>
          <p:nvPr>
            <p:ph idx="1"/>
          </p:nvPr>
        </p:nvSpPr>
        <p:spPr/>
        <p:txBody>
          <a:bodyPr>
            <a:normAutofit/>
          </a:bodyPr>
          <a:lstStyle/>
          <a:p>
            <a:r>
              <a:rPr lang="en-US" dirty="0" smtClean="0"/>
              <a:t>Specify interfaces through which packets can be routed.</a:t>
            </a:r>
            <a:endParaRPr lang="en-US" dirty="0"/>
          </a:p>
        </p:txBody>
      </p:sp>
      <p:sp>
        <p:nvSpPr>
          <p:cNvPr id="14" name="Text Placeholder 13"/>
          <p:cNvSpPr>
            <a:spLocks noGrp="1"/>
          </p:cNvSpPr>
          <p:nvPr>
            <p:ph type="body" sz="quarter" idx="10"/>
          </p:nvPr>
        </p:nvSpPr>
        <p:spPr/>
        <p:txBody>
          <a:bodyPr/>
          <a:lstStyle/>
          <a:p>
            <a:r>
              <a:rPr lang="en-US" smtClean="0"/>
              <a:t>Router(config-route-map)#</a:t>
            </a:r>
            <a:endParaRPr lang="en-US" dirty="0"/>
          </a:p>
        </p:txBody>
      </p:sp>
      <p:sp>
        <p:nvSpPr>
          <p:cNvPr id="15" name="Text Placeholder 14"/>
          <p:cNvSpPr>
            <a:spLocks noGrp="1"/>
          </p:cNvSpPr>
          <p:nvPr>
            <p:ph type="body" sz="quarter" idx="11"/>
          </p:nvPr>
        </p:nvSpPr>
        <p:spPr/>
        <p:txBody>
          <a:bodyPr/>
          <a:lstStyle/>
          <a:p>
            <a:r>
              <a:rPr lang="en-US" dirty="0" smtClean="0"/>
              <a:t>set interface </a:t>
            </a:r>
            <a:r>
              <a:rPr lang="en-US" b="0" i="1" dirty="0" smtClean="0"/>
              <a:t>type number </a:t>
            </a:r>
            <a:r>
              <a:rPr lang="en-US" dirty="0" smtClean="0"/>
              <a:t>[</a:t>
            </a:r>
            <a:r>
              <a:rPr lang="en-US" b="0" i="1" dirty="0" smtClean="0"/>
              <a:t>... type number</a:t>
            </a:r>
            <a:r>
              <a:rPr lang="en-US" dirty="0" smtClean="0"/>
              <a:t>] </a:t>
            </a:r>
            <a:endParaRPr lang="en-US" dirty="0"/>
          </a:p>
        </p:txBody>
      </p:sp>
      <p:sp>
        <p:nvSpPr>
          <p:cNvPr id="9" name="Rectangle 8"/>
          <p:cNvSpPr/>
          <p:nvPr/>
        </p:nvSpPr>
        <p:spPr>
          <a:xfrm>
            <a:off x="279400" y="2832100"/>
            <a:ext cx="8509000" cy="830997"/>
          </a:xfrm>
          <a:prstGeom prst="rect">
            <a:avLst/>
          </a:prstGeom>
        </p:spPr>
        <p:txBody>
          <a:bodyPr wrap="square">
            <a:spAutoFit/>
          </a:bodyPr>
          <a:lstStyle/>
          <a:p>
            <a:pPr marL="236538" lvl="0" indent="-236538" algn="l" defTabSz="814388" eaLnBrk="1" hangingPunct="1">
              <a:lnSpc>
                <a:spcPct val="100000"/>
              </a:lnSpc>
              <a:spcBef>
                <a:spcPts val="600"/>
              </a:spcBef>
              <a:buClr>
                <a:srgbClr val="708CA1"/>
              </a:buClr>
              <a:buFont typeface="Wingdings" pitchFamily="2" charset="2"/>
              <a:buChar char="§"/>
            </a:pPr>
            <a:r>
              <a:rPr lang="en-US" dirty="0" smtClean="0">
                <a:latin typeface="+mn-lt"/>
              </a:rPr>
              <a:t>If more than one interface is specified, the first interface that is found to be up is used to forward the </a:t>
            </a:r>
            <a:r>
              <a:rPr lang="en-US" smtClean="0">
                <a:latin typeface="+mn-lt"/>
              </a:rPr>
              <a:t>packets.</a:t>
            </a:r>
            <a:endParaRPr lang="en-US" dirty="0" smtClean="0">
              <a:latin typeface="+mn-lt"/>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latin typeface="Courier New" pitchFamily="49" charset="0"/>
                <a:cs typeface="Courier New" pitchFamily="49" charset="0"/>
              </a:rPr>
              <a:t>set ip default next-hop </a:t>
            </a:r>
            <a:r>
              <a:rPr lang="en-US" dirty="0" smtClean="0"/>
              <a:t>Command</a:t>
            </a:r>
            <a:endParaRPr lang="en-US" dirty="0"/>
          </a:p>
        </p:txBody>
      </p:sp>
      <p:sp>
        <p:nvSpPr>
          <p:cNvPr id="13" name="Content Placeholder 12"/>
          <p:cNvSpPr>
            <a:spLocks noGrp="1"/>
          </p:cNvSpPr>
          <p:nvPr>
            <p:ph idx="1"/>
          </p:nvPr>
        </p:nvSpPr>
        <p:spPr/>
        <p:txBody>
          <a:bodyPr>
            <a:normAutofit/>
          </a:bodyPr>
          <a:lstStyle/>
          <a:p>
            <a:r>
              <a:rPr lang="en-US" dirty="0" smtClean="0"/>
              <a:t>Specify a list of default next-hop IP addresses.</a:t>
            </a:r>
            <a:endParaRPr lang="en-US" dirty="0"/>
          </a:p>
        </p:txBody>
      </p:sp>
      <p:sp>
        <p:nvSpPr>
          <p:cNvPr id="14" name="Text Placeholder 13"/>
          <p:cNvSpPr>
            <a:spLocks noGrp="1"/>
          </p:cNvSpPr>
          <p:nvPr>
            <p:ph type="body" sz="quarter" idx="10"/>
          </p:nvPr>
        </p:nvSpPr>
        <p:spPr/>
        <p:txBody>
          <a:bodyPr/>
          <a:lstStyle/>
          <a:p>
            <a:r>
              <a:rPr lang="en-US" smtClean="0"/>
              <a:t>Router(config-route-map)#</a:t>
            </a:r>
            <a:endParaRPr lang="en-US" dirty="0"/>
          </a:p>
        </p:txBody>
      </p:sp>
      <p:sp>
        <p:nvSpPr>
          <p:cNvPr id="15" name="Text Placeholder 14"/>
          <p:cNvSpPr>
            <a:spLocks noGrp="1"/>
          </p:cNvSpPr>
          <p:nvPr>
            <p:ph type="body" sz="quarter" idx="11"/>
          </p:nvPr>
        </p:nvSpPr>
        <p:spPr/>
        <p:txBody>
          <a:bodyPr/>
          <a:lstStyle/>
          <a:p>
            <a:r>
              <a:rPr lang="en-US" dirty="0" smtClean="0"/>
              <a:t>set ip default next-hop </a:t>
            </a:r>
            <a:r>
              <a:rPr lang="en-US" b="0" i="1" dirty="0" smtClean="0"/>
              <a:t>ip-address</a:t>
            </a:r>
            <a:r>
              <a:rPr lang="en-US" dirty="0" smtClean="0"/>
              <a:t> [...</a:t>
            </a:r>
            <a:r>
              <a:rPr lang="en-US" b="0" i="1" dirty="0" smtClean="0"/>
              <a:t>ip-address</a:t>
            </a:r>
            <a:r>
              <a:rPr lang="en-US" dirty="0" smtClean="0"/>
              <a:t>] </a:t>
            </a:r>
            <a:endParaRPr lang="en-US" dirty="0"/>
          </a:p>
        </p:txBody>
      </p:sp>
      <p:sp>
        <p:nvSpPr>
          <p:cNvPr id="9" name="Rectangle 8"/>
          <p:cNvSpPr/>
          <p:nvPr/>
        </p:nvSpPr>
        <p:spPr>
          <a:xfrm>
            <a:off x="279400" y="2832100"/>
            <a:ext cx="8509000" cy="1277273"/>
          </a:xfrm>
          <a:prstGeom prst="rect">
            <a:avLst/>
          </a:prstGeom>
        </p:spPr>
        <p:txBody>
          <a:bodyPr wrap="square">
            <a:spAutoFit/>
          </a:bodyPr>
          <a:lstStyle/>
          <a:p>
            <a:pPr marL="236538" lvl="0" indent="-236538" algn="l" defTabSz="814388" eaLnBrk="1" hangingPunct="1">
              <a:lnSpc>
                <a:spcPct val="100000"/>
              </a:lnSpc>
              <a:spcBef>
                <a:spcPts val="600"/>
              </a:spcBef>
              <a:buClr>
                <a:srgbClr val="708CA1"/>
              </a:buClr>
              <a:buFont typeface="Wingdings" pitchFamily="2" charset="2"/>
              <a:buChar char="§"/>
            </a:pPr>
            <a:r>
              <a:rPr lang="en-US" dirty="0" smtClean="0"/>
              <a:t>If more than one IP address is specified, the first next hop specified that appears to be adjacent to the router is used. </a:t>
            </a:r>
          </a:p>
          <a:p>
            <a:pPr marL="236538" lvl="0" indent="-236538" algn="l" defTabSz="814388" eaLnBrk="1" hangingPunct="1">
              <a:lnSpc>
                <a:spcPct val="100000"/>
              </a:lnSpc>
              <a:spcBef>
                <a:spcPts val="600"/>
              </a:spcBef>
              <a:buClr>
                <a:srgbClr val="708CA1"/>
              </a:buClr>
              <a:buFont typeface="Wingdings" pitchFamily="2" charset="2"/>
              <a:buChar char="§"/>
            </a:pPr>
            <a:r>
              <a:rPr lang="en-US" dirty="0" smtClean="0"/>
              <a:t>The optional specified IP addresses are tried in turn. </a:t>
            </a:r>
            <a:endParaRPr lang="en-US" dirty="0" smtClean="0">
              <a:latin typeface="+mn-lt"/>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latin typeface="Courier New" pitchFamily="49" charset="0"/>
                <a:cs typeface="Courier New" pitchFamily="49" charset="0"/>
              </a:rPr>
              <a:t>set default interface </a:t>
            </a:r>
            <a:r>
              <a:rPr lang="en-US" dirty="0" smtClean="0"/>
              <a:t>Command</a:t>
            </a:r>
            <a:endParaRPr lang="en-US" dirty="0"/>
          </a:p>
        </p:txBody>
      </p:sp>
      <p:sp>
        <p:nvSpPr>
          <p:cNvPr id="13" name="Content Placeholder 12"/>
          <p:cNvSpPr>
            <a:spLocks noGrp="1"/>
          </p:cNvSpPr>
          <p:nvPr>
            <p:ph idx="1"/>
          </p:nvPr>
        </p:nvSpPr>
        <p:spPr/>
        <p:txBody>
          <a:bodyPr>
            <a:normAutofit/>
          </a:bodyPr>
          <a:lstStyle/>
          <a:p>
            <a:r>
              <a:rPr lang="en-US" dirty="0" smtClean="0"/>
              <a:t>Specify a list of default interfaces.</a:t>
            </a:r>
            <a:endParaRPr lang="en-US" dirty="0"/>
          </a:p>
        </p:txBody>
      </p:sp>
      <p:sp>
        <p:nvSpPr>
          <p:cNvPr id="14" name="Text Placeholder 13"/>
          <p:cNvSpPr>
            <a:spLocks noGrp="1"/>
          </p:cNvSpPr>
          <p:nvPr>
            <p:ph type="body" sz="quarter" idx="10"/>
          </p:nvPr>
        </p:nvSpPr>
        <p:spPr/>
        <p:txBody>
          <a:bodyPr/>
          <a:lstStyle/>
          <a:p>
            <a:r>
              <a:rPr lang="en-US" smtClean="0"/>
              <a:t>Router(config-route-map)#</a:t>
            </a:r>
            <a:endParaRPr lang="en-US" dirty="0"/>
          </a:p>
        </p:txBody>
      </p:sp>
      <p:sp>
        <p:nvSpPr>
          <p:cNvPr id="15" name="Text Placeholder 14"/>
          <p:cNvSpPr>
            <a:spLocks noGrp="1"/>
          </p:cNvSpPr>
          <p:nvPr>
            <p:ph type="body" sz="quarter" idx="11"/>
          </p:nvPr>
        </p:nvSpPr>
        <p:spPr/>
        <p:txBody>
          <a:bodyPr/>
          <a:lstStyle/>
          <a:p>
            <a:r>
              <a:rPr lang="en-US" dirty="0" smtClean="0"/>
              <a:t>set default interface </a:t>
            </a:r>
            <a:r>
              <a:rPr lang="en-US" b="0" i="1" dirty="0" smtClean="0"/>
              <a:t>type number </a:t>
            </a:r>
            <a:r>
              <a:rPr lang="en-US" dirty="0" smtClean="0"/>
              <a:t>[...</a:t>
            </a:r>
            <a:r>
              <a:rPr lang="en-US" b="0" i="1" dirty="0" smtClean="0"/>
              <a:t>type number</a:t>
            </a:r>
            <a:r>
              <a:rPr lang="en-US" dirty="0" smtClean="0"/>
              <a:t>]</a:t>
            </a:r>
            <a:endParaRPr lang="en-US" dirty="0"/>
          </a:p>
        </p:txBody>
      </p:sp>
      <p:sp>
        <p:nvSpPr>
          <p:cNvPr id="9" name="Rectangle 8"/>
          <p:cNvSpPr/>
          <p:nvPr/>
        </p:nvSpPr>
        <p:spPr>
          <a:xfrm>
            <a:off x="279400" y="2832100"/>
            <a:ext cx="8509000" cy="1200329"/>
          </a:xfrm>
          <a:prstGeom prst="rect">
            <a:avLst/>
          </a:prstGeom>
        </p:spPr>
        <p:txBody>
          <a:bodyPr wrap="square">
            <a:spAutoFit/>
          </a:bodyPr>
          <a:lstStyle/>
          <a:p>
            <a:pPr marL="236538" lvl="0" indent="-236538" algn="l" defTabSz="814388" eaLnBrk="1" hangingPunct="1">
              <a:lnSpc>
                <a:spcPct val="100000"/>
              </a:lnSpc>
              <a:spcBef>
                <a:spcPts val="600"/>
              </a:spcBef>
              <a:buClr>
                <a:srgbClr val="708CA1"/>
              </a:buClr>
              <a:buFont typeface="Wingdings" pitchFamily="2" charset="2"/>
              <a:buChar char="§"/>
            </a:pPr>
            <a:r>
              <a:rPr lang="en-US" dirty="0" smtClean="0"/>
              <a:t>If no explicit route is available to the destination address of the packet being considered for policy routing, it is routed to the first up interface in the list of specified default interfaces.</a:t>
            </a:r>
            <a:endParaRPr lang="en-US" dirty="0" smtClean="0">
              <a:latin typeface="+mn-lt"/>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latin typeface="Courier New" pitchFamily="49" charset="0"/>
                <a:cs typeface="Courier New" pitchFamily="49" charset="0"/>
              </a:rPr>
              <a:t>set ip tos </a:t>
            </a:r>
            <a:r>
              <a:rPr lang="en-US" dirty="0" smtClean="0"/>
              <a:t>Command</a:t>
            </a:r>
            <a:endParaRPr lang="en-US" dirty="0"/>
          </a:p>
        </p:txBody>
      </p:sp>
      <p:sp>
        <p:nvSpPr>
          <p:cNvPr id="13" name="Content Placeholder 12"/>
          <p:cNvSpPr>
            <a:spLocks noGrp="1"/>
          </p:cNvSpPr>
          <p:nvPr>
            <p:ph idx="1"/>
          </p:nvPr>
        </p:nvSpPr>
        <p:spPr>
          <a:xfrm>
            <a:off x="279400" y="933094"/>
            <a:ext cx="8316913" cy="491994"/>
          </a:xfrm>
        </p:spPr>
        <p:txBody>
          <a:bodyPr>
            <a:normAutofit/>
          </a:bodyPr>
          <a:lstStyle/>
          <a:p>
            <a:r>
              <a:rPr lang="en-US" dirty="0" smtClean="0"/>
              <a:t>Mark packets using the IP </a:t>
            </a:r>
            <a:r>
              <a:rPr lang="en-US" dirty="0" err="1" smtClean="0"/>
              <a:t>ToS</a:t>
            </a:r>
            <a:r>
              <a:rPr lang="en-US" dirty="0" smtClean="0"/>
              <a:t> field.</a:t>
            </a:r>
            <a:endParaRPr lang="en-US" dirty="0"/>
          </a:p>
        </p:txBody>
      </p:sp>
      <p:sp>
        <p:nvSpPr>
          <p:cNvPr id="14" name="Text Placeholder 13"/>
          <p:cNvSpPr>
            <a:spLocks noGrp="1"/>
          </p:cNvSpPr>
          <p:nvPr>
            <p:ph type="body" sz="quarter" idx="10"/>
          </p:nvPr>
        </p:nvSpPr>
        <p:spPr>
          <a:xfrm>
            <a:off x="613533" y="1397393"/>
            <a:ext cx="7745412" cy="377078"/>
          </a:xfrm>
        </p:spPr>
        <p:txBody>
          <a:bodyPr/>
          <a:lstStyle/>
          <a:p>
            <a:r>
              <a:rPr lang="en-US" smtClean="0"/>
              <a:t>Router(config-route-map)#</a:t>
            </a:r>
            <a:endParaRPr lang="en-US" dirty="0"/>
          </a:p>
        </p:txBody>
      </p:sp>
      <p:sp>
        <p:nvSpPr>
          <p:cNvPr id="15" name="Text Placeholder 14"/>
          <p:cNvSpPr>
            <a:spLocks noGrp="1"/>
          </p:cNvSpPr>
          <p:nvPr>
            <p:ph type="body" sz="quarter" idx="11"/>
          </p:nvPr>
        </p:nvSpPr>
        <p:spPr>
          <a:xfrm>
            <a:off x="615326" y="1857280"/>
            <a:ext cx="7745412" cy="377078"/>
          </a:xfrm>
        </p:spPr>
        <p:txBody>
          <a:bodyPr/>
          <a:lstStyle/>
          <a:p>
            <a:r>
              <a:rPr lang="en-US" dirty="0" smtClean="0"/>
              <a:t>set ip tos [</a:t>
            </a:r>
            <a:r>
              <a:rPr lang="en-US" b="0" i="1" dirty="0" smtClean="0"/>
              <a:t>number</a:t>
            </a:r>
            <a:r>
              <a:rPr lang="en-US" dirty="0" smtClean="0"/>
              <a:t> | </a:t>
            </a:r>
            <a:r>
              <a:rPr lang="en-US" b="0" i="1" dirty="0" smtClean="0"/>
              <a:t>name</a:t>
            </a:r>
            <a:r>
              <a:rPr lang="en-US" dirty="0" smtClean="0"/>
              <a:t>]</a:t>
            </a:r>
            <a:endParaRPr lang="en-US" dirty="0"/>
          </a:p>
        </p:txBody>
      </p:sp>
      <p:sp>
        <p:nvSpPr>
          <p:cNvPr id="9" name="Rectangle 8"/>
          <p:cNvSpPr/>
          <p:nvPr/>
        </p:nvSpPr>
        <p:spPr>
          <a:xfrm>
            <a:off x="279400" y="2227432"/>
            <a:ext cx="8509000" cy="2215991"/>
          </a:xfrm>
          <a:prstGeom prst="rect">
            <a:avLst/>
          </a:prstGeom>
        </p:spPr>
        <p:txBody>
          <a:bodyPr wrap="square">
            <a:spAutoFit/>
          </a:bodyPr>
          <a:lstStyle/>
          <a:p>
            <a:pPr marL="236538" lvl="0" indent="-236538" algn="l" defTabSz="814388" eaLnBrk="1" hangingPunct="1">
              <a:lnSpc>
                <a:spcPct val="100000"/>
              </a:lnSpc>
              <a:spcBef>
                <a:spcPts val="600"/>
              </a:spcBef>
              <a:buClr>
                <a:srgbClr val="708CA1"/>
              </a:buClr>
              <a:buFont typeface="Wingdings" pitchFamily="2" charset="2"/>
              <a:buChar char="§"/>
            </a:pPr>
            <a:r>
              <a:rPr lang="en-US" dirty="0" smtClean="0"/>
              <a:t>Used to set some of the bits in the IP </a:t>
            </a:r>
            <a:r>
              <a:rPr lang="en-US" dirty="0" err="1" smtClean="0"/>
              <a:t>ToS</a:t>
            </a:r>
            <a:r>
              <a:rPr lang="en-US" dirty="0" smtClean="0"/>
              <a:t> field in the IP packet. </a:t>
            </a:r>
          </a:p>
          <a:p>
            <a:pPr marL="461963" lvl="1" indent="-236538" algn="l" defTabSz="814388" eaLnBrk="1" hangingPunct="1">
              <a:lnSpc>
                <a:spcPct val="100000"/>
              </a:lnSpc>
              <a:spcBef>
                <a:spcPts val="600"/>
              </a:spcBef>
              <a:buClr>
                <a:srgbClr val="708CA1"/>
              </a:buClr>
              <a:buFont typeface="Wingdings" pitchFamily="2" charset="2"/>
              <a:buChar char="§"/>
            </a:pPr>
            <a:r>
              <a:rPr lang="en-US" sz="2000" dirty="0" smtClean="0"/>
              <a:t>The </a:t>
            </a:r>
            <a:r>
              <a:rPr lang="en-US" sz="2000" dirty="0" err="1" smtClean="0"/>
              <a:t>ToS</a:t>
            </a:r>
            <a:r>
              <a:rPr lang="en-US" sz="2000" dirty="0" smtClean="0"/>
              <a:t> field in the IP header is 8 bits long, with 5 bits for setting the class of service (</a:t>
            </a:r>
            <a:r>
              <a:rPr lang="en-US" sz="2000" dirty="0" err="1" smtClean="0"/>
              <a:t>CoS</a:t>
            </a:r>
            <a:r>
              <a:rPr lang="en-US" sz="2000" dirty="0" smtClean="0"/>
              <a:t>) and 3 bits for the IP precedence. </a:t>
            </a:r>
          </a:p>
          <a:p>
            <a:pPr marL="461963" lvl="1" indent="-236538" algn="l" defTabSz="814388" eaLnBrk="1" hangingPunct="1">
              <a:lnSpc>
                <a:spcPct val="100000"/>
              </a:lnSpc>
              <a:spcBef>
                <a:spcPts val="600"/>
              </a:spcBef>
              <a:buClr>
                <a:srgbClr val="708CA1"/>
              </a:buClr>
              <a:buFont typeface="Wingdings" pitchFamily="2" charset="2"/>
              <a:buChar char="§"/>
            </a:pPr>
            <a:r>
              <a:rPr lang="en-US" sz="2000" dirty="0" smtClean="0"/>
              <a:t>The </a:t>
            </a:r>
            <a:r>
              <a:rPr lang="en-US" sz="2000" dirty="0" err="1" smtClean="0"/>
              <a:t>CoS</a:t>
            </a:r>
            <a:r>
              <a:rPr lang="en-US" sz="2000" dirty="0" smtClean="0"/>
              <a:t> bits are used to set the delay, throughput, reliability, and cost. </a:t>
            </a:r>
            <a:endParaRPr lang="en-US" sz="2000" dirty="0" smtClean="0">
              <a:latin typeface="+mn-lt"/>
            </a:endParaRPr>
          </a:p>
        </p:txBody>
      </p:sp>
      <p:graphicFrame>
        <p:nvGraphicFramePr>
          <p:cNvPr id="8" name="Table 7"/>
          <p:cNvGraphicFramePr>
            <a:graphicFrameLocks noGrp="1"/>
          </p:cNvGraphicFramePr>
          <p:nvPr/>
        </p:nvGraphicFramePr>
        <p:xfrm>
          <a:off x="712838" y="4464661"/>
          <a:ext cx="7678993" cy="2002367"/>
        </p:xfrm>
        <a:graphic>
          <a:graphicData uri="http://schemas.openxmlformats.org/drawingml/2006/table">
            <a:tbl>
              <a:tblPr firstRow="1" bandRow="1">
                <a:tableStyleId>{5C22544A-7EE6-4342-B048-85BDC9FD1C3A}</a:tableStyleId>
              </a:tblPr>
              <a:tblGrid>
                <a:gridCol w="2723011"/>
                <a:gridCol w="4955982"/>
              </a:tblGrid>
              <a:tr h="300567">
                <a:tc>
                  <a:txBody>
                    <a:bodyPr/>
                    <a:lstStyle/>
                    <a:p>
                      <a:pPr marL="0" marR="0" lvl="0" indent="0" algn="l" defTabSz="814388" rtl="0" eaLnBrk="0" fontAlgn="base" latinLnBrk="0" hangingPunct="0">
                        <a:lnSpc>
                          <a:spcPct val="100000"/>
                        </a:lnSpc>
                        <a:spcBef>
                          <a:spcPct val="50000"/>
                        </a:spcBef>
                        <a:spcAft>
                          <a:spcPct val="0"/>
                        </a:spcAft>
                        <a:buClr>
                          <a:schemeClr val="tx2"/>
                        </a:buClr>
                        <a:buSzPct val="100000"/>
                        <a:buFont typeface="Wingdings" pitchFamily="2" charset="2"/>
                        <a:buNone/>
                        <a:tabLst/>
                      </a:pPr>
                      <a:r>
                        <a:rPr kumimoji="0" lang="en-US" sz="1400" b="1" u="none" strike="noStrike" cap="none" normalizeH="0" baseline="0" dirty="0" smtClean="0">
                          <a:ln>
                            <a:noFill/>
                          </a:ln>
                          <a:effectLst/>
                        </a:rPr>
                        <a:t>Parameter</a:t>
                      </a:r>
                      <a:endParaRPr kumimoji="0" lang="en-US" sz="14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ct val="50000"/>
                        </a:spcBef>
                        <a:spcAft>
                          <a:spcPct val="0"/>
                        </a:spcAft>
                        <a:buClr>
                          <a:schemeClr val="tx2"/>
                        </a:buClr>
                        <a:buSzPct val="100000"/>
                        <a:buFont typeface="Wingdings" pitchFamily="2" charset="2"/>
                        <a:buNone/>
                        <a:tabLst/>
                      </a:pPr>
                      <a:r>
                        <a:rPr kumimoji="0" lang="en-US" sz="1400" b="1" u="none" strike="noStrike" cap="none" normalizeH="0" baseline="0" dirty="0" smtClean="0">
                          <a:ln>
                            <a:noFill/>
                          </a:ln>
                          <a:effectLst/>
                        </a:rPr>
                        <a:t>Description</a:t>
                      </a:r>
                      <a:endParaRPr kumimoji="0" lang="en-US" sz="14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300567">
                <a:tc>
                  <a:txBody>
                    <a:bodyPr/>
                    <a:lstStyle/>
                    <a:p>
                      <a:pPr marL="0" marR="0" lvl="0" algn="l">
                        <a:lnSpc>
                          <a:spcPct val="100000"/>
                        </a:lnSpc>
                        <a:spcBef>
                          <a:spcPts val="300"/>
                        </a:spcBef>
                        <a:spcAft>
                          <a:spcPts val="0"/>
                        </a:spcAft>
                      </a:pPr>
                      <a:r>
                        <a:rPr kumimoji="0" lang="en-US" sz="1400" b="1" i="0" u="none" strike="noStrike" kern="1200" cap="none" normalizeH="0" baseline="0" dirty="0" smtClean="0">
                          <a:ln>
                            <a:noFill/>
                          </a:ln>
                          <a:solidFill>
                            <a:schemeClr val="dk1"/>
                          </a:solidFill>
                          <a:effectLst/>
                          <a:latin typeface="Courier New" pitchFamily="49" charset="0"/>
                          <a:ea typeface="+mn-ea"/>
                          <a:cs typeface="Courier New" pitchFamily="49" charset="0"/>
                        </a:rPr>
                        <a:t>0 | normal</a:t>
                      </a:r>
                    </a:p>
                  </a:txBody>
                  <a:tcPr marL="76200" marR="76200" marT="76200" marB="50800" anchor="ctr"/>
                </a:tc>
                <a:tc>
                  <a:txBody>
                    <a:bodyPr/>
                    <a:lstStyle/>
                    <a:p>
                      <a:pPr marL="0" marR="0">
                        <a:lnSpc>
                          <a:spcPct val="100000"/>
                        </a:lnSpc>
                        <a:spcBef>
                          <a:spcPts val="300"/>
                        </a:spcBef>
                        <a:spcAft>
                          <a:spcPts val="0"/>
                        </a:spcAft>
                      </a:pPr>
                      <a:r>
                        <a:rPr kumimoji="0" lang="en-US" sz="1400" u="none" strike="noStrike" kern="1200" cap="none" normalizeH="0" baseline="0" dirty="0" smtClean="0">
                          <a:ln>
                            <a:noFill/>
                          </a:ln>
                          <a:solidFill>
                            <a:schemeClr val="dk1"/>
                          </a:solidFill>
                          <a:effectLst/>
                          <a:latin typeface="+mn-lt"/>
                          <a:ea typeface="+mn-ea"/>
                          <a:cs typeface="+mn-cs"/>
                        </a:rPr>
                        <a:t>Sets the normal ToS</a:t>
                      </a:r>
                    </a:p>
                  </a:txBody>
                  <a:tcPr marL="76200" marR="76200" marT="76200" marB="50800" anchor="ctr"/>
                </a:tc>
              </a:tr>
              <a:tr h="300567">
                <a:tc>
                  <a:txBody>
                    <a:bodyPr/>
                    <a:lstStyle/>
                    <a:p>
                      <a:pPr marL="0" marR="0" lvl="0" algn="l">
                        <a:lnSpc>
                          <a:spcPct val="100000"/>
                        </a:lnSpc>
                        <a:spcBef>
                          <a:spcPts val="300"/>
                        </a:spcBef>
                        <a:spcAft>
                          <a:spcPts val="0"/>
                        </a:spcAft>
                      </a:pPr>
                      <a:r>
                        <a:rPr kumimoji="0" lang="en-US" sz="1400" b="1" i="0" u="none" strike="noStrike" kern="1200" cap="none" normalizeH="0" baseline="0" dirty="0" smtClean="0">
                          <a:ln>
                            <a:noFill/>
                          </a:ln>
                          <a:solidFill>
                            <a:schemeClr val="dk1"/>
                          </a:solidFill>
                          <a:effectLst/>
                          <a:latin typeface="Courier New" pitchFamily="49" charset="0"/>
                          <a:ea typeface="+mn-ea"/>
                          <a:cs typeface="Courier New" pitchFamily="49" charset="0"/>
                        </a:rPr>
                        <a:t>1 | min-monetary-cost</a:t>
                      </a:r>
                    </a:p>
                  </a:txBody>
                  <a:tcPr marL="76200" marR="76200" marT="76200" marB="50800" anchor="ctr"/>
                </a:tc>
                <a:tc>
                  <a:txBody>
                    <a:bodyPr/>
                    <a:lstStyle/>
                    <a:p>
                      <a:pPr marL="0" marR="0">
                        <a:lnSpc>
                          <a:spcPct val="100000"/>
                        </a:lnSpc>
                        <a:spcBef>
                          <a:spcPts val="300"/>
                        </a:spcBef>
                        <a:spcAft>
                          <a:spcPts val="0"/>
                        </a:spcAft>
                      </a:pPr>
                      <a:r>
                        <a:rPr kumimoji="0" lang="en-US" sz="1400" u="none" strike="noStrike" kern="1200" cap="none" normalizeH="0" baseline="0" dirty="0" smtClean="0">
                          <a:ln>
                            <a:noFill/>
                          </a:ln>
                          <a:solidFill>
                            <a:schemeClr val="dk1"/>
                          </a:solidFill>
                          <a:effectLst/>
                          <a:latin typeface="+mn-lt"/>
                          <a:ea typeface="+mn-ea"/>
                          <a:cs typeface="+mn-cs"/>
                        </a:rPr>
                        <a:t>Sets the min-monetary-cost ToS</a:t>
                      </a:r>
                    </a:p>
                  </a:txBody>
                  <a:tcPr marL="76200" marR="76200" marT="76200" marB="50800" anchor="ctr"/>
                </a:tc>
              </a:tr>
              <a:tr h="300567">
                <a:tc>
                  <a:txBody>
                    <a:bodyPr/>
                    <a:lstStyle/>
                    <a:p>
                      <a:pPr marL="0" marR="0" lvl="0" algn="l">
                        <a:lnSpc>
                          <a:spcPct val="100000"/>
                        </a:lnSpc>
                        <a:spcBef>
                          <a:spcPts val="300"/>
                        </a:spcBef>
                        <a:spcAft>
                          <a:spcPts val="0"/>
                        </a:spcAft>
                      </a:pPr>
                      <a:r>
                        <a:rPr kumimoji="0" lang="en-US" sz="1400" b="1" i="0" u="none" strike="noStrike" kern="1200" cap="none" normalizeH="0" baseline="0" dirty="0" smtClean="0">
                          <a:ln>
                            <a:noFill/>
                          </a:ln>
                          <a:solidFill>
                            <a:schemeClr val="dk1"/>
                          </a:solidFill>
                          <a:effectLst/>
                          <a:latin typeface="Courier New" pitchFamily="49" charset="0"/>
                          <a:ea typeface="+mn-ea"/>
                          <a:cs typeface="Courier New" pitchFamily="49" charset="0"/>
                        </a:rPr>
                        <a:t>2 | max-reliability</a:t>
                      </a:r>
                    </a:p>
                  </a:txBody>
                  <a:tcPr marL="76200" marR="76200" marT="76200" marB="50800" anchor="ctr"/>
                </a:tc>
                <a:tc>
                  <a:txBody>
                    <a:bodyPr/>
                    <a:lstStyle/>
                    <a:p>
                      <a:pPr marL="0" marR="0">
                        <a:lnSpc>
                          <a:spcPct val="100000"/>
                        </a:lnSpc>
                        <a:spcBef>
                          <a:spcPts val="300"/>
                        </a:spcBef>
                        <a:spcAft>
                          <a:spcPts val="0"/>
                        </a:spcAft>
                      </a:pPr>
                      <a:r>
                        <a:rPr kumimoji="0" lang="en-US" sz="1400" u="none" strike="noStrike" kern="1200" cap="none" normalizeH="0" baseline="0" dirty="0" smtClean="0">
                          <a:ln>
                            <a:noFill/>
                          </a:ln>
                          <a:solidFill>
                            <a:schemeClr val="dk1"/>
                          </a:solidFill>
                          <a:effectLst/>
                          <a:latin typeface="+mn-lt"/>
                          <a:ea typeface="+mn-ea"/>
                          <a:cs typeface="+mn-cs"/>
                        </a:rPr>
                        <a:t>Sets the max reliable ToS</a:t>
                      </a:r>
                    </a:p>
                  </a:txBody>
                  <a:tcPr marL="76200" marR="76200" marT="76200" marB="50800" anchor="ctr"/>
                </a:tc>
              </a:tr>
              <a:tr h="300567">
                <a:tc>
                  <a:txBody>
                    <a:bodyPr/>
                    <a:lstStyle/>
                    <a:p>
                      <a:pPr marL="0" marR="0" lvl="0" algn="l">
                        <a:lnSpc>
                          <a:spcPct val="100000"/>
                        </a:lnSpc>
                        <a:spcBef>
                          <a:spcPts val="300"/>
                        </a:spcBef>
                        <a:spcAft>
                          <a:spcPts val="0"/>
                        </a:spcAft>
                      </a:pPr>
                      <a:r>
                        <a:rPr kumimoji="0" lang="en-US" sz="1400" b="1" i="0" u="none" strike="noStrike" kern="1200" cap="none" normalizeH="0" baseline="0" dirty="0" smtClean="0">
                          <a:ln>
                            <a:noFill/>
                          </a:ln>
                          <a:solidFill>
                            <a:schemeClr val="dk1"/>
                          </a:solidFill>
                          <a:effectLst/>
                          <a:latin typeface="Courier New" pitchFamily="49" charset="0"/>
                          <a:ea typeface="+mn-ea"/>
                          <a:cs typeface="Courier New" pitchFamily="49" charset="0"/>
                        </a:rPr>
                        <a:t>4 | max-throughput</a:t>
                      </a:r>
                    </a:p>
                  </a:txBody>
                  <a:tcPr marL="76200" marR="76200" marT="76200" marB="50800" anchor="ctr"/>
                </a:tc>
                <a:tc>
                  <a:txBody>
                    <a:bodyPr/>
                    <a:lstStyle/>
                    <a:p>
                      <a:pPr marL="0" marR="0">
                        <a:lnSpc>
                          <a:spcPct val="100000"/>
                        </a:lnSpc>
                        <a:spcBef>
                          <a:spcPts val="300"/>
                        </a:spcBef>
                        <a:spcAft>
                          <a:spcPts val="0"/>
                        </a:spcAft>
                      </a:pPr>
                      <a:r>
                        <a:rPr kumimoji="0" lang="en-US" sz="1400" u="none" strike="noStrike" kern="1200" cap="none" normalizeH="0" baseline="0" dirty="0" smtClean="0">
                          <a:ln>
                            <a:noFill/>
                          </a:ln>
                          <a:solidFill>
                            <a:schemeClr val="dk1"/>
                          </a:solidFill>
                          <a:effectLst/>
                          <a:latin typeface="+mn-lt"/>
                          <a:ea typeface="+mn-ea"/>
                          <a:cs typeface="+mn-cs"/>
                        </a:rPr>
                        <a:t>Sets the max throughput ToS</a:t>
                      </a:r>
                    </a:p>
                  </a:txBody>
                  <a:tcPr marL="76200" marR="76200" marT="76200" marB="50800" anchor="ctr"/>
                </a:tc>
              </a:tr>
              <a:tr h="300567">
                <a:tc>
                  <a:txBody>
                    <a:bodyPr/>
                    <a:lstStyle/>
                    <a:p>
                      <a:pPr marL="0" marR="0" lvl="0" algn="l">
                        <a:lnSpc>
                          <a:spcPct val="100000"/>
                        </a:lnSpc>
                        <a:spcBef>
                          <a:spcPts val="300"/>
                        </a:spcBef>
                        <a:spcAft>
                          <a:spcPts val="0"/>
                        </a:spcAft>
                      </a:pPr>
                      <a:r>
                        <a:rPr kumimoji="0" lang="en-US" sz="1400" b="1" i="0" u="none" strike="noStrike" kern="1200" cap="none" normalizeH="0" baseline="0" dirty="0" smtClean="0">
                          <a:ln>
                            <a:noFill/>
                          </a:ln>
                          <a:solidFill>
                            <a:schemeClr val="dk1"/>
                          </a:solidFill>
                          <a:effectLst/>
                          <a:latin typeface="Courier New" pitchFamily="49" charset="0"/>
                          <a:ea typeface="+mn-ea"/>
                          <a:cs typeface="Courier New" pitchFamily="49" charset="0"/>
                        </a:rPr>
                        <a:t>8 | min-delay</a:t>
                      </a:r>
                    </a:p>
                  </a:txBody>
                  <a:tcPr marL="76200" marR="76200" marT="76200" marB="50800" anchor="ctr"/>
                </a:tc>
                <a:tc>
                  <a:txBody>
                    <a:bodyPr/>
                    <a:lstStyle/>
                    <a:p>
                      <a:pPr marL="0" marR="0">
                        <a:lnSpc>
                          <a:spcPct val="100000"/>
                        </a:lnSpc>
                        <a:spcBef>
                          <a:spcPts val="300"/>
                        </a:spcBef>
                        <a:spcAft>
                          <a:spcPts val="0"/>
                        </a:spcAft>
                      </a:pPr>
                      <a:r>
                        <a:rPr kumimoji="0" lang="en-US" sz="1400" u="none" strike="noStrike" kern="1200" cap="none" normalizeH="0" baseline="0" dirty="0" smtClean="0">
                          <a:ln>
                            <a:noFill/>
                          </a:ln>
                          <a:solidFill>
                            <a:schemeClr val="dk1"/>
                          </a:solidFill>
                          <a:effectLst/>
                          <a:latin typeface="+mn-lt"/>
                          <a:ea typeface="+mn-ea"/>
                          <a:cs typeface="+mn-cs"/>
                        </a:rPr>
                        <a:t>Sets the min delay </a:t>
                      </a:r>
                      <a:r>
                        <a:rPr kumimoji="0" lang="en-US" sz="1400" u="none" strike="noStrike" kern="1200" cap="none" normalizeH="0" baseline="0" dirty="0" err="1" smtClean="0">
                          <a:ln>
                            <a:noFill/>
                          </a:ln>
                          <a:solidFill>
                            <a:schemeClr val="dk1"/>
                          </a:solidFill>
                          <a:effectLst/>
                          <a:latin typeface="+mn-lt"/>
                          <a:ea typeface="+mn-ea"/>
                          <a:cs typeface="+mn-cs"/>
                        </a:rPr>
                        <a:t>ToS</a:t>
                      </a:r>
                      <a:endParaRPr kumimoji="0" lang="en-US" sz="1400" u="none" strike="noStrike" kern="1200" cap="none" normalizeH="0" baseline="0" dirty="0" smtClean="0">
                        <a:ln>
                          <a:noFill/>
                        </a:ln>
                        <a:solidFill>
                          <a:schemeClr val="dk1"/>
                        </a:solidFill>
                        <a:effectLst/>
                        <a:latin typeface="+mn-lt"/>
                        <a:ea typeface="+mn-ea"/>
                        <a:cs typeface="+mn-cs"/>
                      </a:endParaRPr>
                    </a:p>
                  </a:txBody>
                  <a:tcPr marL="76200" marR="76200" marT="76200" marB="50800" anchor="ctr"/>
                </a:tc>
              </a:tr>
            </a:tbl>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latin typeface="Courier New" pitchFamily="49" charset="0"/>
                <a:cs typeface="Courier New" pitchFamily="49" charset="0"/>
              </a:rPr>
              <a:t>set ip precedence </a:t>
            </a:r>
            <a:r>
              <a:rPr lang="en-US" dirty="0" smtClean="0"/>
              <a:t>Command</a:t>
            </a:r>
            <a:endParaRPr lang="en-US" dirty="0"/>
          </a:p>
        </p:txBody>
      </p:sp>
      <p:sp>
        <p:nvSpPr>
          <p:cNvPr id="13" name="Content Placeholder 12"/>
          <p:cNvSpPr>
            <a:spLocks noGrp="1"/>
          </p:cNvSpPr>
          <p:nvPr>
            <p:ph idx="1"/>
          </p:nvPr>
        </p:nvSpPr>
        <p:spPr/>
        <p:txBody>
          <a:bodyPr>
            <a:normAutofit/>
          </a:bodyPr>
          <a:lstStyle/>
          <a:p>
            <a:r>
              <a:rPr lang="en-US" dirty="0" smtClean="0"/>
              <a:t>Set the 3 IP precedence bits in the IP packet header.</a:t>
            </a:r>
            <a:endParaRPr lang="en-US" dirty="0"/>
          </a:p>
        </p:txBody>
      </p:sp>
      <p:sp>
        <p:nvSpPr>
          <p:cNvPr id="14" name="Text Placeholder 13"/>
          <p:cNvSpPr>
            <a:spLocks noGrp="1"/>
          </p:cNvSpPr>
          <p:nvPr>
            <p:ph type="body" sz="quarter" idx="10"/>
          </p:nvPr>
        </p:nvSpPr>
        <p:spPr/>
        <p:txBody>
          <a:bodyPr/>
          <a:lstStyle/>
          <a:p>
            <a:r>
              <a:rPr lang="en-US" smtClean="0"/>
              <a:t>Router(config-route-map)#</a:t>
            </a:r>
            <a:endParaRPr lang="en-US" dirty="0"/>
          </a:p>
        </p:txBody>
      </p:sp>
      <p:sp>
        <p:nvSpPr>
          <p:cNvPr id="15" name="Text Placeholder 14"/>
          <p:cNvSpPr>
            <a:spLocks noGrp="1"/>
          </p:cNvSpPr>
          <p:nvPr>
            <p:ph type="body" sz="quarter" idx="11"/>
          </p:nvPr>
        </p:nvSpPr>
        <p:spPr/>
        <p:txBody>
          <a:bodyPr/>
          <a:lstStyle/>
          <a:p>
            <a:r>
              <a:rPr lang="en-US" dirty="0" smtClean="0"/>
              <a:t>set ip precedence  [</a:t>
            </a:r>
            <a:r>
              <a:rPr lang="en-US" b="0" i="1" dirty="0" smtClean="0"/>
              <a:t>number | name</a:t>
            </a:r>
            <a:r>
              <a:rPr lang="en-US" dirty="0" smtClean="0"/>
              <a:t>]</a:t>
            </a:r>
            <a:endParaRPr lang="en-US" dirty="0"/>
          </a:p>
        </p:txBody>
      </p:sp>
      <p:sp>
        <p:nvSpPr>
          <p:cNvPr id="9" name="Rectangle 8"/>
          <p:cNvSpPr/>
          <p:nvPr/>
        </p:nvSpPr>
        <p:spPr>
          <a:xfrm>
            <a:off x="279400" y="2832100"/>
            <a:ext cx="8509000" cy="2015936"/>
          </a:xfrm>
          <a:prstGeom prst="rect">
            <a:avLst/>
          </a:prstGeom>
        </p:spPr>
        <p:txBody>
          <a:bodyPr wrap="square">
            <a:spAutoFit/>
          </a:bodyPr>
          <a:lstStyle/>
          <a:p>
            <a:pPr marL="236538" indent="-236538" algn="l" defTabSz="814388" eaLnBrk="1" hangingPunct="1">
              <a:lnSpc>
                <a:spcPct val="100000"/>
              </a:lnSpc>
              <a:spcBef>
                <a:spcPts val="600"/>
              </a:spcBef>
              <a:buClr>
                <a:srgbClr val="708CA1"/>
              </a:buClr>
              <a:buFont typeface="Wingdings" pitchFamily="2" charset="2"/>
              <a:buChar char="§"/>
            </a:pPr>
            <a:r>
              <a:rPr lang="en-US" dirty="0" smtClean="0"/>
              <a:t>This command is used when implementing QoS and can be used by other QoS services, such as weighted fair queuing (</a:t>
            </a:r>
            <a:r>
              <a:rPr lang="en-US" dirty="0" err="1" smtClean="0"/>
              <a:t>WFQ</a:t>
            </a:r>
            <a:r>
              <a:rPr lang="en-US" dirty="0" smtClean="0"/>
              <a:t>) and weighted random early detection (</a:t>
            </a:r>
            <a:r>
              <a:rPr lang="en-US" dirty="0" err="1" smtClean="0"/>
              <a:t>WRED</a:t>
            </a:r>
            <a:r>
              <a:rPr lang="en-US" dirty="0" smtClean="0"/>
              <a:t>). </a:t>
            </a:r>
          </a:p>
          <a:p>
            <a:pPr marL="236538" lvl="0" indent="-236538" algn="l" defTabSz="814388" eaLnBrk="1" hangingPunct="1">
              <a:lnSpc>
                <a:spcPct val="100000"/>
              </a:lnSpc>
              <a:spcBef>
                <a:spcPts val="600"/>
              </a:spcBef>
              <a:buClr>
                <a:srgbClr val="708CA1"/>
              </a:buClr>
              <a:buFont typeface="Wingdings" pitchFamily="2" charset="2"/>
              <a:buChar char="§"/>
            </a:pPr>
            <a:r>
              <a:rPr lang="en-US" dirty="0" smtClean="0"/>
              <a:t>With 3 bits, you have 8 possible values for the IP precedence; values 0 through 7 are defined</a:t>
            </a:r>
            <a:r>
              <a:rPr lang="en-US" smtClean="0"/>
              <a:t>. </a:t>
            </a:r>
            <a:endParaRPr lang="en-US" dirty="0" smtClean="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latin typeface="Courier New" pitchFamily="49" charset="0"/>
                <a:cs typeface="Courier New" pitchFamily="49" charset="0"/>
              </a:rPr>
              <a:t>set ip precedence </a:t>
            </a:r>
            <a:r>
              <a:rPr lang="en-US" dirty="0" smtClean="0"/>
              <a:t>Parameters</a:t>
            </a:r>
            <a:endParaRPr lang="en-US" dirty="0"/>
          </a:p>
        </p:txBody>
      </p:sp>
      <p:graphicFrame>
        <p:nvGraphicFramePr>
          <p:cNvPr id="5" name="Content Placeholder 4"/>
          <p:cNvGraphicFramePr>
            <a:graphicFrameLocks noGrp="1"/>
          </p:cNvGraphicFramePr>
          <p:nvPr>
            <p:ph idx="1"/>
          </p:nvPr>
        </p:nvGraphicFramePr>
        <p:xfrm>
          <a:off x="279399" y="1182688"/>
          <a:ext cx="8540135" cy="4229973"/>
        </p:xfrm>
        <a:graphic>
          <a:graphicData uri="http://schemas.openxmlformats.org/drawingml/2006/table">
            <a:tbl>
              <a:tblPr firstRow="1" bandRow="1">
                <a:tableStyleId>{5C22544A-7EE6-4342-B048-85BDC9FD1C3A}</a:tableStyleId>
              </a:tblPr>
              <a:tblGrid>
                <a:gridCol w="2972213"/>
                <a:gridCol w="5567922"/>
              </a:tblGrid>
              <a:tr h="469997">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cap="none" normalizeH="0" baseline="0" dirty="0" smtClean="0">
                          <a:ln>
                            <a:noFill/>
                          </a:ln>
                          <a:effectLst/>
                        </a:rPr>
                        <a:t>Parameter</a:t>
                      </a:r>
                      <a:endParaRPr kumimoji="0" lang="en-US" sz="16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cap="none" normalizeH="0" baseline="0" dirty="0" smtClean="0">
                          <a:ln>
                            <a:noFill/>
                          </a:ln>
                          <a:effectLst/>
                        </a:rPr>
                        <a:t>Description</a:t>
                      </a:r>
                      <a:endParaRPr kumimoji="0" lang="en-US" sz="16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469997">
                <a:tc>
                  <a:txBody>
                    <a:bodyPr/>
                    <a:lstStyle/>
                    <a:p>
                      <a:pPr marL="0" marR="0">
                        <a:lnSpc>
                          <a:spcPct val="100000"/>
                        </a:lnSpc>
                        <a:spcBef>
                          <a:spcPts val="0"/>
                        </a:spcBef>
                        <a:spcAft>
                          <a:spcPts val="600"/>
                        </a:spcAft>
                      </a:pPr>
                      <a:r>
                        <a:rPr kumimoji="0" lang="en-US" sz="1400" b="1" i="0" u="none" strike="noStrike" kern="1200" cap="none" normalizeH="0" baseline="0" dirty="0" smtClean="0">
                          <a:ln>
                            <a:noFill/>
                          </a:ln>
                          <a:solidFill>
                            <a:schemeClr val="dk1"/>
                          </a:solidFill>
                          <a:effectLst/>
                          <a:latin typeface="Courier New" pitchFamily="49" charset="0"/>
                          <a:ea typeface="+mn-ea"/>
                          <a:cs typeface="Courier New" pitchFamily="49" charset="0"/>
                        </a:rPr>
                        <a:t>0 | routine</a:t>
                      </a:r>
                    </a:p>
                  </a:txBody>
                  <a:tcPr marL="76200" marR="76200" marT="76200" marB="50800"/>
                </a:tc>
                <a:tc>
                  <a:txBody>
                    <a:bodyPr/>
                    <a:lstStyle/>
                    <a:p>
                      <a:pPr marL="0" marR="0" algn="l" defTabSz="914400" rtl="0" eaLnBrk="1" latinLnBrk="0" hangingPunct="1">
                        <a:lnSpc>
                          <a:spcPct val="100000"/>
                        </a:lnSpc>
                        <a:spcBef>
                          <a:spcPts val="0"/>
                        </a:spcBef>
                        <a:spcAft>
                          <a:spcPts val="600"/>
                        </a:spcAft>
                      </a:pPr>
                      <a:r>
                        <a:rPr kumimoji="0" lang="en-US" sz="1400" u="none" strike="noStrike" kern="1200" cap="none" normalizeH="0" baseline="0" dirty="0" smtClean="0">
                          <a:ln>
                            <a:noFill/>
                          </a:ln>
                          <a:solidFill>
                            <a:schemeClr val="dk1"/>
                          </a:solidFill>
                          <a:effectLst/>
                          <a:latin typeface="+mn-lt"/>
                          <a:ea typeface="+mn-ea"/>
                          <a:cs typeface="+mn-cs"/>
                        </a:rPr>
                        <a:t>Sets the routine precedence</a:t>
                      </a:r>
                    </a:p>
                  </a:txBody>
                  <a:tcPr marL="76200" marR="76200" marT="76200" marB="50800"/>
                </a:tc>
              </a:tr>
              <a:tr h="469997">
                <a:tc>
                  <a:txBody>
                    <a:bodyPr/>
                    <a:lstStyle/>
                    <a:p>
                      <a:pPr marL="0" marR="0">
                        <a:lnSpc>
                          <a:spcPct val="100000"/>
                        </a:lnSpc>
                        <a:spcBef>
                          <a:spcPts val="0"/>
                        </a:spcBef>
                        <a:spcAft>
                          <a:spcPts val="600"/>
                        </a:spcAft>
                      </a:pPr>
                      <a:r>
                        <a:rPr kumimoji="0" lang="en-US" sz="1400" b="1" i="0" u="none" strike="noStrike" kern="1200" cap="none" normalizeH="0" baseline="0" dirty="0" smtClean="0">
                          <a:ln>
                            <a:noFill/>
                          </a:ln>
                          <a:solidFill>
                            <a:schemeClr val="dk1"/>
                          </a:solidFill>
                          <a:effectLst/>
                          <a:latin typeface="Courier New" pitchFamily="49" charset="0"/>
                          <a:ea typeface="+mn-ea"/>
                          <a:cs typeface="Courier New" pitchFamily="49" charset="0"/>
                        </a:rPr>
                        <a:t>1 | priority</a:t>
                      </a:r>
                    </a:p>
                  </a:txBody>
                  <a:tcPr marL="76200" marR="76200" marT="76200" marB="50800"/>
                </a:tc>
                <a:tc>
                  <a:txBody>
                    <a:bodyPr/>
                    <a:lstStyle/>
                    <a:p>
                      <a:pPr marL="0" marR="0" algn="l" defTabSz="914400" rtl="0" eaLnBrk="1" latinLnBrk="0" hangingPunct="1">
                        <a:lnSpc>
                          <a:spcPct val="100000"/>
                        </a:lnSpc>
                        <a:spcBef>
                          <a:spcPts val="0"/>
                        </a:spcBef>
                        <a:spcAft>
                          <a:spcPts val="600"/>
                        </a:spcAft>
                      </a:pPr>
                      <a:r>
                        <a:rPr kumimoji="0" lang="en-US" sz="1400" u="none" strike="noStrike" kern="1200" cap="none" normalizeH="0" baseline="0" dirty="0" smtClean="0">
                          <a:ln>
                            <a:noFill/>
                          </a:ln>
                          <a:solidFill>
                            <a:schemeClr val="dk1"/>
                          </a:solidFill>
                          <a:effectLst/>
                          <a:latin typeface="+mn-lt"/>
                          <a:ea typeface="+mn-ea"/>
                          <a:cs typeface="+mn-cs"/>
                        </a:rPr>
                        <a:t>Sets the priority precedence</a:t>
                      </a:r>
                    </a:p>
                  </a:txBody>
                  <a:tcPr marL="76200" marR="76200" marT="76200" marB="50800"/>
                </a:tc>
              </a:tr>
              <a:tr h="469997">
                <a:tc>
                  <a:txBody>
                    <a:bodyPr/>
                    <a:lstStyle/>
                    <a:p>
                      <a:pPr marL="0" marR="0">
                        <a:lnSpc>
                          <a:spcPct val="100000"/>
                        </a:lnSpc>
                        <a:spcBef>
                          <a:spcPts val="0"/>
                        </a:spcBef>
                        <a:spcAft>
                          <a:spcPts val="600"/>
                        </a:spcAft>
                      </a:pPr>
                      <a:r>
                        <a:rPr kumimoji="0" lang="en-US" sz="1400" b="1" i="0" u="none" strike="noStrike" kern="1200" cap="none" normalizeH="0" baseline="0" dirty="0" smtClean="0">
                          <a:ln>
                            <a:noFill/>
                          </a:ln>
                          <a:solidFill>
                            <a:schemeClr val="dk1"/>
                          </a:solidFill>
                          <a:effectLst/>
                          <a:latin typeface="Courier New" pitchFamily="49" charset="0"/>
                          <a:ea typeface="+mn-ea"/>
                          <a:cs typeface="Courier New" pitchFamily="49" charset="0"/>
                        </a:rPr>
                        <a:t>2 | immediate</a:t>
                      </a:r>
                    </a:p>
                  </a:txBody>
                  <a:tcPr marL="76200" marR="76200" marT="76200" marB="50800"/>
                </a:tc>
                <a:tc>
                  <a:txBody>
                    <a:bodyPr/>
                    <a:lstStyle/>
                    <a:p>
                      <a:pPr marL="0" marR="0" algn="l" defTabSz="914400" rtl="0" eaLnBrk="1" latinLnBrk="0" hangingPunct="1">
                        <a:lnSpc>
                          <a:spcPct val="100000"/>
                        </a:lnSpc>
                        <a:spcBef>
                          <a:spcPts val="0"/>
                        </a:spcBef>
                        <a:spcAft>
                          <a:spcPts val="600"/>
                        </a:spcAft>
                      </a:pPr>
                      <a:r>
                        <a:rPr kumimoji="0" lang="en-US" sz="1400" u="none" strike="noStrike" kern="1200" cap="none" normalizeH="0" baseline="0" dirty="0" smtClean="0">
                          <a:ln>
                            <a:noFill/>
                          </a:ln>
                          <a:solidFill>
                            <a:schemeClr val="dk1"/>
                          </a:solidFill>
                          <a:effectLst/>
                          <a:latin typeface="+mn-lt"/>
                          <a:ea typeface="+mn-ea"/>
                          <a:cs typeface="+mn-cs"/>
                        </a:rPr>
                        <a:t>Sets the immediate precedence</a:t>
                      </a:r>
                    </a:p>
                  </a:txBody>
                  <a:tcPr marL="76200" marR="76200" marT="76200" marB="50800"/>
                </a:tc>
              </a:tr>
              <a:tr h="469997">
                <a:tc>
                  <a:txBody>
                    <a:bodyPr/>
                    <a:lstStyle/>
                    <a:p>
                      <a:pPr marL="0" marR="0">
                        <a:lnSpc>
                          <a:spcPct val="100000"/>
                        </a:lnSpc>
                        <a:spcBef>
                          <a:spcPts val="0"/>
                        </a:spcBef>
                        <a:spcAft>
                          <a:spcPts val="600"/>
                        </a:spcAft>
                      </a:pPr>
                      <a:r>
                        <a:rPr kumimoji="0" lang="en-US" sz="1400" b="1" i="0" u="none" strike="noStrike" kern="1200" cap="none" normalizeH="0" baseline="0" dirty="0" smtClean="0">
                          <a:ln>
                            <a:noFill/>
                          </a:ln>
                          <a:solidFill>
                            <a:schemeClr val="dk1"/>
                          </a:solidFill>
                          <a:effectLst/>
                          <a:latin typeface="Courier New" pitchFamily="49" charset="0"/>
                          <a:ea typeface="+mn-ea"/>
                          <a:cs typeface="Courier New" pitchFamily="49" charset="0"/>
                        </a:rPr>
                        <a:t>3 | flash</a:t>
                      </a:r>
                    </a:p>
                  </a:txBody>
                  <a:tcPr marL="76200" marR="76200" marT="76200" marB="50800"/>
                </a:tc>
                <a:tc>
                  <a:txBody>
                    <a:bodyPr/>
                    <a:lstStyle/>
                    <a:p>
                      <a:pPr marL="0" marR="0" algn="l" defTabSz="914400" rtl="0" eaLnBrk="1" latinLnBrk="0" hangingPunct="1">
                        <a:lnSpc>
                          <a:spcPct val="100000"/>
                        </a:lnSpc>
                        <a:spcBef>
                          <a:spcPts val="0"/>
                        </a:spcBef>
                        <a:spcAft>
                          <a:spcPts val="600"/>
                        </a:spcAft>
                      </a:pPr>
                      <a:r>
                        <a:rPr kumimoji="0" lang="en-US" sz="1400" u="none" strike="noStrike" kern="1200" cap="none" normalizeH="0" baseline="0" dirty="0" smtClean="0">
                          <a:ln>
                            <a:noFill/>
                          </a:ln>
                          <a:solidFill>
                            <a:schemeClr val="dk1"/>
                          </a:solidFill>
                          <a:effectLst/>
                          <a:latin typeface="+mn-lt"/>
                          <a:ea typeface="+mn-ea"/>
                          <a:cs typeface="+mn-cs"/>
                        </a:rPr>
                        <a:t>Sets the Flash precedence</a:t>
                      </a:r>
                    </a:p>
                  </a:txBody>
                  <a:tcPr marL="76200" marR="76200" marT="76200" marB="50800"/>
                </a:tc>
              </a:tr>
              <a:tr h="469997">
                <a:tc>
                  <a:txBody>
                    <a:bodyPr/>
                    <a:lstStyle/>
                    <a:p>
                      <a:pPr marL="0" marR="0">
                        <a:lnSpc>
                          <a:spcPct val="100000"/>
                        </a:lnSpc>
                        <a:spcBef>
                          <a:spcPts val="0"/>
                        </a:spcBef>
                        <a:spcAft>
                          <a:spcPts val="600"/>
                        </a:spcAft>
                      </a:pPr>
                      <a:r>
                        <a:rPr kumimoji="0" lang="en-US" sz="1400" b="1" i="0" u="none" strike="noStrike" kern="1200" cap="none" normalizeH="0" baseline="0" dirty="0" smtClean="0">
                          <a:ln>
                            <a:noFill/>
                          </a:ln>
                          <a:solidFill>
                            <a:schemeClr val="dk1"/>
                          </a:solidFill>
                          <a:effectLst/>
                          <a:latin typeface="Courier New" pitchFamily="49" charset="0"/>
                          <a:ea typeface="+mn-ea"/>
                          <a:cs typeface="Courier New" pitchFamily="49" charset="0"/>
                        </a:rPr>
                        <a:t>4 | flash-override</a:t>
                      </a:r>
                    </a:p>
                  </a:txBody>
                  <a:tcPr marL="76200" marR="76200" marT="76200" marB="50800"/>
                </a:tc>
                <a:tc>
                  <a:txBody>
                    <a:bodyPr/>
                    <a:lstStyle/>
                    <a:p>
                      <a:pPr marL="0" marR="0" algn="l" defTabSz="914400" rtl="0" eaLnBrk="1" latinLnBrk="0" hangingPunct="1">
                        <a:lnSpc>
                          <a:spcPct val="100000"/>
                        </a:lnSpc>
                        <a:spcBef>
                          <a:spcPts val="0"/>
                        </a:spcBef>
                        <a:spcAft>
                          <a:spcPts val="600"/>
                        </a:spcAft>
                      </a:pPr>
                      <a:r>
                        <a:rPr kumimoji="0" lang="en-US" sz="1400" u="none" strike="noStrike" kern="1200" cap="none" normalizeH="0" baseline="0" dirty="0" smtClean="0">
                          <a:ln>
                            <a:noFill/>
                          </a:ln>
                          <a:solidFill>
                            <a:schemeClr val="dk1"/>
                          </a:solidFill>
                          <a:effectLst/>
                          <a:latin typeface="+mn-lt"/>
                          <a:ea typeface="+mn-ea"/>
                          <a:cs typeface="+mn-cs"/>
                        </a:rPr>
                        <a:t>Sets the Flash override precedence</a:t>
                      </a:r>
                    </a:p>
                  </a:txBody>
                  <a:tcPr marL="76200" marR="76200" marT="76200" marB="50800"/>
                </a:tc>
              </a:tr>
              <a:tr h="469997">
                <a:tc>
                  <a:txBody>
                    <a:bodyPr/>
                    <a:lstStyle/>
                    <a:p>
                      <a:pPr marL="0" marR="0">
                        <a:lnSpc>
                          <a:spcPct val="100000"/>
                        </a:lnSpc>
                        <a:spcBef>
                          <a:spcPts val="0"/>
                        </a:spcBef>
                        <a:spcAft>
                          <a:spcPts val="600"/>
                        </a:spcAft>
                      </a:pPr>
                      <a:r>
                        <a:rPr kumimoji="0" lang="en-US" sz="1400" b="1" i="0" u="none" strike="noStrike" kern="1200" cap="none" normalizeH="0" baseline="0" dirty="0" smtClean="0">
                          <a:ln>
                            <a:noFill/>
                          </a:ln>
                          <a:solidFill>
                            <a:schemeClr val="dk1"/>
                          </a:solidFill>
                          <a:effectLst/>
                          <a:latin typeface="Courier New" pitchFamily="49" charset="0"/>
                          <a:ea typeface="+mn-ea"/>
                          <a:cs typeface="Courier New" pitchFamily="49" charset="0"/>
                        </a:rPr>
                        <a:t>5 | critical</a:t>
                      </a:r>
                    </a:p>
                  </a:txBody>
                  <a:tcPr marL="76200" marR="76200" marT="76200" marB="50800"/>
                </a:tc>
                <a:tc>
                  <a:txBody>
                    <a:bodyPr/>
                    <a:lstStyle/>
                    <a:p>
                      <a:pPr marL="0" marR="0" algn="l" defTabSz="914400" rtl="0" eaLnBrk="1" latinLnBrk="0" hangingPunct="1">
                        <a:lnSpc>
                          <a:spcPct val="100000"/>
                        </a:lnSpc>
                        <a:spcBef>
                          <a:spcPts val="0"/>
                        </a:spcBef>
                        <a:spcAft>
                          <a:spcPts val="600"/>
                        </a:spcAft>
                      </a:pPr>
                      <a:r>
                        <a:rPr kumimoji="0" lang="en-US" sz="1400" u="none" strike="noStrike" kern="1200" cap="none" normalizeH="0" baseline="0" dirty="0" smtClean="0">
                          <a:ln>
                            <a:noFill/>
                          </a:ln>
                          <a:solidFill>
                            <a:schemeClr val="dk1"/>
                          </a:solidFill>
                          <a:effectLst/>
                          <a:latin typeface="+mn-lt"/>
                          <a:ea typeface="+mn-ea"/>
                          <a:cs typeface="+mn-cs"/>
                        </a:rPr>
                        <a:t>Sets the critical precedence</a:t>
                      </a:r>
                    </a:p>
                  </a:txBody>
                  <a:tcPr marL="76200" marR="76200" marT="76200" marB="50800"/>
                </a:tc>
              </a:tr>
              <a:tr h="469997">
                <a:tc>
                  <a:txBody>
                    <a:bodyPr/>
                    <a:lstStyle/>
                    <a:p>
                      <a:pPr marL="0" marR="0">
                        <a:lnSpc>
                          <a:spcPct val="100000"/>
                        </a:lnSpc>
                        <a:spcBef>
                          <a:spcPts val="0"/>
                        </a:spcBef>
                        <a:spcAft>
                          <a:spcPts val="600"/>
                        </a:spcAft>
                      </a:pPr>
                      <a:r>
                        <a:rPr kumimoji="0" lang="en-US" sz="1400" b="1" i="0" u="none" strike="noStrike" kern="1200" cap="none" normalizeH="0" baseline="0" dirty="0" smtClean="0">
                          <a:ln>
                            <a:noFill/>
                          </a:ln>
                          <a:solidFill>
                            <a:schemeClr val="dk1"/>
                          </a:solidFill>
                          <a:effectLst/>
                          <a:latin typeface="Courier New" pitchFamily="49" charset="0"/>
                          <a:ea typeface="+mn-ea"/>
                          <a:cs typeface="Courier New" pitchFamily="49" charset="0"/>
                        </a:rPr>
                        <a:t>6 | internet</a:t>
                      </a:r>
                    </a:p>
                  </a:txBody>
                  <a:tcPr marL="76200" marR="76200" marT="76200" marB="50800"/>
                </a:tc>
                <a:tc>
                  <a:txBody>
                    <a:bodyPr/>
                    <a:lstStyle/>
                    <a:p>
                      <a:pPr marL="0" marR="0" algn="l" defTabSz="914400" rtl="0" eaLnBrk="1" latinLnBrk="0" hangingPunct="1">
                        <a:lnSpc>
                          <a:spcPct val="100000"/>
                        </a:lnSpc>
                        <a:spcBef>
                          <a:spcPts val="0"/>
                        </a:spcBef>
                        <a:spcAft>
                          <a:spcPts val="600"/>
                        </a:spcAft>
                      </a:pPr>
                      <a:r>
                        <a:rPr kumimoji="0" lang="en-US" sz="1400" u="none" strike="noStrike" kern="1200" cap="none" normalizeH="0" baseline="0" dirty="0" smtClean="0">
                          <a:ln>
                            <a:noFill/>
                          </a:ln>
                          <a:solidFill>
                            <a:schemeClr val="dk1"/>
                          </a:solidFill>
                          <a:effectLst/>
                          <a:latin typeface="+mn-lt"/>
                          <a:ea typeface="+mn-ea"/>
                          <a:cs typeface="+mn-cs"/>
                        </a:rPr>
                        <a:t>Sets the internetwork control precedence</a:t>
                      </a:r>
                    </a:p>
                  </a:txBody>
                  <a:tcPr marL="76200" marR="76200" marT="76200" marB="50800"/>
                </a:tc>
              </a:tr>
              <a:tr h="469997">
                <a:tc>
                  <a:txBody>
                    <a:bodyPr/>
                    <a:lstStyle/>
                    <a:p>
                      <a:pPr marL="0" marR="0">
                        <a:lnSpc>
                          <a:spcPct val="100000"/>
                        </a:lnSpc>
                        <a:spcBef>
                          <a:spcPts val="0"/>
                        </a:spcBef>
                        <a:spcAft>
                          <a:spcPts val="600"/>
                        </a:spcAft>
                      </a:pPr>
                      <a:r>
                        <a:rPr kumimoji="0" lang="en-US" sz="1400" b="1" i="0" u="none" strike="noStrike" kern="1200" cap="none" normalizeH="0" baseline="0" dirty="0" smtClean="0">
                          <a:ln>
                            <a:noFill/>
                          </a:ln>
                          <a:solidFill>
                            <a:schemeClr val="dk1"/>
                          </a:solidFill>
                          <a:effectLst/>
                          <a:latin typeface="Courier New" pitchFamily="49" charset="0"/>
                          <a:ea typeface="+mn-ea"/>
                          <a:cs typeface="Courier New" pitchFamily="49" charset="0"/>
                        </a:rPr>
                        <a:t>7 | network</a:t>
                      </a:r>
                    </a:p>
                  </a:txBody>
                  <a:tcPr marL="76200" marR="76200" marT="76200" marB="50800"/>
                </a:tc>
                <a:tc>
                  <a:txBody>
                    <a:bodyPr/>
                    <a:lstStyle/>
                    <a:p>
                      <a:pPr marL="0" marR="0" algn="l" defTabSz="914400" rtl="0" eaLnBrk="1" latinLnBrk="0" hangingPunct="1">
                        <a:lnSpc>
                          <a:spcPct val="100000"/>
                        </a:lnSpc>
                        <a:spcBef>
                          <a:spcPts val="0"/>
                        </a:spcBef>
                        <a:spcAft>
                          <a:spcPts val="600"/>
                        </a:spcAft>
                      </a:pPr>
                      <a:r>
                        <a:rPr kumimoji="0" lang="en-US" sz="1400" u="none" strike="noStrike" kern="1200" cap="none" normalizeH="0" baseline="0" dirty="0" smtClean="0">
                          <a:ln>
                            <a:noFill/>
                          </a:ln>
                          <a:solidFill>
                            <a:schemeClr val="dk1"/>
                          </a:solidFill>
                          <a:effectLst/>
                          <a:latin typeface="+mn-lt"/>
                          <a:ea typeface="+mn-ea"/>
                          <a:cs typeface="+mn-cs"/>
                        </a:rPr>
                        <a:t>Sets the network control precedence</a:t>
                      </a:r>
                    </a:p>
                  </a:txBody>
                  <a:tcPr marL="76200" marR="76200" marT="76200" marB="50800"/>
                </a:tc>
              </a:tr>
            </a:tbl>
          </a:graphicData>
        </a:graphic>
      </p:graphicFrame>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Configuring PBR on an Interface</a:t>
            </a:r>
            <a:endParaRPr lang="en-US" dirty="0"/>
          </a:p>
        </p:txBody>
      </p:sp>
      <p:sp>
        <p:nvSpPr>
          <p:cNvPr id="13" name="Content Placeholder 12"/>
          <p:cNvSpPr>
            <a:spLocks noGrp="1"/>
          </p:cNvSpPr>
          <p:nvPr>
            <p:ph idx="1"/>
          </p:nvPr>
        </p:nvSpPr>
        <p:spPr/>
        <p:txBody>
          <a:bodyPr>
            <a:noAutofit/>
          </a:bodyPr>
          <a:lstStyle/>
          <a:p>
            <a:r>
              <a:rPr lang="en-US" dirty="0" smtClean="0"/>
              <a:t>Identify a route map to use for policy routing on an interface.</a:t>
            </a:r>
            <a:endParaRPr lang="en-US" dirty="0"/>
          </a:p>
        </p:txBody>
      </p:sp>
      <p:sp>
        <p:nvSpPr>
          <p:cNvPr id="14" name="Text Placeholder 13"/>
          <p:cNvSpPr>
            <a:spLocks noGrp="1"/>
          </p:cNvSpPr>
          <p:nvPr>
            <p:ph type="body" sz="quarter" idx="10"/>
          </p:nvPr>
        </p:nvSpPr>
        <p:spPr>
          <a:xfrm>
            <a:off x="613533" y="1957817"/>
            <a:ext cx="7745412" cy="377078"/>
          </a:xfrm>
        </p:spPr>
        <p:txBody>
          <a:bodyPr/>
          <a:lstStyle/>
          <a:p>
            <a:r>
              <a:rPr lang="en-US" dirty="0" smtClean="0"/>
              <a:t>Router(config-if)#</a:t>
            </a:r>
            <a:endParaRPr lang="en-US" dirty="0"/>
          </a:p>
        </p:txBody>
      </p:sp>
      <p:sp>
        <p:nvSpPr>
          <p:cNvPr id="15" name="Text Placeholder 14"/>
          <p:cNvSpPr>
            <a:spLocks noGrp="1"/>
          </p:cNvSpPr>
          <p:nvPr>
            <p:ph type="body" sz="quarter" idx="11"/>
          </p:nvPr>
        </p:nvSpPr>
        <p:spPr>
          <a:xfrm>
            <a:off x="615326" y="2417704"/>
            <a:ext cx="7745412" cy="377078"/>
          </a:xfrm>
        </p:spPr>
        <p:txBody>
          <a:bodyPr/>
          <a:lstStyle/>
          <a:p>
            <a:r>
              <a:rPr lang="en-US" dirty="0" smtClean="0"/>
              <a:t>ip policy route-map </a:t>
            </a:r>
            <a:r>
              <a:rPr lang="en-US" b="0" i="1" dirty="0" smtClean="0"/>
              <a:t>map-tag</a:t>
            </a:r>
            <a:r>
              <a:rPr lang="en-US" i="1" dirty="0" smtClean="0"/>
              <a:t> </a:t>
            </a:r>
            <a:endParaRPr lang="en-US" dirty="0"/>
          </a:p>
        </p:txBody>
      </p:sp>
      <p:sp>
        <p:nvSpPr>
          <p:cNvPr id="9" name="Rectangle 8"/>
          <p:cNvSpPr/>
          <p:nvPr/>
        </p:nvSpPr>
        <p:spPr>
          <a:xfrm>
            <a:off x="279400" y="2832100"/>
            <a:ext cx="8509000" cy="1646605"/>
          </a:xfrm>
          <a:prstGeom prst="rect">
            <a:avLst/>
          </a:prstGeom>
        </p:spPr>
        <p:txBody>
          <a:bodyPr wrap="square">
            <a:spAutoFit/>
          </a:bodyPr>
          <a:lstStyle/>
          <a:p>
            <a:pPr marL="236538" indent="-236538" algn="l" defTabSz="814388" eaLnBrk="1" hangingPunct="1">
              <a:lnSpc>
                <a:spcPct val="100000"/>
              </a:lnSpc>
              <a:spcBef>
                <a:spcPts val="600"/>
              </a:spcBef>
              <a:buClr>
                <a:srgbClr val="708CA1"/>
              </a:buClr>
              <a:buFont typeface="Wingdings" pitchFamily="2" charset="2"/>
              <a:buChar char="§"/>
            </a:pPr>
            <a:r>
              <a:rPr lang="en-US" dirty="0" smtClean="0"/>
              <a:t>The</a:t>
            </a:r>
            <a:r>
              <a:rPr lang="en-US" i="1" dirty="0" smtClean="0">
                <a:latin typeface="Courier New" pitchFamily="49" charset="0"/>
                <a:cs typeface="Courier New" pitchFamily="49" charset="0"/>
              </a:rPr>
              <a:t> map-tag </a:t>
            </a:r>
            <a:r>
              <a:rPr lang="en-US" dirty="0" smtClean="0"/>
              <a:t>parameter is the name of the route map to use for policy routing. </a:t>
            </a:r>
          </a:p>
          <a:p>
            <a:pPr marL="236538" indent="-236538" algn="l" defTabSz="814388" eaLnBrk="1" hangingPunct="1">
              <a:lnSpc>
                <a:spcPct val="100000"/>
              </a:lnSpc>
              <a:spcBef>
                <a:spcPts val="600"/>
              </a:spcBef>
              <a:buClr>
                <a:srgbClr val="708CA1"/>
              </a:buClr>
              <a:buFont typeface="Wingdings" pitchFamily="2" charset="2"/>
              <a:buChar char="§"/>
            </a:pPr>
            <a:r>
              <a:rPr lang="en-US" dirty="0" smtClean="0"/>
              <a:t>It must match a map tag specified by a</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route-map </a:t>
            </a:r>
            <a:r>
              <a:rPr lang="en-US" dirty="0" smtClean="0"/>
              <a:t>command.</a:t>
            </a:r>
            <a:endParaRPr lang="en-US" dirty="0" smtClean="0">
              <a:latin typeface="+mn-lt"/>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8"/>
          <p:cNvSpPr>
            <a:spLocks noGrp="1" noChangeArrowheads="1"/>
          </p:cNvSpPr>
          <p:nvPr>
            <p:ph type="title"/>
          </p:nvPr>
        </p:nvSpPr>
        <p:spPr/>
        <p:txBody>
          <a:bodyPr/>
          <a:lstStyle/>
          <a:p>
            <a:pPr eaLnBrk="1" hangingPunct="1"/>
            <a:r>
              <a:rPr lang="en-US" dirty="0" smtClean="0"/>
              <a:t>Verifying PBR</a:t>
            </a:r>
          </a:p>
        </p:txBody>
      </p:sp>
      <p:graphicFrame>
        <p:nvGraphicFramePr>
          <p:cNvPr id="5" name="Content Placeholder 4"/>
          <p:cNvGraphicFramePr>
            <a:graphicFrameLocks noGrp="1"/>
          </p:cNvGraphicFramePr>
          <p:nvPr>
            <p:ph idx="1"/>
          </p:nvPr>
        </p:nvGraphicFramePr>
        <p:xfrm>
          <a:off x="279400" y="1182688"/>
          <a:ext cx="8537054" cy="2828873"/>
        </p:xfrm>
        <a:graphic>
          <a:graphicData uri="http://schemas.openxmlformats.org/drawingml/2006/table">
            <a:tbl>
              <a:tblPr firstRow="1" bandRow="1">
                <a:tableStyleId>{5C22544A-7EE6-4342-B048-85BDC9FD1C3A}</a:tableStyleId>
              </a:tblPr>
              <a:tblGrid>
                <a:gridCol w="3230716"/>
                <a:gridCol w="5306338"/>
              </a:tblGrid>
              <a:tr h="608714">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800" u="none" strike="noStrike" cap="none" normalizeH="0" baseline="0" dirty="0" smtClean="0">
                          <a:ln>
                            <a:noFill/>
                          </a:ln>
                          <a:effectLst/>
                        </a:rPr>
                        <a:t>Command</a:t>
                      </a:r>
                      <a:endParaRPr kumimoji="0" lang="en-US" sz="18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800" u="none" strike="noStrike" cap="none" normalizeH="0" baseline="0" dirty="0" smtClean="0">
                          <a:ln>
                            <a:noFill/>
                          </a:ln>
                          <a:effectLst/>
                        </a:rPr>
                        <a:t>Description</a:t>
                      </a:r>
                      <a:endParaRPr kumimoji="0" lang="en-US" sz="18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r>
              <a:tr h="607334">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ip policy</a:t>
                      </a:r>
                    </a:p>
                  </a:txBody>
                  <a:tcPr marL="76200" marR="76200" marT="76200" marB="50800" anchor="ctr"/>
                </a:tc>
                <a:tc>
                  <a:txBody>
                    <a:bodyPr/>
                    <a:lstStyle/>
                    <a:p>
                      <a:pPr marL="0" marR="0">
                        <a:lnSpc>
                          <a:spcPct val="100000"/>
                        </a:lnSpc>
                        <a:spcBef>
                          <a:spcPts val="300"/>
                        </a:spcBef>
                        <a:spcAft>
                          <a:spcPts val="0"/>
                        </a:spcAft>
                      </a:pPr>
                      <a:r>
                        <a:rPr lang="en-US" sz="1600" dirty="0" smtClean="0">
                          <a:solidFill>
                            <a:srgbClr val="000000"/>
                          </a:solidFill>
                          <a:latin typeface="+mn-lt"/>
                          <a:ea typeface="SimSun"/>
                          <a:cs typeface="Arial"/>
                        </a:rPr>
                        <a:t>Display the route maps used for policy routing.</a:t>
                      </a:r>
                    </a:p>
                  </a:txBody>
                  <a:tcPr marL="76200" marR="76200" marT="76200" marB="50800" anchor="ctr"/>
                </a:tc>
              </a:tr>
              <a:tr h="607334">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route-map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map-name</a:t>
                      </a:r>
                      <a:r>
                        <a:rPr kumimoji="0" lang="en-US" sz="1600" b="1" i="0" u="none" strike="noStrike" kern="1200" cap="none" normalizeH="0" baseline="0" dirty="0" smtClean="0">
                          <a:ln>
                            <a:noFill/>
                          </a:ln>
                          <a:solidFill>
                            <a:schemeClr val="dk1"/>
                          </a:solidFill>
                          <a:effectLst/>
                          <a:latin typeface="Courier New" pitchFamily="49" charset="0"/>
                          <a:ea typeface="+mn-ea"/>
                          <a:cs typeface="Courier New" pitchFamily="49" charset="0"/>
                        </a:rPr>
                        <a:t>]</a:t>
                      </a:r>
                      <a:endPar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endParaRPr>
                    </a:p>
                  </a:txBody>
                  <a:tcPr marL="76200" marR="76200" marT="76200" marB="50800" anchor="ctr"/>
                </a:tc>
                <a:tc>
                  <a:txBody>
                    <a:bodyPr/>
                    <a:lstStyle/>
                    <a:p>
                      <a:pPr marL="0" marR="0">
                        <a:lnSpc>
                          <a:spcPct val="100000"/>
                        </a:lnSpc>
                        <a:spcBef>
                          <a:spcPts val="300"/>
                        </a:spcBef>
                        <a:spcAft>
                          <a:spcPts val="0"/>
                        </a:spcAft>
                      </a:pPr>
                      <a:r>
                        <a:rPr lang="en-US" sz="1600" dirty="0" smtClean="0">
                          <a:solidFill>
                            <a:srgbClr val="000000"/>
                          </a:solidFill>
                          <a:latin typeface="+mn-lt"/>
                          <a:ea typeface="SimSun"/>
                          <a:cs typeface="Arial"/>
                        </a:rPr>
                        <a:t>Display configured route maps.</a:t>
                      </a:r>
                      <a:endParaRPr lang="en-US" sz="1600" dirty="0">
                        <a:solidFill>
                          <a:srgbClr val="000000"/>
                        </a:solidFill>
                        <a:latin typeface="+mn-lt"/>
                        <a:ea typeface="SimSun"/>
                        <a:cs typeface="Arial"/>
                      </a:endParaRPr>
                    </a:p>
                  </a:txBody>
                  <a:tcPr marL="76200" marR="76200" marT="76200" marB="50800" anchor="ctr"/>
                </a:tc>
              </a:tr>
              <a:tr h="1005491">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debug ip policy</a:t>
                      </a:r>
                    </a:p>
                  </a:txBody>
                  <a:tcPr marL="76200" marR="76200" marT="76200" marB="50800" anchor="ctr"/>
                </a:tc>
                <a:tc>
                  <a:txBody>
                    <a:bodyPr/>
                    <a:lstStyle/>
                    <a:p>
                      <a:pPr>
                        <a:lnSpc>
                          <a:spcPct val="100000"/>
                        </a:lnSpc>
                      </a:pPr>
                      <a:r>
                        <a:rPr lang="en-US" sz="1600" dirty="0" smtClean="0">
                          <a:solidFill>
                            <a:srgbClr val="000000"/>
                          </a:solidFill>
                          <a:latin typeface="+mn-lt"/>
                          <a:ea typeface="SimSun"/>
                          <a:cs typeface="Arial"/>
                        </a:rPr>
                        <a:t>Display the policy routing details </a:t>
                      </a:r>
                      <a:r>
                        <a:rPr lang="en-US" sz="1600" kern="1200" dirty="0" smtClean="0">
                          <a:solidFill>
                            <a:srgbClr val="000000"/>
                          </a:solidFill>
                          <a:latin typeface="+mn-lt"/>
                          <a:ea typeface="SimSun"/>
                          <a:cs typeface="Arial"/>
                        </a:rPr>
                        <a:t>about whether a packet matches the criteria and, if so, the resulting routing information for the packet.</a:t>
                      </a:r>
                      <a:endParaRPr lang="en-US" sz="1600" kern="1200" dirty="0">
                        <a:solidFill>
                          <a:srgbClr val="000000"/>
                        </a:solidFill>
                        <a:latin typeface="+mn-lt"/>
                        <a:ea typeface="SimSun"/>
                        <a:cs typeface="Arial"/>
                      </a:endParaRPr>
                    </a:p>
                  </a:txBody>
                  <a:tcPr marL="76200" marR="76200" marT="76200" marB="50800" anchor="ctr"/>
                </a:tc>
              </a:tr>
            </a:tbl>
          </a:graphicData>
        </a:graphic>
      </p:graphicFrame>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Using PBR When </a:t>
            </a:r>
            <a:r>
              <a:rPr lang="en-US" dirty="0" err="1" smtClean="0"/>
              <a:t>Multihoming</a:t>
            </a:r>
            <a:r>
              <a:rPr lang="en-US" dirty="0" smtClean="0"/>
              <a:t> Example</a:t>
            </a:r>
            <a:endParaRPr lang="en-US" dirty="0"/>
          </a:p>
        </p:txBody>
      </p:sp>
      <p:sp>
        <p:nvSpPr>
          <p:cNvPr id="46" name="Text Placeholder 5"/>
          <p:cNvSpPr>
            <a:spLocks/>
          </p:cNvSpPr>
          <p:nvPr/>
        </p:nvSpPr>
        <p:spPr bwMode="auto">
          <a:xfrm>
            <a:off x="279400" y="3561272"/>
            <a:ext cx="8537054" cy="2816834"/>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access-list 1 permit 10.1.0.0 0.0.0.255</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access-list 2 permit 10.2.0.0 0.0.0.255</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route-map EQUAL-ACCESS permit 10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R1(config-route-map) # </a:t>
            </a:r>
            <a:r>
              <a:rPr lang="en-US" sz="1200" b="1" kern="0" dirty="0" smtClean="0">
                <a:latin typeface="Courier New" pitchFamily="49" charset="0"/>
              </a:rPr>
              <a:t>match ip address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R1(config-route-map)# </a:t>
            </a:r>
            <a:r>
              <a:rPr lang="en-US" sz="1200" b="1" kern="0" dirty="0" smtClean="0">
                <a:latin typeface="Courier New" pitchFamily="49" charset="0"/>
              </a:rPr>
              <a:t>set ip default next-hop 192.168.6.6</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R1(config-route-map)# </a:t>
            </a:r>
            <a:r>
              <a:rPr lang="en-US" sz="1200" b="1" kern="0" dirty="0" smtClean="0">
                <a:latin typeface="Courier New" pitchFamily="49" charset="0"/>
              </a:rPr>
              <a:t>route-map EQUAL-ACCESS permit 20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R1(config-route-map)# </a:t>
            </a:r>
            <a:r>
              <a:rPr lang="en-US" sz="1200" b="1" kern="0" dirty="0" smtClean="0">
                <a:latin typeface="Courier New" pitchFamily="49" charset="0"/>
              </a:rPr>
              <a:t>match ip address 2</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R1(config-route-map)# </a:t>
            </a:r>
            <a:r>
              <a:rPr lang="en-US" sz="1200" b="1" kern="0" dirty="0" smtClean="0">
                <a:latin typeface="Courier New" pitchFamily="49" charset="0"/>
              </a:rPr>
              <a:t>set ip default next-hop 172.16.7.7</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R1(config-route-map)# </a:t>
            </a:r>
            <a:r>
              <a:rPr lang="en-US" sz="1200" b="1" kern="0" dirty="0" smtClean="0">
                <a:latin typeface="Courier New" pitchFamily="49" charset="0"/>
              </a:rPr>
              <a:t>route-map EQUAL-ACCESS permit 30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R1(config-route-map)# </a:t>
            </a:r>
            <a:r>
              <a:rPr lang="en-US" sz="1200" b="1" kern="0" dirty="0" smtClean="0">
                <a:latin typeface="Courier New" pitchFamily="49" charset="0"/>
              </a:rPr>
              <a:t>set default interface null0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R1(config-route-map)# </a:t>
            </a:r>
            <a:r>
              <a:rPr lang="en-US" sz="12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interface FastEthernet 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R1(config-if)# </a:t>
            </a:r>
            <a:r>
              <a:rPr lang="en-US" sz="1200" b="1" kern="0" dirty="0" smtClean="0">
                <a:latin typeface="Courier New" pitchFamily="49" charset="0"/>
              </a:rPr>
              <a:t>ip address 10.1.1.1 255.255.255.0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R1(config-if)# </a:t>
            </a:r>
            <a:r>
              <a:rPr lang="en-US" sz="1200" b="1" kern="0" dirty="0" smtClean="0">
                <a:latin typeface="Courier New" pitchFamily="49" charset="0"/>
              </a:rPr>
              <a:t>ip policy route-map EQUAL-ACCESS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R1(config-if)# </a:t>
            </a:r>
            <a:r>
              <a:rPr lang="en-US" sz="1200" b="1" kern="0" dirty="0" smtClean="0">
                <a:latin typeface="Courier New" pitchFamily="49" charset="0"/>
              </a:rPr>
              <a:t>exit</a:t>
            </a:r>
          </a:p>
        </p:txBody>
      </p:sp>
      <p:grpSp>
        <p:nvGrpSpPr>
          <p:cNvPr id="29" name="Group 28"/>
          <p:cNvGrpSpPr/>
          <p:nvPr/>
        </p:nvGrpSpPr>
        <p:grpSpPr>
          <a:xfrm>
            <a:off x="1234000" y="1131569"/>
            <a:ext cx="6660612" cy="2282653"/>
            <a:chOff x="1145512" y="954593"/>
            <a:chExt cx="6660612" cy="2282653"/>
          </a:xfrm>
        </p:grpSpPr>
        <p:pic>
          <p:nvPicPr>
            <p:cNvPr id="141" name="Picture 88"/>
            <p:cNvPicPr>
              <a:picLocks noChangeAspect="1" noChangeArrowheads="1"/>
            </p:cNvPicPr>
            <p:nvPr/>
          </p:nvPicPr>
          <p:blipFill>
            <a:blip r:embed="rId3"/>
            <a:srcRect/>
            <a:stretch>
              <a:fillRect/>
            </a:stretch>
          </p:blipFill>
          <p:spPr bwMode="auto">
            <a:xfrm>
              <a:off x="5942112" y="1306286"/>
              <a:ext cx="1864012" cy="1426160"/>
            </a:xfrm>
            <a:prstGeom prst="rect">
              <a:avLst/>
            </a:prstGeom>
            <a:noFill/>
            <a:ln w="9525" algn="ctr">
              <a:noFill/>
              <a:miter lim="800000"/>
              <a:headEnd/>
              <a:tailEnd/>
            </a:ln>
          </p:spPr>
        </p:pic>
        <p:sp>
          <p:nvSpPr>
            <p:cNvPr id="119" name="Rounded Rectangle 118"/>
            <p:cNvSpPr/>
            <p:nvPr/>
          </p:nvSpPr>
          <p:spPr bwMode="auto">
            <a:xfrm>
              <a:off x="1145512" y="1316334"/>
              <a:ext cx="1768458" cy="1547446"/>
            </a:xfrm>
            <a:prstGeom prst="roundRect">
              <a:avLst/>
            </a:prstGeom>
            <a:solidFill>
              <a:schemeClr val="accent1">
                <a:alpha val="21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pic>
          <p:nvPicPr>
            <p:cNvPr id="121" name="Picture 88"/>
            <p:cNvPicPr>
              <a:picLocks noChangeAspect="1" noChangeArrowheads="1"/>
            </p:cNvPicPr>
            <p:nvPr/>
          </p:nvPicPr>
          <p:blipFill>
            <a:blip r:embed="rId3"/>
            <a:srcRect/>
            <a:stretch>
              <a:fillRect/>
            </a:stretch>
          </p:blipFill>
          <p:spPr bwMode="auto">
            <a:xfrm>
              <a:off x="4742755" y="954593"/>
              <a:ext cx="1450505" cy="1065127"/>
            </a:xfrm>
            <a:prstGeom prst="rect">
              <a:avLst/>
            </a:prstGeom>
            <a:noFill/>
            <a:ln w="9525" algn="ctr">
              <a:noFill/>
              <a:miter lim="800000"/>
              <a:headEnd/>
              <a:tailEnd/>
            </a:ln>
          </p:spPr>
        </p:pic>
        <p:sp>
          <p:nvSpPr>
            <p:cNvPr id="123" name="TextBox 122"/>
            <p:cNvSpPr txBox="1"/>
            <p:nvPr/>
          </p:nvSpPr>
          <p:spPr>
            <a:xfrm>
              <a:off x="5206740" y="1026555"/>
              <a:ext cx="844062" cy="432080"/>
            </a:xfrm>
            <a:prstGeom prst="rect">
              <a:avLst/>
            </a:prstGeom>
            <a:noFill/>
          </p:spPr>
          <p:txBody>
            <a:bodyPr wrap="none" rtlCol="0" anchor="ctr" anchorCtr="0">
              <a:noAutofit/>
            </a:bodyPr>
            <a:lstStyle/>
            <a:p>
              <a:r>
                <a:rPr lang="en-US" sz="1400" b="1" dirty="0" smtClean="0"/>
                <a:t>ISP 1</a:t>
              </a:r>
              <a:endParaRPr lang="en-US" sz="1400" b="1" dirty="0"/>
            </a:p>
          </p:txBody>
        </p:sp>
        <p:sp>
          <p:nvSpPr>
            <p:cNvPr id="124" name="TextBox 123"/>
            <p:cNvSpPr txBox="1"/>
            <p:nvPr/>
          </p:nvSpPr>
          <p:spPr>
            <a:xfrm>
              <a:off x="3741622" y="2700328"/>
              <a:ext cx="719832" cy="173467"/>
            </a:xfrm>
            <a:prstGeom prst="rect">
              <a:avLst/>
            </a:prstGeom>
            <a:noFill/>
          </p:spPr>
          <p:txBody>
            <a:bodyPr wrap="square" lIns="0" tIns="0" rIns="0" bIns="0" rtlCol="0" anchor="ctr" anchorCtr="0">
              <a:noAutofit/>
            </a:bodyPr>
            <a:lstStyle/>
            <a:p>
              <a:r>
                <a:rPr lang="en-US" sz="1050" dirty="0" smtClean="0"/>
                <a:t>172.16.7.0</a:t>
              </a:r>
              <a:endParaRPr lang="en-US" sz="1050" dirty="0"/>
            </a:p>
          </p:txBody>
        </p:sp>
        <p:cxnSp>
          <p:nvCxnSpPr>
            <p:cNvPr id="125" name="Straight Connector 124"/>
            <p:cNvCxnSpPr/>
            <p:nvPr/>
          </p:nvCxnSpPr>
          <p:spPr bwMode="auto">
            <a:xfrm>
              <a:off x="2861460" y="2264270"/>
              <a:ext cx="2016630" cy="4165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26" name="Straight Connector 125"/>
            <p:cNvCxnSpPr/>
            <p:nvPr/>
          </p:nvCxnSpPr>
          <p:spPr bwMode="auto">
            <a:xfrm flipV="1">
              <a:off x="2861460" y="1718268"/>
              <a:ext cx="1991833" cy="5460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27" name="Picture 37"/>
            <p:cNvPicPr>
              <a:picLocks noChangeArrowheads="1"/>
            </p:cNvPicPr>
            <p:nvPr/>
          </p:nvPicPr>
          <p:blipFill>
            <a:blip r:embed="rId4"/>
            <a:srcRect/>
            <a:stretch>
              <a:fillRect/>
            </a:stretch>
          </p:blipFill>
          <p:spPr bwMode="auto">
            <a:xfrm>
              <a:off x="2583941" y="2038424"/>
              <a:ext cx="870351" cy="451691"/>
            </a:xfrm>
            <a:prstGeom prst="rect">
              <a:avLst/>
            </a:prstGeom>
            <a:noFill/>
            <a:ln w="9525">
              <a:noFill/>
              <a:miter lim="800000"/>
              <a:headEnd/>
              <a:tailEnd/>
            </a:ln>
          </p:spPr>
        </p:pic>
        <p:sp>
          <p:nvSpPr>
            <p:cNvPr id="128" name="TextBox 127"/>
            <p:cNvSpPr txBox="1"/>
            <p:nvPr/>
          </p:nvSpPr>
          <p:spPr>
            <a:xfrm>
              <a:off x="2859374" y="2258761"/>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130" name="Straight Connector 129"/>
            <p:cNvCxnSpPr/>
            <p:nvPr/>
          </p:nvCxnSpPr>
          <p:spPr bwMode="auto">
            <a:xfrm rot="10800000">
              <a:off x="2072842" y="2271789"/>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131" name="Picture 37"/>
            <p:cNvPicPr>
              <a:picLocks noChangeArrowheads="1"/>
            </p:cNvPicPr>
            <p:nvPr/>
          </p:nvPicPr>
          <p:blipFill>
            <a:blip r:embed="rId4"/>
            <a:srcRect/>
            <a:stretch>
              <a:fillRect/>
            </a:stretch>
          </p:blipFill>
          <p:spPr bwMode="auto">
            <a:xfrm>
              <a:off x="4712533" y="1372846"/>
              <a:ext cx="870351" cy="451691"/>
            </a:xfrm>
            <a:prstGeom prst="rect">
              <a:avLst/>
            </a:prstGeom>
            <a:noFill/>
            <a:ln w="9525">
              <a:noFill/>
              <a:miter lim="800000"/>
              <a:headEnd/>
              <a:tailEnd/>
            </a:ln>
          </p:spPr>
        </p:pic>
        <p:sp>
          <p:nvSpPr>
            <p:cNvPr id="132" name="TextBox 131"/>
            <p:cNvSpPr txBox="1"/>
            <p:nvPr/>
          </p:nvSpPr>
          <p:spPr>
            <a:xfrm>
              <a:off x="4978044" y="1601393"/>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133" name="TextBox 132"/>
            <p:cNvSpPr txBox="1"/>
            <p:nvPr/>
          </p:nvSpPr>
          <p:spPr>
            <a:xfrm>
              <a:off x="3612667" y="1556502"/>
              <a:ext cx="719832" cy="173467"/>
            </a:xfrm>
            <a:prstGeom prst="rect">
              <a:avLst/>
            </a:prstGeom>
            <a:noFill/>
          </p:spPr>
          <p:txBody>
            <a:bodyPr wrap="square" lIns="0" tIns="0" rIns="0" bIns="0" rtlCol="0" anchor="ctr" anchorCtr="0">
              <a:noAutofit/>
            </a:bodyPr>
            <a:lstStyle/>
            <a:p>
              <a:r>
                <a:rPr lang="en-US" sz="1050" dirty="0" smtClean="0"/>
                <a:t>192.168.6.0</a:t>
              </a:r>
              <a:endParaRPr lang="en-US" sz="1050" dirty="0"/>
            </a:p>
          </p:txBody>
        </p:sp>
        <p:sp>
          <p:nvSpPr>
            <p:cNvPr id="134" name="TextBox 133"/>
            <p:cNvSpPr txBox="1"/>
            <p:nvPr/>
          </p:nvSpPr>
          <p:spPr>
            <a:xfrm>
              <a:off x="4612180" y="1819453"/>
              <a:ext cx="204316" cy="190215"/>
            </a:xfrm>
            <a:prstGeom prst="rect">
              <a:avLst/>
            </a:prstGeom>
            <a:noFill/>
          </p:spPr>
          <p:txBody>
            <a:bodyPr wrap="square" lIns="0" tIns="0" rIns="0" bIns="0" rtlCol="0" anchor="ctr" anchorCtr="0">
              <a:noAutofit/>
            </a:bodyPr>
            <a:lstStyle/>
            <a:p>
              <a:r>
                <a:rPr lang="en-US" sz="1050" dirty="0" smtClean="0"/>
                <a:t>.6</a:t>
              </a:r>
              <a:endParaRPr lang="en-US" sz="1050" dirty="0"/>
            </a:p>
          </p:txBody>
        </p:sp>
        <p:sp>
          <p:nvSpPr>
            <p:cNvPr id="142" name="TextBox 141"/>
            <p:cNvSpPr txBox="1"/>
            <p:nvPr/>
          </p:nvSpPr>
          <p:spPr>
            <a:xfrm>
              <a:off x="6502916" y="1770136"/>
              <a:ext cx="844062" cy="432080"/>
            </a:xfrm>
            <a:prstGeom prst="rect">
              <a:avLst/>
            </a:prstGeom>
            <a:noFill/>
          </p:spPr>
          <p:txBody>
            <a:bodyPr wrap="none" rtlCol="0" anchor="ctr" anchorCtr="0">
              <a:noAutofit/>
            </a:bodyPr>
            <a:lstStyle/>
            <a:p>
              <a:r>
                <a:rPr lang="en-US" sz="1400" b="1" dirty="0" smtClean="0"/>
                <a:t>Internet</a:t>
              </a:r>
              <a:endParaRPr lang="en-US" sz="1400" b="1" dirty="0"/>
            </a:p>
          </p:txBody>
        </p:sp>
        <p:pic>
          <p:nvPicPr>
            <p:cNvPr id="143" name="Picture 88"/>
            <p:cNvPicPr>
              <a:picLocks noChangeAspect="1" noChangeArrowheads="1"/>
            </p:cNvPicPr>
            <p:nvPr/>
          </p:nvPicPr>
          <p:blipFill>
            <a:blip r:embed="rId3"/>
            <a:srcRect/>
            <a:stretch>
              <a:fillRect/>
            </a:stretch>
          </p:blipFill>
          <p:spPr bwMode="auto">
            <a:xfrm>
              <a:off x="4853289" y="2080010"/>
              <a:ext cx="1446960" cy="1157236"/>
            </a:xfrm>
            <a:prstGeom prst="rect">
              <a:avLst/>
            </a:prstGeom>
            <a:noFill/>
            <a:ln w="9525" algn="ctr">
              <a:noFill/>
              <a:miter lim="800000"/>
              <a:headEnd/>
              <a:tailEnd/>
            </a:ln>
          </p:spPr>
        </p:pic>
        <p:sp>
          <p:nvSpPr>
            <p:cNvPr id="148" name="TextBox 147"/>
            <p:cNvSpPr txBox="1"/>
            <p:nvPr/>
          </p:nvSpPr>
          <p:spPr>
            <a:xfrm>
              <a:off x="1882663" y="1394040"/>
              <a:ext cx="1013551" cy="344325"/>
            </a:xfrm>
            <a:prstGeom prst="rect">
              <a:avLst/>
            </a:prstGeom>
            <a:noFill/>
          </p:spPr>
          <p:txBody>
            <a:bodyPr wrap="square" lIns="0" tIns="0" rIns="0" bIns="0" rtlCol="0" anchor="ctr" anchorCtr="0">
              <a:noAutofit/>
            </a:bodyPr>
            <a:lstStyle/>
            <a:p>
              <a:r>
                <a:rPr lang="en-US" sz="1050" b="1" dirty="0" smtClean="0"/>
                <a:t>Customer</a:t>
              </a:r>
            </a:p>
            <a:p>
              <a:r>
                <a:rPr lang="en-US" sz="1050" b="1" dirty="0" smtClean="0"/>
                <a:t>A</a:t>
              </a:r>
              <a:endParaRPr lang="en-US" sz="1050" b="1" dirty="0"/>
            </a:p>
          </p:txBody>
        </p:sp>
        <p:pic>
          <p:nvPicPr>
            <p:cNvPr id="149" name="Picture 37"/>
            <p:cNvPicPr>
              <a:picLocks noChangeArrowheads="1"/>
            </p:cNvPicPr>
            <p:nvPr/>
          </p:nvPicPr>
          <p:blipFill>
            <a:blip r:embed="rId4"/>
            <a:srcRect/>
            <a:stretch>
              <a:fillRect/>
            </a:stretch>
          </p:blipFill>
          <p:spPr bwMode="auto">
            <a:xfrm>
              <a:off x="4854882" y="2560197"/>
              <a:ext cx="870351" cy="451691"/>
            </a:xfrm>
            <a:prstGeom prst="rect">
              <a:avLst/>
            </a:prstGeom>
            <a:noFill/>
            <a:ln w="9525">
              <a:noFill/>
              <a:miter lim="800000"/>
              <a:headEnd/>
              <a:tailEnd/>
            </a:ln>
          </p:spPr>
        </p:pic>
        <p:sp>
          <p:nvSpPr>
            <p:cNvPr id="150" name="TextBox 149"/>
            <p:cNvSpPr txBox="1"/>
            <p:nvPr/>
          </p:nvSpPr>
          <p:spPr>
            <a:xfrm>
              <a:off x="5120393" y="2788744"/>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51" name="TextBox 150"/>
            <p:cNvSpPr txBox="1"/>
            <p:nvPr/>
          </p:nvSpPr>
          <p:spPr>
            <a:xfrm>
              <a:off x="4633944" y="2715411"/>
              <a:ext cx="204316" cy="190215"/>
            </a:xfrm>
            <a:prstGeom prst="rect">
              <a:avLst/>
            </a:prstGeom>
            <a:noFill/>
          </p:spPr>
          <p:txBody>
            <a:bodyPr wrap="square" lIns="0" tIns="0" rIns="0" bIns="0" rtlCol="0" anchor="ctr" anchorCtr="0">
              <a:noAutofit/>
            </a:bodyPr>
            <a:lstStyle/>
            <a:p>
              <a:r>
                <a:rPr lang="en-US" sz="1050" dirty="0" smtClean="0"/>
                <a:t>.7</a:t>
              </a:r>
              <a:endParaRPr lang="en-US" sz="1050" dirty="0"/>
            </a:p>
          </p:txBody>
        </p:sp>
        <p:sp>
          <p:nvSpPr>
            <p:cNvPr id="152" name="TextBox 151"/>
            <p:cNvSpPr txBox="1"/>
            <p:nvPr/>
          </p:nvSpPr>
          <p:spPr>
            <a:xfrm>
              <a:off x="5218468" y="2133515"/>
              <a:ext cx="844062" cy="432080"/>
            </a:xfrm>
            <a:prstGeom prst="rect">
              <a:avLst/>
            </a:prstGeom>
            <a:noFill/>
          </p:spPr>
          <p:txBody>
            <a:bodyPr wrap="none" rtlCol="0" anchor="ctr" anchorCtr="0">
              <a:noAutofit/>
            </a:bodyPr>
            <a:lstStyle/>
            <a:p>
              <a:r>
                <a:rPr lang="en-US" sz="1400" b="1" dirty="0" smtClean="0"/>
                <a:t>ISP 2</a:t>
              </a:r>
              <a:endParaRPr lang="en-US" sz="1400" b="1" dirty="0"/>
            </a:p>
          </p:txBody>
        </p:sp>
        <p:sp>
          <p:nvSpPr>
            <p:cNvPr id="47" name="TextBox 46"/>
            <p:cNvSpPr txBox="1"/>
            <p:nvPr/>
          </p:nvSpPr>
          <p:spPr>
            <a:xfrm>
              <a:off x="1232887" y="1758451"/>
              <a:ext cx="719832" cy="1018888"/>
            </a:xfrm>
            <a:prstGeom prst="rect">
              <a:avLst/>
            </a:prstGeom>
            <a:noFill/>
          </p:spPr>
          <p:txBody>
            <a:bodyPr wrap="square" lIns="0" tIns="0" rIns="0" bIns="0" rtlCol="0" anchor="ctr" anchorCtr="0">
              <a:noAutofit/>
            </a:bodyPr>
            <a:lstStyle/>
            <a:p>
              <a:r>
                <a:rPr lang="en-US" sz="1050" dirty="0" smtClean="0"/>
                <a:t>10.1.0.0 /24</a:t>
              </a:r>
            </a:p>
            <a:p>
              <a:endParaRPr lang="en-US" sz="1050" dirty="0" smtClean="0"/>
            </a:p>
            <a:p>
              <a:endParaRPr lang="en-US" sz="1050" dirty="0" smtClean="0"/>
            </a:p>
            <a:p>
              <a:endParaRPr lang="en-US" sz="1050" dirty="0" smtClean="0"/>
            </a:p>
            <a:p>
              <a:r>
                <a:rPr lang="en-US" sz="1050" dirty="0" smtClean="0"/>
                <a:t>10.2.0.0 /24</a:t>
              </a:r>
              <a:endParaRPr lang="en-US" sz="1050" dirty="0"/>
            </a:p>
          </p:txBody>
        </p:sp>
        <p:sp>
          <p:nvSpPr>
            <p:cNvPr id="48" name="TextBox 47"/>
            <p:cNvSpPr txBox="1"/>
            <p:nvPr/>
          </p:nvSpPr>
          <p:spPr>
            <a:xfrm>
              <a:off x="1966413" y="2050544"/>
              <a:ext cx="719832" cy="173467"/>
            </a:xfrm>
            <a:prstGeom prst="rect">
              <a:avLst/>
            </a:prstGeom>
            <a:noFill/>
          </p:spPr>
          <p:txBody>
            <a:bodyPr wrap="square" lIns="0" tIns="0" rIns="0" bIns="0" rtlCol="0" anchor="ctr" anchorCtr="0">
              <a:noAutofit/>
            </a:bodyPr>
            <a:lstStyle/>
            <a:p>
              <a:r>
                <a:rPr lang="en-US" sz="1050" dirty="0" smtClean="0"/>
                <a:t>Fa0/0</a:t>
              </a:r>
              <a:endParaRPr lang="en-US" sz="1050" dirty="0"/>
            </a:p>
          </p:txBody>
        </p:sp>
        <p:sp>
          <p:nvSpPr>
            <p:cNvPr id="50" name="TextBox 49"/>
            <p:cNvSpPr txBox="1"/>
            <p:nvPr/>
          </p:nvSpPr>
          <p:spPr>
            <a:xfrm>
              <a:off x="3142071" y="1869674"/>
              <a:ext cx="719832" cy="173467"/>
            </a:xfrm>
            <a:prstGeom prst="rect">
              <a:avLst/>
            </a:prstGeom>
            <a:noFill/>
          </p:spPr>
          <p:txBody>
            <a:bodyPr wrap="square" lIns="0" tIns="0" rIns="0" bIns="0" rtlCol="0" anchor="ctr" anchorCtr="0">
              <a:noAutofit/>
            </a:bodyPr>
            <a:lstStyle/>
            <a:p>
              <a:r>
                <a:rPr lang="en-US" sz="1050" dirty="0" smtClean="0"/>
                <a:t>S0/0/0</a:t>
              </a:r>
              <a:endParaRPr lang="en-US" sz="1050" dirty="0"/>
            </a:p>
          </p:txBody>
        </p:sp>
        <p:sp>
          <p:nvSpPr>
            <p:cNvPr id="51" name="TextBox 50"/>
            <p:cNvSpPr txBox="1"/>
            <p:nvPr/>
          </p:nvSpPr>
          <p:spPr>
            <a:xfrm>
              <a:off x="3153799" y="2454138"/>
              <a:ext cx="719832" cy="173467"/>
            </a:xfrm>
            <a:prstGeom prst="rect">
              <a:avLst/>
            </a:prstGeom>
            <a:noFill/>
          </p:spPr>
          <p:txBody>
            <a:bodyPr wrap="square" lIns="0" tIns="0" rIns="0" bIns="0" rtlCol="0" anchor="ctr" anchorCtr="0">
              <a:noAutofit/>
            </a:bodyPr>
            <a:lstStyle/>
            <a:p>
              <a:r>
                <a:rPr lang="en-US" sz="1050" dirty="0" smtClean="0"/>
                <a:t>S0/0/1</a:t>
              </a:r>
              <a:endParaRPr lang="en-US" sz="1050" dirty="0"/>
            </a:p>
          </p:txBody>
        </p:sp>
      </p:gr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Verifying PBR Example</a:t>
            </a:r>
            <a:endParaRPr lang="en-US" dirty="0"/>
          </a:p>
        </p:txBody>
      </p:sp>
      <p:sp>
        <p:nvSpPr>
          <p:cNvPr id="46" name="Text Placeholder 5"/>
          <p:cNvSpPr>
            <a:spLocks/>
          </p:cNvSpPr>
          <p:nvPr/>
        </p:nvSpPr>
        <p:spPr bwMode="auto">
          <a:xfrm>
            <a:off x="279400" y="3577656"/>
            <a:ext cx="8537054" cy="832107"/>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 </a:t>
            </a:r>
            <a:r>
              <a:rPr lang="en-US" sz="1200" b="1" kern="0" dirty="0" smtClean="0">
                <a:latin typeface="Courier New" pitchFamily="49" charset="0"/>
              </a:rPr>
              <a:t>show ip policy </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Interface         Route map </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FastEthernet0/0   EQUAL-ACCESS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a:t>
            </a:r>
          </a:p>
        </p:txBody>
      </p:sp>
      <p:grpSp>
        <p:nvGrpSpPr>
          <p:cNvPr id="29" name="Group 28"/>
          <p:cNvGrpSpPr/>
          <p:nvPr/>
        </p:nvGrpSpPr>
        <p:grpSpPr>
          <a:xfrm>
            <a:off x="1234000" y="1146317"/>
            <a:ext cx="6660612" cy="2282653"/>
            <a:chOff x="1145512" y="954593"/>
            <a:chExt cx="6660612" cy="2282653"/>
          </a:xfrm>
        </p:grpSpPr>
        <p:pic>
          <p:nvPicPr>
            <p:cNvPr id="141" name="Picture 88"/>
            <p:cNvPicPr>
              <a:picLocks noChangeAspect="1" noChangeArrowheads="1"/>
            </p:cNvPicPr>
            <p:nvPr/>
          </p:nvPicPr>
          <p:blipFill>
            <a:blip r:embed="rId3"/>
            <a:srcRect/>
            <a:stretch>
              <a:fillRect/>
            </a:stretch>
          </p:blipFill>
          <p:spPr bwMode="auto">
            <a:xfrm>
              <a:off x="5942112" y="1306286"/>
              <a:ext cx="1864012" cy="1426160"/>
            </a:xfrm>
            <a:prstGeom prst="rect">
              <a:avLst/>
            </a:prstGeom>
            <a:noFill/>
            <a:ln w="9525" algn="ctr">
              <a:noFill/>
              <a:miter lim="800000"/>
              <a:headEnd/>
              <a:tailEnd/>
            </a:ln>
          </p:spPr>
        </p:pic>
        <p:sp>
          <p:nvSpPr>
            <p:cNvPr id="119" name="Rounded Rectangle 118"/>
            <p:cNvSpPr/>
            <p:nvPr/>
          </p:nvSpPr>
          <p:spPr bwMode="auto">
            <a:xfrm>
              <a:off x="1145512" y="1316334"/>
              <a:ext cx="1768458" cy="1547446"/>
            </a:xfrm>
            <a:prstGeom prst="roundRect">
              <a:avLst/>
            </a:prstGeom>
            <a:solidFill>
              <a:schemeClr val="accent1">
                <a:alpha val="21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pic>
          <p:nvPicPr>
            <p:cNvPr id="121" name="Picture 88"/>
            <p:cNvPicPr>
              <a:picLocks noChangeAspect="1" noChangeArrowheads="1"/>
            </p:cNvPicPr>
            <p:nvPr/>
          </p:nvPicPr>
          <p:blipFill>
            <a:blip r:embed="rId3"/>
            <a:srcRect/>
            <a:stretch>
              <a:fillRect/>
            </a:stretch>
          </p:blipFill>
          <p:spPr bwMode="auto">
            <a:xfrm>
              <a:off x="4742755" y="954593"/>
              <a:ext cx="1450505" cy="1065127"/>
            </a:xfrm>
            <a:prstGeom prst="rect">
              <a:avLst/>
            </a:prstGeom>
            <a:noFill/>
            <a:ln w="9525" algn="ctr">
              <a:noFill/>
              <a:miter lim="800000"/>
              <a:headEnd/>
              <a:tailEnd/>
            </a:ln>
          </p:spPr>
        </p:pic>
        <p:sp>
          <p:nvSpPr>
            <p:cNvPr id="123" name="TextBox 122"/>
            <p:cNvSpPr txBox="1"/>
            <p:nvPr/>
          </p:nvSpPr>
          <p:spPr>
            <a:xfrm>
              <a:off x="5206740" y="1026555"/>
              <a:ext cx="844062" cy="432080"/>
            </a:xfrm>
            <a:prstGeom prst="rect">
              <a:avLst/>
            </a:prstGeom>
            <a:noFill/>
          </p:spPr>
          <p:txBody>
            <a:bodyPr wrap="none" rtlCol="0" anchor="ctr" anchorCtr="0">
              <a:noAutofit/>
            </a:bodyPr>
            <a:lstStyle/>
            <a:p>
              <a:r>
                <a:rPr lang="en-US" sz="1400" b="1" dirty="0" smtClean="0"/>
                <a:t>ISP 1</a:t>
              </a:r>
              <a:endParaRPr lang="en-US" sz="1400" b="1" dirty="0"/>
            </a:p>
          </p:txBody>
        </p:sp>
        <p:sp>
          <p:nvSpPr>
            <p:cNvPr id="124" name="TextBox 123"/>
            <p:cNvSpPr txBox="1"/>
            <p:nvPr/>
          </p:nvSpPr>
          <p:spPr>
            <a:xfrm>
              <a:off x="3741622" y="2700328"/>
              <a:ext cx="719832" cy="173467"/>
            </a:xfrm>
            <a:prstGeom prst="rect">
              <a:avLst/>
            </a:prstGeom>
            <a:noFill/>
          </p:spPr>
          <p:txBody>
            <a:bodyPr wrap="square" lIns="0" tIns="0" rIns="0" bIns="0" rtlCol="0" anchor="ctr" anchorCtr="0">
              <a:noAutofit/>
            </a:bodyPr>
            <a:lstStyle/>
            <a:p>
              <a:r>
                <a:rPr lang="en-US" sz="1050" dirty="0" smtClean="0"/>
                <a:t>172.16.7.0</a:t>
              </a:r>
              <a:endParaRPr lang="en-US" sz="1050" dirty="0"/>
            </a:p>
          </p:txBody>
        </p:sp>
        <p:cxnSp>
          <p:nvCxnSpPr>
            <p:cNvPr id="125" name="Straight Connector 124"/>
            <p:cNvCxnSpPr/>
            <p:nvPr/>
          </p:nvCxnSpPr>
          <p:spPr bwMode="auto">
            <a:xfrm>
              <a:off x="2861460" y="2264270"/>
              <a:ext cx="2016630" cy="4165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26" name="Straight Connector 125"/>
            <p:cNvCxnSpPr/>
            <p:nvPr/>
          </p:nvCxnSpPr>
          <p:spPr bwMode="auto">
            <a:xfrm flipV="1">
              <a:off x="2861460" y="1718268"/>
              <a:ext cx="1991833" cy="5460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27" name="Picture 37"/>
            <p:cNvPicPr>
              <a:picLocks noChangeArrowheads="1"/>
            </p:cNvPicPr>
            <p:nvPr/>
          </p:nvPicPr>
          <p:blipFill>
            <a:blip r:embed="rId4"/>
            <a:srcRect/>
            <a:stretch>
              <a:fillRect/>
            </a:stretch>
          </p:blipFill>
          <p:spPr bwMode="auto">
            <a:xfrm>
              <a:off x="2583941" y="2038424"/>
              <a:ext cx="870351" cy="451691"/>
            </a:xfrm>
            <a:prstGeom prst="rect">
              <a:avLst/>
            </a:prstGeom>
            <a:noFill/>
            <a:ln w="9525">
              <a:noFill/>
              <a:miter lim="800000"/>
              <a:headEnd/>
              <a:tailEnd/>
            </a:ln>
          </p:spPr>
        </p:pic>
        <p:sp>
          <p:nvSpPr>
            <p:cNvPr id="128" name="TextBox 127"/>
            <p:cNvSpPr txBox="1"/>
            <p:nvPr/>
          </p:nvSpPr>
          <p:spPr>
            <a:xfrm>
              <a:off x="2859374" y="2258761"/>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130" name="Straight Connector 129"/>
            <p:cNvCxnSpPr/>
            <p:nvPr/>
          </p:nvCxnSpPr>
          <p:spPr bwMode="auto">
            <a:xfrm rot="10800000">
              <a:off x="2072842" y="2271789"/>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131" name="Picture 37"/>
            <p:cNvPicPr>
              <a:picLocks noChangeArrowheads="1"/>
            </p:cNvPicPr>
            <p:nvPr/>
          </p:nvPicPr>
          <p:blipFill>
            <a:blip r:embed="rId4"/>
            <a:srcRect/>
            <a:stretch>
              <a:fillRect/>
            </a:stretch>
          </p:blipFill>
          <p:spPr bwMode="auto">
            <a:xfrm>
              <a:off x="4712533" y="1372846"/>
              <a:ext cx="870351" cy="451691"/>
            </a:xfrm>
            <a:prstGeom prst="rect">
              <a:avLst/>
            </a:prstGeom>
            <a:noFill/>
            <a:ln w="9525">
              <a:noFill/>
              <a:miter lim="800000"/>
              <a:headEnd/>
              <a:tailEnd/>
            </a:ln>
          </p:spPr>
        </p:pic>
        <p:sp>
          <p:nvSpPr>
            <p:cNvPr id="132" name="TextBox 131"/>
            <p:cNvSpPr txBox="1"/>
            <p:nvPr/>
          </p:nvSpPr>
          <p:spPr>
            <a:xfrm>
              <a:off x="4978044" y="1601393"/>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133" name="TextBox 132"/>
            <p:cNvSpPr txBox="1"/>
            <p:nvPr/>
          </p:nvSpPr>
          <p:spPr>
            <a:xfrm>
              <a:off x="3612667" y="1556502"/>
              <a:ext cx="719832" cy="173467"/>
            </a:xfrm>
            <a:prstGeom prst="rect">
              <a:avLst/>
            </a:prstGeom>
            <a:noFill/>
          </p:spPr>
          <p:txBody>
            <a:bodyPr wrap="square" lIns="0" tIns="0" rIns="0" bIns="0" rtlCol="0" anchor="ctr" anchorCtr="0">
              <a:noAutofit/>
            </a:bodyPr>
            <a:lstStyle/>
            <a:p>
              <a:r>
                <a:rPr lang="en-US" sz="1050" dirty="0" smtClean="0"/>
                <a:t>192.168.6.0</a:t>
              </a:r>
              <a:endParaRPr lang="en-US" sz="1050" dirty="0"/>
            </a:p>
          </p:txBody>
        </p:sp>
        <p:sp>
          <p:nvSpPr>
            <p:cNvPr id="134" name="TextBox 133"/>
            <p:cNvSpPr txBox="1"/>
            <p:nvPr/>
          </p:nvSpPr>
          <p:spPr>
            <a:xfrm>
              <a:off x="4612180" y="1819453"/>
              <a:ext cx="204316" cy="190215"/>
            </a:xfrm>
            <a:prstGeom prst="rect">
              <a:avLst/>
            </a:prstGeom>
            <a:noFill/>
          </p:spPr>
          <p:txBody>
            <a:bodyPr wrap="square" lIns="0" tIns="0" rIns="0" bIns="0" rtlCol="0" anchor="ctr" anchorCtr="0">
              <a:noAutofit/>
            </a:bodyPr>
            <a:lstStyle/>
            <a:p>
              <a:r>
                <a:rPr lang="en-US" sz="1050" dirty="0" smtClean="0"/>
                <a:t>.6</a:t>
              </a:r>
              <a:endParaRPr lang="en-US" sz="1050" dirty="0"/>
            </a:p>
          </p:txBody>
        </p:sp>
        <p:sp>
          <p:nvSpPr>
            <p:cNvPr id="142" name="TextBox 141"/>
            <p:cNvSpPr txBox="1"/>
            <p:nvPr/>
          </p:nvSpPr>
          <p:spPr>
            <a:xfrm>
              <a:off x="6502916" y="1770136"/>
              <a:ext cx="844062" cy="432080"/>
            </a:xfrm>
            <a:prstGeom prst="rect">
              <a:avLst/>
            </a:prstGeom>
            <a:noFill/>
          </p:spPr>
          <p:txBody>
            <a:bodyPr wrap="none" rtlCol="0" anchor="ctr" anchorCtr="0">
              <a:noAutofit/>
            </a:bodyPr>
            <a:lstStyle/>
            <a:p>
              <a:r>
                <a:rPr lang="en-US" sz="1400" b="1" dirty="0" smtClean="0"/>
                <a:t>Internet</a:t>
              </a:r>
              <a:endParaRPr lang="en-US" sz="1400" b="1" dirty="0"/>
            </a:p>
          </p:txBody>
        </p:sp>
        <p:pic>
          <p:nvPicPr>
            <p:cNvPr id="143" name="Picture 88"/>
            <p:cNvPicPr>
              <a:picLocks noChangeAspect="1" noChangeArrowheads="1"/>
            </p:cNvPicPr>
            <p:nvPr/>
          </p:nvPicPr>
          <p:blipFill>
            <a:blip r:embed="rId3"/>
            <a:srcRect/>
            <a:stretch>
              <a:fillRect/>
            </a:stretch>
          </p:blipFill>
          <p:spPr bwMode="auto">
            <a:xfrm>
              <a:off x="4853289" y="2080010"/>
              <a:ext cx="1446960" cy="1157236"/>
            </a:xfrm>
            <a:prstGeom prst="rect">
              <a:avLst/>
            </a:prstGeom>
            <a:noFill/>
            <a:ln w="9525" algn="ctr">
              <a:noFill/>
              <a:miter lim="800000"/>
              <a:headEnd/>
              <a:tailEnd/>
            </a:ln>
          </p:spPr>
        </p:pic>
        <p:sp>
          <p:nvSpPr>
            <p:cNvPr id="148" name="TextBox 147"/>
            <p:cNvSpPr txBox="1"/>
            <p:nvPr/>
          </p:nvSpPr>
          <p:spPr>
            <a:xfrm>
              <a:off x="1882663" y="1394040"/>
              <a:ext cx="1013551" cy="344325"/>
            </a:xfrm>
            <a:prstGeom prst="rect">
              <a:avLst/>
            </a:prstGeom>
            <a:noFill/>
          </p:spPr>
          <p:txBody>
            <a:bodyPr wrap="square" lIns="0" tIns="0" rIns="0" bIns="0" rtlCol="0" anchor="ctr" anchorCtr="0">
              <a:noAutofit/>
            </a:bodyPr>
            <a:lstStyle/>
            <a:p>
              <a:r>
                <a:rPr lang="en-US" sz="1050" b="1" dirty="0" smtClean="0"/>
                <a:t>Customer</a:t>
              </a:r>
            </a:p>
            <a:p>
              <a:r>
                <a:rPr lang="en-US" sz="1050" b="1" dirty="0" smtClean="0"/>
                <a:t>A</a:t>
              </a:r>
              <a:endParaRPr lang="en-US" sz="1050" b="1" dirty="0"/>
            </a:p>
          </p:txBody>
        </p:sp>
        <p:pic>
          <p:nvPicPr>
            <p:cNvPr id="149" name="Picture 37"/>
            <p:cNvPicPr>
              <a:picLocks noChangeArrowheads="1"/>
            </p:cNvPicPr>
            <p:nvPr/>
          </p:nvPicPr>
          <p:blipFill>
            <a:blip r:embed="rId4"/>
            <a:srcRect/>
            <a:stretch>
              <a:fillRect/>
            </a:stretch>
          </p:blipFill>
          <p:spPr bwMode="auto">
            <a:xfrm>
              <a:off x="4854882" y="2560197"/>
              <a:ext cx="870351" cy="451691"/>
            </a:xfrm>
            <a:prstGeom prst="rect">
              <a:avLst/>
            </a:prstGeom>
            <a:noFill/>
            <a:ln w="9525">
              <a:noFill/>
              <a:miter lim="800000"/>
              <a:headEnd/>
              <a:tailEnd/>
            </a:ln>
          </p:spPr>
        </p:pic>
        <p:sp>
          <p:nvSpPr>
            <p:cNvPr id="150" name="TextBox 149"/>
            <p:cNvSpPr txBox="1"/>
            <p:nvPr/>
          </p:nvSpPr>
          <p:spPr>
            <a:xfrm>
              <a:off x="5120393" y="2788744"/>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51" name="TextBox 150"/>
            <p:cNvSpPr txBox="1"/>
            <p:nvPr/>
          </p:nvSpPr>
          <p:spPr>
            <a:xfrm>
              <a:off x="4633944" y="2715411"/>
              <a:ext cx="204316" cy="190215"/>
            </a:xfrm>
            <a:prstGeom prst="rect">
              <a:avLst/>
            </a:prstGeom>
            <a:noFill/>
          </p:spPr>
          <p:txBody>
            <a:bodyPr wrap="square" lIns="0" tIns="0" rIns="0" bIns="0" rtlCol="0" anchor="ctr" anchorCtr="0">
              <a:noAutofit/>
            </a:bodyPr>
            <a:lstStyle/>
            <a:p>
              <a:r>
                <a:rPr lang="en-US" sz="1050" dirty="0" smtClean="0"/>
                <a:t>.7</a:t>
              </a:r>
              <a:endParaRPr lang="en-US" sz="1050" dirty="0"/>
            </a:p>
          </p:txBody>
        </p:sp>
        <p:sp>
          <p:nvSpPr>
            <p:cNvPr id="152" name="TextBox 151"/>
            <p:cNvSpPr txBox="1"/>
            <p:nvPr/>
          </p:nvSpPr>
          <p:spPr>
            <a:xfrm>
              <a:off x="5218468" y="2133515"/>
              <a:ext cx="844062" cy="432080"/>
            </a:xfrm>
            <a:prstGeom prst="rect">
              <a:avLst/>
            </a:prstGeom>
            <a:noFill/>
          </p:spPr>
          <p:txBody>
            <a:bodyPr wrap="none" rtlCol="0" anchor="ctr" anchorCtr="0">
              <a:noAutofit/>
            </a:bodyPr>
            <a:lstStyle/>
            <a:p>
              <a:r>
                <a:rPr lang="en-US" sz="1400" b="1" dirty="0" smtClean="0"/>
                <a:t>ISP 2</a:t>
              </a:r>
              <a:endParaRPr lang="en-US" sz="1400" b="1" dirty="0"/>
            </a:p>
          </p:txBody>
        </p:sp>
        <p:sp>
          <p:nvSpPr>
            <p:cNvPr id="47" name="TextBox 46"/>
            <p:cNvSpPr txBox="1"/>
            <p:nvPr/>
          </p:nvSpPr>
          <p:spPr>
            <a:xfrm>
              <a:off x="1232887" y="1758451"/>
              <a:ext cx="719832" cy="1018888"/>
            </a:xfrm>
            <a:prstGeom prst="rect">
              <a:avLst/>
            </a:prstGeom>
            <a:noFill/>
          </p:spPr>
          <p:txBody>
            <a:bodyPr wrap="square" lIns="0" tIns="0" rIns="0" bIns="0" rtlCol="0" anchor="ctr" anchorCtr="0">
              <a:noAutofit/>
            </a:bodyPr>
            <a:lstStyle/>
            <a:p>
              <a:r>
                <a:rPr lang="en-US" sz="1050" dirty="0" smtClean="0"/>
                <a:t>10.1.0.0 /24</a:t>
              </a:r>
            </a:p>
            <a:p>
              <a:endParaRPr lang="en-US" sz="1050" dirty="0" smtClean="0"/>
            </a:p>
            <a:p>
              <a:endParaRPr lang="en-US" sz="1050" dirty="0" smtClean="0"/>
            </a:p>
            <a:p>
              <a:endParaRPr lang="en-US" sz="1050" dirty="0" smtClean="0"/>
            </a:p>
            <a:p>
              <a:r>
                <a:rPr lang="en-US" sz="1050" dirty="0" smtClean="0"/>
                <a:t>10.2.0.0 /24</a:t>
              </a:r>
              <a:endParaRPr lang="en-US" sz="1050" dirty="0"/>
            </a:p>
          </p:txBody>
        </p:sp>
        <p:sp>
          <p:nvSpPr>
            <p:cNvPr id="48" name="TextBox 47"/>
            <p:cNvSpPr txBox="1"/>
            <p:nvPr/>
          </p:nvSpPr>
          <p:spPr>
            <a:xfrm>
              <a:off x="1966413" y="2050544"/>
              <a:ext cx="719832" cy="173467"/>
            </a:xfrm>
            <a:prstGeom prst="rect">
              <a:avLst/>
            </a:prstGeom>
            <a:noFill/>
          </p:spPr>
          <p:txBody>
            <a:bodyPr wrap="square" lIns="0" tIns="0" rIns="0" bIns="0" rtlCol="0" anchor="ctr" anchorCtr="0">
              <a:noAutofit/>
            </a:bodyPr>
            <a:lstStyle/>
            <a:p>
              <a:r>
                <a:rPr lang="en-US" sz="1050" dirty="0" smtClean="0"/>
                <a:t>Fa0/0</a:t>
              </a:r>
              <a:endParaRPr lang="en-US" sz="1050" dirty="0"/>
            </a:p>
          </p:txBody>
        </p:sp>
        <p:sp>
          <p:nvSpPr>
            <p:cNvPr id="50" name="TextBox 49"/>
            <p:cNvSpPr txBox="1"/>
            <p:nvPr/>
          </p:nvSpPr>
          <p:spPr>
            <a:xfrm>
              <a:off x="3142071" y="1869674"/>
              <a:ext cx="719832" cy="173467"/>
            </a:xfrm>
            <a:prstGeom prst="rect">
              <a:avLst/>
            </a:prstGeom>
            <a:noFill/>
          </p:spPr>
          <p:txBody>
            <a:bodyPr wrap="square" lIns="0" tIns="0" rIns="0" bIns="0" rtlCol="0" anchor="ctr" anchorCtr="0">
              <a:noAutofit/>
            </a:bodyPr>
            <a:lstStyle/>
            <a:p>
              <a:r>
                <a:rPr lang="en-US" sz="1050" dirty="0" smtClean="0"/>
                <a:t>S0/0/0</a:t>
              </a:r>
              <a:endParaRPr lang="en-US" sz="1050" dirty="0"/>
            </a:p>
          </p:txBody>
        </p:sp>
        <p:sp>
          <p:nvSpPr>
            <p:cNvPr id="51" name="TextBox 50"/>
            <p:cNvSpPr txBox="1"/>
            <p:nvPr/>
          </p:nvSpPr>
          <p:spPr>
            <a:xfrm>
              <a:off x="3153799" y="2454138"/>
              <a:ext cx="719832" cy="173467"/>
            </a:xfrm>
            <a:prstGeom prst="rect">
              <a:avLst/>
            </a:prstGeom>
            <a:noFill/>
          </p:spPr>
          <p:txBody>
            <a:bodyPr wrap="square" lIns="0" tIns="0" rIns="0" bIns="0" rtlCol="0" anchor="ctr" anchorCtr="0">
              <a:noAutofit/>
            </a:bodyPr>
            <a:lstStyle/>
            <a:p>
              <a:r>
                <a:rPr lang="en-US" sz="1050" dirty="0" smtClean="0"/>
                <a:t>S0/0/1</a:t>
              </a:r>
              <a:endParaRPr lang="en-US" sz="1050" dirty="0"/>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Path Control Tools</a:t>
            </a:r>
            <a:endParaRPr lang="en-US" dirty="0"/>
          </a:p>
        </p:txBody>
      </p:sp>
      <p:sp>
        <p:nvSpPr>
          <p:cNvPr id="3" name="Content Placeholder 2"/>
          <p:cNvSpPr>
            <a:spLocks noGrp="1"/>
          </p:cNvSpPr>
          <p:nvPr>
            <p:ph idx="10"/>
          </p:nvPr>
        </p:nvSpPr>
        <p:spPr/>
        <p:txBody>
          <a:bodyPr>
            <a:normAutofit/>
          </a:bodyPr>
          <a:lstStyle/>
          <a:p>
            <a:r>
              <a:rPr lang="en-US" dirty="0" smtClean="0"/>
              <a:t>A good addressing design.</a:t>
            </a:r>
          </a:p>
          <a:p>
            <a:r>
              <a:rPr lang="en-US" dirty="0" smtClean="0"/>
              <a:t>Redistribution and other routing </a:t>
            </a:r>
            <a:r>
              <a:rPr lang="en-US" smtClean="0"/>
              <a:t>protocol characteristics.</a:t>
            </a:r>
            <a:endParaRPr lang="en-US" dirty="0" smtClean="0"/>
          </a:p>
        </p:txBody>
      </p:sp>
      <p:graphicFrame>
        <p:nvGraphicFramePr>
          <p:cNvPr id="6" name="Content Placeholder 5"/>
          <p:cNvGraphicFramePr>
            <a:graphicFrameLocks noGrp="1"/>
          </p:cNvGraphicFramePr>
          <p:nvPr>
            <p:ph idx="11"/>
          </p:nvPr>
        </p:nvGraphicFramePr>
        <p:xfrm>
          <a:off x="279400" y="2138524"/>
          <a:ext cx="8520114" cy="4330608"/>
        </p:xfrm>
        <a:graphic>
          <a:graphicData uri="http://schemas.openxmlformats.org/drawingml/2006/table">
            <a:tbl>
              <a:tblPr firstRow="1" bandRow="1">
                <a:tableStyleId>{5C22544A-7EE6-4342-B048-85BDC9FD1C3A}</a:tableStyleId>
              </a:tblPr>
              <a:tblGrid>
                <a:gridCol w="2840038"/>
                <a:gridCol w="2840038"/>
                <a:gridCol w="2840038"/>
              </a:tblGrid>
              <a:tr h="532000">
                <a:tc>
                  <a:txBody>
                    <a:bodyPr/>
                    <a:lstStyle/>
                    <a:p>
                      <a:pPr marL="0" marR="0" algn="ctr">
                        <a:lnSpc>
                          <a:spcPct val="100000"/>
                        </a:lnSpc>
                        <a:spcBef>
                          <a:spcPts val="0"/>
                        </a:spcBef>
                        <a:spcAft>
                          <a:spcPts val="600"/>
                        </a:spcAft>
                      </a:pPr>
                      <a:r>
                        <a:rPr lang="en-US" sz="1600" b="1" dirty="0"/>
                        <a:t>Characteristic</a:t>
                      </a:r>
                      <a:endParaRPr lang="en-US" sz="1600" b="1" dirty="0">
                        <a:solidFill>
                          <a:srgbClr val="000000"/>
                        </a:solidFill>
                        <a:latin typeface="Arial"/>
                        <a:ea typeface="SimSun"/>
                        <a:cs typeface="Times New Roman"/>
                      </a:endParaRPr>
                    </a:p>
                  </a:txBody>
                  <a:tcPr marL="76200" marR="76200" marT="76200" marB="50800" anchor="ctr"/>
                </a:tc>
                <a:tc>
                  <a:txBody>
                    <a:bodyPr/>
                    <a:lstStyle/>
                    <a:p>
                      <a:pPr marL="0" marR="0">
                        <a:lnSpc>
                          <a:spcPct val="100000"/>
                        </a:lnSpc>
                        <a:spcBef>
                          <a:spcPts val="0"/>
                        </a:spcBef>
                        <a:spcAft>
                          <a:spcPts val="600"/>
                        </a:spcAft>
                      </a:pPr>
                      <a:r>
                        <a:rPr lang="en-US" sz="1600" b="1" dirty="0"/>
                        <a:t>OSPF</a:t>
                      </a:r>
                      <a:endParaRPr lang="en-US" sz="1600" b="1" dirty="0">
                        <a:solidFill>
                          <a:srgbClr val="000000"/>
                        </a:solidFill>
                        <a:latin typeface="Arial"/>
                        <a:ea typeface="SimSun"/>
                        <a:cs typeface="Times New Roman"/>
                      </a:endParaRPr>
                    </a:p>
                  </a:txBody>
                  <a:tcPr marL="76200" marR="76200" marT="76200" marB="50800" anchor="ctr"/>
                </a:tc>
                <a:tc>
                  <a:txBody>
                    <a:bodyPr/>
                    <a:lstStyle/>
                    <a:p>
                      <a:pPr marL="0" marR="0">
                        <a:lnSpc>
                          <a:spcPct val="100000"/>
                        </a:lnSpc>
                        <a:spcBef>
                          <a:spcPts val="0"/>
                        </a:spcBef>
                        <a:spcAft>
                          <a:spcPts val="600"/>
                        </a:spcAft>
                      </a:pPr>
                      <a:r>
                        <a:rPr lang="en-US" sz="1600" b="1" dirty="0"/>
                        <a:t>EIGRP</a:t>
                      </a:r>
                      <a:endParaRPr lang="en-US" sz="1600" b="1" dirty="0">
                        <a:solidFill>
                          <a:srgbClr val="000000"/>
                        </a:solidFill>
                        <a:latin typeface="Arial"/>
                        <a:ea typeface="SimSun"/>
                        <a:cs typeface="Times New Roman"/>
                      </a:endParaRPr>
                    </a:p>
                  </a:txBody>
                  <a:tcPr marL="76200" marR="76200" marT="76200" marB="50800" anchor="ctr"/>
                </a:tc>
              </a:tr>
              <a:tr h="619452">
                <a:tc>
                  <a:txBody>
                    <a:bodyPr/>
                    <a:lstStyle/>
                    <a:p>
                      <a:pPr marL="0" marR="0" algn="l">
                        <a:lnSpc>
                          <a:spcPct val="100000"/>
                        </a:lnSpc>
                        <a:spcBef>
                          <a:spcPts val="0"/>
                        </a:spcBef>
                        <a:spcAft>
                          <a:spcPts val="600"/>
                        </a:spcAft>
                      </a:pPr>
                      <a:r>
                        <a:rPr lang="en-US" sz="1400" b="1" dirty="0"/>
                        <a:t>Route Marking</a:t>
                      </a:r>
                      <a:endParaRPr lang="en-US" sz="1400" b="1" dirty="0">
                        <a:solidFill>
                          <a:srgbClr val="000000"/>
                        </a:solidFill>
                        <a:latin typeface="+mn-lt"/>
                        <a:ea typeface="SimSun"/>
                        <a:cs typeface="Arial"/>
                      </a:endParaRPr>
                    </a:p>
                  </a:txBody>
                  <a:tcPr marL="76200" marR="76200" marT="76200" marB="50800" anchor="ctr"/>
                </a:tc>
                <a:tc>
                  <a:txBody>
                    <a:bodyPr/>
                    <a:lstStyle/>
                    <a:p>
                      <a:pPr marL="0" marR="0">
                        <a:lnSpc>
                          <a:spcPct val="100000"/>
                        </a:lnSpc>
                        <a:spcBef>
                          <a:spcPts val="0"/>
                        </a:spcBef>
                        <a:spcAft>
                          <a:spcPts val="600"/>
                        </a:spcAft>
                      </a:pPr>
                      <a:r>
                        <a:rPr lang="en-US" sz="1400" dirty="0"/>
                        <a:t>Tags for external routes can be added at distribution points</a:t>
                      </a:r>
                      <a:endParaRPr lang="en-US" sz="1400" dirty="0">
                        <a:solidFill>
                          <a:srgbClr val="000000"/>
                        </a:solidFill>
                        <a:latin typeface="+mn-lt"/>
                        <a:ea typeface="SimSun"/>
                        <a:cs typeface="Arial"/>
                      </a:endParaRPr>
                    </a:p>
                  </a:txBody>
                  <a:tcPr marL="76200" marR="76200" marT="76200" marB="50800" anchor="ctr"/>
                </a:tc>
                <a:tc>
                  <a:txBody>
                    <a:bodyPr/>
                    <a:lstStyle/>
                    <a:p>
                      <a:pPr marL="0" marR="0">
                        <a:lnSpc>
                          <a:spcPct val="100000"/>
                        </a:lnSpc>
                        <a:spcBef>
                          <a:spcPts val="0"/>
                        </a:spcBef>
                        <a:spcAft>
                          <a:spcPts val="600"/>
                        </a:spcAft>
                      </a:pPr>
                      <a:r>
                        <a:rPr lang="en-US" sz="1400" dirty="0"/>
                        <a:t>Tags for all routes can be configured</a:t>
                      </a:r>
                      <a:endParaRPr lang="en-US" sz="1400" dirty="0">
                        <a:solidFill>
                          <a:srgbClr val="000000"/>
                        </a:solidFill>
                        <a:latin typeface="+mn-lt"/>
                        <a:ea typeface="SimSun"/>
                        <a:cs typeface="Arial"/>
                      </a:endParaRPr>
                    </a:p>
                  </a:txBody>
                  <a:tcPr marL="76200" marR="76200" marT="76200" marB="50800" anchor="ctr"/>
                </a:tc>
              </a:tr>
              <a:tr h="619452">
                <a:tc>
                  <a:txBody>
                    <a:bodyPr/>
                    <a:lstStyle/>
                    <a:p>
                      <a:pPr marL="0" marR="0" algn="l">
                        <a:lnSpc>
                          <a:spcPct val="100000"/>
                        </a:lnSpc>
                        <a:spcBef>
                          <a:spcPts val="0"/>
                        </a:spcBef>
                        <a:spcAft>
                          <a:spcPts val="600"/>
                        </a:spcAft>
                        <a:tabLst>
                          <a:tab pos="472440" algn="l"/>
                        </a:tabLst>
                      </a:pPr>
                      <a:r>
                        <a:rPr lang="en-US" sz="1400" b="1" dirty="0"/>
                        <a:t>Metric</a:t>
                      </a:r>
                      <a:endParaRPr lang="en-US" sz="1400" b="1" dirty="0">
                        <a:solidFill>
                          <a:srgbClr val="000000"/>
                        </a:solidFill>
                        <a:latin typeface="+mn-lt"/>
                        <a:ea typeface="SimSun"/>
                        <a:cs typeface="Arial"/>
                      </a:endParaRPr>
                    </a:p>
                  </a:txBody>
                  <a:tcPr marL="76200" marR="76200" marT="76200" marB="50800" anchor="ctr"/>
                </a:tc>
                <a:tc>
                  <a:txBody>
                    <a:bodyPr/>
                    <a:lstStyle/>
                    <a:p>
                      <a:pPr marL="0" marR="0">
                        <a:lnSpc>
                          <a:spcPct val="100000"/>
                        </a:lnSpc>
                        <a:spcBef>
                          <a:spcPts val="0"/>
                        </a:spcBef>
                        <a:spcAft>
                          <a:spcPts val="600"/>
                        </a:spcAft>
                      </a:pPr>
                      <a:r>
                        <a:rPr lang="en-US" sz="1400"/>
                        <a:t>Can be changed for external routes at redistribution points</a:t>
                      </a:r>
                      <a:endParaRPr lang="en-US" sz="1400">
                        <a:solidFill>
                          <a:srgbClr val="000000"/>
                        </a:solidFill>
                        <a:latin typeface="+mn-lt"/>
                        <a:ea typeface="SimSun"/>
                        <a:cs typeface="Arial"/>
                      </a:endParaRPr>
                    </a:p>
                  </a:txBody>
                  <a:tcPr marL="76200" marR="76200" marT="76200" marB="50800" anchor="ctr"/>
                </a:tc>
                <a:tc>
                  <a:txBody>
                    <a:bodyPr/>
                    <a:lstStyle/>
                    <a:p>
                      <a:pPr marL="0" marR="0">
                        <a:lnSpc>
                          <a:spcPct val="100000"/>
                        </a:lnSpc>
                        <a:spcBef>
                          <a:spcPts val="0"/>
                        </a:spcBef>
                        <a:spcAft>
                          <a:spcPts val="600"/>
                        </a:spcAft>
                      </a:pPr>
                      <a:r>
                        <a:rPr lang="en-US" sz="1400" dirty="0"/>
                        <a:t>Can be set using route maps</a:t>
                      </a:r>
                      <a:endParaRPr lang="en-US" sz="1400" dirty="0">
                        <a:solidFill>
                          <a:srgbClr val="000000"/>
                        </a:solidFill>
                        <a:latin typeface="+mn-lt"/>
                        <a:ea typeface="SimSun"/>
                        <a:cs typeface="Arial"/>
                      </a:endParaRPr>
                    </a:p>
                  </a:txBody>
                  <a:tcPr marL="76200" marR="76200" marT="76200" marB="50800" anchor="ctr"/>
                </a:tc>
              </a:tr>
              <a:tr h="619452">
                <a:tc>
                  <a:txBody>
                    <a:bodyPr/>
                    <a:lstStyle/>
                    <a:p>
                      <a:pPr marL="0" marR="0" algn="l">
                        <a:lnSpc>
                          <a:spcPct val="100000"/>
                        </a:lnSpc>
                        <a:spcBef>
                          <a:spcPts val="0"/>
                        </a:spcBef>
                        <a:spcAft>
                          <a:spcPts val="600"/>
                        </a:spcAft>
                        <a:tabLst>
                          <a:tab pos="472440" algn="l"/>
                        </a:tabLst>
                      </a:pPr>
                      <a:r>
                        <a:rPr lang="en-US" sz="1400" b="1" dirty="0"/>
                        <a:t>Next hop</a:t>
                      </a:r>
                      <a:endParaRPr lang="en-US" sz="1400" b="1" dirty="0">
                        <a:solidFill>
                          <a:srgbClr val="000000"/>
                        </a:solidFill>
                        <a:latin typeface="+mn-lt"/>
                        <a:ea typeface="SimSun"/>
                        <a:cs typeface="Arial"/>
                      </a:endParaRPr>
                    </a:p>
                  </a:txBody>
                  <a:tcPr marL="76200" marR="76200" marT="76200" marB="50800" anchor="ctr"/>
                </a:tc>
                <a:tc>
                  <a:txBody>
                    <a:bodyPr/>
                    <a:lstStyle/>
                    <a:p>
                      <a:pPr marL="0" marR="0">
                        <a:lnSpc>
                          <a:spcPct val="100000"/>
                        </a:lnSpc>
                        <a:spcBef>
                          <a:spcPts val="0"/>
                        </a:spcBef>
                        <a:spcAft>
                          <a:spcPts val="600"/>
                        </a:spcAft>
                      </a:pPr>
                      <a:r>
                        <a:rPr lang="en-US" sz="1400"/>
                        <a:t>Can be changed for external routes at redistribution points</a:t>
                      </a:r>
                      <a:endParaRPr lang="en-US" sz="1400">
                        <a:solidFill>
                          <a:srgbClr val="000000"/>
                        </a:solidFill>
                        <a:latin typeface="+mn-lt"/>
                        <a:ea typeface="SimSun"/>
                        <a:cs typeface="Arial"/>
                      </a:endParaRPr>
                    </a:p>
                  </a:txBody>
                  <a:tcPr marL="76200" marR="76200" marT="76200" marB="50800" anchor="ctr"/>
                </a:tc>
                <a:tc>
                  <a:txBody>
                    <a:bodyPr/>
                    <a:lstStyle/>
                    <a:p>
                      <a:pPr marL="0" marR="0">
                        <a:lnSpc>
                          <a:spcPct val="100000"/>
                        </a:lnSpc>
                        <a:spcBef>
                          <a:spcPts val="0"/>
                        </a:spcBef>
                        <a:spcAft>
                          <a:spcPts val="600"/>
                        </a:spcAft>
                      </a:pPr>
                      <a:r>
                        <a:rPr lang="en-US" sz="1400" dirty="0"/>
                        <a:t>Can be set for all routes under various conditions</a:t>
                      </a:r>
                      <a:endParaRPr lang="en-US" sz="1400" dirty="0">
                        <a:solidFill>
                          <a:srgbClr val="000000"/>
                        </a:solidFill>
                        <a:latin typeface="+mn-lt"/>
                        <a:ea typeface="SimSun"/>
                        <a:cs typeface="Arial"/>
                      </a:endParaRPr>
                    </a:p>
                  </a:txBody>
                  <a:tcPr marL="76200" marR="76200" marT="76200" marB="50800" anchor="ctr"/>
                </a:tc>
              </a:tr>
              <a:tr h="619452">
                <a:tc>
                  <a:txBody>
                    <a:bodyPr/>
                    <a:lstStyle/>
                    <a:p>
                      <a:pPr marL="0" marR="0" algn="l">
                        <a:lnSpc>
                          <a:spcPct val="100000"/>
                        </a:lnSpc>
                        <a:spcBef>
                          <a:spcPts val="0"/>
                        </a:spcBef>
                        <a:spcAft>
                          <a:spcPts val="600"/>
                        </a:spcAft>
                        <a:tabLst>
                          <a:tab pos="472440" algn="l"/>
                        </a:tabLst>
                      </a:pPr>
                      <a:r>
                        <a:rPr lang="en-US" sz="1400" b="1" dirty="0"/>
                        <a:t>Filtering</a:t>
                      </a:r>
                      <a:endParaRPr lang="en-US" sz="1400" b="1" dirty="0">
                        <a:solidFill>
                          <a:srgbClr val="000000"/>
                        </a:solidFill>
                        <a:latin typeface="+mn-lt"/>
                        <a:ea typeface="SimSun"/>
                        <a:cs typeface="Arial"/>
                      </a:endParaRPr>
                    </a:p>
                  </a:txBody>
                  <a:tcPr marL="76200" marR="76200" marT="76200" marB="50800" anchor="ctr"/>
                </a:tc>
                <a:tc>
                  <a:txBody>
                    <a:bodyPr/>
                    <a:lstStyle/>
                    <a:p>
                      <a:pPr marL="0" marR="0">
                        <a:lnSpc>
                          <a:spcPct val="100000"/>
                        </a:lnSpc>
                        <a:spcBef>
                          <a:spcPts val="0"/>
                        </a:spcBef>
                        <a:spcAft>
                          <a:spcPts val="600"/>
                        </a:spcAft>
                      </a:pPr>
                      <a:r>
                        <a:rPr lang="en-US" sz="1400"/>
                        <a:t>Summary information can be filtered at ABRs and ASBRs</a:t>
                      </a:r>
                      <a:endParaRPr lang="en-US" sz="1400">
                        <a:solidFill>
                          <a:srgbClr val="000000"/>
                        </a:solidFill>
                        <a:latin typeface="+mn-lt"/>
                        <a:ea typeface="SimSun"/>
                        <a:cs typeface="Arial"/>
                      </a:endParaRPr>
                    </a:p>
                  </a:txBody>
                  <a:tcPr marL="76200" marR="76200" marT="76200" marB="50800" anchor="ctr"/>
                </a:tc>
                <a:tc>
                  <a:txBody>
                    <a:bodyPr/>
                    <a:lstStyle/>
                    <a:p>
                      <a:pPr marL="0" marR="0">
                        <a:lnSpc>
                          <a:spcPct val="100000"/>
                        </a:lnSpc>
                        <a:spcBef>
                          <a:spcPts val="0"/>
                        </a:spcBef>
                        <a:spcAft>
                          <a:spcPts val="600"/>
                        </a:spcAft>
                      </a:pPr>
                      <a:r>
                        <a:rPr lang="en-US" sz="1400" dirty="0"/>
                        <a:t>Can be configured anywhere for any routes</a:t>
                      </a:r>
                      <a:endParaRPr lang="en-US" sz="1400" dirty="0">
                        <a:solidFill>
                          <a:srgbClr val="000000"/>
                        </a:solidFill>
                        <a:latin typeface="+mn-lt"/>
                        <a:ea typeface="SimSun"/>
                        <a:cs typeface="Arial"/>
                      </a:endParaRPr>
                    </a:p>
                  </a:txBody>
                  <a:tcPr marL="76200" marR="76200" marT="76200" marB="50800" anchor="ctr"/>
                </a:tc>
              </a:tr>
              <a:tr h="619452">
                <a:tc>
                  <a:txBody>
                    <a:bodyPr/>
                    <a:lstStyle/>
                    <a:p>
                      <a:pPr marL="0" marR="0" algn="l">
                        <a:lnSpc>
                          <a:spcPct val="100000"/>
                        </a:lnSpc>
                        <a:spcBef>
                          <a:spcPts val="0"/>
                        </a:spcBef>
                        <a:spcAft>
                          <a:spcPts val="600"/>
                        </a:spcAft>
                        <a:tabLst>
                          <a:tab pos="472440" algn="l"/>
                        </a:tabLst>
                      </a:pPr>
                      <a:r>
                        <a:rPr lang="en-US" sz="1400" b="1" dirty="0"/>
                        <a:t>Route summarization</a:t>
                      </a:r>
                      <a:endParaRPr lang="en-US" sz="1400" b="1" dirty="0">
                        <a:solidFill>
                          <a:srgbClr val="000000"/>
                        </a:solidFill>
                        <a:latin typeface="+mn-lt"/>
                        <a:ea typeface="SimSun"/>
                        <a:cs typeface="Arial"/>
                      </a:endParaRPr>
                    </a:p>
                  </a:txBody>
                  <a:tcPr marL="76200" marR="76200" marT="76200" marB="50800" anchor="ctr"/>
                </a:tc>
                <a:tc>
                  <a:txBody>
                    <a:bodyPr/>
                    <a:lstStyle/>
                    <a:p>
                      <a:pPr marL="0" marR="0">
                        <a:lnSpc>
                          <a:spcPct val="100000"/>
                        </a:lnSpc>
                        <a:spcBef>
                          <a:spcPts val="0"/>
                        </a:spcBef>
                        <a:spcAft>
                          <a:spcPts val="600"/>
                        </a:spcAft>
                      </a:pPr>
                      <a:r>
                        <a:rPr lang="en-US" sz="1400"/>
                        <a:t>Can be configured only on ABRs and ASBRs</a:t>
                      </a:r>
                      <a:endParaRPr lang="en-US" sz="1400">
                        <a:solidFill>
                          <a:srgbClr val="000000"/>
                        </a:solidFill>
                        <a:latin typeface="+mn-lt"/>
                        <a:ea typeface="SimSun"/>
                        <a:cs typeface="Arial"/>
                      </a:endParaRPr>
                    </a:p>
                  </a:txBody>
                  <a:tcPr marL="76200" marR="76200" marT="76200" marB="50800" anchor="ctr"/>
                </a:tc>
                <a:tc>
                  <a:txBody>
                    <a:bodyPr/>
                    <a:lstStyle/>
                    <a:p>
                      <a:pPr marL="0" marR="0">
                        <a:lnSpc>
                          <a:spcPct val="100000"/>
                        </a:lnSpc>
                        <a:spcBef>
                          <a:spcPts val="0"/>
                        </a:spcBef>
                        <a:spcAft>
                          <a:spcPts val="600"/>
                        </a:spcAft>
                      </a:pPr>
                      <a:r>
                        <a:rPr lang="en-US" sz="1400" dirty="0"/>
                        <a:t>Can be configured anywhere for any routes; auto summarization is on by default</a:t>
                      </a:r>
                      <a:endParaRPr lang="en-US" sz="1400" dirty="0">
                        <a:solidFill>
                          <a:srgbClr val="000000"/>
                        </a:solidFill>
                        <a:latin typeface="+mn-lt"/>
                        <a:ea typeface="SimSun"/>
                        <a:cs typeface="Arial"/>
                      </a:endParaRPr>
                    </a:p>
                  </a:txBody>
                  <a:tcPr marL="76200" marR="76200" marT="76200" marB="50800" anchor="ctr"/>
                </a:tc>
              </a:tr>
              <a:tr h="532000">
                <a:tc>
                  <a:txBody>
                    <a:bodyPr/>
                    <a:lstStyle/>
                    <a:p>
                      <a:pPr marL="0" marR="0" algn="l">
                        <a:lnSpc>
                          <a:spcPct val="100000"/>
                        </a:lnSpc>
                        <a:spcBef>
                          <a:spcPts val="0"/>
                        </a:spcBef>
                        <a:spcAft>
                          <a:spcPts val="600"/>
                        </a:spcAft>
                        <a:tabLst>
                          <a:tab pos="472440" algn="l"/>
                        </a:tabLst>
                      </a:pPr>
                      <a:r>
                        <a:rPr lang="en-US" sz="1400" b="1" dirty="0"/>
                        <a:t>Unequal cost load balancing</a:t>
                      </a:r>
                      <a:endParaRPr lang="en-US" sz="1400" b="1" dirty="0">
                        <a:solidFill>
                          <a:srgbClr val="000000"/>
                        </a:solidFill>
                        <a:latin typeface="+mn-lt"/>
                        <a:ea typeface="SimSun"/>
                        <a:cs typeface="Arial"/>
                      </a:endParaRPr>
                    </a:p>
                  </a:txBody>
                  <a:tcPr marL="76200" marR="76200" marT="76200" marB="50800" anchor="ctr"/>
                </a:tc>
                <a:tc>
                  <a:txBody>
                    <a:bodyPr/>
                    <a:lstStyle/>
                    <a:p>
                      <a:pPr marL="0" marR="0">
                        <a:lnSpc>
                          <a:spcPct val="100000"/>
                        </a:lnSpc>
                        <a:spcBef>
                          <a:spcPts val="0"/>
                        </a:spcBef>
                        <a:spcAft>
                          <a:spcPts val="600"/>
                        </a:spcAft>
                      </a:pPr>
                      <a:r>
                        <a:rPr lang="en-US" sz="1400"/>
                        <a:t>Not available</a:t>
                      </a:r>
                      <a:endParaRPr lang="en-US" sz="1400">
                        <a:solidFill>
                          <a:srgbClr val="000000"/>
                        </a:solidFill>
                        <a:latin typeface="+mn-lt"/>
                        <a:ea typeface="SimSun"/>
                        <a:cs typeface="Arial"/>
                      </a:endParaRPr>
                    </a:p>
                  </a:txBody>
                  <a:tcPr marL="76200" marR="76200" marT="76200" marB="50800" anchor="ctr"/>
                </a:tc>
                <a:tc>
                  <a:txBody>
                    <a:bodyPr/>
                    <a:lstStyle/>
                    <a:p>
                      <a:pPr marL="0" marR="0">
                        <a:lnSpc>
                          <a:spcPct val="100000"/>
                        </a:lnSpc>
                        <a:spcBef>
                          <a:spcPts val="0"/>
                        </a:spcBef>
                        <a:spcAft>
                          <a:spcPts val="600"/>
                        </a:spcAft>
                      </a:pPr>
                      <a:r>
                        <a:rPr lang="en-US" sz="1400" dirty="0"/>
                        <a:t>Available, with variance command.</a:t>
                      </a:r>
                      <a:endParaRPr lang="en-US" sz="1400" dirty="0">
                        <a:solidFill>
                          <a:srgbClr val="000000"/>
                        </a:solidFill>
                        <a:latin typeface="+mn-lt"/>
                        <a:ea typeface="SimSun"/>
                        <a:cs typeface="Arial"/>
                      </a:endParaRPr>
                    </a:p>
                  </a:txBody>
                  <a:tcPr marL="76200" marR="76200" marT="76200" marB="50800" anchor="ctr"/>
                </a:tc>
              </a:tr>
            </a:tbl>
          </a:graphicData>
        </a:graphic>
      </p:graphicFrame>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Verifying PBR Example</a:t>
            </a:r>
            <a:endParaRPr lang="en-US" dirty="0"/>
          </a:p>
        </p:txBody>
      </p:sp>
      <p:sp>
        <p:nvSpPr>
          <p:cNvPr id="46" name="Text Placeholder 5"/>
          <p:cNvSpPr>
            <a:spLocks/>
          </p:cNvSpPr>
          <p:nvPr/>
        </p:nvSpPr>
        <p:spPr bwMode="auto">
          <a:xfrm>
            <a:off x="279400" y="3430176"/>
            <a:ext cx="8537054" cy="2970623"/>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 </a:t>
            </a:r>
            <a:r>
              <a:rPr lang="en-US" sz="1200" b="1" kern="0" dirty="0" smtClean="0">
                <a:latin typeface="Courier New" pitchFamily="49" charset="0"/>
              </a:rPr>
              <a:t>show route-map</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route-map EQUAL-ACCESS, permit, sequence 10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Match clauses: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ip address (access-lists):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Set clauses: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ip default next-hop 192.168.6.6</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Policy routing matches: 3 packets, 168 bytes </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route-map EQUAL-ACCESS, permit, sequence 20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Match clauses: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ip address (access-lists): 2</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Set clauses: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ip default next-hop 172.16.7.7</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route-map EQUAL-ACCESS, permit, sequence 30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Set clauses: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default </a:t>
            </a:r>
            <a:r>
              <a:rPr lang="en-US" sz="1200" kern="0" smtClean="0">
                <a:latin typeface="Courier New" pitchFamily="49" charset="0"/>
              </a:rPr>
              <a:t>interface null0</a:t>
            </a:r>
            <a:endParaRPr lang="en-US" sz="1200" kern="0" dirty="0" smtClean="0">
              <a:latin typeface="Courier New" pitchFamily="49" charset="0"/>
            </a:endParaRPr>
          </a:p>
        </p:txBody>
      </p:sp>
      <p:grpSp>
        <p:nvGrpSpPr>
          <p:cNvPr id="29" name="Group 28"/>
          <p:cNvGrpSpPr/>
          <p:nvPr/>
        </p:nvGrpSpPr>
        <p:grpSpPr>
          <a:xfrm>
            <a:off x="1248748" y="1116821"/>
            <a:ext cx="6660612" cy="2282653"/>
            <a:chOff x="1145512" y="954593"/>
            <a:chExt cx="6660612" cy="2282653"/>
          </a:xfrm>
        </p:grpSpPr>
        <p:pic>
          <p:nvPicPr>
            <p:cNvPr id="141" name="Picture 88"/>
            <p:cNvPicPr>
              <a:picLocks noChangeAspect="1" noChangeArrowheads="1"/>
            </p:cNvPicPr>
            <p:nvPr/>
          </p:nvPicPr>
          <p:blipFill>
            <a:blip r:embed="rId3"/>
            <a:srcRect/>
            <a:stretch>
              <a:fillRect/>
            </a:stretch>
          </p:blipFill>
          <p:spPr bwMode="auto">
            <a:xfrm>
              <a:off x="5942112" y="1306286"/>
              <a:ext cx="1864012" cy="1426160"/>
            </a:xfrm>
            <a:prstGeom prst="rect">
              <a:avLst/>
            </a:prstGeom>
            <a:noFill/>
            <a:ln w="9525" algn="ctr">
              <a:noFill/>
              <a:miter lim="800000"/>
              <a:headEnd/>
              <a:tailEnd/>
            </a:ln>
          </p:spPr>
        </p:pic>
        <p:sp>
          <p:nvSpPr>
            <p:cNvPr id="119" name="Rounded Rectangle 118"/>
            <p:cNvSpPr/>
            <p:nvPr/>
          </p:nvSpPr>
          <p:spPr bwMode="auto">
            <a:xfrm>
              <a:off x="1145512" y="1316334"/>
              <a:ext cx="1768458" cy="1547446"/>
            </a:xfrm>
            <a:prstGeom prst="roundRect">
              <a:avLst/>
            </a:prstGeom>
            <a:solidFill>
              <a:schemeClr val="accent1">
                <a:alpha val="21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pic>
          <p:nvPicPr>
            <p:cNvPr id="121" name="Picture 88"/>
            <p:cNvPicPr>
              <a:picLocks noChangeAspect="1" noChangeArrowheads="1"/>
            </p:cNvPicPr>
            <p:nvPr/>
          </p:nvPicPr>
          <p:blipFill>
            <a:blip r:embed="rId3"/>
            <a:srcRect/>
            <a:stretch>
              <a:fillRect/>
            </a:stretch>
          </p:blipFill>
          <p:spPr bwMode="auto">
            <a:xfrm>
              <a:off x="4742755" y="954593"/>
              <a:ext cx="1450505" cy="1065127"/>
            </a:xfrm>
            <a:prstGeom prst="rect">
              <a:avLst/>
            </a:prstGeom>
            <a:noFill/>
            <a:ln w="9525" algn="ctr">
              <a:noFill/>
              <a:miter lim="800000"/>
              <a:headEnd/>
              <a:tailEnd/>
            </a:ln>
          </p:spPr>
        </p:pic>
        <p:sp>
          <p:nvSpPr>
            <p:cNvPr id="123" name="TextBox 122"/>
            <p:cNvSpPr txBox="1"/>
            <p:nvPr/>
          </p:nvSpPr>
          <p:spPr>
            <a:xfrm>
              <a:off x="5206740" y="1026555"/>
              <a:ext cx="844062" cy="432080"/>
            </a:xfrm>
            <a:prstGeom prst="rect">
              <a:avLst/>
            </a:prstGeom>
            <a:noFill/>
          </p:spPr>
          <p:txBody>
            <a:bodyPr wrap="none" rtlCol="0" anchor="ctr" anchorCtr="0">
              <a:noAutofit/>
            </a:bodyPr>
            <a:lstStyle/>
            <a:p>
              <a:r>
                <a:rPr lang="en-US" sz="1400" b="1" dirty="0" smtClean="0"/>
                <a:t>ISP 1</a:t>
              </a:r>
              <a:endParaRPr lang="en-US" sz="1400" b="1" dirty="0"/>
            </a:p>
          </p:txBody>
        </p:sp>
        <p:sp>
          <p:nvSpPr>
            <p:cNvPr id="124" name="TextBox 123"/>
            <p:cNvSpPr txBox="1"/>
            <p:nvPr/>
          </p:nvSpPr>
          <p:spPr>
            <a:xfrm>
              <a:off x="3741622" y="2700328"/>
              <a:ext cx="719832" cy="173467"/>
            </a:xfrm>
            <a:prstGeom prst="rect">
              <a:avLst/>
            </a:prstGeom>
            <a:noFill/>
          </p:spPr>
          <p:txBody>
            <a:bodyPr wrap="square" lIns="0" tIns="0" rIns="0" bIns="0" rtlCol="0" anchor="ctr" anchorCtr="0">
              <a:noAutofit/>
            </a:bodyPr>
            <a:lstStyle/>
            <a:p>
              <a:r>
                <a:rPr lang="en-US" sz="1050" dirty="0" smtClean="0"/>
                <a:t>172.16.7.0</a:t>
              </a:r>
              <a:endParaRPr lang="en-US" sz="1050" dirty="0"/>
            </a:p>
          </p:txBody>
        </p:sp>
        <p:cxnSp>
          <p:nvCxnSpPr>
            <p:cNvPr id="125" name="Straight Connector 124"/>
            <p:cNvCxnSpPr/>
            <p:nvPr/>
          </p:nvCxnSpPr>
          <p:spPr bwMode="auto">
            <a:xfrm>
              <a:off x="2861460" y="2264270"/>
              <a:ext cx="2016630" cy="4165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26" name="Straight Connector 125"/>
            <p:cNvCxnSpPr/>
            <p:nvPr/>
          </p:nvCxnSpPr>
          <p:spPr bwMode="auto">
            <a:xfrm flipV="1">
              <a:off x="2861460" y="1718268"/>
              <a:ext cx="1991833" cy="54600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27" name="Picture 37"/>
            <p:cNvPicPr>
              <a:picLocks noChangeArrowheads="1"/>
            </p:cNvPicPr>
            <p:nvPr/>
          </p:nvPicPr>
          <p:blipFill>
            <a:blip r:embed="rId4"/>
            <a:srcRect/>
            <a:stretch>
              <a:fillRect/>
            </a:stretch>
          </p:blipFill>
          <p:spPr bwMode="auto">
            <a:xfrm>
              <a:off x="2583941" y="2038424"/>
              <a:ext cx="870351" cy="451691"/>
            </a:xfrm>
            <a:prstGeom prst="rect">
              <a:avLst/>
            </a:prstGeom>
            <a:noFill/>
            <a:ln w="9525">
              <a:noFill/>
              <a:miter lim="800000"/>
              <a:headEnd/>
              <a:tailEnd/>
            </a:ln>
          </p:spPr>
        </p:pic>
        <p:sp>
          <p:nvSpPr>
            <p:cNvPr id="128" name="TextBox 127"/>
            <p:cNvSpPr txBox="1"/>
            <p:nvPr/>
          </p:nvSpPr>
          <p:spPr>
            <a:xfrm>
              <a:off x="2859374" y="2258761"/>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130" name="Straight Connector 129"/>
            <p:cNvCxnSpPr/>
            <p:nvPr/>
          </p:nvCxnSpPr>
          <p:spPr bwMode="auto">
            <a:xfrm rot="10800000">
              <a:off x="2072842" y="2271789"/>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131" name="Picture 37"/>
            <p:cNvPicPr>
              <a:picLocks noChangeArrowheads="1"/>
            </p:cNvPicPr>
            <p:nvPr/>
          </p:nvPicPr>
          <p:blipFill>
            <a:blip r:embed="rId4"/>
            <a:srcRect/>
            <a:stretch>
              <a:fillRect/>
            </a:stretch>
          </p:blipFill>
          <p:spPr bwMode="auto">
            <a:xfrm>
              <a:off x="4712533" y="1372846"/>
              <a:ext cx="870351" cy="451691"/>
            </a:xfrm>
            <a:prstGeom prst="rect">
              <a:avLst/>
            </a:prstGeom>
            <a:noFill/>
            <a:ln w="9525">
              <a:noFill/>
              <a:miter lim="800000"/>
              <a:headEnd/>
              <a:tailEnd/>
            </a:ln>
          </p:spPr>
        </p:pic>
        <p:sp>
          <p:nvSpPr>
            <p:cNvPr id="132" name="TextBox 131"/>
            <p:cNvSpPr txBox="1"/>
            <p:nvPr/>
          </p:nvSpPr>
          <p:spPr>
            <a:xfrm>
              <a:off x="4978044" y="1601393"/>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133" name="TextBox 132"/>
            <p:cNvSpPr txBox="1"/>
            <p:nvPr/>
          </p:nvSpPr>
          <p:spPr>
            <a:xfrm>
              <a:off x="3612667" y="1556502"/>
              <a:ext cx="719832" cy="173467"/>
            </a:xfrm>
            <a:prstGeom prst="rect">
              <a:avLst/>
            </a:prstGeom>
            <a:noFill/>
          </p:spPr>
          <p:txBody>
            <a:bodyPr wrap="square" lIns="0" tIns="0" rIns="0" bIns="0" rtlCol="0" anchor="ctr" anchorCtr="0">
              <a:noAutofit/>
            </a:bodyPr>
            <a:lstStyle/>
            <a:p>
              <a:r>
                <a:rPr lang="en-US" sz="1050" dirty="0" smtClean="0"/>
                <a:t>192.168.6.0</a:t>
              </a:r>
              <a:endParaRPr lang="en-US" sz="1050" dirty="0"/>
            </a:p>
          </p:txBody>
        </p:sp>
        <p:sp>
          <p:nvSpPr>
            <p:cNvPr id="134" name="TextBox 133"/>
            <p:cNvSpPr txBox="1"/>
            <p:nvPr/>
          </p:nvSpPr>
          <p:spPr>
            <a:xfrm>
              <a:off x="4612180" y="1819453"/>
              <a:ext cx="204316" cy="190215"/>
            </a:xfrm>
            <a:prstGeom prst="rect">
              <a:avLst/>
            </a:prstGeom>
            <a:noFill/>
          </p:spPr>
          <p:txBody>
            <a:bodyPr wrap="square" lIns="0" tIns="0" rIns="0" bIns="0" rtlCol="0" anchor="ctr" anchorCtr="0">
              <a:noAutofit/>
            </a:bodyPr>
            <a:lstStyle/>
            <a:p>
              <a:r>
                <a:rPr lang="en-US" sz="1050" dirty="0" smtClean="0"/>
                <a:t>.6</a:t>
              </a:r>
              <a:endParaRPr lang="en-US" sz="1050" dirty="0"/>
            </a:p>
          </p:txBody>
        </p:sp>
        <p:sp>
          <p:nvSpPr>
            <p:cNvPr id="142" name="TextBox 141"/>
            <p:cNvSpPr txBox="1"/>
            <p:nvPr/>
          </p:nvSpPr>
          <p:spPr>
            <a:xfrm>
              <a:off x="6502916" y="1770136"/>
              <a:ext cx="844062" cy="432080"/>
            </a:xfrm>
            <a:prstGeom prst="rect">
              <a:avLst/>
            </a:prstGeom>
            <a:noFill/>
          </p:spPr>
          <p:txBody>
            <a:bodyPr wrap="none" rtlCol="0" anchor="ctr" anchorCtr="0">
              <a:noAutofit/>
            </a:bodyPr>
            <a:lstStyle/>
            <a:p>
              <a:r>
                <a:rPr lang="en-US" sz="1400" b="1" dirty="0" smtClean="0"/>
                <a:t>Internet</a:t>
              </a:r>
              <a:endParaRPr lang="en-US" sz="1400" b="1" dirty="0"/>
            </a:p>
          </p:txBody>
        </p:sp>
        <p:pic>
          <p:nvPicPr>
            <p:cNvPr id="143" name="Picture 88"/>
            <p:cNvPicPr>
              <a:picLocks noChangeAspect="1" noChangeArrowheads="1"/>
            </p:cNvPicPr>
            <p:nvPr/>
          </p:nvPicPr>
          <p:blipFill>
            <a:blip r:embed="rId3"/>
            <a:srcRect/>
            <a:stretch>
              <a:fillRect/>
            </a:stretch>
          </p:blipFill>
          <p:spPr bwMode="auto">
            <a:xfrm>
              <a:off x="4853289" y="2080010"/>
              <a:ext cx="1446960" cy="1157236"/>
            </a:xfrm>
            <a:prstGeom prst="rect">
              <a:avLst/>
            </a:prstGeom>
            <a:noFill/>
            <a:ln w="9525" algn="ctr">
              <a:noFill/>
              <a:miter lim="800000"/>
              <a:headEnd/>
              <a:tailEnd/>
            </a:ln>
          </p:spPr>
        </p:pic>
        <p:sp>
          <p:nvSpPr>
            <p:cNvPr id="148" name="TextBox 147"/>
            <p:cNvSpPr txBox="1"/>
            <p:nvPr/>
          </p:nvSpPr>
          <p:spPr>
            <a:xfrm>
              <a:off x="1882663" y="1394040"/>
              <a:ext cx="1013551" cy="344325"/>
            </a:xfrm>
            <a:prstGeom prst="rect">
              <a:avLst/>
            </a:prstGeom>
            <a:noFill/>
          </p:spPr>
          <p:txBody>
            <a:bodyPr wrap="square" lIns="0" tIns="0" rIns="0" bIns="0" rtlCol="0" anchor="ctr" anchorCtr="0">
              <a:noAutofit/>
            </a:bodyPr>
            <a:lstStyle/>
            <a:p>
              <a:r>
                <a:rPr lang="en-US" sz="1050" b="1" dirty="0" smtClean="0"/>
                <a:t>Customer</a:t>
              </a:r>
            </a:p>
            <a:p>
              <a:r>
                <a:rPr lang="en-US" sz="1050" b="1" dirty="0" smtClean="0"/>
                <a:t>A</a:t>
              </a:r>
              <a:endParaRPr lang="en-US" sz="1050" b="1" dirty="0"/>
            </a:p>
          </p:txBody>
        </p:sp>
        <p:pic>
          <p:nvPicPr>
            <p:cNvPr id="149" name="Picture 37"/>
            <p:cNvPicPr>
              <a:picLocks noChangeArrowheads="1"/>
            </p:cNvPicPr>
            <p:nvPr/>
          </p:nvPicPr>
          <p:blipFill>
            <a:blip r:embed="rId4"/>
            <a:srcRect/>
            <a:stretch>
              <a:fillRect/>
            </a:stretch>
          </p:blipFill>
          <p:spPr bwMode="auto">
            <a:xfrm>
              <a:off x="4854882" y="2560197"/>
              <a:ext cx="870351" cy="451691"/>
            </a:xfrm>
            <a:prstGeom prst="rect">
              <a:avLst/>
            </a:prstGeom>
            <a:noFill/>
            <a:ln w="9525">
              <a:noFill/>
              <a:miter lim="800000"/>
              <a:headEnd/>
              <a:tailEnd/>
            </a:ln>
          </p:spPr>
        </p:pic>
        <p:sp>
          <p:nvSpPr>
            <p:cNvPr id="150" name="TextBox 149"/>
            <p:cNvSpPr txBox="1"/>
            <p:nvPr/>
          </p:nvSpPr>
          <p:spPr>
            <a:xfrm>
              <a:off x="5120393" y="2788744"/>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51" name="TextBox 150"/>
            <p:cNvSpPr txBox="1"/>
            <p:nvPr/>
          </p:nvSpPr>
          <p:spPr>
            <a:xfrm>
              <a:off x="4633944" y="2715411"/>
              <a:ext cx="204316" cy="190215"/>
            </a:xfrm>
            <a:prstGeom prst="rect">
              <a:avLst/>
            </a:prstGeom>
            <a:noFill/>
          </p:spPr>
          <p:txBody>
            <a:bodyPr wrap="square" lIns="0" tIns="0" rIns="0" bIns="0" rtlCol="0" anchor="ctr" anchorCtr="0">
              <a:noAutofit/>
            </a:bodyPr>
            <a:lstStyle/>
            <a:p>
              <a:r>
                <a:rPr lang="en-US" sz="1050" dirty="0" smtClean="0"/>
                <a:t>.7</a:t>
              </a:r>
              <a:endParaRPr lang="en-US" sz="1050" dirty="0"/>
            </a:p>
          </p:txBody>
        </p:sp>
        <p:sp>
          <p:nvSpPr>
            <p:cNvPr id="152" name="TextBox 151"/>
            <p:cNvSpPr txBox="1"/>
            <p:nvPr/>
          </p:nvSpPr>
          <p:spPr>
            <a:xfrm>
              <a:off x="5218468" y="2133515"/>
              <a:ext cx="844062" cy="432080"/>
            </a:xfrm>
            <a:prstGeom prst="rect">
              <a:avLst/>
            </a:prstGeom>
            <a:noFill/>
          </p:spPr>
          <p:txBody>
            <a:bodyPr wrap="none" rtlCol="0" anchor="ctr" anchorCtr="0">
              <a:noAutofit/>
            </a:bodyPr>
            <a:lstStyle/>
            <a:p>
              <a:r>
                <a:rPr lang="en-US" sz="1400" b="1" dirty="0" smtClean="0"/>
                <a:t>ISP 2</a:t>
              </a:r>
              <a:endParaRPr lang="en-US" sz="1400" b="1" dirty="0"/>
            </a:p>
          </p:txBody>
        </p:sp>
        <p:sp>
          <p:nvSpPr>
            <p:cNvPr id="47" name="TextBox 46"/>
            <p:cNvSpPr txBox="1"/>
            <p:nvPr/>
          </p:nvSpPr>
          <p:spPr>
            <a:xfrm>
              <a:off x="1232887" y="1758451"/>
              <a:ext cx="719832" cy="1018888"/>
            </a:xfrm>
            <a:prstGeom prst="rect">
              <a:avLst/>
            </a:prstGeom>
            <a:noFill/>
          </p:spPr>
          <p:txBody>
            <a:bodyPr wrap="square" lIns="0" tIns="0" rIns="0" bIns="0" rtlCol="0" anchor="ctr" anchorCtr="0">
              <a:noAutofit/>
            </a:bodyPr>
            <a:lstStyle/>
            <a:p>
              <a:r>
                <a:rPr lang="en-US" sz="1050" dirty="0" smtClean="0"/>
                <a:t>10.1.0.0 /24</a:t>
              </a:r>
            </a:p>
            <a:p>
              <a:endParaRPr lang="en-US" sz="1050" dirty="0" smtClean="0"/>
            </a:p>
            <a:p>
              <a:endParaRPr lang="en-US" sz="1050" dirty="0" smtClean="0"/>
            </a:p>
            <a:p>
              <a:endParaRPr lang="en-US" sz="1050" dirty="0" smtClean="0"/>
            </a:p>
            <a:p>
              <a:r>
                <a:rPr lang="en-US" sz="1050" dirty="0" smtClean="0"/>
                <a:t>10.2.0.0 /24</a:t>
              </a:r>
              <a:endParaRPr lang="en-US" sz="1050" dirty="0"/>
            </a:p>
          </p:txBody>
        </p:sp>
        <p:sp>
          <p:nvSpPr>
            <p:cNvPr id="48" name="TextBox 47"/>
            <p:cNvSpPr txBox="1"/>
            <p:nvPr/>
          </p:nvSpPr>
          <p:spPr>
            <a:xfrm>
              <a:off x="1966413" y="2050544"/>
              <a:ext cx="719832" cy="173467"/>
            </a:xfrm>
            <a:prstGeom prst="rect">
              <a:avLst/>
            </a:prstGeom>
            <a:noFill/>
          </p:spPr>
          <p:txBody>
            <a:bodyPr wrap="square" lIns="0" tIns="0" rIns="0" bIns="0" rtlCol="0" anchor="ctr" anchorCtr="0">
              <a:noAutofit/>
            </a:bodyPr>
            <a:lstStyle/>
            <a:p>
              <a:r>
                <a:rPr lang="en-US" sz="1050" dirty="0" smtClean="0"/>
                <a:t>Fa0/0</a:t>
              </a:r>
              <a:endParaRPr lang="en-US" sz="1050" dirty="0"/>
            </a:p>
          </p:txBody>
        </p:sp>
        <p:sp>
          <p:nvSpPr>
            <p:cNvPr id="50" name="TextBox 49"/>
            <p:cNvSpPr txBox="1"/>
            <p:nvPr/>
          </p:nvSpPr>
          <p:spPr>
            <a:xfrm>
              <a:off x="3142071" y="1869674"/>
              <a:ext cx="719832" cy="173467"/>
            </a:xfrm>
            <a:prstGeom prst="rect">
              <a:avLst/>
            </a:prstGeom>
            <a:noFill/>
          </p:spPr>
          <p:txBody>
            <a:bodyPr wrap="square" lIns="0" tIns="0" rIns="0" bIns="0" rtlCol="0" anchor="ctr" anchorCtr="0">
              <a:noAutofit/>
            </a:bodyPr>
            <a:lstStyle/>
            <a:p>
              <a:r>
                <a:rPr lang="en-US" sz="1050" dirty="0" smtClean="0"/>
                <a:t>S0/0/0</a:t>
              </a:r>
              <a:endParaRPr lang="en-US" sz="1050" dirty="0"/>
            </a:p>
          </p:txBody>
        </p:sp>
        <p:sp>
          <p:nvSpPr>
            <p:cNvPr id="51" name="TextBox 50"/>
            <p:cNvSpPr txBox="1"/>
            <p:nvPr/>
          </p:nvSpPr>
          <p:spPr>
            <a:xfrm>
              <a:off x="3153799" y="2454138"/>
              <a:ext cx="719832" cy="173467"/>
            </a:xfrm>
            <a:prstGeom prst="rect">
              <a:avLst/>
            </a:prstGeom>
            <a:noFill/>
          </p:spPr>
          <p:txBody>
            <a:bodyPr wrap="square" lIns="0" tIns="0" rIns="0" bIns="0" rtlCol="0" anchor="ctr" anchorCtr="0">
              <a:noAutofit/>
            </a:bodyPr>
            <a:lstStyle/>
            <a:p>
              <a:r>
                <a:rPr lang="en-US" sz="1050" dirty="0" smtClean="0"/>
                <a:t>S0/0/1</a:t>
              </a:r>
              <a:endParaRPr lang="en-US" sz="1050" dirty="0"/>
            </a:p>
          </p:txBody>
        </p:sp>
      </p:gr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2"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lvl="0" algn="l" defTabSz="814388" eaLnBrk="1" hangingPunct="1">
              <a:defRPr/>
            </a:pPr>
            <a:r>
              <a:rPr lang="en-US" sz="2800" b="1" kern="0" dirty="0" smtClean="0">
                <a:solidFill>
                  <a:schemeClr val="bg1"/>
                </a:solidFill>
                <a:latin typeface="+mj-lt"/>
                <a:ea typeface="+mj-ea"/>
                <a:cs typeface="+mj-cs"/>
              </a:rPr>
              <a:t>Advanced Path Control Tools   </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Cisco IOS Optimized Edge Routing</a:t>
            </a:r>
            <a:endParaRPr lang="en-US" dirty="0"/>
          </a:p>
        </p:txBody>
      </p:sp>
      <p:sp>
        <p:nvSpPr>
          <p:cNvPr id="3" name="Content Placeholder 2"/>
          <p:cNvSpPr>
            <a:spLocks noGrp="1"/>
          </p:cNvSpPr>
          <p:nvPr>
            <p:ph idx="1"/>
          </p:nvPr>
        </p:nvSpPr>
        <p:spPr/>
        <p:txBody>
          <a:bodyPr/>
          <a:lstStyle/>
          <a:p>
            <a:r>
              <a:rPr lang="en-US" smtClean="0"/>
              <a:t>Cisco IOS OER is intended for sites using multiple Internet or WAN service providers.</a:t>
            </a:r>
          </a:p>
          <a:p>
            <a:r>
              <a:rPr lang="en-US" smtClean="0"/>
              <a:t>Cisco IOS OER uses tools such as Cisco IOS IP SLAs to automatically detect network service degradation and to make dynamic routing decisions and adjustments based on criteria such as response time, packet loss, jitter, path availability, and traffic load distribution.</a:t>
            </a:r>
          </a:p>
          <a:p>
            <a:pPr lvl="1"/>
            <a:r>
              <a:rPr lang="en-US" smtClean="0"/>
              <a:t>In contrast, normal routing protocols focus on detecting a routing path using static routing metrics, rather than the condition of the service over that path.</a:t>
            </a:r>
            <a:endParaRPr lang="en-US" dirty="0" smtClean="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Cisco IOS </a:t>
            </a:r>
            <a:r>
              <a:rPr lang="en-US" dirty="0" err="1" smtClean="0"/>
              <a:t>OER</a:t>
            </a:r>
            <a:r>
              <a:rPr lang="en-US" dirty="0" smtClean="0"/>
              <a:t> Operation</a:t>
            </a:r>
            <a:endParaRPr lang="en-US" dirty="0"/>
          </a:p>
        </p:txBody>
      </p:sp>
      <p:sp>
        <p:nvSpPr>
          <p:cNvPr id="3" name="Content Placeholder 2"/>
          <p:cNvSpPr>
            <a:spLocks noGrp="1"/>
          </p:cNvSpPr>
          <p:nvPr>
            <p:ph idx="10"/>
          </p:nvPr>
        </p:nvSpPr>
        <p:spPr/>
        <p:txBody>
          <a:bodyPr>
            <a:noAutofit/>
          </a:bodyPr>
          <a:lstStyle/>
          <a:p>
            <a:pPr>
              <a:lnSpc>
                <a:spcPct val="120000"/>
              </a:lnSpc>
            </a:pPr>
            <a:r>
              <a:rPr lang="en-US" sz="1600" dirty="0" smtClean="0"/>
              <a:t>The Cisco IOS </a:t>
            </a:r>
            <a:r>
              <a:rPr lang="en-US" sz="1600" dirty="0" err="1" smtClean="0"/>
              <a:t>OER</a:t>
            </a:r>
            <a:r>
              <a:rPr lang="en-US" sz="1600" dirty="0" smtClean="0"/>
              <a:t> border routers monitor route prefixes information and gather performance statistics over each external interface (in this example, using Cisco IOS IP SLAs).</a:t>
            </a:r>
          </a:p>
          <a:p>
            <a:pPr>
              <a:lnSpc>
                <a:spcPct val="120000"/>
              </a:lnSpc>
            </a:pPr>
            <a:r>
              <a:rPr lang="en-US" sz="1600" dirty="0" smtClean="0"/>
              <a:t>This information is periodically reported to the master controller. </a:t>
            </a:r>
          </a:p>
          <a:p>
            <a:pPr lvl="1">
              <a:lnSpc>
                <a:spcPct val="120000"/>
              </a:lnSpc>
            </a:pPr>
            <a:r>
              <a:rPr lang="en-US" sz="1400" dirty="0" smtClean="0"/>
              <a:t>If the prefixes and exit links comply with a configured policy, routing remains as is. </a:t>
            </a:r>
          </a:p>
          <a:p>
            <a:pPr lvl="1">
              <a:lnSpc>
                <a:spcPct val="120000"/>
              </a:lnSpc>
            </a:pPr>
            <a:r>
              <a:rPr lang="en-US" sz="1400" dirty="0" smtClean="0"/>
              <a:t>If not, the master controller makes a policy-based decision and notifies the border routers, which change the path, by either adding static routes or changing routing protocol </a:t>
            </a:r>
            <a:r>
              <a:rPr lang="en-US" sz="1400" smtClean="0"/>
              <a:t>parameters.</a:t>
            </a:r>
            <a:endParaRPr lang="en-US" sz="1400" dirty="0" smtClean="0"/>
          </a:p>
        </p:txBody>
      </p:sp>
      <p:pic>
        <p:nvPicPr>
          <p:cNvPr id="1026" name="Picture 2"/>
          <p:cNvPicPr>
            <a:picLocks noGrp="1" noChangeAspect="1" noChangeArrowheads="1"/>
          </p:cNvPicPr>
          <p:nvPr>
            <p:ph sz="quarter" idx="11"/>
          </p:nvPr>
        </p:nvPicPr>
        <p:blipFill>
          <a:blip r:embed="rId2"/>
          <a:stretch>
            <a:fillRect/>
          </a:stretch>
        </p:blipFill>
        <p:spPr bwMode="auto">
          <a:xfrm>
            <a:off x="1991646" y="3472784"/>
            <a:ext cx="5095621" cy="30972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Virtualization</a:t>
            </a:r>
            <a:endParaRPr lang="en-US" dirty="0"/>
          </a:p>
        </p:txBody>
      </p:sp>
      <p:sp>
        <p:nvSpPr>
          <p:cNvPr id="3" name="Content Placeholder 2"/>
          <p:cNvSpPr>
            <a:spLocks noGrp="1"/>
          </p:cNvSpPr>
          <p:nvPr>
            <p:ph idx="1"/>
          </p:nvPr>
        </p:nvSpPr>
        <p:spPr/>
        <p:txBody>
          <a:bodyPr>
            <a:normAutofit/>
          </a:bodyPr>
          <a:lstStyle/>
          <a:p>
            <a:r>
              <a:rPr lang="en-US" dirty="0" smtClean="0"/>
              <a:t>Virtualization is another advanced technology that includes benefits such as traffic segregation across a common physical network infrastructure.</a:t>
            </a:r>
          </a:p>
          <a:p>
            <a:r>
              <a:rPr lang="en-US" dirty="0" smtClean="0"/>
              <a:t>An example of virtualization is the use of virtual routing and forwarding (VRF) tables, which are virtual routing tables used to separate the routing function by group, on one physical router.</a:t>
            </a:r>
          </a:p>
          <a:p>
            <a:pPr lvl="1"/>
            <a:r>
              <a:rPr lang="en-US" dirty="0" smtClean="0"/>
              <a:t>For example, employee routes could be kept separate from guest routes by using two different </a:t>
            </a:r>
            <a:r>
              <a:rPr lang="en-US" dirty="0" err="1" smtClean="0"/>
              <a:t>VRFs</a:t>
            </a:r>
            <a:r>
              <a:rPr lang="en-US" dirty="0" smtClean="0"/>
              <a:t>. </a:t>
            </a:r>
          </a:p>
          <a:p>
            <a:pPr lvl="1"/>
            <a:r>
              <a:rPr lang="en-US" dirty="0" smtClean="0"/>
              <a:t>These </a:t>
            </a:r>
            <a:r>
              <a:rPr lang="en-US" dirty="0" err="1" smtClean="0"/>
              <a:t>VRFs</a:t>
            </a:r>
            <a:r>
              <a:rPr lang="en-US" dirty="0" smtClean="0"/>
              <a:t> could also be associated with other virtualization and traffic segregation elements on the network, such as virtual LANs (VLANs), virtual private networks (VPNs), and generic routing encapsulation (GRE) tunnels, to provide an end-to-end, segregated path across the network. </a:t>
            </a:r>
            <a:endParaRPr lang="en-US"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Cisco Wide Area Application Services</a:t>
            </a:r>
            <a:endParaRPr lang="en-US" dirty="0"/>
          </a:p>
        </p:txBody>
      </p:sp>
      <p:sp>
        <p:nvSpPr>
          <p:cNvPr id="3" name="Content Placeholder 2"/>
          <p:cNvSpPr>
            <a:spLocks noGrp="1"/>
          </p:cNvSpPr>
          <p:nvPr>
            <p:ph idx="1"/>
          </p:nvPr>
        </p:nvSpPr>
        <p:spPr/>
        <p:txBody>
          <a:bodyPr>
            <a:normAutofit/>
          </a:bodyPr>
          <a:lstStyle/>
          <a:p>
            <a:r>
              <a:rPr lang="en-US" dirty="0" smtClean="0"/>
              <a:t>Cisco </a:t>
            </a:r>
            <a:r>
              <a:rPr lang="en-US" dirty="0" err="1" smtClean="0"/>
              <a:t>WAAS</a:t>
            </a:r>
            <a:r>
              <a:rPr lang="en-US" dirty="0" smtClean="0"/>
              <a:t> is a good example of the use of PBR to adjust the path of traffic based on advanced services for that traffic, to provide both scalability and high availability.</a:t>
            </a:r>
          </a:p>
          <a:p>
            <a:r>
              <a:rPr lang="en-US" dirty="0" smtClean="0"/>
              <a:t>Technologies such as Web Cache Communications Protocol (</a:t>
            </a:r>
            <a:r>
              <a:rPr lang="en-US" dirty="0" err="1" smtClean="0"/>
              <a:t>WCCP</a:t>
            </a:r>
            <a:r>
              <a:rPr lang="en-US" dirty="0" smtClean="0"/>
              <a:t>) perform a similar function, which is to have routers redirect normal traffic flows into Cisco </a:t>
            </a:r>
            <a:r>
              <a:rPr lang="en-US" dirty="0" err="1" smtClean="0"/>
              <a:t>WAAS</a:t>
            </a:r>
            <a:r>
              <a:rPr lang="en-US" dirty="0" smtClean="0"/>
              <a:t> devices, where a series of data reduction, flow optimization, and application acceleration services are implemented, and then have them route the flows back into their normal path across the WAN. </a:t>
            </a:r>
          </a:p>
          <a:p>
            <a:pPr lvl="1"/>
            <a:r>
              <a:rPr lang="en-US" dirty="0" smtClean="0"/>
              <a:t>This use of path control is becoming common in networks with branch offices.</a:t>
            </a:r>
            <a:endParaRPr lang="en-US"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Chapter 5 Summary</a:t>
            </a:r>
            <a:endParaRPr lang="en-US" dirty="0" smtClean="0"/>
          </a:p>
        </p:txBody>
      </p:sp>
      <p:sp>
        <p:nvSpPr>
          <p:cNvPr id="5" name="Content Placeholder 4"/>
          <p:cNvSpPr>
            <a:spLocks noGrp="1"/>
          </p:cNvSpPr>
          <p:nvPr>
            <p:ph idx="1"/>
          </p:nvPr>
        </p:nvSpPr>
        <p:spPr/>
        <p:txBody>
          <a:bodyPr>
            <a:noAutofit/>
          </a:bodyPr>
          <a:lstStyle/>
          <a:p>
            <a:pPr>
              <a:buNone/>
            </a:pPr>
            <a:r>
              <a:rPr lang="en-US" sz="1800" smtClean="0"/>
              <a:t>The chapter focused on the following topics:</a:t>
            </a:r>
          </a:p>
          <a:p>
            <a:r>
              <a:rPr lang="en-US" sz="1800" smtClean="0"/>
              <a:t>Redundant network considerations including resiliency, availability, adaptability, performance, support for network and application services, predictability, and asymmetric traffic. </a:t>
            </a:r>
          </a:p>
          <a:p>
            <a:r>
              <a:rPr lang="en-US" sz="1800" smtClean="0"/>
              <a:t>Path control tools include a good addressing design, redistribution and other routing protocol characteristics, passive interfaces, distribute lists, prefix lists, administrative distance, route maps, route tagging, offset lists, Cisco IOS IP SLAs, and PBR.</a:t>
            </a:r>
          </a:p>
          <a:p>
            <a:r>
              <a:rPr lang="en-US" sz="1800" smtClean="0"/>
              <a:t>Offset lists, a mechanism for increasing incoming and outgoing metrics to routes learned via EIGRP or RIP.</a:t>
            </a:r>
          </a:p>
          <a:p>
            <a:r>
              <a:rPr lang="en-US" sz="1800" smtClean="0"/>
              <a:t>Cisco IOS IP SLAs, which use active traffic monitoring, generating traffic in a continuous, reliable, and predictable manner, to measure network performance. </a:t>
            </a:r>
          </a:p>
          <a:p>
            <a:r>
              <a:rPr lang="en-US" sz="1800" smtClean="0"/>
              <a:t>Using PBR to control path selection, providing benefits including source-based transit provider selection, QoS, cost savings, and load sharing.  </a:t>
            </a:r>
          </a:p>
          <a:p>
            <a:r>
              <a:rPr lang="en-US" sz="1800" smtClean="0"/>
              <a:t>Advanced path control tools, including Cisco IOS OER,  Virtualization, and Cisco WAAS.</a:t>
            </a:r>
          </a:p>
        </p:txBody>
      </p:sp>
    </p:spTree>
  </p:cSld>
  <p:clrMapOvr>
    <a:masterClrMapping/>
  </p:clrMapOvr>
  <p:transition spd="med"/>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smtClean="0"/>
              <a:t>Resources</a:t>
            </a:r>
          </a:p>
        </p:txBody>
      </p:sp>
      <p:sp>
        <p:nvSpPr>
          <p:cNvPr id="4" name="Content Placeholder 3"/>
          <p:cNvSpPr>
            <a:spLocks noGrp="1"/>
          </p:cNvSpPr>
          <p:nvPr>
            <p:ph idx="1"/>
          </p:nvPr>
        </p:nvSpPr>
        <p:spPr/>
        <p:txBody>
          <a:bodyPr/>
          <a:lstStyle/>
          <a:p>
            <a:r>
              <a:rPr lang="en-US" dirty="0" smtClean="0"/>
              <a:t>IP SLA Configurations</a:t>
            </a:r>
          </a:p>
          <a:p>
            <a:pPr lvl="1"/>
            <a:r>
              <a:rPr lang="en-US" dirty="0" smtClean="0">
                <a:hlinkClick r:id="rId2"/>
              </a:rPr>
              <a:t>http://www.cisco.com/en/US/docs/ios/12_4/ip_sla/configuration/guide/hsoverv.html</a:t>
            </a:r>
            <a:r>
              <a:rPr lang="en-US" dirty="0" smtClean="0"/>
              <a:t> </a:t>
            </a:r>
          </a:p>
          <a:p>
            <a:r>
              <a:rPr lang="en-US" dirty="0" smtClean="0"/>
              <a:t>The Cisco IOS IP SLAs Command Reference:</a:t>
            </a:r>
          </a:p>
          <a:p>
            <a:pPr lvl="1"/>
            <a:r>
              <a:rPr lang="en-US" dirty="0" smtClean="0">
                <a:hlinkClick r:id="rId3"/>
              </a:rPr>
              <a:t>http://www.cisco.com/en/US/docs/ios/ipsla/command/reference/sla_book.html</a:t>
            </a:r>
            <a:r>
              <a:rPr lang="en-US" dirty="0" smtClean="0"/>
              <a:t> </a:t>
            </a:r>
          </a:p>
          <a:p>
            <a:r>
              <a:rPr lang="en-US" dirty="0" smtClean="0"/>
              <a:t>Cisco </a:t>
            </a:r>
            <a:r>
              <a:rPr lang="en-US" dirty="0" err="1" smtClean="0"/>
              <a:t>OER</a:t>
            </a:r>
            <a:endParaRPr lang="en-US" dirty="0" smtClean="0"/>
          </a:p>
          <a:p>
            <a:pPr lvl="1"/>
            <a:r>
              <a:rPr lang="en-US" dirty="0" smtClean="0">
                <a:hlinkClick r:id="rId4"/>
              </a:rPr>
              <a:t>http://www.cisco.com/en/US/tech/tk1335/tsd_technology_support_sub-protocol_home.html</a:t>
            </a:r>
            <a:r>
              <a:rPr lang="en-US" dirty="0" smtClean="0"/>
              <a:t> </a:t>
            </a:r>
            <a:endParaRPr 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r>
              <a:rPr lang="en-US" b="1" smtClean="0">
                <a:ea typeface="Times New Roman"/>
                <a:cs typeface="Arial"/>
              </a:rPr>
              <a:t>Lab </a:t>
            </a:r>
            <a:r>
              <a:rPr lang="en-US" b="1" smtClean="0">
                <a:ea typeface="Times New Roman"/>
                <a:cs typeface="Arial"/>
              </a:rPr>
              <a:t>5</a:t>
            </a:r>
            <a:r>
              <a:rPr lang="en-US" b="1" smtClean="0">
                <a:ea typeface="Times New Roman"/>
                <a:cs typeface="Arial"/>
              </a:rPr>
              <a:t>-1 Configure and Verify Path Control</a:t>
            </a:r>
          </a:p>
          <a:p>
            <a:r>
              <a:rPr lang="en-US" b="1" smtClean="0">
                <a:cs typeface="Arial"/>
              </a:rPr>
              <a:t>Lab 5-2 Configure IP SLA Tracking and Path Control</a:t>
            </a:r>
          </a:p>
        </p:txBody>
      </p:sp>
      <p:sp>
        <p:nvSpPr>
          <p:cNvPr id="5" name="Title 4"/>
          <p:cNvSpPr>
            <a:spLocks noGrp="1"/>
          </p:cNvSpPr>
          <p:nvPr>
            <p:ph type="title"/>
          </p:nvPr>
        </p:nvSpPr>
        <p:spPr/>
        <p:txBody>
          <a:bodyPr/>
          <a:lstStyle/>
          <a:p>
            <a:r>
              <a:rPr lang="en-US" smtClean="0"/>
              <a:t>Chapter </a:t>
            </a:r>
            <a:r>
              <a:rPr lang="en-US" smtClean="0"/>
              <a:t>5</a:t>
            </a:r>
            <a:r>
              <a:rPr lang="en-US" smtClean="0"/>
              <a:t> </a:t>
            </a:r>
            <a:r>
              <a:rPr lang="en-US" dirty="0" smtClean="0"/>
              <a:t>Labs</a:t>
            </a:r>
            <a:endParaRPr lang="en-US" dirty="0"/>
          </a:p>
        </p:txBody>
      </p:sp>
    </p:spTree>
    <p:extLst>
      <p:ext uri="{BB962C8B-B14F-4D97-AF65-F5344CB8AC3E}">
        <p14:creationId xmlns="" xmlns:p14="http://schemas.microsoft.com/office/powerpoint/2010/main" val="140831812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0"/>
            <a:ext cx="9144000" cy="685800"/>
          </a:xfrm>
          <a:prstGeom prst="rect">
            <a:avLst/>
          </a:prstGeom>
          <a:solidFill>
            <a:srgbClr val="FFFFFF"/>
          </a:solidFill>
          <a:ln w="9525" algn="ctr">
            <a:noFill/>
            <a:miter lim="800000"/>
            <a:headEnd/>
            <a:tailEnd/>
          </a:ln>
        </p:spPr>
        <p:txBody>
          <a:bodyPr wrap="none" lIns="82124" tIns="41061" rIns="82124" bIns="41061" anchor="ctr"/>
          <a:lstStyle/>
          <a:p>
            <a:endParaRPr lang="en-US" dirty="0"/>
          </a:p>
        </p:txBody>
      </p:sp>
      <p:pic>
        <p:nvPicPr>
          <p:cNvPr id="17411" name="Picture 3" descr="CNA_largo-onwhite"/>
          <p:cNvPicPr>
            <a:picLocks noChangeAspect="1" noChangeArrowheads="1"/>
          </p:cNvPicPr>
          <p:nvPr/>
        </p:nvPicPr>
        <p:blipFill>
          <a:blip r:embed="rId3" cstate="print"/>
          <a:srcRect/>
          <a:stretch>
            <a:fillRect/>
          </a:stretch>
        </p:blipFill>
        <p:spPr bwMode="auto">
          <a:xfrm>
            <a:off x="1508125" y="2741613"/>
            <a:ext cx="6097588" cy="8921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ight Arrow Callout 3"/>
          <p:cNvSpPr/>
          <p:nvPr/>
        </p:nvSpPr>
        <p:spPr bwMode="auto">
          <a:xfrm>
            <a:off x="512457" y="4365523"/>
            <a:ext cx="3707843" cy="1209367"/>
          </a:xfrm>
          <a:prstGeom prst="rightArrowCallout">
            <a:avLst>
              <a:gd name="adj1" fmla="val 25000"/>
              <a:gd name="adj2" fmla="val 25000"/>
              <a:gd name="adj3" fmla="val 25000"/>
              <a:gd name="adj4" fmla="val 81031"/>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smtClean="0"/>
              <a:t>Path Control Tools</a:t>
            </a:r>
            <a:endParaRPr lang="en-US" dirty="0"/>
          </a:p>
        </p:txBody>
      </p:sp>
      <p:sp>
        <p:nvSpPr>
          <p:cNvPr id="3" name="Content Placeholder 2"/>
          <p:cNvSpPr>
            <a:spLocks noGrp="1"/>
          </p:cNvSpPr>
          <p:nvPr>
            <p:ph idx="1"/>
          </p:nvPr>
        </p:nvSpPr>
        <p:spPr/>
        <p:txBody>
          <a:bodyPr>
            <a:normAutofit/>
          </a:bodyPr>
          <a:lstStyle/>
          <a:p>
            <a:r>
              <a:rPr lang="en-US" dirty="0" smtClean="0"/>
              <a:t>Tools already covered:</a:t>
            </a:r>
          </a:p>
          <a:p>
            <a:pPr lvl="1"/>
            <a:r>
              <a:rPr lang="en-US" dirty="0" smtClean="0"/>
              <a:t>Passive interfaces</a:t>
            </a:r>
          </a:p>
          <a:p>
            <a:pPr lvl="1"/>
            <a:r>
              <a:rPr lang="en-US" dirty="0" smtClean="0"/>
              <a:t>Distribute lists</a:t>
            </a:r>
          </a:p>
          <a:p>
            <a:pPr lvl="1"/>
            <a:r>
              <a:rPr lang="en-US" dirty="0" smtClean="0"/>
              <a:t>Prefix lists</a:t>
            </a:r>
          </a:p>
          <a:p>
            <a:pPr lvl="1"/>
            <a:r>
              <a:rPr lang="en-US" dirty="0" smtClean="0"/>
              <a:t>Administrative distance</a:t>
            </a:r>
          </a:p>
          <a:p>
            <a:pPr lvl="1"/>
            <a:r>
              <a:rPr lang="en-US" dirty="0" smtClean="0"/>
              <a:t>Route maps</a:t>
            </a:r>
          </a:p>
          <a:p>
            <a:pPr lvl="1"/>
            <a:r>
              <a:rPr lang="en-US" dirty="0" smtClean="0"/>
              <a:t>Route tagging</a:t>
            </a:r>
          </a:p>
          <a:p>
            <a:r>
              <a:rPr lang="en-US" dirty="0" smtClean="0"/>
              <a:t>Advanced Tools:</a:t>
            </a:r>
          </a:p>
          <a:p>
            <a:pPr lvl="1"/>
            <a:r>
              <a:rPr lang="en-US" dirty="0" smtClean="0"/>
              <a:t>Offset lists</a:t>
            </a:r>
          </a:p>
          <a:p>
            <a:pPr lvl="1"/>
            <a:r>
              <a:rPr lang="en-US" dirty="0" smtClean="0"/>
              <a:t>Cisco IOS IP SLAs</a:t>
            </a:r>
          </a:p>
          <a:p>
            <a:pPr lvl="1"/>
            <a:r>
              <a:rPr lang="en-US" dirty="0" smtClean="0"/>
              <a:t>PBR</a:t>
            </a:r>
          </a:p>
        </p:txBody>
      </p:sp>
      <p:sp>
        <p:nvSpPr>
          <p:cNvPr id="5" name="TextBox 4"/>
          <p:cNvSpPr txBox="1"/>
          <p:nvPr/>
        </p:nvSpPr>
        <p:spPr>
          <a:xfrm>
            <a:off x="4290647" y="4790961"/>
            <a:ext cx="3110147" cy="424732"/>
          </a:xfrm>
          <a:prstGeom prst="rect">
            <a:avLst/>
          </a:prstGeom>
          <a:noFill/>
        </p:spPr>
        <p:txBody>
          <a:bodyPr wrap="none" rtlCol="0">
            <a:spAutoFit/>
          </a:bodyPr>
          <a:lstStyle/>
          <a:p>
            <a:r>
              <a:rPr lang="en-US" dirty="0" smtClean="0"/>
              <a:t>Focus of this Chapter</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 Control Strategy</a:t>
            </a:r>
            <a:endParaRPr lang="en-US" dirty="0"/>
          </a:p>
        </p:txBody>
      </p:sp>
      <p:sp>
        <p:nvSpPr>
          <p:cNvPr id="5" name="Content Placeholder 4"/>
          <p:cNvSpPr>
            <a:spLocks noGrp="1"/>
          </p:cNvSpPr>
          <p:nvPr>
            <p:ph idx="10"/>
          </p:nvPr>
        </p:nvSpPr>
        <p:spPr/>
        <p:txBody>
          <a:bodyPr/>
          <a:lstStyle/>
          <a:p>
            <a:r>
              <a:rPr lang="en-US" dirty="0" smtClean="0"/>
              <a:t>All of these tools can be used as part of an integrated strategy to implement path control.</a:t>
            </a:r>
          </a:p>
          <a:p>
            <a:r>
              <a:rPr lang="en-US" dirty="0" smtClean="0"/>
              <a:t>However, it is important to have a strategy before implementing specific path control tools and technologies. </a:t>
            </a:r>
          </a:p>
        </p:txBody>
      </p:sp>
      <p:pic>
        <p:nvPicPr>
          <p:cNvPr id="44035" name="Picture 3"/>
          <p:cNvPicPr>
            <a:picLocks noGrp="1" noChangeAspect="1" noChangeArrowheads="1"/>
          </p:cNvPicPr>
          <p:nvPr>
            <p:ph sz="quarter" idx="11"/>
          </p:nvPr>
        </p:nvPicPr>
        <p:blipFill>
          <a:blip r:embed="rId2"/>
          <a:stretch>
            <a:fillRect/>
          </a:stretch>
        </p:blipFill>
        <p:spPr bwMode="auto">
          <a:xfrm>
            <a:off x="2414362" y="3443288"/>
            <a:ext cx="4250189" cy="30972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CNP IPD">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Chapter 1</Template>
  <TotalTime>13086</TotalTime>
  <Pages>28</Pages>
  <Words>8388</Words>
  <Application>Microsoft Office PowerPoint</Application>
  <PresentationFormat>On-screen Show (4:3)</PresentationFormat>
  <Paragraphs>1104</Paragraphs>
  <Slides>79</Slides>
  <Notes>45</Notes>
  <HiddenSlides>0</HiddenSlides>
  <MMClips>0</MMClips>
  <ScaleCrop>false</ScaleCrop>
  <HeadingPairs>
    <vt:vector size="4" baseType="variant">
      <vt:variant>
        <vt:lpstr>Theme</vt:lpstr>
      </vt:variant>
      <vt:variant>
        <vt:i4>1</vt:i4>
      </vt:variant>
      <vt:variant>
        <vt:lpstr>Slide Titles</vt:lpstr>
      </vt:variant>
      <vt:variant>
        <vt:i4>79</vt:i4>
      </vt:variant>
    </vt:vector>
  </HeadingPairs>
  <TitlesOfParts>
    <vt:vector size="80" baseType="lpstr">
      <vt:lpstr>CCNP IPD</vt:lpstr>
      <vt:lpstr>Chapter 5:  Implementing Path Control</vt:lpstr>
      <vt:lpstr>Chapter 5 Objectives</vt:lpstr>
      <vt:lpstr>Slide 3</vt:lpstr>
      <vt:lpstr>Assessing Path Control Network Performance</vt:lpstr>
      <vt:lpstr>Network Redundancy Considerations</vt:lpstr>
      <vt:lpstr>Network Redundancy Considerations</vt:lpstr>
      <vt:lpstr>Path Control Tools</vt:lpstr>
      <vt:lpstr>Path Control Tools</vt:lpstr>
      <vt:lpstr>Path Control Strategy</vt:lpstr>
      <vt:lpstr>Implementing Path Control using Offset-Lists</vt:lpstr>
      <vt:lpstr>Path Control Using Offset Lists</vt:lpstr>
      <vt:lpstr>Defining an Offset-List</vt:lpstr>
      <vt:lpstr>Offset List for Path Control</vt:lpstr>
      <vt:lpstr>Verifying Offset Lists</vt:lpstr>
      <vt:lpstr>Implementing Path Control using IOS IP SLAs</vt:lpstr>
      <vt:lpstr>Multihomed Scenario</vt:lpstr>
      <vt:lpstr>Multihomed Scenario</vt:lpstr>
      <vt:lpstr>Multihomed Scenario</vt:lpstr>
      <vt:lpstr>Multihomed Scenario – IP SLAs Tools</vt:lpstr>
      <vt:lpstr>Path Control Using Cisco IOS IP SLAs</vt:lpstr>
      <vt:lpstr>Cisco IOS IP SLAs</vt:lpstr>
      <vt:lpstr>IP SLAs Applications</vt:lpstr>
      <vt:lpstr>Sources, Responders, and Operations</vt:lpstr>
      <vt:lpstr>IP SLAs Operations</vt:lpstr>
      <vt:lpstr>Steps to Configuring IP SLAs</vt:lpstr>
      <vt:lpstr>Define an IP SLA Operation</vt:lpstr>
      <vt:lpstr>ip sla Command Example </vt:lpstr>
      <vt:lpstr>Defining an IP SLAs ICMP Echo Operation</vt:lpstr>
      <vt:lpstr>icmp-echo Command Example </vt:lpstr>
      <vt:lpstr>icmp-echo Sub-Commands</vt:lpstr>
      <vt:lpstr>Schedule an IP SLA Operation</vt:lpstr>
      <vt:lpstr>The ip sla schedule Command Parameters</vt:lpstr>
      <vt:lpstr>Configure IP SLA Object Tracking</vt:lpstr>
      <vt:lpstr>track Command Example </vt:lpstr>
      <vt:lpstr>Configure Tracking Delay</vt:lpstr>
      <vt:lpstr>Static Routing and IP SLAs</vt:lpstr>
      <vt:lpstr>Verifying IP SLAs</vt:lpstr>
      <vt:lpstr>show ip sla configuration Example </vt:lpstr>
      <vt:lpstr>show ip sla statistics Example </vt:lpstr>
      <vt:lpstr>Tracking Reachability to Two ISPs Example</vt:lpstr>
      <vt:lpstr>Tracking Reachability to Two ISPs Example</vt:lpstr>
      <vt:lpstr>Tracking Reachability to Two ISPs Example</vt:lpstr>
      <vt:lpstr>Tracking Reachability to Two ISPs Example</vt:lpstr>
      <vt:lpstr>Tracking Reachability to Two ISPs Example</vt:lpstr>
      <vt:lpstr>IP SLA Notes</vt:lpstr>
      <vt:lpstr>Slide 46</vt:lpstr>
      <vt:lpstr>Path Control Using PBR</vt:lpstr>
      <vt:lpstr>Configuring PBR</vt:lpstr>
      <vt:lpstr>Logical PBR Operation</vt:lpstr>
      <vt:lpstr>route-map Commands for PBR</vt:lpstr>
      <vt:lpstr>Match Statements</vt:lpstr>
      <vt:lpstr>match Conditions</vt:lpstr>
      <vt:lpstr>match Commands Used in PBR</vt:lpstr>
      <vt:lpstr>match ip-address Command</vt:lpstr>
      <vt:lpstr>match length Command</vt:lpstr>
      <vt:lpstr>set Statements</vt:lpstr>
      <vt:lpstr>set Conditions *</vt:lpstr>
      <vt:lpstr>set Commands Used in PBR</vt:lpstr>
      <vt:lpstr>set ip next-hop Command</vt:lpstr>
      <vt:lpstr>set interface Command</vt:lpstr>
      <vt:lpstr>set ip default next-hop Command</vt:lpstr>
      <vt:lpstr>set default interface Command</vt:lpstr>
      <vt:lpstr>set ip tos Command</vt:lpstr>
      <vt:lpstr>set ip precedence Command</vt:lpstr>
      <vt:lpstr>set ip precedence Parameters</vt:lpstr>
      <vt:lpstr>Configuring PBR on an Interface</vt:lpstr>
      <vt:lpstr>Verifying PBR</vt:lpstr>
      <vt:lpstr>Using PBR When Multihoming Example</vt:lpstr>
      <vt:lpstr>Verifying PBR Example</vt:lpstr>
      <vt:lpstr>Verifying PBR Example</vt:lpstr>
      <vt:lpstr>Slide 71</vt:lpstr>
      <vt:lpstr>Cisco IOS Optimized Edge Routing</vt:lpstr>
      <vt:lpstr>Cisco IOS OER Operation</vt:lpstr>
      <vt:lpstr>Virtualization</vt:lpstr>
      <vt:lpstr>Cisco Wide Area Application Services</vt:lpstr>
      <vt:lpstr>Chapter 5 Summary</vt:lpstr>
      <vt:lpstr>Resources</vt:lpstr>
      <vt:lpstr>Chapter 5 Labs</vt:lpstr>
      <vt:lpstr>Slide 79</vt:lpstr>
    </vt:vector>
  </TitlesOfParts>
  <Company>Cisco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ROUTE Chapter 5</dc:title>
  <dc:subject/>
  <dc:creator>Cisco Systems</dc:creator>
  <cp:keywords/>
  <dc:description/>
  <cp:lastModifiedBy>Sonya Coker</cp:lastModifiedBy>
  <cp:revision>691</cp:revision>
  <cp:lastPrinted>1999-01-27T00:54:54Z</cp:lastPrinted>
  <dcterms:created xsi:type="dcterms:W3CDTF">2010-07-05T20:10:47Z</dcterms:created>
  <dcterms:modified xsi:type="dcterms:W3CDTF">2010-10-04T14:36:06Z</dcterms:modified>
</cp:coreProperties>
</file>