
<file path=[Content_Types].xml><?xml version="1.0" encoding="utf-8"?>
<Types xmlns="http://schemas.openxmlformats.org/package/2006/content-types">
  <Override PartName="/ppt/slides/slide47.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slides/slide120.xml" ContentType="application/vnd.openxmlformats-officedocument.presentationml.slide+xml"/>
  <Override PartName="/ppt/slides/slide218.xml" ContentType="application/vnd.openxmlformats-officedocument.presentationml.slide+xml"/>
  <Override PartName="/ppt/slides/slide265.xml" ContentType="application/vnd.openxmlformats-officedocument.presentationml.slide+xml"/>
  <Override PartName="/ppt/notesSlides/notesSlide38.xml" ContentType="application/vnd.openxmlformats-officedocument.presentationml.notesSlide+xml"/>
  <Override PartName="/ppt/notesSlides/notesSlide85.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50.xml" ContentType="application/vnd.openxmlformats-officedocument.presentationml.slide+xml"/>
  <Override PartName="/ppt/slides/slide243.xml" ContentType="application/vnd.openxmlformats-officedocument.presentationml.slide+xml"/>
  <Override PartName="/ppt/slides/slide290.xml" ContentType="application/vnd.openxmlformats-officedocument.presentationml.slide+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slides/slide221.xml" ContentType="application/vnd.openxmlformats-officedocument.presentationml.slide+xml"/>
  <Override PartName="/ppt/notesSlides/notesSlide41.xml" ContentType="application/vnd.openxmlformats-officedocument.presentationml.notesSlide+xml"/>
  <Override PartName="/ppt/slides/slide158.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notesSlides/notesSlide7.xml" ContentType="application/vnd.openxmlformats-officedocument.presentationml.notesSlide+xml"/>
  <Override PartName="/ppt/diagrams/data2.xml" ContentType="application/vnd.openxmlformats-officedocument.drawingml.diagramData+xml"/>
  <Override PartName="/ppt/slides/slide88.xml" ContentType="application/vnd.openxmlformats-officedocument.presentationml.slide+xml"/>
  <Override PartName="/ppt/slides/slide259.xml" ContentType="application/vnd.openxmlformats-officedocument.presentationml.slide+xml"/>
  <Override PartName="/ppt/diagrams/colors4.xml" ContentType="application/vnd.openxmlformats-officedocument.drawingml.diagramColors+xml"/>
  <Override PartName="/ppt/slides/slide19.xml" ContentType="application/vnd.openxmlformats-officedocument.presentationml.slide+xml"/>
  <Override PartName="/ppt/slides/slide66.xml" ContentType="application/vnd.openxmlformats-officedocument.presentationml.slide+xml"/>
  <Override PartName="/ppt/slides/slide114.xml" ContentType="application/vnd.openxmlformats-officedocument.presentationml.slide+xml"/>
  <Override PartName="/ppt/slides/slide161.xml" ContentType="application/vnd.openxmlformats-officedocument.presentationml.slide+xml"/>
  <Override PartName="/ppt/slides/slide300.xml" ContentType="application/vnd.openxmlformats-officedocument.presentationml.slide+xml"/>
  <Default Extension="png" ContentType="image/png"/>
  <Override PartName="/ppt/notesSlides/notesSlide79.xml" ContentType="application/vnd.openxmlformats-officedocument.presentationml.notesSlide+xml"/>
  <Override PartName="/ppt/slides/slide237.xml" ContentType="application/vnd.openxmlformats-officedocument.presentationml.slide+xml"/>
  <Override PartName="/ppt/slides/slide284.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notesSlides/notesSlide57.xml" ContentType="application/vnd.openxmlformats-officedocument.presentationml.notesSlide+xml"/>
  <Override PartName="/ppt/notesSlides/notesSlide113.xml" ContentType="application/vnd.openxmlformats-officedocument.presentationml.notesSlide+xml"/>
  <Override PartName="/ppt/slides/slide44.xml" ContentType="application/vnd.openxmlformats-officedocument.presentationml.slide+xml"/>
  <Override PartName="/ppt/slides/slide91.xml" ContentType="application/vnd.openxmlformats-officedocument.presentationml.slide+xml"/>
  <Override PartName="/ppt/slides/slide215.xml" ContentType="application/vnd.openxmlformats-officedocument.presentationml.slide+xml"/>
  <Override PartName="/ppt/slides/slide262.xml" ContentType="application/vnd.openxmlformats-officedocument.presentationml.slide+xml"/>
  <Default Extension="emf" ContentType="image/x-emf"/>
  <Override PartName="/ppt/slides/slide22.xml" ContentType="application/vnd.openxmlformats-officedocument.presentationml.slide+xml"/>
  <Override PartName="/ppt/slides/slide199.xml" ContentType="application/vnd.openxmlformats-officedocument.presentationml.slide+xml"/>
  <Override PartName="/ppt/notesSlides/notesSlide35.xml" ContentType="application/vnd.openxmlformats-officedocument.presentationml.notesSlide+xml"/>
  <Override PartName="/ppt/notesSlides/notesSlide82.xml" ContentType="application/vnd.openxmlformats-officedocument.presentationml.notesSlide+xml"/>
  <Override PartName="/ppt/slides/slide2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s/slide177.xml" ContentType="application/vnd.openxmlformats-officedocument.presentationml.slide+xml"/>
  <Override PartName="/ppt/slides/slide108.xml" ContentType="application/vnd.openxmlformats-officedocument.presentationml.slide+xml"/>
  <Override PartName="/ppt/slides/slide155.xml" ContentType="application/vnd.openxmlformats-officedocument.presentationml.slide+xml"/>
  <Override PartName="/ppt/slides/slide278.xml" ContentType="application/vnd.openxmlformats-officedocument.presentationml.slide+xml"/>
  <Override PartName="/ppt/notesSlides/notesSlide4.xml" ContentType="application/vnd.openxmlformats-officedocument.presentationml.notesSlide+xml"/>
  <Override PartName="/ppt/notesSlides/notesSlide107.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33.xml" ContentType="application/vnd.openxmlformats-officedocument.presentationml.slide+xml"/>
  <Override PartName="/ppt/slides/slide180.xml" ContentType="application/vnd.openxmlformats-officedocument.presentationml.slide+xml"/>
  <Override PartName="/ppt/diagrams/colors1.xml" ContentType="application/vnd.openxmlformats-officedocument.drawingml.diagramColors+xml"/>
  <Override PartName="/ppt/notesSlides/notesSlide98.xml" ContentType="application/vnd.openxmlformats-officedocument.presentationml.notesSlide+xml"/>
  <Override PartName="/ppt/slides/slide111.xml" ContentType="application/vnd.openxmlformats-officedocument.presentationml.slide+xml"/>
  <Override PartName="/ppt/slides/slide209.xml" ContentType="application/vnd.openxmlformats-officedocument.presentationml.slide+xml"/>
  <Override PartName="/ppt/slides/slide256.xml" ContentType="application/vnd.openxmlformats-officedocument.presentationml.slide+xml"/>
  <Override PartName="/ppt/notesSlides/notesSlide29.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slides/slide234.xml" ContentType="application/vnd.openxmlformats-officedocument.presentationml.slide+xml"/>
  <Override PartName="/ppt/slides/slide245.xml" ContentType="application/vnd.openxmlformats-officedocument.presentationml.slide+xml"/>
  <Override PartName="/ppt/slides/slide281.xml" ContentType="application/vnd.openxmlformats-officedocument.presentationml.slide+xml"/>
  <Override PartName="/ppt/slides/slide292.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65.xml" ContentType="application/vnd.openxmlformats-officedocument.presentationml.notesSlide+xml"/>
  <Override PartName="/ppt/notesSlides/notesSlide110.xml" ContentType="application/vnd.openxmlformats-officedocument.presentationml.notesSlide+xml"/>
  <Override PartName="/ppt/slides/slide41.xml" ContentType="application/vnd.openxmlformats-officedocument.presentationml.slide+xml"/>
  <Override PartName="/ppt/slides/slide223.xml" ContentType="application/vnd.openxmlformats-officedocument.presentationml.slide+xml"/>
  <Override PartName="/ppt/slides/slide270.xml" ContentType="application/vnd.openxmlformats-officedocument.presentationml.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90.xml" ContentType="application/vnd.openxmlformats-officedocument.presentationml.notesSlide+xml"/>
  <Override PartName="/ppt/slides/slide30.xml" ContentType="application/vnd.openxmlformats-officedocument.presentationml.slide+xml"/>
  <Override PartName="/ppt/slides/slide149.xml" ContentType="application/vnd.openxmlformats-officedocument.presentationml.slide+xml"/>
  <Override PartName="/ppt/slides/slide196.xml" ContentType="application/vnd.openxmlformats-officedocument.presentationml.slide+xml"/>
  <Override PartName="/ppt/slides/slide212.xml" ContentType="application/vnd.openxmlformats-officedocument.presentationml.slide+xml"/>
  <Override PartName="/ppt/notesSlides/notesSlide32.xml" ContentType="application/vnd.openxmlformats-officedocument.presentationml.notesSlide+xml"/>
  <Override PartName="/ppt/slides/slide138.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slides/slide79.xml" ContentType="application/vnd.openxmlformats-officedocument.presentationml.slide+xml"/>
  <Override PartName="/ppt/slides/slide127.xml" ContentType="application/vnd.openxmlformats-officedocument.presentationml.slide+xml"/>
  <Override PartName="/ppt/slides/slide174.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116.xml" ContentType="application/vnd.openxmlformats-officedocument.presentationml.slide+xml"/>
  <Override PartName="/ppt/slides/slide163.xml" ContentType="application/vnd.openxmlformats-officedocument.presentationml.slide+xml"/>
  <Override PartName="/ppt/slides/slide297.xml" ContentType="application/vnd.openxmlformats-officedocument.presentationml.slide+xml"/>
  <Override PartName="/ppt/slides/slide302.xml" ContentType="application/vnd.openxmlformats-officedocument.presentationml.slide+xml"/>
  <Override PartName="/ppt/slideLayouts/slideLayout9.xml" ContentType="application/vnd.openxmlformats-officedocument.presentationml.slideLayout+xml"/>
  <Override PartName="/ppt/slides/slide57.xml" ContentType="application/vnd.openxmlformats-officedocument.presentationml.slide+xml"/>
  <Override PartName="/ppt/slides/slide105.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239.xml" ContentType="application/vnd.openxmlformats-officedocument.presentationml.slide+xml"/>
  <Override PartName="/ppt/slides/slide2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104.xml" ContentType="application/vnd.openxmlformats-officedocument.presentationml.notesSlide+xml"/>
  <Override PartName="/ppt/notesSlides/notesSlide115.xml" ContentType="application/vnd.openxmlformats-officedocument.presentationml.notesSlide+xml"/>
  <Override PartName="/ppt/slides/slide46.xml" ContentType="application/vnd.openxmlformats-officedocument.presentationml.slide+xml"/>
  <Override PartName="/ppt/slides/slide93.xml" ContentType="application/vnd.openxmlformats-officedocument.presentationml.slide+xml"/>
  <Override PartName="/ppt/slides/slide130.xml" ContentType="application/vnd.openxmlformats-officedocument.presentationml.slide+xml"/>
  <Override PartName="/ppt/slides/slide217.xml" ContentType="application/vnd.openxmlformats-officedocument.presentationml.slide+xml"/>
  <Override PartName="/ppt/slides/slide228.xml" ContentType="application/vnd.openxmlformats-officedocument.presentationml.slide+xml"/>
  <Override PartName="/ppt/slides/slide264.xml" ContentType="application/vnd.openxmlformats-officedocument.presentationml.slide+xml"/>
  <Override PartName="/ppt/slides/slide275.xml" ContentType="application/vnd.openxmlformats-officedocument.presentationml.slide+xml"/>
  <Override PartName="/ppt/notesSlides/notesSlide48.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s/slide206.xml" ContentType="application/vnd.openxmlformats-officedocument.presentationml.slide+xml"/>
  <Override PartName="/ppt/slides/slide253.xml" ContentType="application/vnd.openxmlformats-officedocument.presentationml.slide+xml"/>
  <Override PartName="/ppt/notesSlides/notesSlide37.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60.xml" ContentType="application/vnd.openxmlformats-officedocument.presentationml.slide+xml"/>
  <Override PartName="/ppt/slides/slide2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168.xml" ContentType="application/vnd.openxmlformats-officedocument.presentationml.slide+xml"/>
  <Override PartName="/ppt/slides/slide179.xml" ContentType="application/vnd.openxmlformats-officedocument.presentationml.slide+xml"/>
  <Override PartName="/ppt/slides/slide231.xml" ContentType="application/vnd.openxmlformats-officedocument.presentationml.slide+xml"/>
  <Override PartName="/ppt/slideLayouts/slideLayout12.xml" ContentType="application/vnd.openxmlformats-officedocument.presentationml.slideLayout+xml"/>
  <Override PartName="/ppt/notesSlides/notesSlide51.xml" ContentType="application/vnd.openxmlformats-officedocument.presentationml.notesSlide+xml"/>
  <Override PartName="/ppt/slides/slide157.xml" ContentType="application/vnd.openxmlformats-officedocument.presentationml.slide+xml"/>
  <Override PartName="/ppt/slides/slide220.xml" ContentType="application/vnd.openxmlformats-officedocument.presentationml.slide+xml"/>
  <Override PartName="/ppt/slides/slide307.xml" ContentType="application/vnd.openxmlformats-officedocument.presentationml.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46.xml" ContentType="application/vnd.openxmlformats-officedocument.presentationml.slide+xml"/>
  <Override PartName="/ppt/slides/slide193.xml" ContentType="application/vnd.openxmlformats-officedocument.presentationml.slide+xml"/>
  <Override PartName="/ppt/notesSlides/notesSlide6.xml" ContentType="application/vnd.openxmlformats-officedocument.presentationml.notesSlide+xml"/>
  <Override PartName="/ppt/notesSlides/notesSlide109.xml" ContentType="application/vnd.openxmlformats-officedocument.presentationml.notesSlide+xml"/>
  <Override PartName="/ppt/slides/slide87.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slides/slide2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258.xml" ContentType="application/vnd.openxmlformats-officedocument.presentationml.slide+xml"/>
  <Override PartName="/ppt/slides/slide310.xml" ContentType="application/vnd.openxmlformats-officedocument.presentationml.slide+xml"/>
  <Override PartName="/ppt/diagrams/drawing2.xml" ContentType="application/vnd.ms-office.drawingml.diagramDrawing+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s/slide236.xml" ContentType="application/vnd.openxmlformats-officedocument.presentationml.slide+xml"/>
  <Override PartName="/ppt/slides/slide247.xml" ContentType="application/vnd.openxmlformats-officedocument.presentationml.slide+xml"/>
  <Override PartName="/ppt/slides/slide283.xml" ContentType="application/vnd.openxmlformats-officedocument.presentationml.slide+xml"/>
  <Override PartName="/ppt/slides/slide29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notesSlides/notesSlide67.xml" ContentType="application/vnd.openxmlformats-officedocument.presentationml.notesSlide+xml"/>
  <Override PartName="/ppt/notesSlides/notesSlide112.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slides/slide225.xml" ContentType="application/vnd.openxmlformats-officedocument.presentationml.slide+xml"/>
  <Override PartName="/ppt/slides/slide272.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slides/slide214.xml" ContentType="application/vnd.openxmlformats-officedocument.presentationml.slide+xml"/>
  <Override PartName="/ppt/slides/slide261.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slides/slide203.xml" ContentType="application/vnd.openxmlformats-officedocument.presentationml.slide+xml"/>
  <Override PartName="/ppt/slides/slide250.xml" ContentType="application/vnd.openxmlformats-officedocument.presentationml.slide+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slides/slide129.xml" ContentType="application/vnd.openxmlformats-officedocument.presentationml.slide+xml"/>
  <Override PartName="/ppt/slides/slide176.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165.xml" ContentType="application/vnd.openxmlformats-officedocument.presentationml.slide+xml"/>
  <Override PartName="/ppt/slides/slide299.xml" ContentType="application/vnd.openxmlformats-officedocument.presentationml.slide+xml"/>
  <Override PartName="/ppt/slides/slide304.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slides/slide288.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slides/slide277.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slides/slide208.xml" ContentType="application/vnd.openxmlformats-officedocument.presentationml.slide+xml"/>
  <Override PartName="/ppt/slides/slide219.xml" ContentType="application/vnd.openxmlformats-officedocument.presentationml.slide+xml"/>
  <Override PartName="/ppt/slides/slide255.xml" ContentType="application/vnd.openxmlformats-officedocument.presentationml.slide+xml"/>
  <Override PartName="/ppt/slides/slide266.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s/slide244.xml" ContentType="application/vnd.openxmlformats-officedocument.presentationml.slide+xml"/>
  <Override PartName="/ppt/slides/slide2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slides/slide233.xml" ContentType="application/vnd.openxmlformats-officedocument.presentationml.slide+xml"/>
  <Override PartName="/ppt/slides/slide280.xml" ContentType="application/vnd.openxmlformats-officedocument.presentationml.slide+xml"/>
  <Override PartName="/ppt/slideLayouts/slideLayout14.xml" ContentType="application/vnd.openxmlformats-officedocument.presentationml.slideLayout+xml"/>
  <Override PartName="/ppt/notesSlides/notesSlide53.xml" ContentType="application/vnd.openxmlformats-officedocument.presentationml.notesSlide+xml"/>
  <Override PartName="/ppt/slides/slide40.xml" ContentType="application/vnd.openxmlformats-officedocument.presentationml.slide+xml"/>
  <Override PartName="/ppt/slides/slide159.xml" ContentType="application/vnd.openxmlformats-officedocument.presentationml.slide+xml"/>
  <Override PartName="/ppt/slides/slide211.xml" ContentType="application/vnd.openxmlformats-officedocument.presentationml.slide+xml"/>
  <Override PartName="/ppt/slides/slide222.xml" ContentType="application/vnd.openxmlformats-officedocument.presentationml.slide+xml"/>
  <Override PartName="/ppt/slides/slide309.xml" ContentType="application/vnd.openxmlformats-officedocument.presentationml.slide+xml"/>
  <Override PartName="/ppt/notesSlides/notesSlide42.xml" ContentType="application/vnd.openxmlformats-officedocument.presentationml.notesSlide+xml"/>
  <Override PartName="/ppt/slides/slide148.xml" ContentType="application/vnd.openxmlformats-officedocument.presentationml.slide+xml"/>
  <Override PartName="/ppt/slides/slide195.xml" ContentType="application/vnd.openxmlformats-officedocument.presentationml.slide+xml"/>
  <Override PartName="/ppt/slides/slide200.xml" ContentType="application/vnd.openxmlformats-officedocument.presentationml.slid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diagrams/data3.xml" ContentType="application/vnd.openxmlformats-officedocument.drawingml.diagramData+xml"/>
  <Override PartName="/ppt/slides/slide78.xml" ContentType="application/vnd.openxmlformats-officedocument.presentationml.slide+xml"/>
  <Override PartName="/ppt/slides/slide115.xml" ContentType="application/vnd.openxmlformats-officedocument.presentationml.slide+xml"/>
  <Override PartName="/ppt/slides/slide162.xml" ContentType="application/vnd.openxmlformats-officedocument.presentationml.slide+xml"/>
  <Override PartName="/ppt/slides/slide312.xml" ContentType="application/vnd.openxmlformats-officedocument.presentationml.slide+xml"/>
  <Override PartName="/ppt/handoutMasters/handoutMaster1.xml" ContentType="application/vnd.openxmlformats-officedocument.presentationml.handoutMaster+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s/slide238.xml" ContentType="application/vnd.openxmlformats-officedocument.presentationml.slide+xml"/>
  <Override PartName="/ppt/slides/slide249.xml" ContentType="application/vnd.openxmlformats-officedocument.presentationml.slide+xml"/>
  <Override PartName="/ppt/slides/slide285.xml" ContentType="application/vnd.openxmlformats-officedocument.presentationml.slide+xml"/>
  <Override PartName="/ppt/slides/slide296.xml" ContentType="application/vnd.openxmlformats-officedocument.presentationml.slide+xml"/>
  <Override PartName="/ppt/slides/slide301.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quickStyle4.xml" ContentType="application/vnd.openxmlformats-officedocument.drawingml.diagramStyle+xml"/>
  <Override PartName="/ppt/notesSlides/notesSlide69.xml" ContentType="application/vnd.openxmlformats-officedocument.presentationml.notesSlide+xml"/>
  <Override PartName="/ppt/notesSlides/notesSlide114.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slides/slide227.xml" ContentType="application/vnd.openxmlformats-officedocument.presentationml.slide+xml"/>
  <Override PartName="/ppt/slides/slide274.xml" ContentType="application/vnd.openxmlformats-officedocument.presentationml.slide+xml"/>
  <Override PartName="/ppt/theme/theme3.xml" ContentType="application/vnd.openxmlformats-officedocument.them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slides/slide216.xml" ContentType="application/vnd.openxmlformats-officedocument.presentationml.slide+xml"/>
  <Override PartName="/ppt/slides/slide263.xml" ContentType="application/vnd.openxmlformats-officedocument.presentationml.slide+xml"/>
  <Override PartName="/ppt/notesSlides/notesSlide36.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205.xml" ContentType="application/vnd.openxmlformats-officedocument.presentationml.slide+xml"/>
  <Override PartName="/ppt/slides/slide241.xml" ContentType="application/vnd.openxmlformats-officedocument.presentationml.slide+xml"/>
  <Override PartName="/ppt/slides/slide252.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178.xml" ContentType="application/vnd.openxmlformats-officedocument.presentationml.slide+xml"/>
  <Override PartName="/ppt/slides/slide2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61.xml" ContentType="application/vnd.openxmlformats-officedocument.presentationml.notesSlide+xml"/>
  <Override PartName="/ppt/slides/slide167.xml" ContentType="application/vnd.openxmlformats-officedocument.presentationml.slide+xml"/>
  <Override PartName="/ppt/slides/slide306.xml" ContentType="application/vnd.openxmlformats-officedocument.presentationml.slide+xml"/>
  <Override PartName="/ppt/notesSlides/notesSlide50.xml" ContentType="application/vnd.openxmlformats-officedocument.presentationml.notesSlide+xml"/>
  <Override PartName="/ppt/slides/slide109.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92.xml" ContentType="application/vnd.openxmlformats-officedocument.presentationml.slide+xml"/>
  <Override PartName="/ppt/notesSlides/notesSlide108.xml" ContentType="application/vnd.openxmlformats-officedocument.presentationml.notesSlide+xml"/>
  <Override PartName="/ppt/slides/slide97.xml" ContentType="application/vnd.openxmlformats-officedocument.presentationml.slide+xml"/>
  <Override PartName="/ppt/slides/slide134.xml" ContentType="application/vnd.openxmlformats-officedocument.presentationml.slide+xml"/>
  <Override PartName="/ppt/slides/slide181.xml" ContentType="application/vnd.openxmlformats-officedocument.presentationml.slide+xml"/>
  <Override PartName="/ppt/slides/slide279.xml" ContentType="application/vnd.openxmlformats-officedocument.presentationml.slide+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23.xml" ContentType="application/vnd.openxmlformats-officedocument.presentationml.slide+xml"/>
  <Override PartName="/ppt/slides/slide170.xml" ContentType="application/vnd.openxmlformats-officedocument.presentationml.slide+xml"/>
  <Override PartName="/ppt/slides/slide257.xml" ContentType="application/vnd.openxmlformats-officedocument.presentationml.slide+xml"/>
  <Override PartName="/ppt/slides/slide268.xml" ContentType="application/vnd.openxmlformats-officedocument.presentationml.slide+xml"/>
  <Override PartName="/ppt/diagrams/colors2.xml" ContentType="application/vnd.openxmlformats-officedocument.drawingml.diagramColors+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246.xml" ContentType="application/vnd.openxmlformats-officedocument.presentationml.slide+xml"/>
  <Override PartName="/ppt/slides/slide293.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diagrams/drawing1.xml" ContentType="application/vnd.ms-office.drawingml.diagramDrawing+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53.xml" ContentType="application/vnd.openxmlformats-officedocument.presentationml.slide+xml"/>
  <Override PartName="/ppt/slides/slide235.xml" ContentType="application/vnd.openxmlformats-officedocument.presentationml.slide+xml"/>
  <Override PartName="/ppt/slides/slide282.xml" ContentType="application/vnd.openxmlformats-officedocument.presentationml.slide+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55.xml" ContentType="application/vnd.openxmlformats-officedocument.presentationml.notesSlide+xml"/>
  <Override PartName="/ppt/notesSlides/notesSlide100.xml" ContentType="application/vnd.openxmlformats-officedocument.presentationml.notesSlide+xml"/>
  <Override PartName="/ppt/notesSlides/notesSlide111.xml" ContentType="application/vnd.openxmlformats-officedocument.presentationml.notesSlide+xml"/>
  <Override PartName="/ppt/slides/slide31.xml" ContentType="application/vnd.openxmlformats-officedocument.presentationml.slide+xml"/>
  <Override PartName="/ppt/slides/slide42.xml" ContentType="application/vnd.openxmlformats-officedocument.presentationml.slide+xml"/>
  <Override PartName="/ppt/slides/slide213.xml" ContentType="application/vnd.openxmlformats-officedocument.presentationml.slide+xml"/>
  <Override PartName="/ppt/slides/slide224.xml" ContentType="application/vnd.openxmlformats-officedocument.presentationml.slide+xml"/>
  <Override PartName="/ppt/slides/slide260.xml" ContentType="application/vnd.openxmlformats-officedocument.presentationml.slide+xml"/>
  <Override PartName="/ppt/slides/slide271.xml" ContentType="application/vnd.openxmlformats-officedocument.presentationml.slide+xml"/>
  <Override PartName="/ppt/notesSlides/notesSlide44.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s/slide197.xml" ContentType="application/vnd.openxmlformats-officedocument.presentationml.slide+xml"/>
  <Override PartName="/ppt/slides/slide202.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notesSlides/notesSlide80.xml" ContentType="application/vnd.openxmlformats-officedocument.presentationml.notesSlide+xml"/>
  <Override PartName="/ppt/slides/slide139.xml" ContentType="application/vnd.openxmlformats-officedocument.presentationml.slide+xml"/>
  <Override PartName="/ppt/slides/slide186.xml" ContentType="application/vnd.openxmlformats-officedocument.presentationml.slide+xml"/>
  <Override PartName="/ppt/notesSlides/notesSlide11.xml" ContentType="application/vnd.openxmlformats-officedocument.presentationml.notesSlide+xml"/>
  <Override PartName="/ppt/slides/slide117.xml" ContentType="application/vnd.openxmlformats-officedocument.presentationml.slide+xml"/>
  <Override PartName="/ppt/slides/slide128.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106.xml" ContentType="application/vnd.openxmlformats-officedocument.presentationml.slide+xml"/>
  <Override PartName="/ppt/slides/slide153.xml" ContentType="application/vnd.openxmlformats-officedocument.presentationml.slide+xml"/>
  <Override PartName="/ppt/slides/slide287.xml" ContentType="application/vnd.openxmlformats-officedocument.presentationml.slide+xml"/>
  <Override PartName="/ppt/slides/slide298.xml" ContentType="application/vnd.openxmlformats-officedocument.presentationml.slide+xml"/>
  <Override PartName="/ppt/slides/slide303.xml" ContentType="application/vnd.openxmlformats-officedocument.presentationml.slide+xml"/>
  <Override PartName="/ppt/notesSlides/notesSlide116.xml" ContentType="application/vnd.openxmlformats-officedocument.presentationml.notesSlide+xml"/>
  <Override PartName="/ppt/slides/slide58.xml" ContentType="application/vnd.openxmlformats-officedocument.presentationml.slide+xml"/>
  <Override PartName="/ppt/slides/slide229.xml" ContentType="application/vnd.openxmlformats-officedocument.presentationml.slide+xml"/>
  <Override PartName="/ppt/slides/slide276.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31.xml" ContentType="application/vnd.openxmlformats-officedocument.presentationml.slide+xml"/>
  <Override PartName="/ppt/notesSlides/notesSlide49.xml" ContentType="application/vnd.openxmlformats-officedocument.presentationml.notesSlide+xml"/>
  <Override PartName="/ppt/notesSlides/notesSlide96.xml" ContentType="application/vnd.openxmlformats-officedocument.presentationml.notesSlide+xml"/>
  <Override PartName="/ppt/slides/slide207.xml" ContentType="application/vnd.openxmlformats-officedocument.presentationml.slide+xml"/>
  <Override PartName="/ppt/slides/slide254.xml" ContentType="application/vnd.openxmlformats-officedocument.presentationml.slide+xml"/>
  <Override PartName="/ppt/notesSlides/notesSlide27.xml" ContentType="application/vnd.openxmlformats-officedocument.presentationml.notesSlide+xml"/>
  <Override PartName="/ppt/notesSlides/notesSlide74.xml" ContentType="application/vnd.openxmlformats-officedocument.presentationml.notesSlide+xml"/>
  <Override PartName="/ppt/slides/slide14.xml" ContentType="application/vnd.openxmlformats-officedocument.presentationml.slide+xml"/>
  <Override PartName="/ppt/slides/slide61.xml" ContentType="application/vnd.openxmlformats-officedocument.presentationml.slide+xml"/>
  <Override PartName="/ppt/slides/slide2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69.xml" ContentType="application/vnd.openxmlformats-officedocument.presentationml.slide+xml"/>
  <Override PartName="/ppt/slides/slide308.xml" ContentType="application/vnd.openxmlformats-officedocument.presentationml.slide+xml"/>
  <Override PartName="/ppt/tableStyles.xml" ContentType="application/vnd.openxmlformats-officedocument.presentationml.tableStyles+xml"/>
  <Override PartName="/ppt/notesSlides/notesSlide52.xml" ContentType="application/vnd.openxmlformats-officedocument.presentationml.notesSlide+xml"/>
  <Override PartName="/ppt/slides/slide147.xml" ContentType="application/vnd.openxmlformats-officedocument.presentationml.slide+xml"/>
  <Override PartName="/ppt/slides/slide194.xml" ContentType="application/vnd.openxmlformats-officedocument.presentationml.slide+xml"/>
  <Override PartName="/ppt/slides/slide210.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diagrams/layout1.xml" ContentType="application/vnd.openxmlformats-officedocument.drawingml.diagramLayout+xml"/>
  <Override PartName="/ppt/slides/slide77.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03.xml" ContentType="application/vnd.openxmlformats-officedocument.presentationml.slide+xml"/>
  <Override PartName="/ppt/slides/slide150.xml" ContentType="application/vnd.openxmlformats-officedocument.presentationml.slide+xml"/>
  <Override PartName="/ppt/slides/slide248.xml" ContentType="application/vnd.openxmlformats-officedocument.presentationml.slide+xml"/>
  <Override PartName="/ppt/slides/slide295.xml" ContentType="application/vnd.openxmlformats-officedocument.presentationml.slide+xml"/>
  <Override PartName="/ppt/slides/slide311.xml" ContentType="application/vnd.openxmlformats-officedocument.presentationml.slide+xml"/>
  <Override PartName="/ppt/slideLayouts/slideLayout7.xml" ContentType="application/vnd.openxmlformats-officedocument.presentationml.slideLayout+xml"/>
  <Override PartName="/ppt/diagrams/drawing3.xml" ContentType="application/vnd.ms-office.drawingml.diagramDrawing+xml"/>
  <Override PartName="/ppt/notesSlides/notesSlide68.xml" ContentType="application/vnd.openxmlformats-officedocument.presentationml.notesSlide+xml"/>
  <Override PartName="/ppt/slides/slide55.xml" ContentType="application/vnd.openxmlformats-officedocument.presentationml.slide+xml"/>
  <Override PartName="/ppt/notesSlides/notesSlide102.xml" ContentType="application/vnd.openxmlformats-officedocument.presentationml.notesSlide+xml"/>
  <Override PartName="/ppt/slides/slide33.xml" ContentType="application/vnd.openxmlformats-officedocument.presentationml.slide+xml"/>
  <Override PartName="/ppt/slides/slide80.xml" ContentType="application/vnd.openxmlformats-officedocument.presentationml.slide+xml"/>
  <Override PartName="/ppt/slides/slide226.xml" ContentType="application/vnd.openxmlformats-officedocument.presentationml.slide+xml"/>
  <Override PartName="/ppt/slides/slide273.xml" ContentType="application/vnd.openxmlformats-officedocument.presentationml.slide+xml"/>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04.xml" ContentType="application/vnd.openxmlformats-officedocument.presentationml.slide+xml"/>
  <Override PartName="/ppt/slides/slide251.xml" ContentType="application/vnd.openxmlformats-officedocument.presentationml.slide+xml"/>
  <Override PartName="/ppt/notesSlides/notesSlide24.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188.xml" ContentType="application/vnd.openxmlformats-officedocument.presentationml.slide+xml"/>
  <Override PartName="/ppt/slides/slide119.xml" ContentType="application/vnd.openxmlformats-officedocument.presentationml.slide+xml"/>
  <Override PartName="/ppt/slides/slide166.xml" ContentType="application/vnd.openxmlformats-officedocument.presentationml.slide+xml"/>
  <Override PartName="/ppt/slideLayouts/slideLayout10.xml" ContentType="application/vnd.openxmlformats-officedocument.presentationml.slideLayout+xml"/>
  <Override PartName="/ppt/slides/slide305.xml" ContentType="application/vnd.openxmlformats-officedocument.presentationml.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slides/slide191.xml" ContentType="application/vnd.openxmlformats-officedocument.presentationml.slide+xml"/>
  <Override PartName="/ppt/slides/slide289.xml" ContentType="application/vnd.openxmlformats-officedocument.presentationml.slide+xml"/>
  <Override PartName="/ppt/slides/slide122.xml" ContentType="application/vnd.openxmlformats-officedocument.presentationml.slide+xml"/>
  <Override PartName="/ppt/slides/slide267.xml" ContentType="application/vnd.openxmlformats-officedocument.presentationml.slide+xml"/>
  <Override PartName="/ppt/notesSlides/notesSlide87.xml" ContentType="application/vnd.openxmlformats-officedocument.presentationml.notesSlide+xml"/>
  <Override PartName="/ppt/slides/slide27.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963" r:id="rId1"/>
  </p:sldMasterIdLst>
  <p:notesMasterIdLst>
    <p:notesMasterId r:id="rId314"/>
  </p:notesMasterIdLst>
  <p:handoutMasterIdLst>
    <p:handoutMasterId r:id="rId315"/>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 id="393" r:id="rId139"/>
    <p:sldId id="394" r:id="rId140"/>
    <p:sldId id="395" r:id="rId141"/>
    <p:sldId id="396" r:id="rId142"/>
    <p:sldId id="397" r:id="rId143"/>
    <p:sldId id="398" r:id="rId144"/>
    <p:sldId id="399" r:id="rId145"/>
    <p:sldId id="400" r:id="rId146"/>
    <p:sldId id="401" r:id="rId147"/>
    <p:sldId id="402" r:id="rId148"/>
    <p:sldId id="403" r:id="rId149"/>
    <p:sldId id="404" r:id="rId150"/>
    <p:sldId id="405" r:id="rId151"/>
    <p:sldId id="406" r:id="rId152"/>
    <p:sldId id="407" r:id="rId153"/>
    <p:sldId id="408" r:id="rId154"/>
    <p:sldId id="409" r:id="rId155"/>
    <p:sldId id="410" r:id="rId156"/>
    <p:sldId id="411" r:id="rId157"/>
    <p:sldId id="412" r:id="rId158"/>
    <p:sldId id="413" r:id="rId159"/>
    <p:sldId id="414" r:id="rId160"/>
    <p:sldId id="415" r:id="rId161"/>
    <p:sldId id="416" r:id="rId162"/>
    <p:sldId id="417" r:id="rId163"/>
    <p:sldId id="418" r:id="rId164"/>
    <p:sldId id="419" r:id="rId165"/>
    <p:sldId id="420" r:id="rId166"/>
    <p:sldId id="421" r:id="rId167"/>
    <p:sldId id="422" r:id="rId168"/>
    <p:sldId id="423" r:id="rId169"/>
    <p:sldId id="424" r:id="rId170"/>
    <p:sldId id="425" r:id="rId171"/>
    <p:sldId id="426" r:id="rId172"/>
    <p:sldId id="427" r:id="rId173"/>
    <p:sldId id="428" r:id="rId174"/>
    <p:sldId id="429" r:id="rId175"/>
    <p:sldId id="430" r:id="rId176"/>
    <p:sldId id="431" r:id="rId177"/>
    <p:sldId id="432" r:id="rId178"/>
    <p:sldId id="433" r:id="rId179"/>
    <p:sldId id="434" r:id="rId180"/>
    <p:sldId id="435" r:id="rId181"/>
    <p:sldId id="436" r:id="rId182"/>
    <p:sldId id="437" r:id="rId183"/>
    <p:sldId id="438" r:id="rId184"/>
    <p:sldId id="439" r:id="rId185"/>
    <p:sldId id="440" r:id="rId186"/>
    <p:sldId id="441" r:id="rId187"/>
    <p:sldId id="442" r:id="rId188"/>
    <p:sldId id="443" r:id="rId189"/>
    <p:sldId id="444" r:id="rId190"/>
    <p:sldId id="445" r:id="rId191"/>
    <p:sldId id="446" r:id="rId192"/>
    <p:sldId id="447" r:id="rId193"/>
    <p:sldId id="448" r:id="rId194"/>
    <p:sldId id="449" r:id="rId195"/>
    <p:sldId id="450" r:id="rId196"/>
    <p:sldId id="451" r:id="rId197"/>
    <p:sldId id="452" r:id="rId198"/>
    <p:sldId id="453" r:id="rId199"/>
    <p:sldId id="454" r:id="rId200"/>
    <p:sldId id="455" r:id="rId201"/>
    <p:sldId id="456" r:id="rId202"/>
    <p:sldId id="457" r:id="rId203"/>
    <p:sldId id="458" r:id="rId204"/>
    <p:sldId id="459" r:id="rId205"/>
    <p:sldId id="460" r:id="rId206"/>
    <p:sldId id="461" r:id="rId207"/>
    <p:sldId id="462" r:id="rId208"/>
    <p:sldId id="463" r:id="rId209"/>
    <p:sldId id="464" r:id="rId210"/>
    <p:sldId id="465" r:id="rId211"/>
    <p:sldId id="466" r:id="rId212"/>
    <p:sldId id="467" r:id="rId213"/>
    <p:sldId id="468" r:id="rId214"/>
    <p:sldId id="469" r:id="rId215"/>
    <p:sldId id="470" r:id="rId216"/>
    <p:sldId id="471" r:id="rId217"/>
    <p:sldId id="472" r:id="rId218"/>
    <p:sldId id="473" r:id="rId219"/>
    <p:sldId id="474" r:id="rId220"/>
    <p:sldId id="475" r:id="rId221"/>
    <p:sldId id="476" r:id="rId222"/>
    <p:sldId id="477" r:id="rId223"/>
    <p:sldId id="478" r:id="rId224"/>
    <p:sldId id="479" r:id="rId225"/>
    <p:sldId id="480" r:id="rId226"/>
    <p:sldId id="481" r:id="rId227"/>
    <p:sldId id="482" r:id="rId228"/>
    <p:sldId id="483" r:id="rId229"/>
    <p:sldId id="484" r:id="rId230"/>
    <p:sldId id="485" r:id="rId231"/>
    <p:sldId id="486" r:id="rId232"/>
    <p:sldId id="487" r:id="rId233"/>
    <p:sldId id="488" r:id="rId234"/>
    <p:sldId id="489" r:id="rId235"/>
    <p:sldId id="490" r:id="rId236"/>
    <p:sldId id="491" r:id="rId237"/>
    <p:sldId id="492" r:id="rId238"/>
    <p:sldId id="493" r:id="rId239"/>
    <p:sldId id="494" r:id="rId240"/>
    <p:sldId id="495" r:id="rId241"/>
    <p:sldId id="496" r:id="rId242"/>
    <p:sldId id="497" r:id="rId243"/>
    <p:sldId id="498" r:id="rId244"/>
    <p:sldId id="499" r:id="rId245"/>
    <p:sldId id="500" r:id="rId246"/>
    <p:sldId id="501" r:id="rId247"/>
    <p:sldId id="502" r:id="rId248"/>
    <p:sldId id="503" r:id="rId249"/>
    <p:sldId id="504" r:id="rId250"/>
    <p:sldId id="505" r:id="rId251"/>
    <p:sldId id="506" r:id="rId252"/>
    <p:sldId id="507" r:id="rId253"/>
    <p:sldId id="508" r:id="rId254"/>
    <p:sldId id="509" r:id="rId255"/>
    <p:sldId id="510" r:id="rId256"/>
    <p:sldId id="511" r:id="rId257"/>
    <p:sldId id="512" r:id="rId258"/>
    <p:sldId id="513" r:id="rId259"/>
    <p:sldId id="514" r:id="rId260"/>
    <p:sldId id="515" r:id="rId261"/>
    <p:sldId id="516" r:id="rId262"/>
    <p:sldId id="517" r:id="rId263"/>
    <p:sldId id="518" r:id="rId264"/>
    <p:sldId id="519" r:id="rId265"/>
    <p:sldId id="520" r:id="rId266"/>
    <p:sldId id="521" r:id="rId267"/>
    <p:sldId id="522" r:id="rId268"/>
    <p:sldId id="523" r:id="rId269"/>
    <p:sldId id="524" r:id="rId270"/>
    <p:sldId id="525" r:id="rId271"/>
    <p:sldId id="526" r:id="rId272"/>
    <p:sldId id="527" r:id="rId273"/>
    <p:sldId id="528" r:id="rId274"/>
    <p:sldId id="529" r:id="rId275"/>
    <p:sldId id="530" r:id="rId276"/>
    <p:sldId id="531" r:id="rId277"/>
    <p:sldId id="532" r:id="rId278"/>
    <p:sldId id="533" r:id="rId279"/>
    <p:sldId id="534" r:id="rId280"/>
    <p:sldId id="535" r:id="rId281"/>
    <p:sldId id="536" r:id="rId282"/>
    <p:sldId id="537" r:id="rId283"/>
    <p:sldId id="538" r:id="rId284"/>
    <p:sldId id="539" r:id="rId285"/>
    <p:sldId id="540" r:id="rId286"/>
    <p:sldId id="541" r:id="rId287"/>
    <p:sldId id="542" r:id="rId288"/>
    <p:sldId id="543" r:id="rId289"/>
    <p:sldId id="544" r:id="rId290"/>
    <p:sldId id="545" r:id="rId291"/>
    <p:sldId id="546" r:id="rId292"/>
    <p:sldId id="547" r:id="rId293"/>
    <p:sldId id="548" r:id="rId294"/>
    <p:sldId id="549" r:id="rId295"/>
    <p:sldId id="550" r:id="rId296"/>
    <p:sldId id="551" r:id="rId297"/>
    <p:sldId id="552" r:id="rId298"/>
    <p:sldId id="553" r:id="rId299"/>
    <p:sldId id="554" r:id="rId300"/>
    <p:sldId id="555" r:id="rId301"/>
    <p:sldId id="556" r:id="rId302"/>
    <p:sldId id="557" r:id="rId303"/>
    <p:sldId id="558" r:id="rId304"/>
    <p:sldId id="559" r:id="rId305"/>
    <p:sldId id="560" r:id="rId306"/>
    <p:sldId id="561" r:id="rId307"/>
    <p:sldId id="562" r:id="rId308"/>
    <p:sldId id="563" r:id="rId309"/>
    <p:sldId id="564" r:id="rId310"/>
    <p:sldId id="565" r:id="rId311"/>
    <p:sldId id="566" r:id="rId312"/>
    <p:sldId id="567" r:id="rId313"/>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7E7E86"/>
    <a:srgbClr val="C0C0C4"/>
    <a:srgbClr val="5F5F65"/>
    <a:srgbClr val="339933"/>
    <a:srgbClr val="678DC5"/>
    <a:srgbClr val="3E67A4"/>
    <a:srgbClr val="3E8DC5"/>
    <a:srgbClr val="FFFFFF"/>
    <a:srgbClr val="8E8E9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88498" autoAdjust="0"/>
  </p:normalViewPr>
  <p:slideViewPr>
    <p:cSldViewPr snapToGrid="0" showGuides="1">
      <p:cViewPr varScale="1">
        <p:scale>
          <a:sx n="103" d="100"/>
          <a:sy n="103" d="100"/>
        </p:scale>
        <p:origin x="-1830" y="-84"/>
      </p:cViewPr>
      <p:guideLst>
        <p:guide orient="horz" pos="634"/>
        <p:guide pos="176"/>
      </p:guideLst>
    </p:cSldViewPr>
  </p:slideViewPr>
  <p:notesTextViewPr>
    <p:cViewPr>
      <p:scale>
        <a:sx n="66" d="100"/>
        <a:sy n="66" d="100"/>
      </p:scale>
      <p:origin x="0" y="0"/>
    </p:cViewPr>
  </p:notesTextViewPr>
  <p:sorterViewPr>
    <p:cViewPr>
      <p:scale>
        <a:sx n="100" d="100"/>
        <a:sy n="100" d="100"/>
      </p:scale>
      <p:origin x="0" y="16824"/>
    </p:cViewPr>
  </p:sorterViewPr>
  <p:notesViewPr>
    <p:cSldViewPr snapToGrid="0" showGuides="1">
      <p:cViewPr varScale="1">
        <p:scale>
          <a:sx n="82" d="100"/>
          <a:sy n="82" d="100"/>
        </p:scale>
        <p:origin x="-1938" y="-8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99" Type="http://schemas.openxmlformats.org/officeDocument/2006/relationships/slide" Target="slides/slide298.xml"/><Relationship Id="rId303" Type="http://schemas.openxmlformats.org/officeDocument/2006/relationships/slide" Target="slides/slide302.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slide" Target="slides/slide246.xml"/><Relationship Id="rId107" Type="http://schemas.openxmlformats.org/officeDocument/2006/relationships/slide" Target="slides/slide106.xml"/><Relationship Id="rId268" Type="http://schemas.openxmlformats.org/officeDocument/2006/relationships/slide" Target="slides/slide267.xml"/><Relationship Id="rId289" Type="http://schemas.openxmlformats.org/officeDocument/2006/relationships/slide" Target="slides/slide288.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314" Type="http://schemas.openxmlformats.org/officeDocument/2006/relationships/notesMaster" Target="notesMasters/notesMaster1.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58" Type="http://schemas.openxmlformats.org/officeDocument/2006/relationships/slide" Target="slides/slide257.xml"/><Relationship Id="rId279" Type="http://schemas.openxmlformats.org/officeDocument/2006/relationships/slide" Target="slides/slide278.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290" Type="http://schemas.openxmlformats.org/officeDocument/2006/relationships/slide" Target="slides/slide289.xml"/><Relationship Id="rId304" Type="http://schemas.openxmlformats.org/officeDocument/2006/relationships/slide" Target="slides/slide303.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269" Type="http://schemas.openxmlformats.org/officeDocument/2006/relationships/slide" Target="slides/slide268.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280" Type="http://schemas.openxmlformats.org/officeDocument/2006/relationships/slide" Target="slides/slide279.xml"/><Relationship Id="rId315" Type="http://schemas.openxmlformats.org/officeDocument/2006/relationships/handoutMaster" Target="handoutMasters/handoutMaster1.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291" Type="http://schemas.openxmlformats.org/officeDocument/2006/relationships/slide" Target="slides/slide290.xml"/><Relationship Id="rId305" Type="http://schemas.openxmlformats.org/officeDocument/2006/relationships/slide" Target="slides/slide304.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281" Type="http://schemas.openxmlformats.org/officeDocument/2006/relationships/slide" Target="slides/slide280.xml"/><Relationship Id="rId316" Type="http://schemas.openxmlformats.org/officeDocument/2006/relationships/presProps" Target="presProps.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slide" Target="slides/slide249.xml"/><Relationship Id="rId271" Type="http://schemas.openxmlformats.org/officeDocument/2006/relationships/slide" Target="slides/slide270.xml"/><Relationship Id="rId292" Type="http://schemas.openxmlformats.org/officeDocument/2006/relationships/slide" Target="slides/slide291.xml"/><Relationship Id="rId306" Type="http://schemas.openxmlformats.org/officeDocument/2006/relationships/slide" Target="slides/slide305.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240" Type="http://schemas.openxmlformats.org/officeDocument/2006/relationships/slide" Target="slides/slide239.xml"/><Relationship Id="rId245" Type="http://schemas.openxmlformats.org/officeDocument/2006/relationships/slide" Target="slides/slide244.xml"/><Relationship Id="rId261" Type="http://schemas.openxmlformats.org/officeDocument/2006/relationships/slide" Target="slides/slide260.xml"/><Relationship Id="rId266" Type="http://schemas.openxmlformats.org/officeDocument/2006/relationships/slide" Target="slides/slide265.xml"/><Relationship Id="rId287" Type="http://schemas.openxmlformats.org/officeDocument/2006/relationships/slide" Target="slides/slide286.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282" Type="http://schemas.openxmlformats.org/officeDocument/2006/relationships/slide" Target="slides/slide281.xml"/><Relationship Id="rId312" Type="http://schemas.openxmlformats.org/officeDocument/2006/relationships/slide" Target="slides/slide311.xml"/><Relationship Id="rId31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1" Type="http://schemas.openxmlformats.org/officeDocument/2006/relationships/slide" Target="slides/slide250.xml"/><Relationship Id="rId256" Type="http://schemas.openxmlformats.org/officeDocument/2006/relationships/slide" Target="slides/slide255.xml"/><Relationship Id="rId277" Type="http://schemas.openxmlformats.org/officeDocument/2006/relationships/slide" Target="slides/slide276.xml"/><Relationship Id="rId298" Type="http://schemas.openxmlformats.org/officeDocument/2006/relationships/slide" Target="slides/slide297.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72" Type="http://schemas.openxmlformats.org/officeDocument/2006/relationships/slide" Target="slides/slide271.xml"/><Relationship Id="rId293" Type="http://schemas.openxmlformats.org/officeDocument/2006/relationships/slide" Target="slides/slide292.xml"/><Relationship Id="rId302" Type="http://schemas.openxmlformats.org/officeDocument/2006/relationships/slide" Target="slides/slide301.xml"/><Relationship Id="rId307" Type="http://schemas.openxmlformats.org/officeDocument/2006/relationships/slide" Target="slides/slide30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slide" Target="slides/slide240.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slide" Target="slides/slide287.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262" Type="http://schemas.openxmlformats.org/officeDocument/2006/relationships/slide" Target="slides/slide261.xml"/><Relationship Id="rId283" Type="http://schemas.openxmlformats.org/officeDocument/2006/relationships/slide" Target="slides/slide282.xml"/><Relationship Id="rId313" Type="http://schemas.openxmlformats.org/officeDocument/2006/relationships/slide" Target="slides/slide312.xml"/><Relationship Id="rId318"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slide" Target="slides/slide277.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294" Type="http://schemas.openxmlformats.org/officeDocument/2006/relationships/slide" Target="slides/slide293.xml"/><Relationship Id="rId308" Type="http://schemas.openxmlformats.org/officeDocument/2006/relationships/slide" Target="slides/slide307.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284" Type="http://schemas.openxmlformats.org/officeDocument/2006/relationships/slide" Target="slides/slide283.xml"/><Relationship Id="rId319" Type="http://schemas.openxmlformats.org/officeDocument/2006/relationships/tableStyles" Target="tableStyles.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95" Type="http://schemas.openxmlformats.org/officeDocument/2006/relationships/slide" Target="slides/slide294.xml"/><Relationship Id="rId309" Type="http://schemas.openxmlformats.org/officeDocument/2006/relationships/slide" Target="slides/slide308.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285" Type="http://schemas.openxmlformats.org/officeDocument/2006/relationships/slide" Target="slides/slide28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310" Type="http://schemas.openxmlformats.org/officeDocument/2006/relationships/slide" Target="slides/slide309.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296" Type="http://schemas.openxmlformats.org/officeDocument/2006/relationships/slide" Target="slides/slide295.xml"/><Relationship Id="rId300" Type="http://schemas.openxmlformats.org/officeDocument/2006/relationships/slide" Target="slides/slide299.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slide" Target="slides/slide285.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311" Type="http://schemas.openxmlformats.org/officeDocument/2006/relationships/slide" Target="slides/slide310.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slide" Target="slides/slide254.xml"/><Relationship Id="rId276" Type="http://schemas.openxmlformats.org/officeDocument/2006/relationships/slide" Target="slides/slide275.xml"/><Relationship Id="rId297" Type="http://schemas.openxmlformats.org/officeDocument/2006/relationships/slide" Target="slides/slide296.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301" Type="http://schemas.openxmlformats.org/officeDocument/2006/relationships/slide" Target="slides/slide300.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FD824B-B0EF-4F16-BDE4-5BB2C9016CAA}" type="doc">
      <dgm:prSet loTypeId="urn:microsoft.com/office/officeart/2005/8/layout/orgChart1" loCatId="hierarchy" qsTypeId="urn:microsoft.com/office/officeart/2005/8/quickstyle/simple5" qsCatId="simple" csTypeId="urn:microsoft.com/office/officeart/2005/8/colors/accent0_3" csCatId="mainScheme" phldr="1"/>
      <dgm:spPr/>
      <dgm:t>
        <a:bodyPr/>
        <a:lstStyle/>
        <a:p>
          <a:endParaRPr lang="en-US"/>
        </a:p>
      </dgm:t>
    </dgm:pt>
    <dgm:pt modelId="{4F4D562A-D143-4C6E-8BB8-7CCC83D847B3}">
      <dgm:prSet phldrT="[Text]" custT="1"/>
      <dgm:spPr/>
      <dgm:t>
        <a:bodyPr/>
        <a:lstStyle/>
        <a:p>
          <a:r>
            <a:rPr lang="en-US" sz="1600" b="1" dirty="0" smtClean="0"/>
            <a:t>Link-local (FE80::/10)</a:t>
          </a:r>
        </a:p>
        <a:p>
          <a:r>
            <a:rPr lang="en-US" sz="1600" b="1" dirty="0" smtClean="0"/>
            <a:t>Address Assignment</a:t>
          </a:r>
          <a:endParaRPr lang="en-US" sz="1600" b="1" dirty="0"/>
        </a:p>
      </dgm:t>
    </dgm:pt>
    <dgm:pt modelId="{49C13A95-39AB-4BCF-8484-4CAAF54A8C53}" type="parTrans" cxnId="{7F0BE0AF-C8B5-491F-87DD-91D5316D3655}">
      <dgm:prSet/>
      <dgm:spPr/>
      <dgm:t>
        <a:bodyPr/>
        <a:lstStyle/>
        <a:p>
          <a:endParaRPr lang="en-US" dirty="0">
            <a:solidFill>
              <a:schemeClr val="tx1"/>
            </a:solidFill>
          </a:endParaRPr>
        </a:p>
      </dgm:t>
    </dgm:pt>
    <dgm:pt modelId="{DBD0CDF0-3D4A-4B2C-A812-4F032153CA91}" type="sibTrans" cxnId="{7F0BE0AF-C8B5-491F-87DD-91D5316D3655}">
      <dgm:prSet/>
      <dgm:spPr/>
      <dgm:t>
        <a:bodyPr/>
        <a:lstStyle/>
        <a:p>
          <a:endParaRPr lang="en-US">
            <a:solidFill>
              <a:schemeClr val="tx1"/>
            </a:solidFill>
          </a:endParaRPr>
        </a:p>
      </dgm:t>
    </dgm:pt>
    <dgm:pt modelId="{15BF96AD-8C86-458F-933F-E6942342E323}">
      <dgm:prSet phldrT="[Text]" custT="1"/>
      <dgm:spPr/>
      <dgm:t>
        <a:bodyPr/>
        <a:lstStyle/>
        <a:p>
          <a:r>
            <a:rPr lang="en-US" sz="1600" b="1" dirty="0" smtClean="0"/>
            <a:t>Global Routable  </a:t>
          </a:r>
        </a:p>
        <a:p>
          <a:r>
            <a:rPr lang="en-US" sz="1600" b="1" dirty="0" smtClean="0"/>
            <a:t>Address Assignment</a:t>
          </a:r>
          <a:endParaRPr lang="en-US" sz="1600" b="1" dirty="0"/>
        </a:p>
      </dgm:t>
    </dgm:pt>
    <dgm:pt modelId="{0E7C5F60-33D5-4E31-A153-C609D913F95C}" type="parTrans" cxnId="{1008DB9F-FE67-4F5C-B400-DAA8DBC43790}">
      <dgm:prSet/>
      <dgm:spPr/>
      <dgm:t>
        <a:bodyPr/>
        <a:lstStyle/>
        <a:p>
          <a:endParaRPr lang="en-US" dirty="0">
            <a:solidFill>
              <a:schemeClr val="tx1"/>
            </a:solidFill>
          </a:endParaRPr>
        </a:p>
      </dgm:t>
    </dgm:pt>
    <dgm:pt modelId="{708C45AB-551A-4F5C-A74C-68921B6B251A}" type="sibTrans" cxnId="{1008DB9F-FE67-4F5C-B400-DAA8DBC43790}">
      <dgm:prSet/>
      <dgm:spPr/>
      <dgm:t>
        <a:bodyPr/>
        <a:lstStyle/>
        <a:p>
          <a:endParaRPr lang="en-US">
            <a:solidFill>
              <a:schemeClr val="tx1"/>
            </a:solidFill>
          </a:endParaRPr>
        </a:p>
      </dgm:t>
    </dgm:pt>
    <dgm:pt modelId="{B3AE4C2D-00D2-41FB-8DD3-EA55DB4936B8}">
      <dgm:prSet phldrT="[Text]" custT="1"/>
      <dgm:spPr/>
      <dgm:t>
        <a:bodyPr/>
        <a:lstStyle/>
        <a:p>
          <a:r>
            <a:rPr lang="en-US" sz="1600" b="1" dirty="0" smtClean="0"/>
            <a:t>Static</a:t>
          </a:r>
          <a:endParaRPr lang="en-US" sz="1600" b="1" dirty="0"/>
        </a:p>
      </dgm:t>
    </dgm:pt>
    <dgm:pt modelId="{C83C6E7F-452B-4E47-BA51-A1D8C6A608CD}" type="parTrans" cxnId="{10F73178-7BAA-45AF-98A1-A4E8F85BC334}">
      <dgm:prSet/>
      <dgm:spPr/>
      <dgm:t>
        <a:bodyPr/>
        <a:lstStyle/>
        <a:p>
          <a:endParaRPr lang="en-US" dirty="0">
            <a:solidFill>
              <a:schemeClr val="tx1"/>
            </a:solidFill>
          </a:endParaRPr>
        </a:p>
      </dgm:t>
    </dgm:pt>
    <dgm:pt modelId="{3A1EA181-30C3-4144-A257-B5F464D01B4A}" type="sibTrans" cxnId="{10F73178-7BAA-45AF-98A1-A4E8F85BC334}">
      <dgm:prSet/>
      <dgm:spPr/>
      <dgm:t>
        <a:bodyPr/>
        <a:lstStyle/>
        <a:p>
          <a:endParaRPr lang="en-US">
            <a:solidFill>
              <a:schemeClr val="tx1"/>
            </a:solidFill>
          </a:endParaRPr>
        </a:p>
      </dgm:t>
    </dgm:pt>
    <dgm:pt modelId="{19362BBD-3F91-4ECD-B4C3-BE47D2F5A00E}">
      <dgm:prSet custT="1"/>
      <dgm:spPr/>
      <dgm:t>
        <a:bodyPr/>
        <a:lstStyle/>
        <a:p>
          <a:r>
            <a:rPr lang="en-US" sz="1400" b="0" dirty="0" smtClean="0"/>
            <a:t>IPv6 Address</a:t>
          </a:r>
          <a:endParaRPr lang="en-US" sz="1400" b="0" dirty="0"/>
        </a:p>
      </dgm:t>
    </dgm:pt>
    <dgm:pt modelId="{3B876E0A-D6D7-49FC-AFA7-59341C8A0C3C}" type="parTrans" cxnId="{E5D886BD-5C69-4002-ADE7-E9CE5075633E}">
      <dgm:prSet/>
      <dgm:spPr/>
      <dgm:t>
        <a:bodyPr/>
        <a:lstStyle/>
        <a:p>
          <a:endParaRPr lang="en-US" sz="1600" b="1" dirty="0">
            <a:solidFill>
              <a:schemeClr val="tx1"/>
            </a:solidFill>
          </a:endParaRPr>
        </a:p>
      </dgm:t>
    </dgm:pt>
    <dgm:pt modelId="{84C169D5-3D2B-4FCE-BAB8-AE5B4C67D015}" type="sibTrans" cxnId="{E5D886BD-5C69-4002-ADE7-E9CE5075633E}">
      <dgm:prSet/>
      <dgm:spPr/>
      <dgm:t>
        <a:bodyPr/>
        <a:lstStyle/>
        <a:p>
          <a:endParaRPr lang="en-US">
            <a:solidFill>
              <a:schemeClr val="tx1"/>
            </a:solidFill>
          </a:endParaRPr>
        </a:p>
      </dgm:t>
    </dgm:pt>
    <dgm:pt modelId="{55FCC34E-6735-46EB-AD78-8C5E7B069FF1}">
      <dgm:prSet custT="1"/>
      <dgm:spPr/>
      <dgm:t>
        <a:bodyPr/>
        <a:lstStyle/>
        <a:p>
          <a:r>
            <a:rPr lang="en-US" sz="1400" b="0" dirty="0" smtClean="0"/>
            <a:t>IPv6 Unnumbered</a:t>
          </a:r>
          <a:endParaRPr lang="en-US" sz="1400" b="0" dirty="0"/>
        </a:p>
      </dgm:t>
    </dgm:pt>
    <dgm:pt modelId="{D6B45983-454C-40DB-A854-5DA1039399B4}" type="parTrans" cxnId="{25CC1695-D7E9-42CC-BEDC-2A57F6DADDAA}">
      <dgm:prSet/>
      <dgm:spPr/>
      <dgm:t>
        <a:bodyPr/>
        <a:lstStyle/>
        <a:p>
          <a:endParaRPr lang="en-US" sz="1600" b="1" dirty="0">
            <a:solidFill>
              <a:schemeClr val="tx1"/>
            </a:solidFill>
          </a:endParaRPr>
        </a:p>
      </dgm:t>
    </dgm:pt>
    <dgm:pt modelId="{88384356-4B59-4E59-BCB5-B56E0EB2E0BD}" type="sibTrans" cxnId="{25CC1695-D7E9-42CC-BEDC-2A57F6DADDAA}">
      <dgm:prSet/>
      <dgm:spPr/>
      <dgm:t>
        <a:bodyPr/>
        <a:lstStyle/>
        <a:p>
          <a:endParaRPr lang="en-US">
            <a:solidFill>
              <a:schemeClr val="tx1"/>
            </a:solidFill>
          </a:endParaRPr>
        </a:p>
      </dgm:t>
    </dgm:pt>
    <dgm:pt modelId="{AAAE6B31-251A-4AB7-84E9-9A999ABA1366}">
      <dgm:prSet custT="1"/>
      <dgm:spPr/>
      <dgm:t>
        <a:bodyPr/>
        <a:lstStyle/>
        <a:p>
          <a:r>
            <a:rPr lang="en-US" sz="1600" b="1" dirty="0" smtClean="0"/>
            <a:t>Dynamic</a:t>
          </a:r>
          <a:endParaRPr lang="en-US" sz="1600" b="1" dirty="0"/>
        </a:p>
      </dgm:t>
    </dgm:pt>
    <dgm:pt modelId="{07F75404-13AD-4789-835B-7A4C3FA8FB11}" type="parTrans" cxnId="{E3A938ED-6501-44F0-92B7-E1F7274339D9}">
      <dgm:prSet/>
      <dgm:spPr/>
      <dgm:t>
        <a:bodyPr/>
        <a:lstStyle/>
        <a:p>
          <a:endParaRPr lang="en-US" dirty="0">
            <a:solidFill>
              <a:schemeClr val="tx1"/>
            </a:solidFill>
          </a:endParaRPr>
        </a:p>
      </dgm:t>
    </dgm:pt>
    <dgm:pt modelId="{41F9D408-8DBD-41F2-B5A4-A1BE7D867D1D}" type="sibTrans" cxnId="{E3A938ED-6501-44F0-92B7-E1F7274339D9}">
      <dgm:prSet/>
      <dgm:spPr/>
      <dgm:t>
        <a:bodyPr/>
        <a:lstStyle/>
        <a:p>
          <a:endParaRPr lang="en-US">
            <a:solidFill>
              <a:schemeClr val="tx1"/>
            </a:solidFill>
          </a:endParaRPr>
        </a:p>
      </dgm:t>
    </dgm:pt>
    <dgm:pt modelId="{4C0D5495-FF3E-45C1-87B8-95B1C420156D}">
      <dgm:prSet custT="1"/>
      <dgm:spPr/>
      <dgm:t>
        <a:bodyPr/>
        <a:lstStyle/>
        <a:p>
          <a:r>
            <a:rPr lang="en-US" sz="1400" b="0" dirty="0" smtClean="0"/>
            <a:t>Stateless Autoconfiguration</a:t>
          </a:r>
          <a:endParaRPr lang="en-US" sz="1400" b="0" dirty="0"/>
        </a:p>
      </dgm:t>
    </dgm:pt>
    <dgm:pt modelId="{312A9167-7906-468A-AAEF-737562D2092C}" type="parTrans" cxnId="{1A6FEA18-CFDE-4078-AB22-D5F503E6E833}">
      <dgm:prSet/>
      <dgm:spPr/>
      <dgm:t>
        <a:bodyPr/>
        <a:lstStyle/>
        <a:p>
          <a:endParaRPr lang="en-US" sz="1600" b="1" dirty="0">
            <a:solidFill>
              <a:schemeClr val="tx1"/>
            </a:solidFill>
          </a:endParaRPr>
        </a:p>
      </dgm:t>
    </dgm:pt>
    <dgm:pt modelId="{FDF1A6B0-FEBF-4F2B-BD77-413E6FE245FA}" type="sibTrans" cxnId="{1A6FEA18-CFDE-4078-AB22-D5F503E6E833}">
      <dgm:prSet/>
      <dgm:spPr/>
      <dgm:t>
        <a:bodyPr/>
        <a:lstStyle/>
        <a:p>
          <a:endParaRPr lang="en-US">
            <a:solidFill>
              <a:schemeClr val="tx1"/>
            </a:solidFill>
          </a:endParaRPr>
        </a:p>
      </dgm:t>
    </dgm:pt>
    <dgm:pt modelId="{43B067C5-1FE3-4001-AC00-D18E182C8314}">
      <dgm:prSet custT="1"/>
      <dgm:spPr/>
      <dgm:t>
        <a:bodyPr/>
        <a:lstStyle/>
        <a:p>
          <a:r>
            <a:rPr lang="en-US" sz="1400" b="0" dirty="0" smtClean="0"/>
            <a:t>DHCPv6</a:t>
          </a:r>
          <a:endParaRPr lang="en-US" sz="1400" b="0" dirty="0"/>
        </a:p>
      </dgm:t>
    </dgm:pt>
    <dgm:pt modelId="{26F1666C-39FF-4375-B973-069CE55339AC}" type="parTrans" cxnId="{ECD71A87-700B-48CA-B5D8-AE23B82E3848}">
      <dgm:prSet/>
      <dgm:spPr/>
      <dgm:t>
        <a:bodyPr/>
        <a:lstStyle/>
        <a:p>
          <a:endParaRPr lang="en-US" sz="1600" b="1" dirty="0">
            <a:solidFill>
              <a:schemeClr val="tx1"/>
            </a:solidFill>
          </a:endParaRPr>
        </a:p>
      </dgm:t>
    </dgm:pt>
    <dgm:pt modelId="{7B99FA38-0F4D-44CB-AE27-E7E565D07C5B}" type="sibTrans" cxnId="{ECD71A87-700B-48CA-B5D8-AE23B82E3848}">
      <dgm:prSet/>
      <dgm:spPr/>
      <dgm:t>
        <a:bodyPr/>
        <a:lstStyle/>
        <a:p>
          <a:endParaRPr lang="en-US">
            <a:solidFill>
              <a:schemeClr val="tx1"/>
            </a:solidFill>
          </a:endParaRPr>
        </a:p>
      </dgm:t>
    </dgm:pt>
    <dgm:pt modelId="{8CB0B6EA-D48D-4BBD-856F-189250011ED8}">
      <dgm:prSet phldrT="[Text]" custT="1"/>
      <dgm:spPr/>
      <dgm:t>
        <a:bodyPr/>
        <a:lstStyle/>
        <a:p>
          <a:r>
            <a:rPr lang="en-US" sz="1600" b="1" dirty="0" smtClean="0"/>
            <a:t>Static</a:t>
          </a:r>
          <a:endParaRPr lang="en-US" sz="1600" b="1" dirty="0"/>
        </a:p>
      </dgm:t>
    </dgm:pt>
    <dgm:pt modelId="{6CB9AECD-4B3A-428A-94CD-44295F2C5572}" type="sibTrans" cxnId="{E59CBC99-89A5-4828-9CA2-ACF25E301F0B}">
      <dgm:prSet/>
      <dgm:spPr/>
      <dgm:t>
        <a:bodyPr/>
        <a:lstStyle/>
        <a:p>
          <a:endParaRPr lang="en-US">
            <a:solidFill>
              <a:schemeClr val="tx1"/>
            </a:solidFill>
          </a:endParaRPr>
        </a:p>
      </dgm:t>
    </dgm:pt>
    <dgm:pt modelId="{1534CACF-4AEA-4174-9C42-7D2D643B36D7}" type="parTrans" cxnId="{E59CBC99-89A5-4828-9CA2-ACF25E301F0B}">
      <dgm:prSet/>
      <dgm:spPr/>
      <dgm:t>
        <a:bodyPr/>
        <a:lstStyle/>
        <a:p>
          <a:endParaRPr lang="en-US" dirty="0">
            <a:solidFill>
              <a:schemeClr val="tx1"/>
            </a:solidFill>
          </a:endParaRPr>
        </a:p>
      </dgm:t>
    </dgm:pt>
    <dgm:pt modelId="{1CF7B6B9-00AE-4C1C-AB39-438E0FACC5F4}">
      <dgm:prSet custT="1"/>
      <dgm:spPr/>
      <dgm:t>
        <a:bodyPr/>
        <a:lstStyle/>
        <a:p>
          <a:r>
            <a:rPr lang="en-US" sz="1400" b="0" dirty="0" smtClean="0"/>
            <a:t>IPv6 Address</a:t>
          </a:r>
          <a:endParaRPr lang="en-US" sz="1400" b="0" dirty="0"/>
        </a:p>
      </dgm:t>
    </dgm:pt>
    <dgm:pt modelId="{6634908E-1BEB-4B17-9069-00BD4E7D843F}" type="parTrans" cxnId="{9B0404C7-E106-442F-8BEF-B48D34BA0F01}">
      <dgm:prSet/>
      <dgm:spPr/>
      <dgm:t>
        <a:bodyPr/>
        <a:lstStyle/>
        <a:p>
          <a:endParaRPr lang="en-US" dirty="0"/>
        </a:p>
      </dgm:t>
    </dgm:pt>
    <dgm:pt modelId="{2C9A2580-69D8-4092-8825-F874AB54CBE8}" type="sibTrans" cxnId="{9B0404C7-E106-442F-8BEF-B48D34BA0F01}">
      <dgm:prSet/>
      <dgm:spPr/>
      <dgm:t>
        <a:bodyPr/>
        <a:lstStyle/>
        <a:p>
          <a:endParaRPr lang="en-US"/>
        </a:p>
      </dgm:t>
    </dgm:pt>
    <dgm:pt modelId="{120A6FB0-CE3A-46D3-A440-7428D3AD5C3E}">
      <dgm:prSet phldrT="[Text]" custT="1"/>
      <dgm:spPr/>
      <dgm:t>
        <a:bodyPr/>
        <a:lstStyle/>
        <a:p>
          <a:r>
            <a:rPr lang="en-US" sz="1800" b="1" dirty="0" smtClean="0"/>
            <a:t>IPv6 Unicast </a:t>
          </a:r>
        </a:p>
        <a:p>
          <a:r>
            <a:rPr lang="en-US" sz="1800" b="1" dirty="0" smtClean="0"/>
            <a:t>Address Assignment</a:t>
          </a:r>
          <a:endParaRPr lang="en-US" sz="1800" b="1" dirty="0"/>
        </a:p>
      </dgm:t>
    </dgm:pt>
    <dgm:pt modelId="{D2BCF6B0-9DEC-4B5C-AA6A-9CF28EE97551}" type="sibTrans" cxnId="{49541117-5D72-4A35-A5AC-67886B6B3B22}">
      <dgm:prSet/>
      <dgm:spPr/>
      <dgm:t>
        <a:bodyPr/>
        <a:lstStyle/>
        <a:p>
          <a:endParaRPr lang="en-US">
            <a:solidFill>
              <a:schemeClr val="tx1"/>
            </a:solidFill>
          </a:endParaRPr>
        </a:p>
      </dgm:t>
    </dgm:pt>
    <dgm:pt modelId="{CAA1D8C5-C1BA-4469-93FF-FBD2FE861DA0}" type="parTrans" cxnId="{49541117-5D72-4A35-A5AC-67886B6B3B22}">
      <dgm:prSet/>
      <dgm:spPr/>
      <dgm:t>
        <a:bodyPr/>
        <a:lstStyle/>
        <a:p>
          <a:endParaRPr lang="en-US">
            <a:solidFill>
              <a:schemeClr val="tx1"/>
            </a:solidFill>
          </a:endParaRPr>
        </a:p>
      </dgm:t>
    </dgm:pt>
    <dgm:pt modelId="{43CD1B8F-B7BD-462D-AD9F-476BDEFE0AEA}">
      <dgm:prSet custT="1"/>
      <dgm:spPr/>
      <dgm:t>
        <a:bodyPr/>
        <a:lstStyle/>
        <a:p>
          <a:r>
            <a:rPr lang="en-US" sz="1200" b="0" dirty="0" smtClean="0"/>
            <a:t>Automatically created (EUI-64 format) if a global unicast IPv6 address is configured</a:t>
          </a:r>
          <a:endParaRPr lang="en-US" sz="1200" b="0" dirty="0"/>
        </a:p>
      </dgm:t>
    </dgm:pt>
    <dgm:pt modelId="{F108BAFE-7DFA-4DBF-B0D2-7847192CD68B}" type="sibTrans" cxnId="{D627A322-E33E-4A92-863D-146472AF5788}">
      <dgm:prSet/>
      <dgm:spPr/>
      <dgm:t>
        <a:bodyPr/>
        <a:lstStyle/>
        <a:p>
          <a:endParaRPr lang="en-US"/>
        </a:p>
      </dgm:t>
    </dgm:pt>
    <dgm:pt modelId="{185E56BF-6662-468D-9BF3-D8786D0581E3}" type="parTrans" cxnId="{D627A322-E33E-4A92-863D-146472AF5788}">
      <dgm:prSet/>
      <dgm:spPr/>
      <dgm:t>
        <a:bodyPr/>
        <a:lstStyle/>
        <a:p>
          <a:endParaRPr lang="en-US" sz="1600" b="1" dirty="0"/>
        </a:p>
      </dgm:t>
    </dgm:pt>
    <dgm:pt modelId="{3D3F10DB-E738-4069-909B-B2BDA6AD7B7E}">
      <dgm:prSet phldrT="[Text]" custT="1"/>
      <dgm:spPr/>
      <dgm:t>
        <a:bodyPr/>
        <a:lstStyle/>
        <a:p>
          <a:r>
            <a:rPr lang="en-US" sz="1600" b="1" dirty="0" smtClean="0"/>
            <a:t>Dynamic</a:t>
          </a:r>
          <a:endParaRPr lang="en-US" sz="1600" b="1" dirty="0"/>
        </a:p>
      </dgm:t>
    </dgm:pt>
    <dgm:pt modelId="{E8D2FC22-1A2C-45E7-8814-0CC9B5AE3505}" type="sibTrans" cxnId="{87194BEB-366B-4050-B060-C834A5B7DDA5}">
      <dgm:prSet/>
      <dgm:spPr/>
      <dgm:t>
        <a:bodyPr/>
        <a:lstStyle/>
        <a:p>
          <a:endParaRPr lang="en-US"/>
        </a:p>
      </dgm:t>
    </dgm:pt>
    <dgm:pt modelId="{EB93782F-3BF3-4477-8ADE-4FD93F777D12}" type="parTrans" cxnId="{87194BEB-366B-4050-B060-C834A5B7DDA5}">
      <dgm:prSet/>
      <dgm:spPr/>
      <dgm:t>
        <a:bodyPr/>
        <a:lstStyle/>
        <a:p>
          <a:endParaRPr lang="en-US" dirty="0"/>
        </a:p>
      </dgm:t>
    </dgm:pt>
    <dgm:pt modelId="{2FED8B44-CABA-4D42-A924-8015613B34D8}" type="pres">
      <dgm:prSet presAssocID="{CFFD824B-B0EF-4F16-BDE4-5BB2C9016CAA}" presName="hierChild1" presStyleCnt="0">
        <dgm:presLayoutVars>
          <dgm:orgChart val="1"/>
          <dgm:chPref val="1"/>
          <dgm:dir/>
          <dgm:animOne val="branch"/>
          <dgm:animLvl val="lvl"/>
          <dgm:resizeHandles/>
        </dgm:presLayoutVars>
      </dgm:prSet>
      <dgm:spPr/>
      <dgm:t>
        <a:bodyPr/>
        <a:lstStyle/>
        <a:p>
          <a:endParaRPr lang="en-US"/>
        </a:p>
      </dgm:t>
    </dgm:pt>
    <dgm:pt modelId="{09D63657-9980-48AD-99DA-1E3088982A4C}" type="pres">
      <dgm:prSet presAssocID="{120A6FB0-CE3A-46D3-A440-7428D3AD5C3E}" presName="hierRoot1" presStyleCnt="0">
        <dgm:presLayoutVars>
          <dgm:hierBranch val="init"/>
        </dgm:presLayoutVars>
      </dgm:prSet>
      <dgm:spPr/>
    </dgm:pt>
    <dgm:pt modelId="{490F461A-2179-464B-98D8-DE0B9C48EE79}" type="pres">
      <dgm:prSet presAssocID="{120A6FB0-CE3A-46D3-A440-7428D3AD5C3E}" presName="rootComposite1" presStyleCnt="0"/>
      <dgm:spPr/>
    </dgm:pt>
    <dgm:pt modelId="{9EA012DA-9271-4AD9-9D22-B06AA08D0B08}" type="pres">
      <dgm:prSet presAssocID="{120A6FB0-CE3A-46D3-A440-7428D3AD5C3E}" presName="rootText1" presStyleLbl="node0" presStyleIdx="0" presStyleCnt="1" custScaleX="187430">
        <dgm:presLayoutVars>
          <dgm:chPref val="3"/>
        </dgm:presLayoutVars>
      </dgm:prSet>
      <dgm:spPr/>
      <dgm:t>
        <a:bodyPr/>
        <a:lstStyle/>
        <a:p>
          <a:endParaRPr lang="en-US"/>
        </a:p>
      </dgm:t>
    </dgm:pt>
    <dgm:pt modelId="{89BAB6BD-3F6E-4C5E-B1FD-6ABA537C2CBF}" type="pres">
      <dgm:prSet presAssocID="{120A6FB0-CE3A-46D3-A440-7428D3AD5C3E}" presName="rootConnector1" presStyleLbl="node1" presStyleIdx="0" presStyleCnt="0"/>
      <dgm:spPr/>
      <dgm:t>
        <a:bodyPr/>
        <a:lstStyle/>
        <a:p>
          <a:endParaRPr lang="en-US"/>
        </a:p>
      </dgm:t>
    </dgm:pt>
    <dgm:pt modelId="{A0FB198D-609C-4EF6-84CB-9E0688E974DF}" type="pres">
      <dgm:prSet presAssocID="{120A6FB0-CE3A-46D3-A440-7428D3AD5C3E}" presName="hierChild2" presStyleCnt="0"/>
      <dgm:spPr/>
    </dgm:pt>
    <dgm:pt modelId="{BC2FCA86-B856-4935-B928-A16550BCA9C3}" type="pres">
      <dgm:prSet presAssocID="{49C13A95-39AB-4BCF-8484-4CAAF54A8C53}" presName="Name37" presStyleLbl="parChTrans1D2" presStyleIdx="0" presStyleCnt="2"/>
      <dgm:spPr/>
      <dgm:t>
        <a:bodyPr/>
        <a:lstStyle/>
        <a:p>
          <a:endParaRPr lang="en-US"/>
        </a:p>
      </dgm:t>
    </dgm:pt>
    <dgm:pt modelId="{B7E114D7-A94C-4A3D-BB95-D2AF87C18CED}" type="pres">
      <dgm:prSet presAssocID="{4F4D562A-D143-4C6E-8BB8-7CCC83D847B3}" presName="hierRoot2" presStyleCnt="0">
        <dgm:presLayoutVars>
          <dgm:hierBranch/>
        </dgm:presLayoutVars>
      </dgm:prSet>
      <dgm:spPr/>
    </dgm:pt>
    <dgm:pt modelId="{04D4901A-369D-4527-8499-C5715BEE4F0F}" type="pres">
      <dgm:prSet presAssocID="{4F4D562A-D143-4C6E-8BB8-7CCC83D847B3}" presName="rootComposite" presStyleCnt="0"/>
      <dgm:spPr/>
    </dgm:pt>
    <dgm:pt modelId="{98B12765-A930-4DB4-B736-F2A5500D3FFC}" type="pres">
      <dgm:prSet presAssocID="{4F4D562A-D143-4C6E-8BB8-7CCC83D847B3}" presName="rootText" presStyleLbl="node2" presStyleIdx="0" presStyleCnt="2" custScaleX="180287">
        <dgm:presLayoutVars>
          <dgm:chPref val="3"/>
        </dgm:presLayoutVars>
      </dgm:prSet>
      <dgm:spPr/>
      <dgm:t>
        <a:bodyPr/>
        <a:lstStyle/>
        <a:p>
          <a:endParaRPr lang="en-US"/>
        </a:p>
      </dgm:t>
    </dgm:pt>
    <dgm:pt modelId="{BBD98D50-E287-4422-850B-F66AEE6F8357}" type="pres">
      <dgm:prSet presAssocID="{4F4D562A-D143-4C6E-8BB8-7CCC83D847B3}" presName="rootConnector" presStyleLbl="node2" presStyleIdx="0" presStyleCnt="2"/>
      <dgm:spPr/>
      <dgm:t>
        <a:bodyPr/>
        <a:lstStyle/>
        <a:p>
          <a:endParaRPr lang="en-US"/>
        </a:p>
      </dgm:t>
    </dgm:pt>
    <dgm:pt modelId="{83010C0E-3751-4E9D-9140-DD681C5CB405}" type="pres">
      <dgm:prSet presAssocID="{4F4D562A-D143-4C6E-8BB8-7CCC83D847B3}" presName="hierChild4" presStyleCnt="0"/>
      <dgm:spPr/>
    </dgm:pt>
    <dgm:pt modelId="{34E5E362-1B33-4CBC-A793-8FF892E825FE}" type="pres">
      <dgm:prSet presAssocID="{1534CACF-4AEA-4174-9C42-7D2D643B36D7}" presName="Name35" presStyleLbl="parChTrans1D3" presStyleIdx="0" presStyleCnt="4"/>
      <dgm:spPr/>
      <dgm:t>
        <a:bodyPr/>
        <a:lstStyle/>
        <a:p>
          <a:endParaRPr lang="en-US"/>
        </a:p>
      </dgm:t>
    </dgm:pt>
    <dgm:pt modelId="{2FFD7557-FBD4-4D6F-9C5E-27F419438E4B}" type="pres">
      <dgm:prSet presAssocID="{8CB0B6EA-D48D-4BBD-856F-189250011ED8}" presName="hierRoot2" presStyleCnt="0">
        <dgm:presLayoutVars>
          <dgm:hierBranch val="r"/>
        </dgm:presLayoutVars>
      </dgm:prSet>
      <dgm:spPr/>
    </dgm:pt>
    <dgm:pt modelId="{A157A835-66D7-40B3-8539-3C46F7A285C9}" type="pres">
      <dgm:prSet presAssocID="{8CB0B6EA-D48D-4BBD-856F-189250011ED8}" presName="rootComposite" presStyleCnt="0"/>
      <dgm:spPr/>
    </dgm:pt>
    <dgm:pt modelId="{EDE8EE28-52CF-4A4F-8DFD-CD8FE10FC8DB}" type="pres">
      <dgm:prSet presAssocID="{8CB0B6EA-D48D-4BBD-856F-189250011ED8}" presName="rootText" presStyleLbl="node3" presStyleIdx="0" presStyleCnt="4" custScaleY="45739">
        <dgm:presLayoutVars>
          <dgm:chPref val="3"/>
        </dgm:presLayoutVars>
      </dgm:prSet>
      <dgm:spPr/>
      <dgm:t>
        <a:bodyPr/>
        <a:lstStyle/>
        <a:p>
          <a:endParaRPr lang="en-US"/>
        </a:p>
      </dgm:t>
    </dgm:pt>
    <dgm:pt modelId="{C4F7E3E1-48D6-4222-8289-0E94DBB42695}" type="pres">
      <dgm:prSet presAssocID="{8CB0B6EA-D48D-4BBD-856F-189250011ED8}" presName="rootConnector" presStyleLbl="node3" presStyleIdx="0" presStyleCnt="4"/>
      <dgm:spPr/>
      <dgm:t>
        <a:bodyPr/>
        <a:lstStyle/>
        <a:p>
          <a:endParaRPr lang="en-US"/>
        </a:p>
      </dgm:t>
    </dgm:pt>
    <dgm:pt modelId="{B09EACCD-00AD-47F2-8E37-8360FCCA3AEB}" type="pres">
      <dgm:prSet presAssocID="{8CB0B6EA-D48D-4BBD-856F-189250011ED8}" presName="hierChild4" presStyleCnt="0"/>
      <dgm:spPr/>
    </dgm:pt>
    <dgm:pt modelId="{2E7A967D-00F3-49F3-9C63-4A52A933A8AB}" type="pres">
      <dgm:prSet presAssocID="{6634908E-1BEB-4B17-9069-00BD4E7D843F}" presName="Name50" presStyleLbl="parChTrans1D4" presStyleIdx="0" presStyleCnt="6"/>
      <dgm:spPr/>
      <dgm:t>
        <a:bodyPr/>
        <a:lstStyle/>
        <a:p>
          <a:endParaRPr lang="en-US"/>
        </a:p>
      </dgm:t>
    </dgm:pt>
    <dgm:pt modelId="{4075B020-FCC3-424C-BC9D-AF0D364006E6}" type="pres">
      <dgm:prSet presAssocID="{1CF7B6B9-00AE-4C1C-AB39-438E0FACC5F4}" presName="hierRoot2" presStyleCnt="0">
        <dgm:presLayoutVars>
          <dgm:hierBranch val="r"/>
        </dgm:presLayoutVars>
      </dgm:prSet>
      <dgm:spPr/>
    </dgm:pt>
    <dgm:pt modelId="{4C6CA894-9A9D-4689-AEBC-36325A7E4A35}" type="pres">
      <dgm:prSet presAssocID="{1CF7B6B9-00AE-4C1C-AB39-438E0FACC5F4}" presName="rootComposite" presStyleCnt="0"/>
      <dgm:spPr/>
    </dgm:pt>
    <dgm:pt modelId="{9045E787-CFAF-458D-B662-717B714C3673}" type="pres">
      <dgm:prSet presAssocID="{1CF7B6B9-00AE-4C1C-AB39-438E0FACC5F4}" presName="rootText" presStyleLbl="node4" presStyleIdx="0" presStyleCnt="6">
        <dgm:presLayoutVars>
          <dgm:chPref val="3"/>
        </dgm:presLayoutVars>
      </dgm:prSet>
      <dgm:spPr/>
      <dgm:t>
        <a:bodyPr/>
        <a:lstStyle/>
        <a:p>
          <a:endParaRPr lang="en-US"/>
        </a:p>
      </dgm:t>
    </dgm:pt>
    <dgm:pt modelId="{D2C5700E-E15E-47A9-ACAD-2CB7018CF04A}" type="pres">
      <dgm:prSet presAssocID="{1CF7B6B9-00AE-4C1C-AB39-438E0FACC5F4}" presName="rootConnector" presStyleLbl="node4" presStyleIdx="0" presStyleCnt="6"/>
      <dgm:spPr/>
      <dgm:t>
        <a:bodyPr/>
        <a:lstStyle/>
        <a:p>
          <a:endParaRPr lang="en-US"/>
        </a:p>
      </dgm:t>
    </dgm:pt>
    <dgm:pt modelId="{27CDEA04-4EBF-40FF-AC13-0F7519F417B6}" type="pres">
      <dgm:prSet presAssocID="{1CF7B6B9-00AE-4C1C-AB39-438E0FACC5F4}" presName="hierChild4" presStyleCnt="0"/>
      <dgm:spPr/>
    </dgm:pt>
    <dgm:pt modelId="{A76291F9-07F9-4F58-9F32-C486AE927457}" type="pres">
      <dgm:prSet presAssocID="{1CF7B6B9-00AE-4C1C-AB39-438E0FACC5F4}" presName="hierChild5" presStyleCnt="0"/>
      <dgm:spPr/>
    </dgm:pt>
    <dgm:pt modelId="{73232DE2-2AE4-49D1-A2B4-9C0190393B39}" type="pres">
      <dgm:prSet presAssocID="{8CB0B6EA-D48D-4BBD-856F-189250011ED8}" presName="hierChild5" presStyleCnt="0"/>
      <dgm:spPr/>
    </dgm:pt>
    <dgm:pt modelId="{4EEF0E68-B08A-47BE-B799-63D1AF24D865}" type="pres">
      <dgm:prSet presAssocID="{EB93782F-3BF3-4477-8ADE-4FD93F777D12}" presName="Name35" presStyleLbl="parChTrans1D3" presStyleIdx="1" presStyleCnt="4"/>
      <dgm:spPr/>
      <dgm:t>
        <a:bodyPr/>
        <a:lstStyle/>
        <a:p>
          <a:endParaRPr lang="en-US"/>
        </a:p>
      </dgm:t>
    </dgm:pt>
    <dgm:pt modelId="{92DA0DDB-136F-43A6-A097-F88386D06E03}" type="pres">
      <dgm:prSet presAssocID="{3D3F10DB-E738-4069-909B-B2BDA6AD7B7E}" presName="hierRoot2" presStyleCnt="0">
        <dgm:presLayoutVars>
          <dgm:hierBranch val="init"/>
        </dgm:presLayoutVars>
      </dgm:prSet>
      <dgm:spPr/>
    </dgm:pt>
    <dgm:pt modelId="{66A6127F-2E17-4C3D-A374-0587C4CD3E03}" type="pres">
      <dgm:prSet presAssocID="{3D3F10DB-E738-4069-909B-B2BDA6AD7B7E}" presName="rootComposite" presStyleCnt="0"/>
      <dgm:spPr/>
    </dgm:pt>
    <dgm:pt modelId="{F1DD97AB-C0FF-4A64-B9A3-4AC2A83297F6}" type="pres">
      <dgm:prSet presAssocID="{3D3F10DB-E738-4069-909B-B2BDA6AD7B7E}" presName="rootText" presStyleLbl="node3" presStyleIdx="1" presStyleCnt="4" custScaleY="45739">
        <dgm:presLayoutVars>
          <dgm:chPref val="3"/>
        </dgm:presLayoutVars>
      </dgm:prSet>
      <dgm:spPr/>
      <dgm:t>
        <a:bodyPr/>
        <a:lstStyle/>
        <a:p>
          <a:endParaRPr lang="en-US"/>
        </a:p>
      </dgm:t>
    </dgm:pt>
    <dgm:pt modelId="{A9249BF0-9D26-428C-9B5C-97492ED6CFAA}" type="pres">
      <dgm:prSet presAssocID="{3D3F10DB-E738-4069-909B-B2BDA6AD7B7E}" presName="rootConnector" presStyleLbl="node3" presStyleIdx="1" presStyleCnt="4"/>
      <dgm:spPr/>
      <dgm:t>
        <a:bodyPr/>
        <a:lstStyle/>
        <a:p>
          <a:endParaRPr lang="en-US"/>
        </a:p>
      </dgm:t>
    </dgm:pt>
    <dgm:pt modelId="{0F242CD1-C84B-4A72-AE4F-ABB3B7BDED37}" type="pres">
      <dgm:prSet presAssocID="{3D3F10DB-E738-4069-909B-B2BDA6AD7B7E}" presName="hierChild4" presStyleCnt="0"/>
      <dgm:spPr/>
    </dgm:pt>
    <dgm:pt modelId="{5C569859-A8BB-441A-B3F3-48B0CBAC25D2}" type="pres">
      <dgm:prSet presAssocID="{185E56BF-6662-468D-9BF3-D8786D0581E3}" presName="Name37" presStyleLbl="parChTrans1D4" presStyleIdx="1" presStyleCnt="6"/>
      <dgm:spPr/>
      <dgm:t>
        <a:bodyPr/>
        <a:lstStyle/>
        <a:p>
          <a:endParaRPr lang="en-US"/>
        </a:p>
      </dgm:t>
    </dgm:pt>
    <dgm:pt modelId="{DDB1B90C-62EB-49DC-9C95-537BD1E5ABE8}" type="pres">
      <dgm:prSet presAssocID="{43CD1B8F-B7BD-462D-AD9F-476BDEFE0AEA}" presName="hierRoot2" presStyleCnt="0">
        <dgm:presLayoutVars>
          <dgm:hierBranch val="init"/>
        </dgm:presLayoutVars>
      </dgm:prSet>
      <dgm:spPr/>
    </dgm:pt>
    <dgm:pt modelId="{8777F587-2F0A-4CA3-8B54-A020F1003A8F}" type="pres">
      <dgm:prSet presAssocID="{43CD1B8F-B7BD-462D-AD9F-476BDEFE0AEA}" presName="rootComposite" presStyleCnt="0"/>
      <dgm:spPr/>
    </dgm:pt>
    <dgm:pt modelId="{AD204613-3626-4FEB-A066-45E345523951}" type="pres">
      <dgm:prSet presAssocID="{43CD1B8F-B7BD-462D-AD9F-476BDEFE0AEA}" presName="rootText" presStyleLbl="node4" presStyleIdx="1" presStyleCnt="6">
        <dgm:presLayoutVars>
          <dgm:chPref val="3"/>
        </dgm:presLayoutVars>
      </dgm:prSet>
      <dgm:spPr/>
      <dgm:t>
        <a:bodyPr/>
        <a:lstStyle/>
        <a:p>
          <a:endParaRPr lang="en-US"/>
        </a:p>
      </dgm:t>
    </dgm:pt>
    <dgm:pt modelId="{069BB7E7-2146-4D9C-8949-0F5195998FC9}" type="pres">
      <dgm:prSet presAssocID="{43CD1B8F-B7BD-462D-AD9F-476BDEFE0AEA}" presName="rootConnector" presStyleLbl="node4" presStyleIdx="1" presStyleCnt="6"/>
      <dgm:spPr/>
      <dgm:t>
        <a:bodyPr/>
        <a:lstStyle/>
        <a:p>
          <a:endParaRPr lang="en-US"/>
        </a:p>
      </dgm:t>
    </dgm:pt>
    <dgm:pt modelId="{AB451E61-B2AC-45C3-A9C9-846F06593E9F}" type="pres">
      <dgm:prSet presAssocID="{43CD1B8F-B7BD-462D-AD9F-476BDEFE0AEA}" presName="hierChild4" presStyleCnt="0"/>
      <dgm:spPr/>
    </dgm:pt>
    <dgm:pt modelId="{93B94FDB-D110-4575-8DE9-EB445453EF1B}" type="pres">
      <dgm:prSet presAssocID="{43CD1B8F-B7BD-462D-AD9F-476BDEFE0AEA}" presName="hierChild5" presStyleCnt="0"/>
      <dgm:spPr/>
    </dgm:pt>
    <dgm:pt modelId="{7ED2D14D-560A-4CF3-A3E0-6E6F65AB898D}" type="pres">
      <dgm:prSet presAssocID="{3D3F10DB-E738-4069-909B-B2BDA6AD7B7E}" presName="hierChild5" presStyleCnt="0"/>
      <dgm:spPr/>
    </dgm:pt>
    <dgm:pt modelId="{4642AE18-BDC7-4CCC-AF8F-53B09DFC03D4}" type="pres">
      <dgm:prSet presAssocID="{4F4D562A-D143-4C6E-8BB8-7CCC83D847B3}" presName="hierChild5" presStyleCnt="0"/>
      <dgm:spPr/>
    </dgm:pt>
    <dgm:pt modelId="{BBEDF5EC-75CA-4154-96FC-D123874039F2}" type="pres">
      <dgm:prSet presAssocID="{0E7C5F60-33D5-4E31-A153-C609D913F95C}" presName="Name37" presStyleLbl="parChTrans1D2" presStyleIdx="1" presStyleCnt="2"/>
      <dgm:spPr/>
      <dgm:t>
        <a:bodyPr/>
        <a:lstStyle/>
        <a:p>
          <a:endParaRPr lang="en-US"/>
        </a:p>
      </dgm:t>
    </dgm:pt>
    <dgm:pt modelId="{F2B5D1F3-C458-4E0A-ADDD-C374D4E92F45}" type="pres">
      <dgm:prSet presAssocID="{15BF96AD-8C86-458F-933F-E6942342E323}" presName="hierRoot2" presStyleCnt="0">
        <dgm:presLayoutVars>
          <dgm:hierBranch val="init"/>
        </dgm:presLayoutVars>
      </dgm:prSet>
      <dgm:spPr/>
    </dgm:pt>
    <dgm:pt modelId="{426C0609-5F82-4028-AE49-CE4136FC2AE8}" type="pres">
      <dgm:prSet presAssocID="{15BF96AD-8C86-458F-933F-E6942342E323}" presName="rootComposite" presStyleCnt="0"/>
      <dgm:spPr/>
    </dgm:pt>
    <dgm:pt modelId="{BA4B7666-E41A-4973-8374-1C76CC9BC574}" type="pres">
      <dgm:prSet presAssocID="{15BF96AD-8C86-458F-933F-E6942342E323}" presName="rootText" presStyleLbl="node2" presStyleIdx="1" presStyleCnt="2" custScaleX="180287">
        <dgm:presLayoutVars>
          <dgm:chPref val="3"/>
        </dgm:presLayoutVars>
      </dgm:prSet>
      <dgm:spPr/>
      <dgm:t>
        <a:bodyPr/>
        <a:lstStyle/>
        <a:p>
          <a:endParaRPr lang="en-US"/>
        </a:p>
      </dgm:t>
    </dgm:pt>
    <dgm:pt modelId="{673F58F2-448A-4E0B-BEF7-062C9CA95225}" type="pres">
      <dgm:prSet presAssocID="{15BF96AD-8C86-458F-933F-E6942342E323}" presName="rootConnector" presStyleLbl="node2" presStyleIdx="1" presStyleCnt="2"/>
      <dgm:spPr/>
      <dgm:t>
        <a:bodyPr/>
        <a:lstStyle/>
        <a:p>
          <a:endParaRPr lang="en-US"/>
        </a:p>
      </dgm:t>
    </dgm:pt>
    <dgm:pt modelId="{821508A0-93C9-4213-B02B-A175C25334E2}" type="pres">
      <dgm:prSet presAssocID="{15BF96AD-8C86-458F-933F-E6942342E323}" presName="hierChild4" presStyleCnt="0"/>
      <dgm:spPr/>
    </dgm:pt>
    <dgm:pt modelId="{630B2F4A-86AA-411D-8AA6-4AB7AB7AA2B0}" type="pres">
      <dgm:prSet presAssocID="{C83C6E7F-452B-4E47-BA51-A1D8C6A608CD}" presName="Name37" presStyleLbl="parChTrans1D3" presStyleIdx="2" presStyleCnt="4"/>
      <dgm:spPr/>
      <dgm:t>
        <a:bodyPr/>
        <a:lstStyle/>
        <a:p>
          <a:endParaRPr lang="en-US"/>
        </a:p>
      </dgm:t>
    </dgm:pt>
    <dgm:pt modelId="{39324D88-FFFB-4FE6-A0F9-ADA92CB62940}" type="pres">
      <dgm:prSet presAssocID="{B3AE4C2D-00D2-41FB-8DD3-EA55DB4936B8}" presName="hierRoot2" presStyleCnt="0">
        <dgm:presLayoutVars>
          <dgm:hierBranch val="init"/>
        </dgm:presLayoutVars>
      </dgm:prSet>
      <dgm:spPr/>
    </dgm:pt>
    <dgm:pt modelId="{522168B8-4B6D-4B77-897D-D7D23D16E63D}" type="pres">
      <dgm:prSet presAssocID="{B3AE4C2D-00D2-41FB-8DD3-EA55DB4936B8}" presName="rootComposite" presStyleCnt="0"/>
      <dgm:spPr/>
    </dgm:pt>
    <dgm:pt modelId="{B57D3C79-CF9F-4A74-B13C-E86031351F34}" type="pres">
      <dgm:prSet presAssocID="{B3AE4C2D-00D2-41FB-8DD3-EA55DB4936B8}" presName="rootText" presStyleLbl="node3" presStyleIdx="2" presStyleCnt="4" custScaleY="45739">
        <dgm:presLayoutVars>
          <dgm:chPref val="3"/>
        </dgm:presLayoutVars>
      </dgm:prSet>
      <dgm:spPr/>
      <dgm:t>
        <a:bodyPr/>
        <a:lstStyle/>
        <a:p>
          <a:endParaRPr lang="en-US"/>
        </a:p>
      </dgm:t>
    </dgm:pt>
    <dgm:pt modelId="{DE010CC0-D9B7-448F-8AA2-BDCDA6084A6C}" type="pres">
      <dgm:prSet presAssocID="{B3AE4C2D-00D2-41FB-8DD3-EA55DB4936B8}" presName="rootConnector" presStyleLbl="node3" presStyleIdx="2" presStyleCnt="4"/>
      <dgm:spPr/>
      <dgm:t>
        <a:bodyPr/>
        <a:lstStyle/>
        <a:p>
          <a:endParaRPr lang="en-US"/>
        </a:p>
      </dgm:t>
    </dgm:pt>
    <dgm:pt modelId="{2B74BA28-EE03-4190-ACA2-BF3467D4D846}" type="pres">
      <dgm:prSet presAssocID="{B3AE4C2D-00D2-41FB-8DD3-EA55DB4936B8}" presName="hierChild4" presStyleCnt="0"/>
      <dgm:spPr/>
    </dgm:pt>
    <dgm:pt modelId="{BD08D4E7-848B-4F32-9525-B3415E9FB350}" type="pres">
      <dgm:prSet presAssocID="{3B876E0A-D6D7-49FC-AFA7-59341C8A0C3C}" presName="Name37" presStyleLbl="parChTrans1D4" presStyleIdx="2" presStyleCnt="6"/>
      <dgm:spPr/>
      <dgm:t>
        <a:bodyPr/>
        <a:lstStyle/>
        <a:p>
          <a:endParaRPr lang="en-US"/>
        </a:p>
      </dgm:t>
    </dgm:pt>
    <dgm:pt modelId="{542907BA-402D-4A29-B202-DE3A8D6CDFE7}" type="pres">
      <dgm:prSet presAssocID="{19362BBD-3F91-4ECD-B4C3-BE47D2F5A00E}" presName="hierRoot2" presStyleCnt="0">
        <dgm:presLayoutVars>
          <dgm:hierBranch val="init"/>
        </dgm:presLayoutVars>
      </dgm:prSet>
      <dgm:spPr/>
    </dgm:pt>
    <dgm:pt modelId="{BB1F3827-5D00-4198-922B-41A5B9DE1F27}" type="pres">
      <dgm:prSet presAssocID="{19362BBD-3F91-4ECD-B4C3-BE47D2F5A00E}" presName="rootComposite" presStyleCnt="0"/>
      <dgm:spPr/>
    </dgm:pt>
    <dgm:pt modelId="{EFEF736C-85FB-4823-B990-1558E18373B5}" type="pres">
      <dgm:prSet presAssocID="{19362BBD-3F91-4ECD-B4C3-BE47D2F5A00E}" presName="rootText" presStyleLbl="node4" presStyleIdx="2" presStyleCnt="6">
        <dgm:presLayoutVars>
          <dgm:chPref val="3"/>
        </dgm:presLayoutVars>
      </dgm:prSet>
      <dgm:spPr/>
      <dgm:t>
        <a:bodyPr/>
        <a:lstStyle/>
        <a:p>
          <a:endParaRPr lang="en-US"/>
        </a:p>
      </dgm:t>
    </dgm:pt>
    <dgm:pt modelId="{4D9BA4FC-3671-49CE-AB8C-F8E64B500945}" type="pres">
      <dgm:prSet presAssocID="{19362BBD-3F91-4ECD-B4C3-BE47D2F5A00E}" presName="rootConnector" presStyleLbl="node4" presStyleIdx="2" presStyleCnt="6"/>
      <dgm:spPr/>
      <dgm:t>
        <a:bodyPr/>
        <a:lstStyle/>
        <a:p>
          <a:endParaRPr lang="en-US"/>
        </a:p>
      </dgm:t>
    </dgm:pt>
    <dgm:pt modelId="{A7A2FCF2-1229-44C6-99D7-1C8BF7660FE8}" type="pres">
      <dgm:prSet presAssocID="{19362BBD-3F91-4ECD-B4C3-BE47D2F5A00E}" presName="hierChild4" presStyleCnt="0"/>
      <dgm:spPr/>
    </dgm:pt>
    <dgm:pt modelId="{0B6F872D-6FCF-4236-A443-ED114A57A599}" type="pres">
      <dgm:prSet presAssocID="{19362BBD-3F91-4ECD-B4C3-BE47D2F5A00E}" presName="hierChild5" presStyleCnt="0"/>
      <dgm:spPr/>
    </dgm:pt>
    <dgm:pt modelId="{8F6398E6-CD81-42CC-9014-B73505E802EF}" type="pres">
      <dgm:prSet presAssocID="{D6B45983-454C-40DB-A854-5DA1039399B4}" presName="Name37" presStyleLbl="parChTrans1D4" presStyleIdx="3" presStyleCnt="6"/>
      <dgm:spPr/>
      <dgm:t>
        <a:bodyPr/>
        <a:lstStyle/>
        <a:p>
          <a:endParaRPr lang="en-US"/>
        </a:p>
      </dgm:t>
    </dgm:pt>
    <dgm:pt modelId="{62A630D2-DB70-4E49-A7CE-3B08EFDE1483}" type="pres">
      <dgm:prSet presAssocID="{55FCC34E-6735-46EB-AD78-8C5E7B069FF1}" presName="hierRoot2" presStyleCnt="0">
        <dgm:presLayoutVars>
          <dgm:hierBranch val="init"/>
        </dgm:presLayoutVars>
      </dgm:prSet>
      <dgm:spPr/>
    </dgm:pt>
    <dgm:pt modelId="{1C4A4BD2-2AE1-40FC-9AEB-50E80C6AA0F7}" type="pres">
      <dgm:prSet presAssocID="{55FCC34E-6735-46EB-AD78-8C5E7B069FF1}" presName="rootComposite" presStyleCnt="0"/>
      <dgm:spPr/>
    </dgm:pt>
    <dgm:pt modelId="{2BE5ED26-6AC0-4DE1-B265-097E0155009F}" type="pres">
      <dgm:prSet presAssocID="{55FCC34E-6735-46EB-AD78-8C5E7B069FF1}" presName="rootText" presStyleLbl="node4" presStyleIdx="3" presStyleCnt="6">
        <dgm:presLayoutVars>
          <dgm:chPref val="3"/>
        </dgm:presLayoutVars>
      </dgm:prSet>
      <dgm:spPr/>
      <dgm:t>
        <a:bodyPr/>
        <a:lstStyle/>
        <a:p>
          <a:endParaRPr lang="en-US"/>
        </a:p>
      </dgm:t>
    </dgm:pt>
    <dgm:pt modelId="{411A7C2B-BC00-40C8-B146-1C1DFACE815D}" type="pres">
      <dgm:prSet presAssocID="{55FCC34E-6735-46EB-AD78-8C5E7B069FF1}" presName="rootConnector" presStyleLbl="node4" presStyleIdx="3" presStyleCnt="6"/>
      <dgm:spPr/>
      <dgm:t>
        <a:bodyPr/>
        <a:lstStyle/>
        <a:p>
          <a:endParaRPr lang="en-US"/>
        </a:p>
      </dgm:t>
    </dgm:pt>
    <dgm:pt modelId="{899C88DD-43F9-4C25-A387-9E3BAB623347}" type="pres">
      <dgm:prSet presAssocID="{55FCC34E-6735-46EB-AD78-8C5E7B069FF1}" presName="hierChild4" presStyleCnt="0"/>
      <dgm:spPr/>
    </dgm:pt>
    <dgm:pt modelId="{43BE890A-73B7-4768-9FD8-3D59FC7503AD}" type="pres">
      <dgm:prSet presAssocID="{55FCC34E-6735-46EB-AD78-8C5E7B069FF1}" presName="hierChild5" presStyleCnt="0"/>
      <dgm:spPr/>
    </dgm:pt>
    <dgm:pt modelId="{E901EB45-2FD7-4B45-88F1-436D4037DDF8}" type="pres">
      <dgm:prSet presAssocID="{B3AE4C2D-00D2-41FB-8DD3-EA55DB4936B8}" presName="hierChild5" presStyleCnt="0"/>
      <dgm:spPr/>
    </dgm:pt>
    <dgm:pt modelId="{EE7E446F-3901-41E9-8149-B38298E12E97}" type="pres">
      <dgm:prSet presAssocID="{07F75404-13AD-4789-835B-7A4C3FA8FB11}" presName="Name37" presStyleLbl="parChTrans1D3" presStyleIdx="3" presStyleCnt="4"/>
      <dgm:spPr/>
      <dgm:t>
        <a:bodyPr/>
        <a:lstStyle/>
        <a:p>
          <a:endParaRPr lang="en-US"/>
        </a:p>
      </dgm:t>
    </dgm:pt>
    <dgm:pt modelId="{2BF30E69-C8D4-4976-8767-756CA2F4741D}" type="pres">
      <dgm:prSet presAssocID="{AAAE6B31-251A-4AB7-84E9-9A999ABA1366}" presName="hierRoot2" presStyleCnt="0">
        <dgm:presLayoutVars>
          <dgm:hierBranch val="init"/>
        </dgm:presLayoutVars>
      </dgm:prSet>
      <dgm:spPr/>
    </dgm:pt>
    <dgm:pt modelId="{D63868A7-04A6-40F4-9D6C-033B37218DF8}" type="pres">
      <dgm:prSet presAssocID="{AAAE6B31-251A-4AB7-84E9-9A999ABA1366}" presName="rootComposite" presStyleCnt="0"/>
      <dgm:spPr/>
    </dgm:pt>
    <dgm:pt modelId="{D7E85EE0-83EE-47FD-9B9D-1B573D04BBA9}" type="pres">
      <dgm:prSet presAssocID="{AAAE6B31-251A-4AB7-84E9-9A999ABA1366}" presName="rootText" presStyleLbl="node3" presStyleIdx="3" presStyleCnt="4" custScaleY="45739">
        <dgm:presLayoutVars>
          <dgm:chPref val="3"/>
        </dgm:presLayoutVars>
      </dgm:prSet>
      <dgm:spPr/>
      <dgm:t>
        <a:bodyPr/>
        <a:lstStyle/>
        <a:p>
          <a:endParaRPr lang="en-US"/>
        </a:p>
      </dgm:t>
    </dgm:pt>
    <dgm:pt modelId="{63394A6E-90F7-4C4E-92EB-227634466304}" type="pres">
      <dgm:prSet presAssocID="{AAAE6B31-251A-4AB7-84E9-9A999ABA1366}" presName="rootConnector" presStyleLbl="node3" presStyleIdx="3" presStyleCnt="4"/>
      <dgm:spPr/>
      <dgm:t>
        <a:bodyPr/>
        <a:lstStyle/>
        <a:p>
          <a:endParaRPr lang="en-US"/>
        </a:p>
      </dgm:t>
    </dgm:pt>
    <dgm:pt modelId="{6FB82D82-5FEF-4B40-8EA1-057DD694B9FE}" type="pres">
      <dgm:prSet presAssocID="{AAAE6B31-251A-4AB7-84E9-9A999ABA1366}" presName="hierChild4" presStyleCnt="0"/>
      <dgm:spPr/>
    </dgm:pt>
    <dgm:pt modelId="{93E54E39-C873-4719-B2AC-794CF8D0A2BA}" type="pres">
      <dgm:prSet presAssocID="{312A9167-7906-468A-AAEF-737562D2092C}" presName="Name37" presStyleLbl="parChTrans1D4" presStyleIdx="4" presStyleCnt="6"/>
      <dgm:spPr/>
      <dgm:t>
        <a:bodyPr/>
        <a:lstStyle/>
        <a:p>
          <a:endParaRPr lang="en-US"/>
        </a:p>
      </dgm:t>
    </dgm:pt>
    <dgm:pt modelId="{6E943D01-5CB8-4D06-B730-2B4F0A10AC5C}" type="pres">
      <dgm:prSet presAssocID="{4C0D5495-FF3E-45C1-87B8-95B1C420156D}" presName="hierRoot2" presStyleCnt="0">
        <dgm:presLayoutVars>
          <dgm:hierBranch val="init"/>
        </dgm:presLayoutVars>
      </dgm:prSet>
      <dgm:spPr/>
    </dgm:pt>
    <dgm:pt modelId="{236EE6B5-3615-47A5-9CDE-DAD87E919D7E}" type="pres">
      <dgm:prSet presAssocID="{4C0D5495-FF3E-45C1-87B8-95B1C420156D}" presName="rootComposite" presStyleCnt="0"/>
      <dgm:spPr/>
    </dgm:pt>
    <dgm:pt modelId="{B1D87976-F710-4CDB-A922-E9EB894DA5A1}" type="pres">
      <dgm:prSet presAssocID="{4C0D5495-FF3E-45C1-87B8-95B1C420156D}" presName="rootText" presStyleLbl="node4" presStyleIdx="4" presStyleCnt="6">
        <dgm:presLayoutVars>
          <dgm:chPref val="3"/>
        </dgm:presLayoutVars>
      </dgm:prSet>
      <dgm:spPr/>
      <dgm:t>
        <a:bodyPr/>
        <a:lstStyle/>
        <a:p>
          <a:endParaRPr lang="en-US"/>
        </a:p>
      </dgm:t>
    </dgm:pt>
    <dgm:pt modelId="{70370462-2FA7-400D-821B-ED7AD49EEA97}" type="pres">
      <dgm:prSet presAssocID="{4C0D5495-FF3E-45C1-87B8-95B1C420156D}" presName="rootConnector" presStyleLbl="node4" presStyleIdx="4" presStyleCnt="6"/>
      <dgm:spPr/>
      <dgm:t>
        <a:bodyPr/>
        <a:lstStyle/>
        <a:p>
          <a:endParaRPr lang="en-US"/>
        </a:p>
      </dgm:t>
    </dgm:pt>
    <dgm:pt modelId="{72529D8D-31F6-4E60-A3E5-690F2D1F4F22}" type="pres">
      <dgm:prSet presAssocID="{4C0D5495-FF3E-45C1-87B8-95B1C420156D}" presName="hierChild4" presStyleCnt="0"/>
      <dgm:spPr/>
    </dgm:pt>
    <dgm:pt modelId="{F90EA602-8452-4DE4-948B-B39F60E8B210}" type="pres">
      <dgm:prSet presAssocID="{4C0D5495-FF3E-45C1-87B8-95B1C420156D}" presName="hierChild5" presStyleCnt="0"/>
      <dgm:spPr/>
    </dgm:pt>
    <dgm:pt modelId="{DA9A6926-2AB0-4433-8DBB-787E7898B2FD}" type="pres">
      <dgm:prSet presAssocID="{26F1666C-39FF-4375-B973-069CE55339AC}" presName="Name37" presStyleLbl="parChTrans1D4" presStyleIdx="5" presStyleCnt="6"/>
      <dgm:spPr/>
      <dgm:t>
        <a:bodyPr/>
        <a:lstStyle/>
        <a:p>
          <a:endParaRPr lang="en-US"/>
        </a:p>
      </dgm:t>
    </dgm:pt>
    <dgm:pt modelId="{E75EAF4B-AB36-4CF6-9820-C16048ED3CB3}" type="pres">
      <dgm:prSet presAssocID="{43B067C5-1FE3-4001-AC00-D18E182C8314}" presName="hierRoot2" presStyleCnt="0">
        <dgm:presLayoutVars>
          <dgm:hierBranch val="init"/>
        </dgm:presLayoutVars>
      </dgm:prSet>
      <dgm:spPr/>
    </dgm:pt>
    <dgm:pt modelId="{AA23DE56-DB3D-46BF-BB12-EBC397D768AE}" type="pres">
      <dgm:prSet presAssocID="{43B067C5-1FE3-4001-AC00-D18E182C8314}" presName="rootComposite" presStyleCnt="0"/>
      <dgm:spPr/>
    </dgm:pt>
    <dgm:pt modelId="{D62AA80A-C4B5-4CC9-9252-3F8A7007DB13}" type="pres">
      <dgm:prSet presAssocID="{43B067C5-1FE3-4001-AC00-D18E182C8314}" presName="rootText" presStyleLbl="node4" presStyleIdx="5" presStyleCnt="6">
        <dgm:presLayoutVars>
          <dgm:chPref val="3"/>
        </dgm:presLayoutVars>
      </dgm:prSet>
      <dgm:spPr/>
      <dgm:t>
        <a:bodyPr/>
        <a:lstStyle/>
        <a:p>
          <a:endParaRPr lang="en-US"/>
        </a:p>
      </dgm:t>
    </dgm:pt>
    <dgm:pt modelId="{6C3316B3-953C-408F-8CC0-2A40CD978D3C}" type="pres">
      <dgm:prSet presAssocID="{43B067C5-1FE3-4001-AC00-D18E182C8314}" presName="rootConnector" presStyleLbl="node4" presStyleIdx="5" presStyleCnt="6"/>
      <dgm:spPr/>
      <dgm:t>
        <a:bodyPr/>
        <a:lstStyle/>
        <a:p>
          <a:endParaRPr lang="en-US"/>
        </a:p>
      </dgm:t>
    </dgm:pt>
    <dgm:pt modelId="{1973A06C-148A-4CEF-8217-99880543174F}" type="pres">
      <dgm:prSet presAssocID="{43B067C5-1FE3-4001-AC00-D18E182C8314}" presName="hierChild4" presStyleCnt="0"/>
      <dgm:spPr/>
    </dgm:pt>
    <dgm:pt modelId="{1A18CFE6-4549-4EC8-ACE1-2659BE996EE2}" type="pres">
      <dgm:prSet presAssocID="{43B067C5-1FE3-4001-AC00-D18E182C8314}" presName="hierChild5" presStyleCnt="0"/>
      <dgm:spPr/>
    </dgm:pt>
    <dgm:pt modelId="{F3F3EE1C-12BE-48F8-90B7-9BE4BE897F37}" type="pres">
      <dgm:prSet presAssocID="{AAAE6B31-251A-4AB7-84E9-9A999ABA1366}" presName="hierChild5" presStyleCnt="0"/>
      <dgm:spPr/>
    </dgm:pt>
    <dgm:pt modelId="{E543713C-B30C-467F-B1D4-DE06D96179BB}" type="pres">
      <dgm:prSet presAssocID="{15BF96AD-8C86-458F-933F-E6942342E323}" presName="hierChild5" presStyleCnt="0"/>
      <dgm:spPr/>
    </dgm:pt>
    <dgm:pt modelId="{87312DD7-D782-4BF7-BE43-CF9F37B2FE55}" type="pres">
      <dgm:prSet presAssocID="{120A6FB0-CE3A-46D3-A440-7428D3AD5C3E}" presName="hierChild3" presStyleCnt="0"/>
      <dgm:spPr/>
    </dgm:pt>
  </dgm:ptLst>
  <dgm:cxnLst>
    <dgm:cxn modelId="{1A6FEA18-CFDE-4078-AB22-D5F503E6E833}" srcId="{AAAE6B31-251A-4AB7-84E9-9A999ABA1366}" destId="{4C0D5495-FF3E-45C1-87B8-95B1C420156D}" srcOrd="0" destOrd="0" parTransId="{312A9167-7906-468A-AAEF-737562D2092C}" sibTransId="{FDF1A6B0-FEBF-4F2B-BD77-413E6FE245FA}"/>
    <dgm:cxn modelId="{E9B6C8B9-124F-426A-B0D6-577EA5268658}" type="presOf" srcId="{4F4D562A-D143-4C6E-8BB8-7CCC83D847B3}" destId="{BBD98D50-E287-4422-850B-F66AEE6F8357}" srcOrd="1" destOrd="0" presId="urn:microsoft.com/office/officeart/2005/8/layout/orgChart1"/>
    <dgm:cxn modelId="{76C7CC8F-9A99-4B11-B434-0DE845E5289B}" type="presOf" srcId="{1534CACF-4AEA-4174-9C42-7D2D643B36D7}" destId="{34E5E362-1B33-4CBC-A793-8FF892E825FE}" srcOrd="0" destOrd="0" presId="urn:microsoft.com/office/officeart/2005/8/layout/orgChart1"/>
    <dgm:cxn modelId="{ECD71A87-700B-48CA-B5D8-AE23B82E3848}" srcId="{AAAE6B31-251A-4AB7-84E9-9A999ABA1366}" destId="{43B067C5-1FE3-4001-AC00-D18E182C8314}" srcOrd="1" destOrd="0" parTransId="{26F1666C-39FF-4375-B973-069CE55339AC}" sibTransId="{7B99FA38-0F4D-44CB-AE27-E7E565D07C5B}"/>
    <dgm:cxn modelId="{45D0684E-6584-4DE7-AF9A-2D402EA06067}" type="presOf" srcId="{55FCC34E-6735-46EB-AD78-8C5E7B069FF1}" destId="{2BE5ED26-6AC0-4DE1-B265-097E0155009F}" srcOrd="0" destOrd="0" presId="urn:microsoft.com/office/officeart/2005/8/layout/orgChart1"/>
    <dgm:cxn modelId="{3A18EC0B-E022-4BBF-8078-2E6990E1F876}" type="presOf" srcId="{43B067C5-1FE3-4001-AC00-D18E182C8314}" destId="{D62AA80A-C4B5-4CC9-9252-3F8A7007DB13}" srcOrd="0" destOrd="0" presId="urn:microsoft.com/office/officeart/2005/8/layout/orgChart1"/>
    <dgm:cxn modelId="{4C7617AE-D0A2-41B9-99C8-C4FB295DB96D}" type="presOf" srcId="{49C13A95-39AB-4BCF-8484-4CAAF54A8C53}" destId="{BC2FCA86-B856-4935-B928-A16550BCA9C3}" srcOrd="0" destOrd="0" presId="urn:microsoft.com/office/officeart/2005/8/layout/orgChart1"/>
    <dgm:cxn modelId="{7F0BE0AF-C8B5-491F-87DD-91D5316D3655}" srcId="{120A6FB0-CE3A-46D3-A440-7428D3AD5C3E}" destId="{4F4D562A-D143-4C6E-8BB8-7CCC83D847B3}" srcOrd="0" destOrd="0" parTransId="{49C13A95-39AB-4BCF-8484-4CAAF54A8C53}" sibTransId="{DBD0CDF0-3D4A-4B2C-A812-4F032153CA91}"/>
    <dgm:cxn modelId="{25CC1695-D7E9-42CC-BEDC-2A57F6DADDAA}" srcId="{B3AE4C2D-00D2-41FB-8DD3-EA55DB4936B8}" destId="{55FCC34E-6735-46EB-AD78-8C5E7B069FF1}" srcOrd="1" destOrd="0" parTransId="{D6B45983-454C-40DB-A854-5DA1039399B4}" sibTransId="{88384356-4B59-4E59-BCB5-B56E0EB2E0BD}"/>
    <dgm:cxn modelId="{5FB57760-1E2F-4505-ACC1-938AF762FABC}" type="presOf" srcId="{19362BBD-3F91-4ECD-B4C3-BE47D2F5A00E}" destId="{4D9BA4FC-3671-49CE-AB8C-F8E64B500945}" srcOrd="1" destOrd="0" presId="urn:microsoft.com/office/officeart/2005/8/layout/orgChart1"/>
    <dgm:cxn modelId="{87194BEB-366B-4050-B060-C834A5B7DDA5}" srcId="{4F4D562A-D143-4C6E-8BB8-7CCC83D847B3}" destId="{3D3F10DB-E738-4069-909B-B2BDA6AD7B7E}" srcOrd="1" destOrd="0" parTransId="{EB93782F-3BF3-4477-8ADE-4FD93F777D12}" sibTransId="{E8D2FC22-1A2C-45E7-8814-0CC9B5AE3505}"/>
    <dgm:cxn modelId="{F9A4F74A-DCF0-4F03-B937-D36560B89D97}" type="presOf" srcId="{43CD1B8F-B7BD-462D-AD9F-476BDEFE0AEA}" destId="{AD204613-3626-4FEB-A066-45E345523951}" srcOrd="0" destOrd="0" presId="urn:microsoft.com/office/officeart/2005/8/layout/orgChart1"/>
    <dgm:cxn modelId="{2B927121-37A4-4AF6-BB32-87E17CB4F9E7}" type="presOf" srcId="{3D3F10DB-E738-4069-909B-B2BDA6AD7B7E}" destId="{A9249BF0-9D26-428C-9B5C-97492ED6CFAA}" srcOrd="1" destOrd="0" presId="urn:microsoft.com/office/officeart/2005/8/layout/orgChart1"/>
    <dgm:cxn modelId="{FE029A6E-4B87-4592-8D9B-0AAF606E49CC}" type="presOf" srcId="{EB93782F-3BF3-4477-8ADE-4FD93F777D12}" destId="{4EEF0E68-B08A-47BE-B799-63D1AF24D865}" srcOrd="0" destOrd="0" presId="urn:microsoft.com/office/officeart/2005/8/layout/orgChart1"/>
    <dgm:cxn modelId="{A6247F62-4355-471B-979F-CB63392BF9B3}" type="presOf" srcId="{0E7C5F60-33D5-4E31-A153-C609D913F95C}" destId="{BBEDF5EC-75CA-4154-96FC-D123874039F2}" srcOrd="0" destOrd="0" presId="urn:microsoft.com/office/officeart/2005/8/layout/orgChart1"/>
    <dgm:cxn modelId="{DA2C9AE7-78D3-4546-8132-E9C0005B3B04}" type="presOf" srcId="{B3AE4C2D-00D2-41FB-8DD3-EA55DB4936B8}" destId="{DE010CC0-D9B7-448F-8AA2-BDCDA6084A6C}" srcOrd="1" destOrd="0" presId="urn:microsoft.com/office/officeart/2005/8/layout/orgChart1"/>
    <dgm:cxn modelId="{E3A938ED-6501-44F0-92B7-E1F7274339D9}" srcId="{15BF96AD-8C86-458F-933F-E6942342E323}" destId="{AAAE6B31-251A-4AB7-84E9-9A999ABA1366}" srcOrd="1" destOrd="0" parTransId="{07F75404-13AD-4789-835B-7A4C3FA8FB11}" sibTransId="{41F9D408-8DBD-41F2-B5A4-A1BE7D867D1D}"/>
    <dgm:cxn modelId="{3D249C77-5E62-4997-860E-8105AF48C49D}" type="presOf" srcId="{15BF96AD-8C86-458F-933F-E6942342E323}" destId="{BA4B7666-E41A-4973-8374-1C76CC9BC574}" srcOrd="0" destOrd="0" presId="urn:microsoft.com/office/officeart/2005/8/layout/orgChart1"/>
    <dgm:cxn modelId="{9B5A99B0-3FFE-4609-AA9B-7A23B3A853F1}" type="presOf" srcId="{120A6FB0-CE3A-46D3-A440-7428D3AD5C3E}" destId="{9EA012DA-9271-4AD9-9D22-B06AA08D0B08}" srcOrd="0" destOrd="0" presId="urn:microsoft.com/office/officeart/2005/8/layout/orgChart1"/>
    <dgm:cxn modelId="{A52D6605-02FD-4C8E-9157-8A6360470363}" type="presOf" srcId="{4F4D562A-D143-4C6E-8BB8-7CCC83D847B3}" destId="{98B12765-A930-4DB4-B736-F2A5500D3FFC}" srcOrd="0" destOrd="0" presId="urn:microsoft.com/office/officeart/2005/8/layout/orgChart1"/>
    <dgm:cxn modelId="{5B6B4426-3C87-4AF1-9333-5D2F7347E340}" type="presOf" srcId="{AAAE6B31-251A-4AB7-84E9-9A999ABA1366}" destId="{63394A6E-90F7-4C4E-92EB-227634466304}" srcOrd="1" destOrd="0" presId="urn:microsoft.com/office/officeart/2005/8/layout/orgChart1"/>
    <dgm:cxn modelId="{BC61AFEA-B327-4A04-9998-99B36B29F97D}" type="presOf" srcId="{D6B45983-454C-40DB-A854-5DA1039399B4}" destId="{8F6398E6-CD81-42CC-9014-B73505E802EF}" srcOrd="0" destOrd="0" presId="urn:microsoft.com/office/officeart/2005/8/layout/orgChart1"/>
    <dgm:cxn modelId="{7AB4F89D-87BD-4BD9-9052-23813E014F40}" type="presOf" srcId="{312A9167-7906-468A-AAEF-737562D2092C}" destId="{93E54E39-C873-4719-B2AC-794CF8D0A2BA}" srcOrd="0" destOrd="0" presId="urn:microsoft.com/office/officeart/2005/8/layout/orgChart1"/>
    <dgm:cxn modelId="{E59CBC99-89A5-4828-9CA2-ACF25E301F0B}" srcId="{4F4D562A-D143-4C6E-8BB8-7CCC83D847B3}" destId="{8CB0B6EA-D48D-4BBD-856F-189250011ED8}" srcOrd="0" destOrd="0" parTransId="{1534CACF-4AEA-4174-9C42-7D2D643B36D7}" sibTransId="{6CB9AECD-4B3A-428A-94CD-44295F2C5572}"/>
    <dgm:cxn modelId="{10F73178-7BAA-45AF-98A1-A4E8F85BC334}" srcId="{15BF96AD-8C86-458F-933F-E6942342E323}" destId="{B3AE4C2D-00D2-41FB-8DD3-EA55DB4936B8}" srcOrd="0" destOrd="0" parTransId="{C83C6E7F-452B-4E47-BA51-A1D8C6A608CD}" sibTransId="{3A1EA181-30C3-4144-A257-B5F464D01B4A}"/>
    <dgm:cxn modelId="{9B0404C7-E106-442F-8BEF-B48D34BA0F01}" srcId="{8CB0B6EA-D48D-4BBD-856F-189250011ED8}" destId="{1CF7B6B9-00AE-4C1C-AB39-438E0FACC5F4}" srcOrd="0" destOrd="0" parTransId="{6634908E-1BEB-4B17-9069-00BD4E7D843F}" sibTransId="{2C9A2580-69D8-4092-8825-F874AB54CBE8}"/>
    <dgm:cxn modelId="{A273B272-A470-406A-B7C3-045E4A40BFE5}" type="presOf" srcId="{CFFD824B-B0EF-4F16-BDE4-5BB2C9016CAA}" destId="{2FED8B44-CABA-4D42-A924-8015613B34D8}" srcOrd="0" destOrd="0" presId="urn:microsoft.com/office/officeart/2005/8/layout/orgChart1"/>
    <dgm:cxn modelId="{2EDADBA8-F7AF-4982-9E3A-C1C10A06D544}" type="presOf" srcId="{3B876E0A-D6D7-49FC-AFA7-59341C8A0C3C}" destId="{BD08D4E7-848B-4F32-9525-B3415E9FB350}" srcOrd="0" destOrd="0" presId="urn:microsoft.com/office/officeart/2005/8/layout/orgChart1"/>
    <dgm:cxn modelId="{D627A322-E33E-4A92-863D-146472AF5788}" srcId="{3D3F10DB-E738-4069-909B-B2BDA6AD7B7E}" destId="{43CD1B8F-B7BD-462D-AD9F-476BDEFE0AEA}" srcOrd="0" destOrd="0" parTransId="{185E56BF-6662-468D-9BF3-D8786D0581E3}" sibTransId="{F108BAFE-7DFA-4DBF-B0D2-7847192CD68B}"/>
    <dgm:cxn modelId="{ACC869E3-FEBB-4732-BAD1-77CF16711375}" type="presOf" srcId="{43CD1B8F-B7BD-462D-AD9F-476BDEFE0AEA}" destId="{069BB7E7-2146-4D9C-8949-0F5195998FC9}" srcOrd="1" destOrd="0" presId="urn:microsoft.com/office/officeart/2005/8/layout/orgChart1"/>
    <dgm:cxn modelId="{80A7FDA2-43E7-4885-B213-6FF63D51C7D2}" type="presOf" srcId="{1CF7B6B9-00AE-4C1C-AB39-438E0FACC5F4}" destId="{D2C5700E-E15E-47A9-ACAD-2CB7018CF04A}" srcOrd="1" destOrd="0" presId="urn:microsoft.com/office/officeart/2005/8/layout/orgChart1"/>
    <dgm:cxn modelId="{BBBC50CF-9ECB-4DA7-8A82-2647D6A1906F}" type="presOf" srcId="{6634908E-1BEB-4B17-9069-00BD4E7D843F}" destId="{2E7A967D-00F3-49F3-9C63-4A52A933A8AB}" srcOrd="0" destOrd="0" presId="urn:microsoft.com/office/officeart/2005/8/layout/orgChart1"/>
    <dgm:cxn modelId="{563C8D89-2159-48A0-B1E5-A2A053AB32A4}" type="presOf" srcId="{1CF7B6B9-00AE-4C1C-AB39-438E0FACC5F4}" destId="{9045E787-CFAF-458D-B662-717B714C3673}" srcOrd="0" destOrd="0" presId="urn:microsoft.com/office/officeart/2005/8/layout/orgChart1"/>
    <dgm:cxn modelId="{69366F46-4F47-40DB-9B92-D0FE37D48556}" type="presOf" srcId="{43B067C5-1FE3-4001-AC00-D18E182C8314}" destId="{6C3316B3-953C-408F-8CC0-2A40CD978D3C}" srcOrd="1" destOrd="0" presId="urn:microsoft.com/office/officeart/2005/8/layout/orgChart1"/>
    <dgm:cxn modelId="{D1DD1A12-CB55-40E4-BB38-1CA742015E62}" type="presOf" srcId="{185E56BF-6662-468D-9BF3-D8786D0581E3}" destId="{5C569859-A8BB-441A-B3F3-48B0CBAC25D2}" srcOrd="0" destOrd="0" presId="urn:microsoft.com/office/officeart/2005/8/layout/orgChart1"/>
    <dgm:cxn modelId="{49541117-5D72-4A35-A5AC-67886B6B3B22}" srcId="{CFFD824B-B0EF-4F16-BDE4-5BB2C9016CAA}" destId="{120A6FB0-CE3A-46D3-A440-7428D3AD5C3E}" srcOrd="0" destOrd="0" parTransId="{CAA1D8C5-C1BA-4469-93FF-FBD2FE861DA0}" sibTransId="{D2BCF6B0-9DEC-4B5C-AA6A-9CF28EE97551}"/>
    <dgm:cxn modelId="{4607467B-F9C8-4AAC-A300-277AB7524757}" type="presOf" srcId="{4C0D5495-FF3E-45C1-87B8-95B1C420156D}" destId="{70370462-2FA7-400D-821B-ED7AD49EEA97}" srcOrd="1" destOrd="0" presId="urn:microsoft.com/office/officeart/2005/8/layout/orgChart1"/>
    <dgm:cxn modelId="{E00B0F80-9007-4035-AACF-C11000BFCA15}" type="presOf" srcId="{19362BBD-3F91-4ECD-B4C3-BE47D2F5A00E}" destId="{EFEF736C-85FB-4823-B990-1558E18373B5}" srcOrd="0" destOrd="0" presId="urn:microsoft.com/office/officeart/2005/8/layout/orgChart1"/>
    <dgm:cxn modelId="{74428E8A-A3E9-46E6-8BBF-66508A865C70}" type="presOf" srcId="{26F1666C-39FF-4375-B973-069CE55339AC}" destId="{DA9A6926-2AB0-4433-8DBB-787E7898B2FD}" srcOrd="0" destOrd="0" presId="urn:microsoft.com/office/officeart/2005/8/layout/orgChart1"/>
    <dgm:cxn modelId="{13EC712B-2D1F-4AD1-B540-BAF507DEB981}" type="presOf" srcId="{8CB0B6EA-D48D-4BBD-856F-189250011ED8}" destId="{EDE8EE28-52CF-4A4F-8DFD-CD8FE10FC8DB}" srcOrd="0" destOrd="0" presId="urn:microsoft.com/office/officeart/2005/8/layout/orgChart1"/>
    <dgm:cxn modelId="{8F8A812E-2052-49FD-80D5-591FD8F07942}" type="presOf" srcId="{B3AE4C2D-00D2-41FB-8DD3-EA55DB4936B8}" destId="{B57D3C79-CF9F-4A74-B13C-E86031351F34}" srcOrd="0" destOrd="0" presId="urn:microsoft.com/office/officeart/2005/8/layout/orgChart1"/>
    <dgm:cxn modelId="{D1F9F4F5-33C6-4CE3-9D21-E064A5685EA7}" type="presOf" srcId="{4C0D5495-FF3E-45C1-87B8-95B1C420156D}" destId="{B1D87976-F710-4CDB-A922-E9EB894DA5A1}" srcOrd="0" destOrd="0" presId="urn:microsoft.com/office/officeart/2005/8/layout/orgChart1"/>
    <dgm:cxn modelId="{F8A7CCD9-762E-4080-95A3-3007B0D7E795}" type="presOf" srcId="{120A6FB0-CE3A-46D3-A440-7428D3AD5C3E}" destId="{89BAB6BD-3F6E-4C5E-B1FD-6ABA537C2CBF}" srcOrd="1" destOrd="0" presId="urn:microsoft.com/office/officeart/2005/8/layout/orgChart1"/>
    <dgm:cxn modelId="{0938686C-189F-466E-A9DC-ED7D4F2A6D1C}" type="presOf" srcId="{07F75404-13AD-4789-835B-7A4C3FA8FB11}" destId="{EE7E446F-3901-41E9-8149-B38298E12E97}" srcOrd="0" destOrd="0" presId="urn:microsoft.com/office/officeart/2005/8/layout/orgChart1"/>
    <dgm:cxn modelId="{E5D886BD-5C69-4002-ADE7-E9CE5075633E}" srcId="{B3AE4C2D-00D2-41FB-8DD3-EA55DB4936B8}" destId="{19362BBD-3F91-4ECD-B4C3-BE47D2F5A00E}" srcOrd="0" destOrd="0" parTransId="{3B876E0A-D6D7-49FC-AFA7-59341C8A0C3C}" sibTransId="{84C169D5-3D2B-4FCE-BAB8-AE5B4C67D015}"/>
    <dgm:cxn modelId="{0C850A5D-00AA-4DF3-8933-44739D0D07D3}" type="presOf" srcId="{3D3F10DB-E738-4069-909B-B2BDA6AD7B7E}" destId="{F1DD97AB-C0FF-4A64-B9A3-4AC2A83297F6}" srcOrd="0" destOrd="0" presId="urn:microsoft.com/office/officeart/2005/8/layout/orgChart1"/>
    <dgm:cxn modelId="{6DF777AB-7665-46BD-A5C4-E1D7C344D1F8}" type="presOf" srcId="{55FCC34E-6735-46EB-AD78-8C5E7B069FF1}" destId="{411A7C2B-BC00-40C8-B146-1C1DFACE815D}" srcOrd="1" destOrd="0" presId="urn:microsoft.com/office/officeart/2005/8/layout/orgChart1"/>
    <dgm:cxn modelId="{80CDCD90-0157-453C-9F37-F1125F366421}" type="presOf" srcId="{15BF96AD-8C86-458F-933F-E6942342E323}" destId="{673F58F2-448A-4E0B-BEF7-062C9CA95225}" srcOrd="1" destOrd="0" presId="urn:microsoft.com/office/officeart/2005/8/layout/orgChart1"/>
    <dgm:cxn modelId="{7CF5CF8E-355C-4EF5-B3C9-C520BFD316BF}" type="presOf" srcId="{C83C6E7F-452B-4E47-BA51-A1D8C6A608CD}" destId="{630B2F4A-86AA-411D-8AA6-4AB7AB7AA2B0}" srcOrd="0" destOrd="0" presId="urn:microsoft.com/office/officeart/2005/8/layout/orgChart1"/>
    <dgm:cxn modelId="{AB26EC1D-6487-4776-9119-12A5008D87EE}" type="presOf" srcId="{8CB0B6EA-D48D-4BBD-856F-189250011ED8}" destId="{C4F7E3E1-48D6-4222-8289-0E94DBB42695}" srcOrd="1" destOrd="0" presId="urn:microsoft.com/office/officeart/2005/8/layout/orgChart1"/>
    <dgm:cxn modelId="{0BA0DBE1-ED8C-4188-9DAB-DEE8A112E30F}" type="presOf" srcId="{AAAE6B31-251A-4AB7-84E9-9A999ABA1366}" destId="{D7E85EE0-83EE-47FD-9B9D-1B573D04BBA9}" srcOrd="0" destOrd="0" presId="urn:microsoft.com/office/officeart/2005/8/layout/orgChart1"/>
    <dgm:cxn modelId="{1008DB9F-FE67-4F5C-B400-DAA8DBC43790}" srcId="{120A6FB0-CE3A-46D3-A440-7428D3AD5C3E}" destId="{15BF96AD-8C86-458F-933F-E6942342E323}" srcOrd="1" destOrd="0" parTransId="{0E7C5F60-33D5-4E31-A153-C609D913F95C}" sibTransId="{708C45AB-551A-4F5C-A74C-68921B6B251A}"/>
    <dgm:cxn modelId="{932C3A08-2973-4EF7-ABE9-DC4FCEB26505}" type="presParOf" srcId="{2FED8B44-CABA-4D42-A924-8015613B34D8}" destId="{09D63657-9980-48AD-99DA-1E3088982A4C}" srcOrd="0" destOrd="0" presId="urn:microsoft.com/office/officeart/2005/8/layout/orgChart1"/>
    <dgm:cxn modelId="{5286F2ED-57A4-47AC-96C2-39EEF33599B9}" type="presParOf" srcId="{09D63657-9980-48AD-99DA-1E3088982A4C}" destId="{490F461A-2179-464B-98D8-DE0B9C48EE79}" srcOrd="0" destOrd="0" presId="urn:microsoft.com/office/officeart/2005/8/layout/orgChart1"/>
    <dgm:cxn modelId="{37D599CB-F128-426D-A5A9-4A2A332F0618}" type="presParOf" srcId="{490F461A-2179-464B-98D8-DE0B9C48EE79}" destId="{9EA012DA-9271-4AD9-9D22-B06AA08D0B08}" srcOrd="0" destOrd="0" presId="urn:microsoft.com/office/officeart/2005/8/layout/orgChart1"/>
    <dgm:cxn modelId="{9984FFBA-F2E1-4FE9-9B6D-C4393AA5D195}" type="presParOf" srcId="{490F461A-2179-464B-98D8-DE0B9C48EE79}" destId="{89BAB6BD-3F6E-4C5E-B1FD-6ABA537C2CBF}" srcOrd="1" destOrd="0" presId="urn:microsoft.com/office/officeart/2005/8/layout/orgChart1"/>
    <dgm:cxn modelId="{6961945E-2A7F-435B-BA2F-1118D15F11DB}" type="presParOf" srcId="{09D63657-9980-48AD-99DA-1E3088982A4C}" destId="{A0FB198D-609C-4EF6-84CB-9E0688E974DF}" srcOrd="1" destOrd="0" presId="urn:microsoft.com/office/officeart/2005/8/layout/orgChart1"/>
    <dgm:cxn modelId="{606B9F1E-2F02-42F0-AB73-E14ED2091E4D}" type="presParOf" srcId="{A0FB198D-609C-4EF6-84CB-9E0688E974DF}" destId="{BC2FCA86-B856-4935-B928-A16550BCA9C3}" srcOrd="0" destOrd="0" presId="urn:microsoft.com/office/officeart/2005/8/layout/orgChart1"/>
    <dgm:cxn modelId="{F37E68A4-DA6F-4792-BCAD-1FF681E72BE0}" type="presParOf" srcId="{A0FB198D-609C-4EF6-84CB-9E0688E974DF}" destId="{B7E114D7-A94C-4A3D-BB95-D2AF87C18CED}" srcOrd="1" destOrd="0" presId="urn:microsoft.com/office/officeart/2005/8/layout/orgChart1"/>
    <dgm:cxn modelId="{4569D4E9-CD6E-4877-901C-6F856E3982CF}" type="presParOf" srcId="{B7E114D7-A94C-4A3D-BB95-D2AF87C18CED}" destId="{04D4901A-369D-4527-8499-C5715BEE4F0F}" srcOrd="0" destOrd="0" presId="urn:microsoft.com/office/officeart/2005/8/layout/orgChart1"/>
    <dgm:cxn modelId="{B4957919-3E1A-4176-9C19-4B97C12F45C9}" type="presParOf" srcId="{04D4901A-369D-4527-8499-C5715BEE4F0F}" destId="{98B12765-A930-4DB4-B736-F2A5500D3FFC}" srcOrd="0" destOrd="0" presId="urn:microsoft.com/office/officeart/2005/8/layout/orgChart1"/>
    <dgm:cxn modelId="{CCDC9A32-150A-4C14-8707-5FB39E8A45E2}" type="presParOf" srcId="{04D4901A-369D-4527-8499-C5715BEE4F0F}" destId="{BBD98D50-E287-4422-850B-F66AEE6F8357}" srcOrd="1" destOrd="0" presId="urn:microsoft.com/office/officeart/2005/8/layout/orgChart1"/>
    <dgm:cxn modelId="{B46F4A8B-7497-4126-8ADC-8E008BF48105}" type="presParOf" srcId="{B7E114D7-A94C-4A3D-BB95-D2AF87C18CED}" destId="{83010C0E-3751-4E9D-9140-DD681C5CB405}" srcOrd="1" destOrd="0" presId="urn:microsoft.com/office/officeart/2005/8/layout/orgChart1"/>
    <dgm:cxn modelId="{07ABF36C-17F0-43D9-A1A3-B5037FD2F66B}" type="presParOf" srcId="{83010C0E-3751-4E9D-9140-DD681C5CB405}" destId="{34E5E362-1B33-4CBC-A793-8FF892E825FE}" srcOrd="0" destOrd="0" presId="urn:microsoft.com/office/officeart/2005/8/layout/orgChart1"/>
    <dgm:cxn modelId="{C4A8D068-8B95-43CD-9BAC-1E3BD3C430F9}" type="presParOf" srcId="{83010C0E-3751-4E9D-9140-DD681C5CB405}" destId="{2FFD7557-FBD4-4D6F-9C5E-27F419438E4B}" srcOrd="1" destOrd="0" presId="urn:microsoft.com/office/officeart/2005/8/layout/orgChart1"/>
    <dgm:cxn modelId="{F7CCFAE7-2502-4E62-B91C-C22A3A8029C9}" type="presParOf" srcId="{2FFD7557-FBD4-4D6F-9C5E-27F419438E4B}" destId="{A157A835-66D7-40B3-8539-3C46F7A285C9}" srcOrd="0" destOrd="0" presId="urn:microsoft.com/office/officeart/2005/8/layout/orgChart1"/>
    <dgm:cxn modelId="{684B9D75-1611-4202-B2D5-A01029005C8C}" type="presParOf" srcId="{A157A835-66D7-40B3-8539-3C46F7A285C9}" destId="{EDE8EE28-52CF-4A4F-8DFD-CD8FE10FC8DB}" srcOrd="0" destOrd="0" presId="urn:microsoft.com/office/officeart/2005/8/layout/orgChart1"/>
    <dgm:cxn modelId="{254A0D2F-ABC3-4AF1-856D-18823DFD0394}" type="presParOf" srcId="{A157A835-66D7-40B3-8539-3C46F7A285C9}" destId="{C4F7E3E1-48D6-4222-8289-0E94DBB42695}" srcOrd="1" destOrd="0" presId="urn:microsoft.com/office/officeart/2005/8/layout/orgChart1"/>
    <dgm:cxn modelId="{E331D0B1-58E1-47FF-891E-D68C4C814065}" type="presParOf" srcId="{2FFD7557-FBD4-4D6F-9C5E-27F419438E4B}" destId="{B09EACCD-00AD-47F2-8E37-8360FCCA3AEB}" srcOrd="1" destOrd="0" presId="urn:microsoft.com/office/officeart/2005/8/layout/orgChart1"/>
    <dgm:cxn modelId="{1055A8C2-2996-4932-9DCA-D952A1088621}" type="presParOf" srcId="{B09EACCD-00AD-47F2-8E37-8360FCCA3AEB}" destId="{2E7A967D-00F3-49F3-9C63-4A52A933A8AB}" srcOrd="0" destOrd="0" presId="urn:microsoft.com/office/officeart/2005/8/layout/orgChart1"/>
    <dgm:cxn modelId="{ABBBCF50-AB16-4209-9865-C1B2D77BD382}" type="presParOf" srcId="{B09EACCD-00AD-47F2-8E37-8360FCCA3AEB}" destId="{4075B020-FCC3-424C-BC9D-AF0D364006E6}" srcOrd="1" destOrd="0" presId="urn:microsoft.com/office/officeart/2005/8/layout/orgChart1"/>
    <dgm:cxn modelId="{CFB3AB0C-85C7-4BA8-94B2-35AF082D72B2}" type="presParOf" srcId="{4075B020-FCC3-424C-BC9D-AF0D364006E6}" destId="{4C6CA894-9A9D-4689-AEBC-36325A7E4A35}" srcOrd="0" destOrd="0" presId="urn:microsoft.com/office/officeart/2005/8/layout/orgChart1"/>
    <dgm:cxn modelId="{98B8DC11-4A8B-48F6-A54E-BE400A2ADC6F}" type="presParOf" srcId="{4C6CA894-9A9D-4689-AEBC-36325A7E4A35}" destId="{9045E787-CFAF-458D-B662-717B714C3673}" srcOrd="0" destOrd="0" presId="urn:microsoft.com/office/officeart/2005/8/layout/orgChart1"/>
    <dgm:cxn modelId="{B791A3B3-075C-4F0C-92F1-AE1CBD0FD0D4}" type="presParOf" srcId="{4C6CA894-9A9D-4689-AEBC-36325A7E4A35}" destId="{D2C5700E-E15E-47A9-ACAD-2CB7018CF04A}" srcOrd="1" destOrd="0" presId="urn:microsoft.com/office/officeart/2005/8/layout/orgChart1"/>
    <dgm:cxn modelId="{0730B76A-A070-47A7-8E08-9145943F597E}" type="presParOf" srcId="{4075B020-FCC3-424C-BC9D-AF0D364006E6}" destId="{27CDEA04-4EBF-40FF-AC13-0F7519F417B6}" srcOrd="1" destOrd="0" presId="urn:microsoft.com/office/officeart/2005/8/layout/orgChart1"/>
    <dgm:cxn modelId="{8FBFFBC9-C091-4C29-A515-2D94801BC3E5}" type="presParOf" srcId="{4075B020-FCC3-424C-BC9D-AF0D364006E6}" destId="{A76291F9-07F9-4F58-9F32-C486AE927457}" srcOrd="2" destOrd="0" presId="urn:microsoft.com/office/officeart/2005/8/layout/orgChart1"/>
    <dgm:cxn modelId="{B8B73A6B-C16B-4D18-9556-58432A02AA32}" type="presParOf" srcId="{2FFD7557-FBD4-4D6F-9C5E-27F419438E4B}" destId="{73232DE2-2AE4-49D1-A2B4-9C0190393B39}" srcOrd="2" destOrd="0" presId="urn:microsoft.com/office/officeart/2005/8/layout/orgChart1"/>
    <dgm:cxn modelId="{80238F24-030C-4C0A-9778-ADCFDC0413E1}" type="presParOf" srcId="{83010C0E-3751-4E9D-9140-DD681C5CB405}" destId="{4EEF0E68-B08A-47BE-B799-63D1AF24D865}" srcOrd="2" destOrd="0" presId="urn:microsoft.com/office/officeart/2005/8/layout/orgChart1"/>
    <dgm:cxn modelId="{8163A1BF-261E-46F4-9492-193434594216}" type="presParOf" srcId="{83010C0E-3751-4E9D-9140-DD681C5CB405}" destId="{92DA0DDB-136F-43A6-A097-F88386D06E03}" srcOrd="3" destOrd="0" presId="urn:microsoft.com/office/officeart/2005/8/layout/orgChart1"/>
    <dgm:cxn modelId="{022627EB-9EB5-47D8-B87E-96CEF3AEE114}" type="presParOf" srcId="{92DA0DDB-136F-43A6-A097-F88386D06E03}" destId="{66A6127F-2E17-4C3D-A374-0587C4CD3E03}" srcOrd="0" destOrd="0" presId="urn:microsoft.com/office/officeart/2005/8/layout/orgChart1"/>
    <dgm:cxn modelId="{FB2BC851-B1B9-4067-9AB7-66715FBB4C99}" type="presParOf" srcId="{66A6127F-2E17-4C3D-A374-0587C4CD3E03}" destId="{F1DD97AB-C0FF-4A64-B9A3-4AC2A83297F6}" srcOrd="0" destOrd="0" presId="urn:microsoft.com/office/officeart/2005/8/layout/orgChart1"/>
    <dgm:cxn modelId="{744BFDC7-2633-4F8E-80DF-C41E9DF9F63E}" type="presParOf" srcId="{66A6127F-2E17-4C3D-A374-0587C4CD3E03}" destId="{A9249BF0-9D26-428C-9B5C-97492ED6CFAA}" srcOrd="1" destOrd="0" presId="urn:microsoft.com/office/officeart/2005/8/layout/orgChart1"/>
    <dgm:cxn modelId="{FF5AF205-B397-469C-9F49-EFBA07E78E3C}" type="presParOf" srcId="{92DA0DDB-136F-43A6-A097-F88386D06E03}" destId="{0F242CD1-C84B-4A72-AE4F-ABB3B7BDED37}" srcOrd="1" destOrd="0" presId="urn:microsoft.com/office/officeart/2005/8/layout/orgChart1"/>
    <dgm:cxn modelId="{0B09568A-3DCB-460F-9429-78D1018E3475}" type="presParOf" srcId="{0F242CD1-C84B-4A72-AE4F-ABB3B7BDED37}" destId="{5C569859-A8BB-441A-B3F3-48B0CBAC25D2}" srcOrd="0" destOrd="0" presId="urn:microsoft.com/office/officeart/2005/8/layout/orgChart1"/>
    <dgm:cxn modelId="{375180C8-611E-4998-98F9-5CD6672B40F7}" type="presParOf" srcId="{0F242CD1-C84B-4A72-AE4F-ABB3B7BDED37}" destId="{DDB1B90C-62EB-49DC-9C95-537BD1E5ABE8}" srcOrd="1" destOrd="0" presId="urn:microsoft.com/office/officeart/2005/8/layout/orgChart1"/>
    <dgm:cxn modelId="{83A5FE1C-3BF9-410A-AC9E-B4027BEEF5ED}" type="presParOf" srcId="{DDB1B90C-62EB-49DC-9C95-537BD1E5ABE8}" destId="{8777F587-2F0A-4CA3-8B54-A020F1003A8F}" srcOrd="0" destOrd="0" presId="urn:microsoft.com/office/officeart/2005/8/layout/orgChart1"/>
    <dgm:cxn modelId="{5B3EC4BD-1024-4FB7-A60F-D58F72C45684}" type="presParOf" srcId="{8777F587-2F0A-4CA3-8B54-A020F1003A8F}" destId="{AD204613-3626-4FEB-A066-45E345523951}" srcOrd="0" destOrd="0" presId="urn:microsoft.com/office/officeart/2005/8/layout/orgChart1"/>
    <dgm:cxn modelId="{D5CBE9E7-4D64-4B2D-8251-0736B1BF3A96}" type="presParOf" srcId="{8777F587-2F0A-4CA3-8B54-A020F1003A8F}" destId="{069BB7E7-2146-4D9C-8949-0F5195998FC9}" srcOrd="1" destOrd="0" presId="urn:microsoft.com/office/officeart/2005/8/layout/orgChart1"/>
    <dgm:cxn modelId="{2976C666-5F6D-4521-ACFB-45E06637B5AF}" type="presParOf" srcId="{DDB1B90C-62EB-49DC-9C95-537BD1E5ABE8}" destId="{AB451E61-B2AC-45C3-A9C9-846F06593E9F}" srcOrd="1" destOrd="0" presId="urn:microsoft.com/office/officeart/2005/8/layout/orgChart1"/>
    <dgm:cxn modelId="{EACDB051-D9DB-4002-8962-25EB832EDC04}" type="presParOf" srcId="{DDB1B90C-62EB-49DC-9C95-537BD1E5ABE8}" destId="{93B94FDB-D110-4575-8DE9-EB445453EF1B}" srcOrd="2" destOrd="0" presId="urn:microsoft.com/office/officeart/2005/8/layout/orgChart1"/>
    <dgm:cxn modelId="{8F70EA07-9305-4F93-BB9C-74477CDCDF29}" type="presParOf" srcId="{92DA0DDB-136F-43A6-A097-F88386D06E03}" destId="{7ED2D14D-560A-4CF3-A3E0-6E6F65AB898D}" srcOrd="2" destOrd="0" presId="urn:microsoft.com/office/officeart/2005/8/layout/orgChart1"/>
    <dgm:cxn modelId="{2B4552E4-761F-4BEC-B458-DB106DC65F58}" type="presParOf" srcId="{B7E114D7-A94C-4A3D-BB95-D2AF87C18CED}" destId="{4642AE18-BDC7-4CCC-AF8F-53B09DFC03D4}" srcOrd="2" destOrd="0" presId="urn:microsoft.com/office/officeart/2005/8/layout/orgChart1"/>
    <dgm:cxn modelId="{909CD4EC-AE7A-4EE2-BDE7-BAAD879F6144}" type="presParOf" srcId="{A0FB198D-609C-4EF6-84CB-9E0688E974DF}" destId="{BBEDF5EC-75CA-4154-96FC-D123874039F2}" srcOrd="2" destOrd="0" presId="urn:microsoft.com/office/officeart/2005/8/layout/orgChart1"/>
    <dgm:cxn modelId="{A84C362B-6036-4DC0-8CD5-3E4A25AF0124}" type="presParOf" srcId="{A0FB198D-609C-4EF6-84CB-9E0688E974DF}" destId="{F2B5D1F3-C458-4E0A-ADDD-C374D4E92F45}" srcOrd="3" destOrd="0" presId="urn:microsoft.com/office/officeart/2005/8/layout/orgChart1"/>
    <dgm:cxn modelId="{220FC364-697C-4414-88E8-F2B4BD562E6F}" type="presParOf" srcId="{F2B5D1F3-C458-4E0A-ADDD-C374D4E92F45}" destId="{426C0609-5F82-4028-AE49-CE4136FC2AE8}" srcOrd="0" destOrd="0" presId="urn:microsoft.com/office/officeart/2005/8/layout/orgChart1"/>
    <dgm:cxn modelId="{42CA682B-C3DB-4D66-9696-6779F999579C}" type="presParOf" srcId="{426C0609-5F82-4028-AE49-CE4136FC2AE8}" destId="{BA4B7666-E41A-4973-8374-1C76CC9BC574}" srcOrd="0" destOrd="0" presId="urn:microsoft.com/office/officeart/2005/8/layout/orgChart1"/>
    <dgm:cxn modelId="{BC91AD92-642E-430F-933D-27AC990A49AD}" type="presParOf" srcId="{426C0609-5F82-4028-AE49-CE4136FC2AE8}" destId="{673F58F2-448A-4E0B-BEF7-062C9CA95225}" srcOrd="1" destOrd="0" presId="urn:microsoft.com/office/officeart/2005/8/layout/orgChart1"/>
    <dgm:cxn modelId="{6F0D6FE4-D9CC-4CD3-AA1B-E2C08E15A2B7}" type="presParOf" srcId="{F2B5D1F3-C458-4E0A-ADDD-C374D4E92F45}" destId="{821508A0-93C9-4213-B02B-A175C25334E2}" srcOrd="1" destOrd="0" presId="urn:microsoft.com/office/officeart/2005/8/layout/orgChart1"/>
    <dgm:cxn modelId="{D4D82B06-BB2C-4982-B32D-D664F178F5EC}" type="presParOf" srcId="{821508A0-93C9-4213-B02B-A175C25334E2}" destId="{630B2F4A-86AA-411D-8AA6-4AB7AB7AA2B0}" srcOrd="0" destOrd="0" presId="urn:microsoft.com/office/officeart/2005/8/layout/orgChart1"/>
    <dgm:cxn modelId="{D9DE3C63-1C39-4D5E-A86E-574272C18E98}" type="presParOf" srcId="{821508A0-93C9-4213-B02B-A175C25334E2}" destId="{39324D88-FFFB-4FE6-A0F9-ADA92CB62940}" srcOrd="1" destOrd="0" presId="urn:microsoft.com/office/officeart/2005/8/layout/orgChart1"/>
    <dgm:cxn modelId="{90FD6926-E5C3-47F4-9B91-8A2ADD339C94}" type="presParOf" srcId="{39324D88-FFFB-4FE6-A0F9-ADA92CB62940}" destId="{522168B8-4B6D-4B77-897D-D7D23D16E63D}" srcOrd="0" destOrd="0" presId="urn:microsoft.com/office/officeart/2005/8/layout/orgChart1"/>
    <dgm:cxn modelId="{5BC3EA87-711D-4D15-B698-8AF0239F5F1C}" type="presParOf" srcId="{522168B8-4B6D-4B77-897D-D7D23D16E63D}" destId="{B57D3C79-CF9F-4A74-B13C-E86031351F34}" srcOrd="0" destOrd="0" presId="urn:microsoft.com/office/officeart/2005/8/layout/orgChart1"/>
    <dgm:cxn modelId="{7333E03A-AF54-4061-B5A3-6E66E091B4DC}" type="presParOf" srcId="{522168B8-4B6D-4B77-897D-D7D23D16E63D}" destId="{DE010CC0-D9B7-448F-8AA2-BDCDA6084A6C}" srcOrd="1" destOrd="0" presId="urn:microsoft.com/office/officeart/2005/8/layout/orgChart1"/>
    <dgm:cxn modelId="{312BAE40-2656-4E59-A18D-55C97FB4F663}" type="presParOf" srcId="{39324D88-FFFB-4FE6-A0F9-ADA92CB62940}" destId="{2B74BA28-EE03-4190-ACA2-BF3467D4D846}" srcOrd="1" destOrd="0" presId="urn:microsoft.com/office/officeart/2005/8/layout/orgChart1"/>
    <dgm:cxn modelId="{E5EE77BC-4359-4CFD-875B-728CC14F44C7}" type="presParOf" srcId="{2B74BA28-EE03-4190-ACA2-BF3467D4D846}" destId="{BD08D4E7-848B-4F32-9525-B3415E9FB350}" srcOrd="0" destOrd="0" presId="urn:microsoft.com/office/officeart/2005/8/layout/orgChart1"/>
    <dgm:cxn modelId="{4670141E-24DF-4A68-B792-DB695D100F1F}" type="presParOf" srcId="{2B74BA28-EE03-4190-ACA2-BF3467D4D846}" destId="{542907BA-402D-4A29-B202-DE3A8D6CDFE7}" srcOrd="1" destOrd="0" presId="urn:microsoft.com/office/officeart/2005/8/layout/orgChart1"/>
    <dgm:cxn modelId="{A69684EF-6200-488F-A90E-93093DE65B82}" type="presParOf" srcId="{542907BA-402D-4A29-B202-DE3A8D6CDFE7}" destId="{BB1F3827-5D00-4198-922B-41A5B9DE1F27}" srcOrd="0" destOrd="0" presId="urn:microsoft.com/office/officeart/2005/8/layout/orgChart1"/>
    <dgm:cxn modelId="{6FC475CD-226E-4C61-93CD-AD3DF8509802}" type="presParOf" srcId="{BB1F3827-5D00-4198-922B-41A5B9DE1F27}" destId="{EFEF736C-85FB-4823-B990-1558E18373B5}" srcOrd="0" destOrd="0" presId="urn:microsoft.com/office/officeart/2005/8/layout/orgChart1"/>
    <dgm:cxn modelId="{D4666607-DBE4-4D40-9AA1-F03B3072C6F6}" type="presParOf" srcId="{BB1F3827-5D00-4198-922B-41A5B9DE1F27}" destId="{4D9BA4FC-3671-49CE-AB8C-F8E64B500945}" srcOrd="1" destOrd="0" presId="urn:microsoft.com/office/officeart/2005/8/layout/orgChart1"/>
    <dgm:cxn modelId="{CD6D0C5C-E656-423D-A0A8-778E47246F56}" type="presParOf" srcId="{542907BA-402D-4A29-B202-DE3A8D6CDFE7}" destId="{A7A2FCF2-1229-44C6-99D7-1C8BF7660FE8}" srcOrd="1" destOrd="0" presId="urn:microsoft.com/office/officeart/2005/8/layout/orgChart1"/>
    <dgm:cxn modelId="{A17E85B7-8504-477E-992C-24FC7F82D84C}" type="presParOf" srcId="{542907BA-402D-4A29-B202-DE3A8D6CDFE7}" destId="{0B6F872D-6FCF-4236-A443-ED114A57A599}" srcOrd="2" destOrd="0" presId="urn:microsoft.com/office/officeart/2005/8/layout/orgChart1"/>
    <dgm:cxn modelId="{3F1E1F77-AE0B-4320-9CBC-A19CE277C7AA}" type="presParOf" srcId="{2B74BA28-EE03-4190-ACA2-BF3467D4D846}" destId="{8F6398E6-CD81-42CC-9014-B73505E802EF}" srcOrd="2" destOrd="0" presId="urn:microsoft.com/office/officeart/2005/8/layout/orgChart1"/>
    <dgm:cxn modelId="{8AC5EE04-E755-4AF7-A992-2F84DC3EEABC}" type="presParOf" srcId="{2B74BA28-EE03-4190-ACA2-BF3467D4D846}" destId="{62A630D2-DB70-4E49-A7CE-3B08EFDE1483}" srcOrd="3" destOrd="0" presId="urn:microsoft.com/office/officeart/2005/8/layout/orgChart1"/>
    <dgm:cxn modelId="{7EE8FA64-46B5-43B7-9ED9-E7470C3F6AB1}" type="presParOf" srcId="{62A630D2-DB70-4E49-A7CE-3B08EFDE1483}" destId="{1C4A4BD2-2AE1-40FC-9AEB-50E80C6AA0F7}" srcOrd="0" destOrd="0" presId="urn:microsoft.com/office/officeart/2005/8/layout/orgChart1"/>
    <dgm:cxn modelId="{679914F7-8DA3-48D8-B717-CF1A78063DC8}" type="presParOf" srcId="{1C4A4BD2-2AE1-40FC-9AEB-50E80C6AA0F7}" destId="{2BE5ED26-6AC0-4DE1-B265-097E0155009F}" srcOrd="0" destOrd="0" presId="urn:microsoft.com/office/officeart/2005/8/layout/orgChart1"/>
    <dgm:cxn modelId="{089F4CF0-AC80-4B90-B4D6-5C2358679F4F}" type="presParOf" srcId="{1C4A4BD2-2AE1-40FC-9AEB-50E80C6AA0F7}" destId="{411A7C2B-BC00-40C8-B146-1C1DFACE815D}" srcOrd="1" destOrd="0" presId="urn:microsoft.com/office/officeart/2005/8/layout/orgChart1"/>
    <dgm:cxn modelId="{B7B72D4B-4100-4027-B4B6-01D01BDF959C}" type="presParOf" srcId="{62A630D2-DB70-4E49-A7CE-3B08EFDE1483}" destId="{899C88DD-43F9-4C25-A387-9E3BAB623347}" srcOrd="1" destOrd="0" presId="urn:microsoft.com/office/officeart/2005/8/layout/orgChart1"/>
    <dgm:cxn modelId="{9CF609DA-F845-439F-81BE-1E623ED32EA3}" type="presParOf" srcId="{62A630D2-DB70-4E49-A7CE-3B08EFDE1483}" destId="{43BE890A-73B7-4768-9FD8-3D59FC7503AD}" srcOrd="2" destOrd="0" presId="urn:microsoft.com/office/officeart/2005/8/layout/orgChart1"/>
    <dgm:cxn modelId="{9CBBD2F3-06A6-4F60-9843-AECEAF33DE75}" type="presParOf" srcId="{39324D88-FFFB-4FE6-A0F9-ADA92CB62940}" destId="{E901EB45-2FD7-4B45-88F1-436D4037DDF8}" srcOrd="2" destOrd="0" presId="urn:microsoft.com/office/officeart/2005/8/layout/orgChart1"/>
    <dgm:cxn modelId="{A0809316-D7B0-40AB-B646-539D2ED716B3}" type="presParOf" srcId="{821508A0-93C9-4213-B02B-A175C25334E2}" destId="{EE7E446F-3901-41E9-8149-B38298E12E97}" srcOrd="2" destOrd="0" presId="urn:microsoft.com/office/officeart/2005/8/layout/orgChart1"/>
    <dgm:cxn modelId="{9CF15847-B390-477A-BE9C-A5D46E0F7CDC}" type="presParOf" srcId="{821508A0-93C9-4213-B02B-A175C25334E2}" destId="{2BF30E69-C8D4-4976-8767-756CA2F4741D}" srcOrd="3" destOrd="0" presId="urn:microsoft.com/office/officeart/2005/8/layout/orgChart1"/>
    <dgm:cxn modelId="{2B53A717-40D8-4BCE-BAC3-A5B04B205B84}" type="presParOf" srcId="{2BF30E69-C8D4-4976-8767-756CA2F4741D}" destId="{D63868A7-04A6-40F4-9D6C-033B37218DF8}" srcOrd="0" destOrd="0" presId="urn:microsoft.com/office/officeart/2005/8/layout/orgChart1"/>
    <dgm:cxn modelId="{B7E823B9-7B53-499C-82D7-B794101CBBE6}" type="presParOf" srcId="{D63868A7-04A6-40F4-9D6C-033B37218DF8}" destId="{D7E85EE0-83EE-47FD-9B9D-1B573D04BBA9}" srcOrd="0" destOrd="0" presId="urn:microsoft.com/office/officeart/2005/8/layout/orgChart1"/>
    <dgm:cxn modelId="{F24D1F8A-DE51-4B5A-BF14-542D29B0A8CE}" type="presParOf" srcId="{D63868A7-04A6-40F4-9D6C-033B37218DF8}" destId="{63394A6E-90F7-4C4E-92EB-227634466304}" srcOrd="1" destOrd="0" presId="urn:microsoft.com/office/officeart/2005/8/layout/orgChart1"/>
    <dgm:cxn modelId="{9EFE280B-01FC-4A5E-ACCD-4D07F992942C}" type="presParOf" srcId="{2BF30E69-C8D4-4976-8767-756CA2F4741D}" destId="{6FB82D82-5FEF-4B40-8EA1-057DD694B9FE}" srcOrd="1" destOrd="0" presId="urn:microsoft.com/office/officeart/2005/8/layout/orgChart1"/>
    <dgm:cxn modelId="{6C56FD5F-F018-42E0-894A-3F76E5DC4B57}" type="presParOf" srcId="{6FB82D82-5FEF-4B40-8EA1-057DD694B9FE}" destId="{93E54E39-C873-4719-B2AC-794CF8D0A2BA}" srcOrd="0" destOrd="0" presId="urn:microsoft.com/office/officeart/2005/8/layout/orgChart1"/>
    <dgm:cxn modelId="{A1B61C0F-EA6B-4F66-80FD-FFB49E359584}" type="presParOf" srcId="{6FB82D82-5FEF-4B40-8EA1-057DD694B9FE}" destId="{6E943D01-5CB8-4D06-B730-2B4F0A10AC5C}" srcOrd="1" destOrd="0" presId="urn:microsoft.com/office/officeart/2005/8/layout/orgChart1"/>
    <dgm:cxn modelId="{DF1A9E3F-DC5D-4E07-B64B-81D85CC49336}" type="presParOf" srcId="{6E943D01-5CB8-4D06-B730-2B4F0A10AC5C}" destId="{236EE6B5-3615-47A5-9CDE-DAD87E919D7E}" srcOrd="0" destOrd="0" presId="urn:microsoft.com/office/officeart/2005/8/layout/orgChart1"/>
    <dgm:cxn modelId="{74267F59-60A9-4577-B744-553CDEA945E3}" type="presParOf" srcId="{236EE6B5-3615-47A5-9CDE-DAD87E919D7E}" destId="{B1D87976-F710-4CDB-A922-E9EB894DA5A1}" srcOrd="0" destOrd="0" presId="urn:microsoft.com/office/officeart/2005/8/layout/orgChart1"/>
    <dgm:cxn modelId="{3FD76149-7739-45E6-A6F0-085FC2E087B9}" type="presParOf" srcId="{236EE6B5-3615-47A5-9CDE-DAD87E919D7E}" destId="{70370462-2FA7-400D-821B-ED7AD49EEA97}" srcOrd="1" destOrd="0" presId="urn:microsoft.com/office/officeart/2005/8/layout/orgChart1"/>
    <dgm:cxn modelId="{89FAA61B-9914-4FE2-846F-90122220E4D6}" type="presParOf" srcId="{6E943D01-5CB8-4D06-B730-2B4F0A10AC5C}" destId="{72529D8D-31F6-4E60-A3E5-690F2D1F4F22}" srcOrd="1" destOrd="0" presId="urn:microsoft.com/office/officeart/2005/8/layout/orgChart1"/>
    <dgm:cxn modelId="{1FF88AA6-1F82-43CE-BBB4-A6B6CF674798}" type="presParOf" srcId="{6E943D01-5CB8-4D06-B730-2B4F0A10AC5C}" destId="{F90EA602-8452-4DE4-948B-B39F60E8B210}" srcOrd="2" destOrd="0" presId="urn:microsoft.com/office/officeart/2005/8/layout/orgChart1"/>
    <dgm:cxn modelId="{BA2990C0-4275-4C55-8C4B-AA14CBEFEAD5}" type="presParOf" srcId="{6FB82D82-5FEF-4B40-8EA1-057DD694B9FE}" destId="{DA9A6926-2AB0-4433-8DBB-787E7898B2FD}" srcOrd="2" destOrd="0" presId="urn:microsoft.com/office/officeart/2005/8/layout/orgChart1"/>
    <dgm:cxn modelId="{F3F3BF02-A640-4D19-8125-21D3DCABE7AD}" type="presParOf" srcId="{6FB82D82-5FEF-4B40-8EA1-057DD694B9FE}" destId="{E75EAF4B-AB36-4CF6-9820-C16048ED3CB3}" srcOrd="3" destOrd="0" presId="urn:microsoft.com/office/officeart/2005/8/layout/orgChart1"/>
    <dgm:cxn modelId="{498DA701-AAEB-4C80-91B9-F1BC80549E97}" type="presParOf" srcId="{E75EAF4B-AB36-4CF6-9820-C16048ED3CB3}" destId="{AA23DE56-DB3D-46BF-BB12-EBC397D768AE}" srcOrd="0" destOrd="0" presId="urn:microsoft.com/office/officeart/2005/8/layout/orgChart1"/>
    <dgm:cxn modelId="{8219C3DB-7655-4364-9EC7-C0609757272A}" type="presParOf" srcId="{AA23DE56-DB3D-46BF-BB12-EBC397D768AE}" destId="{D62AA80A-C4B5-4CC9-9252-3F8A7007DB13}" srcOrd="0" destOrd="0" presId="urn:microsoft.com/office/officeart/2005/8/layout/orgChart1"/>
    <dgm:cxn modelId="{E830ACAD-2333-4964-A683-BEF7CE9E7E0D}" type="presParOf" srcId="{AA23DE56-DB3D-46BF-BB12-EBC397D768AE}" destId="{6C3316B3-953C-408F-8CC0-2A40CD978D3C}" srcOrd="1" destOrd="0" presId="urn:microsoft.com/office/officeart/2005/8/layout/orgChart1"/>
    <dgm:cxn modelId="{638474AE-B01D-4942-86BB-AF5651D1FD8D}" type="presParOf" srcId="{E75EAF4B-AB36-4CF6-9820-C16048ED3CB3}" destId="{1973A06C-148A-4CEF-8217-99880543174F}" srcOrd="1" destOrd="0" presId="urn:microsoft.com/office/officeart/2005/8/layout/orgChart1"/>
    <dgm:cxn modelId="{4B806361-CFDD-4BFB-9B77-370CD567F3AE}" type="presParOf" srcId="{E75EAF4B-AB36-4CF6-9820-C16048ED3CB3}" destId="{1A18CFE6-4549-4EC8-ACE1-2659BE996EE2}" srcOrd="2" destOrd="0" presId="urn:microsoft.com/office/officeart/2005/8/layout/orgChart1"/>
    <dgm:cxn modelId="{BD2A06B6-809A-4EC8-B390-6AAD10C79187}" type="presParOf" srcId="{2BF30E69-C8D4-4976-8767-756CA2F4741D}" destId="{F3F3EE1C-12BE-48F8-90B7-9BE4BE897F37}" srcOrd="2" destOrd="0" presId="urn:microsoft.com/office/officeart/2005/8/layout/orgChart1"/>
    <dgm:cxn modelId="{53563027-CC26-4B00-AA70-0BA691BFB787}" type="presParOf" srcId="{F2B5D1F3-C458-4E0A-ADDD-C374D4E92F45}" destId="{E543713C-B30C-467F-B1D4-DE06D96179BB}" srcOrd="2" destOrd="0" presId="urn:microsoft.com/office/officeart/2005/8/layout/orgChart1"/>
    <dgm:cxn modelId="{C8F0CB83-34D8-4201-BAA1-C743B1E19AB1}" type="presParOf" srcId="{09D63657-9980-48AD-99DA-1E3088982A4C}" destId="{87312DD7-D782-4BF7-BE43-CF9F37B2FE55}"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FFD824B-B0EF-4F16-BDE4-5BB2C9016CAA}" type="doc">
      <dgm:prSet loTypeId="urn:microsoft.com/office/officeart/2005/8/layout/orgChart1" loCatId="hierarchy" qsTypeId="urn:microsoft.com/office/officeart/2005/8/quickstyle/simple5" qsCatId="simple" csTypeId="urn:microsoft.com/office/officeart/2005/8/colors/accent0_3" csCatId="mainScheme" phldr="1"/>
      <dgm:spPr/>
      <dgm:t>
        <a:bodyPr/>
        <a:lstStyle/>
        <a:p>
          <a:endParaRPr lang="en-US"/>
        </a:p>
      </dgm:t>
    </dgm:pt>
    <dgm:pt modelId="{4F4D562A-D143-4C6E-8BB8-7CCC83D847B3}">
      <dgm:prSet phldrT="[Text]" custT="1"/>
      <dgm:spPr/>
      <dgm:t>
        <a:bodyPr/>
        <a:lstStyle/>
        <a:p>
          <a:r>
            <a:rPr lang="en-US" sz="1600" b="1" dirty="0" smtClean="0"/>
            <a:t>Link-local (FE80::/10)</a:t>
          </a:r>
        </a:p>
        <a:p>
          <a:r>
            <a:rPr lang="en-US" sz="1600" b="1" dirty="0" smtClean="0"/>
            <a:t>Address Assignment</a:t>
          </a:r>
          <a:endParaRPr lang="en-US" sz="1600" b="1" dirty="0"/>
        </a:p>
      </dgm:t>
    </dgm:pt>
    <dgm:pt modelId="{49C13A95-39AB-4BCF-8484-4CAAF54A8C53}" type="parTrans" cxnId="{7F0BE0AF-C8B5-491F-87DD-91D5316D3655}">
      <dgm:prSet/>
      <dgm:spPr/>
      <dgm:t>
        <a:bodyPr/>
        <a:lstStyle/>
        <a:p>
          <a:endParaRPr lang="en-US" dirty="0">
            <a:solidFill>
              <a:schemeClr val="tx1"/>
            </a:solidFill>
          </a:endParaRPr>
        </a:p>
      </dgm:t>
    </dgm:pt>
    <dgm:pt modelId="{DBD0CDF0-3D4A-4B2C-A812-4F032153CA91}" type="sibTrans" cxnId="{7F0BE0AF-C8B5-491F-87DD-91D5316D3655}">
      <dgm:prSet/>
      <dgm:spPr/>
      <dgm:t>
        <a:bodyPr/>
        <a:lstStyle/>
        <a:p>
          <a:endParaRPr lang="en-US">
            <a:solidFill>
              <a:schemeClr val="tx1"/>
            </a:solidFill>
          </a:endParaRPr>
        </a:p>
      </dgm:t>
    </dgm:pt>
    <dgm:pt modelId="{15BF96AD-8C86-458F-933F-E6942342E323}">
      <dgm:prSet phldrT="[Text]" custT="1"/>
      <dgm:spPr/>
      <dgm:t>
        <a:bodyPr/>
        <a:lstStyle/>
        <a:p>
          <a:r>
            <a:rPr lang="en-US" sz="1600" b="1" dirty="0" smtClean="0"/>
            <a:t>Global Routable  </a:t>
          </a:r>
        </a:p>
        <a:p>
          <a:r>
            <a:rPr lang="en-US" sz="1600" b="1" dirty="0" smtClean="0"/>
            <a:t>Address Assignment</a:t>
          </a:r>
          <a:endParaRPr lang="en-US" sz="1600" b="1" dirty="0"/>
        </a:p>
      </dgm:t>
    </dgm:pt>
    <dgm:pt modelId="{0E7C5F60-33D5-4E31-A153-C609D913F95C}" type="parTrans" cxnId="{1008DB9F-FE67-4F5C-B400-DAA8DBC43790}">
      <dgm:prSet/>
      <dgm:spPr/>
      <dgm:t>
        <a:bodyPr/>
        <a:lstStyle/>
        <a:p>
          <a:endParaRPr lang="en-US" dirty="0">
            <a:solidFill>
              <a:schemeClr val="tx1"/>
            </a:solidFill>
          </a:endParaRPr>
        </a:p>
      </dgm:t>
    </dgm:pt>
    <dgm:pt modelId="{708C45AB-551A-4F5C-A74C-68921B6B251A}" type="sibTrans" cxnId="{1008DB9F-FE67-4F5C-B400-DAA8DBC43790}">
      <dgm:prSet/>
      <dgm:spPr/>
      <dgm:t>
        <a:bodyPr/>
        <a:lstStyle/>
        <a:p>
          <a:endParaRPr lang="en-US">
            <a:solidFill>
              <a:schemeClr val="tx1"/>
            </a:solidFill>
          </a:endParaRPr>
        </a:p>
      </dgm:t>
    </dgm:pt>
    <dgm:pt modelId="{B3AE4C2D-00D2-41FB-8DD3-EA55DB4936B8}">
      <dgm:prSet phldrT="[Text]" custT="1"/>
      <dgm:spPr/>
      <dgm:t>
        <a:bodyPr/>
        <a:lstStyle/>
        <a:p>
          <a:r>
            <a:rPr lang="en-US" sz="1600" b="1" dirty="0" smtClean="0"/>
            <a:t>Static</a:t>
          </a:r>
          <a:endParaRPr lang="en-US" sz="1600" b="1" dirty="0"/>
        </a:p>
      </dgm:t>
    </dgm:pt>
    <dgm:pt modelId="{C83C6E7F-452B-4E47-BA51-A1D8C6A608CD}" type="parTrans" cxnId="{10F73178-7BAA-45AF-98A1-A4E8F85BC334}">
      <dgm:prSet/>
      <dgm:spPr/>
      <dgm:t>
        <a:bodyPr/>
        <a:lstStyle/>
        <a:p>
          <a:endParaRPr lang="en-US" dirty="0">
            <a:solidFill>
              <a:schemeClr val="tx1"/>
            </a:solidFill>
          </a:endParaRPr>
        </a:p>
      </dgm:t>
    </dgm:pt>
    <dgm:pt modelId="{3A1EA181-30C3-4144-A257-B5F464D01B4A}" type="sibTrans" cxnId="{10F73178-7BAA-45AF-98A1-A4E8F85BC334}">
      <dgm:prSet/>
      <dgm:spPr/>
      <dgm:t>
        <a:bodyPr/>
        <a:lstStyle/>
        <a:p>
          <a:endParaRPr lang="en-US">
            <a:solidFill>
              <a:schemeClr val="tx1"/>
            </a:solidFill>
          </a:endParaRPr>
        </a:p>
      </dgm:t>
    </dgm:pt>
    <dgm:pt modelId="{19362BBD-3F91-4ECD-B4C3-BE47D2F5A00E}">
      <dgm:prSet custT="1"/>
      <dgm:spPr/>
      <dgm:t>
        <a:bodyPr/>
        <a:lstStyle/>
        <a:p>
          <a:r>
            <a:rPr lang="en-US" sz="1400" b="0" dirty="0" smtClean="0"/>
            <a:t>IPv6 Address</a:t>
          </a:r>
          <a:endParaRPr lang="en-US" sz="1400" b="0" dirty="0"/>
        </a:p>
      </dgm:t>
    </dgm:pt>
    <dgm:pt modelId="{3B876E0A-D6D7-49FC-AFA7-59341C8A0C3C}" type="parTrans" cxnId="{E5D886BD-5C69-4002-ADE7-E9CE5075633E}">
      <dgm:prSet/>
      <dgm:spPr/>
      <dgm:t>
        <a:bodyPr/>
        <a:lstStyle/>
        <a:p>
          <a:endParaRPr lang="en-US" sz="1600" b="1" dirty="0">
            <a:solidFill>
              <a:schemeClr val="tx1"/>
            </a:solidFill>
          </a:endParaRPr>
        </a:p>
      </dgm:t>
    </dgm:pt>
    <dgm:pt modelId="{84C169D5-3D2B-4FCE-BAB8-AE5B4C67D015}" type="sibTrans" cxnId="{E5D886BD-5C69-4002-ADE7-E9CE5075633E}">
      <dgm:prSet/>
      <dgm:spPr/>
      <dgm:t>
        <a:bodyPr/>
        <a:lstStyle/>
        <a:p>
          <a:endParaRPr lang="en-US">
            <a:solidFill>
              <a:schemeClr val="tx1"/>
            </a:solidFill>
          </a:endParaRPr>
        </a:p>
      </dgm:t>
    </dgm:pt>
    <dgm:pt modelId="{55FCC34E-6735-46EB-AD78-8C5E7B069FF1}">
      <dgm:prSet custT="1"/>
      <dgm:spPr/>
      <dgm:t>
        <a:bodyPr/>
        <a:lstStyle/>
        <a:p>
          <a:r>
            <a:rPr lang="en-US" sz="1400" b="0" dirty="0" smtClean="0"/>
            <a:t>IPv6 Unnumbered</a:t>
          </a:r>
          <a:endParaRPr lang="en-US" sz="1400" b="0" dirty="0"/>
        </a:p>
      </dgm:t>
    </dgm:pt>
    <dgm:pt modelId="{D6B45983-454C-40DB-A854-5DA1039399B4}" type="parTrans" cxnId="{25CC1695-D7E9-42CC-BEDC-2A57F6DADDAA}">
      <dgm:prSet/>
      <dgm:spPr/>
      <dgm:t>
        <a:bodyPr/>
        <a:lstStyle/>
        <a:p>
          <a:endParaRPr lang="en-US" sz="1600" b="1" dirty="0">
            <a:solidFill>
              <a:schemeClr val="tx1"/>
            </a:solidFill>
          </a:endParaRPr>
        </a:p>
      </dgm:t>
    </dgm:pt>
    <dgm:pt modelId="{88384356-4B59-4E59-BCB5-B56E0EB2E0BD}" type="sibTrans" cxnId="{25CC1695-D7E9-42CC-BEDC-2A57F6DADDAA}">
      <dgm:prSet/>
      <dgm:spPr/>
      <dgm:t>
        <a:bodyPr/>
        <a:lstStyle/>
        <a:p>
          <a:endParaRPr lang="en-US">
            <a:solidFill>
              <a:schemeClr val="tx1"/>
            </a:solidFill>
          </a:endParaRPr>
        </a:p>
      </dgm:t>
    </dgm:pt>
    <dgm:pt modelId="{AAAE6B31-251A-4AB7-84E9-9A999ABA1366}">
      <dgm:prSet custT="1"/>
      <dgm:spPr/>
      <dgm:t>
        <a:bodyPr/>
        <a:lstStyle/>
        <a:p>
          <a:r>
            <a:rPr lang="en-US" sz="1600" b="1" dirty="0" smtClean="0"/>
            <a:t>Dynamic</a:t>
          </a:r>
          <a:endParaRPr lang="en-US" sz="1600" b="1" dirty="0"/>
        </a:p>
      </dgm:t>
    </dgm:pt>
    <dgm:pt modelId="{07F75404-13AD-4789-835B-7A4C3FA8FB11}" type="parTrans" cxnId="{E3A938ED-6501-44F0-92B7-E1F7274339D9}">
      <dgm:prSet/>
      <dgm:spPr/>
      <dgm:t>
        <a:bodyPr/>
        <a:lstStyle/>
        <a:p>
          <a:endParaRPr lang="en-US" dirty="0">
            <a:solidFill>
              <a:schemeClr val="tx1"/>
            </a:solidFill>
          </a:endParaRPr>
        </a:p>
      </dgm:t>
    </dgm:pt>
    <dgm:pt modelId="{41F9D408-8DBD-41F2-B5A4-A1BE7D867D1D}" type="sibTrans" cxnId="{E3A938ED-6501-44F0-92B7-E1F7274339D9}">
      <dgm:prSet/>
      <dgm:spPr/>
      <dgm:t>
        <a:bodyPr/>
        <a:lstStyle/>
        <a:p>
          <a:endParaRPr lang="en-US">
            <a:solidFill>
              <a:schemeClr val="tx1"/>
            </a:solidFill>
          </a:endParaRPr>
        </a:p>
      </dgm:t>
    </dgm:pt>
    <dgm:pt modelId="{4C0D5495-FF3E-45C1-87B8-95B1C420156D}">
      <dgm:prSet custT="1"/>
      <dgm:spPr/>
      <dgm:t>
        <a:bodyPr/>
        <a:lstStyle/>
        <a:p>
          <a:r>
            <a:rPr lang="en-US" sz="1400" b="0" dirty="0" smtClean="0"/>
            <a:t>Stateless Autoconfiguration</a:t>
          </a:r>
          <a:endParaRPr lang="en-US" sz="1400" b="0" dirty="0"/>
        </a:p>
      </dgm:t>
    </dgm:pt>
    <dgm:pt modelId="{312A9167-7906-468A-AAEF-737562D2092C}" type="parTrans" cxnId="{1A6FEA18-CFDE-4078-AB22-D5F503E6E833}">
      <dgm:prSet/>
      <dgm:spPr/>
      <dgm:t>
        <a:bodyPr/>
        <a:lstStyle/>
        <a:p>
          <a:endParaRPr lang="en-US" sz="1600" b="1" dirty="0">
            <a:solidFill>
              <a:schemeClr val="tx1"/>
            </a:solidFill>
          </a:endParaRPr>
        </a:p>
      </dgm:t>
    </dgm:pt>
    <dgm:pt modelId="{FDF1A6B0-FEBF-4F2B-BD77-413E6FE245FA}" type="sibTrans" cxnId="{1A6FEA18-CFDE-4078-AB22-D5F503E6E833}">
      <dgm:prSet/>
      <dgm:spPr/>
      <dgm:t>
        <a:bodyPr/>
        <a:lstStyle/>
        <a:p>
          <a:endParaRPr lang="en-US">
            <a:solidFill>
              <a:schemeClr val="tx1"/>
            </a:solidFill>
          </a:endParaRPr>
        </a:p>
      </dgm:t>
    </dgm:pt>
    <dgm:pt modelId="{43B067C5-1FE3-4001-AC00-D18E182C8314}">
      <dgm:prSet custT="1"/>
      <dgm:spPr/>
      <dgm:t>
        <a:bodyPr/>
        <a:lstStyle/>
        <a:p>
          <a:r>
            <a:rPr lang="en-US" sz="1400" b="0" dirty="0" smtClean="0"/>
            <a:t>DHCPv6</a:t>
          </a:r>
          <a:endParaRPr lang="en-US" sz="1400" b="0" dirty="0"/>
        </a:p>
      </dgm:t>
    </dgm:pt>
    <dgm:pt modelId="{26F1666C-39FF-4375-B973-069CE55339AC}" type="parTrans" cxnId="{ECD71A87-700B-48CA-B5D8-AE23B82E3848}">
      <dgm:prSet/>
      <dgm:spPr/>
      <dgm:t>
        <a:bodyPr/>
        <a:lstStyle/>
        <a:p>
          <a:endParaRPr lang="en-US" sz="1600" b="1" dirty="0">
            <a:solidFill>
              <a:schemeClr val="tx1"/>
            </a:solidFill>
          </a:endParaRPr>
        </a:p>
      </dgm:t>
    </dgm:pt>
    <dgm:pt modelId="{7B99FA38-0F4D-44CB-AE27-E7E565D07C5B}" type="sibTrans" cxnId="{ECD71A87-700B-48CA-B5D8-AE23B82E3848}">
      <dgm:prSet/>
      <dgm:spPr/>
      <dgm:t>
        <a:bodyPr/>
        <a:lstStyle/>
        <a:p>
          <a:endParaRPr lang="en-US">
            <a:solidFill>
              <a:schemeClr val="tx1"/>
            </a:solidFill>
          </a:endParaRPr>
        </a:p>
      </dgm:t>
    </dgm:pt>
    <dgm:pt modelId="{8CB0B6EA-D48D-4BBD-856F-189250011ED8}">
      <dgm:prSet phldrT="[Text]" custT="1"/>
      <dgm:spPr/>
      <dgm:t>
        <a:bodyPr/>
        <a:lstStyle/>
        <a:p>
          <a:r>
            <a:rPr lang="en-US" sz="1600" b="1" dirty="0" smtClean="0"/>
            <a:t>Static</a:t>
          </a:r>
          <a:endParaRPr lang="en-US" sz="1600" b="1" dirty="0"/>
        </a:p>
      </dgm:t>
    </dgm:pt>
    <dgm:pt modelId="{6CB9AECD-4B3A-428A-94CD-44295F2C5572}" type="sibTrans" cxnId="{E59CBC99-89A5-4828-9CA2-ACF25E301F0B}">
      <dgm:prSet/>
      <dgm:spPr/>
      <dgm:t>
        <a:bodyPr/>
        <a:lstStyle/>
        <a:p>
          <a:endParaRPr lang="en-US">
            <a:solidFill>
              <a:schemeClr val="tx1"/>
            </a:solidFill>
          </a:endParaRPr>
        </a:p>
      </dgm:t>
    </dgm:pt>
    <dgm:pt modelId="{1534CACF-4AEA-4174-9C42-7D2D643B36D7}" type="parTrans" cxnId="{E59CBC99-89A5-4828-9CA2-ACF25E301F0B}">
      <dgm:prSet/>
      <dgm:spPr/>
      <dgm:t>
        <a:bodyPr/>
        <a:lstStyle/>
        <a:p>
          <a:endParaRPr lang="en-US" dirty="0">
            <a:solidFill>
              <a:schemeClr val="tx1"/>
            </a:solidFill>
          </a:endParaRPr>
        </a:p>
      </dgm:t>
    </dgm:pt>
    <dgm:pt modelId="{3D3F10DB-E738-4069-909B-B2BDA6AD7B7E}">
      <dgm:prSet phldrT="[Text]" custT="1"/>
      <dgm:spPr/>
      <dgm:t>
        <a:bodyPr/>
        <a:lstStyle/>
        <a:p>
          <a:r>
            <a:rPr lang="en-US" sz="1600" b="1" dirty="0" smtClean="0"/>
            <a:t>Dynamic</a:t>
          </a:r>
          <a:endParaRPr lang="en-US" sz="1600" b="1" dirty="0"/>
        </a:p>
      </dgm:t>
    </dgm:pt>
    <dgm:pt modelId="{EB93782F-3BF3-4477-8ADE-4FD93F777D12}" type="parTrans" cxnId="{87194BEB-366B-4050-B060-C834A5B7DDA5}">
      <dgm:prSet/>
      <dgm:spPr/>
      <dgm:t>
        <a:bodyPr/>
        <a:lstStyle/>
        <a:p>
          <a:endParaRPr lang="en-US" dirty="0"/>
        </a:p>
      </dgm:t>
    </dgm:pt>
    <dgm:pt modelId="{E8D2FC22-1A2C-45E7-8814-0CC9B5AE3505}" type="sibTrans" cxnId="{87194BEB-366B-4050-B060-C834A5B7DDA5}">
      <dgm:prSet/>
      <dgm:spPr/>
      <dgm:t>
        <a:bodyPr/>
        <a:lstStyle/>
        <a:p>
          <a:endParaRPr lang="en-US"/>
        </a:p>
      </dgm:t>
    </dgm:pt>
    <dgm:pt modelId="{43CD1B8F-B7BD-462D-AD9F-476BDEFE0AEA}">
      <dgm:prSet custT="1"/>
      <dgm:spPr/>
      <dgm:t>
        <a:bodyPr/>
        <a:lstStyle/>
        <a:p>
          <a:r>
            <a:rPr lang="en-US" sz="1200" b="0" dirty="0" smtClean="0"/>
            <a:t>Automatically created (EUI-64 format) if a global unicast IPv6 address is configured</a:t>
          </a:r>
          <a:endParaRPr lang="en-US" sz="1200" b="0" dirty="0"/>
        </a:p>
      </dgm:t>
    </dgm:pt>
    <dgm:pt modelId="{185E56BF-6662-468D-9BF3-D8786D0581E3}" type="parTrans" cxnId="{D627A322-E33E-4A92-863D-146472AF5788}">
      <dgm:prSet/>
      <dgm:spPr/>
      <dgm:t>
        <a:bodyPr/>
        <a:lstStyle/>
        <a:p>
          <a:endParaRPr lang="en-US" sz="1600" b="1" dirty="0"/>
        </a:p>
      </dgm:t>
    </dgm:pt>
    <dgm:pt modelId="{F108BAFE-7DFA-4DBF-B0D2-7847192CD68B}" type="sibTrans" cxnId="{D627A322-E33E-4A92-863D-146472AF5788}">
      <dgm:prSet/>
      <dgm:spPr/>
      <dgm:t>
        <a:bodyPr/>
        <a:lstStyle/>
        <a:p>
          <a:endParaRPr lang="en-US"/>
        </a:p>
      </dgm:t>
    </dgm:pt>
    <dgm:pt modelId="{1CF7B6B9-00AE-4C1C-AB39-438E0FACC5F4}">
      <dgm:prSet custT="1"/>
      <dgm:spPr/>
      <dgm:t>
        <a:bodyPr/>
        <a:lstStyle/>
        <a:p>
          <a:r>
            <a:rPr lang="en-US" sz="1400" b="0" dirty="0" smtClean="0"/>
            <a:t>IPv6 Address</a:t>
          </a:r>
          <a:endParaRPr lang="en-US" sz="1400" b="0" dirty="0"/>
        </a:p>
      </dgm:t>
    </dgm:pt>
    <dgm:pt modelId="{6634908E-1BEB-4B17-9069-00BD4E7D843F}" type="parTrans" cxnId="{9B0404C7-E106-442F-8BEF-B48D34BA0F01}">
      <dgm:prSet/>
      <dgm:spPr/>
      <dgm:t>
        <a:bodyPr/>
        <a:lstStyle/>
        <a:p>
          <a:endParaRPr lang="en-US" dirty="0"/>
        </a:p>
      </dgm:t>
    </dgm:pt>
    <dgm:pt modelId="{2C9A2580-69D8-4092-8825-F874AB54CBE8}" type="sibTrans" cxnId="{9B0404C7-E106-442F-8BEF-B48D34BA0F01}">
      <dgm:prSet/>
      <dgm:spPr/>
      <dgm:t>
        <a:bodyPr/>
        <a:lstStyle/>
        <a:p>
          <a:endParaRPr lang="en-US"/>
        </a:p>
      </dgm:t>
    </dgm:pt>
    <dgm:pt modelId="{120A6FB0-CE3A-46D3-A440-7428D3AD5C3E}">
      <dgm:prSet phldrT="[Text]" custT="1"/>
      <dgm:spPr/>
      <dgm:t>
        <a:bodyPr/>
        <a:lstStyle/>
        <a:p>
          <a:r>
            <a:rPr lang="en-US" sz="1800" b="1" dirty="0" smtClean="0"/>
            <a:t>IPv6 Unicast </a:t>
          </a:r>
        </a:p>
        <a:p>
          <a:r>
            <a:rPr lang="en-US" sz="1800" b="1" dirty="0" smtClean="0"/>
            <a:t>Address Assignment</a:t>
          </a:r>
          <a:endParaRPr lang="en-US" sz="1800" b="1" dirty="0"/>
        </a:p>
      </dgm:t>
    </dgm:pt>
    <dgm:pt modelId="{D2BCF6B0-9DEC-4B5C-AA6A-9CF28EE97551}" type="sibTrans" cxnId="{49541117-5D72-4A35-A5AC-67886B6B3B22}">
      <dgm:prSet/>
      <dgm:spPr/>
      <dgm:t>
        <a:bodyPr/>
        <a:lstStyle/>
        <a:p>
          <a:endParaRPr lang="en-US">
            <a:solidFill>
              <a:schemeClr val="tx1"/>
            </a:solidFill>
          </a:endParaRPr>
        </a:p>
      </dgm:t>
    </dgm:pt>
    <dgm:pt modelId="{CAA1D8C5-C1BA-4469-93FF-FBD2FE861DA0}" type="parTrans" cxnId="{49541117-5D72-4A35-A5AC-67886B6B3B22}">
      <dgm:prSet/>
      <dgm:spPr/>
      <dgm:t>
        <a:bodyPr/>
        <a:lstStyle/>
        <a:p>
          <a:endParaRPr lang="en-US">
            <a:solidFill>
              <a:schemeClr val="tx1"/>
            </a:solidFill>
          </a:endParaRPr>
        </a:p>
      </dgm:t>
    </dgm:pt>
    <dgm:pt modelId="{2FED8B44-CABA-4D42-A924-8015613B34D8}" type="pres">
      <dgm:prSet presAssocID="{CFFD824B-B0EF-4F16-BDE4-5BB2C9016CAA}" presName="hierChild1" presStyleCnt="0">
        <dgm:presLayoutVars>
          <dgm:orgChart val="1"/>
          <dgm:chPref val="1"/>
          <dgm:dir/>
          <dgm:animOne val="branch"/>
          <dgm:animLvl val="lvl"/>
          <dgm:resizeHandles/>
        </dgm:presLayoutVars>
      </dgm:prSet>
      <dgm:spPr/>
      <dgm:t>
        <a:bodyPr/>
        <a:lstStyle/>
        <a:p>
          <a:endParaRPr lang="en-US"/>
        </a:p>
      </dgm:t>
    </dgm:pt>
    <dgm:pt modelId="{09D63657-9980-48AD-99DA-1E3088982A4C}" type="pres">
      <dgm:prSet presAssocID="{120A6FB0-CE3A-46D3-A440-7428D3AD5C3E}" presName="hierRoot1" presStyleCnt="0">
        <dgm:presLayoutVars>
          <dgm:hierBranch val="init"/>
        </dgm:presLayoutVars>
      </dgm:prSet>
      <dgm:spPr/>
    </dgm:pt>
    <dgm:pt modelId="{490F461A-2179-464B-98D8-DE0B9C48EE79}" type="pres">
      <dgm:prSet presAssocID="{120A6FB0-CE3A-46D3-A440-7428D3AD5C3E}" presName="rootComposite1" presStyleCnt="0"/>
      <dgm:spPr/>
    </dgm:pt>
    <dgm:pt modelId="{9EA012DA-9271-4AD9-9D22-B06AA08D0B08}" type="pres">
      <dgm:prSet presAssocID="{120A6FB0-CE3A-46D3-A440-7428D3AD5C3E}" presName="rootText1" presStyleLbl="node0" presStyleIdx="0" presStyleCnt="1" custScaleX="187430">
        <dgm:presLayoutVars>
          <dgm:chPref val="3"/>
        </dgm:presLayoutVars>
      </dgm:prSet>
      <dgm:spPr/>
      <dgm:t>
        <a:bodyPr/>
        <a:lstStyle/>
        <a:p>
          <a:endParaRPr lang="en-US"/>
        </a:p>
      </dgm:t>
    </dgm:pt>
    <dgm:pt modelId="{89BAB6BD-3F6E-4C5E-B1FD-6ABA537C2CBF}" type="pres">
      <dgm:prSet presAssocID="{120A6FB0-CE3A-46D3-A440-7428D3AD5C3E}" presName="rootConnector1" presStyleLbl="node1" presStyleIdx="0" presStyleCnt="0"/>
      <dgm:spPr/>
      <dgm:t>
        <a:bodyPr/>
        <a:lstStyle/>
        <a:p>
          <a:endParaRPr lang="en-US"/>
        </a:p>
      </dgm:t>
    </dgm:pt>
    <dgm:pt modelId="{A0FB198D-609C-4EF6-84CB-9E0688E974DF}" type="pres">
      <dgm:prSet presAssocID="{120A6FB0-CE3A-46D3-A440-7428D3AD5C3E}" presName="hierChild2" presStyleCnt="0"/>
      <dgm:spPr/>
    </dgm:pt>
    <dgm:pt modelId="{BC2FCA86-B856-4935-B928-A16550BCA9C3}" type="pres">
      <dgm:prSet presAssocID="{49C13A95-39AB-4BCF-8484-4CAAF54A8C53}" presName="Name37" presStyleLbl="parChTrans1D2" presStyleIdx="0" presStyleCnt="2"/>
      <dgm:spPr/>
      <dgm:t>
        <a:bodyPr/>
        <a:lstStyle/>
        <a:p>
          <a:endParaRPr lang="en-US"/>
        </a:p>
      </dgm:t>
    </dgm:pt>
    <dgm:pt modelId="{B7E114D7-A94C-4A3D-BB95-D2AF87C18CED}" type="pres">
      <dgm:prSet presAssocID="{4F4D562A-D143-4C6E-8BB8-7CCC83D847B3}" presName="hierRoot2" presStyleCnt="0">
        <dgm:presLayoutVars>
          <dgm:hierBranch/>
        </dgm:presLayoutVars>
      </dgm:prSet>
      <dgm:spPr/>
    </dgm:pt>
    <dgm:pt modelId="{04D4901A-369D-4527-8499-C5715BEE4F0F}" type="pres">
      <dgm:prSet presAssocID="{4F4D562A-D143-4C6E-8BB8-7CCC83D847B3}" presName="rootComposite" presStyleCnt="0"/>
      <dgm:spPr/>
    </dgm:pt>
    <dgm:pt modelId="{98B12765-A930-4DB4-B736-F2A5500D3FFC}" type="pres">
      <dgm:prSet presAssocID="{4F4D562A-D143-4C6E-8BB8-7CCC83D847B3}" presName="rootText" presStyleLbl="node2" presStyleIdx="0" presStyleCnt="2" custScaleX="180287">
        <dgm:presLayoutVars>
          <dgm:chPref val="3"/>
        </dgm:presLayoutVars>
      </dgm:prSet>
      <dgm:spPr/>
      <dgm:t>
        <a:bodyPr/>
        <a:lstStyle/>
        <a:p>
          <a:endParaRPr lang="en-US"/>
        </a:p>
      </dgm:t>
    </dgm:pt>
    <dgm:pt modelId="{BBD98D50-E287-4422-850B-F66AEE6F8357}" type="pres">
      <dgm:prSet presAssocID="{4F4D562A-D143-4C6E-8BB8-7CCC83D847B3}" presName="rootConnector" presStyleLbl="node2" presStyleIdx="0" presStyleCnt="2"/>
      <dgm:spPr/>
      <dgm:t>
        <a:bodyPr/>
        <a:lstStyle/>
        <a:p>
          <a:endParaRPr lang="en-US"/>
        </a:p>
      </dgm:t>
    </dgm:pt>
    <dgm:pt modelId="{83010C0E-3751-4E9D-9140-DD681C5CB405}" type="pres">
      <dgm:prSet presAssocID="{4F4D562A-D143-4C6E-8BB8-7CCC83D847B3}" presName="hierChild4" presStyleCnt="0"/>
      <dgm:spPr/>
    </dgm:pt>
    <dgm:pt modelId="{34E5E362-1B33-4CBC-A793-8FF892E825FE}" type="pres">
      <dgm:prSet presAssocID="{1534CACF-4AEA-4174-9C42-7D2D643B36D7}" presName="Name35" presStyleLbl="parChTrans1D3" presStyleIdx="0" presStyleCnt="4"/>
      <dgm:spPr/>
      <dgm:t>
        <a:bodyPr/>
        <a:lstStyle/>
        <a:p>
          <a:endParaRPr lang="en-US"/>
        </a:p>
      </dgm:t>
    </dgm:pt>
    <dgm:pt modelId="{2FFD7557-FBD4-4D6F-9C5E-27F419438E4B}" type="pres">
      <dgm:prSet presAssocID="{8CB0B6EA-D48D-4BBD-856F-189250011ED8}" presName="hierRoot2" presStyleCnt="0">
        <dgm:presLayoutVars>
          <dgm:hierBranch val="r"/>
        </dgm:presLayoutVars>
      </dgm:prSet>
      <dgm:spPr/>
    </dgm:pt>
    <dgm:pt modelId="{A157A835-66D7-40B3-8539-3C46F7A285C9}" type="pres">
      <dgm:prSet presAssocID="{8CB0B6EA-D48D-4BBD-856F-189250011ED8}" presName="rootComposite" presStyleCnt="0"/>
      <dgm:spPr/>
    </dgm:pt>
    <dgm:pt modelId="{EDE8EE28-52CF-4A4F-8DFD-CD8FE10FC8DB}" type="pres">
      <dgm:prSet presAssocID="{8CB0B6EA-D48D-4BBD-856F-189250011ED8}" presName="rootText" presStyleLbl="node3" presStyleIdx="0" presStyleCnt="4" custScaleY="45739">
        <dgm:presLayoutVars>
          <dgm:chPref val="3"/>
        </dgm:presLayoutVars>
      </dgm:prSet>
      <dgm:spPr/>
      <dgm:t>
        <a:bodyPr/>
        <a:lstStyle/>
        <a:p>
          <a:endParaRPr lang="en-US"/>
        </a:p>
      </dgm:t>
    </dgm:pt>
    <dgm:pt modelId="{C4F7E3E1-48D6-4222-8289-0E94DBB42695}" type="pres">
      <dgm:prSet presAssocID="{8CB0B6EA-D48D-4BBD-856F-189250011ED8}" presName="rootConnector" presStyleLbl="node3" presStyleIdx="0" presStyleCnt="4"/>
      <dgm:spPr/>
      <dgm:t>
        <a:bodyPr/>
        <a:lstStyle/>
        <a:p>
          <a:endParaRPr lang="en-US"/>
        </a:p>
      </dgm:t>
    </dgm:pt>
    <dgm:pt modelId="{B09EACCD-00AD-47F2-8E37-8360FCCA3AEB}" type="pres">
      <dgm:prSet presAssocID="{8CB0B6EA-D48D-4BBD-856F-189250011ED8}" presName="hierChild4" presStyleCnt="0"/>
      <dgm:spPr/>
    </dgm:pt>
    <dgm:pt modelId="{2E7A967D-00F3-49F3-9C63-4A52A933A8AB}" type="pres">
      <dgm:prSet presAssocID="{6634908E-1BEB-4B17-9069-00BD4E7D843F}" presName="Name50" presStyleLbl="parChTrans1D4" presStyleIdx="0" presStyleCnt="6"/>
      <dgm:spPr/>
      <dgm:t>
        <a:bodyPr/>
        <a:lstStyle/>
        <a:p>
          <a:endParaRPr lang="en-US"/>
        </a:p>
      </dgm:t>
    </dgm:pt>
    <dgm:pt modelId="{4075B020-FCC3-424C-BC9D-AF0D364006E6}" type="pres">
      <dgm:prSet presAssocID="{1CF7B6B9-00AE-4C1C-AB39-438E0FACC5F4}" presName="hierRoot2" presStyleCnt="0">
        <dgm:presLayoutVars>
          <dgm:hierBranch val="r"/>
        </dgm:presLayoutVars>
      </dgm:prSet>
      <dgm:spPr/>
    </dgm:pt>
    <dgm:pt modelId="{4C6CA894-9A9D-4689-AEBC-36325A7E4A35}" type="pres">
      <dgm:prSet presAssocID="{1CF7B6B9-00AE-4C1C-AB39-438E0FACC5F4}" presName="rootComposite" presStyleCnt="0"/>
      <dgm:spPr/>
    </dgm:pt>
    <dgm:pt modelId="{9045E787-CFAF-458D-B662-717B714C3673}" type="pres">
      <dgm:prSet presAssocID="{1CF7B6B9-00AE-4C1C-AB39-438E0FACC5F4}" presName="rootText" presStyleLbl="node4" presStyleIdx="0" presStyleCnt="6">
        <dgm:presLayoutVars>
          <dgm:chPref val="3"/>
        </dgm:presLayoutVars>
      </dgm:prSet>
      <dgm:spPr/>
      <dgm:t>
        <a:bodyPr/>
        <a:lstStyle/>
        <a:p>
          <a:endParaRPr lang="en-US"/>
        </a:p>
      </dgm:t>
    </dgm:pt>
    <dgm:pt modelId="{D2C5700E-E15E-47A9-ACAD-2CB7018CF04A}" type="pres">
      <dgm:prSet presAssocID="{1CF7B6B9-00AE-4C1C-AB39-438E0FACC5F4}" presName="rootConnector" presStyleLbl="node4" presStyleIdx="0" presStyleCnt="6"/>
      <dgm:spPr/>
      <dgm:t>
        <a:bodyPr/>
        <a:lstStyle/>
        <a:p>
          <a:endParaRPr lang="en-US"/>
        </a:p>
      </dgm:t>
    </dgm:pt>
    <dgm:pt modelId="{27CDEA04-4EBF-40FF-AC13-0F7519F417B6}" type="pres">
      <dgm:prSet presAssocID="{1CF7B6B9-00AE-4C1C-AB39-438E0FACC5F4}" presName="hierChild4" presStyleCnt="0"/>
      <dgm:spPr/>
    </dgm:pt>
    <dgm:pt modelId="{A76291F9-07F9-4F58-9F32-C486AE927457}" type="pres">
      <dgm:prSet presAssocID="{1CF7B6B9-00AE-4C1C-AB39-438E0FACC5F4}" presName="hierChild5" presStyleCnt="0"/>
      <dgm:spPr/>
    </dgm:pt>
    <dgm:pt modelId="{73232DE2-2AE4-49D1-A2B4-9C0190393B39}" type="pres">
      <dgm:prSet presAssocID="{8CB0B6EA-D48D-4BBD-856F-189250011ED8}" presName="hierChild5" presStyleCnt="0"/>
      <dgm:spPr/>
    </dgm:pt>
    <dgm:pt modelId="{4EEF0E68-B08A-47BE-B799-63D1AF24D865}" type="pres">
      <dgm:prSet presAssocID="{EB93782F-3BF3-4477-8ADE-4FD93F777D12}" presName="Name35" presStyleLbl="parChTrans1D3" presStyleIdx="1" presStyleCnt="4"/>
      <dgm:spPr/>
      <dgm:t>
        <a:bodyPr/>
        <a:lstStyle/>
        <a:p>
          <a:endParaRPr lang="en-US"/>
        </a:p>
      </dgm:t>
    </dgm:pt>
    <dgm:pt modelId="{92DA0DDB-136F-43A6-A097-F88386D06E03}" type="pres">
      <dgm:prSet presAssocID="{3D3F10DB-E738-4069-909B-B2BDA6AD7B7E}" presName="hierRoot2" presStyleCnt="0">
        <dgm:presLayoutVars>
          <dgm:hierBranch val="init"/>
        </dgm:presLayoutVars>
      </dgm:prSet>
      <dgm:spPr/>
    </dgm:pt>
    <dgm:pt modelId="{66A6127F-2E17-4C3D-A374-0587C4CD3E03}" type="pres">
      <dgm:prSet presAssocID="{3D3F10DB-E738-4069-909B-B2BDA6AD7B7E}" presName="rootComposite" presStyleCnt="0"/>
      <dgm:spPr/>
    </dgm:pt>
    <dgm:pt modelId="{F1DD97AB-C0FF-4A64-B9A3-4AC2A83297F6}" type="pres">
      <dgm:prSet presAssocID="{3D3F10DB-E738-4069-909B-B2BDA6AD7B7E}" presName="rootText" presStyleLbl="node3" presStyleIdx="1" presStyleCnt="4" custScaleY="45739">
        <dgm:presLayoutVars>
          <dgm:chPref val="3"/>
        </dgm:presLayoutVars>
      </dgm:prSet>
      <dgm:spPr/>
      <dgm:t>
        <a:bodyPr/>
        <a:lstStyle/>
        <a:p>
          <a:endParaRPr lang="en-US"/>
        </a:p>
      </dgm:t>
    </dgm:pt>
    <dgm:pt modelId="{A9249BF0-9D26-428C-9B5C-97492ED6CFAA}" type="pres">
      <dgm:prSet presAssocID="{3D3F10DB-E738-4069-909B-B2BDA6AD7B7E}" presName="rootConnector" presStyleLbl="node3" presStyleIdx="1" presStyleCnt="4"/>
      <dgm:spPr/>
      <dgm:t>
        <a:bodyPr/>
        <a:lstStyle/>
        <a:p>
          <a:endParaRPr lang="en-US"/>
        </a:p>
      </dgm:t>
    </dgm:pt>
    <dgm:pt modelId="{0F242CD1-C84B-4A72-AE4F-ABB3B7BDED37}" type="pres">
      <dgm:prSet presAssocID="{3D3F10DB-E738-4069-909B-B2BDA6AD7B7E}" presName="hierChild4" presStyleCnt="0"/>
      <dgm:spPr/>
    </dgm:pt>
    <dgm:pt modelId="{5C569859-A8BB-441A-B3F3-48B0CBAC25D2}" type="pres">
      <dgm:prSet presAssocID="{185E56BF-6662-468D-9BF3-D8786D0581E3}" presName="Name37" presStyleLbl="parChTrans1D4" presStyleIdx="1" presStyleCnt="6"/>
      <dgm:spPr/>
      <dgm:t>
        <a:bodyPr/>
        <a:lstStyle/>
        <a:p>
          <a:endParaRPr lang="en-US"/>
        </a:p>
      </dgm:t>
    </dgm:pt>
    <dgm:pt modelId="{DDB1B90C-62EB-49DC-9C95-537BD1E5ABE8}" type="pres">
      <dgm:prSet presAssocID="{43CD1B8F-B7BD-462D-AD9F-476BDEFE0AEA}" presName="hierRoot2" presStyleCnt="0">
        <dgm:presLayoutVars>
          <dgm:hierBranch val="init"/>
        </dgm:presLayoutVars>
      </dgm:prSet>
      <dgm:spPr/>
    </dgm:pt>
    <dgm:pt modelId="{8777F587-2F0A-4CA3-8B54-A020F1003A8F}" type="pres">
      <dgm:prSet presAssocID="{43CD1B8F-B7BD-462D-AD9F-476BDEFE0AEA}" presName="rootComposite" presStyleCnt="0"/>
      <dgm:spPr/>
    </dgm:pt>
    <dgm:pt modelId="{AD204613-3626-4FEB-A066-45E345523951}" type="pres">
      <dgm:prSet presAssocID="{43CD1B8F-B7BD-462D-AD9F-476BDEFE0AEA}" presName="rootText" presStyleLbl="node4" presStyleIdx="1" presStyleCnt="6">
        <dgm:presLayoutVars>
          <dgm:chPref val="3"/>
        </dgm:presLayoutVars>
      </dgm:prSet>
      <dgm:spPr/>
      <dgm:t>
        <a:bodyPr/>
        <a:lstStyle/>
        <a:p>
          <a:endParaRPr lang="en-US"/>
        </a:p>
      </dgm:t>
    </dgm:pt>
    <dgm:pt modelId="{069BB7E7-2146-4D9C-8949-0F5195998FC9}" type="pres">
      <dgm:prSet presAssocID="{43CD1B8F-B7BD-462D-AD9F-476BDEFE0AEA}" presName="rootConnector" presStyleLbl="node4" presStyleIdx="1" presStyleCnt="6"/>
      <dgm:spPr/>
      <dgm:t>
        <a:bodyPr/>
        <a:lstStyle/>
        <a:p>
          <a:endParaRPr lang="en-US"/>
        </a:p>
      </dgm:t>
    </dgm:pt>
    <dgm:pt modelId="{AB451E61-B2AC-45C3-A9C9-846F06593E9F}" type="pres">
      <dgm:prSet presAssocID="{43CD1B8F-B7BD-462D-AD9F-476BDEFE0AEA}" presName="hierChild4" presStyleCnt="0"/>
      <dgm:spPr/>
    </dgm:pt>
    <dgm:pt modelId="{93B94FDB-D110-4575-8DE9-EB445453EF1B}" type="pres">
      <dgm:prSet presAssocID="{43CD1B8F-B7BD-462D-AD9F-476BDEFE0AEA}" presName="hierChild5" presStyleCnt="0"/>
      <dgm:spPr/>
    </dgm:pt>
    <dgm:pt modelId="{7ED2D14D-560A-4CF3-A3E0-6E6F65AB898D}" type="pres">
      <dgm:prSet presAssocID="{3D3F10DB-E738-4069-909B-B2BDA6AD7B7E}" presName="hierChild5" presStyleCnt="0"/>
      <dgm:spPr/>
    </dgm:pt>
    <dgm:pt modelId="{4642AE18-BDC7-4CCC-AF8F-53B09DFC03D4}" type="pres">
      <dgm:prSet presAssocID="{4F4D562A-D143-4C6E-8BB8-7CCC83D847B3}" presName="hierChild5" presStyleCnt="0"/>
      <dgm:spPr/>
    </dgm:pt>
    <dgm:pt modelId="{BBEDF5EC-75CA-4154-96FC-D123874039F2}" type="pres">
      <dgm:prSet presAssocID="{0E7C5F60-33D5-4E31-A153-C609D913F95C}" presName="Name37" presStyleLbl="parChTrans1D2" presStyleIdx="1" presStyleCnt="2"/>
      <dgm:spPr/>
      <dgm:t>
        <a:bodyPr/>
        <a:lstStyle/>
        <a:p>
          <a:endParaRPr lang="en-US"/>
        </a:p>
      </dgm:t>
    </dgm:pt>
    <dgm:pt modelId="{F2B5D1F3-C458-4E0A-ADDD-C374D4E92F45}" type="pres">
      <dgm:prSet presAssocID="{15BF96AD-8C86-458F-933F-E6942342E323}" presName="hierRoot2" presStyleCnt="0">
        <dgm:presLayoutVars>
          <dgm:hierBranch val="init"/>
        </dgm:presLayoutVars>
      </dgm:prSet>
      <dgm:spPr/>
    </dgm:pt>
    <dgm:pt modelId="{426C0609-5F82-4028-AE49-CE4136FC2AE8}" type="pres">
      <dgm:prSet presAssocID="{15BF96AD-8C86-458F-933F-E6942342E323}" presName="rootComposite" presStyleCnt="0"/>
      <dgm:spPr/>
    </dgm:pt>
    <dgm:pt modelId="{BA4B7666-E41A-4973-8374-1C76CC9BC574}" type="pres">
      <dgm:prSet presAssocID="{15BF96AD-8C86-458F-933F-E6942342E323}" presName="rootText" presStyleLbl="node2" presStyleIdx="1" presStyleCnt="2" custScaleX="180287">
        <dgm:presLayoutVars>
          <dgm:chPref val="3"/>
        </dgm:presLayoutVars>
      </dgm:prSet>
      <dgm:spPr/>
      <dgm:t>
        <a:bodyPr/>
        <a:lstStyle/>
        <a:p>
          <a:endParaRPr lang="en-US"/>
        </a:p>
      </dgm:t>
    </dgm:pt>
    <dgm:pt modelId="{673F58F2-448A-4E0B-BEF7-062C9CA95225}" type="pres">
      <dgm:prSet presAssocID="{15BF96AD-8C86-458F-933F-E6942342E323}" presName="rootConnector" presStyleLbl="node2" presStyleIdx="1" presStyleCnt="2"/>
      <dgm:spPr/>
      <dgm:t>
        <a:bodyPr/>
        <a:lstStyle/>
        <a:p>
          <a:endParaRPr lang="en-US"/>
        </a:p>
      </dgm:t>
    </dgm:pt>
    <dgm:pt modelId="{821508A0-93C9-4213-B02B-A175C25334E2}" type="pres">
      <dgm:prSet presAssocID="{15BF96AD-8C86-458F-933F-E6942342E323}" presName="hierChild4" presStyleCnt="0"/>
      <dgm:spPr/>
    </dgm:pt>
    <dgm:pt modelId="{630B2F4A-86AA-411D-8AA6-4AB7AB7AA2B0}" type="pres">
      <dgm:prSet presAssocID="{C83C6E7F-452B-4E47-BA51-A1D8C6A608CD}" presName="Name37" presStyleLbl="parChTrans1D3" presStyleIdx="2" presStyleCnt="4"/>
      <dgm:spPr/>
      <dgm:t>
        <a:bodyPr/>
        <a:lstStyle/>
        <a:p>
          <a:endParaRPr lang="en-US"/>
        </a:p>
      </dgm:t>
    </dgm:pt>
    <dgm:pt modelId="{39324D88-FFFB-4FE6-A0F9-ADA92CB62940}" type="pres">
      <dgm:prSet presAssocID="{B3AE4C2D-00D2-41FB-8DD3-EA55DB4936B8}" presName="hierRoot2" presStyleCnt="0">
        <dgm:presLayoutVars>
          <dgm:hierBranch val="init"/>
        </dgm:presLayoutVars>
      </dgm:prSet>
      <dgm:spPr/>
    </dgm:pt>
    <dgm:pt modelId="{522168B8-4B6D-4B77-897D-D7D23D16E63D}" type="pres">
      <dgm:prSet presAssocID="{B3AE4C2D-00D2-41FB-8DD3-EA55DB4936B8}" presName="rootComposite" presStyleCnt="0"/>
      <dgm:spPr/>
    </dgm:pt>
    <dgm:pt modelId="{B57D3C79-CF9F-4A74-B13C-E86031351F34}" type="pres">
      <dgm:prSet presAssocID="{B3AE4C2D-00D2-41FB-8DD3-EA55DB4936B8}" presName="rootText" presStyleLbl="node3" presStyleIdx="2" presStyleCnt="4" custScaleY="45739">
        <dgm:presLayoutVars>
          <dgm:chPref val="3"/>
        </dgm:presLayoutVars>
      </dgm:prSet>
      <dgm:spPr/>
      <dgm:t>
        <a:bodyPr/>
        <a:lstStyle/>
        <a:p>
          <a:endParaRPr lang="en-US"/>
        </a:p>
      </dgm:t>
    </dgm:pt>
    <dgm:pt modelId="{DE010CC0-D9B7-448F-8AA2-BDCDA6084A6C}" type="pres">
      <dgm:prSet presAssocID="{B3AE4C2D-00D2-41FB-8DD3-EA55DB4936B8}" presName="rootConnector" presStyleLbl="node3" presStyleIdx="2" presStyleCnt="4"/>
      <dgm:spPr/>
      <dgm:t>
        <a:bodyPr/>
        <a:lstStyle/>
        <a:p>
          <a:endParaRPr lang="en-US"/>
        </a:p>
      </dgm:t>
    </dgm:pt>
    <dgm:pt modelId="{2B74BA28-EE03-4190-ACA2-BF3467D4D846}" type="pres">
      <dgm:prSet presAssocID="{B3AE4C2D-00D2-41FB-8DD3-EA55DB4936B8}" presName="hierChild4" presStyleCnt="0"/>
      <dgm:spPr/>
    </dgm:pt>
    <dgm:pt modelId="{BD08D4E7-848B-4F32-9525-B3415E9FB350}" type="pres">
      <dgm:prSet presAssocID="{3B876E0A-D6D7-49FC-AFA7-59341C8A0C3C}" presName="Name37" presStyleLbl="parChTrans1D4" presStyleIdx="2" presStyleCnt="6"/>
      <dgm:spPr/>
      <dgm:t>
        <a:bodyPr/>
        <a:lstStyle/>
        <a:p>
          <a:endParaRPr lang="en-US"/>
        </a:p>
      </dgm:t>
    </dgm:pt>
    <dgm:pt modelId="{542907BA-402D-4A29-B202-DE3A8D6CDFE7}" type="pres">
      <dgm:prSet presAssocID="{19362BBD-3F91-4ECD-B4C3-BE47D2F5A00E}" presName="hierRoot2" presStyleCnt="0">
        <dgm:presLayoutVars>
          <dgm:hierBranch val="init"/>
        </dgm:presLayoutVars>
      </dgm:prSet>
      <dgm:spPr/>
    </dgm:pt>
    <dgm:pt modelId="{BB1F3827-5D00-4198-922B-41A5B9DE1F27}" type="pres">
      <dgm:prSet presAssocID="{19362BBD-3F91-4ECD-B4C3-BE47D2F5A00E}" presName="rootComposite" presStyleCnt="0"/>
      <dgm:spPr/>
    </dgm:pt>
    <dgm:pt modelId="{EFEF736C-85FB-4823-B990-1558E18373B5}" type="pres">
      <dgm:prSet presAssocID="{19362BBD-3F91-4ECD-B4C3-BE47D2F5A00E}" presName="rootText" presStyleLbl="node4" presStyleIdx="2" presStyleCnt="6">
        <dgm:presLayoutVars>
          <dgm:chPref val="3"/>
        </dgm:presLayoutVars>
      </dgm:prSet>
      <dgm:spPr/>
      <dgm:t>
        <a:bodyPr/>
        <a:lstStyle/>
        <a:p>
          <a:endParaRPr lang="en-US"/>
        </a:p>
      </dgm:t>
    </dgm:pt>
    <dgm:pt modelId="{4D9BA4FC-3671-49CE-AB8C-F8E64B500945}" type="pres">
      <dgm:prSet presAssocID="{19362BBD-3F91-4ECD-B4C3-BE47D2F5A00E}" presName="rootConnector" presStyleLbl="node4" presStyleIdx="2" presStyleCnt="6"/>
      <dgm:spPr/>
      <dgm:t>
        <a:bodyPr/>
        <a:lstStyle/>
        <a:p>
          <a:endParaRPr lang="en-US"/>
        </a:p>
      </dgm:t>
    </dgm:pt>
    <dgm:pt modelId="{A7A2FCF2-1229-44C6-99D7-1C8BF7660FE8}" type="pres">
      <dgm:prSet presAssocID="{19362BBD-3F91-4ECD-B4C3-BE47D2F5A00E}" presName="hierChild4" presStyleCnt="0"/>
      <dgm:spPr/>
    </dgm:pt>
    <dgm:pt modelId="{0B6F872D-6FCF-4236-A443-ED114A57A599}" type="pres">
      <dgm:prSet presAssocID="{19362BBD-3F91-4ECD-B4C3-BE47D2F5A00E}" presName="hierChild5" presStyleCnt="0"/>
      <dgm:spPr/>
    </dgm:pt>
    <dgm:pt modelId="{8F6398E6-CD81-42CC-9014-B73505E802EF}" type="pres">
      <dgm:prSet presAssocID="{D6B45983-454C-40DB-A854-5DA1039399B4}" presName="Name37" presStyleLbl="parChTrans1D4" presStyleIdx="3" presStyleCnt="6"/>
      <dgm:spPr/>
      <dgm:t>
        <a:bodyPr/>
        <a:lstStyle/>
        <a:p>
          <a:endParaRPr lang="en-US"/>
        </a:p>
      </dgm:t>
    </dgm:pt>
    <dgm:pt modelId="{62A630D2-DB70-4E49-A7CE-3B08EFDE1483}" type="pres">
      <dgm:prSet presAssocID="{55FCC34E-6735-46EB-AD78-8C5E7B069FF1}" presName="hierRoot2" presStyleCnt="0">
        <dgm:presLayoutVars>
          <dgm:hierBranch val="init"/>
        </dgm:presLayoutVars>
      </dgm:prSet>
      <dgm:spPr/>
    </dgm:pt>
    <dgm:pt modelId="{1C4A4BD2-2AE1-40FC-9AEB-50E80C6AA0F7}" type="pres">
      <dgm:prSet presAssocID="{55FCC34E-6735-46EB-AD78-8C5E7B069FF1}" presName="rootComposite" presStyleCnt="0"/>
      <dgm:spPr/>
    </dgm:pt>
    <dgm:pt modelId="{2BE5ED26-6AC0-4DE1-B265-097E0155009F}" type="pres">
      <dgm:prSet presAssocID="{55FCC34E-6735-46EB-AD78-8C5E7B069FF1}" presName="rootText" presStyleLbl="node4" presStyleIdx="3" presStyleCnt="6">
        <dgm:presLayoutVars>
          <dgm:chPref val="3"/>
        </dgm:presLayoutVars>
      </dgm:prSet>
      <dgm:spPr/>
      <dgm:t>
        <a:bodyPr/>
        <a:lstStyle/>
        <a:p>
          <a:endParaRPr lang="en-US"/>
        </a:p>
      </dgm:t>
    </dgm:pt>
    <dgm:pt modelId="{411A7C2B-BC00-40C8-B146-1C1DFACE815D}" type="pres">
      <dgm:prSet presAssocID="{55FCC34E-6735-46EB-AD78-8C5E7B069FF1}" presName="rootConnector" presStyleLbl="node4" presStyleIdx="3" presStyleCnt="6"/>
      <dgm:spPr/>
      <dgm:t>
        <a:bodyPr/>
        <a:lstStyle/>
        <a:p>
          <a:endParaRPr lang="en-US"/>
        </a:p>
      </dgm:t>
    </dgm:pt>
    <dgm:pt modelId="{899C88DD-43F9-4C25-A387-9E3BAB623347}" type="pres">
      <dgm:prSet presAssocID="{55FCC34E-6735-46EB-AD78-8C5E7B069FF1}" presName="hierChild4" presStyleCnt="0"/>
      <dgm:spPr/>
    </dgm:pt>
    <dgm:pt modelId="{43BE890A-73B7-4768-9FD8-3D59FC7503AD}" type="pres">
      <dgm:prSet presAssocID="{55FCC34E-6735-46EB-AD78-8C5E7B069FF1}" presName="hierChild5" presStyleCnt="0"/>
      <dgm:spPr/>
    </dgm:pt>
    <dgm:pt modelId="{E901EB45-2FD7-4B45-88F1-436D4037DDF8}" type="pres">
      <dgm:prSet presAssocID="{B3AE4C2D-00D2-41FB-8DD3-EA55DB4936B8}" presName="hierChild5" presStyleCnt="0"/>
      <dgm:spPr/>
    </dgm:pt>
    <dgm:pt modelId="{EE7E446F-3901-41E9-8149-B38298E12E97}" type="pres">
      <dgm:prSet presAssocID="{07F75404-13AD-4789-835B-7A4C3FA8FB11}" presName="Name37" presStyleLbl="parChTrans1D3" presStyleIdx="3" presStyleCnt="4"/>
      <dgm:spPr/>
      <dgm:t>
        <a:bodyPr/>
        <a:lstStyle/>
        <a:p>
          <a:endParaRPr lang="en-US"/>
        </a:p>
      </dgm:t>
    </dgm:pt>
    <dgm:pt modelId="{2BF30E69-C8D4-4976-8767-756CA2F4741D}" type="pres">
      <dgm:prSet presAssocID="{AAAE6B31-251A-4AB7-84E9-9A999ABA1366}" presName="hierRoot2" presStyleCnt="0">
        <dgm:presLayoutVars>
          <dgm:hierBranch val="init"/>
        </dgm:presLayoutVars>
      </dgm:prSet>
      <dgm:spPr/>
    </dgm:pt>
    <dgm:pt modelId="{D63868A7-04A6-40F4-9D6C-033B37218DF8}" type="pres">
      <dgm:prSet presAssocID="{AAAE6B31-251A-4AB7-84E9-9A999ABA1366}" presName="rootComposite" presStyleCnt="0"/>
      <dgm:spPr/>
    </dgm:pt>
    <dgm:pt modelId="{D7E85EE0-83EE-47FD-9B9D-1B573D04BBA9}" type="pres">
      <dgm:prSet presAssocID="{AAAE6B31-251A-4AB7-84E9-9A999ABA1366}" presName="rootText" presStyleLbl="node3" presStyleIdx="3" presStyleCnt="4" custScaleY="45739">
        <dgm:presLayoutVars>
          <dgm:chPref val="3"/>
        </dgm:presLayoutVars>
      </dgm:prSet>
      <dgm:spPr/>
      <dgm:t>
        <a:bodyPr/>
        <a:lstStyle/>
        <a:p>
          <a:endParaRPr lang="en-US"/>
        </a:p>
      </dgm:t>
    </dgm:pt>
    <dgm:pt modelId="{63394A6E-90F7-4C4E-92EB-227634466304}" type="pres">
      <dgm:prSet presAssocID="{AAAE6B31-251A-4AB7-84E9-9A999ABA1366}" presName="rootConnector" presStyleLbl="node3" presStyleIdx="3" presStyleCnt="4"/>
      <dgm:spPr/>
      <dgm:t>
        <a:bodyPr/>
        <a:lstStyle/>
        <a:p>
          <a:endParaRPr lang="en-US"/>
        </a:p>
      </dgm:t>
    </dgm:pt>
    <dgm:pt modelId="{6FB82D82-5FEF-4B40-8EA1-057DD694B9FE}" type="pres">
      <dgm:prSet presAssocID="{AAAE6B31-251A-4AB7-84E9-9A999ABA1366}" presName="hierChild4" presStyleCnt="0"/>
      <dgm:spPr/>
    </dgm:pt>
    <dgm:pt modelId="{93E54E39-C873-4719-B2AC-794CF8D0A2BA}" type="pres">
      <dgm:prSet presAssocID="{312A9167-7906-468A-AAEF-737562D2092C}" presName="Name37" presStyleLbl="parChTrans1D4" presStyleIdx="4" presStyleCnt="6"/>
      <dgm:spPr/>
      <dgm:t>
        <a:bodyPr/>
        <a:lstStyle/>
        <a:p>
          <a:endParaRPr lang="en-US"/>
        </a:p>
      </dgm:t>
    </dgm:pt>
    <dgm:pt modelId="{6E943D01-5CB8-4D06-B730-2B4F0A10AC5C}" type="pres">
      <dgm:prSet presAssocID="{4C0D5495-FF3E-45C1-87B8-95B1C420156D}" presName="hierRoot2" presStyleCnt="0">
        <dgm:presLayoutVars>
          <dgm:hierBranch val="init"/>
        </dgm:presLayoutVars>
      </dgm:prSet>
      <dgm:spPr/>
    </dgm:pt>
    <dgm:pt modelId="{236EE6B5-3615-47A5-9CDE-DAD87E919D7E}" type="pres">
      <dgm:prSet presAssocID="{4C0D5495-FF3E-45C1-87B8-95B1C420156D}" presName="rootComposite" presStyleCnt="0"/>
      <dgm:spPr/>
    </dgm:pt>
    <dgm:pt modelId="{B1D87976-F710-4CDB-A922-E9EB894DA5A1}" type="pres">
      <dgm:prSet presAssocID="{4C0D5495-FF3E-45C1-87B8-95B1C420156D}" presName="rootText" presStyleLbl="node4" presStyleIdx="4" presStyleCnt="6">
        <dgm:presLayoutVars>
          <dgm:chPref val="3"/>
        </dgm:presLayoutVars>
      </dgm:prSet>
      <dgm:spPr/>
      <dgm:t>
        <a:bodyPr/>
        <a:lstStyle/>
        <a:p>
          <a:endParaRPr lang="en-US"/>
        </a:p>
      </dgm:t>
    </dgm:pt>
    <dgm:pt modelId="{70370462-2FA7-400D-821B-ED7AD49EEA97}" type="pres">
      <dgm:prSet presAssocID="{4C0D5495-FF3E-45C1-87B8-95B1C420156D}" presName="rootConnector" presStyleLbl="node4" presStyleIdx="4" presStyleCnt="6"/>
      <dgm:spPr/>
      <dgm:t>
        <a:bodyPr/>
        <a:lstStyle/>
        <a:p>
          <a:endParaRPr lang="en-US"/>
        </a:p>
      </dgm:t>
    </dgm:pt>
    <dgm:pt modelId="{72529D8D-31F6-4E60-A3E5-690F2D1F4F22}" type="pres">
      <dgm:prSet presAssocID="{4C0D5495-FF3E-45C1-87B8-95B1C420156D}" presName="hierChild4" presStyleCnt="0"/>
      <dgm:spPr/>
    </dgm:pt>
    <dgm:pt modelId="{F90EA602-8452-4DE4-948B-B39F60E8B210}" type="pres">
      <dgm:prSet presAssocID="{4C0D5495-FF3E-45C1-87B8-95B1C420156D}" presName="hierChild5" presStyleCnt="0"/>
      <dgm:spPr/>
    </dgm:pt>
    <dgm:pt modelId="{DA9A6926-2AB0-4433-8DBB-787E7898B2FD}" type="pres">
      <dgm:prSet presAssocID="{26F1666C-39FF-4375-B973-069CE55339AC}" presName="Name37" presStyleLbl="parChTrans1D4" presStyleIdx="5" presStyleCnt="6"/>
      <dgm:spPr/>
      <dgm:t>
        <a:bodyPr/>
        <a:lstStyle/>
        <a:p>
          <a:endParaRPr lang="en-US"/>
        </a:p>
      </dgm:t>
    </dgm:pt>
    <dgm:pt modelId="{E75EAF4B-AB36-4CF6-9820-C16048ED3CB3}" type="pres">
      <dgm:prSet presAssocID="{43B067C5-1FE3-4001-AC00-D18E182C8314}" presName="hierRoot2" presStyleCnt="0">
        <dgm:presLayoutVars>
          <dgm:hierBranch val="init"/>
        </dgm:presLayoutVars>
      </dgm:prSet>
      <dgm:spPr/>
    </dgm:pt>
    <dgm:pt modelId="{AA23DE56-DB3D-46BF-BB12-EBC397D768AE}" type="pres">
      <dgm:prSet presAssocID="{43B067C5-1FE3-4001-AC00-D18E182C8314}" presName="rootComposite" presStyleCnt="0"/>
      <dgm:spPr/>
    </dgm:pt>
    <dgm:pt modelId="{D62AA80A-C4B5-4CC9-9252-3F8A7007DB13}" type="pres">
      <dgm:prSet presAssocID="{43B067C5-1FE3-4001-AC00-D18E182C8314}" presName="rootText" presStyleLbl="node4" presStyleIdx="5" presStyleCnt="6">
        <dgm:presLayoutVars>
          <dgm:chPref val="3"/>
        </dgm:presLayoutVars>
      </dgm:prSet>
      <dgm:spPr/>
      <dgm:t>
        <a:bodyPr/>
        <a:lstStyle/>
        <a:p>
          <a:endParaRPr lang="en-US"/>
        </a:p>
      </dgm:t>
    </dgm:pt>
    <dgm:pt modelId="{6C3316B3-953C-408F-8CC0-2A40CD978D3C}" type="pres">
      <dgm:prSet presAssocID="{43B067C5-1FE3-4001-AC00-D18E182C8314}" presName="rootConnector" presStyleLbl="node4" presStyleIdx="5" presStyleCnt="6"/>
      <dgm:spPr/>
      <dgm:t>
        <a:bodyPr/>
        <a:lstStyle/>
        <a:p>
          <a:endParaRPr lang="en-US"/>
        </a:p>
      </dgm:t>
    </dgm:pt>
    <dgm:pt modelId="{1973A06C-148A-4CEF-8217-99880543174F}" type="pres">
      <dgm:prSet presAssocID="{43B067C5-1FE3-4001-AC00-D18E182C8314}" presName="hierChild4" presStyleCnt="0"/>
      <dgm:spPr/>
    </dgm:pt>
    <dgm:pt modelId="{1A18CFE6-4549-4EC8-ACE1-2659BE996EE2}" type="pres">
      <dgm:prSet presAssocID="{43B067C5-1FE3-4001-AC00-D18E182C8314}" presName="hierChild5" presStyleCnt="0"/>
      <dgm:spPr/>
    </dgm:pt>
    <dgm:pt modelId="{F3F3EE1C-12BE-48F8-90B7-9BE4BE897F37}" type="pres">
      <dgm:prSet presAssocID="{AAAE6B31-251A-4AB7-84E9-9A999ABA1366}" presName="hierChild5" presStyleCnt="0"/>
      <dgm:spPr/>
    </dgm:pt>
    <dgm:pt modelId="{E543713C-B30C-467F-B1D4-DE06D96179BB}" type="pres">
      <dgm:prSet presAssocID="{15BF96AD-8C86-458F-933F-E6942342E323}" presName="hierChild5" presStyleCnt="0"/>
      <dgm:spPr/>
    </dgm:pt>
    <dgm:pt modelId="{87312DD7-D782-4BF7-BE43-CF9F37B2FE55}" type="pres">
      <dgm:prSet presAssocID="{120A6FB0-CE3A-46D3-A440-7428D3AD5C3E}" presName="hierChild3" presStyleCnt="0"/>
      <dgm:spPr/>
    </dgm:pt>
  </dgm:ptLst>
  <dgm:cxnLst>
    <dgm:cxn modelId="{87194BEB-366B-4050-B060-C834A5B7DDA5}" srcId="{4F4D562A-D143-4C6E-8BB8-7CCC83D847B3}" destId="{3D3F10DB-E738-4069-909B-B2BDA6AD7B7E}" srcOrd="1" destOrd="0" parTransId="{EB93782F-3BF3-4477-8ADE-4FD93F777D12}" sibTransId="{E8D2FC22-1A2C-45E7-8814-0CC9B5AE3505}"/>
    <dgm:cxn modelId="{76215715-21B9-4BB0-9089-1B30978731CE}" type="presOf" srcId="{55FCC34E-6735-46EB-AD78-8C5E7B069FF1}" destId="{2BE5ED26-6AC0-4DE1-B265-097E0155009F}" srcOrd="0" destOrd="0" presId="urn:microsoft.com/office/officeart/2005/8/layout/orgChart1"/>
    <dgm:cxn modelId="{7CF2E27E-CD81-4469-B571-3C3842C107F5}" type="presOf" srcId="{185E56BF-6662-468D-9BF3-D8786D0581E3}" destId="{5C569859-A8BB-441A-B3F3-48B0CBAC25D2}" srcOrd="0" destOrd="0" presId="urn:microsoft.com/office/officeart/2005/8/layout/orgChart1"/>
    <dgm:cxn modelId="{CFCF93EF-C738-4E09-AE43-D89FFC3749C4}" type="presOf" srcId="{07F75404-13AD-4789-835B-7A4C3FA8FB11}" destId="{EE7E446F-3901-41E9-8149-B38298E12E97}" srcOrd="0" destOrd="0" presId="urn:microsoft.com/office/officeart/2005/8/layout/orgChart1"/>
    <dgm:cxn modelId="{25CC1695-D7E9-42CC-BEDC-2A57F6DADDAA}" srcId="{B3AE4C2D-00D2-41FB-8DD3-EA55DB4936B8}" destId="{55FCC34E-6735-46EB-AD78-8C5E7B069FF1}" srcOrd="1" destOrd="0" parTransId="{D6B45983-454C-40DB-A854-5DA1039399B4}" sibTransId="{88384356-4B59-4E59-BCB5-B56E0EB2E0BD}"/>
    <dgm:cxn modelId="{AF38406F-5720-448C-9AD6-89E38B65C816}" type="presOf" srcId="{1534CACF-4AEA-4174-9C42-7D2D643B36D7}" destId="{34E5E362-1B33-4CBC-A793-8FF892E825FE}" srcOrd="0" destOrd="0" presId="urn:microsoft.com/office/officeart/2005/8/layout/orgChart1"/>
    <dgm:cxn modelId="{9B0404C7-E106-442F-8BEF-B48D34BA0F01}" srcId="{8CB0B6EA-D48D-4BBD-856F-189250011ED8}" destId="{1CF7B6B9-00AE-4C1C-AB39-438E0FACC5F4}" srcOrd="0" destOrd="0" parTransId="{6634908E-1BEB-4B17-9069-00BD4E7D843F}" sibTransId="{2C9A2580-69D8-4092-8825-F874AB54CBE8}"/>
    <dgm:cxn modelId="{10F73178-7BAA-45AF-98A1-A4E8F85BC334}" srcId="{15BF96AD-8C86-458F-933F-E6942342E323}" destId="{B3AE4C2D-00D2-41FB-8DD3-EA55DB4936B8}" srcOrd="0" destOrd="0" parTransId="{C83C6E7F-452B-4E47-BA51-A1D8C6A608CD}" sibTransId="{3A1EA181-30C3-4144-A257-B5F464D01B4A}"/>
    <dgm:cxn modelId="{E43657DB-BC80-474B-AB14-2B52346B563E}" type="presOf" srcId="{19362BBD-3F91-4ECD-B4C3-BE47D2F5A00E}" destId="{EFEF736C-85FB-4823-B990-1558E18373B5}" srcOrd="0" destOrd="0" presId="urn:microsoft.com/office/officeart/2005/8/layout/orgChart1"/>
    <dgm:cxn modelId="{7F0BE0AF-C8B5-491F-87DD-91D5316D3655}" srcId="{120A6FB0-CE3A-46D3-A440-7428D3AD5C3E}" destId="{4F4D562A-D143-4C6E-8BB8-7CCC83D847B3}" srcOrd="0" destOrd="0" parTransId="{49C13A95-39AB-4BCF-8484-4CAAF54A8C53}" sibTransId="{DBD0CDF0-3D4A-4B2C-A812-4F032153CA91}"/>
    <dgm:cxn modelId="{DAEFBC48-9001-422B-82DD-1516A58EDA77}" type="presOf" srcId="{6634908E-1BEB-4B17-9069-00BD4E7D843F}" destId="{2E7A967D-00F3-49F3-9C63-4A52A933A8AB}" srcOrd="0" destOrd="0" presId="urn:microsoft.com/office/officeart/2005/8/layout/orgChart1"/>
    <dgm:cxn modelId="{77A25D24-1D18-4456-A793-DB6505CDB46A}" type="presOf" srcId="{15BF96AD-8C86-458F-933F-E6942342E323}" destId="{BA4B7666-E41A-4973-8374-1C76CC9BC574}" srcOrd="0" destOrd="0" presId="urn:microsoft.com/office/officeart/2005/8/layout/orgChart1"/>
    <dgm:cxn modelId="{B0A6BD01-F05E-477F-BD99-23EC177E6FB6}" type="presOf" srcId="{B3AE4C2D-00D2-41FB-8DD3-EA55DB4936B8}" destId="{B57D3C79-CF9F-4A74-B13C-E86031351F34}" srcOrd="0" destOrd="0" presId="urn:microsoft.com/office/officeart/2005/8/layout/orgChart1"/>
    <dgm:cxn modelId="{3B37495F-6831-4CD6-8ADD-30AC255056DD}" type="presOf" srcId="{3B876E0A-D6D7-49FC-AFA7-59341C8A0C3C}" destId="{BD08D4E7-848B-4F32-9525-B3415E9FB350}" srcOrd="0" destOrd="0" presId="urn:microsoft.com/office/officeart/2005/8/layout/orgChart1"/>
    <dgm:cxn modelId="{DF34DA38-8934-4793-9A8C-FFDA6EDB895C}" type="presOf" srcId="{B3AE4C2D-00D2-41FB-8DD3-EA55DB4936B8}" destId="{DE010CC0-D9B7-448F-8AA2-BDCDA6084A6C}" srcOrd="1" destOrd="0" presId="urn:microsoft.com/office/officeart/2005/8/layout/orgChart1"/>
    <dgm:cxn modelId="{249619E9-9454-441D-AC99-E6FDC5652783}" type="presOf" srcId="{1CF7B6B9-00AE-4C1C-AB39-438E0FACC5F4}" destId="{9045E787-CFAF-458D-B662-717B714C3673}" srcOrd="0" destOrd="0" presId="urn:microsoft.com/office/officeart/2005/8/layout/orgChart1"/>
    <dgm:cxn modelId="{75A13DAF-1D71-4CC0-8FD7-D01980BB0AF4}" type="presOf" srcId="{55FCC34E-6735-46EB-AD78-8C5E7B069FF1}" destId="{411A7C2B-BC00-40C8-B146-1C1DFACE815D}" srcOrd="1" destOrd="0" presId="urn:microsoft.com/office/officeart/2005/8/layout/orgChart1"/>
    <dgm:cxn modelId="{4D91C42A-7D2B-4E5E-8D81-3BF01B42E830}" type="presOf" srcId="{D6B45983-454C-40DB-A854-5DA1039399B4}" destId="{8F6398E6-CD81-42CC-9014-B73505E802EF}" srcOrd="0" destOrd="0" presId="urn:microsoft.com/office/officeart/2005/8/layout/orgChart1"/>
    <dgm:cxn modelId="{DFDF66B5-E8BA-4593-AFD8-86E78B0DD03E}" type="presOf" srcId="{8CB0B6EA-D48D-4BBD-856F-189250011ED8}" destId="{C4F7E3E1-48D6-4222-8289-0E94DBB42695}" srcOrd="1" destOrd="0" presId="urn:microsoft.com/office/officeart/2005/8/layout/orgChart1"/>
    <dgm:cxn modelId="{69006750-64CC-4EF2-8AC8-664343E0A333}" type="presOf" srcId="{8CB0B6EA-D48D-4BBD-856F-189250011ED8}" destId="{EDE8EE28-52CF-4A4F-8DFD-CD8FE10FC8DB}" srcOrd="0" destOrd="0" presId="urn:microsoft.com/office/officeart/2005/8/layout/orgChart1"/>
    <dgm:cxn modelId="{E59CBC99-89A5-4828-9CA2-ACF25E301F0B}" srcId="{4F4D562A-D143-4C6E-8BB8-7CCC83D847B3}" destId="{8CB0B6EA-D48D-4BBD-856F-189250011ED8}" srcOrd="0" destOrd="0" parTransId="{1534CACF-4AEA-4174-9C42-7D2D643B36D7}" sibTransId="{6CB9AECD-4B3A-428A-94CD-44295F2C5572}"/>
    <dgm:cxn modelId="{1718D3CD-72C1-46C4-BFFD-48AF9EEABFAD}" type="presOf" srcId="{3D3F10DB-E738-4069-909B-B2BDA6AD7B7E}" destId="{A9249BF0-9D26-428C-9B5C-97492ED6CFAA}" srcOrd="1" destOrd="0" presId="urn:microsoft.com/office/officeart/2005/8/layout/orgChart1"/>
    <dgm:cxn modelId="{ECD71A87-700B-48CA-B5D8-AE23B82E3848}" srcId="{AAAE6B31-251A-4AB7-84E9-9A999ABA1366}" destId="{43B067C5-1FE3-4001-AC00-D18E182C8314}" srcOrd="1" destOrd="0" parTransId="{26F1666C-39FF-4375-B973-069CE55339AC}" sibTransId="{7B99FA38-0F4D-44CB-AE27-E7E565D07C5B}"/>
    <dgm:cxn modelId="{E5D886BD-5C69-4002-ADE7-E9CE5075633E}" srcId="{B3AE4C2D-00D2-41FB-8DD3-EA55DB4936B8}" destId="{19362BBD-3F91-4ECD-B4C3-BE47D2F5A00E}" srcOrd="0" destOrd="0" parTransId="{3B876E0A-D6D7-49FC-AFA7-59341C8A0C3C}" sibTransId="{84C169D5-3D2B-4FCE-BAB8-AE5B4C67D015}"/>
    <dgm:cxn modelId="{6515F3CE-489D-4420-B6F7-D756BBC3EEDE}" type="presOf" srcId="{312A9167-7906-468A-AAEF-737562D2092C}" destId="{93E54E39-C873-4719-B2AC-794CF8D0A2BA}" srcOrd="0" destOrd="0" presId="urn:microsoft.com/office/officeart/2005/8/layout/orgChart1"/>
    <dgm:cxn modelId="{EABCB7EC-B8D9-4411-873C-45BAE06FB8BD}" type="presOf" srcId="{15BF96AD-8C86-458F-933F-E6942342E323}" destId="{673F58F2-448A-4E0B-BEF7-062C9CA95225}" srcOrd="1" destOrd="0" presId="urn:microsoft.com/office/officeart/2005/8/layout/orgChart1"/>
    <dgm:cxn modelId="{49541117-5D72-4A35-A5AC-67886B6B3B22}" srcId="{CFFD824B-B0EF-4F16-BDE4-5BB2C9016CAA}" destId="{120A6FB0-CE3A-46D3-A440-7428D3AD5C3E}" srcOrd="0" destOrd="0" parTransId="{CAA1D8C5-C1BA-4469-93FF-FBD2FE861DA0}" sibTransId="{D2BCF6B0-9DEC-4B5C-AA6A-9CF28EE97551}"/>
    <dgm:cxn modelId="{DC5A8593-6ECD-4567-AD51-99B3943A7916}" type="presOf" srcId="{19362BBD-3F91-4ECD-B4C3-BE47D2F5A00E}" destId="{4D9BA4FC-3671-49CE-AB8C-F8E64B500945}" srcOrd="1" destOrd="0" presId="urn:microsoft.com/office/officeart/2005/8/layout/orgChart1"/>
    <dgm:cxn modelId="{B8A95446-0659-416C-8493-A6B65BB845EB}" type="presOf" srcId="{AAAE6B31-251A-4AB7-84E9-9A999ABA1366}" destId="{63394A6E-90F7-4C4E-92EB-227634466304}" srcOrd="1" destOrd="0" presId="urn:microsoft.com/office/officeart/2005/8/layout/orgChart1"/>
    <dgm:cxn modelId="{8D6FEE4D-F559-42A6-8EEF-5B84A1E340CD}" type="presOf" srcId="{4F4D562A-D143-4C6E-8BB8-7CCC83D847B3}" destId="{98B12765-A930-4DB4-B736-F2A5500D3FFC}" srcOrd="0" destOrd="0" presId="urn:microsoft.com/office/officeart/2005/8/layout/orgChart1"/>
    <dgm:cxn modelId="{D627A322-E33E-4A92-863D-146472AF5788}" srcId="{3D3F10DB-E738-4069-909B-B2BDA6AD7B7E}" destId="{43CD1B8F-B7BD-462D-AD9F-476BDEFE0AEA}" srcOrd="0" destOrd="0" parTransId="{185E56BF-6662-468D-9BF3-D8786D0581E3}" sibTransId="{F108BAFE-7DFA-4DBF-B0D2-7847192CD68B}"/>
    <dgm:cxn modelId="{6757A175-5A4E-4F8C-A626-8C8EB3DB0FEC}" type="presOf" srcId="{3D3F10DB-E738-4069-909B-B2BDA6AD7B7E}" destId="{F1DD97AB-C0FF-4A64-B9A3-4AC2A83297F6}" srcOrd="0" destOrd="0" presId="urn:microsoft.com/office/officeart/2005/8/layout/orgChart1"/>
    <dgm:cxn modelId="{83D8AF0A-1871-4E63-8D52-69630C12DAD7}" type="presOf" srcId="{120A6FB0-CE3A-46D3-A440-7428D3AD5C3E}" destId="{89BAB6BD-3F6E-4C5E-B1FD-6ABA537C2CBF}" srcOrd="1" destOrd="0" presId="urn:microsoft.com/office/officeart/2005/8/layout/orgChart1"/>
    <dgm:cxn modelId="{8D419329-7CF2-4958-8B94-7A7AA0EDA18D}" type="presOf" srcId="{43CD1B8F-B7BD-462D-AD9F-476BDEFE0AEA}" destId="{AD204613-3626-4FEB-A066-45E345523951}" srcOrd="0" destOrd="0" presId="urn:microsoft.com/office/officeart/2005/8/layout/orgChart1"/>
    <dgm:cxn modelId="{9B88FEA5-D44B-4708-84E5-C5F9183EEC8F}" type="presOf" srcId="{26F1666C-39FF-4375-B973-069CE55339AC}" destId="{DA9A6926-2AB0-4433-8DBB-787E7898B2FD}" srcOrd="0" destOrd="0" presId="urn:microsoft.com/office/officeart/2005/8/layout/orgChart1"/>
    <dgm:cxn modelId="{8359E09B-5569-4778-8A0A-6A6A9F87F99A}" type="presOf" srcId="{43CD1B8F-B7BD-462D-AD9F-476BDEFE0AEA}" destId="{069BB7E7-2146-4D9C-8949-0F5195998FC9}" srcOrd="1" destOrd="0" presId="urn:microsoft.com/office/officeart/2005/8/layout/orgChart1"/>
    <dgm:cxn modelId="{08400A3B-0440-48F3-B87C-64C116B9B770}" type="presOf" srcId="{0E7C5F60-33D5-4E31-A153-C609D913F95C}" destId="{BBEDF5EC-75CA-4154-96FC-D123874039F2}" srcOrd="0" destOrd="0" presId="urn:microsoft.com/office/officeart/2005/8/layout/orgChart1"/>
    <dgm:cxn modelId="{449C2ABB-6DF7-4A63-AC92-E1404A6C802D}" type="presOf" srcId="{1CF7B6B9-00AE-4C1C-AB39-438E0FACC5F4}" destId="{D2C5700E-E15E-47A9-ACAD-2CB7018CF04A}" srcOrd="1" destOrd="0" presId="urn:microsoft.com/office/officeart/2005/8/layout/orgChart1"/>
    <dgm:cxn modelId="{E4D3B233-D971-4630-987B-A6431F2971A1}" type="presOf" srcId="{49C13A95-39AB-4BCF-8484-4CAAF54A8C53}" destId="{BC2FCA86-B856-4935-B928-A16550BCA9C3}" srcOrd="0" destOrd="0" presId="urn:microsoft.com/office/officeart/2005/8/layout/orgChart1"/>
    <dgm:cxn modelId="{1008DB9F-FE67-4F5C-B400-DAA8DBC43790}" srcId="{120A6FB0-CE3A-46D3-A440-7428D3AD5C3E}" destId="{15BF96AD-8C86-458F-933F-E6942342E323}" srcOrd="1" destOrd="0" parTransId="{0E7C5F60-33D5-4E31-A153-C609D913F95C}" sibTransId="{708C45AB-551A-4F5C-A74C-68921B6B251A}"/>
    <dgm:cxn modelId="{70AFFADE-5052-4754-9EC1-F35764B38A52}" type="presOf" srcId="{43B067C5-1FE3-4001-AC00-D18E182C8314}" destId="{D62AA80A-C4B5-4CC9-9252-3F8A7007DB13}" srcOrd="0" destOrd="0" presId="urn:microsoft.com/office/officeart/2005/8/layout/orgChart1"/>
    <dgm:cxn modelId="{E2020F6A-6B87-463A-A3BF-8CC9BC7AB899}" type="presOf" srcId="{EB93782F-3BF3-4477-8ADE-4FD93F777D12}" destId="{4EEF0E68-B08A-47BE-B799-63D1AF24D865}" srcOrd="0" destOrd="0" presId="urn:microsoft.com/office/officeart/2005/8/layout/orgChart1"/>
    <dgm:cxn modelId="{1A6FEA18-CFDE-4078-AB22-D5F503E6E833}" srcId="{AAAE6B31-251A-4AB7-84E9-9A999ABA1366}" destId="{4C0D5495-FF3E-45C1-87B8-95B1C420156D}" srcOrd="0" destOrd="0" parTransId="{312A9167-7906-468A-AAEF-737562D2092C}" sibTransId="{FDF1A6B0-FEBF-4F2B-BD77-413E6FE245FA}"/>
    <dgm:cxn modelId="{3B1C5271-1BF9-458F-9F0A-93A6425D1D67}" type="presOf" srcId="{4F4D562A-D143-4C6E-8BB8-7CCC83D847B3}" destId="{BBD98D50-E287-4422-850B-F66AEE6F8357}" srcOrd="1" destOrd="0" presId="urn:microsoft.com/office/officeart/2005/8/layout/orgChart1"/>
    <dgm:cxn modelId="{5983555E-16D7-40F2-A0AE-38742D76E4C3}" type="presOf" srcId="{AAAE6B31-251A-4AB7-84E9-9A999ABA1366}" destId="{D7E85EE0-83EE-47FD-9B9D-1B573D04BBA9}" srcOrd="0" destOrd="0" presId="urn:microsoft.com/office/officeart/2005/8/layout/orgChart1"/>
    <dgm:cxn modelId="{239F22AD-42D7-491A-A754-38EB2F5F22DC}" type="presOf" srcId="{C83C6E7F-452B-4E47-BA51-A1D8C6A608CD}" destId="{630B2F4A-86AA-411D-8AA6-4AB7AB7AA2B0}" srcOrd="0" destOrd="0" presId="urn:microsoft.com/office/officeart/2005/8/layout/orgChart1"/>
    <dgm:cxn modelId="{9C1D296F-349B-4879-847C-3236F9F57228}" type="presOf" srcId="{4C0D5495-FF3E-45C1-87B8-95B1C420156D}" destId="{70370462-2FA7-400D-821B-ED7AD49EEA97}" srcOrd="1" destOrd="0" presId="urn:microsoft.com/office/officeart/2005/8/layout/orgChart1"/>
    <dgm:cxn modelId="{6EC8964A-F47E-4AB5-8EE8-018DB78C0B7E}" type="presOf" srcId="{120A6FB0-CE3A-46D3-A440-7428D3AD5C3E}" destId="{9EA012DA-9271-4AD9-9D22-B06AA08D0B08}" srcOrd="0" destOrd="0" presId="urn:microsoft.com/office/officeart/2005/8/layout/orgChart1"/>
    <dgm:cxn modelId="{E3A938ED-6501-44F0-92B7-E1F7274339D9}" srcId="{15BF96AD-8C86-458F-933F-E6942342E323}" destId="{AAAE6B31-251A-4AB7-84E9-9A999ABA1366}" srcOrd="1" destOrd="0" parTransId="{07F75404-13AD-4789-835B-7A4C3FA8FB11}" sibTransId="{41F9D408-8DBD-41F2-B5A4-A1BE7D867D1D}"/>
    <dgm:cxn modelId="{38A77CE9-0718-44DD-A508-DDCBA0C43098}" type="presOf" srcId="{43B067C5-1FE3-4001-AC00-D18E182C8314}" destId="{6C3316B3-953C-408F-8CC0-2A40CD978D3C}" srcOrd="1" destOrd="0" presId="urn:microsoft.com/office/officeart/2005/8/layout/orgChart1"/>
    <dgm:cxn modelId="{ECD5D95E-BEC2-49CC-8895-6E5A3B3924F4}" type="presOf" srcId="{4C0D5495-FF3E-45C1-87B8-95B1C420156D}" destId="{B1D87976-F710-4CDB-A922-E9EB894DA5A1}" srcOrd="0" destOrd="0" presId="urn:microsoft.com/office/officeart/2005/8/layout/orgChart1"/>
    <dgm:cxn modelId="{760F7E98-94B2-41A2-A518-6E63AAD42FB3}" type="presOf" srcId="{CFFD824B-B0EF-4F16-BDE4-5BB2C9016CAA}" destId="{2FED8B44-CABA-4D42-A924-8015613B34D8}" srcOrd="0" destOrd="0" presId="urn:microsoft.com/office/officeart/2005/8/layout/orgChart1"/>
    <dgm:cxn modelId="{7ED27535-37DF-4F5E-B11C-7942E02D8932}" type="presParOf" srcId="{2FED8B44-CABA-4D42-A924-8015613B34D8}" destId="{09D63657-9980-48AD-99DA-1E3088982A4C}" srcOrd="0" destOrd="0" presId="urn:microsoft.com/office/officeart/2005/8/layout/orgChart1"/>
    <dgm:cxn modelId="{2838E087-A1D1-48B0-867E-47A50CBB6789}" type="presParOf" srcId="{09D63657-9980-48AD-99DA-1E3088982A4C}" destId="{490F461A-2179-464B-98D8-DE0B9C48EE79}" srcOrd="0" destOrd="0" presId="urn:microsoft.com/office/officeart/2005/8/layout/orgChart1"/>
    <dgm:cxn modelId="{D0464986-3BB5-494B-9103-C0B06FBF53C3}" type="presParOf" srcId="{490F461A-2179-464B-98D8-DE0B9C48EE79}" destId="{9EA012DA-9271-4AD9-9D22-B06AA08D0B08}" srcOrd="0" destOrd="0" presId="urn:microsoft.com/office/officeart/2005/8/layout/orgChart1"/>
    <dgm:cxn modelId="{ADC7A5E7-DB7F-4320-AD36-E91778522D68}" type="presParOf" srcId="{490F461A-2179-464B-98D8-DE0B9C48EE79}" destId="{89BAB6BD-3F6E-4C5E-B1FD-6ABA537C2CBF}" srcOrd="1" destOrd="0" presId="urn:microsoft.com/office/officeart/2005/8/layout/orgChart1"/>
    <dgm:cxn modelId="{EA3F4925-576E-464E-8690-531C8F008EA0}" type="presParOf" srcId="{09D63657-9980-48AD-99DA-1E3088982A4C}" destId="{A0FB198D-609C-4EF6-84CB-9E0688E974DF}" srcOrd="1" destOrd="0" presId="urn:microsoft.com/office/officeart/2005/8/layout/orgChart1"/>
    <dgm:cxn modelId="{F661F9EF-BC04-4E07-8BF9-1294125AFA43}" type="presParOf" srcId="{A0FB198D-609C-4EF6-84CB-9E0688E974DF}" destId="{BC2FCA86-B856-4935-B928-A16550BCA9C3}" srcOrd="0" destOrd="0" presId="urn:microsoft.com/office/officeart/2005/8/layout/orgChart1"/>
    <dgm:cxn modelId="{9613AEFB-F62A-4C53-9163-579A757856F2}" type="presParOf" srcId="{A0FB198D-609C-4EF6-84CB-9E0688E974DF}" destId="{B7E114D7-A94C-4A3D-BB95-D2AF87C18CED}" srcOrd="1" destOrd="0" presId="urn:microsoft.com/office/officeart/2005/8/layout/orgChart1"/>
    <dgm:cxn modelId="{F115BB1A-3ED1-435A-8E9B-490376C03D7F}" type="presParOf" srcId="{B7E114D7-A94C-4A3D-BB95-D2AF87C18CED}" destId="{04D4901A-369D-4527-8499-C5715BEE4F0F}" srcOrd="0" destOrd="0" presId="urn:microsoft.com/office/officeart/2005/8/layout/orgChart1"/>
    <dgm:cxn modelId="{73063677-F576-40B6-8E8D-6DBEE8CF98C8}" type="presParOf" srcId="{04D4901A-369D-4527-8499-C5715BEE4F0F}" destId="{98B12765-A930-4DB4-B736-F2A5500D3FFC}" srcOrd="0" destOrd="0" presId="urn:microsoft.com/office/officeart/2005/8/layout/orgChart1"/>
    <dgm:cxn modelId="{C7D95C54-1079-4369-9618-69621A0FAB09}" type="presParOf" srcId="{04D4901A-369D-4527-8499-C5715BEE4F0F}" destId="{BBD98D50-E287-4422-850B-F66AEE6F8357}" srcOrd="1" destOrd="0" presId="urn:microsoft.com/office/officeart/2005/8/layout/orgChart1"/>
    <dgm:cxn modelId="{8D7290ED-3356-440A-9EB4-153B24087203}" type="presParOf" srcId="{B7E114D7-A94C-4A3D-BB95-D2AF87C18CED}" destId="{83010C0E-3751-4E9D-9140-DD681C5CB405}" srcOrd="1" destOrd="0" presId="urn:microsoft.com/office/officeart/2005/8/layout/orgChart1"/>
    <dgm:cxn modelId="{05D4D71B-A0D3-4AED-9EE0-3C2718E846C2}" type="presParOf" srcId="{83010C0E-3751-4E9D-9140-DD681C5CB405}" destId="{34E5E362-1B33-4CBC-A793-8FF892E825FE}" srcOrd="0" destOrd="0" presId="urn:microsoft.com/office/officeart/2005/8/layout/orgChart1"/>
    <dgm:cxn modelId="{5DA0D541-F9C4-48EC-82B5-F5C1F275148D}" type="presParOf" srcId="{83010C0E-3751-4E9D-9140-DD681C5CB405}" destId="{2FFD7557-FBD4-4D6F-9C5E-27F419438E4B}" srcOrd="1" destOrd="0" presId="urn:microsoft.com/office/officeart/2005/8/layout/orgChart1"/>
    <dgm:cxn modelId="{66BCA4D4-C530-47BD-92F2-B1CBE930236E}" type="presParOf" srcId="{2FFD7557-FBD4-4D6F-9C5E-27F419438E4B}" destId="{A157A835-66D7-40B3-8539-3C46F7A285C9}" srcOrd="0" destOrd="0" presId="urn:microsoft.com/office/officeart/2005/8/layout/orgChart1"/>
    <dgm:cxn modelId="{4DD2A439-6B2F-4692-A1A8-B06BD22A12E1}" type="presParOf" srcId="{A157A835-66D7-40B3-8539-3C46F7A285C9}" destId="{EDE8EE28-52CF-4A4F-8DFD-CD8FE10FC8DB}" srcOrd="0" destOrd="0" presId="urn:microsoft.com/office/officeart/2005/8/layout/orgChart1"/>
    <dgm:cxn modelId="{3BCC3795-908B-4FB4-B753-81A7FA699FB6}" type="presParOf" srcId="{A157A835-66D7-40B3-8539-3C46F7A285C9}" destId="{C4F7E3E1-48D6-4222-8289-0E94DBB42695}" srcOrd="1" destOrd="0" presId="urn:microsoft.com/office/officeart/2005/8/layout/orgChart1"/>
    <dgm:cxn modelId="{76B80364-4200-4EB4-AB35-5584571F4E17}" type="presParOf" srcId="{2FFD7557-FBD4-4D6F-9C5E-27F419438E4B}" destId="{B09EACCD-00AD-47F2-8E37-8360FCCA3AEB}" srcOrd="1" destOrd="0" presId="urn:microsoft.com/office/officeart/2005/8/layout/orgChart1"/>
    <dgm:cxn modelId="{64D374D7-6B9A-476F-8F5E-48C350450C44}" type="presParOf" srcId="{B09EACCD-00AD-47F2-8E37-8360FCCA3AEB}" destId="{2E7A967D-00F3-49F3-9C63-4A52A933A8AB}" srcOrd="0" destOrd="0" presId="urn:microsoft.com/office/officeart/2005/8/layout/orgChart1"/>
    <dgm:cxn modelId="{96BB41A8-23D5-4D5B-802F-BEC6F25BFB6A}" type="presParOf" srcId="{B09EACCD-00AD-47F2-8E37-8360FCCA3AEB}" destId="{4075B020-FCC3-424C-BC9D-AF0D364006E6}" srcOrd="1" destOrd="0" presId="urn:microsoft.com/office/officeart/2005/8/layout/orgChart1"/>
    <dgm:cxn modelId="{C2B4143C-B33E-48CC-8425-DE85FBB07CA5}" type="presParOf" srcId="{4075B020-FCC3-424C-BC9D-AF0D364006E6}" destId="{4C6CA894-9A9D-4689-AEBC-36325A7E4A35}" srcOrd="0" destOrd="0" presId="urn:microsoft.com/office/officeart/2005/8/layout/orgChart1"/>
    <dgm:cxn modelId="{77C4A9AC-6D7E-40A6-9B12-AAE446181EBE}" type="presParOf" srcId="{4C6CA894-9A9D-4689-AEBC-36325A7E4A35}" destId="{9045E787-CFAF-458D-B662-717B714C3673}" srcOrd="0" destOrd="0" presId="urn:microsoft.com/office/officeart/2005/8/layout/orgChart1"/>
    <dgm:cxn modelId="{ACB7134F-7906-4D7C-995B-5D83369D3E56}" type="presParOf" srcId="{4C6CA894-9A9D-4689-AEBC-36325A7E4A35}" destId="{D2C5700E-E15E-47A9-ACAD-2CB7018CF04A}" srcOrd="1" destOrd="0" presId="urn:microsoft.com/office/officeart/2005/8/layout/orgChart1"/>
    <dgm:cxn modelId="{B86908A4-1A69-40E3-9DA1-DF4544D41A0F}" type="presParOf" srcId="{4075B020-FCC3-424C-BC9D-AF0D364006E6}" destId="{27CDEA04-4EBF-40FF-AC13-0F7519F417B6}" srcOrd="1" destOrd="0" presId="urn:microsoft.com/office/officeart/2005/8/layout/orgChart1"/>
    <dgm:cxn modelId="{126BF133-E240-48F3-BBD8-E2C193332BF5}" type="presParOf" srcId="{4075B020-FCC3-424C-BC9D-AF0D364006E6}" destId="{A76291F9-07F9-4F58-9F32-C486AE927457}" srcOrd="2" destOrd="0" presId="urn:microsoft.com/office/officeart/2005/8/layout/orgChart1"/>
    <dgm:cxn modelId="{A8F5218C-1909-4BC2-B0E9-E31396BA0656}" type="presParOf" srcId="{2FFD7557-FBD4-4D6F-9C5E-27F419438E4B}" destId="{73232DE2-2AE4-49D1-A2B4-9C0190393B39}" srcOrd="2" destOrd="0" presId="urn:microsoft.com/office/officeart/2005/8/layout/orgChart1"/>
    <dgm:cxn modelId="{E8E0452F-2349-44AB-B8EE-A1B743D299A6}" type="presParOf" srcId="{83010C0E-3751-4E9D-9140-DD681C5CB405}" destId="{4EEF0E68-B08A-47BE-B799-63D1AF24D865}" srcOrd="2" destOrd="0" presId="urn:microsoft.com/office/officeart/2005/8/layout/orgChart1"/>
    <dgm:cxn modelId="{F80806E7-0749-491B-9B3F-A3AA038A62FB}" type="presParOf" srcId="{83010C0E-3751-4E9D-9140-DD681C5CB405}" destId="{92DA0DDB-136F-43A6-A097-F88386D06E03}" srcOrd="3" destOrd="0" presId="urn:microsoft.com/office/officeart/2005/8/layout/orgChart1"/>
    <dgm:cxn modelId="{BAD74B7C-7E08-474E-A828-831462608E6E}" type="presParOf" srcId="{92DA0DDB-136F-43A6-A097-F88386D06E03}" destId="{66A6127F-2E17-4C3D-A374-0587C4CD3E03}" srcOrd="0" destOrd="0" presId="urn:microsoft.com/office/officeart/2005/8/layout/orgChart1"/>
    <dgm:cxn modelId="{97FC1BE7-CB82-4A32-A914-CBAE2A00E996}" type="presParOf" srcId="{66A6127F-2E17-4C3D-A374-0587C4CD3E03}" destId="{F1DD97AB-C0FF-4A64-B9A3-4AC2A83297F6}" srcOrd="0" destOrd="0" presId="urn:microsoft.com/office/officeart/2005/8/layout/orgChart1"/>
    <dgm:cxn modelId="{25F1E200-10C2-4C45-859A-185BD7E9B3DC}" type="presParOf" srcId="{66A6127F-2E17-4C3D-A374-0587C4CD3E03}" destId="{A9249BF0-9D26-428C-9B5C-97492ED6CFAA}" srcOrd="1" destOrd="0" presId="urn:microsoft.com/office/officeart/2005/8/layout/orgChart1"/>
    <dgm:cxn modelId="{FF271A70-7A89-4519-B37C-36F4506FE92D}" type="presParOf" srcId="{92DA0DDB-136F-43A6-A097-F88386D06E03}" destId="{0F242CD1-C84B-4A72-AE4F-ABB3B7BDED37}" srcOrd="1" destOrd="0" presId="urn:microsoft.com/office/officeart/2005/8/layout/orgChart1"/>
    <dgm:cxn modelId="{BC7F6865-9D66-4524-A791-901BD5971AAA}" type="presParOf" srcId="{0F242CD1-C84B-4A72-AE4F-ABB3B7BDED37}" destId="{5C569859-A8BB-441A-B3F3-48B0CBAC25D2}" srcOrd="0" destOrd="0" presId="urn:microsoft.com/office/officeart/2005/8/layout/orgChart1"/>
    <dgm:cxn modelId="{AA556140-86E4-4535-ACC7-4603C4A46E99}" type="presParOf" srcId="{0F242CD1-C84B-4A72-AE4F-ABB3B7BDED37}" destId="{DDB1B90C-62EB-49DC-9C95-537BD1E5ABE8}" srcOrd="1" destOrd="0" presId="urn:microsoft.com/office/officeart/2005/8/layout/orgChart1"/>
    <dgm:cxn modelId="{2DFB62D1-86A1-46EE-83B6-4A07BDFF7258}" type="presParOf" srcId="{DDB1B90C-62EB-49DC-9C95-537BD1E5ABE8}" destId="{8777F587-2F0A-4CA3-8B54-A020F1003A8F}" srcOrd="0" destOrd="0" presId="urn:microsoft.com/office/officeart/2005/8/layout/orgChart1"/>
    <dgm:cxn modelId="{5495E896-F98D-4A53-BF3D-F9733B840370}" type="presParOf" srcId="{8777F587-2F0A-4CA3-8B54-A020F1003A8F}" destId="{AD204613-3626-4FEB-A066-45E345523951}" srcOrd="0" destOrd="0" presId="urn:microsoft.com/office/officeart/2005/8/layout/orgChart1"/>
    <dgm:cxn modelId="{1B8020BA-A782-4A4E-A6FB-3EB82E678253}" type="presParOf" srcId="{8777F587-2F0A-4CA3-8B54-A020F1003A8F}" destId="{069BB7E7-2146-4D9C-8949-0F5195998FC9}" srcOrd="1" destOrd="0" presId="urn:microsoft.com/office/officeart/2005/8/layout/orgChart1"/>
    <dgm:cxn modelId="{A5254DE3-4E89-4734-BFC6-CA23C96FB2C9}" type="presParOf" srcId="{DDB1B90C-62EB-49DC-9C95-537BD1E5ABE8}" destId="{AB451E61-B2AC-45C3-A9C9-846F06593E9F}" srcOrd="1" destOrd="0" presId="urn:microsoft.com/office/officeart/2005/8/layout/orgChart1"/>
    <dgm:cxn modelId="{56903490-89FA-44A5-BE07-45EBFF7ECA47}" type="presParOf" srcId="{DDB1B90C-62EB-49DC-9C95-537BD1E5ABE8}" destId="{93B94FDB-D110-4575-8DE9-EB445453EF1B}" srcOrd="2" destOrd="0" presId="urn:microsoft.com/office/officeart/2005/8/layout/orgChart1"/>
    <dgm:cxn modelId="{77975E74-AD36-4DA8-86C0-1544AF679DE1}" type="presParOf" srcId="{92DA0DDB-136F-43A6-A097-F88386D06E03}" destId="{7ED2D14D-560A-4CF3-A3E0-6E6F65AB898D}" srcOrd="2" destOrd="0" presId="urn:microsoft.com/office/officeart/2005/8/layout/orgChart1"/>
    <dgm:cxn modelId="{0144E124-AE08-45FB-A994-6A4A699DD28D}" type="presParOf" srcId="{B7E114D7-A94C-4A3D-BB95-D2AF87C18CED}" destId="{4642AE18-BDC7-4CCC-AF8F-53B09DFC03D4}" srcOrd="2" destOrd="0" presId="urn:microsoft.com/office/officeart/2005/8/layout/orgChart1"/>
    <dgm:cxn modelId="{84EE26A4-8DAF-445A-898F-96869B9E35D4}" type="presParOf" srcId="{A0FB198D-609C-4EF6-84CB-9E0688E974DF}" destId="{BBEDF5EC-75CA-4154-96FC-D123874039F2}" srcOrd="2" destOrd="0" presId="urn:microsoft.com/office/officeart/2005/8/layout/orgChart1"/>
    <dgm:cxn modelId="{77897AC1-967D-48E1-A5AB-16B22CBF88E3}" type="presParOf" srcId="{A0FB198D-609C-4EF6-84CB-9E0688E974DF}" destId="{F2B5D1F3-C458-4E0A-ADDD-C374D4E92F45}" srcOrd="3" destOrd="0" presId="urn:microsoft.com/office/officeart/2005/8/layout/orgChart1"/>
    <dgm:cxn modelId="{D572CBB5-4F80-419E-923A-764AE3233750}" type="presParOf" srcId="{F2B5D1F3-C458-4E0A-ADDD-C374D4E92F45}" destId="{426C0609-5F82-4028-AE49-CE4136FC2AE8}" srcOrd="0" destOrd="0" presId="urn:microsoft.com/office/officeart/2005/8/layout/orgChart1"/>
    <dgm:cxn modelId="{4248E036-6541-4B6F-9B3D-78FFF5F8AB2A}" type="presParOf" srcId="{426C0609-5F82-4028-AE49-CE4136FC2AE8}" destId="{BA4B7666-E41A-4973-8374-1C76CC9BC574}" srcOrd="0" destOrd="0" presId="urn:microsoft.com/office/officeart/2005/8/layout/orgChart1"/>
    <dgm:cxn modelId="{E382DA53-0EDB-4300-84FB-64D3D958260D}" type="presParOf" srcId="{426C0609-5F82-4028-AE49-CE4136FC2AE8}" destId="{673F58F2-448A-4E0B-BEF7-062C9CA95225}" srcOrd="1" destOrd="0" presId="urn:microsoft.com/office/officeart/2005/8/layout/orgChart1"/>
    <dgm:cxn modelId="{1BE954F3-72FB-48A0-99CB-18B898C842A0}" type="presParOf" srcId="{F2B5D1F3-C458-4E0A-ADDD-C374D4E92F45}" destId="{821508A0-93C9-4213-B02B-A175C25334E2}" srcOrd="1" destOrd="0" presId="urn:microsoft.com/office/officeart/2005/8/layout/orgChart1"/>
    <dgm:cxn modelId="{9D4CB640-472B-45CB-8DB1-58B93F4056DB}" type="presParOf" srcId="{821508A0-93C9-4213-B02B-A175C25334E2}" destId="{630B2F4A-86AA-411D-8AA6-4AB7AB7AA2B0}" srcOrd="0" destOrd="0" presId="urn:microsoft.com/office/officeart/2005/8/layout/orgChart1"/>
    <dgm:cxn modelId="{D1CED216-82F1-480C-B009-B98C5E54962C}" type="presParOf" srcId="{821508A0-93C9-4213-B02B-A175C25334E2}" destId="{39324D88-FFFB-4FE6-A0F9-ADA92CB62940}" srcOrd="1" destOrd="0" presId="urn:microsoft.com/office/officeart/2005/8/layout/orgChart1"/>
    <dgm:cxn modelId="{D1C4145E-D289-495C-B4BF-C3BD6E98EB05}" type="presParOf" srcId="{39324D88-FFFB-4FE6-A0F9-ADA92CB62940}" destId="{522168B8-4B6D-4B77-897D-D7D23D16E63D}" srcOrd="0" destOrd="0" presId="urn:microsoft.com/office/officeart/2005/8/layout/orgChart1"/>
    <dgm:cxn modelId="{D8C9E7CB-841F-4B0C-8F7E-4E380757FFE1}" type="presParOf" srcId="{522168B8-4B6D-4B77-897D-D7D23D16E63D}" destId="{B57D3C79-CF9F-4A74-B13C-E86031351F34}" srcOrd="0" destOrd="0" presId="urn:microsoft.com/office/officeart/2005/8/layout/orgChart1"/>
    <dgm:cxn modelId="{6A7094DA-7CD2-4521-9041-5E91D0CEFD01}" type="presParOf" srcId="{522168B8-4B6D-4B77-897D-D7D23D16E63D}" destId="{DE010CC0-D9B7-448F-8AA2-BDCDA6084A6C}" srcOrd="1" destOrd="0" presId="urn:microsoft.com/office/officeart/2005/8/layout/orgChart1"/>
    <dgm:cxn modelId="{4A7F037A-6818-48FD-A5C5-37A1B3861F45}" type="presParOf" srcId="{39324D88-FFFB-4FE6-A0F9-ADA92CB62940}" destId="{2B74BA28-EE03-4190-ACA2-BF3467D4D846}" srcOrd="1" destOrd="0" presId="urn:microsoft.com/office/officeart/2005/8/layout/orgChart1"/>
    <dgm:cxn modelId="{A9EFDD2D-55DE-424E-BE74-ADF9588207E2}" type="presParOf" srcId="{2B74BA28-EE03-4190-ACA2-BF3467D4D846}" destId="{BD08D4E7-848B-4F32-9525-B3415E9FB350}" srcOrd="0" destOrd="0" presId="urn:microsoft.com/office/officeart/2005/8/layout/orgChart1"/>
    <dgm:cxn modelId="{6AC223BD-5D6B-470C-944F-88B10E7B637C}" type="presParOf" srcId="{2B74BA28-EE03-4190-ACA2-BF3467D4D846}" destId="{542907BA-402D-4A29-B202-DE3A8D6CDFE7}" srcOrd="1" destOrd="0" presId="urn:microsoft.com/office/officeart/2005/8/layout/orgChart1"/>
    <dgm:cxn modelId="{58B83616-063B-488E-91FF-779900C87102}" type="presParOf" srcId="{542907BA-402D-4A29-B202-DE3A8D6CDFE7}" destId="{BB1F3827-5D00-4198-922B-41A5B9DE1F27}" srcOrd="0" destOrd="0" presId="urn:microsoft.com/office/officeart/2005/8/layout/orgChart1"/>
    <dgm:cxn modelId="{ED1161EA-0F10-4A3D-8182-8BAAC95842DA}" type="presParOf" srcId="{BB1F3827-5D00-4198-922B-41A5B9DE1F27}" destId="{EFEF736C-85FB-4823-B990-1558E18373B5}" srcOrd="0" destOrd="0" presId="urn:microsoft.com/office/officeart/2005/8/layout/orgChart1"/>
    <dgm:cxn modelId="{8EB810DA-562F-43DF-BA20-C54416E38761}" type="presParOf" srcId="{BB1F3827-5D00-4198-922B-41A5B9DE1F27}" destId="{4D9BA4FC-3671-49CE-AB8C-F8E64B500945}" srcOrd="1" destOrd="0" presId="urn:microsoft.com/office/officeart/2005/8/layout/orgChart1"/>
    <dgm:cxn modelId="{36DDAB77-C287-4EDB-83F8-85CF32F3091D}" type="presParOf" srcId="{542907BA-402D-4A29-B202-DE3A8D6CDFE7}" destId="{A7A2FCF2-1229-44C6-99D7-1C8BF7660FE8}" srcOrd="1" destOrd="0" presId="urn:microsoft.com/office/officeart/2005/8/layout/orgChart1"/>
    <dgm:cxn modelId="{23B61141-AFAB-44FC-84F3-5F27C75BA12C}" type="presParOf" srcId="{542907BA-402D-4A29-B202-DE3A8D6CDFE7}" destId="{0B6F872D-6FCF-4236-A443-ED114A57A599}" srcOrd="2" destOrd="0" presId="urn:microsoft.com/office/officeart/2005/8/layout/orgChart1"/>
    <dgm:cxn modelId="{27128E5F-8039-477D-BB8C-5C0B46D51AC8}" type="presParOf" srcId="{2B74BA28-EE03-4190-ACA2-BF3467D4D846}" destId="{8F6398E6-CD81-42CC-9014-B73505E802EF}" srcOrd="2" destOrd="0" presId="urn:microsoft.com/office/officeart/2005/8/layout/orgChart1"/>
    <dgm:cxn modelId="{A895122E-7526-4EA5-8F9D-6BC5B230A121}" type="presParOf" srcId="{2B74BA28-EE03-4190-ACA2-BF3467D4D846}" destId="{62A630D2-DB70-4E49-A7CE-3B08EFDE1483}" srcOrd="3" destOrd="0" presId="urn:microsoft.com/office/officeart/2005/8/layout/orgChart1"/>
    <dgm:cxn modelId="{056A4845-81DA-4671-A578-6655FBBFFE71}" type="presParOf" srcId="{62A630D2-DB70-4E49-A7CE-3B08EFDE1483}" destId="{1C4A4BD2-2AE1-40FC-9AEB-50E80C6AA0F7}" srcOrd="0" destOrd="0" presId="urn:microsoft.com/office/officeart/2005/8/layout/orgChart1"/>
    <dgm:cxn modelId="{919F3E30-1770-4BE8-BCF7-BDD9419DD1A3}" type="presParOf" srcId="{1C4A4BD2-2AE1-40FC-9AEB-50E80C6AA0F7}" destId="{2BE5ED26-6AC0-4DE1-B265-097E0155009F}" srcOrd="0" destOrd="0" presId="urn:microsoft.com/office/officeart/2005/8/layout/orgChart1"/>
    <dgm:cxn modelId="{5F4598A5-1BFD-43DB-9F79-957DAADC614E}" type="presParOf" srcId="{1C4A4BD2-2AE1-40FC-9AEB-50E80C6AA0F7}" destId="{411A7C2B-BC00-40C8-B146-1C1DFACE815D}" srcOrd="1" destOrd="0" presId="urn:microsoft.com/office/officeart/2005/8/layout/orgChart1"/>
    <dgm:cxn modelId="{E98A6972-64C6-4FE2-9129-7EE6C222DAED}" type="presParOf" srcId="{62A630D2-DB70-4E49-A7CE-3B08EFDE1483}" destId="{899C88DD-43F9-4C25-A387-9E3BAB623347}" srcOrd="1" destOrd="0" presId="urn:microsoft.com/office/officeart/2005/8/layout/orgChart1"/>
    <dgm:cxn modelId="{ED57A25E-B547-48DA-8CFA-81C9A97A1ED4}" type="presParOf" srcId="{62A630D2-DB70-4E49-A7CE-3B08EFDE1483}" destId="{43BE890A-73B7-4768-9FD8-3D59FC7503AD}" srcOrd="2" destOrd="0" presId="urn:microsoft.com/office/officeart/2005/8/layout/orgChart1"/>
    <dgm:cxn modelId="{B1A5DC84-2CDD-4666-A785-183058D3014B}" type="presParOf" srcId="{39324D88-FFFB-4FE6-A0F9-ADA92CB62940}" destId="{E901EB45-2FD7-4B45-88F1-436D4037DDF8}" srcOrd="2" destOrd="0" presId="urn:microsoft.com/office/officeart/2005/8/layout/orgChart1"/>
    <dgm:cxn modelId="{F6ED49F6-148C-4CA0-A0B1-4C0FADA3CD2A}" type="presParOf" srcId="{821508A0-93C9-4213-B02B-A175C25334E2}" destId="{EE7E446F-3901-41E9-8149-B38298E12E97}" srcOrd="2" destOrd="0" presId="urn:microsoft.com/office/officeart/2005/8/layout/orgChart1"/>
    <dgm:cxn modelId="{168822AF-027D-4E33-A4ED-296CF99B2E33}" type="presParOf" srcId="{821508A0-93C9-4213-B02B-A175C25334E2}" destId="{2BF30E69-C8D4-4976-8767-756CA2F4741D}" srcOrd="3" destOrd="0" presId="urn:microsoft.com/office/officeart/2005/8/layout/orgChart1"/>
    <dgm:cxn modelId="{A2C8E23D-43E9-4512-9145-4382C9A57AAB}" type="presParOf" srcId="{2BF30E69-C8D4-4976-8767-756CA2F4741D}" destId="{D63868A7-04A6-40F4-9D6C-033B37218DF8}" srcOrd="0" destOrd="0" presId="urn:microsoft.com/office/officeart/2005/8/layout/orgChart1"/>
    <dgm:cxn modelId="{9D88B9BD-8A9B-49D1-B9D6-C0E2CEF3158B}" type="presParOf" srcId="{D63868A7-04A6-40F4-9D6C-033B37218DF8}" destId="{D7E85EE0-83EE-47FD-9B9D-1B573D04BBA9}" srcOrd="0" destOrd="0" presId="urn:microsoft.com/office/officeart/2005/8/layout/orgChart1"/>
    <dgm:cxn modelId="{4A1E4B0E-4E5F-4322-8B60-E26E1E178D77}" type="presParOf" srcId="{D63868A7-04A6-40F4-9D6C-033B37218DF8}" destId="{63394A6E-90F7-4C4E-92EB-227634466304}" srcOrd="1" destOrd="0" presId="urn:microsoft.com/office/officeart/2005/8/layout/orgChart1"/>
    <dgm:cxn modelId="{F6036F4F-AF5F-4E47-A86D-E02E31CDF79C}" type="presParOf" srcId="{2BF30E69-C8D4-4976-8767-756CA2F4741D}" destId="{6FB82D82-5FEF-4B40-8EA1-057DD694B9FE}" srcOrd="1" destOrd="0" presId="urn:microsoft.com/office/officeart/2005/8/layout/orgChart1"/>
    <dgm:cxn modelId="{1AA8780C-30EC-4EE4-AA09-7C3A69BC3CC3}" type="presParOf" srcId="{6FB82D82-5FEF-4B40-8EA1-057DD694B9FE}" destId="{93E54E39-C873-4719-B2AC-794CF8D0A2BA}" srcOrd="0" destOrd="0" presId="urn:microsoft.com/office/officeart/2005/8/layout/orgChart1"/>
    <dgm:cxn modelId="{5D5DBF51-7AFA-4771-9F70-63A01A8CE274}" type="presParOf" srcId="{6FB82D82-5FEF-4B40-8EA1-057DD694B9FE}" destId="{6E943D01-5CB8-4D06-B730-2B4F0A10AC5C}" srcOrd="1" destOrd="0" presId="urn:microsoft.com/office/officeart/2005/8/layout/orgChart1"/>
    <dgm:cxn modelId="{45BE4F48-66C4-4AF9-A0C9-BB52C6359E9D}" type="presParOf" srcId="{6E943D01-5CB8-4D06-B730-2B4F0A10AC5C}" destId="{236EE6B5-3615-47A5-9CDE-DAD87E919D7E}" srcOrd="0" destOrd="0" presId="urn:microsoft.com/office/officeart/2005/8/layout/orgChart1"/>
    <dgm:cxn modelId="{631B165D-53D7-450F-BFE7-06375A6EFC52}" type="presParOf" srcId="{236EE6B5-3615-47A5-9CDE-DAD87E919D7E}" destId="{B1D87976-F710-4CDB-A922-E9EB894DA5A1}" srcOrd="0" destOrd="0" presId="urn:microsoft.com/office/officeart/2005/8/layout/orgChart1"/>
    <dgm:cxn modelId="{3283BC6B-40E7-476D-9D32-A0B1E2922AC0}" type="presParOf" srcId="{236EE6B5-3615-47A5-9CDE-DAD87E919D7E}" destId="{70370462-2FA7-400D-821B-ED7AD49EEA97}" srcOrd="1" destOrd="0" presId="urn:microsoft.com/office/officeart/2005/8/layout/orgChart1"/>
    <dgm:cxn modelId="{045ED096-D41B-4704-A2AB-C22A8FF80D50}" type="presParOf" srcId="{6E943D01-5CB8-4D06-B730-2B4F0A10AC5C}" destId="{72529D8D-31F6-4E60-A3E5-690F2D1F4F22}" srcOrd="1" destOrd="0" presId="urn:microsoft.com/office/officeart/2005/8/layout/orgChart1"/>
    <dgm:cxn modelId="{5F575384-B416-438A-B8F4-7190628B1057}" type="presParOf" srcId="{6E943D01-5CB8-4D06-B730-2B4F0A10AC5C}" destId="{F90EA602-8452-4DE4-948B-B39F60E8B210}" srcOrd="2" destOrd="0" presId="urn:microsoft.com/office/officeart/2005/8/layout/orgChart1"/>
    <dgm:cxn modelId="{9CC9F280-556F-4A81-9B62-2A1C1B2533E5}" type="presParOf" srcId="{6FB82D82-5FEF-4B40-8EA1-057DD694B9FE}" destId="{DA9A6926-2AB0-4433-8DBB-787E7898B2FD}" srcOrd="2" destOrd="0" presId="urn:microsoft.com/office/officeart/2005/8/layout/orgChart1"/>
    <dgm:cxn modelId="{8F9E21AF-F47A-4FEF-8817-5E49C487BA31}" type="presParOf" srcId="{6FB82D82-5FEF-4B40-8EA1-057DD694B9FE}" destId="{E75EAF4B-AB36-4CF6-9820-C16048ED3CB3}" srcOrd="3" destOrd="0" presId="urn:microsoft.com/office/officeart/2005/8/layout/orgChart1"/>
    <dgm:cxn modelId="{C5733B04-EF8D-4AD7-8116-E0E344C8ABEB}" type="presParOf" srcId="{E75EAF4B-AB36-4CF6-9820-C16048ED3CB3}" destId="{AA23DE56-DB3D-46BF-BB12-EBC397D768AE}" srcOrd="0" destOrd="0" presId="urn:microsoft.com/office/officeart/2005/8/layout/orgChart1"/>
    <dgm:cxn modelId="{8C6A8797-F89E-4F69-BDDC-749D31720012}" type="presParOf" srcId="{AA23DE56-DB3D-46BF-BB12-EBC397D768AE}" destId="{D62AA80A-C4B5-4CC9-9252-3F8A7007DB13}" srcOrd="0" destOrd="0" presId="urn:microsoft.com/office/officeart/2005/8/layout/orgChart1"/>
    <dgm:cxn modelId="{EBEC620C-8E35-440D-9766-D99D04ED6687}" type="presParOf" srcId="{AA23DE56-DB3D-46BF-BB12-EBC397D768AE}" destId="{6C3316B3-953C-408F-8CC0-2A40CD978D3C}" srcOrd="1" destOrd="0" presId="urn:microsoft.com/office/officeart/2005/8/layout/orgChart1"/>
    <dgm:cxn modelId="{7FE10E07-0F75-495F-A25C-DB904A461CEC}" type="presParOf" srcId="{E75EAF4B-AB36-4CF6-9820-C16048ED3CB3}" destId="{1973A06C-148A-4CEF-8217-99880543174F}" srcOrd="1" destOrd="0" presId="urn:microsoft.com/office/officeart/2005/8/layout/orgChart1"/>
    <dgm:cxn modelId="{4091D690-8AD2-466C-8E52-1B965E4C05D7}" type="presParOf" srcId="{E75EAF4B-AB36-4CF6-9820-C16048ED3CB3}" destId="{1A18CFE6-4549-4EC8-ACE1-2659BE996EE2}" srcOrd="2" destOrd="0" presId="urn:microsoft.com/office/officeart/2005/8/layout/orgChart1"/>
    <dgm:cxn modelId="{4418FDAD-6EFD-4C3B-916B-1D84D38C5076}" type="presParOf" srcId="{2BF30E69-C8D4-4976-8767-756CA2F4741D}" destId="{F3F3EE1C-12BE-48F8-90B7-9BE4BE897F37}" srcOrd="2" destOrd="0" presId="urn:microsoft.com/office/officeart/2005/8/layout/orgChart1"/>
    <dgm:cxn modelId="{630531CD-A4C4-4E24-B8C0-097A513306B9}" type="presParOf" srcId="{F2B5D1F3-C458-4E0A-ADDD-C374D4E92F45}" destId="{E543713C-B30C-467F-B1D4-DE06D96179BB}" srcOrd="2" destOrd="0" presId="urn:microsoft.com/office/officeart/2005/8/layout/orgChart1"/>
    <dgm:cxn modelId="{7620C1C1-54AA-486E-9409-BBFE389A9D07}" type="presParOf" srcId="{09D63657-9980-48AD-99DA-1E3088982A4C}" destId="{87312DD7-D782-4BF7-BE43-CF9F37B2FE55}"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FFD824B-B0EF-4F16-BDE4-5BB2C9016CAA}" type="doc">
      <dgm:prSet loTypeId="urn:microsoft.com/office/officeart/2005/8/layout/orgChart1" loCatId="hierarchy" qsTypeId="urn:microsoft.com/office/officeart/2005/8/quickstyle/simple5" qsCatId="simple" csTypeId="urn:microsoft.com/office/officeart/2005/8/colors/accent0_3" csCatId="mainScheme" phldr="1"/>
      <dgm:spPr/>
      <dgm:t>
        <a:bodyPr/>
        <a:lstStyle/>
        <a:p>
          <a:endParaRPr lang="en-US"/>
        </a:p>
      </dgm:t>
    </dgm:pt>
    <dgm:pt modelId="{4F4D562A-D143-4C6E-8BB8-7CCC83D847B3}">
      <dgm:prSet phldrT="[Text]" custT="1"/>
      <dgm:spPr/>
      <dgm:t>
        <a:bodyPr/>
        <a:lstStyle/>
        <a:p>
          <a:r>
            <a:rPr lang="en-US" sz="1600" b="1" dirty="0" smtClean="0"/>
            <a:t>Link-local (FE80::/10)</a:t>
          </a:r>
        </a:p>
        <a:p>
          <a:r>
            <a:rPr lang="en-US" sz="1600" b="1" dirty="0" smtClean="0"/>
            <a:t>Address Assignment</a:t>
          </a:r>
          <a:endParaRPr lang="en-US" sz="1600" b="1" dirty="0"/>
        </a:p>
      </dgm:t>
    </dgm:pt>
    <dgm:pt modelId="{49C13A95-39AB-4BCF-8484-4CAAF54A8C53}" type="parTrans" cxnId="{7F0BE0AF-C8B5-491F-87DD-91D5316D3655}">
      <dgm:prSet/>
      <dgm:spPr/>
      <dgm:t>
        <a:bodyPr/>
        <a:lstStyle/>
        <a:p>
          <a:endParaRPr lang="en-US" dirty="0">
            <a:solidFill>
              <a:schemeClr val="tx1"/>
            </a:solidFill>
          </a:endParaRPr>
        </a:p>
      </dgm:t>
    </dgm:pt>
    <dgm:pt modelId="{DBD0CDF0-3D4A-4B2C-A812-4F032153CA91}" type="sibTrans" cxnId="{7F0BE0AF-C8B5-491F-87DD-91D5316D3655}">
      <dgm:prSet/>
      <dgm:spPr/>
      <dgm:t>
        <a:bodyPr/>
        <a:lstStyle/>
        <a:p>
          <a:endParaRPr lang="en-US">
            <a:solidFill>
              <a:schemeClr val="tx1"/>
            </a:solidFill>
          </a:endParaRPr>
        </a:p>
      </dgm:t>
    </dgm:pt>
    <dgm:pt modelId="{15BF96AD-8C86-458F-933F-E6942342E323}">
      <dgm:prSet phldrT="[Text]" custT="1"/>
      <dgm:spPr/>
      <dgm:t>
        <a:bodyPr/>
        <a:lstStyle/>
        <a:p>
          <a:r>
            <a:rPr lang="en-US" sz="1600" b="1" dirty="0" smtClean="0"/>
            <a:t>Global Routable  </a:t>
          </a:r>
        </a:p>
        <a:p>
          <a:r>
            <a:rPr lang="en-US" sz="1600" b="1" dirty="0" smtClean="0"/>
            <a:t>Address Assignment</a:t>
          </a:r>
          <a:endParaRPr lang="en-US" sz="1600" b="1" dirty="0"/>
        </a:p>
      </dgm:t>
    </dgm:pt>
    <dgm:pt modelId="{0E7C5F60-33D5-4E31-A153-C609D913F95C}" type="parTrans" cxnId="{1008DB9F-FE67-4F5C-B400-DAA8DBC43790}">
      <dgm:prSet/>
      <dgm:spPr/>
      <dgm:t>
        <a:bodyPr/>
        <a:lstStyle/>
        <a:p>
          <a:endParaRPr lang="en-US" dirty="0">
            <a:solidFill>
              <a:schemeClr val="tx1"/>
            </a:solidFill>
          </a:endParaRPr>
        </a:p>
      </dgm:t>
    </dgm:pt>
    <dgm:pt modelId="{708C45AB-551A-4F5C-A74C-68921B6B251A}" type="sibTrans" cxnId="{1008DB9F-FE67-4F5C-B400-DAA8DBC43790}">
      <dgm:prSet/>
      <dgm:spPr/>
      <dgm:t>
        <a:bodyPr/>
        <a:lstStyle/>
        <a:p>
          <a:endParaRPr lang="en-US">
            <a:solidFill>
              <a:schemeClr val="tx1"/>
            </a:solidFill>
          </a:endParaRPr>
        </a:p>
      </dgm:t>
    </dgm:pt>
    <dgm:pt modelId="{B3AE4C2D-00D2-41FB-8DD3-EA55DB4936B8}">
      <dgm:prSet phldrT="[Text]" custT="1"/>
      <dgm:spPr/>
      <dgm:t>
        <a:bodyPr/>
        <a:lstStyle/>
        <a:p>
          <a:r>
            <a:rPr lang="en-US" sz="1600" b="1" dirty="0" smtClean="0"/>
            <a:t>Static</a:t>
          </a:r>
          <a:endParaRPr lang="en-US" sz="1600" b="1" dirty="0"/>
        </a:p>
      </dgm:t>
    </dgm:pt>
    <dgm:pt modelId="{C83C6E7F-452B-4E47-BA51-A1D8C6A608CD}" type="parTrans" cxnId="{10F73178-7BAA-45AF-98A1-A4E8F85BC334}">
      <dgm:prSet/>
      <dgm:spPr/>
      <dgm:t>
        <a:bodyPr/>
        <a:lstStyle/>
        <a:p>
          <a:endParaRPr lang="en-US" dirty="0">
            <a:solidFill>
              <a:schemeClr val="tx1"/>
            </a:solidFill>
          </a:endParaRPr>
        </a:p>
      </dgm:t>
    </dgm:pt>
    <dgm:pt modelId="{3A1EA181-30C3-4144-A257-B5F464D01B4A}" type="sibTrans" cxnId="{10F73178-7BAA-45AF-98A1-A4E8F85BC334}">
      <dgm:prSet/>
      <dgm:spPr/>
      <dgm:t>
        <a:bodyPr/>
        <a:lstStyle/>
        <a:p>
          <a:endParaRPr lang="en-US">
            <a:solidFill>
              <a:schemeClr val="tx1"/>
            </a:solidFill>
          </a:endParaRPr>
        </a:p>
      </dgm:t>
    </dgm:pt>
    <dgm:pt modelId="{19362BBD-3F91-4ECD-B4C3-BE47D2F5A00E}">
      <dgm:prSet custT="1"/>
      <dgm:spPr/>
      <dgm:t>
        <a:bodyPr/>
        <a:lstStyle/>
        <a:p>
          <a:r>
            <a:rPr lang="en-US" sz="1400" b="0" dirty="0" smtClean="0"/>
            <a:t>IPv6 Address</a:t>
          </a:r>
          <a:endParaRPr lang="en-US" sz="1400" b="0" dirty="0"/>
        </a:p>
      </dgm:t>
    </dgm:pt>
    <dgm:pt modelId="{3B876E0A-D6D7-49FC-AFA7-59341C8A0C3C}" type="parTrans" cxnId="{E5D886BD-5C69-4002-ADE7-E9CE5075633E}">
      <dgm:prSet/>
      <dgm:spPr/>
      <dgm:t>
        <a:bodyPr/>
        <a:lstStyle/>
        <a:p>
          <a:endParaRPr lang="en-US" sz="1600" b="1" dirty="0">
            <a:solidFill>
              <a:schemeClr val="tx1"/>
            </a:solidFill>
          </a:endParaRPr>
        </a:p>
      </dgm:t>
    </dgm:pt>
    <dgm:pt modelId="{84C169D5-3D2B-4FCE-BAB8-AE5B4C67D015}" type="sibTrans" cxnId="{E5D886BD-5C69-4002-ADE7-E9CE5075633E}">
      <dgm:prSet/>
      <dgm:spPr/>
      <dgm:t>
        <a:bodyPr/>
        <a:lstStyle/>
        <a:p>
          <a:endParaRPr lang="en-US">
            <a:solidFill>
              <a:schemeClr val="tx1"/>
            </a:solidFill>
          </a:endParaRPr>
        </a:p>
      </dgm:t>
    </dgm:pt>
    <dgm:pt modelId="{55FCC34E-6735-46EB-AD78-8C5E7B069FF1}">
      <dgm:prSet custT="1"/>
      <dgm:spPr/>
      <dgm:t>
        <a:bodyPr/>
        <a:lstStyle/>
        <a:p>
          <a:r>
            <a:rPr lang="en-US" sz="1400" b="0" dirty="0" smtClean="0"/>
            <a:t>IPv6 Unnumbered</a:t>
          </a:r>
          <a:endParaRPr lang="en-US" sz="1400" b="0" dirty="0"/>
        </a:p>
      </dgm:t>
    </dgm:pt>
    <dgm:pt modelId="{D6B45983-454C-40DB-A854-5DA1039399B4}" type="parTrans" cxnId="{25CC1695-D7E9-42CC-BEDC-2A57F6DADDAA}">
      <dgm:prSet/>
      <dgm:spPr/>
      <dgm:t>
        <a:bodyPr/>
        <a:lstStyle/>
        <a:p>
          <a:endParaRPr lang="en-US" sz="1600" b="1" dirty="0">
            <a:solidFill>
              <a:schemeClr val="tx1"/>
            </a:solidFill>
          </a:endParaRPr>
        </a:p>
      </dgm:t>
    </dgm:pt>
    <dgm:pt modelId="{88384356-4B59-4E59-BCB5-B56E0EB2E0BD}" type="sibTrans" cxnId="{25CC1695-D7E9-42CC-BEDC-2A57F6DADDAA}">
      <dgm:prSet/>
      <dgm:spPr/>
      <dgm:t>
        <a:bodyPr/>
        <a:lstStyle/>
        <a:p>
          <a:endParaRPr lang="en-US">
            <a:solidFill>
              <a:schemeClr val="tx1"/>
            </a:solidFill>
          </a:endParaRPr>
        </a:p>
      </dgm:t>
    </dgm:pt>
    <dgm:pt modelId="{AAAE6B31-251A-4AB7-84E9-9A999ABA1366}">
      <dgm:prSet custT="1"/>
      <dgm:spPr/>
      <dgm:t>
        <a:bodyPr/>
        <a:lstStyle/>
        <a:p>
          <a:r>
            <a:rPr lang="en-US" sz="1600" b="1" dirty="0" smtClean="0"/>
            <a:t>Dynamic</a:t>
          </a:r>
          <a:endParaRPr lang="en-US" sz="1600" b="1" dirty="0"/>
        </a:p>
      </dgm:t>
    </dgm:pt>
    <dgm:pt modelId="{07F75404-13AD-4789-835B-7A4C3FA8FB11}" type="parTrans" cxnId="{E3A938ED-6501-44F0-92B7-E1F7274339D9}">
      <dgm:prSet/>
      <dgm:spPr/>
      <dgm:t>
        <a:bodyPr/>
        <a:lstStyle/>
        <a:p>
          <a:endParaRPr lang="en-US" dirty="0">
            <a:solidFill>
              <a:schemeClr val="tx1"/>
            </a:solidFill>
          </a:endParaRPr>
        </a:p>
      </dgm:t>
    </dgm:pt>
    <dgm:pt modelId="{41F9D408-8DBD-41F2-B5A4-A1BE7D867D1D}" type="sibTrans" cxnId="{E3A938ED-6501-44F0-92B7-E1F7274339D9}">
      <dgm:prSet/>
      <dgm:spPr/>
      <dgm:t>
        <a:bodyPr/>
        <a:lstStyle/>
        <a:p>
          <a:endParaRPr lang="en-US">
            <a:solidFill>
              <a:schemeClr val="tx1"/>
            </a:solidFill>
          </a:endParaRPr>
        </a:p>
      </dgm:t>
    </dgm:pt>
    <dgm:pt modelId="{4C0D5495-FF3E-45C1-87B8-95B1C420156D}">
      <dgm:prSet custT="1"/>
      <dgm:spPr/>
      <dgm:t>
        <a:bodyPr/>
        <a:lstStyle/>
        <a:p>
          <a:r>
            <a:rPr lang="en-US" sz="1400" b="0" dirty="0" smtClean="0"/>
            <a:t>Stateless Autoconfiguration</a:t>
          </a:r>
          <a:endParaRPr lang="en-US" sz="1400" b="0" dirty="0"/>
        </a:p>
      </dgm:t>
    </dgm:pt>
    <dgm:pt modelId="{312A9167-7906-468A-AAEF-737562D2092C}" type="parTrans" cxnId="{1A6FEA18-CFDE-4078-AB22-D5F503E6E833}">
      <dgm:prSet/>
      <dgm:spPr/>
      <dgm:t>
        <a:bodyPr/>
        <a:lstStyle/>
        <a:p>
          <a:endParaRPr lang="en-US" sz="1600" b="1" dirty="0">
            <a:solidFill>
              <a:schemeClr val="tx1"/>
            </a:solidFill>
          </a:endParaRPr>
        </a:p>
      </dgm:t>
    </dgm:pt>
    <dgm:pt modelId="{FDF1A6B0-FEBF-4F2B-BD77-413E6FE245FA}" type="sibTrans" cxnId="{1A6FEA18-CFDE-4078-AB22-D5F503E6E833}">
      <dgm:prSet/>
      <dgm:spPr/>
      <dgm:t>
        <a:bodyPr/>
        <a:lstStyle/>
        <a:p>
          <a:endParaRPr lang="en-US">
            <a:solidFill>
              <a:schemeClr val="tx1"/>
            </a:solidFill>
          </a:endParaRPr>
        </a:p>
      </dgm:t>
    </dgm:pt>
    <dgm:pt modelId="{43B067C5-1FE3-4001-AC00-D18E182C8314}">
      <dgm:prSet custT="1"/>
      <dgm:spPr/>
      <dgm:t>
        <a:bodyPr/>
        <a:lstStyle/>
        <a:p>
          <a:r>
            <a:rPr lang="en-US" sz="1400" b="0" dirty="0" smtClean="0"/>
            <a:t>DHCPv6</a:t>
          </a:r>
          <a:endParaRPr lang="en-US" sz="1400" b="0" dirty="0"/>
        </a:p>
      </dgm:t>
    </dgm:pt>
    <dgm:pt modelId="{26F1666C-39FF-4375-B973-069CE55339AC}" type="parTrans" cxnId="{ECD71A87-700B-48CA-B5D8-AE23B82E3848}">
      <dgm:prSet/>
      <dgm:spPr/>
      <dgm:t>
        <a:bodyPr/>
        <a:lstStyle/>
        <a:p>
          <a:endParaRPr lang="en-US" sz="1600" b="1" dirty="0">
            <a:solidFill>
              <a:schemeClr val="tx1"/>
            </a:solidFill>
          </a:endParaRPr>
        </a:p>
      </dgm:t>
    </dgm:pt>
    <dgm:pt modelId="{7B99FA38-0F4D-44CB-AE27-E7E565D07C5B}" type="sibTrans" cxnId="{ECD71A87-700B-48CA-B5D8-AE23B82E3848}">
      <dgm:prSet/>
      <dgm:spPr/>
      <dgm:t>
        <a:bodyPr/>
        <a:lstStyle/>
        <a:p>
          <a:endParaRPr lang="en-US">
            <a:solidFill>
              <a:schemeClr val="tx1"/>
            </a:solidFill>
          </a:endParaRPr>
        </a:p>
      </dgm:t>
    </dgm:pt>
    <dgm:pt modelId="{8CB0B6EA-D48D-4BBD-856F-189250011ED8}">
      <dgm:prSet phldrT="[Text]" custT="1"/>
      <dgm:spPr/>
      <dgm:t>
        <a:bodyPr/>
        <a:lstStyle/>
        <a:p>
          <a:r>
            <a:rPr lang="en-US" sz="1600" b="1" dirty="0" smtClean="0"/>
            <a:t>Static</a:t>
          </a:r>
          <a:endParaRPr lang="en-US" sz="1600" b="1" dirty="0"/>
        </a:p>
      </dgm:t>
    </dgm:pt>
    <dgm:pt modelId="{6CB9AECD-4B3A-428A-94CD-44295F2C5572}" type="sibTrans" cxnId="{E59CBC99-89A5-4828-9CA2-ACF25E301F0B}">
      <dgm:prSet/>
      <dgm:spPr/>
      <dgm:t>
        <a:bodyPr/>
        <a:lstStyle/>
        <a:p>
          <a:endParaRPr lang="en-US">
            <a:solidFill>
              <a:schemeClr val="tx1"/>
            </a:solidFill>
          </a:endParaRPr>
        </a:p>
      </dgm:t>
    </dgm:pt>
    <dgm:pt modelId="{1534CACF-4AEA-4174-9C42-7D2D643B36D7}" type="parTrans" cxnId="{E59CBC99-89A5-4828-9CA2-ACF25E301F0B}">
      <dgm:prSet/>
      <dgm:spPr/>
      <dgm:t>
        <a:bodyPr/>
        <a:lstStyle/>
        <a:p>
          <a:endParaRPr lang="en-US" dirty="0">
            <a:solidFill>
              <a:schemeClr val="tx1"/>
            </a:solidFill>
          </a:endParaRPr>
        </a:p>
      </dgm:t>
    </dgm:pt>
    <dgm:pt modelId="{3D3F10DB-E738-4069-909B-B2BDA6AD7B7E}">
      <dgm:prSet phldrT="[Text]" custT="1"/>
      <dgm:spPr/>
      <dgm:t>
        <a:bodyPr/>
        <a:lstStyle/>
        <a:p>
          <a:r>
            <a:rPr lang="en-US" sz="1600" b="1" dirty="0" smtClean="0"/>
            <a:t>Dynamic</a:t>
          </a:r>
          <a:endParaRPr lang="en-US" sz="1600" b="1" dirty="0"/>
        </a:p>
      </dgm:t>
    </dgm:pt>
    <dgm:pt modelId="{EB93782F-3BF3-4477-8ADE-4FD93F777D12}" type="parTrans" cxnId="{87194BEB-366B-4050-B060-C834A5B7DDA5}">
      <dgm:prSet/>
      <dgm:spPr/>
      <dgm:t>
        <a:bodyPr/>
        <a:lstStyle/>
        <a:p>
          <a:endParaRPr lang="en-US" dirty="0"/>
        </a:p>
      </dgm:t>
    </dgm:pt>
    <dgm:pt modelId="{E8D2FC22-1A2C-45E7-8814-0CC9B5AE3505}" type="sibTrans" cxnId="{87194BEB-366B-4050-B060-C834A5B7DDA5}">
      <dgm:prSet/>
      <dgm:spPr/>
      <dgm:t>
        <a:bodyPr/>
        <a:lstStyle/>
        <a:p>
          <a:endParaRPr lang="en-US"/>
        </a:p>
      </dgm:t>
    </dgm:pt>
    <dgm:pt modelId="{43CD1B8F-B7BD-462D-AD9F-476BDEFE0AEA}">
      <dgm:prSet custT="1"/>
      <dgm:spPr/>
      <dgm:t>
        <a:bodyPr/>
        <a:lstStyle/>
        <a:p>
          <a:r>
            <a:rPr lang="en-US" sz="1200" b="0" dirty="0" smtClean="0"/>
            <a:t>Automatically created (EUI-64 format) if a global unicast IPv6 address is configured</a:t>
          </a:r>
          <a:endParaRPr lang="en-US" sz="1200" b="0" dirty="0"/>
        </a:p>
      </dgm:t>
    </dgm:pt>
    <dgm:pt modelId="{185E56BF-6662-468D-9BF3-D8786D0581E3}" type="parTrans" cxnId="{D627A322-E33E-4A92-863D-146472AF5788}">
      <dgm:prSet/>
      <dgm:spPr/>
      <dgm:t>
        <a:bodyPr/>
        <a:lstStyle/>
        <a:p>
          <a:endParaRPr lang="en-US" sz="1600" b="1" dirty="0"/>
        </a:p>
      </dgm:t>
    </dgm:pt>
    <dgm:pt modelId="{F108BAFE-7DFA-4DBF-B0D2-7847192CD68B}" type="sibTrans" cxnId="{D627A322-E33E-4A92-863D-146472AF5788}">
      <dgm:prSet/>
      <dgm:spPr/>
      <dgm:t>
        <a:bodyPr/>
        <a:lstStyle/>
        <a:p>
          <a:endParaRPr lang="en-US"/>
        </a:p>
      </dgm:t>
    </dgm:pt>
    <dgm:pt modelId="{1CF7B6B9-00AE-4C1C-AB39-438E0FACC5F4}">
      <dgm:prSet custT="1"/>
      <dgm:spPr/>
      <dgm:t>
        <a:bodyPr/>
        <a:lstStyle/>
        <a:p>
          <a:r>
            <a:rPr lang="en-US" sz="1400" b="0" dirty="0" smtClean="0"/>
            <a:t>IPv6 Address</a:t>
          </a:r>
          <a:endParaRPr lang="en-US" sz="1400" b="0" dirty="0"/>
        </a:p>
      </dgm:t>
    </dgm:pt>
    <dgm:pt modelId="{6634908E-1BEB-4B17-9069-00BD4E7D843F}" type="parTrans" cxnId="{9B0404C7-E106-442F-8BEF-B48D34BA0F01}">
      <dgm:prSet/>
      <dgm:spPr/>
      <dgm:t>
        <a:bodyPr/>
        <a:lstStyle/>
        <a:p>
          <a:endParaRPr lang="en-US" dirty="0"/>
        </a:p>
      </dgm:t>
    </dgm:pt>
    <dgm:pt modelId="{2C9A2580-69D8-4092-8825-F874AB54CBE8}" type="sibTrans" cxnId="{9B0404C7-E106-442F-8BEF-B48D34BA0F01}">
      <dgm:prSet/>
      <dgm:spPr/>
      <dgm:t>
        <a:bodyPr/>
        <a:lstStyle/>
        <a:p>
          <a:endParaRPr lang="en-US"/>
        </a:p>
      </dgm:t>
    </dgm:pt>
    <dgm:pt modelId="{120A6FB0-CE3A-46D3-A440-7428D3AD5C3E}">
      <dgm:prSet phldrT="[Text]" custT="1"/>
      <dgm:spPr/>
      <dgm:t>
        <a:bodyPr/>
        <a:lstStyle/>
        <a:p>
          <a:r>
            <a:rPr lang="en-US" sz="1800" b="1" dirty="0" smtClean="0"/>
            <a:t>IPv6 Unicast </a:t>
          </a:r>
        </a:p>
        <a:p>
          <a:r>
            <a:rPr lang="en-US" sz="1800" b="1" dirty="0" smtClean="0"/>
            <a:t>Address Assignment</a:t>
          </a:r>
          <a:endParaRPr lang="en-US" sz="1800" b="1" dirty="0"/>
        </a:p>
      </dgm:t>
    </dgm:pt>
    <dgm:pt modelId="{D2BCF6B0-9DEC-4B5C-AA6A-9CF28EE97551}" type="sibTrans" cxnId="{49541117-5D72-4A35-A5AC-67886B6B3B22}">
      <dgm:prSet/>
      <dgm:spPr/>
      <dgm:t>
        <a:bodyPr/>
        <a:lstStyle/>
        <a:p>
          <a:endParaRPr lang="en-US">
            <a:solidFill>
              <a:schemeClr val="tx1"/>
            </a:solidFill>
          </a:endParaRPr>
        </a:p>
      </dgm:t>
    </dgm:pt>
    <dgm:pt modelId="{CAA1D8C5-C1BA-4469-93FF-FBD2FE861DA0}" type="parTrans" cxnId="{49541117-5D72-4A35-A5AC-67886B6B3B22}">
      <dgm:prSet/>
      <dgm:spPr/>
      <dgm:t>
        <a:bodyPr/>
        <a:lstStyle/>
        <a:p>
          <a:endParaRPr lang="en-US">
            <a:solidFill>
              <a:schemeClr val="tx1"/>
            </a:solidFill>
          </a:endParaRPr>
        </a:p>
      </dgm:t>
    </dgm:pt>
    <dgm:pt modelId="{2FED8B44-CABA-4D42-A924-8015613B34D8}" type="pres">
      <dgm:prSet presAssocID="{CFFD824B-B0EF-4F16-BDE4-5BB2C9016CAA}" presName="hierChild1" presStyleCnt="0">
        <dgm:presLayoutVars>
          <dgm:orgChart val="1"/>
          <dgm:chPref val="1"/>
          <dgm:dir/>
          <dgm:animOne val="branch"/>
          <dgm:animLvl val="lvl"/>
          <dgm:resizeHandles/>
        </dgm:presLayoutVars>
      </dgm:prSet>
      <dgm:spPr/>
      <dgm:t>
        <a:bodyPr/>
        <a:lstStyle/>
        <a:p>
          <a:endParaRPr lang="en-US"/>
        </a:p>
      </dgm:t>
    </dgm:pt>
    <dgm:pt modelId="{09D63657-9980-48AD-99DA-1E3088982A4C}" type="pres">
      <dgm:prSet presAssocID="{120A6FB0-CE3A-46D3-A440-7428D3AD5C3E}" presName="hierRoot1" presStyleCnt="0">
        <dgm:presLayoutVars>
          <dgm:hierBranch val="init"/>
        </dgm:presLayoutVars>
      </dgm:prSet>
      <dgm:spPr/>
    </dgm:pt>
    <dgm:pt modelId="{490F461A-2179-464B-98D8-DE0B9C48EE79}" type="pres">
      <dgm:prSet presAssocID="{120A6FB0-CE3A-46D3-A440-7428D3AD5C3E}" presName="rootComposite1" presStyleCnt="0"/>
      <dgm:spPr/>
    </dgm:pt>
    <dgm:pt modelId="{9EA012DA-9271-4AD9-9D22-B06AA08D0B08}" type="pres">
      <dgm:prSet presAssocID="{120A6FB0-CE3A-46D3-A440-7428D3AD5C3E}" presName="rootText1" presStyleLbl="node0" presStyleIdx="0" presStyleCnt="1" custScaleX="187430">
        <dgm:presLayoutVars>
          <dgm:chPref val="3"/>
        </dgm:presLayoutVars>
      </dgm:prSet>
      <dgm:spPr/>
      <dgm:t>
        <a:bodyPr/>
        <a:lstStyle/>
        <a:p>
          <a:endParaRPr lang="en-US"/>
        </a:p>
      </dgm:t>
    </dgm:pt>
    <dgm:pt modelId="{89BAB6BD-3F6E-4C5E-B1FD-6ABA537C2CBF}" type="pres">
      <dgm:prSet presAssocID="{120A6FB0-CE3A-46D3-A440-7428D3AD5C3E}" presName="rootConnector1" presStyleLbl="node1" presStyleIdx="0" presStyleCnt="0"/>
      <dgm:spPr/>
      <dgm:t>
        <a:bodyPr/>
        <a:lstStyle/>
        <a:p>
          <a:endParaRPr lang="en-US"/>
        </a:p>
      </dgm:t>
    </dgm:pt>
    <dgm:pt modelId="{A0FB198D-609C-4EF6-84CB-9E0688E974DF}" type="pres">
      <dgm:prSet presAssocID="{120A6FB0-CE3A-46D3-A440-7428D3AD5C3E}" presName="hierChild2" presStyleCnt="0"/>
      <dgm:spPr/>
    </dgm:pt>
    <dgm:pt modelId="{BC2FCA86-B856-4935-B928-A16550BCA9C3}" type="pres">
      <dgm:prSet presAssocID="{49C13A95-39AB-4BCF-8484-4CAAF54A8C53}" presName="Name37" presStyleLbl="parChTrans1D2" presStyleIdx="0" presStyleCnt="2"/>
      <dgm:spPr/>
      <dgm:t>
        <a:bodyPr/>
        <a:lstStyle/>
        <a:p>
          <a:endParaRPr lang="en-US"/>
        </a:p>
      </dgm:t>
    </dgm:pt>
    <dgm:pt modelId="{B7E114D7-A94C-4A3D-BB95-D2AF87C18CED}" type="pres">
      <dgm:prSet presAssocID="{4F4D562A-D143-4C6E-8BB8-7CCC83D847B3}" presName="hierRoot2" presStyleCnt="0">
        <dgm:presLayoutVars>
          <dgm:hierBranch/>
        </dgm:presLayoutVars>
      </dgm:prSet>
      <dgm:spPr/>
    </dgm:pt>
    <dgm:pt modelId="{04D4901A-369D-4527-8499-C5715BEE4F0F}" type="pres">
      <dgm:prSet presAssocID="{4F4D562A-D143-4C6E-8BB8-7CCC83D847B3}" presName="rootComposite" presStyleCnt="0"/>
      <dgm:spPr/>
    </dgm:pt>
    <dgm:pt modelId="{98B12765-A930-4DB4-B736-F2A5500D3FFC}" type="pres">
      <dgm:prSet presAssocID="{4F4D562A-D143-4C6E-8BB8-7CCC83D847B3}" presName="rootText" presStyleLbl="node2" presStyleIdx="0" presStyleCnt="2" custScaleX="180287">
        <dgm:presLayoutVars>
          <dgm:chPref val="3"/>
        </dgm:presLayoutVars>
      </dgm:prSet>
      <dgm:spPr/>
      <dgm:t>
        <a:bodyPr/>
        <a:lstStyle/>
        <a:p>
          <a:endParaRPr lang="en-US"/>
        </a:p>
      </dgm:t>
    </dgm:pt>
    <dgm:pt modelId="{BBD98D50-E287-4422-850B-F66AEE6F8357}" type="pres">
      <dgm:prSet presAssocID="{4F4D562A-D143-4C6E-8BB8-7CCC83D847B3}" presName="rootConnector" presStyleLbl="node2" presStyleIdx="0" presStyleCnt="2"/>
      <dgm:spPr/>
      <dgm:t>
        <a:bodyPr/>
        <a:lstStyle/>
        <a:p>
          <a:endParaRPr lang="en-US"/>
        </a:p>
      </dgm:t>
    </dgm:pt>
    <dgm:pt modelId="{83010C0E-3751-4E9D-9140-DD681C5CB405}" type="pres">
      <dgm:prSet presAssocID="{4F4D562A-D143-4C6E-8BB8-7CCC83D847B3}" presName="hierChild4" presStyleCnt="0"/>
      <dgm:spPr/>
    </dgm:pt>
    <dgm:pt modelId="{34E5E362-1B33-4CBC-A793-8FF892E825FE}" type="pres">
      <dgm:prSet presAssocID="{1534CACF-4AEA-4174-9C42-7D2D643B36D7}" presName="Name35" presStyleLbl="parChTrans1D3" presStyleIdx="0" presStyleCnt="4"/>
      <dgm:spPr/>
      <dgm:t>
        <a:bodyPr/>
        <a:lstStyle/>
        <a:p>
          <a:endParaRPr lang="en-US"/>
        </a:p>
      </dgm:t>
    </dgm:pt>
    <dgm:pt modelId="{2FFD7557-FBD4-4D6F-9C5E-27F419438E4B}" type="pres">
      <dgm:prSet presAssocID="{8CB0B6EA-D48D-4BBD-856F-189250011ED8}" presName="hierRoot2" presStyleCnt="0">
        <dgm:presLayoutVars>
          <dgm:hierBranch val="r"/>
        </dgm:presLayoutVars>
      </dgm:prSet>
      <dgm:spPr/>
    </dgm:pt>
    <dgm:pt modelId="{A157A835-66D7-40B3-8539-3C46F7A285C9}" type="pres">
      <dgm:prSet presAssocID="{8CB0B6EA-D48D-4BBD-856F-189250011ED8}" presName="rootComposite" presStyleCnt="0"/>
      <dgm:spPr/>
    </dgm:pt>
    <dgm:pt modelId="{EDE8EE28-52CF-4A4F-8DFD-CD8FE10FC8DB}" type="pres">
      <dgm:prSet presAssocID="{8CB0B6EA-D48D-4BBD-856F-189250011ED8}" presName="rootText" presStyleLbl="node3" presStyleIdx="0" presStyleCnt="4" custScaleY="45739">
        <dgm:presLayoutVars>
          <dgm:chPref val="3"/>
        </dgm:presLayoutVars>
      </dgm:prSet>
      <dgm:spPr/>
      <dgm:t>
        <a:bodyPr/>
        <a:lstStyle/>
        <a:p>
          <a:endParaRPr lang="en-US"/>
        </a:p>
      </dgm:t>
    </dgm:pt>
    <dgm:pt modelId="{C4F7E3E1-48D6-4222-8289-0E94DBB42695}" type="pres">
      <dgm:prSet presAssocID="{8CB0B6EA-D48D-4BBD-856F-189250011ED8}" presName="rootConnector" presStyleLbl="node3" presStyleIdx="0" presStyleCnt="4"/>
      <dgm:spPr/>
      <dgm:t>
        <a:bodyPr/>
        <a:lstStyle/>
        <a:p>
          <a:endParaRPr lang="en-US"/>
        </a:p>
      </dgm:t>
    </dgm:pt>
    <dgm:pt modelId="{B09EACCD-00AD-47F2-8E37-8360FCCA3AEB}" type="pres">
      <dgm:prSet presAssocID="{8CB0B6EA-D48D-4BBD-856F-189250011ED8}" presName="hierChild4" presStyleCnt="0"/>
      <dgm:spPr/>
    </dgm:pt>
    <dgm:pt modelId="{2E7A967D-00F3-49F3-9C63-4A52A933A8AB}" type="pres">
      <dgm:prSet presAssocID="{6634908E-1BEB-4B17-9069-00BD4E7D843F}" presName="Name50" presStyleLbl="parChTrans1D4" presStyleIdx="0" presStyleCnt="6"/>
      <dgm:spPr/>
      <dgm:t>
        <a:bodyPr/>
        <a:lstStyle/>
        <a:p>
          <a:endParaRPr lang="en-US"/>
        </a:p>
      </dgm:t>
    </dgm:pt>
    <dgm:pt modelId="{4075B020-FCC3-424C-BC9D-AF0D364006E6}" type="pres">
      <dgm:prSet presAssocID="{1CF7B6B9-00AE-4C1C-AB39-438E0FACC5F4}" presName="hierRoot2" presStyleCnt="0">
        <dgm:presLayoutVars>
          <dgm:hierBranch val="r"/>
        </dgm:presLayoutVars>
      </dgm:prSet>
      <dgm:spPr/>
    </dgm:pt>
    <dgm:pt modelId="{4C6CA894-9A9D-4689-AEBC-36325A7E4A35}" type="pres">
      <dgm:prSet presAssocID="{1CF7B6B9-00AE-4C1C-AB39-438E0FACC5F4}" presName="rootComposite" presStyleCnt="0"/>
      <dgm:spPr/>
    </dgm:pt>
    <dgm:pt modelId="{9045E787-CFAF-458D-B662-717B714C3673}" type="pres">
      <dgm:prSet presAssocID="{1CF7B6B9-00AE-4C1C-AB39-438E0FACC5F4}" presName="rootText" presStyleLbl="node4" presStyleIdx="0" presStyleCnt="6">
        <dgm:presLayoutVars>
          <dgm:chPref val="3"/>
        </dgm:presLayoutVars>
      </dgm:prSet>
      <dgm:spPr/>
      <dgm:t>
        <a:bodyPr/>
        <a:lstStyle/>
        <a:p>
          <a:endParaRPr lang="en-US"/>
        </a:p>
      </dgm:t>
    </dgm:pt>
    <dgm:pt modelId="{D2C5700E-E15E-47A9-ACAD-2CB7018CF04A}" type="pres">
      <dgm:prSet presAssocID="{1CF7B6B9-00AE-4C1C-AB39-438E0FACC5F4}" presName="rootConnector" presStyleLbl="node4" presStyleIdx="0" presStyleCnt="6"/>
      <dgm:spPr/>
      <dgm:t>
        <a:bodyPr/>
        <a:lstStyle/>
        <a:p>
          <a:endParaRPr lang="en-US"/>
        </a:p>
      </dgm:t>
    </dgm:pt>
    <dgm:pt modelId="{27CDEA04-4EBF-40FF-AC13-0F7519F417B6}" type="pres">
      <dgm:prSet presAssocID="{1CF7B6B9-00AE-4C1C-AB39-438E0FACC5F4}" presName="hierChild4" presStyleCnt="0"/>
      <dgm:spPr/>
    </dgm:pt>
    <dgm:pt modelId="{A76291F9-07F9-4F58-9F32-C486AE927457}" type="pres">
      <dgm:prSet presAssocID="{1CF7B6B9-00AE-4C1C-AB39-438E0FACC5F4}" presName="hierChild5" presStyleCnt="0"/>
      <dgm:spPr/>
    </dgm:pt>
    <dgm:pt modelId="{73232DE2-2AE4-49D1-A2B4-9C0190393B39}" type="pres">
      <dgm:prSet presAssocID="{8CB0B6EA-D48D-4BBD-856F-189250011ED8}" presName="hierChild5" presStyleCnt="0"/>
      <dgm:spPr/>
    </dgm:pt>
    <dgm:pt modelId="{4EEF0E68-B08A-47BE-B799-63D1AF24D865}" type="pres">
      <dgm:prSet presAssocID="{EB93782F-3BF3-4477-8ADE-4FD93F777D12}" presName="Name35" presStyleLbl="parChTrans1D3" presStyleIdx="1" presStyleCnt="4"/>
      <dgm:spPr/>
      <dgm:t>
        <a:bodyPr/>
        <a:lstStyle/>
        <a:p>
          <a:endParaRPr lang="en-US"/>
        </a:p>
      </dgm:t>
    </dgm:pt>
    <dgm:pt modelId="{92DA0DDB-136F-43A6-A097-F88386D06E03}" type="pres">
      <dgm:prSet presAssocID="{3D3F10DB-E738-4069-909B-B2BDA6AD7B7E}" presName="hierRoot2" presStyleCnt="0">
        <dgm:presLayoutVars>
          <dgm:hierBranch val="init"/>
        </dgm:presLayoutVars>
      </dgm:prSet>
      <dgm:spPr/>
    </dgm:pt>
    <dgm:pt modelId="{66A6127F-2E17-4C3D-A374-0587C4CD3E03}" type="pres">
      <dgm:prSet presAssocID="{3D3F10DB-E738-4069-909B-B2BDA6AD7B7E}" presName="rootComposite" presStyleCnt="0"/>
      <dgm:spPr/>
    </dgm:pt>
    <dgm:pt modelId="{F1DD97AB-C0FF-4A64-B9A3-4AC2A83297F6}" type="pres">
      <dgm:prSet presAssocID="{3D3F10DB-E738-4069-909B-B2BDA6AD7B7E}" presName="rootText" presStyleLbl="node3" presStyleIdx="1" presStyleCnt="4" custScaleY="45739">
        <dgm:presLayoutVars>
          <dgm:chPref val="3"/>
        </dgm:presLayoutVars>
      </dgm:prSet>
      <dgm:spPr/>
      <dgm:t>
        <a:bodyPr/>
        <a:lstStyle/>
        <a:p>
          <a:endParaRPr lang="en-US"/>
        </a:p>
      </dgm:t>
    </dgm:pt>
    <dgm:pt modelId="{A9249BF0-9D26-428C-9B5C-97492ED6CFAA}" type="pres">
      <dgm:prSet presAssocID="{3D3F10DB-E738-4069-909B-B2BDA6AD7B7E}" presName="rootConnector" presStyleLbl="node3" presStyleIdx="1" presStyleCnt="4"/>
      <dgm:spPr/>
      <dgm:t>
        <a:bodyPr/>
        <a:lstStyle/>
        <a:p>
          <a:endParaRPr lang="en-US"/>
        </a:p>
      </dgm:t>
    </dgm:pt>
    <dgm:pt modelId="{0F242CD1-C84B-4A72-AE4F-ABB3B7BDED37}" type="pres">
      <dgm:prSet presAssocID="{3D3F10DB-E738-4069-909B-B2BDA6AD7B7E}" presName="hierChild4" presStyleCnt="0"/>
      <dgm:spPr/>
    </dgm:pt>
    <dgm:pt modelId="{5C569859-A8BB-441A-B3F3-48B0CBAC25D2}" type="pres">
      <dgm:prSet presAssocID="{185E56BF-6662-468D-9BF3-D8786D0581E3}" presName="Name37" presStyleLbl="parChTrans1D4" presStyleIdx="1" presStyleCnt="6"/>
      <dgm:spPr/>
      <dgm:t>
        <a:bodyPr/>
        <a:lstStyle/>
        <a:p>
          <a:endParaRPr lang="en-US"/>
        </a:p>
      </dgm:t>
    </dgm:pt>
    <dgm:pt modelId="{DDB1B90C-62EB-49DC-9C95-537BD1E5ABE8}" type="pres">
      <dgm:prSet presAssocID="{43CD1B8F-B7BD-462D-AD9F-476BDEFE0AEA}" presName="hierRoot2" presStyleCnt="0">
        <dgm:presLayoutVars>
          <dgm:hierBranch val="init"/>
        </dgm:presLayoutVars>
      </dgm:prSet>
      <dgm:spPr/>
    </dgm:pt>
    <dgm:pt modelId="{8777F587-2F0A-4CA3-8B54-A020F1003A8F}" type="pres">
      <dgm:prSet presAssocID="{43CD1B8F-B7BD-462D-AD9F-476BDEFE0AEA}" presName="rootComposite" presStyleCnt="0"/>
      <dgm:spPr/>
    </dgm:pt>
    <dgm:pt modelId="{AD204613-3626-4FEB-A066-45E345523951}" type="pres">
      <dgm:prSet presAssocID="{43CD1B8F-B7BD-462D-AD9F-476BDEFE0AEA}" presName="rootText" presStyleLbl="node4" presStyleIdx="1" presStyleCnt="6">
        <dgm:presLayoutVars>
          <dgm:chPref val="3"/>
        </dgm:presLayoutVars>
      </dgm:prSet>
      <dgm:spPr/>
      <dgm:t>
        <a:bodyPr/>
        <a:lstStyle/>
        <a:p>
          <a:endParaRPr lang="en-US"/>
        </a:p>
      </dgm:t>
    </dgm:pt>
    <dgm:pt modelId="{069BB7E7-2146-4D9C-8949-0F5195998FC9}" type="pres">
      <dgm:prSet presAssocID="{43CD1B8F-B7BD-462D-AD9F-476BDEFE0AEA}" presName="rootConnector" presStyleLbl="node4" presStyleIdx="1" presStyleCnt="6"/>
      <dgm:spPr/>
      <dgm:t>
        <a:bodyPr/>
        <a:lstStyle/>
        <a:p>
          <a:endParaRPr lang="en-US"/>
        </a:p>
      </dgm:t>
    </dgm:pt>
    <dgm:pt modelId="{AB451E61-B2AC-45C3-A9C9-846F06593E9F}" type="pres">
      <dgm:prSet presAssocID="{43CD1B8F-B7BD-462D-AD9F-476BDEFE0AEA}" presName="hierChild4" presStyleCnt="0"/>
      <dgm:spPr/>
    </dgm:pt>
    <dgm:pt modelId="{93B94FDB-D110-4575-8DE9-EB445453EF1B}" type="pres">
      <dgm:prSet presAssocID="{43CD1B8F-B7BD-462D-AD9F-476BDEFE0AEA}" presName="hierChild5" presStyleCnt="0"/>
      <dgm:spPr/>
    </dgm:pt>
    <dgm:pt modelId="{7ED2D14D-560A-4CF3-A3E0-6E6F65AB898D}" type="pres">
      <dgm:prSet presAssocID="{3D3F10DB-E738-4069-909B-B2BDA6AD7B7E}" presName="hierChild5" presStyleCnt="0"/>
      <dgm:spPr/>
    </dgm:pt>
    <dgm:pt modelId="{4642AE18-BDC7-4CCC-AF8F-53B09DFC03D4}" type="pres">
      <dgm:prSet presAssocID="{4F4D562A-D143-4C6E-8BB8-7CCC83D847B3}" presName="hierChild5" presStyleCnt="0"/>
      <dgm:spPr/>
    </dgm:pt>
    <dgm:pt modelId="{BBEDF5EC-75CA-4154-96FC-D123874039F2}" type="pres">
      <dgm:prSet presAssocID="{0E7C5F60-33D5-4E31-A153-C609D913F95C}" presName="Name37" presStyleLbl="parChTrans1D2" presStyleIdx="1" presStyleCnt="2"/>
      <dgm:spPr/>
      <dgm:t>
        <a:bodyPr/>
        <a:lstStyle/>
        <a:p>
          <a:endParaRPr lang="en-US"/>
        </a:p>
      </dgm:t>
    </dgm:pt>
    <dgm:pt modelId="{F2B5D1F3-C458-4E0A-ADDD-C374D4E92F45}" type="pres">
      <dgm:prSet presAssocID="{15BF96AD-8C86-458F-933F-E6942342E323}" presName="hierRoot2" presStyleCnt="0">
        <dgm:presLayoutVars>
          <dgm:hierBranch val="init"/>
        </dgm:presLayoutVars>
      </dgm:prSet>
      <dgm:spPr/>
    </dgm:pt>
    <dgm:pt modelId="{426C0609-5F82-4028-AE49-CE4136FC2AE8}" type="pres">
      <dgm:prSet presAssocID="{15BF96AD-8C86-458F-933F-E6942342E323}" presName="rootComposite" presStyleCnt="0"/>
      <dgm:spPr/>
    </dgm:pt>
    <dgm:pt modelId="{BA4B7666-E41A-4973-8374-1C76CC9BC574}" type="pres">
      <dgm:prSet presAssocID="{15BF96AD-8C86-458F-933F-E6942342E323}" presName="rootText" presStyleLbl="node2" presStyleIdx="1" presStyleCnt="2" custScaleX="180287">
        <dgm:presLayoutVars>
          <dgm:chPref val="3"/>
        </dgm:presLayoutVars>
      </dgm:prSet>
      <dgm:spPr/>
      <dgm:t>
        <a:bodyPr/>
        <a:lstStyle/>
        <a:p>
          <a:endParaRPr lang="en-US"/>
        </a:p>
      </dgm:t>
    </dgm:pt>
    <dgm:pt modelId="{673F58F2-448A-4E0B-BEF7-062C9CA95225}" type="pres">
      <dgm:prSet presAssocID="{15BF96AD-8C86-458F-933F-E6942342E323}" presName="rootConnector" presStyleLbl="node2" presStyleIdx="1" presStyleCnt="2"/>
      <dgm:spPr/>
      <dgm:t>
        <a:bodyPr/>
        <a:lstStyle/>
        <a:p>
          <a:endParaRPr lang="en-US"/>
        </a:p>
      </dgm:t>
    </dgm:pt>
    <dgm:pt modelId="{821508A0-93C9-4213-B02B-A175C25334E2}" type="pres">
      <dgm:prSet presAssocID="{15BF96AD-8C86-458F-933F-E6942342E323}" presName="hierChild4" presStyleCnt="0"/>
      <dgm:spPr/>
    </dgm:pt>
    <dgm:pt modelId="{630B2F4A-86AA-411D-8AA6-4AB7AB7AA2B0}" type="pres">
      <dgm:prSet presAssocID="{C83C6E7F-452B-4E47-BA51-A1D8C6A608CD}" presName="Name37" presStyleLbl="parChTrans1D3" presStyleIdx="2" presStyleCnt="4"/>
      <dgm:spPr/>
      <dgm:t>
        <a:bodyPr/>
        <a:lstStyle/>
        <a:p>
          <a:endParaRPr lang="en-US"/>
        </a:p>
      </dgm:t>
    </dgm:pt>
    <dgm:pt modelId="{39324D88-FFFB-4FE6-A0F9-ADA92CB62940}" type="pres">
      <dgm:prSet presAssocID="{B3AE4C2D-00D2-41FB-8DD3-EA55DB4936B8}" presName="hierRoot2" presStyleCnt="0">
        <dgm:presLayoutVars>
          <dgm:hierBranch val="init"/>
        </dgm:presLayoutVars>
      </dgm:prSet>
      <dgm:spPr/>
    </dgm:pt>
    <dgm:pt modelId="{522168B8-4B6D-4B77-897D-D7D23D16E63D}" type="pres">
      <dgm:prSet presAssocID="{B3AE4C2D-00D2-41FB-8DD3-EA55DB4936B8}" presName="rootComposite" presStyleCnt="0"/>
      <dgm:spPr/>
    </dgm:pt>
    <dgm:pt modelId="{B57D3C79-CF9F-4A74-B13C-E86031351F34}" type="pres">
      <dgm:prSet presAssocID="{B3AE4C2D-00D2-41FB-8DD3-EA55DB4936B8}" presName="rootText" presStyleLbl="node3" presStyleIdx="2" presStyleCnt="4" custScaleY="45739">
        <dgm:presLayoutVars>
          <dgm:chPref val="3"/>
        </dgm:presLayoutVars>
      </dgm:prSet>
      <dgm:spPr/>
      <dgm:t>
        <a:bodyPr/>
        <a:lstStyle/>
        <a:p>
          <a:endParaRPr lang="en-US"/>
        </a:p>
      </dgm:t>
    </dgm:pt>
    <dgm:pt modelId="{DE010CC0-D9B7-448F-8AA2-BDCDA6084A6C}" type="pres">
      <dgm:prSet presAssocID="{B3AE4C2D-00D2-41FB-8DD3-EA55DB4936B8}" presName="rootConnector" presStyleLbl="node3" presStyleIdx="2" presStyleCnt="4"/>
      <dgm:spPr/>
      <dgm:t>
        <a:bodyPr/>
        <a:lstStyle/>
        <a:p>
          <a:endParaRPr lang="en-US"/>
        </a:p>
      </dgm:t>
    </dgm:pt>
    <dgm:pt modelId="{2B74BA28-EE03-4190-ACA2-BF3467D4D846}" type="pres">
      <dgm:prSet presAssocID="{B3AE4C2D-00D2-41FB-8DD3-EA55DB4936B8}" presName="hierChild4" presStyleCnt="0"/>
      <dgm:spPr/>
    </dgm:pt>
    <dgm:pt modelId="{BD08D4E7-848B-4F32-9525-B3415E9FB350}" type="pres">
      <dgm:prSet presAssocID="{3B876E0A-D6D7-49FC-AFA7-59341C8A0C3C}" presName="Name37" presStyleLbl="parChTrans1D4" presStyleIdx="2" presStyleCnt="6"/>
      <dgm:spPr/>
      <dgm:t>
        <a:bodyPr/>
        <a:lstStyle/>
        <a:p>
          <a:endParaRPr lang="en-US"/>
        </a:p>
      </dgm:t>
    </dgm:pt>
    <dgm:pt modelId="{542907BA-402D-4A29-B202-DE3A8D6CDFE7}" type="pres">
      <dgm:prSet presAssocID="{19362BBD-3F91-4ECD-B4C3-BE47D2F5A00E}" presName="hierRoot2" presStyleCnt="0">
        <dgm:presLayoutVars>
          <dgm:hierBranch val="init"/>
        </dgm:presLayoutVars>
      </dgm:prSet>
      <dgm:spPr/>
    </dgm:pt>
    <dgm:pt modelId="{BB1F3827-5D00-4198-922B-41A5B9DE1F27}" type="pres">
      <dgm:prSet presAssocID="{19362BBD-3F91-4ECD-B4C3-BE47D2F5A00E}" presName="rootComposite" presStyleCnt="0"/>
      <dgm:spPr/>
    </dgm:pt>
    <dgm:pt modelId="{EFEF736C-85FB-4823-B990-1558E18373B5}" type="pres">
      <dgm:prSet presAssocID="{19362BBD-3F91-4ECD-B4C3-BE47D2F5A00E}" presName="rootText" presStyleLbl="node4" presStyleIdx="2" presStyleCnt="6">
        <dgm:presLayoutVars>
          <dgm:chPref val="3"/>
        </dgm:presLayoutVars>
      </dgm:prSet>
      <dgm:spPr/>
      <dgm:t>
        <a:bodyPr/>
        <a:lstStyle/>
        <a:p>
          <a:endParaRPr lang="en-US"/>
        </a:p>
      </dgm:t>
    </dgm:pt>
    <dgm:pt modelId="{4D9BA4FC-3671-49CE-AB8C-F8E64B500945}" type="pres">
      <dgm:prSet presAssocID="{19362BBD-3F91-4ECD-B4C3-BE47D2F5A00E}" presName="rootConnector" presStyleLbl="node4" presStyleIdx="2" presStyleCnt="6"/>
      <dgm:spPr/>
      <dgm:t>
        <a:bodyPr/>
        <a:lstStyle/>
        <a:p>
          <a:endParaRPr lang="en-US"/>
        </a:p>
      </dgm:t>
    </dgm:pt>
    <dgm:pt modelId="{A7A2FCF2-1229-44C6-99D7-1C8BF7660FE8}" type="pres">
      <dgm:prSet presAssocID="{19362BBD-3F91-4ECD-B4C3-BE47D2F5A00E}" presName="hierChild4" presStyleCnt="0"/>
      <dgm:spPr/>
    </dgm:pt>
    <dgm:pt modelId="{0B6F872D-6FCF-4236-A443-ED114A57A599}" type="pres">
      <dgm:prSet presAssocID="{19362BBD-3F91-4ECD-B4C3-BE47D2F5A00E}" presName="hierChild5" presStyleCnt="0"/>
      <dgm:spPr/>
    </dgm:pt>
    <dgm:pt modelId="{8F6398E6-CD81-42CC-9014-B73505E802EF}" type="pres">
      <dgm:prSet presAssocID="{D6B45983-454C-40DB-A854-5DA1039399B4}" presName="Name37" presStyleLbl="parChTrans1D4" presStyleIdx="3" presStyleCnt="6"/>
      <dgm:spPr/>
      <dgm:t>
        <a:bodyPr/>
        <a:lstStyle/>
        <a:p>
          <a:endParaRPr lang="en-US"/>
        </a:p>
      </dgm:t>
    </dgm:pt>
    <dgm:pt modelId="{62A630D2-DB70-4E49-A7CE-3B08EFDE1483}" type="pres">
      <dgm:prSet presAssocID="{55FCC34E-6735-46EB-AD78-8C5E7B069FF1}" presName="hierRoot2" presStyleCnt="0">
        <dgm:presLayoutVars>
          <dgm:hierBranch val="init"/>
        </dgm:presLayoutVars>
      </dgm:prSet>
      <dgm:spPr/>
    </dgm:pt>
    <dgm:pt modelId="{1C4A4BD2-2AE1-40FC-9AEB-50E80C6AA0F7}" type="pres">
      <dgm:prSet presAssocID="{55FCC34E-6735-46EB-AD78-8C5E7B069FF1}" presName="rootComposite" presStyleCnt="0"/>
      <dgm:spPr/>
    </dgm:pt>
    <dgm:pt modelId="{2BE5ED26-6AC0-4DE1-B265-097E0155009F}" type="pres">
      <dgm:prSet presAssocID="{55FCC34E-6735-46EB-AD78-8C5E7B069FF1}" presName="rootText" presStyleLbl="node4" presStyleIdx="3" presStyleCnt="6">
        <dgm:presLayoutVars>
          <dgm:chPref val="3"/>
        </dgm:presLayoutVars>
      </dgm:prSet>
      <dgm:spPr/>
      <dgm:t>
        <a:bodyPr/>
        <a:lstStyle/>
        <a:p>
          <a:endParaRPr lang="en-US"/>
        </a:p>
      </dgm:t>
    </dgm:pt>
    <dgm:pt modelId="{411A7C2B-BC00-40C8-B146-1C1DFACE815D}" type="pres">
      <dgm:prSet presAssocID="{55FCC34E-6735-46EB-AD78-8C5E7B069FF1}" presName="rootConnector" presStyleLbl="node4" presStyleIdx="3" presStyleCnt="6"/>
      <dgm:spPr/>
      <dgm:t>
        <a:bodyPr/>
        <a:lstStyle/>
        <a:p>
          <a:endParaRPr lang="en-US"/>
        </a:p>
      </dgm:t>
    </dgm:pt>
    <dgm:pt modelId="{899C88DD-43F9-4C25-A387-9E3BAB623347}" type="pres">
      <dgm:prSet presAssocID="{55FCC34E-6735-46EB-AD78-8C5E7B069FF1}" presName="hierChild4" presStyleCnt="0"/>
      <dgm:spPr/>
    </dgm:pt>
    <dgm:pt modelId="{43BE890A-73B7-4768-9FD8-3D59FC7503AD}" type="pres">
      <dgm:prSet presAssocID="{55FCC34E-6735-46EB-AD78-8C5E7B069FF1}" presName="hierChild5" presStyleCnt="0"/>
      <dgm:spPr/>
    </dgm:pt>
    <dgm:pt modelId="{E901EB45-2FD7-4B45-88F1-436D4037DDF8}" type="pres">
      <dgm:prSet presAssocID="{B3AE4C2D-00D2-41FB-8DD3-EA55DB4936B8}" presName="hierChild5" presStyleCnt="0"/>
      <dgm:spPr/>
    </dgm:pt>
    <dgm:pt modelId="{EE7E446F-3901-41E9-8149-B38298E12E97}" type="pres">
      <dgm:prSet presAssocID="{07F75404-13AD-4789-835B-7A4C3FA8FB11}" presName="Name37" presStyleLbl="parChTrans1D3" presStyleIdx="3" presStyleCnt="4"/>
      <dgm:spPr/>
      <dgm:t>
        <a:bodyPr/>
        <a:lstStyle/>
        <a:p>
          <a:endParaRPr lang="en-US"/>
        </a:p>
      </dgm:t>
    </dgm:pt>
    <dgm:pt modelId="{2BF30E69-C8D4-4976-8767-756CA2F4741D}" type="pres">
      <dgm:prSet presAssocID="{AAAE6B31-251A-4AB7-84E9-9A999ABA1366}" presName="hierRoot2" presStyleCnt="0">
        <dgm:presLayoutVars>
          <dgm:hierBranch val="init"/>
        </dgm:presLayoutVars>
      </dgm:prSet>
      <dgm:spPr/>
    </dgm:pt>
    <dgm:pt modelId="{D63868A7-04A6-40F4-9D6C-033B37218DF8}" type="pres">
      <dgm:prSet presAssocID="{AAAE6B31-251A-4AB7-84E9-9A999ABA1366}" presName="rootComposite" presStyleCnt="0"/>
      <dgm:spPr/>
    </dgm:pt>
    <dgm:pt modelId="{D7E85EE0-83EE-47FD-9B9D-1B573D04BBA9}" type="pres">
      <dgm:prSet presAssocID="{AAAE6B31-251A-4AB7-84E9-9A999ABA1366}" presName="rootText" presStyleLbl="node3" presStyleIdx="3" presStyleCnt="4" custScaleY="45739">
        <dgm:presLayoutVars>
          <dgm:chPref val="3"/>
        </dgm:presLayoutVars>
      </dgm:prSet>
      <dgm:spPr/>
      <dgm:t>
        <a:bodyPr/>
        <a:lstStyle/>
        <a:p>
          <a:endParaRPr lang="en-US"/>
        </a:p>
      </dgm:t>
    </dgm:pt>
    <dgm:pt modelId="{63394A6E-90F7-4C4E-92EB-227634466304}" type="pres">
      <dgm:prSet presAssocID="{AAAE6B31-251A-4AB7-84E9-9A999ABA1366}" presName="rootConnector" presStyleLbl="node3" presStyleIdx="3" presStyleCnt="4"/>
      <dgm:spPr/>
      <dgm:t>
        <a:bodyPr/>
        <a:lstStyle/>
        <a:p>
          <a:endParaRPr lang="en-US"/>
        </a:p>
      </dgm:t>
    </dgm:pt>
    <dgm:pt modelId="{6FB82D82-5FEF-4B40-8EA1-057DD694B9FE}" type="pres">
      <dgm:prSet presAssocID="{AAAE6B31-251A-4AB7-84E9-9A999ABA1366}" presName="hierChild4" presStyleCnt="0"/>
      <dgm:spPr/>
    </dgm:pt>
    <dgm:pt modelId="{93E54E39-C873-4719-B2AC-794CF8D0A2BA}" type="pres">
      <dgm:prSet presAssocID="{312A9167-7906-468A-AAEF-737562D2092C}" presName="Name37" presStyleLbl="parChTrans1D4" presStyleIdx="4" presStyleCnt="6"/>
      <dgm:spPr/>
      <dgm:t>
        <a:bodyPr/>
        <a:lstStyle/>
        <a:p>
          <a:endParaRPr lang="en-US"/>
        </a:p>
      </dgm:t>
    </dgm:pt>
    <dgm:pt modelId="{6E943D01-5CB8-4D06-B730-2B4F0A10AC5C}" type="pres">
      <dgm:prSet presAssocID="{4C0D5495-FF3E-45C1-87B8-95B1C420156D}" presName="hierRoot2" presStyleCnt="0">
        <dgm:presLayoutVars>
          <dgm:hierBranch val="init"/>
        </dgm:presLayoutVars>
      </dgm:prSet>
      <dgm:spPr/>
    </dgm:pt>
    <dgm:pt modelId="{236EE6B5-3615-47A5-9CDE-DAD87E919D7E}" type="pres">
      <dgm:prSet presAssocID="{4C0D5495-FF3E-45C1-87B8-95B1C420156D}" presName="rootComposite" presStyleCnt="0"/>
      <dgm:spPr/>
    </dgm:pt>
    <dgm:pt modelId="{B1D87976-F710-4CDB-A922-E9EB894DA5A1}" type="pres">
      <dgm:prSet presAssocID="{4C0D5495-FF3E-45C1-87B8-95B1C420156D}" presName="rootText" presStyleLbl="node4" presStyleIdx="4" presStyleCnt="6">
        <dgm:presLayoutVars>
          <dgm:chPref val="3"/>
        </dgm:presLayoutVars>
      </dgm:prSet>
      <dgm:spPr/>
      <dgm:t>
        <a:bodyPr/>
        <a:lstStyle/>
        <a:p>
          <a:endParaRPr lang="en-US"/>
        </a:p>
      </dgm:t>
    </dgm:pt>
    <dgm:pt modelId="{70370462-2FA7-400D-821B-ED7AD49EEA97}" type="pres">
      <dgm:prSet presAssocID="{4C0D5495-FF3E-45C1-87B8-95B1C420156D}" presName="rootConnector" presStyleLbl="node4" presStyleIdx="4" presStyleCnt="6"/>
      <dgm:spPr/>
      <dgm:t>
        <a:bodyPr/>
        <a:lstStyle/>
        <a:p>
          <a:endParaRPr lang="en-US"/>
        </a:p>
      </dgm:t>
    </dgm:pt>
    <dgm:pt modelId="{72529D8D-31F6-4E60-A3E5-690F2D1F4F22}" type="pres">
      <dgm:prSet presAssocID="{4C0D5495-FF3E-45C1-87B8-95B1C420156D}" presName="hierChild4" presStyleCnt="0"/>
      <dgm:spPr/>
    </dgm:pt>
    <dgm:pt modelId="{F90EA602-8452-4DE4-948B-B39F60E8B210}" type="pres">
      <dgm:prSet presAssocID="{4C0D5495-FF3E-45C1-87B8-95B1C420156D}" presName="hierChild5" presStyleCnt="0"/>
      <dgm:spPr/>
    </dgm:pt>
    <dgm:pt modelId="{DA9A6926-2AB0-4433-8DBB-787E7898B2FD}" type="pres">
      <dgm:prSet presAssocID="{26F1666C-39FF-4375-B973-069CE55339AC}" presName="Name37" presStyleLbl="parChTrans1D4" presStyleIdx="5" presStyleCnt="6"/>
      <dgm:spPr/>
      <dgm:t>
        <a:bodyPr/>
        <a:lstStyle/>
        <a:p>
          <a:endParaRPr lang="en-US"/>
        </a:p>
      </dgm:t>
    </dgm:pt>
    <dgm:pt modelId="{E75EAF4B-AB36-4CF6-9820-C16048ED3CB3}" type="pres">
      <dgm:prSet presAssocID="{43B067C5-1FE3-4001-AC00-D18E182C8314}" presName="hierRoot2" presStyleCnt="0">
        <dgm:presLayoutVars>
          <dgm:hierBranch val="init"/>
        </dgm:presLayoutVars>
      </dgm:prSet>
      <dgm:spPr/>
    </dgm:pt>
    <dgm:pt modelId="{AA23DE56-DB3D-46BF-BB12-EBC397D768AE}" type="pres">
      <dgm:prSet presAssocID="{43B067C5-1FE3-4001-AC00-D18E182C8314}" presName="rootComposite" presStyleCnt="0"/>
      <dgm:spPr/>
    </dgm:pt>
    <dgm:pt modelId="{D62AA80A-C4B5-4CC9-9252-3F8A7007DB13}" type="pres">
      <dgm:prSet presAssocID="{43B067C5-1FE3-4001-AC00-D18E182C8314}" presName="rootText" presStyleLbl="node4" presStyleIdx="5" presStyleCnt="6">
        <dgm:presLayoutVars>
          <dgm:chPref val="3"/>
        </dgm:presLayoutVars>
      </dgm:prSet>
      <dgm:spPr/>
      <dgm:t>
        <a:bodyPr/>
        <a:lstStyle/>
        <a:p>
          <a:endParaRPr lang="en-US"/>
        </a:p>
      </dgm:t>
    </dgm:pt>
    <dgm:pt modelId="{6C3316B3-953C-408F-8CC0-2A40CD978D3C}" type="pres">
      <dgm:prSet presAssocID="{43B067C5-1FE3-4001-AC00-D18E182C8314}" presName="rootConnector" presStyleLbl="node4" presStyleIdx="5" presStyleCnt="6"/>
      <dgm:spPr/>
      <dgm:t>
        <a:bodyPr/>
        <a:lstStyle/>
        <a:p>
          <a:endParaRPr lang="en-US"/>
        </a:p>
      </dgm:t>
    </dgm:pt>
    <dgm:pt modelId="{1973A06C-148A-4CEF-8217-99880543174F}" type="pres">
      <dgm:prSet presAssocID="{43B067C5-1FE3-4001-AC00-D18E182C8314}" presName="hierChild4" presStyleCnt="0"/>
      <dgm:spPr/>
    </dgm:pt>
    <dgm:pt modelId="{1A18CFE6-4549-4EC8-ACE1-2659BE996EE2}" type="pres">
      <dgm:prSet presAssocID="{43B067C5-1FE3-4001-AC00-D18E182C8314}" presName="hierChild5" presStyleCnt="0"/>
      <dgm:spPr/>
    </dgm:pt>
    <dgm:pt modelId="{F3F3EE1C-12BE-48F8-90B7-9BE4BE897F37}" type="pres">
      <dgm:prSet presAssocID="{AAAE6B31-251A-4AB7-84E9-9A999ABA1366}" presName="hierChild5" presStyleCnt="0"/>
      <dgm:spPr/>
    </dgm:pt>
    <dgm:pt modelId="{E543713C-B30C-467F-B1D4-DE06D96179BB}" type="pres">
      <dgm:prSet presAssocID="{15BF96AD-8C86-458F-933F-E6942342E323}" presName="hierChild5" presStyleCnt="0"/>
      <dgm:spPr/>
    </dgm:pt>
    <dgm:pt modelId="{87312DD7-D782-4BF7-BE43-CF9F37B2FE55}" type="pres">
      <dgm:prSet presAssocID="{120A6FB0-CE3A-46D3-A440-7428D3AD5C3E}" presName="hierChild3" presStyleCnt="0"/>
      <dgm:spPr/>
    </dgm:pt>
  </dgm:ptLst>
  <dgm:cxnLst>
    <dgm:cxn modelId="{440D5347-8F4E-4AFC-9EC4-C3F35B8D4E2F}" type="presOf" srcId="{EB93782F-3BF3-4477-8ADE-4FD93F777D12}" destId="{4EEF0E68-B08A-47BE-B799-63D1AF24D865}" srcOrd="0" destOrd="0" presId="urn:microsoft.com/office/officeart/2005/8/layout/orgChart1"/>
    <dgm:cxn modelId="{56E17A82-1F05-4946-A97C-EE25B3750C9A}" type="presOf" srcId="{15BF96AD-8C86-458F-933F-E6942342E323}" destId="{673F58F2-448A-4E0B-BEF7-062C9CA95225}" srcOrd="1" destOrd="0" presId="urn:microsoft.com/office/officeart/2005/8/layout/orgChart1"/>
    <dgm:cxn modelId="{C797ACEF-7A9D-45DE-9852-2FCAE037C117}" type="presOf" srcId="{4C0D5495-FF3E-45C1-87B8-95B1C420156D}" destId="{B1D87976-F710-4CDB-A922-E9EB894DA5A1}" srcOrd="0" destOrd="0" presId="urn:microsoft.com/office/officeart/2005/8/layout/orgChart1"/>
    <dgm:cxn modelId="{3E81994F-390B-4FE5-8E0D-1EBD2B1DC2C7}" type="presOf" srcId="{4F4D562A-D143-4C6E-8BB8-7CCC83D847B3}" destId="{98B12765-A930-4DB4-B736-F2A5500D3FFC}" srcOrd="0" destOrd="0" presId="urn:microsoft.com/office/officeart/2005/8/layout/orgChart1"/>
    <dgm:cxn modelId="{85854A58-B490-4077-839D-C2517200CB21}" type="presOf" srcId="{19362BBD-3F91-4ECD-B4C3-BE47D2F5A00E}" destId="{EFEF736C-85FB-4823-B990-1558E18373B5}" srcOrd="0" destOrd="0" presId="urn:microsoft.com/office/officeart/2005/8/layout/orgChart1"/>
    <dgm:cxn modelId="{511D3B40-67F3-4BC9-A1DB-6D6BACC0E7B8}" type="presOf" srcId="{43B067C5-1FE3-4001-AC00-D18E182C8314}" destId="{D62AA80A-C4B5-4CC9-9252-3F8A7007DB13}" srcOrd="0" destOrd="0" presId="urn:microsoft.com/office/officeart/2005/8/layout/orgChart1"/>
    <dgm:cxn modelId="{E59CBC99-89A5-4828-9CA2-ACF25E301F0B}" srcId="{4F4D562A-D143-4C6E-8BB8-7CCC83D847B3}" destId="{8CB0B6EA-D48D-4BBD-856F-189250011ED8}" srcOrd="0" destOrd="0" parTransId="{1534CACF-4AEA-4174-9C42-7D2D643B36D7}" sibTransId="{6CB9AECD-4B3A-428A-94CD-44295F2C5572}"/>
    <dgm:cxn modelId="{D6718E60-16B2-44F0-B71F-8C4E5C4C30B9}" type="presOf" srcId="{AAAE6B31-251A-4AB7-84E9-9A999ABA1366}" destId="{D7E85EE0-83EE-47FD-9B9D-1B573D04BBA9}" srcOrd="0" destOrd="0" presId="urn:microsoft.com/office/officeart/2005/8/layout/orgChart1"/>
    <dgm:cxn modelId="{9B0404C7-E106-442F-8BEF-B48D34BA0F01}" srcId="{8CB0B6EA-D48D-4BBD-856F-189250011ED8}" destId="{1CF7B6B9-00AE-4C1C-AB39-438E0FACC5F4}" srcOrd="0" destOrd="0" parTransId="{6634908E-1BEB-4B17-9069-00BD4E7D843F}" sibTransId="{2C9A2580-69D8-4092-8825-F874AB54CBE8}"/>
    <dgm:cxn modelId="{23EF649F-195D-403A-ACF3-1750802684B4}" type="presOf" srcId="{43CD1B8F-B7BD-462D-AD9F-476BDEFE0AEA}" destId="{069BB7E7-2146-4D9C-8949-0F5195998FC9}" srcOrd="1" destOrd="0" presId="urn:microsoft.com/office/officeart/2005/8/layout/orgChart1"/>
    <dgm:cxn modelId="{94289661-D024-4E83-9A01-476C68F2C5A2}" type="presOf" srcId="{C83C6E7F-452B-4E47-BA51-A1D8C6A608CD}" destId="{630B2F4A-86AA-411D-8AA6-4AB7AB7AA2B0}" srcOrd="0" destOrd="0" presId="urn:microsoft.com/office/officeart/2005/8/layout/orgChart1"/>
    <dgm:cxn modelId="{ABED0BF0-19D9-4017-B0FF-A4E407237EAC}" type="presOf" srcId="{4F4D562A-D143-4C6E-8BB8-7CCC83D847B3}" destId="{BBD98D50-E287-4422-850B-F66AEE6F8357}" srcOrd="1" destOrd="0" presId="urn:microsoft.com/office/officeart/2005/8/layout/orgChart1"/>
    <dgm:cxn modelId="{E963B29A-BBB6-4B23-8193-1199C6D1DC64}" type="presOf" srcId="{55FCC34E-6735-46EB-AD78-8C5E7B069FF1}" destId="{411A7C2B-BC00-40C8-B146-1C1DFACE815D}" srcOrd="1" destOrd="0" presId="urn:microsoft.com/office/officeart/2005/8/layout/orgChart1"/>
    <dgm:cxn modelId="{1A6FEA18-CFDE-4078-AB22-D5F503E6E833}" srcId="{AAAE6B31-251A-4AB7-84E9-9A999ABA1366}" destId="{4C0D5495-FF3E-45C1-87B8-95B1C420156D}" srcOrd="0" destOrd="0" parTransId="{312A9167-7906-468A-AAEF-737562D2092C}" sibTransId="{FDF1A6B0-FEBF-4F2B-BD77-413E6FE245FA}"/>
    <dgm:cxn modelId="{506186D1-1BF9-4171-9C8F-AA90320F81D6}" type="presOf" srcId="{8CB0B6EA-D48D-4BBD-856F-189250011ED8}" destId="{C4F7E3E1-48D6-4222-8289-0E94DBB42695}" srcOrd="1" destOrd="0" presId="urn:microsoft.com/office/officeart/2005/8/layout/orgChart1"/>
    <dgm:cxn modelId="{0457C8E7-5166-4CE6-8E9A-FD35E6F02602}" type="presOf" srcId="{CFFD824B-B0EF-4F16-BDE4-5BB2C9016CAA}" destId="{2FED8B44-CABA-4D42-A924-8015613B34D8}" srcOrd="0" destOrd="0" presId="urn:microsoft.com/office/officeart/2005/8/layout/orgChart1"/>
    <dgm:cxn modelId="{25CC1695-D7E9-42CC-BEDC-2A57F6DADDAA}" srcId="{B3AE4C2D-00D2-41FB-8DD3-EA55DB4936B8}" destId="{55FCC34E-6735-46EB-AD78-8C5E7B069FF1}" srcOrd="1" destOrd="0" parTransId="{D6B45983-454C-40DB-A854-5DA1039399B4}" sibTransId="{88384356-4B59-4E59-BCB5-B56E0EB2E0BD}"/>
    <dgm:cxn modelId="{8B0B622D-B0B3-4CE6-B216-535BEA9D9962}" type="presOf" srcId="{120A6FB0-CE3A-46D3-A440-7428D3AD5C3E}" destId="{89BAB6BD-3F6E-4C5E-B1FD-6ABA537C2CBF}" srcOrd="1" destOrd="0" presId="urn:microsoft.com/office/officeart/2005/8/layout/orgChart1"/>
    <dgm:cxn modelId="{E3A938ED-6501-44F0-92B7-E1F7274339D9}" srcId="{15BF96AD-8C86-458F-933F-E6942342E323}" destId="{AAAE6B31-251A-4AB7-84E9-9A999ABA1366}" srcOrd="1" destOrd="0" parTransId="{07F75404-13AD-4789-835B-7A4C3FA8FB11}" sibTransId="{41F9D408-8DBD-41F2-B5A4-A1BE7D867D1D}"/>
    <dgm:cxn modelId="{360A8EED-1E05-40D6-AD54-69CA7111D1CD}" type="presOf" srcId="{AAAE6B31-251A-4AB7-84E9-9A999ABA1366}" destId="{63394A6E-90F7-4C4E-92EB-227634466304}" srcOrd="1" destOrd="0" presId="urn:microsoft.com/office/officeart/2005/8/layout/orgChart1"/>
    <dgm:cxn modelId="{1008DB9F-FE67-4F5C-B400-DAA8DBC43790}" srcId="{120A6FB0-CE3A-46D3-A440-7428D3AD5C3E}" destId="{15BF96AD-8C86-458F-933F-E6942342E323}" srcOrd="1" destOrd="0" parTransId="{0E7C5F60-33D5-4E31-A153-C609D913F95C}" sibTransId="{708C45AB-551A-4F5C-A74C-68921B6B251A}"/>
    <dgm:cxn modelId="{2DF41EFC-C186-438A-9765-C9B11E671372}" type="presOf" srcId="{0E7C5F60-33D5-4E31-A153-C609D913F95C}" destId="{BBEDF5EC-75CA-4154-96FC-D123874039F2}" srcOrd="0" destOrd="0" presId="urn:microsoft.com/office/officeart/2005/8/layout/orgChart1"/>
    <dgm:cxn modelId="{D78F8096-C526-4A84-9918-788ED9D7B718}" type="presOf" srcId="{1534CACF-4AEA-4174-9C42-7D2D643B36D7}" destId="{34E5E362-1B33-4CBC-A793-8FF892E825FE}" srcOrd="0" destOrd="0" presId="urn:microsoft.com/office/officeart/2005/8/layout/orgChart1"/>
    <dgm:cxn modelId="{7F0BE0AF-C8B5-491F-87DD-91D5316D3655}" srcId="{120A6FB0-CE3A-46D3-A440-7428D3AD5C3E}" destId="{4F4D562A-D143-4C6E-8BB8-7CCC83D847B3}" srcOrd="0" destOrd="0" parTransId="{49C13A95-39AB-4BCF-8484-4CAAF54A8C53}" sibTransId="{DBD0CDF0-3D4A-4B2C-A812-4F032153CA91}"/>
    <dgm:cxn modelId="{247AF5F0-42D5-4DFC-9EA2-169C85838470}" type="presOf" srcId="{55FCC34E-6735-46EB-AD78-8C5E7B069FF1}" destId="{2BE5ED26-6AC0-4DE1-B265-097E0155009F}" srcOrd="0" destOrd="0" presId="urn:microsoft.com/office/officeart/2005/8/layout/orgChart1"/>
    <dgm:cxn modelId="{5E20DE27-AD86-4160-B102-1E94DF799DF5}" type="presOf" srcId="{120A6FB0-CE3A-46D3-A440-7428D3AD5C3E}" destId="{9EA012DA-9271-4AD9-9D22-B06AA08D0B08}" srcOrd="0" destOrd="0" presId="urn:microsoft.com/office/officeart/2005/8/layout/orgChart1"/>
    <dgm:cxn modelId="{10F73178-7BAA-45AF-98A1-A4E8F85BC334}" srcId="{15BF96AD-8C86-458F-933F-E6942342E323}" destId="{B3AE4C2D-00D2-41FB-8DD3-EA55DB4936B8}" srcOrd="0" destOrd="0" parTransId="{C83C6E7F-452B-4E47-BA51-A1D8C6A608CD}" sibTransId="{3A1EA181-30C3-4144-A257-B5F464D01B4A}"/>
    <dgm:cxn modelId="{ECD71A87-700B-48CA-B5D8-AE23B82E3848}" srcId="{AAAE6B31-251A-4AB7-84E9-9A999ABA1366}" destId="{43B067C5-1FE3-4001-AC00-D18E182C8314}" srcOrd="1" destOrd="0" parTransId="{26F1666C-39FF-4375-B973-069CE55339AC}" sibTransId="{7B99FA38-0F4D-44CB-AE27-E7E565D07C5B}"/>
    <dgm:cxn modelId="{6A8226A8-3FE0-43DE-BCCC-DBB624EAFB83}" type="presOf" srcId="{1CF7B6B9-00AE-4C1C-AB39-438E0FACC5F4}" destId="{9045E787-CFAF-458D-B662-717B714C3673}" srcOrd="0" destOrd="0" presId="urn:microsoft.com/office/officeart/2005/8/layout/orgChart1"/>
    <dgm:cxn modelId="{1DB6A110-6F44-4953-9AA5-E707311DB204}" type="presOf" srcId="{8CB0B6EA-D48D-4BBD-856F-189250011ED8}" destId="{EDE8EE28-52CF-4A4F-8DFD-CD8FE10FC8DB}" srcOrd="0" destOrd="0" presId="urn:microsoft.com/office/officeart/2005/8/layout/orgChart1"/>
    <dgm:cxn modelId="{51BB7C6B-A53A-48F4-A506-CFD330AB52C5}" type="presOf" srcId="{49C13A95-39AB-4BCF-8484-4CAAF54A8C53}" destId="{BC2FCA86-B856-4935-B928-A16550BCA9C3}" srcOrd="0" destOrd="0" presId="urn:microsoft.com/office/officeart/2005/8/layout/orgChart1"/>
    <dgm:cxn modelId="{CB9CA7E1-DA26-4682-9C7A-581C3D645F79}" type="presOf" srcId="{B3AE4C2D-00D2-41FB-8DD3-EA55DB4936B8}" destId="{B57D3C79-CF9F-4A74-B13C-E86031351F34}" srcOrd="0" destOrd="0" presId="urn:microsoft.com/office/officeart/2005/8/layout/orgChart1"/>
    <dgm:cxn modelId="{B18F7B87-A539-4A7B-BBD7-AA57F852D701}" type="presOf" srcId="{15BF96AD-8C86-458F-933F-E6942342E323}" destId="{BA4B7666-E41A-4973-8374-1C76CC9BC574}" srcOrd="0" destOrd="0" presId="urn:microsoft.com/office/officeart/2005/8/layout/orgChart1"/>
    <dgm:cxn modelId="{49541117-5D72-4A35-A5AC-67886B6B3B22}" srcId="{CFFD824B-B0EF-4F16-BDE4-5BB2C9016CAA}" destId="{120A6FB0-CE3A-46D3-A440-7428D3AD5C3E}" srcOrd="0" destOrd="0" parTransId="{CAA1D8C5-C1BA-4469-93FF-FBD2FE861DA0}" sibTransId="{D2BCF6B0-9DEC-4B5C-AA6A-9CF28EE97551}"/>
    <dgm:cxn modelId="{2BE9CD11-6F7A-40EA-B158-CEE6C863B824}" type="presOf" srcId="{185E56BF-6662-468D-9BF3-D8786D0581E3}" destId="{5C569859-A8BB-441A-B3F3-48B0CBAC25D2}" srcOrd="0" destOrd="0" presId="urn:microsoft.com/office/officeart/2005/8/layout/orgChart1"/>
    <dgm:cxn modelId="{87194BEB-366B-4050-B060-C834A5B7DDA5}" srcId="{4F4D562A-D143-4C6E-8BB8-7CCC83D847B3}" destId="{3D3F10DB-E738-4069-909B-B2BDA6AD7B7E}" srcOrd="1" destOrd="0" parTransId="{EB93782F-3BF3-4477-8ADE-4FD93F777D12}" sibTransId="{E8D2FC22-1A2C-45E7-8814-0CC9B5AE3505}"/>
    <dgm:cxn modelId="{0DB9662F-ECBE-45FE-ACE5-BE0354A47975}" type="presOf" srcId="{1CF7B6B9-00AE-4C1C-AB39-438E0FACC5F4}" destId="{D2C5700E-E15E-47A9-ACAD-2CB7018CF04A}" srcOrd="1" destOrd="0" presId="urn:microsoft.com/office/officeart/2005/8/layout/orgChart1"/>
    <dgm:cxn modelId="{8967B676-38AB-409E-BC9E-543E21508528}" type="presOf" srcId="{07F75404-13AD-4789-835B-7A4C3FA8FB11}" destId="{EE7E446F-3901-41E9-8149-B38298E12E97}" srcOrd="0" destOrd="0" presId="urn:microsoft.com/office/officeart/2005/8/layout/orgChart1"/>
    <dgm:cxn modelId="{88729C01-2B15-4745-BF27-2C46B16277FD}" type="presOf" srcId="{3B876E0A-D6D7-49FC-AFA7-59341C8A0C3C}" destId="{BD08D4E7-848B-4F32-9525-B3415E9FB350}" srcOrd="0" destOrd="0" presId="urn:microsoft.com/office/officeart/2005/8/layout/orgChart1"/>
    <dgm:cxn modelId="{D627A322-E33E-4A92-863D-146472AF5788}" srcId="{3D3F10DB-E738-4069-909B-B2BDA6AD7B7E}" destId="{43CD1B8F-B7BD-462D-AD9F-476BDEFE0AEA}" srcOrd="0" destOrd="0" parTransId="{185E56BF-6662-468D-9BF3-D8786D0581E3}" sibTransId="{F108BAFE-7DFA-4DBF-B0D2-7847192CD68B}"/>
    <dgm:cxn modelId="{E6F0782A-F310-4638-9D18-7995D1661CC8}" type="presOf" srcId="{3D3F10DB-E738-4069-909B-B2BDA6AD7B7E}" destId="{F1DD97AB-C0FF-4A64-B9A3-4AC2A83297F6}" srcOrd="0" destOrd="0" presId="urn:microsoft.com/office/officeart/2005/8/layout/orgChart1"/>
    <dgm:cxn modelId="{000213DF-C335-42FE-9851-6DEE3D3D3189}" type="presOf" srcId="{D6B45983-454C-40DB-A854-5DA1039399B4}" destId="{8F6398E6-CD81-42CC-9014-B73505E802EF}" srcOrd="0" destOrd="0" presId="urn:microsoft.com/office/officeart/2005/8/layout/orgChart1"/>
    <dgm:cxn modelId="{683E16D8-0A92-480D-A132-FE53E0F41800}" type="presOf" srcId="{43CD1B8F-B7BD-462D-AD9F-476BDEFE0AEA}" destId="{AD204613-3626-4FEB-A066-45E345523951}" srcOrd="0" destOrd="0" presId="urn:microsoft.com/office/officeart/2005/8/layout/orgChart1"/>
    <dgm:cxn modelId="{4BFBD6B6-530C-4628-8313-7172DCE23162}" type="presOf" srcId="{43B067C5-1FE3-4001-AC00-D18E182C8314}" destId="{6C3316B3-953C-408F-8CC0-2A40CD978D3C}" srcOrd="1" destOrd="0" presId="urn:microsoft.com/office/officeart/2005/8/layout/orgChart1"/>
    <dgm:cxn modelId="{FAE96D7D-83F4-41FE-A472-A1B6F56EE9FE}" type="presOf" srcId="{6634908E-1BEB-4B17-9069-00BD4E7D843F}" destId="{2E7A967D-00F3-49F3-9C63-4A52A933A8AB}" srcOrd="0" destOrd="0" presId="urn:microsoft.com/office/officeart/2005/8/layout/orgChart1"/>
    <dgm:cxn modelId="{49FCF7BA-A819-4023-B122-DCA39A75248D}" type="presOf" srcId="{3D3F10DB-E738-4069-909B-B2BDA6AD7B7E}" destId="{A9249BF0-9D26-428C-9B5C-97492ED6CFAA}" srcOrd="1" destOrd="0" presId="urn:microsoft.com/office/officeart/2005/8/layout/orgChart1"/>
    <dgm:cxn modelId="{E5D886BD-5C69-4002-ADE7-E9CE5075633E}" srcId="{B3AE4C2D-00D2-41FB-8DD3-EA55DB4936B8}" destId="{19362BBD-3F91-4ECD-B4C3-BE47D2F5A00E}" srcOrd="0" destOrd="0" parTransId="{3B876E0A-D6D7-49FC-AFA7-59341C8A0C3C}" sibTransId="{84C169D5-3D2B-4FCE-BAB8-AE5B4C67D015}"/>
    <dgm:cxn modelId="{379BF998-A3AB-4C36-9DA8-2D0B0880F3A3}" type="presOf" srcId="{19362BBD-3F91-4ECD-B4C3-BE47D2F5A00E}" destId="{4D9BA4FC-3671-49CE-AB8C-F8E64B500945}" srcOrd="1" destOrd="0" presId="urn:microsoft.com/office/officeart/2005/8/layout/orgChart1"/>
    <dgm:cxn modelId="{CBD7507A-B7F3-47B3-9E8F-ABB6458D427C}" type="presOf" srcId="{312A9167-7906-468A-AAEF-737562D2092C}" destId="{93E54E39-C873-4719-B2AC-794CF8D0A2BA}" srcOrd="0" destOrd="0" presId="urn:microsoft.com/office/officeart/2005/8/layout/orgChart1"/>
    <dgm:cxn modelId="{F3B0D1C1-EACF-437F-ADE8-87CA614BFD9A}" type="presOf" srcId="{26F1666C-39FF-4375-B973-069CE55339AC}" destId="{DA9A6926-2AB0-4433-8DBB-787E7898B2FD}" srcOrd="0" destOrd="0" presId="urn:microsoft.com/office/officeart/2005/8/layout/orgChart1"/>
    <dgm:cxn modelId="{0A99D3D4-87F3-4171-9EE0-6E7B1B573A53}" type="presOf" srcId="{4C0D5495-FF3E-45C1-87B8-95B1C420156D}" destId="{70370462-2FA7-400D-821B-ED7AD49EEA97}" srcOrd="1" destOrd="0" presId="urn:microsoft.com/office/officeart/2005/8/layout/orgChart1"/>
    <dgm:cxn modelId="{A1E02F13-E26A-4062-A54C-04BB0323B770}" type="presOf" srcId="{B3AE4C2D-00D2-41FB-8DD3-EA55DB4936B8}" destId="{DE010CC0-D9B7-448F-8AA2-BDCDA6084A6C}" srcOrd="1" destOrd="0" presId="urn:microsoft.com/office/officeart/2005/8/layout/orgChart1"/>
    <dgm:cxn modelId="{4C5E7A09-4F26-4C77-86B1-45995A748A5A}" type="presParOf" srcId="{2FED8B44-CABA-4D42-A924-8015613B34D8}" destId="{09D63657-9980-48AD-99DA-1E3088982A4C}" srcOrd="0" destOrd="0" presId="urn:microsoft.com/office/officeart/2005/8/layout/orgChart1"/>
    <dgm:cxn modelId="{EB7FB059-2E7C-48DF-A990-1A866AD72BE6}" type="presParOf" srcId="{09D63657-9980-48AD-99DA-1E3088982A4C}" destId="{490F461A-2179-464B-98D8-DE0B9C48EE79}" srcOrd="0" destOrd="0" presId="urn:microsoft.com/office/officeart/2005/8/layout/orgChart1"/>
    <dgm:cxn modelId="{A59B2E23-1198-4C09-B05B-228AF5C88F9D}" type="presParOf" srcId="{490F461A-2179-464B-98D8-DE0B9C48EE79}" destId="{9EA012DA-9271-4AD9-9D22-B06AA08D0B08}" srcOrd="0" destOrd="0" presId="urn:microsoft.com/office/officeart/2005/8/layout/orgChart1"/>
    <dgm:cxn modelId="{25F3B743-6097-454F-ADD0-304CFA730353}" type="presParOf" srcId="{490F461A-2179-464B-98D8-DE0B9C48EE79}" destId="{89BAB6BD-3F6E-4C5E-B1FD-6ABA537C2CBF}" srcOrd="1" destOrd="0" presId="urn:microsoft.com/office/officeart/2005/8/layout/orgChart1"/>
    <dgm:cxn modelId="{7CC35783-ED34-42C8-816F-37609B1D698E}" type="presParOf" srcId="{09D63657-9980-48AD-99DA-1E3088982A4C}" destId="{A0FB198D-609C-4EF6-84CB-9E0688E974DF}" srcOrd="1" destOrd="0" presId="urn:microsoft.com/office/officeart/2005/8/layout/orgChart1"/>
    <dgm:cxn modelId="{DCA226CB-2CF7-460A-AD60-983AC6DAEF1E}" type="presParOf" srcId="{A0FB198D-609C-4EF6-84CB-9E0688E974DF}" destId="{BC2FCA86-B856-4935-B928-A16550BCA9C3}" srcOrd="0" destOrd="0" presId="urn:microsoft.com/office/officeart/2005/8/layout/orgChart1"/>
    <dgm:cxn modelId="{55185403-C6D6-4740-8F81-5F60B40C22E9}" type="presParOf" srcId="{A0FB198D-609C-4EF6-84CB-9E0688E974DF}" destId="{B7E114D7-A94C-4A3D-BB95-D2AF87C18CED}" srcOrd="1" destOrd="0" presId="urn:microsoft.com/office/officeart/2005/8/layout/orgChart1"/>
    <dgm:cxn modelId="{3AAAC8B5-BB89-404F-A4A3-C0196D13832D}" type="presParOf" srcId="{B7E114D7-A94C-4A3D-BB95-D2AF87C18CED}" destId="{04D4901A-369D-4527-8499-C5715BEE4F0F}" srcOrd="0" destOrd="0" presId="urn:microsoft.com/office/officeart/2005/8/layout/orgChart1"/>
    <dgm:cxn modelId="{35960C03-C732-468A-B2CC-4F38D17E8382}" type="presParOf" srcId="{04D4901A-369D-4527-8499-C5715BEE4F0F}" destId="{98B12765-A930-4DB4-B736-F2A5500D3FFC}" srcOrd="0" destOrd="0" presId="urn:microsoft.com/office/officeart/2005/8/layout/orgChart1"/>
    <dgm:cxn modelId="{A0856442-7F99-4661-AE59-EA5F20FD2FA0}" type="presParOf" srcId="{04D4901A-369D-4527-8499-C5715BEE4F0F}" destId="{BBD98D50-E287-4422-850B-F66AEE6F8357}" srcOrd="1" destOrd="0" presId="urn:microsoft.com/office/officeart/2005/8/layout/orgChart1"/>
    <dgm:cxn modelId="{01056CC1-3B83-44BA-94B4-6145F4823966}" type="presParOf" srcId="{B7E114D7-A94C-4A3D-BB95-D2AF87C18CED}" destId="{83010C0E-3751-4E9D-9140-DD681C5CB405}" srcOrd="1" destOrd="0" presId="urn:microsoft.com/office/officeart/2005/8/layout/orgChart1"/>
    <dgm:cxn modelId="{4E09564A-201E-48B4-9BF7-47BC51DD88FA}" type="presParOf" srcId="{83010C0E-3751-4E9D-9140-DD681C5CB405}" destId="{34E5E362-1B33-4CBC-A793-8FF892E825FE}" srcOrd="0" destOrd="0" presId="urn:microsoft.com/office/officeart/2005/8/layout/orgChart1"/>
    <dgm:cxn modelId="{C28ABD6D-0111-4F8A-A894-6066BB9FD133}" type="presParOf" srcId="{83010C0E-3751-4E9D-9140-DD681C5CB405}" destId="{2FFD7557-FBD4-4D6F-9C5E-27F419438E4B}" srcOrd="1" destOrd="0" presId="urn:microsoft.com/office/officeart/2005/8/layout/orgChart1"/>
    <dgm:cxn modelId="{AADD3AC2-C262-4336-948F-D43408FC5DB0}" type="presParOf" srcId="{2FFD7557-FBD4-4D6F-9C5E-27F419438E4B}" destId="{A157A835-66D7-40B3-8539-3C46F7A285C9}" srcOrd="0" destOrd="0" presId="urn:microsoft.com/office/officeart/2005/8/layout/orgChart1"/>
    <dgm:cxn modelId="{A0449989-43DA-4919-964C-94532D85487B}" type="presParOf" srcId="{A157A835-66D7-40B3-8539-3C46F7A285C9}" destId="{EDE8EE28-52CF-4A4F-8DFD-CD8FE10FC8DB}" srcOrd="0" destOrd="0" presId="urn:microsoft.com/office/officeart/2005/8/layout/orgChart1"/>
    <dgm:cxn modelId="{C9CE208F-EDF5-4001-9075-BBC0E3FB97CE}" type="presParOf" srcId="{A157A835-66D7-40B3-8539-3C46F7A285C9}" destId="{C4F7E3E1-48D6-4222-8289-0E94DBB42695}" srcOrd="1" destOrd="0" presId="urn:microsoft.com/office/officeart/2005/8/layout/orgChart1"/>
    <dgm:cxn modelId="{F190DD97-64BC-4BC7-88C7-9725BA273810}" type="presParOf" srcId="{2FFD7557-FBD4-4D6F-9C5E-27F419438E4B}" destId="{B09EACCD-00AD-47F2-8E37-8360FCCA3AEB}" srcOrd="1" destOrd="0" presId="urn:microsoft.com/office/officeart/2005/8/layout/orgChart1"/>
    <dgm:cxn modelId="{296EB644-D354-4F18-B2BA-E235208FD271}" type="presParOf" srcId="{B09EACCD-00AD-47F2-8E37-8360FCCA3AEB}" destId="{2E7A967D-00F3-49F3-9C63-4A52A933A8AB}" srcOrd="0" destOrd="0" presId="urn:microsoft.com/office/officeart/2005/8/layout/orgChart1"/>
    <dgm:cxn modelId="{955B595E-FD4A-4F3C-A073-BC00131B8DD0}" type="presParOf" srcId="{B09EACCD-00AD-47F2-8E37-8360FCCA3AEB}" destId="{4075B020-FCC3-424C-BC9D-AF0D364006E6}" srcOrd="1" destOrd="0" presId="urn:microsoft.com/office/officeart/2005/8/layout/orgChart1"/>
    <dgm:cxn modelId="{2C27BB46-25A4-4F9F-B678-CC812E4CEFE6}" type="presParOf" srcId="{4075B020-FCC3-424C-BC9D-AF0D364006E6}" destId="{4C6CA894-9A9D-4689-AEBC-36325A7E4A35}" srcOrd="0" destOrd="0" presId="urn:microsoft.com/office/officeart/2005/8/layout/orgChart1"/>
    <dgm:cxn modelId="{ED5F444B-92AB-448A-B9D1-4DBF4C6D57B6}" type="presParOf" srcId="{4C6CA894-9A9D-4689-AEBC-36325A7E4A35}" destId="{9045E787-CFAF-458D-B662-717B714C3673}" srcOrd="0" destOrd="0" presId="urn:microsoft.com/office/officeart/2005/8/layout/orgChart1"/>
    <dgm:cxn modelId="{E4F1ABE2-0EA6-4006-AA9D-06473718A55D}" type="presParOf" srcId="{4C6CA894-9A9D-4689-AEBC-36325A7E4A35}" destId="{D2C5700E-E15E-47A9-ACAD-2CB7018CF04A}" srcOrd="1" destOrd="0" presId="urn:microsoft.com/office/officeart/2005/8/layout/orgChart1"/>
    <dgm:cxn modelId="{926EF55A-9717-430B-B3BF-E52656821B97}" type="presParOf" srcId="{4075B020-FCC3-424C-BC9D-AF0D364006E6}" destId="{27CDEA04-4EBF-40FF-AC13-0F7519F417B6}" srcOrd="1" destOrd="0" presId="urn:microsoft.com/office/officeart/2005/8/layout/orgChart1"/>
    <dgm:cxn modelId="{C781825C-6ABB-4946-9F88-A0684A6D761E}" type="presParOf" srcId="{4075B020-FCC3-424C-BC9D-AF0D364006E6}" destId="{A76291F9-07F9-4F58-9F32-C486AE927457}" srcOrd="2" destOrd="0" presId="urn:microsoft.com/office/officeart/2005/8/layout/orgChart1"/>
    <dgm:cxn modelId="{22BC88C3-EBCA-4632-9059-944C1A0E1890}" type="presParOf" srcId="{2FFD7557-FBD4-4D6F-9C5E-27F419438E4B}" destId="{73232DE2-2AE4-49D1-A2B4-9C0190393B39}" srcOrd="2" destOrd="0" presId="urn:microsoft.com/office/officeart/2005/8/layout/orgChart1"/>
    <dgm:cxn modelId="{16D660DA-3187-4BA7-89BD-CD93DA4DDF5B}" type="presParOf" srcId="{83010C0E-3751-4E9D-9140-DD681C5CB405}" destId="{4EEF0E68-B08A-47BE-B799-63D1AF24D865}" srcOrd="2" destOrd="0" presId="urn:microsoft.com/office/officeart/2005/8/layout/orgChart1"/>
    <dgm:cxn modelId="{492EFF34-5B85-43AE-8C84-D118DB64B462}" type="presParOf" srcId="{83010C0E-3751-4E9D-9140-DD681C5CB405}" destId="{92DA0DDB-136F-43A6-A097-F88386D06E03}" srcOrd="3" destOrd="0" presId="urn:microsoft.com/office/officeart/2005/8/layout/orgChart1"/>
    <dgm:cxn modelId="{F50C3091-4003-423A-B77A-773384F5D269}" type="presParOf" srcId="{92DA0DDB-136F-43A6-A097-F88386D06E03}" destId="{66A6127F-2E17-4C3D-A374-0587C4CD3E03}" srcOrd="0" destOrd="0" presId="urn:microsoft.com/office/officeart/2005/8/layout/orgChart1"/>
    <dgm:cxn modelId="{CDEF5CCF-388F-4D9E-9E35-27F486BF78F1}" type="presParOf" srcId="{66A6127F-2E17-4C3D-A374-0587C4CD3E03}" destId="{F1DD97AB-C0FF-4A64-B9A3-4AC2A83297F6}" srcOrd="0" destOrd="0" presId="urn:microsoft.com/office/officeart/2005/8/layout/orgChart1"/>
    <dgm:cxn modelId="{A40B2412-04BE-4D8F-9232-1C4B7FE62394}" type="presParOf" srcId="{66A6127F-2E17-4C3D-A374-0587C4CD3E03}" destId="{A9249BF0-9D26-428C-9B5C-97492ED6CFAA}" srcOrd="1" destOrd="0" presId="urn:microsoft.com/office/officeart/2005/8/layout/orgChart1"/>
    <dgm:cxn modelId="{38F3BA4D-A0FD-4D6C-A7B4-1AEBEEA07709}" type="presParOf" srcId="{92DA0DDB-136F-43A6-A097-F88386D06E03}" destId="{0F242CD1-C84B-4A72-AE4F-ABB3B7BDED37}" srcOrd="1" destOrd="0" presId="urn:microsoft.com/office/officeart/2005/8/layout/orgChart1"/>
    <dgm:cxn modelId="{C4423294-CDE1-4DDB-8706-F34A60484C36}" type="presParOf" srcId="{0F242CD1-C84B-4A72-AE4F-ABB3B7BDED37}" destId="{5C569859-A8BB-441A-B3F3-48B0CBAC25D2}" srcOrd="0" destOrd="0" presId="urn:microsoft.com/office/officeart/2005/8/layout/orgChart1"/>
    <dgm:cxn modelId="{E74D09AB-F420-4FDF-9AE7-B094242ECF51}" type="presParOf" srcId="{0F242CD1-C84B-4A72-AE4F-ABB3B7BDED37}" destId="{DDB1B90C-62EB-49DC-9C95-537BD1E5ABE8}" srcOrd="1" destOrd="0" presId="urn:microsoft.com/office/officeart/2005/8/layout/orgChart1"/>
    <dgm:cxn modelId="{3ECD9940-E39E-438C-87FA-1A4CEF4A92DD}" type="presParOf" srcId="{DDB1B90C-62EB-49DC-9C95-537BD1E5ABE8}" destId="{8777F587-2F0A-4CA3-8B54-A020F1003A8F}" srcOrd="0" destOrd="0" presId="urn:microsoft.com/office/officeart/2005/8/layout/orgChart1"/>
    <dgm:cxn modelId="{4644694A-1E33-4D1D-BEAC-57BA2EF68149}" type="presParOf" srcId="{8777F587-2F0A-4CA3-8B54-A020F1003A8F}" destId="{AD204613-3626-4FEB-A066-45E345523951}" srcOrd="0" destOrd="0" presId="urn:microsoft.com/office/officeart/2005/8/layout/orgChart1"/>
    <dgm:cxn modelId="{704917C7-FCAC-4C3F-A890-371E4CC8634E}" type="presParOf" srcId="{8777F587-2F0A-4CA3-8B54-A020F1003A8F}" destId="{069BB7E7-2146-4D9C-8949-0F5195998FC9}" srcOrd="1" destOrd="0" presId="urn:microsoft.com/office/officeart/2005/8/layout/orgChart1"/>
    <dgm:cxn modelId="{198EA90F-8502-49B9-A429-39B1039D39D5}" type="presParOf" srcId="{DDB1B90C-62EB-49DC-9C95-537BD1E5ABE8}" destId="{AB451E61-B2AC-45C3-A9C9-846F06593E9F}" srcOrd="1" destOrd="0" presId="urn:microsoft.com/office/officeart/2005/8/layout/orgChart1"/>
    <dgm:cxn modelId="{5009D7FF-7D64-456D-B63D-52B99D165AE1}" type="presParOf" srcId="{DDB1B90C-62EB-49DC-9C95-537BD1E5ABE8}" destId="{93B94FDB-D110-4575-8DE9-EB445453EF1B}" srcOrd="2" destOrd="0" presId="urn:microsoft.com/office/officeart/2005/8/layout/orgChart1"/>
    <dgm:cxn modelId="{E78B57C7-802C-4ABD-8598-0AE52DCF88EC}" type="presParOf" srcId="{92DA0DDB-136F-43A6-A097-F88386D06E03}" destId="{7ED2D14D-560A-4CF3-A3E0-6E6F65AB898D}" srcOrd="2" destOrd="0" presId="urn:microsoft.com/office/officeart/2005/8/layout/orgChart1"/>
    <dgm:cxn modelId="{5CAABEE9-A423-42DF-A355-0ECEC2A600B8}" type="presParOf" srcId="{B7E114D7-A94C-4A3D-BB95-D2AF87C18CED}" destId="{4642AE18-BDC7-4CCC-AF8F-53B09DFC03D4}" srcOrd="2" destOrd="0" presId="urn:microsoft.com/office/officeart/2005/8/layout/orgChart1"/>
    <dgm:cxn modelId="{11D17DCB-9689-4355-B2B7-F1D30BC98638}" type="presParOf" srcId="{A0FB198D-609C-4EF6-84CB-9E0688E974DF}" destId="{BBEDF5EC-75CA-4154-96FC-D123874039F2}" srcOrd="2" destOrd="0" presId="urn:microsoft.com/office/officeart/2005/8/layout/orgChart1"/>
    <dgm:cxn modelId="{D2F20AE7-8574-4EC6-98C1-02C28E30BC77}" type="presParOf" srcId="{A0FB198D-609C-4EF6-84CB-9E0688E974DF}" destId="{F2B5D1F3-C458-4E0A-ADDD-C374D4E92F45}" srcOrd="3" destOrd="0" presId="urn:microsoft.com/office/officeart/2005/8/layout/orgChart1"/>
    <dgm:cxn modelId="{6135AEB1-0E8A-4C0B-8E6F-0AC1F373713C}" type="presParOf" srcId="{F2B5D1F3-C458-4E0A-ADDD-C374D4E92F45}" destId="{426C0609-5F82-4028-AE49-CE4136FC2AE8}" srcOrd="0" destOrd="0" presId="urn:microsoft.com/office/officeart/2005/8/layout/orgChart1"/>
    <dgm:cxn modelId="{6B2B9391-3EBD-4B2D-9E40-BA2DD6E08E31}" type="presParOf" srcId="{426C0609-5F82-4028-AE49-CE4136FC2AE8}" destId="{BA4B7666-E41A-4973-8374-1C76CC9BC574}" srcOrd="0" destOrd="0" presId="urn:microsoft.com/office/officeart/2005/8/layout/orgChart1"/>
    <dgm:cxn modelId="{E127EC8D-6F7B-4753-B03D-82EC2013FFA8}" type="presParOf" srcId="{426C0609-5F82-4028-AE49-CE4136FC2AE8}" destId="{673F58F2-448A-4E0B-BEF7-062C9CA95225}" srcOrd="1" destOrd="0" presId="urn:microsoft.com/office/officeart/2005/8/layout/orgChart1"/>
    <dgm:cxn modelId="{64AE140A-7AD8-41FE-A12F-ADE9B28B8F52}" type="presParOf" srcId="{F2B5D1F3-C458-4E0A-ADDD-C374D4E92F45}" destId="{821508A0-93C9-4213-B02B-A175C25334E2}" srcOrd="1" destOrd="0" presId="urn:microsoft.com/office/officeart/2005/8/layout/orgChart1"/>
    <dgm:cxn modelId="{CAADB0BD-B4C1-4F7A-A65C-13628DAB8E8C}" type="presParOf" srcId="{821508A0-93C9-4213-B02B-A175C25334E2}" destId="{630B2F4A-86AA-411D-8AA6-4AB7AB7AA2B0}" srcOrd="0" destOrd="0" presId="urn:microsoft.com/office/officeart/2005/8/layout/orgChart1"/>
    <dgm:cxn modelId="{CBBC532D-581A-40D4-A8C7-B0ED35543908}" type="presParOf" srcId="{821508A0-93C9-4213-B02B-A175C25334E2}" destId="{39324D88-FFFB-4FE6-A0F9-ADA92CB62940}" srcOrd="1" destOrd="0" presId="urn:microsoft.com/office/officeart/2005/8/layout/orgChart1"/>
    <dgm:cxn modelId="{859FEFD0-6A0C-4F2D-80E1-CC1D36A6E96D}" type="presParOf" srcId="{39324D88-FFFB-4FE6-A0F9-ADA92CB62940}" destId="{522168B8-4B6D-4B77-897D-D7D23D16E63D}" srcOrd="0" destOrd="0" presId="urn:microsoft.com/office/officeart/2005/8/layout/orgChart1"/>
    <dgm:cxn modelId="{60D440B6-0798-44CB-8173-EBB68CF537AD}" type="presParOf" srcId="{522168B8-4B6D-4B77-897D-D7D23D16E63D}" destId="{B57D3C79-CF9F-4A74-B13C-E86031351F34}" srcOrd="0" destOrd="0" presId="urn:microsoft.com/office/officeart/2005/8/layout/orgChart1"/>
    <dgm:cxn modelId="{6A4372A9-5732-49F0-92A3-1909E60965C6}" type="presParOf" srcId="{522168B8-4B6D-4B77-897D-D7D23D16E63D}" destId="{DE010CC0-D9B7-448F-8AA2-BDCDA6084A6C}" srcOrd="1" destOrd="0" presId="urn:microsoft.com/office/officeart/2005/8/layout/orgChart1"/>
    <dgm:cxn modelId="{9353C486-6BE4-450A-AC0D-458F24990A19}" type="presParOf" srcId="{39324D88-FFFB-4FE6-A0F9-ADA92CB62940}" destId="{2B74BA28-EE03-4190-ACA2-BF3467D4D846}" srcOrd="1" destOrd="0" presId="urn:microsoft.com/office/officeart/2005/8/layout/orgChart1"/>
    <dgm:cxn modelId="{11D86151-04A3-4244-80F7-C72D96C2FD02}" type="presParOf" srcId="{2B74BA28-EE03-4190-ACA2-BF3467D4D846}" destId="{BD08D4E7-848B-4F32-9525-B3415E9FB350}" srcOrd="0" destOrd="0" presId="urn:microsoft.com/office/officeart/2005/8/layout/orgChart1"/>
    <dgm:cxn modelId="{0A46A456-C773-472A-B82E-5E890956E39E}" type="presParOf" srcId="{2B74BA28-EE03-4190-ACA2-BF3467D4D846}" destId="{542907BA-402D-4A29-B202-DE3A8D6CDFE7}" srcOrd="1" destOrd="0" presId="urn:microsoft.com/office/officeart/2005/8/layout/orgChart1"/>
    <dgm:cxn modelId="{1C318F65-FC5A-4C4F-AC60-A2CD61329433}" type="presParOf" srcId="{542907BA-402D-4A29-B202-DE3A8D6CDFE7}" destId="{BB1F3827-5D00-4198-922B-41A5B9DE1F27}" srcOrd="0" destOrd="0" presId="urn:microsoft.com/office/officeart/2005/8/layout/orgChart1"/>
    <dgm:cxn modelId="{F8597DBC-C3BD-46C9-9F0C-3036BA9BB4DA}" type="presParOf" srcId="{BB1F3827-5D00-4198-922B-41A5B9DE1F27}" destId="{EFEF736C-85FB-4823-B990-1558E18373B5}" srcOrd="0" destOrd="0" presId="urn:microsoft.com/office/officeart/2005/8/layout/orgChart1"/>
    <dgm:cxn modelId="{A1577AEA-8130-4281-BCEB-DF14F54194E0}" type="presParOf" srcId="{BB1F3827-5D00-4198-922B-41A5B9DE1F27}" destId="{4D9BA4FC-3671-49CE-AB8C-F8E64B500945}" srcOrd="1" destOrd="0" presId="urn:microsoft.com/office/officeart/2005/8/layout/orgChart1"/>
    <dgm:cxn modelId="{E2BF16D0-28C3-4D88-84D1-819CB5189336}" type="presParOf" srcId="{542907BA-402D-4A29-B202-DE3A8D6CDFE7}" destId="{A7A2FCF2-1229-44C6-99D7-1C8BF7660FE8}" srcOrd="1" destOrd="0" presId="urn:microsoft.com/office/officeart/2005/8/layout/orgChart1"/>
    <dgm:cxn modelId="{6EDE7867-AA9A-41BA-89A4-69F0E1DD561A}" type="presParOf" srcId="{542907BA-402D-4A29-B202-DE3A8D6CDFE7}" destId="{0B6F872D-6FCF-4236-A443-ED114A57A599}" srcOrd="2" destOrd="0" presId="urn:microsoft.com/office/officeart/2005/8/layout/orgChart1"/>
    <dgm:cxn modelId="{A0144ACA-BB85-49CD-B5A4-99C9A2B63BE7}" type="presParOf" srcId="{2B74BA28-EE03-4190-ACA2-BF3467D4D846}" destId="{8F6398E6-CD81-42CC-9014-B73505E802EF}" srcOrd="2" destOrd="0" presId="urn:microsoft.com/office/officeart/2005/8/layout/orgChart1"/>
    <dgm:cxn modelId="{9EE4240A-06B4-4C1B-824E-EF463D18D690}" type="presParOf" srcId="{2B74BA28-EE03-4190-ACA2-BF3467D4D846}" destId="{62A630D2-DB70-4E49-A7CE-3B08EFDE1483}" srcOrd="3" destOrd="0" presId="urn:microsoft.com/office/officeart/2005/8/layout/orgChart1"/>
    <dgm:cxn modelId="{9979C0E0-977E-4D83-A8A5-B707C7E804C3}" type="presParOf" srcId="{62A630D2-DB70-4E49-A7CE-3B08EFDE1483}" destId="{1C4A4BD2-2AE1-40FC-9AEB-50E80C6AA0F7}" srcOrd="0" destOrd="0" presId="urn:microsoft.com/office/officeart/2005/8/layout/orgChart1"/>
    <dgm:cxn modelId="{04A9717F-CBEF-487D-AC84-13932BD0EDA2}" type="presParOf" srcId="{1C4A4BD2-2AE1-40FC-9AEB-50E80C6AA0F7}" destId="{2BE5ED26-6AC0-4DE1-B265-097E0155009F}" srcOrd="0" destOrd="0" presId="urn:microsoft.com/office/officeart/2005/8/layout/orgChart1"/>
    <dgm:cxn modelId="{3C5C565A-D770-4A3F-8C93-0D701B9CC0F5}" type="presParOf" srcId="{1C4A4BD2-2AE1-40FC-9AEB-50E80C6AA0F7}" destId="{411A7C2B-BC00-40C8-B146-1C1DFACE815D}" srcOrd="1" destOrd="0" presId="urn:microsoft.com/office/officeart/2005/8/layout/orgChart1"/>
    <dgm:cxn modelId="{97A20C03-B80A-499F-9320-19ECD34B883E}" type="presParOf" srcId="{62A630D2-DB70-4E49-A7CE-3B08EFDE1483}" destId="{899C88DD-43F9-4C25-A387-9E3BAB623347}" srcOrd="1" destOrd="0" presId="urn:microsoft.com/office/officeart/2005/8/layout/orgChart1"/>
    <dgm:cxn modelId="{0E1359A9-EDA2-45FE-B131-9F98CAD02C18}" type="presParOf" srcId="{62A630D2-DB70-4E49-A7CE-3B08EFDE1483}" destId="{43BE890A-73B7-4768-9FD8-3D59FC7503AD}" srcOrd="2" destOrd="0" presId="urn:microsoft.com/office/officeart/2005/8/layout/orgChart1"/>
    <dgm:cxn modelId="{EF85B9B6-63B6-4476-9299-A2782B2C8B54}" type="presParOf" srcId="{39324D88-FFFB-4FE6-A0F9-ADA92CB62940}" destId="{E901EB45-2FD7-4B45-88F1-436D4037DDF8}" srcOrd="2" destOrd="0" presId="urn:microsoft.com/office/officeart/2005/8/layout/orgChart1"/>
    <dgm:cxn modelId="{1D102A1A-82B6-4D70-AEB2-C56CC6839FA9}" type="presParOf" srcId="{821508A0-93C9-4213-B02B-A175C25334E2}" destId="{EE7E446F-3901-41E9-8149-B38298E12E97}" srcOrd="2" destOrd="0" presId="urn:microsoft.com/office/officeart/2005/8/layout/orgChart1"/>
    <dgm:cxn modelId="{7919C290-5111-494F-8D71-AFB6BD48490E}" type="presParOf" srcId="{821508A0-93C9-4213-B02B-A175C25334E2}" destId="{2BF30E69-C8D4-4976-8767-756CA2F4741D}" srcOrd="3" destOrd="0" presId="urn:microsoft.com/office/officeart/2005/8/layout/orgChart1"/>
    <dgm:cxn modelId="{02E2004A-882F-4B9E-AB3E-C10866113026}" type="presParOf" srcId="{2BF30E69-C8D4-4976-8767-756CA2F4741D}" destId="{D63868A7-04A6-40F4-9D6C-033B37218DF8}" srcOrd="0" destOrd="0" presId="urn:microsoft.com/office/officeart/2005/8/layout/orgChart1"/>
    <dgm:cxn modelId="{3B96C7D8-1330-4FCE-A9D1-02BB0188EAEC}" type="presParOf" srcId="{D63868A7-04A6-40F4-9D6C-033B37218DF8}" destId="{D7E85EE0-83EE-47FD-9B9D-1B573D04BBA9}" srcOrd="0" destOrd="0" presId="urn:microsoft.com/office/officeart/2005/8/layout/orgChart1"/>
    <dgm:cxn modelId="{9CF84D15-3C38-4DBB-A955-77474F2C8ACC}" type="presParOf" srcId="{D63868A7-04A6-40F4-9D6C-033B37218DF8}" destId="{63394A6E-90F7-4C4E-92EB-227634466304}" srcOrd="1" destOrd="0" presId="urn:microsoft.com/office/officeart/2005/8/layout/orgChart1"/>
    <dgm:cxn modelId="{66825606-99BE-45A9-BE19-9C2361938E7C}" type="presParOf" srcId="{2BF30E69-C8D4-4976-8767-756CA2F4741D}" destId="{6FB82D82-5FEF-4B40-8EA1-057DD694B9FE}" srcOrd="1" destOrd="0" presId="urn:microsoft.com/office/officeart/2005/8/layout/orgChart1"/>
    <dgm:cxn modelId="{5580589A-066D-4C6F-BA5D-A059EA4673A5}" type="presParOf" srcId="{6FB82D82-5FEF-4B40-8EA1-057DD694B9FE}" destId="{93E54E39-C873-4719-B2AC-794CF8D0A2BA}" srcOrd="0" destOrd="0" presId="urn:microsoft.com/office/officeart/2005/8/layout/orgChart1"/>
    <dgm:cxn modelId="{4A46029B-41D0-4D63-AAE3-A5E6BA4FE6F6}" type="presParOf" srcId="{6FB82D82-5FEF-4B40-8EA1-057DD694B9FE}" destId="{6E943D01-5CB8-4D06-B730-2B4F0A10AC5C}" srcOrd="1" destOrd="0" presId="urn:microsoft.com/office/officeart/2005/8/layout/orgChart1"/>
    <dgm:cxn modelId="{9E05A045-BA98-45A6-ABC2-5676B31719A8}" type="presParOf" srcId="{6E943D01-5CB8-4D06-B730-2B4F0A10AC5C}" destId="{236EE6B5-3615-47A5-9CDE-DAD87E919D7E}" srcOrd="0" destOrd="0" presId="urn:microsoft.com/office/officeart/2005/8/layout/orgChart1"/>
    <dgm:cxn modelId="{11F03D3A-2078-48A8-B04E-557F183AEEB4}" type="presParOf" srcId="{236EE6B5-3615-47A5-9CDE-DAD87E919D7E}" destId="{B1D87976-F710-4CDB-A922-E9EB894DA5A1}" srcOrd="0" destOrd="0" presId="urn:microsoft.com/office/officeart/2005/8/layout/orgChart1"/>
    <dgm:cxn modelId="{F5B52F5C-D526-4F3C-AA33-2D2C542F1946}" type="presParOf" srcId="{236EE6B5-3615-47A5-9CDE-DAD87E919D7E}" destId="{70370462-2FA7-400D-821B-ED7AD49EEA97}" srcOrd="1" destOrd="0" presId="urn:microsoft.com/office/officeart/2005/8/layout/orgChart1"/>
    <dgm:cxn modelId="{C0D6A90A-C1FC-47FB-9E4C-14DE022EA085}" type="presParOf" srcId="{6E943D01-5CB8-4D06-B730-2B4F0A10AC5C}" destId="{72529D8D-31F6-4E60-A3E5-690F2D1F4F22}" srcOrd="1" destOrd="0" presId="urn:microsoft.com/office/officeart/2005/8/layout/orgChart1"/>
    <dgm:cxn modelId="{F08CB009-5181-47DE-B36E-8501789AD2A3}" type="presParOf" srcId="{6E943D01-5CB8-4D06-B730-2B4F0A10AC5C}" destId="{F90EA602-8452-4DE4-948B-B39F60E8B210}" srcOrd="2" destOrd="0" presId="urn:microsoft.com/office/officeart/2005/8/layout/orgChart1"/>
    <dgm:cxn modelId="{10B6AE28-4139-46C5-92BF-063774007A5C}" type="presParOf" srcId="{6FB82D82-5FEF-4B40-8EA1-057DD694B9FE}" destId="{DA9A6926-2AB0-4433-8DBB-787E7898B2FD}" srcOrd="2" destOrd="0" presId="urn:microsoft.com/office/officeart/2005/8/layout/orgChart1"/>
    <dgm:cxn modelId="{2652034E-A8AB-4AFB-BDF2-8F069496B638}" type="presParOf" srcId="{6FB82D82-5FEF-4B40-8EA1-057DD694B9FE}" destId="{E75EAF4B-AB36-4CF6-9820-C16048ED3CB3}" srcOrd="3" destOrd="0" presId="urn:microsoft.com/office/officeart/2005/8/layout/orgChart1"/>
    <dgm:cxn modelId="{58EFFB86-7678-4B93-9F91-0AA20E931975}" type="presParOf" srcId="{E75EAF4B-AB36-4CF6-9820-C16048ED3CB3}" destId="{AA23DE56-DB3D-46BF-BB12-EBC397D768AE}" srcOrd="0" destOrd="0" presId="urn:microsoft.com/office/officeart/2005/8/layout/orgChart1"/>
    <dgm:cxn modelId="{83389962-3D87-44B0-B977-9181A17B9280}" type="presParOf" srcId="{AA23DE56-DB3D-46BF-BB12-EBC397D768AE}" destId="{D62AA80A-C4B5-4CC9-9252-3F8A7007DB13}" srcOrd="0" destOrd="0" presId="urn:microsoft.com/office/officeart/2005/8/layout/orgChart1"/>
    <dgm:cxn modelId="{5BAC0DE3-BA6E-4699-A530-4FABEB2CE8B4}" type="presParOf" srcId="{AA23DE56-DB3D-46BF-BB12-EBC397D768AE}" destId="{6C3316B3-953C-408F-8CC0-2A40CD978D3C}" srcOrd="1" destOrd="0" presId="urn:microsoft.com/office/officeart/2005/8/layout/orgChart1"/>
    <dgm:cxn modelId="{2606DB4A-1A94-4DF6-8E86-880D10C1D104}" type="presParOf" srcId="{E75EAF4B-AB36-4CF6-9820-C16048ED3CB3}" destId="{1973A06C-148A-4CEF-8217-99880543174F}" srcOrd="1" destOrd="0" presId="urn:microsoft.com/office/officeart/2005/8/layout/orgChart1"/>
    <dgm:cxn modelId="{8A821D34-F503-4791-99F3-BBB424CB32A1}" type="presParOf" srcId="{E75EAF4B-AB36-4CF6-9820-C16048ED3CB3}" destId="{1A18CFE6-4549-4EC8-ACE1-2659BE996EE2}" srcOrd="2" destOrd="0" presId="urn:microsoft.com/office/officeart/2005/8/layout/orgChart1"/>
    <dgm:cxn modelId="{521B8A88-CF89-4ED6-84BE-89A6F2832679}" type="presParOf" srcId="{2BF30E69-C8D4-4976-8767-756CA2F4741D}" destId="{F3F3EE1C-12BE-48F8-90B7-9BE4BE897F37}" srcOrd="2" destOrd="0" presId="urn:microsoft.com/office/officeart/2005/8/layout/orgChart1"/>
    <dgm:cxn modelId="{660B3771-1D55-4299-98A7-42A7A8DB63B0}" type="presParOf" srcId="{F2B5D1F3-C458-4E0A-ADDD-C374D4E92F45}" destId="{E543713C-B30C-467F-B1D4-DE06D96179BB}" srcOrd="2" destOrd="0" presId="urn:microsoft.com/office/officeart/2005/8/layout/orgChart1"/>
    <dgm:cxn modelId="{0454DF9D-DECF-4683-B8B3-1FD79139D038}" type="presParOf" srcId="{09D63657-9980-48AD-99DA-1E3088982A4C}" destId="{87312DD7-D782-4BF7-BE43-CF9F37B2FE55}"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FFD824B-B0EF-4F16-BDE4-5BB2C9016CAA}" type="doc">
      <dgm:prSet loTypeId="urn:microsoft.com/office/officeart/2005/8/layout/orgChart1" loCatId="hierarchy" qsTypeId="urn:microsoft.com/office/officeart/2005/8/quickstyle/simple5" qsCatId="simple" csTypeId="urn:microsoft.com/office/officeart/2005/8/colors/accent0_3" csCatId="mainScheme" phldr="1"/>
      <dgm:spPr/>
      <dgm:t>
        <a:bodyPr/>
        <a:lstStyle/>
        <a:p>
          <a:endParaRPr lang="en-US"/>
        </a:p>
      </dgm:t>
    </dgm:pt>
    <dgm:pt modelId="{4F4D562A-D143-4C6E-8BB8-7CCC83D847B3}">
      <dgm:prSet phldrT="[Text]" custT="1"/>
      <dgm:spPr/>
      <dgm:t>
        <a:bodyPr/>
        <a:lstStyle/>
        <a:p>
          <a:r>
            <a:rPr lang="en-US" sz="1600" b="1" dirty="0" smtClean="0"/>
            <a:t>Link-local (FE80::/10)</a:t>
          </a:r>
        </a:p>
        <a:p>
          <a:r>
            <a:rPr lang="en-US" sz="1600" b="1" dirty="0" smtClean="0"/>
            <a:t>Address Assignment</a:t>
          </a:r>
          <a:endParaRPr lang="en-US" sz="1600" b="1" dirty="0"/>
        </a:p>
      </dgm:t>
    </dgm:pt>
    <dgm:pt modelId="{49C13A95-39AB-4BCF-8484-4CAAF54A8C53}" type="parTrans" cxnId="{7F0BE0AF-C8B5-491F-87DD-91D5316D3655}">
      <dgm:prSet/>
      <dgm:spPr/>
      <dgm:t>
        <a:bodyPr/>
        <a:lstStyle/>
        <a:p>
          <a:endParaRPr lang="en-US" dirty="0">
            <a:solidFill>
              <a:schemeClr val="tx1"/>
            </a:solidFill>
          </a:endParaRPr>
        </a:p>
      </dgm:t>
    </dgm:pt>
    <dgm:pt modelId="{DBD0CDF0-3D4A-4B2C-A812-4F032153CA91}" type="sibTrans" cxnId="{7F0BE0AF-C8B5-491F-87DD-91D5316D3655}">
      <dgm:prSet/>
      <dgm:spPr/>
      <dgm:t>
        <a:bodyPr/>
        <a:lstStyle/>
        <a:p>
          <a:endParaRPr lang="en-US">
            <a:solidFill>
              <a:schemeClr val="tx1"/>
            </a:solidFill>
          </a:endParaRPr>
        </a:p>
      </dgm:t>
    </dgm:pt>
    <dgm:pt modelId="{15BF96AD-8C86-458F-933F-E6942342E323}">
      <dgm:prSet phldrT="[Text]" custT="1"/>
      <dgm:spPr/>
      <dgm:t>
        <a:bodyPr/>
        <a:lstStyle/>
        <a:p>
          <a:r>
            <a:rPr lang="en-US" sz="1600" b="1" dirty="0" smtClean="0"/>
            <a:t>Global Routable  </a:t>
          </a:r>
        </a:p>
        <a:p>
          <a:r>
            <a:rPr lang="en-US" sz="1600" b="1" dirty="0" smtClean="0"/>
            <a:t>Address Assignment</a:t>
          </a:r>
          <a:endParaRPr lang="en-US" sz="1600" b="1" dirty="0"/>
        </a:p>
      </dgm:t>
    </dgm:pt>
    <dgm:pt modelId="{0E7C5F60-33D5-4E31-A153-C609D913F95C}" type="parTrans" cxnId="{1008DB9F-FE67-4F5C-B400-DAA8DBC43790}">
      <dgm:prSet/>
      <dgm:spPr/>
      <dgm:t>
        <a:bodyPr/>
        <a:lstStyle/>
        <a:p>
          <a:endParaRPr lang="en-US" dirty="0">
            <a:solidFill>
              <a:schemeClr val="tx1"/>
            </a:solidFill>
          </a:endParaRPr>
        </a:p>
      </dgm:t>
    </dgm:pt>
    <dgm:pt modelId="{708C45AB-551A-4F5C-A74C-68921B6B251A}" type="sibTrans" cxnId="{1008DB9F-FE67-4F5C-B400-DAA8DBC43790}">
      <dgm:prSet/>
      <dgm:spPr/>
      <dgm:t>
        <a:bodyPr/>
        <a:lstStyle/>
        <a:p>
          <a:endParaRPr lang="en-US">
            <a:solidFill>
              <a:schemeClr val="tx1"/>
            </a:solidFill>
          </a:endParaRPr>
        </a:p>
      </dgm:t>
    </dgm:pt>
    <dgm:pt modelId="{B3AE4C2D-00D2-41FB-8DD3-EA55DB4936B8}">
      <dgm:prSet phldrT="[Text]" custT="1"/>
      <dgm:spPr/>
      <dgm:t>
        <a:bodyPr/>
        <a:lstStyle/>
        <a:p>
          <a:r>
            <a:rPr lang="en-US" sz="1600" b="1" dirty="0" smtClean="0"/>
            <a:t>Static</a:t>
          </a:r>
          <a:endParaRPr lang="en-US" sz="1600" b="1" dirty="0"/>
        </a:p>
      </dgm:t>
    </dgm:pt>
    <dgm:pt modelId="{C83C6E7F-452B-4E47-BA51-A1D8C6A608CD}" type="parTrans" cxnId="{10F73178-7BAA-45AF-98A1-A4E8F85BC334}">
      <dgm:prSet/>
      <dgm:spPr/>
      <dgm:t>
        <a:bodyPr/>
        <a:lstStyle/>
        <a:p>
          <a:endParaRPr lang="en-US" dirty="0">
            <a:solidFill>
              <a:schemeClr val="tx1"/>
            </a:solidFill>
          </a:endParaRPr>
        </a:p>
      </dgm:t>
    </dgm:pt>
    <dgm:pt modelId="{3A1EA181-30C3-4144-A257-B5F464D01B4A}" type="sibTrans" cxnId="{10F73178-7BAA-45AF-98A1-A4E8F85BC334}">
      <dgm:prSet/>
      <dgm:spPr/>
      <dgm:t>
        <a:bodyPr/>
        <a:lstStyle/>
        <a:p>
          <a:endParaRPr lang="en-US">
            <a:solidFill>
              <a:schemeClr val="tx1"/>
            </a:solidFill>
          </a:endParaRPr>
        </a:p>
      </dgm:t>
    </dgm:pt>
    <dgm:pt modelId="{19362BBD-3F91-4ECD-B4C3-BE47D2F5A00E}">
      <dgm:prSet custT="1"/>
      <dgm:spPr/>
      <dgm:t>
        <a:bodyPr/>
        <a:lstStyle/>
        <a:p>
          <a:r>
            <a:rPr lang="en-US" sz="1400" b="0" dirty="0" smtClean="0"/>
            <a:t>IPv6 Address</a:t>
          </a:r>
          <a:endParaRPr lang="en-US" sz="1400" b="0" dirty="0"/>
        </a:p>
      </dgm:t>
    </dgm:pt>
    <dgm:pt modelId="{3B876E0A-D6D7-49FC-AFA7-59341C8A0C3C}" type="parTrans" cxnId="{E5D886BD-5C69-4002-ADE7-E9CE5075633E}">
      <dgm:prSet/>
      <dgm:spPr/>
      <dgm:t>
        <a:bodyPr/>
        <a:lstStyle/>
        <a:p>
          <a:endParaRPr lang="en-US" sz="1600" b="1" dirty="0">
            <a:solidFill>
              <a:schemeClr val="tx1"/>
            </a:solidFill>
          </a:endParaRPr>
        </a:p>
      </dgm:t>
    </dgm:pt>
    <dgm:pt modelId="{84C169D5-3D2B-4FCE-BAB8-AE5B4C67D015}" type="sibTrans" cxnId="{E5D886BD-5C69-4002-ADE7-E9CE5075633E}">
      <dgm:prSet/>
      <dgm:spPr/>
      <dgm:t>
        <a:bodyPr/>
        <a:lstStyle/>
        <a:p>
          <a:endParaRPr lang="en-US">
            <a:solidFill>
              <a:schemeClr val="tx1"/>
            </a:solidFill>
          </a:endParaRPr>
        </a:p>
      </dgm:t>
    </dgm:pt>
    <dgm:pt modelId="{55FCC34E-6735-46EB-AD78-8C5E7B069FF1}">
      <dgm:prSet custT="1"/>
      <dgm:spPr/>
      <dgm:t>
        <a:bodyPr/>
        <a:lstStyle/>
        <a:p>
          <a:r>
            <a:rPr lang="en-US" sz="1400" b="0" dirty="0" smtClean="0"/>
            <a:t>IPv6 Unnumbered</a:t>
          </a:r>
          <a:endParaRPr lang="en-US" sz="1400" b="0" dirty="0"/>
        </a:p>
      </dgm:t>
    </dgm:pt>
    <dgm:pt modelId="{D6B45983-454C-40DB-A854-5DA1039399B4}" type="parTrans" cxnId="{25CC1695-D7E9-42CC-BEDC-2A57F6DADDAA}">
      <dgm:prSet/>
      <dgm:spPr/>
      <dgm:t>
        <a:bodyPr/>
        <a:lstStyle/>
        <a:p>
          <a:endParaRPr lang="en-US" sz="1600" b="1" dirty="0">
            <a:solidFill>
              <a:schemeClr val="tx1"/>
            </a:solidFill>
          </a:endParaRPr>
        </a:p>
      </dgm:t>
    </dgm:pt>
    <dgm:pt modelId="{88384356-4B59-4E59-BCB5-B56E0EB2E0BD}" type="sibTrans" cxnId="{25CC1695-D7E9-42CC-BEDC-2A57F6DADDAA}">
      <dgm:prSet/>
      <dgm:spPr/>
      <dgm:t>
        <a:bodyPr/>
        <a:lstStyle/>
        <a:p>
          <a:endParaRPr lang="en-US">
            <a:solidFill>
              <a:schemeClr val="tx1"/>
            </a:solidFill>
          </a:endParaRPr>
        </a:p>
      </dgm:t>
    </dgm:pt>
    <dgm:pt modelId="{AAAE6B31-251A-4AB7-84E9-9A999ABA1366}">
      <dgm:prSet custT="1"/>
      <dgm:spPr/>
      <dgm:t>
        <a:bodyPr/>
        <a:lstStyle/>
        <a:p>
          <a:r>
            <a:rPr lang="en-US" sz="1600" b="1" dirty="0" smtClean="0"/>
            <a:t>Dynamic</a:t>
          </a:r>
          <a:endParaRPr lang="en-US" sz="1600" b="1" dirty="0"/>
        </a:p>
      </dgm:t>
    </dgm:pt>
    <dgm:pt modelId="{07F75404-13AD-4789-835B-7A4C3FA8FB11}" type="parTrans" cxnId="{E3A938ED-6501-44F0-92B7-E1F7274339D9}">
      <dgm:prSet/>
      <dgm:spPr/>
      <dgm:t>
        <a:bodyPr/>
        <a:lstStyle/>
        <a:p>
          <a:endParaRPr lang="en-US" dirty="0">
            <a:solidFill>
              <a:schemeClr val="tx1"/>
            </a:solidFill>
          </a:endParaRPr>
        </a:p>
      </dgm:t>
    </dgm:pt>
    <dgm:pt modelId="{41F9D408-8DBD-41F2-B5A4-A1BE7D867D1D}" type="sibTrans" cxnId="{E3A938ED-6501-44F0-92B7-E1F7274339D9}">
      <dgm:prSet/>
      <dgm:spPr/>
      <dgm:t>
        <a:bodyPr/>
        <a:lstStyle/>
        <a:p>
          <a:endParaRPr lang="en-US">
            <a:solidFill>
              <a:schemeClr val="tx1"/>
            </a:solidFill>
          </a:endParaRPr>
        </a:p>
      </dgm:t>
    </dgm:pt>
    <dgm:pt modelId="{4C0D5495-FF3E-45C1-87B8-95B1C420156D}">
      <dgm:prSet custT="1"/>
      <dgm:spPr/>
      <dgm:t>
        <a:bodyPr/>
        <a:lstStyle/>
        <a:p>
          <a:r>
            <a:rPr lang="en-US" sz="1400" b="0" dirty="0" smtClean="0"/>
            <a:t>Stateless Autoconfiguration</a:t>
          </a:r>
          <a:endParaRPr lang="en-US" sz="1400" b="0" dirty="0"/>
        </a:p>
      </dgm:t>
    </dgm:pt>
    <dgm:pt modelId="{312A9167-7906-468A-AAEF-737562D2092C}" type="parTrans" cxnId="{1A6FEA18-CFDE-4078-AB22-D5F503E6E833}">
      <dgm:prSet/>
      <dgm:spPr/>
      <dgm:t>
        <a:bodyPr/>
        <a:lstStyle/>
        <a:p>
          <a:endParaRPr lang="en-US" sz="1600" b="1" dirty="0">
            <a:solidFill>
              <a:schemeClr val="tx1"/>
            </a:solidFill>
          </a:endParaRPr>
        </a:p>
      </dgm:t>
    </dgm:pt>
    <dgm:pt modelId="{FDF1A6B0-FEBF-4F2B-BD77-413E6FE245FA}" type="sibTrans" cxnId="{1A6FEA18-CFDE-4078-AB22-D5F503E6E833}">
      <dgm:prSet/>
      <dgm:spPr/>
      <dgm:t>
        <a:bodyPr/>
        <a:lstStyle/>
        <a:p>
          <a:endParaRPr lang="en-US">
            <a:solidFill>
              <a:schemeClr val="tx1"/>
            </a:solidFill>
          </a:endParaRPr>
        </a:p>
      </dgm:t>
    </dgm:pt>
    <dgm:pt modelId="{43B067C5-1FE3-4001-AC00-D18E182C8314}">
      <dgm:prSet custT="1"/>
      <dgm:spPr/>
      <dgm:t>
        <a:bodyPr/>
        <a:lstStyle/>
        <a:p>
          <a:r>
            <a:rPr lang="en-US" sz="1400" b="0" dirty="0" smtClean="0"/>
            <a:t>DHCPv6</a:t>
          </a:r>
          <a:endParaRPr lang="en-US" sz="1400" b="0" dirty="0"/>
        </a:p>
      </dgm:t>
    </dgm:pt>
    <dgm:pt modelId="{26F1666C-39FF-4375-B973-069CE55339AC}" type="parTrans" cxnId="{ECD71A87-700B-48CA-B5D8-AE23B82E3848}">
      <dgm:prSet/>
      <dgm:spPr/>
      <dgm:t>
        <a:bodyPr/>
        <a:lstStyle/>
        <a:p>
          <a:endParaRPr lang="en-US" sz="1600" b="1" dirty="0">
            <a:solidFill>
              <a:schemeClr val="tx1"/>
            </a:solidFill>
          </a:endParaRPr>
        </a:p>
      </dgm:t>
    </dgm:pt>
    <dgm:pt modelId="{7B99FA38-0F4D-44CB-AE27-E7E565D07C5B}" type="sibTrans" cxnId="{ECD71A87-700B-48CA-B5D8-AE23B82E3848}">
      <dgm:prSet/>
      <dgm:spPr/>
      <dgm:t>
        <a:bodyPr/>
        <a:lstStyle/>
        <a:p>
          <a:endParaRPr lang="en-US">
            <a:solidFill>
              <a:schemeClr val="tx1"/>
            </a:solidFill>
          </a:endParaRPr>
        </a:p>
      </dgm:t>
    </dgm:pt>
    <dgm:pt modelId="{8CB0B6EA-D48D-4BBD-856F-189250011ED8}">
      <dgm:prSet phldrT="[Text]" custT="1"/>
      <dgm:spPr/>
      <dgm:t>
        <a:bodyPr/>
        <a:lstStyle/>
        <a:p>
          <a:r>
            <a:rPr lang="en-US" sz="1600" b="1" dirty="0" smtClean="0"/>
            <a:t>Static</a:t>
          </a:r>
          <a:endParaRPr lang="en-US" sz="1600" b="1" dirty="0"/>
        </a:p>
      </dgm:t>
    </dgm:pt>
    <dgm:pt modelId="{6CB9AECD-4B3A-428A-94CD-44295F2C5572}" type="sibTrans" cxnId="{E59CBC99-89A5-4828-9CA2-ACF25E301F0B}">
      <dgm:prSet/>
      <dgm:spPr/>
      <dgm:t>
        <a:bodyPr/>
        <a:lstStyle/>
        <a:p>
          <a:endParaRPr lang="en-US">
            <a:solidFill>
              <a:schemeClr val="tx1"/>
            </a:solidFill>
          </a:endParaRPr>
        </a:p>
      </dgm:t>
    </dgm:pt>
    <dgm:pt modelId="{1534CACF-4AEA-4174-9C42-7D2D643B36D7}" type="parTrans" cxnId="{E59CBC99-89A5-4828-9CA2-ACF25E301F0B}">
      <dgm:prSet/>
      <dgm:spPr/>
      <dgm:t>
        <a:bodyPr/>
        <a:lstStyle/>
        <a:p>
          <a:endParaRPr lang="en-US" dirty="0">
            <a:solidFill>
              <a:schemeClr val="tx1"/>
            </a:solidFill>
          </a:endParaRPr>
        </a:p>
      </dgm:t>
    </dgm:pt>
    <dgm:pt modelId="{3D3F10DB-E738-4069-909B-B2BDA6AD7B7E}">
      <dgm:prSet phldrT="[Text]" custT="1"/>
      <dgm:spPr/>
      <dgm:t>
        <a:bodyPr/>
        <a:lstStyle/>
        <a:p>
          <a:r>
            <a:rPr lang="en-US" sz="1600" b="1" dirty="0" smtClean="0"/>
            <a:t>Dynamic</a:t>
          </a:r>
          <a:endParaRPr lang="en-US" sz="1600" b="1" dirty="0"/>
        </a:p>
      </dgm:t>
    </dgm:pt>
    <dgm:pt modelId="{EB93782F-3BF3-4477-8ADE-4FD93F777D12}" type="parTrans" cxnId="{87194BEB-366B-4050-B060-C834A5B7DDA5}">
      <dgm:prSet/>
      <dgm:spPr/>
      <dgm:t>
        <a:bodyPr/>
        <a:lstStyle/>
        <a:p>
          <a:endParaRPr lang="en-US" dirty="0"/>
        </a:p>
      </dgm:t>
    </dgm:pt>
    <dgm:pt modelId="{E8D2FC22-1A2C-45E7-8814-0CC9B5AE3505}" type="sibTrans" cxnId="{87194BEB-366B-4050-B060-C834A5B7DDA5}">
      <dgm:prSet/>
      <dgm:spPr/>
      <dgm:t>
        <a:bodyPr/>
        <a:lstStyle/>
        <a:p>
          <a:endParaRPr lang="en-US"/>
        </a:p>
      </dgm:t>
    </dgm:pt>
    <dgm:pt modelId="{43CD1B8F-B7BD-462D-AD9F-476BDEFE0AEA}">
      <dgm:prSet custT="1"/>
      <dgm:spPr/>
      <dgm:t>
        <a:bodyPr/>
        <a:lstStyle/>
        <a:p>
          <a:r>
            <a:rPr lang="en-US" sz="1200" b="0" dirty="0" smtClean="0"/>
            <a:t>Automatically created (EUI-64 format) if a global unicast IPv6 address is configured</a:t>
          </a:r>
          <a:endParaRPr lang="en-US" sz="1200" b="0" dirty="0"/>
        </a:p>
      </dgm:t>
    </dgm:pt>
    <dgm:pt modelId="{185E56BF-6662-468D-9BF3-D8786D0581E3}" type="parTrans" cxnId="{D627A322-E33E-4A92-863D-146472AF5788}">
      <dgm:prSet/>
      <dgm:spPr/>
      <dgm:t>
        <a:bodyPr/>
        <a:lstStyle/>
        <a:p>
          <a:endParaRPr lang="en-US" sz="1600" b="1" dirty="0"/>
        </a:p>
      </dgm:t>
    </dgm:pt>
    <dgm:pt modelId="{F108BAFE-7DFA-4DBF-B0D2-7847192CD68B}" type="sibTrans" cxnId="{D627A322-E33E-4A92-863D-146472AF5788}">
      <dgm:prSet/>
      <dgm:spPr/>
      <dgm:t>
        <a:bodyPr/>
        <a:lstStyle/>
        <a:p>
          <a:endParaRPr lang="en-US"/>
        </a:p>
      </dgm:t>
    </dgm:pt>
    <dgm:pt modelId="{1CF7B6B9-00AE-4C1C-AB39-438E0FACC5F4}">
      <dgm:prSet custT="1"/>
      <dgm:spPr/>
      <dgm:t>
        <a:bodyPr/>
        <a:lstStyle/>
        <a:p>
          <a:r>
            <a:rPr lang="en-US" sz="1400" b="0" dirty="0" smtClean="0"/>
            <a:t>IPv6 Address</a:t>
          </a:r>
          <a:endParaRPr lang="en-US" sz="1400" b="0" dirty="0"/>
        </a:p>
      </dgm:t>
    </dgm:pt>
    <dgm:pt modelId="{6634908E-1BEB-4B17-9069-00BD4E7D843F}" type="parTrans" cxnId="{9B0404C7-E106-442F-8BEF-B48D34BA0F01}">
      <dgm:prSet/>
      <dgm:spPr/>
      <dgm:t>
        <a:bodyPr/>
        <a:lstStyle/>
        <a:p>
          <a:endParaRPr lang="en-US" dirty="0"/>
        </a:p>
      </dgm:t>
    </dgm:pt>
    <dgm:pt modelId="{2C9A2580-69D8-4092-8825-F874AB54CBE8}" type="sibTrans" cxnId="{9B0404C7-E106-442F-8BEF-B48D34BA0F01}">
      <dgm:prSet/>
      <dgm:spPr/>
      <dgm:t>
        <a:bodyPr/>
        <a:lstStyle/>
        <a:p>
          <a:endParaRPr lang="en-US"/>
        </a:p>
      </dgm:t>
    </dgm:pt>
    <dgm:pt modelId="{120A6FB0-CE3A-46D3-A440-7428D3AD5C3E}">
      <dgm:prSet phldrT="[Text]" custT="1"/>
      <dgm:spPr/>
      <dgm:t>
        <a:bodyPr/>
        <a:lstStyle/>
        <a:p>
          <a:r>
            <a:rPr lang="en-US" sz="1800" b="1" dirty="0" smtClean="0"/>
            <a:t>IPv6 Unicast </a:t>
          </a:r>
        </a:p>
        <a:p>
          <a:r>
            <a:rPr lang="en-US" sz="1800" b="1" dirty="0" smtClean="0"/>
            <a:t>Address Assignment</a:t>
          </a:r>
          <a:endParaRPr lang="en-US" sz="1800" b="1" dirty="0"/>
        </a:p>
      </dgm:t>
    </dgm:pt>
    <dgm:pt modelId="{D2BCF6B0-9DEC-4B5C-AA6A-9CF28EE97551}" type="sibTrans" cxnId="{49541117-5D72-4A35-A5AC-67886B6B3B22}">
      <dgm:prSet/>
      <dgm:spPr/>
      <dgm:t>
        <a:bodyPr/>
        <a:lstStyle/>
        <a:p>
          <a:endParaRPr lang="en-US">
            <a:solidFill>
              <a:schemeClr val="tx1"/>
            </a:solidFill>
          </a:endParaRPr>
        </a:p>
      </dgm:t>
    </dgm:pt>
    <dgm:pt modelId="{CAA1D8C5-C1BA-4469-93FF-FBD2FE861DA0}" type="parTrans" cxnId="{49541117-5D72-4A35-A5AC-67886B6B3B22}">
      <dgm:prSet/>
      <dgm:spPr/>
      <dgm:t>
        <a:bodyPr/>
        <a:lstStyle/>
        <a:p>
          <a:endParaRPr lang="en-US">
            <a:solidFill>
              <a:schemeClr val="tx1"/>
            </a:solidFill>
          </a:endParaRPr>
        </a:p>
      </dgm:t>
    </dgm:pt>
    <dgm:pt modelId="{2FED8B44-CABA-4D42-A924-8015613B34D8}" type="pres">
      <dgm:prSet presAssocID="{CFFD824B-B0EF-4F16-BDE4-5BB2C9016CAA}" presName="hierChild1" presStyleCnt="0">
        <dgm:presLayoutVars>
          <dgm:orgChart val="1"/>
          <dgm:chPref val="1"/>
          <dgm:dir/>
          <dgm:animOne val="branch"/>
          <dgm:animLvl val="lvl"/>
          <dgm:resizeHandles/>
        </dgm:presLayoutVars>
      </dgm:prSet>
      <dgm:spPr/>
      <dgm:t>
        <a:bodyPr/>
        <a:lstStyle/>
        <a:p>
          <a:endParaRPr lang="en-US"/>
        </a:p>
      </dgm:t>
    </dgm:pt>
    <dgm:pt modelId="{09D63657-9980-48AD-99DA-1E3088982A4C}" type="pres">
      <dgm:prSet presAssocID="{120A6FB0-CE3A-46D3-A440-7428D3AD5C3E}" presName="hierRoot1" presStyleCnt="0">
        <dgm:presLayoutVars>
          <dgm:hierBranch val="init"/>
        </dgm:presLayoutVars>
      </dgm:prSet>
      <dgm:spPr/>
    </dgm:pt>
    <dgm:pt modelId="{490F461A-2179-464B-98D8-DE0B9C48EE79}" type="pres">
      <dgm:prSet presAssocID="{120A6FB0-CE3A-46D3-A440-7428D3AD5C3E}" presName="rootComposite1" presStyleCnt="0"/>
      <dgm:spPr/>
    </dgm:pt>
    <dgm:pt modelId="{9EA012DA-9271-4AD9-9D22-B06AA08D0B08}" type="pres">
      <dgm:prSet presAssocID="{120A6FB0-CE3A-46D3-A440-7428D3AD5C3E}" presName="rootText1" presStyleLbl="node0" presStyleIdx="0" presStyleCnt="1" custScaleX="187430">
        <dgm:presLayoutVars>
          <dgm:chPref val="3"/>
        </dgm:presLayoutVars>
      </dgm:prSet>
      <dgm:spPr/>
      <dgm:t>
        <a:bodyPr/>
        <a:lstStyle/>
        <a:p>
          <a:endParaRPr lang="en-US"/>
        </a:p>
      </dgm:t>
    </dgm:pt>
    <dgm:pt modelId="{89BAB6BD-3F6E-4C5E-B1FD-6ABA537C2CBF}" type="pres">
      <dgm:prSet presAssocID="{120A6FB0-CE3A-46D3-A440-7428D3AD5C3E}" presName="rootConnector1" presStyleLbl="node1" presStyleIdx="0" presStyleCnt="0"/>
      <dgm:spPr/>
      <dgm:t>
        <a:bodyPr/>
        <a:lstStyle/>
        <a:p>
          <a:endParaRPr lang="en-US"/>
        </a:p>
      </dgm:t>
    </dgm:pt>
    <dgm:pt modelId="{A0FB198D-609C-4EF6-84CB-9E0688E974DF}" type="pres">
      <dgm:prSet presAssocID="{120A6FB0-CE3A-46D3-A440-7428D3AD5C3E}" presName="hierChild2" presStyleCnt="0"/>
      <dgm:spPr/>
    </dgm:pt>
    <dgm:pt modelId="{BC2FCA86-B856-4935-B928-A16550BCA9C3}" type="pres">
      <dgm:prSet presAssocID="{49C13A95-39AB-4BCF-8484-4CAAF54A8C53}" presName="Name37" presStyleLbl="parChTrans1D2" presStyleIdx="0" presStyleCnt="2"/>
      <dgm:spPr/>
      <dgm:t>
        <a:bodyPr/>
        <a:lstStyle/>
        <a:p>
          <a:endParaRPr lang="en-US"/>
        </a:p>
      </dgm:t>
    </dgm:pt>
    <dgm:pt modelId="{B7E114D7-A94C-4A3D-BB95-D2AF87C18CED}" type="pres">
      <dgm:prSet presAssocID="{4F4D562A-D143-4C6E-8BB8-7CCC83D847B3}" presName="hierRoot2" presStyleCnt="0">
        <dgm:presLayoutVars>
          <dgm:hierBranch/>
        </dgm:presLayoutVars>
      </dgm:prSet>
      <dgm:spPr/>
    </dgm:pt>
    <dgm:pt modelId="{04D4901A-369D-4527-8499-C5715BEE4F0F}" type="pres">
      <dgm:prSet presAssocID="{4F4D562A-D143-4C6E-8BB8-7CCC83D847B3}" presName="rootComposite" presStyleCnt="0"/>
      <dgm:spPr/>
    </dgm:pt>
    <dgm:pt modelId="{98B12765-A930-4DB4-B736-F2A5500D3FFC}" type="pres">
      <dgm:prSet presAssocID="{4F4D562A-D143-4C6E-8BB8-7CCC83D847B3}" presName="rootText" presStyleLbl="node2" presStyleIdx="0" presStyleCnt="2" custScaleX="180287">
        <dgm:presLayoutVars>
          <dgm:chPref val="3"/>
        </dgm:presLayoutVars>
      </dgm:prSet>
      <dgm:spPr/>
      <dgm:t>
        <a:bodyPr/>
        <a:lstStyle/>
        <a:p>
          <a:endParaRPr lang="en-US"/>
        </a:p>
      </dgm:t>
    </dgm:pt>
    <dgm:pt modelId="{BBD98D50-E287-4422-850B-F66AEE6F8357}" type="pres">
      <dgm:prSet presAssocID="{4F4D562A-D143-4C6E-8BB8-7CCC83D847B3}" presName="rootConnector" presStyleLbl="node2" presStyleIdx="0" presStyleCnt="2"/>
      <dgm:spPr/>
      <dgm:t>
        <a:bodyPr/>
        <a:lstStyle/>
        <a:p>
          <a:endParaRPr lang="en-US"/>
        </a:p>
      </dgm:t>
    </dgm:pt>
    <dgm:pt modelId="{83010C0E-3751-4E9D-9140-DD681C5CB405}" type="pres">
      <dgm:prSet presAssocID="{4F4D562A-D143-4C6E-8BB8-7CCC83D847B3}" presName="hierChild4" presStyleCnt="0"/>
      <dgm:spPr/>
    </dgm:pt>
    <dgm:pt modelId="{34E5E362-1B33-4CBC-A793-8FF892E825FE}" type="pres">
      <dgm:prSet presAssocID="{1534CACF-4AEA-4174-9C42-7D2D643B36D7}" presName="Name35" presStyleLbl="parChTrans1D3" presStyleIdx="0" presStyleCnt="4"/>
      <dgm:spPr/>
      <dgm:t>
        <a:bodyPr/>
        <a:lstStyle/>
        <a:p>
          <a:endParaRPr lang="en-US"/>
        </a:p>
      </dgm:t>
    </dgm:pt>
    <dgm:pt modelId="{2FFD7557-FBD4-4D6F-9C5E-27F419438E4B}" type="pres">
      <dgm:prSet presAssocID="{8CB0B6EA-D48D-4BBD-856F-189250011ED8}" presName="hierRoot2" presStyleCnt="0">
        <dgm:presLayoutVars>
          <dgm:hierBranch val="r"/>
        </dgm:presLayoutVars>
      </dgm:prSet>
      <dgm:spPr/>
    </dgm:pt>
    <dgm:pt modelId="{A157A835-66D7-40B3-8539-3C46F7A285C9}" type="pres">
      <dgm:prSet presAssocID="{8CB0B6EA-D48D-4BBD-856F-189250011ED8}" presName="rootComposite" presStyleCnt="0"/>
      <dgm:spPr/>
    </dgm:pt>
    <dgm:pt modelId="{EDE8EE28-52CF-4A4F-8DFD-CD8FE10FC8DB}" type="pres">
      <dgm:prSet presAssocID="{8CB0B6EA-D48D-4BBD-856F-189250011ED8}" presName="rootText" presStyleLbl="node3" presStyleIdx="0" presStyleCnt="4" custScaleY="45739">
        <dgm:presLayoutVars>
          <dgm:chPref val="3"/>
        </dgm:presLayoutVars>
      </dgm:prSet>
      <dgm:spPr/>
      <dgm:t>
        <a:bodyPr/>
        <a:lstStyle/>
        <a:p>
          <a:endParaRPr lang="en-US"/>
        </a:p>
      </dgm:t>
    </dgm:pt>
    <dgm:pt modelId="{C4F7E3E1-48D6-4222-8289-0E94DBB42695}" type="pres">
      <dgm:prSet presAssocID="{8CB0B6EA-D48D-4BBD-856F-189250011ED8}" presName="rootConnector" presStyleLbl="node3" presStyleIdx="0" presStyleCnt="4"/>
      <dgm:spPr/>
      <dgm:t>
        <a:bodyPr/>
        <a:lstStyle/>
        <a:p>
          <a:endParaRPr lang="en-US"/>
        </a:p>
      </dgm:t>
    </dgm:pt>
    <dgm:pt modelId="{B09EACCD-00AD-47F2-8E37-8360FCCA3AEB}" type="pres">
      <dgm:prSet presAssocID="{8CB0B6EA-D48D-4BBD-856F-189250011ED8}" presName="hierChild4" presStyleCnt="0"/>
      <dgm:spPr/>
    </dgm:pt>
    <dgm:pt modelId="{2E7A967D-00F3-49F3-9C63-4A52A933A8AB}" type="pres">
      <dgm:prSet presAssocID="{6634908E-1BEB-4B17-9069-00BD4E7D843F}" presName="Name50" presStyleLbl="parChTrans1D4" presStyleIdx="0" presStyleCnt="6"/>
      <dgm:spPr/>
      <dgm:t>
        <a:bodyPr/>
        <a:lstStyle/>
        <a:p>
          <a:endParaRPr lang="en-US"/>
        </a:p>
      </dgm:t>
    </dgm:pt>
    <dgm:pt modelId="{4075B020-FCC3-424C-BC9D-AF0D364006E6}" type="pres">
      <dgm:prSet presAssocID="{1CF7B6B9-00AE-4C1C-AB39-438E0FACC5F4}" presName="hierRoot2" presStyleCnt="0">
        <dgm:presLayoutVars>
          <dgm:hierBranch val="r"/>
        </dgm:presLayoutVars>
      </dgm:prSet>
      <dgm:spPr/>
    </dgm:pt>
    <dgm:pt modelId="{4C6CA894-9A9D-4689-AEBC-36325A7E4A35}" type="pres">
      <dgm:prSet presAssocID="{1CF7B6B9-00AE-4C1C-AB39-438E0FACC5F4}" presName="rootComposite" presStyleCnt="0"/>
      <dgm:spPr/>
    </dgm:pt>
    <dgm:pt modelId="{9045E787-CFAF-458D-B662-717B714C3673}" type="pres">
      <dgm:prSet presAssocID="{1CF7B6B9-00AE-4C1C-AB39-438E0FACC5F4}" presName="rootText" presStyleLbl="node4" presStyleIdx="0" presStyleCnt="6">
        <dgm:presLayoutVars>
          <dgm:chPref val="3"/>
        </dgm:presLayoutVars>
      </dgm:prSet>
      <dgm:spPr/>
      <dgm:t>
        <a:bodyPr/>
        <a:lstStyle/>
        <a:p>
          <a:endParaRPr lang="en-US"/>
        </a:p>
      </dgm:t>
    </dgm:pt>
    <dgm:pt modelId="{D2C5700E-E15E-47A9-ACAD-2CB7018CF04A}" type="pres">
      <dgm:prSet presAssocID="{1CF7B6B9-00AE-4C1C-AB39-438E0FACC5F4}" presName="rootConnector" presStyleLbl="node4" presStyleIdx="0" presStyleCnt="6"/>
      <dgm:spPr/>
      <dgm:t>
        <a:bodyPr/>
        <a:lstStyle/>
        <a:p>
          <a:endParaRPr lang="en-US"/>
        </a:p>
      </dgm:t>
    </dgm:pt>
    <dgm:pt modelId="{27CDEA04-4EBF-40FF-AC13-0F7519F417B6}" type="pres">
      <dgm:prSet presAssocID="{1CF7B6B9-00AE-4C1C-AB39-438E0FACC5F4}" presName="hierChild4" presStyleCnt="0"/>
      <dgm:spPr/>
    </dgm:pt>
    <dgm:pt modelId="{A76291F9-07F9-4F58-9F32-C486AE927457}" type="pres">
      <dgm:prSet presAssocID="{1CF7B6B9-00AE-4C1C-AB39-438E0FACC5F4}" presName="hierChild5" presStyleCnt="0"/>
      <dgm:spPr/>
    </dgm:pt>
    <dgm:pt modelId="{73232DE2-2AE4-49D1-A2B4-9C0190393B39}" type="pres">
      <dgm:prSet presAssocID="{8CB0B6EA-D48D-4BBD-856F-189250011ED8}" presName="hierChild5" presStyleCnt="0"/>
      <dgm:spPr/>
    </dgm:pt>
    <dgm:pt modelId="{4EEF0E68-B08A-47BE-B799-63D1AF24D865}" type="pres">
      <dgm:prSet presAssocID="{EB93782F-3BF3-4477-8ADE-4FD93F777D12}" presName="Name35" presStyleLbl="parChTrans1D3" presStyleIdx="1" presStyleCnt="4"/>
      <dgm:spPr/>
      <dgm:t>
        <a:bodyPr/>
        <a:lstStyle/>
        <a:p>
          <a:endParaRPr lang="en-US"/>
        </a:p>
      </dgm:t>
    </dgm:pt>
    <dgm:pt modelId="{92DA0DDB-136F-43A6-A097-F88386D06E03}" type="pres">
      <dgm:prSet presAssocID="{3D3F10DB-E738-4069-909B-B2BDA6AD7B7E}" presName="hierRoot2" presStyleCnt="0">
        <dgm:presLayoutVars>
          <dgm:hierBranch val="init"/>
        </dgm:presLayoutVars>
      </dgm:prSet>
      <dgm:spPr/>
    </dgm:pt>
    <dgm:pt modelId="{66A6127F-2E17-4C3D-A374-0587C4CD3E03}" type="pres">
      <dgm:prSet presAssocID="{3D3F10DB-E738-4069-909B-B2BDA6AD7B7E}" presName="rootComposite" presStyleCnt="0"/>
      <dgm:spPr/>
    </dgm:pt>
    <dgm:pt modelId="{F1DD97AB-C0FF-4A64-B9A3-4AC2A83297F6}" type="pres">
      <dgm:prSet presAssocID="{3D3F10DB-E738-4069-909B-B2BDA6AD7B7E}" presName="rootText" presStyleLbl="node3" presStyleIdx="1" presStyleCnt="4" custScaleY="45739">
        <dgm:presLayoutVars>
          <dgm:chPref val="3"/>
        </dgm:presLayoutVars>
      </dgm:prSet>
      <dgm:spPr/>
      <dgm:t>
        <a:bodyPr/>
        <a:lstStyle/>
        <a:p>
          <a:endParaRPr lang="en-US"/>
        </a:p>
      </dgm:t>
    </dgm:pt>
    <dgm:pt modelId="{A9249BF0-9D26-428C-9B5C-97492ED6CFAA}" type="pres">
      <dgm:prSet presAssocID="{3D3F10DB-E738-4069-909B-B2BDA6AD7B7E}" presName="rootConnector" presStyleLbl="node3" presStyleIdx="1" presStyleCnt="4"/>
      <dgm:spPr/>
      <dgm:t>
        <a:bodyPr/>
        <a:lstStyle/>
        <a:p>
          <a:endParaRPr lang="en-US"/>
        </a:p>
      </dgm:t>
    </dgm:pt>
    <dgm:pt modelId="{0F242CD1-C84B-4A72-AE4F-ABB3B7BDED37}" type="pres">
      <dgm:prSet presAssocID="{3D3F10DB-E738-4069-909B-B2BDA6AD7B7E}" presName="hierChild4" presStyleCnt="0"/>
      <dgm:spPr/>
    </dgm:pt>
    <dgm:pt modelId="{5C569859-A8BB-441A-B3F3-48B0CBAC25D2}" type="pres">
      <dgm:prSet presAssocID="{185E56BF-6662-468D-9BF3-D8786D0581E3}" presName="Name37" presStyleLbl="parChTrans1D4" presStyleIdx="1" presStyleCnt="6"/>
      <dgm:spPr/>
      <dgm:t>
        <a:bodyPr/>
        <a:lstStyle/>
        <a:p>
          <a:endParaRPr lang="en-US"/>
        </a:p>
      </dgm:t>
    </dgm:pt>
    <dgm:pt modelId="{DDB1B90C-62EB-49DC-9C95-537BD1E5ABE8}" type="pres">
      <dgm:prSet presAssocID="{43CD1B8F-B7BD-462D-AD9F-476BDEFE0AEA}" presName="hierRoot2" presStyleCnt="0">
        <dgm:presLayoutVars>
          <dgm:hierBranch val="init"/>
        </dgm:presLayoutVars>
      </dgm:prSet>
      <dgm:spPr/>
    </dgm:pt>
    <dgm:pt modelId="{8777F587-2F0A-4CA3-8B54-A020F1003A8F}" type="pres">
      <dgm:prSet presAssocID="{43CD1B8F-B7BD-462D-AD9F-476BDEFE0AEA}" presName="rootComposite" presStyleCnt="0"/>
      <dgm:spPr/>
    </dgm:pt>
    <dgm:pt modelId="{AD204613-3626-4FEB-A066-45E345523951}" type="pres">
      <dgm:prSet presAssocID="{43CD1B8F-B7BD-462D-AD9F-476BDEFE0AEA}" presName="rootText" presStyleLbl="node4" presStyleIdx="1" presStyleCnt="6">
        <dgm:presLayoutVars>
          <dgm:chPref val="3"/>
        </dgm:presLayoutVars>
      </dgm:prSet>
      <dgm:spPr/>
      <dgm:t>
        <a:bodyPr/>
        <a:lstStyle/>
        <a:p>
          <a:endParaRPr lang="en-US"/>
        </a:p>
      </dgm:t>
    </dgm:pt>
    <dgm:pt modelId="{069BB7E7-2146-4D9C-8949-0F5195998FC9}" type="pres">
      <dgm:prSet presAssocID="{43CD1B8F-B7BD-462D-AD9F-476BDEFE0AEA}" presName="rootConnector" presStyleLbl="node4" presStyleIdx="1" presStyleCnt="6"/>
      <dgm:spPr/>
      <dgm:t>
        <a:bodyPr/>
        <a:lstStyle/>
        <a:p>
          <a:endParaRPr lang="en-US"/>
        </a:p>
      </dgm:t>
    </dgm:pt>
    <dgm:pt modelId="{AB451E61-B2AC-45C3-A9C9-846F06593E9F}" type="pres">
      <dgm:prSet presAssocID="{43CD1B8F-B7BD-462D-AD9F-476BDEFE0AEA}" presName="hierChild4" presStyleCnt="0"/>
      <dgm:spPr/>
    </dgm:pt>
    <dgm:pt modelId="{93B94FDB-D110-4575-8DE9-EB445453EF1B}" type="pres">
      <dgm:prSet presAssocID="{43CD1B8F-B7BD-462D-AD9F-476BDEFE0AEA}" presName="hierChild5" presStyleCnt="0"/>
      <dgm:spPr/>
    </dgm:pt>
    <dgm:pt modelId="{7ED2D14D-560A-4CF3-A3E0-6E6F65AB898D}" type="pres">
      <dgm:prSet presAssocID="{3D3F10DB-E738-4069-909B-B2BDA6AD7B7E}" presName="hierChild5" presStyleCnt="0"/>
      <dgm:spPr/>
    </dgm:pt>
    <dgm:pt modelId="{4642AE18-BDC7-4CCC-AF8F-53B09DFC03D4}" type="pres">
      <dgm:prSet presAssocID="{4F4D562A-D143-4C6E-8BB8-7CCC83D847B3}" presName="hierChild5" presStyleCnt="0"/>
      <dgm:spPr/>
    </dgm:pt>
    <dgm:pt modelId="{BBEDF5EC-75CA-4154-96FC-D123874039F2}" type="pres">
      <dgm:prSet presAssocID="{0E7C5F60-33D5-4E31-A153-C609D913F95C}" presName="Name37" presStyleLbl="parChTrans1D2" presStyleIdx="1" presStyleCnt="2"/>
      <dgm:spPr/>
      <dgm:t>
        <a:bodyPr/>
        <a:lstStyle/>
        <a:p>
          <a:endParaRPr lang="en-US"/>
        </a:p>
      </dgm:t>
    </dgm:pt>
    <dgm:pt modelId="{F2B5D1F3-C458-4E0A-ADDD-C374D4E92F45}" type="pres">
      <dgm:prSet presAssocID="{15BF96AD-8C86-458F-933F-E6942342E323}" presName="hierRoot2" presStyleCnt="0">
        <dgm:presLayoutVars>
          <dgm:hierBranch val="init"/>
        </dgm:presLayoutVars>
      </dgm:prSet>
      <dgm:spPr/>
    </dgm:pt>
    <dgm:pt modelId="{426C0609-5F82-4028-AE49-CE4136FC2AE8}" type="pres">
      <dgm:prSet presAssocID="{15BF96AD-8C86-458F-933F-E6942342E323}" presName="rootComposite" presStyleCnt="0"/>
      <dgm:spPr/>
    </dgm:pt>
    <dgm:pt modelId="{BA4B7666-E41A-4973-8374-1C76CC9BC574}" type="pres">
      <dgm:prSet presAssocID="{15BF96AD-8C86-458F-933F-E6942342E323}" presName="rootText" presStyleLbl="node2" presStyleIdx="1" presStyleCnt="2" custScaleX="180287">
        <dgm:presLayoutVars>
          <dgm:chPref val="3"/>
        </dgm:presLayoutVars>
      </dgm:prSet>
      <dgm:spPr/>
      <dgm:t>
        <a:bodyPr/>
        <a:lstStyle/>
        <a:p>
          <a:endParaRPr lang="en-US"/>
        </a:p>
      </dgm:t>
    </dgm:pt>
    <dgm:pt modelId="{673F58F2-448A-4E0B-BEF7-062C9CA95225}" type="pres">
      <dgm:prSet presAssocID="{15BF96AD-8C86-458F-933F-E6942342E323}" presName="rootConnector" presStyleLbl="node2" presStyleIdx="1" presStyleCnt="2"/>
      <dgm:spPr/>
      <dgm:t>
        <a:bodyPr/>
        <a:lstStyle/>
        <a:p>
          <a:endParaRPr lang="en-US"/>
        </a:p>
      </dgm:t>
    </dgm:pt>
    <dgm:pt modelId="{821508A0-93C9-4213-B02B-A175C25334E2}" type="pres">
      <dgm:prSet presAssocID="{15BF96AD-8C86-458F-933F-E6942342E323}" presName="hierChild4" presStyleCnt="0"/>
      <dgm:spPr/>
    </dgm:pt>
    <dgm:pt modelId="{630B2F4A-86AA-411D-8AA6-4AB7AB7AA2B0}" type="pres">
      <dgm:prSet presAssocID="{C83C6E7F-452B-4E47-BA51-A1D8C6A608CD}" presName="Name37" presStyleLbl="parChTrans1D3" presStyleIdx="2" presStyleCnt="4"/>
      <dgm:spPr/>
      <dgm:t>
        <a:bodyPr/>
        <a:lstStyle/>
        <a:p>
          <a:endParaRPr lang="en-US"/>
        </a:p>
      </dgm:t>
    </dgm:pt>
    <dgm:pt modelId="{39324D88-FFFB-4FE6-A0F9-ADA92CB62940}" type="pres">
      <dgm:prSet presAssocID="{B3AE4C2D-00D2-41FB-8DD3-EA55DB4936B8}" presName="hierRoot2" presStyleCnt="0">
        <dgm:presLayoutVars>
          <dgm:hierBranch val="init"/>
        </dgm:presLayoutVars>
      </dgm:prSet>
      <dgm:spPr/>
    </dgm:pt>
    <dgm:pt modelId="{522168B8-4B6D-4B77-897D-D7D23D16E63D}" type="pres">
      <dgm:prSet presAssocID="{B3AE4C2D-00D2-41FB-8DD3-EA55DB4936B8}" presName="rootComposite" presStyleCnt="0"/>
      <dgm:spPr/>
    </dgm:pt>
    <dgm:pt modelId="{B57D3C79-CF9F-4A74-B13C-E86031351F34}" type="pres">
      <dgm:prSet presAssocID="{B3AE4C2D-00D2-41FB-8DD3-EA55DB4936B8}" presName="rootText" presStyleLbl="node3" presStyleIdx="2" presStyleCnt="4" custScaleY="45739">
        <dgm:presLayoutVars>
          <dgm:chPref val="3"/>
        </dgm:presLayoutVars>
      </dgm:prSet>
      <dgm:spPr/>
      <dgm:t>
        <a:bodyPr/>
        <a:lstStyle/>
        <a:p>
          <a:endParaRPr lang="en-US"/>
        </a:p>
      </dgm:t>
    </dgm:pt>
    <dgm:pt modelId="{DE010CC0-D9B7-448F-8AA2-BDCDA6084A6C}" type="pres">
      <dgm:prSet presAssocID="{B3AE4C2D-00D2-41FB-8DD3-EA55DB4936B8}" presName="rootConnector" presStyleLbl="node3" presStyleIdx="2" presStyleCnt="4"/>
      <dgm:spPr/>
      <dgm:t>
        <a:bodyPr/>
        <a:lstStyle/>
        <a:p>
          <a:endParaRPr lang="en-US"/>
        </a:p>
      </dgm:t>
    </dgm:pt>
    <dgm:pt modelId="{2B74BA28-EE03-4190-ACA2-BF3467D4D846}" type="pres">
      <dgm:prSet presAssocID="{B3AE4C2D-00D2-41FB-8DD3-EA55DB4936B8}" presName="hierChild4" presStyleCnt="0"/>
      <dgm:spPr/>
    </dgm:pt>
    <dgm:pt modelId="{BD08D4E7-848B-4F32-9525-B3415E9FB350}" type="pres">
      <dgm:prSet presAssocID="{3B876E0A-D6D7-49FC-AFA7-59341C8A0C3C}" presName="Name37" presStyleLbl="parChTrans1D4" presStyleIdx="2" presStyleCnt="6"/>
      <dgm:spPr/>
      <dgm:t>
        <a:bodyPr/>
        <a:lstStyle/>
        <a:p>
          <a:endParaRPr lang="en-US"/>
        </a:p>
      </dgm:t>
    </dgm:pt>
    <dgm:pt modelId="{542907BA-402D-4A29-B202-DE3A8D6CDFE7}" type="pres">
      <dgm:prSet presAssocID="{19362BBD-3F91-4ECD-B4C3-BE47D2F5A00E}" presName="hierRoot2" presStyleCnt="0">
        <dgm:presLayoutVars>
          <dgm:hierBranch val="init"/>
        </dgm:presLayoutVars>
      </dgm:prSet>
      <dgm:spPr/>
    </dgm:pt>
    <dgm:pt modelId="{BB1F3827-5D00-4198-922B-41A5B9DE1F27}" type="pres">
      <dgm:prSet presAssocID="{19362BBD-3F91-4ECD-B4C3-BE47D2F5A00E}" presName="rootComposite" presStyleCnt="0"/>
      <dgm:spPr/>
    </dgm:pt>
    <dgm:pt modelId="{EFEF736C-85FB-4823-B990-1558E18373B5}" type="pres">
      <dgm:prSet presAssocID="{19362BBD-3F91-4ECD-B4C3-BE47D2F5A00E}" presName="rootText" presStyleLbl="node4" presStyleIdx="2" presStyleCnt="6">
        <dgm:presLayoutVars>
          <dgm:chPref val="3"/>
        </dgm:presLayoutVars>
      </dgm:prSet>
      <dgm:spPr/>
      <dgm:t>
        <a:bodyPr/>
        <a:lstStyle/>
        <a:p>
          <a:endParaRPr lang="en-US"/>
        </a:p>
      </dgm:t>
    </dgm:pt>
    <dgm:pt modelId="{4D9BA4FC-3671-49CE-AB8C-F8E64B500945}" type="pres">
      <dgm:prSet presAssocID="{19362BBD-3F91-4ECD-B4C3-BE47D2F5A00E}" presName="rootConnector" presStyleLbl="node4" presStyleIdx="2" presStyleCnt="6"/>
      <dgm:spPr/>
      <dgm:t>
        <a:bodyPr/>
        <a:lstStyle/>
        <a:p>
          <a:endParaRPr lang="en-US"/>
        </a:p>
      </dgm:t>
    </dgm:pt>
    <dgm:pt modelId="{A7A2FCF2-1229-44C6-99D7-1C8BF7660FE8}" type="pres">
      <dgm:prSet presAssocID="{19362BBD-3F91-4ECD-B4C3-BE47D2F5A00E}" presName="hierChild4" presStyleCnt="0"/>
      <dgm:spPr/>
    </dgm:pt>
    <dgm:pt modelId="{0B6F872D-6FCF-4236-A443-ED114A57A599}" type="pres">
      <dgm:prSet presAssocID="{19362BBD-3F91-4ECD-B4C3-BE47D2F5A00E}" presName="hierChild5" presStyleCnt="0"/>
      <dgm:spPr/>
    </dgm:pt>
    <dgm:pt modelId="{8F6398E6-CD81-42CC-9014-B73505E802EF}" type="pres">
      <dgm:prSet presAssocID="{D6B45983-454C-40DB-A854-5DA1039399B4}" presName="Name37" presStyleLbl="parChTrans1D4" presStyleIdx="3" presStyleCnt="6"/>
      <dgm:spPr/>
      <dgm:t>
        <a:bodyPr/>
        <a:lstStyle/>
        <a:p>
          <a:endParaRPr lang="en-US"/>
        </a:p>
      </dgm:t>
    </dgm:pt>
    <dgm:pt modelId="{62A630D2-DB70-4E49-A7CE-3B08EFDE1483}" type="pres">
      <dgm:prSet presAssocID="{55FCC34E-6735-46EB-AD78-8C5E7B069FF1}" presName="hierRoot2" presStyleCnt="0">
        <dgm:presLayoutVars>
          <dgm:hierBranch val="init"/>
        </dgm:presLayoutVars>
      </dgm:prSet>
      <dgm:spPr/>
    </dgm:pt>
    <dgm:pt modelId="{1C4A4BD2-2AE1-40FC-9AEB-50E80C6AA0F7}" type="pres">
      <dgm:prSet presAssocID="{55FCC34E-6735-46EB-AD78-8C5E7B069FF1}" presName="rootComposite" presStyleCnt="0"/>
      <dgm:spPr/>
    </dgm:pt>
    <dgm:pt modelId="{2BE5ED26-6AC0-4DE1-B265-097E0155009F}" type="pres">
      <dgm:prSet presAssocID="{55FCC34E-6735-46EB-AD78-8C5E7B069FF1}" presName="rootText" presStyleLbl="node4" presStyleIdx="3" presStyleCnt="6">
        <dgm:presLayoutVars>
          <dgm:chPref val="3"/>
        </dgm:presLayoutVars>
      </dgm:prSet>
      <dgm:spPr/>
      <dgm:t>
        <a:bodyPr/>
        <a:lstStyle/>
        <a:p>
          <a:endParaRPr lang="en-US"/>
        </a:p>
      </dgm:t>
    </dgm:pt>
    <dgm:pt modelId="{411A7C2B-BC00-40C8-B146-1C1DFACE815D}" type="pres">
      <dgm:prSet presAssocID="{55FCC34E-6735-46EB-AD78-8C5E7B069FF1}" presName="rootConnector" presStyleLbl="node4" presStyleIdx="3" presStyleCnt="6"/>
      <dgm:spPr/>
      <dgm:t>
        <a:bodyPr/>
        <a:lstStyle/>
        <a:p>
          <a:endParaRPr lang="en-US"/>
        </a:p>
      </dgm:t>
    </dgm:pt>
    <dgm:pt modelId="{899C88DD-43F9-4C25-A387-9E3BAB623347}" type="pres">
      <dgm:prSet presAssocID="{55FCC34E-6735-46EB-AD78-8C5E7B069FF1}" presName="hierChild4" presStyleCnt="0"/>
      <dgm:spPr/>
    </dgm:pt>
    <dgm:pt modelId="{43BE890A-73B7-4768-9FD8-3D59FC7503AD}" type="pres">
      <dgm:prSet presAssocID="{55FCC34E-6735-46EB-AD78-8C5E7B069FF1}" presName="hierChild5" presStyleCnt="0"/>
      <dgm:spPr/>
    </dgm:pt>
    <dgm:pt modelId="{E901EB45-2FD7-4B45-88F1-436D4037DDF8}" type="pres">
      <dgm:prSet presAssocID="{B3AE4C2D-00D2-41FB-8DD3-EA55DB4936B8}" presName="hierChild5" presStyleCnt="0"/>
      <dgm:spPr/>
    </dgm:pt>
    <dgm:pt modelId="{EE7E446F-3901-41E9-8149-B38298E12E97}" type="pres">
      <dgm:prSet presAssocID="{07F75404-13AD-4789-835B-7A4C3FA8FB11}" presName="Name37" presStyleLbl="parChTrans1D3" presStyleIdx="3" presStyleCnt="4"/>
      <dgm:spPr/>
      <dgm:t>
        <a:bodyPr/>
        <a:lstStyle/>
        <a:p>
          <a:endParaRPr lang="en-US"/>
        </a:p>
      </dgm:t>
    </dgm:pt>
    <dgm:pt modelId="{2BF30E69-C8D4-4976-8767-756CA2F4741D}" type="pres">
      <dgm:prSet presAssocID="{AAAE6B31-251A-4AB7-84E9-9A999ABA1366}" presName="hierRoot2" presStyleCnt="0">
        <dgm:presLayoutVars>
          <dgm:hierBranch val="init"/>
        </dgm:presLayoutVars>
      </dgm:prSet>
      <dgm:spPr/>
    </dgm:pt>
    <dgm:pt modelId="{D63868A7-04A6-40F4-9D6C-033B37218DF8}" type="pres">
      <dgm:prSet presAssocID="{AAAE6B31-251A-4AB7-84E9-9A999ABA1366}" presName="rootComposite" presStyleCnt="0"/>
      <dgm:spPr/>
    </dgm:pt>
    <dgm:pt modelId="{D7E85EE0-83EE-47FD-9B9D-1B573D04BBA9}" type="pres">
      <dgm:prSet presAssocID="{AAAE6B31-251A-4AB7-84E9-9A999ABA1366}" presName="rootText" presStyleLbl="node3" presStyleIdx="3" presStyleCnt="4" custScaleY="45739">
        <dgm:presLayoutVars>
          <dgm:chPref val="3"/>
        </dgm:presLayoutVars>
      </dgm:prSet>
      <dgm:spPr/>
      <dgm:t>
        <a:bodyPr/>
        <a:lstStyle/>
        <a:p>
          <a:endParaRPr lang="en-US"/>
        </a:p>
      </dgm:t>
    </dgm:pt>
    <dgm:pt modelId="{63394A6E-90F7-4C4E-92EB-227634466304}" type="pres">
      <dgm:prSet presAssocID="{AAAE6B31-251A-4AB7-84E9-9A999ABA1366}" presName="rootConnector" presStyleLbl="node3" presStyleIdx="3" presStyleCnt="4"/>
      <dgm:spPr/>
      <dgm:t>
        <a:bodyPr/>
        <a:lstStyle/>
        <a:p>
          <a:endParaRPr lang="en-US"/>
        </a:p>
      </dgm:t>
    </dgm:pt>
    <dgm:pt modelId="{6FB82D82-5FEF-4B40-8EA1-057DD694B9FE}" type="pres">
      <dgm:prSet presAssocID="{AAAE6B31-251A-4AB7-84E9-9A999ABA1366}" presName="hierChild4" presStyleCnt="0"/>
      <dgm:spPr/>
    </dgm:pt>
    <dgm:pt modelId="{93E54E39-C873-4719-B2AC-794CF8D0A2BA}" type="pres">
      <dgm:prSet presAssocID="{312A9167-7906-468A-AAEF-737562D2092C}" presName="Name37" presStyleLbl="parChTrans1D4" presStyleIdx="4" presStyleCnt="6"/>
      <dgm:spPr/>
      <dgm:t>
        <a:bodyPr/>
        <a:lstStyle/>
        <a:p>
          <a:endParaRPr lang="en-US"/>
        </a:p>
      </dgm:t>
    </dgm:pt>
    <dgm:pt modelId="{6E943D01-5CB8-4D06-B730-2B4F0A10AC5C}" type="pres">
      <dgm:prSet presAssocID="{4C0D5495-FF3E-45C1-87B8-95B1C420156D}" presName="hierRoot2" presStyleCnt="0">
        <dgm:presLayoutVars>
          <dgm:hierBranch val="init"/>
        </dgm:presLayoutVars>
      </dgm:prSet>
      <dgm:spPr/>
    </dgm:pt>
    <dgm:pt modelId="{236EE6B5-3615-47A5-9CDE-DAD87E919D7E}" type="pres">
      <dgm:prSet presAssocID="{4C0D5495-FF3E-45C1-87B8-95B1C420156D}" presName="rootComposite" presStyleCnt="0"/>
      <dgm:spPr/>
    </dgm:pt>
    <dgm:pt modelId="{B1D87976-F710-4CDB-A922-E9EB894DA5A1}" type="pres">
      <dgm:prSet presAssocID="{4C0D5495-FF3E-45C1-87B8-95B1C420156D}" presName="rootText" presStyleLbl="node4" presStyleIdx="4" presStyleCnt="6">
        <dgm:presLayoutVars>
          <dgm:chPref val="3"/>
        </dgm:presLayoutVars>
      </dgm:prSet>
      <dgm:spPr/>
      <dgm:t>
        <a:bodyPr/>
        <a:lstStyle/>
        <a:p>
          <a:endParaRPr lang="en-US"/>
        </a:p>
      </dgm:t>
    </dgm:pt>
    <dgm:pt modelId="{70370462-2FA7-400D-821B-ED7AD49EEA97}" type="pres">
      <dgm:prSet presAssocID="{4C0D5495-FF3E-45C1-87B8-95B1C420156D}" presName="rootConnector" presStyleLbl="node4" presStyleIdx="4" presStyleCnt="6"/>
      <dgm:spPr/>
      <dgm:t>
        <a:bodyPr/>
        <a:lstStyle/>
        <a:p>
          <a:endParaRPr lang="en-US"/>
        </a:p>
      </dgm:t>
    </dgm:pt>
    <dgm:pt modelId="{72529D8D-31F6-4E60-A3E5-690F2D1F4F22}" type="pres">
      <dgm:prSet presAssocID="{4C0D5495-FF3E-45C1-87B8-95B1C420156D}" presName="hierChild4" presStyleCnt="0"/>
      <dgm:spPr/>
    </dgm:pt>
    <dgm:pt modelId="{F90EA602-8452-4DE4-948B-B39F60E8B210}" type="pres">
      <dgm:prSet presAssocID="{4C0D5495-FF3E-45C1-87B8-95B1C420156D}" presName="hierChild5" presStyleCnt="0"/>
      <dgm:spPr/>
    </dgm:pt>
    <dgm:pt modelId="{DA9A6926-2AB0-4433-8DBB-787E7898B2FD}" type="pres">
      <dgm:prSet presAssocID="{26F1666C-39FF-4375-B973-069CE55339AC}" presName="Name37" presStyleLbl="parChTrans1D4" presStyleIdx="5" presStyleCnt="6"/>
      <dgm:spPr/>
      <dgm:t>
        <a:bodyPr/>
        <a:lstStyle/>
        <a:p>
          <a:endParaRPr lang="en-US"/>
        </a:p>
      </dgm:t>
    </dgm:pt>
    <dgm:pt modelId="{E75EAF4B-AB36-4CF6-9820-C16048ED3CB3}" type="pres">
      <dgm:prSet presAssocID="{43B067C5-1FE3-4001-AC00-D18E182C8314}" presName="hierRoot2" presStyleCnt="0">
        <dgm:presLayoutVars>
          <dgm:hierBranch val="init"/>
        </dgm:presLayoutVars>
      </dgm:prSet>
      <dgm:spPr/>
    </dgm:pt>
    <dgm:pt modelId="{AA23DE56-DB3D-46BF-BB12-EBC397D768AE}" type="pres">
      <dgm:prSet presAssocID="{43B067C5-1FE3-4001-AC00-D18E182C8314}" presName="rootComposite" presStyleCnt="0"/>
      <dgm:spPr/>
    </dgm:pt>
    <dgm:pt modelId="{D62AA80A-C4B5-4CC9-9252-3F8A7007DB13}" type="pres">
      <dgm:prSet presAssocID="{43B067C5-1FE3-4001-AC00-D18E182C8314}" presName="rootText" presStyleLbl="node4" presStyleIdx="5" presStyleCnt="6">
        <dgm:presLayoutVars>
          <dgm:chPref val="3"/>
        </dgm:presLayoutVars>
      </dgm:prSet>
      <dgm:spPr/>
      <dgm:t>
        <a:bodyPr/>
        <a:lstStyle/>
        <a:p>
          <a:endParaRPr lang="en-US"/>
        </a:p>
      </dgm:t>
    </dgm:pt>
    <dgm:pt modelId="{6C3316B3-953C-408F-8CC0-2A40CD978D3C}" type="pres">
      <dgm:prSet presAssocID="{43B067C5-1FE3-4001-AC00-D18E182C8314}" presName="rootConnector" presStyleLbl="node4" presStyleIdx="5" presStyleCnt="6"/>
      <dgm:spPr/>
      <dgm:t>
        <a:bodyPr/>
        <a:lstStyle/>
        <a:p>
          <a:endParaRPr lang="en-US"/>
        </a:p>
      </dgm:t>
    </dgm:pt>
    <dgm:pt modelId="{1973A06C-148A-4CEF-8217-99880543174F}" type="pres">
      <dgm:prSet presAssocID="{43B067C5-1FE3-4001-AC00-D18E182C8314}" presName="hierChild4" presStyleCnt="0"/>
      <dgm:spPr/>
    </dgm:pt>
    <dgm:pt modelId="{1A18CFE6-4549-4EC8-ACE1-2659BE996EE2}" type="pres">
      <dgm:prSet presAssocID="{43B067C5-1FE3-4001-AC00-D18E182C8314}" presName="hierChild5" presStyleCnt="0"/>
      <dgm:spPr/>
    </dgm:pt>
    <dgm:pt modelId="{F3F3EE1C-12BE-48F8-90B7-9BE4BE897F37}" type="pres">
      <dgm:prSet presAssocID="{AAAE6B31-251A-4AB7-84E9-9A999ABA1366}" presName="hierChild5" presStyleCnt="0"/>
      <dgm:spPr/>
    </dgm:pt>
    <dgm:pt modelId="{E543713C-B30C-467F-B1D4-DE06D96179BB}" type="pres">
      <dgm:prSet presAssocID="{15BF96AD-8C86-458F-933F-E6942342E323}" presName="hierChild5" presStyleCnt="0"/>
      <dgm:spPr/>
    </dgm:pt>
    <dgm:pt modelId="{87312DD7-D782-4BF7-BE43-CF9F37B2FE55}" type="pres">
      <dgm:prSet presAssocID="{120A6FB0-CE3A-46D3-A440-7428D3AD5C3E}" presName="hierChild3" presStyleCnt="0"/>
      <dgm:spPr/>
    </dgm:pt>
  </dgm:ptLst>
  <dgm:cxnLst>
    <dgm:cxn modelId="{ECD71A87-700B-48CA-B5D8-AE23B82E3848}" srcId="{AAAE6B31-251A-4AB7-84E9-9A999ABA1366}" destId="{43B067C5-1FE3-4001-AC00-D18E182C8314}" srcOrd="1" destOrd="0" parTransId="{26F1666C-39FF-4375-B973-069CE55339AC}" sibTransId="{7B99FA38-0F4D-44CB-AE27-E7E565D07C5B}"/>
    <dgm:cxn modelId="{958DEDAF-A254-495D-B4F8-AEA43C2BE101}" type="presOf" srcId="{3B876E0A-D6D7-49FC-AFA7-59341C8A0C3C}" destId="{BD08D4E7-848B-4F32-9525-B3415E9FB350}" srcOrd="0" destOrd="0" presId="urn:microsoft.com/office/officeart/2005/8/layout/orgChart1"/>
    <dgm:cxn modelId="{C9D53C99-DA94-4C74-93CE-50DABEAE47D3}" type="presOf" srcId="{312A9167-7906-468A-AAEF-737562D2092C}" destId="{93E54E39-C873-4719-B2AC-794CF8D0A2BA}" srcOrd="0" destOrd="0" presId="urn:microsoft.com/office/officeart/2005/8/layout/orgChart1"/>
    <dgm:cxn modelId="{59F62534-3C03-4101-9B94-1A993D988389}" type="presOf" srcId="{19362BBD-3F91-4ECD-B4C3-BE47D2F5A00E}" destId="{EFEF736C-85FB-4823-B990-1558E18373B5}" srcOrd="0" destOrd="0" presId="urn:microsoft.com/office/officeart/2005/8/layout/orgChart1"/>
    <dgm:cxn modelId="{1E2AC4ED-6C1E-462A-89C6-077856B1EF87}" type="presOf" srcId="{4F4D562A-D143-4C6E-8BB8-7CCC83D847B3}" destId="{98B12765-A930-4DB4-B736-F2A5500D3FFC}" srcOrd="0" destOrd="0" presId="urn:microsoft.com/office/officeart/2005/8/layout/orgChart1"/>
    <dgm:cxn modelId="{3ACB9B01-F5DB-4915-89E6-1C0947C302C8}" type="presOf" srcId="{1CF7B6B9-00AE-4C1C-AB39-438E0FACC5F4}" destId="{9045E787-CFAF-458D-B662-717B714C3673}" srcOrd="0" destOrd="0" presId="urn:microsoft.com/office/officeart/2005/8/layout/orgChart1"/>
    <dgm:cxn modelId="{753A203E-5811-4CF7-BEED-4F53CCA60BDF}" type="presOf" srcId="{1CF7B6B9-00AE-4C1C-AB39-438E0FACC5F4}" destId="{D2C5700E-E15E-47A9-ACAD-2CB7018CF04A}" srcOrd="1" destOrd="0" presId="urn:microsoft.com/office/officeart/2005/8/layout/orgChart1"/>
    <dgm:cxn modelId="{86672EE2-7183-4D80-8047-1E88D1D3C294}" type="presOf" srcId="{AAAE6B31-251A-4AB7-84E9-9A999ABA1366}" destId="{D7E85EE0-83EE-47FD-9B9D-1B573D04BBA9}" srcOrd="0" destOrd="0" presId="urn:microsoft.com/office/officeart/2005/8/layout/orgChart1"/>
    <dgm:cxn modelId="{8C68E293-43CA-43F7-B13E-5DF0BC6C7210}" type="presOf" srcId="{D6B45983-454C-40DB-A854-5DA1039399B4}" destId="{8F6398E6-CD81-42CC-9014-B73505E802EF}" srcOrd="0" destOrd="0" presId="urn:microsoft.com/office/officeart/2005/8/layout/orgChart1"/>
    <dgm:cxn modelId="{AC87AA07-2F82-4A60-A4FB-C2EBEEC21C3E}" type="presOf" srcId="{43B067C5-1FE3-4001-AC00-D18E182C8314}" destId="{D62AA80A-C4B5-4CC9-9252-3F8A7007DB13}" srcOrd="0" destOrd="0" presId="urn:microsoft.com/office/officeart/2005/8/layout/orgChart1"/>
    <dgm:cxn modelId="{E59CBC99-89A5-4828-9CA2-ACF25E301F0B}" srcId="{4F4D562A-D143-4C6E-8BB8-7CCC83D847B3}" destId="{8CB0B6EA-D48D-4BBD-856F-189250011ED8}" srcOrd="0" destOrd="0" parTransId="{1534CACF-4AEA-4174-9C42-7D2D643B36D7}" sibTransId="{6CB9AECD-4B3A-428A-94CD-44295F2C5572}"/>
    <dgm:cxn modelId="{FA26BF2E-9023-4BEB-90BC-3362D16760CC}" type="presOf" srcId="{43CD1B8F-B7BD-462D-AD9F-476BDEFE0AEA}" destId="{069BB7E7-2146-4D9C-8949-0F5195998FC9}" srcOrd="1" destOrd="0" presId="urn:microsoft.com/office/officeart/2005/8/layout/orgChart1"/>
    <dgm:cxn modelId="{C376D8D5-705E-4C21-9E45-ED8829A868A9}" type="presOf" srcId="{55FCC34E-6735-46EB-AD78-8C5E7B069FF1}" destId="{2BE5ED26-6AC0-4DE1-B265-097E0155009F}" srcOrd="0" destOrd="0" presId="urn:microsoft.com/office/officeart/2005/8/layout/orgChart1"/>
    <dgm:cxn modelId="{65599641-B32F-4A18-B66C-234D2EBD5FD7}" type="presOf" srcId="{4F4D562A-D143-4C6E-8BB8-7CCC83D847B3}" destId="{BBD98D50-E287-4422-850B-F66AEE6F8357}" srcOrd="1" destOrd="0" presId="urn:microsoft.com/office/officeart/2005/8/layout/orgChart1"/>
    <dgm:cxn modelId="{10F73178-7BAA-45AF-98A1-A4E8F85BC334}" srcId="{15BF96AD-8C86-458F-933F-E6942342E323}" destId="{B3AE4C2D-00D2-41FB-8DD3-EA55DB4936B8}" srcOrd="0" destOrd="0" parTransId="{C83C6E7F-452B-4E47-BA51-A1D8C6A608CD}" sibTransId="{3A1EA181-30C3-4144-A257-B5F464D01B4A}"/>
    <dgm:cxn modelId="{1D801A2D-6DE5-4225-852D-4F73FD201DD8}" type="presOf" srcId="{15BF96AD-8C86-458F-933F-E6942342E323}" destId="{BA4B7666-E41A-4973-8374-1C76CC9BC574}" srcOrd="0" destOrd="0" presId="urn:microsoft.com/office/officeart/2005/8/layout/orgChart1"/>
    <dgm:cxn modelId="{A6F39BED-71F1-4282-BB53-A8284ADA9BD6}" type="presOf" srcId="{26F1666C-39FF-4375-B973-069CE55339AC}" destId="{DA9A6926-2AB0-4433-8DBB-787E7898B2FD}" srcOrd="0" destOrd="0" presId="urn:microsoft.com/office/officeart/2005/8/layout/orgChart1"/>
    <dgm:cxn modelId="{25CC1695-D7E9-42CC-BEDC-2A57F6DADDAA}" srcId="{B3AE4C2D-00D2-41FB-8DD3-EA55DB4936B8}" destId="{55FCC34E-6735-46EB-AD78-8C5E7B069FF1}" srcOrd="1" destOrd="0" parTransId="{D6B45983-454C-40DB-A854-5DA1039399B4}" sibTransId="{88384356-4B59-4E59-BCB5-B56E0EB2E0BD}"/>
    <dgm:cxn modelId="{E3A938ED-6501-44F0-92B7-E1F7274339D9}" srcId="{15BF96AD-8C86-458F-933F-E6942342E323}" destId="{AAAE6B31-251A-4AB7-84E9-9A999ABA1366}" srcOrd="1" destOrd="0" parTransId="{07F75404-13AD-4789-835B-7A4C3FA8FB11}" sibTransId="{41F9D408-8DBD-41F2-B5A4-A1BE7D867D1D}"/>
    <dgm:cxn modelId="{16A61343-CAEA-4B03-BF37-7CD8FDB36864}" type="presOf" srcId="{4C0D5495-FF3E-45C1-87B8-95B1C420156D}" destId="{B1D87976-F710-4CDB-A922-E9EB894DA5A1}" srcOrd="0" destOrd="0" presId="urn:microsoft.com/office/officeart/2005/8/layout/orgChart1"/>
    <dgm:cxn modelId="{E66A3079-B1EA-4080-B65F-D63775FD1CCD}" type="presOf" srcId="{8CB0B6EA-D48D-4BBD-856F-189250011ED8}" destId="{C4F7E3E1-48D6-4222-8289-0E94DBB42695}" srcOrd="1" destOrd="0" presId="urn:microsoft.com/office/officeart/2005/8/layout/orgChart1"/>
    <dgm:cxn modelId="{3BD1FB11-5E83-43A1-B602-86EB438EAF92}" type="presOf" srcId="{B3AE4C2D-00D2-41FB-8DD3-EA55DB4936B8}" destId="{B57D3C79-CF9F-4A74-B13C-E86031351F34}" srcOrd="0" destOrd="0" presId="urn:microsoft.com/office/officeart/2005/8/layout/orgChart1"/>
    <dgm:cxn modelId="{D3A13B84-6DC1-42AF-B570-4CB97D51DBE6}" type="presOf" srcId="{8CB0B6EA-D48D-4BBD-856F-189250011ED8}" destId="{EDE8EE28-52CF-4A4F-8DFD-CD8FE10FC8DB}" srcOrd="0" destOrd="0" presId="urn:microsoft.com/office/officeart/2005/8/layout/orgChart1"/>
    <dgm:cxn modelId="{F93D0DCB-64F3-42D8-835A-9C3B2E1E3249}" type="presOf" srcId="{CFFD824B-B0EF-4F16-BDE4-5BB2C9016CAA}" destId="{2FED8B44-CABA-4D42-A924-8015613B34D8}" srcOrd="0" destOrd="0" presId="urn:microsoft.com/office/officeart/2005/8/layout/orgChart1"/>
    <dgm:cxn modelId="{08595768-3935-4198-920C-2B1206361C40}" type="presOf" srcId="{3D3F10DB-E738-4069-909B-B2BDA6AD7B7E}" destId="{F1DD97AB-C0FF-4A64-B9A3-4AC2A83297F6}" srcOrd="0" destOrd="0" presId="urn:microsoft.com/office/officeart/2005/8/layout/orgChart1"/>
    <dgm:cxn modelId="{1A6FEA18-CFDE-4078-AB22-D5F503E6E833}" srcId="{AAAE6B31-251A-4AB7-84E9-9A999ABA1366}" destId="{4C0D5495-FF3E-45C1-87B8-95B1C420156D}" srcOrd="0" destOrd="0" parTransId="{312A9167-7906-468A-AAEF-737562D2092C}" sibTransId="{FDF1A6B0-FEBF-4F2B-BD77-413E6FE245FA}"/>
    <dgm:cxn modelId="{95C9959A-C744-421F-9ABB-F029C18358D8}" type="presOf" srcId="{C83C6E7F-452B-4E47-BA51-A1D8C6A608CD}" destId="{630B2F4A-86AA-411D-8AA6-4AB7AB7AA2B0}" srcOrd="0" destOrd="0" presId="urn:microsoft.com/office/officeart/2005/8/layout/orgChart1"/>
    <dgm:cxn modelId="{6D5BCE48-3DA9-4796-A2F0-C1566E51CB6C}" type="presOf" srcId="{AAAE6B31-251A-4AB7-84E9-9A999ABA1366}" destId="{63394A6E-90F7-4C4E-92EB-227634466304}" srcOrd="1" destOrd="0" presId="urn:microsoft.com/office/officeart/2005/8/layout/orgChart1"/>
    <dgm:cxn modelId="{3D3215DA-2208-4A5E-95AF-56435B2343E2}" type="presOf" srcId="{B3AE4C2D-00D2-41FB-8DD3-EA55DB4936B8}" destId="{DE010CC0-D9B7-448F-8AA2-BDCDA6084A6C}" srcOrd="1" destOrd="0" presId="urn:microsoft.com/office/officeart/2005/8/layout/orgChart1"/>
    <dgm:cxn modelId="{867C69EE-7785-44EE-BC02-74F94D9FF57B}" type="presOf" srcId="{43CD1B8F-B7BD-462D-AD9F-476BDEFE0AEA}" destId="{AD204613-3626-4FEB-A066-45E345523951}" srcOrd="0" destOrd="0" presId="urn:microsoft.com/office/officeart/2005/8/layout/orgChart1"/>
    <dgm:cxn modelId="{81127E33-B9A6-44E7-BB7B-69D27C3AF5EE}" type="presOf" srcId="{120A6FB0-CE3A-46D3-A440-7428D3AD5C3E}" destId="{9EA012DA-9271-4AD9-9D22-B06AA08D0B08}" srcOrd="0" destOrd="0" presId="urn:microsoft.com/office/officeart/2005/8/layout/orgChart1"/>
    <dgm:cxn modelId="{49541117-5D72-4A35-A5AC-67886B6B3B22}" srcId="{CFFD824B-B0EF-4F16-BDE4-5BB2C9016CAA}" destId="{120A6FB0-CE3A-46D3-A440-7428D3AD5C3E}" srcOrd="0" destOrd="0" parTransId="{CAA1D8C5-C1BA-4469-93FF-FBD2FE861DA0}" sibTransId="{D2BCF6B0-9DEC-4B5C-AA6A-9CF28EE97551}"/>
    <dgm:cxn modelId="{C281D467-B3A5-4AC4-84FB-A29218549093}" type="presOf" srcId="{185E56BF-6662-468D-9BF3-D8786D0581E3}" destId="{5C569859-A8BB-441A-B3F3-48B0CBAC25D2}" srcOrd="0" destOrd="0" presId="urn:microsoft.com/office/officeart/2005/8/layout/orgChart1"/>
    <dgm:cxn modelId="{CB191EB0-8C82-4E33-AB2C-10A9716AFD9F}" type="presOf" srcId="{6634908E-1BEB-4B17-9069-00BD4E7D843F}" destId="{2E7A967D-00F3-49F3-9C63-4A52A933A8AB}" srcOrd="0" destOrd="0" presId="urn:microsoft.com/office/officeart/2005/8/layout/orgChart1"/>
    <dgm:cxn modelId="{7F0BE0AF-C8B5-491F-87DD-91D5316D3655}" srcId="{120A6FB0-CE3A-46D3-A440-7428D3AD5C3E}" destId="{4F4D562A-D143-4C6E-8BB8-7CCC83D847B3}" srcOrd="0" destOrd="0" parTransId="{49C13A95-39AB-4BCF-8484-4CAAF54A8C53}" sibTransId="{DBD0CDF0-3D4A-4B2C-A812-4F032153CA91}"/>
    <dgm:cxn modelId="{1008DB9F-FE67-4F5C-B400-DAA8DBC43790}" srcId="{120A6FB0-CE3A-46D3-A440-7428D3AD5C3E}" destId="{15BF96AD-8C86-458F-933F-E6942342E323}" srcOrd="1" destOrd="0" parTransId="{0E7C5F60-33D5-4E31-A153-C609D913F95C}" sibTransId="{708C45AB-551A-4F5C-A74C-68921B6B251A}"/>
    <dgm:cxn modelId="{D627A322-E33E-4A92-863D-146472AF5788}" srcId="{3D3F10DB-E738-4069-909B-B2BDA6AD7B7E}" destId="{43CD1B8F-B7BD-462D-AD9F-476BDEFE0AEA}" srcOrd="0" destOrd="0" parTransId="{185E56BF-6662-468D-9BF3-D8786D0581E3}" sibTransId="{F108BAFE-7DFA-4DBF-B0D2-7847192CD68B}"/>
    <dgm:cxn modelId="{AAC89D47-B957-495F-A503-118386F6EC4F}" type="presOf" srcId="{EB93782F-3BF3-4477-8ADE-4FD93F777D12}" destId="{4EEF0E68-B08A-47BE-B799-63D1AF24D865}" srcOrd="0" destOrd="0" presId="urn:microsoft.com/office/officeart/2005/8/layout/orgChart1"/>
    <dgm:cxn modelId="{9B0404C7-E106-442F-8BEF-B48D34BA0F01}" srcId="{8CB0B6EA-D48D-4BBD-856F-189250011ED8}" destId="{1CF7B6B9-00AE-4C1C-AB39-438E0FACC5F4}" srcOrd="0" destOrd="0" parTransId="{6634908E-1BEB-4B17-9069-00BD4E7D843F}" sibTransId="{2C9A2580-69D8-4092-8825-F874AB54CBE8}"/>
    <dgm:cxn modelId="{3926DE57-5D40-48AB-A475-39A52E41117C}" type="presOf" srcId="{15BF96AD-8C86-458F-933F-E6942342E323}" destId="{673F58F2-448A-4E0B-BEF7-062C9CA95225}" srcOrd="1" destOrd="0" presId="urn:microsoft.com/office/officeart/2005/8/layout/orgChart1"/>
    <dgm:cxn modelId="{E5D886BD-5C69-4002-ADE7-E9CE5075633E}" srcId="{B3AE4C2D-00D2-41FB-8DD3-EA55DB4936B8}" destId="{19362BBD-3F91-4ECD-B4C3-BE47D2F5A00E}" srcOrd="0" destOrd="0" parTransId="{3B876E0A-D6D7-49FC-AFA7-59341C8A0C3C}" sibTransId="{84C169D5-3D2B-4FCE-BAB8-AE5B4C67D015}"/>
    <dgm:cxn modelId="{87194BEB-366B-4050-B060-C834A5B7DDA5}" srcId="{4F4D562A-D143-4C6E-8BB8-7CCC83D847B3}" destId="{3D3F10DB-E738-4069-909B-B2BDA6AD7B7E}" srcOrd="1" destOrd="0" parTransId="{EB93782F-3BF3-4477-8ADE-4FD93F777D12}" sibTransId="{E8D2FC22-1A2C-45E7-8814-0CC9B5AE3505}"/>
    <dgm:cxn modelId="{CB7EE8E0-00E5-4B38-8D46-C6CC559386A9}" type="presOf" srcId="{4C0D5495-FF3E-45C1-87B8-95B1C420156D}" destId="{70370462-2FA7-400D-821B-ED7AD49EEA97}" srcOrd="1" destOrd="0" presId="urn:microsoft.com/office/officeart/2005/8/layout/orgChart1"/>
    <dgm:cxn modelId="{578B04B5-8C92-46B7-8CC7-9616D1C7E4A7}" type="presOf" srcId="{0E7C5F60-33D5-4E31-A153-C609D913F95C}" destId="{BBEDF5EC-75CA-4154-96FC-D123874039F2}" srcOrd="0" destOrd="0" presId="urn:microsoft.com/office/officeart/2005/8/layout/orgChart1"/>
    <dgm:cxn modelId="{F0CAECC5-5A95-4B63-8E9D-2C5CEFEA2551}" type="presOf" srcId="{1534CACF-4AEA-4174-9C42-7D2D643B36D7}" destId="{34E5E362-1B33-4CBC-A793-8FF892E825FE}" srcOrd="0" destOrd="0" presId="urn:microsoft.com/office/officeart/2005/8/layout/orgChart1"/>
    <dgm:cxn modelId="{82A61C3E-4BAC-49CE-9CEC-3550278D892E}" type="presOf" srcId="{55FCC34E-6735-46EB-AD78-8C5E7B069FF1}" destId="{411A7C2B-BC00-40C8-B146-1C1DFACE815D}" srcOrd="1" destOrd="0" presId="urn:microsoft.com/office/officeart/2005/8/layout/orgChart1"/>
    <dgm:cxn modelId="{9B385CF1-A7A7-43A1-A67B-62425995E17E}" type="presOf" srcId="{49C13A95-39AB-4BCF-8484-4CAAF54A8C53}" destId="{BC2FCA86-B856-4935-B928-A16550BCA9C3}" srcOrd="0" destOrd="0" presId="urn:microsoft.com/office/officeart/2005/8/layout/orgChart1"/>
    <dgm:cxn modelId="{71970E96-4D46-476D-907D-AB01DD689799}" type="presOf" srcId="{3D3F10DB-E738-4069-909B-B2BDA6AD7B7E}" destId="{A9249BF0-9D26-428C-9B5C-97492ED6CFAA}" srcOrd="1" destOrd="0" presId="urn:microsoft.com/office/officeart/2005/8/layout/orgChart1"/>
    <dgm:cxn modelId="{847A27F0-7E37-4FBB-B122-3D8319AE5B7B}" type="presOf" srcId="{120A6FB0-CE3A-46D3-A440-7428D3AD5C3E}" destId="{89BAB6BD-3F6E-4C5E-B1FD-6ABA537C2CBF}" srcOrd="1" destOrd="0" presId="urn:microsoft.com/office/officeart/2005/8/layout/orgChart1"/>
    <dgm:cxn modelId="{C2BC52F2-9E2E-4AE2-B302-DBC14E556F1D}" type="presOf" srcId="{43B067C5-1FE3-4001-AC00-D18E182C8314}" destId="{6C3316B3-953C-408F-8CC0-2A40CD978D3C}" srcOrd="1" destOrd="0" presId="urn:microsoft.com/office/officeart/2005/8/layout/orgChart1"/>
    <dgm:cxn modelId="{50E85A9E-3389-46E0-8372-A963191D6E91}" type="presOf" srcId="{19362BBD-3F91-4ECD-B4C3-BE47D2F5A00E}" destId="{4D9BA4FC-3671-49CE-AB8C-F8E64B500945}" srcOrd="1" destOrd="0" presId="urn:microsoft.com/office/officeart/2005/8/layout/orgChart1"/>
    <dgm:cxn modelId="{9D3B4874-6846-4F18-B40A-A8716716ABB6}" type="presOf" srcId="{07F75404-13AD-4789-835B-7A4C3FA8FB11}" destId="{EE7E446F-3901-41E9-8149-B38298E12E97}" srcOrd="0" destOrd="0" presId="urn:microsoft.com/office/officeart/2005/8/layout/orgChart1"/>
    <dgm:cxn modelId="{67BE93B9-EABC-489C-B332-66BAC1C2BB0D}" type="presParOf" srcId="{2FED8B44-CABA-4D42-A924-8015613B34D8}" destId="{09D63657-9980-48AD-99DA-1E3088982A4C}" srcOrd="0" destOrd="0" presId="urn:microsoft.com/office/officeart/2005/8/layout/orgChart1"/>
    <dgm:cxn modelId="{5B537A53-6BD0-4445-B371-055A3DFA6DAC}" type="presParOf" srcId="{09D63657-9980-48AD-99DA-1E3088982A4C}" destId="{490F461A-2179-464B-98D8-DE0B9C48EE79}" srcOrd="0" destOrd="0" presId="urn:microsoft.com/office/officeart/2005/8/layout/orgChart1"/>
    <dgm:cxn modelId="{4D4821AC-212F-44AA-8550-85704B15A246}" type="presParOf" srcId="{490F461A-2179-464B-98D8-DE0B9C48EE79}" destId="{9EA012DA-9271-4AD9-9D22-B06AA08D0B08}" srcOrd="0" destOrd="0" presId="urn:microsoft.com/office/officeart/2005/8/layout/orgChart1"/>
    <dgm:cxn modelId="{EEE72456-80E8-405E-8657-4CA217775F32}" type="presParOf" srcId="{490F461A-2179-464B-98D8-DE0B9C48EE79}" destId="{89BAB6BD-3F6E-4C5E-B1FD-6ABA537C2CBF}" srcOrd="1" destOrd="0" presId="urn:microsoft.com/office/officeart/2005/8/layout/orgChart1"/>
    <dgm:cxn modelId="{3C55FD4E-5D47-42F5-90E8-7A59C51F3536}" type="presParOf" srcId="{09D63657-9980-48AD-99DA-1E3088982A4C}" destId="{A0FB198D-609C-4EF6-84CB-9E0688E974DF}" srcOrd="1" destOrd="0" presId="urn:microsoft.com/office/officeart/2005/8/layout/orgChart1"/>
    <dgm:cxn modelId="{766F7700-B09D-4459-B937-0831E3ED5741}" type="presParOf" srcId="{A0FB198D-609C-4EF6-84CB-9E0688E974DF}" destId="{BC2FCA86-B856-4935-B928-A16550BCA9C3}" srcOrd="0" destOrd="0" presId="urn:microsoft.com/office/officeart/2005/8/layout/orgChart1"/>
    <dgm:cxn modelId="{20FABDF1-B154-403D-8E99-8B726FCC2A45}" type="presParOf" srcId="{A0FB198D-609C-4EF6-84CB-9E0688E974DF}" destId="{B7E114D7-A94C-4A3D-BB95-D2AF87C18CED}" srcOrd="1" destOrd="0" presId="urn:microsoft.com/office/officeart/2005/8/layout/orgChart1"/>
    <dgm:cxn modelId="{6C6233AA-2CEB-492E-AB63-84C614FD7AF7}" type="presParOf" srcId="{B7E114D7-A94C-4A3D-BB95-D2AF87C18CED}" destId="{04D4901A-369D-4527-8499-C5715BEE4F0F}" srcOrd="0" destOrd="0" presId="urn:microsoft.com/office/officeart/2005/8/layout/orgChart1"/>
    <dgm:cxn modelId="{3E38E3BF-43C4-4DDB-B50C-EB4780E57F92}" type="presParOf" srcId="{04D4901A-369D-4527-8499-C5715BEE4F0F}" destId="{98B12765-A930-4DB4-B736-F2A5500D3FFC}" srcOrd="0" destOrd="0" presId="urn:microsoft.com/office/officeart/2005/8/layout/orgChart1"/>
    <dgm:cxn modelId="{BC0326D4-5A22-4615-944B-D8DD60B1FB47}" type="presParOf" srcId="{04D4901A-369D-4527-8499-C5715BEE4F0F}" destId="{BBD98D50-E287-4422-850B-F66AEE6F8357}" srcOrd="1" destOrd="0" presId="urn:microsoft.com/office/officeart/2005/8/layout/orgChart1"/>
    <dgm:cxn modelId="{22BCB214-62A8-4D20-804E-B49496949036}" type="presParOf" srcId="{B7E114D7-A94C-4A3D-BB95-D2AF87C18CED}" destId="{83010C0E-3751-4E9D-9140-DD681C5CB405}" srcOrd="1" destOrd="0" presId="urn:microsoft.com/office/officeart/2005/8/layout/orgChart1"/>
    <dgm:cxn modelId="{B01DA880-7C2C-43EE-936C-155525CA4C16}" type="presParOf" srcId="{83010C0E-3751-4E9D-9140-DD681C5CB405}" destId="{34E5E362-1B33-4CBC-A793-8FF892E825FE}" srcOrd="0" destOrd="0" presId="urn:microsoft.com/office/officeart/2005/8/layout/orgChart1"/>
    <dgm:cxn modelId="{656FFC8D-5AF0-48C6-A4F6-20066BFE0D27}" type="presParOf" srcId="{83010C0E-3751-4E9D-9140-DD681C5CB405}" destId="{2FFD7557-FBD4-4D6F-9C5E-27F419438E4B}" srcOrd="1" destOrd="0" presId="urn:microsoft.com/office/officeart/2005/8/layout/orgChart1"/>
    <dgm:cxn modelId="{D3BCFF68-A15E-4C04-8A57-8A21803C2B0C}" type="presParOf" srcId="{2FFD7557-FBD4-4D6F-9C5E-27F419438E4B}" destId="{A157A835-66D7-40B3-8539-3C46F7A285C9}" srcOrd="0" destOrd="0" presId="urn:microsoft.com/office/officeart/2005/8/layout/orgChart1"/>
    <dgm:cxn modelId="{754909EE-870E-4F55-B42B-D0010B03E3BF}" type="presParOf" srcId="{A157A835-66D7-40B3-8539-3C46F7A285C9}" destId="{EDE8EE28-52CF-4A4F-8DFD-CD8FE10FC8DB}" srcOrd="0" destOrd="0" presId="urn:microsoft.com/office/officeart/2005/8/layout/orgChart1"/>
    <dgm:cxn modelId="{E95AC341-EA94-4EAA-A1EC-BF7B406BE471}" type="presParOf" srcId="{A157A835-66D7-40B3-8539-3C46F7A285C9}" destId="{C4F7E3E1-48D6-4222-8289-0E94DBB42695}" srcOrd="1" destOrd="0" presId="urn:microsoft.com/office/officeart/2005/8/layout/orgChart1"/>
    <dgm:cxn modelId="{E479EAEA-543A-47F4-AC1B-3FE1364B5ED7}" type="presParOf" srcId="{2FFD7557-FBD4-4D6F-9C5E-27F419438E4B}" destId="{B09EACCD-00AD-47F2-8E37-8360FCCA3AEB}" srcOrd="1" destOrd="0" presId="urn:microsoft.com/office/officeart/2005/8/layout/orgChart1"/>
    <dgm:cxn modelId="{6D84794C-5B7B-4678-B4B5-F886F33D8507}" type="presParOf" srcId="{B09EACCD-00AD-47F2-8E37-8360FCCA3AEB}" destId="{2E7A967D-00F3-49F3-9C63-4A52A933A8AB}" srcOrd="0" destOrd="0" presId="urn:microsoft.com/office/officeart/2005/8/layout/orgChart1"/>
    <dgm:cxn modelId="{6D323A15-0F33-41DC-B521-2DED44A418FF}" type="presParOf" srcId="{B09EACCD-00AD-47F2-8E37-8360FCCA3AEB}" destId="{4075B020-FCC3-424C-BC9D-AF0D364006E6}" srcOrd="1" destOrd="0" presId="urn:microsoft.com/office/officeart/2005/8/layout/orgChart1"/>
    <dgm:cxn modelId="{55C37CB1-D560-4FDC-9FD3-4071A727BD97}" type="presParOf" srcId="{4075B020-FCC3-424C-BC9D-AF0D364006E6}" destId="{4C6CA894-9A9D-4689-AEBC-36325A7E4A35}" srcOrd="0" destOrd="0" presId="urn:microsoft.com/office/officeart/2005/8/layout/orgChart1"/>
    <dgm:cxn modelId="{0F9D1A8E-9E48-4411-B46B-7EF231A81D78}" type="presParOf" srcId="{4C6CA894-9A9D-4689-AEBC-36325A7E4A35}" destId="{9045E787-CFAF-458D-B662-717B714C3673}" srcOrd="0" destOrd="0" presId="urn:microsoft.com/office/officeart/2005/8/layout/orgChart1"/>
    <dgm:cxn modelId="{82644DCC-8FBC-4868-BFC9-CC193BC23C30}" type="presParOf" srcId="{4C6CA894-9A9D-4689-AEBC-36325A7E4A35}" destId="{D2C5700E-E15E-47A9-ACAD-2CB7018CF04A}" srcOrd="1" destOrd="0" presId="urn:microsoft.com/office/officeart/2005/8/layout/orgChart1"/>
    <dgm:cxn modelId="{82FDA4E4-8D07-453C-8F7F-3424B126625F}" type="presParOf" srcId="{4075B020-FCC3-424C-BC9D-AF0D364006E6}" destId="{27CDEA04-4EBF-40FF-AC13-0F7519F417B6}" srcOrd="1" destOrd="0" presId="urn:microsoft.com/office/officeart/2005/8/layout/orgChart1"/>
    <dgm:cxn modelId="{078144CF-7D4E-4E79-95DD-914631E6A342}" type="presParOf" srcId="{4075B020-FCC3-424C-BC9D-AF0D364006E6}" destId="{A76291F9-07F9-4F58-9F32-C486AE927457}" srcOrd="2" destOrd="0" presId="urn:microsoft.com/office/officeart/2005/8/layout/orgChart1"/>
    <dgm:cxn modelId="{30CFFCE4-9554-4137-83A2-7F1544F203C7}" type="presParOf" srcId="{2FFD7557-FBD4-4D6F-9C5E-27F419438E4B}" destId="{73232DE2-2AE4-49D1-A2B4-9C0190393B39}" srcOrd="2" destOrd="0" presId="urn:microsoft.com/office/officeart/2005/8/layout/orgChart1"/>
    <dgm:cxn modelId="{269AE70B-2C76-45A9-A30D-9032C318858E}" type="presParOf" srcId="{83010C0E-3751-4E9D-9140-DD681C5CB405}" destId="{4EEF0E68-B08A-47BE-B799-63D1AF24D865}" srcOrd="2" destOrd="0" presId="urn:microsoft.com/office/officeart/2005/8/layout/orgChart1"/>
    <dgm:cxn modelId="{534000CD-D87B-4640-BD16-5742BDF91646}" type="presParOf" srcId="{83010C0E-3751-4E9D-9140-DD681C5CB405}" destId="{92DA0DDB-136F-43A6-A097-F88386D06E03}" srcOrd="3" destOrd="0" presId="urn:microsoft.com/office/officeart/2005/8/layout/orgChart1"/>
    <dgm:cxn modelId="{1244F17C-9F0E-4726-981B-05B8A961496D}" type="presParOf" srcId="{92DA0DDB-136F-43A6-A097-F88386D06E03}" destId="{66A6127F-2E17-4C3D-A374-0587C4CD3E03}" srcOrd="0" destOrd="0" presId="urn:microsoft.com/office/officeart/2005/8/layout/orgChart1"/>
    <dgm:cxn modelId="{3981FB81-4E55-4948-A5FB-BC1AE33E8362}" type="presParOf" srcId="{66A6127F-2E17-4C3D-A374-0587C4CD3E03}" destId="{F1DD97AB-C0FF-4A64-B9A3-4AC2A83297F6}" srcOrd="0" destOrd="0" presId="urn:microsoft.com/office/officeart/2005/8/layout/orgChart1"/>
    <dgm:cxn modelId="{94872CDF-18B7-4E3E-9E40-BEAFDF027C04}" type="presParOf" srcId="{66A6127F-2E17-4C3D-A374-0587C4CD3E03}" destId="{A9249BF0-9D26-428C-9B5C-97492ED6CFAA}" srcOrd="1" destOrd="0" presId="urn:microsoft.com/office/officeart/2005/8/layout/orgChart1"/>
    <dgm:cxn modelId="{A80F1563-0210-48B8-8C1A-89AFABE703F4}" type="presParOf" srcId="{92DA0DDB-136F-43A6-A097-F88386D06E03}" destId="{0F242CD1-C84B-4A72-AE4F-ABB3B7BDED37}" srcOrd="1" destOrd="0" presId="urn:microsoft.com/office/officeart/2005/8/layout/orgChart1"/>
    <dgm:cxn modelId="{3E9B3AE0-3C3E-4670-A3B1-B8E79B6600AF}" type="presParOf" srcId="{0F242CD1-C84B-4A72-AE4F-ABB3B7BDED37}" destId="{5C569859-A8BB-441A-B3F3-48B0CBAC25D2}" srcOrd="0" destOrd="0" presId="urn:microsoft.com/office/officeart/2005/8/layout/orgChart1"/>
    <dgm:cxn modelId="{C3E76189-6722-4453-8682-19869C72D66F}" type="presParOf" srcId="{0F242CD1-C84B-4A72-AE4F-ABB3B7BDED37}" destId="{DDB1B90C-62EB-49DC-9C95-537BD1E5ABE8}" srcOrd="1" destOrd="0" presId="urn:microsoft.com/office/officeart/2005/8/layout/orgChart1"/>
    <dgm:cxn modelId="{9E97AB9D-30BB-4D4B-8040-83C6F8EF7405}" type="presParOf" srcId="{DDB1B90C-62EB-49DC-9C95-537BD1E5ABE8}" destId="{8777F587-2F0A-4CA3-8B54-A020F1003A8F}" srcOrd="0" destOrd="0" presId="urn:microsoft.com/office/officeart/2005/8/layout/orgChart1"/>
    <dgm:cxn modelId="{F94EED9F-93F0-44F6-B3A7-60D7C703F8FE}" type="presParOf" srcId="{8777F587-2F0A-4CA3-8B54-A020F1003A8F}" destId="{AD204613-3626-4FEB-A066-45E345523951}" srcOrd="0" destOrd="0" presId="urn:microsoft.com/office/officeart/2005/8/layout/orgChart1"/>
    <dgm:cxn modelId="{DFBDD05B-83F9-4578-AC22-074C88C3D7D7}" type="presParOf" srcId="{8777F587-2F0A-4CA3-8B54-A020F1003A8F}" destId="{069BB7E7-2146-4D9C-8949-0F5195998FC9}" srcOrd="1" destOrd="0" presId="urn:microsoft.com/office/officeart/2005/8/layout/orgChart1"/>
    <dgm:cxn modelId="{6A6D127D-D03D-41BF-8E9D-8AA1217B53E8}" type="presParOf" srcId="{DDB1B90C-62EB-49DC-9C95-537BD1E5ABE8}" destId="{AB451E61-B2AC-45C3-A9C9-846F06593E9F}" srcOrd="1" destOrd="0" presId="urn:microsoft.com/office/officeart/2005/8/layout/orgChart1"/>
    <dgm:cxn modelId="{410317A8-683E-40A6-AB92-7083EEA8FF18}" type="presParOf" srcId="{DDB1B90C-62EB-49DC-9C95-537BD1E5ABE8}" destId="{93B94FDB-D110-4575-8DE9-EB445453EF1B}" srcOrd="2" destOrd="0" presId="urn:microsoft.com/office/officeart/2005/8/layout/orgChart1"/>
    <dgm:cxn modelId="{F5574FD3-9451-494D-A057-17647A4DD0A0}" type="presParOf" srcId="{92DA0DDB-136F-43A6-A097-F88386D06E03}" destId="{7ED2D14D-560A-4CF3-A3E0-6E6F65AB898D}" srcOrd="2" destOrd="0" presId="urn:microsoft.com/office/officeart/2005/8/layout/orgChart1"/>
    <dgm:cxn modelId="{BA63074E-2162-40B6-8874-E96D011CA15B}" type="presParOf" srcId="{B7E114D7-A94C-4A3D-BB95-D2AF87C18CED}" destId="{4642AE18-BDC7-4CCC-AF8F-53B09DFC03D4}" srcOrd="2" destOrd="0" presId="urn:microsoft.com/office/officeart/2005/8/layout/orgChart1"/>
    <dgm:cxn modelId="{21D864B8-023F-4870-99B8-3A20FBE44B76}" type="presParOf" srcId="{A0FB198D-609C-4EF6-84CB-9E0688E974DF}" destId="{BBEDF5EC-75CA-4154-96FC-D123874039F2}" srcOrd="2" destOrd="0" presId="urn:microsoft.com/office/officeart/2005/8/layout/orgChart1"/>
    <dgm:cxn modelId="{9A8C8E1E-D02B-4618-B0EA-90932882892A}" type="presParOf" srcId="{A0FB198D-609C-4EF6-84CB-9E0688E974DF}" destId="{F2B5D1F3-C458-4E0A-ADDD-C374D4E92F45}" srcOrd="3" destOrd="0" presId="urn:microsoft.com/office/officeart/2005/8/layout/orgChart1"/>
    <dgm:cxn modelId="{5CF28D01-9C75-4D1A-ACDB-91D4D5A4FC64}" type="presParOf" srcId="{F2B5D1F3-C458-4E0A-ADDD-C374D4E92F45}" destId="{426C0609-5F82-4028-AE49-CE4136FC2AE8}" srcOrd="0" destOrd="0" presId="urn:microsoft.com/office/officeart/2005/8/layout/orgChart1"/>
    <dgm:cxn modelId="{07210708-313F-40BD-98BE-6ED9D77486B3}" type="presParOf" srcId="{426C0609-5F82-4028-AE49-CE4136FC2AE8}" destId="{BA4B7666-E41A-4973-8374-1C76CC9BC574}" srcOrd="0" destOrd="0" presId="urn:microsoft.com/office/officeart/2005/8/layout/orgChart1"/>
    <dgm:cxn modelId="{4CD08A88-124E-4630-A7F4-C0DF299CD556}" type="presParOf" srcId="{426C0609-5F82-4028-AE49-CE4136FC2AE8}" destId="{673F58F2-448A-4E0B-BEF7-062C9CA95225}" srcOrd="1" destOrd="0" presId="urn:microsoft.com/office/officeart/2005/8/layout/orgChart1"/>
    <dgm:cxn modelId="{67AA0CE6-C4FB-424E-BDC8-0C2FBD83C7E0}" type="presParOf" srcId="{F2B5D1F3-C458-4E0A-ADDD-C374D4E92F45}" destId="{821508A0-93C9-4213-B02B-A175C25334E2}" srcOrd="1" destOrd="0" presId="urn:microsoft.com/office/officeart/2005/8/layout/orgChart1"/>
    <dgm:cxn modelId="{41EA542A-15F1-48CF-83A2-0B914340599E}" type="presParOf" srcId="{821508A0-93C9-4213-B02B-A175C25334E2}" destId="{630B2F4A-86AA-411D-8AA6-4AB7AB7AA2B0}" srcOrd="0" destOrd="0" presId="urn:microsoft.com/office/officeart/2005/8/layout/orgChart1"/>
    <dgm:cxn modelId="{16800EAC-AFE1-4743-84F5-E937E9FC2CAE}" type="presParOf" srcId="{821508A0-93C9-4213-B02B-A175C25334E2}" destId="{39324D88-FFFB-4FE6-A0F9-ADA92CB62940}" srcOrd="1" destOrd="0" presId="urn:microsoft.com/office/officeart/2005/8/layout/orgChart1"/>
    <dgm:cxn modelId="{AAC594CC-7361-43D1-89A9-54B697488337}" type="presParOf" srcId="{39324D88-FFFB-4FE6-A0F9-ADA92CB62940}" destId="{522168B8-4B6D-4B77-897D-D7D23D16E63D}" srcOrd="0" destOrd="0" presId="urn:microsoft.com/office/officeart/2005/8/layout/orgChart1"/>
    <dgm:cxn modelId="{1F03E6A8-37B9-47DE-BBC8-DFF1D7BC91EB}" type="presParOf" srcId="{522168B8-4B6D-4B77-897D-D7D23D16E63D}" destId="{B57D3C79-CF9F-4A74-B13C-E86031351F34}" srcOrd="0" destOrd="0" presId="urn:microsoft.com/office/officeart/2005/8/layout/orgChart1"/>
    <dgm:cxn modelId="{220CBC36-352A-48ED-A9E0-A9AD9B474493}" type="presParOf" srcId="{522168B8-4B6D-4B77-897D-D7D23D16E63D}" destId="{DE010CC0-D9B7-448F-8AA2-BDCDA6084A6C}" srcOrd="1" destOrd="0" presId="urn:microsoft.com/office/officeart/2005/8/layout/orgChart1"/>
    <dgm:cxn modelId="{746B8086-3E4A-4165-ACB2-0B2A7E895367}" type="presParOf" srcId="{39324D88-FFFB-4FE6-A0F9-ADA92CB62940}" destId="{2B74BA28-EE03-4190-ACA2-BF3467D4D846}" srcOrd="1" destOrd="0" presId="urn:microsoft.com/office/officeart/2005/8/layout/orgChart1"/>
    <dgm:cxn modelId="{19E274E7-D073-4D6D-81D7-58F58F94A1D8}" type="presParOf" srcId="{2B74BA28-EE03-4190-ACA2-BF3467D4D846}" destId="{BD08D4E7-848B-4F32-9525-B3415E9FB350}" srcOrd="0" destOrd="0" presId="urn:microsoft.com/office/officeart/2005/8/layout/orgChart1"/>
    <dgm:cxn modelId="{C286C491-6B16-40A8-AA32-E3193808722B}" type="presParOf" srcId="{2B74BA28-EE03-4190-ACA2-BF3467D4D846}" destId="{542907BA-402D-4A29-B202-DE3A8D6CDFE7}" srcOrd="1" destOrd="0" presId="urn:microsoft.com/office/officeart/2005/8/layout/orgChart1"/>
    <dgm:cxn modelId="{801FCE10-787D-4EA1-B203-CF4D3B4D3930}" type="presParOf" srcId="{542907BA-402D-4A29-B202-DE3A8D6CDFE7}" destId="{BB1F3827-5D00-4198-922B-41A5B9DE1F27}" srcOrd="0" destOrd="0" presId="urn:microsoft.com/office/officeart/2005/8/layout/orgChart1"/>
    <dgm:cxn modelId="{EBDC0039-A7FC-4266-8186-DCB866BAA766}" type="presParOf" srcId="{BB1F3827-5D00-4198-922B-41A5B9DE1F27}" destId="{EFEF736C-85FB-4823-B990-1558E18373B5}" srcOrd="0" destOrd="0" presId="urn:microsoft.com/office/officeart/2005/8/layout/orgChart1"/>
    <dgm:cxn modelId="{9A04E62A-C332-4278-827E-275AE8E9A4DE}" type="presParOf" srcId="{BB1F3827-5D00-4198-922B-41A5B9DE1F27}" destId="{4D9BA4FC-3671-49CE-AB8C-F8E64B500945}" srcOrd="1" destOrd="0" presId="urn:microsoft.com/office/officeart/2005/8/layout/orgChart1"/>
    <dgm:cxn modelId="{93E40CEA-01B7-4DDE-9120-513AD3FB1C5C}" type="presParOf" srcId="{542907BA-402D-4A29-B202-DE3A8D6CDFE7}" destId="{A7A2FCF2-1229-44C6-99D7-1C8BF7660FE8}" srcOrd="1" destOrd="0" presId="urn:microsoft.com/office/officeart/2005/8/layout/orgChart1"/>
    <dgm:cxn modelId="{2AC94E24-A8B2-40DC-B580-220ED5F8FA47}" type="presParOf" srcId="{542907BA-402D-4A29-B202-DE3A8D6CDFE7}" destId="{0B6F872D-6FCF-4236-A443-ED114A57A599}" srcOrd="2" destOrd="0" presId="urn:microsoft.com/office/officeart/2005/8/layout/orgChart1"/>
    <dgm:cxn modelId="{CD7E0B10-A070-423D-A657-794B05CA45D2}" type="presParOf" srcId="{2B74BA28-EE03-4190-ACA2-BF3467D4D846}" destId="{8F6398E6-CD81-42CC-9014-B73505E802EF}" srcOrd="2" destOrd="0" presId="urn:microsoft.com/office/officeart/2005/8/layout/orgChart1"/>
    <dgm:cxn modelId="{592B1218-2968-4F40-AF08-F0426A5EFD89}" type="presParOf" srcId="{2B74BA28-EE03-4190-ACA2-BF3467D4D846}" destId="{62A630D2-DB70-4E49-A7CE-3B08EFDE1483}" srcOrd="3" destOrd="0" presId="urn:microsoft.com/office/officeart/2005/8/layout/orgChart1"/>
    <dgm:cxn modelId="{BCDD26FC-6AE7-4AAC-A9F7-1272F4A70003}" type="presParOf" srcId="{62A630D2-DB70-4E49-A7CE-3B08EFDE1483}" destId="{1C4A4BD2-2AE1-40FC-9AEB-50E80C6AA0F7}" srcOrd="0" destOrd="0" presId="urn:microsoft.com/office/officeart/2005/8/layout/orgChart1"/>
    <dgm:cxn modelId="{30733548-8978-4DDD-8193-3881B30A627F}" type="presParOf" srcId="{1C4A4BD2-2AE1-40FC-9AEB-50E80C6AA0F7}" destId="{2BE5ED26-6AC0-4DE1-B265-097E0155009F}" srcOrd="0" destOrd="0" presId="urn:microsoft.com/office/officeart/2005/8/layout/orgChart1"/>
    <dgm:cxn modelId="{F93693E1-37DC-42A5-A90E-A7B9EFC6C859}" type="presParOf" srcId="{1C4A4BD2-2AE1-40FC-9AEB-50E80C6AA0F7}" destId="{411A7C2B-BC00-40C8-B146-1C1DFACE815D}" srcOrd="1" destOrd="0" presId="urn:microsoft.com/office/officeart/2005/8/layout/orgChart1"/>
    <dgm:cxn modelId="{67B7897D-7139-451F-8017-622089C410CC}" type="presParOf" srcId="{62A630D2-DB70-4E49-A7CE-3B08EFDE1483}" destId="{899C88DD-43F9-4C25-A387-9E3BAB623347}" srcOrd="1" destOrd="0" presId="urn:microsoft.com/office/officeart/2005/8/layout/orgChart1"/>
    <dgm:cxn modelId="{71D7555F-0342-427B-90E9-34B90C2F2182}" type="presParOf" srcId="{62A630D2-DB70-4E49-A7CE-3B08EFDE1483}" destId="{43BE890A-73B7-4768-9FD8-3D59FC7503AD}" srcOrd="2" destOrd="0" presId="urn:microsoft.com/office/officeart/2005/8/layout/orgChart1"/>
    <dgm:cxn modelId="{C830F524-C0DE-4F3B-A74E-39A99BF96C4B}" type="presParOf" srcId="{39324D88-FFFB-4FE6-A0F9-ADA92CB62940}" destId="{E901EB45-2FD7-4B45-88F1-436D4037DDF8}" srcOrd="2" destOrd="0" presId="urn:microsoft.com/office/officeart/2005/8/layout/orgChart1"/>
    <dgm:cxn modelId="{515DF2BD-85EE-4497-AE52-495B3A49342C}" type="presParOf" srcId="{821508A0-93C9-4213-B02B-A175C25334E2}" destId="{EE7E446F-3901-41E9-8149-B38298E12E97}" srcOrd="2" destOrd="0" presId="urn:microsoft.com/office/officeart/2005/8/layout/orgChart1"/>
    <dgm:cxn modelId="{38F23564-1142-478E-85B0-0F6398C702C6}" type="presParOf" srcId="{821508A0-93C9-4213-B02B-A175C25334E2}" destId="{2BF30E69-C8D4-4976-8767-756CA2F4741D}" srcOrd="3" destOrd="0" presId="urn:microsoft.com/office/officeart/2005/8/layout/orgChart1"/>
    <dgm:cxn modelId="{DB90E3BF-1D3F-4F21-98AF-4177FB793D2B}" type="presParOf" srcId="{2BF30E69-C8D4-4976-8767-756CA2F4741D}" destId="{D63868A7-04A6-40F4-9D6C-033B37218DF8}" srcOrd="0" destOrd="0" presId="urn:microsoft.com/office/officeart/2005/8/layout/orgChart1"/>
    <dgm:cxn modelId="{00806FF2-C7AD-4BE5-AA7D-AC90C24ECC74}" type="presParOf" srcId="{D63868A7-04A6-40F4-9D6C-033B37218DF8}" destId="{D7E85EE0-83EE-47FD-9B9D-1B573D04BBA9}" srcOrd="0" destOrd="0" presId="urn:microsoft.com/office/officeart/2005/8/layout/orgChart1"/>
    <dgm:cxn modelId="{5DB1C373-8234-483B-BD90-6C8A9D6AA24E}" type="presParOf" srcId="{D63868A7-04A6-40F4-9D6C-033B37218DF8}" destId="{63394A6E-90F7-4C4E-92EB-227634466304}" srcOrd="1" destOrd="0" presId="urn:microsoft.com/office/officeart/2005/8/layout/orgChart1"/>
    <dgm:cxn modelId="{50219AE8-320D-41E2-A6CD-511E6420ECA4}" type="presParOf" srcId="{2BF30E69-C8D4-4976-8767-756CA2F4741D}" destId="{6FB82D82-5FEF-4B40-8EA1-057DD694B9FE}" srcOrd="1" destOrd="0" presId="urn:microsoft.com/office/officeart/2005/8/layout/orgChart1"/>
    <dgm:cxn modelId="{D0C3B929-C340-4596-BB43-45C1E94B919F}" type="presParOf" srcId="{6FB82D82-5FEF-4B40-8EA1-057DD694B9FE}" destId="{93E54E39-C873-4719-B2AC-794CF8D0A2BA}" srcOrd="0" destOrd="0" presId="urn:microsoft.com/office/officeart/2005/8/layout/orgChart1"/>
    <dgm:cxn modelId="{5C591661-8323-4900-A6AB-709364D47979}" type="presParOf" srcId="{6FB82D82-5FEF-4B40-8EA1-057DD694B9FE}" destId="{6E943D01-5CB8-4D06-B730-2B4F0A10AC5C}" srcOrd="1" destOrd="0" presId="urn:microsoft.com/office/officeart/2005/8/layout/orgChart1"/>
    <dgm:cxn modelId="{A3410F15-C654-41AA-92FA-238AC74E0493}" type="presParOf" srcId="{6E943D01-5CB8-4D06-B730-2B4F0A10AC5C}" destId="{236EE6B5-3615-47A5-9CDE-DAD87E919D7E}" srcOrd="0" destOrd="0" presId="urn:microsoft.com/office/officeart/2005/8/layout/orgChart1"/>
    <dgm:cxn modelId="{1FD69A52-50C7-4744-A928-0207ABFF3475}" type="presParOf" srcId="{236EE6B5-3615-47A5-9CDE-DAD87E919D7E}" destId="{B1D87976-F710-4CDB-A922-E9EB894DA5A1}" srcOrd="0" destOrd="0" presId="urn:microsoft.com/office/officeart/2005/8/layout/orgChart1"/>
    <dgm:cxn modelId="{76601707-CF99-4EEB-B676-01460956934D}" type="presParOf" srcId="{236EE6B5-3615-47A5-9CDE-DAD87E919D7E}" destId="{70370462-2FA7-400D-821B-ED7AD49EEA97}" srcOrd="1" destOrd="0" presId="urn:microsoft.com/office/officeart/2005/8/layout/orgChart1"/>
    <dgm:cxn modelId="{71292F5E-CDB5-4E70-B4D5-D7E0C1B1D8D3}" type="presParOf" srcId="{6E943D01-5CB8-4D06-B730-2B4F0A10AC5C}" destId="{72529D8D-31F6-4E60-A3E5-690F2D1F4F22}" srcOrd="1" destOrd="0" presId="urn:microsoft.com/office/officeart/2005/8/layout/orgChart1"/>
    <dgm:cxn modelId="{6B574B05-2221-4BDC-BAD4-99CD386278D4}" type="presParOf" srcId="{6E943D01-5CB8-4D06-B730-2B4F0A10AC5C}" destId="{F90EA602-8452-4DE4-948B-B39F60E8B210}" srcOrd="2" destOrd="0" presId="urn:microsoft.com/office/officeart/2005/8/layout/orgChart1"/>
    <dgm:cxn modelId="{008DC372-CD0C-47C0-8326-893BB2A97410}" type="presParOf" srcId="{6FB82D82-5FEF-4B40-8EA1-057DD694B9FE}" destId="{DA9A6926-2AB0-4433-8DBB-787E7898B2FD}" srcOrd="2" destOrd="0" presId="urn:microsoft.com/office/officeart/2005/8/layout/orgChart1"/>
    <dgm:cxn modelId="{8BAEB0F3-E237-4F10-8A77-127D0586F784}" type="presParOf" srcId="{6FB82D82-5FEF-4B40-8EA1-057DD694B9FE}" destId="{E75EAF4B-AB36-4CF6-9820-C16048ED3CB3}" srcOrd="3" destOrd="0" presId="urn:microsoft.com/office/officeart/2005/8/layout/orgChart1"/>
    <dgm:cxn modelId="{ABEDF420-06DE-46DA-8CB2-7AD754B7B4EE}" type="presParOf" srcId="{E75EAF4B-AB36-4CF6-9820-C16048ED3CB3}" destId="{AA23DE56-DB3D-46BF-BB12-EBC397D768AE}" srcOrd="0" destOrd="0" presId="urn:microsoft.com/office/officeart/2005/8/layout/orgChart1"/>
    <dgm:cxn modelId="{9508CCFB-5695-48A9-9826-DE7BA12A3DF5}" type="presParOf" srcId="{AA23DE56-DB3D-46BF-BB12-EBC397D768AE}" destId="{D62AA80A-C4B5-4CC9-9252-3F8A7007DB13}" srcOrd="0" destOrd="0" presId="urn:microsoft.com/office/officeart/2005/8/layout/orgChart1"/>
    <dgm:cxn modelId="{0963AE70-C820-408F-89D1-1D00B7ECE894}" type="presParOf" srcId="{AA23DE56-DB3D-46BF-BB12-EBC397D768AE}" destId="{6C3316B3-953C-408F-8CC0-2A40CD978D3C}" srcOrd="1" destOrd="0" presId="urn:microsoft.com/office/officeart/2005/8/layout/orgChart1"/>
    <dgm:cxn modelId="{6DBC0B2E-6893-48CB-89E4-34BE859FE2CD}" type="presParOf" srcId="{E75EAF4B-AB36-4CF6-9820-C16048ED3CB3}" destId="{1973A06C-148A-4CEF-8217-99880543174F}" srcOrd="1" destOrd="0" presId="urn:microsoft.com/office/officeart/2005/8/layout/orgChart1"/>
    <dgm:cxn modelId="{95DC0E7D-E93B-4AF8-8920-D784DEF7335D}" type="presParOf" srcId="{E75EAF4B-AB36-4CF6-9820-C16048ED3CB3}" destId="{1A18CFE6-4549-4EC8-ACE1-2659BE996EE2}" srcOrd="2" destOrd="0" presId="urn:microsoft.com/office/officeart/2005/8/layout/orgChart1"/>
    <dgm:cxn modelId="{BC479BAD-40AF-49EE-A7F8-82730754698E}" type="presParOf" srcId="{2BF30E69-C8D4-4976-8767-756CA2F4741D}" destId="{F3F3EE1C-12BE-48F8-90B7-9BE4BE897F37}" srcOrd="2" destOrd="0" presId="urn:microsoft.com/office/officeart/2005/8/layout/orgChart1"/>
    <dgm:cxn modelId="{7F60E6EF-0F21-4F46-819A-BDA149BDE1C8}" type="presParOf" srcId="{F2B5D1F3-C458-4E0A-ADDD-C374D4E92F45}" destId="{E543713C-B30C-467F-B1D4-DE06D96179BB}" srcOrd="2" destOrd="0" presId="urn:microsoft.com/office/officeart/2005/8/layout/orgChart1"/>
    <dgm:cxn modelId="{6AE72764-5694-401B-95E5-3857D0C7D499}" type="presParOf" srcId="{09D63657-9980-48AD-99DA-1E3088982A4C}" destId="{87312DD7-D782-4BF7-BE43-CF9F37B2FE55}"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A9A6926-2AB0-4433-8DBB-787E7898B2FD}">
      <dsp:nvSpPr>
        <dsp:cNvPr id="0" name=""/>
        <dsp:cNvSpPr/>
      </dsp:nvSpPr>
      <dsp:spPr>
        <a:xfrm>
          <a:off x="6510704" y="2923650"/>
          <a:ext cx="261703" cy="2041285"/>
        </a:xfrm>
        <a:custGeom>
          <a:avLst/>
          <a:gdLst/>
          <a:ahLst/>
          <a:cxnLst/>
          <a:rect l="0" t="0" r="0" b="0"/>
          <a:pathLst>
            <a:path>
              <a:moveTo>
                <a:pt x="0" y="0"/>
              </a:moveTo>
              <a:lnTo>
                <a:pt x="0" y="2041285"/>
              </a:lnTo>
              <a:lnTo>
                <a:pt x="261703" y="204128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E54E39-C873-4719-B2AC-794CF8D0A2BA}">
      <dsp:nvSpPr>
        <dsp:cNvPr id="0" name=""/>
        <dsp:cNvSpPr/>
      </dsp:nvSpPr>
      <dsp:spPr>
        <a:xfrm>
          <a:off x="6510704" y="2923650"/>
          <a:ext cx="261703" cy="802556"/>
        </a:xfrm>
        <a:custGeom>
          <a:avLst/>
          <a:gdLst/>
          <a:ahLst/>
          <a:cxnLst/>
          <a:rect l="0" t="0" r="0" b="0"/>
          <a:pathLst>
            <a:path>
              <a:moveTo>
                <a:pt x="0" y="0"/>
              </a:moveTo>
              <a:lnTo>
                <a:pt x="0" y="802556"/>
              </a:lnTo>
              <a:lnTo>
                <a:pt x="261703" y="802556"/>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7E446F-3901-41E9-8149-B38298E12E97}">
      <dsp:nvSpPr>
        <dsp:cNvPr id="0" name=""/>
        <dsp:cNvSpPr/>
      </dsp:nvSpPr>
      <dsp:spPr>
        <a:xfrm>
          <a:off x="6153043" y="2158264"/>
          <a:ext cx="1055536" cy="366384"/>
        </a:xfrm>
        <a:custGeom>
          <a:avLst/>
          <a:gdLst/>
          <a:ahLst/>
          <a:cxnLst/>
          <a:rect l="0" t="0" r="0" b="0"/>
          <a:pathLst>
            <a:path>
              <a:moveTo>
                <a:pt x="0" y="0"/>
              </a:moveTo>
              <a:lnTo>
                <a:pt x="0" y="183192"/>
              </a:lnTo>
              <a:lnTo>
                <a:pt x="1055536" y="183192"/>
              </a:lnTo>
              <a:lnTo>
                <a:pt x="1055536" y="366384"/>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6398E6-CD81-42CC-9014-B73505E802EF}">
      <dsp:nvSpPr>
        <dsp:cNvPr id="0" name=""/>
        <dsp:cNvSpPr/>
      </dsp:nvSpPr>
      <dsp:spPr>
        <a:xfrm>
          <a:off x="4399631" y="2923650"/>
          <a:ext cx="261703" cy="2041285"/>
        </a:xfrm>
        <a:custGeom>
          <a:avLst/>
          <a:gdLst/>
          <a:ahLst/>
          <a:cxnLst/>
          <a:rect l="0" t="0" r="0" b="0"/>
          <a:pathLst>
            <a:path>
              <a:moveTo>
                <a:pt x="0" y="0"/>
              </a:moveTo>
              <a:lnTo>
                <a:pt x="0" y="2041285"/>
              </a:lnTo>
              <a:lnTo>
                <a:pt x="261703" y="204128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08D4E7-848B-4F32-9525-B3415E9FB350}">
      <dsp:nvSpPr>
        <dsp:cNvPr id="0" name=""/>
        <dsp:cNvSpPr/>
      </dsp:nvSpPr>
      <dsp:spPr>
        <a:xfrm>
          <a:off x="4399631" y="2923650"/>
          <a:ext cx="261703" cy="802556"/>
        </a:xfrm>
        <a:custGeom>
          <a:avLst/>
          <a:gdLst/>
          <a:ahLst/>
          <a:cxnLst/>
          <a:rect l="0" t="0" r="0" b="0"/>
          <a:pathLst>
            <a:path>
              <a:moveTo>
                <a:pt x="0" y="0"/>
              </a:moveTo>
              <a:lnTo>
                <a:pt x="0" y="802556"/>
              </a:lnTo>
              <a:lnTo>
                <a:pt x="261703" y="802556"/>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0B2F4A-86AA-411D-8AA6-4AB7AB7AA2B0}">
      <dsp:nvSpPr>
        <dsp:cNvPr id="0" name=""/>
        <dsp:cNvSpPr/>
      </dsp:nvSpPr>
      <dsp:spPr>
        <a:xfrm>
          <a:off x="5097507" y="2158264"/>
          <a:ext cx="1055536" cy="366384"/>
        </a:xfrm>
        <a:custGeom>
          <a:avLst/>
          <a:gdLst/>
          <a:ahLst/>
          <a:cxnLst/>
          <a:rect l="0" t="0" r="0" b="0"/>
          <a:pathLst>
            <a:path>
              <a:moveTo>
                <a:pt x="1055536" y="0"/>
              </a:moveTo>
              <a:lnTo>
                <a:pt x="1055536" y="183192"/>
              </a:lnTo>
              <a:lnTo>
                <a:pt x="0" y="183192"/>
              </a:lnTo>
              <a:lnTo>
                <a:pt x="0" y="366384"/>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EDF5EC-75CA-4154-96FC-D123874039F2}">
      <dsp:nvSpPr>
        <dsp:cNvPr id="0" name=""/>
        <dsp:cNvSpPr/>
      </dsp:nvSpPr>
      <dsp:spPr>
        <a:xfrm>
          <a:off x="4041970" y="919535"/>
          <a:ext cx="2111073" cy="366384"/>
        </a:xfrm>
        <a:custGeom>
          <a:avLst/>
          <a:gdLst/>
          <a:ahLst/>
          <a:cxnLst/>
          <a:rect l="0" t="0" r="0" b="0"/>
          <a:pathLst>
            <a:path>
              <a:moveTo>
                <a:pt x="0" y="0"/>
              </a:moveTo>
              <a:lnTo>
                <a:pt x="0" y="183192"/>
              </a:lnTo>
              <a:lnTo>
                <a:pt x="2111073" y="183192"/>
              </a:lnTo>
              <a:lnTo>
                <a:pt x="2111073" y="366384"/>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569859-A8BB-441A-B3F3-48B0CBAC25D2}">
      <dsp:nvSpPr>
        <dsp:cNvPr id="0" name=""/>
        <dsp:cNvSpPr/>
      </dsp:nvSpPr>
      <dsp:spPr>
        <a:xfrm>
          <a:off x="2288558" y="2923650"/>
          <a:ext cx="261703" cy="802556"/>
        </a:xfrm>
        <a:custGeom>
          <a:avLst/>
          <a:gdLst/>
          <a:ahLst/>
          <a:cxnLst/>
          <a:rect l="0" t="0" r="0" b="0"/>
          <a:pathLst>
            <a:path>
              <a:moveTo>
                <a:pt x="0" y="0"/>
              </a:moveTo>
              <a:lnTo>
                <a:pt x="0" y="802556"/>
              </a:lnTo>
              <a:lnTo>
                <a:pt x="261703" y="802556"/>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EF0E68-B08A-47BE-B799-63D1AF24D865}">
      <dsp:nvSpPr>
        <dsp:cNvPr id="0" name=""/>
        <dsp:cNvSpPr/>
      </dsp:nvSpPr>
      <dsp:spPr>
        <a:xfrm>
          <a:off x="1930897" y="2158264"/>
          <a:ext cx="1055536" cy="366384"/>
        </a:xfrm>
        <a:custGeom>
          <a:avLst/>
          <a:gdLst/>
          <a:ahLst/>
          <a:cxnLst/>
          <a:rect l="0" t="0" r="0" b="0"/>
          <a:pathLst>
            <a:path>
              <a:moveTo>
                <a:pt x="0" y="0"/>
              </a:moveTo>
              <a:lnTo>
                <a:pt x="0" y="183192"/>
              </a:lnTo>
              <a:lnTo>
                <a:pt x="1055536" y="183192"/>
              </a:lnTo>
              <a:lnTo>
                <a:pt x="1055536" y="366384"/>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7A967D-00F3-49F3-9C63-4A52A933A8AB}">
      <dsp:nvSpPr>
        <dsp:cNvPr id="0" name=""/>
        <dsp:cNvSpPr/>
      </dsp:nvSpPr>
      <dsp:spPr>
        <a:xfrm>
          <a:off x="177485" y="2923650"/>
          <a:ext cx="261703" cy="802556"/>
        </a:xfrm>
        <a:custGeom>
          <a:avLst/>
          <a:gdLst/>
          <a:ahLst/>
          <a:cxnLst/>
          <a:rect l="0" t="0" r="0" b="0"/>
          <a:pathLst>
            <a:path>
              <a:moveTo>
                <a:pt x="0" y="0"/>
              </a:moveTo>
              <a:lnTo>
                <a:pt x="0" y="802556"/>
              </a:lnTo>
              <a:lnTo>
                <a:pt x="261703" y="802556"/>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E5E362-1B33-4CBC-A793-8FF892E825FE}">
      <dsp:nvSpPr>
        <dsp:cNvPr id="0" name=""/>
        <dsp:cNvSpPr/>
      </dsp:nvSpPr>
      <dsp:spPr>
        <a:xfrm>
          <a:off x="875360" y="2158264"/>
          <a:ext cx="1055536" cy="366384"/>
        </a:xfrm>
        <a:custGeom>
          <a:avLst/>
          <a:gdLst/>
          <a:ahLst/>
          <a:cxnLst/>
          <a:rect l="0" t="0" r="0" b="0"/>
          <a:pathLst>
            <a:path>
              <a:moveTo>
                <a:pt x="1055536" y="0"/>
              </a:moveTo>
              <a:lnTo>
                <a:pt x="1055536" y="183192"/>
              </a:lnTo>
              <a:lnTo>
                <a:pt x="0" y="183192"/>
              </a:lnTo>
              <a:lnTo>
                <a:pt x="0" y="366384"/>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2FCA86-B856-4935-B928-A16550BCA9C3}">
      <dsp:nvSpPr>
        <dsp:cNvPr id="0" name=""/>
        <dsp:cNvSpPr/>
      </dsp:nvSpPr>
      <dsp:spPr>
        <a:xfrm>
          <a:off x="1930897" y="919535"/>
          <a:ext cx="2111073" cy="366384"/>
        </a:xfrm>
        <a:custGeom>
          <a:avLst/>
          <a:gdLst/>
          <a:ahLst/>
          <a:cxnLst/>
          <a:rect l="0" t="0" r="0" b="0"/>
          <a:pathLst>
            <a:path>
              <a:moveTo>
                <a:pt x="2111073" y="0"/>
              </a:moveTo>
              <a:lnTo>
                <a:pt x="2111073" y="183192"/>
              </a:lnTo>
              <a:lnTo>
                <a:pt x="0" y="183192"/>
              </a:lnTo>
              <a:lnTo>
                <a:pt x="0" y="366384"/>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A012DA-9271-4AD9-9D22-B06AA08D0B08}">
      <dsp:nvSpPr>
        <dsp:cNvPr id="0" name=""/>
        <dsp:cNvSpPr/>
      </dsp:nvSpPr>
      <dsp:spPr>
        <a:xfrm>
          <a:off x="2406935" y="47191"/>
          <a:ext cx="3270069" cy="872344"/>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IPv6 Unicast </a:t>
          </a:r>
        </a:p>
        <a:p>
          <a:pPr lvl="0" algn="ctr" defTabSz="800100">
            <a:lnSpc>
              <a:spcPct val="90000"/>
            </a:lnSpc>
            <a:spcBef>
              <a:spcPct val="0"/>
            </a:spcBef>
            <a:spcAft>
              <a:spcPct val="35000"/>
            </a:spcAft>
          </a:pPr>
          <a:r>
            <a:rPr lang="en-US" sz="1800" b="1" kern="1200" dirty="0" smtClean="0"/>
            <a:t>Address Assignment</a:t>
          </a:r>
          <a:endParaRPr lang="en-US" sz="1800" b="1" kern="1200" dirty="0"/>
        </a:p>
      </dsp:txBody>
      <dsp:txXfrm>
        <a:off x="2406935" y="47191"/>
        <a:ext cx="3270069" cy="872344"/>
      </dsp:txXfrm>
    </dsp:sp>
    <dsp:sp modelId="{98B12765-A930-4DB4-B736-F2A5500D3FFC}">
      <dsp:nvSpPr>
        <dsp:cNvPr id="0" name=""/>
        <dsp:cNvSpPr/>
      </dsp:nvSpPr>
      <dsp:spPr>
        <a:xfrm>
          <a:off x="358173" y="1285920"/>
          <a:ext cx="3145446" cy="872344"/>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Link-local (FE80::/10)</a:t>
          </a:r>
        </a:p>
        <a:p>
          <a:pPr lvl="0" algn="ctr" defTabSz="711200">
            <a:lnSpc>
              <a:spcPct val="90000"/>
            </a:lnSpc>
            <a:spcBef>
              <a:spcPct val="0"/>
            </a:spcBef>
            <a:spcAft>
              <a:spcPct val="35000"/>
            </a:spcAft>
          </a:pPr>
          <a:r>
            <a:rPr lang="en-US" sz="1600" b="1" kern="1200" dirty="0" smtClean="0"/>
            <a:t>Address Assignment</a:t>
          </a:r>
          <a:endParaRPr lang="en-US" sz="1600" b="1" kern="1200" dirty="0"/>
        </a:p>
      </dsp:txBody>
      <dsp:txXfrm>
        <a:off x="358173" y="1285920"/>
        <a:ext cx="3145446" cy="872344"/>
      </dsp:txXfrm>
    </dsp:sp>
    <dsp:sp modelId="{EDE8EE28-52CF-4A4F-8DFD-CD8FE10FC8DB}">
      <dsp:nvSpPr>
        <dsp:cNvPr id="0" name=""/>
        <dsp:cNvSpPr/>
      </dsp:nvSpPr>
      <dsp:spPr>
        <a:xfrm>
          <a:off x="3016" y="2524649"/>
          <a:ext cx="1744688" cy="399001"/>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Static</a:t>
          </a:r>
          <a:endParaRPr lang="en-US" sz="1600" b="1" kern="1200" dirty="0"/>
        </a:p>
      </dsp:txBody>
      <dsp:txXfrm>
        <a:off x="3016" y="2524649"/>
        <a:ext cx="1744688" cy="399001"/>
      </dsp:txXfrm>
    </dsp:sp>
    <dsp:sp modelId="{9045E787-CFAF-458D-B662-717B714C3673}">
      <dsp:nvSpPr>
        <dsp:cNvPr id="0" name=""/>
        <dsp:cNvSpPr/>
      </dsp:nvSpPr>
      <dsp:spPr>
        <a:xfrm>
          <a:off x="439188" y="3290035"/>
          <a:ext cx="1744688" cy="872344"/>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IPv6 Address</a:t>
          </a:r>
          <a:endParaRPr lang="en-US" sz="1400" b="0" kern="1200" dirty="0"/>
        </a:p>
      </dsp:txBody>
      <dsp:txXfrm>
        <a:off x="439188" y="3290035"/>
        <a:ext cx="1744688" cy="872344"/>
      </dsp:txXfrm>
    </dsp:sp>
    <dsp:sp modelId="{F1DD97AB-C0FF-4A64-B9A3-4AC2A83297F6}">
      <dsp:nvSpPr>
        <dsp:cNvPr id="0" name=""/>
        <dsp:cNvSpPr/>
      </dsp:nvSpPr>
      <dsp:spPr>
        <a:xfrm>
          <a:off x="2114089" y="2524649"/>
          <a:ext cx="1744688" cy="399001"/>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Dynamic</a:t>
          </a:r>
          <a:endParaRPr lang="en-US" sz="1600" b="1" kern="1200" dirty="0"/>
        </a:p>
      </dsp:txBody>
      <dsp:txXfrm>
        <a:off x="2114089" y="2524649"/>
        <a:ext cx="1744688" cy="399001"/>
      </dsp:txXfrm>
    </dsp:sp>
    <dsp:sp modelId="{AD204613-3626-4FEB-A066-45E345523951}">
      <dsp:nvSpPr>
        <dsp:cNvPr id="0" name=""/>
        <dsp:cNvSpPr/>
      </dsp:nvSpPr>
      <dsp:spPr>
        <a:xfrm>
          <a:off x="2550261" y="3290035"/>
          <a:ext cx="1744688" cy="872344"/>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0" kern="1200" dirty="0" smtClean="0"/>
            <a:t>Automatically created (EUI-64 format) if a global unicast IPv6 address is configured</a:t>
          </a:r>
          <a:endParaRPr lang="en-US" sz="1200" b="0" kern="1200" dirty="0"/>
        </a:p>
      </dsp:txBody>
      <dsp:txXfrm>
        <a:off x="2550261" y="3290035"/>
        <a:ext cx="1744688" cy="872344"/>
      </dsp:txXfrm>
    </dsp:sp>
    <dsp:sp modelId="{BA4B7666-E41A-4973-8374-1C76CC9BC574}">
      <dsp:nvSpPr>
        <dsp:cNvPr id="0" name=""/>
        <dsp:cNvSpPr/>
      </dsp:nvSpPr>
      <dsp:spPr>
        <a:xfrm>
          <a:off x="4580320" y="1285920"/>
          <a:ext cx="3145446" cy="872344"/>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Global Routable  </a:t>
          </a:r>
        </a:p>
        <a:p>
          <a:pPr lvl="0" algn="ctr" defTabSz="711200">
            <a:lnSpc>
              <a:spcPct val="90000"/>
            </a:lnSpc>
            <a:spcBef>
              <a:spcPct val="0"/>
            </a:spcBef>
            <a:spcAft>
              <a:spcPct val="35000"/>
            </a:spcAft>
          </a:pPr>
          <a:r>
            <a:rPr lang="en-US" sz="1600" b="1" kern="1200" dirty="0" smtClean="0"/>
            <a:t>Address Assignment</a:t>
          </a:r>
          <a:endParaRPr lang="en-US" sz="1600" b="1" kern="1200" dirty="0"/>
        </a:p>
      </dsp:txBody>
      <dsp:txXfrm>
        <a:off x="4580320" y="1285920"/>
        <a:ext cx="3145446" cy="872344"/>
      </dsp:txXfrm>
    </dsp:sp>
    <dsp:sp modelId="{B57D3C79-CF9F-4A74-B13C-E86031351F34}">
      <dsp:nvSpPr>
        <dsp:cNvPr id="0" name=""/>
        <dsp:cNvSpPr/>
      </dsp:nvSpPr>
      <dsp:spPr>
        <a:xfrm>
          <a:off x="4225162" y="2524649"/>
          <a:ext cx="1744688" cy="399001"/>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Static</a:t>
          </a:r>
          <a:endParaRPr lang="en-US" sz="1600" b="1" kern="1200" dirty="0"/>
        </a:p>
      </dsp:txBody>
      <dsp:txXfrm>
        <a:off x="4225162" y="2524649"/>
        <a:ext cx="1744688" cy="399001"/>
      </dsp:txXfrm>
    </dsp:sp>
    <dsp:sp modelId="{EFEF736C-85FB-4823-B990-1558E18373B5}">
      <dsp:nvSpPr>
        <dsp:cNvPr id="0" name=""/>
        <dsp:cNvSpPr/>
      </dsp:nvSpPr>
      <dsp:spPr>
        <a:xfrm>
          <a:off x="4661334" y="3290035"/>
          <a:ext cx="1744688" cy="872344"/>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IPv6 Address</a:t>
          </a:r>
          <a:endParaRPr lang="en-US" sz="1400" b="0" kern="1200" dirty="0"/>
        </a:p>
      </dsp:txBody>
      <dsp:txXfrm>
        <a:off x="4661334" y="3290035"/>
        <a:ext cx="1744688" cy="872344"/>
      </dsp:txXfrm>
    </dsp:sp>
    <dsp:sp modelId="{2BE5ED26-6AC0-4DE1-B265-097E0155009F}">
      <dsp:nvSpPr>
        <dsp:cNvPr id="0" name=""/>
        <dsp:cNvSpPr/>
      </dsp:nvSpPr>
      <dsp:spPr>
        <a:xfrm>
          <a:off x="4661334" y="4528764"/>
          <a:ext cx="1744688" cy="872344"/>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IPv6 Unnumbered</a:t>
          </a:r>
          <a:endParaRPr lang="en-US" sz="1400" b="0" kern="1200" dirty="0"/>
        </a:p>
      </dsp:txBody>
      <dsp:txXfrm>
        <a:off x="4661334" y="4528764"/>
        <a:ext cx="1744688" cy="872344"/>
      </dsp:txXfrm>
    </dsp:sp>
    <dsp:sp modelId="{D7E85EE0-83EE-47FD-9B9D-1B573D04BBA9}">
      <dsp:nvSpPr>
        <dsp:cNvPr id="0" name=""/>
        <dsp:cNvSpPr/>
      </dsp:nvSpPr>
      <dsp:spPr>
        <a:xfrm>
          <a:off x="6336236" y="2524649"/>
          <a:ext cx="1744688" cy="399001"/>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Dynamic</a:t>
          </a:r>
          <a:endParaRPr lang="en-US" sz="1600" b="1" kern="1200" dirty="0"/>
        </a:p>
      </dsp:txBody>
      <dsp:txXfrm>
        <a:off x="6336236" y="2524649"/>
        <a:ext cx="1744688" cy="399001"/>
      </dsp:txXfrm>
    </dsp:sp>
    <dsp:sp modelId="{B1D87976-F710-4CDB-A922-E9EB894DA5A1}">
      <dsp:nvSpPr>
        <dsp:cNvPr id="0" name=""/>
        <dsp:cNvSpPr/>
      </dsp:nvSpPr>
      <dsp:spPr>
        <a:xfrm>
          <a:off x="6772408" y="3290035"/>
          <a:ext cx="1744688" cy="872344"/>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Stateless Autoconfiguration</a:t>
          </a:r>
          <a:endParaRPr lang="en-US" sz="1400" b="0" kern="1200" dirty="0"/>
        </a:p>
      </dsp:txBody>
      <dsp:txXfrm>
        <a:off x="6772408" y="3290035"/>
        <a:ext cx="1744688" cy="872344"/>
      </dsp:txXfrm>
    </dsp:sp>
    <dsp:sp modelId="{D62AA80A-C4B5-4CC9-9252-3F8A7007DB13}">
      <dsp:nvSpPr>
        <dsp:cNvPr id="0" name=""/>
        <dsp:cNvSpPr/>
      </dsp:nvSpPr>
      <dsp:spPr>
        <a:xfrm>
          <a:off x="6772408" y="4528764"/>
          <a:ext cx="1744688" cy="872344"/>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DHCPv6</a:t>
          </a:r>
          <a:endParaRPr lang="en-US" sz="1400" b="0" kern="1200" dirty="0"/>
        </a:p>
      </dsp:txBody>
      <dsp:txXfrm>
        <a:off x="6772408" y="4528764"/>
        <a:ext cx="1744688" cy="87234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A9A6926-2AB0-4433-8DBB-787E7898B2FD}">
      <dsp:nvSpPr>
        <dsp:cNvPr id="0" name=""/>
        <dsp:cNvSpPr/>
      </dsp:nvSpPr>
      <dsp:spPr>
        <a:xfrm>
          <a:off x="6416788" y="2757369"/>
          <a:ext cx="250782" cy="1956105"/>
        </a:xfrm>
        <a:custGeom>
          <a:avLst/>
          <a:gdLst/>
          <a:ahLst/>
          <a:cxnLst/>
          <a:rect l="0" t="0" r="0" b="0"/>
          <a:pathLst>
            <a:path>
              <a:moveTo>
                <a:pt x="0" y="0"/>
              </a:moveTo>
              <a:lnTo>
                <a:pt x="0" y="1956105"/>
              </a:lnTo>
              <a:lnTo>
                <a:pt x="250782" y="195610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E54E39-C873-4719-B2AC-794CF8D0A2BA}">
      <dsp:nvSpPr>
        <dsp:cNvPr id="0" name=""/>
        <dsp:cNvSpPr/>
      </dsp:nvSpPr>
      <dsp:spPr>
        <a:xfrm>
          <a:off x="6416788" y="2757369"/>
          <a:ext cx="250782" cy="769067"/>
        </a:xfrm>
        <a:custGeom>
          <a:avLst/>
          <a:gdLst/>
          <a:ahLst/>
          <a:cxnLst/>
          <a:rect l="0" t="0" r="0" b="0"/>
          <a:pathLst>
            <a:path>
              <a:moveTo>
                <a:pt x="0" y="0"/>
              </a:moveTo>
              <a:lnTo>
                <a:pt x="0" y="769067"/>
              </a:lnTo>
              <a:lnTo>
                <a:pt x="250782" y="76906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7E446F-3901-41E9-8149-B38298E12E97}">
      <dsp:nvSpPr>
        <dsp:cNvPr id="0" name=""/>
        <dsp:cNvSpPr/>
      </dsp:nvSpPr>
      <dsp:spPr>
        <a:xfrm>
          <a:off x="6074051" y="2023921"/>
          <a:ext cx="1011490" cy="351095"/>
        </a:xfrm>
        <a:custGeom>
          <a:avLst/>
          <a:gdLst/>
          <a:ahLst/>
          <a:cxnLst/>
          <a:rect l="0" t="0" r="0" b="0"/>
          <a:pathLst>
            <a:path>
              <a:moveTo>
                <a:pt x="0" y="0"/>
              </a:moveTo>
              <a:lnTo>
                <a:pt x="0" y="175547"/>
              </a:lnTo>
              <a:lnTo>
                <a:pt x="1011490" y="175547"/>
              </a:lnTo>
              <a:lnTo>
                <a:pt x="1011490" y="35109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6398E6-CD81-42CC-9014-B73505E802EF}">
      <dsp:nvSpPr>
        <dsp:cNvPr id="0" name=""/>
        <dsp:cNvSpPr/>
      </dsp:nvSpPr>
      <dsp:spPr>
        <a:xfrm>
          <a:off x="4393807" y="2757369"/>
          <a:ext cx="250782" cy="1956105"/>
        </a:xfrm>
        <a:custGeom>
          <a:avLst/>
          <a:gdLst/>
          <a:ahLst/>
          <a:cxnLst/>
          <a:rect l="0" t="0" r="0" b="0"/>
          <a:pathLst>
            <a:path>
              <a:moveTo>
                <a:pt x="0" y="0"/>
              </a:moveTo>
              <a:lnTo>
                <a:pt x="0" y="1956105"/>
              </a:lnTo>
              <a:lnTo>
                <a:pt x="250782" y="195610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08D4E7-848B-4F32-9525-B3415E9FB350}">
      <dsp:nvSpPr>
        <dsp:cNvPr id="0" name=""/>
        <dsp:cNvSpPr/>
      </dsp:nvSpPr>
      <dsp:spPr>
        <a:xfrm>
          <a:off x="4393807" y="2757369"/>
          <a:ext cx="250782" cy="769067"/>
        </a:xfrm>
        <a:custGeom>
          <a:avLst/>
          <a:gdLst/>
          <a:ahLst/>
          <a:cxnLst/>
          <a:rect l="0" t="0" r="0" b="0"/>
          <a:pathLst>
            <a:path>
              <a:moveTo>
                <a:pt x="0" y="0"/>
              </a:moveTo>
              <a:lnTo>
                <a:pt x="0" y="769067"/>
              </a:lnTo>
              <a:lnTo>
                <a:pt x="250782" y="76906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0B2F4A-86AA-411D-8AA6-4AB7AB7AA2B0}">
      <dsp:nvSpPr>
        <dsp:cNvPr id="0" name=""/>
        <dsp:cNvSpPr/>
      </dsp:nvSpPr>
      <dsp:spPr>
        <a:xfrm>
          <a:off x="5062561" y="2023921"/>
          <a:ext cx="1011490" cy="351095"/>
        </a:xfrm>
        <a:custGeom>
          <a:avLst/>
          <a:gdLst/>
          <a:ahLst/>
          <a:cxnLst/>
          <a:rect l="0" t="0" r="0" b="0"/>
          <a:pathLst>
            <a:path>
              <a:moveTo>
                <a:pt x="1011490" y="0"/>
              </a:moveTo>
              <a:lnTo>
                <a:pt x="1011490" y="175547"/>
              </a:lnTo>
              <a:lnTo>
                <a:pt x="0" y="175547"/>
              </a:lnTo>
              <a:lnTo>
                <a:pt x="0" y="35109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EDF5EC-75CA-4154-96FC-D123874039F2}">
      <dsp:nvSpPr>
        <dsp:cNvPr id="0" name=""/>
        <dsp:cNvSpPr/>
      </dsp:nvSpPr>
      <dsp:spPr>
        <a:xfrm>
          <a:off x="4051070" y="836883"/>
          <a:ext cx="2022980" cy="351095"/>
        </a:xfrm>
        <a:custGeom>
          <a:avLst/>
          <a:gdLst/>
          <a:ahLst/>
          <a:cxnLst/>
          <a:rect l="0" t="0" r="0" b="0"/>
          <a:pathLst>
            <a:path>
              <a:moveTo>
                <a:pt x="0" y="0"/>
              </a:moveTo>
              <a:lnTo>
                <a:pt x="0" y="175547"/>
              </a:lnTo>
              <a:lnTo>
                <a:pt x="2022980" y="175547"/>
              </a:lnTo>
              <a:lnTo>
                <a:pt x="2022980" y="351095"/>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569859-A8BB-441A-B3F3-48B0CBAC25D2}">
      <dsp:nvSpPr>
        <dsp:cNvPr id="0" name=""/>
        <dsp:cNvSpPr/>
      </dsp:nvSpPr>
      <dsp:spPr>
        <a:xfrm>
          <a:off x="2370826" y="2757369"/>
          <a:ext cx="250782" cy="769067"/>
        </a:xfrm>
        <a:custGeom>
          <a:avLst/>
          <a:gdLst/>
          <a:ahLst/>
          <a:cxnLst/>
          <a:rect l="0" t="0" r="0" b="0"/>
          <a:pathLst>
            <a:path>
              <a:moveTo>
                <a:pt x="0" y="0"/>
              </a:moveTo>
              <a:lnTo>
                <a:pt x="0" y="769067"/>
              </a:lnTo>
              <a:lnTo>
                <a:pt x="250782" y="76906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EF0E68-B08A-47BE-B799-63D1AF24D865}">
      <dsp:nvSpPr>
        <dsp:cNvPr id="0" name=""/>
        <dsp:cNvSpPr/>
      </dsp:nvSpPr>
      <dsp:spPr>
        <a:xfrm>
          <a:off x="2028090" y="2023921"/>
          <a:ext cx="1011490" cy="351095"/>
        </a:xfrm>
        <a:custGeom>
          <a:avLst/>
          <a:gdLst/>
          <a:ahLst/>
          <a:cxnLst/>
          <a:rect l="0" t="0" r="0" b="0"/>
          <a:pathLst>
            <a:path>
              <a:moveTo>
                <a:pt x="0" y="0"/>
              </a:moveTo>
              <a:lnTo>
                <a:pt x="0" y="175547"/>
              </a:lnTo>
              <a:lnTo>
                <a:pt x="1011490" y="175547"/>
              </a:lnTo>
              <a:lnTo>
                <a:pt x="1011490" y="35109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7A967D-00F3-49F3-9C63-4A52A933A8AB}">
      <dsp:nvSpPr>
        <dsp:cNvPr id="0" name=""/>
        <dsp:cNvSpPr/>
      </dsp:nvSpPr>
      <dsp:spPr>
        <a:xfrm>
          <a:off x="347845" y="2757369"/>
          <a:ext cx="250782" cy="769067"/>
        </a:xfrm>
        <a:custGeom>
          <a:avLst/>
          <a:gdLst/>
          <a:ahLst/>
          <a:cxnLst/>
          <a:rect l="0" t="0" r="0" b="0"/>
          <a:pathLst>
            <a:path>
              <a:moveTo>
                <a:pt x="0" y="0"/>
              </a:moveTo>
              <a:lnTo>
                <a:pt x="0" y="769067"/>
              </a:lnTo>
              <a:lnTo>
                <a:pt x="250782" y="76906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E5E362-1B33-4CBC-A793-8FF892E825FE}">
      <dsp:nvSpPr>
        <dsp:cNvPr id="0" name=""/>
        <dsp:cNvSpPr/>
      </dsp:nvSpPr>
      <dsp:spPr>
        <a:xfrm>
          <a:off x="1016599" y="2023921"/>
          <a:ext cx="1011490" cy="351095"/>
        </a:xfrm>
        <a:custGeom>
          <a:avLst/>
          <a:gdLst/>
          <a:ahLst/>
          <a:cxnLst/>
          <a:rect l="0" t="0" r="0" b="0"/>
          <a:pathLst>
            <a:path>
              <a:moveTo>
                <a:pt x="1011490" y="0"/>
              </a:moveTo>
              <a:lnTo>
                <a:pt x="1011490" y="175547"/>
              </a:lnTo>
              <a:lnTo>
                <a:pt x="0" y="175547"/>
              </a:lnTo>
              <a:lnTo>
                <a:pt x="0" y="35109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2FCA86-B856-4935-B928-A16550BCA9C3}">
      <dsp:nvSpPr>
        <dsp:cNvPr id="0" name=""/>
        <dsp:cNvSpPr/>
      </dsp:nvSpPr>
      <dsp:spPr>
        <a:xfrm>
          <a:off x="2028090" y="836883"/>
          <a:ext cx="2022980" cy="351095"/>
        </a:xfrm>
        <a:custGeom>
          <a:avLst/>
          <a:gdLst/>
          <a:ahLst/>
          <a:cxnLst/>
          <a:rect l="0" t="0" r="0" b="0"/>
          <a:pathLst>
            <a:path>
              <a:moveTo>
                <a:pt x="2022980" y="0"/>
              </a:moveTo>
              <a:lnTo>
                <a:pt x="2022980" y="175547"/>
              </a:lnTo>
              <a:lnTo>
                <a:pt x="0" y="175547"/>
              </a:lnTo>
              <a:lnTo>
                <a:pt x="0" y="351095"/>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A012DA-9271-4AD9-9D22-B06AA08D0B08}">
      <dsp:nvSpPr>
        <dsp:cNvPr id="0" name=""/>
        <dsp:cNvSpPr/>
      </dsp:nvSpPr>
      <dsp:spPr>
        <a:xfrm>
          <a:off x="2484263" y="940"/>
          <a:ext cx="3133613"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IPv6 Unicast </a:t>
          </a:r>
        </a:p>
        <a:p>
          <a:pPr lvl="0" algn="ctr" defTabSz="800100">
            <a:lnSpc>
              <a:spcPct val="90000"/>
            </a:lnSpc>
            <a:spcBef>
              <a:spcPct val="0"/>
            </a:spcBef>
            <a:spcAft>
              <a:spcPct val="35000"/>
            </a:spcAft>
          </a:pPr>
          <a:r>
            <a:rPr lang="en-US" sz="1800" b="1" kern="1200" dirty="0" smtClean="0"/>
            <a:t>Address Assignment</a:t>
          </a:r>
          <a:endParaRPr lang="en-US" sz="1800" b="1" kern="1200" dirty="0"/>
        </a:p>
      </dsp:txBody>
      <dsp:txXfrm>
        <a:off x="2484263" y="940"/>
        <a:ext cx="3133613" cy="835942"/>
      </dsp:txXfrm>
    </dsp:sp>
    <dsp:sp modelId="{98B12765-A930-4DB4-B736-F2A5500D3FFC}">
      <dsp:nvSpPr>
        <dsp:cNvPr id="0" name=""/>
        <dsp:cNvSpPr/>
      </dsp:nvSpPr>
      <dsp:spPr>
        <a:xfrm>
          <a:off x="520994" y="1187979"/>
          <a:ext cx="3014191"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Link-local (FE80::/10)</a:t>
          </a:r>
        </a:p>
        <a:p>
          <a:pPr lvl="0" algn="ctr" defTabSz="711200">
            <a:lnSpc>
              <a:spcPct val="90000"/>
            </a:lnSpc>
            <a:spcBef>
              <a:spcPct val="0"/>
            </a:spcBef>
            <a:spcAft>
              <a:spcPct val="35000"/>
            </a:spcAft>
          </a:pPr>
          <a:r>
            <a:rPr lang="en-US" sz="1600" b="1" kern="1200" dirty="0" smtClean="0"/>
            <a:t>Address Assignment</a:t>
          </a:r>
          <a:endParaRPr lang="en-US" sz="1600" b="1" kern="1200" dirty="0"/>
        </a:p>
      </dsp:txBody>
      <dsp:txXfrm>
        <a:off x="520994" y="1187979"/>
        <a:ext cx="3014191" cy="835942"/>
      </dsp:txXfrm>
    </dsp:sp>
    <dsp:sp modelId="{EDE8EE28-52CF-4A4F-8DFD-CD8FE10FC8DB}">
      <dsp:nvSpPr>
        <dsp:cNvPr id="0" name=""/>
        <dsp:cNvSpPr/>
      </dsp:nvSpPr>
      <dsp:spPr>
        <a:xfrm>
          <a:off x="180657" y="2375017"/>
          <a:ext cx="1671884" cy="382351"/>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Static</a:t>
          </a:r>
          <a:endParaRPr lang="en-US" sz="1600" b="1" kern="1200" dirty="0"/>
        </a:p>
      </dsp:txBody>
      <dsp:txXfrm>
        <a:off x="180657" y="2375017"/>
        <a:ext cx="1671884" cy="382351"/>
      </dsp:txXfrm>
    </dsp:sp>
    <dsp:sp modelId="{9045E787-CFAF-458D-B662-717B714C3673}">
      <dsp:nvSpPr>
        <dsp:cNvPr id="0" name=""/>
        <dsp:cNvSpPr/>
      </dsp:nvSpPr>
      <dsp:spPr>
        <a:xfrm>
          <a:off x="598628" y="3108465"/>
          <a:ext cx="1671884"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IPv6 Address</a:t>
          </a:r>
          <a:endParaRPr lang="en-US" sz="1400" b="0" kern="1200" dirty="0"/>
        </a:p>
      </dsp:txBody>
      <dsp:txXfrm>
        <a:off x="598628" y="3108465"/>
        <a:ext cx="1671884" cy="835942"/>
      </dsp:txXfrm>
    </dsp:sp>
    <dsp:sp modelId="{F1DD97AB-C0FF-4A64-B9A3-4AC2A83297F6}">
      <dsp:nvSpPr>
        <dsp:cNvPr id="0" name=""/>
        <dsp:cNvSpPr/>
      </dsp:nvSpPr>
      <dsp:spPr>
        <a:xfrm>
          <a:off x="2203637" y="2375017"/>
          <a:ext cx="1671884" cy="382351"/>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Dynamic</a:t>
          </a:r>
          <a:endParaRPr lang="en-US" sz="1600" b="1" kern="1200" dirty="0"/>
        </a:p>
      </dsp:txBody>
      <dsp:txXfrm>
        <a:off x="2203637" y="2375017"/>
        <a:ext cx="1671884" cy="382351"/>
      </dsp:txXfrm>
    </dsp:sp>
    <dsp:sp modelId="{AD204613-3626-4FEB-A066-45E345523951}">
      <dsp:nvSpPr>
        <dsp:cNvPr id="0" name=""/>
        <dsp:cNvSpPr/>
      </dsp:nvSpPr>
      <dsp:spPr>
        <a:xfrm>
          <a:off x="2621609" y="3108465"/>
          <a:ext cx="1671884"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0" kern="1200" dirty="0" smtClean="0"/>
            <a:t>Automatically created (EUI-64 format) if a global unicast IPv6 address is configured</a:t>
          </a:r>
          <a:endParaRPr lang="en-US" sz="1200" b="0" kern="1200" dirty="0"/>
        </a:p>
      </dsp:txBody>
      <dsp:txXfrm>
        <a:off x="2621609" y="3108465"/>
        <a:ext cx="1671884" cy="835942"/>
      </dsp:txXfrm>
    </dsp:sp>
    <dsp:sp modelId="{BA4B7666-E41A-4973-8374-1C76CC9BC574}">
      <dsp:nvSpPr>
        <dsp:cNvPr id="0" name=""/>
        <dsp:cNvSpPr/>
      </dsp:nvSpPr>
      <dsp:spPr>
        <a:xfrm>
          <a:off x="4566956" y="1187979"/>
          <a:ext cx="3014191"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Global Routable  </a:t>
          </a:r>
        </a:p>
        <a:p>
          <a:pPr lvl="0" algn="ctr" defTabSz="711200">
            <a:lnSpc>
              <a:spcPct val="90000"/>
            </a:lnSpc>
            <a:spcBef>
              <a:spcPct val="0"/>
            </a:spcBef>
            <a:spcAft>
              <a:spcPct val="35000"/>
            </a:spcAft>
          </a:pPr>
          <a:r>
            <a:rPr lang="en-US" sz="1600" b="1" kern="1200" dirty="0" smtClean="0"/>
            <a:t>Address Assignment</a:t>
          </a:r>
          <a:endParaRPr lang="en-US" sz="1600" b="1" kern="1200" dirty="0"/>
        </a:p>
      </dsp:txBody>
      <dsp:txXfrm>
        <a:off x="4566956" y="1187979"/>
        <a:ext cx="3014191" cy="835942"/>
      </dsp:txXfrm>
    </dsp:sp>
    <dsp:sp modelId="{B57D3C79-CF9F-4A74-B13C-E86031351F34}">
      <dsp:nvSpPr>
        <dsp:cNvPr id="0" name=""/>
        <dsp:cNvSpPr/>
      </dsp:nvSpPr>
      <dsp:spPr>
        <a:xfrm>
          <a:off x="4226618" y="2375017"/>
          <a:ext cx="1671884" cy="382351"/>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Static</a:t>
          </a:r>
          <a:endParaRPr lang="en-US" sz="1600" b="1" kern="1200" dirty="0"/>
        </a:p>
      </dsp:txBody>
      <dsp:txXfrm>
        <a:off x="4226618" y="2375017"/>
        <a:ext cx="1671884" cy="382351"/>
      </dsp:txXfrm>
    </dsp:sp>
    <dsp:sp modelId="{EFEF736C-85FB-4823-B990-1558E18373B5}">
      <dsp:nvSpPr>
        <dsp:cNvPr id="0" name=""/>
        <dsp:cNvSpPr/>
      </dsp:nvSpPr>
      <dsp:spPr>
        <a:xfrm>
          <a:off x="4644590" y="3108465"/>
          <a:ext cx="1671884"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IPv6 Address</a:t>
          </a:r>
          <a:endParaRPr lang="en-US" sz="1400" b="0" kern="1200" dirty="0"/>
        </a:p>
      </dsp:txBody>
      <dsp:txXfrm>
        <a:off x="4644590" y="3108465"/>
        <a:ext cx="1671884" cy="835942"/>
      </dsp:txXfrm>
    </dsp:sp>
    <dsp:sp modelId="{2BE5ED26-6AC0-4DE1-B265-097E0155009F}">
      <dsp:nvSpPr>
        <dsp:cNvPr id="0" name=""/>
        <dsp:cNvSpPr/>
      </dsp:nvSpPr>
      <dsp:spPr>
        <a:xfrm>
          <a:off x="4644590" y="4295503"/>
          <a:ext cx="1671884"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IPv6 Unnumbered</a:t>
          </a:r>
          <a:endParaRPr lang="en-US" sz="1400" b="0" kern="1200" dirty="0"/>
        </a:p>
      </dsp:txBody>
      <dsp:txXfrm>
        <a:off x="4644590" y="4295503"/>
        <a:ext cx="1671884" cy="835942"/>
      </dsp:txXfrm>
    </dsp:sp>
    <dsp:sp modelId="{D7E85EE0-83EE-47FD-9B9D-1B573D04BBA9}">
      <dsp:nvSpPr>
        <dsp:cNvPr id="0" name=""/>
        <dsp:cNvSpPr/>
      </dsp:nvSpPr>
      <dsp:spPr>
        <a:xfrm>
          <a:off x="6249599" y="2375017"/>
          <a:ext cx="1671884" cy="382351"/>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Dynamic</a:t>
          </a:r>
          <a:endParaRPr lang="en-US" sz="1600" b="1" kern="1200" dirty="0"/>
        </a:p>
      </dsp:txBody>
      <dsp:txXfrm>
        <a:off x="6249599" y="2375017"/>
        <a:ext cx="1671884" cy="382351"/>
      </dsp:txXfrm>
    </dsp:sp>
    <dsp:sp modelId="{B1D87976-F710-4CDB-A922-E9EB894DA5A1}">
      <dsp:nvSpPr>
        <dsp:cNvPr id="0" name=""/>
        <dsp:cNvSpPr/>
      </dsp:nvSpPr>
      <dsp:spPr>
        <a:xfrm>
          <a:off x="6667570" y="3108465"/>
          <a:ext cx="1671884"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Stateless Autoconfiguration</a:t>
          </a:r>
          <a:endParaRPr lang="en-US" sz="1400" b="0" kern="1200" dirty="0"/>
        </a:p>
      </dsp:txBody>
      <dsp:txXfrm>
        <a:off x="6667570" y="3108465"/>
        <a:ext cx="1671884" cy="835942"/>
      </dsp:txXfrm>
    </dsp:sp>
    <dsp:sp modelId="{D62AA80A-C4B5-4CC9-9252-3F8A7007DB13}">
      <dsp:nvSpPr>
        <dsp:cNvPr id="0" name=""/>
        <dsp:cNvSpPr/>
      </dsp:nvSpPr>
      <dsp:spPr>
        <a:xfrm>
          <a:off x="6667570" y="4295503"/>
          <a:ext cx="1671884"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DHCPv6</a:t>
          </a:r>
          <a:endParaRPr lang="en-US" sz="1400" b="0" kern="1200" dirty="0"/>
        </a:p>
      </dsp:txBody>
      <dsp:txXfrm>
        <a:off x="6667570" y="4295503"/>
        <a:ext cx="1671884" cy="83594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A9A6926-2AB0-4433-8DBB-787E7898B2FD}">
      <dsp:nvSpPr>
        <dsp:cNvPr id="0" name=""/>
        <dsp:cNvSpPr/>
      </dsp:nvSpPr>
      <dsp:spPr>
        <a:xfrm>
          <a:off x="6416788" y="2757369"/>
          <a:ext cx="250782" cy="1956105"/>
        </a:xfrm>
        <a:custGeom>
          <a:avLst/>
          <a:gdLst/>
          <a:ahLst/>
          <a:cxnLst/>
          <a:rect l="0" t="0" r="0" b="0"/>
          <a:pathLst>
            <a:path>
              <a:moveTo>
                <a:pt x="0" y="0"/>
              </a:moveTo>
              <a:lnTo>
                <a:pt x="0" y="1956105"/>
              </a:lnTo>
              <a:lnTo>
                <a:pt x="250782" y="195610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E54E39-C873-4719-B2AC-794CF8D0A2BA}">
      <dsp:nvSpPr>
        <dsp:cNvPr id="0" name=""/>
        <dsp:cNvSpPr/>
      </dsp:nvSpPr>
      <dsp:spPr>
        <a:xfrm>
          <a:off x="6416788" y="2757369"/>
          <a:ext cx="250782" cy="769067"/>
        </a:xfrm>
        <a:custGeom>
          <a:avLst/>
          <a:gdLst/>
          <a:ahLst/>
          <a:cxnLst/>
          <a:rect l="0" t="0" r="0" b="0"/>
          <a:pathLst>
            <a:path>
              <a:moveTo>
                <a:pt x="0" y="0"/>
              </a:moveTo>
              <a:lnTo>
                <a:pt x="0" y="769067"/>
              </a:lnTo>
              <a:lnTo>
                <a:pt x="250782" y="76906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7E446F-3901-41E9-8149-B38298E12E97}">
      <dsp:nvSpPr>
        <dsp:cNvPr id="0" name=""/>
        <dsp:cNvSpPr/>
      </dsp:nvSpPr>
      <dsp:spPr>
        <a:xfrm>
          <a:off x="6074051" y="2023921"/>
          <a:ext cx="1011490" cy="351095"/>
        </a:xfrm>
        <a:custGeom>
          <a:avLst/>
          <a:gdLst/>
          <a:ahLst/>
          <a:cxnLst/>
          <a:rect l="0" t="0" r="0" b="0"/>
          <a:pathLst>
            <a:path>
              <a:moveTo>
                <a:pt x="0" y="0"/>
              </a:moveTo>
              <a:lnTo>
                <a:pt x="0" y="175547"/>
              </a:lnTo>
              <a:lnTo>
                <a:pt x="1011490" y="175547"/>
              </a:lnTo>
              <a:lnTo>
                <a:pt x="1011490" y="35109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6398E6-CD81-42CC-9014-B73505E802EF}">
      <dsp:nvSpPr>
        <dsp:cNvPr id="0" name=""/>
        <dsp:cNvSpPr/>
      </dsp:nvSpPr>
      <dsp:spPr>
        <a:xfrm>
          <a:off x="4393807" y="2757369"/>
          <a:ext cx="250782" cy="1956105"/>
        </a:xfrm>
        <a:custGeom>
          <a:avLst/>
          <a:gdLst/>
          <a:ahLst/>
          <a:cxnLst/>
          <a:rect l="0" t="0" r="0" b="0"/>
          <a:pathLst>
            <a:path>
              <a:moveTo>
                <a:pt x="0" y="0"/>
              </a:moveTo>
              <a:lnTo>
                <a:pt x="0" y="1956105"/>
              </a:lnTo>
              <a:lnTo>
                <a:pt x="250782" y="195610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08D4E7-848B-4F32-9525-B3415E9FB350}">
      <dsp:nvSpPr>
        <dsp:cNvPr id="0" name=""/>
        <dsp:cNvSpPr/>
      </dsp:nvSpPr>
      <dsp:spPr>
        <a:xfrm>
          <a:off x="4393807" y="2757369"/>
          <a:ext cx="250782" cy="769067"/>
        </a:xfrm>
        <a:custGeom>
          <a:avLst/>
          <a:gdLst/>
          <a:ahLst/>
          <a:cxnLst/>
          <a:rect l="0" t="0" r="0" b="0"/>
          <a:pathLst>
            <a:path>
              <a:moveTo>
                <a:pt x="0" y="0"/>
              </a:moveTo>
              <a:lnTo>
                <a:pt x="0" y="769067"/>
              </a:lnTo>
              <a:lnTo>
                <a:pt x="250782" y="76906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0B2F4A-86AA-411D-8AA6-4AB7AB7AA2B0}">
      <dsp:nvSpPr>
        <dsp:cNvPr id="0" name=""/>
        <dsp:cNvSpPr/>
      </dsp:nvSpPr>
      <dsp:spPr>
        <a:xfrm>
          <a:off x="5062561" y="2023921"/>
          <a:ext cx="1011490" cy="351095"/>
        </a:xfrm>
        <a:custGeom>
          <a:avLst/>
          <a:gdLst/>
          <a:ahLst/>
          <a:cxnLst/>
          <a:rect l="0" t="0" r="0" b="0"/>
          <a:pathLst>
            <a:path>
              <a:moveTo>
                <a:pt x="1011490" y="0"/>
              </a:moveTo>
              <a:lnTo>
                <a:pt x="1011490" y="175547"/>
              </a:lnTo>
              <a:lnTo>
                <a:pt x="0" y="175547"/>
              </a:lnTo>
              <a:lnTo>
                <a:pt x="0" y="35109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EDF5EC-75CA-4154-96FC-D123874039F2}">
      <dsp:nvSpPr>
        <dsp:cNvPr id="0" name=""/>
        <dsp:cNvSpPr/>
      </dsp:nvSpPr>
      <dsp:spPr>
        <a:xfrm>
          <a:off x="4051070" y="836883"/>
          <a:ext cx="2022980" cy="351095"/>
        </a:xfrm>
        <a:custGeom>
          <a:avLst/>
          <a:gdLst/>
          <a:ahLst/>
          <a:cxnLst/>
          <a:rect l="0" t="0" r="0" b="0"/>
          <a:pathLst>
            <a:path>
              <a:moveTo>
                <a:pt x="0" y="0"/>
              </a:moveTo>
              <a:lnTo>
                <a:pt x="0" y="175547"/>
              </a:lnTo>
              <a:lnTo>
                <a:pt x="2022980" y="175547"/>
              </a:lnTo>
              <a:lnTo>
                <a:pt x="2022980" y="351095"/>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569859-A8BB-441A-B3F3-48B0CBAC25D2}">
      <dsp:nvSpPr>
        <dsp:cNvPr id="0" name=""/>
        <dsp:cNvSpPr/>
      </dsp:nvSpPr>
      <dsp:spPr>
        <a:xfrm>
          <a:off x="2370826" y="2757369"/>
          <a:ext cx="250782" cy="769067"/>
        </a:xfrm>
        <a:custGeom>
          <a:avLst/>
          <a:gdLst/>
          <a:ahLst/>
          <a:cxnLst/>
          <a:rect l="0" t="0" r="0" b="0"/>
          <a:pathLst>
            <a:path>
              <a:moveTo>
                <a:pt x="0" y="0"/>
              </a:moveTo>
              <a:lnTo>
                <a:pt x="0" y="769067"/>
              </a:lnTo>
              <a:lnTo>
                <a:pt x="250782" y="76906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EF0E68-B08A-47BE-B799-63D1AF24D865}">
      <dsp:nvSpPr>
        <dsp:cNvPr id="0" name=""/>
        <dsp:cNvSpPr/>
      </dsp:nvSpPr>
      <dsp:spPr>
        <a:xfrm>
          <a:off x="2028090" y="2023921"/>
          <a:ext cx="1011490" cy="351095"/>
        </a:xfrm>
        <a:custGeom>
          <a:avLst/>
          <a:gdLst/>
          <a:ahLst/>
          <a:cxnLst/>
          <a:rect l="0" t="0" r="0" b="0"/>
          <a:pathLst>
            <a:path>
              <a:moveTo>
                <a:pt x="0" y="0"/>
              </a:moveTo>
              <a:lnTo>
                <a:pt x="0" y="175547"/>
              </a:lnTo>
              <a:lnTo>
                <a:pt x="1011490" y="175547"/>
              </a:lnTo>
              <a:lnTo>
                <a:pt x="1011490" y="35109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7A967D-00F3-49F3-9C63-4A52A933A8AB}">
      <dsp:nvSpPr>
        <dsp:cNvPr id="0" name=""/>
        <dsp:cNvSpPr/>
      </dsp:nvSpPr>
      <dsp:spPr>
        <a:xfrm>
          <a:off x="347845" y="2757369"/>
          <a:ext cx="250782" cy="769067"/>
        </a:xfrm>
        <a:custGeom>
          <a:avLst/>
          <a:gdLst/>
          <a:ahLst/>
          <a:cxnLst/>
          <a:rect l="0" t="0" r="0" b="0"/>
          <a:pathLst>
            <a:path>
              <a:moveTo>
                <a:pt x="0" y="0"/>
              </a:moveTo>
              <a:lnTo>
                <a:pt x="0" y="769067"/>
              </a:lnTo>
              <a:lnTo>
                <a:pt x="250782" y="76906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E5E362-1B33-4CBC-A793-8FF892E825FE}">
      <dsp:nvSpPr>
        <dsp:cNvPr id="0" name=""/>
        <dsp:cNvSpPr/>
      </dsp:nvSpPr>
      <dsp:spPr>
        <a:xfrm>
          <a:off x="1016599" y="2023921"/>
          <a:ext cx="1011490" cy="351095"/>
        </a:xfrm>
        <a:custGeom>
          <a:avLst/>
          <a:gdLst/>
          <a:ahLst/>
          <a:cxnLst/>
          <a:rect l="0" t="0" r="0" b="0"/>
          <a:pathLst>
            <a:path>
              <a:moveTo>
                <a:pt x="1011490" y="0"/>
              </a:moveTo>
              <a:lnTo>
                <a:pt x="1011490" y="175547"/>
              </a:lnTo>
              <a:lnTo>
                <a:pt x="0" y="175547"/>
              </a:lnTo>
              <a:lnTo>
                <a:pt x="0" y="35109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2FCA86-B856-4935-B928-A16550BCA9C3}">
      <dsp:nvSpPr>
        <dsp:cNvPr id="0" name=""/>
        <dsp:cNvSpPr/>
      </dsp:nvSpPr>
      <dsp:spPr>
        <a:xfrm>
          <a:off x="2028090" y="836883"/>
          <a:ext cx="2022980" cy="351095"/>
        </a:xfrm>
        <a:custGeom>
          <a:avLst/>
          <a:gdLst/>
          <a:ahLst/>
          <a:cxnLst/>
          <a:rect l="0" t="0" r="0" b="0"/>
          <a:pathLst>
            <a:path>
              <a:moveTo>
                <a:pt x="2022980" y="0"/>
              </a:moveTo>
              <a:lnTo>
                <a:pt x="2022980" y="175547"/>
              </a:lnTo>
              <a:lnTo>
                <a:pt x="0" y="175547"/>
              </a:lnTo>
              <a:lnTo>
                <a:pt x="0" y="351095"/>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A012DA-9271-4AD9-9D22-B06AA08D0B08}">
      <dsp:nvSpPr>
        <dsp:cNvPr id="0" name=""/>
        <dsp:cNvSpPr/>
      </dsp:nvSpPr>
      <dsp:spPr>
        <a:xfrm>
          <a:off x="2484263" y="940"/>
          <a:ext cx="3133613"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IPv6 Unicast </a:t>
          </a:r>
        </a:p>
        <a:p>
          <a:pPr lvl="0" algn="ctr" defTabSz="800100">
            <a:lnSpc>
              <a:spcPct val="90000"/>
            </a:lnSpc>
            <a:spcBef>
              <a:spcPct val="0"/>
            </a:spcBef>
            <a:spcAft>
              <a:spcPct val="35000"/>
            </a:spcAft>
          </a:pPr>
          <a:r>
            <a:rPr lang="en-US" sz="1800" b="1" kern="1200" dirty="0" smtClean="0"/>
            <a:t>Address Assignment</a:t>
          </a:r>
          <a:endParaRPr lang="en-US" sz="1800" b="1" kern="1200" dirty="0"/>
        </a:p>
      </dsp:txBody>
      <dsp:txXfrm>
        <a:off x="2484263" y="940"/>
        <a:ext cx="3133613" cy="835942"/>
      </dsp:txXfrm>
    </dsp:sp>
    <dsp:sp modelId="{98B12765-A930-4DB4-B736-F2A5500D3FFC}">
      <dsp:nvSpPr>
        <dsp:cNvPr id="0" name=""/>
        <dsp:cNvSpPr/>
      </dsp:nvSpPr>
      <dsp:spPr>
        <a:xfrm>
          <a:off x="520994" y="1187979"/>
          <a:ext cx="3014191"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Link-local (FE80::/10)</a:t>
          </a:r>
        </a:p>
        <a:p>
          <a:pPr lvl="0" algn="ctr" defTabSz="711200">
            <a:lnSpc>
              <a:spcPct val="90000"/>
            </a:lnSpc>
            <a:spcBef>
              <a:spcPct val="0"/>
            </a:spcBef>
            <a:spcAft>
              <a:spcPct val="35000"/>
            </a:spcAft>
          </a:pPr>
          <a:r>
            <a:rPr lang="en-US" sz="1600" b="1" kern="1200" dirty="0" smtClean="0"/>
            <a:t>Address Assignment</a:t>
          </a:r>
          <a:endParaRPr lang="en-US" sz="1600" b="1" kern="1200" dirty="0"/>
        </a:p>
      </dsp:txBody>
      <dsp:txXfrm>
        <a:off x="520994" y="1187979"/>
        <a:ext cx="3014191" cy="835942"/>
      </dsp:txXfrm>
    </dsp:sp>
    <dsp:sp modelId="{EDE8EE28-52CF-4A4F-8DFD-CD8FE10FC8DB}">
      <dsp:nvSpPr>
        <dsp:cNvPr id="0" name=""/>
        <dsp:cNvSpPr/>
      </dsp:nvSpPr>
      <dsp:spPr>
        <a:xfrm>
          <a:off x="180657" y="2375017"/>
          <a:ext cx="1671884" cy="382351"/>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Static</a:t>
          </a:r>
          <a:endParaRPr lang="en-US" sz="1600" b="1" kern="1200" dirty="0"/>
        </a:p>
      </dsp:txBody>
      <dsp:txXfrm>
        <a:off x="180657" y="2375017"/>
        <a:ext cx="1671884" cy="382351"/>
      </dsp:txXfrm>
    </dsp:sp>
    <dsp:sp modelId="{9045E787-CFAF-458D-B662-717B714C3673}">
      <dsp:nvSpPr>
        <dsp:cNvPr id="0" name=""/>
        <dsp:cNvSpPr/>
      </dsp:nvSpPr>
      <dsp:spPr>
        <a:xfrm>
          <a:off x="598628" y="3108465"/>
          <a:ext cx="1671884"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IPv6 Address</a:t>
          </a:r>
          <a:endParaRPr lang="en-US" sz="1400" b="0" kern="1200" dirty="0"/>
        </a:p>
      </dsp:txBody>
      <dsp:txXfrm>
        <a:off x="598628" y="3108465"/>
        <a:ext cx="1671884" cy="835942"/>
      </dsp:txXfrm>
    </dsp:sp>
    <dsp:sp modelId="{F1DD97AB-C0FF-4A64-B9A3-4AC2A83297F6}">
      <dsp:nvSpPr>
        <dsp:cNvPr id="0" name=""/>
        <dsp:cNvSpPr/>
      </dsp:nvSpPr>
      <dsp:spPr>
        <a:xfrm>
          <a:off x="2203637" y="2375017"/>
          <a:ext cx="1671884" cy="382351"/>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Dynamic</a:t>
          </a:r>
          <a:endParaRPr lang="en-US" sz="1600" b="1" kern="1200" dirty="0"/>
        </a:p>
      </dsp:txBody>
      <dsp:txXfrm>
        <a:off x="2203637" y="2375017"/>
        <a:ext cx="1671884" cy="382351"/>
      </dsp:txXfrm>
    </dsp:sp>
    <dsp:sp modelId="{AD204613-3626-4FEB-A066-45E345523951}">
      <dsp:nvSpPr>
        <dsp:cNvPr id="0" name=""/>
        <dsp:cNvSpPr/>
      </dsp:nvSpPr>
      <dsp:spPr>
        <a:xfrm>
          <a:off x="2621609" y="3108465"/>
          <a:ext cx="1671884"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0" kern="1200" dirty="0" smtClean="0"/>
            <a:t>Automatically created (EUI-64 format) if a global unicast IPv6 address is configured</a:t>
          </a:r>
          <a:endParaRPr lang="en-US" sz="1200" b="0" kern="1200" dirty="0"/>
        </a:p>
      </dsp:txBody>
      <dsp:txXfrm>
        <a:off x="2621609" y="3108465"/>
        <a:ext cx="1671884" cy="835942"/>
      </dsp:txXfrm>
    </dsp:sp>
    <dsp:sp modelId="{BA4B7666-E41A-4973-8374-1C76CC9BC574}">
      <dsp:nvSpPr>
        <dsp:cNvPr id="0" name=""/>
        <dsp:cNvSpPr/>
      </dsp:nvSpPr>
      <dsp:spPr>
        <a:xfrm>
          <a:off x="4566956" y="1187979"/>
          <a:ext cx="3014191"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Global Routable  </a:t>
          </a:r>
        </a:p>
        <a:p>
          <a:pPr lvl="0" algn="ctr" defTabSz="711200">
            <a:lnSpc>
              <a:spcPct val="90000"/>
            </a:lnSpc>
            <a:spcBef>
              <a:spcPct val="0"/>
            </a:spcBef>
            <a:spcAft>
              <a:spcPct val="35000"/>
            </a:spcAft>
          </a:pPr>
          <a:r>
            <a:rPr lang="en-US" sz="1600" b="1" kern="1200" dirty="0" smtClean="0"/>
            <a:t>Address Assignment</a:t>
          </a:r>
          <a:endParaRPr lang="en-US" sz="1600" b="1" kern="1200" dirty="0"/>
        </a:p>
      </dsp:txBody>
      <dsp:txXfrm>
        <a:off x="4566956" y="1187979"/>
        <a:ext cx="3014191" cy="835942"/>
      </dsp:txXfrm>
    </dsp:sp>
    <dsp:sp modelId="{B57D3C79-CF9F-4A74-B13C-E86031351F34}">
      <dsp:nvSpPr>
        <dsp:cNvPr id="0" name=""/>
        <dsp:cNvSpPr/>
      </dsp:nvSpPr>
      <dsp:spPr>
        <a:xfrm>
          <a:off x="4226618" y="2375017"/>
          <a:ext cx="1671884" cy="382351"/>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Static</a:t>
          </a:r>
          <a:endParaRPr lang="en-US" sz="1600" b="1" kern="1200" dirty="0"/>
        </a:p>
      </dsp:txBody>
      <dsp:txXfrm>
        <a:off x="4226618" y="2375017"/>
        <a:ext cx="1671884" cy="382351"/>
      </dsp:txXfrm>
    </dsp:sp>
    <dsp:sp modelId="{EFEF736C-85FB-4823-B990-1558E18373B5}">
      <dsp:nvSpPr>
        <dsp:cNvPr id="0" name=""/>
        <dsp:cNvSpPr/>
      </dsp:nvSpPr>
      <dsp:spPr>
        <a:xfrm>
          <a:off x="4644590" y="3108465"/>
          <a:ext cx="1671884"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IPv6 Address</a:t>
          </a:r>
          <a:endParaRPr lang="en-US" sz="1400" b="0" kern="1200" dirty="0"/>
        </a:p>
      </dsp:txBody>
      <dsp:txXfrm>
        <a:off x="4644590" y="3108465"/>
        <a:ext cx="1671884" cy="835942"/>
      </dsp:txXfrm>
    </dsp:sp>
    <dsp:sp modelId="{2BE5ED26-6AC0-4DE1-B265-097E0155009F}">
      <dsp:nvSpPr>
        <dsp:cNvPr id="0" name=""/>
        <dsp:cNvSpPr/>
      </dsp:nvSpPr>
      <dsp:spPr>
        <a:xfrm>
          <a:off x="4644590" y="4295503"/>
          <a:ext cx="1671884"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IPv6 Unnumbered</a:t>
          </a:r>
          <a:endParaRPr lang="en-US" sz="1400" b="0" kern="1200" dirty="0"/>
        </a:p>
      </dsp:txBody>
      <dsp:txXfrm>
        <a:off x="4644590" y="4295503"/>
        <a:ext cx="1671884" cy="835942"/>
      </dsp:txXfrm>
    </dsp:sp>
    <dsp:sp modelId="{D7E85EE0-83EE-47FD-9B9D-1B573D04BBA9}">
      <dsp:nvSpPr>
        <dsp:cNvPr id="0" name=""/>
        <dsp:cNvSpPr/>
      </dsp:nvSpPr>
      <dsp:spPr>
        <a:xfrm>
          <a:off x="6249599" y="2375017"/>
          <a:ext cx="1671884" cy="382351"/>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Dynamic</a:t>
          </a:r>
          <a:endParaRPr lang="en-US" sz="1600" b="1" kern="1200" dirty="0"/>
        </a:p>
      </dsp:txBody>
      <dsp:txXfrm>
        <a:off x="6249599" y="2375017"/>
        <a:ext cx="1671884" cy="382351"/>
      </dsp:txXfrm>
    </dsp:sp>
    <dsp:sp modelId="{B1D87976-F710-4CDB-A922-E9EB894DA5A1}">
      <dsp:nvSpPr>
        <dsp:cNvPr id="0" name=""/>
        <dsp:cNvSpPr/>
      </dsp:nvSpPr>
      <dsp:spPr>
        <a:xfrm>
          <a:off x="6667570" y="3108465"/>
          <a:ext cx="1671884"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Stateless Autoconfiguration</a:t>
          </a:r>
          <a:endParaRPr lang="en-US" sz="1400" b="0" kern="1200" dirty="0"/>
        </a:p>
      </dsp:txBody>
      <dsp:txXfrm>
        <a:off x="6667570" y="3108465"/>
        <a:ext cx="1671884" cy="835942"/>
      </dsp:txXfrm>
    </dsp:sp>
    <dsp:sp modelId="{D62AA80A-C4B5-4CC9-9252-3F8A7007DB13}">
      <dsp:nvSpPr>
        <dsp:cNvPr id="0" name=""/>
        <dsp:cNvSpPr/>
      </dsp:nvSpPr>
      <dsp:spPr>
        <a:xfrm>
          <a:off x="6667570" y="4295503"/>
          <a:ext cx="1671884"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DHCPv6</a:t>
          </a:r>
          <a:endParaRPr lang="en-US" sz="1400" b="0" kern="1200" dirty="0"/>
        </a:p>
      </dsp:txBody>
      <dsp:txXfrm>
        <a:off x="6667570" y="4295503"/>
        <a:ext cx="1671884" cy="83594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A9A6926-2AB0-4433-8DBB-787E7898B2FD}">
      <dsp:nvSpPr>
        <dsp:cNvPr id="0" name=""/>
        <dsp:cNvSpPr/>
      </dsp:nvSpPr>
      <dsp:spPr>
        <a:xfrm>
          <a:off x="6416788" y="2757369"/>
          <a:ext cx="250782" cy="1956105"/>
        </a:xfrm>
        <a:custGeom>
          <a:avLst/>
          <a:gdLst/>
          <a:ahLst/>
          <a:cxnLst/>
          <a:rect l="0" t="0" r="0" b="0"/>
          <a:pathLst>
            <a:path>
              <a:moveTo>
                <a:pt x="0" y="0"/>
              </a:moveTo>
              <a:lnTo>
                <a:pt x="0" y="1956105"/>
              </a:lnTo>
              <a:lnTo>
                <a:pt x="250782" y="195610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E54E39-C873-4719-B2AC-794CF8D0A2BA}">
      <dsp:nvSpPr>
        <dsp:cNvPr id="0" name=""/>
        <dsp:cNvSpPr/>
      </dsp:nvSpPr>
      <dsp:spPr>
        <a:xfrm>
          <a:off x="6416788" y="2757369"/>
          <a:ext cx="250782" cy="769067"/>
        </a:xfrm>
        <a:custGeom>
          <a:avLst/>
          <a:gdLst/>
          <a:ahLst/>
          <a:cxnLst/>
          <a:rect l="0" t="0" r="0" b="0"/>
          <a:pathLst>
            <a:path>
              <a:moveTo>
                <a:pt x="0" y="0"/>
              </a:moveTo>
              <a:lnTo>
                <a:pt x="0" y="769067"/>
              </a:lnTo>
              <a:lnTo>
                <a:pt x="250782" y="76906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7E446F-3901-41E9-8149-B38298E12E97}">
      <dsp:nvSpPr>
        <dsp:cNvPr id="0" name=""/>
        <dsp:cNvSpPr/>
      </dsp:nvSpPr>
      <dsp:spPr>
        <a:xfrm>
          <a:off x="6074051" y="2023921"/>
          <a:ext cx="1011490" cy="351095"/>
        </a:xfrm>
        <a:custGeom>
          <a:avLst/>
          <a:gdLst/>
          <a:ahLst/>
          <a:cxnLst/>
          <a:rect l="0" t="0" r="0" b="0"/>
          <a:pathLst>
            <a:path>
              <a:moveTo>
                <a:pt x="0" y="0"/>
              </a:moveTo>
              <a:lnTo>
                <a:pt x="0" y="175547"/>
              </a:lnTo>
              <a:lnTo>
                <a:pt x="1011490" y="175547"/>
              </a:lnTo>
              <a:lnTo>
                <a:pt x="1011490" y="35109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6398E6-CD81-42CC-9014-B73505E802EF}">
      <dsp:nvSpPr>
        <dsp:cNvPr id="0" name=""/>
        <dsp:cNvSpPr/>
      </dsp:nvSpPr>
      <dsp:spPr>
        <a:xfrm>
          <a:off x="4393807" y="2757369"/>
          <a:ext cx="250782" cy="1956105"/>
        </a:xfrm>
        <a:custGeom>
          <a:avLst/>
          <a:gdLst/>
          <a:ahLst/>
          <a:cxnLst/>
          <a:rect l="0" t="0" r="0" b="0"/>
          <a:pathLst>
            <a:path>
              <a:moveTo>
                <a:pt x="0" y="0"/>
              </a:moveTo>
              <a:lnTo>
                <a:pt x="0" y="1956105"/>
              </a:lnTo>
              <a:lnTo>
                <a:pt x="250782" y="195610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08D4E7-848B-4F32-9525-B3415E9FB350}">
      <dsp:nvSpPr>
        <dsp:cNvPr id="0" name=""/>
        <dsp:cNvSpPr/>
      </dsp:nvSpPr>
      <dsp:spPr>
        <a:xfrm>
          <a:off x="4393807" y="2757369"/>
          <a:ext cx="250782" cy="769067"/>
        </a:xfrm>
        <a:custGeom>
          <a:avLst/>
          <a:gdLst/>
          <a:ahLst/>
          <a:cxnLst/>
          <a:rect l="0" t="0" r="0" b="0"/>
          <a:pathLst>
            <a:path>
              <a:moveTo>
                <a:pt x="0" y="0"/>
              </a:moveTo>
              <a:lnTo>
                <a:pt x="0" y="769067"/>
              </a:lnTo>
              <a:lnTo>
                <a:pt x="250782" y="76906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0B2F4A-86AA-411D-8AA6-4AB7AB7AA2B0}">
      <dsp:nvSpPr>
        <dsp:cNvPr id="0" name=""/>
        <dsp:cNvSpPr/>
      </dsp:nvSpPr>
      <dsp:spPr>
        <a:xfrm>
          <a:off x="5062561" y="2023921"/>
          <a:ext cx="1011490" cy="351095"/>
        </a:xfrm>
        <a:custGeom>
          <a:avLst/>
          <a:gdLst/>
          <a:ahLst/>
          <a:cxnLst/>
          <a:rect l="0" t="0" r="0" b="0"/>
          <a:pathLst>
            <a:path>
              <a:moveTo>
                <a:pt x="1011490" y="0"/>
              </a:moveTo>
              <a:lnTo>
                <a:pt x="1011490" y="175547"/>
              </a:lnTo>
              <a:lnTo>
                <a:pt x="0" y="175547"/>
              </a:lnTo>
              <a:lnTo>
                <a:pt x="0" y="35109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EDF5EC-75CA-4154-96FC-D123874039F2}">
      <dsp:nvSpPr>
        <dsp:cNvPr id="0" name=""/>
        <dsp:cNvSpPr/>
      </dsp:nvSpPr>
      <dsp:spPr>
        <a:xfrm>
          <a:off x="4051070" y="836883"/>
          <a:ext cx="2022980" cy="351095"/>
        </a:xfrm>
        <a:custGeom>
          <a:avLst/>
          <a:gdLst/>
          <a:ahLst/>
          <a:cxnLst/>
          <a:rect l="0" t="0" r="0" b="0"/>
          <a:pathLst>
            <a:path>
              <a:moveTo>
                <a:pt x="0" y="0"/>
              </a:moveTo>
              <a:lnTo>
                <a:pt x="0" y="175547"/>
              </a:lnTo>
              <a:lnTo>
                <a:pt x="2022980" y="175547"/>
              </a:lnTo>
              <a:lnTo>
                <a:pt x="2022980" y="351095"/>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569859-A8BB-441A-B3F3-48B0CBAC25D2}">
      <dsp:nvSpPr>
        <dsp:cNvPr id="0" name=""/>
        <dsp:cNvSpPr/>
      </dsp:nvSpPr>
      <dsp:spPr>
        <a:xfrm>
          <a:off x="2370826" y="2757369"/>
          <a:ext cx="250782" cy="769067"/>
        </a:xfrm>
        <a:custGeom>
          <a:avLst/>
          <a:gdLst/>
          <a:ahLst/>
          <a:cxnLst/>
          <a:rect l="0" t="0" r="0" b="0"/>
          <a:pathLst>
            <a:path>
              <a:moveTo>
                <a:pt x="0" y="0"/>
              </a:moveTo>
              <a:lnTo>
                <a:pt x="0" y="769067"/>
              </a:lnTo>
              <a:lnTo>
                <a:pt x="250782" y="76906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EF0E68-B08A-47BE-B799-63D1AF24D865}">
      <dsp:nvSpPr>
        <dsp:cNvPr id="0" name=""/>
        <dsp:cNvSpPr/>
      </dsp:nvSpPr>
      <dsp:spPr>
        <a:xfrm>
          <a:off x="2028090" y="2023921"/>
          <a:ext cx="1011490" cy="351095"/>
        </a:xfrm>
        <a:custGeom>
          <a:avLst/>
          <a:gdLst/>
          <a:ahLst/>
          <a:cxnLst/>
          <a:rect l="0" t="0" r="0" b="0"/>
          <a:pathLst>
            <a:path>
              <a:moveTo>
                <a:pt x="0" y="0"/>
              </a:moveTo>
              <a:lnTo>
                <a:pt x="0" y="175547"/>
              </a:lnTo>
              <a:lnTo>
                <a:pt x="1011490" y="175547"/>
              </a:lnTo>
              <a:lnTo>
                <a:pt x="1011490" y="35109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7A967D-00F3-49F3-9C63-4A52A933A8AB}">
      <dsp:nvSpPr>
        <dsp:cNvPr id="0" name=""/>
        <dsp:cNvSpPr/>
      </dsp:nvSpPr>
      <dsp:spPr>
        <a:xfrm>
          <a:off x="347845" y="2757369"/>
          <a:ext cx="250782" cy="769067"/>
        </a:xfrm>
        <a:custGeom>
          <a:avLst/>
          <a:gdLst/>
          <a:ahLst/>
          <a:cxnLst/>
          <a:rect l="0" t="0" r="0" b="0"/>
          <a:pathLst>
            <a:path>
              <a:moveTo>
                <a:pt x="0" y="0"/>
              </a:moveTo>
              <a:lnTo>
                <a:pt x="0" y="769067"/>
              </a:lnTo>
              <a:lnTo>
                <a:pt x="250782" y="76906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E5E362-1B33-4CBC-A793-8FF892E825FE}">
      <dsp:nvSpPr>
        <dsp:cNvPr id="0" name=""/>
        <dsp:cNvSpPr/>
      </dsp:nvSpPr>
      <dsp:spPr>
        <a:xfrm>
          <a:off x="1016599" y="2023921"/>
          <a:ext cx="1011490" cy="351095"/>
        </a:xfrm>
        <a:custGeom>
          <a:avLst/>
          <a:gdLst/>
          <a:ahLst/>
          <a:cxnLst/>
          <a:rect l="0" t="0" r="0" b="0"/>
          <a:pathLst>
            <a:path>
              <a:moveTo>
                <a:pt x="1011490" y="0"/>
              </a:moveTo>
              <a:lnTo>
                <a:pt x="1011490" y="175547"/>
              </a:lnTo>
              <a:lnTo>
                <a:pt x="0" y="175547"/>
              </a:lnTo>
              <a:lnTo>
                <a:pt x="0" y="35109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2FCA86-B856-4935-B928-A16550BCA9C3}">
      <dsp:nvSpPr>
        <dsp:cNvPr id="0" name=""/>
        <dsp:cNvSpPr/>
      </dsp:nvSpPr>
      <dsp:spPr>
        <a:xfrm>
          <a:off x="2028090" y="836883"/>
          <a:ext cx="2022980" cy="351095"/>
        </a:xfrm>
        <a:custGeom>
          <a:avLst/>
          <a:gdLst/>
          <a:ahLst/>
          <a:cxnLst/>
          <a:rect l="0" t="0" r="0" b="0"/>
          <a:pathLst>
            <a:path>
              <a:moveTo>
                <a:pt x="2022980" y="0"/>
              </a:moveTo>
              <a:lnTo>
                <a:pt x="2022980" y="175547"/>
              </a:lnTo>
              <a:lnTo>
                <a:pt x="0" y="175547"/>
              </a:lnTo>
              <a:lnTo>
                <a:pt x="0" y="351095"/>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A012DA-9271-4AD9-9D22-B06AA08D0B08}">
      <dsp:nvSpPr>
        <dsp:cNvPr id="0" name=""/>
        <dsp:cNvSpPr/>
      </dsp:nvSpPr>
      <dsp:spPr>
        <a:xfrm>
          <a:off x="2484263" y="940"/>
          <a:ext cx="3133613"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IPv6 Unicast </a:t>
          </a:r>
        </a:p>
        <a:p>
          <a:pPr lvl="0" algn="ctr" defTabSz="800100">
            <a:lnSpc>
              <a:spcPct val="90000"/>
            </a:lnSpc>
            <a:spcBef>
              <a:spcPct val="0"/>
            </a:spcBef>
            <a:spcAft>
              <a:spcPct val="35000"/>
            </a:spcAft>
          </a:pPr>
          <a:r>
            <a:rPr lang="en-US" sz="1800" b="1" kern="1200" dirty="0" smtClean="0"/>
            <a:t>Address Assignment</a:t>
          </a:r>
          <a:endParaRPr lang="en-US" sz="1800" b="1" kern="1200" dirty="0"/>
        </a:p>
      </dsp:txBody>
      <dsp:txXfrm>
        <a:off x="2484263" y="940"/>
        <a:ext cx="3133613" cy="835942"/>
      </dsp:txXfrm>
    </dsp:sp>
    <dsp:sp modelId="{98B12765-A930-4DB4-B736-F2A5500D3FFC}">
      <dsp:nvSpPr>
        <dsp:cNvPr id="0" name=""/>
        <dsp:cNvSpPr/>
      </dsp:nvSpPr>
      <dsp:spPr>
        <a:xfrm>
          <a:off x="520994" y="1187979"/>
          <a:ext cx="3014191"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Link-local (FE80::/10)</a:t>
          </a:r>
        </a:p>
        <a:p>
          <a:pPr lvl="0" algn="ctr" defTabSz="711200">
            <a:lnSpc>
              <a:spcPct val="90000"/>
            </a:lnSpc>
            <a:spcBef>
              <a:spcPct val="0"/>
            </a:spcBef>
            <a:spcAft>
              <a:spcPct val="35000"/>
            </a:spcAft>
          </a:pPr>
          <a:r>
            <a:rPr lang="en-US" sz="1600" b="1" kern="1200" dirty="0" smtClean="0"/>
            <a:t>Address Assignment</a:t>
          </a:r>
          <a:endParaRPr lang="en-US" sz="1600" b="1" kern="1200" dirty="0"/>
        </a:p>
      </dsp:txBody>
      <dsp:txXfrm>
        <a:off x="520994" y="1187979"/>
        <a:ext cx="3014191" cy="835942"/>
      </dsp:txXfrm>
    </dsp:sp>
    <dsp:sp modelId="{EDE8EE28-52CF-4A4F-8DFD-CD8FE10FC8DB}">
      <dsp:nvSpPr>
        <dsp:cNvPr id="0" name=""/>
        <dsp:cNvSpPr/>
      </dsp:nvSpPr>
      <dsp:spPr>
        <a:xfrm>
          <a:off x="180657" y="2375017"/>
          <a:ext cx="1671884" cy="382351"/>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Static</a:t>
          </a:r>
          <a:endParaRPr lang="en-US" sz="1600" b="1" kern="1200" dirty="0"/>
        </a:p>
      </dsp:txBody>
      <dsp:txXfrm>
        <a:off x="180657" y="2375017"/>
        <a:ext cx="1671884" cy="382351"/>
      </dsp:txXfrm>
    </dsp:sp>
    <dsp:sp modelId="{9045E787-CFAF-458D-B662-717B714C3673}">
      <dsp:nvSpPr>
        <dsp:cNvPr id="0" name=""/>
        <dsp:cNvSpPr/>
      </dsp:nvSpPr>
      <dsp:spPr>
        <a:xfrm>
          <a:off x="598628" y="3108465"/>
          <a:ext cx="1671884"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IPv6 Address</a:t>
          </a:r>
          <a:endParaRPr lang="en-US" sz="1400" b="0" kern="1200" dirty="0"/>
        </a:p>
      </dsp:txBody>
      <dsp:txXfrm>
        <a:off x="598628" y="3108465"/>
        <a:ext cx="1671884" cy="835942"/>
      </dsp:txXfrm>
    </dsp:sp>
    <dsp:sp modelId="{F1DD97AB-C0FF-4A64-B9A3-4AC2A83297F6}">
      <dsp:nvSpPr>
        <dsp:cNvPr id="0" name=""/>
        <dsp:cNvSpPr/>
      </dsp:nvSpPr>
      <dsp:spPr>
        <a:xfrm>
          <a:off x="2203637" y="2375017"/>
          <a:ext cx="1671884" cy="382351"/>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Dynamic</a:t>
          </a:r>
          <a:endParaRPr lang="en-US" sz="1600" b="1" kern="1200" dirty="0"/>
        </a:p>
      </dsp:txBody>
      <dsp:txXfrm>
        <a:off x="2203637" y="2375017"/>
        <a:ext cx="1671884" cy="382351"/>
      </dsp:txXfrm>
    </dsp:sp>
    <dsp:sp modelId="{AD204613-3626-4FEB-A066-45E345523951}">
      <dsp:nvSpPr>
        <dsp:cNvPr id="0" name=""/>
        <dsp:cNvSpPr/>
      </dsp:nvSpPr>
      <dsp:spPr>
        <a:xfrm>
          <a:off x="2621609" y="3108465"/>
          <a:ext cx="1671884"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0" kern="1200" dirty="0" smtClean="0"/>
            <a:t>Automatically created (EUI-64 format) if a global unicast IPv6 address is configured</a:t>
          </a:r>
          <a:endParaRPr lang="en-US" sz="1200" b="0" kern="1200" dirty="0"/>
        </a:p>
      </dsp:txBody>
      <dsp:txXfrm>
        <a:off x="2621609" y="3108465"/>
        <a:ext cx="1671884" cy="835942"/>
      </dsp:txXfrm>
    </dsp:sp>
    <dsp:sp modelId="{BA4B7666-E41A-4973-8374-1C76CC9BC574}">
      <dsp:nvSpPr>
        <dsp:cNvPr id="0" name=""/>
        <dsp:cNvSpPr/>
      </dsp:nvSpPr>
      <dsp:spPr>
        <a:xfrm>
          <a:off x="4566956" y="1187979"/>
          <a:ext cx="3014191"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Global Routable  </a:t>
          </a:r>
        </a:p>
        <a:p>
          <a:pPr lvl="0" algn="ctr" defTabSz="711200">
            <a:lnSpc>
              <a:spcPct val="90000"/>
            </a:lnSpc>
            <a:spcBef>
              <a:spcPct val="0"/>
            </a:spcBef>
            <a:spcAft>
              <a:spcPct val="35000"/>
            </a:spcAft>
          </a:pPr>
          <a:r>
            <a:rPr lang="en-US" sz="1600" b="1" kern="1200" dirty="0" smtClean="0"/>
            <a:t>Address Assignment</a:t>
          </a:r>
          <a:endParaRPr lang="en-US" sz="1600" b="1" kern="1200" dirty="0"/>
        </a:p>
      </dsp:txBody>
      <dsp:txXfrm>
        <a:off x="4566956" y="1187979"/>
        <a:ext cx="3014191" cy="835942"/>
      </dsp:txXfrm>
    </dsp:sp>
    <dsp:sp modelId="{B57D3C79-CF9F-4A74-B13C-E86031351F34}">
      <dsp:nvSpPr>
        <dsp:cNvPr id="0" name=""/>
        <dsp:cNvSpPr/>
      </dsp:nvSpPr>
      <dsp:spPr>
        <a:xfrm>
          <a:off x="4226618" y="2375017"/>
          <a:ext cx="1671884" cy="382351"/>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Static</a:t>
          </a:r>
          <a:endParaRPr lang="en-US" sz="1600" b="1" kern="1200" dirty="0"/>
        </a:p>
      </dsp:txBody>
      <dsp:txXfrm>
        <a:off x="4226618" y="2375017"/>
        <a:ext cx="1671884" cy="382351"/>
      </dsp:txXfrm>
    </dsp:sp>
    <dsp:sp modelId="{EFEF736C-85FB-4823-B990-1558E18373B5}">
      <dsp:nvSpPr>
        <dsp:cNvPr id="0" name=""/>
        <dsp:cNvSpPr/>
      </dsp:nvSpPr>
      <dsp:spPr>
        <a:xfrm>
          <a:off x="4644590" y="3108465"/>
          <a:ext cx="1671884"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IPv6 Address</a:t>
          </a:r>
          <a:endParaRPr lang="en-US" sz="1400" b="0" kern="1200" dirty="0"/>
        </a:p>
      </dsp:txBody>
      <dsp:txXfrm>
        <a:off x="4644590" y="3108465"/>
        <a:ext cx="1671884" cy="835942"/>
      </dsp:txXfrm>
    </dsp:sp>
    <dsp:sp modelId="{2BE5ED26-6AC0-4DE1-B265-097E0155009F}">
      <dsp:nvSpPr>
        <dsp:cNvPr id="0" name=""/>
        <dsp:cNvSpPr/>
      </dsp:nvSpPr>
      <dsp:spPr>
        <a:xfrm>
          <a:off x="4644590" y="4295503"/>
          <a:ext cx="1671884"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IPv6 Unnumbered</a:t>
          </a:r>
          <a:endParaRPr lang="en-US" sz="1400" b="0" kern="1200" dirty="0"/>
        </a:p>
      </dsp:txBody>
      <dsp:txXfrm>
        <a:off x="4644590" y="4295503"/>
        <a:ext cx="1671884" cy="835942"/>
      </dsp:txXfrm>
    </dsp:sp>
    <dsp:sp modelId="{D7E85EE0-83EE-47FD-9B9D-1B573D04BBA9}">
      <dsp:nvSpPr>
        <dsp:cNvPr id="0" name=""/>
        <dsp:cNvSpPr/>
      </dsp:nvSpPr>
      <dsp:spPr>
        <a:xfrm>
          <a:off x="6249599" y="2375017"/>
          <a:ext cx="1671884" cy="382351"/>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Dynamic</a:t>
          </a:r>
          <a:endParaRPr lang="en-US" sz="1600" b="1" kern="1200" dirty="0"/>
        </a:p>
      </dsp:txBody>
      <dsp:txXfrm>
        <a:off x="6249599" y="2375017"/>
        <a:ext cx="1671884" cy="382351"/>
      </dsp:txXfrm>
    </dsp:sp>
    <dsp:sp modelId="{B1D87976-F710-4CDB-A922-E9EB894DA5A1}">
      <dsp:nvSpPr>
        <dsp:cNvPr id="0" name=""/>
        <dsp:cNvSpPr/>
      </dsp:nvSpPr>
      <dsp:spPr>
        <a:xfrm>
          <a:off x="6667570" y="3108465"/>
          <a:ext cx="1671884"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Stateless Autoconfiguration</a:t>
          </a:r>
          <a:endParaRPr lang="en-US" sz="1400" b="0" kern="1200" dirty="0"/>
        </a:p>
      </dsp:txBody>
      <dsp:txXfrm>
        <a:off x="6667570" y="3108465"/>
        <a:ext cx="1671884" cy="835942"/>
      </dsp:txXfrm>
    </dsp:sp>
    <dsp:sp modelId="{D62AA80A-C4B5-4CC9-9252-3F8A7007DB13}">
      <dsp:nvSpPr>
        <dsp:cNvPr id="0" name=""/>
        <dsp:cNvSpPr/>
      </dsp:nvSpPr>
      <dsp:spPr>
        <a:xfrm>
          <a:off x="6667570" y="4295503"/>
          <a:ext cx="1671884" cy="835942"/>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0" kern="1200" dirty="0" smtClean="0"/>
            <a:t>DHCPv6</a:t>
          </a:r>
          <a:endParaRPr lang="en-US" sz="1400" b="0" kern="1200" dirty="0"/>
        </a:p>
      </dsp:txBody>
      <dsp:txXfrm>
        <a:off x="6667570" y="4295503"/>
        <a:ext cx="1671884" cy="83594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a:t>
            </a:r>
            <a:r>
              <a:rPr lang="en-US" sz="800" dirty="0" smtClean="0"/>
              <a:t>2010, </a:t>
            </a:r>
            <a:r>
              <a:rPr lang="en-US" sz="800" dirty="0"/>
              <a:t>Cisco Systems, Inc. All rights reserved.</a:t>
            </a:r>
          </a:p>
          <a:p>
            <a:pPr algn="l" defTabSz="611188">
              <a:lnSpc>
                <a:spcPct val="100000"/>
              </a:lnSpc>
              <a:tabLst>
                <a:tab pos="2387600" algn="l"/>
                <a:tab pos="4830763" algn="l"/>
              </a:tabLst>
              <a:defRPr/>
            </a:pPr>
            <a:r>
              <a:rPr lang="en-US" sz="800" dirty="0"/>
              <a:t>Presentation_ID.scr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a:lnSpc>
                <a:spcPct val="100000"/>
              </a:lnSpc>
              <a:defRPr/>
            </a:pPr>
            <a:fld id="{AEAAA42D-7350-4E1A-927F-F0F0D6BE9213}" type="slidenum">
              <a:rPr lang="en-US" sz="800"/>
              <a:pPr algn="r" defTabSz="903288">
                <a:lnSpc>
                  <a:spcPct val="100000"/>
                </a:lnSpc>
                <a:defRPr/>
              </a:pPr>
              <a:t>‹#›</a:t>
            </a:fld>
            <a:endParaRPr lang="en-US" sz="8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183305" name="Rectangle 9"/>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2006, Cisco Systems, Inc. All rights reserved.</a:t>
            </a:r>
          </a:p>
          <a:p>
            <a:pPr algn="l" defTabSz="611188">
              <a:lnSpc>
                <a:spcPct val="100000"/>
              </a:lnSpc>
              <a:tabLst>
                <a:tab pos="2387600" algn="l"/>
                <a:tab pos="4830763" algn="l"/>
              </a:tabLst>
              <a:defRPr/>
            </a:pPr>
            <a:r>
              <a:rPr lang="en-US" sz="800" dirty="0"/>
              <a:t>Presentation_ID.scr</a:t>
            </a:r>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48A860EF-3C9C-408F-AA5B-BAB3242BE1D0}" type="slidenum">
              <a:rPr lang="en-US"/>
              <a:pPr>
                <a:defRPr/>
              </a:pPr>
              <a:t>‹#›</a:t>
            </a:fld>
            <a:endParaRPr lang="en-US" dirty="0"/>
          </a:p>
        </p:txBody>
      </p:sp>
      <p:sp>
        <p:nvSpPr>
          <p:cNvPr id="18438"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241.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242.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243.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251.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279.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284.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285.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286.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287.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28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289.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30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30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30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30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30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3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arin.net/policy/nrpm.html"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arin.net/policy/nrpm.html"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211.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212.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213.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214.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2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a:spLocks noGrp="1" noChangeArrowheads="1"/>
          </p:cNvSpPr>
          <p:nvPr>
            <p:ph type="sldNum" sz="quarter" idx="5"/>
          </p:nvPr>
        </p:nvSpPr>
        <p:spPr>
          <a:noFill/>
        </p:spPr>
        <p:txBody>
          <a:bodyPr/>
          <a:lstStyle/>
          <a:p>
            <a:fld id="{2B30C949-4E15-4DB4-8A39-A23EF57DFAE1}" type="slidenum">
              <a:rPr lang="en-US" smtClean="0"/>
              <a:pPr/>
              <a:t>1</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Cisco Networking </a:t>
            </a:r>
            <a:r>
              <a:rPr lang="en-US" b="1" smtClean="0"/>
              <a:t>Academy Program</a:t>
            </a:r>
            <a:endParaRPr lang="en-US" b="1" dirty="0" smtClean="0"/>
          </a:p>
          <a:p>
            <a:pPr>
              <a:buFontTx/>
              <a:buNone/>
            </a:pPr>
            <a:r>
              <a:rPr lang="en-US" b="1" dirty="0" smtClean="0"/>
              <a:t>CCNP</a:t>
            </a:r>
            <a:r>
              <a:rPr lang="en-US" b="1" baseline="0" dirty="0" smtClean="0"/>
              <a:t> ROUTE: Implementing IP Routing</a:t>
            </a:r>
            <a:endParaRPr lang="en-US" b="1" dirty="0" smtClean="0"/>
          </a:p>
          <a:p>
            <a:pPr>
              <a:buFontTx/>
              <a:buNone/>
            </a:pPr>
            <a:r>
              <a:rPr lang="en-US" sz="1300" b="1" dirty="0" smtClean="0"/>
              <a:t>Chapter 8:</a:t>
            </a:r>
            <a:r>
              <a:rPr lang="en-US" sz="1300" b="1" baseline="0" dirty="0" smtClean="0"/>
              <a:t> </a:t>
            </a:r>
            <a:r>
              <a:rPr lang="en-US" sz="1300" b="1" dirty="0" smtClean="0"/>
              <a:t>Implementing IPv6 in the Enterprise Network </a:t>
            </a:r>
            <a:endParaRPr lang="en-GB" b="1"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21</a:t>
            </a:fld>
            <a:endParaRPr lang="en-US" dirty="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241</a:t>
            </a:fld>
            <a:endParaRPr lang="en-US" dirty="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242</a:t>
            </a:fld>
            <a:endParaRPr lang="en-US" dirty="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243</a:t>
            </a:fld>
            <a:endParaRPr lang="en-US" dirty="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251</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solidFill>
                  <a:srgbClr val="FF0000"/>
                </a:solidFill>
              </a:rPr>
              <a:t>Note:</a:t>
            </a:r>
            <a:r>
              <a:rPr lang="en-US" b="1" baseline="0" dirty="0" smtClean="0">
                <a:solidFill>
                  <a:srgbClr val="FF0000"/>
                </a:solidFill>
              </a:rPr>
              <a:t>  NAT-PT is obsolete by RFC 4966.</a:t>
            </a:r>
            <a:endParaRPr lang="en-US" b="1" dirty="0">
              <a:solidFill>
                <a:srgbClr val="FF0000"/>
              </a:solidFill>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279</a:t>
            </a:fld>
            <a:endParaRPr lang="en-US" dirty="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284</a:t>
            </a:fld>
            <a:endParaRPr lang="en-US" dirty="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285</a:t>
            </a:fld>
            <a:endParaRPr lang="en-US" dirty="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286</a:t>
            </a:fld>
            <a:endParaRPr lang="en-US" dirty="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287</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288</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Packets with a link-local destination must stay on the link where they have been generated. Routers that could forward them to other links are not allowed to do so because there has been no verification of uniqueness outside the context of the origin </a:t>
            </a:r>
            <a:r>
              <a:rPr lang="en-US" smtClean="0"/>
              <a:t>link.</a:t>
            </a:r>
          </a:p>
          <a:p>
            <a:r>
              <a:rPr lang="en-US" smtClean="0"/>
              <a:t>Although link-local addresses are not routable they can be used by routing protocols for neighbor communication and updates.</a:t>
            </a:r>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34</a:t>
            </a:fld>
            <a:endParaRPr lang="en-US" dirty="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289</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301</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302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303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304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a:spLocks noGrp="1" noChangeArrowheads="1"/>
          </p:cNvSpPr>
          <p:nvPr>
            <p:ph type="sldNum" sz="quarter" idx="5"/>
          </p:nvPr>
        </p:nvSpPr>
        <p:spPr>
          <a:noFill/>
        </p:spPr>
        <p:txBody>
          <a:bodyPr/>
          <a:lstStyle/>
          <a:p>
            <a:fld id="{B9604EDC-FA33-4E29-A4FE-1BE216F14682}" type="slidenum">
              <a:rPr lang="en-US" smtClean="0"/>
              <a:pPr/>
              <a:t>305</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a:buFontTx/>
              <a:buNone/>
            </a:pPr>
            <a:endParaRPr lang="en-US" dirty="0" smtClean="0"/>
          </a:p>
        </p:txBody>
      </p:sp>
      <p:sp>
        <p:nvSpPr>
          <p:cNvPr id="24580" name="Slide Number Placeholder 3"/>
          <p:cNvSpPr>
            <a:spLocks noGrp="1"/>
          </p:cNvSpPr>
          <p:nvPr>
            <p:ph type="sldNum" sz="quarter" idx="5"/>
          </p:nvPr>
        </p:nvSpPr>
        <p:spPr>
          <a:noFill/>
        </p:spPr>
        <p:txBody>
          <a:bodyPr/>
          <a:lstStyle/>
          <a:p>
            <a:fld id="{7757FC66-78E3-4B4F-8568-92AC8FAA902C}" type="slidenum">
              <a:rPr lang="en-US" smtClean="0"/>
              <a:pPr/>
              <a:t>312</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35</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37</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b="0" i="0"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IPv6 prefix allocation is defined by policies at IANA and registries: </a:t>
            </a:r>
          </a:p>
          <a:p>
            <a:pPr lvl="1"/>
            <a:r>
              <a:rPr lang="en-US" dirty="0" smtClean="0">
                <a:hlinkClick r:id="rId3"/>
              </a:rPr>
              <a:t>http://www.arin.net/policy/nrpm.html#ipv6</a:t>
            </a:r>
            <a:r>
              <a:rPr lang="en-US" dirty="0" smtClean="0"/>
              <a:t>  </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40</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IPv6 prefix allocation is defined by policies at IANA and registries: </a:t>
            </a:r>
          </a:p>
          <a:p>
            <a:pPr lvl="1"/>
            <a:r>
              <a:rPr lang="en-US" dirty="0" smtClean="0">
                <a:hlinkClick r:id="rId3"/>
              </a:rPr>
              <a:t>http://www.arin.net/policy/nrpm.html#ipv6</a:t>
            </a:r>
            <a:r>
              <a:rPr lang="en-US" dirty="0" smtClean="0"/>
              <a:t>  </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41</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42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b="0" i="0"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47</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b="0" i="0"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59</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endParaRPr lang="en-US" sz="12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2</a:t>
            </a:fld>
            <a:endParaRPr lang="en-US"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a:buFontTx/>
              <a:buNone/>
            </a:pPr>
            <a:r>
              <a:rPr lang="en-US" b="1" dirty="0" smtClean="0"/>
              <a:t>Chapter 8 Objectives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endParaRPr lang="en-US" sz="12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61</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endParaRPr lang="en-US" sz="12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62</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endParaRPr lang="en-US" sz="12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63</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endParaRPr lang="en-US" sz="120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64</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68</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69</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72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73</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74</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76</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77</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78</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79</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82</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84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85</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86</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88</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lvl="0"/>
            <a:r>
              <a:rPr lang="en-US" sz="1200" kern="1200" smtClean="0">
                <a:solidFill>
                  <a:schemeClr val="tx1"/>
                </a:solidFill>
                <a:latin typeface="Arial" charset="0"/>
                <a:ea typeface="+mn-ea"/>
                <a:cs typeface="+mn-cs"/>
              </a:rPr>
              <a:t>An IPv6 router on a local link can send network information, such as the 64-bit prefix of the local link network and the default route, to all the nodes on the local link.</a:t>
            </a:r>
          </a:p>
          <a:p>
            <a:r>
              <a:rPr lang="en-US" sz="1200" kern="1200" smtClean="0">
                <a:solidFill>
                  <a:schemeClr val="tx1"/>
                </a:solidFill>
                <a:latin typeface="Arial" charset="0"/>
                <a:ea typeface="+mn-ea"/>
                <a:cs typeface="+mn-cs"/>
              </a:rPr>
              <a:t>Hosts can autoconfigure themselves by appending their IPv6 interface identifier (in EUI-64 format) to the local link 64-bit prefix.</a:t>
            </a:r>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89</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http://www.cisco.com/go/ipv6 </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90</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93</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94</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95</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96</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97</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98</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101</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103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pPr marL="236538" indent="-236538" defTabSz="814388" eaLnBrk="1" hangingPunct="1">
              <a:lnSpc>
                <a:spcPct val="95000"/>
              </a:lnSpc>
              <a:buClr>
                <a:srgbClr val="708CA1"/>
              </a:buClr>
              <a:defRPr/>
            </a:pPr>
            <a:endParaRPr lang="en-US" sz="1100" dirty="0"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http://www.ipv6.com/articles/deployment/IPv6-Deployment-Status.htm </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109</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110</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112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113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114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117</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118</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119</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120</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122</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sz="1200" b="0" kern="1200" baseline="0" dirty="0" smtClean="0">
                <a:solidFill>
                  <a:schemeClr val="tx1"/>
                </a:solidFill>
                <a:latin typeface="Arial" charset="0"/>
                <a:ea typeface="+mn-ea"/>
                <a:cs typeface="+mn-cs"/>
              </a:rPr>
              <a:t>Larger address space</a:t>
            </a:r>
          </a:p>
          <a:p>
            <a:pPr lvl="1"/>
            <a:r>
              <a:rPr lang="en-US" sz="1200" b="0" kern="1200" baseline="0" dirty="0" smtClean="0">
                <a:solidFill>
                  <a:schemeClr val="tx1"/>
                </a:solidFill>
                <a:latin typeface="Arial" charset="0"/>
                <a:ea typeface="+mn-ea"/>
                <a:cs typeface="+mn-cs"/>
              </a:rPr>
              <a:t>IPv6 addresses are 128 bits, compared to IPv4’s 32 bits. </a:t>
            </a:r>
          </a:p>
          <a:p>
            <a:pPr lvl="1"/>
            <a:r>
              <a:rPr lang="en-US" sz="1200" b="0" kern="1200" baseline="0" dirty="0" smtClean="0">
                <a:solidFill>
                  <a:schemeClr val="tx1"/>
                </a:solidFill>
                <a:latin typeface="Arial" charset="0"/>
                <a:ea typeface="+mn-ea"/>
                <a:cs typeface="+mn-cs"/>
              </a:rPr>
              <a:t>This larger address space provides several benefits, including improved global reachability and flexibility, the ability to aggregate prefixes that are announced in routing tables, and easier multihoming to several Internet service providers (ISPs).</a:t>
            </a:r>
          </a:p>
          <a:p>
            <a:pPr lvl="0"/>
            <a:r>
              <a:rPr lang="en-US" sz="1200" b="0" kern="1200" baseline="0" dirty="0" smtClean="0">
                <a:solidFill>
                  <a:schemeClr val="tx1"/>
                </a:solidFill>
                <a:latin typeface="Arial" charset="0"/>
                <a:ea typeface="+mn-ea"/>
                <a:cs typeface="+mn-cs"/>
              </a:rPr>
              <a:t>Elimination of public-to-private NAT</a:t>
            </a:r>
          </a:p>
          <a:p>
            <a:pPr lvl="1"/>
            <a:r>
              <a:rPr lang="en-US" sz="1200" b="0" kern="1200" baseline="0" dirty="0" smtClean="0">
                <a:solidFill>
                  <a:schemeClr val="tx1"/>
                </a:solidFill>
                <a:latin typeface="Arial" charset="0"/>
                <a:ea typeface="+mn-ea"/>
                <a:cs typeface="+mn-cs"/>
              </a:rPr>
              <a:t>The larger address space allows end-to-end communication without NAT.</a:t>
            </a:r>
          </a:p>
          <a:p>
            <a:r>
              <a:rPr lang="en-US" sz="1200" b="0" kern="1200" baseline="0" dirty="0" smtClean="0">
                <a:solidFill>
                  <a:schemeClr val="tx1"/>
                </a:solidFill>
                <a:latin typeface="Arial" charset="0"/>
                <a:ea typeface="+mn-ea"/>
                <a:cs typeface="+mn-cs"/>
              </a:rPr>
              <a:t>Elimination of broadcast addresses</a:t>
            </a:r>
          </a:p>
          <a:p>
            <a:pPr lvl="1"/>
            <a:r>
              <a:rPr lang="en-US" sz="1200" b="0" kern="1200" baseline="0" dirty="0" smtClean="0">
                <a:solidFill>
                  <a:schemeClr val="tx1"/>
                </a:solidFill>
                <a:latin typeface="Arial" charset="0"/>
                <a:ea typeface="+mn-ea"/>
                <a:cs typeface="+mn-cs"/>
              </a:rPr>
              <a:t>IPv6 includes unicast addresses (one to one), multicast addresses (one to many), and a new type called anycast addresses (one to nearest). </a:t>
            </a:r>
          </a:p>
          <a:p>
            <a:pPr lvl="1"/>
            <a:r>
              <a:rPr lang="en-US" sz="1200" b="0" kern="1200" baseline="0" dirty="0" smtClean="0">
                <a:solidFill>
                  <a:schemeClr val="tx1"/>
                </a:solidFill>
                <a:latin typeface="Arial" charset="0"/>
                <a:ea typeface="+mn-ea"/>
                <a:cs typeface="+mn-cs"/>
              </a:rPr>
              <a:t>IPv6 does not have broadcast addresses.</a:t>
            </a:r>
          </a:p>
          <a:p>
            <a:r>
              <a:rPr lang="en-US" sz="1200" b="0" kern="1200" baseline="0" dirty="0" smtClean="0">
                <a:solidFill>
                  <a:schemeClr val="tx1"/>
                </a:solidFill>
                <a:latin typeface="Arial" charset="0"/>
                <a:ea typeface="+mn-ea"/>
                <a:cs typeface="+mn-cs"/>
              </a:rPr>
              <a:t>Simplified header for improved router efficiency</a:t>
            </a:r>
          </a:p>
          <a:p>
            <a:pPr lvl="1"/>
            <a:r>
              <a:rPr lang="en-US" sz="1200" b="0" kern="1200" baseline="0" dirty="0" smtClean="0">
                <a:solidFill>
                  <a:schemeClr val="tx1"/>
                </a:solidFill>
                <a:latin typeface="Arial" charset="0"/>
                <a:ea typeface="+mn-ea"/>
                <a:cs typeface="+mn-cs"/>
              </a:rPr>
              <a:t>A simpler header provides several advantages over IPv4, including improved routing efficiency for performance and forwarding-rate scalability, no requirement for processing checksums, simpler and more efficient extension header mechanisms, and flow labels for per-flow processing with no need to examine the transport layer information to identify the various traffic flows.</a:t>
            </a:r>
          </a:p>
          <a:p>
            <a:r>
              <a:rPr lang="en-US" sz="1200" b="0" kern="1200" baseline="0" dirty="0" smtClean="0">
                <a:solidFill>
                  <a:schemeClr val="tx1"/>
                </a:solidFill>
                <a:latin typeface="Arial" charset="0"/>
                <a:ea typeface="+mn-ea"/>
                <a:cs typeface="+mn-cs"/>
              </a:rPr>
              <a:t>Support for mobility and security</a:t>
            </a:r>
          </a:p>
          <a:p>
            <a:pPr lvl="1"/>
            <a:r>
              <a:rPr lang="en-US" sz="1200" b="0" kern="1200" baseline="0" dirty="0" smtClean="0">
                <a:solidFill>
                  <a:schemeClr val="tx1"/>
                </a:solidFill>
                <a:latin typeface="Arial" charset="0"/>
                <a:ea typeface="+mn-ea"/>
                <a:cs typeface="+mn-cs"/>
              </a:rPr>
              <a:t>Mobility and security help ensure compliance with mobile IP and IPsec standards.</a:t>
            </a:r>
            <a:endParaRPr lang="en-US" b="0"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124</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125</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126</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140</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141</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142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143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144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145</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146</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kern="1200" dirty="0" smtClean="0">
                <a:solidFill>
                  <a:schemeClr val="tx1"/>
                </a:solidFill>
                <a:latin typeface="Arial" charset="0"/>
                <a:ea typeface="+mn-ea"/>
                <a:cs typeface="+mn-cs"/>
              </a:rPr>
              <a:t>The IPv6 header contains the following fields:</a:t>
            </a:r>
          </a:p>
          <a:p>
            <a:pPr lvl="1"/>
            <a:r>
              <a:rPr lang="en-US" sz="1200" b="1" i="0" u="none" strike="noStrike" kern="1200" smtClean="0">
                <a:solidFill>
                  <a:schemeClr val="tx1"/>
                </a:solidFill>
                <a:effectLst/>
                <a:latin typeface="Arial" charset="0"/>
                <a:ea typeface="+mn-ea"/>
                <a:cs typeface="+mn-cs"/>
              </a:rPr>
              <a:t>Version</a:t>
            </a:r>
            <a:r>
              <a:rPr lang="en-US" sz="1200" kern="1200" smtClean="0">
                <a:solidFill>
                  <a:schemeClr val="tx1"/>
                </a:solidFill>
                <a:latin typeface="Arial" charset="0"/>
                <a:ea typeface="+mn-ea"/>
                <a:cs typeface="+mn-cs"/>
              </a:rPr>
              <a:t>—A </a:t>
            </a:r>
            <a:r>
              <a:rPr lang="en-US" sz="1200" kern="1200" dirty="0" smtClean="0">
                <a:solidFill>
                  <a:schemeClr val="tx1"/>
                </a:solidFill>
                <a:latin typeface="Arial" charset="0"/>
                <a:ea typeface="+mn-ea"/>
                <a:cs typeface="+mn-cs"/>
              </a:rPr>
              <a:t>4-bit field, the same as in IPv4. For IPv6, this field contains the number 6; for IPv4, this field contains the number 4.</a:t>
            </a:r>
          </a:p>
          <a:p>
            <a:pPr lvl="1"/>
            <a:r>
              <a:rPr lang="en-US" sz="1200" b="1" i="0" u="none" strike="noStrike" kern="1200" smtClean="0">
                <a:solidFill>
                  <a:schemeClr val="tx1"/>
                </a:solidFill>
                <a:effectLst/>
                <a:latin typeface="Arial" charset="0"/>
                <a:ea typeface="+mn-ea"/>
                <a:cs typeface="+mn-cs"/>
              </a:rPr>
              <a:t>Traffic </a:t>
            </a:r>
            <a:r>
              <a:rPr lang="en-US" sz="1200" b="1" i="0" u="none" strike="noStrike" kern="1200" dirty="0" smtClean="0">
                <a:solidFill>
                  <a:schemeClr val="tx1"/>
                </a:solidFill>
                <a:effectLst/>
                <a:latin typeface="Arial" charset="0"/>
                <a:ea typeface="+mn-ea"/>
                <a:cs typeface="+mn-cs"/>
              </a:rPr>
              <a:t>class</a:t>
            </a:r>
            <a:r>
              <a:rPr lang="en-US" sz="1200" kern="1200" dirty="0" smtClean="0">
                <a:solidFill>
                  <a:schemeClr val="tx1"/>
                </a:solidFill>
                <a:latin typeface="Arial" charset="0"/>
                <a:ea typeface="+mn-ea"/>
                <a:cs typeface="+mn-cs"/>
              </a:rPr>
              <a:t>—An 8-bit field similar to the type of service (ToS) field in IPv4. This field tags the packet with a traffic class that it uses in differentiated services (DiffServ) quality of service (QoS). These functionalities are the same for IPv6 and IPv4.</a:t>
            </a:r>
          </a:p>
          <a:p>
            <a:pPr lvl="1"/>
            <a:r>
              <a:rPr lang="en-US" sz="1200" b="1" i="0" u="none" strike="noStrike" kern="1200" smtClean="0">
                <a:solidFill>
                  <a:schemeClr val="tx1"/>
                </a:solidFill>
                <a:effectLst/>
                <a:latin typeface="Arial" charset="0"/>
                <a:ea typeface="+mn-ea"/>
                <a:cs typeface="+mn-cs"/>
              </a:rPr>
              <a:t>Flow </a:t>
            </a:r>
            <a:r>
              <a:rPr lang="en-US" sz="1200" b="1" i="0" u="none" strike="noStrike" kern="1200" dirty="0" smtClean="0">
                <a:solidFill>
                  <a:schemeClr val="tx1"/>
                </a:solidFill>
                <a:effectLst/>
                <a:latin typeface="Arial" charset="0"/>
                <a:ea typeface="+mn-ea"/>
                <a:cs typeface="+mn-cs"/>
              </a:rPr>
              <a:t>label</a:t>
            </a:r>
            <a:r>
              <a:rPr lang="en-US" sz="1200" kern="1200" dirty="0" smtClean="0">
                <a:solidFill>
                  <a:schemeClr val="tx1"/>
                </a:solidFill>
                <a:latin typeface="Arial" charset="0"/>
                <a:ea typeface="+mn-ea"/>
                <a:cs typeface="+mn-cs"/>
              </a:rPr>
              <a:t>—This 20-bit field is new in IPv6. It can be used by the source of the packet to tag the packet as being part of a specific flow, allowing multilayer switches and routers to handle traffic on a per-flow basis rather than per-packet, for faster packet-switching performance. This field can also be used to provide QoS. </a:t>
            </a:r>
          </a:p>
          <a:p>
            <a:pPr lvl="1"/>
            <a:r>
              <a:rPr lang="en-US" sz="1200" b="1" i="0" u="none" strike="noStrike" kern="1200" smtClean="0">
                <a:solidFill>
                  <a:schemeClr val="tx1"/>
                </a:solidFill>
                <a:effectLst/>
                <a:latin typeface="Arial" charset="0"/>
                <a:ea typeface="+mn-ea"/>
                <a:cs typeface="+mn-cs"/>
              </a:rPr>
              <a:t>Payload </a:t>
            </a:r>
            <a:r>
              <a:rPr lang="en-US" sz="1200" b="1" i="0" u="none" strike="noStrike" kern="1200" dirty="0" smtClean="0">
                <a:solidFill>
                  <a:schemeClr val="tx1"/>
                </a:solidFill>
                <a:effectLst/>
                <a:latin typeface="Arial" charset="0"/>
                <a:ea typeface="+mn-ea"/>
                <a:cs typeface="+mn-cs"/>
              </a:rPr>
              <a:t>length</a:t>
            </a:r>
            <a:r>
              <a:rPr lang="en-US" sz="1200" kern="1200" dirty="0" smtClean="0">
                <a:solidFill>
                  <a:schemeClr val="tx1"/>
                </a:solidFill>
                <a:latin typeface="Arial" charset="0"/>
                <a:ea typeface="+mn-ea"/>
                <a:cs typeface="+mn-cs"/>
              </a:rPr>
              <a:t>—This 16-bit field is similar to the IPv4 total length field.</a:t>
            </a:r>
          </a:p>
          <a:p>
            <a:pPr lvl="1"/>
            <a:r>
              <a:rPr lang="en-US" sz="1200" b="1" i="0" u="none" strike="noStrike" kern="1200" smtClean="0">
                <a:solidFill>
                  <a:schemeClr val="tx1"/>
                </a:solidFill>
                <a:effectLst/>
                <a:latin typeface="Arial" charset="0"/>
                <a:ea typeface="+mn-ea"/>
                <a:cs typeface="+mn-cs"/>
              </a:rPr>
              <a:t>Next </a:t>
            </a:r>
            <a:r>
              <a:rPr lang="en-US" sz="1200" b="1" i="0" u="none" strike="noStrike" kern="1200" dirty="0" smtClean="0">
                <a:solidFill>
                  <a:schemeClr val="tx1"/>
                </a:solidFill>
                <a:effectLst/>
                <a:latin typeface="Arial" charset="0"/>
                <a:ea typeface="+mn-ea"/>
                <a:cs typeface="+mn-cs"/>
              </a:rPr>
              <a:t>header</a:t>
            </a:r>
            <a:r>
              <a:rPr lang="en-US" sz="1200" kern="1200" dirty="0" smtClean="0">
                <a:solidFill>
                  <a:schemeClr val="tx1"/>
                </a:solidFill>
                <a:latin typeface="Arial" charset="0"/>
                <a:ea typeface="+mn-ea"/>
                <a:cs typeface="+mn-cs"/>
              </a:rPr>
              <a:t>—The value of this 8-bit field determines the type of information that follows the basic IPv6 header. It can be a transport-layer packet, such as Transmission Control Protocol (TCP) or User Datagram Protocol (UDP), or it can be an extension header. The next header field is similar to the protocol field of IPv4.</a:t>
            </a:r>
          </a:p>
          <a:p>
            <a:pPr lvl="1"/>
            <a:r>
              <a:rPr lang="en-US" sz="1200" b="1" i="0" u="none" strike="noStrike" kern="1200" smtClean="0">
                <a:solidFill>
                  <a:schemeClr val="tx1"/>
                </a:solidFill>
                <a:effectLst/>
                <a:latin typeface="Arial" charset="0"/>
                <a:ea typeface="+mn-ea"/>
                <a:cs typeface="+mn-cs"/>
              </a:rPr>
              <a:t>Hop </a:t>
            </a:r>
            <a:r>
              <a:rPr lang="en-US" sz="1200" b="1" i="0" u="none" strike="noStrike" kern="1200" dirty="0" smtClean="0">
                <a:solidFill>
                  <a:schemeClr val="tx1"/>
                </a:solidFill>
                <a:effectLst/>
                <a:latin typeface="Arial" charset="0"/>
                <a:ea typeface="+mn-ea"/>
                <a:cs typeface="+mn-cs"/>
              </a:rPr>
              <a:t>limit</a:t>
            </a:r>
            <a:r>
              <a:rPr lang="en-US" sz="1200" kern="1200" dirty="0" smtClean="0">
                <a:solidFill>
                  <a:schemeClr val="tx1"/>
                </a:solidFill>
                <a:latin typeface="Arial" charset="0"/>
                <a:ea typeface="+mn-ea"/>
                <a:cs typeface="+mn-cs"/>
              </a:rPr>
              <a:t>—This 8-bit field specifies the maximum number of hops that an IP packet can traverse. Similar to the time to live (TTL) field in IPv4, each router decreases this field by one. Because there is no checksum in the IPv6 header, an IPv6 router can decrease the field without recomputing the checksum; in IPv4 routers the recomputation costs processing time. If this field ever reaches 0, a message is sent back to the source of the packet and the packet is discarded.</a:t>
            </a:r>
          </a:p>
          <a:p>
            <a:pPr lvl="1"/>
            <a:r>
              <a:rPr lang="en-US" sz="1200" b="1" i="0" u="none" strike="noStrike" kern="1200" smtClean="0">
                <a:solidFill>
                  <a:schemeClr val="tx1"/>
                </a:solidFill>
                <a:effectLst/>
                <a:latin typeface="Arial" charset="0"/>
                <a:ea typeface="+mn-ea"/>
                <a:cs typeface="+mn-cs"/>
              </a:rPr>
              <a:t>Source </a:t>
            </a:r>
            <a:r>
              <a:rPr lang="en-US" sz="1200" b="1" i="0" u="none" strike="noStrike" kern="1200" dirty="0" smtClean="0">
                <a:solidFill>
                  <a:schemeClr val="tx1"/>
                </a:solidFill>
                <a:effectLst/>
                <a:latin typeface="Arial" charset="0"/>
                <a:ea typeface="+mn-ea"/>
                <a:cs typeface="+mn-cs"/>
              </a:rPr>
              <a:t>address</a:t>
            </a:r>
            <a:r>
              <a:rPr lang="en-US" sz="1200" kern="1200" dirty="0" smtClean="0">
                <a:solidFill>
                  <a:schemeClr val="tx1"/>
                </a:solidFill>
                <a:latin typeface="Arial" charset="0"/>
                <a:ea typeface="+mn-ea"/>
                <a:cs typeface="+mn-cs"/>
              </a:rPr>
              <a:t>—This field has 16 octets or 128 bits. It identifies the source of the packet.</a:t>
            </a:r>
          </a:p>
          <a:p>
            <a:pPr lvl="1"/>
            <a:r>
              <a:rPr lang="en-US" sz="1200" b="1" i="0" u="none" strike="noStrike" kern="1200" smtClean="0">
                <a:solidFill>
                  <a:schemeClr val="tx1"/>
                </a:solidFill>
                <a:effectLst/>
                <a:latin typeface="Arial" charset="0"/>
                <a:ea typeface="+mn-ea"/>
                <a:cs typeface="+mn-cs"/>
              </a:rPr>
              <a:t>Destination </a:t>
            </a:r>
            <a:r>
              <a:rPr lang="en-US" sz="1200" b="1" i="0" u="none" strike="noStrike" kern="1200" dirty="0" smtClean="0">
                <a:solidFill>
                  <a:schemeClr val="tx1"/>
                </a:solidFill>
                <a:effectLst/>
                <a:latin typeface="Arial" charset="0"/>
                <a:ea typeface="+mn-ea"/>
                <a:cs typeface="+mn-cs"/>
              </a:rPr>
              <a:t>address</a:t>
            </a:r>
            <a:r>
              <a:rPr lang="en-US" sz="1200" kern="1200" dirty="0" smtClean="0">
                <a:solidFill>
                  <a:schemeClr val="tx1"/>
                </a:solidFill>
                <a:latin typeface="Arial" charset="0"/>
                <a:ea typeface="+mn-ea"/>
                <a:cs typeface="+mn-cs"/>
              </a:rPr>
              <a:t>—This field has 16 octets or 128 bits. It identifies the destination of the packet.</a:t>
            </a:r>
          </a:p>
          <a:p>
            <a:pPr lvl="1"/>
            <a:r>
              <a:rPr lang="en-US" sz="1200" b="1" i="0" u="none" strike="noStrike" kern="1200" smtClean="0">
                <a:solidFill>
                  <a:schemeClr val="tx1"/>
                </a:solidFill>
                <a:effectLst/>
                <a:latin typeface="Arial" charset="0"/>
                <a:ea typeface="+mn-ea"/>
                <a:cs typeface="+mn-cs"/>
              </a:rPr>
              <a:t>Extension </a:t>
            </a:r>
            <a:r>
              <a:rPr lang="en-US" sz="1200" b="1" i="0" u="none" strike="noStrike" kern="1200" dirty="0" smtClean="0">
                <a:solidFill>
                  <a:schemeClr val="tx1"/>
                </a:solidFill>
                <a:effectLst/>
                <a:latin typeface="Arial" charset="0"/>
                <a:ea typeface="+mn-ea"/>
                <a:cs typeface="+mn-cs"/>
              </a:rPr>
              <a:t>headers</a:t>
            </a:r>
            <a:r>
              <a:rPr lang="en-US" sz="1200" kern="1200" dirty="0" smtClean="0">
                <a:solidFill>
                  <a:schemeClr val="tx1"/>
                </a:solidFill>
                <a:latin typeface="Arial" charset="0"/>
                <a:ea typeface="+mn-ea"/>
                <a:cs typeface="+mn-cs"/>
              </a:rPr>
              <a:t>—The extension headers, if any, and the data portion of the packet follow the other eight fields. The number of extension headers is not fixed, so the total length of the extension header chain is variable.</a:t>
            </a:r>
          </a:p>
          <a:p>
            <a:r>
              <a:rPr lang="en-US" sz="1200" kern="1200" dirty="0" smtClean="0">
                <a:solidFill>
                  <a:schemeClr val="tx1"/>
                </a:solidFill>
                <a:latin typeface="Arial" charset="0"/>
                <a:ea typeface="+mn-ea"/>
                <a:cs typeface="+mn-cs"/>
              </a:rPr>
              <a:t>Notice that the IPv6 header does not have a header checksum field. Because link-layer technologies perform checksum and error control and are considered relatively reliable, an IP header checksum is considered to be redundant. Without the IP header checksum, upper-layer checksums, such as within UDP, are mandatory with IPv6.</a:t>
            </a:r>
          </a:p>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a:t>
            </a:fld>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147</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149</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164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165</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166</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167</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168</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169</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185</a:t>
            </a:fld>
            <a:endParaRPr lang="en-US" dirty="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188</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13</a:t>
            </a:fld>
            <a:endParaRPr lang="en-US"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189</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190</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191</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193</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194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195</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29362B-80FF-4BCF-9D7F-51F56D9F2975}" type="slidenum">
              <a:rPr lang="en-US"/>
              <a:pPr/>
              <a:t>200</a:t>
            </a:fld>
            <a:endParaRPr lang="en-US" dirty="0"/>
          </a:p>
        </p:txBody>
      </p:sp>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p:txBody>
          <a:bodyPr/>
          <a:lstStyle/>
          <a:p>
            <a:pPr>
              <a:tabLst>
                <a:tab pos="1407366" algn="l"/>
              </a:tabLst>
            </a:pPr>
            <a:endParaRPr lang="en-US" dirty="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742597-C266-4EC0-B6CD-C382317B0045}" type="slidenum">
              <a:rPr lang="en-US"/>
              <a:pPr/>
              <a:t>201</a:t>
            </a:fld>
            <a:endParaRPr lang="en-US" dirty="0"/>
          </a:p>
        </p:txBody>
      </p:sp>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202</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2DC329-F5C5-4690-8625-9C51EE2E9185}" type="slidenum">
              <a:rPr lang="en-US"/>
              <a:pPr/>
              <a:t>203</a:t>
            </a:fld>
            <a:endParaRPr lang="en-US" dirty="0"/>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http://www.cisco.com/en/US/technologies/tk648/tk872/technologies_white_paper0900aecd80260042.pdf </a:t>
            </a:r>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a:t>
            </a:fld>
            <a:endParaRPr lang="en-US" dirty="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204</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205</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206</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207</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56F4A31B-6E24-4B5C-A597-6098D9BE3512}" type="slidenum">
              <a:rPr lang="en-US"/>
              <a:pPr/>
              <a:t>208</a:t>
            </a:fld>
            <a:endParaRPr lang="en-US" dirty="0"/>
          </a:p>
        </p:txBody>
      </p:sp>
      <p:sp>
        <p:nvSpPr>
          <p:cNvPr id="968706" name="Rectangle 2"/>
          <p:cNvSpPr>
            <a:spLocks noGrp="1" noRot="1" noChangeAspect="1" noChangeArrowheads="1" noTextEdit="1"/>
          </p:cNvSpPr>
          <p:nvPr>
            <p:ph type="sldImg"/>
          </p:nvPr>
        </p:nvSpPr>
        <p:spPr>
          <a:xfrm>
            <a:off x="1181100" y="698500"/>
            <a:ext cx="4648200" cy="3486150"/>
          </a:xfrm>
          <a:ln/>
        </p:spPr>
      </p:sp>
      <p:sp>
        <p:nvSpPr>
          <p:cNvPr id="968707" name="Rectangle 3"/>
          <p:cNvSpPr>
            <a:spLocks noGrp="1" noChangeArrowheads="1"/>
          </p:cNvSpPr>
          <p:nvPr>
            <p:ph type="body" idx="1"/>
          </p:nvPr>
        </p:nvSpPr>
        <p:spPr>
          <a:xfrm>
            <a:off x="935038" y="4416425"/>
            <a:ext cx="5140325" cy="4181475"/>
          </a:xfrm>
        </p:spPr>
        <p:txBody>
          <a:bodyPr/>
          <a:lstStyle/>
          <a:p>
            <a:endParaRPr lang="en-US" dirty="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0" i="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211</a:t>
            </a:fld>
            <a:endParaRPr lang="en-US" dirty="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0" i="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212</a:t>
            </a:fld>
            <a:endParaRPr lang="en-US" dirty="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0" i="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213</a:t>
            </a:fld>
            <a:endParaRPr lang="en-US" dirty="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0" i="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214</a:t>
            </a:fld>
            <a:endParaRPr lang="en-US" dirty="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215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2007 – </a:t>
            </a:r>
            <a:r>
              <a:rPr lang="en-US" sz="700" dirty="0" smtClean="0">
                <a:solidFill>
                  <a:srgbClr val="C0C0C4"/>
                </a:solidFill>
              </a:rPr>
              <a:t>2013, </a:t>
            </a:r>
            <a:r>
              <a:rPr lang="en-US" sz="700" dirty="0">
                <a:solidFill>
                  <a:srgbClr val="C0C0C4"/>
                </a:solidFill>
              </a:rPr>
              <a:t>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93675" y="6562725"/>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smtClean="0">
                <a:solidFill>
                  <a:schemeClr val="tx1"/>
                </a:solidFill>
              </a:rPr>
              <a:t>ROUTE v6 Chapter 8</a:t>
            </a:r>
            <a:endParaRPr lang="en-US" sz="700" dirty="0">
              <a:solidFill>
                <a:schemeClr val="tx1"/>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708401"/>
            <a:ext cx="8520354" cy="2715704"/>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990601"/>
            <a:ext cx="8531225" cy="2654300"/>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990600"/>
            <a:ext cx="8520354" cy="2452688"/>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619500"/>
            <a:ext cx="8520113" cy="2921000"/>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003301"/>
            <a:ext cx="8520354" cy="266736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003300"/>
            <a:ext cx="4152751" cy="4140651"/>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03300"/>
            <a:ext cx="4152751" cy="4140651"/>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003300"/>
            <a:ext cx="8531114" cy="5486400"/>
          </a:xfrm>
          <a:ln w="19050">
            <a:solidFill>
              <a:schemeClr val="tx1"/>
            </a:solidFill>
          </a:ln>
        </p:spPr>
        <p:txBody>
          <a:bodyPr>
            <a:noAutofit/>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549021"/>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noAutofit/>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990600"/>
            <a:ext cx="8520113" cy="912813"/>
          </a:xfrm>
        </p:spPr>
        <p:txBody>
          <a:bodyPr>
            <a:normAutofit/>
          </a:bodyPr>
          <a:lstStyle>
            <a:lvl1pPr marL="11113" indent="-11113">
              <a:buNone/>
              <a:defRPr sz="2000" b="0"/>
            </a:lvl1pPr>
          </a:lstStyle>
          <a:p>
            <a:pPr lvl="0"/>
            <a:r>
              <a:rPr lang="en-US" smtClean="0"/>
              <a:t>Brief explanation of the command.</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2 column horizontal">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20712"/>
          </a:xfrm>
          <a:prstGeom prst="rect">
            <a:avLst/>
          </a:prstGeom>
        </p:spPr>
        <p:txBody>
          <a:bodyPr/>
          <a:lstStyle/>
          <a:p>
            <a:r>
              <a:rPr lang="en-US" smtClean="0"/>
              <a:t>Click to edit Master title style</a:t>
            </a:r>
            <a:endParaRPr lang="en-US"/>
          </a:p>
        </p:txBody>
      </p:sp>
      <p:sp>
        <p:nvSpPr>
          <p:cNvPr id="4" name="Content Placeholder 2"/>
          <p:cNvSpPr>
            <a:spLocks noGrp="1"/>
          </p:cNvSpPr>
          <p:nvPr>
            <p:ph idx="10"/>
          </p:nvPr>
        </p:nvSpPr>
        <p:spPr>
          <a:xfrm>
            <a:off x="279400" y="1152863"/>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897849"/>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p:nvPr>
        </p:nvSpPr>
        <p:spPr>
          <a:xfrm>
            <a:off x="279401"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nfig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8" name="Content Placeholder 3"/>
          <p:cNvSpPr>
            <a:spLocks noGrp="1"/>
          </p:cNvSpPr>
          <p:nvPr>
            <p:ph sz="half" idx="10"/>
          </p:nvPr>
        </p:nvSpPr>
        <p:spPr>
          <a:xfrm>
            <a:off x="279399"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995821"/>
          </a:xfrm>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548639"/>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Outpu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hasCustomPrompt="1"/>
          </p:nvPr>
        </p:nvSpPr>
        <p:spPr>
          <a:xfrm>
            <a:off x="279401" y="1122948"/>
            <a:ext cx="8520354" cy="5191792"/>
          </a:xfrm>
          <a:ln w="25400">
            <a:solidFill>
              <a:schemeClr val="tx1"/>
            </a:solidFill>
          </a:ln>
        </p:spPr>
        <p:txBody>
          <a:bodyPr/>
          <a:lstStyle>
            <a:lvl1pPr marL="0" indent="0" algn="l">
              <a:lnSpc>
                <a:spcPct val="100000"/>
              </a:lnSpc>
              <a:spcBef>
                <a:spcPts val="0"/>
              </a:spcBef>
              <a:buNone/>
              <a:defRPr sz="1200">
                <a:latin typeface="Courier New" pitchFamily="49" charset="0"/>
                <a:cs typeface="Courier New" pitchFamily="49" charset="0"/>
              </a:defRPr>
            </a:lvl1pPr>
            <a:lvl2pPr marL="461963" indent="-236538">
              <a:buFont typeface="Arial" pitchFamily="34" charset="0"/>
              <a:buNone/>
              <a:defRPr sz="2000">
                <a:latin typeface="Courier New" pitchFamily="49" charset="0"/>
                <a:cs typeface="Courier New" pitchFamily="49" charset="0"/>
              </a:defRPr>
            </a:lvl2pPr>
            <a:lvl3pPr marL="688975" indent="-227013">
              <a:buFont typeface="Arial" pitchFamily="34" charset="0"/>
              <a:buNone/>
              <a:defRPr sz="1800">
                <a:latin typeface="Courier New" pitchFamily="49" charset="0"/>
                <a:cs typeface="Courier New" pitchFamily="49" charset="0"/>
              </a:defRPr>
            </a:lvl3pPr>
            <a:lvl4pPr marL="565150" indent="176213">
              <a:buFont typeface="Arial" pitchFamily="34" charset="0"/>
              <a:buChar char="•"/>
              <a:defRPr/>
            </a:lvl4pPr>
            <a:lvl5pPr marL="744538" indent="169863">
              <a:buFont typeface="Arial" pitchFamily="34" charset="0"/>
              <a:buChar char="•"/>
              <a:defRPr/>
            </a:lvl5pPr>
          </a:lstStyle>
          <a:p>
            <a:pPr algn="l">
              <a:lnSpc>
                <a:spcPct val="100000"/>
              </a:lnSpc>
              <a:defRPr/>
            </a:pPr>
            <a:r>
              <a:rPr lang="en-US" sz="1000" b="0" smtClean="0">
                <a:solidFill>
                  <a:srgbClr val="000000"/>
                </a:solidFill>
                <a:latin typeface="Courier New" pitchFamily="49" charset="0"/>
                <a:cs typeface="Times New Roman" pitchFamily="18" charset="0"/>
              </a:rPr>
              <a:t>RouterA# </a:t>
            </a:r>
            <a:r>
              <a:rPr lang="en-US" sz="1000" b="1" smtClean="0">
                <a:solidFill>
                  <a:schemeClr val="tx1"/>
                </a:solidFill>
                <a:latin typeface="Courier New" pitchFamily="49" charset="0"/>
                <a:cs typeface="Times New Roman" pitchFamily="18" charset="0"/>
              </a:rPr>
              <a:t>show command</a:t>
            </a:r>
          </a:p>
          <a:p>
            <a:pPr algn="l">
              <a:lnSpc>
                <a:spcPct val="100000"/>
              </a:lnSpc>
              <a:defRPr/>
            </a:pPr>
            <a:r>
              <a:rPr lang="en-US" sz="1000" b="1" smtClean="0">
                <a:solidFill>
                  <a:srgbClr val="000000"/>
                </a:solidFill>
                <a:latin typeface="Courier New" pitchFamily="49" charset="0"/>
                <a:cs typeface="Times New Roman" pitchFamily="18" charset="0"/>
              </a:rPr>
              <a:t>    </a:t>
            </a:r>
            <a:r>
              <a:rPr lang="en-US" sz="1000" b="1" smtClean="0">
                <a:solidFill>
                  <a:schemeClr val="accent2"/>
                </a:solidFill>
                <a:latin typeface="Courier New" pitchFamily="49" charset="0"/>
              </a:rPr>
              <a:t> </a:t>
            </a:r>
            <a:r>
              <a:rPr lang="en-US" sz="1000" b="1" smtClean="0">
                <a:solidFill>
                  <a:srgbClr val="000000"/>
                </a:solidFill>
                <a:latin typeface="Courier New" pitchFamily="49" charset="0"/>
                <a:cs typeface="Times New Roman" pitchFamily="18" charset="0"/>
              </a:rPr>
              <a:t>OSPF Router with ID (10.0.0.11) (Process ID 1)</a:t>
            </a:r>
          </a:p>
          <a:p>
            <a:pPr algn="l">
              <a:lnSpc>
                <a:spcPct val="100000"/>
              </a:lnSpc>
              <a:defRPr/>
            </a:pPr>
            <a:r>
              <a:rPr lang="en-US" sz="1000" b="1" smtClean="0">
                <a:solidFill>
                  <a:srgbClr val="000000"/>
                </a:solidFill>
                <a:latin typeface="Courier New" pitchFamily="49" charset="0"/>
                <a:cs typeface="Times New Roman" pitchFamily="18" charset="0"/>
              </a:rPr>
              <a:t>                Router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 Link count</a:t>
            </a:r>
          </a:p>
          <a:p>
            <a:pPr algn="l">
              <a:lnSpc>
                <a:spcPct val="100000"/>
              </a:lnSpc>
              <a:defRPr/>
            </a:pPr>
            <a:r>
              <a:rPr lang="en-US" sz="1000" b="1" smtClean="0">
                <a:solidFill>
                  <a:srgbClr val="000000"/>
                </a:solidFill>
                <a:latin typeface="Courier New" pitchFamily="49" charset="0"/>
                <a:cs typeface="Times New Roman" pitchFamily="18" charset="0"/>
              </a:rPr>
              <a:t>10.0.0.11       10.0.0.11       548         0x80000002 0x00401A 1</a:t>
            </a:r>
          </a:p>
          <a:p>
            <a:pPr algn="l">
              <a:lnSpc>
                <a:spcPct val="100000"/>
              </a:lnSpc>
              <a:defRPr/>
            </a:pPr>
            <a:r>
              <a:rPr lang="en-US" sz="1000" b="1" smtClean="0">
                <a:solidFill>
                  <a:srgbClr val="000000"/>
                </a:solidFill>
                <a:latin typeface="Courier New" pitchFamily="49" charset="0"/>
                <a:cs typeface="Times New Roman" pitchFamily="18" charset="0"/>
              </a:rPr>
              <a:t>10.0.0.12       10.0.0.12       549         0x80000004 0x003A1B 1</a:t>
            </a:r>
          </a:p>
          <a:p>
            <a:pPr algn="l">
              <a:lnSpc>
                <a:spcPct val="100000"/>
              </a:lnSpc>
              <a:defRPr/>
            </a:pPr>
            <a:r>
              <a:rPr lang="en-US" sz="1000" b="1" smtClean="0">
                <a:solidFill>
                  <a:srgbClr val="000000"/>
                </a:solidFill>
                <a:latin typeface="Courier New" pitchFamily="49" charset="0"/>
                <a:cs typeface="Times New Roman" pitchFamily="18" charset="0"/>
              </a:rPr>
              <a:t>100.100.100.100 100.100.100.100 548         0x800002D7 0x00EEA9 2</a:t>
            </a:r>
          </a:p>
          <a:p>
            <a:pPr algn="l">
              <a:lnSpc>
                <a:spcPct val="100000"/>
              </a:lnSpc>
              <a:defRPr/>
            </a:pPr>
            <a:r>
              <a:rPr lang="en-US" sz="1000" b="1" smtClean="0">
                <a:solidFill>
                  <a:srgbClr val="000000"/>
                </a:solidFill>
                <a:latin typeface="Courier New" pitchFamily="49" charset="0"/>
                <a:cs typeface="Times New Roman" pitchFamily="18" charset="0"/>
              </a:rPr>
              <a:t>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172.31.1.3      100.100.100.100 549         0x80000001 0x004EC9</a:t>
            </a:r>
          </a:p>
          <a:p>
            <a:pPr algn="l">
              <a:lnSpc>
                <a:spcPct val="100000"/>
              </a:lnSpc>
              <a:defRPr/>
            </a:pPr>
            <a:r>
              <a:rPr lang="en-US" sz="1000" b="1" smtClean="0">
                <a:solidFill>
                  <a:srgbClr val="000000"/>
                </a:solidFill>
                <a:latin typeface="Courier New" pitchFamily="49" charset="0"/>
                <a:cs typeface="Times New Roman" pitchFamily="18" charset="0"/>
              </a:rPr>
              <a:t>                Summary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10.1.0.0        10.0.0.11       654         0x80000001 0x00FB11</a:t>
            </a:r>
          </a:p>
          <a:p>
            <a:pPr algn="l">
              <a:lnSpc>
                <a:spcPct val="100000"/>
              </a:lnSpc>
              <a:defRPr/>
            </a:pPr>
            <a:r>
              <a:rPr lang="en-US" sz="1000" b="1" smtClean="0">
                <a:solidFill>
                  <a:srgbClr val="000000"/>
                </a:solidFill>
                <a:latin typeface="Courier New" pitchFamily="49" charset="0"/>
                <a:cs typeface="Times New Roman" pitchFamily="18" charset="0"/>
              </a:rPr>
              <a:t>10.1.0.0        10.0.0.12       601         0x80000001 0x00F516</a:t>
            </a:r>
          </a:p>
          <a:p>
            <a:pPr algn="l">
              <a:lnSpc>
                <a:spcPct val="100000"/>
              </a:lnSpc>
              <a:defRPr/>
            </a:pPr>
            <a:r>
              <a:rPr lang="en-US" sz="1000" b="1" smtClean="0">
                <a:solidFill>
                  <a:srgbClr val="000000"/>
                </a:solidFill>
                <a:latin typeface="Courier New" pitchFamily="49" charset="0"/>
                <a:cs typeface="Times New Roman" pitchFamily="18" charset="0"/>
              </a:rPr>
              <a:t>&lt;output omitted&gt;</a:t>
            </a:r>
            <a:endParaRPr lang="en-US" sz="1000" b="1">
              <a:solidFill>
                <a:srgbClr val="000000"/>
              </a:solidFill>
              <a:latin typeface="Courier New" pitchFamily="49" charset="0"/>
              <a:cs typeface="Times New Roman" pitchFamily="18"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2_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977456"/>
            <a:ext cx="8496300"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528195"/>
            <a:ext cx="7745412" cy="377078"/>
          </a:xfrm>
        </p:spPr>
        <p:txBody>
          <a:bodyPr>
            <a:normAutofit/>
          </a:bodyPr>
          <a:lstStyle>
            <a:lvl1pPr>
              <a:buNone/>
              <a:defRPr sz="18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1981200"/>
            <a:ext cx="7745412" cy="812800"/>
          </a:xfrm>
          <a:ln w="28575">
            <a:solidFill>
              <a:schemeClr val="tx1"/>
            </a:solidFill>
          </a:ln>
        </p:spPr>
        <p:txBody>
          <a:bodyPr>
            <a:normAutofit/>
          </a:bodyPr>
          <a:lstStyle>
            <a:lvl1pPr>
              <a:buNone/>
              <a:defRPr sz="18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483600" cy="3320143"/>
          </a:xfrm>
        </p:spPr>
        <p:txBody>
          <a:body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Command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7" name="Content Placeholder 2"/>
          <p:cNvSpPr>
            <a:spLocks noGrp="1"/>
          </p:cNvSpPr>
          <p:nvPr>
            <p:ph idx="1"/>
          </p:nvPr>
        </p:nvSpPr>
        <p:spPr>
          <a:xfrm>
            <a:off x="279400" y="113956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67760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3749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2"/>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1016000"/>
            <a:ext cx="8520354" cy="54483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016000"/>
            <a:ext cx="8509000" cy="5524500"/>
          </a:xfrm>
        </p:spPr>
        <p:txBody>
          <a:bodyPr>
            <a:normAutofit/>
          </a:bodyPr>
          <a:lstStyle>
            <a:lvl1pPr algn="ctr">
              <a:buNone/>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028700"/>
            <a:ext cx="4066688" cy="54991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028700"/>
            <a:ext cx="4066688" cy="5499100"/>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549020"/>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476500"/>
            <a:ext cx="8488082" cy="4013200"/>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414463"/>
            <a:ext cx="8499475" cy="1001712"/>
          </a:xfrm>
          <a:ln w="19050">
            <a:solidFill>
              <a:schemeClr val="tx1"/>
            </a:solidFill>
          </a:ln>
        </p:spPr>
        <p:txBody>
          <a:bodyPr>
            <a:noAutofit/>
          </a:bodyPr>
          <a:lstStyle>
            <a:lvl1pPr marL="0" indent="0">
              <a:lnSpc>
                <a:spcPct val="100000"/>
              </a:lnSpc>
              <a:spcBef>
                <a:spcPts val="0"/>
              </a:spcBef>
              <a:spcAft>
                <a:spcPts val="0"/>
              </a:spcAft>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9652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549020"/>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028700"/>
            <a:ext cx="8521700" cy="5435600"/>
          </a:xfrm>
        </p:spPr>
        <p:txBody>
          <a:bodyPr/>
          <a:lstStyle/>
          <a:p>
            <a:pPr lvl="0"/>
            <a:r>
              <a:rPr lang="en-US" noProof="0" smtClean="0"/>
              <a:t>Click icon to add table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549021"/>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977456"/>
            <a:ext cx="8496300"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528195"/>
            <a:ext cx="7745412" cy="377078"/>
          </a:xfrm>
        </p:spPr>
        <p:txBody>
          <a:bodyPr>
            <a:normAutofit/>
          </a:bodyPr>
          <a:lstStyle>
            <a:lvl1pPr>
              <a:buNone/>
              <a:defRPr sz="18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1981200"/>
            <a:ext cx="7745412" cy="812800"/>
          </a:xfrm>
          <a:ln w="28575">
            <a:solidFill>
              <a:schemeClr val="tx1"/>
            </a:solidFill>
          </a:ln>
        </p:spPr>
        <p:txBody>
          <a:bodyPr>
            <a:normAutofit/>
          </a:bodyPr>
          <a:lstStyle>
            <a:lvl1pPr>
              <a:buNone/>
              <a:defRPr sz="18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483600" cy="3320143"/>
          </a:xfrm>
        </p:spPr>
        <p:txBody>
          <a:body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549021"/>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003300"/>
            <a:ext cx="8520354" cy="272960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71764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smtClean="0">
                <a:solidFill>
                  <a:schemeClr val="tx1"/>
                </a:solidFill>
              </a:rPr>
              <a:t>Chapter 8</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914400"/>
            <a:ext cx="8316914" cy="5400676"/>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smtClean="0"/>
              <a:t>Body Text</a:t>
            </a:r>
          </a:p>
          <a:p>
            <a:pPr lvl="1"/>
            <a:r>
              <a:rPr lang="en-US" smtClean="0"/>
              <a:t>Second Level</a:t>
            </a:r>
          </a:p>
          <a:p>
            <a:pPr lvl="2"/>
            <a:r>
              <a:rPr lang="en-US"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2007 – </a:t>
            </a:r>
            <a:r>
              <a:rPr lang="en-US" sz="700" dirty="0" smtClean="0">
                <a:solidFill>
                  <a:srgbClr val="D3D3D3"/>
                </a:solidFill>
              </a:rPr>
              <a:t>2013, </a:t>
            </a:r>
            <a:r>
              <a:rPr lang="en-US" sz="700" dirty="0">
                <a:solidFill>
                  <a:srgbClr val="D3D3D3"/>
                </a:solidFill>
              </a:rPr>
              <a:t>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4"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64" r:id="rId1"/>
    <p:sldLayoutId id="2147483965" r:id="rId2"/>
    <p:sldLayoutId id="2147483966" r:id="rId3"/>
    <p:sldLayoutId id="2147483967" r:id="rId4"/>
    <p:sldLayoutId id="2147483968" r:id="rId5"/>
    <p:sldLayoutId id="2147483969" r:id="rId6"/>
    <p:sldLayoutId id="2147483970" r:id="rId7"/>
    <p:sldLayoutId id="2147483971" r:id="rId8"/>
    <p:sldLayoutId id="2147483972" r:id="rId9"/>
    <p:sldLayoutId id="2147483973" r:id="rId10"/>
    <p:sldLayoutId id="2147483974" r:id="rId11"/>
    <p:sldLayoutId id="2147483975" r:id="rId12"/>
    <p:sldLayoutId id="2147483976" r:id="rId13"/>
    <p:sldLayoutId id="2147483977" r:id="rId14"/>
    <p:sldLayoutId id="2147483978" r:id="rId15"/>
    <p:sldLayoutId id="2147483979" r:id="rId16"/>
    <p:sldLayoutId id="2147483958" r:id="rId17"/>
    <p:sldLayoutId id="2147483879" r:id="rId18"/>
    <p:sldLayoutId id="2147483886" r:id="rId19"/>
    <p:sldLayoutId id="2147483888" r:id="rId20"/>
    <p:sldLayoutId id="2147483980" r:id="rId21"/>
    <p:sldLayoutId id="2147483981" r:id="rId22"/>
  </p:sldLayoutIdLst>
  <p:timing>
    <p:tnLst>
      <p:par>
        <p:cTn id="1" dur="indefinite" restart="never" nodeType="tmRoot"/>
      </p:par>
    </p:tnLst>
  </p:timing>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08.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109.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1.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1.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6.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26.emf"/><Relationship Id="rId1" Type="http://schemas.openxmlformats.org/officeDocument/2006/relationships/slideLayout" Target="../slideLayouts/slideLayout10.xml"/></Relationships>
</file>

<file path=ppt/slides/_rels/slide117.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55.xml"/><Relationship Id="rId1" Type="http://schemas.openxmlformats.org/officeDocument/2006/relationships/slideLayout" Target="../slideLayouts/slideLayout10.xml"/><Relationship Id="rId4" Type="http://schemas.openxmlformats.org/officeDocument/2006/relationships/image" Target="../media/image20.wmf"/></Relationships>
</file>

<file path=ppt/slides/_rels/slide11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56.xml"/><Relationship Id="rId1" Type="http://schemas.openxmlformats.org/officeDocument/2006/relationships/slideLayout" Target="../slideLayouts/slideLayout10.xml"/><Relationship Id="rId4" Type="http://schemas.openxmlformats.org/officeDocument/2006/relationships/image" Target="../media/image20.wmf"/></Relationships>
</file>

<file path=ppt/slides/_rels/slide119.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57.xml"/><Relationship Id="rId1" Type="http://schemas.openxmlformats.org/officeDocument/2006/relationships/slideLayout" Target="../slideLayouts/slideLayout10.xml"/><Relationship Id="rId4" Type="http://schemas.openxmlformats.org/officeDocument/2006/relationships/image" Target="../media/image20.wmf"/></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20.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58.xml"/><Relationship Id="rId1" Type="http://schemas.openxmlformats.org/officeDocument/2006/relationships/slideLayout" Target="../slideLayouts/slideLayout10.xml"/><Relationship Id="rId4" Type="http://schemas.openxmlformats.org/officeDocument/2006/relationships/image" Target="../media/image20.wmf"/></Relationships>
</file>

<file path=ppt/slides/_rels/slide121.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26.emf"/><Relationship Id="rId1" Type="http://schemas.openxmlformats.org/officeDocument/2006/relationships/slideLayout" Target="../slideLayouts/slideLayout10.xml"/></Relationships>
</file>

<file path=ppt/slides/_rels/slide12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59.xml"/><Relationship Id="rId1" Type="http://schemas.openxmlformats.org/officeDocument/2006/relationships/slideLayout" Target="../slideLayouts/slideLayout10.xml"/><Relationship Id="rId4" Type="http://schemas.openxmlformats.org/officeDocument/2006/relationships/image" Target="../media/image20.wmf"/></Relationships>
</file>

<file path=ppt/slides/_rels/slide123.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26.emf"/><Relationship Id="rId1" Type="http://schemas.openxmlformats.org/officeDocument/2006/relationships/slideLayout" Target="../slideLayouts/slideLayout10.xml"/></Relationships>
</file>

<file path=ppt/slides/_rels/slide12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60.xml"/><Relationship Id="rId1" Type="http://schemas.openxmlformats.org/officeDocument/2006/relationships/slideLayout" Target="../slideLayouts/slideLayout10.xml"/><Relationship Id="rId4" Type="http://schemas.openxmlformats.org/officeDocument/2006/relationships/image" Target="../media/image20.wmf"/></Relationships>
</file>

<file path=ppt/slides/_rels/slide12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61.xml"/><Relationship Id="rId1" Type="http://schemas.openxmlformats.org/officeDocument/2006/relationships/slideLayout" Target="../slideLayouts/slideLayout10.xml"/><Relationship Id="rId4" Type="http://schemas.openxmlformats.org/officeDocument/2006/relationships/image" Target="../media/image20.wmf"/></Relationships>
</file>

<file path=ppt/slides/_rels/slide12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62.xml"/><Relationship Id="rId1" Type="http://schemas.openxmlformats.org/officeDocument/2006/relationships/slideLayout" Target="../slideLayouts/slideLayout10.xml"/><Relationship Id="rId4" Type="http://schemas.openxmlformats.org/officeDocument/2006/relationships/image" Target="../media/image20.wmf"/></Relationships>
</file>

<file path=ppt/slides/_rels/slide1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1.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1.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1.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1.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1.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1.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1.xml"/></Relationships>
</file>

<file path=ppt/slides/_rels/slide14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1.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52.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53.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54.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55.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56.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57.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58.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59.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0.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6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6.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1.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1.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1.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1.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1.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0.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71.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72.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73.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74.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75.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76.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77.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78.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79.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0.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81.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82.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83.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84.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18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8.xml"/><Relationship Id="rId1" Type="http://schemas.openxmlformats.org/officeDocument/2006/relationships/slideLayout" Target="../slideLayouts/slideLayout16.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5.xml"/><Relationship Id="rId4" Type="http://schemas.openxmlformats.org/officeDocument/2006/relationships/image" Target="../media/image33.png"/></Relationships>
</file>

<file path=ppt/slides/_rels/slide188.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1.xml"/></Relationships>
</file>

<file path=ppt/slides/_rels/slide189.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1.xml"/></Relationships>
</file>

<file path=ppt/slides/_rels/slide191.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1.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1.xml"/></Relationships>
</file>

<file path=ppt/slides/_rels/slide19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1.xml"/></Relationships>
</file>

<file path=ppt/slides/_rels/slide19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1.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7.xml"/></Relationships>
</file>

<file path=ppt/slides/_rels/slide202.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1.xml"/></Relationships>
</file>

<file path=ppt/slides/_rels/slide203.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204.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1.xml"/></Relationships>
</file>

<file path=ppt/slides/_rels/slide205.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1.xml"/></Relationships>
</file>

<file path=ppt/slides/_rels/slide206.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1.xml"/></Relationships>
</file>

<file path=ppt/slides/_rels/slide207.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1.xml"/></Relationships>
</file>

<file path=ppt/slides/_rels/slide208.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1.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10.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26.emf"/><Relationship Id="rId1" Type="http://schemas.openxmlformats.org/officeDocument/2006/relationships/slideLayout" Target="../slideLayouts/slideLayout10.xml"/></Relationships>
</file>

<file path=ppt/slides/_rels/slide211.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95.xml"/><Relationship Id="rId1" Type="http://schemas.openxmlformats.org/officeDocument/2006/relationships/slideLayout" Target="../slideLayouts/slideLayout2.xml"/><Relationship Id="rId4" Type="http://schemas.openxmlformats.org/officeDocument/2006/relationships/image" Target="../media/image20.wmf"/></Relationships>
</file>

<file path=ppt/slides/_rels/slide21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96.xml"/><Relationship Id="rId1" Type="http://schemas.openxmlformats.org/officeDocument/2006/relationships/slideLayout" Target="../slideLayouts/slideLayout2.xml"/><Relationship Id="rId4" Type="http://schemas.openxmlformats.org/officeDocument/2006/relationships/image" Target="../media/image20.wmf"/></Relationships>
</file>

<file path=ppt/slides/_rels/slide213.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97.xml"/><Relationship Id="rId1" Type="http://schemas.openxmlformats.org/officeDocument/2006/relationships/slideLayout" Target="../slideLayouts/slideLayout2.xml"/><Relationship Id="rId4" Type="http://schemas.openxmlformats.org/officeDocument/2006/relationships/image" Target="../media/image20.wmf"/></Relationships>
</file>

<file path=ppt/slides/_rels/slide21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98.xml"/><Relationship Id="rId1" Type="http://schemas.openxmlformats.org/officeDocument/2006/relationships/slideLayout" Target="../slideLayouts/slideLayout2.xml"/><Relationship Id="rId4" Type="http://schemas.openxmlformats.org/officeDocument/2006/relationships/image" Target="../media/image20.wmf"/></Relationships>
</file>

<file path=ppt/slides/_rels/slide2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9.xml"/><Relationship Id="rId1" Type="http://schemas.openxmlformats.org/officeDocument/2006/relationships/slideLayout" Target="../slideLayouts/slideLayout16.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0.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21.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22.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23.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24.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25.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26.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27.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28.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29.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0.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31.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32.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33.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34.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35.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36.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37.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3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6.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1.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00.xml"/><Relationship Id="rId1" Type="http://schemas.openxmlformats.org/officeDocument/2006/relationships/slideLayout" Target="../slideLayouts/slideLayout3.xml"/></Relationships>
</file>

<file path=ppt/slides/_rels/slide242.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01.xml"/><Relationship Id="rId1" Type="http://schemas.openxmlformats.org/officeDocument/2006/relationships/slideLayout" Target="../slideLayouts/slideLayout10.xml"/></Relationships>
</file>

<file path=ppt/slides/_rels/slide243.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02.xml"/><Relationship Id="rId1" Type="http://schemas.openxmlformats.org/officeDocument/2006/relationships/slideLayout" Target="../slideLayouts/slideLayout10.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1.xml"/></Relationships>
</file>

<file path=ppt/slides/_rels/slide24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1.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8.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26.emf"/><Relationship Id="rId1" Type="http://schemas.openxmlformats.org/officeDocument/2006/relationships/slideLayout" Target="../slideLayouts/slideLayout11.xml"/><Relationship Id="rId4" Type="http://schemas.openxmlformats.org/officeDocument/2006/relationships/image" Target="../media/image20.wmf"/></Relationships>
</file>

<file path=ppt/slides/_rels/slide24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1.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1.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4.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55.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56.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57.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58.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59.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0.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3.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64.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65.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66.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67.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0.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2.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73.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74.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6.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77.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78.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7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4.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5.xml"/><Relationship Id="rId1" Type="http://schemas.openxmlformats.org/officeDocument/2006/relationships/slideLayout" Target="../slideLayouts/slideLayout10.xml"/></Relationships>
</file>

<file path=ppt/slides/_rels/slide28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6.xml"/><Relationship Id="rId1" Type="http://schemas.openxmlformats.org/officeDocument/2006/relationships/slideLayout" Target="../slideLayouts/slideLayout10.xml"/></Relationships>
</file>

<file path=ppt/slides/_rels/slide28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7.xml"/><Relationship Id="rId1" Type="http://schemas.openxmlformats.org/officeDocument/2006/relationships/slideLayout" Target="../slideLayouts/slideLayout10.xml"/></Relationships>
</file>

<file path=ppt/slides/_rels/slide287.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1.xml"/></Relationships>
</file>

<file path=ppt/slides/_rels/slide288.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1.xml"/></Relationships>
</file>

<file path=ppt/slides/_rels/slide289.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1.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92.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93.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94.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95.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96.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97.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98.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0.xml"/></Relationships>
</file>

<file path=ppt/slides/_rels/slide2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1.xml"/></Relationships>
</file>

<file path=ppt/slides/_rels/slide30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1.xml"/></Relationships>
</file>

<file path=ppt/slides/_rels/slide30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1.xml"/></Relationships>
</file>

<file path=ppt/slides/_rels/slide30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1.xml"/></Relationships>
</file>

<file path=ppt/slides/_rels/slide30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3.xml"/></Relationships>
</file>

<file path=ppt/slides/_rels/slide30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9.xml.rels><?xml version="1.0" encoding="UTF-8" standalone="yes"?>
<Relationships xmlns="http://schemas.openxmlformats.org/package/2006/relationships"><Relationship Id="rId3" Type="http://schemas.openxmlformats.org/officeDocument/2006/relationships/hyperlink" Target="http://www.cisco.com/en/US/technologies/tk648/tk872/technologies_white_paper0900aecd80260042.pdf" TargetMode="External"/><Relationship Id="rId7" Type="http://schemas.openxmlformats.org/officeDocument/2006/relationships/hyperlink" Target="http://www.cisco.com/en/US/tech/tk828/technologies_white_paper09186a0080203e90.shtml" TargetMode="External"/><Relationship Id="rId2" Type="http://schemas.openxmlformats.org/officeDocument/2006/relationships/hyperlink" Target="http://www.cisco.com/go/ipv6" TargetMode="External"/><Relationship Id="rId1" Type="http://schemas.openxmlformats.org/officeDocument/2006/relationships/slideLayout" Target="../slideLayouts/slideLayout3.xml"/><Relationship Id="rId6" Type="http://schemas.openxmlformats.org/officeDocument/2006/relationships/hyperlink" Target="http://www.cisco.com/en/US/docs/ios/ipv6/configuration/guide/12_4/ipv6_12_4_book.html" TargetMode="External"/><Relationship Id="rId5" Type="http://schemas.openxmlformats.org/officeDocument/2006/relationships/hyperlink" Target="http://www.cisco.com/en/US/docs/ios/ipv6/command/reference/ipv6_book.html" TargetMode="External"/><Relationship Id="rId4" Type="http://schemas.openxmlformats.org/officeDocument/2006/relationships/hyperlink" Target="http://www.cisco.com/en/US/products/ps6350/prod_command_reference_list.html"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0.xml.rels><?xml version="1.0" encoding="UTF-8" standalone="yes"?>
<Relationships xmlns="http://schemas.openxmlformats.org/package/2006/relationships"><Relationship Id="rId3" Type="http://schemas.openxmlformats.org/officeDocument/2006/relationships/hyperlink" Target="http://www.cio.gov/documents_details.cfm/uid/1F4376CF-2170-9AD7-F24F363D0A04637E/structure/Enterprise%20Architecture/category/IPv6" TargetMode="External"/><Relationship Id="rId2" Type="http://schemas.openxmlformats.org/officeDocument/2006/relationships/hyperlink" Target="http://www.ipv6.com/index.htm" TargetMode="External"/><Relationship Id="rId1" Type="http://schemas.openxmlformats.org/officeDocument/2006/relationships/slideLayout" Target="../slideLayouts/slideLayout3.xml"/></Relationships>
</file>

<file path=ppt/slides/_rels/slide3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6.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hyperlink" Target="http://tools.ietf.org/html/rfc3879" TargetMode="Externa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8.wmf"/><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8.wmf"/><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8.wmf"/><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slideLayout" Target="../slideLayouts/slideLayout10.xml"/><Relationship Id="rId4" Type="http://schemas.openxmlformats.org/officeDocument/2006/relationships/image" Target="../media/image20.wmf"/></Relationships>
</file>

<file path=ppt/slides/_rels/slide57.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slideLayout" Target="../slideLayouts/slideLayout10.xml"/><Relationship Id="rId4" Type="http://schemas.openxmlformats.org/officeDocument/2006/relationships/image" Target="../media/image20.wmf"/></Relationships>
</file>

<file path=ppt/slides/_rels/slide58.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1.xml"/></Relationships>
</file>

<file path=ppt/slides/_rels/slide73.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79.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hyperlink" Target="http://www.potaroo.net/tools/ipv4/" TargetMode="Externa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24.png"/></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8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1.xml"/></Relationships>
</file>

<file path=ppt/slides/_rels/slide85.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8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26.emf"/><Relationship Id="rId1" Type="http://schemas.openxmlformats.org/officeDocument/2006/relationships/slideLayout" Target="../slideLayouts/slideLayout10.xml"/></Relationships>
</file>

<file path=ppt/slides/_rels/slide93.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41.xml"/><Relationship Id="rId1" Type="http://schemas.openxmlformats.org/officeDocument/2006/relationships/slideLayout" Target="../slideLayouts/slideLayout10.xml"/><Relationship Id="rId4" Type="http://schemas.openxmlformats.org/officeDocument/2006/relationships/image" Target="../media/image20.wmf"/></Relationships>
</file>

<file path=ppt/slides/_rels/slide9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42.xml"/><Relationship Id="rId1" Type="http://schemas.openxmlformats.org/officeDocument/2006/relationships/slideLayout" Target="../slideLayouts/slideLayout10.xml"/><Relationship Id="rId4" Type="http://schemas.openxmlformats.org/officeDocument/2006/relationships/image" Target="../media/image20.wmf"/></Relationships>
</file>

<file path=ppt/slides/_rels/slide9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43.xml"/><Relationship Id="rId1" Type="http://schemas.openxmlformats.org/officeDocument/2006/relationships/slideLayout" Target="../slideLayouts/slideLayout10.xml"/><Relationship Id="rId4" Type="http://schemas.openxmlformats.org/officeDocument/2006/relationships/image" Target="../media/image20.wmf"/></Relationships>
</file>

<file path=ppt/slides/_rels/slide9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44.xml"/><Relationship Id="rId1" Type="http://schemas.openxmlformats.org/officeDocument/2006/relationships/slideLayout" Target="../slideLayouts/slideLayout10.xml"/><Relationship Id="rId4" Type="http://schemas.openxmlformats.org/officeDocument/2006/relationships/image" Target="../media/image20.wmf"/></Relationships>
</file>

<file path=ppt/slides/_rels/slide97.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45.xml"/><Relationship Id="rId1" Type="http://schemas.openxmlformats.org/officeDocument/2006/relationships/slideLayout" Target="../slideLayouts/slideLayout10.xml"/><Relationship Id="rId4" Type="http://schemas.openxmlformats.org/officeDocument/2006/relationships/image" Target="../media/image20.wmf"/></Relationships>
</file>

<file path=ppt/slides/_rels/slide9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46.xml"/><Relationship Id="rId1" Type="http://schemas.openxmlformats.org/officeDocument/2006/relationships/slideLayout" Target="../slideLayouts/slideLayout10.xml"/><Relationship Id="rId4" Type="http://schemas.openxmlformats.org/officeDocument/2006/relationships/image" Target="../media/image20.wmf"/></Relationships>
</file>

<file path=ppt/slides/_rels/slide9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normAutofit fontScale="90000"/>
          </a:bodyPr>
          <a:lstStyle/>
          <a:p>
            <a:r>
              <a:rPr lang="en-US" sz="2800" dirty="0" smtClean="0"/>
              <a:t>Chapter 8: </a:t>
            </a:r>
            <a:br>
              <a:rPr lang="en-US" sz="2800" dirty="0" smtClean="0"/>
            </a:br>
            <a:r>
              <a:rPr lang="en-US" sz="2800" dirty="0" smtClean="0"/>
              <a:t>Implementing IPv6 in the Enterprise Network </a:t>
            </a:r>
            <a:endParaRPr lang="en-US" sz="2800" dirty="0" smtClean="0">
              <a:solidFill>
                <a:schemeClr val="folHlink"/>
              </a:solidFill>
            </a:endParaRPr>
          </a:p>
        </p:txBody>
      </p:sp>
      <p:sp>
        <p:nvSpPr>
          <p:cNvPr id="6147" name="Rectangle 3"/>
          <p:cNvSpPr>
            <a:spLocks noGrp="1" noChangeArrowheads="1"/>
          </p:cNvSpPr>
          <p:nvPr>
            <p:ph type="subTitle" idx="1"/>
          </p:nvPr>
        </p:nvSpPr>
        <p:spPr>
          <a:xfrm>
            <a:off x="311150" y="4672013"/>
            <a:ext cx="6788150" cy="658812"/>
          </a:xfrm>
        </p:spPr>
        <p:txBody>
          <a:bodyPr/>
          <a:lstStyle/>
          <a:p>
            <a:r>
              <a:rPr lang="en-US" sz="2400" dirty="0" smtClean="0"/>
              <a:t>CCNP  ROUTE: Implementing IP Routing</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of IPv6</a:t>
            </a:r>
            <a:endParaRPr lang="en-US" dirty="0"/>
          </a:p>
        </p:txBody>
      </p:sp>
      <p:sp>
        <p:nvSpPr>
          <p:cNvPr id="3" name="Content Placeholder 2"/>
          <p:cNvSpPr>
            <a:spLocks noGrp="1"/>
          </p:cNvSpPr>
          <p:nvPr>
            <p:ph idx="1"/>
          </p:nvPr>
        </p:nvSpPr>
        <p:spPr/>
        <p:txBody>
          <a:bodyPr>
            <a:normAutofit/>
          </a:bodyPr>
          <a:lstStyle/>
          <a:p>
            <a:r>
              <a:rPr lang="en-US" b="1" dirty="0" smtClean="0"/>
              <a:t>Larger address space</a:t>
            </a:r>
          </a:p>
          <a:p>
            <a:pPr lvl="1"/>
            <a:r>
              <a:rPr lang="en-US" dirty="0" smtClean="0"/>
              <a:t>IPv6 addresses are 128 bits, compared to IPv4’s 32 bits. </a:t>
            </a:r>
          </a:p>
          <a:p>
            <a:pPr lvl="2"/>
            <a:r>
              <a:rPr lang="en-US" dirty="0" smtClean="0"/>
              <a:t>There are enough IPv6 addresses to allocate more than the entire IPv4 Internet address space to everyone on the planet.</a:t>
            </a:r>
          </a:p>
          <a:p>
            <a:pPr lvl="0"/>
            <a:r>
              <a:rPr lang="en-US" b="1" dirty="0" smtClean="0"/>
              <a:t>Elimination of public-to-private NAT</a:t>
            </a:r>
          </a:p>
          <a:p>
            <a:pPr lvl="1"/>
            <a:r>
              <a:rPr lang="en-US" dirty="0" smtClean="0"/>
              <a:t>End-to-end  communication traceability is possible.</a:t>
            </a:r>
          </a:p>
          <a:p>
            <a:r>
              <a:rPr lang="en-US" b="1" dirty="0" smtClean="0"/>
              <a:t>Elimination of broadcast addresses</a:t>
            </a:r>
          </a:p>
          <a:p>
            <a:pPr lvl="1"/>
            <a:r>
              <a:rPr lang="en-US" dirty="0" smtClean="0"/>
              <a:t>IPv6 now includes unicast, multicast, and anycast addresses. </a:t>
            </a:r>
          </a:p>
          <a:p>
            <a:r>
              <a:rPr lang="en-US" b="1" dirty="0" smtClean="0"/>
              <a:t>Support for mobility and security</a:t>
            </a:r>
          </a:p>
          <a:p>
            <a:pPr lvl="1"/>
            <a:r>
              <a:rPr lang="en-US" dirty="0" smtClean="0"/>
              <a:t>Helps ensure compliance with mobile IP and IPsec standards. </a:t>
            </a:r>
          </a:p>
          <a:p>
            <a:r>
              <a:rPr lang="en-US" b="1" dirty="0" smtClean="0"/>
              <a:t>Simplified header for improved router efficiency</a:t>
            </a:r>
            <a:endParaRPr lang="en-US" dirty="0" smtClean="0"/>
          </a:p>
          <a:p>
            <a:pPr lvl="1"/>
            <a:endParaRPr lang="en-US" dirty="0"/>
          </a:p>
        </p:txBody>
      </p:sp>
    </p:spTree>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6530" name="Rectangle 2"/>
          <p:cNvSpPr>
            <a:spLocks noGrp="1" noChangeArrowheads="1"/>
          </p:cNvSpPr>
          <p:nvPr>
            <p:ph type="title"/>
          </p:nvPr>
        </p:nvSpPr>
        <p:spPr/>
        <p:txBody>
          <a:bodyPr/>
          <a:lstStyle/>
          <a:p>
            <a:pPr>
              <a:defRPr/>
            </a:pPr>
            <a:r>
              <a:rPr lang="en-US" dirty="0" smtClean="0"/>
              <a:t>IPv6 Routing</a:t>
            </a:r>
          </a:p>
        </p:txBody>
      </p:sp>
      <p:sp>
        <p:nvSpPr>
          <p:cNvPr id="96259" name="Rectangle 3"/>
          <p:cNvSpPr>
            <a:spLocks noGrp="1" noChangeArrowheads="1"/>
          </p:cNvSpPr>
          <p:nvPr>
            <p:ph idx="1"/>
          </p:nvPr>
        </p:nvSpPr>
        <p:spPr/>
        <p:txBody>
          <a:bodyPr/>
          <a:lstStyle/>
          <a:p>
            <a:r>
              <a:rPr lang="en-US" dirty="0" smtClean="0"/>
              <a:t>IPv6 supports the following routing:</a:t>
            </a:r>
          </a:p>
          <a:p>
            <a:pPr lvl="1"/>
            <a:r>
              <a:rPr lang="en-US" dirty="0" smtClean="0"/>
              <a:t>Static Routing</a:t>
            </a:r>
          </a:p>
          <a:p>
            <a:pPr lvl="1"/>
            <a:r>
              <a:rPr lang="en-US" dirty="0" smtClean="0"/>
              <a:t>RIPng</a:t>
            </a:r>
          </a:p>
          <a:p>
            <a:pPr lvl="1"/>
            <a:r>
              <a:rPr lang="en-US" dirty="0" smtClean="0"/>
              <a:t>OSPFv3</a:t>
            </a:r>
          </a:p>
          <a:p>
            <a:pPr lvl="1"/>
            <a:r>
              <a:rPr lang="en-US" dirty="0" smtClean="0"/>
              <a:t>IS-IS for IPv6</a:t>
            </a:r>
          </a:p>
          <a:p>
            <a:pPr lvl="1"/>
            <a:r>
              <a:rPr lang="en-US" dirty="0" smtClean="0"/>
              <a:t>EIGRP for IPv6</a:t>
            </a:r>
          </a:p>
          <a:p>
            <a:pPr lvl="1"/>
            <a:r>
              <a:rPr lang="en-US" dirty="0" smtClean="0"/>
              <a:t>Multiprotocol BGP version 4 (MP-BGPv4</a:t>
            </a:r>
            <a:r>
              <a:rPr lang="en-US" smtClean="0"/>
              <a:t>) </a:t>
            </a:r>
            <a:endParaRPr lang="en-US" dirty="0" smtClean="0"/>
          </a:p>
          <a:p>
            <a:r>
              <a:rPr lang="en-US" smtClean="0"/>
              <a:t>For each routing option above, </a:t>
            </a:r>
            <a:r>
              <a:rPr lang="en-US" dirty="0" smtClean="0"/>
              <a:t>the</a:t>
            </a:r>
            <a:r>
              <a:rPr lang="en-US" b="1" dirty="0" smtClean="0">
                <a:latin typeface="Courier New" pitchFamily="49" charset="0"/>
                <a:cs typeface="Courier New" pitchFamily="49" charset="0"/>
              </a:rPr>
              <a:t> ipv6 unicast-routing </a:t>
            </a:r>
            <a:r>
              <a:rPr lang="en-US" dirty="0" smtClean="0"/>
              <a:t>command must be configured.</a:t>
            </a:r>
          </a:p>
          <a:p>
            <a:pPr lvl="1"/>
            <a:endParaRPr lang="en-US" dirty="0" smtClean="0"/>
          </a:p>
        </p:txBody>
      </p:sp>
    </p:spTree>
  </p:cSld>
  <p:clrMapOvr>
    <a:masterClrMapping/>
  </p:clrMapOvr>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3"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6" name="Rectangle 32"/>
          <p:cNvSpPr txBox="1">
            <a:spLocks noChangeArrowheads="1"/>
          </p:cNvSpPr>
          <p:nvPr/>
        </p:nvSpPr>
        <p:spPr>
          <a:xfrm>
            <a:off x="293688" y="1841863"/>
            <a:ext cx="3706812" cy="2743200"/>
          </a:xfrm>
          <a:prstGeom prst="rect">
            <a:avLst/>
          </a:prstGeom>
          <a:noFill/>
        </p:spPr>
        <p:txBody>
          <a:bodyPr anchor="ctr"/>
          <a:lstStyle/>
          <a:p>
            <a:pPr lvl="0" algn="l" defTabSz="814388" eaLnBrk="1" hangingPunct="1">
              <a:defRPr/>
            </a:pPr>
            <a:r>
              <a:rPr lang="en-US" sz="2800" b="1" kern="0" smtClean="0">
                <a:solidFill>
                  <a:schemeClr val="bg1"/>
                </a:solidFill>
              </a:rPr>
              <a:t>Configuring Static Routing</a:t>
            </a:r>
            <a:endParaRPr lang="en-US" sz="3000" kern="0" dirty="0" smtClean="0">
              <a:solidFill>
                <a:schemeClr val="bg1"/>
              </a:solidFill>
            </a:endParaRPr>
          </a:p>
        </p:txBody>
      </p:sp>
    </p:spTree>
  </p:cSld>
  <p:clrMapOvr>
    <a:masterClrMapping/>
  </p:clrMapOvr>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02" name="Rectangle 2"/>
          <p:cNvSpPr>
            <a:spLocks noGrp="1" noChangeArrowheads="1"/>
          </p:cNvSpPr>
          <p:nvPr>
            <p:ph type="title"/>
          </p:nvPr>
        </p:nvSpPr>
        <p:spPr/>
        <p:txBody>
          <a:bodyPr/>
          <a:lstStyle/>
          <a:p>
            <a:pPr>
              <a:defRPr/>
            </a:pPr>
            <a:r>
              <a:rPr lang="en-US" dirty="0" smtClean="0"/>
              <a:t>Static Routing</a:t>
            </a:r>
          </a:p>
        </p:txBody>
      </p:sp>
      <p:sp>
        <p:nvSpPr>
          <p:cNvPr id="97283" name="Rectangle 3"/>
          <p:cNvSpPr>
            <a:spLocks noGrp="1" noChangeArrowheads="1"/>
          </p:cNvSpPr>
          <p:nvPr>
            <p:ph idx="1"/>
          </p:nvPr>
        </p:nvSpPr>
        <p:spPr/>
        <p:txBody>
          <a:bodyPr/>
          <a:lstStyle/>
          <a:p>
            <a:r>
              <a:rPr lang="en-US" sz="2400" dirty="0" smtClean="0"/>
              <a:t>Configured in the same way as IPv4. </a:t>
            </a:r>
          </a:p>
          <a:p>
            <a:r>
              <a:rPr lang="en-US" sz="2400" dirty="0" smtClean="0"/>
              <a:t>There is an IPv6-specific requirement per RFC 2461.</a:t>
            </a:r>
          </a:p>
          <a:p>
            <a:pPr lvl="1"/>
            <a:r>
              <a:rPr lang="en-US" sz="2000" dirty="0" smtClean="0"/>
              <a:t>A router must be able to determine the link-local address of each of its neighboring routers to ensure that the target address of a redirect message identifies the neighbor router by its link-local address.</a:t>
            </a:r>
          </a:p>
          <a:p>
            <a:pPr lvl="1"/>
            <a:r>
              <a:rPr lang="en-US" sz="2000" dirty="0" smtClean="0"/>
              <a:t>This requirement basically means that using a global unicast address as a next-hop address with routing is not recommended.</a:t>
            </a:r>
          </a:p>
        </p:txBody>
      </p:sp>
    </p:spTree>
  </p:cSld>
  <p:clrMapOvr>
    <a:masterClrMapping/>
  </p:clrMapOv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cs typeface="Courier New" pitchFamily="49" charset="0"/>
              </a:rPr>
              <a:t>Static Routing</a:t>
            </a:r>
            <a:endParaRPr lang="en-US" b="0" i="1" dirty="0"/>
          </a:p>
        </p:txBody>
      </p:sp>
      <p:sp>
        <p:nvSpPr>
          <p:cNvPr id="13" name="Content Placeholder 12"/>
          <p:cNvSpPr>
            <a:spLocks noGrp="1"/>
          </p:cNvSpPr>
          <p:nvPr>
            <p:ph idx="1"/>
          </p:nvPr>
        </p:nvSpPr>
        <p:spPr>
          <a:xfrm>
            <a:off x="279400" y="1139565"/>
            <a:ext cx="8316913" cy="878805"/>
          </a:xfrm>
        </p:spPr>
        <p:txBody>
          <a:bodyPr>
            <a:normAutofit/>
          </a:bodyPr>
          <a:lstStyle/>
          <a:p>
            <a:r>
              <a:rPr lang="en-US" dirty="0" smtClean="0"/>
              <a:t>Configure an IPv6 static route.</a:t>
            </a:r>
          </a:p>
          <a:p>
            <a:pPr>
              <a:buNone/>
            </a:pPr>
            <a:endParaRPr lang="en-US" dirty="0"/>
          </a:p>
        </p:txBody>
      </p:sp>
      <p:sp>
        <p:nvSpPr>
          <p:cNvPr id="14" name="Text Placeholder 13"/>
          <p:cNvSpPr>
            <a:spLocks noGrp="1"/>
          </p:cNvSpPr>
          <p:nvPr>
            <p:ph type="body" sz="quarter" idx="10"/>
          </p:nvPr>
        </p:nvSpPr>
        <p:spPr>
          <a:xfrm>
            <a:off x="613533" y="1683176"/>
            <a:ext cx="7745412" cy="377078"/>
          </a:xfrm>
        </p:spPr>
        <p:txBody>
          <a:bodyPr/>
          <a:lstStyle/>
          <a:p>
            <a:r>
              <a:rPr lang="en-US" dirty="0" smtClean="0"/>
              <a:t>Router(config)#</a:t>
            </a:r>
            <a:endParaRPr lang="en-US" dirty="0"/>
          </a:p>
        </p:txBody>
      </p:sp>
      <p:sp>
        <p:nvSpPr>
          <p:cNvPr id="15" name="Text Placeholder 14"/>
          <p:cNvSpPr>
            <a:spLocks noGrp="1"/>
          </p:cNvSpPr>
          <p:nvPr>
            <p:ph type="body" sz="quarter" idx="11"/>
          </p:nvPr>
        </p:nvSpPr>
        <p:spPr>
          <a:xfrm>
            <a:off x="615326" y="2076449"/>
            <a:ext cx="7745412" cy="1271662"/>
          </a:xfrm>
        </p:spPr>
        <p:txBody>
          <a:bodyPr>
            <a:normAutofit/>
          </a:bodyPr>
          <a:lstStyle/>
          <a:p>
            <a:pPr lvl="0">
              <a:lnSpc>
                <a:spcPct val="110000"/>
              </a:lnSpc>
            </a:pPr>
            <a:r>
              <a:rPr lang="en-US" dirty="0" smtClean="0"/>
              <a:t>ipv6 route </a:t>
            </a:r>
            <a:r>
              <a:rPr lang="en-US" b="0" i="1" dirty="0" smtClean="0"/>
              <a:t>ipv6-prefix/prefix-length</a:t>
            </a:r>
            <a:r>
              <a:rPr lang="en-US" dirty="0" smtClean="0"/>
              <a:t> {</a:t>
            </a:r>
            <a:r>
              <a:rPr lang="en-US" b="0" i="1" dirty="0" smtClean="0"/>
              <a:t>ipv6-address</a:t>
            </a:r>
            <a:r>
              <a:rPr lang="en-US" dirty="0" smtClean="0"/>
              <a:t> | </a:t>
            </a:r>
            <a:r>
              <a:rPr lang="en-US" b="0" i="1" dirty="0" smtClean="0"/>
              <a:t>interface-type interface-number </a:t>
            </a:r>
            <a:r>
              <a:rPr lang="en-US" dirty="0" smtClean="0"/>
              <a:t>[</a:t>
            </a:r>
            <a:r>
              <a:rPr lang="en-US" b="0" i="1" dirty="0" smtClean="0"/>
              <a:t>ipv6-address</a:t>
            </a:r>
            <a:r>
              <a:rPr lang="en-US" dirty="0" smtClean="0"/>
              <a:t>]} [</a:t>
            </a:r>
            <a:r>
              <a:rPr lang="en-US" b="0" i="1" dirty="0" smtClean="0"/>
              <a:t>administrative-distance</a:t>
            </a:r>
            <a:r>
              <a:rPr lang="en-US" dirty="0" smtClean="0"/>
              <a:t>] [</a:t>
            </a:r>
            <a:r>
              <a:rPr lang="en-US" b="0" i="1" dirty="0" smtClean="0"/>
              <a:t>administrative-multicast-distance</a:t>
            </a:r>
            <a:r>
              <a:rPr lang="en-US" dirty="0" smtClean="0"/>
              <a:t> | unicast | multicast] [</a:t>
            </a:r>
            <a:r>
              <a:rPr lang="en-US" b="0" i="1" dirty="0" smtClean="0"/>
              <a:t>next-hop-address</a:t>
            </a:r>
            <a:r>
              <a:rPr lang="en-US" dirty="0" smtClean="0"/>
              <a:t>] [tag </a:t>
            </a:r>
            <a:r>
              <a:rPr lang="en-US" b="0" i="1" dirty="0" smtClean="0"/>
              <a:t>tag</a:t>
            </a:r>
            <a:r>
              <a:rPr lang="en-US" dirty="0" smtClean="0"/>
              <a:t>]</a:t>
            </a:r>
            <a:endParaRPr lang="en-US" dirty="0"/>
          </a:p>
        </p:txBody>
      </p:sp>
    </p:spTree>
  </p:cSld>
  <p:clrMapOvr>
    <a:masterClrMapping/>
  </p:clrMapOvr>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ipv6 route Command Parameters</a:t>
            </a:r>
            <a:endParaRPr lang="en-US" dirty="0"/>
          </a:p>
        </p:txBody>
      </p:sp>
      <p:graphicFrame>
        <p:nvGraphicFramePr>
          <p:cNvPr id="7" name="Table 6"/>
          <p:cNvGraphicFramePr>
            <a:graphicFrameLocks noGrp="1"/>
          </p:cNvGraphicFramePr>
          <p:nvPr/>
        </p:nvGraphicFramePr>
        <p:xfrm>
          <a:off x="279400" y="1045028"/>
          <a:ext cx="8312150" cy="5384799"/>
        </p:xfrm>
        <a:graphic>
          <a:graphicData uri="http://schemas.openxmlformats.org/drawingml/2006/table">
            <a:tbl>
              <a:tblPr firstRow="1" bandRow="1">
                <a:tableStyleId>{5C22544A-7EE6-4342-B048-85BDC9FD1C3A}</a:tableStyleId>
              </a:tblPr>
              <a:tblGrid>
                <a:gridCol w="2435520"/>
                <a:gridCol w="5876630"/>
              </a:tblGrid>
              <a:tr h="409050">
                <a:tc>
                  <a:txBody>
                    <a:bodyPr/>
                    <a:lstStyle/>
                    <a:p>
                      <a:pPr marL="0" marR="0" algn="l">
                        <a:lnSpc>
                          <a:spcPct val="100000"/>
                        </a:lnSpc>
                        <a:spcBef>
                          <a:spcPts val="0"/>
                        </a:spcBef>
                        <a:spcAft>
                          <a:spcPts val="600"/>
                        </a:spcAft>
                      </a:pPr>
                      <a:r>
                        <a:rPr lang="en-US" sz="1600" b="1" dirty="0"/>
                        <a:t>Parameter</a:t>
                      </a:r>
                      <a:endParaRPr lang="en-US" sz="1600" b="1" dirty="0">
                        <a:solidFill>
                          <a:srgbClr val="000000"/>
                        </a:solidFill>
                        <a:latin typeface="Arial"/>
                        <a:ea typeface="SimSun"/>
                      </a:endParaRPr>
                    </a:p>
                  </a:txBody>
                  <a:tcPr marL="68580" marR="68580" marT="0" marB="0" anchor="ctr"/>
                </a:tc>
                <a:tc>
                  <a:txBody>
                    <a:bodyPr/>
                    <a:lstStyle/>
                    <a:p>
                      <a:pPr marL="0" marR="0">
                        <a:lnSpc>
                          <a:spcPct val="100000"/>
                        </a:lnSpc>
                        <a:spcBef>
                          <a:spcPts val="0"/>
                        </a:spcBef>
                        <a:spcAft>
                          <a:spcPts val="600"/>
                        </a:spcAft>
                      </a:pPr>
                      <a:r>
                        <a:rPr lang="en-US" sz="1600" b="1" dirty="0"/>
                        <a:t>Description</a:t>
                      </a:r>
                      <a:endParaRPr lang="en-US" sz="1600" b="1" dirty="0">
                        <a:solidFill>
                          <a:srgbClr val="000000"/>
                        </a:solidFill>
                        <a:latin typeface="Arial"/>
                        <a:ea typeface="SimSun"/>
                      </a:endParaRPr>
                    </a:p>
                  </a:txBody>
                  <a:tcPr marL="68580" marR="68580" marT="0" marB="0" anchor="ctr"/>
                </a:tc>
              </a:tr>
              <a:tr h="552861">
                <a:tc>
                  <a:txBody>
                    <a:bodyPr/>
                    <a:lstStyle/>
                    <a:p>
                      <a:pPr marL="0" marR="0" algn="l">
                        <a:lnSpc>
                          <a:spcPct val="100000"/>
                        </a:lnSpc>
                        <a:spcBef>
                          <a:spcPts val="0"/>
                        </a:spcBef>
                        <a:spcAft>
                          <a:spcPts val="600"/>
                        </a:spcAft>
                      </a:pPr>
                      <a:r>
                        <a:rPr lang="en-US" sz="1400" i="1" dirty="0" smtClean="0">
                          <a:solidFill>
                            <a:srgbClr val="000000"/>
                          </a:solidFill>
                          <a:latin typeface="Courier New" pitchFamily="49" charset="0"/>
                          <a:ea typeface="SimSun"/>
                          <a:cs typeface="Courier New" pitchFamily="49" charset="0"/>
                        </a:rPr>
                        <a:t>ipv6-prefix/prefix-length</a:t>
                      </a:r>
                      <a:endParaRPr lang="en-US" sz="140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nSpc>
                          <a:spcPct val="100000"/>
                        </a:lnSpc>
                        <a:spcBef>
                          <a:spcPts val="0"/>
                        </a:spcBef>
                        <a:spcAft>
                          <a:spcPts val="600"/>
                        </a:spcAft>
                      </a:pPr>
                      <a:r>
                        <a:rPr lang="en-US" sz="1400" kern="1200" dirty="0">
                          <a:solidFill>
                            <a:schemeClr val="dk1"/>
                          </a:solidFill>
                          <a:latin typeface="+mn-lt"/>
                          <a:ea typeface="+mn-ea"/>
                          <a:cs typeface="+mn-cs"/>
                        </a:rPr>
                        <a:t>The IPv6 network that is the destination of the static route, and its prefix length. </a:t>
                      </a:r>
                    </a:p>
                  </a:txBody>
                  <a:tcPr marL="68580" marR="68580" marT="0" marB="0" anchor="ctr"/>
                </a:tc>
              </a:tr>
              <a:tr h="552861">
                <a:tc>
                  <a:txBody>
                    <a:bodyPr/>
                    <a:lstStyle/>
                    <a:p>
                      <a:pPr marL="0" marR="0" algn="l">
                        <a:lnSpc>
                          <a:spcPct val="100000"/>
                        </a:lnSpc>
                        <a:spcBef>
                          <a:spcPts val="0"/>
                        </a:spcBef>
                        <a:spcAft>
                          <a:spcPts val="600"/>
                        </a:spcAft>
                      </a:pPr>
                      <a:r>
                        <a:rPr lang="en-US" sz="1400" i="1" dirty="0">
                          <a:solidFill>
                            <a:srgbClr val="000000"/>
                          </a:solidFill>
                          <a:latin typeface="Courier New" pitchFamily="49" charset="0"/>
                          <a:ea typeface="SimSun"/>
                          <a:cs typeface="Courier New" pitchFamily="49" charset="0"/>
                        </a:rPr>
                        <a:t>ipv6-address</a:t>
                      </a:r>
                      <a:endParaRPr lang="en-US" sz="140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nSpc>
                          <a:spcPct val="100000"/>
                        </a:lnSpc>
                        <a:spcBef>
                          <a:spcPts val="0"/>
                        </a:spcBef>
                        <a:spcAft>
                          <a:spcPts val="600"/>
                        </a:spcAft>
                      </a:pPr>
                      <a:r>
                        <a:rPr lang="en-US" sz="1400" kern="1200" dirty="0">
                          <a:solidFill>
                            <a:schemeClr val="dk1"/>
                          </a:solidFill>
                          <a:latin typeface="+mn-lt"/>
                          <a:ea typeface="+mn-ea"/>
                          <a:cs typeface="+mn-cs"/>
                        </a:rPr>
                        <a:t>The IPv6 address of the next hop that can be used to reach the specified network. </a:t>
                      </a:r>
                    </a:p>
                  </a:txBody>
                  <a:tcPr marL="68580" marR="68580" marT="0" marB="0" anchor="ctr"/>
                </a:tc>
              </a:tr>
              <a:tr h="552861">
                <a:tc>
                  <a:txBody>
                    <a:bodyPr/>
                    <a:lstStyle/>
                    <a:p>
                      <a:pPr marL="0" marR="0" algn="l">
                        <a:lnSpc>
                          <a:spcPct val="100000"/>
                        </a:lnSpc>
                        <a:spcBef>
                          <a:spcPts val="0"/>
                        </a:spcBef>
                        <a:spcAft>
                          <a:spcPts val="600"/>
                        </a:spcAft>
                      </a:pPr>
                      <a:r>
                        <a:rPr lang="en-US" sz="1400" i="1" dirty="0">
                          <a:solidFill>
                            <a:srgbClr val="000000"/>
                          </a:solidFill>
                          <a:latin typeface="Courier New" pitchFamily="49" charset="0"/>
                          <a:ea typeface="SimSun"/>
                          <a:cs typeface="Courier New" pitchFamily="49" charset="0"/>
                        </a:rPr>
                        <a:t>interface-type interface-number</a:t>
                      </a:r>
                      <a:endParaRPr lang="en-US" sz="140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nSpc>
                          <a:spcPct val="100000"/>
                        </a:lnSpc>
                        <a:spcBef>
                          <a:spcPts val="0"/>
                        </a:spcBef>
                        <a:spcAft>
                          <a:spcPts val="600"/>
                        </a:spcAft>
                      </a:pPr>
                      <a:r>
                        <a:rPr lang="en-US" sz="1400" kern="1200" dirty="0">
                          <a:solidFill>
                            <a:schemeClr val="dk1"/>
                          </a:solidFill>
                          <a:latin typeface="+mn-lt"/>
                          <a:ea typeface="+mn-ea"/>
                          <a:cs typeface="+mn-cs"/>
                        </a:rPr>
                        <a:t>Specifies interface through which the destination network can be reached.</a:t>
                      </a:r>
                    </a:p>
                  </a:txBody>
                  <a:tcPr marL="68580" marR="68580" marT="0" marB="0" anchor="ctr"/>
                </a:tc>
              </a:tr>
              <a:tr h="552861">
                <a:tc>
                  <a:txBody>
                    <a:bodyPr/>
                    <a:lstStyle/>
                    <a:p>
                      <a:pPr marL="0" marR="0" algn="l">
                        <a:lnSpc>
                          <a:spcPct val="100000"/>
                        </a:lnSpc>
                        <a:spcBef>
                          <a:spcPts val="0"/>
                        </a:spcBef>
                        <a:spcAft>
                          <a:spcPts val="600"/>
                        </a:spcAft>
                      </a:pPr>
                      <a:r>
                        <a:rPr lang="en-US" sz="1400" i="1" dirty="0">
                          <a:solidFill>
                            <a:srgbClr val="000000"/>
                          </a:solidFill>
                          <a:latin typeface="Courier New" pitchFamily="49" charset="0"/>
                          <a:ea typeface="SimSun"/>
                          <a:cs typeface="Courier New" pitchFamily="49" charset="0"/>
                        </a:rPr>
                        <a:t>administrative-distance</a:t>
                      </a:r>
                      <a:endParaRPr lang="en-US" sz="140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a:lnSpc>
                          <a:spcPct val="100000"/>
                        </a:lnSpc>
                        <a:spcBef>
                          <a:spcPts val="0"/>
                        </a:spcBef>
                        <a:spcAft>
                          <a:spcPts val="600"/>
                        </a:spcAft>
                      </a:pPr>
                      <a:r>
                        <a:rPr lang="en-US" sz="1400" kern="1200" dirty="0">
                          <a:solidFill>
                            <a:schemeClr val="dk1"/>
                          </a:solidFill>
                          <a:latin typeface="+mn-lt"/>
                          <a:ea typeface="+mn-ea"/>
                          <a:cs typeface="+mn-cs"/>
                        </a:rPr>
                        <a:t>Administrative distance; the default value is 1, which gives static routes precedence over any other type of route except connected routes.</a:t>
                      </a:r>
                    </a:p>
                  </a:txBody>
                  <a:tcPr marL="68580" marR="68580" marT="0" marB="0" anchor="ctr"/>
                </a:tc>
              </a:tr>
              <a:tr h="552861">
                <a:tc>
                  <a:txBody>
                    <a:bodyPr/>
                    <a:lstStyle/>
                    <a:p>
                      <a:pPr marL="0" marR="0" algn="l">
                        <a:lnSpc>
                          <a:spcPct val="100000"/>
                        </a:lnSpc>
                        <a:spcBef>
                          <a:spcPts val="0"/>
                        </a:spcBef>
                        <a:spcAft>
                          <a:spcPts val="600"/>
                        </a:spcAft>
                      </a:pPr>
                      <a:r>
                        <a:rPr lang="en-US" sz="1400" i="1" dirty="0">
                          <a:solidFill>
                            <a:srgbClr val="000000"/>
                          </a:solidFill>
                          <a:latin typeface="Courier New" pitchFamily="49" charset="0"/>
                          <a:ea typeface="SimSun"/>
                          <a:cs typeface="Courier New" pitchFamily="49" charset="0"/>
                        </a:rPr>
                        <a:t>administrative-multicast-distance</a:t>
                      </a:r>
                      <a:endParaRPr lang="en-US" sz="140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lvl="0" indent="0" algn="l" defTabSz="914400" rtl="0" eaLnBrk="1" latinLnBrk="0" hangingPunct="1">
                        <a:lnSpc>
                          <a:spcPct val="100000"/>
                        </a:lnSpc>
                        <a:spcBef>
                          <a:spcPts val="0"/>
                        </a:spcBef>
                        <a:spcAft>
                          <a:spcPts val="600"/>
                        </a:spcAft>
                        <a:buFont typeface="+mj-lt"/>
                        <a:buNone/>
                      </a:pPr>
                      <a:r>
                        <a:rPr lang="en-US" sz="1400" kern="1200" dirty="0">
                          <a:solidFill>
                            <a:schemeClr val="dk1"/>
                          </a:solidFill>
                          <a:latin typeface="+mn-lt"/>
                          <a:ea typeface="+mn-ea"/>
                          <a:cs typeface="+mn-cs"/>
                        </a:rPr>
                        <a:t>The distance used when selecting this route for multicast Reverse Path Forwarding (RPF).</a:t>
                      </a:r>
                    </a:p>
                  </a:txBody>
                  <a:tcPr marL="68580" marR="68580" marT="0" marB="0" anchor="ctr"/>
                </a:tc>
              </a:tr>
              <a:tr h="552861">
                <a:tc>
                  <a:txBody>
                    <a:bodyPr/>
                    <a:lstStyle/>
                    <a:p>
                      <a:pPr marL="0" marR="0" algn="l">
                        <a:lnSpc>
                          <a:spcPct val="100000"/>
                        </a:lnSpc>
                        <a:spcBef>
                          <a:spcPts val="0"/>
                        </a:spcBef>
                        <a:spcAft>
                          <a:spcPts val="600"/>
                        </a:spcAft>
                      </a:pPr>
                      <a:r>
                        <a:rPr lang="en-US" sz="1400" b="1" i="0" dirty="0">
                          <a:solidFill>
                            <a:srgbClr val="000000"/>
                          </a:solidFill>
                          <a:latin typeface="Courier New" pitchFamily="49" charset="0"/>
                          <a:ea typeface="SimSun"/>
                          <a:cs typeface="Courier New" pitchFamily="49" charset="0"/>
                        </a:rPr>
                        <a:t>unicast</a:t>
                      </a:r>
                      <a:endParaRPr lang="en-US" sz="140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lvl="0" indent="0" algn="l" defTabSz="914400" rtl="0" eaLnBrk="1" latinLnBrk="0" hangingPunct="1">
                        <a:lnSpc>
                          <a:spcPct val="100000"/>
                        </a:lnSpc>
                        <a:spcBef>
                          <a:spcPts val="0"/>
                        </a:spcBef>
                        <a:spcAft>
                          <a:spcPts val="600"/>
                        </a:spcAft>
                        <a:buFont typeface="+mj-lt"/>
                        <a:buNone/>
                      </a:pPr>
                      <a:r>
                        <a:rPr lang="en-US" sz="1400" kern="1200" dirty="0">
                          <a:solidFill>
                            <a:schemeClr val="dk1"/>
                          </a:solidFill>
                          <a:latin typeface="+mn-lt"/>
                          <a:ea typeface="+mn-ea"/>
                          <a:cs typeface="+mn-cs"/>
                        </a:rPr>
                        <a:t>Specifies a route that must not be used in multicast RPF selection.</a:t>
                      </a:r>
                    </a:p>
                  </a:txBody>
                  <a:tcPr marL="68580" marR="68580" marT="0" marB="0" anchor="ctr"/>
                </a:tc>
              </a:tr>
              <a:tr h="552861">
                <a:tc>
                  <a:txBody>
                    <a:bodyPr/>
                    <a:lstStyle/>
                    <a:p>
                      <a:pPr marL="0" marR="0" algn="l">
                        <a:lnSpc>
                          <a:spcPct val="100000"/>
                        </a:lnSpc>
                        <a:spcBef>
                          <a:spcPts val="0"/>
                        </a:spcBef>
                        <a:spcAft>
                          <a:spcPts val="600"/>
                        </a:spcAft>
                      </a:pPr>
                      <a:r>
                        <a:rPr lang="en-US" sz="1400" b="1" i="0" dirty="0">
                          <a:solidFill>
                            <a:srgbClr val="000000"/>
                          </a:solidFill>
                          <a:latin typeface="Courier New" pitchFamily="49" charset="0"/>
                          <a:ea typeface="SimSun"/>
                          <a:cs typeface="Courier New" pitchFamily="49" charset="0"/>
                        </a:rPr>
                        <a:t>multicast</a:t>
                      </a:r>
                      <a:endParaRPr lang="en-US" sz="140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lvl="0" indent="0" algn="l" defTabSz="914400" rtl="0" eaLnBrk="1" latinLnBrk="0" hangingPunct="1">
                        <a:lnSpc>
                          <a:spcPct val="100000"/>
                        </a:lnSpc>
                        <a:spcBef>
                          <a:spcPts val="0"/>
                        </a:spcBef>
                        <a:spcAft>
                          <a:spcPts val="600"/>
                        </a:spcAft>
                        <a:buFont typeface="+mj-lt"/>
                        <a:buNone/>
                      </a:pPr>
                      <a:r>
                        <a:rPr lang="en-US" sz="1400" kern="1200" dirty="0">
                          <a:solidFill>
                            <a:schemeClr val="dk1"/>
                          </a:solidFill>
                          <a:latin typeface="+mn-lt"/>
                          <a:ea typeface="+mn-ea"/>
                          <a:cs typeface="+mn-cs"/>
                        </a:rPr>
                        <a:t>Specifies a route that must not be populated in the unicast RIB.</a:t>
                      </a:r>
                    </a:p>
                  </a:txBody>
                  <a:tcPr marL="68580" marR="68580" marT="0" marB="0" anchor="ctr"/>
                </a:tc>
              </a:tr>
              <a:tr h="552861">
                <a:tc>
                  <a:txBody>
                    <a:bodyPr/>
                    <a:lstStyle/>
                    <a:p>
                      <a:pPr marL="0" marR="0" algn="l">
                        <a:lnSpc>
                          <a:spcPct val="100000"/>
                        </a:lnSpc>
                        <a:spcBef>
                          <a:spcPts val="0"/>
                        </a:spcBef>
                        <a:spcAft>
                          <a:spcPts val="600"/>
                        </a:spcAft>
                      </a:pPr>
                      <a:r>
                        <a:rPr lang="en-US" sz="1400" i="1" dirty="0">
                          <a:solidFill>
                            <a:srgbClr val="000000"/>
                          </a:solidFill>
                          <a:latin typeface="Courier New" pitchFamily="49" charset="0"/>
                          <a:ea typeface="SimSun"/>
                          <a:cs typeface="Courier New" pitchFamily="49" charset="0"/>
                        </a:rPr>
                        <a:t>next-hop-address</a:t>
                      </a:r>
                      <a:endParaRPr lang="en-US" sz="140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lvl="0" indent="0" algn="l" defTabSz="914400" rtl="0" eaLnBrk="1" latinLnBrk="0" hangingPunct="1">
                        <a:lnSpc>
                          <a:spcPct val="100000"/>
                        </a:lnSpc>
                        <a:spcBef>
                          <a:spcPts val="0"/>
                        </a:spcBef>
                        <a:spcAft>
                          <a:spcPts val="600"/>
                        </a:spcAft>
                        <a:buFont typeface="+mj-lt"/>
                        <a:buNone/>
                      </a:pPr>
                      <a:r>
                        <a:rPr lang="en-US" sz="1400" kern="1200" dirty="0">
                          <a:solidFill>
                            <a:schemeClr val="dk1"/>
                          </a:solidFill>
                          <a:latin typeface="+mn-lt"/>
                          <a:ea typeface="+mn-ea"/>
                          <a:cs typeface="+mn-cs"/>
                        </a:rPr>
                        <a:t>Address of the next hop that can be used to reach the specified network.</a:t>
                      </a:r>
                    </a:p>
                  </a:txBody>
                  <a:tcPr marL="68580" marR="68580" marT="0" marB="0" anchor="ctr"/>
                </a:tc>
              </a:tr>
              <a:tr h="552861">
                <a:tc>
                  <a:txBody>
                    <a:bodyPr/>
                    <a:lstStyle/>
                    <a:p>
                      <a:pPr marL="0" marR="0" algn="l">
                        <a:lnSpc>
                          <a:spcPct val="100000"/>
                        </a:lnSpc>
                        <a:spcBef>
                          <a:spcPts val="0"/>
                        </a:spcBef>
                        <a:spcAft>
                          <a:spcPts val="600"/>
                        </a:spcAft>
                      </a:pPr>
                      <a:r>
                        <a:rPr lang="en-US" sz="1400" b="1" i="0" dirty="0">
                          <a:solidFill>
                            <a:srgbClr val="000000"/>
                          </a:solidFill>
                          <a:latin typeface="Courier New" pitchFamily="49" charset="0"/>
                          <a:ea typeface="SimSun"/>
                          <a:cs typeface="Courier New" pitchFamily="49" charset="0"/>
                        </a:rPr>
                        <a:t>tag</a:t>
                      </a:r>
                      <a:r>
                        <a:rPr lang="en-US" sz="1400" i="1" dirty="0">
                          <a:solidFill>
                            <a:srgbClr val="000000"/>
                          </a:solidFill>
                          <a:latin typeface="Courier New" pitchFamily="49" charset="0"/>
                          <a:ea typeface="SimSun"/>
                          <a:cs typeface="Courier New" pitchFamily="49" charset="0"/>
                        </a:rPr>
                        <a:t> tag</a:t>
                      </a:r>
                      <a:endParaRPr lang="en-US" sz="1400" dirty="0">
                        <a:solidFill>
                          <a:srgbClr val="000000"/>
                        </a:solidFill>
                        <a:latin typeface="Courier New" pitchFamily="49" charset="0"/>
                        <a:ea typeface="SimSun"/>
                        <a:cs typeface="Courier New" pitchFamily="49" charset="0"/>
                      </a:endParaRPr>
                    </a:p>
                  </a:txBody>
                  <a:tcPr marL="68580" marR="68580" marT="0" marB="0" anchor="ctr"/>
                </a:tc>
                <a:tc>
                  <a:txBody>
                    <a:bodyPr/>
                    <a:lstStyle/>
                    <a:p>
                      <a:pPr marL="0" marR="0" lvl="0" indent="0" algn="l" defTabSz="914400" rtl="0" eaLnBrk="1" latinLnBrk="0" hangingPunct="1">
                        <a:lnSpc>
                          <a:spcPct val="100000"/>
                        </a:lnSpc>
                        <a:spcBef>
                          <a:spcPts val="0"/>
                        </a:spcBef>
                        <a:spcAft>
                          <a:spcPts val="600"/>
                        </a:spcAft>
                        <a:buFont typeface="+mj-lt"/>
                        <a:buNone/>
                      </a:pPr>
                      <a:r>
                        <a:rPr lang="en-US" sz="1400" kern="1200" dirty="0">
                          <a:solidFill>
                            <a:schemeClr val="dk1"/>
                          </a:solidFill>
                          <a:latin typeface="+mn-lt"/>
                          <a:ea typeface="+mn-ea"/>
                          <a:cs typeface="+mn-cs"/>
                        </a:rPr>
                        <a:t>Tag value that can be used as a “match” value for controlling redistribution via route maps. </a:t>
                      </a:r>
                    </a:p>
                  </a:txBody>
                  <a:tcPr marL="68580" marR="68580" marT="0" marB="0" anchor="ctr"/>
                </a:tc>
              </a:tr>
            </a:tbl>
          </a:graphicData>
        </a:graphic>
      </p:graphicFrame>
    </p:spTree>
  </p:cSld>
  <p:clrMapOvr>
    <a:masterClrMapping/>
  </p:clrMapOvr>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Types of Static Routes </a:t>
            </a:r>
            <a:endParaRPr lang="en-US" dirty="0"/>
          </a:p>
        </p:txBody>
      </p:sp>
      <p:sp>
        <p:nvSpPr>
          <p:cNvPr id="4" name="Content Placeholder 3"/>
          <p:cNvSpPr>
            <a:spLocks noGrp="1"/>
          </p:cNvSpPr>
          <p:nvPr>
            <p:ph idx="1"/>
          </p:nvPr>
        </p:nvSpPr>
        <p:spPr/>
        <p:txBody>
          <a:bodyPr>
            <a:normAutofit/>
          </a:bodyPr>
          <a:lstStyle/>
          <a:p>
            <a:r>
              <a:rPr lang="en-US" b="1" dirty="0" smtClean="0"/>
              <a:t>Directly attached IPv6 static route</a:t>
            </a:r>
            <a:r>
              <a:rPr lang="en-US" dirty="0" smtClean="0"/>
              <a:t>:</a:t>
            </a:r>
          </a:p>
          <a:p>
            <a:pPr lvl="1"/>
            <a:r>
              <a:rPr lang="en-US" dirty="0" smtClean="0"/>
              <a:t>Created using only the outgoing interface. </a:t>
            </a:r>
          </a:p>
          <a:p>
            <a:pPr lvl="2"/>
            <a:r>
              <a:rPr lang="en-US" dirty="0" smtClean="0"/>
              <a:t>The specified interface must be up and have IPv6 enabled. </a:t>
            </a:r>
          </a:p>
          <a:p>
            <a:pPr lvl="1"/>
            <a:r>
              <a:rPr lang="en-US" dirty="0" smtClean="0"/>
              <a:t>For example, to specify that 2001:CC1E::/32 is reachable via the Serial 0/0/0 interface:</a:t>
            </a:r>
          </a:p>
          <a:p>
            <a:pPr lvl="2"/>
            <a:r>
              <a:rPr lang="en-US" b="1" dirty="0" smtClean="0">
                <a:latin typeface="Courier New" pitchFamily="49" charset="0"/>
                <a:cs typeface="Courier New" pitchFamily="49" charset="0"/>
              </a:rPr>
              <a:t>ipv6  route  2001:CC1E::/32  serial  0/0/0</a:t>
            </a:r>
            <a:r>
              <a:rPr lang="en-US" dirty="0" smtClean="0"/>
              <a:t> </a:t>
            </a:r>
          </a:p>
          <a:p>
            <a:r>
              <a:rPr lang="en-US" b="1" dirty="0" smtClean="0"/>
              <a:t>Recursive static route:</a:t>
            </a:r>
          </a:p>
          <a:p>
            <a:pPr lvl="1"/>
            <a:r>
              <a:rPr lang="en-US" dirty="0" smtClean="0"/>
              <a:t>Created using only the next-hop address parameter. </a:t>
            </a:r>
          </a:p>
          <a:p>
            <a:pPr lvl="1"/>
            <a:r>
              <a:rPr lang="en-US" dirty="0" smtClean="0"/>
              <a:t>The router must refer to its routing table a second time to determine the interface to use to reach the next-hop address. </a:t>
            </a:r>
          </a:p>
          <a:p>
            <a:pPr lvl="1"/>
            <a:r>
              <a:rPr lang="en-US" dirty="0" smtClean="0"/>
              <a:t>For example, to specify that</a:t>
            </a:r>
            <a:r>
              <a:rPr lang="en-US" i="1" dirty="0" smtClean="0"/>
              <a:t> </a:t>
            </a:r>
            <a:r>
              <a:rPr lang="en-US" dirty="0" smtClean="0"/>
              <a:t>2001:CC1E::/32 is reachable via the neighbor with address 2001:12::1:</a:t>
            </a:r>
          </a:p>
          <a:p>
            <a:pPr lvl="2"/>
            <a:r>
              <a:rPr lang="en-US" b="1" dirty="0" smtClean="0">
                <a:latin typeface="Courier New" pitchFamily="49" charset="0"/>
                <a:cs typeface="Courier New" pitchFamily="49" charset="0"/>
              </a:rPr>
              <a:t>ipv6  route  2001:CC1E::/32  2001:12::1</a:t>
            </a:r>
            <a:r>
              <a:rPr lang="en-US" dirty="0" smtClean="0"/>
              <a:t> </a:t>
            </a:r>
          </a:p>
        </p:txBody>
      </p:sp>
    </p:spTree>
  </p:cSld>
  <p:clrMapOvr>
    <a:masterClrMapping/>
  </p:clrMapOvr>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Types of Static Routes </a:t>
            </a:r>
            <a:endParaRPr lang="en-US" dirty="0"/>
          </a:p>
        </p:txBody>
      </p:sp>
      <p:sp>
        <p:nvSpPr>
          <p:cNvPr id="4" name="Content Placeholder 3"/>
          <p:cNvSpPr>
            <a:spLocks noGrp="1"/>
          </p:cNvSpPr>
          <p:nvPr>
            <p:ph idx="1"/>
          </p:nvPr>
        </p:nvSpPr>
        <p:spPr/>
        <p:txBody>
          <a:bodyPr>
            <a:normAutofit/>
          </a:bodyPr>
          <a:lstStyle/>
          <a:p>
            <a:r>
              <a:rPr lang="en-US" b="1" dirty="0" smtClean="0"/>
              <a:t>Fully specified static route:</a:t>
            </a:r>
          </a:p>
          <a:p>
            <a:pPr lvl="1"/>
            <a:r>
              <a:rPr lang="en-US" dirty="0" smtClean="0"/>
              <a:t>Includes both the outgoing interface and the next hop address. </a:t>
            </a:r>
          </a:p>
          <a:p>
            <a:pPr lvl="1"/>
            <a:r>
              <a:rPr lang="en-US" dirty="0" smtClean="0"/>
              <a:t>Used on multiaccess interfaces (Ethernet) with multiple devices.</a:t>
            </a:r>
          </a:p>
          <a:p>
            <a:pPr lvl="1"/>
            <a:r>
              <a:rPr lang="en-US" dirty="0" smtClean="0"/>
              <a:t>For example, the command to specify that 2001:CC1E::/32 is reachable out interface Fa0/0 to the neighbor at 2001:12::1 is:</a:t>
            </a:r>
          </a:p>
          <a:p>
            <a:pPr marL="457200" lvl="2" indent="4763">
              <a:buNone/>
            </a:pPr>
            <a:r>
              <a:rPr lang="en-US" b="1" dirty="0" smtClean="0">
                <a:latin typeface="Courier New" pitchFamily="49" charset="0"/>
                <a:cs typeface="Courier New" pitchFamily="49" charset="0"/>
              </a:rPr>
              <a:t>	</a:t>
            </a:r>
            <a:r>
              <a:rPr lang="en-US" sz="1600" b="1" dirty="0" smtClean="0">
                <a:latin typeface="Courier New" pitchFamily="49" charset="0"/>
                <a:cs typeface="Courier New" pitchFamily="49" charset="0"/>
              </a:rPr>
              <a:t>ipv6  route  2001:CC1E::/32  serial 0/0/0  2001:12::1</a:t>
            </a:r>
            <a:endParaRPr lang="en-US" sz="1600" dirty="0" smtClean="0"/>
          </a:p>
          <a:p>
            <a:r>
              <a:rPr lang="en-US" b="1" dirty="0" smtClean="0"/>
              <a:t>Floating static route: </a:t>
            </a:r>
            <a:endParaRPr lang="en-US" dirty="0" smtClean="0"/>
          </a:p>
          <a:p>
            <a:pPr lvl="1"/>
            <a:r>
              <a:rPr lang="en-US" dirty="0" smtClean="0"/>
              <a:t>The route is set with the administrative distance value higher than the administrative distance of any IGP to reach a particular destination. </a:t>
            </a:r>
          </a:p>
          <a:p>
            <a:pPr lvl="1"/>
            <a:r>
              <a:rPr lang="en-US" dirty="0" smtClean="0"/>
              <a:t>The static route functions as a backup to IGP discovered routes.</a:t>
            </a:r>
          </a:p>
          <a:p>
            <a:pPr lvl="2"/>
            <a:r>
              <a:rPr lang="en-US" dirty="0" smtClean="0"/>
              <a:t>It will only be added to the routing table if the IGP entry is deleted. </a:t>
            </a:r>
          </a:p>
        </p:txBody>
      </p:sp>
    </p:spTree>
  </p:cSld>
  <p:clrMapOvr>
    <a:masterClrMapping/>
  </p:clrMapOv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Static Route Example</a:t>
            </a:r>
            <a:endParaRPr lang="en-US" dirty="0"/>
          </a:p>
        </p:txBody>
      </p:sp>
      <p:sp>
        <p:nvSpPr>
          <p:cNvPr id="7" name="Content Placeholder 6"/>
          <p:cNvSpPr>
            <a:spLocks noGrp="1"/>
          </p:cNvSpPr>
          <p:nvPr>
            <p:ph idx="11"/>
          </p:nvPr>
        </p:nvSpPr>
        <p:spPr>
          <a:xfrm>
            <a:off x="279400" y="2780907"/>
            <a:ext cx="8520354" cy="3643197"/>
          </a:xfrm>
        </p:spPr>
        <p:txBody>
          <a:bodyPr>
            <a:normAutofit/>
          </a:bodyPr>
          <a:lstStyle/>
          <a:p>
            <a:r>
              <a:rPr lang="en-US" sz="2000" dirty="0" smtClean="0"/>
              <a:t>In this example topology, assume that R1 is the central site router and R2 is a branch site router.</a:t>
            </a:r>
          </a:p>
          <a:p>
            <a:r>
              <a:rPr lang="en-US" sz="2000" dirty="0" smtClean="0"/>
              <a:t>A static route to the 13::13:1/64 network must be configured on R1.</a:t>
            </a:r>
          </a:p>
          <a:p>
            <a:r>
              <a:rPr lang="en-US" sz="2000" dirty="0" smtClean="0"/>
              <a:t>As well, a default static route will be configured on R2  to reach all other networks.</a:t>
            </a:r>
            <a:endParaRPr lang="en-US" sz="2000" dirty="0"/>
          </a:p>
        </p:txBody>
      </p:sp>
      <p:grpSp>
        <p:nvGrpSpPr>
          <p:cNvPr id="2" name="Group 22"/>
          <p:cNvGrpSpPr/>
          <p:nvPr/>
        </p:nvGrpSpPr>
        <p:grpSpPr>
          <a:xfrm>
            <a:off x="583779" y="1213301"/>
            <a:ext cx="7962479" cy="958658"/>
            <a:chOff x="747901" y="1166409"/>
            <a:chExt cx="7962479" cy="958658"/>
          </a:xfrm>
        </p:grpSpPr>
        <p:cxnSp>
          <p:nvCxnSpPr>
            <p:cNvPr id="36" name="Straight Connector 35"/>
            <p:cNvCxnSpPr/>
            <p:nvPr/>
          </p:nvCxnSpPr>
          <p:spPr bwMode="auto">
            <a:xfrm rot="10800000">
              <a:off x="1963795" y="1418604"/>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12" name="Freeform 9"/>
            <p:cNvSpPr>
              <a:spLocks/>
            </p:cNvSpPr>
            <p:nvPr/>
          </p:nvSpPr>
          <p:spPr bwMode="auto">
            <a:xfrm>
              <a:off x="3186272" y="1385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2423701" y="1166409"/>
              <a:ext cx="870351" cy="451691"/>
            </a:xfrm>
            <a:prstGeom prst="rect">
              <a:avLst/>
            </a:prstGeom>
            <a:noFill/>
            <a:ln w="9525">
              <a:noFill/>
              <a:miter lim="800000"/>
              <a:headEnd/>
              <a:tailEnd/>
            </a:ln>
          </p:spPr>
        </p:pic>
        <p:sp>
          <p:nvSpPr>
            <p:cNvPr id="17" name="TextBox 16"/>
            <p:cNvSpPr txBox="1"/>
            <p:nvPr/>
          </p:nvSpPr>
          <p:spPr>
            <a:xfrm>
              <a:off x="3345954" y="1188442"/>
              <a:ext cx="1013551" cy="165253"/>
            </a:xfrm>
            <a:prstGeom prst="rect">
              <a:avLst/>
            </a:prstGeom>
            <a:noFill/>
          </p:spPr>
          <p:txBody>
            <a:bodyPr wrap="square" lIns="0" tIns="0" rIns="0" bIns="0" rtlCol="0" anchor="ctr" anchorCtr="0">
              <a:noAutofit/>
            </a:bodyPr>
            <a:lstStyle/>
            <a:p>
              <a:pPr algn="l"/>
              <a:r>
                <a:rPr lang="en-US" sz="1050" dirty="0" smtClean="0"/>
                <a:t>2001:1::1/64</a:t>
              </a:r>
              <a:endParaRPr lang="en-US" sz="1050" dirty="0"/>
            </a:p>
          </p:txBody>
        </p:sp>
        <p:sp>
          <p:nvSpPr>
            <p:cNvPr id="21" name="TextBox 20"/>
            <p:cNvSpPr txBox="1"/>
            <p:nvPr/>
          </p:nvSpPr>
          <p:spPr>
            <a:xfrm>
              <a:off x="3344116" y="14179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22" name="TextBox 21"/>
            <p:cNvSpPr txBox="1"/>
            <p:nvPr/>
          </p:nvSpPr>
          <p:spPr>
            <a:xfrm>
              <a:off x="5356920" y="1548327"/>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cxnSp>
          <p:nvCxnSpPr>
            <p:cNvPr id="26" name="Straight Connector 25"/>
            <p:cNvCxnSpPr/>
            <p:nvPr/>
          </p:nvCxnSpPr>
          <p:spPr bwMode="auto">
            <a:xfrm rot="5400000">
              <a:off x="2685362" y="1764075"/>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7" name="Straight Connector 26"/>
            <p:cNvCxnSpPr/>
            <p:nvPr/>
          </p:nvCxnSpPr>
          <p:spPr bwMode="auto">
            <a:xfrm rot="10800000">
              <a:off x="2609160" y="1935752"/>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8" name="Straight Connector 27"/>
            <p:cNvCxnSpPr/>
            <p:nvPr/>
          </p:nvCxnSpPr>
          <p:spPr bwMode="auto">
            <a:xfrm rot="5400000">
              <a:off x="6901755" y="1415037"/>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29" name="Straight Connector 28"/>
            <p:cNvCxnSpPr/>
            <p:nvPr/>
          </p:nvCxnSpPr>
          <p:spPr bwMode="auto">
            <a:xfrm rot="10800000">
              <a:off x="6561603" y="1426459"/>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30" name="TextBox 29"/>
            <p:cNvSpPr txBox="1"/>
            <p:nvPr/>
          </p:nvSpPr>
          <p:spPr>
            <a:xfrm>
              <a:off x="2699134" y="1386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3" name="TextBox 32"/>
            <p:cNvSpPr txBox="1"/>
            <p:nvPr/>
          </p:nvSpPr>
          <p:spPr>
            <a:xfrm>
              <a:off x="7135959" y="1321047"/>
              <a:ext cx="1574421" cy="158962"/>
            </a:xfrm>
            <a:prstGeom prst="rect">
              <a:avLst/>
            </a:prstGeom>
            <a:noFill/>
          </p:spPr>
          <p:txBody>
            <a:bodyPr wrap="square" lIns="0" tIns="0" rIns="0" bIns="0" rtlCol="0" anchor="ctr" anchorCtr="0">
              <a:noAutofit/>
            </a:bodyPr>
            <a:lstStyle/>
            <a:p>
              <a:pPr algn="l"/>
              <a:r>
                <a:rPr lang="en-US" sz="1050" dirty="0" smtClean="0"/>
                <a:t>Lo102: 13::13:1/64</a:t>
              </a:r>
              <a:endParaRPr lang="en-US" sz="1050" dirty="0"/>
            </a:p>
          </p:txBody>
        </p:sp>
        <p:sp>
          <p:nvSpPr>
            <p:cNvPr id="34" name="TextBox 33"/>
            <p:cNvSpPr txBox="1"/>
            <p:nvPr/>
          </p:nvSpPr>
          <p:spPr>
            <a:xfrm>
              <a:off x="5034955" y="1190013"/>
              <a:ext cx="1013551" cy="165253"/>
            </a:xfrm>
            <a:prstGeom prst="rect">
              <a:avLst/>
            </a:prstGeom>
            <a:noFill/>
          </p:spPr>
          <p:txBody>
            <a:bodyPr wrap="square" lIns="0" tIns="0" rIns="0" bIns="0" rtlCol="0" anchor="ctr" anchorCtr="0">
              <a:noAutofit/>
            </a:bodyPr>
            <a:lstStyle/>
            <a:p>
              <a:pPr algn="l"/>
              <a:r>
                <a:rPr lang="en-US" sz="1050" dirty="0" smtClean="0"/>
                <a:t>2001:1::2/64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834296" y="1177426"/>
              <a:ext cx="870351" cy="451691"/>
            </a:xfrm>
            <a:prstGeom prst="rect">
              <a:avLst/>
            </a:prstGeom>
            <a:noFill/>
            <a:ln w="9525">
              <a:noFill/>
              <a:miter lim="800000"/>
              <a:headEnd/>
              <a:tailEnd/>
            </a:ln>
          </p:spPr>
        </p:pic>
        <p:sp>
          <p:nvSpPr>
            <p:cNvPr id="31" name="TextBox 30"/>
            <p:cNvSpPr txBox="1"/>
            <p:nvPr/>
          </p:nvSpPr>
          <p:spPr>
            <a:xfrm>
              <a:off x="6129951" y="1395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cxnSp>
          <p:nvCxnSpPr>
            <p:cNvPr id="35" name="Straight Connector 34"/>
            <p:cNvCxnSpPr/>
            <p:nvPr/>
          </p:nvCxnSpPr>
          <p:spPr bwMode="auto">
            <a:xfrm rot="5400000">
              <a:off x="1793822" y="1416807"/>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37" name="TextBox 36"/>
            <p:cNvSpPr txBox="1"/>
            <p:nvPr/>
          </p:nvSpPr>
          <p:spPr>
            <a:xfrm>
              <a:off x="747901" y="1313192"/>
              <a:ext cx="1574421" cy="158962"/>
            </a:xfrm>
            <a:prstGeom prst="rect">
              <a:avLst/>
            </a:prstGeom>
            <a:noFill/>
          </p:spPr>
          <p:txBody>
            <a:bodyPr wrap="square" lIns="0" tIns="0" rIns="0" bIns="0" rtlCol="0" anchor="ctr" anchorCtr="0">
              <a:noAutofit/>
            </a:bodyPr>
            <a:lstStyle/>
            <a:p>
              <a:pPr algn="l"/>
              <a:r>
                <a:rPr lang="en-US" sz="1050" dirty="0" smtClean="0"/>
                <a:t>Lo100: 10::10:1/64</a:t>
              </a:r>
              <a:endParaRPr lang="en-US" sz="1050" dirty="0"/>
            </a:p>
          </p:txBody>
        </p:sp>
        <p:sp>
          <p:nvSpPr>
            <p:cNvPr id="38" name="TextBox 37"/>
            <p:cNvSpPr txBox="1"/>
            <p:nvPr/>
          </p:nvSpPr>
          <p:spPr>
            <a:xfrm>
              <a:off x="2064962" y="1966105"/>
              <a:ext cx="1574421" cy="158962"/>
            </a:xfrm>
            <a:prstGeom prst="rect">
              <a:avLst/>
            </a:prstGeom>
            <a:noFill/>
          </p:spPr>
          <p:txBody>
            <a:bodyPr wrap="square" lIns="0" tIns="0" rIns="0" bIns="0" rtlCol="0" anchor="ctr" anchorCtr="0">
              <a:noAutofit/>
            </a:bodyPr>
            <a:lstStyle/>
            <a:p>
              <a:r>
                <a:rPr lang="en-US" sz="1050" dirty="0" smtClean="0"/>
                <a:t>Lo101: 11::11:1/64</a:t>
              </a:r>
              <a:endParaRPr lang="en-US" sz="1050" dirty="0"/>
            </a:p>
          </p:txBody>
        </p:sp>
      </p:grpSp>
    </p:spTree>
  </p:cSld>
  <p:clrMapOvr>
    <a:masterClrMapping/>
  </p:clrMapOvr>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315176" y="4512663"/>
            <a:ext cx="2437452" cy="37984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6" name="Rectangle 15"/>
          <p:cNvSpPr/>
          <p:nvPr/>
        </p:nvSpPr>
        <p:spPr bwMode="auto">
          <a:xfrm>
            <a:off x="1399460" y="2843559"/>
            <a:ext cx="2456103" cy="21072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Static Route Example</a:t>
            </a:r>
            <a:endParaRPr lang="en-US" dirty="0"/>
          </a:p>
        </p:txBody>
      </p:sp>
      <p:sp>
        <p:nvSpPr>
          <p:cNvPr id="32" name="Content Placeholder 6"/>
          <p:cNvSpPr>
            <a:spLocks noGrp="1"/>
          </p:cNvSpPr>
          <p:nvPr>
            <p:ph idx="11"/>
          </p:nvPr>
        </p:nvSpPr>
        <p:spPr>
          <a:xfrm>
            <a:off x="279400" y="5326743"/>
            <a:ext cx="8520354" cy="1097361"/>
          </a:xfrm>
        </p:spPr>
        <p:txBody>
          <a:bodyPr>
            <a:normAutofit/>
          </a:bodyPr>
          <a:lstStyle/>
          <a:p>
            <a:r>
              <a:rPr lang="en-US" sz="2000" dirty="0" smtClean="0"/>
              <a:t>A static route to the 13::13:1/64 network is configured on central site router R1.</a:t>
            </a:r>
            <a:endParaRPr lang="en-US" sz="2000" dirty="0"/>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22" name="Content Placeholder 15"/>
          <p:cNvSpPr txBox="1">
            <a:spLocks/>
          </p:cNvSpPr>
          <p:nvPr/>
        </p:nvSpPr>
        <p:spPr bwMode="auto">
          <a:xfrm>
            <a:off x="293467" y="2639505"/>
            <a:ext cx="8520113" cy="2488676"/>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unicast-routing</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route 13::/64 s0/1/0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exit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show ipv6 route static</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 Routing Table – 9 entries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Codes: C – Connected, L – Local, S – Static, R – RIP, B – BGP</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U – Per-user Static route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I1 – ISIS L1, I2 – ISIS L2, IA – ISIS interarea, IS – ISIS summary</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O – OSPF intra, OI – OSPF inter, OE1 – OSPF ext 1, OE2 – OSPF ext 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ON1 – OSPF NSSA ext 1, ON2 – OSPF NSSA ext 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    13::/64 [1/0]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via ::, Serial0/1/0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a:t>
            </a:r>
          </a:p>
        </p:txBody>
      </p:sp>
      <p:grpSp>
        <p:nvGrpSpPr>
          <p:cNvPr id="3" name="Group 30"/>
          <p:cNvGrpSpPr/>
          <p:nvPr/>
        </p:nvGrpSpPr>
        <p:grpSpPr>
          <a:xfrm>
            <a:off x="583779" y="1213301"/>
            <a:ext cx="7962479" cy="958658"/>
            <a:chOff x="747901" y="1166409"/>
            <a:chExt cx="7962479" cy="958658"/>
          </a:xfrm>
        </p:grpSpPr>
        <p:cxnSp>
          <p:nvCxnSpPr>
            <p:cNvPr id="33" name="Straight Connector 32"/>
            <p:cNvCxnSpPr/>
            <p:nvPr/>
          </p:nvCxnSpPr>
          <p:spPr bwMode="auto">
            <a:xfrm rot="10800000">
              <a:off x="1963795" y="1418604"/>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34" name="Freeform 9"/>
            <p:cNvSpPr>
              <a:spLocks/>
            </p:cNvSpPr>
            <p:nvPr/>
          </p:nvSpPr>
          <p:spPr bwMode="auto">
            <a:xfrm>
              <a:off x="3186272" y="1385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35" name="Picture 37"/>
            <p:cNvPicPr>
              <a:picLocks noChangeArrowheads="1"/>
            </p:cNvPicPr>
            <p:nvPr/>
          </p:nvPicPr>
          <p:blipFill>
            <a:blip r:embed="rId3" cstate="print"/>
            <a:srcRect/>
            <a:stretch>
              <a:fillRect/>
            </a:stretch>
          </p:blipFill>
          <p:spPr bwMode="auto">
            <a:xfrm>
              <a:off x="2423701" y="1166409"/>
              <a:ext cx="870351" cy="451691"/>
            </a:xfrm>
            <a:prstGeom prst="rect">
              <a:avLst/>
            </a:prstGeom>
            <a:noFill/>
            <a:ln w="9525">
              <a:noFill/>
              <a:miter lim="800000"/>
              <a:headEnd/>
              <a:tailEnd/>
            </a:ln>
          </p:spPr>
        </p:pic>
        <p:sp>
          <p:nvSpPr>
            <p:cNvPr id="36" name="TextBox 35"/>
            <p:cNvSpPr txBox="1"/>
            <p:nvPr/>
          </p:nvSpPr>
          <p:spPr>
            <a:xfrm>
              <a:off x="3345954" y="1188442"/>
              <a:ext cx="1013551" cy="165253"/>
            </a:xfrm>
            <a:prstGeom prst="rect">
              <a:avLst/>
            </a:prstGeom>
            <a:noFill/>
          </p:spPr>
          <p:txBody>
            <a:bodyPr wrap="square" lIns="0" tIns="0" rIns="0" bIns="0" rtlCol="0" anchor="ctr" anchorCtr="0">
              <a:noAutofit/>
            </a:bodyPr>
            <a:lstStyle/>
            <a:p>
              <a:pPr algn="l"/>
              <a:r>
                <a:rPr lang="en-US" sz="1050" dirty="0" smtClean="0"/>
                <a:t>2001:1::1/64</a:t>
              </a:r>
              <a:endParaRPr lang="en-US" sz="1050" dirty="0"/>
            </a:p>
          </p:txBody>
        </p:sp>
        <p:sp>
          <p:nvSpPr>
            <p:cNvPr id="37" name="TextBox 36"/>
            <p:cNvSpPr txBox="1"/>
            <p:nvPr/>
          </p:nvSpPr>
          <p:spPr>
            <a:xfrm>
              <a:off x="3344116" y="14179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38" name="TextBox 37"/>
            <p:cNvSpPr txBox="1"/>
            <p:nvPr/>
          </p:nvSpPr>
          <p:spPr>
            <a:xfrm>
              <a:off x="5356920" y="1548327"/>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cxnSp>
          <p:nvCxnSpPr>
            <p:cNvPr id="39" name="Straight Connector 38"/>
            <p:cNvCxnSpPr/>
            <p:nvPr/>
          </p:nvCxnSpPr>
          <p:spPr bwMode="auto">
            <a:xfrm rot="5400000">
              <a:off x="2685362" y="1764075"/>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0" name="Straight Connector 39"/>
            <p:cNvCxnSpPr/>
            <p:nvPr/>
          </p:nvCxnSpPr>
          <p:spPr bwMode="auto">
            <a:xfrm rot="10800000">
              <a:off x="2609160" y="1935752"/>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1" name="Straight Connector 40"/>
            <p:cNvCxnSpPr/>
            <p:nvPr/>
          </p:nvCxnSpPr>
          <p:spPr bwMode="auto">
            <a:xfrm rot="5400000">
              <a:off x="6901755" y="1415037"/>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2" name="Straight Connector 41"/>
            <p:cNvCxnSpPr/>
            <p:nvPr/>
          </p:nvCxnSpPr>
          <p:spPr bwMode="auto">
            <a:xfrm rot="10800000">
              <a:off x="6561603" y="1426459"/>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43" name="TextBox 42"/>
            <p:cNvSpPr txBox="1"/>
            <p:nvPr/>
          </p:nvSpPr>
          <p:spPr>
            <a:xfrm>
              <a:off x="2699134" y="1386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44" name="TextBox 43"/>
            <p:cNvSpPr txBox="1"/>
            <p:nvPr/>
          </p:nvSpPr>
          <p:spPr>
            <a:xfrm>
              <a:off x="7135959" y="1321047"/>
              <a:ext cx="1574421" cy="158962"/>
            </a:xfrm>
            <a:prstGeom prst="rect">
              <a:avLst/>
            </a:prstGeom>
            <a:noFill/>
          </p:spPr>
          <p:txBody>
            <a:bodyPr wrap="square" lIns="0" tIns="0" rIns="0" bIns="0" rtlCol="0" anchor="ctr" anchorCtr="0">
              <a:noAutofit/>
            </a:bodyPr>
            <a:lstStyle/>
            <a:p>
              <a:pPr algn="l"/>
              <a:r>
                <a:rPr lang="en-US" sz="1050" dirty="0" smtClean="0"/>
                <a:t>Lo102: 13::13:1/64</a:t>
              </a:r>
              <a:endParaRPr lang="en-US" sz="1050" dirty="0"/>
            </a:p>
          </p:txBody>
        </p:sp>
        <p:sp>
          <p:nvSpPr>
            <p:cNvPr id="45" name="TextBox 44"/>
            <p:cNvSpPr txBox="1"/>
            <p:nvPr/>
          </p:nvSpPr>
          <p:spPr>
            <a:xfrm>
              <a:off x="5034955" y="1190013"/>
              <a:ext cx="1013551" cy="165253"/>
            </a:xfrm>
            <a:prstGeom prst="rect">
              <a:avLst/>
            </a:prstGeom>
            <a:noFill/>
          </p:spPr>
          <p:txBody>
            <a:bodyPr wrap="square" lIns="0" tIns="0" rIns="0" bIns="0" rtlCol="0" anchor="ctr" anchorCtr="0">
              <a:noAutofit/>
            </a:bodyPr>
            <a:lstStyle/>
            <a:p>
              <a:pPr algn="l"/>
              <a:r>
                <a:rPr lang="en-US" sz="1050" dirty="0" smtClean="0"/>
                <a:t>2001:1::2/64</a:t>
              </a:r>
              <a:endParaRPr lang="en-US" sz="1050" dirty="0"/>
            </a:p>
          </p:txBody>
        </p:sp>
        <p:pic>
          <p:nvPicPr>
            <p:cNvPr id="46" name="Picture 37"/>
            <p:cNvPicPr>
              <a:picLocks noChangeArrowheads="1"/>
            </p:cNvPicPr>
            <p:nvPr/>
          </p:nvPicPr>
          <p:blipFill>
            <a:blip r:embed="rId3" cstate="print"/>
            <a:srcRect/>
            <a:stretch>
              <a:fillRect/>
            </a:stretch>
          </p:blipFill>
          <p:spPr bwMode="auto">
            <a:xfrm>
              <a:off x="5834296" y="1177426"/>
              <a:ext cx="870351" cy="451691"/>
            </a:xfrm>
            <a:prstGeom prst="rect">
              <a:avLst/>
            </a:prstGeom>
            <a:noFill/>
            <a:ln w="9525">
              <a:noFill/>
              <a:miter lim="800000"/>
              <a:headEnd/>
              <a:tailEnd/>
            </a:ln>
          </p:spPr>
        </p:pic>
        <p:sp>
          <p:nvSpPr>
            <p:cNvPr id="47" name="TextBox 46"/>
            <p:cNvSpPr txBox="1"/>
            <p:nvPr/>
          </p:nvSpPr>
          <p:spPr>
            <a:xfrm>
              <a:off x="6129951" y="1395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cxnSp>
          <p:nvCxnSpPr>
            <p:cNvPr id="48" name="Straight Connector 47"/>
            <p:cNvCxnSpPr/>
            <p:nvPr/>
          </p:nvCxnSpPr>
          <p:spPr bwMode="auto">
            <a:xfrm rot="5400000">
              <a:off x="1793822" y="1416807"/>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49" name="TextBox 48"/>
            <p:cNvSpPr txBox="1"/>
            <p:nvPr/>
          </p:nvSpPr>
          <p:spPr>
            <a:xfrm>
              <a:off x="747901" y="1313192"/>
              <a:ext cx="1574421" cy="158962"/>
            </a:xfrm>
            <a:prstGeom prst="rect">
              <a:avLst/>
            </a:prstGeom>
            <a:noFill/>
          </p:spPr>
          <p:txBody>
            <a:bodyPr wrap="square" lIns="0" tIns="0" rIns="0" bIns="0" rtlCol="0" anchor="ctr" anchorCtr="0">
              <a:noAutofit/>
            </a:bodyPr>
            <a:lstStyle/>
            <a:p>
              <a:pPr algn="l"/>
              <a:r>
                <a:rPr lang="en-US" sz="1050" dirty="0" smtClean="0"/>
                <a:t>Lo100: 10::10:1/64</a:t>
              </a:r>
              <a:endParaRPr lang="en-US" sz="1050" dirty="0"/>
            </a:p>
          </p:txBody>
        </p:sp>
        <p:sp>
          <p:nvSpPr>
            <p:cNvPr id="50" name="TextBox 49"/>
            <p:cNvSpPr txBox="1"/>
            <p:nvPr/>
          </p:nvSpPr>
          <p:spPr>
            <a:xfrm>
              <a:off x="2064962" y="1966105"/>
              <a:ext cx="1574421" cy="158962"/>
            </a:xfrm>
            <a:prstGeom prst="rect">
              <a:avLst/>
            </a:prstGeom>
            <a:noFill/>
          </p:spPr>
          <p:txBody>
            <a:bodyPr wrap="square" lIns="0" tIns="0" rIns="0" bIns="0" rtlCol="0" anchor="ctr" anchorCtr="0">
              <a:noAutofit/>
            </a:bodyPr>
            <a:lstStyle/>
            <a:p>
              <a:r>
                <a:rPr lang="en-US" sz="1050" dirty="0" smtClean="0"/>
                <a:t>Lo101: 11::11:1/64</a:t>
              </a:r>
              <a:endParaRPr lang="en-US" sz="1050" dirty="0"/>
            </a:p>
          </p:txBody>
        </p:sp>
      </p:grpSp>
    </p:spTree>
  </p:cSld>
  <p:clrMapOvr>
    <a:masterClrMapping/>
  </p:clrMapOvr>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315176" y="4512663"/>
            <a:ext cx="2437452" cy="37984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6" name="Rectangle 15"/>
          <p:cNvSpPr/>
          <p:nvPr/>
        </p:nvSpPr>
        <p:spPr bwMode="auto">
          <a:xfrm>
            <a:off x="1399461" y="2837468"/>
            <a:ext cx="2163872" cy="21681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Static Route Example</a:t>
            </a:r>
            <a:endParaRPr lang="en-US" dirty="0"/>
          </a:p>
        </p:txBody>
      </p:sp>
      <p:sp>
        <p:nvSpPr>
          <p:cNvPr id="31" name="Content Placeholder 6"/>
          <p:cNvSpPr>
            <a:spLocks noGrp="1"/>
          </p:cNvSpPr>
          <p:nvPr>
            <p:ph idx="11"/>
          </p:nvPr>
        </p:nvSpPr>
        <p:spPr>
          <a:xfrm>
            <a:off x="279400" y="5326743"/>
            <a:ext cx="8520354" cy="1097361"/>
          </a:xfrm>
        </p:spPr>
        <p:txBody>
          <a:bodyPr>
            <a:normAutofit/>
          </a:bodyPr>
          <a:lstStyle/>
          <a:p>
            <a:r>
              <a:rPr lang="en-US" sz="2000" dirty="0" smtClean="0"/>
              <a:t>A default static route as </a:t>
            </a:r>
            <a:r>
              <a:rPr lang="en-US" sz="2000" smtClean="0"/>
              <a:t>specified by the </a:t>
            </a:r>
            <a:r>
              <a:rPr lang="en-US" sz="2000" dirty="0" smtClean="0"/>
              <a:t>“</a:t>
            </a:r>
            <a:r>
              <a:rPr lang="en-US" sz="2000" b="1" dirty="0" smtClean="0">
                <a:latin typeface="Courier New" pitchFamily="49" charset="0"/>
                <a:cs typeface="Courier New" pitchFamily="49" charset="0"/>
              </a:rPr>
              <a:t>::/0</a:t>
            </a:r>
            <a:r>
              <a:rPr lang="en-US" sz="2000" dirty="0" smtClean="0"/>
              <a:t>” entry, is now </a:t>
            </a:r>
            <a:r>
              <a:rPr lang="en-US" sz="2000" smtClean="0"/>
              <a:t>configured on branch office router </a:t>
            </a:r>
            <a:r>
              <a:rPr lang="en-US" sz="2000" dirty="0" smtClean="0"/>
              <a:t>R2  to reach all other networks.</a:t>
            </a:r>
            <a:endParaRPr lang="en-US" sz="2000" dirty="0"/>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22" name="Content Placeholder 15"/>
          <p:cNvSpPr txBox="1">
            <a:spLocks/>
          </p:cNvSpPr>
          <p:nvPr/>
        </p:nvSpPr>
        <p:spPr bwMode="auto">
          <a:xfrm>
            <a:off x="293467" y="2639505"/>
            <a:ext cx="8520113" cy="2488676"/>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ipv6 unicast-routing</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ipv6 route ::/0 s0/1/0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exit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 </a:t>
            </a:r>
            <a:r>
              <a:rPr lang="en-US" sz="1200" b="1" kern="0" dirty="0" smtClean="0">
                <a:latin typeface="Courier New" pitchFamily="49" charset="0"/>
                <a:cs typeface="Courier New" pitchFamily="49" charset="0"/>
              </a:rPr>
              <a:t>show ipv6 route static</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 Routing Table – 9 entries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Codes: C – Connected, L – Local, S – Static, R – RIP, B – BGP</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U – Per-user Static route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I1 – ISIS L1, I2 – ISIS L2, IA – ISIS interarea, IS – ISIS summary</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O – OSPF intra, OI – OSPF inter, OE1 – OSPF ext 1, OE2 – OSPF ext 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ON1 – OSPF NSSA ext 1, ON2 – OSPF NSSA ext 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    ::/0 [1/0]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via ::, Serial0/1/0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a:t>
            </a:r>
          </a:p>
        </p:txBody>
      </p:sp>
      <p:grpSp>
        <p:nvGrpSpPr>
          <p:cNvPr id="3" name="Group 31"/>
          <p:cNvGrpSpPr/>
          <p:nvPr/>
        </p:nvGrpSpPr>
        <p:grpSpPr>
          <a:xfrm>
            <a:off x="583779" y="1213301"/>
            <a:ext cx="7962479" cy="958658"/>
            <a:chOff x="747901" y="1166409"/>
            <a:chExt cx="7962479" cy="958658"/>
          </a:xfrm>
        </p:grpSpPr>
        <p:cxnSp>
          <p:nvCxnSpPr>
            <p:cNvPr id="33" name="Straight Connector 32"/>
            <p:cNvCxnSpPr/>
            <p:nvPr/>
          </p:nvCxnSpPr>
          <p:spPr bwMode="auto">
            <a:xfrm rot="10800000">
              <a:off x="1963795" y="1418604"/>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34" name="Freeform 9"/>
            <p:cNvSpPr>
              <a:spLocks/>
            </p:cNvSpPr>
            <p:nvPr/>
          </p:nvSpPr>
          <p:spPr bwMode="auto">
            <a:xfrm>
              <a:off x="3186272" y="1385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35" name="Picture 37"/>
            <p:cNvPicPr>
              <a:picLocks noChangeArrowheads="1"/>
            </p:cNvPicPr>
            <p:nvPr/>
          </p:nvPicPr>
          <p:blipFill>
            <a:blip r:embed="rId3" cstate="print"/>
            <a:srcRect/>
            <a:stretch>
              <a:fillRect/>
            </a:stretch>
          </p:blipFill>
          <p:spPr bwMode="auto">
            <a:xfrm>
              <a:off x="2423701" y="1166409"/>
              <a:ext cx="870351" cy="451691"/>
            </a:xfrm>
            <a:prstGeom prst="rect">
              <a:avLst/>
            </a:prstGeom>
            <a:noFill/>
            <a:ln w="9525">
              <a:noFill/>
              <a:miter lim="800000"/>
              <a:headEnd/>
              <a:tailEnd/>
            </a:ln>
          </p:spPr>
        </p:pic>
        <p:sp>
          <p:nvSpPr>
            <p:cNvPr id="36" name="TextBox 35"/>
            <p:cNvSpPr txBox="1"/>
            <p:nvPr/>
          </p:nvSpPr>
          <p:spPr>
            <a:xfrm>
              <a:off x="3345954" y="1188442"/>
              <a:ext cx="1013551" cy="165253"/>
            </a:xfrm>
            <a:prstGeom prst="rect">
              <a:avLst/>
            </a:prstGeom>
            <a:noFill/>
          </p:spPr>
          <p:txBody>
            <a:bodyPr wrap="square" lIns="0" tIns="0" rIns="0" bIns="0" rtlCol="0" anchor="ctr" anchorCtr="0">
              <a:noAutofit/>
            </a:bodyPr>
            <a:lstStyle/>
            <a:p>
              <a:pPr algn="l"/>
              <a:r>
                <a:rPr lang="en-US" sz="1050" dirty="0" smtClean="0"/>
                <a:t>2001:1::1/64</a:t>
              </a:r>
              <a:endParaRPr lang="en-US" sz="1050" dirty="0"/>
            </a:p>
          </p:txBody>
        </p:sp>
        <p:sp>
          <p:nvSpPr>
            <p:cNvPr id="37" name="TextBox 36"/>
            <p:cNvSpPr txBox="1"/>
            <p:nvPr/>
          </p:nvSpPr>
          <p:spPr>
            <a:xfrm>
              <a:off x="3344116" y="14179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38" name="TextBox 37"/>
            <p:cNvSpPr txBox="1"/>
            <p:nvPr/>
          </p:nvSpPr>
          <p:spPr>
            <a:xfrm>
              <a:off x="5356920" y="1548327"/>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cxnSp>
          <p:nvCxnSpPr>
            <p:cNvPr id="39" name="Straight Connector 38"/>
            <p:cNvCxnSpPr/>
            <p:nvPr/>
          </p:nvCxnSpPr>
          <p:spPr bwMode="auto">
            <a:xfrm rot="5400000">
              <a:off x="2685362" y="1764075"/>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0" name="Straight Connector 39"/>
            <p:cNvCxnSpPr/>
            <p:nvPr/>
          </p:nvCxnSpPr>
          <p:spPr bwMode="auto">
            <a:xfrm rot="10800000">
              <a:off x="2609160" y="1935752"/>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1" name="Straight Connector 40"/>
            <p:cNvCxnSpPr/>
            <p:nvPr/>
          </p:nvCxnSpPr>
          <p:spPr bwMode="auto">
            <a:xfrm rot="5400000">
              <a:off x="6901755" y="1415037"/>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2" name="Straight Connector 41"/>
            <p:cNvCxnSpPr/>
            <p:nvPr/>
          </p:nvCxnSpPr>
          <p:spPr bwMode="auto">
            <a:xfrm rot="10800000">
              <a:off x="6561603" y="1426459"/>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43" name="TextBox 42"/>
            <p:cNvSpPr txBox="1"/>
            <p:nvPr/>
          </p:nvSpPr>
          <p:spPr>
            <a:xfrm>
              <a:off x="2699134" y="1386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44" name="TextBox 43"/>
            <p:cNvSpPr txBox="1"/>
            <p:nvPr/>
          </p:nvSpPr>
          <p:spPr>
            <a:xfrm>
              <a:off x="7135959" y="1321047"/>
              <a:ext cx="1574421" cy="158962"/>
            </a:xfrm>
            <a:prstGeom prst="rect">
              <a:avLst/>
            </a:prstGeom>
            <a:noFill/>
          </p:spPr>
          <p:txBody>
            <a:bodyPr wrap="square" lIns="0" tIns="0" rIns="0" bIns="0" rtlCol="0" anchor="ctr" anchorCtr="0">
              <a:noAutofit/>
            </a:bodyPr>
            <a:lstStyle/>
            <a:p>
              <a:pPr algn="l"/>
              <a:r>
                <a:rPr lang="en-US" sz="1050" dirty="0" smtClean="0"/>
                <a:t>Lo102: 13::13:1/64</a:t>
              </a:r>
              <a:endParaRPr lang="en-US" sz="1050" dirty="0"/>
            </a:p>
          </p:txBody>
        </p:sp>
        <p:sp>
          <p:nvSpPr>
            <p:cNvPr id="45" name="TextBox 44"/>
            <p:cNvSpPr txBox="1"/>
            <p:nvPr/>
          </p:nvSpPr>
          <p:spPr>
            <a:xfrm>
              <a:off x="5034955" y="1190013"/>
              <a:ext cx="1013551" cy="165253"/>
            </a:xfrm>
            <a:prstGeom prst="rect">
              <a:avLst/>
            </a:prstGeom>
            <a:noFill/>
          </p:spPr>
          <p:txBody>
            <a:bodyPr wrap="square" lIns="0" tIns="0" rIns="0" bIns="0" rtlCol="0" anchor="ctr" anchorCtr="0">
              <a:noAutofit/>
            </a:bodyPr>
            <a:lstStyle/>
            <a:p>
              <a:pPr algn="l"/>
              <a:r>
                <a:rPr lang="en-US" sz="1050" dirty="0" smtClean="0"/>
                <a:t>2001:1::2/64</a:t>
              </a:r>
              <a:endParaRPr lang="en-US" sz="1050" dirty="0"/>
            </a:p>
          </p:txBody>
        </p:sp>
        <p:pic>
          <p:nvPicPr>
            <p:cNvPr id="46" name="Picture 37"/>
            <p:cNvPicPr>
              <a:picLocks noChangeArrowheads="1"/>
            </p:cNvPicPr>
            <p:nvPr/>
          </p:nvPicPr>
          <p:blipFill>
            <a:blip r:embed="rId3" cstate="print"/>
            <a:srcRect/>
            <a:stretch>
              <a:fillRect/>
            </a:stretch>
          </p:blipFill>
          <p:spPr bwMode="auto">
            <a:xfrm>
              <a:off x="5834296" y="1177426"/>
              <a:ext cx="870351" cy="451691"/>
            </a:xfrm>
            <a:prstGeom prst="rect">
              <a:avLst/>
            </a:prstGeom>
            <a:noFill/>
            <a:ln w="9525">
              <a:noFill/>
              <a:miter lim="800000"/>
              <a:headEnd/>
              <a:tailEnd/>
            </a:ln>
          </p:spPr>
        </p:pic>
        <p:sp>
          <p:nvSpPr>
            <p:cNvPr id="47" name="TextBox 46"/>
            <p:cNvSpPr txBox="1"/>
            <p:nvPr/>
          </p:nvSpPr>
          <p:spPr>
            <a:xfrm>
              <a:off x="6129951" y="1395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cxnSp>
          <p:nvCxnSpPr>
            <p:cNvPr id="48" name="Straight Connector 47"/>
            <p:cNvCxnSpPr/>
            <p:nvPr/>
          </p:nvCxnSpPr>
          <p:spPr bwMode="auto">
            <a:xfrm rot="5400000">
              <a:off x="1793822" y="1416807"/>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49" name="TextBox 48"/>
            <p:cNvSpPr txBox="1"/>
            <p:nvPr/>
          </p:nvSpPr>
          <p:spPr>
            <a:xfrm>
              <a:off x="747901" y="1313192"/>
              <a:ext cx="1574421" cy="158962"/>
            </a:xfrm>
            <a:prstGeom prst="rect">
              <a:avLst/>
            </a:prstGeom>
            <a:noFill/>
          </p:spPr>
          <p:txBody>
            <a:bodyPr wrap="square" lIns="0" tIns="0" rIns="0" bIns="0" rtlCol="0" anchor="ctr" anchorCtr="0">
              <a:noAutofit/>
            </a:bodyPr>
            <a:lstStyle/>
            <a:p>
              <a:pPr algn="l"/>
              <a:r>
                <a:rPr lang="en-US" sz="1050" dirty="0" smtClean="0"/>
                <a:t>Lo100: 10::10:1/64</a:t>
              </a:r>
              <a:endParaRPr lang="en-US" sz="1050" dirty="0"/>
            </a:p>
          </p:txBody>
        </p:sp>
        <p:sp>
          <p:nvSpPr>
            <p:cNvPr id="50" name="TextBox 49"/>
            <p:cNvSpPr txBox="1"/>
            <p:nvPr/>
          </p:nvSpPr>
          <p:spPr>
            <a:xfrm>
              <a:off x="2064962" y="1966105"/>
              <a:ext cx="1574421" cy="158962"/>
            </a:xfrm>
            <a:prstGeom prst="rect">
              <a:avLst/>
            </a:prstGeom>
            <a:noFill/>
          </p:spPr>
          <p:txBody>
            <a:bodyPr wrap="square" lIns="0" tIns="0" rIns="0" bIns="0" rtlCol="0" anchor="ctr" anchorCtr="0">
              <a:noAutofit/>
            </a:bodyPr>
            <a:lstStyle/>
            <a:p>
              <a:r>
                <a:rPr lang="en-US" sz="1050" dirty="0" smtClean="0"/>
                <a:t>Lo101: 11::11:1/64</a:t>
              </a:r>
              <a:endParaRPr lang="en-US" sz="1050" dirty="0"/>
            </a:p>
          </p:txBody>
        </p:sp>
      </p:gr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IPv6 Address Types</a:t>
            </a:r>
            <a:endParaRPr lang="en-US" dirty="0"/>
          </a:p>
        </p:txBody>
      </p:sp>
      <p:graphicFrame>
        <p:nvGraphicFramePr>
          <p:cNvPr id="3" name="Table 2"/>
          <p:cNvGraphicFramePr>
            <a:graphicFrameLocks noGrp="1"/>
          </p:cNvGraphicFramePr>
          <p:nvPr/>
        </p:nvGraphicFramePr>
        <p:xfrm>
          <a:off x="410308" y="1041400"/>
          <a:ext cx="8280399" cy="5288279"/>
        </p:xfrm>
        <a:graphic>
          <a:graphicData uri="http://schemas.openxmlformats.org/drawingml/2006/table">
            <a:tbl>
              <a:tblPr firstRow="1" bandRow="1">
                <a:tableStyleId>{5C22544A-7EE6-4342-B048-85BDC9FD1C3A}</a:tableStyleId>
              </a:tblPr>
              <a:tblGrid>
                <a:gridCol w="2113280"/>
                <a:gridCol w="4058920"/>
                <a:gridCol w="2108199"/>
              </a:tblGrid>
              <a:tr h="512789">
                <a:tc>
                  <a:txBody>
                    <a:bodyPr/>
                    <a:lstStyle/>
                    <a:p>
                      <a:pPr algn="ctr"/>
                      <a:r>
                        <a:rPr lang="en-US" dirty="0" smtClean="0"/>
                        <a:t>Address Type</a:t>
                      </a:r>
                      <a:endParaRPr lang="en-US" dirty="0"/>
                    </a:p>
                  </a:txBody>
                  <a:tcPr anchor="ctr"/>
                </a:tc>
                <a:tc>
                  <a:txBody>
                    <a:bodyPr/>
                    <a:lstStyle/>
                    <a:p>
                      <a:pPr algn="ctr"/>
                      <a:r>
                        <a:rPr lang="en-US" dirty="0" smtClean="0"/>
                        <a:t>Description</a:t>
                      </a:r>
                      <a:endParaRPr lang="en-US" dirty="0"/>
                    </a:p>
                  </a:txBody>
                  <a:tcPr anchor="ctr"/>
                </a:tc>
                <a:tc>
                  <a:txBody>
                    <a:bodyPr/>
                    <a:lstStyle/>
                    <a:p>
                      <a:pPr algn="ctr"/>
                      <a:r>
                        <a:rPr lang="en-US" dirty="0" smtClean="0"/>
                        <a:t>Topology</a:t>
                      </a:r>
                      <a:endParaRPr lang="en-US" dirty="0"/>
                    </a:p>
                  </a:txBody>
                  <a:tcPr anchor="ctr"/>
                </a:tc>
              </a:tr>
              <a:tr h="1591830">
                <a:tc>
                  <a:txBody>
                    <a:bodyPr/>
                    <a:lstStyle/>
                    <a:p>
                      <a:pPr algn="ctr"/>
                      <a:r>
                        <a:rPr lang="en-GB" sz="1800" dirty="0" smtClean="0">
                          <a:effectLst/>
                        </a:rPr>
                        <a:t>Unicast</a:t>
                      </a:r>
                      <a:endParaRPr lang="en-US" dirty="0">
                        <a:effectLst/>
                      </a:endParaRPr>
                    </a:p>
                  </a:txBody>
                  <a:tcPr anchor="ctr"/>
                </a:tc>
                <a:tc>
                  <a:txBody>
                    <a:bodyPr/>
                    <a:lstStyle/>
                    <a:p>
                      <a:pPr marL="177800" indent="-177800" algn="l" defTabSz="814388" rtl="0" eaLnBrk="1" latinLnBrk="0" hangingPunct="1">
                        <a:lnSpc>
                          <a:spcPct val="100000"/>
                        </a:lnSpc>
                        <a:spcBef>
                          <a:spcPct val="0"/>
                        </a:spcBef>
                        <a:buFontTx/>
                        <a:buNone/>
                        <a:defRPr/>
                      </a:pPr>
                      <a:r>
                        <a:rPr lang="en-GB" sz="1200" b="0" i="0" kern="1200" dirty="0" smtClean="0">
                          <a:solidFill>
                            <a:schemeClr val="dk1"/>
                          </a:solidFill>
                          <a:effectLst/>
                          <a:latin typeface="+mn-lt"/>
                          <a:ea typeface="+mn-ea"/>
                          <a:cs typeface="+mn-cs"/>
                        </a:rPr>
                        <a:t>“</a:t>
                      </a:r>
                      <a:r>
                        <a:rPr lang="en-GB" sz="1200" b="1" i="1" kern="1200" dirty="0" smtClean="0">
                          <a:solidFill>
                            <a:schemeClr val="dk1"/>
                          </a:solidFill>
                          <a:effectLst/>
                          <a:latin typeface="+mn-lt"/>
                          <a:ea typeface="+mn-ea"/>
                          <a:cs typeface="+mn-cs"/>
                        </a:rPr>
                        <a:t>One to One</a:t>
                      </a:r>
                      <a:r>
                        <a:rPr lang="en-GB" sz="1200" b="0" i="0" kern="1200" dirty="0" smtClean="0">
                          <a:solidFill>
                            <a:schemeClr val="dk1"/>
                          </a:solidFill>
                          <a:effectLst/>
                          <a:latin typeface="+mn-lt"/>
                          <a:ea typeface="+mn-ea"/>
                          <a:cs typeface="+mn-cs"/>
                        </a:rPr>
                        <a:t>” </a:t>
                      </a:r>
                    </a:p>
                    <a:p>
                      <a:pPr marL="177800" indent="-177800" algn="l" defTabSz="814388" rtl="0" eaLnBrk="1" latinLnBrk="0" hangingPunct="1">
                        <a:lnSpc>
                          <a:spcPct val="100000"/>
                        </a:lnSpc>
                        <a:spcBef>
                          <a:spcPct val="0"/>
                        </a:spcBef>
                        <a:buFontTx/>
                        <a:buChar char="•"/>
                        <a:defRPr/>
                      </a:pPr>
                      <a:r>
                        <a:rPr lang="en-GB" sz="1200" b="0" i="0" kern="1200" dirty="0" smtClean="0">
                          <a:solidFill>
                            <a:schemeClr val="dk1"/>
                          </a:solidFill>
                          <a:effectLst/>
                          <a:latin typeface="+mn-lt"/>
                          <a:ea typeface="+mn-ea"/>
                          <a:cs typeface="+mn-cs"/>
                        </a:rPr>
                        <a:t>An address destined for a single interface. </a:t>
                      </a:r>
                    </a:p>
                    <a:p>
                      <a:pPr marL="177800" indent="-177800" algn="l" defTabSz="814388" rtl="0" eaLnBrk="1" latinLnBrk="0" hangingPunct="1">
                        <a:lnSpc>
                          <a:spcPct val="100000"/>
                        </a:lnSpc>
                        <a:spcBef>
                          <a:spcPct val="0"/>
                        </a:spcBef>
                        <a:buFontTx/>
                        <a:buChar char="•"/>
                        <a:defRPr/>
                      </a:pPr>
                      <a:r>
                        <a:rPr lang="en-GB" sz="1200" b="0" i="0" kern="1200" dirty="0" smtClean="0">
                          <a:solidFill>
                            <a:schemeClr val="dk1"/>
                          </a:solidFill>
                          <a:effectLst/>
                          <a:latin typeface="+mn-lt"/>
                          <a:ea typeface="+mn-ea"/>
                          <a:cs typeface="+mn-cs"/>
                        </a:rPr>
                        <a:t>A packet sent to a unicast address is delivered to the interface identified by that address.</a:t>
                      </a:r>
                    </a:p>
                  </a:txBody>
                  <a:tcPr anchor="ctr"/>
                </a:tc>
                <a:tc>
                  <a:txBody>
                    <a:bodyPr/>
                    <a:lstStyle/>
                    <a:p>
                      <a:endParaRPr lang="en-US" dirty="0"/>
                    </a:p>
                  </a:txBody>
                  <a:tcPr/>
                </a:tc>
              </a:tr>
              <a:tr h="1591830">
                <a:tc>
                  <a:txBody>
                    <a:bodyPr/>
                    <a:lstStyle/>
                    <a:p>
                      <a:pPr algn="ctr"/>
                      <a:r>
                        <a:rPr lang="en-US" altLang="ja-JP" dirty="0" smtClean="0"/>
                        <a:t>Multicast</a:t>
                      </a:r>
                      <a:endParaRPr lang="en-US" dirty="0"/>
                    </a:p>
                  </a:txBody>
                  <a:tcPr anchor="ctr"/>
                </a:tc>
                <a:tc>
                  <a:txBody>
                    <a:bodyPr/>
                    <a:lstStyle/>
                    <a:p>
                      <a:pPr marL="177800" marR="0" indent="-177800" algn="l" defTabSz="814388" rtl="0" eaLnBrk="1" fontAlgn="auto" latinLnBrk="0" hangingPunct="1">
                        <a:lnSpc>
                          <a:spcPct val="100000"/>
                        </a:lnSpc>
                        <a:spcBef>
                          <a:spcPct val="0"/>
                        </a:spcBef>
                        <a:spcAft>
                          <a:spcPts val="0"/>
                        </a:spcAft>
                        <a:buClrTx/>
                        <a:buSzTx/>
                        <a:buFontTx/>
                        <a:buNone/>
                        <a:tabLst/>
                        <a:defRPr/>
                      </a:pPr>
                      <a:r>
                        <a:rPr lang="en-GB" sz="1200" b="0" i="0" kern="1200" dirty="0" smtClean="0">
                          <a:solidFill>
                            <a:schemeClr val="dk1"/>
                          </a:solidFill>
                          <a:effectLst/>
                          <a:latin typeface="+mn-lt"/>
                          <a:ea typeface="+mn-ea"/>
                          <a:cs typeface="+mn-cs"/>
                        </a:rPr>
                        <a:t>“</a:t>
                      </a:r>
                      <a:r>
                        <a:rPr lang="en-GB" sz="1200" b="1" i="1" kern="1200" dirty="0" smtClean="0">
                          <a:solidFill>
                            <a:schemeClr val="dk1"/>
                          </a:solidFill>
                          <a:effectLst/>
                          <a:latin typeface="+mn-lt"/>
                          <a:ea typeface="+mn-ea"/>
                          <a:cs typeface="+mn-cs"/>
                        </a:rPr>
                        <a:t>One to Many</a:t>
                      </a:r>
                      <a:r>
                        <a:rPr lang="en-GB" sz="1200" b="0" i="0" kern="1200" dirty="0" smtClean="0">
                          <a:solidFill>
                            <a:schemeClr val="dk1"/>
                          </a:solidFill>
                          <a:effectLst/>
                          <a:latin typeface="+mn-lt"/>
                          <a:ea typeface="+mn-ea"/>
                          <a:cs typeface="+mn-cs"/>
                        </a:rPr>
                        <a:t>” </a:t>
                      </a:r>
                    </a:p>
                    <a:p>
                      <a:pPr marL="177800" indent="-177800" algn="l" defTabSz="814388" rtl="0" eaLnBrk="1" latinLnBrk="0" hangingPunct="1">
                        <a:lnSpc>
                          <a:spcPct val="100000"/>
                        </a:lnSpc>
                        <a:spcBef>
                          <a:spcPct val="0"/>
                        </a:spcBef>
                        <a:buFontTx/>
                        <a:buChar char="•"/>
                        <a:defRPr/>
                      </a:pPr>
                      <a:r>
                        <a:rPr lang="en-US" sz="1200" b="0" i="0" kern="1200" dirty="0" smtClean="0">
                          <a:solidFill>
                            <a:schemeClr val="dk1"/>
                          </a:solidFill>
                          <a:effectLst/>
                          <a:latin typeface="+mn-lt"/>
                          <a:ea typeface="+mn-ea"/>
                          <a:cs typeface="+mn-cs"/>
                        </a:rPr>
                        <a:t>An address for a set of interfaces (typically belonging to different nodes). </a:t>
                      </a:r>
                    </a:p>
                    <a:p>
                      <a:pPr marL="177800" indent="-177800" algn="l" defTabSz="814388" rtl="0" eaLnBrk="1" latinLnBrk="0" hangingPunct="1">
                        <a:lnSpc>
                          <a:spcPct val="100000"/>
                        </a:lnSpc>
                        <a:spcBef>
                          <a:spcPct val="0"/>
                        </a:spcBef>
                        <a:buFontTx/>
                        <a:buChar char="•"/>
                        <a:defRPr/>
                      </a:pPr>
                      <a:r>
                        <a:rPr lang="en-US" sz="1200" b="0" i="0" kern="1200" dirty="0" smtClean="0">
                          <a:solidFill>
                            <a:schemeClr val="dk1"/>
                          </a:solidFill>
                          <a:effectLst/>
                          <a:latin typeface="+mn-lt"/>
                          <a:ea typeface="+mn-ea"/>
                          <a:cs typeface="+mn-cs"/>
                        </a:rPr>
                        <a:t>A packet sent to a multicast address will be delivered to all interfaces identified by that address.</a:t>
                      </a:r>
                    </a:p>
                  </a:txBody>
                  <a:tcPr anchor="ctr"/>
                </a:tc>
                <a:tc>
                  <a:txBody>
                    <a:bodyPr/>
                    <a:lstStyle/>
                    <a:p>
                      <a:endParaRPr lang="en-US" dirty="0"/>
                    </a:p>
                  </a:txBody>
                  <a:tcPr/>
                </a:tc>
              </a:tr>
              <a:tr h="1591830">
                <a:tc>
                  <a:txBody>
                    <a:bodyPr/>
                    <a:lstStyle/>
                    <a:p>
                      <a:pPr algn="ctr"/>
                      <a:r>
                        <a:rPr lang="en-US" altLang="ja-JP" dirty="0" smtClean="0"/>
                        <a:t>Anycast</a:t>
                      </a:r>
                      <a:endParaRPr lang="en-US" dirty="0"/>
                    </a:p>
                  </a:txBody>
                  <a:tcPr anchor="ctr"/>
                </a:tc>
                <a:tc>
                  <a:txBody>
                    <a:bodyPr/>
                    <a:lstStyle/>
                    <a:p>
                      <a:pPr marL="177800" marR="0" indent="-177800" algn="l" defTabSz="814388" rtl="0" eaLnBrk="1" fontAlgn="auto" latinLnBrk="0" hangingPunct="1">
                        <a:lnSpc>
                          <a:spcPct val="100000"/>
                        </a:lnSpc>
                        <a:spcBef>
                          <a:spcPct val="0"/>
                        </a:spcBef>
                        <a:spcAft>
                          <a:spcPts val="0"/>
                        </a:spcAft>
                        <a:buClrTx/>
                        <a:buSzTx/>
                        <a:buFontTx/>
                        <a:buNone/>
                        <a:tabLst/>
                        <a:defRPr/>
                      </a:pPr>
                      <a:r>
                        <a:rPr lang="en-GB" sz="1200" b="0" i="0" kern="1200" dirty="0" smtClean="0">
                          <a:solidFill>
                            <a:schemeClr val="dk1"/>
                          </a:solidFill>
                          <a:effectLst/>
                          <a:latin typeface="+mn-lt"/>
                          <a:ea typeface="+mn-ea"/>
                          <a:cs typeface="+mn-cs"/>
                        </a:rPr>
                        <a:t>“</a:t>
                      </a:r>
                      <a:r>
                        <a:rPr lang="en-GB" sz="1200" b="1" i="1" kern="1200" dirty="0" smtClean="0">
                          <a:solidFill>
                            <a:schemeClr val="dk1"/>
                          </a:solidFill>
                          <a:effectLst/>
                          <a:latin typeface="+mn-lt"/>
                          <a:ea typeface="+mn-ea"/>
                          <a:cs typeface="+mn-cs"/>
                        </a:rPr>
                        <a:t>One to Nearest</a:t>
                      </a:r>
                      <a:r>
                        <a:rPr lang="en-GB" sz="1200" b="0" i="0" kern="1200" dirty="0" smtClean="0">
                          <a:solidFill>
                            <a:schemeClr val="dk1"/>
                          </a:solidFill>
                          <a:effectLst/>
                          <a:latin typeface="+mn-lt"/>
                          <a:ea typeface="+mn-ea"/>
                          <a:cs typeface="+mn-cs"/>
                        </a:rPr>
                        <a:t>” </a:t>
                      </a:r>
                      <a:r>
                        <a:rPr lang="en-US" sz="1200" b="0" i="0" kern="1200" dirty="0" smtClean="0">
                          <a:solidFill>
                            <a:schemeClr val="dk1"/>
                          </a:solidFill>
                          <a:effectLst/>
                          <a:latin typeface="+mn-lt"/>
                          <a:ea typeface="+mn-ea"/>
                          <a:cs typeface="+mn-cs"/>
                        </a:rPr>
                        <a:t>(Allocated from Unicast)</a:t>
                      </a:r>
                    </a:p>
                    <a:p>
                      <a:pPr marL="177800" indent="-177800" algn="l" defTabSz="814388" rtl="0" eaLnBrk="1" latinLnBrk="0" hangingPunct="1">
                        <a:lnSpc>
                          <a:spcPct val="100000"/>
                        </a:lnSpc>
                        <a:spcBef>
                          <a:spcPct val="0"/>
                        </a:spcBef>
                        <a:buFontTx/>
                        <a:buChar char="•"/>
                        <a:defRPr/>
                      </a:pPr>
                      <a:r>
                        <a:rPr lang="en-US" sz="1200" b="0" i="0" kern="1200" dirty="0" smtClean="0">
                          <a:solidFill>
                            <a:schemeClr val="dk1"/>
                          </a:solidFill>
                          <a:effectLst/>
                          <a:latin typeface="+mn-lt"/>
                          <a:ea typeface="+mn-ea"/>
                          <a:cs typeface="+mn-cs"/>
                        </a:rPr>
                        <a:t>An address for a set of interfaces. </a:t>
                      </a:r>
                    </a:p>
                    <a:p>
                      <a:pPr marL="177800" indent="-177800" algn="l" defTabSz="814388" rtl="0" eaLnBrk="1" latinLnBrk="0" hangingPunct="1">
                        <a:lnSpc>
                          <a:spcPct val="100000"/>
                        </a:lnSpc>
                        <a:spcBef>
                          <a:spcPct val="0"/>
                        </a:spcBef>
                        <a:buFontTx/>
                        <a:buChar char="•"/>
                        <a:defRPr/>
                      </a:pPr>
                      <a:r>
                        <a:rPr lang="en-US" sz="1200" b="0" i="0" kern="1200" dirty="0" smtClean="0">
                          <a:solidFill>
                            <a:schemeClr val="dk1"/>
                          </a:solidFill>
                          <a:effectLst/>
                          <a:latin typeface="+mn-lt"/>
                          <a:ea typeface="+mn-ea"/>
                          <a:cs typeface="+mn-cs"/>
                        </a:rPr>
                        <a:t>In most cases these interfaces belong to different nodes. </a:t>
                      </a:r>
                    </a:p>
                    <a:p>
                      <a:pPr marL="177800" indent="-177800" algn="l" defTabSz="814388" rtl="0" eaLnBrk="1" latinLnBrk="0" hangingPunct="1">
                        <a:lnSpc>
                          <a:spcPct val="100000"/>
                        </a:lnSpc>
                        <a:spcBef>
                          <a:spcPct val="0"/>
                        </a:spcBef>
                        <a:buFontTx/>
                        <a:buChar char="•"/>
                        <a:defRPr/>
                      </a:pPr>
                      <a:r>
                        <a:rPr lang="en-US" sz="1200" b="0" i="0" kern="1200" dirty="0" smtClean="0">
                          <a:solidFill>
                            <a:schemeClr val="dk1"/>
                          </a:solidFill>
                          <a:effectLst/>
                          <a:latin typeface="+mn-lt"/>
                          <a:ea typeface="+mn-ea"/>
                          <a:cs typeface="+mn-cs"/>
                        </a:rPr>
                        <a:t>A packet sent to an anycast address is delivered to the closest interface</a:t>
                      </a:r>
                      <a:r>
                        <a:rPr lang="en-US" sz="1200" b="0" i="0" kern="1200" baseline="0" dirty="0" smtClean="0">
                          <a:solidFill>
                            <a:schemeClr val="dk1"/>
                          </a:solidFill>
                          <a:effectLst/>
                          <a:latin typeface="+mn-lt"/>
                          <a:ea typeface="+mn-ea"/>
                          <a:cs typeface="+mn-cs"/>
                        </a:rPr>
                        <a:t> as determined by the IGP.</a:t>
                      </a:r>
                      <a:endParaRPr lang="en-US" sz="1200" b="0" i="0" kern="1200" dirty="0" smtClean="0">
                        <a:solidFill>
                          <a:schemeClr val="dk1"/>
                        </a:solidFill>
                        <a:effectLst/>
                        <a:latin typeface="+mn-lt"/>
                        <a:ea typeface="+mn-ea"/>
                        <a:cs typeface="+mn-cs"/>
                      </a:endParaRPr>
                    </a:p>
                  </a:txBody>
                  <a:tcPr anchor="ctr"/>
                </a:tc>
                <a:tc>
                  <a:txBody>
                    <a:bodyPr/>
                    <a:lstStyle/>
                    <a:p>
                      <a:endParaRPr lang="en-US" dirty="0"/>
                    </a:p>
                  </a:txBody>
                  <a:tcPr/>
                </a:tc>
              </a:tr>
            </a:tbl>
          </a:graphicData>
        </a:graphic>
      </p:graphicFrame>
      <p:grpSp>
        <p:nvGrpSpPr>
          <p:cNvPr id="4" name="Group 4"/>
          <p:cNvGrpSpPr>
            <a:grpSpLocks/>
          </p:cNvGrpSpPr>
          <p:nvPr/>
        </p:nvGrpSpPr>
        <p:grpSpPr bwMode="auto">
          <a:xfrm>
            <a:off x="7045960" y="2098040"/>
            <a:ext cx="1397000" cy="420688"/>
            <a:chOff x="3728" y="1026"/>
            <a:chExt cx="1028" cy="321"/>
          </a:xfrm>
        </p:grpSpPr>
        <p:sp>
          <p:nvSpPr>
            <p:cNvPr id="5" name="Line 5"/>
            <p:cNvSpPr>
              <a:spLocks noChangeShapeType="1"/>
            </p:cNvSpPr>
            <p:nvPr/>
          </p:nvSpPr>
          <p:spPr bwMode="auto">
            <a:xfrm>
              <a:off x="4001" y="1162"/>
              <a:ext cx="499" cy="0"/>
            </a:xfrm>
            <a:prstGeom prst="line">
              <a:avLst/>
            </a:prstGeom>
            <a:noFill/>
            <a:ln w="38100">
              <a:solidFill>
                <a:schemeClr val="tx1"/>
              </a:solidFill>
              <a:round/>
              <a:headEnd/>
              <a:tailEnd type="triangle" w="lg" len="lg"/>
            </a:ln>
          </p:spPr>
          <p:txBody>
            <a:bodyPr wrap="none" anchor="ctr"/>
            <a:lstStyle/>
            <a:p>
              <a:endParaRPr lang="en-US" dirty="0"/>
            </a:p>
          </p:txBody>
        </p:sp>
        <p:sp>
          <p:nvSpPr>
            <p:cNvPr id="6" name="computr2"/>
            <p:cNvSpPr>
              <a:spLocks noEditPoints="1" noChangeArrowheads="1"/>
            </p:cNvSpPr>
            <p:nvPr/>
          </p:nvSpPr>
          <p:spPr bwMode="auto">
            <a:xfrm>
              <a:off x="3728" y="1026"/>
              <a:ext cx="318" cy="321"/>
            </a:xfrm>
            <a:custGeom>
              <a:avLst/>
              <a:gdLst>
                <a:gd name="T0" fmla="*/ 2 w 21600"/>
                <a:gd name="T1" fmla="*/ 0 h 21600"/>
                <a:gd name="T2" fmla="*/ 2 w 21600"/>
                <a:gd name="T3" fmla="*/ 5 h 21600"/>
                <a:gd name="T4" fmla="*/ 4 w 21600"/>
                <a:gd name="T5" fmla="*/ 0 h 21600"/>
                <a:gd name="T6" fmla="*/ 1 w 21600"/>
                <a:gd name="T7" fmla="*/ 0 h 21600"/>
                <a:gd name="T8" fmla="*/ 1 w 21600"/>
                <a:gd name="T9" fmla="*/ 3 h 21600"/>
                <a:gd name="T10" fmla="*/ 4 w 21600"/>
                <a:gd name="T11" fmla="*/ 3 h 21600"/>
                <a:gd name="T12" fmla="*/ 1 w 21600"/>
                <a:gd name="T13" fmla="*/ 1 h 21600"/>
                <a:gd name="T14" fmla="*/ 4 w 21600"/>
                <a:gd name="T15" fmla="*/ 1 h 21600"/>
                <a:gd name="T16" fmla="*/ 4 w 21600"/>
                <a:gd name="T17" fmla="*/ 3 h 21600"/>
                <a:gd name="T18" fmla="*/ 1 w 21600"/>
                <a:gd name="T19" fmla="*/ 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6181 w 21600"/>
                <a:gd name="T31" fmla="*/ 1884 h 21600"/>
                <a:gd name="T32" fmla="*/ 15555 w 21600"/>
                <a:gd name="T33" fmla="*/ 975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21022" y="20295"/>
                  </a:moveTo>
                  <a:lnTo>
                    <a:pt x="18828" y="18396"/>
                  </a:lnTo>
                  <a:lnTo>
                    <a:pt x="18828" y="13174"/>
                  </a:lnTo>
                  <a:lnTo>
                    <a:pt x="15478" y="13174"/>
                  </a:lnTo>
                  <a:lnTo>
                    <a:pt x="15478" y="11631"/>
                  </a:lnTo>
                  <a:lnTo>
                    <a:pt x="17326" y="11631"/>
                  </a:lnTo>
                  <a:lnTo>
                    <a:pt x="17326" y="11156"/>
                  </a:lnTo>
                  <a:lnTo>
                    <a:pt x="17326" y="0"/>
                  </a:lnTo>
                  <a:lnTo>
                    <a:pt x="10858" y="0"/>
                  </a:lnTo>
                  <a:lnTo>
                    <a:pt x="4274" y="0"/>
                  </a:lnTo>
                  <a:lnTo>
                    <a:pt x="4274" y="11037"/>
                  </a:lnTo>
                  <a:lnTo>
                    <a:pt x="4274" y="11631"/>
                  </a:lnTo>
                  <a:lnTo>
                    <a:pt x="6122" y="11631"/>
                  </a:lnTo>
                  <a:lnTo>
                    <a:pt x="6122" y="13174"/>
                  </a:lnTo>
                  <a:lnTo>
                    <a:pt x="2772" y="13174"/>
                  </a:lnTo>
                  <a:lnTo>
                    <a:pt x="2772" y="18514"/>
                  </a:lnTo>
                  <a:lnTo>
                    <a:pt x="693" y="20295"/>
                  </a:lnTo>
                  <a:lnTo>
                    <a:pt x="462" y="20413"/>
                  </a:lnTo>
                  <a:lnTo>
                    <a:pt x="231" y="20651"/>
                  </a:lnTo>
                  <a:lnTo>
                    <a:pt x="116" y="20888"/>
                  </a:lnTo>
                  <a:lnTo>
                    <a:pt x="0" y="21125"/>
                  </a:lnTo>
                  <a:lnTo>
                    <a:pt x="0" y="21244"/>
                  </a:lnTo>
                  <a:lnTo>
                    <a:pt x="116" y="21363"/>
                  </a:lnTo>
                  <a:lnTo>
                    <a:pt x="116" y="21481"/>
                  </a:lnTo>
                  <a:lnTo>
                    <a:pt x="231" y="21481"/>
                  </a:lnTo>
                  <a:lnTo>
                    <a:pt x="347" y="21600"/>
                  </a:lnTo>
                  <a:lnTo>
                    <a:pt x="578" y="21600"/>
                  </a:lnTo>
                  <a:lnTo>
                    <a:pt x="693" y="21600"/>
                  </a:lnTo>
                  <a:lnTo>
                    <a:pt x="10858" y="21600"/>
                  </a:lnTo>
                  <a:lnTo>
                    <a:pt x="20907" y="21600"/>
                  </a:lnTo>
                  <a:lnTo>
                    <a:pt x="21138" y="21600"/>
                  </a:lnTo>
                  <a:lnTo>
                    <a:pt x="21253" y="21600"/>
                  </a:lnTo>
                  <a:lnTo>
                    <a:pt x="21369" y="21481"/>
                  </a:lnTo>
                  <a:lnTo>
                    <a:pt x="21484" y="21481"/>
                  </a:lnTo>
                  <a:lnTo>
                    <a:pt x="21600" y="21363"/>
                  </a:lnTo>
                  <a:lnTo>
                    <a:pt x="21600" y="21244"/>
                  </a:lnTo>
                  <a:lnTo>
                    <a:pt x="21600" y="21125"/>
                  </a:lnTo>
                  <a:lnTo>
                    <a:pt x="21484" y="20888"/>
                  </a:lnTo>
                  <a:lnTo>
                    <a:pt x="21369" y="20651"/>
                  </a:lnTo>
                  <a:lnTo>
                    <a:pt x="21253" y="20413"/>
                  </a:lnTo>
                  <a:lnTo>
                    <a:pt x="21022" y="20295"/>
                  </a:lnTo>
                  <a:close/>
                </a:path>
                <a:path w="21600" h="21600" extrusionOk="0">
                  <a:moveTo>
                    <a:pt x="18019" y="18514"/>
                  </a:moveTo>
                  <a:lnTo>
                    <a:pt x="17326" y="17921"/>
                  </a:lnTo>
                  <a:lnTo>
                    <a:pt x="4389" y="17921"/>
                  </a:lnTo>
                  <a:lnTo>
                    <a:pt x="3696" y="18514"/>
                  </a:lnTo>
                  <a:lnTo>
                    <a:pt x="18019" y="18514"/>
                  </a:lnTo>
                  <a:close/>
                </a:path>
                <a:path w="21600" h="21600" extrusionOk="0">
                  <a:moveTo>
                    <a:pt x="19174" y="19701"/>
                  </a:moveTo>
                  <a:lnTo>
                    <a:pt x="18481" y="19108"/>
                  </a:lnTo>
                  <a:lnTo>
                    <a:pt x="3119" y="19108"/>
                  </a:lnTo>
                  <a:lnTo>
                    <a:pt x="2426" y="19701"/>
                  </a:lnTo>
                  <a:lnTo>
                    <a:pt x="19174" y="19701"/>
                  </a:lnTo>
                  <a:close/>
                </a:path>
                <a:path w="21600" h="21600" extrusionOk="0">
                  <a:moveTo>
                    <a:pt x="20560" y="20769"/>
                  </a:moveTo>
                  <a:lnTo>
                    <a:pt x="19867" y="20176"/>
                  </a:lnTo>
                  <a:lnTo>
                    <a:pt x="1848" y="20176"/>
                  </a:lnTo>
                  <a:lnTo>
                    <a:pt x="1155" y="20769"/>
                  </a:lnTo>
                  <a:lnTo>
                    <a:pt x="20560" y="20769"/>
                  </a:lnTo>
                  <a:close/>
                </a:path>
                <a:path w="21600" h="21600" extrusionOk="0">
                  <a:moveTo>
                    <a:pt x="18828" y="18396"/>
                  </a:moveTo>
                  <a:lnTo>
                    <a:pt x="17442" y="17209"/>
                  </a:lnTo>
                  <a:lnTo>
                    <a:pt x="4158" y="17209"/>
                  </a:lnTo>
                  <a:lnTo>
                    <a:pt x="2772" y="18514"/>
                  </a:lnTo>
                  <a:moveTo>
                    <a:pt x="13168" y="14123"/>
                  </a:moveTo>
                  <a:lnTo>
                    <a:pt x="13168" y="14716"/>
                  </a:lnTo>
                  <a:lnTo>
                    <a:pt x="17788" y="14716"/>
                  </a:lnTo>
                  <a:lnTo>
                    <a:pt x="17788" y="14123"/>
                  </a:lnTo>
                  <a:lnTo>
                    <a:pt x="13168" y="14123"/>
                  </a:lnTo>
                  <a:close/>
                </a:path>
                <a:path w="21600" h="21600" extrusionOk="0">
                  <a:moveTo>
                    <a:pt x="6122" y="1899"/>
                  </a:moveTo>
                  <a:lnTo>
                    <a:pt x="6122" y="9732"/>
                  </a:lnTo>
                  <a:lnTo>
                    <a:pt x="15478" y="9732"/>
                  </a:lnTo>
                  <a:lnTo>
                    <a:pt x="15478" y="1899"/>
                  </a:lnTo>
                  <a:lnTo>
                    <a:pt x="6122" y="1899"/>
                  </a:lnTo>
                  <a:moveTo>
                    <a:pt x="6122" y="11631"/>
                  </a:moveTo>
                  <a:lnTo>
                    <a:pt x="15478" y="11631"/>
                  </a:lnTo>
                  <a:lnTo>
                    <a:pt x="15478" y="13174"/>
                  </a:lnTo>
                  <a:lnTo>
                    <a:pt x="6122" y="13174"/>
                  </a:lnTo>
                  <a:lnTo>
                    <a:pt x="6122" y="11631"/>
                  </a:lnTo>
                  <a:close/>
                </a:path>
              </a:pathLst>
            </a:custGeom>
            <a:solidFill>
              <a:srgbClr val="FFFFCC"/>
            </a:solidFill>
            <a:ln w="9525">
              <a:solidFill>
                <a:schemeClr val="tx1"/>
              </a:solidFill>
              <a:miter lim="800000"/>
              <a:headEnd/>
              <a:tailEnd/>
            </a:ln>
          </p:spPr>
          <p:txBody>
            <a:bodyPr/>
            <a:lstStyle/>
            <a:p>
              <a:endParaRPr lang="en-US" dirty="0"/>
            </a:p>
          </p:txBody>
        </p:sp>
        <p:sp>
          <p:nvSpPr>
            <p:cNvPr id="7" name="computr2"/>
            <p:cNvSpPr>
              <a:spLocks noEditPoints="1" noChangeArrowheads="1"/>
            </p:cNvSpPr>
            <p:nvPr/>
          </p:nvSpPr>
          <p:spPr bwMode="auto">
            <a:xfrm>
              <a:off x="4438" y="1026"/>
              <a:ext cx="318" cy="321"/>
            </a:xfrm>
            <a:custGeom>
              <a:avLst/>
              <a:gdLst>
                <a:gd name="T0" fmla="*/ 2 w 21600"/>
                <a:gd name="T1" fmla="*/ 0 h 21600"/>
                <a:gd name="T2" fmla="*/ 2 w 21600"/>
                <a:gd name="T3" fmla="*/ 5 h 21600"/>
                <a:gd name="T4" fmla="*/ 4 w 21600"/>
                <a:gd name="T5" fmla="*/ 0 h 21600"/>
                <a:gd name="T6" fmla="*/ 1 w 21600"/>
                <a:gd name="T7" fmla="*/ 0 h 21600"/>
                <a:gd name="T8" fmla="*/ 1 w 21600"/>
                <a:gd name="T9" fmla="*/ 3 h 21600"/>
                <a:gd name="T10" fmla="*/ 4 w 21600"/>
                <a:gd name="T11" fmla="*/ 3 h 21600"/>
                <a:gd name="T12" fmla="*/ 1 w 21600"/>
                <a:gd name="T13" fmla="*/ 1 h 21600"/>
                <a:gd name="T14" fmla="*/ 4 w 21600"/>
                <a:gd name="T15" fmla="*/ 1 h 21600"/>
                <a:gd name="T16" fmla="*/ 4 w 21600"/>
                <a:gd name="T17" fmla="*/ 3 h 21600"/>
                <a:gd name="T18" fmla="*/ 1 w 21600"/>
                <a:gd name="T19" fmla="*/ 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6181 w 21600"/>
                <a:gd name="T31" fmla="*/ 1884 h 21600"/>
                <a:gd name="T32" fmla="*/ 15555 w 21600"/>
                <a:gd name="T33" fmla="*/ 975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21022" y="20295"/>
                  </a:moveTo>
                  <a:lnTo>
                    <a:pt x="18828" y="18396"/>
                  </a:lnTo>
                  <a:lnTo>
                    <a:pt x="18828" y="13174"/>
                  </a:lnTo>
                  <a:lnTo>
                    <a:pt x="15478" y="13174"/>
                  </a:lnTo>
                  <a:lnTo>
                    <a:pt x="15478" y="11631"/>
                  </a:lnTo>
                  <a:lnTo>
                    <a:pt x="17326" y="11631"/>
                  </a:lnTo>
                  <a:lnTo>
                    <a:pt x="17326" y="11156"/>
                  </a:lnTo>
                  <a:lnTo>
                    <a:pt x="17326" y="0"/>
                  </a:lnTo>
                  <a:lnTo>
                    <a:pt x="10858" y="0"/>
                  </a:lnTo>
                  <a:lnTo>
                    <a:pt x="4274" y="0"/>
                  </a:lnTo>
                  <a:lnTo>
                    <a:pt x="4274" y="11037"/>
                  </a:lnTo>
                  <a:lnTo>
                    <a:pt x="4274" y="11631"/>
                  </a:lnTo>
                  <a:lnTo>
                    <a:pt x="6122" y="11631"/>
                  </a:lnTo>
                  <a:lnTo>
                    <a:pt x="6122" y="13174"/>
                  </a:lnTo>
                  <a:lnTo>
                    <a:pt x="2772" y="13174"/>
                  </a:lnTo>
                  <a:lnTo>
                    <a:pt x="2772" y="18514"/>
                  </a:lnTo>
                  <a:lnTo>
                    <a:pt x="693" y="20295"/>
                  </a:lnTo>
                  <a:lnTo>
                    <a:pt x="462" y="20413"/>
                  </a:lnTo>
                  <a:lnTo>
                    <a:pt x="231" y="20651"/>
                  </a:lnTo>
                  <a:lnTo>
                    <a:pt x="116" y="20888"/>
                  </a:lnTo>
                  <a:lnTo>
                    <a:pt x="0" y="21125"/>
                  </a:lnTo>
                  <a:lnTo>
                    <a:pt x="0" y="21244"/>
                  </a:lnTo>
                  <a:lnTo>
                    <a:pt x="116" y="21363"/>
                  </a:lnTo>
                  <a:lnTo>
                    <a:pt x="116" y="21481"/>
                  </a:lnTo>
                  <a:lnTo>
                    <a:pt x="231" y="21481"/>
                  </a:lnTo>
                  <a:lnTo>
                    <a:pt x="347" y="21600"/>
                  </a:lnTo>
                  <a:lnTo>
                    <a:pt x="578" y="21600"/>
                  </a:lnTo>
                  <a:lnTo>
                    <a:pt x="693" y="21600"/>
                  </a:lnTo>
                  <a:lnTo>
                    <a:pt x="10858" y="21600"/>
                  </a:lnTo>
                  <a:lnTo>
                    <a:pt x="20907" y="21600"/>
                  </a:lnTo>
                  <a:lnTo>
                    <a:pt x="21138" y="21600"/>
                  </a:lnTo>
                  <a:lnTo>
                    <a:pt x="21253" y="21600"/>
                  </a:lnTo>
                  <a:lnTo>
                    <a:pt x="21369" y="21481"/>
                  </a:lnTo>
                  <a:lnTo>
                    <a:pt x="21484" y="21481"/>
                  </a:lnTo>
                  <a:lnTo>
                    <a:pt x="21600" y="21363"/>
                  </a:lnTo>
                  <a:lnTo>
                    <a:pt x="21600" y="21244"/>
                  </a:lnTo>
                  <a:lnTo>
                    <a:pt x="21600" y="21125"/>
                  </a:lnTo>
                  <a:lnTo>
                    <a:pt x="21484" y="20888"/>
                  </a:lnTo>
                  <a:lnTo>
                    <a:pt x="21369" y="20651"/>
                  </a:lnTo>
                  <a:lnTo>
                    <a:pt x="21253" y="20413"/>
                  </a:lnTo>
                  <a:lnTo>
                    <a:pt x="21022" y="20295"/>
                  </a:lnTo>
                  <a:close/>
                </a:path>
                <a:path w="21600" h="21600" extrusionOk="0">
                  <a:moveTo>
                    <a:pt x="18019" y="18514"/>
                  </a:moveTo>
                  <a:lnTo>
                    <a:pt x="17326" y="17921"/>
                  </a:lnTo>
                  <a:lnTo>
                    <a:pt x="4389" y="17921"/>
                  </a:lnTo>
                  <a:lnTo>
                    <a:pt x="3696" y="18514"/>
                  </a:lnTo>
                  <a:lnTo>
                    <a:pt x="18019" y="18514"/>
                  </a:lnTo>
                  <a:close/>
                </a:path>
                <a:path w="21600" h="21600" extrusionOk="0">
                  <a:moveTo>
                    <a:pt x="19174" y="19701"/>
                  </a:moveTo>
                  <a:lnTo>
                    <a:pt x="18481" y="19108"/>
                  </a:lnTo>
                  <a:lnTo>
                    <a:pt x="3119" y="19108"/>
                  </a:lnTo>
                  <a:lnTo>
                    <a:pt x="2426" y="19701"/>
                  </a:lnTo>
                  <a:lnTo>
                    <a:pt x="19174" y="19701"/>
                  </a:lnTo>
                  <a:close/>
                </a:path>
                <a:path w="21600" h="21600" extrusionOk="0">
                  <a:moveTo>
                    <a:pt x="20560" y="20769"/>
                  </a:moveTo>
                  <a:lnTo>
                    <a:pt x="19867" y="20176"/>
                  </a:lnTo>
                  <a:lnTo>
                    <a:pt x="1848" y="20176"/>
                  </a:lnTo>
                  <a:lnTo>
                    <a:pt x="1155" y="20769"/>
                  </a:lnTo>
                  <a:lnTo>
                    <a:pt x="20560" y="20769"/>
                  </a:lnTo>
                  <a:close/>
                </a:path>
                <a:path w="21600" h="21600" extrusionOk="0">
                  <a:moveTo>
                    <a:pt x="18828" y="18396"/>
                  </a:moveTo>
                  <a:lnTo>
                    <a:pt x="17442" y="17209"/>
                  </a:lnTo>
                  <a:lnTo>
                    <a:pt x="4158" y="17209"/>
                  </a:lnTo>
                  <a:lnTo>
                    <a:pt x="2772" y="18514"/>
                  </a:lnTo>
                  <a:moveTo>
                    <a:pt x="13168" y="14123"/>
                  </a:moveTo>
                  <a:lnTo>
                    <a:pt x="13168" y="14716"/>
                  </a:lnTo>
                  <a:lnTo>
                    <a:pt x="17788" y="14716"/>
                  </a:lnTo>
                  <a:lnTo>
                    <a:pt x="17788" y="14123"/>
                  </a:lnTo>
                  <a:lnTo>
                    <a:pt x="13168" y="14123"/>
                  </a:lnTo>
                  <a:close/>
                </a:path>
                <a:path w="21600" h="21600" extrusionOk="0">
                  <a:moveTo>
                    <a:pt x="6122" y="1899"/>
                  </a:moveTo>
                  <a:lnTo>
                    <a:pt x="6122" y="9732"/>
                  </a:lnTo>
                  <a:lnTo>
                    <a:pt x="15478" y="9732"/>
                  </a:lnTo>
                  <a:lnTo>
                    <a:pt x="15478" y="1899"/>
                  </a:lnTo>
                  <a:lnTo>
                    <a:pt x="6122" y="1899"/>
                  </a:lnTo>
                  <a:moveTo>
                    <a:pt x="6122" y="11631"/>
                  </a:moveTo>
                  <a:lnTo>
                    <a:pt x="15478" y="11631"/>
                  </a:lnTo>
                  <a:lnTo>
                    <a:pt x="15478" y="13174"/>
                  </a:lnTo>
                  <a:lnTo>
                    <a:pt x="6122" y="13174"/>
                  </a:lnTo>
                  <a:lnTo>
                    <a:pt x="6122" y="11631"/>
                  </a:lnTo>
                  <a:close/>
                </a:path>
              </a:pathLst>
            </a:custGeom>
            <a:solidFill>
              <a:srgbClr val="FFFFCC"/>
            </a:solidFill>
            <a:ln w="9525">
              <a:solidFill>
                <a:schemeClr val="tx1"/>
              </a:solidFill>
              <a:miter lim="800000"/>
              <a:headEnd/>
              <a:tailEnd/>
            </a:ln>
          </p:spPr>
          <p:txBody>
            <a:bodyPr/>
            <a:lstStyle/>
            <a:p>
              <a:endParaRPr lang="en-US" dirty="0"/>
            </a:p>
          </p:txBody>
        </p:sp>
      </p:grpSp>
      <p:grpSp>
        <p:nvGrpSpPr>
          <p:cNvPr id="8" name="Group 8"/>
          <p:cNvGrpSpPr>
            <a:grpSpLocks/>
          </p:cNvGrpSpPr>
          <p:nvPr/>
        </p:nvGrpSpPr>
        <p:grpSpPr bwMode="auto">
          <a:xfrm>
            <a:off x="6896100" y="4879341"/>
            <a:ext cx="1587500" cy="1295400"/>
            <a:chOff x="3750" y="1616"/>
            <a:chExt cx="1359" cy="990"/>
          </a:xfrm>
        </p:grpSpPr>
        <p:sp>
          <p:nvSpPr>
            <p:cNvPr id="9" name="Line 9"/>
            <p:cNvSpPr>
              <a:spLocks noChangeShapeType="1"/>
            </p:cNvSpPr>
            <p:nvPr/>
          </p:nvSpPr>
          <p:spPr bwMode="auto">
            <a:xfrm>
              <a:off x="4014" y="2115"/>
              <a:ext cx="272" cy="0"/>
            </a:xfrm>
            <a:prstGeom prst="line">
              <a:avLst/>
            </a:prstGeom>
            <a:noFill/>
            <a:ln w="38100">
              <a:solidFill>
                <a:schemeClr val="tx1"/>
              </a:solidFill>
              <a:round/>
              <a:headEnd/>
              <a:tailEnd type="triangle" w="lg" len="lg"/>
            </a:ln>
          </p:spPr>
          <p:txBody>
            <a:bodyPr wrap="none" anchor="ctr"/>
            <a:lstStyle/>
            <a:p>
              <a:endParaRPr lang="en-US" dirty="0"/>
            </a:p>
          </p:txBody>
        </p:sp>
        <p:sp>
          <p:nvSpPr>
            <p:cNvPr id="10" name="Line 10"/>
            <p:cNvSpPr>
              <a:spLocks noChangeShapeType="1"/>
            </p:cNvSpPr>
            <p:nvPr/>
          </p:nvSpPr>
          <p:spPr bwMode="auto">
            <a:xfrm flipV="1">
              <a:off x="4286" y="1706"/>
              <a:ext cx="544" cy="409"/>
            </a:xfrm>
            <a:prstGeom prst="line">
              <a:avLst/>
            </a:prstGeom>
            <a:noFill/>
            <a:ln w="28575">
              <a:solidFill>
                <a:schemeClr val="tx1"/>
              </a:solidFill>
              <a:prstDash val="sysDot"/>
              <a:round/>
              <a:headEnd/>
              <a:tailEnd type="triangle" w="lg" len="lg"/>
            </a:ln>
          </p:spPr>
          <p:txBody>
            <a:bodyPr wrap="none" anchor="ctr"/>
            <a:lstStyle/>
            <a:p>
              <a:endParaRPr lang="en-US" dirty="0"/>
            </a:p>
          </p:txBody>
        </p:sp>
        <p:sp>
          <p:nvSpPr>
            <p:cNvPr id="11" name="Line 11"/>
            <p:cNvSpPr>
              <a:spLocks noChangeShapeType="1"/>
            </p:cNvSpPr>
            <p:nvPr/>
          </p:nvSpPr>
          <p:spPr bwMode="auto">
            <a:xfrm rot="5647623" flipV="1">
              <a:off x="4420" y="2033"/>
              <a:ext cx="272" cy="544"/>
            </a:xfrm>
            <a:prstGeom prst="line">
              <a:avLst/>
            </a:prstGeom>
            <a:noFill/>
            <a:ln w="28575">
              <a:solidFill>
                <a:schemeClr val="tx1"/>
              </a:solidFill>
              <a:prstDash val="sysDot"/>
              <a:round/>
              <a:headEnd/>
              <a:tailEnd type="triangle" w="lg" len="lg"/>
            </a:ln>
          </p:spPr>
          <p:txBody>
            <a:bodyPr wrap="none" anchor="ctr"/>
            <a:lstStyle/>
            <a:p>
              <a:endParaRPr lang="en-US" dirty="0"/>
            </a:p>
          </p:txBody>
        </p:sp>
        <p:sp>
          <p:nvSpPr>
            <p:cNvPr id="12" name="Line 12"/>
            <p:cNvSpPr>
              <a:spLocks noChangeShapeType="1"/>
            </p:cNvSpPr>
            <p:nvPr/>
          </p:nvSpPr>
          <p:spPr bwMode="auto">
            <a:xfrm>
              <a:off x="4286" y="2115"/>
              <a:ext cx="227" cy="0"/>
            </a:xfrm>
            <a:prstGeom prst="line">
              <a:avLst/>
            </a:prstGeom>
            <a:noFill/>
            <a:ln w="28575">
              <a:solidFill>
                <a:schemeClr val="tx1"/>
              </a:solidFill>
              <a:round/>
              <a:headEnd/>
              <a:tailEnd type="triangle" w="lg" len="lg"/>
            </a:ln>
          </p:spPr>
          <p:txBody>
            <a:bodyPr wrap="none" anchor="ctr"/>
            <a:lstStyle/>
            <a:p>
              <a:endParaRPr lang="en-US" dirty="0"/>
            </a:p>
          </p:txBody>
        </p:sp>
        <p:sp>
          <p:nvSpPr>
            <p:cNvPr id="13" name="computr2"/>
            <p:cNvSpPr>
              <a:spLocks noEditPoints="1" noChangeArrowheads="1"/>
            </p:cNvSpPr>
            <p:nvPr/>
          </p:nvSpPr>
          <p:spPr bwMode="auto">
            <a:xfrm>
              <a:off x="3750" y="1979"/>
              <a:ext cx="318" cy="321"/>
            </a:xfrm>
            <a:custGeom>
              <a:avLst/>
              <a:gdLst>
                <a:gd name="T0" fmla="*/ 2 w 21600"/>
                <a:gd name="T1" fmla="*/ 0 h 21600"/>
                <a:gd name="T2" fmla="*/ 2 w 21600"/>
                <a:gd name="T3" fmla="*/ 5 h 21600"/>
                <a:gd name="T4" fmla="*/ 4 w 21600"/>
                <a:gd name="T5" fmla="*/ 0 h 21600"/>
                <a:gd name="T6" fmla="*/ 1 w 21600"/>
                <a:gd name="T7" fmla="*/ 0 h 21600"/>
                <a:gd name="T8" fmla="*/ 1 w 21600"/>
                <a:gd name="T9" fmla="*/ 3 h 21600"/>
                <a:gd name="T10" fmla="*/ 4 w 21600"/>
                <a:gd name="T11" fmla="*/ 3 h 21600"/>
                <a:gd name="T12" fmla="*/ 1 w 21600"/>
                <a:gd name="T13" fmla="*/ 1 h 21600"/>
                <a:gd name="T14" fmla="*/ 4 w 21600"/>
                <a:gd name="T15" fmla="*/ 1 h 21600"/>
                <a:gd name="T16" fmla="*/ 4 w 21600"/>
                <a:gd name="T17" fmla="*/ 3 h 21600"/>
                <a:gd name="T18" fmla="*/ 1 w 21600"/>
                <a:gd name="T19" fmla="*/ 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6181 w 21600"/>
                <a:gd name="T31" fmla="*/ 1884 h 21600"/>
                <a:gd name="T32" fmla="*/ 15555 w 21600"/>
                <a:gd name="T33" fmla="*/ 975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21022" y="20295"/>
                  </a:moveTo>
                  <a:lnTo>
                    <a:pt x="18828" y="18396"/>
                  </a:lnTo>
                  <a:lnTo>
                    <a:pt x="18828" y="13174"/>
                  </a:lnTo>
                  <a:lnTo>
                    <a:pt x="15478" y="13174"/>
                  </a:lnTo>
                  <a:lnTo>
                    <a:pt x="15478" y="11631"/>
                  </a:lnTo>
                  <a:lnTo>
                    <a:pt x="17326" y="11631"/>
                  </a:lnTo>
                  <a:lnTo>
                    <a:pt x="17326" y="11156"/>
                  </a:lnTo>
                  <a:lnTo>
                    <a:pt x="17326" y="0"/>
                  </a:lnTo>
                  <a:lnTo>
                    <a:pt x="10858" y="0"/>
                  </a:lnTo>
                  <a:lnTo>
                    <a:pt x="4274" y="0"/>
                  </a:lnTo>
                  <a:lnTo>
                    <a:pt x="4274" y="11037"/>
                  </a:lnTo>
                  <a:lnTo>
                    <a:pt x="4274" y="11631"/>
                  </a:lnTo>
                  <a:lnTo>
                    <a:pt x="6122" y="11631"/>
                  </a:lnTo>
                  <a:lnTo>
                    <a:pt x="6122" y="13174"/>
                  </a:lnTo>
                  <a:lnTo>
                    <a:pt x="2772" y="13174"/>
                  </a:lnTo>
                  <a:lnTo>
                    <a:pt x="2772" y="18514"/>
                  </a:lnTo>
                  <a:lnTo>
                    <a:pt x="693" y="20295"/>
                  </a:lnTo>
                  <a:lnTo>
                    <a:pt x="462" y="20413"/>
                  </a:lnTo>
                  <a:lnTo>
                    <a:pt x="231" y="20651"/>
                  </a:lnTo>
                  <a:lnTo>
                    <a:pt x="116" y="20888"/>
                  </a:lnTo>
                  <a:lnTo>
                    <a:pt x="0" y="21125"/>
                  </a:lnTo>
                  <a:lnTo>
                    <a:pt x="0" y="21244"/>
                  </a:lnTo>
                  <a:lnTo>
                    <a:pt x="116" y="21363"/>
                  </a:lnTo>
                  <a:lnTo>
                    <a:pt x="116" y="21481"/>
                  </a:lnTo>
                  <a:lnTo>
                    <a:pt x="231" y="21481"/>
                  </a:lnTo>
                  <a:lnTo>
                    <a:pt x="347" y="21600"/>
                  </a:lnTo>
                  <a:lnTo>
                    <a:pt x="578" y="21600"/>
                  </a:lnTo>
                  <a:lnTo>
                    <a:pt x="693" y="21600"/>
                  </a:lnTo>
                  <a:lnTo>
                    <a:pt x="10858" y="21600"/>
                  </a:lnTo>
                  <a:lnTo>
                    <a:pt x="20907" y="21600"/>
                  </a:lnTo>
                  <a:lnTo>
                    <a:pt x="21138" y="21600"/>
                  </a:lnTo>
                  <a:lnTo>
                    <a:pt x="21253" y="21600"/>
                  </a:lnTo>
                  <a:lnTo>
                    <a:pt x="21369" y="21481"/>
                  </a:lnTo>
                  <a:lnTo>
                    <a:pt x="21484" y="21481"/>
                  </a:lnTo>
                  <a:lnTo>
                    <a:pt x="21600" y="21363"/>
                  </a:lnTo>
                  <a:lnTo>
                    <a:pt x="21600" y="21244"/>
                  </a:lnTo>
                  <a:lnTo>
                    <a:pt x="21600" y="21125"/>
                  </a:lnTo>
                  <a:lnTo>
                    <a:pt x="21484" y="20888"/>
                  </a:lnTo>
                  <a:lnTo>
                    <a:pt x="21369" y="20651"/>
                  </a:lnTo>
                  <a:lnTo>
                    <a:pt x="21253" y="20413"/>
                  </a:lnTo>
                  <a:lnTo>
                    <a:pt x="21022" y="20295"/>
                  </a:lnTo>
                  <a:close/>
                </a:path>
                <a:path w="21600" h="21600" extrusionOk="0">
                  <a:moveTo>
                    <a:pt x="18019" y="18514"/>
                  </a:moveTo>
                  <a:lnTo>
                    <a:pt x="17326" y="17921"/>
                  </a:lnTo>
                  <a:lnTo>
                    <a:pt x="4389" y="17921"/>
                  </a:lnTo>
                  <a:lnTo>
                    <a:pt x="3696" y="18514"/>
                  </a:lnTo>
                  <a:lnTo>
                    <a:pt x="18019" y="18514"/>
                  </a:lnTo>
                  <a:close/>
                </a:path>
                <a:path w="21600" h="21600" extrusionOk="0">
                  <a:moveTo>
                    <a:pt x="19174" y="19701"/>
                  </a:moveTo>
                  <a:lnTo>
                    <a:pt x="18481" y="19108"/>
                  </a:lnTo>
                  <a:lnTo>
                    <a:pt x="3119" y="19108"/>
                  </a:lnTo>
                  <a:lnTo>
                    <a:pt x="2426" y="19701"/>
                  </a:lnTo>
                  <a:lnTo>
                    <a:pt x="19174" y="19701"/>
                  </a:lnTo>
                  <a:close/>
                </a:path>
                <a:path w="21600" h="21600" extrusionOk="0">
                  <a:moveTo>
                    <a:pt x="20560" y="20769"/>
                  </a:moveTo>
                  <a:lnTo>
                    <a:pt x="19867" y="20176"/>
                  </a:lnTo>
                  <a:lnTo>
                    <a:pt x="1848" y="20176"/>
                  </a:lnTo>
                  <a:lnTo>
                    <a:pt x="1155" y="20769"/>
                  </a:lnTo>
                  <a:lnTo>
                    <a:pt x="20560" y="20769"/>
                  </a:lnTo>
                  <a:close/>
                </a:path>
                <a:path w="21600" h="21600" extrusionOk="0">
                  <a:moveTo>
                    <a:pt x="18828" y="18396"/>
                  </a:moveTo>
                  <a:lnTo>
                    <a:pt x="17442" y="17209"/>
                  </a:lnTo>
                  <a:lnTo>
                    <a:pt x="4158" y="17209"/>
                  </a:lnTo>
                  <a:lnTo>
                    <a:pt x="2772" y="18514"/>
                  </a:lnTo>
                  <a:moveTo>
                    <a:pt x="13168" y="14123"/>
                  </a:moveTo>
                  <a:lnTo>
                    <a:pt x="13168" y="14716"/>
                  </a:lnTo>
                  <a:lnTo>
                    <a:pt x="17788" y="14716"/>
                  </a:lnTo>
                  <a:lnTo>
                    <a:pt x="17788" y="14123"/>
                  </a:lnTo>
                  <a:lnTo>
                    <a:pt x="13168" y="14123"/>
                  </a:lnTo>
                  <a:close/>
                </a:path>
                <a:path w="21600" h="21600" extrusionOk="0">
                  <a:moveTo>
                    <a:pt x="6122" y="1899"/>
                  </a:moveTo>
                  <a:lnTo>
                    <a:pt x="6122" y="9732"/>
                  </a:lnTo>
                  <a:lnTo>
                    <a:pt x="15478" y="9732"/>
                  </a:lnTo>
                  <a:lnTo>
                    <a:pt x="15478" y="1899"/>
                  </a:lnTo>
                  <a:lnTo>
                    <a:pt x="6122" y="1899"/>
                  </a:lnTo>
                  <a:moveTo>
                    <a:pt x="6122" y="11631"/>
                  </a:moveTo>
                  <a:lnTo>
                    <a:pt x="15478" y="11631"/>
                  </a:lnTo>
                  <a:lnTo>
                    <a:pt x="15478" y="13174"/>
                  </a:lnTo>
                  <a:lnTo>
                    <a:pt x="6122" y="13174"/>
                  </a:lnTo>
                  <a:lnTo>
                    <a:pt x="6122" y="11631"/>
                  </a:lnTo>
                  <a:close/>
                </a:path>
              </a:pathLst>
            </a:custGeom>
            <a:solidFill>
              <a:srgbClr val="FFFFCC"/>
            </a:solidFill>
            <a:ln w="9525">
              <a:solidFill>
                <a:schemeClr val="tx1"/>
              </a:solidFill>
              <a:miter lim="800000"/>
              <a:headEnd/>
              <a:tailEnd/>
            </a:ln>
          </p:spPr>
          <p:txBody>
            <a:bodyPr/>
            <a:lstStyle/>
            <a:p>
              <a:endParaRPr lang="en-US" dirty="0"/>
            </a:p>
          </p:txBody>
        </p:sp>
        <p:sp>
          <p:nvSpPr>
            <p:cNvPr id="14" name="computr2"/>
            <p:cNvSpPr>
              <a:spLocks noEditPoints="1" noChangeArrowheads="1"/>
            </p:cNvSpPr>
            <p:nvPr/>
          </p:nvSpPr>
          <p:spPr bwMode="auto">
            <a:xfrm>
              <a:off x="4791" y="1616"/>
              <a:ext cx="318" cy="321"/>
            </a:xfrm>
            <a:custGeom>
              <a:avLst/>
              <a:gdLst>
                <a:gd name="T0" fmla="*/ 2 w 21600"/>
                <a:gd name="T1" fmla="*/ 0 h 21600"/>
                <a:gd name="T2" fmla="*/ 2 w 21600"/>
                <a:gd name="T3" fmla="*/ 5 h 21600"/>
                <a:gd name="T4" fmla="*/ 4 w 21600"/>
                <a:gd name="T5" fmla="*/ 0 h 21600"/>
                <a:gd name="T6" fmla="*/ 1 w 21600"/>
                <a:gd name="T7" fmla="*/ 0 h 21600"/>
                <a:gd name="T8" fmla="*/ 1 w 21600"/>
                <a:gd name="T9" fmla="*/ 3 h 21600"/>
                <a:gd name="T10" fmla="*/ 4 w 21600"/>
                <a:gd name="T11" fmla="*/ 3 h 21600"/>
                <a:gd name="T12" fmla="*/ 1 w 21600"/>
                <a:gd name="T13" fmla="*/ 1 h 21600"/>
                <a:gd name="T14" fmla="*/ 4 w 21600"/>
                <a:gd name="T15" fmla="*/ 1 h 21600"/>
                <a:gd name="T16" fmla="*/ 4 w 21600"/>
                <a:gd name="T17" fmla="*/ 3 h 21600"/>
                <a:gd name="T18" fmla="*/ 1 w 21600"/>
                <a:gd name="T19" fmla="*/ 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6181 w 21600"/>
                <a:gd name="T31" fmla="*/ 1884 h 21600"/>
                <a:gd name="T32" fmla="*/ 15555 w 21600"/>
                <a:gd name="T33" fmla="*/ 975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21022" y="20295"/>
                  </a:moveTo>
                  <a:lnTo>
                    <a:pt x="18828" y="18396"/>
                  </a:lnTo>
                  <a:lnTo>
                    <a:pt x="18828" y="13174"/>
                  </a:lnTo>
                  <a:lnTo>
                    <a:pt x="15478" y="13174"/>
                  </a:lnTo>
                  <a:lnTo>
                    <a:pt x="15478" y="11631"/>
                  </a:lnTo>
                  <a:lnTo>
                    <a:pt x="17326" y="11631"/>
                  </a:lnTo>
                  <a:lnTo>
                    <a:pt x="17326" y="11156"/>
                  </a:lnTo>
                  <a:lnTo>
                    <a:pt x="17326" y="0"/>
                  </a:lnTo>
                  <a:lnTo>
                    <a:pt x="10858" y="0"/>
                  </a:lnTo>
                  <a:lnTo>
                    <a:pt x="4274" y="0"/>
                  </a:lnTo>
                  <a:lnTo>
                    <a:pt x="4274" y="11037"/>
                  </a:lnTo>
                  <a:lnTo>
                    <a:pt x="4274" y="11631"/>
                  </a:lnTo>
                  <a:lnTo>
                    <a:pt x="6122" y="11631"/>
                  </a:lnTo>
                  <a:lnTo>
                    <a:pt x="6122" y="13174"/>
                  </a:lnTo>
                  <a:lnTo>
                    <a:pt x="2772" y="13174"/>
                  </a:lnTo>
                  <a:lnTo>
                    <a:pt x="2772" y="18514"/>
                  </a:lnTo>
                  <a:lnTo>
                    <a:pt x="693" y="20295"/>
                  </a:lnTo>
                  <a:lnTo>
                    <a:pt x="462" y="20413"/>
                  </a:lnTo>
                  <a:lnTo>
                    <a:pt x="231" y="20651"/>
                  </a:lnTo>
                  <a:lnTo>
                    <a:pt x="116" y="20888"/>
                  </a:lnTo>
                  <a:lnTo>
                    <a:pt x="0" y="21125"/>
                  </a:lnTo>
                  <a:lnTo>
                    <a:pt x="0" y="21244"/>
                  </a:lnTo>
                  <a:lnTo>
                    <a:pt x="116" y="21363"/>
                  </a:lnTo>
                  <a:lnTo>
                    <a:pt x="116" y="21481"/>
                  </a:lnTo>
                  <a:lnTo>
                    <a:pt x="231" y="21481"/>
                  </a:lnTo>
                  <a:lnTo>
                    <a:pt x="347" y="21600"/>
                  </a:lnTo>
                  <a:lnTo>
                    <a:pt x="578" y="21600"/>
                  </a:lnTo>
                  <a:lnTo>
                    <a:pt x="693" y="21600"/>
                  </a:lnTo>
                  <a:lnTo>
                    <a:pt x="10858" y="21600"/>
                  </a:lnTo>
                  <a:lnTo>
                    <a:pt x="20907" y="21600"/>
                  </a:lnTo>
                  <a:lnTo>
                    <a:pt x="21138" y="21600"/>
                  </a:lnTo>
                  <a:lnTo>
                    <a:pt x="21253" y="21600"/>
                  </a:lnTo>
                  <a:lnTo>
                    <a:pt x="21369" y="21481"/>
                  </a:lnTo>
                  <a:lnTo>
                    <a:pt x="21484" y="21481"/>
                  </a:lnTo>
                  <a:lnTo>
                    <a:pt x="21600" y="21363"/>
                  </a:lnTo>
                  <a:lnTo>
                    <a:pt x="21600" y="21244"/>
                  </a:lnTo>
                  <a:lnTo>
                    <a:pt x="21600" y="21125"/>
                  </a:lnTo>
                  <a:lnTo>
                    <a:pt x="21484" y="20888"/>
                  </a:lnTo>
                  <a:lnTo>
                    <a:pt x="21369" y="20651"/>
                  </a:lnTo>
                  <a:lnTo>
                    <a:pt x="21253" y="20413"/>
                  </a:lnTo>
                  <a:lnTo>
                    <a:pt x="21022" y="20295"/>
                  </a:lnTo>
                  <a:close/>
                </a:path>
                <a:path w="21600" h="21600" extrusionOk="0">
                  <a:moveTo>
                    <a:pt x="18019" y="18514"/>
                  </a:moveTo>
                  <a:lnTo>
                    <a:pt x="17326" y="17921"/>
                  </a:lnTo>
                  <a:lnTo>
                    <a:pt x="4389" y="17921"/>
                  </a:lnTo>
                  <a:lnTo>
                    <a:pt x="3696" y="18514"/>
                  </a:lnTo>
                  <a:lnTo>
                    <a:pt x="18019" y="18514"/>
                  </a:lnTo>
                  <a:close/>
                </a:path>
                <a:path w="21600" h="21600" extrusionOk="0">
                  <a:moveTo>
                    <a:pt x="19174" y="19701"/>
                  </a:moveTo>
                  <a:lnTo>
                    <a:pt x="18481" y="19108"/>
                  </a:lnTo>
                  <a:lnTo>
                    <a:pt x="3119" y="19108"/>
                  </a:lnTo>
                  <a:lnTo>
                    <a:pt x="2426" y="19701"/>
                  </a:lnTo>
                  <a:lnTo>
                    <a:pt x="19174" y="19701"/>
                  </a:lnTo>
                  <a:close/>
                </a:path>
                <a:path w="21600" h="21600" extrusionOk="0">
                  <a:moveTo>
                    <a:pt x="20560" y="20769"/>
                  </a:moveTo>
                  <a:lnTo>
                    <a:pt x="19867" y="20176"/>
                  </a:lnTo>
                  <a:lnTo>
                    <a:pt x="1848" y="20176"/>
                  </a:lnTo>
                  <a:lnTo>
                    <a:pt x="1155" y="20769"/>
                  </a:lnTo>
                  <a:lnTo>
                    <a:pt x="20560" y="20769"/>
                  </a:lnTo>
                  <a:close/>
                </a:path>
                <a:path w="21600" h="21600" extrusionOk="0">
                  <a:moveTo>
                    <a:pt x="18828" y="18396"/>
                  </a:moveTo>
                  <a:lnTo>
                    <a:pt x="17442" y="17209"/>
                  </a:lnTo>
                  <a:lnTo>
                    <a:pt x="4158" y="17209"/>
                  </a:lnTo>
                  <a:lnTo>
                    <a:pt x="2772" y="18514"/>
                  </a:lnTo>
                  <a:moveTo>
                    <a:pt x="13168" y="14123"/>
                  </a:moveTo>
                  <a:lnTo>
                    <a:pt x="13168" y="14716"/>
                  </a:lnTo>
                  <a:lnTo>
                    <a:pt x="17788" y="14716"/>
                  </a:lnTo>
                  <a:lnTo>
                    <a:pt x="17788" y="14123"/>
                  </a:lnTo>
                  <a:lnTo>
                    <a:pt x="13168" y="14123"/>
                  </a:lnTo>
                  <a:close/>
                </a:path>
                <a:path w="21600" h="21600" extrusionOk="0">
                  <a:moveTo>
                    <a:pt x="6122" y="1899"/>
                  </a:moveTo>
                  <a:lnTo>
                    <a:pt x="6122" y="9732"/>
                  </a:lnTo>
                  <a:lnTo>
                    <a:pt x="15478" y="9732"/>
                  </a:lnTo>
                  <a:lnTo>
                    <a:pt x="15478" y="1899"/>
                  </a:lnTo>
                  <a:lnTo>
                    <a:pt x="6122" y="1899"/>
                  </a:lnTo>
                  <a:moveTo>
                    <a:pt x="6122" y="11631"/>
                  </a:moveTo>
                  <a:lnTo>
                    <a:pt x="15478" y="11631"/>
                  </a:lnTo>
                  <a:lnTo>
                    <a:pt x="15478" y="13174"/>
                  </a:lnTo>
                  <a:lnTo>
                    <a:pt x="6122" y="13174"/>
                  </a:lnTo>
                  <a:lnTo>
                    <a:pt x="6122" y="11631"/>
                  </a:lnTo>
                  <a:close/>
                </a:path>
              </a:pathLst>
            </a:custGeom>
            <a:solidFill>
              <a:srgbClr val="FFFFCC"/>
            </a:solidFill>
            <a:ln w="9525">
              <a:solidFill>
                <a:schemeClr val="tx1"/>
              </a:solidFill>
              <a:miter lim="800000"/>
              <a:headEnd/>
              <a:tailEnd/>
            </a:ln>
          </p:spPr>
          <p:txBody>
            <a:bodyPr/>
            <a:lstStyle/>
            <a:p>
              <a:endParaRPr lang="en-US" dirty="0"/>
            </a:p>
          </p:txBody>
        </p:sp>
        <p:sp>
          <p:nvSpPr>
            <p:cNvPr id="15" name="computr2"/>
            <p:cNvSpPr>
              <a:spLocks noEditPoints="1" noChangeArrowheads="1"/>
            </p:cNvSpPr>
            <p:nvPr/>
          </p:nvSpPr>
          <p:spPr bwMode="auto">
            <a:xfrm>
              <a:off x="4497" y="1949"/>
              <a:ext cx="318" cy="321"/>
            </a:xfrm>
            <a:custGeom>
              <a:avLst/>
              <a:gdLst>
                <a:gd name="T0" fmla="*/ 2 w 21600"/>
                <a:gd name="T1" fmla="*/ 0 h 21600"/>
                <a:gd name="T2" fmla="*/ 2 w 21600"/>
                <a:gd name="T3" fmla="*/ 5 h 21600"/>
                <a:gd name="T4" fmla="*/ 4 w 21600"/>
                <a:gd name="T5" fmla="*/ 0 h 21600"/>
                <a:gd name="T6" fmla="*/ 1 w 21600"/>
                <a:gd name="T7" fmla="*/ 0 h 21600"/>
                <a:gd name="T8" fmla="*/ 1 w 21600"/>
                <a:gd name="T9" fmla="*/ 3 h 21600"/>
                <a:gd name="T10" fmla="*/ 4 w 21600"/>
                <a:gd name="T11" fmla="*/ 3 h 21600"/>
                <a:gd name="T12" fmla="*/ 1 w 21600"/>
                <a:gd name="T13" fmla="*/ 1 h 21600"/>
                <a:gd name="T14" fmla="*/ 4 w 21600"/>
                <a:gd name="T15" fmla="*/ 1 h 21600"/>
                <a:gd name="T16" fmla="*/ 4 w 21600"/>
                <a:gd name="T17" fmla="*/ 3 h 21600"/>
                <a:gd name="T18" fmla="*/ 1 w 21600"/>
                <a:gd name="T19" fmla="*/ 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6181 w 21600"/>
                <a:gd name="T31" fmla="*/ 1884 h 21600"/>
                <a:gd name="T32" fmla="*/ 15555 w 21600"/>
                <a:gd name="T33" fmla="*/ 975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21022" y="20295"/>
                  </a:moveTo>
                  <a:lnTo>
                    <a:pt x="18828" y="18396"/>
                  </a:lnTo>
                  <a:lnTo>
                    <a:pt x="18828" y="13174"/>
                  </a:lnTo>
                  <a:lnTo>
                    <a:pt x="15478" y="13174"/>
                  </a:lnTo>
                  <a:lnTo>
                    <a:pt x="15478" y="11631"/>
                  </a:lnTo>
                  <a:lnTo>
                    <a:pt x="17326" y="11631"/>
                  </a:lnTo>
                  <a:lnTo>
                    <a:pt x="17326" y="11156"/>
                  </a:lnTo>
                  <a:lnTo>
                    <a:pt x="17326" y="0"/>
                  </a:lnTo>
                  <a:lnTo>
                    <a:pt x="10858" y="0"/>
                  </a:lnTo>
                  <a:lnTo>
                    <a:pt x="4274" y="0"/>
                  </a:lnTo>
                  <a:lnTo>
                    <a:pt x="4274" y="11037"/>
                  </a:lnTo>
                  <a:lnTo>
                    <a:pt x="4274" y="11631"/>
                  </a:lnTo>
                  <a:lnTo>
                    <a:pt x="6122" y="11631"/>
                  </a:lnTo>
                  <a:lnTo>
                    <a:pt x="6122" y="13174"/>
                  </a:lnTo>
                  <a:lnTo>
                    <a:pt x="2772" y="13174"/>
                  </a:lnTo>
                  <a:lnTo>
                    <a:pt x="2772" y="18514"/>
                  </a:lnTo>
                  <a:lnTo>
                    <a:pt x="693" y="20295"/>
                  </a:lnTo>
                  <a:lnTo>
                    <a:pt x="462" y="20413"/>
                  </a:lnTo>
                  <a:lnTo>
                    <a:pt x="231" y="20651"/>
                  </a:lnTo>
                  <a:lnTo>
                    <a:pt x="116" y="20888"/>
                  </a:lnTo>
                  <a:lnTo>
                    <a:pt x="0" y="21125"/>
                  </a:lnTo>
                  <a:lnTo>
                    <a:pt x="0" y="21244"/>
                  </a:lnTo>
                  <a:lnTo>
                    <a:pt x="116" y="21363"/>
                  </a:lnTo>
                  <a:lnTo>
                    <a:pt x="116" y="21481"/>
                  </a:lnTo>
                  <a:lnTo>
                    <a:pt x="231" y="21481"/>
                  </a:lnTo>
                  <a:lnTo>
                    <a:pt x="347" y="21600"/>
                  </a:lnTo>
                  <a:lnTo>
                    <a:pt x="578" y="21600"/>
                  </a:lnTo>
                  <a:lnTo>
                    <a:pt x="693" y="21600"/>
                  </a:lnTo>
                  <a:lnTo>
                    <a:pt x="10858" y="21600"/>
                  </a:lnTo>
                  <a:lnTo>
                    <a:pt x="20907" y="21600"/>
                  </a:lnTo>
                  <a:lnTo>
                    <a:pt x="21138" y="21600"/>
                  </a:lnTo>
                  <a:lnTo>
                    <a:pt x="21253" y="21600"/>
                  </a:lnTo>
                  <a:lnTo>
                    <a:pt x="21369" y="21481"/>
                  </a:lnTo>
                  <a:lnTo>
                    <a:pt x="21484" y="21481"/>
                  </a:lnTo>
                  <a:lnTo>
                    <a:pt x="21600" y="21363"/>
                  </a:lnTo>
                  <a:lnTo>
                    <a:pt x="21600" y="21244"/>
                  </a:lnTo>
                  <a:lnTo>
                    <a:pt x="21600" y="21125"/>
                  </a:lnTo>
                  <a:lnTo>
                    <a:pt x="21484" y="20888"/>
                  </a:lnTo>
                  <a:lnTo>
                    <a:pt x="21369" y="20651"/>
                  </a:lnTo>
                  <a:lnTo>
                    <a:pt x="21253" y="20413"/>
                  </a:lnTo>
                  <a:lnTo>
                    <a:pt x="21022" y="20295"/>
                  </a:lnTo>
                  <a:close/>
                </a:path>
                <a:path w="21600" h="21600" extrusionOk="0">
                  <a:moveTo>
                    <a:pt x="18019" y="18514"/>
                  </a:moveTo>
                  <a:lnTo>
                    <a:pt x="17326" y="17921"/>
                  </a:lnTo>
                  <a:lnTo>
                    <a:pt x="4389" y="17921"/>
                  </a:lnTo>
                  <a:lnTo>
                    <a:pt x="3696" y="18514"/>
                  </a:lnTo>
                  <a:lnTo>
                    <a:pt x="18019" y="18514"/>
                  </a:lnTo>
                  <a:close/>
                </a:path>
                <a:path w="21600" h="21600" extrusionOk="0">
                  <a:moveTo>
                    <a:pt x="19174" y="19701"/>
                  </a:moveTo>
                  <a:lnTo>
                    <a:pt x="18481" y="19108"/>
                  </a:lnTo>
                  <a:lnTo>
                    <a:pt x="3119" y="19108"/>
                  </a:lnTo>
                  <a:lnTo>
                    <a:pt x="2426" y="19701"/>
                  </a:lnTo>
                  <a:lnTo>
                    <a:pt x="19174" y="19701"/>
                  </a:lnTo>
                  <a:close/>
                </a:path>
                <a:path w="21600" h="21600" extrusionOk="0">
                  <a:moveTo>
                    <a:pt x="20560" y="20769"/>
                  </a:moveTo>
                  <a:lnTo>
                    <a:pt x="19867" y="20176"/>
                  </a:lnTo>
                  <a:lnTo>
                    <a:pt x="1848" y="20176"/>
                  </a:lnTo>
                  <a:lnTo>
                    <a:pt x="1155" y="20769"/>
                  </a:lnTo>
                  <a:lnTo>
                    <a:pt x="20560" y="20769"/>
                  </a:lnTo>
                  <a:close/>
                </a:path>
                <a:path w="21600" h="21600" extrusionOk="0">
                  <a:moveTo>
                    <a:pt x="18828" y="18396"/>
                  </a:moveTo>
                  <a:lnTo>
                    <a:pt x="17442" y="17209"/>
                  </a:lnTo>
                  <a:lnTo>
                    <a:pt x="4158" y="17209"/>
                  </a:lnTo>
                  <a:lnTo>
                    <a:pt x="2772" y="18514"/>
                  </a:lnTo>
                  <a:moveTo>
                    <a:pt x="13168" y="14123"/>
                  </a:moveTo>
                  <a:lnTo>
                    <a:pt x="13168" y="14716"/>
                  </a:lnTo>
                  <a:lnTo>
                    <a:pt x="17788" y="14716"/>
                  </a:lnTo>
                  <a:lnTo>
                    <a:pt x="17788" y="14123"/>
                  </a:lnTo>
                  <a:lnTo>
                    <a:pt x="13168" y="14123"/>
                  </a:lnTo>
                  <a:close/>
                </a:path>
                <a:path w="21600" h="21600" extrusionOk="0">
                  <a:moveTo>
                    <a:pt x="6122" y="1899"/>
                  </a:moveTo>
                  <a:lnTo>
                    <a:pt x="6122" y="9732"/>
                  </a:lnTo>
                  <a:lnTo>
                    <a:pt x="15478" y="9732"/>
                  </a:lnTo>
                  <a:lnTo>
                    <a:pt x="15478" y="1899"/>
                  </a:lnTo>
                  <a:lnTo>
                    <a:pt x="6122" y="1899"/>
                  </a:lnTo>
                  <a:moveTo>
                    <a:pt x="6122" y="11631"/>
                  </a:moveTo>
                  <a:lnTo>
                    <a:pt x="15478" y="11631"/>
                  </a:lnTo>
                  <a:lnTo>
                    <a:pt x="15478" y="13174"/>
                  </a:lnTo>
                  <a:lnTo>
                    <a:pt x="6122" y="13174"/>
                  </a:lnTo>
                  <a:lnTo>
                    <a:pt x="6122" y="11631"/>
                  </a:lnTo>
                  <a:close/>
                </a:path>
              </a:pathLst>
            </a:custGeom>
            <a:solidFill>
              <a:srgbClr val="FFFFCC"/>
            </a:solidFill>
            <a:ln w="9525">
              <a:solidFill>
                <a:schemeClr val="tx1"/>
              </a:solidFill>
              <a:miter lim="800000"/>
              <a:headEnd/>
              <a:tailEnd/>
            </a:ln>
          </p:spPr>
          <p:txBody>
            <a:bodyPr/>
            <a:lstStyle/>
            <a:p>
              <a:endParaRPr lang="en-US" dirty="0"/>
            </a:p>
          </p:txBody>
        </p:sp>
        <p:sp>
          <p:nvSpPr>
            <p:cNvPr id="16" name="computr2"/>
            <p:cNvSpPr>
              <a:spLocks noEditPoints="1" noChangeArrowheads="1"/>
            </p:cNvSpPr>
            <p:nvPr/>
          </p:nvSpPr>
          <p:spPr bwMode="auto">
            <a:xfrm>
              <a:off x="4784" y="2285"/>
              <a:ext cx="318" cy="321"/>
            </a:xfrm>
            <a:custGeom>
              <a:avLst/>
              <a:gdLst>
                <a:gd name="T0" fmla="*/ 2 w 21600"/>
                <a:gd name="T1" fmla="*/ 0 h 21600"/>
                <a:gd name="T2" fmla="*/ 2 w 21600"/>
                <a:gd name="T3" fmla="*/ 5 h 21600"/>
                <a:gd name="T4" fmla="*/ 4 w 21600"/>
                <a:gd name="T5" fmla="*/ 0 h 21600"/>
                <a:gd name="T6" fmla="*/ 1 w 21600"/>
                <a:gd name="T7" fmla="*/ 0 h 21600"/>
                <a:gd name="T8" fmla="*/ 1 w 21600"/>
                <a:gd name="T9" fmla="*/ 3 h 21600"/>
                <a:gd name="T10" fmla="*/ 4 w 21600"/>
                <a:gd name="T11" fmla="*/ 3 h 21600"/>
                <a:gd name="T12" fmla="*/ 1 w 21600"/>
                <a:gd name="T13" fmla="*/ 1 h 21600"/>
                <a:gd name="T14" fmla="*/ 4 w 21600"/>
                <a:gd name="T15" fmla="*/ 1 h 21600"/>
                <a:gd name="T16" fmla="*/ 4 w 21600"/>
                <a:gd name="T17" fmla="*/ 3 h 21600"/>
                <a:gd name="T18" fmla="*/ 1 w 21600"/>
                <a:gd name="T19" fmla="*/ 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6181 w 21600"/>
                <a:gd name="T31" fmla="*/ 1884 h 21600"/>
                <a:gd name="T32" fmla="*/ 15555 w 21600"/>
                <a:gd name="T33" fmla="*/ 975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21022" y="20295"/>
                  </a:moveTo>
                  <a:lnTo>
                    <a:pt x="18828" y="18396"/>
                  </a:lnTo>
                  <a:lnTo>
                    <a:pt x="18828" y="13174"/>
                  </a:lnTo>
                  <a:lnTo>
                    <a:pt x="15478" y="13174"/>
                  </a:lnTo>
                  <a:lnTo>
                    <a:pt x="15478" y="11631"/>
                  </a:lnTo>
                  <a:lnTo>
                    <a:pt x="17326" y="11631"/>
                  </a:lnTo>
                  <a:lnTo>
                    <a:pt x="17326" y="11156"/>
                  </a:lnTo>
                  <a:lnTo>
                    <a:pt x="17326" y="0"/>
                  </a:lnTo>
                  <a:lnTo>
                    <a:pt x="10858" y="0"/>
                  </a:lnTo>
                  <a:lnTo>
                    <a:pt x="4274" y="0"/>
                  </a:lnTo>
                  <a:lnTo>
                    <a:pt x="4274" y="11037"/>
                  </a:lnTo>
                  <a:lnTo>
                    <a:pt x="4274" y="11631"/>
                  </a:lnTo>
                  <a:lnTo>
                    <a:pt x="6122" y="11631"/>
                  </a:lnTo>
                  <a:lnTo>
                    <a:pt x="6122" y="13174"/>
                  </a:lnTo>
                  <a:lnTo>
                    <a:pt x="2772" y="13174"/>
                  </a:lnTo>
                  <a:lnTo>
                    <a:pt x="2772" y="18514"/>
                  </a:lnTo>
                  <a:lnTo>
                    <a:pt x="693" y="20295"/>
                  </a:lnTo>
                  <a:lnTo>
                    <a:pt x="462" y="20413"/>
                  </a:lnTo>
                  <a:lnTo>
                    <a:pt x="231" y="20651"/>
                  </a:lnTo>
                  <a:lnTo>
                    <a:pt x="116" y="20888"/>
                  </a:lnTo>
                  <a:lnTo>
                    <a:pt x="0" y="21125"/>
                  </a:lnTo>
                  <a:lnTo>
                    <a:pt x="0" y="21244"/>
                  </a:lnTo>
                  <a:lnTo>
                    <a:pt x="116" y="21363"/>
                  </a:lnTo>
                  <a:lnTo>
                    <a:pt x="116" y="21481"/>
                  </a:lnTo>
                  <a:lnTo>
                    <a:pt x="231" y="21481"/>
                  </a:lnTo>
                  <a:lnTo>
                    <a:pt x="347" y="21600"/>
                  </a:lnTo>
                  <a:lnTo>
                    <a:pt x="578" y="21600"/>
                  </a:lnTo>
                  <a:lnTo>
                    <a:pt x="693" y="21600"/>
                  </a:lnTo>
                  <a:lnTo>
                    <a:pt x="10858" y="21600"/>
                  </a:lnTo>
                  <a:lnTo>
                    <a:pt x="20907" y="21600"/>
                  </a:lnTo>
                  <a:lnTo>
                    <a:pt x="21138" y="21600"/>
                  </a:lnTo>
                  <a:lnTo>
                    <a:pt x="21253" y="21600"/>
                  </a:lnTo>
                  <a:lnTo>
                    <a:pt x="21369" y="21481"/>
                  </a:lnTo>
                  <a:lnTo>
                    <a:pt x="21484" y="21481"/>
                  </a:lnTo>
                  <a:lnTo>
                    <a:pt x="21600" y="21363"/>
                  </a:lnTo>
                  <a:lnTo>
                    <a:pt x="21600" y="21244"/>
                  </a:lnTo>
                  <a:lnTo>
                    <a:pt x="21600" y="21125"/>
                  </a:lnTo>
                  <a:lnTo>
                    <a:pt x="21484" y="20888"/>
                  </a:lnTo>
                  <a:lnTo>
                    <a:pt x="21369" y="20651"/>
                  </a:lnTo>
                  <a:lnTo>
                    <a:pt x="21253" y="20413"/>
                  </a:lnTo>
                  <a:lnTo>
                    <a:pt x="21022" y="20295"/>
                  </a:lnTo>
                  <a:close/>
                </a:path>
                <a:path w="21600" h="21600" extrusionOk="0">
                  <a:moveTo>
                    <a:pt x="18019" y="18514"/>
                  </a:moveTo>
                  <a:lnTo>
                    <a:pt x="17326" y="17921"/>
                  </a:lnTo>
                  <a:lnTo>
                    <a:pt x="4389" y="17921"/>
                  </a:lnTo>
                  <a:lnTo>
                    <a:pt x="3696" y="18514"/>
                  </a:lnTo>
                  <a:lnTo>
                    <a:pt x="18019" y="18514"/>
                  </a:lnTo>
                  <a:close/>
                </a:path>
                <a:path w="21600" h="21600" extrusionOk="0">
                  <a:moveTo>
                    <a:pt x="19174" y="19701"/>
                  </a:moveTo>
                  <a:lnTo>
                    <a:pt x="18481" y="19108"/>
                  </a:lnTo>
                  <a:lnTo>
                    <a:pt x="3119" y="19108"/>
                  </a:lnTo>
                  <a:lnTo>
                    <a:pt x="2426" y="19701"/>
                  </a:lnTo>
                  <a:lnTo>
                    <a:pt x="19174" y="19701"/>
                  </a:lnTo>
                  <a:close/>
                </a:path>
                <a:path w="21600" h="21600" extrusionOk="0">
                  <a:moveTo>
                    <a:pt x="20560" y="20769"/>
                  </a:moveTo>
                  <a:lnTo>
                    <a:pt x="19867" y="20176"/>
                  </a:lnTo>
                  <a:lnTo>
                    <a:pt x="1848" y="20176"/>
                  </a:lnTo>
                  <a:lnTo>
                    <a:pt x="1155" y="20769"/>
                  </a:lnTo>
                  <a:lnTo>
                    <a:pt x="20560" y="20769"/>
                  </a:lnTo>
                  <a:close/>
                </a:path>
                <a:path w="21600" h="21600" extrusionOk="0">
                  <a:moveTo>
                    <a:pt x="18828" y="18396"/>
                  </a:moveTo>
                  <a:lnTo>
                    <a:pt x="17442" y="17209"/>
                  </a:lnTo>
                  <a:lnTo>
                    <a:pt x="4158" y="17209"/>
                  </a:lnTo>
                  <a:lnTo>
                    <a:pt x="2772" y="18514"/>
                  </a:lnTo>
                  <a:moveTo>
                    <a:pt x="13168" y="14123"/>
                  </a:moveTo>
                  <a:lnTo>
                    <a:pt x="13168" y="14716"/>
                  </a:lnTo>
                  <a:lnTo>
                    <a:pt x="17788" y="14716"/>
                  </a:lnTo>
                  <a:lnTo>
                    <a:pt x="17788" y="14123"/>
                  </a:lnTo>
                  <a:lnTo>
                    <a:pt x="13168" y="14123"/>
                  </a:lnTo>
                  <a:close/>
                </a:path>
                <a:path w="21600" h="21600" extrusionOk="0">
                  <a:moveTo>
                    <a:pt x="6122" y="1899"/>
                  </a:moveTo>
                  <a:lnTo>
                    <a:pt x="6122" y="9732"/>
                  </a:lnTo>
                  <a:lnTo>
                    <a:pt x="15478" y="9732"/>
                  </a:lnTo>
                  <a:lnTo>
                    <a:pt x="15478" y="1899"/>
                  </a:lnTo>
                  <a:lnTo>
                    <a:pt x="6122" y="1899"/>
                  </a:lnTo>
                  <a:moveTo>
                    <a:pt x="6122" y="11631"/>
                  </a:moveTo>
                  <a:lnTo>
                    <a:pt x="15478" y="11631"/>
                  </a:lnTo>
                  <a:lnTo>
                    <a:pt x="15478" y="13174"/>
                  </a:lnTo>
                  <a:lnTo>
                    <a:pt x="6122" y="13174"/>
                  </a:lnTo>
                  <a:lnTo>
                    <a:pt x="6122" y="11631"/>
                  </a:lnTo>
                  <a:close/>
                </a:path>
              </a:pathLst>
            </a:custGeom>
            <a:solidFill>
              <a:srgbClr val="FFFFCC"/>
            </a:solidFill>
            <a:ln w="9525">
              <a:solidFill>
                <a:schemeClr val="tx1"/>
              </a:solidFill>
              <a:miter lim="800000"/>
              <a:headEnd/>
              <a:tailEnd/>
            </a:ln>
          </p:spPr>
          <p:txBody>
            <a:bodyPr/>
            <a:lstStyle/>
            <a:p>
              <a:endParaRPr lang="en-US" dirty="0"/>
            </a:p>
          </p:txBody>
        </p:sp>
      </p:grpSp>
      <p:grpSp>
        <p:nvGrpSpPr>
          <p:cNvPr id="17" name="Group 17"/>
          <p:cNvGrpSpPr>
            <a:grpSpLocks/>
          </p:cNvGrpSpPr>
          <p:nvPr/>
        </p:nvGrpSpPr>
        <p:grpSpPr bwMode="auto">
          <a:xfrm>
            <a:off x="7105650" y="3350261"/>
            <a:ext cx="1314450" cy="1130300"/>
            <a:chOff x="3779" y="2956"/>
            <a:chExt cx="1060" cy="990"/>
          </a:xfrm>
        </p:grpSpPr>
        <p:sp>
          <p:nvSpPr>
            <p:cNvPr id="18" name="Line 18"/>
            <p:cNvSpPr>
              <a:spLocks noChangeShapeType="1"/>
            </p:cNvSpPr>
            <p:nvPr/>
          </p:nvSpPr>
          <p:spPr bwMode="auto">
            <a:xfrm>
              <a:off x="4014" y="3476"/>
              <a:ext cx="272" cy="0"/>
            </a:xfrm>
            <a:prstGeom prst="line">
              <a:avLst/>
            </a:prstGeom>
            <a:noFill/>
            <a:ln w="38100">
              <a:solidFill>
                <a:schemeClr val="tx1"/>
              </a:solidFill>
              <a:round/>
              <a:headEnd/>
              <a:tailEnd type="triangle" w="lg" len="lg"/>
            </a:ln>
          </p:spPr>
          <p:txBody>
            <a:bodyPr wrap="none" anchor="ctr"/>
            <a:lstStyle/>
            <a:p>
              <a:endParaRPr lang="en-US" dirty="0"/>
            </a:p>
          </p:txBody>
        </p:sp>
        <p:sp>
          <p:nvSpPr>
            <p:cNvPr id="19" name="Line 19"/>
            <p:cNvSpPr>
              <a:spLocks noChangeShapeType="1"/>
            </p:cNvSpPr>
            <p:nvPr/>
          </p:nvSpPr>
          <p:spPr bwMode="auto">
            <a:xfrm flipV="1">
              <a:off x="4286" y="3204"/>
              <a:ext cx="227" cy="272"/>
            </a:xfrm>
            <a:prstGeom prst="line">
              <a:avLst/>
            </a:prstGeom>
            <a:noFill/>
            <a:ln w="28575">
              <a:solidFill>
                <a:schemeClr val="tx1"/>
              </a:solidFill>
              <a:round/>
              <a:headEnd/>
              <a:tailEnd type="triangle" w="lg" len="lg"/>
            </a:ln>
          </p:spPr>
          <p:txBody>
            <a:bodyPr wrap="none" anchor="ctr"/>
            <a:lstStyle/>
            <a:p>
              <a:endParaRPr lang="en-US" dirty="0"/>
            </a:p>
          </p:txBody>
        </p:sp>
        <p:sp>
          <p:nvSpPr>
            <p:cNvPr id="20" name="Line 20"/>
            <p:cNvSpPr>
              <a:spLocks noChangeShapeType="1"/>
            </p:cNvSpPr>
            <p:nvPr/>
          </p:nvSpPr>
          <p:spPr bwMode="auto">
            <a:xfrm>
              <a:off x="4286" y="3476"/>
              <a:ext cx="227" cy="0"/>
            </a:xfrm>
            <a:prstGeom prst="line">
              <a:avLst/>
            </a:prstGeom>
            <a:noFill/>
            <a:ln w="28575">
              <a:solidFill>
                <a:schemeClr val="tx1"/>
              </a:solidFill>
              <a:round/>
              <a:headEnd/>
              <a:tailEnd type="triangle" w="lg" len="lg"/>
            </a:ln>
          </p:spPr>
          <p:txBody>
            <a:bodyPr wrap="none" anchor="ctr"/>
            <a:lstStyle/>
            <a:p>
              <a:endParaRPr lang="en-US" dirty="0"/>
            </a:p>
          </p:txBody>
        </p:sp>
        <p:sp>
          <p:nvSpPr>
            <p:cNvPr id="21" name="Line 21"/>
            <p:cNvSpPr>
              <a:spLocks noChangeShapeType="1"/>
            </p:cNvSpPr>
            <p:nvPr/>
          </p:nvSpPr>
          <p:spPr bwMode="auto">
            <a:xfrm rot="5675228" flipV="1">
              <a:off x="4308" y="3453"/>
              <a:ext cx="227" cy="272"/>
            </a:xfrm>
            <a:prstGeom prst="line">
              <a:avLst/>
            </a:prstGeom>
            <a:noFill/>
            <a:ln w="28575">
              <a:solidFill>
                <a:schemeClr val="tx1"/>
              </a:solidFill>
              <a:round/>
              <a:headEnd/>
              <a:tailEnd type="triangle" w="lg" len="lg"/>
            </a:ln>
          </p:spPr>
          <p:txBody>
            <a:bodyPr wrap="none" anchor="ctr"/>
            <a:lstStyle/>
            <a:p>
              <a:endParaRPr lang="en-US" dirty="0"/>
            </a:p>
          </p:txBody>
        </p:sp>
        <p:sp>
          <p:nvSpPr>
            <p:cNvPr id="22" name="computr2"/>
            <p:cNvSpPr>
              <a:spLocks noEditPoints="1" noChangeArrowheads="1"/>
            </p:cNvSpPr>
            <p:nvPr/>
          </p:nvSpPr>
          <p:spPr bwMode="auto">
            <a:xfrm>
              <a:off x="4513" y="2956"/>
              <a:ext cx="318" cy="321"/>
            </a:xfrm>
            <a:custGeom>
              <a:avLst/>
              <a:gdLst>
                <a:gd name="T0" fmla="*/ 2 w 21600"/>
                <a:gd name="T1" fmla="*/ 0 h 21600"/>
                <a:gd name="T2" fmla="*/ 2 w 21600"/>
                <a:gd name="T3" fmla="*/ 5 h 21600"/>
                <a:gd name="T4" fmla="*/ 4 w 21600"/>
                <a:gd name="T5" fmla="*/ 0 h 21600"/>
                <a:gd name="T6" fmla="*/ 1 w 21600"/>
                <a:gd name="T7" fmla="*/ 0 h 21600"/>
                <a:gd name="T8" fmla="*/ 1 w 21600"/>
                <a:gd name="T9" fmla="*/ 3 h 21600"/>
                <a:gd name="T10" fmla="*/ 4 w 21600"/>
                <a:gd name="T11" fmla="*/ 3 h 21600"/>
                <a:gd name="T12" fmla="*/ 1 w 21600"/>
                <a:gd name="T13" fmla="*/ 1 h 21600"/>
                <a:gd name="T14" fmla="*/ 4 w 21600"/>
                <a:gd name="T15" fmla="*/ 1 h 21600"/>
                <a:gd name="T16" fmla="*/ 4 w 21600"/>
                <a:gd name="T17" fmla="*/ 3 h 21600"/>
                <a:gd name="T18" fmla="*/ 1 w 21600"/>
                <a:gd name="T19" fmla="*/ 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6181 w 21600"/>
                <a:gd name="T31" fmla="*/ 1884 h 21600"/>
                <a:gd name="T32" fmla="*/ 15555 w 21600"/>
                <a:gd name="T33" fmla="*/ 975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21022" y="20295"/>
                  </a:moveTo>
                  <a:lnTo>
                    <a:pt x="18828" y="18396"/>
                  </a:lnTo>
                  <a:lnTo>
                    <a:pt x="18828" y="13174"/>
                  </a:lnTo>
                  <a:lnTo>
                    <a:pt x="15478" y="13174"/>
                  </a:lnTo>
                  <a:lnTo>
                    <a:pt x="15478" y="11631"/>
                  </a:lnTo>
                  <a:lnTo>
                    <a:pt x="17326" y="11631"/>
                  </a:lnTo>
                  <a:lnTo>
                    <a:pt x="17326" y="11156"/>
                  </a:lnTo>
                  <a:lnTo>
                    <a:pt x="17326" y="0"/>
                  </a:lnTo>
                  <a:lnTo>
                    <a:pt x="10858" y="0"/>
                  </a:lnTo>
                  <a:lnTo>
                    <a:pt x="4274" y="0"/>
                  </a:lnTo>
                  <a:lnTo>
                    <a:pt x="4274" y="11037"/>
                  </a:lnTo>
                  <a:lnTo>
                    <a:pt x="4274" y="11631"/>
                  </a:lnTo>
                  <a:lnTo>
                    <a:pt x="6122" y="11631"/>
                  </a:lnTo>
                  <a:lnTo>
                    <a:pt x="6122" y="13174"/>
                  </a:lnTo>
                  <a:lnTo>
                    <a:pt x="2772" y="13174"/>
                  </a:lnTo>
                  <a:lnTo>
                    <a:pt x="2772" y="18514"/>
                  </a:lnTo>
                  <a:lnTo>
                    <a:pt x="693" y="20295"/>
                  </a:lnTo>
                  <a:lnTo>
                    <a:pt x="462" y="20413"/>
                  </a:lnTo>
                  <a:lnTo>
                    <a:pt x="231" y="20651"/>
                  </a:lnTo>
                  <a:lnTo>
                    <a:pt x="116" y="20888"/>
                  </a:lnTo>
                  <a:lnTo>
                    <a:pt x="0" y="21125"/>
                  </a:lnTo>
                  <a:lnTo>
                    <a:pt x="0" y="21244"/>
                  </a:lnTo>
                  <a:lnTo>
                    <a:pt x="116" y="21363"/>
                  </a:lnTo>
                  <a:lnTo>
                    <a:pt x="116" y="21481"/>
                  </a:lnTo>
                  <a:lnTo>
                    <a:pt x="231" y="21481"/>
                  </a:lnTo>
                  <a:lnTo>
                    <a:pt x="347" y="21600"/>
                  </a:lnTo>
                  <a:lnTo>
                    <a:pt x="578" y="21600"/>
                  </a:lnTo>
                  <a:lnTo>
                    <a:pt x="693" y="21600"/>
                  </a:lnTo>
                  <a:lnTo>
                    <a:pt x="10858" y="21600"/>
                  </a:lnTo>
                  <a:lnTo>
                    <a:pt x="20907" y="21600"/>
                  </a:lnTo>
                  <a:lnTo>
                    <a:pt x="21138" y="21600"/>
                  </a:lnTo>
                  <a:lnTo>
                    <a:pt x="21253" y="21600"/>
                  </a:lnTo>
                  <a:lnTo>
                    <a:pt x="21369" y="21481"/>
                  </a:lnTo>
                  <a:lnTo>
                    <a:pt x="21484" y="21481"/>
                  </a:lnTo>
                  <a:lnTo>
                    <a:pt x="21600" y="21363"/>
                  </a:lnTo>
                  <a:lnTo>
                    <a:pt x="21600" y="21244"/>
                  </a:lnTo>
                  <a:lnTo>
                    <a:pt x="21600" y="21125"/>
                  </a:lnTo>
                  <a:lnTo>
                    <a:pt x="21484" y="20888"/>
                  </a:lnTo>
                  <a:lnTo>
                    <a:pt x="21369" y="20651"/>
                  </a:lnTo>
                  <a:lnTo>
                    <a:pt x="21253" y="20413"/>
                  </a:lnTo>
                  <a:lnTo>
                    <a:pt x="21022" y="20295"/>
                  </a:lnTo>
                  <a:close/>
                </a:path>
                <a:path w="21600" h="21600" extrusionOk="0">
                  <a:moveTo>
                    <a:pt x="18019" y="18514"/>
                  </a:moveTo>
                  <a:lnTo>
                    <a:pt x="17326" y="17921"/>
                  </a:lnTo>
                  <a:lnTo>
                    <a:pt x="4389" y="17921"/>
                  </a:lnTo>
                  <a:lnTo>
                    <a:pt x="3696" y="18514"/>
                  </a:lnTo>
                  <a:lnTo>
                    <a:pt x="18019" y="18514"/>
                  </a:lnTo>
                  <a:close/>
                </a:path>
                <a:path w="21600" h="21600" extrusionOk="0">
                  <a:moveTo>
                    <a:pt x="19174" y="19701"/>
                  </a:moveTo>
                  <a:lnTo>
                    <a:pt x="18481" y="19108"/>
                  </a:lnTo>
                  <a:lnTo>
                    <a:pt x="3119" y="19108"/>
                  </a:lnTo>
                  <a:lnTo>
                    <a:pt x="2426" y="19701"/>
                  </a:lnTo>
                  <a:lnTo>
                    <a:pt x="19174" y="19701"/>
                  </a:lnTo>
                  <a:close/>
                </a:path>
                <a:path w="21600" h="21600" extrusionOk="0">
                  <a:moveTo>
                    <a:pt x="20560" y="20769"/>
                  </a:moveTo>
                  <a:lnTo>
                    <a:pt x="19867" y="20176"/>
                  </a:lnTo>
                  <a:lnTo>
                    <a:pt x="1848" y="20176"/>
                  </a:lnTo>
                  <a:lnTo>
                    <a:pt x="1155" y="20769"/>
                  </a:lnTo>
                  <a:lnTo>
                    <a:pt x="20560" y="20769"/>
                  </a:lnTo>
                  <a:close/>
                </a:path>
                <a:path w="21600" h="21600" extrusionOk="0">
                  <a:moveTo>
                    <a:pt x="18828" y="18396"/>
                  </a:moveTo>
                  <a:lnTo>
                    <a:pt x="17442" y="17209"/>
                  </a:lnTo>
                  <a:lnTo>
                    <a:pt x="4158" y="17209"/>
                  </a:lnTo>
                  <a:lnTo>
                    <a:pt x="2772" y="18514"/>
                  </a:lnTo>
                  <a:moveTo>
                    <a:pt x="13168" y="14123"/>
                  </a:moveTo>
                  <a:lnTo>
                    <a:pt x="13168" y="14716"/>
                  </a:lnTo>
                  <a:lnTo>
                    <a:pt x="17788" y="14716"/>
                  </a:lnTo>
                  <a:lnTo>
                    <a:pt x="17788" y="14123"/>
                  </a:lnTo>
                  <a:lnTo>
                    <a:pt x="13168" y="14123"/>
                  </a:lnTo>
                  <a:close/>
                </a:path>
                <a:path w="21600" h="21600" extrusionOk="0">
                  <a:moveTo>
                    <a:pt x="6122" y="1899"/>
                  </a:moveTo>
                  <a:lnTo>
                    <a:pt x="6122" y="9732"/>
                  </a:lnTo>
                  <a:lnTo>
                    <a:pt x="15478" y="9732"/>
                  </a:lnTo>
                  <a:lnTo>
                    <a:pt x="15478" y="1899"/>
                  </a:lnTo>
                  <a:lnTo>
                    <a:pt x="6122" y="1899"/>
                  </a:lnTo>
                  <a:moveTo>
                    <a:pt x="6122" y="11631"/>
                  </a:moveTo>
                  <a:lnTo>
                    <a:pt x="15478" y="11631"/>
                  </a:lnTo>
                  <a:lnTo>
                    <a:pt x="15478" y="13174"/>
                  </a:lnTo>
                  <a:lnTo>
                    <a:pt x="6122" y="13174"/>
                  </a:lnTo>
                  <a:lnTo>
                    <a:pt x="6122" y="11631"/>
                  </a:lnTo>
                  <a:close/>
                </a:path>
              </a:pathLst>
            </a:custGeom>
            <a:solidFill>
              <a:srgbClr val="FFFFCC"/>
            </a:solidFill>
            <a:ln w="9525">
              <a:solidFill>
                <a:schemeClr val="tx1"/>
              </a:solidFill>
              <a:miter lim="800000"/>
              <a:headEnd/>
              <a:tailEnd/>
            </a:ln>
          </p:spPr>
          <p:txBody>
            <a:bodyPr/>
            <a:lstStyle/>
            <a:p>
              <a:endParaRPr lang="en-US" dirty="0"/>
            </a:p>
          </p:txBody>
        </p:sp>
        <p:sp>
          <p:nvSpPr>
            <p:cNvPr id="23" name="computr2"/>
            <p:cNvSpPr>
              <a:spLocks noEditPoints="1" noChangeArrowheads="1"/>
            </p:cNvSpPr>
            <p:nvPr/>
          </p:nvSpPr>
          <p:spPr bwMode="auto">
            <a:xfrm>
              <a:off x="4513" y="3289"/>
              <a:ext cx="318" cy="321"/>
            </a:xfrm>
            <a:custGeom>
              <a:avLst/>
              <a:gdLst>
                <a:gd name="T0" fmla="*/ 2 w 21600"/>
                <a:gd name="T1" fmla="*/ 0 h 21600"/>
                <a:gd name="T2" fmla="*/ 2 w 21600"/>
                <a:gd name="T3" fmla="*/ 5 h 21600"/>
                <a:gd name="T4" fmla="*/ 4 w 21600"/>
                <a:gd name="T5" fmla="*/ 0 h 21600"/>
                <a:gd name="T6" fmla="*/ 1 w 21600"/>
                <a:gd name="T7" fmla="*/ 0 h 21600"/>
                <a:gd name="T8" fmla="*/ 1 w 21600"/>
                <a:gd name="T9" fmla="*/ 3 h 21600"/>
                <a:gd name="T10" fmla="*/ 4 w 21600"/>
                <a:gd name="T11" fmla="*/ 3 h 21600"/>
                <a:gd name="T12" fmla="*/ 1 w 21600"/>
                <a:gd name="T13" fmla="*/ 1 h 21600"/>
                <a:gd name="T14" fmla="*/ 4 w 21600"/>
                <a:gd name="T15" fmla="*/ 1 h 21600"/>
                <a:gd name="T16" fmla="*/ 4 w 21600"/>
                <a:gd name="T17" fmla="*/ 3 h 21600"/>
                <a:gd name="T18" fmla="*/ 1 w 21600"/>
                <a:gd name="T19" fmla="*/ 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6181 w 21600"/>
                <a:gd name="T31" fmla="*/ 1884 h 21600"/>
                <a:gd name="T32" fmla="*/ 15555 w 21600"/>
                <a:gd name="T33" fmla="*/ 975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21022" y="20295"/>
                  </a:moveTo>
                  <a:lnTo>
                    <a:pt x="18828" y="18396"/>
                  </a:lnTo>
                  <a:lnTo>
                    <a:pt x="18828" y="13174"/>
                  </a:lnTo>
                  <a:lnTo>
                    <a:pt x="15478" y="13174"/>
                  </a:lnTo>
                  <a:lnTo>
                    <a:pt x="15478" y="11631"/>
                  </a:lnTo>
                  <a:lnTo>
                    <a:pt x="17326" y="11631"/>
                  </a:lnTo>
                  <a:lnTo>
                    <a:pt x="17326" y="11156"/>
                  </a:lnTo>
                  <a:lnTo>
                    <a:pt x="17326" y="0"/>
                  </a:lnTo>
                  <a:lnTo>
                    <a:pt x="10858" y="0"/>
                  </a:lnTo>
                  <a:lnTo>
                    <a:pt x="4274" y="0"/>
                  </a:lnTo>
                  <a:lnTo>
                    <a:pt x="4274" y="11037"/>
                  </a:lnTo>
                  <a:lnTo>
                    <a:pt x="4274" y="11631"/>
                  </a:lnTo>
                  <a:lnTo>
                    <a:pt x="6122" y="11631"/>
                  </a:lnTo>
                  <a:lnTo>
                    <a:pt x="6122" y="13174"/>
                  </a:lnTo>
                  <a:lnTo>
                    <a:pt x="2772" y="13174"/>
                  </a:lnTo>
                  <a:lnTo>
                    <a:pt x="2772" y="18514"/>
                  </a:lnTo>
                  <a:lnTo>
                    <a:pt x="693" y="20295"/>
                  </a:lnTo>
                  <a:lnTo>
                    <a:pt x="462" y="20413"/>
                  </a:lnTo>
                  <a:lnTo>
                    <a:pt x="231" y="20651"/>
                  </a:lnTo>
                  <a:lnTo>
                    <a:pt x="116" y="20888"/>
                  </a:lnTo>
                  <a:lnTo>
                    <a:pt x="0" y="21125"/>
                  </a:lnTo>
                  <a:lnTo>
                    <a:pt x="0" y="21244"/>
                  </a:lnTo>
                  <a:lnTo>
                    <a:pt x="116" y="21363"/>
                  </a:lnTo>
                  <a:lnTo>
                    <a:pt x="116" y="21481"/>
                  </a:lnTo>
                  <a:lnTo>
                    <a:pt x="231" y="21481"/>
                  </a:lnTo>
                  <a:lnTo>
                    <a:pt x="347" y="21600"/>
                  </a:lnTo>
                  <a:lnTo>
                    <a:pt x="578" y="21600"/>
                  </a:lnTo>
                  <a:lnTo>
                    <a:pt x="693" y="21600"/>
                  </a:lnTo>
                  <a:lnTo>
                    <a:pt x="10858" y="21600"/>
                  </a:lnTo>
                  <a:lnTo>
                    <a:pt x="20907" y="21600"/>
                  </a:lnTo>
                  <a:lnTo>
                    <a:pt x="21138" y="21600"/>
                  </a:lnTo>
                  <a:lnTo>
                    <a:pt x="21253" y="21600"/>
                  </a:lnTo>
                  <a:lnTo>
                    <a:pt x="21369" y="21481"/>
                  </a:lnTo>
                  <a:lnTo>
                    <a:pt x="21484" y="21481"/>
                  </a:lnTo>
                  <a:lnTo>
                    <a:pt x="21600" y="21363"/>
                  </a:lnTo>
                  <a:lnTo>
                    <a:pt x="21600" y="21244"/>
                  </a:lnTo>
                  <a:lnTo>
                    <a:pt x="21600" y="21125"/>
                  </a:lnTo>
                  <a:lnTo>
                    <a:pt x="21484" y="20888"/>
                  </a:lnTo>
                  <a:lnTo>
                    <a:pt x="21369" y="20651"/>
                  </a:lnTo>
                  <a:lnTo>
                    <a:pt x="21253" y="20413"/>
                  </a:lnTo>
                  <a:lnTo>
                    <a:pt x="21022" y="20295"/>
                  </a:lnTo>
                  <a:close/>
                </a:path>
                <a:path w="21600" h="21600" extrusionOk="0">
                  <a:moveTo>
                    <a:pt x="18019" y="18514"/>
                  </a:moveTo>
                  <a:lnTo>
                    <a:pt x="17326" y="17921"/>
                  </a:lnTo>
                  <a:lnTo>
                    <a:pt x="4389" y="17921"/>
                  </a:lnTo>
                  <a:lnTo>
                    <a:pt x="3696" y="18514"/>
                  </a:lnTo>
                  <a:lnTo>
                    <a:pt x="18019" y="18514"/>
                  </a:lnTo>
                  <a:close/>
                </a:path>
                <a:path w="21600" h="21600" extrusionOk="0">
                  <a:moveTo>
                    <a:pt x="19174" y="19701"/>
                  </a:moveTo>
                  <a:lnTo>
                    <a:pt x="18481" y="19108"/>
                  </a:lnTo>
                  <a:lnTo>
                    <a:pt x="3119" y="19108"/>
                  </a:lnTo>
                  <a:lnTo>
                    <a:pt x="2426" y="19701"/>
                  </a:lnTo>
                  <a:lnTo>
                    <a:pt x="19174" y="19701"/>
                  </a:lnTo>
                  <a:close/>
                </a:path>
                <a:path w="21600" h="21600" extrusionOk="0">
                  <a:moveTo>
                    <a:pt x="20560" y="20769"/>
                  </a:moveTo>
                  <a:lnTo>
                    <a:pt x="19867" y="20176"/>
                  </a:lnTo>
                  <a:lnTo>
                    <a:pt x="1848" y="20176"/>
                  </a:lnTo>
                  <a:lnTo>
                    <a:pt x="1155" y="20769"/>
                  </a:lnTo>
                  <a:lnTo>
                    <a:pt x="20560" y="20769"/>
                  </a:lnTo>
                  <a:close/>
                </a:path>
                <a:path w="21600" h="21600" extrusionOk="0">
                  <a:moveTo>
                    <a:pt x="18828" y="18396"/>
                  </a:moveTo>
                  <a:lnTo>
                    <a:pt x="17442" y="17209"/>
                  </a:lnTo>
                  <a:lnTo>
                    <a:pt x="4158" y="17209"/>
                  </a:lnTo>
                  <a:lnTo>
                    <a:pt x="2772" y="18514"/>
                  </a:lnTo>
                  <a:moveTo>
                    <a:pt x="13168" y="14123"/>
                  </a:moveTo>
                  <a:lnTo>
                    <a:pt x="13168" y="14716"/>
                  </a:lnTo>
                  <a:lnTo>
                    <a:pt x="17788" y="14716"/>
                  </a:lnTo>
                  <a:lnTo>
                    <a:pt x="17788" y="14123"/>
                  </a:lnTo>
                  <a:lnTo>
                    <a:pt x="13168" y="14123"/>
                  </a:lnTo>
                  <a:close/>
                </a:path>
                <a:path w="21600" h="21600" extrusionOk="0">
                  <a:moveTo>
                    <a:pt x="6122" y="1899"/>
                  </a:moveTo>
                  <a:lnTo>
                    <a:pt x="6122" y="9732"/>
                  </a:lnTo>
                  <a:lnTo>
                    <a:pt x="15478" y="9732"/>
                  </a:lnTo>
                  <a:lnTo>
                    <a:pt x="15478" y="1899"/>
                  </a:lnTo>
                  <a:lnTo>
                    <a:pt x="6122" y="1899"/>
                  </a:lnTo>
                  <a:moveTo>
                    <a:pt x="6122" y="11631"/>
                  </a:moveTo>
                  <a:lnTo>
                    <a:pt x="15478" y="11631"/>
                  </a:lnTo>
                  <a:lnTo>
                    <a:pt x="15478" y="13174"/>
                  </a:lnTo>
                  <a:lnTo>
                    <a:pt x="6122" y="13174"/>
                  </a:lnTo>
                  <a:lnTo>
                    <a:pt x="6122" y="11631"/>
                  </a:lnTo>
                  <a:close/>
                </a:path>
              </a:pathLst>
            </a:custGeom>
            <a:solidFill>
              <a:srgbClr val="FFFFCC"/>
            </a:solidFill>
            <a:ln w="9525">
              <a:solidFill>
                <a:schemeClr val="tx1"/>
              </a:solidFill>
              <a:miter lim="800000"/>
              <a:headEnd/>
              <a:tailEnd/>
            </a:ln>
          </p:spPr>
          <p:txBody>
            <a:bodyPr/>
            <a:lstStyle/>
            <a:p>
              <a:endParaRPr lang="en-US" dirty="0"/>
            </a:p>
          </p:txBody>
        </p:sp>
        <p:sp>
          <p:nvSpPr>
            <p:cNvPr id="24" name="computr2"/>
            <p:cNvSpPr>
              <a:spLocks noEditPoints="1" noChangeArrowheads="1"/>
            </p:cNvSpPr>
            <p:nvPr/>
          </p:nvSpPr>
          <p:spPr bwMode="auto">
            <a:xfrm>
              <a:off x="4521" y="3625"/>
              <a:ext cx="318" cy="321"/>
            </a:xfrm>
            <a:custGeom>
              <a:avLst/>
              <a:gdLst>
                <a:gd name="T0" fmla="*/ 2 w 21600"/>
                <a:gd name="T1" fmla="*/ 0 h 21600"/>
                <a:gd name="T2" fmla="*/ 2 w 21600"/>
                <a:gd name="T3" fmla="*/ 5 h 21600"/>
                <a:gd name="T4" fmla="*/ 4 w 21600"/>
                <a:gd name="T5" fmla="*/ 0 h 21600"/>
                <a:gd name="T6" fmla="*/ 1 w 21600"/>
                <a:gd name="T7" fmla="*/ 0 h 21600"/>
                <a:gd name="T8" fmla="*/ 1 w 21600"/>
                <a:gd name="T9" fmla="*/ 3 h 21600"/>
                <a:gd name="T10" fmla="*/ 4 w 21600"/>
                <a:gd name="T11" fmla="*/ 3 h 21600"/>
                <a:gd name="T12" fmla="*/ 1 w 21600"/>
                <a:gd name="T13" fmla="*/ 1 h 21600"/>
                <a:gd name="T14" fmla="*/ 4 w 21600"/>
                <a:gd name="T15" fmla="*/ 1 h 21600"/>
                <a:gd name="T16" fmla="*/ 4 w 21600"/>
                <a:gd name="T17" fmla="*/ 3 h 21600"/>
                <a:gd name="T18" fmla="*/ 1 w 21600"/>
                <a:gd name="T19" fmla="*/ 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6181 w 21600"/>
                <a:gd name="T31" fmla="*/ 1884 h 21600"/>
                <a:gd name="T32" fmla="*/ 15555 w 21600"/>
                <a:gd name="T33" fmla="*/ 975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21022" y="20295"/>
                  </a:moveTo>
                  <a:lnTo>
                    <a:pt x="18828" y="18396"/>
                  </a:lnTo>
                  <a:lnTo>
                    <a:pt x="18828" y="13174"/>
                  </a:lnTo>
                  <a:lnTo>
                    <a:pt x="15478" y="13174"/>
                  </a:lnTo>
                  <a:lnTo>
                    <a:pt x="15478" y="11631"/>
                  </a:lnTo>
                  <a:lnTo>
                    <a:pt x="17326" y="11631"/>
                  </a:lnTo>
                  <a:lnTo>
                    <a:pt x="17326" y="11156"/>
                  </a:lnTo>
                  <a:lnTo>
                    <a:pt x="17326" y="0"/>
                  </a:lnTo>
                  <a:lnTo>
                    <a:pt x="10858" y="0"/>
                  </a:lnTo>
                  <a:lnTo>
                    <a:pt x="4274" y="0"/>
                  </a:lnTo>
                  <a:lnTo>
                    <a:pt x="4274" y="11037"/>
                  </a:lnTo>
                  <a:lnTo>
                    <a:pt x="4274" y="11631"/>
                  </a:lnTo>
                  <a:lnTo>
                    <a:pt x="6122" y="11631"/>
                  </a:lnTo>
                  <a:lnTo>
                    <a:pt x="6122" y="13174"/>
                  </a:lnTo>
                  <a:lnTo>
                    <a:pt x="2772" y="13174"/>
                  </a:lnTo>
                  <a:lnTo>
                    <a:pt x="2772" y="18514"/>
                  </a:lnTo>
                  <a:lnTo>
                    <a:pt x="693" y="20295"/>
                  </a:lnTo>
                  <a:lnTo>
                    <a:pt x="462" y="20413"/>
                  </a:lnTo>
                  <a:lnTo>
                    <a:pt x="231" y="20651"/>
                  </a:lnTo>
                  <a:lnTo>
                    <a:pt x="116" y="20888"/>
                  </a:lnTo>
                  <a:lnTo>
                    <a:pt x="0" y="21125"/>
                  </a:lnTo>
                  <a:lnTo>
                    <a:pt x="0" y="21244"/>
                  </a:lnTo>
                  <a:lnTo>
                    <a:pt x="116" y="21363"/>
                  </a:lnTo>
                  <a:lnTo>
                    <a:pt x="116" y="21481"/>
                  </a:lnTo>
                  <a:lnTo>
                    <a:pt x="231" y="21481"/>
                  </a:lnTo>
                  <a:lnTo>
                    <a:pt x="347" y="21600"/>
                  </a:lnTo>
                  <a:lnTo>
                    <a:pt x="578" y="21600"/>
                  </a:lnTo>
                  <a:lnTo>
                    <a:pt x="693" y="21600"/>
                  </a:lnTo>
                  <a:lnTo>
                    <a:pt x="10858" y="21600"/>
                  </a:lnTo>
                  <a:lnTo>
                    <a:pt x="20907" y="21600"/>
                  </a:lnTo>
                  <a:lnTo>
                    <a:pt x="21138" y="21600"/>
                  </a:lnTo>
                  <a:lnTo>
                    <a:pt x="21253" y="21600"/>
                  </a:lnTo>
                  <a:lnTo>
                    <a:pt x="21369" y="21481"/>
                  </a:lnTo>
                  <a:lnTo>
                    <a:pt x="21484" y="21481"/>
                  </a:lnTo>
                  <a:lnTo>
                    <a:pt x="21600" y="21363"/>
                  </a:lnTo>
                  <a:lnTo>
                    <a:pt x="21600" y="21244"/>
                  </a:lnTo>
                  <a:lnTo>
                    <a:pt x="21600" y="21125"/>
                  </a:lnTo>
                  <a:lnTo>
                    <a:pt x="21484" y="20888"/>
                  </a:lnTo>
                  <a:lnTo>
                    <a:pt x="21369" y="20651"/>
                  </a:lnTo>
                  <a:lnTo>
                    <a:pt x="21253" y="20413"/>
                  </a:lnTo>
                  <a:lnTo>
                    <a:pt x="21022" y="20295"/>
                  </a:lnTo>
                  <a:close/>
                </a:path>
                <a:path w="21600" h="21600" extrusionOk="0">
                  <a:moveTo>
                    <a:pt x="18019" y="18514"/>
                  </a:moveTo>
                  <a:lnTo>
                    <a:pt x="17326" y="17921"/>
                  </a:lnTo>
                  <a:lnTo>
                    <a:pt x="4389" y="17921"/>
                  </a:lnTo>
                  <a:lnTo>
                    <a:pt x="3696" y="18514"/>
                  </a:lnTo>
                  <a:lnTo>
                    <a:pt x="18019" y="18514"/>
                  </a:lnTo>
                  <a:close/>
                </a:path>
                <a:path w="21600" h="21600" extrusionOk="0">
                  <a:moveTo>
                    <a:pt x="19174" y="19701"/>
                  </a:moveTo>
                  <a:lnTo>
                    <a:pt x="18481" y="19108"/>
                  </a:lnTo>
                  <a:lnTo>
                    <a:pt x="3119" y="19108"/>
                  </a:lnTo>
                  <a:lnTo>
                    <a:pt x="2426" y="19701"/>
                  </a:lnTo>
                  <a:lnTo>
                    <a:pt x="19174" y="19701"/>
                  </a:lnTo>
                  <a:close/>
                </a:path>
                <a:path w="21600" h="21600" extrusionOk="0">
                  <a:moveTo>
                    <a:pt x="20560" y="20769"/>
                  </a:moveTo>
                  <a:lnTo>
                    <a:pt x="19867" y="20176"/>
                  </a:lnTo>
                  <a:lnTo>
                    <a:pt x="1848" y="20176"/>
                  </a:lnTo>
                  <a:lnTo>
                    <a:pt x="1155" y="20769"/>
                  </a:lnTo>
                  <a:lnTo>
                    <a:pt x="20560" y="20769"/>
                  </a:lnTo>
                  <a:close/>
                </a:path>
                <a:path w="21600" h="21600" extrusionOk="0">
                  <a:moveTo>
                    <a:pt x="18828" y="18396"/>
                  </a:moveTo>
                  <a:lnTo>
                    <a:pt x="17442" y="17209"/>
                  </a:lnTo>
                  <a:lnTo>
                    <a:pt x="4158" y="17209"/>
                  </a:lnTo>
                  <a:lnTo>
                    <a:pt x="2772" y="18514"/>
                  </a:lnTo>
                  <a:moveTo>
                    <a:pt x="13168" y="14123"/>
                  </a:moveTo>
                  <a:lnTo>
                    <a:pt x="13168" y="14716"/>
                  </a:lnTo>
                  <a:lnTo>
                    <a:pt x="17788" y="14716"/>
                  </a:lnTo>
                  <a:lnTo>
                    <a:pt x="17788" y="14123"/>
                  </a:lnTo>
                  <a:lnTo>
                    <a:pt x="13168" y="14123"/>
                  </a:lnTo>
                  <a:close/>
                </a:path>
                <a:path w="21600" h="21600" extrusionOk="0">
                  <a:moveTo>
                    <a:pt x="6122" y="1899"/>
                  </a:moveTo>
                  <a:lnTo>
                    <a:pt x="6122" y="9732"/>
                  </a:lnTo>
                  <a:lnTo>
                    <a:pt x="15478" y="9732"/>
                  </a:lnTo>
                  <a:lnTo>
                    <a:pt x="15478" y="1899"/>
                  </a:lnTo>
                  <a:lnTo>
                    <a:pt x="6122" y="1899"/>
                  </a:lnTo>
                  <a:moveTo>
                    <a:pt x="6122" y="11631"/>
                  </a:moveTo>
                  <a:lnTo>
                    <a:pt x="15478" y="11631"/>
                  </a:lnTo>
                  <a:lnTo>
                    <a:pt x="15478" y="13174"/>
                  </a:lnTo>
                  <a:lnTo>
                    <a:pt x="6122" y="13174"/>
                  </a:lnTo>
                  <a:lnTo>
                    <a:pt x="6122" y="11631"/>
                  </a:lnTo>
                  <a:close/>
                </a:path>
              </a:pathLst>
            </a:custGeom>
            <a:solidFill>
              <a:srgbClr val="FFFFCC"/>
            </a:solidFill>
            <a:ln w="9525">
              <a:solidFill>
                <a:schemeClr val="tx1"/>
              </a:solidFill>
              <a:miter lim="800000"/>
              <a:headEnd/>
              <a:tailEnd/>
            </a:ln>
          </p:spPr>
          <p:txBody>
            <a:bodyPr/>
            <a:lstStyle/>
            <a:p>
              <a:endParaRPr lang="en-US" dirty="0"/>
            </a:p>
          </p:txBody>
        </p:sp>
        <p:sp>
          <p:nvSpPr>
            <p:cNvPr id="25" name="computr2"/>
            <p:cNvSpPr>
              <a:spLocks noEditPoints="1" noChangeArrowheads="1"/>
            </p:cNvSpPr>
            <p:nvPr/>
          </p:nvSpPr>
          <p:spPr bwMode="auto">
            <a:xfrm>
              <a:off x="3779" y="3334"/>
              <a:ext cx="318" cy="321"/>
            </a:xfrm>
            <a:custGeom>
              <a:avLst/>
              <a:gdLst>
                <a:gd name="T0" fmla="*/ 2 w 21600"/>
                <a:gd name="T1" fmla="*/ 0 h 21600"/>
                <a:gd name="T2" fmla="*/ 2 w 21600"/>
                <a:gd name="T3" fmla="*/ 5 h 21600"/>
                <a:gd name="T4" fmla="*/ 4 w 21600"/>
                <a:gd name="T5" fmla="*/ 0 h 21600"/>
                <a:gd name="T6" fmla="*/ 1 w 21600"/>
                <a:gd name="T7" fmla="*/ 0 h 21600"/>
                <a:gd name="T8" fmla="*/ 1 w 21600"/>
                <a:gd name="T9" fmla="*/ 3 h 21600"/>
                <a:gd name="T10" fmla="*/ 4 w 21600"/>
                <a:gd name="T11" fmla="*/ 3 h 21600"/>
                <a:gd name="T12" fmla="*/ 1 w 21600"/>
                <a:gd name="T13" fmla="*/ 1 h 21600"/>
                <a:gd name="T14" fmla="*/ 4 w 21600"/>
                <a:gd name="T15" fmla="*/ 1 h 21600"/>
                <a:gd name="T16" fmla="*/ 4 w 21600"/>
                <a:gd name="T17" fmla="*/ 3 h 21600"/>
                <a:gd name="T18" fmla="*/ 1 w 21600"/>
                <a:gd name="T19" fmla="*/ 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6181 w 21600"/>
                <a:gd name="T31" fmla="*/ 1884 h 21600"/>
                <a:gd name="T32" fmla="*/ 15555 w 21600"/>
                <a:gd name="T33" fmla="*/ 975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21022" y="20295"/>
                  </a:moveTo>
                  <a:lnTo>
                    <a:pt x="18828" y="18396"/>
                  </a:lnTo>
                  <a:lnTo>
                    <a:pt x="18828" y="13174"/>
                  </a:lnTo>
                  <a:lnTo>
                    <a:pt x="15478" y="13174"/>
                  </a:lnTo>
                  <a:lnTo>
                    <a:pt x="15478" y="11631"/>
                  </a:lnTo>
                  <a:lnTo>
                    <a:pt x="17326" y="11631"/>
                  </a:lnTo>
                  <a:lnTo>
                    <a:pt x="17326" y="11156"/>
                  </a:lnTo>
                  <a:lnTo>
                    <a:pt x="17326" y="0"/>
                  </a:lnTo>
                  <a:lnTo>
                    <a:pt x="10858" y="0"/>
                  </a:lnTo>
                  <a:lnTo>
                    <a:pt x="4274" y="0"/>
                  </a:lnTo>
                  <a:lnTo>
                    <a:pt x="4274" y="11037"/>
                  </a:lnTo>
                  <a:lnTo>
                    <a:pt x="4274" y="11631"/>
                  </a:lnTo>
                  <a:lnTo>
                    <a:pt x="6122" y="11631"/>
                  </a:lnTo>
                  <a:lnTo>
                    <a:pt x="6122" y="13174"/>
                  </a:lnTo>
                  <a:lnTo>
                    <a:pt x="2772" y="13174"/>
                  </a:lnTo>
                  <a:lnTo>
                    <a:pt x="2772" y="18514"/>
                  </a:lnTo>
                  <a:lnTo>
                    <a:pt x="693" y="20295"/>
                  </a:lnTo>
                  <a:lnTo>
                    <a:pt x="462" y="20413"/>
                  </a:lnTo>
                  <a:lnTo>
                    <a:pt x="231" y="20651"/>
                  </a:lnTo>
                  <a:lnTo>
                    <a:pt x="116" y="20888"/>
                  </a:lnTo>
                  <a:lnTo>
                    <a:pt x="0" y="21125"/>
                  </a:lnTo>
                  <a:lnTo>
                    <a:pt x="0" y="21244"/>
                  </a:lnTo>
                  <a:lnTo>
                    <a:pt x="116" y="21363"/>
                  </a:lnTo>
                  <a:lnTo>
                    <a:pt x="116" y="21481"/>
                  </a:lnTo>
                  <a:lnTo>
                    <a:pt x="231" y="21481"/>
                  </a:lnTo>
                  <a:lnTo>
                    <a:pt x="347" y="21600"/>
                  </a:lnTo>
                  <a:lnTo>
                    <a:pt x="578" y="21600"/>
                  </a:lnTo>
                  <a:lnTo>
                    <a:pt x="693" y="21600"/>
                  </a:lnTo>
                  <a:lnTo>
                    <a:pt x="10858" y="21600"/>
                  </a:lnTo>
                  <a:lnTo>
                    <a:pt x="20907" y="21600"/>
                  </a:lnTo>
                  <a:lnTo>
                    <a:pt x="21138" y="21600"/>
                  </a:lnTo>
                  <a:lnTo>
                    <a:pt x="21253" y="21600"/>
                  </a:lnTo>
                  <a:lnTo>
                    <a:pt x="21369" y="21481"/>
                  </a:lnTo>
                  <a:lnTo>
                    <a:pt x="21484" y="21481"/>
                  </a:lnTo>
                  <a:lnTo>
                    <a:pt x="21600" y="21363"/>
                  </a:lnTo>
                  <a:lnTo>
                    <a:pt x="21600" y="21244"/>
                  </a:lnTo>
                  <a:lnTo>
                    <a:pt x="21600" y="21125"/>
                  </a:lnTo>
                  <a:lnTo>
                    <a:pt x="21484" y="20888"/>
                  </a:lnTo>
                  <a:lnTo>
                    <a:pt x="21369" y="20651"/>
                  </a:lnTo>
                  <a:lnTo>
                    <a:pt x="21253" y="20413"/>
                  </a:lnTo>
                  <a:lnTo>
                    <a:pt x="21022" y="20295"/>
                  </a:lnTo>
                  <a:close/>
                </a:path>
                <a:path w="21600" h="21600" extrusionOk="0">
                  <a:moveTo>
                    <a:pt x="18019" y="18514"/>
                  </a:moveTo>
                  <a:lnTo>
                    <a:pt x="17326" y="17921"/>
                  </a:lnTo>
                  <a:lnTo>
                    <a:pt x="4389" y="17921"/>
                  </a:lnTo>
                  <a:lnTo>
                    <a:pt x="3696" y="18514"/>
                  </a:lnTo>
                  <a:lnTo>
                    <a:pt x="18019" y="18514"/>
                  </a:lnTo>
                  <a:close/>
                </a:path>
                <a:path w="21600" h="21600" extrusionOk="0">
                  <a:moveTo>
                    <a:pt x="19174" y="19701"/>
                  </a:moveTo>
                  <a:lnTo>
                    <a:pt x="18481" y="19108"/>
                  </a:lnTo>
                  <a:lnTo>
                    <a:pt x="3119" y="19108"/>
                  </a:lnTo>
                  <a:lnTo>
                    <a:pt x="2426" y="19701"/>
                  </a:lnTo>
                  <a:lnTo>
                    <a:pt x="19174" y="19701"/>
                  </a:lnTo>
                  <a:close/>
                </a:path>
                <a:path w="21600" h="21600" extrusionOk="0">
                  <a:moveTo>
                    <a:pt x="20560" y="20769"/>
                  </a:moveTo>
                  <a:lnTo>
                    <a:pt x="19867" y="20176"/>
                  </a:lnTo>
                  <a:lnTo>
                    <a:pt x="1848" y="20176"/>
                  </a:lnTo>
                  <a:lnTo>
                    <a:pt x="1155" y="20769"/>
                  </a:lnTo>
                  <a:lnTo>
                    <a:pt x="20560" y="20769"/>
                  </a:lnTo>
                  <a:close/>
                </a:path>
                <a:path w="21600" h="21600" extrusionOk="0">
                  <a:moveTo>
                    <a:pt x="18828" y="18396"/>
                  </a:moveTo>
                  <a:lnTo>
                    <a:pt x="17442" y="17209"/>
                  </a:lnTo>
                  <a:lnTo>
                    <a:pt x="4158" y="17209"/>
                  </a:lnTo>
                  <a:lnTo>
                    <a:pt x="2772" y="18514"/>
                  </a:lnTo>
                  <a:moveTo>
                    <a:pt x="13168" y="14123"/>
                  </a:moveTo>
                  <a:lnTo>
                    <a:pt x="13168" y="14716"/>
                  </a:lnTo>
                  <a:lnTo>
                    <a:pt x="17788" y="14716"/>
                  </a:lnTo>
                  <a:lnTo>
                    <a:pt x="17788" y="14123"/>
                  </a:lnTo>
                  <a:lnTo>
                    <a:pt x="13168" y="14123"/>
                  </a:lnTo>
                  <a:close/>
                </a:path>
                <a:path w="21600" h="21600" extrusionOk="0">
                  <a:moveTo>
                    <a:pt x="6122" y="1899"/>
                  </a:moveTo>
                  <a:lnTo>
                    <a:pt x="6122" y="9732"/>
                  </a:lnTo>
                  <a:lnTo>
                    <a:pt x="15478" y="9732"/>
                  </a:lnTo>
                  <a:lnTo>
                    <a:pt x="15478" y="1899"/>
                  </a:lnTo>
                  <a:lnTo>
                    <a:pt x="6122" y="1899"/>
                  </a:lnTo>
                  <a:moveTo>
                    <a:pt x="6122" y="11631"/>
                  </a:moveTo>
                  <a:lnTo>
                    <a:pt x="15478" y="11631"/>
                  </a:lnTo>
                  <a:lnTo>
                    <a:pt x="15478" y="13174"/>
                  </a:lnTo>
                  <a:lnTo>
                    <a:pt x="6122" y="13174"/>
                  </a:lnTo>
                  <a:lnTo>
                    <a:pt x="6122" y="11631"/>
                  </a:lnTo>
                  <a:close/>
                </a:path>
              </a:pathLst>
            </a:custGeom>
            <a:solidFill>
              <a:srgbClr val="FFFFCC"/>
            </a:solidFill>
            <a:ln w="9525">
              <a:solidFill>
                <a:schemeClr val="tx1"/>
              </a:solidFill>
              <a:miter lim="800000"/>
              <a:headEnd/>
              <a:tailEnd/>
            </a:ln>
          </p:spPr>
          <p:txBody>
            <a:bodyPr/>
            <a:lstStyle/>
            <a:p>
              <a:endParaRPr lang="en-US" dirty="0"/>
            </a:p>
          </p:txBody>
        </p:sp>
      </p:grpSp>
    </p:spTree>
  </p:cSld>
  <p:clrMapOvr>
    <a:masterClrMapping/>
  </p:clrMapOvr>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bwMode="auto">
          <a:xfrm>
            <a:off x="702775" y="2641601"/>
            <a:ext cx="1329225" cy="25302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Static Route Example</a:t>
            </a:r>
            <a:endParaRPr lang="en-US" dirty="0"/>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32" name="Rectangle 31"/>
          <p:cNvSpPr/>
          <p:nvPr/>
        </p:nvSpPr>
        <p:spPr bwMode="auto">
          <a:xfrm>
            <a:off x="361699" y="3229421"/>
            <a:ext cx="1329225" cy="22497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3" name="Rectangle 32"/>
          <p:cNvSpPr/>
          <p:nvPr/>
        </p:nvSpPr>
        <p:spPr bwMode="auto">
          <a:xfrm>
            <a:off x="368959" y="3381822"/>
            <a:ext cx="6583384" cy="20320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2" name="Content Placeholder 15"/>
          <p:cNvSpPr txBox="1">
            <a:spLocks/>
          </p:cNvSpPr>
          <p:nvPr/>
        </p:nvSpPr>
        <p:spPr bwMode="auto">
          <a:xfrm>
            <a:off x="293467" y="2639505"/>
            <a:ext cx="8520113" cy="1206781"/>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ping 13::13:1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Type escape sequence to abort.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Sending 5, 100-byte ICMP Echos to 13::13:1, timeout is 2 seconds: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Success rate is 100 percent (5/5), round-trip min/avg/max = 12/13/16 ms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a:t>
            </a:r>
          </a:p>
        </p:txBody>
      </p:sp>
      <p:sp>
        <p:nvSpPr>
          <p:cNvPr id="34" name="Rectangle 33"/>
          <p:cNvSpPr/>
          <p:nvPr/>
        </p:nvSpPr>
        <p:spPr bwMode="auto">
          <a:xfrm>
            <a:off x="724549" y="4158317"/>
            <a:ext cx="1329225" cy="25302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5" name="Rectangle 34"/>
          <p:cNvSpPr/>
          <p:nvPr/>
        </p:nvSpPr>
        <p:spPr bwMode="auto">
          <a:xfrm>
            <a:off x="368959" y="4702595"/>
            <a:ext cx="1329225" cy="22497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6" name="Rectangle 35"/>
          <p:cNvSpPr/>
          <p:nvPr/>
        </p:nvSpPr>
        <p:spPr bwMode="auto">
          <a:xfrm>
            <a:off x="390733" y="4898538"/>
            <a:ext cx="6583384" cy="20320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7" name="Rectangle 36"/>
          <p:cNvSpPr/>
          <p:nvPr/>
        </p:nvSpPr>
        <p:spPr bwMode="auto">
          <a:xfrm>
            <a:off x="731809" y="5254127"/>
            <a:ext cx="1329225" cy="25302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8" name="Rectangle 37"/>
          <p:cNvSpPr/>
          <p:nvPr/>
        </p:nvSpPr>
        <p:spPr bwMode="auto">
          <a:xfrm>
            <a:off x="376219" y="5812919"/>
            <a:ext cx="1329225" cy="22497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9" name="Rectangle 38"/>
          <p:cNvSpPr/>
          <p:nvPr/>
        </p:nvSpPr>
        <p:spPr bwMode="auto">
          <a:xfrm>
            <a:off x="397993" y="5994348"/>
            <a:ext cx="6583384" cy="203208"/>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1" name="Content Placeholder 15"/>
          <p:cNvSpPr txBox="1">
            <a:spLocks/>
          </p:cNvSpPr>
          <p:nvPr/>
        </p:nvSpPr>
        <p:spPr bwMode="auto">
          <a:xfrm>
            <a:off x="300727" y="4127193"/>
            <a:ext cx="8520113" cy="2288121"/>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 </a:t>
            </a:r>
            <a:r>
              <a:rPr lang="en-US" sz="1200" b="1" kern="0" dirty="0" smtClean="0">
                <a:latin typeface="Courier New" pitchFamily="49" charset="0"/>
                <a:cs typeface="Courier New" pitchFamily="49" charset="0"/>
              </a:rPr>
              <a:t>ping 10::10:1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Type escape sequence to abort.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Sending 5, 100-byte ICMP Echos to 10::10:1, timeout is 2 seconds: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Success rate is 100 percent (5/5), round-trip min/avg/max = 12/12/16 ms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 </a:t>
            </a:r>
            <a:r>
              <a:rPr lang="en-US" sz="1200" b="1" kern="0" dirty="0" smtClean="0">
                <a:latin typeface="Courier New" pitchFamily="49" charset="0"/>
                <a:cs typeface="Courier New" pitchFamily="49" charset="0"/>
              </a:rPr>
              <a:t>ping 11::11:1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Type escape sequence to abort.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Sending 5, 100-byte ICMP Echos to 11::11:1, timeout is 2 seconds: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Success rate is 100 percent (5/5), round-trip min/avg/max = 12/15/16 ms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a:t>
            </a:r>
          </a:p>
        </p:txBody>
      </p:sp>
      <p:grpSp>
        <p:nvGrpSpPr>
          <p:cNvPr id="3" name="Group 39"/>
          <p:cNvGrpSpPr/>
          <p:nvPr/>
        </p:nvGrpSpPr>
        <p:grpSpPr>
          <a:xfrm>
            <a:off x="583779" y="1213301"/>
            <a:ext cx="7962479" cy="958658"/>
            <a:chOff x="747901" y="1166409"/>
            <a:chExt cx="7962479" cy="958658"/>
          </a:xfrm>
        </p:grpSpPr>
        <p:cxnSp>
          <p:nvCxnSpPr>
            <p:cNvPr id="41" name="Straight Connector 40"/>
            <p:cNvCxnSpPr/>
            <p:nvPr/>
          </p:nvCxnSpPr>
          <p:spPr bwMode="auto">
            <a:xfrm rot="10800000">
              <a:off x="1963795" y="1418604"/>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42" name="Freeform 9"/>
            <p:cNvSpPr>
              <a:spLocks/>
            </p:cNvSpPr>
            <p:nvPr/>
          </p:nvSpPr>
          <p:spPr bwMode="auto">
            <a:xfrm>
              <a:off x="3186272" y="1385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43" name="Picture 37"/>
            <p:cNvPicPr>
              <a:picLocks noChangeArrowheads="1"/>
            </p:cNvPicPr>
            <p:nvPr/>
          </p:nvPicPr>
          <p:blipFill>
            <a:blip r:embed="rId3" cstate="print"/>
            <a:srcRect/>
            <a:stretch>
              <a:fillRect/>
            </a:stretch>
          </p:blipFill>
          <p:spPr bwMode="auto">
            <a:xfrm>
              <a:off x="2423701" y="1166409"/>
              <a:ext cx="870351" cy="451691"/>
            </a:xfrm>
            <a:prstGeom prst="rect">
              <a:avLst/>
            </a:prstGeom>
            <a:noFill/>
            <a:ln w="9525">
              <a:noFill/>
              <a:miter lim="800000"/>
              <a:headEnd/>
              <a:tailEnd/>
            </a:ln>
          </p:spPr>
        </p:pic>
        <p:sp>
          <p:nvSpPr>
            <p:cNvPr id="44" name="TextBox 43"/>
            <p:cNvSpPr txBox="1"/>
            <p:nvPr/>
          </p:nvSpPr>
          <p:spPr>
            <a:xfrm>
              <a:off x="3345954" y="1188442"/>
              <a:ext cx="1013551" cy="165253"/>
            </a:xfrm>
            <a:prstGeom prst="rect">
              <a:avLst/>
            </a:prstGeom>
            <a:noFill/>
          </p:spPr>
          <p:txBody>
            <a:bodyPr wrap="square" lIns="0" tIns="0" rIns="0" bIns="0" rtlCol="0" anchor="ctr" anchorCtr="0">
              <a:noAutofit/>
            </a:bodyPr>
            <a:lstStyle/>
            <a:p>
              <a:pPr algn="l"/>
              <a:r>
                <a:rPr lang="en-US" sz="1050" dirty="0" smtClean="0"/>
                <a:t>2001:1::1/64</a:t>
              </a:r>
              <a:endParaRPr lang="en-US" sz="1050" dirty="0"/>
            </a:p>
          </p:txBody>
        </p:sp>
        <p:sp>
          <p:nvSpPr>
            <p:cNvPr id="45" name="TextBox 44"/>
            <p:cNvSpPr txBox="1"/>
            <p:nvPr/>
          </p:nvSpPr>
          <p:spPr>
            <a:xfrm>
              <a:off x="3344116" y="14179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46" name="TextBox 45"/>
            <p:cNvSpPr txBox="1"/>
            <p:nvPr/>
          </p:nvSpPr>
          <p:spPr>
            <a:xfrm>
              <a:off x="5356920" y="1548327"/>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cxnSp>
          <p:nvCxnSpPr>
            <p:cNvPr id="47" name="Straight Connector 46"/>
            <p:cNvCxnSpPr/>
            <p:nvPr/>
          </p:nvCxnSpPr>
          <p:spPr bwMode="auto">
            <a:xfrm rot="5400000">
              <a:off x="2685362" y="1764075"/>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8" name="Straight Connector 47"/>
            <p:cNvCxnSpPr/>
            <p:nvPr/>
          </p:nvCxnSpPr>
          <p:spPr bwMode="auto">
            <a:xfrm rot="10800000">
              <a:off x="2609160" y="1935752"/>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49" name="Straight Connector 48"/>
            <p:cNvCxnSpPr/>
            <p:nvPr/>
          </p:nvCxnSpPr>
          <p:spPr bwMode="auto">
            <a:xfrm rot="5400000">
              <a:off x="6901755" y="1415037"/>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cxnSp>
          <p:nvCxnSpPr>
            <p:cNvPr id="50" name="Straight Connector 49"/>
            <p:cNvCxnSpPr/>
            <p:nvPr/>
          </p:nvCxnSpPr>
          <p:spPr bwMode="auto">
            <a:xfrm rot="10800000">
              <a:off x="6561603" y="1426459"/>
              <a:ext cx="519629" cy="183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51" name="TextBox 50"/>
            <p:cNvSpPr txBox="1"/>
            <p:nvPr/>
          </p:nvSpPr>
          <p:spPr>
            <a:xfrm>
              <a:off x="2699134" y="1386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52" name="TextBox 51"/>
            <p:cNvSpPr txBox="1"/>
            <p:nvPr/>
          </p:nvSpPr>
          <p:spPr>
            <a:xfrm>
              <a:off x="7135959" y="1321047"/>
              <a:ext cx="1574421" cy="158962"/>
            </a:xfrm>
            <a:prstGeom prst="rect">
              <a:avLst/>
            </a:prstGeom>
            <a:noFill/>
          </p:spPr>
          <p:txBody>
            <a:bodyPr wrap="square" lIns="0" tIns="0" rIns="0" bIns="0" rtlCol="0" anchor="ctr" anchorCtr="0">
              <a:noAutofit/>
            </a:bodyPr>
            <a:lstStyle/>
            <a:p>
              <a:pPr algn="l"/>
              <a:r>
                <a:rPr lang="en-US" sz="1050" dirty="0" smtClean="0"/>
                <a:t>Lo102: 13::13:1/64</a:t>
              </a:r>
              <a:endParaRPr lang="en-US" sz="1050" dirty="0"/>
            </a:p>
          </p:txBody>
        </p:sp>
        <p:sp>
          <p:nvSpPr>
            <p:cNvPr id="53" name="TextBox 52"/>
            <p:cNvSpPr txBox="1"/>
            <p:nvPr/>
          </p:nvSpPr>
          <p:spPr>
            <a:xfrm>
              <a:off x="5034955" y="1190013"/>
              <a:ext cx="1013551" cy="165253"/>
            </a:xfrm>
            <a:prstGeom prst="rect">
              <a:avLst/>
            </a:prstGeom>
            <a:noFill/>
          </p:spPr>
          <p:txBody>
            <a:bodyPr wrap="square" lIns="0" tIns="0" rIns="0" bIns="0" rtlCol="0" anchor="ctr" anchorCtr="0">
              <a:noAutofit/>
            </a:bodyPr>
            <a:lstStyle/>
            <a:p>
              <a:pPr algn="l"/>
              <a:r>
                <a:rPr lang="en-US" sz="1050" dirty="0" smtClean="0"/>
                <a:t>2001:1::2/64</a:t>
              </a:r>
              <a:endParaRPr lang="en-US" sz="1050" dirty="0"/>
            </a:p>
          </p:txBody>
        </p:sp>
        <p:pic>
          <p:nvPicPr>
            <p:cNvPr id="54" name="Picture 37"/>
            <p:cNvPicPr>
              <a:picLocks noChangeArrowheads="1"/>
            </p:cNvPicPr>
            <p:nvPr/>
          </p:nvPicPr>
          <p:blipFill>
            <a:blip r:embed="rId3" cstate="print"/>
            <a:srcRect/>
            <a:stretch>
              <a:fillRect/>
            </a:stretch>
          </p:blipFill>
          <p:spPr bwMode="auto">
            <a:xfrm>
              <a:off x="5834296" y="1177426"/>
              <a:ext cx="870351" cy="451691"/>
            </a:xfrm>
            <a:prstGeom prst="rect">
              <a:avLst/>
            </a:prstGeom>
            <a:noFill/>
            <a:ln w="9525">
              <a:noFill/>
              <a:miter lim="800000"/>
              <a:headEnd/>
              <a:tailEnd/>
            </a:ln>
          </p:spPr>
        </p:pic>
        <p:sp>
          <p:nvSpPr>
            <p:cNvPr id="55" name="TextBox 54"/>
            <p:cNvSpPr txBox="1"/>
            <p:nvPr/>
          </p:nvSpPr>
          <p:spPr>
            <a:xfrm>
              <a:off x="6129951" y="1395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cxnSp>
          <p:nvCxnSpPr>
            <p:cNvPr id="56" name="Straight Connector 55"/>
            <p:cNvCxnSpPr/>
            <p:nvPr/>
          </p:nvCxnSpPr>
          <p:spPr bwMode="auto">
            <a:xfrm rot="5400000">
              <a:off x="1793822" y="1416807"/>
              <a:ext cx="341524" cy="5506"/>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sp>
          <p:nvSpPr>
            <p:cNvPr id="57" name="TextBox 56"/>
            <p:cNvSpPr txBox="1"/>
            <p:nvPr/>
          </p:nvSpPr>
          <p:spPr>
            <a:xfrm>
              <a:off x="747901" y="1313192"/>
              <a:ext cx="1574421" cy="158962"/>
            </a:xfrm>
            <a:prstGeom prst="rect">
              <a:avLst/>
            </a:prstGeom>
            <a:noFill/>
          </p:spPr>
          <p:txBody>
            <a:bodyPr wrap="square" lIns="0" tIns="0" rIns="0" bIns="0" rtlCol="0" anchor="ctr" anchorCtr="0">
              <a:noAutofit/>
            </a:bodyPr>
            <a:lstStyle/>
            <a:p>
              <a:pPr algn="l"/>
              <a:r>
                <a:rPr lang="en-US" sz="1050" dirty="0" smtClean="0"/>
                <a:t>Lo100: 10::10:1/64</a:t>
              </a:r>
              <a:endParaRPr lang="en-US" sz="1050" dirty="0"/>
            </a:p>
          </p:txBody>
        </p:sp>
        <p:sp>
          <p:nvSpPr>
            <p:cNvPr id="58" name="TextBox 57"/>
            <p:cNvSpPr txBox="1"/>
            <p:nvPr/>
          </p:nvSpPr>
          <p:spPr>
            <a:xfrm>
              <a:off x="2064962" y="1966105"/>
              <a:ext cx="1574421" cy="158962"/>
            </a:xfrm>
            <a:prstGeom prst="rect">
              <a:avLst/>
            </a:prstGeom>
            <a:noFill/>
          </p:spPr>
          <p:txBody>
            <a:bodyPr wrap="square" lIns="0" tIns="0" rIns="0" bIns="0" rtlCol="0" anchor="ctr" anchorCtr="0">
              <a:noAutofit/>
            </a:bodyPr>
            <a:lstStyle/>
            <a:p>
              <a:r>
                <a:rPr lang="en-US" sz="1050" dirty="0" smtClean="0"/>
                <a:t>Lo101: 11::11:1/64</a:t>
              </a:r>
              <a:endParaRPr lang="en-US" sz="1050" dirty="0"/>
            </a:p>
          </p:txBody>
        </p:sp>
      </p:grpSp>
    </p:spTree>
  </p:cSld>
  <p:clrMapOvr>
    <a:masterClrMapping/>
  </p:clrMapOvr>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0626" name="Rectangle 2"/>
          <p:cNvSpPr>
            <a:spLocks noGrp="1" noChangeArrowheads="1"/>
          </p:cNvSpPr>
          <p:nvPr>
            <p:ph type="title"/>
          </p:nvPr>
        </p:nvSpPr>
        <p:spPr/>
        <p:txBody>
          <a:bodyPr/>
          <a:lstStyle/>
          <a:p>
            <a:r>
              <a:rPr lang="en-US" dirty="0" smtClean="0"/>
              <a:t>RIPng</a:t>
            </a:r>
          </a:p>
        </p:txBody>
      </p:sp>
      <p:sp>
        <p:nvSpPr>
          <p:cNvPr id="99331" name="Rectangle 3"/>
          <p:cNvSpPr>
            <a:spLocks noGrp="1" noChangeArrowheads="1"/>
          </p:cNvSpPr>
          <p:nvPr>
            <p:ph idx="1"/>
          </p:nvPr>
        </p:nvSpPr>
        <p:spPr/>
        <p:txBody>
          <a:bodyPr/>
          <a:lstStyle/>
          <a:p>
            <a:r>
              <a:rPr lang="en-US" dirty="0" smtClean="0"/>
              <a:t>Routing Information Protocol next generation (RIPng, RFC 2080) is a distance vector routing protocol for IPv6.</a:t>
            </a:r>
          </a:p>
          <a:p>
            <a:pPr lvl="1"/>
            <a:r>
              <a:rPr lang="en-US" dirty="0" smtClean="0"/>
              <a:t>It’s based on IPv4 RIP version 2 (RIPv2). </a:t>
            </a:r>
          </a:p>
          <a:p>
            <a:r>
              <a:rPr lang="en-US" dirty="0" smtClean="0"/>
              <a:t>It is similar to RIPv2 because:</a:t>
            </a:r>
          </a:p>
          <a:p>
            <a:pPr lvl="1"/>
            <a:r>
              <a:rPr lang="en-US" dirty="0" smtClean="0"/>
              <a:t>The hop limit is still 15.</a:t>
            </a:r>
          </a:p>
          <a:p>
            <a:pPr lvl="1"/>
            <a:r>
              <a:rPr lang="en-US" dirty="0" smtClean="0"/>
              <a:t>The administrative distance is still 120.</a:t>
            </a:r>
          </a:p>
          <a:p>
            <a:pPr lvl="1"/>
            <a:r>
              <a:rPr lang="en-US" dirty="0" smtClean="0"/>
              <a:t>It still uses split horizon and poison reverse to prevent routing loops. </a:t>
            </a:r>
          </a:p>
          <a:p>
            <a:r>
              <a:rPr lang="en-US" dirty="0" smtClean="0"/>
              <a:t>Unlike RIPv2, RIPng is:</a:t>
            </a:r>
          </a:p>
          <a:p>
            <a:pPr lvl="1"/>
            <a:r>
              <a:rPr lang="en-US" dirty="0" smtClean="0"/>
              <a:t>Used to transport IPv6 networks and prefixes.</a:t>
            </a:r>
          </a:p>
          <a:p>
            <a:pPr lvl="2"/>
            <a:r>
              <a:rPr lang="en-US" dirty="0" smtClean="0"/>
              <a:t>It uses an IPv6 prefix and a next-hop IPv6 address. </a:t>
            </a:r>
          </a:p>
          <a:p>
            <a:pPr lvl="1"/>
            <a:r>
              <a:rPr lang="en-US" dirty="0" smtClean="0"/>
              <a:t>Uses UDP port 520 (instead of UDP port 521).</a:t>
            </a:r>
          </a:p>
          <a:p>
            <a:pPr lvl="1"/>
            <a:r>
              <a:rPr lang="en-US" dirty="0" smtClean="0"/>
              <a:t>Uses the multicast group FF02::9 (instead of 224.0.0.9).</a:t>
            </a:r>
          </a:p>
        </p:txBody>
      </p:sp>
    </p:spTree>
  </p:cSld>
  <p:clrMapOvr>
    <a:masterClrMapping/>
  </p:clrMapOvr>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1701800" y="5750170"/>
            <a:ext cx="1816100" cy="1905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sz="2900" dirty="0" smtClean="0"/>
              <a:t>Enable RIPng on an Interface</a:t>
            </a:r>
            <a:endParaRPr lang="en-US" sz="2900" dirty="0"/>
          </a:p>
        </p:txBody>
      </p:sp>
      <p:sp>
        <p:nvSpPr>
          <p:cNvPr id="13" name="Content Placeholder 12"/>
          <p:cNvSpPr>
            <a:spLocks noGrp="1"/>
          </p:cNvSpPr>
          <p:nvPr>
            <p:ph idx="1"/>
          </p:nvPr>
        </p:nvSpPr>
        <p:spPr/>
        <p:txBody>
          <a:bodyPr>
            <a:normAutofit/>
          </a:bodyPr>
          <a:lstStyle/>
          <a:p>
            <a:r>
              <a:rPr lang="en-US" dirty="0" smtClean="0"/>
              <a:t>Enable an IPv6 RIP process on an interface.</a:t>
            </a:r>
          </a:p>
        </p:txBody>
      </p:sp>
      <p:sp>
        <p:nvSpPr>
          <p:cNvPr id="14" name="Text Placeholder 13"/>
          <p:cNvSpPr>
            <a:spLocks noGrp="1"/>
          </p:cNvSpPr>
          <p:nvPr>
            <p:ph type="body" sz="quarter" idx="10"/>
          </p:nvPr>
        </p:nvSpPr>
        <p:spPr/>
        <p:txBody>
          <a:bodyPr/>
          <a:lstStyle/>
          <a:p>
            <a:r>
              <a:rPr lang="en-US" dirty="0" smtClean="0"/>
              <a:t>Router(config-if)#</a:t>
            </a:r>
            <a:endParaRPr lang="en-US" dirty="0"/>
          </a:p>
        </p:txBody>
      </p:sp>
      <p:sp>
        <p:nvSpPr>
          <p:cNvPr id="15" name="Text Placeholder 14"/>
          <p:cNvSpPr>
            <a:spLocks noGrp="1"/>
          </p:cNvSpPr>
          <p:nvPr>
            <p:ph type="body" sz="quarter" idx="11"/>
          </p:nvPr>
        </p:nvSpPr>
        <p:spPr>
          <a:xfrm>
            <a:off x="615326" y="1981200"/>
            <a:ext cx="7745412" cy="368300"/>
          </a:xfrm>
        </p:spPr>
        <p:txBody>
          <a:bodyPr>
            <a:normAutofit/>
          </a:bodyPr>
          <a:lstStyle/>
          <a:p>
            <a:r>
              <a:rPr lang="en-US" dirty="0" smtClean="0"/>
              <a:t>ipv6 rip </a:t>
            </a:r>
            <a:r>
              <a:rPr lang="en-US" b="0" i="1" dirty="0" smtClean="0"/>
              <a:t>name</a:t>
            </a:r>
            <a:r>
              <a:rPr lang="en-US" i="1" dirty="0" smtClean="0"/>
              <a:t> </a:t>
            </a:r>
            <a:r>
              <a:rPr lang="en-US" dirty="0" smtClean="0"/>
              <a:t>enable</a:t>
            </a:r>
            <a:endParaRPr lang="en-US" b="0" i="1" dirty="0"/>
          </a:p>
        </p:txBody>
      </p:sp>
      <p:sp>
        <p:nvSpPr>
          <p:cNvPr id="7" name="Content Placeholder 6"/>
          <p:cNvSpPr>
            <a:spLocks noGrp="1"/>
          </p:cNvSpPr>
          <p:nvPr>
            <p:ph idx="12"/>
          </p:nvPr>
        </p:nvSpPr>
        <p:spPr>
          <a:xfrm>
            <a:off x="279400" y="2641043"/>
            <a:ext cx="8483600" cy="3320143"/>
          </a:xfrm>
        </p:spPr>
        <p:txBody>
          <a:bodyPr>
            <a:noAutofit/>
          </a:bodyPr>
          <a:lstStyle/>
          <a:p>
            <a:r>
              <a:rPr lang="en-US" sz="2200" dirty="0" smtClean="0"/>
              <a:t>The</a:t>
            </a:r>
            <a:r>
              <a:rPr lang="en-US" sz="2200" dirty="0" smtClean="0">
                <a:latin typeface="Courier New" pitchFamily="49" charset="0"/>
                <a:cs typeface="Courier New" pitchFamily="49" charset="0"/>
              </a:rPr>
              <a:t> </a:t>
            </a:r>
            <a:r>
              <a:rPr lang="en-US" sz="2200" i="1" dirty="0" smtClean="0">
                <a:latin typeface="Courier New" pitchFamily="49" charset="0"/>
                <a:cs typeface="Courier New" pitchFamily="49" charset="0"/>
              </a:rPr>
              <a:t>name </a:t>
            </a:r>
            <a:r>
              <a:rPr lang="en-US" sz="2200" dirty="0" smtClean="0"/>
              <a:t>parameter is the name of the RIPng routing process.</a:t>
            </a:r>
          </a:p>
          <a:p>
            <a:r>
              <a:rPr lang="en-US" sz="2200" dirty="0" smtClean="0"/>
              <a:t>If the RIPng routing process does not already exist, the command will create it.</a:t>
            </a:r>
          </a:p>
        </p:txBody>
      </p:sp>
      <p:sp>
        <p:nvSpPr>
          <p:cNvPr id="8" name="Content Placeholder 15"/>
          <p:cNvSpPr txBox="1">
            <a:spLocks/>
          </p:cNvSpPr>
          <p:nvPr/>
        </p:nvSpPr>
        <p:spPr bwMode="auto">
          <a:xfrm>
            <a:off x="280767" y="3883270"/>
            <a:ext cx="8520113" cy="233679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 fa0/0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rip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WORD  User selected string identifying this RIP process</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rip RIP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default-information  Configure handling of default route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enable               Enable/disable RIP routing</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metric-offset        Adjust default metric increment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summary-address      Configure address summarization</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a:t>
            </a:r>
            <a:r>
              <a:rPr lang="en-US" sz="1200" b="1" kern="0" dirty="0" smtClean="0">
                <a:latin typeface="Courier New" pitchFamily="49" charset="0"/>
                <a:cs typeface="Courier New" pitchFamily="49" charset="0"/>
              </a:rPr>
              <a:t> ipv6 rip RIP enable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a:t>
            </a:r>
          </a:p>
        </p:txBody>
      </p:sp>
    </p:spTree>
  </p:cSld>
  <p:clrMapOvr>
    <a:masterClrMapping/>
  </p:clrMapOvr>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1447800" y="3578470"/>
            <a:ext cx="1854200" cy="1905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sz="2900" dirty="0" smtClean="0"/>
              <a:t>Enable RIPng</a:t>
            </a:r>
            <a:endParaRPr lang="en-US" sz="2900" dirty="0"/>
          </a:p>
        </p:txBody>
      </p:sp>
      <p:sp>
        <p:nvSpPr>
          <p:cNvPr id="13" name="Content Placeholder 12"/>
          <p:cNvSpPr>
            <a:spLocks noGrp="1"/>
          </p:cNvSpPr>
          <p:nvPr>
            <p:ph idx="1"/>
          </p:nvPr>
        </p:nvSpPr>
        <p:spPr/>
        <p:txBody>
          <a:bodyPr>
            <a:normAutofit/>
          </a:bodyPr>
          <a:lstStyle/>
          <a:p>
            <a:r>
              <a:rPr lang="en-US" dirty="0" smtClean="0"/>
              <a:t>Configure the IPv6 RIP routing process.</a:t>
            </a:r>
          </a:p>
        </p:txBody>
      </p:sp>
      <p:sp>
        <p:nvSpPr>
          <p:cNvPr id="14" name="Text Placeholder 13"/>
          <p:cNvSpPr>
            <a:spLocks noGrp="1"/>
          </p:cNvSpPr>
          <p:nvPr>
            <p:ph type="body" sz="quarter" idx="10"/>
          </p:nvPr>
        </p:nvSpPr>
        <p:spPr/>
        <p:txBody>
          <a:bodyPr/>
          <a:lstStyle/>
          <a:p>
            <a:r>
              <a:rPr lang="en-US" dirty="0" smtClean="0"/>
              <a:t>Router(config)#</a:t>
            </a:r>
            <a:endParaRPr lang="en-US" dirty="0"/>
          </a:p>
        </p:txBody>
      </p:sp>
      <p:sp>
        <p:nvSpPr>
          <p:cNvPr id="15" name="Text Placeholder 14"/>
          <p:cNvSpPr>
            <a:spLocks noGrp="1"/>
          </p:cNvSpPr>
          <p:nvPr>
            <p:ph type="body" sz="quarter" idx="11"/>
          </p:nvPr>
        </p:nvSpPr>
        <p:spPr>
          <a:xfrm>
            <a:off x="615326" y="1981200"/>
            <a:ext cx="7745412" cy="381000"/>
          </a:xfrm>
        </p:spPr>
        <p:txBody>
          <a:bodyPr>
            <a:normAutofit/>
          </a:bodyPr>
          <a:lstStyle/>
          <a:p>
            <a:r>
              <a:rPr lang="en-US" dirty="0" smtClean="0"/>
              <a:t>ipv6 router rip </a:t>
            </a:r>
            <a:r>
              <a:rPr lang="en-US" b="0" i="1" dirty="0" smtClean="0"/>
              <a:t>name</a:t>
            </a:r>
            <a:endParaRPr lang="en-US" b="0" i="1" dirty="0"/>
          </a:p>
        </p:txBody>
      </p:sp>
      <p:sp>
        <p:nvSpPr>
          <p:cNvPr id="7" name="Content Placeholder 6"/>
          <p:cNvSpPr>
            <a:spLocks noGrp="1"/>
          </p:cNvSpPr>
          <p:nvPr>
            <p:ph idx="12"/>
          </p:nvPr>
        </p:nvSpPr>
        <p:spPr>
          <a:xfrm>
            <a:off x="279400" y="2594151"/>
            <a:ext cx="8483600" cy="3320143"/>
          </a:xfrm>
        </p:spPr>
        <p:txBody>
          <a:bodyPr>
            <a:noAutofit/>
          </a:bodyPr>
          <a:lstStyle/>
          <a:p>
            <a:r>
              <a:rPr lang="en-US" sz="2200" dirty="0" smtClean="0"/>
              <a:t>The</a:t>
            </a:r>
            <a:r>
              <a:rPr lang="en-US" sz="2200" dirty="0" smtClean="0">
                <a:latin typeface="Courier New" pitchFamily="49" charset="0"/>
                <a:cs typeface="Courier New" pitchFamily="49" charset="0"/>
              </a:rPr>
              <a:t> </a:t>
            </a:r>
            <a:r>
              <a:rPr lang="en-US" sz="2200" i="1" dirty="0" smtClean="0">
                <a:latin typeface="Courier New" pitchFamily="49" charset="0"/>
                <a:cs typeface="Courier New" pitchFamily="49" charset="0"/>
              </a:rPr>
              <a:t>name </a:t>
            </a:r>
            <a:r>
              <a:rPr lang="en-US" sz="2200" dirty="0" smtClean="0"/>
              <a:t>parameter is the name of the RIP routing process.</a:t>
            </a:r>
          </a:p>
          <a:p>
            <a:r>
              <a:rPr lang="en-US" sz="2200" dirty="0" smtClean="0"/>
              <a:t>Command enters router configuration mode. </a:t>
            </a:r>
          </a:p>
        </p:txBody>
      </p:sp>
      <p:sp>
        <p:nvSpPr>
          <p:cNvPr id="9" name="Content Placeholder 15"/>
          <p:cNvSpPr txBox="1">
            <a:spLocks/>
          </p:cNvSpPr>
          <p:nvPr/>
        </p:nvSpPr>
        <p:spPr bwMode="auto">
          <a:xfrm>
            <a:off x="280767" y="3553070"/>
            <a:ext cx="8520113" cy="283209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router rip RIP</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default          Set a command to its defaults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distance         Administrative distance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distribute-list  Filter networks in routing updates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exit             Exit from IPv6 routing protocol configuration mode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maximum-paths    Forward packets over multiple paths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no               Negate a command or set its defaults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poison-reverse   Poison reverse updates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port             Port and multicast address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redistribute     Redistribute IPv6 prefixes from another routing protocol</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split-horizon    Split horizon updates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timers           Adjust routing timers</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a:t>
            </a:r>
          </a:p>
        </p:txBody>
      </p:sp>
    </p:spTree>
  </p:cSld>
  <p:clrMapOvr>
    <a:masterClrMapping/>
  </p:clrMapOvr>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1727200" y="5538178"/>
            <a:ext cx="1625600" cy="228600"/>
          </a:xfrm>
          <a:prstGeom prst="rect">
            <a:avLst/>
          </a:prstGeom>
          <a:solidFill>
            <a:srgbClr val="FFFF00"/>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sz="2900" dirty="0" smtClean="0"/>
              <a:t>Disable Split Horizon</a:t>
            </a:r>
            <a:endParaRPr lang="en-US" sz="2900" dirty="0"/>
          </a:p>
        </p:txBody>
      </p:sp>
      <p:sp>
        <p:nvSpPr>
          <p:cNvPr id="13" name="Content Placeholder 12"/>
          <p:cNvSpPr>
            <a:spLocks noGrp="1"/>
          </p:cNvSpPr>
          <p:nvPr>
            <p:ph idx="1"/>
          </p:nvPr>
        </p:nvSpPr>
        <p:spPr/>
        <p:txBody>
          <a:bodyPr>
            <a:normAutofit/>
          </a:bodyPr>
          <a:lstStyle/>
          <a:p>
            <a:r>
              <a:rPr lang="en-US" dirty="0" smtClean="0"/>
              <a:t>Disable the split horizon route loop prevention feature.</a:t>
            </a:r>
          </a:p>
        </p:txBody>
      </p:sp>
      <p:sp>
        <p:nvSpPr>
          <p:cNvPr id="14" name="Text Placeholder 13"/>
          <p:cNvSpPr>
            <a:spLocks noGrp="1"/>
          </p:cNvSpPr>
          <p:nvPr>
            <p:ph type="body" sz="quarter" idx="10"/>
          </p:nvPr>
        </p:nvSpPr>
        <p:spPr/>
        <p:txBody>
          <a:bodyPr/>
          <a:lstStyle/>
          <a:p>
            <a:r>
              <a:rPr lang="en-US" dirty="0" smtClean="0"/>
              <a:t>Router(config-rtr)#</a:t>
            </a:r>
            <a:endParaRPr lang="en-US" dirty="0"/>
          </a:p>
        </p:txBody>
      </p:sp>
      <p:sp>
        <p:nvSpPr>
          <p:cNvPr id="15" name="Text Placeholder 14"/>
          <p:cNvSpPr>
            <a:spLocks noGrp="1"/>
          </p:cNvSpPr>
          <p:nvPr>
            <p:ph type="body" sz="quarter" idx="11"/>
          </p:nvPr>
        </p:nvSpPr>
        <p:spPr>
          <a:xfrm>
            <a:off x="615326" y="1981200"/>
            <a:ext cx="7745412" cy="368300"/>
          </a:xfrm>
        </p:spPr>
        <p:txBody>
          <a:bodyPr>
            <a:normAutofit/>
          </a:bodyPr>
          <a:lstStyle/>
          <a:p>
            <a:r>
              <a:rPr lang="en-US" dirty="0" smtClean="0"/>
              <a:t>no split-horizon</a:t>
            </a:r>
            <a:endParaRPr lang="en-US" b="0" i="1" dirty="0"/>
          </a:p>
        </p:txBody>
      </p:sp>
      <p:sp>
        <p:nvSpPr>
          <p:cNvPr id="7" name="Content Placeholder 6"/>
          <p:cNvSpPr>
            <a:spLocks noGrp="1"/>
          </p:cNvSpPr>
          <p:nvPr>
            <p:ph idx="12"/>
          </p:nvPr>
        </p:nvSpPr>
        <p:spPr>
          <a:xfrm>
            <a:off x="279400" y="2625969"/>
            <a:ext cx="8483600" cy="3546231"/>
          </a:xfrm>
        </p:spPr>
        <p:txBody>
          <a:bodyPr>
            <a:noAutofit/>
          </a:bodyPr>
          <a:lstStyle/>
          <a:p>
            <a:r>
              <a:rPr lang="en-US" sz="2200" dirty="0" smtClean="0"/>
              <a:t>Use the</a:t>
            </a:r>
            <a:r>
              <a:rPr lang="en-US" sz="2200" dirty="0" smtClean="0">
                <a:latin typeface="Courier New" pitchFamily="49" charset="0"/>
                <a:cs typeface="Courier New" pitchFamily="49" charset="0"/>
              </a:rPr>
              <a:t> </a:t>
            </a:r>
            <a:r>
              <a:rPr lang="en-US" sz="2200" b="1" dirty="0" smtClean="0">
                <a:latin typeface="Courier New" pitchFamily="49" charset="0"/>
                <a:cs typeface="Courier New" pitchFamily="49" charset="0"/>
              </a:rPr>
              <a:t>split-horizon </a:t>
            </a:r>
            <a:r>
              <a:rPr lang="en-US" sz="2200" dirty="0" smtClean="0"/>
              <a:t>router configuration command to re-enable the feature.</a:t>
            </a:r>
          </a:p>
        </p:txBody>
      </p:sp>
      <p:sp>
        <p:nvSpPr>
          <p:cNvPr id="9" name="Content Placeholder 15"/>
          <p:cNvSpPr txBox="1">
            <a:spLocks/>
          </p:cNvSpPr>
          <p:nvPr/>
        </p:nvSpPr>
        <p:spPr bwMode="auto">
          <a:xfrm>
            <a:off x="280767" y="3506178"/>
            <a:ext cx="8520113" cy="283209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router rip RIP</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 </a:t>
            </a:r>
            <a:r>
              <a:rPr lang="en-US" sz="1200" b="1" kern="0" dirty="0" smtClean="0">
                <a:latin typeface="Courier New" pitchFamily="49" charset="0"/>
                <a:cs typeface="Courier New" pitchFamily="49" charset="0"/>
              </a:rPr>
              <a:t>no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distance         Administrative distance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distribute-list  Filter networks in routing updates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maximum-paths    Forward packets over multiple paths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poison-reverse   Poison reverse updates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port             Port and multicast address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redistribute     Redistribute IPv6 prefixes from another routing protocol</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split-horizon    Split horizon updates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timers           Adjust routing timers</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 </a:t>
            </a:r>
            <a:r>
              <a:rPr lang="en-US" sz="1200" b="1" kern="0" dirty="0" smtClean="0">
                <a:latin typeface="Courier New" pitchFamily="49" charset="0"/>
                <a:cs typeface="Courier New" pitchFamily="49" charset="0"/>
              </a:rPr>
              <a:t>no split-horizon</a:t>
            </a:r>
            <a:endParaRPr lang="en-US"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8"/>
          <p:cNvSpPr>
            <a:spLocks noGrp="1" noChangeArrowheads="1"/>
          </p:cNvSpPr>
          <p:nvPr>
            <p:ph type="title"/>
          </p:nvPr>
        </p:nvSpPr>
        <p:spPr/>
        <p:txBody>
          <a:bodyPr/>
          <a:lstStyle/>
          <a:p>
            <a:r>
              <a:rPr lang="en-US" dirty="0" smtClean="0"/>
              <a:t>Verifying and Troubleshooting RIPng</a:t>
            </a:r>
          </a:p>
        </p:txBody>
      </p:sp>
      <p:graphicFrame>
        <p:nvGraphicFramePr>
          <p:cNvPr id="5" name="Content Placeholder 4"/>
          <p:cNvGraphicFramePr>
            <a:graphicFrameLocks noGrp="1"/>
          </p:cNvGraphicFramePr>
          <p:nvPr>
            <p:ph idx="1"/>
          </p:nvPr>
        </p:nvGraphicFramePr>
        <p:xfrm>
          <a:off x="279400" y="1182688"/>
          <a:ext cx="8537054" cy="3190019"/>
        </p:xfrm>
        <a:graphic>
          <a:graphicData uri="http://schemas.openxmlformats.org/drawingml/2006/table">
            <a:tbl>
              <a:tblPr firstRow="1" bandRow="1">
                <a:tableStyleId>{5C22544A-7EE6-4342-B048-85BDC9FD1C3A}</a:tableStyleId>
              </a:tblPr>
              <a:tblGrid>
                <a:gridCol w="2957095"/>
                <a:gridCol w="5579959"/>
              </a:tblGrid>
              <a:tr h="617382">
                <a:tc>
                  <a:txBody>
                    <a:bodyPr/>
                    <a:lstStyle/>
                    <a:p>
                      <a:pPr marL="0" marR="0" lvl="0" indent="0" algn="l" defTabSz="814388" rtl="0" eaLnBrk="1" fontAlgn="base" latinLnBrk="0" hangingPunct="1">
                        <a:lnSpc>
                          <a:spcPct val="100000"/>
                        </a:lnSpc>
                        <a:spcBef>
                          <a:spcPts val="0"/>
                        </a:spcBef>
                        <a:spcAft>
                          <a:spcPts val="600"/>
                        </a:spcAft>
                        <a:buClr>
                          <a:srgbClr val="708CA1"/>
                        </a:buClr>
                        <a:buSzTx/>
                        <a:buFont typeface="Wingdings" pitchFamily="2" charset="2"/>
                        <a:buNone/>
                        <a:tabLst/>
                      </a:pPr>
                      <a:r>
                        <a:rPr kumimoji="0" lang="en-US" sz="1800" u="none" strike="noStrike" cap="none" normalizeH="0" baseline="0" dirty="0" smtClean="0">
                          <a:ln>
                            <a:noFill/>
                          </a:ln>
                          <a:effectLst/>
                        </a:rPr>
                        <a:t>Command</a:t>
                      </a:r>
                      <a:endParaRPr kumimoji="0" lang="en-US" sz="18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c>
                  <a:txBody>
                    <a:bodyPr/>
                    <a:lstStyle/>
                    <a:p>
                      <a:pPr marL="0" marR="0" lvl="0" indent="0" algn="l" defTabSz="814388" rtl="0" eaLnBrk="1" fontAlgn="base" latinLnBrk="0" hangingPunct="1">
                        <a:lnSpc>
                          <a:spcPct val="100000"/>
                        </a:lnSpc>
                        <a:spcBef>
                          <a:spcPts val="0"/>
                        </a:spcBef>
                        <a:spcAft>
                          <a:spcPts val="600"/>
                        </a:spcAft>
                        <a:buClr>
                          <a:srgbClr val="708CA1"/>
                        </a:buClr>
                        <a:buSzTx/>
                        <a:buFont typeface="Wingdings" pitchFamily="2" charset="2"/>
                        <a:buNone/>
                        <a:tabLst/>
                      </a:pPr>
                      <a:r>
                        <a:rPr kumimoji="0" lang="en-US" sz="1800" u="none" strike="noStrike" cap="none" normalizeH="0" baseline="0" dirty="0" smtClean="0">
                          <a:ln>
                            <a:noFill/>
                          </a:ln>
                          <a:effectLst/>
                        </a:rPr>
                        <a:t>Description</a:t>
                      </a:r>
                      <a:endParaRPr kumimoji="0" lang="en-US" sz="18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r>
              <a:tr h="1306545">
                <a:tc>
                  <a:txBody>
                    <a:bodyPr/>
                    <a:lstStyle/>
                    <a:p>
                      <a:pPr marL="0" marR="0" lvl="0" indent="0" algn="l" defTabSz="814388" rtl="0" eaLnBrk="1" fontAlgn="base" latinLnBrk="0" hangingPunct="1">
                        <a:lnSpc>
                          <a:spcPct val="100000"/>
                        </a:lnSpc>
                        <a:spcBef>
                          <a:spcPts val="0"/>
                        </a:spcBef>
                        <a:spcAft>
                          <a:spcPts val="60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ipv6 protocols [summary] </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ts val="0"/>
                        </a:spcBef>
                        <a:spcAft>
                          <a:spcPts val="60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the parameters and current state of the active IPv6 routing protocol processes. </a:t>
                      </a:r>
                    </a:p>
                    <a:p>
                      <a:pPr marL="0" marR="0" lvl="0" indent="0" algn="l" defTabSz="814388" rtl="0" eaLnBrk="1" fontAlgn="base" latinLnBrk="0" hangingPunct="1">
                        <a:lnSpc>
                          <a:spcPct val="100000"/>
                        </a:lnSpc>
                        <a:spcBef>
                          <a:spcPts val="0"/>
                        </a:spcBef>
                        <a:spcAft>
                          <a:spcPts val="60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The</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summary </a:t>
                      </a:r>
                      <a:r>
                        <a:rPr kumimoji="0" lang="en-US" sz="1600" u="none" strike="noStrike" kern="1200" cap="none" normalizeH="0" baseline="0" dirty="0" smtClean="0">
                          <a:ln>
                            <a:noFill/>
                          </a:ln>
                          <a:solidFill>
                            <a:schemeClr val="dk1"/>
                          </a:solidFill>
                          <a:effectLst/>
                          <a:latin typeface="+mn-lt"/>
                          <a:ea typeface="+mn-ea"/>
                          <a:cs typeface="+mn-cs"/>
                        </a:rPr>
                        <a:t>keyword specifies that only the configured routing protocol process names are displayed.</a:t>
                      </a:r>
                    </a:p>
                  </a:txBody>
                  <a:tcPr marL="82124" marR="82124" marT="41061" marB="41061" anchor="ctr" horzOverflow="overflow"/>
                </a:tc>
              </a:tr>
              <a:tr h="1266092">
                <a:tc>
                  <a:txBody>
                    <a:bodyPr/>
                    <a:lstStyle/>
                    <a:p>
                      <a:pPr marL="0" marR="0" lvl="0" indent="0" algn="l" defTabSz="814388" rtl="0" eaLnBrk="1" fontAlgn="base" latinLnBrk="0" hangingPunct="1">
                        <a:lnSpc>
                          <a:spcPct val="100000"/>
                        </a:lnSpc>
                        <a:spcBef>
                          <a:spcPts val="0"/>
                        </a:spcBef>
                        <a:spcAft>
                          <a:spcPts val="60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debug ipv6 rip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interface-type interface-number</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ts val="0"/>
                        </a:spcBef>
                        <a:spcAft>
                          <a:spcPts val="60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IPv6 RIPng routing transaction debug messages. </a:t>
                      </a:r>
                    </a:p>
                    <a:p>
                      <a:pPr marL="0" marR="0" lvl="0" indent="0" algn="l" defTabSz="814388" rtl="0" eaLnBrk="1" fontAlgn="base" latinLnBrk="0" hangingPunct="1">
                        <a:lnSpc>
                          <a:spcPct val="100000"/>
                        </a:lnSpc>
                        <a:spcBef>
                          <a:spcPts val="0"/>
                        </a:spcBef>
                        <a:spcAft>
                          <a:spcPts val="60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The</a:t>
                      </a: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 interface-type </a:t>
                      </a:r>
                      <a:r>
                        <a:rPr kumimoji="0" lang="en-US" sz="1600" i="1" u="none" strike="noStrike" kern="1200" cap="none" normalizeH="0" baseline="0" smtClean="0">
                          <a:ln>
                            <a:noFill/>
                          </a:ln>
                          <a:solidFill>
                            <a:schemeClr val="dk1"/>
                          </a:solidFill>
                          <a:effectLst/>
                          <a:latin typeface="Courier New" pitchFamily="49" charset="0"/>
                          <a:ea typeface="+mn-ea"/>
                          <a:cs typeface="Courier New" pitchFamily="49" charset="0"/>
                        </a:rPr>
                        <a:t>interface-number </a:t>
                      </a:r>
                      <a:r>
                        <a:rPr kumimoji="0" lang="en-US" sz="1600" u="none" strike="noStrike" kern="1200" cap="none" normalizeH="0" baseline="0" smtClean="0">
                          <a:ln>
                            <a:noFill/>
                          </a:ln>
                          <a:solidFill>
                            <a:schemeClr val="dk1"/>
                          </a:solidFill>
                          <a:effectLst/>
                          <a:latin typeface="+mn-lt"/>
                          <a:ea typeface="+mn-ea"/>
                          <a:cs typeface="+mn-cs"/>
                        </a:rPr>
                        <a:t>option can </a:t>
                      </a:r>
                      <a:r>
                        <a:rPr kumimoji="0" lang="en-US" sz="1600" u="none" strike="noStrike" kern="1200" cap="none" normalizeH="0" baseline="0" dirty="0" smtClean="0">
                          <a:ln>
                            <a:noFill/>
                          </a:ln>
                          <a:solidFill>
                            <a:schemeClr val="dk1"/>
                          </a:solidFill>
                          <a:effectLst/>
                          <a:latin typeface="+mn-lt"/>
                          <a:ea typeface="+mn-ea"/>
                          <a:cs typeface="+mn-cs"/>
                        </a:rPr>
                        <a:t>be used to display interface specific debug messages.</a:t>
                      </a:r>
                    </a:p>
                  </a:txBody>
                  <a:tcPr marL="82124" marR="82124" marT="41061" marB="41061" anchor="ctr" horzOverflow="overflow"/>
                </a:tc>
              </a:tr>
            </a:tbl>
          </a:graphicData>
        </a:graphic>
      </p:graphicFrame>
    </p:spTree>
  </p:cSld>
  <p:clrMapOvr>
    <a:masterClrMapping/>
  </p:clrMapOvr>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Configuring RIPng Example</a:t>
            </a:r>
            <a:endParaRPr lang="en-US" dirty="0"/>
          </a:p>
        </p:txBody>
      </p:sp>
      <p:sp>
        <p:nvSpPr>
          <p:cNvPr id="7" name="Content Placeholder 6"/>
          <p:cNvSpPr>
            <a:spLocks noGrp="1"/>
          </p:cNvSpPr>
          <p:nvPr>
            <p:ph idx="11"/>
          </p:nvPr>
        </p:nvSpPr>
        <p:spPr>
          <a:xfrm>
            <a:off x="279400" y="3314700"/>
            <a:ext cx="8520354" cy="3109404"/>
          </a:xfrm>
        </p:spPr>
        <p:txBody>
          <a:bodyPr>
            <a:normAutofit/>
          </a:bodyPr>
          <a:lstStyle/>
          <a:p>
            <a:r>
              <a:rPr lang="en-US" sz="2000" dirty="0" smtClean="0"/>
              <a:t>In this example topology, R1 is the central site router and R2 and R3 are branch site routers configured in a hub-and-spoke topology (star).</a:t>
            </a:r>
          </a:p>
          <a:p>
            <a:pPr lvl="1"/>
            <a:r>
              <a:rPr lang="en-US" sz="1600" dirty="0" smtClean="0"/>
              <a:t>The global unicast addresses displayed have been preconfigured on the indicated interfaces and are active.</a:t>
            </a:r>
          </a:p>
          <a:p>
            <a:pPr lvl="1"/>
            <a:r>
              <a:rPr lang="en-US" sz="1600" dirty="0" smtClean="0"/>
              <a:t>The loopback interfaces on R2 and R3 have also been configured accordingly.</a:t>
            </a:r>
          </a:p>
          <a:p>
            <a:pPr lvl="1"/>
            <a:r>
              <a:rPr lang="en-US" sz="1600" dirty="0" smtClean="0"/>
              <a:t>Frame Relay maps using the global addresses have also been pre-configured on each router.</a:t>
            </a:r>
          </a:p>
        </p:txBody>
      </p:sp>
      <p:grpSp>
        <p:nvGrpSpPr>
          <p:cNvPr id="2" name="Group 38"/>
          <p:cNvGrpSpPr/>
          <p:nvPr/>
        </p:nvGrpSpPr>
        <p:grpSpPr>
          <a:xfrm>
            <a:off x="929501" y="1092956"/>
            <a:ext cx="7276512" cy="1904243"/>
            <a:chOff x="1058454" y="1092956"/>
            <a:chExt cx="7276512" cy="1904243"/>
          </a:xfrm>
        </p:grpSpPr>
        <p:cxnSp>
          <p:nvCxnSpPr>
            <p:cNvPr id="34" name="Straight Connector 33"/>
            <p:cNvCxnSpPr/>
            <p:nvPr/>
          </p:nvCxnSpPr>
          <p:spPr bwMode="auto">
            <a:xfrm rot="16200000" flipH="1">
              <a:off x="4518027" y="1714502"/>
              <a:ext cx="376228" cy="4768"/>
            </a:xfrm>
            <a:prstGeom prst="line">
              <a:avLst/>
            </a:prstGeom>
            <a:solidFill>
              <a:schemeClr val="accent1"/>
            </a:solidFill>
            <a:ln w="38100" cap="flat" cmpd="sng" algn="ctr">
              <a:solidFill>
                <a:schemeClr val="accent6"/>
              </a:solidFill>
              <a:prstDash val="solid"/>
              <a:round/>
              <a:headEnd type="none" w="med" len="med"/>
              <a:tailEnd type="none" w="med" len="med"/>
            </a:ln>
            <a:effectLst/>
          </p:spPr>
        </p:cxnSp>
        <p:pic>
          <p:nvPicPr>
            <p:cNvPr id="35" name="Picture 88"/>
            <p:cNvPicPr>
              <a:picLocks noChangeAspect="1" noChangeArrowheads="1"/>
            </p:cNvPicPr>
            <p:nvPr/>
          </p:nvPicPr>
          <p:blipFill>
            <a:blip r:embed="rId2" cstate="print"/>
            <a:srcRect/>
            <a:stretch>
              <a:fillRect/>
            </a:stretch>
          </p:blipFill>
          <p:spPr bwMode="auto">
            <a:xfrm>
              <a:off x="3454404" y="1593850"/>
              <a:ext cx="2349500" cy="1403349"/>
            </a:xfrm>
            <a:prstGeom prst="rect">
              <a:avLst/>
            </a:prstGeom>
            <a:noFill/>
            <a:ln w="9525" algn="ctr">
              <a:noFill/>
              <a:miter lim="800000"/>
              <a:headEnd/>
              <a:tailEnd/>
            </a:ln>
          </p:spPr>
        </p:pic>
        <p:sp>
          <p:nvSpPr>
            <p:cNvPr id="36" name="TextBox 35"/>
            <p:cNvSpPr txBox="1"/>
            <p:nvPr/>
          </p:nvSpPr>
          <p:spPr>
            <a:xfrm>
              <a:off x="3686791" y="2070523"/>
              <a:ext cx="945988" cy="160898"/>
            </a:xfrm>
            <a:prstGeom prst="rect">
              <a:avLst/>
            </a:prstGeom>
            <a:noFill/>
          </p:spPr>
          <p:txBody>
            <a:bodyPr wrap="square" lIns="0" tIns="0" rIns="0" bIns="0" rtlCol="0" anchor="ctr" anchorCtr="0">
              <a:noAutofit/>
            </a:bodyPr>
            <a:lstStyle/>
            <a:p>
              <a:endParaRPr lang="en-US" sz="1000" dirty="0"/>
            </a:p>
          </p:txBody>
        </p:sp>
        <p:sp>
          <p:nvSpPr>
            <p:cNvPr id="37" name="TextBox 36"/>
            <p:cNvSpPr txBox="1"/>
            <p:nvPr/>
          </p:nvSpPr>
          <p:spPr>
            <a:xfrm>
              <a:off x="4235110" y="2172328"/>
              <a:ext cx="1013551" cy="165253"/>
            </a:xfrm>
            <a:prstGeom prst="rect">
              <a:avLst/>
            </a:prstGeom>
            <a:noFill/>
          </p:spPr>
          <p:txBody>
            <a:bodyPr wrap="square" lIns="0" tIns="0" rIns="0" bIns="0" rtlCol="0" anchor="ctr" anchorCtr="0">
              <a:noAutofit/>
            </a:bodyPr>
            <a:lstStyle/>
            <a:p>
              <a:r>
                <a:rPr lang="en-US" sz="1100" b="1" dirty="0" smtClean="0"/>
                <a:t>Frame Relay</a:t>
              </a:r>
              <a:endParaRPr lang="en-US" sz="1100" b="1" dirty="0"/>
            </a:p>
          </p:txBody>
        </p:sp>
        <p:sp>
          <p:nvSpPr>
            <p:cNvPr id="38" name="TextBox 37"/>
            <p:cNvSpPr txBox="1"/>
            <p:nvPr/>
          </p:nvSpPr>
          <p:spPr>
            <a:xfrm>
              <a:off x="4967619" y="1490980"/>
              <a:ext cx="1085201" cy="175260"/>
            </a:xfrm>
            <a:prstGeom prst="rect">
              <a:avLst/>
            </a:prstGeom>
            <a:noFill/>
          </p:spPr>
          <p:txBody>
            <a:bodyPr wrap="square" lIns="0" tIns="0" rIns="0" bIns="0" rtlCol="0" anchor="ctr" anchorCtr="0">
              <a:noAutofit/>
            </a:bodyPr>
            <a:lstStyle/>
            <a:p>
              <a:pPr algn="l"/>
              <a:r>
                <a:rPr lang="en-US" sz="1000" dirty="0" smtClean="0"/>
                <a:t>2001:12::1/64</a:t>
              </a:r>
              <a:endParaRPr lang="en-US" sz="1000" dirty="0"/>
            </a:p>
          </p:txBody>
        </p:sp>
        <p:cxnSp>
          <p:nvCxnSpPr>
            <p:cNvPr id="45" name="Straight Connector 44"/>
            <p:cNvCxnSpPr/>
            <p:nvPr/>
          </p:nvCxnSpPr>
          <p:spPr bwMode="auto">
            <a:xfrm rot="16200000" flipH="1">
              <a:off x="7389380" y="251981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62" name="Straight Connector 61"/>
            <p:cNvCxnSpPr>
              <a:stCxn id="73" idx="1"/>
            </p:cNvCxnSpPr>
            <p:nvPr/>
          </p:nvCxnSpPr>
          <p:spPr bwMode="auto">
            <a:xfrm rot="10800000" flipH="1" flipV="1">
              <a:off x="6089192" y="2523296"/>
              <a:ext cx="1494429" cy="2747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65" name="Arc 64"/>
            <p:cNvSpPr/>
            <p:nvPr/>
          </p:nvSpPr>
          <p:spPr bwMode="auto">
            <a:xfrm rot="3435754">
              <a:off x="3657980" y="1103054"/>
              <a:ext cx="497539"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67" name="Straight Connector 66"/>
            <p:cNvCxnSpPr/>
            <p:nvPr/>
          </p:nvCxnSpPr>
          <p:spPr bwMode="auto">
            <a:xfrm rot="16200000" flipH="1">
              <a:off x="1547380" y="249949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69" name="Straight Connector 68"/>
            <p:cNvCxnSpPr/>
            <p:nvPr/>
          </p:nvCxnSpPr>
          <p:spPr bwMode="auto">
            <a:xfrm>
              <a:off x="1720984" y="2516166"/>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70" name="Picture 37"/>
            <p:cNvPicPr>
              <a:picLocks noChangeArrowheads="1"/>
            </p:cNvPicPr>
            <p:nvPr/>
          </p:nvPicPr>
          <p:blipFill>
            <a:blip r:embed="rId3" cstate="print"/>
            <a:srcRect/>
            <a:stretch>
              <a:fillRect/>
            </a:stretch>
          </p:blipFill>
          <p:spPr bwMode="auto">
            <a:xfrm>
              <a:off x="2341356" y="2291836"/>
              <a:ext cx="870351" cy="451691"/>
            </a:xfrm>
            <a:prstGeom prst="rect">
              <a:avLst/>
            </a:prstGeom>
            <a:noFill/>
            <a:ln w="9525">
              <a:noFill/>
              <a:miter lim="800000"/>
              <a:headEnd/>
              <a:tailEnd/>
            </a:ln>
          </p:spPr>
        </p:pic>
        <p:sp>
          <p:nvSpPr>
            <p:cNvPr id="71" name="TextBox 70"/>
            <p:cNvSpPr txBox="1"/>
            <p:nvPr/>
          </p:nvSpPr>
          <p:spPr>
            <a:xfrm>
              <a:off x="2612557" y="251006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72" name="Arc 71"/>
            <p:cNvSpPr/>
            <p:nvPr/>
          </p:nvSpPr>
          <p:spPr bwMode="auto">
            <a:xfrm rot="18166242" flipH="1">
              <a:off x="5290568" y="1111199"/>
              <a:ext cx="460751"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73" name="Picture 37"/>
            <p:cNvPicPr>
              <a:picLocks noChangeArrowheads="1"/>
            </p:cNvPicPr>
            <p:nvPr/>
          </p:nvPicPr>
          <p:blipFill>
            <a:blip r:embed="rId3" cstate="print"/>
            <a:srcRect/>
            <a:stretch>
              <a:fillRect/>
            </a:stretch>
          </p:blipFill>
          <p:spPr bwMode="auto">
            <a:xfrm>
              <a:off x="6089193" y="2297451"/>
              <a:ext cx="870351" cy="451691"/>
            </a:xfrm>
            <a:prstGeom prst="rect">
              <a:avLst/>
            </a:prstGeom>
            <a:noFill/>
            <a:ln w="9525">
              <a:noFill/>
              <a:miter lim="800000"/>
              <a:headEnd/>
              <a:tailEnd/>
            </a:ln>
          </p:spPr>
        </p:pic>
        <p:sp>
          <p:nvSpPr>
            <p:cNvPr id="74" name="TextBox 73"/>
            <p:cNvSpPr txBox="1"/>
            <p:nvPr/>
          </p:nvSpPr>
          <p:spPr>
            <a:xfrm>
              <a:off x="6360394" y="251567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75" name="Picture 37"/>
            <p:cNvPicPr>
              <a:picLocks noChangeArrowheads="1"/>
            </p:cNvPicPr>
            <p:nvPr/>
          </p:nvPicPr>
          <p:blipFill>
            <a:blip r:embed="rId3" cstate="print"/>
            <a:srcRect/>
            <a:stretch>
              <a:fillRect/>
            </a:stretch>
          </p:blipFill>
          <p:spPr bwMode="auto">
            <a:xfrm>
              <a:off x="4259056" y="1092956"/>
              <a:ext cx="870351" cy="451691"/>
            </a:xfrm>
            <a:prstGeom prst="rect">
              <a:avLst/>
            </a:prstGeom>
            <a:noFill/>
            <a:ln w="9525">
              <a:noFill/>
              <a:miter lim="800000"/>
              <a:headEnd/>
              <a:tailEnd/>
            </a:ln>
          </p:spPr>
        </p:pic>
        <p:sp>
          <p:nvSpPr>
            <p:cNvPr id="76" name="TextBox 75"/>
            <p:cNvSpPr txBox="1"/>
            <p:nvPr/>
          </p:nvSpPr>
          <p:spPr>
            <a:xfrm>
              <a:off x="4530257" y="131118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77" name="TextBox 76"/>
            <p:cNvSpPr txBox="1"/>
            <p:nvPr/>
          </p:nvSpPr>
          <p:spPr>
            <a:xfrm>
              <a:off x="5927739" y="2090420"/>
              <a:ext cx="1085201" cy="175260"/>
            </a:xfrm>
            <a:prstGeom prst="rect">
              <a:avLst/>
            </a:prstGeom>
            <a:noFill/>
          </p:spPr>
          <p:txBody>
            <a:bodyPr wrap="square" lIns="0" tIns="0" rIns="0" bIns="0" rtlCol="0" anchor="ctr" anchorCtr="0">
              <a:noAutofit/>
            </a:bodyPr>
            <a:lstStyle/>
            <a:p>
              <a:pPr algn="l"/>
              <a:r>
                <a:rPr lang="en-US" sz="1000" dirty="0" smtClean="0"/>
                <a:t>2001:12::3/64</a:t>
              </a:r>
              <a:endParaRPr lang="en-US" sz="1000" dirty="0"/>
            </a:p>
          </p:txBody>
        </p:sp>
        <p:sp>
          <p:nvSpPr>
            <p:cNvPr id="78" name="TextBox 77"/>
            <p:cNvSpPr txBox="1"/>
            <p:nvPr/>
          </p:nvSpPr>
          <p:spPr>
            <a:xfrm>
              <a:off x="2414919" y="2075180"/>
              <a:ext cx="1085201" cy="175260"/>
            </a:xfrm>
            <a:prstGeom prst="rect">
              <a:avLst/>
            </a:prstGeom>
            <a:noFill/>
          </p:spPr>
          <p:txBody>
            <a:bodyPr wrap="square" lIns="0" tIns="0" rIns="0" bIns="0" rtlCol="0" anchor="ctr" anchorCtr="0">
              <a:noAutofit/>
            </a:bodyPr>
            <a:lstStyle/>
            <a:p>
              <a:pPr algn="r"/>
              <a:r>
                <a:rPr lang="en-US" sz="1000" dirty="0" smtClean="0"/>
                <a:t>2001:12::2/64</a:t>
              </a:r>
              <a:endParaRPr lang="en-US" sz="1000" dirty="0"/>
            </a:p>
          </p:txBody>
        </p:sp>
        <p:sp>
          <p:nvSpPr>
            <p:cNvPr id="79" name="TextBox 78"/>
            <p:cNvSpPr txBox="1"/>
            <p:nvPr/>
          </p:nvSpPr>
          <p:spPr>
            <a:xfrm>
              <a:off x="5005719" y="1788160"/>
              <a:ext cx="1085201" cy="175260"/>
            </a:xfrm>
            <a:prstGeom prst="rect">
              <a:avLst/>
            </a:prstGeom>
            <a:noFill/>
          </p:spPr>
          <p:txBody>
            <a:bodyPr wrap="square" lIns="0" tIns="0" rIns="0" bIns="0" rtlCol="0" anchor="ctr" anchorCtr="0">
              <a:noAutofit/>
            </a:bodyPr>
            <a:lstStyle/>
            <a:p>
              <a:pPr algn="l"/>
              <a:r>
                <a:rPr lang="en-US" sz="900" dirty="0" smtClean="0"/>
                <a:t>DLCI: 103</a:t>
              </a:r>
              <a:endParaRPr lang="en-US" sz="900" dirty="0"/>
            </a:p>
          </p:txBody>
        </p:sp>
        <p:sp>
          <p:nvSpPr>
            <p:cNvPr id="80" name="TextBox 79"/>
            <p:cNvSpPr txBox="1"/>
            <p:nvPr/>
          </p:nvSpPr>
          <p:spPr>
            <a:xfrm>
              <a:off x="5112399" y="2435860"/>
              <a:ext cx="1085201" cy="175260"/>
            </a:xfrm>
            <a:prstGeom prst="rect">
              <a:avLst/>
            </a:prstGeom>
            <a:noFill/>
          </p:spPr>
          <p:txBody>
            <a:bodyPr wrap="square" lIns="0" tIns="0" rIns="0" bIns="0" rtlCol="0" anchor="ctr" anchorCtr="0">
              <a:noAutofit/>
            </a:bodyPr>
            <a:lstStyle/>
            <a:p>
              <a:pPr algn="l"/>
              <a:r>
                <a:rPr lang="en-US" sz="900" dirty="0" smtClean="0"/>
                <a:t>DLCI: 301</a:t>
              </a:r>
              <a:endParaRPr lang="en-US" sz="900" dirty="0"/>
            </a:p>
          </p:txBody>
        </p:sp>
        <p:sp>
          <p:nvSpPr>
            <p:cNvPr id="81" name="TextBox 80"/>
            <p:cNvSpPr txBox="1"/>
            <p:nvPr/>
          </p:nvSpPr>
          <p:spPr>
            <a:xfrm>
              <a:off x="3748419" y="2405380"/>
              <a:ext cx="1085201" cy="175260"/>
            </a:xfrm>
            <a:prstGeom prst="rect">
              <a:avLst/>
            </a:prstGeom>
            <a:noFill/>
          </p:spPr>
          <p:txBody>
            <a:bodyPr wrap="square" lIns="0" tIns="0" rIns="0" bIns="0" rtlCol="0" anchor="ctr" anchorCtr="0">
              <a:noAutofit/>
            </a:bodyPr>
            <a:lstStyle/>
            <a:p>
              <a:pPr algn="l"/>
              <a:r>
                <a:rPr lang="en-US" sz="900" dirty="0" smtClean="0"/>
                <a:t>DLCI: 201</a:t>
              </a:r>
              <a:endParaRPr lang="en-US" sz="900" dirty="0"/>
            </a:p>
          </p:txBody>
        </p:sp>
        <p:sp>
          <p:nvSpPr>
            <p:cNvPr id="82" name="TextBox 81"/>
            <p:cNvSpPr txBox="1"/>
            <p:nvPr/>
          </p:nvSpPr>
          <p:spPr>
            <a:xfrm>
              <a:off x="3916059" y="1788160"/>
              <a:ext cx="1085201" cy="175260"/>
            </a:xfrm>
            <a:prstGeom prst="rect">
              <a:avLst/>
            </a:prstGeom>
            <a:noFill/>
          </p:spPr>
          <p:txBody>
            <a:bodyPr wrap="square" lIns="0" tIns="0" rIns="0" bIns="0" rtlCol="0" anchor="ctr" anchorCtr="0">
              <a:noAutofit/>
            </a:bodyPr>
            <a:lstStyle/>
            <a:p>
              <a:pPr algn="l"/>
              <a:r>
                <a:rPr lang="en-US" sz="900" dirty="0" smtClean="0"/>
                <a:t>DLCI: 102</a:t>
              </a:r>
              <a:endParaRPr lang="en-US" sz="900" dirty="0"/>
            </a:p>
          </p:txBody>
        </p:sp>
        <p:sp>
          <p:nvSpPr>
            <p:cNvPr id="83" name="TextBox 82"/>
            <p:cNvSpPr txBox="1"/>
            <p:nvPr/>
          </p:nvSpPr>
          <p:spPr>
            <a:xfrm>
              <a:off x="4051300" y="1490980"/>
              <a:ext cx="553720" cy="198120"/>
            </a:xfrm>
            <a:prstGeom prst="rect">
              <a:avLst/>
            </a:prstGeom>
            <a:noFill/>
          </p:spPr>
          <p:txBody>
            <a:bodyPr wrap="square" lIns="0" tIns="0" rIns="0" bIns="0" rtlCol="0" anchor="ctr" anchorCtr="0">
              <a:noAutofit/>
            </a:bodyPr>
            <a:lstStyle/>
            <a:p>
              <a:r>
                <a:rPr lang="en-US" sz="1000" dirty="0" smtClean="0"/>
                <a:t>S0/0/0</a:t>
              </a:r>
              <a:endParaRPr lang="en-US" sz="1000" dirty="0"/>
            </a:p>
          </p:txBody>
        </p:sp>
        <p:sp>
          <p:nvSpPr>
            <p:cNvPr id="84" name="TextBox 83"/>
            <p:cNvSpPr txBox="1"/>
            <p:nvPr/>
          </p:nvSpPr>
          <p:spPr>
            <a:xfrm>
              <a:off x="30988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sp>
          <p:nvSpPr>
            <p:cNvPr id="85" name="TextBox 84"/>
            <p:cNvSpPr txBox="1"/>
            <p:nvPr/>
          </p:nvSpPr>
          <p:spPr>
            <a:xfrm>
              <a:off x="56642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cxnSp>
          <p:nvCxnSpPr>
            <p:cNvPr id="86" name="Straight Arrow Connector 85"/>
            <p:cNvCxnSpPr/>
            <p:nvPr/>
          </p:nvCxnSpPr>
          <p:spPr bwMode="auto">
            <a:xfrm rot="10800000" flipV="1">
              <a:off x="3987800" y="1968500"/>
              <a:ext cx="2667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87" name="Straight Arrow Connector 86"/>
            <p:cNvCxnSpPr/>
            <p:nvPr/>
          </p:nvCxnSpPr>
          <p:spPr bwMode="auto">
            <a:xfrm>
              <a:off x="5232400" y="1955800"/>
              <a:ext cx="2413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88" name="Straight Arrow Connector 87"/>
            <p:cNvCxnSpPr/>
            <p:nvPr/>
          </p:nvCxnSpPr>
          <p:spPr bwMode="auto">
            <a:xfrm flipV="1">
              <a:off x="4013200" y="2209800"/>
              <a:ext cx="2921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89" name="Straight Arrow Connector 88"/>
            <p:cNvCxnSpPr/>
            <p:nvPr/>
          </p:nvCxnSpPr>
          <p:spPr bwMode="auto">
            <a:xfrm rot="10800000">
              <a:off x="5219700" y="2260600"/>
              <a:ext cx="2286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sp>
          <p:nvSpPr>
            <p:cNvPr id="90" name="Rectangle 89"/>
            <p:cNvSpPr/>
            <p:nvPr/>
          </p:nvSpPr>
          <p:spPr>
            <a:xfrm>
              <a:off x="6951254" y="2060934"/>
              <a:ext cx="1383712" cy="230832"/>
            </a:xfrm>
            <a:prstGeom prst="rect">
              <a:avLst/>
            </a:prstGeom>
          </p:spPr>
          <p:txBody>
            <a:bodyPr wrap="none">
              <a:spAutoFit/>
            </a:bodyPr>
            <a:lstStyle/>
            <a:p>
              <a:pPr algn="l"/>
              <a:r>
                <a:rPr lang="en-US" sz="1000" dirty="0" smtClean="0"/>
                <a:t>Lo103: 2001:33::3/64</a:t>
              </a:r>
            </a:p>
          </p:txBody>
        </p:sp>
        <p:sp>
          <p:nvSpPr>
            <p:cNvPr id="91" name="Rectangle 90"/>
            <p:cNvSpPr/>
            <p:nvPr/>
          </p:nvSpPr>
          <p:spPr>
            <a:xfrm>
              <a:off x="1058454" y="1984734"/>
              <a:ext cx="1383712" cy="230832"/>
            </a:xfrm>
            <a:prstGeom prst="rect">
              <a:avLst/>
            </a:prstGeom>
          </p:spPr>
          <p:txBody>
            <a:bodyPr wrap="none">
              <a:spAutoFit/>
            </a:bodyPr>
            <a:lstStyle/>
            <a:p>
              <a:pPr algn="l"/>
              <a:r>
                <a:rPr lang="en-US" sz="1000" dirty="0" smtClean="0"/>
                <a:t>Lo102: 2001:22::2/64</a:t>
              </a:r>
            </a:p>
          </p:txBody>
        </p:sp>
      </p:grpSp>
    </p:spTree>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65"/>
          <p:cNvSpPr/>
          <p:nvPr/>
        </p:nvSpPr>
        <p:spPr bwMode="auto">
          <a:xfrm>
            <a:off x="349740" y="4627099"/>
            <a:ext cx="2406160" cy="14810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6" name="Rectangle 15"/>
          <p:cNvSpPr/>
          <p:nvPr/>
        </p:nvSpPr>
        <p:spPr bwMode="auto">
          <a:xfrm>
            <a:off x="362440" y="4957298"/>
            <a:ext cx="3282460" cy="41480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Configuring RIPng Example</a:t>
            </a:r>
            <a:endParaRPr lang="en-US" dirty="0"/>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22" name="Content Placeholder 15"/>
          <p:cNvSpPr txBox="1">
            <a:spLocks/>
          </p:cNvSpPr>
          <p:nvPr/>
        </p:nvSpPr>
        <p:spPr bwMode="auto">
          <a:xfrm>
            <a:off x="293467" y="3294381"/>
            <a:ext cx="8520113" cy="253491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show run interface s0/0/0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Building configuration...</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Current configuration : 132 bytes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interface Serial0/0/0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no ip address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encapsulation frame-relay IETF</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 address 2001:12::1/64</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frame-relay lmi-type cisco</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frame-relay map ipv6 2001:12::2 102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frame-relay map ipv6 2001:12::3 103</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end</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a:t>
            </a:r>
          </a:p>
        </p:txBody>
      </p:sp>
      <p:grpSp>
        <p:nvGrpSpPr>
          <p:cNvPr id="3" name="Group 38"/>
          <p:cNvGrpSpPr/>
          <p:nvPr/>
        </p:nvGrpSpPr>
        <p:grpSpPr>
          <a:xfrm>
            <a:off x="929501" y="1092956"/>
            <a:ext cx="7276512" cy="1904243"/>
            <a:chOff x="1058454" y="1092956"/>
            <a:chExt cx="7276512" cy="1904243"/>
          </a:xfrm>
        </p:grpSpPr>
        <p:cxnSp>
          <p:nvCxnSpPr>
            <p:cNvPr id="99" name="Straight Connector 98"/>
            <p:cNvCxnSpPr/>
            <p:nvPr/>
          </p:nvCxnSpPr>
          <p:spPr bwMode="auto">
            <a:xfrm rot="16200000" flipH="1">
              <a:off x="4518027" y="1714502"/>
              <a:ext cx="376228" cy="4768"/>
            </a:xfrm>
            <a:prstGeom prst="line">
              <a:avLst/>
            </a:prstGeom>
            <a:solidFill>
              <a:schemeClr val="accent1"/>
            </a:solidFill>
            <a:ln w="38100" cap="flat" cmpd="sng" algn="ctr">
              <a:solidFill>
                <a:schemeClr val="accent6"/>
              </a:solidFill>
              <a:prstDash val="solid"/>
              <a:round/>
              <a:headEnd type="none" w="med" len="med"/>
              <a:tailEnd type="none" w="med" len="med"/>
            </a:ln>
            <a:effectLst/>
          </p:spPr>
        </p:cxnSp>
        <p:pic>
          <p:nvPicPr>
            <p:cNvPr id="100" name="Picture 88"/>
            <p:cNvPicPr>
              <a:picLocks noChangeAspect="1" noChangeArrowheads="1"/>
            </p:cNvPicPr>
            <p:nvPr/>
          </p:nvPicPr>
          <p:blipFill>
            <a:blip r:embed="rId3" cstate="print"/>
            <a:srcRect/>
            <a:stretch>
              <a:fillRect/>
            </a:stretch>
          </p:blipFill>
          <p:spPr bwMode="auto">
            <a:xfrm>
              <a:off x="3454404" y="1593850"/>
              <a:ext cx="2349500" cy="1403349"/>
            </a:xfrm>
            <a:prstGeom prst="rect">
              <a:avLst/>
            </a:prstGeom>
            <a:noFill/>
            <a:ln w="9525" algn="ctr">
              <a:noFill/>
              <a:miter lim="800000"/>
              <a:headEnd/>
              <a:tailEnd/>
            </a:ln>
          </p:spPr>
        </p:pic>
        <p:sp>
          <p:nvSpPr>
            <p:cNvPr id="101" name="TextBox 100"/>
            <p:cNvSpPr txBox="1"/>
            <p:nvPr/>
          </p:nvSpPr>
          <p:spPr>
            <a:xfrm>
              <a:off x="3686791" y="2070523"/>
              <a:ext cx="945988" cy="160898"/>
            </a:xfrm>
            <a:prstGeom prst="rect">
              <a:avLst/>
            </a:prstGeom>
            <a:noFill/>
          </p:spPr>
          <p:txBody>
            <a:bodyPr wrap="square" lIns="0" tIns="0" rIns="0" bIns="0" rtlCol="0" anchor="ctr" anchorCtr="0">
              <a:noAutofit/>
            </a:bodyPr>
            <a:lstStyle/>
            <a:p>
              <a:endParaRPr lang="en-US" sz="1000" dirty="0"/>
            </a:p>
          </p:txBody>
        </p:sp>
        <p:sp>
          <p:nvSpPr>
            <p:cNvPr id="102" name="TextBox 101"/>
            <p:cNvSpPr txBox="1"/>
            <p:nvPr/>
          </p:nvSpPr>
          <p:spPr>
            <a:xfrm>
              <a:off x="4235110" y="2172328"/>
              <a:ext cx="1013551" cy="165253"/>
            </a:xfrm>
            <a:prstGeom prst="rect">
              <a:avLst/>
            </a:prstGeom>
            <a:noFill/>
          </p:spPr>
          <p:txBody>
            <a:bodyPr wrap="square" lIns="0" tIns="0" rIns="0" bIns="0" rtlCol="0" anchor="ctr" anchorCtr="0">
              <a:noAutofit/>
            </a:bodyPr>
            <a:lstStyle/>
            <a:p>
              <a:r>
                <a:rPr lang="en-US" sz="1100" b="1" dirty="0" smtClean="0"/>
                <a:t>Frame Relay</a:t>
              </a:r>
              <a:endParaRPr lang="en-US" sz="1100" b="1" dirty="0"/>
            </a:p>
          </p:txBody>
        </p:sp>
        <p:sp>
          <p:nvSpPr>
            <p:cNvPr id="103" name="TextBox 102"/>
            <p:cNvSpPr txBox="1"/>
            <p:nvPr/>
          </p:nvSpPr>
          <p:spPr>
            <a:xfrm>
              <a:off x="4967619" y="1490980"/>
              <a:ext cx="1085201" cy="175260"/>
            </a:xfrm>
            <a:prstGeom prst="rect">
              <a:avLst/>
            </a:prstGeom>
            <a:noFill/>
          </p:spPr>
          <p:txBody>
            <a:bodyPr wrap="square" lIns="0" tIns="0" rIns="0" bIns="0" rtlCol="0" anchor="ctr" anchorCtr="0">
              <a:noAutofit/>
            </a:bodyPr>
            <a:lstStyle/>
            <a:p>
              <a:pPr algn="l"/>
              <a:r>
                <a:rPr lang="en-US" sz="1000" dirty="0" smtClean="0"/>
                <a:t>2001:12::1/64</a:t>
              </a:r>
              <a:endParaRPr lang="en-US" sz="1000" dirty="0"/>
            </a:p>
          </p:txBody>
        </p:sp>
        <p:cxnSp>
          <p:nvCxnSpPr>
            <p:cNvPr id="104" name="Straight Connector 103"/>
            <p:cNvCxnSpPr/>
            <p:nvPr/>
          </p:nvCxnSpPr>
          <p:spPr bwMode="auto">
            <a:xfrm rot="16200000" flipH="1">
              <a:off x="7389380" y="251981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05" name="Straight Connector 104"/>
            <p:cNvCxnSpPr>
              <a:stCxn id="112" idx="1"/>
            </p:cNvCxnSpPr>
            <p:nvPr/>
          </p:nvCxnSpPr>
          <p:spPr bwMode="auto">
            <a:xfrm rot="10800000" flipH="1" flipV="1">
              <a:off x="6089192" y="2523296"/>
              <a:ext cx="1494429" cy="2747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106" name="Arc 105"/>
            <p:cNvSpPr/>
            <p:nvPr/>
          </p:nvSpPr>
          <p:spPr bwMode="auto">
            <a:xfrm rot="3435754">
              <a:off x="3657980" y="1103054"/>
              <a:ext cx="497539"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07" name="Straight Connector 106"/>
            <p:cNvCxnSpPr/>
            <p:nvPr/>
          </p:nvCxnSpPr>
          <p:spPr bwMode="auto">
            <a:xfrm rot="16200000" flipH="1">
              <a:off x="1547380" y="249949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08" name="Straight Connector 107"/>
            <p:cNvCxnSpPr/>
            <p:nvPr/>
          </p:nvCxnSpPr>
          <p:spPr bwMode="auto">
            <a:xfrm>
              <a:off x="1720984" y="2516166"/>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09" name="Picture 37"/>
            <p:cNvPicPr>
              <a:picLocks noChangeArrowheads="1"/>
            </p:cNvPicPr>
            <p:nvPr/>
          </p:nvPicPr>
          <p:blipFill>
            <a:blip r:embed="rId4" cstate="print"/>
            <a:srcRect/>
            <a:stretch>
              <a:fillRect/>
            </a:stretch>
          </p:blipFill>
          <p:spPr bwMode="auto">
            <a:xfrm>
              <a:off x="2341356" y="2291836"/>
              <a:ext cx="870351" cy="451691"/>
            </a:xfrm>
            <a:prstGeom prst="rect">
              <a:avLst/>
            </a:prstGeom>
            <a:noFill/>
            <a:ln w="9525">
              <a:noFill/>
              <a:miter lim="800000"/>
              <a:headEnd/>
              <a:tailEnd/>
            </a:ln>
          </p:spPr>
        </p:pic>
        <p:sp>
          <p:nvSpPr>
            <p:cNvPr id="110" name="TextBox 109"/>
            <p:cNvSpPr txBox="1"/>
            <p:nvPr/>
          </p:nvSpPr>
          <p:spPr>
            <a:xfrm>
              <a:off x="2612557" y="251006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11" name="Arc 110"/>
            <p:cNvSpPr/>
            <p:nvPr/>
          </p:nvSpPr>
          <p:spPr bwMode="auto">
            <a:xfrm rot="18166242" flipH="1">
              <a:off x="5290568" y="1111199"/>
              <a:ext cx="460751"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112" name="Picture 37"/>
            <p:cNvPicPr>
              <a:picLocks noChangeArrowheads="1"/>
            </p:cNvPicPr>
            <p:nvPr/>
          </p:nvPicPr>
          <p:blipFill>
            <a:blip r:embed="rId4" cstate="print"/>
            <a:srcRect/>
            <a:stretch>
              <a:fillRect/>
            </a:stretch>
          </p:blipFill>
          <p:spPr bwMode="auto">
            <a:xfrm>
              <a:off x="6089193" y="2297451"/>
              <a:ext cx="870351" cy="451691"/>
            </a:xfrm>
            <a:prstGeom prst="rect">
              <a:avLst/>
            </a:prstGeom>
            <a:noFill/>
            <a:ln w="9525">
              <a:noFill/>
              <a:miter lim="800000"/>
              <a:headEnd/>
              <a:tailEnd/>
            </a:ln>
          </p:spPr>
        </p:pic>
        <p:sp>
          <p:nvSpPr>
            <p:cNvPr id="113" name="TextBox 112"/>
            <p:cNvSpPr txBox="1"/>
            <p:nvPr/>
          </p:nvSpPr>
          <p:spPr>
            <a:xfrm>
              <a:off x="6360394" y="251567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114" name="Picture 37"/>
            <p:cNvPicPr>
              <a:picLocks noChangeArrowheads="1"/>
            </p:cNvPicPr>
            <p:nvPr/>
          </p:nvPicPr>
          <p:blipFill>
            <a:blip r:embed="rId4" cstate="print"/>
            <a:srcRect/>
            <a:stretch>
              <a:fillRect/>
            </a:stretch>
          </p:blipFill>
          <p:spPr bwMode="auto">
            <a:xfrm>
              <a:off x="4259056" y="1092956"/>
              <a:ext cx="870351" cy="451691"/>
            </a:xfrm>
            <a:prstGeom prst="rect">
              <a:avLst/>
            </a:prstGeom>
            <a:noFill/>
            <a:ln w="9525">
              <a:noFill/>
              <a:miter lim="800000"/>
              <a:headEnd/>
              <a:tailEnd/>
            </a:ln>
          </p:spPr>
        </p:pic>
        <p:sp>
          <p:nvSpPr>
            <p:cNvPr id="115" name="TextBox 114"/>
            <p:cNvSpPr txBox="1"/>
            <p:nvPr/>
          </p:nvSpPr>
          <p:spPr>
            <a:xfrm>
              <a:off x="4530257" y="131118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116" name="TextBox 115"/>
            <p:cNvSpPr txBox="1"/>
            <p:nvPr/>
          </p:nvSpPr>
          <p:spPr>
            <a:xfrm>
              <a:off x="5927739" y="2090420"/>
              <a:ext cx="1085201" cy="175260"/>
            </a:xfrm>
            <a:prstGeom prst="rect">
              <a:avLst/>
            </a:prstGeom>
            <a:noFill/>
          </p:spPr>
          <p:txBody>
            <a:bodyPr wrap="square" lIns="0" tIns="0" rIns="0" bIns="0" rtlCol="0" anchor="ctr" anchorCtr="0">
              <a:noAutofit/>
            </a:bodyPr>
            <a:lstStyle/>
            <a:p>
              <a:pPr algn="l"/>
              <a:r>
                <a:rPr lang="en-US" sz="1000" dirty="0" smtClean="0"/>
                <a:t>2001:12::3/64</a:t>
              </a:r>
              <a:endParaRPr lang="en-US" sz="1000" dirty="0"/>
            </a:p>
          </p:txBody>
        </p:sp>
        <p:sp>
          <p:nvSpPr>
            <p:cNvPr id="117" name="TextBox 116"/>
            <p:cNvSpPr txBox="1"/>
            <p:nvPr/>
          </p:nvSpPr>
          <p:spPr>
            <a:xfrm>
              <a:off x="2414919" y="2075180"/>
              <a:ext cx="1085201" cy="175260"/>
            </a:xfrm>
            <a:prstGeom prst="rect">
              <a:avLst/>
            </a:prstGeom>
            <a:noFill/>
          </p:spPr>
          <p:txBody>
            <a:bodyPr wrap="square" lIns="0" tIns="0" rIns="0" bIns="0" rtlCol="0" anchor="ctr" anchorCtr="0">
              <a:noAutofit/>
            </a:bodyPr>
            <a:lstStyle/>
            <a:p>
              <a:pPr algn="r"/>
              <a:r>
                <a:rPr lang="en-US" sz="1000" dirty="0" smtClean="0"/>
                <a:t>2001:12::2/64</a:t>
              </a:r>
              <a:endParaRPr lang="en-US" sz="1000" dirty="0"/>
            </a:p>
          </p:txBody>
        </p:sp>
        <p:sp>
          <p:nvSpPr>
            <p:cNvPr id="118" name="TextBox 117"/>
            <p:cNvSpPr txBox="1"/>
            <p:nvPr/>
          </p:nvSpPr>
          <p:spPr>
            <a:xfrm>
              <a:off x="5005719" y="1788160"/>
              <a:ext cx="1085201" cy="175260"/>
            </a:xfrm>
            <a:prstGeom prst="rect">
              <a:avLst/>
            </a:prstGeom>
            <a:noFill/>
          </p:spPr>
          <p:txBody>
            <a:bodyPr wrap="square" lIns="0" tIns="0" rIns="0" bIns="0" rtlCol="0" anchor="ctr" anchorCtr="0">
              <a:noAutofit/>
            </a:bodyPr>
            <a:lstStyle/>
            <a:p>
              <a:pPr algn="l"/>
              <a:r>
                <a:rPr lang="en-US" sz="900" dirty="0" smtClean="0"/>
                <a:t>DLCI: 103</a:t>
              </a:r>
              <a:endParaRPr lang="en-US" sz="900" dirty="0"/>
            </a:p>
          </p:txBody>
        </p:sp>
        <p:sp>
          <p:nvSpPr>
            <p:cNvPr id="119" name="TextBox 118"/>
            <p:cNvSpPr txBox="1"/>
            <p:nvPr/>
          </p:nvSpPr>
          <p:spPr>
            <a:xfrm>
              <a:off x="5112399" y="2435860"/>
              <a:ext cx="1085201" cy="175260"/>
            </a:xfrm>
            <a:prstGeom prst="rect">
              <a:avLst/>
            </a:prstGeom>
            <a:noFill/>
          </p:spPr>
          <p:txBody>
            <a:bodyPr wrap="square" lIns="0" tIns="0" rIns="0" bIns="0" rtlCol="0" anchor="ctr" anchorCtr="0">
              <a:noAutofit/>
            </a:bodyPr>
            <a:lstStyle/>
            <a:p>
              <a:pPr algn="l"/>
              <a:r>
                <a:rPr lang="en-US" sz="900" dirty="0" smtClean="0"/>
                <a:t>DLCI: 301</a:t>
              </a:r>
              <a:endParaRPr lang="en-US" sz="900" dirty="0"/>
            </a:p>
          </p:txBody>
        </p:sp>
        <p:sp>
          <p:nvSpPr>
            <p:cNvPr id="120" name="TextBox 119"/>
            <p:cNvSpPr txBox="1"/>
            <p:nvPr/>
          </p:nvSpPr>
          <p:spPr>
            <a:xfrm>
              <a:off x="3748419" y="2405380"/>
              <a:ext cx="1085201" cy="175260"/>
            </a:xfrm>
            <a:prstGeom prst="rect">
              <a:avLst/>
            </a:prstGeom>
            <a:noFill/>
          </p:spPr>
          <p:txBody>
            <a:bodyPr wrap="square" lIns="0" tIns="0" rIns="0" bIns="0" rtlCol="0" anchor="ctr" anchorCtr="0">
              <a:noAutofit/>
            </a:bodyPr>
            <a:lstStyle/>
            <a:p>
              <a:pPr algn="l"/>
              <a:r>
                <a:rPr lang="en-US" sz="900" dirty="0" smtClean="0"/>
                <a:t>DLCI: 201</a:t>
              </a:r>
              <a:endParaRPr lang="en-US" sz="900" dirty="0"/>
            </a:p>
          </p:txBody>
        </p:sp>
        <p:sp>
          <p:nvSpPr>
            <p:cNvPr id="121" name="TextBox 120"/>
            <p:cNvSpPr txBox="1"/>
            <p:nvPr/>
          </p:nvSpPr>
          <p:spPr>
            <a:xfrm>
              <a:off x="3916059" y="1788160"/>
              <a:ext cx="1085201" cy="175260"/>
            </a:xfrm>
            <a:prstGeom prst="rect">
              <a:avLst/>
            </a:prstGeom>
            <a:noFill/>
          </p:spPr>
          <p:txBody>
            <a:bodyPr wrap="square" lIns="0" tIns="0" rIns="0" bIns="0" rtlCol="0" anchor="ctr" anchorCtr="0">
              <a:noAutofit/>
            </a:bodyPr>
            <a:lstStyle/>
            <a:p>
              <a:pPr algn="l"/>
              <a:r>
                <a:rPr lang="en-US" sz="900" dirty="0" smtClean="0"/>
                <a:t>DLCI: 102</a:t>
              </a:r>
              <a:endParaRPr lang="en-US" sz="900" dirty="0"/>
            </a:p>
          </p:txBody>
        </p:sp>
        <p:sp>
          <p:nvSpPr>
            <p:cNvPr id="122" name="TextBox 121"/>
            <p:cNvSpPr txBox="1"/>
            <p:nvPr/>
          </p:nvSpPr>
          <p:spPr>
            <a:xfrm>
              <a:off x="4051300" y="1490980"/>
              <a:ext cx="553720" cy="198120"/>
            </a:xfrm>
            <a:prstGeom prst="rect">
              <a:avLst/>
            </a:prstGeom>
            <a:noFill/>
          </p:spPr>
          <p:txBody>
            <a:bodyPr wrap="square" lIns="0" tIns="0" rIns="0" bIns="0" rtlCol="0" anchor="ctr" anchorCtr="0">
              <a:noAutofit/>
            </a:bodyPr>
            <a:lstStyle/>
            <a:p>
              <a:r>
                <a:rPr lang="en-US" sz="1000" dirty="0" smtClean="0"/>
                <a:t>S0/0/0</a:t>
              </a:r>
              <a:endParaRPr lang="en-US" sz="1000" dirty="0"/>
            </a:p>
          </p:txBody>
        </p:sp>
        <p:sp>
          <p:nvSpPr>
            <p:cNvPr id="123" name="TextBox 122"/>
            <p:cNvSpPr txBox="1"/>
            <p:nvPr/>
          </p:nvSpPr>
          <p:spPr>
            <a:xfrm>
              <a:off x="30988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sp>
          <p:nvSpPr>
            <p:cNvPr id="124" name="TextBox 123"/>
            <p:cNvSpPr txBox="1"/>
            <p:nvPr/>
          </p:nvSpPr>
          <p:spPr>
            <a:xfrm>
              <a:off x="56642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cxnSp>
          <p:nvCxnSpPr>
            <p:cNvPr id="125" name="Straight Arrow Connector 124"/>
            <p:cNvCxnSpPr/>
            <p:nvPr/>
          </p:nvCxnSpPr>
          <p:spPr bwMode="auto">
            <a:xfrm rot="10800000" flipV="1">
              <a:off x="3987800" y="1968500"/>
              <a:ext cx="2667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26" name="Straight Arrow Connector 125"/>
            <p:cNvCxnSpPr/>
            <p:nvPr/>
          </p:nvCxnSpPr>
          <p:spPr bwMode="auto">
            <a:xfrm>
              <a:off x="5232400" y="1955800"/>
              <a:ext cx="2413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27" name="Straight Arrow Connector 126"/>
            <p:cNvCxnSpPr/>
            <p:nvPr/>
          </p:nvCxnSpPr>
          <p:spPr bwMode="auto">
            <a:xfrm flipV="1">
              <a:off x="4013200" y="2209800"/>
              <a:ext cx="2921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28" name="Straight Arrow Connector 127"/>
            <p:cNvCxnSpPr/>
            <p:nvPr/>
          </p:nvCxnSpPr>
          <p:spPr bwMode="auto">
            <a:xfrm rot="10800000">
              <a:off x="5219700" y="2260600"/>
              <a:ext cx="2286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sp>
          <p:nvSpPr>
            <p:cNvPr id="129" name="Rectangle 128"/>
            <p:cNvSpPr/>
            <p:nvPr/>
          </p:nvSpPr>
          <p:spPr>
            <a:xfrm>
              <a:off x="6951254" y="2060934"/>
              <a:ext cx="1383712" cy="230832"/>
            </a:xfrm>
            <a:prstGeom prst="rect">
              <a:avLst/>
            </a:prstGeom>
          </p:spPr>
          <p:txBody>
            <a:bodyPr wrap="none">
              <a:spAutoFit/>
            </a:bodyPr>
            <a:lstStyle/>
            <a:p>
              <a:pPr algn="l"/>
              <a:r>
                <a:rPr lang="en-US" sz="1000" dirty="0" smtClean="0"/>
                <a:t>Lo103: 2001:33::3/64</a:t>
              </a:r>
            </a:p>
          </p:txBody>
        </p:sp>
        <p:sp>
          <p:nvSpPr>
            <p:cNvPr id="130" name="Rectangle 129"/>
            <p:cNvSpPr/>
            <p:nvPr/>
          </p:nvSpPr>
          <p:spPr>
            <a:xfrm>
              <a:off x="1058454" y="1984734"/>
              <a:ext cx="1383712" cy="230832"/>
            </a:xfrm>
            <a:prstGeom prst="rect">
              <a:avLst/>
            </a:prstGeom>
          </p:spPr>
          <p:txBody>
            <a:bodyPr wrap="none">
              <a:spAutoFit/>
            </a:bodyPr>
            <a:lstStyle/>
            <a:p>
              <a:pPr algn="l"/>
              <a:r>
                <a:rPr lang="en-US" sz="1000" dirty="0" smtClean="0"/>
                <a:t>Lo102: 2001:22::2/64</a:t>
              </a:r>
            </a:p>
          </p:txBody>
        </p:sp>
      </p:grpSp>
    </p:spTree>
  </p:cSld>
  <p:clrMapOvr>
    <a:masterClrMapping/>
  </p:clrMapOvr>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bwMode="auto">
          <a:xfrm>
            <a:off x="317500" y="4216400"/>
            <a:ext cx="3403600" cy="40640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Configuring RIPng Example</a:t>
            </a:r>
            <a:endParaRPr lang="en-US" dirty="0"/>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22" name="Content Placeholder 15"/>
          <p:cNvSpPr txBox="1">
            <a:spLocks/>
          </p:cNvSpPr>
          <p:nvPr/>
        </p:nvSpPr>
        <p:spPr bwMode="auto">
          <a:xfrm>
            <a:off x="293467" y="3294381"/>
            <a:ext cx="8520113" cy="191261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 </a:t>
            </a:r>
            <a:r>
              <a:rPr lang="en-US" sz="1200" b="1" kern="0" dirty="0" smtClean="0">
                <a:latin typeface="Courier New" pitchFamily="49" charset="0"/>
                <a:cs typeface="Courier New" pitchFamily="49" charset="0"/>
              </a:rPr>
              <a:t>show run interface s1/1.7</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Building configuration...</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Current configuration : 80 bytes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interface Serial1/1.7 multipoint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 address 2001:12::2/64</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frame-relay map ipv6 2001:12::1 201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cdp enable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end</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a:t>
            </a:r>
          </a:p>
        </p:txBody>
      </p:sp>
      <p:grpSp>
        <p:nvGrpSpPr>
          <p:cNvPr id="3" name="Group 37"/>
          <p:cNvGrpSpPr/>
          <p:nvPr/>
        </p:nvGrpSpPr>
        <p:grpSpPr>
          <a:xfrm>
            <a:off x="929501" y="1092956"/>
            <a:ext cx="7276512" cy="1904243"/>
            <a:chOff x="1058454" y="1092956"/>
            <a:chExt cx="7276512" cy="1904243"/>
          </a:xfrm>
        </p:grpSpPr>
        <p:cxnSp>
          <p:nvCxnSpPr>
            <p:cNvPr id="98" name="Straight Connector 97"/>
            <p:cNvCxnSpPr/>
            <p:nvPr/>
          </p:nvCxnSpPr>
          <p:spPr bwMode="auto">
            <a:xfrm rot="16200000" flipH="1">
              <a:off x="4518027" y="1714502"/>
              <a:ext cx="376228" cy="4768"/>
            </a:xfrm>
            <a:prstGeom prst="line">
              <a:avLst/>
            </a:prstGeom>
            <a:solidFill>
              <a:schemeClr val="accent1"/>
            </a:solidFill>
            <a:ln w="38100" cap="flat" cmpd="sng" algn="ctr">
              <a:solidFill>
                <a:schemeClr val="accent6"/>
              </a:solidFill>
              <a:prstDash val="solid"/>
              <a:round/>
              <a:headEnd type="none" w="med" len="med"/>
              <a:tailEnd type="none" w="med" len="med"/>
            </a:ln>
            <a:effectLst/>
          </p:spPr>
        </p:cxnSp>
        <p:pic>
          <p:nvPicPr>
            <p:cNvPr id="99" name="Picture 88"/>
            <p:cNvPicPr>
              <a:picLocks noChangeAspect="1" noChangeArrowheads="1"/>
            </p:cNvPicPr>
            <p:nvPr/>
          </p:nvPicPr>
          <p:blipFill>
            <a:blip r:embed="rId3" cstate="print"/>
            <a:srcRect/>
            <a:stretch>
              <a:fillRect/>
            </a:stretch>
          </p:blipFill>
          <p:spPr bwMode="auto">
            <a:xfrm>
              <a:off x="3454404" y="1593850"/>
              <a:ext cx="2349500" cy="1403349"/>
            </a:xfrm>
            <a:prstGeom prst="rect">
              <a:avLst/>
            </a:prstGeom>
            <a:noFill/>
            <a:ln w="9525" algn="ctr">
              <a:noFill/>
              <a:miter lim="800000"/>
              <a:headEnd/>
              <a:tailEnd/>
            </a:ln>
          </p:spPr>
        </p:pic>
        <p:sp>
          <p:nvSpPr>
            <p:cNvPr id="100" name="TextBox 99"/>
            <p:cNvSpPr txBox="1"/>
            <p:nvPr/>
          </p:nvSpPr>
          <p:spPr>
            <a:xfrm>
              <a:off x="3686791" y="2070523"/>
              <a:ext cx="945988" cy="160898"/>
            </a:xfrm>
            <a:prstGeom prst="rect">
              <a:avLst/>
            </a:prstGeom>
            <a:noFill/>
          </p:spPr>
          <p:txBody>
            <a:bodyPr wrap="square" lIns="0" tIns="0" rIns="0" bIns="0" rtlCol="0" anchor="ctr" anchorCtr="0">
              <a:noAutofit/>
            </a:bodyPr>
            <a:lstStyle/>
            <a:p>
              <a:endParaRPr lang="en-US" sz="1000" dirty="0"/>
            </a:p>
          </p:txBody>
        </p:sp>
        <p:sp>
          <p:nvSpPr>
            <p:cNvPr id="101" name="TextBox 100"/>
            <p:cNvSpPr txBox="1"/>
            <p:nvPr/>
          </p:nvSpPr>
          <p:spPr>
            <a:xfrm>
              <a:off x="4235110" y="2172328"/>
              <a:ext cx="1013551" cy="165253"/>
            </a:xfrm>
            <a:prstGeom prst="rect">
              <a:avLst/>
            </a:prstGeom>
            <a:noFill/>
          </p:spPr>
          <p:txBody>
            <a:bodyPr wrap="square" lIns="0" tIns="0" rIns="0" bIns="0" rtlCol="0" anchor="ctr" anchorCtr="0">
              <a:noAutofit/>
            </a:bodyPr>
            <a:lstStyle/>
            <a:p>
              <a:r>
                <a:rPr lang="en-US" sz="1100" b="1" dirty="0" smtClean="0"/>
                <a:t>Frame Relay</a:t>
              </a:r>
              <a:endParaRPr lang="en-US" sz="1100" b="1" dirty="0"/>
            </a:p>
          </p:txBody>
        </p:sp>
        <p:sp>
          <p:nvSpPr>
            <p:cNvPr id="102" name="TextBox 101"/>
            <p:cNvSpPr txBox="1"/>
            <p:nvPr/>
          </p:nvSpPr>
          <p:spPr>
            <a:xfrm>
              <a:off x="4967619" y="1490980"/>
              <a:ext cx="1085201" cy="175260"/>
            </a:xfrm>
            <a:prstGeom prst="rect">
              <a:avLst/>
            </a:prstGeom>
            <a:noFill/>
          </p:spPr>
          <p:txBody>
            <a:bodyPr wrap="square" lIns="0" tIns="0" rIns="0" bIns="0" rtlCol="0" anchor="ctr" anchorCtr="0">
              <a:noAutofit/>
            </a:bodyPr>
            <a:lstStyle/>
            <a:p>
              <a:pPr algn="l"/>
              <a:r>
                <a:rPr lang="en-US" sz="1000" dirty="0" smtClean="0"/>
                <a:t>2001:12::1/64</a:t>
              </a:r>
              <a:endParaRPr lang="en-US" sz="1000" dirty="0"/>
            </a:p>
          </p:txBody>
        </p:sp>
        <p:cxnSp>
          <p:nvCxnSpPr>
            <p:cNvPr id="103" name="Straight Connector 102"/>
            <p:cNvCxnSpPr/>
            <p:nvPr/>
          </p:nvCxnSpPr>
          <p:spPr bwMode="auto">
            <a:xfrm rot="16200000" flipH="1">
              <a:off x="7389380" y="251981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04" name="Straight Connector 103"/>
            <p:cNvCxnSpPr>
              <a:stCxn id="111" idx="1"/>
            </p:cNvCxnSpPr>
            <p:nvPr/>
          </p:nvCxnSpPr>
          <p:spPr bwMode="auto">
            <a:xfrm rot="10800000" flipH="1" flipV="1">
              <a:off x="6089192" y="2523296"/>
              <a:ext cx="1494429" cy="2747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105" name="Arc 104"/>
            <p:cNvSpPr/>
            <p:nvPr/>
          </p:nvSpPr>
          <p:spPr bwMode="auto">
            <a:xfrm rot="3435754">
              <a:off x="3657980" y="1103054"/>
              <a:ext cx="497539"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06" name="Straight Connector 105"/>
            <p:cNvCxnSpPr/>
            <p:nvPr/>
          </p:nvCxnSpPr>
          <p:spPr bwMode="auto">
            <a:xfrm rot="16200000" flipH="1">
              <a:off x="1547380" y="249949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07" name="Straight Connector 106"/>
            <p:cNvCxnSpPr/>
            <p:nvPr/>
          </p:nvCxnSpPr>
          <p:spPr bwMode="auto">
            <a:xfrm>
              <a:off x="1720984" y="2516166"/>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08" name="Picture 37"/>
            <p:cNvPicPr>
              <a:picLocks noChangeArrowheads="1"/>
            </p:cNvPicPr>
            <p:nvPr/>
          </p:nvPicPr>
          <p:blipFill>
            <a:blip r:embed="rId4" cstate="print"/>
            <a:srcRect/>
            <a:stretch>
              <a:fillRect/>
            </a:stretch>
          </p:blipFill>
          <p:spPr bwMode="auto">
            <a:xfrm>
              <a:off x="2341356" y="2291836"/>
              <a:ext cx="870351" cy="451691"/>
            </a:xfrm>
            <a:prstGeom prst="rect">
              <a:avLst/>
            </a:prstGeom>
            <a:noFill/>
            <a:ln w="9525">
              <a:noFill/>
              <a:miter lim="800000"/>
              <a:headEnd/>
              <a:tailEnd/>
            </a:ln>
          </p:spPr>
        </p:pic>
        <p:sp>
          <p:nvSpPr>
            <p:cNvPr id="109" name="TextBox 108"/>
            <p:cNvSpPr txBox="1"/>
            <p:nvPr/>
          </p:nvSpPr>
          <p:spPr>
            <a:xfrm>
              <a:off x="2612557" y="251006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10" name="Arc 109"/>
            <p:cNvSpPr/>
            <p:nvPr/>
          </p:nvSpPr>
          <p:spPr bwMode="auto">
            <a:xfrm rot="18166242" flipH="1">
              <a:off x="5290568" y="1111199"/>
              <a:ext cx="460751"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111" name="Picture 37"/>
            <p:cNvPicPr>
              <a:picLocks noChangeArrowheads="1"/>
            </p:cNvPicPr>
            <p:nvPr/>
          </p:nvPicPr>
          <p:blipFill>
            <a:blip r:embed="rId4" cstate="print"/>
            <a:srcRect/>
            <a:stretch>
              <a:fillRect/>
            </a:stretch>
          </p:blipFill>
          <p:spPr bwMode="auto">
            <a:xfrm>
              <a:off x="6089193" y="2297451"/>
              <a:ext cx="870351" cy="451691"/>
            </a:xfrm>
            <a:prstGeom prst="rect">
              <a:avLst/>
            </a:prstGeom>
            <a:noFill/>
            <a:ln w="9525">
              <a:noFill/>
              <a:miter lim="800000"/>
              <a:headEnd/>
              <a:tailEnd/>
            </a:ln>
          </p:spPr>
        </p:pic>
        <p:sp>
          <p:nvSpPr>
            <p:cNvPr id="112" name="TextBox 111"/>
            <p:cNvSpPr txBox="1"/>
            <p:nvPr/>
          </p:nvSpPr>
          <p:spPr>
            <a:xfrm>
              <a:off x="6360394" y="251567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113" name="Picture 37"/>
            <p:cNvPicPr>
              <a:picLocks noChangeArrowheads="1"/>
            </p:cNvPicPr>
            <p:nvPr/>
          </p:nvPicPr>
          <p:blipFill>
            <a:blip r:embed="rId4" cstate="print"/>
            <a:srcRect/>
            <a:stretch>
              <a:fillRect/>
            </a:stretch>
          </p:blipFill>
          <p:spPr bwMode="auto">
            <a:xfrm>
              <a:off x="4259056" y="1092956"/>
              <a:ext cx="870351" cy="451691"/>
            </a:xfrm>
            <a:prstGeom prst="rect">
              <a:avLst/>
            </a:prstGeom>
            <a:noFill/>
            <a:ln w="9525">
              <a:noFill/>
              <a:miter lim="800000"/>
              <a:headEnd/>
              <a:tailEnd/>
            </a:ln>
          </p:spPr>
        </p:pic>
        <p:sp>
          <p:nvSpPr>
            <p:cNvPr id="114" name="TextBox 113"/>
            <p:cNvSpPr txBox="1"/>
            <p:nvPr/>
          </p:nvSpPr>
          <p:spPr>
            <a:xfrm>
              <a:off x="4530257" y="131118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115" name="TextBox 114"/>
            <p:cNvSpPr txBox="1"/>
            <p:nvPr/>
          </p:nvSpPr>
          <p:spPr>
            <a:xfrm>
              <a:off x="5927739" y="2090420"/>
              <a:ext cx="1085201" cy="175260"/>
            </a:xfrm>
            <a:prstGeom prst="rect">
              <a:avLst/>
            </a:prstGeom>
            <a:noFill/>
          </p:spPr>
          <p:txBody>
            <a:bodyPr wrap="square" lIns="0" tIns="0" rIns="0" bIns="0" rtlCol="0" anchor="ctr" anchorCtr="0">
              <a:noAutofit/>
            </a:bodyPr>
            <a:lstStyle/>
            <a:p>
              <a:pPr algn="l"/>
              <a:r>
                <a:rPr lang="en-US" sz="1000" dirty="0" smtClean="0"/>
                <a:t>2001:12::3/64</a:t>
              </a:r>
              <a:endParaRPr lang="en-US" sz="1000" dirty="0"/>
            </a:p>
          </p:txBody>
        </p:sp>
        <p:sp>
          <p:nvSpPr>
            <p:cNvPr id="116" name="TextBox 115"/>
            <p:cNvSpPr txBox="1"/>
            <p:nvPr/>
          </p:nvSpPr>
          <p:spPr>
            <a:xfrm>
              <a:off x="2414919" y="2075180"/>
              <a:ext cx="1085201" cy="175260"/>
            </a:xfrm>
            <a:prstGeom prst="rect">
              <a:avLst/>
            </a:prstGeom>
            <a:noFill/>
          </p:spPr>
          <p:txBody>
            <a:bodyPr wrap="square" lIns="0" tIns="0" rIns="0" bIns="0" rtlCol="0" anchor="ctr" anchorCtr="0">
              <a:noAutofit/>
            </a:bodyPr>
            <a:lstStyle/>
            <a:p>
              <a:pPr algn="r"/>
              <a:r>
                <a:rPr lang="en-US" sz="1000" dirty="0" smtClean="0"/>
                <a:t>2001:12::2/64</a:t>
              </a:r>
              <a:endParaRPr lang="en-US" sz="1000" dirty="0"/>
            </a:p>
          </p:txBody>
        </p:sp>
        <p:sp>
          <p:nvSpPr>
            <p:cNvPr id="117" name="TextBox 116"/>
            <p:cNvSpPr txBox="1"/>
            <p:nvPr/>
          </p:nvSpPr>
          <p:spPr>
            <a:xfrm>
              <a:off x="5005719" y="1788160"/>
              <a:ext cx="1085201" cy="175260"/>
            </a:xfrm>
            <a:prstGeom prst="rect">
              <a:avLst/>
            </a:prstGeom>
            <a:noFill/>
          </p:spPr>
          <p:txBody>
            <a:bodyPr wrap="square" lIns="0" tIns="0" rIns="0" bIns="0" rtlCol="0" anchor="ctr" anchorCtr="0">
              <a:noAutofit/>
            </a:bodyPr>
            <a:lstStyle/>
            <a:p>
              <a:pPr algn="l"/>
              <a:r>
                <a:rPr lang="en-US" sz="900" dirty="0" smtClean="0"/>
                <a:t>DLCI: 103</a:t>
              </a:r>
              <a:endParaRPr lang="en-US" sz="900" dirty="0"/>
            </a:p>
          </p:txBody>
        </p:sp>
        <p:sp>
          <p:nvSpPr>
            <p:cNvPr id="118" name="TextBox 117"/>
            <p:cNvSpPr txBox="1"/>
            <p:nvPr/>
          </p:nvSpPr>
          <p:spPr>
            <a:xfrm>
              <a:off x="5112399" y="2435860"/>
              <a:ext cx="1085201" cy="175260"/>
            </a:xfrm>
            <a:prstGeom prst="rect">
              <a:avLst/>
            </a:prstGeom>
            <a:noFill/>
          </p:spPr>
          <p:txBody>
            <a:bodyPr wrap="square" lIns="0" tIns="0" rIns="0" bIns="0" rtlCol="0" anchor="ctr" anchorCtr="0">
              <a:noAutofit/>
            </a:bodyPr>
            <a:lstStyle/>
            <a:p>
              <a:pPr algn="l"/>
              <a:r>
                <a:rPr lang="en-US" sz="900" dirty="0" smtClean="0"/>
                <a:t>DLCI: 301</a:t>
              </a:r>
              <a:endParaRPr lang="en-US" sz="900" dirty="0"/>
            </a:p>
          </p:txBody>
        </p:sp>
        <p:sp>
          <p:nvSpPr>
            <p:cNvPr id="119" name="TextBox 118"/>
            <p:cNvSpPr txBox="1"/>
            <p:nvPr/>
          </p:nvSpPr>
          <p:spPr>
            <a:xfrm>
              <a:off x="3748419" y="2405380"/>
              <a:ext cx="1085201" cy="175260"/>
            </a:xfrm>
            <a:prstGeom prst="rect">
              <a:avLst/>
            </a:prstGeom>
            <a:noFill/>
          </p:spPr>
          <p:txBody>
            <a:bodyPr wrap="square" lIns="0" tIns="0" rIns="0" bIns="0" rtlCol="0" anchor="ctr" anchorCtr="0">
              <a:noAutofit/>
            </a:bodyPr>
            <a:lstStyle/>
            <a:p>
              <a:pPr algn="l"/>
              <a:r>
                <a:rPr lang="en-US" sz="900" dirty="0" smtClean="0"/>
                <a:t>DLCI: 201</a:t>
              </a:r>
              <a:endParaRPr lang="en-US" sz="900" dirty="0"/>
            </a:p>
          </p:txBody>
        </p:sp>
        <p:sp>
          <p:nvSpPr>
            <p:cNvPr id="120" name="TextBox 119"/>
            <p:cNvSpPr txBox="1"/>
            <p:nvPr/>
          </p:nvSpPr>
          <p:spPr>
            <a:xfrm>
              <a:off x="3916059" y="1788160"/>
              <a:ext cx="1085201" cy="175260"/>
            </a:xfrm>
            <a:prstGeom prst="rect">
              <a:avLst/>
            </a:prstGeom>
            <a:noFill/>
          </p:spPr>
          <p:txBody>
            <a:bodyPr wrap="square" lIns="0" tIns="0" rIns="0" bIns="0" rtlCol="0" anchor="ctr" anchorCtr="0">
              <a:noAutofit/>
            </a:bodyPr>
            <a:lstStyle/>
            <a:p>
              <a:pPr algn="l"/>
              <a:r>
                <a:rPr lang="en-US" sz="900" dirty="0" smtClean="0"/>
                <a:t>DLCI: 102</a:t>
              </a:r>
              <a:endParaRPr lang="en-US" sz="900" dirty="0"/>
            </a:p>
          </p:txBody>
        </p:sp>
        <p:sp>
          <p:nvSpPr>
            <p:cNvPr id="121" name="TextBox 120"/>
            <p:cNvSpPr txBox="1"/>
            <p:nvPr/>
          </p:nvSpPr>
          <p:spPr>
            <a:xfrm>
              <a:off x="4051300" y="1490980"/>
              <a:ext cx="553720" cy="198120"/>
            </a:xfrm>
            <a:prstGeom prst="rect">
              <a:avLst/>
            </a:prstGeom>
            <a:noFill/>
          </p:spPr>
          <p:txBody>
            <a:bodyPr wrap="square" lIns="0" tIns="0" rIns="0" bIns="0" rtlCol="0" anchor="ctr" anchorCtr="0">
              <a:noAutofit/>
            </a:bodyPr>
            <a:lstStyle/>
            <a:p>
              <a:r>
                <a:rPr lang="en-US" sz="1000" dirty="0" smtClean="0"/>
                <a:t>S0/0/0</a:t>
              </a:r>
              <a:endParaRPr lang="en-US" sz="1000" dirty="0"/>
            </a:p>
          </p:txBody>
        </p:sp>
        <p:sp>
          <p:nvSpPr>
            <p:cNvPr id="122" name="TextBox 121"/>
            <p:cNvSpPr txBox="1"/>
            <p:nvPr/>
          </p:nvSpPr>
          <p:spPr>
            <a:xfrm>
              <a:off x="30988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sp>
          <p:nvSpPr>
            <p:cNvPr id="123" name="TextBox 122"/>
            <p:cNvSpPr txBox="1"/>
            <p:nvPr/>
          </p:nvSpPr>
          <p:spPr>
            <a:xfrm>
              <a:off x="56642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cxnSp>
          <p:nvCxnSpPr>
            <p:cNvPr id="124" name="Straight Arrow Connector 123"/>
            <p:cNvCxnSpPr/>
            <p:nvPr/>
          </p:nvCxnSpPr>
          <p:spPr bwMode="auto">
            <a:xfrm rot="10800000" flipV="1">
              <a:off x="3987800" y="1968500"/>
              <a:ext cx="2667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25" name="Straight Arrow Connector 124"/>
            <p:cNvCxnSpPr/>
            <p:nvPr/>
          </p:nvCxnSpPr>
          <p:spPr bwMode="auto">
            <a:xfrm>
              <a:off x="5232400" y="1955800"/>
              <a:ext cx="2413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26" name="Straight Arrow Connector 125"/>
            <p:cNvCxnSpPr/>
            <p:nvPr/>
          </p:nvCxnSpPr>
          <p:spPr bwMode="auto">
            <a:xfrm flipV="1">
              <a:off x="4013200" y="2209800"/>
              <a:ext cx="2921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27" name="Straight Arrow Connector 126"/>
            <p:cNvCxnSpPr/>
            <p:nvPr/>
          </p:nvCxnSpPr>
          <p:spPr bwMode="auto">
            <a:xfrm rot="10800000">
              <a:off x="5219700" y="2260600"/>
              <a:ext cx="2286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sp>
          <p:nvSpPr>
            <p:cNvPr id="128" name="Rectangle 127"/>
            <p:cNvSpPr/>
            <p:nvPr/>
          </p:nvSpPr>
          <p:spPr>
            <a:xfrm>
              <a:off x="6951254" y="2060934"/>
              <a:ext cx="1383712" cy="230832"/>
            </a:xfrm>
            <a:prstGeom prst="rect">
              <a:avLst/>
            </a:prstGeom>
          </p:spPr>
          <p:txBody>
            <a:bodyPr wrap="none">
              <a:spAutoFit/>
            </a:bodyPr>
            <a:lstStyle/>
            <a:p>
              <a:pPr algn="l"/>
              <a:r>
                <a:rPr lang="en-US" sz="1000" dirty="0" smtClean="0"/>
                <a:t>Lo103: 2001:33::3/64</a:t>
              </a:r>
            </a:p>
          </p:txBody>
        </p:sp>
        <p:sp>
          <p:nvSpPr>
            <p:cNvPr id="129" name="Rectangle 128"/>
            <p:cNvSpPr/>
            <p:nvPr/>
          </p:nvSpPr>
          <p:spPr>
            <a:xfrm>
              <a:off x="1058454" y="1984734"/>
              <a:ext cx="1383712" cy="230832"/>
            </a:xfrm>
            <a:prstGeom prst="rect">
              <a:avLst/>
            </a:prstGeom>
          </p:spPr>
          <p:txBody>
            <a:bodyPr wrap="none">
              <a:spAutoFit/>
            </a:bodyPr>
            <a:lstStyle/>
            <a:p>
              <a:pPr algn="l"/>
              <a:r>
                <a:rPr lang="en-US" sz="1000" dirty="0" smtClean="0"/>
                <a:t>Lo102: 2001:22::2/64</a:t>
              </a:r>
            </a:p>
          </p:txBody>
        </p:sp>
      </p:grpSp>
    </p:spTree>
  </p:cSld>
  <p:clrMapOvr>
    <a:masterClrMapping/>
  </p:clrMapOvr>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bwMode="auto">
          <a:xfrm>
            <a:off x="324340" y="4246098"/>
            <a:ext cx="3282460" cy="41480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Configuring RIPng Example</a:t>
            </a:r>
            <a:endParaRPr lang="en-US" dirty="0"/>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22" name="Content Placeholder 15"/>
          <p:cNvSpPr txBox="1">
            <a:spLocks/>
          </p:cNvSpPr>
          <p:nvPr/>
        </p:nvSpPr>
        <p:spPr bwMode="auto">
          <a:xfrm>
            <a:off x="293467" y="3294381"/>
            <a:ext cx="8520113" cy="197611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 </a:t>
            </a:r>
            <a:r>
              <a:rPr lang="en-US" sz="1200" b="1" kern="0" dirty="0" smtClean="0">
                <a:latin typeface="Courier New" pitchFamily="49" charset="0"/>
                <a:cs typeface="Courier New" pitchFamily="49" charset="0"/>
              </a:rPr>
              <a:t>show run interface s1/1.7</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Building configuration...</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Current configuration : 80 bytes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interface Serial1/1.7 multipoint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 address 2001:12::3/64</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frame-relay map ipv6 2001:12::1 301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cdp enable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end</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a:t>
            </a:r>
          </a:p>
        </p:txBody>
      </p:sp>
      <p:grpSp>
        <p:nvGrpSpPr>
          <p:cNvPr id="3" name="Group 37"/>
          <p:cNvGrpSpPr/>
          <p:nvPr/>
        </p:nvGrpSpPr>
        <p:grpSpPr>
          <a:xfrm>
            <a:off x="929501" y="1092956"/>
            <a:ext cx="7276512" cy="1904243"/>
            <a:chOff x="1058454" y="1092956"/>
            <a:chExt cx="7276512" cy="1904243"/>
          </a:xfrm>
        </p:grpSpPr>
        <p:cxnSp>
          <p:nvCxnSpPr>
            <p:cNvPr id="98" name="Straight Connector 97"/>
            <p:cNvCxnSpPr/>
            <p:nvPr/>
          </p:nvCxnSpPr>
          <p:spPr bwMode="auto">
            <a:xfrm rot="16200000" flipH="1">
              <a:off x="4518027" y="1714502"/>
              <a:ext cx="376228" cy="4768"/>
            </a:xfrm>
            <a:prstGeom prst="line">
              <a:avLst/>
            </a:prstGeom>
            <a:solidFill>
              <a:schemeClr val="accent1"/>
            </a:solidFill>
            <a:ln w="38100" cap="flat" cmpd="sng" algn="ctr">
              <a:solidFill>
                <a:schemeClr val="accent6"/>
              </a:solidFill>
              <a:prstDash val="solid"/>
              <a:round/>
              <a:headEnd type="none" w="med" len="med"/>
              <a:tailEnd type="none" w="med" len="med"/>
            </a:ln>
            <a:effectLst/>
          </p:spPr>
        </p:cxnSp>
        <p:pic>
          <p:nvPicPr>
            <p:cNvPr id="99" name="Picture 88"/>
            <p:cNvPicPr>
              <a:picLocks noChangeAspect="1" noChangeArrowheads="1"/>
            </p:cNvPicPr>
            <p:nvPr/>
          </p:nvPicPr>
          <p:blipFill>
            <a:blip r:embed="rId3" cstate="print"/>
            <a:srcRect/>
            <a:stretch>
              <a:fillRect/>
            </a:stretch>
          </p:blipFill>
          <p:spPr bwMode="auto">
            <a:xfrm>
              <a:off x="3454404" y="1593850"/>
              <a:ext cx="2349500" cy="1403349"/>
            </a:xfrm>
            <a:prstGeom prst="rect">
              <a:avLst/>
            </a:prstGeom>
            <a:noFill/>
            <a:ln w="9525" algn="ctr">
              <a:noFill/>
              <a:miter lim="800000"/>
              <a:headEnd/>
              <a:tailEnd/>
            </a:ln>
          </p:spPr>
        </p:pic>
        <p:sp>
          <p:nvSpPr>
            <p:cNvPr id="100" name="TextBox 99"/>
            <p:cNvSpPr txBox="1"/>
            <p:nvPr/>
          </p:nvSpPr>
          <p:spPr>
            <a:xfrm>
              <a:off x="3686791" y="2070523"/>
              <a:ext cx="945988" cy="160898"/>
            </a:xfrm>
            <a:prstGeom prst="rect">
              <a:avLst/>
            </a:prstGeom>
            <a:noFill/>
          </p:spPr>
          <p:txBody>
            <a:bodyPr wrap="square" lIns="0" tIns="0" rIns="0" bIns="0" rtlCol="0" anchor="ctr" anchorCtr="0">
              <a:noAutofit/>
            </a:bodyPr>
            <a:lstStyle/>
            <a:p>
              <a:endParaRPr lang="en-US" sz="1000" dirty="0"/>
            </a:p>
          </p:txBody>
        </p:sp>
        <p:sp>
          <p:nvSpPr>
            <p:cNvPr id="101" name="TextBox 100"/>
            <p:cNvSpPr txBox="1"/>
            <p:nvPr/>
          </p:nvSpPr>
          <p:spPr>
            <a:xfrm>
              <a:off x="4235110" y="2172328"/>
              <a:ext cx="1013551" cy="165253"/>
            </a:xfrm>
            <a:prstGeom prst="rect">
              <a:avLst/>
            </a:prstGeom>
            <a:noFill/>
          </p:spPr>
          <p:txBody>
            <a:bodyPr wrap="square" lIns="0" tIns="0" rIns="0" bIns="0" rtlCol="0" anchor="ctr" anchorCtr="0">
              <a:noAutofit/>
            </a:bodyPr>
            <a:lstStyle/>
            <a:p>
              <a:r>
                <a:rPr lang="en-US" sz="1100" b="1" dirty="0" smtClean="0"/>
                <a:t>Frame Relay</a:t>
              </a:r>
              <a:endParaRPr lang="en-US" sz="1100" b="1" dirty="0"/>
            </a:p>
          </p:txBody>
        </p:sp>
        <p:sp>
          <p:nvSpPr>
            <p:cNvPr id="102" name="TextBox 101"/>
            <p:cNvSpPr txBox="1"/>
            <p:nvPr/>
          </p:nvSpPr>
          <p:spPr>
            <a:xfrm>
              <a:off x="4967619" y="1490980"/>
              <a:ext cx="1085201" cy="175260"/>
            </a:xfrm>
            <a:prstGeom prst="rect">
              <a:avLst/>
            </a:prstGeom>
            <a:noFill/>
          </p:spPr>
          <p:txBody>
            <a:bodyPr wrap="square" lIns="0" tIns="0" rIns="0" bIns="0" rtlCol="0" anchor="ctr" anchorCtr="0">
              <a:noAutofit/>
            </a:bodyPr>
            <a:lstStyle/>
            <a:p>
              <a:pPr algn="l"/>
              <a:r>
                <a:rPr lang="en-US" sz="1000" dirty="0" smtClean="0"/>
                <a:t>2001:12::1/64</a:t>
              </a:r>
              <a:endParaRPr lang="en-US" sz="1000" dirty="0"/>
            </a:p>
          </p:txBody>
        </p:sp>
        <p:cxnSp>
          <p:nvCxnSpPr>
            <p:cNvPr id="103" name="Straight Connector 102"/>
            <p:cNvCxnSpPr/>
            <p:nvPr/>
          </p:nvCxnSpPr>
          <p:spPr bwMode="auto">
            <a:xfrm rot="16200000" flipH="1">
              <a:off x="7389380" y="251981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04" name="Straight Connector 103"/>
            <p:cNvCxnSpPr>
              <a:stCxn id="111" idx="1"/>
            </p:cNvCxnSpPr>
            <p:nvPr/>
          </p:nvCxnSpPr>
          <p:spPr bwMode="auto">
            <a:xfrm rot="10800000" flipH="1" flipV="1">
              <a:off x="6089192" y="2523296"/>
              <a:ext cx="1494429" cy="2747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105" name="Arc 104"/>
            <p:cNvSpPr/>
            <p:nvPr/>
          </p:nvSpPr>
          <p:spPr bwMode="auto">
            <a:xfrm rot="3435754">
              <a:off x="3657980" y="1103054"/>
              <a:ext cx="497539"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06" name="Straight Connector 105"/>
            <p:cNvCxnSpPr/>
            <p:nvPr/>
          </p:nvCxnSpPr>
          <p:spPr bwMode="auto">
            <a:xfrm rot="16200000" flipH="1">
              <a:off x="1547380" y="249949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07" name="Straight Connector 106"/>
            <p:cNvCxnSpPr/>
            <p:nvPr/>
          </p:nvCxnSpPr>
          <p:spPr bwMode="auto">
            <a:xfrm>
              <a:off x="1720984" y="2516166"/>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08" name="Picture 37"/>
            <p:cNvPicPr>
              <a:picLocks noChangeArrowheads="1"/>
            </p:cNvPicPr>
            <p:nvPr/>
          </p:nvPicPr>
          <p:blipFill>
            <a:blip r:embed="rId4" cstate="print"/>
            <a:srcRect/>
            <a:stretch>
              <a:fillRect/>
            </a:stretch>
          </p:blipFill>
          <p:spPr bwMode="auto">
            <a:xfrm>
              <a:off x="2341356" y="2291836"/>
              <a:ext cx="870351" cy="451691"/>
            </a:xfrm>
            <a:prstGeom prst="rect">
              <a:avLst/>
            </a:prstGeom>
            <a:noFill/>
            <a:ln w="9525">
              <a:noFill/>
              <a:miter lim="800000"/>
              <a:headEnd/>
              <a:tailEnd/>
            </a:ln>
          </p:spPr>
        </p:pic>
        <p:sp>
          <p:nvSpPr>
            <p:cNvPr id="109" name="TextBox 108"/>
            <p:cNvSpPr txBox="1"/>
            <p:nvPr/>
          </p:nvSpPr>
          <p:spPr>
            <a:xfrm>
              <a:off x="2612557" y="251006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10" name="Arc 109"/>
            <p:cNvSpPr/>
            <p:nvPr/>
          </p:nvSpPr>
          <p:spPr bwMode="auto">
            <a:xfrm rot="18166242" flipH="1">
              <a:off x="5290568" y="1111199"/>
              <a:ext cx="460751"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111" name="Picture 37"/>
            <p:cNvPicPr>
              <a:picLocks noChangeArrowheads="1"/>
            </p:cNvPicPr>
            <p:nvPr/>
          </p:nvPicPr>
          <p:blipFill>
            <a:blip r:embed="rId4" cstate="print"/>
            <a:srcRect/>
            <a:stretch>
              <a:fillRect/>
            </a:stretch>
          </p:blipFill>
          <p:spPr bwMode="auto">
            <a:xfrm>
              <a:off x="6089193" y="2297451"/>
              <a:ext cx="870351" cy="451691"/>
            </a:xfrm>
            <a:prstGeom prst="rect">
              <a:avLst/>
            </a:prstGeom>
            <a:noFill/>
            <a:ln w="9525">
              <a:noFill/>
              <a:miter lim="800000"/>
              <a:headEnd/>
              <a:tailEnd/>
            </a:ln>
          </p:spPr>
        </p:pic>
        <p:sp>
          <p:nvSpPr>
            <p:cNvPr id="112" name="TextBox 111"/>
            <p:cNvSpPr txBox="1"/>
            <p:nvPr/>
          </p:nvSpPr>
          <p:spPr>
            <a:xfrm>
              <a:off x="6360394" y="251567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113" name="Picture 37"/>
            <p:cNvPicPr>
              <a:picLocks noChangeArrowheads="1"/>
            </p:cNvPicPr>
            <p:nvPr/>
          </p:nvPicPr>
          <p:blipFill>
            <a:blip r:embed="rId4" cstate="print"/>
            <a:srcRect/>
            <a:stretch>
              <a:fillRect/>
            </a:stretch>
          </p:blipFill>
          <p:spPr bwMode="auto">
            <a:xfrm>
              <a:off x="4259056" y="1092956"/>
              <a:ext cx="870351" cy="451691"/>
            </a:xfrm>
            <a:prstGeom prst="rect">
              <a:avLst/>
            </a:prstGeom>
            <a:noFill/>
            <a:ln w="9525">
              <a:noFill/>
              <a:miter lim="800000"/>
              <a:headEnd/>
              <a:tailEnd/>
            </a:ln>
          </p:spPr>
        </p:pic>
        <p:sp>
          <p:nvSpPr>
            <p:cNvPr id="114" name="TextBox 113"/>
            <p:cNvSpPr txBox="1"/>
            <p:nvPr/>
          </p:nvSpPr>
          <p:spPr>
            <a:xfrm>
              <a:off x="4530257" y="131118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115" name="TextBox 114"/>
            <p:cNvSpPr txBox="1"/>
            <p:nvPr/>
          </p:nvSpPr>
          <p:spPr>
            <a:xfrm>
              <a:off x="5927739" y="2090420"/>
              <a:ext cx="1085201" cy="175260"/>
            </a:xfrm>
            <a:prstGeom prst="rect">
              <a:avLst/>
            </a:prstGeom>
            <a:noFill/>
          </p:spPr>
          <p:txBody>
            <a:bodyPr wrap="square" lIns="0" tIns="0" rIns="0" bIns="0" rtlCol="0" anchor="ctr" anchorCtr="0">
              <a:noAutofit/>
            </a:bodyPr>
            <a:lstStyle/>
            <a:p>
              <a:pPr algn="l"/>
              <a:r>
                <a:rPr lang="en-US" sz="1000" dirty="0" smtClean="0"/>
                <a:t>2001:12::3/64</a:t>
              </a:r>
              <a:endParaRPr lang="en-US" sz="1000" dirty="0"/>
            </a:p>
          </p:txBody>
        </p:sp>
        <p:sp>
          <p:nvSpPr>
            <p:cNvPr id="116" name="TextBox 115"/>
            <p:cNvSpPr txBox="1"/>
            <p:nvPr/>
          </p:nvSpPr>
          <p:spPr>
            <a:xfrm>
              <a:off x="2414919" y="2075180"/>
              <a:ext cx="1085201" cy="175260"/>
            </a:xfrm>
            <a:prstGeom prst="rect">
              <a:avLst/>
            </a:prstGeom>
            <a:noFill/>
          </p:spPr>
          <p:txBody>
            <a:bodyPr wrap="square" lIns="0" tIns="0" rIns="0" bIns="0" rtlCol="0" anchor="ctr" anchorCtr="0">
              <a:noAutofit/>
            </a:bodyPr>
            <a:lstStyle/>
            <a:p>
              <a:pPr algn="r"/>
              <a:r>
                <a:rPr lang="en-US" sz="1000" dirty="0" smtClean="0"/>
                <a:t>2001:12::2/64</a:t>
              </a:r>
              <a:endParaRPr lang="en-US" sz="1000" dirty="0"/>
            </a:p>
          </p:txBody>
        </p:sp>
        <p:sp>
          <p:nvSpPr>
            <p:cNvPr id="117" name="TextBox 116"/>
            <p:cNvSpPr txBox="1"/>
            <p:nvPr/>
          </p:nvSpPr>
          <p:spPr>
            <a:xfrm>
              <a:off x="5005719" y="1788160"/>
              <a:ext cx="1085201" cy="175260"/>
            </a:xfrm>
            <a:prstGeom prst="rect">
              <a:avLst/>
            </a:prstGeom>
            <a:noFill/>
          </p:spPr>
          <p:txBody>
            <a:bodyPr wrap="square" lIns="0" tIns="0" rIns="0" bIns="0" rtlCol="0" anchor="ctr" anchorCtr="0">
              <a:noAutofit/>
            </a:bodyPr>
            <a:lstStyle/>
            <a:p>
              <a:pPr algn="l"/>
              <a:r>
                <a:rPr lang="en-US" sz="900" dirty="0" smtClean="0"/>
                <a:t>DLCI: 103</a:t>
              </a:r>
              <a:endParaRPr lang="en-US" sz="900" dirty="0"/>
            </a:p>
          </p:txBody>
        </p:sp>
        <p:sp>
          <p:nvSpPr>
            <p:cNvPr id="118" name="TextBox 117"/>
            <p:cNvSpPr txBox="1"/>
            <p:nvPr/>
          </p:nvSpPr>
          <p:spPr>
            <a:xfrm>
              <a:off x="5112399" y="2435860"/>
              <a:ext cx="1085201" cy="175260"/>
            </a:xfrm>
            <a:prstGeom prst="rect">
              <a:avLst/>
            </a:prstGeom>
            <a:noFill/>
          </p:spPr>
          <p:txBody>
            <a:bodyPr wrap="square" lIns="0" tIns="0" rIns="0" bIns="0" rtlCol="0" anchor="ctr" anchorCtr="0">
              <a:noAutofit/>
            </a:bodyPr>
            <a:lstStyle/>
            <a:p>
              <a:pPr algn="l"/>
              <a:r>
                <a:rPr lang="en-US" sz="900" dirty="0" smtClean="0"/>
                <a:t>DLCI: 301</a:t>
              </a:r>
              <a:endParaRPr lang="en-US" sz="900" dirty="0"/>
            </a:p>
          </p:txBody>
        </p:sp>
        <p:sp>
          <p:nvSpPr>
            <p:cNvPr id="119" name="TextBox 118"/>
            <p:cNvSpPr txBox="1"/>
            <p:nvPr/>
          </p:nvSpPr>
          <p:spPr>
            <a:xfrm>
              <a:off x="3748419" y="2405380"/>
              <a:ext cx="1085201" cy="175260"/>
            </a:xfrm>
            <a:prstGeom prst="rect">
              <a:avLst/>
            </a:prstGeom>
            <a:noFill/>
          </p:spPr>
          <p:txBody>
            <a:bodyPr wrap="square" lIns="0" tIns="0" rIns="0" bIns="0" rtlCol="0" anchor="ctr" anchorCtr="0">
              <a:noAutofit/>
            </a:bodyPr>
            <a:lstStyle/>
            <a:p>
              <a:pPr algn="l"/>
              <a:r>
                <a:rPr lang="en-US" sz="900" dirty="0" smtClean="0"/>
                <a:t>DLCI: 201</a:t>
              </a:r>
              <a:endParaRPr lang="en-US" sz="900" dirty="0"/>
            </a:p>
          </p:txBody>
        </p:sp>
        <p:sp>
          <p:nvSpPr>
            <p:cNvPr id="120" name="TextBox 119"/>
            <p:cNvSpPr txBox="1"/>
            <p:nvPr/>
          </p:nvSpPr>
          <p:spPr>
            <a:xfrm>
              <a:off x="3916059" y="1788160"/>
              <a:ext cx="1085201" cy="175260"/>
            </a:xfrm>
            <a:prstGeom prst="rect">
              <a:avLst/>
            </a:prstGeom>
            <a:noFill/>
          </p:spPr>
          <p:txBody>
            <a:bodyPr wrap="square" lIns="0" tIns="0" rIns="0" bIns="0" rtlCol="0" anchor="ctr" anchorCtr="0">
              <a:noAutofit/>
            </a:bodyPr>
            <a:lstStyle/>
            <a:p>
              <a:pPr algn="l"/>
              <a:r>
                <a:rPr lang="en-US" sz="900" dirty="0" smtClean="0"/>
                <a:t>DLCI: 102</a:t>
              </a:r>
              <a:endParaRPr lang="en-US" sz="900" dirty="0"/>
            </a:p>
          </p:txBody>
        </p:sp>
        <p:sp>
          <p:nvSpPr>
            <p:cNvPr id="121" name="TextBox 120"/>
            <p:cNvSpPr txBox="1"/>
            <p:nvPr/>
          </p:nvSpPr>
          <p:spPr>
            <a:xfrm>
              <a:off x="4051300" y="1490980"/>
              <a:ext cx="553720" cy="198120"/>
            </a:xfrm>
            <a:prstGeom prst="rect">
              <a:avLst/>
            </a:prstGeom>
            <a:noFill/>
          </p:spPr>
          <p:txBody>
            <a:bodyPr wrap="square" lIns="0" tIns="0" rIns="0" bIns="0" rtlCol="0" anchor="ctr" anchorCtr="0">
              <a:noAutofit/>
            </a:bodyPr>
            <a:lstStyle/>
            <a:p>
              <a:r>
                <a:rPr lang="en-US" sz="1000" dirty="0" smtClean="0"/>
                <a:t>S0/0/0</a:t>
              </a:r>
              <a:endParaRPr lang="en-US" sz="1000" dirty="0"/>
            </a:p>
          </p:txBody>
        </p:sp>
        <p:sp>
          <p:nvSpPr>
            <p:cNvPr id="122" name="TextBox 121"/>
            <p:cNvSpPr txBox="1"/>
            <p:nvPr/>
          </p:nvSpPr>
          <p:spPr>
            <a:xfrm>
              <a:off x="30988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sp>
          <p:nvSpPr>
            <p:cNvPr id="123" name="TextBox 122"/>
            <p:cNvSpPr txBox="1"/>
            <p:nvPr/>
          </p:nvSpPr>
          <p:spPr>
            <a:xfrm>
              <a:off x="56642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cxnSp>
          <p:nvCxnSpPr>
            <p:cNvPr id="124" name="Straight Arrow Connector 123"/>
            <p:cNvCxnSpPr/>
            <p:nvPr/>
          </p:nvCxnSpPr>
          <p:spPr bwMode="auto">
            <a:xfrm rot="10800000" flipV="1">
              <a:off x="3987800" y="1968500"/>
              <a:ext cx="2667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25" name="Straight Arrow Connector 124"/>
            <p:cNvCxnSpPr/>
            <p:nvPr/>
          </p:nvCxnSpPr>
          <p:spPr bwMode="auto">
            <a:xfrm>
              <a:off x="5232400" y="1955800"/>
              <a:ext cx="2413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26" name="Straight Arrow Connector 125"/>
            <p:cNvCxnSpPr/>
            <p:nvPr/>
          </p:nvCxnSpPr>
          <p:spPr bwMode="auto">
            <a:xfrm flipV="1">
              <a:off x="4013200" y="2209800"/>
              <a:ext cx="2921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27" name="Straight Arrow Connector 126"/>
            <p:cNvCxnSpPr/>
            <p:nvPr/>
          </p:nvCxnSpPr>
          <p:spPr bwMode="auto">
            <a:xfrm rot="10800000">
              <a:off x="5219700" y="2260600"/>
              <a:ext cx="2286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sp>
          <p:nvSpPr>
            <p:cNvPr id="128" name="Rectangle 127"/>
            <p:cNvSpPr/>
            <p:nvPr/>
          </p:nvSpPr>
          <p:spPr>
            <a:xfrm>
              <a:off x="6951254" y="2060934"/>
              <a:ext cx="1383712" cy="230832"/>
            </a:xfrm>
            <a:prstGeom prst="rect">
              <a:avLst/>
            </a:prstGeom>
          </p:spPr>
          <p:txBody>
            <a:bodyPr wrap="none">
              <a:spAutoFit/>
            </a:bodyPr>
            <a:lstStyle/>
            <a:p>
              <a:pPr algn="l"/>
              <a:r>
                <a:rPr lang="en-US" sz="1000" dirty="0" smtClean="0"/>
                <a:t>Lo103: 2001:33::3/64</a:t>
              </a:r>
            </a:p>
          </p:txBody>
        </p:sp>
        <p:sp>
          <p:nvSpPr>
            <p:cNvPr id="129" name="Rectangle 128"/>
            <p:cNvSpPr/>
            <p:nvPr/>
          </p:nvSpPr>
          <p:spPr>
            <a:xfrm>
              <a:off x="1058454" y="1984734"/>
              <a:ext cx="1383712" cy="230832"/>
            </a:xfrm>
            <a:prstGeom prst="rect">
              <a:avLst/>
            </a:prstGeom>
          </p:spPr>
          <p:txBody>
            <a:bodyPr wrap="none">
              <a:spAutoFit/>
            </a:bodyPr>
            <a:lstStyle/>
            <a:p>
              <a:pPr algn="l"/>
              <a:r>
                <a:rPr lang="en-US" sz="1000" dirty="0" smtClean="0"/>
                <a:t>Lo102: 2001:22::2/64</a:t>
              </a:r>
            </a:p>
          </p:txBody>
        </p:sp>
      </p:gr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3218" name="Rectangle 2"/>
          <p:cNvSpPr>
            <a:spLocks noGrp="1" noChangeArrowheads="1"/>
          </p:cNvSpPr>
          <p:nvPr>
            <p:ph type="title"/>
          </p:nvPr>
        </p:nvSpPr>
        <p:spPr/>
        <p:txBody>
          <a:bodyPr/>
          <a:lstStyle/>
          <a:p>
            <a:pPr>
              <a:defRPr/>
            </a:pPr>
            <a:r>
              <a:rPr lang="en-US" dirty="0" smtClean="0"/>
              <a:t>IPv4 Header vs. IPv6 Header</a:t>
            </a:r>
          </a:p>
        </p:txBody>
      </p:sp>
      <p:grpSp>
        <p:nvGrpSpPr>
          <p:cNvPr id="2" name="Group 38"/>
          <p:cNvGrpSpPr/>
          <p:nvPr/>
        </p:nvGrpSpPr>
        <p:grpSpPr>
          <a:xfrm>
            <a:off x="291123" y="1055811"/>
            <a:ext cx="8518513" cy="5197476"/>
            <a:chOff x="368300" y="1419224"/>
            <a:chExt cx="8518513" cy="5197476"/>
          </a:xfrm>
        </p:grpSpPr>
        <p:pic>
          <p:nvPicPr>
            <p:cNvPr id="3074" name="Picture 2"/>
            <p:cNvPicPr>
              <a:picLocks noChangeAspect="1" noChangeArrowheads="1"/>
            </p:cNvPicPr>
            <p:nvPr/>
          </p:nvPicPr>
          <p:blipFill>
            <a:blip r:embed="rId3" cstate="print"/>
            <a:srcRect/>
            <a:stretch>
              <a:fillRect/>
            </a:stretch>
          </p:blipFill>
          <p:spPr bwMode="auto">
            <a:xfrm>
              <a:off x="368300" y="3174999"/>
              <a:ext cx="4214852" cy="2786963"/>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4652623" y="3136900"/>
              <a:ext cx="4234190" cy="2857500"/>
            </a:xfrm>
            <a:prstGeom prst="rect">
              <a:avLst/>
            </a:prstGeom>
            <a:noFill/>
            <a:ln w="9525">
              <a:noFill/>
              <a:miter lim="800000"/>
              <a:headEnd/>
              <a:tailEnd/>
            </a:ln>
          </p:spPr>
        </p:pic>
        <p:sp>
          <p:nvSpPr>
            <p:cNvPr id="1673237" name="Text Box 21"/>
            <p:cNvSpPr txBox="1">
              <a:spLocks noChangeArrowheads="1"/>
            </p:cNvSpPr>
            <p:nvPr/>
          </p:nvSpPr>
          <p:spPr bwMode="auto">
            <a:xfrm>
              <a:off x="393700" y="1419224"/>
              <a:ext cx="4140200" cy="575366"/>
            </a:xfrm>
            <a:prstGeom prst="rect">
              <a:avLst/>
            </a:prstGeom>
            <a:solidFill>
              <a:srgbClr val="FFFF99"/>
            </a:solidFill>
            <a:ln w="9525">
              <a:solidFill>
                <a:schemeClr val="tx1"/>
              </a:solidFill>
              <a:miter lim="800000"/>
              <a:headEnd type="none" w="sm" len="sm"/>
              <a:tailEnd type="none" w="sm" len="sm"/>
            </a:ln>
          </p:spPr>
          <p:txBody>
            <a:bodyPr wrap="square" lIns="82124" tIns="41061" rIns="82124" bIns="41061">
              <a:spAutoFit/>
            </a:bodyPr>
            <a:lstStyle/>
            <a:p>
              <a:pPr marL="171450" indent="-171450" algn="l" defTabSz="814388">
                <a:lnSpc>
                  <a:spcPct val="100000"/>
                </a:lnSpc>
                <a:buFont typeface="Arial" pitchFamily="34" charset="0"/>
                <a:buChar char="•"/>
              </a:pPr>
              <a:r>
                <a:rPr lang="en-US" sz="1600" dirty="0"/>
                <a:t>The IPv4 header has 20 octets containing 12 basic header fields. </a:t>
              </a:r>
            </a:p>
          </p:txBody>
        </p:sp>
        <p:sp>
          <p:nvSpPr>
            <p:cNvPr id="20" name="Text Box 21"/>
            <p:cNvSpPr txBox="1">
              <a:spLocks noChangeArrowheads="1"/>
            </p:cNvSpPr>
            <p:nvPr/>
          </p:nvSpPr>
          <p:spPr bwMode="auto">
            <a:xfrm>
              <a:off x="4572000" y="1419225"/>
              <a:ext cx="4229100" cy="575366"/>
            </a:xfrm>
            <a:prstGeom prst="rect">
              <a:avLst/>
            </a:prstGeom>
            <a:solidFill>
              <a:srgbClr val="FFFF99"/>
            </a:solidFill>
            <a:ln w="9525">
              <a:solidFill>
                <a:schemeClr val="tx1"/>
              </a:solidFill>
              <a:miter lim="800000"/>
              <a:headEnd type="none" w="sm" len="sm"/>
              <a:tailEnd type="none" w="sm" len="sm"/>
            </a:ln>
          </p:spPr>
          <p:txBody>
            <a:bodyPr wrap="square" lIns="82124" tIns="41061" rIns="82124" bIns="41061">
              <a:spAutoFit/>
            </a:bodyPr>
            <a:lstStyle/>
            <a:p>
              <a:pPr marL="171450" indent="-171450" algn="l" defTabSz="814388">
                <a:lnSpc>
                  <a:spcPct val="100000"/>
                </a:lnSpc>
                <a:buFont typeface="Arial" pitchFamily="34" charset="0"/>
                <a:buChar char="•"/>
              </a:pPr>
              <a:r>
                <a:rPr lang="en-US" sz="1600" dirty="0" smtClean="0"/>
                <a:t>The </a:t>
              </a:r>
              <a:r>
                <a:rPr lang="en-US" sz="1600" dirty="0"/>
                <a:t>IPv6 header has 40 octets containing 8 fields. </a:t>
              </a:r>
            </a:p>
          </p:txBody>
        </p:sp>
        <p:sp>
          <p:nvSpPr>
            <p:cNvPr id="21" name="Text Box 21"/>
            <p:cNvSpPr txBox="1">
              <a:spLocks noChangeArrowheads="1"/>
            </p:cNvSpPr>
            <p:nvPr/>
          </p:nvSpPr>
          <p:spPr bwMode="auto">
            <a:xfrm>
              <a:off x="406400" y="2045755"/>
              <a:ext cx="8382000" cy="329145"/>
            </a:xfrm>
            <a:prstGeom prst="rect">
              <a:avLst/>
            </a:prstGeom>
            <a:solidFill>
              <a:schemeClr val="accent6">
                <a:lumMod val="20000"/>
                <a:lumOff val="80000"/>
              </a:schemeClr>
            </a:solidFill>
            <a:ln w="9525">
              <a:solidFill>
                <a:schemeClr val="tx1"/>
              </a:solidFill>
              <a:miter lim="800000"/>
              <a:headEnd type="none" w="sm" len="sm"/>
              <a:tailEnd type="none" w="sm" len="sm"/>
            </a:ln>
          </p:spPr>
          <p:txBody>
            <a:bodyPr wrap="square" lIns="82124" tIns="41061" rIns="82124" bIns="41061">
              <a:spAutoFit/>
            </a:bodyPr>
            <a:lstStyle/>
            <a:p>
              <a:pPr marL="171450" indent="-171450" algn="l" defTabSz="814388">
                <a:lnSpc>
                  <a:spcPct val="100000"/>
                </a:lnSpc>
                <a:buFont typeface="Arial" pitchFamily="34" charset="0"/>
                <a:buChar char="•"/>
              </a:pPr>
              <a:r>
                <a:rPr lang="en-US" sz="1600" dirty="0" smtClean="0"/>
                <a:t>Three </a:t>
              </a:r>
              <a:r>
                <a:rPr lang="en-US" sz="1600" dirty="0"/>
                <a:t>of these fields are identical in </a:t>
              </a:r>
              <a:r>
                <a:rPr lang="en-US" sz="1600" dirty="0" smtClean="0"/>
                <a:t>nature.</a:t>
              </a:r>
              <a:endParaRPr lang="en-US" sz="1600" dirty="0"/>
            </a:p>
          </p:txBody>
        </p:sp>
        <p:sp>
          <p:nvSpPr>
            <p:cNvPr id="22" name="Text Box 21"/>
            <p:cNvSpPr txBox="1">
              <a:spLocks noChangeArrowheads="1"/>
            </p:cNvSpPr>
            <p:nvPr/>
          </p:nvSpPr>
          <p:spPr bwMode="auto">
            <a:xfrm>
              <a:off x="406400" y="2375955"/>
              <a:ext cx="8382000" cy="329145"/>
            </a:xfrm>
            <a:prstGeom prst="rect">
              <a:avLst/>
            </a:prstGeom>
            <a:solidFill>
              <a:schemeClr val="accent1">
                <a:lumMod val="20000"/>
                <a:lumOff val="80000"/>
              </a:schemeClr>
            </a:solidFill>
            <a:ln w="9525">
              <a:solidFill>
                <a:schemeClr val="tx1"/>
              </a:solidFill>
              <a:miter lim="800000"/>
              <a:headEnd type="none" w="sm" len="sm"/>
              <a:tailEnd type="none" w="sm" len="sm"/>
            </a:ln>
          </p:spPr>
          <p:txBody>
            <a:bodyPr wrap="square" lIns="82124" tIns="41061" rIns="82124" bIns="41061">
              <a:spAutoFit/>
            </a:bodyPr>
            <a:lstStyle/>
            <a:p>
              <a:pPr marL="171450" indent="-171450" algn="l" defTabSz="814388">
                <a:lnSpc>
                  <a:spcPct val="100000"/>
                </a:lnSpc>
                <a:buFont typeface="Arial" pitchFamily="34" charset="0"/>
                <a:buChar char="•"/>
              </a:pPr>
              <a:r>
                <a:rPr lang="en-US" sz="1600" dirty="0" smtClean="0"/>
                <a:t>Other </a:t>
              </a:r>
              <a:r>
                <a:rPr lang="en-US" sz="1600" dirty="0"/>
                <a:t>fields serve similar functions as in IPv4. </a:t>
              </a:r>
            </a:p>
          </p:txBody>
        </p:sp>
        <p:sp>
          <p:nvSpPr>
            <p:cNvPr id="23" name="Text Box 21"/>
            <p:cNvSpPr txBox="1">
              <a:spLocks noChangeArrowheads="1"/>
            </p:cNvSpPr>
            <p:nvPr/>
          </p:nvSpPr>
          <p:spPr bwMode="auto">
            <a:xfrm>
              <a:off x="406400" y="2718855"/>
              <a:ext cx="8382000" cy="329145"/>
            </a:xfrm>
            <a:prstGeom prst="rect">
              <a:avLst/>
            </a:prstGeom>
            <a:solidFill>
              <a:schemeClr val="accent2">
                <a:lumMod val="40000"/>
                <a:lumOff val="60000"/>
              </a:schemeClr>
            </a:solidFill>
            <a:ln w="9525">
              <a:solidFill>
                <a:schemeClr val="tx1"/>
              </a:solidFill>
              <a:miter lim="800000"/>
              <a:headEnd type="none" w="sm" len="sm"/>
              <a:tailEnd type="none" w="sm" len="sm"/>
            </a:ln>
          </p:spPr>
          <p:txBody>
            <a:bodyPr wrap="square" lIns="82124" tIns="41061" rIns="82124" bIns="41061">
              <a:spAutoFit/>
            </a:bodyPr>
            <a:lstStyle/>
            <a:p>
              <a:pPr marL="171450" indent="-171450" algn="l" defTabSz="814388">
                <a:lnSpc>
                  <a:spcPct val="100000"/>
                </a:lnSpc>
                <a:buFont typeface="Arial" pitchFamily="34" charset="0"/>
                <a:buChar char="•"/>
              </a:pPr>
              <a:r>
                <a:rPr lang="en-US" sz="1600" dirty="0" smtClean="0"/>
                <a:t>The remaining IPv4 fields no longer exist in IPv6. </a:t>
              </a:r>
              <a:endParaRPr lang="en-US" sz="1600" dirty="0"/>
            </a:p>
          </p:txBody>
        </p:sp>
        <p:grpSp>
          <p:nvGrpSpPr>
            <p:cNvPr id="3" name="Group 35"/>
            <p:cNvGrpSpPr/>
            <p:nvPr/>
          </p:nvGrpSpPr>
          <p:grpSpPr>
            <a:xfrm>
              <a:off x="431800" y="3454400"/>
              <a:ext cx="8356600" cy="2476500"/>
              <a:chOff x="444500" y="2260600"/>
              <a:chExt cx="8356600" cy="2476500"/>
            </a:xfrm>
          </p:grpSpPr>
          <p:sp>
            <p:nvSpPr>
              <p:cNvPr id="31" name="Rectangle 30"/>
              <p:cNvSpPr/>
              <p:nvPr/>
            </p:nvSpPr>
            <p:spPr bwMode="auto">
              <a:xfrm>
                <a:off x="444500" y="2260600"/>
                <a:ext cx="914400" cy="571500"/>
              </a:xfrm>
              <a:prstGeom prst="rect">
                <a:avLst/>
              </a:prstGeom>
              <a:noFill/>
              <a:ln w="76200" cap="flat" cmpd="sng" algn="ctr">
                <a:solidFill>
                  <a:srgbClr val="FFC000"/>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2" name="Rectangle 31"/>
              <p:cNvSpPr/>
              <p:nvPr/>
            </p:nvSpPr>
            <p:spPr bwMode="auto">
              <a:xfrm>
                <a:off x="457200" y="3848100"/>
                <a:ext cx="4076700" cy="57150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3" name="Rectangle 32"/>
              <p:cNvSpPr/>
              <p:nvPr/>
            </p:nvSpPr>
            <p:spPr bwMode="auto">
              <a:xfrm>
                <a:off x="4724400" y="3429000"/>
                <a:ext cx="4076700" cy="130810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4" name="Rectangle 33"/>
              <p:cNvSpPr/>
              <p:nvPr/>
            </p:nvSpPr>
            <p:spPr bwMode="auto">
              <a:xfrm>
                <a:off x="4686300" y="2298700"/>
                <a:ext cx="914400" cy="571500"/>
              </a:xfrm>
              <a:prstGeom prst="rect">
                <a:avLst/>
              </a:prstGeom>
              <a:noFill/>
              <a:ln w="76200" cap="flat" cmpd="sng" algn="ctr">
                <a:solidFill>
                  <a:srgbClr val="FFC000"/>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pSp>
        <p:grpSp>
          <p:nvGrpSpPr>
            <p:cNvPr id="4" name="Group 37"/>
            <p:cNvGrpSpPr/>
            <p:nvPr/>
          </p:nvGrpSpPr>
          <p:grpSpPr>
            <a:xfrm>
              <a:off x="1866900" y="3479800"/>
              <a:ext cx="5181600" cy="571500"/>
              <a:chOff x="1879600" y="2286000"/>
              <a:chExt cx="5181600" cy="571500"/>
            </a:xfrm>
          </p:grpSpPr>
          <p:sp>
            <p:nvSpPr>
              <p:cNvPr id="35" name="Rectangle 34"/>
              <p:cNvSpPr/>
              <p:nvPr/>
            </p:nvSpPr>
            <p:spPr bwMode="auto">
              <a:xfrm>
                <a:off x="1879600" y="2286000"/>
                <a:ext cx="952500" cy="53340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7" name="Rectangle 36"/>
              <p:cNvSpPr/>
              <p:nvPr/>
            </p:nvSpPr>
            <p:spPr bwMode="auto">
              <a:xfrm>
                <a:off x="5638800" y="2286000"/>
                <a:ext cx="1422400" cy="57150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pSp>
        <p:grpSp>
          <p:nvGrpSpPr>
            <p:cNvPr id="5" name="Group 41"/>
            <p:cNvGrpSpPr/>
            <p:nvPr/>
          </p:nvGrpSpPr>
          <p:grpSpPr>
            <a:xfrm>
              <a:off x="2819400" y="3467100"/>
              <a:ext cx="4203700" cy="1143000"/>
              <a:chOff x="2832100" y="2273300"/>
              <a:chExt cx="4203700" cy="1143000"/>
            </a:xfrm>
          </p:grpSpPr>
          <p:sp>
            <p:nvSpPr>
              <p:cNvPr id="40" name="Rectangle 39"/>
              <p:cNvSpPr/>
              <p:nvPr/>
            </p:nvSpPr>
            <p:spPr bwMode="auto">
              <a:xfrm>
                <a:off x="2832100" y="2273300"/>
                <a:ext cx="1689100" cy="53340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1" name="Rectangle 40"/>
              <p:cNvSpPr/>
              <p:nvPr/>
            </p:nvSpPr>
            <p:spPr bwMode="auto">
              <a:xfrm>
                <a:off x="4699000" y="2844800"/>
                <a:ext cx="2336800" cy="57150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pSp>
        <p:grpSp>
          <p:nvGrpSpPr>
            <p:cNvPr id="6" name="Group 45"/>
            <p:cNvGrpSpPr/>
            <p:nvPr/>
          </p:nvGrpSpPr>
          <p:grpSpPr>
            <a:xfrm>
              <a:off x="482600" y="4025900"/>
              <a:ext cx="8331200" cy="1028700"/>
              <a:chOff x="495300" y="2832100"/>
              <a:chExt cx="8331200" cy="1028700"/>
            </a:xfrm>
          </p:grpSpPr>
          <p:sp>
            <p:nvSpPr>
              <p:cNvPr id="44" name="Rectangle 43"/>
              <p:cNvSpPr/>
              <p:nvPr/>
            </p:nvSpPr>
            <p:spPr bwMode="auto">
              <a:xfrm>
                <a:off x="495300" y="3327400"/>
                <a:ext cx="1371600" cy="53340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Rectangle 44"/>
              <p:cNvSpPr/>
              <p:nvPr/>
            </p:nvSpPr>
            <p:spPr bwMode="auto">
              <a:xfrm>
                <a:off x="7874000" y="2832100"/>
                <a:ext cx="952500" cy="57150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pSp>
        <p:grpSp>
          <p:nvGrpSpPr>
            <p:cNvPr id="7" name="Group 49"/>
            <p:cNvGrpSpPr/>
            <p:nvPr/>
          </p:nvGrpSpPr>
          <p:grpSpPr>
            <a:xfrm>
              <a:off x="1816100" y="4051300"/>
              <a:ext cx="6045200" cy="1003300"/>
              <a:chOff x="1828800" y="2857500"/>
              <a:chExt cx="6045200" cy="1003300"/>
            </a:xfrm>
          </p:grpSpPr>
          <p:sp>
            <p:nvSpPr>
              <p:cNvPr id="48" name="Rectangle 47"/>
              <p:cNvSpPr/>
              <p:nvPr/>
            </p:nvSpPr>
            <p:spPr bwMode="auto">
              <a:xfrm>
                <a:off x="1828800" y="3327400"/>
                <a:ext cx="965200" cy="53340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9" name="Rectangle 48"/>
              <p:cNvSpPr/>
              <p:nvPr/>
            </p:nvSpPr>
            <p:spPr bwMode="auto">
              <a:xfrm>
                <a:off x="7076722" y="2857500"/>
                <a:ext cx="797278" cy="57150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pSp>
        <p:grpSp>
          <p:nvGrpSpPr>
            <p:cNvPr id="8" name="Group 56"/>
            <p:cNvGrpSpPr/>
            <p:nvPr/>
          </p:nvGrpSpPr>
          <p:grpSpPr>
            <a:xfrm>
              <a:off x="431800" y="3454400"/>
              <a:ext cx="4102100" cy="2438400"/>
              <a:chOff x="444500" y="2260600"/>
              <a:chExt cx="4102100" cy="2438400"/>
            </a:xfrm>
          </p:grpSpPr>
          <p:sp>
            <p:nvSpPr>
              <p:cNvPr id="52" name="Rectangle 51"/>
              <p:cNvSpPr/>
              <p:nvPr/>
            </p:nvSpPr>
            <p:spPr bwMode="auto">
              <a:xfrm>
                <a:off x="1333500" y="2260600"/>
                <a:ext cx="558800" cy="58420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Rectangle 52"/>
              <p:cNvSpPr/>
              <p:nvPr/>
            </p:nvSpPr>
            <p:spPr bwMode="auto">
              <a:xfrm>
                <a:off x="444500" y="2832100"/>
                <a:ext cx="4102100" cy="52070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Rectangle 53"/>
              <p:cNvSpPr/>
              <p:nvPr/>
            </p:nvSpPr>
            <p:spPr bwMode="auto">
              <a:xfrm>
                <a:off x="2806700" y="3340100"/>
                <a:ext cx="1739900" cy="52070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5" name="Rectangle 54"/>
              <p:cNvSpPr/>
              <p:nvPr/>
            </p:nvSpPr>
            <p:spPr bwMode="auto">
              <a:xfrm>
                <a:off x="457200" y="4394200"/>
                <a:ext cx="4076700" cy="30480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6" name="Rectangle 55"/>
              <p:cNvSpPr/>
              <p:nvPr/>
            </p:nvSpPr>
            <p:spPr bwMode="auto">
              <a:xfrm>
                <a:off x="2806700" y="2844800"/>
                <a:ext cx="774700" cy="50800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pSp>
        <p:pic>
          <p:nvPicPr>
            <p:cNvPr id="3078" name="Picture 6"/>
            <p:cNvPicPr>
              <a:picLocks noChangeAspect="1" noChangeArrowheads="1"/>
            </p:cNvPicPr>
            <p:nvPr/>
          </p:nvPicPr>
          <p:blipFill>
            <a:blip r:embed="rId5" cstate="print"/>
            <a:srcRect/>
            <a:stretch>
              <a:fillRect/>
            </a:stretch>
          </p:blipFill>
          <p:spPr bwMode="auto">
            <a:xfrm>
              <a:off x="1219200" y="6055504"/>
              <a:ext cx="2380171" cy="535796"/>
            </a:xfrm>
            <a:prstGeom prst="rect">
              <a:avLst/>
            </a:prstGeom>
            <a:noFill/>
            <a:ln w="9525">
              <a:noFill/>
              <a:miter lim="800000"/>
              <a:headEnd/>
              <a:tailEnd/>
            </a:ln>
          </p:spPr>
        </p:pic>
        <p:pic>
          <p:nvPicPr>
            <p:cNvPr id="3079" name="Picture 7"/>
            <p:cNvPicPr>
              <a:picLocks noChangeAspect="1" noChangeArrowheads="1"/>
            </p:cNvPicPr>
            <p:nvPr/>
          </p:nvPicPr>
          <p:blipFill>
            <a:blip r:embed="rId6" cstate="print"/>
            <a:srcRect/>
            <a:stretch>
              <a:fillRect/>
            </a:stretch>
          </p:blipFill>
          <p:spPr bwMode="auto">
            <a:xfrm>
              <a:off x="5295900" y="6070600"/>
              <a:ext cx="2390475" cy="546100"/>
            </a:xfrm>
            <a:prstGeom prst="rect">
              <a:avLst/>
            </a:prstGeom>
            <a:noFill/>
            <a:ln w="9525">
              <a:noFill/>
              <a:miter lim="800000"/>
              <a:headEnd/>
              <a:tailEnd/>
            </a:ln>
          </p:spPr>
        </p:pic>
      </p:grpSp>
    </p:spTree>
  </p:cSld>
  <p:clrMapOvr>
    <a:masterClrMapping/>
  </p:clrMapOvr>
  <p:transition>
    <p:fade/>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bwMode="auto">
          <a:xfrm>
            <a:off x="349740" y="3898900"/>
            <a:ext cx="6609860" cy="393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Configuring RIPng Example</a:t>
            </a:r>
            <a:endParaRPr lang="en-US" dirty="0"/>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6" name="Rectangle 65"/>
          <p:cNvSpPr/>
          <p:nvPr/>
        </p:nvSpPr>
        <p:spPr bwMode="auto">
          <a:xfrm>
            <a:off x="349740" y="4978400"/>
            <a:ext cx="6609860" cy="381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7" name="Rectangle 66"/>
          <p:cNvSpPr/>
          <p:nvPr/>
        </p:nvSpPr>
        <p:spPr bwMode="auto">
          <a:xfrm>
            <a:off x="679940" y="4381500"/>
            <a:ext cx="1453660" cy="24130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2" name="Content Placeholder 15"/>
          <p:cNvSpPr txBox="1">
            <a:spLocks/>
          </p:cNvSpPr>
          <p:nvPr/>
        </p:nvSpPr>
        <p:spPr bwMode="auto">
          <a:xfrm>
            <a:off x="293467" y="3294381"/>
            <a:ext cx="8520113" cy="235711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ping 2001:12::2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Type escape sequence to abort.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Sending 5, 100-byte ICMP Echos to 2001:12::2, timeout is 2 seconds: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Success rate is 100 percent (5/5), round-trip min/avg/max = 56/57/60 ms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ping 2001:12::3</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Type escape sequence to abort.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Sending 5, 100-byte ICMP Echos to 2001:12::3, timeout is 2 seconds: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Success rate is 100 percent (5/5), round-trip min/avg/max = 56/57/60 ms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a:t>
            </a:r>
          </a:p>
        </p:txBody>
      </p:sp>
      <p:grpSp>
        <p:nvGrpSpPr>
          <p:cNvPr id="3" name="Group 39"/>
          <p:cNvGrpSpPr/>
          <p:nvPr/>
        </p:nvGrpSpPr>
        <p:grpSpPr>
          <a:xfrm>
            <a:off x="929501" y="1092956"/>
            <a:ext cx="7276512" cy="1904243"/>
            <a:chOff x="1058454" y="1092956"/>
            <a:chExt cx="7276512" cy="1904243"/>
          </a:xfrm>
        </p:grpSpPr>
        <p:cxnSp>
          <p:nvCxnSpPr>
            <p:cNvPr id="100" name="Straight Connector 99"/>
            <p:cNvCxnSpPr/>
            <p:nvPr/>
          </p:nvCxnSpPr>
          <p:spPr bwMode="auto">
            <a:xfrm rot="16200000" flipH="1">
              <a:off x="4518027" y="1714502"/>
              <a:ext cx="376228" cy="4768"/>
            </a:xfrm>
            <a:prstGeom prst="line">
              <a:avLst/>
            </a:prstGeom>
            <a:solidFill>
              <a:schemeClr val="accent1"/>
            </a:solidFill>
            <a:ln w="38100" cap="flat" cmpd="sng" algn="ctr">
              <a:solidFill>
                <a:schemeClr val="accent6"/>
              </a:solidFill>
              <a:prstDash val="solid"/>
              <a:round/>
              <a:headEnd type="none" w="med" len="med"/>
              <a:tailEnd type="none" w="med" len="med"/>
            </a:ln>
            <a:effectLst/>
          </p:spPr>
        </p:cxnSp>
        <p:pic>
          <p:nvPicPr>
            <p:cNvPr id="101" name="Picture 88"/>
            <p:cNvPicPr>
              <a:picLocks noChangeAspect="1" noChangeArrowheads="1"/>
            </p:cNvPicPr>
            <p:nvPr/>
          </p:nvPicPr>
          <p:blipFill>
            <a:blip r:embed="rId3" cstate="print"/>
            <a:srcRect/>
            <a:stretch>
              <a:fillRect/>
            </a:stretch>
          </p:blipFill>
          <p:spPr bwMode="auto">
            <a:xfrm>
              <a:off x="3454404" y="1593850"/>
              <a:ext cx="2349500" cy="1403349"/>
            </a:xfrm>
            <a:prstGeom prst="rect">
              <a:avLst/>
            </a:prstGeom>
            <a:noFill/>
            <a:ln w="9525" algn="ctr">
              <a:noFill/>
              <a:miter lim="800000"/>
              <a:headEnd/>
              <a:tailEnd/>
            </a:ln>
          </p:spPr>
        </p:pic>
        <p:sp>
          <p:nvSpPr>
            <p:cNvPr id="102" name="TextBox 101"/>
            <p:cNvSpPr txBox="1"/>
            <p:nvPr/>
          </p:nvSpPr>
          <p:spPr>
            <a:xfrm>
              <a:off x="3686791" y="2070523"/>
              <a:ext cx="945988" cy="160898"/>
            </a:xfrm>
            <a:prstGeom prst="rect">
              <a:avLst/>
            </a:prstGeom>
            <a:noFill/>
          </p:spPr>
          <p:txBody>
            <a:bodyPr wrap="square" lIns="0" tIns="0" rIns="0" bIns="0" rtlCol="0" anchor="ctr" anchorCtr="0">
              <a:noAutofit/>
            </a:bodyPr>
            <a:lstStyle/>
            <a:p>
              <a:endParaRPr lang="en-US" sz="1000" dirty="0"/>
            </a:p>
          </p:txBody>
        </p:sp>
        <p:sp>
          <p:nvSpPr>
            <p:cNvPr id="103" name="TextBox 102"/>
            <p:cNvSpPr txBox="1"/>
            <p:nvPr/>
          </p:nvSpPr>
          <p:spPr>
            <a:xfrm>
              <a:off x="4235110" y="2172328"/>
              <a:ext cx="1013551" cy="165253"/>
            </a:xfrm>
            <a:prstGeom prst="rect">
              <a:avLst/>
            </a:prstGeom>
            <a:noFill/>
          </p:spPr>
          <p:txBody>
            <a:bodyPr wrap="square" lIns="0" tIns="0" rIns="0" bIns="0" rtlCol="0" anchor="ctr" anchorCtr="0">
              <a:noAutofit/>
            </a:bodyPr>
            <a:lstStyle/>
            <a:p>
              <a:r>
                <a:rPr lang="en-US" sz="1100" b="1" dirty="0" smtClean="0"/>
                <a:t>Frame Relay</a:t>
              </a:r>
              <a:endParaRPr lang="en-US" sz="1100" b="1" dirty="0"/>
            </a:p>
          </p:txBody>
        </p:sp>
        <p:sp>
          <p:nvSpPr>
            <p:cNvPr id="104" name="TextBox 103"/>
            <p:cNvSpPr txBox="1"/>
            <p:nvPr/>
          </p:nvSpPr>
          <p:spPr>
            <a:xfrm>
              <a:off x="4967619" y="1490980"/>
              <a:ext cx="1085201" cy="175260"/>
            </a:xfrm>
            <a:prstGeom prst="rect">
              <a:avLst/>
            </a:prstGeom>
            <a:noFill/>
          </p:spPr>
          <p:txBody>
            <a:bodyPr wrap="square" lIns="0" tIns="0" rIns="0" bIns="0" rtlCol="0" anchor="ctr" anchorCtr="0">
              <a:noAutofit/>
            </a:bodyPr>
            <a:lstStyle/>
            <a:p>
              <a:pPr algn="l"/>
              <a:r>
                <a:rPr lang="en-US" sz="1000" dirty="0" smtClean="0"/>
                <a:t>2001:12::1/64</a:t>
              </a:r>
              <a:endParaRPr lang="en-US" sz="1000" dirty="0"/>
            </a:p>
          </p:txBody>
        </p:sp>
        <p:cxnSp>
          <p:nvCxnSpPr>
            <p:cNvPr id="105" name="Straight Connector 104"/>
            <p:cNvCxnSpPr/>
            <p:nvPr/>
          </p:nvCxnSpPr>
          <p:spPr bwMode="auto">
            <a:xfrm rot="16200000" flipH="1">
              <a:off x="7389380" y="251981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06" name="Straight Connector 105"/>
            <p:cNvCxnSpPr>
              <a:stCxn id="113" idx="1"/>
            </p:cNvCxnSpPr>
            <p:nvPr/>
          </p:nvCxnSpPr>
          <p:spPr bwMode="auto">
            <a:xfrm rot="10800000" flipH="1" flipV="1">
              <a:off x="6089192" y="2523296"/>
              <a:ext cx="1494429" cy="2747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107" name="Arc 106"/>
            <p:cNvSpPr/>
            <p:nvPr/>
          </p:nvSpPr>
          <p:spPr bwMode="auto">
            <a:xfrm rot="3435754">
              <a:off x="3657980" y="1103054"/>
              <a:ext cx="497539"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08" name="Straight Connector 107"/>
            <p:cNvCxnSpPr/>
            <p:nvPr/>
          </p:nvCxnSpPr>
          <p:spPr bwMode="auto">
            <a:xfrm rot="16200000" flipH="1">
              <a:off x="1547380" y="249949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09" name="Straight Connector 108"/>
            <p:cNvCxnSpPr/>
            <p:nvPr/>
          </p:nvCxnSpPr>
          <p:spPr bwMode="auto">
            <a:xfrm>
              <a:off x="1720984" y="2516166"/>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10" name="Picture 37"/>
            <p:cNvPicPr>
              <a:picLocks noChangeArrowheads="1"/>
            </p:cNvPicPr>
            <p:nvPr/>
          </p:nvPicPr>
          <p:blipFill>
            <a:blip r:embed="rId4" cstate="print"/>
            <a:srcRect/>
            <a:stretch>
              <a:fillRect/>
            </a:stretch>
          </p:blipFill>
          <p:spPr bwMode="auto">
            <a:xfrm>
              <a:off x="2341356" y="2291836"/>
              <a:ext cx="870351" cy="451691"/>
            </a:xfrm>
            <a:prstGeom prst="rect">
              <a:avLst/>
            </a:prstGeom>
            <a:noFill/>
            <a:ln w="9525">
              <a:noFill/>
              <a:miter lim="800000"/>
              <a:headEnd/>
              <a:tailEnd/>
            </a:ln>
          </p:spPr>
        </p:pic>
        <p:sp>
          <p:nvSpPr>
            <p:cNvPr id="111" name="TextBox 110"/>
            <p:cNvSpPr txBox="1"/>
            <p:nvPr/>
          </p:nvSpPr>
          <p:spPr>
            <a:xfrm>
              <a:off x="2612557" y="251006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12" name="Arc 111"/>
            <p:cNvSpPr/>
            <p:nvPr/>
          </p:nvSpPr>
          <p:spPr bwMode="auto">
            <a:xfrm rot="18166242" flipH="1">
              <a:off x="5290568" y="1111199"/>
              <a:ext cx="460751"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113" name="Picture 37"/>
            <p:cNvPicPr>
              <a:picLocks noChangeArrowheads="1"/>
            </p:cNvPicPr>
            <p:nvPr/>
          </p:nvPicPr>
          <p:blipFill>
            <a:blip r:embed="rId4" cstate="print"/>
            <a:srcRect/>
            <a:stretch>
              <a:fillRect/>
            </a:stretch>
          </p:blipFill>
          <p:spPr bwMode="auto">
            <a:xfrm>
              <a:off x="6089193" y="2297451"/>
              <a:ext cx="870351" cy="451691"/>
            </a:xfrm>
            <a:prstGeom prst="rect">
              <a:avLst/>
            </a:prstGeom>
            <a:noFill/>
            <a:ln w="9525">
              <a:noFill/>
              <a:miter lim="800000"/>
              <a:headEnd/>
              <a:tailEnd/>
            </a:ln>
          </p:spPr>
        </p:pic>
        <p:sp>
          <p:nvSpPr>
            <p:cNvPr id="114" name="TextBox 113"/>
            <p:cNvSpPr txBox="1"/>
            <p:nvPr/>
          </p:nvSpPr>
          <p:spPr>
            <a:xfrm>
              <a:off x="6360394" y="251567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115" name="Picture 37"/>
            <p:cNvPicPr>
              <a:picLocks noChangeArrowheads="1"/>
            </p:cNvPicPr>
            <p:nvPr/>
          </p:nvPicPr>
          <p:blipFill>
            <a:blip r:embed="rId4" cstate="print"/>
            <a:srcRect/>
            <a:stretch>
              <a:fillRect/>
            </a:stretch>
          </p:blipFill>
          <p:spPr bwMode="auto">
            <a:xfrm>
              <a:off x="4259056" y="1092956"/>
              <a:ext cx="870351" cy="451691"/>
            </a:xfrm>
            <a:prstGeom prst="rect">
              <a:avLst/>
            </a:prstGeom>
            <a:noFill/>
            <a:ln w="9525">
              <a:noFill/>
              <a:miter lim="800000"/>
              <a:headEnd/>
              <a:tailEnd/>
            </a:ln>
          </p:spPr>
        </p:pic>
        <p:sp>
          <p:nvSpPr>
            <p:cNvPr id="116" name="TextBox 115"/>
            <p:cNvSpPr txBox="1"/>
            <p:nvPr/>
          </p:nvSpPr>
          <p:spPr>
            <a:xfrm>
              <a:off x="4530257" y="131118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117" name="TextBox 116"/>
            <p:cNvSpPr txBox="1"/>
            <p:nvPr/>
          </p:nvSpPr>
          <p:spPr>
            <a:xfrm>
              <a:off x="5927739" y="2090420"/>
              <a:ext cx="1085201" cy="175260"/>
            </a:xfrm>
            <a:prstGeom prst="rect">
              <a:avLst/>
            </a:prstGeom>
            <a:noFill/>
          </p:spPr>
          <p:txBody>
            <a:bodyPr wrap="square" lIns="0" tIns="0" rIns="0" bIns="0" rtlCol="0" anchor="ctr" anchorCtr="0">
              <a:noAutofit/>
            </a:bodyPr>
            <a:lstStyle/>
            <a:p>
              <a:pPr algn="l"/>
              <a:r>
                <a:rPr lang="en-US" sz="1000" dirty="0" smtClean="0"/>
                <a:t>2001:12::3/64</a:t>
              </a:r>
              <a:endParaRPr lang="en-US" sz="1000" dirty="0"/>
            </a:p>
          </p:txBody>
        </p:sp>
        <p:sp>
          <p:nvSpPr>
            <p:cNvPr id="118" name="TextBox 117"/>
            <p:cNvSpPr txBox="1"/>
            <p:nvPr/>
          </p:nvSpPr>
          <p:spPr>
            <a:xfrm>
              <a:off x="2414919" y="2075180"/>
              <a:ext cx="1085201" cy="175260"/>
            </a:xfrm>
            <a:prstGeom prst="rect">
              <a:avLst/>
            </a:prstGeom>
            <a:noFill/>
          </p:spPr>
          <p:txBody>
            <a:bodyPr wrap="square" lIns="0" tIns="0" rIns="0" bIns="0" rtlCol="0" anchor="ctr" anchorCtr="0">
              <a:noAutofit/>
            </a:bodyPr>
            <a:lstStyle/>
            <a:p>
              <a:pPr algn="r"/>
              <a:r>
                <a:rPr lang="en-US" sz="1000" dirty="0" smtClean="0"/>
                <a:t>2001:12::2/64</a:t>
              </a:r>
              <a:endParaRPr lang="en-US" sz="1000" dirty="0"/>
            </a:p>
          </p:txBody>
        </p:sp>
        <p:sp>
          <p:nvSpPr>
            <p:cNvPr id="119" name="TextBox 118"/>
            <p:cNvSpPr txBox="1"/>
            <p:nvPr/>
          </p:nvSpPr>
          <p:spPr>
            <a:xfrm>
              <a:off x="5005719" y="1788160"/>
              <a:ext cx="1085201" cy="175260"/>
            </a:xfrm>
            <a:prstGeom prst="rect">
              <a:avLst/>
            </a:prstGeom>
            <a:noFill/>
          </p:spPr>
          <p:txBody>
            <a:bodyPr wrap="square" lIns="0" tIns="0" rIns="0" bIns="0" rtlCol="0" anchor="ctr" anchorCtr="0">
              <a:noAutofit/>
            </a:bodyPr>
            <a:lstStyle/>
            <a:p>
              <a:pPr algn="l"/>
              <a:r>
                <a:rPr lang="en-US" sz="900" dirty="0" smtClean="0"/>
                <a:t>DLCI: 103</a:t>
              </a:r>
              <a:endParaRPr lang="en-US" sz="900" dirty="0"/>
            </a:p>
          </p:txBody>
        </p:sp>
        <p:sp>
          <p:nvSpPr>
            <p:cNvPr id="120" name="TextBox 119"/>
            <p:cNvSpPr txBox="1"/>
            <p:nvPr/>
          </p:nvSpPr>
          <p:spPr>
            <a:xfrm>
              <a:off x="5112399" y="2435860"/>
              <a:ext cx="1085201" cy="175260"/>
            </a:xfrm>
            <a:prstGeom prst="rect">
              <a:avLst/>
            </a:prstGeom>
            <a:noFill/>
          </p:spPr>
          <p:txBody>
            <a:bodyPr wrap="square" lIns="0" tIns="0" rIns="0" bIns="0" rtlCol="0" anchor="ctr" anchorCtr="0">
              <a:noAutofit/>
            </a:bodyPr>
            <a:lstStyle/>
            <a:p>
              <a:pPr algn="l"/>
              <a:r>
                <a:rPr lang="en-US" sz="900" dirty="0" smtClean="0"/>
                <a:t>DLCI: 301</a:t>
              </a:r>
              <a:endParaRPr lang="en-US" sz="900" dirty="0"/>
            </a:p>
          </p:txBody>
        </p:sp>
        <p:sp>
          <p:nvSpPr>
            <p:cNvPr id="121" name="TextBox 120"/>
            <p:cNvSpPr txBox="1"/>
            <p:nvPr/>
          </p:nvSpPr>
          <p:spPr>
            <a:xfrm>
              <a:off x="3748419" y="2405380"/>
              <a:ext cx="1085201" cy="175260"/>
            </a:xfrm>
            <a:prstGeom prst="rect">
              <a:avLst/>
            </a:prstGeom>
            <a:noFill/>
          </p:spPr>
          <p:txBody>
            <a:bodyPr wrap="square" lIns="0" tIns="0" rIns="0" bIns="0" rtlCol="0" anchor="ctr" anchorCtr="0">
              <a:noAutofit/>
            </a:bodyPr>
            <a:lstStyle/>
            <a:p>
              <a:pPr algn="l"/>
              <a:r>
                <a:rPr lang="en-US" sz="900" dirty="0" smtClean="0"/>
                <a:t>DLCI: 201</a:t>
              </a:r>
              <a:endParaRPr lang="en-US" sz="900" dirty="0"/>
            </a:p>
          </p:txBody>
        </p:sp>
        <p:sp>
          <p:nvSpPr>
            <p:cNvPr id="122" name="TextBox 121"/>
            <p:cNvSpPr txBox="1"/>
            <p:nvPr/>
          </p:nvSpPr>
          <p:spPr>
            <a:xfrm>
              <a:off x="3916059" y="1788160"/>
              <a:ext cx="1085201" cy="175260"/>
            </a:xfrm>
            <a:prstGeom prst="rect">
              <a:avLst/>
            </a:prstGeom>
            <a:noFill/>
          </p:spPr>
          <p:txBody>
            <a:bodyPr wrap="square" lIns="0" tIns="0" rIns="0" bIns="0" rtlCol="0" anchor="ctr" anchorCtr="0">
              <a:noAutofit/>
            </a:bodyPr>
            <a:lstStyle/>
            <a:p>
              <a:pPr algn="l"/>
              <a:r>
                <a:rPr lang="en-US" sz="900" dirty="0" smtClean="0"/>
                <a:t>DLCI: 102</a:t>
              </a:r>
              <a:endParaRPr lang="en-US" sz="900" dirty="0"/>
            </a:p>
          </p:txBody>
        </p:sp>
        <p:sp>
          <p:nvSpPr>
            <p:cNvPr id="123" name="TextBox 122"/>
            <p:cNvSpPr txBox="1"/>
            <p:nvPr/>
          </p:nvSpPr>
          <p:spPr>
            <a:xfrm>
              <a:off x="4051300" y="1490980"/>
              <a:ext cx="553720" cy="198120"/>
            </a:xfrm>
            <a:prstGeom prst="rect">
              <a:avLst/>
            </a:prstGeom>
            <a:noFill/>
          </p:spPr>
          <p:txBody>
            <a:bodyPr wrap="square" lIns="0" tIns="0" rIns="0" bIns="0" rtlCol="0" anchor="ctr" anchorCtr="0">
              <a:noAutofit/>
            </a:bodyPr>
            <a:lstStyle/>
            <a:p>
              <a:r>
                <a:rPr lang="en-US" sz="1000" dirty="0" smtClean="0"/>
                <a:t>S0/0/0</a:t>
              </a:r>
              <a:endParaRPr lang="en-US" sz="1000" dirty="0"/>
            </a:p>
          </p:txBody>
        </p:sp>
        <p:sp>
          <p:nvSpPr>
            <p:cNvPr id="124" name="TextBox 123"/>
            <p:cNvSpPr txBox="1"/>
            <p:nvPr/>
          </p:nvSpPr>
          <p:spPr>
            <a:xfrm>
              <a:off x="30988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sp>
          <p:nvSpPr>
            <p:cNvPr id="125" name="TextBox 124"/>
            <p:cNvSpPr txBox="1"/>
            <p:nvPr/>
          </p:nvSpPr>
          <p:spPr>
            <a:xfrm>
              <a:off x="56642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cxnSp>
          <p:nvCxnSpPr>
            <p:cNvPr id="126" name="Straight Arrow Connector 125"/>
            <p:cNvCxnSpPr/>
            <p:nvPr/>
          </p:nvCxnSpPr>
          <p:spPr bwMode="auto">
            <a:xfrm rot="10800000" flipV="1">
              <a:off x="3987800" y="1968500"/>
              <a:ext cx="2667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27" name="Straight Arrow Connector 126"/>
            <p:cNvCxnSpPr/>
            <p:nvPr/>
          </p:nvCxnSpPr>
          <p:spPr bwMode="auto">
            <a:xfrm>
              <a:off x="5232400" y="1955800"/>
              <a:ext cx="2413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28" name="Straight Arrow Connector 127"/>
            <p:cNvCxnSpPr/>
            <p:nvPr/>
          </p:nvCxnSpPr>
          <p:spPr bwMode="auto">
            <a:xfrm flipV="1">
              <a:off x="4013200" y="2209800"/>
              <a:ext cx="2921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29" name="Straight Arrow Connector 128"/>
            <p:cNvCxnSpPr/>
            <p:nvPr/>
          </p:nvCxnSpPr>
          <p:spPr bwMode="auto">
            <a:xfrm rot="10800000">
              <a:off x="5219700" y="2260600"/>
              <a:ext cx="2286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sp>
          <p:nvSpPr>
            <p:cNvPr id="130" name="Rectangle 129"/>
            <p:cNvSpPr/>
            <p:nvPr/>
          </p:nvSpPr>
          <p:spPr>
            <a:xfrm>
              <a:off x="6951254" y="2060934"/>
              <a:ext cx="1383712" cy="230832"/>
            </a:xfrm>
            <a:prstGeom prst="rect">
              <a:avLst/>
            </a:prstGeom>
          </p:spPr>
          <p:txBody>
            <a:bodyPr wrap="none">
              <a:spAutoFit/>
            </a:bodyPr>
            <a:lstStyle/>
            <a:p>
              <a:pPr algn="l"/>
              <a:r>
                <a:rPr lang="en-US" sz="1000" dirty="0" smtClean="0"/>
                <a:t>Lo103: 2001:33::3/64</a:t>
              </a:r>
            </a:p>
          </p:txBody>
        </p:sp>
        <p:sp>
          <p:nvSpPr>
            <p:cNvPr id="131" name="Rectangle 130"/>
            <p:cNvSpPr/>
            <p:nvPr/>
          </p:nvSpPr>
          <p:spPr>
            <a:xfrm>
              <a:off x="1058454" y="1984734"/>
              <a:ext cx="1383712" cy="230832"/>
            </a:xfrm>
            <a:prstGeom prst="rect">
              <a:avLst/>
            </a:prstGeom>
          </p:spPr>
          <p:txBody>
            <a:bodyPr wrap="none">
              <a:spAutoFit/>
            </a:bodyPr>
            <a:lstStyle/>
            <a:p>
              <a:pPr algn="l"/>
              <a:r>
                <a:rPr lang="en-US" sz="1000" dirty="0" smtClean="0"/>
                <a:t>Lo102: 2001:22::2/64</a:t>
              </a:r>
            </a:p>
          </p:txBody>
        </p:sp>
      </p:grpSp>
    </p:spTree>
  </p:cSld>
  <p:clrMapOvr>
    <a:masterClrMapping/>
  </p:clrMapOvr>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Configuring RIPng Example</a:t>
            </a:r>
            <a:endParaRPr lang="en-US" dirty="0"/>
          </a:p>
        </p:txBody>
      </p:sp>
      <p:sp>
        <p:nvSpPr>
          <p:cNvPr id="7" name="Content Placeholder 6"/>
          <p:cNvSpPr>
            <a:spLocks noGrp="1"/>
          </p:cNvSpPr>
          <p:nvPr>
            <p:ph idx="11"/>
          </p:nvPr>
        </p:nvSpPr>
        <p:spPr>
          <a:xfrm>
            <a:off x="279400" y="3479801"/>
            <a:ext cx="8520354" cy="2944304"/>
          </a:xfrm>
        </p:spPr>
        <p:txBody>
          <a:bodyPr>
            <a:normAutofit/>
          </a:bodyPr>
          <a:lstStyle/>
          <a:p>
            <a:r>
              <a:rPr lang="en-US" sz="2000" dirty="0" smtClean="0"/>
              <a:t>Although connectivity has been established from site to site, there is no connectivity for the LANs therefore RIPng will be configured. </a:t>
            </a:r>
          </a:p>
          <a:p>
            <a:r>
              <a:rPr lang="en-US" sz="2000" dirty="0" smtClean="0"/>
              <a:t>RIPng, like all the IPv6 routing protocols</a:t>
            </a:r>
            <a:r>
              <a:rPr lang="en-US" sz="2000" smtClean="0"/>
              <a:t>, requires </a:t>
            </a:r>
            <a:r>
              <a:rPr lang="en-US" sz="2000" dirty="0" smtClean="0"/>
              <a:t>link-local addresses.</a:t>
            </a:r>
          </a:p>
          <a:p>
            <a:pPr lvl="1"/>
            <a:r>
              <a:rPr lang="en-US" sz="1800" dirty="0" smtClean="0"/>
              <a:t>IGPs do not use global unicast addresses. </a:t>
            </a:r>
          </a:p>
          <a:p>
            <a:r>
              <a:rPr lang="en-US" sz="2000" dirty="0" smtClean="0"/>
              <a:t>Therefore, Frame Relay maps to the link-local addresses must be configured on all three routers. </a:t>
            </a:r>
          </a:p>
          <a:p>
            <a:pPr lvl="1"/>
            <a:r>
              <a:rPr lang="en-US" sz="1800" dirty="0" smtClean="0"/>
              <a:t>Note that the</a:t>
            </a:r>
            <a:r>
              <a:rPr lang="en-US" sz="1800" dirty="0" smtClean="0">
                <a:latin typeface="Courier New" pitchFamily="49" charset="0"/>
                <a:cs typeface="Courier New" pitchFamily="49" charset="0"/>
              </a:rPr>
              <a:t> </a:t>
            </a:r>
            <a:r>
              <a:rPr lang="en-US" sz="1800" b="1" dirty="0" smtClean="0">
                <a:latin typeface="Courier New" pitchFamily="49" charset="0"/>
                <a:cs typeface="Courier New" pitchFamily="49" charset="0"/>
              </a:rPr>
              <a:t>broadcast </a:t>
            </a:r>
            <a:r>
              <a:rPr lang="en-US" sz="1800" dirty="0" smtClean="0"/>
              <a:t>keyword must also be configured.</a:t>
            </a:r>
            <a:endParaRPr lang="en-US" sz="4400" dirty="0" smtClean="0"/>
          </a:p>
        </p:txBody>
      </p:sp>
      <p:grpSp>
        <p:nvGrpSpPr>
          <p:cNvPr id="2" name="Group 35"/>
          <p:cNvGrpSpPr/>
          <p:nvPr/>
        </p:nvGrpSpPr>
        <p:grpSpPr>
          <a:xfrm>
            <a:off x="929501" y="1092956"/>
            <a:ext cx="7276512" cy="1904243"/>
            <a:chOff x="1058454" y="1092956"/>
            <a:chExt cx="7276512" cy="1904243"/>
          </a:xfrm>
        </p:grpSpPr>
        <p:cxnSp>
          <p:nvCxnSpPr>
            <p:cNvPr id="111" name="Straight Connector 110"/>
            <p:cNvCxnSpPr/>
            <p:nvPr/>
          </p:nvCxnSpPr>
          <p:spPr bwMode="auto">
            <a:xfrm rot="16200000" flipH="1">
              <a:off x="4518027" y="1714502"/>
              <a:ext cx="376228" cy="4768"/>
            </a:xfrm>
            <a:prstGeom prst="line">
              <a:avLst/>
            </a:prstGeom>
            <a:solidFill>
              <a:schemeClr val="accent1"/>
            </a:solidFill>
            <a:ln w="38100" cap="flat" cmpd="sng" algn="ctr">
              <a:solidFill>
                <a:schemeClr val="accent6"/>
              </a:solidFill>
              <a:prstDash val="solid"/>
              <a:round/>
              <a:headEnd type="none" w="med" len="med"/>
              <a:tailEnd type="none" w="med" len="med"/>
            </a:ln>
            <a:effectLst/>
          </p:spPr>
        </p:cxnSp>
        <p:pic>
          <p:nvPicPr>
            <p:cNvPr id="112" name="Picture 88"/>
            <p:cNvPicPr>
              <a:picLocks noChangeAspect="1" noChangeArrowheads="1"/>
            </p:cNvPicPr>
            <p:nvPr/>
          </p:nvPicPr>
          <p:blipFill>
            <a:blip r:embed="rId2" cstate="print"/>
            <a:srcRect/>
            <a:stretch>
              <a:fillRect/>
            </a:stretch>
          </p:blipFill>
          <p:spPr bwMode="auto">
            <a:xfrm>
              <a:off x="3454404" y="1593850"/>
              <a:ext cx="2349500" cy="1403349"/>
            </a:xfrm>
            <a:prstGeom prst="rect">
              <a:avLst/>
            </a:prstGeom>
            <a:noFill/>
            <a:ln w="9525" algn="ctr">
              <a:noFill/>
              <a:miter lim="800000"/>
              <a:headEnd/>
              <a:tailEnd/>
            </a:ln>
          </p:spPr>
        </p:pic>
        <p:sp>
          <p:nvSpPr>
            <p:cNvPr id="113" name="TextBox 112"/>
            <p:cNvSpPr txBox="1"/>
            <p:nvPr/>
          </p:nvSpPr>
          <p:spPr>
            <a:xfrm>
              <a:off x="3686791" y="2070523"/>
              <a:ext cx="945988" cy="160898"/>
            </a:xfrm>
            <a:prstGeom prst="rect">
              <a:avLst/>
            </a:prstGeom>
            <a:noFill/>
          </p:spPr>
          <p:txBody>
            <a:bodyPr wrap="square" lIns="0" tIns="0" rIns="0" bIns="0" rtlCol="0" anchor="ctr" anchorCtr="0">
              <a:noAutofit/>
            </a:bodyPr>
            <a:lstStyle/>
            <a:p>
              <a:endParaRPr lang="en-US" sz="1000" dirty="0"/>
            </a:p>
          </p:txBody>
        </p:sp>
        <p:sp>
          <p:nvSpPr>
            <p:cNvPr id="114" name="TextBox 113"/>
            <p:cNvSpPr txBox="1"/>
            <p:nvPr/>
          </p:nvSpPr>
          <p:spPr>
            <a:xfrm>
              <a:off x="4235110" y="2172328"/>
              <a:ext cx="1013551" cy="165253"/>
            </a:xfrm>
            <a:prstGeom prst="rect">
              <a:avLst/>
            </a:prstGeom>
            <a:noFill/>
          </p:spPr>
          <p:txBody>
            <a:bodyPr wrap="square" lIns="0" tIns="0" rIns="0" bIns="0" rtlCol="0" anchor="ctr" anchorCtr="0">
              <a:noAutofit/>
            </a:bodyPr>
            <a:lstStyle/>
            <a:p>
              <a:r>
                <a:rPr lang="en-US" sz="1100" b="1" dirty="0" smtClean="0"/>
                <a:t>Frame Relay</a:t>
              </a:r>
              <a:endParaRPr lang="en-US" sz="1100" b="1" dirty="0"/>
            </a:p>
          </p:txBody>
        </p:sp>
        <p:sp>
          <p:nvSpPr>
            <p:cNvPr id="115" name="TextBox 114"/>
            <p:cNvSpPr txBox="1"/>
            <p:nvPr/>
          </p:nvSpPr>
          <p:spPr>
            <a:xfrm>
              <a:off x="4967619" y="1490980"/>
              <a:ext cx="1085201" cy="175260"/>
            </a:xfrm>
            <a:prstGeom prst="rect">
              <a:avLst/>
            </a:prstGeom>
            <a:noFill/>
          </p:spPr>
          <p:txBody>
            <a:bodyPr wrap="square" lIns="0" tIns="0" rIns="0" bIns="0" rtlCol="0" anchor="ctr" anchorCtr="0">
              <a:noAutofit/>
            </a:bodyPr>
            <a:lstStyle/>
            <a:p>
              <a:pPr algn="l"/>
              <a:r>
                <a:rPr lang="en-US" sz="1000" dirty="0" smtClean="0"/>
                <a:t>2001:12::1/64</a:t>
              </a:r>
              <a:endParaRPr lang="en-US" sz="1000" dirty="0"/>
            </a:p>
          </p:txBody>
        </p:sp>
        <p:cxnSp>
          <p:nvCxnSpPr>
            <p:cNvPr id="116" name="Straight Connector 115"/>
            <p:cNvCxnSpPr/>
            <p:nvPr/>
          </p:nvCxnSpPr>
          <p:spPr bwMode="auto">
            <a:xfrm rot="16200000" flipH="1">
              <a:off x="7389380" y="251981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17" name="Straight Connector 116"/>
            <p:cNvCxnSpPr>
              <a:stCxn id="124" idx="1"/>
            </p:cNvCxnSpPr>
            <p:nvPr/>
          </p:nvCxnSpPr>
          <p:spPr bwMode="auto">
            <a:xfrm rot="10800000" flipH="1" flipV="1">
              <a:off x="6089192" y="2523296"/>
              <a:ext cx="1494429" cy="2747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118" name="Arc 117"/>
            <p:cNvSpPr/>
            <p:nvPr/>
          </p:nvSpPr>
          <p:spPr bwMode="auto">
            <a:xfrm rot="3435754">
              <a:off x="3657980" y="1103054"/>
              <a:ext cx="497539"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19" name="Straight Connector 118"/>
            <p:cNvCxnSpPr/>
            <p:nvPr/>
          </p:nvCxnSpPr>
          <p:spPr bwMode="auto">
            <a:xfrm rot="16200000" flipH="1">
              <a:off x="1547380" y="249949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20" name="Straight Connector 119"/>
            <p:cNvCxnSpPr/>
            <p:nvPr/>
          </p:nvCxnSpPr>
          <p:spPr bwMode="auto">
            <a:xfrm>
              <a:off x="1720984" y="2516166"/>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21" name="Picture 37"/>
            <p:cNvPicPr>
              <a:picLocks noChangeArrowheads="1"/>
            </p:cNvPicPr>
            <p:nvPr/>
          </p:nvPicPr>
          <p:blipFill>
            <a:blip r:embed="rId3" cstate="print"/>
            <a:srcRect/>
            <a:stretch>
              <a:fillRect/>
            </a:stretch>
          </p:blipFill>
          <p:spPr bwMode="auto">
            <a:xfrm>
              <a:off x="2341356" y="2291836"/>
              <a:ext cx="870351" cy="451691"/>
            </a:xfrm>
            <a:prstGeom prst="rect">
              <a:avLst/>
            </a:prstGeom>
            <a:noFill/>
            <a:ln w="9525">
              <a:noFill/>
              <a:miter lim="800000"/>
              <a:headEnd/>
              <a:tailEnd/>
            </a:ln>
          </p:spPr>
        </p:pic>
        <p:sp>
          <p:nvSpPr>
            <p:cNvPr id="122" name="TextBox 121"/>
            <p:cNvSpPr txBox="1"/>
            <p:nvPr/>
          </p:nvSpPr>
          <p:spPr>
            <a:xfrm>
              <a:off x="2612557" y="251006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23" name="Arc 122"/>
            <p:cNvSpPr/>
            <p:nvPr/>
          </p:nvSpPr>
          <p:spPr bwMode="auto">
            <a:xfrm rot="18166242" flipH="1">
              <a:off x="5290568" y="1111199"/>
              <a:ext cx="460751"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124" name="Picture 37"/>
            <p:cNvPicPr>
              <a:picLocks noChangeArrowheads="1"/>
            </p:cNvPicPr>
            <p:nvPr/>
          </p:nvPicPr>
          <p:blipFill>
            <a:blip r:embed="rId3" cstate="print"/>
            <a:srcRect/>
            <a:stretch>
              <a:fillRect/>
            </a:stretch>
          </p:blipFill>
          <p:spPr bwMode="auto">
            <a:xfrm>
              <a:off x="6089193" y="2297451"/>
              <a:ext cx="870351" cy="451691"/>
            </a:xfrm>
            <a:prstGeom prst="rect">
              <a:avLst/>
            </a:prstGeom>
            <a:noFill/>
            <a:ln w="9525">
              <a:noFill/>
              <a:miter lim="800000"/>
              <a:headEnd/>
              <a:tailEnd/>
            </a:ln>
          </p:spPr>
        </p:pic>
        <p:sp>
          <p:nvSpPr>
            <p:cNvPr id="125" name="TextBox 124"/>
            <p:cNvSpPr txBox="1"/>
            <p:nvPr/>
          </p:nvSpPr>
          <p:spPr>
            <a:xfrm>
              <a:off x="6360394" y="251567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126" name="Picture 37"/>
            <p:cNvPicPr>
              <a:picLocks noChangeArrowheads="1"/>
            </p:cNvPicPr>
            <p:nvPr/>
          </p:nvPicPr>
          <p:blipFill>
            <a:blip r:embed="rId3" cstate="print"/>
            <a:srcRect/>
            <a:stretch>
              <a:fillRect/>
            </a:stretch>
          </p:blipFill>
          <p:spPr bwMode="auto">
            <a:xfrm>
              <a:off x="4259056" y="1092956"/>
              <a:ext cx="870351" cy="451691"/>
            </a:xfrm>
            <a:prstGeom prst="rect">
              <a:avLst/>
            </a:prstGeom>
            <a:noFill/>
            <a:ln w="9525">
              <a:noFill/>
              <a:miter lim="800000"/>
              <a:headEnd/>
              <a:tailEnd/>
            </a:ln>
          </p:spPr>
        </p:pic>
        <p:sp>
          <p:nvSpPr>
            <p:cNvPr id="127" name="TextBox 126"/>
            <p:cNvSpPr txBox="1"/>
            <p:nvPr/>
          </p:nvSpPr>
          <p:spPr>
            <a:xfrm>
              <a:off x="4530257" y="131118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128" name="TextBox 127"/>
            <p:cNvSpPr txBox="1"/>
            <p:nvPr/>
          </p:nvSpPr>
          <p:spPr>
            <a:xfrm>
              <a:off x="5927739" y="2090420"/>
              <a:ext cx="1085201" cy="175260"/>
            </a:xfrm>
            <a:prstGeom prst="rect">
              <a:avLst/>
            </a:prstGeom>
            <a:noFill/>
          </p:spPr>
          <p:txBody>
            <a:bodyPr wrap="square" lIns="0" tIns="0" rIns="0" bIns="0" rtlCol="0" anchor="ctr" anchorCtr="0">
              <a:noAutofit/>
            </a:bodyPr>
            <a:lstStyle/>
            <a:p>
              <a:pPr algn="l"/>
              <a:r>
                <a:rPr lang="en-US" sz="1000" dirty="0" smtClean="0"/>
                <a:t>2001:12::3/64</a:t>
              </a:r>
              <a:endParaRPr lang="en-US" sz="1000" dirty="0"/>
            </a:p>
          </p:txBody>
        </p:sp>
        <p:sp>
          <p:nvSpPr>
            <p:cNvPr id="129" name="TextBox 128"/>
            <p:cNvSpPr txBox="1"/>
            <p:nvPr/>
          </p:nvSpPr>
          <p:spPr>
            <a:xfrm>
              <a:off x="2414919" y="2075180"/>
              <a:ext cx="1085201" cy="175260"/>
            </a:xfrm>
            <a:prstGeom prst="rect">
              <a:avLst/>
            </a:prstGeom>
            <a:noFill/>
          </p:spPr>
          <p:txBody>
            <a:bodyPr wrap="square" lIns="0" tIns="0" rIns="0" bIns="0" rtlCol="0" anchor="ctr" anchorCtr="0">
              <a:noAutofit/>
            </a:bodyPr>
            <a:lstStyle/>
            <a:p>
              <a:pPr algn="r"/>
              <a:r>
                <a:rPr lang="en-US" sz="1000" dirty="0" smtClean="0"/>
                <a:t>2001:12::2/64</a:t>
              </a:r>
              <a:endParaRPr lang="en-US" sz="1000" dirty="0"/>
            </a:p>
          </p:txBody>
        </p:sp>
        <p:sp>
          <p:nvSpPr>
            <p:cNvPr id="130" name="TextBox 129"/>
            <p:cNvSpPr txBox="1"/>
            <p:nvPr/>
          </p:nvSpPr>
          <p:spPr>
            <a:xfrm>
              <a:off x="5005719" y="1788160"/>
              <a:ext cx="1085201" cy="175260"/>
            </a:xfrm>
            <a:prstGeom prst="rect">
              <a:avLst/>
            </a:prstGeom>
            <a:noFill/>
          </p:spPr>
          <p:txBody>
            <a:bodyPr wrap="square" lIns="0" tIns="0" rIns="0" bIns="0" rtlCol="0" anchor="ctr" anchorCtr="0">
              <a:noAutofit/>
            </a:bodyPr>
            <a:lstStyle/>
            <a:p>
              <a:pPr algn="l"/>
              <a:r>
                <a:rPr lang="en-US" sz="900" dirty="0" smtClean="0"/>
                <a:t>DLCI: 103</a:t>
              </a:r>
              <a:endParaRPr lang="en-US" sz="900" dirty="0"/>
            </a:p>
          </p:txBody>
        </p:sp>
        <p:sp>
          <p:nvSpPr>
            <p:cNvPr id="131" name="TextBox 130"/>
            <p:cNvSpPr txBox="1"/>
            <p:nvPr/>
          </p:nvSpPr>
          <p:spPr>
            <a:xfrm>
              <a:off x="5112399" y="2435860"/>
              <a:ext cx="1085201" cy="175260"/>
            </a:xfrm>
            <a:prstGeom prst="rect">
              <a:avLst/>
            </a:prstGeom>
            <a:noFill/>
          </p:spPr>
          <p:txBody>
            <a:bodyPr wrap="square" lIns="0" tIns="0" rIns="0" bIns="0" rtlCol="0" anchor="ctr" anchorCtr="0">
              <a:noAutofit/>
            </a:bodyPr>
            <a:lstStyle/>
            <a:p>
              <a:pPr algn="l"/>
              <a:r>
                <a:rPr lang="en-US" sz="900" dirty="0" smtClean="0"/>
                <a:t>DLCI: 301</a:t>
              </a:r>
              <a:endParaRPr lang="en-US" sz="900" dirty="0"/>
            </a:p>
          </p:txBody>
        </p:sp>
        <p:sp>
          <p:nvSpPr>
            <p:cNvPr id="132" name="TextBox 131"/>
            <p:cNvSpPr txBox="1"/>
            <p:nvPr/>
          </p:nvSpPr>
          <p:spPr>
            <a:xfrm>
              <a:off x="3748419" y="2405380"/>
              <a:ext cx="1085201" cy="175260"/>
            </a:xfrm>
            <a:prstGeom prst="rect">
              <a:avLst/>
            </a:prstGeom>
            <a:noFill/>
          </p:spPr>
          <p:txBody>
            <a:bodyPr wrap="square" lIns="0" tIns="0" rIns="0" bIns="0" rtlCol="0" anchor="ctr" anchorCtr="0">
              <a:noAutofit/>
            </a:bodyPr>
            <a:lstStyle/>
            <a:p>
              <a:pPr algn="l"/>
              <a:r>
                <a:rPr lang="en-US" sz="900" dirty="0" smtClean="0"/>
                <a:t>DLCI: 201</a:t>
              </a:r>
              <a:endParaRPr lang="en-US" sz="900" dirty="0"/>
            </a:p>
          </p:txBody>
        </p:sp>
        <p:sp>
          <p:nvSpPr>
            <p:cNvPr id="133" name="TextBox 132"/>
            <p:cNvSpPr txBox="1"/>
            <p:nvPr/>
          </p:nvSpPr>
          <p:spPr>
            <a:xfrm>
              <a:off x="3916059" y="1788160"/>
              <a:ext cx="1085201" cy="175260"/>
            </a:xfrm>
            <a:prstGeom prst="rect">
              <a:avLst/>
            </a:prstGeom>
            <a:noFill/>
          </p:spPr>
          <p:txBody>
            <a:bodyPr wrap="square" lIns="0" tIns="0" rIns="0" bIns="0" rtlCol="0" anchor="ctr" anchorCtr="0">
              <a:noAutofit/>
            </a:bodyPr>
            <a:lstStyle/>
            <a:p>
              <a:pPr algn="l"/>
              <a:r>
                <a:rPr lang="en-US" sz="900" dirty="0" smtClean="0"/>
                <a:t>DLCI: 102</a:t>
              </a:r>
              <a:endParaRPr lang="en-US" sz="900" dirty="0"/>
            </a:p>
          </p:txBody>
        </p:sp>
        <p:sp>
          <p:nvSpPr>
            <p:cNvPr id="134" name="TextBox 133"/>
            <p:cNvSpPr txBox="1"/>
            <p:nvPr/>
          </p:nvSpPr>
          <p:spPr>
            <a:xfrm>
              <a:off x="4051300" y="1490980"/>
              <a:ext cx="553720" cy="198120"/>
            </a:xfrm>
            <a:prstGeom prst="rect">
              <a:avLst/>
            </a:prstGeom>
            <a:noFill/>
          </p:spPr>
          <p:txBody>
            <a:bodyPr wrap="square" lIns="0" tIns="0" rIns="0" bIns="0" rtlCol="0" anchor="ctr" anchorCtr="0">
              <a:noAutofit/>
            </a:bodyPr>
            <a:lstStyle/>
            <a:p>
              <a:r>
                <a:rPr lang="en-US" sz="1000" dirty="0" smtClean="0"/>
                <a:t>S0/0/0</a:t>
              </a:r>
              <a:endParaRPr lang="en-US" sz="1000" dirty="0"/>
            </a:p>
          </p:txBody>
        </p:sp>
        <p:sp>
          <p:nvSpPr>
            <p:cNvPr id="135" name="TextBox 134"/>
            <p:cNvSpPr txBox="1"/>
            <p:nvPr/>
          </p:nvSpPr>
          <p:spPr>
            <a:xfrm>
              <a:off x="30988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sp>
          <p:nvSpPr>
            <p:cNvPr id="136" name="TextBox 135"/>
            <p:cNvSpPr txBox="1"/>
            <p:nvPr/>
          </p:nvSpPr>
          <p:spPr>
            <a:xfrm>
              <a:off x="56642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cxnSp>
          <p:nvCxnSpPr>
            <p:cNvPr id="137" name="Straight Arrow Connector 136"/>
            <p:cNvCxnSpPr/>
            <p:nvPr/>
          </p:nvCxnSpPr>
          <p:spPr bwMode="auto">
            <a:xfrm rot="10800000" flipV="1">
              <a:off x="3987800" y="1968500"/>
              <a:ext cx="2667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38" name="Straight Arrow Connector 137"/>
            <p:cNvCxnSpPr/>
            <p:nvPr/>
          </p:nvCxnSpPr>
          <p:spPr bwMode="auto">
            <a:xfrm>
              <a:off x="5232400" y="1955800"/>
              <a:ext cx="2413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39" name="Straight Arrow Connector 138"/>
            <p:cNvCxnSpPr/>
            <p:nvPr/>
          </p:nvCxnSpPr>
          <p:spPr bwMode="auto">
            <a:xfrm flipV="1">
              <a:off x="4013200" y="2209800"/>
              <a:ext cx="2921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40" name="Straight Arrow Connector 139"/>
            <p:cNvCxnSpPr/>
            <p:nvPr/>
          </p:nvCxnSpPr>
          <p:spPr bwMode="auto">
            <a:xfrm rot="10800000">
              <a:off x="5219700" y="2260600"/>
              <a:ext cx="2286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sp>
          <p:nvSpPr>
            <p:cNvPr id="141" name="Rectangle 140"/>
            <p:cNvSpPr/>
            <p:nvPr/>
          </p:nvSpPr>
          <p:spPr>
            <a:xfrm>
              <a:off x="6951254" y="2060934"/>
              <a:ext cx="1383712" cy="230832"/>
            </a:xfrm>
            <a:prstGeom prst="rect">
              <a:avLst/>
            </a:prstGeom>
          </p:spPr>
          <p:txBody>
            <a:bodyPr wrap="none">
              <a:spAutoFit/>
            </a:bodyPr>
            <a:lstStyle/>
            <a:p>
              <a:pPr algn="l"/>
              <a:r>
                <a:rPr lang="en-US" sz="1000" dirty="0" smtClean="0"/>
                <a:t>Lo103: 2001:33::3/64</a:t>
              </a:r>
            </a:p>
          </p:txBody>
        </p:sp>
        <p:sp>
          <p:nvSpPr>
            <p:cNvPr id="142" name="Rectangle 141"/>
            <p:cNvSpPr/>
            <p:nvPr/>
          </p:nvSpPr>
          <p:spPr>
            <a:xfrm>
              <a:off x="1058454" y="1984734"/>
              <a:ext cx="1383712" cy="230832"/>
            </a:xfrm>
            <a:prstGeom prst="rect">
              <a:avLst/>
            </a:prstGeom>
          </p:spPr>
          <p:txBody>
            <a:bodyPr wrap="none">
              <a:spAutoFit/>
            </a:bodyPr>
            <a:lstStyle/>
            <a:p>
              <a:pPr algn="l"/>
              <a:r>
                <a:rPr lang="en-US" sz="1000" dirty="0" smtClean="0"/>
                <a:t>Lo102: 2001:22::2/64</a:t>
              </a:r>
            </a:p>
          </p:txBody>
        </p:sp>
      </p:grpSp>
    </p:spTree>
  </p:cSld>
  <p:clrMapOvr>
    <a:masterClrMapping/>
  </p:clrMapOvr>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bwMode="auto">
          <a:xfrm>
            <a:off x="1657840" y="3505200"/>
            <a:ext cx="5568460" cy="393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Configuring RIPng Example</a:t>
            </a:r>
            <a:endParaRPr lang="en-US" dirty="0"/>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7" name="Rectangle 66"/>
          <p:cNvSpPr/>
          <p:nvPr/>
        </p:nvSpPr>
        <p:spPr bwMode="auto">
          <a:xfrm>
            <a:off x="2000740" y="4572000"/>
            <a:ext cx="5479560" cy="266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2" name="Content Placeholder 15"/>
          <p:cNvSpPr txBox="1">
            <a:spLocks/>
          </p:cNvSpPr>
          <p:nvPr/>
        </p:nvSpPr>
        <p:spPr bwMode="auto">
          <a:xfrm>
            <a:off x="293467" y="3294381"/>
            <a:ext cx="8520113" cy="84581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interface s0/0/0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frame-relay map ipv6 FE80::250:73FF:FE3D:6A20 103 broadcast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frame-relay map ipv6 FE80::2B0:64FF:FE33:FB60 102 broadcast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a:t>
            </a:r>
          </a:p>
        </p:txBody>
      </p:sp>
      <p:sp>
        <p:nvSpPr>
          <p:cNvPr id="68" name="Content Placeholder 15"/>
          <p:cNvSpPr txBox="1">
            <a:spLocks/>
          </p:cNvSpPr>
          <p:nvPr/>
        </p:nvSpPr>
        <p:spPr bwMode="auto">
          <a:xfrm>
            <a:off x="293467" y="4373881"/>
            <a:ext cx="8520113" cy="64261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interface s1/1.7</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R2(config-subif)# </a:t>
            </a:r>
            <a:r>
              <a:rPr lang="en-US" sz="1200" b="1" kern="0" dirty="0" smtClean="0">
                <a:latin typeface="Courier New" pitchFamily="49" charset="0"/>
                <a:cs typeface="Courier New" pitchFamily="49" charset="0"/>
              </a:rPr>
              <a:t>frame-relay map ipv6 FE80::219:56FF:FE2C:9F60 201 broadcast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R2(config-subif)#</a:t>
            </a:r>
          </a:p>
        </p:txBody>
      </p:sp>
      <p:sp>
        <p:nvSpPr>
          <p:cNvPr id="70" name="Rectangle 69"/>
          <p:cNvSpPr/>
          <p:nvPr/>
        </p:nvSpPr>
        <p:spPr bwMode="auto">
          <a:xfrm>
            <a:off x="1975340" y="5461000"/>
            <a:ext cx="5504960" cy="254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9" name="Content Placeholder 15"/>
          <p:cNvSpPr txBox="1">
            <a:spLocks/>
          </p:cNvSpPr>
          <p:nvPr/>
        </p:nvSpPr>
        <p:spPr bwMode="auto">
          <a:xfrm>
            <a:off x="293467" y="5262881"/>
            <a:ext cx="8520113" cy="68071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 </a:t>
            </a:r>
            <a:r>
              <a:rPr lang="en-US" sz="1200" b="1" kern="0" dirty="0" smtClean="0">
                <a:latin typeface="Courier New" pitchFamily="49" charset="0"/>
                <a:cs typeface="Courier New" pitchFamily="49" charset="0"/>
              </a:rPr>
              <a:t>interface s1/1.7</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R3(config-subif)# </a:t>
            </a:r>
            <a:r>
              <a:rPr lang="en-US" sz="1200" b="1" kern="0" dirty="0" smtClean="0">
                <a:latin typeface="Courier New" pitchFamily="49" charset="0"/>
                <a:cs typeface="Courier New" pitchFamily="49" charset="0"/>
              </a:rPr>
              <a:t>frame-relay map ipv6 FE80::219:56FF:FE2C:9F60 301 broadcast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R3(config-subif)#</a:t>
            </a:r>
          </a:p>
        </p:txBody>
      </p:sp>
      <p:grpSp>
        <p:nvGrpSpPr>
          <p:cNvPr id="3" name="Group 41"/>
          <p:cNvGrpSpPr/>
          <p:nvPr/>
        </p:nvGrpSpPr>
        <p:grpSpPr>
          <a:xfrm>
            <a:off x="929501" y="1092956"/>
            <a:ext cx="7276512" cy="1904243"/>
            <a:chOff x="1058454" y="1092956"/>
            <a:chExt cx="7276512" cy="1904243"/>
          </a:xfrm>
        </p:grpSpPr>
        <p:cxnSp>
          <p:nvCxnSpPr>
            <p:cNvPr id="103" name="Straight Connector 102"/>
            <p:cNvCxnSpPr/>
            <p:nvPr/>
          </p:nvCxnSpPr>
          <p:spPr bwMode="auto">
            <a:xfrm rot="16200000" flipH="1">
              <a:off x="4518027" y="1714502"/>
              <a:ext cx="376228" cy="4768"/>
            </a:xfrm>
            <a:prstGeom prst="line">
              <a:avLst/>
            </a:prstGeom>
            <a:solidFill>
              <a:schemeClr val="accent1"/>
            </a:solidFill>
            <a:ln w="38100" cap="flat" cmpd="sng" algn="ctr">
              <a:solidFill>
                <a:schemeClr val="accent6"/>
              </a:solidFill>
              <a:prstDash val="solid"/>
              <a:round/>
              <a:headEnd type="none" w="med" len="med"/>
              <a:tailEnd type="none" w="med" len="med"/>
            </a:ln>
            <a:effectLst/>
          </p:spPr>
        </p:cxnSp>
        <p:pic>
          <p:nvPicPr>
            <p:cNvPr id="104" name="Picture 88"/>
            <p:cNvPicPr>
              <a:picLocks noChangeAspect="1" noChangeArrowheads="1"/>
            </p:cNvPicPr>
            <p:nvPr/>
          </p:nvPicPr>
          <p:blipFill>
            <a:blip r:embed="rId3" cstate="print"/>
            <a:srcRect/>
            <a:stretch>
              <a:fillRect/>
            </a:stretch>
          </p:blipFill>
          <p:spPr bwMode="auto">
            <a:xfrm>
              <a:off x="3454404" y="1593850"/>
              <a:ext cx="2349500" cy="1403349"/>
            </a:xfrm>
            <a:prstGeom prst="rect">
              <a:avLst/>
            </a:prstGeom>
            <a:noFill/>
            <a:ln w="9525" algn="ctr">
              <a:noFill/>
              <a:miter lim="800000"/>
              <a:headEnd/>
              <a:tailEnd/>
            </a:ln>
          </p:spPr>
        </p:pic>
        <p:sp>
          <p:nvSpPr>
            <p:cNvPr id="105" name="TextBox 104"/>
            <p:cNvSpPr txBox="1"/>
            <p:nvPr/>
          </p:nvSpPr>
          <p:spPr>
            <a:xfrm>
              <a:off x="3686791" y="2070523"/>
              <a:ext cx="945988" cy="160898"/>
            </a:xfrm>
            <a:prstGeom prst="rect">
              <a:avLst/>
            </a:prstGeom>
            <a:noFill/>
          </p:spPr>
          <p:txBody>
            <a:bodyPr wrap="square" lIns="0" tIns="0" rIns="0" bIns="0" rtlCol="0" anchor="ctr" anchorCtr="0">
              <a:noAutofit/>
            </a:bodyPr>
            <a:lstStyle/>
            <a:p>
              <a:endParaRPr lang="en-US" sz="1000" dirty="0"/>
            </a:p>
          </p:txBody>
        </p:sp>
        <p:sp>
          <p:nvSpPr>
            <p:cNvPr id="106" name="TextBox 105"/>
            <p:cNvSpPr txBox="1"/>
            <p:nvPr/>
          </p:nvSpPr>
          <p:spPr>
            <a:xfrm>
              <a:off x="4235110" y="2172328"/>
              <a:ext cx="1013551" cy="165253"/>
            </a:xfrm>
            <a:prstGeom prst="rect">
              <a:avLst/>
            </a:prstGeom>
            <a:noFill/>
          </p:spPr>
          <p:txBody>
            <a:bodyPr wrap="square" lIns="0" tIns="0" rIns="0" bIns="0" rtlCol="0" anchor="ctr" anchorCtr="0">
              <a:noAutofit/>
            </a:bodyPr>
            <a:lstStyle/>
            <a:p>
              <a:r>
                <a:rPr lang="en-US" sz="1100" b="1" dirty="0" smtClean="0"/>
                <a:t>Frame Relay</a:t>
              </a:r>
              <a:endParaRPr lang="en-US" sz="1100" b="1" dirty="0"/>
            </a:p>
          </p:txBody>
        </p:sp>
        <p:sp>
          <p:nvSpPr>
            <p:cNvPr id="107" name="TextBox 106"/>
            <p:cNvSpPr txBox="1"/>
            <p:nvPr/>
          </p:nvSpPr>
          <p:spPr>
            <a:xfrm>
              <a:off x="4967619" y="1490980"/>
              <a:ext cx="1085201" cy="175260"/>
            </a:xfrm>
            <a:prstGeom prst="rect">
              <a:avLst/>
            </a:prstGeom>
            <a:noFill/>
          </p:spPr>
          <p:txBody>
            <a:bodyPr wrap="square" lIns="0" tIns="0" rIns="0" bIns="0" rtlCol="0" anchor="ctr" anchorCtr="0">
              <a:noAutofit/>
            </a:bodyPr>
            <a:lstStyle/>
            <a:p>
              <a:pPr algn="l"/>
              <a:r>
                <a:rPr lang="en-US" sz="1000" dirty="0" smtClean="0"/>
                <a:t>2001:12::1/64</a:t>
              </a:r>
              <a:endParaRPr lang="en-US" sz="1000" dirty="0"/>
            </a:p>
          </p:txBody>
        </p:sp>
        <p:cxnSp>
          <p:nvCxnSpPr>
            <p:cNvPr id="108" name="Straight Connector 107"/>
            <p:cNvCxnSpPr/>
            <p:nvPr/>
          </p:nvCxnSpPr>
          <p:spPr bwMode="auto">
            <a:xfrm rot="16200000" flipH="1">
              <a:off x="7389380" y="251981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09" name="Straight Connector 108"/>
            <p:cNvCxnSpPr>
              <a:stCxn id="116" idx="1"/>
            </p:cNvCxnSpPr>
            <p:nvPr/>
          </p:nvCxnSpPr>
          <p:spPr bwMode="auto">
            <a:xfrm rot="10800000" flipH="1" flipV="1">
              <a:off x="6089192" y="2523296"/>
              <a:ext cx="1494429" cy="2747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110" name="Arc 109"/>
            <p:cNvSpPr/>
            <p:nvPr/>
          </p:nvSpPr>
          <p:spPr bwMode="auto">
            <a:xfrm rot="3435754">
              <a:off x="3657980" y="1103054"/>
              <a:ext cx="497539"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11" name="Straight Connector 110"/>
            <p:cNvCxnSpPr/>
            <p:nvPr/>
          </p:nvCxnSpPr>
          <p:spPr bwMode="auto">
            <a:xfrm rot="16200000" flipH="1">
              <a:off x="1547380" y="249949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12" name="Straight Connector 111"/>
            <p:cNvCxnSpPr/>
            <p:nvPr/>
          </p:nvCxnSpPr>
          <p:spPr bwMode="auto">
            <a:xfrm>
              <a:off x="1720984" y="2516166"/>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13" name="Picture 37"/>
            <p:cNvPicPr>
              <a:picLocks noChangeArrowheads="1"/>
            </p:cNvPicPr>
            <p:nvPr/>
          </p:nvPicPr>
          <p:blipFill>
            <a:blip r:embed="rId4" cstate="print"/>
            <a:srcRect/>
            <a:stretch>
              <a:fillRect/>
            </a:stretch>
          </p:blipFill>
          <p:spPr bwMode="auto">
            <a:xfrm>
              <a:off x="2341356" y="2291836"/>
              <a:ext cx="870351" cy="451691"/>
            </a:xfrm>
            <a:prstGeom prst="rect">
              <a:avLst/>
            </a:prstGeom>
            <a:noFill/>
            <a:ln w="9525">
              <a:noFill/>
              <a:miter lim="800000"/>
              <a:headEnd/>
              <a:tailEnd/>
            </a:ln>
          </p:spPr>
        </p:pic>
        <p:sp>
          <p:nvSpPr>
            <p:cNvPr id="114" name="TextBox 113"/>
            <p:cNvSpPr txBox="1"/>
            <p:nvPr/>
          </p:nvSpPr>
          <p:spPr>
            <a:xfrm>
              <a:off x="2612557" y="251006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15" name="Arc 114"/>
            <p:cNvSpPr/>
            <p:nvPr/>
          </p:nvSpPr>
          <p:spPr bwMode="auto">
            <a:xfrm rot="18166242" flipH="1">
              <a:off x="5290568" y="1111199"/>
              <a:ext cx="460751"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116" name="Picture 37"/>
            <p:cNvPicPr>
              <a:picLocks noChangeArrowheads="1"/>
            </p:cNvPicPr>
            <p:nvPr/>
          </p:nvPicPr>
          <p:blipFill>
            <a:blip r:embed="rId4" cstate="print"/>
            <a:srcRect/>
            <a:stretch>
              <a:fillRect/>
            </a:stretch>
          </p:blipFill>
          <p:spPr bwMode="auto">
            <a:xfrm>
              <a:off x="6089193" y="2297451"/>
              <a:ext cx="870351" cy="451691"/>
            </a:xfrm>
            <a:prstGeom prst="rect">
              <a:avLst/>
            </a:prstGeom>
            <a:noFill/>
            <a:ln w="9525">
              <a:noFill/>
              <a:miter lim="800000"/>
              <a:headEnd/>
              <a:tailEnd/>
            </a:ln>
          </p:spPr>
        </p:pic>
        <p:sp>
          <p:nvSpPr>
            <p:cNvPr id="117" name="TextBox 116"/>
            <p:cNvSpPr txBox="1"/>
            <p:nvPr/>
          </p:nvSpPr>
          <p:spPr>
            <a:xfrm>
              <a:off x="6360394" y="251567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118" name="Picture 37"/>
            <p:cNvPicPr>
              <a:picLocks noChangeArrowheads="1"/>
            </p:cNvPicPr>
            <p:nvPr/>
          </p:nvPicPr>
          <p:blipFill>
            <a:blip r:embed="rId4" cstate="print"/>
            <a:srcRect/>
            <a:stretch>
              <a:fillRect/>
            </a:stretch>
          </p:blipFill>
          <p:spPr bwMode="auto">
            <a:xfrm>
              <a:off x="4259056" y="1092956"/>
              <a:ext cx="870351" cy="451691"/>
            </a:xfrm>
            <a:prstGeom prst="rect">
              <a:avLst/>
            </a:prstGeom>
            <a:noFill/>
            <a:ln w="9525">
              <a:noFill/>
              <a:miter lim="800000"/>
              <a:headEnd/>
              <a:tailEnd/>
            </a:ln>
          </p:spPr>
        </p:pic>
        <p:sp>
          <p:nvSpPr>
            <p:cNvPr id="119" name="TextBox 118"/>
            <p:cNvSpPr txBox="1"/>
            <p:nvPr/>
          </p:nvSpPr>
          <p:spPr>
            <a:xfrm>
              <a:off x="4530257" y="131118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120" name="TextBox 119"/>
            <p:cNvSpPr txBox="1"/>
            <p:nvPr/>
          </p:nvSpPr>
          <p:spPr>
            <a:xfrm>
              <a:off x="5927739" y="2090420"/>
              <a:ext cx="1085201" cy="175260"/>
            </a:xfrm>
            <a:prstGeom prst="rect">
              <a:avLst/>
            </a:prstGeom>
            <a:noFill/>
          </p:spPr>
          <p:txBody>
            <a:bodyPr wrap="square" lIns="0" tIns="0" rIns="0" bIns="0" rtlCol="0" anchor="ctr" anchorCtr="0">
              <a:noAutofit/>
            </a:bodyPr>
            <a:lstStyle/>
            <a:p>
              <a:pPr algn="l"/>
              <a:r>
                <a:rPr lang="en-US" sz="1000" dirty="0" smtClean="0"/>
                <a:t>2001:12::3/64</a:t>
              </a:r>
              <a:endParaRPr lang="en-US" sz="1000" dirty="0"/>
            </a:p>
          </p:txBody>
        </p:sp>
        <p:sp>
          <p:nvSpPr>
            <p:cNvPr id="121" name="TextBox 120"/>
            <p:cNvSpPr txBox="1"/>
            <p:nvPr/>
          </p:nvSpPr>
          <p:spPr>
            <a:xfrm>
              <a:off x="2414919" y="2075180"/>
              <a:ext cx="1085201" cy="175260"/>
            </a:xfrm>
            <a:prstGeom prst="rect">
              <a:avLst/>
            </a:prstGeom>
            <a:noFill/>
          </p:spPr>
          <p:txBody>
            <a:bodyPr wrap="square" lIns="0" tIns="0" rIns="0" bIns="0" rtlCol="0" anchor="ctr" anchorCtr="0">
              <a:noAutofit/>
            </a:bodyPr>
            <a:lstStyle/>
            <a:p>
              <a:pPr algn="r"/>
              <a:r>
                <a:rPr lang="en-US" sz="1000" dirty="0" smtClean="0"/>
                <a:t>2001:12::2/64</a:t>
              </a:r>
              <a:endParaRPr lang="en-US" sz="1000" dirty="0"/>
            </a:p>
          </p:txBody>
        </p:sp>
        <p:sp>
          <p:nvSpPr>
            <p:cNvPr id="122" name="TextBox 121"/>
            <p:cNvSpPr txBox="1"/>
            <p:nvPr/>
          </p:nvSpPr>
          <p:spPr>
            <a:xfrm>
              <a:off x="5005719" y="1788160"/>
              <a:ext cx="1085201" cy="175260"/>
            </a:xfrm>
            <a:prstGeom prst="rect">
              <a:avLst/>
            </a:prstGeom>
            <a:noFill/>
          </p:spPr>
          <p:txBody>
            <a:bodyPr wrap="square" lIns="0" tIns="0" rIns="0" bIns="0" rtlCol="0" anchor="ctr" anchorCtr="0">
              <a:noAutofit/>
            </a:bodyPr>
            <a:lstStyle/>
            <a:p>
              <a:pPr algn="l"/>
              <a:r>
                <a:rPr lang="en-US" sz="900" dirty="0" smtClean="0"/>
                <a:t>DLCI: 103</a:t>
              </a:r>
              <a:endParaRPr lang="en-US" sz="900" dirty="0"/>
            </a:p>
          </p:txBody>
        </p:sp>
        <p:sp>
          <p:nvSpPr>
            <p:cNvPr id="123" name="TextBox 122"/>
            <p:cNvSpPr txBox="1"/>
            <p:nvPr/>
          </p:nvSpPr>
          <p:spPr>
            <a:xfrm>
              <a:off x="5112399" y="2435860"/>
              <a:ext cx="1085201" cy="175260"/>
            </a:xfrm>
            <a:prstGeom prst="rect">
              <a:avLst/>
            </a:prstGeom>
            <a:noFill/>
          </p:spPr>
          <p:txBody>
            <a:bodyPr wrap="square" lIns="0" tIns="0" rIns="0" bIns="0" rtlCol="0" anchor="ctr" anchorCtr="0">
              <a:noAutofit/>
            </a:bodyPr>
            <a:lstStyle/>
            <a:p>
              <a:pPr algn="l"/>
              <a:r>
                <a:rPr lang="en-US" sz="900" dirty="0" smtClean="0"/>
                <a:t>DLCI: 301</a:t>
              </a:r>
              <a:endParaRPr lang="en-US" sz="900" dirty="0"/>
            </a:p>
          </p:txBody>
        </p:sp>
        <p:sp>
          <p:nvSpPr>
            <p:cNvPr id="124" name="TextBox 123"/>
            <p:cNvSpPr txBox="1"/>
            <p:nvPr/>
          </p:nvSpPr>
          <p:spPr>
            <a:xfrm>
              <a:off x="3748419" y="2405380"/>
              <a:ext cx="1085201" cy="175260"/>
            </a:xfrm>
            <a:prstGeom prst="rect">
              <a:avLst/>
            </a:prstGeom>
            <a:noFill/>
          </p:spPr>
          <p:txBody>
            <a:bodyPr wrap="square" lIns="0" tIns="0" rIns="0" bIns="0" rtlCol="0" anchor="ctr" anchorCtr="0">
              <a:noAutofit/>
            </a:bodyPr>
            <a:lstStyle/>
            <a:p>
              <a:pPr algn="l"/>
              <a:r>
                <a:rPr lang="en-US" sz="900" dirty="0" smtClean="0"/>
                <a:t>DLCI: 201</a:t>
              </a:r>
              <a:endParaRPr lang="en-US" sz="900" dirty="0"/>
            </a:p>
          </p:txBody>
        </p:sp>
        <p:sp>
          <p:nvSpPr>
            <p:cNvPr id="125" name="TextBox 124"/>
            <p:cNvSpPr txBox="1"/>
            <p:nvPr/>
          </p:nvSpPr>
          <p:spPr>
            <a:xfrm>
              <a:off x="3916059" y="1788160"/>
              <a:ext cx="1085201" cy="175260"/>
            </a:xfrm>
            <a:prstGeom prst="rect">
              <a:avLst/>
            </a:prstGeom>
            <a:noFill/>
          </p:spPr>
          <p:txBody>
            <a:bodyPr wrap="square" lIns="0" tIns="0" rIns="0" bIns="0" rtlCol="0" anchor="ctr" anchorCtr="0">
              <a:noAutofit/>
            </a:bodyPr>
            <a:lstStyle/>
            <a:p>
              <a:pPr algn="l"/>
              <a:r>
                <a:rPr lang="en-US" sz="900" dirty="0" smtClean="0"/>
                <a:t>DLCI: 102</a:t>
              </a:r>
              <a:endParaRPr lang="en-US" sz="900" dirty="0"/>
            </a:p>
          </p:txBody>
        </p:sp>
        <p:sp>
          <p:nvSpPr>
            <p:cNvPr id="126" name="TextBox 125"/>
            <p:cNvSpPr txBox="1"/>
            <p:nvPr/>
          </p:nvSpPr>
          <p:spPr>
            <a:xfrm>
              <a:off x="4051300" y="1490980"/>
              <a:ext cx="553720" cy="198120"/>
            </a:xfrm>
            <a:prstGeom prst="rect">
              <a:avLst/>
            </a:prstGeom>
            <a:noFill/>
          </p:spPr>
          <p:txBody>
            <a:bodyPr wrap="square" lIns="0" tIns="0" rIns="0" bIns="0" rtlCol="0" anchor="ctr" anchorCtr="0">
              <a:noAutofit/>
            </a:bodyPr>
            <a:lstStyle/>
            <a:p>
              <a:r>
                <a:rPr lang="en-US" sz="1000" dirty="0" smtClean="0"/>
                <a:t>S0/0/0</a:t>
              </a:r>
              <a:endParaRPr lang="en-US" sz="1000" dirty="0"/>
            </a:p>
          </p:txBody>
        </p:sp>
        <p:sp>
          <p:nvSpPr>
            <p:cNvPr id="127" name="TextBox 126"/>
            <p:cNvSpPr txBox="1"/>
            <p:nvPr/>
          </p:nvSpPr>
          <p:spPr>
            <a:xfrm>
              <a:off x="30988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sp>
          <p:nvSpPr>
            <p:cNvPr id="128" name="TextBox 127"/>
            <p:cNvSpPr txBox="1"/>
            <p:nvPr/>
          </p:nvSpPr>
          <p:spPr>
            <a:xfrm>
              <a:off x="56642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cxnSp>
          <p:nvCxnSpPr>
            <p:cNvPr id="129" name="Straight Arrow Connector 128"/>
            <p:cNvCxnSpPr/>
            <p:nvPr/>
          </p:nvCxnSpPr>
          <p:spPr bwMode="auto">
            <a:xfrm rot="10800000" flipV="1">
              <a:off x="3987800" y="1968500"/>
              <a:ext cx="2667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30" name="Straight Arrow Connector 129"/>
            <p:cNvCxnSpPr/>
            <p:nvPr/>
          </p:nvCxnSpPr>
          <p:spPr bwMode="auto">
            <a:xfrm>
              <a:off x="5232400" y="1955800"/>
              <a:ext cx="2413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31" name="Straight Arrow Connector 130"/>
            <p:cNvCxnSpPr/>
            <p:nvPr/>
          </p:nvCxnSpPr>
          <p:spPr bwMode="auto">
            <a:xfrm flipV="1">
              <a:off x="4013200" y="2209800"/>
              <a:ext cx="2921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32" name="Straight Arrow Connector 131"/>
            <p:cNvCxnSpPr/>
            <p:nvPr/>
          </p:nvCxnSpPr>
          <p:spPr bwMode="auto">
            <a:xfrm rot="10800000">
              <a:off x="5219700" y="2260600"/>
              <a:ext cx="2286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sp>
          <p:nvSpPr>
            <p:cNvPr id="133" name="Rectangle 132"/>
            <p:cNvSpPr/>
            <p:nvPr/>
          </p:nvSpPr>
          <p:spPr>
            <a:xfrm>
              <a:off x="6951254" y="2060934"/>
              <a:ext cx="1383712" cy="230832"/>
            </a:xfrm>
            <a:prstGeom prst="rect">
              <a:avLst/>
            </a:prstGeom>
          </p:spPr>
          <p:txBody>
            <a:bodyPr wrap="none">
              <a:spAutoFit/>
            </a:bodyPr>
            <a:lstStyle/>
            <a:p>
              <a:pPr algn="l"/>
              <a:r>
                <a:rPr lang="en-US" sz="1000" dirty="0" smtClean="0"/>
                <a:t>Lo103: 2001:33::3/64</a:t>
              </a:r>
            </a:p>
          </p:txBody>
        </p:sp>
        <p:sp>
          <p:nvSpPr>
            <p:cNvPr id="134" name="Rectangle 133"/>
            <p:cNvSpPr/>
            <p:nvPr/>
          </p:nvSpPr>
          <p:spPr>
            <a:xfrm>
              <a:off x="1058454" y="1984734"/>
              <a:ext cx="1383712" cy="230832"/>
            </a:xfrm>
            <a:prstGeom prst="rect">
              <a:avLst/>
            </a:prstGeom>
          </p:spPr>
          <p:txBody>
            <a:bodyPr wrap="none">
              <a:spAutoFit/>
            </a:bodyPr>
            <a:lstStyle/>
            <a:p>
              <a:pPr algn="l"/>
              <a:r>
                <a:rPr lang="en-US" sz="1000" dirty="0" smtClean="0"/>
                <a:t>Lo102: 2001:22::2/64</a:t>
              </a:r>
            </a:p>
          </p:txBody>
        </p:sp>
      </p:grpSp>
    </p:spTree>
  </p:cSld>
  <p:clrMapOvr>
    <a:masterClrMapping/>
  </p:clrMapOvr>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Configuring RIPng Example</a:t>
            </a:r>
            <a:endParaRPr lang="en-US" dirty="0"/>
          </a:p>
        </p:txBody>
      </p:sp>
      <p:sp>
        <p:nvSpPr>
          <p:cNvPr id="7" name="Content Placeholder 6"/>
          <p:cNvSpPr>
            <a:spLocks noGrp="1"/>
          </p:cNvSpPr>
          <p:nvPr>
            <p:ph idx="11"/>
          </p:nvPr>
        </p:nvSpPr>
        <p:spPr>
          <a:xfrm>
            <a:off x="279400" y="3492501"/>
            <a:ext cx="8520354" cy="2931604"/>
          </a:xfrm>
        </p:spPr>
        <p:txBody>
          <a:bodyPr>
            <a:normAutofit/>
          </a:bodyPr>
          <a:lstStyle/>
          <a:p>
            <a:r>
              <a:rPr lang="en-US" sz="2000" dirty="0" smtClean="0"/>
              <a:t>The next step is to enable IPv6 routing and then enable the respective serial interfaces for RIPng.</a:t>
            </a:r>
          </a:p>
          <a:p>
            <a:pPr lvl="1"/>
            <a:r>
              <a:rPr lang="en-US" sz="1800" dirty="0" smtClean="0"/>
              <a:t>The loopback interfaces of R2 and R3 will also have to be configured.</a:t>
            </a:r>
          </a:p>
          <a:p>
            <a:pPr lvl="1"/>
            <a:r>
              <a:rPr lang="en-US" sz="1800" dirty="0" smtClean="0"/>
              <a:t>Configuring the interface for RIPng automatically creates the RIPng process.</a:t>
            </a:r>
          </a:p>
          <a:p>
            <a:r>
              <a:rPr lang="en-US" sz="2000" dirty="0" smtClean="0"/>
              <a:t>The serial interface of R1 will also require that the split horizon feature be disabled.</a:t>
            </a:r>
          </a:p>
          <a:p>
            <a:pPr lvl="1"/>
            <a:r>
              <a:rPr lang="en-US" sz="1800" dirty="0" smtClean="0"/>
              <a:t>Otherwise advertisements from R2 would not be propagated to R3, and R3 routes would not be propagated to R2.</a:t>
            </a:r>
          </a:p>
        </p:txBody>
      </p:sp>
      <p:grpSp>
        <p:nvGrpSpPr>
          <p:cNvPr id="2" name="Group 35"/>
          <p:cNvGrpSpPr/>
          <p:nvPr/>
        </p:nvGrpSpPr>
        <p:grpSpPr>
          <a:xfrm>
            <a:off x="929501" y="1092956"/>
            <a:ext cx="7276512" cy="1904243"/>
            <a:chOff x="1058454" y="1092956"/>
            <a:chExt cx="7276512" cy="1904243"/>
          </a:xfrm>
        </p:grpSpPr>
        <p:cxnSp>
          <p:nvCxnSpPr>
            <p:cNvPr id="97" name="Straight Connector 96"/>
            <p:cNvCxnSpPr/>
            <p:nvPr/>
          </p:nvCxnSpPr>
          <p:spPr bwMode="auto">
            <a:xfrm rot="16200000" flipH="1">
              <a:off x="4518027" y="1714502"/>
              <a:ext cx="376228" cy="4768"/>
            </a:xfrm>
            <a:prstGeom prst="line">
              <a:avLst/>
            </a:prstGeom>
            <a:solidFill>
              <a:schemeClr val="accent1"/>
            </a:solidFill>
            <a:ln w="38100" cap="flat" cmpd="sng" algn="ctr">
              <a:solidFill>
                <a:schemeClr val="accent6"/>
              </a:solidFill>
              <a:prstDash val="solid"/>
              <a:round/>
              <a:headEnd type="none" w="med" len="med"/>
              <a:tailEnd type="none" w="med" len="med"/>
            </a:ln>
            <a:effectLst/>
          </p:spPr>
        </p:cxnSp>
        <p:pic>
          <p:nvPicPr>
            <p:cNvPr id="98" name="Picture 88"/>
            <p:cNvPicPr>
              <a:picLocks noChangeAspect="1" noChangeArrowheads="1"/>
            </p:cNvPicPr>
            <p:nvPr/>
          </p:nvPicPr>
          <p:blipFill>
            <a:blip r:embed="rId2" cstate="print"/>
            <a:srcRect/>
            <a:stretch>
              <a:fillRect/>
            </a:stretch>
          </p:blipFill>
          <p:spPr bwMode="auto">
            <a:xfrm>
              <a:off x="3454404" y="1593850"/>
              <a:ext cx="2349500" cy="1403349"/>
            </a:xfrm>
            <a:prstGeom prst="rect">
              <a:avLst/>
            </a:prstGeom>
            <a:noFill/>
            <a:ln w="9525" algn="ctr">
              <a:noFill/>
              <a:miter lim="800000"/>
              <a:headEnd/>
              <a:tailEnd/>
            </a:ln>
          </p:spPr>
        </p:pic>
        <p:sp>
          <p:nvSpPr>
            <p:cNvPr id="99" name="TextBox 98"/>
            <p:cNvSpPr txBox="1"/>
            <p:nvPr/>
          </p:nvSpPr>
          <p:spPr>
            <a:xfrm>
              <a:off x="3686791" y="2070523"/>
              <a:ext cx="945988" cy="160898"/>
            </a:xfrm>
            <a:prstGeom prst="rect">
              <a:avLst/>
            </a:prstGeom>
            <a:noFill/>
          </p:spPr>
          <p:txBody>
            <a:bodyPr wrap="square" lIns="0" tIns="0" rIns="0" bIns="0" rtlCol="0" anchor="ctr" anchorCtr="0">
              <a:noAutofit/>
            </a:bodyPr>
            <a:lstStyle/>
            <a:p>
              <a:endParaRPr lang="en-US" sz="1000" dirty="0"/>
            </a:p>
          </p:txBody>
        </p:sp>
        <p:sp>
          <p:nvSpPr>
            <p:cNvPr id="100" name="TextBox 99"/>
            <p:cNvSpPr txBox="1"/>
            <p:nvPr/>
          </p:nvSpPr>
          <p:spPr>
            <a:xfrm>
              <a:off x="4235110" y="2172328"/>
              <a:ext cx="1013551" cy="165253"/>
            </a:xfrm>
            <a:prstGeom prst="rect">
              <a:avLst/>
            </a:prstGeom>
            <a:noFill/>
          </p:spPr>
          <p:txBody>
            <a:bodyPr wrap="square" lIns="0" tIns="0" rIns="0" bIns="0" rtlCol="0" anchor="ctr" anchorCtr="0">
              <a:noAutofit/>
            </a:bodyPr>
            <a:lstStyle/>
            <a:p>
              <a:r>
                <a:rPr lang="en-US" sz="1100" b="1" dirty="0" smtClean="0"/>
                <a:t>Frame Relay</a:t>
              </a:r>
              <a:endParaRPr lang="en-US" sz="1100" b="1" dirty="0"/>
            </a:p>
          </p:txBody>
        </p:sp>
        <p:sp>
          <p:nvSpPr>
            <p:cNvPr id="101" name="TextBox 100"/>
            <p:cNvSpPr txBox="1"/>
            <p:nvPr/>
          </p:nvSpPr>
          <p:spPr>
            <a:xfrm>
              <a:off x="4967619" y="1490980"/>
              <a:ext cx="1085201" cy="175260"/>
            </a:xfrm>
            <a:prstGeom prst="rect">
              <a:avLst/>
            </a:prstGeom>
            <a:noFill/>
          </p:spPr>
          <p:txBody>
            <a:bodyPr wrap="square" lIns="0" tIns="0" rIns="0" bIns="0" rtlCol="0" anchor="ctr" anchorCtr="0">
              <a:noAutofit/>
            </a:bodyPr>
            <a:lstStyle/>
            <a:p>
              <a:pPr algn="l"/>
              <a:r>
                <a:rPr lang="en-US" sz="1000" dirty="0" smtClean="0"/>
                <a:t>2001:12::1/64</a:t>
              </a:r>
              <a:endParaRPr lang="en-US" sz="1000" dirty="0"/>
            </a:p>
          </p:txBody>
        </p:sp>
        <p:cxnSp>
          <p:nvCxnSpPr>
            <p:cNvPr id="102" name="Straight Connector 101"/>
            <p:cNvCxnSpPr/>
            <p:nvPr/>
          </p:nvCxnSpPr>
          <p:spPr bwMode="auto">
            <a:xfrm rot="16200000" flipH="1">
              <a:off x="7389380" y="251981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03" name="Straight Connector 102"/>
            <p:cNvCxnSpPr>
              <a:stCxn id="110" idx="1"/>
            </p:cNvCxnSpPr>
            <p:nvPr/>
          </p:nvCxnSpPr>
          <p:spPr bwMode="auto">
            <a:xfrm rot="10800000" flipH="1" flipV="1">
              <a:off x="6089192" y="2523296"/>
              <a:ext cx="1494429" cy="2747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104" name="Arc 103"/>
            <p:cNvSpPr/>
            <p:nvPr/>
          </p:nvSpPr>
          <p:spPr bwMode="auto">
            <a:xfrm rot="3435754">
              <a:off x="3657980" y="1103054"/>
              <a:ext cx="497539"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05" name="Straight Connector 104"/>
            <p:cNvCxnSpPr/>
            <p:nvPr/>
          </p:nvCxnSpPr>
          <p:spPr bwMode="auto">
            <a:xfrm rot="16200000" flipH="1">
              <a:off x="1547380" y="249949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06" name="Straight Connector 105"/>
            <p:cNvCxnSpPr/>
            <p:nvPr/>
          </p:nvCxnSpPr>
          <p:spPr bwMode="auto">
            <a:xfrm>
              <a:off x="1720984" y="2516166"/>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107" name="Picture 37"/>
            <p:cNvPicPr>
              <a:picLocks noChangeArrowheads="1"/>
            </p:cNvPicPr>
            <p:nvPr/>
          </p:nvPicPr>
          <p:blipFill>
            <a:blip r:embed="rId3" cstate="print"/>
            <a:srcRect/>
            <a:stretch>
              <a:fillRect/>
            </a:stretch>
          </p:blipFill>
          <p:spPr bwMode="auto">
            <a:xfrm>
              <a:off x="2341356" y="2291836"/>
              <a:ext cx="870351" cy="451691"/>
            </a:xfrm>
            <a:prstGeom prst="rect">
              <a:avLst/>
            </a:prstGeom>
            <a:noFill/>
            <a:ln w="9525">
              <a:noFill/>
              <a:miter lim="800000"/>
              <a:headEnd/>
              <a:tailEnd/>
            </a:ln>
          </p:spPr>
        </p:pic>
        <p:sp>
          <p:nvSpPr>
            <p:cNvPr id="108" name="TextBox 107"/>
            <p:cNvSpPr txBox="1"/>
            <p:nvPr/>
          </p:nvSpPr>
          <p:spPr>
            <a:xfrm>
              <a:off x="2612557" y="251006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09" name="Arc 108"/>
            <p:cNvSpPr/>
            <p:nvPr/>
          </p:nvSpPr>
          <p:spPr bwMode="auto">
            <a:xfrm rot="18166242" flipH="1">
              <a:off x="5290568" y="1111199"/>
              <a:ext cx="460751"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110" name="Picture 37"/>
            <p:cNvPicPr>
              <a:picLocks noChangeArrowheads="1"/>
            </p:cNvPicPr>
            <p:nvPr/>
          </p:nvPicPr>
          <p:blipFill>
            <a:blip r:embed="rId3" cstate="print"/>
            <a:srcRect/>
            <a:stretch>
              <a:fillRect/>
            </a:stretch>
          </p:blipFill>
          <p:spPr bwMode="auto">
            <a:xfrm>
              <a:off x="6089193" y="2297451"/>
              <a:ext cx="870351" cy="451691"/>
            </a:xfrm>
            <a:prstGeom prst="rect">
              <a:avLst/>
            </a:prstGeom>
            <a:noFill/>
            <a:ln w="9525">
              <a:noFill/>
              <a:miter lim="800000"/>
              <a:headEnd/>
              <a:tailEnd/>
            </a:ln>
          </p:spPr>
        </p:pic>
        <p:sp>
          <p:nvSpPr>
            <p:cNvPr id="111" name="TextBox 110"/>
            <p:cNvSpPr txBox="1"/>
            <p:nvPr/>
          </p:nvSpPr>
          <p:spPr>
            <a:xfrm>
              <a:off x="6360394" y="251567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112" name="Picture 37"/>
            <p:cNvPicPr>
              <a:picLocks noChangeArrowheads="1"/>
            </p:cNvPicPr>
            <p:nvPr/>
          </p:nvPicPr>
          <p:blipFill>
            <a:blip r:embed="rId3" cstate="print"/>
            <a:srcRect/>
            <a:stretch>
              <a:fillRect/>
            </a:stretch>
          </p:blipFill>
          <p:spPr bwMode="auto">
            <a:xfrm>
              <a:off x="4259056" y="1092956"/>
              <a:ext cx="870351" cy="451691"/>
            </a:xfrm>
            <a:prstGeom prst="rect">
              <a:avLst/>
            </a:prstGeom>
            <a:noFill/>
            <a:ln w="9525">
              <a:noFill/>
              <a:miter lim="800000"/>
              <a:headEnd/>
              <a:tailEnd/>
            </a:ln>
          </p:spPr>
        </p:pic>
        <p:sp>
          <p:nvSpPr>
            <p:cNvPr id="113" name="TextBox 112"/>
            <p:cNvSpPr txBox="1"/>
            <p:nvPr/>
          </p:nvSpPr>
          <p:spPr>
            <a:xfrm>
              <a:off x="4530257" y="131118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114" name="TextBox 113"/>
            <p:cNvSpPr txBox="1"/>
            <p:nvPr/>
          </p:nvSpPr>
          <p:spPr>
            <a:xfrm>
              <a:off x="5927739" y="2090420"/>
              <a:ext cx="1085201" cy="175260"/>
            </a:xfrm>
            <a:prstGeom prst="rect">
              <a:avLst/>
            </a:prstGeom>
            <a:noFill/>
          </p:spPr>
          <p:txBody>
            <a:bodyPr wrap="square" lIns="0" tIns="0" rIns="0" bIns="0" rtlCol="0" anchor="ctr" anchorCtr="0">
              <a:noAutofit/>
            </a:bodyPr>
            <a:lstStyle/>
            <a:p>
              <a:pPr algn="l"/>
              <a:r>
                <a:rPr lang="en-US" sz="1000" dirty="0" smtClean="0"/>
                <a:t>2001:12::3/64</a:t>
              </a:r>
              <a:endParaRPr lang="en-US" sz="1000" dirty="0"/>
            </a:p>
          </p:txBody>
        </p:sp>
        <p:sp>
          <p:nvSpPr>
            <p:cNvPr id="115" name="TextBox 114"/>
            <p:cNvSpPr txBox="1"/>
            <p:nvPr/>
          </p:nvSpPr>
          <p:spPr>
            <a:xfrm>
              <a:off x="2414919" y="2075180"/>
              <a:ext cx="1085201" cy="175260"/>
            </a:xfrm>
            <a:prstGeom prst="rect">
              <a:avLst/>
            </a:prstGeom>
            <a:noFill/>
          </p:spPr>
          <p:txBody>
            <a:bodyPr wrap="square" lIns="0" tIns="0" rIns="0" bIns="0" rtlCol="0" anchor="ctr" anchorCtr="0">
              <a:noAutofit/>
            </a:bodyPr>
            <a:lstStyle/>
            <a:p>
              <a:pPr algn="r"/>
              <a:r>
                <a:rPr lang="en-US" sz="1000" dirty="0" smtClean="0"/>
                <a:t>2001:12::2/64</a:t>
              </a:r>
              <a:endParaRPr lang="en-US" sz="1000" dirty="0"/>
            </a:p>
          </p:txBody>
        </p:sp>
        <p:sp>
          <p:nvSpPr>
            <p:cNvPr id="116" name="TextBox 115"/>
            <p:cNvSpPr txBox="1"/>
            <p:nvPr/>
          </p:nvSpPr>
          <p:spPr>
            <a:xfrm>
              <a:off x="5005719" y="1788160"/>
              <a:ext cx="1085201" cy="175260"/>
            </a:xfrm>
            <a:prstGeom prst="rect">
              <a:avLst/>
            </a:prstGeom>
            <a:noFill/>
          </p:spPr>
          <p:txBody>
            <a:bodyPr wrap="square" lIns="0" tIns="0" rIns="0" bIns="0" rtlCol="0" anchor="ctr" anchorCtr="0">
              <a:noAutofit/>
            </a:bodyPr>
            <a:lstStyle/>
            <a:p>
              <a:pPr algn="l"/>
              <a:r>
                <a:rPr lang="en-US" sz="900" dirty="0" smtClean="0"/>
                <a:t>DLCI: 103</a:t>
              </a:r>
              <a:endParaRPr lang="en-US" sz="900" dirty="0"/>
            </a:p>
          </p:txBody>
        </p:sp>
        <p:sp>
          <p:nvSpPr>
            <p:cNvPr id="117" name="TextBox 116"/>
            <p:cNvSpPr txBox="1"/>
            <p:nvPr/>
          </p:nvSpPr>
          <p:spPr>
            <a:xfrm>
              <a:off x="5112399" y="2435860"/>
              <a:ext cx="1085201" cy="175260"/>
            </a:xfrm>
            <a:prstGeom prst="rect">
              <a:avLst/>
            </a:prstGeom>
            <a:noFill/>
          </p:spPr>
          <p:txBody>
            <a:bodyPr wrap="square" lIns="0" tIns="0" rIns="0" bIns="0" rtlCol="0" anchor="ctr" anchorCtr="0">
              <a:noAutofit/>
            </a:bodyPr>
            <a:lstStyle/>
            <a:p>
              <a:pPr algn="l"/>
              <a:r>
                <a:rPr lang="en-US" sz="900" dirty="0" smtClean="0"/>
                <a:t>DLCI: 301</a:t>
              </a:r>
              <a:endParaRPr lang="en-US" sz="900" dirty="0"/>
            </a:p>
          </p:txBody>
        </p:sp>
        <p:sp>
          <p:nvSpPr>
            <p:cNvPr id="118" name="TextBox 117"/>
            <p:cNvSpPr txBox="1"/>
            <p:nvPr/>
          </p:nvSpPr>
          <p:spPr>
            <a:xfrm>
              <a:off x="3748419" y="2405380"/>
              <a:ext cx="1085201" cy="175260"/>
            </a:xfrm>
            <a:prstGeom prst="rect">
              <a:avLst/>
            </a:prstGeom>
            <a:noFill/>
          </p:spPr>
          <p:txBody>
            <a:bodyPr wrap="square" lIns="0" tIns="0" rIns="0" bIns="0" rtlCol="0" anchor="ctr" anchorCtr="0">
              <a:noAutofit/>
            </a:bodyPr>
            <a:lstStyle/>
            <a:p>
              <a:pPr algn="l"/>
              <a:r>
                <a:rPr lang="en-US" sz="900" dirty="0" smtClean="0"/>
                <a:t>DLCI: 201</a:t>
              </a:r>
              <a:endParaRPr lang="en-US" sz="900" dirty="0"/>
            </a:p>
          </p:txBody>
        </p:sp>
        <p:sp>
          <p:nvSpPr>
            <p:cNvPr id="119" name="TextBox 118"/>
            <p:cNvSpPr txBox="1"/>
            <p:nvPr/>
          </p:nvSpPr>
          <p:spPr>
            <a:xfrm>
              <a:off x="3916059" y="1788160"/>
              <a:ext cx="1085201" cy="175260"/>
            </a:xfrm>
            <a:prstGeom prst="rect">
              <a:avLst/>
            </a:prstGeom>
            <a:noFill/>
          </p:spPr>
          <p:txBody>
            <a:bodyPr wrap="square" lIns="0" tIns="0" rIns="0" bIns="0" rtlCol="0" anchor="ctr" anchorCtr="0">
              <a:noAutofit/>
            </a:bodyPr>
            <a:lstStyle/>
            <a:p>
              <a:pPr algn="l"/>
              <a:r>
                <a:rPr lang="en-US" sz="900" dirty="0" smtClean="0"/>
                <a:t>DLCI: 102</a:t>
              </a:r>
              <a:endParaRPr lang="en-US" sz="900" dirty="0"/>
            </a:p>
          </p:txBody>
        </p:sp>
        <p:sp>
          <p:nvSpPr>
            <p:cNvPr id="120" name="TextBox 119"/>
            <p:cNvSpPr txBox="1"/>
            <p:nvPr/>
          </p:nvSpPr>
          <p:spPr>
            <a:xfrm>
              <a:off x="4051300" y="1490980"/>
              <a:ext cx="553720" cy="198120"/>
            </a:xfrm>
            <a:prstGeom prst="rect">
              <a:avLst/>
            </a:prstGeom>
            <a:noFill/>
          </p:spPr>
          <p:txBody>
            <a:bodyPr wrap="square" lIns="0" tIns="0" rIns="0" bIns="0" rtlCol="0" anchor="ctr" anchorCtr="0">
              <a:noAutofit/>
            </a:bodyPr>
            <a:lstStyle/>
            <a:p>
              <a:r>
                <a:rPr lang="en-US" sz="1000" dirty="0" smtClean="0"/>
                <a:t>S0/0/0</a:t>
              </a:r>
              <a:endParaRPr lang="en-US" sz="1000" dirty="0"/>
            </a:p>
          </p:txBody>
        </p:sp>
        <p:sp>
          <p:nvSpPr>
            <p:cNvPr id="121" name="TextBox 120"/>
            <p:cNvSpPr txBox="1"/>
            <p:nvPr/>
          </p:nvSpPr>
          <p:spPr>
            <a:xfrm>
              <a:off x="30988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sp>
          <p:nvSpPr>
            <p:cNvPr id="122" name="TextBox 121"/>
            <p:cNvSpPr txBox="1"/>
            <p:nvPr/>
          </p:nvSpPr>
          <p:spPr>
            <a:xfrm>
              <a:off x="56642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cxnSp>
          <p:nvCxnSpPr>
            <p:cNvPr id="123" name="Straight Arrow Connector 122"/>
            <p:cNvCxnSpPr/>
            <p:nvPr/>
          </p:nvCxnSpPr>
          <p:spPr bwMode="auto">
            <a:xfrm rot="10800000" flipV="1">
              <a:off x="3987800" y="1968500"/>
              <a:ext cx="2667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24" name="Straight Arrow Connector 123"/>
            <p:cNvCxnSpPr/>
            <p:nvPr/>
          </p:nvCxnSpPr>
          <p:spPr bwMode="auto">
            <a:xfrm>
              <a:off x="5232400" y="1955800"/>
              <a:ext cx="2413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25" name="Straight Arrow Connector 124"/>
            <p:cNvCxnSpPr/>
            <p:nvPr/>
          </p:nvCxnSpPr>
          <p:spPr bwMode="auto">
            <a:xfrm flipV="1">
              <a:off x="4013200" y="2209800"/>
              <a:ext cx="2921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26" name="Straight Arrow Connector 125"/>
            <p:cNvCxnSpPr/>
            <p:nvPr/>
          </p:nvCxnSpPr>
          <p:spPr bwMode="auto">
            <a:xfrm rot="10800000">
              <a:off x="5219700" y="2260600"/>
              <a:ext cx="2286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sp>
          <p:nvSpPr>
            <p:cNvPr id="127" name="Rectangle 126"/>
            <p:cNvSpPr/>
            <p:nvPr/>
          </p:nvSpPr>
          <p:spPr>
            <a:xfrm>
              <a:off x="6951254" y="2060934"/>
              <a:ext cx="1383712" cy="230832"/>
            </a:xfrm>
            <a:prstGeom prst="rect">
              <a:avLst/>
            </a:prstGeom>
          </p:spPr>
          <p:txBody>
            <a:bodyPr wrap="none">
              <a:spAutoFit/>
            </a:bodyPr>
            <a:lstStyle/>
            <a:p>
              <a:pPr algn="l"/>
              <a:r>
                <a:rPr lang="en-US" sz="1000" dirty="0" smtClean="0"/>
                <a:t>Lo103: 2001:33::3/64</a:t>
              </a:r>
            </a:p>
          </p:txBody>
        </p:sp>
        <p:sp>
          <p:nvSpPr>
            <p:cNvPr id="128" name="Rectangle 127"/>
            <p:cNvSpPr/>
            <p:nvPr/>
          </p:nvSpPr>
          <p:spPr>
            <a:xfrm>
              <a:off x="1058454" y="1984734"/>
              <a:ext cx="1383712" cy="230832"/>
            </a:xfrm>
            <a:prstGeom prst="rect">
              <a:avLst/>
            </a:prstGeom>
          </p:spPr>
          <p:txBody>
            <a:bodyPr wrap="none">
              <a:spAutoFit/>
            </a:bodyPr>
            <a:lstStyle/>
            <a:p>
              <a:pPr algn="l"/>
              <a:r>
                <a:rPr lang="en-US" sz="1000" dirty="0" smtClean="0"/>
                <a:t>Lo102: 2001:22::2/64</a:t>
              </a:r>
            </a:p>
          </p:txBody>
        </p:sp>
      </p:grpSp>
    </p:spTree>
  </p:cSld>
  <p:clrMapOvr>
    <a:masterClrMapping/>
  </p:clrMapOvr>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Rectangle 110"/>
          <p:cNvSpPr/>
          <p:nvPr/>
        </p:nvSpPr>
        <p:spPr bwMode="auto">
          <a:xfrm>
            <a:off x="1797540" y="4241800"/>
            <a:ext cx="152986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6" name="Rectangle 65"/>
          <p:cNvSpPr/>
          <p:nvPr/>
        </p:nvSpPr>
        <p:spPr bwMode="auto">
          <a:xfrm>
            <a:off x="1441940" y="3327400"/>
            <a:ext cx="188546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6" name="Rectangle 35"/>
          <p:cNvSpPr/>
          <p:nvPr/>
        </p:nvSpPr>
        <p:spPr bwMode="auto">
          <a:xfrm>
            <a:off x="1721340" y="3670300"/>
            <a:ext cx="2139460" cy="241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Configuring RIPng Example</a:t>
            </a:r>
            <a:endParaRPr lang="en-US" dirty="0"/>
          </a:p>
        </p:txBody>
      </p:sp>
      <p:sp>
        <p:nvSpPr>
          <p:cNvPr id="22" name="Content Placeholder 15"/>
          <p:cNvSpPr txBox="1">
            <a:spLocks/>
          </p:cNvSpPr>
          <p:nvPr/>
        </p:nvSpPr>
        <p:spPr bwMode="auto">
          <a:xfrm>
            <a:off x="293467" y="3294381"/>
            <a:ext cx="8520113" cy="135381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unicast-routing</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interface s0/0/0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rip RIPTag enable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exit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router rip RIPTag</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 </a:t>
            </a:r>
            <a:r>
              <a:rPr lang="en-US" sz="1200" b="1" kern="0" dirty="0" smtClean="0">
                <a:latin typeface="Courier New" pitchFamily="49" charset="0"/>
                <a:cs typeface="Courier New" pitchFamily="49" charset="0"/>
              </a:rPr>
              <a:t>no split-horizon</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a:t>
            </a:r>
            <a:endParaRPr lang="en-US" sz="1200" b="1" kern="0" dirty="0" smtClean="0">
              <a:latin typeface="Courier New" pitchFamily="49" charset="0"/>
              <a:cs typeface="Courier New" pitchFamily="49" charset="0"/>
            </a:endParaRPr>
          </a:p>
        </p:txBody>
      </p:sp>
      <p:grpSp>
        <p:nvGrpSpPr>
          <p:cNvPr id="3" name="Group 38"/>
          <p:cNvGrpSpPr/>
          <p:nvPr/>
        </p:nvGrpSpPr>
        <p:grpSpPr>
          <a:xfrm>
            <a:off x="929501" y="1092956"/>
            <a:ext cx="7276512" cy="1904243"/>
            <a:chOff x="1058454" y="1092956"/>
            <a:chExt cx="7276512" cy="1904243"/>
          </a:xfrm>
        </p:grpSpPr>
        <p:cxnSp>
          <p:nvCxnSpPr>
            <p:cNvPr id="79" name="Straight Connector 78"/>
            <p:cNvCxnSpPr/>
            <p:nvPr/>
          </p:nvCxnSpPr>
          <p:spPr bwMode="auto">
            <a:xfrm rot="16200000" flipH="1">
              <a:off x="4518027" y="1714502"/>
              <a:ext cx="376228" cy="4768"/>
            </a:xfrm>
            <a:prstGeom prst="line">
              <a:avLst/>
            </a:prstGeom>
            <a:solidFill>
              <a:schemeClr val="accent1"/>
            </a:solidFill>
            <a:ln w="38100" cap="flat" cmpd="sng" algn="ctr">
              <a:solidFill>
                <a:schemeClr val="accent6"/>
              </a:solidFill>
              <a:prstDash val="solid"/>
              <a:round/>
              <a:headEnd type="none" w="med" len="med"/>
              <a:tailEnd type="none" w="med" len="med"/>
            </a:ln>
            <a:effectLst/>
          </p:spPr>
        </p:cxnSp>
        <p:pic>
          <p:nvPicPr>
            <p:cNvPr id="80" name="Picture 88"/>
            <p:cNvPicPr>
              <a:picLocks noChangeAspect="1" noChangeArrowheads="1"/>
            </p:cNvPicPr>
            <p:nvPr/>
          </p:nvPicPr>
          <p:blipFill>
            <a:blip r:embed="rId3" cstate="print"/>
            <a:srcRect/>
            <a:stretch>
              <a:fillRect/>
            </a:stretch>
          </p:blipFill>
          <p:spPr bwMode="auto">
            <a:xfrm>
              <a:off x="3454404" y="1593850"/>
              <a:ext cx="2349500" cy="1403349"/>
            </a:xfrm>
            <a:prstGeom prst="rect">
              <a:avLst/>
            </a:prstGeom>
            <a:noFill/>
            <a:ln w="9525" algn="ctr">
              <a:noFill/>
              <a:miter lim="800000"/>
              <a:headEnd/>
              <a:tailEnd/>
            </a:ln>
          </p:spPr>
        </p:pic>
        <p:sp>
          <p:nvSpPr>
            <p:cNvPr id="81" name="TextBox 80"/>
            <p:cNvSpPr txBox="1"/>
            <p:nvPr/>
          </p:nvSpPr>
          <p:spPr>
            <a:xfrm>
              <a:off x="3686791" y="2070523"/>
              <a:ext cx="945988" cy="160898"/>
            </a:xfrm>
            <a:prstGeom prst="rect">
              <a:avLst/>
            </a:prstGeom>
            <a:noFill/>
          </p:spPr>
          <p:txBody>
            <a:bodyPr wrap="square" lIns="0" tIns="0" rIns="0" bIns="0" rtlCol="0" anchor="ctr" anchorCtr="0">
              <a:noAutofit/>
            </a:bodyPr>
            <a:lstStyle/>
            <a:p>
              <a:endParaRPr lang="en-US" sz="1000" dirty="0"/>
            </a:p>
          </p:txBody>
        </p:sp>
        <p:sp>
          <p:nvSpPr>
            <p:cNvPr id="82" name="TextBox 81"/>
            <p:cNvSpPr txBox="1"/>
            <p:nvPr/>
          </p:nvSpPr>
          <p:spPr>
            <a:xfrm>
              <a:off x="4235110" y="2172328"/>
              <a:ext cx="1013551" cy="165253"/>
            </a:xfrm>
            <a:prstGeom prst="rect">
              <a:avLst/>
            </a:prstGeom>
            <a:noFill/>
          </p:spPr>
          <p:txBody>
            <a:bodyPr wrap="square" lIns="0" tIns="0" rIns="0" bIns="0" rtlCol="0" anchor="ctr" anchorCtr="0">
              <a:noAutofit/>
            </a:bodyPr>
            <a:lstStyle/>
            <a:p>
              <a:r>
                <a:rPr lang="en-US" sz="1100" b="1" dirty="0" smtClean="0"/>
                <a:t>Frame Relay</a:t>
              </a:r>
              <a:endParaRPr lang="en-US" sz="1100" b="1" dirty="0"/>
            </a:p>
          </p:txBody>
        </p:sp>
        <p:sp>
          <p:nvSpPr>
            <p:cNvPr id="83" name="TextBox 82"/>
            <p:cNvSpPr txBox="1"/>
            <p:nvPr/>
          </p:nvSpPr>
          <p:spPr>
            <a:xfrm>
              <a:off x="4967619" y="1490980"/>
              <a:ext cx="1085201" cy="175260"/>
            </a:xfrm>
            <a:prstGeom prst="rect">
              <a:avLst/>
            </a:prstGeom>
            <a:noFill/>
          </p:spPr>
          <p:txBody>
            <a:bodyPr wrap="square" lIns="0" tIns="0" rIns="0" bIns="0" rtlCol="0" anchor="ctr" anchorCtr="0">
              <a:noAutofit/>
            </a:bodyPr>
            <a:lstStyle/>
            <a:p>
              <a:pPr algn="l"/>
              <a:r>
                <a:rPr lang="en-US" sz="1000" dirty="0" smtClean="0"/>
                <a:t>2001:12::1/64</a:t>
              </a:r>
              <a:endParaRPr lang="en-US" sz="1000" dirty="0"/>
            </a:p>
          </p:txBody>
        </p:sp>
        <p:cxnSp>
          <p:nvCxnSpPr>
            <p:cNvPr id="84" name="Straight Connector 83"/>
            <p:cNvCxnSpPr/>
            <p:nvPr/>
          </p:nvCxnSpPr>
          <p:spPr bwMode="auto">
            <a:xfrm rot="16200000" flipH="1">
              <a:off x="7389380" y="251981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85" name="Straight Connector 84"/>
            <p:cNvCxnSpPr>
              <a:stCxn id="92" idx="1"/>
            </p:cNvCxnSpPr>
            <p:nvPr/>
          </p:nvCxnSpPr>
          <p:spPr bwMode="auto">
            <a:xfrm rot="10800000" flipH="1" flipV="1">
              <a:off x="6089192" y="2523296"/>
              <a:ext cx="1494429" cy="2747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86" name="Arc 85"/>
            <p:cNvSpPr/>
            <p:nvPr/>
          </p:nvSpPr>
          <p:spPr bwMode="auto">
            <a:xfrm rot="3435754">
              <a:off x="3657980" y="1103054"/>
              <a:ext cx="497539"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87" name="Straight Connector 86"/>
            <p:cNvCxnSpPr/>
            <p:nvPr/>
          </p:nvCxnSpPr>
          <p:spPr bwMode="auto">
            <a:xfrm rot="16200000" flipH="1">
              <a:off x="1547380" y="249949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88" name="Straight Connector 87"/>
            <p:cNvCxnSpPr/>
            <p:nvPr/>
          </p:nvCxnSpPr>
          <p:spPr bwMode="auto">
            <a:xfrm>
              <a:off x="1720984" y="2516166"/>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89" name="Picture 37"/>
            <p:cNvPicPr>
              <a:picLocks noChangeArrowheads="1"/>
            </p:cNvPicPr>
            <p:nvPr/>
          </p:nvPicPr>
          <p:blipFill>
            <a:blip r:embed="rId4" cstate="print"/>
            <a:srcRect/>
            <a:stretch>
              <a:fillRect/>
            </a:stretch>
          </p:blipFill>
          <p:spPr bwMode="auto">
            <a:xfrm>
              <a:off x="2341356" y="2291836"/>
              <a:ext cx="870351" cy="451691"/>
            </a:xfrm>
            <a:prstGeom prst="rect">
              <a:avLst/>
            </a:prstGeom>
            <a:noFill/>
            <a:ln w="9525">
              <a:noFill/>
              <a:miter lim="800000"/>
              <a:headEnd/>
              <a:tailEnd/>
            </a:ln>
          </p:spPr>
        </p:pic>
        <p:sp>
          <p:nvSpPr>
            <p:cNvPr id="90" name="TextBox 89"/>
            <p:cNvSpPr txBox="1"/>
            <p:nvPr/>
          </p:nvSpPr>
          <p:spPr>
            <a:xfrm>
              <a:off x="2612557" y="251006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91" name="Arc 90"/>
            <p:cNvSpPr/>
            <p:nvPr/>
          </p:nvSpPr>
          <p:spPr bwMode="auto">
            <a:xfrm rot="18166242" flipH="1">
              <a:off x="5290568" y="1111199"/>
              <a:ext cx="460751"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92" name="Picture 37"/>
            <p:cNvPicPr>
              <a:picLocks noChangeArrowheads="1"/>
            </p:cNvPicPr>
            <p:nvPr/>
          </p:nvPicPr>
          <p:blipFill>
            <a:blip r:embed="rId4" cstate="print"/>
            <a:srcRect/>
            <a:stretch>
              <a:fillRect/>
            </a:stretch>
          </p:blipFill>
          <p:spPr bwMode="auto">
            <a:xfrm>
              <a:off x="6089193" y="2297451"/>
              <a:ext cx="870351" cy="451691"/>
            </a:xfrm>
            <a:prstGeom prst="rect">
              <a:avLst/>
            </a:prstGeom>
            <a:noFill/>
            <a:ln w="9525">
              <a:noFill/>
              <a:miter lim="800000"/>
              <a:headEnd/>
              <a:tailEnd/>
            </a:ln>
          </p:spPr>
        </p:pic>
        <p:sp>
          <p:nvSpPr>
            <p:cNvPr id="93" name="TextBox 92"/>
            <p:cNvSpPr txBox="1"/>
            <p:nvPr/>
          </p:nvSpPr>
          <p:spPr>
            <a:xfrm>
              <a:off x="6360394" y="251567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94" name="Picture 37"/>
            <p:cNvPicPr>
              <a:picLocks noChangeArrowheads="1"/>
            </p:cNvPicPr>
            <p:nvPr/>
          </p:nvPicPr>
          <p:blipFill>
            <a:blip r:embed="rId4" cstate="print"/>
            <a:srcRect/>
            <a:stretch>
              <a:fillRect/>
            </a:stretch>
          </p:blipFill>
          <p:spPr bwMode="auto">
            <a:xfrm>
              <a:off x="4259056" y="1092956"/>
              <a:ext cx="870351" cy="451691"/>
            </a:xfrm>
            <a:prstGeom prst="rect">
              <a:avLst/>
            </a:prstGeom>
            <a:noFill/>
            <a:ln w="9525">
              <a:noFill/>
              <a:miter lim="800000"/>
              <a:headEnd/>
              <a:tailEnd/>
            </a:ln>
          </p:spPr>
        </p:pic>
        <p:sp>
          <p:nvSpPr>
            <p:cNvPr id="95" name="TextBox 94"/>
            <p:cNvSpPr txBox="1"/>
            <p:nvPr/>
          </p:nvSpPr>
          <p:spPr>
            <a:xfrm>
              <a:off x="4530257" y="131118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96" name="TextBox 95"/>
            <p:cNvSpPr txBox="1"/>
            <p:nvPr/>
          </p:nvSpPr>
          <p:spPr>
            <a:xfrm>
              <a:off x="5927739" y="2090420"/>
              <a:ext cx="1085201" cy="175260"/>
            </a:xfrm>
            <a:prstGeom prst="rect">
              <a:avLst/>
            </a:prstGeom>
            <a:noFill/>
          </p:spPr>
          <p:txBody>
            <a:bodyPr wrap="square" lIns="0" tIns="0" rIns="0" bIns="0" rtlCol="0" anchor="ctr" anchorCtr="0">
              <a:noAutofit/>
            </a:bodyPr>
            <a:lstStyle/>
            <a:p>
              <a:pPr algn="l"/>
              <a:r>
                <a:rPr lang="en-US" sz="1000" dirty="0" smtClean="0"/>
                <a:t>2001:12::3/64</a:t>
              </a:r>
              <a:endParaRPr lang="en-US" sz="1000" dirty="0"/>
            </a:p>
          </p:txBody>
        </p:sp>
        <p:sp>
          <p:nvSpPr>
            <p:cNvPr id="97" name="TextBox 96"/>
            <p:cNvSpPr txBox="1"/>
            <p:nvPr/>
          </p:nvSpPr>
          <p:spPr>
            <a:xfrm>
              <a:off x="2414919" y="2075180"/>
              <a:ext cx="1085201" cy="175260"/>
            </a:xfrm>
            <a:prstGeom prst="rect">
              <a:avLst/>
            </a:prstGeom>
            <a:noFill/>
          </p:spPr>
          <p:txBody>
            <a:bodyPr wrap="square" lIns="0" tIns="0" rIns="0" bIns="0" rtlCol="0" anchor="ctr" anchorCtr="0">
              <a:noAutofit/>
            </a:bodyPr>
            <a:lstStyle/>
            <a:p>
              <a:pPr algn="r"/>
              <a:r>
                <a:rPr lang="en-US" sz="1000" dirty="0" smtClean="0"/>
                <a:t>2001:12::2/64</a:t>
              </a:r>
              <a:endParaRPr lang="en-US" sz="1000" dirty="0"/>
            </a:p>
          </p:txBody>
        </p:sp>
        <p:sp>
          <p:nvSpPr>
            <p:cNvPr id="98" name="TextBox 97"/>
            <p:cNvSpPr txBox="1"/>
            <p:nvPr/>
          </p:nvSpPr>
          <p:spPr>
            <a:xfrm>
              <a:off x="5005719" y="1788160"/>
              <a:ext cx="1085201" cy="175260"/>
            </a:xfrm>
            <a:prstGeom prst="rect">
              <a:avLst/>
            </a:prstGeom>
            <a:noFill/>
          </p:spPr>
          <p:txBody>
            <a:bodyPr wrap="square" lIns="0" tIns="0" rIns="0" bIns="0" rtlCol="0" anchor="ctr" anchorCtr="0">
              <a:noAutofit/>
            </a:bodyPr>
            <a:lstStyle/>
            <a:p>
              <a:pPr algn="l"/>
              <a:r>
                <a:rPr lang="en-US" sz="900" dirty="0" smtClean="0"/>
                <a:t>DLCI: 103</a:t>
              </a:r>
              <a:endParaRPr lang="en-US" sz="900" dirty="0"/>
            </a:p>
          </p:txBody>
        </p:sp>
        <p:sp>
          <p:nvSpPr>
            <p:cNvPr id="99" name="TextBox 98"/>
            <p:cNvSpPr txBox="1"/>
            <p:nvPr/>
          </p:nvSpPr>
          <p:spPr>
            <a:xfrm>
              <a:off x="5112399" y="2435860"/>
              <a:ext cx="1085201" cy="175260"/>
            </a:xfrm>
            <a:prstGeom prst="rect">
              <a:avLst/>
            </a:prstGeom>
            <a:noFill/>
          </p:spPr>
          <p:txBody>
            <a:bodyPr wrap="square" lIns="0" tIns="0" rIns="0" bIns="0" rtlCol="0" anchor="ctr" anchorCtr="0">
              <a:noAutofit/>
            </a:bodyPr>
            <a:lstStyle/>
            <a:p>
              <a:pPr algn="l"/>
              <a:r>
                <a:rPr lang="en-US" sz="900" dirty="0" smtClean="0"/>
                <a:t>DLCI: 301</a:t>
              </a:r>
              <a:endParaRPr lang="en-US" sz="900" dirty="0"/>
            </a:p>
          </p:txBody>
        </p:sp>
        <p:sp>
          <p:nvSpPr>
            <p:cNvPr id="100" name="TextBox 99"/>
            <p:cNvSpPr txBox="1"/>
            <p:nvPr/>
          </p:nvSpPr>
          <p:spPr>
            <a:xfrm>
              <a:off x="3748419" y="2405380"/>
              <a:ext cx="1085201" cy="175260"/>
            </a:xfrm>
            <a:prstGeom prst="rect">
              <a:avLst/>
            </a:prstGeom>
            <a:noFill/>
          </p:spPr>
          <p:txBody>
            <a:bodyPr wrap="square" lIns="0" tIns="0" rIns="0" bIns="0" rtlCol="0" anchor="ctr" anchorCtr="0">
              <a:noAutofit/>
            </a:bodyPr>
            <a:lstStyle/>
            <a:p>
              <a:pPr algn="l"/>
              <a:r>
                <a:rPr lang="en-US" sz="900" dirty="0" smtClean="0"/>
                <a:t>DLCI: 201</a:t>
              </a:r>
              <a:endParaRPr lang="en-US" sz="900" dirty="0"/>
            </a:p>
          </p:txBody>
        </p:sp>
        <p:sp>
          <p:nvSpPr>
            <p:cNvPr id="101" name="TextBox 100"/>
            <p:cNvSpPr txBox="1"/>
            <p:nvPr/>
          </p:nvSpPr>
          <p:spPr>
            <a:xfrm>
              <a:off x="3916059" y="1788160"/>
              <a:ext cx="1085201" cy="175260"/>
            </a:xfrm>
            <a:prstGeom prst="rect">
              <a:avLst/>
            </a:prstGeom>
            <a:noFill/>
          </p:spPr>
          <p:txBody>
            <a:bodyPr wrap="square" lIns="0" tIns="0" rIns="0" bIns="0" rtlCol="0" anchor="ctr" anchorCtr="0">
              <a:noAutofit/>
            </a:bodyPr>
            <a:lstStyle/>
            <a:p>
              <a:pPr algn="l"/>
              <a:r>
                <a:rPr lang="en-US" sz="900" dirty="0" smtClean="0"/>
                <a:t>DLCI: 102</a:t>
              </a:r>
              <a:endParaRPr lang="en-US" sz="900" dirty="0"/>
            </a:p>
          </p:txBody>
        </p:sp>
        <p:sp>
          <p:nvSpPr>
            <p:cNvPr id="102" name="TextBox 101"/>
            <p:cNvSpPr txBox="1"/>
            <p:nvPr/>
          </p:nvSpPr>
          <p:spPr>
            <a:xfrm>
              <a:off x="4051300" y="1490980"/>
              <a:ext cx="553720" cy="198120"/>
            </a:xfrm>
            <a:prstGeom prst="rect">
              <a:avLst/>
            </a:prstGeom>
            <a:noFill/>
          </p:spPr>
          <p:txBody>
            <a:bodyPr wrap="square" lIns="0" tIns="0" rIns="0" bIns="0" rtlCol="0" anchor="ctr" anchorCtr="0">
              <a:noAutofit/>
            </a:bodyPr>
            <a:lstStyle/>
            <a:p>
              <a:r>
                <a:rPr lang="en-US" sz="1000" dirty="0" smtClean="0"/>
                <a:t>S0/0/0</a:t>
              </a:r>
              <a:endParaRPr lang="en-US" sz="1000" dirty="0"/>
            </a:p>
          </p:txBody>
        </p:sp>
        <p:sp>
          <p:nvSpPr>
            <p:cNvPr id="103" name="TextBox 102"/>
            <p:cNvSpPr txBox="1"/>
            <p:nvPr/>
          </p:nvSpPr>
          <p:spPr>
            <a:xfrm>
              <a:off x="30988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sp>
          <p:nvSpPr>
            <p:cNvPr id="104" name="TextBox 103"/>
            <p:cNvSpPr txBox="1"/>
            <p:nvPr/>
          </p:nvSpPr>
          <p:spPr>
            <a:xfrm>
              <a:off x="56642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cxnSp>
          <p:nvCxnSpPr>
            <p:cNvPr id="105" name="Straight Arrow Connector 104"/>
            <p:cNvCxnSpPr/>
            <p:nvPr/>
          </p:nvCxnSpPr>
          <p:spPr bwMode="auto">
            <a:xfrm rot="10800000" flipV="1">
              <a:off x="3987800" y="1968500"/>
              <a:ext cx="2667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06" name="Straight Arrow Connector 105"/>
            <p:cNvCxnSpPr/>
            <p:nvPr/>
          </p:nvCxnSpPr>
          <p:spPr bwMode="auto">
            <a:xfrm>
              <a:off x="5232400" y="1955800"/>
              <a:ext cx="2413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07" name="Straight Arrow Connector 106"/>
            <p:cNvCxnSpPr/>
            <p:nvPr/>
          </p:nvCxnSpPr>
          <p:spPr bwMode="auto">
            <a:xfrm flipV="1">
              <a:off x="4013200" y="2209800"/>
              <a:ext cx="2921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08" name="Straight Arrow Connector 107"/>
            <p:cNvCxnSpPr/>
            <p:nvPr/>
          </p:nvCxnSpPr>
          <p:spPr bwMode="auto">
            <a:xfrm rot="10800000">
              <a:off x="5219700" y="2260600"/>
              <a:ext cx="2286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sp>
          <p:nvSpPr>
            <p:cNvPr id="109" name="Rectangle 108"/>
            <p:cNvSpPr/>
            <p:nvPr/>
          </p:nvSpPr>
          <p:spPr>
            <a:xfrm>
              <a:off x="6951254" y="2060934"/>
              <a:ext cx="1383712" cy="230832"/>
            </a:xfrm>
            <a:prstGeom prst="rect">
              <a:avLst/>
            </a:prstGeom>
          </p:spPr>
          <p:txBody>
            <a:bodyPr wrap="none">
              <a:spAutoFit/>
            </a:bodyPr>
            <a:lstStyle/>
            <a:p>
              <a:pPr algn="l"/>
              <a:r>
                <a:rPr lang="en-US" sz="1000" dirty="0" smtClean="0"/>
                <a:t>Lo103: 2001:33::3/64</a:t>
              </a:r>
            </a:p>
          </p:txBody>
        </p:sp>
        <p:sp>
          <p:nvSpPr>
            <p:cNvPr id="110" name="Rectangle 109"/>
            <p:cNvSpPr/>
            <p:nvPr/>
          </p:nvSpPr>
          <p:spPr>
            <a:xfrm>
              <a:off x="1058454" y="1984734"/>
              <a:ext cx="1383712" cy="230832"/>
            </a:xfrm>
            <a:prstGeom prst="rect">
              <a:avLst/>
            </a:prstGeom>
          </p:spPr>
          <p:txBody>
            <a:bodyPr wrap="none">
              <a:spAutoFit/>
            </a:bodyPr>
            <a:lstStyle/>
            <a:p>
              <a:pPr algn="l"/>
              <a:r>
                <a:rPr lang="en-US" sz="1000" dirty="0" smtClean="0"/>
                <a:t>Lo102: 2001:22::2/64</a:t>
              </a:r>
            </a:p>
          </p:txBody>
        </p:sp>
      </p:grpSp>
    </p:spTree>
  </p:cSld>
  <p:clrMapOvr>
    <a:masterClrMapping/>
  </p:clrMapOvr>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bwMode="auto">
          <a:xfrm>
            <a:off x="1708640" y="4241800"/>
            <a:ext cx="2139460" cy="241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Configuring RIPng Example</a:t>
            </a:r>
            <a:endParaRPr lang="en-US" dirty="0"/>
          </a:p>
        </p:txBody>
      </p:sp>
      <p:sp>
        <p:nvSpPr>
          <p:cNvPr id="71" name="Rectangle 70"/>
          <p:cNvSpPr/>
          <p:nvPr/>
        </p:nvSpPr>
        <p:spPr bwMode="auto">
          <a:xfrm>
            <a:off x="1441940" y="3327400"/>
            <a:ext cx="188546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2" name="Rectangle 71"/>
          <p:cNvSpPr/>
          <p:nvPr/>
        </p:nvSpPr>
        <p:spPr bwMode="auto">
          <a:xfrm>
            <a:off x="1949940" y="3670300"/>
            <a:ext cx="2139460" cy="241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3" name="Content Placeholder 15"/>
          <p:cNvSpPr txBox="1">
            <a:spLocks/>
          </p:cNvSpPr>
          <p:nvPr/>
        </p:nvSpPr>
        <p:spPr bwMode="auto">
          <a:xfrm>
            <a:off x="293467" y="3294381"/>
            <a:ext cx="8520113" cy="140461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ipv6 unicast-routing</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 </a:t>
            </a:r>
            <a:r>
              <a:rPr lang="pt-BR" sz="1200" b="1" kern="0" dirty="0" smtClean="0">
                <a:latin typeface="Courier New" pitchFamily="49" charset="0"/>
                <a:cs typeface="Courier New" pitchFamily="49" charset="0"/>
              </a:rPr>
              <a:t>interface s1/1.7</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R2(config-subif)# </a:t>
            </a:r>
            <a:r>
              <a:rPr lang="pt-BR" sz="1200" b="1" kern="0" dirty="0" smtClean="0">
                <a:latin typeface="Courier New" pitchFamily="49" charset="0"/>
                <a:cs typeface="Courier New" pitchFamily="49" charset="0"/>
              </a:rPr>
              <a:t>ipv6 rip RIPTag enable</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R2(config-subif)# exit</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 </a:t>
            </a:r>
            <a:r>
              <a:rPr lang="pt-BR" sz="1200" b="1" kern="0" dirty="0" smtClean="0">
                <a:latin typeface="Courier New" pitchFamily="49" charset="0"/>
                <a:cs typeface="Courier New" pitchFamily="49" charset="0"/>
              </a:rPr>
              <a:t>interface lo102</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a:t>
            </a:r>
            <a:r>
              <a:rPr lang="pt-BR" sz="1200" b="1" kern="0" dirty="0" smtClean="0">
                <a:latin typeface="Courier New" pitchFamily="49" charset="0"/>
                <a:cs typeface="Courier New" pitchFamily="49" charset="0"/>
              </a:rPr>
              <a:t> ipv6 rip RIPTag enable</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a:t>
            </a:r>
          </a:p>
          <a:p>
            <a:pPr lvl="0" algn="l" defTabSz="814388" eaLnBrk="1" hangingPunct="1">
              <a:lnSpc>
                <a:spcPct val="100000"/>
              </a:lnSpc>
              <a:spcBef>
                <a:spcPts val="0"/>
              </a:spcBef>
              <a:spcAft>
                <a:spcPts val="0"/>
              </a:spcAft>
              <a:buClr>
                <a:srgbClr val="708CA1"/>
              </a:buClr>
            </a:pPr>
            <a:endParaRPr lang="en-US" sz="1200" b="1" kern="0" dirty="0" smtClean="0">
              <a:latin typeface="Courier New" pitchFamily="49" charset="0"/>
              <a:cs typeface="Courier New" pitchFamily="49" charset="0"/>
            </a:endParaRPr>
          </a:p>
        </p:txBody>
      </p:sp>
      <p:grpSp>
        <p:nvGrpSpPr>
          <p:cNvPr id="3" name="Group 42"/>
          <p:cNvGrpSpPr/>
          <p:nvPr/>
        </p:nvGrpSpPr>
        <p:grpSpPr>
          <a:xfrm>
            <a:off x="929501" y="1092956"/>
            <a:ext cx="7276512" cy="1904243"/>
            <a:chOff x="1058454" y="1092956"/>
            <a:chExt cx="7276512" cy="1904243"/>
          </a:xfrm>
        </p:grpSpPr>
        <p:cxnSp>
          <p:nvCxnSpPr>
            <p:cNvPr id="79" name="Straight Connector 78"/>
            <p:cNvCxnSpPr/>
            <p:nvPr/>
          </p:nvCxnSpPr>
          <p:spPr bwMode="auto">
            <a:xfrm rot="16200000" flipH="1">
              <a:off x="4518027" y="1714502"/>
              <a:ext cx="376228" cy="4768"/>
            </a:xfrm>
            <a:prstGeom prst="line">
              <a:avLst/>
            </a:prstGeom>
            <a:solidFill>
              <a:schemeClr val="accent1"/>
            </a:solidFill>
            <a:ln w="38100" cap="flat" cmpd="sng" algn="ctr">
              <a:solidFill>
                <a:schemeClr val="accent6"/>
              </a:solidFill>
              <a:prstDash val="solid"/>
              <a:round/>
              <a:headEnd type="none" w="med" len="med"/>
              <a:tailEnd type="none" w="med" len="med"/>
            </a:ln>
            <a:effectLst/>
          </p:spPr>
        </p:cxnSp>
        <p:pic>
          <p:nvPicPr>
            <p:cNvPr id="80" name="Picture 88"/>
            <p:cNvPicPr>
              <a:picLocks noChangeAspect="1" noChangeArrowheads="1"/>
            </p:cNvPicPr>
            <p:nvPr/>
          </p:nvPicPr>
          <p:blipFill>
            <a:blip r:embed="rId3" cstate="print"/>
            <a:srcRect/>
            <a:stretch>
              <a:fillRect/>
            </a:stretch>
          </p:blipFill>
          <p:spPr bwMode="auto">
            <a:xfrm>
              <a:off x="3454404" y="1593850"/>
              <a:ext cx="2349500" cy="1403349"/>
            </a:xfrm>
            <a:prstGeom prst="rect">
              <a:avLst/>
            </a:prstGeom>
            <a:noFill/>
            <a:ln w="9525" algn="ctr">
              <a:noFill/>
              <a:miter lim="800000"/>
              <a:headEnd/>
              <a:tailEnd/>
            </a:ln>
          </p:spPr>
        </p:pic>
        <p:sp>
          <p:nvSpPr>
            <p:cNvPr id="81" name="TextBox 80"/>
            <p:cNvSpPr txBox="1"/>
            <p:nvPr/>
          </p:nvSpPr>
          <p:spPr>
            <a:xfrm>
              <a:off x="3686791" y="2070523"/>
              <a:ext cx="945988" cy="160898"/>
            </a:xfrm>
            <a:prstGeom prst="rect">
              <a:avLst/>
            </a:prstGeom>
            <a:noFill/>
          </p:spPr>
          <p:txBody>
            <a:bodyPr wrap="square" lIns="0" tIns="0" rIns="0" bIns="0" rtlCol="0" anchor="ctr" anchorCtr="0">
              <a:noAutofit/>
            </a:bodyPr>
            <a:lstStyle/>
            <a:p>
              <a:endParaRPr lang="en-US" sz="1000" dirty="0"/>
            </a:p>
          </p:txBody>
        </p:sp>
        <p:sp>
          <p:nvSpPr>
            <p:cNvPr id="82" name="TextBox 81"/>
            <p:cNvSpPr txBox="1"/>
            <p:nvPr/>
          </p:nvSpPr>
          <p:spPr>
            <a:xfrm>
              <a:off x="4235110" y="2172328"/>
              <a:ext cx="1013551" cy="165253"/>
            </a:xfrm>
            <a:prstGeom prst="rect">
              <a:avLst/>
            </a:prstGeom>
            <a:noFill/>
          </p:spPr>
          <p:txBody>
            <a:bodyPr wrap="square" lIns="0" tIns="0" rIns="0" bIns="0" rtlCol="0" anchor="ctr" anchorCtr="0">
              <a:noAutofit/>
            </a:bodyPr>
            <a:lstStyle/>
            <a:p>
              <a:r>
                <a:rPr lang="en-US" sz="1100" b="1" dirty="0" smtClean="0"/>
                <a:t>Frame Relay</a:t>
              </a:r>
              <a:endParaRPr lang="en-US" sz="1100" b="1" dirty="0"/>
            </a:p>
          </p:txBody>
        </p:sp>
        <p:sp>
          <p:nvSpPr>
            <p:cNvPr id="83" name="TextBox 82"/>
            <p:cNvSpPr txBox="1"/>
            <p:nvPr/>
          </p:nvSpPr>
          <p:spPr>
            <a:xfrm>
              <a:off x="4967619" y="1490980"/>
              <a:ext cx="1085201" cy="175260"/>
            </a:xfrm>
            <a:prstGeom prst="rect">
              <a:avLst/>
            </a:prstGeom>
            <a:noFill/>
          </p:spPr>
          <p:txBody>
            <a:bodyPr wrap="square" lIns="0" tIns="0" rIns="0" bIns="0" rtlCol="0" anchor="ctr" anchorCtr="0">
              <a:noAutofit/>
            </a:bodyPr>
            <a:lstStyle/>
            <a:p>
              <a:pPr algn="l"/>
              <a:r>
                <a:rPr lang="en-US" sz="1000" dirty="0" smtClean="0"/>
                <a:t>2001:12::1/64</a:t>
              </a:r>
              <a:endParaRPr lang="en-US" sz="1000" dirty="0"/>
            </a:p>
          </p:txBody>
        </p:sp>
        <p:cxnSp>
          <p:nvCxnSpPr>
            <p:cNvPr id="84" name="Straight Connector 83"/>
            <p:cNvCxnSpPr/>
            <p:nvPr/>
          </p:nvCxnSpPr>
          <p:spPr bwMode="auto">
            <a:xfrm rot="16200000" flipH="1">
              <a:off x="7389380" y="251981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85" name="Straight Connector 84"/>
            <p:cNvCxnSpPr>
              <a:stCxn id="92" idx="1"/>
            </p:cNvCxnSpPr>
            <p:nvPr/>
          </p:nvCxnSpPr>
          <p:spPr bwMode="auto">
            <a:xfrm rot="10800000" flipH="1" flipV="1">
              <a:off x="6089192" y="2523296"/>
              <a:ext cx="1494429" cy="2747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86" name="Arc 85"/>
            <p:cNvSpPr/>
            <p:nvPr/>
          </p:nvSpPr>
          <p:spPr bwMode="auto">
            <a:xfrm rot="3435754">
              <a:off x="3657980" y="1103054"/>
              <a:ext cx="497539"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87" name="Straight Connector 86"/>
            <p:cNvCxnSpPr/>
            <p:nvPr/>
          </p:nvCxnSpPr>
          <p:spPr bwMode="auto">
            <a:xfrm rot="16200000" flipH="1">
              <a:off x="1547380" y="249949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88" name="Straight Connector 87"/>
            <p:cNvCxnSpPr/>
            <p:nvPr/>
          </p:nvCxnSpPr>
          <p:spPr bwMode="auto">
            <a:xfrm>
              <a:off x="1720984" y="2516166"/>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89" name="Picture 37"/>
            <p:cNvPicPr>
              <a:picLocks noChangeArrowheads="1"/>
            </p:cNvPicPr>
            <p:nvPr/>
          </p:nvPicPr>
          <p:blipFill>
            <a:blip r:embed="rId4" cstate="print"/>
            <a:srcRect/>
            <a:stretch>
              <a:fillRect/>
            </a:stretch>
          </p:blipFill>
          <p:spPr bwMode="auto">
            <a:xfrm>
              <a:off x="2341356" y="2291836"/>
              <a:ext cx="870351" cy="451691"/>
            </a:xfrm>
            <a:prstGeom prst="rect">
              <a:avLst/>
            </a:prstGeom>
            <a:noFill/>
            <a:ln w="9525">
              <a:noFill/>
              <a:miter lim="800000"/>
              <a:headEnd/>
              <a:tailEnd/>
            </a:ln>
          </p:spPr>
        </p:pic>
        <p:sp>
          <p:nvSpPr>
            <p:cNvPr id="90" name="TextBox 89"/>
            <p:cNvSpPr txBox="1"/>
            <p:nvPr/>
          </p:nvSpPr>
          <p:spPr>
            <a:xfrm>
              <a:off x="2612557" y="251006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91" name="Arc 90"/>
            <p:cNvSpPr/>
            <p:nvPr/>
          </p:nvSpPr>
          <p:spPr bwMode="auto">
            <a:xfrm rot="18166242" flipH="1">
              <a:off x="5290568" y="1111199"/>
              <a:ext cx="460751"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92" name="Picture 37"/>
            <p:cNvPicPr>
              <a:picLocks noChangeArrowheads="1"/>
            </p:cNvPicPr>
            <p:nvPr/>
          </p:nvPicPr>
          <p:blipFill>
            <a:blip r:embed="rId4" cstate="print"/>
            <a:srcRect/>
            <a:stretch>
              <a:fillRect/>
            </a:stretch>
          </p:blipFill>
          <p:spPr bwMode="auto">
            <a:xfrm>
              <a:off x="6089193" y="2297451"/>
              <a:ext cx="870351" cy="451691"/>
            </a:xfrm>
            <a:prstGeom prst="rect">
              <a:avLst/>
            </a:prstGeom>
            <a:noFill/>
            <a:ln w="9525">
              <a:noFill/>
              <a:miter lim="800000"/>
              <a:headEnd/>
              <a:tailEnd/>
            </a:ln>
          </p:spPr>
        </p:pic>
        <p:sp>
          <p:nvSpPr>
            <p:cNvPr id="93" name="TextBox 92"/>
            <p:cNvSpPr txBox="1"/>
            <p:nvPr/>
          </p:nvSpPr>
          <p:spPr>
            <a:xfrm>
              <a:off x="6360394" y="251567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94" name="Picture 37"/>
            <p:cNvPicPr>
              <a:picLocks noChangeArrowheads="1"/>
            </p:cNvPicPr>
            <p:nvPr/>
          </p:nvPicPr>
          <p:blipFill>
            <a:blip r:embed="rId4" cstate="print"/>
            <a:srcRect/>
            <a:stretch>
              <a:fillRect/>
            </a:stretch>
          </p:blipFill>
          <p:spPr bwMode="auto">
            <a:xfrm>
              <a:off x="4259056" y="1092956"/>
              <a:ext cx="870351" cy="451691"/>
            </a:xfrm>
            <a:prstGeom prst="rect">
              <a:avLst/>
            </a:prstGeom>
            <a:noFill/>
            <a:ln w="9525">
              <a:noFill/>
              <a:miter lim="800000"/>
              <a:headEnd/>
              <a:tailEnd/>
            </a:ln>
          </p:spPr>
        </p:pic>
        <p:sp>
          <p:nvSpPr>
            <p:cNvPr id="95" name="TextBox 94"/>
            <p:cNvSpPr txBox="1"/>
            <p:nvPr/>
          </p:nvSpPr>
          <p:spPr>
            <a:xfrm>
              <a:off x="4530257" y="131118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96" name="TextBox 95"/>
            <p:cNvSpPr txBox="1"/>
            <p:nvPr/>
          </p:nvSpPr>
          <p:spPr>
            <a:xfrm>
              <a:off x="5927739" y="2090420"/>
              <a:ext cx="1085201" cy="175260"/>
            </a:xfrm>
            <a:prstGeom prst="rect">
              <a:avLst/>
            </a:prstGeom>
            <a:noFill/>
          </p:spPr>
          <p:txBody>
            <a:bodyPr wrap="square" lIns="0" tIns="0" rIns="0" bIns="0" rtlCol="0" anchor="ctr" anchorCtr="0">
              <a:noAutofit/>
            </a:bodyPr>
            <a:lstStyle/>
            <a:p>
              <a:pPr algn="l"/>
              <a:r>
                <a:rPr lang="en-US" sz="1000" dirty="0" smtClean="0"/>
                <a:t>2001:12::3/64</a:t>
              </a:r>
              <a:endParaRPr lang="en-US" sz="1000" dirty="0"/>
            </a:p>
          </p:txBody>
        </p:sp>
        <p:sp>
          <p:nvSpPr>
            <p:cNvPr id="97" name="TextBox 96"/>
            <p:cNvSpPr txBox="1"/>
            <p:nvPr/>
          </p:nvSpPr>
          <p:spPr>
            <a:xfrm>
              <a:off x="2414919" y="2075180"/>
              <a:ext cx="1085201" cy="175260"/>
            </a:xfrm>
            <a:prstGeom prst="rect">
              <a:avLst/>
            </a:prstGeom>
            <a:noFill/>
          </p:spPr>
          <p:txBody>
            <a:bodyPr wrap="square" lIns="0" tIns="0" rIns="0" bIns="0" rtlCol="0" anchor="ctr" anchorCtr="0">
              <a:noAutofit/>
            </a:bodyPr>
            <a:lstStyle/>
            <a:p>
              <a:pPr algn="r"/>
              <a:r>
                <a:rPr lang="en-US" sz="1000" dirty="0" smtClean="0"/>
                <a:t>2001:12::2/64</a:t>
              </a:r>
              <a:endParaRPr lang="en-US" sz="1000" dirty="0"/>
            </a:p>
          </p:txBody>
        </p:sp>
        <p:sp>
          <p:nvSpPr>
            <p:cNvPr id="98" name="TextBox 97"/>
            <p:cNvSpPr txBox="1"/>
            <p:nvPr/>
          </p:nvSpPr>
          <p:spPr>
            <a:xfrm>
              <a:off x="5005719" y="1788160"/>
              <a:ext cx="1085201" cy="175260"/>
            </a:xfrm>
            <a:prstGeom prst="rect">
              <a:avLst/>
            </a:prstGeom>
            <a:noFill/>
          </p:spPr>
          <p:txBody>
            <a:bodyPr wrap="square" lIns="0" tIns="0" rIns="0" bIns="0" rtlCol="0" anchor="ctr" anchorCtr="0">
              <a:noAutofit/>
            </a:bodyPr>
            <a:lstStyle/>
            <a:p>
              <a:pPr algn="l"/>
              <a:r>
                <a:rPr lang="en-US" sz="900" dirty="0" smtClean="0"/>
                <a:t>DLCI: 103</a:t>
              </a:r>
              <a:endParaRPr lang="en-US" sz="900" dirty="0"/>
            </a:p>
          </p:txBody>
        </p:sp>
        <p:sp>
          <p:nvSpPr>
            <p:cNvPr id="99" name="TextBox 98"/>
            <p:cNvSpPr txBox="1"/>
            <p:nvPr/>
          </p:nvSpPr>
          <p:spPr>
            <a:xfrm>
              <a:off x="5112399" y="2435860"/>
              <a:ext cx="1085201" cy="175260"/>
            </a:xfrm>
            <a:prstGeom prst="rect">
              <a:avLst/>
            </a:prstGeom>
            <a:noFill/>
          </p:spPr>
          <p:txBody>
            <a:bodyPr wrap="square" lIns="0" tIns="0" rIns="0" bIns="0" rtlCol="0" anchor="ctr" anchorCtr="0">
              <a:noAutofit/>
            </a:bodyPr>
            <a:lstStyle/>
            <a:p>
              <a:pPr algn="l"/>
              <a:r>
                <a:rPr lang="en-US" sz="900" dirty="0" smtClean="0"/>
                <a:t>DLCI: 301</a:t>
              </a:r>
              <a:endParaRPr lang="en-US" sz="900" dirty="0"/>
            </a:p>
          </p:txBody>
        </p:sp>
        <p:sp>
          <p:nvSpPr>
            <p:cNvPr id="100" name="TextBox 99"/>
            <p:cNvSpPr txBox="1"/>
            <p:nvPr/>
          </p:nvSpPr>
          <p:spPr>
            <a:xfrm>
              <a:off x="3748419" y="2405380"/>
              <a:ext cx="1085201" cy="175260"/>
            </a:xfrm>
            <a:prstGeom prst="rect">
              <a:avLst/>
            </a:prstGeom>
            <a:noFill/>
          </p:spPr>
          <p:txBody>
            <a:bodyPr wrap="square" lIns="0" tIns="0" rIns="0" bIns="0" rtlCol="0" anchor="ctr" anchorCtr="0">
              <a:noAutofit/>
            </a:bodyPr>
            <a:lstStyle/>
            <a:p>
              <a:pPr algn="l"/>
              <a:r>
                <a:rPr lang="en-US" sz="900" dirty="0" smtClean="0"/>
                <a:t>DLCI: 201</a:t>
              </a:r>
              <a:endParaRPr lang="en-US" sz="900" dirty="0"/>
            </a:p>
          </p:txBody>
        </p:sp>
        <p:sp>
          <p:nvSpPr>
            <p:cNvPr id="101" name="TextBox 100"/>
            <p:cNvSpPr txBox="1"/>
            <p:nvPr/>
          </p:nvSpPr>
          <p:spPr>
            <a:xfrm>
              <a:off x="3916059" y="1788160"/>
              <a:ext cx="1085201" cy="175260"/>
            </a:xfrm>
            <a:prstGeom prst="rect">
              <a:avLst/>
            </a:prstGeom>
            <a:noFill/>
          </p:spPr>
          <p:txBody>
            <a:bodyPr wrap="square" lIns="0" tIns="0" rIns="0" bIns="0" rtlCol="0" anchor="ctr" anchorCtr="0">
              <a:noAutofit/>
            </a:bodyPr>
            <a:lstStyle/>
            <a:p>
              <a:pPr algn="l"/>
              <a:r>
                <a:rPr lang="en-US" sz="900" dirty="0" smtClean="0"/>
                <a:t>DLCI: 102</a:t>
              </a:r>
              <a:endParaRPr lang="en-US" sz="900" dirty="0"/>
            </a:p>
          </p:txBody>
        </p:sp>
        <p:sp>
          <p:nvSpPr>
            <p:cNvPr id="102" name="TextBox 101"/>
            <p:cNvSpPr txBox="1"/>
            <p:nvPr/>
          </p:nvSpPr>
          <p:spPr>
            <a:xfrm>
              <a:off x="4051300" y="1490980"/>
              <a:ext cx="553720" cy="198120"/>
            </a:xfrm>
            <a:prstGeom prst="rect">
              <a:avLst/>
            </a:prstGeom>
            <a:noFill/>
          </p:spPr>
          <p:txBody>
            <a:bodyPr wrap="square" lIns="0" tIns="0" rIns="0" bIns="0" rtlCol="0" anchor="ctr" anchorCtr="0">
              <a:noAutofit/>
            </a:bodyPr>
            <a:lstStyle/>
            <a:p>
              <a:r>
                <a:rPr lang="en-US" sz="1000" dirty="0" smtClean="0"/>
                <a:t>S0/0/0</a:t>
              </a:r>
              <a:endParaRPr lang="en-US" sz="1000" dirty="0"/>
            </a:p>
          </p:txBody>
        </p:sp>
        <p:sp>
          <p:nvSpPr>
            <p:cNvPr id="103" name="TextBox 102"/>
            <p:cNvSpPr txBox="1"/>
            <p:nvPr/>
          </p:nvSpPr>
          <p:spPr>
            <a:xfrm>
              <a:off x="30988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sp>
          <p:nvSpPr>
            <p:cNvPr id="104" name="TextBox 103"/>
            <p:cNvSpPr txBox="1"/>
            <p:nvPr/>
          </p:nvSpPr>
          <p:spPr>
            <a:xfrm>
              <a:off x="56642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cxnSp>
          <p:nvCxnSpPr>
            <p:cNvPr id="105" name="Straight Arrow Connector 104"/>
            <p:cNvCxnSpPr/>
            <p:nvPr/>
          </p:nvCxnSpPr>
          <p:spPr bwMode="auto">
            <a:xfrm rot="10800000" flipV="1">
              <a:off x="3987800" y="1968500"/>
              <a:ext cx="2667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06" name="Straight Arrow Connector 105"/>
            <p:cNvCxnSpPr/>
            <p:nvPr/>
          </p:nvCxnSpPr>
          <p:spPr bwMode="auto">
            <a:xfrm>
              <a:off x="5232400" y="1955800"/>
              <a:ext cx="2413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07" name="Straight Arrow Connector 106"/>
            <p:cNvCxnSpPr/>
            <p:nvPr/>
          </p:nvCxnSpPr>
          <p:spPr bwMode="auto">
            <a:xfrm flipV="1">
              <a:off x="4013200" y="2209800"/>
              <a:ext cx="2921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08" name="Straight Arrow Connector 107"/>
            <p:cNvCxnSpPr/>
            <p:nvPr/>
          </p:nvCxnSpPr>
          <p:spPr bwMode="auto">
            <a:xfrm rot="10800000">
              <a:off x="5219700" y="2260600"/>
              <a:ext cx="2286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sp>
          <p:nvSpPr>
            <p:cNvPr id="109" name="Rectangle 108"/>
            <p:cNvSpPr/>
            <p:nvPr/>
          </p:nvSpPr>
          <p:spPr>
            <a:xfrm>
              <a:off x="6951254" y="2060934"/>
              <a:ext cx="1383712" cy="230832"/>
            </a:xfrm>
            <a:prstGeom prst="rect">
              <a:avLst/>
            </a:prstGeom>
          </p:spPr>
          <p:txBody>
            <a:bodyPr wrap="none">
              <a:spAutoFit/>
            </a:bodyPr>
            <a:lstStyle/>
            <a:p>
              <a:pPr algn="l"/>
              <a:r>
                <a:rPr lang="en-US" sz="1000" dirty="0" smtClean="0"/>
                <a:t>Lo103: 2001:33::3/64</a:t>
              </a:r>
            </a:p>
          </p:txBody>
        </p:sp>
        <p:sp>
          <p:nvSpPr>
            <p:cNvPr id="110" name="Rectangle 109"/>
            <p:cNvSpPr/>
            <p:nvPr/>
          </p:nvSpPr>
          <p:spPr>
            <a:xfrm>
              <a:off x="1058454" y="1984734"/>
              <a:ext cx="1383712" cy="230832"/>
            </a:xfrm>
            <a:prstGeom prst="rect">
              <a:avLst/>
            </a:prstGeom>
          </p:spPr>
          <p:txBody>
            <a:bodyPr wrap="none">
              <a:spAutoFit/>
            </a:bodyPr>
            <a:lstStyle/>
            <a:p>
              <a:pPr algn="l"/>
              <a:r>
                <a:rPr lang="en-US" sz="1000" dirty="0" smtClean="0"/>
                <a:t>Lo102: 2001:22::2/64</a:t>
              </a:r>
            </a:p>
          </p:txBody>
        </p:sp>
      </p:grpSp>
      <p:sp>
        <p:nvSpPr>
          <p:cNvPr id="49" name="Rectangle 48"/>
          <p:cNvSpPr/>
          <p:nvPr/>
        </p:nvSpPr>
        <p:spPr bwMode="auto">
          <a:xfrm>
            <a:off x="1708640" y="5854700"/>
            <a:ext cx="2139460" cy="241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Rectangle 49"/>
          <p:cNvSpPr/>
          <p:nvPr/>
        </p:nvSpPr>
        <p:spPr bwMode="auto">
          <a:xfrm>
            <a:off x="1441940" y="4940300"/>
            <a:ext cx="188546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ectangle 50"/>
          <p:cNvSpPr/>
          <p:nvPr/>
        </p:nvSpPr>
        <p:spPr bwMode="auto">
          <a:xfrm>
            <a:off x="1949940" y="5283200"/>
            <a:ext cx="2139460" cy="241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Content Placeholder 15"/>
          <p:cNvSpPr txBox="1">
            <a:spLocks/>
          </p:cNvSpPr>
          <p:nvPr/>
        </p:nvSpPr>
        <p:spPr bwMode="auto">
          <a:xfrm>
            <a:off x="293467" y="4907281"/>
            <a:ext cx="8520113" cy="140461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 </a:t>
            </a:r>
            <a:r>
              <a:rPr lang="en-US" sz="1200" b="1" kern="0" dirty="0" smtClean="0">
                <a:latin typeface="Courier New" pitchFamily="49" charset="0"/>
                <a:cs typeface="Courier New" pitchFamily="49" charset="0"/>
              </a:rPr>
              <a:t>ipv6 unicast-routing</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R3(config)# </a:t>
            </a:r>
            <a:r>
              <a:rPr lang="pt-BR" sz="1200" b="1" kern="0" dirty="0" smtClean="0">
                <a:latin typeface="Courier New" pitchFamily="49" charset="0"/>
                <a:cs typeface="Courier New" pitchFamily="49" charset="0"/>
              </a:rPr>
              <a:t>interface s1/1.7</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R3(config-subif)# </a:t>
            </a:r>
            <a:r>
              <a:rPr lang="pt-BR" sz="1200" b="1" kern="0" dirty="0" smtClean="0">
                <a:latin typeface="Courier New" pitchFamily="49" charset="0"/>
                <a:cs typeface="Courier New" pitchFamily="49" charset="0"/>
              </a:rPr>
              <a:t>ipv6 rip RIPTag enable</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R3(config-subif)# exit</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R3(config)# </a:t>
            </a:r>
            <a:r>
              <a:rPr lang="pt-BR" sz="1200" b="1" kern="0" dirty="0" smtClean="0">
                <a:latin typeface="Courier New" pitchFamily="49" charset="0"/>
                <a:cs typeface="Courier New" pitchFamily="49" charset="0"/>
              </a:rPr>
              <a:t>interface lo103</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R3(config-if)#</a:t>
            </a:r>
            <a:r>
              <a:rPr lang="pt-BR" sz="1200" b="1" kern="0" dirty="0" smtClean="0">
                <a:latin typeface="Courier New" pitchFamily="49" charset="0"/>
                <a:cs typeface="Courier New" pitchFamily="49" charset="0"/>
              </a:rPr>
              <a:t> ipv6 rip RIPTag enable</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R3(config-if)#</a:t>
            </a:r>
          </a:p>
          <a:p>
            <a:pPr lvl="0" algn="l" defTabSz="814388" eaLnBrk="1" hangingPunct="1">
              <a:lnSpc>
                <a:spcPct val="100000"/>
              </a:lnSpc>
              <a:spcBef>
                <a:spcPts val="0"/>
              </a:spcBef>
              <a:spcAft>
                <a:spcPts val="0"/>
              </a:spcAft>
              <a:buClr>
                <a:srgbClr val="708CA1"/>
              </a:buClr>
            </a:pPr>
            <a:endParaRPr lang="en-US" sz="1200" b="1" kern="0" dirty="0" smtClean="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Configuring RIPng Example</a:t>
            </a:r>
            <a:endParaRPr lang="en-US" dirty="0"/>
          </a:p>
        </p:txBody>
      </p:sp>
      <p:grpSp>
        <p:nvGrpSpPr>
          <p:cNvPr id="3" name="Group 37"/>
          <p:cNvGrpSpPr/>
          <p:nvPr/>
        </p:nvGrpSpPr>
        <p:grpSpPr>
          <a:xfrm>
            <a:off x="929501" y="1092956"/>
            <a:ext cx="7276512" cy="1904243"/>
            <a:chOff x="1058454" y="1092956"/>
            <a:chExt cx="7276512" cy="1904243"/>
          </a:xfrm>
        </p:grpSpPr>
        <p:cxnSp>
          <p:nvCxnSpPr>
            <p:cNvPr id="79" name="Straight Connector 78"/>
            <p:cNvCxnSpPr/>
            <p:nvPr/>
          </p:nvCxnSpPr>
          <p:spPr bwMode="auto">
            <a:xfrm rot="16200000" flipH="1">
              <a:off x="4518027" y="1714502"/>
              <a:ext cx="376228" cy="4768"/>
            </a:xfrm>
            <a:prstGeom prst="line">
              <a:avLst/>
            </a:prstGeom>
            <a:solidFill>
              <a:schemeClr val="accent1"/>
            </a:solidFill>
            <a:ln w="38100" cap="flat" cmpd="sng" algn="ctr">
              <a:solidFill>
                <a:schemeClr val="accent6"/>
              </a:solidFill>
              <a:prstDash val="solid"/>
              <a:round/>
              <a:headEnd type="none" w="med" len="med"/>
              <a:tailEnd type="none" w="med" len="med"/>
            </a:ln>
            <a:effectLst/>
          </p:spPr>
        </p:cxnSp>
        <p:pic>
          <p:nvPicPr>
            <p:cNvPr id="80" name="Picture 88"/>
            <p:cNvPicPr>
              <a:picLocks noChangeAspect="1" noChangeArrowheads="1"/>
            </p:cNvPicPr>
            <p:nvPr/>
          </p:nvPicPr>
          <p:blipFill>
            <a:blip r:embed="rId3" cstate="print"/>
            <a:srcRect/>
            <a:stretch>
              <a:fillRect/>
            </a:stretch>
          </p:blipFill>
          <p:spPr bwMode="auto">
            <a:xfrm>
              <a:off x="3454404" y="1593850"/>
              <a:ext cx="2349500" cy="1403349"/>
            </a:xfrm>
            <a:prstGeom prst="rect">
              <a:avLst/>
            </a:prstGeom>
            <a:noFill/>
            <a:ln w="9525" algn="ctr">
              <a:noFill/>
              <a:miter lim="800000"/>
              <a:headEnd/>
              <a:tailEnd/>
            </a:ln>
          </p:spPr>
        </p:pic>
        <p:sp>
          <p:nvSpPr>
            <p:cNvPr id="81" name="TextBox 80"/>
            <p:cNvSpPr txBox="1"/>
            <p:nvPr/>
          </p:nvSpPr>
          <p:spPr>
            <a:xfrm>
              <a:off x="3686791" y="2070523"/>
              <a:ext cx="945988" cy="160898"/>
            </a:xfrm>
            <a:prstGeom prst="rect">
              <a:avLst/>
            </a:prstGeom>
            <a:noFill/>
          </p:spPr>
          <p:txBody>
            <a:bodyPr wrap="square" lIns="0" tIns="0" rIns="0" bIns="0" rtlCol="0" anchor="ctr" anchorCtr="0">
              <a:noAutofit/>
            </a:bodyPr>
            <a:lstStyle/>
            <a:p>
              <a:endParaRPr lang="en-US" sz="1000" dirty="0"/>
            </a:p>
          </p:txBody>
        </p:sp>
        <p:sp>
          <p:nvSpPr>
            <p:cNvPr id="82" name="TextBox 81"/>
            <p:cNvSpPr txBox="1"/>
            <p:nvPr/>
          </p:nvSpPr>
          <p:spPr>
            <a:xfrm>
              <a:off x="4235110" y="2172328"/>
              <a:ext cx="1013551" cy="165253"/>
            </a:xfrm>
            <a:prstGeom prst="rect">
              <a:avLst/>
            </a:prstGeom>
            <a:noFill/>
          </p:spPr>
          <p:txBody>
            <a:bodyPr wrap="square" lIns="0" tIns="0" rIns="0" bIns="0" rtlCol="0" anchor="ctr" anchorCtr="0">
              <a:noAutofit/>
            </a:bodyPr>
            <a:lstStyle/>
            <a:p>
              <a:r>
                <a:rPr lang="en-US" sz="1100" b="1" dirty="0" smtClean="0"/>
                <a:t>Frame Relay</a:t>
              </a:r>
              <a:endParaRPr lang="en-US" sz="1100" b="1" dirty="0"/>
            </a:p>
          </p:txBody>
        </p:sp>
        <p:sp>
          <p:nvSpPr>
            <p:cNvPr id="83" name="TextBox 82"/>
            <p:cNvSpPr txBox="1"/>
            <p:nvPr/>
          </p:nvSpPr>
          <p:spPr>
            <a:xfrm>
              <a:off x="4967619" y="1490980"/>
              <a:ext cx="1085201" cy="175260"/>
            </a:xfrm>
            <a:prstGeom prst="rect">
              <a:avLst/>
            </a:prstGeom>
            <a:noFill/>
          </p:spPr>
          <p:txBody>
            <a:bodyPr wrap="square" lIns="0" tIns="0" rIns="0" bIns="0" rtlCol="0" anchor="ctr" anchorCtr="0">
              <a:noAutofit/>
            </a:bodyPr>
            <a:lstStyle/>
            <a:p>
              <a:pPr algn="l"/>
              <a:r>
                <a:rPr lang="en-US" sz="1000" dirty="0" smtClean="0"/>
                <a:t>2001:12::1/64</a:t>
              </a:r>
              <a:endParaRPr lang="en-US" sz="1000" dirty="0"/>
            </a:p>
          </p:txBody>
        </p:sp>
        <p:cxnSp>
          <p:nvCxnSpPr>
            <p:cNvPr id="84" name="Straight Connector 83"/>
            <p:cNvCxnSpPr/>
            <p:nvPr/>
          </p:nvCxnSpPr>
          <p:spPr bwMode="auto">
            <a:xfrm rot="16200000" flipH="1">
              <a:off x="7389380" y="251981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85" name="Straight Connector 84"/>
            <p:cNvCxnSpPr>
              <a:stCxn id="92" idx="1"/>
            </p:cNvCxnSpPr>
            <p:nvPr/>
          </p:nvCxnSpPr>
          <p:spPr bwMode="auto">
            <a:xfrm rot="10800000" flipH="1" flipV="1">
              <a:off x="6089192" y="2523296"/>
              <a:ext cx="1494429" cy="2747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86" name="Arc 85"/>
            <p:cNvSpPr/>
            <p:nvPr/>
          </p:nvSpPr>
          <p:spPr bwMode="auto">
            <a:xfrm rot="3435754">
              <a:off x="3657980" y="1103054"/>
              <a:ext cx="497539"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87" name="Straight Connector 86"/>
            <p:cNvCxnSpPr/>
            <p:nvPr/>
          </p:nvCxnSpPr>
          <p:spPr bwMode="auto">
            <a:xfrm rot="16200000" flipH="1">
              <a:off x="1547380" y="249949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88" name="Straight Connector 87"/>
            <p:cNvCxnSpPr/>
            <p:nvPr/>
          </p:nvCxnSpPr>
          <p:spPr bwMode="auto">
            <a:xfrm>
              <a:off x="1720984" y="2516166"/>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pic>
          <p:nvPicPr>
            <p:cNvPr id="89" name="Picture 37"/>
            <p:cNvPicPr>
              <a:picLocks noChangeArrowheads="1"/>
            </p:cNvPicPr>
            <p:nvPr/>
          </p:nvPicPr>
          <p:blipFill>
            <a:blip r:embed="rId4" cstate="print"/>
            <a:srcRect/>
            <a:stretch>
              <a:fillRect/>
            </a:stretch>
          </p:blipFill>
          <p:spPr bwMode="auto">
            <a:xfrm>
              <a:off x="2341356" y="2291836"/>
              <a:ext cx="870351" cy="451691"/>
            </a:xfrm>
            <a:prstGeom prst="rect">
              <a:avLst/>
            </a:prstGeom>
            <a:noFill/>
            <a:ln w="9525">
              <a:noFill/>
              <a:miter lim="800000"/>
              <a:headEnd/>
              <a:tailEnd/>
            </a:ln>
          </p:spPr>
        </p:pic>
        <p:sp>
          <p:nvSpPr>
            <p:cNvPr id="90" name="TextBox 89"/>
            <p:cNvSpPr txBox="1"/>
            <p:nvPr/>
          </p:nvSpPr>
          <p:spPr>
            <a:xfrm>
              <a:off x="2612557" y="251006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91" name="Arc 90"/>
            <p:cNvSpPr/>
            <p:nvPr/>
          </p:nvSpPr>
          <p:spPr bwMode="auto">
            <a:xfrm rot="18166242" flipH="1">
              <a:off x="5290568" y="1111199"/>
              <a:ext cx="460751"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92" name="Picture 37"/>
            <p:cNvPicPr>
              <a:picLocks noChangeArrowheads="1"/>
            </p:cNvPicPr>
            <p:nvPr/>
          </p:nvPicPr>
          <p:blipFill>
            <a:blip r:embed="rId4" cstate="print"/>
            <a:srcRect/>
            <a:stretch>
              <a:fillRect/>
            </a:stretch>
          </p:blipFill>
          <p:spPr bwMode="auto">
            <a:xfrm>
              <a:off x="6089193" y="2297451"/>
              <a:ext cx="870351" cy="451691"/>
            </a:xfrm>
            <a:prstGeom prst="rect">
              <a:avLst/>
            </a:prstGeom>
            <a:noFill/>
            <a:ln w="9525">
              <a:noFill/>
              <a:miter lim="800000"/>
              <a:headEnd/>
              <a:tailEnd/>
            </a:ln>
          </p:spPr>
        </p:pic>
        <p:sp>
          <p:nvSpPr>
            <p:cNvPr id="93" name="TextBox 92"/>
            <p:cNvSpPr txBox="1"/>
            <p:nvPr/>
          </p:nvSpPr>
          <p:spPr>
            <a:xfrm>
              <a:off x="6360394" y="251567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94" name="Picture 37"/>
            <p:cNvPicPr>
              <a:picLocks noChangeArrowheads="1"/>
            </p:cNvPicPr>
            <p:nvPr/>
          </p:nvPicPr>
          <p:blipFill>
            <a:blip r:embed="rId4" cstate="print"/>
            <a:srcRect/>
            <a:stretch>
              <a:fillRect/>
            </a:stretch>
          </p:blipFill>
          <p:spPr bwMode="auto">
            <a:xfrm>
              <a:off x="4259056" y="1092956"/>
              <a:ext cx="870351" cy="451691"/>
            </a:xfrm>
            <a:prstGeom prst="rect">
              <a:avLst/>
            </a:prstGeom>
            <a:noFill/>
            <a:ln w="9525">
              <a:noFill/>
              <a:miter lim="800000"/>
              <a:headEnd/>
              <a:tailEnd/>
            </a:ln>
          </p:spPr>
        </p:pic>
        <p:sp>
          <p:nvSpPr>
            <p:cNvPr id="95" name="TextBox 94"/>
            <p:cNvSpPr txBox="1"/>
            <p:nvPr/>
          </p:nvSpPr>
          <p:spPr>
            <a:xfrm>
              <a:off x="4530257" y="131118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96" name="TextBox 95"/>
            <p:cNvSpPr txBox="1"/>
            <p:nvPr/>
          </p:nvSpPr>
          <p:spPr>
            <a:xfrm>
              <a:off x="5927739" y="2090420"/>
              <a:ext cx="1085201" cy="175260"/>
            </a:xfrm>
            <a:prstGeom prst="rect">
              <a:avLst/>
            </a:prstGeom>
            <a:noFill/>
          </p:spPr>
          <p:txBody>
            <a:bodyPr wrap="square" lIns="0" tIns="0" rIns="0" bIns="0" rtlCol="0" anchor="ctr" anchorCtr="0">
              <a:noAutofit/>
            </a:bodyPr>
            <a:lstStyle/>
            <a:p>
              <a:pPr algn="l"/>
              <a:r>
                <a:rPr lang="en-US" sz="1000" dirty="0" smtClean="0"/>
                <a:t>2001:12::3/64</a:t>
              </a:r>
              <a:endParaRPr lang="en-US" sz="1000" dirty="0"/>
            </a:p>
          </p:txBody>
        </p:sp>
        <p:sp>
          <p:nvSpPr>
            <p:cNvPr id="97" name="TextBox 96"/>
            <p:cNvSpPr txBox="1"/>
            <p:nvPr/>
          </p:nvSpPr>
          <p:spPr>
            <a:xfrm>
              <a:off x="2414919" y="2075180"/>
              <a:ext cx="1085201" cy="175260"/>
            </a:xfrm>
            <a:prstGeom prst="rect">
              <a:avLst/>
            </a:prstGeom>
            <a:noFill/>
          </p:spPr>
          <p:txBody>
            <a:bodyPr wrap="square" lIns="0" tIns="0" rIns="0" bIns="0" rtlCol="0" anchor="ctr" anchorCtr="0">
              <a:noAutofit/>
            </a:bodyPr>
            <a:lstStyle/>
            <a:p>
              <a:pPr algn="r"/>
              <a:r>
                <a:rPr lang="en-US" sz="1000" dirty="0" smtClean="0"/>
                <a:t>2001:12::2/64</a:t>
              </a:r>
              <a:endParaRPr lang="en-US" sz="1000" dirty="0"/>
            </a:p>
          </p:txBody>
        </p:sp>
        <p:sp>
          <p:nvSpPr>
            <p:cNvPr id="98" name="TextBox 97"/>
            <p:cNvSpPr txBox="1"/>
            <p:nvPr/>
          </p:nvSpPr>
          <p:spPr>
            <a:xfrm>
              <a:off x="5005719" y="1788160"/>
              <a:ext cx="1085201" cy="175260"/>
            </a:xfrm>
            <a:prstGeom prst="rect">
              <a:avLst/>
            </a:prstGeom>
            <a:noFill/>
          </p:spPr>
          <p:txBody>
            <a:bodyPr wrap="square" lIns="0" tIns="0" rIns="0" bIns="0" rtlCol="0" anchor="ctr" anchorCtr="0">
              <a:noAutofit/>
            </a:bodyPr>
            <a:lstStyle/>
            <a:p>
              <a:pPr algn="l"/>
              <a:r>
                <a:rPr lang="en-US" sz="900" dirty="0" smtClean="0"/>
                <a:t>DLCI: 103</a:t>
              </a:r>
              <a:endParaRPr lang="en-US" sz="900" dirty="0"/>
            </a:p>
          </p:txBody>
        </p:sp>
        <p:sp>
          <p:nvSpPr>
            <p:cNvPr id="99" name="TextBox 98"/>
            <p:cNvSpPr txBox="1"/>
            <p:nvPr/>
          </p:nvSpPr>
          <p:spPr>
            <a:xfrm>
              <a:off x="5112399" y="2435860"/>
              <a:ext cx="1085201" cy="175260"/>
            </a:xfrm>
            <a:prstGeom prst="rect">
              <a:avLst/>
            </a:prstGeom>
            <a:noFill/>
          </p:spPr>
          <p:txBody>
            <a:bodyPr wrap="square" lIns="0" tIns="0" rIns="0" bIns="0" rtlCol="0" anchor="ctr" anchorCtr="0">
              <a:noAutofit/>
            </a:bodyPr>
            <a:lstStyle/>
            <a:p>
              <a:pPr algn="l"/>
              <a:r>
                <a:rPr lang="en-US" sz="900" dirty="0" smtClean="0"/>
                <a:t>DLCI: 301</a:t>
              </a:r>
              <a:endParaRPr lang="en-US" sz="900" dirty="0"/>
            </a:p>
          </p:txBody>
        </p:sp>
        <p:sp>
          <p:nvSpPr>
            <p:cNvPr id="100" name="TextBox 99"/>
            <p:cNvSpPr txBox="1"/>
            <p:nvPr/>
          </p:nvSpPr>
          <p:spPr>
            <a:xfrm>
              <a:off x="3748419" y="2405380"/>
              <a:ext cx="1085201" cy="175260"/>
            </a:xfrm>
            <a:prstGeom prst="rect">
              <a:avLst/>
            </a:prstGeom>
            <a:noFill/>
          </p:spPr>
          <p:txBody>
            <a:bodyPr wrap="square" lIns="0" tIns="0" rIns="0" bIns="0" rtlCol="0" anchor="ctr" anchorCtr="0">
              <a:noAutofit/>
            </a:bodyPr>
            <a:lstStyle/>
            <a:p>
              <a:pPr algn="l"/>
              <a:r>
                <a:rPr lang="en-US" sz="900" dirty="0" smtClean="0"/>
                <a:t>DLCI: 201</a:t>
              </a:r>
              <a:endParaRPr lang="en-US" sz="900" dirty="0"/>
            </a:p>
          </p:txBody>
        </p:sp>
        <p:sp>
          <p:nvSpPr>
            <p:cNvPr id="101" name="TextBox 100"/>
            <p:cNvSpPr txBox="1"/>
            <p:nvPr/>
          </p:nvSpPr>
          <p:spPr>
            <a:xfrm>
              <a:off x="3916059" y="1788160"/>
              <a:ext cx="1085201" cy="175260"/>
            </a:xfrm>
            <a:prstGeom prst="rect">
              <a:avLst/>
            </a:prstGeom>
            <a:noFill/>
          </p:spPr>
          <p:txBody>
            <a:bodyPr wrap="square" lIns="0" tIns="0" rIns="0" bIns="0" rtlCol="0" anchor="ctr" anchorCtr="0">
              <a:noAutofit/>
            </a:bodyPr>
            <a:lstStyle/>
            <a:p>
              <a:pPr algn="l"/>
              <a:r>
                <a:rPr lang="en-US" sz="900" dirty="0" smtClean="0"/>
                <a:t>DLCI: 102</a:t>
              </a:r>
              <a:endParaRPr lang="en-US" sz="900" dirty="0"/>
            </a:p>
          </p:txBody>
        </p:sp>
        <p:sp>
          <p:nvSpPr>
            <p:cNvPr id="102" name="TextBox 101"/>
            <p:cNvSpPr txBox="1"/>
            <p:nvPr/>
          </p:nvSpPr>
          <p:spPr>
            <a:xfrm>
              <a:off x="4051300" y="1490980"/>
              <a:ext cx="553720" cy="198120"/>
            </a:xfrm>
            <a:prstGeom prst="rect">
              <a:avLst/>
            </a:prstGeom>
            <a:noFill/>
          </p:spPr>
          <p:txBody>
            <a:bodyPr wrap="square" lIns="0" tIns="0" rIns="0" bIns="0" rtlCol="0" anchor="ctr" anchorCtr="0">
              <a:noAutofit/>
            </a:bodyPr>
            <a:lstStyle/>
            <a:p>
              <a:r>
                <a:rPr lang="en-US" sz="1000" dirty="0" smtClean="0"/>
                <a:t>S0/0/0</a:t>
              </a:r>
              <a:endParaRPr lang="en-US" sz="1000" dirty="0"/>
            </a:p>
          </p:txBody>
        </p:sp>
        <p:sp>
          <p:nvSpPr>
            <p:cNvPr id="103" name="TextBox 102"/>
            <p:cNvSpPr txBox="1"/>
            <p:nvPr/>
          </p:nvSpPr>
          <p:spPr>
            <a:xfrm>
              <a:off x="30988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sp>
          <p:nvSpPr>
            <p:cNvPr id="104" name="TextBox 103"/>
            <p:cNvSpPr txBox="1"/>
            <p:nvPr/>
          </p:nvSpPr>
          <p:spPr>
            <a:xfrm>
              <a:off x="5664200" y="2621280"/>
              <a:ext cx="553720" cy="198120"/>
            </a:xfrm>
            <a:prstGeom prst="rect">
              <a:avLst/>
            </a:prstGeom>
            <a:noFill/>
          </p:spPr>
          <p:txBody>
            <a:bodyPr wrap="square" lIns="0" tIns="0" rIns="0" bIns="0" rtlCol="0" anchor="ctr" anchorCtr="0">
              <a:noAutofit/>
            </a:bodyPr>
            <a:lstStyle/>
            <a:p>
              <a:r>
                <a:rPr lang="en-US" sz="1000" dirty="0" smtClean="0"/>
                <a:t>S1/1.7</a:t>
              </a:r>
              <a:endParaRPr lang="en-US" sz="1000" dirty="0"/>
            </a:p>
          </p:txBody>
        </p:sp>
        <p:cxnSp>
          <p:nvCxnSpPr>
            <p:cNvPr id="105" name="Straight Arrow Connector 104"/>
            <p:cNvCxnSpPr/>
            <p:nvPr/>
          </p:nvCxnSpPr>
          <p:spPr bwMode="auto">
            <a:xfrm rot="10800000" flipV="1">
              <a:off x="3987800" y="1968500"/>
              <a:ext cx="2667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06" name="Straight Arrow Connector 105"/>
            <p:cNvCxnSpPr/>
            <p:nvPr/>
          </p:nvCxnSpPr>
          <p:spPr bwMode="auto">
            <a:xfrm>
              <a:off x="5232400" y="1955800"/>
              <a:ext cx="2413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07" name="Straight Arrow Connector 106"/>
            <p:cNvCxnSpPr/>
            <p:nvPr/>
          </p:nvCxnSpPr>
          <p:spPr bwMode="auto">
            <a:xfrm flipV="1">
              <a:off x="4013200" y="2209800"/>
              <a:ext cx="292100" cy="1905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08" name="Straight Arrow Connector 107"/>
            <p:cNvCxnSpPr/>
            <p:nvPr/>
          </p:nvCxnSpPr>
          <p:spPr bwMode="auto">
            <a:xfrm rot="10800000">
              <a:off x="5219700" y="2260600"/>
              <a:ext cx="228600" cy="16510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sp>
          <p:nvSpPr>
            <p:cNvPr id="109" name="Rectangle 108"/>
            <p:cNvSpPr/>
            <p:nvPr/>
          </p:nvSpPr>
          <p:spPr>
            <a:xfrm>
              <a:off x="6951254" y="2060934"/>
              <a:ext cx="1383712" cy="230832"/>
            </a:xfrm>
            <a:prstGeom prst="rect">
              <a:avLst/>
            </a:prstGeom>
          </p:spPr>
          <p:txBody>
            <a:bodyPr wrap="none">
              <a:spAutoFit/>
            </a:bodyPr>
            <a:lstStyle/>
            <a:p>
              <a:pPr algn="l"/>
              <a:r>
                <a:rPr lang="en-US" sz="1000" dirty="0" smtClean="0"/>
                <a:t>Lo103: 2001:33::3/64</a:t>
              </a:r>
            </a:p>
          </p:txBody>
        </p:sp>
        <p:sp>
          <p:nvSpPr>
            <p:cNvPr id="110" name="Rectangle 109"/>
            <p:cNvSpPr/>
            <p:nvPr/>
          </p:nvSpPr>
          <p:spPr>
            <a:xfrm>
              <a:off x="1058454" y="1984734"/>
              <a:ext cx="1383712" cy="230832"/>
            </a:xfrm>
            <a:prstGeom prst="rect">
              <a:avLst/>
            </a:prstGeom>
          </p:spPr>
          <p:txBody>
            <a:bodyPr wrap="none">
              <a:spAutoFit/>
            </a:bodyPr>
            <a:lstStyle/>
            <a:p>
              <a:pPr algn="l"/>
              <a:r>
                <a:rPr lang="en-US" sz="1000" dirty="0" smtClean="0"/>
                <a:t>Lo102: 2001:22::2/64</a:t>
              </a:r>
            </a:p>
          </p:txBody>
        </p:sp>
      </p:grpSp>
      <p:sp>
        <p:nvSpPr>
          <p:cNvPr id="44" name="Rectangle 43"/>
          <p:cNvSpPr/>
          <p:nvPr/>
        </p:nvSpPr>
        <p:spPr bwMode="auto">
          <a:xfrm>
            <a:off x="337040" y="3886200"/>
            <a:ext cx="6749560" cy="4191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Rectangle 44"/>
          <p:cNvSpPr/>
          <p:nvPr/>
        </p:nvSpPr>
        <p:spPr bwMode="auto">
          <a:xfrm>
            <a:off x="692640" y="3302000"/>
            <a:ext cx="1479060" cy="254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7" name="Content Placeholder 15"/>
          <p:cNvSpPr txBox="1">
            <a:spLocks/>
          </p:cNvSpPr>
          <p:nvPr/>
        </p:nvSpPr>
        <p:spPr bwMode="auto">
          <a:xfrm>
            <a:off x="293467" y="3294381"/>
            <a:ext cx="8520113" cy="120141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 </a:t>
            </a:r>
            <a:r>
              <a:rPr lang="en-US" sz="1200" b="1" kern="0" dirty="0" smtClean="0">
                <a:latin typeface="Courier New" pitchFamily="49" charset="0"/>
                <a:cs typeface="Courier New" pitchFamily="49" charset="0"/>
              </a:rPr>
              <a:t>ping 2001:33::3</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Type escape sequence to abort.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Sending 5, 100-byte ICMP Echos to 2001:33::3, timeout is 2 seconds: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Success rate is 100 percent (5/5) round-trip min/avg/max = 140/141/144ms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a:t>
            </a:r>
            <a:endParaRPr lang="en-US" sz="1200" b="1" kern="0" dirty="0" smtClean="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0" descr="ss4"/>
          <p:cNvPicPr>
            <a:picLocks noChangeAspect="1" noChangeArrowheads="1"/>
          </p:cNvPicPr>
          <p:nvPr/>
        </p:nvPicPr>
        <p:blipFill>
          <a:blip r:embed="rId2" cstate="print"/>
          <a:srcRect/>
          <a:stretch>
            <a:fillRect/>
          </a:stretch>
        </p:blipFill>
        <p:spPr bwMode="auto">
          <a:xfrm>
            <a:off x="0" y="1600200"/>
            <a:ext cx="9144000" cy="3200400"/>
          </a:xfrm>
          <a:prstGeom prst="rect">
            <a:avLst/>
          </a:prstGeom>
          <a:noFill/>
          <a:ln w="9525">
            <a:noFill/>
            <a:miter lim="800000"/>
            <a:headEnd/>
            <a:tailEnd/>
          </a:ln>
        </p:spPr>
      </p:pic>
      <p:sp>
        <p:nvSpPr>
          <p:cNvPr id="13315" name="Rectangle 10"/>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6" name="Rectangle 32"/>
          <p:cNvSpPr>
            <a:spLocks noGrp="1" noChangeArrowheads="1"/>
          </p:cNvSpPr>
          <p:nvPr>
            <p:ph type="title"/>
          </p:nvPr>
        </p:nvSpPr>
        <p:spPr>
          <a:xfrm>
            <a:off x="293688" y="1841863"/>
            <a:ext cx="3233284" cy="2743200"/>
          </a:xfrm>
          <a:prstGeom prst="rect">
            <a:avLst/>
          </a:prstGeom>
          <a:noFill/>
        </p:spPr>
        <p:txBody>
          <a:bodyPr anchor="ctr"/>
          <a:lstStyle/>
          <a:p>
            <a:r>
              <a:rPr lang="en-US" sz="2800" smtClean="0">
                <a:solidFill>
                  <a:schemeClr val="bg1"/>
                </a:solidFill>
              </a:rPr>
              <a:t>Configuring OSPFv3</a:t>
            </a:r>
            <a:endParaRPr lang="en-US" sz="3000" b="0" dirty="0" smtClean="0">
              <a:solidFill>
                <a:schemeClr val="bg1"/>
              </a:solidFill>
            </a:endParaRPr>
          </a:p>
        </p:txBody>
      </p:sp>
    </p:spTree>
  </p:cSld>
  <p:clrMapOvr>
    <a:masterClrMapping/>
  </p:clrMapOvr>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1650" name="Rectangle 2"/>
          <p:cNvSpPr>
            <a:spLocks noGrp="1" noChangeArrowheads="1"/>
          </p:cNvSpPr>
          <p:nvPr>
            <p:ph type="title"/>
          </p:nvPr>
        </p:nvSpPr>
        <p:spPr/>
        <p:txBody>
          <a:bodyPr/>
          <a:lstStyle/>
          <a:p>
            <a:r>
              <a:rPr lang="en-US" smtClean="0"/>
              <a:t>OSPFv3</a:t>
            </a:r>
            <a:endParaRPr lang="en-US" dirty="0" smtClean="0"/>
          </a:p>
        </p:txBody>
      </p:sp>
      <p:sp>
        <p:nvSpPr>
          <p:cNvPr id="103427" name="Rectangle 3"/>
          <p:cNvSpPr>
            <a:spLocks noGrp="1" noChangeArrowheads="1"/>
          </p:cNvSpPr>
          <p:nvPr>
            <p:ph idx="1"/>
          </p:nvPr>
        </p:nvSpPr>
        <p:spPr/>
        <p:txBody>
          <a:bodyPr/>
          <a:lstStyle/>
          <a:p>
            <a:r>
              <a:rPr lang="en-US" smtClean="0"/>
              <a:t>The protocol implementation for IPv6 includes these characteristics: </a:t>
            </a:r>
          </a:p>
          <a:p>
            <a:pPr lvl="1"/>
            <a:r>
              <a:rPr lang="en-US" smtClean="0"/>
              <a:t>Based on OSPF version 2 (OSPFv2), with enhancements </a:t>
            </a:r>
          </a:p>
          <a:p>
            <a:pPr lvl="1"/>
            <a:r>
              <a:rPr lang="en-US" smtClean="0"/>
              <a:t>Distributes IPv6 prefixes </a:t>
            </a:r>
          </a:p>
          <a:p>
            <a:pPr lvl="1"/>
            <a:r>
              <a:rPr lang="en-US" smtClean="0"/>
              <a:t>Runs directly over IPv6 </a:t>
            </a:r>
          </a:p>
          <a:p>
            <a:pPr lvl="1"/>
            <a:r>
              <a:rPr lang="en-US" smtClean="0"/>
              <a:t>Operates as “ships in the night” with OSPFv2 </a:t>
            </a:r>
          </a:p>
          <a:p>
            <a:r>
              <a:rPr lang="en-US" smtClean="0"/>
              <a:t>This implementation adds these IPv6-specific attributes:</a:t>
            </a:r>
          </a:p>
          <a:p>
            <a:pPr lvl="1"/>
            <a:r>
              <a:rPr lang="en-US" smtClean="0"/>
              <a:t>128-bit addresses </a:t>
            </a:r>
          </a:p>
          <a:p>
            <a:pPr lvl="1"/>
            <a:r>
              <a:rPr lang="en-US" smtClean="0"/>
              <a:t>Link-local address </a:t>
            </a:r>
          </a:p>
          <a:p>
            <a:pPr lvl="1"/>
            <a:r>
              <a:rPr lang="en-US" smtClean="0"/>
              <a:t>Multiple addresses and instances per interface </a:t>
            </a:r>
          </a:p>
          <a:p>
            <a:pPr lvl="1"/>
            <a:r>
              <a:rPr lang="en-US" smtClean="0"/>
              <a:t>Authentication (now uses IPsec) </a:t>
            </a:r>
          </a:p>
          <a:p>
            <a:pPr lvl="1"/>
            <a:r>
              <a:rPr lang="en-US" smtClean="0"/>
              <a:t>OSPFv3 runs over a link rather than a subnet </a:t>
            </a:r>
            <a:endParaRPr lang="en-US" dirty="0" smtClean="0"/>
          </a:p>
        </p:txBody>
      </p:sp>
    </p:spTree>
  </p:cSld>
  <p:clrMapOvr>
    <a:masterClrMapping/>
  </p:clrMapOvr>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0626" name="Rectangle 2"/>
          <p:cNvSpPr>
            <a:spLocks noGrp="1" noChangeArrowheads="1"/>
          </p:cNvSpPr>
          <p:nvPr>
            <p:ph type="title"/>
          </p:nvPr>
        </p:nvSpPr>
        <p:spPr/>
        <p:txBody>
          <a:bodyPr/>
          <a:lstStyle/>
          <a:p>
            <a:r>
              <a:rPr lang="en-US" dirty="0" smtClean="0"/>
              <a:t>OSPFv3</a:t>
            </a:r>
          </a:p>
        </p:txBody>
      </p:sp>
      <p:sp>
        <p:nvSpPr>
          <p:cNvPr id="99331" name="Rectangle 3"/>
          <p:cNvSpPr>
            <a:spLocks noGrp="1" noChangeArrowheads="1"/>
          </p:cNvSpPr>
          <p:nvPr>
            <p:ph idx="1"/>
          </p:nvPr>
        </p:nvSpPr>
        <p:spPr/>
        <p:txBody>
          <a:bodyPr>
            <a:normAutofit/>
          </a:bodyPr>
          <a:lstStyle/>
          <a:p>
            <a:r>
              <a:rPr lang="en-US" dirty="0" smtClean="0"/>
              <a:t>Open Shortest Path First version 3 </a:t>
            </a:r>
            <a:r>
              <a:rPr lang="en-US" smtClean="0"/>
              <a:t>(OSPFv3 RFC 5340) </a:t>
            </a:r>
            <a:r>
              <a:rPr lang="en-US" dirty="0" smtClean="0"/>
              <a:t>is a link state routing protocol for IPv6.</a:t>
            </a:r>
          </a:p>
          <a:p>
            <a:pPr lvl="1"/>
            <a:r>
              <a:rPr lang="en-US" dirty="0" smtClean="0"/>
              <a:t>It’s based on OSPFv2. </a:t>
            </a:r>
          </a:p>
          <a:p>
            <a:r>
              <a:rPr lang="en-US" dirty="0" smtClean="0"/>
              <a:t>The following remained the same as OSPFv2:</a:t>
            </a:r>
          </a:p>
          <a:p>
            <a:pPr lvl="1"/>
            <a:r>
              <a:rPr lang="en-US" dirty="0" smtClean="0"/>
              <a:t>Packet types </a:t>
            </a:r>
            <a:r>
              <a:rPr lang="en-US" sz="1600" dirty="0" smtClean="0"/>
              <a:t>(Hello, DBD, LSR, LSU, LSA)</a:t>
            </a:r>
          </a:p>
          <a:p>
            <a:pPr lvl="1"/>
            <a:r>
              <a:rPr lang="en-US" dirty="0" smtClean="0"/>
              <a:t>Mechanisms for neighbor discovery and adjacency formation</a:t>
            </a:r>
          </a:p>
          <a:p>
            <a:pPr lvl="1"/>
            <a:r>
              <a:rPr lang="en-US" dirty="0" smtClean="0"/>
              <a:t>LSA flooding and aging </a:t>
            </a:r>
            <a:r>
              <a:rPr lang="en-US" sz="1600" dirty="0" smtClean="0"/>
              <a:t>(but there are now 3 types of scopes)</a:t>
            </a:r>
          </a:p>
          <a:p>
            <a:pPr lvl="1"/>
            <a:r>
              <a:rPr lang="en-US" dirty="0" smtClean="0"/>
              <a:t>SPF calculations</a:t>
            </a:r>
          </a:p>
          <a:p>
            <a:pPr lvl="1"/>
            <a:r>
              <a:rPr lang="en-US" dirty="0" smtClean="0"/>
              <a:t>DR election procedure</a:t>
            </a:r>
          </a:p>
          <a:p>
            <a:pPr lvl="1"/>
            <a:r>
              <a:rPr lang="en-US" dirty="0" smtClean="0"/>
              <a:t>Multi-area support </a:t>
            </a:r>
            <a:r>
              <a:rPr lang="en-US" sz="1600" dirty="0" smtClean="0"/>
              <a:t>(including NSSA)</a:t>
            </a:r>
          </a:p>
          <a:p>
            <a:pPr lvl="1"/>
            <a:r>
              <a:rPr lang="en-US" dirty="0" smtClean="0"/>
              <a:t>Multiple topologies support </a:t>
            </a:r>
            <a:r>
              <a:rPr lang="en-US" sz="1600" dirty="0" smtClean="0"/>
              <a:t>(NBMA, point-to-multipoint, point-to-point and broadcast)</a:t>
            </a:r>
          </a:p>
          <a:p>
            <a:pPr lvl="1"/>
            <a:r>
              <a:rPr lang="en-US" dirty="0" smtClean="0"/>
              <a:t>Router-ID is still a </a:t>
            </a:r>
            <a:r>
              <a:rPr lang="en-US" smtClean="0"/>
              <a:t>32-bit address</a:t>
            </a:r>
            <a:endParaRPr lang="en-US" dirty="0" smtClean="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3218" name="Rectangle 2"/>
          <p:cNvSpPr>
            <a:spLocks noGrp="1" noChangeArrowheads="1"/>
          </p:cNvSpPr>
          <p:nvPr>
            <p:ph type="title"/>
          </p:nvPr>
        </p:nvSpPr>
        <p:spPr/>
        <p:txBody>
          <a:bodyPr>
            <a:normAutofit/>
          </a:bodyPr>
          <a:lstStyle/>
          <a:p>
            <a:pPr>
              <a:defRPr/>
            </a:pPr>
            <a:r>
              <a:rPr lang="en-US" dirty="0" smtClean="0"/>
              <a:t>Protocol and Next Header Fields</a:t>
            </a:r>
          </a:p>
        </p:txBody>
      </p:sp>
      <p:sp>
        <p:nvSpPr>
          <p:cNvPr id="36" name="Content Placeholder 35"/>
          <p:cNvSpPr>
            <a:spLocks noGrp="1"/>
          </p:cNvSpPr>
          <p:nvPr>
            <p:ph idx="1"/>
          </p:nvPr>
        </p:nvSpPr>
        <p:spPr/>
        <p:txBody>
          <a:bodyPr/>
          <a:lstStyle/>
          <a:p>
            <a:r>
              <a:rPr lang="en-US" dirty="0" smtClean="0"/>
              <a:t>In IPv4 the Protocol field is used to identify the next level protocol (e.g., TCP, UDP, ICMP, …). </a:t>
            </a:r>
          </a:p>
          <a:p>
            <a:r>
              <a:rPr lang="en-US" dirty="0" smtClean="0"/>
              <a:t>In IPv6, this field is called the "Next Header" field and serves the same purpose.</a:t>
            </a:r>
          </a:p>
          <a:p>
            <a:endParaRPr lang="en-US" dirty="0"/>
          </a:p>
        </p:txBody>
      </p:sp>
      <p:grpSp>
        <p:nvGrpSpPr>
          <p:cNvPr id="2" name="Group 10"/>
          <p:cNvGrpSpPr/>
          <p:nvPr/>
        </p:nvGrpSpPr>
        <p:grpSpPr>
          <a:xfrm>
            <a:off x="368300" y="2843825"/>
            <a:ext cx="8518513" cy="3479800"/>
            <a:chOff x="368300" y="3136900"/>
            <a:chExt cx="8518513" cy="3479800"/>
          </a:xfrm>
        </p:grpSpPr>
        <p:pic>
          <p:nvPicPr>
            <p:cNvPr id="3074" name="Picture 2"/>
            <p:cNvPicPr>
              <a:picLocks noChangeAspect="1" noChangeArrowheads="1"/>
            </p:cNvPicPr>
            <p:nvPr/>
          </p:nvPicPr>
          <p:blipFill>
            <a:blip r:embed="rId3" cstate="print"/>
            <a:srcRect/>
            <a:stretch>
              <a:fillRect/>
            </a:stretch>
          </p:blipFill>
          <p:spPr bwMode="auto">
            <a:xfrm>
              <a:off x="368300" y="3174999"/>
              <a:ext cx="4214852" cy="2786963"/>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4652623" y="3136900"/>
              <a:ext cx="4234190" cy="2857500"/>
            </a:xfrm>
            <a:prstGeom prst="rect">
              <a:avLst/>
            </a:prstGeom>
            <a:noFill/>
            <a:ln w="9525">
              <a:noFill/>
              <a:miter lim="800000"/>
              <a:headEnd/>
              <a:tailEnd/>
            </a:ln>
          </p:spPr>
        </p:pic>
        <p:grpSp>
          <p:nvGrpSpPr>
            <p:cNvPr id="3" name="Group 49"/>
            <p:cNvGrpSpPr/>
            <p:nvPr/>
          </p:nvGrpSpPr>
          <p:grpSpPr>
            <a:xfrm>
              <a:off x="1816100" y="4051300"/>
              <a:ext cx="6045200" cy="1003300"/>
              <a:chOff x="1828800" y="2857500"/>
              <a:chExt cx="6045200" cy="1003300"/>
            </a:xfrm>
          </p:grpSpPr>
          <p:sp>
            <p:nvSpPr>
              <p:cNvPr id="48" name="Rectangle 47"/>
              <p:cNvSpPr/>
              <p:nvPr/>
            </p:nvSpPr>
            <p:spPr bwMode="auto">
              <a:xfrm>
                <a:off x="1828800" y="3327400"/>
                <a:ext cx="965200" cy="53340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9" name="Rectangle 48"/>
              <p:cNvSpPr/>
              <p:nvPr/>
            </p:nvSpPr>
            <p:spPr bwMode="auto">
              <a:xfrm>
                <a:off x="7076722" y="2857500"/>
                <a:ext cx="797278" cy="57150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pSp>
        <p:pic>
          <p:nvPicPr>
            <p:cNvPr id="3078" name="Picture 6"/>
            <p:cNvPicPr>
              <a:picLocks noChangeAspect="1" noChangeArrowheads="1"/>
            </p:cNvPicPr>
            <p:nvPr/>
          </p:nvPicPr>
          <p:blipFill>
            <a:blip r:embed="rId5" cstate="print"/>
            <a:srcRect/>
            <a:stretch>
              <a:fillRect/>
            </a:stretch>
          </p:blipFill>
          <p:spPr bwMode="auto">
            <a:xfrm>
              <a:off x="1219200" y="6055504"/>
              <a:ext cx="2380171" cy="535796"/>
            </a:xfrm>
            <a:prstGeom prst="rect">
              <a:avLst/>
            </a:prstGeom>
            <a:noFill/>
            <a:ln w="9525">
              <a:noFill/>
              <a:miter lim="800000"/>
              <a:headEnd/>
              <a:tailEnd/>
            </a:ln>
          </p:spPr>
        </p:pic>
        <p:pic>
          <p:nvPicPr>
            <p:cNvPr id="3079" name="Picture 7"/>
            <p:cNvPicPr>
              <a:picLocks noChangeAspect="1" noChangeArrowheads="1"/>
            </p:cNvPicPr>
            <p:nvPr/>
          </p:nvPicPr>
          <p:blipFill>
            <a:blip r:embed="rId6" cstate="print"/>
            <a:srcRect/>
            <a:stretch>
              <a:fillRect/>
            </a:stretch>
          </p:blipFill>
          <p:spPr bwMode="auto">
            <a:xfrm>
              <a:off x="5295900" y="6070600"/>
              <a:ext cx="2390475" cy="546100"/>
            </a:xfrm>
            <a:prstGeom prst="rect">
              <a:avLst/>
            </a:prstGeom>
            <a:noFill/>
            <a:ln w="9525">
              <a:noFill/>
              <a:miter lim="800000"/>
              <a:headEnd/>
              <a:tailEnd/>
            </a:ln>
          </p:spPr>
        </p:pic>
      </p:grpSp>
    </p:spTree>
  </p:cSld>
  <p:clrMapOvr>
    <a:masterClrMapping/>
  </p:clrMapOvr>
  <p:transition>
    <p:fade/>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7794" name="Rectangle 2"/>
          <p:cNvSpPr>
            <a:spLocks noGrp="1" noChangeArrowheads="1"/>
          </p:cNvSpPr>
          <p:nvPr>
            <p:ph type="title"/>
          </p:nvPr>
        </p:nvSpPr>
        <p:spPr/>
        <p:txBody>
          <a:bodyPr/>
          <a:lstStyle/>
          <a:p>
            <a:r>
              <a:rPr lang="en-US" dirty="0" smtClean="0"/>
              <a:t>OSPFv2 and OSPFv3 Differences</a:t>
            </a:r>
          </a:p>
        </p:txBody>
      </p:sp>
      <p:sp>
        <p:nvSpPr>
          <p:cNvPr id="1697795" name="Rectangle 3"/>
          <p:cNvSpPr>
            <a:spLocks noGrp="1" noChangeArrowheads="1"/>
          </p:cNvSpPr>
          <p:nvPr>
            <p:ph idx="1"/>
          </p:nvPr>
        </p:nvSpPr>
        <p:spPr/>
        <p:txBody>
          <a:bodyPr/>
          <a:lstStyle/>
          <a:p>
            <a:r>
              <a:rPr lang="en-US" dirty="0" smtClean="0"/>
              <a:t>Unlike OSPFv2, OSPFv3:</a:t>
            </a:r>
          </a:p>
          <a:p>
            <a:pPr lvl="1"/>
            <a:r>
              <a:rPr lang="en-US" dirty="0" smtClean="0"/>
              <a:t>OSPFv3 runs over a link </a:t>
            </a:r>
            <a:r>
              <a:rPr lang="en-US" smtClean="0"/>
              <a:t>and is configured </a:t>
            </a:r>
            <a:r>
              <a:rPr lang="en-US" dirty="0" smtClean="0"/>
              <a:t>on an interface.</a:t>
            </a:r>
          </a:p>
          <a:p>
            <a:pPr lvl="1"/>
            <a:r>
              <a:rPr lang="en-US" dirty="0" smtClean="0"/>
              <a:t>Uses the term “link” similarly to IPv4 OSPF's “subnet” or “network”.</a:t>
            </a:r>
          </a:p>
          <a:p>
            <a:pPr lvl="1"/>
            <a:r>
              <a:rPr lang="en-US" dirty="0" smtClean="0"/>
              <a:t>IPv6 link-local addresses are required.</a:t>
            </a:r>
          </a:p>
          <a:p>
            <a:pPr lvl="1"/>
            <a:r>
              <a:rPr lang="en-US" dirty="0" smtClean="0"/>
              <a:t>There are now three separate LSA </a:t>
            </a:r>
            <a:r>
              <a:rPr lang="en-US" smtClean="0"/>
              <a:t>flooding scopes: Link-local </a:t>
            </a:r>
            <a:r>
              <a:rPr lang="en-US" dirty="0" smtClean="0"/>
              <a:t>scope, Area scope, and </a:t>
            </a:r>
            <a:r>
              <a:rPr lang="en-US" smtClean="0"/>
              <a:t>AS scope.</a:t>
            </a:r>
            <a:endParaRPr lang="en-US" dirty="0" smtClean="0"/>
          </a:p>
          <a:p>
            <a:pPr lvl="1"/>
            <a:r>
              <a:rPr lang="en-US" dirty="0" smtClean="0"/>
              <a:t>Multiple </a:t>
            </a:r>
            <a:r>
              <a:rPr lang="en-US" smtClean="0"/>
              <a:t>OSPFv3 instances are supported </a:t>
            </a:r>
            <a:r>
              <a:rPr lang="en-US" dirty="0" smtClean="0"/>
              <a:t>on </a:t>
            </a:r>
            <a:r>
              <a:rPr lang="en-US" smtClean="0"/>
              <a:t>one interface.</a:t>
            </a:r>
            <a:endParaRPr lang="en-US" dirty="0" smtClean="0"/>
          </a:p>
          <a:p>
            <a:pPr lvl="1"/>
            <a:r>
              <a:rPr lang="en-US" dirty="0" smtClean="0"/>
              <a:t>Multicast addresses </a:t>
            </a:r>
            <a:r>
              <a:rPr lang="en-US" smtClean="0"/>
              <a:t>have changed.</a:t>
            </a:r>
            <a:endParaRPr lang="en-US" dirty="0" smtClean="0"/>
          </a:p>
          <a:p>
            <a:pPr lvl="1"/>
            <a:r>
              <a:rPr lang="en-US" smtClean="0"/>
              <a:t>Security is improved.</a:t>
            </a:r>
            <a:endParaRPr lang="en-US" dirty="0" smtClean="0"/>
          </a:p>
        </p:txBody>
      </p:sp>
    </p:spTree>
  </p:cSld>
  <p:clrMapOvr>
    <a:masterClrMapping/>
  </p:clrMapOvr>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8818" name="Rectangle 2"/>
          <p:cNvSpPr>
            <a:spLocks noGrp="1" noChangeArrowheads="1"/>
          </p:cNvSpPr>
          <p:nvPr>
            <p:ph type="title"/>
          </p:nvPr>
        </p:nvSpPr>
        <p:spPr/>
        <p:txBody>
          <a:bodyPr/>
          <a:lstStyle/>
          <a:p>
            <a:pPr>
              <a:defRPr/>
            </a:pPr>
            <a:r>
              <a:rPr lang="en-US" dirty="0" smtClean="0"/>
              <a:t>OSPFv3 Runs Over a Link</a:t>
            </a:r>
            <a:r>
              <a:rPr lang="en-US" b="0" dirty="0" smtClean="0"/>
              <a:t> </a:t>
            </a:r>
            <a:endParaRPr lang="en-US" dirty="0" smtClean="0"/>
          </a:p>
        </p:txBody>
      </p:sp>
      <p:sp>
        <p:nvSpPr>
          <p:cNvPr id="1698819" name="Rectangle 3"/>
          <p:cNvSpPr>
            <a:spLocks noGrp="1" noChangeArrowheads="1"/>
          </p:cNvSpPr>
          <p:nvPr>
            <p:ph idx="1"/>
          </p:nvPr>
        </p:nvSpPr>
        <p:spPr/>
        <p:txBody>
          <a:bodyPr/>
          <a:lstStyle/>
          <a:p>
            <a:pPr>
              <a:buFont typeface="Arial" charset="0"/>
              <a:buChar char="•"/>
              <a:defRPr/>
            </a:pPr>
            <a:r>
              <a:rPr lang="en-US" dirty="0" smtClean="0"/>
              <a:t>OSPFv3 runs over a link as opposed to IPv4 over an IP subnet. </a:t>
            </a:r>
          </a:p>
          <a:p>
            <a:pPr lvl="1">
              <a:defRPr/>
            </a:pPr>
            <a:r>
              <a:rPr lang="en-US" dirty="0" smtClean="0"/>
              <a:t>IPv6 uses the term “link” which replaces the terms “network” and “subnet” used in the IPv4 OSPF.</a:t>
            </a:r>
          </a:p>
          <a:p>
            <a:pPr>
              <a:buFont typeface="Arial" charset="0"/>
              <a:buChar char="•"/>
              <a:defRPr/>
            </a:pPr>
            <a:r>
              <a:rPr lang="en-US" dirty="0" smtClean="0"/>
              <a:t>The</a:t>
            </a:r>
            <a:r>
              <a:rPr lang="en-US" b="1" dirty="0" smtClean="0">
                <a:latin typeface="Courier New" pitchFamily="49" charset="0"/>
              </a:rPr>
              <a:t> network </a:t>
            </a:r>
            <a:r>
              <a:rPr lang="en-US" dirty="0" smtClean="0"/>
              <a:t>statement in the router subcommand mode of OSPFv2 is replaced by the </a:t>
            </a:r>
            <a:r>
              <a:rPr lang="en-US" b="1" dirty="0" smtClean="0">
                <a:latin typeface="Courier New" pitchFamily="49" charset="0"/>
              </a:rPr>
              <a:t>ipv6 ospf </a:t>
            </a:r>
            <a:r>
              <a:rPr lang="en-US" i="1" dirty="0" smtClean="0">
                <a:latin typeface="Courier New" pitchFamily="49" charset="0"/>
              </a:rPr>
              <a:t>process-id </a:t>
            </a:r>
            <a:r>
              <a:rPr lang="en-US" b="1" dirty="0" smtClean="0">
                <a:latin typeface="Courier New" pitchFamily="49" charset="0"/>
              </a:rPr>
              <a:t>area </a:t>
            </a:r>
            <a:r>
              <a:rPr lang="en-US" i="1" dirty="0" smtClean="0">
                <a:latin typeface="Courier New" pitchFamily="49" charset="0"/>
              </a:rPr>
              <a:t>area-id</a:t>
            </a:r>
            <a:r>
              <a:rPr lang="en-US" dirty="0" smtClean="0">
                <a:latin typeface="Courier New" pitchFamily="49" charset="0"/>
              </a:rPr>
              <a:t> </a:t>
            </a:r>
            <a:r>
              <a:rPr lang="en-US" dirty="0" smtClean="0"/>
              <a:t>interface command. </a:t>
            </a:r>
          </a:p>
        </p:txBody>
      </p:sp>
    </p:spTree>
  </p:cSld>
  <p:clrMapOvr>
    <a:masterClrMapping/>
  </p:clrMapOvr>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42" name="Rectangle 2"/>
          <p:cNvSpPr>
            <a:spLocks noGrp="1" noChangeArrowheads="1"/>
          </p:cNvSpPr>
          <p:nvPr>
            <p:ph type="title"/>
          </p:nvPr>
        </p:nvSpPr>
        <p:spPr/>
        <p:txBody>
          <a:bodyPr/>
          <a:lstStyle/>
          <a:p>
            <a:pPr>
              <a:defRPr/>
            </a:pPr>
            <a:r>
              <a:rPr lang="en-US" dirty="0" smtClean="0"/>
              <a:t>Link-Local Addresses Are Used</a:t>
            </a:r>
          </a:p>
        </p:txBody>
      </p:sp>
      <p:sp>
        <p:nvSpPr>
          <p:cNvPr id="1699843" name="Rectangle 3"/>
          <p:cNvSpPr>
            <a:spLocks noGrp="1" noChangeArrowheads="1"/>
          </p:cNvSpPr>
          <p:nvPr>
            <p:ph idx="1"/>
          </p:nvPr>
        </p:nvSpPr>
        <p:spPr/>
        <p:txBody>
          <a:bodyPr/>
          <a:lstStyle/>
          <a:p>
            <a:pPr>
              <a:buFont typeface="Arial" charset="0"/>
              <a:buChar char="•"/>
              <a:defRPr/>
            </a:pPr>
            <a:r>
              <a:rPr lang="en-US" dirty="0" smtClean="0"/>
              <a:t>OSPFv3 uses IPv6 link-local addresses to identify the OSPFv3 adjacency neighbors. </a:t>
            </a:r>
          </a:p>
          <a:p>
            <a:pPr>
              <a:buFont typeface="Arial" charset="0"/>
              <a:buChar char="•"/>
              <a:defRPr/>
            </a:pPr>
            <a:r>
              <a:rPr lang="en-US" dirty="0" smtClean="0"/>
              <a:t>Therefore, when configuring the</a:t>
            </a:r>
            <a:r>
              <a:rPr lang="en-US" b="1" dirty="0" smtClean="0">
                <a:solidFill>
                  <a:srgbClr val="000066"/>
                </a:solidFill>
                <a:effectLst>
                  <a:outerShdw blurRad="38100" dist="38100" dir="2700000" algn="tl">
                    <a:srgbClr val="C0C0C0"/>
                  </a:outerShdw>
                </a:effectLst>
                <a:latin typeface="Courier New" pitchFamily="49" charset="0"/>
              </a:rPr>
              <a:t> </a:t>
            </a:r>
            <a:r>
              <a:rPr lang="en-US" b="1" dirty="0" smtClean="0">
                <a:latin typeface="Courier New" pitchFamily="49" charset="0"/>
              </a:rPr>
              <a:t>ipv6 ospf neighbor </a:t>
            </a:r>
            <a:r>
              <a:rPr lang="en-US" dirty="0" smtClean="0"/>
              <a:t>command, the IPv6 address used must be the link-local address of the neighbor</a:t>
            </a:r>
            <a:r>
              <a:rPr lang="en-US" smtClean="0"/>
              <a:t>. </a:t>
            </a:r>
            <a:endParaRPr lang="en-US" dirty="0" smtClean="0"/>
          </a:p>
        </p:txBody>
      </p:sp>
    </p:spTree>
  </p:cSld>
  <p:clrMapOvr>
    <a:masterClrMapping/>
  </p:clrMapOvr>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0866" name="Rectangle 2"/>
          <p:cNvSpPr>
            <a:spLocks noGrp="1" noChangeArrowheads="1"/>
          </p:cNvSpPr>
          <p:nvPr>
            <p:ph type="title"/>
          </p:nvPr>
        </p:nvSpPr>
        <p:spPr/>
        <p:txBody>
          <a:bodyPr/>
          <a:lstStyle/>
          <a:p>
            <a:pPr>
              <a:defRPr/>
            </a:pPr>
            <a:r>
              <a:rPr lang="en-US" dirty="0" smtClean="0"/>
              <a:t>Multiple OSPFv3 Instance Support</a:t>
            </a:r>
          </a:p>
        </p:txBody>
      </p:sp>
      <p:sp>
        <p:nvSpPr>
          <p:cNvPr id="109571" name="Rectangle 3"/>
          <p:cNvSpPr>
            <a:spLocks noGrp="1" noChangeArrowheads="1"/>
          </p:cNvSpPr>
          <p:nvPr>
            <p:ph idx="1"/>
          </p:nvPr>
        </p:nvSpPr>
        <p:spPr/>
        <p:txBody>
          <a:bodyPr/>
          <a:lstStyle/>
          <a:p>
            <a:r>
              <a:rPr lang="en-US" dirty="0" smtClean="0"/>
              <a:t>Separate autonomous systems, each running OSPF, use a common link. </a:t>
            </a:r>
          </a:p>
          <a:p>
            <a:pPr lvl="1"/>
            <a:r>
              <a:rPr lang="en-US" dirty="0" smtClean="0"/>
              <a:t>A single link could belong to multiple areas. </a:t>
            </a:r>
          </a:p>
          <a:p>
            <a:r>
              <a:rPr lang="en-US" dirty="0" smtClean="0"/>
              <a:t>OSPFv3 uses a new field, called the Instance ID, to allow multiple instances per link. </a:t>
            </a:r>
          </a:p>
          <a:p>
            <a:pPr lvl="1"/>
            <a:r>
              <a:rPr lang="en-US" dirty="0" smtClean="0"/>
              <a:t>To have two instances talk to each other, they must share the same instance ID. </a:t>
            </a:r>
          </a:p>
          <a:p>
            <a:pPr lvl="1"/>
            <a:r>
              <a:rPr lang="en-US" dirty="0" smtClean="0"/>
              <a:t>By default, the instance ID is set to 0.</a:t>
            </a:r>
          </a:p>
        </p:txBody>
      </p:sp>
    </p:spTree>
  </p:cSld>
  <p:clrMapOvr>
    <a:masterClrMapping/>
  </p:clrMapOvr>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1890" name="Rectangle 2"/>
          <p:cNvSpPr>
            <a:spLocks noGrp="1" noChangeArrowheads="1"/>
          </p:cNvSpPr>
          <p:nvPr>
            <p:ph type="title"/>
          </p:nvPr>
        </p:nvSpPr>
        <p:spPr/>
        <p:txBody>
          <a:bodyPr/>
          <a:lstStyle/>
          <a:p>
            <a:pPr>
              <a:defRPr/>
            </a:pPr>
            <a:r>
              <a:rPr lang="en-US" dirty="0" smtClean="0"/>
              <a:t>Multicast Addresses</a:t>
            </a:r>
          </a:p>
        </p:txBody>
      </p:sp>
      <p:sp>
        <p:nvSpPr>
          <p:cNvPr id="1701891" name="Rectangle 3"/>
          <p:cNvSpPr>
            <a:spLocks noGrp="1" noChangeArrowheads="1"/>
          </p:cNvSpPr>
          <p:nvPr>
            <p:ph idx="1"/>
          </p:nvPr>
        </p:nvSpPr>
        <p:spPr/>
        <p:txBody>
          <a:bodyPr/>
          <a:lstStyle/>
          <a:p>
            <a:pPr>
              <a:buFont typeface="Arial" charset="0"/>
              <a:buChar char="•"/>
              <a:defRPr/>
            </a:pPr>
            <a:r>
              <a:rPr lang="en-US" b="1" dirty="0" smtClean="0"/>
              <a:t>FF02::5</a:t>
            </a:r>
          </a:p>
          <a:p>
            <a:pPr lvl="1">
              <a:defRPr/>
            </a:pPr>
            <a:r>
              <a:rPr lang="en-US" smtClean="0"/>
              <a:t>Represents all OSPFv3 </a:t>
            </a:r>
            <a:r>
              <a:rPr lang="en-US" dirty="0" smtClean="0"/>
              <a:t>routers on the link-local scope, equivalent to 224.0.0.5 in OSPFv2. </a:t>
            </a:r>
          </a:p>
          <a:p>
            <a:pPr>
              <a:buFont typeface="Arial" charset="0"/>
              <a:buChar char="•"/>
              <a:defRPr/>
            </a:pPr>
            <a:r>
              <a:rPr lang="en-US" b="1" dirty="0" smtClean="0"/>
              <a:t>FF02::6</a:t>
            </a:r>
          </a:p>
          <a:p>
            <a:pPr lvl="1">
              <a:defRPr/>
            </a:pPr>
            <a:r>
              <a:rPr lang="en-US" dirty="0" smtClean="0"/>
              <a:t>Represents all designated routers (DRs) on the link-local scope, equivalent to 224.0.0.6 in OSPFv2. </a:t>
            </a:r>
          </a:p>
        </p:txBody>
      </p:sp>
    </p:spTree>
  </p:cSld>
  <p:clrMapOvr>
    <a:masterClrMapping/>
  </p:clrMapOvr>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2914" name="Rectangle 2"/>
          <p:cNvSpPr>
            <a:spLocks noGrp="1" noChangeArrowheads="1"/>
          </p:cNvSpPr>
          <p:nvPr>
            <p:ph type="title"/>
          </p:nvPr>
        </p:nvSpPr>
        <p:spPr/>
        <p:txBody>
          <a:bodyPr/>
          <a:lstStyle/>
          <a:p>
            <a:pPr>
              <a:defRPr/>
            </a:pPr>
            <a:r>
              <a:rPr lang="en-US" dirty="0" smtClean="0"/>
              <a:t>Removal of Address Semantics</a:t>
            </a:r>
          </a:p>
        </p:txBody>
      </p:sp>
      <p:sp>
        <p:nvSpPr>
          <p:cNvPr id="111619" name="Rectangle 3"/>
          <p:cNvSpPr>
            <a:spLocks noGrp="1" noChangeArrowheads="1"/>
          </p:cNvSpPr>
          <p:nvPr>
            <p:ph idx="1"/>
          </p:nvPr>
        </p:nvSpPr>
        <p:spPr/>
        <p:txBody>
          <a:bodyPr/>
          <a:lstStyle/>
          <a:p>
            <a:r>
              <a:rPr lang="en-US" dirty="0" smtClean="0"/>
              <a:t>IPv6 addresses are not present in the OSPF packet header (part of payload information). </a:t>
            </a:r>
          </a:p>
          <a:p>
            <a:pPr lvl="1"/>
            <a:r>
              <a:rPr lang="en-US" dirty="0" smtClean="0"/>
              <a:t>Router LSAs and network LSAs do not carry IPv6 addresses. </a:t>
            </a:r>
          </a:p>
          <a:p>
            <a:pPr lvl="1"/>
            <a:r>
              <a:rPr lang="en-US" dirty="0" smtClean="0"/>
              <a:t>The router ID, area ID, and link-state ID remain at 32 bits. </a:t>
            </a:r>
          </a:p>
          <a:p>
            <a:pPr lvl="1"/>
            <a:r>
              <a:rPr lang="en-US" dirty="0" smtClean="0"/>
              <a:t>The DR </a:t>
            </a:r>
            <a:r>
              <a:rPr lang="en-US" smtClean="0"/>
              <a:t>and BDR </a:t>
            </a:r>
            <a:r>
              <a:rPr lang="en-US" dirty="0" smtClean="0"/>
              <a:t>are identified by their router ID and not by their IP address. </a:t>
            </a:r>
          </a:p>
        </p:txBody>
      </p:sp>
    </p:spTree>
  </p:cSld>
  <p:clrMapOvr>
    <a:masterClrMapping/>
  </p:clrMapOvr>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3938" name="Rectangle 2"/>
          <p:cNvSpPr>
            <a:spLocks noGrp="1" noChangeArrowheads="1"/>
          </p:cNvSpPr>
          <p:nvPr>
            <p:ph type="title"/>
          </p:nvPr>
        </p:nvSpPr>
        <p:spPr/>
        <p:txBody>
          <a:bodyPr/>
          <a:lstStyle/>
          <a:p>
            <a:pPr>
              <a:defRPr/>
            </a:pPr>
            <a:r>
              <a:rPr lang="en-US" dirty="0" smtClean="0"/>
              <a:t>Security</a:t>
            </a:r>
          </a:p>
        </p:txBody>
      </p:sp>
      <p:sp>
        <p:nvSpPr>
          <p:cNvPr id="112643" name="Rectangle 3"/>
          <p:cNvSpPr>
            <a:spLocks noGrp="1" noChangeArrowheads="1"/>
          </p:cNvSpPr>
          <p:nvPr>
            <p:ph idx="1"/>
          </p:nvPr>
        </p:nvSpPr>
        <p:spPr/>
        <p:txBody>
          <a:bodyPr/>
          <a:lstStyle/>
          <a:p>
            <a:r>
              <a:rPr lang="en-US" dirty="0" smtClean="0"/>
              <a:t>OSPFv3 uses </a:t>
            </a:r>
            <a:r>
              <a:rPr lang="en-US" smtClean="0"/>
              <a:t>IPv6 IPsec AH </a:t>
            </a:r>
            <a:r>
              <a:rPr lang="en-US" dirty="0" smtClean="0"/>
              <a:t>and ESP extension headers instead of the variety of mechanisms defined in OSPFv2. </a:t>
            </a:r>
          </a:p>
          <a:p>
            <a:r>
              <a:rPr lang="en-US" dirty="0" smtClean="0"/>
              <a:t>Authentication is no longer part of OSPF. </a:t>
            </a:r>
          </a:p>
          <a:p>
            <a:pPr lvl="1"/>
            <a:r>
              <a:rPr lang="en-US" dirty="0" smtClean="0"/>
              <a:t>It is now the job of </a:t>
            </a:r>
            <a:r>
              <a:rPr lang="en-US" smtClean="0"/>
              <a:t>IPv6 and IPsec to </a:t>
            </a:r>
            <a:r>
              <a:rPr lang="en-US" dirty="0" smtClean="0"/>
              <a:t>make sure that the right level of authentication is in use. </a:t>
            </a:r>
          </a:p>
        </p:txBody>
      </p:sp>
    </p:spTree>
  </p:cSld>
  <p:clrMapOvr>
    <a:masterClrMapping/>
  </p:clrMapOvr>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4962" name="Rectangle 2"/>
          <p:cNvSpPr>
            <a:spLocks noGrp="1" noChangeArrowheads="1"/>
          </p:cNvSpPr>
          <p:nvPr>
            <p:ph type="title"/>
          </p:nvPr>
        </p:nvSpPr>
        <p:spPr/>
        <p:txBody>
          <a:bodyPr/>
          <a:lstStyle/>
          <a:p>
            <a:r>
              <a:rPr lang="en-US" dirty="0" smtClean="0"/>
              <a:t>LSA Types for IPv6</a:t>
            </a:r>
          </a:p>
        </p:txBody>
      </p:sp>
      <p:sp>
        <p:nvSpPr>
          <p:cNvPr id="111619" name="Rectangle 3"/>
          <p:cNvSpPr>
            <a:spLocks noGrp="1" noChangeArrowheads="1"/>
          </p:cNvSpPr>
          <p:nvPr>
            <p:ph idx="1"/>
          </p:nvPr>
        </p:nvSpPr>
        <p:spPr/>
        <p:txBody>
          <a:bodyPr/>
          <a:lstStyle/>
          <a:p>
            <a:r>
              <a:rPr lang="en-US" dirty="0" smtClean="0"/>
              <a:t>Router LSAs contain only 32-bit IDs. </a:t>
            </a:r>
          </a:p>
          <a:p>
            <a:r>
              <a:rPr lang="en-US" dirty="0" smtClean="0"/>
              <a:t>Two OSPFv3 LSAs that are not available in OSPFv2 include:</a:t>
            </a:r>
          </a:p>
          <a:p>
            <a:pPr lvl="1"/>
            <a:r>
              <a:rPr lang="en-US" dirty="0" smtClean="0"/>
              <a:t>Link LSAs</a:t>
            </a:r>
          </a:p>
          <a:p>
            <a:pPr lvl="1"/>
            <a:r>
              <a:rPr lang="en-US" dirty="0" smtClean="0"/>
              <a:t>Intra-area prefix LSAs</a:t>
            </a:r>
          </a:p>
          <a:p>
            <a:r>
              <a:rPr lang="en-US" dirty="0" smtClean="0"/>
              <a:t>OSPFv3 Type 3 and 9 LSAs carry all IPv6 prefix information.</a:t>
            </a:r>
          </a:p>
          <a:p>
            <a:endParaRPr lang="en-US" dirty="0" smtClean="0"/>
          </a:p>
        </p:txBody>
      </p:sp>
    </p:spTree>
  </p:cSld>
  <p:clrMapOvr>
    <a:masterClrMapping/>
  </p:clrMapOvr>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9058" name="Rectangle 2"/>
          <p:cNvSpPr>
            <a:spLocks noGrp="1" noChangeArrowheads="1"/>
          </p:cNvSpPr>
          <p:nvPr>
            <p:ph type="title"/>
          </p:nvPr>
        </p:nvSpPr>
        <p:spPr/>
        <p:txBody>
          <a:bodyPr/>
          <a:lstStyle/>
          <a:p>
            <a:pPr>
              <a:defRPr/>
            </a:pPr>
            <a:r>
              <a:rPr lang="en-US" dirty="0" smtClean="0"/>
              <a:t>OSPFv3 Commands</a:t>
            </a:r>
          </a:p>
        </p:txBody>
      </p:sp>
      <p:sp>
        <p:nvSpPr>
          <p:cNvPr id="1709059" name="Rectangle 3"/>
          <p:cNvSpPr>
            <a:spLocks noGrp="1" noChangeArrowheads="1"/>
          </p:cNvSpPr>
          <p:nvPr>
            <p:ph idx="1"/>
          </p:nvPr>
        </p:nvSpPr>
        <p:spPr/>
        <p:txBody>
          <a:bodyPr/>
          <a:lstStyle/>
          <a:p>
            <a:pPr>
              <a:buFont typeface="Arial" charset="0"/>
              <a:buChar char="•"/>
              <a:defRPr/>
            </a:pPr>
            <a:r>
              <a:rPr lang="en-US" dirty="0" smtClean="0"/>
              <a:t>OSPFv2 and OSPFv3 commands are similar.</a:t>
            </a:r>
          </a:p>
          <a:p>
            <a:pPr>
              <a:buFont typeface="Arial" charset="0"/>
              <a:buChar char="•"/>
              <a:defRPr/>
            </a:pPr>
            <a:r>
              <a:rPr lang="en-US" dirty="0" smtClean="0"/>
              <a:t>In most cases, you simply either prefix or replace</a:t>
            </a:r>
            <a:r>
              <a:rPr lang="en-US" b="1" dirty="0" smtClean="0">
                <a:latin typeface="Courier New" pitchFamily="49" charset="0"/>
              </a:rPr>
              <a:t> ip </a:t>
            </a:r>
            <a:r>
              <a:rPr lang="en-US" dirty="0" smtClean="0"/>
              <a:t>in the OSPF command with </a:t>
            </a:r>
            <a:r>
              <a:rPr lang="en-US" b="1" dirty="0" smtClean="0">
                <a:latin typeface="Courier New" pitchFamily="49" charset="0"/>
              </a:rPr>
              <a:t>ipv6</a:t>
            </a:r>
            <a:r>
              <a:rPr lang="en-US" dirty="0" smtClean="0"/>
              <a:t>. </a:t>
            </a:r>
          </a:p>
          <a:p>
            <a:pPr lvl="1">
              <a:defRPr/>
            </a:pPr>
            <a:r>
              <a:rPr lang="en-US" b="1" dirty="0" smtClean="0">
                <a:latin typeface="Courier New" pitchFamily="49" charset="0"/>
              </a:rPr>
              <a:t>ipv6 address </a:t>
            </a:r>
            <a:r>
              <a:rPr lang="en-US" dirty="0" smtClean="0"/>
              <a:t> 	=  </a:t>
            </a:r>
            <a:r>
              <a:rPr lang="en-US" b="1" dirty="0" smtClean="0">
                <a:latin typeface="Courier New" pitchFamily="49" charset="0"/>
              </a:rPr>
              <a:t>ip address</a:t>
            </a:r>
            <a:endParaRPr lang="en-US" dirty="0" smtClean="0"/>
          </a:p>
          <a:p>
            <a:pPr lvl="1">
              <a:defRPr/>
            </a:pPr>
            <a:r>
              <a:rPr lang="en-US" b="1" dirty="0" smtClean="0">
                <a:latin typeface="Courier New" pitchFamily="49" charset="0"/>
              </a:rPr>
              <a:t>show ipv6 route	</a:t>
            </a:r>
            <a:r>
              <a:rPr lang="en-US" dirty="0" smtClean="0"/>
              <a:t>=  </a:t>
            </a:r>
            <a:r>
              <a:rPr lang="en-US" b="1" dirty="0" smtClean="0">
                <a:latin typeface="Courier New" pitchFamily="49" charset="0"/>
              </a:rPr>
              <a:t>show ip route </a:t>
            </a:r>
          </a:p>
        </p:txBody>
      </p:sp>
    </p:spTree>
  </p:cSld>
  <p:clrMapOvr>
    <a:masterClrMapping/>
  </p:clrMapOvr>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10082" name="Rectangle 2"/>
          <p:cNvSpPr>
            <a:spLocks noGrp="1" noChangeArrowheads="1"/>
          </p:cNvSpPr>
          <p:nvPr>
            <p:ph type="title"/>
          </p:nvPr>
        </p:nvSpPr>
        <p:spPr/>
        <p:txBody>
          <a:bodyPr/>
          <a:lstStyle/>
          <a:p>
            <a:r>
              <a:rPr lang="en-US" dirty="0" smtClean="0"/>
              <a:t>Steps to Configuring OSPFv3</a:t>
            </a:r>
          </a:p>
        </p:txBody>
      </p:sp>
      <p:sp>
        <p:nvSpPr>
          <p:cNvPr id="1710083" name="Rectangle 3"/>
          <p:cNvSpPr>
            <a:spLocks noGrp="1" noChangeArrowheads="1"/>
          </p:cNvSpPr>
          <p:nvPr>
            <p:ph idx="1"/>
          </p:nvPr>
        </p:nvSpPr>
        <p:spPr/>
        <p:txBody>
          <a:bodyPr>
            <a:noAutofit/>
          </a:bodyPr>
          <a:lstStyle/>
          <a:p>
            <a:pPr marL="457200" indent="-457200">
              <a:buFont typeface="+mj-lt"/>
              <a:buAutoNum type="arabicPeriod"/>
            </a:pPr>
            <a:r>
              <a:rPr lang="en-US" dirty="0" smtClean="0"/>
              <a:t>Complete the OSPF network strategy and planning for your IPv6 network. (E.g., are multiple </a:t>
            </a:r>
            <a:r>
              <a:rPr lang="en-US" smtClean="0"/>
              <a:t>areas required?). </a:t>
            </a:r>
            <a:endParaRPr lang="en-US" dirty="0" smtClean="0"/>
          </a:p>
          <a:p>
            <a:pPr marL="457200" indent="-457200">
              <a:buFont typeface="+mj-lt"/>
              <a:buAutoNum type="arabicPeriod"/>
            </a:pPr>
            <a:r>
              <a:rPr lang="en-US" dirty="0" smtClean="0"/>
              <a:t>Enable IPv6 unicast routing using the</a:t>
            </a:r>
            <a:r>
              <a:rPr lang="en-US" b="1" dirty="0" smtClean="0">
                <a:latin typeface="Courier New" pitchFamily="49" charset="0"/>
                <a:cs typeface="Courier New" pitchFamily="49" charset="0"/>
              </a:rPr>
              <a:t> ipv6 unicast-routing </a:t>
            </a:r>
            <a:r>
              <a:rPr lang="en-US" dirty="0" smtClean="0"/>
              <a:t>command.  </a:t>
            </a:r>
          </a:p>
          <a:p>
            <a:pPr marL="457200" indent="-457200">
              <a:buFont typeface="+mj-lt"/>
              <a:buAutoNum type="arabicPeriod"/>
            </a:pPr>
            <a:r>
              <a:rPr lang="en-US" dirty="0" smtClean="0"/>
              <a:t>(Optional) Enter OSPFv3 router configuration mode and configure the router ID.</a:t>
            </a:r>
          </a:p>
          <a:p>
            <a:pPr marL="457200" indent="-457200">
              <a:buFont typeface="+mj-lt"/>
              <a:buAutoNum type="arabicPeriod"/>
            </a:pPr>
            <a:r>
              <a:rPr lang="en-US" dirty="0" smtClean="0"/>
              <a:t>Enable IPv6 on the interface using the </a:t>
            </a:r>
            <a:r>
              <a:rPr lang="en-US" b="1" dirty="0" smtClean="0">
                <a:latin typeface="Courier New" pitchFamily="49" charset="0"/>
                <a:cs typeface="Courier New" pitchFamily="49" charset="0"/>
              </a:rPr>
              <a:t>ipv6 ospf area </a:t>
            </a:r>
            <a:r>
              <a:rPr lang="en-US" dirty="0" smtClean="0"/>
              <a:t>command. </a:t>
            </a:r>
          </a:p>
          <a:p>
            <a:pPr marL="457200" indent="-457200">
              <a:buFont typeface="+mj-lt"/>
              <a:buAutoNum type="arabicPeriod"/>
            </a:pPr>
            <a:r>
              <a:rPr lang="en-US" dirty="0" smtClean="0"/>
              <a:t>(Optional) Configure OSPFv3 interface specific settings, including area, router priority, and OSPFv3 path cost. </a:t>
            </a:r>
          </a:p>
          <a:p>
            <a:pPr marL="457200" indent="-457200">
              <a:buFont typeface="+mj-lt"/>
              <a:buAutoNum type="arabicPeriod"/>
            </a:pPr>
            <a:r>
              <a:rPr lang="en-US" dirty="0" smtClean="0"/>
              <a:t>(Optional) Configure routing specifics from router configuration mode, including router priority, </a:t>
            </a:r>
            <a:r>
              <a:rPr lang="en-US" smtClean="0"/>
              <a:t>route summarization</a:t>
            </a:r>
            <a:r>
              <a:rPr lang="en-US" dirty="0" smtClean="0"/>
              <a:t>, stub features, and so on. </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Extension Headers</a:t>
            </a:r>
            <a:endParaRPr lang="en-US" dirty="0"/>
          </a:p>
        </p:txBody>
      </p:sp>
      <p:sp>
        <p:nvSpPr>
          <p:cNvPr id="3" name="Content Placeholder 2"/>
          <p:cNvSpPr>
            <a:spLocks noGrp="1"/>
          </p:cNvSpPr>
          <p:nvPr>
            <p:ph idx="1"/>
          </p:nvPr>
        </p:nvSpPr>
        <p:spPr/>
        <p:txBody>
          <a:bodyPr>
            <a:normAutofit/>
          </a:bodyPr>
          <a:lstStyle/>
          <a:p>
            <a:r>
              <a:rPr lang="en-US" dirty="0" smtClean="0"/>
              <a:t>The Next Header field identifies what follows the Destination Address field:</a:t>
            </a:r>
          </a:p>
          <a:p>
            <a:pPr lvl="1"/>
            <a:r>
              <a:rPr lang="en-US" dirty="0" smtClean="0"/>
              <a:t>Protocols:</a:t>
            </a:r>
          </a:p>
          <a:p>
            <a:pPr lvl="2"/>
            <a:r>
              <a:rPr lang="en-US" dirty="0" smtClean="0"/>
              <a:t>TCP	(protocol 6)</a:t>
            </a:r>
          </a:p>
          <a:p>
            <a:pPr lvl="2"/>
            <a:r>
              <a:rPr lang="en-US" dirty="0" smtClean="0"/>
              <a:t>UDP	(protocol 17)</a:t>
            </a:r>
          </a:p>
          <a:p>
            <a:pPr lvl="2"/>
            <a:r>
              <a:rPr lang="en-US" dirty="0" smtClean="0"/>
              <a:t>ICMPv6	(protocol 58)</a:t>
            </a:r>
          </a:p>
          <a:p>
            <a:pPr lvl="1"/>
            <a:r>
              <a:rPr lang="en-US" dirty="0" smtClean="0"/>
              <a:t>Extension header </a:t>
            </a:r>
          </a:p>
          <a:p>
            <a:r>
              <a:rPr lang="en-US" dirty="0" smtClean="0"/>
              <a:t>Extension headers make the handling of options more efficient.</a:t>
            </a:r>
          </a:p>
          <a:p>
            <a:endParaRPr lang="en-US" dirty="0"/>
          </a:p>
        </p:txBody>
      </p:sp>
      <p:grpSp>
        <p:nvGrpSpPr>
          <p:cNvPr id="4" name="Group 11"/>
          <p:cNvGrpSpPr/>
          <p:nvPr/>
        </p:nvGrpSpPr>
        <p:grpSpPr>
          <a:xfrm>
            <a:off x="4524647" y="1098068"/>
            <a:ext cx="4234190" cy="3641123"/>
            <a:chOff x="4665323" y="2082800"/>
            <a:chExt cx="4234190" cy="3641123"/>
          </a:xfrm>
        </p:grpSpPr>
        <p:grpSp>
          <p:nvGrpSpPr>
            <p:cNvPr id="5" name="Group 18"/>
            <p:cNvGrpSpPr/>
            <p:nvPr/>
          </p:nvGrpSpPr>
          <p:grpSpPr>
            <a:xfrm>
              <a:off x="4665323" y="2082800"/>
              <a:ext cx="4234190" cy="3641123"/>
              <a:chOff x="4652623" y="3136900"/>
              <a:chExt cx="4234190" cy="3641123"/>
            </a:xfrm>
          </p:grpSpPr>
          <p:grpSp>
            <p:nvGrpSpPr>
              <p:cNvPr id="6" name="Group 8"/>
              <p:cNvGrpSpPr/>
              <p:nvPr/>
            </p:nvGrpSpPr>
            <p:grpSpPr>
              <a:xfrm>
                <a:off x="4652623" y="3136900"/>
                <a:ext cx="4234190" cy="2857500"/>
                <a:chOff x="4652623" y="3136900"/>
                <a:chExt cx="4234190" cy="2857500"/>
              </a:xfrm>
            </p:grpSpPr>
            <p:pic>
              <p:nvPicPr>
                <p:cNvPr id="23" name="Picture 22"/>
                <p:cNvPicPr>
                  <a:picLocks noChangeAspect="1" noChangeArrowheads="1"/>
                </p:cNvPicPr>
                <p:nvPr/>
              </p:nvPicPr>
              <p:blipFill>
                <a:blip r:embed="rId2" cstate="print"/>
                <a:srcRect/>
                <a:stretch>
                  <a:fillRect/>
                </a:stretch>
              </p:blipFill>
              <p:spPr bwMode="auto">
                <a:xfrm>
                  <a:off x="4652623" y="3136900"/>
                  <a:ext cx="4234190" cy="2857500"/>
                </a:xfrm>
                <a:prstGeom prst="rect">
                  <a:avLst/>
                </a:prstGeom>
                <a:noFill/>
                <a:ln w="9525">
                  <a:noFill/>
                  <a:miter lim="800000"/>
                  <a:headEnd/>
                  <a:tailEnd/>
                </a:ln>
              </p:spPr>
            </p:pic>
            <p:sp>
              <p:nvSpPr>
                <p:cNvPr id="24" name="Rectangle 23"/>
                <p:cNvSpPr/>
                <p:nvPr/>
              </p:nvSpPr>
              <p:spPr bwMode="auto">
                <a:xfrm>
                  <a:off x="7051322" y="4051300"/>
                  <a:ext cx="797278" cy="57150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pSp>
          <p:sp>
            <p:nvSpPr>
              <p:cNvPr id="21" name="Rectangle 20"/>
              <p:cNvSpPr/>
              <p:nvPr/>
            </p:nvSpPr>
            <p:spPr bwMode="auto">
              <a:xfrm>
                <a:off x="4711700" y="5930900"/>
                <a:ext cx="4102100" cy="415323"/>
              </a:xfrm>
              <a:prstGeom prst="rect">
                <a:avLst/>
              </a:prstGeom>
              <a:solidFill>
                <a:schemeClr val="accent6">
                  <a:lumMod val="20000"/>
                  <a:lumOff val="80000"/>
                </a:schemeClr>
              </a:solidFill>
              <a:ln w="2857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(Optional) Extension Header(s)</a:t>
                </a:r>
              </a:p>
            </p:txBody>
          </p:sp>
          <p:sp>
            <p:nvSpPr>
              <p:cNvPr id="22" name="Rectangle 21"/>
              <p:cNvSpPr/>
              <p:nvPr/>
            </p:nvSpPr>
            <p:spPr bwMode="auto">
              <a:xfrm>
                <a:off x="4711700" y="6362700"/>
                <a:ext cx="4102100" cy="415323"/>
              </a:xfrm>
              <a:prstGeom prst="rect">
                <a:avLst/>
              </a:prstGeom>
              <a:solidFill>
                <a:schemeClr val="bg1">
                  <a:lumMod val="85000"/>
                </a:schemeClr>
              </a:solidFill>
              <a:ln w="2857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Data …</a:t>
                </a:r>
              </a:p>
            </p:txBody>
          </p:sp>
        </p:grpSp>
        <p:sp>
          <p:nvSpPr>
            <p:cNvPr id="7" name="Rectangle 6"/>
            <p:cNvSpPr/>
            <p:nvPr/>
          </p:nvSpPr>
          <p:spPr bwMode="auto">
            <a:xfrm>
              <a:off x="4711700" y="4851400"/>
              <a:ext cx="4114800" cy="469900"/>
            </a:xfrm>
            <a:prstGeom prst="rect">
              <a:avLst/>
            </a:prstGeom>
            <a:noFill/>
            <a:ln w="76200" cap="flat" cmpd="sng" algn="ctr">
              <a:solidFill>
                <a:srgbClr val="FFC000"/>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pSp>
    </p:spTree>
  </p:cSld>
  <p:clrMapOvr>
    <a:masterClrMapping/>
  </p:clrMapOvr>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1282700" y="3225800"/>
            <a:ext cx="1854200" cy="1905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sz="2900" dirty="0" smtClean="0"/>
              <a:t>Enable OSPFv3 </a:t>
            </a:r>
            <a:endParaRPr lang="en-US" sz="2900" dirty="0"/>
          </a:p>
        </p:txBody>
      </p:sp>
      <p:sp>
        <p:nvSpPr>
          <p:cNvPr id="13" name="Content Placeholder 12"/>
          <p:cNvSpPr>
            <a:spLocks noGrp="1"/>
          </p:cNvSpPr>
          <p:nvPr>
            <p:ph idx="1"/>
          </p:nvPr>
        </p:nvSpPr>
        <p:spPr/>
        <p:txBody>
          <a:bodyPr>
            <a:normAutofit/>
          </a:bodyPr>
          <a:lstStyle/>
          <a:p>
            <a:r>
              <a:rPr lang="en-US" dirty="0" smtClean="0"/>
              <a:t>Configure the OSPFv3 routing process parameters.</a:t>
            </a:r>
          </a:p>
        </p:txBody>
      </p:sp>
      <p:sp>
        <p:nvSpPr>
          <p:cNvPr id="14" name="Text Placeholder 13"/>
          <p:cNvSpPr>
            <a:spLocks noGrp="1"/>
          </p:cNvSpPr>
          <p:nvPr>
            <p:ph type="body" sz="quarter" idx="10"/>
          </p:nvPr>
        </p:nvSpPr>
        <p:spPr/>
        <p:txBody>
          <a:bodyPr/>
          <a:lstStyle/>
          <a:p>
            <a:r>
              <a:rPr lang="en-US" dirty="0" smtClean="0"/>
              <a:t>Router(config)#</a:t>
            </a:r>
            <a:endParaRPr lang="en-US" dirty="0"/>
          </a:p>
        </p:txBody>
      </p:sp>
      <p:sp>
        <p:nvSpPr>
          <p:cNvPr id="15" name="Text Placeholder 14"/>
          <p:cNvSpPr>
            <a:spLocks noGrp="1"/>
          </p:cNvSpPr>
          <p:nvPr>
            <p:ph type="body" sz="quarter" idx="11"/>
          </p:nvPr>
        </p:nvSpPr>
        <p:spPr>
          <a:xfrm>
            <a:off x="615326" y="1981200"/>
            <a:ext cx="7745412" cy="381000"/>
          </a:xfrm>
        </p:spPr>
        <p:txBody>
          <a:bodyPr>
            <a:normAutofit/>
          </a:bodyPr>
          <a:lstStyle/>
          <a:p>
            <a:r>
              <a:rPr lang="en-US" dirty="0" smtClean="0"/>
              <a:t>ipv6 router ospf </a:t>
            </a:r>
            <a:r>
              <a:rPr lang="en-US" b="0" i="1" dirty="0" smtClean="0"/>
              <a:t>process-id </a:t>
            </a:r>
            <a:endParaRPr lang="en-US" b="0" i="1" dirty="0"/>
          </a:p>
        </p:txBody>
      </p:sp>
      <p:sp>
        <p:nvSpPr>
          <p:cNvPr id="7" name="Content Placeholder 6"/>
          <p:cNvSpPr>
            <a:spLocks noGrp="1"/>
          </p:cNvSpPr>
          <p:nvPr>
            <p:ph idx="12"/>
          </p:nvPr>
        </p:nvSpPr>
        <p:spPr>
          <a:xfrm>
            <a:off x="279400" y="2509157"/>
            <a:ext cx="8483600" cy="3320143"/>
          </a:xfrm>
        </p:spPr>
        <p:txBody>
          <a:bodyPr>
            <a:noAutofit/>
          </a:bodyPr>
          <a:lstStyle/>
          <a:p>
            <a:r>
              <a:rPr lang="en-US" sz="2000" dirty="0" smtClean="0"/>
              <a:t>The</a:t>
            </a:r>
            <a:r>
              <a:rPr lang="en-US" sz="2000" dirty="0" smtClean="0">
                <a:latin typeface="Courier New" pitchFamily="49" charset="0"/>
                <a:cs typeface="Courier New" pitchFamily="49" charset="0"/>
              </a:rPr>
              <a:t> </a:t>
            </a:r>
            <a:r>
              <a:rPr lang="en-US" sz="2000" i="1" dirty="0" smtClean="0">
                <a:latin typeface="Courier New" pitchFamily="49" charset="0"/>
                <a:cs typeface="Courier New" pitchFamily="49" charset="0"/>
              </a:rPr>
              <a:t>process-id </a:t>
            </a:r>
            <a:r>
              <a:rPr lang="en-US" sz="2000" dirty="0" smtClean="0"/>
              <a:t>parameter identifies a unique OSPFv3 process local to the router and can be any positive integer</a:t>
            </a:r>
            <a:r>
              <a:rPr lang="en-US" sz="1800" dirty="0" smtClean="0"/>
              <a:t>. </a:t>
            </a:r>
          </a:p>
        </p:txBody>
      </p:sp>
      <p:sp>
        <p:nvSpPr>
          <p:cNvPr id="9" name="Content Placeholder 15"/>
          <p:cNvSpPr txBox="1">
            <a:spLocks/>
          </p:cNvSpPr>
          <p:nvPr/>
        </p:nvSpPr>
        <p:spPr bwMode="auto">
          <a:xfrm>
            <a:off x="280767" y="3213100"/>
            <a:ext cx="8520113" cy="32893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100" kern="0" dirty="0" smtClean="0">
                <a:latin typeface="Courier New" pitchFamily="49" charset="0"/>
                <a:cs typeface="Courier New" pitchFamily="49" charset="0"/>
              </a:rPr>
              <a:t>R1(config)# </a:t>
            </a:r>
            <a:r>
              <a:rPr lang="en-US" sz="1100" b="1" kern="0" dirty="0" smtClean="0">
                <a:latin typeface="Courier New" pitchFamily="49" charset="0"/>
                <a:cs typeface="Courier New" pitchFamily="49" charset="0"/>
              </a:rPr>
              <a:t>ipv6 router ospf 10</a:t>
            </a:r>
          </a:p>
          <a:p>
            <a:pPr lvl="0" algn="l" defTabSz="814388" eaLnBrk="1" hangingPunct="1">
              <a:lnSpc>
                <a:spcPct val="100000"/>
              </a:lnSpc>
              <a:spcBef>
                <a:spcPts val="0"/>
              </a:spcBef>
              <a:spcAft>
                <a:spcPts val="0"/>
              </a:spcAft>
              <a:buClr>
                <a:srgbClr val="708CA1"/>
              </a:buClr>
            </a:pPr>
            <a:r>
              <a:rPr lang="en-US" sz="1100" kern="0" dirty="0" smtClean="0">
                <a:latin typeface="Courier New" pitchFamily="49" charset="0"/>
                <a:cs typeface="Courier New" pitchFamily="49" charset="0"/>
              </a:rPr>
              <a:t>R1(config-rtr)#?</a:t>
            </a:r>
          </a:p>
          <a:p>
            <a:pPr lvl="0" algn="l" defTabSz="814388" eaLnBrk="1" hangingPunct="1">
              <a:lnSpc>
                <a:spcPct val="100000"/>
              </a:lnSpc>
              <a:spcBef>
                <a:spcPts val="0"/>
              </a:spcBef>
              <a:spcAft>
                <a:spcPts val="0"/>
              </a:spcAft>
              <a:buClr>
                <a:srgbClr val="708CA1"/>
              </a:buClr>
            </a:pPr>
            <a:r>
              <a:rPr lang="en-US" sz="1100" kern="0" dirty="0" smtClean="0">
                <a:latin typeface="Courier New" pitchFamily="49" charset="0"/>
                <a:cs typeface="Courier New" pitchFamily="49" charset="0"/>
              </a:rPr>
              <a:t>  area                   OSPF area parameters</a:t>
            </a:r>
          </a:p>
          <a:p>
            <a:pPr lvl="0" algn="l" defTabSz="814388" eaLnBrk="1" hangingPunct="1">
              <a:lnSpc>
                <a:spcPct val="100000"/>
              </a:lnSpc>
              <a:spcBef>
                <a:spcPts val="0"/>
              </a:spcBef>
              <a:spcAft>
                <a:spcPts val="0"/>
              </a:spcAft>
              <a:buClr>
                <a:srgbClr val="708CA1"/>
              </a:buClr>
            </a:pPr>
            <a:r>
              <a:rPr lang="en-US" sz="1100" kern="0" dirty="0" smtClean="0">
                <a:latin typeface="Courier New" pitchFamily="49" charset="0"/>
                <a:cs typeface="Courier New" pitchFamily="49" charset="0"/>
              </a:rPr>
              <a:t>  auto-cost              Calculate OSPF interface cost according to bandwidth</a:t>
            </a:r>
          </a:p>
          <a:p>
            <a:pPr lvl="0" algn="l" defTabSz="814388" eaLnBrk="1" hangingPunct="1">
              <a:lnSpc>
                <a:spcPct val="100000"/>
              </a:lnSpc>
              <a:spcBef>
                <a:spcPts val="0"/>
              </a:spcBef>
              <a:spcAft>
                <a:spcPts val="0"/>
              </a:spcAft>
              <a:buClr>
                <a:srgbClr val="708CA1"/>
              </a:buClr>
            </a:pPr>
            <a:r>
              <a:rPr lang="en-US" sz="1100" kern="0" dirty="0" smtClean="0">
                <a:latin typeface="Courier New" pitchFamily="49" charset="0"/>
                <a:cs typeface="Courier New" pitchFamily="49" charset="0"/>
              </a:rPr>
              <a:t>  default                Set a command to its defaults</a:t>
            </a:r>
          </a:p>
          <a:p>
            <a:pPr lvl="0" algn="l" defTabSz="814388" eaLnBrk="1" hangingPunct="1">
              <a:lnSpc>
                <a:spcPct val="100000"/>
              </a:lnSpc>
              <a:spcBef>
                <a:spcPts val="0"/>
              </a:spcBef>
              <a:spcAft>
                <a:spcPts val="0"/>
              </a:spcAft>
              <a:buClr>
                <a:srgbClr val="708CA1"/>
              </a:buClr>
            </a:pPr>
            <a:r>
              <a:rPr lang="en-US" sz="1100" kern="0" dirty="0" smtClean="0">
                <a:latin typeface="Courier New" pitchFamily="49" charset="0"/>
                <a:cs typeface="Courier New" pitchFamily="49" charset="0"/>
              </a:rPr>
              <a:t>  default-information    Distribution of default information</a:t>
            </a:r>
          </a:p>
          <a:p>
            <a:pPr lvl="0" algn="l" defTabSz="814388" eaLnBrk="1" hangingPunct="1">
              <a:lnSpc>
                <a:spcPct val="100000"/>
              </a:lnSpc>
              <a:spcBef>
                <a:spcPts val="0"/>
              </a:spcBef>
              <a:spcAft>
                <a:spcPts val="0"/>
              </a:spcAft>
              <a:buClr>
                <a:srgbClr val="708CA1"/>
              </a:buClr>
            </a:pPr>
            <a:r>
              <a:rPr lang="en-US" sz="1100" kern="0" dirty="0" smtClean="0">
                <a:latin typeface="Courier New" pitchFamily="49" charset="0"/>
                <a:cs typeface="Courier New" pitchFamily="49" charset="0"/>
              </a:rPr>
              <a:t>  default-metric         Set metric of redistributed routes</a:t>
            </a:r>
          </a:p>
          <a:p>
            <a:pPr lvl="0" algn="l" defTabSz="814388" eaLnBrk="1" hangingPunct="1">
              <a:lnSpc>
                <a:spcPct val="100000"/>
              </a:lnSpc>
              <a:spcBef>
                <a:spcPts val="0"/>
              </a:spcBef>
              <a:spcAft>
                <a:spcPts val="0"/>
              </a:spcAft>
              <a:buClr>
                <a:srgbClr val="708CA1"/>
              </a:buClr>
            </a:pPr>
            <a:r>
              <a:rPr lang="en-US" sz="1100" kern="0" dirty="0" smtClean="0">
                <a:latin typeface="Courier New" pitchFamily="49" charset="0"/>
                <a:cs typeface="Courier New" pitchFamily="49" charset="0"/>
              </a:rPr>
              <a:t>  discard-route          Enable or disable discard-route installation</a:t>
            </a:r>
          </a:p>
          <a:p>
            <a:pPr lvl="0" algn="l" defTabSz="814388" eaLnBrk="1" hangingPunct="1">
              <a:lnSpc>
                <a:spcPct val="100000"/>
              </a:lnSpc>
              <a:spcBef>
                <a:spcPts val="0"/>
              </a:spcBef>
              <a:spcAft>
                <a:spcPts val="0"/>
              </a:spcAft>
              <a:buClr>
                <a:srgbClr val="708CA1"/>
              </a:buClr>
            </a:pPr>
            <a:r>
              <a:rPr lang="en-US" sz="1100" kern="0" dirty="0" smtClean="0">
                <a:latin typeface="Courier New" pitchFamily="49" charset="0"/>
                <a:cs typeface="Courier New" pitchFamily="49" charset="0"/>
              </a:rPr>
              <a:t>  distance               Administrative distance</a:t>
            </a:r>
          </a:p>
          <a:p>
            <a:pPr lvl="0" algn="l" defTabSz="814388" eaLnBrk="1" hangingPunct="1">
              <a:lnSpc>
                <a:spcPct val="100000"/>
              </a:lnSpc>
              <a:spcBef>
                <a:spcPts val="0"/>
              </a:spcBef>
              <a:spcAft>
                <a:spcPts val="0"/>
              </a:spcAft>
              <a:buClr>
                <a:srgbClr val="708CA1"/>
              </a:buClr>
            </a:pPr>
            <a:r>
              <a:rPr lang="en-US" sz="1100" kern="0" dirty="0" smtClean="0">
                <a:latin typeface="Courier New" pitchFamily="49" charset="0"/>
                <a:cs typeface="Courier New" pitchFamily="49" charset="0"/>
              </a:rPr>
              <a:t>  distribute-list        Filter networks in routing updates</a:t>
            </a:r>
          </a:p>
          <a:p>
            <a:pPr lvl="0" algn="l" defTabSz="814388" eaLnBrk="1" hangingPunct="1">
              <a:lnSpc>
                <a:spcPct val="100000"/>
              </a:lnSpc>
              <a:spcBef>
                <a:spcPts val="0"/>
              </a:spcBef>
              <a:spcAft>
                <a:spcPts val="0"/>
              </a:spcAft>
              <a:buClr>
                <a:srgbClr val="708CA1"/>
              </a:buClr>
            </a:pPr>
            <a:r>
              <a:rPr lang="en-US" sz="1100" kern="0" dirty="0" smtClean="0">
                <a:latin typeface="Courier New" pitchFamily="49" charset="0"/>
                <a:cs typeface="Courier New" pitchFamily="49" charset="0"/>
              </a:rPr>
              <a:t>  ignore                 Do not complain about specific event</a:t>
            </a:r>
          </a:p>
          <a:p>
            <a:pPr lvl="0" algn="l" defTabSz="814388" eaLnBrk="1" hangingPunct="1">
              <a:lnSpc>
                <a:spcPct val="100000"/>
              </a:lnSpc>
              <a:spcBef>
                <a:spcPts val="0"/>
              </a:spcBef>
              <a:spcAft>
                <a:spcPts val="0"/>
              </a:spcAft>
              <a:buClr>
                <a:srgbClr val="708CA1"/>
              </a:buClr>
            </a:pPr>
            <a:r>
              <a:rPr lang="en-US" sz="1100" kern="0" dirty="0" smtClean="0">
                <a:latin typeface="Courier New" pitchFamily="49" charset="0"/>
                <a:cs typeface="Courier New" pitchFamily="49" charset="0"/>
              </a:rPr>
              <a:t>  log-adjacency-changes  Log changes in adjacency state</a:t>
            </a:r>
          </a:p>
          <a:p>
            <a:pPr lvl="0" algn="l" defTabSz="814388" eaLnBrk="1" hangingPunct="1">
              <a:lnSpc>
                <a:spcPct val="100000"/>
              </a:lnSpc>
              <a:spcBef>
                <a:spcPts val="0"/>
              </a:spcBef>
              <a:spcAft>
                <a:spcPts val="0"/>
              </a:spcAft>
              <a:buClr>
                <a:srgbClr val="708CA1"/>
              </a:buClr>
            </a:pPr>
            <a:r>
              <a:rPr lang="en-US" sz="1100" kern="0" dirty="0" smtClean="0">
                <a:latin typeface="Courier New" pitchFamily="49" charset="0"/>
                <a:cs typeface="Courier New" pitchFamily="49" charset="0"/>
              </a:rPr>
              <a:t>  maximum-paths          Forward packets over multiple paths</a:t>
            </a:r>
          </a:p>
          <a:p>
            <a:pPr lvl="0" algn="l" defTabSz="814388" eaLnBrk="1" hangingPunct="1">
              <a:lnSpc>
                <a:spcPct val="100000"/>
              </a:lnSpc>
              <a:spcBef>
                <a:spcPts val="0"/>
              </a:spcBef>
              <a:spcAft>
                <a:spcPts val="0"/>
              </a:spcAft>
              <a:buClr>
                <a:srgbClr val="708CA1"/>
              </a:buClr>
            </a:pPr>
            <a:r>
              <a:rPr lang="en-US" sz="1100" kern="0" dirty="0" smtClean="0">
                <a:latin typeface="Courier New" pitchFamily="49" charset="0"/>
                <a:cs typeface="Courier New" pitchFamily="49" charset="0"/>
              </a:rPr>
              <a:t>  passive-interface      Suppress routing updates on an interface</a:t>
            </a:r>
          </a:p>
          <a:p>
            <a:pPr lvl="0" algn="l" defTabSz="814388" eaLnBrk="1" hangingPunct="1">
              <a:lnSpc>
                <a:spcPct val="100000"/>
              </a:lnSpc>
              <a:spcBef>
                <a:spcPts val="0"/>
              </a:spcBef>
              <a:spcAft>
                <a:spcPts val="0"/>
              </a:spcAft>
              <a:buClr>
                <a:srgbClr val="708CA1"/>
              </a:buClr>
            </a:pPr>
            <a:r>
              <a:rPr lang="en-US" sz="1100" kern="0" dirty="0" smtClean="0">
                <a:latin typeface="Courier New" pitchFamily="49" charset="0"/>
                <a:cs typeface="Courier New" pitchFamily="49" charset="0"/>
              </a:rPr>
              <a:t>  process-min-time       Percentage of quantum to be used before releasing CPU</a:t>
            </a:r>
          </a:p>
          <a:p>
            <a:pPr lvl="0" algn="l" defTabSz="814388" eaLnBrk="1" hangingPunct="1">
              <a:lnSpc>
                <a:spcPct val="100000"/>
              </a:lnSpc>
              <a:spcBef>
                <a:spcPts val="0"/>
              </a:spcBef>
              <a:spcAft>
                <a:spcPts val="0"/>
              </a:spcAft>
              <a:buClr>
                <a:srgbClr val="708CA1"/>
              </a:buClr>
            </a:pPr>
            <a:r>
              <a:rPr lang="en-US" sz="1100" kern="0" dirty="0" smtClean="0">
                <a:latin typeface="Courier New" pitchFamily="49" charset="0"/>
                <a:cs typeface="Courier New" pitchFamily="49" charset="0"/>
              </a:rPr>
              <a:t>  redistribute           Redistribute IPv6 prefixes from another routing protocol</a:t>
            </a:r>
          </a:p>
          <a:p>
            <a:pPr lvl="0" algn="l" defTabSz="814388" eaLnBrk="1" hangingPunct="1">
              <a:lnSpc>
                <a:spcPct val="100000"/>
              </a:lnSpc>
              <a:spcBef>
                <a:spcPts val="0"/>
              </a:spcBef>
              <a:spcAft>
                <a:spcPts val="0"/>
              </a:spcAft>
              <a:buClr>
                <a:srgbClr val="708CA1"/>
              </a:buClr>
            </a:pPr>
            <a:r>
              <a:rPr lang="en-US" sz="1100" kern="0" dirty="0" smtClean="0">
                <a:latin typeface="Courier New" pitchFamily="49" charset="0"/>
                <a:cs typeface="Courier New" pitchFamily="49" charset="0"/>
              </a:rPr>
              <a:t>  router-id              router-id for this OSPF process</a:t>
            </a:r>
          </a:p>
          <a:p>
            <a:pPr lvl="0" algn="l" defTabSz="814388" eaLnBrk="1" hangingPunct="1">
              <a:lnSpc>
                <a:spcPct val="100000"/>
              </a:lnSpc>
              <a:spcBef>
                <a:spcPts val="0"/>
              </a:spcBef>
              <a:spcAft>
                <a:spcPts val="0"/>
              </a:spcAft>
              <a:buClr>
                <a:srgbClr val="708CA1"/>
              </a:buClr>
            </a:pPr>
            <a:r>
              <a:rPr lang="en-US" sz="1100" kern="0" dirty="0" smtClean="0">
                <a:latin typeface="Courier New" pitchFamily="49" charset="0"/>
                <a:cs typeface="Courier New" pitchFamily="49" charset="0"/>
              </a:rPr>
              <a:t>  summary-prefix         Configure IPv6 summary prefix</a:t>
            </a:r>
          </a:p>
          <a:p>
            <a:pPr lvl="0" algn="l" defTabSz="814388" eaLnBrk="1" hangingPunct="1">
              <a:lnSpc>
                <a:spcPct val="100000"/>
              </a:lnSpc>
              <a:spcBef>
                <a:spcPts val="0"/>
              </a:spcBef>
              <a:spcAft>
                <a:spcPts val="0"/>
              </a:spcAft>
              <a:buClr>
                <a:srgbClr val="708CA1"/>
              </a:buClr>
            </a:pPr>
            <a:r>
              <a:rPr lang="en-US" sz="1100" kern="0" dirty="0" smtClean="0">
                <a:latin typeface="Courier New" pitchFamily="49" charset="0"/>
                <a:cs typeface="Courier New" pitchFamily="49" charset="0"/>
              </a:rPr>
              <a:t>  timers                 Adjust routing timers</a:t>
            </a:r>
          </a:p>
        </p:txBody>
      </p:sp>
    </p:spTree>
  </p:cSld>
  <p:clrMapOvr>
    <a:masterClrMapping/>
  </p:clrMapOvr>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1752600" y="5842000"/>
            <a:ext cx="1943100" cy="1905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sz="2900" dirty="0" smtClean="0"/>
              <a:t>Define the Router-ID</a:t>
            </a:r>
            <a:endParaRPr lang="en-US" sz="2900" dirty="0"/>
          </a:p>
        </p:txBody>
      </p:sp>
      <p:sp>
        <p:nvSpPr>
          <p:cNvPr id="13" name="Content Placeholder 12"/>
          <p:cNvSpPr>
            <a:spLocks noGrp="1"/>
          </p:cNvSpPr>
          <p:nvPr>
            <p:ph idx="1"/>
          </p:nvPr>
        </p:nvSpPr>
        <p:spPr/>
        <p:txBody>
          <a:bodyPr>
            <a:normAutofit/>
          </a:bodyPr>
          <a:lstStyle/>
          <a:p>
            <a:r>
              <a:rPr lang="en-US" dirty="0" smtClean="0"/>
              <a:t>Define the router ID for OSPFv3.</a:t>
            </a:r>
          </a:p>
        </p:txBody>
      </p:sp>
      <p:sp>
        <p:nvSpPr>
          <p:cNvPr id="14" name="Text Placeholder 13"/>
          <p:cNvSpPr>
            <a:spLocks noGrp="1"/>
          </p:cNvSpPr>
          <p:nvPr>
            <p:ph type="body" sz="quarter" idx="10"/>
          </p:nvPr>
        </p:nvSpPr>
        <p:spPr/>
        <p:txBody>
          <a:bodyPr/>
          <a:lstStyle/>
          <a:p>
            <a:r>
              <a:rPr lang="en-US" dirty="0" smtClean="0"/>
              <a:t>Router(config-rtr)#</a:t>
            </a:r>
            <a:endParaRPr lang="en-US" dirty="0"/>
          </a:p>
        </p:txBody>
      </p:sp>
      <p:sp>
        <p:nvSpPr>
          <p:cNvPr id="15" name="Text Placeholder 14"/>
          <p:cNvSpPr>
            <a:spLocks noGrp="1"/>
          </p:cNvSpPr>
          <p:nvPr>
            <p:ph type="body" sz="quarter" idx="11"/>
          </p:nvPr>
        </p:nvSpPr>
        <p:spPr>
          <a:xfrm>
            <a:off x="615326" y="1981200"/>
            <a:ext cx="7745412" cy="381000"/>
          </a:xfrm>
        </p:spPr>
        <p:txBody>
          <a:bodyPr>
            <a:normAutofit/>
          </a:bodyPr>
          <a:lstStyle/>
          <a:p>
            <a:r>
              <a:rPr lang="en-US" dirty="0" smtClean="0"/>
              <a:t>router-id {</a:t>
            </a:r>
            <a:r>
              <a:rPr lang="en-US" b="0" i="1" dirty="0" smtClean="0"/>
              <a:t>ip-address</a:t>
            </a:r>
            <a:r>
              <a:rPr lang="en-US" dirty="0" smtClean="0"/>
              <a:t>} </a:t>
            </a:r>
            <a:endParaRPr lang="en-US" b="0" i="1" dirty="0"/>
          </a:p>
        </p:txBody>
      </p:sp>
      <p:sp>
        <p:nvSpPr>
          <p:cNvPr id="7" name="Content Placeholder 6"/>
          <p:cNvSpPr>
            <a:spLocks noGrp="1"/>
          </p:cNvSpPr>
          <p:nvPr>
            <p:ph idx="12"/>
          </p:nvPr>
        </p:nvSpPr>
        <p:spPr>
          <a:xfrm>
            <a:off x="279400" y="2509157"/>
            <a:ext cx="8483600" cy="2647043"/>
          </a:xfrm>
        </p:spPr>
        <p:txBody>
          <a:bodyPr>
            <a:noAutofit/>
          </a:bodyPr>
          <a:lstStyle/>
          <a:p>
            <a:r>
              <a:rPr lang="en-US" sz="2000" dirty="0" smtClean="0"/>
              <a:t>The</a:t>
            </a:r>
            <a:r>
              <a:rPr lang="en-US" sz="2000" dirty="0" smtClean="0">
                <a:latin typeface="Courier New" pitchFamily="49" charset="0"/>
                <a:cs typeface="Courier New" pitchFamily="49" charset="0"/>
              </a:rPr>
              <a:t> </a:t>
            </a:r>
            <a:r>
              <a:rPr lang="en-US" sz="2000" i="1" dirty="0" smtClean="0">
                <a:latin typeface="Courier New" pitchFamily="49" charset="0"/>
                <a:cs typeface="Courier New" pitchFamily="49" charset="0"/>
              </a:rPr>
              <a:t>ip-address </a:t>
            </a:r>
            <a:r>
              <a:rPr lang="en-US" sz="2000" dirty="0" smtClean="0"/>
              <a:t>a number in a IPv4 address format.</a:t>
            </a:r>
          </a:p>
          <a:p>
            <a:pPr lvl="1"/>
            <a:r>
              <a:rPr lang="en-US" sz="1800" dirty="0" smtClean="0"/>
              <a:t>The router ID must be unique on each router.</a:t>
            </a:r>
          </a:p>
          <a:p>
            <a:r>
              <a:rPr lang="en-US" sz="2000" dirty="0" smtClean="0"/>
              <a:t>The router ID selection process is the same as for OSPFv2. </a:t>
            </a:r>
          </a:p>
          <a:p>
            <a:pPr marL="520700" lvl="1" indent="-295275">
              <a:buFont typeface="+mj-lt"/>
              <a:buAutoNum type="arabicPeriod"/>
            </a:pPr>
            <a:r>
              <a:rPr lang="en-US" sz="1800" dirty="0" smtClean="0"/>
              <a:t>Router ID is used if explicitly configured. </a:t>
            </a:r>
          </a:p>
          <a:p>
            <a:pPr marL="520700" lvl="1" indent="-295275">
              <a:buFont typeface="+mj-lt"/>
              <a:buAutoNum type="arabicPeriod"/>
            </a:pPr>
            <a:r>
              <a:rPr lang="en-US" sz="1800" dirty="0" smtClean="0"/>
              <a:t>Otherwise, the highest loopback address is used.</a:t>
            </a:r>
          </a:p>
          <a:p>
            <a:pPr marL="520700" lvl="1" indent="-295275">
              <a:buFont typeface="+mj-lt"/>
              <a:buAutoNum type="arabicPeriod"/>
            </a:pPr>
            <a:r>
              <a:rPr lang="en-US" sz="1800" dirty="0" smtClean="0"/>
              <a:t>Otherwise, the highest active IPv4 address.</a:t>
            </a:r>
          </a:p>
          <a:p>
            <a:pPr marL="520700" lvl="1" indent="-295275">
              <a:buFont typeface="+mj-lt"/>
              <a:buAutoNum type="arabicPeriod"/>
            </a:pPr>
            <a:r>
              <a:rPr lang="en-US" sz="1800" dirty="0" smtClean="0"/>
              <a:t>Otherwise, the router ID must be explicitly configured.</a:t>
            </a:r>
          </a:p>
        </p:txBody>
      </p:sp>
      <p:sp>
        <p:nvSpPr>
          <p:cNvPr id="9" name="Content Placeholder 15"/>
          <p:cNvSpPr txBox="1">
            <a:spLocks/>
          </p:cNvSpPr>
          <p:nvPr/>
        </p:nvSpPr>
        <p:spPr bwMode="auto">
          <a:xfrm>
            <a:off x="280767" y="5245100"/>
            <a:ext cx="8520113" cy="10287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 </a:t>
            </a:r>
            <a:r>
              <a:rPr lang="en-US" sz="1200" b="1" kern="0" dirty="0" smtClean="0">
                <a:latin typeface="Courier New" pitchFamily="49" charset="0"/>
                <a:cs typeface="Courier New" pitchFamily="49" charset="0"/>
              </a:rPr>
              <a:t>router-id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A.B.C.D  OSPF router-id in IP address format</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 </a:t>
            </a:r>
            <a:r>
              <a:rPr lang="en-US" sz="1200" b="1" kern="0" dirty="0" smtClean="0">
                <a:latin typeface="Courier New" pitchFamily="49" charset="0"/>
                <a:cs typeface="Courier New" pitchFamily="49" charset="0"/>
              </a:rPr>
              <a:t>router-id 10.10.10.1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a:t>
            </a:r>
          </a:p>
        </p:txBody>
      </p:sp>
    </p:spTree>
  </p:cSld>
  <p:clrMapOvr>
    <a:masterClrMapping/>
  </p:clrMapOvr>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Enable OSPFv3 on an Interface</a:t>
            </a:r>
            <a:endParaRPr lang="en-US" sz="2900" dirty="0"/>
          </a:p>
        </p:txBody>
      </p:sp>
      <p:sp>
        <p:nvSpPr>
          <p:cNvPr id="13" name="Content Placeholder 12"/>
          <p:cNvSpPr>
            <a:spLocks noGrp="1"/>
          </p:cNvSpPr>
          <p:nvPr>
            <p:ph idx="1"/>
          </p:nvPr>
        </p:nvSpPr>
        <p:spPr/>
        <p:txBody>
          <a:bodyPr>
            <a:normAutofit/>
          </a:bodyPr>
          <a:lstStyle/>
          <a:p>
            <a:r>
              <a:rPr lang="en-US" dirty="0" smtClean="0"/>
              <a:t>Enable an OSPFv3 instance on an interface.</a:t>
            </a:r>
          </a:p>
        </p:txBody>
      </p:sp>
      <p:sp>
        <p:nvSpPr>
          <p:cNvPr id="14" name="Text Placeholder 13"/>
          <p:cNvSpPr>
            <a:spLocks noGrp="1"/>
          </p:cNvSpPr>
          <p:nvPr>
            <p:ph type="body" sz="quarter" idx="10"/>
          </p:nvPr>
        </p:nvSpPr>
        <p:spPr/>
        <p:txBody>
          <a:bodyPr/>
          <a:lstStyle/>
          <a:p>
            <a:r>
              <a:rPr lang="en-US" dirty="0" smtClean="0"/>
              <a:t>Router(config-if)#</a:t>
            </a:r>
            <a:endParaRPr lang="en-US" dirty="0"/>
          </a:p>
        </p:txBody>
      </p:sp>
      <p:sp>
        <p:nvSpPr>
          <p:cNvPr id="15" name="Text Placeholder 14"/>
          <p:cNvSpPr>
            <a:spLocks noGrp="1"/>
          </p:cNvSpPr>
          <p:nvPr>
            <p:ph type="body" sz="quarter" idx="11"/>
          </p:nvPr>
        </p:nvSpPr>
        <p:spPr>
          <a:xfrm>
            <a:off x="615326" y="1981200"/>
            <a:ext cx="7745412" cy="368300"/>
          </a:xfrm>
        </p:spPr>
        <p:txBody>
          <a:bodyPr>
            <a:normAutofit fontScale="92500"/>
          </a:bodyPr>
          <a:lstStyle/>
          <a:p>
            <a:r>
              <a:rPr lang="en-US" dirty="0" smtClean="0"/>
              <a:t>ipv6 ospf </a:t>
            </a:r>
            <a:r>
              <a:rPr lang="en-US" b="0" i="1" dirty="0" smtClean="0"/>
              <a:t>process-id </a:t>
            </a:r>
            <a:r>
              <a:rPr lang="en-US" dirty="0" smtClean="0"/>
              <a:t>area</a:t>
            </a:r>
            <a:r>
              <a:rPr lang="en-US" b="0" i="1" dirty="0" smtClean="0"/>
              <a:t> area-id </a:t>
            </a:r>
            <a:r>
              <a:rPr lang="en-US" i="1" dirty="0" smtClean="0"/>
              <a:t>[</a:t>
            </a:r>
            <a:r>
              <a:rPr lang="en-US" dirty="0" smtClean="0"/>
              <a:t>instance</a:t>
            </a:r>
            <a:r>
              <a:rPr lang="en-US" b="0" i="1" dirty="0" smtClean="0"/>
              <a:t> instance-id</a:t>
            </a:r>
            <a:r>
              <a:rPr lang="en-US" i="1" dirty="0" smtClean="0"/>
              <a:t>]</a:t>
            </a:r>
            <a:endParaRPr lang="en-US" b="0" i="1" dirty="0"/>
          </a:p>
        </p:txBody>
      </p:sp>
      <p:graphicFrame>
        <p:nvGraphicFramePr>
          <p:cNvPr id="11" name="Content Placeholder 8"/>
          <p:cNvGraphicFramePr>
            <a:graphicFrameLocks noGrp="1"/>
          </p:cNvGraphicFramePr>
          <p:nvPr>
            <p:ph idx="12"/>
          </p:nvPr>
        </p:nvGraphicFramePr>
        <p:xfrm>
          <a:off x="541459" y="2577247"/>
          <a:ext cx="7997826" cy="3446461"/>
        </p:xfrm>
        <a:graphic>
          <a:graphicData uri="http://schemas.openxmlformats.org/drawingml/2006/table">
            <a:tbl>
              <a:tblPr firstRow="1" bandRow="1">
                <a:tableStyleId>{5C22544A-7EE6-4342-B048-85BDC9FD1C3A}</a:tableStyleId>
              </a:tblPr>
              <a:tblGrid>
                <a:gridCol w="2295526"/>
                <a:gridCol w="5702300"/>
              </a:tblGrid>
              <a:tr h="683027">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Parameter</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Description</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832163">
                <a:tc>
                  <a:txBody>
                    <a:bodyPr/>
                    <a:lstStyle/>
                    <a:p>
                      <a:pPr marL="0" marR="0" algn="l" defTabSz="914400" rtl="0" eaLnBrk="1" latinLnBrk="0" hangingPunct="1">
                        <a:lnSpc>
                          <a:spcPct val="100000"/>
                        </a:lnSpc>
                        <a:spcBef>
                          <a:spcPts val="0"/>
                        </a:spcBef>
                        <a:spcAft>
                          <a:spcPts val="600"/>
                        </a:spcAft>
                      </a:pP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process-id</a:t>
                      </a:r>
                    </a:p>
                  </a:txBody>
                  <a:tcPr marL="68580" marR="68580" marT="0" marB="0" anchor="ctr"/>
                </a:tc>
                <a:tc>
                  <a:txBody>
                    <a:bodyPr/>
                    <a:lstStyle/>
                    <a:p>
                      <a:pPr marL="0" marR="0">
                        <a:lnSpc>
                          <a:spcPct val="100000"/>
                        </a:lnSpc>
                        <a:spcBef>
                          <a:spcPts val="300"/>
                        </a:spcBef>
                        <a:spcAft>
                          <a:spcPts val="0"/>
                        </a:spcAft>
                      </a:pPr>
                      <a:r>
                        <a:rPr kumimoji="0" lang="en-US" sz="1600" u="none" strike="noStrike" kern="1200" cap="none" normalizeH="0" baseline="0" dirty="0" smtClean="0">
                          <a:ln>
                            <a:noFill/>
                          </a:ln>
                          <a:solidFill>
                            <a:schemeClr val="dk1"/>
                          </a:solidFill>
                          <a:effectLst/>
                          <a:latin typeface="+mn-lt"/>
                          <a:ea typeface="+mn-ea"/>
                          <a:cs typeface="+mn-cs"/>
                        </a:rPr>
                        <a:t>Internal identifier for the OSPF process that is locally assigned and can be any positive integer. </a:t>
                      </a:r>
                    </a:p>
                  </a:txBody>
                  <a:tcPr marL="68580" marR="68580" marT="0" marB="0" anchor="ctr"/>
                </a:tc>
              </a:tr>
              <a:tr h="683027">
                <a:tc>
                  <a:txBody>
                    <a:bodyPr/>
                    <a:lstStyle/>
                    <a:p>
                      <a:pPr marL="0" marR="0" algn="l" defTabSz="914400" rtl="0" eaLnBrk="1" latinLnBrk="0" hangingPunct="1">
                        <a:lnSpc>
                          <a:spcPct val="100000"/>
                        </a:lnSpc>
                        <a:spcBef>
                          <a:spcPts val="0"/>
                        </a:spcBef>
                        <a:spcAft>
                          <a:spcPts val="600"/>
                        </a:spcAft>
                      </a:pP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area-id</a:t>
                      </a:r>
                    </a:p>
                  </a:txBody>
                  <a:tcPr marL="68580" marR="68580" marT="0" marB="0" anchor="ctr"/>
                </a:tc>
                <a:tc>
                  <a:txBody>
                    <a:bodyPr/>
                    <a:lstStyle/>
                    <a:p>
                      <a:pPr marL="0" marR="0">
                        <a:lnSpc>
                          <a:spcPct val="100000"/>
                        </a:lnSpc>
                        <a:spcBef>
                          <a:spcPts val="300"/>
                        </a:spcBef>
                        <a:spcAft>
                          <a:spcPts val="0"/>
                        </a:spcAft>
                      </a:pPr>
                      <a:r>
                        <a:rPr kumimoji="0" lang="en-US" sz="1600" u="none" strike="noStrike" kern="1200" cap="none" normalizeH="0" baseline="0" dirty="0" smtClean="0">
                          <a:ln>
                            <a:noFill/>
                          </a:ln>
                          <a:solidFill>
                            <a:schemeClr val="dk1"/>
                          </a:solidFill>
                          <a:effectLst/>
                          <a:latin typeface="+mn-lt"/>
                          <a:ea typeface="+mn-ea"/>
                          <a:cs typeface="+mn-cs"/>
                        </a:rPr>
                        <a:t>Specifies the area that is to be associated with the OSPF interface.</a:t>
                      </a:r>
                    </a:p>
                  </a:txBody>
                  <a:tcPr marL="68580" marR="68580" marT="0" marB="0" anchor="ctr"/>
                </a:tc>
              </a:tr>
              <a:tr h="1248244">
                <a:tc>
                  <a:txBody>
                    <a:bodyPr/>
                    <a:lstStyle/>
                    <a:p>
                      <a:pPr marL="0" marR="0" algn="l" defTabSz="914400" rtl="0" eaLnBrk="1" latinLnBrk="0" hangingPunct="1">
                        <a:lnSpc>
                          <a:spcPct val="100000"/>
                        </a:lnSpc>
                        <a:spcBef>
                          <a:spcPts val="0"/>
                        </a:spcBef>
                        <a:spcAft>
                          <a:spcPts val="600"/>
                        </a:spcAft>
                      </a:pP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instance-id</a:t>
                      </a:r>
                    </a:p>
                  </a:txBody>
                  <a:tcPr marL="68580" marR="68580" marT="0" marB="0" anchor="ctr"/>
                </a:tc>
                <a:tc>
                  <a:txBody>
                    <a:bodyPr/>
                    <a:lstStyle/>
                    <a:p>
                      <a:pPr marL="0" marR="0">
                        <a:lnSpc>
                          <a:spcPct val="100000"/>
                        </a:lnSpc>
                        <a:spcBef>
                          <a:spcPts val="300"/>
                        </a:spcBef>
                        <a:spcAft>
                          <a:spcPts val="0"/>
                        </a:spcAft>
                      </a:pPr>
                      <a:r>
                        <a:rPr kumimoji="0" lang="en-US" sz="1600" u="none" strike="noStrike" kern="1200" cap="none" normalizeH="0" baseline="0" dirty="0" smtClean="0">
                          <a:ln>
                            <a:noFill/>
                          </a:ln>
                          <a:solidFill>
                            <a:schemeClr val="dk1"/>
                          </a:solidFill>
                          <a:effectLst/>
                          <a:latin typeface="+mn-lt"/>
                          <a:ea typeface="+mn-ea"/>
                          <a:cs typeface="+mn-cs"/>
                        </a:rPr>
                        <a:t>(Optional)  Used to control selection of other routers as neighboring routers.</a:t>
                      </a:r>
                    </a:p>
                    <a:p>
                      <a:pPr marL="0" marR="0">
                        <a:lnSpc>
                          <a:spcPct val="100000"/>
                        </a:lnSpc>
                        <a:spcBef>
                          <a:spcPts val="300"/>
                        </a:spcBef>
                        <a:spcAft>
                          <a:spcPts val="0"/>
                        </a:spcAft>
                      </a:pPr>
                      <a:r>
                        <a:rPr kumimoji="0" lang="en-US" sz="1600" u="none" strike="noStrike" kern="1200" cap="none" normalizeH="0" baseline="0" dirty="0" smtClean="0">
                          <a:ln>
                            <a:noFill/>
                          </a:ln>
                          <a:solidFill>
                            <a:schemeClr val="dk1"/>
                          </a:solidFill>
                          <a:effectLst/>
                          <a:latin typeface="+mn-lt"/>
                          <a:ea typeface="+mn-ea"/>
                          <a:cs typeface="+mn-cs"/>
                        </a:rPr>
                        <a:t>Router becomes neighbors only with routers that have the same instance ID.</a:t>
                      </a:r>
                    </a:p>
                  </a:txBody>
                  <a:tcPr marL="68580" marR="68580" marT="0" marB="0" anchor="ctr"/>
                </a:tc>
              </a:tr>
            </a:tbl>
          </a:graphicData>
        </a:graphic>
      </p:graphicFrame>
    </p:spTree>
  </p:cSld>
  <p:clrMapOvr>
    <a:masterClrMapping/>
  </p:clrMapOvr>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Enable OSPFv3 on an Interface</a:t>
            </a:r>
            <a:endParaRPr lang="en-US" sz="2900" dirty="0"/>
          </a:p>
        </p:txBody>
      </p:sp>
      <p:sp>
        <p:nvSpPr>
          <p:cNvPr id="8" name="Rectangle 7"/>
          <p:cNvSpPr/>
          <p:nvPr/>
        </p:nvSpPr>
        <p:spPr bwMode="auto">
          <a:xfrm>
            <a:off x="1727200" y="5558579"/>
            <a:ext cx="1854200" cy="30303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7" name="Rectangle 16"/>
          <p:cNvSpPr/>
          <p:nvPr/>
        </p:nvSpPr>
        <p:spPr bwMode="auto">
          <a:xfrm>
            <a:off x="444500" y="1739900"/>
            <a:ext cx="571500" cy="19741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8" name="Rectangle 17"/>
          <p:cNvSpPr/>
          <p:nvPr/>
        </p:nvSpPr>
        <p:spPr bwMode="auto">
          <a:xfrm>
            <a:off x="495300" y="3399579"/>
            <a:ext cx="965200" cy="16912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9" name="Rectangle 18"/>
          <p:cNvSpPr/>
          <p:nvPr/>
        </p:nvSpPr>
        <p:spPr bwMode="auto">
          <a:xfrm>
            <a:off x="469900" y="3009900"/>
            <a:ext cx="939800" cy="21011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 name="Content Placeholder 15"/>
          <p:cNvSpPr txBox="1">
            <a:spLocks/>
          </p:cNvSpPr>
          <p:nvPr/>
        </p:nvSpPr>
        <p:spPr bwMode="auto">
          <a:xfrm>
            <a:off x="280767" y="977900"/>
            <a:ext cx="8520113" cy="52324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 fa0/0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ospf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&lt;1-65535&gt;            Process ID</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authentication       Enable authentication</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cost                 Interface cost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database-filter      Filter OSPF LSA during synchronization and flooding</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dead-interval        Interval after which a neighbor is declared dead</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demand-circuit       OSPF demand circuit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flood-reduction      OSPF Flood Reduction</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hello-interval       Time between HELLO packets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mtu-ignore           Ignores the MTU in DBD packets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neighbor             OSPF neighbor</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network              Network type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priority             Router priority</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retransmit-interval  Time between retransmitting lost link state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advertisements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transmit-delay       Link state transmit delay</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ospf 10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area  Set the OSPF area ID</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ospf 10 area 0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instance  Set the OSPF instance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&lt;cr&gt;</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ospf 10 area 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a:t>
            </a:r>
          </a:p>
        </p:txBody>
      </p:sp>
    </p:spTree>
  </p:cSld>
  <p:clrMapOvr>
    <a:masterClrMapping/>
  </p:clrMapOvr>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1701800" y="4385414"/>
            <a:ext cx="16002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lstStyle/>
          <a:p>
            <a:r>
              <a:rPr lang="en-US" dirty="0" smtClean="0"/>
              <a:t>Change the Interface Cost</a:t>
            </a:r>
            <a:endParaRPr lang="en-US" dirty="0"/>
          </a:p>
        </p:txBody>
      </p:sp>
      <p:sp>
        <p:nvSpPr>
          <p:cNvPr id="13" name="Content Placeholder 12"/>
          <p:cNvSpPr>
            <a:spLocks noGrp="1"/>
          </p:cNvSpPr>
          <p:nvPr>
            <p:ph idx="1"/>
          </p:nvPr>
        </p:nvSpPr>
        <p:spPr/>
        <p:txBody>
          <a:bodyPr/>
          <a:lstStyle/>
          <a:p>
            <a:r>
              <a:rPr lang="en-US" dirty="0" smtClean="0"/>
              <a:t>Specify the cost of sending a packet on an interface.</a:t>
            </a:r>
          </a:p>
        </p:txBody>
      </p:sp>
      <p:sp>
        <p:nvSpPr>
          <p:cNvPr id="14" name="Text Placeholder 13"/>
          <p:cNvSpPr>
            <a:spLocks noGrp="1"/>
          </p:cNvSpPr>
          <p:nvPr>
            <p:ph type="body" sz="quarter" idx="10"/>
          </p:nvPr>
        </p:nvSpPr>
        <p:spPr/>
        <p:txBody>
          <a:bodyPr/>
          <a:lstStyle/>
          <a:p>
            <a:r>
              <a:rPr lang="en-US" dirty="0" smtClean="0"/>
              <a:t>Router(config-if)#</a:t>
            </a:r>
            <a:endParaRPr lang="en-US" dirty="0"/>
          </a:p>
        </p:txBody>
      </p:sp>
      <p:sp>
        <p:nvSpPr>
          <p:cNvPr id="15" name="Text Placeholder 14"/>
          <p:cNvSpPr>
            <a:spLocks noGrp="1"/>
          </p:cNvSpPr>
          <p:nvPr>
            <p:ph type="body" sz="quarter" idx="11"/>
          </p:nvPr>
        </p:nvSpPr>
        <p:spPr>
          <a:xfrm>
            <a:off x="615326" y="1981200"/>
            <a:ext cx="7745412" cy="406400"/>
          </a:xfrm>
        </p:spPr>
        <p:txBody>
          <a:bodyPr/>
          <a:lstStyle/>
          <a:p>
            <a:r>
              <a:rPr lang="en-US" dirty="0" smtClean="0"/>
              <a:t>ipv6 ospf cost </a:t>
            </a:r>
            <a:r>
              <a:rPr lang="en-US" b="0" i="1" dirty="0" smtClean="0"/>
              <a:t>interface-cost</a:t>
            </a:r>
            <a:endParaRPr lang="en-US" b="0" i="1" dirty="0"/>
          </a:p>
        </p:txBody>
      </p:sp>
      <p:sp>
        <p:nvSpPr>
          <p:cNvPr id="7" name="Content Placeholder 6"/>
          <p:cNvSpPr>
            <a:spLocks noGrp="1"/>
          </p:cNvSpPr>
          <p:nvPr>
            <p:ph idx="12"/>
          </p:nvPr>
        </p:nvSpPr>
        <p:spPr>
          <a:xfrm>
            <a:off x="279400" y="2641601"/>
            <a:ext cx="8483600" cy="1866899"/>
          </a:xfrm>
        </p:spPr>
        <p:txBody>
          <a:bodyPr>
            <a:normAutofit/>
          </a:bodyPr>
          <a:lstStyle/>
          <a:p>
            <a:r>
              <a:rPr lang="en-US" sz="2000" dirty="0" smtClean="0"/>
              <a:t>The</a:t>
            </a:r>
            <a:r>
              <a:rPr lang="en-US" sz="2000" i="1" dirty="0" smtClean="0">
                <a:latin typeface="Courier New" pitchFamily="49" charset="0"/>
                <a:cs typeface="Courier New" pitchFamily="49" charset="0"/>
              </a:rPr>
              <a:t> interface-cost </a:t>
            </a:r>
            <a:r>
              <a:rPr lang="en-US" sz="2000" dirty="0" smtClean="0"/>
              <a:t>is a range from 1 to 65535.</a:t>
            </a:r>
          </a:p>
          <a:p>
            <a:pPr lvl="1"/>
            <a:r>
              <a:rPr lang="en-US" sz="1800" dirty="0" smtClean="0"/>
              <a:t>The default cost is the same as IPv4. </a:t>
            </a:r>
          </a:p>
        </p:txBody>
      </p:sp>
      <p:sp>
        <p:nvSpPr>
          <p:cNvPr id="9" name="Content Placeholder 15"/>
          <p:cNvSpPr txBox="1">
            <a:spLocks/>
          </p:cNvSpPr>
          <p:nvPr/>
        </p:nvSpPr>
        <p:spPr bwMode="auto">
          <a:xfrm>
            <a:off x="280767" y="3648814"/>
            <a:ext cx="8520113" cy="12573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 fa0/0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ospf cost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&lt;1-65535&gt;  Cost</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ospf cost 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a:t>
            </a:r>
          </a:p>
        </p:txBody>
      </p:sp>
    </p:spTree>
  </p:cSld>
  <p:clrMapOvr>
    <a:masterClrMapping/>
  </p:clrMapOvr>
  <p:transition/>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1701800" y="5077071"/>
            <a:ext cx="2032000" cy="254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lstStyle/>
          <a:p>
            <a:r>
              <a:rPr lang="en-US" dirty="0" smtClean="0"/>
              <a:t>Change the Router Priority</a:t>
            </a:r>
            <a:endParaRPr lang="en-US" dirty="0"/>
          </a:p>
        </p:txBody>
      </p:sp>
      <p:sp>
        <p:nvSpPr>
          <p:cNvPr id="13" name="Content Placeholder 12"/>
          <p:cNvSpPr>
            <a:spLocks noGrp="1"/>
          </p:cNvSpPr>
          <p:nvPr>
            <p:ph idx="1"/>
          </p:nvPr>
        </p:nvSpPr>
        <p:spPr/>
        <p:txBody>
          <a:bodyPr/>
          <a:lstStyle/>
          <a:p>
            <a:r>
              <a:rPr lang="en-US" dirty="0" smtClean="0"/>
              <a:t>Change the OSPF priority used in DR elections.</a:t>
            </a:r>
          </a:p>
        </p:txBody>
      </p:sp>
      <p:sp>
        <p:nvSpPr>
          <p:cNvPr id="14" name="Text Placeholder 13"/>
          <p:cNvSpPr>
            <a:spLocks noGrp="1"/>
          </p:cNvSpPr>
          <p:nvPr>
            <p:ph type="body" sz="quarter" idx="10"/>
          </p:nvPr>
        </p:nvSpPr>
        <p:spPr/>
        <p:txBody>
          <a:bodyPr/>
          <a:lstStyle/>
          <a:p>
            <a:r>
              <a:rPr lang="en-US" dirty="0" smtClean="0"/>
              <a:t>Router(config-if)#</a:t>
            </a:r>
            <a:endParaRPr lang="en-US" dirty="0"/>
          </a:p>
        </p:txBody>
      </p:sp>
      <p:sp>
        <p:nvSpPr>
          <p:cNvPr id="15" name="Text Placeholder 14"/>
          <p:cNvSpPr>
            <a:spLocks noGrp="1"/>
          </p:cNvSpPr>
          <p:nvPr>
            <p:ph type="body" sz="quarter" idx="11"/>
          </p:nvPr>
        </p:nvSpPr>
        <p:spPr>
          <a:xfrm>
            <a:off x="615326" y="1981200"/>
            <a:ext cx="7745412" cy="406400"/>
          </a:xfrm>
        </p:spPr>
        <p:txBody>
          <a:bodyPr/>
          <a:lstStyle/>
          <a:p>
            <a:r>
              <a:rPr lang="en-US" dirty="0" smtClean="0"/>
              <a:t>ipv6 ospf priority </a:t>
            </a:r>
            <a:r>
              <a:rPr lang="en-US" b="0" i="1" dirty="0" smtClean="0"/>
              <a:t>number-value</a:t>
            </a:r>
            <a:endParaRPr lang="en-US" b="0" i="1" dirty="0"/>
          </a:p>
        </p:txBody>
      </p:sp>
      <p:sp>
        <p:nvSpPr>
          <p:cNvPr id="7" name="Content Placeholder 6"/>
          <p:cNvSpPr>
            <a:spLocks noGrp="1"/>
          </p:cNvSpPr>
          <p:nvPr>
            <p:ph idx="12"/>
          </p:nvPr>
        </p:nvSpPr>
        <p:spPr>
          <a:xfrm>
            <a:off x="279400" y="2641601"/>
            <a:ext cx="8483600" cy="3530600"/>
          </a:xfrm>
        </p:spPr>
        <p:txBody>
          <a:bodyPr>
            <a:normAutofit/>
          </a:bodyPr>
          <a:lstStyle/>
          <a:p>
            <a:r>
              <a:rPr lang="en-US" sz="2000" dirty="0" smtClean="0"/>
              <a:t>The</a:t>
            </a:r>
            <a:r>
              <a:rPr lang="en-US" sz="2000" i="1" dirty="0" smtClean="0">
                <a:latin typeface="Courier New" pitchFamily="49" charset="0"/>
                <a:cs typeface="Courier New" pitchFamily="49" charset="0"/>
              </a:rPr>
              <a:t> number-value </a:t>
            </a:r>
            <a:r>
              <a:rPr lang="en-US" sz="2000" dirty="0" smtClean="0"/>
              <a:t>is a range from 0 to 255 with the default of 1. </a:t>
            </a:r>
          </a:p>
          <a:p>
            <a:pPr lvl="1"/>
            <a:r>
              <a:rPr lang="en-US" sz="1800" dirty="0" smtClean="0"/>
              <a:t>A router with a router priority set to 0 is ineligible to become the DR or BDR. </a:t>
            </a:r>
          </a:p>
          <a:p>
            <a:r>
              <a:rPr lang="en-US" sz="2000" dirty="0" smtClean="0"/>
              <a:t>The router with the higher router priority has precedence in an election. </a:t>
            </a:r>
          </a:p>
          <a:p>
            <a:pPr lvl="1"/>
            <a:r>
              <a:rPr lang="en-US" sz="1800" dirty="0" smtClean="0"/>
              <a:t>If case of a tie, the router with the higher router ID has precedence. </a:t>
            </a:r>
          </a:p>
        </p:txBody>
      </p:sp>
      <p:sp>
        <p:nvSpPr>
          <p:cNvPr id="9" name="Content Placeholder 15"/>
          <p:cNvSpPr txBox="1">
            <a:spLocks/>
          </p:cNvSpPr>
          <p:nvPr/>
        </p:nvSpPr>
        <p:spPr bwMode="auto">
          <a:xfrm>
            <a:off x="280767" y="4340471"/>
            <a:ext cx="8520113" cy="11430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 fa0/0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ospf priority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&lt;0-255&gt;  Priority</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ospf priority 10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a:t>
            </a:r>
          </a:p>
        </p:txBody>
      </p:sp>
    </p:spTree>
  </p:cSld>
  <p:clrMapOvr>
    <a:masterClrMapping/>
  </p:clrMapOvr>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1778000" y="6007100"/>
            <a:ext cx="22479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lstStyle/>
          <a:p>
            <a:r>
              <a:rPr lang="en-US" dirty="0" smtClean="0"/>
              <a:t>Configure a Stub or Totally-Stub Area</a:t>
            </a:r>
            <a:endParaRPr lang="en-US" dirty="0"/>
          </a:p>
        </p:txBody>
      </p:sp>
      <p:sp>
        <p:nvSpPr>
          <p:cNvPr id="13" name="Content Placeholder 12"/>
          <p:cNvSpPr>
            <a:spLocks noGrp="1"/>
          </p:cNvSpPr>
          <p:nvPr>
            <p:ph idx="1"/>
          </p:nvPr>
        </p:nvSpPr>
        <p:spPr/>
        <p:txBody>
          <a:bodyPr/>
          <a:lstStyle/>
          <a:p>
            <a:r>
              <a:rPr lang="en-US" dirty="0" smtClean="0"/>
              <a:t>Define an area as a stub or totally-stub area.</a:t>
            </a:r>
          </a:p>
        </p:txBody>
      </p:sp>
      <p:sp>
        <p:nvSpPr>
          <p:cNvPr id="14" name="Text Placeholder 13"/>
          <p:cNvSpPr>
            <a:spLocks noGrp="1"/>
          </p:cNvSpPr>
          <p:nvPr>
            <p:ph type="body" sz="quarter" idx="10"/>
          </p:nvPr>
        </p:nvSpPr>
        <p:spPr/>
        <p:txBody>
          <a:bodyPr/>
          <a:lstStyle/>
          <a:p>
            <a:r>
              <a:rPr lang="en-US" dirty="0" smtClean="0"/>
              <a:t>Router(config-rtr)#</a:t>
            </a:r>
            <a:endParaRPr lang="en-US" dirty="0"/>
          </a:p>
        </p:txBody>
      </p:sp>
      <p:sp>
        <p:nvSpPr>
          <p:cNvPr id="15" name="Text Placeholder 14"/>
          <p:cNvSpPr>
            <a:spLocks noGrp="1"/>
          </p:cNvSpPr>
          <p:nvPr>
            <p:ph type="body" sz="quarter" idx="11"/>
          </p:nvPr>
        </p:nvSpPr>
        <p:spPr>
          <a:xfrm>
            <a:off x="615326" y="1981200"/>
            <a:ext cx="7745412" cy="406400"/>
          </a:xfrm>
        </p:spPr>
        <p:txBody>
          <a:bodyPr/>
          <a:lstStyle/>
          <a:p>
            <a:r>
              <a:rPr lang="en-US" dirty="0" smtClean="0"/>
              <a:t>area </a:t>
            </a:r>
            <a:r>
              <a:rPr lang="en-US" b="0" i="1" dirty="0" smtClean="0"/>
              <a:t>area-id</a:t>
            </a:r>
            <a:r>
              <a:rPr lang="en-US" i="1" dirty="0" smtClean="0"/>
              <a:t> </a:t>
            </a:r>
            <a:r>
              <a:rPr lang="en-US" dirty="0" smtClean="0"/>
              <a:t>stub [no-summary]</a:t>
            </a:r>
            <a:endParaRPr lang="en-US" b="0" i="1" dirty="0"/>
          </a:p>
        </p:txBody>
      </p:sp>
      <p:sp>
        <p:nvSpPr>
          <p:cNvPr id="7" name="Content Placeholder 6"/>
          <p:cNvSpPr>
            <a:spLocks noGrp="1"/>
          </p:cNvSpPr>
          <p:nvPr>
            <p:ph idx="12"/>
          </p:nvPr>
        </p:nvSpPr>
        <p:spPr>
          <a:xfrm>
            <a:off x="279400" y="2641601"/>
            <a:ext cx="8483600" cy="3530600"/>
          </a:xfrm>
        </p:spPr>
        <p:txBody>
          <a:bodyPr>
            <a:normAutofit/>
          </a:bodyPr>
          <a:lstStyle/>
          <a:p>
            <a:r>
              <a:rPr lang="en-US" sz="2000" dirty="0" smtClean="0"/>
              <a:t>The command functions the same as it does for IPv4. </a:t>
            </a:r>
          </a:p>
          <a:p>
            <a:r>
              <a:rPr lang="en-US" sz="2000" dirty="0" smtClean="0"/>
              <a:t>The</a:t>
            </a:r>
            <a:r>
              <a:rPr lang="en-US" sz="2000" i="1" dirty="0" smtClean="0">
                <a:latin typeface="Courier New" pitchFamily="49" charset="0"/>
                <a:cs typeface="Courier New" pitchFamily="49" charset="0"/>
              </a:rPr>
              <a:t> area-id </a:t>
            </a:r>
            <a:r>
              <a:rPr lang="en-US" sz="2000" dirty="0" smtClean="0"/>
              <a:t>identifies the interface as being in a stub area.</a:t>
            </a:r>
          </a:p>
          <a:p>
            <a:r>
              <a:rPr lang="en-US" sz="2000" dirty="0" smtClean="0"/>
              <a:t>The</a:t>
            </a:r>
            <a:r>
              <a:rPr lang="en-US" sz="2000" dirty="0" smtClean="0">
                <a:latin typeface="Courier New" pitchFamily="49" charset="0"/>
                <a:cs typeface="Courier New" pitchFamily="49" charset="0"/>
              </a:rPr>
              <a:t> </a:t>
            </a:r>
            <a:r>
              <a:rPr lang="en-US" sz="2000" b="1" dirty="0" smtClean="0">
                <a:latin typeface="Courier New" pitchFamily="49" charset="0"/>
                <a:cs typeface="Courier New" pitchFamily="49" charset="0"/>
              </a:rPr>
              <a:t>no-summary </a:t>
            </a:r>
            <a:r>
              <a:rPr lang="en-US" sz="2000" dirty="0" smtClean="0"/>
              <a:t>parameter is configured on the ABR only and indicates that the area is a totally stub area.</a:t>
            </a:r>
            <a:endParaRPr lang="en-US" sz="2000" dirty="0"/>
          </a:p>
        </p:txBody>
      </p:sp>
      <p:sp>
        <p:nvSpPr>
          <p:cNvPr id="9" name="Content Placeholder 15"/>
          <p:cNvSpPr txBox="1">
            <a:spLocks/>
          </p:cNvSpPr>
          <p:nvPr/>
        </p:nvSpPr>
        <p:spPr bwMode="auto">
          <a:xfrm>
            <a:off x="280767" y="4356100"/>
            <a:ext cx="8520113" cy="20955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router ospf 10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 </a:t>
            </a:r>
            <a:r>
              <a:rPr lang="en-US" sz="1200" b="1" kern="0" dirty="0" smtClean="0">
                <a:latin typeface="Courier New" pitchFamily="49" charset="0"/>
                <a:cs typeface="Courier New" pitchFamily="49" charset="0"/>
              </a:rPr>
              <a:t>area 10 ?</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authentication  Enable authentication</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default-cost    Set the summary default-cost of a NSSA/stub area</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nssa            Specify a NSSA area</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range           Summarize routes matching address/mask (border routers only)</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stub            Specify a stub area</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virtual-link    Define a virtual link and its parameters</a:t>
            </a:r>
          </a:p>
          <a:p>
            <a:pPr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a:t>
            </a:r>
            <a:r>
              <a:rPr lang="en-US" sz="1200" b="1" kern="0" dirty="0" smtClean="0">
                <a:latin typeface="Courier New" pitchFamily="49" charset="0"/>
                <a:cs typeface="Courier New" pitchFamily="49" charset="0"/>
              </a:rPr>
              <a:t>)# area 10 stub no-summary</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a:t>
            </a:r>
          </a:p>
        </p:txBody>
      </p:sp>
    </p:spTree>
  </p:cSld>
  <p:clrMapOvr>
    <a:masterClrMapping/>
  </p:clrMapOvr>
  <p:transition/>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Summarize IPv6 Routes</a:t>
            </a:r>
            <a:endParaRPr lang="en-US" dirty="0"/>
          </a:p>
        </p:txBody>
      </p:sp>
      <p:sp>
        <p:nvSpPr>
          <p:cNvPr id="13" name="Content Placeholder 12"/>
          <p:cNvSpPr>
            <a:spLocks noGrp="1"/>
          </p:cNvSpPr>
          <p:nvPr>
            <p:ph idx="1"/>
          </p:nvPr>
        </p:nvSpPr>
        <p:spPr/>
        <p:txBody>
          <a:bodyPr/>
          <a:lstStyle/>
          <a:p>
            <a:r>
              <a:rPr lang="en-US" dirty="0" smtClean="0"/>
              <a:t>Summarizes routes at an area boundary.</a:t>
            </a:r>
          </a:p>
        </p:txBody>
      </p:sp>
      <p:sp>
        <p:nvSpPr>
          <p:cNvPr id="14" name="Text Placeholder 13"/>
          <p:cNvSpPr>
            <a:spLocks noGrp="1"/>
          </p:cNvSpPr>
          <p:nvPr>
            <p:ph type="body" sz="quarter" idx="10"/>
          </p:nvPr>
        </p:nvSpPr>
        <p:spPr/>
        <p:txBody>
          <a:bodyPr/>
          <a:lstStyle/>
          <a:p>
            <a:r>
              <a:rPr lang="en-US" dirty="0" smtClean="0"/>
              <a:t>Router(config-rtr)#</a:t>
            </a:r>
            <a:endParaRPr lang="en-US" dirty="0"/>
          </a:p>
        </p:txBody>
      </p:sp>
      <p:sp>
        <p:nvSpPr>
          <p:cNvPr id="15" name="Text Placeholder 14"/>
          <p:cNvSpPr>
            <a:spLocks noGrp="1"/>
          </p:cNvSpPr>
          <p:nvPr>
            <p:ph type="body" sz="quarter" idx="11"/>
          </p:nvPr>
        </p:nvSpPr>
        <p:spPr>
          <a:xfrm>
            <a:off x="615326" y="1981200"/>
            <a:ext cx="7745412" cy="711200"/>
          </a:xfrm>
        </p:spPr>
        <p:txBody>
          <a:bodyPr>
            <a:normAutofit/>
          </a:bodyPr>
          <a:lstStyle/>
          <a:p>
            <a:r>
              <a:rPr lang="en-US" dirty="0" smtClean="0"/>
              <a:t>area</a:t>
            </a:r>
            <a:r>
              <a:rPr lang="en-US" b="0" dirty="0" smtClean="0"/>
              <a:t> </a:t>
            </a:r>
            <a:r>
              <a:rPr lang="en-US" b="0" i="1" dirty="0" smtClean="0"/>
              <a:t>area-id </a:t>
            </a:r>
            <a:r>
              <a:rPr lang="en-US" dirty="0" smtClean="0"/>
              <a:t>range </a:t>
            </a:r>
            <a:r>
              <a:rPr lang="en-US" b="0" i="1" dirty="0" smtClean="0"/>
              <a:t>ipv6-prefix</a:t>
            </a:r>
            <a:r>
              <a:rPr lang="en-US" i="1" dirty="0" smtClean="0"/>
              <a:t> </a:t>
            </a:r>
            <a:r>
              <a:rPr lang="en-US" dirty="0" smtClean="0"/>
              <a:t>/</a:t>
            </a:r>
            <a:r>
              <a:rPr lang="en-US" b="0" i="1" dirty="0" smtClean="0"/>
              <a:t>prefix-length </a:t>
            </a:r>
            <a:r>
              <a:rPr lang="en-US" dirty="0" smtClean="0"/>
              <a:t>[advertise | not-advertise] [cost </a:t>
            </a:r>
            <a:r>
              <a:rPr lang="en-US" b="0" i="1" dirty="0" smtClean="0"/>
              <a:t>cost</a:t>
            </a:r>
            <a:r>
              <a:rPr lang="en-US" dirty="0" smtClean="0"/>
              <a:t>]</a:t>
            </a:r>
            <a:endParaRPr lang="en-US" b="0" i="1" dirty="0"/>
          </a:p>
        </p:txBody>
      </p:sp>
      <p:sp>
        <p:nvSpPr>
          <p:cNvPr id="7" name="Content Placeholder 6"/>
          <p:cNvSpPr>
            <a:spLocks noGrp="1"/>
          </p:cNvSpPr>
          <p:nvPr>
            <p:ph idx="12"/>
          </p:nvPr>
        </p:nvSpPr>
        <p:spPr>
          <a:xfrm>
            <a:off x="279400" y="2870199"/>
            <a:ext cx="8483600" cy="368301"/>
          </a:xfrm>
        </p:spPr>
        <p:txBody>
          <a:bodyPr>
            <a:normAutofit lnSpcReduction="10000"/>
          </a:bodyPr>
          <a:lstStyle/>
          <a:p>
            <a:r>
              <a:rPr lang="en-US" sz="2000" dirty="0" smtClean="0"/>
              <a:t>The command functions the same as it does for IPv4. </a:t>
            </a:r>
          </a:p>
        </p:txBody>
      </p:sp>
      <p:graphicFrame>
        <p:nvGraphicFramePr>
          <p:cNvPr id="11" name="Content Placeholder 8"/>
          <p:cNvGraphicFramePr>
            <a:graphicFrameLocks/>
          </p:cNvGraphicFramePr>
          <p:nvPr/>
        </p:nvGraphicFramePr>
        <p:xfrm>
          <a:off x="600074" y="3301999"/>
          <a:ext cx="7997826" cy="2971800"/>
        </p:xfrm>
        <a:graphic>
          <a:graphicData uri="http://schemas.openxmlformats.org/drawingml/2006/table">
            <a:tbl>
              <a:tblPr firstRow="1" bandRow="1">
                <a:tableStyleId>{5C22544A-7EE6-4342-B048-85BDC9FD1C3A}</a:tableStyleId>
              </a:tblPr>
              <a:tblGrid>
                <a:gridCol w="2816226"/>
                <a:gridCol w="5181600"/>
              </a:tblGrid>
              <a:tr h="38005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Parameter</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Description</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518350">
                <a:tc>
                  <a:txBody>
                    <a:bodyPr/>
                    <a:lstStyle/>
                    <a:p>
                      <a:pPr marL="0" marR="0" algn="l" defTabSz="914400" rtl="0" eaLnBrk="1" latinLnBrk="0" hangingPunct="1">
                        <a:lnSpc>
                          <a:spcPct val="100000"/>
                        </a:lnSpc>
                        <a:spcBef>
                          <a:spcPts val="0"/>
                        </a:spcBef>
                        <a:spcAft>
                          <a:spcPts val="600"/>
                        </a:spcAft>
                      </a:pP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area-id</a:t>
                      </a:r>
                    </a:p>
                  </a:txBody>
                  <a:tcPr marL="68580" marR="68580" marT="0" marB="0" anchor="ctr"/>
                </a:tc>
                <a:tc>
                  <a:txBody>
                    <a:bodyPr/>
                    <a:lstStyle/>
                    <a:p>
                      <a:pPr marL="0" marR="0">
                        <a:lnSpc>
                          <a:spcPct val="100000"/>
                        </a:lnSpc>
                        <a:spcBef>
                          <a:spcPts val="300"/>
                        </a:spcBef>
                        <a:spcAft>
                          <a:spcPts val="0"/>
                        </a:spcAft>
                      </a:pPr>
                      <a:r>
                        <a:rPr kumimoji="0" lang="en-US" sz="1600" u="none" strike="noStrike" kern="1200" cap="none" normalizeH="0" baseline="0" dirty="0" smtClean="0">
                          <a:ln>
                            <a:noFill/>
                          </a:ln>
                          <a:solidFill>
                            <a:schemeClr val="dk1"/>
                          </a:solidFill>
                          <a:effectLst/>
                          <a:latin typeface="+mn-lt"/>
                          <a:ea typeface="+mn-ea"/>
                          <a:cs typeface="+mn-cs"/>
                        </a:rPr>
                        <a:t>Specifies the </a:t>
                      </a:r>
                      <a:r>
                        <a:rPr kumimoji="0" lang="en-US" sz="1600" u="none" strike="noStrike" kern="1200" cap="none" normalizeH="0" baseline="0" smtClean="0">
                          <a:ln>
                            <a:noFill/>
                          </a:ln>
                          <a:solidFill>
                            <a:schemeClr val="dk1"/>
                          </a:solidFill>
                          <a:effectLst/>
                          <a:latin typeface="+mn-lt"/>
                          <a:ea typeface="+mn-ea"/>
                          <a:cs typeface="+mn-cs"/>
                        </a:rPr>
                        <a:t>area for which </a:t>
                      </a:r>
                      <a:r>
                        <a:rPr kumimoji="0" lang="en-US" sz="1600" u="none" strike="noStrike" kern="1200" cap="none" normalizeH="0" baseline="0" dirty="0" smtClean="0">
                          <a:ln>
                            <a:noFill/>
                          </a:ln>
                          <a:solidFill>
                            <a:schemeClr val="dk1"/>
                          </a:solidFill>
                          <a:effectLst/>
                          <a:latin typeface="+mn-lt"/>
                          <a:ea typeface="+mn-ea"/>
                          <a:cs typeface="+mn-cs"/>
                        </a:rPr>
                        <a:t>routes are to be summarized.</a:t>
                      </a:r>
                    </a:p>
                  </a:txBody>
                  <a:tcPr marL="68580" marR="68580" marT="0" marB="0" anchor="ctr"/>
                </a:tc>
              </a:tr>
              <a:tr h="518350">
                <a:tc>
                  <a:txBody>
                    <a:bodyPr/>
                    <a:lstStyle/>
                    <a:p>
                      <a:pPr marL="0" marR="0" algn="l" defTabSz="914400" rtl="0" eaLnBrk="1" latinLnBrk="0" hangingPunct="1">
                        <a:lnSpc>
                          <a:spcPct val="100000"/>
                        </a:lnSpc>
                        <a:spcBef>
                          <a:spcPts val="0"/>
                        </a:spcBef>
                        <a:spcAft>
                          <a:spcPts val="600"/>
                        </a:spcAft>
                      </a:pP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ipv6-prefix/prefix-length</a:t>
                      </a:r>
                    </a:p>
                  </a:txBody>
                  <a:tcPr marL="68580" marR="68580" marT="0" marB="0" anchor="ctr"/>
                </a:tc>
                <a:tc>
                  <a:txBody>
                    <a:bodyPr/>
                    <a:lstStyle/>
                    <a:p>
                      <a:pPr marL="0" marR="0">
                        <a:lnSpc>
                          <a:spcPct val="100000"/>
                        </a:lnSpc>
                        <a:spcBef>
                          <a:spcPts val="300"/>
                        </a:spcBef>
                        <a:spcAft>
                          <a:spcPts val="0"/>
                        </a:spcAft>
                      </a:pPr>
                      <a:r>
                        <a:rPr kumimoji="0" lang="en-US" sz="1600" u="none" strike="noStrike" kern="1200" cap="none" normalizeH="0" baseline="0" dirty="0" smtClean="0">
                          <a:ln>
                            <a:noFill/>
                          </a:ln>
                          <a:solidFill>
                            <a:schemeClr val="dk1"/>
                          </a:solidFill>
                          <a:effectLst/>
                          <a:latin typeface="+mn-lt"/>
                          <a:ea typeface="+mn-ea"/>
                          <a:cs typeface="+mn-cs"/>
                        </a:rPr>
                        <a:t>The summary IPv6 address and prefix length.</a:t>
                      </a:r>
                    </a:p>
                  </a:txBody>
                  <a:tcPr marL="68580" marR="68580" marT="0" marB="0" anchor="ctr"/>
                </a:tc>
              </a:tr>
              <a:tr h="518350">
                <a:tc>
                  <a:txBody>
                    <a:bodyPr/>
                    <a:lstStyle/>
                    <a:p>
                      <a:pPr marL="0" marR="0" algn="l" defTabSz="914400" rtl="0" eaLnBrk="1" latinLnBrk="0" hangingPunct="1">
                        <a:lnSpc>
                          <a:spcPct val="100000"/>
                        </a:lnSpc>
                        <a:spcBef>
                          <a:spcPts val="0"/>
                        </a:spcBef>
                        <a:spcAft>
                          <a:spcPts val="600"/>
                        </a:spcAft>
                      </a:pP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advertise</a:t>
                      </a:r>
                    </a:p>
                  </a:txBody>
                  <a:tcPr marL="68580" marR="68580" marT="0" marB="0" anchor="ctr"/>
                </a:tc>
                <a:tc>
                  <a:txBody>
                    <a:bodyPr/>
                    <a:lstStyle/>
                    <a:p>
                      <a:pPr marL="0" marR="0">
                        <a:lnSpc>
                          <a:spcPct val="100000"/>
                        </a:lnSpc>
                        <a:spcBef>
                          <a:spcPts val="300"/>
                        </a:spcBef>
                        <a:spcAft>
                          <a:spcPts val="0"/>
                        </a:spcAft>
                      </a:pPr>
                      <a:r>
                        <a:rPr kumimoji="0" lang="en-US" sz="1600" u="none" strike="noStrike" kern="1200" cap="none" normalizeH="0" baseline="0" dirty="0" smtClean="0">
                          <a:ln>
                            <a:noFill/>
                          </a:ln>
                          <a:solidFill>
                            <a:schemeClr val="dk1"/>
                          </a:solidFill>
                          <a:effectLst/>
                          <a:latin typeface="+mn-lt"/>
                          <a:ea typeface="+mn-ea"/>
                          <a:cs typeface="+mn-cs"/>
                        </a:rPr>
                        <a:t>(Optional) Generates a Type 3 summary LSA.</a:t>
                      </a:r>
                    </a:p>
                  </a:txBody>
                  <a:tcPr marL="68580" marR="68580" marT="0" marB="0" anchor="ctr"/>
                </a:tc>
              </a:tr>
              <a:tr h="518350">
                <a:tc>
                  <a:txBody>
                    <a:bodyPr/>
                    <a:lstStyle/>
                    <a:p>
                      <a:pPr marL="0" marR="0" algn="l" defTabSz="914400" rtl="0" eaLnBrk="1" latinLnBrk="0" hangingPunct="1">
                        <a:lnSpc>
                          <a:spcPct val="100000"/>
                        </a:lnSpc>
                        <a:spcBef>
                          <a:spcPts val="0"/>
                        </a:spcBef>
                        <a:spcAft>
                          <a:spcPts val="600"/>
                        </a:spcAft>
                      </a:pP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not-advertise</a:t>
                      </a:r>
                    </a:p>
                  </a:txBody>
                  <a:tcPr marL="68580" marR="68580" marT="0" marB="0" anchor="ctr"/>
                </a:tc>
                <a:tc>
                  <a:txBody>
                    <a:bodyPr/>
                    <a:lstStyle/>
                    <a:p>
                      <a:pPr marL="0" marR="0">
                        <a:lnSpc>
                          <a:spcPct val="100000"/>
                        </a:lnSpc>
                        <a:spcBef>
                          <a:spcPts val="300"/>
                        </a:spcBef>
                        <a:spcAft>
                          <a:spcPts val="0"/>
                        </a:spcAft>
                      </a:pPr>
                      <a:r>
                        <a:rPr kumimoji="0" lang="en-US" sz="1600" u="none" strike="noStrike" kern="1200" cap="none" normalizeH="0" baseline="0" dirty="0" smtClean="0">
                          <a:ln>
                            <a:noFill/>
                          </a:ln>
                          <a:solidFill>
                            <a:schemeClr val="dk1"/>
                          </a:solidFill>
                          <a:effectLst/>
                          <a:latin typeface="+mn-lt"/>
                          <a:ea typeface="+mn-ea"/>
                          <a:cs typeface="+mn-cs"/>
                        </a:rPr>
                        <a:t>(Optional) Suppresses Type 3 summary LSA to hide the network.</a:t>
                      </a:r>
                    </a:p>
                  </a:txBody>
                  <a:tcPr marL="68580" marR="68580" marT="0" marB="0" anchor="ctr"/>
                </a:tc>
              </a:tr>
              <a:tr h="518350">
                <a:tc>
                  <a:txBody>
                    <a:bodyPr/>
                    <a:lstStyle/>
                    <a:p>
                      <a:pPr marL="0" marR="0" algn="l" defTabSz="914400" rtl="0" eaLnBrk="1" latinLnBrk="0" hangingPunct="1">
                        <a:lnSpc>
                          <a:spcPct val="100000"/>
                        </a:lnSpc>
                        <a:spcBef>
                          <a:spcPts val="0"/>
                        </a:spcBef>
                        <a:spcAft>
                          <a:spcPts val="600"/>
                        </a:spcAft>
                      </a:pPr>
                      <a:r>
                        <a:rPr kumimoji="0" lang="en-US" sz="1600" i="1" u="none" strike="noStrike" kern="1200" cap="none" normalizeH="0" baseline="0" dirty="0" smtClean="0">
                          <a:ln>
                            <a:noFill/>
                          </a:ln>
                          <a:solidFill>
                            <a:schemeClr val="dk1"/>
                          </a:solidFill>
                          <a:effectLst/>
                          <a:latin typeface="Courier New" pitchFamily="49" charset="0"/>
                          <a:ea typeface="+mn-ea"/>
                          <a:cs typeface="Courier New" pitchFamily="49" charset="0"/>
                        </a:rPr>
                        <a:t>cost</a:t>
                      </a:r>
                    </a:p>
                  </a:txBody>
                  <a:tcPr marL="68580" marR="68580" marT="0" marB="0" anchor="ctr"/>
                </a:tc>
                <a:tc>
                  <a:txBody>
                    <a:bodyPr/>
                    <a:lstStyle/>
                    <a:p>
                      <a:pPr marL="0" marR="0">
                        <a:lnSpc>
                          <a:spcPct val="100000"/>
                        </a:lnSpc>
                        <a:spcBef>
                          <a:spcPts val="300"/>
                        </a:spcBef>
                        <a:spcAft>
                          <a:spcPts val="0"/>
                        </a:spcAft>
                      </a:pPr>
                      <a:r>
                        <a:rPr kumimoji="0" lang="en-US" sz="1600" u="none" strike="noStrike" kern="1200" cap="none" normalizeH="0" baseline="0" dirty="0" smtClean="0">
                          <a:ln>
                            <a:noFill/>
                          </a:ln>
                          <a:solidFill>
                            <a:schemeClr val="dk1"/>
                          </a:solidFill>
                          <a:effectLst/>
                          <a:latin typeface="+mn-lt"/>
                          <a:ea typeface="+mn-ea"/>
                          <a:cs typeface="+mn-cs"/>
                        </a:rPr>
                        <a:t>(Optional) Value from 0 to 16777215 that defines the metric or cost for this summary route</a:t>
                      </a:r>
                    </a:p>
                  </a:txBody>
                  <a:tcPr marL="68580" marR="68580" marT="0" marB="0" anchor="ctr"/>
                </a:tc>
              </a:tr>
            </a:tbl>
          </a:graphicData>
        </a:graphic>
      </p:graphicFrame>
    </p:spTree>
  </p:cSld>
  <p:clrMapOvr>
    <a:masterClrMapping/>
  </p:clrMapOvr>
  <p:transition/>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1346" name="Rectangle 2"/>
          <p:cNvSpPr>
            <a:spLocks noGrp="1" noChangeArrowheads="1"/>
          </p:cNvSpPr>
          <p:nvPr>
            <p:ph type="title"/>
          </p:nvPr>
        </p:nvSpPr>
        <p:spPr/>
        <p:txBody>
          <a:bodyPr/>
          <a:lstStyle/>
          <a:p>
            <a:pPr>
              <a:defRPr/>
            </a:pPr>
            <a:r>
              <a:rPr lang="en-US" dirty="0" smtClean="0"/>
              <a:t>ABR Route Summarization Example</a:t>
            </a:r>
          </a:p>
        </p:txBody>
      </p:sp>
      <p:grpSp>
        <p:nvGrpSpPr>
          <p:cNvPr id="2" name="Group 11"/>
          <p:cNvGrpSpPr/>
          <p:nvPr/>
        </p:nvGrpSpPr>
        <p:grpSpPr>
          <a:xfrm>
            <a:off x="594702" y="1091469"/>
            <a:ext cx="7927975" cy="5280025"/>
            <a:chOff x="606425" y="1349375"/>
            <a:chExt cx="7927975" cy="5280025"/>
          </a:xfrm>
        </p:grpSpPr>
        <p:pic>
          <p:nvPicPr>
            <p:cNvPr id="129027" name="Picture 5"/>
            <p:cNvPicPr>
              <a:picLocks noChangeAspect="1" noChangeArrowheads="1"/>
            </p:cNvPicPr>
            <p:nvPr/>
          </p:nvPicPr>
          <p:blipFill>
            <a:blip r:embed="rId2" cstate="print"/>
            <a:srcRect/>
            <a:stretch>
              <a:fillRect/>
            </a:stretch>
          </p:blipFill>
          <p:spPr bwMode="auto">
            <a:xfrm>
              <a:off x="606425" y="1349375"/>
              <a:ext cx="7927975" cy="5280025"/>
            </a:xfrm>
            <a:prstGeom prst="rect">
              <a:avLst/>
            </a:prstGeom>
            <a:noFill/>
            <a:ln w="9525">
              <a:noFill/>
              <a:miter lim="800000"/>
              <a:headEnd type="none" w="sm" len="sm"/>
              <a:tailEnd type="none" w="sm" len="sm"/>
            </a:ln>
          </p:spPr>
        </p:pic>
        <p:pic>
          <p:nvPicPr>
            <p:cNvPr id="1721350" name="Picture 6"/>
            <p:cNvPicPr>
              <a:picLocks noChangeAspect="1" noChangeArrowheads="1"/>
            </p:cNvPicPr>
            <p:nvPr/>
          </p:nvPicPr>
          <p:blipFill>
            <a:blip r:embed="rId3" cstate="print"/>
            <a:srcRect/>
            <a:stretch>
              <a:fillRect/>
            </a:stretch>
          </p:blipFill>
          <p:spPr bwMode="auto">
            <a:xfrm>
              <a:off x="1393825" y="2357438"/>
              <a:ext cx="4702175" cy="1376362"/>
            </a:xfrm>
            <a:prstGeom prst="rect">
              <a:avLst/>
            </a:prstGeom>
            <a:noFill/>
            <a:ln w="9525">
              <a:noFill/>
              <a:miter lim="800000"/>
              <a:headEnd type="none" w="sm" len="sm"/>
              <a:tailEnd type="none" w="sm" len="sm"/>
            </a:ln>
          </p:spPr>
        </p:pic>
        <p:sp>
          <p:nvSpPr>
            <p:cNvPr id="1721351" name="Text Box 7"/>
            <p:cNvSpPr txBox="1">
              <a:spLocks noChangeArrowheads="1"/>
            </p:cNvSpPr>
            <p:nvPr/>
          </p:nvSpPr>
          <p:spPr bwMode="auto">
            <a:xfrm>
              <a:off x="990600" y="1905000"/>
              <a:ext cx="4038600" cy="310679"/>
            </a:xfrm>
            <a:prstGeom prst="rect">
              <a:avLst/>
            </a:prstGeom>
            <a:noFill/>
            <a:ln w="57150">
              <a:noFill/>
              <a:miter lim="800000"/>
              <a:headEnd type="none" w="sm" len="sm"/>
              <a:tailEnd type="none" w="lg" len="lg"/>
            </a:ln>
          </p:spPr>
          <p:txBody>
            <a:bodyPr lIns="82124" tIns="41061" rIns="82124" bIns="41061">
              <a:spAutoFit/>
            </a:bodyPr>
            <a:lstStyle/>
            <a:p>
              <a:pPr algn="l" defTabSz="814388"/>
              <a:r>
                <a:rPr lang="en-US" sz="1600" b="0" dirty="0" smtClean="0">
                  <a:latin typeface="Courier New" pitchFamily="49" charset="0"/>
                </a:rPr>
                <a:t>R1# </a:t>
              </a:r>
              <a:r>
                <a:rPr lang="en-US" sz="1600" b="1" dirty="0">
                  <a:latin typeface="Courier New" pitchFamily="49" charset="0"/>
                </a:rPr>
                <a:t>show ipv6 route</a:t>
              </a:r>
            </a:p>
          </p:txBody>
        </p:sp>
        <p:sp>
          <p:nvSpPr>
            <p:cNvPr id="1721352" name="Text Box 8"/>
            <p:cNvSpPr txBox="1">
              <a:spLocks noChangeArrowheads="1"/>
            </p:cNvSpPr>
            <p:nvPr/>
          </p:nvSpPr>
          <p:spPr bwMode="auto">
            <a:xfrm>
              <a:off x="990600" y="3735388"/>
              <a:ext cx="6858000" cy="1304925"/>
            </a:xfrm>
            <a:prstGeom prst="rect">
              <a:avLst/>
            </a:prstGeom>
            <a:noFill/>
            <a:ln w="57150">
              <a:noFill/>
              <a:miter lim="800000"/>
              <a:headEnd type="none" w="sm" len="sm"/>
              <a:tailEnd type="none" w="lg" len="lg"/>
            </a:ln>
          </p:spPr>
          <p:txBody>
            <a:bodyPr lIns="82124" tIns="41061" rIns="82124" bIns="41061">
              <a:spAutoFit/>
            </a:bodyPr>
            <a:lstStyle/>
            <a:p>
              <a:pPr algn="l" defTabSz="814388">
                <a:lnSpc>
                  <a:spcPct val="100000"/>
                </a:lnSpc>
              </a:pPr>
              <a:r>
                <a:rPr lang="en-US" sz="1600" dirty="0" smtClean="0">
                  <a:latin typeface="Courier New" pitchFamily="49" charset="0"/>
                </a:rPr>
                <a:t>R1# </a:t>
              </a:r>
              <a:r>
                <a:rPr lang="en-US" sz="1600" b="1" dirty="0" smtClean="0">
                  <a:latin typeface="Courier New" pitchFamily="49" charset="0"/>
                </a:rPr>
                <a:t>conf </a:t>
              </a:r>
              <a:r>
                <a:rPr lang="en-US" sz="1600" b="1" dirty="0">
                  <a:latin typeface="Courier New" pitchFamily="49" charset="0"/>
                </a:rPr>
                <a:t>t</a:t>
              </a:r>
            </a:p>
            <a:p>
              <a:pPr algn="l" defTabSz="814388">
                <a:lnSpc>
                  <a:spcPct val="100000"/>
                </a:lnSpc>
              </a:pPr>
              <a:r>
                <a:rPr lang="en-US" sz="1600" dirty="0" smtClean="0">
                  <a:latin typeface="Courier New" pitchFamily="49" charset="0"/>
                </a:rPr>
                <a:t>R1(</a:t>
              </a:r>
              <a:r>
                <a:rPr lang="en-US" sz="1600" b="0" dirty="0" smtClean="0">
                  <a:latin typeface="Courier New" pitchFamily="49" charset="0"/>
                </a:rPr>
                <a:t>config</a:t>
              </a:r>
              <a:r>
                <a:rPr lang="en-US" sz="1600" b="0" dirty="0">
                  <a:latin typeface="Courier New" pitchFamily="49" charset="0"/>
                </a:rPr>
                <a:t>)# </a:t>
              </a:r>
              <a:r>
                <a:rPr lang="en-US" sz="1600" b="1" dirty="0">
                  <a:latin typeface="Courier New" pitchFamily="49" charset="0"/>
                </a:rPr>
                <a:t>ipv6 router ospf 1</a:t>
              </a:r>
            </a:p>
            <a:p>
              <a:pPr algn="l" defTabSz="814388">
                <a:lnSpc>
                  <a:spcPct val="100000"/>
                </a:lnSpc>
              </a:pPr>
              <a:r>
                <a:rPr lang="en-US" sz="1600" dirty="0" smtClean="0">
                  <a:latin typeface="Courier New" pitchFamily="49" charset="0"/>
                </a:rPr>
                <a:t>R1</a:t>
              </a:r>
              <a:r>
                <a:rPr lang="en-US" sz="1600" b="0" dirty="0" smtClean="0">
                  <a:latin typeface="Courier New" pitchFamily="49" charset="0"/>
                </a:rPr>
                <a:t>(config-router</a:t>
              </a:r>
              <a:r>
                <a:rPr lang="en-US" sz="1600" b="0" dirty="0">
                  <a:latin typeface="Courier New" pitchFamily="49" charset="0"/>
                </a:rPr>
                <a:t>)# </a:t>
              </a:r>
              <a:r>
                <a:rPr lang="en-US" sz="1600" b="1" dirty="0">
                  <a:latin typeface="Courier New" pitchFamily="49" charset="0"/>
                </a:rPr>
                <a:t>area 1 range 2001:0DB8::/48</a:t>
              </a:r>
            </a:p>
            <a:p>
              <a:pPr algn="l" defTabSz="814388">
                <a:lnSpc>
                  <a:spcPct val="100000"/>
                </a:lnSpc>
              </a:pPr>
              <a:r>
                <a:rPr lang="en-US" sz="1600" dirty="0" smtClean="0">
                  <a:latin typeface="Courier New" pitchFamily="49" charset="0"/>
                </a:rPr>
                <a:t>R1</a:t>
              </a:r>
              <a:r>
                <a:rPr lang="en-US" sz="1600" b="0" dirty="0" smtClean="0">
                  <a:latin typeface="Courier New" pitchFamily="49" charset="0"/>
                </a:rPr>
                <a:t>(config-router</a:t>
              </a:r>
              <a:r>
                <a:rPr lang="en-US" sz="1600" b="0" dirty="0">
                  <a:latin typeface="Courier New" pitchFamily="49" charset="0"/>
                </a:rPr>
                <a:t>)# </a:t>
              </a:r>
              <a:r>
                <a:rPr lang="en-US" sz="1600" b="1" dirty="0">
                  <a:latin typeface="Courier New" pitchFamily="49" charset="0"/>
                </a:rPr>
                <a:t>end</a:t>
              </a:r>
            </a:p>
            <a:p>
              <a:pPr algn="l" defTabSz="814388">
                <a:lnSpc>
                  <a:spcPct val="100000"/>
                </a:lnSpc>
              </a:pPr>
              <a:r>
                <a:rPr lang="en-US" sz="1600" dirty="0" smtClean="0">
                  <a:latin typeface="Courier New" pitchFamily="49" charset="0"/>
                </a:rPr>
                <a:t>R1</a:t>
              </a:r>
              <a:r>
                <a:rPr lang="en-US" sz="1600" b="0" dirty="0" smtClean="0">
                  <a:latin typeface="Courier New" pitchFamily="49" charset="0"/>
                </a:rPr>
                <a:t>#</a:t>
              </a:r>
              <a:endParaRPr lang="en-US" sz="1600" b="0" dirty="0">
                <a:latin typeface="Courier New" pitchFamily="49" charset="0"/>
              </a:endParaRPr>
            </a:p>
          </p:txBody>
        </p:sp>
        <p:sp>
          <p:nvSpPr>
            <p:cNvPr id="1721353" name="Text Box 9"/>
            <p:cNvSpPr txBox="1">
              <a:spLocks noChangeArrowheads="1"/>
            </p:cNvSpPr>
            <p:nvPr/>
          </p:nvSpPr>
          <p:spPr bwMode="auto">
            <a:xfrm>
              <a:off x="990600" y="4978400"/>
              <a:ext cx="4038600" cy="310679"/>
            </a:xfrm>
            <a:prstGeom prst="rect">
              <a:avLst/>
            </a:prstGeom>
            <a:noFill/>
            <a:ln w="57150">
              <a:noFill/>
              <a:miter lim="800000"/>
              <a:headEnd type="none" w="sm" len="sm"/>
              <a:tailEnd type="none" w="lg" len="lg"/>
            </a:ln>
          </p:spPr>
          <p:txBody>
            <a:bodyPr lIns="82124" tIns="41061" rIns="82124" bIns="41061">
              <a:spAutoFit/>
            </a:bodyPr>
            <a:lstStyle/>
            <a:p>
              <a:pPr algn="l" defTabSz="814388"/>
              <a:r>
                <a:rPr lang="en-US" sz="1600" dirty="0" smtClean="0">
                  <a:latin typeface="Courier New" pitchFamily="49" charset="0"/>
                </a:rPr>
                <a:t>R1</a:t>
              </a:r>
              <a:r>
                <a:rPr lang="en-US" sz="1600" b="0" dirty="0" smtClean="0">
                  <a:latin typeface="Courier New" pitchFamily="49" charset="0"/>
                </a:rPr>
                <a:t># </a:t>
              </a:r>
              <a:r>
                <a:rPr lang="en-US" sz="1600" b="1" dirty="0">
                  <a:latin typeface="Courier New" pitchFamily="49" charset="0"/>
                </a:rPr>
                <a:t>show ipv6 route</a:t>
              </a:r>
            </a:p>
          </p:txBody>
        </p:sp>
        <p:pic>
          <p:nvPicPr>
            <p:cNvPr id="1721354" name="Picture 10"/>
            <p:cNvPicPr>
              <a:picLocks noChangeAspect="1" noChangeArrowheads="1"/>
            </p:cNvPicPr>
            <p:nvPr/>
          </p:nvPicPr>
          <p:blipFill>
            <a:blip r:embed="rId4" cstate="print"/>
            <a:srcRect/>
            <a:stretch>
              <a:fillRect/>
            </a:stretch>
          </p:blipFill>
          <p:spPr bwMode="auto">
            <a:xfrm>
              <a:off x="1447800" y="5408613"/>
              <a:ext cx="4624388" cy="458787"/>
            </a:xfrm>
            <a:prstGeom prst="rect">
              <a:avLst/>
            </a:prstGeom>
            <a:noFill/>
            <a:ln w="57150">
              <a:noFill/>
              <a:miter lim="800000"/>
              <a:headEnd type="none" w="sm" len="sm"/>
              <a:tailEnd type="none" w="lg" len="lg"/>
            </a:ln>
          </p:spPr>
        </p:pic>
        <p:sp>
          <p:nvSpPr>
            <p:cNvPr id="1721356" name="Line 12"/>
            <p:cNvSpPr>
              <a:spLocks noChangeShapeType="1"/>
            </p:cNvSpPr>
            <p:nvPr/>
          </p:nvSpPr>
          <p:spPr bwMode="auto">
            <a:xfrm flipH="1">
              <a:off x="5105400" y="2895600"/>
              <a:ext cx="2514600" cy="0"/>
            </a:xfrm>
            <a:prstGeom prst="line">
              <a:avLst/>
            </a:prstGeom>
            <a:noFill/>
            <a:ln w="57150">
              <a:solidFill>
                <a:schemeClr val="accent2"/>
              </a:solidFill>
              <a:round/>
              <a:headEnd type="none" w="sm" len="sm"/>
              <a:tailEnd type="stealth" w="lg" len="lg"/>
            </a:ln>
          </p:spPr>
          <p:txBody>
            <a:bodyPr lIns="82124" tIns="41061" rIns="82124" bIns="41061">
              <a:spAutoFit/>
            </a:bodyPr>
            <a:lstStyle/>
            <a:p>
              <a:pPr algn="l"/>
              <a:endParaRPr lang="en-US" dirty="0"/>
            </a:p>
          </p:txBody>
        </p:sp>
        <p:sp>
          <p:nvSpPr>
            <p:cNvPr id="1721357" name="Line 13"/>
            <p:cNvSpPr>
              <a:spLocks noChangeShapeType="1"/>
            </p:cNvSpPr>
            <p:nvPr/>
          </p:nvSpPr>
          <p:spPr bwMode="auto">
            <a:xfrm flipH="1">
              <a:off x="4343400" y="3657600"/>
              <a:ext cx="2971800" cy="1716088"/>
            </a:xfrm>
            <a:prstGeom prst="line">
              <a:avLst/>
            </a:prstGeom>
            <a:noFill/>
            <a:ln w="57150">
              <a:solidFill>
                <a:schemeClr val="accent2"/>
              </a:solidFill>
              <a:round/>
              <a:headEnd type="none" w="sm" len="sm"/>
              <a:tailEnd type="stealth" w="lg" len="lg"/>
            </a:ln>
          </p:spPr>
          <p:txBody>
            <a:bodyPr lIns="82124" tIns="41061" rIns="82124" bIns="41061">
              <a:spAutoFit/>
            </a:bodyPr>
            <a:lstStyle/>
            <a:p>
              <a:pPr algn="l"/>
              <a:endParaRPr lang="en-US" dirty="0"/>
            </a:p>
          </p:txBody>
        </p:sp>
        <p:sp>
          <p:nvSpPr>
            <p:cNvPr id="1721355" name="Rectangle 11"/>
            <p:cNvSpPr>
              <a:spLocks noChangeArrowheads="1"/>
            </p:cNvSpPr>
            <p:nvPr/>
          </p:nvSpPr>
          <p:spPr bwMode="auto">
            <a:xfrm>
              <a:off x="6629400" y="2168768"/>
              <a:ext cx="1846385" cy="1831731"/>
            </a:xfrm>
            <a:prstGeom prst="rect">
              <a:avLst/>
            </a:prstGeom>
            <a:solidFill>
              <a:srgbClr val="FFFF99"/>
            </a:solidFill>
            <a:ln w="28575">
              <a:solidFill>
                <a:schemeClr val="tx1"/>
              </a:solidFill>
              <a:miter lim="800000"/>
              <a:headEnd type="none" w="sm" len="sm"/>
              <a:tailEnd type="none" w="lg" len="lg"/>
            </a:ln>
          </p:spPr>
          <p:txBody>
            <a:bodyPr lIns="82124" tIns="41061" rIns="82124" bIns="41061" anchor="ctr"/>
            <a:lstStyle/>
            <a:p>
              <a:pPr algn="l">
                <a:lnSpc>
                  <a:spcPct val="100000"/>
                </a:lnSpc>
                <a:spcBef>
                  <a:spcPct val="0"/>
                </a:spcBef>
              </a:pPr>
              <a:r>
                <a:rPr lang="en-GB" sz="1600" b="1" dirty="0"/>
                <a:t>Note:</a:t>
              </a:r>
            </a:p>
            <a:p>
              <a:pPr algn="l">
                <a:lnSpc>
                  <a:spcPct val="100000"/>
                </a:lnSpc>
                <a:spcBef>
                  <a:spcPct val="0"/>
                </a:spcBef>
              </a:pPr>
              <a:r>
                <a:rPr lang="en-GB" sz="1600" b="0" dirty="0"/>
                <a:t>The cost of the summarized routes </a:t>
              </a:r>
              <a:r>
                <a:rPr lang="en-GB" sz="1600" b="0"/>
                <a:t>is </a:t>
              </a:r>
              <a:r>
                <a:rPr lang="en-GB" sz="1600" b="0" smtClean="0"/>
                <a:t>that of the highest </a:t>
              </a:r>
              <a:r>
                <a:rPr lang="en-GB" sz="1600" b="0"/>
                <a:t>cost </a:t>
              </a:r>
              <a:r>
                <a:rPr lang="en-GB" sz="1600" b="0" smtClean="0"/>
                <a:t>route </a:t>
              </a:r>
              <a:r>
                <a:rPr lang="en-GB" sz="1600" b="0" dirty="0"/>
                <a:t>being summarized. </a:t>
              </a:r>
            </a:p>
          </p:txBody>
        </p:sp>
      </p:grpSp>
    </p:spTree>
  </p:cSld>
  <p:clrMapOvr>
    <a:masterClrMapping/>
  </p:clrMapOvr>
  <p:transition/>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673100" y="4775200"/>
            <a:ext cx="26162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 name="Rectangle 10"/>
          <p:cNvSpPr/>
          <p:nvPr/>
        </p:nvSpPr>
        <p:spPr bwMode="auto">
          <a:xfrm>
            <a:off x="2692400" y="5295900"/>
            <a:ext cx="228600" cy="266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 name="Rectangle 9"/>
          <p:cNvSpPr/>
          <p:nvPr/>
        </p:nvSpPr>
        <p:spPr bwMode="auto">
          <a:xfrm>
            <a:off x="685800" y="5130800"/>
            <a:ext cx="24765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lstStyle/>
          <a:p>
            <a:r>
              <a:rPr lang="en-US" dirty="0" smtClean="0"/>
              <a:t>Clear the OSPFv3 Process</a:t>
            </a:r>
            <a:endParaRPr lang="en-US" dirty="0"/>
          </a:p>
        </p:txBody>
      </p:sp>
      <p:sp>
        <p:nvSpPr>
          <p:cNvPr id="13" name="Content Placeholder 12"/>
          <p:cNvSpPr>
            <a:spLocks noGrp="1"/>
          </p:cNvSpPr>
          <p:nvPr>
            <p:ph idx="1"/>
          </p:nvPr>
        </p:nvSpPr>
        <p:spPr/>
        <p:txBody>
          <a:bodyPr>
            <a:normAutofit fontScale="92500"/>
          </a:bodyPr>
          <a:lstStyle/>
          <a:p>
            <a:r>
              <a:rPr lang="en-US" dirty="0" smtClean="0"/>
              <a:t>Trigger a new SPF recalculation and repopulation of the RIB.</a:t>
            </a:r>
          </a:p>
        </p:txBody>
      </p:sp>
      <p:sp>
        <p:nvSpPr>
          <p:cNvPr id="14" name="Text Placeholder 13"/>
          <p:cNvSpPr>
            <a:spLocks noGrp="1"/>
          </p:cNvSpPr>
          <p:nvPr>
            <p:ph type="body" sz="quarter" idx="10"/>
          </p:nvPr>
        </p:nvSpPr>
        <p:spPr/>
        <p:txBody>
          <a:bodyPr/>
          <a:lstStyle/>
          <a:p>
            <a:r>
              <a:rPr lang="en-US" dirty="0" smtClean="0"/>
              <a:t>Router#</a:t>
            </a:r>
            <a:endParaRPr lang="en-US" dirty="0"/>
          </a:p>
        </p:txBody>
      </p:sp>
      <p:sp>
        <p:nvSpPr>
          <p:cNvPr id="15" name="Text Placeholder 14"/>
          <p:cNvSpPr>
            <a:spLocks noGrp="1"/>
          </p:cNvSpPr>
          <p:nvPr>
            <p:ph type="body" sz="quarter" idx="11"/>
          </p:nvPr>
        </p:nvSpPr>
        <p:spPr>
          <a:xfrm>
            <a:off x="615326" y="1981200"/>
            <a:ext cx="7745412" cy="990600"/>
          </a:xfrm>
        </p:spPr>
        <p:txBody>
          <a:bodyPr>
            <a:normAutofit/>
          </a:bodyPr>
          <a:lstStyle/>
          <a:p>
            <a:r>
              <a:rPr lang="en-US" dirty="0" smtClean="0"/>
              <a:t>clear ipv6 ospf [</a:t>
            </a:r>
            <a:r>
              <a:rPr lang="en-US" b="0" i="1" dirty="0" smtClean="0"/>
              <a:t>process-id</a:t>
            </a:r>
            <a:r>
              <a:rPr lang="en-US" dirty="0" smtClean="0"/>
              <a:t>] {process | force-spf | redistribution | counters [neighbor [</a:t>
            </a:r>
            <a:r>
              <a:rPr lang="en-US" b="0" i="1" dirty="0" smtClean="0"/>
              <a:t>neighbor-interface</a:t>
            </a:r>
            <a:r>
              <a:rPr lang="en-US" dirty="0" smtClean="0"/>
              <a:t> | </a:t>
            </a:r>
            <a:r>
              <a:rPr lang="en-US" b="0" i="1" dirty="0" smtClean="0"/>
              <a:t>neighbor-id</a:t>
            </a:r>
            <a:r>
              <a:rPr lang="en-US" dirty="0" smtClean="0"/>
              <a:t>]]}</a:t>
            </a:r>
            <a:endParaRPr lang="en-US" b="0" i="1" dirty="0"/>
          </a:p>
        </p:txBody>
      </p:sp>
      <p:sp>
        <p:nvSpPr>
          <p:cNvPr id="7" name="Content Placeholder 6"/>
          <p:cNvSpPr>
            <a:spLocks noGrp="1"/>
          </p:cNvSpPr>
          <p:nvPr>
            <p:ph idx="12"/>
          </p:nvPr>
        </p:nvSpPr>
        <p:spPr>
          <a:xfrm>
            <a:off x="279400" y="3187699"/>
            <a:ext cx="8483600" cy="508001"/>
          </a:xfrm>
        </p:spPr>
        <p:txBody>
          <a:bodyPr>
            <a:normAutofit/>
          </a:bodyPr>
          <a:lstStyle/>
          <a:p>
            <a:r>
              <a:rPr lang="en-US" sz="2200" dirty="0" smtClean="0"/>
              <a:t>Command is useful if OSPF settings have been altered.</a:t>
            </a:r>
          </a:p>
        </p:txBody>
      </p:sp>
      <p:sp>
        <p:nvSpPr>
          <p:cNvPr id="9" name="Content Placeholder 15"/>
          <p:cNvSpPr txBox="1">
            <a:spLocks/>
          </p:cNvSpPr>
          <p:nvPr/>
        </p:nvSpPr>
        <p:spPr bwMode="auto">
          <a:xfrm>
            <a:off x="280767" y="3835400"/>
            <a:ext cx="8520113" cy="19812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clear ipv6 ospf 10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counters        OSPF counters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force-spf       Run SPF for OSPF process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process         Reset OSPF process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redistribution  Clear OSPF route redistribution</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clear ipv6 ospf 10 counters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clear ipv6 ospf 10 process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Reset OSPF process? [no]: </a:t>
            </a:r>
            <a:r>
              <a:rPr lang="en-US" sz="1200" b="1" kern="0" dirty="0" smtClean="0">
                <a:latin typeface="Courier New" pitchFamily="49" charset="0"/>
                <a:cs typeface="Courier New" pitchFamily="49" charset="0"/>
              </a:rPr>
              <a:t>y</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Extension Headers</a:t>
            </a:r>
            <a:endParaRPr lang="en-US" dirty="0"/>
          </a:p>
        </p:txBody>
      </p:sp>
      <p:sp>
        <p:nvSpPr>
          <p:cNvPr id="6" name="Content Placeholder 5"/>
          <p:cNvSpPr>
            <a:spLocks noGrp="1"/>
          </p:cNvSpPr>
          <p:nvPr>
            <p:ph idx="1"/>
          </p:nvPr>
        </p:nvSpPr>
        <p:spPr>
          <a:xfrm>
            <a:off x="279400" y="1198254"/>
            <a:ext cx="8699499" cy="2040246"/>
          </a:xfrm>
        </p:spPr>
        <p:txBody>
          <a:bodyPr>
            <a:normAutofit/>
          </a:bodyPr>
          <a:lstStyle/>
          <a:p>
            <a:pPr lvl="0">
              <a:defRPr/>
            </a:pPr>
            <a:r>
              <a:rPr lang="en-US" dirty="0" smtClean="0"/>
              <a:t>Multiple extension headers (called a chain) may be included in an IPv6 packet.</a:t>
            </a:r>
          </a:p>
          <a:p>
            <a:pPr lvl="1">
              <a:defRPr/>
            </a:pPr>
            <a:r>
              <a:rPr lang="en-US" dirty="0" smtClean="0"/>
              <a:t>The number of extension headers is not fixed, so the total length of the extension header chain is variable.</a:t>
            </a:r>
          </a:p>
          <a:p>
            <a:pPr lvl="0">
              <a:defRPr/>
            </a:pPr>
            <a:endParaRPr lang="en-US" dirty="0" smtClean="0"/>
          </a:p>
        </p:txBody>
      </p:sp>
      <p:pic>
        <p:nvPicPr>
          <p:cNvPr id="2051" name="Picture 3"/>
          <p:cNvPicPr>
            <a:picLocks noGrp="1" noChangeAspect="1" noChangeArrowheads="1"/>
          </p:cNvPicPr>
          <p:nvPr>
            <p:ph idx="10"/>
          </p:nvPr>
        </p:nvPicPr>
        <p:blipFill>
          <a:blip r:embed="rId2" cstate="print"/>
          <a:stretch>
            <a:fillRect/>
          </a:stretch>
        </p:blipFill>
        <p:spPr bwMode="auto">
          <a:xfrm>
            <a:off x="4561499" y="2847279"/>
            <a:ext cx="4067175" cy="3034241"/>
          </a:xfrm>
          <a:prstGeom prst="rect">
            <a:avLst/>
          </a:prstGeom>
          <a:noFill/>
          <a:ln w="9525">
            <a:noFill/>
            <a:miter lim="800000"/>
            <a:headEnd/>
            <a:tailEnd/>
          </a:ln>
        </p:spPr>
      </p:pic>
      <p:sp>
        <p:nvSpPr>
          <p:cNvPr id="14" name="Content Placeholder 5"/>
          <p:cNvSpPr txBox="1">
            <a:spLocks/>
          </p:cNvSpPr>
          <p:nvPr/>
        </p:nvSpPr>
        <p:spPr bwMode="auto">
          <a:xfrm>
            <a:off x="279400" y="2824480"/>
            <a:ext cx="4241799" cy="3565566"/>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marL="236538" indent="-236538" algn="l" defTabSz="814388" eaLnBrk="1" hangingPunct="1">
              <a:lnSpc>
                <a:spcPct val="95000"/>
              </a:lnSpc>
              <a:spcBef>
                <a:spcPct val="50000"/>
              </a:spcBef>
              <a:buClr>
                <a:srgbClr val="708CA1"/>
              </a:buClr>
              <a:buFont typeface="Wingdings" pitchFamily="2" charset="2"/>
              <a:buChar char="§"/>
              <a:defRPr/>
            </a:pPr>
            <a:r>
              <a:rPr lang="en-US" dirty="0" smtClean="0">
                <a:latin typeface="+mn-lt"/>
              </a:rPr>
              <a:t>The destination node examines the first extension header (if any). </a:t>
            </a:r>
          </a:p>
          <a:p>
            <a:pPr marL="461963" marR="0" lvl="1" indent="-236538" algn="l" defTabSz="814388" rtl="0" eaLnBrk="1" fontAlgn="base" latinLnBrk="0" hangingPunct="1">
              <a:lnSpc>
                <a:spcPct val="95000"/>
              </a:lnSpc>
              <a:spcBef>
                <a:spcPct val="35000"/>
              </a:spcBef>
              <a:spcAft>
                <a:spcPct val="0"/>
              </a:spcAft>
              <a:buClr>
                <a:srgbClr val="708CA1"/>
              </a:buClr>
              <a:buSzTx/>
              <a:buFont typeface="Arial" pitchFamily="34" charset="0"/>
              <a:buChar char="•"/>
              <a:tabLst/>
              <a:defRPr/>
            </a:pPr>
            <a:r>
              <a:rPr kumimoji="0" lang="en-US" sz="2000" b="0" i="0" u="none" strike="noStrike" kern="0" cap="none" spc="0" normalizeH="0" baseline="0" noProof="0" dirty="0" smtClean="0">
                <a:ln>
                  <a:noFill/>
                </a:ln>
                <a:solidFill>
                  <a:schemeClr val="tx1"/>
                </a:solidFill>
                <a:effectLst/>
                <a:uLnTx/>
                <a:uFillTx/>
                <a:latin typeface="+mn-lt"/>
              </a:rPr>
              <a:t>The contents determine whether or not the node should examine the next header. </a:t>
            </a:r>
          </a:p>
          <a:p>
            <a:pPr marL="461963" lvl="1" indent="-236538" algn="l" defTabSz="814388" eaLnBrk="1" hangingPunct="1">
              <a:lnSpc>
                <a:spcPct val="95000"/>
              </a:lnSpc>
              <a:spcBef>
                <a:spcPct val="35000"/>
              </a:spcBef>
              <a:buClr>
                <a:srgbClr val="708CA1"/>
              </a:buClr>
              <a:buFont typeface="Arial" pitchFamily="34" charset="0"/>
              <a:buChar char="•"/>
              <a:defRPr/>
            </a:pPr>
            <a:r>
              <a:rPr lang="en-US" sz="2000" kern="0" dirty="0" smtClean="0">
                <a:latin typeface="+mn-lt"/>
              </a:rPr>
              <a:t>Therefore, extension headers must be processed in the order they appear in the packet.</a:t>
            </a:r>
            <a:endParaRPr lang="en-US" sz="2000" kern="0" dirty="0">
              <a:latin typeface="+mn-lt"/>
            </a:endParaRPr>
          </a:p>
        </p:txBody>
      </p:sp>
    </p:spTree>
  </p:cSld>
  <p:clrMapOvr>
    <a:masterClrMapping/>
  </p:clrMapOvr>
  <p:transition/>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8"/>
          <p:cNvSpPr>
            <a:spLocks noGrp="1" noChangeArrowheads="1"/>
          </p:cNvSpPr>
          <p:nvPr>
            <p:ph type="title"/>
          </p:nvPr>
        </p:nvSpPr>
        <p:spPr/>
        <p:txBody>
          <a:bodyPr/>
          <a:lstStyle/>
          <a:p>
            <a:r>
              <a:rPr lang="en-US" dirty="0" smtClean="0"/>
              <a:t>Verifying OSPFv3 </a:t>
            </a:r>
          </a:p>
        </p:txBody>
      </p:sp>
      <p:graphicFrame>
        <p:nvGraphicFramePr>
          <p:cNvPr id="5" name="Content Placeholder 4"/>
          <p:cNvGraphicFramePr>
            <a:graphicFrameLocks noGrp="1"/>
          </p:cNvGraphicFramePr>
          <p:nvPr>
            <p:ph idx="1"/>
          </p:nvPr>
        </p:nvGraphicFramePr>
        <p:xfrm>
          <a:off x="279400" y="983398"/>
          <a:ext cx="8537054" cy="4519123"/>
        </p:xfrm>
        <a:graphic>
          <a:graphicData uri="http://schemas.openxmlformats.org/drawingml/2006/table">
            <a:tbl>
              <a:tblPr firstRow="1" bandRow="1">
                <a:tableStyleId>{5C22544A-7EE6-4342-B048-85BDC9FD1C3A}</a:tableStyleId>
              </a:tblPr>
              <a:tblGrid>
                <a:gridCol w="3999523"/>
                <a:gridCol w="4537531"/>
              </a:tblGrid>
              <a:tr h="481744">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2000" u="none" strike="noStrike" cap="none" normalizeH="0" baseline="0" dirty="0" smtClean="0">
                          <a:ln>
                            <a:noFill/>
                          </a:ln>
                          <a:effectLst/>
                        </a:rPr>
                        <a:t>Command</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2000" u="none" strike="noStrike" cap="none" normalizeH="0" baseline="0" dirty="0" smtClean="0">
                          <a:ln>
                            <a:noFill/>
                          </a:ln>
                          <a:effectLst/>
                        </a:rPr>
                        <a:t>Description</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r>
              <a:tr h="1497867">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ipv6 ospf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process-id</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area-id</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neighbor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interface-type</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interface-number</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neighbor-id</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[detail] </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OSPFv3 neighbor information.</a:t>
                      </a:r>
                    </a:p>
                  </a:txBody>
                  <a:tcPr marL="82124" marR="82124" marT="41061" marB="41061" anchor="ctr" horzOverflow="overflow"/>
                </a:tc>
              </a:tr>
              <a:tr h="1269756">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ipv6 ospf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process-id</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area-id</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interface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type</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number</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[brief] </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OSPFv3 interface information.</a:t>
                      </a:r>
                    </a:p>
                  </a:txBody>
                  <a:tcPr marL="82124" marR="82124" marT="41061" marB="41061" anchor="ctr" horzOverflow="overflow"/>
                </a:tc>
              </a:tr>
              <a:tr h="1269756">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ipv6 ospf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process-id</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area-id</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defRPr/>
                      </a:pPr>
                      <a:r>
                        <a:rPr kumimoji="0" lang="en-US" sz="1600" u="none" strike="noStrike" kern="1200" cap="none" normalizeH="0" baseline="0" dirty="0" smtClean="0">
                          <a:ln>
                            <a:noFill/>
                          </a:ln>
                          <a:solidFill>
                            <a:schemeClr val="dk1"/>
                          </a:solidFill>
                          <a:effectLst/>
                          <a:latin typeface="+mn-lt"/>
                          <a:ea typeface="+mn-ea"/>
                          <a:cs typeface="+mn-cs"/>
                        </a:rPr>
                        <a:t>Displays general information about the IPv6 OSPF processes. </a:t>
                      </a:r>
                    </a:p>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endParaRPr kumimoji="0" lang="en-US" sz="1600" u="none" strike="noStrike" kern="1200" cap="none" normalizeH="0" baseline="0" dirty="0" smtClean="0">
                        <a:ln>
                          <a:noFill/>
                        </a:ln>
                        <a:solidFill>
                          <a:schemeClr val="dk1"/>
                        </a:solidFill>
                        <a:effectLst/>
                        <a:latin typeface="+mn-lt"/>
                        <a:ea typeface="+mn-ea"/>
                        <a:cs typeface="+mn-cs"/>
                      </a:endParaRPr>
                    </a:p>
                  </a:txBody>
                  <a:tcPr marL="82124" marR="82124" marT="41061" marB="41061" anchor="ctr" horzOverflow="overflow"/>
                </a:tc>
              </a:tr>
            </a:tbl>
          </a:graphicData>
        </a:graphic>
      </p:graphicFrame>
    </p:spTree>
  </p:cSld>
  <p:clrMapOvr>
    <a:masterClrMapping/>
  </p:clrMapOvr>
  <p:transition/>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p:cNvSpPr/>
          <p:nvPr/>
        </p:nvSpPr>
        <p:spPr bwMode="auto">
          <a:xfrm>
            <a:off x="1714500" y="3568700"/>
            <a:ext cx="3225800" cy="4445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Rectangle 52"/>
          <p:cNvSpPr/>
          <p:nvPr/>
        </p:nvSpPr>
        <p:spPr bwMode="auto">
          <a:xfrm>
            <a:off x="1752600" y="2997200"/>
            <a:ext cx="2489200" cy="26669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1409700" y="2641601"/>
            <a:ext cx="2133601" cy="22218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OSPFv3 Example 1</a:t>
            </a:r>
            <a:endParaRPr lang="en-US" dirty="0"/>
          </a:p>
        </p:txBody>
      </p:sp>
      <p:grpSp>
        <p:nvGrpSpPr>
          <p:cNvPr id="2" name="Group 32"/>
          <p:cNvGrpSpPr/>
          <p:nvPr/>
        </p:nvGrpSpPr>
        <p:grpSpPr>
          <a:xfrm>
            <a:off x="1022839" y="1100992"/>
            <a:ext cx="7086600" cy="1295400"/>
            <a:chOff x="1104900" y="1054100"/>
            <a:chExt cx="7086600" cy="1295400"/>
          </a:xfrm>
        </p:grpSpPr>
        <p:sp>
          <p:nvSpPr>
            <p:cNvPr id="23" name="Rounded Rectangle 22"/>
            <p:cNvSpPr/>
            <p:nvPr/>
          </p:nvSpPr>
          <p:spPr bwMode="auto">
            <a:xfrm>
              <a:off x="1104900" y="1054100"/>
              <a:ext cx="2540000" cy="12954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1" name="Freeform 9"/>
            <p:cNvSpPr>
              <a:spLocks/>
            </p:cNvSpPr>
            <p:nvPr/>
          </p:nvSpPr>
          <p:spPr bwMode="auto">
            <a:xfrm>
              <a:off x="1993900" y="1778000"/>
              <a:ext cx="1366670" cy="16004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24" name="Rounded Rectangle 23"/>
            <p:cNvSpPr/>
            <p:nvPr/>
          </p:nvSpPr>
          <p:spPr bwMode="auto">
            <a:xfrm>
              <a:off x="4025900" y="1054100"/>
              <a:ext cx="416560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 name="Freeform 9"/>
            <p:cNvSpPr>
              <a:spLocks/>
            </p:cNvSpPr>
            <p:nvPr/>
          </p:nvSpPr>
          <p:spPr bwMode="auto">
            <a:xfrm>
              <a:off x="41387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3376201" y="1674409"/>
              <a:ext cx="870351" cy="451691"/>
            </a:xfrm>
            <a:prstGeom prst="rect">
              <a:avLst/>
            </a:prstGeom>
            <a:noFill/>
            <a:ln w="9525">
              <a:noFill/>
              <a:miter lim="800000"/>
              <a:headEnd/>
              <a:tailEnd/>
            </a:ln>
          </p:spPr>
        </p:pic>
        <p:sp>
          <p:nvSpPr>
            <p:cNvPr id="21" name="TextBox 20"/>
            <p:cNvSpPr txBox="1"/>
            <p:nvPr/>
          </p:nvSpPr>
          <p:spPr>
            <a:xfrm>
              <a:off x="4309316" y="1722761"/>
              <a:ext cx="1013551" cy="165253"/>
            </a:xfrm>
            <a:prstGeom prst="rect">
              <a:avLst/>
            </a:prstGeom>
            <a:noFill/>
          </p:spPr>
          <p:txBody>
            <a:bodyPr wrap="square" lIns="0" tIns="0" rIns="0" bIns="0" rtlCol="0" anchor="ctr" anchorCtr="0">
              <a:noAutofit/>
            </a:bodyPr>
            <a:lstStyle/>
            <a:p>
              <a:pPr algn="l"/>
              <a:r>
                <a:rPr lang="en-US" sz="1050" dirty="0" smtClean="0"/>
                <a:t>S0/0/2</a:t>
              </a:r>
              <a:endParaRPr lang="en-US" sz="1050" dirty="0"/>
            </a:p>
          </p:txBody>
        </p:sp>
        <p:sp>
          <p:nvSpPr>
            <p:cNvPr id="22" name="TextBox 21"/>
            <p:cNvSpPr txBox="1"/>
            <p:nvPr/>
          </p:nvSpPr>
          <p:spPr>
            <a:xfrm>
              <a:off x="5661720" y="1726127"/>
              <a:ext cx="1013551" cy="165253"/>
            </a:xfrm>
            <a:prstGeom prst="rect">
              <a:avLst/>
            </a:prstGeom>
            <a:noFill/>
          </p:spPr>
          <p:txBody>
            <a:bodyPr wrap="square" lIns="0" tIns="0" rIns="0" bIns="0" rtlCol="0" anchor="ctr" anchorCtr="0">
              <a:noAutofit/>
            </a:bodyPr>
            <a:lstStyle/>
            <a:p>
              <a:pPr algn="r"/>
              <a:r>
                <a:rPr lang="en-US" sz="1050" dirty="0" smtClean="0"/>
                <a:t>S0/0/3</a:t>
              </a:r>
              <a:endParaRPr lang="en-US" sz="1050" dirty="0"/>
            </a:p>
          </p:txBody>
        </p:sp>
        <p:sp>
          <p:nvSpPr>
            <p:cNvPr id="30" name="TextBox 29"/>
            <p:cNvSpPr txBox="1"/>
            <p:nvPr/>
          </p:nvSpPr>
          <p:spPr>
            <a:xfrm>
              <a:off x="36516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5740401" y="1485901"/>
              <a:ext cx="1501906" cy="186866"/>
            </a:xfrm>
            <a:prstGeom prst="rect">
              <a:avLst/>
            </a:prstGeom>
            <a:noFill/>
          </p:spPr>
          <p:txBody>
            <a:bodyPr wrap="square" lIns="0" tIns="0" rIns="0" bIns="0" rtlCol="0" anchor="ctr" anchorCtr="0">
              <a:noAutofit/>
            </a:bodyPr>
            <a:lstStyle/>
            <a:p>
              <a:pPr algn="l"/>
              <a:r>
                <a:rPr lang="en-US" sz="1050" dirty="0" smtClean="0"/>
                <a:t>3FFE:B00:FFFF:1::1/64</a:t>
              </a:r>
              <a:endParaRPr lang="en-US" sz="1050" dirty="0"/>
            </a:p>
          </p:txBody>
        </p:sp>
        <p:pic>
          <p:nvPicPr>
            <p:cNvPr id="14" name="Picture 37"/>
            <p:cNvPicPr>
              <a:picLocks noChangeArrowheads="1"/>
            </p:cNvPicPr>
            <p:nvPr/>
          </p:nvPicPr>
          <p:blipFill>
            <a:blip r:embed="rId2" cstate="print"/>
            <a:srcRect/>
            <a:stretch>
              <a:fillRect/>
            </a:stretch>
          </p:blipFill>
          <p:spPr bwMode="auto">
            <a:xfrm>
              <a:off x="6786796" y="1685426"/>
              <a:ext cx="870351" cy="451691"/>
            </a:xfrm>
            <a:prstGeom prst="rect">
              <a:avLst/>
            </a:prstGeom>
            <a:noFill/>
            <a:ln w="9525">
              <a:noFill/>
              <a:miter lim="800000"/>
              <a:headEnd/>
              <a:tailEnd/>
            </a:ln>
          </p:spPr>
        </p:pic>
        <p:sp>
          <p:nvSpPr>
            <p:cNvPr id="31" name="TextBox 30"/>
            <p:cNvSpPr txBox="1"/>
            <p:nvPr/>
          </p:nvSpPr>
          <p:spPr>
            <a:xfrm>
              <a:off x="7082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2178434" y="1107346"/>
              <a:ext cx="652744" cy="258532"/>
            </a:xfrm>
            <a:prstGeom prst="rect">
              <a:avLst/>
            </a:prstGeom>
            <a:noFill/>
          </p:spPr>
          <p:txBody>
            <a:bodyPr wrap="none" rtlCol="0">
              <a:spAutoFit/>
            </a:bodyPr>
            <a:lstStyle/>
            <a:p>
              <a:r>
                <a:rPr lang="en-US" sz="1200" b="1" dirty="0" smtClean="0"/>
                <a:t>Area 0</a:t>
              </a:r>
              <a:endParaRPr lang="en-US" sz="1200" b="1" dirty="0"/>
            </a:p>
          </p:txBody>
        </p:sp>
        <p:sp>
          <p:nvSpPr>
            <p:cNvPr id="32" name="TextBox 31"/>
            <p:cNvSpPr txBox="1"/>
            <p:nvPr/>
          </p:nvSpPr>
          <p:spPr>
            <a:xfrm>
              <a:off x="4426334" y="1107346"/>
              <a:ext cx="652744" cy="258532"/>
            </a:xfrm>
            <a:prstGeom prst="rect">
              <a:avLst/>
            </a:prstGeom>
            <a:noFill/>
          </p:spPr>
          <p:txBody>
            <a:bodyPr wrap="none" rtlCol="0">
              <a:spAutoFit/>
            </a:bodyPr>
            <a:lstStyle/>
            <a:p>
              <a:r>
                <a:rPr lang="en-US" sz="1200" b="1" dirty="0" smtClean="0"/>
                <a:t>Area 1</a:t>
              </a:r>
              <a:endParaRPr lang="en-US" sz="1200" b="1" dirty="0"/>
            </a:p>
          </p:txBody>
        </p:sp>
        <p:sp>
          <p:nvSpPr>
            <p:cNvPr id="40" name="TextBox 39"/>
            <p:cNvSpPr txBox="1"/>
            <p:nvPr/>
          </p:nvSpPr>
          <p:spPr>
            <a:xfrm>
              <a:off x="4064001" y="1485901"/>
              <a:ext cx="1501906" cy="186866"/>
            </a:xfrm>
            <a:prstGeom prst="rect">
              <a:avLst/>
            </a:prstGeom>
            <a:noFill/>
          </p:spPr>
          <p:txBody>
            <a:bodyPr wrap="square" lIns="0" tIns="0" rIns="0" bIns="0" rtlCol="0" anchor="ctr" anchorCtr="0">
              <a:noAutofit/>
            </a:bodyPr>
            <a:lstStyle/>
            <a:p>
              <a:pPr algn="l"/>
              <a:r>
                <a:rPr lang="en-US" sz="1050" dirty="0" smtClean="0"/>
                <a:t>3FFE:B00:FFFF:1::2/64</a:t>
              </a:r>
              <a:endParaRPr lang="en-US" sz="1050" dirty="0"/>
            </a:p>
          </p:txBody>
        </p:sp>
        <p:sp>
          <p:nvSpPr>
            <p:cNvPr id="42" name="TextBox 41"/>
            <p:cNvSpPr txBox="1"/>
            <p:nvPr/>
          </p:nvSpPr>
          <p:spPr>
            <a:xfrm>
              <a:off x="2963116" y="1722761"/>
              <a:ext cx="1013551" cy="165253"/>
            </a:xfrm>
            <a:prstGeom prst="rect">
              <a:avLst/>
            </a:prstGeom>
            <a:noFill/>
          </p:spPr>
          <p:txBody>
            <a:bodyPr wrap="square" lIns="0" tIns="0" rIns="0" bIns="0" rtlCol="0" anchor="ctr" anchorCtr="0">
              <a:noAutofit/>
            </a:bodyPr>
            <a:lstStyle/>
            <a:p>
              <a:pPr algn="l"/>
              <a:r>
                <a:rPr lang="en-US" sz="1050" dirty="0" smtClean="0"/>
                <a:t>S0/0/1</a:t>
              </a:r>
              <a:endParaRPr lang="en-US" sz="1050" dirty="0"/>
            </a:p>
          </p:txBody>
        </p:sp>
        <p:pic>
          <p:nvPicPr>
            <p:cNvPr id="43" name="Picture 88"/>
            <p:cNvPicPr>
              <a:picLocks noChangeAspect="1" noChangeArrowheads="1"/>
            </p:cNvPicPr>
            <p:nvPr/>
          </p:nvPicPr>
          <p:blipFill>
            <a:blip r:embed="rId3" cstate="print"/>
            <a:srcRect/>
            <a:stretch>
              <a:fillRect/>
            </a:stretch>
          </p:blipFill>
          <p:spPr bwMode="auto">
            <a:xfrm>
              <a:off x="1219200" y="1544042"/>
              <a:ext cx="838204" cy="500657"/>
            </a:xfrm>
            <a:prstGeom prst="rect">
              <a:avLst/>
            </a:prstGeom>
            <a:noFill/>
            <a:ln w="9525" algn="ctr">
              <a:noFill/>
              <a:miter lim="800000"/>
              <a:headEnd/>
              <a:tailEnd/>
            </a:ln>
          </p:spPr>
        </p:pic>
        <p:sp>
          <p:nvSpPr>
            <p:cNvPr id="44" name="TextBox 43"/>
            <p:cNvSpPr txBox="1"/>
            <p:nvPr/>
          </p:nvSpPr>
          <p:spPr>
            <a:xfrm>
              <a:off x="2133601" y="1485901"/>
              <a:ext cx="1501906" cy="186866"/>
            </a:xfrm>
            <a:prstGeom prst="rect">
              <a:avLst/>
            </a:prstGeom>
            <a:noFill/>
          </p:spPr>
          <p:txBody>
            <a:bodyPr wrap="square" lIns="0" tIns="0" rIns="0" bIns="0" rtlCol="0" anchor="ctr" anchorCtr="0">
              <a:noAutofit/>
            </a:bodyPr>
            <a:lstStyle/>
            <a:p>
              <a:pPr algn="l"/>
              <a:r>
                <a:rPr lang="en-US" sz="1050" dirty="0" smtClean="0"/>
                <a:t>2001:410:FFFF:1::1/64</a:t>
              </a:r>
              <a:endParaRPr lang="en-US" sz="1050" dirty="0"/>
            </a:p>
          </p:txBody>
        </p:sp>
      </p:grpSp>
      <p:sp>
        <p:nvSpPr>
          <p:cNvPr id="46" name="Rectangle 45"/>
          <p:cNvSpPr/>
          <p:nvPr/>
        </p:nvSpPr>
        <p:spPr bwMode="auto">
          <a:xfrm>
            <a:off x="1724875" y="4294006"/>
            <a:ext cx="3254081" cy="39530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7" name="Rectangle 46"/>
          <p:cNvSpPr/>
          <p:nvPr/>
        </p:nvSpPr>
        <p:spPr bwMode="auto">
          <a:xfrm>
            <a:off x="1767761" y="2844799"/>
            <a:ext cx="1788240" cy="19678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39505"/>
            <a:ext cx="8520113" cy="232619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router ospf 100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 </a:t>
            </a:r>
            <a:r>
              <a:rPr lang="en-US" sz="1200" b="1" kern="0" dirty="0" smtClean="0">
                <a:latin typeface="Courier New" pitchFamily="49" charset="0"/>
                <a:cs typeface="Courier New" pitchFamily="49" charset="0"/>
              </a:rPr>
              <a:t>router-id 10.1.1.3</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 </a:t>
            </a:r>
            <a:r>
              <a:rPr lang="en-US" sz="1200" b="1" kern="0" dirty="0" smtClean="0">
                <a:latin typeface="Courier New" pitchFamily="49" charset="0"/>
                <a:cs typeface="Courier New" pitchFamily="49" charset="0"/>
              </a:rPr>
              <a:t>area 0 range 2001:410::/32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 </a:t>
            </a:r>
            <a:r>
              <a:rPr lang="en-US" sz="1200" b="1" kern="0" dirty="0" smtClean="0">
                <a:latin typeface="Courier New" pitchFamily="49" charset="0"/>
                <a:cs typeface="Courier New" pitchFamily="49" charset="0"/>
              </a:rPr>
              <a:t>exit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interface Serial0/0/1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address 2001:410:FFFF:1::1/64</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ospf 100 area 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exit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interface Serial0/0/2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address 3FFE:B00:FFFF:1::2/64</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ospf 100 area 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a:t>
            </a:r>
            <a:endParaRPr lang="en-US" sz="1200" b="1" kern="0" dirty="0" smtClean="0">
              <a:latin typeface="Courier New" pitchFamily="49" charset="0"/>
              <a:cs typeface="Courier New" pitchFamily="49" charset="0"/>
            </a:endParaRPr>
          </a:p>
        </p:txBody>
      </p:sp>
      <p:sp>
        <p:nvSpPr>
          <p:cNvPr id="55" name="Rectangle 54"/>
          <p:cNvSpPr/>
          <p:nvPr/>
        </p:nvSpPr>
        <p:spPr bwMode="auto">
          <a:xfrm>
            <a:off x="1714500" y="5905500"/>
            <a:ext cx="3276600" cy="4064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ectangle 56"/>
          <p:cNvSpPr/>
          <p:nvPr/>
        </p:nvSpPr>
        <p:spPr bwMode="auto">
          <a:xfrm>
            <a:off x="1409700" y="5156201"/>
            <a:ext cx="2133601" cy="22218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9" name="Rectangle 58"/>
          <p:cNvSpPr/>
          <p:nvPr/>
        </p:nvSpPr>
        <p:spPr bwMode="auto">
          <a:xfrm>
            <a:off x="1767761" y="5359399"/>
            <a:ext cx="1788240" cy="19678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0" name="Content Placeholder 15"/>
          <p:cNvSpPr txBox="1">
            <a:spLocks/>
          </p:cNvSpPr>
          <p:nvPr/>
        </p:nvSpPr>
        <p:spPr bwMode="auto">
          <a:xfrm>
            <a:off x="293467" y="5154105"/>
            <a:ext cx="8520113" cy="134829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ipv6 router ospf 100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R2(config-rtr)# </a:t>
            </a:r>
            <a:r>
              <a:rPr lang="en-US" sz="1200" b="1" kern="0" dirty="0" smtClean="0">
                <a:latin typeface="Courier New" pitchFamily="49" charset="0"/>
                <a:cs typeface="Courier New" pitchFamily="49" charset="0"/>
              </a:rPr>
              <a:t>router-id 10.1.1.4</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R2(config-rtr)# </a:t>
            </a:r>
            <a:r>
              <a:rPr lang="en-US" sz="1200" b="1" kern="0" dirty="0" smtClean="0">
                <a:latin typeface="Courier New" pitchFamily="49" charset="0"/>
                <a:cs typeface="Courier New" pitchFamily="49" charset="0"/>
              </a:rPr>
              <a:t>exit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interface Serial0/0/3</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 </a:t>
            </a:r>
            <a:r>
              <a:rPr lang="en-US" sz="1200" b="1" kern="0" dirty="0" smtClean="0">
                <a:latin typeface="Courier New" pitchFamily="49" charset="0"/>
                <a:cs typeface="Courier New" pitchFamily="49" charset="0"/>
              </a:rPr>
              <a:t>ipv6 address 3FFE:B00:FFFF:1::1/64</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 </a:t>
            </a:r>
            <a:r>
              <a:rPr lang="en-US" sz="1200" b="1" kern="0" dirty="0" smtClean="0">
                <a:latin typeface="Courier New" pitchFamily="49" charset="0"/>
                <a:cs typeface="Courier New" pitchFamily="49" charset="0"/>
              </a:rPr>
              <a:t>ipv6 ospf 100 area 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a:t>
            </a:r>
            <a:endParaRPr lang="en-US" sz="1200" b="1" kern="0" dirty="0" smtClean="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p:cNvSpPr/>
          <p:nvPr/>
        </p:nvSpPr>
        <p:spPr bwMode="auto">
          <a:xfrm>
            <a:off x="1762975" y="5328139"/>
            <a:ext cx="1869225" cy="23161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1" name="Rectangle 70"/>
          <p:cNvSpPr/>
          <p:nvPr/>
        </p:nvSpPr>
        <p:spPr bwMode="auto">
          <a:xfrm>
            <a:off x="1397000" y="4045439"/>
            <a:ext cx="1943100" cy="1651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Rectangle 53"/>
          <p:cNvSpPr/>
          <p:nvPr/>
        </p:nvSpPr>
        <p:spPr bwMode="auto">
          <a:xfrm>
            <a:off x="1790700" y="4197839"/>
            <a:ext cx="15748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1397000" y="2559540"/>
            <a:ext cx="2133601" cy="22218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OSPFv3 Example 2</a:t>
            </a:r>
            <a:endParaRPr lang="en-US" dirty="0"/>
          </a:p>
        </p:txBody>
      </p:sp>
      <p:sp>
        <p:nvSpPr>
          <p:cNvPr id="73" name="Content Placeholder 6"/>
          <p:cNvSpPr>
            <a:spLocks noGrp="1"/>
          </p:cNvSpPr>
          <p:nvPr>
            <p:ph idx="11"/>
          </p:nvPr>
        </p:nvSpPr>
        <p:spPr>
          <a:xfrm>
            <a:off x="279400" y="5787293"/>
            <a:ext cx="8483600" cy="660399"/>
          </a:xfrm>
        </p:spPr>
        <p:txBody>
          <a:bodyPr>
            <a:noAutofit/>
          </a:bodyPr>
          <a:lstStyle/>
          <a:p>
            <a:pPr>
              <a:buFont typeface="Wingdings" pitchFamily="2" charset="2"/>
              <a:buChar char="§"/>
            </a:pPr>
            <a:r>
              <a:rPr lang="en-US" sz="2000" dirty="0" smtClean="0"/>
              <a:t>In this multi-area example, all </a:t>
            </a:r>
            <a:r>
              <a:rPr lang="en-US" sz="2000" smtClean="0"/>
              <a:t>four routers </a:t>
            </a:r>
            <a:r>
              <a:rPr lang="en-US" sz="2000" dirty="0" smtClean="0"/>
              <a:t>will be configured to support OSPFv3.</a:t>
            </a:r>
          </a:p>
        </p:txBody>
      </p:sp>
      <p:sp>
        <p:nvSpPr>
          <p:cNvPr id="46" name="Rectangle 45"/>
          <p:cNvSpPr/>
          <p:nvPr/>
        </p:nvSpPr>
        <p:spPr bwMode="auto">
          <a:xfrm>
            <a:off x="1737575" y="4731239"/>
            <a:ext cx="1678725" cy="23161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557444"/>
            <a:ext cx="8520113" cy="313899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unicast-routing</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interface s0/1/0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ospf 1 area 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*Aug 14 06:24:23.040: %OSPFv3-4-NORTRID: OSPFv3 process 1 could not pick a routerid,</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please configure manually</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exit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router ospf 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 </a:t>
            </a:r>
            <a:r>
              <a:rPr lang="en-US" sz="1200" b="1" kern="0" dirty="0" smtClean="0">
                <a:latin typeface="Courier New" pitchFamily="49" charset="0"/>
                <a:cs typeface="Courier New" pitchFamily="49" charset="0"/>
              </a:rPr>
              <a:t>router-id 0.0.0.1</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R1(config-rtr)#exit</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interface s0/1/0</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ipv6 ospf 1 area 0</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exit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interface fa0/0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ospf 1 area 13</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a:t>
            </a:r>
          </a:p>
        </p:txBody>
      </p:sp>
      <p:grpSp>
        <p:nvGrpSpPr>
          <p:cNvPr id="2" name="Group 40"/>
          <p:cNvGrpSpPr/>
          <p:nvPr/>
        </p:nvGrpSpPr>
        <p:grpSpPr>
          <a:xfrm>
            <a:off x="254000" y="1100992"/>
            <a:ext cx="8597900" cy="1295400"/>
            <a:chOff x="254000" y="1054100"/>
            <a:chExt cx="8597900" cy="1295400"/>
          </a:xfrm>
        </p:grpSpPr>
        <p:sp>
          <p:nvSpPr>
            <p:cNvPr id="56" name="Rounded Rectangle 55"/>
            <p:cNvSpPr/>
            <p:nvPr/>
          </p:nvSpPr>
          <p:spPr bwMode="auto">
            <a:xfrm>
              <a:off x="6350000" y="1054100"/>
              <a:ext cx="2501900" cy="12954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3" name="Rounded Rectangle 22"/>
            <p:cNvSpPr/>
            <p:nvPr/>
          </p:nvSpPr>
          <p:spPr bwMode="auto">
            <a:xfrm>
              <a:off x="254000" y="1054100"/>
              <a:ext cx="254000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4" name="Rounded Rectangle 23"/>
            <p:cNvSpPr/>
            <p:nvPr/>
          </p:nvSpPr>
          <p:spPr bwMode="auto">
            <a:xfrm>
              <a:off x="3175000" y="1054100"/>
              <a:ext cx="2667000" cy="12954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21" name="TextBox 20"/>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22" name="TextBox 21"/>
            <p:cNvSpPr txBox="1"/>
            <p:nvPr/>
          </p:nvSpPr>
          <p:spPr>
            <a:xfrm>
              <a:off x="50165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30" name="TextBox 29"/>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4927601" y="151129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31" name="TextBox 30"/>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1327534" y="1107346"/>
              <a:ext cx="737702" cy="258532"/>
            </a:xfrm>
            <a:prstGeom prst="rect">
              <a:avLst/>
            </a:prstGeom>
            <a:noFill/>
          </p:spPr>
          <p:txBody>
            <a:bodyPr wrap="none" rtlCol="0">
              <a:spAutoFit/>
            </a:bodyPr>
            <a:lstStyle/>
            <a:p>
              <a:r>
                <a:rPr lang="en-US" sz="1200" b="1" dirty="0" smtClean="0"/>
                <a:t>Area 13</a:t>
              </a:r>
              <a:endParaRPr lang="en-US" sz="1200" b="1" dirty="0"/>
            </a:p>
          </p:txBody>
        </p:sp>
        <p:sp>
          <p:nvSpPr>
            <p:cNvPr id="32" name="TextBox 31"/>
            <p:cNvSpPr txBox="1"/>
            <p:nvPr/>
          </p:nvSpPr>
          <p:spPr>
            <a:xfrm>
              <a:off x="3575434" y="1107346"/>
              <a:ext cx="652744" cy="258532"/>
            </a:xfrm>
            <a:prstGeom prst="rect">
              <a:avLst/>
            </a:prstGeom>
            <a:noFill/>
          </p:spPr>
          <p:txBody>
            <a:bodyPr wrap="none" rtlCol="0">
              <a:spAutoFit/>
            </a:bodyPr>
            <a:lstStyle/>
            <a:p>
              <a:r>
                <a:rPr lang="en-US" sz="1200" b="1" dirty="0" smtClean="0"/>
                <a:t>Area 0</a:t>
              </a:r>
              <a:endParaRPr lang="en-US" sz="1200" b="1" dirty="0"/>
            </a:p>
          </p:txBody>
        </p:sp>
        <p:sp>
          <p:nvSpPr>
            <p:cNvPr id="40" name="TextBox 39"/>
            <p:cNvSpPr txBox="1"/>
            <p:nvPr/>
          </p:nvSpPr>
          <p:spPr>
            <a:xfrm>
              <a:off x="3213101" y="148590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21122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44" name="TextBox 43"/>
            <p:cNvSpPr txBox="1"/>
            <p:nvPr/>
          </p:nvSpPr>
          <p:spPr>
            <a:xfrm>
              <a:off x="1955799" y="147320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35" name="TextBox 34"/>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12740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37" name="TextBox 36"/>
            <p:cNvSpPr txBox="1"/>
            <p:nvPr/>
          </p:nvSpPr>
          <p:spPr>
            <a:xfrm>
              <a:off x="1003299" y="148590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cxnSp>
          <p:nvCxnSpPr>
            <p:cNvPr id="39" name="Straight Connector 38"/>
            <p:cNvCxnSpPr>
              <a:stCxn id="33" idx="3"/>
              <a:endCxn id="13"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58" name="TextBox 57"/>
            <p:cNvSpPr txBox="1"/>
            <p:nvPr/>
          </p:nvSpPr>
          <p:spPr>
            <a:xfrm>
              <a:off x="6483734" y="1107346"/>
              <a:ext cx="737702" cy="258532"/>
            </a:xfrm>
            <a:prstGeom prst="rect">
              <a:avLst/>
            </a:prstGeom>
            <a:noFill/>
          </p:spPr>
          <p:txBody>
            <a:bodyPr wrap="none" rtlCol="0">
              <a:spAutoFit/>
            </a:bodyPr>
            <a:lstStyle/>
            <a:p>
              <a:r>
                <a:rPr lang="en-US" sz="1200" b="1" dirty="0" smtClean="0"/>
                <a:t>Area 24</a:t>
              </a:r>
              <a:endParaRPr lang="en-US" sz="1200" b="1" dirty="0"/>
            </a:p>
          </p:txBody>
        </p:sp>
        <p:sp>
          <p:nvSpPr>
            <p:cNvPr id="61" name="TextBox 60"/>
            <p:cNvSpPr txBox="1"/>
            <p:nvPr/>
          </p:nvSpPr>
          <p:spPr>
            <a:xfrm>
              <a:off x="7315199" y="148590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732301" y="1687109"/>
              <a:ext cx="870351" cy="451691"/>
            </a:xfrm>
            <a:prstGeom prst="rect">
              <a:avLst/>
            </a:prstGeom>
            <a:noFill/>
            <a:ln w="9525">
              <a:noFill/>
              <a:miter lim="800000"/>
              <a:headEnd/>
              <a:tailEnd/>
            </a:ln>
          </p:spPr>
        </p:pic>
        <p:sp>
          <p:nvSpPr>
            <p:cNvPr id="63" name="TextBox 62"/>
            <p:cNvSpPr txBox="1"/>
            <p:nvPr/>
          </p:nvSpPr>
          <p:spPr>
            <a:xfrm>
              <a:off x="80077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065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66" name="Straight Connector 65"/>
            <p:cNvCxnSpPr>
              <a:stCxn id="62" idx="1"/>
              <a:endCxn id="14" idx="3"/>
            </p:cNvCxnSpPr>
            <p:nvPr/>
          </p:nvCxnSpPr>
          <p:spPr bwMode="auto">
            <a:xfrm rot="10800000">
              <a:off x="6514147" y="1911273"/>
              <a:ext cx="12181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69" name="TextBox 68"/>
            <p:cNvSpPr txBox="1"/>
            <p:nvPr/>
          </p:nvSpPr>
          <p:spPr>
            <a:xfrm>
              <a:off x="6261099" y="148590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5699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grpSp>
    </p:spTree>
  </p:cSld>
  <p:clrMapOvr>
    <a:masterClrMapping/>
  </p:clrMapOvr>
  <p:transition/>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bwMode="auto">
          <a:xfrm flipV="1">
            <a:off x="368300" y="4318000"/>
            <a:ext cx="2717800" cy="254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Rectangle 44"/>
          <p:cNvSpPr/>
          <p:nvPr/>
        </p:nvSpPr>
        <p:spPr bwMode="auto">
          <a:xfrm flipV="1">
            <a:off x="2362200" y="4127500"/>
            <a:ext cx="562610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Rectangle 53"/>
          <p:cNvSpPr/>
          <p:nvPr/>
        </p:nvSpPr>
        <p:spPr bwMode="auto">
          <a:xfrm flipV="1">
            <a:off x="1701800" y="3937000"/>
            <a:ext cx="182880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Rectangle 52"/>
          <p:cNvSpPr/>
          <p:nvPr/>
        </p:nvSpPr>
        <p:spPr bwMode="auto">
          <a:xfrm>
            <a:off x="1790700" y="3200400"/>
            <a:ext cx="1689100" cy="22859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1409700" y="2641601"/>
            <a:ext cx="2133601" cy="22218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OSPFv3 Example 2</a:t>
            </a:r>
            <a:endParaRPr lang="en-US" dirty="0"/>
          </a:p>
        </p:txBody>
      </p:sp>
      <p:sp>
        <p:nvSpPr>
          <p:cNvPr id="43" name="Content Placeholder 6"/>
          <p:cNvSpPr>
            <a:spLocks noGrp="1"/>
          </p:cNvSpPr>
          <p:nvPr>
            <p:ph idx="11"/>
          </p:nvPr>
        </p:nvSpPr>
        <p:spPr>
          <a:xfrm>
            <a:off x="279400" y="5072190"/>
            <a:ext cx="8483600" cy="660399"/>
          </a:xfrm>
        </p:spPr>
        <p:txBody>
          <a:bodyPr>
            <a:noAutofit/>
          </a:bodyPr>
          <a:lstStyle/>
          <a:p>
            <a:pPr>
              <a:buFont typeface="Wingdings" pitchFamily="2" charset="2"/>
              <a:buChar char="§"/>
            </a:pPr>
            <a:r>
              <a:rPr lang="en-US" sz="2000" dirty="0" smtClean="0"/>
              <a:t>Notice how R2 immediately creates a neighbor adjacency with R1.</a:t>
            </a:r>
          </a:p>
        </p:txBody>
      </p:sp>
      <p:sp>
        <p:nvSpPr>
          <p:cNvPr id="47" name="Rectangle 46"/>
          <p:cNvSpPr/>
          <p:nvPr/>
        </p:nvSpPr>
        <p:spPr bwMode="auto">
          <a:xfrm>
            <a:off x="1437561" y="3035299"/>
            <a:ext cx="1788240" cy="19678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39505"/>
            <a:ext cx="8520113" cy="218649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ipv6 unicast-routing</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ipv6 router ospf 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R2(config-rtr)# </a:t>
            </a:r>
            <a:r>
              <a:rPr lang="en-US" sz="1200" b="1" kern="0" dirty="0" smtClean="0">
                <a:latin typeface="Courier New" pitchFamily="49" charset="0"/>
                <a:cs typeface="Courier New" pitchFamily="49" charset="0"/>
              </a:rPr>
              <a:t>router-id 0.0.0.2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R2(config-rtr)# </a:t>
            </a:r>
            <a:r>
              <a:rPr lang="en-US" sz="1200" b="1" kern="0" dirty="0" smtClean="0">
                <a:latin typeface="Courier New" pitchFamily="49" charset="0"/>
                <a:cs typeface="Courier New" pitchFamily="49" charset="0"/>
              </a:rPr>
              <a:t>exit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interface s0/1/0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 </a:t>
            </a:r>
            <a:r>
              <a:rPr lang="en-US" sz="1200" b="1" kern="0" dirty="0" smtClean="0">
                <a:latin typeface="Courier New" pitchFamily="49" charset="0"/>
                <a:cs typeface="Courier New" pitchFamily="49" charset="0"/>
              </a:rPr>
              <a:t>ipv6 ospf 1 area 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*Aug 14 06:15:14.836: %OSPFv3-5-ADJCHG: Process 1, Nbr 0.0.0.1 on Serial0/1/0 from</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LOADING to FULL, Loading Done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a:t>
            </a:r>
          </a:p>
        </p:txBody>
      </p:sp>
      <p:grpSp>
        <p:nvGrpSpPr>
          <p:cNvPr id="2" name="Group 40"/>
          <p:cNvGrpSpPr/>
          <p:nvPr/>
        </p:nvGrpSpPr>
        <p:grpSpPr>
          <a:xfrm>
            <a:off x="254000" y="1100992"/>
            <a:ext cx="8597900" cy="1295400"/>
            <a:chOff x="254000" y="1054100"/>
            <a:chExt cx="8597900" cy="1295400"/>
          </a:xfrm>
        </p:grpSpPr>
        <p:sp>
          <p:nvSpPr>
            <p:cNvPr id="56" name="Rounded Rectangle 55"/>
            <p:cNvSpPr/>
            <p:nvPr/>
          </p:nvSpPr>
          <p:spPr bwMode="auto">
            <a:xfrm>
              <a:off x="6350000" y="1054100"/>
              <a:ext cx="2501900" cy="12954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3" name="Rounded Rectangle 22"/>
            <p:cNvSpPr/>
            <p:nvPr/>
          </p:nvSpPr>
          <p:spPr bwMode="auto">
            <a:xfrm>
              <a:off x="254000" y="1054100"/>
              <a:ext cx="254000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4" name="Rounded Rectangle 23"/>
            <p:cNvSpPr/>
            <p:nvPr/>
          </p:nvSpPr>
          <p:spPr bwMode="auto">
            <a:xfrm>
              <a:off x="3175000" y="1054100"/>
              <a:ext cx="2667000" cy="12954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21" name="TextBox 20"/>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22" name="TextBox 21"/>
            <p:cNvSpPr txBox="1"/>
            <p:nvPr/>
          </p:nvSpPr>
          <p:spPr>
            <a:xfrm>
              <a:off x="50165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30" name="TextBox 29"/>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4927601" y="151129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31" name="TextBox 30"/>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1327534" y="1107346"/>
              <a:ext cx="737702" cy="258532"/>
            </a:xfrm>
            <a:prstGeom prst="rect">
              <a:avLst/>
            </a:prstGeom>
            <a:noFill/>
          </p:spPr>
          <p:txBody>
            <a:bodyPr wrap="none" rtlCol="0">
              <a:spAutoFit/>
            </a:bodyPr>
            <a:lstStyle/>
            <a:p>
              <a:r>
                <a:rPr lang="en-US" sz="1200" b="1" dirty="0" smtClean="0"/>
                <a:t>Area 13</a:t>
              </a:r>
              <a:endParaRPr lang="en-US" sz="1200" b="1" dirty="0"/>
            </a:p>
          </p:txBody>
        </p:sp>
        <p:sp>
          <p:nvSpPr>
            <p:cNvPr id="32" name="TextBox 31"/>
            <p:cNvSpPr txBox="1"/>
            <p:nvPr/>
          </p:nvSpPr>
          <p:spPr>
            <a:xfrm>
              <a:off x="3575434" y="1107346"/>
              <a:ext cx="652744" cy="258532"/>
            </a:xfrm>
            <a:prstGeom prst="rect">
              <a:avLst/>
            </a:prstGeom>
            <a:noFill/>
          </p:spPr>
          <p:txBody>
            <a:bodyPr wrap="none" rtlCol="0">
              <a:spAutoFit/>
            </a:bodyPr>
            <a:lstStyle/>
            <a:p>
              <a:r>
                <a:rPr lang="en-US" sz="1200" b="1" dirty="0" smtClean="0"/>
                <a:t>Area 0</a:t>
              </a:r>
              <a:endParaRPr lang="en-US" sz="1200" b="1" dirty="0"/>
            </a:p>
          </p:txBody>
        </p:sp>
        <p:sp>
          <p:nvSpPr>
            <p:cNvPr id="40" name="TextBox 39"/>
            <p:cNvSpPr txBox="1"/>
            <p:nvPr/>
          </p:nvSpPr>
          <p:spPr>
            <a:xfrm>
              <a:off x="3213101" y="148590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21122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44" name="TextBox 43"/>
            <p:cNvSpPr txBox="1"/>
            <p:nvPr/>
          </p:nvSpPr>
          <p:spPr>
            <a:xfrm>
              <a:off x="1955799" y="147320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35" name="TextBox 34"/>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12740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37" name="TextBox 36"/>
            <p:cNvSpPr txBox="1"/>
            <p:nvPr/>
          </p:nvSpPr>
          <p:spPr>
            <a:xfrm>
              <a:off x="1003299" y="148590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cxnSp>
          <p:nvCxnSpPr>
            <p:cNvPr id="39" name="Straight Connector 38"/>
            <p:cNvCxnSpPr>
              <a:stCxn id="33" idx="3"/>
              <a:endCxn id="13"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58" name="TextBox 57"/>
            <p:cNvSpPr txBox="1"/>
            <p:nvPr/>
          </p:nvSpPr>
          <p:spPr>
            <a:xfrm>
              <a:off x="6483734" y="1107346"/>
              <a:ext cx="737702" cy="258532"/>
            </a:xfrm>
            <a:prstGeom prst="rect">
              <a:avLst/>
            </a:prstGeom>
            <a:noFill/>
          </p:spPr>
          <p:txBody>
            <a:bodyPr wrap="none" rtlCol="0">
              <a:spAutoFit/>
            </a:bodyPr>
            <a:lstStyle/>
            <a:p>
              <a:r>
                <a:rPr lang="en-US" sz="1200" b="1" dirty="0" smtClean="0"/>
                <a:t>Area 24</a:t>
              </a:r>
              <a:endParaRPr lang="en-US" sz="1200" b="1" dirty="0"/>
            </a:p>
          </p:txBody>
        </p:sp>
        <p:sp>
          <p:nvSpPr>
            <p:cNvPr id="61" name="TextBox 60"/>
            <p:cNvSpPr txBox="1"/>
            <p:nvPr/>
          </p:nvSpPr>
          <p:spPr>
            <a:xfrm>
              <a:off x="7315199" y="148590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732301" y="1687109"/>
              <a:ext cx="870351" cy="451691"/>
            </a:xfrm>
            <a:prstGeom prst="rect">
              <a:avLst/>
            </a:prstGeom>
            <a:noFill/>
            <a:ln w="9525">
              <a:noFill/>
              <a:miter lim="800000"/>
              <a:headEnd/>
              <a:tailEnd/>
            </a:ln>
          </p:spPr>
        </p:pic>
        <p:sp>
          <p:nvSpPr>
            <p:cNvPr id="63" name="TextBox 62"/>
            <p:cNvSpPr txBox="1"/>
            <p:nvPr/>
          </p:nvSpPr>
          <p:spPr>
            <a:xfrm>
              <a:off x="80077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065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66" name="Straight Connector 65"/>
            <p:cNvCxnSpPr>
              <a:stCxn id="62" idx="1"/>
              <a:endCxn id="14" idx="3"/>
            </p:cNvCxnSpPr>
            <p:nvPr/>
          </p:nvCxnSpPr>
          <p:spPr bwMode="auto">
            <a:xfrm rot="10800000">
              <a:off x="6514147" y="1911273"/>
              <a:ext cx="12181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69" name="TextBox 68"/>
            <p:cNvSpPr txBox="1"/>
            <p:nvPr/>
          </p:nvSpPr>
          <p:spPr>
            <a:xfrm>
              <a:off x="6261099" y="148590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5699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grpSp>
    </p:spTree>
  </p:cSld>
  <p:clrMapOvr>
    <a:masterClrMapping/>
  </p:clrMapOvr>
  <p:transition/>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p:cNvSpPr/>
          <p:nvPr/>
        </p:nvSpPr>
        <p:spPr bwMode="auto">
          <a:xfrm>
            <a:off x="698500" y="3487616"/>
            <a:ext cx="2324100" cy="23488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3" name="Rectangle 42"/>
          <p:cNvSpPr/>
          <p:nvPr/>
        </p:nvSpPr>
        <p:spPr bwMode="auto">
          <a:xfrm flipH="1" flipV="1">
            <a:off x="3238500" y="4567116"/>
            <a:ext cx="170180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1" name="Rectangle 40"/>
          <p:cNvSpPr/>
          <p:nvPr/>
        </p:nvSpPr>
        <p:spPr bwMode="auto">
          <a:xfrm flipV="1">
            <a:off x="685800" y="4186116"/>
            <a:ext cx="254000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Rectangle 53"/>
          <p:cNvSpPr/>
          <p:nvPr/>
        </p:nvSpPr>
        <p:spPr bwMode="auto">
          <a:xfrm flipV="1">
            <a:off x="711200" y="3830516"/>
            <a:ext cx="3987800" cy="241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685800" y="2573215"/>
            <a:ext cx="2295525" cy="20948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OSPFv3 Example 2</a:t>
            </a:r>
            <a:endParaRPr lang="en-US" dirty="0"/>
          </a:p>
        </p:txBody>
      </p:sp>
      <p:sp>
        <p:nvSpPr>
          <p:cNvPr id="47" name="Rectangle 46"/>
          <p:cNvSpPr/>
          <p:nvPr/>
        </p:nvSpPr>
        <p:spPr bwMode="auto">
          <a:xfrm>
            <a:off x="332661" y="3093916"/>
            <a:ext cx="7935039" cy="23488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8" name="Content Placeholder 6"/>
          <p:cNvSpPr txBox="1">
            <a:spLocks/>
          </p:cNvSpPr>
          <p:nvPr/>
        </p:nvSpPr>
        <p:spPr>
          <a:xfrm>
            <a:off x="279400" y="3804065"/>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545721"/>
            <a:ext cx="8520113" cy="390099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 </a:t>
            </a:r>
            <a:r>
              <a:rPr lang="en-US" sz="1200" b="1" kern="0" dirty="0" smtClean="0">
                <a:latin typeface="Courier New" pitchFamily="49" charset="0"/>
                <a:cs typeface="Courier New" pitchFamily="49" charset="0"/>
              </a:rPr>
              <a:t>show ipv6 ospf neighbor</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Neighbor ID       Pri     State             Dead Time        Interface   ID Interface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0.0.0.1             1     FULL/     -       00.00.33         6           Serial0/1/0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 </a:t>
            </a:r>
            <a:r>
              <a:rPr lang="en-US" sz="1200" b="1" kern="0" dirty="0" smtClean="0">
                <a:latin typeface="Courier New" pitchFamily="49" charset="0"/>
                <a:cs typeface="Courier New" pitchFamily="49" charset="0"/>
              </a:rPr>
              <a:t>show ipv6 ospf interface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Serial0/1/0 is up, line protocol is up</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Link Local Address FE80::219:55FF:FE92:B212, Interface ID 6</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Area 0, Process ID 1, Instance ID 0, Router ID 0.0.0.2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Network Type POINT_TO_POINT, Cost: 64</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Transmit Delay is 1 sec, State POINT_TO_POINT,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Timer intervals configured, Hello 10, Dead 40, Wait 40, Retransmit 5</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Hello due in 00:00:09</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Index 1/1/1, flood queue length 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Next 0x0(0)/0x0(0)/0x0(0)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Last flood scan length is 1, maximum is 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Last flood scan time is 0 msec, maximum is 0 msec</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Neighbor Count is 1, Adjacent neighbor count is 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Adjacent with neighbor 0.0.0.1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Suppress hello for 0 neighbor(s)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a:t>
            </a:r>
          </a:p>
        </p:txBody>
      </p:sp>
      <p:grpSp>
        <p:nvGrpSpPr>
          <p:cNvPr id="2" name="Group 45"/>
          <p:cNvGrpSpPr/>
          <p:nvPr/>
        </p:nvGrpSpPr>
        <p:grpSpPr>
          <a:xfrm>
            <a:off x="254000" y="1100992"/>
            <a:ext cx="8597900" cy="1295400"/>
            <a:chOff x="254000" y="1054100"/>
            <a:chExt cx="8597900" cy="1295400"/>
          </a:xfrm>
        </p:grpSpPr>
        <p:sp>
          <p:nvSpPr>
            <p:cNvPr id="56" name="Rounded Rectangle 55"/>
            <p:cNvSpPr/>
            <p:nvPr/>
          </p:nvSpPr>
          <p:spPr bwMode="auto">
            <a:xfrm>
              <a:off x="6350000" y="1054100"/>
              <a:ext cx="2501900" cy="12954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3" name="Rounded Rectangle 22"/>
            <p:cNvSpPr/>
            <p:nvPr/>
          </p:nvSpPr>
          <p:spPr bwMode="auto">
            <a:xfrm>
              <a:off x="254000" y="1054100"/>
              <a:ext cx="254000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4" name="Rounded Rectangle 23"/>
            <p:cNvSpPr/>
            <p:nvPr/>
          </p:nvSpPr>
          <p:spPr bwMode="auto">
            <a:xfrm>
              <a:off x="3175000" y="1054100"/>
              <a:ext cx="2667000" cy="12954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21" name="TextBox 20"/>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22" name="TextBox 21"/>
            <p:cNvSpPr txBox="1"/>
            <p:nvPr/>
          </p:nvSpPr>
          <p:spPr>
            <a:xfrm>
              <a:off x="50165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30" name="TextBox 29"/>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4927601" y="151129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31" name="TextBox 30"/>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1327534" y="1107346"/>
              <a:ext cx="737702" cy="258532"/>
            </a:xfrm>
            <a:prstGeom prst="rect">
              <a:avLst/>
            </a:prstGeom>
            <a:noFill/>
          </p:spPr>
          <p:txBody>
            <a:bodyPr wrap="none" rtlCol="0">
              <a:spAutoFit/>
            </a:bodyPr>
            <a:lstStyle/>
            <a:p>
              <a:r>
                <a:rPr lang="en-US" sz="1200" b="1" dirty="0" smtClean="0"/>
                <a:t>Area 13</a:t>
              </a:r>
              <a:endParaRPr lang="en-US" sz="1200" b="1" dirty="0"/>
            </a:p>
          </p:txBody>
        </p:sp>
        <p:sp>
          <p:nvSpPr>
            <p:cNvPr id="32" name="TextBox 31"/>
            <p:cNvSpPr txBox="1"/>
            <p:nvPr/>
          </p:nvSpPr>
          <p:spPr>
            <a:xfrm>
              <a:off x="3575434" y="1107346"/>
              <a:ext cx="652744" cy="258532"/>
            </a:xfrm>
            <a:prstGeom prst="rect">
              <a:avLst/>
            </a:prstGeom>
            <a:noFill/>
          </p:spPr>
          <p:txBody>
            <a:bodyPr wrap="none" rtlCol="0">
              <a:spAutoFit/>
            </a:bodyPr>
            <a:lstStyle/>
            <a:p>
              <a:r>
                <a:rPr lang="en-US" sz="1200" b="1" dirty="0" smtClean="0"/>
                <a:t>Area 0</a:t>
              </a:r>
              <a:endParaRPr lang="en-US" sz="1200" b="1" dirty="0"/>
            </a:p>
          </p:txBody>
        </p:sp>
        <p:sp>
          <p:nvSpPr>
            <p:cNvPr id="40" name="TextBox 39"/>
            <p:cNvSpPr txBox="1"/>
            <p:nvPr/>
          </p:nvSpPr>
          <p:spPr>
            <a:xfrm>
              <a:off x="3213101" y="148590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21122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44" name="TextBox 43"/>
            <p:cNvSpPr txBox="1"/>
            <p:nvPr/>
          </p:nvSpPr>
          <p:spPr>
            <a:xfrm>
              <a:off x="1955799" y="147320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35" name="TextBox 34"/>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12740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37" name="TextBox 36"/>
            <p:cNvSpPr txBox="1"/>
            <p:nvPr/>
          </p:nvSpPr>
          <p:spPr>
            <a:xfrm>
              <a:off x="1003299" y="148590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cxnSp>
          <p:nvCxnSpPr>
            <p:cNvPr id="39" name="Straight Connector 38"/>
            <p:cNvCxnSpPr>
              <a:stCxn id="33" idx="3"/>
              <a:endCxn id="13"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58" name="TextBox 57"/>
            <p:cNvSpPr txBox="1"/>
            <p:nvPr/>
          </p:nvSpPr>
          <p:spPr>
            <a:xfrm>
              <a:off x="6483734" y="1107346"/>
              <a:ext cx="737702" cy="258532"/>
            </a:xfrm>
            <a:prstGeom prst="rect">
              <a:avLst/>
            </a:prstGeom>
            <a:noFill/>
          </p:spPr>
          <p:txBody>
            <a:bodyPr wrap="none" rtlCol="0">
              <a:spAutoFit/>
            </a:bodyPr>
            <a:lstStyle/>
            <a:p>
              <a:r>
                <a:rPr lang="en-US" sz="1200" b="1" dirty="0" smtClean="0"/>
                <a:t>Area 24</a:t>
              </a:r>
              <a:endParaRPr lang="en-US" sz="1200" b="1" dirty="0"/>
            </a:p>
          </p:txBody>
        </p:sp>
        <p:sp>
          <p:nvSpPr>
            <p:cNvPr id="61" name="TextBox 60"/>
            <p:cNvSpPr txBox="1"/>
            <p:nvPr/>
          </p:nvSpPr>
          <p:spPr>
            <a:xfrm>
              <a:off x="7315199" y="148590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732301" y="1687109"/>
              <a:ext cx="870351" cy="451691"/>
            </a:xfrm>
            <a:prstGeom prst="rect">
              <a:avLst/>
            </a:prstGeom>
            <a:noFill/>
            <a:ln w="9525">
              <a:noFill/>
              <a:miter lim="800000"/>
              <a:headEnd/>
              <a:tailEnd/>
            </a:ln>
          </p:spPr>
        </p:pic>
        <p:sp>
          <p:nvSpPr>
            <p:cNvPr id="63" name="TextBox 62"/>
            <p:cNvSpPr txBox="1"/>
            <p:nvPr/>
          </p:nvSpPr>
          <p:spPr>
            <a:xfrm>
              <a:off x="80077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065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66" name="Straight Connector 65"/>
            <p:cNvCxnSpPr>
              <a:stCxn id="62" idx="1"/>
              <a:endCxn id="14" idx="3"/>
            </p:cNvCxnSpPr>
            <p:nvPr/>
          </p:nvCxnSpPr>
          <p:spPr bwMode="auto">
            <a:xfrm rot="10800000">
              <a:off x="6514147" y="1911273"/>
              <a:ext cx="12181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69" name="TextBox 68"/>
            <p:cNvSpPr txBox="1"/>
            <p:nvPr/>
          </p:nvSpPr>
          <p:spPr>
            <a:xfrm>
              <a:off x="6261099" y="148590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5699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grpSp>
    </p:spTree>
  </p:cSld>
  <p:clrMapOvr>
    <a:masterClrMapping/>
  </p:clrMapOvr>
  <p:transition/>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p:cNvSpPr/>
          <p:nvPr/>
        </p:nvSpPr>
        <p:spPr bwMode="auto">
          <a:xfrm>
            <a:off x="1651000" y="3365500"/>
            <a:ext cx="1917700" cy="24758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1384301" y="2654300"/>
            <a:ext cx="1955800" cy="22218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OSPFv3 Example 2</a:t>
            </a:r>
            <a:endParaRPr lang="en-US" dirty="0"/>
          </a:p>
        </p:txBody>
      </p:sp>
      <p:sp>
        <p:nvSpPr>
          <p:cNvPr id="46" name="Content Placeholder 6"/>
          <p:cNvSpPr>
            <a:spLocks noGrp="1"/>
          </p:cNvSpPr>
          <p:nvPr>
            <p:ph idx="11"/>
          </p:nvPr>
        </p:nvSpPr>
        <p:spPr>
          <a:xfrm>
            <a:off x="279400" y="4624762"/>
            <a:ext cx="8483600" cy="711199"/>
          </a:xfrm>
        </p:spPr>
        <p:txBody>
          <a:bodyPr>
            <a:noAutofit/>
          </a:bodyPr>
          <a:lstStyle/>
          <a:p>
            <a:pPr>
              <a:buFont typeface="Wingdings" pitchFamily="2" charset="2"/>
              <a:buChar char="§"/>
            </a:pPr>
            <a:r>
              <a:rPr lang="en-US" sz="2000" dirty="0" smtClean="0"/>
              <a:t>R4 is configured and immediately forms an adjacency with R2.</a:t>
            </a:r>
          </a:p>
        </p:txBody>
      </p:sp>
      <p:sp>
        <p:nvSpPr>
          <p:cNvPr id="47" name="Rectangle 46"/>
          <p:cNvSpPr/>
          <p:nvPr/>
        </p:nvSpPr>
        <p:spPr bwMode="auto">
          <a:xfrm>
            <a:off x="1742361" y="3009900"/>
            <a:ext cx="1813639" cy="22218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39505"/>
            <a:ext cx="8520113" cy="178009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R4(config)# </a:t>
            </a:r>
            <a:r>
              <a:rPr lang="en-US" sz="1200" b="1" kern="0" dirty="0" smtClean="0">
                <a:latin typeface="Courier New" pitchFamily="49" charset="0"/>
                <a:cs typeface="Courier New" pitchFamily="49" charset="0"/>
              </a:rPr>
              <a:t>ipv6 unicast-routing</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R4(config)# </a:t>
            </a:r>
            <a:r>
              <a:rPr lang="en-US" sz="1200" b="1" kern="0" dirty="0" smtClean="0">
                <a:latin typeface="Courier New" pitchFamily="49" charset="0"/>
                <a:cs typeface="Courier New" pitchFamily="49" charset="0"/>
              </a:rPr>
              <a:t>ipv6 router ospf 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R4(config-rtr)# </a:t>
            </a:r>
            <a:r>
              <a:rPr lang="en-US" sz="1200" b="1" kern="0" dirty="0" smtClean="0">
                <a:latin typeface="Courier New" pitchFamily="49" charset="0"/>
                <a:cs typeface="Courier New" pitchFamily="49" charset="0"/>
              </a:rPr>
              <a:t>router-id 0.0.0.4</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R4(config-rtr)# </a:t>
            </a:r>
            <a:r>
              <a:rPr lang="en-US" sz="1200" b="1" kern="0" dirty="0" smtClean="0">
                <a:latin typeface="Courier New" pitchFamily="49" charset="0"/>
                <a:cs typeface="Courier New" pitchFamily="49" charset="0"/>
              </a:rPr>
              <a:t>interface fa0/0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R4(config-if)# </a:t>
            </a:r>
            <a:r>
              <a:rPr lang="en-US" sz="1200" b="1" kern="0" dirty="0" smtClean="0">
                <a:latin typeface="Courier New" pitchFamily="49" charset="0"/>
                <a:cs typeface="Courier New" pitchFamily="49" charset="0"/>
              </a:rPr>
              <a:t>ipv6 ospf 1 area 24</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*Aug 14 06:34:36.992: %OSPFv3-5-ADJCHG: Process 1, Nbr 0.0.0.2 on FastEthernet0/0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from LOADING to FULL, Loading Done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R4(config-if)# </a:t>
            </a:r>
            <a:r>
              <a:rPr lang="en-US" sz="1200" b="1" kern="0" dirty="0" smtClean="0">
                <a:latin typeface="Courier New" pitchFamily="49" charset="0"/>
                <a:cs typeface="Courier New" pitchFamily="49" charset="0"/>
              </a:rPr>
              <a:t>end</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a:t>
            </a:r>
          </a:p>
        </p:txBody>
      </p:sp>
      <p:grpSp>
        <p:nvGrpSpPr>
          <p:cNvPr id="2" name="Group 37"/>
          <p:cNvGrpSpPr/>
          <p:nvPr/>
        </p:nvGrpSpPr>
        <p:grpSpPr>
          <a:xfrm>
            <a:off x="254000" y="1100992"/>
            <a:ext cx="8597900" cy="1295400"/>
            <a:chOff x="254000" y="1054100"/>
            <a:chExt cx="8597900" cy="1295400"/>
          </a:xfrm>
        </p:grpSpPr>
        <p:sp>
          <p:nvSpPr>
            <p:cNvPr id="56" name="Rounded Rectangle 55"/>
            <p:cNvSpPr/>
            <p:nvPr/>
          </p:nvSpPr>
          <p:spPr bwMode="auto">
            <a:xfrm>
              <a:off x="6350000" y="1054100"/>
              <a:ext cx="2501900" cy="12954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3" name="Rounded Rectangle 22"/>
            <p:cNvSpPr/>
            <p:nvPr/>
          </p:nvSpPr>
          <p:spPr bwMode="auto">
            <a:xfrm>
              <a:off x="254000" y="1054100"/>
              <a:ext cx="254000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4" name="Rounded Rectangle 23"/>
            <p:cNvSpPr/>
            <p:nvPr/>
          </p:nvSpPr>
          <p:spPr bwMode="auto">
            <a:xfrm>
              <a:off x="3175000" y="1054100"/>
              <a:ext cx="2667000" cy="12954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21" name="TextBox 20"/>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22" name="TextBox 21"/>
            <p:cNvSpPr txBox="1"/>
            <p:nvPr/>
          </p:nvSpPr>
          <p:spPr>
            <a:xfrm>
              <a:off x="50165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30" name="TextBox 29"/>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4927601" y="151129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31" name="TextBox 30"/>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1327534" y="1107346"/>
              <a:ext cx="737702" cy="258532"/>
            </a:xfrm>
            <a:prstGeom prst="rect">
              <a:avLst/>
            </a:prstGeom>
            <a:noFill/>
          </p:spPr>
          <p:txBody>
            <a:bodyPr wrap="none" rtlCol="0">
              <a:spAutoFit/>
            </a:bodyPr>
            <a:lstStyle/>
            <a:p>
              <a:r>
                <a:rPr lang="en-US" sz="1200" b="1" dirty="0" smtClean="0"/>
                <a:t>Area 13</a:t>
              </a:r>
              <a:endParaRPr lang="en-US" sz="1200" b="1" dirty="0"/>
            </a:p>
          </p:txBody>
        </p:sp>
        <p:sp>
          <p:nvSpPr>
            <p:cNvPr id="32" name="TextBox 31"/>
            <p:cNvSpPr txBox="1"/>
            <p:nvPr/>
          </p:nvSpPr>
          <p:spPr>
            <a:xfrm>
              <a:off x="3575434" y="1107346"/>
              <a:ext cx="652744" cy="258532"/>
            </a:xfrm>
            <a:prstGeom prst="rect">
              <a:avLst/>
            </a:prstGeom>
            <a:noFill/>
          </p:spPr>
          <p:txBody>
            <a:bodyPr wrap="none" rtlCol="0">
              <a:spAutoFit/>
            </a:bodyPr>
            <a:lstStyle/>
            <a:p>
              <a:r>
                <a:rPr lang="en-US" sz="1200" b="1" dirty="0" smtClean="0"/>
                <a:t>Area 0</a:t>
              </a:r>
              <a:endParaRPr lang="en-US" sz="1200" b="1" dirty="0"/>
            </a:p>
          </p:txBody>
        </p:sp>
        <p:sp>
          <p:nvSpPr>
            <p:cNvPr id="40" name="TextBox 39"/>
            <p:cNvSpPr txBox="1"/>
            <p:nvPr/>
          </p:nvSpPr>
          <p:spPr>
            <a:xfrm>
              <a:off x="3213101" y="148590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21122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44" name="TextBox 43"/>
            <p:cNvSpPr txBox="1"/>
            <p:nvPr/>
          </p:nvSpPr>
          <p:spPr>
            <a:xfrm>
              <a:off x="1955799" y="147320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35" name="TextBox 34"/>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12740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37" name="TextBox 36"/>
            <p:cNvSpPr txBox="1"/>
            <p:nvPr/>
          </p:nvSpPr>
          <p:spPr>
            <a:xfrm>
              <a:off x="1003299" y="148590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cxnSp>
          <p:nvCxnSpPr>
            <p:cNvPr id="39" name="Straight Connector 38"/>
            <p:cNvCxnSpPr>
              <a:stCxn id="33" idx="3"/>
              <a:endCxn id="13"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58" name="TextBox 57"/>
            <p:cNvSpPr txBox="1"/>
            <p:nvPr/>
          </p:nvSpPr>
          <p:spPr>
            <a:xfrm>
              <a:off x="6483734" y="1107346"/>
              <a:ext cx="737702" cy="258532"/>
            </a:xfrm>
            <a:prstGeom prst="rect">
              <a:avLst/>
            </a:prstGeom>
            <a:noFill/>
          </p:spPr>
          <p:txBody>
            <a:bodyPr wrap="none" rtlCol="0">
              <a:spAutoFit/>
            </a:bodyPr>
            <a:lstStyle/>
            <a:p>
              <a:r>
                <a:rPr lang="en-US" sz="1200" b="1" dirty="0" smtClean="0"/>
                <a:t>Area 24</a:t>
              </a:r>
              <a:endParaRPr lang="en-US" sz="1200" b="1" dirty="0"/>
            </a:p>
          </p:txBody>
        </p:sp>
        <p:sp>
          <p:nvSpPr>
            <p:cNvPr id="61" name="TextBox 60"/>
            <p:cNvSpPr txBox="1"/>
            <p:nvPr/>
          </p:nvSpPr>
          <p:spPr>
            <a:xfrm>
              <a:off x="7315199" y="148590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732301" y="1687109"/>
              <a:ext cx="870351" cy="451691"/>
            </a:xfrm>
            <a:prstGeom prst="rect">
              <a:avLst/>
            </a:prstGeom>
            <a:noFill/>
            <a:ln w="9525">
              <a:noFill/>
              <a:miter lim="800000"/>
              <a:headEnd/>
              <a:tailEnd/>
            </a:ln>
          </p:spPr>
        </p:pic>
        <p:sp>
          <p:nvSpPr>
            <p:cNvPr id="63" name="TextBox 62"/>
            <p:cNvSpPr txBox="1"/>
            <p:nvPr/>
          </p:nvSpPr>
          <p:spPr>
            <a:xfrm>
              <a:off x="80077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065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66" name="Straight Connector 65"/>
            <p:cNvCxnSpPr>
              <a:stCxn id="62" idx="1"/>
              <a:endCxn id="14" idx="3"/>
            </p:cNvCxnSpPr>
            <p:nvPr/>
          </p:nvCxnSpPr>
          <p:spPr bwMode="auto">
            <a:xfrm rot="10800000">
              <a:off x="6514147" y="1911273"/>
              <a:ext cx="12181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69" name="TextBox 68"/>
            <p:cNvSpPr txBox="1"/>
            <p:nvPr/>
          </p:nvSpPr>
          <p:spPr>
            <a:xfrm>
              <a:off x="6261099" y="148590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5699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grpSp>
    </p:spTree>
  </p:cSld>
  <p:clrMapOvr>
    <a:masterClrMapping/>
  </p:clrMapOvr>
  <p:transition/>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bwMode="auto">
          <a:xfrm flipH="1" flipV="1">
            <a:off x="889000" y="3543300"/>
            <a:ext cx="41910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1" name="Rectangle 40"/>
          <p:cNvSpPr/>
          <p:nvPr/>
        </p:nvSpPr>
        <p:spPr bwMode="auto">
          <a:xfrm flipV="1">
            <a:off x="330200" y="3352800"/>
            <a:ext cx="22352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OSPFv3 Example 2</a:t>
            </a:r>
            <a:endParaRPr lang="en-US" dirty="0"/>
          </a:p>
        </p:txBody>
      </p:sp>
      <p:sp>
        <p:nvSpPr>
          <p:cNvPr id="46" name="Content Placeholder 6"/>
          <p:cNvSpPr>
            <a:spLocks noGrp="1"/>
          </p:cNvSpPr>
          <p:nvPr>
            <p:ph idx="11"/>
          </p:nvPr>
        </p:nvSpPr>
        <p:spPr>
          <a:xfrm>
            <a:off x="279400" y="4554423"/>
            <a:ext cx="8483600" cy="838199"/>
          </a:xfrm>
        </p:spPr>
        <p:txBody>
          <a:bodyPr>
            <a:noAutofit/>
          </a:bodyPr>
          <a:lstStyle/>
          <a:p>
            <a:pPr>
              <a:buFont typeface="Wingdings" pitchFamily="2" charset="2"/>
              <a:buChar char="§"/>
            </a:pPr>
            <a:r>
              <a:rPr lang="en-US" sz="2000" dirty="0" smtClean="0"/>
              <a:t>The routing table of R4 displays the Area 0 route 12:12::/64.</a:t>
            </a:r>
          </a:p>
          <a:p>
            <a:pPr lvl="1">
              <a:buFont typeface="Wingdings" pitchFamily="2" charset="2"/>
              <a:buChar char="§"/>
            </a:pPr>
            <a:r>
              <a:rPr lang="en-US" sz="1600" dirty="0" smtClean="0"/>
              <a:t>The 2001:1::/64 route is a global unicast address configured on R1.</a:t>
            </a:r>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39506"/>
            <a:ext cx="8520113" cy="1744926"/>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 </a:t>
            </a:r>
            <a:r>
              <a:rPr lang="en-US" sz="1200" b="1" kern="0" dirty="0" smtClean="0">
                <a:latin typeface="Courier New" pitchFamily="49" charset="0"/>
                <a:cs typeface="Courier New" pitchFamily="49" charset="0"/>
              </a:rPr>
              <a:t>show ipv6 route ospf</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&lt;output omitted&gt;</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OI   12:12::/64 [110/65]</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via FE80::219:55FF:FE92:B212, FastEthernet0/0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OI   2001:1::/64 [110/65]</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via FE80::219:55FF:FE92:B212, FastEthernet0/0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a:t>
            </a:r>
          </a:p>
        </p:txBody>
      </p:sp>
      <p:grpSp>
        <p:nvGrpSpPr>
          <p:cNvPr id="2" name="Group 37"/>
          <p:cNvGrpSpPr/>
          <p:nvPr/>
        </p:nvGrpSpPr>
        <p:grpSpPr>
          <a:xfrm>
            <a:off x="254000" y="1100992"/>
            <a:ext cx="8597900" cy="1295400"/>
            <a:chOff x="254000" y="1054100"/>
            <a:chExt cx="8597900" cy="1295400"/>
          </a:xfrm>
        </p:grpSpPr>
        <p:sp>
          <p:nvSpPr>
            <p:cNvPr id="56" name="Rounded Rectangle 55"/>
            <p:cNvSpPr/>
            <p:nvPr/>
          </p:nvSpPr>
          <p:spPr bwMode="auto">
            <a:xfrm>
              <a:off x="6350000" y="1054100"/>
              <a:ext cx="2501900" cy="12954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3" name="Rounded Rectangle 22"/>
            <p:cNvSpPr/>
            <p:nvPr/>
          </p:nvSpPr>
          <p:spPr bwMode="auto">
            <a:xfrm>
              <a:off x="254000" y="1054100"/>
              <a:ext cx="254000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4" name="Rounded Rectangle 23"/>
            <p:cNvSpPr/>
            <p:nvPr/>
          </p:nvSpPr>
          <p:spPr bwMode="auto">
            <a:xfrm>
              <a:off x="3175000" y="1054100"/>
              <a:ext cx="2667000" cy="12954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21" name="TextBox 20"/>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22" name="TextBox 21"/>
            <p:cNvSpPr txBox="1"/>
            <p:nvPr/>
          </p:nvSpPr>
          <p:spPr>
            <a:xfrm>
              <a:off x="50165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30" name="TextBox 29"/>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4927601" y="151129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31" name="TextBox 30"/>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1327534" y="1107346"/>
              <a:ext cx="737702" cy="258532"/>
            </a:xfrm>
            <a:prstGeom prst="rect">
              <a:avLst/>
            </a:prstGeom>
            <a:noFill/>
          </p:spPr>
          <p:txBody>
            <a:bodyPr wrap="none" rtlCol="0">
              <a:spAutoFit/>
            </a:bodyPr>
            <a:lstStyle/>
            <a:p>
              <a:r>
                <a:rPr lang="en-US" sz="1200" b="1" dirty="0" smtClean="0"/>
                <a:t>Area 13</a:t>
              </a:r>
              <a:endParaRPr lang="en-US" sz="1200" b="1" dirty="0"/>
            </a:p>
          </p:txBody>
        </p:sp>
        <p:sp>
          <p:nvSpPr>
            <p:cNvPr id="32" name="TextBox 31"/>
            <p:cNvSpPr txBox="1"/>
            <p:nvPr/>
          </p:nvSpPr>
          <p:spPr>
            <a:xfrm>
              <a:off x="3575434" y="1107346"/>
              <a:ext cx="652744" cy="258532"/>
            </a:xfrm>
            <a:prstGeom prst="rect">
              <a:avLst/>
            </a:prstGeom>
            <a:noFill/>
          </p:spPr>
          <p:txBody>
            <a:bodyPr wrap="none" rtlCol="0">
              <a:spAutoFit/>
            </a:bodyPr>
            <a:lstStyle/>
            <a:p>
              <a:r>
                <a:rPr lang="en-US" sz="1200" b="1" dirty="0" smtClean="0"/>
                <a:t>Area 0</a:t>
              </a:r>
              <a:endParaRPr lang="en-US" sz="1200" b="1" dirty="0"/>
            </a:p>
          </p:txBody>
        </p:sp>
        <p:sp>
          <p:nvSpPr>
            <p:cNvPr id="40" name="TextBox 39"/>
            <p:cNvSpPr txBox="1"/>
            <p:nvPr/>
          </p:nvSpPr>
          <p:spPr>
            <a:xfrm>
              <a:off x="3213101" y="148590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21122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44" name="TextBox 43"/>
            <p:cNvSpPr txBox="1"/>
            <p:nvPr/>
          </p:nvSpPr>
          <p:spPr>
            <a:xfrm>
              <a:off x="1955799" y="147320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35" name="TextBox 34"/>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12740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37" name="TextBox 36"/>
            <p:cNvSpPr txBox="1"/>
            <p:nvPr/>
          </p:nvSpPr>
          <p:spPr>
            <a:xfrm>
              <a:off x="1003299" y="148590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cxnSp>
          <p:nvCxnSpPr>
            <p:cNvPr id="39" name="Straight Connector 38"/>
            <p:cNvCxnSpPr>
              <a:stCxn id="33" idx="3"/>
              <a:endCxn id="13"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58" name="TextBox 57"/>
            <p:cNvSpPr txBox="1"/>
            <p:nvPr/>
          </p:nvSpPr>
          <p:spPr>
            <a:xfrm>
              <a:off x="6483734" y="1107346"/>
              <a:ext cx="737702" cy="258532"/>
            </a:xfrm>
            <a:prstGeom prst="rect">
              <a:avLst/>
            </a:prstGeom>
            <a:noFill/>
          </p:spPr>
          <p:txBody>
            <a:bodyPr wrap="none" rtlCol="0">
              <a:spAutoFit/>
            </a:bodyPr>
            <a:lstStyle/>
            <a:p>
              <a:r>
                <a:rPr lang="en-US" sz="1200" b="1" dirty="0" smtClean="0"/>
                <a:t>Area 24</a:t>
              </a:r>
              <a:endParaRPr lang="en-US" sz="1200" b="1" dirty="0"/>
            </a:p>
          </p:txBody>
        </p:sp>
        <p:sp>
          <p:nvSpPr>
            <p:cNvPr id="61" name="TextBox 60"/>
            <p:cNvSpPr txBox="1"/>
            <p:nvPr/>
          </p:nvSpPr>
          <p:spPr>
            <a:xfrm>
              <a:off x="7315199" y="148590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732301" y="1687109"/>
              <a:ext cx="870351" cy="451691"/>
            </a:xfrm>
            <a:prstGeom prst="rect">
              <a:avLst/>
            </a:prstGeom>
            <a:noFill/>
            <a:ln w="9525">
              <a:noFill/>
              <a:miter lim="800000"/>
              <a:headEnd/>
              <a:tailEnd/>
            </a:ln>
          </p:spPr>
        </p:pic>
        <p:sp>
          <p:nvSpPr>
            <p:cNvPr id="63" name="TextBox 62"/>
            <p:cNvSpPr txBox="1"/>
            <p:nvPr/>
          </p:nvSpPr>
          <p:spPr>
            <a:xfrm>
              <a:off x="80077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065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66" name="Straight Connector 65"/>
            <p:cNvCxnSpPr>
              <a:stCxn id="62" idx="1"/>
              <a:endCxn id="14" idx="3"/>
            </p:cNvCxnSpPr>
            <p:nvPr/>
          </p:nvCxnSpPr>
          <p:spPr bwMode="auto">
            <a:xfrm rot="10800000">
              <a:off x="6514147" y="1911273"/>
              <a:ext cx="12181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69" name="TextBox 68"/>
            <p:cNvSpPr txBox="1"/>
            <p:nvPr/>
          </p:nvSpPr>
          <p:spPr>
            <a:xfrm>
              <a:off x="6261099" y="148590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5699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grpSp>
    </p:spTree>
  </p:cSld>
  <p:clrMapOvr>
    <a:masterClrMapping/>
  </p:clrMapOvr>
  <p:transition/>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bwMode="auto">
          <a:xfrm>
            <a:off x="1701800" y="4102100"/>
            <a:ext cx="1917700" cy="24758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Rectangle 44"/>
          <p:cNvSpPr/>
          <p:nvPr/>
        </p:nvSpPr>
        <p:spPr bwMode="auto">
          <a:xfrm>
            <a:off x="1714500" y="3556000"/>
            <a:ext cx="1917700" cy="24758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1384301" y="2654300"/>
            <a:ext cx="1955800" cy="22218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OSPFv3 Example 2</a:t>
            </a:r>
            <a:endParaRPr lang="en-US" dirty="0"/>
          </a:p>
        </p:txBody>
      </p:sp>
      <p:sp>
        <p:nvSpPr>
          <p:cNvPr id="53" name="Content Placeholder 6"/>
          <p:cNvSpPr>
            <a:spLocks noGrp="1"/>
          </p:cNvSpPr>
          <p:nvPr>
            <p:ph idx="11"/>
          </p:nvPr>
        </p:nvSpPr>
        <p:spPr>
          <a:xfrm>
            <a:off x="279400" y="5503987"/>
            <a:ext cx="8483600" cy="711199"/>
          </a:xfrm>
        </p:spPr>
        <p:txBody>
          <a:bodyPr>
            <a:noAutofit/>
          </a:bodyPr>
          <a:lstStyle/>
          <a:p>
            <a:pPr>
              <a:buFont typeface="Wingdings" pitchFamily="2" charset="2"/>
              <a:buChar char="§"/>
            </a:pPr>
            <a:r>
              <a:rPr lang="en-US" sz="2000" smtClean="0"/>
              <a:t>Finally R3 </a:t>
            </a:r>
            <a:r>
              <a:rPr lang="en-US" sz="2000" dirty="0" smtClean="0"/>
              <a:t>is configured and immediately forms an adjacency with R1.</a:t>
            </a:r>
          </a:p>
        </p:txBody>
      </p:sp>
      <p:sp>
        <p:nvSpPr>
          <p:cNvPr id="47" name="Rectangle 46"/>
          <p:cNvSpPr/>
          <p:nvPr/>
        </p:nvSpPr>
        <p:spPr bwMode="auto">
          <a:xfrm>
            <a:off x="1437561" y="2844800"/>
            <a:ext cx="1813639" cy="22218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39505"/>
            <a:ext cx="8520113" cy="270719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 </a:t>
            </a:r>
            <a:r>
              <a:rPr lang="en-US" sz="1200" b="1" kern="0" dirty="0" smtClean="0">
                <a:latin typeface="Courier New" pitchFamily="49" charset="0"/>
                <a:cs typeface="Courier New" pitchFamily="49" charset="0"/>
              </a:rPr>
              <a:t>ipv6 unicast-routing</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 </a:t>
            </a:r>
            <a:r>
              <a:rPr lang="en-US" sz="1200" b="1" kern="0" dirty="0" smtClean="0">
                <a:latin typeface="Courier New" pitchFamily="49" charset="0"/>
                <a:cs typeface="Courier New" pitchFamily="49" charset="0"/>
              </a:rPr>
              <a:t>ipv6 router ospf 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*Aug 14 06:24:09.976: %OSPFv3-4-NORTRID: OSPFv3 process 1 could not pick a</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router-id, please configure manually</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R3(config-rtr)# </a:t>
            </a:r>
            <a:r>
              <a:rPr lang="en-US" sz="1200" b="1" kern="0" dirty="0" smtClean="0">
                <a:latin typeface="Courier New" pitchFamily="49" charset="0"/>
                <a:cs typeface="Courier New" pitchFamily="49" charset="0"/>
              </a:rPr>
              <a:t>router-id 0.0.0.3</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R3(config-rtr)# </a:t>
            </a:r>
            <a:r>
              <a:rPr lang="en-US" sz="1200" b="1" kern="0" dirty="0" smtClean="0">
                <a:latin typeface="Courier New" pitchFamily="49" charset="0"/>
                <a:cs typeface="Courier New" pitchFamily="49" charset="0"/>
              </a:rPr>
              <a:t>exit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 </a:t>
            </a:r>
            <a:r>
              <a:rPr lang="en-US" sz="1200" b="1" kern="0" dirty="0" smtClean="0">
                <a:latin typeface="Courier New" pitchFamily="49" charset="0"/>
                <a:cs typeface="Courier New" pitchFamily="49" charset="0"/>
              </a:rPr>
              <a:t>interface fa0/0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R3(config-if)# </a:t>
            </a:r>
            <a:r>
              <a:rPr lang="en-US" sz="1200" b="1" kern="0" dirty="0" smtClean="0">
                <a:latin typeface="Courier New" pitchFamily="49" charset="0"/>
                <a:cs typeface="Courier New" pitchFamily="49" charset="0"/>
              </a:rPr>
              <a:t>ipv6 ospf 1 area 13</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R3(config-if)# </a:t>
            </a:r>
            <a:endParaRPr lang="en-US" sz="1200" b="1"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*Aug 14 06:40:43.804: %OSPFv3-5-ADJCHG: Process 1, Nbr 0.0.0.1 on FastEthernet0/0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from LOADING to FULL, Loading Done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R3(config-if)# </a:t>
            </a:r>
            <a:r>
              <a:rPr lang="en-US" sz="1200" b="1" kern="0" dirty="0" smtClean="0">
                <a:latin typeface="Courier New" pitchFamily="49" charset="0"/>
                <a:cs typeface="Courier New" pitchFamily="49" charset="0"/>
              </a:rPr>
              <a:t>end</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a:t>
            </a:r>
            <a:endParaRPr lang="en-US" sz="1200" b="1" kern="0" dirty="0" smtClean="0">
              <a:latin typeface="Courier New" pitchFamily="49" charset="0"/>
              <a:cs typeface="Courier New" pitchFamily="49" charset="0"/>
            </a:endParaRPr>
          </a:p>
        </p:txBody>
      </p:sp>
      <p:grpSp>
        <p:nvGrpSpPr>
          <p:cNvPr id="2" name="Group 40"/>
          <p:cNvGrpSpPr/>
          <p:nvPr/>
        </p:nvGrpSpPr>
        <p:grpSpPr>
          <a:xfrm>
            <a:off x="265723" y="1100992"/>
            <a:ext cx="8597900" cy="1295400"/>
            <a:chOff x="254000" y="1054100"/>
            <a:chExt cx="8597900" cy="1295400"/>
          </a:xfrm>
        </p:grpSpPr>
        <p:sp>
          <p:nvSpPr>
            <p:cNvPr id="56" name="Rounded Rectangle 55"/>
            <p:cNvSpPr/>
            <p:nvPr/>
          </p:nvSpPr>
          <p:spPr bwMode="auto">
            <a:xfrm>
              <a:off x="6350000" y="1054100"/>
              <a:ext cx="2501900" cy="12954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3" name="Rounded Rectangle 22"/>
            <p:cNvSpPr/>
            <p:nvPr/>
          </p:nvSpPr>
          <p:spPr bwMode="auto">
            <a:xfrm>
              <a:off x="254000" y="1054100"/>
              <a:ext cx="254000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4" name="Rounded Rectangle 23"/>
            <p:cNvSpPr/>
            <p:nvPr/>
          </p:nvSpPr>
          <p:spPr bwMode="auto">
            <a:xfrm>
              <a:off x="3175000" y="1054100"/>
              <a:ext cx="2667000" cy="12954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21" name="TextBox 20"/>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22" name="TextBox 21"/>
            <p:cNvSpPr txBox="1"/>
            <p:nvPr/>
          </p:nvSpPr>
          <p:spPr>
            <a:xfrm>
              <a:off x="50165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30" name="TextBox 29"/>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4927601" y="151129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31" name="TextBox 30"/>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1327534" y="1107346"/>
              <a:ext cx="737702" cy="258532"/>
            </a:xfrm>
            <a:prstGeom prst="rect">
              <a:avLst/>
            </a:prstGeom>
            <a:noFill/>
          </p:spPr>
          <p:txBody>
            <a:bodyPr wrap="none" rtlCol="0">
              <a:spAutoFit/>
            </a:bodyPr>
            <a:lstStyle/>
            <a:p>
              <a:r>
                <a:rPr lang="en-US" sz="1200" b="1" dirty="0" smtClean="0"/>
                <a:t>Area 13</a:t>
              </a:r>
              <a:endParaRPr lang="en-US" sz="1200" b="1" dirty="0"/>
            </a:p>
          </p:txBody>
        </p:sp>
        <p:sp>
          <p:nvSpPr>
            <p:cNvPr id="32" name="TextBox 31"/>
            <p:cNvSpPr txBox="1"/>
            <p:nvPr/>
          </p:nvSpPr>
          <p:spPr>
            <a:xfrm>
              <a:off x="3575434" y="1107346"/>
              <a:ext cx="652744" cy="258532"/>
            </a:xfrm>
            <a:prstGeom prst="rect">
              <a:avLst/>
            </a:prstGeom>
            <a:noFill/>
          </p:spPr>
          <p:txBody>
            <a:bodyPr wrap="none" rtlCol="0">
              <a:spAutoFit/>
            </a:bodyPr>
            <a:lstStyle/>
            <a:p>
              <a:r>
                <a:rPr lang="en-US" sz="1200" b="1" dirty="0" smtClean="0"/>
                <a:t>Area 0</a:t>
              </a:r>
              <a:endParaRPr lang="en-US" sz="1200" b="1" dirty="0"/>
            </a:p>
          </p:txBody>
        </p:sp>
        <p:sp>
          <p:nvSpPr>
            <p:cNvPr id="40" name="TextBox 39"/>
            <p:cNvSpPr txBox="1"/>
            <p:nvPr/>
          </p:nvSpPr>
          <p:spPr>
            <a:xfrm>
              <a:off x="3213101" y="148590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21122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44" name="TextBox 43"/>
            <p:cNvSpPr txBox="1"/>
            <p:nvPr/>
          </p:nvSpPr>
          <p:spPr>
            <a:xfrm>
              <a:off x="1955799" y="147320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35" name="TextBox 34"/>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12740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37" name="TextBox 36"/>
            <p:cNvSpPr txBox="1"/>
            <p:nvPr/>
          </p:nvSpPr>
          <p:spPr>
            <a:xfrm>
              <a:off x="1003299" y="148590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cxnSp>
          <p:nvCxnSpPr>
            <p:cNvPr id="39" name="Straight Connector 38"/>
            <p:cNvCxnSpPr>
              <a:stCxn id="33" idx="3"/>
              <a:endCxn id="13"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58" name="TextBox 57"/>
            <p:cNvSpPr txBox="1"/>
            <p:nvPr/>
          </p:nvSpPr>
          <p:spPr>
            <a:xfrm>
              <a:off x="6483734" y="1107346"/>
              <a:ext cx="737702" cy="258532"/>
            </a:xfrm>
            <a:prstGeom prst="rect">
              <a:avLst/>
            </a:prstGeom>
            <a:noFill/>
          </p:spPr>
          <p:txBody>
            <a:bodyPr wrap="none" rtlCol="0">
              <a:spAutoFit/>
            </a:bodyPr>
            <a:lstStyle/>
            <a:p>
              <a:r>
                <a:rPr lang="en-US" sz="1200" b="1" dirty="0" smtClean="0"/>
                <a:t>Area 24</a:t>
              </a:r>
              <a:endParaRPr lang="en-US" sz="1200" b="1" dirty="0"/>
            </a:p>
          </p:txBody>
        </p:sp>
        <p:sp>
          <p:nvSpPr>
            <p:cNvPr id="61" name="TextBox 60"/>
            <p:cNvSpPr txBox="1"/>
            <p:nvPr/>
          </p:nvSpPr>
          <p:spPr>
            <a:xfrm>
              <a:off x="7315199" y="148590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732301" y="1687109"/>
              <a:ext cx="870351" cy="451691"/>
            </a:xfrm>
            <a:prstGeom prst="rect">
              <a:avLst/>
            </a:prstGeom>
            <a:noFill/>
            <a:ln w="9525">
              <a:noFill/>
              <a:miter lim="800000"/>
              <a:headEnd/>
              <a:tailEnd/>
            </a:ln>
          </p:spPr>
        </p:pic>
        <p:sp>
          <p:nvSpPr>
            <p:cNvPr id="63" name="TextBox 62"/>
            <p:cNvSpPr txBox="1"/>
            <p:nvPr/>
          </p:nvSpPr>
          <p:spPr>
            <a:xfrm>
              <a:off x="80077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065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66" name="Straight Connector 65"/>
            <p:cNvCxnSpPr>
              <a:stCxn id="62" idx="1"/>
              <a:endCxn id="14" idx="3"/>
            </p:cNvCxnSpPr>
            <p:nvPr/>
          </p:nvCxnSpPr>
          <p:spPr bwMode="auto">
            <a:xfrm rot="10800000">
              <a:off x="6514147" y="1911273"/>
              <a:ext cx="12181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69" name="TextBox 68"/>
            <p:cNvSpPr txBox="1"/>
            <p:nvPr/>
          </p:nvSpPr>
          <p:spPr>
            <a:xfrm>
              <a:off x="6261099" y="148590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5699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grpSp>
    </p:spTree>
  </p:cSld>
  <p:clrMapOvr>
    <a:masterClrMapping/>
  </p:clrMapOvr>
  <p:transition/>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bwMode="auto">
          <a:xfrm flipV="1">
            <a:off x="317500" y="3233616"/>
            <a:ext cx="4965700" cy="11811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Rectangle 44"/>
          <p:cNvSpPr/>
          <p:nvPr/>
        </p:nvSpPr>
        <p:spPr bwMode="auto">
          <a:xfrm>
            <a:off x="355600" y="5291016"/>
            <a:ext cx="6565900" cy="22218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660401" y="4592516"/>
            <a:ext cx="1358899" cy="23488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OSPFv3 Example 2</a:t>
            </a:r>
            <a:endParaRPr lang="en-US" dirty="0"/>
          </a:p>
        </p:txBody>
      </p:sp>
      <p:sp>
        <p:nvSpPr>
          <p:cNvPr id="50" name="Content Placeholder 6"/>
          <p:cNvSpPr>
            <a:spLocks noGrp="1"/>
          </p:cNvSpPr>
          <p:nvPr>
            <p:ph idx="11"/>
          </p:nvPr>
        </p:nvSpPr>
        <p:spPr>
          <a:xfrm>
            <a:off x="279400" y="5820508"/>
            <a:ext cx="8483600" cy="711199"/>
          </a:xfrm>
        </p:spPr>
        <p:txBody>
          <a:bodyPr>
            <a:noAutofit/>
          </a:bodyPr>
          <a:lstStyle/>
          <a:p>
            <a:pPr>
              <a:buFont typeface="Wingdings" pitchFamily="2" charset="2"/>
              <a:buChar char="§"/>
            </a:pPr>
            <a:r>
              <a:rPr lang="en-US" sz="2000" dirty="0" smtClean="0"/>
              <a:t>The routing table of R3 reveals the Area 24 route and a ping verifies connectivity.</a:t>
            </a:r>
          </a:p>
        </p:txBody>
      </p:sp>
      <p:sp>
        <p:nvSpPr>
          <p:cNvPr id="47" name="Rectangle 46"/>
          <p:cNvSpPr/>
          <p:nvPr/>
        </p:nvSpPr>
        <p:spPr bwMode="auto">
          <a:xfrm>
            <a:off x="358061" y="5138616"/>
            <a:ext cx="530939" cy="22218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545721"/>
            <a:ext cx="8520113" cy="322789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 </a:t>
            </a:r>
            <a:r>
              <a:rPr lang="en-US" sz="1200" b="1" kern="0" dirty="0" smtClean="0">
                <a:latin typeface="Courier New" pitchFamily="49" charset="0"/>
                <a:cs typeface="Courier New" pitchFamily="49" charset="0"/>
              </a:rPr>
              <a:t>show ipv6 route ospf</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&lt;output omitted&gt;</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OI   12:12::/64 [110/65]</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via FE80::219:56FF:FE2C:9F60, FastEthernet0/0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OI   24:24::/64 [110/66]</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via FE80::219:56FF:FE2C:9F60, FastEthernet0/0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OI   2001:1::/64 [110/129]</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via FE80::219:56FF:FE2C:9F60, FastEthernet0/0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 </a:t>
            </a:r>
            <a:r>
              <a:rPr lang="en-US" sz="1200" b="1" kern="0" dirty="0" smtClean="0">
                <a:latin typeface="Courier New" pitchFamily="49" charset="0"/>
                <a:cs typeface="Courier New" pitchFamily="49" charset="0"/>
              </a:rPr>
              <a:t>ping 24:24::4</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Type escape sequence to abort.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Sending 5, 100-byte ICMP Echos to 24:24::4, timeout is 2 seconds: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Success rate is 100 percent (5/5), round-trip min/avg/max = 16/16/16 ms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a:t>
            </a:r>
          </a:p>
        </p:txBody>
      </p:sp>
      <p:grpSp>
        <p:nvGrpSpPr>
          <p:cNvPr id="2" name="Group 40"/>
          <p:cNvGrpSpPr/>
          <p:nvPr/>
        </p:nvGrpSpPr>
        <p:grpSpPr>
          <a:xfrm>
            <a:off x="265723" y="1100992"/>
            <a:ext cx="8597900" cy="1295400"/>
            <a:chOff x="254000" y="1054100"/>
            <a:chExt cx="8597900" cy="1295400"/>
          </a:xfrm>
        </p:grpSpPr>
        <p:sp>
          <p:nvSpPr>
            <p:cNvPr id="56" name="Rounded Rectangle 55"/>
            <p:cNvSpPr/>
            <p:nvPr/>
          </p:nvSpPr>
          <p:spPr bwMode="auto">
            <a:xfrm>
              <a:off x="6350000" y="1054100"/>
              <a:ext cx="2501900" cy="12954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3" name="Rounded Rectangle 22"/>
            <p:cNvSpPr/>
            <p:nvPr/>
          </p:nvSpPr>
          <p:spPr bwMode="auto">
            <a:xfrm>
              <a:off x="254000" y="1054100"/>
              <a:ext cx="254000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4" name="Rounded Rectangle 23"/>
            <p:cNvSpPr/>
            <p:nvPr/>
          </p:nvSpPr>
          <p:spPr bwMode="auto">
            <a:xfrm>
              <a:off x="3175000" y="1054100"/>
              <a:ext cx="2667000" cy="12954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21" name="TextBox 20"/>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22" name="TextBox 21"/>
            <p:cNvSpPr txBox="1"/>
            <p:nvPr/>
          </p:nvSpPr>
          <p:spPr>
            <a:xfrm>
              <a:off x="50165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30" name="TextBox 29"/>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4927601" y="151129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31" name="TextBox 30"/>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1327534" y="1107346"/>
              <a:ext cx="737702" cy="258532"/>
            </a:xfrm>
            <a:prstGeom prst="rect">
              <a:avLst/>
            </a:prstGeom>
            <a:noFill/>
          </p:spPr>
          <p:txBody>
            <a:bodyPr wrap="none" rtlCol="0">
              <a:spAutoFit/>
            </a:bodyPr>
            <a:lstStyle/>
            <a:p>
              <a:r>
                <a:rPr lang="en-US" sz="1200" b="1" dirty="0" smtClean="0"/>
                <a:t>Area 13</a:t>
              </a:r>
              <a:endParaRPr lang="en-US" sz="1200" b="1" dirty="0"/>
            </a:p>
          </p:txBody>
        </p:sp>
        <p:sp>
          <p:nvSpPr>
            <p:cNvPr id="32" name="TextBox 31"/>
            <p:cNvSpPr txBox="1"/>
            <p:nvPr/>
          </p:nvSpPr>
          <p:spPr>
            <a:xfrm>
              <a:off x="3575434" y="1107346"/>
              <a:ext cx="652744" cy="258532"/>
            </a:xfrm>
            <a:prstGeom prst="rect">
              <a:avLst/>
            </a:prstGeom>
            <a:noFill/>
          </p:spPr>
          <p:txBody>
            <a:bodyPr wrap="none" rtlCol="0">
              <a:spAutoFit/>
            </a:bodyPr>
            <a:lstStyle/>
            <a:p>
              <a:r>
                <a:rPr lang="en-US" sz="1200" b="1" dirty="0" smtClean="0"/>
                <a:t>Area 0</a:t>
              </a:r>
              <a:endParaRPr lang="en-US" sz="1200" b="1" dirty="0"/>
            </a:p>
          </p:txBody>
        </p:sp>
        <p:sp>
          <p:nvSpPr>
            <p:cNvPr id="40" name="TextBox 39"/>
            <p:cNvSpPr txBox="1"/>
            <p:nvPr/>
          </p:nvSpPr>
          <p:spPr>
            <a:xfrm>
              <a:off x="3213101" y="148590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21122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44" name="TextBox 43"/>
            <p:cNvSpPr txBox="1"/>
            <p:nvPr/>
          </p:nvSpPr>
          <p:spPr>
            <a:xfrm>
              <a:off x="1955799" y="147320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35" name="TextBox 34"/>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12740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37" name="TextBox 36"/>
            <p:cNvSpPr txBox="1"/>
            <p:nvPr/>
          </p:nvSpPr>
          <p:spPr>
            <a:xfrm>
              <a:off x="1003299" y="148590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cxnSp>
          <p:nvCxnSpPr>
            <p:cNvPr id="39" name="Straight Connector 38"/>
            <p:cNvCxnSpPr>
              <a:stCxn id="33" idx="3"/>
              <a:endCxn id="13"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58" name="TextBox 57"/>
            <p:cNvSpPr txBox="1"/>
            <p:nvPr/>
          </p:nvSpPr>
          <p:spPr>
            <a:xfrm>
              <a:off x="6483734" y="1107346"/>
              <a:ext cx="737702" cy="258532"/>
            </a:xfrm>
            <a:prstGeom prst="rect">
              <a:avLst/>
            </a:prstGeom>
            <a:noFill/>
          </p:spPr>
          <p:txBody>
            <a:bodyPr wrap="none" rtlCol="0">
              <a:spAutoFit/>
            </a:bodyPr>
            <a:lstStyle/>
            <a:p>
              <a:r>
                <a:rPr lang="en-US" sz="1200" b="1" dirty="0" smtClean="0"/>
                <a:t>Area 24</a:t>
              </a:r>
              <a:endParaRPr lang="en-US" sz="1200" b="1" dirty="0"/>
            </a:p>
          </p:txBody>
        </p:sp>
        <p:sp>
          <p:nvSpPr>
            <p:cNvPr id="61" name="TextBox 60"/>
            <p:cNvSpPr txBox="1"/>
            <p:nvPr/>
          </p:nvSpPr>
          <p:spPr>
            <a:xfrm>
              <a:off x="7315199" y="148590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732301" y="1687109"/>
              <a:ext cx="870351" cy="451691"/>
            </a:xfrm>
            <a:prstGeom prst="rect">
              <a:avLst/>
            </a:prstGeom>
            <a:noFill/>
            <a:ln w="9525">
              <a:noFill/>
              <a:miter lim="800000"/>
              <a:headEnd/>
              <a:tailEnd/>
            </a:ln>
          </p:spPr>
        </p:pic>
        <p:sp>
          <p:nvSpPr>
            <p:cNvPr id="63" name="TextBox 62"/>
            <p:cNvSpPr txBox="1"/>
            <p:nvPr/>
          </p:nvSpPr>
          <p:spPr>
            <a:xfrm>
              <a:off x="80077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065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66" name="Straight Connector 65"/>
            <p:cNvCxnSpPr>
              <a:stCxn id="62" idx="1"/>
              <a:endCxn id="14" idx="3"/>
            </p:cNvCxnSpPr>
            <p:nvPr/>
          </p:nvCxnSpPr>
          <p:spPr bwMode="auto">
            <a:xfrm rot="10800000">
              <a:off x="6514147" y="1911273"/>
              <a:ext cx="12181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69" name="TextBox 68"/>
            <p:cNvSpPr txBox="1"/>
            <p:nvPr/>
          </p:nvSpPr>
          <p:spPr>
            <a:xfrm>
              <a:off x="6261099" y="148590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5699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grpSp>
    </p:spTree>
  </p:cSld>
  <p:clrMapOvr>
    <a:masterClrMapping/>
  </p:clrMapOvr>
  <p:transition/>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p:cNvSpPr/>
          <p:nvPr/>
        </p:nvSpPr>
        <p:spPr bwMode="auto">
          <a:xfrm>
            <a:off x="355600" y="3259993"/>
            <a:ext cx="7023100" cy="241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1778001" y="2713893"/>
            <a:ext cx="2235199" cy="26028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OSPFv3 Totally Stubby Example 2</a:t>
            </a:r>
            <a:endParaRPr lang="en-US" dirty="0"/>
          </a:p>
        </p:txBody>
      </p:sp>
      <p:sp>
        <p:nvSpPr>
          <p:cNvPr id="50" name="Content Placeholder 6"/>
          <p:cNvSpPr>
            <a:spLocks noGrp="1"/>
          </p:cNvSpPr>
          <p:nvPr>
            <p:ph idx="11"/>
          </p:nvPr>
        </p:nvSpPr>
        <p:spPr>
          <a:xfrm>
            <a:off x="279400" y="5394571"/>
            <a:ext cx="8483600" cy="711199"/>
          </a:xfrm>
        </p:spPr>
        <p:txBody>
          <a:bodyPr>
            <a:noAutofit/>
          </a:bodyPr>
          <a:lstStyle/>
          <a:p>
            <a:pPr>
              <a:buFont typeface="Wingdings" pitchFamily="2" charset="2"/>
              <a:buChar char="§"/>
            </a:pPr>
            <a:r>
              <a:rPr lang="en-US" sz="2000" dirty="0" smtClean="0"/>
              <a:t>The reduce the size of the routing table in Area 13, R1 and </a:t>
            </a:r>
            <a:r>
              <a:rPr lang="en-US" sz="2000" smtClean="0"/>
              <a:t>R3 create </a:t>
            </a:r>
            <a:r>
              <a:rPr lang="en-US" sz="2000" dirty="0" smtClean="0"/>
              <a:t>a totally-stub area.</a:t>
            </a:r>
          </a:p>
          <a:p>
            <a:pPr lvl="1">
              <a:buFont typeface="Wingdings" pitchFamily="2" charset="2"/>
              <a:buChar char="§"/>
            </a:pPr>
            <a:r>
              <a:rPr lang="en-US" sz="1600" dirty="0" smtClean="0"/>
              <a:t>Notice that the no-summary keyword is only required on the ABR (R1).</a:t>
            </a:r>
          </a:p>
        </p:txBody>
      </p:sp>
      <p:sp>
        <p:nvSpPr>
          <p:cNvPr id="47" name="Rectangle 46"/>
          <p:cNvSpPr/>
          <p:nvPr/>
        </p:nvSpPr>
        <p:spPr bwMode="auto">
          <a:xfrm>
            <a:off x="3990261" y="3120293"/>
            <a:ext cx="2410539" cy="22218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533998"/>
            <a:ext cx="8520113" cy="129749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router ospf 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 </a:t>
            </a:r>
            <a:r>
              <a:rPr lang="en-US" sz="1200" b="1" kern="0" dirty="0" smtClean="0">
                <a:latin typeface="Courier New" pitchFamily="49" charset="0"/>
                <a:cs typeface="Courier New" pitchFamily="49" charset="0"/>
              </a:rPr>
              <a:t>area 13 stub no-summary</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*Aug 14 06:54:11.780: %OSPFv3-5-ADJCHG: Process 1, Nbr 0.0.0.3 on</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FastEthernet0/0 from FULL to DOWN, Neighbor Down: Adjacency forced to reset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a:t>
            </a:r>
          </a:p>
        </p:txBody>
      </p:sp>
      <p:grpSp>
        <p:nvGrpSpPr>
          <p:cNvPr id="2" name="Group 50"/>
          <p:cNvGrpSpPr/>
          <p:nvPr/>
        </p:nvGrpSpPr>
        <p:grpSpPr>
          <a:xfrm>
            <a:off x="265723" y="1100992"/>
            <a:ext cx="8597900" cy="1295400"/>
            <a:chOff x="254000" y="1054100"/>
            <a:chExt cx="8597900" cy="1295400"/>
          </a:xfrm>
        </p:grpSpPr>
        <p:sp>
          <p:nvSpPr>
            <p:cNvPr id="56" name="Rounded Rectangle 55"/>
            <p:cNvSpPr/>
            <p:nvPr/>
          </p:nvSpPr>
          <p:spPr bwMode="auto">
            <a:xfrm>
              <a:off x="6350000" y="1054100"/>
              <a:ext cx="2501900" cy="12954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3" name="Rounded Rectangle 22"/>
            <p:cNvSpPr/>
            <p:nvPr/>
          </p:nvSpPr>
          <p:spPr bwMode="auto">
            <a:xfrm>
              <a:off x="254000" y="1054100"/>
              <a:ext cx="254000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4" name="Rounded Rectangle 23"/>
            <p:cNvSpPr/>
            <p:nvPr/>
          </p:nvSpPr>
          <p:spPr bwMode="auto">
            <a:xfrm>
              <a:off x="3175000" y="1054100"/>
              <a:ext cx="2667000" cy="12954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21" name="TextBox 20"/>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22" name="TextBox 21"/>
            <p:cNvSpPr txBox="1"/>
            <p:nvPr/>
          </p:nvSpPr>
          <p:spPr>
            <a:xfrm>
              <a:off x="50165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30" name="TextBox 29"/>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4927601" y="151129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31" name="TextBox 30"/>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1327534" y="1107346"/>
              <a:ext cx="737702" cy="258532"/>
            </a:xfrm>
            <a:prstGeom prst="rect">
              <a:avLst/>
            </a:prstGeom>
            <a:noFill/>
          </p:spPr>
          <p:txBody>
            <a:bodyPr wrap="none" rtlCol="0">
              <a:spAutoFit/>
            </a:bodyPr>
            <a:lstStyle/>
            <a:p>
              <a:r>
                <a:rPr lang="en-US" sz="1200" b="1" dirty="0" smtClean="0"/>
                <a:t>Area 13</a:t>
              </a:r>
              <a:endParaRPr lang="en-US" sz="1200" b="1" dirty="0"/>
            </a:p>
          </p:txBody>
        </p:sp>
        <p:sp>
          <p:nvSpPr>
            <p:cNvPr id="32" name="TextBox 31"/>
            <p:cNvSpPr txBox="1"/>
            <p:nvPr/>
          </p:nvSpPr>
          <p:spPr>
            <a:xfrm>
              <a:off x="3575434" y="1107346"/>
              <a:ext cx="652744" cy="258532"/>
            </a:xfrm>
            <a:prstGeom prst="rect">
              <a:avLst/>
            </a:prstGeom>
            <a:noFill/>
          </p:spPr>
          <p:txBody>
            <a:bodyPr wrap="none" rtlCol="0">
              <a:spAutoFit/>
            </a:bodyPr>
            <a:lstStyle/>
            <a:p>
              <a:r>
                <a:rPr lang="en-US" sz="1200" b="1" dirty="0" smtClean="0"/>
                <a:t>Area 0</a:t>
              </a:r>
              <a:endParaRPr lang="en-US" sz="1200" b="1" dirty="0"/>
            </a:p>
          </p:txBody>
        </p:sp>
        <p:sp>
          <p:nvSpPr>
            <p:cNvPr id="40" name="TextBox 39"/>
            <p:cNvSpPr txBox="1"/>
            <p:nvPr/>
          </p:nvSpPr>
          <p:spPr>
            <a:xfrm>
              <a:off x="3213101" y="148590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21122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44" name="TextBox 43"/>
            <p:cNvSpPr txBox="1"/>
            <p:nvPr/>
          </p:nvSpPr>
          <p:spPr>
            <a:xfrm>
              <a:off x="1955799" y="147320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35" name="TextBox 34"/>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12740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37" name="TextBox 36"/>
            <p:cNvSpPr txBox="1"/>
            <p:nvPr/>
          </p:nvSpPr>
          <p:spPr>
            <a:xfrm>
              <a:off x="1003299" y="148590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cxnSp>
          <p:nvCxnSpPr>
            <p:cNvPr id="39" name="Straight Connector 38"/>
            <p:cNvCxnSpPr>
              <a:stCxn id="33" idx="3"/>
              <a:endCxn id="13"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58" name="TextBox 57"/>
            <p:cNvSpPr txBox="1"/>
            <p:nvPr/>
          </p:nvSpPr>
          <p:spPr>
            <a:xfrm>
              <a:off x="6483734" y="1107346"/>
              <a:ext cx="737702" cy="258532"/>
            </a:xfrm>
            <a:prstGeom prst="rect">
              <a:avLst/>
            </a:prstGeom>
            <a:noFill/>
          </p:spPr>
          <p:txBody>
            <a:bodyPr wrap="none" rtlCol="0">
              <a:spAutoFit/>
            </a:bodyPr>
            <a:lstStyle/>
            <a:p>
              <a:r>
                <a:rPr lang="en-US" sz="1200" b="1" dirty="0" smtClean="0"/>
                <a:t>Area 24</a:t>
              </a:r>
              <a:endParaRPr lang="en-US" sz="1200" b="1" dirty="0"/>
            </a:p>
          </p:txBody>
        </p:sp>
        <p:sp>
          <p:nvSpPr>
            <p:cNvPr id="61" name="TextBox 60"/>
            <p:cNvSpPr txBox="1"/>
            <p:nvPr/>
          </p:nvSpPr>
          <p:spPr>
            <a:xfrm>
              <a:off x="7315199" y="148590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732301" y="1687109"/>
              <a:ext cx="870351" cy="451691"/>
            </a:xfrm>
            <a:prstGeom prst="rect">
              <a:avLst/>
            </a:prstGeom>
            <a:noFill/>
            <a:ln w="9525">
              <a:noFill/>
              <a:miter lim="800000"/>
              <a:headEnd/>
              <a:tailEnd/>
            </a:ln>
          </p:spPr>
        </p:pic>
        <p:sp>
          <p:nvSpPr>
            <p:cNvPr id="63" name="TextBox 62"/>
            <p:cNvSpPr txBox="1"/>
            <p:nvPr/>
          </p:nvSpPr>
          <p:spPr>
            <a:xfrm>
              <a:off x="80077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065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66" name="Straight Connector 65"/>
            <p:cNvCxnSpPr>
              <a:stCxn id="62" idx="1"/>
              <a:endCxn id="14" idx="3"/>
            </p:cNvCxnSpPr>
            <p:nvPr/>
          </p:nvCxnSpPr>
          <p:spPr bwMode="auto">
            <a:xfrm rot="10800000">
              <a:off x="6514147" y="1911273"/>
              <a:ext cx="12181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69" name="TextBox 68"/>
            <p:cNvSpPr txBox="1"/>
            <p:nvPr/>
          </p:nvSpPr>
          <p:spPr>
            <a:xfrm>
              <a:off x="6261099" y="148590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5699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grpSp>
      <p:sp>
        <p:nvSpPr>
          <p:cNvPr id="38" name="Rectangle 37"/>
          <p:cNvSpPr/>
          <p:nvPr/>
        </p:nvSpPr>
        <p:spPr bwMode="auto">
          <a:xfrm>
            <a:off x="355600" y="4771293"/>
            <a:ext cx="48514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1" name="Rectangle 40"/>
          <p:cNvSpPr/>
          <p:nvPr/>
        </p:nvSpPr>
        <p:spPr bwMode="auto">
          <a:xfrm>
            <a:off x="1778001" y="4187093"/>
            <a:ext cx="2235199" cy="26028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3" name="Rectangle 42"/>
          <p:cNvSpPr/>
          <p:nvPr/>
        </p:nvSpPr>
        <p:spPr bwMode="auto">
          <a:xfrm>
            <a:off x="3990261" y="4593493"/>
            <a:ext cx="2410539" cy="22218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Content Placeholder 15"/>
          <p:cNvSpPr txBox="1">
            <a:spLocks/>
          </p:cNvSpPr>
          <p:nvPr/>
        </p:nvSpPr>
        <p:spPr bwMode="auto">
          <a:xfrm>
            <a:off x="293467" y="4007198"/>
            <a:ext cx="8520113" cy="129749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 </a:t>
            </a:r>
            <a:r>
              <a:rPr lang="en-US" sz="1200" b="1" kern="0" dirty="0" smtClean="0">
                <a:latin typeface="Courier New" pitchFamily="49" charset="0"/>
                <a:cs typeface="Courier New" pitchFamily="49" charset="0"/>
              </a:rPr>
              <a:t>ipv6 router ospf 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R3(config-rtr)# </a:t>
            </a:r>
            <a:r>
              <a:rPr lang="en-US" sz="1200" b="1" kern="0" dirty="0" smtClean="0">
                <a:latin typeface="Courier New" pitchFamily="49" charset="0"/>
                <a:cs typeface="Courier New" pitchFamily="49" charset="0"/>
              </a:rPr>
              <a:t>area 13 stub</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R3(config-rtr)#</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*Aug 14 06:40:17.716: %OSPFv3-5-ADJCHG: Process 1, Nbr 0.0.0.1 on</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FastEthernet0/0 from LOADING to FULL, Loading Done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R3(config-rtr)#</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Extension Header Chain Order</a:t>
            </a:r>
            <a:endParaRPr lang="en-US" dirty="0"/>
          </a:p>
        </p:txBody>
      </p:sp>
      <p:graphicFrame>
        <p:nvGraphicFramePr>
          <p:cNvPr id="6" name="Table 5"/>
          <p:cNvGraphicFramePr>
            <a:graphicFrameLocks noGrp="1"/>
          </p:cNvGraphicFramePr>
          <p:nvPr/>
        </p:nvGraphicFramePr>
        <p:xfrm>
          <a:off x="504093" y="1068756"/>
          <a:ext cx="8013700" cy="3677920"/>
        </p:xfrm>
        <a:graphic>
          <a:graphicData uri="http://schemas.openxmlformats.org/drawingml/2006/table">
            <a:tbl>
              <a:tblPr firstRow="1" bandRow="1">
                <a:tableStyleId>{5C22544A-7EE6-4342-B048-85BDC9FD1C3A}</a:tableStyleId>
              </a:tblPr>
              <a:tblGrid>
                <a:gridCol w="1524000"/>
                <a:gridCol w="4279900"/>
                <a:gridCol w="2209800"/>
              </a:tblGrid>
              <a:tr h="370840">
                <a:tc>
                  <a:txBody>
                    <a:bodyPr/>
                    <a:lstStyle/>
                    <a:p>
                      <a:pPr algn="ctr"/>
                      <a:r>
                        <a:rPr lang="en-US" dirty="0" smtClean="0"/>
                        <a:t>Process Order</a:t>
                      </a:r>
                      <a:endParaRPr lang="en-US" dirty="0"/>
                    </a:p>
                  </a:txBody>
                  <a:tcPr anchor="ctr"/>
                </a:tc>
                <a:tc>
                  <a:txBody>
                    <a:bodyPr/>
                    <a:lstStyle/>
                    <a:p>
                      <a:pPr algn="l"/>
                      <a:r>
                        <a:rPr lang="en-US" dirty="0" smtClean="0"/>
                        <a:t>Extension Header</a:t>
                      </a:r>
                      <a:endParaRPr lang="en-US" dirty="0"/>
                    </a:p>
                  </a:txBody>
                  <a:tcPr anchor="ctr"/>
                </a:tc>
                <a:tc>
                  <a:txBody>
                    <a:bodyPr/>
                    <a:lstStyle/>
                    <a:p>
                      <a:pPr algn="ctr"/>
                      <a:r>
                        <a:rPr lang="en-US" dirty="0" smtClean="0"/>
                        <a:t>Next-header value </a:t>
                      </a:r>
                    </a:p>
                    <a:p>
                      <a:pPr algn="ctr"/>
                      <a:r>
                        <a:rPr lang="en-US" dirty="0" smtClean="0"/>
                        <a:t>(protocol #)</a:t>
                      </a:r>
                      <a:endParaRPr lang="en-US" dirty="0"/>
                    </a:p>
                  </a:txBody>
                  <a:tcPr anchor="ctr"/>
                </a:tc>
              </a:tr>
              <a:tr h="370840">
                <a:tc>
                  <a:txBody>
                    <a:bodyPr/>
                    <a:lstStyle/>
                    <a:p>
                      <a:pPr algn="ctr"/>
                      <a:r>
                        <a:rPr lang="en-US" dirty="0" smtClean="0"/>
                        <a:t>1</a:t>
                      </a:r>
                      <a:endParaRPr 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Hop-by-hop options header</a:t>
                      </a:r>
                      <a:endParaRPr lang="en-US" dirty="0"/>
                    </a:p>
                  </a:txBody>
                  <a:tcPr anchor="ctr"/>
                </a:tc>
                <a:tc>
                  <a:txBody>
                    <a:bodyPr/>
                    <a:lstStyle/>
                    <a:p>
                      <a:pPr algn="ctr"/>
                      <a:r>
                        <a:rPr lang="en-US" dirty="0" smtClean="0"/>
                        <a:t>0</a:t>
                      </a:r>
                      <a:endParaRPr lang="en-US" dirty="0"/>
                    </a:p>
                  </a:txBody>
                  <a:tcPr anchor="ctr"/>
                </a:tc>
              </a:tr>
              <a:tr h="370840">
                <a:tc>
                  <a:txBody>
                    <a:bodyPr/>
                    <a:lstStyle/>
                    <a:p>
                      <a:pPr algn="ctr"/>
                      <a:r>
                        <a:rPr lang="en-US" dirty="0" smtClean="0"/>
                        <a:t>2</a:t>
                      </a:r>
                      <a:endParaRPr lang="en-US" dirty="0"/>
                    </a:p>
                  </a:txBody>
                  <a:tcPr anchor="ctr"/>
                </a:tc>
                <a:tc>
                  <a:txBody>
                    <a:bodyPr/>
                    <a:lstStyle/>
                    <a:p>
                      <a:pPr algn="l"/>
                      <a:r>
                        <a:rPr lang="en-US" dirty="0" smtClean="0"/>
                        <a:t>Destination options header</a:t>
                      </a:r>
                      <a:endParaRPr lang="en-US" dirty="0"/>
                    </a:p>
                  </a:txBody>
                  <a:tcPr anchor="ctr"/>
                </a:tc>
                <a:tc>
                  <a:txBody>
                    <a:bodyPr/>
                    <a:lstStyle/>
                    <a:p>
                      <a:pPr algn="ctr"/>
                      <a:r>
                        <a:rPr lang="en-US" dirty="0" smtClean="0"/>
                        <a:t>60</a:t>
                      </a:r>
                      <a:endParaRPr lang="en-US" dirty="0"/>
                    </a:p>
                  </a:txBody>
                  <a:tcPr anchor="ctr"/>
                </a:tc>
              </a:tr>
              <a:tr h="370840">
                <a:tc>
                  <a:txBody>
                    <a:bodyPr/>
                    <a:lstStyle/>
                    <a:p>
                      <a:pPr algn="ctr"/>
                      <a:r>
                        <a:rPr lang="en-US" dirty="0" smtClean="0"/>
                        <a:t>3</a:t>
                      </a:r>
                      <a:endParaRPr lang="en-US" dirty="0"/>
                    </a:p>
                  </a:txBody>
                  <a:tcPr anchor="ctr"/>
                </a:tc>
                <a:tc>
                  <a:txBody>
                    <a:bodyPr/>
                    <a:lstStyle/>
                    <a:p>
                      <a:pPr algn="l"/>
                      <a:r>
                        <a:rPr lang="en-US" dirty="0" smtClean="0"/>
                        <a:t>Routing header</a:t>
                      </a:r>
                      <a:endParaRPr lang="en-US" dirty="0"/>
                    </a:p>
                  </a:txBody>
                  <a:tcPr anchor="ctr"/>
                </a:tc>
                <a:tc>
                  <a:txBody>
                    <a:bodyPr/>
                    <a:lstStyle/>
                    <a:p>
                      <a:pPr algn="ctr"/>
                      <a:r>
                        <a:rPr lang="en-US" dirty="0" smtClean="0"/>
                        <a:t>43</a:t>
                      </a:r>
                      <a:endParaRPr lang="en-US" dirty="0"/>
                    </a:p>
                  </a:txBody>
                  <a:tcPr anchor="ctr"/>
                </a:tc>
              </a:tr>
              <a:tr h="370840">
                <a:tc>
                  <a:txBody>
                    <a:bodyPr/>
                    <a:lstStyle/>
                    <a:p>
                      <a:pPr algn="ctr"/>
                      <a:r>
                        <a:rPr lang="en-US" dirty="0" smtClean="0"/>
                        <a:t>4</a:t>
                      </a:r>
                      <a:endParaRPr lang="en-US" dirty="0"/>
                    </a:p>
                  </a:txBody>
                  <a:tcPr anchor="ctr"/>
                </a:tc>
                <a:tc>
                  <a:txBody>
                    <a:bodyPr/>
                    <a:lstStyle/>
                    <a:p>
                      <a:pPr algn="l"/>
                      <a:r>
                        <a:rPr lang="en-US" dirty="0" smtClean="0"/>
                        <a:t>Fragment header</a:t>
                      </a:r>
                    </a:p>
                  </a:txBody>
                  <a:tcPr anchor="ctr"/>
                </a:tc>
                <a:tc>
                  <a:txBody>
                    <a:bodyPr/>
                    <a:lstStyle/>
                    <a:p>
                      <a:pPr algn="ctr">
                        <a:tabLst>
                          <a:tab pos="457200" algn="l"/>
                        </a:tabLst>
                      </a:pPr>
                      <a:r>
                        <a:rPr lang="en-US" dirty="0" smtClean="0"/>
                        <a:t>44</a:t>
                      </a:r>
                      <a:endParaRPr lang="en-US" dirty="0"/>
                    </a:p>
                  </a:txBody>
                  <a:tcPr anchor="ctr"/>
                </a:tc>
              </a:tr>
              <a:tr h="370840">
                <a:tc>
                  <a:txBody>
                    <a:bodyPr/>
                    <a:lstStyle/>
                    <a:p>
                      <a:pPr algn="ctr"/>
                      <a:r>
                        <a:rPr lang="en-US" dirty="0" smtClean="0"/>
                        <a:t>5</a:t>
                      </a:r>
                      <a:endParaRPr lang="en-US" dirty="0"/>
                    </a:p>
                  </a:txBody>
                  <a:tcPr anchor="ctr"/>
                </a:tc>
                <a:tc>
                  <a:txBody>
                    <a:bodyPr/>
                    <a:lstStyle/>
                    <a:p>
                      <a:pPr lvl="0" algn="l"/>
                      <a:r>
                        <a:rPr lang="en-US" dirty="0" smtClean="0"/>
                        <a:t>Authentication header (AH) and ESP header</a:t>
                      </a:r>
                    </a:p>
                  </a:txBody>
                  <a:tcPr anchor="ctr"/>
                </a:tc>
                <a:tc>
                  <a:txBody>
                    <a:bodyPr/>
                    <a:lstStyle/>
                    <a:p>
                      <a:pPr algn="ctr"/>
                      <a:r>
                        <a:rPr lang="en-US" dirty="0" smtClean="0"/>
                        <a:t>ESP = 50</a:t>
                      </a:r>
                    </a:p>
                    <a:p>
                      <a:pPr algn="ctr"/>
                      <a:r>
                        <a:rPr lang="en-US" dirty="0" smtClean="0"/>
                        <a:t>AH = 51</a:t>
                      </a:r>
                      <a:endParaRPr lang="en-US" dirty="0"/>
                    </a:p>
                  </a:txBody>
                  <a:tcPr anchor="ctr"/>
                </a:tc>
              </a:tr>
              <a:tr h="370840">
                <a:tc>
                  <a:txBody>
                    <a:bodyPr/>
                    <a:lstStyle/>
                    <a:p>
                      <a:pPr algn="ctr"/>
                      <a:r>
                        <a:rPr lang="en-US" dirty="0" smtClean="0"/>
                        <a:t>6</a:t>
                      </a:r>
                      <a:endParaRPr lang="en-US" dirty="0"/>
                    </a:p>
                  </a:txBody>
                  <a:tcPr anchor="ctr"/>
                </a:tc>
                <a:tc>
                  <a:txBody>
                    <a:bodyPr/>
                    <a:lstStyle/>
                    <a:p>
                      <a:pPr algn="l"/>
                      <a:r>
                        <a:rPr lang="en-US" dirty="0" smtClean="0"/>
                        <a:t>Upper-layer header: </a:t>
                      </a:r>
                    </a:p>
                    <a:p>
                      <a:pPr lvl="1" algn="l"/>
                      <a:r>
                        <a:rPr lang="en-US" dirty="0" smtClean="0"/>
                        <a:t>TCP</a:t>
                      </a:r>
                    </a:p>
                    <a:p>
                      <a:pPr lvl="1" algn="l"/>
                      <a:r>
                        <a:rPr lang="en-US" dirty="0" smtClean="0"/>
                        <a:t>UDP</a:t>
                      </a:r>
                    </a:p>
                  </a:txBody>
                  <a:tcPr anchor="ctr"/>
                </a:tc>
                <a:tc>
                  <a:txBody>
                    <a:bodyPr/>
                    <a:lstStyle/>
                    <a:p>
                      <a:pPr lvl="1" algn="l"/>
                      <a:r>
                        <a:rPr lang="en-US" dirty="0" smtClean="0"/>
                        <a:t>TCP = 6</a:t>
                      </a:r>
                    </a:p>
                    <a:p>
                      <a:pPr lvl="1" algn="l"/>
                      <a:r>
                        <a:rPr lang="en-US" dirty="0" smtClean="0"/>
                        <a:t>UDP = 17</a:t>
                      </a:r>
                    </a:p>
                  </a:txBody>
                  <a:tcPr anchor="ctr"/>
                </a:tc>
              </a:tr>
            </a:tbl>
          </a:graphicData>
        </a:graphic>
      </p:graphicFrame>
    </p:spTree>
  </p:cSld>
  <p:clrMapOvr>
    <a:masterClrMapping/>
  </p:clrMapOvr>
  <p:transition/>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bwMode="auto">
          <a:xfrm>
            <a:off x="866061" y="3530600"/>
            <a:ext cx="4226639" cy="28568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Rectangle 44"/>
          <p:cNvSpPr/>
          <p:nvPr/>
        </p:nvSpPr>
        <p:spPr bwMode="auto">
          <a:xfrm>
            <a:off x="342900" y="4622800"/>
            <a:ext cx="6565900" cy="241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355601" y="4470401"/>
            <a:ext cx="507999"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OSPFv3 Totally Stubby Example 2</a:t>
            </a:r>
            <a:endParaRPr lang="en-US" dirty="0"/>
          </a:p>
        </p:txBody>
      </p:sp>
      <p:sp>
        <p:nvSpPr>
          <p:cNvPr id="51" name="Content Placeholder 6"/>
          <p:cNvSpPr>
            <a:spLocks noGrp="1"/>
          </p:cNvSpPr>
          <p:nvPr>
            <p:ph idx="11"/>
          </p:nvPr>
        </p:nvSpPr>
        <p:spPr>
          <a:xfrm>
            <a:off x="279400" y="5316419"/>
            <a:ext cx="8483600" cy="711199"/>
          </a:xfrm>
        </p:spPr>
        <p:txBody>
          <a:bodyPr>
            <a:noAutofit/>
          </a:bodyPr>
          <a:lstStyle/>
          <a:p>
            <a:pPr>
              <a:buFont typeface="Wingdings" pitchFamily="2" charset="2"/>
              <a:buChar char="§"/>
            </a:pPr>
            <a:r>
              <a:rPr lang="en-US" sz="2000" dirty="0" smtClean="0"/>
              <a:t>Notice that the routing has been reduced to only 1 default route and connectivity has been verified.</a:t>
            </a:r>
          </a:p>
        </p:txBody>
      </p:sp>
      <p:sp>
        <p:nvSpPr>
          <p:cNvPr id="47" name="Rectangle 46"/>
          <p:cNvSpPr/>
          <p:nvPr/>
        </p:nvSpPr>
        <p:spPr bwMode="auto">
          <a:xfrm>
            <a:off x="307261" y="3378200"/>
            <a:ext cx="1623139" cy="24758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39505"/>
            <a:ext cx="8520113" cy="247859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 </a:t>
            </a:r>
            <a:r>
              <a:rPr lang="en-US" sz="1200" b="1" kern="0" dirty="0" smtClean="0">
                <a:latin typeface="Courier New" pitchFamily="49" charset="0"/>
                <a:cs typeface="Courier New" pitchFamily="49" charset="0"/>
              </a:rPr>
              <a:t>show ipv6 route ospf</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&lt;output omitted&gt;</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OI   ::/0 [110/2]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via FE80::219:56FF:FE2C:9F60, FastEthernet0/0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 </a:t>
            </a:r>
            <a:r>
              <a:rPr lang="en-US" sz="1200" b="1" kern="0" dirty="0" smtClean="0">
                <a:latin typeface="Courier New" pitchFamily="49" charset="0"/>
                <a:cs typeface="Courier New" pitchFamily="49" charset="0"/>
              </a:rPr>
              <a:t>ping 24:24::4</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Type escape sequence to abort.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Sending 5, 100-byte ICMP Echos to 24:24::4, timeout is 2 seconds: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Success rate is 100 percent (5/5), round-trip min/avg/max = 12/14/16 ms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a:t>
            </a:r>
          </a:p>
        </p:txBody>
      </p:sp>
      <p:grpSp>
        <p:nvGrpSpPr>
          <p:cNvPr id="2" name="Group 40"/>
          <p:cNvGrpSpPr/>
          <p:nvPr/>
        </p:nvGrpSpPr>
        <p:grpSpPr>
          <a:xfrm>
            <a:off x="265723" y="1100992"/>
            <a:ext cx="8597900" cy="1295400"/>
            <a:chOff x="254000" y="1054100"/>
            <a:chExt cx="8597900" cy="1295400"/>
          </a:xfrm>
        </p:grpSpPr>
        <p:sp>
          <p:nvSpPr>
            <p:cNvPr id="56" name="Rounded Rectangle 55"/>
            <p:cNvSpPr/>
            <p:nvPr/>
          </p:nvSpPr>
          <p:spPr bwMode="auto">
            <a:xfrm>
              <a:off x="6350000" y="1054100"/>
              <a:ext cx="2501900" cy="12954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3" name="Rounded Rectangle 22"/>
            <p:cNvSpPr/>
            <p:nvPr/>
          </p:nvSpPr>
          <p:spPr bwMode="auto">
            <a:xfrm>
              <a:off x="254000" y="1054100"/>
              <a:ext cx="254000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4" name="Rounded Rectangle 23"/>
            <p:cNvSpPr/>
            <p:nvPr/>
          </p:nvSpPr>
          <p:spPr bwMode="auto">
            <a:xfrm>
              <a:off x="3175000" y="1054100"/>
              <a:ext cx="2667000" cy="12954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21" name="TextBox 20"/>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22" name="TextBox 21"/>
            <p:cNvSpPr txBox="1"/>
            <p:nvPr/>
          </p:nvSpPr>
          <p:spPr>
            <a:xfrm>
              <a:off x="50165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30" name="TextBox 29"/>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4927601" y="151129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31" name="TextBox 30"/>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1327534" y="1107346"/>
              <a:ext cx="737702" cy="258532"/>
            </a:xfrm>
            <a:prstGeom prst="rect">
              <a:avLst/>
            </a:prstGeom>
            <a:noFill/>
          </p:spPr>
          <p:txBody>
            <a:bodyPr wrap="none" rtlCol="0">
              <a:spAutoFit/>
            </a:bodyPr>
            <a:lstStyle/>
            <a:p>
              <a:r>
                <a:rPr lang="en-US" sz="1200" b="1" dirty="0" smtClean="0"/>
                <a:t>Area 13</a:t>
              </a:r>
              <a:endParaRPr lang="en-US" sz="1200" b="1" dirty="0"/>
            </a:p>
          </p:txBody>
        </p:sp>
        <p:sp>
          <p:nvSpPr>
            <p:cNvPr id="32" name="TextBox 31"/>
            <p:cNvSpPr txBox="1"/>
            <p:nvPr/>
          </p:nvSpPr>
          <p:spPr>
            <a:xfrm>
              <a:off x="3575434" y="1107346"/>
              <a:ext cx="652744" cy="258532"/>
            </a:xfrm>
            <a:prstGeom prst="rect">
              <a:avLst/>
            </a:prstGeom>
            <a:noFill/>
          </p:spPr>
          <p:txBody>
            <a:bodyPr wrap="none" rtlCol="0">
              <a:spAutoFit/>
            </a:bodyPr>
            <a:lstStyle/>
            <a:p>
              <a:r>
                <a:rPr lang="en-US" sz="1200" b="1" dirty="0" smtClean="0"/>
                <a:t>Area 0</a:t>
              </a:r>
              <a:endParaRPr lang="en-US" sz="1200" b="1" dirty="0"/>
            </a:p>
          </p:txBody>
        </p:sp>
        <p:sp>
          <p:nvSpPr>
            <p:cNvPr id="40" name="TextBox 39"/>
            <p:cNvSpPr txBox="1"/>
            <p:nvPr/>
          </p:nvSpPr>
          <p:spPr>
            <a:xfrm>
              <a:off x="3213101" y="148590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21122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44" name="TextBox 43"/>
            <p:cNvSpPr txBox="1"/>
            <p:nvPr/>
          </p:nvSpPr>
          <p:spPr>
            <a:xfrm>
              <a:off x="1955799" y="147320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35" name="TextBox 34"/>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12740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37" name="TextBox 36"/>
            <p:cNvSpPr txBox="1"/>
            <p:nvPr/>
          </p:nvSpPr>
          <p:spPr>
            <a:xfrm>
              <a:off x="1003299" y="148590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cxnSp>
          <p:nvCxnSpPr>
            <p:cNvPr id="39" name="Straight Connector 38"/>
            <p:cNvCxnSpPr>
              <a:stCxn id="33" idx="3"/>
              <a:endCxn id="13"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58" name="TextBox 57"/>
            <p:cNvSpPr txBox="1"/>
            <p:nvPr/>
          </p:nvSpPr>
          <p:spPr>
            <a:xfrm>
              <a:off x="6483734" y="1107346"/>
              <a:ext cx="737702" cy="258532"/>
            </a:xfrm>
            <a:prstGeom prst="rect">
              <a:avLst/>
            </a:prstGeom>
            <a:noFill/>
          </p:spPr>
          <p:txBody>
            <a:bodyPr wrap="none" rtlCol="0">
              <a:spAutoFit/>
            </a:bodyPr>
            <a:lstStyle/>
            <a:p>
              <a:r>
                <a:rPr lang="en-US" sz="1200" b="1" dirty="0" smtClean="0"/>
                <a:t>Area 24</a:t>
              </a:r>
              <a:endParaRPr lang="en-US" sz="1200" b="1" dirty="0"/>
            </a:p>
          </p:txBody>
        </p:sp>
        <p:sp>
          <p:nvSpPr>
            <p:cNvPr id="61" name="TextBox 60"/>
            <p:cNvSpPr txBox="1"/>
            <p:nvPr/>
          </p:nvSpPr>
          <p:spPr>
            <a:xfrm>
              <a:off x="7315199" y="148590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732301" y="1687109"/>
              <a:ext cx="870351" cy="451691"/>
            </a:xfrm>
            <a:prstGeom prst="rect">
              <a:avLst/>
            </a:prstGeom>
            <a:noFill/>
            <a:ln w="9525">
              <a:noFill/>
              <a:miter lim="800000"/>
              <a:headEnd/>
              <a:tailEnd/>
            </a:ln>
          </p:spPr>
        </p:pic>
        <p:sp>
          <p:nvSpPr>
            <p:cNvPr id="63" name="TextBox 62"/>
            <p:cNvSpPr txBox="1"/>
            <p:nvPr/>
          </p:nvSpPr>
          <p:spPr>
            <a:xfrm>
              <a:off x="80077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065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66" name="Straight Connector 65"/>
            <p:cNvCxnSpPr>
              <a:stCxn id="62" idx="1"/>
              <a:endCxn id="14" idx="3"/>
            </p:cNvCxnSpPr>
            <p:nvPr/>
          </p:nvCxnSpPr>
          <p:spPr bwMode="auto">
            <a:xfrm rot="10800000">
              <a:off x="6514147" y="1911273"/>
              <a:ext cx="12181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69" name="TextBox 68"/>
            <p:cNvSpPr txBox="1"/>
            <p:nvPr/>
          </p:nvSpPr>
          <p:spPr>
            <a:xfrm>
              <a:off x="6261099" y="148590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5699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grpSp>
    </p:spTree>
  </p:cSld>
  <p:clrMapOvr>
    <a:masterClrMapping/>
  </p:clrMapOvr>
  <p:transition/>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2"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7172" name="Rectangle 32"/>
          <p:cNvSpPr>
            <a:spLocks noGrp="1" noChangeArrowheads="1"/>
          </p:cNvSpPr>
          <p:nvPr>
            <p:ph type="title" idx="4294967295"/>
          </p:nvPr>
        </p:nvSpPr>
        <p:spPr>
          <a:xfrm>
            <a:off x="279399" y="1841500"/>
            <a:ext cx="3260969" cy="2743200"/>
          </a:xfrm>
          <a:prstGeom prst="rect">
            <a:avLst/>
          </a:prstGeom>
          <a:noFill/>
        </p:spPr>
        <p:txBody>
          <a:bodyPr anchor="ctr"/>
          <a:lstStyle/>
          <a:p>
            <a:r>
              <a:rPr lang="en-US" sz="2800" smtClean="0">
                <a:solidFill>
                  <a:schemeClr val="bg1"/>
                </a:solidFill>
              </a:rPr>
              <a:t>Configuring EIGRP for IPv6</a:t>
            </a:r>
            <a:endParaRPr lang="en-US" sz="3000" b="0"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0626" name="Rectangle 2"/>
          <p:cNvSpPr>
            <a:spLocks noGrp="1" noChangeArrowheads="1"/>
          </p:cNvSpPr>
          <p:nvPr>
            <p:ph type="title"/>
          </p:nvPr>
        </p:nvSpPr>
        <p:spPr/>
        <p:txBody>
          <a:bodyPr/>
          <a:lstStyle/>
          <a:p>
            <a:r>
              <a:rPr lang="en-US" smtClean="0"/>
              <a:t>EIGRP for IPv6</a:t>
            </a:r>
            <a:endParaRPr lang="en-US" dirty="0" smtClean="0"/>
          </a:p>
        </p:txBody>
      </p:sp>
      <p:sp>
        <p:nvSpPr>
          <p:cNvPr id="99331" name="Rectangle 3"/>
          <p:cNvSpPr>
            <a:spLocks noGrp="1" noChangeArrowheads="1"/>
          </p:cNvSpPr>
          <p:nvPr>
            <p:ph idx="1"/>
          </p:nvPr>
        </p:nvSpPr>
        <p:spPr/>
        <p:txBody>
          <a:bodyPr>
            <a:noAutofit/>
          </a:bodyPr>
          <a:lstStyle/>
          <a:p>
            <a:r>
              <a:rPr lang="en-US" sz="2000" smtClean="0"/>
              <a:t>EIGRP for IPv6 is a distance-vector routing protocol.</a:t>
            </a:r>
          </a:p>
          <a:p>
            <a:pPr lvl="1"/>
            <a:r>
              <a:rPr lang="en-US" sz="1800" smtClean="0"/>
              <a:t>The configuration and operation is similar to EIGRP for IPv4. </a:t>
            </a:r>
          </a:p>
          <a:p>
            <a:r>
              <a:rPr lang="en-US" sz="2000" smtClean="0"/>
              <a:t>The following remained the same as EIGRP for IPv4:</a:t>
            </a:r>
          </a:p>
          <a:p>
            <a:pPr lvl="1"/>
            <a:r>
              <a:rPr lang="en-US" sz="1800" smtClean="0"/>
              <a:t>Uses the same protocol number (88) </a:t>
            </a:r>
          </a:p>
          <a:p>
            <a:pPr lvl="1"/>
            <a:r>
              <a:rPr lang="en-US" sz="1800" smtClean="0"/>
              <a:t>Maintains a topology table and uses queries if no feasible successors are available. </a:t>
            </a:r>
          </a:p>
          <a:p>
            <a:pPr lvl="1"/>
            <a:r>
              <a:rPr lang="en-US" sz="1800" smtClean="0"/>
              <a:t>Uses DUAL to calculate the successor routes</a:t>
            </a:r>
          </a:p>
          <a:p>
            <a:r>
              <a:rPr lang="en-US" sz="2000" smtClean="0"/>
              <a:t>Unlike EIGRP for IPv4, EIGRP for IPv6:</a:t>
            </a:r>
          </a:p>
          <a:p>
            <a:pPr lvl="1"/>
            <a:r>
              <a:rPr lang="en-US" sz="1800" smtClean="0"/>
              <a:t>Is used to route IPv6 prefixes. </a:t>
            </a:r>
          </a:p>
          <a:p>
            <a:pPr lvl="1"/>
            <a:r>
              <a:rPr lang="en-US" sz="1800" smtClean="0"/>
              <a:t>Requires that a 32-bit router ID be assigned.</a:t>
            </a:r>
          </a:p>
          <a:p>
            <a:pPr lvl="1"/>
            <a:r>
              <a:rPr lang="en-US" sz="1800" smtClean="0"/>
              <a:t>It is configured on an interface.</a:t>
            </a:r>
          </a:p>
          <a:p>
            <a:pPr lvl="1"/>
            <a:r>
              <a:rPr lang="en-US" sz="1800" smtClean="0"/>
              <a:t>Link-local addressing is used for establishing neighbor adjacencies.</a:t>
            </a:r>
          </a:p>
          <a:p>
            <a:pPr lvl="1"/>
            <a:r>
              <a:rPr lang="en-US" sz="1800" smtClean="0"/>
              <a:t>It starts in shutdown state</a:t>
            </a:r>
          </a:p>
          <a:p>
            <a:pPr lvl="1"/>
            <a:r>
              <a:rPr lang="en-US" sz="1800" smtClean="0"/>
              <a:t>It does not automatically summarize.</a:t>
            </a:r>
            <a:endParaRPr lang="en-US" sz="1800" dirty="0" smtClean="0"/>
          </a:p>
        </p:txBody>
      </p:sp>
    </p:spTree>
  </p:cSld>
  <p:clrMapOvr>
    <a:masterClrMapping/>
  </p:clrMapOvr>
  <p:transition/>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10082" name="Rectangle 2"/>
          <p:cNvSpPr>
            <a:spLocks noGrp="1" noChangeArrowheads="1"/>
          </p:cNvSpPr>
          <p:nvPr>
            <p:ph type="title"/>
          </p:nvPr>
        </p:nvSpPr>
        <p:spPr/>
        <p:txBody>
          <a:bodyPr/>
          <a:lstStyle/>
          <a:p>
            <a:r>
              <a:rPr lang="en-US" dirty="0" smtClean="0"/>
              <a:t>Steps to Configuring EIGRP for IPv6</a:t>
            </a:r>
          </a:p>
        </p:txBody>
      </p:sp>
      <p:sp>
        <p:nvSpPr>
          <p:cNvPr id="1710083" name="Rectangle 3"/>
          <p:cNvSpPr>
            <a:spLocks noGrp="1" noChangeArrowheads="1"/>
          </p:cNvSpPr>
          <p:nvPr>
            <p:ph idx="1"/>
          </p:nvPr>
        </p:nvSpPr>
        <p:spPr/>
        <p:txBody>
          <a:bodyPr>
            <a:normAutofit/>
          </a:bodyPr>
          <a:lstStyle/>
          <a:p>
            <a:pPr marL="457200" indent="-457200">
              <a:buFont typeface="+mj-lt"/>
              <a:buAutoNum type="arabicPeriod"/>
            </a:pPr>
            <a:r>
              <a:rPr lang="en-US" sz="2000" dirty="0" smtClean="0"/>
              <a:t>Complete the EIGRP network strategy and planning for your IPv6 network. </a:t>
            </a:r>
          </a:p>
          <a:p>
            <a:pPr marL="457200" indent="-457200">
              <a:buFont typeface="+mj-lt"/>
              <a:buAutoNum type="arabicPeriod"/>
            </a:pPr>
            <a:r>
              <a:rPr lang="en-US" sz="2000" dirty="0" smtClean="0"/>
              <a:t>Enable IPv6 unicast routing using the</a:t>
            </a:r>
            <a:r>
              <a:rPr lang="en-US" sz="2000" b="1" dirty="0" smtClean="0">
                <a:latin typeface="Courier New" pitchFamily="49" charset="0"/>
                <a:cs typeface="Courier New" pitchFamily="49" charset="0"/>
              </a:rPr>
              <a:t> ipv6 unicast-routing </a:t>
            </a:r>
            <a:r>
              <a:rPr lang="en-US" sz="2000" dirty="0" smtClean="0"/>
              <a:t>command.  </a:t>
            </a:r>
          </a:p>
          <a:p>
            <a:pPr marL="457200" indent="-457200">
              <a:buFont typeface="+mj-lt"/>
              <a:buAutoNum type="arabicPeriod"/>
            </a:pPr>
            <a:r>
              <a:rPr lang="en-US" sz="2000" dirty="0" smtClean="0"/>
              <a:t>(Optional) Enter EIGRP router configuration mode and configure the router ID.</a:t>
            </a:r>
          </a:p>
          <a:p>
            <a:pPr marL="457200" indent="-457200">
              <a:buFont typeface="+mj-lt"/>
              <a:buAutoNum type="arabicPeriod"/>
            </a:pPr>
            <a:r>
              <a:rPr lang="en-US" sz="2000" dirty="0" smtClean="0"/>
              <a:t>Enable EIGRP for IPv6 on the interface using the </a:t>
            </a:r>
            <a:r>
              <a:rPr lang="en-US" sz="2000" b="1" dirty="0" smtClean="0">
                <a:latin typeface="Courier New" pitchFamily="49" charset="0"/>
                <a:cs typeface="Courier New" pitchFamily="49" charset="0"/>
              </a:rPr>
              <a:t>ipv6 eigrp </a:t>
            </a:r>
            <a:r>
              <a:rPr lang="en-US" sz="2000" dirty="0" smtClean="0"/>
              <a:t>command. </a:t>
            </a:r>
          </a:p>
          <a:p>
            <a:pPr marL="457200" indent="-457200">
              <a:buFont typeface="+mj-lt"/>
              <a:buAutoNum type="arabicPeriod"/>
            </a:pPr>
            <a:r>
              <a:rPr lang="en-US" sz="2000" dirty="0" smtClean="0"/>
              <a:t>(Optional) Configure EIGRP for IPv6 interface specific settings. </a:t>
            </a:r>
          </a:p>
          <a:p>
            <a:pPr marL="457200" indent="-457200">
              <a:buFont typeface="+mj-lt"/>
              <a:buAutoNum type="arabicPeriod"/>
            </a:pPr>
            <a:r>
              <a:rPr lang="en-US" sz="2000" dirty="0" smtClean="0"/>
              <a:t>(Optional) Configure routing specifics from router configuration mode. </a:t>
            </a:r>
          </a:p>
        </p:txBody>
      </p:sp>
    </p:spTree>
  </p:cSld>
  <p:clrMapOvr>
    <a:masterClrMapping/>
  </p:clrMapOvr>
  <p:transition/>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Enable EIGRP for IPv6</a:t>
            </a:r>
            <a:endParaRPr lang="en-US" sz="2900" dirty="0"/>
          </a:p>
        </p:txBody>
      </p:sp>
      <p:sp>
        <p:nvSpPr>
          <p:cNvPr id="13" name="Content Placeholder 12"/>
          <p:cNvSpPr>
            <a:spLocks noGrp="1"/>
          </p:cNvSpPr>
          <p:nvPr>
            <p:ph idx="1"/>
          </p:nvPr>
        </p:nvSpPr>
        <p:spPr/>
        <p:txBody>
          <a:bodyPr>
            <a:normAutofit/>
          </a:bodyPr>
          <a:lstStyle/>
          <a:p>
            <a:r>
              <a:rPr lang="en-US" dirty="0" smtClean="0"/>
              <a:t>Configure the EIGRP for IPv6 routing process parameters.</a:t>
            </a:r>
          </a:p>
        </p:txBody>
      </p:sp>
      <p:sp>
        <p:nvSpPr>
          <p:cNvPr id="14" name="Text Placeholder 13"/>
          <p:cNvSpPr>
            <a:spLocks noGrp="1"/>
          </p:cNvSpPr>
          <p:nvPr>
            <p:ph type="body" sz="quarter" idx="10"/>
          </p:nvPr>
        </p:nvSpPr>
        <p:spPr/>
        <p:txBody>
          <a:bodyPr/>
          <a:lstStyle/>
          <a:p>
            <a:r>
              <a:rPr lang="en-US" dirty="0" smtClean="0"/>
              <a:t>Router(config)#</a:t>
            </a:r>
            <a:endParaRPr lang="en-US" dirty="0"/>
          </a:p>
        </p:txBody>
      </p:sp>
      <p:sp>
        <p:nvSpPr>
          <p:cNvPr id="15" name="Text Placeholder 14"/>
          <p:cNvSpPr>
            <a:spLocks noGrp="1"/>
          </p:cNvSpPr>
          <p:nvPr>
            <p:ph type="body" sz="quarter" idx="11"/>
          </p:nvPr>
        </p:nvSpPr>
        <p:spPr>
          <a:xfrm>
            <a:off x="615326" y="1981200"/>
            <a:ext cx="7745412" cy="381000"/>
          </a:xfrm>
        </p:spPr>
        <p:txBody>
          <a:bodyPr>
            <a:normAutofit/>
          </a:bodyPr>
          <a:lstStyle/>
          <a:p>
            <a:r>
              <a:rPr lang="en-US" dirty="0" smtClean="0"/>
              <a:t>ipv6 router eigrp </a:t>
            </a:r>
            <a:r>
              <a:rPr lang="en-US" b="0" i="1" dirty="0" smtClean="0"/>
              <a:t>as-number </a:t>
            </a:r>
            <a:endParaRPr lang="en-US" b="0" i="1" dirty="0"/>
          </a:p>
        </p:txBody>
      </p:sp>
      <p:sp>
        <p:nvSpPr>
          <p:cNvPr id="7" name="Content Placeholder 6"/>
          <p:cNvSpPr>
            <a:spLocks noGrp="1"/>
          </p:cNvSpPr>
          <p:nvPr>
            <p:ph idx="12"/>
          </p:nvPr>
        </p:nvSpPr>
        <p:spPr>
          <a:xfrm>
            <a:off x="279400" y="2509157"/>
            <a:ext cx="8483600" cy="3320143"/>
          </a:xfrm>
        </p:spPr>
        <p:txBody>
          <a:bodyPr>
            <a:noAutofit/>
          </a:bodyPr>
          <a:lstStyle/>
          <a:p>
            <a:r>
              <a:rPr lang="en-US" dirty="0" smtClean="0"/>
              <a:t>The command creates an EIGRP for IPv6 routing process and puts the router in router configuration mode. </a:t>
            </a:r>
          </a:p>
          <a:p>
            <a:r>
              <a:rPr lang="en-US" dirty="0" smtClean="0"/>
              <a:t>The</a:t>
            </a:r>
            <a:r>
              <a:rPr lang="en-US" dirty="0" smtClean="0">
                <a:latin typeface="Courier New" pitchFamily="49" charset="0"/>
                <a:cs typeface="Courier New" pitchFamily="49" charset="0"/>
              </a:rPr>
              <a:t> </a:t>
            </a:r>
            <a:r>
              <a:rPr lang="en-US" i="1" dirty="0" smtClean="0">
                <a:latin typeface="Courier New" pitchFamily="49" charset="0"/>
                <a:cs typeface="Courier New" pitchFamily="49" charset="0"/>
              </a:rPr>
              <a:t>as-number </a:t>
            </a:r>
            <a:r>
              <a:rPr lang="en-US" dirty="0" smtClean="0"/>
              <a:t>identifies the EIGRP autonomous system (AS) that the interface participates in.</a:t>
            </a:r>
          </a:p>
        </p:txBody>
      </p:sp>
    </p:spTree>
  </p:cSld>
  <p:clrMapOvr>
    <a:masterClrMapping/>
  </p:clrMapOvr>
  <p:transition/>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Define the Router-ID</a:t>
            </a:r>
            <a:endParaRPr lang="en-US" sz="2900" dirty="0"/>
          </a:p>
        </p:txBody>
      </p:sp>
      <p:sp>
        <p:nvSpPr>
          <p:cNvPr id="13" name="Content Placeholder 12"/>
          <p:cNvSpPr>
            <a:spLocks noGrp="1"/>
          </p:cNvSpPr>
          <p:nvPr>
            <p:ph idx="1"/>
          </p:nvPr>
        </p:nvSpPr>
        <p:spPr/>
        <p:txBody>
          <a:bodyPr>
            <a:normAutofit/>
          </a:bodyPr>
          <a:lstStyle/>
          <a:p>
            <a:r>
              <a:rPr lang="en-US" dirty="0" smtClean="0"/>
              <a:t>Define the router ID of EIGRP for IPv6.</a:t>
            </a:r>
          </a:p>
        </p:txBody>
      </p:sp>
      <p:sp>
        <p:nvSpPr>
          <p:cNvPr id="14" name="Text Placeholder 13"/>
          <p:cNvSpPr>
            <a:spLocks noGrp="1"/>
          </p:cNvSpPr>
          <p:nvPr>
            <p:ph type="body" sz="quarter" idx="10"/>
          </p:nvPr>
        </p:nvSpPr>
        <p:spPr/>
        <p:txBody>
          <a:bodyPr/>
          <a:lstStyle/>
          <a:p>
            <a:r>
              <a:rPr lang="en-US" dirty="0" smtClean="0"/>
              <a:t>Router(config-rtr)#</a:t>
            </a:r>
            <a:endParaRPr lang="en-US" dirty="0"/>
          </a:p>
        </p:txBody>
      </p:sp>
      <p:sp>
        <p:nvSpPr>
          <p:cNvPr id="15" name="Text Placeholder 14"/>
          <p:cNvSpPr>
            <a:spLocks noGrp="1"/>
          </p:cNvSpPr>
          <p:nvPr>
            <p:ph type="body" sz="quarter" idx="11"/>
          </p:nvPr>
        </p:nvSpPr>
        <p:spPr>
          <a:xfrm>
            <a:off x="615326" y="1981200"/>
            <a:ext cx="7745412" cy="381000"/>
          </a:xfrm>
        </p:spPr>
        <p:txBody>
          <a:bodyPr>
            <a:normAutofit/>
          </a:bodyPr>
          <a:lstStyle/>
          <a:p>
            <a:r>
              <a:rPr lang="en-US" dirty="0" smtClean="0"/>
              <a:t>eigrp router-id {</a:t>
            </a:r>
            <a:r>
              <a:rPr lang="en-US" b="0" i="1" dirty="0" smtClean="0"/>
              <a:t>ip-address</a:t>
            </a:r>
            <a:r>
              <a:rPr lang="en-US" dirty="0" smtClean="0"/>
              <a:t>} </a:t>
            </a:r>
            <a:endParaRPr lang="en-US" b="0" i="1" dirty="0"/>
          </a:p>
        </p:txBody>
      </p:sp>
      <p:sp>
        <p:nvSpPr>
          <p:cNvPr id="7" name="Content Placeholder 6"/>
          <p:cNvSpPr>
            <a:spLocks noGrp="1"/>
          </p:cNvSpPr>
          <p:nvPr>
            <p:ph idx="12"/>
          </p:nvPr>
        </p:nvSpPr>
        <p:spPr>
          <a:xfrm>
            <a:off x="279400" y="2509157"/>
            <a:ext cx="8483600" cy="2647043"/>
          </a:xfrm>
        </p:spPr>
        <p:txBody>
          <a:bodyPr>
            <a:noAutofit/>
          </a:bodyPr>
          <a:lstStyle/>
          <a:p>
            <a:r>
              <a:rPr lang="en-US" dirty="0" smtClean="0"/>
              <a:t>The</a:t>
            </a:r>
            <a:r>
              <a:rPr lang="en-US" dirty="0" smtClean="0">
                <a:latin typeface="Courier New" pitchFamily="49" charset="0"/>
                <a:cs typeface="Courier New" pitchFamily="49" charset="0"/>
              </a:rPr>
              <a:t> </a:t>
            </a:r>
            <a:r>
              <a:rPr lang="en-US" i="1" dirty="0" smtClean="0">
                <a:latin typeface="Courier New" pitchFamily="49" charset="0"/>
                <a:cs typeface="Courier New" pitchFamily="49" charset="0"/>
              </a:rPr>
              <a:t>ip-address </a:t>
            </a:r>
            <a:r>
              <a:rPr lang="en-US" dirty="0" smtClean="0"/>
              <a:t>a number in a IPv4 address format.</a:t>
            </a:r>
          </a:p>
          <a:p>
            <a:pPr lvl="1"/>
            <a:r>
              <a:rPr lang="en-US" dirty="0" smtClean="0"/>
              <a:t>The router ID must be unique on each router.</a:t>
            </a:r>
            <a:endParaRPr lang="en-US" sz="2400" dirty="0" smtClean="0">
              <a:ea typeface="+mn-ea"/>
              <a:cs typeface="+mn-cs"/>
            </a:endParaRPr>
          </a:p>
          <a:p>
            <a:r>
              <a:rPr lang="en-US" dirty="0" smtClean="0"/>
              <a:t>Note:</a:t>
            </a:r>
          </a:p>
          <a:p>
            <a:pPr lvl="1"/>
            <a:r>
              <a:rPr lang="en-US" dirty="0" smtClean="0"/>
              <a:t>Alternatively, the</a:t>
            </a:r>
            <a:r>
              <a:rPr lang="en-US" b="1" dirty="0" smtClean="0">
                <a:latin typeface="Courier New" pitchFamily="49" charset="0"/>
                <a:cs typeface="Courier New" pitchFamily="49" charset="0"/>
              </a:rPr>
              <a:t> router-id {</a:t>
            </a:r>
            <a:r>
              <a:rPr lang="en-US" i="1" dirty="0" smtClean="0">
                <a:latin typeface="Courier New" pitchFamily="49" charset="0"/>
                <a:cs typeface="Courier New" pitchFamily="49" charset="0"/>
              </a:rPr>
              <a:t>ip-address</a:t>
            </a:r>
            <a:r>
              <a:rPr lang="en-US" b="1" dirty="0" smtClean="0">
                <a:latin typeface="Courier New" pitchFamily="49" charset="0"/>
                <a:cs typeface="Courier New" pitchFamily="49" charset="0"/>
              </a:rPr>
              <a:t>} </a:t>
            </a:r>
            <a:r>
              <a:rPr lang="en-US" dirty="0" smtClean="0"/>
              <a:t>router configuration command may be used on some versions of the IOS. </a:t>
            </a:r>
          </a:p>
        </p:txBody>
      </p:sp>
    </p:spTree>
  </p:cSld>
  <p:clrMapOvr>
    <a:masterClrMapping/>
  </p:clrMapOvr>
  <p:transition/>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Enabling EIGRP for IPv6</a:t>
            </a:r>
            <a:endParaRPr lang="en-US" sz="2900" dirty="0"/>
          </a:p>
        </p:txBody>
      </p:sp>
      <p:sp>
        <p:nvSpPr>
          <p:cNvPr id="13" name="Content Placeholder 12"/>
          <p:cNvSpPr>
            <a:spLocks noGrp="1"/>
          </p:cNvSpPr>
          <p:nvPr>
            <p:ph idx="1"/>
          </p:nvPr>
        </p:nvSpPr>
        <p:spPr/>
        <p:txBody>
          <a:bodyPr>
            <a:normAutofit/>
          </a:bodyPr>
          <a:lstStyle/>
          <a:p>
            <a:r>
              <a:rPr lang="en-US" dirty="0" smtClean="0"/>
              <a:t>Enable the EIGRP for IPv6 process.</a:t>
            </a:r>
          </a:p>
        </p:txBody>
      </p:sp>
      <p:sp>
        <p:nvSpPr>
          <p:cNvPr id="14" name="Text Placeholder 13"/>
          <p:cNvSpPr>
            <a:spLocks noGrp="1"/>
          </p:cNvSpPr>
          <p:nvPr>
            <p:ph type="body" sz="quarter" idx="10"/>
          </p:nvPr>
        </p:nvSpPr>
        <p:spPr/>
        <p:txBody>
          <a:bodyPr/>
          <a:lstStyle/>
          <a:p>
            <a:r>
              <a:rPr lang="en-US" dirty="0" smtClean="0"/>
              <a:t>Router(config-rtr)#</a:t>
            </a:r>
            <a:endParaRPr lang="en-US" dirty="0"/>
          </a:p>
        </p:txBody>
      </p:sp>
      <p:sp>
        <p:nvSpPr>
          <p:cNvPr id="15" name="Text Placeholder 14"/>
          <p:cNvSpPr>
            <a:spLocks noGrp="1"/>
          </p:cNvSpPr>
          <p:nvPr>
            <p:ph type="body" sz="quarter" idx="11"/>
          </p:nvPr>
        </p:nvSpPr>
        <p:spPr>
          <a:xfrm>
            <a:off x="615326" y="1981200"/>
            <a:ext cx="7745412" cy="381000"/>
          </a:xfrm>
        </p:spPr>
        <p:txBody>
          <a:bodyPr>
            <a:normAutofit/>
          </a:bodyPr>
          <a:lstStyle/>
          <a:p>
            <a:r>
              <a:rPr lang="en-US" dirty="0" smtClean="0"/>
              <a:t>no shutdown</a:t>
            </a:r>
            <a:endParaRPr lang="en-US" b="0" i="1" dirty="0"/>
          </a:p>
        </p:txBody>
      </p:sp>
      <p:sp>
        <p:nvSpPr>
          <p:cNvPr id="7" name="Content Placeholder 6"/>
          <p:cNvSpPr>
            <a:spLocks noGrp="1"/>
          </p:cNvSpPr>
          <p:nvPr>
            <p:ph idx="12"/>
          </p:nvPr>
        </p:nvSpPr>
        <p:spPr>
          <a:xfrm>
            <a:off x="279400" y="2578101"/>
            <a:ext cx="8483600" cy="2425700"/>
          </a:xfrm>
        </p:spPr>
        <p:txBody>
          <a:bodyPr>
            <a:noAutofit/>
          </a:bodyPr>
          <a:lstStyle/>
          <a:p>
            <a:r>
              <a:rPr lang="en-US" b="1" dirty="0" smtClean="0"/>
              <a:t>Note:</a:t>
            </a:r>
          </a:p>
          <a:p>
            <a:pPr lvl="1"/>
            <a:r>
              <a:rPr lang="en-US" dirty="0" smtClean="0"/>
              <a:t>The command is not in the EIGRP for IPv6 documentation, but testing confirmed that it is required on the routers. </a:t>
            </a:r>
            <a:endParaRPr lang="en-US" sz="1800" dirty="0" smtClean="0"/>
          </a:p>
        </p:txBody>
      </p:sp>
    </p:spTree>
  </p:cSld>
  <p:clrMapOvr>
    <a:masterClrMapping/>
  </p:clrMapOvr>
  <p:transition/>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Enable EIGRP for IPv6 on an Interface</a:t>
            </a:r>
            <a:endParaRPr lang="en-US" sz="2900" dirty="0"/>
          </a:p>
        </p:txBody>
      </p:sp>
      <p:sp>
        <p:nvSpPr>
          <p:cNvPr id="13" name="Content Placeholder 12"/>
          <p:cNvSpPr>
            <a:spLocks noGrp="1"/>
          </p:cNvSpPr>
          <p:nvPr>
            <p:ph idx="1"/>
          </p:nvPr>
        </p:nvSpPr>
        <p:spPr/>
        <p:txBody>
          <a:bodyPr>
            <a:normAutofit/>
          </a:bodyPr>
          <a:lstStyle/>
          <a:p>
            <a:r>
              <a:rPr lang="en-US" smtClean="0"/>
              <a:t>Enable EIGRP </a:t>
            </a:r>
            <a:r>
              <a:rPr lang="en-US" dirty="0" smtClean="0"/>
              <a:t>for IPv6 on an interface.</a:t>
            </a:r>
          </a:p>
        </p:txBody>
      </p:sp>
      <p:sp>
        <p:nvSpPr>
          <p:cNvPr id="14" name="Text Placeholder 13"/>
          <p:cNvSpPr>
            <a:spLocks noGrp="1"/>
          </p:cNvSpPr>
          <p:nvPr>
            <p:ph type="body" sz="quarter" idx="10"/>
          </p:nvPr>
        </p:nvSpPr>
        <p:spPr/>
        <p:txBody>
          <a:bodyPr/>
          <a:lstStyle/>
          <a:p>
            <a:r>
              <a:rPr lang="en-US" dirty="0" smtClean="0"/>
              <a:t>Router(config-if)#</a:t>
            </a:r>
            <a:endParaRPr lang="en-US" dirty="0"/>
          </a:p>
        </p:txBody>
      </p:sp>
      <p:sp>
        <p:nvSpPr>
          <p:cNvPr id="15" name="Text Placeholder 14"/>
          <p:cNvSpPr>
            <a:spLocks noGrp="1"/>
          </p:cNvSpPr>
          <p:nvPr>
            <p:ph type="body" sz="quarter" idx="11"/>
          </p:nvPr>
        </p:nvSpPr>
        <p:spPr>
          <a:xfrm>
            <a:off x="615326" y="1981200"/>
            <a:ext cx="7745412" cy="368300"/>
          </a:xfrm>
        </p:spPr>
        <p:txBody>
          <a:bodyPr>
            <a:normAutofit/>
          </a:bodyPr>
          <a:lstStyle/>
          <a:p>
            <a:r>
              <a:rPr lang="en-US" dirty="0" smtClean="0"/>
              <a:t>ipv6 eigrp </a:t>
            </a:r>
            <a:r>
              <a:rPr lang="en-US" b="0" i="1" dirty="0" smtClean="0"/>
              <a:t>as-number</a:t>
            </a:r>
            <a:endParaRPr lang="en-US" b="0" i="1" dirty="0"/>
          </a:p>
        </p:txBody>
      </p:sp>
      <p:sp>
        <p:nvSpPr>
          <p:cNvPr id="8" name="Content Placeholder 6"/>
          <p:cNvSpPr>
            <a:spLocks noGrp="1"/>
          </p:cNvSpPr>
          <p:nvPr>
            <p:ph idx="12"/>
          </p:nvPr>
        </p:nvSpPr>
        <p:spPr>
          <a:xfrm>
            <a:off x="279400" y="2509157"/>
            <a:ext cx="8483600" cy="3320143"/>
          </a:xfrm>
        </p:spPr>
        <p:txBody>
          <a:bodyPr>
            <a:noAutofit/>
          </a:bodyPr>
          <a:lstStyle/>
          <a:p>
            <a:r>
              <a:rPr lang="en-US" dirty="0" smtClean="0"/>
              <a:t>The</a:t>
            </a:r>
            <a:r>
              <a:rPr lang="en-US" dirty="0" smtClean="0">
                <a:latin typeface="Courier New" pitchFamily="49" charset="0"/>
                <a:cs typeface="Courier New" pitchFamily="49" charset="0"/>
              </a:rPr>
              <a:t> </a:t>
            </a:r>
            <a:r>
              <a:rPr lang="en-US" i="1" dirty="0" smtClean="0">
                <a:latin typeface="Courier New" pitchFamily="49" charset="0"/>
                <a:cs typeface="Courier New" pitchFamily="49" charset="0"/>
              </a:rPr>
              <a:t>as-number </a:t>
            </a:r>
            <a:r>
              <a:rPr lang="en-US" dirty="0" smtClean="0"/>
              <a:t>identifies the EIGRP autonomous system (AS</a:t>
            </a:r>
            <a:r>
              <a:rPr lang="en-US" smtClean="0"/>
              <a:t>) in which the interface participates.</a:t>
            </a:r>
            <a:endParaRPr lang="en-US" sz="2000" dirty="0" smtClean="0"/>
          </a:p>
        </p:txBody>
      </p:sp>
    </p:spTree>
  </p:cSld>
  <p:clrMapOvr>
    <a:masterClrMapping/>
  </p:clrMapOvr>
  <p:transition/>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Configure a Stub Router</a:t>
            </a:r>
            <a:endParaRPr lang="en-US" dirty="0"/>
          </a:p>
        </p:txBody>
      </p:sp>
      <p:sp>
        <p:nvSpPr>
          <p:cNvPr id="13" name="Content Placeholder 12"/>
          <p:cNvSpPr>
            <a:spLocks noGrp="1"/>
          </p:cNvSpPr>
          <p:nvPr>
            <p:ph idx="1"/>
          </p:nvPr>
        </p:nvSpPr>
        <p:spPr/>
        <p:txBody>
          <a:bodyPr>
            <a:normAutofit/>
          </a:bodyPr>
          <a:lstStyle/>
          <a:p>
            <a:r>
              <a:rPr lang="en-US" dirty="0" smtClean="0"/>
              <a:t>Identify the router as a stub router.</a:t>
            </a:r>
          </a:p>
        </p:txBody>
      </p:sp>
      <p:sp>
        <p:nvSpPr>
          <p:cNvPr id="14" name="Text Placeholder 13"/>
          <p:cNvSpPr>
            <a:spLocks noGrp="1"/>
          </p:cNvSpPr>
          <p:nvPr>
            <p:ph type="body" sz="quarter" idx="10"/>
          </p:nvPr>
        </p:nvSpPr>
        <p:spPr/>
        <p:txBody>
          <a:bodyPr/>
          <a:lstStyle/>
          <a:p>
            <a:r>
              <a:rPr lang="en-US" dirty="0" smtClean="0"/>
              <a:t>Router(config-rtr)#</a:t>
            </a:r>
            <a:endParaRPr lang="en-US" dirty="0"/>
          </a:p>
        </p:txBody>
      </p:sp>
      <p:sp>
        <p:nvSpPr>
          <p:cNvPr id="15" name="Text Placeholder 14"/>
          <p:cNvSpPr>
            <a:spLocks noGrp="1"/>
          </p:cNvSpPr>
          <p:nvPr>
            <p:ph type="body" sz="quarter" idx="11"/>
          </p:nvPr>
        </p:nvSpPr>
        <p:spPr>
          <a:xfrm>
            <a:off x="615326" y="1981200"/>
            <a:ext cx="7745412" cy="660400"/>
          </a:xfrm>
        </p:spPr>
        <p:txBody>
          <a:bodyPr>
            <a:normAutofit/>
          </a:bodyPr>
          <a:lstStyle/>
          <a:p>
            <a:r>
              <a:rPr lang="en-US" dirty="0" smtClean="0"/>
              <a:t>eigrp stub [receive-only | connected | static | summary | redistributed]</a:t>
            </a:r>
            <a:endParaRPr lang="en-US" b="0" i="1" dirty="0"/>
          </a:p>
        </p:txBody>
      </p:sp>
      <p:sp>
        <p:nvSpPr>
          <p:cNvPr id="7" name="Content Placeholder 6"/>
          <p:cNvSpPr>
            <a:spLocks noGrp="1"/>
          </p:cNvSpPr>
          <p:nvPr>
            <p:ph idx="12"/>
          </p:nvPr>
        </p:nvSpPr>
        <p:spPr>
          <a:xfrm>
            <a:off x="279400" y="2793999"/>
            <a:ext cx="8483600" cy="3378201"/>
          </a:xfrm>
        </p:spPr>
        <p:txBody>
          <a:bodyPr>
            <a:normAutofit/>
          </a:bodyPr>
          <a:lstStyle/>
          <a:p>
            <a:r>
              <a:rPr lang="en-US" b="1" dirty="0" smtClean="0"/>
              <a:t>Note:</a:t>
            </a:r>
          </a:p>
          <a:p>
            <a:pPr lvl="1"/>
            <a:r>
              <a:rPr lang="en-US" dirty="0" smtClean="0"/>
              <a:t>Effective with Cisco IOS Release 15.0(1)M and 12.2(33)SRE, the eigrp stub command replaced the stub command.</a:t>
            </a:r>
            <a:endParaRPr lang="en-US" dirty="0"/>
          </a:p>
        </p:txBody>
      </p:sp>
    </p:spTree>
  </p:cSld>
  <p:clrMapOvr>
    <a:masterClrMapping/>
  </p:clrMapOvr>
  <p:transition/>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dirty="0" smtClean="0"/>
              <a:t>Summarize IPv6 Routes</a:t>
            </a:r>
            <a:endParaRPr lang="en-US" dirty="0"/>
          </a:p>
        </p:txBody>
      </p:sp>
      <p:sp>
        <p:nvSpPr>
          <p:cNvPr id="13" name="Content Placeholder 12"/>
          <p:cNvSpPr>
            <a:spLocks noGrp="1"/>
          </p:cNvSpPr>
          <p:nvPr>
            <p:ph idx="1"/>
          </p:nvPr>
        </p:nvSpPr>
        <p:spPr/>
        <p:txBody>
          <a:bodyPr/>
          <a:lstStyle/>
          <a:p>
            <a:r>
              <a:rPr lang="en-US" dirty="0" smtClean="0"/>
              <a:t>Configures a summary aggregate address for an interface.</a:t>
            </a:r>
          </a:p>
        </p:txBody>
      </p:sp>
      <p:sp>
        <p:nvSpPr>
          <p:cNvPr id="14" name="Text Placeholder 13"/>
          <p:cNvSpPr>
            <a:spLocks noGrp="1"/>
          </p:cNvSpPr>
          <p:nvPr>
            <p:ph type="body" sz="quarter" idx="10"/>
          </p:nvPr>
        </p:nvSpPr>
        <p:spPr/>
        <p:txBody>
          <a:bodyPr/>
          <a:lstStyle/>
          <a:p>
            <a:r>
              <a:rPr lang="en-US" dirty="0" smtClean="0"/>
              <a:t>Router(config-if)#</a:t>
            </a:r>
            <a:endParaRPr lang="en-US" dirty="0"/>
          </a:p>
        </p:txBody>
      </p:sp>
      <p:sp>
        <p:nvSpPr>
          <p:cNvPr id="15" name="Text Placeholder 14"/>
          <p:cNvSpPr>
            <a:spLocks noGrp="1"/>
          </p:cNvSpPr>
          <p:nvPr>
            <p:ph type="body" sz="quarter" idx="11"/>
          </p:nvPr>
        </p:nvSpPr>
        <p:spPr>
          <a:xfrm>
            <a:off x="615326" y="1981200"/>
            <a:ext cx="7745412" cy="711200"/>
          </a:xfrm>
        </p:spPr>
        <p:txBody>
          <a:bodyPr>
            <a:normAutofit/>
          </a:bodyPr>
          <a:lstStyle/>
          <a:p>
            <a:r>
              <a:rPr lang="en-US" dirty="0" smtClean="0"/>
              <a:t>ipv6 summary-address eigrp </a:t>
            </a:r>
            <a:r>
              <a:rPr lang="en-US" b="0" i="1" dirty="0" smtClean="0"/>
              <a:t>as-number ipv6-address </a:t>
            </a:r>
            <a:r>
              <a:rPr lang="en-US" dirty="0" smtClean="0"/>
              <a:t>[</a:t>
            </a:r>
            <a:r>
              <a:rPr lang="en-US" b="0" i="1" dirty="0" smtClean="0"/>
              <a:t>admin-distance</a:t>
            </a:r>
            <a:r>
              <a:rPr lang="en-US" dirty="0" smtClean="0"/>
              <a:t>]</a:t>
            </a:r>
            <a:endParaRPr lang="en-US" b="0" i="1" dirty="0"/>
          </a:p>
        </p:txBody>
      </p:sp>
      <p:sp>
        <p:nvSpPr>
          <p:cNvPr id="7" name="Content Placeholder 6"/>
          <p:cNvSpPr>
            <a:spLocks noGrp="1"/>
          </p:cNvSpPr>
          <p:nvPr>
            <p:ph idx="12"/>
          </p:nvPr>
        </p:nvSpPr>
        <p:spPr>
          <a:xfrm>
            <a:off x="279400" y="2870199"/>
            <a:ext cx="8483600" cy="368301"/>
          </a:xfrm>
        </p:spPr>
        <p:txBody>
          <a:bodyPr>
            <a:noAutofit/>
          </a:bodyPr>
          <a:lstStyle/>
          <a:p>
            <a:r>
              <a:rPr lang="en-US" dirty="0" smtClean="0"/>
              <a:t>The command functions the same as it does for IPv4. </a:t>
            </a:r>
          </a:p>
        </p:txBody>
      </p:sp>
      <p:graphicFrame>
        <p:nvGraphicFramePr>
          <p:cNvPr id="11" name="Content Placeholder 8"/>
          <p:cNvGraphicFramePr>
            <a:graphicFrameLocks/>
          </p:cNvGraphicFramePr>
          <p:nvPr/>
        </p:nvGraphicFramePr>
        <p:xfrm>
          <a:off x="600074" y="3384060"/>
          <a:ext cx="7997826" cy="2094930"/>
        </p:xfrm>
        <a:graphic>
          <a:graphicData uri="http://schemas.openxmlformats.org/drawingml/2006/table">
            <a:tbl>
              <a:tblPr firstRow="1" bandRow="1">
                <a:tableStyleId>{5C22544A-7EE6-4342-B048-85BDC9FD1C3A}</a:tableStyleId>
              </a:tblPr>
              <a:tblGrid>
                <a:gridCol w="2072006"/>
                <a:gridCol w="5925820"/>
              </a:tblGrid>
              <a:tr h="38005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Parameter</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Description</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518350">
                <a:tc>
                  <a:txBody>
                    <a:bodyPr/>
                    <a:lstStyle/>
                    <a:p>
                      <a:pPr marL="0" marR="0" algn="l">
                        <a:lnSpc>
                          <a:spcPts val="1200"/>
                        </a:lnSpc>
                        <a:spcBef>
                          <a:spcPts val="0"/>
                        </a:spcBef>
                        <a:spcAft>
                          <a:spcPts val="0"/>
                        </a:spcAft>
                      </a:pPr>
                      <a:r>
                        <a:rPr kumimoji="0" lang="en-US" sz="1400" i="1" u="none" strike="noStrike" kern="1200" cap="none" normalizeH="0" baseline="0" dirty="0" smtClean="0">
                          <a:ln>
                            <a:noFill/>
                          </a:ln>
                          <a:solidFill>
                            <a:schemeClr val="dk1"/>
                          </a:solidFill>
                          <a:effectLst/>
                          <a:latin typeface="Courier New" pitchFamily="49" charset="0"/>
                          <a:ea typeface="+mn-ea"/>
                          <a:cs typeface="Courier New" pitchFamily="49" charset="0"/>
                        </a:rPr>
                        <a:t>as-number</a:t>
                      </a:r>
                    </a:p>
                  </a:txBody>
                  <a:tcPr marL="68580" marR="68580" marT="0" marB="0" anchor="ctr"/>
                </a:tc>
                <a:tc>
                  <a:txBody>
                    <a:bodyPr/>
                    <a:lstStyle/>
                    <a:p>
                      <a:pPr marL="0" marR="0">
                        <a:lnSpc>
                          <a:spcPct val="100000"/>
                        </a:lnSpc>
                        <a:spcBef>
                          <a:spcPts val="300"/>
                        </a:spcBef>
                        <a:spcAft>
                          <a:spcPts val="0"/>
                        </a:spcAft>
                      </a:pPr>
                      <a:r>
                        <a:rPr kumimoji="0" lang="en-US" sz="1400" b="0" u="none" strike="noStrike" kern="1200" cap="none" normalizeH="0" baseline="0" dirty="0" smtClean="0">
                          <a:ln>
                            <a:noFill/>
                          </a:ln>
                          <a:solidFill>
                            <a:schemeClr val="dk1"/>
                          </a:solidFill>
                          <a:effectLst/>
                          <a:latin typeface="+mn-lt"/>
                          <a:ea typeface="+mn-ea"/>
                          <a:cs typeface="+mn-cs"/>
                        </a:rPr>
                        <a:t>Specifies the EIGRP AS number for which routes are to be summarized.</a:t>
                      </a:r>
                    </a:p>
                  </a:txBody>
                  <a:tcPr marL="68580" marR="68580" marT="0" marB="0" anchor="ctr"/>
                </a:tc>
              </a:tr>
              <a:tr h="518350">
                <a:tc>
                  <a:txBody>
                    <a:bodyPr/>
                    <a:lstStyle/>
                    <a:p>
                      <a:pPr marL="0" marR="0" algn="l">
                        <a:spcBef>
                          <a:spcPts val="0"/>
                        </a:spcBef>
                        <a:spcAft>
                          <a:spcPts val="500"/>
                        </a:spcAft>
                      </a:pPr>
                      <a:r>
                        <a:rPr kumimoji="0" lang="en-US" sz="1400" i="1" u="none" strike="noStrike" kern="1200" cap="none" normalizeH="0" baseline="0" dirty="0" smtClean="0">
                          <a:ln>
                            <a:noFill/>
                          </a:ln>
                          <a:solidFill>
                            <a:schemeClr val="dk1"/>
                          </a:solidFill>
                          <a:effectLst/>
                          <a:latin typeface="Courier New" pitchFamily="49" charset="0"/>
                          <a:ea typeface="+mn-ea"/>
                          <a:cs typeface="Courier New" pitchFamily="49" charset="0"/>
                        </a:rPr>
                        <a:t>ipv6-address</a:t>
                      </a:r>
                    </a:p>
                  </a:txBody>
                  <a:tcPr marL="68580" marR="68580" marT="0" marB="0" anchor="ctr"/>
                </a:tc>
                <a:tc>
                  <a:txBody>
                    <a:bodyPr/>
                    <a:lstStyle/>
                    <a:p>
                      <a:pPr marL="0" marR="0">
                        <a:lnSpc>
                          <a:spcPct val="100000"/>
                        </a:lnSpc>
                        <a:spcBef>
                          <a:spcPts val="300"/>
                        </a:spcBef>
                        <a:spcAft>
                          <a:spcPts val="0"/>
                        </a:spcAft>
                      </a:pPr>
                      <a:r>
                        <a:rPr kumimoji="0" lang="en-US" sz="1400" b="0" u="none" strike="noStrike" kern="1200" cap="none" normalizeH="0" baseline="0" dirty="0" smtClean="0">
                          <a:ln>
                            <a:noFill/>
                          </a:ln>
                          <a:solidFill>
                            <a:schemeClr val="dk1"/>
                          </a:solidFill>
                          <a:effectLst/>
                          <a:latin typeface="+mn-lt"/>
                          <a:ea typeface="+mn-ea"/>
                          <a:cs typeface="+mn-cs"/>
                        </a:rPr>
                        <a:t>The IPv6 address of the summary route.</a:t>
                      </a:r>
                    </a:p>
                  </a:txBody>
                  <a:tcPr marL="68580" marR="68580" marT="0" marB="0" anchor="ctr"/>
                </a:tc>
              </a:tr>
              <a:tr h="615061">
                <a:tc>
                  <a:txBody>
                    <a:bodyPr/>
                    <a:lstStyle/>
                    <a:p>
                      <a:pPr marL="0" marR="0" algn="l">
                        <a:spcBef>
                          <a:spcPts val="0"/>
                        </a:spcBef>
                        <a:spcAft>
                          <a:spcPts val="500"/>
                        </a:spcAft>
                      </a:pPr>
                      <a:r>
                        <a:rPr kumimoji="0" lang="en-US" sz="1400" i="1" u="none" strike="noStrike" kern="1200" cap="none" normalizeH="0" baseline="0" dirty="0" smtClean="0">
                          <a:ln>
                            <a:noFill/>
                          </a:ln>
                          <a:solidFill>
                            <a:schemeClr val="dk1"/>
                          </a:solidFill>
                          <a:effectLst/>
                          <a:latin typeface="Courier New" pitchFamily="49" charset="0"/>
                          <a:ea typeface="+mn-ea"/>
                          <a:cs typeface="Courier New" pitchFamily="49" charset="0"/>
                        </a:rPr>
                        <a:t>admin-distance</a:t>
                      </a:r>
                    </a:p>
                  </a:txBody>
                  <a:tcPr marL="68580" marR="68580" marT="0" marB="0" anchor="ctr"/>
                </a:tc>
                <a:tc>
                  <a:txBody>
                    <a:bodyPr/>
                    <a:lstStyle/>
                    <a:p>
                      <a:pPr marL="0" marR="0">
                        <a:lnSpc>
                          <a:spcPct val="100000"/>
                        </a:lnSpc>
                        <a:spcBef>
                          <a:spcPts val="300"/>
                        </a:spcBef>
                        <a:spcAft>
                          <a:spcPts val="0"/>
                        </a:spcAft>
                      </a:pPr>
                      <a:r>
                        <a:rPr kumimoji="0" lang="en-US" sz="1400" b="0" u="none" strike="noStrike" kern="1200" cap="none" normalizeH="0" baseline="0" dirty="0" smtClean="0">
                          <a:ln>
                            <a:noFill/>
                          </a:ln>
                          <a:solidFill>
                            <a:schemeClr val="dk1"/>
                          </a:solidFill>
                          <a:effectLst/>
                          <a:latin typeface="+mn-lt"/>
                          <a:ea typeface="+mn-ea"/>
                          <a:cs typeface="+mn-cs"/>
                        </a:rPr>
                        <a:t>(Optional) Specifies the administrative distance, a value from 0 through 255. </a:t>
                      </a:r>
                    </a:p>
                    <a:p>
                      <a:pPr marL="0" marR="0">
                        <a:lnSpc>
                          <a:spcPct val="100000"/>
                        </a:lnSpc>
                        <a:spcBef>
                          <a:spcPts val="300"/>
                        </a:spcBef>
                        <a:spcAft>
                          <a:spcPts val="0"/>
                        </a:spcAft>
                      </a:pPr>
                      <a:r>
                        <a:rPr kumimoji="0" lang="en-US" sz="1400" b="0" u="none" strike="noStrike" kern="1200" cap="none" normalizeH="0" baseline="0" dirty="0" smtClean="0">
                          <a:ln>
                            <a:noFill/>
                          </a:ln>
                          <a:solidFill>
                            <a:schemeClr val="dk1"/>
                          </a:solidFill>
                          <a:effectLst/>
                          <a:latin typeface="+mn-lt"/>
                          <a:ea typeface="+mn-ea"/>
                          <a:cs typeface="+mn-cs"/>
                        </a:rPr>
                        <a:t>The default value is 90.</a:t>
                      </a:r>
                    </a:p>
                  </a:txBody>
                  <a:tcPr marL="68580" marR="68580" marT="0" marB="0" anchor="ctr"/>
                </a:tc>
              </a:tr>
            </a:tbl>
          </a:graphicData>
        </a:graphic>
      </p:graphicFrame>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MTU Discovery</a:t>
            </a:r>
            <a:endParaRPr lang="en-US" dirty="0"/>
          </a:p>
        </p:txBody>
      </p:sp>
      <p:sp>
        <p:nvSpPr>
          <p:cNvPr id="3" name="Content Placeholder 2"/>
          <p:cNvSpPr>
            <a:spLocks noGrp="1"/>
          </p:cNvSpPr>
          <p:nvPr>
            <p:ph idx="1"/>
          </p:nvPr>
        </p:nvSpPr>
        <p:spPr/>
        <p:txBody>
          <a:bodyPr/>
          <a:lstStyle/>
          <a:p>
            <a:r>
              <a:rPr lang="en-US" dirty="0" smtClean="0"/>
              <a:t>IPv6 routers no longer perform fragmentation.</a:t>
            </a:r>
          </a:p>
          <a:p>
            <a:r>
              <a:rPr lang="en-US" dirty="0" smtClean="0"/>
              <a:t>A discovery process is used to determine the optimum MTU to use during a given session. </a:t>
            </a:r>
          </a:p>
          <a:p>
            <a:pPr lvl="1"/>
            <a:r>
              <a:rPr lang="en-US" dirty="0" smtClean="0"/>
              <a:t>In this discovery process, the source IPv6 device attempts to send a packet at the size that is specified by the upper IP layers, for example, the transport and application layers. </a:t>
            </a:r>
          </a:p>
          <a:p>
            <a:r>
              <a:rPr lang="en-US" dirty="0" smtClean="0"/>
              <a:t>If the device receives an Internet Control Message Protocol (ICMP) “packet too big” message, it retransmits the MTU discover packet with a smaller MTU; this process is repeated until the device receives a response that the discover packet arrived intact. </a:t>
            </a:r>
          </a:p>
          <a:p>
            <a:r>
              <a:rPr lang="en-US" dirty="0" smtClean="0"/>
              <a:t>The device then sets the MTU for the </a:t>
            </a:r>
            <a:r>
              <a:rPr lang="en-US" smtClean="0"/>
              <a:t>session.</a:t>
            </a:r>
            <a:endParaRPr lang="en-US" dirty="0" smtClean="0"/>
          </a:p>
        </p:txBody>
      </p:sp>
    </p:spTree>
  </p:cSld>
  <p:clrMapOvr>
    <a:masterClrMapping/>
  </p:clrMapOvr>
  <p:transition/>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bwMode="auto">
          <a:xfrm>
            <a:off x="1986280" y="3403600"/>
            <a:ext cx="1397000" cy="21844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1" name="Rectangle 70"/>
          <p:cNvSpPr/>
          <p:nvPr/>
        </p:nvSpPr>
        <p:spPr bwMode="auto">
          <a:xfrm>
            <a:off x="1986280" y="3037840"/>
            <a:ext cx="1397000" cy="21844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1397000" y="2641601"/>
            <a:ext cx="2133601" cy="22218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EIGRP for IPv6 Example</a:t>
            </a:r>
            <a:endParaRPr lang="en-US" dirty="0"/>
          </a:p>
        </p:txBody>
      </p:sp>
      <p:sp>
        <p:nvSpPr>
          <p:cNvPr id="73" name="Content Placeholder 6"/>
          <p:cNvSpPr>
            <a:spLocks noGrp="1"/>
          </p:cNvSpPr>
          <p:nvPr>
            <p:ph idx="11"/>
          </p:nvPr>
        </p:nvSpPr>
        <p:spPr>
          <a:xfrm>
            <a:off x="279400" y="4277364"/>
            <a:ext cx="8483600" cy="1666239"/>
          </a:xfrm>
        </p:spPr>
        <p:txBody>
          <a:bodyPr>
            <a:noAutofit/>
          </a:bodyPr>
          <a:lstStyle/>
          <a:p>
            <a:pPr>
              <a:buFont typeface="Wingdings" pitchFamily="2" charset="2"/>
              <a:buChar char="§"/>
            </a:pPr>
            <a:r>
              <a:rPr lang="en-US" sz="2000" dirty="0" smtClean="0"/>
              <a:t>In this example, all router interfaces have IPv6 addresses configured, including the three loopback interfaces on R3.</a:t>
            </a:r>
          </a:p>
          <a:p>
            <a:pPr>
              <a:buFont typeface="Wingdings" pitchFamily="2" charset="2"/>
              <a:buChar char="§"/>
            </a:pPr>
            <a:r>
              <a:rPr lang="en-US" sz="2000" dirty="0" smtClean="0"/>
              <a:t>R1 is first configured to support EIGRP for IPv6 on it’s interfaces.</a:t>
            </a:r>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39505"/>
            <a:ext cx="8520113" cy="133305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unicast-routing</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interface Serial0/0/0.2 point-to-point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R1(config-subif)# </a:t>
            </a:r>
            <a:r>
              <a:rPr lang="en-US" sz="1200" b="1" kern="0" dirty="0" smtClean="0">
                <a:latin typeface="Courier New" pitchFamily="49" charset="0"/>
                <a:cs typeface="Courier New" pitchFamily="49" charset="0"/>
              </a:rPr>
              <a:t>ipv6 eigrp 100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R1(config-subif)# </a:t>
            </a:r>
            <a:r>
              <a:rPr lang="en-US" sz="1200" b="1" kern="0" dirty="0" smtClean="0">
                <a:latin typeface="Courier New" pitchFamily="49" charset="0"/>
                <a:cs typeface="Courier New" pitchFamily="49" charset="0"/>
              </a:rPr>
              <a:t>interface Serial0/0/0.3 point-to-point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R1(config-subif)# </a:t>
            </a:r>
            <a:r>
              <a:rPr lang="en-US" sz="1200" b="1" kern="0" dirty="0" smtClean="0">
                <a:latin typeface="Courier New" pitchFamily="49" charset="0"/>
                <a:cs typeface="Courier New" pitchFamily="49" charset="0"/>
              </a:rPr>
              <a:t>ipv6 eigrp 100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R1(config-subif)# </a:t>
            </a:r>
            <a:r>
              <a:rPr lang="en-US" sz="1200" b="1" kern="0" dirty="0" smtClean="0">
                <a:latin typeface="Courier New" pitchFamily="49" charset="0"/>
                <a:cs typeface="Courier New" pitchFamily="49" charset="0"/>
              </a:rPr>
              <a:t>exit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a:t>
            </a:r>
          </a:p>
        </p:txBody>
      </p:sp>
      <p:grpSp>
        <p:nvGrpSpPr>
          <p:cNvPr id="2" name="Group 37"/>
          <p:cNvGrpSpPr/>
          <p:nvPr/>
        </p:nvGrpSpPr>
        <p:grpSpPr>
          <a:xfrm>
            <a:off x="335280" y="1054100"/>
            <a:ext cx="8473440" cy="1295400"/>
            <a:chOff x="335280" y="1054100"/>
            <a:chExt cx="8473440" cy="1295400"/>
          </a:xfrm>
        </p:grpSpPr>
        <p:sp>
          <p:nvSpPr>
            <p:cNvPr id="23" name="Rounded Rectangle 22"/>
            <p:cNvSpPr/>
            <p:nvPr/>
          </p:nvSpPr>
          <p:spPr bwMode="auto">
            <a:xfrm>
              <a:off x="335280" y="1054100"/>
              <a:ext cx="847344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Freeform 9"/>
            <p:cNvSpPr>
              <a:spLocks/>
            </p:cNvSpPr>
            <p:nvPr/>
          </p:nvSpPr>
          <p:spPr bwMode="auto">
            <a:xfrm>
              <a:off x="635000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3" name="Freeform 9"/>
            <p:cNvSpPr>
              <a:spLocks/>
            </p:cNvSpPr>
            <p:nvPr/>
          </p:nvSpPr>
          <p:spPr bwMode="auto">
            <a:xfrm>
              <a:off x="42214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1" name="Freeform 9"/>
            <p:cNvSpPr>
              <a:spLocks/>
            </p:cNvSpPr>
            <p:nvPr/>
          </p:nvSpPr>
          <p:spPr bwMode="auto">
            <a:xfrm>
              <a:off x="20243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3622581" y="1674409"/>
              <a:ext cx="870351" cy="451691"/>
            </a:xfrm>
            <a:prstGeom prst="rect">
              <a:avLst/>
            </a:prstGeom>
            <a:noFill/>
            <a:ln w="9525">
              <a:noFill/>
              <a:miter lim="800000"/>
              <a:headEnd/>
              <a:tailEnd/>
            </a:ln>
          </p:spPr>
        </p:pic>
        <p:sp>
          <p:nvSpPr>
            <p:cNvPr id="21" name="TextBox 20"/>
            <p:cNvSpPr txBox="1"/>
            <p:nvPr/>
          </p:nvSpPr>
          <p:spPr>
            <a:xfrm>
              <a:off x="4555696" y="1712601"/>
              <a:ext cx="1013551" cy="165253"/>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22" name="TextBox 21"/>
            <p:cNvSpPr txBox="1"/>
            <p:nvPr/>
          </p:nvSpPr>
          <p:spPr>
            <a:xfrm>
              <a:off x="5207000" y="1701801"/>
              <a:ext cx="541171" cy="189580"/>
            </a:xfrm>
            <a:prstGeom prst="rect">
              <a:avLst/>
            </a:prstGeom>
            <a:noFill/>
          </p:spPr>
          <p:txBody>
            <a:bodyPr wrap="square" lIns="0" tIns="0" rIns="0" bIns="0" rtlCol="0" anchor="ctr" anchorCtr="0">
              <a:noAutofit/>
            </a:bodyPr>
            <a:lstStyle/>
            <a:p>
              <a:pPr algn="r"/>
              <a:r>
                <a:rPr lang="en-US" sz="1050" dirty="0" smtClean="0"/>
                <a:t>S0/0/0.1</a:t>
              </a:r>
              <a:endParaRPr lang="en-US" sz="1050" dirty="0"/>
            </a:p>
          </p:txBody>
        </p:sp>
        <p:sp>
          <p:nvSpPr>
            <p:cNvPr id="30" name="TextBox 29"/>
            <p:cNvSpPr txBox="1"/>
            <p:nvPr/>
          </p:nvSpPr>
          <p:spPr>
            <a:xfrm>
              <a:off x="389801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5118101" y="146557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808896" y="1685426"/>
              <a:ext cx="870351" cy="451691"/>
            </a:xfrm>
            <a:prstGeom prst="rect">
              <a:avLst/>
            </a:prstGeom>
            <a:noFill/>
            <a:ln w="9525">
              <a:noFill/>
              <a:miter lim="800000"/>
              <a:headEnd/>
              <a:tailEnd/>
            </a:ln>
          </p:spPr>
        </p:pic>
        <p:sp>
          <p:nvSpPr>
            <p:cNvPr id="31" name="TextBox 30"/>
            <p:cNvSpPr txBox="1"/>
            <p:nvPr/>
          </p:nvSpPr>
          <p:spPr>
            <a:xfrm>
              <a:off x="61045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338080" y="1109886"/>
              <a:ext cx="8470640" cy="258532"/>
            </a:xfrm>
            <a:prstGeom prst="rect">
              <a:avLst/>
            </a:prstGeom>
            <a:noFill/>
          </p:spPr>
          <p:txBody>
            <a:bodyPr wrap="square" rtlCol="0">
              <a:spAutoFit/>
            </a:bodyPr>
            <a:lstStyle/>
            <a:p>
              <a:r>
                <a:rPr lang="en-US" sz="1200" b="1" dirty="0" smtClean="0"/>
                <a:t>IPv6 EIGRP AS 100</a:t>
              </a:r>
              <a:endParaRPr lang="en-US" sz="1200" b="1" dirty="0"/>
            </a:p>
          </p:txBody>
        </p:sp>
        <p:sp>
          <p:nvSpPr>
            <p:cNvPr id="40" name="TextBox 39"/>
            <p:cNvSpPr txBox="1"/>
            <p:nvPr/>
          </p:nvSpPr>
          <p:spPr>
            <a:xfrm>
              <a:off x="4310381" y="146558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3057096" y="1712601"/>
              <a:ext cx="1013551" cy="165253"/>
            </a:xfrm>
            <a:prstGeom prst="rect">
              <a:avLst/>
            </a:prstGeom>
            <a:noFill/>
          </p:spPr>
          <p:txBody>
            <a:bodyPr wrap="square" lIns="0" tIns="0" rIns="0" bIns="0" rtlCol="0" anchor="ctr" anchorCtr="0">
              <a:noAutofit/>
            </a:bodyPr>
            <a:lstStyle/>
            <a:p>
              <a:pPr algn="l"/>
              <a:r>
                <a:rPr lang="en-US" sz="1050" dirty="0" smtClean="0"/>
                <a:t>S0/0/0.3</a:t>
              </a:r>
              <a:endParaRPr lang="en-US" sz="1050" dirty="0"/>
            </a:p>
          </p:txBody>
        </p:sp>
        <p:sp>
          <p:nvSpPr>
            <p:cNvPr id="44" name="TextBox 43"/>
            <p:cNvSpPr txBox="1"/>
            <p:nvPr/>
          </p:nvSpPr>
          <p:spPr>
            <a:xfrm>
              <a:off x="3053079" y="145288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1438181" y="1674409"/>
              <a:ext cx="870351" cy="451691"/>
            </a:xfrm>
            <a:prstGeom prst="rect">
              <a:avLst/>
            </a:prstGeom>
            <a:noFill/>
            <a:ln w="9525">
              <a:noFill/>
              <a:miter lim="800000"/>
              <a:headEnd/>
              <a:tailEnd/>
            </a:ln>
          </p:spPr>
        </p:pic>
        <p:sp>
          <p:nvSpPr>
            <p:cNvPr id="35" name="TextBox 34"/>
            <p:cNvSpPr txBox="1"/>
            <p:nvPr/>
          </p:nvSpPr>
          <p:spPr>
            <a:xfrm>
              <a:off x="171361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2371296" y="1715141"/>
              <a:ext cx="1013551" cy="165253"/>
            </a:xfrm>
            <a:prstGeom prst="rect">
              <a:avLst/>
            </a:prstGeom>
            <a:noFill/>
          </p:spPr>
          <p:txBody>
            <a:bodyPr wrap="square" lIns="0" tIns="0" rIns="0" bIns="0" rtlCol="0" anchor="ctr" anchorCtr="0">
              <a:noAutofit/>
            </a:bodyPr>
            <a:lstStyle/>
            <a:p>
              <a:pPr algn="l"/>
              <a:r>
                <a:rPr lang="en-US" sz="1050" dirty="0" smtClean="0"/>
                <a:t>S0/0/0.1</a:t>
              </a:r>
              <a:endParaRPr lang="en-US" sz="1050" dirty="0"/>
            </a:p>
          </p:txBody>
        </p:sp>
        <p:sp>
          <p:nvSpPr>
            <p:cNvPr id="37" name="TextBox 36"/>
            <p:cNvSpPr txBox="1"/>
            <p:nvPr/>
          </p:nvSpPr>
          <p:spPr>
            <a:xfrm>
              <a:off x="2100579" y="145542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sp>
          <p:nvSpPr>
            <p:cNvPr id="61" name="TextBox 60"/>
            <p:cNvSpPr txBox="1"/>
            <p:nvPr/>
          </p:nvSpPr>
          <p:spPr>
            <a:xfrm>
              <a:off x="7480299" y="145542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897401" y="1687109"/>
              <a:ext cx="870351" cy="451691"/>
            </a:xfrm>
            <a:prstGeom prst="rect">
              <a:avLst/>
            </a:prstGeom>
            <a:noFill/>
            <a:ln w="9525">
              <a:noFill/>
              <a:miter lim="800000"/>
              <a:headEnd/>
              <a:tailEnd/>
            </a:ln>
          </p:spPr>
        </p:pic>
        <p:sp>
          <p:nvSpPr>
            <p:cNvPr id="63" name="TextBox 62"/>
            <p:cNvSpPr txBox="1"/>
            <p:nvPr/>
          </p:nvSpPr>
          <p:spPr>
            <a:xfrm>
              <a:off x="81728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59856" y="1696720"/>
              <a:ext cx="686863" cy="191295"/>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69" name="TextBox 68"/>
            <p:cNvSpPr txBox="1"/>
            <p:nvPr/>
          </p:nvSpPr>
          <p:spPr>
            <a:xfrm>
              <a:off x="6426199" y="145542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735016" y="1717039"/>
              <a:ext cx="549703" cy="170975"/>
            </a:xfrm>
            <a:prstGeom prst="rect">
              <a:avLst/>
            </a:prstGeom>
            <a:noFill/>
          </p:spPr>
          <p:txBody>
            <a:bodyPr wrap="square" lIns="0" tIns="0" rIns="0" bIns="0" rtlCol="0" anchor="ctr" anchorCtr="0">
              <a:noAutofit/>
            </a:bodyPr>
            <a:lstStyle/>
            <a:p>
              <a:pPr algn="l"/>
              <a:r>
                <a:rPr lang="en-US" sz="1050" dirty="0" smtClean="0"/>
                <a:t>S0/0/0.4</a:t>
              </a:r>
              <a:endParaRPr lang="en-US" sz="1050" dirty="0"/>
            </a:p>
          </p:txBody>
        </p:sp>
        <p:sp>
          <p:nvSpPr>
            <p:cNvPr id="50" name="Rectangle 49"/>
            <p:cNvSpPr/>
            <p:nvPr/>
          </p:nvSpPr>
          <p:spPr>
            <a:xfrm>
              <a:off x="355600" y="1554480"/>
              <a:ext cx="1290320" cy="694966"/>
            </a:xfrm>
            <a:prstGeom prst="rect">
              <a:avLst/>
            </a:prstGeom>
          </p:spPr>
          <p:txBody>
            <a:bodyPr>
              <a:noAutofit/>
            </a:bodyPr>
            <a:lstStyle/>
            <a:p>
              <a:pPr algn="l">
                <a:lnSpc>
                  <a:spcPct val="100000"/>
                </a:lnSpc>
                <a:spcBef>
                  <a:spcPts val="100"/>
                </a:spcBef>
                <a:spcAft>
                  <a:spcPts val="100"/>
                </a:spcAft>
              </a:pPr>
              <a:r>
                <a:rPr lang="en-US" sz="1000" dirty="0" smtClean="0"/>
                <a:t>Lo301: 3:1::3/64</a:t>
              </a:r>
            </a:p>
            <a:p>
              <a:pPr algn="l">
                <a:lnSpc>
                  <a:spcPct val="100000"/>
                </a:lnSpc>
                <a:spcBef>
                  <a:spcPts val="100"/>
                </a:spcBef>
                <a:spcAft>
                  <a:spcPts val="100"/>
                </a:spcAft>
              </a:pPr>
              <a:r>
                <a:rPr lang="en-US" sz="1000" dirty="0" smtClean="0"/>
                <a:t>Lo302: 3:2::3/64</a:t>
              </a:r>
            </a:p>
            <a:p>
              <a:pPr algn="l">
                <a:lnSpc>
                  <a:spcPct val="100000"/>
                </a:lnSpc>
                <a:spcBef>
                  <a:spcPts val="100"/>
                </a:spcBef>
                <a:spcAft>
                  <a:spcPts val="100"/>
                </a:spcAft>
              </a:pPr>
              <a:r>
                <a:rPr lang="en-US" sz="1000" dirty="0" smtClean="0"/>
                <a:t>Lo303: 3:3::3/64</a:t>
              </a:r>
              <a:endParaRPr lang="en-US" sz="1000" dirty="0"/>
            </a:p>
          </p:txBody>
        </p:sp>
      </p:grpSp>
    </p:spTree>
  </p:cSld>
  <p:clrMapOvr>
    <a:masterClrMapping/>
  </p:clrMapOvr>
  <p:transition/>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bwMode="auto">
          <a:xfrm>
            <a:off x="1661160" y="4124960"/>
            <a:ext cx="1397000" cy="21844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9" name="Rectangle 38"/>
          <p:cNvSpPr/>
          <p:nvPr/>
        </p:nvSpPr>
        <p:spPr bwMode="auto">
          <a:xfrm>
            <a:off x="1661160" y="3759200"/>
            <a:ext cx="1397000" cy="21844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ectangle 50"/>
          <p:cNvSpPr/>
          <p:nvPr/>
        </p:nvSpPr>
        <p:spPr bwMode="auto">
          <a:xfrm>
            <a:off x="1752600" y="3403600"/>
            <a:ext cx="1397000" cy="21844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1" name="Rectangle 70"/>
          <p:cNvSpPr/>
          <p:nvPr/>
        </p:nvSpPr>
        <p:spPr bwMode="auto">
          <a:xfrm>
            <a:off x="1925320" y="3037840"/>
            <a:ext cx="1397000" cy="21844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1397000" y="2641601"/>
            <a:ext cx="2133601" cy="22218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EIGRP for IPv6 Example</a:t>
            </a:r>
            <a:endParaRPr lang="en-US" dirty="0"/>
          </a:p>
        </p:txBody>
      </p:sp>
      <p:sp>
        <p:nvSpPr>
          <p:cNvPr id="73" name="Content Placeholder 6"/>
          <p:cNvSpPr>
            <a:spLocks noGrp="1"/>
          </p:cNvSpPr>
          <p:nvPr>
            <p:ph idx="11"/>
          </p:nvPr>
        </p:nvSpPr>
        <p:spPr>
          <a:xfrm>
            <a:off x="279400" y="4886960"/>
            <a:ext cx="8483600" cy="1554479"/>
          </a:xfrm>
        </p:spPr>
        <p:txBody>
          <a:bodyPr>
            <a:noAutofit/>
          </a:bodyPr>
          <a:lstStyle/>
          <a:p>
            <a:pPr>
              <a:buFont typeface="Wingdings" pitchFamily="2" charset="2"/>
              <a:buChar char="§"/>
            </a:pPr>
            <a:r>
              <a:rPr lang="en-US" sz="2000" dirty="0" smtClean="0"/>
              <a:t>Next R3 is configured.</a:t>
            </a:r>
          </a:p>
          <a:p>
            <a:r>
              <a:rPr lang="en-US" sz="2000" dirty="0" smtClean="0"/>
              <a:t>Notice that unlike OSPF which automatically recognized and formed adjacencies, EIGRP does not appear to do the same as no messages are informing us of EIGRP neighbors.</a:t>
            </a:r>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39505"/>
            <a:ext cx="8520113" cy="199345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 </a:t>
            </a:r>
            <a:r>
              <a:rPr lang="en-US" sz="1200" b="1" kern="0" dirty="0" smtClean="0">
                <a:latin typeface="Courier New" pitchFamily="49" charset="0"/>
                <a:cs typeface="Courier New" pitchFamily="49" charset="0"/>
              </a:rPr>
              <a:t>ipv6 unicast-routing</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 </a:t>
            </a:r>
            <a:r>
              <a:rPr lang="en-US" sz="1200" b="1" kern="0" dirty="0" smtClean="0">
                <a:latin typeface="Courier New" pitchFamily="49" charset="0"/>
                <a:cs typeface="Courier New" pitchFamily="49" charset="0"/>
              </a:rPr>
              <a:t>interface Serial0/0/0.1 point-to-point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R3(config-subif)# </a:t>
            </a:r>
            <a:r>
              <a:rPr lang="en-US" sz="1200" b="1" kern="0" dirty="0" smtClean="0">
                <a:latin typeface="Courier New" pitchFamily="49" charset="0"/>
                <a:cs typeface="Courier New" pitchFamily="49" charset="0"/>
              </a:rPr>
              <a:t>ipv6 eigrp 100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R3(config-subif)# </a:t>
            </a:r>
            <a:r>
              <a:rPr lang="en-US" sz="1200" b="1" kern="0" dirty="0" smtClean="0">
                <a:latin typeface="Courier New" pitchFamily="49" charset="0"/>
                <a:cs typeface="Courier New" pitchFamily="49" charset="0"/>
              </a:rPr>
              <a:t>interface loopback 301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R3(config-if)# </a:t>
            </a:r>
            <a:r>
              <a:rPr lang="en-US" sz="1200" b="1" kern="0" dirty="0" smtClean="0">
                <a:latin typeface="Courier New" pitchFamily="49" charset="0"/>
                <a:cs typeface="Courier New" pitchFamily="49" charset="0"/>
              </a:rPr>
              <a:t>ipv6 eigrp 100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R3(config-if)# </a:t>
            </a:r>
            <a:r>
              <a:rPr lang="en-US" sz="1200" b="1" kern="0" dirty="0" smtClean="0">
                <a:latin typeface="Courier New" pitchFamily="49" charset="0"/>
                <a:cs typeface="Courier New" pitchFamily="49" charset="0"/>
              </a:rPr>
              <a:t>interface loopback 302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R3(config-if)# </a:t>
            </a:r>
            <a:r>
              <a:rPr lang="en-US" sz="1200" b="1" kern="0" dirty="0" smtClean="0">
                <a:latin typeface="Courier New" pitchFamily="49" charset="0"/>
                <a:cs typeface="Courier New" pitchFamily="49" charset="0"/>
              </a:rPr>
              <a:t>ipv6 eigrp 100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R3(config-if)# </a:t>
            </a:r>
            <a:r>
              <a:rPr lang="en-US" sz="1200" b="1" kern="0" dirty="0" smtClean="0">
                <a:latin typeface="Courier New" pitchFamily="49" charset="0"/>
                <a:cs typeface="Courier New" pitchFamily="49" charset="0"/>
              </a:rPr>
              <a:t>interface loopback 303</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R3(config-if)# </a:t>
            </a:r>
            <a:r>
              <a:rPr lang="en-US" sz="1200" b="1" kern="0" dirty="0" smtClean="0">
                <a:latin typeface="Courier New" pitchFamily="49" charset="0"/>
                <a:cs typeface="Courier New" pitchFamily="49" charset="0"/>
              </a:rPr>
              <a:t>ipv6 eigrp 100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R3(config-if)#</a:t>
            </a:r>
          </a:p>
        </p:txBody>
      </p:sp>
      <p:grpSp>
        <p:nvGrpSpPr>
          <p:cNvPr id="2" name="Group 45"/>
          <p:cNvGrpSpPr/>
          <p:nvPr/>
        </p:nvGrpSpPr>
        <p:grpSpPr>
          <a:xfrm>
            <a:off x="335280" y="1100992"/>
            <a:ext cx="8473440" cy="1295400"/>
            <a:chOff x="335280" y="1054100"/>
            <a:chExt cx="8473440" cy="1295400"/>
          </a:xfrm>
        </p:grpSpPr>
        <p:sp>
          <p:nvSpPr>
            <p:cNvPr id="23" name="Rounded Rectangle 22"/>
            <p:cNvSpPr/>
            <p:nvPr/>
          </p:nvSpPr>
          <p:spPr bwMode="auto">
            <a:xfrm>
              <a:off x="335280" y="1054100"/>
              <a:ext cx="847344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Freeform 9"/>
            <p:cNvSpPr>
              <a:spLocks/>
            </p:cNvSpPr>
            <p:nvPr/>
          </p:nvSpPr>
          <p:spPr bwMode="auto">
            <a:xfrm>
              <a:off x="635000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3" name="Freeform 9"/>
            <p:cNvSpPr>
              <a:spLocks/>
            </p:cNvSpPr>
            <p:nvPr/>
          </p:nvSpPr>
          <p:spPr bwMode="auto">
            <a:xfrm>
              <a:off x="42214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1" name="Freeform 9"/>
            <p:cNvSpPr>
              <a:spLocks/>
            </p:cNvSpPr>
            <p:nvPr/>
          </p:nvSpPr>
          <p:spPr bwMode="auto">
            <a:xfrm>
              <a:off x="20243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3622581" y="1674409"/>
              <a:ext cx="870351" cy="451691"/>
            </a:xfrm>
            <a:prstGeom prst="rect">
              <a:avLst/>
            </a:prstGeom>
            <a:noFill/>
            <a:ln w="9525">
              <a:noFill/>
              <a:miter lim="800000"/>
              <a:headEnd/>
              <a:tailEnd/>
            </a:ln>
          </p:spPr>
        </p:pic>
        <p:sp>
          <p:nvSpPr>
            <p:cNvPr id="21" name="TextBox 20"/>
            <p:cNvSpPr txBox="1"/>
            <p:nvPr/>
          </p:nvSpPr>
          <p:spPr>
            <a:xfrm>
              <a:off x="4555696" y="1712601"/>
              <a:ext cx="1013551" cy="165253"/>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22" name="TextBox 21"/>
            <p:cNvSpPr txBox="1"/>
            <p:nvPr/>
          </p:nvSpPr>
          <p:spPr>
            <a:xfrm>
              <a:off x="5207000" y="1701801"/>
              <a:ext cx="541171" cy="189580"/>
            </a:xfrm>
            <a:prstGeom prst="rect">
              <a:avLst/>
            </a:prstGeom>
            <a:noFill/>
          </p:spPr>
          <p:txBody>
            <a:bodyPr wrap="square" lIns="0" tIns="0" rIns="0" bIns="0" rtlCol="0" anchor="ctr" anchorCtr="0">
              <a:noAutofit/>
            </a:bodyPr>
            <a:lstStyle/>
            <a:p>
              <a:pPr algn="r"/>
              <a:r>
                <a:rPr lang="en-US" sz="1050" dirty="0" smtClean="0"/>
                <a:t>S0/0/0.1</a:t>
              </a:r>
              <a:endParaRPr lang="en-US" sz="1050" dirty="0"/>
            </a:p>
          </p:txBody>
        </p:sp>
        <p:sp>
          <p:nvSpPr>
            <p:cNvPr id="30" name="TextBox 29"/>
            <p:cNvSpPr txBox="1"/>
            <p:nvPr/>
          </p:nvSpPr>
          <p:spPr>
            <a:xfrm>
              <a:off x="389801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5118101" y="146557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808896" y="1685426"/>
              <a:ext cx="870351" cy="451691"/>
            </a:xfrm>
            <a:prstGeom prst="rect">
              <a:avLst/>
            </a:prstGeom>
            <a:noFill/>
            <a:ln w="9525">
              <a:noFill/>
              <a:miter lim="800000"/>
              <a:headEnd/>
              <a:tailEnd/>
            </a:ln>
          </p:spPr>
        </p:pic>
        <p:sp>
          <p:nvSpPr>
            <p:cNvPr id="31" name="TextBox 30"/>
            <p:cNvSpPr txBox="1"/>
            <p:nvPr/>
          </p:nvSpPr>
          <p:spPr>
            <a:xfrm>
              <a:off x="61045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338080" y="1109886"/>
              <a:ext cx="8470640" cy="258532"/>
            </a:xfrm>
            <a:prstGeom prst="rect">
              <a:avLst/>
            </a:prstGeom>
            <a:noFill/>
          </p:spPr>
          <p:txBody>
            <a:bodyPr wrap="square" rtlCol="0">
              <a:spAutoFit/>
            </a:bodyPr>
            <a:lstStyle/>
            <a:p>
              <a:r>
                <a:rPr lang="en-US" sz="1200" b="1" dirty="0" smtClean="0"/>
                <a:t>IPv6 EIGRP AS 100</a:t>
              </a:r>
              <a:endParaRPr lang="en-US" sz="1200" b="1" dirty="0"/>
            </a:p>
          </p:txBody>
        </p:sp>
        <p:sp>
          <p:nvSpPr>
            <p:cNvPr id="40" name="TextBox 39"/>
            <p:cNvSpPr txBox="1"/>
            <p:nvPr/>
          </p:nvSpPr>
          <p:spPr>
            <a:xfrm>
              <a:off x="4310381" y="146558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3057096" y="1712601"/>
              <a:ext cx="1013551" cy="165253"/>
            </a:xfrm>
            <a:prstGeom prst="rect">
              <a:avLst/>
            </a:prstGeom>
            <a:noFill/>
          </p:spPr>
          <p:txBody>
            <a:bodyPr wrap="square" lIns="0" tIns="0" rIns="0" bIns="0" rtlCol="0" anchor="ctr" anchorCtr="0">
              <a:noAutofit/>
            </a:bodyPr>
            <a:lstStyle/>
            <a:p>
              <a:pPr algn="l"/>
              <a:r>
                <a:rPr lang="en-US" sz="1050" dirty="0" smtClean="0"/>
                <a:t>S0/0/0.3</a:t>
              </a:r>
              <a:endParaRPr lang="en-US" sz="1050" dirty="0"/>
            </a:p>
          </p:txBody>
        </p:sp>
        <p:sp>
          <p:nvSpPr>
            <p:cNvPr id="44" name="TextBox 43"/>
            <p:cNvSpPr txBox="1"/>
            <p:nvPr/>
          </p:nvSpPr>
          <p:spPr>
            <a:xfrm>
              <a:off x="3053079" y="145288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1438181" y="1674409"/>
              <a:ext cx="870351" cy="451691"/>
            </a:xfrm>
            <a:prstGeom prst="rect">
              <a:avLst/>
            </a:prstGeom>
            <a:noFill/>
            <a:ln w="9525">
              <a:noFill/>
              <a:miter lim="800000"/>
              <a:headEnd/>
              <a:tailEnd/>
            </a:ln>
          </p:spPr>
        </p:pic>
        <p:sp>
          <p:nvSpPr>
            <p:cNvPr id="35" name="TextBox 34"/>
            <p:cNvSpPr txBox="1"/>
            <p:nvPr/>
          </p:nvSpPr>
          <p:spPr>
            <a:xfrm>
              <a:off x="171361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2371296" y="1715141"/>
              <a:ext cx="1013551" cy="165253"/>
            </a:xfrm>
            <a:prstGeom prst="rect">
              <a:avLst/>
            </a:prstGeom>
            <a:noFill/>
          </p:spPr>
          <p:txBody>
            <a:bodyPr wrap="square" lIns="0" tIns="0" rIns="0" bIns="0" rtlCol="0" anchor="ctr" anchorCtr="0">
              <a:noAutofit/>
            </a:bodyPr>
            <a:lstStyle/>
            <a:p>
              <a:pPr algn="l"/>
              <a:r>
                <a:rPr lang="en-US" sz="1050" dirty="0" smtClean="0"/>
                <a:t>S0/0/0.1</a:t>
              </a:r>
              <a:endParaRPr lang="en-US" sz="1050" dirty="0"/>
            </a:p>
          </p:txBody>
        </p:sp>
        <p:sp>
          <p:nvSpPr>
            <p:cNvPr id="37" name="TextBox 36"/>
            <p:cNvSpPr txBox="1"/>
            <p:nvPr/>
          </p:nvSpPr>
          <p:spPr>
            <a:xfrm>
              <a:off x="2100579" y="145542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sp>
          <p:nvSpPr>
            <p:cNvPr id="61" name="TextBox 60"/>
            <p:cNvSpPr txBox="1"/>
            <p:nvPr/>
          </p:nvSpPr>
          <p:spPr>
            <a:xfrm>
              <a:off x="7480299" y="145542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897401" y="1687109"/>
              <a:ext cx="870351" cy="451691"/>
            </a:xfrm>
            <a:prstGeom prst="rect">
              <a:avLst/>
            </a:prstGeom>
            <a:noFill/>
            <a:ln w="9525">
              <a:noFill/>
              <a:miter lim="800000"/>
              <a:headEnd/>
              <a:tailEnd/>
            </a:ln>
          </p:spPr>
        </p:pic>
        <p:sp>
          <p:nvSpPr>
            <p:cNvPr id="63" name="TextBox 62"/>
            <p:cNvSpPr txBox="1"/>
            <p:nvPr/>
          </p:nvSpPr>
          <p:spPr>
            <a:xfrm>
              <a:off x="81728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59856" y="1696720"/>
              <a:ext cx="686863" cy="191295"/>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69" name="TextBox 68"/>
            <p:cNvSpPr txBox="1"/>
            <p:nvPr/>
          </p:nvSpPr>
          <p:spPr>
            <a:xfrm>
              <a:off x="6426199" y="145542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735016" y="1717039"/>
              <a:ext cx="549703" cy="170975"/>
            </a:xfrm>
            <a:prstGeom prst="rect">
              <a:avLst/>
            </a:prstGeom>
            <a:noFill/>
          </p:spPr>
          <p:txBody>
            <a:bodyPr wrap="square" lIns="0" tIns="0" rIns="0" bIns="0" rtlCol="0" anchor="ctr" anchorCtr="0">
              <a:noAutofit/>
            </a:bodyPr>
            <a:lstStyle/>
            <a:p>
              <a:pPr algn="l"/>
              <a:r>
                <a:rPr lang="en-US" sz="1050" dirty="0" smtClean="0"/>
                <a:t>S0/0/0.4</a:t>
              </a:r>
              <a:endParaRPr lang="en-US" sz="1050" dirty="0"/>
            </a:p>
          </p:txBody>
        </p:sp>
        <p:sp>
          <p:nvSpPr>
            <p:cNvPr id="50" name="Rectangle 49"/>
            <p:cNvSpPr/>
            <p:nvPr/>
          </p:nvSpPr>
          <p:spPr>
            <a:xfrm>
              <a:off x="355600" y="1554480"/>
              <a:ext cx="1290320" cy="694966"/>
            </a:xfrm>
            <a:prstGeom prst="rect">
              <a:avLst/>
            </a:prstGeom>
          </p:spPr>
          <p:txBody>
            <a:bodyPr>
              <a:noAutofit/>
            </a:bodyPr>
            <a:lstStyle/>
            <a:p>
              <a:pPr algn="l">
                <a:lnSpc>
                  <a:spcPct val="100000"/>
                </a:lnSpc>
                <a:spcBef>
                  <a:spcPts val="100"/>
                </a:spcBef>
                <a:spcAft>
                  <a:spcPts val="100"/>
                </a:spcAft>
              </a:pPr>
              <a:r>
                <a:rPr lang="en-US" sz="1000" dirty="0" smtClean="0"/>
                <a:t>Lo301: 3:1::3/64</a:t>
              </a:r>
            </a:p>
            <a:p>
              <a:pPr algn="l">
                <a:lnSpc>
                  <a:spcPct val="100000"/>
                </a:lnSpc>
                <a:spcBef>
                  <a:spcPts val="100"/>
                </a:spcBef>
                <a:spcAft>
                  <a:spcPts val="100"/>
                </a:spcAft>
              </a:pPr>
              <a:r>
                <a:rPr lang="en-US" sz="1000" dirty="0" smtClean="0"/>
                <a:t>Lo302: 3:2::3/64</a:t>
              </a:r>
            </a:p>
            <a:p>
              <a:pPr algn="l">
                <a:lnSpc>
                  <a:spcPct val="100000"/>
                </a:lnSpc>
                <a:spcBef>
                  <a:spcPts val="100"/>
                </a:spcBef>
                <a:spcAft>
                  <a:spcPts val="100"/>
                </a:spcAft>
              </a:pPr>
              <a:r>
                <a:rPr lang="en-US" sz="1000" dirty="0" smtClean="0"/>
                <a:t>Lo303: 3:3::3/64</a:t>
              </a:r>
              <a:endParaRPr lang="en-US" sz="1000" dirty="0"/>
            </a:p>
          </p:txBody>
        </p:sp>
      </p:grpSp>
    </p:spTree>
  </p:cSld>
  <p:clrMapOvr>
    <a:masterClrMapping/>
  </p:clrMapOvr>
  <p:transition/>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bwMode="auto">
          <a:xfrm>
            <a:off x="1772920" y="3576320"/>
            <a:ext cx="1122680" cy="20828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1" name="Rectangle 70"/>
          <p:cNvSpPr/>
          <p:nvPr/>
        </p:nvSpPr>
        <p:spPr bwMode="auto">
          <a:xfrm>
            <a:off x="1976120" y="3058160"/>
            <a:ext cx="858520" cy="16764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716280" y="2702559"/>
            <a:ext cx="2341880" cy="19170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EIGRP for IPv6 Example</a:t>
            </a:r>
            <a:endParaRPr lang="en-US" dirty="0"/>
          </a:p>
        </p:txBody>
      </p:sp>
      <p:sp>
        <p:nvSpPr>
          <p:cNvPr id="73" name="Content Placeholder 6"/>
          <p:cNvSpPr>
            <a:spLocks noGrp="1"/>
          </p:cNvSpPr>
          <p:nvPr>
            <p:ph idx="11"/>
          </p:nvPr>
        </p:nvSpPr>
        <p:spPr>
          <a:xfrm>
            <a:off x="279400" y="4886960"/>
            <a:ext cx="8483600" cy="1158239"/>
          </a:xfrm>
        </p:spPr>
        <p:txBody>
          <a:bodyPr>
            <a:noAutofit/>
          </a:bodyPr>
          <a:lstStyle/>
          <a:p>
            <a:pPr>
              <a:buFont typeface="Wingdings" pitchFamily="2" charset="2"/>
              <a:buChar char="§"/>
            </a:pPr>
            <a:r>
              <a:rPr lang="en-US" sz="2000" dirty="0" smtClean="0"/>
              <a:t>Verification of the neighbor reveals that the IPv6 EIGRP process 100 is shutdown.</a:t>
            </a:r>
          </a:p>
          <a:p>
            <a:pPr>
              <a:buFont typeface="Wingdings" pitchFamily="2" charset="2"/>
              <a:buChar char="§"/>
            </a:pPr>
            <a:r>
              <a:rPr lang="en-US" sz="2000" dirty="0" smtClean="0"/>
              <a:t>Both R3 and R1 are configured with the</a:t>
            </a:r>
            <a:r>
              <a:rPr lang="en-US" sz="2000" b="1" dirty="0" smtClean="0">
                <a:latin typeface="Courier New" pitchFamily="49" charset="0"/>
                <a:cs typeface="Courier New" pitchFamily="49" charset="0"/>
              </a:rPr>
              <a:t> no shutdown </a:t>
            </a:r>
            <a:r>
              <a:rPr lang="en-US" sz="2000" dirty="0" smtClean="0"/>
              <a:t>command and still no messages informing us of EIGRP neighbors are generated.</a:t>
            </a:r>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39505"/>
            <a:ext cx="8520113" cy="133305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 </a:t>
            </a:r>
            <a:r>
              <a:rPr lang="en-US" sz="1200" b="1" kern="0" dirty="0" smtClean="0">
                <a:latin typeface="Courier New" pitchFamily="49" charset="0"/>
                <a:cs typeface="Courier New" pitchFamily="49" charset="0"/>
              </a:rPr>
              <a:t>show ipv6 eigrp neighbor</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 neighbors for process 100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EIGRP 100 is in SHUTDOWN</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 </a:t>
            </a:r>
            <a:r>
              <a:rPr lang="en-US" sz="1200" b="1" kern="0" dirty="0" smtClean="0">
                <a:latin typeface="Courier New" pitchFamily="49" charset="0"/>
                <a:cs typeface="Courier New" pitchFamily="49" charset="0"/>
              </a:rPr>
              <a:t>config t</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R3(config)# </a:t>
            </a:r>
            <a:r>
              <a:rPr lang="pt-BR" sz="1200" b="1" kern="0" dirty="0" smtClean="0">
                <a:latin typeface="Courier New" pitchFamily="49" charset="0"/>
                <a:cs typeface="Courier New" pitchFamily="49" charset="0"/>
              </a:rPr>
              <a:t>ipv6 router eigrp 100</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R3(config-rtr)#</a:t>
            </a:r>
            <a:r>
              <a:rPr lang="pt-BR" sz="1200" b="1" kern="0" dirty="0" smtClean="0">
                <a:latin typeface="Courier New" pitchFamily="49" charset="0"/>
                <a:cs typeface="Courier New" pitchFamily="49" charset="0"/>
              </a:rPr>
              <a:t> no shutdown</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R3(config-rtr)#</a:t>
            </a:r>
            <a:endParaRPr lang="en-US" sz="1200" kern="0" dirty="0" smtClean="0">
              <a:latin typeface="Courier New" pitchFamily="49" charset="0"/>
              <a:cs typeface="Courier New" pitchFamily="49" charset="0"/>
            </a:endParaRPr>
          </a:p>
        </p:txBody>
      </p:sp>
      <p:grpSp>
        <p:nvGrpSpPr>
          <p:cNvPr id="2" name="Group 37"/>
          <p:cNvGrpSpPr/>
          <p:nvPr/>
        </p:nvGrpSpPr>
        <p:grpSpPr>
          <a:xfrm>
            <a:off x="335280" y="1100992"/>
            <a:ext cx="8473440" cy="1295400"/>
            <a:chOff x="335280" y="1054100"/>
            <a:chExt cx="8473440" cy="1295400"/>
          </a:xfrm>
        </p:grpSpPr>
        <p:sp>
          <p:nvSpPr>
            <p:cNvPr id="23" name="Rounded Rectangle 22"/>
            <p:cNvSpPr/>
            <p:nvPr/>
          </p:nvSpPr>
          <p:spPr bwMode="auto">
            <a:xfrm>
              <a:off x="335280" y="1054100"/>
              <a:ext cx="847344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Freeform 9"/>
            <p:cNvSpPr>
              <a:spLocks/>
            </p:cNvSpPr>
            <p:nvPr/>
          </p:nvSpPr>
          <p:spPr bwMode="auto">
            <a:xfrm>
              <a:off x="635000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3" name="Freeform 9"/>
            <p:cNvSpPr>
              <a:spLocks/>
            </p:cNvSpPr>
            <p:nvPr/>
          </p:nvSpPr>
          <p:spPr bwMode="auto">
            <a:xfrm>
              <a:off x="42214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1" name="Freeform 9"/>
            <p:cNvSpPr>
              <a:spLocks/>
            </p:cNvSpPr>
            <p:nvPr/>
          </p:nvSpPr>
          <p:spPr bwMode="auto">
            <a:xfrm>
              <a:off x="20243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3622581" y="1674409"/>
              <a:ext cx="870351" cy="451691"/>
            </a:xfrm>
            <a:prstGeom prst="rect">
              <a:avLst/>
            </a:prstGeom>
            <a:noFill/>
            <a:ln w="9525">
              <a:noFill/>
              <a:miter lim="800000"/>
              <a:headEnd/>
              <a:tailEnd/>
            </a:ln>
          </p:spPr>
        </p:pic>
        <p:sp>
          <p:nvSpPr>
            <p:cNvPr id="21" name="TextBox 20"/>
            <p:cNvSpPr txBox="1"/>
            <p:nvPr/>
          </p:nvSpPr>
          <p:spPr>
            <a:xfrm>
              <a:off x="4555696" y="1712601"/>
              <a:ext cx="1013551" cy="165253"/>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22" name="TextBox 21"/>
            <p:cNvSpPr txBox="1"/>
            <p:nvPr/>
          </p:nvSpPr>
          <p:spPr>
            <a:xfrm>
              <a:off x="5207000" y="1701801"/>
              <a:ext cx="541171" cy="189580"/>
            </a:xfrm>
            <a:prstGeom prst="rect">
              <a:avLst/>
            </a:prstGeom>
            <a:noFill/>
          </p:spPr>
          <p:txBody>
            <a:bodyPr wrap="square" lIns="0" tIns="0" rIns="0" bIns="0" rtlCol="0" anchor="ctr" anchorCtr="0">
              <a:noAutofit/>
            </a:bodyPr>
            <a:lstStyle/>
            <a:p>
              <a:pPr algn="r"/>
              <a:r>
                <a:rPr lang="en-US" sz="1050" dirty="0" smtClean="0"/>
                <a:t>S0/0/0.1</a:t>
              </a:r>
              <a:endParaRPr lang="en-US" sz="1050" dirty="0"/>
            </a:p>
          </p:txBody>
        </p:sp>
        <p:sp>
          <p:nvSpPr>
            <p:cNvPr id="30" name="TextBox 29"/>
            <p:cNvSpPr txBox="1"/>
            <p:nvPr/>
          </p:nvSpPr>
          <p:spPr>
            <a:xfrm>
              <a:off x="389801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5118101" y="146557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808896" y="1685426"/>
              <a:ext cx="870351" cy="451691"/>
            </a:xfrm>
            <a:prstGeom prst="rect">
              <a:avLst/>
            </a:prstGeom>
            <a:noFill/>
            <a:ln w="9525">
              <a:noFill/>
              <a:miter lim="800000"/>
              <a:headEnd/>
              <a:tailEnd/>
            </a:ln>
          </p:spPr>
        </p:pic>
        <p:sp>
          <p:nvSpPr>
            <p:cNvPr id="31" name="TextBox 30"/>
            <p:cNvSpPr txBox="1"/>
            <p:nvPr/>
          </p:nvSpPr>
          <p:spPr>
            <a:xfrm>
              <a:off x="61045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338080" y="1109886"/>
              <a:ext cx="8470640" cy="258532"/>
            </a:xfrm>
            <a:prstGeom prst="rect">
              <a:avLst/>
            </a:prstGeom>
            <a:noFill/>
          </p:spPr>
          <p:txBody>
            <a:bodyPr wrap="square" rtlCol="0">
              <a:spAutoFit/>
            </a:bodyPr>
            <a:lstStyle/>
            <a:p>
              <a:r>
                <a:rPr lang="en-US" sz="1200" b="1" dirty="0" smtClean="0"/>
                <a:t>IPv6 EIGRP AS 100</a:t>
              </a:r>
              <a:endParaRPr lang="en-US" sz="1200" b="1" dirty="0"/>
            </a:p>
          </p:txBody>
        </p:sp>
        <p:sp>
          <p:nvSpPr>
            <p:cNvPr id="40" name="TextBox 39"/>
            <p:cNvSpPr txBox="1"/>
            <p:nvPr/>
          </p:nvSpPr>
          <p:spPr>
            <a:xfrm>
              <a:off x="4310381" y="146558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3057096" y="1712601"/>
              <a:ext cx="1013551" cy="165253"/>
            </a:xfrm>
            <a:prstGeom prst="rect">
              <a:avLst/>
            </a:prstGeom>
            <a:noFill/>
          </p:spPr>
          <p:txBody>
            <a:bodyPr wrap="square" lIns="0" tIns="0" rIns="0" bIns="0" rtlCol="0" anchor="ctr" anchorCtr="0">
              <a:noAutofit/>
            </a:bodyPr>
            <a:lstStyle/>
            <a:p>
              <a:pPr algn="l"/>
              <a:r>
                <a:rPr lang="en-US" sz="1050" dirty="0" smtClean="0"/>
                <a:t>S0/0/0.3</a:t>
              </a:r>
              <a:endParaRPr lang="en-US" sz="1050" dirty="0"/>
            </a:p>
          </p:txBody>
        </p:sp>
        <p:sp>
          <p:nvSpPr>
            <p:cNvPr id="44" name="TextBox 43"/>
            <p:cNvSpPr txBox="1"/>
            <p:nvPr/>
          </p:nvSpPr>
          <p:spPr>
            <a:xfrm>
              <a:off x="3053079" y="145288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1438181" y="1674409"/>
              <a:ext cx="870351" cy="451691"/>
            </a:xfrm>
            <a:prstGeom prst="rect">
              <a:avLst/>
            </a:prstGeom>
            <a:noFill/>
            <a:ln w="9525">
              <a:noFill/>
              <a:miter lim="800000"/>
              <a:headEnd/>
              <a:tailEnd/>
            </a:ln>
          </p:spPr>
        </p:pic>
        <p:sp>
          <p:nvSpPr>
            <p:cNvPr id="35" name="TextBox 34"/>
            <p:cNvSpPr txBox="1"/>
            <p:nvPr/>
          </p:nvSpPr>
          <p:spPr>
            <a:xfrm>
              <a:off x="171361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2371296" y="1715141"/>
              <a:ext cx="1013551" cy="165253"/>
            </a:xfrm>
            <a:prstGeom prst="rect">
              <a:avLst/>
            </a:prstGeom>
            <a:noFill/>
          </p:spPr>
          <p:txBody>
            <a:bodyPr wrap="square" lIns="0" tIns="0" rIns="0" bIns="0" rtlCol="0" anchor="ctr" anchorCtr="0">
              <a:noAutofit/>
            </a:bodyPr>
            <a:lstStyle/>
            <a:p>
              <a:pPr algn="l"/>
              <a:r>
                <a:rPr lang="en-US" sz="1050" dirty="0" smtClean="0"/>
                <a:t>S0/0/0.1</a:t>
              </a:r>
              <a:endParaRPr lang="en-US" sz="1050" dirty="0"/>
            </a:p>
          </p:txBody>
        </p:sp>
        <p:sp>
          <p:nvSpPr>
            <p:cNvPr id="37" name="TextBox 36"/>
            <p:cNvSpPr txBox="1"/>
            <p:nvPr/>
          </p:nvSpPr>
          <p:spPr>
            <a:xfrm>
              <a:off x="2100579" y="145542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sp>
          <p:nvSpPr>
            <p:cNvPr id="61" name="TextBox 60"/>
            <p:cNvSpPr txBox="1"/>
            <p:nvPr/>
          </p:nvSpPr>
          <p:spPr>
            <a:xfrm>
              <a:off x="7480299" y="145542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897401" y="1687109"/>
              <a:ext cx="870351" cy="451691"/>
            </a:xfrm>
            <a:prstGeom prst="rect">
              <a:avLst/>
            </a:prstGeom>
            <a:noFill/>
            <a:ln w="9525">
              <a:noFill/>
              <a:miter lim="800000"/>
              <a:headEnd/>
              <a:tailEnd/>
            </a:ln>
          </p:spPr>
        </p:pic>
        <p:sp>
          <p:nvSpPr>
            <p:cNvPr id="63" name="TextBox 62"/>
            <p:cNvSpPr txBox="1"/>
            <p:nvPr/>
          </p:nvSpPr>
          <p:spPr>
            <a:xfrm>
              <a:off x="81728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59856" y="1696720"/>
              <a:ext cx="686863" cy="191295"/>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69" name="TextBox 68"/>
            <p:cNvSpPr txBox="1"/>
            <p:nvPr/>
          </p:nvSpPr>
          <p:spPr>
            <a:xfrm>
              <a:off x="6426199" y="145542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735016" y="1717039"/>
              <a:ext cx="549703" cy="170975"/>
            </a:xfrm>
            <a:prstGeom prst="rect">
              <a:avLst/>
            </a:prstGeom>
            <a:noFill/>
          </p:spPr>
          <p:txBody>
            <a:bodyPr wrap="square" lIns="0" tIns="0" rIns="0" bIns="0" rtlCol="0" anchor="ctr" anchorCtr="0">
              <a:noAutofit/>
            </a:bodyPr>
            <a:lstStyle/>
            <a:p>
              <a:pPr algn="l"/>
              <a:r>
                <a:rPr lang="en-US" sz="1050" dirty="0" smtClean="0"/>
                <a:t>S0/0/0.4</a:t>
              </a:r>
              <a:endParaRPr lang="en-US" sz="1050" dirty="0"/>
            </a:p>
          </p:txBody>
        </p:sp>
        <p:sp>
          <p:nvSpPr>
            <p:cNvPr id="50" name="Rectangle 49"/>
            <p:cNvSpPr/>
            <p:nvPr/>
          </p:nvSpPr>
          <p:spPr>
            <a:xfrm>
              <a:off x="355600" y="1554480"/>
              <a:ext cx="1290320" cy="694966"/>
            </a:xfrm>
            <a:prstGeom prst="rect">
              <a:avLst/>
            </a:prstGeom>
          </p:spPr>
          <p:txBody>
            <a:bodyPr>
              <a:noAutofit/>
            </a:bodyPr>
            <a:lstStyle/>
            <a:p>
              <a:pPr algn="l">
                <a:lnSpc>
                  <a:spcPct val="100000"/>
                </a:lnSpc>
                <a:spcBef>
                  <a:spcPts val="100"/>
                </a:spcBef>
                <a:spcAft>
                  <a:spcPts val="100"/>
                </a:spcAft>
              </a:pPr>
              <a:r>
                <a:rPr lang="en-US" sz="1000" dirty="0" smtClean="0"/>
                <a:t>Lo301: 3:1::3/64</a:t>
              </a:r>
            </a:p>
            <a:p>
              <a:pPr algn="l">
                <a:lnSpc>
                  <a:spcPct val="100000"/>
                </a:lnSpc>
                <a:spcBef>
                  <a:spcPts val="100"/>
                </a:spcBef>
                <a:spcAft>
                  <a:spcPts val="100"/>
                </a:spcAft>
              </a:pPr>
              <a:r>
                <a:rPr lang="en-US" sz="1000" dirty="0" smtClean="0"/>
                <a:t>Lo302: 3:2::3/64</a:t>
              </a:r>
            </a:p>
            <a:p>
              <a:pPr algn="l">
                <a:lnSpc>
                  <a:spcPct val="100000"/>
                </a:lnSpc>
                <a:spcBef>
                  <a:spcPts val="100"/>
                </a:spcBef>
                <a:spcAft>
                  <a:spcPts val="100"/>
                </a:spcAft>
              </a:pPr>
              <a:r>
                <a:rPr lang="en-US" sz="1000" dirty="0" smtClean="0"/>
                <a:t>Lo303: 3:3::3/64</a:t>
              </a:r>
              <a:endParaRPr lang="en-US" sz="1000" dirty="0"/>
            </a:p>
          </p:txBody>
        </p:sp>
      </p:grpSp>
      <p:sp>
        <p:nvSpPr>
          <p:cNvPr id="46" name="Rectangle 45"/>
          <p:cNvSpPr/>
          <p:nvPr/>
        </p:nvSpPr>
        <p:spPr bwMode="auto">
          <a:xfrm>
            <a:off x="1772920" y="4318000"/>
            <a:ext cx="1122680" cy="20828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Content Placeholder 15"/>
          <p:cNvSpPr txBox="1">
            <a:spLocks/>
          </p:cNvSpPr>
          <p:nvPr/>
        </p:nvSpPr>
        <p:spPr bwMode="auto">
          <a:xfrm>
            <a:off x="293467" y="4102545"/>
            <a:ext cx="8520113" cy="65233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ipv6 router eigrp 100</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R1(config-rtr)# </a:t>
            </a:r>
            <a:r>
              <a:rPr lang="pt-BR" sz="1200" b="1" kern="0" dirty="0" smtClean="0">
                <a:latin typeface="Courier New" pitchFamily="49" charset="0"/>
                <a:cs typeface="Courier New" pitchFamily="49" charset="0"/>
              </a:rPr>
              <a:t>no shutdown</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R1(config-rtr)#</a:t>
            </a:r>
            <a:endParaRPr lang="en-US" sz="1200" kern="0" dirty="0" smtClean="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bwMode="auto">
          <a:xfrm>
            <a:off x="299720" y="4175760"/>
            <a:ext cx="7574280" cy="43688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ectangle 50"/>
          <p:cNvSpPr/>
          <p:nvPr/>
        </p:nvSpPr>
        <p:spPr bwMode="auto">
          <a:xfrm>
            <a:off x="1793240" y="3210560"/>
            <a:ext cx="2179320" cy="24892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1" name="Rectangle 70"/>
          <p:cNvSpPr/>
          <p:nvPr/>
        </p:nvSpPr>
        <p:spPr bwMode="auto">
          <a:xfrm>
            <a:off x="340360" y="3048000"/>
            <a:ext cx="2697480" cy="1778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1783080" y="2682241"/>
            <a:ext cx="2595880" cy="20186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EIGRP for IPv6 Example</a:t>
            </a:r>
            <a:endParaRPr lang="en-US" dirty="0"/>
          </a:p>
        </p:txBody>
      </p:sp>
      <p:sp>
        <p:nvSpPr>
          <p:cNvPr id="73" name="Content Placeholder 6"/>
          <p:cNvSpPr>
            <a:spLocks noGrp="1"/>
          </p:cNvSpPr>
          <p:nvPr>
            <p:ph idx="11"/>
          </p:nvPr>
        </p:nvSpPr>
        <p:spPr>
          <a:xfrm>
            <a:off x="279400" y="4886960"/>
            <a:ext cx="8483600" cy="1493520"/>
          </a:xfrm>
        </p:spPr>
        <p:txBody>
          <a:bodyPr>
            <a:noAutofit/>
          </a:bodyPr>
          <a:lstStyle/>
          <a:p>
            <a:pPr>
              <a:buFont typeface="Wingdings" pitchFamily="2" charset="2"/>
              <a:buChar char="§"/>
            </a:pPr>
            <a:r>
              <a:rPr lang="en-US" sz="2000" dirty="0" smtClean="0"/>
              <a:t>The reason is because router IDs must be configured for IPv6 EIGRP neighbor relationship to be created.</a:t>
            </a:r>
          </a:p>
          <a:p>
            <a:pPr>
              <a:buFont typeface="Wingdings" pitchFamily="2" charset="2"/>
              <a:buChar char="§"/>
            </a:pPr>
            <a:r>
              <a:rPr lang="en-US" sz="2000" dirty="0" smtClean="0"/>
              <a:t>R3 and </a:t>
            </a:r>
            <a:r>
              <a:rPr lang="en-US" sz="2000" smtClean="0"/>
              <a:t>R1 are next </a:t>
            </a:r>
            <a:r>
              <a:rPr lang="en-US" sz="2000" dirty="0" smtClean="0"/>
              <a:t>configured with respective router IDs </a:t>
            </a:r>
            <a:r>
              <a:rPr lang="en-US" sz="2000" smtClean="0"/>
              <a:t>and the </a:t>
            </a:r>
            <a:r>
              <a:rPr lang="en-US" sz="2000" dirty="0" smtClean="0"/>
              <a:t>EIGRP neighbor message appears immediately.</a:t>
            </a:r>
          </a:p>
          <a:p>
            <a:pPr lvl="1">
              <a:buFont typeface="Wingdings" pitchFamily="2" charset="2"/>
              <a:buChar char="§"/>
            </a:pPr>
            <a:endParaRPr lang="en-US" sz="1600" dirty="0" smtClean="0"/>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39505"/>
            <a:ext cx="8520113" cy="103841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R3(config-rtr)# </a:t>
            </a:r>
            <a:r>
              <a:rPr lang="en-US" sz="1200" b="1" kern="0" dirty="0" smtClean="0">
                <a:latin typeface="Courier New" pitchFamily="49" charset="0"/>
                <a:cs typeface="Courier New" pitchFamily="49" charset="0"/>
              </a:rPr>
              <a:t>do show ipv6 eigrp neighbor</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 neighbors for process 100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No router ID for EIGRP 100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R3(config-rtr)# </a:t>
            </a:r>
            <a:r>
              <a:rPr lang="en-US" sz="1200" b="1" kern="0" dirty="0" smtClean="0">
                <a:latin typeface="Courier New" pitchFamily="49" charset="0"/>
                <a:cs typeface="Courier New" pitchFamily="49" charset="0"/>
              </a:rPr>
              <a:t>eigrp router-id 3.3.3.3</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R3(config-rtr)#</a:t>
            </a:r>
          </a:p>
        </p:txBody>
      </p:sp>
      <p:grpSp>
        <p:nvGrpSpPr>
          <p:cNvPr id="2" name="Group 38"/>
          <p:cNvGrpSpPr/>
          <p:nvPr/>
        </p:nvGrpSpPr>
        <p:grpSpPr>
          <a:xfrm>
            <a:off x="335280" y="1100992"/>
            <a:ext cx="8473440" cy="1295400"/>
            <a:chOff x="335280" y="1054100"/>
            <a:chExt cx="8473440" cy="1295400"/>
          </a:xfrm>
        </p:grpSpPr>
        <p:sp>
          <p:nvSpPr>
            <p:cNvPr id="23" name="Rounded Rectangle 22"/>
            <p:cNvSpPr/>
            <p:nvPr/>
          </p:nvSpPr>
          <p:spPr bwMode="auto">
            <a:xfrm>
              <a:off x="335280" y="1054100"/>
              <a:ext cx="847344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Freeform 9"/>
            <p:cNvSpPr>
              <a:spLocks/>
            </p:cNvSpPr>
            <p:nvPr/>
          </p:nvSpPr>
          <p:spPr bwMode="auto">
            <a:xfrm>
              <a:off x="635000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3" name="Freeform 9"/>
            <p:cNvSpPr>
              <a:spLocks/>
            </p:cNvSpPr>
            <p:nvPr/>
          </p:nvSpPr>
          <p:spPr bwMode="auto">
            <a:xfrm>
              <a:off x="42214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1" name="Freeform 9"/>
            <p:cNvSpPr>
              <a:spLocks/>
            </p:cNvSpPr>
            <p:nvPr/>
          </p:nvSpPr>
          <p:spPr bwMode="auto">
            <a:xfrm>
              <a:off x="20243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3622581" y="1674409"/>
              <a:ext cx="870351" cy="451691"/>
            </a:xfrm>
            <a:prstGeom prst="rect">
              <a:avLst/>
            </a:prstGeom>
            <a:noFill/>
            <a:ln w="9525">
              <a:noFill/>
              <a:miter lim="800000"/>
              <a:headEnd/>
              <a:tailEnd/>
            </a:ln>
          </p:spPr>
        </p:pic>
        <p:sp>
          <p:nvSpPr>
            <p:cNvPr id="21" name="TextBox 20"/>
            <p:cNvSpPr txBox="1"/>
            <p:nvPr/>
          </p:nvSpPr>
          <p:spPr>
            <a:xfrm>
              <a:off x="4555696" y="1712601"/>
              <a:ext cx="1013551" cy="165253"/>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22" name="TextBox 21"/>
            <p:cNvSpPr txBox="1"/>
            <p:nvPr/>
          </p:nvSpPr>
          <p:spPr>
            <a:xfrm>
              <a:off x="5207000" y="1701801"/>
              <a:ext cx="541171" cy="189580"/>
            </a:xfrm>
            <a:prstGeom prst="rect">
              <a:avLst/>
            </a:prstGeom>
            <a:noFill/>
          </p:spPr>
          <p:txBody>
            <a:bodyPr wrap="square" lIns="0" tIns="0" rIns="0" bIns="0" rtlCol="0" anchor="ctr" anchorCtr="0">
              <a:noAutofit/>
            </a:bodyPr>
            <a:lstStyle/>
            <a:p>
              <a:pPr algn="r"/>
              <a:r>
                <a:rPr lang="en-US" sz="1050" dirty="0" smtClean="0"/>
                <a:t>S0/0/0.1</a:t>
              </a:r>
              <a:endParaRPr lang="en-US" sz="1050" dirty="0"/>
            </a:p>
          </p:txBody>
        </p:sp>
        <p:sp>
          <p:nvSpPr>
            <p:cNvPr id="30" name="TextBox 29"/>
            <p:cNvSpPr txBox="1"/>
            <p:nvPr/>
          </p:nvSpPr>
          <p:spPr>
            <a:xfrm>
              <a:off x="389801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5118101" y="146557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808896" y="1685426"/>
              <a:ext cx="870351" cy="451691"/>
            </a:xfrm>
            <a:prstGeom prst="rect">
              <a:avLst/>
            </a:prstGeom>
            <a:noFill/>
            <a:ln w="9525">
              <a:noFill/>
              <a:miter lim="800000"/>
              <a:headEnd/>
              <a:tailEnd/>
            </a:ln>
          </p:spPr>
        </p:pic>
        <p:sp>
          <p:nvSpPr>
            <p:cNvPr id="31" name="TextBox 30"/>
            <p:cNvSpPr txBox="1"/>
            <p:nvPr/>
          </p:nvSpPr>
          <p:spPr>
            <a:xfrm>
              <a:off x="61045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338080" y="1109886"/>
              <a:ext cx="8470640" cy="258532"/>
            </a:xfrm>
            <a:prstGeom prst="rect">
              <a:avLst/>
            </a:prstGeom>
            <a:noFill/>
          </p:spPr>
          <p:txBody>
            <a:bodyPr wrap="square" rtlCol="0">
              <a:spAutoFit/>
            </a:bodyPr>
            <a:lstStyle/>
            <a:p>
              <a:r>
                <a:rPr lang="en-US" sz="1200" b="1" dirty="0" smtClean="0"/>
                <a:t>IPv6 EIGRP AS 100</a:t>
              </a:r>
              <a:endParaRPr lang="en-US" sz="1200" b="1" dirty="0"/>
            </a:p>
          </p:txBody>
        </p:sp>
        <p:sp>
          <p:nvSpPr>
            <p:cNvPr id="40" name="TextBox 39"/>
            <p:cNvSpPr txBox="1"/>
            <p:nvPr/>
          </p:nvSpPr>
          <p:spPr>
            <a:xfrm>
              <a:off x="4310381" y="146558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3057096" y="1712601"/>
              <a:ext cx="1013551" cy="165253"/>
            </a:xfrm>
            <a:prstGeom prst="rect">
              <a:avLst/>
            </a:prstGeom>
            <a:noFill/>
          </p:spPr>
          <p:txBody>
            <a:bodyPr wrap="square" lIns="0" tIns="0" rIns="0" bIns="0" rtlCol="0" anchor="ctr" anchorCtr="0">
              <a:noAutofit/>
            </a:bodyPr>
            <a:lstStyle/>
            <a:p>
              <a:pPr algn="l"/>
              <a:r>
                <a:rPr lang="en-US" sz="1050" dirty="0" smtClean="0"/>
                <a:t>S0/0/0.3</a:t>
              </a:r>
              <a:endParaRPr lang="en-US" sz="1050" dirty="0"/>
            </a:p>
          </p:txBody>
        </p:sp>
        <p:sp>
          <p:nvSpPr>
            <p:cNvPr id="44" name="TextBox 43"/>
            <p:cNvSpPr txBox="1"/>
            <p:nvPr/>
          </p:nvSpPr>
          <p:spPr>
            <a:xfrm>
              <a:off x="3053079" y="145288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1438181" y="1674409"/>
              <a:ext cx="870351" cy="451691"/>
            </a:xfrm>
            <a:prstGeom prst="rect">
              <a:avLst/>
            </a:prstGeom>
            <a:noFill/>
            <a:ln w="9525">
              <a:noFill/>
              <a:miter lim="800000"/>
              <a:headEnd/>
              <a:tailEnd/>
            </a:ln>
          </p:spPr>
        </p:pic>
        <p:sp>
          <p:nvSpPr>
            <p:cNvPr id="35" name="TextBox 34"/>
            <p:cNvSpPr txBox="1"/>
            <p:nvPr/>
          </p:nvSpPr>
          <p:spPr>
            <a:xfrm>
              <a:off x="171361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2371296" y="1715141"/>
              <a:ext cx="1013551" cy="165253"/>
            </a:xfrm>
            <a:prstGeom prst="rect">
              <a:avLst/>
            </a:prstGeom>
            <a:noFill/>
          </p:spPr>
          <p:txBody>
            <a:bodyPr wrap="square" lIns="0" tIns="0" rIns="0" bIns="0" rtlCol="0" anchor="ctr" anchorCtr="0">
              <a:noAutofit/>
            </a:bodyPr>
            <a:lstStyle/>
            <a:p>
              <a:pPr algn="l"/>
              <a:r>
                <a:rPr lang="en-US" sz="1050" dirty="0" smtClean="0"/>
                <a:t>S0/0/0.1</a:t>
              </a:r>
              <a:endParaRPr lang="en-US" sz="1050" dirty="0"/>
            </a:p>
          </p:txBody>
        </p:sp>
        <p:sp>
          <p:nvSpPr>
            <p:cNvPr id="37" name="TextBox 36"/>
            <p:cNvSpPr txBox="1"/>
            <p:nvPr/>
          </p:nvSpPr>
          <p:spPr>
            <a:xfrm>
              <a:off x="2100579" y="145542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sp>
          <p:nvSpPr>
            <p:cNvPr id="61" name="TextBox 60"/>
            <p:cNvSpPr txBox="1"/>
            <p:nvPr/>
          </p:nvSpPr>
          <p:spPr>
            <a:xfrm>
              <a:off x="7480299" y="145542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897401" y="1687109"/>
              <a:ext cx="870351" cy="451691"/>
            </a:xfrm>
            <a:prstGeom prst="rect">
              <a:avLst/>
            </a:prstGeom>
            <a:noFill/>
            <a:ln w="9525">
              <a:noFill/>
              <a:miter lim="800000"/>
              <a:headEnd/>
              <a:tailEnd/>
            </a:ln>
          </p:spPr>
        </p:pic>
        <p:sp>
          <p:nvSpPr>
            <p:cNvPr id="63" name="TextBox 62"/>
            <p:cNvSpPr txBox="1"/>
            <p:nvPr/>
          </p:nvSpPr>
          <p:spPr>
            <a:xfrm>
              <a:off x="81728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59856" y="1696720"/>
              <a:ext cx="686863" cy="191295"/>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69" name="TextBox 68"/>
            <p:cNvSpPr txBox="1"/>
            <p:nvPr/>
          </p:nvSpPr>
          <p:spPr>
            <a:xfrm>
              <a:off x="6426199" y="145542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735016" y="1717039"/>
              <a:ext cx="549703" cy="170975"/>
            </a:xfrm>
            <a:prstGeom prst="rect">
              <a:avLst/>
            </a:prstGeom>
            <a:noFill/>
          </p:spPr>
          <p:txBody>
            <a:bodyPr wrap="square" lIns="0" tIns="0" rIns="0" bIns="0" rtlCol="0" anchor="ctr" anchorCtr="0">
              <a:noAutofit/>
            </a:bodyPr>
            <a:lstStyle/>
            <a:p>
              <a:pPr algn="l"/>
              <a:r>
                <a:rPr lang="en-US" sz="1050" dirty="0" smtClean="0"/>
                <a:t>S0/0/0.4</a:t>
              </a:r>
              <a:endParaRPr lang="en-US" sz="1050" dirty="0"/>
            </a:p>
          </p:txBody>
        </p:sp>
        <p:sp>
          <p:nvSpPr>
            <p:cNvPr id="50" name="Rectangle 49"/>
            <p:cNvSpPr/>
            <p:nvPr/>
          </p:nvSpPr>
          <p:spPr>
            <a:xfrm>
              <a:off x="355600" y="1554480"/>
              <a:ext cx="1290320" cy="694966"/>
            </a:xfrm>
            <a:prstGeom prst="rect">
              <a:avLst/>
            </a:prstGeom>
          </p:spPr>
          <p:txBody>
            <a:bodyPr>
              <a:noAutofit/>
            </a:bodyPr>
            <a:lstStyle/>
            <a:p>
              <a:pPr algn="l">
                <a:lnSpc>
                  <a:spcPct val="100000"/>
                </a:lnSpc>
                <a:spcBef>
                  <a:spcPts val="100"/>
                </a:spcBef>
                <a:spcAft>
                  <a:spcPts val="100"/>
                </a:spcAft>
              </a:pPr>
              <a:r>
                <a:rPr lang="en-US" sz="1000" dirty="0" smtClean="0"/>
                <a:t>Lo301: 3:1::3/64</a:t>
              </a:r>
            </a:p>
            <a:p>
              <a:pPr algn="l">
                <a:lnSpc>
                  <a:spcPct val="100000"/>
                </a:lnSpc>
                <a:spcBef>
                  <a:spcPts val="100"/>
                </a:spcBef>
                <a:spcAft>
                  <a:spcPts val="100"/>
                </a:spcAft>
              </a:pPr>
              <a:r>
                <a:rPr lang="en-US" sz="1000" dirty="0" smtClean="0"/>
                <a:t>Lo302: 3:2::3/64</a:t>
              </a:r>
            </a:p>
            <a:p>
              <a:pPr algn="l">
                <a:lnSpc>
                  <a:spcPct val="100000"/>
                </a:lnSpc>
                <a:spcBef>
                  <a:spcPts val="100"/>
                </a:spcBef>
                <a:spcAft>
                  <a:spcPts val="100"/>
                </a:spcAft>
              </a:pPr>
              <a:r>
                <a:rPr lang="en-US" sz="1000" dirty="0" smtClean="0"/>
                <a:t>Lo303: 3:3::3/64</a:t>
              </a:r>
              <a:endParaRPr lang="en-US" sz="1000" dirty="0"/>
            </a:p>
          </p:txBody>
        </p:sp>
      </p:grpSp>
      <p:sp>
        <p:nvSpPr>
          <p:cNvPr id="46" name="Rectangle 45"/>
          <p:cNvSpPr/>
          <p:nvPr/>
        </p:nvSpPr>
        <p:spPr bwMode="auto">
          <a:xfrm>
            <a:off x="1813560" y="3830320"/>
            <a:ext cx="2209800" cy="16764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Content Placeholder 15"/>
          <p:cNvSpPr txBox="1">
            <a:spLocks/>
          </p:cNvSpPr>
          <p:nvPr/>
        </p:nvSpPr>
        <p:spPr bwMode="auto">
          <a:xfrm>
            <a:off x="293467" y="3789681"/>
            <a:ext cx="8520113" cy="97536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R1(config-rtr)# </a:t>
            </a:r>
            <a:r>
              <a:rPr lang="pt-BR" sz="1200" b="1" kern="0" dirty="0" smtClean="0">
                <a:latin typeface="Courier New" pitchFamily="49" charset="0"/>
                <a:cs typeface="Courier New" pitchFamily="49" charset="0"/>
              </a:rPr>
              <a:t>eigrp router-id 1.1.1.1</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R1(config-rtr)#</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%DUAL-5-NBRCHANGE: IPv6-EIGRP(0) 100: Neighbor FE80::3 (Serial0/0/0.3) is up: new</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adjacency</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R1(config-rtr)#</a:t>
            </a:r>
            <a:endParaRPr lang="en-US" sz="1200" kern="0" dirty="0" smtClean="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p:nvPr/>
        </p:nvSpPr>
        <p:spPr bwMode="auto">
          <a:xfrm>
            <a:off x="299720" y="3383280"/>
            <a:ext cx="3012440" cy="109728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669395" y="2682241"/>
            <a:ext cx="2595880" cy="20186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EIGRP for IPv6 Example</a:t>
            </a:r>
            <a:endParaRPr lang="en-US" dirty="0"/>
          </a:p>
        </p:txBody>
      </p:sp>
      <p:sp>
        <p:nvSpPr>
          <p:cNvPr id="73" name="Content Placeholder 6"/>
          <p:cNvSpPr>
            <a:spLocks noGrp="1"/>
          </p:cNvSpPr>
          <p:nvPr>
            <p:ph idx="11"/>
          </p:nvPr>
        </p:nvSpPr>
        <p:spPr>
          <a:xfrm>
            <a:off x="279400" y="4886960"/>
            <a:ext cx="8483600" cy="1493520"/>
          </a:xfrm>
        </p:spPr>
        <p:txBody>
          <a:bodyPr>
            <a:noAutofit/>
          </a:bodyPr>
          <a:lstStyle/>
          <a:p>
            <a:pPr>
              <a:buFont typeface="Wingdings" pitchFamily="2" charset="2"/>
              <a:buChar char="§"/>
            </a:pPr>
            <a:r>
              <a:rPr lang="en-US" sz="2000" dirty="0" smtClean="0"/>
              <a:t>Verification of the routing table on R1 reveals that EIGRP has successfully forwarded the R3 loopback routes.</a:t>
            </a:r>
            <a:endParaRPr lang="en-US" sz="1600" dirty="0" smtClean="0"/>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39505"/>
            <a:ext cx="8520113" cy="218649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 </a:t>
            </a:r>
            <a:r>
              <a:rPr lang="pt-BR" sz="1200" b="1" kern="0" dirty="0" smtClean="0">
                <a:latin typeface="Courier New" pitchFamily="49" charset="0"/>
                <a:cs typeface="Courier New" pitchFamily="49" charset="0"/>
              </a:rPr>
              <a:t>show ipv6 route eigrp</a:t>
            </a:r>
          </a:p>
          <a:p>
            <a:pPr algn="l" defTabSz="814388" eaLnBrk="1" hangingPunct="1">
              <a:lnSpc>
                <a:spcPct val="100000"/>
              </a:lnSpc>
              <a:spcBef>
                <a:spcPts val="0"/>
              </a:spcBef>
              <a:spcAft>
                <a:spcPts val="0"/>
              </a:spcAft>
              <a:buClr>
                <a:srgbClr val="708CA1"/>
              </a:buClr>
            </a:pPr>
            <a:endParaRPr lang="pt-BR"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&lt;output omitted&gt;</a:t>
            </a:r>
          </a:p>
          <a:p>
            <a:pPr algn="l" defTabSz="814388" eaLnBrk="1" hangingPunct="1">
              <a:lnSpc>
                <a:spcPct val="100000"/>
              </a:lnSpc>
              <a:spcBef>
                <a:spcPts val="0"/>
              </a:spcBef>
              <a:spcAft>
                <a:spcPts val="0"/>
              </a:spcAft>
              <a:buClr>
                <a:srgbClr val="708CA1"/>
              </a:buClr>
            </a:pPr>
            <a:endParaRPr lang="pt-BR"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D   3:1::/64 [90/2297856]</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FE80::3, Serial0/0/0.3</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D   3:2::/64 [90/2297856]</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FE80::3, Serial0/0/0.3</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D   3:3::/64 [90/2297856]</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FE80::3, Serial0/0/0.3</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a:t>
            </a:r>
            <a:endParaRPr lang="en-US" sz="1200" kern="0" dirty="0" smtClean="0">
              <a:latin typeface="Courier New" pitchFamily="49" charset="0"/>
              <a:cs typeface="Courier New" pitchFamily="49" charset="0"/>
            </a:endParaRPr>
          </a:p>
        </p:txBody>
      </p:sp>
      <p:grpSp>
        <p:nvGrpSpPr>
          <p:cNvPr id="2" name="Group 37"/>
          <p:cNvGrpSpPr/>
          <p:nvPr/>
        </p:nvGrpSpPr>
        <p:grpSpPr>
          <a:xfrm>
            <a:off x="335280" y="1100992"/>
            <a:ext cx="8473440" cy="1295400"/>
            <a:chOff x="335280" y="1054100"/>
            <a:chExt cx="8473440" cy="1295400"/>
          </a:xfrm>
        </p:grpSpPr>
        <p:sp>
          <p:nvSpPr>
            <p:cNvPr id="23" name="Rounded Rectangle 22"/>
            <p:cNvSpPr/>
            <p:nvPr/>
          </p:nvSpPr>
          <p:spPr bwMode="auto">
            <a:xfrm>
              <a:off x="335280" y="1054100"/>
              <a:ext cx="847344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Freeform 9"/>
            <p:cNvSpPr>
              <a:spLocks/>
            </p:cNvSpPr>
            <p:nvPr/>
          </p:nvSpPr>
          <p:spPr bwMode="auto">
            <a:xfrm>
              <a:off x="635000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3" name="Freeform 9"/>
            <p:cNvSpPr>
              <a:spLocks/>
            </p:cNvSpPr>
            <p:nvPr/>
          </p:nvSpPr>
          <p:spPr bwMode="auto">
            <a:xfrm>
              <a:off x="42214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1" name="Freeform 9"/>
            <p:cNvSpPr>
              <a:spLocks/>
            </p:cNvSpPr>
            <p:nvPr/>
          </p:nvSpPr>
          <p:spPr bwMode="auto">
            <a:xfrm>
              <a:off x="20243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3622581" y="1674409"/>
              <a:ext cx="870351" cy="451691"/>
            </a:xfrm>
            <a:prstGeom prst="rect">
              <a:avLst/>
            </a:prstGeom>
            <a:noFill/>
            <a:ln w="9525">
              <a:noFill/>
              <a:miter lim="800000"/>
              <a:headEnd/>
              <a:tailEnd/>
            </a:ln>
          </p:spPr>
        </p:pic>
        <p:sp>
          <p:nvSpPr>
            <p:cNvPr id="21" name="TextBox 20"/>
            <p:cNvSpPr txBox="1"/>
            <p:nvPr/>
          </p:nvSpPr>
          <p:spPr>
            <a:xfrm>
              <a:off x="4555696" y="1712601"/>
              <a:ext cx="1013551" cy="165253"/>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22" name="TextBox 21"/>
            <p:cNvSpPr txBox="1"/>
            <p:nvPr/>
          </p:nvSpPr>
          <p:spPr>
            <a:xfrm>
              <a:off x="5207000" y="1701801"/>
              <a:ext cx="541171" cy="189580"/>
            </a:xfrm>
            <a:prstGeom prst="rect">
              <a:avLst/>
            </a:prstGeom>
            <a:noFill/>
          </p:spPr>
          <p:txBody>
            <a:bodyPr wrap="square" lIns="0" tIns="0" rIns="0" bIns="0" rtlCol="0" anchor="ctr" anchorCtr="0">
              <a:noAutofit/>
            </a:bodyPr>
            <a:lstStyle/>
            <a:p>
              <a:pPr algn="r"/>
              <a:r>
                <a:rPr lang="en-US" sz="1050" dirty="0" smtClean="0"/>
                <a:t>S0/0/0.1</a:t>
              </a:r>
              <a:endParaRPr lang="en-US" sz="1050" dirty="0"/>
            </a:p>
          </p:txBody>
        </p:sp>
        <p:sp>
          <p:nvSpPr>
            <p:cNvPr id="30" name="TextBox 29"/>
            <p:cNvSpPr txBox="1"/>
            <p:nvPr/>
          </p:nvSpPr>
          <p:spPr>
            <a:xfrm>
              <a:off x="389801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5118101" y="146557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808896" y="1685426"/>
              <a:ext cx="870351" cy="451691"/>
            </a:xfrm>
            <a:prstGeom prst="rect">
              <a:avLst/>
            </a:prstGeom>
            <a:noFill/>
            <a:ln w="9525">
              <a:noFill/>
              <a:miter lim="800000"/>
              <a:headEnd/>
              <a:tailEnd/>
            </a:ln>
          </p:spPr>
        </p:pic>
        <p:sp>
          <p:nvSpPr>
            <p:cNvPr id="31" name="TextBox 30"/>
            <p:cNvSpPr txBox="1"/>
            <p:nvPr/>
          </p:nvSpPr>
          <p:spPr>
            <a:xfrm>
              <a:off x="61045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338080" y="1109886"/>
              <a:ext cx="8470640" cy="258532"/>
            </a:xfrm>
            <a:prstGeom prst="rect">
              <a:avLst/>
            </a:prstGeom>
            <a:noFill/>
          </p:spPr>
          <p:txBody>
            <a:bodyPr wrap="square" rtlCol="0">
              <a:spAutoFit/>
            </a:bodyPr>
            <a:lstStyle/>
            <a:p>
              <a:r>
                <a:rPr lang="en-US" sz="1200" b="1" dirty="0" smtClean="0"/>
                <a:t>IPv6 EIGRP AS 100</a:t>
              </a:r>
              <a:endParaRPr lang="en-US" sz="1200" b="1" dirty="0"/>
            </a:p>
          </p:txBody>
        </p:sp>
        <p:sp>
          <p:nvSpPr>
            <p:cNvPr id="40" name="TextBox 39"/>
            <p:cNvSpPr txBox="1"/>
            <p:nvPr/>
          </p:nvSpPr>
          <p:spPr>
            <a:xfrm>
              <a:off x="4310381" y="146558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3057096" y="1712601"/>
              <a:ext cx="1013551" cy="165253"/>
            </a:xfrm>
            <a:prstGeom prst="rect">
              <a:avLst/>
            </a:prstGeom>
            <a:noFill/>
          </p:spPr>
          <p:txBody>
            <a:bodyPr wrap="square" lIns="0" tIns="0" rIns="0" bIns="0" rtlCol="0" anchor="ctr" anchorCtr="0">
              <a:noAutofit/>
            </a:bodyPr>
            <a:lstStyle/>
            <a:p>
              <a:pPr algn="l"/>
              <a:r>
                <a:rPr lang="en-US" sz="1050" dirty="0" smtClean="0"/>
                <a:t>S0/0/0.3</a:t>
              </a:r>
              <a:endParaRPr lang="en-US" sz="1050" dirty="0"/>
            </a:p>
          </p:txBody>
        </p:sp>
        <p:sp>
          <p:nvSpPr>
            <p:cNvPr id="44" name="TextBox 43"/>
            <p:cNvSpPr txBox="1"/>
            <p:nvPr/>
          </p:nvSpPr>
          <p:spPr>
            <a:xfrm>
              <a:off x="3053079" y="145288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1438181" y="1674409"/>
              <a:ext cx="870351" cy="451691"/>
            </a:xfrm>
            <a:prstGeom prst="rect">
              <a:avLst/>
            </a:prstGeom>
            <a:noFill/>
            <a:ln w="9525">
              <a:noFill/>
              <a:miter lim="800000"/>
              <a:headEnd/>
              <a:tailEnd/>
            </a:ln>
          </p:spPr>
        </p:pic>
        <p:sp>
          <p:nvSpPr>
            <p:cNvPr id="35" name="TextBox 34"/>
            <p:cNvSpPr txBox="1"/>
            <p:nvPr/>
          </p:nvSpPr>
          <p:spPr>
            <a:xfrm>
              <a:off x="171361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2371296" y="1715141"/>
              <a:ext cx="1013551" cy="165253"/>
            </a:xfrm>
            <a:prstGeom prst="rect">
              <a:avLst/>
            </a:prstGeom>
            <a:noFill/>
          </p:spPr>
          <p:txBody>
            <a:bodyPr wrap="square" lIns="0" tIns="0" rIns="0" bIns="0" rtlCol="0" anchor="ctr" anchorCtr="0">
              <a:noAutofit/>
            </a:bodyPr>
            <a:lstStyle/>
            <a:p>
              <a:pPr algn="l"/>
              <a:r>
                <a:rPr lang="en-US" sz="1050" dirty="0" smtClean="0"/>
                <a:t>S0/0/0.1</a:t>
              </a:r>
              <a:endParaRPr lang="en-US" sz="1050" dirty="0"/>
            </a:p>
          </p:txBody>
        </p:sp>
        <p:sp>
          <p:nvSpPr>
            <p:cNvPr id="37" name="TextBox 36"/>
            <p:cNvSpPr txBox="1"/>
            <p:nvPr/>
          </p:nvSpPr>
          <p:spPr>
            <a:xfrm>
              <a:off x="2100579" y="145542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sp>
          <p:nvSpPr>
            <p:cNvPr id="61" name="TextBox 60"/>
            <p:cNvSpPr txBox="1"/>
            <p:nvPr/>
          </p:nvSpPr>
          <p:spPr>
            <a:xfrm>
              <a:off x="7480299" y="145542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897401" y="1687109"/>
              <a:ext cx="870351" cy="451691"/>
            </a:xfrm>
            <a:prstGeom prst="rect">
              <a:avLst/>
            </a:prstGeom>
            <a:noFill/>
            <a:ln w="9525">
              <a:noFill/>
              <a:miter lim="800000"/>
              <a:headEnd/>
              <a:tailEnd/>
            </a:ln>
          </p:spPr>
        </p:pic>
        <p:sp>
          <p:nvSpPr>
            <p:cNvPr id="63" name="TextBox 62"/>
            <p:cNvSpPr txBox="1"/>
            <p:nvPr/>
          </p:nvSpPr>
          <p:spPr>
            <a:xfrm>
              <a:off x="81728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59856" y="1696720"/>
              <a:ext cx="686863" cy="191295"/>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69" name="TextBox 68"/>
            <p:cNvSpPr txBox="1"/>
            <p:nvPr/>
          </p:nvSpPr>
          <p:spPr>
            <a:xfrm>
              <a:off x="6426199" y="145542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735016" y="1717039"/>
              <a:ext cx="549703" cy="170975"/>
            </a:xfrm>
            <a:prstGeom prst="rect">
              <a:avLst/>
            </a:prstGeom>
            <a:noFill/>
          </p:spPr>
          <p:txBody>
            <a:bodyPr wrap="square" lIns="0" tIns="0" rIns="0" bIns="0" rtlCol="0" anchor="ctr" anchorCtr="0">
              <a:noAutofit/>
            </a:bodyPr>
            <a:lstStyle/>
            <a:p>
              <a:pPr algn="l"/>
              <a:r>
                <a:rPr lang="en-US" sz="1050" dirty="0" smtClean="0"/>
                <a:t>S0/0/0.4</a:t>
              </a:r>
              <a:endParaRPr lang="en-US" sz="1050" dirty="0"/>
            </a:p>
          </p:txBody>
        </p:sp>
        <p:sp>
          <p:nvSpPr>
            <p:cNvPr id="50" name="Rectangle 49"/>
            <p:cNvSpPr/>
            <p:nvPr/>
          </p:nvSpPr>
          <p:spPr>
            <a:xfrm>
              <a:off x="355600" y="1554480"/>
              <a:ext cx="1290320" cy="694966"/>
            </a:xfrm>
            <a:prstGeom prst="rect">
              <a:avLst/>
            </a:prstGeom>
          </p:spPr>
          <p:txBody>
            <a:bodyPr>
              <a:noAutofit/>
            </a:bodyPr>
            <a:lstStyle/>
            <a:p>
              <a:pPr algn="l">
                <a:lnSpc>
                  <a:spcPct val="100000"/>
                </a:lnSpc>
                <a:spcBef>
                  <a:spcPts val="100"/>
                </a:spcBef>
                <a:spcAft>
                  <a:spcPts val="100"/>
                </a:spcAft>
              </a:pPr>
              <a:r>
                <a:rPr lang="en-US" sz="1000" dirty="0" smtClean="0"/>
                <a:t>Lo301: 3:1::3/64</a:t>
              </a:r>
            </a:p>
            <a:p>
              <a:pPr algn="l">
                <a:lnSpc>
                  <a:spcPct val="100000"/>
                </a:lnSpc>
                <a:spcBef>
                  <a:spcPts val="100"/>
                </a:spcBef>
                <a:spcAft>
                  <a:spcPts val="100"/>
                </a:spcAft>
              </a:pPr>
              <a:r>
                <a:rPr lang="en-US" sz="1000" dirty="0" smtClean="0"/>
                <a:t>Lo302: 3:2::3/64</a:t>
              </a:r>
            </a:p>
            <a:p>
              <a:pPr algn="l">
                <a:lnSpc>
                  <a:spcPct val="100000"/>
                </a:lnSpc>
                <a:spcBef>
                  <a:spcPts val="100"/>
                </a:spcBef>
                <a:spcAft>
                  <a:spcPts val="100"/>
                </a:spcAft>
              </a:pPr>
              <a:r>
                <a:rPr lang="en-US" sz="1000" dirty="0" smtClean="0"/>
                <a:t>Lo303: 3:3::3/64</a:t>
              </a:r>
              <a:endParaRPr lang="en-US" sz="1000" dirty="0"/>
            </a:p>
          </p:txBody>
        </p:sp>
      </p:grpSp>
    </p:spTree>
  </p:cSld>
  <p:clrMapOvr>
    <a:masterClrMapping/>
  </p:clrMapOvr>
  <p:transition/>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bwMode="auto">
          <a:xfrm>
            <a:off x="1996440" y="3200400"/>
            <a:ext cx="135636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1437640" y="2682241"/>
            <a:ext cx="1955800" cy="18287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EIGRP for IPv6 Example</a:t>
            </a:r>
            <a:endParaRPr lang="en-US" dirty="0"/>
          </a:p>
        </p:txBody>
      </p:sp>
      <p:sp>
        <p:nvSpPr>
          <p:cNvPr id="73" name="Content Placeholder 6"/>
          <p:cNvSpPr>
            <a:spLocks noGrp="1"/>
          </p:cNvSpPr>
          <p:nvPr>
            <p:ph idx="11"/>
          </p:nvPr>
        </p:nvSpPr>
        <p:spPr>
          <a:xfrm>
            <a:off x="279400" y="5327748"/>
            <a:ext cx="8483600" cy="1005840"/>
          </a:xfrm>
        </p:spPr>
        <p:txBody>
          <a:bodyPr>
            <a:noAutofit/>
          </a:bodyPr>
          <a:lstStyle/>
          <a:p>
            <a:pPr>
              <a:buFont typeface="Wingdings" pitchFamily="2" charset="2"/>
              <a:buChar char="§"/>
            </a:pPr>
            <a:r>
              <a:rPr lang="en-US" sz="2000" dirty="0" smtClean="0"/>
              <a:t>Now R2 is configured.</a:t>
            </a:r>
            <a:endParaRPr lang="en-US" sz="1600" dirty="0" smtClean="0"/>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grpSp>
        <p:nvGrpSpPr>
          <p:cNvPr id="2" name="Group 37"/>
          <p:cNvGrpSpPr/>
          <p:nvPr/>
        </p:nvGrpSpPr>
        <p:grpSpPr>
          <a:xfrm>
            <a:off x="335280" y="1100992"/>
            <a:ext cx="8473440" cy="1295400"/>
            <a:chOff x="335280" y="1054100"/>
            <a:chExt cx="8473440" cy="1295400"/>
          </a:xfrm>
        </p:grpSpPr>
        <p:sp>
          <p:nvSpPr>
            <p:cNvPr id="23" name="Rounded Rectangle 22"/>
            <p:cNvSpPr/>
            <p:nvPr/>
          </p:nvSpPr>
          <p:spPr bwMode="auto">
            <a:xfrm>
              <a:off x="335280" y="1054100"/>
              <a:ext cx="847344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Freeform 9"/>
            <p:cNvSpPr>
              <a:spLocks/>
            </p:cNvSpPr>
            <p:nvPr/>
          </p:nvSpPr>
          <p:spPr bwMode="auto">
            <a:xfrm>
              <a:off x="635000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3" name="Freeform 9"/>
            <p:cNvSpPr>
              <a:spLocks/>
            </p:cNvSpPr>
            <p:nvPr/>
          </p:nvSpPr>
          <p:spPr bwMode="auto">
            <a:xfrm>
              <a:off x="42214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1" name="Freeform 9"/>
            <p:cNvSpPr>
              <a:spLocks/>
            </p:cNvSpPr>
            <p:nvPr/>
          </p:nvSpPr>
          <p:spPr bwMode="auto">
            <a:xfrm>
              <a:off x="20243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3622581" y="1674409"/>
              <a:ext cx="870351" cy="451691"/>
            </a:xfrm>
            <a:prstGeom prst="rect">
              <a:avLst/>
            </a:prstGeom>
            <a:noFill/>
            <a:ln w="9525">
              <a:noFill/>
              <a:miter lim="800000"/>
              <a:headEnd/>
              <a:tailEnd/>
            </a:ln>
          </p:spPr>
        </p:pic>
        <p:sp>
          <p:nvSpPr>
            <p:cNvPr id="21" name="TextBox 20"/>
            <p:cNvSpPr txBox="1"/>
            <p:nvPr/>
          </p:nvSpPr>
          <p:spPr>
            <a:xfrm>
              <a:off x="4555696" y="1712601"/>
              <a:ext cx="1013551" cy="165253"/>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22" name="TextBox 21"/>
            <p:cNvSpPr txBox="1"/>
            <p:nvPr/>
          </p:nvSpPr>
          <p:spPr>
            <a:xfrm>
              <a:off x="5207000" y="1701801"/>
              <a:ext cx="541171" cy="189580"/>
            </a:xfrm>
            <a:prstGeom prst="rect">
              <a:avLst/>
            </a:prstGeom>
            <a:noFill/>
          </p:spPr>
          <p:txBody>
            <a:bodyPr wrap="square" lIns="0" tIns="0" rIns="0" bIns="0" rtlCol="0" anchor="ctr" anchorCtr="0">
              <a:noAutofit/>
            </a:bodyPr>
            <a:lstStyle/>
            <a:p>
              <a:pPr algn="r"/>
              <a:r>
                <a:rPr lang="en-US" sz="1050" dirty="0" smtClean="0"/>
                <a:t>S0/0/0.1</a:t>
              </a:r>
              <a:endParaRPr lang="en-US" sz="1050" dirty="0"/>
            </a:p>
          </p:txBody>
        </p:sp>
        <p:sp>
          <p:nvSpPr>
            <p:cNvPr id="30" name="TextBox 29"/>
            <p:cNvSpPr txBox="1"/>
            <p:nvPr/>
          </p:nvSpPr>
          <p:spPr>
            <a:xfrm>
              <a:off x="389801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5118101" y="146557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808896" y="1685426"/>
              <a:ext cx="870351" cy="451691"/>
            </a:xfrm>
            <a:prstGeom prst="rect">
              <a:avLst/>
            </a:prstGeom>
            <a:noFill/>
            <a:ln w="9525">
              <a:noFill/>
              <a:miter lim="800000"/>
              <a:headEnd/>
              <a:tailEnd/>
            </a:ln>
          </p:spPr>
        </p:pic>
        <p:sp>
          <p:nvSpPr>
            <p:cNvPr id="31" name="TextBox 30"/>
            <p:cNvSpPr txBox="1"/>
            <p:nvPr/>
          </p:nvSpPr>
          <p:spPr>
            <a:xfrm>
              <a:off x="61045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338080" y="1109886"/>
              <a:ext cx="8470640" cy="258532"/>
            </a:xfrm>
            <a:prstGeom prst="rect">
              <a:avLst/>
            </a:prstGeom>
            <a:noFill/>
          </p:spPr>
          <p:txBody>
            <a:bodyPr wrap="square" rtlCol="0">
              <a:spAutoFit/>
            </a:bodyPr>
            <a:lstStyle/>
            <a:p>
              <a:r>
                <a:rPr lang="en-US" sz="1200" b="1" dirty="0" smtClean="0"/>
                <a:t>IPv6 EIGRP AS 100</a:t>
              </a:r>
              <a:endParaRPr lang="en-US" sz="1200" b="1" dirty="0"/>
            </a:p>
          </p:txBody>
        </p:sp>
        <p:sp>
          <p:nvSpPr>
            <p:cNvPr id="40" name="TextBox 39"/>
            <p:cNvSpPr txBox="1"/>
            <p:nvPr/>
          </p:nvSpPr>
          <p:spPr>
            <a:xfrm>
              <a:off x="4310381" y="146558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3057096" y="1712601"/>
              <a:ext cx="1013551" cy="165253"/>
            </a:xfrm>
            <a:prstGeom prst="rect">
              <a:avLst/>
            </a:prstGeom>
            <a:noFill/>
          </p:spPr>
          <p:txBody>
            <a:bodyPr wrap="square" lIns="0" tIns="0" rIns="0" bIns="0" rtlCol="0" anchor="ctr" anchorCtr="0">
              <a:noAutofit/>
            </a:bodyPr>
            <a:lstStyle/>
            <a:p>
              <a:pPr algn="l"/>
              <a:r>
                <a:rPr lang="en-US" sz="1050" dirty="0" smtClean="0"/>
                <a:t>S0/0/0.3</a:t>
              </a:r>
              <a:endParaRPr lang="en-US" sz="1050" dirty="0"/>
            </a:p>
          </p:txBody>
        </p:sp>
        <p:sp>
          <p:nvSpPr>
            <p:cNvPr id="44" name="TextBox 43"/>
            <p:cNvSpPr txBox="1"/>
            <p:nvPr/>
          </p:nvSpPr>
          <p:spPr>
            <a:xfrm>
              <a:off x="3053079" y="145288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1438181" y="1674409"/>
              <a:ext cx="870351" cy="451691"/>
            </a:xfrm>
            <a:prstGeom prst="rect">
              <a:avLst/>
            </a:prstGeom>
            <a:noFill/>
            <a:ln w="9525">
              <a:noFill/>
              <a:miter lim="800000"/>
              <a:headEnd/>
              <a:tailEnd/>
            </a:ln>
          </p:spPr>
        </p:pic>
        <p:sp>
          <p:nvSpPr>
            <p:cNvPr id="35" name="TextBox 34"/>
            <p:cNvSpPr txBox="1"/>
            <p:nvPr/>
          </p:nvSpPr>
          <p:spPr>
            <a:xfrm>
              <a:off x="171361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2371296" y="1715141"/>
              <a:ext cx="1013551" cy="165253"/>
            </a:xfrm>
            <a:prstGeom prst="rect">
              <a:avLst/>
            </a:prstGeom>
            <a:noFill/>
          </p:spPr>
          <p:txBody>
            <a:bodyPr wrap="square" lIns="0" tIns="0" rIns="0" bIns="0" rtlCol="0" anchor="ctr" anchorCtr="0">
              <a:noAutofit/>
            </a:bodyPr>
            <a:lstStyle/>
            <a:p>
              <a:pPr algn="l"/>
              <a:r>
                <a:rPr lang="en-US" sz="1050" dirty="0" smtClean="0"/>
                <a:t>S0/0/0.1</a:t>
              </a:r>
              <a:endParaRPr lang="en-US" sz="1050" dirty="0"/>
            </a:p>
          </p:txBody>
        </p:sp>
        <p:sp>
          <p:nvSpPr>
            <p:cNvPr id="37" name="TextBox 36"/>
            <p:cNvSpPr txBox="1"/>
            <p:nvPr/>
          </p:nvSpPr>
          <p:spPr>
            <a:xfrm>
              <a:off x="2100579" y="145542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sp>
          <p:nvSpPr>
            <p:cNvPr id="61" name="TextBox 60"/>
            <p:cNvSpPr txBox="1"/>
            <p:nvPr/>
          </p:nvSpPr>
          <p:spPr>
            <a:xfrm>
              <a:off x="7480299" y="145542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897401" y="1687109"/>
              <a:ext cx="870351" cy="451691"/>
            </a:xfrm>
            <a:prstGeom prst="rect">
              <a:avLst/>
            </a:prstGeom>
            <a:noFill/>
            <a:ln w="9525">
              <a:noFill/>
              <a:miter lim="800000"/>
              <a:headEnd/>
              <a:tailEnd/>
            </a:ln>
          </p:spPr>
        </p:pic>
        <p:sp>
          <p:nvSpPr>
            <p:cNvPr id="63" name="TextBox 62"/>
            <p:cNvSpPr txBox="1"/>
            <p:nvPr/>
          </p:nvSpPr>
          <p:spPr>
            <a:xfrm>
              <a:off x="81728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59856" y="1696720"/>
              <a:ext cx="686863" cy="191295"/>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69" name="TextBox 68"/>
            <p:cNvSpPr txBox="1"/>
            <p:nvPr/>
          </p:nvSpPr>
          <p:spPr>
            <a:xfrm>
              <a:off x="6426199" y="145542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735016" y="1717039"/>
              <a:ext cx="549703" cy="170975"/>
            </a:xfrm>
            <a:prstGeom prst="rect">
              <a:avLst/>
            </a:prstGeom>
            <a:noFill/>
          </p:spPr>
          <p:txBody>
            <a:bodyPr wrap="square" lIns="0" tIns="0" rIns="0" bIns="0" rtlCol="0" anchor="ctr" anchorCtr="0">
              <a:noAutofit/>
            </a:bodyPr>
            <a:lstStyle/>
            <a:p>
              <a:pPr algn="l"/>
              <a:r>
                <a:rPr lang="en-US" sz="1050" dirty="0" smtClean="0"/>
                <a:t>S0/0/0.4</a:t>
              </a:r>
              <a:endParaRPr lang="en-US" sz="1050" dirty="0"/>
            </a:p>
          </p:txBody>
        </p:sp>
        <p:sp>
          <p:nvSpPr>
            <p:cNvPr id="50" name="Rectangle 49"/>
            <p:cNvSpPr/>
            <p:nvPr/>
          </p:nvSpPr>
          <p:spPr>
            <a:xfrm>
              <a:off x="355600" y="1554480"/>
              <a:ext cx="1290320" cy="694966"/>
            </a:xfrm>
            <a:prstGeom prst="rect">
              <a:avLst/>
            </a:prstGeom>
          </p:spPr>
          <p:txBody>
            <a:bodyPr>
              <a:noAutofit/>
            </a:bodyPr>
            <a:lstStyle/>
            <a:p>
              <a:pPr algn="l">
                <a:lnSpc>
                  <a:spcPct val="100000"/>
                </a:lnSpc>
                <a:spcBef>
                  <a:spcPts val="100"/>
                </a:spcBef>
                <a:spcAft>
                  <a:spcPts val="100"/>
                </a:spcAft>
              </a:pPr>
              <a:r>
                <a:rPr lang="en-US" sz="1000" dirty="0" smtClean="0"/>
                <a:t>Lo301: 3:1::3/64</a:t>
              </a:r>
            </a:p>
            <a:p>
              <a:pPr algn="l">
                <a:lnSpc>
                  <a:spcPct val="100000"/>
                </a:lnSpc>
                <a:spcBef>
                  <a:spcPts val="100"/>
                </a:spcBef>
                <a:spcAft>
                  <a:spcPts val="100"/>
                </a:spcAft>
              </a:pPr>
              <a:r>
                <a:rPr lang="en-US" sz="1000" dirty="0" smtClean="0"/>
                <a:t>Lo302: 3:2::3/64</a:t>
              </a:r>
            </a:p>
            <a:p>
              <a:pPr algn="l">
                <a:lnSpc>
                  <a:spcPct val="100000"/>
                </a:lnSpc>
                <a:spcBef>
                  <a:spcPts val="100"/>
                </a:spcBef>
                <a:spcAft>
                  <a:spcPts val="100"/>
                </a:spcAft>
              </a:pPr>
              <a:r>
                <a:rPr lang="en-US" sz="1000" dirty="0" smtClean="0"/>
                <a:t>Lo303: 3:3::3/64</a:t>
              </a:r>
              <a:endParaRPr lang="en-US" sz="1000" dirty="0"/>
            </a:p>
          </p:txBody>
        </p:sp>
      </p:grpSp>
      <p:sp>
        <p:nvSpPr>
          <p:cNvPr id="39" name="Rectangle 38"/>
          <p:cNvSpPr/>
          <p:nvPr/>
        </p:nvSpPr>
        <p:spPr bwMode="auto">
          <a:xfrm>
            <a:off x="2006600" y="3576320"/>
            <a:ext cx="135636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7" name="Rectangle 46"/>
          <p:cNvSpPr/>
          <p:nvPr/>
        </p:nvSpPr>
        <p:spPr bwMode="auto">
          <a:xfrm>
            <a:off x="1803400" y="3942080"/>
            <a:ext cx="2219960" cy="23876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Rectangle 52"/>
          <p:cNvSpPr/>
          <p:nvPr/>
        </p:nvSpPr>
        <p:spPr bwMode="auto">
          <a:xfrm>
            <a:off x="1823720" y="4114800"/>
            <a:ext cx="111252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5" name="Rectangle 54"/>
          <p:cNvSpPr/>
          <p:nvPr/>
        </p:nvSpPr>
        <p:spPr bwMode="auto">
          <a:xfrm>
            <a:off x="350520" y="4480560"/>
            <a:ext cx="7564120" cy="41656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9" name="Content Placeholder 15"/>
          <p:cNvSpPr txBox="1">
            <a:spLocks/>
          </p:cNvSpPr>
          <p:nvPr/>
        </p:nvSpPr>
        <p:spPr bwMode="auto">
          <a:xfrm>
            <a:off x="293467" y="2639505"/>
            <a:ext cx="8520113" cy="252177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 </a:t>
            </a:r>
            <a:r>
              <a:rPr lang="pt-BR" sz="1200" b="1" kern="0" dirty="0" smtClean="0">
                <a:latin typeface="Courier New" pitchFamily="49" charset="0"/>
                <a:cs typeface="Courier New" pitchFamily="49" charset="0"/>
              </a:rPr>
              <a:t>ipv6 unicast-routing</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 </a:t>
            </a:r>
            <a:r>
              <a:rPr lang="pt-BR" sz="1200" b="1" kern="0" dirty="0" smtClean="0">
                <a:latin typeface="Courier New" pitchFamily="49" charset="0"/>
                <a:cs typeface="Courier New" pitchFamily="49" charset="0"/>
              </a:rPr>
              <a:t>interface Serial0/0/0.1 point-to-point</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R2(config-subif)# </a:t>
            </a:r>
            <a:r>
              <a:rPr lang="pt-BR" sz="1200" b="1" kern="0" dirty="0" smtClean="0">
                <a:latin typeface="Courier New" pitchFamily="49" charset="0"/>
                <a:cs typeface="Courier New" pitchFamily="49" charset="0"/>
              </a:rPr>
              <a:t>ipv6 eigrp 100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R2(config-subif)# </a:t>
            </a:r>
            <a:r>
              <a:rPr lang="pt-BR" sz="1200" b="1" kern="0" dirty="0" smtClean="0">
                <a:latin typeface="Courier New" pitchFamily="49" charset="0"/>
                <a:cs typeface="Courier New" pitchFamily="49" charset="0"/>
              </a:rPr>
              <a:t>interface Serial0/0/0.4 point-to-point</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R2(config-subif)# </a:t>
            </a:r>
            <a:r>
              <a:rPr lang="pt-BR" sz="1200" b="1" kern="0" dirty="0" smtClean="0">
                <a:latin typeface="Courier New" pitchFamily="49" charset="0"/>
                <a:cs typeface="Courier New" pitchFamily="49" charset="0"/>
              </a:rPr>
              <a:t>ipv6 eigrp 100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R2(config-subif)# </a:t>
            </a:r>
            <a:r>
              <a:rPr lang="pt-BR" sz="1200" b="1" kern="0" dirty="0" smtClean="0">
                <a:latin typeface="Courier New" pitchFamily="49" charset="0"/>
                <a:cs typeface="Courier New" pitchFamily="49" charset="0"/>
              </a:rPr>
              <a:t>ipv6 router eigrp 100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R2(config-rtr)# </a:t>
            </a:r>
            <a:r>
              <a:rPr lang="pt-BR" sz="1200" b="1" kern="0" dirty="0" smtClean="0">
                <a:latin typeface="Courier New" pitchFamily="49" charset="0"/>
                <a:cs typeface="Courier New" pitchFamily="49" charset="0"/>
              </a:rPr>
              <a:t>eigrp router-id 2.2.2.2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R2(config-rtr)# </a:t>
            </a:r>
            <a:r>
              <a:rPr lang="pt-BR" sz="1200" b="1" kern="0" dirty="0" smtClean="0">
                <a:latin typeface="Courier New" pitchFamily="49" charset="0"/>
                <a:cs typeface="Courier New" pitchFamily="49" charset="0"/>
              </a:rPr>
              <a:t>no shutdown</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R2(config-rtr)#</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%DUAL-5-NBRCHANGE: IPv6-EIGRP(0) 100: Neighbor FE80::1 (Serial0/0/0.1) is up: new</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adjacency</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R2(config-rtr)#</a:t>
            </a:r>
            <a:endParaRPr lang="en-US" sz="1200" kern="0" dirty="0" smtClean="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bwMode="auto">
          <a:xfrm>
            <a:off x="1996440" y="3017520"/>
            <a:ext cx="135636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1437640" y="2682241"/>
            <a:ext cx="1955800" cy="18287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EIGRP for IPv6 Example</a:t>
            </a:r>
            <a:endParaRPr lang="en-US" dirty="0"/>
          </a:p>
        </p:txBody>
      </p:sp>
      <p:sp>
        <p:nvSpPr>
          <p:cNvPr id="73" name="Content Placeholder 6"/>
          <p:cNvSpPr>
            <a:spLocks noGrp="1"/>
          </p:cNvSpPr>
          <p:nvPr>
            <p:ph idx="11"/>
          </p:nvPr>
        </p:nvSpPr>
        <p:spPr>
          <a:xfrm>
            <a:off x="279400" y="4636091"/>
            <a:ext cx="8483600" cy="1005840"/>
          </a:xfrm>
        </p:spPr>
        <p:txBody>
          <a:bodyPr>
            <a:noAutofit/>
          </a:bodyPr>
          <a:lstStyle/>
          <a:p>
            <a:pPr>
              <a:buFont typeface="Wingdings" pitchFamily="2" charset="2"/>
              <a:buChar char="§"/>
            </a:pPr>
            <a:r>
              <a:rPr lang="en-US" sz="2000" dirty="0" smtClean="0"/>
              <a:t>Now R4 is configured.</a:t>
            </a:r>
            <a:endParaRPr lang="en-US" sz="1600" dirty="0" smtClean="0"/>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grpSp>
        <p:nvGrpSpPr>
          <p:cNvPr id="2" name="Group 37"/>
          <p:cNvGrpSpPr/>
          <p:nvPr/>
        </p:nvGrpSpPr>
        <p:grpSpPr>
          <a:xfrm>
            <a:off x="335280" y="1100992"/>
            <a:ext cx="8473440" cy="1295400"/>
            <a:chOff x="335280" y="1054100"/>
            <a:chExt cx="8473440" cy="1295400"/>
          </a:xfrm>
        </p:grpSpPr>
        <p:sp>
          <p:nvSpPr>
            <p:cNvPr id="23" name="Rounded Rectangle 22"/>
            <p:cNvSpPr/>
            <p:nvPr/>
          </p:nvSpPr>
          <p:spPr bwMode="auto">
            <a:xfrm>
              <a:off x="335280" y="1054100"/>
              <a:ext cx="847344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Freeform 9"/>
            <p:cNvSpPr>
              <a:spLocks/>
            </p:cNvSpPr>
            <p:nvPr/>
          </p:nvSpPr>
          <p:spPr bwMode="auto">
            <a:xfrm>
              <a:off x="635000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3" name="Freeform 9"/>
            <p:cNvSpPr>
              <a:spLocks/>
            </p:cNvSpPr>
            <p:nvPr/>
          </p:nvSpPr>
          <p:spPr bwMode="auto">
            <a:xfrm>
              <a:off x="42214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1" name="Freeform 9"/>
            <p:cNvSpPr>
              <a:spLocks/>
            </p:cNvSpPr>
            <p:nvPr/>
          </p:nvSpPr>
          <p:spPr bwMode="auto">
            <a:xfrm>
              <a:off x="20243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3622581" y="1674409"/>
              <a:ext cx="870351" cy="451691"/>
            </a:xfrm>
            <a:prstGeom prst="rect">
              <a:avLst/>
            </a:prstGeom>
            <a:noFill/>
            <a:ln w="9525">
              <a:noFill/>
              <a:miter lim="800000"/>
              <a:headEnd/>
              <a:tailEnd/>
            </a:ln>
          </p:spPr>
        </p:pic>
        <p:sp>
          <p:nvSpPr>
            <p:cNvPr id="21" name="TextBox 20"/>
            <p:cNvSpPr txBox="1"/>
            <p:nvPr/>
          </p:nvSpPr>
          <p:spPr>
            <a:xfrm>
              <a:off x="4555696" y="1712601"/>
              <a:ext cx="1013551" cy="165253"/>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22" name="TextBox 21"/>
            <p:cNvSpPr txBox="1"/>
            <p:nvPr/>
          </p:nvSpPr>
          <p:spPr>
            <a:xfrm>
              <a:off x="5207000" y="1701801"/>
              <a:ext cx="541171" cy="189580"/>
            </a:xfrm>
            <a:prstGeom prst="rect">
              <a:avLst/>
            </a:prstGeom>
            <a:noFill/>
          </p:spPr>
          <p:txBody>
            <a:bodyPr wrap="square" lIns="0" tIns="0" rIns="0" bIns="0" rtlCol="0" anchor="ctr" anchorCtr="0">
              <a:noAutofit/>
            </a:bodyPr>
            <a:lstStyle/>
            <a:p>
              <a:pPr algn="r"/>
              <a:r>
                <a:rPr lang="en-US" sz="1050" dirty="0" smtClean="0"/>
                <a:t>S0/0/0.1</a:t>
              </a:r>
              <a:endParaRPr lang="en-US" sz="1050" dirty="0"/>
            </a:p>
          </p:txBody>
        </p:sp>
        <p:sp>
          <p:nvSpPr>
            <p:cNvPr id="30" name="TextBox 29"/>
            <p:cNvSpPr txBox="1"/>
            <p:nvPr/>
          </p:nvSpPr>
          <p:spPr>
            <a:xfrm>
              <a:off x="389801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5118101" y="146557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808896" y="1685426"/>
              <a:ext cx="870351" cy="451691"/>
            </a:xfrm>
            <a:prstGeom prst="rect">
              <a:avLst/>
            </a:prstGeom>
            <a:noFill/>
            <a:ln w="9525">
              <a:noFill/>
              <a:miter lim="800000"/>
              <a:headEnd/>
              <a:tailEnd/>
            </a:ln>
          </p:spPr>
        </p:pic>
        <p:sp>
          <p:nvSpPr>
            <p:cNvPr id="31" name="TextBox 30"/>
            <p:cNvSpPr txBox="1"/>
            <p:nvPr/>
          </p:nvSpPr>
          <p:spPr>
            <a:xfrm>
              <a:off x="61045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338080" y="1109886"/>
              <a:ext cx="8470640" cy="258532"/>
            </a:xfrm>
            <a:prstGeom prst="rect">
              <a:avLst/>
            </a:prstGeom>
            <a:noFill/>
          </p:spPr>
          <p:txBody>
            <a:bodyPr wrap="square" rtlCol="0">
              <a:spAutoFit/>
            </a:bodyPr>
            <a:lstStyle/>
            <a:p>
              <a:r>
                <a:rPr lang="en-US" sz="1200" b="1" dirty="0" smtClean="0"/>
                <a:t>IPv6 EIGRP AS 100</a:t>
              </a:r>
              <a:endParaRPr lang="en-US" sz="1200" b="1" dirty="0"/>
            </a:p>
          </p:txBody>
        </p:sp>
        <p:sp>
          <p:nvSpPr>
            <p:cNvPr id="40" name="TextBox 39"/>
            <p:cNvSpPr txBox="1"/>
            <p:nvPr/>
          </p:nvSpPr>
          <p:spPr>
            <a:xfrm>
              <a:off x="4310381" y="146558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3057096" y="1712601"/>
              <a:ext cx="1013551" cy="165253"/>
            </a:xfrm>
            <a:prstGeom prst="rect">
              <a:avLst/>
            </a:prstGeom>
            <a:noFill/>
          </p:spPr>
          <p:txBody>
            <a:bodyPr wrap="square" lIns="0" tIns="0" rIns="0" bIns="0" rtlCol="0" anchor="ctr" anchorCtr="0">
              <a:noAutofit/>
            </a:bodyPr>
            <a:lstStyle/>
            <a:p>
              <a:pPr algn="l"/>
              <a:r>
                <a:rPr lang="en-US" sz="1050" dirty="0" smtClean="0"/>
                <a:t>S0/0/0.3</a:t>
              </a:r>
              <a:endParaRPr lang="en-US" sz="1050" dirty="0"/>
            </a:p>
          </p:txBody>
        </p:sp>
        <p:sp>
          <p:nvSpPr>
            <p:cNvPr id="44" name="TextBox 43"/>
            <p:cNvSpPr txBox="1"/>
            <p:nvPr/>
          </p:nvSpPr>
          <p:spPr>
            <a:xfrm>
              <a:off x="3053079" y="145288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1438181" y="1674409"/>
              <a:ext cx="870351" cy="451691"/>
            </a:xfrm>
            <a:prstGeom prst="rect">
              <a:avLst/>
            </a:prstGeom>
            <a:noFill/>
            <a:ln w="9525">
              <a:noFill/>
              <a:miter lim="800000"/>
              <a:headEnd/>
              <a:tailEnd/>
            </a:ln>
          </p:spPr>
        </p:pic>
        <p:sp>
          <p:nvSpPr>
            <p:cNvPr id="35" name="TextBox 34"/>
            <p:cNvSpPr txBox="1"/>
            <p:nvPr/>
          </p:nvSpPr>
          <p:spPr>
            <a:xfrm>
              <a:off x="171361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2371296" y="1715141"/>
              <a:ext cx="1013551" cy="165253"/>
            </a:xfrm>
            <a:prstGeom prst="rect">
              <a:avLst/>
            </a:prstGeom>
            <a:noFill/>
          </p:spPr>
          <p:txBody>
            <a:bodyPr wrap="square" lIns="0" tIns="0" rIns="0" bIns="0" rtlCol="0" anchor="ctr" anchorCtr="0">
              <a:noAutofit/>
            </a:bodyPr>
            <a:lstStyle/>
            <a:p>
              <a:pPr algn="l"/>
              <a:r>
                <a:rPr lang="en-US" sz="1050" dirty="0" smtClean="0"/>
                <a:t>S0/0/0.1</a:t>
              </a:r>
              <a:endParaRPr lang="en-US" sz="1050" dirty="0"/>
            </a:p>
          </p:txBody>
        </p:sp>
        <p:sp>
          <p:nvSpPr>
            <p:cNvPr id="37" name="TextBox 36"/>
            <p:cNvSpPr txBox="1"/>
            <p:nvPr/>
          </p:nvSpPr>
          <p:spPr>
            <a:xfrm>
              <a:off x="2100579" y="145542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sp>
          <p:nvSpPr>
            <p:cNvPr id="61" name="TextBox 60"/>
            <p:cNvSpPr txBox="1"/>
            <p:nvPr/>
          </p:nvSpPr>
          <p:spPr>
            <a:xfrm>
              <a:off x="7480299" y="145542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897401" y="1687109"/>
              <a:ext cx="870351" cy="451691"/>
            </a:xfrm>
            <a:prstGeom prst="rect">
              <a:avLst/>
            </a:prstGeom>
            <a:noFill/>
            <a:ln w="9525">
              <a:noFill/>
              <a:miter lim="800000"/>
              <a:headEnd/>
              <a:tailEnd/>
            </a:ln>
          </p:spPr>
        </p:pic>
        <p:sp>
          <p:nvSpPr>
            <p:cNvPr id="63" name="TextBox 62"/>
            <p:cNvSpPr txBox="1"/>
            <p:nvPr/>
          </p:nvSpPr>
          <p:spPr>
            <a:xfrm>
              <a:off x="81728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59856" y="1696720"/>
              <a:ext cx="686863" cy="191295"/>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69" name="TextBox 68"/>
            <p:cNvSpPr txBox="1"/>
            <p:nvPr/>
          </p:nvSpPr>
          <p:spPr>
            <a:xfrm>
              <a:off x="6426199" y="145542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735016" y="1717039"/>
              <a:ext cx="549703" cy="170975"/>
            </a:xfrm>
            <a:prstGeom prst="rect">
              <a:avLst/>
            </a:prstGeom>
            <a:noFill/>
          </p:spPr>
          <p:txBody>
            <a:bodyPr wrap="square" lIns="0" tIns="0" rIns="0" bIns="0" rtlCol="0" anchor="ctr" anchorCtr="0">
              <a:noAutofit/>
            </a:bodyPr>
            <a:lstStyle/>
            <a:p>
              <a:pPr algn="l"/>
              <a:r>
                <a:rPr lang="en-US" sz="1050" dirty="0" smtClean="0"/>
                <a:t>S0/0/0.4</a:t>
              </a:r>
              <a:endParaRPr lang="en-US" sz="1050" dirty="0"/>
            </a:p>
          </p:txBody>
        </p:sp>
        <p:sp>
          <p:nvSpPr>
            <p:cNvPr id="50" name="Rectangle 49"/>
            <p:cNvSpPr/>
            <p:nvPr/>
          </p:nvSpPr>
          <p:spPr>
            <a:xfrm>
              <a:off x="355600" y="1554480"/>
              <a:ext cx="1290320" cy="694966"/>
            </a:xfrm>
            <a:prstGeom prst="rect">
              <a:avLst/>
            </a:prstGeom>
          </p:spPr>
          <p:txBody>
            <a:bodyPr>
              <a:noAutofit/>
            </a:bodyPr>
            <a:lstStyle/>
            <a:p>
              <a:pPr algn="l">
                <a:lnSpc>
                  <a:spcPct val="100000"/>
                </a:lnSpc>
                <a:spcBef>
                  <a:spcPts val="100"/>
                </a:spcBef>
                <a:spcAft>
                  <a:spcPts val="100"/>
                </a:spcAft>
              </a:pPr>
              <a:r>
                <a:rPr lang="en-US" sz="1000" dirty="0" smtClean="0"/>
                <a:t>Lo301: 3:1::3/64</a:t>
              </a:r>
            </a:p>
            <a:p>
              <a:pPr algn="l">
                <a:lnSpc>
                  <a:spcPct val="100000"/>
                </a:lnSpc>
                <a:spcBef>
                  <a:spcPts val="100"/>
                </a:spcBef>
                <a:spcAft>
                  <a:spcPts val="100"/>
                </a:spcAft>
              </a:pPr>
              <a:r>
                <a:rPr lang="en-US" sz="1000" dirty="0" smtClean="0"/>
                <a:t>Lo302: 3:2::3/64</a:t>
              </a:r>
            </a:p>
            <a:p>
              <a:pPr algn="l">
                <a:lnSpc>
                  <a:spcPct val="100000"/>
                </a:lnSpc>
                <a:spcBef>
                  <a:spcPts val="100"/>
                </a:spcBef>
                <a:spcAft>
                  <a:spcPts val="100"/>
                </a:spcAft>
              </a:pPr>
              <a:r>
                <a:rPr lang="en-US" sz="1000" dirty="0" smtClean="0"/>
                <a:t>Lo303: 3:3::3/64</a:t>
              </a:r>
              <a:endParaRPr lang="en-US" sz="1000" dirty="0"/>
            </a:p>
          </p:txBody>
        </p:sp>
      </p:grpSp>
      <p:sp>
        <p:nvSpPr>
          <p:cNvPr id="47" name="Rectangle 46"/>
          <p:cNvSpPr/>
          <p:nvPr/>
        </p:nvSpPr>
        <p:spPr bwMode="auto">
          <a:xfrm>
            <a:off x="1803400" y="3403600"/>
            <a:ext cx="225044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Rectangle 52"/>
          <p:cNvSpPr/>
          <p:nvPr/>
        </p:nvSpPr>
        <p:spPr bwMode="auto">
          <a:xfrm>
            <a:off x="1823720" y="3566160"/>
            <a:ext cx="111252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5" name="Rectangle 54"/>
          <p:cNvSpPr/>
          <p:nvPr/>
        </p:nvSpPr>
        <p:spPr bwMode="auto">
          <a:xfrm>
            <a:off x="350520" y="3749040"/>
            <a:ext cx="7564120" cy="41656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9" name="Content Placeholder 15"/>
          <p:cNvSpPr txBox="1">
            <a:spLocks/>
          </p:cNvSpPr>
          <p:nvPr/>
        </p:nvSpPr>
        <p:spPr bwMode="auto">
          <a:xfrm>
            <a:off x="293467" y="2639505"/>
            <a:ext cx="8520113" cy="176993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R4(config)# </a:t>
            </a:r>
            <a:r>
              <a:rPr lang="pt-BR" sz="1200" b="1" kern="0" dirty="0" smtClean="0">
                <a:latin typeface="Courier New" pitchFamily="49" charset="0"/>
                <a:cs typeface="Courier New" pitchFamily="49" charset="0"/>
              </a:rPr>
              <a:t>ipv6 unicast-routing</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R4(config)# </a:t>
            </a:r>
            <a:r>
              <a:rPr lang="pt-BR" sz="1200" b="1" kern="0" dirty="0" smtClean="0">
                <a:latin typeface="Courier New" pitchFamily="49" charset="0"/>
                <a:cs typeface="Courier New" pitchFamily="49" charset="0"/>
              </a:rPr>
              <a:t>interface Serial0/0/0.2 point-to-point</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R4(config-subif)# </a:t>
            </a:r>
            <a:r>
              <a:rPr lang="pt-BR" sz="1200" b="1" kern="0" dirty="0" smtClean="0">
                <a:latin typeface="Courier New" pitchFamily="49" charset="0"/>
                <a:cs typeface="Courier New" pitchFamily="49" charset="0"/>
              </a:rPr>
              <a:t>ipv6 eigrp 100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R4(config-subif)# </a:t>
            </a:r>
            <a:r>
              <a:rPr lang="pt-BR" sz="1200" b="1" kern="0" dirty="0" smtClean="0">
                <a:latin typeface="Courier New" pitchFamily="49" charset="0"/>
                <a:cs typeface="Courier New" pitchFamily="49" charset="0"/>
              </a:rPr>
              <a:t>ipv6 router eigrp 100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R4(config-rtr)# </a:t>
            </a:r>
            <a:r>
              <a:rPr lang="pt-BR" sz="1200" b="1" kern="0" dirty="0" smtClean="0">
                <a:latin typeface="Courier New" pitchFamily="49" charset="0"/>
                <a:cs typeface="Courier New" pitchFamily="49" charset="0"/>
              </a:rPr>
              <a:t>eigrp router-id 4.4.4.4</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R4(config-rtr)# </a:t>
            </a:r>
            <a:r>
              <a:rPr lang="pt-BR" sz="1200" b="1" kern="0" dirty="0" smtClean="0">
                <a:latin typeface="Courier New" pitchFamily="49" charset="0"/>
                <a:cs typeface="Courier New" pitchFamily="49" charset="0"/>
              </a:rPr>
              <a:t>no shutdown</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%DUAL-5-NBRCHANGE: IPv6-EIGRP(0) 100: Neighbor FE80::2 (Serial0/0/0.2) is up: new</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adjacency</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R4(config-rtr)#</a:t>
            </a:r>
            <a:endParaRPr lang="en-US" sz="1200" kern="0" dirty="0" smtClean="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bwMode="auto">
          <a:xfrm>
            <a:off x="320040" y="3362960"/>
            <a:ext cx="2971800" cy="168656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665480" y="2682241"/>
            <a:ext cx="2087880" cy="21335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EIGRP for IPv6 Example</a:t>
            </a:r>
            <a:endParaRPr lang="en-US" dirty="0"/>
          </a:p>
        </p:txBody>
      </p:sp>
      <p:grpSp>
        <p:nvGrpSpPr>
          <p:cNvPr id="2" name="Group 37"/>
          <p:cNvGrpSpPr/>
          <p:nvPr/>
        </p:nvGrpSpPr>
        <p:grpSpPr>
          <a:xfrm>
            <a:off x="335280" y="1100992"/>
            <a:ext cx="8473440" cy="1295400"/>
            <a:chOff x="335280" y="1054100"/>
            <a:chExt cx="8473440" cy="1295400"/>
          </a:xfrm>
        </p:grpSpPr>
        <p:sp>
          <p:nvSpPr>
            <p:cNvPr id="23" name="Rounded Rectangle 22"/>
            <p:cNvSpPr/>
            <p:nvPr/>
          </p:nvSpPr>
          <p:spPr bwMode="auto">
            <a:xfrm>
              <a:off x="335280" y="1054100"/>
              <a:ext cx="847344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Freeform 9"/>
            <p:cNvSpPr>
              <a:spLocks/>
            </p:cNvSpPr>
            <p:nvPr/>
          </p:nvSpPr>
          <p:spPr bwMode="auto">
            <a:xfrm>
              <a:off x="635000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3" name="Freeform 9"/>
            <p:cNvSpPr>
              <a:spLocks/>
            </p:cNvSpPr>
            <p:nvPr/>
          </p:nvSpPr>
          <p:spPr bwMode="auto">
            <a:xfrm>
              <a:off x="42214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1" name="Freeform 9"/>
            <p:cNvSpPr>
              <a:spLocks/>
            </p:cNvSpPr>
            <p:nvPr/>
          </p:nvSpPr>
          <p:spPr bwMode="auto">
            <a:xfrm>
              <a:off x="20243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3622581" y="1674409"/>
              <a:ext cx="870351" cy="451691"/>
            </a:xfrm>
            <a:prstGeom prst="rect">
              <a:avLst/>
            </a:prstGeom>
            <a:noFill/>
            <a:ln w="9525">
              <a:noFill/>
              <a:miter lim="800000"/>
              <a:headEnd/>
              <a:tailEnd/>
            </a:ln>
          </p:spPr>
        </p:pic>
        <p:sp>
          <p:nvSpPr>
            <p:cNvPr id="21" name="TextBox 20"/>
            <p:cNvSpPr txBox="1"/>
            <p:nvPr/>
          </p:nvSpPr>
          <p:spPr>
            <a:xfrm>
              <a:off x="4555696" y="1712601"/>
              <a:ext cx="1013551" cy="165253"/>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22" name="TextBox 21"/>
            <p:cNvSpPr txBox="1"/>
            <p:nvPr/>
          </p:nvSpPr>
          <p:spPr>
            <a:xfrm>
              <a:off x="5207000" y="1701801"/>
              <a:ext cx="541171" cy="189580"/>
            </a:xfrm>
            <a:prstGeom prst="rect">
              <a:avLst/>
            </a:prstGeom>
            <a:noFill/>
          </p:spPr>
          <p:txBody>
            <a:bodyPr wrap="square" lIns="0" tIns="0" rIns="0" bIns="0" rtlCol="0" anchor="ctr" anchorCtr="0">
              <a:noAutofit/>
            </a:bodyPr>
            <a:lstStyle/>
            <a:p>
              <a:pPr algn="r"/>
              <a:r>
                <a:rPr lang="en-US" sz="1050" dirty="0" smtClean="0"/>
                <a:t>S0/0/0.1</a:t>
              </a:r>
              <a:endParaRPr lang="en-US" sz="1050" dirty="0"/>
            </a:p>
          </p:txBody>
        </p:sp>
        <p:sp>
          <p:nvSpPr>
            <p:cNvPr id="30" name="TextBox 29"/>
            <p:cNvSpPr txBox="1"/>
            <p:nvPr/>
          </p:nvSpPr>
          <p:spPr>
            <a:xfrm>
              <a:off x="389801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5118101" y="146557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808896" y="1685426"/>
              <a:ext cx="870351" cy="451691"/>
            </a:xfrm>
            <a:prstGeom prst="rect">
              <a:avLst/>
            </a:prstGeom>
            <a:noFill/>
            <a:ln w="9525">
              <a:noFill/>
              <a:miter lim="800000"/>
              <a:headEnd/>
              <a:tailEnd/>
            </a:ln>
          </p:spPr>
        </p:pic>
        <p:sp>
          <p:nvSpPr>
            <p:cNvPr id="31" name="TextBox 30"/>
            <p:cNvSpPr txBox="1"/>
            <p:nvPr/>
          </p:nvSpPr>
          <p:spPr>
            <a:xfrm>
              <a:off x="61045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338080" y="1109886"/>
              <a:ext cx="8470640" cy="258532"/>
            </a:xfrm>
            <a:prstGeom prst="rect">
              <a:avLst/>
            </a:prstGeom>
            <a:noFill/>
          </p:spPr>
          <p:txBody>
            <a:bodyPr wrap="square" rtlCol="0">
              <a:spAutoFit/>
            </a:bodyPr>
            <a:lstStyle/>
            <a:p>
              <a:r>
                <a:rPr lang="en-US" sz="1200" b="1" dirty="0" smtClean="0"/>
                <a:t>IPv6 EIGRP AS 100</a:t>
              </a:r>
              <a:endParaRPr lang="en-US" sz="1200" b="1" dirty="0"/>
            </a:p>
          </p:txBody>
        </p:sp>
        <p:sp>
          <p:nvSpPr>
            <p:cNvPr id="40" name="TextBox 39"/>
            <p:cNvSpPr txBox="1"/>
            <p:nvPr/>
          </p:nvSpPr>
          <p:spPr>
            <a:xfrm>
              <a:off x="4310381" y="146558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3057096" y="1712601"/>
              <a:ext cx="1013551" cy="165253"/>
            </a:xfrm>
            <a:prstGeom prst="rect">
              <a:avLst/>
            </a:prstGeom>
            <a:noFill/>
          </p:spPr>
          <p:txBody>
            <a:bodyPr wrap="square" lIns="0" tIns="0" rIns="0" bIns="0" rtlCol="0" anchor="ctr" anchorCtr="0">
              <a:noAutofit/>
            </a:bodyPr>
            <a:lstStyle/>
            <a:p>
              <a:pPr algn="l"/>
              <a:r>
                <a:rPr lang="en-US" sz="1050" dirty="0" smtClean="0"/>
                <a:t>S0/0/0.3</a:t>
              </a:r>
              <a:endParaRPr lang="en-US" sz="1050" dirty="0"/>
            </a:p>
          </p:txBody>
        </p:sp>
        <p:sp>
          <p:nvSpPr>
            <p:cNvPr id="44" name="TextBox 43"/>
            <p:cNvSpPr txBox="1"/>
            <p:nvPr/>
          </p:nvSpPr>
          <p:spPr>
            <a:xfrm>
              <a:off x="3053079" y="145288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1438181" y="1674409"/>
              <a:ext cx="870351" cy="451691"/>
            </a:xfrm>
            <a:prstGeom prst="rect">
              <a:avLst/>
            </a:prstGeom>
            <a:noFill/>
            <a:ln w="9525">
              <a:noFill/>
              <a:miter lim="800000"/>
              <a:headEnd/>
              <a:tailEnd/>
            </a:ln>
          </p:spPr>
        </p:pic>
        <p:sp>
          <p:nvSpPr>
            <p:cNvPr id="35" name="TextBox 34"/>
            <p:cNvSpPr txBox="1"/>
            <p:nvPr/>
          </p:nvSpPr>
          <p:spPr>
            <a:xfrm>
              <a:off x="171361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2371296" y="1715141"/>
              <a:ext cx="1013551" cy="165253"/>
            </a:xfrm>
            <a:prstGeom prst="rect">
              <a:avLst/>
            </a:prstGeom>
            <a:noFill/>
          </p:spPr>
          <p:txBody>
            <a:bodyPr wrap="square" lIns="0" tIns="0" rIns="0" bIns="0" rtlCol="0" anchor="ctr" anchorCtr="0">
              <a:noAutofit/>
            </a:bodyPr>
            <a:lstStyle/>
            <a:p>
              <a:pPr algn="l"/>
              <a:r>
                <a:rPr lang="en-US" sz="1050" dirty="0" smtClean="0"/>
                <a:t>S0/0/0.1</a:t>
              </a:r>
              <a:endParaRPr lang="en-US" sz="1050" dirty="0"/>
            </a:p>
          </p:txBody>
        </p:sp>
        <p:sp>
          <p:nvSpPr>
            <p:cNvPr id="37" name="TextBox 36"/>
            <p:cNvSpPr txBox="1"/>
            <p:nvPr/>
          </p:nvSpPr>
          <p:spPr>
            <a:xfrm>
              <a:off x="2100579" y="145542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sp>
          <p:nvSpPr>
            <p:cNvPr id="61" name="TextBox 60"/>
            <p:cNvSpPr txBox="1"/>
            <p:nvPr/>
          </p:nvSpPr>
          <p:spPr>
            <a:xfrm>
              <a:off x="7480299" y="145542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897401" y="1687109"/>
              <a:ext cx="870351" cy="451691"/>
            </a:xfrm>
            <a:prstGeom prst="rect">
              <a:avLst/>
            </a:prstGeom>
            <a:noFill/>
            <a:ln w="9525">
              <a:noFill/>
              <a:miter lim="800000"/>
              <a:headEnd/>
              <a:tailEnd/>
            </a:ln>
          </p:spPr>
        </p:pic>
        <p:sp>
          <p:nvSpPr>
            <p:cNvPr id="63" name="TextBox 62"/>
            <p:cNvSpPr txBox="1"/>
            <p:nvPr/>
          </p:nvSpPr>
          <p:spPr>
            <a:xfrm>
              <a:off x="81728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59856" y="1696720"/>
              <a:ext cx="686863" cy="191295"/>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69" name="TextBox 68"/>
            <p:cNvSpPr txBox="1"/>
            <p:nvPr/>
          </p:nvSpPr>
          <p:spPr>
            <a:xfrm>
              <a:off x="6426199" y="145542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735016" y="1717039"/>
              <a:ext cx="549703" cy="170975"/>
            </a:xfrm>
            <a:prstGeom prst="rect">
              <a:avLst/>
            </a:prstGeom>
            <a:noFill/>
          </p:spPr>
          <p:txBody>
            <a:bodyPr wrap="square" lIns="0" tIns="0" rIns="0" bIns="0" rtlCol="0" anchor="ctr" anchorCtr="0">
              <a:noAutofit/>
            </a:bodyPr>
            <a:lstStyle/>
            <a:p>
              <a:pPr algn="l"/>
              <a:r>
                <a:rPr lang="en-US" sz="1050" dirty="0" smtClean="0"/>
                <a:t>S0/0/0.4</a:t>
              </a:r>
              <a:endParaRPr lang="en-US" sz="1050" dirty="0"/>
            </a:p>
          </p:txBody>
        </p:sp>
        <p:sp>
          <p:nvSpPr>
            <p:cNvPr id="50" name="Rectangle 49"/>
            <p:cNvSpPr/>
            <p:nvPr/>
          </p:nvSpPr>
          <p:spPr>
            <a:xfrm>
              <a:off x="355600" y="1554480"/>
              <a:ext cx="1290320" cy="694966"/>
            </a:xfrm>
            <a:prstGeom prst="rect">
              <a:avLst/>
            </a:prstGeom>
          </p:spPr>
          <p:txBody>
            <a:bodyPr>
              <a:noAutofit/>
            </a:bodyPr>
            <a:lstStyle/>
            <a:p>
              <a:pPr algn="l">
                <a:lnSpc>
                  <a:spcPct val="100000"/>
                </a:lnSpc>
                <a:spcBef>
                  <a:spcPts val="100"/>
                </a:spcBef>
                <a:spcAft>
                  <a:spcPts val="100"/>
                </a:spcAft>
              </a:pPr>
              <a:r>
                <a:rPr lang="en-US" sz="1000" dirty="0" smtClean="0"/>
                <a:t>Lo301: 3:1::3/64</a:t>
              </a:r>
            </a:p>
            <a:p>
              <a:pPr algn="l">
                <a:lnSpc>
                  <a:spcPct val="100000"/>
                </a:lnSpc>
                <a:spcBef>
                  <a:spcPts val="100"/>
                </a:spcBef>
                <a:spcAft>
                  <a:spcPts val="100"/>
                </a:spcAft>
              </a:pPr>
              <a:r>
                <a:rPr lang="en-US" sz="1000" dirty="0" smtClean="0"/>
                <a:t>Lo302: 3:2::3/64</a:t>
              </a:r>
            </a:p>
            <a:p>
              <a:pPr algn="l">
                <a:lnSpc>
                  <a:spcPct val="100000"/>
                </a:lnSpc>
                <a:spcBef>
                  <a:spcPts val="100"/>
                </a:spcBef>
                <a:spcAft>
                  <a:spcPts val="100"/>
                </a:spcAft>
              </a:pPr>
              <a:r>
                <a:rPr lang="en-US" sz="1000" dirty="0" smtClean="0"/>
                <a:t>Lo303: 3:3::3/64</a:t>
              </a:r>
              <a:endParaRPr lang="en-US" sz="1000" dirty="0"/>
            </a:p>
          </p:txBody>
        </p:sp>
      </p:grpSp>
      <p:sp>
        <p:nvSpPr>
          <p:cNvPr id="47" name="Rectangle 46"/>
          <p:cNvSpPr/>
          <p:nvPr/>
        </p:nvSpPr>
        <p:spPr bwMode="auto">
          <a:xfrm>
            <a:off x="665480" y="5212080"/>
            <a:ext cx="1173480" cy="20828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Rectangle 52"/>
          <p:cNvSpPr/>
          <p:nvPr/>
        </p:nvSpPr>
        <p:spPr bwMode="auto">
          <a:xfrm>
            <a:off x="370840" y="5720080"/>
            <a:ext cx="472440" cy="20828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5" name="Rectangle 54"/>
          <p:cNvSpPr/>
          <p:nvPr/>
        </p:nvSpPr>
        <p:spPr bwMode="auto">
          <a:xfrm>
            <a:off x="370840" y="5842000"/>
            <a:ext cx="6578600" cy="21336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9" name="Content Placeholder 15"/>
          <p:cNvSpPr txBox="1">
            <a:spLocks/>
          </p:cNvSpPr>
          <p:nvPr/>
        </p:nvSpPr>
        <p:spPr bwMode="auto">
          <a:xfrm>
            <a:off x="293467" y="2639505"/>
            <a:ext cx="8520113" cy="359873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 </a:t>
            </a:r>
            <a:r>
              <a:rPr lang="en-US" sz="1200" b="1" kern="0" dirty="0" smtClean="0">
                <a:latin typeface="Courier New" pitchFamily="49" charset="0"/>
                <a:cs typeface="Courier New" pitchFamily="49" charset="0"/>
              </a:rPr>
              <a:t>show ipv6 route eigrp</a:t>
            </a:r>
          </a:p>
          <a:p>
            <a:pPr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&lt;output omitted&gt;</a:t>
            </a:r>
          </a:p>
          <a:p>
            <a:pPr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algn="l"/>
            <a:r>
              <a:rPr lang="en-US" sz="1200" kern="0" dirty="0" smtClean="0">
                <a:latin typeface="Courier New" pitchFamily="49" charset="0"/>
                <a:cs typeface="Courier New" pitchFamily="49" charset="0"/>
              </a:rPr>
              <a:t>D   3:1::/64 [90/3321856]</a:t>
            </a:r>
          </a:p>
          <a:p>
            <a:pPr algn="l"/>
            <a:r>
              <a:rPr lang="en-US" sz="1200" kern="0" dirty="0" smtClean="0">
                <a:latin typeface="Courier New" pitchFamily="49" charset="0"/>
                <a:cs typeface="Courier New" pitchFamily="49" charset="0"/>
              </a:rPr>
              <a:t>     via FE80::2, Serial0/0/0.2</a:t>
            </a:r>
          </a:p>
          <a:p>
            <a:pPr algn="l"/>
            <a:r>
              <a:rPr lang="en-US" sz="1200" kern="0" dirty="0" smtClean="0">
                <a:latin typeface="Courier New" pitchFamily="49" charset="0"/>
                <a:cs typeface="Courier New" pitchFamily="49" charset="0"/>
              </a:rPr>
              <a:t>D   3:2::/64 [90/3321856]</a:t>
            </a:r>
          </a:p>
          <a:p>
            <a:pPr algn="l"/>
            <a:r>
              <a:rPr lang="en-US" sz="1200" kern="0" dirty="0" smtClean="0">
                <a:latin typeface="Courier New" pitchFamily="49" charset="0"/>
                <a:cs typeface="Courier New" pitchFamily="49" charset="0"/>
              </a:rPr>
              <a:t>     via FE80::2, Serial0/0/0.2</a:t>
            </a:r>
          </a:p>
          <a:p>
            <a:pPr algn="l"/>
            <a:r>
              <a:rPr lang="en-US" sz="1200" kern="0" dirty="0" smtClean="0">
                <a:latin typeface="Courier New" pitchFamily="49" charset="0"/>
                <a:cs typeface="Courier New" pitchFamily="49" charset="0"/>
              </a:rPr>
              <a:t>D   3:3::/64 [90/3321856]</a:t>
            </a:r>
          </a:p>
          <a:p>
            <a:pPr algn="l"/>
            <a:r>
              <a:rPr lang="en-US" sz="1200" kern="0" dirty="0" smtClean="0">
                <a:latin typeface="Courier New" pitchFamily="49" charset="0"/>
                <a:cs typeface="Courier New" pitchFamily="49" charset="0"/>
              </a:rPr>
              <a:t>     via FE80::2, Serial0/0/0.2</a:t>
            </a:r>
          </a:p>
          <a:p>
            <a:pPr algn="l"/>
            <a:r>
              <a:rPr lang="en-US" sz="1200" kern="0" dirty="0" smtClean="0">
                <a:latin typeface="Courier New" pitchFamily="49" charset="0"/>
                <a:cs typeface="Courier New" pitchFamily="49" charset="0"/>
              </a:rPr>
              <a:t>D   12::/64 [90/2681856]</a:t>
            </a:r>
          </a:p>
          <a:p>
            <a:pPr algn="l"/>
            <a:r>
              <a:rPr lang="en-US" sz="1200" kern="0" dirty="0" smtClean="0">
                <a:latin typeface="Courier New" pitchFamily="49" charset="0"/>
                <a:cs typeface="Courier New" pitchFamily="49" charset="0"/>
              </a:rPr>
              <a:t>     via FE80::2, Serial0/0/0.2</a:t>
            </a:r>
          </a:p>
          <a:p>
            <a:pPr algn="l"/>
            <a:r>
              <a:rPr lang="en-US" sz="1200" kern="0" dirty="0" smtClean="0">
                <a:latin typeface="Courier New" pitchFamily="49" charset="0"/>
                <a:cs typeface="Courier New" pitchFamily="49" charset="0"/>
              </a:rPr>
              <a:t>D   13::/64 [90/3193856]</a:t>
            </a:r>
          </a:p>
          <a:p>
            <a:pPr algn="l"/>
            <a:r>
              <a:rPr lang="en-US" sz="1200" kern="0" dirty="0" smtClean="0">
                <a:latin typeface="Courier New" pitchFamily="49" charset="0"/>
                <a:cs typeface="Courier New" pitchFamily="49" charset="0"/>
              </a:rPr>
              <a:t>     via FE80::2, Serial0/0/0.2</a:t>
            </a:r>
          </a:p>
          <a:p>
            <a:pPr algn="l"/>
            <a:r>
              <a:rPr lang="pt-BR" sz="1200" kern="0" dirty="0" smtClean="0">
                <a:latin typeface="Courier New" pitchFamily="49" charset="0"/>
                <a:cs typeface="Courier New" pitchFamily="49" charset="0"/>
              </a:rPr>
              <a:t>R4# </a:t>
            </a:r>
          </a:p>
          <a:p>
            <a:pPr algn="l"/>
            <a:r>
              <a:rPr lang="pt-BR" sz="1200" kern="0" dirty="0" smtClean="0">
                <a:latin typeface="Courier New" pitchFamily="49" charset="0"/>
                <a:cs typeface="Courier New" pitchFamily="49" charset="0"/>
              </a:rPr>
              <a:t>R4# </a:t>
            </a:r>
            <a:r>
              <a:rPr lang="pt-BR" sz="1200" b="1" kern="0" dirty="0" smtClean="0">
                <a:latin typeface="Courier New" pitchFamily="49" charset="0"/>
                <a:cs typeface="Courier New" pitchFamily="49" charset="0"/>
              </a:rPr>
              <a:t>ping 3:1::3</a:t>
            </a:r>
          </a:p>
          <a:p>
            <a:pPr algn="l"/>
            <a:r>
              <a:rPr lang="en-US" sz="1200" kern="0" dirty="0" smtClean="0">
                <a:latin typeface="Courier New" pitchFamily="49" charset="0"/>
                <a:cs typeface="Courier New" pitchFamily="49" charset="0"/>
              </a:rPr>
              <a:t>Type escape sequence to abort.</a:t>
            </a:r>
          </a:p>
          <a:p>
            <a:pPr algn="l"/>
            <a:r>
              <a:rPr lang="en-US" sz="1200" kern="0" dirty="0" smtClean="0">
                <a:latin typeface="Courier New" pitchFamily="49" charset="0"/>
                <a:cs typeface="Courier New" pitchFamily="49" charset="0"/>
              </a:rPr>
              <a:t>Sending 5, 100-byte ICMP Echos to 3:1::3, timeout is 2 seconds:</a:t>
            </a:r>
          </a:p>
          <a:p>
            <a:pPr algn="l"/>
            <a:r>
              <a:rPr lang="en-US" sz="1200" kern="0" dirty="0" smtClean="0">
                <a:latin typeface="Courier New" pitchFamily="49" charset="0"/>
                <a:cs typeface="Courier New" pitchFamily="49" charset="0"/>
              </a:rPr>
              <a:t>!!!!!</a:t>
            </a:r>
          </a:p>
          <a:p>
            <a:pPr algn="l"/>
            <a:r>
              <a:rPr lang="en-US" sz="1200" kern="0" dirty="0" smtClean="0">
                <a:latin typeface="Courier New" pitchFamily="49" charset="0"/>
                <a:cs typeface="Courier New" pitchFamily="49" charset="0"/>
              </a:rPr>
              <a:t>Success rate is 100 percent (5/5), round-trip min/avg/max = 88/88/88 ms</a:t>
            </a:r>
          </a:p>
          <a:p>
            <a:pPr algn="l"/>
            <a:r>
              <a:rPr lang="en-US" sz="1200" kern="0" dirty="0" smtClean="0">
                <a:latin typeface="Courier New" pitchFamily="49" charset="0"/>
                <a:cs typeface="Courier New" pitchFamily="49" charset="0"/>
              </a:rPr>
              <a:t>R4#</a:t>
            </a:r>
          </a:p>
        </p:txBody>
      </p:sp>
    </p:spTree>
  </p:cSld>
  <p:clrMapOvr>
    <a:masterClrMapping/>
  </p:clrMapOvr>
  <p:transition/>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bwMode="auto">
          <a:xfrm>
            <a:off x="1681480" y="2854960"/>
            <a:ext cx="807720" cy="21844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EIGRP for IPv6 Example</a:t>
            </a:r>
            <a:endParaRPr lang="en-US" dirty="0"/>
          </a:p>
        </p:txBody>
      </p:sp>
      <p:sp>
        <p:nvSpPr>
          <p:cNvPr id="38" name="Content Placeholder 6"/>
          <p:cNvSpPr>
            <a:spLocks noGrp="1"/>
          </p:cNvSpPr>
          <p:nvPr>
            <p:ph idx="11"/>
          </p:nvPr>
        </p:nvSpPr>
        <p:spPr>
          <a:xfrm>
            <a:off x="279400" y="4230472"/>
            <a:ext cx="8483600" cy="1760020"/>
          </a:xfrm>
        </p:spPr>
        <p:txBody>
          <a:bodyPr>
            <a:noAutofit/>
          </a:bodyPr>
          <a:lstStyle/>
          <a:p>
            <a:pPr>
              <a:buFont typeface="Wingdings" pitchFamily="2" charset="2"/>
              <a:buChar char="§"/>
            </a:pPr>
            <a:r>
              <a:rPr lang="en-US" sz="2000" dirty="0" smtClean="0"/>
              <a:t>Configure the EIGRP stub feature. </a:t>
            </a:r>
          </a:p>
          <a:p>
            <a:pPr lvl="1">
              <a:buFont typeface="Wingdings" pitchFamily="2" charset="2"/>
              <a:buChar char="§"/>
            </a:pPr>
            <a:r>
              <a:rPr lang="en-US" sz="1800" dirty="0" smtClean="0"/>
              <a:t>Disable the loopback 301 interface on R3 to create EIGRP messages.</a:t>
            </a:r>
          </a:p>
          <a:p>
            <a:pPr lvl="1">
              <a:buFont typeface="Wingdings" pitchFamily="2" charset="2"/>
              <a:buChar char="§"/>
            </a:pPr>
            <a:r>
              <a:rPr lang="en-US" sz="1800" dirty="0" smtClean="0"/>
              <a:t>Enable the</a:t>
            </a:r>
            <a:r>
              <a:rPr lang="en-US" sz="1800" b="1" dirty="0" smtClean="0">
                <a:latin typeface="Courier New" pitchFamily="49" charset="0"/>
                <a:cs typeface="Courier New" pitchFamily="49" charset="0"/>
              </a:rPr>
              <a:t> debug ipv6 eigrp </a:t>
            </a:r>
            <a:r>
              <a:rPr lang="en-US" sz="1800" dirty="0" smtClean="0"/>
              <a:t>command and observe the EIGRP messages on R4.</a:t>
            </a:r>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grpSp>
        <p:nvGrpSpPr>
          <p:cNvPr id="2" name="Group 46"/>
          <p:cNvGrpSpPr/>
          <p:nvPr/>
        </p:nvGrpSpPr>
        <p:grpSpPr>
          <a:xfrm>
            <a:off x="335280" y="1100992"/>
            <a:ext cx="8473440" cy="1295400"/>
            <a:chOff x="335280" y="1054100"/>
            <a:chExt cx="8473440" cy="1295400"/>
          </a:xfrm>
        </p:grpSpPr>
        <p:sp>
          <p:nvSpPr>
            <p:cNvPr id="23" name="Rounded Rectangle 22"/>
            <p:cNvSpPr/>
            <p:nvPr/>
          </p:nvSpPr>
          <p:spPr bwMode="auto">
            <a:xfrm>
              <a:off x="335280" y="1054100"/>
              <a:ext cx="847344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Freeform 9"/>
            <p:cNvSpPr>
              <a:spLocks/>
            </p:cNvSpPr>
            <p:nvPr/>
          </p:nvSpPr>
          <p:spPr bwMode="auto">
            <a:xfrm>
              <a:off x="635000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3" name="Freeform 9"/>
            <p:cNvSpPr>
              <a:spLocks/>
            </p:cNvSpPr>
            <p:nvPr/>
          </p:nvSpPr>
          <p:spPr bwMode="auto">
            <a:xfrm>
              <a:off x="42214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1" name="Freeform 9"/>
            <p:cNvSpPr>
              <a:spLocks/>
            </p:cNvSpPr>
            <p:nvPr/>
          </p:nvSpPr>
          <p:spPr bwMode="auto">
            <a:xfrm>
              <a:off x="20243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3622581" y="1674409"/>
              <a:ext cx="870351" cy="451691"/>
            </a:xfrm>
            <a:prstGeom prst="rect">
              <a:avLst/>
            </a:prstGeom>
            <a:noFill/>
            <a:ln w="9525">
              <a:noFill/>
              <a:miter lim="800000"/>
              <a:headEnd/>
              <a:tailEnd/>
            </a:ln>
          </p:spPr>
        </p:pic>
        <p:sp>
          <p:nvSpPr>
            <p:cNvPr id="21" name="TextBox 20"/>
            <p:cNvSpPr txBox="1"/>
            <p:nvPr/>
          </p:nvSpPr>
          <p:spPr>
            <a:xfrm>
              <a:off x="4555696" y="1712601"/>
              <a:ext cx="1013551" cy="165253"/>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22" name="TextBox 21"/>
            <p:cNvSpPr txBox="1"/>
            <p:nvPr/>
          </p:nvSpPr>
          <p:spPr>
            <a:xfrm>
              <a:off x="5207000" y="1701801"/>
              <a:ext cx="541171" cy="189580"/>
            </a:xfrm>
            <a:prstGeom prst="rect">
              <a:avLst/>
            </a:prstGeom>
            <a:noFill/>
          </p:spPr>
          <p:txBody>
            <a:bodyPr wrap="square" lIns="0" tIns="0" rIns="0" bIns="0" rtlCol="0" anchor="ctr" anchorCtr="0">
              <a:noAutofit/>
            </a:bodyPr>
            <a:lstStyle/>
            <a:p>
              <a:pPr algn="r"/>
              <a:r>
                <a:rPr lang="en-US" sz="1050" dirty="0" smtClean="0"/>
                <a:t>S0/0/0.1</a:t>
              </a:r>
              <a:endParaRPr lang="en-US" sz="1050" dirty="0"/>
            </a:p>
          </p:txBody>
        </p:sp>
        <p:sp>
          <p:nvSpPr>
            <p:cNvPr id="30" name="TextBox 29"/>
            <p:cNvSpPr txBox="1"/>
            <p:nvPr/>
          </p:nvSpPr>
          <p:spPr>
            <a:xfrm>
              <a:off x="389801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5118101" y="146557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808896" y="1685426"/>
              <a:ext cx="870351" cy="451691"/>
            </a:xfrm>
            <a:prstGeom prst="rect">
              <a:avLst/>
            </a:prstGeom>
            <a:noFill/>
            <a:ln w="9525">
              <a:noFill/>
              <a:miter lim="800000"/>
              <a:headEnd/>
              <a:tailEnd/>
            </a:ln>
          </p:spPr>
        </p:pic>
        <p:sp>
          <p:nvSpPr>
            <p:cNvPr id="31" name="TextBox 30"/>
            <p:cNvSpPr txBox="1"/>
            <p:nvPr/>
          </p:nvSpPr>
          <p:spPr>
            <a:xfrm>
              <a:off x="61045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338080" y="1109886"/>
              <a:ext cx="8470640" cy="258532"/>
            </a:xfrm>
            <a:prstGeom prst="rect">
              <a:avLst/>
            </a:prstGeom>
            <a:noFill/>
          </p:spPr>
          <p:txBody>
            <a:bodyPr wrap="square" rtlCol="0">
              <a:spAutoFit/>
            </a:bodyPr>
            <a:lstStyle/>
            <a:p>
              <a:r>
                <a:rPr lang="en-US" sz="1200" b="1" dirty="0" smtClean="0"/>
                <a:t>IPv6 EIGRP AS 100</a:t>
              </a:r>
              <a:endParaRPr lang="en-US" sz="1200" b="1" dirty="0"/>
            </a:p>
          </p:txBody>
        </p:sp>
        <p:sp>
          <p:nvSpPr>
            <p:cNvPr id="40" name="TextBox 39"/>
            <p:cNvSpPr txBox="1"/>
            <p:nvPr/>
          </p:nvSpPr>
          <p:spPr>
            <a:xfrm>
              <a:off x="4310381" y="146558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3057096" y="1712601"/>
              <a:ext cx="1013551" cy="165253"/>
            </a:xfrm>
            <a:prstGeom prst="rect">
              <a:avLst/>
            </a:prstGeom>
            <a:noFill/>
          </p:spPr>
          <p:txBody>
            <a:bodyPr wrap="square" lIns="0" tIns="0" rIns="0" bIns="0" rtlCol="0" anchor="ctr" anchorCtr="0">
              <a:noAutofit/>
            </a:bodyPr>
            <a:lstStyle/>
            <a:p>
              <a:pPr algn="l"/>
              <a:r>
                <a:rPr lang="en-US" sz="1050" dirty="0" smtClean="0"/>
                <a:t>S0/0/0.3</a:t>
              </a:r>
              <a:endParaRPr lang="en-US" sz="1050" dirty="0"/>
            </a:p>
          </p:txBody>
        </p:sp>
        <p:sp>
          <p:nvSpPr>
            <p:cNvPr id="44" name="TextBox 43"/>
            <p:cNvSpPr txBox="1"/>
            <p:nvPr/>
          </p:nvSpPr>
          <p:spPr>
            <a:xfrm>
              <a:off x="3053079" y="145288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1438181" y="1674409"/>
              <a:ext cx="870351" cy="451691"/>
            </a:xfrm>
            <a:prstGeom prst="rect">
              <a:avLst/>
            </a:prstGeom>
            <a:noFill/>
            <a:ln w="9525">
              <a:noFill/>
              <a:miter lim="800000"/>
              <a:headEnd/>
              <a:tailEnd/>
            </a:ln>
          </p:spPr>
        </p:pic>
        <p:sp>
          <p:nvSpPr>
            <p:cNvPr id="35" name="TextBox 34"/>
            <p:cNvSpPr txBox="1"/>
            <p:nvPr/>
          </p:nvSpPr>
          <p:spPr>
            <a:xfrm>
              <a:off x="171361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2371296" y="1715141"/>
              <a:ext cx="1013551" cy="165253"/>
            </a:xfrm>
            <a:prstGeom prst="rect">
              <a:avLst/>
            </a:prstGeom>
            <a:noFill/>
          </p:spPr>
          <p:txBody>
            <a:bodyPr wrap="square" lIns="0" tIns="0" rIns="0" bIns="0" rtlCol="0" anchor="ctr" anchorCtr="0">
              <a:noAutofit/>
            </a:bodyPr>
            <a:lstStyle/>
            <a:p>
              <a:pPr algn="l"/>
              <a:r>
                <a:rPr lang="en-US" sz="1050" dirty="0" smtClean="0"/>
                <a:t>S0/0/0.1</a:t>
              </a:r>
              <a:endParaRPr lang="en-US" sz="1050" dirty="0"/>
            </a:p>
          </p:txBody>
        </p:sp>
        <p:sp>
          <p:nvSpPr>
            <p:cNvPr id="37" name="TextBox 36"/>
            <p:cNvSpPr txBox="1"/>
            <p:nvPr/>
          </p:nvSpPr>
          <p:spPr>
            <a:xfrm>
              <a:off x="2100579" y="145542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sp>
          <p:nvSpPr>
            <p:cNvPr id="61" name="TextBox 60"/>
            <p:cNvSpPr txBox="1"/>
            <p:nvPr/>
          </p:nvSpPr>
          <p:spPr>
            <a:xfrm>
              <a:off x="7480299" y="145542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897401" y="1687109"/>
              <a:ext cx="870351" cy="451691"/>
            </a:xfrm>
            <a:prstGeom prst="rect">
              <a:avLst/>
            </a:prstGeom>
            <a:noFill/>
            <a:ln w="9525">
              <a:noFill/>
              <a:miter lim="800000"/>
              <a:headEnd/>
              <a:tailEnd/>
            </a:ln>
          </p:spPr>
        </p:pic>
        <p:sp>
          <p:nvSpPr>
            <p:cNvPr id="63" name="TextBox 62"/>
            <p:cNvSpPr txBox="1"/>
            <p:nvPr/>
          </p:nvSpPr>
          <p:spPr>
            <a:xfrm>
              <a:off x="81728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59856" y="1696720"/>
              <a:ext cx="686863" cy="191295"/>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69" name="TextBox 68"/>
            <p:cNvSpPr txBox="1"/>
            <p:nvPr/>
          </p:nvSpPr>
          <p:spPr>
            <a:xfrm>
              <a:off x="6426199" y="145542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735016" y="1717039"/>
              <a:ext cx="549703" cy="170975"/>
            </a:xfrm>
            <a:prstGeom prst="rect">
              <a:avLst/>
            </a:prstGeom>
            <a:noFill/>
          </p:spPr>
          <p:txBody>
            <a:bodyPr wrap="square" lIns="0" tIns="0" rIns="0" bIns="0" rtlCol="0" anchor="ctr" anchorCtr="0">
              <a:noAutofit/>
            </a:bodyPr>
            <a:lstStyle/>
            <a:p>
              <a:pPr algn="l"/>
              <a:r>
                <a:rPr lang="en-US" sz="1050" dirty="0" smtClean="0"/>
                <a:t>S0/0/0.4</a:t>
              </a:r>
              <a:endParaRPr lang="en-US" sz="1050" dirty="0"/>
            </a:p>
          </p:txBody>
        </p:sp>
        <p:sp>
          <p:nvSpPr>
            <p:cNvPr id="50" name="Rectangle 49"/>
            <p:cNvSpPr/>
            <p:nvPr/>
          </p:nvSpPr>
          <p:spPr>
            <a:xfrm>
              <a:off x="355600" y="1554480"/>
              <a:ext cx="1290320" cy="694966"/>
            </a:xfrm>
            <a:prstGeom prst="rect">
              <a:avLst/>
            </a:prstGeom>
          </p:spPr>
          <p:txBody>
            <a:bodyPr>
              <a:noAutofit/>
            </a:bodyPr>
            <a:lstStyle/>
            <a:p>
              <a:pPr algn="l">
                <a:lnSpc>
                  <a:spcPct val="100000"/>
                </a:lnSpc>
                <a:spcBef>
                  <a:spcPts val="100"/>
                </a:spcBef>
                <a:spcAft>
                  <a:spcPts val="100"/>
                </a:spcAft>
              </a:pPr>
              <a:r>
                <a:rPr lang="en-US" sz="1000" dirty="0" smtClean="0"/>
                <a:t>Lo301: 3:1::3/64</a:t>
              </a:r>
            </a:p>
            <a:p>
              <a:pPr algn="l">
                <a:lnSpc>
                  <a:spcPct val="100000"/>
                </a:lnSpc>
                <a:spcBef>
                  <a:spcPts val="100"/>
                </a:spcBef>
                <a:spcAft>
                  <a:spcPts val="100"/>
                </a:spcAft>
              </a:pPr>
              <a:r>
                <a:rPr lang="en-US" sz="1000" dirty="0" smtClean="0"/>
                <a:t>Lo302: 3:2::3/64</a:t>
              </a:r>
            </a:p>
            <a:p>
              <a:pPr algn="l">
                <a:lnSpc>
                  <a:spcPct val="100000"/>
                </a:lnSpc>
                <a:spcBef>
                  <a:spcPts val="100"/>
                </a:spcBef>
                <a:spcAft>
                  <a:spcPts val="100"/>
                </a:spcAft>
              </a:pPr>
              <a:r>
                <a:rPr lang="en-US" sz="1000" dirty="0" smtClean="0"/>
                <a:t>Lo303: 3:3::3/64</a:t>
              </a:r>
              <a:endParaRPr lang="en-US" sz="1000" dirty="0"/>
            </a:p>
          </p:txBody>
        </p:sp>
      </p:grpSp>
      <p:sp>
        <p:nvSpPr>
          <p:cNvPr id="49" name="Content Placeholder 15"/>
          <p:cNvSpPr txBox="1">
            <a:spLocks/>
          </p:cNvSpPr>
          <p:nvPr/>
        </p:nvSpPr>
        <p:spPr bwMode="auto">
          <a:xfrm>
            <a:off x="293467" y="2639505"/>
            <a:ext cx="8520113" cy="61169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R3(config-if)# </a:t>
            </a:r>
            <a:r>
              <a:rPr lang="en-US" sz="1200" b="1" kern="0" dirty="0" smtClean="0">
                <a:latin typeface="Courier New" pitchFamily="49" charset="0"/>
                <a:cs typeface="Courier New" pitchFamily="49" charset="0"/>
              </a:rPr>
              <a:t>interface loopback 301</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R3(config-if)# </a:t>
            </a:r>
            <a:r>
              <a:rPr lang="en-US" sz="1200" b="1" kern="0" dirty="0" smtClean="0">
                <a:latin typeface="Courier New" pitchFamily="49" charset="0"/>
                <a:cs typeface="Courier New" pitchFamily="49" charset="0"/>
              </a:rPr>
              <a:t>shutdown</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R3(config-if)#</a:t>
            </a:r>
          </a:p>
        </p:txBody>
      </p:sp>
      <p:sp>
        <p:nvSpPr>
          <p:cNvPr id="39" name="Rectangle 38"/>
          <p:cNvSpPr/>
          <p:nvPr/>
        </p:nvSpPr>
        <p:spPr bwMode="auto">
          <a:xfrm>
            <a:off x="675640" y="3459089"/>
            <a:ext cx="1630680" cy="1778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Content Placeholder 15"/>
          <p:cNvSpPr txBox="1">
            <a:spLocks/>
          </p:cNvSpPr>
          <p:nvPr/>
        </p:nvSpPr>
        <p:spPr bwMode="auto">
          <a:xfrm>
            <a:off x="293467" y="3385874"/>
            <a:ext cx="8520113" cy="61169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 </a:t>
            </a:r>
            <a:r>
              <a:rPr lang="en-US" sz="1200" b="1" kern="0" dirty="0" smtClean="0">
                <a:latin typeface="Courier New" pitchFamily="49" charset="0"/>
                <a:cs typeface="Courier New" pitchFamily="49" charset="0"/>
              </a:rPr>
              <a:t>debug ipv6 eigrp</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IP-EIGRP Route Events debugging is on</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a:t>
            </a:r>
          </a:p>
        </p:txBody>
      </p:sp>
    </p:spTree>
  </p:cSld>
  <p:clrMapOvr>
    <a:masterClrMapping/>
  </p:clrMapOvr>
  <p:transition/>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bwMode="auto">
          <a:xfrm>
            <a:off x="2072640" y="2854960"/>
            <a:ext cx="3027680" cy="21844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EIGRP for IPv6 Stub Example</a:t>
            </a:r>
            <a:endParaRPr lang="en-US" dirty="0"/>
          </a:p>
        </p:txBody>
      </p:sp>
      <p:sp>
        <p:nvSpPr>
          <p:cNvPr id="38" name="Content Placeholder 6"/>
          <p:cNvSpPr>
            <a:spLocks noGrp="1"/>
          </p:cNvSpPr>
          <p:nvPr>
            <p:ph idx="11"/>
          </p:nvPr>
        </p:nvSpPr>
        <p:spPr>
          <a:xfrm>
            <a:off x="279400" y="4886960"/>
            <a:ext cx="8483600" cy="1493520"/>
          </a:xfrm>
        </p:spPr>
        <p:txBody>
          <a:bodyPr>
            <a:noAutofit/>
          </a:bodyPr>
          <a:lstStyle/>
          <a:p>
            <a:pPr>
              <a:buFont typeface="Wingdings" pitchFamily="2" charset="2"/>
              <a:buChar char="§"/>
            </a:pPr>
            <a:r>
              <a:rPr lang="en-US" sz="2000" dirty="0" smtClean="0"/>
              <a:t>Because R4 is a stub router, it should be configured as such, to stop unnecessary queries going to it.</a:t>
            </a:r>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grpSp>
        <p:nvGrpSpPr>
          <p:cNvPr id="2" name="Group 38"/>
          <p:cNvGrpSpPr/>
          <p:nvPr/>
        </p:nvGrpSpPr>
        <p:grpSpPr>
          <a:xfrm>
            <a:off x="335280" y="1100992"/>
            <a:ext cx="8473440" cy="1295400"/>
            <a:chOff x="335280" y="1054100"/>
            <a:chExt cx="8473440" cy="1295400"/>
          </a:xfrm>
        </p:grpSpPr>
        <p:sp>
          <p:nvSpPr>
            <p:cNvPr id="23" name="Rounded Rectangle 22"/>
            <p:cNvSpPr/>
            <p:nvPr/>
          </p:nvSpPr>
          <p:spPr bwMode="auto">
            <a:xfrm>
              <a:off x="335280" y="1054100"/>
              <a:ext cx="847344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Freeform 9"/>
            <p:cNvSpPr>
              <a:spLocks/>
            </p:cNvSpPr>
            <p:nvPr/>
          </p:nvSpPr>
          <p:spPr bwMode="auto">
            <a:xfrm>
              <a:off x="635000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3" name="Freeform 9"/>
            <p:cNvSpPr>
              <a:spLocks/>
            </p:cNvSpPr>
            <p:nvPr/>
          </p:nvSpPr>
          <p:spPr bwMode="auto">
            <a:xfrm>
              <a:off x="42214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1" name="Freeform 9"/>
            <p:cNvSpPr>
              <a:spLocks/>
            </p:cNvSpPr>
            <p:nvPr/>
          </p:nvSpPr>
          <p:spPr bwMode="auto">
            <a:xfrm>
              <a:off x="20243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3622581" y="1674409"/>
              <a:ext cx="870351" cy="451691"/>
            </a:xfrm>
            <a:prstGeom prst="rect">
              <a:avLst/>
            </a:prstGeom>
            <a:noFill/>
            <a:ln w="9525">
              <a:noFill/>
              <a:miter lim="800000"/>
              <a:headEnd/>
              <a:tailEnd/>
            </a:ln>
          </p:spPr>
        </p:pic>
        <p:sp>
          <p:nvSpPr>
            <p:cNvPr id="21" name="TextBox 20"/>
            <p:cNvSpPr txBox="1"/>
            <p:nvPr/>
          </p:nvSpPr>
          <p:spPr>
            <a:xfrm>
              <a:off x="4555696" y="1712601"/>
              <a:ext cx="1013551" cy="165253"/>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22" name="TextBox 21"/>
            <p:cNvSpPr txBox="1"/>
            <p:nvPr/>
          </p:nvSpPr>
          <p:spPr>
            <a:xfrm>
              <a:off x="5207000" y="1701801"/>
              <a:ext cx="541171" cy="189580"/>
            </a:xfrm>
            <a:prstGeom prst="rect">
              <a:avLst/>
            </a:prstGeom>
            <a:noFill/>
          </p:spPr>
          <p:txBody>
            <a:bodyPr wrap="square" lIns="0" tIns="0" rIns="0" bIns="0" rtlCol="0" anchor="ctr" anchorCtr="0">
              <a:noAutofit/>
            </a:bodyPr>
            <a:lstStyle/>
            <a:p>
              <a:pPr algn="r"/>
              <a:r>
                <a:rPr lang="en-US" sz="1050" dirty="0" smtClean="0"/>
                <a:t>S0/0/0.1</a:t>
              </a:r>
              <a:endParaRPr lang="en-US" sz="1050" dirty="0"/>
            </a:p>
          </p:txBody>
        </p:sp>
        <p:sp>
          <p:nvSpPr>
            <p:cNvPr id="30" name="TextBox 29"/>
            <p:cNvSpPr txBox="1"/>
            <p:nvPr/>
          </p:nvSpPr>
          <p:spPr>
            <a:xfrm>
              <a:off x="389801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5118101" y="146557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808896" y="1685426"/>
              <a:ext cx="870351" cy="451691"/>
            </a:xfrm>
            <a:prstGeom prst="rect">
              <a:avLst/>
            </a:prstGeom>
            <a:noFill/>
            <a:ln w="9525">
              <a:noFill/>
              <a:miter lim="800000"/>
              <a:headEnd/>
              <a:tailEnd/>
            </a:ln>
          </p:spPr>
        </p:pic>
        <p:sp>
          <p:nvSpPr>
            <p:cNvPr id="31" name="TextBox 30"/>
            <p:cNvSpPr txBox="1"/>
            <p:nvPr/>
          </p:nvSpPr>
          <p:spPr>
            <a:xfrm>
              <a:off x="61045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338080" y="1109886"/>
              <a:ext cx="8470640" cy="258532"/>
            </a:xfrm>
            <a:prstGeom prst="rect">
              <a:avLst/>
            </a:prstGeom>
            <a:noFill/>
          </p:spPr>
          <p:txBody>
            <a:bodyPr wrap="square" rtlCol="0">
              <a:spAutoFit/>
            </a:bodyPr>
            <a:lstStyle/>
            <a:p>
              <a:r>
                <a:rPr lang="en-US" sz="1200" b="1" dirty="0" smtClean="0"/>
                <a:t>IPv6 EIGRP AS 100</a:t>
              </a:r>
              <a:endParaRPr lang="en-US" sz="1200" b="1" dirty="0"/>
            </a:p>
          </p:txBody>
        </p:sp>
        <p:sp>
          <p:nvSpPr>
            <p:cNvPr id="40" name="TextBox 39"/>
            <p:cNvSpPr txBox="1"/>
            <p:nvPr/>
          </p:nvSpPr>
          <p:spPr>
            <a:xfrm>
              <a:off x="4310381" y="146558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3057096" y="1712601"/>
              <a:ext cx="1013551" cy="165253"/>
            </a:xfrm>
            <a:prstGeom prst="rect">
              <a:avLst/>
            </a:prstGeom>
            <a:noFill/>
          </p:spPr>
          <p:txBody>
            <a:bodyPr wrap="square" lIns="0" tIns="0" rIns="0" bIns="0" rtlCol="0" anchor="ctr" anchorCtr="0">
              <a:noAutofit/>
            </a:bodyPr>
            <a:lstStyle/>
            <a:p>
              <a:pPr algn="l"/>
              <a:r>
                <a:rPr lang="en-US" sz="1050" dirty="0" smtClean="0"/>
                <a:t>S0/0/0.3</a:t>
              </a:r>
              <a:endParaRPr lang="en-US" sz="1050" dirty="0"/>
            </a:p>
          </p:txBody>
        </p:sp>
        <p:sp>
          <p:nvSpPr>
            <p:cNvPr id="44" name="TextBox 43"/>
            <p:cNvSpPr txBox="1"/>
            <p:nvPr/>
          </p:nvSpPr>
          <p:spPr>
            <a:xfrm>
              <a:off x="3053079" y="145288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1438181" y="1674409"/>
              <a:ext cx="870351" cy="451691"/>
            </a:xfrm>
            <a:prstGeom prst="rect">
              <a:avLst/>
            </a:prstGeom>
            <a:noFill/>
            <a:ln w="9525">
              <a:noFill/>
              <a:miter lim="800000"/>
              <a:headEnd/>
              <a:tailEnd/>
            </a:ln>
          </p:spPr>
        </p:pic>
        <p:sp>
          <p:nvSpPr>
            <p:cNvPr id="35" name="TextBox 34"/>
            <p:cNvSpPr txBox="1"/>
            <p:nvPr/>
          </p:nvSpPr>
          <p:spPr>
            <a:xfrm>
              <a:off x="171361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2371296" y="1715141"/>
              <a:ext cx="1013551" cy="165253"/>
            </a:xfrm>
            <a:prstGeom prst="rect">
              <a:avLst/>
            </a:prstGeom>
            <a:noFill/>
          </p:spPr>
          <p:txBody>
            <a:bodyPr wrap="square" lIns="0" tIns="0" rIns="0" bIns="0" rtlCol="0" anchor="ctr" anchorCtr="0">
              <a:noAutofit/>
            </a:bodyPr>
            <a:lstStyle/>
            <a:p>
              <a:pPr algn="l"/>
              <a:r>
                <a:rPr lang="en-US" sz="1050" dirty="0" smtClean="0"/>
                <a:t>S0/0/0.1</a:t>
              </a:r>
              <a:endParaRPr lang="en-US" sz="1050" dirty="0"/>
            </a:p>
          </p:txBody>
        </p:sp>
        <p:sp>
          <p:nvSpPr>
            <p:cNvPr id="37" name="TextBox 36"/>
            <p:cNvSpPr txBox="1"/>
            <p:nvPr/>
          </p:nvSpPr>
          <p:spPr>
            <a:xfrm>
              <a:off x="2100579" y="145542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sp>
          <p:nvSpPr>
            <p:cNvPr id="61" name="TextBox 60"/>
            <p:cNvSpPr txBox="1"/>
            <p:nvPr/>
          </p:nvSpPr>
          <p:spPr>
            <a:xfrm>
              <a:off x="7480299" y="145542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897401" y="1687109"/>
              <a:ext cx="870351" cy="451691"/>
            </a:xfrm>
            <a:prstGeom prst="rect">
              <a:avLst/>
            </a:prstGeom>
            <a:noFill/>
            <a:ln w="9525">
              <a:noFill/>
              <a:miter lim="800000"/>
              <a:headEnd/>
              <a:tailEnd/>
            </a:ln>
          </p:spPr>
        </p:pic>
        <p:sp>
          <p:nvSpPr>
            <p:cNvPr id="63" name="TextBox 62"/>
            <p:cNvSpPr txBox="1"/>
            <p:nvPr/>
          </p:nvSpPr>
          <p:spPr>
            <a:xfrm>
              <a:off x="81728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59856" y="1696720"/>
              <a:ext cx="686863" cy="191295"/>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69" name="TextBox 68"/>
            <p:cNvSpPr txBox="1"/>
            <p:nvPr/>
          </p:nvSpPr>
          <p:spPr>
            <a:xfrm>
              <a:off x="6426199" y="145542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735016" y="1717039"/>
              <a:ext cx="549703" cy="170975"/>
            </a:xfrm>
            <a:prstGeom prst="rect">
              <a:avLst/>
            </a:prstGeom>
            <a:noFill/>
          </p:spPr>
          <p:txBody>
            <a:bodyPr wrap="square" lIns="0" tIns="0" rIns="0" bIns="0" rtlCol="0" anchor="ctr" anchorCtr="0">
              <a:noAutofit/>
            </a:bodyPr>
            <a:lstStyle/>
            <a:p>
              <a:pPr algn="l"/>
              <a:r>
                <a:rPr lang="en-US" sz="1050" dirty="0" smtClean="0"/>
                <a:t>S0/0/0.4</a:t>
              </a:r>
              <a:endParaRPr lang="en-US" sz="1050" dirty="0"/>
            </a:p>
          </p:txBody>
        </p:sp>
        <p:sp>
          <p:nvSpPr>
            <p:cNvPr id="50" name="Rectangle 49"/>
            <p:cNvSpPr/>
            <p:nvPr/>
          </p:nvSpPr>
          <p:spPr>
            <a:xfrm>
              <a:off x="355600" y="1554480"/>
              <a:ext cx="1290320" cy="694966"/>
            </a:xfrm>
            <a:prstGeom prst="rect">
              <a:avLst/>
            </a:prstGeom>
          </p:spPr>
          <p:txBody>
            <a:bodyPr>
              <a:noAutofit/>
            </a:bodyPr>
            <a:lstStyle/>
            <a:p>
              <a:pPr algn="l">
                <a:lnSpc>
                  <a:spcPct val="100000"/>
                </a:lnSpc>
                <a:spcBef>
                  <a:spcPts val="100"/>
                </a:spcBef>
                <a:spcAft>
                  <a:spcPts val="100"/>
                </a:spcAft>
              </a:pPr>
              <a:r>
                <a:rPr lang="en-US" sz="1000" dirty="0" smtClean="0"/>
                <a:t>Lo301: 3:1::3/64</a:t>
              </a:r>
            </a:p>
            <a:p>
              <a:pPr algn="l">
                <a:lnSpc>
                  <a:spcPct val="100000"/>
                </a:lnSpc>
                <a:spcBef>
                  <a:spcPts val="100"/>
                </a:spcBef>
                <a:spcAft>
                  <a:spcPts val="100"/>
                </a:spcAft>
              </a:pPr>
              <a:r>
                <a:rPr lang="en-US" sz="1000" dirty="0" smtClean="0"/>
                <a:t>Lo302: 3:2::3/64</a:t>
              </a:r>
            </a:p>
            <a:p>
              <a:pPr algn="l">
                <a:lnSpc>
                  <a:spcPct val="100000"/>
                </a:lnSpc>
                <a:spcBef>
                  <a:spcPts val="100"/>
                </a:spcBef>
                <a:spcAft>
                  <a:spcPts val="100"/>
                </a:spcAft>
              </a:pPr>
              <a:r>
                <a:rPr lang="en-US" sz="1000" dirty="0" smtClean="0"/>
                <a:t>Lo303: 3:3::3/64</a:t>
              </a:r>
              <a:endParaRPr lang="en-US" sz="1000" dirty="0"/>
            </a:p>
          </p:txBody>
        </p:sp>
      </p:grpSp>
      <p:sp>
        <p:nvSpPr>
          <p:cNvPr id="49" name="Content Placeholder 15"/>
          <p:cNvSpPr txBox="1">
            <a:spLocks/>
          </p:cNvSpPr>
          <p:nvPr/>
        </p:nvSpPr>
        <p:spPr bwMode="auto">
          <a:xfrm>
            <a:off x="293467" y="2639505"/>
            <a:ext cx="8520113" cy="211537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R4(config-rtr)#</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Processing incoming QUERY packet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Int 3:1::/64 M 4294967295 – 0 4294967295 SM 4294967295 - 0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4294967295</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3:1::/64 deleted FE80::2(FE80::2)/Serial0/0/0.2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3:1::/64 (90/-1) added to RIB</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3:1::/64 – do advertise out Serial0/0/0.2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Int 3:1::/64 metric 4294967295 – 0 4294967295</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3:1::/64 deleted FE80::2(FE80::2)/Serial0/0/0.2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3:1::/64 – not in IPv6 routing table</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Int 3:1::/64 metric 4294967295 – 0 4294967295</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IPv6 Features</a:t>
            </a:r>
            <a:endParaRPr lang="en-US" dirty="0"/>
          </a:p>
        </p:txBody>
      </p:sp>
      <p:sp>
        <p:nvSpPr>
          <p:cNvPr id="3" name="Content Placeholder 2"/>
          <p:cNvSpPr>
            <a:spLocks noGrp="1"/>
          </p:cNvSpPr>
          <p:nvPr>
            <p:ph idx="1"/>
          </p:nvPr>
        </p:nvSpPr>
        <p:spPr/>
        <p:txBody>
          <a:bodyPr>
            <a:normAutofit/>
          </a:bodyPr>
          <a:lstStyle/>
          <a:p>
            <a:r>
              <a:rPr lang="en-US" b="1" dirty="0" smtClean="0"/>
              <a:t>Prefix renumbering</a:t>
            </a:r>
          </a:p>
          <a:p>
            <a:pPr lvl="1"/>
            <a:r>
              <a:rPr lang="en-US" dirty="0" smtClean="0"/>
              <a:t>IPv6 allows simplified mechanisms for address and prefix renumbering. </a:t>
            </a:r>
          </a:p>
          <a:p>
            <a:r>
              <a:rPr lang="en-US" b="1" dirty="0" smtClean="0"/>
              <a:t>Multiple addresses per interface</a:t>
            </a:r>
          </a:p>
          <a:p>
            <a:pPr lvl="1"/>
            <a:r>
              <a:rPr lang="en-US" dirty="0" smtClean="0"/>
              <a:t>An IPv6 interface can have multiple addresses.</a:t>
            </a:r>
          </a:p>
          <a:p>
            <a:r>
              <a:rPr lang="en-US" b="1" dirty="0" smtClean="0"/>
              <a:t>Link-local addresses</a:t>
            </a:r>
          </a:p>
          <a:p>
            <a:pPr lvl="1"/>
            <a:r>
              <a:rPr lang="en-US" dirty="0" smtClean="0"/>
              <a:t>IPv6 link-local addresses are used as the next hop when IGPs are exchanging routing updates.</a:t>
            </a:r>
          </a:p>
          <a:p>
            <a:r>
              <a:rPr lang="en-US" b="1" dirty="0" smtClean="0"/>
              <a:t>Stateless autoconfiguration:</a:t>
            </a:r>
          </a:p>
          <a:p>
            <a:pPr lvl="1"/>
            <a:r>
              <a:rPr lang="en-US" dirty="0" smtClean="0"/>
              <a:t>DHCP is not required </a:t>
            </a:r>
            <a:r>
              <a:rPr lang="en-US" smtClean="0"/>
              <a:t>because an IPv6 device can </a:t>
            </a:r>
            <a:r>
              <a:rPr lang="en-US" dirty="0" smtClean="0"/>
              <a:t>automatically assign itself a unique IPv6 link-local address.</a:t>
            </a:r>
          </a:p>
          <a:p>
            <a:r>
              <a:rPr lang="en-US" b="1" dirty="0" smtClean="0"/>
              <a:t>Provider-dependent or provider-independent addressing</a:t>
            </a:r>
          </a:p>
        </p:txBody>
      </p:sp>
    </p:spTree>
  </p:cSld>
  <p:clrMapOvr>
    <a:masterClrMapping/>
  </p:clrMapOvr>
  <p:transition/>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bwMode="auto">
          <a:xfrm>
            <a:off x="1991360" y="4521200"/>
            <a:ext cx="3169920" cy="355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EIGRP for IPv6 Stub Example</a:t>
            </a:r>
            <a:endParaRPr lang="en-US" dirty="0"/>
          </a:p>
        </p:txBody>
      </p:sp>
      <p:sp>
        <p:nvSpPr>
          <p:cNvPr id="38" name="Content Placeholder 6"/>
          <p:cNvSpPr>
            <a:spLocks noGrp="1"/>
          </p:cNvSpPr>
          <p:nvPr>
            <p:ph idx="11"/>
          </p:nvPr>
        </p:nvSpPr>
        <p:spPr>
          <a:xfrm>
            <a:off x="279400" y="5097976"/>
            <a:ext cx="8483600" cy="1188720"/>
          </a:xfrm>
        </p:spPr>
        <p:txBody>
          <a:bodyPr>
            <a:noAutofit/>
          </a:bodyPr>
          <a:lstStyle/>
          <a:p>
            <a:pPr>
              <a:buFont typeface="Wingdings" pitchFamily="2" charset="2"/>
              <a:buChar char="§"/>
            </a:pPr>
            <a:r>
              <a:rPr lang="en-US" sz="2000" dirty="0" smtClean="0"/>
              <a:t>R4 is now configured as a stub.</a:t>
            </a:r>
          </a:p>
          <a:p>
            <a:pPr lvl="1">
              <a:buFont typeface="Wingdings" pitchFamily="2" charset="2"/>
              <a:buChar char="§"/>
            </a:pPr>
            <a:r>
              <a:rPr lang="en-US" sz="1600" dirty="0" smtClean="0"/>
              <a:t>R2 is sent a message that R4 is now a stub and that it should no longer query R4 for any routes. </a:t>
            </a:r>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grpSp>
        <p:nvGrpSpPr>
          <p:cNvPr id="2" name="Group 38"/>
          <p:cNvGrpSpPr/>
          <p:nvPr/>
        </p:nvGrpSpPr>
        <p:grpSpPr>
          <a:xfrm>
            <a:off x="335280" y="1100992"/>
            <a:ext cx="8473440" cy="1295400"/>
            <a:chOff x="335280" y="1054100"/>
            <a:chExt cx="8473440" cy="1295400"/>
          </a:xfrm>
        </p:grpSpPr>
        <p:sp>
          <p:nvSpPr>
            <p:cNvPr id="23" name="Rounded Rectangle 22"/>
            <p:cNvSpPr/>
            <p:nvPr/>
          </p:nvSpPr>
          <p:spPr bwMode="auto">
            <a:xfrm>
              <a:off x="335280" y="1054100"/>
              <a:ext cx="847344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Freeform 9"/>
            <p:cNvSpPr>
              <a:spLocks/>
            </p:cNvSpPr>
            <p:nvPr/>
          </p:nvSpPr>
          <p:spPr bwMode="auto">
            <a:xfrm>
              <a:off x="635000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3" name="Freeform 9"/>
            <p:cNvSpPr>
              <a:spLocks/>
            </p:cNvSpPr>
            <p:nvPr/>
          </p:nvSpPr>
          <p:spPr bwMode="auto">
            <a:xfrm>
              <a:off x="42214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1" name="Freeform 9"/>
            <p:cNvSpPr>
              <a:spLocks/>
            </p:cNvSpPr>
            <p:nvPr/>
          </p:nvSpPr>
          <p:spPr bwMode="auto">
            <a:xfrm>
              <a:off x="20243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3622581" y="1674409"/>
              <a:ext cx="870351" cy="451691"/>
            </a:xfrm>
            <a:prstGeom prst="rect">
              <a:avLst/>
            </a:prstGeom>
            <a:noFill/>
            <a:ln w="9525">
              <a:noFill/>
              <a:miter lim="800000"/>
              <a:headEnd/>
              <a:tailEnd/>
            </a:ln>
          </p:spPr>
        </p:pic>
        <p:sp>
          <p:nvSpPr>
            <p:cNvPr id="21" name="TextBox 20"/>
            <p:cNvSpPr txBox="1"/>
            <p:nvPr/>
          </p:nvSpPr>
          <p:spPr>
            <a:xfrm>
              <a:off x="4555696" y="1712601"/>
              <a:ext cx="1013551" cy="165253"/>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22" name="TextBox 21"/>
            <p:cNvSpPr txBox="1"/>
            <p:nvPr/>
          </p:nvSpPr>
          <p:spPr>
            <a:xfrm>
              <a:off x="5207000" y="1701801"/>
              <a:ext cx="541171" cy="189580"/>
            </a:xfrm>
            <a:prstGeom prst="rect">
              <a:avLst/>
            </a:prstGeom>
            <a:noFill/>
          </p:spPr>
          <p:txBody>
            <a:bodyPr wrap="square" lIns="0" tIns="0" rIns="0" bIns="0" rtlCol="0" anchor="ctr" anchorCtr="0">
              <a:noAutofit/>
            </a:bodyPr>
            <a:lstStyle/>
            <a:p>
              <a:pPr algn="r"/>
              <a:r>
                <a:rPr lang="en-US" sz="1050" dirty="0" smtClean="0"/>
                <a:t>S0/0/0.1</a:t>
              </a:r>
              <a:endParaRPr lang="en-US" sz="1050" dirty="0"/>
            </a:p>
          </p:txBody>
        </p:sp>
        <p:sp>
          <p:nvSpPr>
            <p:cNvPr id="30" name="TextBox 29"/>
            <p:cNvSpPr txBox="1"/>
            <p:nvPr/>
          </p:nvSpPr>
          <p:spPr>
            <a:xfrm>
              <a:off x="389801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5118101" y="146557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808896" y="1685426"/>
              <a:ext cx="870351" cy="451691"/>
            </a:xfrm>
            <a:prstGeom prst="rect">
              <a:avLst/>
            </a:prstGeom>
            <a:noFill/>
            <a:ln w="9525">
              <a:noFill/>
              <a:miter lim="800000"/>
              <a:headEnd/>
              <a:tailEnd/>
            </a:ln>
          </p:spPr>
        </p:pic>
        <p:sp>
          <p:nvSpPr>
            <p:cNvPr id="31" name="TextBox 30"/>
            <p:cNvSpPr txBox="1"/>
            <p:nvPr/>
          </p:nvSpPr>
          <p:spPr>
            <a:xfrm>
              <a:off x="61045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338080" y="1109886"/>
              <a:ext cx="8470640" cy="258532"/>
            </a:xfrm>
            <a:prstGeom prst="rect">
              <a:avLst/>
            </a:prstGeom>
            <a:noFill/>
          </p:spPr>
          <p:txBody>
            <a:bodyPr wrap="square" rtlCol="0">
              <a:spAutoFit/>
            </a:bodyPr>
            <a:lstStyle/>
            <a:p>
              <a:r>
                <a:rPr lang="en-US" sz="1200" b="1" dirty="0" smtClean="0"/>
                <a:t>IPv6 EIGRP AS 100</a:t>
              </a:r>
              <a:endParaRPr lang="en-US" sz="1200" b="1" dirty="0"/>
            </a:p>
          </p:txBody>
        </p:sp>
        <p:sp>
          <p:nvSpPr>
            <p:cNvPr id="40" name="TextBox 39"/>
            <p:cNvSpPr txBox="1"/>
            <p:nvPr/>
          </p:nvSpPr>
          <p:spPr>
            <a:xfrm>
              <a:off x="4310381" y="146558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3057096" y="1712601"/>
              <a:ext cx="1013551" cy="165253"/>
            </a:xfrm>
            <a:prstGeom prst="rect">
              <a:avLst/>
            </a:prstGeom>
            <a:noFill/>
          </p:spPr>
          <p:txBody>
            <a:bodyPr wrap="square" lIns="0" tIns="0" rIns="0" bIns="0" rtlCol="0" anchor="ctr" anchorCtr="0">
              <a:noAutofit/>
            </a:bodyPr>
            <a:lstStyle/>
            <a:p>
              <a:pPr algn="l"/>
              <a:r>
                <a:rPr lang="en-US" sz="1050" dirty="0" smtClean="0"/>
                <a:t>S0/0/0.3</a:t>
              </a:r>
              <a:endParaRPr lang="en-US" sz="1050" dirty="0"/>
            </a:p>
          </p:txBody>
        </p:sp>
        <p:sp>
          <p:nvSpPr>
            <p:cNvPr id="44" name="TextBox 43"/>
            <p:cNvSpPr txBox="1"/>
            <p:nvPr/>
          </p:nvSpPr>
          <p:spPr>
            <a:xfrm>
              <a:off x="3053079" y="145288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1438181" y="1674409"/>
              <a:ext cx="870351" cy="451691"/>
            </a:xfrm>
            <a:prstGeom prst="rect">
              <a:avLst/>
            </a:prstGeom>
            <a:noFill/>
            <a:ln w="9525">
              <a:noFill/>
              <a:miter lim="800000"/>
              <a:headEnd/>
              <a:tailEnd/>
            </a:ln>
          </p:spPr>
        </p:pic>
        <p:sp>
          <p:nvSpPr>
            <p:cNvPr id="35" name="TextBox 34"/>
            <p:cNvSpPr txBox="1"/>
            <p:nvPr/>
          </p:nvSpPr>
          <p:spPr>
            <a:xfrm>
              <a:off x="171361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2371296" y="1715141"/>
              <a:ext cx="1013551" cy="165253"/>
            </a:xfrm>
            <a:prstGeom prst="rect">
              <a:avLst/>
            </a:prstGeom>
            <a:noFill/>
          </p:spPr>
          <p:txBody>
            <a:bodyPr wrap="square" lIns="0" tIns="0" rIns="0" bIns="0" rtlCol="0" anchor="ctr" anchorCtr="0">
              <a:noAutofit/>
            </a:bodyPr>
            <a:lstStyle/>
            <a:p>
              <a:pPr algn="l"/>
              <a:r>
                <a:rPr lang="en-US" sz="1050" dirty="0" smtClean="0"/>
                <a:t>S0/0/0.1</a:t>
              </a:r>
              <a:endParaRPr lang="en-US" sz="1050" dirty="0"/>
            </a:p>
          </p:txBody>
        </p:sp>
        <p:sp>
          <p:nvSpPr>
            <p:cNvPr id="37" name="TextBox 36"/>
            <p:cNvSpPr txBox="1"/>
            <p:nvPr/>
          </p:nvSpPr>
          <p:spPr>
            <a:xfrm>
              <a:off x="2100579" y="145542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sp>
          <p:nvSpPr>
            <p:cNvPr id="61" name="TextBox 60"/>
            <p:cNvSpPr txBox="1"/>
            <p:nvPr/>
          </p:nvSpPr>
          <p:spPr>
            <a:xfrm>
              <a:off x="7480299" y="145542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897401" y="1687109"/>
              <a:ext cx="870351" cy="451691"/>
            </a:xfrm>
            <a:prstGeom prst="rect">
              <a:avLst/>
            </a:prstGeom>
            <a:noFill/>
            <a:ln w="9525">
              <a:noFill/>
              <a:miter lim="800000"/>
              <a:headEnd/>
              <a:tailEnd/>
            </a:ln>
          </p:spPr>
        </p:pic>
        <p:sp>
          <p:nvSpPr>
            <p:cNvPr id="63" name="TextBox 62"/>
            <p:cNvSpPr txBox="1"/>
            <p:nvPr/>
          </p:nvSpPr>
          <p:spPr>
            <a:xfrm>
              <a:off x="81728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59856" y="1696720"/>
              <a:ext cx="686863" cy="191295"/>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69" name="TextBox 68"/>
            <p:cNvSpPr txBox="1"/>
            <p:nvPr/>
          </p:nvSpPr>
          <p:spPr>
            <a:xfrm>
              <a:off x="6426199" y="145542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735016" y="1717039"/>
              <a:ext cx="549703" cy="170975"/>
            </a:xfrm>
            <a:prstGeom prst="rect">
              <a:avLst/>
            </a:prstGeom>
            <a:noFill/>
          </p:spPr>
          <p:txBody>
            <a:bodyPr wrap="square" lIns="0" tIns="0" rIns="0" bIns="0" rtlCol="0" anchor="ctr" anchorCtr="0">
              <a:noAutofit/>
            </a:bodyPr>
            <a:lstStyle/>
            <a:p>
              <a:pPr algn="l"/>
              <a:r>
                <a:rPr lang="en-US" sz="1050" dirty="0" smtClean="0"/>
                <a:t>S0/0/0.4</a:t>
              </a:r>
              <a:endParaRPr lang="en-US" sz="1050" dirty="0"/>
            </a:p>
          </p:txBody>
        </p:sp>
        <p:sp>
          <p:nvSpPr>
            <p:cNvPr id="50" name="Rectangle 49"/>
            <p:cNvSpPr/>
            <p:nvPr/>
          </p:nvSpPr>
          <p:spPr>
            <a:xfrm>
              <a:off x="355600" y="1554480"/>
              <a:ext cx="1290320" cy="694966"/>
            </a:xfrm>
            <a:prstGeom prst="rect">
              <a:avLst/>
            </a:prstGeom>
          </p:spPr>
          <p:txBody>
            <a:bodyPr>
              <a:noAutofit/>
            </a:bodyPr>
            <a:lstStyle/>
            <a:p>
              <a:pPr algn="l">
                <a:lnSpc>
                  <a:spcPct val="100000"/>
                </a:lnSpc>
                <a:spcBef>
                  <a:spcPts val="100"/>
                </a:spcBef>
                <a:spcAft>
                  <a:spcPts val="100"/>
                </a:spcAft>
              </a:pPr>
              <a:r>
                <a:rPr lang="en-US" sz="1000" dirty="0" smtClean="0"/>
                <a:t>Lo301: 3:1::3/64</a:t>
              </a:r>
            </a:p>
            <a:p>
              <a:pPr algn="l">
                <a:lnSpc>
                  <a:spcPct val="100000"/>
                </a:lnSpc>
                <a:spcBef>
                  <a:spcPts val="100"/>
                </a:spcBef>
                <a:spcAft>
                  <a:spcPts val="100"/>
                </a:spcAft>
              </a:pPr>
              <a:r>
                <a:rPr lang="en-US" sz="1000" dirty="0" smtClean="0"/>
                <a:t>Lo302: 3:2::3/64</a:t>
              </a:r>
            </a:p>
            <a:p>
              <a:pPr algn="l">
                <a:lnSpc>
                  <a:spcPct val="100000"/>
                </a:lnSpc>
                <a:spcBef>
                  <a:spcPts val="100"/>
                </a:spcBef>
                <a:spcAft>
                  <a:spcPts val="100"/>
                </a:spcAft>
              </a:pPr>
              <a:r>
                <a:rPr lang="en-US" sz="1000" dirty="0" smtClean="0"/>
                <a:t>Lo303: 3:3::3/64</a:t>
              </a:r>
              <a:endParaRPr lang="en-US" sz="1000" dirty="0"/>
            </a:p>
          </p:txBody>
        </p:sp>
      </p:grpSp>
      <p:sp>
        <p:nvSpPr>
          <p:cNvPr id="49" name="Content Placeholder 15"/>
          <p:cNvSpPr txBox="1">
            <a:spLocks/>
          </p:cNvSpPr>
          <p:nvPr/>
        </p:nvSpPr>
        <p:spPr bwMode="auto">
          <a:xfrm>
            <a:off x="293467" y="2639505"/>
            <a:ext cx="8520113" cy="227793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R4(config-rtr)#</a:t>
            </a:r>
            <a:r>
              <a:rPr lang="en-US" sz="1200" b="1" kern="0" dirty="0" smtClean="0">
                <a:latin typeface="Courier New" pitchFamily="49" charset="0"/>
                <a:cs typeface="Courier New" pitchFamily="49" charset="0"/>
              </a:rPr>
              <a:t> stub</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%DUAL-5-NBRCHANGE: IPv6-EIGRP(0) 100: Neighbor FE80::2 (Serial0/0/0.2) is down: peer</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info changed</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R4(config-rtr)#</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3:3::/64 deleted FE80::2(FE80::2)/Serial0/0/0.2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3:2::/64 deleted FE80::2(FE80::2)/Serial0/0/0.2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12::/64 deleted FE80::2(FE80::2)/Serial0/0/0.2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13::/64 deleted FE80::2(FE80::2)/Serial0/0/0.2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%DUAL-5-NBRCHANGE: IPv6-EIGRP(0) 100: Neighbor FE80::2 (Serial0/0/0.2) is up: new</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adjacency</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Processing incoming UPDATE packet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Processing incoming UPDATE packet</a:t>
            </a:r>
          </a:p>
        </p:txBody>
      </p:sp>
    </p:spTree>
  </p:cSld>
  <p:clrMapOvr>
    <a:masterClrMapping/>
  </p:clrMapOvr>
  <p:transition/>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bwMode="auto">
          <a:xfrm>
            <a:off x="2072640" y="4155440"/>
            <a:ext cx="3098800" cy="21336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Rectangle 45"/>
          <p:cNvSpPr/>
          <p:nvPr/>
        </p:nvSpPr>
        <p:spPr bwMode="auto">
          <a:xfrm>
            <a:off x="2113280" y="3403600"/>
            <a:ext cx="3098800" cy="21336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ectangle 50"/>
          <p:cNvSpPr/>
          <p:nvPr/>
        </p:nvSpPr>
        <p:spPr bwMode="auto">
          <a:xfrm>
            <a:off x="1656080" y="2692400"/>
            <a:ext cx="1209040" cy="355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EIGRP for IPv6 Stub Example</a:t>
            </a:r>
            <a:endParaRPr lang="en-US" dirty="0"/>
          </a:p>
        </p:txBody>
      </p:sp>
      <p:sp>
        <p:nvSpPr>
          <p:cNvPr id="38" name="Content Placeholder 6"/>
          <p:cNvSpPr>
            <a:spLocks noGrp="1"/>
          </p:cNvSpPr>
          <p:nvPr>
            <p:ph idx="11"/>
          </p:nvPr>
        </p:nvSpPr>
        <p:spPr>
          <a:xfrm>
            <a:off x="279400" y="5191760"/>
            <a:ext cx="8483600" cy="1188720"/>
          </a:xfrm>
        </p:spPr>
        <p:txBody>
          <a:bodyPr>
            <a:noAutofit/>
          </a:bodyPr>
          <a:lstStyle/>
          <a:p>
            <a:pPr>
              <a:buFont typeface="Wingdings" pitchFamily="2" charset="2"/>
              <a:buChar char="§"/>
            </a:pPr>
            <a:r>
              <a:rPr lang="en-US" sz="2000" dirty="0" smtClean="0"/>
              <a:t>To verify and generate EIGRP messages on R4, the loopback 301 interface on R3 is enabled and disabled.</a:t>
            </a:r>
          </a:p>
          <a:p>
            <a:pPr lvl="1">
              <a:buFont typeface="Wingdings" pitchFamily="2" charset="2"/>
              <a:buChar char="§"/>
            </a:pPr>
            <a:r>
              <a:rPr lang="en-US" sz="1600" dirty="0" smtClean="0"/>
              <a:t>Notice that only Update and Reply messages are exchanged.</a:t>
            </a:r>
          </a:p>
          <a:p>
            <a:pPr lvl="1">
              <a:buFont typeface="Wingdings" pitchFamily="2" charset="2"/>
              <a:buChar char="§"/>
            </a:pPr>
            <a:r>
              <a:rPr lang="en-US" sz="1600" dirty="0" smtClean="0"/>
              <a:t>R2 did not query R4 for any routes.</a:t>
            </a:r>
            <a:endParaRPr lang="en-US" sz="1400" dirty="0" smtClean="0"/>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grpSp>
        <p:nvGrpSpPr>
          <p:cNvPr id="2" name="Group 51"/>
          <p:cNvGrpSpPr/>
          <p:nvPr/>
        </p:nvGrpSpPr>
        <p:grpSpPr>
          <a:xfrm>
            <a:off x="335280" y="1100992"/>
            <a:ext cx="8473440" cy="1295400"/>
            <a:chOff x="335280" y="1054100"/>
            <a:chExt cx="8473440" cy="1295400"/>
          </a:xfrm>
        </p:grpSpPr>
        <p:sp>
          <p:nvSpPr>
            <p:cNvPr id="23" name="Rounded Rectangle 22"/>
            <p:cNvSpPr/>
            <p:nvPr/>
          </p:nvSpPr>
          <p:spPr bwMode="auto">
            <a:xfrm>
              <a:off x="335280" y="1054100"/>
              <a:ext cx="847344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Freeform 9"/>
            <p:cNvSpPr>
              <a:spLocks/>
            </p:cNvSpPr>
            <p:nvPr/>
          </p:nvSpPr>
          <p:spPr bwMode="auto">
            <a:xfrm>
              <a:off x="635000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3" name="Freeform 9"/>
            <p:cNvSpPr>
              <a:spLocks/>
            </p:cNvSpPr>
            <p:nvPr/>
          </p:nvSpPr>
          <p:spPr bwMode="auto">
            <a:xfrm>
              <a:off x="42214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1" name="Freeform 9"/>
            <p:cNvSpPr>
              <a:spLocks/>
            </p:cNvSpPr>
            <p:nvPr/>
          </p:nvSpPr>
          <p:spPr bwMode="auto">
            <a:xfrm>
              <a:off x="20243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3622581" y="1674409"/>
              <a:ext cx="870351" cy="451691"/>
            </a:xfrm>
            <a:prstGeom prst="rect">
              <a:avLst/>
            </a:prstGeom>
            <a:noFill/>
            <a:ln w="9525">
              <a:noFill/>
              <a:miter lim="800000"/>
              <a:headEnd/>
              <a:tailEnd/>
            </a:ln>
          </p:spPr>
        </p:pic>
        <p:sp>
          <p:nvSpPr>
            <p:cNvPr id="21" name="TextBox 20"/>
            <p:cNvSpPr txBox="1"/>
            <p:nvPr/>
          </p:nvSpPr>
          <p:spPr>
            <a:xfrm>
              <a:off x="4555696" y="1712601"/>
              <a:ext cx="1013551" cy="165253"/>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22" name="TextBox 21"/>
            <p:cNvSpPr txBox="1"/>
            <p:nvPr/>
          </p:nvSpPr>
          <p:spPr>
            <a:xfrm>
              <a:off x="5207000" y="1701801"/>
              <a:ext cx="541171" cy="189580"/>
            </a:xfrm>
            <a:prstGeom prst="rect">
              <a:avLst/>
            </a:prstGeom>
            <a:noFill/>
          </p:spPr>
          <p:txBody>
            <a:bodyPr wrap="square" lIns="0" tIns="0" rIns="0" bIns="0" rtlCol="0" anchor="ctr" anchorCtr="0">
              <a:noAutofit/>
            </a:bodyPr>
            <a:lstStyle/>
            <a:p>
              <a:pPr algn="r"/>
              <a:r>
                <a:rPr lang="en-US" sz="1050" dirty="0" smtClean="0"/>
                <a:t>S0/0/0.1</a:t>
              </a:r>
              <a:endParaRPr lang="en-US" sz="1050" dirty="0"/>
            </a:p>
          </p:txBody>
        </p:sp>
        <p:sp>
          <p:nvSpPr>
            <p:cNvPr id="30" name="TextBox 29"/>
            <p:cNvSpPr txBox="1"/>
            <p:nvPr/>
          </p:nvSpPr>
          <p:spPr>
            <a:xfrm>
              <a:off x="389801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5118101" y="146557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808896" y="1685426"/>
              <a:ext cx="870351" cy="451691"/>
            </a:xfrm>
            <a:prstGeom prst="rect">
              <a:avLst/>
            </a:prstGeom>
            <a:noFill/>
            <a:ln w="9525">
              <a:noFill/>
              <a:miter lim="800000"/>
              <a:headEnd/>
              <a:tailEnd/>
            </a:ln>
          </p:spPr>
        </p:pic>
        <p:sp>
          <p:nvSpPr>
            <p:cNvPr id="31" name="TextBox 30"/>
            <p:cNvSpPr txBox="1"/>
            <p:nvPr/>
          </p:nvSpPr>
          <p:spPr>
            <a:xfrm>
              <a:off x="61045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338080" y="1109886"/>
              <a:ext cx="8470640" cy="258532"/>
            </a:xfrm>
            <a:prstGeom prst="rect">
              <a:avLst/>
            </a:prstGeom>
            <a:noFill/>
          </p:spPr>
          <p:txBody>
            <a:bodyPr wrap="square" rtlCol="0">
              <a:spAutoFit/>
            </a:bodyPr>
            <a:lstStyle/>
            <a:p>
              <a:r>
                <a:rPr lang="en-US" sz="1200" b="1" dirty="0" smtClean="0"/>
                <a:t>IPv6 EIGRP AS 100</a:t>
              </a:r>
              <a:endParaRPr lang="en-US" sz="1200" b="1" dirty="0"/>
            </a:p>
          </p:txBody>
        </p:sp>
        <p:sp>
          <p:nvSpPr>
            <p:cNvPr id="40" name="TextBox 39"/>
            <p:cNvSpPr txBox="1"/>
            <p:nvPr/>
          </p:nvSpPr>
          <p:spPr>
            <a:xfrm>
              <a:off x="4310381" y="146558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3057096" y="1712601"/>
              <a:ext cx="1013551" cy="165253"/>
            </a:xfrm>
            <a:prstGeom prst="rect">
              <a:avLst/>
            </a:prstGeom>
            <a:noFill/>
          </p:spPr>
          <p:txBody>
            <a:bodyPr wrap="square" lIns="0" tIns="0" rIns="0" bIns="0" rtlCol="0" anchor="ctr" anchorCtr="0">
              <a:noAutofit/>
            </a:bodyPr>
            <a:lstStyle/>
            <a:p>
              <a:pPr algn="l"/>
              <a:r>
                <a:rPr lang="en-US" sz="1050" dirty="0" smtClean="0"/>
                <a:t>S0/0/0.3</a:t>
              </a:r>
              <a:endParaRPr lang="en-US" sz="1050" dirty="0"/>
            </a:p>
          </p:txBody>
        </p:sp>
        <p:sp>
          <p:nvSpPr>
            <p:cNvPr id="44" name="TextBox 43"/>
            <p:cNvSpPr txBox="1"/>
            <p:nvPr/>
          </p:nvSpPr>
          <p:spPr>
            <a:xfrm>
              <a:off x="3053079" y="145288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1438181" y="1674409"/>
              <a:ext cx="870351" cy="451691"/>
            </a:xfrm>
            <a:prstGeom prst="rect">
              <a:avLst/>
            </a:prstGeom>
            <a:noFill/>
            <a:ln w="9525">
              <a:noFill/>
              <a:miter lim="800000"/>
              <a:headEnd/>
              <a:tailEnd/>
            </a:ln>
          </p:spPr>
        </p:pic>
        <p:sp>
          <p:nvSpPr>
            <p:cNvPr id="35" name="TextBox 34"/>
            <p:cNvSpPr txBox="1"/>
            <p:nvPr/>
          </p:nvSpPr>
          <p:spPr>
            <a:xfrm>
              <a:off x="171361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2371296" y="1715141"/>
              <a:ext cx="1013551" cy="165253"/>
            </a:xfrm>
            <a:prstGeom prst="rect">
              <a:avLst/>
            </a:prstGeom>
            <a:noFill/>
          </p:spPr>
          <p:txBody>
            <a:bodyPr wrap="square" lIns="0" tIns="0" rIns="0" bIns="0" rtlCol="0" anchor="ctr" anchorCtr="0">
              <a:noAutofit/>
            </a:bodyPr>
            <a:lstStyle/>
            <a:p>
              <a:pPr algn="l"/>
              <a:r>
                <a:rPr lang="en-US" sz="1050" dirty="0" smtClean="0"/>
                <a:t>S0/0/0.1</a:t>
              </a:r>
              <a:endParaRPr lang="en-US" sz="1050" dirty="0"/>
            </a:p>
          </p:txBody>
        </p:sp>
        <p:sp>
          <p:nvSpPr>
            <p:cNvPr id="37" name="TextBox 36"/>
            <p:cNvSpPr txBox="1"/>
            <p:nvPr/>
          </p:nvSpPr>
          <p:spPr>
            <a:xfrm>
              <a:off x="2100579" y="145542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sp>
          <p:nvSpPr>
            <p:cNvPr id="61" name="TextBox 60"/>
            <p:cNvSpPr txBox="1"/>
            <p:nvPr/>
          </p:nvSpPr>
          <p:spPr>
            <a:xfrm>
              <a:off x="7480299" y="145542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897401" y="1687109"/>
              <a:ext cx="870351" cy="451691"/>
            </a:xfrm>
            <a:prstGeom prst="rect">
              <a:avLst/>
            </a:prstGeom>
            <a:noFill/>
            <a:ln w="9525">
              <a:noFill/>
              <a:miter lim="800000"/>
              <a:headEnd/>
              <a:tailEnd/>
            </a:ln>
          </p:spPr>
        </p:pic>
        <p:sp>
          <p:nvSpPr>
            <p:cNvPr id="63" name="TextBox 62"/>
            <p:cNvSpPr txBox="1"/>
            <p:nvPr/>
          </p:nvSpPr>
          <p:spPr>
            <a:xfrm>
              <a:off x="81728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59856" y="1696720"/>
              <a:ext cx="686863" cy="191295"/>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69" name="TextBox 68"/>
            <p:cNvSpPr txBox="1"/>
            <p:nvPr/>
          </p:nvSpPr>
          <p:spPr>
            <a:xfrm>
              <a:off x="6426199" y="145542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735016" y="1717039"/>
              <a:ext cx="549703" cy="170975"/>
            </a:xfrm>
            <a:prstGeom prst="rect">
              <a:avLst/>
            </a:prstGeom>
            <a:noFill/>
          </p:spPr>
          <p:txBody>
            <a:bodyPr wrap="square" lIns="0" tIns="0" rIns="0" bIns="0" rtlCol="0" anchor="ctr" anchorCtr="0">
              <a:noAutofit/>
            </a:bodyPr>
            <a:lstStyle/>
            <a:p>
              <a:pPr algn="l"/>
              <a:r>
                <a:rPr lang="en-US" sz="1050" dirty="0" smtClean="0"/>
                <a:t>S0/0/0.4</a:t>
              </a:r>
              <a:endParaRPr lang="en-US" sz="1050" dirty="0"/>
            </a:p>
          </p:txBody>
        </p:sp>
        <p:sp>
          <p:nvSpPr>
            <p:cNvPr id="50" name="Rectangle 49"/>
            <p:cNvSpPr/>
            <p:nvPr/>
          </p:nvSpPr>
          <p:spPr>
            <a:xfrm>
              <a:off x="355600" y="1554480"/>
              <a:ext cx="1290320" cy="694966"/>
            </a:xfrm>
            <a:prstGeom prst="rect">
              <a:avLst/>
            </a:prstGeom>
          </p:spPr>
          <p:txBody>
            <a:bodyPr>
              <a:noAutofit/>
            </a:bodyPr>
            <a:lstStyle/>
            <a:p>
              <a:pPr algn="l">
                <a:lnSpc>
                  <a:spcPct val="100000"/>
                </a:lnSpc>
                <a:spcBef>
                  <a:spcPts val="100"/>
                </a:spcBef>
                <a:spcAft>
                  <a:spcPts val="100"/>
                </a:spcAft>
              </a:pPr>
              <a:r>
                <a:rPr lang="en-US" sz="1000" dirty="0" smtClean="0"/>
                <a:t>Lo301: 3:1::3/64</a:t>
              </a:r>
            </a:p>
            <a:p>
              <a:pPr algn="l">
                <a:lnSpc>
                  <a:spcPct val="100000"/>
                </a:lnSpc>
                <a:spcBef>
                  <a:spcPts val="100"/>
                </a:spcBef>
                <a:spcAft>
                  <a:spcPts val="100"/>
                </a:spcAft>
              </a:pPr>
              <a:r>
                <a:rPr lang="en-US" sz="1000" dirty="0" smtClean="0"/>
                <a:t>Lo302: 3:2::3/64</a:t>
              </a:r>
            </a:p>
            <a:p>
              <a:pPr algn="l">
                <a:lnSpc>
                  <a:spcPct val="100000"/>
                </a:lnSpc>
                <a:spcBef>
                  <a:spcPts val="100"/>
                </a:spcBef>
                <a:spcAft>
                  <a:spcPts val="100"/>
                </a:spcAft>
              </a:pPr>
              <a:r>
                <a:rPr lang="en-US" sz="1000" dirty="0" smtClean="0"/>
                <a:t>Lo303: 3:3::3/64</a:t>
              </a:r>
              <a:endParaRPr lang="en-US" sz="1000" dirty="0"/>
            </a:p>
          </p:txBody>
        </p:sp>
      </p:grpSp>
      <p:sp>
        <p:nvSpPr>
          <p:cNvPr id="49" name="Content Placeholder 15"/>
          <p:cNvSpPr txBox="1">
            <a:spLocks/>
          </p:cNvSpPr>
          <p:nvPr/>
        </p:nvSpPr>
        <p:spPr bwMode="auto">
          <a:xfrm>
            <a:off x="293467" y="2639505"/>
            <a:ext cx="8520113" cy="42881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R3(config-if)# </a:t>
            </a:r>
            <a:r>
              <a:rPr lang="en-US" sz="1200" b="1" kern="0" dirty="0" smtClean="0">
                <a:latin typeface="Courier New" pitchFamily="49" charset="0"/>
                <a:cs typeface="Courier New" pitchFamily="49" charset="0"/>
              </a:rPr>
              <a:t>no shutdown</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R3(config-if)# </a:t>
            </a:r>
            <a:r>
              <a:rPr lang="en-US" sz="1200" b="1" kern="0" dirty="0" smtClean="0">
                <a:latin typeface="Courier New" pitchFamily="49" charset="0"/>
                <a:cs typeface="Courier New" pitchFamily="49" charset="0"/>
              </a:rPr>
              <a:t>shutdown</a:t>
            </a:r>
          </a:p>
        </p:txBody>
      </p:sp>
      <p:sp>
        <p:nvSpPr>
          <p:cNvPr id="39" name="Content Placeholder 15"/>
          <p:cNvSpPr txBox="1">
            <a:spLocks/>
          </p:cNvSpPr>
          <p:nvPr/>
        </p:nvSpPr>
        <p:spPr bwMode="auto">
          <a:xfrm>
            <a:off x="293467" y="3198305"/>
            <a:ext cx="8520113" cy="187153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R4(config-rtr)#</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Processing incoming UPDATE packet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Int 3:1::/64 M 4294967295 – 0 4294967295 SM 4294967295 - 0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4294967295</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Int 3:1::/64 metric 4294967295 – 0 4294967295</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Processing incoming REPLY packet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Int 3:1::/64 M 4294967295 – 0 4294967295 SM 4294967295 - 0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4294967295</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IPv6-EIGRP(0:100): 3:1::/64 deleted FE80::2(FE80::2)/Serial0/0/0.2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R4(config-rtr)#</a:t>
            </a:r>
            <a:endParaRPr lang="en-US" sz="1200" b="1" kern="0" dirty="0" smtClean="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bwMode="auto">
          <a:xfrm>
            <a:off x="320040" y="3362960"/>
            <a:ext cx="2971800" cy="168656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665480" y="2682241"/>
            <a:ext cx="2087880" cy="21335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EIGRP for IPv6 Summarization Example</a:t>
            </a:r>
            <a:endParaRPr lang="en-US" dirty="0"/>
          </a:p>
        </p:txBody>
      </p:sp>
      <p:sp>
        <p:nvSpPr>
          <p:cNvPr id="38" name="Content Placeholder 6"/>
          <p:cNvSpPr>
            <a:spLocks noGrp="1"/>
          </p:cNvSpPr>
          <p:nvPr>
            <p:ph idx="11"/>
          </p:nvPr>
        </p:nvSpPr>
        <p:spPr>
          <a:xfrm>
            <a:off x="279400" y="5439508"/>
            <a:ext cx="8483600" cy="894080"/>
          </a:xfrm>
        </p:spPr>
        <p:txBody>
          <a:bodyPr>
            <a:noAutofit/>
          </a:bodyPr>
          <a:lstStyle/>
          <a:p>
            <a:pPr>
              <a:buFont typeface="Wingdings" pitchFamily="2" charset="2"/>
              <a:buChar char="§"/>
            </a:pPr>
            <a:r>
              <a:rPr lang="en-US" sz="2000" smtClean="0"/>
              <a:t>For </a:t>
            </a:r>
            <a:r>
              <a:rPr lang="en-US" sz="2000" dirty="0" smtClean="0"/>
              <a:t>fault isolation and </a:t>
            </a:r>
            <a:r>
              <a:rPr lang="en-US" sz="2000" smtClean="0"/>
              <a:t>performance optimization, </a:t>
            </a:r>
            <a:r>
              <a:rPr lang="en-US" sz="2000" dirty="0" smtClean="0"/>
              <a:t>route summarization is configured on R3.</a:t>
            </a:r>
          </a:p>
          <a:p>
            <a:pPr lvl="1">
              <a:buFont typeface="Wingdings" pitchFamily="2" charset="2"/>
              <a:buChar char="§"/>
            </a:pPr>
            <a:r>
              <a:rPr lang="en-US" sz="1800" dirty="0" smtClean="0"/>
              <a:t>First we verify the routing table on R4</a:t>
            </a:r>
            <a:endParaRPr lang="en-US" sz="1600" dirty="0" smtClean="0"/>
          </a:p>
        </p:txBody>
      </p:sp>
      <p:grpSp>
        <p:nvGrpSpPr>
          <p:cNvPr id="2" name="Group 38"/>
          <p:cNvGrpSpPr/>
          <p:nvPr/>
        </p:nvGrpSpPr>
        <p:grpSpPr>
          <a:xfrm>
            <a:off x="335280" y="1100992"/>
            <a:ext cx="8473440" cy="1295400"/>
            <a:chOff x="335280" y="1054100"/>
            <a:chExt cx="8473440" cy="1295400"/>
          </a:xfrm>
        </p:grpSpPr>
        <p:sp>
          <p:nvSpPr>
            <p:cNvPr id="23" name="Rounded Rectangle 22"/>
            <p:cNvSpPr/>
            <p:nvPr/>
          </p:nvSpPr>
          <p:spPr bwMode="auto">
            <a:xfrm>
              <a:off x="335280" y="1054100"/>
              <a:ext cx="847344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Freeform 9"/>
            <p:cNvSpPr>
              <a:spLocks/>
            </p:cNvSpPr>
            <p:nvPr/>
          </p:nvSpPr>
          <p:spPr bwMode="auto">
            <a:xfrm>
              <a:off x="635000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3" name="Freeform 9"/>
            <p:cNvSpPr>
              <a:spLocks/>
            </p:cNvSpPr>
            <p:nvPr/>
          </p:nvSpPr>
          <p:spPr bwMode="auto">
            <a:xfrm>
              <a:off x="42214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1" name="Freeform 9"/>
            <p:cNvSpPr>
              <a:spLocks/>
            </p:cNvSpPr>
            <p:nvPr/>
          </p:nvSpPr>
          <p:spPr bwMode="auto">
            <a:xfrm>
              <a:off x="20243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3622581" y="1674409"/>
              <a:ext cx="870351" cy="451691"/>
            </a:xfrm>
            <a:prstGeom prst="rect">
              <a:avLst/>
            </a:prstGeom>
            <a:noFill/>
            <a:ln w="9525">
              <a:noFill/>
              <a:miter lim="800000"/>
              <a:headEnd/>
              <a:tailEnd/>
            </a:ln>
          </p:spPr>
        </p:pic>
        <p:sp>
          <p:nvSpPr>
            <p:cNvPr id="21" name="TextBox 20"/>
            <p:cNvSpPr txBox="1"/>
            <p:nvPr/>
          </p:nvSpPr>
          <p:spPr>
            <a:xfrm>
              <a:off x="4555696" y="1712601"/>
              <a:ext cx="1013551" cy="165253"/>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22" name="TextBox 21"/>
            <p:cNvSpPr txBox="1"/>
            <p:nvPr/>
          </p:nvSpPr>
          <p:spPr>
            <a:xfrm>
              <a:off x="5207000" y="1701801"/>
              <a:ext cx="541171" cy="189580"/>
            </a:xfrm>
            <a:prstGeom prst="rect">
              <a:avLst/>
            </a:prstGeom>
            <a:noFill/>
          </p:spPr>
          <p:txBody>
            <a:bodyPr wrap="square" lIns="0" tIns="0" rIns="0" bIns="0" rtlCol="0" anchor="ctr" anchorCtr="0">
              <a:noAutofit/>
            </a:bodyPr>
            <a:lstStyle/>
            <a:p>
              <a:pPr algn="r"/>
              <a:r>
                <a:rPr lang="en-US" sz="1050" dirty="0" smtClean="0"/>
                <a:t>S0/0/0.1</a:t>
              </a:r>
              <a:endParaRPr lang="en-US" sz="1050" dirty="0"/>
            </a:p>
          </p:txBody>
        </p:sp>
        <p:sp>
          <p:nvSpPr>
            <p:cNvPr id="30" name="TextBox 29"/>
            <p:cNvSpPr txBox="1"/>
            <p:nvPr/>
          </p:nvSpPr>
          <p:spPr>
            <a:xfrm>
              <a:off x="389801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5118101" y="146557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808896" y="1685426"/>
              <a:ext cx="870351" cy="451691"/>
            </a:xfrm>
            <a:prstGeom prst="rect">
              <a:avLst/>
            </a:prstGeom>
            <a:noFill/>
            <a:ln w="9525">
              <a:noFill/>
              <a:miter lim="800000"/>
              <a:headEnd/>
              <a:tailEnd/>
            </a:ln>
          </p:spPr>
        </p:pic>
        <p:sp>
          <p:nvSpPr>
            <p:cNvPr id="31" name="TextBox 30"/>
            <p:cNvSpPr txBox="1"/>
            <p:nvPr/>
          </p:nvSpPr>
          <p:spPr>
            <a:xfrm>
              <a:off x="61045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338080" y="1109886"/>
              <a:ext cx="8470640" cy="258532"/>
            </a:xfrm>
            <a:prstGeom prst="rect">
              <a:avLst/>
            </a:prstGeom>
            <a:noFill/>
          </p:spPr>
          <p:txBody>
            <a:bodyPr wrap="square" rtlCol="0">
              <a:spAutoFit/>
            </a:bodyPr>
            <a:lstStyle/>
            <a:p>
              <a:r>
                <a:rPr lang="en-US" sz="1200" b="1" dirty="0" smtClean="0"/>
                <a:t>IPv6 EIGRP AS 100</a:t>
              </a:r>
              <a:endParaRPr lang="en-US" sz="1200" b="1" dirty="0"/>
            </a:p>
          </p:txBody>
        </p:sp>
        <p:sp>
          <p:nvSpPr>
            <p:cNvPr id="40" name="TextBox 39"/>
            <p:cNvSpPr txBox="1"/>
            <p:nvPr/>
          </p:nvSpPr>
          <p:spPr>
            <a:xfrm>
              <a:off x="4310381" y="146558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3057096" y="1712601"/>
              <a:ext cx="1013551" cy="165253"/>
            </a:xfrm>
            <a:prstGeom prst="rect">
              <a:avLst/>
            </a:prstGeom>
            <a:noFill/>
          </p:spPr>
          <p:txBody>
            <a:bodyPr wrap="square" lIns="0" tIns="0" rIns="0" bIns="0" rtlCol="0" anchor="ctr" anchorCtr="0">
              <a:noAutofit/>
            </a:bodyPr>
            <a:lstStyle/>
            <a:p>
              <a:pPr algn="l"/>
              <a:r>
                <a:rPr lang="en-US" sz="1050" dirty="0" smtClean="0"/>
                <a:t>S0/0/0.3</a:t>
              </a:r>
              <a:endParaRPr lang="en-US" sz="1050" dirty="0"/>
            </a:p>
          </p:txBody>
        </p:sp>
        <p:sp>
          <p:nvSpPr>
            <p:cNvPr id="44" name="TextBox 43"/>
            <p:cNvSpPr txBox="1"/>
            <p:nvPr/>
          </p:nvSpPr>
          <p:spPr>
            <a:xfrm>
              <a:off x="3053079" y="145288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1438181" y="1674409"/>
              <a:ext cx="870351" cy="451691"/>
            </a:xfrm>
            <a:prstGeom prst="rect">
              <a:avLst/>
            </a:prstGeom>
            <a:noFill/>
            <a:ln w="9525">
              <a:noFill/>
              <a:miter lim="800000"/>
              <a:headEnd/>
              <a:tailEnd/>
            </a:ln>
          </p:spPr>
        </p:pic>
        <p:sp>
          <p:nvSpPr>
            <p:cNvPr id="35" name="TextBox 34"/>
            <p:cNvSpPr txBox="1"/>
            <p:nvPr/>
          </p:nvSpPr>
          <p:spPr>
            <a:xfrm>
              <a:off x="171361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2371296" y="1715141"/>
              <a:ext cx="1013551" cy="165253"/>
            </a:xfrm>
            <a:prstGeom prst="rect">
              <a:avLst/>
            </a:prstGeom>
            <a:noFill/>
          </p:spPr>
          <p:txBody>
            <a:bodyPr wrap="square" lIns="0" tIns="0" rIns="0" bIns="0" rtlCol="0" anchor="ctr" anchorCtr="0">
              <a:noAutofit/>
            </a:bodyPr>
            <a:lstStyle/>
            <a:p>
              <a:pPr algn="l"/>
              <a:r>
                <a:rPr lang="en-US" sz="1050" dirty="0" smtClean="0"/>
                <a:t>S0/0/0.1</a:t>
              </a:r>
              <a:endParaRPr lang="en-US" sz="1050" dirty="0"/>
            </a:p>
          </p:txBody>
        </p:sp>
        <p:sp>
          <p:nvSpPr>
            <p:cNvPr id="37" name="TextBox 36"/>
            <p:cNvSpPr txBox="1"/>
            <p:nvPr/>
          </p:nvSpPr>
          <p:spPr>
            <a:xfrm>
              <a:off x="2100579" y="145542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sp>
          <p:nvSpPr>
            <p:cNvPr id="61" name="TextBox 60"/>
            <p:cNvSpPr txBox="1"/>
            <p:nvPr/>
          </p:nvSpPr>
          <p:spPr>
            <a:xfrm>
              <a:off x="7480299" y="145542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897401" y="1687109"/>
              <a:ext cx="870351" cy="451691"/>
            </a:xfrm>
            <a:prstGeom prst="rect">
              <a:avLst/>
            </a:prstGeom>
            <a:noFill/>
            <a:ln w="9525">
              <a:noFill/>
              <a:miter lim="800000"/>
              <a:headEnd/>
              <a:tailEnd/>
            </a:ln>
          </p:spPr>
        </p:pic>
        <p:sp>
          <p:nvSpPr>
            <p:cNvPr id="63" name="TextBox 62"/>
            <p:cNvSpPr txBox="1"/>
            <p:nvPr/>
          </p:nvSpPr>
          <p:spPr>
            <a:xfrm>
              <a:off x="81728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59856" y="1696720"/>
              <a:ext cx="686863" cy="191295"/>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69" name="TextBox 68"/>
            <p:cNvSpPr txBox="1"/>
            <p:nvPr/>
          </p:nvSpPr>
          <p:spPr>
            <a:xfrm>
              <a:off x="6426199" y="145542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735016" y="1717039"/>
              <a:ext cx="549703" cy="170975"/>
            </a:xfrm>
            <a:prstGeom prst="rect">
              <a:avLst/>
            </a:prstGeom>
            <a:noFill/>
          </p:spPr>
          <p:txBody>
            <a:bodyPr wrap="square" lIns="0" tIns="0" rIns="0" bIns="0" rtlCol="0" anchor="ctr" anchorCtr="0">
              <a:noAutofit/>
            </a:bodyPr>
            <a:lstStyle/>
            <a:p>
              <a:pPr algn="l"/>
              <a:r>
                <a:rPr lang="en-US" sz="1050" dirty="0" smtClean="0"/>
                <a:t>S0/0/0.4</a:t>
              </a:r>
              <a:endParaRPr lang="en-US" sz="1050" dirty="0"/>
            </a:p>
          </p:txBody>
        </p:sp>
        <p:sp>
          <p:nvSpPr>
            <p:cNvPr id="50" name="Rectangle 49"/>
            <p:cNvSpPr/>
            <p:nvPr/>
          </p:nvSpPr>
          <p:spPr>
            <a:xfrm>
              <a:off x="355600" y="1554480"/>
              <a:ext cx="1290320" cy="694966"/>
            </a:xfrm>
            <a:prstGeom prst="rect">
              <a:avLst/>
            </a:prstGeom>
          </p:spPr>
          <p:txBody>
            <a:bodyPr>
              <a:noAutofit/>
            </a:bodyPr>
            <a:lstStyle/>
            <a:p>
              <a:pPr algn="l">
                <a:lnSpc>
                  <a:spcPct val="100000"/>
                </a:lnSpc>
                <a:spcBef>
                  <a:spcPts val="100"/>
                </a:spcBef>
                <a:spcAft>
                  <a:spcPts val="100"/>
                </a:spcAft>
              </a:pPr>
              <a:r>
                <a:rPr lang="en-US" sz="1000" dirty="0" smtClean="0"/>
                <a:t>Lo301: 3:1::3/64</a:t>
              </a:r>
            </a:p>
            <a:p>
              <a:pPr algn="l">
                <a:lnSpc>
                  <a:spcPct val="100000"/>
                </a:lnSpc>
                <a:spcBef>
                  <a:spcPts val="100"/>
                </a:spcBef>
                <a:spcAft>
                  <a:spcPts val="100"/>
                </a:spcAft>
              </a:pPr>
              <a:r>
                <a:rPr lang="en-US" sz="1000" dirty="0" smtClean="0"/>
                <a:t>Lo302: 3:2::3/64</a:t>
              </a:r>
            </a:p>
            <a:p>
              <a:pPr algn="l">
                <a:lnSpc>
                  <a:spcPct val="100000"/>
                </a:lnSpc>
                <a:spcBef>
                  <a:spcPts val="100"/>
                </a:spcBef>
                <a:spcAft>
                  <a:spcPts val="100"/>
                </a:spcAft>
              </a:pPr>
              <a:r>
                <a:rPr lang="en-US" sz="1000" dirty="0" smtClean="0"/>
                <a:t>Lo303: 3:3::3/64</a:t>
              </a:r>
              <a:endParaRPr lang="en-US" sz="1000" dirty="0"/>
            </a:p>
          </p:txBody>
        </p:sp>
      </p:grpSp>
      <p:sp>
        <p:nvSpPr>
          <p:cNvPr id="49" name="Content Placeholder 15"/>
          <p:cNvSpPr txBox="1">
            <a:spLocks/>
          </p:cNvSpPr>
          <p:nvPr/>
        </p:nvSpPr>
        <p:spPr bwMode="auto">
          <a:xfrm>
            <a:off x="293467" y="2639505"/>
            <a:ext cx="8520113" cy="265385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 </a:t>
            </a:r>
            <a:r>
              <a:rPr lang="en-US" sz="1200" b="1" kern="0" dirty="0" smtClean="0">
                <a:latin typeface="Courier New" pitchFamily="49" charset="0"/>
                <a:cs typeface="Courier New" pitchFamily="49" charset="0"/>
              </a:rPr>
              <a:t>show ipv6 route eigrp</a:t>
            </a:r>
          </a:p>
          <a:p>
            <a:pPr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&lt;output omitted&gt;</a:t>
            </a:r>
          </a:p>
          <a:p>
            <a:pPr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algn="l"/>
            <a:r>
              <a:rPr lang="en-US" sz="1200" kern="0" dirty="0" smtClean="0">
                <a:latin typeface="Courier New" pitchFamily="49" charset="0"/>
                <a:cs typeface="Courier New" pitchFamily="49" charset="0"/>
              </a:rPr>
              <a:t>D   3:1::/64 [90/3321856]</a:t>
            </a:r>
          </a:p>
          <a:p>
            <a:pPr algn="l"/>
            <a:r>
              <a:rPr lang="en-US" sz="1200" kern="0" dirty="0" smtClean="0">
                <a:latin typeface="Courier New" pitchFamily="49" charset="0"/>
                <a:cs typeface="Courier New" pitchFamily="49" charset="0"/>
              </a:rPr>
              <a:t>     via FE80::2, Serial0/0/0.2</a:t>
            </a:r>
          </a:p>
          <a:p>
            <a:pPr algn="l"/>
            <a:r>
              <a:rPr lang="en-US" sz="1200" kern="0" dirty="0" smtClean="0">
                <a:latin typeface="Courier New" pitchFamily="49" charset="0"/>
                <a:cs typeface="Courier New" pitchFamily="49" charset="0"/>
              </a:rPr>
              <a:t>D   3:2::/64 [90/3321856]</a:t>
            </a:r>
          </a:p>
          <a:p>
            <a:pPr algn="l"/>
            <a:r>
              <a:rPr lang="en-US" sz="1200" kern="0" dirty="0" smtClean="0">
                <a:latin typeface="Courier New" pitchFamily="49" charset="0"/>
                <a:cs typeface="Courier New" pitchFamily="49" charset="0"/>
              </a:rPr>
              <a:t>     via FE80::2, Serial0/0/0.2</a:t>
            </a:r>
          </a:p>
          <a:p>
            <a:pPr algn="l"/>
            <a:r>
              <a:rPr lang="en-US" sz="1200" kern="0" dirty="0" smtClean="0">
                <a:latin typeface="Courier New" pitchFamily="49" charset="0"/>
                <a:cs typeface="Courier New" pitchFamily="49" charset="0"/>
              </a:rPr>
              <a:t>D   3:3::/64 [90/3321856]</a:t>
            </a:r>
          </a:p>
          <a:p>
            <a:pPr algn="l"/>
            <a:r>
              <a:rPr lang="en-US" sz="1200" kern="0" dirty="0" smtClean="0">
                <a:latin typeface="Courier New" pitchFamily="49" charset="0"/>
                <a:cs typeface="Courier New" pitchFamily="49" charset="0"/>
              </a:rPr>
              <a:t>     via FE80::2, Serial0/0/0.2</a:t>
            </a:r>
          </a:p>
          <a:p>
            <a:pPr algn="l"/>
            <a:r>
              <a:rPr lang="en-US" sz="1200" kern="0" dirty="0" smtClean="0">
                <a:latin typeface="Courier New" pitchFamily="49" charset="0"/>
                <a:cs typeface="Courier New" pitchFamily="49" charset="0"/>
              </a:rPr>
              <a:t>D   12::/64 [90/2681856]</a:t>
            </a:r>
          </a:p>
          <a:p>
            <a:pPr algn="l"/>
            <a:r>
              <a:rPr lang="en-US" sz="1200" kern="0" dirty="0" smtClean="0">
                <a:latin typeface="Courier New" pitchFamily="49" charset="0"/>
                <a:cs typeface="Courier New" pitchFamily="49" charset="0"/>
              </a:rPr>
              <a:t>     via FE80::2, Serial0/0/0.2</a:t>
            </a:r>
          </a:p>
          <a:p>
            <a:pPr algn="l"/>
            <a:r>
              <a:rPr lang="en-US" sz="1200" kern="0" dirty="0" smtClean="0">
                <a:latin typeface="Courier New" pitchFamily="49" charset="0"/>
                <a:cs typeface="Courier New" pitchFamily="49" charset="0"/>
              </a:rPr>
              <a:t>D   13::/64 [90/3193856]</a:t>
            </a:r>
          </a:p>
          <a:p>
            <a:pPr algn="l"/>
            <a:r>
              <a:rPr lang="en-US" sz="1200" kern="0" dirty="0" smtClean="0">
                <a:latin typeface="Courier New" pitchFamily="49" charset="0"/>
                <a:cs typeface="Courier New" pitchFamily="49" charset="0"/>
              </a:rPr>
              <a:t>     via FE80::2, Serial0/0/0.2</a:t>
            </a:r>
          </a:p>
          <a:p>
            <a:pPr algn="l"/>
            <a:r>
              <a:rPr lang="pt-BR" sz="1200" kern="0" dirty="0" smtClean="0">
                <a:latin typeface="Courier New" pitchFamily="49" charset="0"/>
                <a:cs typeface="Courier New" pitchFamily="49" charset="0"/>
              </a:rPr>
              <a:t>R4# </a:t>
            </a:r>
          </a:p>
        </p:txBody>
      </p:sp>
    </p:spTree>
  </p:cSld>
  <p:clrMapOvr>
    <a:masterClrMapping/>
  </p:clrMapOvr>
  <p:transition/>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p:cNvSpPr/>
          <p:nvPr/>
        </p:nvSpPr>
        <p:spPr bwMode="auto">
          <a:xfrm>
            <a:off x="325120" y="3230880"/>
            <a:ext cx="7640320" cy="762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ectangle 50"/>
          <p:cNvSpPr/>
          <p:nvPr/>
        </p:nvSpPr>
        <p:spPr bwMode="auto">
          <a:xfrm>
            <a:off x="1930400" y="2834640"/>
            <a:ext cx="3647440" cy="21336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EIGRP for IPv6 Summarization Example</a:t>
            </a:r>
            <a:endParaRPr lang="en-US" dirty="0"/>
          </a:p>
        </p:txBody>
      </p:sp>
      <p:sp>
        <p:nvSpPr>
          <p:cNvPr id="38" name="Content Placeholder 6"/>
          <p:cNvSpPr>
            <a:spLocks noGrp="1"/>
          </p:cNvSpPr>
          <p:nvPr>
            <p:ph idx="11"/>
          </p:nvPr>
        </p:nvSpPr>
        <p:spPr>
          <a:xfrm>
            <a:off x="279400" y="4432888"/>
            <a:ext cx="8483600" cy="1666240"/>
          </a:xfrm>
        </p:spPr>
        <p:txBody>
          <a:bodyPr>
            <a:noAutofit/>
          </a:bodyPr>
          <a:lstStyle/>
          <a:p>
            <a:pPr>
              <a:buFont typeface="Wingdings" pitchFamily="2" charset="2"/>
              <a:buChar char="§"/>
            </a:pPr>
            <a:r>
              <a:rPr lang="en-US" sz="2000" dirty="0" smtClean="0"/>
              <a:t>In the example, the 3 loopback interface networks are summarized on R3. </a:t>
            </a:r>
          </a:p>
          <a:p>
            <a:pPr>
              <a:buFont typeface="Wingdings" pitchFamily="2" charset="2"/>
              <a:buChar char="§"/>
            </a:pPr>
            <a:r>
              <a:rPr lang="en-US" sz="2000" dirty="0" smtClean="0">
                <a:ea typeface="+mn-ea"/>
                <a:cs typeface="+mn-cs"/>
              </a:rPr>
              <a:t>Notice that the neighbor adjacency is reset immediately.</a:t>
            </a:r>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grpSp>
        <p:nvGrpSpPr>
          <p:cNvPr id="2" name="Group 38"/>
          <p:cNvGrpSpPr/>
          <p:nvPr/>
        </p:nvGrpSpPr>
        <p:grpSpPr>
          <a:xfrm>
            <a:off x="335280" y="1100992"/>
            <a:ext cx="8473440" cy="1295400"/>
            <a:chOff x="335280" y="1054100"/>
            <a:chExt cx="8473440" cy="1295400"/>
          </a:xfrm>
        </p:grpSpPr>
        <p:sp>
          <p:nvSpPr>
            <p:cNvPr id="23" name="Rounded Rectangle 22"/>
            <p:cNvSpPr/>
            <p:nvPr/>
          </p:nvSpPr>
          <p:spPr bwMode="auto">
            <a:xfrm>
              <a:off x="335280" y="1054100"/>
              <a:ext cx="847344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Freeform 9"/>
            <p:cNvSpPr>
              <a:spLocks/>
            </p:cNvSpPr>
            <p:nvPr/>
          </p:nvSpPr>
          <p:spPr bwMode="auto">
            <a:xfrm>
              <a:off x="635000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3" name="Freeform 9"/>
            <p:cNvSpPr>
              <a:spLocks/>
            </p:cNvSpPr>
            <p:nvPr/>
          </p:nvSpPr>
          <p:spPr bwMode="auto">
            <a:xfrm>
              <a:off x="42214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1" name="Freeform 9"/>
            <p:cNvSpPr>
              <a:spLocks/>
            </p:cNvSpPr>
            <p:nvPr/>
          </p:nvSpPr>
          <p:spPr bwMode="auto">
            <a:xfrm>
              <a:off x="20243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3622581" y="1674409"/>
              <a:ext cx="870351" cy="451691"/>
            </a:xfrm>
            <a:prstGeom prst="rect">
              <a:avLst/>
            </a:prstGeom>
            <a:noFill/>
            <a:ln w="9525">
              <a:noFill/>
              <a:miter lim="800000"/>
              <a:headEnd/>
              <a:tailEnd/>
            </a:ln>
          </p:spPr>
        </p:pic>
        <p:sp>
          <p:nvSpPr>
            <p:cNvPr id="21" name="TextBox 20"/>
            <p:cNvSpPr txBox="1"/>
            <p:nvPr/>
          </p:nvSpPr>
          <p:spPr>
            <a:xfrm>
              <a:off x="4555696" y="1712601"/>
              <a:ext cx="1013551" cy="165253"/>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22" name="TextBox 21"/>
            <p:cNvSpPr txBox="1"/>
            <p:nvPr/>
          </p:nvSpPr>
          <p:spPr>
            <a:xfrm>
              <a:off x="5207000" y="1701801"/>
              <a:ext cx="541171" cy="189580"/>
            </a:xfrm>
            <a:prstGeom prst="rect">
              <a:avLst/>
            </a:prstGeom>
            <a:noFill/>
          </p:spPr>
          <p:txBody>
            <a:bodyPr wrap="square" lIns="0" tIns="0" rIns="0" bIns="0" rtlCol="0" anchor="ctr" anchorCtr="0">
              <a:noAutofit/>
            </a:bodyPr>
            <a:lstStyle/>
            <a:p>
              <a:pPr algn="r"/>
              <a:r>
                <a:rPr lang="en-US" sz="1050" dirty="0" smtClean="0"/>
                <a:t>S0/0/0.1</a:t>
              </a:r>
              <a:endParaRPr lang="en-US" sz="1050" dirty="0"/>
            </a:p>
          </p:txBody>
        </p:sp>
        <p:sp>
          <p:nvSpPr>
            <p:cNvPr id="30" name="TextBox 29"/>
            <p:cNvSpPr txBox="1"/>
            <p:nvPr/>
          </p:nvSpPr>
          <p:spPr>
            <a:xfrm>
              <a:off x="389801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5118101" y="146557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808896" y="1685426"/>
              <a:ext cx="870351" cy="451691"/>
            </a:xfrm>
            <a:prstGeom prst="rect">
              <a:avLst/>
            </a:prstGeom>
            <a:noFill/>
            <a:ln w="9525">
              <a:noFill/>
              <a:miter lim="800000"/>
              <a:headEnd/>
              <a:tailEnd/>
            </a:ln>
          </p:spPr>
        </p:pic>
        <p:sp>
          <p:nvSpPr>
            <p:cNvPr id="31" name="TextBox 30"/>
            <p:cNvSpPr txBox="1"/>
            <p:nvPr/>
          </p:nvSpPr>
          <p:spPr>
            <a:xfrm>
              <a:off x="61045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338080" y="1109886"/>
              <a:ext cx="8470640" cy="258532"/>
            </a:xfrm>
            <a:prstGeom prst="rect">
              <a:avLst/>
            </a:prstGeom>
            <a:noFill/>
          </p:spPr>
          <p:txBody>
            <a:bodyPr wrap="square" rtlCol="0">
              <a:spAutoFit/>
            </a:bodyPr>
            <a:lstStyle/>
            <a:p>
              <a:r>
                <a:rPr lang="en-US" sz="1200" b="1" dirty="0" smtClean="0"/>
                <a:t>IPv6 EIGRP AS 100</a:t>
              </a:r>
              <a:endParaRPr lang="en-US" sz="1200" b="1" dirty="0"/>
            </a:p>
          </p:txBody>
        </p:sp>
        <p:sp>
          <p:nvSpPr>
            <p:cNvPr id="40" name="TextBox 39"/>
            <p:cNvSpPr txBox="1"/>
            <p:nvPr/>
          </p:nvSpPr>
          <p:spPr>
            <a:xfrm>
              <a:off x="4310381" y="146558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3057096" y="1712601"/>
              <a:ext cx="1013551" cy="165253"/>
            </a:xfrm>
            <a:prstGeom prst="rect">
              <a:avLst/>
            </a:prstGeom>
            <a:noFill/>
          </p:spPr>
          <p:txBody>
            <a:bodyPr wrap="square" lIns="0" tIns="0" rIns="0" bIns="0" rtlCol="0" anchor="ctr" anchorCtr="0">
              <a:noAutofit/>
            </a:bodyPr>
            <a:lstStyle/>
            <a:p>
              <a:pPr algn="l"/>
              <a:r>
                <a:rPr lang="en-US" sz="1050" dirty="0" smtClean="0"/>
                <a:t>S0/0/0.3</a:t>
              </a:r>
              <a:endParaRPr lang="en-US" sz="1050" dirty="0"/>
            </a:p>
          </p:txBody>
        </p:sp>
        <p:sp>
          <p:nvSpPr>
            <p:cNvPr id="44" name="TextBox 43"/>
            <p:cNvSpPr txBox="1"/>
            <p:nvPr/>
          </p:nvSpPr>
          <p:spPr>
            <a:xfrm>
              <a:off x="3053079" y="145288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1438181" y="1674409"/>
              <a:ext cx="870351" cy="451691"/>
            </a:xfrm>
            <a:prstGeom prst="rect">
              <a:avLst/>
            </a:prstGeom>
            <a:noFill/>
            <a:ln w="9525">
              <a:noFill/>
              <a:miter lim="800000"/>
              <a:headEnd/>
              <a:tailEnd/>
            </a:ln>
          </p:spPr>
        </p:pic>
        <p:sp>
          <p:nvSpPr>
            <p:cNvPr id="35" name="TextBox 34"/>
            <p:cNvSpPr txBox="1"/>
            <p:nvPr/>
          </p:nvSpPr>
          <p:spPr>
            <a:xfrm>
              <a:off x="171361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2371296" y="1715141"/>
              <a:ext cx="1013551" cy="165253"/>
            </a:xfrm>
            <a:prstGeom prst="rect">
              <a:avLst/>
            </a:prstGeom>
            <a:noFill/>
          </p:spPr>
          <p:txBody>
            <a:bodyPr wrap="square" lIns="0" tIns="0" rIns="0" bIns="0" rtlCol="0" anchor="ctr" anchorCtr="0">
              <a:noAutofit/>
            </a:bodyPr>
            <a:lstStyle/>
            <a:p>
              <a:pPr algn="l"/>
              <a:r>
                <a:rPr lang="en-US" sz="1050" dirty="0" smtClean="0"/>
                <a:t>S0/0/0.1</a:t>
              </a:r>
              <a:endParaRPr lang="en-US" sz="1050" dirty="0"/>
            </a:p>
          </p:txBody>
        </p:sp>
        <p:sp>
          <p:nvSpPr>
            <p:cNvPr id="37" name="TextBox 36"/>
            <p:cNvSpPr txBox="1"/>
            <p:nvPr/>
          </p:nvSpPr>
          <p:spPr>
            <a:xfrm>
              <a:off x="2100579" y="145542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sp>
          <p:nvSpPr>
            <p:cNvPr id="61" name="TextBox 60"/>
            <p:cNvSpPr txBox="1"/>
            <p:nvPr/>
          </p:nvSpPr>
          <p:spPr>
            <a:xfrm>
              <a:off x="7480299" y="145542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897401" y="1687109"/>
              <a:ext cx="870351" cy="451691"/>
            </a:xfrm>
            <a:prstGeom prst="rect">
              <a:avLst/>
            </a:prstGeom>
            <a:noFill/>
            <a:ln w="9525">
              <a:noFill/>
              <a:miter lim="800000"/>
              <a:headEnd/>
              <a:tailEnd/>
            </a:ln>
          </p:spPr>
        </p:pic>
        <p:sp>
          <p:nvSpPr>
            <p:cNvPr id="63" name="TextBox 62"/>
            <p:cNvSpPr txBox="1"/>
            <p:nvPr/>
          </p:nvSpPr>
          <p:spPr>
            <a:xfrm>
              <a:off x="81728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59856" y="1696720"/>
              <a:ext cx="686863" cy="191295"/>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69" name="TextBox 68"/>
            <p:cNvSpPr txBox="1"/>
            <p:nvPr/>
          </p:nvSpPr>
          <p:spPr>
            <a:xfrm>
              <a:off x="6426199" y="145542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735016" y="1717039"/>
              <a:ext cx="549703" cy="170975"/>
            </a:xfrm>
            <a:prstGeom prst="rect">
              <a:avLst/>
            </a:prstGeom>
            <a:noFill/>
          </p:spPr>
          <p:txBody>
            <a:bodyPr wrap="square" lIns="0" tIns="0" rIns="0" bIns="0" rtlCol="0" anchor="ctr" anchorCtr="0">
              <a:noAutofit/>
            </a:bodyPr>
            <a:lstStyle/>
            <a:p>
              <a:pPr algn="l"/>
              <a:r>
                <a:rPr lang="en-US" sz="1050" dirty="0" smtClean="0"/>
                <a:t>S0/0/0.4</a:t>
              </a:r>
              <a:endParaRPr lang="en-US" sz="1050" dirty="0"/>
            </a:p>
          </p:txBody>
        </p:sp>
        <p:sp>
          <p:nvSpPr>
            <p:cNvPr id="50" name="Rectangle 49"/>
            <p:cNvSpPr/>
            <p:nvPr/>
          </p:nvSpPr>
          <p:spPr>
            <a:xfrm>
              <a:off x="355600" y="1554480"/>
              <a:ext cx="1290320" cy="694966"/>
            </a:xfrm>
            <a:prstGeom prst="rect">
              <a:avLst/>
            </a:prstGeom>
          </p:spPr>
          <p:txBody>
            <a:bodyPr>
              <a:noAutofit/>
            </a:bodyPr>
            <a:lstStyle/>
            <a:p>
              <a:pPr algn="l">
                <a:lnSpc>
                  <a:spcPct val="100000"/>
                </a:lnSpc>
                <a:spcBef>
                  <a:spcPts val="100"/>
                </a:spcBef>
                <a:spcAft>
                  <a:spcPts val="100"/>
                </a:spcAft>
              </a:pPr>
              <a:r>
                <a:rPr lang="en-US" sz="1000" dirty="0" smtClean="0"/>
                <a:t>Lo301: 3:1::3/64</a:t>
              </a:r>
            </a:p>
            <a:p>
              <a:pPr algn="l">
                <a:lnSpc>
                  <a:spcPct val="100000"/>
                </a:lnSpc>
                <a:spcBef>
                  <a:spcPts val="100"/>
                </a:spcBef>
                <a:spcAft>
                  <a:spcPts val="100"/>
                </a:spcAft>
              </a:pPr>
              <a:r>
                <a:rPr lang="en-US" sz="1000" dirty="0" smtClean="0"/>
                <a:t>Lo302: 3:2::3/64</a:t>
              </a:r>
            </a:p>
            <a:p>
              <a:pPr algn="l">
                <a:lnSpc>
                  <a:spcPct val="100000"/>
                </a:lnSpc>
                <a:spcBef>
                  <a:spcPts val="100"/>
                </a:spcBef>
                <a:spcAft>
                  <a:spcPts val="100"/>
                </a:spcAft>
              </a:pPr>
              <a:r>
                <a:rPr lang="en-US" sz="1000" dirty="0" smtClean="0"/>
                <a:t>Lo303: 3:3::3/64</a:t>
              </a:r>
              <a:endParaRPr lang="en-US" sz="1000" dirty="0"/>
            </a:p>
          </p:txBody>
        </p:sp>
      </p:grpSp>
      <p:sp>
        <p:nvSpPr>
          <p:cNvPr id="49" name="Content Placeholder 15"/>
          <p:cNvSpPr txBox="1">
            <a:spLocks/>
          </p:cNvSpPr>
          <p:nvPr/>
        </p:nvSpPr>
        <p:spPr bwMode="auto">
          <a:xfrm>
            <a:off x="293467" y="2639505"/>
            <a:ext cx="8520113" cy="156673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R3(config-if)# </a:t>
            </a:r>
            <a:r>
              <a:rPr lang="en-US" sz="1200" b="1" kern="0" dirty="0" smtClean="0">
                <a:latin typeface="Courier New" pitchFamily="49" charset="0"/>
                <a:cs typeface="Courier New" pitchFamily="49" charset="0"/>
              </a:rPr>
              <a:t>interface serial 0/0/0.1</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R3(config-subif)# </a:t>
            </a:r>
            <a:r>
              <a:rPr lang="en-US" sz="1200" b="1" kern="0" dirty="0" smtClean="0">
                <a:latin typeface="Courier New" pitchFamily="49" charset="0"/>
                <a:cs typeface="Courier New" pitchFamily="49" charset="0"/>
              </a:rPr>
              <a:t>ipv6 summary-address eigrp 100 3::/16</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R3(config-subif)#</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%DUAL-5-NBRCHANGE: IPv6-EIGRP(0) 100: Neighbor FE80::1 (Serial0/0/0.1) is down:</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summary configured</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%DUAL-5-NBRCHANGE: IPv6-EIGRP(0) 100: Neighbor FE80::1 (Serial0/0/0.1) is up: new adjacency</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R3(config-subif)#</a:t>
            </a:r>
          </a:p>
          <a:p>
            <a:pPr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bwMode="auto">
          <a:xfrm>
            <a:off x="345440" y="3352799"/>
            <a:ext cx="2950210" cy="42862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EIGRP for IPv6 Summarization Example</a:t>
            </a:r>
            <a:endParaRPr lang="en-US" dirty="0"/>
          </a:p>
        </p:txBody>
      </p:sp>
      <p:sp>
        <p:nvSpPr>
          <p:cNvPr id="38" name="Content Placeholder 6"/>
          <p:cNvSpPr>
            <a:spLocks noGrp="1"/>
          </p:cNvSpPr>
          <p:nvPr>
            <p:ph idx="11"/>
          </p:nvPr>
        </p:nvSpPr>
        <p:spPr>
          <a:xfrm>
            <a:off x="279400" y="4783015"/>
            <a:ext cx="8483600" cy="1005840"/>
          </a:xfrm>
        </p:spPr>
        <p:txBody>
          <a:bodyPr>
            <a:noAutofit/>
          </a:bodyPr>
          <a:lstStyle/>
          <a:p>
            <a:pPr>
              <a:buFont typeface="Wingdings" pitchFamily="2" charset="2"/>
              <a:buChar char="§"/>
            </a:pPr>
            <a:r>
              <a:rPr lang="en-US" sz="1800" dirty="0" smtClean="0"/>
              <a:t>As expected, the routing table on R4 now contains the summary of the three loopback addresses, not the addresses themselves.</a:t>
            </a:r>
            <a:endParaRPr lang="en-US" sz="1600" dirty="0" smtClean="0"/>
          </a:p>
          <a:p>
            <a:pPr>
              <a:buFont typeface="Wingdings" pitchFamily="2" charset="2"/>
              <a:buChar char="§"/>
            </a:pPr>
            <a:r>
              <a:rPr lang="en-US" sz="1800" dirty="0" smtClean="0"/>
              <a:t>By summarizing, the scope of the failure domain is reduced, and the routing overhead and routing table size are decreased.</a:t>
            </a:r>
          </a:p>
          <a:p>
            <a:pPr lvl="1">
              <a:buFont typeface="Wingdings" pitchFamily="2" charset="2"/>
              <a:buChar char="§"/>
            </a:pPr>
            <a:r>
              <a:rPr lang="en-US" sz="1600" dirty="0" smtClean="0"/>
              <a:t>For example, if the loopback were disabled, no messages would appear.</a:t>
            </a:r>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grpSp>
        <p:nvGrpSpPr>
          <p:cNvPr id="2" name="Group 38"/>
          <p:cNvGrpSpPr/>
          <p:nvPr/>
        </p:nvGrpSpPr>
        <p:grpSpPr>
          <a:xfrm>
            <a:off x="335280" y="1100992"/>
            <a:ext cx="8473440" cy="1295400"/>
            <a:chOff x="335280" y="1054100"/>
            <a:chExt cx="8473440" cy="1295400"/>
          </a:xfrm>
        </p:grpSpPr>
        <p:sp>
          <p:nvSpPr>
            <p:cNvPr id="23" name="Rounded Rectangle 22"/>
            <p:cNvSpPr/>
            <p:nvPr/>
          </p:nvSpPr>
          <p:spPr bwMode="auto">
            <a:xfrm>
              <a:off x="335280" y="1054100"/>
              <a:ext cx="8473440" cy="12954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Freeform 9"/>
            <p:cNvSpPr>
              <a:spLocks/>
            </p:cNvSpPr>
            <p:nvPr/>
          </p:nvSpPr>
          <p:spPr bwMode="auto">
            <a:xfrm>
              <a:off x="635000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3" name="Freeform 9"/>
            <p:cNvSpPr>
              <a:spLocks/>
            </p:cNvSpPr>
            <p:nvPr/>
          </p:nvSpPr>
          <p:spPr bwMode="auto">
            <a:xfrm>
              <a:off x="42214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41" name="Freeform 9"/>
            <p:cNvSpPr>
              <a:spLocks/>
            </p:cNvSpPr>
            <p:nvPr/>
          </p:nvSpPr>
          <p:spPr bwMode="auto">
            <a:xfrm>
              <a:off x="2024380" y="1905001"/>
              <a:ext cx="2038342" cy="11068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 name="Picture 37"/>
            <p:cNvPicPr>
              <a:picLocks noChangeArrowheads="1"/>
            </p:cNvPicPr>
            <p:nvPr/>
          </p:nvPicPr>
          <p:blipFill>
            <a:blip r:embed="rId2" cstate="print"/>
            <a:srcRect/>
            <a:stretch>
              <a:fillRect/>
            </a:stretch>
          </p:blipFill>
          <p:spPr bwMode="auto">
            <a:xfrm>
              <a:off x="3622581" y="1674409"/>
              <a:ext cx="870351" cy="451691"/>
            </a:xfrm>
            <a:prstGeom prst="rect">
              <a:avLst/>
            </a:prstGeom>
            <a:noFill/>
            <a:ln w="9525">
              <a:noFill/>
              <a:miter lim="800000"/>
              <a:headEnd/>
              <a:tailEnd/>
            </a:ln>
          </p:spPr>
        </p:pic>
        <p:sp>
          <p:nvSpPr>
            <p:cNvPr id="21" name="TextBox 20"/>
            <p:cNvSpPr txBox="1"/>
            <p:nvPr/>
          </p:nvSpPr>
          <p:spPr>
            <a:xfrm>
              <a:off x="4555696" y="1712601"/>
              <a:ext cx="1013551" cy="165253"/>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22" name="TextBox 21"/>
            <p:cNvSpPr txBox="1"/>
            <p:nvPr/>
          </p:nvSpPr>
          <p:spPr>
            <a:xfrm>
              <a:off x="5207000" y="1701801"/>
              <a:ext cx="541171" cy="189580"/>
            </a:xfrm>
            <a:prstGeom prst="rect">
              <a:avLst/>
            </a:prstGeom>
            <a:noFill/>
          </p:spPr>
          <p:txBody>
            <a:bodyPr wrap="square" lIns="0" tIns="0" rIns="0" bIns="0" rtlCol="0" anchor="ctr" anchorCtr="0">
              <a:noAutofit/>
            </a:bodyPr>
            <a:lstStyle/>
            <a:p>
              <a:pPr algn="r"/>
              <a:r>
                <a:rPr lang="en-US" sz="1050" dirty="0" smtClean="0"/>
                <a:t>S0/0/0.1</a:t>
              </a:r>
              <a:endParaRPr lang="en-US" sz="1050" dirty="0"/>
            </a:p>
          </p:txBody>
        </p:sp>
        <p:sp>
          <p:nvSpPr>
            <p:cNvPr id="30" name="TextBox 29"/>
            <p:cNvSpPr txBox="1"/>
            <p:nvPr/>
          </p:nvSpPr>
          <p:spPr>
            <a:xfrm>
              <a:off x="389801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4" name="TextBox 33"/>
            <p:cNvSpPr txBox="1"/>
            <p:nvPr/>
          </p:nvSpPr>
          <p:spPr>
            <a:xfrm>
              <a:off x="5118101" y="1465579"/>
              <a:ext cx="812799" cy="174167"/>
            </a:xfrm>
            <a:prstGeom prst="rect">
              <a:avLst/>
            </a:prstGeom>
            <a:noFill/>
          </p:spPr>
          <p:txBody>
            <a:bodyPr wrap="square" lIns="0" tIns="0" rIns="0" bIns="0" rtlCol="0" anchor="ctr" anchorCtr="0">
              <a:noAutofit/>
            </a:bodyPr>
            <a:lstStyle/>
            <a:p>
              <a:pPr algn="l"/>
              <a:r>
                <a:rPr lang="en-US" sz="1050" dirty="0" smtClean="0"/>
                <a:t>12:12::2/64</a:t>
              </a:r>
              <a:endParaRPr lang="en-US" sz="1050" dirty="0"/>
            </a:p>
          </p:txBody>
        </p:sp>
        <p:pic>
          <p:nvPicPr>
            <p:cNvPr id="14" name="Picture 37"/>
            <p:cNvPicPr>
              <a:picLocks noChangeArrowheads="1"/>
            </p:cNvPicPr>
            <p:nvPr/>
          </p:nvPicPr>
          <p:blipFill>
            <a:blip r:embed="rId2" cstate="print"/>
            <a:srcRect/>
            <a:stretch>
              <a:fillRect/>
            </a:stretch>
          </p:blipFill>
          <p:spPr bwMode="auto">
            <a:xfrm>
              <a:off x="5808896" y="1685426"/>
              <a:ext cx="870351" cy="451691"/>
            </a:xfrm>
            <a:prstGeom prst="rect">
              <a:avLst/>
            </a:prstGeom>
            <a:noFill/>
            <a:ln w="9525">
              <a:noFill/>
              <a:miter lim="800000"/>
              <a:headEnd/>
              <a:tailEnd/>
            </a:ln>
          </p:spPr>
        </p:pic>
        <p:sp>
          <p:nvSpPr>
            <p:cNvPr id="31" name="TextBox 30"/>
            <p:cNvSpPr txBox="1"/>
            <p:nvPr/>
          </p:nvSpPr>
          <p:spPr>
            <a:xfrm>
              <a:off x="61045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5" name="TextBox 24"/>
            <p:cNvSpPr txBox="1"/>
            <p:nvPr/>
          </p:nvSpPr>
          <p:spPr>
            <a:xfrm>
              <a:off x="338080" y="1109886"/>
              <a:ext cx="8470640" cy="258532"/>
            </a:xfrm>
            <a:prstGeom prst="rect">
              <a:avLst/>
            </a:prstGeom>
            <a:noFill/>
          </p:spPr>
          <p:txBody>
            <a:bodyPr wrap="square" rtlCol="0">
              <a:spAutoFit/>
            </a:bodyPr>
            <a:lstStyle/>
            <a:p>
              <a:r>
                <a:rPr lang="en-US" sz="1200" b="1" dirty="0" smtClean="0"/>
                <a:t>IPv6 EIGRP AS 100</a:t>
              </a:r>
              <a:endParaRPr lang="en-US" sz="1200" b="1" dirty="0"/>
            </a:p>
          </p:txBody>
        </p:sp>
        <p:sp>
          <p:nvSpPr>
            <p:cNvPr id="40" name="TextBox 39"/>
            <p:cNvSpPr txBox="1"/>
            <p:nvPr/>
          </p:nvSpPr>
          <p:spPr>
            <a:xfrm>
              <a:off x="4310381" y="1465580"/>
              <a:ext cx="888999" cy="186867"/>
            </a:xfrm>
            <a:prstGeom prst="rect">
              <a:avLst/>
            </a:prstGeom>
            <a:noFill/>
          </p:spPr>
          <p:txBody>
            <a:bodyPr wrap="square" lIns="0" tIns="0" rIns="0" bIns="0" rtlCol="0" anchor="ctr" anchorCtr="0">
              <a:noAutofit/>
            </a:bodyPr>
            <a:lstStyle/>
            <a:p>
              <a:pPr algn="l"/>
              <a:r>
                <a:rPr lang="en-US" sz="1050" dirty="0" smtClean="0"/>
                <a:t>12:12::1/64</a:t>
              </a:r>
              <a:endParaRPr lang="en-US" sz="1050" dirty="0"/>
            </a:p>
          </p:txBody>
        </p:sp>
        <p:sp>
          <p:nvSpPr>
            <p:cNvPr id="42" name="TextBox 41"/>
            <p:cNvSpPr txBox="1"/>
            <p:nvPr/>
          </p:nvSpPr>
          <p:spPr>
            <a:xfrm>
              <a:off x="3057096" y="1712601"/>
              <a:ext cx="1013551" cy="165253"/>
            </a:xfrm>
            <a:prstGeom prst="rect">
              <a:avLst/>
            </a:prstGeom>
            <a:noFill/>
          </p:spPr>
          <p:txBody>
            <a:bodyPr wrap="square" lIns="0" tIns="0" rIns="0" bIns="0" rtlCol="0" anchor="ctr" anchorCtr="0">
              <a:noAutofit/>
            </a:bodyPr>
            <a:lstStyle/>
            <a:p>
              <a:pPr algn="l"/>
              <a:r>
                <a:rPr lang="en-US" sz="1050" dirty="0" smtClean="0"/>
                <a:t>S0/0/0.3</a:t>
              </a:r>
              <a:endParaRPr lang="en-US" sz="1050" dirty="0"/>
            </a:p>
          </p:txBody>
        </p:sp>
        <p:sp>
          <p:nvSpPr>
            <p:cNvPr id="44" name="TextBox 43"/>
            <p:cNvSpPr txBox="1"/>
            <p:nvPr/>
          </p:nvSpPr>
          <p:spPr>
            <a:xfrm>
              <a:off x="3053079" y="145288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33" name="Picture 37"/>
            <p:cNvPicPr>
              <a:picLocks noChangeArrowheads="1"/>
            </p:cNvPicPr>
            <p:nvPr/>
          </p:nvPicPr>
          <p:blipFill>
            <a:blip r:embed="rId2" cstate="print"/>
            <a:srcRect/>
            <a:stretch>
              <a:fillRect/>
            </a:stretch>
          </p:blipFill>
          <p:spPr bwMode="auto">
            <a:xfrm>
              <a:off x="1438181" y="1674409"/>
              <a:ext cx="870351" cy="451691"/>
            </a:xfrm>
            <a:prstGeom prst="rect">
              <a:avLst/>
            </a:prstGeom>
            <a:noFill/>
            <a:ln w="9525">
              <a:noFill/>
              <a:miter lim="800000"/>
              <a:headEnd/>
              <a:tailEnd/>
            </a:ln>
          </p:spPr>
        </p:pic>
        <p:sp>
          <p:nvSpPr>
            <p:cNvPr id="35" name="TextBox 34"/>
            <p:cNvSpPr txBox="1"/>
            <p:nvPr/>
          </p:nvSpPr>
          <p:spPr>
            <a:xfrm>
              <a:off x="171361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36" name="TextBox 35"/>
            <p:cNvSpPr txBox="1"/>
            <p:nvPr/>
          </p:nvSpPr>
          <p:spPr>
            <a:xfrm>
              <a:off x="2371296" y="1715141"/>
              <a:ext cx="1013551" cy="165253"/>
            </a:xfrm>
            <a:prstGeom prst="rect">
              <a:avLst/>
            </a:prstGeom>
            <a:noFill/>
          </p:spPr>
          <p:txBody>
            <a:bodyPr wrap="square" lIns="0" tIns="0" rIns="0" bIns="0" rtlCol="0" anchor="ctr" anchorCtr="0">
              <a:noAutofit/>
            </a:bodyPr>
            <a:lstStyle/>
            <a:p>
              <a:pPr algn="l"/>
              <a:r>
                <a:rPr lang="en-US" sz="1050" dirty="0" smtClean="0"/>
                <a:t>S0/0/0.1</a:t>
              </a:r>
              <a:endParaRPr lang="en-US" sz="1050" dirty="0"/>
            </a:p>
          </p:txBody>
        </p:sp>
        <p:sp>
          <p:nvSpPr>
            <p:cNvPr id="37" name="TextBox 36"/>
            <p:cNvSpPr txBox="1"/>
            <p:nvPr/>
          </p:nvSpPr>
          <p:spPr>
            <a:xfrm>
              <a:off x="2100579" y="145542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sp>
          <p:nvSpPr>
            <p:cNvPr id="61" name="TextBox 60"/>
            <p:cNvSpPr txBox="1"/>
            <p:nvPr/>
          </p:nvSpPr>
          <p:spPr>
            <a:xfrm>
              <a:off x="7480299" y="145542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62" name="Picture 37"/>
            <p:cNvPicPr>
              <a:picLocks noChangeArrowheads="1"/>
            </p:cNvPicPr>
            <p:nvPr/>
          </p:nvPicPr>
          <p:blipFill>
            <a:blip r:embed="rId2" cstate="print"/>
            <a:srcRect/>
            <a:stretch>
              <a:fillRect/>
            </a:stretch>
          </p:blipFill>
          <p:spPr bwMode="auto">
            <a:xfrm>
              <a:off x="7897401" y="1687109"/>
              <a:ext cx="870351" cy="451691"/>
            </a:xfrm>
            <a:prstGeom prst="rect">
              <a:avLst/>
            </a:prstGeom>
            <a:noFill/>
            <a:ln w="9525">
              <a:noFill/>
              <a:miter lim="800000"/>
              <a:headEnd/>
              <a:tailEnd/>
            </a:ln>
          </p:spPr>
        </p:pic>
        <p:sp>
          <p:nvSpPr>
            <p:cNvPr id="63" name="TextBox 62"/>
            <p:cNvSpPr txBox="1"/>
            <p:nvPr/>
          </p:nvSpPr>
          <p:spPr>
            <a:xfrm>
              <a:off x="81728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4" name="TextBox 63"/>
            <p:cNvSpPr txBox="1"/>
            <p:nvPr/>
          </p:nvSpPr>
          <p:spPr>
            <a:xfrm>
              <a:off x="7359856" y="1696720"/>
              <a:ext cx="686863" cy="191295"/>
            </a:xfrm>
            <a:prstGeom prst="rect">
              <a:avLst/>
            </a:prstGeom>
            <a:noFill/>
          </p:spPr>
          <p:txBody>
            <a:bodyPr wrap="square" lIns="0" tIns="0" rIns="0" bIns="0" rtlCol="0" anchor="ctr" anchorCtr="0">
              <a:noAutofit/>
            </a:bodyPr>
            <a:lstStyle/>
            <a:p>
              <a:pPr algn="l"/>
              <a:r>
                <a:rPr lang="en-US" sz="1050" dirty="0" smtClean="0"/>
                <a:t>S0/0/0.2</a:t>
              </a:r>
              <a:endParaRPr lang="en-US" sz="1050" dirty="0"/>
            </a:p>
          </p:txBody>
        </p:sp>
        <p:sp>
          <p:nvSpPr>
            <p:cNvPr id="69" name="TextBox 68"/>
            <p:cNvSpPr txBox="1"/>
            <p:nvPr/>
          </p:nvSpPr>
          <p:spPr>
            <a:xfrm>
              <a:off x="6426199" y="1455420"/>
              <a:ext cx="828807" cy="199567"/>
            </a:xfrm>
            <a:prstGeom prst="rect">
              <a:avLst/>
            </a:prstGeom>
            <a:noFill/>
          </p:spPr>
          <p:txBody>
            <a:bodyPr wrap="square" lIns="0" tIns="0" rIns="0" bIns="0" rtlCol="0" anchor="ctr" anchorCtr="0">
              <a:noAutofit/>
            </a:bodyPr>
            <a:lstStyle/>
            <a:p>
              <a:pPr algn="r"/>
              <a:r>
                <a:rPr lang="en-US" sz="1050" dirty="0" smtClean="0"/>
                <a:t>24:24::1/64</a:t>
              </a:r>
              <a:endParaRPr lang="en-US" sz="1050" dirty="0"/>
            </a:p>
          </p:txBody>
        </p:sp>
        <p:sp>
          <p:nvSpPr>
            <p:cNvPr id="70" name="TextBox 69"/>
            <p:cNvSpPr txBox="1"/>
            <p:nvPr/>
          </p:nvSpPr>
          <p:spPr>
            <a:xfrm>
              <a:off x="6735016" y="1717039"/>
              <a:ext cx="549703" cy="170975"/>
            </a:xfrm>
            <a:prstGeom prst="rect">
              <a:avLst/>
            </a:prstGeom>
            <a:noFill/>
          </p:spPr>
          <p:txBody>
            <a:bodyPr wrap="square" lIns="0" tIns="0" rIns="0" bIns="0" rtlCol="0" anchor="ctr" anchorCtr="0">
              <a:noAutofit/>
            </a:bodyPr>
            <a:lstStyle/>
            <a:p>
              <a:pPr algn="l"/>
              <a:r>
                <a:rPr lang="en-US" sz="1050" dirty="0" smtClean="0"/>
                <a:t>S0/0/0.4</a:t>
              </a:r>
              <a:endParaRPr lang="en-US" sz="1050" dirty="0"/>
            </a:p>
          </p:txBody>
        </p:sp>
        <p:sp>
          <p:nvSpPr>
            <p:cNvPr id="50" name="Rectangle 49"/>
            <p:cNvSpPr/>
            <p:nvPr/>
          </p:nvSpPr>
          <p:spPr>
            <a:xfrm>
              <a:off x="355600" y="1554480"/>
              <a:ext cx="1290320" cy="694966"/>
            </a:xfrm>
            <a:prstGeom prst="rect">
              <a:avLst/>
            </a:prstGeom>
          </p:spPr>
          <p:txBody>
            <a:bodyPr>
              <a:noAutofit/>
            </a:bodyPr>
            <a:lstStyle/>
            <a:p>
              <a:pPr algn="l">
                <a:lnSpc>
                  <a:spcPct val="100000"/>
                </a:lnSpc>
                <a:spcBef>
                  <a:spcPts val="100"/>
                </a:spcBef>
                <a:spcAft>
                  <a:spcPts val="100"/>
                </a:spcAft>
              </a:pPr>
              <a:r>
                <a:rPr lang="en-US" sz="1000" dirty="0" smtClean="0"/>
                <a:t>Lo301: 3:1::3/64</a:t>
              </a:r>
            </a:p>
            <a:p>
              <a:pPr algn="l">
                <a:lnSpc>
                  <a:spcPct val="100000"/>
                </a:lnSpc>
                <a:spcBef>
                  <a:spcPts val="100"/>
                </a:spcBef>
                <a:spcAft>
                  <a:spcPts val="100"/>
                </a:spcAft>
              </a:pPr>
              <a:r>
                <a:rPr lang="en-US" sz="1000" dirty="0" smtClean="0"/>
                <a:t>Lo302: 3:2::3/64</a:t>
              </a:r>
            </a:p>
            <a:p>
              <a:pPr algn="l">
                <a:lnSpc>
                  <a:spcPct val="100000"/>
                </a:lnSpc>
                <a:spcBef>
                  <a:spcPts val="100"/>
                </a:spcBef>
                <a:spcAft>
                  <a:spcPts val="100"/>
                </a:spcAft>
              </a:pPr>
              <a:r>
                <a:rPr lang="en-US" sz="1000" dirty="0" smtClean="0"/>
                <a:t>Lo303: 3:3::3/64</a:t>
              </a:r>
              <a:endParaRPr lang="en-US" sz="1000" dirty="0"/>
            </a:p>
          </p:txBody>
        </p:sp>
      </p:grpSp>
      <p:sp>
        <p:nvSpPr>
          <p:cNvPr id="49" name="Content Placeholder 15"/>
          <p:cNvSpPr txBox="1">
            <a:spLocks/>
          </p:cNvSpPr>
          <p:nvPr/>
        </p:nvSpPr>
        <p:spPr bwMode="auto">
          <a:xfrm>
            <a:off x="293467" y="2639505"/>
            <a:ext cx="8520113" cy="210394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 </a:t>
            </a:r>
            <a:r>
              <a:rPr lang="en-US" sz="1200" b="1" kern="0" dirty="0" smtClean="0">
                <a:latin typeface="Courier New" pitchFamily="49" charset="0"/>
                <a:cs typeface="Courier New" pitchFamily="49" charset="0"/>
              </a:rPr>
              <a:t>show ipv6 route eigrp</a:t>
            </a:r>
          </a:p>
          <a:p>
            <a:pPr algn="l" defTabSz="814388" eaLnBrk="1" hangingPunct="1">
              <a:lnSpc>
                <a:spcPct val="100000"/>
              </a:lnSpc>
              <a:spcBef>
                <a:spcPts val="0"/>
              </a:spcBef>
              <a:spcAft>
                <a:spcPts val="0"/>
              </a:spcAft>
              <a:buClr>
                <a:srgbClr val="708CA1"/>
              </a:buClr>
            </a:pPr>
            <a:endParaRPr lang="en-US" sz="1200" b="1"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&lt;output omitted&gt;</a:t>
            </a:r>
          </a:p>
          <a:p>
            <a:pPr algn="l" defTabSz="814388" eaLnBrk="1" hangingPunct="1">
              <a:lnSpc>
                <a:spcPct val="100000"/>
              </a:lnSpc>
              <a:spcBef>
                <a:spcPts val="0"/>
              </a:spcBef>
              <a:spcAft>
                <a:spcPts val="0"/>
              </a:spcAft>
              <a:buClr>
                <a:srgbClr val="708CA1"/>
              </a:buClr>
            </a:pPr>
            <a:endParaRPr lang="en-US" sz="1200" b="1"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D   3::/16 [90/3321856]</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via FE80::2, Serial0/0/0.2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D   12::/64 [90/2681856]</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via FE80::2, Serial0/00.2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D   13::/64 [90/3193856]</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via FE80::2, Serial0/0/0.2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a:t>
            </a:r>
          </a:p>
        </p:txBody>
      </p:sp>
    </p:spTree>
  </p:cSld>
  <p:clrMapOvr>
    <a:masterClrMapping/>
  </p:clrMapOvr>
  <p:transition/>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3"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6" name="Rectangle 32"/>
          <p:cNvSpPr txBox="1">
            <a:spLocks noChangeArrowheads="1"/>
          </p:cNvSpPr>
          <p:nvPr/>
        </p:nvSpPr>
        <p:spPr>
          <a:xfrm>
            <a:off x="293688" y="1841863"/>
            <a:ext cx="3706812" cy="2743200"/>
          </a:xfrm>
          <a:prstGeom prst="rect">
            <a:avLst/>
          </a:prstGeom>
          <a:noFill/>
        </p:spPr>
        <p:txBody>
          <a:bodyPr anchor="ctr"/>
          <a:lstStyle/>
          <a:p>
            <a:pPr lvl="0" algn="l" defTabSz="814388" eaLnBrk="1" hangingPunct="1">
              <a:defRPr/>
            </a:pPr>
            <a:r>
              <a:rPr lang="en-US" sz="2800" b="1" kern="0" smtClean="0">
                <a:solidFill>
                  <a:schemeClr val="bg1"/>
                </a:solidFill>
              </a:rPr>
              <a:t>Multiprotocol BGP (MP-BGP)</a:t>
            </a:r>
            <a:endParaRPr lang="en-US" sz="3000" kern="0" dirty="0" smtClean="0">
              <a:solidFill>
                <a:schemeClr val="bg1"/>
              </a:solidFill>
            </a:endParaRPr>
          </a:p>
        </p:txBody>
      </p:sp>
    </p:spTree>
  </p:cSld>
  <p:clrMapOvr>
    <a:masterClrMapping/>
  </p:clrMapOvr>
  <p:transition/>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4722" name="Rectangle 2"/>
          <p:cNvSpPr>
            <a:spLocks noGrp="1" noChangeArrowheads="1"/>
          </p:cNvSpPr>
          <p:nvPr>
            <p:ph type="title"/>
          </p:nvPr>
        </p:nvSpPr>
        <p:spPr/>
        <p:txBody>
          <a:bodyPr/>
          <a:lstStyle/>
          <a:p>
            <a:pPr>
              <a:defRPr/>
            </a:pPr>
            <a:r>
              <a:rPr lang="en-US" dirty="0" smtClean="0"/>
              <a:t>Multiprotocol BGP (MP-BGP)</a:t>
            </a:r>
          </a:p>
        </p:txBody>
      </p:sp>
      <p:sp>
        <p:nvSpPr>
          <p:cNvPr id="102403" name="Rectangle 3"/>
          <p:cNvSpPr>
            <a:spLocks noGrp="1" noChangeArrowheads="1"/>
          </p:cNvSpPr>
          <p:nvPr>
            <p:ph idx="1"/>
          </p:nvPr>
        </p:nvSpPr>
        <p:spPr/>
        <p:txBody>
          <a:bodyPr>
            <a:normAutofit/>
          </a:bodyPr>
          <a:lstStyle/>
          <a:p>
            <a:r>
              <a:rPr lang="en-US" dirty="0" smtClean="0"/>
              <a:t>Multiprotocol BGP is used to enable BGP4 to carry the information of other protocols such as Multiprotocol Label Switching (MPLS) and IPv6.</a:t>
            </a:r>
          </a:p>
          <a:p>
            <a:pPr lvl="1"/>
            <a:r>
              <a:rPr lang="en-US" dirty="0" smtClean="0"/>
              <a:t>RFC 4760 defines multiprotocol extensions for BGP-4. </a:t>
            </a:r>
          </a:p>
          <a:p>
            <a:pPr lvl="1"/>
            <a:r>
              <a:rPr lang="en-US" dirty="0" smtClean="0"/>
              <a:t>RFC 2545 defines how these extensions are used for IPv6.</a:t>
            </a:r>
          </a:p>
          <a:p>
            <a:r>
              <a:rPr lang="en-US" dirty="0" smtClean="0"/>
              <a:t>MBGP operates with multiple protocols by identifying two separate protocols: </a:t>
            </a:r>
          </a:p>
          <a:p>
            <a:pPr lvl="1"/>
            <a:r>
              <a:rPr lang="en-US" dirty="0" smtClean="0"/>
              <a:t>The carrier protocol </a:t>
            </a:r>
          </a:p>
          <a:p>
            <a:pPr lvl="1"/>
            <a:r>
              <a:rPr lang="en-US" dirty="0" smtClean="0"/>
              <a:t>The </a:t>
            </a:r>
            <a:r>
              <a:rPr lang="en-US" smtClean="0"/>
              <a:t>passenger protocol</a:t>
            </a:r>
            <a:endParaRPr lang="en-US" dirty="0" smtClean="0"/>
          </a:p>
          <a:p>
            <a:endParaRPr lang="en-US" dirty="0" smtClean="0"/>
          </a:p>
        </p:txBody>
      </p:sp>
    </p:spTree>
  </p:cSld>
  <p:clrMapOvr>
    <a:masterClrMapping/>
  </p:clrMapOvr>
  <p:transition/>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4722" name="Rectangle 2"/>
          <p:cNvSpPr>
            <a:spLocks noGrp="1" noChangeArrowheads="1"/>
          </p:cNvSpPr>
          <p:nvPr>
            <p:ph type="title"/>
          </p:nvPr>
        </p:nvSpPr>
        <p:spPr/>
        <p:txBody>
          <a:bodyPr/>
          <a:lstStyle/>
          <a:p>
            <a:pPr>
              <a:defRPr/>
            </a:pPr>
            <a:r>
              <a:rPr lang="en-US" dirty="0" smtClean="0"/>
              <a:t>Multiprotocol BGP (MP-BGP)</a:t>
            </a:r>
          </a:p>
        </p:txBody>
      </p:sp>
      <p:sp>
        <p:nvSpPr>
          <p:cNvPr id="102403" name="Rectangle 3"/>
          <p:cNvSpPr>
            <a:spLocks noGrp="1" noChangeArrowheads="1"/>
          </p:cNvSpPr>
          <p:nvPr>
            <p:ph idx="1"/>
          </p:nvPr>
        </p:nvSpPr>
        <p:spPr/>
        <p:txBody>
          <a:bodyPr>
            <a:normAutofit/>
          </a:bodyPr>
          <a:lstStyle/>
          <a:p>
            <a:pPr>
              <a:spcAft>
                <a:spcPts val="2400"/>
              </a:spcAft>
            </a:pPr>
            <a:r>
              <a:rPr lang="en-US" dirty="0" smtClean="0"/>
              <a:t>BGP could be configured with IPv4 as both the carrier and passenger </a:t>
            </a:r>
            <a:r>
              <a:rPr lang="en-US" smtClean="0"/>
              <a:t>protocol.</a:t>
            </a:r>
          </a:p>
          <a:p>
            <a:pPr lvl="0">
              <a:spcAft>
                <a:spcPts val="2400"/>
              </a:spcAft>
            </a:pPr>
            <a:r>
              <a:rPr lang="en-US" smtClean="0"/>
              <a:t>BGP could be configured with IPv4 as the carrier and IPv6 as the passenger protocol.</a:t>
            </a:r>
          </a:p>
          <a:p>
            <a:pPr>
              <a:spcAft>
                <a:spcPts val="2400"/>
              </a:spcAft>
            </a:pPr>
            <a:r>
              <a:rPr lang="en-US" smtClean="0"/>
              <a:t>BGP could be configured with IPv6 as both the carrier and passenger protocol.</a:t>
            </a:r>
          </a:p>
        </p:txBody>
      </p:sp>
      <p:pic>
        <p:nvPicPr>
          <p:cNvPr id="1027" name="Picture 3"/>
          <p:cNvPicPr>
            <a:picLocks noChangeAspect="1" noChangeArrowheads="1"/>
          </p:cNvPicPr>
          <p:nvPr/>
        </p:nvPicPr>
        <p:blipFill>
          <a:blip r:embed="rId2" cstate="print"/>
          <a:srcRect l="2617"/>
          <a:stretch>
            <a:fillRect/>
          </a:stretch>
        </p:blipFill>
        <p:spPr bwMode="auto">
          <a:xfrm>
            <a:off x="4837155" y="2802864"/>
            <a:ext cx="3598989" cy="1563844"/>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4837155" y="948358"/>
            <a:ext cx="3650357" cy="1542238"/>
          </a:xfrm>
          <a:prstGeom prst="rect">
            <a:avLst/>
          </a:prstGeom>
          <a:noFill/>
          <a:ln w="9525">
            <a:noFill/>
            <a:miter lim="800000"/>
            <a:headEnd/>
            <a:tailEnd/>
          </a:ln>
        </p:spPr>
      </p:pic>
      <p:sp>
        <p:nvSpPr>
          <p:cNvPr id="7" name="Rectangle 3"/>
          <p:cNvSpPr txBox="1">
            <a:spLocks noChangeArrowheads="1"/>
          </p:cNvSpPr>
          <p:nvPr/>
        </p:nvSpPr>
        <p:spPr bwMode="auto">
          <a:xfrm>
            <a:off x="279401" y="3200400"/>
            <a:ext cx="5130799" cy="1971339"/>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marL="236538" lvl="0" indent="-236538" algn="l" defTabSz="814388" eaLnBrk="1" hangingPunct="1">
              <a:lnSpc>
                <a:spcPct val="95000"/>
              </a:lnSpc>
              <a:spcBef>
                <a:spcPct val="50000"/>
              </a:spcBef>
              <a:buClr>
                <a:srgbClr val="708CA1"/>
              </a:buClr>
              <a:buFont typeface="Wingdings" pitchFamily="2" charset="2"/>
              <a:buChar cha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9" name="Picture 2"/>
          <p:cNvPicPr>
            <a:picLocks noChangeAspect="1" noChangeArrowheads="1"/>
          </p:cNvPicPr>
          <p:nvPr/>
        </p:nvPicPr>
        <p:blipFill>
          <a:blip r:embed="rId4" cstate="print"/>
          <a:srcRect/>
          <a:stretch>
            <a:fillRect/>
          </a:stretch>
        </p:blipFill>
        <p:spPr bwMode="auto">
          <a:xfrm>
            <a:off x="4837155" y="4639553"/>
            <a:ext cx="3587412" cy="1566841"/>
          </a:xfrm>
          <a:prstGeom prst="rect">
            <a:avLst/>
          </a:prstGeom>
          <a:noFill/>
          <a:ln w="9525">
            <a:noFill/>
            <a:miter lim="800000"/>
            <a:headEnd/>
            <a:tailEnd/>
          </a:ln>
        </p:spPr>
      </p:pic>
      <p:sp>
        <p:nvSpPr>
          <p:cNvPr id="10" name="Rectangle 3"/>
          <p:cNvSpPr txBox="1">
            <a:spLocks noChangeArrowheads="1"/>
          </p:cNvSpPr>
          <p:nvPr/>
        </p:nvSpPr>
        <p:spPr bwMode="auto">
          <a:xfrm>
            <a:off x="279401" y="5168900"/>
            <a:ext cx="5130799" cy="1488739"/>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marL="236538" indent="-236538" algn="l" defTabSz="814388" eaLnBrk="1" hangingPunct="1">
              <a:lnSpc>
                <a:spcPct val="95000"/>
              </a:lnSpc>
              <a:spcBef>
                <a:spcPct val="50000"/>
              </a:spcBef>
              <a:buClr>
                <a:srgbClr val="708CA1"/>
              </a:buClr>
              <a:buFont typeface="Wingdings" pitchFamily="2" charset="2"/>
              <a:buChar char="§"/>
            </a:pPr>
            <a:endParaRPr lang="en-US" kern="0" dirty="0" smtClean="0">
              <a:latin typeface="+mn-lt"/>
            </a:endParaRPr>
          </a:p>
        </p:txBody>
      </p:sp>
    </p:spTree>
  </p:cSld>
  <p:clrMapOvr>
    <a:masterClrMapping/>
  </p:clrMapOvr>
  <p:transition/>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Enable BGP</a:t>
            </a:r>
            <a:endParaRPr lang="en-US" sz="2900" dirty="0"/>
          </a:p>
        </p:txBody>
      </p:sp>
      <p:sp>
        <p:nvSpPr>
          <p:cNvPr id="13" name="Content Placeholder 12"/>
          <p:cNvSpPr>
            <a:spLocks noGrp="1"/>
          </p:cNvSpPr>
          <p:nvPr>
            <p:ph idx="1"/>
          </p:nvPr>
        </p:nvSpPr>
        <p:spPr/>
        <p:txBody>
          <a:bodyPr>
            <a:normAutofit/>
          </a:bodyPr>
          <a:lstStyle/>
          <a:p>
            <a:r>
              <a:rPr lang="en-US" dirty="0" smtClean="0"/>
              <a:t>Configure the MBGP routing process parameters.</a:t>
            </a:r>
          </a:p>
        </p:txBody>
      </p:sp>
      <p:sp>
        <p:nvSpPr>
          <p:cNvPr id="14" name="Text Placeholder 13"/>
          <p:cNvSpPr>
            <a:spLocks noGrp="1"/>
          </p:cNvSpPr>
          <p:nvPr>
            <p:ph type="body" sz="quarter" idx="10"/>
          </p:nvPr>
        </p:nvSpPr>
        <p:spPr/>
        <p:txBody>
          <a:bodyPr/>
          <a:lstStyle/>
          <a:p>
            <a:r>
              <a:rPr lang="en-US" dirty="0" smtClean="0"/>
              <a:t>Router(config)#</a:t>
            </a:r>
            <a:endParaRPr lang="en-US" dirty="0"/>
          </a:p>
        </p:txBody>
      </p:sp>
      <p:sp>
        <p:nvSpPr>
          <p:cNvPr id="15" name="Text Placeholder 14"/>
          <p:cNvSpPr>
            <a:spLocks noGrp="1"/>
          </p:cNvSpPr>
          <p:nvPr>
            <p:ph type="body" sz="quarter" idx="11"/>
          </p:nvPr>
        </p:nvSpPr>
        <p:spPr>
          <a:xfrm>
            <a:off x="615326" y="1981200"/>
            <a:ext cx="7745412" cy="381000"/>
          </a:xfrm>
        </p:spPr>
        <p:txBody>
          <a:bodyPr>
            <a:normAutofit/>
          </a:bodyPr>
          <a:lstStyle/>
          <a:p>
            <a:r>
              <a:rPr lang="en-US" dirty="0" smtClean="0"/>
              <a:t>router bgp </a:t>
            </a:r>
            <a:r>
              <a:rPr lang="en-US" b="0" i="1" dirty="0" smtClean="0"/>
              <a:t>autonomous-system</a:t>
            </a:r>
            <a:endParaRPr lang="en-US" b="0" i="1" dirty="0"/>
          </a:p>
        </p:txBody>
      </p:sp>
      <p:sp>
        <p:nvSpPr>
          <p:cNvPr id="7" name="Content Placeholder 6"/>
          <p:cNvSpPr>
            <a:spLocks noGrp="1"/>
          </p:cNvSpPr>
          <p:nvPr>
            <p:ph idx="12"/>
          </p:nvPr>
        </p:nvSpPr>
        <p:spPr>
          <a:xfrm>
            <a:off x="279400" y="2647881"/>
            <a:ext cx="8483600" cy="3320143"/>
          </a:xfrm>
        </p:spPr>
        <p:txBody>
          <a:bodyPr>
            <a:noAutofit/>
          </a:bodyPr>
          <a:lstStyle/>
          <a:p>
            <a:r>
              <a:rPr lang="en-US" smtClean="0"/>
              <a:t>Used </a:t>
            </a:r>
            <a:r>
              <a:rPr lang="en-US" dirty="0" smtClean="0"/>
              <a:t>to enter BGP configuration mode, and identify the local autonomous system in which this router belongs. </a:t>
            </a:r>
          </a:p>
          <a:p>
            <a:r>
              <a:rPr lang="en-US" dirty="0" smtClean="0"/>
              <a:t>The</a:t>
            </a:r>
            <a:r>
              <a:rPr lang="en-US" i="1" dirty="0" smtClean="0">
                <a:latin typeface="Courier New" pitchFamily="49" charset="0"/>
                <a:cs typeface="Courier New" pitchFamily="49" charset="0"/>
              </a:rPr>
              <a:t> autonomous-system </a:t>
            </a:r>
            <a:r>
              <a:rPr lang="en-US" dirty="0" smtClean="0"/>
              <a:t>parameter identifies the local autonomous system.</a:t>
            </a:r>
            <a:endParaRPr lang="en-US" sz="2000" dirty="0" smtClean="0"/>
          </a:p>
        </p:txBody>
      </p:sp>
    </p:spTree>
  </p:cSld>
  <p:clrMapOvr>
    <a:masterClrMapping/>
  </p:clrMapOvr>
  <p:transition/>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Define the BGP Router-ID</a:t>
            </a:r>
            <a:endParaRPr lang="en-US" sz="2900" dirty="0"/>
          </a:p>
        </p:txBody>
      </p:sp>
      <p:sp>
        <p:nvSpPr>
          <p:cNvPr id="13" name="Content Placeholder 12"/>
          <p:cNvSpPr>
            <a:spLocks noGrp="1"/>
          </p:cNvSpPr>
          <p:nvPr>
            <p:ph idx="1"/>
          </p:nvPr>
        </p:nvSpPr>
        <p:spPr/>
        <p:txBody>
          <a:bodyPr>
            <a:normAutofit/>
          </a:bodyPr>
          <a:lstStyle/>
          <a:p>
            <a:r>
              <a:rPr lang="en-US" dirty="0" smtClean="0"/>
              <a:t>Define the BGP router ID.</a:t>
            </a:r>
          </a:p>
        </p:txBody>
      </p:sp>
      <p:sp>
        <p:nvSpPr>
          <p:cNvPr id="14" name="Text Placeholder 13"/>
          <p:cNvSpPr>
            <a:spLocks noGrp="1"/>
          </p:cNvSpPr>
          <p:nvPr>
            <p:ph type="body" sz="quarter" idx="10"/>
          </p:nvPr>
        </p:nvSpPr>
        <p:spPr/>
        <p:txBody>
          <a:bodyPr/>
          <a:lstStyle/>
          <a:p>
            <a:r>
              <a:rPr lang="en-US" dirty="0" smtClean="0"/>
              <a:t>Router(config-router)#</a:t>
            </a:r>
            <a:endParaRPr lang="en-US" dirty="0"/>
          </a:p>
        </p:txBody>
      </p:sp>
      <p:sp>
        <p:nvSpPr>
          <p:cNvPr id="15" name="Text Placeholder 14"/>
          <p:cNvSpPr>
            <a:spLocks noGrp="1"/>
          </p:cNvSpPr>
          <p:nvPr>
            <p:ph type="body" sz="quarter" idx="11"/>
          </p:nvPr>
        </p:nvSpPr>
        <p:spPr>
          <a:xfrm>
            <a:off x="615326" y="1981200"/>
            <a:ext cx="7745412" cy="381000"/>
          </a:xfrm>
        </p:spPr>
        <p:txBody>
          <a:bodyPr>
            <a:normAutofit/>
          </a:bodyPr>
          <a:lstStyle/>
          <a:p>
            <a:r>
              <a:rPr lang="en-US" dirty="0" smtClean="0"/>
              <a:t>bgp router-id </a:t>
            </a:r>
            <a:r>
              <a:rPr lang="en-US" b="0" i="1" dirty="0" smtClean="0"/>
              <a:t>ip-address</a:t>
            </a:r>
            <a:endParaRPr lang="en-US" b="0" i="1" dirty="0"/>
          </a:p>
        </p:txBody>
      </p:sp>
      <p:sp>
        <p:nvSpPr>
          <p:cNvPr id="7" name="Content Placeholder 6"/>
          <p:cNvSpPr>
            <a:spLocks noGrp="1"/>
          </p:cNvSpPr>
          <p:nvPr>
            <p:ph idx="12"/>
          </p:nvPr>
        </p:nvSpPr>
        <p:spPr>
          <a:xfrm>
            <a:off x="279400" y="2624435"/>
            <a:ext cx="8483600" cy="2647043"/>
          </a:xfrm>
        </p:spPr>
        <p:txBody>
          <a:bodyPr>
            <a:noAutofit/>
          </a:bodyPr>
          <a:lstStyle/>
          <a:p>
            <a:r>
              <a:rPr lang="en-US" dirty="0" smtClean="0"/>
              <a:t>The</a:t>
            </a:r>
            <a:r>
              <a:rPr lang="en-US" dirty="0" smtClean="0">
                <a:latin typeface="Courier New" pitchFamily="49" charset="0"/>
                <a:cs typeface="Courier New" pitchFamily="49" charset="0"/>
              </a:rPr>
              <a:t> </a:t>
            </a:r>
            <a:r>
              <a:rPr lang="en-US" i="1" smtClean="0">
                <a:latin typeface="Courier New" pitchFamily="49" charset="0"/>
                <a:cs typeface="Courier New" pitchFamily="49" charset="0"/>
              </a:rPr>
              <a:t>ip-address </a:t>
            </a:r>
            <a:r>
              <a:rPr lang="en-US" smtClean="0"/>
              <a:t>is a </a:t>
            </a:r>
            <a:r>
              <a:rPr lang="en-US" dirty="0" smtClean="0"/>
              <a:t>number in a IPv4 address format.</a:t>
            </a:r>
          </a:p>
          <a:p>
            <a:pPr lvl="1"/>
            <a:r>
              <a:rPr lang="en-US" dirty="0" smtClean="0"/>
              <a:t>The router ID must be unique on each router.</a:t>
            </a:r>
          </a:p>
          <a:p>
            <a:r>
              <a:rPr lang="en-US" dirty="0" smtClean="0"/>
              <a:t>This command is required in an IPv6-only network.</a:t>
            </a:r>
            <a:endParaRPr lang="en-US" dirty="0" smtClean="0">
              <a:ea typeface="+mn-ea"/>
              <a:cs typeface="+mn-cs"/>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IPv4 Obsolete?</a:t>
            </a:r>
            <a:endParaRPr lang="en-US" dirty="0"/>
          </a:p>
        </p:txBody>
      </p:sp>
      <p:sp>
        <p:nvSpPr>
          <p:cNvPr id="3" name="Content Placeholder 2"/>
          <p:cNvSpPr>
            <a:spLocks noGrp="1"/>
          </p:cNvSpPr>
          <p:nvPr>
            <p:ph idx="1"/>
          </p:nvPr>
        </p:nvSpPr>
        <p:spPr/>
        <p:txBody>
          <a:bodyPr/>
          <a:lstStyle/>
          <a:p>
            <a:r>
              <a:rPr lang="en-US" dirty="0" smtClean="0"/>
              <a:t>IPv4 is in no danger of disappearing overnight. </a:t>
            </a:r>
          </a:p>
          <a:p>
            <a:pPr lvl="1"/>
            <a:r>
              <a:rPr lang="en-US" dirty="0" smtClean="0"/>
              <a:t>It will coexist with IPv6 and then gradually be replaced. </a:t>
            </a:r>
          </a:p>
          <a:p>
            <a:r>
              <a:rPr lang="en-US" dirty="0" smtClean="0"/>
              <a:t>IPv6 provides many transition options including:</a:t>
            </a:r>
          </a:p>
          <a:p>
            <a:pPr lvl="1"/>
            <a:r>
              <a:rPr lang="en-US" b="1" dirty="0" smtClean="0"/>
              <a:t>Dual stack: </a:t>
            </a:r>
          </a:p>
          <a:p>
            <a:pPr lvl="2"/>
            <a:r>
              <a:rPr lang="en-US" dirty="0" smtClean="0"/>
              <a:t>Both IPv4 and IPv6 are configured and run simultaneously on the interface. </a:t>
            </a:r>
          </a:p>
          <a:p>
            <a:pPr lvl="1"/>
            <a:r>
              <a:rPr lang="en-US" b="1" dirty="0" smtClean="0"/>
              <a:t>IPv6-to-IPv4 (6to4) </a:t>
            </a:r>
            <a:r>
              <a:rPr lang="en-US" dirty="0" smtClean="0"/>
              <a:t>tunneling and IPv4-compatible tunneling.</a:t>
            </a:r>
          </a:p>
          <a:p>
            <a:pPr lvl="1"/>
            <a:r>
              <a:rPr lang="en-US" b="1" dirty="0" smtClean="0"/>
              <a:t>NAT protocol translation (NAT-PT) </a:t>
            </a:r>
            <a:r>
              <a:rPr lang="en-US" dirty="0" smtClean="0"/>
              <a:t>between IPv6 and IPv4.</a:t>
            </a:r>
          </a:p>
          <a:p>
            <a:pPr lvl="1"/>
            <a:endParaRPr lang="en-US" dirty="0" smtClean="0"/>
          </a:p>
        </p:txBody>
      </p:sp>
    </p:spTree>
  </p:cSld>
  <p:clrMapOvr>
    <a:masterClrMapping/>
  </p:clrMapOvr>
  <p:transition/>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Identify BGP Neighbors</a:t>
            </a:r>
            <a:endParaRPr lang="en-US" sz="2900" dirty="0"/>
          </a:p>
        </p:txBody>
      </p:sp>
      <p:sp>
        <p:nvSpPr>
          <p:cNvPr id="13" name="Content Placeholder 12"/>
          <p:cNvSpPr>
            <a:spLocks noGrp="1"/>
          </p:cNvSpPr>
          <p:nvPr>
            <p:ph idx="1"/>
          </p:nvPr>
        </p:nvSpPr>
        <p:spPr/>
        <p:txBody>
          <a:bodyPr>
            <a:normAutofit/>
          </a:bodyPr>
          <a:lstStyle/>
          <a:p>
            <a:r>
              <a:rPr lang="en-US" dirty="0" smtClean="0"/>
              <a:t>Identify peer BGP routers.</a:t>
            </a:r>
          </a:p>
        </p:txBody>
      </p:sp>
      <p:sp>
        <p:nvSpPr>
          <p:cNvPr id="14" name="Text Placeholder 13"/>
          <p:cNvSpPr>
            <a:spLocks noGrp="1"/>
          </p:cNvSpPr>
          <p:nvPr>
            <p:ph type="body" sz="quarter" idx="10"/>
          </p:nvPr>
        </p:nvSpPr>
        <p:spPr/>
        <p:txBody>
          <a:bodyPr/>
          <a:lstStyle/>
          <a:p>
            <a:r>
              <a:rPr lang="en-US" dirty="0" smtClean="0"/>
              <a:t>Router(config-router)#</a:t>
            </a:r>
            <a:endParaRPr lang="en-US" dirty="0"/>
          </a:p>
        </p:txBody>
      </p:sp>
      <p:sp>
        <p:nvSpPr>
          <p:cNvPr id="15" name="Text Placeholder 14"/>
          <p:cNvSpPr>
            <a:spLocks noGrp="1"/>
          </p:cNvSpPr>
          <p:nvPr>
            <p:ph type="body" sz="quarter" idx="11"/>
          </p:nvPr>
        </p:nvSpPr>
        <p:spPr>
          <a:xfrm>
            <a:off x="615326" y="1981200"/>
            <a:ext cx="7745412" cy="635000"/>
          </a:xfrm>
        </p:spPr>
        <p:txBody>
          <a:bodyPr>
            <a:normAutofit/>
          </a:bodyPr>
          <a:lstStyle/>
          <a:p>
            <a:r>
              <a:rPr lang="en-US" dirty="0" smtClean="0"/>
              <a:t>neighbor {</a:t>
            </a:r>
            <a:r>
              <a:rPr lang="en-US" b="0" i="1" dirty="0" smtClean="0"/>
              <a:t>ipv6-address </a:t>
            </a:r>
            <a:r>
              <a:rPr lang="en-US" i="1" dirty="0" smtClean="0"/>
              <a:t>| </a:t>
            </a:r>
            <a:r>
              <a:rPr lang="en-US" b="0" i="1" dirty="0" smtClean="0"/>
              <a:t>peer-group-name</a:t>
            </a:r>
            <a:r>
              <a:rPr lang="en-US" i="1" dirty="0" smtClean="0"/>
              <a:t>} </a:t>
            </a:r>
            <a:r>
              <a:rPr lang="en-US" dirty="0" smtClean="0"/>
              <a:t>remote-as </a:t>
            </a:r>
            <a:r>
              <a:rPr lang="en-US" b="0" i="1" dirty="0" smtClean="0"/>
              <a:t>autonomous-system-number</a:t>
            </a:r>
            <a:endParaRPr lang="en-US" b="0" i="1" dirty="0"/>
          </a:p>
        </p:txBody>
      </p:sp>
      <p:sp>
        <p:nvSpPr>
          <p:cNvPr id="7" name="Content Placeholder 6"/>
          <p:cNvSpPr>
            <a:spLocks noGrp="1"/>
          </p:cNvSpPr>
          <p:nvPr>
            <p:ph idx="12"/>
          </p:nvPr>
        </p:nvSpPr>
        <p:spPr>
          <a:xfrm>
            <a:off x="279400" y="2806700"/>
            <a:ext cx="8483600" cy="3022600"/>
          </a:xfrm>
        </p:spPr>
        <p:txBody>
          <a:bodyPr>
            <a:noAutofit/>
          </a:bodyPr>
          <a:lstStyle/>
          <a:p>
            <a:r>
              <a:rPr lang="en-US" smtClean="0"/>
              <a:t>Used </a:t>
            </a:r>
            <a:r>
              <a:rPr lang="en-US" dirty="0" smtClean="0"/>
              <a:t>to activate a BGP session for external and internal neighbors and to identify a peer router with which the local router will establish a session. </a:t>
            </a:r>
          </a:p>
          <a:p>
            <a:r>
              <a:rPr lang="en-US" dirty="0" smtClean="0"/>
              <a:t>The router runs internal BGP (IBGP) with internal neighbors and external BGP (EBGP) with external neighbors.</a:t>
            </a:r>
          </a:p>
        </p:txBody>
      </p:sp>
    </p:spTree>
  </p:cSld>
  <p:clrMapOvr>
    <a:masterClrMapping/>
  </p:clrMapOvr>
  <p:transition/>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Enter Address Family Configuration Mode</a:t>
            </a:r>
            <a:endParaRPr lang="en-US" sz="2900" dirty="0"/>
          </a:p>
        </p:txBody>
      </p:sp>
      <p:sp>
        <p:nvSpPr>
          <p:cNvPr id="13" name="Content Placeholder 12"/>
          <p:cNvSpPr>
            <a:spLocks noGrp="1"/>
          </p:cNvSpPr>
          <p:nvPr>
            <p:ph idx="1"/>
          </p:nvPr>
        </p:nvSpPr>
        <p:spPr>
          <a:xfrm>
            <a:off x="279400" y="977456"/>
            <a:ext cx="8496300" cy="851344"/>
          </a:xfrm>
        </p:spPr>
        <p:txBody>
          <a:bodyPr>
            <a:normAutofit/>
          </a:bodyPr>
          <a:lstStyle/>
          <a:p>
            <a:r>
              <a:rPr lang="en-US" sz="2000" dirty="0" smtClean="0"/>
              <a:t>Configure routing sessions that use standard IPv6 address prefixes.</a:t>
            </a:r>
          </a:p>
        </p:txBody>
      </p:sp>
      <p:sp>
        <p:nvSpPr>
          <p:cNvPr id="14" name="Text Placeholder 13"/>
          <p:cNvSpPr>
            <a:spLocks noGrp="1"/>
          </p:cNvSpPr>
          <p:nvPr>
            <p:ph type="body" sz="quarter" idx="10"/>
          </p:nvPr>
        </p:nvSpPr>
        <p:spPr>
          <a:xfrm>
            <a:off x="613533" y="1422690"/>
            <a:ext cx="7745412" cy="377078"/>
          </a:xfrm>
        </p:spPr>
        <p:txBody>
          <a:bodyPr/>
          <a:lstStyle/>
          <a:p>
            <a:r>
              <a:rPr lang="en-US" dirty="0" smtClean="0"/>
              <a:t>Router(config-router)#</a:t>
            </a:r>
            <a:endParaRPr lang="en-US" dirty="0"/>
          </a:p>
        </p:txBody>
      </p:sp>
      <p:sp>
        <p:nvSpPr>
          <p:cNvPr id="15" name="Text Placeholder 14"/>
          <p:cNvSpPr>
            <a:spLocks noGrp="1"/>
          </p:cNvSpPr>
          <p:nvPr>
            <p:ph type="body" sz="quarter" idx="11"/>
          </p:nvPr>
        </p:nvSpPr>
        <p:spPr>
          <a:xfrm>
            <a:off x="615326" y="1875695"/>
            <a:ext cx="7745412" cy="368300"/>
          </a:xfrm>
        </p:spPr>
        <p:txBody>
          <a:bodyPr>
            <a:normAutofit/>
          </a:bodyPr>
          <a:lstStyle/>
          <a:p>
            <a:r>
              <a:rPr lang="en-US" dirty="0" smtClean="0"/>
              <a:t>address-family ipv6 [unicast | multicast | vpnv6]</a:t>
            </a:r>
            <a:endParaRPr lang="en-US" b="0" i="1" dirty="0"/>
          </a:p>
        </p:txBody>
      </p:sp>
      <p:sp>
        <p:nvSpPr>
          <p:cNvPr id="11" name="Content Placeholder 6"/>
          <p:cNvSpPr>
            <a:spLocks noGrp="1"/>
          </p:cNvSpPr>
          <p:nvPr>
            <p:ph idx="12"/>
          </p:nvPr>
        </p:nvSpPr>
        <p:spPr>
          <a:xfrm>
            <a:off x="279400" y="2378252"/>
            <a:ext cx="8483600" cy="1465943"/>
          </a:xfrm>
        </p:spPr>
        <p:txBody>
          <a:bodyPr>
            <a:noAutofit/>
          </a:bodyPr>
          <a:lstStyle/>
          <a:p>
            <a:r>
              <a:rPr lang="en-US" sz="2000" smtClean="0"/>
              <a:t>Defines </a:t>
            </a:r>
            <a:r>
              <a:rPr lang="en-US" sz="2000" dirty="0" smtClean="0"/>
              <a:t>the passenger protocol (the protocol that is to be advertised using MBGP) and enters address family configuration mode.</a:t>
            </a:r>
          </a:p>
          <a:p>
            <a:pPr marL="236538" lvl="1">
              <a:buFont typeface="Wingdings" pitchFamily="2" charset="2"/>
              <a:buChar char="§"/>
            </a:pPr>
            <a:r>
              <a:rPr lang="en-US" dirty="0" smtClean="0">
                <a:ea typeface="+mn-ea"/>
                <a:cs typeface="+mn-cs"/>
              </a:rPr>
              <a:t>Address family configuration mode is where routing policies and specific features for the particular address family are defined. </a:t>
            </a:r>
          </a:p>
          <a:p>
            <a:endParaRPr lang="en-US" sz="2000" dirty="0" smtClean="0">
              <a:ea typeface="+mn-ea"/>
              <a:cs typeface="+mn-cs"/>
            </a:endParaRPr>
          </a:p>
        </p:txBody>
      </p:sp>
      <p:graphicFrame>
        <p:nvGraphicFramePr>
          <p:cNvPr id="10" name="Content Placeholder 8"/>
          <p:cNvGraphicFramePr>
            <a:graphicFrameLocks/>
          </p:cNvGraphicFramePr>
          <p:nvPr/>
        </p:nvGraphicFramePr>
        <p:xfrm>
          <a:off x="612774" y="4009294"/>
          <a:ext cx="7997826" cy="1787016"/>
        </p:xfrm>
        <a:graphic>
          <a:graphicData uri="http://schemas.openxmlformats.org/drawingml/2006/table">
            <a:tbl>
              <a:tblPr firstRow="1" bandRow="1">
                <a:tableStyleId>{5C22544A-7EE6-4342-B048-85BDC9FD1C3A}</a:tableStyleId>
              </a:tblPr>
              <a:tblGrid>
                <a:gridCol w="2072006"/>
                <a:gridCol w="5925820"/>
              </a:tblGrid>
              <a:tr h="312929">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Parameter</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800" b="1" u="none" strike="noStrike" cap="none" normalizeH="0" baseline="0" dirty="0" smtClean="0">
                          <a:ln>
                            <a:noFill/>
                          </a:ln>
                          <a:effectLst/>
                        </a:rPr>
                        <a:t>Description</a:t>
                      </a:r>
                      <a:endParaRPr kumimoji="0" lang="en-US" sz="18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426804">
                <a:tc>
                  <a:txBody>
                    <a:bodyPr/>
                    <a:lstStyle/>
                    <a:p>
                      <a:pPr marL="0" marR="0" indent="0" algn="l" defTabSz="914400" rtl="0" eaLnBrk="1" latinLnBrk="0" hangingPunct="1">
                        <a:lnSpc>
                          <a:spcPts val="1200"/>
                        </a:lnSpc>
                        <a:spcBef>
                          <a:spcPts val="300"/>
                        </a:spcBef>
                        <a:spcAft>
                          <a:spcPts val="600"/>
                        </a:spcAft>
                      </a:pPr>
                      <a:r>
                        <a:rPr kumimoji="0" lang="en-US" sz="1600" b="1" i="0" u="none" strike="noStrike" kern="1200" cap="none" normalizeH="0" baseline="0" dirty="0" smtClean="0">
                          <a:ln>
                            <a:noFill/>
                          </a:ln>
                          <a:solidFill>
                            <a:schemeClr val="dk1"/>
                          </a:solidFill>
                          <a:effectLst/>
                          <a:latin typeface="Courier New" pitchFamily="49" charset="0"/>
                          <a:ea typeface="+mn-ea"/>
                          <a:cs typeface="Courier New" pitchFamily="49" charset="0"/>
                        </a:rPr>
                        <a:t>unicast</a:t>
                      </a:r>
                    </a:p>
                  </a:txBody>
                  <a:tcPr marL="68580" marR="68580" marT="0" marB="0" anchor="ctr"/>
                </a:tc>
                <a:tc>
                  <a:txBody>
                    <a:bodyPr/>
                    <a:lstStyle/>
                    <a:p>
                      <a:pPr marL="0" marR="0" indent="-571500" algn="l" defTabSz="914400" rtl="0" eaLnBrk="1" latinLnBrk="0" hangingPunct="1">
                        <a:lnSpc>
                          <a:spcPct val="100000"/>
                        </a:lnSpc>
                        <a:spcBef>
                          <a:spcPts val="300"/>
                        </a:spcBef>
                        <a:spcAft>
                          <a:spcPts val="0"/>
                        </a:spcAft>
                      </a:pPr>
                      <a:r>
                        <a:rPr kumimoji="0" lang="en-US" sz="1600" b="0" u="none" strike="noStrike" kern="1200" cap="none" normalizeH="0" baseline="0" dirty="0" smtClean="0">
                          <a:ln>
                            <a:noFill/>
                          </a:ln>
                          <a:solidFill>
                            <a:schemeClr val="dk1"/>
                          </a:solidFill>
                          <a:effectLst/>
                          <a:latin typeface="+mn-lt"/>
                          <a:ea typeface="+mn-ea"/>
                          <a:cs typeface="+mn-cs"/>
                        </a:rPr>
                        <a:t>(Optional) Specifies IPv6 unicast address prefixes.</a:t>
                      </a:r>
                    </a:p>
                  </a:txBody>
                  <a:tcPr marL="68580" marR="68580" marT="0" marB="0" anchor="ctr"/>
                </a:tc>
              </a:tr>
              <a:tr h="506434">
                <a:tc>
                  <a:txBody>
                    <a:bodyPr/>
                    <a:lstStyle/>
                    <a:p>
                      <a:pPr marL="0" marR="0" indent="0" algn="l" defTabSz="914400" rtl="0" eaLnBrk="1" latinLnBrk="0" hangingPunct="1">
                        <a:lnSpc>
                          <a:spcPts val="1200"/>
                        </a:lnSpc>
                        <a:spcBef>
                          <a:spcPts val="300"/>
                        </a:spcBef>
                        <a:spcAft>
                          <a:spcPts val="600"/>
                        </a:spcAft>
                      </a:pPr>
                      <a:r>
                        <a:rPr kumimoji="0" lang="en-US" sz="1600" b="1" i="0" u="none" strike="noStrike" kern="1200" cap="none" normalizeH="0" baseline="0" dirty="0" smtClean="0">
                          <a:ln>
                            <a:noFill/>
                          </a:ln>
                          <a:solidFill>
                            <a:schemeClr val="dk1"/>
                          </a:solidFill>
                          <a:effectLst/>
                          <a:latin typeface="Courier New" pitchFamily="49" charset="0"/>
                          <a:ea typeface="+mn-ea"/>
                          <a:cs typeface="Courier New" pitchFamily="49" charset="0"/>
                        </a:rPr>
                        <a:t>multicast</a:t>
                      </a:r>
                    </a:p>
                  </a:txBody>
                  <a:tcPr marL="68580" marR="68580" marT="0" marB="0" anchor="ctr"/>
                </a:tc>
                <a:tc>
                  <a:txBody>
                    <a:bodyPr/>
                    <a:lstStyle/>
                    <a:p>
                      <a:pPr marL="0" marR="0" indent="-571500" algn="l" defTabSz="914400" rtl="0" eaLnBrk="1" latinLnBrk="0" hangingPunct="1">
                        <a:lnSpc>
                          <a:spcPct val="100000"/>
                        </a:lnSpc>
                        <a:spcBef>
                          <a:spcPts val="300"/>
                        </a:spcBef>
                        <a:spcAft>
                          <a:spcPts val="0"/>
                        </a:spcAft>
                      </a:pPr>
                      <a:r>
                        <a:rPr kumimoji="0" lang="en-US" sz="1600" b="0" u="none" strike="noStrike" kern="1200" cap="none" normalizeH="0" baseline="0" dirty="0" smtClean="0">
                          <a:ln>
                            <a:noFill/>
                          </a:ln>
                          <a:solidFill>
                            <a:schemeClr val="dk1"/>
                          </a:solidFill>
                          <a:effectLst/>
                          <a:latin typeface="+mn-lt"/>
                          <a:ea typeface="+mn-ea"/>
                          <a:cs typeface="+mn-cs"/>
                        </a:rPr>
                        <a:t>(Optional) Specifies IPv6 multicast address prefixes.</a:t>
                      </a:r>
                    </a:p>
                  </a:txBody>
                  <a:tcPr marL="68580" marR="68580" marT="0" marB="0" anchor="ctr"/>
                </a:tc>
              </a:tr>
              <a:tr h="506434">
                <a:tc>
                  <a:txBody>
                    <a:bodyPr/>
                    <a:lstStyle/>
                    <a:p>
                      <a:pPr marL="0" marR="0" indent="0" algn="l" defTabSz="914400" rtl="0" eaLnBrk="1" latinLnBrk="0" hangingPunct="1">
                        <a:lnSpc>
                          <a:spcPts val="1200"/>
                        </a:lnSpc>
                        <a:spcBef>
                          <a:spcPts val="300"/>
                        </a:spcBef>
                        <a:spcAft>
                          <a:spcPts val="600"/>
                        </a:spcAft>
                      </a:pPr>
                      <a:r>
                        <a:rPr kumimoji="0" lang="en-US" sz="1600" b="1" i="0" u="none" strike="noStrike" kern="1200" cap="none" normalizeH="0" baseline="0" dirty="0" smtClean="0">
                          <a:ln>
                            <a:noFill/>
                          </a:ln>
                          <a:solidFill>
                            <a:schemeClr val="dk1"/>
                          </a:solidFill>
                          <a:effectLst/>
                          <a:latin typeface="Courier New" pitchFamily="49" charset="0"/>
                          <a:ea typeface="+mn-ea"/>
                          <a:cs typeface="Courier New" pitchFamily="49" charset="0"/>
                        </a:rPr>
                        <a:t>vpnv6</a:t>
                      </a:r>
                    </a:p>
                  </a:txBody>
                  <a:tcPr marL="68580" marR="68580" marT="0" marB="0" anchor="ctr"/>
                </a:tc>
                <a:tc>
                  <a:txBody>
                    <a:bodyPr/>
                    <a:lstStyle/>
                    <a:p>
                      <a:pPr marL="0" marR="0" indent="-571500" algn="l" defTabSz="914400" rtl="0" eaLnBrk="1" latinLnBrk="0" hangingPunct="1">
                        <a:lnSpc>
                          <a:spcPct val="100000"/>
                        </a:lnSpc>
                        <a:spcBef>
                          <a:spcPts val="300"/>
                        </a:spcBef>
                        <a:spcAft>
                          <a:spcPts val="0"/>
                        </a:spcAft>
                      </a:pPr>
                      <a:r>
                        <a:rPr kumimoji="0" lang="en-US" sz="1600" b="0" u="none" strike="noStrike" kern="1200" cap="none" normalizeH="0" baseline="0" dirty="0" smtClean="0">
                          <a:ln>
                            <a:noFill/>
                          </a:ln>
                          <a:solidFill>
                            <a:schemeClr val="dk1"/>
                          </a:solidFill>
                          <a:effectLst/>
                          <a:latin typeface="+mn-lt"/>
                          <a:ea typeface="+mn-ea"/>
                          <a:cs typeface="+mn-cs"/>
                        </a:rPr>
                        <a:t>(Optional) Specifies VPN version 6 address prefixes.</a:t>
                      </a:r>
                    </a:p>
                  </a:txBody>
                  <a:tcPr marL="68580" marR="68580" marT="0" marB="0" anchor="ctr"/>
                </a:tc>
              </a:tr>
            </a:tbl>
          </a:graphicData>
        </a:graphic>
      </p:graphicFrame>
    </p:spTree>
  </p:cSld>
  <p:clrMapOvr>
    <a:masterClrMapping/>
  </p:clrMapOvr>
  <p:transition/>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497840" y="3405555"/>
            <a:ext cx="543306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 name="Rectangle 4"/>
          <p:cNvSpPr/>
          <p:nvPr/>
        </p:nvSpPr>
        <p:spPr bwMode="auto">
          <a:xfrm>
            <a:off x="485140" y="3225215"/>
            <a:ext cx="4391660" cy="21844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Enter Address Family Configuration Mode</a:t>
            </a:r>
            <a:endParaRPr lang="en-US" dirty="0"/>
          </a:p>
        </p:txBody>
      </p:sp>
      <p:sp>
        <p:nvSpPr>
          <p:cNvPr id="6" name="Text Placeholder 5"/>
          <p:cNvSpPr>
            <a:spLocks noGrp="1"/>
          </p:cNvSpPr>
          <p:nvPr>
            <p:ph type="body" sz="quarter" idx="10"/>
          </p:nvPr>
        </p:nvSpPr>
        <p:spPr>
          <a:ln w="12700"/>
        </p:spPr>
        <p:txBody>
          <a:bodyPr/>
          <a:lstStyle/>
          <a:p>
            <a:r>
              <a:rPr lang="en-US" sz="1200" smtClean="0"/>
              <a:t>R1(config)# </a:t>
            </a:r>
            <a:r>
              <a:rPr lang="en-US" sz="1200" b="1" smtClean="0"/>
              <a:t>router bgp 1</a:t>
            </a:r>
          </a:p>
          <a:p>
            <a:r>
              <a:rPr lang="en-US" sz="1200" smtClean="0"/>
              <a:t>R1(config-router)# </a:t>
            </a:r>
            <a:r>
              <a:rPr lang="en-US" sz="1200" b="1" smtClean="0"/>
              <a:t>address-family ipv6 unicast</a:t>
            </a:r>
          </a:p>
          <a:p>
            <a:r>
              <a:rPr lang="en-US" sz="1200" smtClean="0"/>
              <a:t>R1(config-router-af)# </a:t>
            </a:r>
            <a:r>
              <a:rPr lang="en-US" sz="1200" b="1" smtClean="0"/>
              <a:t>?</a:t>
            </a:r>
          </a:p>
          <a:p>
            <a:r>
              <a:rPr lang="en-US" sz="1200" smtClean="0"/>
              <a:t>Router Address Family configuration commands:</a:t>
            </a:r>
          </a:p>
          <a:p>
            <a:r>
              <a:rPr lang="en-US" sz="1200" smtClean="0"/>
              <a:t>  aggregate-address    Configure BGP aggregate entries</a:t>
            </a:r>
          </a:p>
          <a:p>
            <a:r>
              <a:rPr lang="en-US" sz="1200" smtClean="0"/>
              <a:t>  bgp                  BGP specific commands</a:t>
            </a:r>
          </a:p>
          <a:p>
            <a:r>
              <a:rPr lang="en-US" sz="1200" smtClean="0"/>
              <a:t>  default              Set a command to its defaults</a:t>
            </a:r>
          </a:p>
          <a:p>
            <a:r>
              <a:rPr lang="en-US" sz="1200" smtClean="0"/>
              <a:t>  default-information  Distribution of default information</a:t>
            </a:r>
          </a:p>
          <a:p>
            <a:r>
              <a:rPr lang="en-US" sz="1200" smtClean="0"/>
              <a:t>  distance             Define an administrative distance</a:t>
            </a:r>
          </a:p>
          <a:p>
            <a:r>
              <a:rPr lang="en-US" sz="1200" smtClean="0"/>
              <a:t>  exit-address-family  Exit from Address Family configuration mode</a:t>
            </a:r>
          </a:p>
          <a:p>
            <a:r>
              <a:rPr lang="en-US" sz="1200" smtClean="0"/>
              <a:t>  help                 Description of the interactive help system</a:t>
            </a:r>
          </a:p>
          <a:p>
            <a:r>
              <a:rPr lang="en-US" sz="1200" smtClean="0"/>
              <a:t>  maximum-paths        Forward packets over multiple paths</a:t>
            </a:r>
          </a:p>
          <a:p>
            <a:r>
              <a:rPr lang="en-US" sz="1200" smtClean="0"/>
              <a:t>  neighbor             Specify a neighbor router</a:t>
            </a:r>
          </a:p>
          <a:p>
            <a:r>
              <a:rPr lang="en-US" sz="1200" smtClean="0"/>
              <a:t>  network              Specify a network to announce via BGP</a:t>
            </a:r>
          </a:p>
          <a:p>
            <a:r>
              <a:rPr lang="en-US" sz="1200" smtClean="0"/>
              <a:t>  no                   Negate a command or set its defaults</a:t>
            </a:r>
          </a:p>
          <a:p>
            <a:r>
              <a:rPr lang="en-US" sz="1200" smtClean="0"/>
              <a:t>  redistribute         Redistribute IPv6 prefixes from another routing protocol</a:t>
            </a:r>
          </a:p>
          <a:p>
            <a:r>
              <a:rPr lang="en-US" sz="1200" smtClean="0"/>
              <a:t>  synchronization      Perform IGP synchronization</a:t>
            </a:r>
          </a:p>
          <a:p>
            <a:r>
              <a:rPr lang="en-US" sz="1200" smtClean="0"/>
              <a:t>  timers               Adjust routing timers</a:t>
            </a:r>
          </a:p>
          <a:p>
            <a:endParaRPr lang="en-US" sz="1200" smtClean="0"/>
          </a:p>
          <a:p>
            <a:r>
              <a:rPr lang="en-US" sz="1200" smtClean="0"/>
              <a:t>R1(config-router-af)#</a:t>
            </a:r>
            <a:endParaRPr lang="pt-BR" sz="1200" smtClean="0"/>
          </a:p>
          <a:p>
            <a:endParaRPr lang="en-US" sz="1200"/>
          </a:p>
        </p:txBody>
      </p:sp>
    </p:spTree>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Identify BGP Neighbors</a:t>
            </a:r>
            <a:endParaRPr lang="en-US" sz="2900" dirty="0"/>
          </a:p>
        </p:txBody>
      </p:sp>
      <p:sp>
        <p:nvSpPr>
          <p:cNvPr id="13" name="Content Placeholder 12"/>
          <p:cNvSpPr>
            <a:spLocks noGrp="1"/>
          </p:cNvSpPr>
          <p:nvPr>
            <p:ph idx="1"/>
          </p:nvPr>
        </p:nvSpPr>
        <p:spPr/>
        <p:txBody>
          <a:bodyPr>
            <a:normAutofit/>
          </a:bodyPr>
          <a:lstStyle/>
          <a:p>
            <a:r>
              <a:rPr lang="en-US" dirty="0" smtClean="0"/>
              <a:t>Identify peer BGP routers.</a:t>
            </a:r>
          </a:p>
        </p:txBody>
      </p:sp>
      <p:sp>
        <p:nvSpPr>
          <p:cNvPr id="14" name="Text Placeholder 13"/>
          <p:cNvSpPr>
            <a:spLocks noGrp="1"/>
          </p:cNvSpPr>
          <p:nvPr>
            <p:ph type="body" sz="quarter" idx="10"/>
          </p:nvPr>
        </p:nvSpPr>
        <p:spPr/>
        <p:txBody>
          <a:bodyPr/>
          <a:lstStyle/>
          <a:p>
            <a:r>
              <a:rPr lang="en-US" dirty="0" smtClean="0"/>
              <a:t>Router(config-router)#   </a:t>
            </a:r>
            <a:r>
              <a:rPr lang="en-US" sz="1600" b="1" smtClean="0">
                <a:latin typeface="+mn-lt"/>
              </a:rPr>
              <a:t>or</a:t>
            </a:r>
            <a:r>
              <a:rPr lang="en-US" smtClean="0"/>
              <a:t>  Router(config-router-af</a:t>
            </a:r>
            <a:r>
              <a:rPr lang="en-US" dirty="0" smtClean="0"/>
              <a:t>)#</a:t>
            </a:r>
          </a:p>
        </p:txBody>
      </p:sp>
      <p:sp>
        <p:nvSpPr>
          <p:cNvPr id="15" name="Text Placeholder 14"/>
          <p:cNvSpPr>
            <a:spLocks noGrp="1"/>
          </p:cNvSpPr>
          <p:nvPr>
            <p:ph type="body" sz="quarter" idx="11"/>
          </p:nvPr>
        </p:nvSpPr>
        <p:spPr>
          <a:xfrm>
            <a:off x="615326" y="1981200"/>
            <a:ext cx="7745412" cy="419100"/>
          </a:xfrm>
        </p:spPr>
        <p:txBody>
          <a:bodyPr>
            <a:normAutofit/>
          </a:bodyPr>
          <a:lstStyle/>
          <a:p>
            <a:r>
              <a:rPr lang="en-US" dirty="0" smtClean="0"/>
              <a:t>neighbor </a:t>
            </a:r>
            <a:r>
              <a:rPr lang="en-US" b="0" i="1" dirty="0" smtClean="0"/>
              <a:t>ipv6-address</a:t>
            </a:r>
            <a:r>
              <a:rPr lang="en-US" i="1" dirty="0" smtClean="0"/>
              <a:t> </a:t>
            </a:r>
            <a:r>
              <a:rPr lang="en-US" dirty="0" smtClean="0"/>
              <a:t>activate</a:t>
            </a:r>
            <a:endParaRPr lang="en-US" b="0" dirty="0"/>
          </a:p>
        </p:txBody>
      </p:sp>
      <p:sp>
        <p:nvSpPr>
          <p:cNvPr id="7" name="Content Placeholder 6"/>
          <p:cNvSpPr>
            <a:spLocks noGrp="1"/>
          </p:cNvSpPr>
          <p:nvPr>
            <p:ph idx="12"/>
          </p:nvPr>
        </p:nvSpPr>
        <p:spPr>
          <a:xfrm>
            <a:off x="279400" y="2583963"/>
            <a:ext cx="8483600" cy="2298700"/>
          </a:xfrm>
        </p:spPr>
        <p:txBody>
          <a:bodyPr>
            <a:noAutofit/>
          </a:bodyPr>
          <a:lstStyle/>
          <a:p>
            <a:r>
              <a:rPr lang="en-US" smtClean="0"/>
              <a:t>Enables </a:t>
            </a:r>
            <a:r>
              <a:rPr lang="en-US" dirty="0" smtClean="0"/>
              <a:t>the exchange of information with a BGP neighbor. </a:t>
            </a:r>
          </a:p>
          <a:p>
            <a:r>
              <a:rPr lang="en-US" dirty="0" smtClean="0"/>
              <a:t>The</a:t>
            </a:r>
            <a:r>
              <a:rPr lang="en-US" i="1" dirty="0" smtClean="0">
                <a:latin typeface="Courier New" pitchFamily="49" charset="0"/>
                <a:cs typeface="Courier New" pitchFamily="49" charset="0"/>
              </a:rPr>
              <a:t> ipv6-address </a:t>
            </a:r>
            <a:r>
              <a:rPr lang="en-US" dirty="0" smtClean="0"/>
              <a:t>is the IPv6 address of the neighbor.</a:t>
            </a:r>
          </a:p>
        </p:txBody>
      </p:sp>
    </p:spTree>
  </p:cSld>
  <p:clrMapOvr>
    <a:masterClrMapping/>
  </p:clrMapOvr>
  <p:transition/>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Identify BGP Neighbors</a:t>
            </a:r>
            <a:endParaRPr lang="en-US" sz="2900" dirty="0"/>
          </a:p>
        </p:txBody>
      </p:sp>
      <p:sp>
        <p:nvSpPr>
          <p:cNvPr id="13" name="Content Placeholder 12"/>
          <p:cNvSpPr>
            <a:spLocks noGrp="1"/>
          </p:cNvSpPr>
          <p:nvPr>
            <p:ph idx="1"/>
          </p:nvPr>
        </p:nvSpPr>
        <p:spPr/>
        <p:txBody>
          <a:bodyPr>
            <a:normAutofit/>
          </a:bodyPr>
          <a:lstStyle/>
          <a:p>
            <a:r>
              <a:rPr lang="en-US" dirty="0" smtClean="0"/>
              <a:t>Identify peer BGP routers.</a:t>
            </a:r>
          </a:p>
        </p:txBody>
      </p:sp>
      <p:sp>
        <p:nvSpPr>
          <p:cNvPr id="14" name="Text Placeholder 13"/>
          <p:cNvSpPr>
            <a:spLocks noGrp="1"/>
          </p:cNvSpPr>
          <p:nvPr>
            <p:ph type="body" sz="quarter" idx="10"/>
          </p:nvPr>
        </p:nvSpPr>
        <p:spPr/>
        <p:txBody>
          <a:bodyPr/>
          <a:lstStyle/>
          <a:p>
            <a:r>
              <a:rPr lang="en-US" dirty="0" smtClean="0"/>
              <a:t>Router(config-router)#   </a:t>
            </a:r>
            <a:r>
              <a:rPr lang="en-US" sz="1600" b="1" smtClean="0">
                <a:latin typeface="+mn-lt"/>
              </a:rPr>
              <a:t>or</a:t>
            </a:r>
            <a:r>
              <a:rPr lang="en-US" smtClean="0"/>
              <a:t>  Router(config-router-af</a:t>
            </a:r>
            <a:r>
              <a:rPr lang="en-US" dirty="0" smtClean="0"/>
              <a:t>)#</a:t>
            </a:r>
          </a:p>
        </p:txBody>
      </p:sp>
      <p:sp>
        <p:nvSpPr>
          <p:cNvPr id="15" name="Text Placeholder 14"/>
          <p:cNvSpPr>
            <a:spLocks noGrp="1"/>
          </p:cNvSpPr>
          <p:nvPr>
            <p:ph type="body" sz="quarter" idx="11"/>
          </p:nvPr>
        </p:nvSpPr>
        <p:spPr>
          <a:xfrm>
            <a:off x="615326" y="1981200"/>
            <a:ext cx="7745412" cy="419100"/>
          </a:xfrm>
        </p:spPr>
        <p:txBody>
          <a:bodyPr>
            <a:normAutofit/>
          </a:bodyPr>
          <a:lstStyle/>
          <a:p>
            <a:r>
              <a:rPr lang="en-US" dirty="0" smtClean="0"/>
              <a:t>network </a:t>
            </a:r>
            <a:r>
              <a:rPr lang="en-US" b="0" i="1" dirty="0" smtClean="0"/>
              <a:t>network-number</a:t>
            </a:r>
            <a:endParaRPr lang="en-US" b="0" i="1" dirty="0"/>
          </a:p>
        </p:txBody>
      </p:sp>
      <p:sp>
        <p:nvSpPr>
          <p:cNvPr id="7" name="Content Placeholder 6"/>
          <p:cNvSpPr>
            <a:spLocks noGrp="1"/>
          </p:cNvSpPr>
          <p:nvPr>
            <p:ph idx="12"/>
          </p:nvPr>
        </p:nvSpPr>
        <p:spPr>
          <a:xfrm>
            <a:off x="279400" y="2630855"/>
            <a:ext cx="8483600" cy="3022600"/>
          </a:xfrm>
        </p:spPr>
        <p:txBody>
          <a:bodyPr>
            <a:noAutofit/>
          </a:bodyPr>
          <a:lstStyle/>
          <a:p>
            <a:r>
              <a:rPr lang="en-US" smtClean="0"/>
              <a:t>Specifies </a:t>
            </a:r>
            <a:r>
              <a:rPr lang="en-US" dirty="0" smtClean="0"/>
              <a:t>the networks to be advertised by the BGP and MBGP routing process in the</a:t>
            </a:r>
            <a:r>
              <a:rPr lang="en-US" dirty="0" smtClean="0">
                <a:latin typeface="Courier New" pitchFamily="49" charset="0"/>
                <a:cs typeface="Courier New" pitchFamily="49" charset="0"/>
              </a:rPr>
              <a:t> </a:t>
            </a:r>
            <a:r>
              <a:rPr lang="en-US" i="1" dirty="0" smtClean="0">
                <a:latin typeface="Courier New" pitchFamily="49" charset="0"/>
                <a:cs typeface="Courier New" pitchFamily="49" charset="0"/>
              </a:rPr>
              <a:t>network-number </a:t>
            </a:r>
            <a:r>
              <a:rPr lang="en-US" dirty="0" smtClean="0"/>
              <a:t>parameter.</a:t>
            </a:r>
          </a:p>
        </p:txBody>
      </p:sp>
    </p:spTree>
  </p:cSld>
  <p:clrMapOvr>
    <a:masterClrMapping/>
  </p:clrMapOvr>
  <p:transition/>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Apply Route Map to MBGP Routes</a:t>
            </a:r>
            <a:endParaRPr lang="en-US" sz="2900" dirty="0"/>
          </a:p>
        </p:txBody>
      </p:sp>
      <p:sp>
        <p:nvSpPr>
          <p:cNvPr id="13" name="Content Placeholder 12"/>
          <p:cNvSpPr>
            <a:spLocks noGrp="1"/>
          </p:cNvSpPr>
          <p:nvPr>
            <p:ph idx="1"/>
          </p:nvPr>
        </p:nvSpPr>
        <p:spPr/>
        <p:txBody>
          <a:bodyPr>
            <a:normAutofit fontScale="92500"/>
          </a:bodyPr>
          <a:lstStyle/>
          <a:p>
            <a:r>
              <a:rPr lang="en-US" dirty="0" smtClean="0"/>
              <a:t>Apply a route map to filter incoming or outgoing MBGP routes.</a:t>
            </a:r>
          </a:p>
        </p:txBody>
      </p:sp>
      <p:sp>
        <p:nvSpPr>
          <p:cNvPr id="14" name="Text Placeholder 13"/>
          <p:cNvSpPr>
            <a:spLocks noGrp="1"/>
          </p:cNvSpPr>
          <p:nvPr>
            <p:ph type="body" sz="quarter" idx="10"/>
          </p:nvPr>
        </p:nvSpPr>
        <p:spPr/>
        <p:txBody>
          <a:bodyPr/>
          <a:lstStyle/>
          <a:p>
            <a:r>
              <a:rPr lang="en-US" dirty="0" smtClean="0"/>
              <a:t>Router(config-router)#   </a:t>
            </a:r>
            <a:r>
              <a:rPr lang="en-US" sz="1600" b="1" smtClean="0">
                <a:latin typeface="+mn-lt"/>
              </a:rPr>
              <a:t>or</a:t>
            </a:r>
            <a:r>
              <a:rPr lang="en-US" smtClean="0"/>
              <a:t>  Router(config-router-af</a:t>
            </a:r>
            <a:r>
              <a:rPr lang="en-US" dirty="0" smtClean="0"/>
              <a:t>)#</a:t>
            </a:r>
          </a:p>
        </p:txBody>
      </p:sp>
      <p:sp>
        <p:nvSpPr>
          <p:cNvPr id="15" name="Text Placeholder 14"/>
          <p:cNvSpPr>
            <a:spLocks noGrp="1"/>
          </p:cNvSpPr>
          <p:nvPr>
            <p:ph type="body" sz="quarter" idx="11"/>
          </p:nvPr>
        </p:nvSpPr>
        <p:spPr>
          <a:xfrm>
            <a:off x="615326" y="1981200"/>
            <a:ext cx="7745412" cy="431800"/>
          </a:xfrm>
        </p:spPr>
        <p:txBody>
          <a:bodyPr>
            <a:normAutofit/>
          </a:bodyPr>
          <a:lstStyle/>
          <a:p>
            <a:r>
              <a:rPr lang="en-US" dirty="0" smtClean="0"/>
              <a:t>neighbor </a:t>
            </a:r>
            <a:r>
              <a:rPr lang="en-US" b="0" i="1" dirty="0" smtClean="0"/>
              <a:t>ipv6-address </a:t>
            </a:r>
            <a:r>
              <a:rPr lang="en-US" dirty="0" smtClean="0"/>
              <a:t>route-map </a:t>
            </a:r>
            <a:r>
              <a:rPr lang="en-US" b="0" i="1" dirty="0" smtClean="0"/>
              <a:t>name </a:t>
            </a:r>
            <a:r>
              <a:rPr lang="en-US" dirty="0" smtClean="0"/>
              <a:t>{in | out}</a:t>
            </a:r>
            <a:endParaRPr lang="en-US" b="0" dirty="0"/>
          </a:p>
        </p:txBody>
      </p:sp>
      <p:sp>
        <p:nvSpPr>
          <p:cNvPr id="7" name="Content Placeholder 6"/>
          <p:cNvSpPr>
            <a:spLocks noGrp="1"/>
          </p:cNvSpPr>
          <p:nvPr>
            <p:ph idx="12"/>
          </p:nvPr>
        </p:nvSpPr>
        <p:spPr>
          <a:xfrm>
            <a:off x="279400" y="2630855"/>
            <a:ext cx="8483600" cy="3022600"/>
          </a:xfrm>
        </p:spPr>
        <p:txBody>
          <a:bodyPr>
            <a:noAutofit/>
          </a:bodyPr>
          <a:lstStyle/>
          <a:p>
            <a:r>
              <a:rPr lang="en-US" sz="2200" dirty="0" smtClean="0"/>
              <a:t>The routes that are permitted may have their attributes set or changed, using</a:t>
            </a:r>
            <a:r>
              <a:rPr lang="en-US" sz="2200" b="1" dirty="0" smtClean="0">
                <a:latin typeface="Courier New" pitchFamily="49" charset="0"/>
                <a:cs typeface="Courier New" pitchFamily="49" charset="0"/>
              </a:rPr>
              <a:t> set </a:t>
            </a:r>
            <a:r>
              <a:rPr lang="en-US" sz="2200" dirty="0" smtClean="0"/>
              <a:t>commands in the route map. </a:t>
            </a:r>
          </a:p>
          <a:p>
            <a:r>
              <a:rPr lang="en-US" sz="2200" dirty="0" smtClean="0"/>
              <a:t>This is useful when trying to influence route selection.</a:t>
            </a:r>
          </a:p>
        </p:txBody>
      </p:sp>
    </p:spTree>
  </p:cSld>
  <p:clrMapOvr>
    <a:masterClrMapping/>
  </p:clrMapOvr>
  <p:transition/>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bwMode="auto">
          <a:xfrm>
            <a:off x="2364740" y="1917700"/>
            <a:ext cx="3134360" cy="241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9" name="Rectangle 38"/>
          <p:cNvSpPr/>
          <p:nvPr/>
        </p:nvSpPr>
        <p:spPr bwMode="auto">
          <a:xfrm>
            <a:off x="2085340" y="1765300"/>
            <a:ext cx="1902460" cy="1778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ectangle 50"/>
          <p:cNvSpPr/>
          <p:nvPr/>
        </p:nvSpPr>
        <p:spPr bwMode="auto">
          <a:xfrm>
            <a:off x="2098040" y="1219200"/>
            <a:ext cx="3578860" cy="37592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MBGP Example</a:t>
            </a:r>
            <a:endParaRPr lang="en-US" dirty="0"/>
          </a:p>
        </p:txBody>
      </p:sp>
      <p:sp>
        <p:nvSpPr>
          <p:cNvPr id="38" name="Content Placeholder 6"/>
          <p:cNvSpPr>
            <a:spLocks noGrp="1"/>
          </p:cNvSpPr>
          <p:nvPr>
            <p:ph idx="11"/>
          </p:nvPr>
        </p:nvSpPr>
        <p:spPr>
          <a:xfrm>
            <a:off x="279400" y="2806700"/>
            <a:ext cx="8483600" cy="3683000"/>
          </a:xfrm>
        </p:spPr>
        <p:txBody>
          <a:bodyPr>
            <a:noAutofit/>
          </a:bodyPr>
          <a:lstStyle/>
          <a:p>
            <a:pPr>
              <a:buFont typeface="Wingdings" pitchFamily="2" charset="2"/>
              <a:buChar char="§"/>
            </a:pPr>
            <a:r>
              <a:rPr lang="en-US" sz="2000" dirty="0" smtClean="0"/>
              <a:t>In this example, R1 identifies and </a:t>
            </a:r>
            <a:r>
              <a:rPr lang="en-US" sz="2000" smtClean="0"/>
              <a:t>activates the </a:t>
            </a:r>
            <a:r>
              <a:rPr lang="en-US" sz="2000" dirty="0" smtClean="0"/>
              <a:t>MBGP neighbor (as it </a:t>
            </a:r>
            <a:r>
              <a:rPr lang="en-US" sz="2000" smtClean="0"/>
              <a:t>must for </a:t>
            </a:r>
            <a:r>
              <a:rPr lang="en-US" sz="2000" dirty="0" smtClean="0"/>
              <a:t>each address family) and redistribution is configured.</a:t>
            </a:r>
          </a:p>
          <a:p>
            <a:pPr>
              <a:buFont typeface="Wingdings" pitchFamily="2" charset="2"/>
              <a:buChar char="§"/>
            </a:pPr>
            <a:r>
              <a:rPr lang="en-US" sz="2000" dirty="0" smtClean="0"/>
              <a:t>The carrier protocol is IPv6 and is configured by: </a:t>
            </a:r>
          </a:p>
          <a:p>
            <a:pPr lvl="1">
              <a:buFont typeface="Wingdings" pitchFamily="2" charset="2"/>
              <a:buChar char="§"/>
            </a:pPr>
            <a:r>
              <a:rPr lang="en-US" sz="1800" dirty="0" smtClean="0"/>
              <a:t>Configuring the 32-bit router ID (which must be configured in an IPv6-only </a:t>
            </a:r>
            <a:r>
              <a:rPr lang="en-US" sz="1800" smtClean="0"/>
              <a:t>network).</a:t>
            </a:r>
            <a:endParaRPr lang="en-US" sz="1800" dirty="0" smtClean="0"/>
          </a:p>
          <a:p>
            <a:pPr lvl="1">
              <a:buFont typeface="Wingdings" pitchFamily="2" charset="2"/>
              <a:buChar char="§"/>
            </a:pPr>
            <a:r>
              <a:rPr lang="en-US" sz="1800" dirty="0" smtClean="0"/>
              <a:t>Configuring the BGP peering neighbor using IPv6 addresses. </a:t>
            </a:r>
          </a:p>
          <a:p>
            <a:pPr>
              <a:buFont typeface="Wingdings" pitchFamily="2" charset="2"/>
              <a:buChar char="§"/>
            </a:pPr>
            <a:r>
              <a:rPr lang="en-US" sz="2000" dirty="0" smtClean="0"/>
              <a:t>The passenger protocol is also IPv6 and is configured by:</a:t>
            </a:r>
          </a:p>
          <a:p>
            <a:pPr lvl="1">
              <a:buFont typeface="Wingdings" pitchFamily="2" charset="2"/>
              <a:buChar char="§"/>
            </a:pPr>
            <a:r>
              <a:rPr lang="en-US" sz="1800" dirty="0" smtClean="0"/>
              <a:t>Entering the address family identifier section.</a:t>
            </a:r>
          </a:p>
          <a:p>
            <a:pPr lvl="1">
              <a:buFont typeface="Wingdings" pitchFamily="2" charset="2"/>
              <a:buChar char="§"/>
            </a:pPr>
            <a:r>
              <a:rPr lang="en-US" sz="1800" smtClean="0"/>
              <a:t>Identifying </a:t>
            </a:r>
            <a:r>
              <a:rPr lang="en-US" sz="1800" dirty="0" smtClean="0"/>
              <a:t>the MBGP neighbor using an IPv6 address.</a:t>
            </a:r>
          </a:p>
        </p:txBody>
      </p:sp>
      <p:sp>
        <p:nvSpPr>
          <p:cNvPr id="48" name="Content Placeholder 6"/>
          <p:cNvSpPr txBox="1">
            <a:spLocks/>
          </p:cNvSpPr>
          <p:nvPr/>
        </p:nvSpPr>
        <p:spPr>
          <a:xfrm>
            <a:off x="279400" y="2373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1001205"/>
            <a:ext cx="8520113" cy="170389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router bgp 1</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R1(config-router)# </a:t>
            </a:r>
            <a:r>
              <a:rPr lang="en-US" sz="1200" b="1" kern="0" dirty="0" smtClean="0">
                <a:latin typeface="Courier New" pitchFamily="49" charset="0"/>
                <a:cs typeface="Courier New" pitchFamily="49" charset="0"/>
              </a:rPr>
              <a:t>bgp router-id 1.1.1.1</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R1(config-router)# </a:t>
            </a:r>
            <a:r>
              <a:rPr lang="en-US" sz="1200" b="1" kern="0" dirty="0" smtClean="0">
                <a:latin typeface="Courier New" pitchFamily="49" charset="0"/>
                <a:cs typeface="Courier New" pitchFamily="49" charset="0"/>
              </a:rPr>
              <a:t>neighbor 2001:100:2:4::1 remote-as 100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R1(config-router)#</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R1(config-router)# </a:t>
            </a:r>
            <a:r>
              <a:rPr lang="en-US" sz="1200" b="1" kern="0" dirty="0" smtClean="0">
                <a:latin typeface="Courier New" pitchFamily="49" charset="0"/>
                <a:cs typeface="Courier New" pitchFamily="49" charset="0"/>
              </a:rPr>
              <a:t>address-family ipv6</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R1(config-router-af)# </a:t>
            </a:r>
            <a:r>
              <a:rPr lang="en-US" sz="1200" b="1" kern="0" dirty="0" smtClean="0">
                <a:latin typeface="Courier New" pitchFamily="49" charset="0"/>
                <a:cs typeface="Courier New" pitchFamily="49" charset="0"/>
              </a:rPr>
              <a:t>neighbor 2001:100:2:4::1 activate</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R1(config-router-af)# </a:t>
            </a:r>
            <a:r>
              <a:rPr lang="en-US" sz="1200" b="1" kern="0" dirty="0" smtClean="0">
                <a:latin typeface="Courier New" pitchFamily="49" charset="0"/>
                <a:cs typeface="Courier New" pitchFamily="49" charset="0"/>
              </a:rPr>
              <a:t>redistribute connected</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R1(config-router-af)# </a:t>
            </a:r>
            <a:r>
              <a:rPr lang="en-US" sz="1200" b="1" kern="0" dirty="0" smtClean="0">
                <a:latin typeface="Courier New" pitchFamily="49" charset="0"/>
                <a:cs typeface="Courier New" pitchFamily="49" charset="0"/>
              </a:rPr>
              <a:t>end</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a:t>
            </a:r>
          </a:p>
        </p:txBody>
      </p:sp>
    </p:spTree>
  </p:cSld>
  <p:clrMapOvr>
    <a:masterClrMapping/>
  </p:clrMapOvr>
  <p:transition/>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0" descr="ss4"/>
          <p:cNvPicPr>
            <a:picLocks noChangeAspect="1" noChangeArrowheads="1"/>
          </p:cNvPicPr>
          <p:nvPr/>
        </p:nvPicPr>
        <p:blipFill>
          <a:blip r:embed="rId2" cstate="print"/>
          <a:srcRect/>
          <a:stretch>
            <a:fillRect/>
          </a:stretch>
        </p:blipFill>
        <p:spPr bwMode="auto">
          <a:xfrm>
            <a:off x="0" y="1600200"/>
            <a:ext cx="9144000" cy="3200400"/>
          </a:xfrm>
          <a:prstGeom prst="rect">
            <a:avLst/>
          </a:prstGeom>
          <a:noFill/>
          <a:ln w="9525">
            <a:noFill/>
            <a:miter lim="800000"/>
            <a:headEnd/>
            <a:tailEnd/>
          </a:ln>
        </p:spPr>
      </p:pic>
      <p:sp>
        <p:nvSpPr>
          <p:cNvPr id="13315" name="Rectangle 10"/>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6" name="Rectangle 32"/>
          <p:cNvSpPr>
            <a:spLocks noGrp="1" noChangeArrowheads="1"/>
          </p:cNvSpPr>
          <p:nvPr>
            <p:ph type="title"/>
          </p:nvPr>
        </p:nvSpPr>
        <p:spPr>
          <a:xfrm>
            <a:off x="293688" y="1841863"/>
            <a:ext cx="3233284" cy="2743200"/>
          </a:xfrm>
          <a:prstGeom prst="rect">
            <a:avLst/>
          </a:prstGeom>
          <a:noFill/>
        </p:spPr>
        <p:txBody>
          <a:bodyPr anchor="ctr"/>
          <a:lstStyle/>
          <a:p>
            <a:r>
              <a:rPr lang="en-US" sz="2800" smtClean="0">
                <a:solidFill>
                  <a:schemeClr val="bg1"/>
                </a:solidFill>
              </a:rPr>
              <a:t>IPv6 PBR</a:t>
            </a:r>
            <a:endParaRPr lang="en-US" sz="3000" b="0" dirty="0" smtClean="0">
              <a:solidFill>
                <a:schemeClr val="bg1"/>
              </a:solidFill>
            </a:endParaRPr>
          </a:p>
        </p:txBody>
      </p:sp>
    </p:spTree>
  </p:cSld>
  <p:clrMapOvr>
    <a:masterClrMapping/>
  </p:clrMapOvr>
  <p:transition/>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Policy-Based Routing (PBR)</a:t>
            </a:r>
            <a:endParaRPr lang="en-US" dirty="0"/>
          </a:p>
        </p:txBody>
      </p:sp>
      <p:sp>
        <p:nvSpPr>
          <p:cNvPr id="4" name="Content Placeholder 3"/>
          <p:cNvSpPr>
            <a:spLocks noGrp="1"/>
          </p:cNvSpPr>
          <p:nvPr>
            <p:ph idx="1"/>
          </p:nvPr>
        </p:nvSpPr>
        <p:spPr/>
        <p:txBody>
          <a:bodyPr/>
          <a:lstStyle/>
          <a:p>
            <a:r>
              <a:rPr lang="en-US" dirty="0" smtClean="0"/>
              <a:t>PBR is sometimes called traffic engineering and helps to provide a high degree of control over routing. </a:t>
            </a:r>
          </a:p>
          <a:p>
            <a:r>
              <a:rPr lang="en-US" dirty="0" smtClean="0"/>
              <a:t>PBR is available for both IPv4 and IPv6.</a:t>
            </a:r>
          </a:p>
          <a:p>
            <a:r>
              <a:rPr lang="en-US" dirty="0" smtClean="0"/>
              <a:t>PBR can be used to:</a:t>
            </a:r>
          </a:p>
          <a:p>
            <a:pPr lvl="1"/>
            <a:r>
              <a:rPr lang="en-US" smtClean="0"/>
              <a:t>Manually configurr </a:t>
            </a:r>
            <a:r>
              <a:rPr lang="en-US" dirty="0" smtClean="0"/>
              <a:t>the path that </a:t>
            </a:r>
            <a:r>
              <a:rPr lang="en-US" smtClean="0"/>
              <a:t>packets take</a:t>
            </a:r>
            <a:r>
              <a:rPr lang="en-US" dirty="0" smtClean="0"/>
              <a:t>. </a:t>
            </a:r>
          </a:p>
          <a:p>
            <a:pPr lvl="1"/>
            <a:r>
              <a:rPr lang="en-US" smtClean="0"/>
              <a:t>Classify </a:t>
            </a:r>
            <a:r>
              <a:rPr lang="en-US" dirty="0" smtClean="0"/>
              <a:t>and </a:t>
            </a:r>
            <a:r>
              <a:rPr lang="en-US" smtClean="0"/>
              <a:t>mark packets</a:t>
            </a:r>
            <a:endParaRPr lang="en-US" dirty="0"/>
          </a:p>
        </p:txBody>
      </p:sp>
    </p:spTree>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IPv6 Policy-Based Routing (PBR)</a:t>
            </a:r>
            <a:endParaRPr lang="en-US" dirty="0"/>
          </a:p>
        </p:txBody>
      </p:sp>
      <p:sp>
        <p:nvSpPr>
          <p:cNvPr id="4" name="Content Placeholder 3"/>
          <p:cNvSpPr>
            <a:spLocks noGrp="1"/>
          </p:cNvSpPr>
          <p:nvPr>
            <p:ph idx="1"/>
          </p:nvPr>
        </p:nvSpPr>
        <p:spPr/>
        <p:txBody>
          <a:bodyPr/>
          <a:lstStyle/>
          <a:p>
            <a:r>
              <a:rPr lang="en-US" dirty="0" smtClean="0"/>
              <a:t>The </a:t>
            </a:r>
            <a:r>
              <a:rPr lang="en-US" b="1" dirty="0" smtClean="0">
                <a:latin typeface="Courier New" pitchFamily="49" charset="0"/>
                <a:cs typeface="Courier New" pitchFamily="49" charset="0"/>
              </a:rPr>
              <a:t>route-map </a:t>
            </a:r>
            <a:r>
              <a:rPr lang="en-US" i="1" dirty="0" smtClean="0">
                <a:latin typeface="Courier New" pitchFamily="49" charset="0"/>
                <a:cs typeface="Courier New" pitchFamily="49" charset="0"/>
              </a:rPr>
              <a:t>map-tag</a:t>
            </a:r>
            <a:r>
              <a:rPr lang="en-US" b="1" i="1" dirty="0" smtClean="0">
                <a:latin typeface="Courier New" pitchFamily="49" charset="0"/>
                <a:cs typeface="Courier New" pitchFamily="49" charset="0"/>
              </a:rPr>
              <a:t> </a:t>
            </a:r>
            <a:r>
              <a:rPr lang="en-US" b="1" dirty="0" smtClean="0">
                <a:latin typeface="Courier New" pitchFamily="49" charset="0"/>
                <a:cs typeface="Courier New" pitchFamily="49" charset="0"/>
              </a:rPr>
              <a:t>[permit | deny] [</a:t>
            </a:r>
            <a:r>
              <a:rPr lang="en-US" i="1" dirty="0" smtClean="0">
                <a:latin typeface="Courier New" pitchFamily="49" charset="0"/>
                <a:cs typeface="Courier New" pitchFamily="49" charset="0"/>
              </a:rPr>
              <a:t>sequence-number</a:t>
            </a:r>
            <a:r>
              <a:rPr lang="en-US" b="1" dirty="0" smtClean="0">
                <a:latin typeface="Courier New" pitchFamily="49" charset="0"/>
                <a:cs typeface="Courier New" pitchFamily="49" charset="0"/>
              </a:rPr>
              <a:t>] </a:t>
            </a:r>
            <a:r>
              <a:rPr lang="en-US" dirty="0" smtClean="0"/>
              <a:t>global configuration command is the same as </a:t>
            </a:r>
            <a:r>
              <a:rPr lang="en-US" smtClean="0"/>
              <a:t>the IPv4 command.</a:t>
            </a:r>
            <a:endParaRPr lang="en-US" dirty="0" smtClean="0"/>
          </a:p>
          <a:p>
            <a:r>
              <a:rPr lang="en-US" dirty="0" smtClean="0"/>
              <a:t>Also, as in IPv4, IPv6 PBR is still based on:</a:t>
            </a:r>
          </a:p>
          <a:p>
            <a:pPr lvl="1"/>
            <a:r>
              <a:rPr lang="en-US" b="1" dirty="0" smtClean="0">
                <a:latin typeface="Courier New" pitchFamily="49" charset="0"/>
                <a:cs typeface="Courier New" pitchFamily="49" charset="0"/>
              </a:rPr>
              <a:t>match</a:t>
            </a:r>
            <a:r>
              <a:rPr lang="en-US" b="1" dirty="0" smtClean="0"/>
              <a:t> </a:t>
            </a:r>
            <a:r>
              <a:rPr lang="en-US" dirty="0" smtClean="0"/>
              <a:t>commands for identifying the traffic to be policy-based routed</a:t>
            </a:r>
          </a:p>
          <a:p>
            <a:pPr lvl="1"/>
            <a:r>
              <a:rPr lang="en-US" b="1" dirty="0" smtClean="0">
                <a:latin typeface="Courier New" pitchFamily="49" charset="0"/>
                <a:cs typeface="Courier New" pitchFamily="49" charset="0"/>
              </a:rPr>
              <a:t>set </a:t>
            </a:r>
            <a:r>
              <a:rPr lang="en-US" dirty="0" smtClean="0"/>
              <a:t>commands for defining how that traffic will be routed.</a:t>
            </a:r>
          </a:p>
          <a:p>
            <a:r>
              <a:rPr lang="en-US" dirty="0" smtClean="0"/>
              <a:t>A route map can refer to many</a:t>
            </a:r>
            <a:r>
              <a:rPr lang="en-US" b="1" dirty="0" smtClean="0">
                <a:latin typeface="Courier New" pitchFamily="49" charset="0"/>
                <a:cs typeface="Courier New" pitchFamily="49" charset="0"/>
              </a:rPr>
              <a:t> match </a:t>
            </a:r>
            <a:r>
              <a:rPr lang="en-US" dirty="0" smtClean="0"/>
              <a:t>and</a:t>
            </a:r>
            <a:r>
              <a:rPr lang="en-US" b="1" dirty="0" smtClean="0">
                <a:latin typeface="Courier New" pitchFamily="49" charset="0"/>
                <a:cs typeface="Courier New" pitchFamily="49" charset="0"/>
              </a:rPr>
              <a:t> set </a:t>
            </a:r>
            <a:r>
              <a:rPr lang="en-US" dirty="0" smtClean="0"/>
              <a:t>commands. </a:t>
            </a:r>
          </a:p>
          <a:p>
            <a:pPr lvl="1"/>
            <a:r>
              <a:rPr lang="en-US" dirty="0" smtClean="0"/>
              <a:t>We will examine only a few of these.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Chapter 8 Objectives</a:t>
            </a:r>
          </a:p>
        </p:txBody>
      </p:sp>
      <p:sp>
        <p:nvSpPr>
          <p:cNvPr id="7" name="Content Placeholder 6"/>
          <p:cNvSpPr>
            <a:spLocks noGrp="1"/>
          </p:cNvSpPr>
          <p:nvPr>
            <p:ph idx="1"/>
          </p:nvPr>
        </p:nvSpPr>
        <p:spPr/>
        <p:txBody>
          <a:bodyPr/>
          <a:lstStyle/>
          <a:p>
            <a:r>
              <a:rPr lang="en-US" dirty="0" smtClean="0"/>
              <a:t>Describe IPv6.</a:t>
            </a:r>
          </a:p>
          <a:p>
            <a:r>
              <a:rPr lang="en-US" dirty="0" smtClean="0"/>
              <a:t>Describe the basics of IPv6 addressing.</a:t>
            </a:r>
          </a:p>
          <a:p>
            <a:r>
              <a:rPr lang="en-US" dirty="0" smtClean="0"/>
              <a:t>Describe and configure IPv6 addresses.</a:t>
            </a:r>
          </a:p>
          <a:p>
            <a:r>
              <a:rPr lang="en-US" dirty="0" smtClean="0"/>
              <a:t>Describe and configure IPv6 routing.</a:t>
            </a:r>
          </a:p>
          <a:p>
            <a:r>
              <a:rPr lang="en-US" dirty="0" smtClean="0"/>
              <a:t>Describe and configure IPv6 tunneling.</a:t>
            </a:r>
          </a:p>
          <a:p>
            <a:r>
              <a:rPr lang="en-US" smtClean="0"/>
              <a:t>Describe </a:t>
            </a:r>
            <a:r>
              <a:rPr lang="en-US" dirty="0" smtClean="0"/>
              <a:t>and configure static and dynamic NAT-PT.</a:t>
            </a:r>
          </a:p>
          <a:p>
            <a:endParaRPr lang="en-US" dirty="0"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IPv6 Addressing Overview</a:t>
            </a:r>
            <a:endParaRPr lang="en-US" dirty="0"/>
          </a:p>
        </p:txBody>
      </p:sp>
      <p:sp>
        <p:nvSpPr>
          <p:cNvPr id="3" name="Content Placeholder 2"/>
          <p:cNvSpPr>
            <a:spLocks noGrp="1"/>
          </p:cNvSpPr>
          <p:nvPr>
            <p:ph idx="1"/>
          </p:nvPr>
        </p:nvSpPr>
        <p:spPr/>
        <p:txBody>
          <a:bodyPr/>
          <a:lstStyle/>
          <a:p>
            <a:r>
              <a:rPr lang="en-US" dirty="0" smtClean="0"/>
              <a:t>IPv6 increases the number of address bits by a factor of 4, from 32 to 128, providing a very large number of addressable nodes.</a:t>
            </a:r>
            <a:endParaRPr lang="en-US" dirty="0"/>
          </a:p>
        </p:txBody>
      </p:sp>
      <p:graphicFrame>
        <p:nvGraphicFramePr>
          <p:cNvPr id="4" name="Table 3"/>
          <p:cNvGraphicFramePr>
            <a:graphicFrameLocks noGrp="1"/>
          </p:cNvGraphicFramePr>
          <p:nvPr/>
        </p:nvGraphicFramePr>
        <p:xfrm>
          <a:off x="647700" y="2514600"/>
          <a:ext cx="8039100" cy="1861069"/>
        </p:xfrm>
        <a:graphic>
          <a:graphicData uri="http://schemas.openxmlformats.org/drawingml/2006/table">
            <a:tbl>
              <a:tblPr firstRow="1" bandRow="1">
                <a:tableStyleId>{2D5ABB26-0587-4C30-8999-92F81FD0307C}</a:tableStyleId>
              </a:tblPr>
              <a:tblGrid>
                <a:gridCol w="2009775"/>
                <a:gridCol w="2009775"/>
                <a:gridCol w="2009775"/>
                <a:gridCol w="2009775"/>
              </a:tblGrid>
              <a:tr h="3683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t>IPv4 = 32 bits</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71735">
                <a:tc>
                  <a:txBody>
                    <a:bodyPr/>
                    <a:lstStyle/>
                    <a:p>
                      <a:pPr algn="ctr"/>
                      <a:r>
                        <a:rPr lang="en-US" sz="600" dirty="0" smtClean="0">
                          <a:latin typeface="Courier New" pitchFamily="49" charset="0"/>
                          <a:cs typeface="Courier New" pitchFamily="49" charset="0"/>
                        </a:rPr>
                        <a:t>11111111.11111111.11111111.11111111</a:t>
                      </a:r>
                      <a:endParaRPr lang="en-US" sz="1400" dirty="0">
                        <a:latin typeface="Courier New" pitchFamily="49" charset="0"/>
                        <a:cs typeface="Courier New" pitchFamily="49"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en-US" dirty="0"/>
                    </a:p>
                  </a:txBody>
                  <a:tcPr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712877">
                <a:tc gridSpan="4">
                  <a:txBody>
                    <a:bodyPr/>
                    <a:lstStyle/>
                    <a:p>
                      <a:pPr algn="ctr"/>
                      <a:r>
                        <a:rPr lang="en-US" sz="1400" b="1" kern="1200" dirty="0" smtClean="0">
                          <a:solidFill>
                            <a:schemeClr val="tx1"/>
                          </a:solidFill>
                          <a:latin typeface="+mn-lt"/>
                          <a:ea typeface="+mn-ea"/>
                          <a:cs typeface="+mn-cs"/>
                        </a:rPr>
                        <a:t>IPv6 = 128 bits</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0815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kern="1200" dirty="0" smtClean="0">
                          <a:solidFill>
                            <a:schemeClr val="tx1"/>
                          </a:solidFill>
                          <a:latin typeface="Courier New" pitchFamily="49" charset="0"/>
                          <a:ea typeface="+mn-ea"/>
                          <a:cs typeface="Courier New" pitchFamily="49" charset="0"/>
                        </a:rPr>
                        <a:t>11111111.11111111.11111111.11111111</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kern="1200" dirty="0" smtClean="0">
                          <a:solidFill>
                            <a:schemeClr val="tx1"/>
                          </a:solidFill>
                          <a:latin typeface="Courier New" pitchFamily="49" charset="0"/>
                          <a:ea typeface="+mn-ea"/>
                          <a:cs typeface="Courier New" pitchFamily="49" charset="0"/>
                        </a:rPr>
                        <a:t>11111111.11111111.11111111.11111111</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kern="1200" dirty="0" smtClean="0">
                          <a:solidFill>
                            <a:schemeClr val="tx1"/>
                          </a:solidFill>
                          <a:latin typeface="Courier New" pitchFamily="49" charset="0"/>
                          <a:ea typeface="+mn-ea"/>
                          <a:cs typeface="Courier New" pitchFamily="49" charset="0"/>
                        </a:rPr>
                        <a:t>11111111.11111111.11111111.11111111</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kern="1200" dirty="0" smtClean="0">
                          <a:solidFill>
                            <a:schemeClr val="tx1"/>
                          </a:solidFill>
                          <a:latin typeface="Courier New" pitchFamily="49" charset="0"/>
                          <a:ea typeface="+mn-ea"/>
                          <a:cs typeface="Courier New" pitchFamily="49" charset="0"/>
                        </a:rPr>
                        <a:t>11111111.11111111.11111111.11111111</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r>
            </a:tbl>
          </a:graphicData>
        </a:graphic>
      </p:graphicFrame>
    </p:spTree>
  </p:cSld>
  <p:clrMapOvr>
    <a:masterClrMapping/>
  </p:clrMapOvr>
  <p:transition/>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426121" y="4982080"/>
            <a:ext cx="8262938" cy="1347668"/>
            <a:chOff x="426121" y="4982080"/>
            <a:chExt cx="8262938" cy="1347668"/>
          </a:xfrm>
        </p:grpSpPr>
        <p:sp>
          <p:nvSpPr>
            <p:cNvPr id="154626" name="Rectangle 2"/>
            <p:cNvSpPr>
              <a:spLocks noChangeArrowheads="1"/>
            </p:cNvSpPr>
            <p:nvPr/>
          </p:nvSpPr>
          <p:spPr bwMode="auto">
            <a:xfrm>
              <a:off x="530896" y="5286880"/>
              <a:ext cx="8158163" cy="339196"/>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600" b="1" dirty="0" smtClean="0">
                  <a:latin typeface="Courier New" pitchFamily="49" charset="0"/>
                </a:rPr>
                <a:t>redistribute </a:t>
              </a:r>
              <a:r>
                <a:rPr lang="en-US" sz="1600" i="1" dirty="0" smtClean="0">
                  <a:latin typeface="Courier New" pitchFamily="49" charset="0"/>
                </a:rPr>
                <a:t>protocol</a:t>
              </a:r>
              <a:r>
                <a:rPr lang="en-US" sz="1600" dirty="0" smtClean="0">
                  <a:latin typeface="Courier New" pitchFamily="49" charset="0"/>
                </a:rPr>
                <a:t> </a:t>
              </a:r>
              <a:r>
                <a:rPr lang="en-US" sz="1600" b="1" dirty="0" smtClean="0">
                  <a:latin typeface="Courier New" pitchFamily="49" charset="0"/>
                </a:rPr>
                <a:t>[</a:t>
              </a:r>
              <a:r>
                <a:rPr lang="en-US" sz="1600" i="1" dirty="0" smtClean="0">
                  <a:latin typeface="Courier New" pitchFamily="49" charset="0"/>
                </a:rPr>
                <a:t>process-id</a:t>
              </a:r>
              <a:r>
                <a:rPr lang="en-US" sz="1600" b="1" dirty="0" smtClean="0">
                  <a:latin typeface="Courier New" pitchFamily="49" charset="0"/>
                </a:rPr>
                <a:t>] route-map </a:t>
              </a:r>
              <a:r>
                <a:rPr lang="en-US" sz="1600" i="1" dirty="0" smtClean="0">
                  <a:latin typeface="Courier New" pitchFamily="49" charset="0"/>
                </a:rPr>
                <a:t>map-tag</a:t>
              </a:r>
              <a:r>
                <a:rPr lang="en-US" sz="1600" b="1" dirty="0" smtClean="0">
                  <a:latin typeface="Courier New" pitchFamily="49" charset="0"/>
                </a:rPr>
                <a:t> </a:t>
              </a:r>
              <a:r>
                <a:rPr lang="en-US" sz="1600" b="1" dirty="0">
                  <a:latin typeface="Courier New" pitchFamily="49" charset="0"/>
                </a:rPr>
                <a:t>	</a:t>
              </a:r>
              <a:endParaRPr lang="en-GB" sz="1600" b="1" dirty="0">
                <a:latin typeface="Courier New" pitchFamily="49" charset="0"/>
              </a:endParaRPr>
            </a:p>
          </p:txBody>
        </p:sp>
        <p:sp>
          <p:nvSpPr>
            <p:cNvPr id="154627" name="Rectangle 3"/>
            <p:cNvSpPr>
              <a:spLocks noChangeArrowheads="1"/>
            </p:cNvSpPr>
            <p:nvPr/>
          </p:nvSpPr>
          <p:spPr bwMode="auto">
            <a:xfrm>
              <a:off x="426121" y="4982080"/>
              <a:ext cx="4848225" cy="336550"/>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600" dirty="0">
                  <a:latin typeface="Courier New" pitchFamily="49" charset="0"/>
                </a:rPr>
                <a:t>R</a:t>
              </a:r>
              <a:r>
                <a:rPr lang="en-GB" sz="1600" dirty="0" smtClean="0">
                  <a:latin typeface="Courier New" pitchFamily="49" charset="0"/>
                </a:rPr>
                <a:t>outer(config-router</a:t>
              </a:r>
              <a:r>
                <a:rPr lang="en-GB" sz="1600" dirty="0">
                  <a:latin typeface="Courier New" pitchFamily="49" charset="0"/>
                </a:rPr>
                <a:t>)#</a:t>
              </a:r>
            </a:p>
          </p:txBody>
        </p:sp>
        <p:sp>
          <p:nvSpPr>
            <p:cNvPr id="154628" name="Text Box 4"/>
            <p:cNvSpPr txBox="1">
              <a:spLocks noChangeArrowheads="1"/>
            </p:cNvSpPr>
            <p:nvPr/>
          </p:nvSpPr>
          <p:spPr bwMode="auto">
            <a:xfrm>
              <a:off x="426121" y="5652640"/>
              <a:ext cx="8228013" cy="677108"/>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smtClean="0"/>
                <a:t>Allows for detailed control of routes being redistributed into a routing protocol</a:t>
              </a:r>
              <a:r>
                <a:rPr lang="en-US" sz="2000" dirty="0" smtClean="0">
                  <a:latin typeface="+mn-lt"/>
                </a:rPr>
                <a:t>.</a:t>
              </a:r>
              <a:endParaRPr lang="en-US" sz="2000" dirty="0">
                <a:latin typeface="+mn-lt"/>
              </a:endParaRPr>
            </a:p>
          </p:txBody>
        </p:sp>
      </p:grpSp>
      <p:sp>
        <p:nvSpPr>
          <p:cNvPr id="154629" name="Rectangle 5"/>
          <p:cNvSpPr>
            <a:spLocks noGrp="1" noChangeArrowheads="1"/>
          </p:cNvSpPr>
          <p:nvPr>
            <p:ph type="title"/>
          </p:nvPr>
        </p:nvSpPr>
        <p:spPr>
          <a:noFill/>
          <a:ln/>
        </p:spPr>
        <p:txBody>
          <a:bodyPr/>
          <a:lstStyle/>
          <a:p>
            <a:r>
              <a:rPr lang="en-US" dirty="0">
                <a:latin typeface="Courier New" pitchFamily="49" charset="0"/>
              </a:rPr>
              <a:t>route-map</a:t>
            </a:r>
            <a:r>
              <a:rPr lang="en-US" dirty="0"/>
              <a:t> </a:t>
            </a:r>
            <a:r>
              <a:rPr lang="en-US" dirty="0" smtClean="0"/>
              <a:t>Commands for Redistribution</a:t>
            </a:r>
            <a:endParaRPr lang="en-US" dirty="0"/>
          </a:p>
        </p:txBody>
      </p:sp>
      <p:grpSp>
        <p:nvGrpSpPr>
          <p:cNvPr id="3" name="Group 17"/>
          <p:cNvGrpSpPr/>
          <p:nvPr/>
        </p:nvGrpSpPr>
        <p:grpSpPr>
          <a:xfrm>
            <a:off x="426121" y="1058432"/>
            <a:ext cx="8262938" cy="1055281"/>
            <a:chOff x="426121" y="1058432"/>
            <a:chExt cx="8262938" cy="1055281"/>
          </a:xfrm>
        </p:grpSpPr>
        <p:sp>
          <p:nvSpPr>
            <p:cNvPr id="154630" name="Rectangle 6"/>
            <p:cNvSpPr>
              <a:spLocks noChangeArrowheads="1"/>
            </p:cNvSpPr>
            <p:nvPr/>
          </p:nvSpPr>
          <p:spPr bwMode="auto">
            <a:xfrm>
              <a:off x="530896" y="1363232"/>
              <a:ext cx="8158163" cy="339196"/>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600" b="1" dirty="0">
                  <a:latin typeface="Courier New" pitchFamily="49" charset="0"/>
                </a:rPr>
                <a:t>route-map </a:t>
              </a:r>
              <a:r>
                <a:rPr lang="en-US" sz="1600" i="1" dirty="0">
                  <a:latin typeface="Courier New" pitchFamily="49" charset="0"/>
                </a:rPr>
                <a:t>map-tag</a:t>
              </a:r>
              <a:r>
                <a:rPr lang="en-US" sz="1600" b="1" dirty="0">
                  <a:latin typeface="Courier New" pitchFamily="49" charset="0"/>
                </a:rPr>
                <a:t> [permit | deny] [</a:t>
              </a:r>
              <a:r>
                <a:rPr lang="en-US" sz="1600" i="1" dirty="0">
                  <a:latin typeface="Courier New" pitchFamily="49" charset="0"/>
                </a:rPr>
                <a:t>sequence-number</a:t>
              </a:r>
              <a:r>
                <a:rPr lang="en-US" sz="1600" b="1" dirty="0">
                  <a:latin typeface="Courier New" pitchFamily="49" charset="0"/>
                </a:rPr>
                <a:t>]	</a:t>
              </a:r>
              <a:endParaRPr lang="en-GB" sz="1600" b="1" dirty="0">
                <a:latin typeface="Courier New" pitchFamily="49" charset="0"/>
              </a:endParaRPr>
            </a:p>
          </p:txBody>
        </p:sp>
        <p:sp>
          <p:nvSpPr>
            <p:cNvPr id="154631" name="Rectangle 7"/>
            <p:cNvSpPr>
              <a:spLocks noChangeArrowheads="1"/>
            </p:cNvSpPr>
            <p:nvPr/>
          </p:nvSpPr>
          <p:spPr bwMode="auto">
            <a:xfrm>
              <a:off x="426121" y="1058432"/>
              <a:ext cx="4144963" cy="336550"/>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600" dirty="0">
                  <a:latin typeface="Courier New" pitchFamily="49" charset="0"/>
                </a:rPr>
                <a:t>R</a:t>
              </a:r>
              <a:r>
                <a:rPr lang="en-GB" sz="1600" dirty="0" smtClean="0">
                  <a:latin typeface="Courier New" pitchFamily="49" charset="0"/>
                </a:rPr>
                <a:t>outer(config</a:t>
              </a:r>
              <a:r>
                <a:rPr lang="en-GB" sz="1600" dirty="0">
                  <a:latin typeface="Courier New" pitchFamily="49" charset="0"/>
                </a:rPr>
                <a:t>)#</a:t>
              </a:r>
            </a:p>
          </p:txBody>
        </p:sp>
        <p:sp>
          <p:nvSpPr>
            <p:cNvPr id="154632" name="Text Box 8"/>
            <p:cNvSpPr txBox="1">
              <a:spLocks noChangeArrowheads="1"/>
            </p:cNvSpPr>
            <p:nvPr/>
          </p:nvSpPr>
          <p:spPr bwMode="auto">
            <a:xfrm>
              <a:off x="426121" y="1728992"/>
              <a:ext cx="8228013" cy="384721"/>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smtClean="0">
                  <a:latin typeface="+mn-lt"/>
                </a:rPr>
                <a:t>Command is the same as IPv4 </a:t>
              </a:r>
              <a:r>
                <a:rPr lang="en-US" sz="2000" smtClean="0">
                  <a:latin typeface="+mn-lt"/>
                </a:rPr>
                <a:t>and defines </a:t>
              </a:r>
              <a:r>
                <a:rPr lang="en-US" sz="2000" dirty="0">
                  <a:latin typeface="+mn-lt"/>
                </a:rPr>
                <a:t>the route map </a:t>
              </a:r>
              <a:r>
                <a:rPr lang="en-US" sz="2000" dirty="0" smtClean="0">
                  <a:latin typeface="+mn-lt"/>
                </a:rPr>
                <a:t>conditions.</a:t>
              </a:r>
              <a:endParaRPr lang="en-US" sz="2000" dirty="0">
                <a:latin typeface="+mn-lt"/>
              </a:endParaRPr>
            </a:p>
          </p:txBody>
        </p:sp>
      </p:grpSp>
      <p:grpSp>
        <p:nvGrpSpPr>
          <p:cNvPr id="4" name="Group 16"/>
          <p:cNvGrpSpPr/>
          <p:nvPr/>
        </p:nvGrpSpPr>
        <p:grpSpPr>
          <a:xfrm>
            <a:off x="426121" y="2366315"/>
            <a:ext cx="8262938" cy="1055281"/>
            <a:chOff x="426121" y="2353832"/>
            <a:chExt cx="8262938" cy="1055281"/>
          </a:xfrm>
        </p:grpSpPr>
        <p:sp>
          <p:nvSpPr>
            <p:cNvPr id="154633" name="Rectangle 9"/>
            <p:cNvSpPr>
              <a:spLocks noChangeArrowheads="1"/>
            </p:cNvSpPr>
            <p:nvPr/>
          </p:nvSpPr>
          <p:spPr bwMode="auto">
            <a:xfrm>
              <a:off x="530896" y="2658632"/>
              <a:ext cx="8158163" cy="339196"/>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600" b="1" dirty="0">
                  <a:latin typeface="Courier New" pitchFamily="49" charset="0"/>
                </a:rPr>
                <a:t>match {</a:t>
              </a:r>
              <a:r>
                <a:rPr lang="en-US" sz="1600" i="1" dirty="0">
                  <a:latin typeface="Courier New" pitchFamily="49" charset="0"/>
                </a:rPr>
                <a:t>conditions</a:t>
              </a:r>
              <a:r>
                <a:rPr lang="en-US" sz="1600" b="1" dirty="0">
                  <a:latin typeface="Courier New" pitchFamily="49" charset="0"/>
                </a:rPr>
                <a:t>} 	</a:t>
              </a:r>
              <a:endParaRPr lang="en-GB" sz="1600" b="1" dirty="0">
                <a:latin typeface="Courier New" pitchFamily="49" charset="0"/>
              </a:endParaRPr>
            </a:p>
          </p:txBody>
        </p:sp>
        <p:sp>
          <p:nvSpPr>
            <p:cNvPr id="154634" name="Rectangle 10"/>
            <p:cNvSpPr>
              <a:spLocks noChangeArrowheads="1"/>
            </p:cNvSpPr>
            <p:nvPr/>
          </p:nvSpPr>
          <p:spPr bwMode="auto">
            <a:xfrm>
              <a:off x="426121" y="2353832"/>
              <a:ext cx="4144963" cy="336550"/>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600" dirty="0">
                  <a:latin typeface="Courier New" pitchFamily="49" charset="0"/>
                </a:rPr>
                <a:t>R</a:t>
              </a:r>
              <a:r>
                <a:rPr lang="en-GB" sz="1600" dirty="0" smtClean="0">
                  <a:latin typeface="Courier New" pitchFamily="49" charset="0"/>
                </a:rPr>
                <a:t>outer(config-route-map</a:t>
              </a:r>
              <a:r>
                <a:rPr lang="en-GB" sz="1600" dirty="0">
                  <a:latin typeface="Courier New" pitchFamily="49" charset="0"/>
                </a:rPr>
                <a:t>)#</a:t>
              </a:r>
            </a:p>
          </p:txBody>
        </p:sp>
        <p:sp>
          <p:nvSpPr>
            <p:cNvPr id="154635" name="Text Box 11"/>
            <p:cNvSpPr txBox="1">
              <a:spLocks noChangeArrowheads="1"/>
            </p:cNvSpPr>
            <p:nvPr/>
          </p:nvSpPr>
          <p:spPr bwMode="auto">
            <a:xfrm>
              <a:off x="426121" y="3024392"/>
              <a:ext cx="8228013" cy="384721"/>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a:latin typeface="+mn-lt"/>
                </a:rPr>
                <a:t>Defines the conditions to </a:t>
              </a:r>
              <a:r>
                <a:rPr lang="en-US" sz="2000" dirty="0" smtClean="0">
                  <a:latin typeface="+mn-lt"/>
                </a:rPr>
                <a:t>match.</a:t>
              </a:r>
              <a:endParaRPr lang="en-US" sz="2000" dirty="0">
                <a:latin typeface="+mn-lt"/>
              </a:endParaRPr>
            </a:p>
          </p:txBody>
        </p:sp>
      </p:grpSp>
      <p:grpSp>
        <p:nvGrpSpPr>
          <p:cNvPr id="5" name="Group 15"/>
          <p:cNvGrpSpPr/>
          <p:nvPr/>
        </p:nvGrpSpPr>
        <p:grpSpPr>
          <a:xfrm>
            <a:off x="426121" y="3674198"/>
            <a:ext cx="8262938" cy="1055281"/>
            <a:chOff x="426121" y="3603195"/>
            <a:chExt cx="8262938" cy="1055281"/>
          </a:xfrm>
        </p:grpSpPr>
        <p:sp>
          <p:nvSpPr>
            <p:cNvPr id="154636" name="Rectangle 12"/>
            <p:cNvSpPr>
              <a:spLocks noChangeArrowheads="1"/>
            </p:cNvSpPr>
            <p:nvPr/>
          </p:nvSpPr>
          <p:spPr bwMode="auto">
            <a:xfrm>
              <a:off x="530896" y="3907995"/>
              <a:ext cx="8158163" cy="339196"/>
            </a:xfrm>
            <a:prstGeom prst="rect">
              <a:avLst/>
            </a:prstGeom>
            <a:solidFill>
              <a:schemeClr val="bg1"/>
            </a:solidFill>
            <a:ln w="12700">
              <a:solidFill>
                <a:schemeClr val="tx1"/>
              </a:solidFill>
              <a:miter lim="800000"/>
              <a:headEnd/>
              <a:tailEnd/>
            </a:ln>
            <a:effectLst/>
          </p:spPr>
          <p:txBody>
            <a:bodyPr lIns="92075" tIns="46038" rIns="92075" bIns="46038">
              <a:spAutoFit/>
            </a:bodyPr>
            <a:lstStyle/>
            <a:p>
              <a:pPr algn="l">
                <a:lnSpc>
                  <a:spcPct val="100000"/>
                </a:lnSpc>
                <a:tabLst>
                  <a:tab pos="7654925" algn="r"/>
                </a:tabLst>
              </a:pPr>
              <a:r>
                <a:rPr lang="en-US" sz="1600" b="1" dirty="0">
                  <a:latin typeface="Courier New" pitchFamily="49" charset="0"/>
                </a:rPr>
                <a:t>set {</a:t>
              </a:r>
              <a:r>
                <a:rPr lang="en-US" sz="1600" i="1" dirty="0">
                  <a:latin typeface="Courier New" pitchFamily="49" charset="0"/>
                </a:rPr>
                <a:t>actions</a:t>
              </a:r>
              <a:r>
                <a:rPr lang="en-US" sz="1600" b="1" dirty="0">
                  <a:latin typeface="Courier New" pitchFamily="49" charset="0"/>
                </a:rPr>
                <a:t>} 	</a:t>
              </a:r>
              <a:endParaRPr lang="en-GB" sz="1600" b="1" dirty="0">
                <a:latin typeface="Courier New" pitchFamily="49" charset="0"/>
              </a:endParaRPr>
            </a:p>
          </p:txBody>
        </p:sp>
        <p:sp>
          <p:nvSpPr>
            <p:cNvPr id="154637" name="Rectangle 13"/>
            <p:cNvSpPr>
              <a:spLocks noChangeArrowheads="1"/>
            </p:cNvSpPr>
            <p:nvPr/>
          </p:nvSpPr>
          <p:spPr bwMode="auto">
            <a:xfrm>
              <a:off x="426121" y="3603195"/>
              <a:ext cx="4144963" cy="336550"/>
            </a:xfrm>
            <a:prstGeom prst="rect">
              <a:avLst/>
            </a:prstGeom>
            <a:noFill/>
            <a:ln w="9525">
              <a:noFill/>
              <a:miter lim="800000"/>
              <a:headEnd/>
              <a:tailEnd/>
            </a:ln>
            <a:effectLst/>
          </p:spPr>
          <p:txBody>
            <a:bodyPr lIns="92075" tIns="46038" rIns="92075" bIns="46038">
              <a:spAutoFit/>
            </a:bodyPr>
            <a:lstStyle/>
            <a:p>
              <a:pPr algn="l">
                <a:lnSpc>
                  <a:spcPct val="100000"/>
                </a:lnSpc>
                <a:spcBef>
                  <a:spcPct val="20000"/>
                </a:spcBef>
              </a:pPr>
              <a:r>
                <a:rPr lang="en-GB" sz="1600" dirty="0" smtClean="0">
                  <a:latin typeface="Courier New" pitchFamily="49" charset="0"/>
                </a:rPr>
                <a:t>Router(config-route-map</a:t>
              </a:r>
              <a:r>
                <a:rPr lang="en-GB" sz="1600" dirty="0">
                  <a:latin typeface="Courier New" pitchFamily="49" charset="0"/>
                </a:rPr>
                <a:t>)#</a:t>
              </a:r>
            </a:p>
          </p:txBody>
        </p:sp>
        <p:sp>
          <p:nvSpPr>
            <p:cNvPr id="154638" name="Text Box 14"/>
            <p:cNvSpPr txBox="1">
              <a:spLocks noChangeArrowheads="1"/>
            </p:cNvSpPr>
            <p:nvPr/>
          </p:nvSpPr>
          <p:spPr bwMode="auto">
            <a:xfrm>
              <a:off x="426121" y="4273755"/>
              <a:ext cx="8228013" cy="384721"/>
            </a:xfrm>
            <a:prstGeom prst="rect">
              <a:avLst/>
            </a:prstGeom>
            <a:noFill/>
            <a:ln w="38100">
              <a:noFill/>
              <a:miter lim="800000"/>
              <a:headEnd/>
              <a:tailEnd type="none" w="sm" len="sm"/>
            </a:ln>
            <a:effectLst/>
          </p:spPr>
          <p:txBody>
            <a:bodyPr>
              <a:spAutoFit/>
            </a:bodyPr>
            <a:lstStyle/>
            <a:p>
              <a:pPr marL="236538" indent="-236538" algn="l" defTabSz="814388" eaLnBrk="1" hangingPunct="1">
                <a:lnSpc>
                  <a:spcPct val="95000"/>
                </a:lnSpc>
                <a:spcBef>
                  <a:spcPct val="50000"/>
                </a:spcBef>
                <a:buClr>
                  <a:srgbClr val="708CA1"/>
                </a:buClr>
                <a:buFont typeface="Wingdings" pitchFamily="2" charset="2"/>
                <a:buChar char="§"/>
              </a:pPr>
              <a:r>
                <a:rPr lang="en-US" sz="2000" dirty="0">
                  <a:latin typeface="+mn-lt"/>
                </a:rPr>
                <a:t>Defines the action to be taken on a </a:t>
              </a:r>
              <a:r>
                <a:rPr lang="en-US" sz="2000" dirty="0" smtClean="0">
                  <a:latin typeface="+mn-lt"/>
                </a:rPr>
                <a:t>match.</a:t>
              </a:r>
              <a:endParaRPr lang="en-US" sz="2000" dirty="0">
                <a:latin typeface="+mn-lt"/>
              </a:endParaRPr>
            </a:p>
          </p:txBody>
        </p:sp>
      </p:grpSp>
    </p:spTree>
  </p:cSld>
  <p:clrMapOvr>
    <a:masterClrMapping/>
  </p:clrMapOvr>
  <p:transition/>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normAutofit/>
          </a:bodyPr>
          <a:lstStyle/>
          <a:p>
            <a:r>
              <a:rPr lang="en-US" dirty="0" smtClean="0">
                <a:latin typeface="Courier New" pitchFamily="49" charset="0"/>
                <a:cs typeface="Courier New" pitchFamily="49" charset="0"/>
              </a:rPr>
              <a:t>match</a:t>
            </a:r>
            <a:r>
              <a:rPr lang="en-US" dirty="0" smtClean="0"/>
              <a:t> Commands Used in IPv6 PBR</a:t>
            </a:r>
            <a:endParaRPr lang="en-US" dirty="0"/>
          </a:p>
        </p:txBody>
      </p:sp>
      <p:sp>
        <p:nvSpPr>
          <p:cNvPr id="4" name="Rectangle 3"/>
          <p:cNvSpPr/>
          <p:nvPr/>
        </p:nvSpPr>
        <p:spPr bwMode="auto">
          <a:xfrm>
            <a:off x="266700" y="1549400"/>
            <a:ext cx="8534400" cy="3175000"/>
          </a:xfrm>
          <a:prstGeom prst="rect">
            <a:avLst/>
          </a:prstGeom>
          <a:solidFill>
            <a:schemeClr val="bg1">
              <a:alpha val="7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flipV="1">
            <a:off x="406400" y="3155182"/>
            <a:ext cx="8534400" cy="3271018"/>
          </a:xfrm>
          <a:prstGeom prst="rect">
            <a:avLst/>
          </a:prstGeom>
          <a:solidFill>
            <a:schemeClr val="bg1">
              <a:alpha val="7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aphicFrame>
        <p:nvGraphicFramePr>
          <p:cNvPr id="8" name="Table 7"/>
          <p:cNvGraphicFramePr>
            <a:graphicFrameLocks noGrp="1"/>
          </p:cNvGraphicFramePr>
          <p:nvPr/>
        </p:nvGraphicFramePr>
        <p:xfrm>
          <a:off x="279400" y="1021080"/>
          <a:ext cx="8407400" cy="4728056"/>
        </p:xfrm>
        <a:graphic>
          <a:graphicData uri="http://schemas.openxmlformats.org/drawingml/2006/table">
            <a:tbl>
              <a:tblPr firstRow="1" bandRow="1">
                <a:tableStyleId>{5C22544A-7EE6-4342-B048-85BDC9FD1C3A}</a:tableStyleId>
              </a:tblPr>
              <a:tblGrid>
                <a:gridCol w="3012440"/>
                <a:gridCol w="5394960"/>
              </a:tblGrid>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cap="none" normalizeH="0" baseline="0" dirty="0" smtClean="0">
                          <a:ln>
                            <a:noFill/>
                          </a:ln>
                          <a:effectLst/>
                        </a:rPr>
                        <a:t>Command</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600" b="1" u="none" strike="noStrike" cap="none" normalizeH="0" baseline="0" dirty="0" smtClean="0">
                          <a:ln>
                            <a:noFill/>
                          </a:ln>
                          <a:effectLst/>
                        </a:rPr>
                        <a:t>Description</a:t>
                      </a:r>
                      <a:endParaRPr kumimoji="0" lang="en-US" sz="1600" b="1" i="0" u="none" strike="noStrike" cap="none" normalizeH="0" baseline="0" dirty="0" smtClean="0">
                        <a:ln>
                          <a:noFill/>
                        </a:ln>
                        <a:solidFill>
                          <a:srgbClr val="FFFFFF"/>
                        </a:solidFill>
                        <a:effectLst/>
                        <a:latin typeface="Arial" pitchFamily="34" charset="0"/>
                      </a:endParaRPr>
                    </a:p>
                  </a:txBody>
                  <a:tcPr marL="73025" marR="73025" marT="36512" marB="36512" anchor="ctr" horzOverflow="overflow"/>
                </a:tc>
              </a:tr>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ipv6 address</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a destination network number IPv6 address that is permitted by a standard or extended ACL</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ipv6 next-hop</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a next-hop router IPv6 address that is passed by one of the ACLs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ipv6 route-source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that have been advertised by routers and access servers at the IPv6 address that is specified by the ACLs</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community</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 BGP community</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503752">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interface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any routes that have the next hop out of one of the interfaces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503752">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length</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based on the layer 3 length of a packet</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metric</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with the metric specified</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route-type</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routes of the specified type</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r h="44426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cap="none" normalizeH="0" baseline="0" dirty="0" smtClean="0">
                          <a:ln>
                            <a:noFill/>
                          </a:ln>
                          <a:effectLst/>
                          <a:latin typeface="Courier New" pitchFamily="49" charset="0"/>
                          <a:cs typeface="Courier New" pitchFamily="49" charset="0"/>
                        </a:rPr>
                        <a:t>match tag</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cap="none" normalizeH="0" baseline="0" dirty="0" smtClean="0">
                          <a:ln>
                            <a:noFill/>
                          </a:ln>
                          <a:effectLst/>
                        </a:rPr>
                        <a:t>Matches tag of a route</a:t>
                      </a:r>
                      <a:endParaRPr kumimoji="0" lang="en-US" sz="1400" b="0" i="0" u="none" strike="noStrike" cap="none" normalizeH="0" baseline="0" dirty="0" smtClean="0">
                        <a:ln>
                          <a:noFill/>
                        </a:ln>
                        <a:solidFill>
                          <a:schemeClr val="tx1"/>
                        </a:solidFill>
                        <a:effectLst/>
                        <a:latin typeface="Arial" pitchFamily="34" charset="0"/>
                      </a:endParaRPr>
                    </a:p>
                  </a:txBody>
                  <a:tcPr marL="73025" marR="73025" marT="36512" marB="36512" anchor="ctr" horzOverflow="overflow"/>
                </a:tc>
              </a:tr>
            </a:tbl>
          </a:graphicData>
        </a:graphic>
      </p:graphicFrame>
      <p:graphicFrame>
        <p:nvGraphicFramePr>
          <p:cNvPr id="9" name="Table Placeholder 7"/>
          <p:cNvGraphicFramePr>
            <a:graphicFrameLocks noGrp="1"/>
          </p:cNvGraphicFramePr>
          <p:nvPr>
            <p:ph type="tbl" idx="1"/>
          </p:nvPr>
        </p:nvGraphicFramePr>
        <p:xfrm>
          <a:off x="187960" y="1445260"/>
          <a:ext cx="8575040" cy="1539240"/>
        </p:xfrm>
        <a:graphic>
          <a:graphicData uri="http://schemas.openxmlformats.org/drawingml/2006/table">
            <a:tbl>
              <a:tblPr/>
              <a:tblGrid>
                <a:gridCol w="8575040"/>
              </a:tblGrid>
              <a:tr h="1539240">
                <a:tc>
                  <a:txBody>
                    <a:bodyPr/>
                    <a:lstStyle/>
                    <a:p>
                      <a:endParaRPr lang="en-US" dirty="0"/>
                    </a:p>
                  </a:txBody>
                  <a:tcPr>
                    <a:lnL w="38100" cmpd="sng">
                      <a:solidFill>
                        <a:schemeClr val="tx1"/>
                      </a:solidFill>
                      <a:prstDash val="solid"/>
                    </a:lnL>
                    <a:lnR w="38100" cmpd="sng">
                      <a:solidFill>
                        <a:schemeClr val="tx1"/>
                      </a:solidFill>
                      <a:prstDash val="solid"/>
                    </a:lnR>
                    <a:lnT w="38100" cmpd="sng">
                      <a:solidFill>
                        <a:schemeClr val="tx1"/>
                      </a:solidFill>
                      <a:prstDash val="solid"/>
                    </a:lnT>
                    <a:lnB w="38100" cmpd="sng">
                      <a:solidFill>
                        <a:schemeClr val="tx1"/>
                      </a:solidFill>
                      <a:prstDash val="solid"/>
                    </a:lnB>
                  </a:tcPr>
                </a:tc>
              </a:tr>
            </a:tbl>
          </a:graphicData>
        </a:graphic>
      </p:graphicFrame>
    </p:spTree>
  </p:cSld>
  <p:clrMapOvr>
    <a:masterClrMapping/>
  </p:clrMapOvr>
  <p:transition/>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Specify a Prefix Permitted by a Prefix List</a:t>
            </a:r>
            <a:endParaRPr lang="en-US" sz="2900" dirty="0"/>
          </a:p>
        </p:txBody>
      </p:sp>
      <p:sp>
        <p:nvSpPr>
          <p:cNvPr id="13" name="Content Placeholder 12"/>
          <p:cNvSpPr>
            <a:spLocks noGrp="1"/>
          </p:cNvSpPr>
          <p:nvPr>
            <p:ph idx="1"/>
          </p:nvPr>
        </p:nvSpPr>
        <p:spPr/>
        <p:txBody>
          <a:bodyPr>
            <a:normAutofit/>
          </a:bodyPr>
          <a:lstStyle/>
          <a:p>
            <a:r>
              <a:rPr lang="en-US" dirty="0" smtClean="0"/>
              <a:t>Specify a prefix-list or ACL to match.</a:t>
            </a:r>
          </a:p>
        </p:txBody>
      </p:sp>
      <p:sp>
        <p:nvSpPr>
          <p:cNvPr id="14" name="Text Placeholder 13"/>
          <p:cNvSpPr>
            <a:spLocks noGrp="1"/>
          </p:cNvSpPr>
          <p:nvPr>
            <p:ph type="body" sz="quarter" idx="10"/>
          </p:nvPr>
        </p:nvSpPr>
        <p:spPr/>
        <p:txBody>
          <a:bodyPr/>
          <a:lstStyle/>
          <a:p>
            <a:r>
              <a:rPr lang="en-US" dirty="0" smtClean="0"/>
              <a:t>Router(config-route-map)#</a:t>
            </a:r>
          </a:p>
        </p:txBody>
      </p:sp>
      <p:sp>
        <p:nvSpPr>
          <p:cNvPr id="15" name="Text Placeholder 14"/>
          <p:cNvSpPr>
            <a:spLocks noGrp="1"/>
          </p:cNvSpPr>
          <p:nvPr>
            <p:ph type="body" sz="quarter" idx="11"/>
          </p:nvPr>
        </p:nvSpPr>
        <p:spPr>
          <a:xfrm>
            <a:off x="615326" y="1981200"/>
            <a:ext cx="7745412" cy="685800"/>
          </a:xfrm>
        </p:spPr>
        <p:txBody>
          <a:bodyPr>
            <a:normAutofit/>
          </a:bodyPr>
          <a:lstStyle/>
          <a:p>
            <a:r>
              <a:rPr lang="en-US" dirty="0" smtClean="0"/>
              <a:t>match ipv6 address {prefix-list </a:t>
            </a:r>
            <a:r>
              <a:rPr lang="en-US" b="0" i="1" dirty="0" smtClean="0"/>
              <a:t>prefix-list-name </a:t>
            </a:r>
            <a:r>
              <a:rPr lang="en-US" i="1" dirty="0" smtClean="0"/>
              <a:t>| </a:t>
            </a:r>
            <a:r>
              <a:rPr lang="en-US" b="0" i="1" dirty="0" smtClean="0"/>
              <a:t>access-list-name</a:t>
            </a:r>
            <a:r>
              <a:rPr lang="en-US" dirty="0" smtClean="0"/>
              <a:t>}</a:t>
            </a:r>
            <a:endParaRPr lang="en-US" b="0" dirty="0"/>
          </a:p>
        </p:txBody>
      </p:sp>
      <p:sp>
        <p:nvSpPr>
          <p:cNvPr id="7" name="Content Placeholder 6"/>
          <p:cNvSpPr>
            <a:spLocks noGrp="1"/>
          </p:cNvSpPr>
          <p:nvPr>
            <p:ph idx="12"/>
          </p:nvPr>
        </p:nvSpPr>
        <p:spPr>
          <a:xfrm>
            <a:off x="279400" y="2806700"/>
            <a:ext cx="8483600" cy="2298700"/>
          </a:xfrm>
        </p:spPr>
        <p:txBody>
          <a:bodyPr>
            <a:noAutofit/>
          </a:bodyPr>
          <a:lstStyle/>
          <a:p>
            <a:r>
              <a:rPr lang="en-US" smtClean="0"/>
              <a:t>Used </a:t>
            </a:r>
            <a:r>
              <a:rPr lang="en-US" dirty="0" smtClean="0"/>
              <a:t>to specify either:</a:t>
            </a:r>
          </a:p>
          <a:p>
            <a:pPr lvl="1"/>
            <a:r>
              <a:rPr lang="en-US" dirty="0" smtClean="0"/>
              <a:t>A prefix permitted by a prefix list to use in redistribution. </a:t>
            </a:r>
          </a:p>
          <a:p>
            <a:pPr lvl="1"/>
            <a:r>
              <a:rPr lang="en-US" dirty="0" smtClean="0"/>
              <a:t>An IPv6 access list </a:t>
            </a:r>
            <a:r>
              <a:rPr lang="en-US" smtClean="0"/>
              <a:t>to used </a:t>
            </a:r>
            <a:r>
              <a:rPr lang="en-US" dirty="0" smtClean="0"/>
              <a:t>to match packets for PBR for IPv6. </a:t>
            </a:r>
          </a:p>
        </p:txBody>
      </p:sp>
    </p:spTree>
  </p:cSld>
  <p:clrMapOvr>
    <a:masterClrMapping/>
  </p:clrMapOvr>
  <p:transition/>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n-US" dirty="0" smtClean="0">
                <a:latin typeface="Courier New" pitchFamily="49" charset="0"/>
                <a:cs typeface="Courier New" pitchFamily="49" charset="0"/>
              </a:rPr>
              <a:t>set</a:t>
            </a:r>
            <a:r>
              <a:rPr lang="en-US" dirty="0" smtClean="0"/>
              <a:t> Commands Used in IPv6 PBR</a:t>
            </a:r>
            <a:endParaRPr lang="en-US" dirty="0"/>
          </a:p>
        </p:txBody>
      </p:sp>
      <p:sp>
        <p:nvSpPr>
          <p:cNvPr id="6" name="Rectangle 5"/>
          <p:cNvSpPr/>
          <p:nvPr/>
        </p:nvSpPr>
        <p:spPr bwMode="auto">
          <a:xfrm>
            <a:off x="254000" y="1447800"/>
            <a:ext cx="8534400" cy="3657600"/>
          </a:xfrm>
          <a:prstGeom prst="rect">
            <a:avLst/>
          </a:prstGeom>
          <a:solidFill>
            <a:schemeClr val="bg1">
              <a:alpha val="7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aphicFrame>
        <p:nvGraphicFramePr>
          <p:cNvPr id="9" name="Table 8"/>
          <p:cNvGraphicFramePr>
            <a:graphicFrameLocks noGrp="1"/>
          </p:cNvGraphicFramePr>
          <p:nvPr/>
        </p:nvGraphicFramePr>
        <p:xfrm>
          <a:off x="279400" y="1016000"/>
          <a:ext cx="8346440" cy="5134622"/>
        </p:xfrm>
        <a:graphic>
          <a:graphicData uri="http://schemas.openxmlformats.org/drawingml/2006/table">
            <a:tbl>
              <a:tblPr firstRow="1" bandRow="1">
                <a:tableStyleId>{5C22544A-7EE6-4342-B048-85BDC9FD1C3A}</a:tableStyleId>
              </a:tblPr>
              <a:tblGrid>
                <a:gridCol w="2616200"/>
                <a:gridCol w="5730240"/>
              </a:tblGrid>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bg1"/>
                          </a:solidFill>
                          <a:effectLst/>
                          <a:latin typeface="+mn-lt"/>
                          <a:ea typeface="+mn-ea"/>
                          <a:cs typeface="+mn-cs"/>
                        </a:rPr>
                        <a:t>Command</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bg1"/>
                          </a:solidFill>
                          <a:effectLst/>
                          <a:latin typeface="+mn-lt"/>
                          <a:ea typeface="+mn-ea"/>
                          <a:cs typeface="+mn-cs"/>
                        </a:rPr>
                        <a:t>Description</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ipv6 default next-hop</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an IPv6 default next hop to which matching packets will be forwarded</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ipv6 next-hop</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IPv6 packets that pass a</a:t>
                      </a: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 match </a:t>
                      </a:r>
                      <a:r>
                        <a:rPr kumimoji="0" lang="en-US" sz="1400" u="none" strike="noStrike" kern="1200" cap="none" normalizeH="0" baseline="0" dirty="0" smtClean="0">
                          <a:ln>
                            <a:noFill/>
                          </a:ln>
                          <a:solidFill>
                            <a:schemeClr val="dk1"/>
                          </a:solidFill>
                          <a:effectLst/>
                          <a:latin typeface="+mn-lt"/>
                          <a:ea typeface="+mn-ea"/>
                          <a:cs typeface="+mn-cs"/>
                        </a:rPr>
                        <a:t>clause of a route map for policy routing</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ipv6 precedence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 the precedence value in the IPv6 packet header </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as-path</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Modifies an AS path for BGP routes</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automatic-tag</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Computes automatically the tag value</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community</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the BGP communities attribute</a:t>
                      </a:r>
                    </a:p>
                  </a:txBody>
                  <a:tcPr marL="73025" marR="73025" marT="36512" marB="36512" anchor="ctr" horzOverflow="overflow"/>
                </a:tc>
              </a:tr>
              <a:tr h="59935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default interface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 and have no explicit route to the destination</a:t>
                      </a:r>
                    </a:p>
                  </a:txBody>
                  <a:tcPr marL="73025" marR="73025" marT="36512" marB="36512" anchor="ctr" horzOverflow="overflow"/>
                </a:tc>
              </a:tr>
              <a:tr h="45340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interface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Indicates where to output packets that pass a match clause of a route map for policy routing</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local-preference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Specifies a BGP local preference value </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metric</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the metric value for a routing protocol</a:t>
                      </a:r>
                    </a:p>
                  </a:txBody>
                  <a:tcPr marL="73025" marR="73025" marT="36512" marB="36512" anchor="ctr" horzOverflow="overflow"/>
                </a:tc>
              </a:tr>
              <a:tr h="424120">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metric-type</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the metric type for the destination routing protocol</a:t>
                      </a:r>
                    </a:p>
                  </a:txBody>
                  <a:tcPr marL="73025" marR="73025" marT="36512" marB="36512" anchor="ctr" horzOverflow="overflow"/>
                </a:tc>
              </a:tr>
              <a:tr h="320844">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tag</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Sets tag value for destination routing protocol</a:t>
                      </a:r>
                    </a:p>
                  </a:txBody>
                  <a:tcPr marL="73025" marR="73025" marT="36512" marB="36512" anchor="ctr" horzOverflow="overflow"/>
                </a:tc>
              </a:tr>
              <a:tr h="282955">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b="1" u="none" strike="noStrike" kern="1200" cap="none" normalizeH="0" baseline="0" dirty="0" smtClean="0">
                          <a:ln>
                            <a:noFill/>
                          </a:ln>
                          <a:solidFill>
                            <a:schemeClr val="dk1"/>
                          </a:solidFill>
                          <a:effectLst/>
                          <a:latin typeface="Courier New" pitchFamily="49" charset="0"/>
                          <a:ea typeface="+mn-ea"/>
                          <a:cs typeface="Courier New" pitchFamily="49" charset="0"/>
                        </a:rPr>
                        <a:t>set weight</a:t>
                      </a:r>
                    </a:p>
                  </a:txBody>
                  <a:tcPr marL="73025" marR="73025" marT="36512" marB="36512" anchor="ctr" horzOverflow="overflow"/>
                </a:tc>
                <a:tc>
                  <a:txBody>
                    <a:bodyPr/>
                    <a:lstStyle/>
                    <a:p>
                      <a:pPr marL="0" marR="0" lvl="0" indent="0" algn="l" defTabSz="814388" rtl="0" eaLnBrk="0" fontAlgn="base" latinLnBrk="0" hangingPunct="0">
                        <a:lnSpc>
                          <a:spcPct val="100000"/>
                        </a:lnSpc>
                        <a:spcBef>
                          <a:spcPts val="0"/>
                        </a:spcBef>
                        <a:spcAft>
                          <a:spcPts val="600"/>
                        </a:spcAft>
                        <a:buClr>
                          <a:schemeClr val="tx2"/>
                        </a:buClr>
                        <a:buSzPct val="100000"/>
                        <a:buFont typeface="Wingdings" pitchFamily="2" charset="2"/>
                        <a:buNone/>
                        <a:tabLst/>
                      </a:pPr>
                      <a:r>
                        <a:rPr kumimoji="0" lang="en-US" sz="1400" u="none" strike="noStrike" kern="1200" cap="none" normalizeH="0" baseline="0" dirty="0" smtClean="0">
                          <a:ln>
                            <a:noFill/>
                          </a:ln>
                          <a:solidFill>
                            <a:schemeClr val="dk1"/>
                          </a:solidFill>
                          <a:effectLst/>
                          <a:latin typeface="+mn-lt"/>
                          <a:ea typeface="+mn-ea"/>
                          <a:cs typeface="+mn-cs"/>
                        </a:rPr>
                        <a:t>Specifies the BGP weight value</a:t>
                      </a:r>
                    </a:p>
                  </a:txBody>
                  <a:tcPr marL="73025" marR="73025" marT="36512" marB="36512" anchor="ctr" horzOverflow="overflow"/>
                </a:tc>
              </a:tr>
            </a:tbl>
          </a:graphicData>
        </a:graphic>
      </p:graphicFrame>
      <p:graphicFrame>
        <p:nvGraphicFramePr>
          <p:cNvPr id="10" name="Table Placeholder 7"/>
          <p:cNvGraphicFramePr>
            <a:graphicFrameLocks noGrp="1"/>
          </p:cNvGraphicFramePr>
          <p:nvPr>
            <p:ph type="tbl" idx="1"/>
          </p:nvPr>
        </p:nvGraphicFramePr>
        <p:xfrm>
          <a:off x="165100" y="1290320"/>
          <a:ext cx="8575040" cy="1338580"/>
        </p:xfrm>
        <a:graphic>
          <a:graphicData uri="http://schemas.openxmlformats.org/drawingml/2006/table">
            <a:tbl>
              <a:tblPr/>
              <a:tblGrid>
                <a:gridCol w="8575040"/>
              </a:tblGrid>
              <a:tr h="1338580">
                <a:tc>
                  <a:txBody>
                    <a:bodyPr/>
                    <a:lstStyle/>
                    <a:p>
                      <a:endParaRPr lang="en-US" dirty="0"/>
                    </a:p>
                  </a:txBody>
                  <a:tcPr>
                    <a:lnL w="38100" cmpd="sng">
                      <a:solidFill>
                        <a:schemeClr val="tx1"/>
                      </a:solidFill>
                      <a:prstDash val="solid"/>
                    </a:lnL>
                    <a:lnR w="38100" cmpd="sng">
                      <a:solidFill>
                        <a:schemeClr val="tx1"/>
                      </a:solidFill>
                      <a:prstDash val="solid"/>
                    </a:lnR>
                    <a:lnT w="38100" cmpd="sng">
                      <a:solidFill>
                        <a:schemeClr val="tx1"/>
                      </a:solidFill>
                      <a:prstDash val="solid"/>
                    </a:lnT>
                    <a:lnB w="38100" cmpd="sng">
                      <a:solidFill>
                        <a:schemeClr val="tx1"/>
                      </a:solidFill>
                      <a:prstDash val="solid"/>
                    </a:lnB>
                  </a:tcPr>
                </a:tc>
              </a:tr>
            </a:tbl>
          </a:graphicData>
        </a:graphic>
      </p:graphicFrame>
    </p:spTree>
  </p:cSld>
  <p:clrMapOvr>
    <a:masterClrMapping/>
  </p:clrMapOvr>
  <p:transition/>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Specify Outgoing Next Hop IPv6 Address</a:t>
            </a:r>
            <a:endParaRPr lang="en-US" sz="2900" dirty="0"/>
          </a:p>
        </p:txBody>
      </p:sp>
      <p:sp>
        <p:nvSpPr>
          <p:cNvPr id="13" name="Content Placeholder 12"/>
          <p:cNvSpPr>
            <a:spLocks noGrp="1"/>
          </p:cNvSpPr>
          <p:nvPr>
            <p:ph idx="1"/>
          </p:nvPr>
        </p:nvSpPr>
        <p:spPr/>
        <p:txBody>
          <a:bodyPr>
            <a:normAutofit fontScale="92500"/>
          </a:bodyPr>
          <a:lstStyle/>
          <a:p>
            <a:r>
              <a:rPr lang="en-US" dirty="0" smtClean="0"/>
              <a:t>Specify where to forward IPv6 packets that pass a </a:t>
            </a:r>
            <a:r>
              <a:rPr lang="en-US" dirty="0" smtClean="0">
                <a:latin typeface="Courier New" pitchFamily="49" charset="0"/>
                <a:cs typeface="Courier New" pitchFamily="49" charset="0"/>
              </a:rPr>
              <a:t>match</a:t>
            </a:r>
            <a:r>
              <a:rPr lang="en-US" dirty="0" smtClean="0"/>
              <a:t> clause.</a:t>
            </a:r>
          </a:p>
        </p:txBody>
      </p:sp>
      <p:sp>
        <p:nvSpPr>
          <p:cNvPr id="14" name="Text Placeholder 13"/>
          <p:cNvSpPr>
            <a:spLocks noGrp="1"/>
          </p:cNvSpPr>
          <p:nvPr>
            <p:ph type="body" sz="quarter" idx="10"/>
          </p:nvPr>
        </p:nvSpPr>
        <p:spPr/>
        <p:txBody>
          <a:bodyPr/>
          <a:lstStyle/>
          <a:p>
            <a:r>
              <a:rPr lang="en-US" dirty="0" smtClean="0"/>
              <a:t>Router(config-route-map)#</a:t>
            </a:r>
          </a:p>
        </p:txBody>
      </p:sp>
      <p:sp>
        <p:nvSpPr>
          <p:cNvPr id="15" name="Text Placeholder 14"/>
          <p:cNvSpPr>
            <a:spLocks noGrp="1"/>
          </p:cNvSpPr>
          <p:nvPr>
            <p:ph type="body" sz="quarter" idx="11"/>
          </p:nvPr>
        </p:nvSpPr>
        <p:spPr>
          <a:xfrm>
            <a:off x="615326" y="1981200"/>
            <a:ext cx="7745412" cy="685800"/>
          </a:xfrm>
        </p:spPr>
        <p:txBody>
          <a:bodyPr>
            <a:normAutofit/>
          </a:bodyPr>
          <a:lstStyle/>
          <a:p>
            <a:r>
              <a:rPr lang="en-US" dirty="0" smtClean="0"/>
              <a:t>set ipv6 next-hop </a:t>
            </a:r>
            <a:r>
              <a:rPr lang="en-US" b="0" i="1" dirty="0" smtClean="0"/>
              <a:t>global-ipv6-address </a:t>
            </a:r>
            <a:r>
              <a:rPr lang="en-US" dirty="0" smtClean="0"/>
              <a:t>[</a:t>
            </a:r>
            <a:r>
              <a:rPr lang="en-US" b="0" i="1" dirty="0" smtClean="0"/>
              <a:t>global-ipv6-address</a:t>
            </a:r>
            <a:r>
              <a:rPr lang="en-US" dirty="0" smtClean="0"/>
              <a:t>...]</a:t>
            </a:r>
            <a:endParaRPr lang="en-US" b="0" dirty="0"/>
          </a:p>
        </p:txBody>
      </p:sp>
      <p:sp>
        <p:nvSpPr>
          <p:cNvPr id="7" name="Content Placeholder 6"/>
          <p:cNvSpPr>
            <a:spLocks noGrp="1"/>
          </p:cNvSpPr>
          <p:nvPr>
            <p:ph idx="12"/>
          </p:nvPr>
        </p:nvSpPr>
        <p:spPr>
          <a:xfrm>
            <a:off x="279400" y="2806700"/>
            <a:ext cx="8483600" cy="2298700"/>
          </a:xfrm>
        </p:spPr>
        <p:txBody>
          <a:bodyPr>
            <a:noAutofit/>
          </a:bodyPr>
          <a:lstStyle/>
          <a:p>
            <a:r>
              <a:rPr lang="en-US" sz="2000" dirty="0" smtClean="0"/>
              <a:t>The</a:t>
            </a:r>
            <a:r>
              <a:rPr lang="en-US" sz="2000" i="1" dirty="0" smtClean="0">
                <a:latin typeface="Courier New" pitchFamily="49" charset="0"/>
                <a:cs typeface="Courier New" pitchFamily="49" charset="0"/>
              </a:rPr>
              <a:t> global-ipv6-address </a:t>
            </a:r>
            <a:r>
              <a:rPr lang="en-US" sz="2000" dirty="0" smtClean="0"/>
              <a:t>is the IPv6 global address of the next hop to which packets are output. </a:t>
            </a:r>
          </a:p>
          <a:p>
            <a:pPr lvl="1"/>
            <a:r>
              <a:rPr lang="en-US" sz="1800" dirty="0" smtClean="0"/>
              <a:t>The next-hop router must be an adjacent router. </a:t>
            </a:r>
          </a:p>
          <a:p>
            <a:pPr lvl="1"/>
            <a:r>
              <a:rPr lang="en-US" sz="1800" dirty="0" smtClean="0"/>
              <a:t>Note </a:t>
            </a:r>
            <a:r>
              <a:rPr lang="en-US" sz="1800" smtClean="0"/>
              <a:t>that an </a:t>
            </a:r>
            <a:r>
              <a:rPr lang="en-US" sz="1800" dirty="0" smtClean="0"/>
              <a:t>IPv6 link-local address cannot be used because an IPv6 link-local address requires the interface to be specified to determine which interface to use.</a:t>
            </a:r>
          </a:p>
        </p:txBody>
      </p:sp>
    </p:spTree>
  </p:cSld>
  <p:clrMapOvr>
    <a:masterClrMapping/>
  </p:clrMapOvr>
  <p:transition/>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Apply the PBR Route Map</a:t>
            </a:r>
            <a:endParaRPr lang="en-US" sz="2900" dirty="0"/>
          </a:p>
        </p:txBody>
      </p:sp>
      <p:sp>
        <p:nvSpPr>
          <p:cNvPr id="13" name="Content Placeholder 12"/>
          <p:cNvSpPr>
            <a:spLocks noGrp="1"/>
          </p:cNvSpPr>
          <p:nvPr>
            <p:ph idx="1"/>
          </p:nvPr>
        </p:nvSpPr>
        <p:spPr/>
        <p:txBody>
          <a:bodyPr>
            <a:normAutofit/>
          </a:bodyPr>
          <a:lstStyle/>
          <a:p>
            <a:r>
              <a:rPr lang="en-US" dirty="0" smtClean="0"/>
              <a:t>Apply the PBR route map to an interface.</a:t>
            </a:r>
          </a:p>
        </p:txBody>
      </p:sp>
      <p:sp>
        <p:nvSpPr>
          <p:cNvPr id="14" name="Text Placeholder 13"/>
          <p:cNvSpPr>
            <a:spLocks noGrp="1"/>
          </p:cNvSpPr>
          <p:nvPr>
            <p:ph type="body" sz="quarter" idx="10"/>
          </p:nvPr>
        </p:nvSpPr>
        <p:spPr/>
        <p:txBody>
          <a:bodyPr/>
          <a:lstStyle/>
          <a:p>
            <a:r>
              <a:rPr lang="en-US" dirty="0" smtClean="0"/>
              <a:t>Router(config-if)#</a:t>
            </a:r>
          </a:p>
        </p:txBody>
      </p:sp>
      <p:sp>
        <p:nvSpPr>
          <p:cNvPr id="15" name="Text Placeholder 14"/>
          <p:cNvSpPr>
            <a:spLocks noGrp="1"/>
          </p:cNvSpPr>
          <p:nvPr>
            <p:ph type="body" sz="quarter" idx="11"/>
          </p:nvPr>
        </p:nvSpPr>
        <p:spPr>
          <a:xfrm>
            <a:off x="615326" y="1981200"/>
            <a:ext cx="7745412" cy="393700"/>
          </a:xfrm>
        </p:spPr>
        <p:txBody>
          <a:bodyPr>
            <a:normAutofit/>
          </a:bodyPr>
          <a:lstStyle/>
          <a:p>
            <a:r>
              <a:rPr lang="en-US" dirty="0" smtClean="0"/>
              <a:t>ipv6 policy route-map </a:t>
            </a:r>
            <a:r>
              <a:rPr lang="en-US" b="0" i="1" dirty="0" smtClean="0"/>
              <a:t>route-map-name</a:t>
            </a:r>
            <a:endParaRPr lang="en-US" b="0" i="1" dirty="0"/>
          </a:p>
        </p:txBody>
      </p:sp>
      <p:sp>
        <p:nvSpPr>
          <p:cNvPr id="7" name="Content Placeholder 6"/>
          <p:cNvSpPr>
            <a:spLocks noGrp="1"/>
          </p:cNvSpPr>
          <p:nvPr>
            <p:ph idx="12"/>
          </p:nvPr>
        </p:nvSpPr>
        <p:spPr>
          <a:xfrm>
            <a:off x="279400" y="2548794"/>
            <a:ext cx="8483600" cy="2298700"/>
          </a:xfrm>
        </p:spPr>
        <p:txBody>
          <a:bodyPr>
            <a:noAutofit/>
          </a:bodyPr>
          <a:lstStyle/>
          <a:p>
            <a:r>
              <a:rPr lang="en-US" dirty="0" smtClean="0"/>
              <a:t>The</a:t>
            </a:r>
            <a:r>
              <a:rPr lang="en-US" i="1" dirty="0" smtClean="0">
                <a:latin typeface="Courier New" pitchFamily="49" charset="0"/>
                <a:cs typeface="Courier New" pitchFamily="49" charset="0"/>
              </a:rPr>
              <a:t> route-map-name </a:t>
            </a:r>
            <a:r>
              <a:rPr lang="en-US" dirty="0" smtClean="0"/>
              <a:t>parameter is the name of the route map to use for PBR.</a:t>
            </a:r>
            <a:endParaRPr lang="en-US" sz="2000" dirty="0" smtClean="0"/>
          </a:p>
        </p:txBody>
      </p:sp>
    </p:spTree>
  </p:cSld>
  <p:clrMapOvr>
    <a:masterClrMapping/>
  </p:clrMapOvr>
  <p:transition/>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Identify a Route Map for Local Policy Routing</a:t>
            </a:r>
            <a:endParaRPr lang="en-US" sz="2900" dirty="0"/>
          </a:p>
        </p:txBody>
      </p:sp>
      <p:sp>
        <p:nvSpPr>
          <p:cNvPr id="13" name="Content Placeholder 12"/>
          <p:cNvSpPr>
            <a:spLocks noGrp="1"/>
          </p:cNvSpPr>
          <p:nvPr>
            <p:ph idx="1"/>
          </p:nvPr>
        </p:nvSpPr>
        <p:spPr/>
        <p:txBody>
          <a:bodyPr>
            <a:normAutofit/>
          </a:bodyPr>
          <a:lstStyle/>
          <a:p>
            <a:r>
              <a:rPr lang="en-US" dirty="0" smtClean="0"/>
              <a:t>Identify a route map to use for local policy routing.</a:t>
            </a:r>
          </a:p>
        </p:txBody>
      </p:sp>
      <p:sp>
        <p:nvSpPr>
          <p:cNvPr id="14" name="Text Placeholder 13"/>
          <p:cNvSpPr>
            <a:spLocks noGrp="1"/>
          </p:cNvSpPr>
          <p:nvPr>
            <p:ph type="body" sz="quarter" idx="10"/>
          </p:nvPr>
        </p:nvSpPr>
        <p:spPr/>
        <p:txBody>
          <a:bodyPr/>
          <a:lstStyle/>
          <a:p>
            <a:r>
              <a:rPr lang="en-US" dirty="0" smtClean="0"/>
              <a:t>Router(config)#</a:t>
            </a:r>
          </a:p>
        </p:txBody>
      </p:sp>
      <p:sp>
        <p:nvSpPr>
          <p:cNvPr id="15" name="Text Placeholder 14"/>
          <p:cNvSpPr>
            <a:spLocks noGrp="1"/>
          </p:cNvSpPr>
          <p:nvPr>
            <p:ph type="body" sz="quarter" idx="11"/>
          </p:nvPr>
        </p:nvSpPr>
        <p:spPr>
          <a:xfrm>
            <a:off x="615326" y="1981200"/>
            <a:ext cx="7745412" cy="393700"/>
          </a:xfrm>
        </p:spPr>
        <p:txBody>
          <a:bodyPr>
            <a:normAutofit/>
          </a:bodyPr>
          <a:lstStyle/>
          <a:p>
            <a:r>
              <a:rPr lang="en-US" dirty="0" smtClean="0"/>
              <a:t>ipv6 local policy route-map </a:t>
            </a:r>
            <a:r>
              <a:rPr lang="en-US" b="0" i="1" dirty="0" smtClean="0"/>
              <a:t>route-map-name</a:t>
            </a:r>
            <a:endParaRPr lang="en-US" b="0" i="1" dirty="0"/>
          </a:p>
        </p:txBody>
      </p:sp>
      <p:sp>
        <p:nvSpPr>
          <p:cNvPr id="7" name="Content Placeholder 6"/>
          <p:cNvSpPr>
            <a:spLocks noGrp="1"/>
          </p:cNvSpPr>
          <p:nvPr>
            <p:ph idx="12"/>
          </p:nvPr>
        </p:nvSpPr>
        <p:spPr>
          <a:xfrm>
            <a:off x="279400" y="2560517"/>
            <a:ext cx="8483600" cy="2298700"/>
          </a:xfrm>
        </p:spPr>
        <p:txBody>
          <a:bodyPr>
            <a:noAutofit/>
          </a:bodyPr>
          <a:lstStyle/>
          <a:p>
            <a:r>
              <a:rPr lang="en-US" dirty="0" smtClean="0"/>
              <a:t>Packets originating on the router are not normally policy routed. </a:t>
            </a:r>
          </a:p>
          <a:p>
            <a:pPr lvl="1"/>
            <a:r>
              <a:rPr lang="en-US" dirty="0" smtClean="0"/>
              <a:t>Local policy routing enables packets originating on the router to take a route other than the obvious shortest path. </a:t>
            </a:r>
          </a:p>
          <a:p>
            <a:r>
              <a:rPr lang="en-US" dirty="0" smtClean="0"/>
              <a:t>The</a:t>
            </a:r>
            <a:r>
              <a:rPr lang="en-US" i="1" dirty="0" smtClean="0">
                <a:latin typeface="Courier New" pitchFamily="49" charset="0"/>
                <a:cs typeface="Courier New" pitchFamily="49" charset="0"/>
              </a:rPr>
              <a:t> route-map-name </a:t>
            </a:r>
            <a:r>
              <a:rPr lang="en-US" dirty="0" smtClean="0"/>
              <a:t>parameter is the name of the route map to use for PBR.</a:t>
            </a:r>
          </a:p>
        </p:txBody>
      </p:sp>
    </p:spTree>
  </p:cSld>
  <p:clrMapOvr>
    <a:masterClrMapping/>
  </p:clrMapOvr>
  <p:transition/>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Define an IPv6 ACL</a:t>
            </a:r>
            <a:endParaRPr lang="en-US" sz="2900" dirty="0"/>
          </a:p>
        </p:txBody>
      </p:sp>
      <p:sp>
        <p:nvSpPr>
          <p:cNvPr id="13" name="Content Placeholder 12"/>
          <p:cNvSpPr>
            <a:spLocks noGrp="1"/>
          </p:cNvSpPr>
          <p:nvPr>
            <p:ph idx="1"/>
          </p:nvPr>
        </p:nvSpPr>
        <p:spPr/>
        <p:txBody>
          <a:bodyPr>
            <a:normAutofit/>
          </a:bodyPr>
          <a:lstStyle/>
          <a:p>
            <a:r>
              <a:rPr lang="en-US" sz="2200" dirty="0" smtClean="0"/>
              <a:t>Enter IPv6 ACL configuration mode.</a:t>
            </a:r>
          </a:p>
        </p:txBody>
      </p:sp>
      <p:sp>
        <p:nvSpPr>
          <p:cNvPr id="14" name="Text Placeholder 13"/>
          <p:cNvSpPr>
            <a:spLocks noGrp="1"/>
          </p:cNvSpPr>
          <p:nvPr>
            <p:ph type="body" sz="quarter" idx="10"/>
          </p:nvPr>
        </p:nvSpPr>
        <p:spPr/>
        <p:txBody>
          <a:bodyPr/>
          <a:lstStyle/>
          <a:p>
            <a:r>
              <a:rPr lang="en-US" dirty="0" smtClean="0"/>
              <a:t>Router(config)#</a:t>
            </a:r>
          </a:p>
        </p:txBody>
      </p:sp>
      <p:sp>
        <p:nvSpPr>
          <p:cNvPr id="15" name="Text Placeholder 14"/>
          <p:cNvSpPr>
            <a:spLocks noGrp="1"/>
          </p:cNvSpPr>
          <p:nvPr>
            <p:ph type="body" sz="quarter" idx="11"/>
          </p:nvPr>
        </p:nvSpPr>
        <p:spPr>
          <a:xfrm>
            <a:off x="615326" y="1981200"/>
            <a:ext cx="7745412" cy="393700"/>
          </a:xfrm>
        </p:spPr>
        <p:txBody>
          <a:bodyPr>
            <a:normAutofit/>
          </a:bodyPr>
          <a:lstStyle/>
          <a:p>
            <a:r>
              <a:rPr lang="en-US" dirty="0" smtClean="0"/>
              <a:t>ipv6 access-list </a:t>
            </a:r>
            <a:r>
              <a:rPr lang="en-US" b="0" i="1" dirty="0" smtClean="0"/>
              <a:t>access-list-name</a:t>
            </a:r>
            <a:endParaRPr lang="en-US" b="0" i="1" dirty="0"/>
          </a:p>
        </p:txBody>
      </p:sp>
      <p:sp>
        <p:nvSpPr>
          <p:cNvPr id="7" name="Content Placeholder 6"/>
          <p:cNvSpPr>
            <a:spLocks noGrp="1"/>
          </p:cNvSpPr>
          <p:nvPr>
            <p:ph idx="12"/>
          </p:nvPr>
        </p:nvSpPr>
        <p:spPr>
          <a:xfrm>
            <a:off x="279400" y="2525347"/>
            <a:ext cx="8483600" cy="3711329"/>
          </a:xfrm>
        </p:spPr>
        <p:txBody>
          <a:bodyPr>
            <a:noAutofit/>
          </a:bodyPr>
          <a:lstStyle/>
          <a:p>
            <a:r>
              <a:rPr lang="en-US" sz="2200" dirty="0" smtClean="0"/>
              <a:t>The</a:t>
            </a:r>
            <a:r>
              <a:rPr lang="en-US" sz="2200" i="1" dirty="0" smtClean="0">
                <a:latin typeface="Courier New" pitchFamily="49" charset="0"/>
                <a:cs typeface="Courier New" pitchFamily="49" charset="0"/>
              </a:rPr>
              <a:t> access-list-name </a:t>
            </a:r>
            <a:r>
              <a:rPr lang="en-US" sz="2200" dirty="0" smtClean="0"/>
              <a:t>parameter specifies the name of the access list. </a:t>
            </a:r>
          </a:p>
          <a:p>
            <a:r>
              <a:rPr lang="en-US" sz="2200" dirty="0" smtClean="0"/>
              <a:t>An IPv4 ACL and an IPv6 ACL cannot share the same name.</a:t>
            </a:r>
          </a:p>
          <a:p>
            <a:r>
              <a:rPr lang="en-US" sz="2200" smtClean="0"/>
              <a:t>Like </a:t>
            </a:r>
            <a:r>
              <a:rPr lang="en-US" sz="2200" dirty="0" smtClean="0"/>
              <a:t>IPv4, there are many</a:t>
            </a:r>
            <a:r>
              <a:rPr lang="en-US" sz="2200" b="1" dirty="0" smtClean="0">
                <a:latin typeface="Courier New" pitchFamily="49" charset="0"/>
                <a:cs typeface="Courier New" pitchFamily="49" charset="0"/>
              </a:rPr>
              <a:t> permit </a:t>
            </a:r>
            <a:r>
              <a:rPr lang="en-US" sz="2200" dirty="0" smtClean="0"/>
              <a:t>and</a:t>
            </a:r>
            <a:r>
              <a:rPr lang="en-US" sz="2200" b="1" dirty="0" smtClean="0">
                <a:latin typeface="Courier New" pitchFamily="49" charset="0"/>
                <a:cs typeface="Courier New" pitchFamily="49" charset="0"/>
              </a:rPr>
              <a:t> deny </a:t>
            </a:r>
            <a:r>
              <a:rPr lang="en-US" sz="2200" dirty="0" smtClean="0"/>
              <a:t>statements that can be used to create the access list including:</a:t>
            </a:r>
          </a:p>
          <a:p>
            <a:pPr marL="234950" lvl="1" indent="-9525">
              <a:buNone/>
            </a:pPr>
            <a:r>
              <a:rPr lang="en-US" sz="1600" b="1" dirty="0" smtClean="0">
                <a:latin typeface="Courier New" pitchFamily="49" charset="0"/>
                <a:cs typeface="Courier New" pitchFamily="49" charset="0"/>
              </a:rPr>
              <a:t>permit </a:t>
            </a:r>
            <a:r>
              <a:rPr lang="en-US" sz="1600" i="1" dirty="0" smtClean="0">
                <a:latin typeface="Courier New" pitchFamily="49" charset="0"/>
                <a:cs typeface="Courier New" pitchFamily="49" charset="0"/>
              </a:rPr>
              <a:t>protocol </a:t>
            </a:r>
            <a:r>
              <a:rPr lang="en-US" sz="1600" b="1" dirty="0" smtClean="0">
                <a:latin typeface="Courier New" pitchFamily="49" charset="0"/>
                <a:cs typeface="Courier New" pitchFamily="49" charset="0"/>
              </a:rPr>
              <a:t>{</a:t>
            </a:r>
            <a:r>
              <a:rPr lang="en-US" sz="1600" i="1" dirty="0" smtClean="0">
                <a:latin typeface="Courier New" pitchFamily="49" charset="0"/>
                <a:cs typeface="Courier New" pitchFamily="49" charset="0"/>
              </a:rPr>
              <a:t>source-ipv6-prefix/prefix-length </a:t>
            </a:r>
            <a:r>
              <a:rPr lang="en-US" sz="1600" b="1" dirty="0" smtClean="0">
                <a:latin typeface="Courier New" pitchFamily="49" charset="0"/>
                <a:cs typeface="Courier New" pitchFamily="49" charset="0"/>
              </a:rPr>
              <a:t>| any | host </a:t>
            </a:r>
            <a:r>
              <a:rPr lang="en-US" sz="1600" i="1" dirty="0" smtClean="0">
                <a:latin typeface="Courier New" pitchFamily="49" charset="0"/>
                <a:cs typeface="Courier New" pitchFamily="49" charset="0"/>
              </a:rPr>
              <a:t>source-ipv6-address</a:t>
            </a:r>
            <a:r>
              <a:rPr lang="en-US" sz="1600" b="1" dirty="0" smtClean="0">
                <a:latin typeface="Courier New" pitchFamily="49" charset="0"/>
                <a:cs typeface="Courier New" pitchFamily="49" charset="0"/>
              </a:rPr>
              <a:t>} {</a:t>
            </a:r>
            <a:r>
              <a:rPr lang="en-US" sz="1600" i="1" dirty="0" smtClean="0">
                <a:latin typeface="Courier New" pitchFamily="49" charset="0"/>
                <a:cs typeface="Courier New" pitchFamily="49" charset="0"/>
              </a:rPr>
              <a:t>destination-ipv6-prefix/prefix-length </a:t>
            </a:r>
            <a:r>
              <a:rPr lang="en-US" sz="1600" b="1" dirty="0" smtClean="0">
                <a:latin typeface="Courier New" pitchFamily="49" charset="0"/>
                <a:cs typeface="Courier New" pitchFamily="49" charset="0"/>
              </a:rPr>
              <a:t>| any | host </a:t>
            </a:r>
            <a:r>
              <a:rPr lang="en-US" sz="1600" i="1" dirty="0" smtClean="0">
                <a:latin typeface="Courier New" pitchFamily="49" charset="0"/>
                <a:cs typeface="Courier New" pitchFamily="49" charset="0"/>
              </a:rPr>
              <a:t>destination-ipv6-address</a:t>
            </a:r>
            <a:r>
              <a:rPr lang="en-US" sz="1600" b="1" dirty="0" smtClean="0">
                <a:latin typeface="Courier New" pitchFamily="49" charset="0"/>
                <a:cs typeface="Courier New" pitchFamily="49" charset="0"/>
              </a:rPr>
              <a:t>}</a:t>
            </a:r>
          </a:p>
          <a:p>
            <a:r>
              <a:rPr lang="en-US" sz="2200" smtClean="0">
                <a:ea typeface="+mn-ea"/>
                <a:cs typeface="+mn-cs"/>
              </a:rPr>
              <a:t>Note: </a:t>
            </a:r>
            <a:r>
              <a:rPr lang="en-US" sz="2200" smtClean="0"/>
              <a:t>IPv6 </a:t>
            </a:r>
            <a:r>
              <a:rPr lang="en-US" sz="2200" dirty="0" smtClean="0"/>
              <a:t>does not support numbered ACLs.</a:t>
            </a:r>
          </a:p>
          <a:p>
            <a:pPr lvl="2"/>
            <a:endParaRPr lang="en-US" sz="1600" b="1" dirty="0" smtClean="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Change the Ping Default Source Interface</a:t>
            </a:r>
            <a:endParaRPr lang="en-US" sz="2900" dirty="0"/>
          </a:p>
        </p:txBody>
      </p:sp>
      <p:sp>
        <p:nvSpPr>
          <p:cNvPr id="13" name="Content Placeholder 12"/>
          <p:cNvSpPr>
            <a:spLocks noGrp="1"/>
          </p:cNvSpPr>
          <p:nvPr>
            <p:ph idx="1"/>
          </p:nvPr>
        </p:nvSpPr>
        <p:spPr/>
        <p:txBody>
          <a:bodyPr>
            <a:normAutofit/>
          </a:bodyPr>
          <a:lstStyle/>
          <a:p>
            <a:r>
              <a:rPr lang="en-US" dirty="0" smtClean="0"/>
              <a:t>Specify the source interface to use when using</a:t>
            </a:r>
            <a:r>
              <a:rPr lang="en-US" b="1" dirty="0" smtClean="0">
                <a:latin typeface="Courier New" pitchFamily="49" charset="0"/>
                <a:cs typeface="Courier New" pitchFamily="49" charset="0"/>
              </a:rPr>
              <a:t> ping</a:t>
            </a:r>
            <a:r>
              <a:rPr lang="en-US" dirty="0" smtClean="0"/>
              <a:t>.</a:t>
            </a:r>
          </a:p>
        </p:txBody>
      </p:sp>
      <p:sp>
        <p:nvSpPr>
          <p:cNvPr id="14" name="Text Placeholder 13"/>
          <p:cNvSpPr>
            <a:spLocks noGrp="1"/>
          </p:cNvSpPr>
          <p:nvPr>
            <p:ph type="body" sz="quarter" idx="10"/>
          </p:nvPr>
        </p:nvSpPr>
        <p:spPr/>
        <p:txBody>
          <a:bodyPr/>
          <a:lstStyle/>
          <a:p>
            <a:r>
              <a:rPr lang="en-US" dirty="0" smtClean="0"/>
              <a:t>Router#</a:t>
            </a:r>
          </a:p>
        </p:txBody>
      </p:sp>
      <p:sp>
        <p:nvSpPr>
          <p:cNvPr id="15" name="Text Placeholder 14"/>
          <p:cNvSpPr>
            <a:spLocks noGrp="1"/>
          </p:cNvSpPr>
          <p:nvPr>
            <p:ph type="body" sz="quarter" idx="11"/>
          </p:nvPr>
        </p:nvSpPr>
        <p:spPr>
          <a:xfrm>
            <a:off x="615326" y="1981200"/>
            <a:ext cx="7745412" cy="393700"/>
          </a:xfrm>
        </p:spPr>
        <p:txBody>
          <a:bodyPr>
            <a:normAutofit/>
          </a:bodyPr>
          <a:lstStyle/>
          <a:p>
            <a:r>
              <a:rPr lang="en-US" dirty="0" smtClean="0"/>
              <a:t>ping ipv6 </a:t>
            </a:r>
            <a:r>
              <a:rPr lang="en-US" b="0" i="1" dirty="0" smtClean="0"/>
              <a:t>ipv6-address</a:t>
            </a:r>
            <a:r>
              <a:rPr lang="en-US" b="0" dirty="0" smtClean="0"/>
              <a:t> </a:t>
            </a:r>
            <a:r>
              <a:rPr lang="en-US" dirty="0" smtClean="0"/>
              <a:t>source </a:t>
            </a:r>
            <a:r>
              <a:rPr lang="en-US" b="0" i="1" dirty="0" smtClean="0"/>
              <a:t>interface-name</a:t>
            </a:r>
            <a:endParaRPr lang="en-US" b="0" i="1" dirty="0"/>
          </a:p>
        </p:txBody>
      </p:sp>
      <p:sp>
        <p:nvSpPr>
          <p:cNvPr id="7" name="Content Placeholder 6"/>
          <p:cNvSpPr>
            <a:spLocks noGrp="1"/>
          </p:cNvSpPr>
          <p:nvPr>
            <p:ph idx="12"/>
          </p:nvPr>
        </p:nvSpPr>
        <p:spPr>
          <a:xfrm>
            <a:off x="279400" y="2707310"/>
            <a:ext cx="8483600" cy="3530600"/>
          </a:xfrm>
        </p:spPr>
        <p:txBody>
          <a:bodyPr>
            <a:noAutofit/>
          </a:bodyPr>
          <a:lstStyle/>
          <a:p>
            <a:r>
              <a:rPr lang="en-US" dirty="0" smtClean="0"/>
              <a:t>The default behavior is to use the address of the exiting interface as the source address of the packets. </a:t>
            </a:r>
          </a:p>
          <a:p>
            <a:pPr lvl="1"/>
            <a:r>
              <a:rPr lang="en-US" dirty="0" smtClean="0"/>
              <a:t>This command specifies the source interface to use.</a:t>
            </a:r>
            <a:endParaRPr lang="en-US" sz="1600" b="1" dirty="0" smtClean="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8"/>
          <p:cNvSpPr>
            <a:spLocks noGrp="1" noChangeArrowheads="1"/>
          </p:cNvSpPr>
          <p:nvPr>
            <p:ph type="title"/>
          </p:nvPr>
        </p:nvSpPr>
        <p:spPr/>
        <p:txBody>
          <a:bodyPr/>
          <a:lstStyle/>
          <a:p>
            <a:r>
              <a:rPr lang="en-US" dirty="0" smtClean="0"/>
              <a:t>Verifying and Troubleshooting IPv6 PBR</a:t>
            </a:r>
          </a:p>
        </p:txBody>
      </p:sp>
      <p:graphicFrame>
        <p:nvGraphicFramePr>
          <p:cNvPr id="5" name="Content Placeholder 4"/>
          <p:cNvGraphicFramePr>
            <a:graphicFrameLocks noGrp="1"/>
          </p:cNvGraphicFramePr>
          <p:nvPr>
            <p:ph idx="1"/>
          </p:nvPr>
        </p:nvGraphicFramePr>
        <p:xfrm>
          <a:off x="279400" y="1182689"/>
          <a:ext cx="8537054" cy="4519123"/>
        </p:xfrm>
        <a:graphic>
          <a:graphicData uri="http://schemas.openxmlformats.org/drawingml/2006/table">
            <a:tbl>
              <a:tblPr firstRow="1" bandRow="1">
                <a:tableStyleId>{5C22544A-7EE6-4342-B048-85BDC9FD1C3A}</a:tableStyleId>
              </a:tblPr>
              <a:tblGrid>
                <a:gridCol w="2957095"/>
                <a:gridCol w="5579959"/>
              </a:tblGrid>
              <a:tr h="481744">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2000" u="none" strike="noStrike" cap="none" normalizeH="0" baseline="0" dirty="0" smtClean="0">
                          <a:ln>
                            <a:noFill/>
                          </a:ln>
                          <a:effectLst/>
                        </a:rPr>
                        <a:t>Command</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2000" u="none" strike="noStrike" cap="none" normalizeH="0" baseline="0" dirty="0" smtClean="0">
                          <a:ln>
                            <a:noFill/>
                          </a:ln>
                          <a:effectLst/>
                        </a:rPr>
                        <a:t>Description</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r>
              <a:tr h="1497867">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800" b="1" u="none" strike="noStrike" kern="1200" cap="none" normalizeH="0" baseline="0" dirty="0" smtClean="0">
                          <a:ln>
                            <a:noFill/>
                          </a:ln>
                          <a:solidFill>
                            <a:schemeClr val="dk1"/>
                          </a:solidFill>
                          <a:effectLst/>
                          <a:latin typeface="Courier New" pitchFamily="49" charset="0"/>
                          <a:ea typeface="+mn-ea"/>
                          <a:cs typeface="Courier New" pitchFamily="49" charset="0"/>
                        </a:rPr>
                        <a:t>show ipv6 access-list [</a:t>
                      </a:r>
                      <a:r>
                        <a:rPr kumimoji="0" lang="en-US" sz="1800" b="0" i="1" u="none" strike="noStrike" kern="1200" cap="none" normalizeH="0" baseline="0" dirty="0" smtClean="0">
                          <a:ln>
                            <a:noFill/>
                          </a:ln>
                          <a:solidFill>
                            <a:schemeClr val="dk1"/>
                          </a:solidFill>
                          <a:effectLst/>
                          <a:latin typeface="Courier New" pitchFamily="49" charset="0"/>
                          <a:ea typeface="+mn-ea"/>
                          <a:cs typeface="Courier New" pitchFamily="49" charset="0"/>
                        </a:rPr>
                        <a:t>access-list-name</a:t>
                      </a:r>
                      <a:r>
                        <a:rPr kumimoji="0" lang="en-US" sz="1800" b="1" u="none" strike="noStrike" kern="1200" cap="none" normalizeH="0" baseline="0" dirty="0" smtClean="0">
                          <a:ln>
                            <a:noFill/>
                          </a:ln>
                          <a:solidFill>
                            <a:schemeClr val="dk1"/>
                          </a:solidFill>
                          <a:effectLst/>
                          <a:latin typeface="Courier New" pitchFamily="49" charset="0"/>
                          <a:ea typeface="+mn-ea"/>
                          <a:cs typeface="Courier New" pitchFamily="49" charset="0"/>
                        </a:rPr>
                        <a:t>]</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800" u="none" strike="noStrike" kern="1200" cap="none" normalizeH="0" baseline="0" dirty="0" smtClean="0">
                          <a:ln>
                            <a:noFill/>
                          </a:ln>
                          <a:solidFill>
                            <a:schemeClr val="dk1"/>
                          </a:solidFill>
                          <a:effectLst/>
                          <a:latin typeface="+mn-lt"/>
                          <a:ea typeface="+mn-ea"/>
                          <a:cs typeface="+mn-cs"/>
                        </a:rPr>
                        <a:t>Displays the contents of all or a specified IPv6 ACL. </a:t>
                      </a:r>
                    </a:p>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800" u="none" strike="noStrike" kern="1200" cap="none" normalizeH="0" baseline="0" dirty="0" smtClean="0">
                          <a:ln>
                            <a:noFill/>
                          </a:ln>
                          <a:solidFill>
                            <a:schemeClr val="dk1"/>
                          </a:solidFill>
                          <a:effectLst/>
                          <a:latin typeface="+mn-lt"/>
                          <a:ea typeface="+mn-ea"/>
                          <a:cs typeface="+mn-cs"/>
                        </a:rPr>
                        <a:t>The</a:t>
                      </a:r>
                      <a:r>
                        <a:rPr kumimoji="0" lang="en-US" sz="1800" b="0" i="1" u="none" strike="noStrike" kern="1200" cap="none" normalizeH="0" baseline="0" dirty="0" smtClean="0">
                          <a:ln>
                            <a:noFill/>
                          </a:ln>
                          <a:solidFill>
                            <a:schemeClr val="dk1"/>
                          </a:solidFill>
                          <a:effectLst/>
                          <a:latin typeface="Courier New" pitchFamily="49" charset="0"/>
                          <a:ea typeface="+mn-ea"/>
                          <a:cs typeface="Courier New" pitchFamily="49" charset="0"/>
                        </a:rPr>
                        <a:t> access-list-name </a:t>
                      </a:r>
                      <a:r>
                        <a:rPr kumimoji="0" lang="en-US" sz="1800" u="none" strike="noStrike" kern="1200" cap="none" normalizeH="0" baseline="0" dirty="0" smtClean="0">
                          <a:ln>
                            <a:noFill/>
                          </a:ln>
                          <a:solidFill>
                            <a:schemeClr val="dk1"/>
                          </a:solidFill>
                          <a:effectLst/>
                          <a:latin typeface="+mn-lt"/>
                          <a:ea typeface="+mn-ea"/>
                          <a:cs typeface="+mn-cs"/>
                        </a:rPr>
                        <a:t>parameter specifies the name of the access list.</a:t>
                      </a:r>
                    </a:p>
                  </a:txBody>
                  <a:tcPr marL="82124" marR="82124" marT="41061" marB="41061" anchor="ctr" horzOverflow="overflow"/>
                </a:tc>
              </a:tr>
              <a:tr h="1269756">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800" b="1" u="none" strike="noStrike" kern="1200" cap="none" normalizeH="0" baseline="0" dirty="0" smtClean="0">
                          <a:ln>
                            <a:noFill/>
                          </a:ln>
                          <a:solidFill>
                            <a:schemeClr val="dk1"/>
                          </a:solidFill>
                          <a:effectLst/>
                          <a:latin typeface="Courier New" pitchFamily="49" charset="0"/>
                          <a:ea typeface="+mn-ea"/>
                          <a:cs typeface="Courier New" pitchFamily="49" charset="0"/>
                        </a:rPr>
                        <a:t>show route-map [</a:t>
                      </a:r>
                      <a:r>
                        <a:rPr kumimoji="0" lang="en-US" sz="1800" b="0" i="1" u="none" strike="noStrike" kern="1200" cap="none" normalizeH="0" baseline="0" dirty="0" smtClean="0">
                          <a:ln>
                            <a:noFill/>
                          </a:ln>
                          <a:solidFill>
                            <a:schemeClr val="dk1"/>
                          </a:solidFill>
                          <a:effectLst/>
                          <a:latin typeface="Courier New" pitchFamily="49" charset="0"/>
                          <a:ea typeface="+mn-ea"/>
                          <a:cs typeface="Courier New" pitchFamily="49" charset="0"/>
                        </a:rPr>
                        <a:t>map-name</a:t>
                      </a:r>
                      <a:r>
                        <a:rPr kumimoji="0" lang="en-US" sz="1800" b="1" u="none" strike="noStrike" kern="1200" cap="none" normalizeH="0" baseline="0" dirty="0" smtClean="0">
                          <a:ln>
                            <a:noFill/>
                          </a:ln>
                          <a:solidFill>
                            <a:schemeClr val="dk1"/>
                          </a:solidFill>
                          <a:effectLst/>
                          <a:latin typeface="Courier New" pitchFamily="49" charset="0"/>
                          <a:ea typeface="+mn-ea"/>
                          <a:cs typeface="Courier New" pitchFamily="49" charset="0"/>
                        </a:rPr>
                        <a:t>]</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800" u="none" strike="noStrike" kern="1200" cap="none" normalizeH="0" baseline="0" dirty="0" smtClean="0">
                          <a:ln>
                            <a:noFill/>
                          </a:ln>
                          <a:solidFill>
                            <a:schemeClr val="dk1"/>
                          </a:solidFill>
                          <a:effectLst/>
                          <a:latin typeface="+mn-lt"/>
                          <a:ea typeface="+mn-ea"/>
                          <a:cs typeface="+mn-cs"/>
                        </a:rPr>
                        <a:t>Displays configured IPv4 and IPv6 route maps</a:t>
                      </a:r>
                    </a:p>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800" u="none" strike="noStrike" kern="1200" cap="none" normalizeH="0" baseline="0" dirty="0" smtClean="0">
                          <a:ln>
                            <a:noFill/>
                          </a:ln>
                          <a:solidFill>
                            <a:schemeClr val="dk1"/>
                          </a:solidFill>
                          <a:effectLst/>
                          <a:latin typeface="+mn-lt"/>
                          <a:ea typeface="+mn-ea"/>
                          <a:cs typeface="+mn-cs"/>
                        </a:rPr>
                        <a:t>The</a:t>
                      </a:r>
                      <a:r>
                        <a:rPr kumimoji="0" lang="en-US" sz="1800" b="0" i="1" u="none" strike="noStrike" kern="1200" cap="none" normalizeH="0" baseline="0" dirty="0" smtClean="0">
                          <a:ln>
                            <a:noFill/>
                          </a:ln>
                          <a:solidFill>
                            <a:schemeClr val="dk1"/>
                          </a:solidFill>
                          <a:effectLst/>
                          <a:latin typeface="Courier New" pitchFamily="49" charset="0"/>
                          <a:ea typeface="+mn-ea"/>
                          <a:cs typeface="Courier New" pitchFamily="49" charset="0"/>
                        </a:rPr>
                        <a:t> map-name </a:t>
                      </a:r>
                      <a:r>
                        <a:rPr kumimoji="0" lang="en-US" sz="1800" u="none" strike="noStrike" kern="1200" cap="none" normalizeH="0" baseline="0" dirty="0" smtClean="0">
                          <a:ln>
                            <a:noFill/>
                          </a:ln>
                          <a:solidFill>
                            <a:schemeClr val="dk1"/>
                          </a:solidFill>
                          <a:effectLst/>
                          <a:latin typeface="+mn-lt"/>
                          <a:ea typeface="+mn-ea"/>
                          <a:cs typeface="+mn-cs"/>
                        </a:rPr>
                        <a:t>is an optional name of a specific route map.</a:t>
                      </a:r>
                    </a:p>
                  </a:txBody>
                  <a:tcPr marL="82124" marR="82124" marT="41061" marB="41061" anchor="ctr" horzOverflow="overflow"/>
                </a:tc>
              </a:tr>
              <a:tr h="1269756">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800" b="1" u="none" strike="noStrike" kern="1200" cap="none" normalizeH="0" baseline="0" dirty="0" smtClean="0">
                          <a:ln>
                            <a:noFill/>
                          </a:ln>
                          <a:solidFill>
                            <a:schemeClr val="dk1"/>
                          </a:solidFill>
                          <a:effectLst/>
                          <a:latin typeface="Courier New" pitchFamily="49" charset="0"/>
                          <a:ea typeface="+mn-ea"/>
                          <a:cs typeface="Courier New" pitchFamily="49" charset="0"/>
                        </a:rPr>
                        <a:t>debug ipv6 policy [</a:t>
                      </a:r>
                      <a:r>
                        <a:rPr kumimoji="0" lang="en-US" sz="1800" b="0" i="1" u="none" strike="noStrike" kern="1200" cap="none" normalizeH="0" baseline="0" dirty="0" smtClean="0">
                          <a:ln>
                            <a:noFill/>
                          </a:ln>
                          <a:solidFill>
                            <a:schemeClr val="dk1"/>
                          </a:solidFill>
                          <a:effectLst/>
                          <a:latin typeface="Courier New" pitchFamily="49" charset="0"/>
                          <a:ea typeface="+mn-ea"/>
                          <a:cs typeface="Courier New" pitchFamily="49" charset="0"/>
                        </a:rPr>
                        <a:t>access-list-name</a:t>
                      </a:r>
                      <a:r>
                        <a:rPr kumimoji="0" lang="en-US" sz="1800" b="1" u="none" strike="noStrike" kern="1200" cap="none" normalizeH="0" baseline="0" dirty="0" smtClean="0">
                          <a:ln>
                            <a:noFill/>
                          </a:ln>
                          <a:solidFill>
                            <a:schemeClr val="dk1"/>
                          </a:solidFill>
                          <a:effectLst/>
                          <a:latin typeface="Courier New" pitchFamily="49" charset="0"/>
                          <a:ea typeface="+mn-ea"/>
                          <a:cs typeface="Courier New" pitchFamily="49" charset="0"/>
                        </a:rPr>
                        <a:t>]</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defRPr/>
                      </a:pPr>
                      <a:r>
                        <a:rPr kumimoji="0" lang="en-US" sz="1800" u="none" strike="noStrike" kern="1200" cap="none" normalizeH="0" baseline="0" dirty="0" smtClean="0">
                          <a:ln>
                            <a:noFill/>
                          </a:ln>
                          <a:solidFill>
                            <a:schemeClr val="dk1"/>
                          </a:solidFill>
                          <a:effectLst/>
                          <a:latin typeface="+mn-lt"/>
                          <a:ea typeface="+mn-ea"/>
                          <a:cs typeface="+mn-cs"/>
                        </a:rPr>
                        <a:t>Displays IPv6 policy routing packet activity.</a:t>
                      </a:r>
                    </a:p>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defRPr/>
                      </a:pPr>
                      <a:r>
                        <a:rPr kumimoji="0" lang="en-US" sz="1800" u="none" strike="noStrike" kern="1200" cap="none" normalizeH="0" baseline="0" dirty="0" smtClean="0">
                          <a:ln>
                            <a:noFill/>
                          </a:ln>
                          <a:solidFill>
                            <a:schemeClr val="dk1"/>
                          </a:solidFill>
                          <a:effectLst/>
                          <a:latin typeface="+mn-lt"/>
                          <a:ea typeface="+mn-ea"/>
                          <a:cs typeface="+mn-cs"/>
                        </a:rPr>
                        <a:t>The</a:t>
                      </a:r>
                      <a:r>
                        <a:rPr kumimoji="0" lang="en-US" sz="1800" i="1" u="none" strike="noStrike" kern="1200" cap="none" normalizeH="0" baseline="0" dirty="0" smtClean="0">
                          <a:ln>
                            <a:noFill/>
                          </a:ln>
                          <a:solidFill>
                            <a:schemeClr val="dk1"/>
                          </a:solidFill>
                          <a:effectLst/>
                          <a:latin typeface="Courier New" pitchFamily="49" charset="0"/>
                          <a:ea typeface="+mn-ea"/>
                          <a:cs typeface="Courier New" pitchFamily="49" charset="0"/>
                        </a:rPr>
                        <a:t> access-list-name </a:t>
                      </a:r>
                      <a:r>
                        <a:rPr kumimoji="0" lang="en-US" sz="1800" u="none" strike="noStrike" kern="1200" cap="none" normalizeH="0" baseline="0" dirty="0" smtClean="0">
                          <a:ln>
                            <a:noFill/>
                          </a:ln>
                          <a:solidFill>
                            <a:schemeClr val="dk1"/>
                          </a:solidFill>
                          <a:effectLst/>
                          <a:latin typeface="+mn-lt"/>
                          <a:ea typeface="+mn-ea"/>
                          <a:cs typeface="+mn-cs"/>
                        </a:rPr>
                        <a:t>parameter specifies the name of the access list.</a:t>
                      </a:r>
                    </a:p>
                  </a:txBody>
                  <a:tcPr marL="82124" marR="82124" marT="41061" marB="41061" anchor="ctr" horzOverflow="overflow"/>
                </a:tc>
              </a:tr>
            </a:tbl>
          </a:graphicData>
        </a:graphic>
      </p:graphicFrame>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5250" name="Rectangle 2"/>
          <p:cNvSpPr>
            <a:spLocks noGrp="1" noChangeArrowheads="1"/>
          </p:cNvSpPr>
          <p:nvPr>
            <p:ph type="title"/>
          </p:nvPr>
        </p:nvSpPr>
        <p:spPr/>
        <p:txBody>
          <a:bodyPr/>
          <a:lstStyle/>
          <a:p>
            <a:pPr>
              <a:defRPr/>
            </a:pPr>
            <a:r>
              <a:rPr lang="en-US" dirty="0" smtClean="0"/>
              <a:t>IPv6 Address Allocation Process</a:t>
            </a:r>
          </a:p>
        </p:txBody>
      </p:sp>
      <p:sp>
        <p:nvSpPr>
          <p:cNvPr id="7" name="Content Placeholder 6"/>
          <p:cNvSpPr>
            <a:spLocks noGrp="1"/>
          </p:cNvSpPr>
          <p:nvPr>
            <p:ph idx="10"/>
          </p:nvPr>
        </p:nvSpPr>
        <p:spPr/>
        <p:txBody>
          <a:bodyPr>
            <a:normAutofit/>
          </a:bodyPr>
          <a:lstStyle/>
          <a:p>
            <a:r>
              <a:rPr lang="en-US" dirty="0" smtClean="0"/>
              <a:t>The following displays how IPv6 global unicast addresses are allocated by the IANA.</a:t>
            </a:r>
          </a:p>
          <a:p>
            <a:pPr lvl="1"/>
            <a:r>
              <a:rPr lang="en-US" dirty="0" smtClean="0"/>
              <a:t>Only a small portion (12.5%) of the IPv6 address space is being allocated to the Registries in the range of 2001::/16.</a:t>
            </a:r>
          </a:p>
          <a:p>
            <a:pPr lvl="1"/>
            <a:endParaRPr lang="en-US" dirty="0" smtClean="0"/>
          </a:p>
        </p:txBody>
      </p:sp>
      <p:pic>
        <p:nvPicPr>
          <p:cNvPr id="9" name="Picture 3"/>
          <p:cNvPicPr>
            <a:picLocks noGrp="1" noChangeAspect="1" noChangeArrowheads="1"/>
          </p:cNvPicPr>
          <p:nvPr>
            <p:ph sz="quarter" idx="11"/>
          </p:nvPr>
        </p:nvPicPr>
        <p:blipFill>
          <a:blip r:embed="rId3" cstate="print"/>
          <a:stretch>
            <a:fillRect/>
          </a:stretch>
        </p:blipFill>
        <p:spPr bwMode="auto">
          <a:xfrm>
            <a:off x="619552" y="2798890"/>
            <a:ext cx="7886700" cy="2921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IPv6 PBR Example</a:t>
            </a:r>
            <a:endParaRPr lang="en-US" dirty="0"/>
          </a:p>
        </p:txBody>
      </p:sp>
      <p:sp>
        <p:nvSpPr>
          <p:cNvPr id="73" name="Content Placeholder 6"/>
          <p:cNvSpPr>
            <a:spLocks noGrp="1"/>
          </p:cNvSpPr>
          <p:nvPr>
            <p:ph idx="11"/>
          </p:nvPr>
        </p:nvSpPr>
        <p:spPr>
          <a:xfrm>
            <a:off x="279400" y="3568700"/>
            <a:ext cx="8483600" cy="2984499"/>
          </a:xfrm>
        </p:spPr>
        <p:txBody>
          <a:bodyPr>
            <a:noAutofit/>
          </a:bodyPr>
          <a:lstStyle/>
          <a:p>
            <a:pPr>
              <a:buFont typeface="Wingdings" pitchFamily="2" charset="2"/>
              <a:buChar char="§"/>
            </a:pPr>
            <a:r>
              <a:rPr lang="en-US" sz="2000" dirty="0" smtClean="0"/>
              <a:t>In this example, all interfaces have IPv6 addresses and RIPng configured on all routers for full reachability.</a:t>
            </a:r>
          </a:p>
          <a:p>
            <a:pPr>
              <a:buFont typeface="Wingdings" pitchFamily="2" charset="2"/>
              <a:buChar char="§"/>
            </a:pPr>
            <a:r>
              <a:rPr lang="en-US" sz="2000" dirty="0" smtClean="0"/>
              <a:t>Traffic from R4 to R2 normally takes the R4-R1-R2 path (orange arrows). </a:t>
            </a:r>
          </a:p>
          <a:p>
            <a:pPr>
              <a:buFont typeface="Wingdings" pitchFamily="2" charset="2"/>
              <a:buChar char="§"/>
            </a:pPr>
            <a:r>
              <a:rPr lang="en-US" sz="2000" dirty="0" smtClean="0"/>
              <a:t>The objective of this example is to configure PBR such that traffic sourced from the loopback 104 interface on R4 takes the R4-R1-R3-R2 path (yellow arrow).</a:t>
            </a:r>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83" name="Right Arrow 82"/>
          <p:cNvSpPr/>
          <p:nvPr/>
        </p:nvSpPr>
        <p:spPr bwMode="auto">
          <a:xfrm>
            <a:off x="1587500" y="4724400"/>
            <a:ext cx="1930400" cy="165100"/>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4" name="Right Arrow 83"/>
          <p:cNvSpPr/>
          <p:nvPr/>
        </p:nvSpPr>
        <p:spPr bwMode="auto">
          <a:xfrm>
            <a:off x="2921000" y="5715000"/>
            <a:ext cx="1930400" cy="165100"/>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90" name="Straight Connector 89"/>
          <p:cNvCxnSpPr/>
          <p:nvPr/>
        </p:nvCxnSpPr>
        <p:spPr bwMode="auto">
          <a:xfrm>
            <a:off x="1838738" y="2226365"/>
            <a:ext cx="606287" cy="1588"/>
          </a:xfrm>
          <a:prstGeom prst="line">
            <a:avLst/>
          </a:prstGeom>
          <a:solidFill>
            <a:schemeClr val="accent1"/>
          </a:solidFill>
          <a:ln w="19050" cap="flat" cmpd="sng" algn="ctr">
            <a:solidFill>
              <a:schemeClr val="tx1"/>
            </a:solidFill>
            <a:prstDash val="solid"/>
            <a:round/>
            <a:headEnd type="oval" w="med" len="med"/>
            <a:tailEnd type="triangle" w="med" len="med"/>
          </a:ln>
          <a:effectLst/>
        </p:spPr>
      </p:cxnSp>
      <p:pic>
        <p:nvPicPr>
          <p:cNvPr id="91" name="Picture 88"/>
          <p:cNvPicPr>
            <a:picLocks noChangeAspect="1" noChangeArrowheads="1"/>
          </p:cNvPicPr>
          <p:nvPr/>
        </p:nvPicPr>
        <p:blipFill>
          <a:blip r:embed="rId2" cstate="print"/>
          <a:srcRect/>
          <a:stretch>
            <a:fillRect/>
          </a:stretch>
        </p:blipFill>
        <p:spPr bwMode="auto">
          <a:xfrm>
            <a:off x="5486187" y="1294301"/>
            <a:ext cx="2236518" cy="1542518"/>
          </a:xfrm>
          <a:prstGeom prst="rect">
            <a:avLst/>
          </a:prstGeom>
          <a:noFill/>
          <a:ln w="9525" algn="ctr">
            <a:noFill/>
            <a:miter lim="800000"/>
            <a:headEnd/>
            <a:tailEnd/>
          </a:ln>
        </p:spPr>
      </p:pic>
      <p:pic>
        <p:nvPicPr>
          <p:cNvPr id="92" name="Picture 37"/>
          <p:cNvPicPr>
            <a:picLocks noChangeArrowheads="1"/>
          </p:cNvPicPr>
          <p:nvPr/>
        </p:nvPicPr>
        <p:blipFill>
          <a:blip r:embed="rId3" cstate="print"/>
          <a:srcRect/>
          <a:stretch>
            <a:fillRect/>
          </a:stretch>
        </p:blipFill>
        <p:spPr bwMode="auto">
          <a:xfrm>
            <a:off x="4655443" y="1981406"/>
            <a:ext cx="870351" cy="451691"/>
          </a:xfrm>
          <a:prstGeom prst="rect">
            <a:avLst/>
          </a:prstGeom>
          <a:noFill/>
          <a:ln w="9525">
            <a:noFill/>
            <a:miter lim="800000"/>
            <a:headEnd/>
            <a:tailEnd/>
          </a:ln>
        </p:spPr>
      </p:pic>
      <p:sp>
        <p:nvSpPr>
          <p:cNvPr id="93" name="TextBox 92"/>
          <p:cNvSpPr txBox="1"/>
          <p:nvPr/>
        </p:nvSpPr>
        <p:spPr>
          <a:xfrm>
            <a:off x="4930876" y="2201743"/>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94" name="Straight Connector 93"/>
          <p:cNvCxnSpPr>
            <a:stCxn id="92" idx="1"/>
            <a:endCxn id="102" idx="3"/>
          </p:cNvCxnSpPr>
          <p:nvPr/>
        </p:nvCxnSpPr>
        <p:spPr bwMode="auto">
          <a:xfrm rot="10800000">
            <a:off x="3201695" y="2207252"/>
            <a:ext cx="1453749"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95" name="Picture 37"/>
          <p:cNvPicPr>
            <a:picLocks noChangeArrowheads="1"/>
          </p:cNvPicPr>
          <p:nvPr/>
        </p:nvPicPr>
        <p:blipFill>
          <a:blip r:embed="rId3" cstate="print"/>
          <a:srcRect/>
          <a:stretch>
            <a:fillRect/>
          </a:stretch>
        </p:blipFill>
        <p:spPr bwMode="auto">
          <a:xfrm>
            <a:off x="6260020" y="1011582"/>
            <a:ext cx="870351" cy="451691"/>
          </a:xfrm>
          <a:prstGeom prst="rect">
            <a:avLst/>
          </a:prstGeom>
          <a:noFill/>
          <a:ln w="9525">
            <a:noFill/>
            <a:miter lim="800000"/>
            <a:headEnd/>
            <a:tailEnd/>
          </a:ln>
        </p:spPr>
      </p:pic>
      <p:sp>
        <p:nvSpPr>
          <p:cNvPr id="96" name="TextBox 95"/>
          <p:cNvSpPr txBox="1"/>
          <p:nvPr/>
        </p:nvSpPr>
        <p:spPr>
          <a:xfrm>
            <a:off x="6525531" y="124012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97" name="Picture 37"/>
          <p:cNvPicPr>
            <a:picLocks noChangeArrowheads="1"/>
          </p:cNvPicPr>
          <p:nvPr/>
        </p:nvPicPr>
        <p:blipFill>
          <a:blip r:embed="rId3" cstate="print"/>
          <a:srcRect/>
          <a:stretch>
            <a:fillRect/>
          </a:stretch>
        </p:blipFill>
        <p:spPr bwMode="auto">
          <a:xfrm>
            <a:off x="6300769" y="2613062"/>
            <a:ext cx="870351" cy="451691"/>
          </a:xfrm>
          <a:prstGeom prst="rect">
            <a:avLst/>
          </a:prstGeom>
          <a:noFill/>
          <a:ln w="9525">
            <a:noFill/>
            <a:miter lim="800000"/>
            <a:headEnd/>
            <a:tailEnd/>
          </a:ln>
        </p:spPr>
      </p:pic>
      <p:sp>
        <p:nvSpPr>
          <p:cNvPr id="98" name="TextBox 97"/>
          <p:cNvSpPr txBox="1"/>
          <p:nvPr/>
        </p:nvSpPr>
        <p:spPr>
          <a:xfrm>
            <a:off x="6566280" y="284160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99" name="TextBox 98"/>
          <p:cNvSpPr txBox="1"/>
          <p:nvPr/>
        </p:nvSpPr>
        <p:spPr>
          <a:xfrm>
            <a:off x="3088489" y="2204405"/>
            <a:ext cx="719832" cy="287315"/>
          </a:xfrm>
          <a:prstGeom prst="rect">
            <a:avLst/>
          </a:prstGeom>
          <a:noFill/>
        </p:spPr>
        <p:txBody>
          <a:bodyPr wrap="square" lIns="0" tIns="0" rIns="0" bIns="0" rtlCol="0" anchor="ctr" anchorCtr="0">
            <a:noAutofit/>
          </a:bodyPr>
          <a:lstStyle/>
          <a:p>
            <a:r>
              <a:rPr lang="en-US" sz="1050" dirty="0" smtClean="0"/>
              <a:t>15::4/64</a:t>
            </a:r>
            <a:endParaRPr lang="en-US" sz="1050" dirty="0"/>
          </a:p>
        </p:txBody>
      </p:sp>
      <p:sp>
        <p:nvSpPr>
          <p:cNvPr id="100" name="TextBox 99"/>
          <p:cNvSpPr txBox="1"/>
          <p:nvPr/>
        </p:nvSpPr>
        <p:spPr>
          <a:xfrm>
            <a:off x="4037915" y="1993526"/>
            <a:ext cx="719832" cy="173467"/>
          </a:xfrm>
          <a:prstGeom prst="rect">
            <a:avLst/>
          </a:prstGeom>
          <a:noFill/>
        </p:spPr>
        <p:txBody>
          <a:bodyPr wrap="square" lIns="0" tIns="0" rIns="0" bIns="0" rtlCol="0" anchor="ctr" anchorCtr="0">
            <a:noAutofit/>
          </a:bodyPr>
          <a:lstStyle/>
          <a:p>
            <a:r>
              <a:rPr lang="en-US" sz="1050" dirty="0" smtClean="0"/>
              <a:t>Fa0/0</a:t>
            </a:r>
            <a:endParaRPr lang="en-US" sz="1050" dirty="0"/>
          </a:p>
        </p:txBody>
      </p:sp>
      <p:sp>
        <p:nvSpPr>
          <p:cNvPr id="101" name="TextBox 100"/>
          <p:cNvSpPr txBox="1"/>
          <p:nvPr/>
        </p:nvSpPr>
        <p:spPr>
          <a:xfrm>
            <a:off x="5442173" y="2193656"/>
            <a:ext cx="719832" cy="173467"/>
          </a:xfrm>
          <a:prstGeom prst="rect">
            <a:avLst/>
          </a:prstGeom>
          <a:noFill/>
        </p:spPr>
        <p:txBody>
          <a:bodyPr wrap="square" lIns="0" tIns="0" rIns="0" bIns="0" rtlCol="0" anchor="ctr" anchorCtr="0">
            <a:noAutofit/>
          </a:bodyPr>
          <a:lstStyle/>
          <a:p>
            <a:r>
              <a:rPr lang="en-US" sz="1050" dirty="0" smtClean="0"/>
              <a:t>S0/0/0</a:t>
            </a:r>
            <a:endParaRPr lang="en-US" sz="1050" dirty="0"/>
          </a:p>
        </p:txBody>
      </p:sp>
      <p:pic>
        <p:nvPicPr>
          <p:cNvPr id="102" name="Picture 37"/>
          <p:cNvPicPr>
            <a:picLocks noChangeArrowheads="1"/>
          </p:cNvPicPr>
          <p:nvPr/>
        </p:nvPicPr>
        <p:blipFill>
          <a:blip r:embed="rId3" cstate="print"/>
          <a:srcRect/>
          <a:stretch>
            <a:fillRect/>
          </a:stretch>
        </p:blipFill>
        <p:spPr bwMode="auto">
          <a:xfrm>
            <a:off x="2331343" y="1981406"/>
            <a:ext cx="870351" cy="451691"/>
          </a:xfrm>
          <a:prstGeom prst="rect">
            <a:avLst/>
          </a:prstGeom>
          <a:noFill/>
          <a:ln w="9525">
            <a:noFill/>
            <a:miter lim="800000"/>
            <a:headEnd/>
            <a:tailEnd/>
          </a:ln>
        </p:spPr>
      </p:pic>
      <p:sp>
        <p:nvSpPr>
          <p:cNvPr id="103" name="TextBox 102"/>
          <p:cNvSpPr txBox="1"/>
          <p:nvPr/>
        </p:nvSpPr>
        <p:spPr>
          <a:xfrm>
            <a:off x="2606776" y="2201743"/>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04" name="TextBox 103"/>
          <p:cNvSpPr txBox="1"/>
          <p:nvPr/>
        </p:nvSpPr>
        <p:spPr>
          <a:xfrm>
            <a:off x="3110815" y="1993526"/>
            <a:ext cx="719832" cy="173467"/>
          </a:xfrm>
          <a:prstGeom prst="rect">
            <a:avLst/>
          </a:prstGeom>
          <a:noFill/>
        </p:spPr>
        <p:txBody>
          <a:bodyPr wrap="square" lIns="0" tIns="0" rIns="0" bIns="0" rtlCol="0" anchor="ctr" anchorCtr="0">
            <a:noAutofit/>
          </a:bodyPr>
          <a:lstStyle/>
          <a:p>
            <a:r>
              <a:rPr lang="en-US" sz="1050" dirty="0" smtClean="0"/>
              <a:t>Fa0/0</a:t>
            </a:r>
            <a:endParaRPr lang="en-US" sz="1050" dirty="0"/>
          </a:p>
        </p:txBody>
      </p:sp>
      <p:sp>
        <p:nvSpPr>
          <p:cNvPr id="105" name="TextBox 104"/>
          <p:cNvSpPr txBox="1"/>
          <p:nvPr/>
        </p:nvSpPr>
        <p:spPr>
          <a:xfrm>
            <a:off x="4002889" y="2204405"/>
            <a:ext cx="719832" cy="287315"/>
          </a:xfrm>
          <a:prstGeom prst="rect">
            <a:avLst/>
          </a:prstGeom>
          <a:noFill/>
        </p:spPr>
        <p:txBody>
          <a:bodyPr wrap="square" lIns="0" tIns="0" rIns="0" bIns="0" rtlCol="0" anchor="ctr" anchorCtr="0">
            <a:noAutofit/>
          </a:bodyPr>
          <a:lstStyle/>
          <a:p>
            <a:r>
              <a:rPr lang="en-US" sz="1050" dirty="0" smtClean="0"/>
              <a:t>15::1/64</a:t>
            </a:r>
            <a:endParaRPr lang="en-US" sz="1050" dirty="0"/>
          </a:p>
        </p:txBody>
      </p:sp>
      <p:sp>
        <p:nvSpPr>
          <p:cNvPr id="106" name="TextBox 105"/>
          <p:cNvSpPr txBox="1"/>
          <p:nvPr/>
        </p:nvSpPr>
        <p:spPr>
          <a:xfrm>
            <a:off x="1222299" y="1941021"/>
            <a:ext cx="1195095" cy="236514"/>
          </a:xfrm>
          <a:prstGeom prst="rect">
            <a:avLst/>
          </a:prstGeom>
          <a:noFill/>
        </p:spPr>
        <p:txBody>
          <a:bodyPr wrap="square" lIns="0" tIns="0" rIns="0" bIns="0" rtlCol="0" anchor="ctr" anchorCtr="0">
            <a:noAutofit/>
          </a:bodyPr>
          <a:lstStyle/>
          <a:p>
            <a:r>
              <a:rPr lang="en-US" sz="1050" dirty="0" smtClean="0"/>
              <a:t>Lo104: 104::1/64</a:t>
            </a:r>
            <a:endParaRPr lang="en-US" sz="1050" dirty="0"/>
          </a:p>
        </p:txBody>
      </p:sp>
      <p:sp>
        <p:nvSpPr>
          <p:cNvPr id="107" name="TextBox 106"/>
          <p:cNvSpPr txBox="1"/>
          <p:nvPr/>
        </p:nvSpPr>
        <p:spPr>
          <a:xfrm>
            <a:off x="5488789" y="1975805"/>
            <a:ext cx="719832" cy="287315"/>
          </a:xfrm>
          <a:prstGeom prst="rect">
            <a:avLst/>
          </a:prstGeom>
          <a:noFill/>
        </p:spPr>
        <p:txBody>
          <a:bodyPr wrap="square" lIns="0" tIns="0" rIns="0" bIns="0" rtlCol="0" anchor="ctr" anchorCtr="0">
            <a:noAutofit/>
          </a:bodyPr>
          <a:lstStyle/>
          <a:p>
            <a:r>
              <a:rPr lang="en-US" sz="1050" dirty="0" smtClean="0"/>
              <a:t>123::1/64</a:t>
            </a:r>
            <a:endParaRPr lang="en-US" sz="1050" dirty="0"/>
          </a:p>
        </p:txBody>
      </p:sp>
      <p:sp>
        <p:nvSpPr>
          <p:cNvPr id="108" name="TextBox 107"/>
          <p:cNvSpPr txBox="1"/>
          <p:nvPr/>
        </p:nvSpPr>
        <p:spPr>
          <a:xfrm>
            <a:off x="6331957" y="1500937"/>
            <a:ext cx="719832" cy="287315"/>
          </a:xfrm>
          <a:prstGeom prst="rect">
            <a:avLst/>
          </a:prstGeom>
          <a:noFill/>
        </p:spPr>
        <p:txBody>
          <a:bodyPr wrap="square" lIns="0" tIns="0" rIns="0" bIns="0" rtlCol="0" anchor="ctr" anchorCtr="0">
            <a:noAutofit/>
          </a:bodyPr>
          <a:lstStyle/>
          <a:p>
            <a:r>
              <a:rPr lang="en-US" sz="1050" dirty="0" smtClean="0"/>
              <a:t>123::2/64</a:t>
            </a:r>
          </a:p>
          <a:p>
            <a:r>
              <a:rPr lang="en-US" sz="1050" dirty="0" smtClean="0"/>
              <a:t>S0/0/0</a:t>
            </a:r>
            <a:endParaRPr lang="en-US" sz="1050" dirty="0"/>
          </a:p>
        </p:txBody>
      </p:sp>
      <p:sp>
        <p:nvSpPr>
          <p:cNvPr id="109" name="TextBox 108"/>
          <p:cNvSpPr txBox="1"/>
          <p:nvPr/>
        </p:nvSpPr>
        <p:spPr>
          <a:xfrm>
            <a:off x="6349074" y="2319810"/>
            <a:ext cx="719832" cy="287315"/>
          </a:xfrm>
          <a:prstGeom prst="rect">
            <a:avLst/>
          </a:prstGeom>
          <a:noFill/>
        </p:spPr>
        <p:txBody>
          <a:bodyPr wrap="square" lIns="0" tIns="0" rIns="0" bIns="0" rtlCol="0" anchor="ctr" anchorCtr="0">
            <a:noAutofit/>
          </a:bodyPr>
          <a:lstStyle/>
          <a:p>
            <a:r>
              <a:rPr lang="en-US" sz="1050" dirty="0" smtClean="0"/>
              <a:t>123::3/64</a:t>
            </a:r>
          </a:p>
          <a:p>
            <a:r>
              <a:rPr lang="en-US" sz="1050" dirty="0" smtClean="0"/>
              <a:t>S0/0/0</a:t>
            </a:r>
            <a:endParaRPr lang="en-US" sz="1050" dirty="0"/>
          </a:p>
        </p:txBody>
      </p:sp>
      <p:sp>
        <p:nvSpPr>
          <p:cNvPr id="110" name="Right Arrow 109"/>
          <p:cNvSpPr/>
          <p:nvPr/>
        </p:nvSpPr>
        <p:spPr bwMode="auto">
          <a:xfrm>
            <a:off x="2918026" y="1709106"/>
            <a:ext cx="1930400" cy="165100"/>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1" name="Right Arrow 110"/>
          <p:cNvSpPr/>
          <p:nvPr/>
        </p:nvSpPr>
        <p:spPr bwMode="auto">
          <a:xfrm rot="20368841">
            <a:off x="5036014" y="1521331"/>
            <a:ext cx="1040321" cy="171687"/>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2" name="Right Arrow 111"/>
          <p:cNvSpPr/>
          <p:nvPr/>
        </p:nvSpPr>
        <p:spPr bwMode="auto">
          <a:xfrm>
            <a:off x="2918026" y="2496506"/>
            <a:ext cx="1930400" cy="165100"/>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3" name="Right Arrow 112"/>
          <p:cNvSpPr/>
          <p:nvPr/>
        </p:nvSpPr>
        <p:spPr bwMode="auto">
          <a:xfrm rot="1056525">
            <a:off x="5086815" y="2613531"/>
            <a:ext cx="1040321" cy="171687"/>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4" name="Right Arrow 113"/>
          <p:cNvSpPr/>
          <p:nvPr/>
        </p:nvSpPr>
        <p:spPr bwMode="auto">
          <a:xfrm rot="16200000">
            <a:off x="5819558" y="1972457"/>
            <a:ext cx="1040321" cy="171687"/>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5" name="TextBox 114"/>
          <p:cNvSpPr txBox="1"/>
          <p:nvPr/>
        </p:nvSpPr>
        <p:spPr>
          <a:xfrm>
            <a:off x="6528394" y="1901769"/>
            <a:ext cx="1013551" cy="344325"/>
          </a:xfrm>
          <a:prstGeom prst="rect">
            <a:avLst/>
          </a:prstGeom>
          <a:noFill/>
        </p:spPr>
        <p:txBody>
          <a:bodyPr wrap="square" lIns="0" tIns="0" rIns="0" bIns="0" rtlCol="0" anchor="ctr" anchorCtr="0">
            <a:noAutofit/>
          </a:bodyPr>
          <a:lstStyle/>
          <a:p>
            <a:r>
              <a:rPr lang="en-US" sz="1050" b="1" dirty="0" smtClean="0"/>
              <a:t>Frame Relay</a:t>
            </a:r>
            <a:endParaRPr lang="en-US" sz="1050" b="1" dirty="0"/>
          </a:p>
        </p:txBody>
      </p:sp>
    </p:spTree>
  </p:cSld>
  <p:clrMapOvr>
    <a:masterClrMapping/>
  </p:clrMapOvr>
  <p:transition/>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2" name="Straight Connector 91"/>
          <p:cNvCxnSpPr/>
          <p:nvPr/>
        </p:nvCxnSpPr>
        <p:spPr bwMode="auto">
          <a:xfrm>
            <a:off x="1838738" y="2226365"/>
            <a:ext cx="606287" cy="1588"/>
          </a:xfrm>
          <a:prstGeom prst="line">
            <a:avLst/>
          </a:prstGeom>
          <a:solidFill>
            <a:schemeClr val="accent1"/>
          </a:solidFill>
          <a:ln w="19050" cap="flat" cmpd="sng" algn="ctr">
            <a:solidFill>
              <a:schemeClr val="tx1"/>
            </a:solidFill>
            <a:prstDash val="solid"/>
            <a:round/>
            <a:headEnd type="oval" w="med" len="med"/>
            <a:tailEnd type="triangle" w="med" len="med"/>
          </a:ln>
          <a:effectLst/>
        </p:spPr>
      </p:cxnSp>
      <p:sp>
        <p:nvSpPr>
          <p:cNvPr id="77" name="Rectangle 76"/>
          <p:cNvSpPr/>
          <p:nvPr/>
        </p:nvSpPr>
        <p:spPr bwMode="auto">
          <a:xfrm>
            <a:off x="1689100" y="4749800"/>
            <a:ext cx="3759200" cy="241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6" name="Rectangle 75"/>
          <p:cNvSpPr/>
          <p:nvPr/>
        </p:nvSpPr>
        <p:spPr bwMode="auto">
          <a:xfrm>
            <a:off x="1447800" y="4025900"/>
            <a:ext cx="25273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5" name="Rectangle 74"/>
          <p:cNvSpPr/>
          <p:nvPr/>
        </p:nvSpPr>
        <p:spPr bwMode="auto">
          <a:xfrm>
            <a:off x="2247900" y="4229100"/>
            <a:ext cx="2311400" cy="1905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4" name="Rectangle 73"/>
          <p:cNvSpPr/>
          <p:nvPr/>
        </p:nvSpPr>
        <p:spPr bwMode="auto">
          <a:xfrm>
            <a:off x="2324100" y="3505200"/>
            <a:ext cx="2743200" cy="355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3" name="Rectangle 72"/>
          <p:cNvSpPr/>
          <p:nvPr/>
        </p:nvSpPr>
        <p:spPr bwMode="auto">
          <a:xfrm>
            <a:off x="1422400" y="3314700"/>
            <a:ext cx="3683000" cy="177800"/>
          </a:xfrm>
          <a:prstGeom prst="rect">
            <a:avLst/>
          </a:prstGeom>
          <a:solidFill>
            <a:srgbClr val="FFFF00"/>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IPv6 PBR Example</a:t>
            </a:r>
            <a:endParaRPr lang="en-US" dirty="0"/>
          </a:p>
        </p:txBody>
      </p:sp>
      <p:sp>
        <p:nvSpPr>
          <p:cNvPr id="46" name="Text Placeholder 5"/>
          <p:cNvSpPr>
            <a:spLocks/>
          </p:cNvSpPr>
          <p:nvPr/>
        </p:nvSpPr>
        <p:spPr bwMode="auto">
          <a:xfrm>
            <a:off x="279400" y="3281872"/>
            <a:ext cx="8537054" cy="2014028"/>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route-map PBR-SOURCE-ADDRESS permit 10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R1(config-route-map)# </a:t>
            </a:r>
            <a:r>
              <a:rPr lang="en-US" sz="1200" b="1" kern="0" dirty="0" smtClean="0">
                <a:latin typeface="Courier New" pitchFamily="49" charset="0"/>
              </a:rPr>
              <a:t>match ipv6 address SOURCE-104</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R1(config-route-map)# </a:t>
            </a:r>
            <a:r>
              <a:rPr lang="en-US" sz="1200" b="1" kern="0" dirty="0" smtClean="0">
                <a:latin typeface="Courier New" pitchFamily="49" charset="0"/>
              </a:rPr>
              <a:t>set ipv6 next-hop 123::3</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R1(config-route-map)# </a:t>
            </a:r>
            <a:r>
              <a:rPr lang="en-US" sz="12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ipv6 access-list SOURCE-104</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R1(config-ipv6-acl)# </a:t>
            </a:r>
            <a:r>
              <a:rPr lang="en-US" sz="1200" b="1" kern="0" dirty="0" smtClean="0">
                <a:latin typeface="Courier New" pitchFamily="49" charset="0"/>
              </a:rPr>
              <a:t>permit ipv6 104::/64 any</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R1(config-ipv6-acl)# </a:t>
            </a:r>
            <a:r>
              <a:rPr lang="en-US" sz="1200" b="1" kern="0" dirty="0" smtClean="0">
                <a:latin typeface="Courier New" pitchFamily="49" charset="0"/>
              </a:rPr>
              <a:t>exit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 </a:t>
            </a:r>
            <a:r>
              <a:rPr lang="en-US" sz="1200" b="1" kern="0" dirty="0" smtClean="0">
                <a:latin typeface="Courier New" pitchFamily="49" charset="0"/>
              </a:rPr>
              <a:t>interface fa0/0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R1(config-if)# </a:t>
            </a:r>
            <a:r>
              <a:rPr lang="en-US" sz="1200" b="1" kern="0" dirty="0" smtClean="0">
                <a:latin typeface="Courier New" pitchFamily="49" charset="0"/>
              </a:rPr>
              <a:t>ipv6 policy route-map PBR-SOURCE-ADDRESS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R1(config-if)#</a:t>
            </a:r>
            <a:endParaRPr lang="en-US" sz="1200" b="1" kern="0" dirty="0" smtClean="0">
              <a:latin typeface="Courier New" pitchFamily="49" charset="0"/>
            </a:endParaRPr>
          </a:p>
        </p:txBody>
      </p:sp>
      <p:sp>
        <p:nvSpPr>
          <p:cNvPr id="78" name="Content Placeholder 6"/>
          <p:cNvSpPr txBox="1">
            <a:spLocks/>
          </p:cNvSpPr>
          <p:nvPr/>
        </p:nvSpPr>
        <p:spPr>
          <a:xfrm>
            <a:off x="279400" y="5397500"/>
            <a:ext cx="8483600" cy="1155699"/>
          </a:xfrm>
          <a:prstGeom prst="rect">
            <a:avLst/>
          </a:prstGeom>
        </p:spPr>
        <p:txBody>
          <a:bodyPr>
            <a:noAutofit/>
          </a:bodyPr>
          <a:lstStyle/>
          <a:p>
            <a:pPr marL="236538" indent="-236538" algn="l" defTabSz="814388" eaLnBrk="1" hangingPunct="1">
              <a:lnSpc>
                <a:spcPct val="100000"/>
              </a:lnSpc>
              <a:spcBef>
                <a:spcPts val="0"/>
              </a:spcBef>
              <a:buClr>
                <a:srgbClr val="708CA1"/>
              </a:buClr>
              <a:buFont typeface="Wingdings" pitchFamily="2" charset="2"/>
              <a:buChar char="§"/>
            </a:pPr>
            <a:r>
              <a:rPr kumimoji="0" lang="en-US" sz="2000" b="0" i="0" u="none" strike="noStrike" kern="0" cap="none" spc="0" normalizeH="0" baseline="0" noProof="0" dirty="0" smtClean="0">
                <a:ln>
                  <a:noFill/>
                </a:ln>
                <a:solidFill>
                  <a:schemeClr val="tx1"/>
                </a:solidFill>
                <a:effectLst/>
                <a:uLnTx/>
                <a:uFillTx/>
                <a:latin typeface="+mn-lt"/>
                <a:ea typeface="+mn-ea"/>
                <a:cs typeface="+mn-cs"/>
              </a:rPr>
              <a:t>A </a:t>
            </a:r>
            <a:r>
              <a:rPr lang="en-US" sz="2000" kern="0" dirty="0" smtClean="0"/>
              <a:t>route map called </a:t>
            </a:r>
            <a:r>
              <a:rPr lang="en-US" sz="2000" kern="0" dirty="0" smtClean="0">
                <a:latin typeface="Courier New" pitchFamily="49" charset="0"/>
                <a:cs typeface="Courier New" pitchFamily="49" charset="0"/>
              </a:rPr>
              <a:t>PBR-SOURCE-ADDRESS</a:t>
            </a:r>
            <a:r>
              <a:rPr kumimoji="0" lang="en-US" sz="2000" b="0" i="0" u="none" strike="noStrike" kern="0" cap="none" spc="0" normalizeH="0" baseline="0" noProof="0" dirty="0" smtClean="0">
                <a:ln>
                  <a:noFill/>
                </a:ln>
                <a:solidFill>
                  <a:schemeClr val="tx1"/>
                </a:solidFill>
                <a:effectLst/>
                <a:uLnTx/>
                <a:uFillTx/>
                <a:latin typeface="Courier New" pitchFamily="49" charset="0"/>
                <a:cs typeface="Courier New" pitchFamily="49" charset="0"/>
              </a:rPr>
              <a:t> </a:t>
            </a:r>
            <a:r>
              <a:rPr kumimoji="0" lang="en-US" sz="2000" b="0" i="0" u="none" strike="noStrike" kern="0" cap="none" spc="0" normalizeH="0" baseline="0" noProof="0" dirty="0" smtClean="0">
                <a:ln>
                  <a:noFill/>
                </a:ln>
                <a:solidFill>
                  <a:schemeClr val="tx1"/>
                </a:solidFill>
                <a:effectLst/>
                <a:uLnTx/>
                <a:uFillTx/>
                <a:latin typeface="+mn-lt"/>
                <a:ea typeface="+mn-ea"/>
                <a:cs typeface="+mn-cs"/>
              </a:rPr>
              <a:t>is created on R1 and applied to </a:t>
            </a:r>
            <a:r>
              <a:rPr lang="en-US" sz="2000" kern="0" dirty="0" smtClean="0"/>
              <a:t>Fa0/0 and therefore all incoming traffic will be processed.</a:t>
            </a:r>
          </a:p>
          <a:p>
            <a:pPr marL="693738" lvl="1" indent="-236538" algn="l" defTabSz="814388" eaLnBrk="1" hangingPunct="1">
              <a:lnSpc>
                <a:spcPct val="100000"/>
              </a:lnSpc>
              <a:spcBef>
                <a:spcPts val="0"/>
              </a:spcBef>
              <a:buClr>
                <a:srgbClr val="708CA1"/>
              </a:buClr>
              <a:buFont typeface="Wingdings" pitchFamily="2" charset="2"/>
              <a:buChar char="§"/>
            </a:pPr>
            <a:r>
              <a:rPr lang="en-US" sz="1800" kern="0" dirty="0" smtClean="0"/>
              <a:t>Any packets matching </a:t>
            </a:r>
            <a:r>
              <a:rPr kumimoji="0" lang="en-US" sz="1800" b="0" i="0" u="none" strike="noStrike" kern="0" cap="none" spc="0" normalizeH="0" baseline="0" noProof="0" dirty="0" smtClean="0">
                <a:ln>
                  <a:noFill/>
                </a:ln>
                <a:solidFill>
                  <a:schemeClr val="tx1"/>
                </a:solidFill>
                <a:effectLst/>
                <a:uLnTx/>
                <a:uFillTx/>
                <a:latin typeface="+mn-lt"/>
                <a:ea typeface="+mn-ea"/>
                <a:cs typeface="+mn-cs"/>
              </a:rPr>
              <a:t>ACL </a:t>
            </a:r>
            <a:r>
              <a:rPr kumimoji="0" lang="en-US" sz="1800" b="0" i="0" u="none" strike="noStrike" kern="0" cap="none" spc="0" normalizeH="0" baseline="0" noProof="0" dirty="0" smtClean="0">
                <a:ln>
                  <a:noFill/>
                </a:ln>
                <a:solidFill>
                  <a:schemeClr val="tx1"/>
                </a:solidFill>
                <a:effectLst/>
                <a:uLnTx/>
                <a:uFillTx/>
                <a:latin typeface="Courier New" pitchFamily="49" charset="0"/>
                <a:cs typeface="Courier New" pitchFamily="49" charset="0"/>
              </a:rPr>
              <a:t>SOURCE-104</a:t>
            </a:r>
            <a:r>
              <a:rPr kumimoji="0" lang="en-US" sz="1800" b="0" i="0" u="none" strike="noStrike" kern="0" cap="none" spc="0" normalizeH="0" baseline="0" noProof="0" dirty="0" smtClean="0">
                <a:ln>
                  <a:noFill/>
                </a:ln>
                <a:solidFill>
                  <a:schemeClr val="tx1"/>
                </a:solidFill>
                <a:effectLst/>
                <a:uLnTx/>
                <a:uFillTx/>
                <a:latin typeface="+mn-lt"/>
                <a:ea typeface="+mn-ea"/>
                <a:cs typeface="+mn-cs"/>
              </a:rPr>
              <a:t> will be forwarded to R3.</a:t>
            </a:r>
          </a:p>
        </p:txBody>
      </p:sp>
      <p:pic>
        <p:nvPicPr>
          <p:cNvPr id="35" name="Picture 88"/>
          <p:cNvPicPr>
            <a:picLocks noChangeAspect="1" noChangeArrowheads="1"/>
          </p:cNvPicPr>
          <p:nvPr/>
        </p:nvPicPr>
        <p:blipFill>
          <a:blip r:embed="rId3" cstate="print"/>
          <a:srcRect/>
          <a:stretch>
            <a:fillRect/>
          </a:stretch>
        </p:blipFill>
        <p:spPr bwMode="auto">
          <a:xfrm>
            <a:off x="5486187" y="1294301"/>
            <a:ext cx="2236518" cy="1542518"/>
          </a:xfrm>
          <a:prstGeom prst="rect">
            <a:avLst/>
          </a:prstGeom>
          <a:noFill/>
          <a:ln w="9525" algn="ctr">
            <a:noFill/>
            <a:miter lim="800000"/>
            <a:headEnd/>
            <a:tailEnd/>
          </a:ln>
        </p:spPr>
      </p:pic>
      <p:pic>
        <p:nvPicPr>
          <p:cNvPr id="36" name="Picture 37"/>
          <p:cNvPicPr>
            <a:picLocks noChangeArrowheads="1"/>
          </p:cNvPicPr>
          <p:nvPr/>
        </p:nvPicPr>
        <p:blipFill>
          <a:blip r:embed="rId4" cstate="print"/>
          <a:srcRect/>
          <a:stretch>
            <a:fillRect/>
          </a:stretch>
        </p:blipFill>
        <p:spPr bwMode="auto">
          <a:xfrm>
            <a:off x="4655443" y="1981406"/>
            <a:ext cx="870351" cy="451691"/>
          </a:xfrm>
          <a:prstGeom prst="rect">
            <a:avLst/>
          </a:prstGeom>
          <a:noFill/>
          <a:ln w="9525">
            <a:noFill/>
            <a:miter lim="800000"/>
            <a:headEnd/>
            <a:tailEnd/>
          </a:ln>
        </p:spPr>
      </p:pic>
      <p:sp>
        <p:nvSpPr>
          <p:cNvPr id="37" name="TextBox 36"/>
          <p:cNvSpPr txBox="1"/>
          <p:nvPr/>
        </p:nvSpPr>
        <p:spPr>
          <a:xfrm>
            <a:off x="4930876" y="2201743"/>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38" name="Straight Connector 37"/>
          <p:cNvCxnSpPr>
            <a:stCxn id="36" idx="1"/>
            <a:endCxn id="68" idx="3"/>
          </p:cNvCxnSpPr>
          <p:nvPr/>
        </p:nvCxnSpPr>
        <p:spPr bwMode="auto">
          <a:xfrm rot="10800000">
            <a:off x="3201695" y="2207252"/>
            <a:ext cx="1453749"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39" name="Picture 37"/>
          <p:cNvPicPr>
            <a:picLocks noChangeArrowheads="1"/>
          </p:cNvPicPr>
          <p:nvPr/>
        </p:nvPicPr>
        <p:blipFill>
          <a:blip r:embed="rId4" cstate="print"/>
          <a:srcRect/>
          <a:stretch>
            <a:fillRect/>
          </a:stretch>
        </p:blipFill>
        <p:spPr bwMode="auto">
          <a:xfrm>
            <a:off x="6260020" y="1011582"/>
            <a:ext cx="870351" cy="451691"/>
          </a:xfrm>
          <a:prstGeom prst="rect">
            <a:avLst/>
          </a:prstGeom>
          <a:noFill/>
          <a:ln w="9525">
            <a:noFill/>
            <a:miter lim="800000"/>
            <a:headEnd/>
            <a:tailEnd/>
          </a:ln>
        </p:spPr>
      </p:pic>
      <p:sp>
        <p:nvSpPr>
          <p:cNvPr id="40" name="TextBox 39"/>
          <p:cNvSpPr txBox="1"/>
          <p:nvPr/>
        </p:nvSpPr>
        <p:spPr>
          <a:xfrm>
            <a:off x="6525531" y="124012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41" name="Picture 37"/>
          <p:cNvPicPr>
            <a:picLocks noChangeArrowheads="1"/>
          </p:cNvPicPr>
          <p:nvPr/>
        </p:nvPicPr>
        <p:blipFill>
          <a:blip r:embed="rId4" cstate="print"/>
          <a:srcRect/>
          <a:stretch>
            <a:fillRect/>
          </a:stretch>
        </p:blipFill>
        <p:spPr bwMode="auto">
          <a:xfrm>
            <a:off x="6300769" y="2613062"/>
            <a:ext cx="870351" cy="451691"/>
          </a:xfrm>
          <a:prstGeom prst="rect">
            <a:avLst/>
          </a:prstGeom>
          <a:noFill/>
          <a:ln w="9525">
            <a:noFill/>
            <a:miter lim="800000"/>
            <a:headEnd/>
            <a:tailEnd/>
          </a:ln>
        </p:spPr>
      </p:pic>
      <p:sp>
        <p:nvSpPr>
          <p:cNvPr id="47" name="TextBox 46"/>
          <p:cNvSpPr txBox="1"/>
          <p:nvPr/>
        </p:nvSpPr>
        <p:spPr>
          <a:xfrm>
            <a:off x="6566280" y="284160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48" name="TextBox 47"/>
          <p:cNvSpPr txBox="1"/>
          <p:nvPr/>
        </p:nvSpPr>
        <p:spPr>
          <a:xfrm>
            <a:off x="3088489" y="2204405"/>
            <a:ext cx="719832" cy="287315"/>
          </a:xfrm>
          <a:prstGeom prst="rect">
            <a:avLst/>
          </a:prstGeom>
          <a:noFill/>
        </p:spPr>
        <p:txBody>
          <a:bodyPr wrap="square" lIns="0" tIns="0" rIns="0" bIns="0" rtlCol="0" anchor="ctr" anchorCtr="0">
            <a:noAutofit/>
          </a:bodyPr>
          <a:lstStyle/>
          <a:p>
            <a:r>
              <a:rPr lang="en-US" sz="1050" dirty="0" smtClean="0"/>
              <a:t>15::4/64</a:t>
            </a:r>
            <a:endParaRPr lang="en-US" sz="1050" dirty="0"/>
          </a:p>
        </p:txBody>
      </p:sp>
      <p:sp>
        <p:nvSpPr>
          <p:cNvPr id="50" name="TextBox 49"/>
          <p:cNvSpPr txBox="1"/>
          <p:nvPr/>
        </p:nvSpPr>
        <p:spPr>
          <a:xfrm>
            <a:off x="4037915" y="1993526"/>
            <a:ext cx="719832" cy="173467"/>
          </a:xfrm>
          <a:prstGeom prst="rect">
            <a:avLst/>
          </a:prstGeom>
          <a:noFill/>
        </p:spPr>
        <p:txBody>
          <a:bodyPr wrap="square" lIns="0" tIns="0" rIns="0" bIns="0" rtlCol="0" anchor="ctr" anchorCtr="0">
            <a:noAutofit/>
          </a:bodyPr>
          <a:lstStyle/>
          <a:p>
            <a:r>
              <a:rPr lang="en-US" sz="1050" dirty="0" smtClean="0"/>
              <a:t>Fa0/0</a:t>
            </a:r>
            <a:endParaRPr lang="en-US" sz="1050" dirty="0"/>
          </a:p>
        </p:txBody>
      </p:sp>
      <p:sp>
        <p:nvSpPr>
          <p:cNvPr id="51" name="TextBox 50"/>
          <p:cNvSpPr txBox="1"/>
          <p:nvPr/>
        </p:nvSpPr>
        <p:spPr>
          <a:xfrm>
            <a:off x="5442173" y="2193656"/>
            <a:ext cx="719832" cy="173467"/>
          </a:xfrm>
          <a:prstGeom prst="rect">
            <a:avLst/>
          </a:prstGeom>
          <a:noFill/>
        </p:spPr>
        <p:txBody>
          <a:bodyPr wrap="square" lIns="0" tIns="0" rIns="0" bIns="0" rtlCol="0" anchor="ctr" anchorCtr="0">
            <a:noAutofit/>
          </a:bodyPr>
          <a:lstStyle/>
          <a:p>
            <a:r>
              <a:rPr lang="en-US" sz="1050" dirty="0" smtClean="0"/>
              <a:t>S0/0/0</a:t>
            </a:r>
            <a:endParaRPr lang="en-US" sz="1050" dirty="0"/>
          </a:p>
        </p:txBody>
      </p:sp>
      <p:pic>
        <p:nvPicPr>
          <p:cNvPr id="68" name="Picture 37"/>
          <p:cNvPicPr>
            <a:picLocks noChangeArrowheads="1"/>
          </p:cNvPicPr>
          <p:nvPr/>
        </p:nvPicPr>
        <p:blipFill>
          <a:blip r:embed="rId4" cstate="print"/>
          <a:srcRect/>
          <a:stretch>
            <a:fillRect/>
          </a:stretch>
        </p:blipFill>
        <p:spPr bwMode="auto">
          <a:xfrm>
            <a:off x="2331343" y="1981406"/>
            <a:ext cx="870351" cy="451691"/>
          </a:xfrm>
          <a:prstGeom prst="rect">
            <a:avLst/>
          </a:prstGeom>
          <a:noFill/>
          <a:ln w="9525">
            <a:noFill/>
            <a:miter lim="800000"/>
            <a:headEnd/>
            <a:tailEnd/>
          </a:ln>
        </p:spPr>
      </p:pic>
      <p:sp>
        <p:nvSpPr>
          <p:cNvPr id="69" name="TextBox 68"/>
          <p:cNvSpPr txBox="1"/>
          <p:nvPr/>
        </p:nvSpPr>
        <p:spPr>
          <a:xfrm>
            <a:off x="2606776" y="2201743"/>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79" name="TextBox 78"/>
          <p:cNvSpPr txBox="1"/>
          <p:nvPr/>
        </p:nvSpPr>
        <p:spPr>
          <a:xfrm>
            <a:off x="3110815" y="1993526"/>
            <a:ext cx="719832" cy="173467"/>
          </a:xfrm>
          <a:prstGeom prst="rect">
            <a:avLst/>
          </a:prstGeom>
          <a:noFill/>
        </p:spPr>
        <p:txBody>
          <a:bodyPr wrap="square" lIns="0" tIns="0" rIns="0" bIns="0" rtlCol="0" anchor="ctr" anchorCtr="0">
            <a:noAutofit/>
          </a:bodyPr>
          <a:lstStyle/>
          <a:p>
            <a:r>
              <a:rPr lang="en-US" sz="1050" dirty="0" smtClean="0"/>
              <a:t>Fa0/0</a:t>
            </a:r>
            <a:endParaRPr lang="en-US" sz="1050" dirty="0"/>
          </a:p>
        </p:txBody>
      </p:sp>
      <p:sp>
        <p:nvSpPr>
          <p:cNvPr id="80" name="TextBox 79"/>
          <p:cNvSpPr txBox="1"/>
          <p:nvPr/>
        </p:nvSpPr>
        <p:spPr>
          <a:xfrm>
            <a:off x="4002889" y="2204405"/>
            <a:ext cx="719832" cy="287315"/>
          </a:xfrm>
          <a:prstGeom prst="rect">
            <a:avLst/>
          </a:prstGeom>
          <a:noFill/>
        </p:spPr>
        <p:txBody>
          <a:bodyPr wrap="square" lIns="0" tIns="0" rIns="0" bIns="0" rtlCol="0" anchor="ctr" anchorCtr="0">
            <a:noAutofit/>
          </a:bodyPr>
          <a:lstStyle/>
          <a:p>
            <a:r>
              <a:rPr lang="en-US" sz="1050" dirty="0" smtClean="0"/>
              <a:t>15::1/64</a:t>
            </a:r>
            <a:endParaRPr lang="en-US" sz="1050" dirty="0"/>
          </a:p>
        </p:txBody>
      </p:sp>
      <p:sp>
        <p:nvSpPr>
          <p:cNvPr id="81" name="TextBox 80"/>
          <p:cNvSpPr txBox="1"/>
          <p:nvPr/>
        </p:nvSpPr>
        <p:spPr>
          <a:xfrm>
            <a:off x="1222299" y="1941021"/>
            <a:ext cx="1195095" cy="236514"/>
          </a:xfrm>
          <a:prstGeom prst="rect">
            <a:avLst/>
          </a:prstGeom>
          <a:noFill/>
        </p:spPr>
        <p:txBody>
          <a:bodyPr wrap="square" lIns="0" tIns="0" rIns="0" bIns="0" rtlCol="0" anchor="ctr" anchorCtr="0">
            <a:noAutofit/>
          </a:bodyPr>
          <a:lstStyle/>
          <a:p>
            <a:r>
              <a:rPr lang="en-US" sz="1050" dirty="0" smtClean="0"/>
              <a:t>Lo104: 104::1/64</a:t>
            </a:r>
            <a:endParaRPr lang="en-US" sz="1050" dirty="0"/>
          </a:p>
        </p:txBody>
      </p:sp>
      <p:sp>
        <p:nvSpPr>
          <p:cNvPr id="82" name="TextBox 81"/>
          <p:cNvSpPr txBox="1"/>
          <p:nvPr/>
        </p:nvSpPr>
        <p:spPr>
          <a:xfrm>
            <a:off x="5488789" y="1975805"/>
            <a:ext cx="719832" cy="287315"/>
          </a:xfrm>
          <a:prstGeom prst="rect">
            <a:avLst/>
          </a:prstGeom>
          <a:noFill/>
        </p:spPr>
        <p:txBody>
          <a:bodyPr wrap="square" lIns="0" tIns="0" rIns="0" bIns="0" rtlCol="0" anchor="ctr" anchorCtr="0">
            <a:noAutofit/>
          </a:bodyPr>
          <a:lstStyle/>
          <a:p>
            <a:r>
              <a:rPr lang="en-US" sz="1050" dirty="0" smtClean="0"/>
              <a:t>123::1/64</a:t>
            </a:r>
            <a:endParaRPr lang="en-US" sz="1050" dirty="0"/>
          </a:p>
        </p:txBody>
      </p:sp>
      <p:sp>
        <p:nvSpPr>
          <p:cNvPr id="83" name="TextBox 82"/>
          <p:cNvSpPr txBox="1"/>
          <p:nvPr/>
        </p:nvSpPr>
        <p:spPr>
          <a:xfrm>
            <a:off x="6331957" y="1500937"/>
            <a:ext cx="719832" cy="287315"/>
          </a:xfrm>
          <a:prstGeom prst="rect">
            <a:avLst/>
          </a:prstGeom>
          <a:noFill/>
        </p:spPr>
        <p:txBody>
          <a:bodyPr wrap="square" lIns="0" tIns="0" rIns="0" bIns="0" rtlCol="0" anchor="ctr" anchorCtr="0">
            <a:noAutofit/>
          </a:bodyPr>
          <a:lstStyle/>
          <a:p>
            <a:r>
              <a:rPr lang="en-US" sz="1050" dirty="0" smtClean="0"/>
              <a:t>123::2/64</a:t>
            </a:r>
          </a:p>
          <a:p>
            <a:r>
              <a:rPr lang="en-US" sz="1050" dirty="0" smtClean="0"/>
              <a:t>S0/0/0</a:t>
            </a:r>
            <a:endParaRPr lang="en-US" sz="1050" dirty="0"/>
          </a:p>
        </p:txBody>
      </p:sp>
      <p:sp>
        <p:nvSpPr>
          <p:cNvPr id="84" name="TextBox 83"/>
          <p:cNvSpPr txBox="1"/>
          <p:nvPr/>
        </p:nvSpPr>
        <p:spPr>
          <a:xfrm>
            <a:off x="6349074" y="2319810"/>
            <a:ext cx="719832" cy="287315"/>
          </a:xfrm>
          <a:prstGeom prst="rect">
            <a:avLst/>
          </a:prstGeom>
          <a:noFill/>
        </p:spPr>
        <p:txBody>
          <a:bodyPr wrap="square" lIns="0" tIns="0" rIns="0" bIns="0" rtlCol="0" anchor="ctr" anchorCtr="0">
            <a:noAutofit/>
          </a:bodyPr>
          <a:lstStyle/>
          <a:p>
            <a:r>
              <a:rPr lang="en-US" sz="1050" dirty="0" smtClean="0"/>
              <a:t>123::3/64</a:t>
            </a:r>
          </a:p>
          <a:p>
            <a:r>
              <a:rPr lang="en-US" sz="1050" dirty="0" smtClean="0"/>
              <a:t>S0/0/0</a:t>
            </a:r>
            <a:endParaRPr lang="en-US" sz="1050" dirty="0"/>
          </a:p>
        </p:txBody>
      </p:sp>
      <p:sp>
        <p:nvSpPr>
          <p:cNvPr id="85" name="Right Arrow 84"/>
          <p:cNvSpPr/>
          <p:nvPr/>
        </p:nvSpPr>
        <p:spPr bwMode="auto">
          <a:xfrm>
            <a:off x="2918026" y="1709106"/>
            <a:ext cx="1930400" cy="165100"/>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6" name="Right Arrow 85"/>
          <p:cNvSpPr/>
          <p:nvPr/>
        </p:nvSpPr>
        <p:spPr bwMode="auto">
          <a:xfrm rot="20368841">
            <a:off x="5036014" y="1521331"/>
            <a:ext cx="1040321" cy="171687"/>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7" name="Right Arrow 86"/>
          <p:cNvSpPr/>
          <p:nvPr/>
        </p:nvSpPr>
        <p:spPr bwMode="auto">
          <a:xfrm>
            <a:off x="2918026" y="2496506"/>
            <a:ext cx="1930400" cy="165100"/>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8" name="Right Arrow 87"/>
          <p:cNvSpPr/>
          <p:nvPr/>
        </p:nvSpPr>
        <p:spPr bwMode="auto">
          <a:xfrm rot="1056525">
            <a:off x="5086815" y="2613531"/>
            <a:ext cx="1040321" cy="171687"/>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9" name="Right Arrow 88"/>
          <p:cNvSpPr/>
          <p:nvPr/>
        </p:nvSpPr>
        <p:spPr bwMode="auto">
          <a:xfrm rot="16200000">
            <a:off x="5819558" y="1972457"/>
            <a:ext cx="1040321" cy="171687"/>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0" name="TextBox 89"/>
          <p:cNvSpPr txBox="1"/>
          <p:nvPr/>
        </p:nvSpPr>
        <p:spPr>
          <a:xfrm>
            <a:off x="6528394" y="1901769"/>
            <a:ext cx="1013551" cy="344325"/>
          </a:xfrm>
          <a:prstGeom prst="rect">
            <a:avLst/>
          </a:prstGeom>
          <a:noFill/>
        </p:spPr>
        <p:txBody>
          <a:bodyPr wrap="square" lIns="0" tIns="0" rIns="0" bIns="0" rtlCol="0" anchor="ctr" anchorCtr="0">
            <a:noAutofit/>
          </a:bodyPr>
          <a:lstStyle/>
          <a:p>
            <a:r>
              <a:rPr lang="en-US" sz="1050" b="1" dirty="0" smtClean="0"/>
              <a:t>Frame Relay</a:t>
            </a:r>
            <a:endParaRPr lang="en-US" sz="1050" b="1" dirty="0"/>
          </a:p>
        </p:txBody>
      </p:sp>
    </p:spTree>
  </p:cSld>
  <p:clrMapOvr>
    <a:masterClrMapping/>
  </p:clrMapOvr>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p:cNvSpPr/>
          <p:nvPr/>
        </p:nvSpPr>
        <p:spPr bwMode="auto">
          <a:xfrm>
            <a:off x="635000" y="3924300"/>
            <a:ext cx="29845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5" name="Rectangle 74"/>
          <p:cNvSpPr/>
          <p:nvPr/>
        </p:nvSpPr>
        <p:spPr bwMode="auto">
          <a:xfrm>
            <a:off x="317499" y="4659406"/>
            <a:ext cx="6629401" cy="40789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3" name="Rectangle 72"/>
          <p:cNvSpPr/>
          <p:nvPr/>
        </p:nvSpPr>
        <p:spPr bwMode="auto">
          <a:xfrm>
            <a:off x="673100" y="3327400"/>
            <a:ext cx="1638300" cy="1905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IPv6 PBR Example</a:t>
            </a:r>
            <a:endParaRPr lang="en-US" dirty="0"/>
          </a:p>
        </p:txBody>
      </p:sp>
      <p:sp>
        <p:nvSpPr>
          <p:cNvPr id="46" name="Text Placeholder 5"/>
          <p:cNvSpPr>
            <a:spLocks/>
          </p:cNvSpPr>
          <p:nvPr/>
        </p:nvSpPr>
        <p:spPr bwMode="auto">
          <a:xfrm>
            <a:off x="279400" y="3281872"/>
            <a:ext cx="8537054" cy="502728"/>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 </a:t>
            </a:r>
            <a:r>
              <a:rPr lang="en-US" sz="1200" b="1" kern="0" dirty="0" smtClean="0">
                <a:latin typeface="Courier New" pitchFamily="49" charset="0"/>
              </a:rPr>
              <a:t>debug ipv6 policy</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a:t>
            </a:r>
            <a:endParaRPr lang="en-US" sz="1200" b="1" kern="0" dirty="0" smtClean="0">
              <a:latin typeface="Courier New" pitchFamily="49" charset="0"/>
            </a:endParaRPr>
          </a:p>
        </p:txBody>
      </p:sp>
      <p:sp>
        <p:nvSpPr>
          <p:cNvPr id="35" name="Text Placeholder 5"/>
          <p:cNvSpPr>
            <a:spLocks/>
          </p:cNvSpPr>
          <p:nvPr/>
        </p:nvSpPr>
        <p:spPr bwMode="auto">
          <a:xfrm>
            <a:off x="279400" y="3904172"/>
            <a:ext cx="8537054" cy="1366328"/>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R4# </a:t>
            </a:r>
            <a:r>
              <a:rPr lang="en-US" sz="1200" b="1" kern="0" dirty="0" smtClean="0">
                <a:latin typeface="Courier New" pitchFamily="49" charset="0"/>
              </a:rPr>
              <a:t>ping 123::2 source loopback 104</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Type escape sequence to abort.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Sending 5, 100-byte ICMP Echos to 123::2, timeout is 2 seconds: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Packet sent with a source address of 104::1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Success rate is 100 percent (5/5), round-trip min/avg/max = 88/88/88 ms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R4#</a:t>
            </a:r>
          </a:p>
          <a:p>
            <a:pPr marL="236538" indent="-236538" algn="l" defTabSz="814388" eaLnBrk="1" hangingPunct="1">
              <a:lnSpc>
                <a:spcPct val="100000"/>
              </a:lnSpc>
              <a:spcBef>
                <a:spcPts val="0"/>
              </a:spcBef>
              <a:buClr>
                <a:srgbClr val="708CA1"/>
              </a:buClr>
              <a:defRPr/>
            </a:pPr>
            <a:endParaRPr lang="en-US" sz="1200" b="1" kern="0" dirty="0" smtClean="0">
              <a:latin typeface="Courier New" pitchFamily="49" charset="0"/>
            </a:endParaRPr>
          </a:p>
        </p:txBody>
      </p:sp>
      <p:sp>
        <p:nvSpPr>
          <p:cNvPr id="37" name="Content Placeholder 6"/>
          <p:cNvSpPr txBox="1">
            <a:spLocks/>
          </p:cNvSpPr>
          <p:nvPr/>
        </p:nvSpPr>
        <p:spPr>
          <a:xfrm>
            <a:off x="279400" y="5397500"/>
            <a:ext cx="8483600" cy="1155699"/>
          </a:xfrm>
          <a:prstGeom prst="rect">
            <a:avLst/>
          </a:prstGeom>
        </p:spPr>
        <p:txBody>
          <a:bodyPr>
            <a:noAutofit/>
          </a:bodyPr>
          <a:lstStyle/>
          <a:p>
            <a:pPr marL="236538" indent="-236538" algn="l" defTabSz="814388" eaLnBrk="1" hangingPunct="1">
              <a:lnSpc>
                <a:spcPct val="100000"/>
              </a:lnSpc>
              <a:spcBef>
                <a:spcPts val="0"/>
              </a:spcBef>
              <a:buClr>
                <a:srgbClr val="708CA1"/>
              </a:buClr>
              <a:buFont typeface="Wingdings" pitchFamily="2" charset="2"/>
              <a:buChar char="§"/>
            </a:pPr>
            <a:r>
              <a:rPr kumimoji="0" lang="en-US" sz="2000" b="0" i="0" u="none" strike="noStrike" kern="0" cap="none" spc="0" normalizeH="0" baseline="0" noProof="0" dirty="0" smtClean="0">
                <a:ln>
                  <a:noFill/>
                </a:ln>
                <a:solidFill>
                  <a:schemeClr val="tx1"/>
                </a:solidFill>
                <a:effectLst/>
                <a:uLnTx/>
                <a:uFillTx/>
                <a:latin typeface="+mn-lt"/>
                <a:ea typeface="+mn-ea"/>
                <a:cs typeface="+mn-cs"/>
              </a:rPr>
              <a:t>Debug is enabled on R1 and traffic is generated</a:t>
            </a:r>
            <a:r>
              <a:rPr kumimoji="0" lang="en-US" sz="2000" b="0" i="0" u="none" strike="noStrike" kern="0" cap="none" spc="0" normalizeH="0" noProof="0" dirty="0" smtClean="0">
                <a:ln>
                  <a:noFill/>
                </a:ln>
                <a:solidFill>
                  <a:schemeClr val="tx1"/>
                </a:solidFill>
                <a:effectLst/>
                <a:uLnTx/>
                <a:uFillTx/>
                <a:latin typeface="+mn-lt"/>
                <a:ea typeface="+mn-ea"/>
                <a:cs typeface="+mn-cs"/>
              </a:rPr>
              <a:t> on R4.</a:t>
            </a:r>
          </a:p>
          <a:p>
            <a:pPr marL="693738" lvl="1" indent="-236538" algn="l" defTabSz="814388" eaLnBrk="1" hangingPunct="1">
              <a:lnSpc>
                <a:spcPct val="100000"/>
              </a:lnSpc>
              <a:spcBef>
                <a:spcPts val="0"/>
              </a:spcBef>
              <a:buClr>
                <a:srgbClr val="708CA1"/>
              </a:buClr>
              <a:buFont typeface="Wingdings" pitchFamily="2" charset="2"/>
              <a:buChar char="§"/>
            </a:pPr>
            <a:r>
              <a:rPr lang="en-US" sz="1800" kern="0" dirty="0" smtClean="0">
                <a:latin typeface="+mn-lt"/>
              </a:rPr>
              <a:t>N</a:t>
            </a:r>
            <a:r>
              <a:rPr lang="en-US" sz="1800" kern="0" baseline="0" dirty="0" smtClean="0">
                <a:latin typeface="+mn-lt"/>
              </a:rPr>
              <a:t>otice</a:t>
            </a:r>
            <a:r>
              <a:rPr lang="en-US" sz="1800" kern="0" dirty="0" smtClean="0">
                <a:latin typeface="+mn-lt"/>
              </a:rPr>
              <a:t> that the </a:t>
            </a:r>
            <a:r>
              <a:rPr lang="en-US" sz="1800" b="1" kern="0" dirty="0" smtClean="0">
                <a:latin typeface="Courier New" pitchFamily="49" charset="0"/>
                <a:cs typeface="Courier New" pitchFamily="49" charset="0"/>
              </a:rPr>
              <a:t>ping</a:t>
            </a:r>
            <a:r>
              <a:rPr lang="en-US" sz="1800" kern="0" dirty="0" smtClean="0">
                <a:latin typeface="+mn-lt"/>
              </a:rPr>
              <a:t> command sources traffic specially from Lo104.</a:t>
            </a:r>
          </a:p>
        </p:txBody>
      </p:sp>
      <p:cxnSp>
        <p:nvCxnSpPr>
          <p:cNvPr id="90" name="Straight Connector 89"/>
          <p:cNvCxnSpPr/>
          <p:nvPr/>
        </p:nvCxnSpPr>
        <p:spPr bwMode="auto">
          <a:xfrm>
            <a:off x="1838738" y="2226365"/>
            <a:ext cx="606287" cy="1588"/>
          </a:xfrm>
          <a:prstGeom prst="line">
            <a:avLst/>
          </a:prstGeom>
          <a:solidFill>
            <a:schemeClr val="accent1"/>
          </a:solidFill>
          <a:ln w="19050" cap="flat" cmpd="sng" algn="ctr">
            <a:solidFill>
              <a:schemeClr val="tx1"/>
            </a:solidFill>
            <a:prstDash val="solid"/>
            <a:round/>
            <a:headEnd type="oval" w="med" len="med"/>
            <a:tailEnd type="triangle" w="med" len="med"/>
          </a:ln>
          <a:effectLst/>
        </p:spPr>
      </p:cxnSp>
      <p:pic>
        <p:nvPicPr>
          <p:cNvPr id="91" name="Picture 88"/>
          <p:cNvPicPr>
            <a:picLocks noChangeAspect="1" noChangeArrowheads="1"/>
          </p:cNvPicPr>
          <p:nvPr/>
        </p:nvPicPr>
        <p:blipFill>
          <a:blip r:embed="rId3" cstate="print"/>
          <a:srcRect/>
          <a:stretch>
            <a:fillRect/>
          </a:stretch>
        </p:blipFill>
        <p:spPr bwMode="auto">
          <a:xfrm>
            <a:off x="5486187" y="1294301"/>
            <a:ext cx="2236518" cy="1542518"/>
          </a:xfrm>
          <a:prstGeom prst="rect">
            <a:avLst/>
          </a:prstGeom>
          <a:noFill/>
          <a:ln w="9525" algn="ctr">
            <a:noFill/>
            <a:miter lim="800000"/>
            <a:headEnd/>
            <a:tailEnd/>
          </a:ln>
        </p:spPr>
      </p:pic>
      <p:pic>
        <p:nvPicPr>
          <p:cNvPr id="92" name="Picture 37"/>
          <p:cNvPicPr>
            <a:picLocks noChangeArrowheads="1"/>
          </p:cNvPicPr>
          <p:nvPr/>
        </p:nvPicPr>
        <p:blipFill>
          <a:blip r:embed="rId4" cstate="print"/>
          <a:srcRect/>
          <a:stretch>
            <a:fillRect/>
          </a:stretch>
        </p:blipFill>
        <p:spPr bwMode="auto">
          <a:xfrm>
            <a:off x="4655443" y="1981406"/>
            <a:ext cx="870351" cy="451691"/>
          </a:xfrm>
          <a:prstGeom prst="rect">
            <a:avLst/>
          </a:prstGeom>
          <a:noFill/>
          <a:ln w="9525">
            <a:noFill/>
            <a:miter lim="800000"/>
            <a:headEnd/>
            <a:tailEnd/>
          </a:ln>
        </p:spPr>
      </p:pic>
      <p:sp>
        <p:nvSpPr>
          <p:cNvPr id="93" name="TextBox 92"/>
          <p:cNvSpPr txBox="1"/>
          <p:nvPr/>
        </p:nvSpPr>
        <p:spPr>
          <a:xfrm>
            <a:off x="4930876" y="2201743"/>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94" name="Straight Connector 93"/>
          <p:cNvCxnSpPr>
            <a:stCxn id="92" idx="1"/>
            <a:endCxn id="102" idx="3"/>
          </p:cNvCxnSpPr>
          <p:nvPr/>
        </p:nvCxnSpPr>
        <p:spPr bwMode="auto">
          <a:xfrm rot="10800000">
            <a:off x="3201695" y="2207252"/>
            <a:ext cx="1453749"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95" name="Picture 37"/>
          <p:cNvPicPr>
            <a:picLocks noChangeArrowheads="1"/>
          </p:cNvPicPr>
          <p:nvPr/>
        </p:nvPicPr>
        <p:blipFill>
          <a:blip r:embed="rId4" cstate="print"/>
          <a:srcRect/>
          <a:stretch>
            <a:fillRect/>
          </a:stretch>
        </p:blipFill>
        <p:spPr bwMode="auto">
          <a:xfrm>
            <a:off x="6260020" y="1011582"/>
            <a:ext cx="870351" cy="451691"/>
          </a:xfrm>
          <a:prstGeom prst="rect">
            <a:avLst/>
          </a:prstGeom>
          <a:noFill/>
          <a:ln w="9525">
            <a:noFill/>
            <a:miter lim="800000"/>
            <a:headEnd/>
            <a:tailEnd/>
          </a:ln>
        </p:spPr>
      </p:pic>
      <p:sp>
        <p:nvSpPr>
          <p:cNvPr id="96" name="TextBox 95"/>
          <p:cNvSpPr txBox="1"/>
          <p:nvPr/>
        </p:nvSpPr>
        <p:spPr>
          <a:xfrm>
            <a:off x="6525531" y="124012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97" name="Picture 37"/>
          <p:cNvPicPr>
            <a:picLocks noChangeArrowheads="1"/>
          </p:cNvPicPr>
          <p:nvPr/>
        </p:nvPicPr>
        <p:blipFill>
          <a:blip r:embed="rId4" cstate="print"/>
          <a:srcRect/>
          <a:stretch>
            <a:fillRect/>
          </a:stretch>
        </p:blipFill>
        <p:spPr bwMode="auto">
          <a:xfrm>
            <a:off x="6300769" y="2613062"/>
            <a:ext cx="870351" cy="451691"/>
          </a:xfrm>
          <a:prstGeom prst="rect">
            <a:avLst/>
          </a:prstGeom>
          <a:noFill/>
          <a:ln w="9525">
            <a:noFill/>
            <a:miter lim="800000"/>
            <a:headEnd/>
            <a:tailEnd/>
          </a:ln>
        </p:spPr>
      </p:pic>
      <p:sp>
        <p:nvSpPr>
          <p:cNvPr id="98" name="TextBox 97"/>
          <p:cNvSpPr txBox="1"/>
          <p:nvPr/>
        </p:nvSpPr>
        <p:spPr>
          <a:xfrm>
            <a:off x="6566280" y="284160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99" name="TextBox 98"/>
          <p:cNvSpPr txBox="1"/>
          <p:nvPr/>
        </p:nvSpPr>
        <p:spPr>
          <a:xfrm>
            <a:off x="3088489" y="2204405"/>
            <a:ext cx="719832" cy="287315"/>
          </a:xfrm>
          <a:prstGeom prst="rect">
            <a:avLst/>
          </a:prstGeom>
          <a:noFill/>
        </p:spPr>
        <p:txBody>
          <a:bodyPr wrap="square" lIns="0" tIns="0" rIns="0" bIns="0" rtlCol="0" anchor="ctr" anchorCtr="0">
            <a:noAutofit/>
          </a:bodyPr>
          <a:lstStyle/>
          <a:p>
            <a:r>
              <a:rPr lang="en-US" sz="1050" dirty="0" smtClean="0"/>
              <a:t>15::4/64</a:t>
            </a:r>
            <a:endParaRPr lang="en-US" sz="1050" dirty="0"/>
          </a:p>
        </p:txBody>
      </p:sp>
      <p:sp>
        <p:nvSpPr>
          <p:cNvPr id="100" name="TextBox 99"/>
          <p:cNvSpPr txBox="1"/>
          <p:nvPr/>
        </p:nvSpPr>
        <p:spPr>
          <a:xfrm>
            <a:off x="4037915" y="1993526"/>
            <a:ext cx="719832" cy="173467"/>
          </a:xfrm>
          <a:prstGeom prst="rect">
            <a:avLst/>
          </a:prstGeom>
          <a:noFill/>
        </p:spPr>
        <p:txBody>
          <a:bodyPr wrap="square" lIns="0" tIns="0" rIns="0" bIns="0" rtlCol="0" anchor="ctr" anchorCtr="0">
            <a:noAutofit/>
          </a:bodyPr>
          <a:lstStyle/>
          <a:p>
            <a:r>
              <a:rPr lang="en-US" sz="1050" dirty="0" smtClean="0"/>
              <a:t>Fa0/0</a:t>
            </a:r>
            <a:endParaRPr lang="en-US" sz="1050" dirty="0"/>
          </a:p>
        </p:txBody>
      </p:sp>
      <p:sp>
        <p:nvSpPr>
          <p:cNvPr id="101" name="TextBox 100"/>
          <p:cNvSpPr txBox="1"/>
          <p:nvPr/>
        </p:nvSpPr>
        <p:spPr>
          <a:xfrm>
            <a:off x="5442173" y="2193656"/>
            <a:ext cx="719832" cy="173467"/>
          </a:xfrm>
          <a:prstGeom prst="rect">
            <a:avLst/>
          </a:prstGeom>
          <a:noFill/>
        </p:spPr>
        <p:txBody>
          <a:bodyPr wrap="square" lIns="0" tIns="0" rIns="0" bIns="0" rtlCol="0" anchor="ctr" anchorCtr="0">
            <a:noAutofit/>
          </a:bodyPr>
          <a:lstStyle/>
          <a:p>
            <a:r>
              <a:rPr lang="en-US" sz="1050" dirty="0" smtClean="0"/>
              <a:t>S0/0/0</a:t>
            </a:r>
            <a:endParaRPr lang="en-US" sz="1050" dirty="0"/>
          </a:p>
        </p:txBody>
      </p:sp>
      <p:pic>
        <p:nvPicPr>
          <p:cNvPr id="102" name="Picture 37"/>
          <p:cNvPicPr>
            <a:picLocks noChangeArrowheads="1"/>
          </p:cNvPicPr>
          <p:nvPr/>
        </p:nvPicPr>
        <p:blipFill>
          <a:blip r:embed="rId4" cstate="print"/>
          <a:srcRect/>
          <a:stretch>
            <a:fillRect/>
          </a:stretch>
        </p:blipFill>
        <p:spPr bwMode="auto">
          <a:xfrm>
            <a:off x="2331343" y="1981406"/>
            <a:ext cx="870351" cy="451691"/>
          </a:xfrm>
          <a:prstGeom prst="rect">
            <a:avLst/>
          </a:prstGeom>
          <a:noFill/>
          <a:ln w="9525">
            <a:noFill/>
            <a:miter lim="800000"/>
            <a:headEnd/>
            <a:tailEnd/>
          </a:ln>
        </p:spPr>
      </p:pic>
      <p:sp>
        <p:nvSpPr>
          <p:cNvPr id="103" name="TextBox 102"/>
          <p:cNvSpPr txBox="1"/>
          <p:nvPr/>
        </p:nvSpPr>
        <p:spPr>
          <a:xfrm>
            <a:off x="2606776" y="2201743"/>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04" name="TextBox 103"/>
          <p:cNvSpPr txBox="1"/>
          <p:nvPr/>
        </p:nvSpPr>
        <p:spPr>
          <a:xfrm>
            <a:off x="3110815" y="1993526"/>
            <a:ext cx="719832" cy="173467"/>
          </a:xfrm>
          <a:prstGeom prst="rect">
            <a:avLst/>
          </a:prstGeom>
          <a:noFill/>
        </p:spPr>
        <p:txBody>
          <a:bodyPr wrap="square" lIns="0" tIns="0" rIns="0" bIns="0" rtlCol="0" anchor="ctr" anchorCtr="0">
            <a:noAutofit/>
          </a:bodyPr>
          <a:lstStyle/>
          <a:p>
            <a:r>
              <a:rPr lang="en-US" sz="1050" dirty="0" smtClean="0"/>
              <a:t>Fa0/0</a:t>
            </a:r>
            <a:endParaRPr lang="en-US" sz="1050" dirty="0"/>
          </a:p>
        </p:txBody>
      </p:sp>
      <p:sp>
        <p:nvSpPr>
          <p:cNvPr id="105" name="TextBox 104"/>
          <p:cNvSpPr txBox="1"/>
          <p:nvPr/>
        </p:nvSpPr>
        <p:spPr>
          <a:xfrm>
            <a:off x="4002889" y="2204405"/>
            <a:ext cx="719832" cy="287315"/>
          </a:xfrm>
          <a:prstGeom prst="rect">
            <a:avLst/>
          </a:prstGeom>
          <a:noFill/>
        </p:spPr>
        <p:txBody>
          <a:bodyPr wrap="square" lIns="0" tIns="0" rIns="0" bIns="0" rtlCol="0" anchor="ctr" anchorCtr="0">
            <a:noAutofit/>
          </a:bodyPr>
          <a:lstStyle/>
          <a:p>
            <a:r>
              <a:rPr lang="en-US" sz="1050" dirty="0" smtClean="0"/>
              <a:t>15::1/64</a:t>
            </a:r>
            <a:endParaRPr lang="en-US" sz="1050" dirty="0"/>
          </a:p>
        </p:txBody>
      </p:sp>
      <p:sp>
        <p:nvSpPr>
          <p:cNvPr id="106" name="TextBox 105"/>
          <p:cNvSpPr txBox="1"/>
          <p:nvPr/>
        </p:nvSpPr>
        <p:spPr>
          <a:xfrm>
            <a:off x="1222299" y="1941021"/>
            <a:ext cx="1195095" cy="236514"/>
          </a:xfrm>
          <a:prstGeom prst="rect">
            <a:avLst/>
          </a:prstGeom>
          <a:noFill/>
        </p:spPr>
        <p:txBody>
          <a:bodyPr wrap="square" lIns="0" tIns="0" rIns="0" bIns="0" rtlCol="0" anchor="ctr" anchorCtr="0">
            <a:noAutofit/>
          </a:bodyPr>
          <a:lstStyle/>
          <a:p>
            <a:r>
              <a:rPr lang="en-US" sz="1050" dirty="0" smtClean="0"/>
              <a:t>Lo104: 104::1/64</a:t>
            </a:r>
            <a:endParaRPr lang="en-US" sz="1050" dirty="0"/>
          </a:p>
        </p:txBody>
      </p:sp>
      <p:sp>
        <p:nvSpPr>
          <p:cNvPr id="107" name="TextBox 106"/>
          <p:cNvSpPr txBox="1"/>
          <p:nvPr/>
        </p:nvSpPr>
        <p:spPr>
          <a:xfrm>
            <a:off x="5488789" y="1975805"/>
            <a:ext cx="719832" cy="287315"/>
          </a:xfrm>
          <a:prstGeom prst="rect">
            <a:avLst/>
          </a:prstGeom>
          <a:noFill/>
        </p:spPr>
        <p:txBody>
          <a:bodyPr wrap="square" lIns="0" tIns="0" rIns="0" bIns="0" rtlCol="0" anchor="ctr" anchorCtr="0">
            <a:noAutofit/>
          </a:bodyPr>
          <a:lstStyle/>
          <a:p>
            <a:r>
              <a:rPr lang="en-US" sz="1050" dirty="0" smtClean="0"/>
              <a:t>123::1/64</a:t>
            </a:r>
            <a:endParaRPr lang="en-US" sz="1050" dirty="0"/>
          </a:p>
        </p:txBody>
      </p:sp>
      <p:sp>
        <p:nvSpPr>
          <p:cNvPr id="108" name="TextBox 107"/>
          <p:cNvSpPr txBox="1"/>
          <p:nvPr/>
        </p:nvSpPr>
        <p:spPr>
          <a:xfrm>
            <a:off x="6331957" y="1500937"/>
            <a:ext cx="719832" cy="287315"/>
          </a:xfrm>
          <a:prstGeom prst="rect">
            <a:avLst/>
          </a:prstGeom>
          <a:noFill/>
        </p:spPr>
        <p:txBody>
          <a:bodyPr wrap="square" lIns="0" tIns="0" rIns="0" bIns="0" rtlCol="0" anchor="ctr" anchorCtr="0">
            <a:noAutofit/>
          </a:bodyPr>
          <a:lstStyle/>
          <a:p>
            <a:r>
              <a:rPr lang="en-US" sz="1050" dirty="0" smtClean="0"/>
              <a:t>123::2/64</a:t>
            </a:r>
          </a:p>
          <a:p>
            <a:r>
              <a:rPr lang="en-US" sz="1050" dirty="0" smtClean="0"/>
              <a:t>S0/0/0</a:t>
            </a:r>
            <a:endParaRPr lang="en-US" sz="1050" dirty="0"/>
          </a:p>
        </p:txBody>
      </p:sp>
      <p:sp>
        <p:nvSpPr>
          <p:cNvPr id="109" name="TextBox 108"/>
          <p:cNvSpPr txBox="1"/>
          <p:nvPr/>
        </p:nvSpPr>
        <p:spPr>
          <a:xfrm>
            <a:off x="6349074" y="2319810"/>
            <a:ext cx="719832" cy="287315"/>
          </a:xfrm>
          <a:prstGeom prst="rect">
            <a:avLst/>
          </a:prstGeom>
          <a:noFill/>
        </p:spPr>
        <p:txBody>
          <a:bodyPr wrap="square" lIns="0" tIns="0" rIns="0" bIns="0" rtlCol="0" anchor="ctr" anchorCtr="0">
            <a:noAutofit/>
          </a:bodyPr>
          <a:lstStyle/>
          <a:p>
            <a:r>
              <a:rPr lang="en-US" sz="1050" dirty="0" smtClean="0"/>
              <a:t>123::3/64</a:t>
            </a:r>
          </a:p>
          <a:p>
            <a:r>
              <a:rPr lang="en-US" sz="1050" dirty="0" smtClean="0"/>
              <a:t>S0/0/0</a:t>
            </a:r>
            <a:endParaRPr lang="en-US" sz="1050" dirty="0"/>
          </a:p>
        </p:txBody>
      </p:sp>
      <p:sp>
        <p:nvSpPr>
          <p:cNvPr id="112" name="Right Arrow 111"/>
          <p:cNvSpPr/>
          <p:nvPr/>
        </p:nvSpPr>
        <p:spPr bwMode="auto">
          <a:xfrm>
            <a:off x="2918026" y="2496506"/>
            <a:ext cx="1930400" cy="165100"/>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3" name="Right Arrow 112"/>
          <p:cNvSpPr/>
          <p:nvPr/>
        </p:nvSpPr>
        <p:spPr bwMode="auto">
          <a:xfrm rot="1056525">
            <a:off x="5086815" y="2613531"/>
            <a:ext cx="1040321" cy="171687"/>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4" name="Right Arrow 113"/>
          <p:cNvSpPr/>
          <p:nvPr/>
        </p:nvSpPr>
        <p:spPr bwMode="auto">
          <a:xfrm rot="16200000">
            <a:off x="5819558" y="1972457"/>
            <a:ext cx="1040321" cy="171687"/>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5" name="TextBox 114"/>
          <p:cNvSpPr txBox="1"/>
          <p:nvPr/>
        </p:nvSpPr>
        <p:spPr>
          <a:xfrm>
            <a:off x="6528394" y="1901769"/>
            <a:ext cx="1013551" cy="344325"/>
          </a:xfrm>
          <a:prstGeom prst="rect">
            <a:avLst/>
          </a:prstGeom>
          <a:noFill/>
        </p:spPr>
        <p:txBody>
          <a:bodyPr wrap="square" lIns="0" tIns="0" rIns="0" bIns="0" rtlCol="0" anchor="ctr" anchorCtr="0">
            <a:noAutofit/>
          </a:bodyPr>
          <a:lstStyle/>
          <a:p>
            <a:r>
              <a:rPr lang="en-US" sz="1050" b="1" dirty="0" smtClean="0"/>
              <a:t>Frame Relay</a:t>
            </a:r>
            <a:endParaRPr lang="en-US" sz="1050" b="1" dirty="0"/>
          </a:p>
        </p:txBody>
      </p:sp>
    </p:spTree>
  </p:cSld>
  <p:clrMapOvr>
    <a:masterClrMapping/>
  </p:clrMapOvr>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72"/>
          <p:cNvSpPr/>
          <p:nvPr/>
        </p:nvSpPr>
        <p:spPr bwMode="auto">
          <a:xfrm>
            <a:off x="2336800" y="3467100"/>
            <a:ext cx="6362700" cy="596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IPv6 PBR Example</a:t>
            </a:r>
            <a:endParaRPr lang="en-US" dirty="0"/>
          </a:p>
        </p:txBody>
      </p:sp>
      <p:sp>
        <p:nvSpPr>
          <p:cNvPr id="46" name="Text Placeholder 5"/>
          <p:cNvSpPr>
            <a:spLocks/>
          </p:cNvSpPr>
          <p:nvPr/>
        </p:nvSpPr>
        <p:spPr bwMode="auto">
          <a:xfrm>
            <a:off x="279400" y="3281872"/>
            <a:ext cx="8537054" cy="1937828"/>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*Aug 14 10:03:58.955: IPv6 PBR: FastEthernet0/0, matched src 104::1 dst 123::2 protocol 58</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*Aug 14 10:03:58.955: IPv6 PBR: set nexthop 123::3, interface Serial0/0/0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*Aug 14 10:03:58.955: IPv6 PBR: policy route via Serial0/0/0/123::3</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*Aug 14 10:03:59.043: IPv6 PBR: FastEthernet0/0, matched src 104::1 dst 123::2 protocol 58</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*Aug 14 10:03:59.043: IPv6 PBR: set nexthop 123::3, interface Serial0/0/0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*Aug 14 10:03:59.043: IPv6 PBR: policy route via Serial0/0/0/123::3</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*Aug 14 10:03:59.131: IPv6 PBR: FastEthernet0/0, matched src 104::1 dst 123::2 protocol 58</a:t>
            </a:r>
          </a:p>
          <a:p>
            <a:pPr marL="236538" indent="-236538" algn="l" defTabSz="814388" eaLnBrk="1" hangingPunct="1">
              <a:lnSpc>
                <a:spcPct val="100000"/>
              </a:lnSpc>
              <a:spcBef>
                <a:spcPts val="0"/>
              </a:spcBef>
              <a:buClr>
                <a:srgbClr val="708CA1"/>
              </a:buClr>
              <a:defRPr/>
            </a:pPr>
            <a:endParaRPr lang="en-US" sz="1200" b="1" kern="0" dirty="0" smtClean="0">
              <a:latin typeface="Courier New" pitchFamily="49" charset="0"/>
            </a:endParaRPr>
          </a:p>
          <a:p>
            <a:pPr marL="236538" indent="-236538" algn="l" defTabSz="814388" eaLnBrk="1" hangingPunct="1">
              <a:lnSpc>
                <a:spcPct val="100000"/>
              </a:lnSpc>
              <a:spcBef>
                <a:spcPts val="0"/>
              </a:spcBef>
              <a:buClr>
                <a:srgbClr val="708CA1"/>
              </a:buClr>
              <a:defRPr/>
            </a:pPr>
            <a:r>
              <a:rPr lang="en-US" sz="1200" b="1" kern="0" dirty="0" smtClean="0">
                <a:latin typeface="Courier New" pitchFamily="49" charset="0"/>
              </a:rPr>
              <a:t>&lt;output omitted&gt;</a:t>
            </a:r>
          </a:p>
        </p:txBody>
      </p:sp>
      <p:sp>
        <p:nvSpPr>
          <p:cNvPr id="37" name="Content Placeholder 6"/>
          <p:cNvSpPr txBox="1">
            <a:spLocks/>
          </p:cNvSpPr>
          <p:nvPr/>
        </p:nvSpPr>
        <p:spPr>
          <a:xfrm>
            <a:off x="279400" y="5397500"/>
            <a:ext cx="8483600" cy="1155699"/>
          </a:xfrm>
          <a:prstGeom prst="rect">
            <a:avLst/>
          </a:prstGeom>
        </p:spPr>
        <p:txBody>
          <a:bodyPr>
            <a:noAutofit/>
          </a:bodyPr>
          <a:lstStyle/>
          <a:p>
            <a:pPr marL="236538" indent="-236538" algn="l" defTabSz="814388" eaLnBrk="1" hangingPunct="1">
              <a:lnSpc>
                <a:spcPct val="100000"/>
              </a:lnSpc>
              <a:spcBef>
                <a:spcPts val="0"/>
              </a:spcBef>
              <a:buClr>
                <a:srgbClr val="708CA1"/>
              </a:buClr>
              <a:buFont typeface="Wingdings" pitchFamily="2" charset="2"/>
              <a:buChar char="§"/>
            </a:pPr>
            <a:r>
              <a:rPr kumimoji="0" lang="en-US" sz="2000" b="0" i="0" u="none" strike="noStrike" kern="0" cap="none" spc="0" normalizeH="0" baseline="0" noProof="0" dirty="0" smtClean="0">
                <a:ln>
                  <a:noFill/>
                </a:ln>
                <a:solidFill>
                  <a:schemeClr val="tx1"/>
                </a:solidFill>
                <a:effectLst/>
                <a:uLnTx/>
                <a:uFillTx/>
                <a:latin typeface="+mn-lt"/>
                <a:ea typeface="+mn-ea"/>
                <a:cs typeface="+mn-cs"/>
              </a:rPr>
              <a:t>The PBR generated debug output confirms that </a:t>
            </a:r>
            <a:r>
              <a:rPr kumimoji="0" lang="en-US" sz="2000" b="0" i="0" u="none" strike="noStrike" kern="0" cap="none" spc="0" normalizeH="0" baseline="0" noProof="0" smtClean="0">
                <a:ln>
                  <a:noFill/>
                </a:ln>
                <a:solidFill>
                  <a:schemeClr val="tx1"/>
                </a:solidFill>
                <a:effectLst/>
                <a:uLnTx/>
                <a:uFillTx/>
                <a:latin typeface="+mn-lt"/>
                <a:ea typeface="+mn-ea"/>
                <a:cs typeface="+mn-cs"/>
              </a:rPr>
              <a:t>traffic sourced </a:t>
            </a:r>
            <a:r>
              <a:rPr kumimoji="0" lang="en-US" sz="2000" b="0" i="0" u="none" strike="noStrike" kern="0" cap="none" spc="0" normalizeH="0" baseline="0" noProof="0" dirty="0" smtClean="0">
                <a:ln>
                  <a:noFill/>
                </a:ln>
                <a:solidFill>
                  <a:schemeClr val="tx1"/>
                </a:solidFill>
                <a:effectLst/>
                <a:uLnTx/>
                <a:uFillTx/>
                <a:latin typeface="+mn-lt"/>
                <a:ea typeface="+mn-ea"/>
                <a:cs typeface="+mn-cs"/>
              </a:rPr>
              <a:t>from Lo104 is being rerouted to R3</a:t>
            </a:r>
            <a:endParaRPr lang="en-US" sz="1800" kern="0" dirty="0" smtClean="0">
              <a:latin typeface="+mn-lt"/>
            </a:endParaRPr>
          </a:p>
        </p:txBody>
      </p:sp>
      <p:cxnSp>
        <p:nvCxnSpPr>
          <p:cNvPr id="31" name="Straight Connector 30"/>
          <p:cNvCxnSpPr/>
          <p:nvPr/>
        </p:nvCxnSpPr>
        <p:spPr bwMode="auto">
          <a:xfrm>
            <a:off x="1838738" y="2226365"/>
            <a:ext cx="606287" cy="1588"/>
          </a:xfrm>
          <a:prstGeom prst="line">
            <a:avLst/>
          </a:prstGeom>
          <a:solidFill>
            <a:schemeClr val="accent1"/>
          </a:solidFill>
          <a:ln w="19050" cap="flat" cmpd="sng" algn="ctr">
            <a:solidFill>
              <a:schemeClr val="tx1"/>
            </a:solidFill>
            <a:prstDash val="solid"/>
            <a:round/>
            <a:headEnd type="oval" w="med" len="med"/>
            <a:tailEnd type="triangle" w="med" len="med"/>
          </a:ln>
          <a:effectLst/>
        </p:spPr>
      </p:cxnSp>
      <p:pic>
        <p:nvPicPr>
          <p:cNvPr id="32" name="Picture 88"/>
          <p:cNvPicPr>
            <a:picLocks noChangeAspect="1" noChangeArrowheads="1"/>
          </p:cNvPicPr>
          <p:nvPr/>
        </p:nvPicPr>
        <p:blipFill>
          <a:blip r:embed="rId3" cstate="print"/>
          <a:srcRect/>
          <a:stretch>
            <a:fillRect/>
          </a:stretch>
        </p:blipFill>
        <p:spPr bwMode="auto">
          <a:xfrm>
            <a:off x="5486187" y="1294301"/>
            <a:ext cx="2236518" cy="1542518"/>
          </a:xfrm>
          <a:prstGeom prst="rect">
            <a:avLst/>
          </a:prstGeom>
          <a:noFill/>
          <a:ln w="9525" algn="ctr">
            <a:noFill/>
            <a:miter lim="800000"/>
            <a:headEnd/>
            <a:tailEnd/>
          </a:ln>
        </p:spPr>
      </p:pic>
      <p:pic>
        <p:nvPicPr>
          <p:cNvPr id="33" name="Picture 37"/>
          <p:cNvPicPr>
            <a:picLocks noChangeArrowheads="1"/>
          </p:cNvPicPr>
          <p:nvPr/>
        </p:nvPicPr>
        <p:blipFill>
          <a:blip r:embed="rId4" cstate="print"/>
          <a:srcRect/>
          <a:stretch>
            <a:fillRect/>
          </a:stretch>
        </p:blipFill>
        <p:spPr bwMode="auto">
          <a:xfrm>
            <a:off x="4655443" y="1981406"/>
            <a:ext cx="870351" cy="451691"/>
          </a:xfrm>
          <a:prstGeom prst="rect">
            <a:avLst/>
          </a:prstGeom>
          <a:noFill/>
          <a:ln w="9525">
            <a:noFill/>
            <a:miter lim="800000"/>
            <a:headEnd/>
            <a:tailEnd/>
          </a:ln>
        </p:spPr>
      </p:pic>
      <p:sp>
        <p:nvSpPr>
          <p:cNvPr id="34" name="TextBox 33"/>
          <p:cNvSpPr txBox="1"/>
          <p:nvPr/>
        </p:nvSpPr>
        <p:spPr>
          <a:xfrm>
            <a:off x="4930876" y="2201743"/>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35" name="Straight Connector 34"/>
          <p:cNvCxnSpPr>
            <a:stCxn id="33" idx="1"/>
            <a:endCxn id="50" idx="3"/>
          </p:cNvCxnSpPr>
          <p:nvPr/>
        </p:nvCxnSpPr>
        <p:spPr bwMode="auto">
          <a:xfrm rot="10800000">
            <a:off x="3201695" y="2207252"/>
            <a:ext cx="1453749"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36" name="Picture 37"/>
          <p:cNvPicPr>
            <a:picLocks noChangeArrowheads="1"/>
          </p:cNvPicPr>
          <p:nvPr/>
        </p:nvPicPr>
        <p:blipFill>
          <a:blip r:embed="rId4" cstate="print"/>
          <a:srcRect/>
          <a:stretch>
            <a:fillRect/>
          </a:stretch>
        </p:blipFill>
        <p:spPr bwMode="auto">
          <a:xfrm>
            <a:off x="6260020" y="1011582"/>
            <a:ext cx="870351" cy="451691"/>
          </a:xfrm>
          <a:prstGeom prst="rect">
            <a:avLst/>
          </a:prstGeom>
          <a:noFill/>
          <a:ln w="9525">
            <a:noFill/>
            <a:miter lim="800000"/>
            <a:headEnd/>
            <a:tailEnd/>
          </a:ln>
        </p:spPr>
      </p:pic>
      <p:sp>
        <p:nvSpPr>
          <p:cNvPr id="38" name="TextBox 37"/>
          <p:cNvSpPr txBox="1"/>
          <p:nvPr/>
        </p:nvSpPr>
        <p:spPr>
          <a:xfrm>
            <a:off x="6525531" y="124012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39" name="Picture 37"/>
          <p:cNvPicPr>
            <a:picLocks noChangeArrowheads="1"/>
          </p:cNvPicPr>
          <p:nvPr/>
        </p:nvPicPr>
        <p:blipFill>
          <a:blip r:embed="rId4" cstate="print"/>
          <a:srcRect/>
          <a:stretch>
            <a:fillRect/>
          </a:stretch>
        </p:blipFill>
        <p:spPr bwMode="auto">
          <a:xfrm>
            <a:off x="6300769" y="2613062"/>
            <a:ext cx="870351" cy="451691"/>
          </a:xfrm>
          <a:prstGeom prst="rect">
            <a:avLst/>
          </a:prstGeom>
          <a:noFill/>
          <a:ln w="9525">
            <a:noFill/>
            <a:miter lim="800000"/>
            <a:headEnd/>
            <a:tailEnd/>
          </a:ln>
        </p:spPr>
      </p:pic>
      <p:sp>
        <p:nvSpPr>
          <p:cNvPr id="40" name="TextBox 39"/>
          <p:cNvSpPr txBox="1"/>
          <p:nvPr/>
        </p:nvSpPr>
        <p:spPr>
          <a:xfrm>
            <a:off x="6566280" y="284160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41" name="TextBox 40"/>
          <p:cNvSpPr txBox="1"/>
          <p:nvPr/>
        </p:nvSpPr>
        <p:spPr>
          <a:xfrm>
            <a:off x="3088489" y="2204405"/>
            <a:ext cx="719832" cy="287315"/>
          </a:xfrm>
          <a:prstGeom prst="rect">
            <a:avLst/>
          </a:prstGeom>
          <a:noFill/>
        </p:spPr>
        <p:txBody>
          <a:bodyPr wrap="square" lIns="0" tIns="0" rIns="0" bIns="0" rtlCol="0" anchor="ctr" anchorCtr="0">
            <a:noAutofit/>
          </a:bodyPr>
          <a:lstStyle/>
          <a:p>
            <a:r>
              <a:rPr lang="en-US" sz="1050" dirty="0" smtClean="0"/>
              <a:t>15::4/64</a:t>
            </a:r>
            <a:endParaRPr lang="en-US" sz="1050" dirty="0"/>
          </a:p>
        </p:txBody>
      </p:sp>
      <p:sp>
        <p:nvSpPr>
          <p:cNvPr id="47" name="TextBox 46"/>
          <p:cNvSpPr txBox="1"/>
          <p:nvPr/>
        </p:nvSpPr>
        <p:spPr>
          <a:xfrm>
            <a:off x="4037915" y="1993526"/>
            <a:ext cx="719832" cy="173467"/>
          </a:xfrm>
          <a:prstGeom prst="rect">
            <a:avLst/>
          </a:prstGeom>
          <a:noFill/>
        </p:spPr>
        <p:txBody>
          <a:bodyPr wrap="square" lIns="0" tIns="0" rIns="0" bIns="0" rtlCol="0" anchor="ctr" anchorCtr="0">
            <a:noAutofit/>
          </a:bodyPr>
          <a:lstStyle/>
          <a:p>
            <a:r>
              <a:rPr lang="en-US" sz="1050" dirty="0" smtClean="0"/>
              <a:t>Fa0/0</a:t>
            </a:r>
            <a:endParaRPr lang="en-US" sz="1050" dirty="0"/>
          </a:p>
        </p:txBody>
      </p:sp>
      <p:sp>
        <p:nvSpPr>
          <p:cNvPr id="48" name="TextBox 47"/>
          <p:cNvSpPr txBox="1"/>
          <p:nvPr/>
        </p:nvSpPr>
        <p:spPr>
          <a:xfrm>
            <a:off x="5442173" y="2193656"/>
            <a:ext cx="719832" cy="173467"/>
          </a:xfrm>
          <a:prstGeom prst="rect">
            <a:avLst/>
          </a:prstGeom>
          <a:noFill/>
        </p:spPr>
        <p:txBody>
          <a:bodyPr wrap="square" lIns="0" tIns="0" rIns="0" bIns="0" rtlCol="0" anchor="ctr" anchorCtr="0">
            <a:noAutofit/>
          </a:bodyPr>
          <a:lstStyle/>
          <a:p>
            <a:r>
              <a:rPr lang="en-US" sz="1050" dirty="0" smtClean="0"/>
              <a:t>S0/0/0</a:t>
            </a:r>
            <a:endParaRPr lang="en-US" sz="1050" dirty="0"/>
          </a:p>
        </p:txBody>
      </p:sp>
      <p:pic>
        <p:nvPicPr>
          <p:cNvPr id="50" name="Picture 37"/>
          <p:cNvPicPr>
            <a:picLocks noChangeArrowheads="1"/>
          </p:cNvPicPr>
          <p:nvPr/>
        </p:nvPicPr>
        <p:blipFill>
          <a:blip r:embed="rId4" cstate="print"/>
          <a:srcRect/>
          <a:stretch>
            <a:fillRect/>
          </a:stretch>
        </p:blipFill>
        <p:spPr bwMode="auto">
          <a:xfrm>
            <a:off x="2331343" y="1981406"/>
            <a:ext cx="870351" cy="451691"/>
          </a:xfrm>
          <a:prstGeom prst="rect">
            <a:avLst/>
          </a:prstGeom>
          <a:noFill/>
          <a:ln w="9525">
            <a:noFill/>
            <a:miter lim="800000"/>
            <a:headEnd/>
            <a:tailEnd/>
          </a:ln>
        </p:spPr>
      </p:pic>
      <p:sp>
        <p:nvSpPr>
          <p:cNvPr id="51" name="TextBox 50"/>
          <p:cNvSpPr txBox="1"/>
          <p:nvPr/>
        </p:nvSpPr>
        <p:spPr>
          <a:xfrm>
            <a:off x="2606776" y="2201743"/>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8" name="TextBox 67"/>
          <p:cNvSpPr txBox="1"/>
          <p:nvPr/>
        </p:nvSpPr>
        <p:spPr>
          <a:xfrm>
            <a:off x="3110815" y="1993526"/>
            <a:ext cx="719832" cy="173467"/>
          </a:xfrm>
          <a:prstGeom prst="rect">
            <a:avLst/>
          </a:prstGeom>
          <a:noFill/>
        </p:spPr>
        <p:txBody>
          <a:bodyPr wrap="square" lIns="0" tIns="0" rIns="0" bIns="0" rtlCol="0" anchor="ctr" anchorCtr="0">
            <a:noAutofit/>
          </a:bodyPr>
          <a:lstStyle/>
          <a:p>
            <a:r>
              <a:rPr lang="en-US" sz="1050" dirty="0" smtClean="0"/>
              <a:t>Fa0/0</a:t>
            </a:r>
            <a:endParaRPr lang="en-US" sz="1050" dirty="0"/>
          </a:p>
        </p:txBody>
      </p:sp>
      <p:sp>
        <p:nvSpPr>
          <p:cNvPr id="69" name="TextBox 68"/>
          <p:cNvSpPr txBox="1"/>
          <p:nvPr/>
        </p:nvSpPr>
        <p:spPr>
          <a:xfrm>
            <a:off x="4002889" y="2204405"/>
            <a:ext cx="719832" cy="287315"/>
          </a:xfrm>
          <a:prstGeom prst="rect">
            <a:avLst/>
          </a:prstGeom>
          <a:noFill/>
        </p:spPr>
        <p:txBody>
          <a:bodyPr wrap="square" lIns="0" tIns="0" rIns="0" bIns="0" rtlCol="0" anchor="ctr" anchorCtr="0">
            <a:noAutofit/>
          </a:bodyPr>
          <a:lstStyle/>
          <a:p>
            <a:r>
              <a:rPr lang="en-US" sz="1050" dirty="0" smtClean="0"/>
              <a:t>15::1/64</a:t>
            </a:r>
            <a:endParaRPr lang="en-US" sz="1050" dirty="0"/>
          </a:p>
        </p:txBody>
      </p:sp>
      <p:sp>
        <p:nvSpPr>
          <p:cNvPr id="74" name="TextBox 73"/>
          <p:cNvSpPr txBox="1"/>
          <p:nvPr/>
        </p:nvSpPr>
        <p:spPr>
          <a:xfrm>
            <a:off x="1222299" y="1941021"/>
            <a:ext cx="1195095" cy="236514"/>
          </a:xfrm>
          <a:prstGeom prst="rect">
            <a:avLst/>
          </a:prstGeom>
          <a:noFill/>
        </p:spPr>
        <p:txBody>
          <a:bodyPr wrap="square" lIns="0" tIns="0" rIns="0" bIns="0" rtlCol="0" anchor="ctr" anchorCtr="0">
            <a:noAutofit/>
          </a:bodyPr>
          <a:lstStyle/>
          <a:p>
            <a:r>
              <a:rPr lang="en-US" sz="1050" dirty="0" smtClean="0"/>
              <a:t>Lo104: 104::1/64</a:t>
            </a:r>
            <a:endParaRPr lang="en-US" sz="1050" dirty="0"/>
          </a:p>
        </p:txBody>
      </p:sp>
      <p:sp>
        <p:nvSpPr>
          <p:cNvPr id="75" name="TextBox 74"/>
          <p:cNvSpPr txBox="1"/>
          <p:nvPr/>
        </p:nvSpPr>
        <p:spPr>
          <a:xfrm>
            <a:off x="5488789" y="1975805"/>
            <a:ext cx="719832" cy="287315"/>
          </a:xfrm>
          <a:prstGeom prst="rect">
            <a:avLst/>
          </a:prstGeom>
          <a:noFill/>
        </p:spPr>
        <p:txBody>
          <a:bodyPr wrap="square" lIns="0" tIns="0" rIns="0" bIns="0" rtlCol="0" anchor="ctr" anchorCtr="0">
            <a:noAutofit/>
          </a:bodyPr>
          <a:lstStyle/>
          <a:p>
            <a:r>
              <a:rPr lang="en-US" sz="1050" dirty="0" smtClean="0"/>
              <a:t>123::1/64</a:t>
            </a:r>
            <a:endParaRPr lang="en-US" sz="1050" dirty="0"/>
          </a:p>
        </p:txBody>
      </p:sp>
      <p:sp>
        <p:nvSpPr>
          <p:cNvPr id="76" name="TextBox 75"/>
          <p:cNvSpPr txBox="1"/>
          <p:nvPr/>
        </p:nvSpPr>
        <p:spPr>
          <a:xfrm>
            <a:off x="6331957" y="1500937"/>
            <a:ext cx="719832" cy="287315"/>
          </a:xfrm>
          <a:prstGeom prst="rect">
            <a:avLst/>
          </a:prstGeom>
          <a:noFill/>
        </p:spPr>
        <p:txBody>
          <a:bodyPr wrap="square" lIns="0" tIns="0" rIns="0" bIns="0" rtlCol="0" anchor="ctr" anchorCtr="0">
            <a:noAutofit/>
          </a:bodyPr>
          <a:lstStyle/>
          <a:p>
            <a:r>
              <a:rPr lang="en-US" sz="1050" dirty="0" smtClean="0"/>
              <a:t>123::2/64</a:t>
            </a:r>
          </a:p>
          <a:p>
            <a:r>
              <a:rPr lang="en-US" sz="1050" dirty="0" smtClean="0"/>
              <a:t>S0/0/0</a:t>
            </a:r>
            <a:endParaRPr lang="en-US" sz="1050" dirty="0"/>
          </a:p>
        </p:txBody>
      </p:sp>
      <p:sp>
        <p:nvSpPr>
          <p:cNvPr id="77" name="TextBox 76"/>
          <p:cNvSpPr txBox="1"/>
          <p:nvPr/>
        </p:nvSpPr>
        <p:spPr>
          <a:xfrm>
            <a:off x="6349074" y="2319810"/>
            <a:ext cx="719832" cy="287315"/>
          </a:xfrm>
          <a:prstGeom prst="rect">
            <a:avLst/>
          </a:prstGeom>
          <a:noFill/>
        </p:spPr>
        <p:txBody>
          <a:bodyPr wrap="square" lIns="0" tIns="0" rIns="0" bIns="0" rtlCol="0" anchor="ctr" anchorCtr="0">
            <a:noAutofit/>
          </a:bodyPr>
          <a:lstStyle/>
          <a:p>
            <a:r>
              <a:rPr lang="en-US" sz="1050" dirty="0" smtClean="0"/>
              <a:t>123::3/64</a:t>
            </a:r>
          </a:p>
          <a:p>
            <a:r>
              <a:rPr lang="en-US" sz="1050" dirty="0" smtClean="0"/>
              <a:t>S0/0/0</a:t>
            </a:r>
            <a:endParaRPr lang="en-US" sz="1050" dirty="0"/>
          </a:p>
        </p:txBody>
      </p:sp>
      <p:sp>
        <p:nvSpPr>
          <p:cNvPr id="80" name="Right Arrow 79"/>
          <p:cNvSpPr/>
          <p:nvPr/>
        </p:nvSpPr>
        <p:spPr bwMode="auto">
          <a:xfrm>
            <a:off x="2918026" y="2496506"/>
            <a:ext cx="1930400" cy="165100"/>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1" name="Right Arrow 80"/>
          <p:cNvSpPr/>
          <p:nvPr/>
        </p:nvSpPr>
        <p:spPr bwMode="auto">
          <a:xfrm rot="1056525">
            <a:off x="5086815" y="2613531"/>
            <a:ext cx="1040321" cy="171687"/>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2" name="Right Arrow 81"/>
          <p:cNvSpPr/>
          <p:nvPr/>
        </p:nvSpPr>
        <p:spPr bwMode="auto">
          <a:xfrm rot="16200000">
            <a:off x="5819558" y="1972457"/>
            <a:ext cx="1040321" cy="171687"/>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3" name="TextBox 82"/>
          <p:cNvSpPr txBox="1"/>
          <p:nvPr/>
        </p:nvSpPr>
        <p:spPr>
          <a:xfrm>
            <a:off x="6528394" y="1901769"/>
            <a:ext cx="1013551" cy="344325"/>
          </a:xfrm>
          <a:prstGeom prst="rect">
            <a:avLst/>
          </a:prstGeom>
          <a:noFill/>
        </p:spPr>
        <p:txBody>
          <a:bodyPr wrap="square" lIns="0" tIns="0" rIns="0" bIns="0" rtlCol="0" anchor="ctr" anchorCtr="0">
            <a:noAutofit/>
          </a:bodyPr>
          <a:lstStyle/>
          <a:p>
            <a:r>
              <a:rPr lang="en-US" sz="1050" b="1" dirty="0" smtClean="0"/>
              <a:t>Frame Relay</a:t>
            </a:r>
            <a:endParaRPr lang="en-US" sz="1050" b="1" dirty="0"/>
          </a:p>
        </p:txBody>
      </p:sp>
    </p:spTree>
  </p:cSld>
  <p:clrMapOvr>
    <a:masterClrMapping/>
  </p:clrMapOvr>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bwMode="auto">
          <a:xfrm>
            <a:off x="330200" y="4927600"/>
            <a:ext cx="5041900" cy="4445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3" name="Rectangle 72"/>
          <p:cNvSpPr/>
          <p:nvPr/>
        </p:nvSpPr>
        <p:spPr bwMode="auto">
          <a:xfrm>
            <a:off x="342900" y="3505200"/>
            <a:ext cx="4419600" cy="1117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IPv6 PBR Example</a:t>
            </a:r>
            <a:endParaRPr lang="en-US" dirty="0"/>
          </a:p>
        </p:txBody>
      </p:sp>
      <p:sp>
        <p:nvSpPr>
          <p:cNvPr id="46" name="Text Placeholder 5"/>
          <p:cNvSpPr>
            <a:spLocks/>
          </p:cNvSpPr>
          <p:nvPr/>
        </p:nvSpPr>
        <p:spPr bwMode="auto">
          <a:xfrm>
            <a:off x="279400" y="3281872"/>
            <a:ext cx="8537054" cy="2268028"/>
          </a:xfrm>
          <a:prstGeom prst="rect">
            <a:avLst/>
          </a:prstGeom>
          <a:noFill/>
          <a:ln w="12700" algn="ctr">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82124" tIns="41061" rIns="82124" bIns="41061" numCol="1" anchor="t" anchorCtr="0" compatLnSpc="1">
            <a:prstTxWarp prst="textNoShape">
              <a:avLst/>
            </a:prstTxWarp>
          </a:bodyPr>
          <a:lstStyle/>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 </a:t>
            </a:r>
            <a:r>
              <a:rPr lang="en-US" sz="1200" b="1" kern="0" dirty="0" smtClean="0">
                <a:latin typeface="Courier New" pitchFamily="49" charset="0"/>
              </a:rPr>
              <a:t>show route-map</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route-map PBR-SOURCE-ADDRESS, permit, sequence 10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Match clauses: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ipv6 address SOURCE-104</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Set clauses: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ipv6 next-hop 123::3</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Policy routing matches: 5 packets, 500 bytes</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 </a:t>
            </a:r>
            <a:r>
              <a:rPr lang="en-US" sz="1200" b="1" kern="0" dirty="0" smtClean="0">
                <a:latin typeface="Courier New" pitchFamily="49" charset="0"/>
              </a:rPr>
              <a:t>show ipv6 access-list</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IPv6 access list SOURCE-104</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      permit ipv6 104::/64 any (5 matches) sequence 10</a:t>
            </a:r>
          </a:p>
          <a:p>
            <a:pPr marL="236538" indent="-236538" algn="l" defTabSz="814388" eaLnBrk="1" hangingPunct="1">
              <a:lnSpc>
                <a:spcPct val="100000"/>
              </a:lnSpc>
              <a:spcBef>
                <a:spcPts val="0"/>
              </a:spcBef>
              <a:buClr>
                <a:srgbClr val="708CA1"/>
              </a:buClr>
              <a:defRPr/>
            </a:pPr>
            <a:r>
              <a:rPr lang="en-US" sz="1200" kern="0" dirty="0" smtClean="0">
                <a:latin typeface="Courier New" pitchFamily="49" charset="0"/>
              </a:rPr>
              <a:t>R1#</a:t>
            </a:r>
          </a:p>
        </p:txBody>
      </p:sp>
      <p:cxnSp>
        <p:nvCxnSpPr>
          <p:cNvPr id="32" name="Straight Connector 31"/>
          <p:cNvCxnSpPr/>
          <p:nvPr/>
        </p:nvCxnSpPr>
        <p:spPr bwMode="auto">
          <a:xfrm>
            <a:off x="1838738" y="2226365"/>
            <a:ext cx="606287" cy="1588"/>
          </a:xfrm>
          <a:prstGeom prst="line">
            <a:avLst/>
          </a:prstGeom>
          <a:solidFill>
            <a:schemeClr val="accent1"/>
          </a:solidFill>
          <a:ln w="19050" cap="flat" cmpd="sng" algn="ctr">
            <a:solidFill>
              <a:schemeClr val="tx1"/>
            </a:solidFill>
            <a:prstDash val="solid"/>
            <a:round/>
            <a:headEnd type="oval" w="med" len="med"/>
            <a:tailEnd type="triangle" w="med" len="med"/>
          </a:ln>
          <a:effectLst/>
        </p:spPr>
      </p:cxnSp>
      <p:pic>
        <p:nvPicPr>
          <p:cNvPr id="33" name="Picture 88"/>
          <p:cNvPicPr>
            <a:picLocks noChangeAspect="1" noChangeArrowheads="1"/>
          </p:cNvPicPr>
          <p:nvPr/>
        </p:nvPicPr>
        <p:blipFill>
          <a:blip r:embed="rId3" cstate="print"/>
          <a:srcRect/>
          <a:stretch>
            <a:fillRect/>
          </a:stretch>
        </p:blipFill>
        <p:spPr bwMode="auto">
          <a:xfrm>
            <a:off x="5486187" y="1294301"/>
            <a:ext cx="2236518" cy="1542518"/>
          </a:xfrm>
          <a:prstGeom prst="rect">
            <a:avLst/>
          </a:prstGeom>
          <a:noFill/>
          <a:ln w="9525" algn="ctr">
            <a:noFill/>
            <a:miter lim="800000"/>
            <a:headEnd/>
            <a:tailEnd/>
          </a:ln>
        </p:spPr>
      </p:pic>
      <p:pic>
        <p:nvPicPr>
          <p:cNvPr id="34" name="Picture 37"/>
          <p:cNvPicPr>
            <a:picLocks noChangeArrowheads="1"/>
          </p:cNvPicPr>
          <p:nvPr/>
        </p:nvPicPr>
        <p:blipFill>
          <a:blip r:embed="rId4" cstate="print"/>
          <a:srcRect/>
          <a:stretch>
            <a:fillRect/>
          </a:stretch>
        </p:blipFill>
        <p:spPr bwMode="auto">
          <a:xfrm>
            <a:off x="4655443" y="1981406"/>
            <a:ext cx="870351" cy="451691"/>
          </a:xfrm>
          <a:prstGeom prst="rect">
            <a:avLst/>
          </a:prstGeom>
          <a:noFill/>
          <a:ln w="9525">
            <a:noFill/>
            <a:miter lim="800000"/>
            <a:headEnd/>
            <a:tailEnd/>
          </a:ln>
        </p:spPr>
      </p:pic>
      <p:sp>
        <p:nvSpPr>
          <p:cNvPr id="35" name="TextBox 34"/>
          <p:cNvSpPr txBox="1"/>
          <p:nvPr/>
        </p:nvSpPr>
        <p:spPr>
          <a:xfrm>
            <a:off x="4930876" y="2201743"/>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36" name="Straight Connector 35"/>
          <p:cNvCxnSpPr>
            <a:stCxn id="34" idx="1"/>
            <a:endCxn id="50" idx="3"/>
          </p:cNvCxnSpPr>
          <p:nvPr/>
        </p:nvCxnSpPr>
        <p:spPr bwMode="auto">
          <a:xfrm rot="10800000">
            <a:off x="3201695" y="2207252"/>
            <a:ext cx="1453749" cy="1588"/>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37" name="Picture 37"/>
          <p:cNvPicPr>
            <a:picLocks noChangeArrowheads="1"/>
          </p:cNvPicPr>
          <p:nvPr/>
        </p:nvPicPr>
        <p:blipFill>
          <a:blip r:embed="rId4" cstate="print"/>
          <a:srcRect/>
          <a:stretch>
            <a:fillRect/>
          </a:stretch>
        </p:blipFill>
        <p:spPr bwMode="auto">
          <a:xfrm>
            <a:off x="6260020" y="1011582"/>
            <a:ext cx="870351" cy="451691"/>
          </a:xfrm>
          <a:prstGeom prst="rect">
            <a:avLst/>
          </a:prstGeom>
          <a:noFill/>
          <a:ln w="9525">
            <a:noFill/>
            <a:miter lim="800000"/>
            <a:headEnd/>
            <a:tailEnd/>
          </a:ln>
        </p:spPr>
      </p:pic>
      <p:sp>
        <p:nvSpPr>
          <p:cNvPr id="38" name="TextBox 37"/>
          <p:cNvSpPr txBox="1"/>
          <p:nvPr/>
        </p:nvSpPr>
        <p:spPr>
          <a:xfrm>
            <a:off x="6525531" y="124012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39" name="Picture 37"/>
          <p:cNvPicPr>
            <a:picLocks noChangeArrowheads="1"/>
          </p:cNvPicPr>
          <p:nvPr/>
        </p:nvPicPr>
        <p:blipFill>
          <a:blip r:embed="rId4" cstate="print"/>
          <a:srcRect/>
          <a:stretch>
            <a:fillRect/>
          </a:stretch>
        </p:blipFill>
        <p:spPr bwMode="auto">
          <a:xfrm>
            <a:off x="6300769" y="2613062"/>
            <a:ext cx="870351" cy="451691"/>
          </a:xfrm>
          <a:prstGeom prst="rect">
            <a:avLst/>
          </a:prstGeom>
          <a:noFill/>
          <a:ln w="9525">
            <a:noFill/>
            <a:miter lim="800000"/>
            <a:headEnd/>
            <a:tailEnd/>
          </a:ln>
        </p:spPr>
      </p:pic>
      <p:sp>
        <p:nvSpPr>
          <p:cNvPr id="40" name="TextBox 39"/>
          <p:cNvSpPr txBox="1"/>
          <p:nvPr/>
        </p:nvSpPr>
        <p:spPr>
          <a:xfrm>
            <a:off x="6566280" y="284160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41" name="TextBox 40"/>
          <p:cNvSpPr txBox="1"/>
          <p:nvPr/>
        </p:nvSpPr>
        <p:spPr>
          <a:xfrm>
            <a:off x="3088489" y="2204405"/>
            <a:ext cx="719832" cy="287315"/>
          </a:xfrm>
          <a:prstGeom prst="rect">
            <a:avLst/>
          </a:prstGeom>
          <a:noFill/>
        </p:spPr>
        <p:txBody>
          <a:bodyPr wrap="square" lIns="0" tIns="0" rIns="0" bIns="0" rtlCol="0" anchor="ctr" anchorCtr="0">
            <a:noAutofit/>
          </a:bodyPr>
          <a:lstStyle/>
          <a:p>
            <a:r>
              <a:rPr lang="en-US" sz="1050" dirty="0" smtClean="0"/>
              <a:t>15::4/64</a:t>
            </a:r>
            <a:endParaRPr lang="en-US" sz="1050" dirty="0"/>
          </a:p>
        </p:txBody>
      </p:sp>
      <p:sp>
        <p:nvSpPr>
          <p:cNvPr id="47" name="TextBox 46"/>
          <p:cNvSpPr txBox="1"/>
          <p:nvPr/>
        </p:nvSpPr>
        <p:spPr>
          <a:xfrm>
            <a:off x="4037915" y="1993526"/>
            <a:ext cx="719832" cy="173467"/>
          </a:xfrm>
          <a:prstGeom prst="rect">
            <a:avLst/>
          </a:prstGeom>
          <a:noFill/>
        </p:spPr>
        <p:txBody>
          <a:bodyPr wrap="square" lIns="0" tIns="0" rIns="0" bIns="0" rtlCol="0" anchor="ctr" anchorCtr="0">
            <a:noAutofit/>
          </a:bodyPr>
          <a:lstStyle/>
          <a:p>
            <a:r>
              <a:rPr lang="en-US" sz="1050" dirty="0" smtClean="0"/>
              <a:t>Fa0/0</a:t>
            </a:r>
            <a:endParaRPr lang="en-US" sz="1050" dirty="0"/>
          </a:p>
        </p:txBody>
      </p:sp>
      <p:sp>
        <p:nvSpPr>
          <p:cNvPr id="48" name="TextBox 47"/>
          <p:cNvSpPr txBox="1"/>
          <p:nvPr/>
        </p:nvSpPr>
        <p:spPr>
          <a:xfrm>
            <a:off x="5442173" y="2193656"/>
            <a:ext cx="719832" cy="173467"/>
          </a:xfrm>
          <a:prstGeom prst="rect">
            <a:avLst/>
          </a:prstGeom>
          <a:noFill/>
        </p:spPr>
        <p:txBody>
          <a:bodyPr wrap="square" lIns="0" tIns="0" rIns="0" bIns="0" rtlCol="0" anchor="ctr" anchorCtr="0">
            <a:noAutofit/>
          </a:bodyPr>
          <a:lstStyle/>
          <a:p>
            <a:r>
              <a:rPr lang="en-US" sz="1050" dirty="0" smtClean="0"/>
              <a:t>S0/0/0</a:t>
            </a:r>
            <a:endParaRPr lang="en-US" sz="1050" dirty="0"/>
          </a:p>
        </p:txBody>
      </p:sp>
      <p:pic>
        <p:nvPicPr>
          <p:cNvPr id="50" name="Picture 37"/>
          <p:cNvPicPr>
            <a:picLocks noChangeArrowheads="1"/>
          </p:cNvPicPr>
          <p:nvPr/>
        </p:nvPicPr>
        <p:blipFill>
          <a:blip r:embed="rId4" cstate="print"/>
          <a:srcRect/>
          <a:stretch>
            <a:fillRect/>
          </a:stretch>
        </p:blipFill>
        <p:spPr bwMode="auto">
          <a:xfrm>
            <a:off x="2331343" y="1981406"/>
            <a:ext cx="870351" cy="451691"/>
          </a:xfrm>
          <a:prstGeom prst="rect">
            <a:avLst/>
          </a:prstGeom>
          <a:noFill/>
          <a:ln w="9525">
            <a:noFill/>
            <a:miter lim="800000"/>
            <a:headEnd/>
            <a:tailEnd/>
          </a:ln>
        </p:spPr>
      </p:pic>
      <p:sp>
        <p:nvSpPr>
          <p:cNvPr id="51" name="TextBox 50"/>
          <p:cNvSpPr txBox="1"/>
          <p:nvPr/>
        </p:nvSpPr>
        <p:spPr>
          <a:xfrm>
            <a:off x="2606776" y="2201743"/>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68" name="TextBox 67"/>
          <p:cNvSpPr txBox="1"/>
          <p:nvPr/>
        </p:nvSpPr>
        <p:spPr>
          <a:xfrm>
            <a:off x="3110815" y="1993526"/>
            <a:ext cx="719832" cy="173467"/>
          </a:xfrm>
          <a:prstGeom prst="rect">
            <a:avLst/>
          </a:prstGeom>
          <a:noFill/>
        </p:spPr>
        <p:txBody>
          <a:bodyPr wrap="square" lIns="0" tIns="0" rIns="0" bIns="0" rtlCol="0" anchor="ctr" anchorCtr="0">
            <a:noAutofit/>
          </a:bodyPr>
          <a:lstStyle/>
          <a:p>
            <a:r>
              <a:rPr lang="en-US" sz="1050" dirty="0" smtClean="0"/>
              <a:t>Fa0/0</a:t>
            </a:r>
            <a:endParaRPr lang="en-US" sz="1050" dirty="0"/>
          </a:p>
        </p:txBody>
      </p:sp>
      <p:sp>
        <p:nvSpPr>
          <p:cNvPr id="69" name="TextBox 68"/>
          <p:cNvSpPr txBox="1"/>
          <p:nvPr/>
        </p:nvSpPr>
        <p:spPr>
          <a:xfrm>
            <a:off x="4002889" y="2204405"/>
            <a:ext cx="719832" cy="287315"/>
          </a:xfrm>
          <a:prstGeom prst="rect">
            <a:avLst/>
          </a:prstGeom>
          <a:noFill/>
        </p:spPr>
        <p:txBody>
          <a:bodyPr wrap="square" lIns="0" tIns="0" rIns="0" bIns="0" rtlCol="0" anchor="ctr" anchorCtr="0">
            <a:noAutofit/>
          </a:bodyPr>
          <a:lstStyle/>
          <a:p>
            <a:r>
              <a:rPr lang="en-US" sz="1050" dirty="0" smtClean="0"/>
              <a:t>15::1/64</a:t>
            </a:r>
            <a:endParaRPr lang="en-US" sz="1050" dirty="0"/>
          </a:p>
        </p:txBody>
      </p:sp>
      <p:sp>
        <p:nvSpPr>
          <p:cNvPr id="74" name="TextBox 73"/>
          <p:cNvSpPr txBox="1"/>
          <p:nvPr/>
        </p:nvSpPr>
        <p:spPr>
          <a:xfrm>
            <a:off x="1222299" y="1941021"/>
            <a:ext cx="1195095" cy="236514"/>
          </a:xfrm>
          <a:prstGeom prst="rect">
            <a:avLst/>
          </a:prstGeom>
          <a:noFill/>
        </p:spPr>
        <p:txBody>
          <a:bodyPr wrap="square" lIns="0" tIns="0" rIns="0" bIns="0" rtlCol="0" anchor="ctr" anchorCtr="0">
            <a:noAutofit/>
          </a:bodyPr>
          <a:lstStyle/>
          <a:p>
            <a:r>
              <a:rPr lang="en-US" sz="1050" dirty="0" smtClean="0"/>
              <a:t>Lo104: 104::1/64</a:t>
            </a:r>
            <a:endParaRPr lang="en-US" sz="1050" dirty="0"/>
          </a:p>
        </p:txBody>
      </p:sp>
      <p:sp>
        <p:nvSpPr>
          <p:cNvPr id="75" name="TextBox 74"/>
          <p:cNvSpPr txBox="1"/>
          <p:nvPr/>
        </p:nvSpPr>
        <p:spPr>
          <a:xfrm>
            <a:off x="5488789" y="1975805"/>
            <a:ext cx="719832" cy="287315"/>
          </a:xfrm>
          <a:prstGeom prst="rect">
            <a:avLst/>
          </a:prstGeom>
          <a:noFill/>
        </p:spPr>
        <p:txBody>
          <a:bodyPr wrap="square" lIns="0" tIns="0" rIns="0" bIns="0" rtlCol="0" anchor="ctr" anchorCtr="0">
            <a:noAutofit/>
          </a:bodyPr>
          <a:lstStyle/>
          <a:p>
            <a:r>
              <a:rPr lang="en-US" sz="1050" dirty="0" smtClean="0"/>
              <a:t>123::1/64</a:t>
            </a:r>
            <a:endParaRPr lang="en-US" sz="1050" dirty="0"/>
          </a:p>
        </p:txBody>
      </p:sp>
      <p:sp>
        <p:nvSpPr>
          <p:cNvPr id="76" name="TextBox 75"/>
          <p:cNvSpPr txBox="1"/>
          <p:nvPr/>
        </p:nvSpPr>
        <p:spPr>
          <a:xfrm>
            <a:off x="6331957" y="1500937"/>
            <a:ext cx="719832" cy="287315"/>
          </a:xfrm>
          <a:prstGeom prst="rect">
            <a:avLst/>
          </a:prstGeom>
          <a:noFill/>
        </p:spPr>
        <p:txBody>
          <a:bodyPr wrap="square" lIns="0" tIns="0" rIns="0" bIns="0" rtlCol="0" anchor="ctr" anchorCtr="0">
            <a:noAutofit/>
          </a:bodyPr>
          <a:lstStyle/>
          <a:p>
            <a:r>
              <a:rPr lang="en-US" sz="1050" dirty="0" smtClean="0"/>
              <a:t>123::2/64</a:t>
            </a:r>
          </a:p>
          <a:p>
            <a:r>
              <a:rPr lang="en-US" sz="1050" dirty="0" smtClean="0"/>
              <a:t>S0/0/0</a:t>
            </a:r>
            <a:endParaRPr lang="en-US" sz="1050" dirty="0"/>
          </a:p>
        </p:txBody>
      </p:sp>
      <p:sp>
        <p:nvSpPr>
          <p:cNvPr id="77" name="TextBox 76"/>
          <p:cNvSpPr txBox="1"/>
          <p:nvPr/>
        </p:nvSpPr>
        <p:spPr>
          <a:xfrm>
            <a:off x="6349074" y="2319810"/>
            <a:ext cx="719832" cy="287315"/>
          </a:xfrm>
          <a:prstGeom prst="rect">
            <a:avLst/>
          </a:prstGeom>
          <a:noFill/>
        </p:spPr>
        <p:txBody>
          <a:bodyPr wrap="square" lIns="0" tIns="0" rIns="0" bIns="0" rtlCol="0" anchor="ctr" anchorCtr="0">
            <a:noAutofit/>
          </a:bodyPr>
          <a:lstStyle/>
          <a:p>
            <a:r>
              <a:rPr lang="en-US" sz="1050" dirty="0" smtClean="0"/>
              <a:t>123::3/64</a:t>
            </a:r>
          </a:p>
          <a:p>
            <a:r>
              <a:rPr lang="en-US" sz="1050" dirty="0" smtClean="0"/>
              <a:t>S0/0/0</a:t>
            </a:r>
            <a:endParaRPr lang="en-US" sz="1050" dirty="0"/>
          </a:p>
        </p:txBody>
      </p:sp>
      <p:sp>
        <p:nvSpPr>
          <p:cNvPr id="80" name="Right Arrow 79"/>
          <p:cNvSpPr/>
          <p:nvPr/>
        </p:nvSpPr>
        <p:spPr bwMode="auto">
          <a:xfrm>
            <a:off x="2918026" y="2496506"/>
            <a:ext cx="1930400" cy="165100"/>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1" name="Right Arrow 80"/>
          <p:cNvSpPr/>
          <p:nvPr/>
        </p:nvSpPr>
        <p:spPr bwMode="auto">
          <a:xfrm rot="1056525">
            <a:off x="5086815" y="2613531"/>
            <a:ext cx="1040321" cy="171687"/>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2" name="Right Arrow 81"/>
          <p:cNvSpPr/>
          <p:nvPr/>
        </p:nvSpPr>
        <p:spPr bwMode="auto">
          <a:xfrm rot="16200000">
            <a:off x="5819558" y="1972457"/>
            <a:ext cx="1040321" cy="171687"/>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3" name="TextBox 82"/>
          <p:cNvSpPr txBox="1"/>
          <p:nvPr/>
        </p:nvSpPr>
        <p:spPr>
          <a:xfrm>
            <a:off x="6528394" y="1901769"/>
            <a:ext cx="1013551" cy="344325"/>
          </a:xfrm>
          <a:prstGeom prst="rect">
            <a:avLst/>
          </a:prstGeom>
          <a:noFill/>
        </p:spPr>
        <p:txBody>
          <a:bodyPr wrap="square" lIns="0" tIns="0" rIns="0" bIns="0" rtlCol="0" anchor="ctr" anchorCtr="0">
            <a:noAutofit/>
          </a:bodyPr>
          <a:lstStyle/>
          <a:p>
            <a:r>
              <a:rPr lang="en-US" sz="1050" b="1" dirty="0" smtClean="0"/>
              <a:t>Frame Relay</a:t>
            </a:r>
            <a:endParaRPr lang="en-US" sz="1050" b="1" dirty="0"/>
          </a:p>
        </p:txBody>
      </p:sp>
    </p:spTree>
  </p:cSld>
  <p:clrMapOvr>
    <a:masterClrMapping/>
  </p:clrMapOvr>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3"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6" name="Rectangle 32"/>
          <p:cNvSpPr txBox="1">
            <a:spLocks noChangeArrowheads="1"/>
          </p:cNvSpPr>
          <p:nvPr/>
        </p:nvSpPr>
        <p:spPr>
          <a:xfrm>
            <a:off x="293688" y="1841863"/>
            <a:ext cx="3706812" cy="2743200"/>
          </a:xfrm>
          <a:prstGeom prst="rect">
            <a:avLst/>
          </a:prstGeom>
          <a:noFill/>
        </p:spPr>
        <p:txBody>
          <a:bodyPr anchor="ctr"/>
          <a:lstStyle/>
          <a:p>
            <a:pPr lvl="0" algn="l" defTabSz="814388" eaLnBrk="1" hangingPunct="1">
              <a:defRPr/>
            </a:pPr>
            <a:r>
              <a:rPr lang="en-US" sz="2800" b="1" kern="0" smtClean="0">
                <a:solidFill>
                  <a:schemeClr val="bg1"/>
                </a:solidFill>
              </a:rPr>
              <a:t>IPv6 Redistribution</a:t>
            </a:r>
            <a:endParaRPr lang="en-US" sz="3000" kern="0" dirty="0" smtClean="0">
              <a:solidFill>
                <a:schemeClr val="bg1"/>
              </a:solidFill>
            </a:endParaRPr>
          </a:p>
        </p:txBody>
      </p:sp>
    </p:spTree>
  </p:cSld>
  <p:clrMapOvr>
    <a:masterClrMapping/>
  </p:clrMapOvr>
  <p:transition/>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Redistribution</a:t>
            </a:r>
            <a:endParaRPr lang="en-US" dirty="0"/>
          </a:p>
        </p:txBody>
      </p:sp>
      <p:sp>
        <p:nvSpPr>
          <p:cNvPr id="3" name="Content Placeholder 2"/>
          <p:cNvSpPr>
            <a:spLocks noGrp="1"/>
          </p:cNvSpPr>
          <p:nvPr>
            <p:ph idx="1"/>
          </p:nvPr>
        </p:nvSpPr>
        <p:spPr/>
        <p:txBody>
          <a:bodyPr/>
          <a:lstStyle/>
          <a:p>
            <a:r>
              <a:rPr lang="en-US" smtClean="0"/>
              <a:t>Redistribution can be configured between:</a:t>
            </a:r>
          </a:p>
          <a:p>
            <a:pPr lvl="1"/>
            <a:r>
              <a:rPr lang="en-US" smtClean="0"/>
              <a:t>Two different RIPng processes </a:t>
            </a:r>
          </a:p>
          <a:p>
            <a:pPr lvl="1"/>
            <a:r>
              <a:rPr lang="en-US" smtClean="0"/>
              <a:t>RIPng and OSPFv3 (one or two-way)</a:t>
            </a:r>
          </a:p>
          <a:p>
            <a:pPr lvl="1"/>
            <a:r>
              <a:rPr lang="en-US" smtClean="0"/>
              <a:t>RIPng and MBGP (one or two-way)</a:t>
            </a:r>
          </a:p>
          <a:p>
            <a:pPr lvl="1"/>
            <a:r>
              <a:rPr lang="en-US" smtClean="0"/>
              <a:t>OSPF and MBGP (one or two-way)</a:t>
            </a:r>
          </a:p>
          <a:p>
            <a:pPr lvl="1"/>
            <a:endParaRPr lang="en-US" smtClean="0"/>
          </a:p>
          <a:p>
            <a:pPr lvl="1"/>
            <a:endParaRPr lang="en-US" dirty="0"/>
          </a:p>
        </p:txBody>
      </p:sp>
    </p:spTree>
  </p:cSld>
  <p:clrMapOvr>
    <a:masterClrMapping/>
  </p:clrMapOvr>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RIPng Redistribution Considerations</a:t>
            </a:r>
            <a:endParaRPr lang="en-US" dirty="0"/>
          </a:p>
        </p:txBody>
      </p:sp>
      <p:sp>
        <p:nvSpPr>
          <p:cNvPr id="4" name="Content Placeholder 3"/>
          <p:cNvSpPr>
            <a:spLocks noGrp="1"/>
          </p:cNvSpPr>
          <p:nvPr>
            <p:ph idx="1"/>
          </p:nvPr>
        </p:nvSpPr>
        <p:spPr/>
        <p:txBody>
          <a:bodyPr>
            <a:normAutofit/>
          </a:bodyPr>
          <a:lstStyle/>
          <a:p>
            <a:r>
              <a:rPr lang="en-US" dirty="0" smtClean="0"/>
              <a:t>IPv6 IGPs can have multiple instances running on the same router, and on the same interface. </a:t>
            </a:r>
          </a:p>
          <a:p>
            <a:pPr lvl="1"/>
            <a:r>
              <a:rPr lang="en-US" dirty="0" smtClean="0"/>
              <a:t>By default, these instances use the same multicast group and the same port number and accept updates from each other. </a:t>
            </a:r>
          </a:p>
          <a:p>
            <a:r>
              <a:rPr lang="en-US" dirty="0" smtClean="0"/>
              <a:t>However, if the port number or the multicast group address are changed, the instances will not communicate by default.</a:t>
            </a:r>
          </a:p>
          <a:p>
            <a:pPr lvl="1"/>
            <a:r>
              <a:rPr lang="en-US" dirty="0" smtClean="0"/>
              <a:t>Redistribution can be configured so that the instances share their routes. </a:t>
            </a:r>
          </a:p>
          <a:p>
            <a:r>
              <a:rPr lang="en-US" dirty="0" smtClean="0"/>
              <a:t>The seed metric used in redistributed routes defaults to one hop, and can be changed using route maps.</a:t>
            </a:r>
            <a:endParaRPr lang="en-US" dirty="0"/>
          </a:p>
        </p:txBody>
      </p:sp>
    </p:spTree>
  </p:cSld>
  <p:clrMapOvr>
    <a:masterClrMapping/>
  </p:clrMapOvr>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RIPng Redistribution Considerations</a:t>
            </a:r>
            <a:endParaRPr lang="en-US" dirty="0"/>
          </a:p>
        </p:txBody>
      </p:sp>
      <p:sp>
        <p:nvSpPr>
          <p:cNvPr id="3" name="Content Placeholder 2"/>
          <p:cNvSpPr>
            <a:spLocks noGrp="1"/>
          </p:cNvSpPr>
          <p:nvPr>
            <p:ph idx="1"/>
          </p:nvPr>
        </p:nvSpPr>
        <p:spPr/>
        <p:txBody>
          <a:bodyPr>
            <a:normAutofit/>
          </a:bodyPr>
          <a:lstStyle/>
          <a:p>
            <a:r>
              <a:rPr lang="en-US" dirty="0" smtClean="0"/>
              <a:t>Multiple RIPng instances can run simultaneously on the same router and on the same link.</a:t>
            </a:r>
          </a:p>
          <a:p>
            <a:r>
              <a:rPr lang="en-US" dirty="0" smtClean="0"/>
              <a:t>By default, these multiple instances of RIPng will send and receive advertisements between each other.</a:t>
            </a:r>
          </a:p>
          <a:p>
            <a:r>
              <a:rPr lang="en-US" dirty="0" smtClean="0"/>
              <a:t>To separate these processes, use the following router configuration command:</a:t>
            </a:r>
          </a:p>
          <a:p>
            <a:pPr lvl="1"/>
            <a:r>
              <a:rPr lang="en-US" b="1" dirty="0" smtClean="0">
                <a:latin typeface="Courier New" pitchFamily="49" charset="0"/>
                <a:cs typeface="Courier New" pitchFamily="49" charset="0"/>
              </a:rPr>
              <a:t>port </a:t>
            </a:r>
            <a:r>
              <a:rPr lang="en-US" i="1" dirty="0" smtClean="0">
                <a:latin typeface="Courier New" pitchFamily="49" charset="0"/>
                <a:cs typeface="Courier New" pitchFamily="49" charset="0"/>
              </a:rPr>
              <a:t>port-number</a:t>
            </a:r>
            <a:r>
              <a:rPr lang="en-US" b="1" dirty="0" smtClean="0">
                <a:latin typeface="Courier New" pitchFamily="49" charset="0"/>
                <a:cs typeface="Courier New" pitchFamily="49" charset="0"/>
              </a:rPr>
              <a:t> multicast-group </a:t>
            </a:r>
            <a:r>
              <a:rPr lang="en-US" i="1" dirty="0" smtClean="0">
                <a:latin typeface="Courier New" pitchFamily="49" charset="0"/>
                <a:cs typeface="Courier New" pitchFamily="49" charset="0"/>
              </a:rPr>
              <a:t>multicast-address</a:t>
            </a:r>
          </a:p>
          <a:p>
            <a:r>
              <a:rPr lang="en-US" dirty="0" smtClean="0"/>
              <a:t>Redistribution must be configured to share information between these separate processes.</a:t>
            </a:r>
          </a:p>
          <a:p>
            <a:r>
              <a:rPr lang="en-US" dirty="0" smtClean="0"/>
              <a:t>Seed metrics may need to be configured to control paths.</a:t>
            </a:r>
            <a:endParaRPr lang="en-US" dirty="0"/>
          </a:p>
        </p:txBody>
      </p:sp>
    </p:spTree>
  </p:cSld>
  <p:clrMapOvr>
    <a:masterClrMapping/>
  </p:clrMapOvr>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OSPFv3 Redistribution Considerations</a:t>
            </a:r>
            <a:endParaRPr lang="en-US" dirty="0"/>
          </a:p>
        </p:txBody>
      </p:sp>
      <p:sp>
        <p:nvSpPr>
          <p:cNvPr id="3" name="Content Placeholder 2"/>
          <p:cNvSpPr>
            <a:spLocks noGrp="1"/>
          </p:cNvSpPr>
          <p:nvPr>
            <p:ph idx="1"/>
          </p:nvPr>
        </p:nvSpPr>
        <p:spPr/>
        <p:txBody>
          <a:bodyPr/>
          <a:lstStyle/>
          <a:p>
            <a:r>
              <a:rPr lang="en-US" dirty="0" smtClean="0"/>
              <a:t>OSPFv3 does not redistribute connected networks by default.</a:t>
            </a:r>
          </a:p>
          <a:p>
            <a:r>
              <a:rPr lang="en-US" dirty="0" smtClean="0"/>
              <a:t>The metric and metric type may be reset when redistributing. </a:t>
            </a:r>
          </a:p>
          <a:p>
            <a:pPr lvl="1"/>
            <a:r>
              <a:rPr lang="en-US" dirty="0" smtClean="0"/>
              <a:t>The solution is to explicitly configure the seed metric and metric type.</a:t>
            </a:r>
          </a:p>
          <a:p>
            <a:r>
              <a:rPr lang="en-US" dirty="0" smtClean="0"/>
              <a:t>Redistribution may cause suboptimal routing and routing loops. </a:t>
            </a:r>
          </a:p>
          <a:p>
            <a:pPr lvl="1"/>
            <a:r>
              <a:rPr lang="en-US" dirty="0" smtClean="0"/>
              <a:t>Solutions include changing administrative distance and route filtering.</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4242" name="Rectangle 2"/>
          <p:cNvSpPr>
            <a:spLocks noGrp="1" noChangeArrowheads="1"/>
          </p:cNvSpPr>
          <p:nvPr>
            <p:ph type="title"/>
          </p:nvPr>
        </p:nvSpPr>
        <p:spPr/>
        <p:txBody>
          <a:bodyPr/>
          <a:lstStyle/>
          <a:p>
            <a:pPr>
              <a:defRPr/>
            </a:pPr>
            <a:r>
              <a:rPr lang="en-US" dirty="0" smtClean="0"/>
              <a:t>IPv6 Address Specifics</a:t>
            </a:r>
          </a:p>
        </p:txBody>
      </p:sp>
      <p:sp>
        <p:nvSpPr>
          <p:cNvPr id="1674243" name="Rectangle 3"/>
          <p:cNvSpPr>
            <a:spLocks noGrp="1" noChangeArrowheads="1"/>
          </p:cNvSpPr>
          <p:nvPr>
            <p:ph idx="1"/>
          </p:nvPr>
        </p:nvSpPr>
        <p:spPr/>
        <p:txBody>
          <a:bodyPr>
            <a:normAutofit/>
          </a:bodyPr>
          <a:lstStyle/>
          <a:p>
            <a:r>
              <a:rPr lang="en-US" dirty="0" smtClean="0"/>
              <a:t>The 128-bit IPv6 address is written using hexadecimal numbers.</a:t>
            </a:r>
          </a:p>
          <a:p>
            <a:pPr lvl="1"/>
            <a:r>
              <a:rPr lang="en-US" dirty="0" smtClean="0"/>
              <a:t>Specifically, it consists of 8, 16-bit segments separated with colons between each set of four hex digits (16 bits).</a:t>
            </a:r>
          </a:p>
          <a:p>
            <a:pPr lvl="1"/>
            <a:r>
              <a:rPr lang="en-US" dirty="0" smtClean="0"/>
              <a:t>Referred to as “coloned hex” format.</a:t>
            </a:r>
          </a:p>
          <a:p>
            <a:pPr lvl="1"/>
            <a:r>
              <a:rPr lang="en-US" dirty="0" smtClean="0"/>
              <a:t>Hex digits are not case sensitive. </a:t>
            </a:r>
          </a:p>
          <a:p>
            <a:pPr lvl="1"/>
            <a:r>
              <a:rPr lang="en-US" dirty="0" smtClean="0"/>
              <a:t>The format is</a:t>
            </a:r>
            <a:r>
              <a:rPr lang="en-US" b="1" dirty="0" smtClean="0">
                <a:latin typeface="Courier New" pitchFamily="49" charset="0"/>
                <a:cs typeface="Courier New" pitchFamily="49" charset="0"/>
              </a:rPr>
              <a:t> x:x:x:x:x:x:x:x</a:t>
            </a:r>
            <a:r>
              <a:rPr lang="en-US" dirty="0" smtClean="0"/>
              <a:t>, where</a:t>
            </a:r>
            <a:r>
              <a:rPr lang="en-US" b="1" dirty="0" smtClean="0">
                <a:latin typeface="Courier New" pitchFamily="49" charset="0"/>
                <a:cs typeface="Courier New" pitchFamily="49" charset="0"/>
              </a:rPr>
              <a:t> x </a:t>
            </a:r>
            <a:r>
              <a:rPr lang="en-US" dirty="0" smtClean="0"/>
              <a:t>is a 16-bit hexadecimal field therefore each</a:t>
            </a:r>
            <a:r>
              <a:rPr lang="en-US" b="1" dirty="0" smtClean="0">
                <a:latin typeface="Courier New" pitchFamily="49" charset="0"/>
                <a:cs typeface="Courier New" pitchFamily="49" charset="0"/>
              </a:rPr>
              <a:t> x </a:t>
            </a:r>
            <a:r>
              <a:rPr lang="en-US" dirty="0" smtClean="0"/>
              <a:t>is representing four hexadecimal digits. </a:t>
            </a:r>
          </a:p>
          <a:p>
            <a:r>
              <a:rPr lang="en-US" dirty="0" smtClean="0"/>
              <a:t>An example address is as follows:</a:t>
            </a:r>
          </a:p>
          <a:p>
            <a:pPr lvl="2"/>
            <a:r>
              <a:rPr lang="en-US" b="1" dirty="0" smtClean="0">
                <a:latin typeface="Courier New" pitchFamily="49" charset="0"/>
                <a:cs typeface="Courier New" pitchFamily="49" charset="0"/>
              </a:rPr>
              <a:t>2035:0001:2BC5:0000:0000:087C:0000:000A</a:t>
            </a:r>
          </a:p>
          <a:p>
            <a:pPr lvl="1">
              <a:defRPr/>
            </a:pPr>
            <a:endParaRPr lang="en-US" dirty="0" smtClean="0"/>
          </a:p>
        </p:txBody>
      </p:sp>
    </p:spTree>
  </p:cSld>
  <p:clrMapOvr>
    <a:masterClrMapping/>
  </p:clrMapOvr>
  <p:transition/>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Redistribution Example</a:t>
            </a:r>
            <a:endParaRPr lang="en-US" dirty="0"/>
          </a:p>
        </p:txBody>
      </p:sp>
      <p:sp>
        <p:nvSpPr>
          <p:cNvPr id="73" name="Content Placeholder 6"/>
          <p:cNvSpPr>
            <a:spLocks noGrp="1"/>
          </p:cNvSpPr>
          <p:nvPr>
            <p:ph idx="11"/>
          </p:nvPr>
        </p:nvSpPr>
        <p:spPr>
          <a:xfrm>
            <a:off x="279400" y="2971800"/>
            <a:ext cx="8483600" cy="3581399"/>
          </a:xfrm>
        </p:spPr>
        <p:txBody>
          <a:bodyPr>
            <a:noAutofit/>
          </a:bodyPr>
          <a:lstStyle/>
          <a:p>
            <a:pPr>
              <a:buFont typeface="Wingdings" pitchFamily="2" charset="2"/>
              <a:buChar char="§"/>
            </a:pPr>
            <a:r>
              <a:rPr lang="en-US" sz="2000" dirty="0" smtClean="0"/>
              <a:t>In this example:</a:t>
            </a:r>
          </a:p>
          <a:p>
            <a:pPr lvl="1">
              <a:buFont typeface="Wingdings" pitchFamily="2" charset="2"/>
              <a:buChar char="§"/>
            </a:pPr>
            <a:r>
              <a:rPr lang="en-US" sz="1800" dirty="0" smtClean="0"/>
              <a:t>All IPv6 addresses shown are already configured on the routers. </a:t>
            </a:r>
          </a:p>
          <a:p>
            <a:pPr lvl="1">
              <a:buFont typeface="Wingdings" pitchFamily="2" charset="2"/>
              <a:buChar char="§"/>
            </a:pPr>
            <a:r>
              <a:rPr lang="en-US" sz="1800" dirty="0" smtClean="0"/>
              <a:t>RIPng R1R3 will run between routers R1 and R3. </a:t>
            </a:r>
          </a:p>
          <a:p>
            <a:pPr lvl="1">
              <a:buFont typeface="Wingdings" pitchFamily="2" charset="2"/>
              <a:buChar char="§"/>
            </a:pPr>
            <a:r>
              <a:rPr lang="en-US" sz="1800" dirty="0" smtClean="0"/>
              <a:t>OSPFv3 will run between routers R2 and R4. </a:t>
            </a:r>
          </a:p>
          <a:p>
            <a:pPr lvl="1">
              <a:buFont typeface="Wingdings" pitchFamily="2" charset="2"/>
              <a:buChar char="§"/>
            </a:pPr>
            <a:r>
              <a:rPr lang="en-US" sz="1800" dirty="0" smtClean="0"/>
              <a:t>MBGP AS 12 will run between routers R1 and R2.</a:t>
            </a:r>
          </a:p>
          <a:p>
            <a:pPr lvl="1">
              <a:buFont typeface="Wingdings" pitchFamily="2" charset="2"/>
              <a:buChar char="§"/>
            </a:pPr>
            <a:r>
              <a:rPr lang="en-US" sz="1800" dirty="0" smtClean="0"/>
              <a:t>Each router’s loopback interface will be included in the appropriate routing protocol configuration.</a:t>
            </a:r>
          </a:p>
          <a:p>
            <a:pPr>
              <a:buFont typeface="Wingdings" pitchFamily="2" charset="2"/>
              <a:buChar char="§"/>
            </a:pPr>
            <a:r>
              <a:rPr lang="en-US" sz="2000" dirty="0" smtClean="0"/>
              <a:t>The goal is to have end-to-end reachability</a:t>
            </a:r>
          </a:p>
        </p:txBody>
      </p:sp>
      <p:sp>
        <p:nvSpPr>
          <p:cNvPr id="48"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grpSp>
        <p:nvGrpSpPr>
          <p:cNvPr id="2" name="Group 45"/>
          <p:cNvGrpSpPr/>
          <p:nvPr/>
        </p:nvGrpSpPr>
        <p:grpSpPr>
          <a:xfrm>
            <a:off x="215899" y="1092200"/>
            <a:ext cx="8712201" cy="1447800"/>
            <a:chOff x="215899" y="1092200"/>
            <a:chExt cx="8712201" cy="1447800"/>
          </a:xfrm>
        </p:grpSpPr>
        <p:sp>
          <p:nvSpPr>
            <p:cNvPr id="35" name="Rounded Rectangle 34"/>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6" name="Rounded Rectangle 35"/>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7" name="Rounded Rectangle 36"/>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0"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41"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42" name="TextBox 41"/>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43" name="TextBox 42"/>
            <p:cNvSpPr txBox="1"/>
            <p:nvPr/>
          </p:nvSpPr>
          <p:spPr>
            <a:xfrm>
              <a:off x="50419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44" name="TextBox 43"/>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45" name="TextBox 44"/>
            <p:cNvSpPr txBox="1"/>
            <p:nvPr/>
          </p:nvSpPr>
          <p:spPr>
            <a:xfrm>
              <a:off x="5131352" y="1551055"/>
              <a:ext cx="812799" cy="174167"/>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pic>
          <p:nvPicPr>
            <p:cNvPr id="49"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50" name="TextBox 49"/>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51" name="TextBox 50"/>
            <p:cNvSpPr txBox="1"/>
            <p:nvPr/>
          </p:nvSpPr>
          <p:spPr>
            <a:xfrm>
              <a:off x="254000" y="2235200"/>
              <a:ext cx="2527300" cy="258532"/>
            </a:xfrm>
            <a:prstGeom prst="rect">
              <a:avLst/>
            </a:prstGeom>
            <a:noFill/>
          </p:spPr>
          <p:txBody>
            <a:bodyPr wrap="square" rtlCol="0">
              <a:spAutoFit/>
            </a:bodyPr>
            <a:lstStyle/>
            <a:p>
              <a:r>
                <a:rPr lang="en-US" sz="1200" b="1" dirty="0" smtClean="0"/>
                <a:t>RIP R1R3</a:t>
              </a:r>
              <a:endParaRPr lang="en-US" sz="1200" b="1" dirty="0"/>
            </a:p>
          </p:txBody>
        </p:sp>
        <p:sp>
          <p:nvSpPr>
            <p:cNvPr id="52" name="TextBox 51"/>
            <p:cNvSpPr txBox="1"/>
            <p:nvPr/>
          </p:nvSpPr>
          <p:spPr>
            <a:xfrm>
              <a:off x="3177175" y="2244624"/>
              <a:ext cx="2664826" cy="258532"/>
            </a:xfrm>
            <a:prstGeom prst="rect">
              <a:avLst/>
            </a:prstGeom>
            <a:noFill/>
          </p:spPr>
          <p:txBody>
            <a:bodyPr wrap="square" rtlCol="0">
              <a:spAutoFit/>
            </a:bodyPr>
            <a:lstStyle/>
            <a:p>
              <a:r>
                <a:rPr lang="en-US" sz="1200" b="1" dirty="0" smtClean="0"/>
                <a:t>BGP AS 12</a:t>
              </a:r>
              <a:endParaRPr lang="en-US" sz="1200" b="1" dirty="0"/>
            </a:p>
          </p:txBody>
        </p:sp>
        <p:sp>
          <p:nvSpPr>
            <p:cNvPr id="61" name="TextBox 60"/>
            <p:cNvSpPr txBox="1"/>
            <p:nvPr/>
          </p:nvSpPr>
          <p:spPr>
            <a:xfrm>
              <a:off x="3435625" y="1525656"/>
              <a:ext cx="888999" cy="1868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62" name="TextBox 61"/>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63" name="TextBox 62"/>
            <p:cNvSpPr txBox="1"/>
            <p:nvPr/>
          </p:nvSpPr>
          <p:spPr>
            <a:xfrm>
              <a:off x="1652658" y="1512956"/>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64"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69" name="TextBox 68"/>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70" name="TextBox 69"/>
            <p:cNvSpPr txBox="1"/>
            <p:nvPr/>
          </p:nvSpPr>
          <p:spPr>
            <a:xfrm>
              <a:off x="12486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1" name="TextBox 70"/>
            <p:cNvSpPr txBox="1"/>
            <p:nvPr/>
          </p:nvSpPr>
          <p:spPr>
            <a:xfrm>
              <a:off x="837648" y="1525656"/>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85" name="Straight Connector 84"/>
            <p:cNvCxnSpPr>
              <a:stCxn id="64" idx="3"/>
              <a:endCxn id="41"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6" name="TextBox 85"/>
            <p:cNvSpPr txBox="1"/>
            <p:nvPr/>
          </p:nvSpPr>
          <p:spPr>
            <a:xfrm>
              <a:off x="6350000" y="2235200"/>
              <a:ext cx="2501900" cy="258532"/>
            </a:xfrm>
            <a:prstGeom prst="rect">
              <a:avLst/>
            </a:prstGeom>
            <a:noFill/>
          </p:spPr>
          <p:txBody>
            <a:bodyPr wrap="square" rtlCol="0">
              <a:spAutoFit/>
            </a:bodyPr>
            <a:lstStyle/>
            <a:p>
              <a:r>
                <a:rPr lang="en-US" sz="1200" b="1" dirty="0" smtClean="0"/>
                <a:t>OSPF Area 0</a:t>
              </a:r>
              <a:endParaRPr lang="en-US" sz="1200" b="1" dirty="0"/>
            </a:p>
          </p:txBody>
        </p:sp>
        <p:sp>
          <p:nvSpPr>
            <p:cNvPr id="87" name="TextBox 86"/>
            <p:cNvSpPr txBox="1"/>
            <p:nvPr/>
          </p:nvSpPr>
          <p:spPr>
            <a:xfrm>
              <a:off x="7023930" y="1525656"/>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88"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89" name="TextBox 88"/>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90" name="TextBox 89"/>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91" name="Straight Connector 90"/>
            <p:cNvCxnSpPr>
              <a:stCxn id="88" idx="1"/>
              <a:endCxn id="49"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92" name="TextBox 91"/>
            <p:cNvSpPr txBox="1"/>
            <p:nvPr/>
          </p:nvSpPr>
          <p:spPr>
            <a:xfrm>
              <a:off x="6170543" y="1525656"/>
              <a:ext cx="828807" cy="199567"/>
            </a:xfrm>
            <a:prstGeom prst="rect">
              <a:avLst/>
            </a:prstGeom>
            <a:noFill/>
          </p:spPr>
          <p:txBody>
            <a:bodyPr wrap="square" lIns="0" tIns="0" rIns="0" bIns="0" rtlCol="0" anchor="ctr" anchorCtr="0">
              <a:noAutofit/>
            </a:bodyPr>
            <a:lstStyle/>
            <a:p>
              <a:pPr algn="r"/>
              <a:r>
                <a:rPr lang="en-US" sz="1050" dirty="0" smtClean="0"/>
                <a:t>24::1/64</a:t>
              </a:r>
              <a:endParaRPr lang="en-US" sz="1050" dirty="0"/>
            </a:p>
          </p:txBody>
        </p:sp>
        <p:sp>
          <p:nvSpPr>
            <p:cNvPr id="93" name="TextBox 92"/>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94" name="TextBox 93"/>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95" name="TextBox 94"/>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101::1/64</a:t>
              </a:r>
              <a:endParaRPr lang="en-US" sz="1050" u="sng" dirty="0"/>
            </a:p>
          </p:txBody>
        </p:sp>
        <p:sp>
          <p:nvSpPr>
            <p:cNvPr id="96" name="TextBox 95"/>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102::1/64</a:t>
              </a:r>
              <a:endParaRPr lang="en-US" sz="1050" u="sng" dirty="0"/>
            </a:p>
          </p:txBody>
        </p:sp>
        <p:sp>
          <p:nvSpPr>
            <p:cNvPr id="97" name="TextBox 96"/>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98" name="Straight Arrow Connector 97"/>
            <p:cNvCxnSpPr>
              <a:stCxn id="94" idx="2"/>
              <a:endCxn id="64"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9" name="Straight Arrow Connector 98"/>
            <p:cNvCxnSpPr>
              <a:stCxn id="95" idx="2"/>
              <a:endCxn id="41"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0" name="Straight Arrow Connector 99"/>
            <p:cNvCxnSpPr>
              <a:stCxn id="96" idx="2"/>
              <a:endCxn id="49"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1" name="Straight Arrow Connector 100"/>
            <p:cNvCxnSpPr>
              <a:stCxn id="97" idx="2"/>
              <a:endCxn id="88"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Tree>
  </p:cSld>
  <p:clrMapOvr>
    <a:masterClrMapping/>
  </p:clrMapOvr>
  <p:transition/>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p:cNvSpPr/>
          <p:nvPr/>
        </p:nvSpPr>
        <p:spPr bwMode="auto">
          <a:xfrm>
            <a:off x="1765300" y="4622800"/>
            <a:ext cx="1841500" cy="19049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1" name="Rectangle 70"/>
          <p:cNvSpPr/>
          <p:nvPr/>
        </p:nvSpPr>
        <p:spPr bwMode="auto">
          <a:xfrm>
            <a:off x="1447800" y="2732588"/>
            <a:ext cx="1905000" cy="16301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Rectangle 53"/>
          <p:cNvSpPr/>
          <p:nvPr/>
        </p:nvSpPr>
        <p:spPr bwMode="auto">
          <a:xfrm>
            <a:off x="1790700" y="3073400"/>
            <a:ext cx="1841500" cy="19049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Redistribution Example</a:t>
            </a:r>
            <a:endParaRPr lang="en-US" dirty="0"/>
          </a:p>
        </p:txBody>
      </p:sp>
      <p:sp>
        <p:nvSpPr>
          <p:cNvPr id="73" name="Content Placeholder 6"/>
          <p:cNvSpPr>
            <a:spLocks noGrp="1"/>
          </p:cNvSpPr>
          <p:nvPr>
            <p:ph idx="11"/>
          </p:nvPr>
        </p:nvSpPr>
        <p:spPr>
          <a:xfrm>
            <a:off x="279400" y="5219700"/>
            <a:ext cx="8483600" cy="761999"/>
          </a:xfrm>
        </p:spPr>
        <p:txBody>
          <a:bodyPr>
            <a:noAutofit/>
          </a:bodyPr>
          <a:lstStyle/>
          <a:p>
            <a:pPr>
              <a:buFont typeface="Wingdings" pitchFamily="2" charset="2"/>
              <a:buChar char="§"/>
            </a:pPr>
            <a:r>
              <a:rPr lang="en-US" sz="2000" dirty="0" smtClean="0"/>
              <a:t>IPv6 unicast routing is enabled and RIPng R1R3 is configured on the interfaces to be included in the RIPng process. </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8128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ipv6 unicast-routing</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interface fa0/0</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ipv6 rip R1R3 enable</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a:t>
            </a:r>
            <a:endParaRPr lang="en-US" sz="1200" kern="0" dirty="0" smtClean="0">
              <a:latin typeface="Courier New" pitchFamily="49" charset="0"/>
              <a:cs typeface="Courier New" pitchFamily="49" charset="0"/>
            </a:endParaRPr>
          </a:p>
        </p:txBody>
      </p:sp>
      <p:sp>
        <p:nvSpPr>
          <p:cNvPr id="75" name="Rectangle 74"/>
          <p:cNvSpPr/>
          <p:nvPr/>
        </p:nvSpPr>
        <p:spPr bwMode="auto">
          <a:xfrm>
            <a:off x="1447800" y="3710488"/>
            <a:ext cx="1905000" cy="16301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6" name="Rectangle 75"/>
          <p:cNvSpPr/>
          <p:nvPr/>
        </p:nvSpPr>
        <p:spPr bwMode="auto">
          <a:xfrm>
            <a:off x="1790700" y="4051300"/>
            <a:ext cx="1841500" cy="19049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7" name="Content Placeholder 15"/>
          <p:cNvSpPr txBox="1">
            <a:spLocks/>
          </p:cNvSpPr>
          <p:nvPr/>
        </p:nvSpPr>
        <p:spPr bwMode="auto">
          <a:xfrm>
            <a:off x="293467" y="3670300"/>
            <a:ext cx="8520113" cy="13843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R3(config)# </a:t>
            </a:r>
            <a:r>
              <a:rPr lang="pt-BR" sz="1200" b="1" kern="0" dirty="0" smtClean="0">
                <a:latin typeface="Courier New" pitchFamily="49" charset="0"/>
                <a:cs typeface="Courier New" pitchFamily="49" charset="0"/>
              </a:rPr>
              <a:t>ipv6 unicast-routing</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R3(config)# </a:t>
            </a:r>
            <a:r>
              <a:rPr lang="pt-BR" sz="1200" b="1" kern="0" dirty="0" smtClean="0">
                <a:latin typeface="Courier New" pitchFamily="49" charset="0"/>
                <a:cs typeface="Courier New" pitchFamily="49" charset="0"/>
              </a:rPr>
              <a:t>interface fa0/0</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R3(config-if)# </a:t>
            </a:r>
            <a:r>
              <a:rPr lang="pt-BR" sz="1200" b="1" kern="0" dirty="0" smtClean="0">
                <a:latin typeface="Courier New" pitchFamily="49" charset="0"/>
                <a:cs typeface="Courier New" pitchFamily="49" charset="0"/>
              </a:rPr>
              <a:t>ipv6 rip R1R3 enable</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R3(config-subif)# </a:t>
            </a:r>
            <a:r>
              <a:rPr lang="pt-BR" sz="1200" b="1" kern="0" dirty="0" smtClean="0">
                <a:latin typeface="Courier New" pitchFamily="49" charset="0"/>
                <a:cs typeface="Courier New" pitchFamily="49" charset="0"/>
              </a:rPr>
              <a:t>exit</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R3(config)# </a:t>
            </a:r>
            <a:r>
              <a:rPr lang="pt-BR" sz="1200" b="1" kern="0" dirty="0" smtClean="0">
                <a:latin typeface="Courier New" pitchFamily="49" charset="0"/>
                <a:cs typeface="Courier New" pitchFamily="49" charset="0"/>
              </a:rPr>
              <a:t>interface loopback 103</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R3(config-if)# </a:t>
            </a:r>
            <a:r>
              <a:rPr lang="pt-BR" sz="1200" b="1" kern="0" dirty="0" smtClean="0">
                <a:latin typeface="Courier New" pitchFamily="49" charset="0"/>
                <a:cs typeface="Courier New" pitchFamily="49" charset="0"/>
              </a:rPr>
              <a:t>ipv6 rip R1R3 enable</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R3(config-if)#</a:t>
            </a:r>
            <a:endParaRPr lang="en-US" sz="1200" kern="0" dirty="0" smtClean="0">
              <a:latin typeface="Courier New" pitchFamily="49" charset="0"/>
              <a:cs typeface="Courier New" pitchFamily="49" charset="0"/>
            </a:endParaRPr>
          </a:p>
        </p:txBody>
      </p:sp>
      <p:grpSp>
        <p:nvGrpSpPr>
          <p:cNvPr id="2" name="Group 50"/>
          <p:cNvGrpSpPr/>
          <p:nvPr/>
        </p:nvGrpSpPr>
        <p:grpSpPr>
          <a:xfrm>
            <a:off x="215899" y="1092200"/>
            <a:ext cx="8712201" cy="1447800"/>
            <a:chOff x="215899" y="1092200"/>
            <a:chExt cx="8712201" cy="1447800"/>
          </a:xfrm>
        </p:grpSpPr>
        <p:sp>
          <p:nvSpPr>
            <p:cNvPr id="52" name="Rounded Rectangle 51"/>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Rounded Rectangle 52"/>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5" name="Rounded Rectangle 54"/>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6"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7"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58" name="TextBox 57"/>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59" name="TextBox 58"/>
            <p:cNvSpPr txBox="1"/>
            <p:nvPr/>
          </p:nvSpPr>
          <p:spPr>
            <a:xfrm>
              <a:off x="50419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60" name="TextBox 59"/>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1" name="TextBox 60"/>
            <p:cNvSpPr txBox="1"/>
            <p:nvPr/>
          </p:nvSpPr>
          <p:spPr>
            <a:xfrm>
              <a:off x="5131352" y="1551055"/>
              <a:ext cx="812799" cy="174167"/>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pic>
          <p:nvPicPr>
            <p:cNvPr id="62"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63" name="TextBox 62"/>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64" name="TextBox 63"/>
            <p:cNvSpPr txBox="1"/>
            <p:nvPr/>
          </p:nvSpPr>
          <p:spPr>
            <a:xfrm>
              <a:off x="254000" y="2235200"/>
              <a:ext cx="2527300" cy="258532"/>
            </a:xfrm>
            <a:prstGeom prst="rect">
              <a:avLst/>
            </a:prstGeom>
            <a:noFill/>
          </p:spPr>
          <p:txBody>
            <a:bodyPr wrap="square" rtlCol="0">
              <a:spAutoFit/>
            </a:bodyPr>
            <a:lstStyle/>
            <a:p>
              <a:r>
                <a:rPr lang="en-US" sz="1200" b="1" dirty="0" smtClean="0"/>
                <a:t>RIP R1R3</a:t>
              </a:r>
              <a:endParaRPr lang="en-US" sz="1200" b="1" dirty="0"/>
            </a:p>
          </p:txBody>
        </p:sp>
        <p:sp>
          <p:nvSpPr>
            <p:cNvPr id="65" name="TextBox 64"/>
            <p:cNvSpPr txBox="1"/>
            <p:nvPr/>
          </p:nvSpPr>
          <p:spPr>
            <a:xfrm>
              <a:off x="3177175" y="2244624"/>
              <a:ext cx="2664826" cy="258532"/>
            </a:xfrm>
            <a:prstGeom prst="rect">
              <a:avLst/>
            </a:prstGeom>
            <a:noFill/>
          </p:spPr>
          <p:txBody>
            <a:bodyPr wrap="square" rtlCol="0">
              <a:spAutoFit/>
            </a:bodyPr>
            <a:lstStyle/>
            <a:p>
              <a:r>
                <a:rPr lang="en-US" sz="1200" b="1" dirty="0" smtClean="0"/>
                <a:t>BGP AS 12</a:t>
              </a:r>
              <a:endParaRPr lang="en-US" sz="1200" b="1" dirty="0"/>
            </a:p>
          </p:txBody>
        </p:sp>
        <p:sp>
          <p:nvSpPr>
            <p:cNvPr id="66" name="TextBox 65"/>
            <p:cNvSpPr txBox="1"/>
            <p:nvPr/>
          </p:nvSpPr>
          <p:spPr>
            <a:xfrm>
              <a:off x="3435625" y="1525656"/>
              <a:ext cx="888999" cy="1868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67" name="TextBox 66"/>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68" name="TextBox 67"/>
            <p:cNvSpPr txBox="1"/>
            <p:nvPr/>
          </p:nvSpPr>
          <p:spPr>
            <a:xfrm>
              <a:off x="1652658" y="1512956"/>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69"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70" name="TextBox 69"/>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72" name="TextBox 71"/>
            <p:cNvSpPr txBox="1"/>
            <p:nvPr/>
          </p:nvSpPr>
          <p:spPr>
            <a:xfrm>
              <a:off x="12486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4" name="TextBox 73"/>
            <p:cNvSpPr txBox="1"/>
            <p:nvPr/>
          </p:nvSpPr>
          <p:spPr>
            <a:xfrm>
              <a:off x="837648" y="1525656"/>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79" name="Straight Connector 78"/>
            <p:cNvCxnSpPr>
              <a:stCxn id="69" idx="3"/>
              <a:endCxn id="57"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7" name="TextBox 116"/>
            <p:cNvSpPr txBox="1"/>
            <p:nvPr/>
          </p:nvSpPr>
          <p:spPr>
            <a:xfrm>
              <a:off x="6350000" y="2235200"/>
              <a:ext cx="2501900" cy="258532"/>
            </a:xfrm>
            <a:prstGeom prst="rect">
              <a:avLst/>
            </a:prstGeom>
            <a:noFill/>
          </p:spPr>
          <p:txBody>
            <a:bodyPr wrap="square" rtlCol="0">
              <a:spAutoFit/>
            </a:bodyPr>
            <a:lstStyle/>
            <a:p>
              <a:r>
                <a:rPr lang="en-US" sz="1200" b="1" dirty="0" smtClean="0"/>
                <a:t>OSPF Area 0</a:t>
              </a:r>
              <a:endParaRPr lang="en-US" sz="1200" b="1" dirty="0"/>
            </a:p>
          </p:txBody>
        </p:sp>
        <p:sp>
          <p:nvSpPr>
            <p:cNvPr id="118" name="TextBox 117"/>
            <p:cNvSpPr txBox="1"/>
            <p:nvPr/>
          </p:nvSpPr>
          <p:spPr>
            <a:xfrm>
              <a:off x="7023930" y="1525656"/>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119"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120" name="TextBox 119"/>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21" name="TextBox 120"/>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22" name="Straight Connector 121"/>
            <p:cNvCxnSpPr>
              <a:stCxn id="119" idx="1"/>
              <a:endCxn id="62"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23" name="TextBox 122"/>
            <p:cNvSpPr txBox="1"/>
            <p:nvPr/>
          </p:nvSpPr>
          <p:spPr>
            <a:xfrm>
              <a:off x="6170543" y="1525656"/>
              <a:ext cx="828807" cy="199567"/>
            </a:xfrm>
            <a:prstGeom prst="rect">
              <a:avLst/>
            </a:prstGeom>
            <a:noFill/>
          </p:spPr>
          <p:txBody>
            <a:bodyPr wrap="square" lIns="0" tIns="0" rIns="0" bIns="0" rtlCol="0" anchor="ctr" anchorCtr="0">
              <a:noAutofit/>
            </a:bodyPr>
            <a:lstStyle/>
            <a:p>
              <a:pPr algn="r"/>
              <a:r>
                <a:rPr lang="en-US" sz="1050" dirty="0" smtClean="0"/>
                <a:t>24::1/64</a:t>
              </a:r>
              <a:endParaRPr lang="en-US" sz="1050" dirty="0"/>
            </a:p>
          </p:txBody>
        </p:sp>
        <p:sp>
          <p:nvSpPr>
            <p:cNvPr id="124" name="TextBox 123"/>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25" name="TextBox 124"/>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26" name="TextBox 125"/>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101::1/64</a:t>
              </a:r>
              <a:endParaRPr lang="en-US" sz="1050" u="sng" dirty="0"/>
            </a:p>
          </p:txBody>
        </p:sp>
        <p:sp>
          <p:nvSpPr>
            <p:cNvPr id="127" name="TextBox 126"/>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102::1/64</a:t>
              </a:r>
              <a:endParaRPr lang="en-US" sz="1050" u="sng" dirty="0"/>
            </a:p>
          </p:txBody>
        </p:sp>
        <p:sp>
          <p:nvSpPr>
            <p:cNvPr id="128" name="TextBox 127"/>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29" name="Straight Arrow Connector 128"/>
            <p:cNvCxnSpPr>
              <a:stCxn id="125" idx="2"/>
              <a:endCxn id="69"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30" name="Straight Arrow Connector 129"/>
            <p:cNvCxnSpPr>
              <a:stCxn id="126" idx="2"/>
              <a:endCxn id="57"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31" name="Straight Arrow Connector 130"/>
            <p:cNvCxnSpPr>
              <a:stCxn id="127" idx="2"/>
              <a:endCxn id="62"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32" name="Straight Arrow Connector 131"/>
            <p:cNvCxnSpPr>
              <a:stCxn id="128" idx="2"/>
              <a:endCxn id="119"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Tree>
  </p:cSld>
  <p:clrMapOvr>
    <a:masterClrMapping/>
  </p:clrMapOvr>
  <p:transition/>
  <p:timing>
    <p:tnLst>
      <p:par>
        <p:cTn id="1" dur="indefinite" restart="never" nodeType="tmRoot"/>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p:nvPr/>
        </p:nvSpPr>
        <p:spPr bwMode="auto">
          <a:xfrm>
            <a:off x="723900" y="2732588"/>
            <a:ext cx="1905000" cy="16301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Rectangle 53"/>
          <p:cNvSpPr/>
          <p:nvPr/>
        </p:nvSpPr>
        <p:spPr bwMode="auto">
          <a:xfrm>
            <a:off x="317500" y="3441700"/>
            <a:ext cx="4724400" cy="4318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Redistribution Example</a:t>
            </a:r>
            <a:endParaRPr lang="en-US" dirty="0"/>
          </a:p>
        </p:txBody>
      </p:sp>
      <p:sp>
        <p:nvSpPr>
          <p:cNvPr id="73" name="Content Placeholder 6"/>
          <p:cNvSpPr>
            <a:spLocks noGrp="1"/>
          </p:cNvSpPr>
          <p:nvPr>
            <p:ph idx="11"/>
          </p:nvPr>
        </p:nvSpPr>
        <p:spPr>
          <a:xfrm>
            <a:off x="292100" y="4281861"/>
            <a:ext cx="8483600" cy="850900"/>
          </a:xfrm>
        </p:spPr>
        <p:txBody>
          <a:bodyPr>
            <a:noAutofit/>
          </a:bodyPr>
          <a:lstStyle/>
          <a:p>
            <a:pPr>
              <a:buFont typeface="Wingdings" pitchFamily="2" charset="2"/>
              <a:buChar char="§"/>
            </a:pPr>
            <a:r>
              <a:rPr lang="en-US" sz="2000" dirty="0" smtClean="0"/>
              <a:t>The configuration is verified by viewing the routing table of R1.</a:t>
            </a:r>
          </a:p>
          <a:p>
            <a:pPr lvl="1">
              <a:buFont typeface="Wingdings" pitchFamily="2" charset="2"/>
              <a:buChar char="§"/>
            </a:pPr>
            <a:r>
              <a:rPr lang="en-US" sz="1800" dirty="0" smtClean="0"/>
              <a:t>Notice that there is a RIPng route to the R3 loopback.</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13716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show ipv6 route rip</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&lt;output omitted&gt;</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   103::/64 [120/2]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via FE80::219:55FF:FEDF:AD22, FastEthernet0/0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a:t>
            </a:r>
          </a:p>
        </p:txBody>
      </p:sp>
      <p:grpSp>
        <p:nvGrpSpPr>
          <p:cNvPr id="2" name="Group 45"/>
          <p:cNvGrpSpPr/>
          <p:nvPr/>
        </p:nvGrpSpPr>
        <p:grpSpPr>
          <a:xfrm>
            <a:off x="215899" y="1092200"/>
            <a:ext cx="8712201" cy="1447800"/>
            <a:chOff x="215899" y="1092200"/>
            <a:chExt cx="8712201" cy="1447800"/>
          </a:xfrm>
        </p:grpSpPr>
        <p:sp>
          <p:nvSpPr>
            <p:cNvPr id="47" name="Rounded Rectangle 46"/>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Rounded Rectangle 49"/>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ounded Rectangle 50"/>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3"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55" name="TextBox 54"/>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56" name="TextBox 55"/>
            <p:cNvSpPr txBox="1"/>
            <p:nvPr/>
          </p:nvSpPr>
          <p:spPr>
            <a:xfrm>
              <a:off x="50419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58" name="TextBox 57"/>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59" name="TextBox 58"/>
            <p:cNvSpPr txBox="1"/>
            <p:nvPr/>
          </p:nvSpPr>
          <p:spPr>
            <a:xfrm>
              <a:off x="5131352" y="1551055"/>
              <a:ext cx="812799" cy="174167"/>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pic>
          <p:nvPicPr>
            <p:cNvPr id="61"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62" name="TextBox 61"/>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63" name="TextBox 62"/>
            <p:cNvSpPr txBox="1"/>
            <p:nvPr/>
          </p:nvSpPr>
          <p:spPr>
            <a:xfrm>
              <a:off x="254000" y="2235200"/>
              <a:ext cx="2527300" cy="258532"/>
            </a:xfrm>
            <a:prstGeom prst="rect">
              <a:avLst/>
            </a:prstGeom>
            <a:noFill/>
          </p:spPr>
          <p:txBody>
            <a:bodyPr wrap="square" rtlCol="0">
              <a:spAutoFit/>
            </a:bodyPr>
            <a:lstStyle/>
            <a:p>
              <a:r>
                <a:rPr lang="en-US" sz="1200" b="1" dirty="0" smtClean="0"/>
                <a:t>RIP R1R3</a:t>
              </a:r>
              <a:endParaRPr lang="en-US" sz="1200" b="1" dirty="0"/>
            </a:p>
          </p:txBody>
        </p:sp>
        <p:sp>
          <p:nvSpPr>
            <p:cNvPr id="64" name="TextBox 63"/>
            <p:cNvSpPr txBox="1"/>
            <p:nvPr/>
          </p:nvSpPr>
          <p:spPr>
            <a:xfrm>
              <a:off x="3177175" y="2244624"/>
              <a:ext cx="2664826" cy="258532"/>
            </a:xfrm>
            <a:prstGeom prst="rect">
              <a:avLst/>
            </a:prstGeom>
            <a:noFill/>
          </p:spPr>
          <p:txBody>
            <a:bodyPr wrap="square" rtlCol="0">
              <a:spAutoFit/>
            </a:bodyPr>
            <a:lstStyle/>
            <a:p>
              <a:r>
                <a:rPr lang="en-US" sz="1200" b="1" dirty="0" smtClean="0"/>
                <a:t>BGP AS 12</a:t>
              </a:r>
              <a:endParaRPr lang="en-US" sz="1200" b="1" dirty="0"/>
            </a:p>
          </p:txBody>
        </p:sp>
        <p:sp>
          <p:nvSpPr>
            <p:cNvPr id="66" name="TextBox 65"/>
            <p:cNvSpPr txBox="1"/>
            <p:nvPr/>
          </p:nvSpPr>
          <p:spPr>
            <a:xfrm>
              <a:off x="3435625" y="1525656"/>
              <a:ext cx="888999" cy="1868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67" name="TextBox 66"/>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69" name="TextBox 68"/>
            <p:cNvSpPr txBox="1"/>
            <p:nvPr/>
          </p:nvSpPr>
          <p:spPr>
            <a:xfrm>
              <a:off x="1652658" y="1512956"/>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70"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75" name="TextBox 74"/>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76" name="TextBox 75"/>
            <p:cNvSpPr txBox="1"/>
            <p:nvPr/>
          </p:nvSpPr>
          <p:spPr>
            <a:xfrm>
              <a:off x="12486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7" name="TextBox 76"/>
            <p:cNvSpPr txBox="1"/>
            <p:nvPr/>
          </p:nvSpPr>
          <p:spPr>
            <a:xfrm>
              <a:off x="837648" y="1525656"/>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78" name="Straight Connector 77"/>
            <p:cNvCxnSpPr>
              <a:stCxn id="70" idx="3"/>
              <a:endCxn id="53"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0" name="TextBox 109"/>
            <p:cNvSpPr txBox="1"/>
            <p:nvPr/>
          </p:nvSpPr>
          <p:spPr>
            <a:xfrm>
              <a:off x="6350000" y="2235200"/>
              <a:ext cx="2501900" cy="258532"/>
            </a:xfrm>
            <a:prstGeom prst="rect">
              <a:avLst/>
            </a:prstGeom>
            <a:noFill/>
          </p:spPr>
          <p:txBody>
            <a:bodyPr wrap="square" rtlCol="0">
              <a:spAutoFit/>
            </a:bodyPr>
            <a:lstStyle/>
            <a:p>
              <a:r>
                <a:rPr lang="en-US" sz="1200" b="1" dirty="0" smtClean="0"/>
                <a:t>OSPF Area 0</a:t>
              </a:r>
              <a:endParaRPr lang="en-US" sz="1200" b="1" dirty="0"/>
            </a:p>
          </p:txBody>
        </p:sp>
        <p:sp>
          <p:nvSpPr>
            <p:cNvPr id="111" name="TextBox 110"/>
            <p:cNvSpPr txBox="1"/>
            <p:nvPr/>
          </p:nvSpPr>
          <p:spPr>
            <a:xfrm>
              <a:off x="7023930" y="1525656"/>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112"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113" name="TextBox 112"/>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14" name="TextBox 113"/>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15" name="Straight Connector 114"/>
            <p:cNvCxnSpPr>
              <a:stCxn id="112" idx="1"/>
              <a:endCxn id="61"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6" name="TextBox 115"/>
            <p:cNvSpPr txBox="1"/>
            <p:nvPr/>
          </p:nvSpPr>
          <p:spPr>
            <a:xfrm>
              <a:off x="6170543" y="1525656"/>
              <a:ext cx="828807" cy="199567"/>
            </a:xfrm>
            <a:prstGeom prst="rect">
              <a:avLst/>
            </a:prstGeom>
            <a:noFill/>
          </p:spPr>
          <p:txBody>
            <a:bodyPr wrap="square" lIns="0" tIns="0" rIns="0" bIns="0" rtlCol="0" anchor="ctr" anchorCtr="0">
              <a:noAutofit/>
            </a:bodyPr>
            <a:lstStyle/>
            <a:p>
              <a:pPr algn="r"/>
              <a:r>
                <a:rPr lang="en-US" sz="1050" dirty="0" smtClean="0"/>
                <a:t>24::1/64</a:t>
              </a:r>
              <a:endParaRPr lang="en-US" sz="1050" dirty="0"/>
            </a:p>
          </p:txBody>
        </p:sp>
        <p:sp>
          <p:nvSpPr>
            <p:cNvPr id="117" name="TextBox 116"/>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18" name="TextBox 117"/>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19" name="TextBox 118"/>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101::1/64</a:t>
              </a:r>
              <a:endParaRPr lang="en-US" sz="1050" u="sng" dirty="0"/>
            </a:p>
          </p:txBody>
        </p:sp>
        <p:sp>
          <p:nvSpPr>
            <p:cNvPr id="120" name="TextBox 119"/>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102::1/64</a:t>
              </a:r>
              <a:endParaRPr lang="en-US" sz="1050" u="sng" dirty="0"/>
            </a:p>
          </p:txBody>
        </p:sp>
        <p:sp>
          <p:nvSpPr>
            <p:cNvPr id="121" name="TextBox 120"/>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22" name="Straight Arrow Connector 121"/>
            <p:cNvCxnSpPr>
              <a:stCxn id="118" idx="2"/>
              <a:endCxn id="70"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3" name="Straight Arrow Connector 122"/>
            <p:cNvCxnSpPr>
              <a:stCxn id="119" idx="2"/>
              <a:endCxn id="53"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4" name="Straight Arrow Connector 123"/>
            <p:cNvCxnSpPr>
              <a:stCxn id="120" idx="2"/>
              <a:endCxn id="61"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5" name="Straight Arrow Connector 124"/>
            <p:cNvCxnSpPr>
              <a:stCxn id="121" idx="2"/>
              <a:endCxn id="112"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Tree>
  </p:cSld>
  <p:clrMapOvr>
    <a:masterClrMapping/>
  </p:clrMapOvr>
  <p:transition/>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p:nvPr/>
        </p:nvSpPr>
        <p:spPr bwMode="auto">
          <a:xfrm>
            <a:off x="1447800" y="2732588"/>
            <a:ext cx="1905000" cy="16301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Rectangle 53"/>
          <p:cNvSpPr/>
          <p:nvPr/>
        </p:nvSpPr>
        <p:spPr bwMode="auto">
          <a:xfrm>
            <a:off x="1790700" y="3073400"/>
            <a:ext cx="1841500" cy="19049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Redistribution Example</a:t>
            </a:r>
            <a:endParaRPr lang="en-US" dirty="0"/>
          </a:p>
        </p:txBody>
      </p:sp>
      <p:sp>
        <p:nvSpPr>
          <p:cNvPr id="73" name="Content Placeholder 6"/>
          <p:cNvSpPr>
            <a:spLocks noGrp="1"/>
          </p:cNvSpPr>
          <p:nvPr>
            <p:ph idx="11"/>
          </p:nvPr>
        </p:nvSpPr>
        <p:spPr>
          <a:xfrm>
            <a:off x="279400" y="4961794"/>
            <a:ext cx="8483600" cy="761999"/>
          </a:xfrm>
        </p:spPr>
        <p:txBody>
          <a:bodyPr>
            <a:noAutofit/>
          </a:bodyPr>
          <a:lstStyle/>
          <a:p>
            <a:pPr marL="236538" lvl="1">
              <a:spcBef>
                <a:spcPct val="50000"/>
              </a:spcBef>
              <a:buFont typeface="Wingdings" pitchFamily="2" charset="2"/>
              <a:buChar char="§"/>
            </a:pPr>
            <a:r>
              <a:rPr lang="en-US" dirty="0" smtClean="0"/>
              <a:t>IPv6 unicast routing is enabled on R4, router ID identified, and OSPFv3 is configured on the interfaces to be included in the OSPFv3 instance. </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50" name="Rectangle 49"/>
          <p:cNvSpPr/>
          <p:nvPr/>
        </p:nvSpPr>
        <p:spPr bwMode="auto">
          <a:xfrm>
            <a:off x="1752600" y="3632200"/>
            <a:ext cx="1841500" cy="19049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1765300" y="4191000"/>
            <a:ext cx="1841500" cy="19049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9" name="Content Placeholder 15"/>
          <p:cNvSpPr txBox="1">
            <a:spLocks/>
          </p:cNvSpPr>
          <p:nvPr/>
        </p:nvSpPr>
        <p:spPr bwMode="auto">
          <a:xfrm>
            <a:off x="293467" y="2692400"/>
            <a:ext cx="8520113" cy="20955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R4(config)# </a:t>
            </a:r>
            <a:r>
              <a:rPr lang="pt-BR" sz="1200" b="1" kern="0" dirty="0" smtClean="0">
                <a:latin typeface="Courier New" pitchFamily="49" charset="0"/>
                <a:cs typeface="Courier New" pitchFamily="49" charset="0"/>
              </a:rPr>
              <a:t>ipv6 unicast-routing</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R4(config)# </a:t>
            </a:r>
            <a:r>
              <a:rPr lang="pt-BR" sz="1200" b="1" kern="0" dirty="0" smtClean="0">
                <a:latin typeface="Courier New" pitchFamily="49" charset="0"/>
                <a:cs typeface="Courier New" pitchFamily="49" charset="0"/>
              </a:rPr>
              <a:t>ipv6 router ospf 1</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R4(config-rtr)# </a:t>
            </a:r>
            <a:r>
              <a:rPr lang="pt-BR" sz="1200" b="1" kern="0" dirty="0" smtClean="0">
                <a:latin typeface="Courier New" pitchFamily="49" charset="0"/>
                <a:cs typeface="Courier New" pitchFamily="49" charset="0"/>
              </a:rPr>
              <a:t>router-id 4.4.4.4</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R4(config-rtr)# </a:t>
            </a:r>
            <a:r>
              <a:rPr lang="pt-BR" sz="1200" b="1" kern="0" dirty="0" smtClean="0">
                <a:latin typeface="Courier New" pitchFamily="49" charset="0"/>
                <a:cs typeface="Courier New" pitchFamily="49" charset="0"/>
              </a:rPr>
              <a:t>exit</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R4(config)# </a:t>
            </a:r>
            <a:r>
              <a:rPr lang="pt-BR" sz="1200" b="1" kern="0" dirty="0" smtClean="0">
                <a:latin typeface="Courier New" pitchFamily="49" charset="0"/>
                <a:cs typeface="Courier New" pitchFamily="49" charset="0"/>
              </a:rPr>
              <a:t>interface fa0/0</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R4(config-if)# </a:t>
            </a:r>
            <a:r>
              <a:rPr lang="pt-BR" sz="1200" b="1" kern="0" dirty="0" smtClean="0">
                <a:latin typeface="Courier New" pitchFamily="49" charset="0"/>
                <a:cs typeface="Courier New" pitchFamily="49" charset="0"/>
              </a:rPr>
              <a:t>ipv6 ospf 1 area 0</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R4(config-if)# </a:t>
            </a:r>
            <a:r>
              <a:rPr lang="pt-BR" sz="1200" b="1" kern="0" dirty="0" smtClean="0">
                <a:latin typeface="Courier New" pitchFamily="49" charset="0"/>
                <a:cs typeface="Courier New" pitchFamily="49" charset="0"/>
              </a:rPr>
              <a:t>exit</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R4(config)# </a:t>
            </a:r>
            <a:r>
              <a:rPr lang="pt-BR" sz="1200" b="1" kern="0" dirty="0" smtClean="0">
                <a:latin typeface="Courier New" pitchFamily="49" charset="0"/>
                <a:cs typeface="Courier New" pitchFamily="49" charset="0"/>
              </a:rPr>
              <a:t>interface loopback 104</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R4(config-if)# </a:t>
            </a:r>
            <a:r>
              <a:rPr lang="pt-BR" sz="1200" b="1" kern="0" dirty="0" smtClean="0">
                <a:latin typeface="Courier New" pitchFamily="49" charset="0"/>
                <a:cs typeface="Courier New" pitchFamily="49" charset="0"/>
              </a:rPr>
              <a:t>ipv6 ospf 1 area 0</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R4(config-if)# </a:t>
            </a:r>
            <a:r>
              <a:rPr lang="pt-BR" sz="1200" b="1" kern="0" dirty="0" smtClean="0">
                <a:latin typeface="Courier New" pitchFamily="49" charset="0"/>
                <a:cs typeface="Courier New" pitchFamily="49" charset="0"/>
              </a:rPr>
              <a:t>end</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a:t>
            </a:r>
            <a:endParaRPr lang="pt-BR" sz="1200" b="1" kern="0" dirty="0" smtClean="0">
              <a:latin typeface="Courier New" pitchFamily="49" charset="0"/>
              <a:cs typeface="Courier New" pitchFamily="49" charset="0"/>
            </a:endParaRPr>
          </a:p>
        </p:txBody>
      </p:sp>
      <p:grpSp>
        <p:nvGrpSpPr>
          <p:cNvPr id="2" name="Group 50"/>
          <p:cNvGrpSpPr/>
          <p:nvPr/>
        </p:nvGrpSpPr>
        <p:grpSpPr>
          <a:xfrm>
            <a:off x="215899" y="1092200"/>
            <a:ext cx="8712201" cy="1447800"/>
            <a:chOff x="215899" y="1092200"/>
            <a:chExt cx="8712201" cy="1447800"/>
          </a:xfrm>
        </p:grpSpPr>
        <p:sp>
          <p:nvSpPr>
            <p:cNvPr id="53" name="Rounded Rectangle 52"/>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5" name="Rounded Rectangle 54"/>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6" name="Rounded Rectangle 55"/>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8"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9"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61" name="TextBox 60"/>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62" name="TextBox 61"/>
            <p:cNvSpPr txBox="1"/>
            <p:nvPr/>
          </p:nvSpPr>
          <p:spPr>
            <a:xfrm>
              <a:off x="50419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63" name="TextBox 62"/>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4" name="TextBox 63"/>
            <p:cNvSpPr txBox="1"/>
            <p:nvPr/>
          </p:nvSpPr>
          <p:spPr>
            <a:xfrm>
              <a:off x="5131352" y="1551055"/>
              <a:ext cx="812799" cy="174167"/>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pic>
          <p:nvPicPr>
            <p:cNvPr id="66"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67" name="TextBox 66"/>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69" name="TextBox 68"/>
            <p:cNvSpPr txBox="1"/>
            <p:nvPr/>
          </p:nvSpPr>
          <p:spPr>
            <a:xfrm>
              <a:off x="254000" y="2235200"/>
              <a:ext cx="2527300" cy="258532"/>
            </a:xfrm>
            <a:prstGeom prst="rect">
              <a:avLst/>
            </a:prstGeom>
            <a:noFill/>
          </p:spPr>
          <p:txBody>
            <a:bodyPr wrap="square" rtlCol="0">
              <a:spAutoFit/>
            </a:bodyPr>
            <a:lstStyle/>
            <a:p>
              <a:r>
                <a:rPr lang="en-US" sz="1200" b="1" dirty="0" smtClean="0"/>
                <a:t>RIP R1R3</a:t>
              </a:r>
              <a:endParaRPr lang="en-US" sz="1200" b="1" dirty="0"/>
            </a:p>
          </p:txBody>
        </p:sp>
        <p:sp>
          <p:nvSpPr>
            <p:cNvPr id="70" name="TextBox 69"/>
            <p:cNvSpPr txBox="1"/>
            <p:nvPr/>
          </p:nvSpPr>
          <p:spPr>
            <a:xfrm>
              <a:off x="3177175" y="2244624"/>
              <a:ext cx="2664826" cy="258532"/>
            </a:xfrm>
            <a:prstGeom prst="rect">
              <a:avLst/>
            </a:prstGeom>
            <a:noFill/>
          </p:spPr>
          <p:txBody>
            <a:bodyPr wrap="square" rtlCol="0">
              <a:spAutoFit/>
            </a:bodyPr>
            <a:lstStyle/>
            <a:p>
              <a:r>
                <a:rPr lang="en-US" sz="1200" b="1" dirty="0" smtClean="0"/>
                <a:t>BGP AS 12</a:t>
              </a:r>
              <a:endParaRPr lang="en-US" sz="1200" b="1" dirty="0"/>
            </a:p>
          </p:txBody>
        </p:sp>
        <p:sp>
          <p:nvSpPr>
            <p:cNvPr id="75" name="TextBox 74"/>
            <p:cNvSpPr txBox="1"/>
            <p:nvPr/>
          </p:nvSpPr>
          <p:spPr>
            <a:xfrm>
              <a:off x="3435625" y="1525656"/>
              <a:ext cx="888999" cy="1868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76" name="TextBox 75"/>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7" name="TextBox 76"/>
            <p:cNvSpPr txBox="1"/>
            <p:nvPr/>
          </p:nvSpPr>
          <p:spPr>
            <a:xfrm>
              <a:off x="1652658" y="1512956"/>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78"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110" name="TextBox 109"/>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11" name="TextBox 110"/>
            <p:cNvSpPr txBox="1"/>
            <p:nvPr/>
          </p:nvSpPr>
          <p:spPr>
            <a:xfrm>
              <a:off x="12486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12" name="TextBox 111"/>
            <p:cNvSpPr txBox="1"/>
            <p:nvPr/>
          </p:nvSpPr>
          <p:spPr>
            <a:xfrm>
              <a:off x="837648" y="1525656"/>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113" name="Straight Connector 112"/>
            <p:cNvCxnSpPr>
              <a:stCxn id="78" idx="3"/>
              <a:endCxn id="59"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4" name="TextBox 113"/>
            <p:cNvSpPr txBox="1"/>
            <p:nvPr/>
          </p:nvSpPr>
          <p:spPr>
            <a:xfrm>
              <a:off x="6350000" y="2235200"/>
              <a:ext cx="2501900" cy="258532"/>
            </a:xfrm>
            <a:prstGeom prst="rect">
              <a:avLst/>
            </a:prstGeom>
            <a:noFill/>
          </p:spPr>
          <p:txBody>
            <a:bodyPr wrap="square" rtlCol="0">
              <a:spAutoFit/>
            </a:bodyPr>
            <a:lstStyle/>
            <a:p>
              <a:r>
                <a:rPr lang="en-US" sz="1200" b="1" dirty="0" smtClean="0"/>
                <a:t>OSPF Area 0</a:t>
              </a:r>
              <a:endParaRPr lang="en-US" sz="1200" b="1" dirty="0"/>
            </a:p>
          </p:txBody>
        </p:sp>
        <p:sp>
          <p:nvSpPr>
            <p:cNvPr id="115" name="TextBox 114"/>
            <p:cNvSpPr txBox="1"/>
            <p:nvPr/>
          </p:nvSpPr>
          <p:spPr>
            <a:xfrm>
              <a:off x="7023930" y="1525656"/>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116"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117" name="TextBox 116"/>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18" name="TextBox 117"/>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19" name="Straight Connector 118"/>
            <p:cNvCxnSpPr>
              <a:stCxn id="116" idx="1"/>
              <a:endCxn id="66"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20" name="TextBox 119"/>
            <p:cNvSpPr txBox="1"/>
            <p:nvPr/>
          </p:nvSpPr>
          <p:spPr>
            <a:xfrm>
              <a:off x="6170543" y="1525656"/>
              <a:ext cx="828807" cy="199567"/>
            </a:xfrm>
            <a:prstGeom prst="rect">
              <a:avLst/>
            </a:prstGeom>
            <a:noFill/>
          </p:spPr>
          <p:txBody>
            <a:bodyPr wrap="square" lIns="0" tIns="0" rIns="0" bIns="0" rtlCol="0" anchor="ctr" anchorCtr="0">
              <a:noAutofit/>
            </a:bodyPr>
            <a:lstStyle/>
            <a:p>
              <a:pPr algn="r"/>
              <a:r>
                <a:rPr lang="en-US" sz="1050" dirty="0" smtClean="0"/>
                <a:t>24::1/64</a:t>
              </a:r>
              <a:endParaRPr lang="en-US" sz="1050" dirty="0"/>
            </a:p>
          </p:txBody>
        </p:sp>
        <p:sp>
          <p:nvSpPr>
            <p:cNvPr id="121" name="TextBox 120"/>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22" name="TextBox 121"/>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23" name="TextBox 122"/>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101::1/64</a:t>
              </a:r>
              <a:endParaRPr lang="en-US" sz="1050" u="sng" dirty="0"/>
            </a:p>
          </p:txBody>
        </p:sp>
        <p:sp>
          <p:nvSpPr>
            <p:cNvPr id="124" name="TextBox 123"/>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102::1/64</a:t>
              </a:r>
              <a:endParaRPr lang="en-US" sz="1050" u="sng" dirty="0"/>
            </a:p>
          </p:txBody>
        </p:sp>
        <p:sp>
          <p:nvSpPr>
            <p:cNvPr id="125" name="TextBox 124"/>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26" name="Straight Arrow Connector 125"/>
            <p:cNvCxnSpPr>
              <a:stCxn id="122" idx="2"/>
              <a:endCxn id="78"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7" name="Straight Arrow Connector 126"/>
            <p:cNvCxnSpPr>
              <a:stCxn id="123" idx="2"/>
              <a:endCxn id="59"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8" name="Straight Arrow Connector 127"/>
            <p:cNvCxnSpPr>
              <a:stCxn id="124" idx="2"/>
              <a:endCxn id="66"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9" name="Straight Arrow Connector 128"/>
            <p:cNvCxnSpPr>
              <a:stCxn id="125" idx="2"/>
              <a:endCxn id="116"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Tree>
  </p:cSld>
  <p:clrMapOvr>
    <a:masterClrMapping/>
  </p:clrMapOvr>
  <p:transition/>
  <p:timing>
    <p:tnLst>
      <p:par>
        <p:cTn id="1" dur="indefinite" restart="never" nodeType="tmRoot"/>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p:nvPr/>
        </p:nvSpPr>
        <p:spPr bwMode="auto">
          <a:xfrm>
            <a:off x="1447800" y="2732588"/>
            <a:ext cx="1905000" cy="16301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Rectangle 53"/>
          <p:cNvSpPr/>
          <p:nvPr/>
        </p:nvSpPr>
        <p:spPr bwMode="auto">
          <a:xfrm>
            <a:off x="1790700" y="3441700"/>
            <a:ext cx="1841500" cy="19049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Redistribution Example</a:t>
            </a:r>
            <a:endParaRPr lang="en-US" dirty="0"/>
          </a:p>
        </p:txBody>
      </p:sp>
      <p:sp>
        <p:nvSpPr>
          <p:cNvPr id="73" name="Content Placeholder 6"/>
          <p:cNvSpPr>
            <a:spLocks noGrp="1"/>
          </p:cNvSpPr>
          <p:nvPr>
            <p:ph idx="11"/>
          </p:nvPr>
        </p:nvSpPr>
        <p:spPr>
          <a:xfrm>
            <a:off x="279400" y="5008686"/>
            <a:ext cx="8483600" cy="761999"/>
          </a:xfrm>
        </p:spPr>
        <p:txBody>
          <a:bodyPr>
            <a:noAutofit/>
          </a:bodyPr>
          <a:lstStyle/>
          <a:p>
            <a:pPr marL="236538" lvl="1">
              <a:spcBef>
                <a:spcPct val="50000"/>
              </a:spcBef>
              <a:buFont typeface="Wingdings" pitchFamily="2" charset="2"/>
              <a:buChar char="§"/>
            </a:pPr>
            <a:r>
              <a:rPr lang="en-US" dirty="0" smtClean="0"/>
              <a:t>IPv6 unicast routing is enabled on R2, router ID identified, and OSPFv3 is configured on the interface to be included in the OSPFv3 instance. </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50" name="Rectangle 49"/>
          <p:cNvSpPr/>
          <p:nvPr/>
        </p:nvSpPr>
        <p:spPr bwMode="auto">
          <a:xfrm>
            <a:off x="1714500" y="3822700"/>
            <a:ext cx="1841500" cy="19049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342900" y="4165600"/>
            <a:ext cx="7988300" cy="381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9" name="Content Placeholder 15"/>
          <p:cNvSpPr txBox="1">
            <a:spLocks/>
          </p:cNvSpPr>
          <p:nvPr/>
        </p:nvSpPr>
        <p:spPr bwMode="auto">
          <a:xfrm>
            <a:off x="293467" y="2692400"/>
            <a:ext cx="8520113" cy="21336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 </a:t>
            </a:r>
            <a:r>
              <a:rPr lang="pt-BR" sz="1200" b="1" kern="0" dirty="0" smtClean="0">
                <a:latin typeface="Courier New" pitchFamily="49" charset="0"/>
                <a:cs typeface="Courier New" pitchFamily="49" charset="0"/>
              </a:rPr>
              <a:t>ipv6 unicast-routing</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 </a:t>
            </a:r>
            <a:r>
              <a:rPr lang="pt-BR" sz="1200" b="1" kern="0" dirty="0" smtClean="0">
                <a:latin typeface="Courier New" pitchFamily="49" charset="0"/>
                <a:cs typeface="Courier New" pitchFamily="49" charset="0"/>
              </a:rPr>
              <a:t>ipv6 router ospf 1</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*Aug 16 03:12:47.369: %OSPFv3-4-NORTRID: OSPFv3 process 1 could not pick a</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router-id, please configure manually</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R2(config-rtr)# </a:t>
            </a:r>
            <a:r>
              <a:rPr lang="pt-BR" sz="1200" b="1" kern="0" dirty="0" smtClean="0">
                <a:latin typeface="Courier New" pitchFamily="49" charset="0"/>
                <a:cs typeface="Courier New" pitchFamily="49" charset="0"/>
              </a:rPr>
              <a:t>router-id 2.2.2.2</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R2(config-rtr)# </a:t>
            </a:r>
            <a:r>
              <a:rPr lang="pt-BR" sz="1200" b="1" kern="0" dirty="0" smtClean="0">
                <a:latin typeface="Courier New" pitchFamily="49" charset="0"/>
                <a:cs typeface="Courier New" pitchFamily="49" charset="0"/>
              </a:rPr>
              <a:t>interface fa0/0</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ipv6 ospf 1 area 0</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*Aug 16 03:13:08.757: %OSPFv3-5-ADJCHG: Process 1, Nbr 4.4.4.4 on FastEthernet0/0 from LOADING to FULL, Loading Done</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p>
          <a:p>
            <a:pPr lvl="0" algn="l" defTabSz="814388" eaLnBrk="1" hangingPunct="1">
              <a:lnSpc>
                <a:spcPct val="100000"/>
              </a:lnSpc>
              <a:spcBef>
                <a:spcPts val="0"/>
              </a:spcBef>
              <a:spcAft>
                <a:spcPts val="0"/>
              </a:spcAft>
              <a:buClr>
                <a:srgbClr val="708CA1"/>
              </a:buClr>
            </a:pPr>
            <a:endParaRPr lang="pt-BR" sz="1200" b="1" kern="0" dirty="0" smtClean="0">
              <a:latin typeface="Courier New" pitchFamily="49" charset="0"/>
              <a:cs typeface="Courier New" pitchFamily="49" charset="0"/>
            </a:endParaRPr>
          </a:p>
        </p:txBody>
      </p:sp>
      <p:grpSp>
        <p:nvGrpSpPr>
          <p:cNvPr id="2" name="Group 50"/>
          <p:cNvGrpSpPr/>
          <p:nvPr/>
        </p:nvGrpSpPr>
        <p:grpSpPr>
          <a:xfrm>
            <a:off x="215899" y="1092200"/>
            <a:ext cx="8712201" cy="1447800"/>
            <a:chOff x="215899" y="1092200"/>
            <a:chExt cx="8712201" cy="1447800"/>
          </a:xfrm>
        </p:grpSpPr>
        <p:sp>
          <p:nvSpPr>
            <p:cNvPr id="53" name="Rounded Rectangle 52"/>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5" name="Rounded Rectangle 54"/>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6" name="Rounded Rectangle 55"/>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8"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59" name="TextBox 58"/>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61" name="TextBox 60"/>
            <p:cNvSpPr txBox="1"/>
            <p:nvPr/>
          </p:nvSpPr>
          <p:spPr>
            <a:xfrm>
              <a:off x="50419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62" name="TextBox 61"/>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3" name="TextBox 62"/>
            <p:cNvSpPr txBox="1"/>
            <p:nvPr/>
          </p:nvSpPr>
          <p:spPr>
            <a:xfrm>
              <a:off x="5131352" y="1551055"/>
              <a:ext cx="812799" cy="174167"/>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pic>
          <p:nvPicPr>
            <p:cNvPr id="64"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66" name="TextBox 65"/>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67" name="TextBox 66"/>
            <p:cNvSpPr txBox="1"/>
            <p:nvPr/>
          </p:nvSpPr>
          <p:spPr>
            <a:xfrm>
              <a:off x="254000" y="2235200"/>
              <a:ext cx="2527300" cy="258532"/>
            </a:xfrm>
            <a:prstGeom prst="rect">
              <a:avLst/>
            </a:prstGeom>
            <a:noFill/>
          </p:spPr>
          <p:txBody>
            <a:bodyPr wrap="square" rtlCol="0">
              <a:spAutoFit/>
            </a:bodyPr>
            <a:lstStyle/>
            <a:p>
              <a:r>
                <a:rPr lang="en-US" sz="1200" b="1" dirty="0" smtClean="0"/>
                <a:t>RIP R1R3</a:t>
              </a:r>
              <a:endParaRPr lang="en-US" sz="1200" b="1" dirty="0"/>
            </a:p>
          </p:txBody>
        </p:sp>
        <p:sp>
          <p:nvSpPr>
            <p:cNvPr id="69" name="TextBox 68"/>
            <p:cNvSpPr txBox="1"/>
            <p:nvPr/>
          </p:nvSpPr>
          <p:spPr>
            <a:xfrm>
              <a:off x="3177175" y="2244624"/>
              <a:ext cx="2664826" cy="258532"/>
            </a:xfrm>
            <a:prstGeom prst="rect">
              <a:avLst/>
            </a:prstGeom>
            <a:noFill/>
          </p:spPr>
          <p:txBody>
            <a:bodyPr wrap="square" rtlCol="0">
              <a:spAutoFit/>
            </a:bodyPr>
            <a:lstStyle/>
            <a:p>
              <a:r>
                <a:rPr lang="en-US" sz="1200" b="1" dirty="0" smtClean="0"/>
                <a:t>BGP AS 12</a:t>
              </a:r>
              <a:endParaRPr lang="en-US" sz="1200" b="1" dirty="0"/>
            </a:p>
          </p:txBody>
        </p:sp>
        <p:sp>
          <p:nvSpPr>
            <p:cNvPr id="70" name="TextBox 69"/>
            <p:cNvSpPr txBox="1"/>
            <p:nvPr/>
          </p:nvSpPr>
          <p:spPr>
            <a:xfrm>
              <a:off x="3435625" y="1525656"/>
              <a:ext cx="888999" cy="1868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107" name="TextBox 106"/>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08" name="TextBox 107"/>
            <p:cNvSpPr txBox="1"/>
            <p:nvPr/>
          </p:nvSpPr>
          <p:spPr>
            <a:xfrm>
              <a:off x="1652658" y="1512956"/>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109"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110" name="TextBox 109"/>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11" name="TextBox 110"/>
            <p:cNvSpPr txBox="1"/>
            <p:nvPr/>
          </p:nvSpPr>
          <p:spPr>
            <a:xfrm>
              <a:off x="12486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12" name="TextBox 111"/>
            <p:cNvSpPr txBox="1"/>
            <p:nvPr/>
          </p:nvSpPr>
          <p:spPr>
            <a:xfrm>
              <a:off x="837648" y="1525656"/>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113" name="Straight Connector 112"/>
            <p:cNvCxnSpPr>
              <a:stCxn id="109" idx="3"/>
              <a:endCxn id="58"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4" name="TextBox 113"/>
            <p:cNvSpPr txBox="1"/>
            <p:nvPr/>
          </p:nvSpPr>
          <p:spPr>
            <a:xfrm>
              <a:off x="6350000" y="2235200"/>
              <a:ext cx="2501900" cy="258532"/>
            </a:xfrm>
            <a:prstGeom prst="rect">
              <a:avLst/>
            </a:prstGeom>
            <a:noFill/>
          </p:spPr>
          <p:txBody>
            <a:bodyPr wrap="square" rtlCol="0">
              <a:spAutoFit/>
            </a:bodyPr>
            <a:lstStyle/>
            <a:p>
              <a:r>
                <a:rPr lang="en-US" sz="1200" b="1" dirty="0" smtClean="0"/>
                <a:t>OSPF Area 0</a:t>
              </a:r>
              <a:endParaRPr lang="en-US" sz="1200" b="1" dirty="0"/>
            </a:p>
          </p:txBody>
        </p:sp>
        <p:sp>
          <p:nvSpPr>
            <p:cNvPr id="115" name="TextBox 114"/>
            <p:cNvSpPr txBox="1"/>
            <p:nvPr/>
          </p:nvSpPr>
          <p:spPr>
            <a:xfrm>
              <a:off x="7023930" y="1525656"/>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116"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117" name="TextBox 116"/>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18" name="TextBox 117"/>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19" name="Straight Connector 118"/>
            <p:cNvCxnSpPr>
              <a:stCxn id="116" idx="1"/>
              <a:endCxn id="64"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20" name="TextBox 119"/>
            <p:cNvSpPr txBox="1"/>
            <p:nvPr/>
          </p:nvSpPr>
          <p:spPr>
            <a:xfrm>
              <a:off x="6170543" y="1525656"/>
              <a:ext cx="828807" cy="199567"/>
            </a:xfrm>
            <a:prstGeom prst="rect">
              <a:avLst/>
            </a:prstGeom>
            <a:noFill/>
          </p:spPr>
          <p:txBody>
            <a:bodyPr wrap="square" lIns="0" tIns="0" rIns="0" bIns="0" rtlCol="0" anchor="ctr" anchorCtr="0">
              <a:noAutofit/>
            </a:bodyPr>
            <a:lstStyle/>
            <a:p>
              <a:pPr algn="r"/>
              <a:r>
                <a:rPr lang="en-US" sz="1050" dirty="0" smtClean="0"/>
                <a:t>24::1/64</a:t>
              </a:r>
              <a:endParaRPr lang="en-US" sz="1050" dirty="0"/>
            </a:p>
          </p:txBody>
        </p:sp>
        <p:sp>
          <p:nvSpPr>
            <p:cNvPr id="121" name="TextBox 120"/>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22" name="TextBox 121"/>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23" name="TextBox 122"/>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101::1/64</a:t>
              </a:r>
              <a:endParaRPr lang="en-US" sz="1050" u="sng" dirty="0"/>
            </a:p>
          </p:txBody>
        </p:sp>
        <p:sp>
          <p:nvSpPr>
            <p:cNvPr id="124" name="TextBox 123"/>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102::1/64</a:t>
              </a:r>
              <a:endParaRPr lang="en-US" sz="1050" u="sng" dirty="0"/>
            </a:p>
          </p:txBody>
        </p:sp>
        <p:sp>
          <p:nvSpPr>
            <p:cNvPr id="125" name="TextBox 124"/>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26" name="Straight Arrow Connector 125"/>
            <p:cNvCxnSpPr>
              <a:stCxn id="122" idx="2"/>
              <a:endCxn id="109"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7" name="Straight Arrow Connector 126"/>
            <p:cNvCxnSpPr>
              <a:stCxn id="123" idx="2"/>
              <a:endCxn id="58"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8" name="Straight Arrow Connector 127"/>
            <p:cNvCxnSpPr>
              <a:stCxn id="124" idx="2"/>
              <a:endCxn id="64"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9" name="Straight Arrow Connector 128"/>
            <p:cNvCxnSpPr>
              <a:stCxn id="125" idx="2"/>
              <a:endCxn id="116"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Tree>
  </p:cSld>
  <p:clrMapOvr>
    <a:masterClrMapping/>
  </p:clrMapOvr>
  <p:transition/>
  <p:timing>
    <p:tnLst>
      <p:par>
        <p:cTn id="1" dur="indefinite" restart="never" nodeType="tmRoot"/>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p:cNvSpPr/>
          <p:nvPr/>
        </p:nvSpPr>
        <p:spPr bwMode="auto">
          <a:xfrm>
            <a:off x="317500" y="3441700"/>
            <a:ext cx="4724400" cy="4318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Redistribution Example</a:t>
            </a:r>
            <a:endParaRPr lang="en-US" dirty="0"/>
          </a:p>
        </p:txBody>
      </p:sp>
      <p:sp>
        <p:nvSpPr>
          <p:cNvPr id="73" name="Content Placeholder 6"/>
          <p:cNvSpPr>
            <a:spLocks noGrp="1"/>
          </p:cNvSpPr>
          <p:nvPr>
            <p:ph idx="11"/>
          </p:nvPr>
        </p:nvSpPr>
        <p:spPr>
          <a:xfrm>
            <a:off x="279400" y="4410813"/>
            <a:ext cx="8483600" cy="1269999"/>
          </a:xfrm>
        </p:spPr>
        <p:txBody>
          <a:bodyPr>
            <a:noAutofit/>
          </a:bodyPr>
          <a:lstStyle/>
          <a:p>
            <a:pPr>
              <a:buFont typeface="Wingdings" pitchFamily="2" charset="2"/>
              <a:buChar char="§"/>
            </a:pPr>
            <a:r>
              <a:rPr lang="en-US" sz="2000" dirty="0" smtClean="0"/>
              <a:t>The configuration is verified by viewing the routing table of R2.</a:t>
            </a:r>
          </a:p>
          <a:p>
            <a:pPr lvl="1">
              <a:buFont typeface="Wingdings" pitchFamily="2" charset="2"/>
              <a:buChar char="§"/>
            </a:pPr>
            <a:r>
              <a:rPr lang="en-US" sz="1800" dirty="0" smtClean="0"/>
              <a:t>Notice that there is an OSPF route to the R4 loopback.</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14986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 </a:t>
            </a:r>
            <a:r>
              <a:rPr lang="en-US" sz="1200" b="1" kern="0" dirty="0" smtClean="0">
                <a:latin typeface="Courier New" pitchFamily="49" charset="0"/>
                <a:cs typeface="Courier New" pitchFamily="49" charset="0"/>
              </a:rPr>
              <a:t>show ipv6 route ospf</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&lt;output omitted&gt;</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O   104::1/128 [110/1]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via FE80::4, FastEthernet0/0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a:t>
            </a:r>
          </a:p>
        </p:txBody>
      </p:sp>
      <p:grpSp>
        <p:nvGrpSpPr>
          <p:cNvPr id="2" name="Group 44"/>
          <p:cNvGrpSpPr/>
          <p:nvPr/>
        </p:nvGrpSpPr>
        <p:grpSpPr>
          <a:xfrm>
            <a:off x="215899" y="1092200"/>
            <a:ext cx="8712201" cy="1447800"/>
            <a:chOff x="215899" y="1092200"/>
            <a:chExt cx="8712201" cy="1447800"/>
          </a:xfrm>
        </p:grpSpPr>
        <p:sp>
          <p:nvSpPr>
            <p:cNvPr id="46" name="Rounded Rectangle 45"/>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7" name="Rounded Rectangle 46"/>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Rounded Rectangle 49"/>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3"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56" name="TextBox 55"/>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58" name="TextBox 57"/>
            <p:cNvSpPr txBox="1"/>
            <p:nvPr/>
          </p:nvSpPr>
          <p:spPr>
            <a:xfrm>
              <a:off x="50419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59" name="TextBox 58"/>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1" name="TextBox 60"/>
            <p:cNvSpPr txBox="1"/>
            <p:nvPr/>
          </p:nvSpPr>
          <p:spPr>
            <a:xfrm>
              <a:off x="5131352" y="1551055"/>
              <a:ext cx="812799" cy="174167"/>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pic>
          <p:nvPicPr>
            <p:cNvPr id="62"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63" name="TextBox 62"/>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64" name="TextBox 63"/>
            <p:cNvSpPr txBox="1"/>
            <p:nvPr/>
          </p:nvSpPr>
          <p:spPr>
            <a:xfrm>
              <a:off x="254000" y="2235200"/>
              <a:ext cx="2527300" cy="258532"/>
            </a:xfrm>
            <a:prstGeom prst="rect">
              <a:avLst/>
            </a:prstGeom>
            <a:noFill/>
          </p:spPr>
          <p:txBody>
            <a:bodyPr wrap="square" rtlCol="0">
              <a:spAutoFit/>
            </a:bodyPr>
            <a:lstStyle/>
            <a:p>
              <a:r>
                <a:rPr lang="en-US" sz="1200" b="1" dirty="0" smtClean="0"/>
                <a:t>RIP R1R3</a:t>
              </a:r>
              <a:endParaRPr lang="en-US" sz="1200" b="1" dirty="0"/>
            </a:p>
          </p:txBody>
        </p:sp>
        <p:sp>
          <p:nvSpPr>
            <p:cNvPr id="66" name="TextBox 65"/>
            <p:cNvSpPr txBox="1"/>
            <p:nvPr/>
          </p:nvSpPr>
          <p:spPr>
            <a:xfrm>
              <a:off x="3177175" y="2244624"/>
              <a:ext cx="2664826" cy="258532"/>
            </a:xfrm>
            <a:prstGeom prst="rect">
              <a:avLst/>
            </a:prstGeom>
            <a:noFill/>
          </p:spPr>
          <p:txBody>
            <a:bodyPr wrap="square" rtlCol="0">
              <a:spAutoFit/>
            </a:bodyPr>
            <a:lstStyle/>
            <a:p>
              <a:r>
                <a:rPr lang="en-US" sz="1200" b="1" dirty="0" smtClean="0"/>
                <a:t>BGP AS 12</a:t>
              </a:r>
              <a:endParaRPr lang="en-US" sz="1200" b="1" dirty="0"/>
            </a:p>
          </p:txBody>
        </p:sp>
        <p:sp>
          <p:nvSpPr>
            <p:cNvPr id="67" name="TextBox 66"/>
            <p:cNvSpPr txBox="1"/>
            <p:nvPr/>
          </p:nvSpPr>
          <p:spPr>
            <a:xfrm>
              <a:off x="3435625" y="1525656"/>
              <a:ext cx="888999" cy="1868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69" name="TextBox 68"/>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0" name="TextBox 69"/>
            <p:cNvSpPr txBox="1"/>
            <p:nvPr/>
          </p:nvSpPr>
          <p:spPr>
            <a:xfrm>
              <a:off x="1652658" y="1512956"/>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71"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104" name="TextBox 103"/>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05" name="TextBox 104"/>
            <p:cNvSpPr txBox="1"/>
            <p:nvPr/>
          </p:nvSpPr>
          <p:spPr>
            <a:xfrm>
              <a:off x="12486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06" name="TextBox 105"/>
            <p:cNvSpPr txBox="1"/>
            <p:nvPr/>
          </p:nvSpPr>
          <p:spPr>
            <a:xfrm>
              <a:off x="837648" y="1525656"/>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107" name="Straight Connector 106"/>
            <p:cNvCxnSpPr>
              <a:stCxn id="71" idx="3"/>
              <a:endCxn id="53"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08" name="TextBox 107"/>
            <p:cNvSpPr txBox="1"/>
            <p:nvPr/>
          </p:nvSpPr>
          <p:spPr>
            <a:xfrm>
              <a:off x="6350000" y="2235200"/>
              <a:ext cx="2501900" cy="258532"/>
            </a:xfrm>
            <a:prstGeom prst="rect">
              <a:avLst/>
            </a:prstGeom>
            <a:noFill/>
          </p:spPr>
          <p:txBody>
            <a:bodyPr wrap="square" rtlCol="0">
              <a:spAutoFit/>
            </a:bodyPr>
            <a:lstStyle/>
            <a:p>
              <a:r>
                <a:rPr lang="en-US" sz="1200" b="1" dirty="0" smtClean="0"/>
                <a:t>OSPF Area 0</a:t>
              </a:r>
              <a:endParaRPr lang="en-US" sz="1200" b="1" dirty="0"/>
            </a:p>
          </p:txBody>
        </p:sp>
        <p:sp>
          <p:nvSpPr>
            <p:cNvPr id="109" name="TextBox 108"/>
            <p:cNvSpPr txBox="1"/>
            <p:nvPr/>
          </p:nvSpPr>
          <p:spPr>
            <a:xfrm>
              <a:off x="7023930" y="1525656"/>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110"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111" name="TextBox 110"/>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12" name="TextBox 111"/>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13" name="Straight Connector 112"/>
            <p:cNvCxnSpPr>
              <a:stCxn id="110" idx="1"/>
              <a:endCxn id="62"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4" name="TextBox 113"/>
            <p:cNvSpPr txBox="1"/>
            <p:nvPr/>
          </p:nvSpPr>
          <p:spPr>
            <a:xfrm>
              <a:off x="6170543" y="1525656"/>
              <a:ext cx="828807" cy="199567"/>
            </a:xfrm>
            <a:prstGeom prst="rect">
              <a:avLst/>
            </a:prstGeom>
            <a:noFill/>
          </p:spPr>
          <p:txBody>
            <a:bodyPr wrap="square" lIns="0" tIns="0" rIns="0" bIns="0" rtlCol="0" anchor="ctr" anchorCtr="0">
              <a:noAutofit/>
            </a:bodyPr>
            <a:lstStyle/>
            <a:p>
              <a:pPr algn="r"/>
              <a:r>
                <a:rPr lang="en-US" sz="1050" dirty="0" smtClean="0"/>
                <a:t>24::1/64</a:t>
              </a:r>
              <a:endParaRPr lang="en-US" sz="1050" dirty="0"/>
            </a:p>
          </p:txBody>
        </p:sp>
        <p:sp>
          <p:nvSpPr>
            <p:cNvPr id="115" name="TextBox 114"/>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16" name="TextBox 115"/>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17" name="TextBox 116"/>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101::1/64</a:t>
              </a:r>
              <a:endParaRPr lang="en-US" sz="1050" u="sng" dirty="0"/>
            </a:p>
          </p:txBody>
        </p:sp>
        <p:sp>
          <p:nvSpPr>
            <p:cNvPr id="118" name="TextBox 117"/>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102::1/64</a:t>
              </a:r>
              <a:endParaRPr lang="en-US" sz="1050" u="sng" dirty="0"/>
            </a:p>
          </p:txBody>
        </p:sp>
        <p:sp>
          <p:nvSpPr>
            <p:cNvPr id="119" name="TextBox 118"/>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20" name="Straight Arrow Connector 119"/>
            <p:cNvCxnSpPr>
              <a:stCxn id="116" idx="2"/>
              <a:endCxn id="71"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1" name="Straight Arrow Connector 120"/>
            <p:cNvCxnSpPr>
              <a:stCxn id="117" idx="2"/>
              <a:endCxn id="53"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2" name="Straight Arrow Connector 121"/>
            <p:cNvCxnSpPr>
              <a:stCxn id="118" idx="2"/>
              <a:endCxn id="62"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3" name="Straight Arrow Connector 122"/>
            <p:cNvCxnSpPr>
              <a:stCxn id="119" idx="2"/>
              <a:endCxn id="110"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Tree>
  </p:cSld>
  <p:clrMapOvr>
    <a:masterClrMapping/>
  </p:clrMapOvr>
  <p:transition/>
  <p:timing>
    <p:tnLst>
      <p:par>
        <p:cTn id="1" dur="indefinite" restart="never" nodeType="tmRoot"/>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bwMode="auto">
          <a:xfrm>
            <a:off x="317500" y="3278688"/>
            <a:ext cx="4432300" cy="544012"/>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1" name="Rectangle 70"/>
          <p:cNvSpPr/>
          <p:nvPr/>
        </p:nvSpPr>
        <p:spPr bwMode="auto">
          <a:xfrm>
            <a:off x="330200" y="2707188"/>
            <a:ext cx="4432300" cy="54401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Redistribution Example</a:t>
            </a:r>
            <a:endParaRPr lang="en-US" dirty="0"/>
          </a:p>
        </p:txBody>
      </p:sp>
      <p:sp>
        <p:nvSpPr>
          <p:cNvPr id="73" name="Content Placeholder 6"/>
          <p:cNvSpPr>
            <a:spLocks noGrp="1"/>
          </p:cNvSpPr>
          <p:nvPr>
            <p:ph idx="11"/>
          </p:nvPr>
        </p:nvSpPr>
        <p:spPr>
          <a:xfrm>
            <a:off x="279400" y="4409836"/>
            <a:ext cx="8483600" cy="1955799"/>
          </a:xfrm>
        </p:spPr>
        <p:txBody>
          <a:bodyPr>
            <a:noAutofit/>
          </a:bodyPr>
          <a:lstStyle/>
          <a:p>
            <a:pPr marL="236538" lvl="1">
              <a:lnSpc>
                <a:spcPct val="100000"/>
              </a:lnSpc>
              <a:spcBef>
                <a:spcPts val="0"/>
              </a:spcBef>
              <a:buFont typeface="Wingdings" pitchFamily="2" charset="2"/>
              <a:buChar char="§"/>
            </a:pPr>
            <a:r>
              <a:rPr lang="en-US" dirty="0" smtClean="0"/>
              <a:t>R1 is now configured with MBGP in AS 12.</a:t>
            </a:r>
          </a:p>
          <a:p>
            <a:pPr marL="463550" lvl="2">
              <a:lnSpc>
                <a:spcPct val="100000"/>
              </a:lnSpc>
              <a:spcBef>
                <a:spcPts val="0"/>
              </a:spcBef>
              <a:buFont typeface="Wingdings" pitchFamily="2" charset="2"/>
              <a:buChar char="§"/>
            </a:pPr>
            <a:r>
              <a:rPr lang="en-US" dirty="0" smtClean="0"/>
              <a:t>The IPv6 carrier protocol information (BGP router ID and BGP neighbor) is configured first.</a:t>
            </a:r>
          </a:p>
          <a:p>
            <a:pPr marL="463550" lvl="2">
              <a:lnSpc>
                <a:spcPct val="100000"/>
              </a:lnSpc>
              <a:spcBef>
                <a:spcPts val="0"/>
              </a:spcBef>
              <a:buFont typeface="Wingdings" pitchFamily="2" charset="2"/>
              <a:buChar char="§"/>
            </a:pPr>
            <a:r>
              <a:rPr lang="en-US" dirty="0" smtClean="0"/>
              <a:t>The IPv6 passenger protocol information (neighbor is activated and the loopback interface is advertised in MBGP) is configured next.</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15240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router bgp 12</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R1(config-router)# </a:t>
            </a:r>
            <a:r>
              <a:rPr lang="pt-BR" sz="1200" b="1" kern="0" dirty="0" smtClean="0">
                <a:latin typeface="Courier New" pitchFamily="49" charset="0"/>
                <a:cs typeface="Courier New" pitchFamily="49" charset="0"/>
              </a:rPr>
              <a:t>bgp router-id 1.1.1.1</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R1(config-router)# </a:t>
            </a:r>
            <a:r>
              <a:rPr lang="pt-BR" sz="1200" b="1" kern="0" dirty="0" smtClean="0">
                <a:latin typeface="Courier New" pitchFamily="49" charset="0"/>
                <a:cs typeface="Courier New" pitchFamily="49" charset="0"/>
              </a:rPr>
              <a:t>neighbor 12::2 remote-as 12</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R1(config-router)# </a:t>
            </a:r>
            <a:r>
              <a:rPr lang="pt-BR" sz="1200" b="1" kern="0" dirty="0" smtClean="0">
                <a:latin typeface="Courier New" pitchFamily="49" charset="0"/>
                <a:cs typeface="Courier New" pitchFamily="49" charset="0"/>
              </a:rPr>
              <a:t>address-family ipv6 unicast</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R1(config-router-af)# </a:t>
            </a:r>
            <a:r>
              <a:rPr lang="pt-BR" sz="1200" b="1" kern="0" dirty="0" smtClean="0">
                <a:latin typeface="Courier New" pitchFamily="49" charset="0"/>
                <a:cs typeface="Courier New" pitchFamily="49" charset="0"/>
              </a:rPr>
              <a:t>neighbor 12::2 activate</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R1(config-router-af)# </a:t>
            </a:r>
            <a:r>
              <a:rPr lang="pt-BR" sz="1200" b="1" kern="0" dirty="0" smtClean="0">
                <a:latin typeface="Courier New" pitchFamily="49" charset="0"/>
                <a:cs typeface="Courier New" pitchFamily="49" charset="0"/>
              </a:rPr>
              <a:t>network 101::/64</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R1(config-router-af)# </a:t>
            </a:r>
            <a:r>
              <a:rPr lang="pt-BR" sz="1200" b="1" kern="0" dirty="0" smtClean="0">
                <a:latin typeface="Courier New" pitchFamily="49" charset="0"/>
                <a:cs typeface="Courier New" pitchFamily="49" charset="0"/>
              </a:rPr>
              <a:t>end</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a:t>
            </a:r>
            <a:endParaRPr lang="pt-BR" sz="1200" b="1" kern="0" dirty="0" smtClean="0">
              <a:latin typeface="Courier New" pitchFamily="49" charset="0"/>
              <a:cs typeface="Courier New" pitchFamily="49" charset="0"/>
            </a:endParaRPr>
          </a:p>
        </p:txBody>
      </p:sp>
      <p:grpSp>
        <p:nvGrpSpPr>
          <p:cNvPr id="2" name="Group 45"/>
          <p:cNvGrpSpPr/>
          <p:nvPr/>
        </p:nvGrpSpPr>
        <p:grpSpPr>
          <a:xfrm>
            <a:off x="215899" y="1092200"/>
            <a:ext cx="8712201" cy="1447800"/>
            <a:chOff x="215899" y="1092200"/>
            <a:chExt cx="8712201" cy="1447800"/>
          </a:xfrm>
        </p:grpSpPr>
        <p:sp>
          <p:nvSpPr>
            <p:cNvPr id="47" name="Rounded Rectangle 46"/>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Rounded Rectangle 49"/>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ounded Rectangle 50"/>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3"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54" name="TextBox 53"/>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56" name="TextBox 55"/>
            <p:cNvSpPr txBox="1"/>
            <p:nvPr/>
          </p:nvSpPr>
          <p:spPr>
            <a:xfrm>
              <a:off x="50419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57" name="TextBox 56"/>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58" name="TextBox 57"/>
            <p:cNvSpPr txBox="1"/>
            <p:nvPr/>
          </p:nvSpPr>
          <p:spPr>
            <a:xfrm>
              <a:off x="5131352" y="1551055"/>
              <a:ext cx="812799" cy="174167"/>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pic>
          <p:nvPicPr>
            <p:cNvPr id="59"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60" name="TextBox 59"/>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61" name="TextBox 60"/>
            <p:cNvSpPr txBox="1"/>
            <p:nvPr/>
          </p:nvSpPr>
          <p:spPr>
            <a:xfrm>
              <a:off x="254000" y="2235200"/>
              <a:ext cx="2527300" cy="258532"/>
            </a:xfrm>
            <a:prstGeom prst="rect">
              <a:avLst/>
            </a:prstGeom>
            <a:noFill/>
          </p:spPr>
          <p:txBody>
            <a:bodyPr wrap="square" rtlCol="0">
              <a:spAutoFit/>
            </a:bodyPr>
            <a:lstStyle/>
            <a:p>
              <a:r>
                <a:rPr lang="en-US" sz="1200" b="1" dirty="0" smtClean="0"/>
                <a:t>RIP R1R3</a:t>
              </a:r>
              <a:endParaRPr lang="en-US" sz="1200" b="1" dirty="0"/>
            </a:p>
          </p:txBody>
        </p:sp>
        <p:sp>
          <p:nvSpPr>
            <p:cNvPr id="62" name="TextBox 61"/>
            <p:cNvSpPr txBox="1"/>
            <p:nvPr/>
          </p:nvSpPr>
          <p:spPr>
            <a:xfrm>
              <a:off x="3177175" y="2244624"/>
              <a:ext cx="2664826" cy="258532"/>
            </a:xfrm>
            <a:prstGeom prst="rect">
              <a:avLst/>
            </a:prstGeom>
            <a:noFill/>
          </p:spPr>
          <p:txBody>
            <a:bodyPr wrap="square" rtlCol="0">
              <a:spAutoFit/>
            </a:bodyPr>
            <a:lstStyle/>
            <a:p>
              <a:r>
                <a:rPr lang="en-US" sz="1200" b="1" dirty="0" smtClean="0"/>
                <a:t>BGP AS 12</a:t>
              </a:r>
              <a:endParaRPr lang="en-US" sz="1200" b="1" dirty="0"/>
            </a:p>
          </p:txBody>
        </p:sp>
        <p:sp>
          <p:nvSpPr>
            <p:cNvPr id="63" name="TextBox 62"/>
            <p:cNvSpPr txBox="1"/>
            <p:nvPr/>
          </p:nvSpPr>
          <p:spPr>
            <a:xfrm>
              <a:off x="3435625" y="1525656"/>
              <a:ext cx="888999" cy="1868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64" name="TextBox 63"/>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65" name="TextBox 64"/>
            <p:cNvSpPr txBox="1"/>
            <p:nvPr/>
          </p:nvSpPr>
          <p:spPr>
            <a:xfrm>
              <a:off x="1652658" y="1512956"/>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66"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67" name="TextBox 66"/>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69" name="TextBox 68"/>
            <p:cNvSpPr txBox="1"/>
            <p:nvPr/>
          </p:nvSpPr>
          <p:spPr>
            <a:xfrm>
              <a:off x="12486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0" name="TextBox 69"/>
            <p:cNvSpPr txBox="1"/>
            <p:nvPr/>
          </p:nvSpPr>
          <p:spPr>
            <a:xfrm>
              <a:off x="837648" y="1525656"/>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109" name="Straight Connector 108"/>
            <p:cNvCxnSpPr>
              <a:stCxn id="66" idx="3"/>
              <a:endCxn id="53"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0" name="TextBox 109"/>
            <p:cNvSpPr txBox="1"/>
            <p:nvPr/>
          </p:nvSpPr>
          <p:spPr>
            <a:xfrm>
              <a:off x="6350000" y="2235200"/>
              <a:ext cx="2501900" cy="258532"/>
            </a:xfrm>
            <a:prstGeom prst="rect">
              <a:avLst/>
            </a:prstGeom>
            <a:noFill/>
          </p:spPr>
          <p:txBody>
            <a:bodyPr wrap="square" rtlCol="0">
              <a:spAutoFit/>
            </a:bodyPr>
            <a:lstStyle/>
            <a:p>
              <a:r>
                <a:rPr lang="en-US" sz="1200" b="1" dirty="0" smtClean="0"/>
                <a:t>OSPF Area 0</a:t>
              </a:r>
              <a:endParaRPr lang="en-US" sz="1200" b="1" dirty="0"/>
            </a:p>
          </p:txBody>
        </p:sp>
        <p:sp>
          <p:nvSpPr>
            <p:cNvPr id="111" name="TextBox 110"/>
            <p:cNvSpPr txBox="1"/>
            <p:nvPr/>
          </p:nvSpPr>
          <p:spPr>
            <a:xfrm>
              <a:off x="7023930" y="1525656"/>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112"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113" name="TextBox 112"/>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14" name="TextBox 113"/>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15" name="Straight Connector 114"/>
            <p:cNvCxnSpPr>
              <a:stCxn id="112" idx="1"/>
              <a:endCxn id="59"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6" name="TextBox 115"/>
            <p:cNvSpPr txBox="1"/>
            <p:nvPr/>
          </p:nvSpPr>
          <p:spPr>
            <a:xfrm>
              <a:off x="6170543" y="1525656"/>
              <a:ext cx="828807" cy="199567"/>
            </a:xfrm>
            <a:prstGeom prst="rect">
              <a:avLst/>
            </a:prstGeom>
            <a:noFill/>
          </p:spPr>
          <p:txBody>
            <a:bodyPr wrap="square" lIns="0" tIns="0" rIns="0" bIns="0" rtlCol="0" anchor="ctr" anchorCtr="0">
              <a:noAutofit/>
            </a:bodyPr>
            <a:lstStyle/>
            <a:p>
              <a:pPr algn="r"/>
              <a:r>
                <a:rPr lang="en-US" sz="1050" dirty="0" smtClean="0"/>
                <a:t>24::1/64</a:t>
              </a:r>
              <a:endParaRPr lang="en-US" sz="1050" dirty="0"/>
            </a:p>
          </p:txBody>
        </p:sp>
        <p:sp>
          <p:nvSpPr>
            <p:cNvPr id="117" name="TextBox 116"/>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18" name="TextBox 117"/>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19" name="TextBox 118"/>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101::1/64</a:t>
              </a:r>
              <a:endParaRPr lang="en-US" sz="1050" u="sng" dirty="0"/>
            </a:p>
          </p:txBody>
        </p:sp>
        <p:sp>
          <p:nvSpPr>
            <p:cNvPr id="120" name="TextBox 119"/>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102::1/64</a:t>
              </a:r>
              <a:endParaRPr lang="en-US" sz="1050" u="sng" dirty="0"/>
            </a:p>
          </p:txBody>
        </p:sp>
        <p:sp>
          <p:nvSpPr>
            <p:cNvPr id="121" name="TextBox 120"/>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22" name="Straight Arrow Connector 121"/>
            <p:cNvCxnSpPr>
              <a:stCxn id="118" idx="2"/>
              <a:endCxn id="66"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3" name="Straight Arrow Connector 122"/>
            <p:cNvCxnSpPr>
              <a:stCxn id="119" idx="2"/>
              <a:endCxn id="53"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4" name="Straight Arrow Connector 123"/>
            <p:cNvCxnSpPr>
              <a:stCxn id="120" idx="2"/>
              <a:endCxn id="59"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5" name="Straight Arrow Connector 124"/>
            <p:cNvCxnSpPr>
              <a:stCxn id="121" idx="2"/>
              <a:endCxn id="112"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Tree>
  </p:cSld>
  <p:clrMapOvr>
    <a:masterClrMapping/>
  </p:clrMapOvr>
  <p:transition/>
  <p:timing>
    <p:tnLst>
      <p:par>
        <p:cTn id="1" dur="indefinite" restart="never" nodeType="tmRoot"/>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bwMode="auto">
          <a:xfrm>
            <a:off x="342900" y="3810000"/>
            <a:ext cx="4152900" cy="177800"/>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5" name="Rectangle 54"/>
          <p:cNvSpPr/>
          <p:nvPr/>
        </p:nvSpPr>
        <p:spPr bwMode="auto">
          <a:xfrm>
            <a:off x="317500" y="3278688"/>
            <a:ext cx="4432300" cy="188412"/>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1" name="Rectangle 70"/>
          <p:cNvSpPr/>
          <p:nvPr/>
        </p:nvSpPr>
        <p:spPr bwMode="auto">
          <a:xfrm>
            <a:off x="330200" y="2707188"/>
            <a:ext cx="4432300" cy="544012"/>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Redistribution Example</a:t>
            </a:r>
            <a:endParaRPr lang="en-US" dirty="0"/>
          </a:p>
        </p:txBody>
      </p:sp>
      <p:sp>
        <p:nvSpPr>
          <p:cNvPr id="73" name="Content Placeholder 6"/>
          <p:cNvSpPr>
            <a:spLocks noGrp="1"/>
          </p:cNvSpPr>
          <p:nvPr>
            <p:ph idx="11"/>
          </p:nvPr>
        </p:nvSpPr>
        <p:spPr>
          <a:xfrm>
            <a:off x="279400" y="4949094"/>
            <a:ext cx="8483600" cy="1511299"/>
          </a:xfrm>
        </p:spPr>
        <p:txBody>
          <a:bodyPr>
            <a:noAutofit/>
          </a:bodyPr>
          <a:lstStyle/>
          <a:p>
            <a:pPr marL="236538" lvl="1">
              <a:lnSpc>
                <a:spcPct val="100000"/>
              </a:lnSpc>
              <a:spcBef>
                <a:spcPts val="0"/>
              </a:spcBef>
              <a:buFont typeface="Wingdings" pitchFamily="2" charset="2"/>
              <a:buChar char="§"/>
            </a:pPr>
            <a:r>
              <a:rPr lang="en-US" dirty="0" smtClean="0"/>
              <a:t>R2 is now configured with MBGP in AS 12.</a:t>
            </a:r>
          </a:p>
          <a:p>
            <a:pPr marL="463550" lvl="2">
              <a:lnSpc>
                <a:spcPct val="100000"/>
              </a:lnSpc>
              <a:spcBef>
                <a:spcPts val="0"/>
              </a:spcBef>
              <a:buFont typeface="Wingdings" pitchFamily="2" charset="2"/>
              <a:buChar char="§"/>
            </a:pPr>
            <a:r>
              <a:rPr lang="en-US" dirty="0" smtClean="0"/>
              <a:t>The IPv6 carrier protocol information is configured first.</a:t>
            </a:r>
          </a:p>
          <a:p>
            <a:pPr marL="463550" lvl="2">
              <a:lnSpc>
                <a:spcPct val="100000"/>
              </a:lnSpc>
              <a:spcBef>
                <a:spcPts val="0"/>
              </a:spcBef>
              <a:buFont typeface="Wingdings" pitchFamily="2" charset="2"/>
              <a:buChar char="§"/>
            </a:pPr>
            <a:r>
              <a:rPr lang="en-US" dirty="0" smtClean="0"/>
              <a:t>The IPv6 passenger protocol is configured next. </a:t>
            </a:r>
          </a:p>
          <a:p>
            <a:pPr marL="236538" lvl="1">
              <a:lnSpc>
                <a:spcPct val="100000"/>
              </a:lnSpc>
              <a:spcBef>
                <a:spcPts val="0"/>
              </a:spcBef>
              <a:buFont typeface="Wingdings" pitchFamily="2" charset="2"/>
              <a:buChar char="§"/>
            </a:pPr>
            <a:r>
              <a:rPr lang="en-US" dirty="0" smtClean="0"/>
              <a:t>Notice the BGP neighbor messages being generated.</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50" name="Rectangle 49"/>
          <p:cNvSpPr/>
          <p:nvPr/>
        </p:nvSpPr>
        <p:spPr bwMode="auto">
          <a:xfrm>
            <a:off x="342900" y="4368800"/>
            <a:ext cx="4152900" cy="177800"/>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9" name="Content Placeholder 15"/>
          <p:cNvSpPr txBox="1">
            <a:spLocks/>
          </p:cNvSpPr>
          <p:nvPr/>
        </p:nvSpPr>
        <p:spPr bwMode="auto">
          <a:xfrm>
            <a:off x="293467" y="2692400"/>
            <a:ext cx="8520113" cy="20828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 </a:t>
            </a:r>
            <a:r>
              <a:rPr lang="pt-BR" sz="1200" b="1" kern="0" dirty="0" smtClean="0">
                <a:latin typeface="Courier New" pitchFamily="49" charset="0"/>
                <a:cs typeface="Courier New" pitchFamily="49" charset="0"/>
              </a:rPr>
              <a:t>router bgp 12</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R2(config-router)# </a:t>
            </a:r>
            <a:r>
              <a:rPr lang="pt-BR" sz="1200" b="1" kern="0" dirty="0" smtClean="0">
                <a:latin typeface="Courier New" pitchFamily="49" charset="0"/>
                <a:cs typeface="Courier New" pitchFamily="49" charset="0"/>
              </a:rPr>
              <a:t>bgp router-id 2.2.2.2</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R2(config-router)# </a:t>
            </a:r>
            <a:r>
              <a:rPr lang="pt-BR" sz="1200" b="1" kern="0" dirty="0" smtClean="0">
                <a:latin typeface="Courier New" pitchFamily="49" charset="0"/>
                <a:cs typeface="Courier New" pitchFamily="49" charset="0"/>
              </a:rPr>
              <a:t>neigh 12::1 remote-as 12</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R2(config-router)# </a:t>
            </a:r>
            <a:r>
              <a:rPr lang="pt-BR" sz="1200" b="1" kern="0" dirty="0" smtClean="0">
                <a:latin typeface="Courier New" pitchFamily="49" charset="0"/>
                <a:cs typeface="Courier New" pitchFamily="49" charset="0"/>
              </a:rPr>
              <a:t>address-family ipv6 unicast</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R2(config-router-af)#</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*Aug 16 03:41:50.584: %BGP-5-ADJCHANGE: neighbor 12::1 Up</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R2(config-router-af)# </a:t>
            </a:r>
            <a:r>
              <a:rPr lang="pt-BR" sz="1200" b="1" kern="0" dirty="0" smtClean="0">
                <a:latin typeface="Courier New" pitchFamily="49" charset="0"/>
                <a:cs typeface="Courier New" pitchFamily="49" charset="0"/>
              </a:rPr>
              <a:t>neighbor 12::1 activate</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*Aug 16 03:42:18.692: %BGP-5-ADJCHANGE: neighbor 12::1 Down Address family activ</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*Aug 16 03:42:20.728: %BGP-5-ADJCHANGE: neighbor 12::1</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R2(config-router-af)# </a:t>
            </a:r>
            <a:r>
              <a:rPr lang="pt-BR" sz="1200" b="1" kern="0" dirty="0" smtClean="0">
                <a:latin typeface="Courier New" pitchFamily="49" charset="0"/>
                <a:cs typeface="Courier New" pitchFamily="49" charset="0"/>
              </a:rPr>
              <a:t>network 102::/64</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R2(config-router-af)#</a:t>
            </a:r>
          </a:p>
        </p:txBody>
      </p:sp>
      <p:grpSp>
        <p:nvGrpSpPr>
          <p:cNvPr id="2" name="Group 50"/>
          <p:cNvGrpSpPr/>
          <p:nvPr/>
        </p:nvGrpSpPr>
        <p:grpSpPr>
          <a:xfrm>
            <a:off x="215899" y="1092200"/>
            <a:ext cx="8712201" cy="1447800"/>
            <a:chOff x="215899" y="1092200"/>
            <a:chExt cx="8712201" cy="1447800"/>
          </a:xfrm>
        </p:grpSpPr>
        <p:sp>
          <p:nvSpPr>
            <p:cNvPr id="52" name="Rounded Rectangle 51"/>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Rounded Rectangle 52"/>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6" name="Rounded Rectangle 55"/>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8"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9"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61" name="TextBox 60"/>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62" name="TextBox 61"/>
            <p:cNvSpPr txBox="1"/>
            <p:nvPr/>
          </p:nvSpPr>
          <p:spPr>
            <a:xfrm>
              <a:off x="50419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63" name="TextBox 62"/>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4" name="TextBox 63"/>
            <p:cNvSpPr txBox="1"/>
            <p:nvPr/>
          </p:nvSpPr>
          <p:spPr>
            <a:xfrm>
              <a:off x="5131352" y="1551055"/>
              <a:ext cx="812799" cy="174167"/>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pic>
          <p:nvPicPr>
            <p:cNvPr id="66"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67" name="TextBox 66"/>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69" name="TextBox 68"/>
            <p:cNvSpPr txBox="1"/>
            <p:nvPr/>
          </p:nvSpPr>
          <p:spPr>
            <a:xfrm>
              <a:off x="254000" y="2235200"/>
              <a:ext cx="2527300" cy="258532"/>
            </a:xfrm>
            <a:prstGeom prst="rect">
              <a:avLst/>
            </a:prstGeom>
            <a:noFill/>
          </p:spPr>
          <p:txBody>
            <a:bodyPr wrap="square" rtlCol="0">
              <a:spAutoFit/>
            </a:bodyPr>
            <a:lstStyle/>
            <a:p>
              <a:r>
                <a:rPr lang="en-US" sz="1200" b="1" dirty="0" smtClean="0"/>
                <a:t>RIP R1R3</a:t>
              </a:r>
              <a:endParaRPr lang="en-US" sz="1200" b="1" dirty="0"/>
            </a:p>
          </p:txBody>
        </p:sp>
        <p:sp>
          <p:nvSpPr>
            <p:cNvPr id="70" name="TextBox 69"/>
            <p:cNvSpPr txBox="1"/>
            <p:nvPr/>
          </p:nvSpPr>
          <p:spPr>
            <a:xfrm>
              <a:off x="3177175" y="2244624"/>
              <a:ext cx="2664826" cy="258532"/>
            </a:xfrm>
            <a:prstGeom prst="rect">
              <a:avLst/>
            </a:prstGeom>
            <a:noFill/>
          </p:spPr>
          <p:txBody>
            <a:bodyPr wrap="square" rtlCol="0">
              <a:spAutoFit/>
            </a:bodyPr>
            <a:lstStyle/>
            <a:p>
              <a:r>
                <a:rPr lang="en-US" sz="1200" b="1" dirty="0" smtClean="0"/>
                <a:t>BGP AS 12</a:t>
              </a:r>
              <a:endParaRPr lang="en-US" sz="1200" b="1" dirty="0"/>
            </a:p>
          </p:txBody>
        </p:sp>
        <p:sp>
          <p:nvSpPr>
            <p:cNvPr id="105" name="TextBox 104"/>
            <p:cNvSpPr txBox="1"/>
            <p:nvPr/>
          </p:nvSpPr>
          <p:spPr>
            <a:xfrm>
              <a:off x="3435625" y="1525656"/>
              <a:ext cx="888999" cy="1868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106" name="TextBox 105"/>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07" name="TextBox 106"/>
            <p:cNvSpPr txBox="1"/>
            <p:nvPr/>
          </p:nvSpPr>
          <p:spPr>
            <a:xfrm>
              <a:off x="1652658" y="1512956"/>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108"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109" name="TextBox 108"/>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10" name="TextBox 109"/>
            <p:cNvSpPr txBox="1"/>
            <p:nvPr/>
          </p:nvSpPr>
          <p:spPr>
            <a:xfrm>
              <a:off x="12486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11" name="TextBox 110"/>
            <p:cNvSpPr txBox="1"/>
            <p:nvPr/>
          </p:nvSpPr>
          <p:spPr>
            <a:xfrm>
              <a:off x="837648" y="1525656"/>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112" name="Straight Connector 111"/>
            <p:cNvCxnSpPr>
              <a:stCxn id="108" idx="3"/>
              <a:endCxn id="59"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3" name="TextBox 112"/>
            <p:cNvSpPr txBox="1"/>
            <p:nvPr/>
          </p:nvSpPr>
          <p:spPr>
            <a:xfrm>
              <a:off x="6350000" y="2235200"/>
              <a:ext cx="2501900" cy="258532"/>
            </a:xfrm>
            <a:prstGeom prst="rect">
              <a:avLst/>
            </a:prstGeom>
            <a:noFill/>
          </p:spPr>
          <p:txBody>
            <a:bodyPr wrap="square" rtlCol="0">
              <a:spAutoFit/>
            </a:bodyPr>
            <a:lstStyle/>
            <a:p>
              <a:r>
                <a:rPr lang="en-US" sz="1200" b="1" dirty="0" smtClean="0"/>
                <a:t>OSPF Area 0</a:t>
              </a:r>
              <a:endParaRPr lang="en-US" sz="1200" b="1" dirty="0"/>
            </a:p>
          </p:txBody>
        </p:sp>
        <p:sp>
          <p:nvSpPr>
            <p:cNvPr id="114" name="TextBox 113"/>
            <p:cNvSpPr txBox="1"/>
            <p:nvPr/>
          </p:nvSpPr>
          <p:spPr>
            <a:xfrm>
              <a:off x="7023930" y="1525656"/>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115"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116" name="TextBox 115"/>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17" name="TextBox 116"/>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18" name="Straight Connector 117"/>
            <p:cNvCxnSpPr>
              <a:stCxn id="115" idx="1"/>
              <a:endCxn id="66"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9" name="TextBox 118"/>
            <p:cNvSpPr txBox="1"/>
            <p:nvPr/>
          </p:nvSpPr>
          <p:spPr>
            <a:xfrm>
              <a:off x="6170543" y="1525656"/>
              <a:ext cx="828807" cy="199567"/>
            </a:xfrm>
            <a:prstGeom prst="rect">
              <a:avLst/>
            </a:prstGeom>
            <a:noFill/>
          </p:spPr>
          <p:txBody>
            <a:bodyPr wrap="square" lIns="0" tIns="0" rIns="0" bIns="0" rtlCol="0" anchor="ctr" anchorCtr="0">
              <a:noAutofit/>
            </a:bodyPr>
            <a:lstStyle/>
            <a:p>
              <a:pPr algn="r"/>
              <a:r>
                <a:rPr lang="en-US" sz="1050" dirty="0" smtClean="0"/>
                <a:t>24::1/64</a:t>
              </a:r>
              <a:endParaRPr lang="en-US" sz="1050" dirty="0"/>
            </a:p>
          </p:txBody>
        </p:sp>
        <p:sp>
          <p:nvSpPr>
            <p:cNvPr id="120" name="TextBox 119"/>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21" name="TextBox 120"/>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22" name="TextBox 121"/>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101::1/64</a:t>
              </a:r>
              <a:endParaRPr lang="en-US" sz="1050" u="sng" dirty="0"/>
            </a:p>
          </p:txBody>
        </p:sp>
        <p:sp>
          <p:nvSpPr>
            <p:cNvPr id="123" name="TextBox 122"/>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102::1/64</a:t>
              </a:r>
              <a:endParaRPr lang="en-US" sz="1050" u="sng" dirty="0"/>
            </a:p>
          </p:txBody>
        </p:sp>
        <p:sp>
          <p:nvSpPr>
            <p:cNvPr id="124" name="TextBox 123"/>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25" name="Straight Arrow Connector 124"/>
            <p:cNvCxnSpPr>
              <a:stCxn id="121" idx="2"/>
              <a:endCxn id="108"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6" name="Straight Arrow Connector 125"/>
            <p:cNvCxnSpPr>
              <a:stCxn id="122" idx="2"/>
              <a:endCxn id="59"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7" name="Straight Arrow Connector 126"/>
            <p:cNvCxnSpPr>
              <a:stCxn id="123" idx="2"/>
              <a:endCxn id="66"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8" name="Straight Arrow Connector 127"/>
            <p:cNvCxnSpPr>
              <a:stCxn id="124" idx="2"/>
              <a:endCxn id="115"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Tree>
  </p:cSld>
  <p:clrMapOvr>
    <a:masterClrMapping/>
  </p:clrMapOvr>
  <p:transition/>
  <p:timing>
    <p:tnLst>
      <p:par>
        <p:cTn id="1" dur="indefinite" restart="never" nodeType="tmRoot"/>
      </p:par>
    </p:tn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p:cNvSpPr/>
          <p:nvPr/>
        </p:nvSpPr>
        <p:spPr bwMode="auto">
          <a:xfrm>
            <a:off x="342900" y="3441700"/>
            <a:ext cx="68834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1" name="Rectangle 70"/>
          <p:cNvSpPr/>
          <p:nvPr/>
        </p:nvSpPr>
        <p:spPr bwMode="auto">
          <a:xfrm>
            <a:off x="673100" y="2717800"/>
            <a:ext cx="18669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Redistribution Example</a:t>
            </a:r>
            <a:endParaRPr lang="en-US" dirty="0"/>
          </a:p>
        </p:txBody>
      </p:sp>
      <p:sp>
        <p:nvSpPr>
          <p:cNvPr id="73" name="Content Placeholder 6"/>
          <p:cNvSpPr>
            <a:spLocks noGrp="1"/>
          </p:cNvSpPr>
          <p:nvPr>
            <p:ph idx="11"/>
          </p:nvPr>
        </p:nvSpPr>
        <p:spPr>
          <a:xfrm>
            <a:off x="279400" y="5207000"/>
            <a:ext cx="8483600" cy="1231899"/>
          </a:xfrm>
        </p:spPr>
        <p:txBody>
          <a:bodyPr>
            <a:noAutofit/>
          </a:bodyPr>
          <a:lstStyle/>
          <a:p>
            <a:pPr marL="236538" lvl="1">
              <a:lnSpc>
                <a:spcPct val="100000"/>
              </a:lnSpc>
              <a:spcBef>
                <a:spcPts val="0"/>
              </a:spcBef>
              <a:buFont typeface="Wingdings" pitchFamily="2" charset="2"/>
              <a:buChar char="§"/>
            </a:pPr>
            <a:r>
              <a:rPr lang="en-US" dirty="0" smtClean="0"/>
              <a:t>Now that all three routing domains have been successfully configured, redistribution is now ready to be implemented:</a:t>
            </a:r>
          </a:p>
          <a:p>
            <a:pPr marL="463550" lvl="2">
              <a:lnSpc>
                <a:spcPct val="100000"/>
              </a:lnSpc>
              <a:spcBef>
                <a:spcPts val="0"/>
              </a:spcBef>
              <a:buFont typeface="Wingdings" pitchFamily="2" charset="2"/>
              <a:buChar char="§"/>
            </a:pPr>
            <a:r>
              <a:rPr lang="en-US" dirty="0" smtClean="0"/>
              <a:t>R1 will redistribute between RIPng and MBGP</a:t>
            </a:r>
          </a:p>
          <a:p>
            <a:pPr marL="463550" lvl="2">
              <a:lnSpc>
                <a:spcPct val="100000"/>
              </a:lnSpc>
              <a:spcBef>
                <a:spcPts val="0"/>
              </a:spcBef>
              <a:buFont typeface="Wingdings" pitchFamily="2" charset="2"/>
              <a:buChar char="§"/>
            </a:pPr>
            <a:r>
              <a:rPr lang="en-US" dirty="0" smtClean="0"/>
              <a:t>R2 will redistribute between OSPFv3 and MBGP.</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50" name="Rectangle 49"/>
          <p:cNvSpPr/>
          <p:nvPr/>
        </p:nvSpPr>
        <p:spPr bwMode="auto">
          <a:xfrm flipV="1">
            <a:off x="342900" y="4546600"/>
            <a:ext cx="1879600" cy="4064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9" name="Content Placeholder 15"/>
          <p:cNvSpPr txBox="1">
            <a:spLocks/>
          </p:cNvSpPr>
          <p:nvPr/>
        </p:nvSpPr>
        <p:spPr bwMode="auto">
          <a:xfrm>
            <a:off x="293467" y="2692400"/>
            <a:ext cx="8520113" cy="24384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 </a:t>
            </a:r>
            <a:r>
              <a:rPr lang="pt-BR" sz="1200" b="1" kern="0" dirty="0" smtClean="0">
                <a:latin typeface="Courier New" pitchFamily="49" charset="0"/>
                <a:cs typeface="Courier New" pitchFamily="49" charset="0"/>
              </a:rPr>
              <a:t>show ip bgp summary</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BGP router identifier 2.2.2.2, local AS number 12</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BGP table version is 1, main routing table version 1</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Neighbor        V    AS  MsgRcvd MsgSent   Tblver  Inq  OutQ  Up/Down    State/PfxRcd</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12::1           4    12       10       10       1    0     0   00:01:10  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 </a:t>
            </a:r>
            <a:r>
              <a:rPr lang="en-US" sz="1200" b="1" kern="0" dirty="0" smtClean="0">
                <a:latin typeface="Courier New" pitchFamily="49" charset="0"/>
                <a:cs typeface="Courier New" pitchFamily="49" charset="0"/>
              </a:rPr>
              <a:t>show ipv6 route bgp</a:t>
            </a:r>
          </a:p>
          <a:p>
            <a:pPr algn="l" defTabSz="814388" eaLnBrk="1" hangingPunct="1">
              <a:lnSpc>
                <a:spcPct val="100000"/>
              </a:lnSpc>
              <a:spcBef>
                <a:spcPts val="0"/>
              </a:spcBef>
              <a:spcAft>
                <a:spcPts val="0"/>
              </a:spcAft>
              <a:buClr>
                <a:srgbClr val="708CA1"/>
              </a:buClr>
            </a:pPr>
            <a:endParaRPr lang="en-US" sz="1200" b="1"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en-US" sz="1200" b="1" kern="0" dirty="0" smtClean="0">
                <a:latin typeface="Courier New" pitchFamily="49" charset="0"/>
                <a:cs typeface="Courier New" pitchFamily="49" charset="0"/>
              </a:rPr>
              <a:t>&lt;output omitted&gt;</a:t>
            </a:r>
          </a:p>
          <a:p>
            <a:pPr algn="l" defTabSz="814388" eaLnBrk="1" hangingPunct="1">
              <a:lnSpc>
                <a:spcPct val="100000"/>
              </a:lnSpc>
              <a:spcBef>
                <a:spcPts val="0"/>
              </a:spcBef>
              <a:spcAft>
                <a:spcPts val="0"/>
              </a:spcAft>
              <a:buClr>
                <a:srgbClr val="708CA1"/>
              </a:buClr>
            </a:pPr>
            <a:endParaRPr lang="en-US" sz="1200" b="1"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B   101::/64 [200/0]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via 12::1</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a:t>
            </a:r>
            <a:endParaRPr lang="pt-BR" sz="1200" kern="0" dirty="0" smtClean="0">
              <a:latin typeface="Courier New" pitchFamily="49" charset="0"/>
              <a:cs typeface="Courier New" pitchFamily="49" charset="0"/>
            </a:endParaRPr>
          </a:p>
        </p:txBody>
      </p:sp>
      <p:grpSp>
        <p:nvGrpSpPr>
          <p:cNvPr id="2" name="Group 46"/>
          <p:cNvGrpSpPr/>
          <p:nvPr/>
        </p:nvGrpSpPr>
        <p:grpSpPr>
          <a:xfrm>
            <a:off x="215899" y="1092200"/>
            <a:ext cx="8712201" cy="1447800"/>
            <a:chOff x="215899" y="1092200"/>
            <a:chExt cx="8712201" cy="1447800"/>
          </a:xfrm>
        </p:grpSpPr>
        <p:sp>
          <p:nvSpPr>
            <p:cNvPr id="51" name="Rounded Rectangle 50"/>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Rounded Rectangle 52"/>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Rounded Rectangle 53"/>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5"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6"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57" name="TextBox 56"/>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58" name="TextBox 57"/>
            <p:cNvSpPr txBox="1"/>
            <p:nvPr/>
          </p:nvSpPr>
          <p:spPr>
            <a:xfrm>
              <a:off x="50419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59" name="TextBox 58"/>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1" name="TextBox 60"/>
            <p:cNvSpPr txBox="1"/>
            <p:nvPr/>
          </p:nvSpPr>
          <p:spPr>
            <a:xfrm>
              <a:off x="5131352" y="1551055"/>
              <a:ext cx="812799" cy="174167"/>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pic>
          <p:nvPicPr>
            <p:cNvPr id="62"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63" name="TextBox 62"/>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64" name="TextBox 63"/>
            <p:cNvSpPr txBox="1"/>
            <p:nvPr/>
          </p:nvSpPr>
          <p:spPr>
            <a:xfrm>
              <a:off x="254000" y="2235200"/>
              <a:ext cx="2527300" cy="258532"/>
            </a:xfrm>
            <a:prstGeom prst="rect">
              <a:avLst/>
            </a:prstGeom>
            <a:noFill/>
          </p:spPr>
          <p:txBody>
            <a:bodyPr wrap="square" rtlCol="0">
              <a:spAutoFit/>
            </a:bodyPr>
            <a:lstStyle/>
            <a:p>
              <a:r>
                <a:rPr lang="en-US" sz="1200" b="1" dirty="0" smtClean="0"/>
                <a:t>RIP R1R3</a:t>
              </a:r>
              <a:endParaRPr lang="en-US" sz="1200" b="1" dirty="0"/>
            </a:p>
          </p:txBody>
        </p:sp>
        <p:sp>
          <p:nvSpPr>
            <p:cNvPr id="66" name="TextBox 65"/>
            <p:cNvSpPr txBox="1"/>
            <p:nvPr/>
          </p:nvSpPr>
          <p:spPr>
            <a:xfrm>
              <a:off x="3177175" y="2244624"/>
              <a:ext cx="2664826" cy="258532"/>
            </a:xfrm>
            <a:prstGeom prst="rect">
              <a:avLst/>
            </a:prstGeom>
            <a:noFill/>
          </p:spPr>
          <p:txBody>
            <a:bodyPr wrap="square" rtlCol="0">
              <a:spAutoFit/>
            </a:bodyPr>
            <a:lstStyle/>
            <a:p>
              <a:r>
                <a:rPr lang="en-US" sz="1200" b="1" dirty="0" smtClean="0"/>
                <a:t>BGP AS 12</a:t>
              </a:r>
              <a:endParaRPr lang="en-US" sz="1200" b="1" dirty="0"/>
            </a:p>
          </p:txBody>
        </p:sp>
        <p:sp>
          <p:nvSpPr>
            <p:cNvPr id="67" name="TextBox 66"/>
            <p:cNvSpPr txBox="1"/>
            <p:nvPr/>
          </p:nvSpPr>
          <p:spPr>
            <a:xfrm>
              <a:off x="3435625" y="1525656"/>
              <a:ext cx="888999" cy="1868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69" name="TextBox 68"/>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0" name="TextBox 69"/>
            <p:cNvSpPr txBox="1"/>
            <p:nvPr/>
          </p:nvSpPr>
          <p:spPr>
            <a:xfrm>
              <a:off x="1652658" y="1512956"/>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107"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108" name="TextBox 107"/>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09" name="TextBox 108"/>
            <p:cNvSpPr txBox="1"/>
            <p:nvPr/>
          </p:nvSpPr>
          <p:spPr>
            <a:xfrm>
              <a:off x="12486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10" name="TextBox 109"/>
            <p:cNvSpPr txBox="1"/>
            <p:nvPr/>
          </p:nvSpPr>
          <p:spPr>
            <a:xfrm>
              <a:off x="837648" y="1525656"/>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111" name="Straight Connector 110"/>
            <p:cNvCxnSpPr>
              <a:stCxn id="107" idx="3"/>
              <a:endCxn id="56"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2" name="TextBox 111"/>
            <p:cNvSpPr txBox="1"/>
            <p:nvPr/>
          </p:nvSpPr>
          <p:spPr>
            <a:xfrm>
              <a:off x="6350000" y="2235200"/>
              <a:ext cx="2501900" cy="258532"/>
            </a:xfrm>
            <a:prstGeom prst="rect">
              <a:avLst/>
            </a:prstGeom>
            <a:noFill/>
          </p:spPr>
          <p:txBody>
            <a:bodyPr wrap="square" rtlCol="0">
              <a:spAutoFit/>
            </a:bodyPr>
            <a:lstStyle/>
            <a:p>
              <a:r>
                <a:rPr lang="en-US" sz="1200" b="1" dirty="0" smtClean="0"/>
                <a:t>OSPF Area 0</a:t>
              </a:r>
              <a:endParaRPr lang="en-US" sz="1200" b="1" dirty="0"/>
            </a:p>
          </p:txBody>
        </p:sp>
        <p:sp>
          <p:nvSpPr>
            <p:cNvPr id="113" name="TextBox 112"/>
            <p:cNvSpPr txBox="1"/>
            <p:nvPr/>
          </p:nvSpPr>
          <p:spPr>
            <a:xfrm>
              <a:off x="7023930" y="1525656"/>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114"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115" name="TextBox 114"/>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16" name="TextBox 115"/>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17" name="Straight Connector 116"/>
            <p:cNvCxnSpPr>
              <a:stCxn id="114" idx="1"/>
              <a:endCxn id="62"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8" name="TextBox 117"/>
            <p:cNvSpPr txBox="1"/>
            <p:nvPr/>
          </p:nvSpPr>
          <p:spPr>
            <a:xfrm>
              <a:off x="6170543" y="1525656"/>
              <a:ext cx="828807" cy="199567"/>
            </a:xfrm>
            <a:prstGeom prst="rect">
              <a:avLst/>
            </a:prstGeom>
            <a:noFill/>
          </p:spPr>
          <p:txBody>
            <a:bodyPr wrap="square" lIns="0" tIns="0" rIns="0" bIns="0" rtlCol="0" anchor="ctr" anchorCtr="0">
              <a:noAutofit/>
            </a:bodyPr>
            <a:lstStyle/>
            <a:p>
              <a:pPr algn="r"/>
              <a:r>
                <a:rPr lang="en-US" sz="1050" dirty="0" smtClean="0"/>
                <a:t>24::1/64</a:t>
              </a:r>
              <a:endParaRPr lang="en-US" sz="1050" dirty="0"/>
            </a:p>
          </p:txBody>
        </p:sp>
        <p:sp>
          <p:nvSpPr>
            <p:cNvPr id="119" name="TextBox 118"/>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20" name="TextBox 119"/>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21" name="TextBox 120"/>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101::1/64</a:t>
              </a:r>
              <a:endParaRPr lang="en-US" sz="1050" u="sng" dirty="0"/>
            </a:p>
          </p:txBody>
        </p:sp>
        <p:sp>
          <p:nvSpPr>
            <p:cNvPr id="122" name="TextBox 121"/>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102::1/64</a:t>
              </a:r>
              <a:endParaRPr lang="en-US" sz="1050" u="sng" dirty="0"/>
            </a:p>
          </p:txBody>
        </p:sp>
        <p:sp>
          <p:nvSpPr>
            <p:cNvPr id="123" name="TextBox 122"/>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24" name="Straight Arrow Connector 123"/>
            <p:cNvCxnSpPr>
              <a:stCxn id="120" idx="2"/>
              <a:endCxn id="107"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5" name="Straight Arrow Connector 124"/>
            <p:cNvCxnSpPr>
              <a:stCxn id="121" idx="2"/>
              <a:endCxn id="56"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6" name="Straight Arrow Connector 125"/>
            <p:cNvCxnSpPr>
              <a:stCxn id="122" idx="2"/>
              <a:endCxn id="62"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7" name="Straight Arrow Connector 126"/>
            <p:cNvCxnSpPr>
              <a:stCxn id="123" idx="2"/>
              <a:endCxn id="114"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Tree>
  </p:cSld>
  <p:clrMapOvr>
    <a:masterClrMapping/>
  </p:clrMapOvr>
  <p:transition/>
  <p:timing>
    <p:tnLst>
      <p:par>
        <p:cTn id="1" dur="indefinite" restart="never" nodeType="tmRoot"/>
      </p:par>
    </p:tn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p:cNvSpPr/>
          <p:nvPr/>
        </p:nvSpPr>
        <p:spPr bwMode="auto">
          <a:xfrm>
            <a:off x="2387600" y="3073400"/>
            <a:ext cx="36068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Redistribution Example</a:t>
            </a:r>
            <a:endParaRPr lang="en-US" dirty="0"/>
          </a:p>
        </p:txBody>
      </p:sp>
      <p:sp>
        <p:nvSpPr>
          <p:cNvPr id="73" name="Content Placeholder 6"/>
          <p:cNvSpPr>
            <a:spLocks noGrp="1"/>
          </p:cNvSpPr>
          <p:nvPr>
            <p:ph idx="11"/>
          </p:nvPr>
        </p:nvSpPr>
        <p:spPr>
          <a:xfrm>
            <a:off x="279400" y="3741625"/>
            <a:ext cx="8483600" cy="1346199"/>
          </a:xfrm>
        </p:spPr>
        <p:txBody>
          <a:bodyPr>
            <a:noAutofit/>
          </a:bodyPr>
          <a:lstStyle/>
          <a:p>
            <a:pPr marL="236538" lvl="1">
              <a:lnSpc>
                <a:spcPct val="100000"/>
              </a:lnSpc>
              <a:spcBef>
                <a:spcPts val="0"/>
              </a:spcBef>
              <a:buFont typeface="Wingdings" pitchFamily="2" charset="2"/>
              <a:buChar char="§"/>
            </a:pPr>
            <a:r>
              <a:rPr lang="en-US" dirty="0" smtClean="0"/>
              <a:t>R1 is configured to redistribute the RIPng R1R3 process into BGP. </a:t>
            </a:r>
          </a:p>
          <a:p>
            <a:pPr marL="463550" lvl="2">
              <a:lnSpc>
                <a:spcPct val="100000"/>
              </a:lnSpc>
              <a:spcBef>
                <a:spcPts val="0"/>
              </a:spcBef>
              <a:buFont typeface="Wingdings" pitchFamily="2" charset="2"/>
              <a:buChar char="§"/>
            </a:pPr>
            <a:r>
              <a:rPr lang="en-US" dirty="0" smtClean="0"/>
              <a:t>The</a:t>
            </a:r>
            <a:r>
              <a:rPr lang="en-US" b="1" dirty="0" smtClean="0">
                <a:latin typeface="Courier New" pitchFamily="49" charset="0"/>
                <a:cs typeface="Courier New" pitchFamily="49" charset="0"/>
              </a:rPr>
              <a:t> include-connected </a:t>
            </a:r>
            <a:r>
              <a:rPr lang="en-US" dirty="0" smtClean="0"/>
              <a:t>keyword causes both RIPng and connected routes to be redistributed, and saves adding a separate</a:t>
            </a:r>
            <a:r>
              <a:rPr lang="en-US" b="1" dirty="0" smtClean="0">
                <a:latin typeface="Courier New" pitchFamily="49" charset="0"/>
                <a:cs typeface="Courier New" pitchFamily="49" charset="0"/>
              </a:rPr>
              <a:t> redistribute connected </a:t>
            </a:r>
            <a:r>
              <a:rPr lang="en-US" dirty="0" smtClean="0"/>
              <a:t>command.</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8255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router bgp 12</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R1(config-router)# </a:t>
            </a:r>
            <a:r>
              <a:rPr lang="pt-BR" sz="1200" b="1" kern="0" dirty="0" smtClean="0">
                <a:latin typeface="Courier New" pitchFamily="49" charset="0"/>
                <a:cs typeface="Courier New" pitchFamily="49" charset="0"/>
              </a:rPr>
              <a:t>address-family ipv6 unicast</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R1(config-router-af)# </a:t>
            </a:r>
            <a:r>
              <a:rPr lang="pt-BR" sz="1200" b="1" kern="0" dirty="0" smtClean="0">
                <a:latin typeface="Courier New" pitchFamily="49" charset="0"/>
                <a:cs typeface="Courier New" pitchFamily="49" charset="0"/>
              </a:rPr>
              <a:t>redistribute rip R1R3 include-connected</a:t>
            </a:r>
          </a:p>
          <a:p>
            <a:pPr lvl="0"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R1(config-router-af)#</a:t>
            </a:r>
            <a:endParaRPr lang="en-US" sz="1200" kern="0" dirty="0" smtClean="0">
              <a:latin typeface="Courier New" pitchFamily="49" charset="0"/>
              <a:cs typeface="Courier New" pitchFamily="49" charset="0"/>
            </a:endParaRPr>
          </a:p>
        </p:txBody>
      </p:sp>
      <p:grpSp>
        <p:nvGrpSpPr>
          <p:cNvPr id="2" name="Group 44"/>
          <p:cNvGrpSpPr/>
          <p:nvPr/>
        </p:nvGrpSpPr>
        <p:grpSpPr>
          <a:xfrm>
            <a:off x="215899" y="1092200"/>
            <a:ext cx="8712201" cy="1447800"/>
            <a:chOff x="215899" y="1092200"/>
            <a:chExt cx="8712201" cy="1447800"/>
          </a:xfrm>
        </p:grpSpPr>
        <p:sp>
          <p:nvSpPr>
            <p:cNvPr id="46" name="Rounded Rectangle 45"/>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7" name="Rounded Rectangle 46"/>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Rounded Rectangle 49"/>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3"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56" name="TextBox 55"/>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58" name="TextBox 57"/>
            <p:cNvSpPr txBox="1"/>
            <p:nvPr/>
          </p:nvSpPr>
          <p:spPr>
            <a:xfrm>
              <a:off x="50419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59" name="TextBox 58"/>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1" name="TextBox 60"/>
            <p:cNvSpPr txBox="1"/>
            <p:nvPr/>
          </p:nvSpPr>
          <p:spPr>
            <a:xfrm>
              <a:off x="5131352" y="1551055"/>
              <a:ext cx="812799" cy="174167"/>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pic>
          <p:nvPicPr>
            <p:cNvPr id="62"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63" name="TextBox 62"/>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64" name="TextBox 63"/>
            <p:cNvSpPr txBox="1"/>
            <p:nvPr/>
          </p:nvSpPr>
          <p:spPr>
            <a:xfrm>
              <a:off x="254000" y="2235200"/>
              <a:ext cx="2527300" cy="258532"/>
            </a:xfrm>
            <a:prstGeom prst="rect">
              <a:avLst/>
            </a:prstGeom>
            <a:noFill/>
          </p:spPr>
          <p:txBody>
            <a:bodyPr wrap="square" rtlCol="0">
              <a:spAutoFit/>
            </a:bodyPr>
            <a:lstStyle/>
            <a:p>
              <a:r>
                <a:rPr lang="en-US" sz="1200" b="1" dirty="0" smtClean="0"/>
                <a:t>RIP R1R3</a:t>
              </a:r>
              <a:endParaRPr lang="en-US" sz="1200" b="1" dirty="0"/>
            </a:p>
          </p:txBody>
        </p:sp>
        <p:sp>
          <p:nvSpPr>
            <p:cNvPr id="66" name="TextBox 65"/>
            <p:cNvSpPr txBox="1"/>
            <p:nvPr/>
          </p:nvSpPr>
          <p:spPr>
            <a:xfrm>
              <a:off x="3177175" y="2244624"/>
              <a:ext cx="2664826" cy="258532"/>
            </a:xfrm>
            <a:prstGeom prst="rect">
              <a:avLst/>
            </a:prstGeom>
            <a:noFill/>
          </p:spPr>
          <p:txBody>
            <a:bodyPr wrap="square" rtlCol="0">
              <a:spAutoFit/>
            </a:bodyPr>
            <a:lstStyle/>
            <a:p>
              <a:r>
                <a:rPr lang="en-US" sz="1200" b="1" dirty="0" smtClean="0"/>
                <a:t>BGP AS 12</a:t>
              </a:r>
              <a:endParaRPr lang="en-US" sz="1200" b="1" dirty="0"/>
            </a:p>
          </p:txBody>
        </p:sp>
        <p:sp>
          <p:nvSpPr>
            <p:cNvPr id="67" name="TextBox 66"/>
            <p:cNvSpPr txBox="1"/>
            <p:nvPr/>
          </p:nvSpPr>
          <p:spPr>
            <a:xfrm>
              <a:off x="3435625" y="1525656"/>
              <a:ext cx="888999" cy="1868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69" name="TextBox 68"/>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0" name="TextBox 69"/>
            <p:cNvSpPr txBox="1"/>
            <p:nvPr/>
          </p:nvSpPr>
          <p:spPr>
            <a:xfrm>
              <a:off x="1652658" y="1512956"/>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71"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104" name="TextBox 103"/>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05" name="TextBox 104"/>
            <p:cNvSpPr txBox="1"/>
            <p:nvPr/>
          </p:nvSpPr>
          <p:spPr>
            <a:xfrm>
              <a:off x="12486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06" name="TextBox 105"/>
            <p:cNvSpPr txBox="1"/>
            <p:nvPr/>
          </p:nvSpPr>
          <p:spPr>
            <a:xfrm>
              <a:off x="837648" y="1525656"/>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107" name="Straight Connector 106"/>
            <p:cNvCxnSpPr>
              <a:stCxn id="71" idx="3"/>
              <a:endCxn id="53"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08" name="TextBox 107"/>
            <p:cNvSpPr txBox="1"/>
            <p:nvPr/>
          </p:nvSpPr>
          <p:spPr>
            <a:xfrm>
              <a:off x="6350000" y="2235200"/>
              <a:ext cx="2501900" cy="258532"/>
            </a:xfrm>
            <a:prstGeom prst="rect">
              <a:avLst/>
            </a:prstGeom>
            <a:noFill/>
          </p:spPr>
          <p:txBody>
            <a:bodyPr wrap="square" rtlCol="0">
              <a:spAutoFit/>
            </a:bodyPr>
            <a:lstStyle/>
            <a:p>
              <a:r>
                <a:rPr lang="en-US" sz="1200" b="1" dirty="0" smtClean="0"/>
                <a:t>OSPF Area 0</a:t>
              </a:r>
              <a:endParaRPr lang="en-US" sz="1200" b="1" dirty="0"/>
            </a:p>
          </p:txBody>
        </p:sp>
        <p:sp>
          <p:nvSpPr>
            <p:cNvPr id="109" name="TextBox 108"/>
            <p:cNvSpPr txBox="1"/>
            <p:nvPr/>
          </p:nvSpPr>
          <p:spPr>
            <a:xfrm>
              <a:off x="7023930" y="1525656"/>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110"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111" name="TextBox 110"/>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12" name="TextBox 111"/>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13" name="Straight Connector 112"/>
            <p:cNvCxnSpPr>
              <a:stCxn id="110" idx="1"/>
              <a:endCxn id="62"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4" name="TextBox 113"/>
            <p:cNvSpPr txBox="1"/>
            <p:nvPr/>
          </p:nvSpPr>
          <p:spPr>
            <a:xfrm>
              <a:off x="6170543" y="1525656"/>
              <a:ext cx="828807" cy="199567"/>
            </a:xfrm>
            <a:prstGeom prst="rect">
              <a:avLst/>
            </a:prstGeom>
            <a:noFill/>
          </p:spPr>
          <p:txBody>
            <a:bodyPr wrap="square" lIns="0" tIns="0" rIns="0" bIns="0" rtlCol="0" anchor="ctr" anchorCtr="0">
              <a:noAutofit/>
            </a:bodyPr>
            <a:lstStyle/>
            <a:p>
              <a:pPr algn="r"/>
              <a:r>
                <a:rPr lang="en-US" sz="1050" dirty="0" smtClean="0"/>
                <a:t>24::1/64</a:t>
              </a:r>
              <a:endParaRPr lang="en-US" sz="1050" dirty="0"/>
            </a:p>
          </p:txBody>
        </p:sp>
        <p:sp>
          <p:nvSpPr>
            <p:cNvPr id="115" name="TextBox 114"/>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16" name="TextBox 115"/>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17" name="TextBox 116"/>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101::1/64</a:t>
              </a:r>
              <a:endParaRPr lang="en-US" sz="1050" u="sng" dirty="0"/>
            </a:p>
          </p:txBody>
        </p:sp>
        <p:sp>
          <p:nvSpPr>
            <p:cNvPr id="118" name="TextBox 117"/>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102::1/64</a:t>
              </a:r>
              <a:endParaRPr lang="en-US" sz="1050" u="sng" dirty="0"/>
            </a:p>
          </p:txBody>
        </p:sp>
        <p:sp>
          <p:nvSpPr>
            <p:cNvPr id="119" name="TextBox 118"/>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20" name="Straight Arrow Connector 119"/>
            <p:cNvCxnSpPr>
              <a:stCxn id="116" idx="2"/>
              <a:endCxn id="71"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1" name="Straight Arrow Connector 120"/>
            <p:cNvCxnSpPr>
              <a:stCxn id="117" idx="2"/>
              <a:endCxn id="53"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2" name="Straight Arrow Connector 121"/>
            <p:cNvCxnSpPr>
              <a:stCxn id="118" idx="2"/>
              <a:endCxn id="62"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3" name="Straight Arrow Connector 122"/>
            <p:cNvCxnSpPr>
              <a:stCxn id="119" idx="2"/>
              <a:endCxn id="110"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77314" name="Rectangle 2"/>
          <p:cNvSpPr>
            <a:spLocks noGrp="1" noChangeArrowheads="1"/>
          </p:cNvSpPr>
          <p:nvPr>
            <p:ph type="title"/>
          </p:nvPr>
        </p:nvSpPr>
        <p:spPr/>
        <p:txBody>
          <a:bodyPr/>
          <a:lstStyle/>
          <a:p>
            <a:pPr>
              <a:defRPr/>
            </a:pPr>
            <a:r>
              <a:rPr lang="en-US" dirty="0" smtClean="0"/>
              <a:t>Abbreviating IPv6 Addresses</a:t>
            </a:r>
          </a:p>
        </p:txBody>
      </p:sp>
      <p:sp>
        <p:nvSpPr>
          <p:cNvPr id="1677315" name="Rectangle 3"/>
          <p:cNvSpPr>
            <a:spLocks noGrp="1" noChangeArrowheads="1"/>
          </p:cNvSpPr>
          <p:nvPr>
            <p:ph idx="1"/>
          </p:nvPr>
        </p:nvSpPr>
        <p:spPr/>
        <p:txBody>
          <a:bodyPr>
            <a:normAutofit/>
          </a:bodyPr>
          <a:lstStyle/>
          <a:p>
            <a:pPr>
              <a:defRPr/>
            </a:pPr>
            <a:r>
              <a:rPr lang="en-US" dirty="0" smtClean="0"/>
              <a:t>Leading 0s within each set of four hexadecimal digits can be omitted.</a:t>
            </a:r>
          </a:p>
          <a:p>
            <a:pPr lvl="1">
              <a:defRPr/>
            </a:pPr>
            <a:r>
              <a:rPr lang="en-US" b="1" dirty="0" smtClean="0">
                <a:solidFill>
                  <a:schemeClr val="accent2"/>
                </a:solidFill>
                <a:effectLst>
                  <a:outerShdw blurRad="38100" dist="38100" dir="2700000" algn="tl">
                    <a:srgbClr val="C0C0C0"/>
                  </a:outerShdw>
                </a:effectLst>
                <a:latin typeface="Courier New" pitchFamily="49" charset="0"/>
              </a:rPr>
              <a:t>0</a:t>
            </a:r>
            <a:r>
              <a:rPr lang="en-US" b="1" dirty="0" smtClean="0">
                <a:latin typeface="Courier New" pitchFamily="49" charset="0"/>
              </a:rPr>
              <a:t>9C0 = </a:t>
            </a:r>
            <a:r>
              <a:rPr lang="en-US" b="1" dirty="0" smtClean="0">
                <a:solidFill>
                  <a:srgbClr val="002060"/>
                </a:solidFill>
                <a:latin typeface="Courier New" pitchFamily="49" charset="0"/>
              </a:rPr>
              <a:t>9C0</a:t>
            </a:r>
          </a:p>
          <a:p>
            <a:pPr lvl="1">
              <a:defRPr/>
            </a:pPr>
            <a:r>
              <a:rPr lang="en-US" b="1" dirty="0" smtClean="0">
                <a:solidFill>
                  <a:schemeClr val="accent2"/>
                </a:solidFill>
                <a:effectLst>
                  <a:outerShdw blurRad="38100" dist="38100" dir="2700000" algn="tl">
                    <a:srgbClr val="C0C0C0"/>
                  </a:outerShdw>
                </a:effectLst>
                <a:latin typeface="Courier New" pitchFamily="49" charset="0"/>
              </a:rPr>
              <a:t>0000</a:t>
            </a:r>
            <a:r>
              <a:rPr lang="en-US" b="1" dirty="0" smtClean="0">
                <a:latin typeface="Courier New" pitchFamily="49" charset="0"/>
              </a:rPr>
              <a:t> = </a:t>
            </a:r>
            <a:r>
              <a:rPr lang="en-US" b="1" dirty="0" smtClean="0">
                <a:solidFill>
                  <a:srgbClr val="002060"/>
                </a:solidFill>
                <a:latin typeface="Courier New" pitchFamily="49" charset="0"/>
              </a:rPr>
              <a:t>0 </a:t>
            </a:r>
          </a:p>
          <a:p>
            <a:pPr>
              <a:defRPr/>
            </a:pPr>
            <a:r>
              <a:rPr lang="en-US" dirty="0" smtClean="0"/>
              <a:t>A pair of colons (“</a:t>
            </a:r>
            <a:r>
              <a:rPr lang="en-US" b="1" dirty="0" smtClean="0">
                <a:solidFill>
                  <a:srgbClr val="032EA9"/>
                </a:solidFill>
                <a:effectLst>
                  <a:outerShdw blurRad="38100" dist="38100" dir="2700000" algn="tl">
                    <a:srgbClr val="C0C0C0"/>
                  </a:outerShdw>
                </a:effectLst>
                <a:latin typeface="Courier New" pitchFamily="49" charset="0"/>
              </a:rPr>
              <a:t>::</a:t>
            </a:r>
            <a:r>
              <a:rPr lang="en-US" dirty="0" smtClean="0"/>
              <a:t>”) can be used, </a:t>
            </a:r>
            <a:r>
              <a:rPr lang="en-US" i="1" dirty="0" smtClean="0"/>
              <a:t>once</a:t>
            </a:r>
            <a:r>
              <a:rPr lang="en-US" dirty="0" smtClean="0"/>
              <a:t> within an address, to represent any number (“a bunch”) of successive </a:t>
            </a:r>
            <a:r>
              <a:rPr lang="en-US" b="1" dirty="0" smtClean="0">
                <a:solidFill>
                  <a:srgbClr val="032EA9"/>
                </a:solidFill>
                <a:effectLst>
                  <a:outerShdw blurRad="38100" dist="38100" dir="2700000" algn="tl">
                    <a:srgbClr val="C0C0C0"/>
                  </a:outerShdw>
                </a:effectLst>
                <a:latin typeface="Courier New" pitchFamily="49" charset="0"/>
              </a:rPr>
              <a:t>0</a:t>
            </a:r>
            <a:r>
              <a:rPr lang="en-US" dirty="0" smtClean="0"/>
              <a:t>s.</a:t>
            </a:r>
          </a:p>
        </p:txBody>
      </p:sp>
    </p:spTree>
  </p:cSld>
  <p:clrMapOvr>
    <a:masterClrMapping/>
  </p:clrMapOvr>
  <p:transition/>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p:cNvSpPr/>
          <p:nvPr/>
        </p:nvSpPr>
        <p:spPr bwMode="auto">
          <a:xfrm>
            <a:off x="355600" y="3340100"/>
            <a:ext cx="1841500" cy="1231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1" name="Rectangle 70"/>
          <p:cNvSpPr/>
          <p:nvPr/>
        </p:nvSpPr>
        <p:spPr bwMode="auto">
          <a:xfrm>
            <a:off x="673100" y="2717800"/>
            <a:ext cx="18669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Redistribution Example</a:t>
            </a:r>
            <a:endParaRPr lang="en-US" dirty="0"/>
          </a:p>
        </p:txBody>
      </p:sp>
      <p:sp>
        <p:nvSpPr>
          <p:cNvPr id="46" name="Content Placeholder 6"/>
          <p:cNvSpPr>
            <a:spLocks noGrp="1"/>
          </p:cNvSpPr>
          <p:nvPr>
            <p:ph idx="11"/>
          </p:nvPr>
        </p:nvSpPr>
        <p:spPr>
          <a:xfrm>
            <a:off x="279400" y="5018455"/>
            <a:ext cx="8483600" cy="1346199"/>
          </a:xfrm>
        </p:spPr>
        <p:txBody>
          <a:bodyPr>
            <a:noAutofit/>
          </a:bodyPr>
          <a:lstStyle/>
          <a:p>
            <a:pPr marL="236538" lvl="1">
              <a:lnSpc>
                <a:spcPct val="100000"/>
              </a:lnSpc>
              <a:spcBef>
                <a:spcPts val="0"/>
              </a:spcBef>
              <a:buFont typeface="Wingdings" pitchFamily="2" charset="2"/>
              <a:buChar char="§"/>
            </a:pPr>
            <a:r>
              <a:rPr lang="en-US" dirty="0" smtClean="0"/>
              <a:t>The configuration is verified by viewing the R2 BGP routing table.</a:t>
            </a:r>
          </a:p>
          <a:p>
            <a:pPr marL="463550" lvl="2">
              <a:lnSpc>
                <a:spcPct val="100000"/>
              </a:lnSpc>
              <a:spcBef>
                <a:spcPts val="0"/>
              </a:spcBef>
              <a:buFont typeface="Wingdings" pitchFamily="2" charset="2"/>
              <a:buChar char="§"/>
            </a:pPr>
            <a:r>
              <a:rPr lang="en-US" dirty="0" smtClean="0"/>
              <a:t>Notice that R2 has R1’s loopback, R3’s loopback and the network connecting R1 and R3 as BGP routes.</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21336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 </a:t>
            </a:r>
            <a:r>
              <a:rPr lang="pt-BR" sz="1200" b="1" kern="0" dirty="0" smtClean="0">
                <a:latin typeface="Courier New" pitchFamily="49" charset="0"/>
                <a:cs typeface="Courier New" pitchFamily="49" charset="0"/>
              </a:rPr>
              <a:t>show ipv6 route bgp</a:t>
            </a:r>
          </a:p>
          <a:p>
            <a:pPr algn="l" defTabSz="814388" eaLnBrk="1" hangingPunct="1">
              <a:lnSpc>
                <a:spcPct val="100000"/>
              </a:lnSpc>
              <a:spcBef>
                <a:spcPts val="0"/>
              </a:spcBef>
              <a:spcAft>
                <a:spcPts val="0"/>
              </a:spcAft>
              <a:buClr>
                <a:srgbClr val="708CA1"/>
              </a:buClr>
            </a:pPr>
            <a:endParaRPr lang="pt-BR"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&lt;output omitted&gt;</a:t>
            </a:r>
          </a:p>
          <a:p>
            <a:pPr algn="l" defTabSz="814388" eaLnBrk="1" hangingPunct="1">
              <a:lnSpc>
                <a:spcPct val="100000"/>
              </a:lnSpc>
              <a:spcBef>
                <a:spcPts val="0"/>
              </a:spcBef>
              <a:spcAft>
                <a:spcPts val="0"/>
              </a:spcAft>
              <a:buClr>
                <a:srgbClr val="708CA1"/>
              </a:buClr>
            </a:pPr>
            <a:endParaRPr lang="pt-BR"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B   13::/64 [200/0]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12::1</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B   101::/64 [200/0]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12::1</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B   103::/64 [200/2]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12::1</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a:t>
            </a:r>
            <a:endParaRPr lang="en-US" sz="1200" kern="0" dirty="0" smtClean="0">
              <a:latin typeface="Courier New" pitchFamily="49" charset="0"/>
              <a:cs typeface="Courier New" pitchFamily="49" charset="0"/>
            </a:endParaRPr>
          </a:p>
        </p:txBody>
      </p:sp>
      <p:grpSp>
        <p:nvGrpSpPr>
          <p:cNvPr id="2" name="Group 46"/>
          <p:cNvGrpSpPr/>
          <p:nvPr/>
        </p:nvGrpSpPr>
        <p:grpSpPr>
          <a:xfrm>
            <a:off x="215899" y="1092200"/>
            <a:ext cx="8712201" cy="1447800"/>
            <a:chOff x="215899" y="1092200"/>
            <a:chExt cx="8712201" cy="1447800"/>
          </a:xfrm>
        </p:grpSpPr>
        <p:sp>
          <p:nvSpPr>
            <p:cNvPr id="50" name="Rounded Rectangle 49"/>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ounded Rectangle 50"/>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Rounded Rectangle 52"/>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6"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8"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59" name="TextBox 58"/>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61" name="TextBox 60"/>
            <p:cNvSpPr txBox="1"/>
            <p:nvPr/>
          </p:nvSpPr>
          <p:spPr>
            <a:xfrm>
              <a:off x="50419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62" name="TextBox 61"/>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3" name="TextBox 62"/>
            <p:cNvSpPr txBox="1"/>
            <p:nvPr/>
          </p:nvSpPr>
          <p:spPr>
            <a:xfrm>
              <a:off x="5131352" y="1551055"/>
              <a:ext cx="812799" cy="174167"/>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pic>
          <p:nvPicPr>
            <p:cNvPr id="64"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66" name="TextBox 65"/>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67" name="TextBox 66"/>
            <p:cNvSpPr txBox="1"/>
            <p:nvPr/>
          </p:nvSpPr>
          <p:spPr>
            <a:xfrm>
              <a:off x="254000" y="2235200"/>
              <a:ext cx="2527300" cy="258532"/>
            </a:xfrm>
            <a:prstGeom prst="rect">
              <a:avLst/>
            </a:prstGeom>
            <a:noFill/>
          </p:spPr>
          <p:txBody>
            <a:bodyPr wrap="square" rtlCol="0">
              <a:spAutoFit/>
            </a:bodyPr>
            <a:lstStyle/>
            <a:p>
              <a:r>
                <a:rPr lang="en-US" sz="1200" b="1" dirty="0" smtClean="0"/>
                <a:t>RIP R1R3</a:t>
              </a:r>
              <a:endParaRPr lang="en-US" sz="1200" b="1" dirty="0"/>
            </a:p>
          </p:txBody>
        </p:sp>
        <p:sp>
          <p:nvSpPr>
            <p:cNvPr id="69" name="TextBox 68"/>
            <p:cNvSpPr txBox="1"/>
            <p:nvPr/>
          </p:nvSpPr>
          <p:spPr>
            <a:xfrm>
              <a:off x="3177175" y="2244624"/>
              <a:ext cx="2664826" cy="258532"/>
            </a:xfrm>
            <a:prstGeom prst="rect">
              <a:avLst/>
            </a:prstGeom>
            <a:noFill/>
          </p:spPr>
          <p:txBody>
            <a:bodyPr wrap="square" rtlCol="0">
              <a:spAutoFit/>
            </a:bodyPr>
            <a:lstStyle/>
            <a:p>
              <a:r>
                <a:rPr lang="en-US" sz="1200" b="1" dirty="0" smtClean="0"/>
                <a:t>BGP AS 12</a:t>
              </a:r>
              <a:endParaRPr lang="en-US" sz="1200" b="1" dirty="0"/>
            </a:p>
          </p:txBody>
        </p:sp>
        <p:sp>
          <p:nvSpPr>
            <p:cNvPr id="70" name="TextBox 69"/>
            <p:cNvSpPr txBox="1"/>
            <p:nvPr/>
          </p:nvSpPr>
          <p:spPr>
            <a:xfrm>
              <a:off x="3435625" y="1525656"/>
              <a:ext cx="888999" cy="1868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73" name="TextBox 72"/>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04" name="TextBox 103"/>
            <p:cNvSpPr txBox="1"/>
            <p:nvPr/>
          </p:nvSpPr>
          <p:spPr>
            <a:xfrm>
              <a:off x="1652658" y="1512956"/>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105"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106" name="TextBox 105"/>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07" name="TextBox 106"/>
            <p:cNvSpPr txBox="1"/>
            <p:nvPr/>
          </p:nvSpPr>
          <p:spPr>
            <a:xfrm>
              <a:off x="12486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08" name="TextBox 107"/>
            <p:cNvSpPr txBox="1"/>
            <p:nvPr/>
          </p:nvSpPr>
          <p:spPr>
            <a:xfrm>
              <a:off x="837648" y="1525656"/>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109" name="Straight Connector 108"/>
            <p:cNvCxnSpPr>
              <a:stCxn id="105" idx="3"/>
              <a:endCxn id="58"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0" name="TextBox 109"/>
            <p:cNvSpPr txBox="1"/>
            <p:nvPr/>
          </p:nvSpPr>
          <p:spPr>
            <a:xfrm>
              <a:off x="6350000" y="2235200"/>
              <a:ext cx="2501900" cy="258532"/>
            </a:xfrm>
            <a:prstGeom prst="rect">
              <a:avLst/>
            </a:prstGeom>
            <a:noFill/>
          </p:spPr>
          <p:txBody>
            <a:bodyPr wrap="square" rtlCol="0">
              <a:spAutoFit/>
            </a:bodyPr>
            <a:lstStyle/>
            <a:p>
              <a:r>
                <a:rPr lang="en-US" sz="1200" b="1" dirty="0" smtClean="0"/>
                <a:t>OSPF Area 0</a:t>
              </a:r>
              <a:endParaRPr lang="en-US" sz="1200" b="1" dirty="0"/>
            </a:p>
          </p:txBody>
        </p:sp>
        <p:sp>
          <p:nvSpPr>
            <p:cNvPr id="111" name="TextBox 110"/>
            <p:cNvSpPr txBox="1"/>
            <p:nvPr/>
          </p:nvSpPr>
          <p:spPr>
            <a:xfrm>
              <a:off x="7023930" y="1525656"/>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112"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113" name="TextBox 112"/>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14" name="TextBox 113"/>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15" name="Straight Connector 114"/>
            <p:cNvCxnSpPr>
              <a:stCxn id="112" idx="1"/>
              <a:endCxn id="64"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6" name="TextBox 115"/>
            <p:cNvSpPr txBox="1"/>
            <p:nvPr/>
          </p:nvSpPr>
          <p:spPr>
            <a:xfrm>
              <a:off x="6170543" y="1525656"/>
              <a:ext cx="828807" cy="199567"/>
            </a:xfrm>
            <a:prstGeom prst="rect">
              <a:avLst/>
            </a:prstGeom>
            <a:noFill/>
          </p:spPr>
          <p:txBody>
            <a:bodyPr wrap="square" lIns="0" tIns="0" rIns="0" bIns="0" rtlCol="0" anchor="ctr" anchorCtr="0">
              <a:noAutofit/>
            </a:bodyPr>
            <a:lstStyle/>
            <a:p>
              <a:pPr algn="r"/>
              <a:r>
                <a:rPr lang="en-US" sz="1050" dirty="0" smtClean="0"/>
                <a:t>24::1/64</a:t>
              </a:r>
              <a:endParaRPr lang="en-US" sz="1050" dirty="0"/>
            </a:p>
          </p:txBody>
        </p:sp>
        <p:sp>
          <p:nvSpPr>
            <p:cNvPr id="117" name="TextBox 116"/>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18" name="TextBox 117"/>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19" name="TextBox 118"/>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101::1/64</a:t>
              </a:r>
              <a:endParaRPr lang="en-US" sz="1050" u="sng" dirty="0"/>
            </a:p>
          </p:txBody>
        </p:sp>
        <p:sp>
          <p:nvSpPr>
            <p:cNvPr id="120" name="TextBox 119"/>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102::1/64</a:t>
              </a:r>
              <a:endParaRPr lang="en-US" sz="1050" u="sng" dirty="0"/>
            </a:p>
          </p:txBody>
        </p:sp>
        <p:sp>
          <p:nvSpPr>
            <p:cNvPr id="121" name="TextBox 120"/>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22" name="Straight Arrow Connector 121"/>
            <p:cNvCxnSpPr>
              <a:stCxn id="118" idx="2"/>
              <a:endCxn id="105"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3" name="Straight Arrow Connector 122"/>
            <p:cNvCxnSpPr>
              <a:stCxn id="119" idx="2"/>
              <a:endCxn id="58"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4" name="Straight Arrow Connector 123"/>
            <p:cNvCxnSpPr>
              <a:stCxn id="120" idx="2"/>
              <a:endCxn id="64"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5" name="Straight Arrow Connector 124"/>
            <p:cNvCxnSpPr>
              <a:stCxn id="121" idx="2"/>
              <a:endCxn id="112"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Tree>
  </p:cSld>
  <p:clrMapOvr>
    <a:masterClrMapping/>
  </p:clrMapOvr>
  <p:transition/>
  <p:timing>
    <p:tnLst>
      <p:par>
        <p:cTn id="1" dur="indefinite" restart="never" nodeType="tmRoot"/>
      </p:par>
    </p:tn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p:cNvSpPr/>
          <p:nvPr/>
        </p:nvSpPr>
        <p:spPr bwMode="auto">
          <a:xfrm>
            <a:off x="2387600" y="3073400"/>
            <a:ext cx="36068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Redistribution Example</a:t>
            </a:r>
            <a:endParaRPr lang="en-US" dirty="0"/>
          </a:p>
        </p:txBody>
      </p:sp>
      <p:sp>
        <p:nvSpPr>
          <p:cNvPr id="73" name="Content Placeholder 6"/>
          <p:cNvSpPr>
            <a:spLocks noGrp="1"/>
          </p:cNvSpPr>
          <p:nvPr>
            <p:ph idx="11"/>
          </p:nvPr>
        </p:nvSpPr>
        <p:spPr>
          <a:xfrm>
            <a:off x="279400" y="3752371"/>
            <a:ext cx="8483600" cy="1346199"/>
          </a:xfrm>
        </p:spPr>
        <p:txBody>
          <a:bodyPr>
            <a:noAutofit/>
          </a:bodyPr>
          <a:lstStyle/>
          <a:p>
            <a:pPr marL="236538" lvl="1">
              <a:lnSpc>
                <a:spcPct val="100000"/>
              </a:lnSpc>
              <a:spcBef>
                <a:spcPts val="0"/>
              </a:spcBef>
              <a:buFont typeface="Wingdings" pitchFamily="2" charset="2"/>
              <a:buChar char="§"/>
            </a:pPr>
            <a:r>
              <a:rPr lang="en-US" dirty="0" smtClean="0"/>
              <a:t>R2 is now configured to redistribute OSPFv3 into MBGP. </a:t>
            </a:r>
          </a:p>
          <a:p>
            <a:pPr marL="463550" lvl="2">
              <a:lnSpc>
                <a:spcPct val="100000"/>
              </a:lnSpc>
              <a:spcBef>
                <a:spcPts val="0"/>
              </a:spcBef>
              <a:buFont typeface="Wingdings" pitchFamily="2" charset="2"/>
              <a:buChar char="§"/>
            </a:pPr>
            <a:r>
              <a:rPr lang="en-US" dirty="0" smtClean="0"/>
              <a:t>The</a:t>
            </a:r>
            <a:r>
              <a:rPr lang="en-US" b="1" dirty="0" smtClean="0">
                <a:latin typeface="Courier New" pitchFamily="49" charset="0"/>
                <a:cs typeface="Courier New" pitchFamily="49" charset="0"/>
              </a:rPr>
              <a:t> include-connected </a:t>
            </a:r>
            <a:r>
              <a:rPr lang="en-US" dirty="0" smtClean="0"/>
              <a:t>keyword is also used.</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8255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 </a:t>
            </a:r>
            <a:r>
              <a:rPr lang="pt-BR" sz="1200" b="1" kern="0" dirty="0" smtClean="0">
                <a:latin typeface="Courier New" pitchFamily="49" charset="0"/>
                <a:cs typeface="Courier New" pitchFamily="49" charset="0"/>
              </a:rPr>
              <a:t>router bgp 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R2(config-router)# </a:t>
            </a:r>
            <a:r>
              <a:rPr lang="pt-BR" sz="1200" b="1" kern="0" dirty="0" smtClean="0">
                <a:latin typeface="Courier New" pitchFamily="49" charset="0"/>
                <a:cs typeface="Courier New" pitchFamily="49" charset="0"/>
              </a:rPr>
              <a:t>address-family ipv6 unicast</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R2(config-router-af)# </a:t>
            </a:r>
            <a:r>
              <a:rPr lang="pt-BR" sz="1200" b="1" kern="0" dirty="0" smtClean="0">
                <a:latin typeface="Courier New" pitchFamily="49" charset="0"/>
                <a:cs typeface="Courier New" pitchFamily="49" charset="0"/>
              </a:rPr>
              <a:t>redistribute ospf 1 include-connected</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R2(config-router-af)#</a:t>
            </a:r>
            <a:endParaRPr lang="en-US" sz="1200" kern="0" dirty="0" smtClean="0">
              <a:latin typeface="Courier New" pitchFamily="49" charset="0"/>
              <a:cs typeface="Courier New" pitchFamily="49" charset="0"/>
            </a:endParaRPr>
          </a:p>
        </p:txBody>
      </p:sp>
      <p:grpSp>
        <p:nvGrpSpPr>
          <p:cNvPr id="2" name="Group 44"/>
          <p:cNvGrpSpPr/>
          <p:nvPr/>
        </p:nvGrpSpPr>
        <p:grpSpPr>
          <a:xfrm>
            <a:off x="215899" y="1092200"/>
            <a:ext cx="8712201" cy="1447800"/>
            <a:chOff x="215899" y="1092200"/>
            <a:chExt cx="8712201" cy="1447800"/>
          </a:xfrm>
        </p:grpSpPr>
        <p:sp>
          <p:nvSpPr>
            <p:cNvPr id="46" name="Rounded Rectangle 45"/>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7" name="Rounded Rectangle 46"/>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ounded Rectangle 50"/>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6"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58" name="TextBox 57"/>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59" name="TextBox 58"/>
            <p:cNvSpPr txBox="1"/>
            <p:nvPr/>
          </p:nvSpPr>
          <p:spPr>
            <a:xfrm>
              <a:off x="50419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61" name="TextBox 60"/>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2" name="TextBox 61"/>
            <p:cNvSpPr txBox="1"/>
            <p:nvPr/>
          </p:nvSpPr>
          <p:spPr>
            <a:xfrm>
              <a:off x="5131352" y="1551055"/>
              <a:ext cx="812799" cy="174167"/>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pic>
          <p:nvPicPr>
            <p:cNvPr id="63"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64" name="TextBox 63"/>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66" name="TextBox 65"/>
            <p:cNvSpPr txBox="1"/>
            <p:nvPr/>
          </p:nvSpPr>
          <p:spPr>
            <a:xfrm>
              <a:off x="254000" y="2235200"/>
              <a:ext cx="2527300" cy="258532"/>
            </a:xfrm>
            <a:prstGeom prst="rect">
              <a:avLst/>
            </a:prstGeom>
            <a:noFill/>
          </p:spPr>
          <p:txBody>
            <a:bodyPr wrap="square" rtlCol="0">
              <a:spAutoFit/>
            </a:bodyPr>
            <a:lstStyle/>
            <a:p>
              <a:r>
                <a:rPr lang="en-US" sz="1200" b="1" dirty="0" smtClean="0"/>
                <a:t>RIP R1R3</a:t>
              </a:r>
              <a:endParaRPr lang="en-US" sz="1200" b="1" dirty="0"/>
            </a:p>
          </p:txBody>
        </p:sp>
        <p:sp>
          <p:nvSpPr>
            <p:cNvPr id="67" name="TextBox 66"/>
            <p:cNvSpPr txBox="1"/>
            <p:nvPr/>
          </p:nvSpPr>
          <p:spPr>
            <a:xfrm>
              <a:off x="3177175" y="2244624"/>
              <a:ext cx="2664826" cy="258532"/>
            </a:xfrm>
            <a:prstGeom prst="rect">
              <a:avLst/>
            </a:prstGeom>
            <a:noFill/>
          </p:spPr>
          <p:txBody>
            <a:bodyPr wrap="square" rtlCol="0">
              <a:spAutoFit/>
            </a:bodyPr>
            <a:lstStyle/>
            <a:p>
              <a:r>
                <a:rPr lang="en-US" sz="1200" b="1" dirty="0" smtClean="0"/>
                <a:t>BGP AS 12</a:t>
              </a:r>
              <a:endParaRPr lang="en-US" sz="1200" b="1" dirty="0"/>
            </a:p>
          </p:txBody>
        </p:sp>
        <p:sp>
          <p:nvSpPr>
            <p:cNvPr id="69" name="TextBox 68"/>
            <p:cNvSpPr txBox="1"/>
            <p:nvPr/>
          </p:nvSpPr>
          <p:spPr>
            <a:xfrm>
              <a:off x="3435625" y="1525656"/>
              <a:ext cx="888999" cy="1868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70" name="TextBox 69"/>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02" name="TextBox 101"/>
            <p:cNvSpPr txBox="1"/>
            <p:nvPr/>
          </p:nvSpPr>
          <p:spPr>
            <a:xfrm>
              <a:off x="1652658" y="1512956"/>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103"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104" name="TextBox 103"/>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05" name="TextBox 104"/>
            <p:cNvSpPr txBox="1"/>
            <p:nvPr/>
          </p:nvSpPr>
          <p:spPr>
            <a:xfrm>
              <a:off x="12486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06" name="TextBox 105"/>
            <p:cNvSpPr txBox="1"/>
            <p:nvPr/>
          </p:nvSpPr>
          <p:spPr>
            <a:xfrm>
              <a:off x="837648" y="1525656"/>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107" name="Straight Connector 106"/>
            <p:cNvCxnSpPr>
              <a:stCxn id="103" idx="3"/>
              <a:endCxn id="56"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08" name="TextBox 107"/>
            <p:cNvSpPr txBox="1"/>
            <p:nvPr/>
          </p:nvSpPr>
          <p:spPr>
            <a:xfrm>
              <a:off x="6350000" y="2235200"/>
              <a:ext cx="2501900" cy="258532"/>
            </a:xfrm>
            <a:prstGeom prst="rect">
              <a:avLst/>
            </a:prstGeom>
            <a:noFill/>
          </p:spPr>
          <p:txBody>
            <a:bodyPr wrap="square" rtlCol="0">
              <a:spAutoFit/>
            </a:bodyPr>
            <a:lstStyle/>
            <a:p>
              <a:r>
                <a:rPr lang="en-US" sz="1200" b="1" dirty="0" smtClean="0"/>
                <a:t>OSPF Area 0</a:t>
              </a:r>
              <a:endParaRPr lang="en-US" sz="1200" b="1" dirty="0"/>
            </a:p>
          </p:txBody>
        </p:sp>
        <p:sp>
          <p:nvSpPr>
            <p:cNvPr id="109" name="TextBox 108"/>
            <p:cNvSpPr txBox="1"/>
            <p:nvPr/>
          </p:nvSpPr>
          <p:spPr>
            <a:xfrm>
              <a:off x="7023930" y="1525656"/>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110"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111" name="TextBox 110"/>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12" name="TextBox 111"/>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13" name="Straight Connector 112"/>
            <p:cNvCxnSpPr>
              <a:stCxn id="110" idx="1"/>
              <a:endCxn id="63"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4" name="TextBox 113"/>
            <p:cNvSpPr txBox="1"/>
            <p:nvPr/>
          </p:nvSpPr>
          <p:spPr>
            <a:xfrm>
              <a:off x="6170543" y="1525656"/>
              <a:ext cx="828807" cy="199567"/>
            </a:xfrm>
            <a:prstGeom prst="rect">
              <a:avLst/>
            </a:prstGeom>
            <a:noFill/>
          </p:spPr>
          <p:txBody>
            <a:bodyPr wrap="square" lIns="0" tIns="0" rIns="0" bIns="0" rtlCol="0" anchor="ctr" anchorCtr="0">
              <a:noAutofit/>
            </a:bodyPr>
            <a:lstStyle/>
            <a:p>
              <a:pPr algn="r"/>
              <a:r>
                <a:rPr lang="en-US" sz="1050" dirty="0" smtClean="0"/>
                <a:t>24::1/64</a:t>
              </a:r>
              <a:endParaRPr lang="en-US" sz="1050" dirty="0"/>
            </a:p>
          </p:txBody>
        </p:sp>
        <p:sp>
          <p:nvSpPr>
            <p:cNvPr id="115" name="TextBox 114"/>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16" name="TextBox 115"/>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17" name="TextBox 116"/>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101::1/64</a:t>
              </a:r>
              <a:endParaRPr lang="en-US" sz="1050" u="sng" dirty="0"/>
            </a:p>
          </p:txBody>
        </p:sp>
        <p:sp>
          <p:nvSpPr>
            <p:cNvPr id="118" name="TextBox 117"/>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102::1/64</a:t>
              </a:r>
              <a:endParaRPr lang="en-US" sz="1050" u="sng" dirty="0"/>
            </a:p>
          </p:txBody>
        </p:sp>
        <p:sp>
          <p:nvSpPr>
            <p:cNvPr id="119" name="TextBox 118"/>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20" name="Straight Arrow Connector 119"/>
            <p:cNvCxnSpPr>
              <a:stCxn id="116" idx="2"/>
              <a:endCxn id="103"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1" name="Straight Arrow Connector 120"/>
            <p:cNvCxnSpPr>
              <a:stCxn id="117" idx="2"/>
              <a:endCxn id="56"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2" name="Straight Arrow Connector 121"/>
            <p:cNvCxnSpPr>
              <a:stCxn id="118" idx="2"/>
              <a:endCxn id="63"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3" name="Straight Arrow Connector 122"/>
            <p:cNvCxnSpPr>
              <a:stCxn id="119" idx="2"/>
              <a:endCxn id="110"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Tree>
  </p:cSld>
  <p:clrMapOvr>
    <a:masterClrMapping/>
  </p:clrMapOvr>
  <p:transition/>
  <p:timing>
    <p:tnLst>
      <p:par>
        <p:cTn id="1" dur="indefinite" restart="never" nodeType="tmRoot"/>
      </p:par>
    </p:tn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p:cNvSpPr/>
          <p:nvPr/>
        </p:nvSpPr>
        <p:spPr bwMode="auto">
          <a:xfrm>
            <a:off x="330200" y="3378200"/>
            <a:ext cx="2070100" cy="11938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Redistribution Example</a:t>
            </a:r>
            <a:endParaRPr lang="en-US" dirty="0"/>
          </a:p>
        </p:txBody>
      </p:sp>
      <p:sp>
        <p:nvSpPr>
          <p:cNvPr id="46" name="Content Placeholder 6"/>
          <p:cNvSpPr>
            <a:spLocks noGrp="1"/>
          </p:cNvSpPr>
          <p:nvPr>
            <p:ph idx="11"/>
          </p:nvPr>
        </p:nvSpPr>
        <p:spPr>
          <a:xfrm>
            <a:off x="279400" y="4995986"/>
            <a:ext cx="8483600" cy="1523999"/>
          </a:xfrm>
        </p:spPr>
        <p:txBody>
          <a:bodyPr>
            <a:noAutofit/>
          </a:bodyPr>
          <a:lstStyle/>
          <a:p>
            <a:pPr marL="236538" lvl="1">
              <a:lnSpc>
                <a:spcPct val="100000"/>
              </a:lnSpc>
              <a:spcBef>
                <a:spcPts val="0"/>
              </a:spcBef>
              <a:buFont typeface="Wingdings" pitchFamily="2" charset="2"/>
              <a:buChar char="§"/>
            </a:pPr>
            <a:r>
              <a:rPr lang="en-US" dirty="0" smtClean="0"/>
              <a:t>The configuration is verified by viewing the R1 BGP routing table.</a:t>
            </a:r>
          </a:p>
          <a:p>
            <a:pPr marL="463550" lvl="2">
              <a:lnSpc>
                <a:spcPct val="100000"/>
              </a:lnSpc>
              <a:spcBef>
                <a:spcPts val="0"/>
              </a:spcBef>
              <a:buFont typeface="Wingdings" pitchFamily="2" charset="2"/>
              <a:buChar char="§"/>
            </a:pPr>
            <a:r>
              <a:rPr lang="en-US" dirty="0" smtClean="0"/>
              <a:t>Notice that R1 has R2’s loopback, R4’s loopback and the network connecting R2 and R4 as BGP routes.</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21336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 </a:t>
            </a:r>
            <a:r>
              <a:rPr lang="pt-BR" sz="1200" b="1" kern="0" dirty="0" smtClean="0">
                <a:latin typeface="Courier New" pitchFamily="49" charset="0"/>
                <a:cs typeface="Courier New" pitchFamily="49" charset="0"/>
              </a:rPr>
              <a:t>show ipv6 route bgp</a:t>
            </a:r>
          </a:p>
          <a:p>
            <a:pPr algn="l" defTabSz="814388" eaLnBrk="1" hangingPunct="1">
              <a:lnSpc>
                <a:spcPct val="100000"/>
              </a:lnSpc>
              <a:spcBef>
                <a:spcPts val="0"/>
              </a:spcBef>
              <a:spcAft>
                <a:spcPts val="0"/>
              </a:spcAft>
              <a:buClr>
                <a:srgbClr val="708CA1"/>
              </a:buClr>
            </a:pPr>
            <a:endParaRPr lang="pt-BR"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&lt;output omitted&gt;</a:t>
            </a:r>
          </a:p>
          <a:p>
            <a:pPr algn="l" defTabSz="814388" eaLnBrk="1" hangingPunct="1">
              <a:lnSpc>
                <a:spcPct val="100000"/>
              </a:lnSpc>
              <a:spcBef>
                <a:spcPts val="0"/>
              </a:spcBef>
              <a:spcAft>
                <a:spcPts val="0"/>
              </a:spcAft>
              <a:buClr>
                <a:srgbClr val="708CA1"/>
              </a:buClr>
            </a:pPr>
            <a:endParaRPr lang="pt-BR"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it-IT" sz="1200" kern="0" dirty="0" smtClean="0">
                <a:latin typeface="Courier New" pitchFamily="49" charset="0"/>
                <a:cs typeface="Courier New" pitchFamily="49" charset="0"/>
              </a:rPr>
              <a:t>B   24::/64 [200/0]</a:t>
            </a:r>
          </a:p>
          <a:p>
            <a:pPr algn="l" defTabSz="814388" eaLnBrk="1" hangingPunct="1">
              <a:lnSpc>
                <a:spcPct val="100000"/>
              </a:lnSpc>
              <a:spcBef>
                <a:spcPts val="0"/>
              </a:spcBef>
              <a:spcAft>
                <a:spcPts val="0"/>
              </a:spcAft>
              <a:buClr>
                <a:srgbClr val="708CA1"/>
              </a:buClr>
            </a:pPr>
            <a:r>
              <a:rPr lang="it-IT" sz="1200" kern="0" dirty="0" smtClean="0">
                <a:latin typeface="Courier New" pitchFamily="49" charset="0"/>
                <a:cs typeface="Courier New" pitchFamily="49" charset="0"/>
              </a:rPr>
              <a:t>     via 12::2</a:t>
            </a:r>
          </a:p>
          <a:p>
            <a:pPr algn="l" defTabSz="814388" eaLnBrk="1" hangingPunct="1">
              <a:lnSpc>
                <a:spcPct val="100000"/>
              </a:lnSpc>
              <a:spcBef>
                <a:spcPts val="0"/>
              </a:spcBef>
              <a:spcAft>
                <a:spcPts val="0"/>
              </a:spcAft>
              <a:buClr>
                <a:srgbClr val="708CA1"/>
              </a:buClr>
            </a:pPr>
            <a:r>
              <a:rPr lang="it-IT" sz="1200" kern="0" dirty="0" smtClean="0">
                <a:latin typeface="Courier New" pitchFamily="49" charset="0"/>
                <a:cs typeface="Courier New" pitchFamily="49" charset="0"/>
              </a:rPr>
              <a:t>B   102::/64 [200/0]</a:t>
            </a:r>
          </a:p>
          <a:p>
            <a:pPr algn="l" defTabSz="814388" eaLnBrk="1" hangingPunct="1">
              <a:lnSpc>
                <a:spcPct val="100000"/>
              </a:lnSpc>
              <a:spcBef>
                <a:spcPts val="0"/>
              </a:spcBef>
              <a:spcAft>
                <a:spcPts val="0"/>
              </a:spcAft>
              <a:buClr>
                <a:srgbClr val="708CA1"/>
              </a:buClr>
            </a:pPr>
            <a:r>
              <a:rPr lang="it-IT" sz="1200" kern="0" dirty="0" smtClean="0">
                <a:latin typeface="Courier New" pitchFamily="49" charset="0"/>
                <a:cs typeface="Courier New" pitchFamily="49" charset="0"/>
              </a:rPr>
              <a:t>     via 12::2</a:t>
            </a:r>
          </a:p>
          <a:p>
            <a:pPr algn="l" defTabSz="814388" eaLnBrk="1" hangingPunct="1">
              <a:lnSpc>
                <a:spcPct val="100000"/>
              </a:lnSpc>
              <a:spcBef>
                <a:spcPts val="0"/>
              </a:spcBef>
              <a:spcAft>
                <a:spcPts val="0"/>
              </a:spcAft>
              <a:buClr>
                <a:srgbClr val="708CA1"/>
              </a:buClr>
            </a:pPr>
            <a:r>
              <a:rPr lang="it-IT" sz="1200" kern="0" dirty="0" smtClean="0">
                <a:latin typeface="Courier New" pitchFamily="49" charset="0"/>
                <a:cs typeface="Courier New" pitchFamily="49" charset="0"/>
              </a:rPr>
              <a:t>B   104::1/128 [200/1]</a:t>
            </a:r>
          </a:p>
          <a:p>
            <a:pPr algn="l" defTabSz="814388" eaLnBrk="1" hangingPunct="1">
              <a:lnSpc>
                <a:spcPct val="100000"/>
              </a:lnSpc>
              <a:spcBef>
                <a:spcPts val="0"/>
              </a:spcBef>
              <a:spcAft>
                <a:spcPts val="0"/>
              </a:spcAft>
              <a:buClr>
                <a:srgbClr val="708CA1"/>
              </a:buClr>
            </a:pPr>
            <a:r>
              <a:rPr lang="it-IT" sz="1200" kern="0" dirty="0" smtClean="0">
                <a:latin typeface="Courier New" pitchFamily="49" charset="0"/>
                <a:cs typeface="Courier New" pitchFamily="49" charset="0"/>
              </a:rPr>
              <a:t>     via 12::2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a:t>
            </a:r>
            <a:endParaRPr lang="en-US" sz="1200" kern="0" dirty="0" smtClean="0">
              <a:latin typeface="Courier New" pitchFamily="49" charset="0"/>
              <a:cs typeface="Courier New" pitchFamily="49" charset="0"/>
            </a:endParaRPr>
          </a:p>
        </p:txBody>
      </p:sp>
      <p:grpSp>
        <p:nvGrpSpPr>
          <p:cNvPr id="2" name="Group 44"/>
          <p:cNvGrpSpPr/>
          <p:nvPr/>
        </p:nvGrpSpPr>
        <p:grpSpPr>
          <a:xfrm>
            <a:off x="215899" y="1092200"/>
            <a:ext cx="8712201" cy="1447800"/>
            <a:chOff x="215899" y="1092200"/>
            <a:chExt cx="8712201" cy="1447800"/>
          </a:xfrm>
        </p:grpSpPr>
        <p:sp>
          <p:nvSpPr>
            <p:cNvPr id="47" name="Rounded Rectangle 46"/>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Rounded Rectangle 49"/>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ounded Rectangle 50"/>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6"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58" name="TextBox 57"/>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59" name="TextBox 58"/>
            <p:cNvSpPr txBox="1"/>
            <p:nvPr/>
          </p:nvSpPr>
          <p:spPr>
            <a:xfrm>
              <a:off x="50419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61" name="TextBox 60"/>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2" name="TextBox 61"/>
            <p:cNvSpPr txBox="1"/>
            <p:nvPr/>
          </p:nvSpPr>
          <p:spPr>
            <a:xfrm>
              <a:off x="5131352" y="1551055"/>
              <a:ext cx="812799" cy="174167"/>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pic>
          <p:nvPicPr>
            <p:cNvPr id="63"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64" name="TextBox 63"/>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66" name="TextBox 65"/>
            <p:cNvSpPr txBox="1"/>
            <p:nvPr/>
          </p:nvSpPr>
          <p:spPr>
            <a:xfrm>
              <a:off x="254000" y="2235200"/>
              <a:ext cx="2527300" cy="258532"/>
            </a:xfrm>
            <a:prstGeom prst="rect">
              <a:avLst/>
            </a:prstGeom>
            <a:noFill/>
          </p:spPr>
          <p:txBody>
            <a:bodyPr wrap="square" rtlCol="0">
              <a:spAutoFit/>
            </a:bodyPr>
            <a:lstStyle/>
            <a:p>
              <a:r>
                <a:rPr lang="en-US" sz="1200" b="1" dirty="0" smtClean="0"/>
                <a:t>RIP R1R3</a:t>
              </a:r>
              <a:endParaRPr lang="en-US" sz="1200" b="1" dirty="0"/>
            </a:p>
          </p:txBody>
        </p:sp>
        <p:sp>
          <p:nvSpPr>
            <p:cNvPr id="67" name="TextBox 66"/>
            <p:cNvSpPr txBox="1"/>
            <p:nvPr/>
          </p:nvSpPr>
          <p:spPr>
            <a:xfrm>
              <a:off x="3177175" y="2244624"/>
              <a:ext cx="2664826" cy="258532"/>
            </a:xfrm>
            <a:prstGeom prst="rect">
              <a:avLst/>
            </a:prstGeom>
            <a:noFill/>
          </p:spPr>
          <p:txBody>
            <a:bodyPr wrap="square" rtlCol="0">
              <a:spAutoFit/>
            </a:bodyPr>
            <a:lstStyle/>
            <a:p>
              <a:r>
                <a:rPr lang="en-US" sz="1200" b="1" dirty="0" smtClean="0"/>
                <a:t>BGP AS 12</a:t>
              </a:r>
              <a:endParaRPr lang="en-US" sz="1200" b="1" dirty="0"/>
            </a:p>
          </p:txBody>
        </p:sp>
        <p:sp>
          <p:nvSpPr>
            <p:cNvPr id="69" name="TextBox 68"/>
            <p:cNvSpPr txBox="1"/>
            <p:nvPr/>
          </p:nvSpPr>
          <p:spPr>
            <a:xfrm>
              <a:off x="3435625" y="1525656"/>
              <a:ext cx="888999" cy="1868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70" name="TextBox 69"/>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1" name="TextBox 70"/>
            <p:cNvSpPr txBox="1"/>
            <p:nvPr/>
          </p:nvSpPr>
          <p:spPr>
            <a:xfrm>
              <a:off x="1652658" y="1512956"/>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103"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104" name="TextBox 103"/>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05" name="TextBox 104"/>
            <p:cNvSpPr txBox="1"/>
            <p:nvPr/>
          </p:nvSpPr>
          <p:spPr>
            <a:xfrm>
              <a:off x="12486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06" name="TextBox 105"/>
            <p:cNvSpPr txBox="1"/>
            <p:nvPr/>
          </p:nvSpPr>
          <p:spPr>
            <a:xfrm>
              <a:off x="837648" y="1525656"/>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107" name="Straight Connector 106"/>
            <p:cNvCxnSpPr>
              <a:stCxn id="103" idx="3"/>
              <a:endCxn id="56"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08" name="TextBox 107"/>
            <p:cNvSpPr txBox="1"/>
            <p:nvPr/>
          </p:nvSpPr>
          <p:spPr>
            <a:xfrm>
              <a:off x="6350000" y="2235200"/>
              <a:ext cx="2501900" cy="258532"/>
            </a:xfrm>
            <a:prstGeom prst="rect">
              <a:avLst/>
            </a:prstGeom>
            <a:noFill/>
          </p:spPr>
          <p:txBody>
            <a:bodyPr wrap="square" rtlCol="0">
              <a:spAutoFit/>
            </a:bodyPr>
            <a:lstStyle/>
            <a:p>
              <a:r>
                <a:rPr lang="en-US" sz="1200" b="1" dirty="0" smtClean="0"/>
                <a:t>OSPF Area 0</a:t>
              </a:r>
              <a:endParaRPr lang="en-US" sz="1200" b="1" dirty="0"/>
            </a:p>
          </p:txBody>
        </p:sp>
        <p:sp>
          <p:nvSpPr>
            <p:cNvPr id="109" name="TextBox 108"/>
            <p:cNvSpPr txBox="1"/>
            <p:nvPr/>
          </p:nvSpPr>
          <p:spPr>
            <a:xfrm>
              <a:off x="7023930" y="1525656"/>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110"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111" name="TextBox 110"/>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12" name="TextBox 111"/>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13" name="Straight Connector 112"/>
            <p:cNvCxnSpPr>
              <a:stCxn id="110" idx="1"/>
              <a:endCxn id="63"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4" name="TextBox 113"/>
            <p:cNvSpPr txBox="1"/>
            <p:nvPr/>
          </p:nvSpPr>
          <p:spPr>
            <a:xfrm>
              <a:off x="6170543" y="1525656"/>
              <a:ext cx="828807" cy="199567"/>
            </a:xfrm>
            <a:prstGeom prst="rect">
              <a:avLst/>
            </a:prstGeom>
            <a:noFill/>
          </p:spPr>
          <p:txBody>
            <a:bodyPr wrap="square" lIns="0" tIns="0" rIns="0" bIns="0" rtlCol="0" anchor="ctr" anchorCtr="0">
              <a:noAutofit/>
            </a:bodyPr>
            <a:lstStyle/>
            <a:p>
              <a:pPr algn="r"/>
              <a:r>
                <a:rPr lang="en-US" sz="1050" dirty="0" smtClean="0"/>
                <a:t>24::1/64</a:t>
              </a:r>
              <a:endParaRPr lang="en-US" sz="1050" dirty="0"/>
            </a:p>
          </p:txBody>
        </p:sp>
        <p:sp>
          <p:nvSpPr>
            <p:cNvPr id="115" name="TextBox 114"/>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16" name="TextBox 115"/>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17" name="TextBox 116"/>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101::1/64</a:t>
              </a:r>
              <a:endParaRPr lang="en-US" sz="1050" u="sng" dirty="0"/>
            </a:p>
          </p:txBody>
        </p:sp>
        <p:sp>
          <p:nvSpPr>
            <p:cNvPr id="118" name="TextBox 117"/>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102::1/64</a:t>
              </a:r>
              <a:endParaRPr lang="en-US" sz="1050" u="sng" dirty="0"/>
            </a:p>
          </p:txBody>
        </p:sp>
        <p:sp>
          <p:nvSpPr>
            <p:cNvPr id="119" name="TextBox 118"/>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20" name="Straight Arrow Connector 119"/>
            <p:cNvCxnSpPr>
              <a:stCxn id="116" idx="2"/>
              <a:endCxn id="103"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1" name="Straight Arrow Connector 120"/>
            <p:cNvCxnSpPr>
              <a:stCxn id="117" idx="2"/>
              <a:endCxn id="56"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2" name="Straight Arrow Connector 121"/>
            <p:cNvCxnSpPr>
              <a:stCxn id="118" idx="2"/>
              <a:endCxn id="63"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3" name="Straight Arrow Connector 122"/>
            <p:cNvCxnSpPr>
              <a:stCxn id="119" idx="2"/>
              <a:endCxn id="110"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Tree>
  </p:cSld>
  <p:clrMapOvr>
    <a:masterClrMapping/>
  </p:clrMapOvr>
  <p:transition/>
  <p:timing>
    <p:tnLst>
      <p:par>
        <p:cTn id="1" dur="indefinite" restart="never" nodeType="tmRoot"/>
      </p:par>
    </p:tn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p:cNvSpPr/>
          <p:nvPr/>
        </p:nvSpPr>
        <p:spPr bwMode="auto">
          <a:xfrm>
            <a:off x="330200" y="3378200"/>
            <a:ext cx="2070100" cy="11938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Redistribution Example</a:t>
            </a:r>
            <a:endParaRPr lang="en-US" dirty="0"/>
          </a:p>
        </p:txBody>
      </p:sp>
      <p:sp>
        <p:nvSpPr>
          <p:cNvPr id="46" name="Content Placeholder 6"/>
          <p:cNvSpPr>
            <a:spLocks noGrp="1"/>
          </p:cNvSpPr>
          <p:nvPr>
            <p:ph idx="11"/>
          </p:nvPr>
        </p:nvSpPr>
        <p:spPr>
          <a:xfrm>
            <a:off x="279400" y="5007709"/>
            <a:ext cx="8483600" cy="1523999"/>
          </a:xfrm>
        </p:spPr>
        <p:txBody>
          <a:bodyPr>
            <a:noAutofit/>
          </a:bodyPr>
          <a:lstStyle/>
          <a:p>
            <a:pPr marL="236538" lvl="1">
              <a:lnSpc>
                <a:spcPct val="100000"/>
              </a:lnSpc>
              <a:spcBef>
                <a:spcPts val="0"/>
              </a:spcBef>
              <a:buFont typeface="Wingdings" pitchFamily="2" charset="2"/>
              <a:buChar char="§"/>
            </a:pPr>
            <a:r>
              <a:rPr lang="en-US" dirty="0" smtClean="0"/>
              <a:t>Redistribution also needs to be configured as follows:</a:t>
            </a:r>
          </a:p>
          <a:p>
            <a:pPr marL="463550" lvl="2">
              <a:lnSpc>
                <a:spcPct val="100000"/>
              </a:lnSpc>
              <a:spcBef>
                <a:spcPts val="0"/>
              </a:spcBef>
              <a:buFont typeface="Wingdings" pitchFamily="2" charset="2"/>
              <a:buChar char="§"/>
            </a:pPr>
            <a:r>
              <a:rPr lang="en-US" dirty="0" smtClean="0"/>
              <a:t>On R1: MBGP into RIPng </a:t>
            </a:r>
          </a:p>
          <a:p>
            <a:pPr marL="463550" lvl="2">
              <a:lnSpc>
                <a:spcPct val="100000"/>
              </a:lnSpc>
              <a:spcBef>
                <a:spcPts val="0"/>
              </a:spcBef>
              <a:buFont typeface="Wingdings" pitchFamily="2" charset="2"/>
              <a:buChar char="§"/>
            </a:pPr>
            <a:r>
              <a:rPr lang="en-US" dirty="0" smtClean="0"/>
              <a:t>On R2: MBGP into OSPFv3</a:t>
            </a:r>
          </a:p>
          <a:p>
            <a:pPr marL="463550" lvl="2">
              <a:lnSpc>
                <a:spcPct val="100000"/>
              </a:lnSpc>
              <a:spcBef>
                <a:spcPts val="0"/>
              </a:spcBef>
              <a:buFont typeface="Wingdings" pitchFamily="2" charset="2"/>
              <a:buChar char="§"/>
            </a:pPr>
            <a:endParaRPr lang="en-US" dirty="0" smtClean="0"/>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21336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 </a:t>
            </a:r>
            <a:r>
              <a:rPr lang="pt-BR" sz="1200" b="1" kern="0" dirty="0" smtClean="0">
                <a:latin typeface="Courier New" pitchFamily="49" charset="0"/>
                <a:cs typeface="Courier New" pitchFamily="49" charset="0"/>
              </a:rPr>
              <a:t>show ipv6 route bgp</a:t>
            </a:r>
          </a:p>
          <a:p>
            <a:pPr algn="l" defTabSz="814388" eaLnBrk="1" hangingPunct="1">
              <a:lnSpc>
                <a:spcPct val="100000"/>
              </a:lnSpc>
              <a:spcBef>
                <a:spcPts val="0"/>
              </a:spcBef>
              <a:spcAft>
                <a:spcPts val="0"/>
              </a:spcAft>
              <a:buClr>
                <a:srgbClr val="708CA1"/>
              </a:buClr>
            </a:pPr>
            <a:endParaRPr lang="pt-BR"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&lt;output omitted&gt;</a:t>
            </a:r>
          </a:p>
          <a:p>
            <a:pPr algn="l" defTabSz="814388" eaLnBrk="1" hangingPunct="1">
              <a:lnSpc>
                <a:spcPct val="100000"/>
              </a:lnSpc>
              <a:spcBef>
                <a:spcPts val="0"/>
              </a:spcBef>
              <a:spcAft>
                <a:spcPts val="0"/>
              </a:spcAft>
              <a:buClr>
                <a:srgbClr val="708CA1"/>
              </a:buClr>
            </a:pPr>
            <a:endParaRPr lang="pt-BR"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it-IT" sz="1200" kern="0" dirty="0" smtClean="0">
                <a:latin typeface="Courier New" pitchFamily="49" charset="0"/>
                <a:cs typeface="Courier New" pitchFamily="49" charset="0"/>
              </a:rPr>
              <a:t>B   24::/64 [200/0]</a:t>
            </a:r>
          </a:p>
          <a:p>
            <a:pPr algn="l" defTabSz="814388" eaLnBrk="1" hangingPunct="1">
              <a:lnSpc>
                <a:spcPct val="100000"/>
              </a:lnSpc>
              <a:spcBef>
                <a:spcPts val="0"/>
              </a:spcBef>
              <a:spcAft>
                <a:spcPts val="0"/>
              </a:spcAft>
              <a:buClr>
                <a:srgbClr val="708CA1"/>
              </a:buClr>
            </a:pPr>
            <a:r>
              <a:rPr lang="it-IT" sz="1200" kern="0" dirty="0" smtClean="0">
                <a:latin typeface="Courier New" pitchFamily="49" charset="0"/>
                <a:cs typeface="Courier New" pitchFamily="49" charset="0"/>
              </a:rPr>
              <a:t>     via 12::2</a:t>
            </a:r>
          </a:p>
          <a:p>
            <a:pPr algn="l" defTabSz="814388" eaLnBrk="1" hangingPunct="1">
              <a:lnSpc>
                <a:spcPct val="100000"/>
              </a:lnSpc>
              <a:spcBef>
                <a:spcPts val="0"/>
              </a:spcBef>
              <a:spcAft>
                <a:spcPts val="0"/>
              </a:spcAft>
              <a:buClr>
                <a:srgbClr val="708CA1"/>
              </a:buClr>
            </a:pPr>
            <a:r>
              <a:rPr lang="it-IT" sz="1200" kern="0" dirty="0" smtClean="0">
                <a:latin typeface="Courier New" pitchFamily="49" charset="0"/>
                <a:cs typeface="Courier New" pitchFamily="49" charset="0"/>
              </a:rPr>
              <a:t>B   102::/64 [200/0]</a:t>
            </a:r>
          </a:p>
          <a:p>
            <a:pPr algn="l" defTabSz="814388" eaLnBrk="1" hangingPunct="1">
              <a:lnSpc>
                <a:spcPct val="100000"/>
              </a:lnSpc>
              <a:spcBef>
                <a:spcPts val="0"/>
              </a:spcBef>
              <a:spcAft>
                <a:spcPts val="0"/>
              </a:spcAft>
              <a:buClr>
                <a:srgbClr val="708CA1"/>
              </a:buClr>
            </a:pPr>
            <a:r>
              <a:rPr lang="it-IT" sz="1200" kern="0" dirty="0" smtClean="0">
                <a:latin typeface="Courier New" pitchFamily="49" charset="0"/>
                <a:cs typeface="Courier New" pitchFamily="49" charset="0"/>
              </a:rPr>
              <a:t>     via 12::2</a:t>
            </a:r>
          </a:p>
          <a:p>
            <a:pPr algn="l" defTabSz="814388" eaLnBrk="1" hangingPunct="1">
              <a:lnSpc>
                <a:spcPct val="100000"/>
              </a:lnSpc>
              <a:spcBef>
                <a:spcPts val="0"/>
              </a:spcBef>
              <a:spcAft>
                <a:spcPts val="0"/>
              </a:spcAft>
              <a:buClr>
                <a:srgbClr val="708CA1"/>
              </a:buClr>
            </a:pPr>
            <a:r>
              <a:rPr lang="it-IT" sz="1200" kern="0" dirty="0" smtClean="0">
                <a:latin typeface="Courier New" pitchFamily="49" charset="0"/>
                <a:cs typeface="Courier New" pitchFamily="49" charset="0"/>
              </a:rPr>
              <a:t>B   104::1/128 [200/1]</a:t>
            </a:r>
          </a:p>
          <a:p>
            <a:pPr algn="l" defTabSz="814388" eaLnBrk="1" hangingPunct="1">
              <a:lnSpc>
                <a:spcPct val="100000"/>
              </a:lnSpc>
              <a:spcBef>
                <a:spcPts val="0"/>
              </a:spcBef>
              <a:spcAft>
                <a:spcPts val="0"/>
              </a:spcAft>
              <a:buClr>
                <a:srgbClr val="708CA1"/>
              </a:buClr>
            </a:pPr>
            <a:r>
              <a:rPr lang="it-IT" sz="1200" kern="0" dirty="0" smtClean="0">
                <a:latin typeface="Courier New" pitchFamily="49" charset="0"/>
                <a:cs typeface="Courier New" pitchFamily="49" charset="0"/>
              </a:rPr>
              <a:t>     via 12::2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a:t>
            </a:r>
            <a:endParaRPr lang="en-US" sz="1200" kern="0" dirty="0" smtClean="0">
              <a:latin typeface="Courier New" pitchFamily="49" charset="0"/>
              <a:cs typeface="Courier New" pitchFamily="49" charset="0"/>
            </a:endParaRPr>
          </a:p>
        </p:txBody>
      </p:sp>
      <p:grpSp>
        <p:nvGrpSpPr>
          <p:cNvPr id="2" name="Group 44"/>
          <p:cNvGrpSpPr/>
          <p:nvPr/>
        </p:nvGrpSpPr>
        <p:grpSpPr>
          <a:xfrm>
            <a:off x="215899" y="1092200"/>
            <a:ext cx="8712201" cy="1447800"/>
            <a:chOff x="215899" y="1092200"/>
            <a:chExt cx="8712201" cy="1447800"/>
          </a:xfrm>
        </p:grpSpPr>
        <p:sp>
          <p:nvSpPr>
            <p:cNvPr id="47" name="Rounded Rectangle 46"/>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Rounded Rectangle 49"/>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ounded Rectangle 50"/>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6"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58" name="TextBox 57"/>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59" name="TextBox 58"/>
            <p:cNvSpPr txBox="1"/>
            <p:nvPr/>
          </p:nvSpPr>
          <p:spPr>
            <a:xfrm>
              <a:off x="50419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61" name="TextBox 60"/>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2" name="TextBox 61"/>
            <p:cNvSpPr txBox="1"/>
            <p:nvPr/>
          </p:nvSpPr>
          <p:spPr>
            <a:xfrm>
              <a:off x="5131352" y="1551055"/>
              <a:ext cx="812799" cy="174167"/>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pic>
          <p:nvPicPr>
            <p:cNvPr id="63"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64" name="TextBox 63"/>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66" name="TextBox 65"/>
            <p:cNvSpPr txBox="1"/>
            <p:nvPr/>
          </p:nvSpPr>
          <p:spPr>
            <a:xfrm>
              <a:off x="254000" y="2235200"/>
              <a:ext cx="2527300" cy="258532"/>
            </a:xfrm>
            <a:prstGeom prst="rect">
              <a:avLst/>
            </a:prstGeom>
            <a:noFill/>
          </p:spPr>
          <p:txBody>
            <a:bodyPr wrap="square" rtlCol="0">
              <a:spAutoFit/>
            </a:bodyPr>
            <a:lstStyle/>
            <a:p>
              <a:r>
                <a:rPr lang="en-US" sz="1200" b="1" dirty="0" smtClean="0"/>
                <a:t>RIP R1R3</a:t>
              </a:r>
              <a:endParaRPr lang="en-US" sz="1200" b="1" dirty="0"/>
            </a:p>
          </p:txBody>
        </p:sp>
        <p:sp>
          <p:nvSpPr>
            <p:cNvPr id="67" name="TextBox 66"/>
            <p:cNvSpPr txBox="1"/>
            <p:nvPr/>
          </p:nvSpPr>
          <p:spPr>
            <a:xfrm>
              <a:off x="3177175" y="2244624"/>
              <a:ext cx="2664826" cy="258532"/>
            </a:xfrm>
            <a:prstGeom prst="rect">
              <a:avLst/>
            </a:prstGeom>
            <a:noFill/>
          </p:spPr>
          <p:txBody>
            <a:bodyPr wrap="square" rtlCol="0">
              <a:spAutoFit/>
            </a:bodyPr>
            <a:lstStyle/>
            <a:p>
              <a:r>
                <a:rPr lang="en-US" sz="1200" b="1" dirty="0" smtClean="0"/>
                <a:t>BGP AS 12</a:t>
              </a:r>
              <a:endParaRPr lang="en-US" sz="1200" b="1" dirty="0"/>
            </a:p>
          </p:txBody>
        </p:sp>
        <p:sp>
          <p:nvSpPr>
            <p:cNvPr id="69" name="TextBox 68"/>
            <p:cNvSpPr txBox="1"/>
            <p:nvPr/>
          </p:nvSpPr>
          <p:spPr>
            <a:xfrm>
              <a:off x="3435625" y="1525656"/>
              <a:ext cx="888999" cy="1868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70" name="TextBox 69"/>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1" name="TextBox 70"/>
            <p:cNvSpPr txBox="1"/>
            <p:nvPr/>
          </p:nvSpPr>
          <p:spPr>
            <a:xfrm>
              <a:off x="1652658" y="1512956"/>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103"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104" name="TextBox 103"/>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05" name="TextBox 104"/>
            <p:cNvSpPr txBox="1"/>
            <p:nvPr/>
          </p:nvSpPr>
          <p:spPr>
            <a:xfrm>
              <a:off x="12486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06" name="TextBox 105"/>
            <p:cNvSpPr txBox="1"/>
            <p:nvPr/>
          </p:nvSpPr>
          <p:spPr>
            <a:xfrm>
              <a:off x="837648" y="1525656"/>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107" name="Straight Connector 106"/>
            <p:cNvCxnSpPr>
              <a:stCxn id="103" idx="3"/>
              <a:endCxn id="56"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08" name="TextBox 107"/>
            <p:cNvSpPr txBox="1"/>
            <p:nvPr/>
          </p:nvSpPr>
          <p:spPr>
            <a:xfrm>
              <a:off x="6350000" y="2235200"/>
              <a:ext cx="2501900" cy="258532"/>
            </a:xfrm>
            <a:prstGeom prst="rect">
              <a:avLst/>
            </a:prstGeom>
            <a:noFill/>
          </p:spPr>
          <p:txBody>
            <a:bodyPr wrap="square" rtlCol="0">
              <a:spAutoFit/>
            </a:bodyPr>
            <a:lstStyle/>
            <a:p>
              <a:r>
                <a:rPr lang="en-US" sz="1200" b="1" dirty="0" smtClean="0"/>
                <a:t>OSPF Area 0</a:t>
              </a:r>
              <a:endParaRPr lang="en-US" sz="1200" b="1" dirty="0"/>
            </a:p>
          </p:txBody>
        </p:sp>
        <p:sp>
          <p:nvSpPr>
            <p:cNvPr id="109" name="TextBox 108"/>
            <p:cNvSpPr txBox="1"/>
            <p:nvPr/>
          </p:nvSpPr>
          <p:spPr>
            <a:xfrm>
              <a:off x="7023930" y="1525656"/>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110"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111" name="TextBox 110"/>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12" name="TextBox 111"/>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13" name="Straight Connector 112"/>
            <p:cNvCxnSpPr>
              <a:stCxn id="110" idx="1"/>
              <a:endCxn id="63"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4" name="TextBox 113"/>
            <p:cNvSpPr txBox="1"/>
            <p:nvPr/>
          </p:nvSpPr>
          <p:spPr>
            <a:xfrm>
              <a:off x="6170543" y="1525656"/>
              <a:ext cx="828807" cy="199567"/>
            </a:xfrm>
            <a:prstGeom prst="rect">
              <a:avLst/>
            </a:prstGeom>
            <a:noFill/>
          </p:spPr>
          <p:txBody>
            <a:bodyPr wrap="square" lIns="0" tIns="0" rIns="0" bIns="0" rtlCol="0" anchor="ctr" anchorCtr="0">
              <a:noAutofit/>
            </a:bodyPr>
            <a:lstStyle/>
            <a:p>
              <a:pPr algn="r"/>
              <a:r>
                <a:rPr lang="en-US" sz="1050" dirty="0" smtClean="0"/>
                <a:t>24::1/64</a:t>
              </a:r>
              <a:endParaRPr lang="en-US" sz="1050" dirty="0"/>
            </a:p>
          </p:txBody>
        </p:sp>
        <p:sp>
          <p:nvSpPr>
            <p:cNvPr id="115" name="TextBox 114"/>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16" name="TextBox 115"/>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17" name="TextBox 116"/>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101::1/64</a:t>
              </a:r>
              <a:endParaRPr lang="en-US" sz="1050" u="sng" dirty="0"/>
            </a:p>
          </p:txBody>
        </p:sp>
        <p:sp>
          <p:nvSpPr>
            <p:cNvPr id="118" name="TextBox 117"/>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102::1/64</a:t>
              </a:r>
              <a:endParaRPr lang="en-US" sz="1050" u="sng" dirty="0"/>
            </a:p>
          </p:txBody>
        </p:sp>
        <p:sp>
          <p:nvSpPr>
            <p:cNvPr id="119" name="TextBox 118"/>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20" name="Straight Arrow Connector 119"/>
            <p:cNvCxnSpPr>
              <a:stCxn id="116" idx="2"/>
              <a:endCxn id="103"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1" name="Straight Arrow Connector 120"/>
            <p:cNvCxnSpPr>
              <a:stCxn id="117" idx="2"/>
              <a:endCxn id="56"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2" name="Straight Arrow Connector 121"/>
            <p:cNvCxnSpPr>
              <a:stCxn id="118" idx="2"/>
              <a:endCxn id="63"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3" name="Straight Arrow Connector 122"/>
            <p:cNvCxnSpPr>
              <a:stCxn id="119" idx="2"/>
              <a:endCxn id="110"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Tree>
  </p:cSld>
  <p:clrMapOvr>
    <a:masterClrMapping/>
  </p:clrMapOvr>
  <p:transition/>
  <p:timing>
    <p:tnLst>
      <p:par>
        <p:cTn id="1" dur="indefinite" restart="never" nodeType="tmRoot"/>
      </p:par>
    </p:tn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Redistribution Example</a:t>
            </a:r>
            <a:endParaRPr lang="en-US" dirty="0"/>
          </a:p>
        </p:txBody>
      </p:sp>
      <p:sp>
        <p:nvSpPr>
          <p:cNvPr id="46" name="Content Placeholder 6"/>
          <p:cNvSpPr>
            <a:spLocks noGrp="1"/>
          </p:cNvSpPr>
          <p:nvPr>
            <p:ph idx="11"/>
          </p:nvPr>
        </p:nvSpPr>
        <p:spPr>
          <a:xfrm>
            <a:off x="279400" y="4457700"/>
            <a:ext cx="8483600" cy="2120899"/>
          </a:xfrm>
        </p:spPr>
        <p:txBody>
          <a:bodyPr>
            <a:noAutofit/>
          </a:bodyPr>
          <a:lstStyle/>
          <a:p>
            <a:pPr marL="236538" lvl="1">
              <a:lnSpc>
                <a:spcPct val="100000"/>
              </a:lnSpc>
              <a:spcBef>
                <a:spcPts val="0"/>
              </a:spcBef>
              <a:buFont typeface="Wingdings" pitchFamily="2" charset="2"/>
              <a:buChar char="§"/>
            </a:pPr>
            <a:r>
              <a:rPr lang="en-US" dirty="0" smtClean="0"/>
              <a:t>R1 is configured to redistribute MBGP into RIPng</a:t>
            </a:r>
          </a:p>
          <a:p>
            <a:pPr marL="463550" lvl="2">
              <a:lnSpc>
                <a:spcPct val="100000"/>
              </a:lnSpc>
              <a:spcBef>
                <a:spcPts val="0"/>
              </a:spcBef>
              <a:buFont typeface="Wingdings" pitchFamily="2" charset="2"/>
              <a:buChar char="§"/>
            </a:pPr>
            <a:r>
              <a:rPr lang="en-US" dirty="0" smtClean="0"/>
              <a:t>BGP routes and directly connected interfaces are redistributed into RIPng.</a:t>
            </a:r>
          </a:p>
          <a:p>
            <a:pPr marL="749300" lvl="3" indent="-228600">
              <a:lnSpc>
                <a:spcPct val="100000"/>
              </a:lnSpc>
              <a:spcBef>
                <a:spcPts val="0"/>
              </a:spcBef>
              <a:buFont typeface="Wingdings" pitchFamily="2" charset="2"/>
              <a:buChar char="§"/>
            </a:pPr>
            <a:r>
              <a:rPr lang="en-US" sz="1800" dirty="0" smtClean="0"/>
              <a:t>Note that although the</a:t>
            </a:r>
            <a:r>
              <a:rPr lang="en-US" sz="1800" dirty="0" smtClean="0">
                <a:latin typeface="Courier New" pitchFamily="49" charset="0"/>
                <a:cs typeface="Courier New" pitchFamily="49" charset="0"/>
              </a:rPr>
              <a:t> </a:t>
            </a:r>
            <a:r>
              <a:rPr lang="en-US" sz="1800" b="1" dirty="0" smtClean="0">
                <a:latin typeface="Courier New" pitchFamily="49" charset="0"/>
                <a:cs typeface="Courier New" pitchFamily="49" charset="0"/>
              </a:rPr>
              <a:t>include-connected </a:t>
            </a:r>
            <a:r>
              <a:rPr lang="en-US" sz="1800" dirty="0" smtClean="0"/>
              <a:t>keyword is available, it may not operate correctly and therefore not recommended. </a:t>
            </a:r>
          </a:p>
          <a:p>
            <a:pPr marL="463550" lvl="2">
              <a:lnSpc>
                <a:spcPct val="100000"/>
              </a:lnSpc>
              <a:spcBef>
                <a:spcPts val="0"/>
              </a:spcBef>
              <a:buFont typeface="Wingdings" pitchFamily="2" charset="2"/>
              <a:buChar char="§"/>
            </a:pPr>
            <a:r>
              <a:rPr lang="en-US" dirty="0" smtClean="0"/>
              <a:t>IBGP learned networks are not redistributed into an IGP by default therefore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bgp redistribute-internal </a:t>
            </a:r>
            <a:r>
              <a:rPr lang="en-US" dirty="0" smtClean="0"/>
              <a:t>address family command is required.</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54" name="Rectangle 53"/>
          <p:cNvSpPr/>
          <p:nvPr/>
        </p:nvSpPr>
        <p:spPr bwMode="auto">
          <a:xfrm>
            <a:off x="2298700" y="3962400"/>
            <a:ext cx="262890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5" name="Rectangle 54"/>
          <p:cNvSpPr/>
          <p:nvPr/>
        </p:nvSpPr>
        <p:spPr bwMode="auto">
          <a:xfrm>
            <a:off x="1828800" y="2882900"/>
            <a:ext cx="2095500" cy="381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Content Placeholder 15"/>
          <p:cNvSpPr txBox="1">
            <a:spLocks/>
          </p:cNvSpPr>
          <p:nvPr/>
        </p:nvSpPr>
        <p:spPr bwMode="auto">
          <a:xfrm>
            <a:off x="293467" y="2692400"/>
            <a:ext cx="8520113" cy="17272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ipv6 router rip R1R3</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R1(config-rtr)# </a:t>
            </a:r>
            <a:r>
              <a:rPr lang="pt-BR" sz="1200" b="1" kern="0" dirty="0" smtClean="0">
                <a:latin typeface="Courier New" pitchFamily="49" charset="0"/>
                <a:cs typeface="Courier New" pitchFamily="49" charset="0"/>
              </a:rPr>
              <a:t>redistribute bgp 12 </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R1(config-rtr)# </a:t>
            </a:r>
            <a:r>
              <a:rPr lang="en-US" sz="1200" b="1" kern="0" dirty="0" smtClean="0">
                <a:latin typeface="Courier New" pitchFamily="49" charset="0"/>
                <a:cs typeface="Courier New" pitchFamily="49" charset="0"/>
              </a:rPr>
              <a:t>redistribute connected </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R1(config-rtr)# </a:t>
            </a:r>
            <a:r>
              <a:rPr lang="pt-BR" sz="1200" b="1" kern="0" dirty="0" smtClean="0">
                <a:latin typeface="Courier New" pitchFamily="49" charset="0"/>
                <a:cs typeface="Courier New" pitchFamily="49" charset="0"/>
              </a:rPr>
              <a:t>exit</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router bgp 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R1(config-router)# </a:t>
            </a:r>
            <a:r>
              <a:rPr lang="pt-BR" sz="1200" b="1" kern="0" dirty="0" smtClean="0">
                <a:latin typeface="Courier New" pitchFamily="49" charset="0"/>
                <a:cs typeface="Courier New" pitchFamily="49" charset="0"/>
              </a:rPr>
              <a:t>address-family ipv6 unicast</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R1(config-router-af)# </a:t>
            </a:r>
            <a:r>
              <a:rPr lang="pt-BR" sz="1200" b="1" kern="0" dirty="0" smtClean="0">
                <a:latin typeface="Courier New" pitchFamily="49" charset="0"/>
                <a:cs typeface="Courier New" pitchFamily="49" charset="0"/>
              </a:rPr>
              <a:t>bgp redistribute-internal</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R1(config-router-af)#</a:t>
            </a:r>
            <a:endParaRPr lang="en-US" sz="1200" kern="0" dirty="0" smtClean="0">
              <a:latin typeface="Courier New" pitchFamily="49" charset="0"/>
              <a:cs typeface="Courier New" pitchFamily="49" charset="0"/>
            </a:endParaRPr>
          </a:p>
        </p:txBody>
      </p:sp>
      <p:grpSp>
        <p:nvGrpSpPr>
          <p:cNvPr id="2" name="Group 46"/>
          <p:cNvGrpSpPr/>
          <p:nvPr/>
        </p:nvGrpSpPr>
        <p:grpSpPr>
          <a:xfrm>
            <a:off x="215899" y="1092200"/>
            <a:ext cx="8712201" cy="1447800"/>
            <a:chOff x="215899" y="1092200"/>
            <a:chExt cx="8712201" cy="1447800"/>
          </a:xfrm>
        </p:grpSpPr>
        <p:sp>
          <p:nvSpPr>
            <p:cNvPr id="49" name="Rounded Rectangle 48"/>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Rounded Rectangle 49"/>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ounded Rectangle 50"/>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3"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56" name="TextBox 55"/>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58" name="TextBox 57"/>
            <p:cNvSpPr txBox="1"/>
            <p:nvPr/>
          </p:nvSpPr>
          <p:spPr>
            <a:xfrm>
              <a:off x="50419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59" name="TextBox 58"/>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1" name="TextBox 60"/>
            <p:cNvSpPr txBox="1"/>
            <p:nvPr/>
          </p:nvSpPr>
          <p:spPr>
            <a:xfrm>
              <a:off x="5131352" y="1551055"/>
              <a:ext cx="812799" cy="174167"/>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pic>
          <p:nvPicPr>
            <p:cNvPr id="62"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63" name="TextBox 62"/>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64" name="TextBox 63"/>
            <p:cNvSpPr txBox="1"/>
            <p:nvPr/>
          </p:nvSpPr>
          <p:spPr>
            <a:xfrm>
              <a:off x="254000" y="2235200"/>
              <a:ext cx="2527300" cy="258532"/>
            </a:xfrm>
            <a:prstGeom prst="rect">
              <a:avLst/>
            </a:prstGeom>
            <a:noFill/>
          </p:spPr>
          <p:txBody>
            <a:bodyPr wrap="square" rtlCol="0">
              <a:spAutoFit/>
            </a:bodyPr>
            <a:lstStyle/>
            <a:p>
              <a:r>
                <a:rPr lang="en-US" sz="1200" b="1" dirty="0" smtClean="0"/>
                <a:t>RIP R1R3</a:t>
              </a:r>
              <a:endParaRPr lang="en-US" sz="1200" b="1" dirty="0"/>
            </a:p>
          </p:txBody>
        </p:sp>
        <p:sp>
          <p:nvSpPr>
            <p:cNvPr id="66" name="TextBox 65"/>
            <p:cNvSpPr txBox="1"/>
            <p:nvPr/>
          </p:nvSpPr>
          <p:spPr>
            <a:xfrm>
              <a:off x="3177175" y="2244624"/>
              <a:ext cx="2664826" cy="258532"/>
            </a:xfrm>
            <a:prstGeom prst="rect">
              <a:avLst/>
            </a:prstGeom>
            <a:noFill/>
          </p:spPr>
          <p:txBody>
            <a:bodyPr wrap="square" rtlCol="0">
              <a:spAutoFit/>
            </a:bodyPr>
            <a:lstStyle/>
            <a:p>
              <a:r>
                <a:rPr lang="en-US" sz="1200" b="1" dirty="0" smtClean="0"/>
                <a:t>BGP AS 12</a:t>
              </a:r>
              <a:endParaRPr lang="en-US" sz="1200" b="1" dirty="0"/>
            </a:p>
          </p:txBody>
        </p:sp>
        <p:sp>
          <p:nvSpPr>
            <p:cNvPr id="67" name="TextBox 66"/>
            <p:cNvSpPr txBox="1"/>
            <p:nvPr/>
          </p:nvSpPr>
          <p:spPr>
            <a:xfrm>
              <a:off x="3435625" y="1525656"/>
              <a:ext cx="888999" cy="1868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69" name="TextBox 68"/>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0" name="TextBox 69"/>
            <p:cNvSpPr txBox="1"/>
            <p:nvPr/>
          </p:nvSpPr>
          <p:spPr>
            <a:xfrm>
              <a:off x="1652658" y="1512956"/>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71"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106" name="TextBox 105"/>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07" name="TextBox 106"/>
            <p:cNvSpPr txBox="1"/>
            <p:nvPr/>
          </p:nvSpPr>
          <p:spPr>
            <a:xfrm>
              <a:off x="12486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08" name="TextBox 107"/>
            <p:cNvSpPr txBox="1"/>
            <p:nvPr/>
          </p:nvSpPr>
          <p:spPr>
            <a:xfrm>
              <a:off x="837648" y="1525656"/>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109" name="Straight Connector 108"/>
            <p:cNvCxnSpPr>
              <a:stCxn id="71" idx="3"/>
              <a:endCxn id="53"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0" name="TextBox 109"/>
            <p:cNvSpPr txBox="1"/>
            <p:nvPr/>
          </p:nvSpPr>
          <p:spPr>
            <a:xfrm>
              <a:off x="6350000" y="2235200"/>
              <a:ext cx="2501900" cy="258532"/>
            </a:xfrm>
            <a:prstGeom prst="rect">
              <a:avLst/>
            </a:prstGeom>
            <a:noFill/>
          </p:spPr>
          <p:txBody>
            <a:bodyPr wrap="square" rtlCol="0">
              <a:spAutoFit/>
            </a:bodyPr>
            <a:lstStyle/>
            <a:p>
              <a:r>
                <a:rPr lang="en-US" sz="1200" b="1" dirty="0" smtClean="0"/>
                <a:t>OSPF Area 0</a:t>
              </a:r>
              <a:endParaRPr lang="en-US" sz="1200" b="1" dirty="0"/>
            </a:p>
          </p:txBody>
        </p:sp>
        <p:sp>
          <p:nvSpPr>
            <p:cNvPr id="111" name="TextBox 110"/>
            <p:cNvSpPr txBox="1"/>
            <p:nvPr/>
          </p:nvSpPr>
          <p:spPr>
            <a:xfrm>
              <a:off x="7023930" y="1525656"/>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112"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113" name="TextBox 112"/>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14" name="TextBox 113"/>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15" name="Straight Connector 114"/>
            <p:cNvCxnSpPr>
              <a:stCxn id="112" idx="1"/>
              <a:endCxn id="62"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6" name="TextBox 115"/>
            <p:cNvSpPr txBox="1"/>
            <p:nvPr/>
          </p:nvSpPr>
          <p:spPr>
            <a:xfrm>
              <a:off x="6170543" y="1525656"/>
              <a:ext cx="828807" cy="199567"/>
            </a:xfrm>
            <a:prstGeom prst="rect">
              <a:avLst/>
            </a:prstGeom>
            <a:noFill/>
          </p:spPr>
          <p:txBody>
            <a:bodyPr wrap="square" lIns="0" tIns="0" rIns="0" bIns="0" rtlCol="0" anchor="ctr" anchorCtr="0">
              <a:noAutofit/>
            </a:bodyPr>
            <a:lstStyle/>
            <a:p>
              <a:pPr algn="r"/>
              <a:r>
                <a:rPr lang="en-US" sz="1050" dirty="0" smtClean="0"/>
                <a:t>24::1/64</a:t>
              </a:r>
              <a:endParaRPr lang="en-US" sz="1050" dirty="0"/>
            </a:p>
          </p:txBody>
        </p:sp>
        <p:sp>
          <p:nvSpPr>
            <p:cNvPr id="117" name="TextBox 116"/>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18" name="TextBox 117"/>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19" name="TextBox 118"/>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101::1/64</a:t>
              </a:r>
              <a:endParaRPr lang="en-US" sz="1050" u="sng" dirty="0"/>
            </a:p>
          </p:txBody>
        </p:sp>
        <p:sp>
          <p:nvSpPr>
            <p:cNvPr id="120" name="TextBox 119"/>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102::1/64</a:t>
              </a:r>
              <a:endParaRPr lang="en-US" sz="1050" u="sng" dirty="0"/>
            </a:p>
          </p:txBody>
        </p:sp>
        <p:sp>
          <p:nvSpPr>
            <p:cNvPr id="121" name="TextBox 120"/>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22" name="Straight Arrow Connector 121"/>
            <p:cNvCxnSpPr>
              <a:stCxn id="118" idx="2"/>
              <a:endCxn id="71"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3" name="Straight Arrow Connector 122"/>
            <p:cNvCxnSpPr>
              <a:stCxn id="119" idx="2"/>
              <a:endCxn id="53"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4" name="Straight Arrow Connector 123"/>
            <p:cNvCxnSpPr>
              <a:stCxn id="120" idx="2"/>
              <a:endCxn id="62"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5" name="Straight Arrow Connector 124"/>
            <p:cNvCxnSpPr>
              <a:stCxn id="121" idx="2"/>
              <a:endCxn id="112"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Tree>
  </p:cSld>
  <p:clrMapOvr>
    <a:masterClrMapping/>
  </p:clrMapOvr>
  <p:transition/>
  <p:timing>
    <p:tnLst>
      <p:par>
        <p:cTn id="1" dur="indefinite" restart="never" nodeType="tmRoot"/>
      </p:par>
    </p:tn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Redistribution Example</a:t>
            </a:r>
            <a:endParaRPr lang="en-US" dirty="0"/>
          </a:p>
        </p:txBody>
      </p:sp>
      <p:sp>
        <p:nvSpPr>
          <p:cNvPr id="46" name="Content Placeholder 6"/>
          <p:cNvSpPr>
            <a:spLocks noGrp="1"/>
          </p:cNvSpPr>
          <p:nvPr>
            <p:ph idx="11"/>
          </p:nvPr>
        </p:nvSpPr>
        <p:spPr>
          <a:xfrm>
            <a:off x="279400" y="5651500"/>
            <a:ext cx="8483600" cy="927099"/>
          </a:xfrm>
        </p:spPr>
        <p:txBody>
          <a:bodyPr>
            <a:noAutofit/>
          </a:bodyPr>
          <a:lstStyle/>
          <a:p>
            <a:pPr marL="236538" lvl="1">
              <a:lnSpc>
                <a:spcPct val="100000"/>
              </a:lnSpc>
              <a:spcBef>
                <a:spcPts val="0"/>
              </a:spcBef>
              <a:buFont typeface="Wingdings" pitchFamily="2" charset="2"/>
              <a:buChar char="§"/>
            </a:pPr>
            <a:r>
              <a:rPr lang="en-US" dirty="0" smtClean="0"/>
              <a:t>The RIPng routes in the routing table of R3 confirms that R3 is learning all the routes in the network.</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55" name="Rectangle 54"/>
          <p:cNvSpPr/>
          <p:nvPr/>
        </p:nvSpPr>
        <p:spPr bwMode="auto">
          <a:xfrm>
            <a:off x="317500" y="3441700"/>
            <a:ext cx="3213100" cy="1905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Content Placeholder 15"/>
          <p:cNvSpPr txBox="1">
            <a:spLocks/>
          </p:cNvSpPr>
          <p:nvPr/>
        </p:nvSpPr>
        <p:spPr bwMode="auto">
          <a:xfrm>
            <a:off x="293467" y="2692400"/>
            <a:ext cx="8520113" cy="28321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R3# </a:t>
            </a:r>
            <a:r>
              <a:rPr lang="pt-BR" sz="1200" b="1" kern="0" dirty="0" smtClean="0">
                <a:latin typeface="Courier New" pitchFamily="49" charset="0"/>
                <a:cs typeface="Courier New" pitchFamily="49" charset="0"/>
              </a:rPr>
              <a:t>show ipv6 route rip</a:t>
            </a:r>
          </a:p>
          <a:p>
            <a:pPr algn="l" defTabSz="814388" eaLnBrk="1" hangingPunct="1">
              <a:lnSpc>
                <a:spcPct val="100000"/>
              </a:lnSpc>
              <a:spcBef>
                <a:spcPts val="0"/>
              </a:spcBef>
              <a:spcAft>
                <a:spcPts val="0"/>
              </a:spcAft>
              <a:buClr>
                <a:srgbClr val="708CA1"/>
              </a:buClr>
            </a:pPr>
            <a:endParaRPr lang="pt-BR"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&lt;output omitted&gt;</a:t>
            </a:r>
          </a:p>
          <a:p>
            <a:pPr algn="l" defTabSz="814388" eaLnBrk="1" hangingPunct="1">
              <a:lnSpc>
                <a:spcPct val="100000"/>
              </a:lnSpc>
              <a:spcBef>
                <a:spcPts val="0"/>
              </a:spcBef>
              <a:spcAft>
                <a:spcPts val="0"/>
              </a:spcAft>
              <a:buClr>
                <a:srgbClr val="708CA1"/>
              </a:buClr>
            </a:pPr>
            <a:endParaRPr lang="pt-BR"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   12::/64 [120/2]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FE80::1, FastEthernet0/0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   24::/64 [120/2]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FE80::1, FastEthernet0/0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   101::/64 [120/2]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FE80::1, FastEthernet0/0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   102::/64 [120/2]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FE80::1, FastEthernet0/0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   104::1/128 [120/2]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FE80::1, FastEthernet0/0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R3#</a:t>
            </a:r>
            <a:endParaRPr lang="en-US" sz="1200" kern="0" dirty="0" smtClean="0">
              <a:latin typeface="Courier New" pitchFamily="49" charset="0"/>
              <a:cs typeface="Courier New" pitchFamily="49" charset="0"/>
            </a:endParaRPr>
          </a:p>
        </p:txBody>
      </p:sp>
      <p:grpSp>
        <p:nvGrpSpPr>
          <p:cNvPr id="2" name="Group 43"/>
          <p:cNvGrpSpPr/>
          <p:nvPr/>
        </p:nvGrpSpPr>
        <p:grpSpPr>
          <a:xfrm>
            <a:off x="215899" y="1092200"/>
            <a:ext cx="8712201" cy="1447800"/>
            <a:chOff x="215899" y="1092200"/>
            <a:chExt cx="8712201" cy="1447800"/>
          </a:xfrm>
        </p:grpSpPr>
        <p:sp>
          <p:nvSpPr>
            <p:cNvPr id="45" name="Rounded Rectangle 44"/>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7" name="Rounded Rectangle 46"/>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ounded Rectangle 50"/>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4"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56" name="TextBox 55"/>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58" name="TextBox 57"/>
            <p:cNvSpPr txBox="1"/>
            <p:nvPr/>
          </p:nvSpPr>
          <p:spPr>
            <a:xfrm>
              <a:off x="50419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59" name="TextBox 58"/>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1" name="TextBox 60"/>
            <p:cNvSpPr txBox="1"/>
            <p:nvPr/>
          </p:nvSpPr>
          <p:spPr>
            <a:xfrm>
              <a:off x="5131352" y="1551055"/>
              <a:ext cx="812799" cy="174167"/>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pic>
          <p:nvPicPr>
            <p:cNvPr id="62"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63" name="TextBox 62"/>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64" name="TextBox 63"/>
            <p:cNvSpPr txBox="1"/>
            <p:nvPr/>
          </p:nvSpPr>
          <p:spPr>
            <a:xfrm>
              <a:off x="254000" y="2235200"/>
              <a:ext cx="2527300" cy="258532"/>
            </a:xfrm>
            <a:prstGeom prst="rect">
              <a:avLst/>
            </a:prstGeom>
            <a:noFill/>
          </p:spPr>
          <p:txBody>
            <a:bodyPr wrap="square" rtlCol="0">
              <a:spAutoFit/>
            </a:bodyPr>
            <a:lstStyle/>
            <a:p>
              <a:r>
                <a:rPr lang="en-US" sz="1200" b="1" dirty="0" smtClean="0"/>
                <a:t>RIP R1R3</a:t>
              </a:r>
              <a:endParaRPr lang="en-US" sz="1200" b="1" dirty="0"/>
            </a:p>
          </p:txBody>
        </p:sp>
        <p:sp>
          <p:nvSpPr>
            <p:cNvPr id="66" name="TextBox 65"/>
            <p:cNvSpPr txBox="1"/>
            <p:nvPr/>
          </p:nvSpPr>
          <p:spPr>
            <a:xfrm>
              <a:off x="3177175" y="2244624"/>
              <a:ext cx="2664826" cy="258532"/>
            </a:xfrm>
            <a:prstGeom prst="rect">
              <a:avLst/>
            </a:prstGeom>
            <a:noFill/>
          </p:spPr>
          <p:txBody>
            <a:bodyPr wrap="square" rtlCol="0">
              <a:spAutoFit/>
            </a:bodyPr>
            <a:lstStyle/>
            <a:p>
              <a:r>
                <a:rPr lang="en-US" sz="1200" b="1" dirty="0" smtClean="0"/>
                <a:t>BGP AS 12</a:t>
              </a:r>
              <a:endParaRPr lang="en-US" sz="1200" b="1" dirty="0"/>
            </a:p>
          </p:txBody>
        </p:sp>
        <p:sp>
          <p:nvSpPr>
            <p:cNvPr id="67" name="TextBox 66"/>
            <p:cNvSpPr txBox="1"/>
            <p:nvPr/>
          </p:nvSpPr>
          <p:spPr>
            <a:xfrm>
              <a:off x="3435625" y="1525656"/>
              <a:ext cx="888999" cy="1868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69" name="TextBox 68"/>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0" name="TextBox 69"/>
            <p:cNvSpPr txBox="1"/>
            <p:nvPr/>
          </p:nvSpPr>
          <p:spPr>
            <a:xfrm>
              <a:off x="1652658" y="1512956"/>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102"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103" name="TextBox 102"/>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04" name="TextBox 103"/>
            <p:cNvSpPr txBox="1"/>
            <p:nvPr/>
          </p:nvSpPr>
          <p:spPr>
            <a:xfrm>
              <a:off x="12486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05" name="TextBox 104"/>
            <p:cNvSpPr txBox="1"/>
            <p:nvPr/>
          </p:nvSpPr>
          <p:spPr>
            <a:xfrm>
              <a:off x="837648" y="1525656"/>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106" name="Straight Connector 105"/>
            <p:cNvCxnSpPr>
              <a:stCxn id="102" idx="3"/>
              <a:endCxn id="54"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07" name="TextBox 106"/>
            <p:cNvSpPr txBox="1"/>
            <p:nvPr/>
          </p:nvSpPr>
          <p:spPr>
            <a:xfrm>
              <a:off x="6350000" y="2235200"/>
              <a:ext cx="2501900" cy="258532"/>
            </a:xfrm>
            <a:prstGeom prst="rect">
              <a:avLst/>
            </a:prstGeom>
            <a:noFill/>
          </p:spPr>
          <p:txBody>
            <a:bodyPr wrap="square" rtlCol="0">
              <a:spAutoFit/>
            </a:bodyPr>
            <a:lstStyle/>
            <a:p>
              <a:r>
                <a:rPr lang="en-US" sz="1200" b="1" dirty="0" smtClean="0"/>
                <a:t>OSPF Area 0</a:t>
              </a:r>
              <a:endParaRPr lang="en-US" sz="1200" b="1" dirty="0"/>
            </a:p>
          </p:txBody>
        </p:sp>
        <p:sp>
          <p:nvSpPr>
            <p:cNvPr id="108" name="TextBox 107"/>
            <p:cNvSpPr txBox="1"/>
            <p:nvPr/>
          </p:nvSpPr>
          <p:spPr>
            <a:xfrm>
              <a:off x="7023930" y="1525656"/>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109"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110" name="TextBox 109"/>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11" name="TextBox 110"/>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12" name="Straight Connector 111"/>
            <p:cNvCxnSpPr>
              <a:stCxn id="109" idx="1"/>
              <a:endCxn id="62"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3" name="TextBox 112"/>
            <p:cNvSpPr txBox="1"/>
            <p:nvPr/>
          </p:nvSpPr>
          <p:spPr>
            <a:xfrm>
              <a:off x="6170543" y="1525656"/>
              <a:ext cx="828807" cy="199567"/>
            </a:xfrm>
            <a:prstGeom prst="rect">
              <a:avLst/>
            </a:prstGeom>
            <a:noFill/>
          </p:spPr>
          <p:txBody>
            <a:bodyPr wrap="square" lIns="0" tIns="0" rIns="0" bIns="0" rtlCol="0" anchor="ctr" anchorCtr="0">
              <a:noAutofit/>
            </a:bodyPr>
            <a:lstStyle/>
            <a:p>
              <a:pPr algn="r"/>
              <a:r>
                <a:rPr lang="en-US" sz="1050" dirty="0" smtClean="0"/>
                <a:t>24::1/64</a:t>
              </a:r>
              <a:endParaRPr lang="en-US" sz="1050" dirty="0"/>
            </a:p>
          </p:txBody>
        </p:sp>
        <p:sp>
          <p:nvSpPr>
            <p:cNvPr id="114" name="TextBox 113"/>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15" name="TextBox 114"/>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16" name="TextBox 115"/>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101::1/64</a:t>
              </a:r>
              <a:endParaRPr lang="en-US" sz="1050" u="sng" dirty="0"/>
            </a:p>
          </p:txBody>
        </p:sp>
        <p:sp>
          <p:nvSpPr>
            <p:cNvPr id="117" name="TextBox 116"/>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102::1/64</a:t>
              </a:r>
              <a:endParaRPr lang="en-US" sz="1050" u="sng" dirty="0"/>
            </a:p>
          </p:txBody>
        </p:sp>
        <p:sp>
          <p:nvSpPr>
            <p:cNvPr id="118" name="TextBox 117"/>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19" name="Straight Arrow Connector 118"/>
            <p:cNvCxnSpPr>
              <a:stCxn id="115" idx="2"/>
              <a:endCxn id="102"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0" name="Straight Arrow Connector 119"/>
            <p:cNvCxnSpPr>
              <a:stCxn id="116" idx="2"/>
              <a:endCxn id="54"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1" name="Straight Arrow Connector 120"/>
            <p:cNvCxnSpPr>
              <a:stCxn id="117" idx="2"/>
              <a:endCxn id="62"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2" name="Straight Arrow Connector 121"/>
            <p:cNvCxnSpPr>
              <a:stCxn id="118" idx="2"/>
              <a:endCxn id="109"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Tree>
  </p:cSld>
  <p:clrMapOvr>
    <a:masterClrMapping/>
  </p:clrMapOvr>
  <p:transition/>
  <p:timing>
    <p:tnLst>
      <p:par>
        <p:cTn id="1" dur="indefinite" restart="never" nodeType="tmRoot"/>
      </p:par>
    </p:tn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Redistribution Example</a:t>
            </a:r>
            <a:endParaRPr lang="en-US" dirty="0"/>
          </a:p>
        </p:txBody>
      </p:sp>
      <p:sp>
        <p:nvSpPr>
          <p:cNvPr id="46" name="Content Placeholder 6"/>
          <p:cNvSpPr>
            <a:spLocks noGrp="1"/>
          </p:cNvSpPr>
          <p:nvPr>
            <p:ph idx="11"/>
          </p:nvPr>
        </p:nvSpPr>
        <p:spPr>
          <a:xfrm>
            <a:off x="279400" y="4457700"/>
            <a:ext cx="8483600" cy="2120899"/>
          </a:xfrm>
        </p:spPr>
        <p:txBody>
          <a:bodyPr>
            <a:noAutofit/>
          </a:bodyPr>
          <a:lstStyle/>
          <a:p>
            <a:pPr marL="236538" lvl="1">
              <a:lnSpc>
                <a:spcPct val="100000"/>
              </a:lnSpc>
              <a:spcBef>
                <a:spcPts val="0"/>
              </a:spcBef>
              <a:buFont typeface="Wingdings" pitchFamily="2" charset="2"/>
              <a:buChar char="§"/>
            </a:pPr>
            <a:r>
              <a:rPr lang="en-US" dirty="0" smtClean="0"/>
              <a:t>R2 is configured to redistribute MBGP into OSPFv3.</a:t>
            </a:r>
          </a:p>
          <a:p>
            <a:pPr marL="463550" lvl="2">
              <a:lnSpc>
                <a:spcPct val="100000"/>
              </a:lnSpc>
              <a:spcBef>
                <a:spcPts val="0"/>
              </a:spcBef>
              <a:buFont typeface="Wingdings" pitchFamily="2" charset="2"/>
              <a:buChar char="§"/>
            </a:pPr>
            <a:r>
              <a:rPr lang="en-US" dirty="0" smtClean="0"/>
              <a:t>BGP routes and directly connected interfaces are redistributed into RIPng.</a:t>
            </a:r>
          </a:p>
          <a:p>
            <a:pPr marL="463550" lvl="2">
              <a:lnSpc>
                <a:spcPct val="100000"/>
              </a:lnSpc>
              <a:spcBef>
                <a:spcPts val="0"/>
              </a:spcBef>
              <a:buFont typeface="Wingdings" pitchFamily="2" charset="2"/>
              <a:buChar char="§"/>
            </a:pPr>
            <a:r>
              <a:rPr lang="en-US" dirty="0" smtClean="0"/>
              <a:t>Again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bgp redistribute-internal </a:t>
            </a:r>
            <a:r>
              <a:rPr lang="en-US" dirty="0" smtClean="0"/>
              <a:t>address family command is required.</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54" name="Rectangle 53"/>
          <p:cNvSpPr/>
          <p:nvPr/>
        </p:nvSpPr>
        <p:spPr bwMode="auto">
          <a:xfrm>
            <a:off x="2298700" y="3797300"/>
            <a:ext cx="262890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5" name="Rectangle 54"/>
          <p:cNvSpPr/>
          <p:nvPr/>
        </p:nvSpPr>
        <p:spPr bwMode="auto">
          <a:xfrm>
            <a:off x="1828800" y="2882900"/>
            <a:ext cx="2095500" cy="381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Content Placeholder 15"/>
          <p:cNvSpPr txBox="1">
            <a:spLocks/>
          </p:cNvSpPr>
          <p:nvPr/>
        </p:nvSpPr>
        <p:spPr bwMode="auto">
          <a:xfrm>
            <a:off x="293467" y="2692400"/>
            <a:ext cx="8520113" cy="17272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 </a:t>
            </a:r>
            <a:r>
              <a:rPr lang="pt-BR" sz="1200" b="1" kern="0" dirty="0" smtClean="0">
                <a:latin typeface="Courier New" pitchFamily="49" charset="0"/>
                <a:cs typeface="Courier New" pitchFamily="49" charset="0"/>
              </a:rPr>
              <a:t>ipv6 router ospf 1</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R2(config-rtr)# </a:t>
            </a:r>
            <a:r>
              <a:rPr lang="pt-BR" sz="1200" b="1" kern="0" dirty="0" smtClean="0">
                <a:latin typeface="Courier New" pitchFamily="49" charset="0"/>
                <a:cs typeface="Courier New" pitchFamily="49" charset="0"/>
              </a:rPr>
              <a:t>redistribute bgp 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R2(config-rtr)# </a:t>
            </a:r>
            <a:r>
              <a:rPr lang="pt-BR" sz="1200" b="1" kern="0" dirty="0" smtClean="0">
                <a:latin typeface="Courier New" pitchFamily="49" charset="0"/>
                <a:cs typeface="Courier New" pitchFamily="49" charset="0"/>
              </a:rPr>
              <a:t>redistribute connected</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R2(config-rtr)# </a:t>
            </a:r>
            <a:r>
              <a:rPr lang="pt-BR" sz="1200" b="1" kern="0" dirty="0" smtClean="0">
                <a:latin typeface="Courier New" pitchFamily="49" charset="0"/>
                <a:cs typeface="Courier New" pitchFamily="49" charset="0"/>
              </a:rPr>
              <a:t>exit</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 </a:t>
            </a:r>
            <a:r>
              <a:rPr lang="pt-BR" sz="1200" b="1" kern="0" dirty="0" smtClean="0">
                <a:latin typeface="Courier New" pitchFamily="49" charset="0"/>
                <a:cs typeface="Courier New" pitchFamily="49" charset="0"/>
              </a:rPr>
              <a:t>router bgp 12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R2(config-router)# </a:t>
            </a:r>
            <a:r>
              <a:rPr lang="en-US" sz="1200" b="1" kern="0" dirty="0" smtClean="0">
                <a:latin typeface="Courier New" pitchFamily="49" charset="0"/>
                <a:cs typeface="Courier New" pitchFamily="49" charset="0"/>
              </a:rPr>
              <a:t>address-family ipv6 unicast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R2(config-router-af)# </a:t>
            </a:r>
            <a:r>
              <a:rPr lang="en-US" sz="1200" b="1" kern="0" dirty="0" smtClean="0">
                <a:latin typeface="Courier New" pitchFamily="49" charset="0"/>
                <a:cs typeface="Courier New" pitchFamily="49" charset="0"/>
              </a:rPr>
              <a:t>bgp redistribute-internal</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R2(config-router-af)#</a:t>
            </a:r>
          </a:p>
        </p:txBody>
      </p:sp>
      <p:grpSp>
        <p:nvGrpSpPr>
          <p:cNvPr id="2" name="Group 44"/>
          <p:cNvGrpSpPr/>
          <p:nvPr/>
        </p:nvGrpSpPr>
        <p:grpSpPr>
          <a:xfrm>
            <a:off x="215899" y="1092200"/>
            <a:ext cx="8712201" cy="1447800"/>
            <a:chOff x="215899" y="1092200"/>
            <a:chExt cx="8712201" cy="1447800"/>
          </a:xfrm>
        </p:grpSpPr>
        <p:sp>
          <p:nvSpPr>
            <p:cNvPr id="47" name="Rounded Rectangle 46"/>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ounded Rectangle 50"/>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Rounded Rectangle 52"/>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6"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8"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59" name="TextBox 58"/>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61" name="TextBox 60"/>
            <p:cNvSpPr txBox="1"/>
            <p:nvPr/>
          </p:nvSpPr>
          <p:spPr>
            <a:xfrm>
              <a:off x="50419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62" name="TextBox 61"/>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3" name="TextBox 62"/>
            <p:cNvSpPr txBox="1"/>
            <p:nvPr/>
          </p:nvSpPr>
          <p:spPr>
            <a:xfrm>
              <a:off x="5131352" y="1551055"/>
              <a:ext cx="812799" cy="174167"/>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pic>
          <p:nvPicPr>
            <p:cNvPr id="64"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66" name="TextBox 65"/>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67" name="TextBox 66"/>
            <p:cNvSpPr txBox="1"/>
            <p:nvPr/>
          </p:nvSpPr>
          <p:spPr>
            <a:xfrm>
              <a:off x="254000" y="2235200"/>
              <a:ext cx="2527300" cy="258532"/>
            </a:xfrm>
            <a:prstGeom prst="rect">
              <a:avLst/>
            </a:prstGeom>
            <a:noFill/>
          </p:spPr>
          <p:txBody>
            <a:bodyPr wrap="square" rtlCol="0">
              <a:spAutoFit/>
            </a:bodyPr>
            <a:lstStyle/>
            <a:p>
              <a:r>
                <a:rPr lang="en-US" sz="1200" b="1" dirty="0" smtClean="0"/>
                <a:t>RIP R1R3</a:t>
              </a:r>
              <a:endParaRPr lang="en-US" sz="1200" b="1" dirty="0"/>
            </a:p>
          </p:txBody>
        </p:sp>
        <p:sp>
          <p:nvSpPr>
            <p:cNvPr id="69" name="TextBox 68"/>
            <p:cNvSpPr txBox="1"/>
            <p:nvPr/>
          </p:nvSpPr>
          <p:spPr>
            <a:xfrm>
              <a:off x="3177175" y="2244624"/>
              <a:ext cx="2664826" cy="258532"/>
            </a:xfrm>
            <a:prstGeom prst="rect">
              <a:avLst/>
            </a:prstGeom>
            <a:noFill/>
          </p:spPr>
          <p:txBody>
            <a:bodyPr wrap="square" rtlCol="0">
              <a:spAutoFit/>
            </a:bodyPr>
            <a:lstStyle/>
            <a:p>
              <a:r>
                <a:rPr lang="en-US" sz="1200" b="1" dirty="0" smtClean="0"/>
                <a:t>BGP AS 12</a:t>
              </a:r>
              <a:endParaRPr lang="en-US" sz="1200" b="1" dirty="0"/>
            </a:p>
          </p:txBody>
        </p:sp>
        <p:sp>
          <p:nvSpPr>
            <p:cNvPr id="70" name="TextBox 69"/>
            <p:cNvSpPr txBox="1"/>
            <p:nvPr/>
          </p:nvSpPr>
          <p:spPr>
            <a:xfrm>
              <a:off x="3435625" y="1525656"/>
              <a:ext cx="888999" cy="1868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102" name="TextBox 101"/>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03" name="TextBox 102"/>
            <p:cNvSpPr txBox="1"/>
            <p:nvPr/>
          </p:nvSpPr>
          <p:spPr>
            <a:xfrm>
              <a:off x="1652658" y="1512956"/>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104"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105" name="TextBox 104"/>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06" name="TextBox 105"/>
            <p:cNvSpPr txBox="1"/>
            <p:nvPr/>
          </p:nvSpPr>
          <p:spPr>
            <a:xfrm>
              <a:off x="12486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07" name="TextBox 106"/>
            <p:cNvSpPr txBox="1"/>
            <p:nvPr/>
          </p:nvSpPr>
          <p:spPr>
            <a:xfrm>
              <a:off x="837648" y="1525656"/>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108" name="Straight Connector 107"/>
            <p:cNvCxnSpPr>
              <a:stCxn id="104" idx="3"/>
              <a:endCxn id="58"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09" name="TextBox 108"/>
            <p:cNvSpPr txBox="1"/>
            <p:nvPr/>
          </p:nvSpPr>
          <p:spPr>
            <a:xfrm>
              <a:off x="6350000" y="2235200"/>
              <a:ext cx="2501900" cy="258532"/>
            </a:xfrm>
            <a:prstGeom prst="rect">
              <a:avLst/>
            </a:prstGeom>
            <a:noFill/>
          </p:spPr>
          <p:txBody>
            <a:bodyPr wrap="square" rtlCol="0">
              <a:spAutoFit/>
            </a:bodyPr>
            <a:lstStyle/>
            <a:p>
              <a:r>
                <a:rPr lang="en-US" sz="1200" b="1" dirty="0" smtClean="0"/>
                <a:t>OSPF Area 0</a:t>
              </a:r>
              <a:endParaRPr lang="en-US" sz="1200" b="1" dirty="0"/>
            </a:p>
          </p:txBody>
        </p:sp>
        <p:sp>
          <p:nvSpPr>
            <p:cNvPr id="110" name="TextBox 109"/>
            <p:cNvSpPr txBox="1"/>
            <p:nvPr/>
          </p:nvSpPr>
          <p:spPr>
            <a:xfrm>
              <a:off x="7023930" y="1525656"/>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111"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112" name="TextBox 111"/>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13" name="TextBox 112"/>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14" name="Straight Connector 113"/>
            <p:cNvCxnSpPr>
              <a:stCxn id="111" idx="1"/>
              <a:endCxn id="64"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5" name="TextBox 114"/>
            <p:cNvSpPr txBox="1"/>
            <p:nvPr/>
          </p:nvSpPr>
          <p:spPr>
            <a:xfrm>
              <a:off x="6170543" y="1525656"/>
              <a:ext cx="828807" cy="199567"/>
            </a:xfrm>
            <a:prstGeom prst="rect">
              <a:avLst/>
            </a:prstGeom>
            <a:noFill/>
          </p:spPr>
          <p:txBody>
            <a:bodyPr wrap="square" lIns="0" tIns="0" rIns="0" bIns="0" rtlCol="0" anchor="ctr" anchorCtr="0">
              <a:noAutofit/>
            </a:bodyPr>
            <a:lstStyle/>
            <a:p>
              <a:pPr algn="r"/>
              <a:r>
                <a:rPr lang="en-US" sz="1050" dirty="0" smtClean="0"/>
                <a:t>24::1/64</a:t>
              </a:r>
              <a:endParaRPr lang="en-US" sz="1050" dirty="0"/>
            </a:p>
          </p:txBody>
        </p:sp>
        <p:sp>
          <p:nvSpPr>
            <p:cNvPr id="116" name="TextBox 115"/>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17" name="TextBox 116"/>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18" name="TextBox 117"/>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101::1/64</a:t>
              </a:r>
              <a:endParaRPr lang="en-US" sz="1050" u="sng" dirty="0"/>
            </a:p>
          </p:txBody>
        </p:sp>
        <p:sp>
          <p:nvSpPr>
            <p:cNvPr id="119" name="TextBox 118"/>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102::1/64</a:t>
              </a:r>
              <a:endParaRPr lang="en-US" sz="1050" u="sng" dirty="0"/>
            </a:p>
          </p:txBody>
        </p:sp>
        <p:sp>
          <p:nvSpPr>
            <p:cNvPr id="120" name="TextBox 119"/>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21" name="Straight Arrow Connector 120"/>
            <p:cNvCxnSpPr>
              <a:stCxn id="117" idx="2"/>
              <a:endCxn id="104"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2" name="Straight Arrow Connector 121"/>
            <p:cNvCxnSpPr>
              <a:stCxn id="118" idx="2"/>
              <a:endCxn id="58"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3" name="Straight Arrow Connector 122"/>
            <p:cNvCxnSpPr>
              <a:stCxn id="119" idx="2"/>
              <a:endCxn id="64"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4" name="Straight Arrow Connector 123"/>
            <p:cNvCxnSpPr>
              <a:stCxn id="120" idx="2"/>
              <a:endCxn id="111"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Tree>
  </p:cSld>
  <p:clrMapOvr>
    <a:masterClrMapping/>
  </p:clrMapOvr>
  <p:transition/>
  <p:timing>
    <p:tnLst>
      <p:par>
        <p:cTn id="1" dur="indefinite" restart="never" nodeType="tmRoot"/>
      </p:par>
    </p:tn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Redistribution Example</a:t>
            </a:r>
            <a:endParaRPr lang="en-US" dirty="0"/>
          </a:p>
        </p:txBody>
      </p:sp>
      <p:sp>
        <p:nvSpPr>
          <p:cNvPr id="46" name="Content Placeholder 6"/>
          <p:cNvSpPr>
            <a:spLocks noGrp="1"/>
          </p:cNvSpPr>
          <p:nvPr>
            <p:ph idx="11"/>
          </p:nvPr>
        </p:nvSpPr>
        <p:spPr>
          <a:xfrm>
            <a:off x="279400" y="5651500"/>
            <a:ext cx="8483600" cy="927099"/>
          </a:xfrm>
        </p:spPr>
        <p:txBody>
          <a:bodyPr>
            <a:noAutofit/>
          </a:bodyPr>
          <a:lstStyle/>
          <a:p>
            <a:pPr marL="236538" lvl="1">
              <a:lnSpc>
                <a:spcPct val="100000"/>
              </a:lnSpc>
              <a:spcBef>
                <a:spcPts val="0"/>
              </a:spcBef>
              <a:buFont typeface="Wingdings" pitchFamily="2" charset="2"/>
              <a:buChar char="§"/>
            </a:pPr>
            <a:r>
              <a:rPr lang="en-US" dirty="0" smtClean="0"/>
              <a:t>The OSPFv3 routes in the routing table of R4 confirms that R4 is learning all the routes in the network.</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55" name="Rectangle 54"/>
          <p:cNvSpPr/>
          <p:nvPr/>
        </p:nvSpPr>
        <p:spPr bwMode="auto">
          <a:xfrm>
            <a:off x="317500" y="3441700"/>
            <a:ext cx="3213100" cy="1905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Content Placeholder 15"/>
          <p:cNvSpPr txBox="1">
            <a:spLocks/>
          </p:cNvSpPr>
          <p:nvPr/>
        </p:nvSpPr>
        <p:spPr bwMode="auto">
          <a:xfrm>
            <a:off x="293467" y="2692400"/>
            <a:ext cx="8520113" cy="28321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 </a:t>
            </a:r>
            <a:r>
              <a:rPr lang="pt-BR" sz="1200" b="1" kern="0" dirty="0" smtClean="0">
                <a:latin typeface="Courier New" pitchFamily="49" charset="0"/>
                <a:cs typeface="Courier New" pitchFamily="49" charset="0"/>
              </a:rPr>
              <a:t>show ipv6 route rip</a:t>
            </a:r>
          </a:p>
          <a:p>
            <a:pPr algn="l" defTabSz="814388" eaLnBrk="1" hangingPunct="1">
              <a:lnSpc>
                <a:spcPct val="100000"/>
              </a:lnSpc>
              <a:spcBef>
                <a:spcPts val="0"/>
              </a:spcBef>
              <a:spcAft>
                <a:spcPts val="0"/>
              </a:spcAft>
              <a:buClr>
                <a:srgbClr val="708CA1"/>
              </a:buClr>
            </a:pPr>
            <a:endParaRPr lang="pt-BR"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&lt;output omitted&gt;</a:t>
            </a:r>
          </a:p>
          <a:p>
            <a:pPr algn="l" defTabSz="814388" eaLnBrk="1" hangingPunct="1">
              <a:lnSpc>
                <a:spcPct val="100000"/>
              </a:lnSpc>
              <a:spcBef>
                <a:spcPts val="0"/>
              </a:spcBef>
              <a:spcAft>
                <a:spcPts val="0"/>
              </a:spcAft>
              <a:buClr>
                <a:srgbClr val="708CA1"/>
              </a:buClr>
            </a:pPr>
            <a:endParaRPr lang="pt-BR"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OE2 12::/64 [110/20]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FE80::2, FastEthernet0/0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OE2 13::/64 [110/1]</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FE80::2, FastEthernet0/0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OE2 101::/64 [110/1]</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FE80::2, FastEthernet0/0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OE2 102::/64 [110/20]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FE80::2, FastEthernet0/0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OE2 103::/64 [110/2]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FE80::2, FastEthernet0/0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a:t>
            </a:r>
            <a:endParaRPr lang="en-US" sz="1200" kern="0" dirty="0" smtClean="0">
              <a:latin typeface="Courier New" pitchFamily="49" charset="0"/>
              <a:cs typeface="Courier New" pitchFamily="49" charset="0"/>
            </a:endParaRPr>
          </a:p>
        </p:txBody>
      </p:sp>
      <p:grpSp>
        <p:nvGrpSpPr>
          <p:cNvPr id="2" name="Group 43"/>
          <p:cNvGrpSpPr/>
          <p:nvPr/>
        </p:nvGrpSpPr>
        <p:grpSpPr>
          <a:xfrm>
            <a:off x="215899" y="1092200"/>
            <a:ext cx="8712201" cy="1447800"/>
            <a:chOff x="215899" y="1092200"/>
            <a:chExt cx="8712201" cy="1447800"/>
          </a:xfrm>
        </p:grpSpPr>
        <p:sp>
          <p:nvSpPr>
            <p:cNvPr id="45" name="Rounded Rectangle 44"/>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7" name="Rounded Rectangle 46"/>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ounded Rectangle 50"/>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6"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58" name="TextBox 57"/>
            <p:cNvSpPr txBox="1"/>
            <p:nvPr/>
          </p:nvSpPr>
          <p:spPr>
            <a:xfrm>
              <a:off x="3458416" y="17227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59" name="TextBox 58"/>
            <p:cNvSpPr txBox="1"/>
            <p:nvPr/>
          </p:nvSpPr>
          <p:spPr>
            <a:xfrm>
              <a:off x="5041900" y="17018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61" name="TextBox 60"/>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2" name="TextBox 61"/>
            <p:cNvSpPr txBox="1"/>
            <p:nvPr/>
          </p:nvSpPr>
          <p:spPr>
            <a:xfrm>
              <a:off x="5131352" y="1551055"/>
              <a:ext cx="812799" cy="174167"/>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pic>
          <p:nvPicPr>
            <p:cNvPr id="63"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64" name="TextBox 63"/>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66" name="TextBox 65"/>
            <p:cNvSpPr txBox="1"/>
            <p:nvPr/>
          </p:nvSpPr>
          <p:spPr>
            <a:xfrm>
              <a:off x="254000" y="2235200"/>
              <a:ext cx="2527300" cy="258532"/>
            </a:xfrm>
            <a:prstGeom prst="rect">
              <a:avLst/>
            </a:prstGeom>
            <a:noFill/>
          </p:spPr>
          <p:txBody>
            <a:bodyPr wrap="square" rtlCol="0">
              <a:spAutoFit/>
            </a:bodyPr>
            <a:lstStyle/>
            <a:p>
              <a:r>
                <a:rPr lang="en-US" sz="1200" b="1" dirty="0" smtClean="0"/>
                <a:t>RIP R1R3</a:t>
              </a:r>
              <a:endParaRPr lang="en-US" sz="1200" b="1" dirty="0"/>
            </a:p>
          </p:txBody>
        </p:sp>
        <p:sp>
          <p:nvSpPr>
            <p:cNvPr id="67" name="TextBox 66"/>
            <p:cNvSpPr txBox="1"/>
            <p:nvPr/>
          </p:nvSpPr>
          <p:spPr>
            <a:xfrm>
              <a:off x="3177175" y="2244624"/>
              <a:ext cx="2664826" cy="258532"/>
            </a:xfrm>
            <a:prstGeom prst="rect">
              <a:avLst/>
            </a:prstGeom>
            <a:noFill/>
          </p:spPr>
          <p:txBody>
            <a:bodyPr wrap="square" rtlCol="0">
              <a:spAutoFit/>
            </a:bodyPr>
            <a:lstStyle/>
            <a:p>
              <a:r>
                <a:rPr lang="en-US" sz="1200" b="1" dirty="0" smtClean="0"/>
                <a:t>BGP AS 12</a:t>
              </a:r>
              <a:endParaRPr lang="en-US" sz="1200" b="1" dirty="0"/>
            </a:p>
          </p:txBody>
        </p:sp>
        <p:sp>
          <p:nvSpPr>
            <p:cNvPr id="69" name="TextBox 68"/>
            <p:cNvSpPr txBox="1"/>
            <p:nvPr/>
          </p:nvSpPr>
          <p:spPr>
            <a:xfrm>
              <a:off x="3435625" y="1525656"/>
              <a:ext cx="888999" cy="1868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70" name="TextBox 69"/>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01" name="TextBox 100"/>
            <p:cNvSpPr txBox="1"/>
            <p:nvPr/>
          </p:nvSpPr>
          <p:spPr>
            <a:xfrm>
              <a:off x="1652658" y="1512956"/>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102"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103" name="TextBox 102"/>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04" name="TextBox 103"/>
            <p:cNvSpPr txBox="1"/>
            <p:nvPr/>
          </p:nvSpPr>
          <p:spPr>
            <a:xfrm>
              <a:off x="12486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05" name="TextBox 104"/>
            <p:cNvSpPr txBox="1"/>
            <p:nvPr/>
          </p:nvSpPr>
          <p:spPr>
            <a:xfrm>
              <a:off x="837648" y="1525656"/>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106" name="Straight Connector 105"/>
            <p:cNvCxnSpPr>
              <a:stCxn id="102" idx="3"/>
              <a:endCxn id="56"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07" name="TextBox 106"/>
            <p:cNvSpPr txBox="1"/>
            <p:nvPr/>
          </p:nvSpPr>
          <p:spPr>
            <a:xfrm>
              <a:off x="6350000" y="2235200"/>
              <a:ext cx="2501900" cy="258532"/>
            </a:xfrm>
            <a:prstGeom prst="rect">
              <a:avLst/>
            </a:prstGeom>
            <a:noFill/>
          </p:spPr>
          <p:txBody>
            <a:bodyPr wrap="square" rtlCol="0">
              <a:spAutoFit/>
            </a:bodyPr>
            <a:lstStyle/>
            <a:p>
              <a:r>
                <a:rPr lang="en-US" sz="1200" b="1" dirty="0" smtClean="0"/>
                <a:t>OSPF Area 0</a:t>
              </a:r>
              <a:endParaRPr lang="en-US" sz="1200" b="1" dirty="0"/>
            </a:p>
          </p:txBody>
        </p:sp>
        <p:sp>
          <p:nvSpPr>
            <p:cNvPr id="108" name="TextBox 107"/>
            <p:cNvSpPr txBox="1"/>
            <p:nvPr/>
          </p:nvSpPr>
          <p:spPr>
            <a:xfrm>
              <a:off x="7023930" y="1525656"/>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109"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110" name="TextBox 109"/>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11" name="TextBox 110"/>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12" name="Straight Connector 111"/>
            <p:cNvCxnSpPr>
              <a:stCxn id="109" idx="1"/>
              <a:endCxn id="63"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3" name="TextBox 112"/>
            <p:cNvSpPr txBox="1"/>
            <p:nvPr/>
          </p:nvSpPr>
          <p:spPr>
            <a:xfrm>
              <a:off x="6170543" y="1525656"/>
              <a:ext cx="828807" cy="199567"/>
            </a:xfrm>
            <a:prstGeom prst="rect">
              <a:avLst/>
            </a:prstGeom>
            <a:noFill/>
          </p:spPr>
          <p:txBody>
            <a:bodyPr wrap="square" lIns="0" tIns="0" rIns="0" bIns="0" rtlCol="0" anchor="ctr" anchorCtr="0">
              <a:noAutofit/>
            </a:bodyPr>
            <a:lstStyle/>
            <a:p>
              <a:pPr algn="r"/>
              <a:r>
                <a:rPr lang="en-US" sz="1050" dirty="0" smtClean="0"/>
                <a:t>24::1/64</a:t>
              </a:r>
              <a:endParaRPr lang="en-US" sz="1050" dirty="0"/>
            </a:p>
          </p:txBody>
        </p:sp>
        <p:sp>
          <p:nvSpPr>
            <p:cNvPr id="114" name="TextBox 113"/>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15" name="TextBox 114"/>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16" name="TextBox 115"/>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101::1/64</a:t>
              </a:r>
              <a:endParaRPr lang="en-US" sz="1050" u="sng" dirty="0"/>
            </a:p>
          </p:txBody>
        </p:sp>
        <p:sp>
          <p:nvSpPr>
            <p:cNvPr id="117" name="TextBox 116"/>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102::1/64</a:t>
              </a:r>
              <a:endParaRPr lang="en-US" sz="1050" u="sng" dirty="0"/>
            </a:p>
          </p:txBody>
        </p:sp>
        <p:sp>
          <p:nvSpPr>
            <p:cNvPr id="118" name="TextBox 117"/>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19" name="Straight Arrow Connector 118"/>
            <p:cNvCxnSpPr>
              <a:stCxn id="115" idx="2"/>
              <a:endCxn id="102"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0" name="Straight Arrow Connector 119"/>
            <p:cNvCxnSpPr>
              <a:stCxn id="116" idx="2"/>
              <a:endCxn id="56"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1" name="Straight Arrow Connector 120"/>
            <p:cNvCxnSpPr>
              <a:stCxn id="117" idx="2"/>
              <a:endCxn id="63"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2" name="Straight Arrow Connector 121"/>
            <p:cNvCxnSpPr>
              <a:stCxn id="118" idx="2"/>
              <a:endCxn id="109"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Tree>
  </p:cSld>
  <p:clrMapOvr>
    <a:masterClrMapping/>
  </p:clrMapOvr>
  <p:transition/>
  <p:timing>
    <p:tnLst>
      <p:par>
        <p:cTn id="1" dur="indefinite" restart="never" nodeType="tmRoot"/>
      </p:par>
    </p:tn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2"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lvl="0" algn="l" defTabSz="814388" eaLnBrk="1" hangingPunct="1">
              <a:defRPr/>
            </a:pPr>
            <a:r>
              <a:rPr lang="en-US" sz="2800" b="1" kern="0" dirty="0" smtClean="0">
                <a:solidFill>
                  <a:schemeClr val="bg1"/>
                </a:solidFill>
                <a:latin typeface="+mj-lt"/>
                <a:ea typeface="+mj-ea"/>
                <a:cs typeface="+mj-cs"/>
              </a:rPr>
              <a:t>Transitioning IPv4 to IPv6</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9650" name="Rectangle 2"/>
          <p:cNvSpPr>
            <a:spLocks noGrp="1" noChangeArrowheads="1"/>
          </p:cNvSpPr>
          <p:nvPr>
            <p:ph type="title"/>
          </p:nvPr>
        </p:nvSpPr>
        <p:spPr/>
        <p:txBody>
          <a:bodyPr/>
          <a:lstStyle/>
          <a:p>
            <a:r>
              <a:rPr lang="en-US" smtClean="0"/>
              <a:t>IPv4 to IPv6 Transition Mechanisms</a:t>
            </a:r>
            <a:endParaRPr lang="en-US" dirty="0" smtClean="0"/>
          </a:p>
        </p:txBody>
      </p:sp>
      <p:sp>
        <p:nvSpPr>
          <p:cNvPr id="131075" name="Rectangle 3"/>
          <p:cNvSpPr>
            <a:spLocks noGrp="1" noChangeArrowheads="1"/>
          </p:cNvSpPr>
          <p:nvPr>
            <p:ph idx="1"/>
          </p:nvPr>
        </p:nvSpPr>
        <p:spPr/>
        <p:txBody>
          <a:bodyPr>
            <a:normAutofit/>
          </a:bodyPr>
          <a:lstStyle/>
          <a:p>
            <a:r>
              <a:rPr lang="en-US" dirty="0" smtClean="0"/>
              <a:t>The transition from IPv4 to IPv6 does not require an upgrade on all nodes at the same time. </a:t>
            </a:r>
          </a:p>
          <a:p>
            <a:pPr lvl="1"/>
            <a:r>
              <a:rPr lang="en-US" dirty="0" smtClean="0"/>
              <a:t>IPv4 and IPv6 will coexist for some time.</a:t>
            </a:r>
          </a:p>
          <a:p>
            <a:pPr lvl="0"/>
            <a:r>
              <a:rPr lang="en-US" smtClean="0"/>
              <a:t>A wide range of techniques are available for the period of transition between IPv4 and IPv6. </a:t>
            </a:r>
          </a:p>
          <a:p>
            <a:r>
              <a:rPr lang="en-US" smtClean="0"/>
              <a:t>These techniques can be grouped into three categories:</a:t>
            </a:r>
            <a:endParaRPr lang="en-US" dirty="0" smtClean="0"/>
          </a:p>
          <a:p>
            <a:pPr lvl="1"/>
            <a:r>
              <a:rPr lang="en-US" b="1" dirty="0" smtClean="0"/>
              <a:t>Dual-stack techniques</a:t>
            </a:r>
          </a:p>
          <a:p>
            <a:pPr lvl="1"/>
            <a:r>
              <a:rPr lang="en-US" b="1" dirty="0" smtClean="0"/>
              <a:t>Tunneling techniques</a:t>
            </a:r>
          </a:p>
          <a:p>
            <a:pPr lvl="1"/>
            <a:r>
              <a:rPr lang="en-US" b="1" dirty="0" smtClean="0"/>
              <a:t>Translation techniques</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6290" name="Rectangle 2"/>
          <p:cNvSpPr>
            <a:spLocks noGrp="1" noChangeArrowheads="1"/>
          </p:cNvSpPr>
          <p:nvPr>
            <p:ph type="title"/>
          </p:nvPr>
        </p:nvSpPr>
        <p:spPr/>
        <p:txBody>
          <a:bodyPr/>
          <a:lstStyle/>
          <a:p>
            <a:pPr>
              <a:defRPr/>
            </a:pPr>
            <a:r>
              <a:rPr lang="en-US" dirty="0" smtClean="0"/>
              <a:t>IPv6 Address Example</a:t>
            </a:r>
          </a:p>
        </p:txBody>
      </p:sp>
      <p:sp>
        <p:nvSpPr>
          <p:cNvPr id="1676291" name="Rectangle 3"/>
          <p:cNvSpPr>
            <a:spLocks noGrp="1" noChangeArrowheads="1"/>
          </p:cNvSpPr>
          <p:nvPr>
            <p:ph idx="1"/>
          </p:nvPr>
        </p:nvSpPr>
        <p:spPr>
          <a:xfrm>
            <a:off x="444500" y="1447800"/>
            <a:ext cx="8610600" cy="520700"/>
          </a:xfrm>
        </p:spPr>
        <p:txBody>
          <a:bodyPr>
            <a:normAutofit/>
          </a:bodyPr>
          <a:lstStyle/>
          <a:p>
            <a:pPr>
              <a:buFont typeface="Arial" charset="0"/>
              <a:buNone/>
              <a:defRPr/>
            </a:pPr>
            <a:r>
              <a:rPr lang="en-US" sz="2800" kern="1200" dirty="0" smtClean="0">
                <a:latin typeface="Courier New" pitchFamily="49" charset="0"/>
              </a:rPr>
              <a:t>2031:0000:130F:0000:0000:09C0:876A:130B</a:t>
            </a:r>
          </a:p>
        </p:txBody>
      </p:sp>
      <p:sp>
        <p:nvSpPr>
          <p:cNvPr id="1676292" name="Rectangle 4"/>
          <p:cNvSpPr>
            <a:spLocks noChangeArrowheads="1"/>
          </p:cNvSpPr>
          <p:nvPr/>
        </p:nvSpPr>
        <p:spPr bwMode="auto">
          <a:xfrm>
            <a:off x="346808" y="1471246"/>
            <a:ext cx="8610600" cy="520700"/>
          </a:xfrm>
          <a:prstGeom prst="rect">
            <a:avLst/>
          </a:prstGeom>
          <a:noFill/>
          <a:ln w="9525">
            <a:noFill/>
            <a:miter lim="800000"/>
            <a:headEnd/>
            <a:tailEnd/>
          </a:ln>
          <a:effectLst/>
        </p:spPr>
        <p:txBody>
          <a:bodyPr lIns="82124" tIns="41061" rIns="82124" bIns="41061"/>
          <a:lstStyle/>
          <a:p>
            <a:pPr marL="236538" indent="-236538" defTabSz="814388">
              <a:lnSpc>
                <a:spcPct val="95000"/>
              </a:lnSpc>
              <a:buClr>
                <a:schemeClr val="accent1"/>
              </a:buClr>
              <a:buSzPct val="100000"/>
              <a:buFont typeface="Arial" charset="0"/>
              <a:buNone/>
              <a:defRPr/>
            </a:pPr>
            <a:r>
              <a:rPr lang="en-US" sz="2800" dirty="0">
                <a:latin typeface="Courier New" pitchFamily="49" charset="0"/>
              </a:rPr>
              <a:t>2031:</a:t>
            </a:r>
            <a:r>
              <a:rPr lang="en-US" sz="2800" b="1" u="heavy" dirty="0">
                <a:solidFill>
                  <a:schemeClr val="accent6"/>
                </a:solidFill>
                <a:latin typeface="Courier New" pitchFamily="49" charset="0"/>
              </a:rPr>
              <a:t>0000</a:t>
            </a:r>
            <a:r>
              <a:rPr lang="en-US" sz="2800" dirty="0">
                <a:latin typeface="Courier New" pitchFamily="49" charset="0"/>
              </a:rPr>
              <a:t>:130F:</a:t>
            </a:r>
            <a:r>
              <a:rPr lang="en-US" sz="2800" b="1" u="heavy" dirty="0">
                <a:solidFill>
                  <a:schemeClr val="accent6"/>
                </a:solidFill>
                <a:latin typeface="Courier New" pitchFamily="49" charset="0"/>
              </a:rPr>
              <a:t>0000:0000:0</a:t>
            </a:r>
            <a:r>
              <a:rPr lang="en-US" sz="2800" dirty="0">
                <a:latin typeface="Courier New" pitchFamily="49" charset="0"/>
              </a:rPr>
              <a:t>9C0:876A:130B</a:t>
            </a:r>
          </a:p>
        </p:txBody>
      </p:sp>
      <p:sp>
        <p:nvSpPr>
          <p:cNvPr id="1676293" name="Rectangle 5"/>
          <p:cNvSpPr>
            <a:spLocks noChangeArrowheads="1"/>
          </p:cNvSpPr>
          <p:nvPr/>
        </p:nvSpPr>
        <p:spPr bwMode="auto">
          <a:xfrm>
            <a:off x="381000" y="2755900"/>
            <a:ext cx="8763000" cy="520700"/>
          </a:xfrm>
          <a:prstGeom prst="rect">
            <a:avLst/>
          </a:prstGeom>
          <a:noFill/>
          <a:ln w="9525">
            <a:noFill/>
            <a:miter lim="800000"/>
            <a:headEnd/>
            <a:tailEnd/>
          </a:ln>
          <a:effectLst/>
        </p:spPr>
        <p:txBody>
          <a:bodyPr lIns="82124" tIns="41061" rIns="82124" bIns="41061"/>
          <a:lstStyle/>
          <a:p>
            <a:pPr marL="236538" indent="-236538" defTabSz="814388">
              <a:lnSpc>
                <a:spcPct val="95000"/>
              </a:lnSpc>
              <a:buClr>
                <a:schemeClr val="accent1"/>
              </a:buClr>
              <a:buSzPct val="100000"/>
              <a:buFont typeface="Arial" charset="0"/>
              <a:buNone/>
              <a:defRPr/>
            </a:pPr>
            <a:r>
              <a:rPr lang="en-US" sz="2800" dirty="0">
                <a:latin typeface="Courier New" pitchFamily="49" charset="0"/>
              </a:rPr>
              <a:t>2031:</a:t>
            </a:r>
            <a:r>
              <a:rPr lang="en-US" sz="2800" b="1" u="heavy" dirty="0">
                <a:solidFill>
                  <a:schemeClr val="accent6"/>
                </a:solidFill>
                <a:latin typeface="Courier New" pitchFamily="49" charset="0"/>
              </a:rPr>
              <a:t>   0</a:t>
            </a:r>
            <a:r>
              <a:rPr lang="en-US" sz="2800" dirty="0">
                <a:latin typeface="Courier New" pitchFamily="49" charset="0"/>
              </a:rPr>
              <a:t>:130F:</a:t>
            </a:r>
            <a:r>
              <a:rPr lang="en-US" sz="2800" b="1" u="heavy" dirty="0">
                <a:solidFill>
                  <a:schemeClr val="accent6"/>
                </a:solidFill>
                <a:latin typeface="Courier New" pitchFamily="49" charset="0"/>
              </a:rPr>
              <a:t>   0:   0:</a:t>
            </a:r>
            <a:r>
              <a:rPr lang="en-US" sz="2800" u="heavy" dirty="0">
                <a:solidFill>
                  <a:schemeClr val="accent6"/>
                </a:solidFill>
                <a:latin typeface="Courier New" pitchFamily="49" charset="0"/>
              </a:rPr>
              <a:t> </a:t>
            </a:r>
            <a:r>
              <a:rPr lang="en-US" sz="2800" dirty="0">
                <a:latin typeface="Courier New" pitchFamily="49" charset="0"/>
              </a:rPr>
              <a:t>9C0:876A:130B</a:t>
            </a:r>
          </a:p>
        </p:txBody>
      </p:sp>
      <p:sp>
        <p:nvSpPr>
          <p:cNvPr id="1676298" name="Line 10"/>
          <p:cNvSpPr>
            <a:spLocks noChangeShapeType="1"/>
          </p:cNvSpPr>
          <p:nvPr/>
        </p:nvSpPr>
        <p:spPr bwMode="auto">
          <a:xfrm>
            <a:off x="2044700" y="1892300"/>
            <a:ext cx="0" cy="850900"/>
          </a:xfrm>
          <a:prstGeom prst="line">
            <a:avLst/>
          </a:prstGeom>
          <a:noFill/>
          <a:ln w="38100">
            <a:solidFill>
              <a:schemeClr val="accent2"/>
            </a:solidFill>
            <a:round/>
            <a:headEnd type="none" w="sm" len="sm"/>
            <a:tailEnd type="stealth" w="lg" len="lg"/>
          </a:ln>
        </p:spPr>
        <p:txBody>
          <a:bodyPr lIns="82124" tIns="41061" rIns="82124" bIns="41061">
            <a:spAutoFit/>
          </a:bodyPr>
          <a:lstStyle/>
          <a:p>
            <a:endParaRPr lang="en-US" dirty="0"/>
          </a:p>
        </p:txBody>
      </p:sp>
      <p:sp>
        <p:nvSpPr>
          <p:cNvPr id="1676299" name="Line 11"/>
          <p:cNvSpPr>
            <a:spLocks noChangeShapeType="1"/>
          </p:cNvSpPr>
          <p:nvPr/>
        </p:nvSpPr>
        <p:spPr bwMode="auto">
          <a:xfrm>
            <a:off x="4152900" y="1905000"/>
            <a:ext cx="0" cy="850900"/>
          </a:xfrm>
          <a:prstGeom prst="line">
            <a:avLst/>
          </a:prstGeom>
          <a:noFill/>
          <a:ln w="38100">
            <a:solidFill>
              <a:schemeClr val="accent2"/>
            </a:solidFill>
            <a:round/>
            <a:headEnd type="none" w="sm" len="sm"/>
            <a:tailEnd type="stealth" w="lg" len="lg"/>
          </a:ln>
        </p:spPr>
        <p:txBody>
          <a:bodyPr lIns="82124" tIns="41061" rIns="82124" bIns="41061">
            <a:spAutoFit/>
          </a:bodyPr>
          <a:lstStyle/>
          <a:p>
            <a:endParaRPr lang="en-US" dirty="0"/>
          </a:p>
        </p:txBody>
      </p:sp>
      <p:sp>
        <p:nvSpPr>
          <p:cNvPr id="1676300" name="Line 12"/>
          <p:cNvSpPr>
            <a:spLocks noChangeShapeType="1"/>
          </p:cNvSpPr>
          <p:nvPr/>
        </p:nvSpPr>
        <p:spPr bwMode="auto">
          <a:xfrm>
            <a:off x="5245100" y="1905000"/>
            <a:ext cx="0" cy="850900"/>
          </a:xfrm>
          <a:prstGeom prst="line">
            <a:avLst/>
          </a:prstGeom>
          <a:noFill/>
          <a:ln w="38100">
            <a:solidFill>
              <a:schemeClr val="accent2"/>
            </a:solidFill>
            <a:round/>
            <a:headEnd type="none" w="sm" len="sm"/>
            <a:tailEnd type="stealth" w="lg" len="lg"/>
          </a:ln>
        </p:spPr>
        <p:txBody>
          <a:bodyPr lIns="82124" tIns="41061" rIns="82124" bIns="41061">
            <a:spAutoFit/>
          </a:bodyPr>
          <a:lstStyle/>
          <a:p>
            <a:endParaRPr lang="en-US" dirty="0"/>
          </a:p>
        </p:txBody>
      </p:sp>
      <p:sp>
        <p:nvSpPr>
          <p:cNvPr id="1676301" name="Line 13"/>
          <p:cNvSpPr>
            <a:spLocks noChangeShapeType="1"/>
          </p:cNvSpPr>
          <p:nvPr/>
        </p:nvSpPr>
        <p:spPr bwMode="auto">
          <a:xfrm>
            <a:off x="5994400" y="1905000"/>
            <a:ext cx="0" cy="850900"/>
          </a:xfrm>
          <a:prstGeom prst="line">
            <a:avLst/>
          </a:prstGeom>
          <a:noFill/>
          <a:ln w="38100">
            <a:solidFill>
              <a:schemeClr val="accent2"/>
            </a:solidFill>
            <a:round/>
            <a:headEnd type="none" w="sm" len="sm"/>
            <a:tailEnd type="stealth" w="lg" len="lg"/>
          </a:ln>
        </p:spPr>
        <p:txBody>
          <a:bodyPr lIns="82124" tIns="41061" rIns="82124" bIns="41061">
            <a:spAutoFit/>
          </a:bodyPr>
          <a:lstStyle/>
          <a:p>
            <a:endParaRPr lang="en-US" dirty="0"/>
          </a:p>
        </p:txBody>
      </p:sp>
      <p:sp>
        <p:nvSpPr>
          <p:cNvPr id="1676302" name="Rectangle 14"/>
          <p:cNvSpPr>
            <a:spLocks noChangeArrowheads="1"/>
          </p:cNvSpPr>
          <p:nvPr/>
        </p:nvSpPr>
        <p:spPr bwMode="auto">
          <a:xfrm>
            <a:off x="1155700" y="4051300"/>
            <a:ext cx="6553200" cy="520700"/>
          </a:xfrm>
          <a:prstGeom prst="rect">
            <a:avLst/>
          </a:prstGeom>
          <a:noFill/>
          <a:ln w="9525">
            <a:noFill/>
            <a:miter lim="800000"/>
            <a:headEnd/>
            <a:tailEnd/>
          </a:ln>
          <a:effectLst/>
        </p:spPr>
        <p:txBody>
          <a:bodyPr lIns="82124" tIns="41061" rIns="82124" bIns="41061"/>
          <a:lstStyle/>
          <a:p>
            <a:pPr marL="236538" indent="-236538" defTabSz="814388">
              <a:lnSpc>
                <a:spcPct val="95000"/>
              </a:lnSpc>
              <a:buClr>
                <a:schemeClr val="accent1"/>
              </a:buClr>
              <a:buSzPct val="100000"/>
              <a:buFont typeface="Arial" charset="0"/>
              <a:buNone/>
              <a:defRPr/>
            </a:pPr>
            <a:r>
              <a:rPr lang="en-US" sz="2800" dirty="0">
                <a:latin typeface="Courier New" pitchFamily="49" charset="0"/>
              </a:rPr>
              <a:t>2031:0:130F:0:0:9C0:876A:130B</a:t>
            </a:r>
          </a:p>
        </p:txBody>
      </p:sp>
      <p:sp>
        <p:nvSpPr>
          <p:cNvPr id="1676303" name="Rectangle 15"/>
          <p:cNvSpPr>
            <a:spLocks noChangeArrowheads="1"/>
          </p:cNvSpPr>
          <p:nvPr/>
        </p:nvSpPr>
        <p:spPr bwMode="auto">
          <a:xfrm>
            <a:off x="1155700" y="4051300"/>
            <a:ext cx="6553200" cy="520700"/>
          </a:xfrm>
          <a:prstGeom prst="rect">
            <a:avLst/>
          </a:prstGeom>
          <a:noFill/>
          <a:ln w="9525">
            <a:noFill/>
            <a:miter lim="800000"/>
            <a:headEnd/>
            <a:tailEnd/>
          </a:ln>
          <a:effectLst/>
        </p:spPr>
        <p:txBody>
          <a:bodyPr lIns="82124" tIns="41061" rIns="82124" bIns="41061"/>
          <a:lstStyle/>
          <a:p>
            <a:pPr marL="236538" indent="-236538" defTabSz="814388">
              <a:lnSpc>
                <a:spcPct val="95000"/>
              </a:lnSpc>
              <a:buClr>
                <a:schemeClr val="accent1"/>
              </a:buClr>
              <a:buSzPct val="100000"/>
              <a:buFont typeface="Arial" charset="0"/>
              <a:buNone/>
              <a:defRPr/>
            </a:pPr>
            <a:r>
              <a:rPr lang="en-US" sz="2800" dirty="0">
                <a:latin typeface="Courier New" pitchFamily="49" charset="0"/>
              </a:rPr>
              <a:t>2031:0:130F:</a:t>
            </a:r>
            <a:r>
              <a:rPr lang="en-US" sz="2800" b="1" u="heavy" dirty="0">
                <a:solidFill>
                  <a:schemeClr val="accent6"/>
                </a:solidFill>
                <a:latin typeface="Courier New" pitchFamily="49" charset="0"/>
              </a:rPr>
              <a:t>0:0</a:t>
            </a:r>
            <a:r>
              <a:rPr lang="en-US" sz="2800" dirty="0">
                <a:latin typeface="Courier New" pitchFamily="49" charset="0"/>
              </a:rPr>
              <a:t>:9C0:876A:130B</a:t>
            </a:r>
          </a:p>
        </p:txBody>
      </p:sp>
      <p:sp>
        <p:nvSpPr>
          <p:cNvPr id="1676304" name="Line 16"/>
          <p:cNvSpPr>
            <a:spLocks noChangeShapeType="1"/>
          </p:cNvSpPr>
          <p:nvPr/>
        </p:nvSpPr>
        <p:spPr bwMode="auto">
          <a:xfrm>
            <a:off x="4254500" y="4521200"/>
            <a:ext cx="0" cy="850900"/>
          </a:xfrm>
          <a:prstGeom prst="line">
            <a:avLst/>
          </a:prstGeom>
          <a:noFill/>
          <a:ln w="38100">
            <a:solidFill>
              <a:schemeClr val="accent2"/>
            </a:solidFill>
            <a:round/>
            <a:headEnd type="none" w="sm" len="sm"/>
            <a:tailEnd type="stealth" w="lg" len="lg"/>
          </a:ln>
        </p:spPr>
        <p:txBody>
          <a:bodyPr lIns="82124" tIns="41061" rIns="82124" bIns="41061">
            <a:spAutoFit/>
          </a:bodyPr>
          <a:lstStyle/>
          <a:p>
            <a:endParaRPr lang="en-US" dirty="0"/>
          </a:p>
        </p:txBody>
      </p:sp>
      <p:sp>
        <p:nvSpPr>
          <p:cNvPr id="1676305" name="Rectangle 17"/>
          <p:cNvSpPr>
            <a:spLocks noChangeArrowheads="1"/>
          </p:cNvSpPr>
          <p:nvPr/>
        </p:nvSpPr>
        <p:spPr bwMode="auto">
          <a:xfrm>
            <a:off x="1168400" y="5346700"/>
            <a:ext cx="6553200" cy="520700"/>
          </a:xfrm>
          <a:prstGeom prst="rect">
            <a:avLst/>
          </a:prstGeom>
          <a:noFill/>
          <a:ln w="9525">
            <a:noFill/>
            <a:miter lim="800000"/>
            <a:headEnd/>
            <a:tailEnd/>
          </a:ln>
          <a:effectLst/>
        </p:spPr>
        <p:txBody>
          <a:bodyPr lIns="82124" tIns="41061" rIns="82124" bIns="41061"/>
          <a:lstStyle/>
          <a:p>
            <a:pPr marL="236538" indent="-236538" defTabSz="814388">
              <a:lnSpc>
                <a:spcPct val="95000"/>
              </a:lnSpc>
              <a:buClr>
                <a:schemeClr val="accent1"/>
              </a:buClr>
              <a:buSzPct val="100000"/>
              <a:buFont typeface="Arial" charset="0"/>
              <a:buNone/>
              <a:defRPr/>
            </a:pPr>
            <a:r>
              <a:rPr lang="en-US" sz="2800" dirty="0">
                <a:latin typeface="Courier New" pitchFamily="49" charset="0"/>
              </a:rPr>
              <a:t>2031:0:130F</a:t>
            </a:r>
            <a:r>
              <a:rPr lang="en-US" sz="2800" b="1" u="heavy" dirty="0">
                <a:solidFill>
                  <a:schemeClr val="accent6"/>
                </a:solidFill>
                <a:latin typeface="Courier New" pitchFamily="49" charset="0"/>
              </a:rPr>
              <a:t>::</a:t>
            </a:r>
            <a:r>
              <a:rPr lang="en-US" sz="2800" dirty="0">
                <a:latin typeface="Courier New" pitchFamily="49" charset="0"/>
              </a:rPr>
              <a:t>9C0:876A:130B</a:t>
            </a:r>
          </a:p>
        </p:txBody>
      </p:sp>
      <p:sp>
        <p:nvSpPr>
          <p:cNvPr id="16" name="Line 10"/>
          <p:cNvSpPr>
            <a:spLocks noChangeShapeType="1"/>
          </p:cNvSpPr>
          <p:nvPr/>
        </p:nvSpPr>
        <p:spPr bwMode="auto">
          <a:xfrm>
            <a:off x="2070100" y="3238500"/>
            <a:ext cx="381000" cy="800100"/>
          </a:xfrm>
          <a:prstGeom prst="line">
            <a:avLst/>
          </a:prstGeom>
          <a:noFill/>
          <a:ln w="38100">
            <a:solidFill>
              <a:schemeClr val="accent2"/>
            </a:solidFill>
            <a:round/>
            <a:headEnd type="none" w="sm" len="sm"/>
            <a:tailEnd type="stealth" w="lg" len="lg"/>
          </a:ln>
        </p:spPr>
        <p:txBody>
          <a:bodyPr wrap="square" lIns="82124" tIns="41061" rIns="82124" bIns="41061">
            <a:spAutoFit/>
          </a:bodyPr>
          <a:lstStyle/>
          <a:p>
            <a:endParaRPr lang="en-US" dirty="0"/>
          </a:p>
        </p:txBody>
      </p:sp>
      <p:sp>
        <p:nvSpPr>
          <p:cNvPr id="17" name="Line 11"/>
          <p:cNvSpPr>
            <a:spLocks noChangeShapeType="1"/>
          </p:cNvSpPr>
          <p:nvPr/>
        </p:nvSpPr>
        <p:spPr bwMode="auto">
          <a:xfrm flipH="1">
            <a:off x="4267200" y="3200400"/>
            <a:ext cx="787400" cy="901700"/>
          </a:xfrm>
          <a:prstGeom prst="line">
            <a:avLst/>
          </a:prstGeom>
          <a:noFill/>
          <a:ln w="38100">
            <a:solidFill>
              <a:schemeClr val="accent2"/>
            </a:solidFill>
            <a:round/>
            <a:headEnd type="none" w="sm" len="sm"/>
            <a:tailEnd type="stealth" w="lg" len="lg"/>
          </a:ln>
        </p:spPr>
        <p:txBody>
          <a:bodyPr wrap="square" lIns="82124" tIns="41061" rIns="82124" bIns="41061">
            <a:spAutoFit/>
          </a:bodyPr>
          <a:lstStyle/>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76292"/>
                                        </p:tgtEl>
                                        <p:attrNameLst>
                                          <p:attrName>style.visibility</p:attrName>
                                        </p:attrNameLst>
                                      </p:cBhvr>
                                      <p:to>
                                        <p:strVal val="visible"/>
                                      </p:to>
                                    </p:set>
                                    <p:animEffect transition="in" filter="fade">
                                      <p:cBhvr>
                                        <p:cTn id="7" dur="500"/>
                                        <p:tgtEl>
                                          <p:spTgt spid="167629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676298"/>
                                        </p:tgtEl>
                                        <p:attrNameLst>
                                          <p:attrName>style.visibility</p:attrName>
                                        </p:attrNameLst>
                                      </p:cBhvr>
                                      <p:to>
                                        <p:strVal val="visible"/>
                                      </p:to>
                                    </p:set>
                                    <p:animEffect transition="in" filter="wipe(up)">
                                      <p:cBhvr>
                                        <p:cTn id="12" dur="500"/>
                                        <p:tgtEl>
                                          <p:spTgt spid="1676298"/>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676299"/>
                                        </p:tgtEl>
                                        <p:attrNameLst>
                                          <p:attrName>style.visibility</p:attrName>
                                        </p:attrNameLst>
                                      </p:cBhvr>
                                      <p:to>
                                        <p:strVal val="visible"/>
                                      </p:to>
                                    </p:set>
                                    <p:animEffect transition="in" filter="wipe(up)">
                                      <p:cBhvr>
                                        <p:cTn id="15" dur="500"/>
                                        <p:tgtEl>
                                          <p:spTgt spid="1676299"/>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676300"/>
                                        </p:tgtEl>
                                        <p:attrNameLst>
                                          <p:attrName>style.visibility</p:attrName>
                                        </p:attrNameLst>
                                      </p:cBhvr>
                                      <p:to>
                                        <p:strVal val="visible"/>
                                      </p:to>
                                    </p:set>
                                    <p:animEffect transition="in" filter="wipe(up)">
                                      <p:cBhvr>
                                        <p:cTn id="18" dur="500"/>
                                        <p:tgtEl>
                                          <p:spTgt spid="1676300"/>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676301"/>
                                        </p:tgtEl>
                                        <p:attrNameLst>
                                          <p:attrName>style.visibility</p:attrName>
                                        </p:attrNameLst>
                                      </p:cBhvr>
                                      <p:to>
                                        <p:strVal val="visible"/>
                                      </p:to>
                                    </p:set>
                                    <p:animEffect transition="in" filter="wipe(up)">
                                      <p:cBhvr>
                                        <p:cTn id="21" dur="500"/>
                                        <p:tgtEl>
                                          <p:spTgt spid="1676301"/>
                                        </p:tgtEl>
                                      </p:cBhvr>
                                    </p:animEffect>
                                  </p:childTnLst>
                                </p:cTn>
                              </p:par>
                            </p:childTnLst>
                          </p:cTn>
                        </p:par>
                        <p:par>
                          <p:cTn id="22" fill="hold">
                            <p:stCondLst>
                              <p:cond delay="500"/>
                            </p:stCondLst>
                            <p:childTnLst>
                              <p:par>
                                <p:cTn id="23" presetID="22" presetClass="entr" presetSubtype="1" fill="hold" grpId="0" nodeType="afterEffect">
                                  <p:stCondLst>
                                    <p:cond delay="0"/>
                                  </p:stCondLst>
                                  <p:childTnLst>
                                    <p:set>
                                      <p:cBhvr>
                                        <p:cTn id="24" dur="1" fill="hold">
                                          <p:stCondLst>
                                            <p:cond delay="0"/>
                                          </p:stCondLst>
                                        </p:cTn>
                                        <p:tgtEl>
                                          <p:spTgt spid="1676293"/>
                                        </p:tgtEl>
                                        <p:attrNameLst>
                                          <p:attrName>style.visibility</p:attrName>
                                        </p:attrNameLst>
                                      </p:cBhvr>
                                      <p:to>
                                        <p:strVal val="visible"/>
                                      </p:to>
                                    </p:set>
                                    <p:animEffect transition="in" filter="wipe(up)">
                                      <p:cBhvr>
                                        <p:cTn id="25" dur="500"/>
                                        <p:tgtEl>
                                          <p:spTgt spid="1676293"/>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up)">
                                      <p:cBhvr>
                                        <p:cTn id="30" dur="500"/>
                                        <p:tgtEl>
                                          <p:spTgt spid="16"/>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up)">
                                      <p:cBhvr>
                                        <p:cTn id="33" dur="500"/>
                                        <p:tgtEl>
                                          <p:spTgt spid="17"/>
                                        </p:tgtEl>
                                      </p:cBhvr>
                                    </p:animEffect>
                                  </p:childTnLst>
                                </p:cTn>
                              </p:par>
                            </p:childTnLst>
                          </p:cTn>
                        </p:par>
                        <p:par>
                          <p:cTn id="34" fill="hold">
                            <p:stCondLst>
                              <p:cond delay="500"/>
                            </p:stCondLst>
                            <p:childTnLst>
                              <p:par>
                                <p:cTn id="35" presetID="22" presetClass="entr" presetSubtype="1" fill="hold" grpId="0" nodeType="afterEffect">
                                  <p:stCondLst>
                                    <p:cond delay="0"/>
                                  </p:stCondLst>
                                  <p:childTnLst>
                                    <p:set>
                                      <p:cBhvr>
                                        <p:cTn id="36" dur="1" fill="hold">
                                          <p:stCondLst>
                                            <p:cond delay="0"/>
                                          </p:stCondLst>
                                        </p:cTn>
                                        <p:tgtEl>
                                          <p:spTgt spid="1676302"/>
                                        </p:tgtEl>
                                        <p:attrNameLst>
                                          <p:attrName>style.visibility</p:attrName>
                                        </p:attrNameLst>
                                      </p:cBhvr>
                                      <p:to>
                                        <p:strVal val="visible"/>
                                      </p:to>
                                    </p:set>
                                    <p:animEffect transition="in" filter="wipe(up)">
                                      <p:cBhvr>
                                        <p:cTn id="37" dur="500"/>
                                        <p:tgtEl>
                                          <p:spTgt spid="167630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676303"/>
                                        </p:tgtEl>
                                        <p:attrNameLst>
                                          <p:attrName>style.visibility</p:attrName>
                                        </p:attrNameLst>
                                      </p:cBhvr>
                                      <p:to>
                                        <p:strVal val="visible"/>
                                      </p:to>
                                    </p:set>
                                    <p:animEffect transition="in" filter="fade">
                                      <p:cBhvr>
                                        <p:cTn id="42" dur="500"/>
                                        <p:tgtEl>
                                          <p:spTgt spid="1676303"/>
                                        </p:tgtEl>
                                      </p:cBhvr>
                                    </p:animEffect>
                                  </p:childTnLst>
                                </p:cTn>
                              </p:par>
                            </p:childTnLst>
                          </p:cTn>
                        </p:par>
                        <p:par>
                          <p:cTn id="43" fill="hold">
                            <p:stCondLst>
                              <p:cond delay="500"/>
                            </p:stCondLst>
                            <p:childTnLst>
                              <p:par>
                                <p:cTn id="44" presetID="22" presetClass="entr" presetSubtype="1" fill="hold" grpId="0" nodeType="afterEffect">
                                  <p:stCondLst>
                                    <p:cond delay="0"/>
                                  </p:stCondLst>
                                  <p:childTnLst>
                                    <p:set>
                                      <p:cBhvr>
                                        <p:cTn id="45" dur="1" fill="hold">
                                          <p:stCondLst>
                                            <p:cond delay="0"/>
                                          </p:stCondLst>
                                        </p:cTn>
                                        <p:tgtEl>
                                          <p:spTgt spid="1676304"/>
                                        </p:tgtEl>
                                        <p:attrNameLst>
                                          <p:attrName>style.visibility</p:attrName>
                                        </p:attrNameLst>
                                      </p:cBhvr>
                                      <p:to>
                                        <p:strVal val="visible"/>
                                      </p:to>
                                    </p:set>
                                    <p:animEffect transition="in" filter="wipe(up)">
                                      <p:cBhvr>
                                        <p:cTn id="46" dur="500"/>
                                        <p:tgtEl>
                                          <p:spTgt spid="1676304"/>
                                        </p:tgtEl>
                                      </p:cBhvr>
                                    </p:animEffect>
                                  </p:childTnLst>
                                </p:cTn>
                              </p:par>
                            </p:childTnLst>
                          </p:cTn>
                        </p:par>
                        <p:par>
                          <p:cTn id="47" fill="hold">
                            <p:stCondLst>
                              <p:cond delay="1000"/>
                            </p:stCondLst>
                            <p:childTnLst>
                              <p:par>
                                <p:cTn id="48" presetID="22" presetClass="entr" presetSubtype="1" fill="hold" grpId="0" nodeType="afterEffect">
                                  <p:stCondLst>
                                    <p:cond delay="0"/>
                                  </p:stCondLst>
                                  <p:childTnLst>
                                    <p:set>
                                      <p:cBhvr>
                                        <p:cTn id="49" dur="1" fill="hold">
                                          <p:stCondLst>
                                            <p:cond delay="0"/>
                                          </p:stCondLst>
                                        </p:cTn>
                                        <p:tgtEl>
                                          <p:spTgt spid="1676305"/>
                                        </p:tgtEl>
                                        <p:attrNameLst>
                                          <p:attrName>style.visibility</p:attrName>
                                        </p:attrNameLst>
                                      </p:cBhvr>
                                      <p:to>
                                        <p:strVal val="visible"/>
                                      </p:to>
                                    </p:set>
                                    <p:animEffect transition="in" filter="wipe(up)">
                                      <p:cBhvr>
                                        <p:cTn id="50" dur="500"/>
                                        <p:tgtEl>
                                          <p:spTgt spid="16763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6292" grpId="0"/>
      <p:bldP spid="1676293" grpId="0"/>
      <p:bldP spid="1676298" grpId="0" animBg="1"/>
      <p:bldP spid="1676299" grpId="0" animBg="1"/>
      <p:bldP spid="1676300" grpId="0" animBg="1"/>
      <p:bldP spid="1676301" grpId="0" animBg="1"/>
      <p:bldP spid="1676302" grpId="0"/>
      <p:bldP spid="1676303" grpId="0"/>
      <p:bldP spid="1676304" grpId="0" animBg="1"/>
      <p:bldP spid="1676305" grpId="0"/>
      <p:bldP spid="16" grpId="0" animBg="1"/>
      <p:bldP spid="17" grpId="0" animBg="1"/>
    </p:bld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r>
              <a:rPr lang="en-US" dirty="0" smtClean="0"/>
              <a:t>Dual-Stack Techniques</a:t>
            </a:r>
            <a:endParaRPr lang="en-US" dirty="0"/>
          </a:p>
        </p:txBody>
      </p:sp>
      <p:sp>
        <p:nvSpPr>
          <p:cNvPr id="3" name="Content Placeholder 2"/>
          <p:cNvSpPr>
            <a:spLocks noGrp="1"/>
          </p:cNvSpPr>
          <p:nvPr>
            <p:ph idx="1"/>
          </p:nvPr>
        </p:nvSpPr>
        <p:spPr/>
        <p:txBody>
          <a:bodyPr>
            <a:normAutofit/>
          </a:bodyPr>
          <a:lstStyle/>
          <a:p>
            <a:r>
              <a:rPr lang="en-US" dirty="0" smtClean="0"/>
              <a:t>Hosts and network devices run both IPv4 and IPv6 at the same time. </a:t>
            </a:r>
          </a:p>
          <a:p>
            <a:pPr lvl="1"/>
            <a:r>
              <a:rPr lang="en-US" dirty="0" smtClean="0"/>
              <a:t>This technique is useful as a temporary transition, but it adds overhead and uses many resources.</a:t>
            </a:r>
          </a:p>
          <a:p>
            <a:r>
              <a:rPr lang="en-US" dirty="0" smtClean="0"/>
              <a:t>Cisco IOS Software is IPv6 ready.</a:t>
            </a:r>
          </a:p>
          <a:p>
            <a:pPr lvl="1"/>
            <a:r>
              <a:rPr lang="en-US" dirty="0" smtClean="0"/>
              <a:t>As soon as IPv4 and IPv6 configurations are complete, the interface is dual stacked and it forwards both IPv4 and IPv6 traffic.</a:t>
            </a:r>
          </a:p>
          <a:p>
            <a:r>
              <a:rPr lang="en-US" dirty="0" smtClean="0"/>
              <a:t>Drawback of dual stacking includes:</a:t>
            </a:r>
          </a:p>
          <a:p>
            <a:pPr lvl="1"/>
            <a:r>
              <a:rPr lang="en-US" dirty="0" smtClean="0"/>
              <a:t>The additional resources required to keep and process dual routing tables, routing protocol topology tables, etc. </a:t>
            </a:r>
          </a:p>
          <a:p>
            <a:pPr lvl="1"/>
            <a:r>
              <a:rPr lang="en-US" dirty="0" smtClean="0"/>
              <a:t>The higher administrative overhead, troubleshooting, and monitoring, is more complex.</a:t>
            </a:r>
            <a:endParaRPr lang="en-US" dirty="0"/>
          </a:p>
        </p:txBody>
      </p:sp>
    </p:spTree>
  </p:cSld>
  <p:clrMapOvr>
    <a:masterClrMapping/>
  </p:clrMapOvr>
  <p:timing>
    <p:tnLst>
      <p:par>
        <p:cTn id="1" dur="indefinite" restart="never" nodeType="tmRoot"/>
      </p:par>
    </p:tn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bwMode="auto">
          <a:xfrm>
            <a:off x="1727200" y="2273300"/>
            <a:ext cx="3238500" cy="381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Dual-Stack Example</a:t>
            </a:r>
            <a:endParaRPr lang="en-US" dirty="0"/>
          </a:p>
        </p:txBody>
      </p:sp>
      <p:sp>
        <p:nvSpPr>
          <p:cNvPr id="6" name="Content Placeholder 5"/>
          <p:cNvSpPr>
            <a:spLocks noGrp="1"/>
          </p:cNvSpPr>
          <p:nvPr>
            <p:ph idx="1"/>
          </p:nvPr>
        </p:nvSpPr>
        <p:spPr>
          <a:xfrm>
            <a:off x="279401" y="3269768"/>
            <a:ext cx="8520354" cy="2060239"/>
          </a:xfrm>
        </p:spPr>
        <p:txBody>
          <a:bodyPr>
            <a:normAutofit/>
          </a:bodyPr>
          <a:lstStyle/>
          <a:p>
            <a:r>
              <a:rPr lang="en-US" sz="2000" dirty="0" smtClean="0"/>
              <a:t>The FastEthernet 0/0 interface of R1 is dual stacked. </a:t>
            </a:r>
          </a:p>
          <a:p>
            <a:pPr lvl="1"/>
            <a:r>
              <a:rPr lang="en-US" dirty="0" smtClean="0"/>
              <a:t>It is configured with an IPv4 and an IPv6 address. </a:t>
            </a:r>
          </a:p>
          <a:p>
            <a:pPr lvl="1"/>
            <a:r>
              <a:rPr lang="en-US" dirty="0" smtClean="0"/>
              <a:t>Also notice that for each protocol, the addresses on R1 and R2 are on the same network.</a:t>
            </a:r>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35" name="Picture 37"/>
          <p:cNvPicPr>
            <a:picLocks noChangeArrowheads="1"/>
          </p:cNvPicPr>
          <p:nvPr/>
        </p:nvPicPr>
        <p:blipFill>
          <a:blip r:embed="rId3" cstate="print"/>
          <a:srcRect/>
          <a:stretch>
            <a:fillRect/>
          </a:stretch>
        </p:blipFill>
        <p:spPr bwMode="auto">
          <a:xfrm>
            <a:off x="6000293" y="1227816"/>
            <a:ext cx="870351" cy="451691"/>
          </a:xfrm>
          <a:prstGeom prst="rect">
            <a:avLst/>
          </a:prstGeom>
          <a:noFill/>
          <a:ln w="9525">
            <a:noFill/>
            <a:miter lim="800000"/>
            <a:headEnd/>
            <a:tailEnd/>
          </a:ln>
        </p:spPr>
      </p:pic>
      <p:sp>
        <p:nvSpPr>
          <p:cNvPr id="36" name="TextBox 35"/>
          <p:cNvSpPr txBox="1"/>
          <p:nvPr/>
        </p:nvSpPr>
        <p:spPr>
          <a:xfrm>
            <a:off x="6271494" y="144604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7" name="TextBox 36"/>
          <p:cNvSpPr txBox="1"/>
          <p:nvPr/>
        </p:nvSpPr>
        <p:spPr>
          <a:xfrm>
            <a:off x="4067791" y="1038988"/>
            <a:ext cx="945988" cy="160898"/>
          </a:xfrm>
          <a:prstGeom prst="rect">
            <a:avLst/>
          </a:prstGeom>
          <a:noFill/>
        </p:spPr>
        <p:txBody>
          <a:bodyPr wrap="square" lIns="0" tIns="0" rIns="0" bIns="0" rtlCol="0" anchor="ctr" anchorCtr="0">
            <a:noAutofit/>
          </a:bodyPr>
          <a:lstStyle/>
          <a:p>
            <a:endParaRPr lang="en-US" sz="1000" dirty="0"/>
          </a:p>
        </p:txBody>
      </p:sp>
      <p:sp>
        <p:nvSpPr>
          <p:cNvPr id="38" name="TextBox 37"/>
          <p:cNvSpPr txBox="1"/>
          <p:nvPr/>
        </p:nvSpPr>
        <p:spPr>
          <a:xfrm>
            <a:off x="2957490" y="1234773"/>
            <a:ext cx="1013551" cy="165253"/>
          </a:xfrm>
          <a:prstGeom prst="rect">
            <a:avLst/>
          </a:prstGeom>
          <a:noFill/>
        </p:spPr>
        <p:txBody>
          <a:bodyPr wrap="square" lIns="0" tIns="0" rIns="0" bIns="0" rtlCol="0" anchor="ctr" anchorCtr="0">
            <a:noAutofit/>
          </a:bodyPr>
          <a:lstStyle/>
          <a:p>
            <a:pPr algn="l"/>
            <a:r>
              <a:rPr lang="en-US" sz="1100" b="1" kern="0" dirty="0" smtClean="0">
                <a:latin typeface="Courier New" pitchFamily="49" charset="0"/>
                <a:cs typeface="Courier New" pitchFamily="49" charset="0"/>
              </a:rPr>
              <a:t>10.10.10.1</a:t>
            </a:r>
            <a:endParaRPr lang="en-US" sz="1100" dirty="0"/>
          </a:p>
        </p:txBody>
      </p:sp>
      <p:pic>
        <p:nvPicPr>
          <p:cNvPr id="40" name="Picture 37"/>
          <p:cNvPicPr>
            <a:picLocks noChangeArrowheads="1"/>
          </p:cNvPicPr>
          <p:nvPr/>
        </p:nvPicPr>
        <p:blipFill>
          <a:blip r:embed="rId3" cstate="print"/>
          <a:srcRect/>
          <a:stretch>
            <a:fillRect/>
          </a:stretch>
        </p:blipFill>
        <p:spPr bwMode="auto">
          <a:xfrm>
            <a:off x="2011156" y="1229821"/>
            <a:ext cx="870351" cy="451691"/>
          </a:xfrm>
          <a:prstGeom prst="rect">
            <a:avLst/>
          </a:prstGeom>
          <a:noFill/>
          <a:ln w="9525">
            <a:noFill/>
            <a:miter lim="800000"/>
            <a:headEnd/>
            <a:tailEnd/>
          </a:ln>
        </p:spPr>
      </p:pic>
      <p:sp>
        <p:nvSpPr>
          <p:cNvPr id="41" name="TextBox 40"/>
          <p:cNvSpPr txBox="1"/>
          <p:nvPr/>
        </p:nvSpPr>
        <p:spPr>
          <a:xfrm>
            <a:off x="2282357" y="144804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20" name="Straight Connector 19"/>
          <p:cNvCxnSpPr>
            <a:stCxn id="40" idx="3"/>
            <a:endCxn id="35" idx="1"/>
          </p:cNvCxnSpPr>
          <p:nvPr/>
        </p:nvCxnSpPr>
        <p:spPr bwMode="auto">
          <a:xfrm flipV="1">
            <a:off x="2881507" y="1453662"/>
            <a:ext cx="3118786" cy="2005"/>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22" name="Content Placeholder 15"/>
          <p:cNvSpPr txBox="1">
            <a:spLocks/>
          </p:cNvSpPr>
          <p:nvPr/>
        </p:nvSpPr>
        <p:spPr bwMode="auto">
          <a:xfrm>
            <a:off x="279400" y="2070101"/>
            <a:ext cx="8520113" cy="99059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interface fa0/0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 address 10.10.10.1 255.255.255.0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address 2001:12::1/64</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^Z</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a:t>
            </a:r>
          </a:p>
        </p:txBody>
      </p:sp>
      <p:sp>
        <p:nvSpPr>
          <p:cNvPr id="15" name="TextBox 14"/>
          <p:cNvSpPr txBox="1"/>
          <p:nvPr/>
        </p:nvSpPr>
        <p:spPr>
          <a:xfrm>
            <a:off x="4887890" y="1234773"/>
            <a:ext cx="1013551" cy="165253"/>
          </a:xfrm>
          <a:prstGeom prst="rect">
            <a:avLst/>
          </a:prstGeom>
          <a:noFill/>
        </p:spPr>
        <p:txBody>
          <a:bodyPr wrap="square" lIns="0" tIns="0" rIns="0" bIns="0" rtlCol="0" anchor="ctr" anchorCtr="0">
            <a:noAutofit/>
          </a:bodyPr>
          <a:lstStyle/>
          <a:p>
            <a:pPr algn="r"/>
            <a:r>
              <a:rPr lang="en-US" sz="1100" b="1" kern="0" dirty="0" smtClean="0">
                <a:latin typeface="Courier New" pitchFamily="49" charset="0"/>
                <a:cs typeface="Courier New" pitchFamily="49" charset="0"/>
              </a:rPr>
              <a:t>10.10.10.2</a:t>
            </a:r>
            <a:endParaRPr lang="en-US" sz="1100" dirty="0"/>
          </a:p>
        </p:txBody>
      </p:sp>
      <p:sp>
        <p:nvSpPr>
          <p:cNvPr id="17" name="TextBox 16"/>
          <p:cNvSpPr txBox="1"/>
          <p:nvPr/>
        </p:nvSpPr>
        <p:spPr>
          <a:xfrm>
            <a:off x="2957490" y="1501473"/>
            <a:ext cx="1119210" cy="149527"/>
          </a:xfrm>
          <a:prstGeom prst="rect">
            <a:avLst/>
          </a:prstGeom>
          <a:noFill/>
        </p:spPr>
        <p:txBody>
          <a:bodyPr wrap="square" lIns="0" tIns="0" rIns="0" bIns="0" rtlCol="0" anchor="ctr" anchorCtr="0">
            <a:noAutofit/>
          </a:bodyPr>
          <a:lstStyle/>
          <a:p>
            <a:pPr algn="l"/>
            <a:r>
              <a:rPr lang="en-US" sz="1100" b="1" kern="0" dirty="0" smtClean="0">
                <a:latin typeface="Courier New" pitchFamily="49" charset="0"/>
                <a:cs typeface="Courier New" pitchFamily="49" charset="0"/>
              </a:rPr>
              <a:t>2001:12::1/64</a:t>
            </a:r>
            <a:endParaRPr lang="en-US" sz="1100" dirty="0"/>
          </a:p>
        </p:txBody>
      </p:sp>
      <p:sp>
        <p:nvSpPr>
          <p:cNvPr id="18" name="TextBox 17"/>
          <p:cNvSpPr txBox="1"/>
          <p:nvPr/>
        </p:nvSpPr>
        <p:spPr>
          <a:xfrm>
            <a:off x="4800600" y="1501473"/>
            <a:ext cx="1100841" cy="162227"/>
          </a:xfrm>
          <a:prstGeom prst="rect">
            <a:avLst/>
          </a:prstGeom>
          <a:noFill/>
        </p:spPr>
        <p:txBody>
          <a:bodyPr wrap="square" lIns="0" tIns="0" rIns="0" bIns="0" rtlCol="0" anchor="ctr" anchorCtr="0">
            <a:noAutofit/>
          </a:bodyPr>
          <a:lstStyle/>
          <a:p>
            <a:pPr algn="r"/>
            <a:r>
              <a:rPr lang="en-US" sz="1100" b="1" kern="0" dirty="0" smtClean="0">
                <a:latin typeface="Courier New" pitchFamily="49" charset="0"/>
                <a:cs typeface="Courier New" pitchFamily="49" charset="0"/>
              </a:rPr>
              <a:t>2001:12::2/64</a:t>
            </a:r>
            <a:endParaRPr lang="en-US" sz="1100" dirty="0"/>
          </a:p>
        </p:txBody>
      </p:sp>
    </p:spTree>
  </p:cSld>
  <p:clrMapOvr>
    <a:masterClrMapping/>
  </p:clrMapOvr>
  <p:transition/>
  <p:timing>
    <p:tnLst>
      <p:par>
        <p:cTn id="1" dur="indefinite" restart="never" nodeType="tmRoot"/>
      </p:par>
    </p:tn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2349453" y="2451100"/>
            <a:ext cx="1257347"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Dual-Stack Example</a:t>
            </a:r>
            <a:endParaRPr lang="en-US" dirty="0"/>
          </a:p>
        </p:txBody>
      </p:sp>
      <p:sp>
        <p:nvSpPr>
          <p:cNvPr id="6" name="Content Placeholder 5"/>
          <p:cNvSpPr>
            <a:spLocks noGrp="1"/>
          </p:cNvSpPr>
          <p:nvPr>
            <p:ph idx="11"/>
          </p:nvPr>
        </p:nvSpPr>
        <p:spPr>
          <a:xfrm>
            <a:off x="279400" y="5549901"/>
            <a:ext cx="8520354" cy="874204"/>
          </a:xfrm>
        </p:spPr>
        <p:txBody>
          <a:bodyPr>
            <a:normAutofit/>
          </a:bodyPr>
          <a:lstStyle/>
          <a:p>
            <a:pPr marL="236538" lvl="1">
              <a:spcBef>
                <a:spcPct val="50000"/>
              </a:spcBef>
              <a:buFont typeface="Wingdings" pitchFamily="2" charset="2"/>
              <a:buChar char="§"/>
            </a:pPr>
            <a:r>
              <a:rPr lang="en-US" dirty="0" smtClean="0">
                <a:ea typeface="+mn-ea"/>
                <a:cs typeface="+mn-cs"/>
              </a:rPr>
              <a:t>The output confirms that the Fa0/0 interface is operational and uses the IPv4 address.</a:t>
            </a:r>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22" name="Content Placeholder 15"/>
          <p:cNvSpPr txBox="1">
            <a:spLocks/>
          </p:cNvSpPr>
          <p:nvPr/>
        </p:nvSpPr>
        <p:spPr bwMode="auto">
          <a:xfrm>
            <a:off x="279400" y="2070101"/>
            <a:ext cx="8520113" cy="344169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show ip interface fa0/0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FastEthernet0/0 is up, line protocol is up</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Internet address is 10.10.10.1/24</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Broadcast address is 255.255.255.255</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Address determined by setup command</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MTU is 1500 bytes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Helper address is not set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Directed broadcast forwarding is disabled</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Outgoing access list is not set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Inbound access list is not set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Proxy ARP is enabled</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Local Proxy ARP is disabled</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Security level is default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Split horizon is enabled</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ICMP redirects are always sent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ICMP unreachables are always present</a:t>
            </a:r>
          </a:p>
          <a:p>
            <a:pPr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&lt;output omitted&gt;</a:t>
            </a:r>
          </a:p>
        </p:txBody>
      </p:sp>
      <p:pic>
        <p:nvPicPr>
          <p:cNvPr id="15" name="Picture 37"/>
          <p:cNvPicPr>
            <a:picLocks noChangeArrowheads="1"/>
          </p:cNvPicPr>
          <p:nvPr/>
        </p:nvPicPr>
        <p:blipFill>
          <a:blip r:embed="rId3" cstate="print"/>
          <a:srcRect/>
          <a:stretch>
            <a:fillRect/>
          </a:stretch>
        </p:blipFill>
        <p:spPr bwMode="auto">
          <a:xfrm>
            <a:off x="6000293" y="1227816"/>
            <a:ext cx="870351" cy="451691"/>
          </a:xfrm>
          <a:prstGeom prst="rect">
            <a:avLst/>
          </a:prstGeom>
          <a:noFill/>
          <a:ln w="9525">
            <a:noFill/>
            <a:miter lim="800000"/>
            <a:headEnd/>
            <a:tailEnd/>
          </a:ln>
        </p:spPr>
      </p:pic>
      <p:sp>
        <p:nvSpPr>
          <p:cNvPr id="16" name="TextBox 15"/>
          <p:cNvSpPr txBox="1"/>
          <p:nvPr/>
        </p:nvSpPr>
        <p:spPr>
          <a:xfrm>
            <a:off x="6271494" y="144604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7" name="TextBox 16"/>
          <p:cNvSpPr txBox="1"/>
          <p:nvPr/>
        </p:nvSpPr>
        <p:spPr>
          <a:xfrm>
            <a:off x="4067791" y="1038988"/>
            <a:ext cx="945988" cy="160898"/>
          </a:xfrm>
          <a:prstGeom prst="rect">
            <a:avLst/>
          </a:prstGeom>
          <a:noFill/>
        </p:spPr>
        <p:txBody>
          <a:bodyPr wrap="square" lIns="0" tIns="0" rIns="0" bIns="0" rtlCol="0" anchor="ctr" anchorCtr="0">
            <a:noAutofit/>
          </a:bodyPr>
          <a:lstStyle/>
          <a:p>
            <a:endParaRPr lang="en-US" sz="1000" dirty="0"/>
          </a:p>
        </p:txBody>
      </p:sp>
      <p:sp>
        <p:nvSpPr>
          <p:cNvPr id="18" name="TextBox 17"/>
          <p:cNvSpPr txBox="1"/>
          <p:nvPr/>
        </p:nvSpPr>
        <p:spPr>
          <a:xfrm>
            <a:off x="2957490" y="1234773"/>
            <a:ext cx="1013551" cy="165253"/>
          </a:xfrm>
          <a:prstGeom prst="rect">
            <a:avLst/>
          </a:prstGeom>
          <a:noFill/>
        </p:spPr>
        <p:txBody>
          <a:bodyPr wrap="square" lIns="0" tIns="0" rIns="0" bIns="0" rtlCol="0" anchor="ctr" anchorCtr="0">
            <a:noAutofit/>
          </a:bodyPr>
          <a:lstStyle/>
          <a:p>
            <a:pPr algn="l"/>
            <a:r>
              <a:rPr lang="en-US" sz="1100" b="1" kern="0" dirty="0" smtClean="0">
                <a:latin typeface="Courier New" pitchFamily="49" charset="0"/>
                <a:cs typeface="Courier New" pitchFamily="49" charset="0"/>
              </a:rPr>
              <a:t>10.10.10.1</a:t>
            </a:r>
            <a:endParaRPr lang="en-US" sz="1100" dirty="0"/>
          </a:p>
        </p:txBody>
      </p:sp>
      <p:pic>
        <p:nvPicPr>
          <p:cNvPr id="19" name="Picture 37"/>
          <p:cNvPicPr>
            <a:picLocks noChangeArrowheads="1"/>
          </p:cNvPicPr>
          <p:nvPr/>
        </p:nvPicPr>
        <p:blipFill>
          <a:blip r:embed="rId3" cstate="print"/>
          <a:srcRect/>
          <a:stretch>
            <a:fillRect/>
          </a:stretch>
        </p:blipFill>
        <p:spPr bwMode="auto">
          <a:xfrm>
            <a:off x="2011156" y="1229821"/>
            <a:ext cx="870351" cy="451691"/>
          </a:xfrm>
          <a:prstGeom prst="rect">
            <a:avLst/>
          </a:prstGeom>
          <a:noFill/>
          <a:ln w="9525">
            <a:noFill/>
            <a:miter lim="800000"/>
            <a:headEnd/>
            <a:tailEnd/>
          </a:ln>
        </p:spPr>
      </p:pic>
      <p:sp>
        <p:nvSpPr>
          <p:cNvPr id="21" name="TextBox 20"/>
          <p:cNvSpPr txBox="1"/>
          <p:nvPr/>
        </p:nvSpPr>
        <p:spPr>
          <a:xfrm>
            <a:off x="2282357" y="144804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24" name="Straight Connector 23"/>
          <p:cNvCxnSpPr>
            <a:stCxn id="19" idx="3"/>
            <a:endCxn id="15" idx="1"/>
          </p:cNvCxnSpPr>
          <p:nvPr/>
        </p:nvCxnSpPr>
        <p:spPr bwMode="auto">
          <a:xfrm flipV="1">
            <a:off x="2881507" y="1453662"/>
            <a:ext cx="3118786" cy="2005"/>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25" name="TextBox 24"/>
          <p:cNvSpPr txBox="1"/>
          <p:nvPr/>
        </p:nvSpPr>
        <p:spPr>
          <a:xfrm>
            <a:off x="4887890" y="1234773"/>
            <a:ext cx="1013551" cy="165253"/>
          </a:xfrm>
          <a:prstGeom prst="rect">
            <a:avLst/>
          </a:prstGeom>
          <a:noFill/>
        </p:spPr>
        <p:txBody>
          <a:bodyPr wrap="square" lIns="0" tIns="0" rIns="0" bIns="0" rtlCol="0" anchor="ctr" anchorCtr="0">
            <a:noAutofit/>
          </a:bodyPr>
          <a:lstStyle/>
          <a:p>
            <a:pPr algn="r"/>
            <a:r>
              <a:rPr lang="en-US" sz="1100" b="1" kern="0" dirty="0" smtClean="0">
                <a:latin typeface="Courier New" pitchFamily="49" charset="0"/>
                <a:cs typeface="Courier New" pitchFamily="49" charset="0"/>
              </a:rPr>
              <a:t>10.10.10.2</a:t>
            </a:r>
            <a:endParaRPr lang="en-US" sz="1100" dirty="0"/>
          </a:p>
        </p:txBody>
      </p:sp>
      <p:sp>
        <p:nvSpPr>
          <p:cNvPr id="26" name="TextBox 25"/>
          <p:cNvSpPr txBox="1"/>
          <p:nvPr/>
        </p:nvSpPr>
        <p:spPr>
          <a:xfrm>
            <a:off x="2957490" y="1501473"/>
            <a:ext cx="1119210" cy="149527"/>
          </a:xfrm>
          <a:prstGeom prst="rect">
            <a:avLst/>
          </a:prstGeom>
          <a:noFill/>
        </p:spPr>
        <p:txBody>
          <a:bodyPr wrap="square" lIns="0" tIns="0" rIns="0" bIns="0" rtlCol="0" anchor="ctr" anchorCtr="0">
            <a:noAutofit/>
          </a:bodyPr>
          <a:lstStyle/>
          <a:p>
            <a:pPr algn="l"/>
            <a:r>
              <a:rPr lang="en-US" sz="1100" b="1" kern="0" dirty="0" smtClean="0">
                <a:latin typeface="Courier New" pitchFamily="49" charset="0"/>
                <a:cs typeface="Courier New" pitchFamily="49" charset="0"/>
              </a:rPr>
              <a:t>2001:12::1/64</a:t>
            </a:r>
            <a:endParaRPr lang="en-US" sz="1100" dirty="0"/>
          </a:p>
        </p:txBody>
      </p:sp>
      <p:sp>
        <p:nvSpPr>
          <p:cNvPr id="27" name="TextBox 26"/>
          <p:cNvSpPr txBox="1"/>
          <p:nvPr/>
        </p:nvSpPr>
        <p:spPr>
          <a:xfrm>
            <a:off x="4800600" y="1501473"/>
            <a:ext cx="1100841" cy="162227"/>
          </a:xfrm>
          <a:prstGeom prst="rect">
            <a:avLst/>
          </a:prstGeom>
          <a:noFill/>
        </p:spPr>
        <p:txBody>
          <a:bodyPr wrap="square" lIns="0" tIns="0" rIns="0" bIns="0" rtlCol="0" anchor="ctr" anchorCtr="0">
            <a:noAutofit/>
          </a:bodyPr>
          <a:lstStyle/>
          <a:p>
            <a:pPr algn="r"/>
            <a:r>
              <a:rPr lang="en-US" sz="1100" b="1" kern="0" dirty="0" smtClean="0">
                <a:latin typeface="Courier New" pitchFamily="49" charset="0"/>
                <a:cs typeface="Courier New" pitchFamily="49" charset="0"/>
              </a:rPr>
              <a:t>2001:12::2/64</a:t>
            </a:r>
            <a:endParaRPr lang="en-US" sz="1100" dirty="0"/>
          </a:p>
        </p:txBody>
      </p:sp>
    </p:spTree>
  </p:cSld>
  <p:clrMapOvr>
    <a:masterClrMapping/>
  </p:clrMapOvr>
  <p:transition/>
  <p:timing>
    <p:tnLst>
      <p:par>
        <p:cTn id="1" dur="indefinite" restart="never" nodeType="tmRoot"/>
      </p:par>
    </p:tnLst>
  </p:timing>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bwMode="auto">
          <a:xfrm>
            <a:off x="825501" y="2806700"/>
            <a:ext cx="1104899"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5" name="Rectangle 14"/>
          <p:cNvSpPr/>
          <p:nvPr/>
        </p:nvSpPr>
        <p:spPr bwMode="auto">
          <a:xfrm>
            <a:off x="4279901" y="2438400"/>
            <a:ext cx="2260600" cy="241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Dual-Stack Example</a:t>
            </a:r>
            <a:endParaRPr lang="en-US" dirty="0"/>
          </a:p>
        </p:txBody>
      </p:sp>
      <p:sp>
        <p:nvSpPr>
          <p:cNvPr id="6" name="Content Placeholder 5"/>
          <p:cNvSpPr>
            <a:spLocks noGrp="1"/>
          </p:cNvSpPr>
          <p:nvPr>
            <p:ph idx="11"/>
          </p:nvPr>
        </p:nvSpPr>
        <p:spPr>
          <a:xfrm>
            <a:off x="279400" y="5549901"/>
            <a:ext cx="8520354" cy="874204"/>
          </a:xfrm>
        </p:spPr>
        <p:txBody>
          <a:bodyPr>
            <a:normAutofit/>
          </a:bodyPr>
          <a:lstStyle/>
          <a:p>
            <a:pPr marL="236538" lvl="1">
              <a:spcBef>
                <a:spcPct val="50000"/>
              </a:spcBef>
              <a:buFont typeface="Wingdings" pitchFamily="2" charset="2"/>
              <a:buChar char="§"/>
            </a:pPr>
            <a:r>
              <a:rPr lang="en-US" dirty="0" smtClean="0"/>
              <a:t>The output confirms that the Fa0/0 interface is operational and also uses the IPv6 address.</a:t>
            </a:r>
            <a:endParaRPr lang="en-US" sz="2400" dirty="0" smtClean="0">
              <a:ea typeface="+mn-ea"/>
              <a:cs typeface="+mn-cs"/>
            </a:endParaRPr>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22" name="Content Placeholder 15"/>
          <p:cNvSpPr txBox="1">
            <a:spLocks/>
          </p:cNvSpPr>
          <p:nvPr/>
        </p:nvSpPr>
        <p:spPr bwMode="auto">
          <a:xfrm>
            <a:off x="279400" y="2070101"/>
            <a:ext cx="8520113" cy="344169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show ipv6 interface fa0/0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FastEthernet0/0 is up, line protocol is up</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IPv6 is enabled, link-local address is FE80::219:56FF:FE2C:9F60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Global unicast address(es):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2001:12::1, subnet is 2001:12::/64</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Joined group address(es):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FF02::1</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FF02::2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FF02::1:FF00:1</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FF02::1:FF2C:9F60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MTU is 1500 bytes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ICMP error messages limited to one every 100 milliseconds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ICMP redirects are enabled</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ND DAD is enabled, number of DAD attempts: 1</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ND reachable time is 30000 milliseconds</a:t>
            </a:r>
          </a:p>
          <a:p>
            <a:pPr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&lt;output omitted&gt;</a:t>
            </a:r>
          </a:p>
        </p:txBody>
      </p:sp>
      <p:pic>
        <p:nvPicPr>
          <p:cNvPr id="17" name="Picture 37"/>
          <p:cNvPicPr>
            <a:picLocks noChangeArrowheads="1"/>
          </p:cNvPicPr>
          <p:nvPr/>
        </p:nvPicPr>
        <p:blipFill>
          <a:blip r:embed="rId3" cstate="print"/>
          <a:srcRect/>
          <a:stretch>
            <a:fillRect/>
          </a:stretch>
        </p:blipFill>
        <p:spPr bwMode="auto">
          <a:xfrm>
            <a:off x="6000293" y="1227816"/>
            <a:ext cx="870351" cy="451691"/>
          </a:xfrm>
          <a:prstGeom prst="rect">
            <a:avLst/>
          </a:prstGeom>
          <a:noFill/>
          <a:ln w="9525">
            <a:noFill/>
            <a:miter lim="800000"/>
            <a:headEnd/>
            <a:tailEnd/>
          </a:ln>
        </p:spPr>
      </p:pic>
      <p:sp>
        <p:nvSpPr>
          <p:cNvPr id="18" name="TextBox 17"/>
          <p:cNvSpPr txBox="1"/>
          <p:nvPr/>
        </p:nvSpPr>
        <p:spPr>
          <a:xfrm>
            <a:off x="6271494" y="144604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9" name="TextBox 18"/>
          <p:cNvSpPr txBox="1"/>
          <p:nvPr/>
        </p:nvSpPr>
        <p:spPr>
          <a:xfrm>
            <a:off x="4067791" y="1038988"/>
            <a:ext cx="945988" cy="160898"/>
          </a:xfrm>
          <a:prstGeom prst="rect">
            <a:avLst/>
          </a:prstGeom>
          <a:noFill/>
        </p:spPr>
        <p:txBody>
          <a:bodyPr wrap="square" lIns="0" tIns="0" rIns="0" bIns="0" rtlCol="0" anchor="ctr" anchorCtr="0">
            <a:noAutofit/>
          </a:bodyPr>
          <a:lstStyle/>
          <a:p>
            <a:endParaRPr lang="en-US" sz="1000" dirty="0"/>
          </a:p>
        </p:txBody>
      </p:sp>
      <p:sp>
        <p:nvSpPr>
          <p:cNvPr id="21" name="TextBox 20"/>
          <p:cNvSpPr txBox="1"/>
          <p:nvPr/>
        </p:nvSpPr>
        <p:spPr>
          <a:xfrm>
            <a:off x="2957490" y="1234773"/>
            <a:ext cx="1013551" cy="165253"/>
          </a:xfrm>
          <a:prstGeom prst="rect">
            <a:avLst/>
          </a:prstGeom>
          <a:noFill/>
        </p:spPr>
        <p:txBody>
          <a:bodyPr wrap="square" lIns="0" tIns="0" rIns="0" bIns="0" rtlCol="0" anchor="ctr" anchorCtr="0">
            <a:noAutofit/>
          </a:bodyPr>
          <a:lstStyle/>
          <a:p>
            <a:pPr algn="l"/>
            <a:r>
              <a:rPr lang="en-US" sz="1100" b="1" kern="0" dirty="0" smtClean="0">
                <a:latin typeface="Courier New" pitchFamily="49" charset="0"/>
                <a:cs typeface="Courier New" pitchFamily="49" charset="0"/>
              </a:rPr>
              <a:t>10.10.10.1</a:t>
            </a:r>
            <a:endParaRPr lang="en-US" sz="1100" dirty="0"/>
          </a:p>
        </p:txBody>
      </p:sp>
      <p:pic>
        <p:nvPicPr>
          <p:cNvPr id="24" name="Picture 37"/>
          <p:cNvPicPr>
            <a:picLocks noChangeArrowheads="1"/>
          </p:cNvPicPr>
          <p:nvPr/>
        </p:nvPicPr>
        <p:blipFill>
          <a:blip r:embed="rId3" cstate="print"/>
          <a:srcRect/>
          <a:stretch>
            <a:fillRect/>
          </a:stretch>
        </p:blipFill>
        <p:spPr bwMode="auto">
          <a:xfrm>
            <a:off x="2011156" y="1229821"/>
            <a:ext cx="870351" cy="451691"/>
          </a:xfrm>
          <a:prstGeom prst="rect">
            <a:avLst/>
          </a:prstGeom>
          <a:noFill/>
          <a:ln w="9525">
            <a:noFill/>
            <a:miter lim="800000"/>
            <a:headEnd/>
            <a:tailEnd/>
          </a:ln>
        </p:spPr>
      </p:pic>
      <p:sp>
        <p:nvSpPr>
          <p:cNvPr id="25" name="TextBox 24"/>
          <p:cNvSpPr txBox="1"/>
          <p:nvPr/>
        </p:nvSpPr>
        <p:spPr>
          <a:xfrm>
            <a:off x="2282357" y="144804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26" name="Straight Connector 25"/>
          <p:cNvCxnSpPr>
            <a:stCxn id="24" idx="3"/>
            <a:endCxn id="17" idx="1"/>
          </p:cNvCxnSpPr>
          <p:nvPr/>
        </p:nvCxnSpPr>
        <p:spPr bwMode="auto">
          <a:xfrm flipV="1">
            <a:off x="2881507" y="1453662"/>
            <a:ext cx="3118786" cy="2005"/>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27" name="TextBox 26"/>
          <p:cNvSpPr txBox="1"/>
          <p:nvPr/>
        </p:nvSpPr>
        <p:spPr>
          <a:xfrm>
            <a:off x="4887890" y="1234773"/>
            <a:ext cx="1013551" cy="165253"/>
          </a:xfrm>
          <a:prstGeom prst="rect">
            <a:avLst/>
          </a:prstGeom>
          <a:noFill/>
        </p:spPr>
        <p:txBody>
          <a:bodyPr wrap="square" lIns="0" tIns="0" rIns="0" bIns="0" rtlCol="0" anchor="ctr" anchorCtr="0">
            <a:noAutofit/>
          </a:bodyPr>
          <a:lstStyle/>
          <a:p>
            <a:pPr algn="r"/>
            <a:r>
              <a:rPr lang="en-US" sz="1100" b="1" kern="0" dirty="0" smtClean="0">
                <a:latin typeface="Courier New" pitchFamily="49" charset="0"/>
                <a:cs typeface="Courier New" pitchFamily="49" charset="0"/>
              </a:rPr>
              <a:t>10.10.10.2</a:t>
            </a:r>
            <a:endParaRPr lang="en-US" sz="1100" dirty="0"/>
          </a:p>
        </p:txBody>
      </p:sp>
      <p:sp>
        <p:nvSpPr>
          <p:cNvPr id="28" name="TextBox 27"/>
          <p:cNvSpPr txBox="1"/>
          <p:nvPr/>
        </p:nvSpPr>
        <p:spPr>
          <a:xfrm>
            <a:off x="2957490" y="1501473"/>
            <a:ext cx="1119210" cy="149527"/>
          </a:xfrm>
          <a:prstGeom prst="rect">
            <a:avLst/>
          </a:prstGeom>
          <a:noFill/>
        </p:spPr>
        <p:txBody>
          <a:bodyPr wrap="square" lIns="0" tIns="0" rIns="0" bIns="0" rtlCol="0" anchor="ctr" anchorCtr="0">
            <a:noAutofit/>
          </a:bodyPr>
          <a:lstStyle/>
          <a:p>
            <a:pPr algn="l"/>
            <a:r>
              <a:rPr lang="en-US" sz="1100" b="1" kern="0" dirty="0" smtClean="0">
                <a:latin typeface="Courier New" pitchFamily="49" charset="0"/>
                <a:cs typeface="Courier New" pitchFamily="49" charset="0"/>
              </a:rPr>
              <a:t>2001:12::1/64</a:t>
            </a:r>
            <a:endParaRPr lang="en-US" sz="1100" dirty="0"/>
          </a:p>
        </p:txBody>
      </p:sp>
      <p:sp>
        <p:nvSpPr>
          <p:cNvPr id="29" name="TextBox 28"/>
          <p:cNvSpPr txBox="1"/>
          <p:nvPr/>
        </p:nvSpPr>
        <p:spPr>
          <a:xfrm>
            <a:off x="4800600" y="1501473"/>
            <a:ext cx="1100841" cy="162227"/>
          </a:xfrm>
          <a:prstGeom prst="rect">
            <a:avLst/>
          </a:prstGeom>
          <a:noFill/>
        </p:spPr>
        <p:txBody>
          <a:bodyPr wrap="square" lIns="0" tIns="0" rIns="0" bIns="0" rtlCol="0" anchor="ctr" anchorCtr="0">
            <a:noAutofit/>
          </a:bodyPr>
          <a:lstStyle/>
          <a:p>
            <a:pPr algn="r"/>
            <a:r>
              <a:rPr lang="en-US" sz="1100" b="1" kern="0" dirty="0" smtClean="0">
                <a:latin typeface="Courier New" pitchFamily="49" charset="0"/>
                <a:cs typeface="Courier New" pitchFamily="49" charset="0"/>
              </a:rPr>
              <a:t>2001:12::2/64</a:t>
            </a:r>
            <a:endParaRPr lang="en-US" sz="1100" dirty="0"/>
          </a:p>
        </p:txBody>
      </p:sp>
    </p:spTree>
  </p:cSld>
  <p:clrMapOvr>
    <a:masterClrMapping/>
  </p:clrMapOvr>
  <p:transition/>
  <p:timing>
    <p:tnLst>
      <p:par>
        <p:cTn id="1" dur="indefinite" restart="never" nodeType="tmRoot"/>
      </p:par>
    </p:tn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Tunneling Techniques</a:t>
            </a:r>
            <a:endParaRPr lang="en-US" dirty="0"/>
          </a:p>
        </p:txBody>
      </p:sp>
      <p:sp>
        <p:nvSpPr>
          <p:cNvPr id="3" name="Content Placeholder 2"/>
          <p:cNvSpPr>
            <a:spLocks noGrp="1"/>
          </p:cNvSpPr>
          <p:nvPr>
            <p:ph idx="1"/>
          </p:nvPr>
        </p:nvSpPr>
        <p:spPr/>
        <p:txBody>
          <a:bodyPr>
            <a:normAutofit/>
          </a:bodyPr>
          <a:lstStyle/>
          <a:p>
            <a:r>
              <a:rPr lang="en-US" dirty="0" smtClean="0"/>
              <a:t>Isolated IPv6 networks are connected over an IPv4 infrastructure using tunnels. </a:t>
            </a:r>
          </a:p>
          <a:p>
            <a:r>
              <a:rPr lang="en-US" dirty="0" smtClean="0"/>
              <a:t>The edge devices are the only ones that need to be dual-stacked.</a:t>
            </a:r>
          </a:p>
          <a:p>
            <a:r>
              <a:rPr lang="en-US" dirty="0" smtClean="0"/>
              <a:t>Scalability may be an issue if many tunnels need to be created.</a:t>
            </a:r>
          </a:p>
          <a:p>
            <a:pPr lvl="1"/>
            <a:r>
              <a:rPr lang="en-US" dirty="0" smtClean="0"/>
              <a:t>Tunnels can be either manually or automatically configured, depending on the scale required and administrative overhead tolerated.</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Tunneling Techniques</a:t>
            </a:r>
            <a:endParaRPr lang="en-US" dirty="0"/>
          </a:p>
        </p:txBody>
      </p:sp>
      <p:sp>
        <p:nvSpPr>
          <p:cNvPr id="6" name="Content Placeholder 5"/>
          <p:cNvSpPr>
            <a:spLocks noGrp="1"/>
          </p:cNvSpPr>
          <p:nvPr>
            <p:ph idx="10"/>
          </p:nvPr>
        </p:nvSpPr>
        <p:spPr/>
        <p:txBody>
          <a:bodyPr/>
          <a:lstStyle/>
          <a:p>
            <a:r>
              <a:rPr lang="en-US" dirty="0" smtClean="0"/>
              <a:t>For IPv6, tunneling is an integration method in which an IPv6 packet is encapsulated within IPv4.</a:t>
            </a:r>
          </a:p>
          <a:p>
            <a:r>
              <a:rPr lang="en-US" dirty="0" smtClean="0"/>
              <a:t>This enables the connection of IPv6 islands without the need to convert the intermediary network to IPv6.</a:t>
            </a:r>
          </a:p>
          <a:p>
            <a:endParaRPr lang="en-US" dirty="0"/>
          </a:p>
        </p:txBody>
      </p:sp>
      <p:pic>
        <p:nvPicPr>
          <p:cNvPr id="8" name="Picture 2"/>
          <p:cNvPicPr>
            <a:picLocks noGrp="1" noChangeAspect="1" noChangeArrowheads="1"/>
          </p:cNvPicPr>
          <p:nvPr>
            <p:ph sz="quarter" idx="11"/>
          </p:nvPr>
        </p:nvPicPr>
        <p:blipFill>
          <a:blip r:embed="rId2" cstate="print"/>
          <a:stretch>
            <a:fillRect/>
          </a:stretch>
        </p:blipFill>
        <p:spPr bwMode="auto">
          <a:xfrm>
            <a:off x="302846" y="3434233"/>
            <a:ext cx="8520113" cy="28226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Tunneling Techniques</a:t>
            </a:r>
            <a:endParaRPr lang="en-US" dirty="0"/>
          </a:p>
        </p:txBody>
      </p:sp>
      <p:sp>
        <p:nvSpPr>
          <p:cNvPr id="6" name="Content Placeholder 5"/>
          <p:cNvSpPr>
            <a:spLocks noGrp="1"/>
          </p:cNvSpPr>
          <p:nvPr>
            <p:ph idx="10"/>
          </p:nvPr>
        </p:nvSpPr>
        <p:spPr/>
        <p:txBody>
          <a:bodyPr>
            <a:normAutofit/>
          </a:bodyPr>
          <a:lstStyle/>
          <a:p>
            <a:r>
              <a:rPr lang="en-US" sz="2000" dirty="0" smtClean="0"/>
              <a:t>In this example, the tunnel between sites is using:</a:t>
            </a:r>
          </a:p>
          <a:p>
            <a:pPr lvl="1"/>
            <a:r>
              <a:rPr lang="en-US" sz="1800" dirty="0" smtClean="0"/>
              <a:t>IPv4 as the transport protocol </a:t>
            </a:r>
            <a:r>
              <a:rPr lang="en-US" sz="1600" dirty="0" smtClean="0"/>
              <a:t>(the protocol over which the tunnel is created).</a:t>
            </a:r>
            <a:endParaRPr lang="en-US" sz="1900" dirty="0" smtClean="0"/>
          </a:p>
          <a:p>
            <a:pPr lvl="1"/>
            <a:r>
              <a:rPr lang="en-US" sz="1800" dirty="0" smtClean="0"/>
              <a:t>IPv6 is the passenger protocol </a:t>
            </a:r>
            <a:r>
              <a:rPr lang="en-US" sz="1600" dirty="0" smtClean="0"/>
              <a:t>(the protocol encapsulated in the tunnel and carried through the tunnel)</a:t>
            </a:r>
            <a:r>
              <a:rPr lang="en-US" sz="1800" dirty="0" smtClean="0"/>
              <a:t>.</a:t>
            </a:r>
          </a:p>
          <a:p>
            <a:pPr lvl="1"/>
            <a:r>
              <a:rPr lang="en-US" sz="1800" dirty="0" smtClean="0"/>
              <a:t>GRE  is used to create the tunnel, and is known as the tunneling protocol. </a:t>
            </a:r>
            <a:endParaRPr lang="en-US" sz="1800" dirty="0"/>
          </a:p>
        </p:txBody>
      </p:sp>
      <p:pic>
        <p:nvPicPr>
          <p:cNvPr id="8" name="Picture 2"/>
          <p:cNvPicPr>
            <a:picLocks noGrp="1" noChangeAspect="1" noChangeArrowheads="1"/>
          </p:cNvPicPr>
          <p:nvPr>
            <p:ph sz="quarter" idx="11"/>
          </p:nvPr>
        </p:nvPicPr>
        <p:blipFill>
          <a:blip r:embed="rId2" cstate="print"/>
          <a:stretch>
            <a:fillRect/>
          </a:stretch>
        </p:blipFill>
        <p:spPr bwMode="auto">
          <a:xfrm>
            <a:off x="302846" y="3434233"/>
            <a:ext cx="8520113" cy="28226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r>
              <a:rPr lang="en-US" dirty="0" smtClean="0"/>
              <a:t>Translation Techniques</a:t>
            </a:r>
            <a:endParaRPr lang="en-US" dirty="0"/>
          </a:p>
        </p:txBody>
      </p:sp>
      <p:sp>
        <p:nvSpPr>
          <p:cNvPr id="3" name="Content Placeholder 2"/>
          <p:cNvSpPr>
            <a:spLocks noGrp="1"/>
          </p:cNvSpPr>
          <p:nvPr>
            <p:ph idx="1"/>
          </p:nvPr>
        </p:nvSpPr>
        <p:spPr/>
        <p:txBody>
          <a:bodyPr>
            <a:normAutofit/>
          </a:bodyPr>
          <a:lstStyle/>
          <a:p>
            <a:r>
              <a:rPr lang="en-US" dirty="0" smtClean="0"/>
              <a:t>Dual stack and tunneling techniques manage the interconnection of IPv6 domains. </a:t>
            </a:r>
          </a:p>
          <a:p>
            <a:r>
              <a:rPr lang="en-US" dirty="0" smtClean="0"/>
              <a:t>NAT-PT is an extension of NAT techniques and it provides protocol translation services for legacy equipment that cannot be upgraded to IPv6 and for some deployment scenarios.</a:t>
            </a:r>
          </a:p>
          <a:p>
            <a:r>
              <a:rPr lang="en-US" dirty="0" smtClean="0"/>
              <a:t>A router converts IPv6 packets into IPv4 packets and vise versa, allowing IPv6-only devices to communicate with IPv4-only devices.</a:t>
            </a:r>
          </a:p>
          <a:p>
            <a:pPr lvl="1"/>
            <a:r>
              <a:rPr lang="en-US" dirty="0" smtClean="0"/>
              <a:t>Scalability may again be an issue because of the resources required on the translator device.</a:t>
            </a:r>
          </a:p>
          <a:p>
            <a:endParaRPr lang="en-US" dirty="0"/>
          </a:p>
        </p:txBody>
      </p:sp>
    </p:spTree>
  </p:cSld>
  <p:clrMapOvr>
    <a:masterClrMapping/>
  </p:clrMapOvr>
  <p:timing>
    <p:tnLst>
      <p:par>
        <p:cTn id="1" dur="indefinite" restart="never" nodeType="tmRoot"/>
      </p:par>
    </p:tnLst>
  </p:timing>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Elbow Connector 6"/>
          <p:cNvCxnSpPr>
            <a:stCxn id="10" idx="2"/>
          </p:cNvCxnSpPr>
          <p:nvPr/>
        </p:nvCxnSpPr>
        <p:spPr bwMode="auto">
          <a:xfrm rot="16200000" flipH="1">
            <a:off x="4503194" y="1352475"/>
            <a:ext cx="66717" cy="6074148"/>
          </a:xfrm>
          <a:prstGeom prst="bentConnector2">
            <a:avLst/>
          </a:prstGeom>
          <a:solidFill>
            <a:schemeClr val="accent1"/>
          </a:solidFill>
          <a:ln w="19050" cap="flat" cmpd="sng" algn="ctr">
            <a:solidFill>
              <a:schemeClr val="accent6"/>
            </a:solidFill>
            <a:prstDash val="solid"/>
            <a:round/>
            <a:headEnd type="none" w="med" len="med"/>
            <a:tailEnd type="arrow"/>
          </a:ln>
          <a:effectLst/>
        </p:spPr>
      </p:cxnSp>
      <p:pic>
        <p:nvPicPr>
          <p:cNvPr id="14" name="Picture 88"/>
          <p:cNvPicPr>
            <a:picLocks noChangeAspect="1" noChangeArrowheads="1"/>
          </p:cNvPicPr>
          <p:nvPr/>
        </p:nvPicPr>
        <p:blipFill>
          <a:blip r:embed="rId2" cstate="print"/>
          <a:srcRect/>
          <a:stretch>
            <a:fillRect/>
          </a:stretch>
        </p:blipFill>
        <p:spPr bwMode="auto">
          <a:xfrm>
            <a:off x="5804437" y="3806682"/>
            <a:ext cx="1242391" cy="988139"/>
          </a:xfrm>
          <a:prstGeom prst="rect">
            <a:avLst/>
          </a:prstGeom>
          <a:noFill/>
          <a:ln w="9525" algn="ctr">
            <a:noFill/>
            <a:miter lim="800000"/>
            <a:headEnd/>
            <a:tailEnd/>
          </a:ln>
        </p:spPr>
      </p:pic>
      <p:sp>
        <p:nvSpPr>
          <p:cNvPr id="4" name="Title 3"/>
          <p:cNvSpPr>
            <a:spLocks noGrp="1"/>
          </p:cNvSpPr>
          <p:nvPr>
            <p:ph type="title"/>
          </p:nvPr>
        </p:nvSpPr>
        <p:spPr/>
        <p:txBody>
          <a:bodyPr/>
          <a:lstStyle/>
          <a:p>
            <a:r>
              <a:rPr lang="en-US" dirty="0" smtClean="0"/>
              <a:t>NAT-PT Example</a:t>
            </a:r>
            <a:endParaRPr lang="en-US" dirty="0"/>
          </a:p>
        </p:txBody>
      </p:sp>
      <p:sp>
        <p:nvSpPr>
          <p:cNvPr id="5" name="Content Placeholder 4"/>
          <p:cNvSpPr>
            <a:spLocks noGrp="1"/>
          </p:cNvSpPr>
          <p:nvPr>
            <p:ph idx="10"/>
          </p:nvPr>
        </p:nvSpPr>
        <p:spPr/>
        <p:txBody>
          <a:bodyPr>
            <a:normAutofit fontScale="85000" lnSpcReduction="10000"/>
          </a:bodyPr>
          <a:lstStyle/>
          <a:p>
            <a:pPr>
              <a:lnSpc>
                <a:spcPct val="120000"/>
              </a:lnSpc>
              <a:spcBef>
                <a:spcPts val="0"/>
              </a:spcBef>
            </a:pPr>
            <a:r>
              <a:rPr lang="en-US" dirty="0" smtClean="0"/>
              <a:t>Node A is an IPv6 only node and wants to send an IPv6 datagram to node D and therefore forwards the packet to the NAT-PT router.</a:t>
            </a:r>
          </a:p>
          <a:p>
            <a:pPr lvl="1">
              <a:lnSpc>
                <a:spcPct val="120000"/>
              </a:lnSpc>
              <a:spcBef>
                <a:spcPts val="0"/>
              </a:spcBef>
            </a:pPr>
            <a:r>
              <a:rPr lang="en-US" dirty="0" smtClean="0"/>
              <a:t>The NAT-PT router maintains a pool of globally routable IPv4 addresses that are assigned to IPv6 nodes dynamically as sessions are initiated.</a:t>
            </a:r>
          </a:p>
          <a:p>
            <a:pPr>
              <a:lnSpc>
                <a:spcPct val="120000"/>
              </a:lnSpc>
              <a:spcBef>
                <a:spcPts val="0"/>
              </a:spcBef>
            </a:pPr>
            <a:r>
              <a:rPr lang="en-US" dirty="0" smtClean="0"/>
              <a:t>An advantage of NAT-PT is that no modifications are required on the hosts.</a:t>
            </a:r>
          </a:p>
        </p:txBody>
      </p:sp>
      <p:pic>
        <p:nvPicPr>
          <p:cNvPr id="9" name="Picture 34"/>
          <p:cNvPicPr>
            <a:picLocks noChangeArrowheads="1"/>
          </p:cNvPicPr>
          <p:nvPr/>
        </p:nvPicPr>
        <p:blipFill>
          <a:blip r:embed="rId3" cstate="print"/>
          <a:srcRect/>
          <a:stretch>
            <a:fillRect/>
          </a:stretch>
        </p:blipFill>
        <p:spPr bwMode="auto">
          <a:xfrm>
            <a:off x="1230463" y="4019159"/>
            <a:ext cx="588010" cy="520700"/>
          </a:xfrm>
          <a:prstGeom prst="rect">
            <a:avLst/>
          </a:prstGeom>
          <a:noFill/>
          <a:ln w="9525">
            <a:noFill/>
            <a:miter lim="800000"/>
            <a:headEnd/>
            <a:tailEnd/>
          </a:ln>
          <a:effectLst/>
        </p:spPr>
      </p:pic>
      <p:sp>
        <p:nvSpPr>
          <p:cNvPr id="10" name="TextBox 9"/>
          <p:cNvSpPr txBox="1"/>
          <p:nvPr/>
        </p:nvSpPr>
        <p:spPr>
          <a:xfrm>
            <a:off x="1342223" y="4069959"/>
            <a:ext cx="314510" cy="286232"/>
          </a:xfrm>
          <a:prstGeom prst="rect">
            <a:avLst/>
          </a:prstGeom>
          <a:noFill/>
        </p:spPr>
        <p:txBody>
          <a:bodyPr wrap="none" rtlCol="0">
            <a:spAutoFit/>
          </a:bodyPr>
          <a:lstStyle/>
          <a:p>
            <a:r>
              <a:rPr lang="en-US" sz="1400" b="1" dirty="0" smtClean="0"/>
              <a:t>A</a:t>
            </a:r>
            <a:endParaRPr lang="en-US" b="1" dirty="0"/>
          </a:p>
        </p:txBody>
      </p:sp>
      <p:pic>
        <p:nvPicPr>
          <p:cNvPr id="11" name="Picture 37"/>
          <p:cNvPicPr>
            <a:picLocks noChangeArrowheads="1"/>
          </p:cNvPicPr>
          <p:nvPr/>
        </p:nvPicPr>
        <p:blipFill>
          <a:blip r:embed="rId4" cstate="print"/>
          <a:srcRect/>
          <a:stretch>
            <a:fillRect/>
          </a:stretch>
        </p:blipFill>
        <p:spPr bwMode="auto">
          <a:xfrm>
            <a:off x="4004337" y="4144224"/>
            <a:ext cx="870351" cy="451691"/>
          </a:xfrm>
          <a:prstGeom prst="rect">
            <a:avLst/>
          </a:prstGeom>
          <a:noFill/>
          <a:ln w="9525">
            <a:noFill/>
            <a:miter lim="800000"/>
            <a:headEnd/>
            <a:tailEnd/>
          </a:ln>
        </p:spPr>
      </p:pic>
      <p:sp>
        <p:nvSpPr>
          <p:cNvPr id="12" name="TextBox 11"/>
          <p:cNvSpPr txBox="1"/>
          <p:nvPr/>
        </p:nvSpPr>
        <p:spPr>
          <a:xfrm>
            <a:off x="4275538" y="4362452"/>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16" name="Picture 34"/>
          <p:cNvPicPr>
            <a:picLocks noChangeArrowheads="1"/>
          </p:cNvPicPr>
          <p:nvPr/>
        </p:nvPicPr>
        <p:blipFill>
          <a:blip r:embed="rId3" cstate="print"/>
          <a:srcRect/>
          <a:stretch>
            <a:fillRect/>
          </a:stretch>
        </p:blipFill>
        <p:spPr bwMode="auto">
          <a:xfrm>
            <a:off x="7415836" y="4022474"/>
            <a:ext cx="588010" cy="520700"/>
          </a:xfrm>
          <a:prstGeom prst="rect">
            <a:avLst/>
          </a:prstGeom>
          <a:noFill/>
          <a:ln w="9525">
            <a:noFill/>
            <a:miter lim="800000"/>
            <a:headEnd/>
            <a:tailEnd/>
          </a:ln>
          <a:effectLst/>
        </p:spPr>
      </p:pic>
      <p:sp>
        <p:nvSpPr>
          <p:cNvPr id="17" name="TextBox 16"/>
          <p:cNvSpPr txBox="1"/>
          <p:nvPr/>
        </p:nvSpPr>
        <p:spPr>
          <a:xfrm>
            <a:off x="7527596" y="4073274"/>
            <a:ext cx="314509" cy="286232"/>
          </a:xfrm>
          <a:prstGeom prst="rect">
            <a:avLst/>
          </a:prstGeom>
          <a:noFill/>
        </p:spPr>
        <p:txBody>
          <a:bodyPr wrap="none" rtlCol="0">
            <a:spAutoFit/>
          </a:bodyPr>
          <a:lstStyle/>
          <a:p>
            <a:r>
              <a:rPr lang="en-US" sz="1400" b="1" dirty="0" smtClean="0"/>
              <a:t>D</a:t>
            </a:r>
            <a:endParaRPr lang="en-US" b="1" dirty="0"/>
          </a:p>
        </p:txBody>
      </p:sp>
      <p:sp>
        <p:nvSpPr>
          <p:cNvPr id="19" name="TextBox 18"/>
          <p:cNvSpPr txBox="1"/>
          <p:nvPr/>
        </p:nvSpPr>
        <p:spPr>
          <a:xfrm>
            <a:off x="4086696" y="4909103"/>
            <a:ext cx="729047" cy="258532"/>
          </a:xfrm>
          <a:prstGeom prst="rect">
            <a:avLst/>
          </a:prstGeom>
          <a:noFill/>
        </p:spPr>
        <p:txBody>
          <a:bodyPr wrap="none" rtlCol="0">
            <a:spAutoFit/>
          </a:bodyPr>
          <a:lstStyle/>
          <a:p>
            <a:r>
              <a:rPr lang="en-US" sz="1200" b="1" dirty="0" smtClean="0">
                <a:solidFill>
                  <a:schemeClr val="bg2"/>
                </a:solidFill>
              </a:rPr>
              <a:t>NAT-PT</a:t>
            </a:r>
            <a:endParaRPr lang="en-US" sz="1200" b="1" dirty="0">
              <a:solidFill>
                <a:schemeClr val="bg2"/>
              </a:solidFill>
            </a:endParaRPr>
          </a:p>
        </p:txBody>
      </p:sp>
      <p:pic>
        <p:nvPicPr>
          <p:cNvPr id="20" name="Picture 88"/>
          <p:cNvPicPr>
            <a:picLocks noChangeAspect="1" noChangeArrowheads="1"/>
          </p:cNvPicPr>
          <p:nvPr/>
        </p:nvPicPr>
        <p:blipFill>
          <a:blip r:embed="rId2" cstate="print"/>
          <a:srcRect/>
          <a:stretch>
            <a:fillRect/>
          </a:stretch>
        </p:blipFill>
        <p:spPr bwMode="auto">
          <a:xfrm>
            <a:off x="2382886" y="4015403"/>
            <a:ext cx="1115680" cy="769480"/>
          </a:xfrm>
          <a:prstGeom prst="rect">
            <a:avLst/>
          </a:prstGeom>
          <a:noFill/>
          <a:ln w="9525" algn="ctr">
            <a:noFill/>
            <a:miter lim="800000"/>
            <a:headEnd/>
            <a:tailEnd/>
          </a:ln>
        </p:spPr>
      </p:pic>
      <p:sp>
        <p:nvSpPr>
          <p:cNvPr id="21" name="TextBox 20"/>
          <p:cNvSpPr txBox="1"/>
          <p:nvPr/>
        </p:nvSpPr>
        <p:spPr>
          <a:xfrm>
            <a:off x="2575946" y="4163670"/>
            <a:ext cx="790601" cy="424732"/>
          </a:xfrm>
          <a:prstGeom prst="rect">
            <a:avLst/>
          </a:prstGeom>
          <a:noFill/>
        </p:spPr>
        <p:txBody>
          <a:bodyPr wrap="none" rtlCol="0">
            <a:spAutoFit/>
          </a:bodyPr>
          <a:lstStyle/>
          <a:p>
            <a:r>
              <a:rPr lang="en-US" sz="1200" b="1" dirty="0" smtClean="0">
                <a:solidFill>
                  <a:schemeClr val="bg2"/>
                </a:solidFill>
              </a:rPr>
              <a:t>IPv6</a:t>
            </a:r>
          </a:p>
          <a:p>
            <a:r>
              <a:rPr lang="en-US" sz="1200" b="1" dirty="0" smtClean="0">
                <a:solidFill>
                  <a:schemeClr val="bg2"/>
                </a:solidFill>
              </a:rPr>
              <a:t>Network</a:t>
            </a:r>
            <a:endParaRPr lang="en-US" sz="1200" b="1" dirty="0">
              <a:solidFill>
                <a:schemeClr val="bg2"/>
              </a:solidFill>
            </a:endParaRPr>
          </a:p>
        </p:txBody>
      </p:sp>
      <p:sp>
        <p:nvSpPr>
          <p:cNvPr id="22" name="TextBox 21"/>
          <p:cNvSpPr txBox="1"/>
          <p:nvPr/>
        </p:nvSpPr>
        <p:spPr>
          <a:xfrm>
            <a:off x="4835443" y="4216676"/>
            <a:ext cx="928459" cy="244682"/>
          </a:xfrm>
          <a:prstGeom prst="rect">
            <a:avLst/>
          </a:prstGeom>
          <a:noFill/>
        </p:spPr>
        <p:txBody>
          <a:bodyPr wrap="none" rtlCol="0">
            <a:spAutoFit/>
          </a:bodyPr>
          <a:lstStyle/>
          <a:p>
            <a:r>
              <a:rPr lang="en-US" sz="1050" dirty="0" smtClean="0">
                <a:solidFill>
                  <a:schemeClr val="bg2"/>
                </a:solidFill>
              </a:rPr>
              <a:t>192.168.2.1</a:t>
            </a:r>
            <a:endParaRPr lang="en-US" sz="1050" dirty="0">
              <a:solidFill>
                <a:schemeClr val="bg2"/>
              </a:solidFill>
            </a:endParaRPr>
          </a:p>
        </p:txBody>
      </p:sp>
      <p:sp>
        <p:nvSpPr>
          <p:cNvPr id="23" name="TextBox 22"/>
          <p:cNvSpPr txBox="1"/>
          <p:nvPr/>
        </p:nvSpPr>
        <p:spPr>
          <a:xfrm>
            <a:off x="5675233" y="4204248"/>
            <a:ext cx="1497998" cy="258532"/>
          </a:xfrm>
          <a:prstGeom prst="rect">
            <a:avLst/>
          </a:prstGeom>
          <a:noFill/>
        </p:spPr>
        <p:txBody>
          <a:bodyPr wrap="square" rtlCol="0">
            <a:spAutoFit/>
          </a:bodyPr>
          <a:lstStyle/>
          <a:p>
            <a:r>
              <a:rPr lang="en-US" sz="1200" b="1" dirty="0" smtClean="0">
                <a:solidFill>
                  <a:schemeClr val="bg2"/>
                </a:solidFill>
              </a:rPr>
              <a:t>IPv4 Network</a:t>
            </a:r>
            <a:endParaRPr lang="en-US" sz="1200" b="1" dirty="0">
              <a:solidFill>
                <a:schemeClr val="bg2"/>
              </a:solidFill>
            </a:endParaRPr>
          </a:p>
        </p:txBody>
      </p:sp>
      <p:sp>
        <p:nvSpPr>
          <p:cNvPr id="24" name="TextBox 23"/>
          <p:cNvSpPr txBox="1"/>
          <p:nvPr/>
        </p:nvSpPr>
        <p:spPr>
          <a:xfrm>
            <a:off x="704088" y="4528103"/>
            <a:ext cx="1410964" cy="237757"/>
          </a:xfrm>
          <a:prstGeom prst="rect">
            <a:avLst/>
          </a:prstGeom>
          <a:noFill/>
        </p:spPr>
        <p:txBody>
          <a:bodyPr wrap="none" rtlCol="0">
            <a:spAutoFit/>
          </a:bodyPr>
          <a:lstStyle/>
          <a:p>
            <a:r>
              <a:rPr lang="en-US" sz="1050" dirty="0" err="1" smtClean="0">
                <a:solidFill>
                  <a:schemeClr val="bg2"/>
                </a:solidFill>
              </a:rPr>
              <a:t>2001:DB8:FFFF:1</a:t>
            </a:r>
            <a:r>
              <a:rPr lang="en-US" sz="1050" dirty="0" smtClean="0">
                <a:solidFill>
                  <a:schemeClr val="bg2"/>
                </a:solidFill>
              </a:rPr>
              <a:t>::1</a:t>
            </a:r>
            <a:endParaRPr lang="en-US" sz="1050" dirty="0">
              <a:solidFill>
                <a:schemeClr val="bg2"/>
              </a:solidFill>
            </a:endParaRPr>
          </a:p>
        </p:txBody>
      </p:sp>
      <p:sp>
        <p:nvSpPr>
          <p:cNvPr id="27" name="TextBox 26"/>
          <p:cNvSpPr txBox="1"/>
          <p:nvPr/>
        </p:nvSpPr>
        <p:spPr>
          <a:xfrm>
            <a:off x="7154574" y="4538041"/>
            <a:ext cx="973344" cy="237757"/>
          </a:xfrm>
          <a:prstGeom prst="rect">
            <a:avLst/>
          </a:prstGeom>
          <a:noFill/>
        </p:spPr>
        <p:txBody>
          <a:bodyPr wrap="none" rtlCol="0">
            <a:spAutoFit/>
          </a:bodyPr>
          <a:lstStyle/>
          <a:p>
            <a:r>
              <a:rPr lang="en-US" sz="1050" dirty="0" smtClean="0">
                <a:solidFill>
                  <a:schemeClr val="bg2"/>
                </a:solidFill>
              </a:rPr>
              <a:t>192.168.30.1</a:t>
            </a:r>
            <a:endParaRPr lang="en-US" sz="1050" dirty="0">
              <a:solidFill>
                <a:schemeClr val="bg2"/>
              </a:solidFill>
            </a:endParaRPr>
          </a:p>
        </p:txBody>
      </p:sp>
      <p:sp>
        <p:nvSpPr>
          <p:cNvPr id="28" name="Right Arrow 27"/>
          <p:cNvSpPr/>
          <p:nvPr/>
        </p:nvSpPr>
        <p:spPr bwMode="auto">
          <a:xfrm>
            <a:off x="944217" y="4750899"/>
            <a:ext cx="3150710" cy="576470"/>
          </a:xfrm>
          <a:prstGeom prst="rightArrow">
            <a:avLst>
              <a:gd name="adj1" fmla="val 74445"/>
              <a:gd name="adj2" fmla="val 47777"/>
            </a:avLst>
          </a:prstGeom>
          <a:solidFill>
            <a:srgbClr val="FFFF99"/>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algn="l" defTabSz="814388">
              <a:tabLst>
                <a:tab pos="1371600" algn="l"/>
              </a:tabLst>
            </a:pPr>
            <a:r>
              <a:rPr kumimoji="0" lang="en-US" sz="1050" b="1" i="0" u="none" strike="noStrike" cap="none" normalizeH="0" baseline="0" dirty="0" smtClean="0">
                <a:ln>
                  <a:noFill/>
                </a:ln>
                <a:solidFill>
                  <a:schemeClr val="tx1"/>
                </a:solidFill>
                <a:effectLst/>
                <a:latin typeface="Arial" charset="0"/>
              </a:rPr>
              <a:t>Source Address:</a:t>
            </a:r>
            <a:r>
              <a:rPr kumimoji="0" lang="en-US" sz="1050" b="0" i="0" u="none" strike="noStrike" cap="none" normalizeH="0" baseline="0" dirty="0" smtClean="0">
                <a:ln>
                  <a:noFill/>
                </a:ln>
                <a:solidFill>
                  <a:schemeClr val="tx1"/>
                </a:solidFill>
                <a:effectLst/>
                <a:latin typeface="Arial" charset="0"/>
              </a:rPr>
              <a:t>	</a:t>
            </a:r>
            <a:r>
              <a:rPr kumimoji="0" lang="en-US" sz="1050" b="0" i="0" u="none" strike="noStrike" cap="none" normalizeH="0" baseline="0" dirty="0" err="1" smtClean="0">
                <a:ln>
                  <a:noFill/>
                </a:ln>
                <a:solidFill>
                  <a:schemeClr val="tx1"/>
                </a:solidFill>
                <a:effectLst/>
                <a:latin typeface="Arial" charset="0"/>
              </a:rPr>
              <a:t>2001:DB8:FFFF:1</a:t>
            </a:r>
            <a:r>
              <a:rPr lang="en-US" sz="1050" dirty="0" smtClean="0"/>
              <a:t>::1 </a:t>
            </a:r>
          </a:p>
          <a:p>
            <a:pPr algn="l" defTabSz="814388">
              <a:tabLst>
                <a:tab pos="1371600" algn="l"/>
              </a:tabLst>
            </a:pPr>
            <a:r>
              <a:rPr lang="en-US" sz="1050" b="1" dirty="0" smtClean="0"/>
              <a:t>Destination address: </a:t>
            </a:r>
            <a:r>
              <a:rPr lang="en-US" sz="1050" dirty="0" smtClean="0"/>
              <a:t>	</a:t>
            </a:r>
            <a:r>
              <a:rPr lang="en-US" sz="1050" dirty="0" err="1" smtClean="0"/>
              <a:t>2001:DB8:FFFF:FFFF</a:t>
            </a:r>
            <a:r>
              <a:rPr lang="en-US" sz="1050" dirty="0" smtClean="0"/>
              <a:t>::A</a:t>
            </a:r>
            <a:endParaRPr kumimoji="0" lang="en-US" sz="1050" b="0" i="0" u="none" strike="noStrike" cap="none" normalizeH="0" baseline="0" dirty="0" smtClean="0">
              <a:ln>
                <a:noFill/>
              </a:ln>
              <a:solidFill>
                <a:schemeClr val="tx1"/>
              </a:solidFill>
              <a:effectLst/>
              <a:latin typeface="Arial" charset="0"/>
            </a:endParaRPr>
          </a:p>
        </p:txBody>
      </p:sp>
      <p:sp>
        <p:nvSpPr>
          <p:cNvPr id="29" name="Right Arrow 28"/>
          <p:cNvSpPr/>
          <p:nvPr/>
        </p:nvSpPr>
        <p:spPr bwMode="auto">
          <a:xfrm>
            <a:off x="4843620" y="4754214"/>
            <a:ext cx="2511337" cy="576470"/>
          </a:xfrm>
          <a:prstGeom prst="rightArrow">
            <a:avLst>
              <a:gd name="adj1" fmla="val 74445"/>
              <a:gd name="adj2" fmla="val 47777"/>
            </a:avLst>
          </a:prstGeom>
          <a:solidFill>
            <a:srgbClr val="FFFF99"/>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noAutofit/>
          </a:bodyPr>
          <a:lstStyle/>
          <a:p>
            <a:pPr algn="l" defTabSz="814388">
              <a:tabLst>
                <a:tab pos="1371600" algn="l"/>
              </a:tabLst>
            </a:pPr>
            <a:r>
              <a:rPr kumimoji="0" lang="en-US" sz="1050" b="1" i="0" u="none" strike="noStrike" cap="none" normalizeH="0" baseline="0" dirty="0" smtClean="0">
                <a:ln>
                  <a:noFill/>
                </a:ln>
                <a:solidFill>
                  <a:schemeClr val="tx1"/>
                </a:solidFill>
                <a:effectLst/>
                <a:latin typeface="Arial" charset="0"/>
              </a:rPr>
              <a:t>Source Address:</a:t>
            </a:r>
            <a:r>
              <a:rPr kumimoji="0" lang="en-US" sz="1050" b="0" i="0" u="none" strike="noStrike" cap="none" normalizeH="0" baseline="0" dirty="0" smtClean="0">
                <a:ln>
                  <a:noFill/>
                </a:ln>
                <a:solidFill>
                  <a:schemeClr val="tx1"/>
                </a:solidFill>
                <a:effectLst/>
                <a:latin typeface="Arial" charset="0"/>
              </a:rPr>
              <a:t>	192.168.2.2</a:t>
            </a:r>
            <a:r>
              <a:rPr lang="en-US" sz="1050" dirty="0" smtClean="0"/>
              <a:t> </a:t>
            </a:r>
          </a:p>
          <a:p>
            <a:pPr algn="l" defTabSz="814388">
              <a:tabLst>
                <a:tab pos="1371600" algn="l"/>
              </a:tabLst>
            </a:pPr>
            <a:r>
              <a:rPr lang="en-US" sz="1050" b="1" dirty="0" smtClean="0"/>
              <a:t>Destination address: </a:t>
            </a:r>
            <a:r>
              <a:rPr lang="en-US" sz="1050" dirty="0" smtClean="0"/>
              <a:t>	192.168.30.1</a:t>
            </a:r>
            <a:endParaRPr kumimoji="0" lang="en-US" sz="1050" b="0" i="0" u="none" strike="noStrike" cap="none" normalizeH="0" baseline="0" dirty="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2"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6" name="Rectangle 32"/>
          <p:cNvSpPr txBox="1">
            <a:spLocks noChangeArrowheads="1"/>
          </p:cNvSpPr>
          <p:nvPr/>
        </p:nvSpPr>
        <p:spPr>
          <a:xfrm>
            <a:off x="293688" y="1841863"/>
            <a:ext cx="3706812" cy="2743200"/>
          </a:xfrm>
          <a:prstGeom prst="rect">
            <a:avLst/>
          </a:prstGeom>
          <a:noFill/>
        </p:spPr>
        <p:txBody>
          <a:bodyPr anchor="ctr"/>
          <a:lstStyle/>
          <a:p>
            <a:pPr lvl="0" algn="l" defTabSz="814388" eaLnBrk="1" hangingPunct="1">
              <a:defRPr/>
            </a:pPr>
            <a:r>
              <a:rPr lang="en-US" sz="2800" b="1" kern="0" dirty="0" smtClean="0">
                <a:solidFill>
                  <a:schemeClr val="bg1"/>
                </a:solidFill>
              </a:rPr>
              <a:t>Tunneling IPv6 Traffic</a:t>
            </a:r>
            <a:endParaRPr lang="en-US" sz="3000" kern="0" dirty="0" smtClean="0">
              <a:solidFill>
                <a:schemeClr val="bg1"/>
              </a:soli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78352" name="Rectangle 16"/>
          <p:cNvSpPr>
            <a:spLocks noGrp="1" noChangeArrowheads="1"/>
          </p:cNvSpPr>
          <p:nvPr>
            <p:ph type="title"/>
          </p:nvPr>
        </p:nvSpPr>
        <p:spPr/>
        <p:txBody>
          <a:bodyPr/>
          <a:lstStyle/>
          <a:p>
            <a:pPr>
              <a:defRPr/>
            </a:pPr>
            <a:r>
              <a:rPr lang="en-US" dirty="0" smtClean="0"/>
              <a:t>IPv6 Address Example</a:t>
            </a:r>
          </a:p>
        </p:txBody>
      </p:sp>
      <p:sp>
        <p:nvSpPr>
          <p:cNvPr id="1678353" name="Rectangle 17"/>
          <p:cNvSpPr>
            <a:spLocks noGrp="1" noChangeArrowheads="1"/>
          </p:cNvSpPr>
          <p:nvPr>
            <p:ph idx="1"/>
          </p:nvPr>
        </p:nvSpPr>
        <p:spPr>
          <a:xfrm>
            <a:off x="508000" y="1917700"/>
            <a:ext cx="4419600" cy="520700"/>
          </a:xfrm>
        </p:spPr>
        <p:txBody>
          <a:bodyPr/>
          <a:lstStyle/>
          <a:p>
            <a:pPr>
              <a:buFont typeface="Arial" charset="0"/>
              <a:buNone/>
              <a:defRPr/>
            </a:pPr>
            <a:r>
              <a:rPr lang="en-US" sz="2800" dirty="0" smtClean="0">
                <a:latin typeface="Courier New" pitchFamily="49" charset="0"/>
              </a:rPr>
              <a:t>FF01:</a:t>
            </a:r>
            <a:r>
              <a:rPr lang="en-US" sz="2800" b="1" dirty="0" smtClean="0">
                <a:solidFill>
                  <a:schemeClr val="accent2"/>
                </a:solidFill>
                <a:latin typeface="Courier New" pitchFamily="49" charset="0"/>
              </a:rPr>
              <a:t>0:0:0:0:0:0</a:t>
            </a:r>
            <a:r>
              <a:rPr lang="en-US" sz="2800" dirty="0" smtClean="0">
                <a:latin typeface="Courier New" pitchFamily="49" charset="0"/>
              </a:rPr>
              <a:t>:1</a:t>
            </a:r>
          </a:p>
        </p:txBody>
      </p:sp>
      <p:sp>
        <p:nvSpPr>
          <p:cNvPr id="1678351" name="Rectangle 15"/>
          <p:cNvSpPr>
            <a:spLocks noChangeArrowheads="1"/>
          </p:cNvSpPr>
          <p:nvPr/>
        </p:nvSpPr>
        <p:spPr bwMode="auto">
          <a:xfrm>
            <a:off x="5003800" y="1917700"/>
            <a:ext cx="3124200" cy="520700"/>
          </a:xfrm>
          <a:prstGeom prst="rect">
            <a:avLst/>
          </a:prstGeom>
          <a:noFill/>
          <a:ln w="9525">
            <a:noFill/>
            <a:miter lim="800000"/>
            <a:headEnd/>
            <a:tailEnd/>
          </a:ln>
          <a:effectLst/>
        </p:spPr>
        <p:txBody>
          <a:bodyPr lIns="82124" tIns="41061" rIns="82124" bIns="41061"/>
          <a:lstStyle/>
          <a:p>
            <a:pPr marL="236538" indent="-236538" defTabSz="814388">
              <a:lnSpc>
                <a:spcPct val="95000"/>
              </a:lnSpc>
              <a:buClr>
                <a:schemeClr val="accent1"/>
              </a:buClr>
              <a:buSzPct val="100000"/>
              <a:buFont typeface="Arial" charset="0"/>
              <a:buNone/>
              <a:defRPr/>
            </a:pPr>
            <a:r>
              <a:rPr lang="en-US" sz="2800" dirty="0">
                <a:latin typeface="Courier New" pitchFamily="49" charset="0"/>
              </a:rPr>
              <a:t>= FF01</a:t>
            </a:r>
            <a:r>
              <a:rPr lang="en-US" sz="2800" dirty="0">
                <a:solidFill>
                  <a:schemeClr val="accent2"/>
                </a:solidFill>
                <a:latin typeface="Courier New" pitchFamily="49" charset="0"/>
              </a:rPr>
              <a:t>::</a:t>
            </a:r>
            <a:r>
              <a:rPr lang="en-US" sz="2800" dirty="0">
                <a:latin typeface="Courier New" pitchFamily="49" charset="0"/>
              </a:rPr>
              <a:t>1</a:t>
            </a:r>
          </a:p>
        </p:txBody>
      </p:sp>
      <p:sp>
        <p:nvSpPr>
          <p:cNvPr id="1678354" name="Rectangle 18"/>
          <p:cNvSpPr>
            <a:spLocks noChangeArrowheads="1"/>
          </p:cNvSpPr>
          <p:nvPr/>
        </p:nvSpPr>
        <p:spPr bwMode="auto">
          <a:xfrm>
            <a:off x="355600" y="3098800"/>
            <a:ext cx="8763000" cy="520700"/>
          </a:xfrm>
          <a:prstGeom prst="rect">
            <a:avLst/>
          </a:prstGeom>
          <a:noFill/>
          <a:ln w="9525">
            <a:noFill/>
            <a:miter lim="800000"/>
            <a:headEnd/>
            <a:tailEnd/>
          </a:ln>
          <a:effectLst/>
        </p:spPr>
        <p:txBody>
          <a:bodyPr lIns="82124" tIns="41061" rIns="82124" bIns="41061"/>
          <a:lstStyle/>
          <a:p>
            <a:pPr marL="236538" indent="-236538" defTabSz="814388">
              <a:lnSpc>
                <a:spcPct val="95000"/>
              </a:lnSpc>
              <a:buClr>
                <a:schemeClr val="accent1"/>
              </a:buClr>
              <a:buSzPct val="100000"/>
              <a:buFont typeface="Arial" charset="0"/>
              <a:buNone/>
              <a:defRPr/>
            </a:pPr>
            <a:r>
              <a:rPr lang="en-US" sz="2800" dirty="0">
                <a:latin typeface="Courier New" pitchFamily="49" charset="0"/>
              </a:rPr>
              <a:t>E3D7:0000:0000:0000:51F4:00C8:C0A8:6420 </a:t>
            </a:r>
          </a:p>
        </p:txBody>
      </p:sp>
      <p:sp>
        <p:nvSpPr>
          <p:cNvPr id="1678355" name="Rectangle 19"/>
          <p:cNvSpPr>
            <a:spLocks noChangeArrowheads="1"/>
          </p:cNvSpPr>
          <p:nvPr/>
        </p:nvSpPr>
        <p:spPr bwMode="auto">
          <a:xfrm>
            <a:off x="762000" y="3556000"/>
            <a:ext cx="7467600" cy="520700"/>
          </a:xfrm>
          <a:prstGeom prst="rect">
            <a:avLst/>
          </a:prstGeom>
          <a:noFill/>
          <a:ln w="9525">
            <a:noFill/>
            <a:miter lim="800000"/>
            <a:headEnd/>
            <a:tailEnd/>
          </a:ln>
          <a:effectLst/>
        </p:spPr>
        <p:txBody>
          <a:bodyPr lIns="82124" tIns="41061" rIns="82124" bIns="41061"/>
          <a:lstStyle/>
          <a:p>
            <a:pPr marL="236538" indent="-236538" defTabSz="814388">
              <a:lnSpc>
                <a:spcPct val="95000"/>
              </a:lnSpc>
              <a:buClr>
                <a:schemeClr val="accent1"/>
              </a:buClr>
              <a:buSzPct val="100000"/>
              <a:buFont typeface="Arial" charset="0"/>
              <a:buNone/>
              <a:defRPr/>
            </a:pPr>
            <a:r>
              <a:rPr lang="en-US" sz="2800" dirty="0">
                <a:latin typeface="Courier New" pitchFamily="49" charset="0"/>
              </a:rPr>
              <a:t>= E3D7</a:t>
            </a:r>
            <a:r>
              <a:rPr lang="en-US" sz="2800" dirty="0">
                <a:solidFill>
                  <a:schemeClr val="accent2"/>
                </a:solidFill>
                <a:latin typeface="Courier New" pitchFamily="49" charset="0"/>
              </a:rPr>
              <a:t>::</a:t>
            </a:r>
            <a:r>
              <a:rPr lang="en-US" sz="2800" dirty="0" smtClean="0">
                <a:latin typeface="Courier New" pitchFamily="49" charset="0"/>
              </a:rPr>
              <a:t>51F4</a:t>
            </a:r>
            <a:r>
              <a:rPr lang="en-US" sz="2800" dirty="0" smtClean="0">
                <a:solidFill>
                  <a:schemeClr val="accent2"/>
                </a:solidFill>
                <a:latin typeface="Courier New" pitchFamily="49" charset="0"/>
              </a:rPr>
              <a:t>:</a:t>
            </a:r>
            <a:r>
              <a:rPr lang="en-US" sz="2800" dirty="0" smtClean="0">
                <a:latin typeface="Courier New" pitchFamily="49" charset="0"/>
              </a:rPr>
              <a:t>C8:C0A8:6420 </a:t>
            </a:r>
            <a:endParaRPr lang="en-US" sz="2800" dirty="0">
              <a:latin typeface="Courier New" pitchFamily="49" charset="0"/>
            </a:endParaRPr>
          </a:p>
        </p:txBody>
      </p:sp>
      <p:sp>
        <p:nvSpPr>
          <p:cNvPr id="1678356" name="Rectangle 20"/>
          <p:cNvSpPr>
            <a:spLocks noChangeArrowheads="1"/>
          </p:cNvSpPr>
          <p:nvPr/>
        </p:nvSpPr>
        <p:spPr bwMode="auto">
          <a:xfrm>
            <a:off x="355600" y="4508500"/>
            <a:ext cx="8763000" cy="520700"/>
          </a:xfrm>
          <a:prstGeom prst="rect">
            <a:avLst/>
          </a:prstGeom>
          <a:noFill/>
          <a:ln w="9525">
            <a:noFill/>
            <a:miter lim="800000"/>
            <a:headEnd/>
            <a:tailEnd/>
          </a:ln>
          <a:effectLst/>
        </p:spPr>
        <p:txBody>
          <a:bodyPr lIns="82124" tIns="41061" rIns="82124" bIns="41061"/>
          <a:lstStyle/>
          <a:p>
            <a:pPr marL="236538" indent="-236538" defTabSz="814388">
              <a:lnSpc>
                <a:spcPct val="95000"/>
              </a:lnSpc>
              <a:buClr>
                <a:schemeClr val="accent1"/>
              </a:buClr>
              <a:buSzPct val="100000"/>
              <a:buFont typeface="Arial" charset="0"/>
              <a:buNone/>
              <a:defRPr/>
            </a:pPr>
            <a:r>
              <a:rPr lang="en-US" sz="2800" dirty="0">
                <a:latin typeface="Courier New" pitchFamily="49" charset="0"/>
              </a:rPr>
              <a:t>3FFE:0501:0008:0000:0260:97FF:FE40:EFAB</a:t>
            </a:r>
          </a:p>
        </p:txBody>
      </p:sp>
      <p:sp>
        <p:nvSpPr>
          <p:cNvPr id="1678357" name="Rectangle 21"/>
          <p:cNvSpPr>
            <a:spLocks noChangeArrowheads="1"/>
          </p:cNvSpPr>
          <p:nvPr/>
        </p:nvSpPr>
        <p:spPr bwMode="auto">
          <a:xfrm>
            <a:off x="762000" y="5130800"/>
            <a:ext cx="7467600" cy="520700"/>
          </a:xfrm>
          <a:prstGeom prst="rect">
            <a:avLst/>
          </a:prstGeom>
          <a:noFill/>
          <a:ln w="9525">
            <a:noFill/>
            <a:miter lim="800000"/>
            <a:headEnd/>
            <a:tailEnd/>
          </a:ln>
          <a:effectLst/>
        </p:spPr>
        <p:txBody>
          <a:bodyPr lIns="82124" tIns="41061" rIns="82124" bIns="41061"/>
          <a:lstStyle/>
          <a:p>
            <a:pPr marL="236538" indent="-236538" defTabSz="814388">
              <a:lnSpc>
                <a:spcPct val="95000"/>
              </a:lnSpc>
              <a:buClr>
                <a:schemeClr val="accent1"/>
              </a:buClr>
              <a:buSzPct val="100000"/>
              <a:buFont typeface="Arial" charset="0"/>
              <a:buNone/>
              <a:defRPr/>
            </a:pPr>
            <a:r>
              <a:rPr lang="en-US" sz="2800" dirty="0">
                <a:latin typeface="Courier New" pitchFamily="49" charset="0"/>
              </a:rPr>
              <a:t>= 3FFE</a:t>
            </a:r>
            <a:r>
              <a:rPr lang="en-US" sz="2800" u="sng" dirty="0">
                <a:solidFill>
                  <a:schemeClr val="accent2"/>
                </a:solidFill>
                <a:latin typeface="Courier New" pitchFamily="49" charset="0"/>
              </a:rPr>
              <a:t>:5</a:t>
            </a:r>
            <a:r>
              <a:rPr lang="en-US" sz="2800" dirty="0">
                <a:latin typeface="Courier New" pitchFamily="49" charset="0"/>
              </a:rPr>
              <a:t>01</a:t>
            </a:r>
            <a:r>
              <a:rPr lang="en-US" sz="2800" u="sng" dirty="0">
                <a:solidFill>
                  <a:schemeClr val="accent2"/>
                </a:solidFill>
                <a:latin typeface="Courier New" pitchFamily="49" charset="0"/>
              </a:rPr>
              <a:t>:8:0:2</a:t>
            </a:r>
            <a:r>
              <a:rPr lang="en-US" sz="2800" dirty="0">
                <a:latin typeface="Courier New" pitchFamily="49" charset="0"/>
              </a:rPr>
              <a:t>60:97FF:FE40:EFAB</a:t>
            </a:r>
          </a:p>
        </p:txBody>
      </p:sp>
      <p:sp>
        <p:nvSpPr>
          <p:cNvPr id="1678358" name="Rectangle 22"/>
          <p:cNvSpPr>
            <a:spLocks noChangeArrowheads="1"/>
          </p:cNvSpPr>
          <p:nvPr/>
        </p:nvSpPr>
        <p:spPr bwMode="auto">
          <a:xfrm>
            <a:off x="762000" y="5740400"/>
            <a:ext cx="7467600" cy="520700"/>
          </a:xfrm>
          <a:prstGeom prst="rect">
            <a:avLst/>
          </a:prstGeom>
          <a:noFill/>
          <a:ln w="9525">
            <a:noFill/>
            <a:miter lim="800000"/>
            <a:headEnd/>
            <a:tailEnd/>
          </a:ln>
          <a:effectLst/>
        </p:spPr>
        <p:txBody>
          <a:bodyPr lIns="82124" tIns="41061" rIns="82124" bIns="41061"/>
          <a:lstStyle/>
          <a:p>
            <a:pPr marL="236538" indent="-236538" defTabSz="814388">
              <a:lnSpc>
                <a:spcPct val="95000"/>
              </a:lnSpc>
              <a:buClr>
                <a:schemeClr val="accent1"/>
              </a:buClr>
              <a:buSzPct val="100000"/>
              <a:buFont typeface="Arial" charset="0"/>
              <a:buNone/>
              <a:defRPr/>
            </a:pPr>
            <a:r>
              <a:rPr lang="en-US" sz="2800" dirty="0">
                <a:latin typeface="Courier New" pitchFamily="49" charset="0"/>
              </a:rPr>
              <a:t>= 3FFE:501:8</a:t>
            </a:r>
            <a:r>
              <a:rPr lang="en-US" sz="2800" u="sng" dirty="0">
                <a:solidFill>
                  <a:schemeClr val="accent2"/>
                </a:solidFill>
                <a:latin typeface="Courier New" pitchFamily="49" charset="0"/>
              </a:rPr>
              <a:t>::</a:t>
            </a:r>
            <a:r>
              <a:rPr lang="en-US" sz="2800" dirty="0">
                <a:latin typeface="Courier New" pitchFamily="49" charset="0"/>
              </a:rPr>
              <a:t>260:97FF:FE40:EFAB</a:t>
            </a:r>
          </a:p>
        </p:txBody>
      </p:sp>
      <p:sp>
        <p:nvSpPr>
          <p:cNvPr id="1678360" name="Rectangle 24"/>
          <p:cNvSpPr>
            <a:spLocks noChangeArrowheads="1"/>
          </p:cNvSpPr>
          <p:nvPr/>
        </p:nvSpPr>
        <p:spPr bwMode="auto">
          <a:xfrm>
            <a:off x="381000" y="1447800"/>
            <a:ext cx="8077200" cy="520700"/>
          </a:xfrm>
          <a:prstGeom prst="rect">
            <a:avLst/>
          </a:prstGeom>
          <a:noFill/>
          <a:ln w="9525">
            <a:noFill/>
            <a:miter lim="800000"/>
            <a:headEnd/>
            <a:tailEnd/>
          </a:ln>
          <a:effectLst/>
        </p:spPr>
        <p:txBody>
          <a:bodyPr lIns="82124" tIns="41061" rIns="82124" bIns="41061"/>
          <a:lstStyle/>
          <a:p>
            <a:pPr marL="236538" indent="-236538" defTabSz="814388">
              <a:lnSpc>
                <a:spcPct val="95000"/>
              </a:lnSpc>
              <a:buClr>
                <a:schemeClr val="accent1"/>
              </a:buClr>
              <a:buSzPct val="100000"/>
              <a:buFont typeface="Arial" charset="0"/>
              <a:buNone/>
              <a:defRPr/>
            </a:pPr>
            <a:r>
              <a:rPr lang="en-US" sz="2800" dirty="0">
                <a:latin typeface="Courier New" pitchFamily="49" charset="0"/>
              </a:rPr>
              <a:t>FF01:0000:0000:0000:0000:0000:0000:1</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78360">
                                            <p:txEl>
                                              <p:pRg st="0" end="0"/>
                                            </p:txEl>
                                          </p:spTgt>
                                        </p:tgtEl>
                                        <p:attrNameLst>
                                          <p:attrName>style.visibility</p:attrName>
                                        </p:attrNameLst>
                                      </p:cBhvr>
                                      <p:to>
                                        <p:strVal val="visible"/>
                                      </p:to>
                                    </p:set>
                                    <p:animEffect transition="in" filter="wipe(left)">
                                      <p:cBhvr>
                                        <p:cTn id="7" dur="500"/>
                                        <p:tgtEl>
                                          <p:spTgt spid="167836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78353">
                                            <p:txEl>
                                              <p:pRg st="0" end="0"/>
                                            </p:txEl>
                                          </p:spTgt>
                                        </p:tgtEl>
                                        <p:attrNameLst>
                                          <p:attrName>style.visibility</p:attrName>
                                        </p:attrNameLst>
                                      </p:cBhvr>
                                      <p:to>
                                        <p:strVal val="visible"/>
                                      </p:to>
                                    </p:set>
                                    <p:animEffect transition="in" filter="wipe(left)">
                                      <p:cBhvr>
                                        <p:cTn id="12" dur="500"/>
                                        <p:tgtEl>
                                          <p:spTgt spid="167835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678351"/>
                                        </p:tgtEl>
                                        <p:attrNameLst>
                                          <p:attrName>style.visibility</p:attrName>
                                        </p:attrNameLst>
                                      </p:cBhvr>
                                      <p:to>
                                        <p:strVal val="visible"/>
                                      </p:to>
                                    </p:set>
                                    <p:animEffect transition="in" filter="wipe(left)">
                                      <p:cBhvr>
                                        <p:cTn id="17" dur="500"/>
                                        <p:tgtEl>
                                          <p:spTgt spid="167835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678354"/>
                                        </p:tgtEl>
                                        <p:attrNameLst>
                                          <p:attrName>style.visibility</p:attrName>
                                        </p:attrNameLst>
                                      </p:cBhvr>
                                      <p:to>
                                        <p:strVal val="visible"/>
                                      </p:to>
                                    </p:set>
                                    <p:animEffect transition="in" filter="wipe(left)">
                                      <p:cBhvr>
                                        <p:cTn id="22" dur="500"/>
                                        <p:tgtEl>
                                          <p:spTgt spid="167835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678355"/>
                                        </p:tgtEl>
                                        <p:attrNameLst>
                                          <p:attrName>style.visibility</p:attrName>
                                        </p:attrNameLst>
                                      </p:cBhvr>
                                      <p:to>
                                        <p:strVal val="visible"/>
                                      </p:to>
                                    </p:set>
                                    <p:animEffect transition="in" filter="wipe(left)">
                                      <p:cBhvr>
                                        <p:cTn id="27" dur="500"/>
                                        <p:tgtEl>
                                          <p:spTgt spid="167835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678356"/>
                                        </p:tgtEl>
                                        <p:attrNameLst>
                                          <p:attrName>style.visibility</p:attrName>
                                        </p:attrNameLst>
                                      </p:cBhvr>
                                      <p:to>
                                        <p:strVal val="visible"/>
                                      </p:to>
                                    </p:set>
                                    <p:animEffect transition="in" filter="wipe(left)">
                                      <p:cBhvr>
                                        <p:cTn id="32" dur="500"/>
                                        <p:tgtEl>
                                          <p:spTgt spid="167835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678357"/>
                                        </p:tgtEl>
                                        <p:attrNameLst>
                                          <p:attrName>style.visibility</p:attrName>
                                        </p:attrNameLst>
                                      </p:cBhvr>
                                      <p:to>
                                        <p:strVal val="visible"/>
                                      </p:to>
                                    </p:set>
                                    <p:animEffect transition="in" filter="wipe(left)">
                                      <p:cBhvr>
                                        <p:cTn id="37" dur="500"/>
                                        <p:tgtEl>
                                          <p:spTgt spid="167835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678358"/>
                                        </p:tgtEl>
                                        <p:attrNameLst>
                                          <p:attrName>style.visibility</p:attrName>
                                        </p:attrNameLst>
                                      </p:cBhvr>
                                      <p:to>
                                        <p:strVal val="visible"/>
                                      </p:to>
                                    </p:set>
                                    <p:animEffect transition="in" filter="wipe(left)">
                                      <p:cBhvr>
                                        <p:cTn id="42" dur="500"/>
                                        <p:tgtEl>
                                          <p:spTgt spid="16783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8353" grpId="0" build="p"/>
      <p:bldP spid="1678351" grpId="0"/>
      <p:bldP spid="1678354" grpId="0"/>
      <p:bldP spid="1678355" grpId="0"/>
      <p:bldP spid="1678356" grpId="0"/>
      <p:bldP spid="1678357" grpId="0"/>
      <p:bldP spid="1678358" grpId="0"/>
      <p:bldP spid="1678360" grpId="0" build="p"/>
    </p:bldLst>
  </p:timing>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Types of Tunnels</a:t>
            </a:r>
            <a:endParaRPr lang="en-US" dirty="0"/>
          </a:p>
        </p:txBody>
      </p:sp>
      <p:sp>
        <p:nvSpPr>
          <p:cNvPr id="3" name="Content Placeholder 2"/>
          <p:cNvSpPr>
            <a:spLocks noGrp="1"/>
          </p:cNvSpPr>
          <p:nvPr>
            <p:ph idx="1"/>
          </p:nvPr>
        </p:nvSpPr>
        <p:spPr/>
        <p:txBody>
          <a:bodyPr/>
          <a:lstStyle/>
          <a:p>
            <a:r>
              <a:rPr lang="en-US" dirty="0" smtClean="0"/>
              <a:t>Tunnels can be created manually using:</a:t>
            </a:r>
          </a:p>
          <a:p>
            <a:pPr lvl="1"/>
            <a:r>
              <a:rPr lang="en-US" smtClean="0"/>
              <a:t>Manual IPv6 tunnels</a:t>
            </a:r>
            <a:endParaRPr lang="en-US" dirty="0" smtClean="0"/>
          </a:p>
          <a:p>
            <a:pPr lvl="1"/>
            <a:r>
              <a:rPr lang="en-US" dirty="0" smtClean="0"/>
              <a:t>GRE IPv6 tunnels</a:t>
            </a:r>
          </a:p>
          <a:p>
            <a:r>
              <a:rPr lang="en-US" dirty="0" smtClean="0"/>
              <a:t>Tunnels can also be created automatically using:</a:t>
            </a:r>
          </a:p>
          <a:p>
            <a:pPr lvl="1"/>
            <a:r>
              <a:rPr lang="en-US" dirty="0" smtClean="0"/>
              <a:t>IPv4-Compatible IPv6 Tunnels (now deprecated)</a:t>
            </a:r>
          </a:p>
          <a:p>
            <a:pPr lvl="1"/>
            <a:r>
              <a:rPr lang="en-US" dirty="0" smtClean="0"/>
              <a:t>6to4 tunnels</a:t>
            </a:r>
          </a:p>
          <a:p>
            <a:pPr lvl="1"/>
            <a:r>
              <a:rPr lang="en-US" dirty="0" smtClean="0"/>
              <a:t>ISATAP Tunnels</a:t>
            </a:r>
          </a:p>
          <a:p>
            <a:pPr lvl="1"/>
            <a:endParaRPr lang="en-US" dirty="0"/>
          </a:p>
        </p:txBody>
      </p:sp>
    </p:spTree>
  </p:cSld>
  <p:clrMapOvr>
    <a:masterClrMapping/>
  </p:clrMapOvr>
  <p:timing>
    <p:tnLst>
      <p:par>
        <p:cTn id="1" dur="indefinite" restart="never" nodeType="tmRoot"/>
      </p:par>
    </p:tnLst>
  </p:timing>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lstStyle/>
          <a:p>
            <a:r>
              <a:rPr lang="en-US" smtClean="0"/>
              <a:t>Manual Tunnel Configuration</a:t>
            </a:r>
            <a:endParaRPr lang="en-US" dirty="0"/>
          </a:p>
        </p:txBody>
      </p:sp>
      <p:sp>
        <p:nvSpPr>
          <p:cNvPr id="13" name="Content Placeholder 12"/>
          <p:cNvSpPr>
            <a:spLocks noGrp="1"/>
          </p:cNvSpPr>
          <p:nvPr>
            <p:ph idx="1"/>
          </p:nvPr>
        </p:nvSpPr>
        <p:spPr/>
        <p:txBody>
          <a:bodyPr>
            <a:normAutofit/>
          </a:bodyPr>
          <a:lstStyle/>
          <a:p>
            <a:r>
              <a:rPr lang="en-US" dirty="0" smtClean="0"/>
              <a:t>Create a tunnel interface.</a:t>
            </a:r>
            <a:endParaRPr lang="en-US" dirty="0"/>
          </a:p>
        </p:txBody>
      </p:sp>
      <p:sp>
        <p:nvSpPr>
          <p:cNvPr id="14" name="Text Placeholder 13"/>
          <p:cNvSpPr>
            <a:spLocks noGrp="1"/>
          </p:cNvSpPr>
          <p:nvPr>
            <p:ph type="body" sz="quarter" idx="10"/>
          </p:nvPr>
        </p:nvSpPr>
        <p:spPr/>
        <p:txBody>
          <a:bodyPr/>
          <a:lstStyle/>
          <a:p>
            <a:r>
              <a:rPr lang="en-US" dirty="0" smtClean="0"/>
              <a:t>Router(config)#</a:t>
            </a:r>
            <a:endParaRPr lang="en-US" dirty="0"/>
          </a:p>
        </p:txBody>
      </p:sp>
      <p:sp>
        <p:nvSpPr>
          <p:cNvPr id="15" name="Text Placeholder 14"/>
          <p:cNvSpPr>
            <a:spLocks noGrp="1"/>
          </p:cNvSpPr>
          <p:nvPr>
            <p:ph type="body" sz="quarter" idx="11"/>
          </p:nvPr>
        </p:nvSpPr>
        <p:spPr>
          <a:xfrm>
            <a:off x="615326" y="1905000"/>
            <a:ext cx="7957174" cy="373743"/>
          </a:xfrm>
        </p:spPr>
        <p:txBody>
          <a:bodyPr>
            <a:normAutofit/>
          </a:bodyPr>
          <a:lstStyle/>
          <a:p>
            <a:r>
              <a:rPr lang="en-US" dirty="0" smtClean="0"/>
              <a:t>interface tunnel </a:t>
            </a:r>
            <a:r>
              <a:rPr lang="en-US" b="0" i="1" dirty="0" smtClean="0"/>
              <a:t>number</a:t>
            </a:r>
            <a:endParaRPr lang="en-US" b="0" i="1" dirty="0"/>
          </a:p>
        </p:txBody>
      </p:sp>
      <p:sp>
        <p:nvSpPr>
          <p:cNvPr id="7" name="Content Placeholder 6"/>
          <p:cNvSpPr>
            <a:spLocks noGrp="1"/>
          </p:cNvSpPr>
          <p:nvPr>
            <p:ph idx="12"/>
          </p:nvPr>
        </p:nvSpPr>
        <p:spPr>
          <a:xfrm>
            <a:off x="279400" y="2455101"/>
            <a:ext cx="8483600" cy="3717100"/>
          </a:xfrm>
        </p:spPr>
        <p:txBody>
          <a:bodyPr>
            <a:normAutofit/>
          </a:bodyPr>
          <a:lstStyle/>
          <a:p>
            <a:r>
              <a:rPr lang="en-US" smtClean="0"/>
              <a:t>Creates </a:t>
            </a:r>
            <a:r>
              <a:rPr lang="en-US" dirty="0" smtClean="0"/>
              <a:t>a tunnel interface </a:t>
            </a:r>
            <a:r>
              <a:rPr lang="en-US" smtClean="0"/>
              <a:t>which is </a:t>
            </a:r>
            <a:r>
              <a:rPr lang="en-US" dirty="0" smtClean="0"/>
              <a:t>virtual. </a:t>
            </a:r>
          </a:p>
          <a:p>
            <a:r>
              <a:rPr lang="en-US" dirty="0" smtClean="0"/>
              <a:t>Once in interface configuration mode, configure the tunnel parameters including:</a:t>
            </a:r>
          </a:p>
          <a:p>
            <a:pPr lvl="1"/>
            <a:r>
              <a:rPr lang="en-US" dirty="0" smtClean="0"/>
              <a:t>IP address</a:t>
            </a:r>
          </a:p>
          <a:p>
            <a:pPr lvl="1"/>
            <a:r>
              <a:rPr lang="en-US" dirty="0" smtClean="0"/>
              <a:t>Tunnel source </a:t>
            </a:r>
          </a:p>
          <a:p>
            <a:pPr lvl="1"/>
            <a:r>
              <a:rPr lang="en-US" dirty="0" smtClean="0"/>
              <a:t>Tunnel destination</a:t>
            </a:r>
          </a:p>
          <a:p>
            <a:pPr lvl="1"/>
            <a:r>
              <a:rPr lang="en-US" dirty="0" smtClean="0"/>
              <a:t>Tunnel mode (type of tunnel)</a:t>
            </a:r>
            <a:endParaRPr lang="en-US" dirty="0"/>
          </a:p>
        </p:txBody>
      </p:sp>
    </p:spTree>
  </p:cSld>
  <p:clrMapOvr>
    <a:masterClrMapping/>
  </p:clrMapOvr>
  <p:timing>
    <p:tnLst>
      <p:par>
        <p:cTn id="1" dur="indefinite" restart="never" nodeType="tmRoot"/>
      </p:par>
    </p:tnLst>
  </p:timing>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Tunnel Commands</a:t>
            </a:r>
            <a:endParaRPr lang="en-US" dirty="0"/>
          </a:p>
        </p:txBody>
      </p:sp>
      <p:sp>
        <p:nvSpPr>
          <p:cNvPr id="3" name="Content Placeholder 2"/>
          <p:cNvSpPr>
            <a:spLocks noGrp="1"/>
          </p:cNvSpPr>
          <p:nvPr>
            <p:ph idx="1"/>
          </p:nvPr>
        </p:nvSpPr>
        <p:spPr/>
        <p:txBody>
          <a:bodyPr>
            <a:normAutofit/>
          </a:bodyPr>
          <a:lstStyle/>
          <a:p>
            <a:r>
              <a:rPr lang="en-US" dirty="0" smtClean="0"/>
              <a:t>The</a:t>
            </a:r>
            <a:r>
              <a:rPr lang="en-US" b="1" dirty="0" smtClean="0">
                <a:latin typeface="Courier New" pitchFamily="49" charset="0"/>
                <a:cs typeface="Courier New" pitchFamily="49" charset="0"/>
              </a:rPr>
              <a:t> tunnel source </a:t>
            </a:r>
            <a:r>
              <a:rPr lang="en-US" i="1" dirty="0" smtClean="0">
                <a:latin typeface="Courier New" pitchFamily="49" charset="0"/>
                <a:cs typeface="Courier New" pitchFamily="49" charset="0"/>
              </a:rPr>
              <a:t>interface-type interface-number </a:t>
            </a:r>
            <a:r>
              <a:rPr lang="en-US" dirty="0" smtClean="0"/>
              <a:t>interface configuration command sets the source address for a tunnel interface as the address of the specified interface.</a:t>
            </a:r>
          </a:p>
          <a:p>
            <a:r>
              <a:rPr lang="en-US" dirty="0" smtClean="0"/>
              <a:t>The</a:t>
            </a:r>
            <a:r>
              <a:rPr lang="en-US" b="1" dirty="0" smtClean="0">
                <a:latin typeface="Courier New" pitchFamily="49" charset="0"/>
                <a:cs typeface="Courier New" pitchFamily="49" charset="0"/>
              </a:rPr>
              <a:t> tunnel destination </a:t>
            </a:r>
            <a:r>
              <a:rPr lang="en-US" i="1" dirty="0" smtClean="0">
                <a:latin typeface="Courier New" pitchFamily="49" charset="0"/>
                <a:cs typeface="Courier New" pitchFamily="49" charset="0"/>
              </a:rPr>
              <a:t>ip-address </a:t>
            </a:r>
            <a:r>
              <a:rPr lang="en-US" dirty="0" smtClean="0"/>
              <a:t>interface configuration command specifies the destination address for a tunnel interface. </a:t>
            </a:r>
          </a:p>
          <a:p>
            <a:pPr lvl="1"/>
            <a:r>
              <a:rPr lang="en-US" dirty="0" smtClean="0"/>
              <a:t>In this case the ip-address is an IPv4 address</a:t>
            </a:r>
          </a:p>
          <a:p>
            <a:r>
              <a:rPr lang="en-US" dirty="0" smtClean="0"/>
              <a:t>The</a:t>
            </a:r>
            <a:r>
              <a:rPr lang="en-US" b="1" dirty="0" smtClean="0">
                <a:latin typeface="Courier New" pitchFamily="49" charset="0"/>
                <a:cs typeface="Courier New" pitchFamily="49" charset="0"/>
              </a:rPr>
              <a:t> tunnel mode ipv6ip </a:t>
            </a:r>
            <a:r>
              <a:rPr lang="en-US" dirty="0" smtClean="0"/>
              <a:t>interface configuration command sets the encapsulation mode for the tunnel interface to use IPv6 as the passenger protocol, and IPv4 as both the encapsulation and transport protocol.</a:t>
            </a:r>
            <a:endParaRPr lang="en-US" dirty="0"/>
          </a:p>
        </p:txBody>
      </p:sp>
    </p:spTree>
  </p:cSld>
  <p:clrMapOvr>
    <a:masterClrMapping/>
  </p:clrMapOvr>
  <p:timing>
    <p:tnLst>
      <p:par>
        <p:cTn id="1" dur="indefinite" restart="never" nodeType="tmRoot"/>
      </p:par>
    </p:tnLst>
  </p:timing>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Tunnel Commands</a:t>
            </a:r>
            <a:endParaRPr lang="en-US" dirty="0"/>
          </a:p>
        </p:txBody>
      </p:sp>
      <p:sp>
        <p:nvSpPr>
          <p:cNvPr id="3" name="Content Placeholder 2"/>
          <p:cNvSpPr>
            <a:spLocks noGrp="1"/>
          </p:cNvSpPr>
          <p:nvPr>
            <p:ph idx="1"/>
          </p:nvPr>
        </p:nvSpPr>
        <p:spPr/>
        <p:txBody>
          <a:bodyPr>
            <a:normAutofit/>
          </a:bodyPr>
          <a:lstStyle/>
          <a:p>
            <a:r>
              <a:rPr lang="en-US" dirty="0" smtClean="0"/>
              <a:t>Use the following </a:t>
            </a:r>
            <a:r>
              <a:rPr lang="en-US" smtClean="0"/>
              <a:t>commands to troubleshoot </a:t>
            </a:r>
            <a:r>
              <a:rPr lang="en-US" dirty="0" smtClean="0"/>
              <a:t>a tunnel configuration:	</a:t>
            </a:r>
          </a:p>
          <a:p>
            <a:pPr lvl="1"/>
            <a:r>
              <a:rPr lang="en-US" dirty="0" smtClean="0"/>
              <a:t>The</a:t>
            </a:r>
            <a:r>
              <a:rPr lang="en-US" b="1" dirty="0" smtClean="0">
                <a:latin typeface="Courier New" pitchFamily="49" charset="0"/>
                <a:cs typeface="Courier New" pitchFamily="49" charset="0"/>
              </a:rPr>
              <a:t> debug tunnel </a:t>
            </a:r>
            <a:r>
              <a:rPr lang="en-US" dirty="0" smtClean="0"/>
              <a:t>EXEC command enables the display of a tunnel encapsulation and decapsulation process.</a:t>
            </a:r>
          </a:p>
          <a:p>
            <a:pPr lvl="1"/>
            <a:r>
              <a:rPr lang="en-US" dirty="0" smtClean="0"/>
              <a:t>The</a:t>
            </a:r>
            <a:r>
              <a:rPr lang="en-US" b="1" dirty="0" smtClean="0">
                <a:latin typeface="Courier New" pitchFamily="49" charset="0"/>
                <a:cs typeface="Courier New" pitchFamily="49" charset="0"/>
              </a:rPr>
              <a:t> debug ip packet detail </a:t>
            </a:r>
            <a:r>
              <a:rPr lang="en-US" dirty="0" smtClean="0"/>
              <a:t>EXEC command enables the display of details about IP packets traversing the router.</a:t>
            </a:r>
            <a:endParaRPr lang="en-US" dirty="0"/>
          </a:p>
        </p:txBody>
      </p:sp>
    </p:spTree>
  </p:cSld>
  <p:clrMapOvr>
    <a:masterClrMapping/>
  </p:clrMapOvr>
  <p:timing>
    <p:tnLst>
      <p:par>
        <p:cTn id="1" dur="indefinite" restart="never" nodeType="tmRoot"/>
      </p:par>
    </p:tnLst>
  </p:timing>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Manual IPv6 Tunnel Example</a:t>
            </a:r>
            <a:endParaRPr lang="en-US" dirty="0"/>
          </a:p>
        </p:txBody>
      </p:sp>
      <p:sp>
        <p:nvSpPr>
          <p:cNvPr id="46" name="Content Placeholder 6"/>
          <p:cNvSpPr>
            <a:spLocks noGrp="1"/>
          </p:cNvSpPr>
          <p:nvPr>
            <p:ph idx="11"/>
          </p:nvPr>
        </p:nvSpPr>
        <p:spPr>
          <a:xfrm>
            <a:off x="279400" y="2852626"/>
            <a:ext cx="8483600" cy="2260599"/>
          </a:xfrm>
        </p:spPr>
        <p:txBody>
          <a:bodyPr>
            <a:noAutofit/>
          </a:bodyPr>
          <a:lstStyle/>
          <a:p>
            <a:pPr marL="236538" lvl="1">
              <a:lnSpc>
                <a:spcPct val="100000"/>
              </a:lnSpc>
              <a:spcBef>
                <a:spcPts val="0"/>
              </a:spcBef>
              <a:buFont typeface="Wingdings" pitchFamily="2" charset="2"/>
              <a:buChar char="§"/>
            </a:pPr>
            <a:r>
              <a:rPr lang="en-US" dirty="0" smtClean="0"/>
              <a:t>In this example, there are two IPv6 networks separated by an IPv4 network.</a:t>
            </a:r>
          </a:p>
          <a:p>
            <a:pPr marL="236538" lvl="1">
              <a:lnSpc>
                <a:spcPct val="100000"/>
              </a:lnSpc>
              <a:spcBef>
                <a:spcPts val="0"/>
              </a:spcBef>
              <a:buFont typeface="Wingdings" pitchFamily="2" charset="2"/>
              <a:buChar char="§"/>
            </a:pPr>
            <a:r>
              <a:rPr lang="en-US" dirty="0" smtClean="0"/>
              <a:t>IPv4 RIP is running between R1 and R2 to provide connectivity between the loopback interface IPv4 networks.</a:t>
            </a:r>
          </a:p>
          <a:p>
            <a:pPr marL="236538" lvl="1">
              <a:lnSpc>
                <a:spcPct val="100000"/>
              </a:lnSpc>
              <a:spcBef>
                <a:spcPts val="0"/>
              </a:spcBef>
              <a:buFont typeface="Wingdings" pitchFamily="2" charset="2"/>
              <a:buChar char="§"/>
            </a:pPr>
            <a:r>
              <a:rPr lang="en-US" dirty="0" smtClean="0"/>
              <a:t>The objective of this example is to provide full connectivity between the IPv6 islands over the IPv4-only infrastructure.</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54" name="Rounded Rectangle 53"/>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5" name="Rounded Rectangle 54"/>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ounded Rectangle 56"/>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0"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65"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68" name="TextBox 67"/>
          <p:cNvSpPr txBox="1"/>
          <p:nvPr/>
        </p:nvSpPr>
        <p:spPr>
          <a:xfrm>
            <a:off x="3458416" y="20656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72" name="TextBox 71"/>
          <p:cNvSpPr txBox="1"/>
          <p:nvPr/>
        </p:nvSpPr>
        <p:spPr>
          <a:xfrm>
            <a:off x="5041900" y="20447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73" name="TextBox 72"/>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75"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76" name="TextBox 75"/>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78" name="TextBox 77"/>
          <p:cNvSpPr txBox="1"/>
          <p:nvPr/>
        </p:nvSpPr>
        <p:spPr>
          <a:xfrm>
            <a:off x="3177175" y="2244624"/>
            <a:ext cx="2664826" cy="258532"/>
          </a:xfrm>
          <a:prstGeom prst="rect">
            <a:avLst/>
          </a:prstGeom>
          <a:noFill/>
        </p:spPr>
        <p:txBody>
          <a:bodyPr wrap="square" rtlCol="0">
            <a:spAutoFit/>
          </a:bodyPr>
          <a:lstStyle/>
          <a:p>
            <a:r>
              <a:rPr lang="en-US" sz="1200" b="1" dirty="0" smtClean="0"/>
              <a:t>IPv4 RIP</a:t>
            </a:r>
            <a:endParaRPr lang="en-US" sz="1200" b="1" dirty="0"/>
          </a:p>
        </p:txBody>
      </p:sp>
      <p:sp>
        <p:nvSpPr>
          <p:cNvPr id="80" name="TextBox 79"/>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1" name="TextBox 80"/>
          <p:cNvSpPr txBox="1"/>
          <p:nvPr/>
        </p:nvSpPr>
        <p:spPr>
          <a:xfrm>
            <a:off x="1642719" y="1473200"/>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82"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83" name="TextBox 82"/>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84" name="TextBox 83"/>
          <p:cNvSpPr txBox="1"/>
          <p:nvPr/>
        </p:nvSpPr>
        <p:spPr>
          <a:xfrm>
            <a:off x="1248616" y="1715583"/>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5" name="TextBox 84"/>
          <p:cNvSpPr txBox="1"/>
          <p:nvPr/>
        </p:nvSpPr>
        <p:spPr>
          <a:xfrm>
            <a:off x="877404" y="1475961"/>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86" name="Straight Connector 85"/>
          <p:cNvCxnSpPr>
            <a:stCxn id="82" idx="3"/>
            <a:endCxn id="65"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8" name="TextBox 87"/>
          <p:cNvSpPr txBox="1"/>
          <p:nvPr/>
        </p:nvSpPr>
        <p:spPr>
          <a:xfrm>
            <a:off x="7053747" y="1475961"/>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89"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90" name="TextBox 89"/>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91" name="TextBox 90"/>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92" name="Straight Connector 91"/>
          <p:cNvCxnSpPr>
            <a:stCxn id="89" idx="1"/>
            <a:endCxn id="75"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93" name="TextBox 92"/>
          <p:cNvSpPr txBox="1"/>
          <p:nvPr/>
        </p:nvSpPr>
        <p:spPr>
          <a:xfrm>
            <a:off x="6180482" y="1475961"/>
            <a:ext cx="828807" cy="199567"/>
          </a:xfrm>
          <a:prstGeom prst="rect">
            <a:avLst/>
          </a:prstGeom>
          <a:noFill/>
        </p:spPr>
        <p:txBody>
          <a:bodyPr wrap="square" lIns="0" tIns="0" rIns="0" bIns="0" rtlCol="0" anchor="ctr" anchorCtr="0">
            <a:noAutofit/>
          </a:bodyPr>
          <a:lstStyle/>
          <a:p>
            <a:pPr algn="r"/>
            <a:r>
              <a:rPr lang="en-US" sz="1050" dirty="0" smtClean="0"/>
              <a:t>24::2/64</a:t>
            </a:r>
            <a:endParaRPr lang="en-US" sz="1050" dirty="0"/>
          </a:p>
        </p:txBody>
      </p:sp>
      <p:sp>
        <p:nvSpPr>
          <p:cNvPr id="94" name="TextBox 93"/>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95" name="TextBox 94"/>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96" name="TextBox 95"/>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10.1.1.1/24</a:t>
            </a:r>
            <a:endParaRPr lang="en-US" sz="1050" u="sng" dirty="0"/>
          </a:p>
        </p:txBody>
      </p:sp>
      <p:sp>
        <p:nvSpPr>
          <p:cNvPr id="97" name="TextBox 96"/>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10.1.1.2/24</a:t>
            </a:r>
            <a:endParaRPr lang="en-US" sz="1050" u="sng" dirty="0"/>
          </a:p>
        </p:txBody>
      </p:sp>
      <p:sp>
        <p:nvSpPr>
          <p:cNvPr id="98" name="TextBox 97"/>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99" name="Straight Arrow Connector 98"/>
          <p:cNvCxnSpPr>
            <a:stCxn id="95" idx="2"/>
            <a:endCxn id="82"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0" name="Straight Arrow Connector 99"/>
          <p:cNvCxnSpPr>
            <a:stCxn id="96" idx="2"/>
            <a:endCxn id="65"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1" name="Straight Arrow Connector 100"/>
          <p:cNvCxnSpPr>
            <a:stCxn id="97" idx="2"/>
            <a:endCxn id="75"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2" name="Straight Arrow Connector 101"/>
          <p:cNvCxnSpPr>
            <a:stCxn id="98" idx="2"/>
            <a:endCxn id="89"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45" name="Can 44"/>
          <p:cNvSpPr/>
          <p:nvPr/>
        </p:nvSpPr>
        <p:spPr bwMode="auto">
          <a:xfrm rot="5400000">
            <a:off x="4417726" y="323242"/>
            <a:ext cx="189278" cy="2464904"/>
          </a:xfrm>
          <a:prstGeom prst="can">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4" name="TextBox 73"/>
          <p:cNvSpPr txBox="1"/>
          <p:nvPr/>
        </p:nvSpPr>
        <p:spPr>
          <a:xfrm>
            <a:off x="5152884" y="1471059"/>
            <a:ext cx="801188" cy="197841"/>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sp>
        <p:nvSpPr>
          <p:cNvPr id="79" name="TextBox 78"/>
          <p:cNvSpPr txBox="1"/>
          <p:nvPr/>
        </p:nvSpPr>
        <p:spPr>
          <a:xfrm>
            <a:off x="3440045" y="1469334"/>
            <a:ext cx="876299" cy="2122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47" name="TextBox 46"/>
          <p:cNvSpPr txBox="1"/>
          <p:nvPr/>
        </p:nvSpPr>
        <p:spPr>
          <a:xfrm>
            <a:off x="3445716" y="1720000"/>
            <a:ext cx="1013551" cy="165253"/>
          </a:xfrm>
          <a:prstGeom prst="rect">
            <a:avLst/>
          </a:prstGeom>
          <a:noFill/>
        </p:spPr>
        <p:txBody>
          <a:bodyPr wrap="square" lIns="0" tIns="0" rIns="0" bIns="0" rtlCol="0" anchor="ctr" anchorCtr="0">
            <a:noAutofit/>
          </a:bodyPr>
          <a:lstStyle/>
          <a:p>
            <a:pPr algn="l"/>
            <a:r>
              <a:rPr lang="en-US" sz="1050" dirty="0" smtClean="0"/>
              <a:t>172.16.12.1/24</a:t>
            </a:r>
            <a:endParaRPr lang="en-US" sz="1050" dirty="0"/>
          </a:p>
        </p:txBody>
      </p:sp>
      <p:sp>
        <p:nvSpPr>
          <p:cNvPr id="50" name="TextBox 49"/>
          <p:cNvSpPr txBox="1"/>
          <p:nvPr/>
        </p:nvSpPr>
        <p:spPr>
          <a:xfrm>
            <a:off x="4572000" y="1676400"/>
            <a:ext cx="1049171" cy="240381"/>
          </a:xfrm>
          <a:prstGeom prst="rect">
            <a:avLst/>
          </a:prstGeom>
          <a:noFill/>
        </p:spPr>
        <p:txBody>
          <a:bodyPr wrap="square" lIns="0" tIns="0" rIns="0" bIns="0" rtlCol="0" anchor="ctr" anchorCtr="0">
            <a:noAutofit/>
          </a:bodyPr>
          <a:lstStyle/>
          <a:p>
            <a:pPr algn="r"/>
            <a:r>
              <a:rPr lang="en-US" sz="1050" dirty="0" smtClean="0"/>
              <a:t>172.16.12.2/24</a:t>
            </a:r>
            <a:endParaRPr lang="en-US" sz="1050" dirty="0"/>
          </a:p>
        </p:txBody>
      </p:sp>
    </p:spTree>
  </p:cSld>
  <p:clrMapOvr>
    <a:masterClrMapping/>
  </p:clrMapOvr>
  <p:transition/>
  <p:timing>
    <p:tnLst>
      <p:par>
        <p:cTn id="1" dur="indefinite" restart="never" nodeType="tmRoot"/>
      </p:par>
    </p:tnLst>
  </p:timing>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bwMode="auto">
          <a:xfrm>
            <a:off x="1689100" y="4711700"/>
            <a:ext cx="1765300" cy="241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Rectangle 52"/>
          <p:cNvSpPr/>
          <p:nvPr/>
        </p:nvSpPr>
        <p:spPr bwMode="auto">
          <a:xfrm>
            <a:off x="1714500" y="3441700"/>
            <a:ext cx="2590800" cy="774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6" name="Rectangle 55"/>
          <p:cNvSpPr/>
          <p:nvPr/>
        </p:nvSpPr>
        <p:spPr bwMode="auto">
          <a:xfrm>
            <a:off x="1460500" y="2717800"/>
            <a:ext cx="18669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Manual IPv6 Tunnel Example</a:t>
            </a:r>
            <a:endParaRPr lang="en-US" dirty="0"/>
          </a:p>
        </p:txBody>
      </p:sp>
      <p:sp>
        <p:nvSpPr>
          <p:cNvPr id="46" name="Content Placeholder 6"/>
          <p:cNvSpPr>
            <a:spLocks noGrp="1"/>
          </p:cNvSpPr>
          <p:nvPr>
            <p:ph idx="11"/>
          </p:nvPr>
        </p:nvSpPr>
        <p:spPr>
          <a:xfrm>
            <a:off x="279400" y="5473700"/>
            <a:ext cx="8483600" cy="1257299"/>
          </a:xfrm>
        </p:spPr>
        <p:txBody>
          <a:bodyPr>
            <a:noAutofit/>
          </a:bodyPr>
          <a:lstStyle/>
          <a:p>
            <a:pPr marL="236538" lvl="1">
              <a:lnSpc>
                <a:spcPct val="100000"/>
              </a:lnSpc>
              <a:spcBef>
                <a:spcPts val="0"/>
              </a:spcBef>
              <a:buFont typeface="Wingdings" pitchFamily="2" charset="2"/>
              <a:buChar char="§"/>
            </a:pPr>
            <a:r>
              <a:rPr lang="en-US" dirty="0" smtClean="0"/>
              <a:t>R1 is configured with the manual tunnel configuration.</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25527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interface tunnel 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*Aug 16 09:34:46.643: %LINEPROTO-5-UPDOWN: Line protocol on Interface Tunnel12,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changed state to down</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no ip address</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ipv6 address 12::1/64</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tunnel source loopback 101</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tunnel destination 10.2.2.2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*Aug 16 09:36:52.051: %LINEPROTO-5-UPDOWN: Line protocol on Interface Tunnel12,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changed state to up</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tunnel mode ipv6ip</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a:t>
            </a:r>
            <a:endParaRPr lang="en-US" sz="1200" b="1" kern="0" dirty="0" smtClean="0">
              <a:latin typeface="Courier New" pitchFamily="49" charset="0"/>
              <a:cs typeface="Courier New" pitchFamily="49" charset="0"/>
            </a:endParaRPr>
          </a:p>
        </p:txBody>
      </p:sp>
      <p:sp>
        <p:nvSpPr>
          <p:cNvPr id="47" name="Rounded Rectangle 46"/>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Rounded Rectangle 49"/>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ounded Rectangle 51"/>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5"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57" name="TextBox 56"/>
          <p:cNvSpPr txBox="1"/>
          <p:nvPr/>
        </p:nvSpPr>
        <p:spPr>
          <a:xfrm>
            <a:off x="3458416" y="20656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60" name="TextBox 59"/>
          <p:cNvSpPr txBox="1"/>
          <p:nvPr/>
        </p:nvSpPr>
        <p:spPr>
          <a:xfrm>
            <a:off x="5041900" y="20447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65" name="TextBox 64"/>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68"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71" name="TextBox 70"/>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72" name="TextBox 71"/>
          <p:cNvSpPr txBox="1"/>
          <p:nvPr/>
        </p:nvSpPr>
        <p:spPr>
          <a:xfrm>
            <a:off x="3177175" y="2244624"/>
            <a:ext cx="2664826" cy="258532"/>
          </a:xfrm>
          <a:prstGeom prst="rect">
            <a:avLst/>
          </a:prstGeom>
          <a:noFill/>
        </p:spPr>
        <p:txBody>
          <a:bodyPr wrap="square" rtlCol="0">
            <a:spAutoFit/>
          </a:bodyPr>
          <a:lstStyle/>
          <a:p>
            <a:r>
              <a:rPr lang="en-US" sz="1200" b="1" dirty="0" smtClean="0"/>
              <a:t>IPv4 RIP</a:t>
            </a:r>
            <a:endParaRPr lang="en-US" sz="1200" b="1" dirty="0"/>
          </a:p>
        </p:txBody>
      </p:sp>
      <p:sp>
        <p:nvSpPr>
          <p:cNvPr id="73" name="TextBox 72"/>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4" name="TextBox 73"/>
          <p:cNvSpPr txBox="1"/>
          <p:nvPr/>
        </p:nvSpPr>
        <p:spPr>
          <a:xfrm>
            <a:off x="1642719" y="1473200"/>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75"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76" name="TextBox 75"/>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78" name="TextBox 77"/>
          <p:cNvSpPr txBox="1"/>
          <p:nvPr/>
        </p:nvSpPr>
        <p:spPr>
          <a:xfrm>
            <a:off x="1248616" y="1715583"/>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9" name="TextBox 78"/>
          <p:cNvSpPr txBox="1"/>
          <p:nvPr/>
        </p:nvSpPr>
        <p:spPr>
          <a:xfrm>
            <a:off x="877404" y="1475961"/>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80" name="Straight Connector 79"/>
          <p:cNvCxnSpPr>
            <a:stCxn id="75" idx="3"/>
            <a:endCxn id="55"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1" name="TextBox 80"/>
          <p:cNvSpPr txBox="1"/>
          <p:nvPr/>
        </p:nvSpPr>
        <p:spPr>
          <a:xfrm>
            <a:off x="7053747" y="1475961"/>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82"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83" name="TextBox 82"/>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84" name="TextBox 83"/>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85" name="Straight Connector 84"/>
          <p:cNvCxnSpPr>
            <a:stCxn id="82" idx="1"/>
            <a:endCxn id="68"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6" name="TextBox 85"/>
          <p:cNvSpPr txBox="1"/>
          <p:nvPr/>
        </p:nvSpPr>
        <p:spPr>
          <a:xfrm>
            <a:off x="6180482" y="1475961"/>
            <a:ext cx="828807" cy="199567"/>
          </a:xfrm>
          <a:prstGeom prst="rect">
            <a:avLst/>
          </a:prstGeom>
          <a:noFill/>
        </p:spPr>
        <p:txBody>
          <a:bodyPr wrap="square" lIns="0" tIns="0" rIns="0" bIns="0" rtlCol="0" anchor="ctr" anchorCtr="0">
            <a:noAutofit/>
          </a:bodyPr>
          <a:lstStyle/>
          <a:p>
            <a:pPr algn="r"/>
            <a:r>
              <a:rPr lang="en-US" sz="1050" dirty="0" smtClean="0"/>
              <a:t>24::2/64</a:t>
            </a:r>
            <a:endParaRPr lang="en-US" sz="1050" dirty="0"/>
          </a:p>
        </p:txBody>
      </p:sp>
      <p:sp>
        <p:nvSpPr>
          <p:cNvPr id="88" name="TextBox 87"/>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9" name="TextBox 88"/>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90" name="TextBox 89"/>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10.1.1.1/24</a:t>
            </a:r>
            <a:endParaRPr lang="en-US" sz="1050" u="sng" dirty="0"/>
          </a:p>
        </p:txBody>
      </p:sp>
      <p:sp>
        <p:nvSpPr>
          <p:cNvPr id="91" name="TextBox 90"/>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10.1.1.2/24</a:t>
            </a:r>
            <a:endParaRPr lang="en-US" sz="1050" u="sng" dirty="0"/>
          </a:p>
        </p:txBody>
      </p:sp>
      <p:sp>
        <p:nvSpPr>
          <p:cNvPr id="92" name="TextBox 91"/>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93" name="Straight Arrow Connector 92"/>
          <p:cNvCxnSpPr>
            <a:stCxn id="89" idx="2"/>
            <a:endCxn id="75"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4" name="Straight Arrow Connector 93"/>
          <p:cNvCxnSpPr>
            <a:stCxn id="90" idx="2"/>
            <a:endCxn id="55"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5" name="Straight Arrow Connector 94"/>
          <p:cNvCxnSpPr>
            <a:stCxn id="91" idx="2"/>
            <a:endCxn id="68"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6" name="Straight Arrow Connector 95"/>
          <p:cNvCxnSpPr>
            <a:stCxn id="92" idx="2"/>
            <a:endCxn id="82"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97" name="Can 96"/>
          <p:cNvSpPr/>
          <p:nvPr/>
        </p:nvSpPr>
        <p:spPr bwMode="auto">
          <a:xfrm rot="5400000">
            <a:off x="4417726" y="323242"/>
            <a:ext cx="189278" cy="2464904"/>
          </a:xfrm>
          <a:prstGeom prst="can">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8" name="TextBox 97"/>
          <p:cNvSpPr txBox="1"/>
          <p:nvPr/>
        </p:nvSpPr>
        <p:spPr>
          <a:xfrm>
            <a:off x="5152884" y="1471059"/>
            <a:ext cx="801188" cy="197841"/>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sp>
        <p:nvSpPr>
          <p:cNvPr id="99" name="TextBox 98"/>
          <p:cNvSpPr txBox="1"/>
          <p:nvPr/>
        </p:nvSpPr>
        <p:spPr>
          <a:xfrm>
            <a:off x="3440045" y="1469334"/>
            <a:ext cx="876299" cy="2122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100" name="TextBox 99"/>
          <p:cNvSpPr txBox="1"/>
          <p:nvPr/>
        </p:nvSpPr>
        <p:spPr>
          <a:xfrm>
            <a:off x="3445716" y="1720000"/>
            <a:ext cx="1013551" cy="165253"/>
          </a:xfrm>
          <a:prstGeom prst="rect">
            <a:avLst/>
          </a:prstGeom>
          <a:noFill/>
        </p:spPr>
        <p:txBody>
          <a:bodyPr wrap="square" lIns="0" tIns="0" rIns="0" bIns="0" rtlCol="0" anchor="ctr" anchorCtr="0">
            <a:noAutofit/>
          </a:bodyPr>
          <a:lstStyle/>
          <a:p>
            <a:pPr algn="l"/>
            <a:r>
              <a:rPr lang="en-US" sz="1050" dirty="0" smtClean="0"/>
              <a:t>172.16.12.1/24</a:t>
            </a:r>
            <a:endParaRPr lang="en-US" sz="1050" dirty="0"/>
          </a:p>
        </p:txBody>
      </p:sp>
      <p:sp>
        <p:nvSpPr>
          <p:cNvPr id="101" name="TextBox 100"/>
          <p:cNvSpPr txBox="1"/>
          <p:nvPr/>
        </p:nvSpPr>
        <p:spPr>
          <a:xfrm>
            <a:off x="4572000" y="1676400"/>
            <a:ext cx="1049171" cy="240381"/>
          </a:xfrm>
          <a:prstGeom prst="rect">
            <a:avLst/>
          </a:prstGeom>
          <a:noFill/>
        </p:spPr>
        <p:txBody>
          <a:bodyPr wrap="square" lIns="0" tIns="0" rIns="0" bIns="0" rtlCol="0" anchor="ctr" anchorCtr="0">
            <a:noAutofit/>
          </a:bodyPr>
          <a:lstStyle/>
          <a:p>
            <a:pPr algn="r"/>
            <a:r>
              <a:rPr lang="en-US" sz="1050" dirty="0" smtClean="0"/>
              <a:t>172.16.12.2/24</a:t>
            </a:r>
            <a:endParaRPr lang="en-US" sz="1050" dirty="0"/>
          </a:p>
        </p:txBody>
      </p:sp>
    </p:spTree>
  </p:cSld>
  <p:clrMapOvr>
    <a:masterClrMapping/>
  </p:clrMapOvr>
  <p:transition/>
  <p:timing>
    <p:tnLst>
      <p:par>
        <p:cTn id="1" dur="indefinite" restart="never" nodeType="tmRoot"/>
      </p:par>
    </p:tnLst>
  </p:timing>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bwMode="auto">
          <a:xfrm>
            <a:off x="1689100" y="4711700"/>
            <a:ext cx="1765300" cy="2413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1714500" y="3441700"/>
            <a:ext cx="2590800" cy="774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1" name="Rectangle 70"/>
          <p:cNvSpPr/>
          <p:nvPr/>
        </p:nvSpPr>
        <p:spPr bwMode="auto">
          <a:xfrm>
            <a:off x="1460500" y="2717800"/>
            <a:ext cx="18669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Manual IPv6 Tunnel Example</a:t>
            </a:r>
            <a:endParaRPr lang="en-US" dirty="0"/>
          </a:p>
        </p:txBody>
      </p:sp>
      <p:sp>
        <p:nvSpPr>
          <p:cNvPr id="46" name="Content Placeholder 6"/>
          <p:cNvSpPr>
            <a:spLocks noGrp="1"/>
          </p:cNvSpPr>
          <p:nvPr>
            <p:ph idx="11"/>
          </p:nvPr>
        </p:nvSpPr>
        <p:spPr>
          <a:xfrm>
            <a:off x="279400" y="5473700"/>
            <a:ext cx="8483600" cy="1257299"/>
          </a:xfrm>
        </p:spPr>
        <p:txBody>
          <a:bodyPr>
            <a:noAutofit/>
          </a:bodyPr>
          <a:lstStyle/>
          <a:p>
            <a:pPr marL="236538" lvl="1">
              <a:lnSpc>
                <a:spcPct val="100000"/>
              </a:lnSpc>
              <a:spcBef>
                <a:spcPts val="0"/>
              </a:spcBef>
              <a:buFont typeface="Wingdings" pitchFamily="2" charset="2"/>
              <a:buChar char="§"/>
            </a:pPr>
            <a:r>
              <a:rPr lang="en-US" dirty="0" smtClean="0"/>
              <a:t>R2 is now configured with the manual tunnel configuration.</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25527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 </a:t>
            </a:r>
            <a:r>
              <a:rPr lang="pt-BR" sz="1200" b="1" kern="0" dirty="0" smtClean="0">
                <a:latin typeface="Courier New" pitchFamily="49" charset="0"/>
                <a:cs typeface="Courier New" pitchFamily="49" charset="0"/>
              </a:rPr>
              <a:t>interface tunnel 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*Aug 16 09:38:47.532: %LINEPROTO-5-UPDOWN: Line protocol on Interface Tunnel12,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changed state to down</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no ip address</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ipv6 address 12::2/64</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tunnel source loopback 102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tunnel destination 10.1.1.1</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*Aug 16 09:39:24.056: %LINEPROTO-5-UPDOWN: Line protocol on Interface Tunnel12,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changed state to up</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tunnel mode ipv6ip</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a:t>
            </a:r>
            <a:endParaRPr lang="en-US" sz="1200" b="1" kern="0" dirty="0" smtClean="0">
              <a:latin typeface="Courier New" pitchFamily="49" charset="0"/>
              <a:cs typeface="Courier New" pitchFamily="49" charset="0"/>
            </a:endParaRPr>
          </a:p>
        </p:txBody>
      </p:sp>
      <p:sp>
        <p:nvSpPr>
          <p:cNvPr id="47" name="Rounded Rectangle 46"/>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Rounded Rectangle 49"/>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Rounded Rectangle 53"/>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5"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7"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60" name="TextBox 59"/>
          <p:cNvSpPr txBox="1"/>
          <p:nvPr/>
        </p:nvSpPr>
        <p:spPr>
          <a:xfrm>
            <a:off x="3458416" y="20656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65" name="TextBox 64"/>
          <p:cNvSpPr txBox="1"/>
          <p:nvPr/>
        </p:nvSpPr>
        <p:spPr>
          <a:xfrm>
            <a:off x="5041900" y="20447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68" name="TextBox 67"/>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72"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73" name="TextBox 72"/>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74" name="TextBox 73"/>
          <p:cNvSpPr txBox="1"/>
          <p:nvPr/>
        </p:nvSpPr>
        <p:spPr>
          <a:xfrm>
            <a:off x="3177175" y="2244624"/>
            <a:ext cx="2664826" cy="258532"/>
          </a:xfrm>
          <a:prstGeom prst="rect">
            <a:avLst/>
          </a:prstGeom>
          <a:noFill/>
        </p:spPr>
        <p:txBody>
          <a:bodyPr wrap="square" rtlCol="0">
            <a:spAutoFit/>
          </a:bodyPr>
          <a:lstStyle/>
          <a:p>
            <a:r>
              <a:rPr lang="en-US" sz="1200" b="1" dirty="0" smtClean="0"/>
              <a:t>IPv4 RIP</a:t>
            </a:r>
            <a:endParaRPr lang="en-US" sz="1200" b="1" dirty="0"/>
          </a:p>
        </p:txBody>
      </p:sp>
      <p:sp>
        <p:nvSpPr>
          <p:cNvPr id="75" name="TextBox 74"/>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6" name="TextBox 75"/>
          <p:cNvSpPr txBox="1"/>
          <p:nvPr/>
        </p:nvSpPr>
        <p:spPr>
          <a:xfrm>
            <a:off x="1642719" y="1473200"/>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78"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79" name="TextBox 78"/>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80" name="TextBox 79"/>
          <p:cNvSpPr txBox="1"/>
          <p:nvPr/>
        </p:nvSpPr>
        <p:spPr>
          <a:xfrm>
            <a:off x="1248616" y="1715583"/>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1" name="TextBox 80"/>
          <p:cNvSpPr txBox="1"/>
          <p:nvPr/>
        </p:nvSpPr>
        <p:spPr>
          <a:xfrm>
            <a:off x="877404" y="1475961"/>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82" name="Straight Connector 81"/>
          <p:cNvCxnSpPr>
            <a:stCxn id="78" idx="3"/>
            <a:endCxn id="57"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3" name="TextBox 82"/>
          <p:cNvSpPr txBox="1"/>
          <p:nvPr/>
        </p:nvSpPr>
        <p:spPr>
          <a:xfrm>
            <a:off x="7053747" y="1475961"/>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84"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85" name="TextBox 84"/>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86" name="TextBox 85"/>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88" name="Straight Connector 87"/>
          <p:cNvCxnSpPr>
            <a:stCxn id="84" idx="1"/>
            <a:endCxn id="72"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9" name="TextBox 88"/>
          <p:cNvSpPr txBox="1"/>
          <p:nvPr/>
        </p:nvSpPr>
        <p:spPr>
          <a:xfrm>
            <a:off x="6180482" y="1475961"/>
            <a:ext cx="828807" cy="199567"/>
          </a:xfrm>
          <a:prstGeom prst="rect">
            <a:avLst/>
          </a:prstGeom>
          <a:noFill/>
        </p:spPr>
        <p:txBody>
          <a:bodyPr wrap="square" lIns="0" tIns="0" rIns="0" bIns="0" rtlCol="0" anchor="ctr" anchorCtr="0">
            <a:noAutofit/>
          </a:bodyPr>
          <a:lstStyle/>
          <a:p>
            <a:pPr algn="r"/>
            <a:r>
              <a:rPr lang="en-US" sz="1050" dirty="0" smtClean="0"/>
              <a:t>24::2/64</a:t>
            </a:r>
            <a:endParaRPr lang="en-US" sz="1050" dirty="0"/>
          </a:p>
        </p:txBody>
      </p:sp>
      <p:sp>
        <p:nvSpPr>
          <p:cNvPr id="90" name="TextBox 89"/>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91" name="TextBox 90"/>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92" name="TextBox 91"/>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10.1.1.1/24</a:t>
            </a:r>
            <a:endParaRPr lang="en-US" sz="1050" u="sng" dirty="0"/>
          </a:p>
        </p:txBody>
      </p:sp>
      <p:sp>
        <p:nvSpPr>
          <p:cNvPr id="93" name="TextBox 92"/>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10.1.1.2/24</a:t>
            </a:r>
            <a:endParaRPr lang="en-US" sz="1050" u="sng" dirty="0"/>
          </a:p>
        </p:txBody>
      </p:sp>
      <p:sp>
        <p:nvSpPr>
          <p:cNvPr id="94" name="TextBox 93"/>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95" name="Straight Arrow Connector 94"/>
          <p:cNvCxnSpPr>
            <a:stCxn id="91" idx="2"/>
            <a:endCxn id="78"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6" name="Straight Arrow Connector 95"/>
          <p:cNvCxnSpPr>
            <a:stCxn id="92" idx="2"/>
            <a:endCxn id="57"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7" name="Straight Arrow Connector 96"/>
          <p:cNvCxnSpPr>
            <a:stCxn id="93" idx="2"/>
            <a:endCxn id="72"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8" name="Straight Arrow Connector 97"/>
          <p:cNvCxnSpPr>
            <a:stCxn id="94" idx="2"/>
            <a:endCxn id="84"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99" name="Can 98"/>
          <p:cNvSpPr/>
          <p:nvPr/>
        </p:nvSpPr>
        <p:spPr bwMode="auto">
          <a:xfrm rot="5400000">
            <a:off x="4417726" y="323242"/>
            <a:ext cx="189278" cy="2464904"/>
          </a:xfrm>
          <a:prstGeom prst="can">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0" name="TextBox 99"/>
          <p:cNvSpPr txBox="1"/>
          <p:nvPr/>
        </p:nvSpPr>
        <p:spPr>
          <a:xfrm>
            <a:off x="5152884" y="1471059"/>
            <a:ext cx="801188" cy="197841"/>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sp>
        <p:nvSpPr>
          <p:cNvPr id="101" name="TextBox 100"/>
          <p:cNvSpPr txBox="1"/>
          <p:nvPr/>
        </p:nvSpPr>
        <p:spPr>
          <a:xfrm>
            <a:off x="3440045" y="1469334"/>
            <a:ext cx="876299" cy="2122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102" name="TextBox 101"/>
          <p:cNvSpPr txBox="1"/>
          <p:nvPr/>
        </p:nvSpPr>
        <p:spPr>
          <a:xfrm>
            <a:off x="3445716" y="1720000"/>
            <a:ext cx="1013551" cy="165253"/>
          </a:xfrm>
          <a:prstGeom prst="rect">
            <a:avLst/>
          </a:prstGeom>
          <a:noFill/>
        </p:spPr>
        <p:txBody>
          <a:bodyPr wrap="square" lIns="0" tIns="0" rIns="0" bIns="0" rtlCol="0" anchor="ctr" anchorCtr="0">
            <a:noAutofit/>
          </a:bodyPr>
          <a:lstStyle/>
          <a:p>
            <a:pPr algn="l"/>
            <a:r>
              <a:rPr lang="en-US" sz="1050" dirty="0" smtClean="0"/>
              <a:t>172.16.12.1/24</a:t>
            </a:r>
            <a:endParaRPr lang="en-US" sz="1050" dirty="0"/>
          </a:p>
        </p:txBody>
      </p:sp>
      <p:sp>
        <p:nvSpPr>
          <p:cNvPr id="127" name="TextBox 126"/>
          <p:cNvSpPr txBox="1"/>
          <p:nvPr/>
        </p:nvSpPr>
        <p:spPr>
          <a:xfrm>
            <a:off x="4572000" y="1676400"/>
            <a:ext cx="1049171" cy="240381"/>
          </a:xfrm>
          <a:prstGeom prst="rect">
            <a:avLst/>
          </a:prstGeom>
          <a:noFill/>
        </p:spPr>
        <p:txBody>
          <a:bodyPr wrap="square" lIns="0" tIns="0" rIns="0" bIns="0" rtlCol="0" anchor="ctr" anchorCtr="0">
            <a:noAutofit/>
          </a:bodyPr>
          <a:lstStyle/>
          <a:p>
            <a:pPr algn="r"/>
            <a:r>
              <a:rPr lang="en-US" sz="1050" dirty="0" smtClean="0"/>
              <a:t>172.16.12.2/24</a:t>
            </a:r>
            <a:endParaRPr lang="en-US" sz="1050" dirty="0"/>
          </a:p>
        </p:txBody>
      </p:sp>
    </p:spTree>
  </p:cSld>
  <p:clrMapOvr>
    <a:masterClrMapping/>
  </p:clrMapOvr>
  <p:transition/>
  <p:timing>
    <p:tnLst>
      <p:par>
        <p:cTn id="1" dur="indefinite" restart="never" nodeType="tmRoot"/>
      </p:par>
    </p:tnLst>
  </p:timing>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bwMode="auto">
          <a:xfrm>
            <a:off x="495300" y="4191000"/>
            <a:ext cx="3136900" cy="1778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7" name="Rectangle 46"/>
          <p:cNvSpPr/>
          <p:nvPr/>
        </p:nvSpPr>
        <p:spPr bwMode="auto">
          <a:xfrm>
            <a:off x="482600" y="3987800"/>
            <a:ext cx="54356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ectangle 50"/>
          <p:cNvSpPr/>
          <p:nvPr/>
        </p:nvSpPr>
        <p:spPr bwMode="auto">
          <a:xfrm>
            <a:off x="495300" y="3644900"/>
            <a:ext cx="1905000" cy="1651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355600" y="2870200"/>
            <a:ext cx="33020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1" name="Rectangle 70"/>
          <p:cNvSpPr/>
          <p:nvPr/>
        </p:nvSpPr>
        <p:spPr bwMode="auto">
          <a:xfrm>
            <a:off x="698500" y="2717800"/>
            <a:ext cx="2311400" cy="1778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Manual IPv6 Tunnel Example</a:t>
            </a:r>
            <a:endParaRPr lang="en-US" dirty="0"/>
          </a:p>
        </p:txBody>
      </p:sp>
      <p:sp>
        <p:nvSpPr>
          <p:cNvPr id="46" name="Content Placeholder 6"/>
          <p:cNvSpPr>
            <a:spLocks noGrp="1"/>
          </p:cNvSpPr>
          <p:nvPr>
            <p:ph idx="11"/>
          </p:nvPr>
        </p:nvSpPr>
        <p:spPr>
          <a:xfrm>
            <a:off x="279400" y="5473700"/>
            <a:ext cx="8483600" cy="1257299"/>
          </a:xfrm>
        </p:spPr>
        <p:txBody>
          <a:bodyPr>
            <a:noAutofit/>
          </a:bodyPr>
          <a:lstStyle/>
          <a:p>
            <a:pPr marL="236538" lvl="1">
              <a:lnSpc>
                <a:spcPct val="100000"/>
              </a:lnSpc>
              <a:spcBef>
                <a:spcPts val="0"/>
              </a:spcBef>
              <a:buFont typeface="Wingdings" pitchFamily="2" charset="2"/>
              <a:buChar char="§"/>
            </a:pPr>
            <a:r>
              <a:rPr lang="en-US" dirty="0" smtClean="0"/>
              <a:t>The tunnel interface is examined.</a:t>
            </a:r>
          </a:p>
          <a:p>
            <a:pPr marL="236538" lvl="1">
              <a:lnSpc>
                <a:spcPct val="100000"/>
              </a:lnSpc>
              <a:spcBef>
                <a:spcPts val="0"/>
              </a:spcBef>
              <a:buFont typeface="Wingdings" pitchFamily="2" charset="2"/>
              <a:buChar char="§"/>
            </a:pPr>
            <a:r>
              <a:rPr lang="en-US" dirty="0" smtClean="0"/>
              <a:t>Next, RIPng will be configured to cross the tunnel.</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25527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 </a:t>
            </a:r>
            <a:r>
              <a:rPr lang="pt-BR" sz="1200" b="1" kern="0" dirty="0" smtClean="0">
                <a:latin typeface="Courier New" pitchFamily="49" charset="0"/>
                <a:cs typeface="Courier New" pitchFamily="49" charset="0"/>
              </a:rPr>
              <a:t>show interface tunnel 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Tunnel12 is up, line protocol is up</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Hardware is Tunnel</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MTU 1514 bytes,BW 9 Kbit/sec, DLY 500000 usec,</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reliability 255/255, txload 1/255, rxload 1/255</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Encapsulation TUNNEL, loopback not set</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Keepalive not set</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Tunnel source 10.1.1.1 (Loopback101), destination 10.2.2.2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Tunnel protocol/transport IPv6/IP</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Tunnel TTL 255</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Fast tunneling enabled</a:t>
            </a:r>
          </a:p>
          <a:p>
            <a:pPr algn="l" defTabSz="814388" eaLnBrk="1" hangingPunct="1">
              <a:lnSpc>
                <a:spcPct val="100000"/>
              </a:lnSpc>
              <a:spcBef>
                <a:spcPts val="0"/>
              </a:spcBef>
              <a:spcAft>
                <a:spcPts val="0"/>
              </a:spcAft>
              <a:buClr>
                <a:srgbClr val="708CA1"/>
              </a:buClr>
            </a:pPr>
            <a:endParaRPr lang="pt-BR" sz="1200" b="1"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&lt;output omitted&gt;</a:t>
            </a:r>
            <a:endParaRPr lang="en-US" sz="1200" kern="0" dirty="0" smtClean="0">
              <a:latin typeface="Courier New" pitchFamily="49" charset="0"/>
              <a:cs typeface="Courier New" pitchFamily="49" charset="0"/>
            </a:endParaRPr>
          </a:p>
        </p:txBody>
      </p:sp>
      <p:sp>
        <p:nvSpPr>
          <p:cNvPr id="54" name="Rounded Rectangle 53"/>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5" name="Rounded Rectangle 54"/>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ounded Rectangle 56"/>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0"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65"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68" name="TextBox 67"/>
          <p:cNvSpPr txBox="1"/>
          <p:nvPr/>
        </p:nvSpPr>
        <p:spPr>
          <a:xfrm>
            <a:off x="3458416" y="20656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72" name="TextBox 71"/>
          <p:cNvSpPr txBox="1"/>
          <p:nvPr/>
        </p:nvSpPr>
        <p:spPr>
          <a:xfrm>
            <a:off x="5041900" y="20447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73" name="TextBox 72"/>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74"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75" name="TextBox 74"/>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76" name="TextBox 75"/>
          <p:cNvSpPr txBox="1"/>
          <p:nvPr/>
        </p:nvSpPr>
        <p:spPr>
          <a:xfrm>
            <a:off x="3177175" y="2244624"/>
            <a:ext cx="2664826" cy="258532"/>
          </a:xfrm>
          <a:prstGeom prst="rect">
            <a:avLst/>
          </a:prstGeom>
          <a:noFill/>
        </p:spPr>
        <p:txBody>
          <a:bodyPr wrap="square" rtlCol="0">
            <a:spAutoFit/>
          </a:bodyPr>
          <a:lstStyle/>
          <a:p>
            <a:r>
              <a:rPr lang="en-US" sz="1200" b="1" dirty="0" smtClean="0"/>
              <a:t>IPv4 RIP</a:t>
            </a:r>
            <a:endParaRPr lang="en-US" sz="1200" b="1" dirty="0"/>
          </a:p>
        </p:txBody>
      </p:sp>
      <p:sp>
        <p:nvSpPr>
          <p:cNvPr id="78" name="TextBox 77"/>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9" name="TextBox 78"/>
          <p:cNvSpPr txBox="1"/>
          <p:nvPr/>
        </p:nvSpPr>
        <p:spPr>
          <a:xfrm>
            <a:off x="1642719" y="1473200"/>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80"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81" name="TextBox 80"/>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82" name="TextBox 81"/>
          <p:cNvSpPr txBox="1"/>
          <p:nvPr/>
        </p:nvSpPr>
        <p:spPr>
          <a:xfrm>
            <a:off x="1248616" y="1715583"/>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3" name="TextBox 82"/>
          <p:cNvSpPr txBox="1"/>
          <p:nvPr/>
        </p:nvSpPr>
        <p:spPr>
          <a:xfrm>
            <a:off x="877404" y="1475961"/>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84" name="Straight Connector 83"/>
          <p:cNvCxnSpPr>
            <a:stCxn id="80" idx="3"/>
            <a:endCxn id="65"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5" name="TextBox 84"/>
          <p:cNvSpPr txBox="1"/>
          <p:nvPr/>
        </p:nvSpPr>
        <p:spPr>
          <a:xfrm>
            <a:off x="7053747" y="1475961"/>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86"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88" name="TextBox 87"/>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89" name="TextBox 88"/>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90" name="Straight Connector 89"/>
          <p:cNvCxnSpPr>
            <a:stCxn id="86" idx="1"/>
            <a:endCxn id="74"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91" name="TextBox 90"/>
          <p:cNvSpPr txBox="1"/>
          <p:nvPr/>
        </p:nvSpPr>
        <p:spPr>
          <a:xfrm>
            <a:off x="6180482" y="1475961"/>
            <a:ext cx="828807" cy="199567"/>
          </a:xfrm>
          <a:prstGeom prst="rect">
            <a:avLst/>
          </a:prstGeom>
          <a:noFill/>
        </p:spPr>
        <p:txBody>
          <a:bodyPr wrap="square" lIns="0" tIns="0" rIns="0" bIns="0" rtlCol="0" anchor="ctr" anchorCtr="0">
            <a:noAutofit/>
          </a:bodyPr>
          <a:lstStyle/>
          <a:p>
            <a:pPr algn="r"/>
            <a:r>
              <a:rPr lang="en-US" sz="1050" dirty="0" smtClean="0"/>
              <a:t>24::2/64</a:t>
            </a:r>
            <a:endParaRPr lang="en-US" sz="1050" dirty="0"/>
          </a:p>
        </p:txBody>
      </p:sp>
      <p:sp>
        <p:nvSpPr>
          <p:cNvPr id="92" name="TextBox 91"/>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93" name="TextBox 92"/>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94" name="TextBox 93"/>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10.1.1.1/24</a:t>
            </a:r>
            <a:endParaRPr lang="en-US" sz="1050" u="sng" dirty="0"/>
          </a:p>
        </p:txBody>
      </p:sp>
      <p:sp>
        <p:nvSpPr>
          <p:cNvPr id="95" name="TextBox 94"/>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10.1.1.2/24</a:t>
            </a:r>
            <a:endParaRPr lang="en-US" sz="1050" u="sng" dirty="0"/>
          </a:p>
        </p:txBody>
      </p:sp>
      <p:sp>
        <p:nvSpPr>
          <p:cNvPr id="96" name="TextBox 95"/>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97" name="Straight Arrow Connector 96"/>
          <p:cNvCxnSpPr>
            <a:stCxn id="93" idx="2"/>
            <a:endCxn id="80"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8" name="Straight Arrow Connector 97"/>
          <p:cNvCxnSpPr>
            <a:stCxn id="94" idx="2"/>
            <a:endCxn id="65"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9" name="Straight Arrow Connector 98"/>
          <p:cNvCxnSpPr>
            <a:stCxn id="95" idx="2"/>
            <a:endCxn id="74"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0" name="Straight Arrow Connector 99"/>
          <p:cNvCxnSpPr>
            <a:stCxn id="96" idx="2"/>
            <a:endCxn id="86"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01" name="Can 100"/>
          <p:cNvSpPr/>
          <p:nvPr/>
        </p:nvSpPr>
        <p:spPr bwMode="auto">
          <a:xfrm rot="5400000">
            <a:off x="4417726" y="323242"/>
            <a:ext cx="189278" cy="2464904"/>
          </a:xfrm>
          <a:prstGeom prst="can">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2" name="TextBox 101"/>
          <p:cNvSpPr txBox="1"/>
          <p:nvPr/>
        </p:nvSpPr>
        <p:spPr>
          <a:xfrm>
            <a:off x="5152884" y="1471059"/>
            <a:ext cx="801188" cy="197841"/>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sp>
        <p:nvSpPr>
          <p:cNvPr id="127" name="TextBox 126"/>
          <p:cNvSpPr txBox="1"/>
          <p:nvPr/>
        </p:nvSpPr>
        <p:spPr>
          <a:xfrm>
            <a:off x="3440045" y="1469334"/>
            <a:ext cx="876299" cy="2122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128" name="TextBox 127"/>
          <p:cNvSpPr txBox="1"/>
          <p:nvPr/>
        </p:nvSpPr>
        <p:spPr>
          <a:xfrm>
            <a:off x="3445716" y="1720000"/>
            <a:ext cx="1013551" cy="165253"/>
          </a:xfrm>
          <a:prstGeom prst="rect">
            <a:avLst/>
          </a:prstGeom>
          <a:noFill/>
        </p:spPr>
        <p:txBody>
          <a:bodyPr wrap="square" lIns="0" tIns="0" rIns="0" bIns="0" rtlCol="0" anchor="ctr" anchorCtr="0">
            <a:noAutofit/>
          </a:bodyPr>
          <a:lstStyle/>
          <a:p>
            <a:pPr algn="l"/>
            <a:r>
              <a:rPr lang="en-US" sz="1050" dirty="0" smtClean="0"/>
              <a:t>172.16.12.1/24</a:t>
            </a:r>
            <a:endParaRPr lang="en-US" sz="1050" dirty="0"/>
          </a:p>
        </p:txBody>
      </p:sp>
      <p:sp>
        <p:nvSpPr>
          <p:cNvPr id="129" name="TextBox 128"/>
          <p:cNvSpPr txBox="1"/>
          <p:nvPr/>
        </p:nvSpPr>
        <p:spPr>
          <a:xfrm>
            <a:off x="4572000" y="1676400"/>
            <a:ext cx="1049171" cy="240381"/>
          </a:xfrm>
          <a:prstGeom prst="rect">
            <a:avLst/>
          </a:prstGeom>
          <a:noFill/>
        </p:spPr>
        <p:txBody>
          <a:bodyPr wrap="square" lIns="0" tIns="0" rIns="0" bIns="0" rtlCol="0" anchor="ctr" anchorCtr="0">
            <a:noAutofit/>
          </a:bodyPr>
          <a:lstStyle/>
          <a:p>
            <a:pPr algn="r"/>
            <a:r>
              <a:rPr lang="en-US" sz="1050" dirty="0" smtClean="0"/>
              <a:t>172.16.12.2/24</a:t>
            </a:r>
            <a:endParaRPr lang="en-US" sz="1050" dirty="0"/>
          </a:p>
        </p:txBody>
      </p:sp>
    </p:spTree>
  </p:cSld>
  <p:clrMapOvr>
    <a:masterClrMapping/>
  </p:clrMapOvr>
  <p:transition/>
  <p:timing>
    <p:tnLst>
      <p:par>
        <p:cTn id="1" dur="indefinite" restart="never" nodeType="tmRoot"/>
      </p:par>
    </p:tnLst>
  </p:timing>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bwMode="auto">
          <a:xfrm>
            <a:off x="1714500" y="3073400"/>
            <a:ext cx="20574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Rectangle 52"/>
          <p:cNvSpPr/>
          <p:nvPr/>
        </p:nvSpPr>
        <p:spPr bwMode="auto">
          <a:xfrm>
            <a:off x="1714500" y="3454400"/>
            <a:ext cx="21209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6" name="Rectangle 55"/>
          <p:cNvSpPr/>
          <p:nvPr/>
        </p:nvSpPr>
        <p:spPr bwMode="auto">
          <a:xfrm>
            <a:off x="1460500" y="2717800"/>
            <a:ext cx="18669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Manual IPv6 Tunnel Example</a:t>
            </a:r>
            <a:endParaRPr lang="en-US" dirty="0"/>
          </a:p>
        </p:txBody>
      </p:sp>
      <p:sp>
        <p:nvSpPr>
          <p:cNvPr id="46" name="Content Placeholder 6"/>
          <p:cNvSpPr>
            <a:spLocks noGrp="1"/>
          </p:cNvSpPr>
          <p:nvPr>
            <p:ph idx="11"/>
          </p:nvPr>
        </p:nvSpPr>
        <p:spPr>
          <a:xfrm>
            <a:off x="279400" y="5473700"/>
            <a:ext cx="8483600" cy="1257299"/>
          </a:xfrm>
        </p:spPr>
        <p:txBody>
          <a:bodyPr>
            <a:noAutofit/>
          </a:bodyPr>
          <a:lstStyle/>
          <a:p>
            <a:pPr marL="236538" lvl="1">
              <a:lnSpc>
                <a:spcPct val="100000"/>
              </a:lnSpc>
              <a:spcBef>
                <a:spcPts val="0"/>
              </a:spcBef>
              <a:buFont typeface="Wingdings" pitchFamily="2" charset="2"/>
              <a:buChar char="§"/>
            </a:pPr>
            <a:r>
              <a:rPr lang="en-US" dirty="0" smtClean="0"/>
              <a:t>RIPng is enabled on the tunnel interfaces and on the Fast Ethernet interfaces of R1 and R2.</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12065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unicast-routing</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interface tunnel 12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rip RIPoTU enable</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interface fa0/0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rip RIPoTU enable</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a:t>
            </a:r>
            <a:endParaRPr lang="en-US" sz="1200" b="1" kern="0" dirty="0" smtClean="0">
              <a:latin typeface="Courier New" pitchFamily="49" charset="0"/>
              <a:cs typeface="Courier New" pitchFamily="49" charset="0"/>
            </a:endParaRPr>
          </a:p>
        </p:txBody>
      </p:sp>
      <p:sp>
        <p:nvSpPr>
          <p:cNvPr id="47" name="Rectangle 46"/>
          <p:cNvSpPr/>
          <p:nvPr/>
        </p:nvSpPr>
        <p:spPr bwMode="auto">
          <a:xfrm>
            <a:off x="1714500" y="4483100"/>
            <a:ext cx="20574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Rectangle 49"/>
          <p:cNvSpPr/>
          <p:nvPr/>
        </p:nvSpPr>
        <p:spPr bwMode="auto">
          <a:xfrm>
            <a:off x="1714500" y="4864100"/>
            <a:ext cx="21209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1460500" y="4127500"/>
            <a:ext cx="18669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Content Placeholder 15"/>
          <p:cNvSpPr txBox="1">
            <a:spLocks/>
          </p:cNvSpPr>
          <p:nvPr/>
        </p:nvSpPr>
        <p:spPr bwMode="auto">
          <a:xfrm>
            <a:off x="293467" y="4102100"/>
            <a:ext cx="8520113" cy="12065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ipv6 unicast-routing</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interface tunnel 12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 </a:t>
            </a:r>
            <a:r>
              <a:rPr lang="en-US" sz="1200" b="1" kern="0" dirty="0" smtClean="0">
                <a:latin typeface="Courier New" pitchFamily="49" charset="0"/>
                <a:cs typeface="Courier New" pitchFamily="49" charset="0"/>
              </a:rPr>
              <a:t>ipv6 rip RIPoTU enable</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 </a:t>
            </a:r>
            <a:r>
              <a:rPr lang="en-US" sz="1200" b="1" kern="0" dirty="0" smtClean="0">
                <a:latin typeface="Courier New" pitchFamily="49" charset="0"/>
                <a:cs typeface="Courier New" pitchFamily="49" charset="0"/>
              </a:rPr>
              <a:t>interface fa0/0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 </a:t>
            </a:r>
            <a:r>
              <a:rPr lang="en-US" sz="1200" b="1" kern="0" dirty="0" smtClean="0">
                <a:latin typeface="Courier New" pitchFamily="49" charset="0"/>
                <a:cs typeface="Courier New" pitchFamily="49" charset="0"/>
              </a:rPr>
              <a:t>ipv6 rip RIPoTU enable</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a:t>
            </a:r>
            <a:endParaRPr lang="en-US" sz="1200" b="1" kern="0" dirty="0" smtClean="0">
              <a:latin typeface="Courier New" pitchFamily="49" charset="0"/>
              <a:cs typeface="Courier New" pitchFamily="49" charset="0"/>
            </a:endParaRPr>
          </a:p>
        </p:txBody>
      </p:sp>
      <p:sp>
        <p:nvSpPr>
          <p:cNvPr id="55" name="Rounded Rectangle 54"/>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ounded Rectangle 56"/>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0" name="Rounded Rectangle 59"/>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5"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68"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71" name="TextBox 70"/>
          <p:cNvSpPr txBox="1"/>
          <p:nvPr/>
        </p:nvSpPr>
        <p:spPr>
          <a:xfrm>
            <a:off x="3458416" y="20656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72" name="TextBox 71"/>
          <p:cNvSpPr txBox="1"/>
          <p:nvPr/>
        </p:nvSpPr>
        <p:spPr>
          <a:xfrm>
            <a:off x="5041900" y="20447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73" name="TextBox 72"/>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74"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75" name="TextBox 74"/>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76" name="TextBox 75"/>
          <p:cNvSpPr txBox="1"/>
          <p:nvPr/>
        </p:nvSpPr>
        <p:spPr>
          <a:xfrm>
            <a:off x="3177175" y="2244624"/>
            <a:ext cx="2664826" cy="258532"/>
          </a:xfrm>
          <a:prstGeom prst="rect">
            <a:avLst/>
          </a:prstGeom>
          <a:noFill/>
        </p:spPr>
        <p:txBody>
          <a:bodyPr wrap="square" rtlCol="0">
            <a:spAutoFit/>
          </a:bodyPr>
          <a:lstStyle/>
          <a:p>
            <a:r>
              <a:rPr lang="en-US" sz="1200" b="1" dirty="0" smtClean="0"/>
              <a:t>IPv4 RIP</a:t>
            </a:r>
            <a:endParaRPr lang="en-US" sz="1200" b="1" dirty="0"/>
          </a:p>
        </p:txBody>
      </p:sp>
      <p:sp>
        <p:nvSpPr>
          <p:cNvPr id="78" name="TextBox 77"/>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9" name="TextBox 78"/>
          <p:cNvSpPr txBox="1"/>
          <p:nvPr/>
        </p:nvSpPr>
        <p:spPr>
          <a:xfrm>
            <a:off x="1642719" y="1473200"/>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80"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81" name="TextBox 80"/>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82" name="TextBox 81"/>
          <p:cNvSpPr txBox="1"/>
          <p:nvPr/>
        </p:nvSpPr>
        <p:spPr>
          <a:xfrm>
            <a:off x="1248616" y="1715583"/>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3" name="TextBox 82"/>
          <p:cNvSpPr txBox="1"/>
          <p:nvPr/>
        </p:nvSpPr>
        <p:spPr>
          <a:xfrm>
            <a:off x="877404" y="1475961"/>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84" name="Straight Connector 83"/>
          <p:cNvCxnSpPr>
            <a:stCxn id="80" idx="3"/>
            <a:endCxn id="68"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5" name="TextBox 84"/>
          <p:cNvSpPr txBox="1"/>
          <p:nvPr/>
        </p:nvSpPr>
        <p:spPr>
          <a:xfrm>
            <a:off x="7053747" y="1475961"/>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86"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88" name="TextBox 87"/>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89" name="TextBox 88"/>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90" name="Straight Connector 89"/>
          <p:cNvCxnSpPr>
            <a:stCxn id="86" idx="1"/>
            <a:endCxn id="74"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91" name="TextBox 90"/>
          <p:cNvSpPr txBox="1"/>
          <p:nvPr/>
        </p:nvSpPr>
        <p:spPr>
          <a:xfrm>
            <a:off x="6180482" y="1475961"/>
            <a:ext cx="828807" cy="199567"/>
          </a:xfrm>
          <a:prstGeom prst="rect">
            <a:avLst/>
          </a:prstGeom>
          <a:noFill/>
        </p:spPr>
        <p:txBody>
          <a:bodyPr wrap="square" lIns="0" tIns="0" rIns="0" bIns="0" rtlCol="0" anchor="ctr" anchorCtr="0">
            <a:noAutofit/>
          </a:bodyPr>
          <a:lstStyle/>
          <a:p>
            <a:pPr algn="r"/>
            <a:r>
              <a:rPr lang="en-US" sz="1050" dirty="0" smtClean="0"/>
              <a:t>24::2/64</a:t>
            </a:r>
            <a:endParaRPr lang="en-US" sz="1050" dirty="0"/>
          </a:p>
        </p:txBody>
      </p:sp>
      <p:sp>
        <p:nvSpPr>
          <p:cNvPr id="92" name="TextBox 91"/>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93" name="TextBox 92"/>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94" name="TextBox 93"/>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10.1.1.1/24</a:t>
            </a:r>
            <a:endParaRPr lang="en-US" sz="1050" u="sng" dirty="0"/>
          </a:p>
        </p:txBody>
      </p:sp>
      <p:sp>
        <p:nvSpPr>
          <p:cNvPr id="95" name="TextBox 94"/>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10.1.1.2/24</a:t>
            </a:r>
            <a:endParaRPr lang="en-US" sz="1050" u="sng" dirty="0"/>
          </a:p>
        </p:txBody>
      </p:sp>
      <p:sp>
        <p:nvSpPr>
          <p:cNvPr id="96" name="TextBox 95"/>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97" name="Straight Arrow Connector 96"/>
          <p:cNvCxnSpPr>
            <a:stCxn id="93" idx="2"/>
            <a:endCxn id="80"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8" name="Straight Arrow Connector 97"/>
          <p:cNvCxnSpPr>
            <a:stCxn id="94" idx="2"/>
            <a:endCxn id="68"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9" name="Straight Arrow Connector 98"/>
          <p:cNvCxnSpPr>
            <a:stCxn id="95" idx="2"/>
            <a:endCxn id="74"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0" name="Straight Arrow Connector 99"/>
          <p:cNvCxnSpPr>
            <a:stCxn id="96" idx="2"/>
            <a:endCxn id="86"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01" name="Can 100"/>
          <p:cNvSpPr/>
          <p:nvPr/>
        </p:nvSpPr>
        <p:spPr bwMode="auto">
          <a:xfrm rot="5400000">
            <a:off x="4417726" y="323242"/>
            <a:ext cx="189278" cy="2464904"/>
          </a:xfrm>
          <a:prstGeom prst="can">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2" name="TextBox 101"/>
          <p:cNvSpPr txBox="1"/>
          <p:nvPr/>
        </p:nvSpPr>
        <p:spPr>
          <a:xfrm>
            <a:off x="5152884" y="1471059"/>
            <a:ext cx="801188" cy="197841"/>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sp>
        <p:nvSpPr>
          <p:cNvPr id="129" name="TextBox 128"/>
          <p:cNvSpPr txBox="1"/>
          <p:nvPr/>
        </p:nvSpPr>
        <p:spPr>
          <a:xfrm>
            <a:off x="3440045" y="1469334"/>
            <a:ext cx="876299" cy="2122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130" name="TextBox 129"/>
          <p:cNvSpPr txBox="1"/>
          <p:nvPr/>
        </p:nvSpPr>
        <p:spPr>
          <a:xfrm>
            <a:off x="3445716" y="1720000"/>
            <a:ext cx="1013551" cy="165253"/>
          </a:xfrm>
          <a:prstGeom prst="rect">
            <a:avLst/>
          </a:prstGeom>
          <a:noFill/>
        </p:spPr>
        <p:txBody>
          <a:bodyPr wrap="square" lIns="0" tIns="0" rIns="0" bIns="0" rtlCol="0" anchor="ctr" anchorCtr="0">
            <a:noAutofit/>
          </a:bodyPr>
          <a:lstStyle/>
          <a:p>
            <a:pPr algn="l"/>
            <a:r>
              <a:rPr lang="en-US" sz="1050" dirty="0" smtClean="0"/>
              <a:t>172.16.12.1/24</a:t>
            </a:r>
            <a:endParaRPr lang="en-US" sz="1050" dirty="0"/>
          </a:p>
        </p:txBody>
      </p:sp>
      <p:sp>
        <p:nvSpPr>
          <p:cNvPr id="131" name="TextBox 130"/>
          <p:cNvSpPr txBox="1"/>
          <p:nvPr/>
        </p:nvSpPr>
        <p:spPr>
          <a:xfrm>
            <a:off x="4572000" y="1676400"/>
            <a:ext cx="1049171" cy="240381"/>
          </a:xfrm>
          <a:prstGeom prst="rect">
            <a:avLst/>
          </a:prstGeom>
          <a:noFill/>
        </p:spPr>
        <p:txBody>
          <a:bodyPr wrap="square" lIns="0" tIns="0" rIns="0" bIns="0" rtlCol="0" anchor="ctr" anchorCtr="0">
            <a:noAutofit/>
          </a:bodyPr>
          <a:lstStyle/>
          <a:p>
            <a:pPr algn="r"/>
            <a:r>
              <a:rPr lang="en-US" sz="1050" dirty="0" smtClean="0"/>
              <a:t>172.16.12.2/24</a:t>
            </a:r>
            <a:endParaRPr lang="en-US" sz="1050" dirty="0"/>
          </a:p>
        </p:txBody>
      </p:sp>
    </p:spTree>
  </p:cSld>
  <p:clrMapOvr>
    <a:masterClrMapping/>
  </p:clrMapOvr>
  <p:transition/>
  <p:timing>
    <p:tnLst>
      <p:par>
        <p:cTn id="1" dur="indefinite" restart="never" nodeType="tmRoot"/>
      </p:par>
    </p:tnLst>
  </p:timing>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bwMode="auto">
          <a:xfrm>
            <a:off x="1714500" y="3073400"/>
            <a:ext cx="20574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6" name="Rectangle 55"/>
          <p:cNvSpPr/>
          <p:nvPr/>
        </p:nvSpPr>
        <p:spPr bwMode="auto">
          <a:xfrm>
            <a:off x="1460500" y="2717800"/>
            <a:ext cx="18669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Manual IPv6 Tunnel Example</a:t>
            </a:r>
            <a:endParaRPr lang="en-US" dirty="0"/>
          </a:p>
        </p:txBody>
      </p:sp>
      <p:sp>
        <p:nvSpPr>
          <p:cNvPr id="46" name="Content Placeholder 6"/>
          <p:cNvSpPr>
            <a:spLocks noGrp="1"/>
          </p:cNvSpPr>
          <p:nvPr>
            <p:ph idx="11"/>
          </p:nvPr>
        </p:nvSpPr>
        <p:spPr>
          <a:xfrm>
            <a:off x="279400" y="4746874"/>
            <a:ext cx="8483600" cy="1257299"/>
          </a:xfrm>
        </p:spPr>
        <p:txBody>
          <a:bodyPr>
            <a:noAutofit/>
          </a:bodyPr>
          <a:lstStyle/>
          <a:p>
            <a:pPr marL="236538" lvl="1">
              <a:lnSpc>
                <a:spcPct val="100000"/>
              </a:lnSpc>
              <a:spcBef>
                <a:spcPts val="0"/>
              </a:spcBef>
              <a:buFont typeface="Wingdings" pitchFamily="2" charset="2"/>
              <a:buChar char="§"/>
            </a:pPr>
            <a:r>
              <a:rPr lang="en-US" dirty="0" smtClean="0"/>
              <a:t>RIPng is enabled on the Fast Ethernet interfaces of R3 and R4.</a:t>
            </a:r>
          </a:p>
          <a:p>
            <a:pPr marL="236538" lvl="1">
              <a:lnSpc>
                <a:spcPct val="100000"/>
              </a:lnSpc>
              <a:spcBef>
                <a:spcPts val="0"/>
              </a:spcBef>
              <a:buFont typeface="Wingdings" pitchFamily="2" charset="2"/>
              <a:buChar char="§"/>
            </a:pPr>
            <a:r>
              <a:rPr lang="en-US" dirty="0" smtClean="0"/>
              <a:t>Now end-to-end connectivity should be achieved.</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8382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 </a:t>
            </a:r>
            <a:r>
              <a:rPr lang="en-US" sz="1200" b="1" kern="0" dirty="0" smtClean="0">
                <a:latin typeface="Courier New" pitchFamily="49" charset="0"/>
                <a:cs typeface="Courier New" pitchFamily="49" charset="0"/>
              </a:rPr>
              <a:t>ipv6 unicast-routing</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 </a:t>
            </a:r>
            <a:r>
              <a:rPr lang="en-US" sz="1200" b="1" kern="0" dirty="0" smtClean="0">
                <a:latin typeface="Courier New" pitchFamily="49" charset="0"/>
                <a:cs typeface="Courier New" pitchFamily="49" charset="0"/>
              </a:rPr>
              <a:t>interface fa0/0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R3(config-if)# </a:t>
            </a:r>
            <a:r>
              <a:rPr lang="en-US" sz="1200" b="1" kern="0" dirty="0" smtClean="0">
                <a:latin typeface="Courier New" pitchFamily="49" charset="0"/>
                <a:cs typeface="Courier New" pitchFamily="49" charset="0"/>
              </a:rPr>
              <a:t>ipv6 rip RIPoTU enable</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R3(config-if)#</a:t>
            </a:r>
            <a:endParaRPr lang="en-US" sz="1200" b="1" kern="0" dirty="0" smtClean="0">
              <a:latin typeface="Courier New" pitchFamily="49" charset="0"/>
              <a:cs typeface="Courier New" pitchFamily="49" charset="0"/>
            </a:endParaRPr>
          </a:p>
        </p:txBody>
      </p:sp>
      <p:sp>
        <p:nvSpPr>
          <p:cNvPr id="47" name="Rectangle 46"/>
          <p:cNvSpPr/>
          <p:nvPr/>
        </p:nvSpPr>
        <p:spPr bwMode="auto">
          <a:xfrm>
            <a:off x="1714500" y="4064000"/>
            <a:ext cx="20574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1460500" y="3708400"/>
            <a:ext cx="18669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Content Placeholder 15"/>
          <p:cNvSpPr txBox="1">
            <a:spLocks/>
          </p:cNvSpPr>
          <p:nvPr/>
        </p:nvSpPr>
        <p:spPr bwMode="auto">
          <a:xfrm>
            <a:off x="293467" y="3683000"/>
            <a:ext cx="8520113" cy="8001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R4(config)# </a:t>
            </a:r>
            <a:r>
              <a:rPr lang="en-US" sz="1200" b="1" kern="0" dirty="0" smtClean="0">
                <a:latin typeface="Courier New" pitchFamily="49" charset="0"/>
                <a:cs typeface="Courier New" pitchFamily="49" charset="0"/>
              </a:rPr>
              <a:t>ipv6 unicast-routing</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R4(config)# </a:t>
            </a:r>
            <a:r>
              <a:rPr lang="en-US" sz="1200" b="1" kern="0" dirty="0" smtClean="0">
                <a:latin typeface="Courier New" pitchFamily="49" charset="0"/>
                <a:cs typeface="Courier New" pitchFamily="49" charset="0"/>
              </a:rPr>
              <a:t>interface fa0/0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R4(config-if)# </a:t>
            </a:r>
            <a:r>
              <a:rPr lang="en-US" sz="1200" b="1" kern="0" dirty="0" smtClean="0">
                <a:latin typeface="Courier New" pitchFamily="49" charset="0"/>
                <a:cs typeface="Courier New" pitchFamily="49" charset="0"/>
              </a:rPr>
              <a:t>ipv6 rip RIPoTU enable</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R4(config-if)#</a:t>
            </a:r>
            <a:endParaRPr lang="en-US" sz="1200" b="1" kern="0" dirty="0" smtClean="0">
              <a:latin typeface="Courier New" pitchFamily="49" charset="0"/>
              <a:cs typeface="Courier New" pitchFamily="49" charset="0"/>
            </a:endParaRPr>
          </a:p>
        </p:txBody>
      </p:sp>
      <p:sp>
        <p:nvSpPr>
          <p:cNvPr id="50" name="Rounded Rectangle 49"/>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Rounded Rectangle 52"/>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5" name="Rounded Rectangle 54"/>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60"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65" name="TextBox 64"/>
          <p:cNvSpPr txBox="1"/>
          <p:nvPr/>
        </p:nvSpPr>
        <p:spPr>
          <a:xfrm>
            <a:off x="3458416" y="20656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68" name="TextBox 67"/>
          <p:cNvSpPr txBox="1"/>
          <p:nvPr/>
        </p:nvSpPr>
        <p:spPr>
          <a:xfrm>
            <a:off x="5041900" y="20447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71" name="TextBox 70"/>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72"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73" name="TextBox 72"/>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74" name="TextBox 73"/>
          <p:cNvSpPr txBox="1"/>
          <p:nvPr/>
        </p:nvSpPr>
        <p:spPr>
          <a:xfrm>
            <a:off x="3177175" y="2244624"/>
            <a:ext cx="2664826" cy="258532"/>
          </a:xfrm>
          <a:prstGeom prst="rect">
            <a:avLst/>
          </a:prstGeom>
          <a:noFill/>
        </p:spPr>
        <p:txBody>
          <a:bodyPr wrap="square" rtlCol="0">
            <a:spAutoFit/>
          </a:bodyPr>
          <a:lstStyle/>
          <a:p>
            <a:r>
              <a:rPr lang="en-US" sz="1200" b="1" dirty="0" smtClean="0"/>
              <a:t>IPv4 RIP</a:t>
            </a:r>
            <a:endParaRPr lang="en-US" sz="1200" b="1" dirty="0"/>
          </a:p>
        </p:txBody>
      </p:sp>
      <p:sp>
        <p:nvSpPr>
          <p:cNvPr id="75" name="TextBox 74"/>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6" name="TextBox 75"/>
          <p:cNvSpPr txBox="1"/>
          <p:nvPr/>
        </p:nvSpPr>
        <p:spPr>
          <a:xfrm>
            <a:off x="1642719" y="1473200"/>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78"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79" name="TextBox 78"/>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80" name="TextBox 79"/>
          <p:cNvSpPr txBox="1"/>
          <p:nvPr/>
        </p:nvSpPr>
        <p:spPr>
          <a:xfrm>
            <a:off x="1248616" y="1715583"/>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1" name="TextBox 80"/>
          <p:cNvSpPr txBox="1"/>
          <p:nvPr/>
        </p:nvSpPr>
        <p:spPr>
          <a:xfrm>
            <a:off x="877404" y="1475961"/>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82" name="Straight Connector 81"/>
          <p:cNvCxnSpPr>
            <a:stCxn id="78" idx="3"/>
            <a:endCxn id="60"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3" name="TextBox 82"/>
          <p:cNvSpPr txBox="1"/>
          <p:nvPr/>
        </p:nvSpPr>
        <p:spPr>
          <a:xfrm>
            <a:off x="7053747" y="1475961"/>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84"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85" name="TextBox 84"/>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86" name="TextBox 85"/>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88" name="Straight Connector 87"/>
          <p:cNvCxnSpPr>
            <a:stCxn id="84" idx="1"/>
            <a:endCxn id="72"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9" name="TextBox 88"/>
          <p:cNvSpPr txBox="1"/>
          <p:nvPr/>
        </p:nvSpPr>
        <p:spPr>
          <a:xfrm>
            <a:off x="6180482" y="1475961"/>
            <a:ext cx="828807" cy="199567"/>
          </a:xfrm>
          <a:prstGeom prst="rect">
            <a:avLst/>
          </a:prstGeom>
          <a:noFill/>
        </p:spPr>
        <p:txBody>
          <a:bodyPr wrap="square" lIns="0" tIns="0" rIns="0" bIns="0" rtlCol="0" anchor="ctr" anchorCtr="0">
            <a:noAutofit/>
          </a:bodyPr>
          <a:lstStyle/>
          <a:p>
            <a:pPr algn="r"/>
            <a:r>
              <a:rPr lang="en-US" sz="1050" dirty="0" smtClean="0"/>
              <a:t>24::2/64</a:t>
            </a:r>
            <a:endParaRPr lang="en-US" sz="1050" dirty="0"/>
          </a:p>
        </p:txBody>
      </p:sp>
      <p:sp>
        <p:nvSpPr>
          <p:cNvPr id="90" name="TextBox 89"/>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91" name="TextBox 90"/>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92" name="TextBox 91"/>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10.1.1.1/24</a:t>
            </a:r>
            <a:endParaRPr lang="en-US" sz="1050" u="sng" dirty="0"/>
          </a:p>
        </p:txBody>
      </p:sp>
      <p:sp>
        <p:nvSpPr>
          <p:cNvPr id="93" name="TextBox 92"/>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10.1.1.2/24</a:t>
            </a:r>
            <a:endParaRPr lang="en-US" sz="1050" u="sng" dirty="0"/>
          </a:p>
        </p:txBody>
      </p:sp>
      <p:sp>
        <p:nvSpPr>
          <p:cNvPr id="94" name="TextBox 93"/>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95" name="Straight Arrow Connector 94"/>
          <p:cNvCxnSpPr>
            <a:stCxn id="91" idx="2"/>
            <a:endCxn id="78"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6" name="Straight Arrow Connector 95"/>
          <p:cNvCxnSpPr>
            <a:stCxn id="92" idx="2"/>
            <a:endCxn id="60"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7" name="Straight Arrow Connector 96"/>
          <p:cNvCxnSpPr>
            <a:stCxn id="93" idx="2"/>
            <a:endCxn id="72"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8" name="Straight Arrow Connector 97"/>
          <p:cNvCxnSpPr>
            <a:stCxn id="94" idx="2"/>
            <a:endCxn id="84"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99" name="Can 98"/>
          <p:cNvSpPr/>
          <p:nvPr/>
        </p:nvSpPr>
        <p:spPr bwMode="auto">
          <a:xfrm rot="5400000">
            <a:off x="4417726" y="323242"/>
            <a:ext cx="189278" cy="2464904"/>
          </a:xfrm>
          <a:prstGeom prst="can">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0" name="TextBox 99"/>
          <p:cNvSpPr txBox="1"/>
          <p:nvPr/>
        </p:nvSpPr>
        <p:spPr>
          <a:xfrm>
            <a:off x="5152884" y="1471059"/>
            <a:ext cx="801188" cy="197841"/>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sp>
        <p:nvSpPr>
          <p:cNvPr id="101" name="TextBox 100"/>
          <p:cNvSpPr txBox="1"/>
          <p:nvPr/>
        </p:nvSpPr>
        <p:spPr>
          <a:xfrm>
            <a:off x="3440045" y="1469334"/>
            <a:ext cx="876299" cy="2122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102" name="TextBox 101"/>
          <p:cNvSpPr txBox="1"/>
          <p:nvPr/>
        </p:nvSpPr>
        <p:spPr>
          <a:xfrm>
            <a:off x="3445716" y="1720000"/>
            <a:ext cx="1013551" cy="165253"/>
          </a:xfrm>
          <a:prstGeom prst="rect">
            <a:avLst/>
          </a:prstGeom>
          <a:noFill/>
        </p:spPr>
        <p:txBody>
          <a:bodyPr wrap="square" lIns="0" tIns="0" rIns="0" bIns="0" rtlCol="0" anchor="ctr" anchorCtr="0">
            <a:noAutofit/>
          </a:bodyPr>
          <a:lstStyle/>
          <a:p>
            <a:pPr algn="l"/>
            <a:r>
              <a:rPr lang="en-US" sz="1050" dirty="0" smtClean="0"/>
              <a:t>172.16.12.1/24</a:t>
            </a:r>
            <a:endParaRPr lang="en-US" sz="1050" dirty="0"/>
          </a:p>
        </p:txBody>
      </p:sp>
      <p:sp>
        <p:nvSpPr>
          <p:cNvPr id="129" name="TextBox 128"/>
          <p:cNvSpPr txBox="1"/>
          <p:nvPr/>
        </p:nvSpPr>
        <p:spPr>
          <a:xfrm>
            <a:off x="4572000" y="1676400"/>
            <a:ext cx="1049171" cy="240381"/>
          </a:xfrm>
          <a:prstGeom prst="rect">
            <a:avLst/>
          </a:prstGeom>
          <a:noFill/>
        </p:spPr>
        <p:txBody>
          <a:bodyPr wrap="square" lIns="0" tIns="0" rIns="0" bIns="0" rtlCol="0" anchor="ctr" anchorCtr="0">
            <a:noAutofit/>
          </a:bodyPr>
          <a:lstStyle/>
          <a:p>
            <a:pPr algn="r"/>
            <a:r>
              <a:rPr lang="en-US" sz="1050" dirty="0" smtClean="0"/>
              <a:t>172.16.12.2/24</a:t>
            </a:r>
            <a:endParaRPr lang="en-US" sz="1050"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IPv6 Addressing in an Enterprise Network</a:t>
            </a:r>
            <a:endParaRPr lang="en-US" dirty="0"/>
          </a:p>
        </p:txBody>
      </p:sp>
      <p:sp>
        <p:nvSpPr>
          <p:cNvPr id="3" name="Content Placeholder 2"/>
          <p:cNvSpPr>
            <a:spLocks noGrp="1"/>
          </p:cNvSpPr>
          <p:nvPr>
            <p:ph idx="1"/>
          </p:nvPr>
        </p:nvSpPr>
        <p:spPr/>
        <p:txBody>
          <a:bodyPr/>
          <a:lstStyle/>
          <a:p>
            <a:r>
              <a:rPr lang="en-US" dirty="0" smtClean="0"/>
              <a:t>An IPv6 address consists of two parts: </a:t>
            </a:r>
          </a:p>
          <a:p>
            <a:pPr lvl="1"/>
            <a:r>
              <a:rPr lang="en-US" dirty="0" smtClean="0"/>
              <a:t>A </a:t>
            </a:r>
            <a:r>
              <a:rPr lang="en-US" i="1" dirty="0" smtClean="0"/>
              <a:t>subnet prefix</a:t>
            </a:r>
            <a:r>
              <a:rPr lang="en-US" dirty="0" smtClean="0"/>
              <a:t> representing the network to which the interface is connected.</a:t>
            </a:r>
          </a:p>
          <a:p>
            <a:pPr lvl="2"/>
            <a:r>
              <a:rPr lang="en-US" dirty="0" smtClean="0"/>
              <a:t>Usually 64-bits in length. </a:t>
            </a:r>
          </a:p>
          <a:p>
            <a:pPr lvl="1"/>
            <a:r>
              <a:rPr lang="en-US" dirty="0" smtClean="0"/>
              <a:t>An </a:t>
            </a:r>
            <a:r>
              <a:rPr lang="en-US" i="1" dirty="0" smtClean="0"/>
              <a:t>interface ID</a:t>
            </a:r>
            <a:r>
              <a:rPr lang="en-US" dirty="0" smtClean="0"/>
              <a:t>, sometimes called a local identifier or a token.</a:t>
            </a:r>
          </a:p>
          <a:p>
            <a:pPr lvl="2"/>
            <a:r>
              <a:rPr lang="en-US" dirty="0" smtClean="0"/>
              <a:t>Usually 64-bits in length.</a:t>
            </a:r>
            <a:endParaRPr lang="en-US" dirty="0"/>
          </a:p>
        </p:txBody>
      </p:sp>
      <p:graphicFrame>
        <p:nvGraphicFramePr>
          <p:cNvPr id="4" name="Table 3"/>
          <p:cNvGraphicFramePr>
            <a:graphicFrameLocks noGrp="1"/>
          </p:cNvGraphicFramePr>
          <p:nvPr/>
        </p:nvGraphicFramePr>
        <p:xfrm>
          <a:off x="577362" y="3423532"/>
          <a:ext cx="8039100" cy="1121034"/>
        </p:xfrm>
        <a:graphic>
          <a:graphicData uri="http://schemas.openxmlformats.org/drawingml/2006/table">
            <a:tbl>
              <a:tblPr firstRow="1" bandRow="1">
                <a:tableStyleId>{2D5ABB26-0587-4C30-8999-92F81FD0307C}</a:tableStyleId>
              </a:tblPr>
              <a:tblGrid>
                <a:gridCol w="2009775"/>
                <a:gridCol w="2009775"/>
                <a:gridCol w="2009775"/>
                <a:gridCol w="2009775"/>
              </a:tblGrid>
              <a:tr h="712877">
                <a:tc gridSpan="4">
                  <a:txBody>
                    <a:bodyPr/>
                    <a:lstStyle/>
                    <a:p>
                      <a:pPr algn="ctr"/>
                      <a:r>
                        <a:rPr lang="en-US" sz="1400" b="1" kern="1200" dirty="0" smtClean="0">
                          <a:solidFill>
                            <a:schemeClr val="tx1"/>
                          </a:solidFill>
                          <a:latin typeface="+mn-lt"/>
                          <a:ea typeface="+mn-ea"/>
                          <a:cs typeface="+mn-cs"/>
                        </a:rPr>
                        <a:t>IPv6 = 128 bits</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0815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kern="1200" dirty="0" smtClean="0">
                          <a:solidFill>
                            <a:schemeClr val="tx1"/>
                          </a:solidFill>
                          <a:latin typeface="Courier New" pitchFamily="49" charset="0"/>
                          <a:ea typeface="+mn-ea"/>
                          <a:cs typeface="Courier New" pitchFamily="49" charset="0"/>
                        </a:rPr>
                        <a:t>11111111.11111111.11111111.11111111</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kern="1200" dirty="0" smtClean="0">
                          <a:solidFill>
                            <a:schemeClr val="tx1"/>
                          </a:solidFill>
                          <a:latin typeface="Courier New" pitchFamily="49" charset="0"/>
                          <a:ea typeface="+mn-ea"/>
                          <a:cs typeface="Courier New" pitchFamily="49" charset="0"/>
                        </a:rPr>
                        <a:t>11111111.11111111.11111111.11111111</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kern="1200" dirty="0" smtClean="0">
                          <a:solidFill>
                            <a:schemeClr val="tx1"/>
                          </a:solidFill>
                          <a:latin typeface="Courier New" pitchFamily="49" charset="0"/>
                          <a:ea typeface="+mn-ea"/>
                          <a:cs typeface="Courier New" pitchFamily="49" charset="0"/>
                        </a:rPr>
                        <a:t>11111111.11111111.11111111.11111111</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kern="1200" dirty="0" smtClean="0">
                          <a:solidFill>
                            <a:schemeClr val="tx1"/>
                          </a:solidFill>
                          <a:latin typeface="Courier New" pitchFamily="49" charset="0"/>
                          <a:ea typeface="+mn-ea"/>
                          <a:cs typeface="Courier New" pitchFamily="49" charset="0"/>
                        </a:rPr>
                        <a:t>11111111.11111111.11111111.11111111</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r>
            </a:tbl>
          </a:graphicData>
        </a:graphic>
      </p:graphicFrame>
      <p:sp>
        <p:nvSpPr>
          <p:cNvPr id="10" name="Line 27"/>
          <p:cNvSpPr>
            <a:spLocks noChangeShapeType="1"/>
          </p:cNvSpPr>
          <p:nvPr/>
        </p:nvSpPr>
        <p:spPr bwMode="auto">
          <a:xfrm>
            <a:off x="4638822" y="4787512"/>
            <a:ext cx="3931920" cy="0"/>
          </a:xfrm>
          <a:prstGeom prst="line">
            <a:avLst/>
          </a:prstGeom>
          <a:noFill/>
          <a:ln w="38100">
            <a:solidFill>
              <a:schemeClr val="tx1"/>
            </a:solidFill>
            <a:round/>
            <a:headEnd type="triangle" w="med" len="med"/>
            <a:tailEnd type="triangle" w="med" len="med"/>
          </a:ln>
        </p:spPr>
        <p:txBody>
          <a:bodyPr wrap="none" anchor="ctr"/>
          <a:lstStyle/>
          <a:p>
            <a:endParaRPr lang="en-US" dirty="0"/>
          </a:p>
        </p:txBody>
      </p:sp>
      <p:sp>
        <p:nvSpPr>
          <p:cNvPr id="11" name="Line 27"/>
          <p:cNvSpPr>
            <a:spLocks noChangeShapeType="1"/>
          </p:cNvSpPr>
          <p:nvPr/>
        </p:nvSpPr>
        <p:spPr bwMode="auto">
          <a:xfrm>
            <a:off x="625622" y="4787512"/>
            <a:ext cx="3931920" cy="0"/>
          </a:xfrm>
          <a:prstGeom prst="line">
            <a:avLst/>
          </a:prstGeom>
          <a:noFill/>
          <a:ln w="38100">
            <a:solidFill>
              <a:schemeClr val="tx1"/>
            </a:solidFill>
            <a:round/>
            <a:headEnd type="triangle" w="med" len="med"/>
            <a:tailEnd type="triangle" w="med" len="med"/>
          </a:ln>
        </p:spPr>
        <p:txBody>
          <a:bodyPr wrap="none" anchor="ctr"/>
          <a:lstStyle/>
          <a:p>
            <a:endParaRPr lang="en-US" dirty="0"/>
          </a:p>
        </p:txBody>
      </p:sp>
      <p:sp>
        <p:nvSpPr>
          <p:cNvPr id="6" name="Text Box 23"/>
          <p:cNvSpPr txBox="1">
            <a:spLocks noChangeArrowheads="1"/>
          </p:cNvSpPr>
          <p:nvPr/>
        </p:nvSpPr>
        <p:spPr bwMode="auto">
          <a:xfrm>
            <a:off x="1729570" y="4613840"/>
            <a:ext cx="1393330" cy="338554"/>
          </a:xfrm>
          <a:prstGeom prst="rect">
            <a:avLst/>
          </a:prstGeom>
          <a:solidFill>
            <a:schemeClr val="bg1"/>
          </a:solidFill>
          <a:ln w="38100">
            <a:noFill/>
            <a:miter lim="800000"/>
            <a:headEnd type="none" w="sm" len="sm"/>
            <a:tailEnd/>
          </a:ln>
        </p:spPr>
        <p:txBody>
          <a:bodyPr wrap="none">
            <a:spAutoFit/>
          </a:bodyPr>
          <a:lstStyle/>
          <a:p>
            <a:pPr algn="ctr">
              <a:lnSpc>
                <a:spcPct val="100000"/>
              </a:lnSpc>
              <a:spcBef>
                <a:spcPct val="0"/>
              </a:spcBef>
            </a:pPr>
            <a:r>
              <a:rPr lang="en-US" sz="1600" dirty="0" smtClean="0"/>
              <a:t>Subnet prefix</a:t>
            </a:r>
          </a:p>
        </p:txBody>
      </p:sp>
      <p:sp>
        <p:nvSpPr>
          <p:cNvPr id="12" name="Text Box 23"/>
          <p:cNvSpPr txBox="1">
            <a:spLocks noChangeArrowheads="1"/>
          </p:cNvSpPr>
          <p:nvPr/>
        </p:nvSpPr>
        <p:spPr bwMode="auto">
          <a:xfrm>
            <a:off x="5966290" y="4613840"/>
            <a:ext cx="1247456" cy="338554"/>
          </a:xfrm>
          <a:prstGeom prst="rect">
            <a:avLst/>
          </a:prstGeom>
          <a:solidFill>
            <a:schemeClr val="bg1"/>
          </a:solidFill>
          <a:ln w="38100">
            <a:noFill/>
            <a:miter lim="800000"/>
            <a:headEnd type="none" w="sm" len="sm"/>
            <a:tailEnd/>
          </a:ln>
        </p:spPr>
        <p:txBody>
          <a:bodyPr wrap="none">
            <a:spAutoFit/>
          </a:bodyPr>
          <a:lstStyle/>
          <a:p>
            <a:pPr algn="ctr">
              <a:lnSpc>
                <a:spcPct val="100000"/>
              </a:lnSpc>
              <a:spcBef>
                <a:spcPct val="0"/>
              </a:spcBef>
            </a:pPr>
            <a:r>
              <a:rPr lang="en-US" sz="1600" dirty="0" smtClean="0"/>
              <a:t>Interface ID</a:t>
            </a:r>
            <a:endParaRPr lang="en-US" sz="1600" dirty="0"/>
          </a:p>
        </p:txBody>
      </p:sp>
    </p:spTree>
  </p:cSld>
  <p:clrMapOvr>
    <a:masterClrMapping/>
  </p:clrMapOvr>
  <p:transition/>
  <p:timing>
    <p:tnLst>
      <p:par>
        <p:cTn id="1" dur="indefinite" restart="never" nodeType="tmRoot"/>
      </p:par>
    </p:tnLst>
  </p:timing>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bwMode="auto">
          <a:xfrm>
            <a:off x="317500" y="3733800"/>
            <a:ext cx="3098800" cy="355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6" name="Rectangle 55"/>
          <p:cNvSpPr/>
          <p:nvPr/>
        </p:nvSpPr>
        <p:spPr bwMode="auto">
          <a:xfrm>
            <a:off x="673100" y="2717800"/>
            <a:ext cx="18669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Manual IPv6 Tunnel Example</a:t>
            </a:r>
            <a:endParaRPr lang="en-US" dirty="0"/>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15748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 </a:t>
            </a:r>
            <a:r>
              <a:rPr lang="en-US" sz="1200" b="1" kern="0" dirty="0" smtClean="0">
                <a:latin typeface="Courier New" pitchFamily="49" charset="0"/>
                <a:cs typeface="Courier New" pitchFamily="49" charset="0"/>
              </a:rPr>
              <a:t>show ipv6 route rip</a:t>
            </a:r>
          </a:p>
          <a:p>
            <a:pPr algn="l"/>
            <a:endParaRPr lang="en-US" sz="1200" kern="0" dirty="0" smtClean="0">
              <a:latin typeface="Courier New" pitchFamily="49" charset="0"/>
              <a:cs typeface="Courier New" pitchFamily="49" charset="0"/>
            </a:endParaRPr>
          </a:p>
          <a:p>
            <a:pPr algn="l"/>
            <a:r>
              <a:rPr lang="en-US" sz="1200" kern="0" dirty="0" smtClean="0">
                <a:latin typeface="Courier New" pitchFamily="49" charset="0"/>
                <a:cs typeface="Courier New" pitchFamily="49" charset="0"/>
              </a:rPr>
              <a:t>&lt;output omitted&gt;</a:t>
            </a:r>
          </a:p>
          <a:p>
            <a:pPr algn="l"/>
            <a:endParaRPr lang="en-US" sz="1200" kern="0" dirty="0" smtClean="0">
              <a:latin typeface="Courier New" pitchFamily="49" charset="0"/>
              <a:cs typeface="Courier New" pitchFamily="49" charset="0"/>
            </a:endParaRPr>
          </a:p>
          <a:p>
            <a:pPr algn="l"/>
            <a:r>
              <a:rPr lang="en-US" sz="1200" kern="0" dirty="0" smtClean="0">
                <a:latin typeface="Courier New" pitchFamily="49" charset="0"/>
                <a:cs typeface="Courier New" pitchFamily="49" charset="0"/>
              </a:rPr>
              <a:t>R   12::/64 [120/2]</a:t>
            </a:r>
          </a:p>
          <a:p>
            <a:pPr algn="l"/>
            <a:r>
              <a:rPr lang="en-US" sz="1200" kern="0" dirty="0" smtClean="0">
                <a:latin typeface="Courier New" pitchFamily="49" charset="0"/>
                <a:cs typeface="Courier New" pitchFamily="49" charset="0"/>
              </a:rPr>
              <a:t>     via FE80::2, FastEthernet0/0</a:t>
            </a:r>
          </a:p>
          <a:p>
            <a:pPr algn="l"/>
            <a:r>
              <a:rPr lang="en-US" sz="1200" kern="0" dirty="0" smtClean="0">
                <a:latin typeface="Courier New" pitchFamily="49" charset="0"/>
                <a:cs typeface="Courier New" pitchFamily="49" charset="0"/>
              </a:rPr>
              <a:t>R   13::/64 [120/3]</a:t>
            </a:r>
          </a:p>
          <a:p>
            <a:pPr algn="l"/>
            <a:r>
              <a:rPr lang="en-US" sz="1200" kern="0" dirty="0" smtClean="0">
                <a:latin typeface="Courier New" pitchFamily="49" charset="0"/>
                <a:cs typeface="Courier New" pitchFamily="49" charset="0"/>
              </a:rPr>
              <a:t>     via FE80::2, FastEthernet0/0</a:t>
            </a:r>
          </a:p>
          <a:p>
            <a:pPr algn="l"/>
            <a:r>
              <a:rPr lang="en-US" sz="1200" kern="0" dirty="0" smtClean="0">
                <a:latin typeface="Courier New" pitchFamily="49" charset="0"/>
                <a:cs typeface="Courier New" pitchFamily="49" charset="0"/>
              </a:rPr>
              <a:t>R4#</a:t>
            </a:r>
          </a:p>
        </p:txBody>
      </p:sp>
      <p:sp>
        <p:nvSpPr>
          <p:cNvPr id="52" name="Rectangle 51"/>
          <p:cNvSpPr/>
          <p:nvPr/>
        </p:nvSpPr>
        <p:spPr bwMode="auto">
          <a:xfrm>
            <a:off x="355600" y="5143500"/>
            <a:ext cx="6616700" cy="381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Content Placeholder 15"/>
          <p:cNvSpPr txBox="1">
            <a:spLocks/>
          </p:cNvSpPr>
          <p:nvPr/>
        </p:nvSpPr>
        <p:spPr bwMode="auto">
          <a:xfrm>
            <a:off x="293467" y="4559300"/>
            <a:ext cx="8520113" cy="12446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 </a:t>
            </a:r>
            <a:r>
              <a:rPr lang="en-US" sz="1200" b="1" kern="0" dirty="0" smtClean="0">
                <a:latin typeface="Courier New" pitchFamily="49" charset="0"/>
                <a:cs typeface="Courier New" pitchFamily="49" charset="0"/>
              </a:rPr>
              <a:t>ping 24::4</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Type escape sequence to abort.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Sending 5, 100-byte ICMP Echos to 24::4, timeout is 2 seconds: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Success rate is 100 percent (5/5), round-trip min/avg/max = 16/18/20 ms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a:t>
            </a:r>
            <a:endParaRPr lang="en-US" sz="1200" b="1" kern="0" dirty="0" smtClean="0">
              <a:latin typeface="Courier New" pitchFamily="49" charset="0"/>
              <a:cs typeface="Courier New" pitchFamily="49" charset="0"/>
            </a:endParaRPr>
          </a:p>
        </p:txBody>
      </p:sp>
      <p:sp>
        <p:nvSpPr>
          <p:cNvPr id="47" name="Rounded Rectangle 46"/>
          <p:cNvSpPr/>
          <p:nvPr/>
        </p:nvSpPr>
        <p:spPr bwMode="auto">
          <a:xfrm>
            <a:off x="6248400" y="1384300"/>
            <a:ext cx="26035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Rounded Rectangle 49"/>
          <p:cNvSpPr/>
          <p:nvPr/>
        </p:nvSpPr>
        <p:spPr bwMode="auto">
          <a:xfrm>
            <a:off x="2540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Rounded Rectangle 52"/>
          <p:cNvSpPr/>
          <p:nvPr/>
        </p:nvSpPr>
        <p:spPr bwMode="auto">
          <a:xfrm>
            <a:off x="31750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5" name="Freeform 9"/>
          <p:cNvSpPr>
            <a:spLocks/>
          </p:cNvSpPr>
          <p:nvPr/>
        </p:nvSpPr>
        <p:spPr bwMode="auto">
          <a:xfrm>
            <a:off x="32878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7" name="Picture 37"/>
          <p:cNvPicPr>
            <a:picLocks noChangeArrowheads="1"/>
          </p:cNvPicPr>
          <p:nvPr/>
        </p:nvPicPr>
        <p:blipFill>
          <a:blip r:embed="rId2" cstate="print"/>
          <a:srcRect/>
          <a:stretch>
            <a:fillRect/>
          </a:stretch>
        </p:blipFill>
        <p:spPr bwMode="auto">
          <a:xfrm>
            <a:off x="2525301" y="1674409"/>
            <a:ext cx="870351" cy="451691"/>
          </a:xfrm>
          <a:prstGeom prst="rect">
            <a:avLst/>
          </a:prstGeom>
          <a:noFill/>
          <a:ln w="9525">
            <a:noFill/>
            <a:miter lim="800000"/>
            <a:headEnd/>
            <a:tailEnd/>
          </a:ln>
        </p:spPr>
      </p:pic>
      <p:sp>
        <p:nvSpPr>
          <p:cNvPr id="60" name="TextBox 59"/>
          <p:cNvSpPr txBox="1"/>
          <p:nvPr/>
        </p:nvSpPr>
        <p:spPr>
          <a:xfrm>
            <a:off x="3458416" y="20656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65" name="TextBox 64"/>
          <p:cNvSpPr txBox="1"/>
          <p:nvPr/>
        </p:nvSpPr>
        <p:spPr>
          <a:xfrm>
            <a:off x="5041900" y="20447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68" name="TextBox 67"/>
          <p:cNvSpPr txBox="1"/>
          <p:nvPr/>
        </p:nvSpPr>
        <p:spPr>
          <a:xfrm>
            <a:off x="28007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71" name="Picture 37"/>
          <p:cNvPicPr>
            <a:picLocks noChangeArrowheads="1"/>
          </p:cNvPicPr>
          <p:nvPr/>
        </p:nvPicPr>
        <p:blipFill>
          <a:blip r:embed="rId2" cstate="print"/>
          <a:srcRect/>
          <a:stretch>
            <a:fillRect/>
          </a:stretch>
        </p:blipFill>
        <p:spPr bwMode="auto">
          <a:xfrm>
            <a:off x="5643796" y="1685426"/>
            <a:ext cx="870351" cy="451691"/>
          </a:xfrm>
          <a:prstGeom prst="rect">
            <a:avLst/>
          </a:prstGeom>
          <a:noFill/>
          <a:ln w="9525">
            <a:noFill/>
            <a:miter lim="800000"/>
            <a:headEnd/>
            <a:tailEnd/>
          </a:ln>
        </p:spPr>
      </p:pic>
      <p:sp>
        <p:nvSpPr>
          <p:cNvPr id="72" name="TextBox 71"/>
          <p:cNvSpPr txBox="1"/>
          <p:nvPr/>
        </p:nvSpPr>
        <p:spPr>
          <a:xfrm>
            <a:off x="59394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73" name="TextBox 72"/>
          <p:cNvSpPr txBox="1"/>
          <p:nvPr/>
        </p:nvSpPr>
        <p:spPr>
          <a:xfrm>
            <a:off x="3177175" y="2244624"/>
            <a:ext cx="2664826" cy="258532"/>
          </a:xfrm>
          <a:prstGeom prst="rect">
            <a:avLst/>
          </a:prstGeom>
          <a:noFill/>
        </p:spPr>
        <p:txBody>
          <a:bodyPr wrap="square" rtlCol="0">
            <a:spAutoFit/>
          </a:bodyPr>
          <a:lstStyle/>
          <a:p>
            <a:r>
              <a:rPr lang="en-US" sz="1200" b="1" dirty="0" smtClean="0"/>
              <a:t>IPv4 RIP</a:t>
            </a:r>
            <a:endParaRPr lang="en-US" sz="1200" b="1" dirty="0"/>
          </a:p>
        </p:txBody>
      </p:sp>
      <p:sp>
        <p:nvSpPr>
          <p:cNvPr id="74" name="TextBox 73"/>
          <p:cNvSpPr txBox="1"/>
          <p:nvPr/>
        </p:nvSpPr>
        <p:spPr>
          <a:xfrm>
            <a:off x="21249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5" name="TextBox 74"/>
          <p:cNvSpPr txBox="1"/>
          <p:nvPr/>
        </p:nvSpPr>
        <p:spPr>
          <a:xfrm>
            <a:off x="1642719" y="1473200"/>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76" name="Picture 37"/>
          <p:cNvPicPr>
            <a:picLocks noChangeArrowheads="1"/>
          </p:cNvPicPr>
          <p:nvPr/>
        </p:nvPicPr>
        <p:blipFill>
          <a:blip r:embed="rId2" cstate="print"/>
          <a:srcRect/>
          <a:stretch>
            <a:fillRect/>
          </a:stretch>
        </p:blipFill>
        <p:spPr bwMode="auto">
          <a:xfrm>
            <a:off x="340901" y="1674409"/>
            <a:ext cx="870351" cy="451691"/>
          </a:xfrm>
          <a:prstGeom prst="rect">
            <a:avLst/>
          </a:prstGeom>
          <a:noFill/>
          <a:ln w="9525">
            <a:noFill/>
            <a:miter lim="800000"/>
            <a:headEnd/>
            <a:tailEnd/>
          </a:ln>
        </p:spPr>
      </p:pic>
      <p:sp>
        <p:nvSpPr>
          <p:cNvPr id="78" name="TextBox 77"/>
          <p:cNvSpPr txBox="1"/>
          <p:nvPr/>
        </p:nvSpPr>
        <p:spPr>
          <a:xfrm>
            <a:off x="6163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79" name="TextBox 78"/>
          <p:cNvSpPr txBox="1"/>
          <p:nvPr/>
        </p:nvSpPr>
        <p:spPr>
          <a:xfrm>
            <a:off x="1248616" y="1715583"/>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0" name="TextBox 79"/>
          <p:cNvSpPr txBox="1"/>
          <p:nvPr/>
        </p:nvSpPr>
        <p:spPr>
          <a:xfrm>
            <a:off x="877404" y="1475961"/>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81" name="Straight Connector 80"/>
          <p:cNvCxnSpPr>
            <a:stCxn id="76" idx="3"/>
            <a:endCxn id="57" idx="1"/>
          </p:cNvCxnSpPr>
          <p:nvPr/>
        </p:nvCxnSpPr>
        <p:spPr bwMode="auto">
          <a:xfrm>
            <a:off x="12112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2" name="TextBox 81"/>
          <p:cNvSpPr txBox="1"/>
          <p:nvPr/>
        </p:nvSpPr>
        <p:spPr>
          <a:xfrm>
            <a:off x="7053747" y="1475961"/>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83" name="Picture 37"/>
          <p:cNvPicPr>
            <a:picLocks noChangeArrowheads="1"/>
          </p:cNvPicPr>
          <p:nvPr/>
        </p:nvPicPr>
        <p:blipFill>
          <a:blip r:embed="rId2" cstate="print"/>
          <a:srcRect/>
          <a:stretch>
            <a:fillRect/>
          </a:stretch>
        </p:blipFill>
        <p:spPr bwMode="auto">
          <a:xfrm>
            <a:off x="7922801" y="1687109"/>
            <a:ext cx="870351" cy="451691"/>
          </a:xfrm>
          <a:prstGeom prst="rect">
            <a:avLst/>
          </a:prstGeom>
          <a:noFill/>
          <a:ln w="9525">
            <a:noFill/>
            <a:miter lim="800000"/>
            <a:headEnd/>
            <a:tailEnd/>
          </a:ln>
        </p:spPr>
      </p:pic>
      <p:sp>
        <p:nvSpPr>
          <p:cNvPr id="84" name="TextBox 83"/>
          <p:cNvSpPr txBox="1"/>
          <p:nvPr/>
        </p:nvSpPr>
        <p:spPr>
          <a:xfrm>
            <a:off x="81982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85" name="TextBox 84"/>
          <p:cNvSpPr txBox="1"/>
          <p:nvPr/>
        </p:nvSpPr>
        <p:spPr>
          <a:xfrm>
            <a:off x="75224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86" name="Straight Connector 85"/>
          <p:cNvCxnSpPr>
            <a:stCxn id="83" idx="1"/>
            <a:endCxn id="71" idx="3"/>
          </p:cNvCxnSpPr>
          <p:nvPr/>
        </p:nvCxnSpPr>
        <p:spPr bwMode="auto">
          <a:xfrm rot="10800000">
            <a:off x="6514147" y="1911273"/>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8" name="TextBox 87"/>
          <p:cNvSpPr txBox="1"/>
          <p:nvPr/>
        </p:nvSpPr>
        <p:spPr>
          <a:xfrm>
            <a:off x="6180482" y="1475961"/>
            <a:ext cx="828807" cy="199567"/>
          </a:xfrm>
          <a:prstGeom prst="rect">
            <a:avLst/>
          </a:prstGeom>
          <a:noFill/>
        </p:spPr>
        <p:txBody>
          <a:bodyPr wrap="square" lIns="0" tIns="0" rIns="0" bIns="0" rtlCol="0" anchor="ctr" anchorCtr="0">
            <a:noAutofit/>
          </a:bodyPr>
          <a:lstStyle/>
          <a:p>
            <a:pPr algn="r"/>
            <a:r>
              <a:rPr lang="en-US" sz="1050" dirty="0" smtClean="0"/>
              <a:t>24::2/64</a:t>
            </a:r>
            <a:endParaRPr lang="en-US" sz="1050" dirty="0"/>
          </a:p>
        </p:txBody>
      </p:sp>
      <p:sp>
        <p:nvSpPr>
          <p:cNvPr id="89" name="TextBox 88"/>
          <p:cNvSpPr txBox="1"/>
          <p:nvPr/>
        </p:nvSpPr>
        <p:spPr>
          <a:xfrm>
            <a:off x="65572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90" name="TextBox 89"/>
          <p:cNvSpPr txBox="1"/>
          <p:nvPr/>
        </p:nvSpPr>
        <p:spPr>
          <a:xfrm>
            <a:off x="2158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91" name="TextBox 90"/>
          <p:cNvSpPr txBox="1"/>
          <p:nvPr/>
        </p:nvSpPr>
        <p:spPr>
          <a:xfrm>
            <a:off x="2400299" y="1092200"/>
            <a:ext cx="1130301" cy="215900"/>
          </a:xfrm>
          <a:prstGeom prst="rect">
            <a:avLst/>
          </a:prstGeom>
          <a:noFill/>
        </p:spPr>
        <p:txBody>
          <a:bodyPr wrap="square" lIns="0" tIns="0" rIns="0" bIns="0" rtlCol="0" anchor="ctr" anchorCtr="0">
            <a:noAutofit/>
          </a:bodyPr>
          <a:lstStyle/>
          <a:p>
            <a:r>
              <a:rPr lang="en-US" sz="1050" u="sng" dirty="0" smtClean="0"/>
              <a:t>Lo101: 10.1.1.1/24</a:t>
            </a:r>
            <a:endParaRPr lang="en-US" sz="1050" u="sng" dirty="0"/>
          </a:p>
        </p:txBody>
      </p:sp>
      <p:sp>
        <p:nvSpPr>
          <p:cNvPr id="92" name="TextBox 91"/>
          <p:cNvSpPr txBox="1"/>
          <p:nvPr/>
        </p:nvSpPr>
        <p:spPr>
          <a:xfrm>
            <a:off x="5518149" y="1092200"/>
            <a:ext cx="1130301" cy="215900"/>
          </a:xfrm>
          <a:prstGeom prst="rect">
            <a:avLst/>
          </a:prstGeom>
          <a:noFill/>
        </p:spPr>
        <p:txBody>
          <a:bodyPr wrap="square" lIns="0" tIns="0" rIns="0" bIns="0" rtlCol="0" anchor="ctr" anchorCtr="0">
            <a:noAutofit/>
          </a:bodyPr>
          <a:lstStyle/>
          <a:p>
            <a:r>
              <a:rPr lang="en-US" sz="1050" u="sng" dirty="0" smtClean="0"/>
              <a:t>Lo102: 10.1.1.2/24</a:t>
            </a:r>
            <a:endParaRPr lang="en-US" sz="1050" u="sng" dirty="0"/>
          </a:p>
        </p:txBody>
      </p:sp>
      <p:sp>
        <p:nvSpPr>
          <p:cNvPr id="93" name="TextBox 92"/>
          <p:cNvSpPr txBox="1"/>
          <p:nvPr/>
        </p:nvSpPr>
        <p:spPr>
          <a:xfrm>
            <a:off x="77977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94" name="Straight Arrow Connector 93"/>
          <p:cNvCxnSpPr>
            <a:stCxn id="90" idx="2"/>
            <a:endCxn id="76" idx="0"/>
          </p:cNvCxnSpPr>
          <p:nvPr/>
        </p:nvCxnSpPr>
        <p:spPr bwMode="auto">
          <a:xfrm rot="5400000">
            <a:off x="5954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5" name="Straight Arrow Connector 94"/>
          <p:cNvCxnSpPr>
            <a:stCxn id="91" idx="2"/>
            <a:endCxn id="57" idx="0"/>
          </p:cNvCxnSpPr>
          <p:nvPr/>
        </p:nvCxnSpPr>
        <p:spPr bwMode="auto">
          <a:xfrm rot="5400000">
            <a:off x="27798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6" name="Straight Arrow Connector 95"/>
          <p:cNvCxnSpPr>
            <a:stCxn id="92" idx="2"/>
            <a:endCxn id="71" idx="0"/>
          </p:cNvCxnSpPr>
          <p:nvPr/>
        </p:nvCxnSpPr>
        <p:spPr bwMode="auto">
          <a:xfrm rot="5400000">
            <a:off x="5892473" y="1494599"/>
            <a:ext cx="3773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7" name="Straight Arrow Connector 96"/>
          <p:cNvCxnSpPr>
            <a:stCxn id="93" idx="2"/>
            <a:endCxn id="83" idx="0"/>
          </p:cNvCxnSpPr>
          <p:nvPr/>
        </p:nvCxnSpPr>
        <p:spPr bwMode="auto">
          <a:xfrm rot="5400000">
            <a:off x="81709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98" name="Can 97"/>
          <p:cNvSpPr/>
          <p:nvPr/>
        </p:nvSpPr>
        <p:spPr bwMode="auto">
          <a:xfrm rot="5400000">
            <a:off x="4417726" y="323242"/>
            <a:ext cx="189278" cy="2464904"/>
          </a:xfrm>
          <a:prstGeom prst="can">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9" name="TextBox 98"/>
          <p:cNvSpPr txBox="1"/>
          <p:nvPr/>
        </p:nvSpPr>
        <p:spPr>
          <a:xfrm>
            <a:off x="5152884" y="1471059"/>
            <a:ext cx="801188" cy="197841"/>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sp>
        <p:nvSpPr>
          <p:cNvPr id="100" name="TextBox 99"/>
          <p:cNvSpPr txBox="1"/>
          <p:nvPr/>
        </p:nvSpPr>
        <p:spPr>
          <a:xfrm>
            <a:off x="3440045" y="1469334"/>
            <a:ext cx="876299" cy="2122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101" name="TextBox 100"/>
          <p:cNvSpPr txBox="1"/>
          <p:nvPr/>
        </p:nvSpPr>
        <p:spPr>
          <a:xfrm>
            <a:off x="3445716" y="1720000"/>
            <a:ext cx="1013551" cy="165253"/>
          </a:xfrm>
          <a:prstGeom prst="rect">
            <a:avLst/>
          </a:prstGeom>
          <a:noFill/>
        </p:spPr>
        <p:txBody>
          <a:bodyPr wrap="square" lIns="0" tIns="0" rIns="0" bIns="0" rtlCol="0" anchor="ctr" anchorCtr="0">
            <a:noAutofit/>
          </a:bodyPr>
          <a:lstStyle/>
          <a:p>
            <a:pPr algn="l"/>
            <a:r>
              <a:rPr lang="en-US" sz="1050" dirty="0" smtClean="0"/>
              <a:t>172.16.12.1/24</a:t>
            </a:r>
            <a:endParaRPr lang="en-US" sz="1050" dirty="0"/>
          </a:p>
        </p:txBody>
      </p:sp>
      <p:sp>
        <p:nvSpPr>
          <p:cNvPr id="102" name="TextBox 101"/>
          <p:cNvSpPr txBox="1"/>
          <p:nvPr/>
        </p:nvSpPr>
        <p:spPr>
          <a:xfrm>
            <a:off x="4572000" y="1676400"/>
            <a:ext cx="1049171" cy="240381"/>
          </a:xfrm>
          <a:prstGeom prst="rect">
            <a:avLst/>
          </a:prstGeom>
          <a:noFill/>
        </p:spPr>
        <p:txBody>
          <a:bodyPr wrap="square" lIns="0" tIns="0" rIns="0" bIns="0" rtlCol="0" anchor="ctr" anchorCtr="0">
            <a:noAutofit/>
          </a:bodyPr>
          <a:lstStyle/>
          <a:p>
            <a:pPr algn="r"/>
            <a:r>
              <a:rPr lang="en-US" sz="1050" dirty="0" smtClean="0"/>
              <a:t>172.16.12.2/24</a:t>
            </a:r>
            <a:endParaRPr lang="en-US" sz="1050" dirty="0"/>
          </a:p>
        </p:txBody>
      </p:sp>
    </p:spTree>
  </p:cSld>
  <p:clrMapOvr>
    <a:masterClrMapping/>
  </p:clrMapOvr>
  <p:transition/>
  <p:timing>
    <p:tnLst>
      <p:par>
        <p:cTn id="1" dur="indefinite" restart="never" nodeType="tmRoot"/>
      </p:par>
    </p:tnLst>
  </p:timing>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Manual IPv6 Tunnel Summary</a:t>
            </a:r>
            <a:endParaRPr lang="en-US" dirty="0"/>
          </a:p>
        </p:txBody>
      </p:sp>
      <p:sp>
        <p:nvSpPr>
          <p:cNvPr id="3" name="Content Placeholder 2"/>
          <p:cNvSpPr>
            <a:spLocks noGrp="1"/>
          </p:cNvSpPr>
          <p:nvPr>
            <p:ph idx="1"/>
          </p:nvPr>
        </p:nvSpPr>
        <p:spPr/>
        <p:txBody>
          <a:bodyPr>
            <a:normAutofit/>
          </a:bodyPr>
          <a:lstStyle/>
          <a:p>
            <a:r>
              <a:rPr lang="en-US" dirty="0" smtClean="0"/>
              <a:t>Manual tunnels are simple to configure, and are therefore useful for a small number of sites. </a:t>
            </a:r>
          </a:p>
          <a:p>
            <a:r>
              <a:rPr lang="en-US" dirty="0" smtClean="0"/>
              <a:t>However, for large networks manual tunnels are not scalable, from both a configuration and management perspective.</a:t>
            </a:r>
          </a:p>
          <a:p>
            <a:r>
              <a:rPr lang="en-US" dirty="0" smtClean="0"/>
              <a:t>The edge routers on which the tunnels terminate need to be dual stacked, and therefore must be capable of running both protocols and have the capacity to do so.</a:t>
            </a:r>
            <a:endParaRPr lang="en-US" dirty="0"/>
          </a:p>
        </p:txBody>
      </p:sp>
    </p:spTree>
  </p:cSld>
  <p:clrMapOvr>
    <a:masterClrMapping/>
  </p:clrMapOvr>
  <p:timing>
    <p:tnLst>
      <p:par>
        <p:cTn id="1" dur="indefinite" restart="never" nodeType="tmRoot"/>
      </p:par>
    </p:tnLst>
  </p:timing>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 Tunnels</a:t>
            </a:r>
            <a:endParaRPr lang="en-US" dirty="0"/>
          </a:p>
        </p:txBody>
      </p:sp>
      <p:sp>
        <p:nvSpPr>
          <p:cNvPr id="3" name="Content Placeholder 2"/>
          <p:cNvSpPr>
            <a:spLocks noGrp="1"/>
          </p:cNvSpPr>
          <p:nvPr>
            <p:ph idx="1"/>
          </p:nvPr>
        </p:nvSpPr>
        <p:spPr/>
        <p:txBody>
          <a:bodyPr>
            <a:normAutofit/>
          </a:bodyPr>
          <a:lstStyle/>
          <a:p>
            <a:r>
              <a:rPr lang="en-US" dirty="0" smtClean="0"/>
              <a:t>Generic Routing Encapsulation (GRE) IPv6 tunnels were developed by Cisco, and GRE encapsulation is the default tunneling protocol (configured with the</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tunnel mode </a:t>
            </a:r>
            <a:r>
              <a:rPr lang="en-US" dirty="0" smtClean="0"/>
              <a:t>command) on Cisco routers. </a:t>
            </a:r>
          </a:p>
          <a:p>
            <a:pPr lvl="1"/>
            <a:r>
              <a:rPr lang="en-US" dirty="0" smtClean="0"/>
              <a:t>GRE tunnels and their configurations are very similar to manual tunnels. </a:t>
            </a:r>
          </a:p>
          <a:p>
            <a:pPr lvl="1"/>
            <a:r>
              <a:rPr lang="en-US" dirty="0" smtClean="0"/>
              <a:t>GRE tunnels are more flexible in the protocols that they support.</a:t>
            </a:r>
          </a:p>
          <a:p>
            <a:r>
              <a:rPr lang="en-US" dirty="0" smtClean="0"/>
              <a:t>GRE tunnels are used when a permanent connection is needed between two routers, between a host and router, or between remote IPv6 networks. </a:t>
            </a:r>
          </a:p>
          <a:p>
            <a:r>
              <a:rPr lang="en-US" dirty="0" smtClean="0"/>
              <a:t>GRE itself does not provide security features; it is only an encapsulation protocol.</a:t>
            </a:r>
          </a:p>
          <a:p>
            <a:pPr lvl="1"/>
            <a:r>
              <a:rPr lang="en-US" dirty="0" smtClean="0"/>
              <a:t>Can be made secure with IPsec to provide confidentiality, integrity, and authentication services for the IPv6 traffic. </a:t>
            </a:r>
          </a:p>
        </p:txBody>
      </p:sp>
    </p:spTree>
  </p:cSld>
  <p:clrMapOvr>
    <a:masterClrMapping/>
  </p:clrMapOvr>
  <p:timing>
    <p:tnLst>
      <p:par>
        <p:cTn id="1" dur="indefinite" restart="never" nodeType="tmRoot"/>
      </p:par>
    </p:tnLst>
  </p:timing>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bwMode="auto">
          <a:xfrm>
            <a:off x="1714500" y="3276600"/>
            <a:ext cx="2590800" cy="723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6" name="Rectangle 55"/>
          <p:cNvSpPr/>
          <p:nvPr/>
        </p:nvSpPr>
        <p:spPr bwMode="auto">
          <a:xfrm>
            <a:off x="1460500" y="2717800"/>
            <a:ext cx="18669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GRE Tunnel Example</a:t>
            </a:r>
            <a:endParaRPr lang="en-US" dirty="0"/>
          </a:p>
        </p:txBody>
      </p:sp>
      <p:sp>
        <p:nvSpPr>
          <p:cNvPr id="46" name="Content Placeholder 6"/>
          <p:cNvSpPr>
            <a:spLocks noGrp="1"/>
          </p:cNvSpPr>
          <p:nvPr>
            <p:ph idx="11"/>
          </p:nvPr>
        </p:nvSpPr>
        <p:spPr>
          <a:xfrm>
            <a:off x="279400" y="4828935"/>
            <a:ext cx="8483600" cy="1257299"/>
          </a:xfrm>
        </p:spPr>
        <p:txBody>
          <a:bodyPr>
            <a:noAutofit/>
          </a:bodyPr>
          <a:lstStyle/>
          <a:p>
            <a:pPr marL="236538" lvl="1">
              <a:lnSpc>
                <a:spcPct val="100000"/>
              </a:lnSpc>
              <a:spcBef>
                <a:spcPts val="0"/>
              </a:spcBef>
              <a:buFont typeface="Wingdings" pitchFamily="2" charset="2"/>
              <a:buChar char="§"/>
            </a:pPr>
            <a:r>
              <a:rPr lang="en-US" dirty="0" smtClean="0"/>
              <a:t>R1 is configured with the </a:t>
            </a:r>
            <a:r>
              <a:rPr lang="en-US" smtClean="0"/>
              <a:t>GRE tunnel.</a:t>
            </a:r>
            <a:endParaRPr lang="en-US" dirty="0" smtClean="0"/>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19304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interface tunnel 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%LINEPROTO-5-UPDOWN: Line protocol on Interface Tunnel12, changed state to down</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no ip address</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ipv6 address 12::1/64</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tunnel source loopback 101</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tunnel destination 10.2.2.2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%LINEPROTO-5-UPDOWN: Line protocol on Interface Tunnel12, changed state to up</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a:t>
            </a:r>
            <a:endParaRPr lang="en-US" sz="1200" b="1" kern="0" dirty="0" smtClean="0">
              <a:latin typeface="Courier New" pitchFamily="49" charset="0"/>
              <a:cs typeface="Courier New" pitchFamily="49" charset="0"/>
            </a:endParaRPr>
          </a:p>
        </p:txBody>
      </p:sp>
      <p:sp>
        <p:nvSpPr>
          <p:cNvPr id="101" name="Rounded Rectangle 100"/>
          <p:cNvSpPr/>
          <p:nvPr/>
        </p:nvSpPr>
        <p:spPr bwMode="auto">
          <a:xfrm>
            <a:off x="6248400" y="1262270"/>
            <a:ext cx="2603500" cy="1247913"/>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2" name="Rounded Rectangle 101"/>
          <p:cNvSpPr/>
          <p:nvPr/>
        </p:nvSpPr>
        <p:spPr bwMode="auto">
          <a:xfrm>
            <a:off x="254000" y="1262270"/>
            <a:ext cx="2540000" cy="1247913"/>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9" name="Rounded Rectangle 128"/>
          <p:cNvSpPr/>
          <p:nvPr/>
        </p:nvSpPr>
        <p:spPr bwMode="auto">
          <a:xfrm>
            <a:off x="3175000" y="1262270"/>
            <a:ext cx="2667000" cy="1247913"/>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30" name="Freeform 9"/>
          <p:cNvSpPr>
            <a:spLocks/>
          </p:cNvSpPr>
          <p:nvPr/>
        </p:nvSpPr>
        <p:spPr bwMode="auto">
          <a:xfrm>
            <a:off x="3287872" y="1953374"/>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31" name="Picture 37"/>
          <p:cNvPicPr>
            <a:picLocks noChangeArrowheads="1"/>
          </p:cNvPicPr>
          <p:nvPr/>
        </p:nvPicPr>
        <p:blipFill>
          <a:blip r:embed="rId2" cstate="print"/>
          <a:srcRect/>
          <a:stretch>
            <a:fillRect/>
          </a:stretch>
        </p:blipFill>
        <p:spPr bwMode="auto">
          <a:xfrm>
            <a:off x="2525301" y="1734043"/>
            <a:ext cx="870351" cy="451691"/>
          </a:xfrm>
          <a:prstGeom prst="rect">
            <a:avLst/>
          </a:prstGeom>
          <a:noFill/>
          <a:ln w="9525">
            <a:noFill/>
            <a:miter lim="800000"/>
            <a:headEnd/>
            <a:tailEnd/>
          </a:ln>
        </p:spPr>
      </p:pic>
      <p:sp>
        <p:nvSpPr>
          <p:cNvPr id="132" name="TextBox 131"/>
          <p:cNvSpPr txBox="1"/>
          <p:nvPr/>
        </p:nvSpPr>
        <p:spPr>
          <a:xfrm>
            <a:off x="3458416" y="2105417"/>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133" name="TextBox 132"/>
          <p:cNvSpPr txBox="1"/>
          <p:nvPr/>
        </p:nvSpPr>
        <p:spPr>
          <a:xfrm>
            <a:off x="5041900" y="2104335"/>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134" name="TextBox 133"/>
          <p:cNvSpPr txBox="1"/>
          <p:nvPr/>
        </p:nvSpPr>
        <p:spPr>
          <a:xfrm>
            <a:off x="2800734" y="1954380"/>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135" name="Picture 37"/>
          <p:cNvPicPr>
            <a:picLocks noChangeArrowheads="1"/>
          </p:cNvPicPr>
          <p:nvPr/>
        </p:nvPicPr>
        <p:blipFill>
          <a:blip r:embed="rId2" cstate="print"/>
          <a:srcRect/>
          <a:stretch>
            <a:fillRect/>
          </a:stretch>
        </p:blipFill>
        <p:spPr bwMode="auto">
          <a:xfrm>
            <a:off x="5643796" y="1745060"/>
            <a:ext cx="870351" cy="451691"/>
          </a:xfrm>
          <a:prstGeom prst="rect">
            <a:avLst/>
          </a:prstGeom>
          <a:noFill/>
          <a:ln w="9525">
            <a:noFill/>
            <a:miter lim="800000"/>
            <a:headEnd/>
            <a:tailEnd/>
          </a:ln>
        </p:spPr>
      </p:pic>
      <p:sp>
        <p:nvSpPr>
          <p:cNvPr id="136" name="TextBox 135"/>
          <p:cNvSpPr txBox="1"/>
          <p:nvPr/>
        </p:nvSpPr>
        <p:spPr>
          <a:xfrm>
            <a:off x="5939451" y="196355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37" name="TextBox 136"/>
          <p:cNvSpPr txBox="1"/>
          <p:nvPr/>
        </p:nvSpPr>
        <p:spPr>
          <a:xfrm>
            <a:off x="3177175" y="2214807"/>
            <a:ext cx="2664826" cy="258532"/>
          </a:xfrm>
          <a:prstGeom prst="rect">
            <a:avLst/>
          </a:prstGeom>
          <a:noFill/>
        </p:spPr>
        <p:txBody>
          <a:bodyPr wrap="square" rtlCol="0">
            <a:spAutoFit/>
          </a:bodyPr>
          <a:lstStyle/>
          <a:p>
            <a:r>
              <a:rPr lang="en-US" sz="1200" b="1" dirty="0" smtClean="0"/>
              <a:t>IPv4 RIP</a:t>
            </a:r>
            <a:endParaRPr lang="en-US" sz="1200" b="1" dirty="0"/>
          </a:p>
        </p:txBody>
      </p:sp>
      <p:sp>
        <p:nvSpPr>
          <p:cNvPr id="138" name="TextBox 137"/>
          <p:cNvSpPr txBox="1"/>
          <p:nvPr/>
        </p:nvSpPr>
        <p:spPr>
          <a:xfrm>
            <a:off x="2124916" y="1782395"/>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39" name="TextBox 138"/>
          <p:cNvSpPr txBox="1"/>
          <p:nvPr/>
        </p:nvSpPr>
        <p:spPr>
          <a:xfrm>
            <a:off x="1642719" y="1532834"/>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140" name="Picture 37"/>
          <p:cNvPicPr>
            <a:picLocks noChangeArrowheads="1"/>
          </p:cNvPicPr>
          <p:nvPr/>
        </p:nvPicPr>
        <p:blipFill>
          <a:blip r:embed="rId2" cstate="print"/>
          <a:srcRect/>
          <a:stretch>
            <a:fillRect/>
          </a:stretch>
        </p:blipFill>
        <p:spPr bwMode="auto">
          <a:xfrm>
            <a:off x="340901" y="1734043"/>
            <a:ext cx="870351" cy="451691"/>
          </a:xfrm>
          <a:prstGeom prst="rect">
            <a:avLst/>
          </a:prstGeom>
          <a:noFill/>
          <a:ln w="9525">
            <a:noFill/>
            <a:miter lim="800000"/>
            <a:headEnd/>
            <a:tailEnd/>
          </a:ln>
        </p:spPr>
      </p:pic>
      <p:sp>
        <p:nvSpPr>
          <p:cNvPr id="141" name="TextBox 140"/>
          <p:cNvSpPr txBox="1"/>
          <p:nvPr/>
        </p:nvSpPr>
        <p:spPr>
          <a:xfrm>
            <a:off x="616334" y="1954380"/>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42" name="TextBox 141"/>
          <p:cNvSpPr txBox="1"/>
          <p:nvPr/>
        </p:nvSpPr>
        <p:spPr>
          <a:xfrm>
            <a:off x="1248616" y="1775217"/>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43" name="TextBox 142"/>
          <p:cNvSpPr txBox="1"/>
          <p:nvPr/>
        </p:nvSpPr>
        <p:spPr>
          <a:xfrm>
            <a:off x="877404" y="1535595"/>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144" name="Straight Connector 143"/>
          <p:cNvCxnSpPr>
            <a:stCxn id="140" idx="3"/>
            <a:endCxn id="131" idx="1"/>
          </p:cNvCxnSpPr>
          <p:nvPr/>
        </p:nvCxnSpPr>
        <p:spPr bwMode="auto">
          <a:xfrm>
            <a:off x="1211252" y="1959889"/>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45" name="TextBox 144"/>
          <p:cNvSpPr txBox="1"/>
          <p:nvPr/>
        </p:nvSpPr>
        <p:spPr>
          <a:xfrm>
            <a:off x="7053747" y="1535595"/>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146" name="Picture 37"/>
          <p:cNvPicPr>
            <a:picLocks noChangeArrowheads="1"/>
          </p:cNvPicPr>
          <p:nvPr/>
        </p:nvPicPr>
        <p:blipFill>
          <a:blip r:embed="rId2" cstate="print"/>
          <a:srcRect/>
          <a:stretch>
            <a:fillRect/>
          </a:stretch>
        </p:blipFill>
        <p:spPr bwMode="auto">
          <a:xfrm>
            <a:off x="7922801" y="1746743"/>
            <a:ext cx="870351" cy="451691"/>
          </a:xfrm>
          <a:prstGeom prst="rect">
            <a:avLst/>
          </a:prstGeom>
          <a:noFill/>
          <a:ln w="9525">
            <a:noFill/>
            <a:miter lim="800000"/>
            <a:headEnd/>
            <a:tailEnd/>
          </a:ln>
        </p:spPr>
      </p:pic>
      <p:sp>
        <p:nvSpPr>
          <p:cNvPr id="147" name="TextBox 146"/>
          <p:cNvSpPr txBox="1"/>
          <p:nvPr/>
        </p:nvSpPr>
        <p:spPr>
          <a:xfrm>
            <a:off x="8198234" y="1967080"/>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48" name="TextBox 147"/>
          <p:cNvSpPr txBox="1"/>
          <p:nvPr/>
        </p:nvSpPr>
        <p:spPr>
          <a:xfrm>
            <a:off x="7522417" y="1774135"/>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49" name="Straight Connector 148"/>
          <p:cNvCxnSpPr>
            <a:stCxn id="146" idx="1"/>
            <a:endCxn id="135" idx="3"/>
          </p:cNvCxnSpPr>
          <p:nvPr/>
        </p:nvCxnSpPr>
        <p:spPr bwMode="auto">
          <a:xfrm rot="10800000">
            <a:off x="6514147" y="1970907"/>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50" name="TextBox 149"/>
          <p:cNvSpPr txBox="1"/>
          <p:nvPr/>
        </p:nvSpPr>
        <p:spPr>
          <a:xfrm>
            <a:off x="6180482" y="1535595"/>
            <a:ext cx="828807" cy="199567"/>
          </a:xfrm>
          <a:prstGeom prst="rect">
            <a:avLst/>
          </a:prstGeom>
          <a:noFill/>
        </p:spPr>
        <p:txBody>
          <a:bodyPr wrap="square" lIns="0" tIns="0" rIns="0" bIns="0" rtlCol="0" anchor="ctr" anchorCtr="0">
            <a:noAutofit/>
          </a:bodyPr>
          <a:lstStyle/>
          <a:p>
            <a:pPr algn="r"/>
            <a:r>
              <a:rPr lang="en-US" sz="1050" dirty="0" smtClean="0"/>
              <a:t>24::2/64</a:t>
            </a:r>
            <a:endParaRPr lang="en-US" sz="1050" dirty="0"/>
          </a:p>
        </p:txBody>
      </p:sp>
      <p:sp>
        <p:nvSpPr>
          <p:cNvPr id="151" name="TextBox 150"/>
          <p:cNvSpPr txBox="1"/>
          <p:nvPr/>
        </p:nvSpPr>
        <p:spPr>
          <a:xfrm>
            <a:off x="6557217" y="1774135"/>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52" name="TextBox 151"/>
          <p:cNvSpPr txBox="1"/>
          <p:nvPr/>
        </p:nvSpPr>
        <p:spPr>
          <a:xfrm>
            <a:off x="215899" y="1062383"/>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53" name="TextBox 152"/>
          <p:cNvSpPr txBox="1"/>
          <p:nvPr/>
        </p:nvSpPr>
        <p:spPr>
          <a:xfrm>
            <a:off x="2400299" y="1062383"/>
            <a:ext cx="1130301" cy="215900"/>
          </a:xfrm>
          <a:prstGeom prst="rect">
            <a:avLst/>
          </a:prstGeom>
          <a:noFill/>
        </p:spPr>
        <p:txBody>
          <a:bodyPr wrap="square" lIns="0" tIns="0" rIns="0" bIns="0" rtlCol="0" anchor="ctr" anchorCtr="0">
            <a:noAutofit/>
          </a:bodyPr>
          <a:lstStyle/>
          <a:p>
            <a:r>
              <a:rPr lang="en-US" sz="1050" u="sng" dirty="0" smtClean="0"/>
              <a:t>Lo101: 10.1.1.1/24</a:t>
            </a:r>
            <a:endParaRPr lang="en-US" sz="1050" u="sng" dirty="0"/>
          </a:p>
        </p:txBody>
      </p:sp>
      <p:sp>
        <p:nvSpPr>
          <p:cNvPr id="154" name="TextBox 153"/>
          <p:cNvSpPr txBox="1"/>
          <p:nvPr/>
        </p:nvSpPr>
        <p:spPr>
          <a:xfrm>
            <a:off x="5518149" y="1062383"/>
            <a:ext cx="1130301" cy="215900"/>
          </a:xfrm>
          <a:prstGeom prst="rect">
            <a:avLst/>
          </a:prstGeom>
          <a:noFill/>
        </p:spPr>
        <p:txBody>
          <a:bodyPr wrap="square" lIns="0" tIns="0" rIns="0" bIns="0" rtlCol="0" anchor="ctr" anchorCtr="0">
            <a:noAutofit/>
          </a:bodyPr>
          <a:lstStyle/>
          <a:p>
            <a:r>
              <a:rPr lang="en-US" sz="1050" u="sng" dirty="0" smtClean="0"/>
              <a:t>Lo102: 10.1.1.2/24</a:t>
            </a:r>
            <a:endParaRPr lang="en-US" sz="1050" u="sng" dirty="0"/>
          </a:p>
        </p:txBody>
      </p:sp>
      <p:sp>
        <p:nvSpPr>
          <p:cNvPr id="155" name="TextBox 154"/>
          <p:cNvSpPr txBox="1"/>
          <p:nvPr/>
        </p:nvSpPr>
        <p:spPr>
          <a:xfrm>
            <a:off x="7797799" y="1062383"/>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56" name="Straight Arrow Connector 155"/>
          <p:cNvCxnSpPr>
            <a:stCxn id="152" idx="2"/>
            <a:endCxn id="140" idx="0"/>
          </p:cNvCxnSpPr>
          <p:nvPr/>
        </p:nvCxnSpPr>
        <p:spPr bwMode="auto">
          <a:xfrm rot="5400000">
            <a:off x="550684" y="1503677"/>
            <a:ext cx="455760"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57" name="Straight Arrow Connector 156"/>
          <p:cNvCxnSpPr>
            <a:stCxn id="153" idx="2"/>
            <a:endCxn id="131" idx="0"/>
          </p:cNvCxnSpPr>
          <p:nvPr/>
        </p:nvCxnSpPr>
        <p:spPr bwMode="auto">
          <a:xfrm rot="5400000">
            <a:off x="2735084" y="1503677"/>
            <a:ext cx="455760"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58" name="Straight Arrow Connector 157"/>
          <p:cNvCxnSpPr>
            <a:stCxn id="154" idx="2"/>
            <a:endCxn id="135" idx="0"/>
          </p:cNvCxnSpPr>
          <p:nvPr/>
        </p:nvCxnSpPr>
        <p:spPr bwMode="auto">
          <a:xfrm rot="5400000">
            <a:off x="5847748" y="1509507"/>
            <a:ext cx="466777"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59" name="Straight Arrow Connector 158"/>
          <p:cNvCxnSpPr>
            <a:stCxn id="155" idx="2"/>
            <a:endCxn id="146" idx="0"/>
          </p:cNvCxnSpPr>
          <p:nvPr/>
        </p:nvCxnSpPr>
        <p:spPr bwMode="auto">
          <a:xfrm rot="5400000">
            <a:off x="8126234" y="1510027"/>
            <a:ext cx="468460"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60" name="Can 159"/>
          <p:cNvSpPr/>
          <p:nvPr/>
        </p:nvSpPr>
        <p:spPr bwMode="auto">
          <a:xfrm rot="5400000">
            <a:off x="4417726" y="382876"/>
            <a:ext cx="189278" cy="2464904"/>
          </a:xfrm>
          <a:prstGeom prst="can">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61" name="TextBox 160"/>
          <p:cNvSpPr txBox="1"/>
          <p:nvPr/>
        </p:nvSpPr>
        <p:spPr>
          <a:xfrm>
            <a:off x="5152884" y="1530693"/>
            <a:ext cx="801188" cy="197841"/>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sp>
        <p:nvSpPr>
          <p:cNvPr id="162" name="TextBox 161"/>
          <p:cNvSpPr txBox="1"/>
          <p:nvPr/>
        </p:nvSpPr>
        <p:spPr>
          <a:xfrm>
            <a:off x="3440045" y="1528968"/>
            <a:ext cx="876299" cy="2122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163" name="TextBox 162"/>
          <p:cNvSpPr txBox="1"/>
          <p:nvPr/>
        </p:nvSpPr>
        <p:spPr>
          <a:xfrm>
            <a:off x="3445716" y="1779634"/>
            <a:ext cx="1013551" cy="165253"/>
          </a:xfrm>
          <a:prstGeom prst="rect">
            <a:avLst/>
          </a:prstGeom>
          <a:noFill/>
        </p:spPr>
        <p:txBody>
          <a:bodyPr wrap="square" lIns="0" tIns="0" rIns="0" bIns="0" rtlCol="0" anchor="ctr" anchorCtr="0">
            <a:noAutofit/>
          </a:bodyPr>
          <a:lstStyle/>
          <a:p>
            <a:pPr algn="l"/>
            <a:r>
              <a:rPr lang="en-US" sz="1050" dirty="0" smtClean="0"/>
              <a:t>172.16.12.1/24</a:t>
            </a:r>
            <a:endParaRPr lang="en-US" sz="1050" dirty="0"/>
          </a:p>
        </p:txBody>
      </p:sp>
      <p:sp>
        <p:nvSpPr>
          <p:cNvPr id="164" name="TextBox 163"/>
          <p:cNvSpPr txBox="1"/>
          <p:nvPr/>
        </p:nvSpPr>
        <p:spPr>
          <a:xfrm>
            <a:off x="4572000" y="1736034"/>
            <a:ext cx="1049171" cy="240381"/>
          </a:xfrm>
          <a:prstGeom prst="rect">
            <a:avLst/>
          </a:prstGeom>
          <a:noFill/>
        </p:spPr>
        <p:txBody>
          <a:bodyPr wrap="square" lIns="0" tIns="0" rIns="0" bIns="0" rtlCol="0" anchor="ctr" anchorCtr="0">
            <a:noAutofit/>
          </a:bodyPr>
          <a:lstStyle/>
          <a:p>
            <a:pPr algn="r"/>
            <a:r>
              <a:rPr lang="en-US" sz="1050" dirty="0" smtClean="0"/>
              <a:t>172.16.12.2/24</a:t>
            </a:r>
            <a:endParaRPr lang="en-US" sz="1050" dirty="0"/>
          </a:p>
        </p:txBody>
      </p:sp>
      <p:sp>
        <p:nvSpPr>
          <p:cNvPr id="165" name="TextBox 164"/>
          <p:cNvSpPr txBox="1"/>
          <p:nvPr/>
        </p:nvSpPr>
        <p:spPr>
          <a:xfrm>
            <a:off x="3210306" y="1303721"/>
            <a:ext cx="2664826" cy="244682"/>
          </a:xfrm>
          <a:prstGeom prst="rect">
            <a:avLst/>
          </a:prstGeom>
          <a:noFill/>
        </p:spPr>
        <p:txBody>
          <a:bodyPr wrap="square" rtlCol="0">
            <a:spAutoFit/>
          </a:bodyPr>
          <a:lstStyle/>
          <a:p>
            <a:r>
              <a:rPr lang="en-US" sz="1100" b="1" dirty="0" smtClean="0"/>
              <a:t>GRE IPv4 Tunnel</a:t>
            </a:r>
            <a:endParaRPr lang="en-US" sz="1100" b="1" dirty="0"/>
          </a:p>
        </p:txBody>
      </p:sp>
    </p:spTree>
  </p:cSld>
  <p:clrMapOvr>
    <a:masterClrMapping/>
  </p:clrMapOvr>
  <p:transition/>
  <p:timing>
    <p:tnLst>
      <p:par>
        <p:cTn id="1" dur="indefinite" restart="never" nodeType="tmRoot"/>
      </p:par>
    </p:tnLst>
  </p:timing>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p:cNvSpPr/>
          <p:nvPr/>
        </p:nvSpPr>
        <p:spPr bwMode="auto">
          <a:xfrm>
            <a:off x="1714500" y="3441700"/>
            <a:ext cx="2590800" cy="774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71" name="Rectangle 70"/>
          <p:cNvSpPr/>
          <p:nvPr/>
        </p:nvSpPr>
        <p:spPr bwMode="auto">
          <a:xfrm>
            <a:off x="1460500" y="2717800"/>
            <a:ext cx="18669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GRE Tunnel Example</a:t>
            </a:r>
            <a:endParaRPr lang="en-US" dirty="0"/>
          </a:p>
        </p:txBody>
      </p:sp>
      <p:sp>
        <p:nvSpPr>
          <p:cNvPr id="46" name="Content Placeholder 6"/>
          <p:cNvSpPr>
            <a:spLocks noGrp="1"/>
          </p:cNvSpPr>
          <p:nvPr>
            <p:ph idx="11"/>
          </p:nvPr>
        </p:nvSpPr>
        <p:spPr>
          <a:xfrm>
            <a:off x="279400" y="5215794"/>
            <a:ext cx="8483600" cy="1257299"/>
          </a:xfrm>
        </p:spPr>
        <p:txBody>
          <a:bodyPr>
            <a:noAutofit/>
          </a:bodyPr>
          <a:lstStyle/>
          <a:p>
            <a:pPr marL="236538" lvl="1">
              <a:lnSpc>
                <a:spcPct val="100000"/>
              </a:lnSpc>
              <a:spcBef>
                <a:spcPts val="0"/>
              </a:spcBef>
              <a:buFont typeface="Wingdings" pitchFamily="2" charset="2"/>
              <a:buChar char="§"/>
            </a:pPr>
            <a:r>
              <a:rPr lang="en-US" dirty="0" smtClean="0"/>
              <a:t>R2 is now configured with the </a:t>
            </a:r>
            <a:r>
              <a:rPr lang="en-US" smtClean="0"/>
              <a:t>GRE tunnel.</a:t>
            </a:r>
            <a:endParaRPr lang="en-US" dirty="0" smtClean="0"/>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23241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 </a:t>
            </a:r>
            <a:r>
              <a:rPr lang="pt-BR" sz="1200" b="1" kern="0" dirty="0" smtClean="0">
                <a:latin typeface="Courier New" pitchFamily="49" charset="0"/>
                <a:cs typeface="Courier New" pitchFamily="49" charset="0"/>
              </a:rPr>
              <a:t>interface tunnel 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*Aug 16 09:38:47.532: %LINEPROTO-5-UPDOWN: Line protocol on Interface Tunnel12,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changed state to down</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no ip address</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ipv6 address 12::2/64</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tunnel source loopback 102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tunnel destination 10.1.1.1</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*Aug 16 09:39:24.056: %LINEPROTO-5-UPDOWN: Line protocol on Interface Tunnel12,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changed state to up</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a:t>
            </a:r>
            <a:endParaRPr lang="en-US" sz="1200" b="1" kern="0" dirty="0" smtClean="0">
              <a:latin typeface="Courier New" pitchFamily="49" charset="0"/>
              <a:cs typeface="Courier New" pitchFamily="49" charset="0"/>
            </a:endParaRPr>
          </a:p>
        </p:txBody>
      </p:sp>
      <p:sp>
        <p:nvSpPr>
          <p:cNvPr id="47" name="Rounded Rectangle 46"/>
          <p:cNvSpPr/>
          <p:nvPr/>
        </p:nvSpPr>
        <p:spPr bwMode="auto">
          <a:xfrm>
            <a:off x="6248400" y="1262270"/>
            <a:ext cx="2603500" cy="1247913"/>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Rounded Rectangle 49"/>
          <p:cNvSpPr/>
          <p:nvPr/>
        </p:nvSpPr>
        <p:spPr bwMode="auto">
          <a:xfrm>
            <a:off x="254000" y="1262270"/>
            <a:ext cx="2540000" cy="1247913"/>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ounded Rectangle 50"/>
          <p:cNvSpPr/>
          <p:nvPr/>
        </p:nvSpPr>
        <p:spPr bwMode="auto">
          <a:xfrm>
            <a:off x="3175000" y="1262270"/>
            <a:ext cx="2667000" cy="1247913"/>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Freeform 9"/>
          <p:cNvSpPr>
            <a:spLocks/>
          </p:cNvSpPr>
          <p:nvPr/>
        </p:nvSpPr>
        <p:spPr bwMode="auto">
          <a:xfrm>
            <a:off x="3287872" y="1953374"/>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5" name="Picture 37"/>
          <p:cNvPicPr>
            <a:picLocks noChangeArrowheads="1"/>
          </p:cNvPicPr>
          <p:nvPr/>
        </p:nvPicPr>
        <p:blipFill>
          <a:blip r:embed="rId2" cstate="print"/>
          <a:srcRect/>
          <a:stretch>
            <a:fillRect/>
          </a:stretch>
        </p:blipFill>
        <p:spPr bwMode="auto">
          <a:xfrm>
            <a:off x="2525301" y="1734043"/>
            <a:ext cx="870351" cy="451691"/>
          </a:xfrm>
          <a:prstGeom prst="rect">
            <a:avLst/>
          </a:prstGeom>
          <a:noFill/>
          <a:ln w="9525">
            <a:noFill/>
            <a:miter lim="800000"/>
            <a:headEnd/>
            <a:tailEnd/>
          </a:ln>
        </p:spPr>
      </p:pic>
      <p:sp>
        <p:nvSpPr>
          <p:cNvPr id="57" name="TextBox 56"/>
          <p:cNvSpPr txBox="1"/>
          <p:nvPr/>
        </p:nvSpPr>
        <p:spPr>
          <a:xfrm>
            <a:off x="3458416" y="2105417"/>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60" name="TextBox 59"/>
          <p:cNvSpPr txBox="1"/>
          <p:nvPr/>
        </p:nvSpPr>
        <p:spPr>
          <a:xfrm>
            <a:off x="5041900" y="2104335"/>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65" name="TextBox 64"/>
          <p:cNvSpPr txBox="1"/>
          <p:nvPr/>
        </p:nvSpPr>
        <p:spPr>
          <a:xfrm>
            <a:off x="2800734" y="1954380"/>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68" name="Picture 37"/>
          <p:cNvPicPr>
            <a:picLocks noChangeArrowheads="1"/>
          </p:cNvPicPr>
          <p:nvPr/>
        </p:nvPicPr>
        <p:blipFill>
          <a:blip r:embed="rId2" cstate="print"/>
          <a:srcRect/>
          <a:stretch>
            <a:fillRect/>
          </a:stretch>
        </p:blipFill>
        <p:spPr bwMode="auto">
          <a:xfrm>
            <a:off x="5643796" y="1745060"/>
            <a:ext cx="870351" cy="451691"/>
          </a:xfrm>
          <a:prstGeom prst="rect">
            <a:avLst/>
          </a:prstGeom>
          <a:noFill/>
          <a:ln w="9525">
            <a:noFill/>
            <a:miter lim="800000"/>
            <a:headEnd/>
            <a:tailEnd/>
          </a:ln>
        </p:spPr>
      </p:pic>
      <p:sp>
        <p:nvSpPr>
          <p:cNvPr id="72" name="TextBox 71"/>
          <p:cNvSpPr txBox="1"/>
          <p:nvPr/>
        </p:nvSpPr>
        <p:spPr>
          <a:xfrm>
            <a:off x="5939451" y="196355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73" name="TextBox 72"/>
          <p:cNvSpPr txBox="1"/>
          <p:nvPr/>
        </p:nvSpPr>
        <p:spPr>
          <a:xfrm>
            <a:off x="3177175" y="2214807"/>
            <a:ext cx="2664826" cy="258532"/>
          </a:xfrm>
          <a:prstGeom prst="rect">
            <a:avLst/>
          </a:prstGeom>
          <a:noFill/>
        </p:spPr>
        <p:txBody>
          <a:bodyPr wrap="square" rtlCol="0">
            <a:spAutoFit/>
          </a:bodyPr>
          <a:lstStyle/>
          <a:p>
            <a:r>
              <a:rPr lang="en-US" sz="1200" b="1" dirty="0" smtClean="0"/>
              <a:t>IPv4 RIP</a:t>
            </a:r>
            <a:endParaRPr lang="en-US" sz="1200" b="1" dirty="0"/>
          </a:p>
        </p:txBody>
      </p:sp>
      <p:sp>
        <p:nvSpPr>
          <p:cNvPr id="74" name="TextBox 73"/>
          <p:cNvSpPr txBox="1"/>
          <p:nvPr/>
        </p:nvSpPr>
        <p:spPr>
          <a:xfrm>
            <a:off x="2124916" y="1782395"/>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5" name="TextBox 74"/>
          <p:cNvSpPr txBox="1"/>
          <p:nvPr/>
        </p:nvSpPr>
        <p:spPr>
          <a:xfrm>
            <a:off x="1642719" y="1532834"/>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76" name="Picture 37"/>
          <p:cNvPicPr>
            <a:picLocks noChangeArrowheads="1"/>
          </p:cNvPicPr>
          <p:nvPr/>
        </p:nvPicPr>
        <p:blipFill>
          <a:blip r:embed="rId2" cstate="print"/>
          <a:srcRect/>
          <a:stretch>
            <a:fillRect/>
          </a:stretch>
        </p:blipFill>
        <p:spPr bwMode="auto">
          <a:xfrm>
            <a:off x="340901" y="1734043"/>
            <a:ext cx="870351" cy="451691"/>
          </a:xfrm>
          <a:prstGeom prst="rect">
            <a:avLst/>
          </a:prstGeom>
          <a:noFill/>
          <a:ln w="9525">
            <a:noFill/>
            <a:miter lim="800000"/>
            <a:headEnd/>
            <a:tailEnd/>
          </a:ln>
        </p:spPr>
      </p:pic>
      <p:sp>
        <p:nvSpPr>
          <p:cNvPr id="78" name="TextBox 77"/>
          <p:cNvSpPr txBox="1"/>
          <p:nvPr/>
        </p:nvSpPr>
        <p:spPr>
          <a:xfrm>
            <a:off x="616334" y="1954380"/>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79" name="TextBox 78"/>
          <p:cNvSpPr txBox="1"/>
          <p:nvPr/>
        </p:nvSpPr>
        <p:spPr>
          <a:xfrm>
            <a:off x="1248616" y="1775217"/>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0" name="TextBox 79"/>
          <p:cNvSpPr txBox="1"/>
          <p:nvPr/>
        </p:nvSpPr>
        <p:spPr>
          <a:xfrm>
            <a:off x="877404" y="1535595"/>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81" name="Straight Connector 80"/>
          <p:cNvCxnSpPr>
            <a:stCxn id="76" idx="3"/>
            <a:endCxn id="55" idx="1"/>
          </p:cNvCxnSpPr>
          <p:nvPr/>
        </p:nvCxnSpPr>
        <p:spPr bwMode="auto">
          <a:xfrm>
            <a:off x="1211252" y="1959889"/>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2" name="TextBox 81"/>
          <p:cNvSpPr txBox="1"/>
          <p:nvPr/>
        </p:nvSpPr>
        <p:spPr>
          <a:xfrm>
            <a:off x="7053747" y="1535595"/>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83" name="Picture 37"/>
          <p:cNvPicPr>
            <a:picLocks noChangeArrowheads="1"/>
          </p:cNvPicPr>
          <p:nvPr/>
        </p:nvPicPr>
        <p:blipFill>
          <a:blip r:embed="rId2" cstate="print"/>
          <a:srcRect/>
          <a:stretch>
            <a:fillRect/>
          </a:stretch>
        </p:blipFill>
        <p:spPr bwMode="auto">
          <a:xfrm>
            <a:off x="7922801" y="1746743"/>
            <a:ext cx="870351" cy="451691"/>
          </a:xfrm>
          <a:prstGeom prst="rect">
            <a:avLst/>
          </a:prstGeom>
          <a:noFill/>
          <a:ln w="9525">
            <a:noFill/>
            <a:miter lim="800000"/>
            <a:headEnd/>
            <a:tailEnd/>
          </a:ln>
        </p:spPr>
      </p:pic>
      <p:sp>
        <p:nvSpPr>
          <p:cNvPr id="84" name="TextBox 83"/>
          <p:cNvSpPr txBox="1"/>
          <p:nvPr/>
        </p:nvSpPr>
        <p:spPr>
          <a:xfrm>
            <a:off x="8198234" y="1967080"/>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85" name="TextBox 84"/>
          <p:cNvSpPr txBox="1"/>
          <p:nvPr/>
        </p:nvSpPr>
        <p:spPr>
          <a:xfrm>
            <a:off x="7522417" y="1774135"/>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86" name="Straight Connector 85"/>
          <p:cNvCxnSpPr>
            <a:stCxn id="83" idx="1"/>
            <a:endCxn id="68" idx="3"/>
          </p:cNvCxnSpPr>
          <p:nvPr/>
        </p:nvCxnSpPr>
        <p:spPr bwMode="auto">
          <a:xfrm rot="10800000">
            <a:off x="6514147" y="1970907"/>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8" name="TextBox 87"/>
          <p:cNvSpPr txBox="1"/>
          <p:nvPr/>
        </p:nvSpPr>
        <p:spPr>
          <a:xfrm>
            <a:off x="6180482" y="1535595"/>
            <a:ext cx="828807" cy="199567"/>
          </a:xfrm>
          <a:prstGeom prst="rect">
            <a:avLst/>
          </a:prstGeom>
          <a:noFill/>
        </p:spPr>
        <p:txBody>
          <a:bodyPr wrap="square" lIns="0" tIns="0" rIns="0" bIns="0" rtlCol="0" anchor="ctr" anchorCtr="0">
            <a:noAutofit/>
          </a:bodyPr>
          <a:lstStyle/>
          <a:p>
            <a:pPr algn="r"/>
            <a:r>
              <a:rPr lang="en-US" sz="1050" dirty="0" smtClean="0"/>
              <a:t>24::2/64</a:t>
            </a:r>
            <a:endParaRPr lang="en-US" sz="1050" dirty="0"/>
          </a:p>
        </p:txBody>
      </p:sp>
      <p:sp>
        <p:nvSpPr>
          <p:cNvPr id="89" name="TextBox 88"/>
          <p:cNvSpPr txBox="1"/>
          <p:nvPr/>
        </p:nvSpPr>
        <p:spPr>
          <a:xfrm>
            <a:off x="6557217" y="1774135"/>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90" name="TextBox 89"/>
          <p:cNvSpPr txBox="1"/>
          <p:nvPr/>
        </p:nvSpPr>
        <p:spPr>
          <a:xfrm>
            <a:off x="215899" y="1062383"/>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91" name="TextBox 90"/>
          <p:cNvSpPr txBox="1"/>
          <p:nvPr/>
        </p:nvSpPr>
        <p:spPr>
          <a:xfrm>
            <a:off x="2400299" y="1062383"/>
            <a:ext cx="1130301" cy="215900"/>
          </a:xfrm>
          <a:prstGeom prst="rect">
            <a:avLst/>
          </a:prstGeom>
          <a:noFill/>
        </p:spPr>
        <p:txBody>
          <a:bodyPr wrap="square" lIns="0" tIns="0" rIns="0" bIns="0" rtlCol="0" anchor="ctr" anchorCtr="0">
            <a:noAutofit/>
          </a:bodyPr>
          <a:lstStyle/>
          <a:p>
            <a:r>
              <a:rPr lang="en-US" sz="1050" u="sng" dirty="0" smtClean="0"/>
              <a:t>Lo101: 10.1.1.1/24</a:t>
            </a:r>
            <a:endParaRPr lang="en-US" sz="1050" u="sng" dirty="0"/>
          </a:p>
        </p:txBody>
      </p:sp>
      <p:sp>
        <p:nvSpPr>
          <p:cNvPr id="92" name="TextBox 91"/>
          <p:cNvSpPr txBox="1"/>
          <p:nvPr/>
        </p:nvSpPr>
        <p:spPr>
          <a:xfrm>
            <a:off x="5518149" y="1062383"/>
            <a:ext cx="1130301" cy="215900"/>
          </a:xfrm>
          <a:prstGeom prst="rect">
            <a:avLst/>
          </a:prstGeom>
          <a:noFill/>
        </p:spPr>
        <p:txBody>
          <a:bodyPr wrap="square" lIns="0" tIns="0" rIns="0" bIns="0" rtlCol="0" anchor="ctr" anchorCtr="0">
            <a:noAutofit/>
          </a:bodyPr>
          <a:lstStyle/>
          <a:p>
            <a:r>
              <a:rPr lang="en-US" sz="1050" u="sng" dirty="0" smtClean="0"/>
              <a:t>Lo102: 10.1.1.2/24</a:t>
            </a:r>
            <a:endParaRPr lang="en-US" sz="1050" u="sng" dirty="0"/>
          </a:p>
        </p:txBody>
      </p:sp>
      <p:sp>
        <p:nvSpPr>
          <p:cNvPr id="93" name="TextBox 92"/>
          <p:cNvSpPr txBox="1"/>
          <p:nvPr/>
        </p:nvSpPr>
        <p:spPr>
          <a:xfrm>
            <a:off x="7797799" y="1062383"/>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94" name="Straight Arrow Connector 93"/>
          <p:cNvCxnSpPr>
            <a:stCxn id="90" idx="2"/>
            <a:endCxn id="76" idx="0"/>
          </p:cNvCxnSpPr>
          <p:nvPr/>
        </p:nvCxnSpPr>
        <p:spPr bwMode="auto">
          <a:xfrm rot="5400000">
            <a:off x="550684" y="1503677"/>
            <a:ext cx="455760"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5" name="Straight Arrow Connector 94"/>
          <p:cNvCxnSpPr>
            <a:stCxn id="91" idx="2"/>
            <a:endCxn id="55" idx="0"/>
          </p:cNvCxnSpPr>
          <p:nvPr/>
        </p:nvCxnSpPr>
        <p:spPr bwMode="auto">
          <a:xfrm rot="5400000">
            <a:off x="2735084" y="1503677"/>
            <a:ext cx="455760"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6" name="Straight Arrow Connector 95"/>
          <p:cNvCxnSpPr>
            <a:stCxn id="92" idx="2"/>
            <a:endCxn id="68" idx="0"/>
          </p:cNvCxnSpPr>
          <p:nvPr/>
        </p:nvCxnSpPr>
        <p:spPr bwMode="auto">
          <a:xfrm rot="5400000">
            <a:off x="5847748" y="1509507"/>
            <a:ext cx="466777"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7" name="Straight Arrow Connector 96"/>
          <p:cNvCxnSpPr>
            <a:stCxn id="93" idx="2"/>
            <a:endCxn id="83" idx="0"/>
          </p:cNvCxnSpPr>
          <p:nvPr/>
        </p:nvCxnSpPr>
        <p:spPr bwMode="auto">
          <a:xfrm rot="5400000">
            <a:off x="8126234" y="1510027"/>
            <a:ext cx="468460"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98" name="Can 97"/>
          <p:cNvSpPr/>
          <p:nvPr/>
        </p:nvSpPr>
        <p:spPr bwMode="auto">
          <a:xfrm rot="5400000">
            <a:off x="4417726" y="382876"/>
            <a:ext cx="189278" cy="2464904"/>
          </a:xfrm>
          <a:prstGeom prst="can">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9" name="TextBox 98"/>
          <p:cNvSpPr txBox="1"/>
          <p:nvPr/>
        </p:nvSpPr>
        <p:spPr>
          <a:xfrm>
            <a:off x="5152884" y="1530693"/>
            <a:ext cx="801188" cy="197841"/>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sp>
        <p:nvSpPr>
          <p:cNvPr id="100" name="TextBox 99"/>
          <p:cNvSpPr txBox="1"/>
          <p:nvPr/>
        </p:nvSpPr>
        <p:spPr>
          <a:xfrm>
            <a:off x="3440045" y="1528968"/>
            <a:ext cx="876299" cy="2122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101" name="TextBox 100"/>
          <p:cNvSpPr txBox="1"/>
          <p:nvPr/>
        </p:nvSpPr>
        <p:spPr>
          <a:xfrm>
            <a:off x="3445716" y="1779634"/>
            <a:ext cx="1013551" cy="165253"/>
          </a:xfrm>
          <a:prstGeom prst="rect">
            <a:avLst/>
          </a:prstGeom>
          <a:noFill/>
        </p:spPr>
        <p:txBody>
          <a:bodyPr wrap="square" lIns="0" tIns="0" rIns="0" bIns="0" rtlCol="0" anchor="ctr" anchorCtr="0">
            <a:noAutofit/>
          </a:bodyPr>
          <a:lstStyle/>
          <a:p>
            <a:pPr algn="l"/>
            <a:r>
              <a:rPr lang="en-US" sz="1050" dirty="0" smtClean="0"/>
              <a:t>172.16.12.1/24</a:t>
            </a:r>
            <a:endParaRPr lang="en-US" sz="1050" dirty="0"/>
          </a:p>
        </p:txBody>
      </p:sp>
      <p:sp>
        <p:nvSpPr>
          <p:cNvPr id="102" name="TextBox 101"/>
          <p:cNvSpPr txBox="1"/>
          <p:nvPr/>
        </p:nvSpPr>
        <p:spPr>
          <a:xfrm>
            <a:off x="4572000" y="1736034"/>
            <a:ext cx="1049171" cy="240381"/>
          </a:xfrm>
          <a:prstGeom prst="rect">
            <a:avLst/>
          </a:prstGeom>
          <a:noFill/>
        </p:spPr>
        <p:txBody>
          <a:bodyPr wrap="square" lIns="0" tIns="0" rIns="0" bIns="0" rtlCol="0" anchor="ctr" anchorCtr="0">
            <a:noAutofit/>
          </a:bodyPr>
          <a:lstStyle/>
          <a:p>
            <a:pPr algn="r"/>
            <a:r>
              <a:rPr lang="en-US" sz="1050" dirty="0" smtClean="0"/>
              <a:t>172.16.12.2/24</a:t>
            </a:r>
            <a:endParaRPr lang="en-US" sz="1050" dirty="0"/>
          </a:p>
        </p:txBody>
      </p:sp>
      <p:sp>
        <p:nvSpPr>
          <p:cNvPr id="127" name="TextBox 126"/>
          <p:cNvSpPr txBox="1"/>
          <p:nvPr/>
        </p:nvSpPr>
        <p:spPr>
          <a:xfrm>
            <a:off x="3210306" y="1303721"/>
            <a:ext cx="2664826" cy="244682"/>
          </a:xfrm>
          <a:prstGeom prst="rect">
            <a:avLst/>
          </a:prstGeom>
          <a:noFill/>
        </p:spPr>
        <p:txBody>
          <a:bodyPr wrap="square" rtlCol="0">
            <a:spAutoFit/>
          </a:bodyPr>
          <a:lstStyle/>
          <a:p>
            <a:r>
              <a:rPr lang="en-US" sz="1100" b="1" dirty="0" smtClean="0"/>
              <a:t>GRE IPv4 Tunnel</a:t>
            </a:r>
            <a:endParaRPr lang="en-US" sz="1100" b="1" dirty="0"/>
          </a:p>
        </p:txBody>
      </p:sp>
    </p:spTree>
  </p:cSld>
  <p:clrMapOvr>
    <a:masterClrMapping/>
  </p:clrMapOvr>
  <p:transition/>
  <p:timing>
    <p:tnLst>
      <p:par>
        <p:cTn id="1" dur="indefinite" restart="never" nodeType="tmRoot"/>
      </p:par>
    </p:tnLst>
  </p:timing>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bwMode="auto">
          <a:xfrm>
            <a:off x="1714500" y="3073400"/>
            <a:ext cx="20574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Rectangle 52"/>
          <p:cNvSpPr/>
          <p:nvPr/>
        </p:nvSpPr>
        <p:spPr bwMode="auto">
          <a:xfrm>
            <a:off x="1714500" y="3454400"/>
            <a:ext cx="21209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6" name="Rectangle 55"/>
          <p:cNvSpPr/>
          <p:nvPr/>
        </p:nvSpPr>
        <p:spPr bwMode="auto">
          <a:xfrm>
            <a:off x="1460500" y="2717800"/>
            <a:ext cx="18669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GRE Tunnel Example</a:t>
            </a:r>
            <a:endParaRPr lang="en-US" dirty="0"/>
          </a:p>
        </p:txBody>
      </p:sp>
      <p:sp>
        <p:nvSpPr>
          <p:cNvPr id="46" name="Content Placeholder 6"/>
          <p:cNvSpPr>
            <a:spLocks noGrp="1"/>
          </p:cNvSpPr>
          <p:nvPr>
            <p:ph idx="11"/>
          </p:nvPr>
        </p:nvSpPr>
        <p:spPr>
          <a:xfrm>
            <a:off x="279400" y="5473700"/>
            <a:ext cx="8483600" cy="1257299"/>
          </a:xfrm>
        </p:spPr>
        <p:txBody>
          <a:bodyPr>
            <a:noAutofit/>
          </a:bodyPr>
          <a:lstStyle/>
          <a:p>
            <a:pPr marL="236538" lvl="1">
              <a:lnSpc>
                <a:spcPct val="100000"/>
              </a:lnSpc>
              <a:spcBef>
                <a:spcPts val="0"/>
              </a:spcBef>
              <a:buFont typeface="Wingdings" pitchFamily="2" charset="2"/>
              <a:buChar char="§"/>
            </a:pPr>
            <a:r>
              <a:rPr lang="en-US" dirty="0" smtClean="0"/>
              <a:t>RIPng is enabled on the tunnel interfaces and on the Fast Ethernet interfaces of R1 and R2.</a:t>
            </a:r>
          </a:p>
        </p:txBody>
      </p:sp>
      <p:sp>
        <p:nvSpPr>
          <p:cNvPr id="49" name="Content Placeholder 15"/>
          <p:cNvSpPr txBox="1">
            <a:spLocks/>
          </p:cNvSpPr>
          <p:nvPr/>
        </p:nvSpPr>
        <p:spPr bwMode="auto">
          <a:xfrm>
            <a:off x="293467" y="2692400"/>
            <a:ext cx="8520113" cy="12065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unicast-routing</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interface tunnel 12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rip RIPoTU enable</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interface fa0/0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rip RIPoTU enable</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a:t>
            </a:r>
            <a:endParaRPr lang="en-US" sz="1200" b="1" kern="0" dirty="0" smtClean="0">
              <a:latin typeface="Courier New" pitchFamily="49" charset="0"/>
              <a:cs typeface="Courier New" pitchFamily="49" charset="0"/>
            </a:endParaRPr>
          </a:p>
        </p:txBody>
      </p:sp>
      <p:sp>
        <p:nvSpPr>
          <p:cNvPr id="47" name="Rectangle 46"/>
          <p:cNvSpPr/>
          <p:nvPr/>
        </p:nvSpPr>
        <p:spPr bwMode="auto">
          <a:xfrm>
            <a:off x="1714500" y="4483100"/>
            <a:ext cx="20574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Rectangle 49"/>
          <p:cNvSpPr/>
          <p:nvPr/>
        </p:nvSpPr>
        <p:spPr bwMode="auto">
          <a:xfrm>
            <a:off x="1714500" y="4864100"/>
            <a:ext cx="21209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1460500" y="4127500"/>
            <a:ext cx="18669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Content Placeholder 15"/>
          <p:cNvSpPr txBox="1">
            <a:spLocks/>
          </p:cNvSpPr>
          <p:nvPr/>
        </p:nvSpPr>
        <p:spPr bwMode="auto">
          <a:xfrm>
            <a:off x="293467" y="4102100"/>
            <a:ext cx="8520113" cy="12065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ipv6 unicast-routing</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interface tunnel 12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 </a:t>
            </a:r>
            <a:r>
              <a:rPr lang="en-US" sz="1200" b="1" kern="0" dirty="0" smtClean="0">
                <a:latin typeface="Courier New" pitchFamily="49" charset="0"/>
                <a:cs typeface="Courier New" pitchFamily="49" charset="0"/>
              </a:rPr>
              <a:t>ipv6 rip RIPoTU enable</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 </a:t>
            </a:r>
            <a:r>
              <a:rPr lang="en-US" sz="1200" b="1" kern="0" dirty="0" smtClean="0">
                <a:latin typeface="Courier New" pitchFamily="49" charset="0"/>
                <a:cs typeface="Courier New" pitchFamily="49" charset="0"/>
              </a:rPr>
              <a:t>interface fa0/0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 </a:t>
            </a:r>
            <a:r>
              <a:rPr lang="en-US" sz="1200" b="1" kern="0" dirty="0" smtClean="0">
                <a:latin typeface="Courier New" pitchFamily="49" charset="0"/>
                <a:cs typeface="Courier New" pitchFamily="49" charset="0"/>
              </a:rPr>
              <a:t>ipv6 rip RIPoTU enable</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a:t>
            </a:r>
            <a:endParaRPr lang="en-US" sz="1200" b="1" kern="0" dirty="0" smtClean="0">
              <a:latin typeface="Courier New" pitchFamily="49" charset="0"/>
              <a:cs typeface="Courier New" pitchFamily="49" charset="0"/>
            </a:endParaRPr>
          </a:p>
        </p:txBody>
      </p:sp>
      <p:sp>
        <p:nvSpPr>
          <p:cNvPr id="55" name="Rounded Rectangle 54"/>
          <p:cNvSpPr/>
          <p:nvPr/>
        </p:nvSpPr>
        <p:spPr bwMode="auto">
          <a:xfrm>
            <a:off x="6248400" y="1262270"/>
            <a:ext cx="2603500" cy="1247913"/>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ounded Rectangle 56"/>
          <p:cNvSpPr/>
          <p:nvPr/>
        </p:nvSpPr>
        <p:spPr bwMode="auto">
          <a:xfrm>
            <a:off x="254000" y="1262270"/>
            <a:ext cx="2540000" cy="1247913"/>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0" name="Rounded Rectangle 59"/>
          <p:cNvSpPr/>
          <p:nvPr/>
        </p:nvSpPr>
        <p:spPr bwMode="auto">
          <a:xfrm>
            <a:off x="3175000" y="1262270"/>
            <a:ext cx="2667000" cy="1247913"/>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5" name="Freeform 9"/>
          <p:cNvSpPr>
            <a:spLocks/>
          </p:cNvSpPr>
          <p:nvPr/>
        </p:nvSpPr>
        <p:spPr bwMode="auto">
          <a:xfrm>
            <a:off x="3287872" y="1953374"/>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68" name="Picture 37"/>
          <p:cNvPicPr>
            <a:picLocks noChangeArrowheads="1"/>
          </p:cNvPicPr>
          <p:nvPr/>
        </p:nvPicPr>
        <p:blipFill>
          <a:blip r:embed="rId2" cstate="print"/>
          <a:srcRect/>
          <a:stretch>
            <a:fillRect/>
          </a:stretch>
        </p:blipFill>
        <p:spPr bwMode="auto">
          <a:xfrm>
            <a:off x="2525301" y="1734043"/>
            <a:ext cx="870351" cy="451691"/>
          </a:xfrm>
          <a:prstGeom prst="rect">
            <a:avLst/>
          </a:prstGeom>
          <a:noFill/>
          <a:ln w="9525">
            <a:noFill/>
            <a:miter lim="800000"/>
            <a:headEnd/>
            <a:tailEnd/>
          </a:ln>
        </p:spPr>
      </p:pic>
      <p:sp>
        <p:nvSpPr>
          <p:cNvPr id="71" name="TextBox 70"/>
          <p:cNvSpPr txBox="1"/>
          <p:nvPr/>
        </p:nvSpPr>
        <p:spPr>
          <a:xfrm>
            <a:off x="3458416" y="2105417"/>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72" name="TextBox 71"/>
          <p:cNvSpPr txBox="1"/>
          <p:nvPr/>
        </p:nvSpPr>
        <p:spPr>
          <a:xfrm>
            <a:off x="5041900" y="2104335"/>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73" name="TextBox 72"/>
          <p:cNvSpPr txBox="1"/>
          <p:nvPr/>
        </p:nvSpPr>
        <p:spPr>
          <a:xfrm>
            <a:off x="2800734" y="1954380"/>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74" name="Picture 37"/>
          <p:cNvPicPr>
            <a:picLocks noChangeArrowheads="1"/>
          </p:cNvPicPr>
          <p:nvPr/>
        </p:nvPicPr>
        <p:blipFill>
          <a:blip r:embed="rId2" cstate="print"/>
          <a:srcRect/>
          <a:stretch>
            <a:fillRect/>
          </a:stretch>
        </p:blipFill>
        <p:spPr bwMode="auto">
          <a:xfrm>
            <a:off x="5643796" y="1745060"/>
            <a:ext cx="870351" cy="451691"/>
          </a:xfrm>
          <a:prstGeom prst="rect">
            <a:avLst/>
          </a:prstGeom>
          <a:noFill/>
          <a:ln w="9525">
            <a:noFill/>
            <a:miter lim="800000"/>
            <a:headEnd/>
            <a:tailEnd/>
          </a:ln>
        </p:spPr>
      </p:pic>
      <p:sp>
        <p:nvSpPr>
          <p:cNvPr id="75" name="TextBox 74"/>
          <p:cNvSpPr txBox="1"/>
          <p:nvPr/>
        </p:nvSpPr>
        <p:spPr>
          <a:xfrm>
            <a:off x="5939451" y="196355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76" name="TextBox 75"/>
          <p:cNvSpPr txBox="1"/>
          <p:nvPr/>
        </p:nvSpPr>
        <p:spPr>
          <a:xfrm>
            <a:off x="3177175" y="2214807"/>
            <a:ext cx="2664826" cy="258532"/>
          </a:xfrm>
          <a:prstGeom prst="rect">
            <a:avLst/>
          </a:prstGeom>
          <a:noFill/>
        </p:spPr>
        <p:txBody>
          <a:bodyPr wrap="square" rtlCol="0">
            <a:spAutoFit/>
          </a:bodyPr>
          <a:lstStyle/>
          <a:p>
            <a:r>
              <a:rPr lang="en-US" sz="1200" b="1" dirty="0" smtClean="0"/>
              <a:t>IPv4 RIP</a:t>
            </a:r>
            <a:endParaRPr lang="en-US" sz="1200" b="1" dirty="0"/>
          </a:p>
        </p:txBody>
      </p:sp>
      <p:sp>
        <p:nvSpPr>
          <p:cNvPr id="78" name="TextBox 77"/>
          <p:cNvSpPr txBox="1"/>
          <p:nvPr/>
        </p:nvSpPr>
        <p:spPr>
          <a:xfrm>
            <a:off x="2124916" y="1782395"/>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9" name="TextBox 78"/>
          <p:cNvSpPr txBox="1"/>
          <p:nvPr/>
        </p:nvSpPr>
        <p:spPr>
          <a:xfrm>
            <a:off x="1642719" y="1532834"/>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80" name="Picture 37"/>
          <p:cNvPicPr>
            <a:picLocks noChangeArrowheads="1"/>
          </p:cNvPicPr>
          <p:nvPr/>
        </p:nvPicPr>
        <p:blipFill>
          <a:blip r:embed="rId2" cstate="print"/>
          <a:srcRect/>
          <a:stretch>
            <a:fillRect/>
          </a:stretch>
        </p:blipFill>
        <p:spPr bwMode="auto">
          <a:xfrm>
            <a:off x="340901" y="1734043"/>
            <a:ext cx="870351" cy="451691"/>
          </a:xfrm>
          <a:prstGeom prst="rect">
            <a:avLst/>
          </a:prstGeom>
          <a:noFill/>
          <a:ln w="9525">
            <a:noFill/>
            <a:miter lim="800000"/>
            <a:headEnd/>
            <a:tailEnd/>
          </a:ln>
        </p:spPr>
      </p:pic>
      <p:sp>
        <p:nvSpPr>
          <p:cNvPr id="81" name="TextBox 80"/>
          <p:cNvSpPr txBox="1"/>
          <p:nvPr/>
        </p:nvSpPr>
        <p:spPr>
          <a:xfrm>
            <a:off x="616334" y="1954380"/>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82" name="TextBox 81"/>
          <p:cNvSpPr txBox="1"/>
          <p:nvPr/>
        </p:nvSpPr>
        <p:spPr>
          <a:xfrm>
            <a:off x="1248616" y="1775217"/>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3" name="TextBox 82"/>
          <p:cNvSpPr txBox="1"/>
          <p:nvPr/>
        </p:nvSpPr>
        <p:spPr>
          <a:xfrm>
            <a:off x="877404" y="1535595"/>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84" name="Straight Connector 83"/>
          <p:cNvCxnSpPr>
            <a:stCxn id="80" idx="3"/>
            <a:endCxn id="68" idx="1"/>
          </p:cNvCxnSpPr>
          <p:nvPr/>
        </p:nvCxnSpPr>
        <p:spPr bwMode="auto">
          <a:xfrm>
            <a:off x="1211252" y="1959889"/>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5" name="TextBox 84"/>
          <p:cNvSpPr txBox="1"/>
          <p:nvPr/>
        </p:nvSpPr>
        <p:spPr>
          <a:xfrm>
            <a:off x="7053747" y="1535595"/>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86" name="Picture 37"/>
          <p:cNvPicPr>
            <a:picLocks noChangeArrowheads="1"/>
          </p:cNvPicPr>
          <p:nvPr/>
        </p:nvPicPr>
        <p:blipFill>
          <a:blip r:embed="rId2" cstate="print"/>
          <a:srcRect/>
          <a:stretch>
            <a:fillRect/>
          </a:stretch>
        </p:blipFill>
        <p:spPr bwMode="auto">
          <a:xfrm>
            <a:off x="7922801" y="1746743"/>
            <a:ext cx="870351" cy="451691"/>
          </a:xfrm>
          <a:prstGeom prst="rect">
            <a:avLst/>
          </a:prstGeom>
          <a:noFill/>
          <a:ln w="9525">
            <a:noFill/>
            <a:miter lim="800000"/>
            <a:headEnd/>
            <a:tailEnd/>
          </a:ln>
        </p:spPr>
      </p:pic>
      <p:sp>
        <p:nvSpPr>
          <p:cNvPr id="88" name="TextBox 87"/>
          <p:cNvSpPr txBox="1"/>
          <p:nvPr/>
        </p:nvSpPr>
        <p:spPr>
          <a:xfrm>
            <a:off x="8198234" y="1967080"/>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89" name="TextBox 88"/>
          <p:cNvSpPr txBox="1"/>
          <p:nvPr/>
        </p:nvSpPr>
        <p:spPr>
          <a:xfrm>
            <a:off x="7522417" y="1774135"/>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90" name="Straight Connector 89"/>
          <p:cNvCxnSpPr>
            <a:stCxn id="86" idx="1"/>
            <a:endCxn id="74" idx="3"/>
          </p:cNvCxnSpPr>
          <p:nvPr/>
        </p:nvCxnSpPr>
        <p:spPr bwMode="auto">
          <a:xfrm rot="10800000">
            <a:off x="6514147" y="1970907"/>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91" name="TextBox 90"/>
          <p:cNvSpPr txBox="1"/>
          <p:nvPr/>
        </p:nvSpPr>
        <p:spPr>
          <a:xfrm>
            <a:off x="6180482" y="1535595"/>
            <a:ext cx="828807" cy="199567"/>
          </a:xfrm>
          <a:prstGeom prst="rect">
            <a:avLst/>
          </a:prstGeom>
          <a:noFill/>
        </p:spPr>
        <p:txBody>
          <a:bodyPr wrap="square" lIns="0" tIns="0" rIns="0" bIns="0" rtlCol="0" anchor="ctr" anchorCtr="0">
            <a:noAutofit/>
          </a:bodyPr>
          <a:lstStyle/>
          <a:p>
            <a:pPr algn="r"/>
            <a:r>
              <a:rPr lang="en-US" sz="1050" dirty="0" smtClean="0"/>
              <a:t>24::2/64</a:t>
            </a:r>
            <a:endParaRPr lang="en-US" sz="1050" dirty="0"/>
          </a:p>
        </p:txBody>
      </p:sp>
      <p:sp>
        <p:nvSpPr>
          <p:cNvPr id="92" name="TextBox 91"/>
          <p:cNvSpPr txBox="1"/>
          <p:nvPr/>
        </p:nvSpPr>
        <p:spPr>
          <a:xfrm>
            <a:off x="6557217" y="1774135"/>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93" name="TextBox 92"/>
          <p:cNvSpPr txBox="1"/>
          <p:nvPr/>
        </p:nvSpPr>
        <p:spPr>
          <a:xfrm>
            <a:off x="215899" y="1062383"/>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94" name="TextBox 93"/>
          <p:cNvSpPr txBox="1"/>
          <p:nvPr/>
        </p:nvSpPr>
        <p:spPr>
          <a:xfrm>
            <a:off x="2400299" y="1062383"/>
            <a:ext cx="1130301" cy="215900"/>
          </a:xfrm>
          <a:prstGeom prst="rect">
            <a:avLst/>
          </a:prstGeom>
          <a:noFill/>
        </p:spPr>
        <p:txBody>
          <a:bodyPr wrap="square" lIns="0" tIns="0" rIns="0" bIns="0" rtlCol="0" anchor="ctr" anchorCtr="0">
            <a:noAutofit/>
          </a:bodyPr>
          <a:lstStyle/>
          <a:p>
            <a:r>
              <a:rPr lang="en-US" sz="1050" u="sng" dirty="0" smtClean="0"/>
              <a:t>Lo101: 10.1.1.1/24</a:t>
            </a:r>
            <a:endParaRPr lang="en-US" sz="1050" u="sng" dirty="0"/>
          </a:p>
        </p:txBody>
      </p:sp>
      <p:sp>
        <p:nvSpPr>
          <p:cNvPr id="95" name="TextBox 94"/>
          <p:cNvSpPr txBox="1"/>
          <p:nvPr/>
        </p:nvSpPr>
        <p:spPr>
          <a:xfrm>
            <a:off x="5518149" y="1062383"/>
            <a:ext cx="1130301" cy="215900"/>
          </a:xfrm>
          <a:prstGeom prst="rect">
            <a:avLst/>
          </a:prstGeom>
          <a:noFill/>
        </p:spPr>
        <p:txBody>
          <a:bodyPr wrap="square" lIns="0" tIns="0" rIns="0" bIns="0" rtlCol="0" anchor="ctr" anchorCtr="0">
            <a:noAutofit/>
          </a:bodyPr>
          <a:lstStyle/>
          <a:p>
            <a:r>
              <a:rPr lang="en-US" sz="1050" u="sng" dirty="0" smtClean="0"/>
              <a:t>Lo102: 10.1.1.2/24</a:t>
            </a:r>
            <a:endParaRPr lang="en-US" sz="1050" u="sng" dirty="0"/>
          </a:p>
        </p:txBody>
      </p:sp>
      <p:sp>
        <p:nvSpPr>
          <p:cNvPr id="96" name="TextBox 95"/>
          <p:cNvSpPr txBox="1"/>
          <p:nvPr/>
        </p:nvSpPr>
        <p:spPr>
          <a:xfrm>
            <a:off x="7797799" y="1062383"/>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97" name="Straight Arrow Connector 96"/>
          <p:cNvCxnSpPr>
            <a:stCxn id="93" idx="2"/>
            <a:endCxn id="80" idx="0"/>
          </p:cNvCxnSpPr>
          <p:nvPr/>
        </p:nvCxnSpPr>
        <p:spPr bwMode="auto">
          <a:xfrm rot="5400000">
            <a:off x="550684" y="1503677"/>
            <a:ext cx="455760"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8" name="Straight Arrow Connector 97"/>
          <p:cNvCxnSpPr>
            <a:stCxn id="94" idx="2"/>
            <a:endCxn id="68" idx="0"/>
          </p:cNvCxnSpPr>
          <p:nvPr/>
        </p:nvCxnSpPr>
        <p:spPr bwMode="auto">
          <a:xfrm rot="5400000">
            <a:off x="2735084" y="1503677"/>
            <a:ext cx="455760"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9" name="Straight Arrow Connector 98"/>
          <p:cNvCxnSpPr>
            <a:stCxn id="95" idx="2"/>
            <a:endCxn id="74" idx="0"/>
          </p:cNvCxnSpPr>
          <p:nvPr/>
        </p:nvCxnSpPr>
        <p:spPr bwMode="auto">
          <a:xfrm rot="5400000">
            <a:off x="5847748" y="1509507"/>
            <a:ext cx="466777"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0" name="Straight Arrow Connector 99"/>
          <p:cNvCxnSpPr>
            <a:stCxn id="96" idx="2"/>
            <a:endCxn id="86" idx="0"/>
          </p:cNvCxnSpPr>
          <p:nvPr/>
        </p:nvCxnSpPr>
        <p:spPr bwMode="auto">
          <a:xfrm rot="5400000">
            <a:off x="8126234" y="1510027"/>
            <a:ext cx="468460"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01" name="Can 100"/>
          <p:cNvSpPr/>
          <p:nvPr/>
        </p:nvSpPr>
        <p:spPr bwMode="auto">
          <a:xfrm rot="5400000">
            <a:off x="4417726" y="382876"/>
            <a:ext cx="189278" cy="2464904"/>
          </a:xfrm>
          <a:prstGeom prst="can">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2" name="TextBox 101"/>
          <p:cNvSpPr txBox="1"/>
          <p:nvPr/>
        </p:nvSpPr>
        <p:spPr>
          <a:xfrm>
            <a:off x="5152884" y="1530693"/>
            <a:ext cx="801188" cy="197841"/>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sp>
        <p:nvSpPr>
          <p:cNvPr id="129" name="TextBox 128"/>
          <p:cNvSpPr txBox="1"/>
          <p:nvPr/>
        </p:nvSpPr>
        <p:spPr>
          <a:xfrm>
            <a:off x="3440045" y="1528968"/>
            <a:ext cx="876299" cy="2122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130" name="TextBox 129"/>
          <p:cNvSpPr txBox="1"/>
          <p:nvPr/>
        </p:nvSpPr>
        <p:spPr>
          <a:xfrm>
            <a:off x="3445716" y="1779634"/>
            <a:ext cx="1013551" cy="165253"/>
          </a:xfrm>
          <a:prstGeom prst="rect">
            <a:avLst/>
          </a:prstGeom>
          <a:noFill/>
        </p:spPr>
        <p:txBody>
          <a:bodyPr wrap="square" lIns="0" tIns="0" rIns="0" bIns="0" rtlCol="0" anchor="ctr" anchorCtr="0">
            <a:noAutofit/>
          </a:bodyPr>
          <a:lstStyle/>
          <a:p>
            <a:pPr algn="l"/>
            <a:r>
              <a:rPr lang="en-US" sz="1050" dirty="0" smtClean="0"/>
              <a:t>172.16.12.1/24</a:t>
            </a:r>
            <a:endParaRPr lang="en-US" sz="1050" dirty="0"/>
          </a:p>
        </p:txBody>
      </p:sp>
      <p:sp>
        <p:nvSpPr>
          <p:cNvPr id="131" name="TextBox 130"/>
          <p:cNvSpPr txBox="1"/>
          <p:nvPr/>
        </p:nvSpPr>
        <p:spPr>
          <a:xfrm>
            <a:off x="4572000" y="1736034"/>
            <a:ext cx="1049171" cy="240381"/>
          </a:xfrm>
          <a:prstGeom prst="rect">
            <a:avLst/>
          </a:prstGeom>
          <a:noFill/>
        </p:spPr>
        <p:txBody>
          <a:bodyPr wrap="square" lIns="0" tIns="0" rIns="0" bIns="0" rtlCol="0" anchor="ctr" anchorCtr="0">
            <a:noAutofit/>
          </a:bodyPr>
          <a:lstStyle/>
          <a:p>
            <a:pPr algn="r"/>
            <a:r>
              <a:rPr lang="en-US" sz="1050" dirty="0" smtClean="0"/>
              <a:t>172.16.12.2/24</a:t>
            </a:r>
            <a:endParaRPr lang="en-US" sz="1050" dirty="0"/>
          </a:p>
        </p:txBody>
      </p:sp>
      <p:sp>
        <p:nvSpPr>
          <p:cNvPr id="132" name="TextBox 131"/>
          <p:cNvSpPr txBox="1"/>
          <p:nvPr/>
        </p:nvSpPr>
        <p:spPr>
          <a:xfrm>
            <a:off x="3210306" y="1303721"/>
            <a:ext cx="2664826" cy="244682"/>
          </a:xfrm>
          <a:prstGeom prst="rect">
            <a:avLst/>
          </a:prstGeom>
          <a:noFill/>
        </p:spPr>
        <p:txBody>
          <a:bodyPr wrap="square" rtlCol="0">
            <a:spAutoFit/>
          </a:bodyPr>
          <a:lstStyle/>
          <a:p>
            <a:r>
              <a:rPr lang="en-US" sz="1100" b="1" dirty="0" smtClean="0"/>
              <a:t>GRE IPv4 Tunnel</a:t>
            </a:r>
            <a:endParaRPr lang="en-US" sz="1100" b="1" dirty="0"/>
          </a:p>
        </p:txBody>
      </p:sp>
    </p:spTree>
  </p:cSld>
  <p:clrMapOvr>
    <a:masterClrMapping/>
  </p:clrMapOvr>
  <p:transition/>
  <p:timing>
    <p:tnLst>
      <p:par>
        <p:cTn id="1" dur="indefinite" restart="never" nodeType="tmRoot"/>
      </p:par>
    </p:tnLst>
  </p:timing>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bwMode="auto">
          <a:xfrm>
            <a:off x="1714500" y="3073400"/>
            <a:ext cx="20574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6" name="Rectangle 55"/>
          <p:cNvSpPr/>
          <p:nvPr/>
        </p:nvSpPr>
        <p:spPr bwMode="auto">
          <a:xfrm>
            <a:off x="1460500" y="2717800"/>
            <a:ext cx="18669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GRE Tunnel Example</a:t>
            </a:r>
            <a:endParaRPr lang="en-US" dirty="0"/>
          </a:p>
        </p:txBody>
      </p:sp>
      <p:sp>
        <p:nvSpPr>
          <p:cNvPr id="46" name="Content Placeholder 6"/>
          <p:cNvSpPr>
            <a:spLocks noGrp="1"/>
          </p:cNvSpPr>
          <p:nvPr>
            <p:ph idx="11"/>
          </p:nvPr>
        </p:nvSpPr>
        <p:spPr>
          <a:xfrm>
            <a:off x="279400" y="4711705"/>
            <a:ext cx="8483600" cy="1257299"/>
          </a:xfrm>
        </p:spPr>
        <p:txBody>
          <a:bodyPr>
            <a:noAutofit/>
          </a:bodyPr>
          <a:lstStyle/>
          <a:p>
            <a:pPr marL="236538" lvl="1">
              <a:lnSpc>
                <a:spcPct val="100000"/>
              </a:lnSpc>
              <a:spcBef>
                <a:spcPts val="0"/>
              </a:spcBef>
              <a:buFont typeface="Wingdings" pitchFamily="2" charset="2"/>
              <a:buChar char="§"/>
            </a:pPr>
            <a:r>
              <a:rPr lang="en-US" dirty="0" smtClean="0"/>
              <a:t>RIPng is enabled on the Fast Ethernet interfaces of R3 and R4.</a:t>
            </a:r>
          </a:p>
          <a:p>
            <a:pPr marL="236538" lvl="1">
              <a:lnSpc>
                <a:spcPct val="100000"/>
              </a:lnSpc>
              <a:spcBef>
                <a:spcPts val="0"/>
              </a:spcBef>
              <a:buFont typeface="Wingdings" pitchFamily="2" charset="2"/>
              <a:buChar char="§"/>
            </a:pPr>
            <a:r>
              <a:rPr lang="en-US" dirty="0" smtClean="0"/>
              <a:t>Now end-to-end connectivity should be achieved.</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8382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 </a:t>
            </a:r>
            <a:r>
              <a:rPr lang="en-US" sz="1200" b="1" kern="0" dirty="0" smtClean="0">
                <a:latin typeface="Courier New" pitchFamily="49" charset="0"/>
                <a:cs typeface="Courier New" pitchFamily="49" charset="0"/>
              </a:rPr>
              <a:t>ipv6 unicast-routing</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 </a:t>
            </a:r>
            <a:r>
              <a:rPr lang="en-US" sz="1200" b="1" kern="0" dirty="0" smtClean="0">
                <a:latin typeface="Courier New" pitchFamily="49" charset="0"/>
                <a:cs typeface="Courier New" pitchFamily="49" charset="0"/>
              </a:rPr>
              <a:t>interface fa0/0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R3(config-if)# </a:t>
            </a:r>
            <a:r>
              <a:rPr lang="en-US" sz="1200" b="1" kern="0" dirty="0" smtClean="0">
                <a:latin typeface="Courier New" pitchFamily="49" charset="0"/>
                <a:cs typeface="Courier New" pitchFamily="49" charset="0"/>
              </a:rPr>
              <a:t>ipv6 rip RIPoTU enable</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R3(config-if)#</a:t>
            </a:r>
            <a:endParaRPr lang="en-US" sz="1200" b="1" kern="0" dirty="0" smtClean="0">
              <a:latin typeface="Courier New" pitchFamily="49" charset="0"/>
              <a:cs typeface="Courier New" pitchFamily="49" charset="0"/>
            </a:endParaRPr>
          </a:p>
        </p:txBody>
      </p:sp>
      <p:sp>
        <p:nvSpPr>
          <p:cNvPr id="47" name="Rectangle 46"/>
          <p:cNvSpPr/>
          <p:nvPr/>
        </p:nvSpPr>
        <p:spPr bwMode="auto">
          <a:xfrm>
            <a:off x="1714500" y="4064000"/>
            <a:ext cx="20574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1460500" y="3708400"/>
            <a:ext cx="18669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Content Placeholder 15"/>
          <p:cNvSpPr txBox="1">
            <a:spLocks/>
          </p:cNvSpPr>
          <p:nvPr/>
        </p:nvSpPr>
        <p:spPr bwMode="auto">
          <a:xfrm>
            <a:off x="293467" y="3683000"/>
            <a:ext cx="8520113" cy="8001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R4(config)# </a:t>
            </a:r>
            <a:r>
              <a:rPr lang="en-US" sz="1200" b="1" kern="0" dirty="0" smtClean="0">
                <a:latin typeface="Courier New" pitchFamily="49" charset="0"/>
                <a:cs typeface="Courier New" pitchFamily="49" charset="0"/>
              </a:rPr>
              <a:t>ipv6 unicast-routing</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R4(config)# </a:t>
            </a:r>
            <a:r>
              <a:rPr lang="en-US" sz="1200" b="1" kern="0" dirty="0" smtClean="0">
                <a:latin typeface="Courier New" pitchFamily="49" charset="0"/>
                <a:cs typeface="Courier New" pitchFamily="49" charset="0"/>
              </a:rPr>
              <a:t>interface fa0/0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R4(config-if)# </a:t>
            </a:r>
            <a:r>
              <a:rPr lang="en-US" sz="1200" b="1" kern="0" dirty="0" smtClean="0">
                <a:latin typeface="Courier New" pitchFamily="49" charset="0"/>
                <a:cs typeface="Courier New" pitchFamily="49" charset="0"/>
              </a:rPr>
              <a:t>ipv6 rip RIPoTU enable</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R4(config-if)#</a:t>
            </a:r>
            <a:endParaRPr lang="en-US" sz="1200" b="1" kern="0" dirty="0" smtClean="0">
              <a:latin typeface="Courier New" pitchFamily="49" charset="0"/>
              <a:cs typeface="Courier New" pitchFamily="49" charset="0"/>
            </a:endParaRPr>
          </a:p>
        </p:txBody>
      </p:sp>
      <p:sp>
        <p:nvSpPr>
          <p:cNvPr id="50" name="Rounded Rectangle 49"/>
          <p:cNvSpPr/>
          <p:nvPr/>
        </p:nvSpPr>
        <p:spPr bwMode="auto">
          <a:xfrm>
            <a:off x="6248400" y="1262270"/>
            <a:ext cx="2603500" cy="1247913"/>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Rounded Rectangle 52"/>
          <p:cNvSpPr/>
          <p:nvPr/>
        </p:nvSpPr>
        <p:spPr bwMode="auto">
          <a:xfrm>
            <a:off x="254000" y="1262270"/>
            <a:ext cx="2540000" cy="1247913"/>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5" name="Rounded Rectangle 54"/>
          <p:cNvSpPr/>
          <p:nvPr/>
        </p:nvSpPr>
        <p:spPr bwMode="auto">
          <a:xfrm>
            <a:off x="3175000" y="1262270"/>
            <a:ext cx="2667000" cy="1247913"/>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Freeform 9"/>
          <p:cNvSpPr>
            <a:spLocks/>
          </p:cNvSpPr>
          <p:nvPr/>
        </p:nvSpPr>
        <p:spPr bwMode="auto">
          <a:xfrm>
            <a:off x="3287872" y="1953374"/>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60" name="Picture 37"/>
          <p:cNvPicPr>
            <a:picLocks noChangeArrowheads="1"/>
          </p:cNvPicPr>
          <p:nvPr/>
        </p:nvPicPr>
        <p:blipFill>
          <a:blip r:embed="rId2" cstate="print"/>
          <a:srcRect/>
          <a:stretch>
            <a:fillRect/>
          </a:stretch>
        </p:blipFill>
        <p:spPr bwMode="auto">
          <a:xfrm>
            <a:off x="2525301" y="1734043"/>
            <a:ext cx="870351" cy="451691"/>
          </a:xfrm>
          <a:prstGeom prst="rect">
            <a:avLst/>
          </a:prstGeom>
          <a:noFill/>
          <a:ln w="9525">
            <a:noFill/>
            <a:miter lim="800000"/>
            <a:headEnd/>
            <a:tailEnd/>
          </a:ln>
        </p:spPr>
      </p:pic>
      <p:sp>
        <p:nvSpPr>
          <p:cNvPr id="65" name="TextBox 64"/>
          <p:cNvSpPr txBox="1"/>
          <p:nvPr/>
        </p:nvSpPr>
        <p:spPr>
          <a:xfrm>
            <a:off x="3458416" y="2105417"/>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68" name="TextBox 67"/>
          <p:cNvSpPr txBox="1"/>
          <p:nvPr/>
        </p:nvSpPr>
        <p:spPr>
          <a:xfrm>
            <a:off x="5041900" y="2104335"/>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71" name="TextBox 70"/>
          <p:cNvSpPr txBox="1"/>
          <p:nvPr/>
        </p:nvSpPr>
        <p:spPr>
          <a:xfrm>
            <a:off x="2800734" y="1954380"/>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72" name="Picture 37"/>
          <p:cNvPicPr>
            <a:picLocks noChangeArrowheads="1"/>
          </p:cNvPicPr>
          <p:nvPr/>
        </p:nvPicPr>
        <p:blipFill>
          <a:blip r:embed="rId2" cstate="print"/>
          <a:srcRect/>
          <a:stretch>
            <a:fillRect/>
          </a:stretch>
        </p:blipFill>
        <p:spPr bwMode="auto">
          <a:xfrm>
            <a:off x="5643796" y="1745060"/>
            <a:ext cx="870351" cy="451691"/>
          </a:xfrm>
          <a:prstGeom prst="rect">
            <a:avLst/>
          </a:prstGeom>
          <a:noFill/>
          <a:ln w="9525">
            <a:noFill/>
            <a:miter lim="800000"/>
            <a:headEnd/>
            <a:tailEnd/>
          </a:ln>
        </p:spPr>
      </p:pic>
      <p:sp>
        <p:nvSpPr>
          <p:cNvPr id="73" name="TextBox 72"/>
          <p:cNvSpPr txBox="1"/>
          <p:nvPr/>
        </p:nvSpPr>
        <p:spPr>
          <a:xfrm>
            <a:off x="5939451" y="196355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74" name="TextBox 73"/>
          <p:cNvSpPr txBox="1"/>
          <p:nvPr/>
        </p:nvSpPr>
        <p:spPr>
          <a:xfrm>
            <a:off x="3177175" y="2214807"/>
            <a:ext cx="2664826" cy="258532"/>
          </a:xfrm>
          <a:prstGeom prst="rect">
            <a:avLst/>
          </a:prstGeom>
          <a:noFill/>
        </p:spPr>
        <p:txBody>
          <a:bodyPr wrap="square" rtlCol="0">
            <a:spAutoFit/>
          </a:bodyPr>
          <a:lstStyle/>
          <a:p>
            <a:r>
              <a:rPr lang="en-US" sz="1200" b="1" dirty="0" smtClean="0"/>
              <a:t>IPv4 RIP</a:t>
            </a:r>
            <a:endParaRPr lang="en-US" sz="1200" b="1" dirty="0"/>
          </a:p>
        </p:txBody>
      </p:sp>
      <p:sp>
        <p:nvSpPr>
          <p:cNvPr id="75" name="TextBox 74"/>
          <p:cNvSpPr txBox="1"/>
          <p:nvPr/>
        </p:nvSpPr>
        <p:spPr>
          <a:xfrm>
            <a:off x="2124916" y="1782395"/>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6" name="TextBox 75"/>
          <p:cNvSpPr txBox="1"/>
          <p:nvPr/>
        </p:nvSpPr>
        <p:spPr>
          <a:xfrm>
            <a:off x="1642719" y="1532834"/>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78" name="Picture 37"/>
          <p:cNvPicPr>
            <a:picLocks noChangeArrowheads="1"/>
          </p:cNvPicPr>
          <p:nvPr/>
        </p:nvPicPr>
        <p:blipFill>
          <a:blip r:embed="rId2" cstate="print"/>
          <a:srcRect/>
          <a:stretch>
            <a:fillRect/>
          </a:stretch>
        </p:blipFill>
        <p:spPr bwMode="auto">
          <a:xfrm>
            <a:off x="340901" y="1734043"/>
            <a:ext cx="870351" cy="451691"/>
          </a:xfrm>
          <a:prstGeom prst="rect">
            <a:avLst/>
          </a:prstGeom>
          <a:noFill/>
          <a:ln w="9525">
            <a:noFill/>
            <a:miter lim="800000"/>
            <a:headEnd/>
            <a:tailEnd/>
          </a:ln>
        </p:spPr>
      </p:pic>
      <p:sp>
        <p:nvSpPr>
          <p:cNvPr id="79" name="TextBox 78"/>
          <p:cNvSpPr txBox="1"/>
          <p:nvPr/>
        </p:nvSpPr>
        <p:spPr>
          <a:xfrm>
            <a:off x="616334" y="1954380"/>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80" name="TextBox 79"/>
          <p:cNvSpPr txBox="1"/>
          <p:nvPr/>
        </p:nvSpPr>
        <p:spPr>
          <a:xfrm>
            <a:off x="1248616" y="1775217"/>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1" name="TextBox 80"/>
          <p:cNvSpPr txBox="1"/>
          <p:nvPr/>
        </p:nvSpPr>
        <p:spPr>
          <a:xfrm>
            <a:off x="877404" y="1535595"/>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82" name="Straight Connector 81"/>
          <p:cNvCxnSpPr>
            <a:stCxn id="78" idx="3"/>
            <a:endCxn id="60" idx="1"/>
          </p:cNvCxnSpPr>
          <p:nvPr/>
        </p:nvCxnSpPr>
        <p:spPr bwMode="auto">
          <a:xfrm>
            <a:off x="1211252" y="1959889"/>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3" name="TextBox 82"/>
          <p:cNvSpPr txBox="1"/>
          <p:nvPr/>
        </p:nvSpPr>
        <p:spPr>
          <a:xfrm>
            <a:off x="7053747" y="1535595"/>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84" name="Picture 37"/>
          <p:cNvPicPr>
            <a:picLocks noChangeArrowheads="1"/>
          </p:cNvPicPr>
          <p:nvPr/>
        </p:nvPicPr>
        <p:blipFill>
          <a:blip r:embed="rId2" cstate="print"/>
          <a:srcRect/>
          <a:stretch>
            <a:fillRect/>
          </a:stretch>
        </p:blipFill>
        <p:spPr bwMode="auto">
          <a:xfrm>
            <a:off x="7922801" y="1746743"/>
            <a:ext cx="870351" cy="451691"/>
          </a:xfrm>
          <a:prstGeom prst="rect">
            <a:avLst/>
          </a:prstGeom>
          <a:noFill/>
          <a:ln w="9525">
            <a:noFill/>
            <a:miter lim="800000"/>
            <a:headEnd/>
            <a:tailEnd/>
          </a:ln>
        </p:spPr>
      </p:pic>
      <p:sp>
        <p:nvSpPr>
          <p:cNvPr id="85" name="TextBox 84"/>
          <p:cNvSpPr txBox="1"/>
          <p:nvPr/>
        </p:nvSpPr>
        <p:spPr>
          <a:xfrm>
            <a:off x="8198234" y="1967080"/>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86" name="TextBox 85"/>
          <p:cNvSpPr txBox="1"/>
          <p:nvPr/>
        </p:nvSpPr>
        <p:spPr>
          <a:xfrm>
            <a:off x="7522417" y="1774135"/>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88" name="Straight Connector 87"/>
          <p:cNvCxnSpPr>
            <a:stCxn id="84" idx="1"/>
            <a:endCxn id="72" idx="3"/>
          </p:cNvCxnSpPr>
          <p:nvPr/>
        </p:nvCxnSpPr>
        <p:spPr bwMode="auto">
          <a:xfrm rot="10800000">
            <a:off x="6514147" y="1970907"/>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9" name="TextBox 88"/>
          <p:cNvSpPr txBox="1"/>
          <p:nvPr/>
        </p:nvSpPr>
        <p:spPr>
          <a:xfrm>
            <a:off x="6180482" y="1535595"/>
            <a:ext cx="828807" cy="199567"/>
          </a:xfrm>
          <a:prstGeom prst="rect">
            <a:avLst/>
          </a:prstGeom>
          <a:noFill/>
        </p:spPr>
        <p:txBody>
          <a:bodyPr wrap="square" lIns="0" tIns="0" rIns="0" bIns="0" rtlCol="0" anchor="ctr" anchorCtr="0">
            <a:noAutofit/>
          </a:bodyPr>
          <a:lstStyle/>
          <a:p>
            <a:pPr algn="r"/>
            <a:r>
              <a:rPr lang="en-US" sz="1050" dirty="0" smtClean="0"/>
              <a:t>24::2/64</a:t>
            </a:r>
            <a:endParaRPr lang="en-US" sz="1050" dirty="0"/>
          </a:p>
        </p:txBody>
      </p:sp>
      <p:sp>
        <p:nvSpPr>
          <p:cNvPr id="90" name="TextBox 89"/>
          <p:cNvSpPr txBox="1"/>
          <p:nvPr/>
        </p:nvSpPr>
        <p:spPr>
          <a:xfrm>
            <a:off x="6557217" y="1774135"/>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91" name="TextBox 90"/>
          <p:cNvSpPr txBox="1"/>
          <p:nvPr/>
        </p:nvSpPr>
        <p:spPr>
          <a:xfrm>
            <a:off x="215899" y="1062383"/>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92" name="TextBox 91"/>
          <p:cNvSpPr txBox="1"/>
          <p:nvPr/>
        </p:nvSpPr>
        <p:spPr>
          <a:xfrm>
            <a:off x="2400299" y="1062383"/>
            <a:ext cx="1130301" cy="215900"/>
          </a:xfrm>
          <a:prstGeom prst="rect">
            <a:avLst/>
          </a:prstGeom>
          <a:noFill/>
        </p:spPr>
        <p:txBody>
          <a:bodyPr wrap="square" lIns="0" tIns="0" rIns="0" bIns="0" rtlCol="0" anchor="ctr" anchorCtr="0">
            <a:noAutofit/>
          </a:bodyPr>
          <a:lstStyle/>
          <a:p>
            <a:r>
              <a:rPr lang="en-US" sz="1050" u="sng" dirty="0" smtClean="0"/>
              <a:t>Lo101: 10.1.1.1/24</a:t>
            </a:r>
            <a:endParaRPr lang="en-US" sz="1050" u="sng" dirty="0"/>
          </a:p>
        </p:txBody>
      </p:sp>
      <p:sp>
        <p:nvSpPr>
          <p:cNvPr id="93" name="TextBox 92"/>
          <p:cNvSpPr txBox="1"/>
          <p:nvPr/>
        </p:nvSpPr>
        <p:spPr>
          <a:xfrm>
            <a:off x="5518149" y="1062383"/>
            <a:ext cx="1130301" cy="215900"/>
          </a:xfrm>
          <a:prstGeom prst="rect">
            <a:avLst/>
          </a:prstGeom>
          <a:noFill/>
        </p:spPr>
        <p:txBody>
          <a:bodyPr wrap="square" lIns="0" tIns="0" rIns="0" bIns="0" rtlCol="0" anchor="ctr" anchorCtr="0">
            <a:noAutofit/>
          </a:bodyPr>
          <a:lstStyle/>
          <a:p>
            <a:r>
              <a:rPr lang="en-US" sz="1050" u="sng" dirty="0" smtClean="0"/>
              <a:t>Lo102: 10.1.1.2/24</a:t>
            </a:r>
            <a:endParaRPr lang="en-US" sz="1050" u="sng" dirty="0"/>
          </a:p>
        </p:txBody>
      </p:sp>
      <p:sp>
        <p:nvSpPr>
          <p:cNvPr id="94" name="TextBox 93"/>
          <p:cNvSpPr txBox="1"/>
          <p:nvPr/>
        </p:nvSpPr>
        <p:spPr>
          <a:xfrm>
            <a:off x="7797799" y="1062383"/>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95" name="Straight Arrow Connector 94"/>
          <p:cNvCxnSpPr>
            <a:stCxn id="91" idx="2"/>
            <a:endCxn id="78" idx="0"/>
          </p:cNvCxnSpPr>
          <p:nvPr/>
        </p:nvCxnSpPr>
        <p:spPr bwMode="auto">
          <a:xfrm rot="5400000">
            <a:off x="550684" y="1503677"/>
            <a:ext cx="455760"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6" name="Straight Arrow Connector 95"/>
          <p:cNvCxnSpPr>
            <a:stCxn id="92" idx="2"/>
            <a:endCxn id="60" idx="0"/>
          </p:cNvCxnSpPr>
          <p:nvPr/>
        </p:nvCxnSpPr>
        <p:spPr bwMode="auto">
          <a:xfrm rot="5400000">
            <a:off x="2735084" y="1503677"/>
            <a:ext cx="455760"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7" name="Straight Arrow Connector 96"/>
          <p:cNvCxnSpPr>
            <a:stCxn id="93" idx="2"/>
            <a:endCxn id="72" idx="0"/>
          </p:cNvCxnSpPr>
          <p:nvPr/>
        </p:nvCxnSpPr>
        <p:spPr bwMode="auto">
          <a:xfrm rot="5400000">
            <a:off x="5847748" y="1509507"/>
            <a:ext cx="466777"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8" name="Straight Arrow Connector 97"/>
          <p:cNvCxnSpPr>
            <a:stCxn id="94" idx="2"/>
            <a:endCxn id="84" idx="0"/>
          </p:cNvCxnSpPr>
          <p:nvPr/>
        </p:nvCxnSpPr>
        <p:spPr bwMode="auto">
          <a:xfrm rot="5400000">
            <a:off x="8126234" y="1510027"/>
            <a:ext cx="468460"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99" name="Can 98"/>
          <p:cNvSpPr/>
          <p:nvPr/>
        </p:nvSpPr>
        <p:spPr bwMode="auto">
          <a:xfrm rot="5400000">
            <a:off x="4417726" y="382876"/>
            <a:ext cx="189278" cy="2464904"/>
          </a:xfrm>
          <a:prstGeom prst="can">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0" name="TextBox 99"/>
          <p:cNvSpPr txBox="1"/>
          <p:nvPr/>
        </p:nvSpPr>
        <p:spPr>
          <a:xfrm>
            <a:off x="5152884" y="1530693"/>
            <a:ext cx="801188" cy="197841"/>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sp>
        <p:nvSpPr>
          <p:cNvPr id="101" name="TextBox 100"/>
          <p:cNvSpPr txBox="1"/>
          <p:nvPr/>
        </p:nvSpPr>
        <p:spPr>
          <a:xfrm>
            <a:off x="3440045" y="1528968"/>
            <a:ext cx="876299" cy="2122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102" name="TextBox 101"/>
          <p:cNvSpPr txBox="1"/>
          <p:nvPr/>
        </p:nvSpPr>
        <p:spPr>
          <a:xfrm>
            <a:off x="3445716" y="1779634"/>
            <a:ext cx="1013551" cy="165253"/>
          </a:xfrm>
          <a:prstGeom prst="rect">
            <a:avLst/>
          </a:prstGeom>
          <a:noFill/>
        </p:spPr>
        <p:txBody>
          <a:bodyPr wrap="square" lIns="0" tIns="0" rIns="0" bIns="0" rtlCol="0" anchor="ctr" anchorCtr="0">
            <a:noAutofit/>
          </a:bodyPr>
          <a:lstStyle/>
          <a:p>
            <a:pPr algn="l"/>
            <a:r>
              <a:rPr lang="en-US" sz="1050" dirty="0" smtClean="0"/>
              <a:t>172.16.12.1/24</a:t>
            </a:r>
            <a:endParaRPr lang="en-US" sz="1050" dirty="0"/>
          </a:p>
        </p:txBody>
      </p:sp>
      <p:sp>
        <p:nvSpPr>
          <p:cNvPr id="129" name="TextBox 128"/>
          <p:cNvSpPr txBox="1"/>
          <p:nvPr/>
        </p:nvSpPr>
        <p:spPr>
          <a:xfrm>
            <a:off x="4572000" y="1736034"/>
            <a:ext cx="1049171" cy="240381"/>
          </a:xfrm>
          <a:prstGeom prst="rect">
            <a:avLst/>
          </a:prstGeom>
          <a:noFill/>
        </p:spPr>
        <p:txBody>
          <a:bodyPr wrap="square" lIns="0" tIns="0" rIns="0" bIns="0" rtlCol="0" anchor="ctr" anchorCtr="0">
            <a:noAutofit/>
          </a:bodyPr>
          <a:lstStyle/>
          <a:p>
            <a:pPr algn="r"/>
            <a:r>
              <a:rPr lang="en-US" sz="1050" dirty="0" smtClean="0"/>
              <a:t>172.16.12.2/24</a:t>
            </a:r>
            <a:endParaRPr lang="en-US" sz="1050" dirty="0"/>
          </a:p>
        </p:txBody>
      </p:sp>
      <p:sp>
        <p:nvSpPr>
          <p:cNvPr id="130" name="TextBox 129"/>
          <p:cNvSpPr txBox="1"/>
          <p:nvPr/>
        </p:nvSpPr>
        <p:spPr>
          <a:xfrm>
            <a:off x="3210306" y="1303721"/>
            <a:ext cx="2664826" cy="244682"/>
          </a:xfrm>
          <a:prstGeom prst="rect">
            <a:avLst/>
          </a:prstGeom>
          <a:noFill/>
        </p:spPr>
        <p:txBody>
          <a:bodyPr wrap="square" rtlCol="0">
            <a:spAutoFit/>
          </a:bodyPr>
          <a:lstStyle/>
          <a:p>
            <a:r>
              <a:rPr lang="en-US" sz="1100" b="1" dirty="0" smtClean="0"/>
              <a:t>GRE IPv4 Tunnel</a:t>
            </a:r>
            <a:endParaRPr lang="en-US" sz="1100" b="1" dirty="0"/>
          </a:p>
        </p:txBody>
      </p:sp>
    </p:spTree>
  </p:cSld>
  <p:clrMapOvr>
    <a:masterClrMapping/>
  </p:clrMapOvr>
  <p:transition/>
  <p:timing>
    <p:tnLst>
      <p:par>
        <p:cTn id="1" dur="indefinite" restart="never" nodeType="tmRoot"/>
      </p:par>
    </p:tnLst>
  </p:timing>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p:cNvSpPr/>
          <p:nvPr/>
        </p:nvSpPr>
        <p:spPr bwMode="auto">
          <a:xfrm>
            <a:off x="673100" y="2730500"/>
            <a:ext cx="1104900" cy="1778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GRE Tunnel Example</a:t>
            </a:r>
            <a:endParaRPr lang="en-US" dirty="0"/>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23114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 </a:t>
            </a:r>
            <a:r>
              <a:rPr lang="en-US" sz="1200" b="1" kern="0" dirty="0" smtClean="0">
                <a:latin typeface="Courier New" pitchFamily="49" charset="0"/>
                <a:cs typeface="Courier New" pitchFamily="49" charset="0"/>
              </a:rPr>
              <a:t>ping 13::3</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Type escape sequence to abort.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Sending 5, 100-byte ICMP Echos to 13::3, timeout is 2 seconds: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Success rate is 100 percent (5/5), round-trip min/avg/max = 16/17/20 ms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 </a:t>
            </a:r>
            <a:r>
              <a:rPr lang="en-US" sz="1200" b="1" kern="0" dirty="0" smtClean="0">
                <a:latin typeface="Courier New" pitchFamily="49" charset="0"/>
                <a:cs typeface="Courier New" pitchFamily="49" charset="0"/>
              </a:rPr>
              <a:t>trace 13::3</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Type escape sequence to abort.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Tracing the route to 13::3</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1 24::2 0 msec 0 msec 4 msec</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2 12::1 12 msec 16 msec 16 msec</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3 13::3 16 msec 16 msec 12 msec</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a:t>
            </a:r>
          </a:p>
        </p:txBody>
      </p:sp>
      <p:sp>
        <p:nvSpPr>
          <p:cNvPr id="44" name="Rounded Rectangle 43"/>
          <p:cNvSpPr/>
          <p:nvPr/>
        </p:nvSpPr>
        <p:spPr bwMode="auto">
          <a:xfrm>
            <a:off x="6248400" y="1262270"/>
            <a:ext cx="2603500" cy="1247913"/>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5" name="Rounded Rectangle 44"/>
          <p:cNvSpPr/>
          <p:nvPr/>
        </p:nvSpPr>
        <p:spPr bwMode="auto">
          <a:xfrm>
            <a:off x="254000" y="1262270"/>
            <a:ext cx="2540000" cy="1247913"/>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6" name="Rounded Rectangle 45"/>
          <p:cNvSpPr/>
          <p:nvPr/>
        </p:nvSpPr>
        <p:spPr bwMode="auto">
          <a:xfrm>
            <a:off x="3175000" y="1262270"/>
            <a:ext cx="2667000" cy="1247913"/>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7" name="Freeform 9"/>
          <p:cNvSpPr>
            <a:spLocks/>
          </p:cNvSpPr>
          <p:nvPr/>
        </p:nvSpPr>
        <p:spPr bwMode="auto">
          <a:xfrm>
            <a:off x="3287872" y="1953374"/>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0" name="Picture 37"/>
          <p:cNvPicPr>
            <a:picLocks noChangeArrowheads="1"/>
          </p:cNvPicPr>
          <p:nvPr/>
        </p:nvPicPr>
        <p:blipFill>
          <a:blip r:embed="rId2" cstate="print"/>
          <a:srcRect/>
          <a:stretch>
            <a:fillRect/>
          </a:stretch>
        </p:blipFill>
        <p:spPr bwMode="auto">
          <a:xfrm>
            <a:off x="2525301" y="1734043"/>
            <a:ext cx="870351" cy="451691"/>
          </a:xfrm>
          <a:prstGeom prst="rect">
            <a:avLst/>
          </a:prstGeom>
          <a:noFill/>
          <a:ln w="9525">
            <a:noFill/>
            <a:miter lim="800000"/>
            <a:headEnd/>
            <a:tailEnd/>
          </a:ln>
        </p:spPr>
      </p:pic>
      <p:sp>
        <p:nvSpPr>
          <p:cNvPr id="51" name="TextBox 50"/>
          <p:cNvSpPr txBox="1"/>
          <p:nvPr/>
        </p:nvSpPr>
        <p:spPr>
          <a:xfrm>
            <a:off x="3458416" y="2105417"/>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52" name="TextBox 51"/>
          <p:cNvSpPr txBox="1"/>
          <p:nvPr/>
        </p:nvSpPr>
        <p:spPr>
          <a:xfrm>
            <a:off x="5041900" y="2104335"/>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53" name="TextBox 52"/>
          <p:cNvSpPr txBox="1"/>
          <p:nvPr/>
        </p:nvSpPr>
        <p:spPr>
          <a:xfrm>
            <a:off x="2800734" y="1954380"/>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54" name="Picture 37"/>
          <p:cNvPicPr>
            <a:picLocks noChangeArrowheads="1"/>
          </p:cNvPicPr>
          <p:nvPr/>
        </p:nvPicPr>
        <p:blipFill>
          <a:blip r:embed="rId2" cstate="print"/>
          <a:srcRect/>
          <a:stretch>
            <a:fillRect/>
          </a:stretch>
        </p:blipFill>
        <p:spPr bwMode="auto">
          <a:xfrm>
            <a:off x="5643796" y="1745060"/>
            <a:ext cx="870351" cy="451691"/>
          </a:xfrm>
          <a:prstGeom prst="rect">
            <a:avLst/>
          </a:prstGeom>
          <a:noFill/>
          <a:ln w="9525">
            <a:noFill/>
            <a:miter lim="800000"/>
            <a:headEnd/>
            <a:tailEnd/>
          </a:ln>
        </p:spPr>
      </p:pic>
      <p:sp>
        <p:nvSpPr>
          <p:cNvPr id="55" name="TextBox 54"/>
          <p:cNvSpPr txBox="1"/>
          <p:nvPr/>
        </p:nvSpPr>
        <p:spPr>
          <a:xfrm>
            <a:off x="5939451" y="1963559"/>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57" name="TextBox 56"/>
          <p:cNvSpPr txBox="1"/>
          <p:nvPr/>
        </p:nvSpPr>
        <p:spPr>
          <a:xfrm>
            <a:off x="3177175" y="2214807"/>
            <a:ext cx="2664826" cy="258532"/>
          </a:xfrm>
          <a:prstGeom prst="rect">
            <a:avLst/>
          </a:prstGeom>
          <a:noFill/>
        </p:spPr>
        <p:txBody>
          <a:bodyPr wrap="square" rtlCol="0">
            <a:spAutoFit/>
          </a:bodyPr>
          <a:lstStyle/>
          <a:p>
            <a:r>
              <a:rPr lang="en-US" sz="1200" b="1" dirty="0" smtClean="0"/>
              <a:t>IPv4 RIP</a:t>
            </a:r>
            <a:endParaRPr lang="en-US" sz="1200" b="1" dirty="0"/>
          </a:p>
        </p:txBody>
      </p:sp>
      <p:sp>
        <p:nvSpPr>
          <p:cNvPr id="60" name="TextBox 59"/>
          <p:cNvSpPr txBox="1"/>
          <p:nvPr/>
        </p:nvSpPr>
        <p:spPr>
          <a:xfrm>
            <a:off x="2124916" y="1782395"/>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65" name="TextBox 64"/>
          <p:cNvSpPr txBox="1"/>
          <p:nvPr/>
        </p:nvSpPr>
        <p:spPr>
          <a:xfrm>
            <a:off x="1642719" y="1532834"/>
            <a:ext cx="828807" cy="199567"/>
          </a:xfrm>
          <a:prstGeom prst="rect">
            <a:avLst/>
          </a:prstGeom>
          <a:noFill/>
        </p:spPr>
        <p:txBody>
          <a:bodyPr wrap="square" lIns="0" tIns="0" rIns="0" bIns="0" rtlCol="0" anchor="ctr" anchorCtr="0">
            <a:noAutofit/>
          </a:bodyPr>
          <a:lstStyle/>
          <a:p>
            <a:pPr algn="r"/>
            <a:r>
              <a:rPr lang="en-US" sz="1050" dirty="0" smtClean="0"/>
              <a:t>13::1/64</a:t>
            </a:r>
            <a:endParaRPr lang="en-US" sz="1050" dirty="0"/>
          </a:p>
        </p:txBody>
      </p:sp>
      <p:pic>
        <p:nvPicPr>
          <p:cNvPr id="68" name="Picture 37"/>
          <p:cNvPicPr>
            <a:picLocks noChangeArrowheads="1"/>
          </p:cNvPicPr>
          <p:nvPr/>
        </p:nvPicPr>
        <p:blipFill>
          <a:blip r:embed="rId2" cstate="print"/>
          <a:srcRect/>
          <a:stretch>
            <a:fillRect/>
          </a:stretch>
        </p:blipFill>
        <p:spPr bwMode="auto">
          <a:xfrm>
            <a:off x="340901" y="1734043"/>
            <a:ext cx="870351" cy="451691"/>
          </a:xfrm>
          <a:prstGeom prst="rect">
            <a:avLst/>
          </a:prstGeom>
          <a:noFill/>
          <a:ln w="9525">
            <a:noFill/>
            <a:miter lim="800000"/>
            <a:headEnd/>
            <a:tailEnd/>
          </a:ln>
        </p:spPr>
      </p:pic>
      <p:sp>
        <p:nvSpPr>
          <p:cNvPr id="71" name="TextBox 70"/>
          <p:cNvSpPr txBox="1"/>
          <p:nvPr/>
        </p:nvSpPr>
        <p:spPr>
          <a:xfrm>
            <a:off x="616334" y="1954380"/>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72" name="TextBox 71"/>
          <p:cNvSpPr txBox="1"/>
          <p:nvPr/>
        </p:nvSpPr>
        <p:spPr>
          <a:xfrm>
            <a:off x="1248616" y="1775217"/>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3" name="TextBox 72"/>
          <p:cNvSpPr txBox="1"/>
          <p:nvPr/>
        </p:nvSpPr>
        <p:spPr>
          <a:xfrm>
            <a:off x="877404" y="1535595"/>
            <a:ext cx="828807" cy="199567"/>
          </a:xfrm>
          <a:prstGeom prst="rect">
            <a:avLst/>
          </a:prstGeom>
          <a:noFill/>
        </p:spPr>
        <p:txBody>
          <a:bodyPr wrap="square" lIns="0" tIns="0" rIns="0" bIns="0" rtlCol="0" anchor="ctr" anchorCtr="0">
            <a:noAutofit/>
          </a:bodyPr>
          <a:lstStyle/>
          <a:p>
            <a:pPr algn="r"/>
            <a:r>
              <a:rPr lang="en-US" sz="1050" dirty="0" smtClean="0"/>
              <a:t>13::3/64</a:t>
            </a:r>
            <a:endParaRPr lang="en-US" sz="1050" dirty="0"/>
          </a:p>
        </p:txBody>
      </p:sp>
      <p:cxnSp>
        <p:nvCxnSpPr>
          <p:cNvPr id="74" name="Straight Connector 73"/>
          <p:cNvCxnSpPr>
            <a:stCxn id="68" idx="3"/>
            <a:endCxn id="50" idx="1"/>
          </p:cNvCxnSpPr>
          <p:nvPr/>
        </p:nvCxnSpPr>
        <p:spPr bwMode="auto">
          <a:xfrm>
            <a:off x="1211252" y="1959889"/>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75" name="TextBox 74"/>
          <p:cNvSpPr txBox="1"/>
          <p:nvPr/>
        </p:nvSpPr>
        <p:spPr>
          <a:xfrm>
            <a:off x="7053747" y="1535595"/>
            <a:ext cx="828807" cy="199567"/>
          </a:xfrm>
          <a:prstGeom prst="rect">
            <a:avLst/>
          </a:prstGeom>
          <a:noFill/>
        </p:spPr>
        <p:txBody>
          <a:bodyPr wrap="square" lIns="0" tIns="0" rIns="0" bIns="0" rtlCol="0" anchor="ctr" anchorCtr="0">
            <a:noAutofit/>
          </a:bodyPr>
          <a:lstStyle/>
          <a:p>
            <a:pPr algn="r"/>
            <a:r>
              <a:rPr lang="en-US" sz="1050" dirty="0" smtClean="0"/>
              <a:t>24::4/64</a:t>
            </a:r>
            <a:endParaRPr lang="en-US" sz="1050" dirty="0"/>
          </a:p>
        </p:txBody>
      </p:sp>
      <p:pic>
        <p:nvPicPr>
          <p:cNvPr id="76" name="Picture 37"/>
          <p:cNvPicPr>
            <a:picLocks noChangeArrowheads="1"/>
          </p:cNvPicPr>
          <p:nvPr/>
        </p:nvPicPr>
        <p:blipFill>
          <a:blip r:embed="rId2" cstate="print"/>
          <a:srcRect/>
          <a:stretch>
            <a:fillRect/>
          </a:stretch>
        </p:blipFill>
        <p:spPr bwMode="auto">
          <a:xfrm>
            <a:off x="7922801" y="1746743"/>
            <a:ext cx="870351" cy="451691"/>
          </a:xfrm>
          <a:prstGeom prst="rect">
            <a:avLst/>
          </a:prstGeom>
          <a:noFill/>
          <a:ln w="9525">
            <a:noFill/>
            <a:miter lim="800000"/>
            <a:headEnd/>
            <a:tailEnd/>
          </a:ln>
        </p:spPr>
      </p:pic>
      <p:sp>
        <p:nvSpPr>
          <p:cNvPr id="78" name="TextBox 77"/>
          <p:cNvSpPr txBox="1"/>
          <p:nvPr/>
        </p:nvSpPr>
        <p:spPr>
          <a:xfrm>
            <a:off x="8198234" y="1967080"/>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79" name="TextBox 78"/>
          <p:cNvSpPr txBox="1"/>
          <p:nvPr/>
        </p:nvSpPr>
        <p:spPr>
          <a:xfrm>
            <a:off x="7522417" y="1774135"/>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80" name="Straight Connector 79"/>
          <p:cNvCxnSpPr>
            <a:stCxn id="76" idx="1"/>
            <a:endCxn id="54" idx="3"/>
          </p:cNvCxnSpPr>
          <p:nvPr/>
        </p:nvCxnSpPr>
        <p:spPr bwMode="auto">
          <a:xfrm rot="10800000">
            <a:off x="6514147" y="1970907"/>
            <a:ext cx="14086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1" name="TextBox 80"/>
          <p:cNvSpPr txBox="1"/>
          <p:nvPr/>
        </p:nvSpPr>
        <p:spPr>
          <a:xfrm>
            <a:off x="6180482" y="1535595"/>
            <a:ext cx="828807" cy="199567"/>
          </a:xfrm>
          <a:prstGeom prst="rect">
            <a:avLst/>
          </a:prstGeom>
          <a:noFill/>
        </p:spPr>
        <p:txBody>
          <a:bodyPr wrap="square" lIns="0" tIns="0" rIns="0" bIns="0" rtlCol="0" anchor="ctr" anchorCtr="0">
            <a:noAutofit/>
          </a:bodyPr>
          <a:lstStyle/>
          <a:p>
            <a:pPr algn="r"/>
            <a:r>
              <a:rPr lang="en-US" sz="1050" dirty="0" smtClean="0"/>
              <a:t>24::2/64</a:t>
            </a:r>
            <a:endParaRPr lang="en-US" sz="1050" dirty="0"/>
          </a:p>
        </p:txBody>
      </p:sp>
      <p:sp>
        <p:nvSpPr>
          <p:cNvPr id="82" name="TextBox 81"/>
          <p:cNvSpPr txBox="1"/>
          <p:nvPr/>
        </p:nvSpPr>
        <p:spPr>
          <a:xfrm>
            <a:off x="6557217" y="1774135"/>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3" name="TextBox 82"/>
          <p:cNvSpPr txBox="1"/>
          <p:nvPr/>
        </p:nvSpPr>
        <p:spPr>
          <a:xfrm>
            <a:off x="215899" y="1062383"/>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84" name="TextBox 83"/>
          <p:cNvSpPr txBox="1"/>
          <p:nvPr/>
        </p:nvSpPr>
        <p:spPr>
          <a:xfrm>
            <a:off x="2400299" y="1062383"/>
            <a:ext cx="1130301" cy="215900"/>
          </a:xfrm>
          <a:prstGeom prst="rect">
            <a:avLst/>
          </a:prstGeom>
          <a:noFill/>
        </p:spPr>
        <p:txBody>
          <a:bodyPr wrap="square" lIns="0" tIns="0" rIns="0" bIns="0" rtlCol="0" anchor="ctr" anchorCtr="0">
            <a:noAutofit/>
          </a:bodyPr>
          <a:lstStyle/>
          <a:p>
            <a:r>
              <a:rPr lang="en-US" sz="1050" u="sng" dirty="0" smtClean="0"/>
              <a:t>Lo101: 10.1.1.1/24</a:t>
            </a:r>
            <a:endParaRPr lang="en-US" sz="1050" u="sng" dirty="0"/>
          </a:p>
        </p:txBody>
      </p:sp>
      <p:sp>
        <p:nvSpPr>
          <p:cNvPr id="85" name="TextBox 84"/>
          <p:cNvSpPr txBox="1"/>
          <p:nvPr/>
        </p:nvSpPr>
        <p:spPr>
          <a:xfrm>
            <a:off x="5518149" y="1062383"/>
            <a:ext cx="1130301" cy="215900"/>
          </a:xfrm>
          <a:prstGeom prst="rect">
            <a:avLst/>
          </a:prstGeom>
          <a:noFill/>
        </p:spPr>
        <p:txBody>
          <a:bodyPr wrap="square" lIns="0" tIns="0" rIns="0" bIns="0" rtlCol="0" anchor="ctr" anchorCtr="0">
            <a:noAutofit/>
          </a:bodyPr>
          <a:lstStyle/>
          <a:p>
            <a:r>
              <a:rPr lang="en-US" sz="1050" u="sng" dirty="0" smtClean="0"/>
              <a:t>Lo102: 10.1.1.2/24</a:t>
            </a:r>
            <a:endParaRPr lang="en-US" sz="1050" u="sng" dirty="0"/>
          </a:p>
        </p:txBody>
      </p:sp>
      <p:sp>
        <p:nvSpPr>
          <p:cNvPr id="86" name="TextBox 85"/>
          <p:cNvSpPr txBox="1"/>
          <p:nvPr/>
        </p:nvSpPr>
        <p:spPr>
          <a:xfrm>
            <a:off x="7797799" y="1062383"/>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88" name="Straight Arrow Connector 87"/>
          <p:cNvCxnSpPr>
            <a:stCxn id="83" idx="2"/>
            <a:endCxn id="68" idx="0"/>
          </p:cNvCxnSpPr>
          <p:nvPr/>
        </p:nvCxnSpPr>
        <p:spPr bwMode="auto">
          <a:xfrm rot="5400000">
            <a:off x="550684" y="1503677"/>
            <a:ext cx="455760"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89" name="Straight Arrow Connector 88"/>
          <p:cNvCxnSpPr>
            <a:stCxn id="84" idx="2"/>
            <a:endCxn id="50" idx="0"/>
          </p:cNvCxnSpPr>
          <p:nvPr/>
        </p:nvCxnSpPr>
        <p:spPr bwMode="auto">
          <a:xfrm rot="5400000">
            <a:off x="2735084" y="1503677"/>
            <a:ext cx="455760"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0" name="Straight Arrow Connector 89"/>
          <p:cNvCxnSpPr>
            <a:stCxn id="85" idx="2"/>
            <a:endCxn id="54" idx="0"/>
          </p:cNvCxnSpPr>
          <p:nvPr/>
        </p:nvCxnSpPr>
        <p:spPr bwMode="auto">
          <a:xfrm rot="5400000">
            <a:off x="5847748" y="1509507"/>
            <a:ext cx="466777"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1" name="Straight Arrow Connector 90"/>
          <p:cNvCxnSpPr>
            <a:stCxn id="86" idx="2"/>
            <a:endCxn id="76" idx="0"/>
          </p:cNvCxnSpPr>
          <p:nvPr/>
        </p:nvCxnSpPr>
        <p:spPr bwMode="auto">
          <a:xfrm rot="5400000">
            <a:off x="8126234" y="1510027"/>
            <a:ext cx="468460"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92" name="Can 91"/>
          <p:cNvSpPr/>
          <p:nvPr/>
        </p:nvSpPr>
        <p:spPr bwMode="auto">
          <a:xfrm rot="5400000">
            <a:off x="4417726" y="382876"/>
            <a:ext cx="189278" cy="2464904"/>
          </a:xfrm>
          <a:prstGeom prst="can">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3" name="TextBox 92"/>
          <p:cNvSpPr txBox="1"/>
          <p:nvPr/>
        </p:nvSpPr>
        <p:spPr>
          <a:xfrm>
            <a:off x="5152884" y="1530693"/>
            <a:ext cx="801188" cy="197841"/>
          </a:xfrm>
          <a:prstGeom prst="rect">
            <a:avLst/>
          </a:prstGeom>
          <a:noFill/>
        </p:spPr>
        <p:txBody>
          <a:bodyPr wrap="square" lIns="0" tIns="0" rIns="0" bIns="0" rtlCol="0" anchor="ctr" anchorCtr="0">
            <a:noAutofit/>
          </a:bodyPr>
          <a:lstStyle/>
          <a:p>
            <a:pPr algn="l"/>
            <a:r>
              <a:rPr lang="en-US" sz="1050" dirty="0" smtClean="0"/>
              <a:t>12::2/64</a:t>
            </a:r>
            <a:endParaRPr lang="en-US" sz="1050" dirty="0"/>
          </a:p>
        </p:txBody>
      </p:sp>
      <p:sp>
        <p:nvSpPr>
          <p:cNvPr id="94" name="TextBox 93"/>
          <p:cNvSpPr txBox="1"/>
          <p:nvPr/>
        </p:nvSpPr>
        <p:spPr>
          <a:xfrm>
            <a:off x="3440045" y="1528968"/>
            <a:ext cx="876299" cy="212267"/>
          </a:xfrm>
          <a:prstGeom prst="rect">
            <a:avLst/>
          </a:prstGeom>
          <a:noFill/>
        </p:spPr>
        <p:txBody>
          <a:bodyPr wrap="square" lIns="0" tIns="0" rIns="0" bIns="0" rtlCol="0" anchor="ctr" anchorCtr="0">
            <a:noAutofit/>
          </a:bodyPr>
          <a:lstStyle/>
          <a:p>
            <a:pPr algn="l"/>
            <a:r>
              <a:rPr lang="en-US" sz="1050" dirty="0" smtClean="0"/>
              <a:t>12::1/64</a:t>
            </a:r>
            <a:endParaRPr lang="en-US" sz="1050" dirty="0"/>
          </a:p>
        </p:txBody>
      </p:sp>
      <p:sp>
        <p:nvSpPr>
          <p:cNvPr id="95" name="TextBox 94"/>
          <p:cNvSpPr txBox="1"/>
          <p:nvPr/>
        </p:nvSpPr>
        <p:spPr>
          <a:xfrm>
            <a:off x="3445716" y="1779634"/>
            <a:ext cx="1013551" cy="165253"/>
          </a:xfrm>
          <a:prstGeom prst="rect">
            <a:avLst/>
          </a:prstGeom>
          <a:noFill/>
        </p:spPr>
        <p:txBody>
          <a:bodyPr wrap="square" lIns="0" tIns="0" rIns="0" bIns="0" rtlCol="0" anchor="ctr" anchorCtr="0">
            <a:noAutofit/>
          </a:bodyPr>
          <a:lstStyle/>
          <a:p>
            <a:pPr algn="l"/>
            <a:r>
              <a:rPr lang="en-US" sz="1050" dirty="0" smtClean="0"/>
              <a:t>172.16.12.1/24</a:t>
            </a:r>
            <a:endParaRPr lang="en-US" sz="1050" dirty="0"/>
          </a:p>
        </p:txBody>
      </p:sp>
      <p:sp>
        <p:nvSpPr>
          <p:cNvPr id="96" name="TextBox 95"/>
          <p:cNvSpPr txBox="1"/>
          <p:nvPr/>
        </p:nvSpPr>
        <p:spPr>
          <a:xfrm>
            <a:off x="4572000" y="1736034"/>
            <a:ext cx="1049171" cy="240381"/>
          </a:xfrm>
          <a:prstGeom prst="rect">
            <a:avLst/>
          </a:prstGeom>
          <a:noFill/>
        </p:spPr>
        <p:txBody>
          <a:bodyPr wrap="square" lIns="0" tIns="0" rIns="0" bIns="0" rtlCol="0" anchor="ctr" anchorCtr="0">
            <a:noAutofit/>
          </a:bodyPr>
          <a:lstStyle/>
          <a:p>
            <a:pPr algn="r"/>
            <a:r>
              <a:rPr lang="en-US" sz="1050" dirty="0" smtClean="0"/>
              <a:t>172.16.12.2/24</a:t>
            </a:r>
            <a:endParaRPr lang="en-US" sz="1050" dirty="0"/>
          </a:p>
        </p:txBody>
      </p:sp>
      <p:sp>
        <p:nvSpPr>
          <p:cNvPr id="97" name="TextBox 96"/>
          <p:cNvSpPr txBox="1"/>
          <p:nvPr/>
        </p:nvSpPr>
        <p:spPr>
          <a:xfrm>
            <a:off x="3210306" y="1303721"/>
            <a:ext cx="2664826" cy="244682"/>
          </a:xfrm>
          <a:prstGeom prst="rect">
            <a:avLst/>
          </a:prstGeom>
          <a:noFill/>
        </p:spPr>
        <p:txBody>
          <a:bodyPr wrap="square" rtlCol="0">
            <a:spAutoFit/>
          </a:bodyPr>
          <a:lstStyle/>
          <a:p>
            <a:r>
              <a:rPr lang="en-US" sz="1100" b="1" dirty="0" smtClean="0"/>
              <a:t>GRE IPv4 Tunnel</a:t>
            </a:r>
            <a:endParaRPr lang="en-US" sz="1100" b="1" dirty="0"/>
          </a:p>
        </p:txBody>
      </p:sp>
    </p:spTree>
  </p:cSld>
  <p:clrMapOvr>
    <a:masterClrMapping/>
  </p:clrMapOvr>
  <p:transition/>
  <p:timing>
    <p:tnLst>
      <p:par>
        <p:cTn id="1" dur="indefinite" restart="never" nodeType="tmRoot"/>
      </p:par>
    </p:tnLst>
  </p:timing>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6to4 Tunnels</a:t>
            </a:r>
            <a:endParaRPr lang="en-US" dirty="0"/>
          </a:p>
        </p:txBody>
      </p:sp>
      <p:sp>
        <p:nvSpPr>
          <p:cNvPr id="3" name="Content Placeholder 2"/>
          <p:cNvSpPr>
            <a:spLocks noGrp="1"/>
          </p:cNvSpPr>
          <p:nvPr>
            <p:ph idx="1"/>
          </p:nvPr>
        </p:nvSpPr>
        <p:spPr/>
        <p:txBody>
          <a:bodyPr>
            <a:normAutofit/>
          </a:bodyPr>
          <a:lstStyle/>
          <a:p>
            <a:r>
              <a:rPr lang="en-US" dirty="0" smtClean="0"/>
              <a:t>6to4 tunnels, also known </a:t>
            </a:r>
            <a:r>
              <a:rPr lang="en-US" smtClean="0"/>
              <a:t>as a 6-to-4 tunnel, </a:t>
            </a:r>
            <a:r>
              <a:rPr lang="en-US" dirty="0" smtClean="0"/>
              <a:t>is an automatic tunneling method. </a:t>
            </a:r>
          </a:p>
          <a:p>
            <a:r>
              <a:rPr lang="en-US" dirty="0" smtClean="0"/>
              <a:t>6to4 tunnels are point-to-multipoint, rather than the point-to-point tunnels. </a:t>
            </a:r>
          </a:p>
          <a:p>
            <a:r>
              <a:rPr lang="en-US" dirty="0" smtClean="0"/>
              <a:t>The 6to4 tunnels are built automatically by the edge routers, based on embedded IPv4 address within the IPv6 addresses of the tunnel interfaces on the edge routers.</a:t>
            </a:r>
          </a:p>
          <a:p>
            <a:r>
              <a:rPr lang="en-US" dirty="0" smtClean="0"/>
              <a:t>6to4 tunnels enable the fast deployment of IPv6 in a corporate network without the need for public IPv6 addresses from ISPs or registries.</a:t>
            </a:r>
            <a:endParaRPr lang="en-US" dirty="0"/>
          </a:p>
        </p:txBody>
      </p:sp>
    </p:spTree>
  </p:cSld>
  <p:clrMapOvr>
    <a:masterClrMapping/>
  </p:clrMapOvr>
  <p:timing>
    <p:tnLst>
      <p:par>
        <p:cTn id="1" dur="indefinite" restart="never" nodeType="tmRoot"/>
      </p:par>
    </p:tnLst>
  </p:timing>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6to4 Tunnel Example</a:t>
            </a:r>
            <a:endParaRPr lang="en-US" dirty="0"/>
          </a:p>
        </p:txBody>
      </p:sp>
      <p:sp>
        <p:nvSpPr>
          <p:cNvPr id="6" name="Content Placeholder 5"/>
          <p:cNvSpPr>
            <a:spLocks noGrp="1"/>
          </p:cNvSpPr>
          <p:nvPr>
            <p:ph idx="11"/>
          </p:nvPr>
        </p:nvSpPr>
        <p:spPr/>
        <p:txBody>
          <a:bodyPr>
            <a:normAutofit fontScale="85000" lnSpcReduction="10000"/>
          </a:bodyPr>
          <a:lstStyle/>
          <a:p>
            <a:r>
              <a:rPr lang="en-US" dirty="0" smtClean="0"/>
              <a:t>When Router A receives an IPv6 packet with a destination address in the range of 2002::/16 </a:t>
            </a:r>
            <a:r>
              <a:rPr lang="en-US" sz="1900" dirty="0" smtClean="0"/>
              <a:t>(the address 2002:c0a8:1e01::/48 in the example)</a:t>
            </a:r>
            <a:r>
              <a:rPr lang="en-US" dirty="0" smtClean="0"/>
              <a:t>, it determines that the packet must traverse the tunnel.</a:t>
            </a:r>
          </a:p>
          <a:p>
            <a:pPr lvl="1"/>
            <a:r>
              <a:rPr lang="en-US" sz="2100" dirty="0" smtClean="0"/>
              <a:t>The router extracts the IPv4 address embedded in the third to sixth octets, inclusively, in the IPv6 next-hop address. </a:t>
            </a:r>
          </a:p>
          <a:p>
            <a:pPr lvl="1"/>
            <a:r>
              <a:rPr lang="en-US" sz="2100" dirty="0" smtClean="0"/>
              <a:t>In this example, these octets are c0a8:1e01 which is therefore 192.168.30.1. </a:t>
            </a:r>
          </a:p>
          <a:p>
            <a:r>
              <a:rPr lang="en-US" dirty="0" smtClean="0"/>
              <a:t>This IPv4 address is the IPv4 address of the 6to4 router at the destination site, Router B.</a:t>
            </a:r>
          </a:p>
        </p:txBody>
      </p:sp>
      <p:pic>
        <p:nvPicPr>
          <p:cNvPr id="405506" name="Picture 2"/>
          <p:cNvPicPr>
            <a:picLocks noGrp="1" noChangeAspect="1" noChangeArrowheads="1"/>
          </p:cNvPicPr>
          <p:nvPr>
            <p:ph sz="quarter" idx="12"/>
          </p:nvPr>
        </p:nvPicPr>
        <p:blipFill>
          <a:blip r:embed="rId2" cstate="print"/>
          <a:stretch>
            <a:fillRect/>
          </a:stretch>
        </p:blipFill>
        <p:spPr bwMode="auto">
          <a:xfrm>
            <a:off x="1763224" y="1006475"/>
            <a:ext cx="5587023" cy="265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2418" name="Rectangle 2"/>
          <p:cNvSpPr>
            <a:spLocks noGrp="1" noChangeArrowheads="1"/>
          </p:cNvSpPr>
          <p:nvPr>
            <p:ph type="title"/>
          </p:nvPr>
        </p:nvSpPr>
        <p:spPr/>
        <p:txBody>
          <a:bodyPr/>
          <a:lstStyle/>
          <a:p>
            <a:r>
              <a:rPr lang="en-US" dirty="0" smtClean="0"/>
              <a:t>Subnet Prefix</a:t>
            </a:r>
          </a:p>
        </p:txBody>
      </p:sp>
      <p:sp>
        <p:nvSpPr>
          <p:cNvPr id="45059" name="Rectangle 3"/>
          <p:cNvSpPr>
            <a:spLocks noGrp="1" noChangeArrowheads="1"/>
          </p:cNvSpPr>
          <p:nvPr>
            <p:ph idx="1"/>
          </p:nvPr>
        </p:nvSpPr>
        <p:spPr/>
        <p:txBody>
          <a:bodyPr/>
          <a:lstStyle/>
          <a:p>
            <a:pPr>
              <a:defRPr/>
            </a:pPr>
            <a:r>
              <a:rPr lang="en-US" dirty="0" smtClean="0"/>
              <a:t>IPv6 uses the “</a:t>
            </a:r>
            <a:r>
              <a:rPr lang="en-US" b="1" dirty="0" smtClean="0">
                <a:latin typeface="Courier New" pitchFamily="49" charset="0"/>
                <a:cs typeface="Courier New" pitchFamily="49" charset="0"/>
              </a:rPr>
              <a:t>/</a:t>
            </a:r>
            <a:r>
              <a:rPr lang="en-US" i="1" dirty="0" smtClean="0">
                <a:latin typeface="Courier New" pitchFamily="49" charset="0"/>
                <a:cs typeface="Courier New" pitchFamily="49" charset="0"/>
              </a:rPr>
              <a:t>prefix-length</a:t>
            </a:r>
            <a:r>
              <a:rPr lang="en-US" dirty="0" smtClean="0"/>
              <a:t>” CIDR notation to denote how many bits in the IPv6 address represent the subnet.</a:t>
            </a:r>
          </a:p>
          <a:p>
            <a:pPr>
              <a:defRPr/>
            </a:pPr>
            <a:r>
              <a:rPr lang="en-US" dirty="0" smtClean="0"/>
              <a:t>The syntax is </a:t>
            </a:r>
            <a:r>
              <a:rPr lang="en-US" i="1" dirty="0" smtClean="0">
                <a:latin typeface="Courier New" pitchFamily="49" charset="0"/>
              </a:rPr>
              <a:t>ipv6-address</a:t>
            </a:r>
            <a:r>
              <a:rPr lang="en-US" b="1" dirty="0" smtClean="0">
                <a:latin typeface="Courier New" pitchFamily="49" charset="0"/>
              </a:rPr>
              <a:t>/</a:t>
            </a:r>
            <a:r>
              <a:rPr lang="en-US" i="1" dirty="0" smtClean="0">
                <a:latin typeface="Courier New" pitchFamily="49" charset="0"/>
              </a:rPr>
              <a:t>prefix-length</a:t>
            </a:r>
          </a:p>
          <a:p>
            <a:pPr lvl="1">
              <a:defRPr/>
            </a:pPr>
            <a:r>
              <a:rPr lang="en-US" i="1" dirty="0" smtClean="0">
                <a:latin typeface="Courier New" pitchFamily="49" charset="0"/>
              </a:rPr>
              <a:t>ipv6-address </a:t>
            </a:r>
            <a:r>
              <a:rPr lang="en-US" dirty="0" smtClean="0"/>
              <a:t>is the 128-bit IPv6 address</a:t>
            </a:r>
          </a:p>
          <a:p>
            <a:pPr lvl="1">
              <a:defRPr/>
            </a:pPr>
            <a:r>
              <a:rPr lang="en-US" b="1" dirty="0" smtClean="0">
                <a:effectLst>
                  <a:outerShdw blurRad="38100" dist="38100" dir="2700000" algn="tl">
                    <a:srgbClr val="C0C0C0"/>
                  </a:outerShdw>
                </a:effectLst>
                <a:latin typeface="Courier New" pitchFamily="49" charset="0"/>
              </a:rPr>
              <a:t>/</a:t>
            </a:r>
            <a:r>
              <a:rPr lang="en-US" i="1" dirty="0" smtClean="0">
                <a:latin typeface="Courier New" pitchFamily="49" charset="0"/>
              </a:rPr>
              <a:t>prefix-length</a:t>
            </a:r>
            <a:r>
              <a:rPr lang="en-US" i="1" dirty="0" smtClean="0">
                <a:effectLst>
                  <a:outerShdw blurRad="38100" dist="38100" dir="2700000" algn="tl">
                    <a:srgbClr val="C0C0C0"/>
                  </a:outerShdw>
                </a:effectLst>
                <a:latin typeface="Courier New" pitchFamily="49" charset="0"/>
              </a:rPr>
              <a:t> </a:t>
            </a:r>
            <a:r>
              <a:rPr lang="en-US" dirty="0" smtClean="0"/>
              <a:t>is a decimal value representing how many of the left most contiguous bits of the address comprise the prefix. </a:t>
            </a:r>
          </a:p>
          <a:p>
            <a:pPr>
              <a:buNone/>
              <a:defRPr/>
            </a:pPr>
            <a:endParaRPr lang="en-US" smtClean="0"/>
          </a:p>
          <a:p>
            <a:pPr>
              <a:buNone/>
              <a:defRPr/>
            </a:pPr>
            <a:r>
              <a:rPr lang="en-US" smtClean="0"/>
              <a:t>For </a:t>
            </a:r>
            <a:r>
              <a:rPr lang="en-US" dirty="0" smtClean="0"/>
              <a:t>example</a:t>
            </a:r>
            <a:r>
              <a:rPr lang="en-US" smtClean="0"/>
              <a:t>: </a:t>
            </a:r>
          </a:p>
          <a:p>
            <a:pPr>
              <a:buNone/>
              <a:defRPr/>
            </a:pPr>
            <a:r>
              <a:rPr lang="en-US" b="1" smtClean="0">
                <a:solidFill>
                  <a:srgbClr val="002060"/>
                </a:solidFill>
                <a:effectLst>
                  <a:outerShdw blurRad="38100" dist="38100" dir="2700000" algn="tl">
                    <a:srgbClr val="C0C0C0"/>
                  </a:outerShdw>
                </a:effectLst>
                <a:latin typeface="Courier New" pitchFamily="49" charset="0"/>
              </a:rPr>
              <a:t>fec0:0:0:1</a:t>
            </a:r>
            <a:r>
              <a:rPr lang="en-US" b="1" smtClean="0">
                <a:solidFill>
                  <a:schemeClr val="accent6"/>
                </a:solidFill>
                <a:effectLst>
                  <a:outerShdw blurRad="38100" dist="38100" dir="2700000" algn="tl">
                    <a:srgbClr val="C0C0C0"/>
                  </a:outerShdw>
                </a:effectLst>
                <a:latin typeface="Courier New" pitchFamily="49" charset="0"/>
              </a:rPr>
              <a:t>::1234</a:t>
            </a:r>
            <a:r>
              <a:rPr lang="en-US" b="1" smtClean="0">
                <a:solidFill>
                  <a:srgbClr val="002060"/>
                </a:solidFill>
                <a:effectLst>
                  <a:outerShdw blurRad="38100" dist="38100" dir="2700000" algn="tl">
                    <a:srgbClr val="C0C0C0"/>
                  </a:outerShdw>
                </a:effectLst>
                <a:latin typeface="Courier New" pitchFamily="49" charset="0"/>
              </a:rPr>
              <a:t>/64</a:t>
            </a:r>
            <a:endParaRPr lang="en-US" smtClean="0"/>
          </a:p>
          <a:p>
            <a:pPr marL="1092200">
              <a:buNone/>
              <a:defRPr/>
            </a:pPr>
            <a:r>
              <a:rPr lang="en-US" smtClean="0"/>
              <a:t>is really  </a:t>
            </a:r>
          </a:p>
          <a:p>
            <a:pPr>
              <a:buNone/>
              <a:defRPr/>
            </a:pPr>
            <a:r>
              <a:rPr lang="en-US" b="1" smtClean="0">
                <a:solidFill>
                  <a:srgbClr val="002060"/>
                </a:solidFill>
                <a:effectLst>
                  <a:outerShdw blurRad="38100" dist="38100" dir="2700000" algn="tl">
                    <a:srgbClr val="C0C0C0"/>
                  </a:outerShdw>
                </a:effectLst>
                <a:latin typeface="Courier New" pitchFamily="49" charset="0"/>
              </a:rPr>
              <a:t>fec0:0000:0000:0001</a:t>
            </a:r>
            <a:r>
              <a:rPr lang="en-US" b="1" smtClean="0">
                <a:solidFill>
                  <a:schemeClr val="accent6"/>
                </a:solidFill>
                <a:effectLst>
                  <a:outerShdw blurRad="38100" dist="38100" dir="2700000" algn="tl">
                    <a:srgbClr val="C0C0C0"/>
                  </a:outerShdw>
                </a:effectLst>
                <a:latin typeface="Courier New" pitchFamily="49" charset="0"/>
              </a:rPr>
              <a:t>:0000:0000:0000:1234</a:t>
            </a:r>
            <a:r>
              <a:rPr lang="en-US" b="1" smtClean="0">
                <a:solidFill>
                  <a:srgbClr val="002060"/>
                </a:solidFill>
                <a:effectLst>
                  <a:outerShdw blurRad="38100" dist="38100" dir="2700000" algn="tl">
                    <a:srgbClr val="C0C0C0"/>
                  </a:outerShdw>
                </a:effectLst>
                <a:latin typeface="Courier New" pitchFamily="49" charset="0"/>
              </a:rPr>
              <a:t>/64</a:t>
            </a:r>
            <a:endParaRPr lang="en-US" dirty="0" smtClean="0">
              <a:solidFill>
                <a:srgbClr val="002060"/>
              </a:solidFill>
            </a:endParaRPr>
          </a:p>
          <a:p>
            <a:pPr lvl="1">
              <a:defRPr/>
            </a:pPr>
            <a:r>
              <a:rPr lang="en-US" dirty="0" smtClean="0"/>
              <a:t>The first 64-bits (</a:t>
            </a:r>
            <a:r>
              <a:rPr lang="en-US" b="1" dirty="0" smtClean="0">
                <a:solidFill>
                  <a:srgbClr val="002060"/>
                </a:solidFill>
                <a:effectLst>
                  <a:outerShdw blurRad="38100" dist="38100" dir="2700000" algn="tl">
                    <a:srgbClr val="C0C0C0"/>
                  </a:outerShdw>
                </a:effectLst>
                <a:latin typeface="Courier New" pitchFamily="49" charset="0"/>
              </a:rPr>
              <a:t>fec0:0000:0000:0001</a:t>
            </a:r>
            <a:r>
              <a:rPr lang="en-US" dirty="0" smtClean="0"/>
              <a:t>) forms the address prefix. </a:t>
            </a:r>
          </a:p>
          <a:p>
            <a:pPr lvl="1">
              <a:defRPr/>
            </a:pPr>
            <a:r>
              <a:rPr lang="en-US" dirty="0" smtClean="0"/>
              <a:t>The last 64-bits (</a:t>
            </a:r>
            <a:r>
              <a:rPr lang="en-US" b="1" dirty="0" smtClean="0">
                <a:solidFill>
                  <a:schemeClr val="accent6"/>
                </a:solidFill>
                <a:effectLst>
                  <a:outerShdw blurRad="38100" dist="38100" dir="2700000" algn="tl">
                    <a:srgbClr val="C0C0C0"/>
                  </a:outerShdw>
                </a:effectLst>
                <a:latin typeface="Courier New" pitchFamily="49" charset="0"/>
              </a:rPr>
              <a:t>0000:0000:0000:1234</a:t>
            </a:r>
            <a:r>
              <a:rPr lang="en-US" dirty="0" smtClean="0"/>
              <a:t>) forms the Interface ID. </a:t>
            </a:r>
          </a:p>
        </p:txBody>
      </p:sp>
    </p:spTree>
  </p:cSld>
  <p:clrMapOvr>
    <a:masterClrMapping/>
  </p:clrMapOvr>
  <p:transition/>
  <p:timing>
    <p:tnLst>
      <p:par>
        <p:cTn id="1" dur="indefinite" restart="never" nodeType="tmRoot"/>
      </p:par>
    </p:tnLst>
  </p:timing>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6to4 Tunnel Example</a:t>
            </a:r>
            <a:endParaRPr lang="en-US" dirty="0"/>
          </a:p>
        </p:txBody>
      </p:sp>
      <p:sp>
        <p:nvSpPr>
          <p:cNvPr id="6" name="Content Placeholder 5"/>
          <p:cNvSpPr>
            <a:spLocks noGrp="1"/>
          </p:cNvSpPr>
          <p:nvPr>
            <p:ph idx="11"/>
          </p:nvPr>
        </p:nvSpPr>
        <p:spPr/>
        <p:txBody>
          <a:bodyPr>
            <a:normAutofit lnSpcReduction="10000"/>
          </a:bodyPr>
          <a:lstStyle/>
          <a:p>
            <a:r>
              <a:rPr lang="en-US" dirty="0" smtClean="0"/>
              <a:t>Router A encapsulates the IPv6 packet in an IPv4 packet with Router B’s extracted IPv4 address as the destination address. </a:t>
            </a:r>
          </a:p>
          <a:p>
            <a:pPr lvl="1"/>
            <a:r>
              <a:rPr lang="en-US" dirty="0" smtClean="0"/>
              <a:t>The packet passes through the IPv4 network. </a:t>
            </a:r>
          </a:p>
          <a:p>
            <a:r>
              <a:rPr lang="en-US" dirty="0" smtClean="0"/>
              <a:t>Router B, decapsulates the IPv6 packet from the received IPv4 packet and forwards the IPv6 packet to its final destination. </a:t>
            </a:r>
          </a:p>
        </p:txBody>
      </p:sp>
      <p:pic>
        <p:nvPicPr>
          <p:cNvPr id="405506" name="Picture 2"/>
          <p:cNvPicPr>
            <a:picLocks noGrp="1" noChangeAspect="1" noChangeArrowheads="1"/>
          </p:cNvPicPr>
          <p:nvPr>
            <p:ph sz="quarter" idx="12"/>
          </p:nvPr>
        </p:nvPicPr>
        <p:blipFill>
          <a:blip r:embed="rId2" cstate="print"/>
          <a:stretch>
            <a:fillRect/>
          </a:stretch>
        </p:blipFill>
        <p:spPr bwMode="auto">
          <a:xfrm>
            <a:off x="1751501" y="990600"/>
            <a:ext cx="5587023" cy="265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6to4 Limitations</a:t>
            </a:r>
            <a:endParaRPr lang="en-US" dirty="0"/>
          </a:p>
        </p:txBody>
      </p:sp>
      <p:sp>
        <p:nvSpPr>
          <p:cNvPr id="6" name="Content Placeholder 5"/>
          <p:cNvSpPr>
            <a:spLocks noGrp="1"/>
          </p:cNvSpPr>
          <p:nvPr>
            <p:ph idx="1"/>
          </p:nvPr>
        </p:nvSpPr>
        <p:spPr/>
        <p:txBody>
          <a:bodyPr>
            <a:normAutofit/>
          </a:bodyPr>
          <a:lstStyle/>
          <a:p>
            <a:r>
              <a:rPr lang="en-US" dirty="0" smtClean="0"/>
              <a:t>Only static routes or BGP are supported. </a:t>
            </a:r>
          </a:p>
          <a:p>
            <a:pPr lvl="1"/>
            <a:r>
              <a:rPr lang="en-US" dirty="0" smtClean="0"/>
              <a:t>This is because the other routing protocols use link-local addresses to form adjacencies and exchange updates and these do not conform to the address requirements for 6to4 tunnels. </a:t>
            </a:r>
          </a:p>
          <a:p>
            <a:r>
              <a:rPr lang="en-US" dirty="0" smtClean="0"/>
              <a:t>NAT cannot be used along the IPv4 path of the tunnel, again because of the 6to4 address requirements.</a:t>
            </a:r>
          </a:p>
        </p:txBody>
      </p:sp>
    </p:spTree>
  </p:cSld>
  <p:clrMapOvr>
    <a:masterClrMapping/>
  </p:clrMapOvr>
  <p:timing>
    <p:tnLst>
      <p:par>
        <p:cTn id="1" dur="indefinite" restart="never" nodeType="tmRoot"/>
      </p:par>
    </p:tnLst>
  </p:timing>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6to4 Tunnel Example</a:t>
            </a:r>
            <a:endParaRPr lang="en-US" dirty="0"/>
          </a:p>
        </p:txBody>
      </p:sp>
      <p:sp>
        <p:nvSpPr>
          <p:cNvPr id="46" name="Content Placeholder 6"/>
          <p:cNvSpPr>
            <a:spLocks noGrp="1"/>
          </p:cNvSpPr>
          <p:nvPr>
            <p:ph idx="11"/>
          </p:nvPr>
        </p:nvSpPr>
        <p:spPr>
          <a:xfrm>
            <a:off x="279400" y="2829180"/>
            <a:ext cx="8483600" cy="2260599"/>
          </a:xfrm>
        </p:spPr>
        <p:txBody>
          <a:bodyPr>
            <a:noAutofit/>
          </a:bodyPr>
          <a:lstStyle/>
          <a:p>
            <a:pPr marL="236538" lvl="1">
              <a:lnSpc>
                <a:spcPct val="100000"/>
              </a:lnSpc>
              <a:spcBef>
                <a:spcPts val="0"/>
              </a:spcBef>
              <a:buFont typeface="Wingdings" pitchFamily="2" charset="2"/>
              <a:buChar char="§"/>
            </a:pPr>
            <a:r>
              <a:rPr lang="en-US" dirty="0" smtClean="0"/>
              <a:t>In this example, there are two IPv6 networks separated by an IPv4 network.</a:t>
            </a:r>
          </a:p>
          <a:p>
            <a:pPr marL="236538" lvl="1">
              <a:lnSpc>
                <a:spcPct val="100000"/>
              </a:lnSpc>
              <a:spcBef>
                <a:spcPts val="0"/>
              </a:spcBef>
              <a:buFont typeface="Wingdings" pitchFamily="2" charset="2"/>
              <a:buChar char="§"/>
            </a:pPr>
            <a:r>
              <a:rPr lang="en-US" dirty="0" smtClean="0"/>
              <a:t>The objective of this example is to again provide full connectivity between the IPv6 islands over the IPv4-only infrastructure. </a:t>
            </a:r>
          </a:p>
          <a:p>
            <a:pPr marL="236538" lvl="1">
              <a:lnSpc>
                <a:spcPct val="100000"/>
              </a:lnSpc>
              <a:spcBef>
                <a:spcPts val="0"/>
              </a:spcBef>
              <a:buFont typeface="Wingdings" pitchFamily="2" charset="2"/>
              <a:buChar char="§"/>
            </a:pPr>
            <a:r>
              <a:rPr lang="en-US" dirty="0" smtClean="0"/>
              <a:t>The first step is to configure routers R1 and R2 so that they can establish the 6to4 tunnel between them.</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54" name="Rounded Rectangle 53"/>
          <p:cNvSpPr/>
          <p:nvPr/>
        </p:nvSpPr>
        <p:spPr bwMode="auto">
          <a:xfrm>
            <a:off x="6477000" y="1384300"/>
            <a:ext cx="24384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5" name="Rounded Rectangle 54"/>
          <p:cNvSpPr/>
          <p:nvPr/>
        </p:nvSpPr>
        <p:spPr bwMode="auto">
          <a:xfrm>
            <a:off x="3048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ounded Rectangle 56"/>
          <p:cNvSpPr/>
          <p:nvPr/>
        </p:nvSpPr>
        <p:spPr bwMode="auto">
          <a:xfrm>
            <a:off x="34036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0" name="Freeform 9"/>
          <p:cNvSpPr>
            <a:spLocks/>
          </p:cNvSpPr>
          <p:nvPr/>
        </p:nvSpPr>
        <p:spPr bwMode="auto">
          <a:xfrm>
            <a:off x="33132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65" name="Picture 37"/>
          <p:cNvPicPr>
            <a:picLocks noChangeArrowheads="1"/>
          </p:cNvPicPr>
          <p:nvPr/>
        </p:nvPicPr>
        <p:blipFill>
          <a:blip r:embed="rId2" cstate="print"/>
          <a:srcRect/>
          <a:stretch>
            <a:fillRect/>
          </a:stretch>
        </p:blipFill>
        <p:spPr bwMode="auto">
          <a:xfrm>
            <a:off x="2576101" y="1674409"/>
            <a:ext cx="870351" cy="451691"/>
          </a:xfrm>
          <a:prstGeom prst="rect">
            <a:avLst/>
          </a:prstGeom>
          <a:noFill/>
          <a:ln w="9525">
            <a:noFill/>
            <a:miter lim="800000"/>
            <a:headEnd/>
            <a:tailEnd/>
          </a:ln>
        </p:spPr>
      </p:pic>
      <p:sp>
        <p:nvSpPr>
          <p:cNvPr id="68" name="TextBox 67"/>
          <p:cNvSpPr txBox="1"/>
          <p:nvPr/>
        </p:nvSpPr>
        <p:spPr>
          <a:xfrm>
            <a:off x="3509216" y="20656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72" name="TextBox 71"/>
          <p:cNvSpPr txBox="1"/>
          <p:nvPr/>
        </p:nvSpPr>
        <p:spPr>
          <a:xfrm>
            <a:off x="5270500" y="20447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73" name="TextBox 72"/>
          <p:cNvSpPr txBox="1"/>
          <p:nvPr/>
        </p:nvSpPr>
        <p:spPr>
          <a:xfrm>
            <a:off x="28515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75" name="Picture 37"/>
          <p:cNvPicPr>
            <a:picLocks noChangeArrowheads="1"/>
          </p:cNvPicPr>
          <p:nvPr/>
        </p:nvPicPr>
        <p:blipFill>
          <a:blip r:embed="rId2" cstate="print"/>
          <a:srcRect/>
          <a:stretch>
            <a:fillRect/>
          </a:stretch>
        </p:blipFill>
        <p:spPr bwMode="auto">
          <a:xfrm>
            <a:off x="5872396" y="1685426"/>
            <a:ext cx="870351" cy="451691"/>
          </a:xfrm>
          <a:prstGeom prst="rect">
            <a:avLst/>
          </a:prstGeom>
          <a:noFill/>
          <a:ln w="9525">
            <a:noFill/>
            <a:miter lim="800000"/>
            <a:headEnd/>
            <a:tailEnd/>
          </a:ln>
        </p:spPr>
      </p:pic>
      <p:sp>
        <p:nvSpPr>
          <p:cNvPr id="76" name="TextBox 75"/>
          <p:cNvSpPr txBox="1"/>
          <p:nvPr/>
        </p:nvSpPr>
        <p:spPr>
          <a:xfrm>
            <a:off x="61680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78" name="TextBox 77"/>
          <p:cNvSpPr txBox="1"/>
          <p:nvPr/>
        </p:nvSpPr>
        <p:spPr>
          <a:xfrm>
            <a:off x="3405775" y="2244624"/>
            <a:ext cx="2664826" cy="258532"/>
          </a:xfrm>
          <a:prstGeom prst="rect">
            <a:avLst/>
          </a:prstGeom>
          <a:noFill/>
        </p:spPr>
        <p:txBody>
          <a:bodyPr wrap="square" rtlCol="0">
            <a:spAutoFit/>
          </a:bodyPr>
          <a:lstStyle/>
          <a:p>
            <a:r>
              <a:rPr lang="en-US" sz="1200" b="1" dirty="0" smtClean="0"/>
              <a:t>IPv4 RIP</a:t>
            </a:r>
            <a:endParaRPr lang="en-US" sz="1200" b="1" dirty="0"/>
          </a:p>
        </p:txBody>
      </p:sp>
      <p:sp>
        <p:nvSpPr>
          <p:cNvPr id="80" name="TextBox 79"/>
          <p:cNvSpPr txBox="1"/>
          <p:nvPr/>
        </p:nvSpPr>
        <p:spPr>
          <a:xfrm>
            <a:off x="21757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1" name="TextBox 80"/>
          <p:cNvSpPr txBox="1"/>
          <p:nvPr/>
        </p:nvSpPr>
        <p:spPr>
          <a:xfrm>
            <a:off x="1892299" y="147320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82" name="Picture 37"/>
          <p:cNvPicPr>
            <a:picLocks noChangeArrowheads="1"/>
          </p:cNvPicPr>
          <p:nvPr/>
        </p:nvPicPr>
        <p:blipFill>
          <a:blip r:embed="rId2" cstate="print"/>
          <a:srcRect/>
          <a:stretch>
            <a:fillRect/>
          </a:stretch>
        </p:blipFill>
        <p:spPr bwMode="auto">
          <a:xfrm>
            <a:off x="391701" y="1674409"/>
            <a:ext cx="870351" cy="451691"/>
          </a:xfrm>
          <a:prstGeom prst="rect">
            <a:avLst/>
          </a:prstGeom>
          <a:noFill/>
          <a:ln w="9525">
            <a:noFill/>
            <a:miter lim="800000"/>
            <a:headEnd/>
            <a:tailEnd/>
          </a:ln>
        </p:spPr>
      </p:pic>
      <p:sp>
        <p:nvSpPr>
          <p:cNvPr id="83" name="TextBox 82"/>
          <p:cNvSpPr txBox="1"/>
          <p:nvPr/>
        </p:nvSpPr>
        <p:spPr>
          <a:xfrm>
            <a:off x="6671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84" name="TextBox 83"/>
          <p:cNvSpPr txBox="1"/>
          <p:nvPr/>
        </p:nvSpPr>
        <p:spPr>
          <a:xfrm>
            <a:off x="12994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5" name="TextBox 84"/>
          <p:cNvSpPr txBox="1"/>
          <p:nvPr/>
        </p:nvSpPr>
        <p:spPr>
          <a:xfrm>
            <a:off x="977899" y="148590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cxnSp>
        <p:nvCxnSpPr>
          <p:cNvPr id="86" name="Straight Connector 85"/>
          <p:cNvCxnSpPr>
            <a:stCxn id="82" idx="3"/>
            <a:endCxn id="65" idx="1"/>
          </p:cNvCxnSpPr>
          <p:nvPr/>
        </p:nvCxnSpPr>
        <p:spPr bwMode="auto">
          <a:xfrm>
            <a:off x="12620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8" name="TextBox 87"/>
          <p:cNvSpPr txBox="1"/>
          <p:nvPr/>
        </p:nvSpPr>
        <p:spPr>
          <a:xfrm>
            <a:off x="7258049" y="148590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89" name="Picture 37"/>
          <p:cNvPicPr>
            <a:picLocks noChangeArrowheads="1"/>
          </p:cNvPicPr>
          <p:nvPr/>
        </p:nvPicPr>
        <p:blipFill>
          <a:blip r:embed="rId2" cstate="print"/>
          <a:srcRect/>
          <a:stretch>
            <a:fillRect/>
          </a:stretch>
        </p:blipFill>
        <p:spPr bwMode="auto">
          <a:xfrm>
            <a:off x="7948201" y="1687109"/>
            <a:ext cx="870351" cy="451691"/>
          </a:xfrm>
          <a:prstGeom prst="rect">
            <a:avLst/>
          </a:prstGeom>
          <a:noFill/>
          <a:ln w="9525">
            <a:noFill/>
            <a:miter lim="800000"/>
            <a:headEnd/>
            <a:tailEnd/>
          </a:ln>
        </p:spPr>
      </p:pic>
      <p:sp>
        <p:nvSpPr>
          <p:cNvPr id="90" name="TextBox 89"/>
          <p:cNvSpPr txBox="1"/>
          <p:nvPr/>
        </p:nvSpPr>
        <p:spPr>
          <a:xfrm>
            <a:off x="82236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91" name="TextBox 90"/>
          <p:cNvSpPr txBox="1"/>
          <p:nvPr/>
        </p:nvSpPr>
        <p:spPr>
          <a:xfrm>
            <a:off x="75478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92" name="Straight Connector 91"/>
          <p:cNvCxnSpPr>
            <a:stCxn id="89" idx="1"/>
            <a:endCxn id="75" idx="3"/>
          </p:cNvCxnSpPr>
          <p:nvPr/>
        </p:nvCxnSpPr>
        <p:spPr bwMode="auto">
          <a:xfrm rot="10800000">
            <a:off x="6742747" y="1911273"/>
            <a:ext cx="12054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93" name="TextBox 92"/>
          <p:cNvSpPr txBox="1"/>
          <p:nvPr/>
        </p:nvSpPr>
        <p:spPr>
          <a:xfrm>
            <a:off x="6438899" y="1485900"/>
            <a:ext cx="828807" cy="199567"/>
          </a:xfrm>
          <a:prstGeom prst="rect">
            <a:avLst/>
          </a:prstGeom>
          <a:noFill/>
        </p:spPr>
        <p:txBody>
          <a:bodyPr wrap="square" lIns="0" tIns="0" rIns="0" bIns="0" rtlCol="0" anchor="ctr" anchorCtr="0">
            <a:noAutofit/>
          </a:bodyPr>
          <a:lstStyle/>
          <a:p>
            <a:pPr algn="r"/>
            <a:r>
              <a:rPr lang="en-US" sz="1050" dirty="0" smtClean="0"/>
              <a:t>24:24::2/64</a:t>
            </a:r>
            <a:endParaRPr lang="en-US" sz="1050" dirty="0"/>
          </a:p>
        </p:txBody>
      </p:sp>
      <p:sp>
        <p:nvSpPr>
          <p:cNvPr id="94" name="TextBox 93"/>
          <p:cNvSpPr txBox="1"/>
          <p:nvPr/>
        </p:nvSpPr>
        <p:spPr>
          <a:xfrm>
            <a:off x="67858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95" name="TextBox 94"/>
          <p:cNvSpPr txBox="1"/>
          <p:nvPr/>
        </p:nvSpPr>
        <p:spPr>
          <a:xfrm>
            <a:off x="2666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96" name="TextBox 95"/>
          <p:cNvSpPr txBox="1"/>
          <p:nvPr/>
        </p:nvSpPr>
        <p:spPr>
          <a:xfrm>
            <a:off x="2336801" y="1092200"/>
            <a:ext cx="1358898" cy="215900"/>
          </a:xfrm>
          <a:prstGeom prst="rect">
            <a:avLst/>
          </a:prstGeom>
          <a:noFill/>
        </p:spPr>
        <p:txBody>
          <a:bodyPr wrap="square" lIns="0" tIns="0" rIns="0" bIns="0" rtlCol="0" anchor="ctr" anchorCtr="0">
            <a:noAutofit/>
          </a:bodyPr>
          <a:lstStyle/>
          <a:p>
            <a:r>
              <a:rPr lang="en-US" sz="1050" u="sng" dirty="0" smtClean="0"/>
              <a:t>Lo101: 172.16.101.1</a:t>
            </a:r>
            <a:endParaRPr lang="en-US" sz="1050" u="sng" dirty="0"/>
          </a:p>
        </p:txBody>
      </p:sp>
      <p:sp>
        <p:nvSpPr>
          <p:cNvPr id="97" name="TextBox 96"/>
          <p:cNvSpPr txBox="1"/>
          <p:nvPr/>
        </p:nvSpPr>
        <p:spPr>
          <a:xfrm>
            <a:off x="5613399" y="1079500"/>
            <a:ext cx="1397002" cy="165100"/>
          </a:xfrm>
          <a:prstGeom prst="rect">
            <a:avLst/>
          </a:prstGeom>
          <a:noFill/>
        </p:spPr>
        <p:txBody>
          <a:bodyPr wrap="square" lIns="0" tIns="0" rIns="0" bIns="0" rtlCol="0" anchor="ctr" anchorCtr="0">
            <a:noAutofit/>
          </a:bodyPr>
          <a:lstStyle/>
          <a:p>
            <a:r>
              <a:rPr lang="en-US" sz="1050" u="sng" dirty="0" smtClean="0"/>
              <a:t>Lo102: 172.16.102.1</a:t>
            </a:r>
            <a:endParaRPr lang="en-US" sz="1050" u="sng" dirty="0"/>
          </a:p>
        </p:txBody>
      </p:sp>
      <p:sp>
        <p:nvSpPr>
          <p:cNvPr id="98" name="TextBox 97"/>
          <p:cNvSpPr txBox="1"/>
          <p:nvPr/>
        </p:nvSpPr>
        <p:spPr>
          <a:xfrm>
            <a:off x="78231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99" name="Straight Arrow Connector 98"/>
          <p:cNvCxnSpPr>
            <a:stCxn id="95" idx="2"/>
            <a:endCxn id="82" idx="0"/>
          </p:cNvCxnSpPr>
          <p:nvPr/>
        </p:nvCxnSpPr>
        <p:spPr bwMode="auto">
          <a:xfrm rot="5400000">
            <a:off x="6462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0" name="Straight Arrow Connector 99"/>
          <p:cNvCxnSpPr>
            <a:stCxn id="96" idx="2"/>
            <a:endCxn id="65" idx="0"/>
          </p:cNvCxnSpPr>
          <p:nvPr/>
        </p:nvCxnSpPr>
        <p:spPr bwMode="auto">
          <a:xfrm rot="5400000">
            <a:off x="28306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1" name="Straight Arrow Connector 100"/>
          <p:cNvCxnSpPr>
            <a:stCxn id="97" idx="2"/>
            <a:endCxn id="75" idx="0"/>
          </p:cNvCxnSpPr>
          <p:nvPr/>
        </p:nvCxnSpPr>
        <p:spPr bwMode="auto">
          <a:xfrm rot="5400000">
            <a:off x="6089323" y="1462849"/>
            <a:ext cx="4408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2" name="Straight Arrow Connector 101"/>
          <p:cNvCxnSpPr>
            <a:stCxn id="98" idx="2"/>
            <a:endCxn id="89" idx="0"/>
          </p:cNvCxnSpPr>
          <p:nvPr/>
        </p:nvCxnSpPr>
        <p:spPr bwMode="auto">
          <a:xfrm rot="5400000">
            <a:off x="81963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45" name="Can 44"/>
          <p:cNvSpPr/>
          <p:nvPr/>
        </p:nvSpPr>
        <p:spPr bwMode="auto">
          <a:xfrm rot="5400000">
            <a:off x="4602480" y="30480"/>
            <a:ext cx="259080" cy="2931160"/>
          </a:xfrm>
          <a:prstGeom prst="can">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7" name="TextBox 46"/>
          <p:cNvSpPr txBox="1"/>
          <p:nvPr/>
        </p:nvSpPr>
        <p:spPr>
          <a:xfrm>
            <a:off x="3496516" y="1710061"/>
            <a:ext cx="1013551" cy="165253"/>
          </a:xfrm>
          <a:prstGeom prst="rect">
            <a:avLst/>
          </a:prstGeom>
          <a:noFill/>
        </p:spPr>
        <p:txBody>
          <a:bodyPr wrap="square" lIns="0" tIns="0" rIns="0" bIns="0" rtlCol="0" anchor="ctr" anchorCtr="0">
            <a:noAutofit/>
          </a:bodyPr>
          <a:lstStyle/>
          <a:p>
            <a:pPr algn="l"/>
            <a:r>
              <a:rPr lang="en-US" sz="1050" dirty="0" smtClean="0"/>
              <a:t>172.16.12.1/24</a:t>
            </a:r>
            <a:endParaRPr lang="en-US" sz="1050" dirty="0"/>
          </a:p>
        </p:txBody>
      </p:sp>
      <p:sp>
        <p:nvSpPr>
          <p:cNvPr id="50" name="TextBox 49"/>
          <p:cNvSpPr txBox="1"/>
          <p:nvPr/>
        </p:nvSpPr>
        <p:spPr>
          <a:xfrm>
            <a:off x="4800600" y="1676400"/>
            <a:ext cx="1049171" cy="240381"/>
          </a:xfrm>
          <a:prstGeom prst="rect">
            <a:avLst/>
          </a:prstGeom>
          <a:noFill/>
        </p:spPr>
        <p:txBody>
          <a:bodyPr wrap="square" lIns="0" tIns="0" rIns="0" bIns="0" rtlCol="0" anchor="ctr" anchorCtr="0">
            <a:noAutofit/>
          </a:bodyPr>
          <a:lstStyle/>
          <a:p>
            <a:pPr algn="r"/>
            <a:r>
              <a:rPr lang="en-US" sz="1050" dirty="0" smtClean="0"/>
              <a:t>172.16.12.2/24</a:t>
            </a:r>
            <a:endParaRPr lang="en-US" sz="1050" dirty="0"/>
          </a:p>
        </p:txBody>
      </p:sp>
      <p:sp>
        <p:nvSpPr>
          <p:cNvPr id="44" name="TextBox 43"/>
          <p:cNvSpPr txBox="1"/>
          <p:nvPr/>
        </p:nvSpPr>
        <p:spPr>
          <a:xfrm>
            <a:off x="3393075" y="1152424"/>
            <a:ext cx="2664826" cy="258532"/>
          </a:xfrm>
          <a:prstGeom prst="rect">
            <a:avLst/>
          </a:prstGeom>
          <a:noFill/>
        </p:spPr>
        <p:txBody>
          <a:bodyPr wrap="square" rtlCol="0">
            <a:spAutoFit/>
          </a:bodyPr>
          <a:lstStyle/>
          <a:p>
            <a:r>
              <a:rPr lang="en-US" sz="1200" b="1" dirty="0" smtClean="0"/>
              <a:t>Automatic 6to4 Tunnel</a:t>
            </a:r>
            <a:endParaRPr lang="en-US" sz="1200" b="1" dirty="0"/>
          </a:p>
        </p:txBody>
      </p:sp>
      <p:sp>
        <p:nvSpPr>
          <p:cNvPr id="51" name="TextBox 50"/>
          <p:cNvSpPr txBox="1"/>
          <p:nvPr/>
        </p:nvSpPr>
        <p:spPr>
          <a:xfrm>
            <a:off x="3314700" y="1384300"/>
            <a:ext cx="1282700" cy="203200"/>
          </a:xfrm>
          <a:prstGeom prst="rect">
            <a:avLst/>
          </a:prstGeom>
          <a:noFill/>
        </p:spPr>
        <p:txBody>
          <a:bodyPr wrap="square" lIns="0" tIns="0" rIns="0" bIns="0" rtlCol="0" anchor="ctr" anchorCtr="0">
            <a:noAutofit/>
          </a:bodyPr>
          <a:lstStyle/>
          <a:p>
            <a:pPr algn="l"/>
            <a:r>
              <a:rPr lang="en-US" sz="1000" dirty="0" smtClean="0"/>
              <a:t>2002:AC10:6501::/128</a:t>
            </a:r>
            <a:endParaRPr lang="en-US" sz="1000" dirty="0"/>
          </a:p>
        </p:txBody>
      </p:sp>
      <p:sp>
        <p:nvSpPr>
          <p:cNvPr id="52" name="TextBox 51"/>
          <p:cNvSpPr txBox="1"/>
          <p:nvPr/>
        </p:nvSpPr>
        <p:spPr>
          <a:xfrm>
            <a:off x="4851400" y="1384300"/>
            <a:ext cx="1282700" cy="203200"/>
          </a:xfrm>
          <a:prstGeom prst="rect">
            <a:avLst/>
          </a:prstGeom>
          <a:noFill/>
        </p:spPr>
        <p:txBody>
          <a:bodyPr wrap="square" lIns="0" tIns="0" rIns="0" bIns="0" rtlCol="0" anchor="ctr" anchorCtr="0">
            <a:noAutofit/>
          </a:bodyPr>
          <a:lstStyle/>
          <a:p>
            <a:pPr algn="l"/>
            <a:r>
              <a:rPr lang="en-US" sz="1000" dirty="0" smtClean="0"/>
              <a:t>2002:AC10:6601::/128</a:t>
            </a:r>
            <a:endParaRPr lang="en-US" sz="1000" dirty="0"/>
          </a:p>
        </p:txBody>
      </p:sp>
    </p:spTree>
  </p:cSld>
  <p:clrMapOvr>
    <a:masterClrMapping/>
  </p:clrMapOvr>
  <p:transition/>
  <p:timing>
    <p:tnLst>
      <p:par>
        <p:cTn id="1" dur="indefinite" restart="never" nodeType="tmRoot"/>
      </p:par>
    </p:tnLst>
  </p:timing>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bwMode="auto">
          <a:xfrm>
            <a:off x="1714500" y="3276600"/>
            <a:ext cx="3073400" cy="762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6" name="Rectangle 55"/>
          <p:cNvSpPr/>
          <p:nvPr/>
        </p:nvSpPr>
        <p:spPr bwMode="auto">
          <a:xfrm>
            <a:off x="1460500" y="2717800"/>
            <a:ext cx="18669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6to4 Tunnel Example</a:t>
            </a:r>
            <a:endParaRPr lang="en-US" dirty="0"/>
          </a:p>
        </p:txBody>
      </p:sp>
      <p:sp>
        <p:nvSpPr>
          <p:cNvPr id="46" name="Content Placeholder 6"/>
          <p:cNvSpPr>
            <a:spLocks noGrp="1"/>
          </p:cNvSpPr>
          <p:nvPr>
            <p:ph idx="11"/>
          </p:nvPr>
        </p:nvSpPr>
        <p:spPr>
          <a:xfrm>
            <a:off x="279400" y="5391639"/>
            <a:ext cx="8483600" cy="1257299"/>
          </a:xfrm>
        </p:spPr>
        <p:txBody>
          <a:bodyPr>
            <a:noAutofit/>
          </a:bodyPr>
          <a:lstStyle/>
          <a:p>
            <a:pPr marL="236538" lvl="1">
              <a:lnSpc>
                <a:spcPct val="100000"/>
              </a:lnSpc>
              <a:spcBef>
                <a:spcPts val="0"/>
              </a:spcBef>
              <a:buFont typeface="Wingdings" pitchFamily="2" charset="2"/>
              <a:buChar char="§"/>
            </a:pPr>
            <a:r>
              <a:rPr lang="en-US" dirty="0" smtClean="0"/>
              <a:t>R1 is configured with the </a:t>
            </a:r>
            <a:r>
              <a:rPr lang="en-US" smtClean="0"/>
              <a:t>6to4 tunnel.</a:t>
            </a:r>
            <a:endParaRPr lang="en-US" dirty="0" smtClean="0"/>
          </a:p>
          <a:p>
            <a:pPr marL="463550" lvl="2">
              <a:lnSpc>
                <a:spcPct val="100000"/>
              </a:lnSpc>
              <a:spcBef>
                <a:spcPts val="0"/>
              </a:spcBef>
              <a:buFont typeface="Wingdings" pitchFamily="2" charset="2"/>
              <a:buChar char="§"/>
            </a:pPr>
            <a:r>
              <a:rPr lang="en-US" dirty="0" smtClean="0"/>
              <a:t>Notice that the configuration is similar to the manual and GRE tunnel configurations except that the tunnel destination is not specified.</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25019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interface tunnel 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%LINEPROTO-5-UPDOWN: Line protocol on Interface Tunnel12, changed state to down</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no ip address</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ipv6 address 2002:AC10:6501::/128</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tunnel source loopback 101</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tunnel mode ipv6ip 6to4</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%LINEPROTO-5-UPDOWN: Line protocol on Interface Tunnel12, changed state to up</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exit</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ipv6 route 2002::/16 tunnel 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a:t>
            </a:r>
            <a:r>
              <a:rPr lang="pt-BR" sz="1200" b="1" kern="0" dirty="0" smtClean="0">
                <a:latin typeface="Courier New" pitchFamily="49" charset="0"/>
                <a:cs typeface="Courier New" pitchFamily="49" charset="0"/>
              </a:rPr>
              <a:t> </a:t>
            </a:r>
            <a:r>
              <a:rPr lang="fr-FR" sz="1200" b="1" kern="0" dirty="0" smtClean="0">
                <a:latin typeface="Courier New" pitchFamily="49" charset="0"/>
                <a:cs typeface="Courier New" pitchFamily="49" charset="0"/>
              </a:rPr>
              <a:t>ipv6 route 24::/64 2002:AC10:6601::</a:t>
            </a:r>
            <a:endParaRPr lang="pt-BR" sz="1200" b="1"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a:t>
            </a:r>
          </a:p>
          <a:p>
            <a:pPr algn="l" defTabSz="814388" eaLnBrk="1" hangingPunct="1">
              <a:lnSpc>
                <a:spcPct val="100000"/>
              </a:lnSpc>
              <a:spcBef>
                <a:spcPts val="0"/>
              </a:spcBef>
              <a:spcAft>
                <a:spcPts val="0"/>
              </a:spcAft>
              <a:buClr>
                <a:srgbClr val="708CA1"/>
              </a:buClr>
            </a:pPr>
            <a:endParaRPr lang="en-US" sz="1200" b="1" kern="0" dirty="0" smtClean="0">
              <a:latin typeface="Courier New" pitchFamily="49" charset="0"/>
              <a:cs typeface="Courier New" pitchFamily="49" charset="0"/>
            </a:endParaRPr>
          </a:p>
        </p:txBody>
      </p:sp>
      <p:sp>
        <p:nvSpPr>
          <p:cNvPr id="47" name="Rounded Rectangle 46"/>
          <p:cNvSpPr/>
          <p:nvPr/>
        </p:nvSpPr>
        <p:spPr bwMode="auto">
          <a:xfrm>
            <a:off x="6477000" y="1384300"/>
            <a:ext cx="24384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Rounded Rectangle 49"/>
          <p:cNvSpPr/>
          <p:nvPr/>
        </p:nvSpPr>
        <p:spPr bwMode="auto">
          <a:xfrm>
            <a:off x="3048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ounded Rectangle 51"/>
          <p:cNvSpPr/>
          <p:nvPr/>
        </p:nvSpPr>
        <p:spPr bwMode="auto">
          <a:xfrm>
            <a:off x="34036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4" name="Freeform 9"/>
          <p:cNvSpPr>
            <a:spLocks/>
          </p:cNvSpPr>
          <p:nvPr/>
        </p:nvSpPr>
        <p:spPr bwMode="auto">
          <a:xfrm>
            <a:off x="33132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5" name="Picture 37"/>
          <p:cNvPicPr>
            <a:picLocks noChangeArrowheads="1"/>
          </p:cNvPicPr>
          <p:nvPr/>
        </p:nvPicPr>
        <p:blipFill>
          <a:blip r:embed="rId2" cstate="print"/>
          <a:srcRect/>
          <a:stretch>
            <a:fillRect/>
          </a:stretch>
        </p:blipFill>
        <p:spPr bwMode="auto">
          <a:xfrm>
            <a:off x="2576101" y="1674409"/>
            <a:ext cx="870351" cy="451691"/>
          </a:xfrm>
          <a:prstGeom prst="rect">
            <a:avLst/>
          </a:prstGeom>
          <a:noFill/>
          <a:ln w="9525">
            <a:noFill/>
            <a:miter lim="800000"/>
            <a:headEnd/>
            <a:tailEnd/>
          </a:ln>
        </p:spPr>
      </p:pic>
      <p:sp>
        <p:nvSpPr>
          <p:cNvPr id="57" name="TextBox 56"/>
          <p:cNvSpPr txBox="1"/>
          <p:nvPr/>
        </p:nvSpPr>
        <p:spPr>
          <a:xfrm>
            <a:off x="3509216" y="20656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60" name="TextBox 59"/>
          <p:cNvSpPr txBox="1"/>
          <p:nvPr/>
        </p:nvSpPr>
        <p:spPr>
          <a:xfrm>
            <a:off x="5270500" y="20447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65" name="TextBox 64"/>
          <p:cNvSpPr txBox="1"/>
          <p:nvPr/>
        </p:nvSpPr>
        <p:spPr>
          <a:xfrm>
            <a:off x="28515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68" name="Picture 37"/>
          <p:cNvPicPr>
            <a:picLocks noChangeArrowheads="1"/>
          </p:cNvPicPr>
          <p:nvPr/>
        </p:nvPicPr>
        <p:blipFill>
          <a:blip r:embed="rId2" cstate="print"/>
          <a:srcRect/>
          <a:stretch>
            <a:fillRect/>
          </a:stretch>
        </p:blipFill>
        <p:spPr bwMode="auto">
          <a:xfrm>
            <a:off x="5872396" y="1685426"/>
            <a:ext cx="870351" cy="451691"/>
          </a:xfrm>
          <a:prstGeom prst="rect">
            <a:avLst/>
          </a:prstGeom>
          <a:noFill/>
          <a:ln w="9525">
            <a:noFill/>
            <a:miter lim="800000"/>
            <a:headEnd/>
            <a:tailEnd/>
          </a:ln>
        </p:spPr>
      </p:pic>
      <p:sp>
        <p:nvSpPr>
          <p:cNvPr id="71" name="TextBox 70"/>
          <p:cNvSpPr txBox="1"/>
          <p:nvPr/>
        </p:nvSpPr>
        <p:spPr>
          <a:xfrm>
            <a:off x="61680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72" name="TextBox 71"/>
          <p:cNvSpPr txBox="1"/>
          <p:nvPr/>
        </p:nvSpPr>
        <p:spPr>
          <a:xfrm>
            <a:off x="3405775" y="2244624"/>
            <a:ext cx="2664826" cy="258532"/>
          </a:xfrm>
          <a:prstGeom prst="rect">
            <a:avLst/>
          </a:prstGeom>
          <a:noFill/>
        </p:spPr>
        <p:txBody>
          <a:bodyPr wrap="square" rtlCol="0">
            <a:spAutoFit/>
          </a:bodyPr>
          <a:lstStyle/>
          <a:p>
            <a:r>
              <a:rPr lang="en-US" sz="1200" b="1" dirty="0" smtClean="0"/>
              <a:t>IPv4 RIP</a:t>
            </a:r>
            <a:endParaRPr lang="en-US" sz="1200" b="1" dirty="0"/>
          </a:p>
        </p:txBody>
      </p:sp>
      <p:sp>
        <p:nvSpPr>
          <p:cNvPr id="73" name="TextBox 72"/>
          <p:cNvSpPr txBox="1"/>
          <p:nvPr/>
        </p:nvSpPr>
        <p:spPr>
          <a:xfrm>
            <a:off x="21757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4" name="TextBox 73"/>
          <p:cNvSpPr txBox="1"/>
          <p:nvPr/>
        </p:nvSpPr>
        <p:spPr>
          <a:xfrm>
            <a:off x="1892299" y="147320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75" name="Picture 37"/>
          <p:cNvPicPr>
            <a:picLocks noChangeArrowheads="1"/>
          </p:cNvPicPr>
          <p:nvPr/>
        </p:nvPicPr>
        <p:blipFill>
          <a:blip r:embed="rId2" cstate="print"/>
          <a:srcRect/>
          <a:stretch>
            <a:fillRect/>
          </a:stretch>
        </p:blipFill>
        <p:spPr bwMode="auto">
          <a:xfrm>
            <a:off x="391701" y="1674409"/>
            <a:ext cx="870351" cy="451691"/>
          </a:xfrm>
          <a:prstGeom prst="rect">
            <a:avLst/>
          </a:prstGeom>
          <a:noFill/>
          <a:ln w="9525">
            <a:noFill/>
            <a:miter lim="800000"/>
            <a:headEnd/>
            <a:tailEnd/>
          </a:ln>
        </p:spPr>
      </p:pic>
      <p:sp>
        <p:nvSpPr>
          <p:cNvPr id="76" name="TextBox 75"/>
          <p:cNvSpPr txBox="1"/>
          <p:nvPr/>
        </p:nvSpPr>
        <p:spPr>
          <a:xfrm>
            <a:off x="6671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78" name="TextBox 77"/>
          <p:cNvSpPr txBox="1"/>
          <p:nvPr/>
        </p:nvSpPr>
        <p:spPr>
          <a:xfrm>
            <a:off x="12994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9" name="TextBox 78"/>
          <p:cNvSpPr txBox="1"/>
          <p:nvPr/>
        </p:nvSpPr>
        <p:spPr>
          <a:xfrm>
            <a:off x="977899" y="148590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cxnSp>
        <p:nvCxnSpPr>
          <p:cNvPr id="80" name="Straight Connector 79"/>
          <p:cNvCxnSpPr>
            <a:stCxn id="75" idx="3"/>
            <a:endCxn id="55" idx="1"/>
          </p:cNvCxnSpPr>
          <p:nvPr/>
        </p:nvCxnSpPr>
        <p:spPr bwMode="auto">
          <a:xfrm>
            <a:off x="12620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1" name="TextBox 80"/>
          <p:cNvSpPr txBox="1"/>
          <p:nvPr/>
        </p:nvSpPr>
        <p:spPr>
          <a:xfrm>
            <a:off x="7258049" y="148590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82" name="Picture 37"/>
          <p:cNvPicPr>
            <a:picLocks noChangeArrowheads="1"/>
          </p:cNvPicPr>
          <p:nvPr/>
        </p:nvPicPr>
        <p:blipFill>
          <a:blip r:embed="rId2" cstate="print"/>
          <a:srcRect/>
          <a:stretch>
            <a:fillRect/>
          </a:stretch>
        </p:blipFill>
        <p:spPr bwMode="auto">
          <a:xfrm>
            <a:off x="7948201" y="1687109"/>
            <a:ext cx="870351" cy="451691"/>
          </a:xfrm>
          <a:prstGeom prst="rect">
            <a:avLst/>
          </a:prstGeom>
          <a:noFill/>
          <a:ln w="9525">
            <a:noFill/>
            <a:miter lim="800000"/>
            <a:headEnd/>
            <a:tailEnd/>
          </a:ln>
        </p:spPr>
      </p:pic>
      <p:sp>
        <p:nvSpPr>
          <p:cNvPr id="83" name="TextBox 82"/>
          <p:cNvSpPr txBox="1"/>
          <p:nvPr/>
        </p:nvSpPr>
        <p:spPr>
          <a:xfrm>
            <a:off x="82236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84" name="TextBox 83"/>
          <p:cNvSpPr txBox="1"/>
          <p:nvPr/>
        </p:nvSpPr>
        <p:spPr>
          <a:xfrm>
            <a:off x="75478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85" name="Straight Connector 84"/>
          <p:cNvCxnSpPr>
            <a:stCxn id="82" idx="1"/>
            <a:endCxn id="68" idx="3"/>
          </p:cNvCxnSpPr>
          <p:nvPr/>
        </p:nvCxnSpPr>
        <p:spPr bwMode="auto">
          <a:xfrm rot="10800000">
            <a:off x="6742747" y="1911273"/>
            <a:ext cx="12054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6" name="TextBox 85"/>
          <p:cNvSpPr txBox="1"/>
          <p:nvPr/>
        </p:nvSpPr>
        <p:spPr>
          <a:xfrm>
            <a:off x="6438899" y="1485900"/>
            <a:ext cx="828807" cy="199567"/>
          </a:xfrm>
          <a:prstGeom prst="rect">
            <a:avLst/>
          </a:prstGeom>
          <a:noFill/>
        </p:spPr>
        <p:txBody>
          <a:bodyPr wrap="square" lIns="0" tIns="0" rIns="0" bIns="0" rtlCol="0" anchor="ctr" anchorCtr="0">
            <a:noAutofit/>
          </a:bodyPr>
          <a:lstStyle/>
          <a:p>
            <a:pPr algn="r"/>
            <a:r>
              <a:rPr lang="en-US" sz="1050" dirty="0" smtClean="0"/>
              <a:t>24:24::2/64</a:t>
            </a:r>
            <a:endParaRPr lang="en-US" sz="1050" dirty="0"/>
          </a:p>
        </p:txBody>
      </p:sp>
      <p:sp>
        <p:nvSpPr>
          <p:cNvPr id="88" name="TextBox 87"/>
          <p:cNvSpPr txBox="1"/>
          <p:nvPr/>
        </p:nvSpPr>
        <p:spPr>
          <a:xfrm>
            <a:off x="67858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9" name="TextBox 88"/>
          <p:cNvSpPr txBox="1"/>
          <p:nvPr/>
        </p:nvSpPr>
        <p:spPr>
          <a:xfrm>
            <a:off x="2666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90" name="TextBox 89"/>
          <p:cNvSpPr txBox="1"/>
          <p:nvPr/>
        </p:nvSpPr>
        <p:spPr>
          <a:xfrm>
            <a:off x="2336801" y="1092200"/>
            <a:ext cx="1358898" cy="215900"/>
          </a:xfrm>
          <a:prstGeom prst="rect">
            <a:avLst/>
          </a:prstGeom>
          <a:noFill/>
        </p:spPr>
        <p:txBody>
          <a:bodyPr wrap="square" lIns="0" tIns="0" rIns="0" bIns="0" rtlCol="0" anchor="ctr" anchorCtr="0">
            <a:noAutofit/>
          </a:bodyPr>
          <a:lstStyle/>
          <a:p>
            <a:r>
              <a:rPr lang="en-US" sz="1050" u="sng" dirty="0" smtClean="0"/>
              <a:t>Lo101: 172.16.101.1</a:t>
            </a:r>
            <a:endParaRPr lang="en-US" sz="1050" u="sng" dirty="0"/>
          </a:p>
        </p:txBody>
      </p:sp>
      <p:sp>
        <p:nvSpPr>
          <p:cNvPr id="91" name="TextBox 90"/>
          <p:cNvSpPr txBox="1"/>
          <p:nvPr/>
        </p:nvSpPr>
        <p:spPr>
          <a:xfrm>
            <a:off x="5613399" y="1079500"/>
            <a:ext cx="1397002" cy="165100"/>
          </a:xfrm>
          <a:prstGeom prst="rect">
            <a:avLst/>
          </a:prstGeom>
          <a:noFill/>
        </p:spPr>
        <p:txBody>
          <a:bodyPr wrap="square" lIns="0" tIns="0" rIns="0" bIns="0" rtlCol="0" anchor="ctr" anchorCtr="0">
            <a:noAutofit/>
          </a:bodyPr>
          <a:lstStyle/>
          <a:p>
            <a:r>
              <a:rPr lang="en-US" sz="1050" u="sng" dirty="0" smtClean="0"/>
              <a:t>Lo102: 172.16.102.1</a:t>
            </a:r>
            <a:endParaRPr lang="en-US" sz="1050" u="sng" dirty="0"/>
          </a:p>
        </p:txBody>
      </p:sp>
      <p:sp>
        <p:nvSpPr>
          <p:cNvPr id="92" name="TextBox 91"/>
          <p:cNvSpPr txBox="1"/>
          <p:nvPr/>
        </p:nvSpPr>
        <p:spPr>
          <a:xfrm>
            <a:off x="78231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93" name="Straight Arrow Connector 92"/>
          <p:cNvCxnSpPr>
            <a:stCxn id="89" idx="2"/>
            <a:endCxn id="75" idx="0"/>
          </p:cNvCxnSpPr>
          <p:nvPr/>
        </p:nvCxnSpPr>
        <p:spPr bwMode="auto">
          <a:xfrm rot="5400000">
            <a:off x="6462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4" name="Straight Arrow Connector 93"/>
          <p:cNvCxnSpPr>
            <a:stCxn id="90" idx="2"/>
            <a:endCxn id="55" idx="0"/>
          </p:cNvCxnSpPr>
          <p:nvPr/>
        </p:nvCxnSpPr>
        <p:spPr bwMode="auto">
          <a:xfrm rot="5400000">
            <a:off x="28306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5" name="Straight Arrow Connector 94"/>
          <p:cNvCxnSpPr>
            <a:stCxn id="91" idx="2"/>
            <a:endCxn id="68" idx="0"/>
          </p:cNvCxnSpPr>
          <p:nvPr/>
        </p:nvCxnSpPr>
        <p:spPr bwMode="auto">
          <a:xfrm rot="5400000">
            <a:off x="6089323" y="1462849"/>
            <a:ext cx="4408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6" name="Straight Arrow Connector 95"/>
          <p:cNvCxnSpPr>
            <a:stCxn id="92" idx="2"/>
            <a:endCxn id="82" idx="0"/>
          </p:cNvCxnSpPr>
          <p:nvPr/>
        </p:nvCxnSpPr>
        <p:spPr bwMode="auto">
          <a:xfrm rot="5400000">
            <a:off x="81963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97" name="Can 96"/>
          <p:cNvSpPr/>
          <p:nvPr/>
        </p:nvSpPr>
        <p:spPr bwMode="auto">
          <a:xfrm rot="5400000">
            <a:off x="4602480" y="30480"/>
            <a:ext cx="259080" cy="2931160"/>
          </a:xfrm>
          <a:prstGeom prst="can">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8" name="TextBox 97"/>
          <p:cNvSpPr txBox="1"/>
          <p:nvPr/>
        </p:nvSpPr>
        <p:spPr>
          <a:xfrm>
            <a:off x="3496516" y="1710061"/>
            <a:ext cx="1013551" cy="165253"/>
          </a:xfrm>
          <a:prstGeom prst="rect">
            <a:avLst/>
          </a:prstGeom>
          <a:noFill/>
        </p:spPr>
        <p:txBody>
          <a:bodyPr wrap="square" lIns="0" tIns="0" rIns="0" bIns="0" rtlCol="0" anchor="ctr" anchorCtr="0">
            <a:noAutofit/>
          </a:bodyPr>
          <a:lstStyle/>
          <a:p>
            <a:pPr algn="l"/>
            <a:r>
              <a:rPr lang="en-US" sz="1050" dirty="0" smtClean="0"/>
              <a:t>172.16.12.1/24</a:t>
            </a:r>
            <a:endParaRPr lang="en-US" sz="1050" dirty="0"/>
          </a:p>
        </p:txBody>
      </p:sp>
      <p:sp>
        <p:nvSpPr>
          <p:cNvPr id="99" name="TextBox 98"/>
          <p:cNvSpPr txBox="1"/>
          <p:nvPr/>
        </p:nvSpPr>
        <p:spPr>
          <a:xfrm>
            <a:off x="4800600" y="1676400"/>
            <a:ext cx="1049171" cy="240381"/>
          </a:xfrm>
          <a:prstGeom prst="rect">
            <a:avLst/>
          </a:prstGeom>
          <a:noFill/>
        </p:spPr>
        <p:txBody>
          <a:bodyPr wrap="square" lIns="0" tIns="0" rIns="0" bIns="0" rtlCol="0" anchor="ctr" anchorCtr="0">
            <a:noAutofit/>
          </a:bodyPr>
          <a:lstStyle/>
          <a:p>
            <a:pPr algn="r"/>
            <a:r>
              <a:rPr lang="en-US" sz="1050" dirty="0" smtClean="0"/>
              <a:t>172.16.12.2/24</a:t>
            </a:r>
            <a:endParaRPr lang="en-US" sz="1050" dirty="0"/>
          </a:p>
        </p:txBody>
      </p:sp>
      <p:sp>
        <p:nvSpPr>
          <p:cNvPr id="100" name="TextBox 99"/>
          <p:cNvSpPr txBox="1"/>
          <p:nvPr/>
        </p:nvSpPr>
        <p:spPr>
          <a:xfrm>
            <a:off x="3393075" y="1152424"/>
            <a:ext cx="2664826" cy="258532"/>
          </a:xfrm>
          <a:prstGeom prst="rect">
            <a:avLst/>
          </a:prstGeom>
          <a:noFill/>
        </p:spPr>
        <p:txBody>
          <a:bodyPr wrap="square" rtlCol="0">
            <a:spAutoFit/>
          </a:bodyPr>
          <a:lstStyle/>
          <a:p>
            <a:r>
              <a:rPr lang="en-US" sz="1200" b="1" dirty="0" smtClean="0"/>
              <a:t>Automatic 6to4 Tunnel</a:t>
            </a:r>
            <a:endParaRPr lang="en-US" sz="1200" b="1" dirty="0"/>
          </a:p>
        </p:txBody>
      </p:sp>
      <p:sp>
        <p:nvSpPr>
          <p:cNvPr id="101" name="TextBox 100"/>
          <p:cNvSpPr txBox="1"/>
          <p:nvPr/>
        </p:nvSpPr>
        <p:spPr>
          <a:xfrm>
            <a:off x="3314700" y="1384300"/>
            <a:ext cx="1282700" cy="203200"/>
          </a:xfrm>
          <a:prstGeom prst="rect">
            <a:avLst/>
          </a:prstGeom>
          <a:noFill/>
        </p:spPr>
        <p:txBody>
          <a:bodyPr wrap="square" lIns="0" tIns="0" rIns="0" bIns="0" rtlCol="0" anchor="ctr" anchorCtr="0">
            <a:noAutofit/>
          </a:bodyPr>
          <a:lstStyle/>
          <a:p>
            <a:pPr algn="l"/>
            <a:r>
              <a:rPr lang="en-US" sz="1000" dirty="0" smtClean="0"/>
              <a:t>2002:AC10:6501::/128</a:t>
            </a:r>
            <a:endParaRPr lang="en-US" sz="1000" dirty="0"/>
          </a:p>
        </p:txBody>
      </p:sp>
      <p:sp>
        <p:nvSpPr>
          <p:cNvPr id="102" name="TextBox 101"/>
          <p:cNvSpPr txBox="1"/>
          <p:nvPr/>
        </p:nvSpPr>
        <p:spPr>
          <a:xfrm>
            <a:off x="4851400" y="1384300"/>
            <a:ext cx="1282700" cy="203200"/>
          </a:xfrm>
          <a:prstGeom prst="rect">
            <a:avLst/>
          </a:prstGeom>
          <a:noFill/>
        </p:spPr>
        <p:txBody>
          <a:bodyPr wrap="square" lIns="0" tIns="0" rIns="0" bIns="0" rtlCol="0" anchor="ctr" anchorCtr="0">
            <a:noAutofit/>
          </a:bodyPr>
          <a:lstStyle/>
          <a:p>
            <a:pPr algn="l"/>
            <a:r>
              <a:rPr lang="en-US" sz="1000" dirty="0" smtClean="0"/>
              <a:t>2002:AC10:6601::/128</a:t>
            </a:r>
            <a:endParaRPr lang="en-US" sz="1000" dirty="0"/>
          </a:p>
        </p:txBody>
      </p:sp>
    </p:spTree>
  </p:cSld>
  <p:clrMapOvr>
    <a:masterClrMapping/>
  </p:clrMapOvr>
  <p:transition/>
  <p:timing>
    <p:tnLst>
      <p:par>
        <p:cTn id="1" dur="indefinite" restart="never" nodeType="tmRoot"/>
      </p:par>
    </p:tnLst>
  </p:timing>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bwMode="auto">
          <a:xfrm>
            <a:off x="1714500" y="3276600"/>
            <a:ext cx="3073400" cy="762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6" name="Rectangle 55"/>
          <p:cNvSpPr/>
          <p:nvPr/>
        </p:nvSpPr>
        <p:spPr bwMode="auto">
          <a:xfrm>
            <a:off x="1460500" y="2717800"/>
            <a:ext cx="18669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6to4 Tunnel Example</a:t>
            </a:r>
            <a:endParaRPr lang="en-US" dirty="0"/>
          </a:p>
        </p:txBody>
      </p:sp>
      <p:sp>
        <p:nvSpPr>
          <p:cNvPr id="46" name="Content Placeholder 6"/>
          <p:cNvSpPr>
            <a:spLocks noGrp="1"/>
          </p:cNvSpPr>
          <p:nvPr>
            <p:ph idx="11"/>
          </p:nvPr>
        </p:nvSpPr>
        <p:spPr>
          <a:xfrm>
            <a:off x="279400" y="5415085"/>
            <a:ext cx="8483600" cy="1257299"/>
          </a:xfrm>
        </p:spPr>
        <p:txBody>
          <a:bodyPr>
            <a:noAutofit/>
          </a:bodyPr>
          <a:lstStyle/>
          <a:p>
            <a:pPr marL="236538" lvl="1">
              <a:lnSpc>
                <a:spcPct val="100000"/>
              </a:lnSpc>
              <a:spcBef>
                <a:spcPts val="0"/>
              </a:spcBef>
              <a:buFont typeface="Wingdings" pitchFamily="2" charset="2"/>
              <a:buChar char="§"/>
            </a:pPr>
            <a:r>
              <a:rPr lang="en-US" dirty="0" smtClean="0"/>
              <a:t>R2 is configured with the </a:t>
            </a:r>
            <a:r>
              <a:rPr lang="en-US" smtClean="0"/>
              <a:t>6to4 tunnel.</a:t>
            </a:r>
            <a:endParaRPr lang="en-US" dirty="0" smtClean="0"/>
          </a:p>
        </p:txBody>
      </p:sp>
      <p:sp>
        <p:nvSpPr>
          <p:cNvPr id="49" name="Content Placeholder 15"/>
          <p:cNvSpPr txBox="1">
            <a:spLocks/>
          </p:cNvSpPr>
          <p:nvPr/>
        </p:nvSpPr>
        <p:spPr bwMode="auto">
          <a:xfrm>
            <a:off x="293467" y="2692400"/>
            <a:ext cx="8520113" cy="25146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 </a:t>
            </a:r>
            <a:r>
              <a:rPr lang="pt-BR" sz="1200" b="1" kern="0" dirty="0" smtClean="0">
                <a:latin typeface="Courier New" pitchFamily="49" charset="0"/>
                <a:cs typeface="Courier New" pitchFamily="49" charset="0"/>
              </a:rPr>
              <a:t>interface tunnel 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%LINEPROTO-5-UPDOWN: Line protocol on Interface Tunnel12, changed state to down</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no ip address</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ipv6 address 2002:AC10:6601::/128</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tunnel source loopback 102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tunnel mode ipv6ip 6to4</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%LINEPROTO-5-UPDOWN: Line protocol on Interface Tunnel12, changed state to up</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exit</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 </a:t>
            </a:r>
            <a:r>
              <a:rPr lang="pt-BR" sz="1200" b="1" kern="0" dirty="0" smtClean="0">
                <a:latin typeface="Courier New" pitchFamily="49" charset="0"/>
                <a:cs typeface="Courier New" pitchFamily="49" charset="0"/>
              </a:rPr>
              <a:t>ipv6 route 2002::/16 tunnel 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 </a:t>
            </a:r>
            <a:r>
              <a:rPr lang="fr-FR" sz="1200" b="1" kern="0" dirty="0" smtClean="0">
                <a:latin typeface="Courier New" pitchFamily="49" charset="0"/>
                <a:cs typeface="Courier New" pitchFamily="49" charset="0"/>
              </a:rPr>
              <a:t>ipv6 route 24::/64 2002:AC10:6501::</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a:t>
            </a:r>
            <a:endParaRPr lang="en-US" sz="1200" kern="0" dirty="0" smtClean="0">
              <a:latin typeface="Courier New" pitchFamily="49" charset="0"/>
              <a:cs typeface="Courier New" pitchFamily="49" charset="0"/>
            </a:endParaRPr>
          </a:p>
        </p:txBody>
      </p:sp>
      <p:sp>
        <p:nvSpPr>
          <p:cNvPr id="47" name="Rounded Rectangle 46"/>
          <p:cNvSpPr/>
          <p:nvPr/>
        </p:nvSpPr>
        <p:spPr bwMode="auto">
          <a:xfrm>
            <a:off x="6477000" y="1384300"/>
            <a:ext cx="24384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0" name="Rounded Rectangle 49"/>
          <p:cNvSpPr/>
          <p:nvPr/>
        </p:nvSpPr>
        <p:spPr bwMode="auto">
          <a:xfrm>
            <a:off x="3048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1" name="Rounded Rectangle 50"/>
          <p:cNvSpPr/>
          <p:nvPr/>
        </p:nvSpPr>
        <p:spPr bwMode="auto">
          <a:xfrm>
            <a:off x="34036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Freeform 9"/>
          <p:cNvSpPr>
            <a:spLocks/>
          </p:cNvSpPr>
          <p:nvPr/>
        </p:nvSpPr>
        <p:spPr bwMode="auto">
          <a:xfrm>
            <a:off x="33132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4" name="Picture 37"/>
          <p:cNvPicPr>
            <a:picLocks noChangeArrowheads="1"/>
          </p:cNvPicPr>
          <p:nvPr/>
        </p:nvPicPr>
        <p:blipFill>
          <a:blip r:embed="rId2" cstate="print"/>
          <a:srcRect/>
          <a:stretch>
            <a:fillRect/>
          </a:stretch>
        </p:blipFill>
        <p:spPr bwMode="auto">
          <a:xfrm>
            <a:off x="2576101" y="1674409"/>
            <a:ext cx="870351" cy="451691"/>
          </a:xfrm>
          <a:prstGeom prst="rect">
            <a:avLst/>
          </a:prstGeom>
          <a:noFill/>
          <a:ln w="9525">
            <a:noFill/>
            <a:miter lim="800000"/>
            <a:headEnd/>
            <a:tailEnd/>
          </a:ln>
        </p:spPr>
      </p:pic>
      <p:sp>
        <p:nvSpPr>
          <p:cNvPr id="55" name="TextBox 54"/>
          <p:cNvSpPr txBox="1"/>
          <p:nvPr/>
        </p:nvSpPr>
        <p:spPr>
          <a:xfrm>
            <a:off x="3509216" y="20656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57" name="TextBox 56"/>
          <p:cNvSpPr txBox="1"/>
          <p:nvPr/>
        </p:nvSpPr>
        <p:spPr>
          <a:xfrm>
            <a:off x="5270500" y="20447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60" name="TextBox 59"/>
          <p:cNvSpPr txBox="1"/>
          <p:nvPr/>
        </p:nvSpPr>
        <p:spPr>
          <a:xfrm>
            <a:off x="28515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65" name="Picture 37"/>
          <p:cNvPicPr>
            <a:picLocks noChangeArrowheads="1"/>
          </p:cNvPicPr>
          <p:nvPr/>
        </p:nvPicPr>
        <p:blipFill>
          <a:blip r:embed="rId2" cstate="print"/>
          <a:srcRect/>
          <a:stretch>
            <a:fillRect/>
          </a:stretch>
        </p:blipFill>
        <p:spPr bwMode="auto">
          <a:xfrm>
            <a:off x="5872396" y="1685426"/>
            <a:ext cx="870351" cy="451691"/>
          </a:xfrm>
          <a:prstGeom prst="rect">
            <a:avLst/>
          </a:prstGeom>
          <a:noFill/>
          <a:ln w="9525">
            <a:noFill/>
            <a:miter lim="800000"/>
            <a:headEnd/>
            <a:tailEnd/>
          </a:ln>
        </p:spPr>
      </p:pic>
      <p:sp>
        <p:nvSpPr>
          <p:cNvPr id="68" name="TextBox 67"/>
          <p:cNvSpPr txBox="1"/>
          <p:nvPr/>
        </p:nvSpPr>
        <p:spPr>
          <a:xfrm>
            <a:off x="61680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71" name="TextBox 70"/>
          <p:cNvSpPr txBox="1"/>
          <p:nvPr/>
        </p:nvSpPr>
        <p:spPr>
          <a:xfrm>
            <a:off x="3405775" y="2244624"/>
            <a:ext cx="2664826" cy="258532"/>
          </a:xfrm>
          <a:prstGeom prst="rect">
            <a:avLst/>
          </a:prstGeom>
          <a:noFill/>
        </p:spPr>
        <p:txBody>
          <a:bodyPr wrap="square" rtlCol="0">
            <a:spAutoFit/>
          </a:bodyPr>
          <a:lstStyle/>
          <a:p>
            <a:r>
              <a:rPr lang="en-US" sz="1200" b="1" dirty="0" smtClean="0"/>
              <a:t>IPv4 RIP</a:t>
            </a:r>
            <a:endParaRPr lang="en-US" sz="1200" b="1" dirty="0"/>
          </a:p>
        </p:txBody>
      </p:sp>
      <p:sp>
        <p:nvSpPr>
          <p:cNvPr id="72" name="TextBox 71"/>
          <p:cNvSpPr txBox="1"/>
          <p:nvPr/>
        </p:nvSpPr>
        <p:spPr>
          <a:xfrm>
            <a:off x="21757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3" name="TextBox 72"/>
          <p:cNvSpPr txBox="1"/>
          <p:nvPr/>
        </p:nvSpPr>
        <p:spPr>
          <a:xfrm>
            <a:off x="1892299" y="147320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74" name="Picture 37"/>
          <p:cNvPicPr>
            <a:picLocks noChangeArrowheads="1"/>
          </p:cNvPicPr>
          <p:nvPr/>
        </p:nvPicPr>
        <p:blipFill>
          <a:blip r:embed="rId2" cstate="print"/>
          <a:srcRect/>
          <a:stretch>
            <a:fillRect/>
          </a:stretch>
        </p:blipFill>
        <p:spPr bwMode="auto">
          <a:xfrm>
            <a:off x="391701" y="1674409"/>
            <a:ext cx="870351" cy="451691"/>
          </a:xfrm>
          <a:prstGeom prst="rect">
            <a:avLst/>
          </a:prstGeom>
          <a:noFill/>
          <a:ln w="9525">
            <a:noFill/>
            <a:miter lim="800000"/>
            <a:headEnd/>
            <a:tailEnd/>
          </a:ln>
        </p:spPr>
      </p:pic>
      <p:sp>
        <p:nvSpPr>
          <p:cNvPr id="75" name="TextBox 74"/>
          <p:cNvSpPr txBox="1"/>
          <p:nvPr/>
        </p:nvSpPr>
        <p:spPr>
          <a:xfrm>
            <a:off x="6671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76" name="TextBox 75"/>
          <p:cNvSpPr txBox="1"/>
          <p:nvPr/>
        </p:nvSpPr>
        <p:spPr>
          <a:xfrm>
            <a:off x="12994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78" name="TextBox 77"/>
          <p:cNvSpPr txBox="1"/>
          <p:nvPr/>
        </p:nvSpPr>
        <p:spPr>
          <a:xfrm>
            <a:off x="977899" y="148590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cxnSp>
        <p:nvCxnSpPr>
          <p:cNvPr id="79" name="Straight Connector 78"/>
          <p:cNvCxnSpPr>
            <a:stCxn id="74" idx="3"/>
            <a:endCxn id="54" idx="1"/>
          </p:cNvCxnSpPr>
          <p:nvPr/>
        </p:nvCxnSpPr>
        <p:spPr bwMode="auto">
          <a:xfrm>
            <a:off x="12620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0" name="TextBox 79"/>
          <p:cNvSpPr txBox="1"/>
          <p:nvPr/>
        </p:nvSpPr>
        <p:spPr>
          <a:xfrm>
            <a:off x="7258049" y="148590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81" name="Picture 37"/>
          <p:cNvPicPr>
            <a:picLocks noChangeArrowheads="1"/>
          </p:cNvPicPr>
          <p:nvPr/>
        </p:nvPicPr>
        <p:blipFill>
          <a:blip r:embed="rId2" cstate="print"/>
          <a:srcRect/>
          <a:stretch>
            <a:fillRect/>
          </a:stretch>
        </p:blipFill>
        <p:spPr bwMode="auto">
          <a:xfrm>
            <a:off x="7948201" y="1687109"/>
            <a:ext cx="870351" cy="451691"/>
          </a:xfrm>
          <a:prstGeom prst="rect">
            <a:avLst/>
          </a:prstGeom>
          <a:noFill/>
          <a:ln w="9525">
            <a:noFill/>
            <a:miter lim="800000"/>
            <a:headEnd/>
            <a:tailEnd/>
          </a:ln>
        </p:spPr>
      </p:pic>
      <p:sp>
        <p:nvSpPr>
          <p:cNvPr id="82" name="TextBox 81"/>
          <p:cNvSpPr txBox="1"/>
          <p:nvPr/>
        </p:nvSpPr>
        <p:spPr>
          <a:xfrm>
            <a:off x="82236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83" name="TextBox 82"/>
          <p:cNvSpPr txBox="1"/>
          <p:nvPr/>
        </p:nvSpPr>
        <p:spPr>
          <a:xfrm>
            <a:off x="75478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84" name="Straight Connector 83"/>
          <p:cNvCxnSpPr>
            <a:stCxn id="81" idx="1"/>
            <a:endCxn id="65" idx="3"/>
          </p:cNvCxnSpPr>
          <p:nvPr/>
        </p:nvCxnSpPr>
        <p:spPr bwMode="auto">
          <a:xfrm rot="10800000">
            <a:off x="6742747" y="1911273"/>
            <a:ext cx="12054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5" name="TextBox 84"/>
          <p:cNvSpPr txBox="1"/>
          <p:nvPr/>
        </p:nvSpPr>
        <p:spPr>
          <a:xfrm>
            <a:off x="6438899" y="1485900"/>
            <a:ext cx="828807" cy="199567"/>
          </a:xfrm>
          <a:prstGeom prst="rect">
            <a:avLst/>
          </a:prstGeom>
          <a:noFill/>
        </p:spPr>
        <p:txBody>
          <a:bodyPr wrap="square" lIns="0" tIns="0" rIns="0" bIns="0" rtlCol="0" anchor="ctr" anchorCtr="0">
            <a:noAutofit/>
          </a:bodyPr>
          <a:lstStyle/>
          <a:p>
            <a:pPr algn="r"/>
            <a:r>
              <a:rPr lang="en-US" sz="1050" dirty="0" smtClean="0"/>
              <a:t>24:24::2/64</a:t>
            </a:r>
            <a:endParaRPr lang="en-US" sz="1050" dirty="0"/>
          </a:p>
        </p:txBody>
      </p:sp>
      <p:sp>
        <p:nvSpPr>
          <p:cNvPr id="86" name="TextBox 85"/>
          <p:cNvSpPr txBox="1"/>
          <p:nvPr/>
        </p:nvSpPr>
        <p:spPr>
          <a:xfrm>
            <a:off x="67858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8" name="TextBox 87"/>
          <p:cNvSpPr txBox="1"/>
          <p:nvPr/>
        </p:nvSpPr>
        <p:spPr>
          <a:xfrm>
            <a:off x="2666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89" name="TextBox 88"/>
          <p:cNvSpPr txBox="1"/>
          <p:nvPr/>
        </p:nvSpPr>
        <p:spPr>
          <a:xfrm>
            <a:off x="2336801" y="1092200"/>
            <a:ext cx="1358898" cy="215900"/>
          </a:xfrm>
          <a:prstGeom prst="rect">
            <a:avLst/>
          </a:prstGeom>
          <a:noFill/>
        </p:spPr>
        <p:txBody>
          <a:bodyPr wrap="square" lIns="0" tIns="0" rIns="0" bIns="0" rtlCol="0" anchor="ctr" anchorCtr="0">
            <a:noAutofit/>
          </a:bodyPr>
          <a:lstStyle/>
          <a:p>
            <a:r>
              <a:rPr lang="en-US" sz="1050" u="sng" dirty="0" smtClean="0"/>
              <a:t>Lo101: 172.16.101.1</a:t>
            </a:r>
            <a:endParaRPr lang="en-US" sz="1050" u="sng" dirty="0"/>
          </a:p>
        </p:txBody>
      </p:sp>
      <p:sp>
        <p:nvSpPr>
          <p:cNvPr id="90" name="TextBox 89"/>
          <p:cNvSpPr txBox="1"/>
          <p:nvPr/>
        </p:nvSpPr>
        <p:spPr>
          <a:xfrm>
            <a:off x="5613399" y="1079500"/>
            <a:ext cx="1397002" cy="165100"/>
          </a:xfrm>
          <a:prstGeom prst="rect">
            <a:avLst/>
          </a:prstGeom>
          <a:noFill/>
        </p:spPr>
        <p:txBody>
          <a:bodyPr wrap="square" lIns="0" tIns="0" rIns="0" bIns="0" rtlCol="0" anchor="ctr" anchorCtr="0">
            <a:noAutofit/>
          </a:bodyPr>
          <a:lstStyle/>
          <a:p>
            <a:r>
              <a:rPr lang="en-US" sz="1050" u="sng" dirty="0" smtClean="0"/>
              <a:t>Lo102: 172.16.102.1</a:t>
            </a:r>
            <a:endParaRPr lang="en-US" sz="1050" u="sng" dirty="0"/>
          </a:p>
        </p:txBody>
      </p:sp>
      <p:sp>
        <p:nvSpPr>
          <p:cNvPr id="91" name="TextBox 90"/>
          <p:cNvSpPr txBox="1"/>
          <p:nvPr/>
        </p:nvSpPr>
        <p:spPr>
          <a:xfrm>
            <a:off x="78231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92" name="Straight Arrow Connector 91"/>
          <p:cNvCxnSpPr>
            <a:stCxn id="88" idx="2"/>
            <a:endCxn id="74" idx="0"/>
          </p:cNvCxnSpPr>
          <p:nvPr/>
        </p:nvCxnSpPr>
        <p:spPr bwMode="auto">
          <a:xfrm rot="5400000">
            <a:off x="6462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3" name="Straight Arrow Connector 92"/>
          <p:cNvCxnSpPr>
            <a:stCxn id="89" idx="2"/>
            <a:endCxn id="54" idx="0"/>
          </p:cNvCxnSpPr>
          <p:nvPr/>
        </p:nvCxnSpPr>
        <p:spPr bwMode="auto">
          <a:xfrm rot="5400000">
            <a:off x="28306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4" name="Straight Arrow Connector 93"/>
          <p:cNvCxnSpPr>
            <a:stCxn id="90" idx="2"/>
            <a:endCxn id="65" idx="0"/>
          </p:cNvCxnSpPr>
          <p:nvPr/>
        </p:nvCxnSpPr>
        <p:spPr bwMode="auto">
          <a:xfrm rot="5400000">
            <a:off x="6089323" y="1462849"/>
            <a:ext cx="4408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5" name="Straight Arrow Connector 94"/>
          <p:cNvCxnSpPr>
            <a:stCxn id="91" idx="2"/>
            <a:endCxn id="81" idx="0"/>
          </p:cNvCxnSpPr>
          <p:nvPr/>
        </p:nvCxnSpPr>
        <p:spPr bwMode="auto">
          <a:xfrm rot="5400000">
            <a:off x="81963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96" name="Can 95"/>
          <p:cNvSpPr/>
          <p:nvPr/>
        </p:nvSpPr>
        <p:spPr bwMode="auto">
          <a:xfrm rot="5400000">
            <a:off x="4602480" y="30480"/>
            <a:ext cx="259080" cy="2931160"/>
          </a:xfrm>
          <a:prstGeom prst="can">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7" name="TextBox 96"/>
          <p:cNvSpPr txBox="1"/>
          <p:nvPr/>
        </p:nvSpPr>
        <p:spPr>
          <a:xfrm>
            <a:off x="3496516" y="1710061"/>
            <a:ext cx="1013551" cy="165253"/>
          </a:xfrm>
          <a:prstGeom prst="rect">
            <a:avLst/>
          </a:prstGeom>
          <a:noFill/>
        </p:spPr>
        <p:txBody>
          <a:bodyPr wrap="square" lIns="0" tIns="0" rIns="0" bIns="0" rtlCol="0" anchor="ctr" anchorCtr="0">
            <a:noAutofit/>
          </a:bodyPr>
          <a:lstStyle/>
          <a:p>
            <a:pPr algn="l"/>
            <a:r>
              <a:rPr lang="en-US" sz="1050" dirty="0" smtClean="0"/>
              <a:t>172.16.12.1/24</a:t>
            </a:r>
            <a:endParaRPr lang="en-US" sz="1050" dirty="0"/>
          </a:p>
        </p:txBody>
      </p:sp>
      <p:sp>
        <p:nvSpPr>
          <p:cNvPr id="98" name="TextBox 97"/>
          <p:cNvSpPr txBox="1"/>
          <p:nvPr/>
        </p:nvSpPr>
        <p:spPr>
          <a:xfrm>
            <a:off x="4800600" y="1676400"/>
            <a:ext cx="1049171" cy="240381"/>
          </a:xfrm>
          <a:prstGeom prst="rect">
            <a:avLst/>
          </a:prstGeom>
          <a:noFill/>
        </p:spPr>
        <p:txBody>
          <a:bodyPr wrap="square" lIns="0" tIns="0" rIns="0" bIns="0" rtlCol="0" anchor="ctr" anchorCtr="0">
            <a:noAutofit/>
          </a:bodyPr>
          <a:lstStyle/>
          <a:p>
            <a:pPr algn="r"/>
            <a:r>
              <a:rPr lang="en-US" sz="1050" dirty="0" smtClean="0"/>
              <a:t>172.16.12.2/24</a:t>
            </a:r>
            <a:endParaRPr lang="en-US" sz="1050" dirty="0"/>
          </a:p>
        </p:txBody>
      </p:sp>
      <p:sp>
        <p:nvSpPr>
          <p:cNvPr id="99" name="TextBox 98"/>
          <p:cNvSpPr txBox="1"/>
          <p:nvPr/>
        </p:nvSpPr>
        <p:spPr>
          <a:xfrm>
            <a:off x="3393075" y="1152424"/>
            <a:ext cx="2664826" cy="258532"/>
          </a:xfrm>
          <a:prstGeom prst="rect">
            <a:avLst/>
          </a:prstGeom>
          <a:noFill/>
        </p:spPr>
        <p:txBody>
          <a:bodyPr wrap="square" rtlCol="0">
            <a:spAutoFit/>
          </a:bodyPr>
          <a:lstStyle/>
          <a:p>
            <a:r>
              <a:rPr lang="en-US" sz="1200" b="1" dirty="0" smtClean="0"/>
              <a:t>Automatic 6to4 Tunnel</a:t>
            </a:r>
            <a:endParaRPr lang="en-US" sz="1200" b="1" dirty="0"/>
          </a:p>
        </p:txBody>
      </p:sp>
      <p:sp>
        <p:nvSpPr>
          <p:cNvPr id="100" name="TextBox 99"/>
          <p:cNvSpPr txBox="1"/>
          <p:nvPr/>
        </p:nvSpPr>
        <p:spPr>
          <a:xfrm>
            <a:off x="3314700" y="1384300"/>
            <a:ext cx="1282700" cy="203200"/>
          </a:xfrm>
          <a:prstGeom prst="rect">
            <a:avLst/>
          </a:prstGeom>
          <a:noFill/>
        </p:spPr>
        <p:txBody>
          <a:bodyPr wrap="square" lIns="0" tIns="0" rIns="0" bIns="0" rtlCol="0" anchor="ctr" anchorCtr="0">
            <a:noAutofit/>
          </a:bodyPr>
          <a:lstStyle/>
          <a:p>
            <a:pPr algn="l"/>
            <a:r>
              <a:rPr lang="en-US" sz="1000" dirty="0" smtClean="0"/>
              <a:t>2002:AC10:6501::/128</a:t>
            </a:r>
            <a:endParaRPr lang="en-US" sz="1000" dirty="0"/>
          </a:p>
        </p:txBody>
      </p:sp>
      <p:sp>
        <p:nvSpPr>
          <p:cNvPr id="101" name="TextBox 100"/>
          <p:cNvSpPr txBox="1"/>
          <p:nvPr/>
        </p:nvSpPr>
        <p:spPr>
          <a:xfrm>
            <a:off x="4851400" y="1384300"/>
            <a:ext cx="1282700" cy="203200"/>
          </a:xfrm>
          <a:prstGeom prst="rect">
            <a:avLst/>
          </a:prstGeom>
          <a:noFill/>
        </p:spPr>
        <p:txBody>
          <a:bodyPr wrap="square" lIns="0" tIns="0" rIns="0" bIns="0" rtlCol="0" anchor="ctr" anchorCtr="0">
            <a:noAutofit/>
          </a:bodyPr>
          <a:lstStyle/>
          <a:p>
            <a:pPr algn="l"/>
            <a:r>
              <a:rPr lang="en-US" sz="1000" dirty="0" smtClean="0"/>
              <a:t>2002:AC10:6601::/128</a:t>
            </a:r>
            <a:endParaRPr lang="en-US" sz="1000" dirty="0"/>
          </a:p>
        </p:txBody>
      </p:sp>
    </p:spTree>
  </p:cSld>
  <p:clrMapOvr>
    <a:masterClrMapping/>
  </p:clrMapOvr>
  <p:transition/>
  <p:timing>
    <p:tnLst>
      <p:par>
        <p:cTn id="1" dur="indefinite" restart="never" nodeType="tmRoot"/>
      </p:par>
    </p:tnLst>
  </p:timing>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ISATAP Tunnels</a:t>
            </a:r>
            <a:endParaRPr lang="en-US" dirty="0"/>
          </a:p>
        </p:txBody>
      </p:sp>
      <p:sp>
        <p:nvSpPr>
          <p:cNvPr id="3" name="Content Placeholder 2"/>
          <p:cNvSpPr>
            <a:spLocks noGrp="1"/>
          </p:cNvSpPr>
          <p:nvPr>
            <p:ph idx="1"/>
          </p:nvPr>
        </p:nvSpPr>
        <p:spPr/>
        <p:txBody>
          <a:bodyPr>
            <a:normAutofit/>
          </a:bodyPr>
          <a:lstStyle/>
          <a:p>
            <a:r>
              <a:rPr lang="en-US" smtClean="0"/>
              <a:t>An Intra-Site </a:t>
            </a:r>
            <a:r>
              <a:rPr lang="en-US" dirty="0" smtClean="0"/>
              <a:t>Automatic Tunnel Addressing Protocol (ISATAP</a:t>
            </a:r>
            <a:r>
              <a:rPr lang="en-US" smtClean="0"/>
              <a:t>) tunnel is very similar to a </a:t>
            </a:r>
            <a:r>
              <a:rPr lang="en-US" dirty="0" smtClean="0"/>
              <a:t>6to4 </a:t>
            </a:r>
            <a:r>
              <a:rPr lang="en-US" smtClean="0"/>
              <a:t>IPv6 tunnel.</a:t>
            </a:r>
            <a:endParaRPr lang="en-US" dirty="0" smtClean="0"/>
          </a:p>
          <a:p>
            <a:pPr lvl="1"/>
            <a:r>
              <a:rPr lang="en-US" dirty="0" smtClean="0"/>
              <a:t>It is used to connect IPv6 domains over an IPv4 network.</a:t>
            </a:r>
          </a:p>
          <a:p>
            <a:pPr lvl="1"/>
            <a:r>
              <a:rPr lang="en-US" dirty="0" smtClean="0"/>
              <a:t>It embeds an IPv4 address within the IPv6 address.</a:t>
            </a:r>
          </a:p>
          <a:p>
            <a:r>
              <a:rPr lang="en-US" dirty="0" smtClean="0"/>
              <a:t>The goal of ISATAP is to provide connectivity for IPv6 hosts to a centralized IPv6-capable router, over an IPv4-only access network. </a:t>
            </a:r>
          </a:p>
          <a:p>
            <a:r>
              <a:rPr lang="en-US" dirty="0" smtClean="0"/>
              <a:t>ISATAP was designed to transport IPv6 packets within a site (hence the “intra-site” part of its name). </a:t>
            </a:r>
          </a:p>
          <a:p>
            <a:pPr lvl="1"/>
            <a:r>
              <a:rPr lang="en-US" dirty="0" smtClean="0"/>
              <a:t>It can still be used between sites, but its purpose is within sites.</a:t>
            </a:r>
          </a:p>
          <a:p>
            <a:r>
              <a:rPr lang="en-US" dirty="0" smtClean="0"/>
              <a:t>ISATAP tunnels use IPv6 addresses consisting of a 64-bit prefix concatenated to a 64-bit interface ID in EUI-64 format.</a:t>
            </a:r>
            <a:endParaRPr lang="en-US" dirty="0"/>
          </a:p>
        </p:txBody>
      </p:sp>
    </p:spTree>
  </p:cSld>
  <p:clrMapOvr>
    <a:masterClrMapping/>
  </p:clrMapOvr>
  <p:timing>
    <p:tnLst>
      <p:par>
        <p:cTn id="1" dur="indefinite" restart="never" nodeType="tmRoot"/>
      </p:par>
    </p:tnLst>
  </p:timing>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ISATAP Tunnel Example</a:t>
            </a:r>
            <a:endParaRPr lang="en-US" dirty="0"/>
          </a:p>
        </p:txBody>
      </p:sp>
      <p:sp>
        <p:nvSpPr>
          <p:cNvPr id="46" name="Content Placeholder 6"/>
          <p:cNvSpPr>
            <a:spLocks noGrp="1"/>
          </p:cNvSpPr>
          <p:nvPr>
            <p:ph idx="11"/>
          </p:nvPr>
        </p:nvSpPr>
        <p:spPr>
          <a:xfrm>
            <a:off x="279400" y="2758842"/>
            <a:ext cx="8483600" cy="2260599"/>
          </a:xfrm>
        </p:spPr>
        <p:txBody>
          <a:bodyPr>
            <a:noAutofit/>
          </a:bodyPr>
          <a:lstStyle/>
          <a:p>
            <a:pPr marL="236538" lvl="1">
              <a:lnSpc>
                <a:spcPct val="100000"/>
              </a:lnSpc>
              <a:spcBef>
                <a:spcPts val="0"/>
              </a:spcBef>
              <a:buFont typeface="Wingdings" pitchFamily="2" charset="2"/>
              <a:buChar char="§"/>
            </a:pPr>
            <a:r>
              <a:rPr lang="en-US" dirty="0" smtClean="0"/>
              <a:t>In this example, there are two IPv6 networks separated by an IPv4 network.</a:t>
            </a:r>
          </a:p>
          <a:p>
            <a:pPr marL="236538" lvl="1">
              <a:lnSpc>
                <a:spcPct val="100000"/>
              </a:lnSpc>
              <a:spcBef>
                <a:spcPts val="0"/>
              </a:spcBef>
              <a:buFont typeface="Wingdings" pitchFamily="2" charset="2"/>
              <a:buChar char="§"/>
            </a:pPr>
            <a:r>
              <a:rPr lang="en-US" dirty="0" smtClean="0"/>
              <a:t>The objective of this example is to again provide full connectivity between the IPv6 islands over the IPv4-only infrastructure. </a:t>
            </a:r>
          </a:p>
          <a:p>
            <a:pPr marL="236538" lvl="1">
              <a:lnSpc>
                <a:spcPct val="100000"/>
              </a:lnSpc>
              <a:spcBef>
                <a:spcPts val="0"/>
              </a:spcBef>
              <a:buFont typeface="Wingdings" pitchFamily="2" charset="2"/>
              <a:buChar char="§"/>
            </a:pPr>
            <a:r>
              <a:rPr lang="en-US" dirty="0" smtClean="0"/>
              <a:t>The first step is to configure routers R1 and R2 so that they can establish the ISATAP tunnel between them.</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54" name="Rounded Rectangle 53"/>
          <p:cNvSpPr/>
          <p:nvPr/>
        </p:nvSpPr>
        <p:spPr bwMode="auto">
          <a:xfrm>
            <a:off x="6477000" y="1384300"/>
            <a:ext cx="24384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5" name="Rounded Rectangle 54"/>
          <p:cNvSpPr/>
          <p:nvPr/>
        </p:nvSpPr>
        <p:spPr bwMode="auto">
          <a:xfrm>
            <a:off x="3048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7" name="Rounded Rectangle 56"/>
          <p:cNvSpPr/>
          <p:nvPr/>
        </p:nvSpPr>
        <p:spPr bwMode="auto">
          <a:xfrm>
            <a:off x="34036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0" name="Freeform 9"/>
          <p:cNvSpPr>
            <a:spLocks/>
          </p:cNvSpPr>
          <p:nvPr/>
        </p:nvSpPr>
        <p:spPr bwMode="auto">
          <a:xfrm>
            <a:off x="33132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65" name="Picture 37"/>
          <p:cNvPicPr>
            <a:picLocks noChangeArrowheads="1"/>
          </p:cNvPicPr>
          <p:nvPr/>
        </p:nvPicPr>
        <p:blipFill>
          <a:blip r:embed="rId2" cstate="print"/>
          <a:srcRect/>
          <a:stretch>
            <a:fillRect/>
          </a:stretch>
        </p:blipFill>
        <p:spPr bwMode="auto">
          <a:xfrm>
            <a:off x="2576101" y="1674409"/>
            <a:ext cx="870351" cy="451691"/>
          </a:xfrm>
          <a:prstGeom prst="rect">
            <a:avLst/>
          </a:prstGeom>
          <a:noFill/>
          <a:ln w="9525">
            <a:noFill/>
            <a:miter lim="800000"/>
            <a:headEnd/>
            <a:tailEnd/>
          </a:ln>
        </p:spPr>
      </p:pic>
      <p:sp>
        <p:nvSpPr>
          <p:cNvPr id="68" name="TextBox 67"/>
          <p:cNvSpPr txBox="1"/>
          <p:nvPr/>
        </p:nvSpPr>
        <p:spPr>
          <a:xfrm>
            <a:off x="3509216" y="20656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72" name="TextBox 71"/>
          <p:cNvSpPr txBox="1"/>
          <p:nvPr/>
        </p:nvSpPr>
        <p:spPr>
          <a:xfrm>
            <a:off x="5270500" y="20447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73" name="TextBox 72"/>
          <p:cNvSpPr txBox="1"/>
          <p:nvPr/>
        </p:nvSpPr>
        <p:spPr>
          <a:xfrm>
            <a:off x="28515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75" name="Picture 37"/>
          <p:cNvPicPr>
            <a:picLocks noChangeArrowheads="1"/>
          </p:cNvPicPr>
          <p:nvPr/>
        </p:nvPicPr>
        <p:blipFill>
          <a:blip r:embed="rId2" cstate="print"/>
          <a:srcRect/>
          <a:stretch>
            <a:fillRect/>
          </a:stretch>
        </p:blipFill>
        <p:spPr bwMode="auto">
          <a:xfrm>
            <a:off x="5872396" y="1685426"/>
            <a:ext cx="870351" cy="451691"/>
          </a:xfrm>
          <a:prstGeom prst="rect">
            <a:avLst/>
          </a:prstGeom>
          <a:noFill/>
          <a:ln w="9525">
            <a:noFill/>
            <a:miter lim="800000"/>
            <a:headEnd/>
            <a:tailEnd/>
          </a:ln>
        </p:spPr>
      </p:pic>
      <p:sp>
        <p:nvSpPr>
          <p:cNvPr id="76" name="TextBox 75"/>
          <p:cNvSpPr txBox="1"/>
          <p:nvPr/>
        </p:nvSpPr>
        <p:spPr>
          <a:xfrm>
            <a:off x="61680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78" name="TextBox 77"/>
          <p:cNvSpPr txBox="1"/>
          <p:nvPr/>
        </p:nvSpPr>
        <p:spPr>
          <a:xfrm>
            <a:off x="3405775" y="2244624"/>
            <a:ext cx="2664826" cy="258532"/>
          </a:xfrm>
          <a:prstGeom prst="rect">
            <a:avLst/>
          </a:prstGeom>
          <a:noFill/>
        </p:spPr>
        <p:txBody>
          <a:bodyPr wrap="square" rtlCol="0">
            <a:spAutoFit/>
          </a:bodyPr>
          <a:lstStyle/>
          <a:p>
            <a:r>
              <a:rPr lang="en-US" sz="1200" b="1" dirty="0" smtClean="0"/>
              <a:t>IPv4 RIP</a:t>
            </a:r>
            <a:endParaRPr lang="en-US" sz="1200" b="1" dirty="0"/>
          </a:p>
        </p:txBody>
      </p:sp>
      <p:sp>
        <p:nvSpPr>
          <p:cNvPr id="80" name="TextBox 79"/>
          <p:cNvSpPr txBox="1"/>
          <p:nvPr/>
        </p:nvSpPr>
        <p:spPr>
          <a:xfrm>
            <a:off x="21757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1" name="TextBox 80"/>
          <p:cNvSpPr txBox="1"/>
          <p:nvPr/>
        </p:nvSpPr>
        <p:spPr>
          <a:xfrm>
            <a:off x="1892299" y="147320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82" name="Picture 37"/>
          <p:cNvPicPr>
            <a:picLocks noChangeArrowheads="1"/>
          </p:cNvPicPr>
          <p:nvPr/>
        </p:nvPicPr>
        <p:blipFill>
          <a:blip r:embed="rId2" cstate="print"/>
          <a:srcRect/>
          <a:stretch>
            <a:fillRect/>
          </a:stretch>
        </p:blipFill>
        <p:spPr bwMode="auto">
          <a:xfrm>
            <a:off x="391701" y="1674409"/>
            <a:ext cx="870351" cy="451691"/>
          </a:xfrm>
          <a:prstGeom prst="rect">
            <a:avLst/>
          </a:prstGeom>
          <a:noFill/>
          <a:ln w="9525">
            <a:noFill/>
            <a:miter lim="800000"/>
            <a:headEnd/>
            <a:tailEnd/>
          </a:ln>
        </p:spPr>
      </p:pic>
      <p:sp>
        <p:nvSpPr>
          <p:cNvPr id="83" name="TextBox 82"/>
          <p:cNvSpPr txBox="1"/>
          <p:nvPr/>
        </p:nvSpPr>
        <p:spPr>
          <a:xfrm>
            <a:off x="6671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84" name="TextBox 83"/>
          <p:cNvSpPr txBox="1"/>
          <p:nvPr/>
        </p:nvSpPr>
        <p:spPr>
          <a:xfrm>
            <a:off x="12994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5" name="TextBox 84"/>
          <p:cNvSpPr txBox="1"/>
          <p:nvPr/>
        </p:nvSpPr>
        <p:spPr>
          <a:xfrm>
            <a:off x="977899" y="148590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cxnSp>
        <p:nvCxnSpPr>
          <p:cNvPr id="86" name="Straight Connector 85"/>
          <p:cNvCxnSpPr>
            <a:stCxn id="82" idx="3"/>
            <a:endCxn id="65" idx="1"/>
          </p:cNvCxnSpPr>
          <p:nvPr/>
        </p:nvCxnSpPr>
        <p:spPr bwMode="auto">
          <a:xfrm>
            <a:off x="12620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88" name="TextBox 87"/>
          <p:cNvSpPr txBox="1"/>
          <p:nvPr/>
        </p:nvSpPr>
        <p:spPr>
          <a:xfrm>
            <a:off x="7258049" y="148590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89" name="Picture 37"/>
          <p:cNvPicPr>
            <a:picLocks noChangeArrowheads="1"/>
          </p:cNvPicPr>
          <p:nvPr/>
        </p:nvPicPr>
        <p:blipFill>
          <a:blip r:embed="rId2" cstate="print"/>
          <a:srcRect/>
          <a:stretch>
            <a:fillRect/>
          </a:stretch>
        </p:blipFill>
        <p:spPr bwMode="auto">
          <a:xfrm>
            <a:off x="7948201" y="1687109"/>
            <a:ext cx="870351" cy="451691"/>
          </a:xfrm>
          <a:prstGeom prst="rect">
            <a:avLst/>
          </a:prstGeom>
          <a:noFill/>
          <a:ln w="9525">
            <a:noFill/>
            <a:miter lim="800000"/>
            <a:headEnd/>
            <a:tailEnd/>
          </a:ln>
        </p:spPr>
      </p:pic>
      <p:sp>
        <p:nvSpPr>
          <p:cNvPr id="90" name="TextBox 89"/>
          <p:cNvSpPr txBox="1"/>
          <p:nvPr/>
        </p:nvSpPr>
        <p:spPr>
          <a:xfrm>
            <a:off x="82236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91" name="TextBox 90"/>
          <p:cNvSpPr txBox="1"/>
          <p:nvPr/>
        </p:nvSpPr>
        <p:spPr>
          <a:xfrm>
            <a:off x="75478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92" name="Straight Connector 91"/>
          <p:cNvCxnSpPr>
            <a:stCxn id="89" idx="1"/>
            <a:endCxn id="75" idx="3"/>
          </p:cNvCxnSpPr>
          <p:nvPr/>
        </p:nvCxnSpPr>
        <p:spPr bwMode="auto">
          <a:xfrm rot="10800000">
            <a:off x="6742747" y="1911273"/>
            <a:ext cx="12054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93" name="TextBox 92"/>
          <p:cNvSpPr txBox="1"/>
          <p:nvPr/>
        </p:nvSpPr>
        <p:spPr>
          <a:xfrm>
            <a:off x="6438899" y="1485900"/>
            <a:ext cx="828807" cy="199567"/>
          </a:xfrm>
          <a:prstGeom prst="rect">
            <a:avLst/>
          </a:prstGeom>
          <a:noFill/>
        </p:spPr>
        <p:txBody>
          <a:bodyPr wrap="square" lIns="0" tIns="0" rIns="0" bIns="0" rtlCol="0" anchor="ctr" anchorCtr="0">
            <a:noAutofit/>
          </a:bodyPr>
          <a:lstStyle/>
          <a:p>
            <a:pPr algn="r"/>
            <a:r>
              <a:rPr lang="en-US" sz="1050" dirty="0" smtClean="0"/>
              <a:t>24:24::2/64</a:t>
            </a:r>
            <a:endParaRPr lang="en-US" sz="1050" dirty="0"/>
          </a:p>
        </p:txBody>
      </p:sp>
      <p:sp>
        <p:nvSpPr>
          <p:cNvPr id="94" name="TextBox 93"/>
          <p:cNvSpPr txBox="1"/>
          <p:nvPr/>
        </p:nvSpPr>
        <p:spPr>
          <a:xfrm>
            <a:off x="67858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95" name="TextBox 94"/>
          <p:cNvSpPr txBox="1"/>
          <p:nvPr/>
        </p:nvSpPr>
        <p:spPr>
          <a:xfrm>
            <a:off x="2666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96" name="TextBox 95"/>
          <p:cNvSpPr txBox="1"/>
          <p:nvPr/>
        </p:nvSpPr>
        <p:spPr>
          <a:xfrm>
            <a:off x="2336801" y="1092200"/>
            <a:ext cx="1358898" cy="215900"/>
          </a:xfrm>
          <a:prstGeom prst="rect">
            <a:avLst/>
          </a:prstGeom>
          <a:noFill/>
        </p:spPr>
        <p:txBody>
          <a:bodyPr wrap="square" lIns="0" tIns="0" rIns="0" bIns="0" rtlCol="0" anchor="ctr" anchorCtr="0">
            <a:noAutofit/>
          </a:bodyPr>
          <a:lstStyle/>
          <a:p>
            <a:r>
              <a:rPr lang="en-US" sz="1050" u="sng" dirty="0" smtClean="0"/>
              <a:t>Lo101: 172.16.101.1</a:t>
            </a:r>
            <a:endParaRPr lang="en-US" sz="1050" u="sng" dirty="0"/>
          </a:p>
        </p:txBody>
      </p:sp>
      <p:sp>
        <p:nvSpPr>
          <p:cNvPr id="97" name="TextBox 96"/>
          <p:cNvSpPr txBox="1"/>
          <p:nvPr/>
        </p:nvSpPr>
        <p:spPr>
          <a:xfrm>
            <a:off x="5613399" y="1079500"/>
            <a:ext cx="1397002" cy="165100"/>
          </a:xfrm>
          <a:prstGeom prst="rect">
            <a:avLst/>
          </a:prstGeom>
          <a:noFill/>
        </p:spPr>
        <p:txBody>
          <a:bodyPr wrap="square" lIns="0" tIns="0" rIns="0" bIns="0" rtlCol="0" anchor="ctr" anchorCtr="0">
            <a:noAutofit/>
          </a:bodyPr>
          <a:lstStyle/>
          <a:p>
            <a:r>
              <a:rPr lang="en-US" sz="1050" u="sng" dirty="0" smtClean="0"/>
              <a:t>Lo102: 172.16.102.1</a:t>
            </a:r>
            <a:endParaRPr lang="en-US" sz="1050" u="sng" dirty="0"/>
          </a:p>
        </p:txBody>
      </p:sp>
      <p:sp>
        <p:nvSpPr>
          <p:cNvPr id="98" name="TextBox 97"/>
          <p:cNvSpPr txBox="1"/>
          <p:nvPr/>
        </p:nvSpPr>
        <p:spPr>
          <a:xfrm>
            <a:off x="78231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99" name="Straight Arrow Connector 98"/>
          <p:cNvCxnSpPr>
            <a:stCxn id="95" idx="2"/>
            <a:endCxn id="82" idx="0"/>
          </p:cNvCxnSpPr>
          <p:nvPr/>
        </p:nvCxnSpPr>
        <p:spPr bwMode="auto">
          <a:xfrm rot="5400000">
            <a:off x="6462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0" name="Straight Arrow Connector 99"/>
          <p:cNvCxnSpPr>
            <a:stCxn id="96" idx="2"/>
            <a:endCxn id="65" idx="0"/>
          </p:cNvCxnSpPr>
          <p:nvPr/>
        </p:nvCxnSpPr>
        <p:spPr bwMode="auto">
          <a:xfrm rot="5400000">
            <a:off x="28306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1" name="Straight Arrow Connector 100"/>
          <p:cNvCxnSpPr>
            <a:stCxn id="97" idx="2"/>
            <a:endCxn id="75" idx="0"/>
          </p:cNvCxnSpPr>
          <p:nvPr/>
        </p:nvCxnSpPr>
        <p:spPr bwMode="auto">
          <a:xfrm rot="5400000">
            <a:off x="6089323" y="1462849"/>
            <a:ext cx="4408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2" name="Straight Arrow Connector 101"/>
          <p:cNvCxnSpPr>
            <a:stCxn id="98" idx="2"/>
            <a:endCxn id="89" idx="0"/>
          </p:cNvCxnSpPr>
          <p:nvPr/>
        </p:nvCxnSpPr>
        <p:spPr bwMode="auto">
          <a:xfrm rot="5400000">
            <a:off x="81963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45" name="Can 44"/>
          <p:cNvSpPr/>
          <p:nvPr/>
        </p:nvSpPr>
        <p:spPr bwMode="auto">
          <a:xfrm rot="5400000">
            <a:off x="4602480" y="30480"/>
            <a:ext cx="259080" cy="2931160"/>
          </a:xfrm>
          <a:prstGeom prst="can">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7" name="TextBox 46"/>
          <p:cNvSpPr txBox="1"/>
          <p:nvPr/>
        </p:nvSpPr>
        <p:spPr>
          <a:xfrm>
            <a:off x="3496516" y="1710061"/>
            <a:ext cx="1013551" cy="165253"/>
          </a:xfrm>
          <a:prstGeom prst="rect">
            <a:avLst/>
          </a:prstGeom>
          <a:noFill/>
        </p:spPr>
        <p:txBody>
          <a:bodyPr wrap="square" lIns="0" tIns="0" rIns="0" bIns="0" rtlCol="0" anchor="ctr" anchorCtr="0">
            <a:noAutofit/>
          </a:bodyPr>
          <a:lstStyle/>
          <a:p>
            <a:pPr algn="l"/>
            <a:r>
              <a:rPr lang="en-US" sz="1050" dirty="0" smtClean="0"/>
              <a:t>172.16.12.1/24</a:t>
            </a:r>
            <a:endParaRPr lang="en-US" sz="1050" dirty="0"/>
          </a:p>
        </p:txBody>
      </p:sp>
      <p:sp>
        <p:nvSpPr>
          <p:cNvPr id="50" name="TextBox 49"/>
          <p:cNvSpPr txBox="1"/>
          <p:nvPr/>
        </p:nvSpPr>
        <p:spPr>
          <a:xfrm>
            <a:off x="4800600" y="1676400"/>
            <a:ext cx="1049171" cy="240381"/>
          </a:xfrm>
          <a:prstGeom prst="rect">
            <a:avLst/>
          </a:prstGeom>
          <a:noFill/>
        </p:spPr>
        <p:txBody>
          <a:bodyPr wrap="square" lIns="0" tIns="0" rIns="0" bIns="0" rtlCol="0" anchor="ctr" anchorCtr="0">
            <a:noAutofit/>
          </a:bodyPr>
          <a:lstStyle/>
          <a:p>
            <a:pPr algn="r"/>
            <a:r>
              <a:rPr lang="en-US" sz="1050" dirty="0" smtClean="0"/>
              <a:t>172.16.12.2/24</a:t>
            </a:r>
            <a:endParaRPr lang="en-US" sz="1050" dirty="0"/>
          </a:p>
        </p:txBody>
      </p:sp>
      <p:sp>
        <p:nvSpPr>
          <p:cNvPr id="44" name="TextBox 43"/>
          <p:cNvSpPr txBox="1"/>
          <p:nvPr/>
        </p:nvSpPr>
        <p:spPr>
          <a:xfrm>
            <a:off x="3393075" y="1152424"/>
            <a:ext cx="2664826" cy="258532"/>
          </a:xfrm>
          <a:prstGeom prst="rect">
            <a:avLst/>
          </a:prstGeom>
          <a:noFill/>
        </p:spPr>
        <p:txBody>
          <a:bodyPr wrap="square" rtlCol="0">
            <a:spAutoFit/>
          </a:bodyPr>
          <a:lstStyle/>
          <a:p>
            <a:r>
              <a:rPr lang="en-US" sz="1200" b="1" smtClean="0"/>
              <a:t>Automatic ISATAP Tunnel</a:t>
            </a:r>
            <a:endParaRPr lang="en-US" sz="1200" b="1" dirty="0"/>
          </a:p>
        </p:txBody>
      </p:sp>
      <p:sp>
        <p:nvSpPr>
          <p:cNvPr id="51" name="TextBox 50"/>
          <p:cNvSpPr txBox="1"/>
          <p:nvPr/>
        </p:nvSpPr>
        <p:spPr>
          <a:xfrm>
            <a:off x="3314700" y="1384300"/>
            <a:ext cx="1409700" cy="228600"/>
          </a:xfrm>
          <a:prstGeom prst="rect">
            <a:avLst/>
          </a:prstGeom>
          <a:noFill/>
        </p:spPr>
        <p:txBody>
          <a:bodyPr wrap="square" lIns="0" tIns="0" rIns="0" bIns="0" rtlCol="0" anchor="ctr" anchorCtr="0">
            <a:noAutofit/>
          </a:bodyPr>
          <a:lstStyle/>
          <a:p>
            <a:pPr algn="l"/>
            <a:r>
              <a:rPr lang="en-US" sz="1000" dirty="0" smtClean="0"/>
              <a:t>12:12::5EFE:AC10:6501</a:t>
            </a:r>
            <a:endParaRPr lang="en-US" sz="1000" dirty="0"/>
          </a:p>
        </p:txBody>
      </p:sp>
      <p:sp>
        <p:nvSpPr>
          <p:cNvPr id="52" name="TextBox 51"/>
          <p:cNvSpPr txBox="1"/>
          <p:nvPr/>
        </p:nvSpPr>
        <p:spPr>
          <a:xfrm>
            <a:off x="4762500" y="1384300"/>
            <a:ext cx="1371600" cy="215900"/>
          </a:xfrm>
          <a:prstGeom prst="rect">
            <a:avLst/>
          </a:prstGeom>
          <a:noFill/>
        </p:spPr>
        <p:txBody>
          <a:bodyPr wrap="square" lIns="0" tIns="0" rIns="0" bIns="0" rtlCol="0" anchor="ctr" anchorCtr="0">
            <a:noAutofit/>
          </a:bodyPr>
          <a:lstStyle/>
          <a:p>
            <a:pPr algn="l"/>
            <a:r>
              <a:rPr lang="en-US" sz="1000" dirty="0" smtClean="0"/>
              <a:t>12:12::5EFE:AC10:6601</a:t>
            </a:r>
            <a:endParaRPr lang="en-US" sz="1000" dirty="0"/>
          </a:p>
        </p:txBody>
      </p:sp>
    </p:spTree>
  </p:cSld>
  <p:clrMapOvr>
    <a:masterClrMapping/>
  </p:clrMapOvr>
  <p:transition/>
  <p:timing>
    <p:tnLst>
      <p:par>
        <p:cTn id="1" dur="indefinite" restart="never" nodeType="tmRoot"/>
      </p:par>
    </p:tnLst>
  </p:timing>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bwMode="auto">
          <a:xfrm>
            <a:off x="1714500" y="3276600"/>
            <a:ext cx="3073400" cy="762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6" name="Rectangle 55"/>
          <p:cNvSpPr/>
          <p:nvPr/>
        </p:nvSpPr>
        <p:spPr bwMode="auto">
          <a:xfrm>
            <a:off x="1460500" y="2717800"/>
            <a:ext cx="18669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ISATAP Tunnel Example</a:t>
            </a:r>
            <a:endParaRPr lang="en-US" dirty="0"/>
          </a:p>
        </p:txBody>
      </p:sp>
      <p:sp>
        <p:nvSpPr>
          <p:cNvPr id="46" name="Content Placeholder 6"/>
          <p:cNvSpPr>
            <a:spLocks noGrp="1"/>
          </p:cNvSpPr>
          <p:nvPr>
            <p:ph idx="11"/>
          </p:nvPr>
        </p:nvSpPr>
        <p:spPr>
          <a:xfrm>
            <a:off x="279400" y="5379916"/>
            <a:ext cx="8483600" cy="1257299"/>
          </a:xfrm>
        </p:spPr>
        <p:txBody>
          <a:bodyPr>
            <a:noAutofit/>
          </a:bodyPr>
          <a:lstStyle/>
          <a:p>
            <a:pPr marL="236538" lvl="1">
              <a:lnSpc>
                <a:spcPct val="100000"/>
              </a:lnSpc>
              <a:spcBef>
                <a:spcPts val="0"/>
              </a:spcBef>
              <a:buFont typeface="Wingdings" pitchFamily="2" charset="2"/>
              <a:buChar char="§"/>
            </a:pPr>
            <a:r>
              <a:rPr lang="en-US" dirty="0" smtClean="0"/>
              <a:t>R1 is configured with the </a:t>
            </a:r>
            <a:r>
              <a:rPr lang="en-US" smtClean="0"/>
              <a:t>ISATAP tunnel.</a:t>
            </a:r>
            <a:endParaRPr lang="en-US" dirty="0" smtClean="0"/>
          </a:p>
          <a:p>
            <a:pPr marL="463550" lvl="2">
              <a:lnSpc>
                <a:spcPct val="100000"/>
              </a:lnSpc>
              <a:spcBef>
                <a:spcPts val="0"/>
              </a:spcBef>
              <a:buFont typeface="Wingdings" pitchFamily="2" charset="2"/>
              <a:buChar char="§"/>
            </a:pPr>
            <a:r>
              <a:rPr lang="en-US" dirty="0" smtClean="0"/>
              <a:t>Notice that the configuration is similar to the manual and GRE tunnel configurations except that the tunnel destination is not specified.</a:t>
            </a:r>
          </a:p>
        </p:txBody>
      </p:sp>
      <p:sp>
        <p:nvSpPr>
          <p:cNvPr id="48" name="Content Placeholder 6"/>
          <p:cNvSpPr txBox="1">
            <a:spLocks/>
          </p:cNvSpPr>
          <p:nvPr/>
        </p:nvSpPr>
        <p:spPr>
          <a:xfrm>
            <a:off x="279400" y="3763491"/>
            <a:ext cx="8520354" cy="1911313"/>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49" name="Content Placeholder 15"/>
          <p:cNvSpPr txBox="1">
            <a:spLocks/>
          </p:cNvSpPr>
          <p:nvPr/>
        </p:nvSpPr>
        <p:spPr bwMode="auto">
          <a:xfrm>
            <a:off x="293467" y="2692400"/>
            <a:ext cx="8520113" cy="25019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interface tunnel 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%LINEPROTO-5-UPDOWN: Line protocol on Interface Tunnel12, changed state to down</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no ip address</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ipv6 address 12:12::/64 eui-64</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tunnel source loopback 101</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tunnel mode ipv6ip isatap</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exit</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%LINEPROTO-5-UPDOWN: Line protocol on Interface Tunnel12, changed state to up</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ipv6 route 24::/64 tunnel12 FE80::5EFE:AC10:6601</a:t>
            </a:r>
            <a:r>
              <a:rPr lang="pt-BR" sz="1200" b="1" kern="0" dirty="0" smtClean="0">
                <a:latin typeface="Courier New" pitchFamily="49" charset="0"/>
                <a:cs typeface="Courier New" pitchFamily="49" charset="0"/>
              </a:rPr>
              <a:t> </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a:t>
            </a:r>
            <a:endParaRPr lang="en-US" sz="1200" b="1" kern="0" dirty="0" smtClean="0">
              <a:latin typeface="Courier New" pitchFamily="49" charset="0"/>
              <a:cs typeface="Courier New" pitchFamily="49" charset="0"/>
            </a:endParaRPr>
          </a:p>
        </p:txBody>
      </p:sp>
      <p:sp>
        <p:nvSpPr>
          <p:cNvPr id="51" name="Rounded Rectangle 50"/>
          <p:cNvSpPr/>
          <p:nvPr/>
        </p:nvSpPr>
        <p:spPr bwMode="auto">
          <a:xfrm>
            <a:off x="6477000" y="1384300"/>
            <a:ext cx="24384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8" name="Rounded Rectangle 57"/>
          <p:cNvSpPr/>
          <p:nvPr/>
        </p:nvSpPr>
        <p:spPr bwMode="auto">
          <a:xfrm>
            <a:off x="3048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9" name="Rounded Rectangle 58"/>
          <p:cNvSpPr/>
          <p:nvPr/>
        </p:nvSpPr>
        <p:spPr bwMode="auto">
          <a:xfrm>
            <a:off x="34036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1" name="Freeform 9"/>
          <p:cNvSpPr>
            <a:spLocks/>
          </p:cNvSpPr>
          <p:nvPr/>
        </p:nvSpPr>
        <p:spPr bwMode="auto">
          <a:xfrm>
            <a:off x="33132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62" name="Picture 37"/>
          <p:cNvPicPr>
            <a:picLocks noChangeArrowheads="1"/>
          </p:cNvPicPr>
          <p:nvPr/>
        </p:nvPicPr>
        <p:blipFill>
          <a:blip r:embed="rId2" cstate="print"/>
          <a:srcRect/>
          <a:stretch>
            <a:fillRect/>
          </a:stretch>
        </p:blipFill>
        <p:spPr bwMode="auto">
          <a:xfrm>
            <a:off x="2576101" y="1674409"/>
            <a:ext cx="870351" cy="451691"/>
          </a:xfrm>
          <a:prstGeom prst="rect">
            <a:avLst/>
          </a:prstGeom>
          <a:noFill/>
          <a:ln w="9525">
            <a:noFill/>
            <a:miter lim="800000"/>
            <a:headEnd/>
            <a:tailEnd/>
          </a:ln>
        </p:spPr>
      </p:pic>
      <p:sp>
        <p:nvSpPr>
          <p:cNvPr id="63" name="TextBox 62"/>
          <p:cNvSpPr txBox="1"/>
          <p:nvPr/>
        </p:nvSpPr>
        <p:spPr>
          <a:xfrm>
            <a:off x="3509216" y="20656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64" name="TextBox 63"/>
          <p:cNvSpPr txBox="1"/>
          <p:nvPr/>
        </p:nvSpPr>
        <p:spPr>
          <a:xfrm>
            <a:off x="5270500" y="20447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66" name="TextBox 65"/>
          <p:cNvSpPr txBox="1"/>
          <p:nvPr/>
        </p:nvSpPr>
        <p:spPr>
          <a:xfrm>
            <a:off x="28515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67" name="Picture 37"/>
          <p:cNvPicPr>
            <a:picLocks noChangeArrowheads="1"/>
          </p:cNvPicPr>
          <p:nvPr/>
        </p:nvPicPr>
        <p:blipFill>
          <a:blip r:embed="rId2" cstate="print"/>
          <a:srcRect/>
          <a:stretch>
            <a:fillRect/>
          </a:stretch>
        </p:blipFill>
        <p:spPr bwMode="auto">
          <a:xfrm>
            <a:off x="5872396" y="1685426"/>
            <a:ext cx="870351" cy="451691"/>
          </a:xfrm>
          <a:prstGeom prst="rect">
            <a:avLst/>
          </a:prstGeom>
          <a:noFill/>
          <a:ln w="9525">
            <a:noFill/>
            <a:miter lim="800000"/>
            <a:headEnd/>
            <a:tailEnd/>
          </a:ln>
        </p:spPr>
      </p:pic>
      <p:sp>
        <p:nvSpPr>
          <p:cNvPr id="69" name="TextBox 68"/>
          <p:cNvSpPr txBox="1"/>
          <p:nvPr/>
        </p:nvSpPr>
        <p:spPr>
          <a:xfrm>
            <a:off x="61680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70" name="TextBox 69"/>
          <p:cNvSpPr txBox="1"/>
          <p:nvPr/>
        </p:nvSpPr>
        <p:spPr>
          <a:xfrm>
            <a:off x="3405775" y="2244624"/>
            <a:ext cx="2664826" cy="258532"/>
          </a:xfrm>
          <a:prstGeom prst="rect">
            <a:avLst/>
          </a:prstGeom>
          <a:noFill/>
        </p:spPr>
        <p:txBody>
          <a:bodyPr wrap="square" rtlCol="0">
            <a:spAutoFit/>
          </a:bodyPr>
          <a:lstStyle/>
          <a:p>
            <a:r>
              <a:rPr lang="en-US" sz="1200" b="1" dirty="0" smtClean="0"/>
              <a:t>IPv4 RIP</a:t>
            </a:r>
            <a:endParaRPr lang="en-US" sz="1200" b="1" dirty="0"/>
          </a:p>
        </p:txBody>
      </p:sp>
      <p:sp>
        <p:nvSpPr>
          <p:cNvPr id="77" name="TextBox 76"/>
          <p:cNvSpPr txBox="1"/>
          <p:nvPr/>
        </p:nvSpPr>
        <p:spPr>
          <a:xfrm>
            <a:off x="21757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7" name="TextBox 86"/>
          <p:cNvSpPr txBox="1"/>
          <p:nvPr/>
        </p:nvSpPr>
        <p:spPr>
          <a:xfrm>
            <a:off x="1892299" y="147320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103" name="Picture 37"/>
          <p:cNvPicPr>
            <a:picLocks noChangeArrowheads="1"/>
          </p:cNvPicPr>
          <p:nvPr/>
        </p:nvPicPr>
        <p:blipFill>
          <a:blip r:embed="rId2" cstate="print"/>
          <a:srcRect/>
          <a:stretch>
            <a:fillRect/>
          </a:stretch>
        </p:blipFill>
        <p:spPr bwMode="auto">
          <a:xfrm>
            <a:off x="391701" y="1674409"/>
            <a:ext cx="870351" cy="451691"/>
          </a:xfrm>
          <a:prstGeom prst="rect">
            <a:avLst/>
          </a:prstGeom>
          <a:noFill/>
          <a:ln w="9525">
            <a:noFill/>
            <a:miter lim="800000"/>
            <a:headEnd/>
            <a:tailEnd/>
          </a:ln>
        </p:spPr>
      </p:pic>
      <p:sp>
        <p:nvSpPr>
          <p:cNvPr id="104" name="TextBox 103"/>
          <p:cNvSpPr txBox="1"/>
          <p:nvPr/>
        </p:nvSpPr>
        <p:spPr>
          <a:xfrm>
            <a:off x="6671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05" name="TextBox 104"/>
          <p:cNvSpPr txBox="1"/>
          <p:nvPr/>
        </p:nvSpPr>
        <p:spPr>
          <a:xfrm>
            <a:off x="12994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06" name="TextBox 105"/>
          <p:cNvSpPr txBox="1"/>
          <p:nvPr/>
        </p:nvSpPr>
        <p:spPr>
          <a:xfrm>
            <a:off x="977899" y="148590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cxnSp>
        <p:nvCxnSpPr>
          <p:cNvPr id="107" name="Straight Connector 106"/>
          <p:cNvCxnSpPr>
            <a:stCxn id="103" idx="3"/>
            <a:endCxn id="62" idx="1"/>
          </p:cNvCxnSpPr>
          <p:nvPr/>
        </p:nvCxnSpPr>
        <p:spPr bwMode="auto">
          <a:xfrm>
            <a:off x="12620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08" name="TextBox 107"/>
          <p:cNvSpPr txBox="1"/>
          <p:nvPr/>
        </p:nvSpPr>
        <p:spPr>
          <a:xfrm>
            <a:off x="7258049" y="148590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109" name="Picture 37"/>
          <p:cNvPicPr>
            <a:picLocks noChangeArrowheads="1"/>
          </p:cNvPicPr>
          <p:nvPr/>
        </p:nvPicPr>
        <p:blipFill>
          <a:blip r:embed="rId2" cstate="print"/>
          <a:srcRect/>
          <a:stretch>
            <a:fillRect/>
          </a:stretch>
        </p:blipFill>
        <p:spPr bwMode="auto">
          <a:xfrm>
            <a:off x="7948201" y="1687109"/>
            <a:ext cx="870351" cy="451691"/>
          </a:xfrm>
          <a:prstGeom prst="rect">
            <a:avLst/>
          </a:prstGeom>
          <a:noFill/>
          <a:ln w="9525">
            <a:noFill/>
            <a:miter lim="800000"/>
            <a:headEnd/>
            <a:tailEnd/>
          </a:ln>
        </p:spPr>
      </p:pic>
      <p:sp>
        <p:nvSpPr>
          <p:cNvPr id="110" name="TextBox 109"/>
          <p:cNvSpPr txBox="1"/>
          <p:nvPr/>
        </p:nvSpPr>
        <p:spPr>
          <a:xfrm>
            <a:off x="82236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11" name="TextBox 110"/>
          <p:cNvSpPr txBox="1"/>
          <p:nvPr/>
        </p:nvSpPr>
        <p:spPr>
          <a:xfrm>
            <a:off x="75478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12" name="Straight Connector 111"/>
          <p:cNvCxnSpPr>
            <a:stCxn id="109" idx="1"/>
            <a:endCxn id="67" idx="3"/>
          </p:cNvCxnSpPr>
          <p:nvPr/>
        </p:nvCxnSpPr>
        <p:spPr bwMode="auto">
          <a:xfrm rot="10800000">
            <a:off x="6742747" y="1911273"/>
            <a:ext cx="12054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3" name="TextBox 112"/>
          <p:cNvSpPr txBox="1"/>
          <p:nvPr/>
        </p:nvSpPr>
        <p:spPr>
          <a:xfrm>
            <a:off x="6438899" y="1485900"/>
            <a:ext cx="828807" cy="199567"/>
          </a:xfrm>
          <a:prstGeom prst="rect">
            <a:avLst/>
          </a:prstGeom>
          <a:noFill/>
        </p:spPr>
        <p:txBody>
          <a:bodyPr wrap="square" lIns="0" tIns="0" rIns="0" bIns="0" rtlCol="0" anchor="ctr" anchorCtr="0">
            <a:noAutofit/>
          </a:bodyPr>
          <a:lstStyle/>
          <a:p>
            <a:pPr algn="r"/>
            <a:r>
              <a:rPr lang="en-US" sz="1050" dirty="0" smtClean="0"/>
              <a:t>24:24::2/64</a:t>
            </a:r>
            <a:endParaRPr lang="en-US" sz="1050" dirty="0"/>
          </a:p>
        </p:txBody>
      </p:sp>
      <p:sp>
        <p:nvSpPr>
          <p:cNvPr id="114" name="TextBox 113"/>
          <p:cNvSpPr txBox="1"/>
          <p:nvPr/>
        </p:nvSpPr>
        <p:spPr>
          <a:xfrm>
            <a:off x="67858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15" name="TextBox 114"/>
          <p:cNvSpPr txBox="1"/>
          <p:nvPr/>
        </p:nvSpPr>
        <p:spPr>
          <a:xfrm>
            <a:off x="2666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16" name="TextBox 115"/>
          <p:cNvSpPr txBox="1"/>
          <p:nvPr/>
        </p:nvSpPr>
        <p:spPr>
          <a:xfrm>
            <a:off x="2336801" y="1092200"/>
            <a:ext cx="1358898" cy="215900"/>
          </a:xfrm>
          <a:prstGeom prst="rect">
            <a:avLst/>
          </a:prstGeom>
          <a:noFill/>
        </p:spPr>
        <p:txBody>
          <a:bodyPr wrap="square" lIns="0" tIns="0" rIns="0" bIns="0" rtlCol="0" anchor="ctr" anchorCtr="0">
            <a:noAutofit/>
          </a:bodyPr>
          <a:lstStyle/>
          <a:p>
            <a:r>
              <a:rPr lang="en-US" sz="1050" u="sng" dirty="0" smtClean="0"/>
              <a:t>Lo101: 172.16.101.1</a:t>
            </a:r>
            <a:endParaRPr lang="en-US" sz="1050" u="sng" dirty="0"/>
          </a:p>
        </p:txBody>
      </p:sp>
      <p:sp>
        <p:nvSpPr>
          <p:cNvPr id="117" name="TextBox 116"/>
          <p:cNvSpPr txBox="1"/>
          <p:nvPr/>
        </p:nvSpPr>
        <p:spPr>
          <a:xfrm>
            <a:off x="5613399" y="1079500"/>
            <a:ext cx="1397002" cy="165100"/>
          </a:xfrm>
          <a:prstGeom prst="rect">
            <a:avLst/>
          </a:prstGeom>
          <a:noFill/>
        </p:spPr>
        <p:txBody>
          <a:bodyPr wrap="square" lIns="0" tIns="0" rIns="0" bIns="0" rtlCol="0" anchor="ctr" anchorCtr="0">
            <a:noAutofit/>
          </a:bodyPr>
          <a:lstStyle/>
          <a:p>
            <a:r>
              <a:rPr lang="en-US" sz="1050" u="sng" dirty="0" smtClean="0"/>
              <a:t>Lo102: 172.16.102.1</a:t>
            </a:r>
            <a:endParaRPr lang="en-US" sz="1050" u="sng" dirty="0"/>
          </a:p>
        </p:txBody>
      </p:sp>
      <p:sp>
        <p:nvSpPr>
          <p:cNvPr id="118" name="TextBox 117"/>
          <p:cNvSpPr txBox="1"/>
          <p:nvPr/>
        </p:nvSpPr>
        <p:spPr>
          <a:xfrm>
            <a:off x="78231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19" name="Straight Arrow Connector 118"/>
          <p:cNvCxnSpPr>
            <a:stCxn id="115" idx="2"/>
            <a:endCxn id="103" idx="0"/>
          </p:cNvCxnSpPr>
          <p:nvPr/>
        </p:nvCxnSpPr>
        <p:spPr bwMode="auto">
          <a:xfrm rot="5400000">
            <a:off x="6462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0" name="Straight Arrow Connector 119"/>
          <p:cNvCxnSpPr>
            <a:stCxn id="116" idx="2"/>
            <a:endCxn id="62" idx="0"/>
          </p:cNvCxnSpPr>
          <p:nvPr/>
        </p:nvCxnSpPr>
        <p:spPr bwMode="auto">
          <a:xfrm rot="5400000">
            <a:off x="28306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1" name="Straight Arrow Connector 120"/>
          <p:cNvCxnSpPr>
            <a:stCxn id="117" idx="2"/>
            <a:endCxn id="67" idx="0"/>
          </p:cNvCxnSpPr>
          <p:nvPr/>
        </p:nvCxnSpPr>
        <p:spPr bwMode="auto">
          <a:xfrm rot="5400000">
            <a:off x="6089323" y="1462849"/>
            <a:ext cx="4408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2" name="Straight Arrow Connector 121"/>
          <p:cNvCxnSpPr>
            <a:stCxn id="118" idx="2"/>
            <a:endCxn id="109" idx="0"/>
          </p:cNvCxnSpPr>
          <p:nvPr/>
        </p:nvCxnSpPr>
        <p:spPr bwMode="auto">
          <a:xfrm rot="5400000">
            <a:off x="81963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23" name="Can 122"/>
          <p:cNvSpPr/>
          <p:nvPr/>
        </p:nvSpPr>
        <p:spPr bwMode="auto">
          <a:xfrm rot="5400000">
            <a:off x="4602480" y="30480"/>
            <a:ext cx="259080" cy="2931160"/>
          </a:xfrm>
          <a:prstGeom prst="can">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4" name="TextBox 123"/>
          <p:cNvSpPr txBox="1"/>
          <p:nvPr/>
        </p:nvSpPr>
        <p:spPr>
          <a:xfrm>
            <a:off x="3496516" y="1710061"/>
            <a:ext cx="1013551" cy="165253"/>
          </a:xfrm>
          <a:prstGeom prst="rect">
            <a:avLst/>
          </a:prstGeom>
          <a:noFill/>
        </p:spPr>
        <p:txBody>
          <a:bodyPr wrap="square" lIns="0" tIns="0" rIns="0" bIns="0" rtlCol="0" anchor="ctr" anchorCtr="0">
            <a:noAutofit/>
          </a:bodyPr>
          <a:lstStyle/>
          <a:p>
            <a:pPr algn="l"/>
            <a:r>
              <a:rPr lang="en-US" sz="1050" dirty="0" smtClean="0"/>
              <a:t>172.16.12.1/24</a:t>
            </a:r>
            <a:endParaRPr lang="en-US" sz="1050" dirty="0"/>
          </a:p>
        </p:txBody>
      </p:sp>
      <p:sp>
        <p:nvSpPr>
          <p:cNvPr id="125" name="TextBox 124"/>
          <p:cNvSpPr txBox="1"/>
          <p:nvPr/>
        </p:nvSpPr>
        <p:spPr>
          <a:xfrm>
            <a:off x="4800600" y="1676400"/>
            <a:ext cx="1049171" cy="240381"/>
          </a:xfrm>
          <a:prstGeom prst="rect">
            <a:avLst/>
          </a:prstGeom>
          <a:noFill/>
        </p:spPr>
        <p:txBody>
          <a:bodyPr wrap="square" lIns="0" tIns="0" rIns="0" bIns="0" rtlCol="0" anchor="ctr" anchorCtr="0">
            <a:noAutofit/>
          </a:bodyPr>
          <a:lstStyle/>
          <a:p>
            <a:pPr algn="r"/>
            <a:r>
              <a:rPr lang="en-US" sz="1050" dirty="0" smtClean="0"/>
              <a:t>172.16.12.2/24</a:t>
            </a:r>
            <a:endParaRPr lang="en-US" sz="1050" dirty="0"/>
          </a:p>
        </p:txBody>
      </p:sp>
      <p:sp>
        <p:nvSpPr>
          <p:cNvPr id="126" name="TextBox 125"/>
          <p:cNvSpPr txBox="1"/>
          <p:nvPr/>
        </p:nvSpPr>
        <p:spPr>
          <a:xfrm>
            <a:off x="3393075" y="1152424"/>
            <a:ext cx="2664826" cy="258532"/>
          </a:xfrm>
          <a:prstGeom prst="rect">
            <a:avLst/>
          </a:prstGeom>
          <a:noFill/>
        </p:spPr>
        <p:txBody>
          <a:bodyPr wrap="square" rtlCol="0">
            <a:spAutoFit/>
          </a:bodyPr>
          <a:lstStyle/>
          <a:p>
            <a:r>
              <a:rPr lang="en-US" sz="1200" b="1" smtClean="0"/>
              <a:t>Automatic ISATAP Tunnel</a:t>
            </a:r>
            <a:endParaRPr lang="en-US" sz="1200" b="1" dirty="0"/>
          </a:p>
        </p:txBody>
      </p:sp>
      <p:sp>
        <p:nvSpPr>
          <p:cNvPr id="127" name="TextBox 126"/>
          <p:cNvSpPr txBox="1"/>
          <p:nvPr/>
        </p:nvSpPr>
        <p:spPr>
          <a:xfrm>
            <a:off x="3314700" y="1384300"/>
            <a:ext cx="1409700" cy="228600"/>
          </a:xfrm>
          <a:prstGeom prst="rect">
            <a:avLst/>
          </a:prstGeom>
          <a:noFill/>
        </p:spPr>
        <p:txBody>
          <a:bodyPr wrap="square" lIns="0" tIns="0" rIns="0" bIns="0" rtlCol="0" anchor="ctr" anchorCtr="0">
            <a:noAutofit/>
          </a:bodyPr>
          <a:lstStyle/>
          <a:p>
            <a:pPr algn="l"/>
            <a:r>
              <a:rPr lang="en-US" sz="1000" dirty="0" smtClean="0"/>
              <a:t>12:12::5EFE:AC10:6501</a:t>
            </a:r>
            <a:endParaRPr lang="en-US" sz="1000" dirty="0"/>
          </a:p>
        </p:txBody>
      </p:sp>
      <p:sp>
        <p:nvSpPr>
          <p:cNvPr id="128" name="TextBox 127"/>
          <p:cNvSpPr txBox="1"/>
          <p:nvPr/>
        </p:nvSpPr>
        <p:spPr>
          <a:xfrm>
            <a:off x="4762500" y="1384300"/>
            <a:ext cx="1371600" cy="215900"/>
          </a:xfrm>
          <a:prstGeom prst="rect">
            <a:avLst/>
          </a:prstGeom>
          <a:noFill/>
        </p:spPr>
        <p:txBody>
          <a:bodyPr wrap="square" lIns="0" tIns="0" rIns="0" bIns="0" rtlCol="0" anchor="ctr" anchorCtr="0">
            <a:noAutofit/>
          </a:bodyPr>
          <a:lstStyle/>
          <a:p>
            <a:pPr algn="l"/>
            <a:r>
              <a:rPr lang="en-US" sz="1000" dirty="0" smtClean="0"/>
              <a:t>12:12::5EFE:AC10:6601</a:t>
            </a:r>
            <a:endParaRPr lang="en-US" sz="1000" dirty="0"/>
          </a:p>
        </p:txBody>
      </p:sp>
    </p:spTree>
  </p:cSld>
  <p:clrMapOvr>
    <a:masterClrMapping/>
  </p:clrMapOvr>
  <p:transition/>
  <p:timing>
    <p:tnLst>
      <p:par>
        <p:cTn id="1" dur="indefinite" restart="never" nodeType="tmRoot"/>
      </p:par>
    </p:tnLst>
  </p:timing>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bwMode="auto">
          <a:xfrm>
            <a:off x="1714500" y="3276600"/>
            <a:ext cx="3073400" cy="762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6" name="Rectangle 55"/>
          <p:cNvSpPr/>
          <p:nvPr/>
        </p:nvSpPr>
        <p:spPr bwMode="auto">
          <a:xfrm>
            <a:off x="1460500" y="2717800"/>
            <a:ext cx="18669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Title 5"/>
          <p:cNvSpPr>
            <a:spLocks noGrp="1"/>
          </p:cNvSpPr>
          <p:nvPr>
            <p:ph type="title"/>
          </p:nvPr>
        </p:nvSpPr>
        <p:spPr/>
        <p:txBody>
          <a:bodyPr/>
          <a:lstStyle/>
          <a:p>
            <a:r>
              <a:rPr lang="en-US" dirty="0" smtClean="0"/>
              <a:t>ISATAP Tunnel Example</a:t>
            </a:r>
            <a:endParaRPr lang="en-US" dirty="0"/>
          </a:p>
        </p:txBody>
      </p:sp>
      <p:sp>
        <p:nvSpPr>
          <p:cNvPr id="46" name="Content Placeholder 6"/>
          <p:cNvSpPr>
            <a:spLocks noGrp="1"/>
          </p:cNvSpPr>
          <p:nvPr>
            <p:ph idx="11"/>
          </p:nvPr>
        </p:nvSpPr>
        <p:spPr>
          <a:xfrm>
            <a:off x="279400" y="5391639"/>
            <a:ext cx="8483600" cy="1257299"/>
          </a:xfrm>
        </p:spPr>
        <p:txBody>
          <a:bodyPr>
            <a:noAutofit/>
          </a:bodyPr>
          <a:lstStyle/>
          <a:p>
            <a:pPr marL="236538" lvl="1">
              <a:lnSpc>
                <a:spcPct val="100000"/>
              </a:lnSpc>
              <a:spcBef>
                <a:spcPts val="0"/>
              </a:spcBef>
              <a:buFont typeface="Wingdings" pitchFamily="2" charset="2"/>
              <a:buChar char="§"/>
            </a:pPr>
            <a:r>
              <a:rPr lang="en-US" dirty="0" smtClean="0"/>
              <a:t>R2 is configured with the </a:t>
            </a:r>
            <a:r>
              <a:rPr lang="en-US" smtClean="0"/>
              <a:t>ISATAP tunnel.</a:t>
            </a:r>
            <a:endParaRPr lang="en-US" dirty="0" smtClean="0"/>
          </a:p>
        </p:txBody>
      </p:sp>
      <p:sp>
        <p:nvSpPr>
          <p:cNvPr id="49" name="Content Placeholder 15"/>
          <p:cNvSpPr txBox="1">
            <a:spLocks/>
          </p:cNvSpPr>
          <p:nvPr/>
        </p:nvSpPr>
        <p:spPr bwMode="auto">
          <a:xfrm>
            <a:off x="293467" y="2692400"/>
            <a:ext cx="8520113" cy="25146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 </a:t>
            </a:r>
            <a:r>
              <a:rPr lang="pt-BR" sz="1200" b="1" kern="0" dirty="0" smtClean="0">
                <a:latin typeface="Courier New" pitchFamily="49" charset="0"/>
                <a:cs typeface="Courier New" pitchFamily="49" charset="0"/>
              </a:rPr>
              <a:t>interface tunnel 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%LINEPROTO-5-UPDOWN: Line protocol on Interface Tunnel12, changed state to down</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no ip address</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ipv6 address 12:12::/64 eui-64</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tunnel source loopback 102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tunnel mode ipv6ip isatap</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R2(config-if)# </a:t>
            </a:r>
            <a:r>
              <a:rPr lang="pt-BR" sz="1200" b="1" kern="0" dirty="0" smtClean="0">
                <a:latin typeface="Courier New" pitchFamily="49" charset="0"/>
                <a:cs typeface="Courier New" pitchFamily="49" charset="0"/>
              </a:rPr>
              <a:t>exit</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%LINEPROTO-5-UPDOWN: Line protocol on Interface Tunnel12, changed state to up</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ipv6 route 24::/64 tunnel12 FE80::5EFE:AC10:6501</a:t>
            </a:r>
            <a:r>
              <a:rPr lang="pt-BR" sz="1200" b="1" kern="0" dirty="0" smtClean="0">
                <a:latin typeface="Courier New" pitchFamily="49" charset="0"/>
                <a:cs typeface="Courier New" pitchFamily="49" charset="0"/>
              </a:rPr>
              <a:t> </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R2(config)#</a:t>
            </a:r>
            <a:endParaRPr lang="en-US" sz="1200" b="1" kern="0" dirty="0" smtClean="0">
              <a:latin typeface="Courier New" pitchFamily="49" charset="0"/>
              <a:cs typeface="Courier New" pitchFamily="49" charset="0"/>
            </a:endParaRPr>
          </a:p>
        </p:txBody>
      </p:sp>
      <p:sp>
        <p:nvSpPr>
          <p:cNvPr id="48" name="Rounded Rectangle 47"/>
          <p:cNvSpPr/>
          <p:nvPr/>
        </p:nvSpPr>
        <p:spPr bwMode="auto">
          <a:xfrm>
            <a:off x="6477000" y="1384300"/>
            <a:ext cx="2438400" cy="1155700"/>
          </a:xfrm>
          <a:prstGeom prst="roundRect">
            <a:avLst/>
          </a:prstGeom>
          <a:solidFill>
            <a:srgbClr val="C0C0C4">
              <a:alpha val="44000"/>
            </a:srgb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8" name="Rounded Rectangle 57"/>
          <p:cNvSpPr/>
          <p:nvPr/>
        </p:nvSpPr>
        <p:spPr bwMode="auto">
          <a:xfrm>
            <a:off x="304800" y="1384300"/>
            <a:ext cx="2540000" cy="1155700"/>
          </a:xfrm>
          <a:prstGeom prst="roundRect">
            <a:avLst/>
          </a:prstGeom>
          <a:solidFill>
            <a:schemeClr val="accent6">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9" name="Rounded Rectangle 58"/>
          <p:cNvSpPr/>
          <p:nvPr/>
        </p:nvSpPr>
        <p:spPr bwMode="auto">
          <a:xfrm>
            <a:off x="3403600" y="1384300"/>
            <a:ext cx="2667000" cy="1155700"/>
          </a:xfrm>
          <a:prstGeom prst="roundRect">
            <a:avLst/>
          </a:prstGeom>
          <a:solidFill>
            <a:schemeClr val="accent1">
              <a:lumMod val="20000"/>
              <a:lumOff val="80000"/>
              <a:alpha val="44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1" name="Freeform 9"/>
          <p:cNvSpPr>
            <a:spLocks/>
          </p:cNvSpPr>
          <p:nvPr/>
        </p:nvSpPr>
        <p:spPr bwMode="auto">
          <a:xfrm>
            <a:off x="3313272" y="1893740"/>
            <a:ext cx="2879398" cy="133207"/>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62" name="Picture 37"/>
          <p:cNvPicPr>
            <a:picLocks noChangeArrowheads="1"/>
          </p:cNvPicPr>
          <p:nvPr/>
        </p:nvPicPr>
        <p:blipFill>
          <a:blip r:embed="rId2" cstate="print"/>
          <a:srcRect/>
          <a:stretch>
            <a:fillRect/>
          </a:stretch>
        </p:blipFill>
        <p:spPr bwMode="auto">
          <a:xfrm>
            <a:off x="2576101" y="1674409"/>
            <a:ext cx="870351" cy="451691"/>
          </a:xfrm>
          <a:prstGeom prst="rect">
            <a:avLst/>
          </a:prstGeom>
          <a:noFill/>
          <a:ln w="9525">
            <a:noFill/>
            <a:miter lim="800000"/>
            <a:headEnd/>
            <a:tailEnd/>
          </a:ln>
        </p:spPr>
      </p:pic>
      <p:sp>
        <p:nvSpPr>
          <p:cNvPr id="63" name="TextBox 62"/>
          <p:cNvSpPr txBox="1"/>
          <p:nvPr/>
        </p:nvSpPr>
        <p:spPr>
          <a:xfrm>
            <a:off x="3509216" y="2065661"/>
            <a:ext cx="1013551" cy="165253"/>
          </a:xfrm>
          <a:prstGeom prst="rect">
            <a:avLst/>
          </a:prstGeom>
          <a:noFill/>
        </p:spPr>
        <p:txBody>
          <a:bodyPr wrap="square" lIns="0" tIns="0" rIns="0" bIns="0" rtlCol="0" anchor="ctr" anchorCtr="0">
            <a:noAutofit/>
          </a:bodyPr>
          <a:lstStyle/>
          <a:p>
            <a:pPr algn="l"/>
            <a:r>
              <a:rPr lang="en-US" sz="1050" dirty="0" smtClean="0"/>
              <a:t>S0/1/0</a:t>
            </a:r>
            <a:endParaRPr lang="en-US" sz="1050" dirty="0"/>
          </a:p>
        </p:txBody>
      </p:sp>
      <p:sp>
        <p:nvSpPr>
          <p:cNvPr id="64" name="TextBox 63"/>
          <p:cNvSpPr txBox="1"/>
          <p:nvPr/>
        </p:nvSpPr>
        <p:spPr>
          <a:xfrm>
            <a:off x="5270500" y="2044701"/>
            <a:ext cx="541171" cy="189580"/>
          </a:xfrm>
          <a:prstGeom prst="rect">
            <a:avLst/>
          </a:prstGeom>
          <a:noFill/>
        </p:spPr>
        <p:txBody>
          <a:bodyPr wrap="square" lIns="0" tIns="0" rIns="0" bIns="0" rtlCol="0" anchor="ctr" anchorCtr="0">
            <a:noAutofit/>
          </a:bodyPr>
          <a:lstStyle/>
          <a:p>
            <a:pPr algn="r"/>
            <a:r>
              <a:rPr lang="en-US" sz="1050" dirty="0" smtClean="0"/>
              <a:t>S0/1/0</a:t>
            </a:r>
            <a:endParaRPr lang="en-US" sz="1050" dirty="0"/>
          </a:p>
        </p:txBody>
      </p:sp>
      <p:sp>
        <p:nvSpPr>
          <p:cNvPr id="66" name="TextBox 65"/>
          <p:cNvSpPr txBox="1"/>
          <p:nvPr/>
        </p:nvSpPr>
        <p:spPr>
          <a:xfrm>
            <a:off x="2851534" y="1894746"/>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67" name="Picture 37"/>
          <p:cNvPicPr>
            <a:picLocks noChangeArrowheads="1"/>
          </p:cNvPicPr>
          <p:nvPr/>
        </p:nvPicPr>
        <p:blipFill>
          <a:blip r:embed="rId2" cstate="print"/>
          <a:srcRect/>
          <a:stretch>
            <a:fillRect/>
          </a:stretch>
        </p:blipFill>
        <p:spPr bwMode="auto">
          <a:xfrm>
            <a:off x="5872396" y="1685426"/>
            <a:ext cx="870351" cy="451691"/>
          </a:xfrm>
          <a:prstGeom prst="rect">
            <a:avLst/>
          </a:prstGeom>
          <a:noFill/>
          <a:ln w="9525">
            <a:noFill/>
            <a:miter lim="800000"/>
            <a:headEnd/>
            <a:tailEnd/>
          </a:ln>
        </p:spPr>
      </p:pic>
      <p:sp>
        <p:nvSpPr>
          <p:cNvPr id="69" name="TextBox 68"/>
          <p:cNvSpPr txBox="1"/>
          <p:nvPr/>
        </p:nvSpPr>
        <p:spPr>
          <a:xfrm>
            <a:off x="6168051" y="1903925"/>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70" name="TextBox 69"/>
          <p:cNvSpPr txBox="1"/>
          <p:nvPr/>
        </p:nvSpPr>
        <p:spPr>
          <a:xfrm>
            <a:off x="3405775" y="2244624"/>
            <a:ext cx="2664826" cy="258532"/>
          </a:xfrm>
          <a:prstGeom prst="rect">
            <a:avLst/>
          </a:prstGeom>
          <a:noFill/>
        </p:spPr>
        <p:txBody>
          <a:bodyPr wrap="square" rtlCol="0">
            <a:spAutoFit/>
          </a:bodyPr>
          <a:lstStyle/>
          <a:p>
            <a:r>
              <a:rPr lang="en-US" sz="1200" b="1" dirty="0" smtClean="0"/>
              <a:t>IPv4 RIP</a:t>
            </a:r>
            <a:endParaRPr lang="en-US" sz="1200" b="1" dirty="0"/>
          </a:p>
        </p:txBody>
      </p:sp>
      <p:sp>
        <p:nvSpPr>
          <p:cNvPr id="77" name="TextBox 76"/>
          <p:cNvSpPr txBox="1"/>
          <p:nvPr/>
        </p:nvSpPr>
        <p:spPr>
          <a:xfrm>
            <a:off x="2175716" y="17227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87" name="TextBox 86"/>
          <p:cNvSpPr txBox="1"/>
          <p:nvPr/>
        </p:nvSpPr>
        <p:spPr>
          <a:xfrm>
            <a:off x="1892299" y="1473200"/>
            <a:ext cx="828807" cy="199567"/>
          </a:xfrm>
          <a:prstGeom prst="rect">
            <a:avLst/>
          </a:prstGeom>
          <a:noFill/>
        </p:spPr>
        <p:txBody>
          <a:bodyPr wrap="square" lIns="0" tIns="0" rIns="0" bIns="0" rtlCol="0" anchor="ctr" anchorCtr="0">
            <a:noAutofit/>
          </a:bodyPr>
          <a:lstStyle/>
          <a:p>
            <a:pPr algn="r"/>
            <a:r>
              <a:rPr lang="en-US" sz="1050" dirty="0" smtClean="0"/>
              <a:t>13:13::1/64</a:t>
            </a:r>
            <a:endParaRPr lang="en-US" sz="1050" dirty="0"/>
          </a:p>
        </p:txBody>
      </p:sp>
      <p:pic>
        <p:nvPicPr>
          <p:cNvPr id="102" name="Picture 37"/>
          <p:cNvPicPr>
            <a:picLocks noChangeArrowheads="1"/>
          </p:cNvPicPr>
          <p:nvPr/>
        </p:nvPicPr>
        <p:blipFill>
          <a:blip r:embed="rId2" cstate="print"/>
          <a:srcRect/>
          <a:stretch>
            <a:fillRect/>
          </a:stretch>
        </p:blipFill>
        <p:spPr bwMode="auto">
          <a:xfrm>
            <a:off x="391701" y="1674409"/>
            <a:ext cx="870351" cy="451691"/>
          </a:xfrm>
          <a:prstGeom prst="rect">
            <a:avLst/>
          </a:prstGeom>
          <a:noFill/>
          <a:ln w="9525">
            <a:noFill/>
            <a:miter lim="800000"/>
            <a:headEnd/>
            <a:tailEnd/>
          </a:ln>
        </p:spPr>
      </p:pic>
      <p:sp>
        <p:nvSpPr>
          <p:cNvPr id="103" name="TextBox 102"/>
          <p:cNvSpPr txBox="1"/>
          <p:nvPr/>
        </p:nvSpPr>
        <p:spPr>
          <a:xfrm>
            <a:off x="667134" y="1894746"/>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sp>
        <p:nvSpPr>
          <p:cNvPr id="104" name="TextBox 103"/>
          <p:cNvSpPr txBox="1"/>
          <p:nvPr/>
        </p:nvSpPr>
        <p:spPr>
          <a:xfrm>
            <a:off x="1299416" y="1735461"/>
            <a:ext cx="1013551" cy="165253"/>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05" name="TextBox 104"/>
          <p:cNvSpPr txBox="1"/>
          <p:nvPr/>
        </p:nvSpPr>
        <p:spPr>
          <a:xfrm>
            <a:off x="977899" y="1485900"/>
            <a:ext cx="828807" cy="199567"/>
          </a:xfrm>
          <a:prstGeom prst="rect">
            <a:avLst/>
          </a:prstGeom>
          <a:noFill/>
        </p:spPr>
        <p:txBody>
          <a:bodyPr wrap="square" lIns="0" tIns="0" rIns="0" bIns="0" rtlCol="0" anchor="ctr" anchorCtr="0">
            <a:noAutofit/>
          </a:bodyPr>
          <a:lstStyle/>
          <a:p>
            <a:pPr algn="r"/>
            <a:r>
              <a:rPr lang="en-US" sz="1050" dirty="0" smtClean="0"/>
              <a:t>13:13::3/64</a:t>
            </a:r>
            <a:endParaRPr lang="en-US" sz="1050" dirty="0"/>
          </a:p>
        </p:txBody>
      </p:sp>
      <p:cxnSp>
        <p:nvCxnSpPr>
          <p:cNvPr id="106" name="Straight Connector 105"/>
          <p:cNvCxnSpPr>
            <a:stCxn id="102" idx="3"/>
            <a:endCxn id="62" idx="1"/>
          </p:cNvCxnSpPr>
          <p:nvPr/>
        </p:nvCxnSpPr>
        <p:spPr bwMode="auto">
          <a:xfrm>
            <a:off x="1262052" y="1900255"/>
            <a:ext cx="1314049" cy="1588"/>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07" name="TextBox 106"/>
          <p:cNvSpPr txBox="1"/>
          <p:nvPr/>
        </p:nvSpPr>
        <p:spPr>
          <a:xfrm>
            <a:off x="7258049" y="1485900"/>
            <a:ext cx="828807" cy="199567"/>
          </a:xfrm>
          <a:prstGeom prst="rect">
            <a:avLst/>
          </a:prstGeom>
          <a:noFill/>
        </p:spPr>
        <p:txBody>
          <a:bodyPr wrap="square" lIns="0" tIns="0" rIns="0" bIns="0" rtlCol="0" anchor="ctr" anchorCtr="0">
            <a:noAutofit/>
          </a:bodyPr>
          <a:lstStyle/>
          <a:p>
            <a:pPr algn="r"/>
            <a:r>
              <a:rPr lang="en-US" sz="1050" dirty="0" smtClean="0"/>
              <a:t>24:24::4/64</a:t>
            </a:r>
            <a:endParaRPr lang="en-US" sz="1050" dirty="0"/>
          </a:p>
        </p:txBody>
      </p:sp>
      <p:pic>
        <p:nvPicPr>
          <p:cNvPr id="108" name="Picture 37"/>
          <p:cNvPicPr>
            <a:picLocks noChangeArrowheads="1"/>
          </p:cNvPicPr>
          <p:nvPr/>
        </p:nvPicPr>
        <p:blipFill>
          <a:blip r:embed="rId2" cstate="print"/>
          <a:srcRect/>
          <a:stretch>
            <a:fillRect/>
          </a:stretch>
        </p:blipFill>
        <p:spPr bwMode="auto">
          <a:xfrm>
            <a:off x="7948201" y="1687109"/>
            <a:ext cx="870351" cy="451691"/>
          </a:xfrm>
          <a:prstGeom prst="rect">
            <a:avLst/>
          </a:prstGeom>
          <a:noFill/>
          <a:ln w="9525">
            <a:noFill/>
            <a:miter lim="800000"/>
            <a:headEnd/>
            <a:tailEnd/>
          </a:ln>
        </p:spPr>
      </p:pic>
      <p:sp>
        <p:nvSpPr>
          <p:cNvPr id="109" name="TextBox 108"/>
          <p:cNvSpPr txBox="1"/>
          <p:nvPr/>
        </p:nvSpPr>
        <p:spPr>
          <a:xfrm>
            <a:off x="8223634" y="1907446"/>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10" name="TextBox 109"/>
          <p:cNvSpPr txBox="1"/>
          <p:nvPr/>
        </p:nvSpPr>
        <p:spPr>
          <a:xfrm>
            <a:off x="75478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cxnSp>
        <p:nvCxnSpPr>
          <p:cNvPr id="111" name="Straight Connector 110"/>
          <p:cNvCxnSpPr>
            <a:stCxn id="108" idx="1"/>
            <a:endCxn id="67" idx="3"/>
          </p:cNvCxnSpPr>
          <p:nvPr/>
        </p:nvCxnSpPr>
        <p:spPr bwMode="auto">
          <a:xfrm rot="10800000">
            <a:off x="6742747" y="1911273"/>
            <a:ext cx="1205454" cy="1683"/>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12" name="TextBox 111"/>
          <p:cNvSpPr txBox="1"/>
          <p:nvPr/>
        </p:nvSpPr>
        <p:spPr>
          <a:xfrm>
            <a:off x="6438899" y="1485900"/>
            <a:ext cx="828807" cy="199567"/>
          </a:xfrm>
          <a:prstGeom prst="rect">
            <a:avLst/>
          </a:prstGeom>
          <a:noFill/>
        </p:spPr>
        <p:txBody>
          <a:bodyPr wrap="square" lIns="0" tIns="0" rIns="0" bIns="0" rtlCol="0" anchor="ctr" anchorCtr="0">
            <a:noAutofit/>
          </a:bodyPr>
          <a:lstStyle/>
          <a:p>
            <a:pPr algn="r"/>
            <a:r>
              <a:rPr lang="en-US" sz="1050" dirty="0" smtClean="0"/>
              <a:t>24:24::2/64</a:t>
            </a:r>
            <a:endParaRPr lang="en-US" sz="1050" dirty="0"/>
          </a:p>
        </p:txBody>
      </p:sp>
      <p:sp>
        <p:nvSpPr>
          <p:cNvPr id="113" name="TextBox 112"/>
          <p:cNvSpPr txBox="1"/>
          <p:nvPr/>
        </p:nvSpPr>
        <p:spPr>
          <a:xfrm>
            <a:off x="6785817" y="1714501"/>
            <a:ext cx="478584" cy="173514"/>
          </a:xfrm>
          <a:prstGeom prst="rect">
            <a:avLst/>
          </a:prstGeom>
          <a:noFill/>
        </p:spPr>
        <p:txBody>
          <a:bodyPr wrap="square" lIns="0" tIns="0" rIns="0" bIns="0" rtlCol="0" anchor="ctr" anchorCtr="0">
            <a:noAutofit/>
          </a:bodyPr>
          <a:lstStyle/>
          <a:p>
            <a:pPr algn="l"/>
            <a:r>
              <a:rPr lang="en-US" sz="1050" dirty="0" smtClean="0"/>
              <a:t>Fa0/0</a:t>
            </a:r>
            <a:endParaRPr lang="en-US" sz="1050" dirty="0"/>
          </a:p>
        </p:txBody>
      </p:sp>
      <p:sp>
        <p:nvSpPr>
          <p:cNvPr id="114" name="TextBox 113"/>
          <p:cNvSpPr txBox="1"/>
          <p:nvPr/>
        </p:nvSpPr>
        <p:spPr>
          <a:xfrm>
            <a:off x="266699" y="1092200"/>
            <a:ext cx="1130301" cy="215900"/>
          </a:xfrm>
          <a:prstGeom prst="rect">
            <a:avLst/>
          </a:prstGeom>
          <a:noFill/>
        </p:spPr>
        <p:txBody>
          <a:bodyPr wrap="square" lIns="0" tIns="0" rIns="0" bIns="0" rtlCol="0" anchor="ctr" anchorCtr="0">
            <a:noAutofit/>
          </a:bodyPr>
          <a:lstStyle/>
          <a:p>
            <a:r>
              <a:rPr lang="en-US" sz="1050" u="sng" dirty="0" smtClean="0"/>
              <a:t>Lo103: 103::1/64</a:t>
            </a:r>
            <a:endParaRPr lang="en-US" sz="1050" u="sng" dirty="0"/>
          </a:p>
        </p:txBody>
      </p:sp>
      <p:sp>
        <p:nvSpPr>
          <p:cNvPr id="115" name="TextBox 114"/>
          <p:cNvSpPr txBox="1"/>
          <p:nvPr/>
        </p:nvSpPr>
        <p:spPr>
          <a:xfrm>
            <a:off x="2336801" y="1092200"/>
            <a:ext cx="1358898" cy="215900"/>
          </a:xfrm>
          <a:prstGeom prst="rect">
            <a:avLst/>
          </a:prstGeom>
          <a:noFill/>
        </p:spPr>
        <p:txBody>
          <a:bodyPr wrap="square" lIns="0" tIns="0" rIns="0" bIns="0" rtlCol="0" anchor="ctr" anchorCtr="0">
            <a:noAutofit/>
          </a:bodyPr>
          <a:lstStyle/>
          <a:p>
            <a:r>
              <a:rPr lang="en-US" sz="1050" u="sng" dirty="0" smtClean="0"/>
              <a:t>Lo101: 172.16.101.1</a:t>
            </a:r>
            <a:endParaRPr lang="en-US" sz="1050" u="sng" dirty="0"/>
          </a:p>
        </p:txBody>
      </p:sp>
      <p:sp>
        <p:nvSpPr>
          <p:cNvPr id="116" name="TextBox 115"/>
          <p:cNvSpPr txBox="1"/>
          <p:nvPr/>
        </p:nvSpPr>
        <p:spPr>
          <a:xfrm>
            <a:off x="5613399" y="1079500"/>
            <a:ext cx="1397002" cy="165100"/>
          </a:xfrm>
          <a:prstGeom prst="rect">
            <a:avLst/>
          </a:prstGeom>
          <a:noFill/>
        </p:spPr>
        <p:txBody>
          <a:bodyPr wrap="square" lIns="0" tIns="0" rIns="0" bIns="0" rtlCol="0" anchor="ctr" anchorCtr="0">
            <a:noAutofit/>
          </a:bodyPr>
          <a:lstStyle/>
          <a:p>
            <a:r>
              <a:rPr lang="en-US" sz="1050" u="sng" dirty="0" smtClean="0"/>
              <a:t>Lo102: 172.16.102.1</a:t>
            </a:r>
            <a:endParaRPr lang="en-US" sz="1050" u="sng" dirty="0"/>
          </a:p>
        </p:txBody>
      </p:sp>
      <p:sp>
        <p:nvSpPr>
          <p:cNvPr id="117" name="TextBox 116"/>
          <p:cNvSpPr txBox="1"/>
          <p:nvPr/>
        </p:nvSpPr>
        <p:spPr>
          <a:xfrm>
            <a:off x="7823199" y="1092200"/>
            <a:ext cx="1130301" cy="215900"/>
          </a:xfrm>
          <a:prstGeom prst="rect">
            <a:avLst/>
          </a:prstGeom>
          <a:noFill/>
        </p:spPr>
        <p:txBody>
          <a:bodyPr wrap="square" lIns="0" tIns="0" rIns="0" bIns="0" rtlCol="0" anchor="ctr" anchorCtr="0">
            <a:noAutofit/>
          </a:bodyPr>
          <a:lstStyle/>
          <a:p>
            <a:r>
              <a:rPr lang="en-US" sz="1050" u="sng" dirty="0" smtClean="0"/>
              <a:t>Lo104: 104::1/64</a:t>
            </a:r>
            <a:endParaRPr lang="en-US" sz="1050" u="sng" dirty="0"/>
          </a:p>
        </p:txBody>
      </p:sp>
      <p:cxnSp>
        <p:nvCxnSpPr>
          <p:cNvPr id="118" name="Straight Arrow Connector 117"/>
          <p:cNvCxnSpPr>
            <a:stCxn id="114" idx="2"/>
            <a:endCxn id="102" idx="0"/>
          </p:cNvCxnSpPr>
          <p:nvPr/>
        </p:nvCxnSpPr>
        <p:spPr bwMode="auto">
          <a:xfrm rot="5400000">
            <a:off x="6462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19" name="Straight Arrow Connector 118"/>
          <p:cNvCxnSpPr>
            <a:stCxn id="115" idx="2"/>
            <a:endCxn id="62" idx="0"/>
          </p:cNvCxnSpPr>
          <p:nvPr/>
        </p:nvCxnSpPr>
        <p:spPr bwMode="auto">
          <a:xfrm rot="5400000">
            <a:off x="2830610" y="1488768"/>
            <a:ext cx="3663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0" name="Straight Arrow Connector 119"/>
          <p:cNvCxnSpPr>
            <a:stCxn id="116" idx="2"/>
            <a:endCxn id="67" idx="0"/>
          </p:cNvCxnSpPr>
          <p:nvPr/>
        </p:nvCxnSpPr>
        <p:spPr bwMode="auto">
          <a:xfrm rot="5400000">
            <a:off x="6089323" y="1462849"/>
            <a:ext cx="440826" cy="43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1" name="Straight Arrow Connector 120"/>
          <p:cNvCxnSpPr>
            <a:stCxn id="117" idx="2"/>
            <a:endCxn id="108" idx="0"/>
          </p:cNvCxnSpPr>
          <p:nvPr/>
        </p:nvCxnSpPr>
        <p:spPr bwMode="auto">
          <a:xfrm rot="5400000">
            <a:off x="8196360" y="1495118"/>
            <a:ext cx="379009" cy="4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22" name="Can 121"/>
          <p:cNvSpPr/>
          <p:nvPr/>
        </p:nvSpPr>
        <p:spPr bwMode="auto">
          <a:xfrm rot="5400000">
            <a:off x="4602480" y="30480"/>
            <a:ext cx="259080" cy="2931160"/>
          </a:xfrm>
          <a:prstGeom prst="can">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3" name="TextBox 122"/>
          <p:cNvSpPr txBox="1"/>
          <p:nvPr/>
        </p:nvSpPr>
        <p:spPr>
          <a:xfrm>
            <a:off x="3496516" y="1710061"/>
            <a:ext cx="1013551" cy="165253"/>
          </a:xfrm>
          <a:prstGeom prst="rect">
            <a:avLst/>
          </a:prstGeom>
          <a:noFill/>
        </p:spPr>
        <p:txBody>
          <a:bodyPr wrap="square" lIns="0" tIns="0" rIns="0" bIns="0" rtlCol="0" anchor="ctr" anchorCtr="0">
            <a:noAutofit/>
          </a:bodyPr>
          <a:lstStyle/>
          <a:p>
            <a:pPr algn="l"/>
            <a:r>
              <a:rPr lang="en-US" sz="1050" dirty="0" smtClean="0"/>
              <a:t>172.16.12.1/24</a:t>
            </a:r>
            <a:endParaRPr lang="en-US" sz="1050" dirty="0"/>
          </a:p>
        </p:txBody>
      </p:sp>
      <p:sp>
        <p:nvSpPr>
          <p:cNvPr id="124" name="TextBox 123"/>
          <p:cNvSpPr txBox="1"/>
          <p:nvPr/>
        </p:nvSpPr>
        <p:spPr>
          <a:xfrm>
            <a:off x="4800600" y="1676400"/>
            <a:ext cx="1049171" cy="240381"/>
          </a:xfrm>
          <a:prstGeom prst="rect">
            <a:avLst/>
          </a:prstGeom>
          <a:noFill/>
        </p:spPr>
        <p:txBody>
          <a:bodyPr wrap="square" lIns="0" tIns="0" rIns="0" bIns="0" rtlCol="0" anchor="ctr" anchorCtr="0">
            <a:noAutofit/>
          </a:bodyPr>
          <a:lstStyle/>
          <a:p>
            <a:pPr algn="r"/>
            <a:r>
              <a:rPr lang="en-US" sz="1050" dirty="0" smtClean="0"/>
              <a:t>172.16.12.2/24</a:t>
            </a:r>
            <a:endParaRPr lang="en-US" sz="1050" dirty="0"/>
          </a:p>
        </p:txBody>
      </p:sp>
      <p:sp>
        <p:nvSpPr>
          <p:cNvPr id="125" name="TextBox 124"/>
          <p:cNvSpPr txBox="1"/>
          <p:nvPr/>
        </p:nvSpPr>
        <p:spPr>
          <a:xfrm>
            <a:off x="3393075" y="1152424"/>
            <a:ext cx="2664826" cy="258532"/>
          </a:xfrm>
          <a:prstGeom prst="rect">
            <a:avLst/>
          </a:prstGeom>
          <a:noFill/>
        </p:spPr>
        <p:txBody>
          <a:bodyPr wrap="square" rtlCol="0">
            <a:spAutoFit/>
          </a:bodyPr>
          <a:lstStyle/>
          <a:p>
            <a:r>
              <a:rPr lang="en-US" sz="1200" b="1" smtClean="0"/>
              <a:t>Automatic ISATAP Tunnel</a:t>
            </a:r>
            <a:endParaRPr lang="en-US" sz="1200" b="1" dirty="0"/>
          </a:p>
        </p:txBody>
      </p:sp>
      <p:sp>
        <p:nvSpPr>
          <p:cNvPr id="126" name="TextBox 125"/>
          <p:cNvSpPr txBox="1"/>
          <p:nvPr/>
        </p:nvSpPr>
        <p:spPr>
          <a:xfrm>
            <a:off x="3314700" y="1384300"/>
            <a:ext cx="1409700" cy="228600"/>
          </a:xfrm>
          <a:prstGeom prst="rect">
            <a:avLst/>
          </a:prstGeom>
          <a:noFill/>
        </p:spPr>
        <p:txBody>
          <a:bodyPr wrap="square" lIns="0" tIns="0" rIns="0" bIns="0" rtlCol="0" anchor="ctr" anchorCtr="0">
            <a:noAutofit/>
          </a:bodyPr>
          <a:lstStyle/>
          <a:p>
            <a:pPr algn="l"/>
            <a:r>
              <a:rPr lang="en-US" sz="1000" dirty="0" smtClean="0"/>
              <a:t>12:12::5EFE:AC10:6501</a:t>
            </a:r>
            <a:endParaRPr lang="en-US" sz="1000" dirty="0"/>
          </a:p>
        </p:txBody>
      </p:sp>
      <p:sp>
        <p:nvSpPr>
          <p:cNvPr id="127" name="TextBox 126"/>
          <p:cNvSpPr txBox="1"/>
          <p:nvPr/>
        </p:nvSpPr>
        <p:spPr>
          <a:xfrm>
            <a:off x="4762500" y="1384300"/>
            <a:ext cx="1371600" cy="215900"/>
          </a:xfrm>
          <a:prstGeom prst="rect">
            <a:avLst/>
          </a:prstGeom>
          <a:noFill/>
        </p:spPr>
        <p:txBody>
          <a:bodyPr wrap="square" lIns="0" tIns="0" rIns="0" bIns="0" rtlCol="0" anchor="ctr" anchorCtr="0">
            <a:noAutofit/>
          </a:bodyPr>
          <a:lstStyle/>
          <a:p>
            <a:pPr algn="l"/>
            <a:r>
              <a:rPr lang="en-US" sz="1000" dirty="0" smtClean="0"/>
              <a:t>12:12::5EFE:AC10:6601</a:t>
            </a:r>
            <a:endParaRPr lang="en-US" sz="1000" dirty="0"/>
          </a:p>
        </p:txBody>
      </p:sp>
    </p:spTree>
  </p:cSld>
  <p:clrMapOvr>
    <a:masterClrMapping/>
  </p:clrMapOvr>
  <p:transition/>
  <p:timing>
    <p:tnLst>
      <p:par>
        <p:cTn id="1" dur="indefinite" restart="never" nodeType="tmRoot"/>
      </p:par>
    </p:tnLst>
  </p:timing>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3"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7172" name="Rectangle 32"/>
          <p:cNvSpPr>
            <a:spLocks noGrp="1" noChangeArrowheads="1"/>
          </p:cNvSpPr>
          <p:nvPr>
            <p:ph type="title" idx="4294967295"/>
          </p:nvPr>
        </p:nvSpPr>
        <p:spPr>
          <a:xfrm>
            <a:off x="281352" y="1841500"/>
            <a:ext cx="3124200" cy="2743200"/>
          </a:xfrm>
          <a:prstGeom prst="rect">
            <a:avLst/>
          </a:prstGeom>
          <a:noFill/>
        </p:spPr>
        <p:txBody>
          <a:bodyPr anchor="ctr"/>
          <a:lstStyle/>
          <a:p>
            <a:r>
              <a:rPr lang="en-US" sz="2800" dirty="0" smtClean="0">
                <a:solidFill>
                  <a:schemeClr val="bg1"/>
                </a:solidFill>
              </a:rPr>
              <a:t>Translation Using NAT-PT</a:t>
            </a:r>
            <a:endParaRPr lang="en-US" sz="3000" b="0"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2418" name="Rectangle 2"/>
          <p:cNvSpPr>
            <a:spLocks noGrp="1" noChangeArrowheads="1"/>
          </p:cNvSpPr>
          <p:nvPr>
            <p:ph type="title"/>
          </p:nvPr>
        </p:nvSpPr>
        <p:spPr/>
        <p:txBody>
          <a:bodyPr/>
          <a:lstStyle/>
          <a:p>
            <a:r>
              <a:rPr lang="en-US" dirty="0" smtClean="0"/>
              <a:t>Subnet Prefix</a:t>
            </a:r>
          </a:p>
        </p:txBody>
      </p:sp>
      <p:sp>
        <p:nvSpPr>
          <p:cNvPr id="45059" name="Rectangle 3"/>
          <p:cNvSpPr>
            <a:spLocks noGrp="1" noChangeArrowheads="1"/>
          </p:cNvSpPr>
          <p:nvPr>
            <p:ph idx="1"/>
          </p:nvPr>
        </p:nvSpPr>
        <p:spPr/>
        <p:txBody>
          <a:bodyPr/>
          <a:lstStyle/>
          <a:p>
            <a:r>
              <a:rPr lang="en-US" dirty="0" smtClean="0"/>
              <a:t>The prefix length is almost always /64.</a:t>
            </a:r>
          </a:p>
          <a:p>
            <a:pPr lvl="1"/>
            <a:r>
              <a:rPr lang="en-US" dirty="0" smtClean="0"/>
              <a:t>However, IPv6 rules allow for either shorter or longer prefixes</a:t>
            </a:r>
          </a:p>
          <a:p>
            <a:pPr lvl="1"/>
            <a:r>
              <a:rPr lang="en-US" dirty="0" smtClean="0"/>
              <a:t>Although prefixes shorter than /64 can be assigned to a device (e.g., /60), it is considered bad practice and has no real application.</a:t>
            </a:r>
          </a:p>
          <a:p>
            <a:r>
              <a:rPr lang="en-US" dirty="0" smtClean="0"/>
              <a:t>Deploying a /64 IPv6 prefix on a device:</a:t>
            </a:r>
          </a:p>
          <a:p>
            <a:pPr lvl="1"/>
            <a:r>
              <a:rPr lang="en-US" dirty="0" smtClean="0"/>
              <a:t>Is pre-subscribed by RFC3177 (IAB/IESG Recommendations on IPv6 Address Allocations to Sites)</a:t>
            </a:r>
          </a:p>
          <a:p>
            <a:pPr lvl="1"/>
            <a:r>
              <a:rPr lang="en-US" dirty="0" smtClean="0"/>
              <a:t>Allows </a:t>
            </a:r>
            <a:r>
              <a:rPr lang="en-US" smtClean="0"/>
              <a:t>Stateless Address Auto </a:t>
            </a:r>
            <a:r>
              <a:rPr lang="en-US" dirty="0" smtClean="0"/>
              <a:t>Configuration (SLAAC) (RFC 2462)</a:t>
            </a:r>
          </a:p>
        </p:txBody>
      </p:sp>
    </p:spTree>
  </p:cSld>
  <p:clrMapOvr>
    <a:masterClrMapping/>
  </p:clrMapOvr>
  <p:transition/>
  <p:timing>
    <p:tnLst>
      <p:par>
        <p:cTn id="1" dur="indefinite" restart="never" nodeType="tmRoot"/>
      </p:par>
    </p:tnLst>
  </p:timing>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NAT-PT</a:t>
            </a:r>
            <a:endParaRPr lang="en-US" dirty="0"/>
          </a:p>
        </p:txBody>
      </p:sp>
      <p:sp>
        <p:nvSpPr>
          <p:cNvPr id="3" name="Content Placeholder 2"/>
          <p:cNvSpPr>
            <a:spLocks noGrp="1"/>
          </p:cNvSpPr>
          <p:nvPr>
            <p:ph idx="1"/>
          </p:nvPr>
        </p:nvSpPr>
        <p:spPr/>
        <p:txBody>
          <a:bodyPr>
            <a:normAutofit/>
          </a:bodyPr>
          <a:lstStyle/>
          <a:p>
            <a:r>
              <a:rPr lang="en-US" dirty="0" smtClean="0"/>
              <a:t>NAT-PT is another powerful transition technique, but is not a replacement for dual stack or tunneling. </a:t>
            </a:r>
          </a:p>
          <a:p>
            <a:pPr lvl="1"/>
            <a:r>
              <a:rPr lang="en-US" dirty="0" smtClean="0"/>
              <a:t>Instead, it can be used in situations where direct communication between IPv6-only and IPv4-only networks is desired. </a:t>
            </a:r>
          </a:p>
          <a:p>
            <a:pPr lvl="1"/>
            <a:r>
              <a:rPr lang="en-US" dirty="0" smtClean="0"/>
              <a:t>It would not be appropriate in situations where connectivity between two IPv6 networks is required, because two points of translation would be necessary, which would not be efficient or effective.</a:t>
            </a:r>
          </a:p>
          <a:p>
            <a:r>
              <a:rPr lang="en-US" dirty="0" smtClean="0"/>
              <a:t>With NAT-PT, all configuration and translation is performed on the NAT-PT router. </a:t>
            </a:r>
          </a:p>
          <a:p>
            <a:pPr lvl="1"/>
            <a:r>
              <a:rPr lang="en-US" dirty="0" smtClean="0"/>
              <a:t>The other devices in the network are not aware of the existence of the other protocol’s network, nor that translations are occurring.</a:t>
            </a:r>
            <a:endParaRPr lang="en-US" dirty="0"/>
          </a:p>
        </p:txBody>
      </p:sp>
    </p:spTree>
  </p:cSld>
  <p:clrMapOvr>
    <a:masterClrMapping/>
  </p:clrMapOvr>
  <p:timing>
    <p:tnLst>
      <p:par>
        <p:cTn id="1" dur="indefinite" restart="never" nodeType="tmRoot"/>
      </p:par>
    </p:tnLst>
  </p:timing>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NAT-PT</a:t>
            </a:r>
            <a:endParaRPr lang="en-US" dirty="0"/>
          </a:p>
        </p:txBody>
      </p:sp>
      <p:sp>
        <p:nvSpPr>
          <p:cNvPr id="3" name="Content Placeholder 2"/>
          <p:cNvSpPr>
            <a:spLocks noGrp="1"/>
          </p:cNvSpPr>
          <p:nvPr>
            <p:ph idx="1"/>
          </p:nvPr>
        </p:nvSpPr>
        <p:spPr/>
        <p:txBody>
          <a:bodyPr>
            <a:normAutofit/>
          </a:bodyPr>
          <a:lstStyle/>
          <a:p>
            <a:r>
              <a:rPr lang="en-US" dirty="0" smtClean="0"/>
              <a:t>The NAT-PT router translates source and destination addresses and other packet header fields in both directions: </a:t>
            </a:r>
          </a:p>
          <a:p>
            <a:pPr lvl="1"/>
            <a:r>
              <a:rPr lang="en-US" dirty="0" smtClean="0"/>
              <a:t>From the IPv4 network to the IPv6 network</a:t>
            </a:r>
          </a:p>
          <a:p>
            <a:pPr lvl="1"/>
            <a:r>
              <a:rPr lang="en-US" dirty="0" smtClean="0"/>
              <a:t>From the IPv6 network to the IPv4 network. </a:t>
            </a:r>
          </a:p>
          <a:p>
            <a:r>
              <a:rPr lang="en-US" dirty="0" smtClean="0"/>
              <a:t>For this reason, this router is dual stacked and must have two sets of translation entries for this bidirectional translation.</a:t>
            </a:r>
          </a:p>
        </p:txBody>
      </p:sp>
    </p:spTree>
  </p:cSld>
  <p:clrMapOvr>
    <a:masterClrMapping/>
  </p:clrMapOvr>
  <p:timing>
    <p:tnLst>
      <p:par>
        <p:cTn id="1" dur="indefinite" restart="never" nodeType="tmRoot"/>
      </p:par>
    </p:tnLst>
  </p:timing>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NAT-PT Operation</a:t>
            </a:r>
            <a:endParaRPr lang="en-US" dirty="0"/>
          </a:p>
        </p:txBody>
      </p:sp>
      <p:sp>
        <p:nvSpPr>
          <p:cNvPr id="5" name="Content Placeholder 4"/>
          <p:cNvSpPr>
            <a:spLocks noGrp="1"/>
          </p:cNvSpPr>
          <p:nvPr>
            <p:ph idx="1"/>
          </p:nvPr>
        </p:nvSpPr>
        <p:spPr/>
        <p:txBody>
          <a:bodyPr>
            <a:normAutofit fontScale="92500"/>
          </a:bodyPr>
          <a:lstStyle/>
          <a:p>
            <a:r>
              <a:rPr lang="en-US" dirty="0" smtClean="0"/>
              <a:t>A DNS is required in NAT-PT architectures.</a:t>
            </a:r>
          </a:p>
          <a:p>
            <a:pPr lvl="1"/>
            <a:r>
              <a:rPr lang="en-US" dirty="0" smtClean="0"/>
              <a:t>Applications initiate traffic from hosts, and DNS translates domain names to IP addresses. </a:t>
            </a:r>
          </a:p>
          <a:p>
            <a:r>
              <a:rPr lang="en-US" dirty="0" smtClean="0"/>
              <a:t>Because DNS requests may cross the NAT-PT router, a DNS application layer gateway (ALG) is typically implemented to facilitate the name-to-address mapping. </a:t>
            </a:r>
          </a:p>
          <a:p>
            <a:pPr lvl="1"/>
            <a:r>
              <a:rPr lang="en-US" dirty="0" smtClean="0"/>
              <a:t>The DNS-ALG translates IPv6 addresses in DNS queries and responses into their IPv4 address bindings, and vice versa.</a:t>
            </a:r>
            <a:endParaRPr lang="en-US" dirty="0"/>
          </a:p>
        </p:txBody>
      </p:sp>
      <p:pic>
        <p:nvPicPr>
          <p:cNvPr id="406530" name="Picture 2"/>
          <p:cNvPicPr>
            <a:picLocks noGrp="1" noChangeAspect="1" noChangeArrowheads="1"/>
          </p:cNvPicPr>
          <p:nvPr>
            <p:ph idx="10"/>
          </p:nvPr>
        </p:nvPicPr>
        <p:blipFill>
          <a:blip r:embed="rId2" cstate="print"/>
          <a:stretch>
            <a:fillRect/>
          </a:stretch>
        </p:blipFill>
        <p:spPr bwMode="auto">
          <a:xfrm>
            <a:off x="4702175" y="1433975"/>
            <a:ext cx="4067175" cy="46885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NAT-PT</a:t>
            </a:r>
            <a:endParaRPr lang="en-US" dirty="0"/>
          </a:p>
        </p:txBody>
      </p:sp>
      <p:sp>
        <p:nvSpPr>
          <p:cNvPr id="3" name="Content Placeholder 2"/>
          <p:cNvSpPr>
            <a:spLocks noGrp="1"/>
          </p:cNvSpPr>
          <p:nvPr>
            <p:ph idx="1"/>
          </p:nvPr>
        </p:nvSpPr>
        <p:spPr/>
        <p:txBody>
          <a:bodyPr>
            <a:noAutofit/>
          </a:bodyPr>
          <a:lstStyle/>
          <a:p>
            <a:r>
              <a:rPr lang="en-US" sz="2000" dirty="0" smtClean="0"/>
              <a:t>NAT-PT uses a 96-bit IPv6 network prefix to direct all IPv6 traffic that needs to be translated to the NAT-PT router. </a:t>
            </a:r>
          </a:p>
          <a:p>
            <a:pPr lvl="1"/>
            <a:r>
              <a:rPr lang="en-US" sz="1800" dirty="0" smtClean="0"/>
              <a:t>This prefix can be any routable prefix within the IPv6 domain. </a:t>
            </a:r>
          </a:p>
          <a:p>
            <a:pPr lvl="1"/>
            <a:r>
              <a:rPr lang="en-US" sz="1800" dirty="0" smtClean="0"/>
              <a:t>IPv6 routing must be configured such that all IPv6 packets addressed to this prefix are routed to the NAT-PT device. </a:t>
            </a:r>
          </a:p>
          <a:p>
            <a:r>
              <a:rPr lang="en-US" sz="2000" dirty="0" smtClean="0"/>
              <a:t>When the NAT-PT router receives an IPv6 packet destined for the NAT-PT prefix, it translates the packet according to the configured mapping rules. </a:t>
            </a:r>
          </a:p>
          <a:p>
            <a:pPr lvl="1"/>
            <a:r>
              <a:rPr lang="en-US" sz="1800" dirty="0" smtClean="0"/>
              <a:t>This prefix is also used in the translation of </a:t>
            </a:r>
            <a:r>
              <a:rPr lang="en-US" sz="1800" smtClean="0"/>
              <a:t>IPv4 addresses </a:t>
            </a:r>
            <a:r>
              <a:rPr lang="en-US" sz="1800" dirty="0" smtClean="0"/>
              <a:t>into IPv6 addresses.</a:t>
            </a:r>
          </a:p>
          <a:p>
            <a:r>
              <a:rPr lang="en-US" sz="2000" dirty="0" smtClean="0"/>
              <a:t>Within the IPv6 domain, external IPv4 addresses are mapped to IPv6 addresses. </a:t>
            </a:r>
          </a:p>
          <a:p>
            <a:pPr lvl="1"/>
            <a:r>
              <a:rPr lang="en-US" sz="1800" dirty="0" smtClean="0"/>
              <a:t>This mapping is done statically or dynamically.</a:t>
            </a:r>
          </a:p>
          <a:p>
            <a:pPr lvl="1"/>
            <a:r>
              <a:rPr lang="en-US" sz="1800" dirty="0" smtClean="0"/>
              <a:t>Similarly, static and dynamic mapping can be configured for translating internal IPv6 addresses to external IPv4 addresses.</a:t>
            </a:r>
          </a:p>
        </p:txBody>
      </p:sp>
    </p:spTree>
  </p:cSld>
  <p:clrMapOvr>
    <a:masterClrMapping/>
  </p:clrMapOvr>
  <p:timing>
    <p:tnLst>
      <p:par>
        <p:cTn id="1" dur="indefinite" restart="never" nodeType="tmRoot"/>
      </p:par>
    </p:tnLst>
  </p:timing>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 NAT-PT for IPv6 Example</a:t>
            </a:r>
            <a:endParaRPr lang="en-US" dirty="0"/>
          </a:p>
        </p:txBody>
      </p:sp>
      <p:sp>
        <p:nvSpPr>
          <p:cNvPr id="7" name="Content Placeholder 6"/>
          <p:cNvSpPr>
            <a:spLocks noGrp="1"/>
          </p:cNvSpPr>
          <p:nvPr>
            <p:ph idx="11"/>
          </p:nvPr>
        </p:nvSpPr>
        <p:spPr/>
        <p:txBody>
          <a:bodyPr>
            <a:noAutofit/>
          </a:bodyPr>
          <a:lstStyle/>
          <a:p>
            <a:pPr marL="288925" indent="-288925">
              <a:buFont typeface="+mj-lt"/>
              <a:buAutoNum type="arabicPeriod"/>
            </a:pPr>
            <a:r>
              <a:rPr lang="en-US" sz="2000" dirty="0" smtClean="0"/>
              <a:t>When R4 wants to communicate with R2, it sends an IPv6 packet (the only type it knows) with its own source address (14::4) and a destination address (1144::1) within the NAT-PT prefix. </a:t>
            </a:r>
          </a:p>
          <a:p>
            <a:pPr lvl="1"/>
            <a:r>
              <a:rPr lang="en-US" sz="1800" dirty="0" smtClean="0"/>
              <a:t>This prefix guides packets to the NAT-PT router, R1. </a:t>
            </a:r>
          </a:p>
          <a:p>
            <a:pPr lvl="1"/>
            <a:r>
              <a:rPr lang="en-US" sz="1800" dirty="0" smtClean="0"/>
              <a:t>The NAT-PT prefix is configured on R1 and typically advertised by R1 in an IGP such as RIPng or OSPFv3.</a:t>
            </a:r>
          </a:p>
          <a:p>
            <a:pPr lvl="1"/>
            <a:r>
              <a:rPr lang="en-US" sz="1800" dirty="0" smtClean="0"/>
              <a:t>The destination IPv6 address (1144::1) is the representation of the IPv4-only devices in the IPv6 world. </a:t>
            </a:r>
          </a:p>
        </p:txBody>
      </p:sp>
      <p:pic>
        <p:nvPicPr>
          <p:cNvPr id="1027" name="Picture 3"/>
          <p:cNvPicPr>
            <a:picLocks noGrp="1" noChangeAspect="1" noChangeArrowheads="1"/>
          </p:cNvPicPr>
          <p:nvPr>
            <p:ph sz="quarter" idx="12"/>
          </p:nvPr>
        </p:nvPicPr>
        <p:blipFill>
          <a:blip r:embed="rId3" cstate="print"/>
          <a:srcRect/>
          <a:stretch>
            <a:fillRect/>
          </a:stretch>
        </p:blipFill>
        <p:spPr bwMode="auto">
          <a:xfrm>
            <a:off x="2537584" y="990600"/>
            <a:ext cx="4014856" cy="265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 NAT-PT for IPv6 Example</a:t>
            </a:r>
            <a:endParaRPr lang="en-US" dirty="0"/>
          </a:p>
        </p:txBody>
      </p:sp>
      <p:sp>
        <p:nvSpPr>
          <p:cNvPr id="7" name="Content Placeholder 6"/>
          <p:cNvSpPr>
            <a:spLocks noGrp="1"/>
          </p:cNvSpPr>
          <p:nvPr>
            <p:ph idx="11"/>
          </p:nvPr>
        </p:nvSpPr>
        <p:spPr/>
        <p:txBody>
          <a:bodyPr>
            <a:normAutofit/>
          </a:bodyPr>
          <a:lstStyle/>
          <a:p>
            <a:pPr marL="288925" indent="-288925">
              <a:buFont typeface="+mj-lt"/>
              <a:buAutoNum type="arabicPeriod" startAt="2"/>
            </a:pPr>
            <a:r>
              <a:rPr lang="en-US" sz="2000" dirty="0" smtClean="0"/>
              <a:t>When R1 receives the IPv6 packet:</a:t>
            </a:r>
          </a:p>
          <a:p>
            <a:pPr lvl="1"/>
            <a:r>
              <a:rPr lang="en-US" sz="1800" dirty="0" smtClean="0"/>
              <a:t>It looks for a static translation for the destination IPv6 address and if found, it translates it to R2’s IPv4 address. </a:t>
            </a:r>
          </a:p>
          <a:p>
            <a:pPr lvl="1"/>
            <a:r>
              <a:rPr lang="en-US" sz="1800" dirty="0" smtClean="0"/>
              <a:t>It also translates R4’s IPv6 source address (14::4) to 172.16.123.100. </a:t>
            </a:r>
          </a:p>
        </p:txBody>
      </p:sp>
      <p:pic>
        <p:nvPicPr>
          <p:cNvPr id="2052" name="Picture 4"/>
          <p:cNvPicPr>
            <a:picLocks noGrp="1" noChangeAspect="1" noChangeArrowheads="1"/>
          </p:cNvPicPr>
          <p:nvPr>
            <p:ph sz="quarter" idx="12"/>
          </p:nvPr>
        </p:nvPicPr>
        <p:blipFill>
          <a:blip r:embed="rId3" cstate="print"/>
          <a:srcRect/>
          <a:stretch>
            <a:fillRect/>
          </a:stretch>
        </p:blipFill>
        <p:spPr bwMode="auto">
          <a:xfrm>
            <a:off x="2537584" y="990600"/>
            <a:ext cx="4014856" cy="265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 NAT-PT for IPv6 Example</a:t>
            </a:r>
            <a:endParaRPr lang="en-US" dirty="0"/>
          </a:p>
        </p:txBody>
      </p:sp>
      <p:sp>
        <p:nvSpPr>
          <p:cNvPr id="7" name="Content Placeholder 6"/>
          <p:cNvSpPr>
            <a:spLocks noGrp="1"/>
          </p:cNvSpPr>
          <p:nvPr>
            <p:ph idx="11"/>
          </p:nvPr>
        </p:nvSpPr>
        <p:spPr/>
        <p:txBody>
          <a:bodyPr>
            <a:normAutofit/>
          </a:bodyPr>
          <a:lstStyle/>
          <a:p>
            <a:pPr marL="288925" indent="-288925">
              <a:buFont typeface="+mj-lt"/>
              <a:buAutoNum type="arabicPeriod" startAt="3"/>
            </a:pPr>
            <a:r>
              <a:rPr lang="en-US" sz="2000" dirty="0" smtClean="0"/>
              <a:t>When R2 replies to R4, traffic travels in the other direction.</a:t>
            </a:r>
          </a:p>
          <a:p>
            <a:pPr marL="288925" indent="-288925">
              <a:buFont typeface="+mj-lt"/>
              <a:buAutoNum type="arabicPeriod" startAt="3"/>
            </a:pPr>
            <a:r>
              <a:rPr lang="en-US" sz="2000" dirty="0" smtClean="0"/>
              <a:t>When R1 receives the packet it translates the </a:t>
            </a:r>
            <a:r>
              <a:rPr lang="en-US" sz="1800" dirty="0" smtClean="0"/>
              <a:t>IPv4 source address (172.16.123.2) to IPv6 (1144::1) and the IPv4 destination address (172.16.123.100) to IPv6 (14::4).</a:t>
            </a:r>
            <a:endParaRPr lang="en-US" dirty="0" smtClean="0"/>
          </a:p>
        </p:txBody>
      </p:sp>
      <p:pic>
        <p:nvPicPr>
          <p:cNvPr id="3075" name="Picture 3"/>
          <p:cNvPicPr>
            <a:picLocks noGrp="1" noChangeAspect="1" noChangeArrowheads="1"/>
          </p:cNvPicPr>
          <p:nvPr>
            <p:ph sz="quarter" idx="12"/>
          </p:nvPr>
        </p:nvPicPr>
        <p:blipFill>
          <a:blip r:embed="rId3" cstate="print"/>
          <a:srcRect/>
          <a:stretch>
            <a:fillRect/>
          </a:stretch>
        </p:blipFill>
        <p:spPr bwMode="auto">
          <a:xfrm>
            <a:off x="2537584" y="990600"/>
            <a:ext cx="4014856" cy="265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Configure Static NAT-PT</a:t>
            </a:r>
            <a:endParaRPr lang="en-US" sz="2900" dirty="0"/>
          </a:p>
        </p:txBody>
      </p:sp>
      <p:sp>
        <p:nvSpPr>
          <p:cNvPr id="13" name="Content Placeholder 12"/>
          <p:cNvSpPr>
            <a:spLocks noGrp="1"/>
          </p:cNvSpPr>
          <p:nvPr>
            <p:ph idx="1"/>
          </p:nvPr>
        </p:nvSpPr>
        <p:spPr/>
        <p:txBody>
          <a:bodyPr>
            <a:normAutofit fontScale="92500"/>
          </a:bodyPr>
          <a:lstStyle/>
          <a:p>
            <a:r>
              <a:rPr lang="en-US" dirty="0" smtClean="0"/>
              <a:t>Configure IPv4-to-IPv6 static address translation using NAT-PT. </a:t>
            </a:r>
          </a:p>
        </p:txBody>
      </p:sp>
      <p:sp>
        <p:nvSpPr>
          <p:cNvPr id="14" name="Text Placeholder 13"/>
          <p:cNvSpPr>
            <a:spLocks noGrp="1"/>
          </p:cNvSpPr>
          <p:nvPr>
            <p:ph type="body" sz="quarter" idx="10"/>
          </p:nvPr>
        </p:nvSpPr>
        <p:spPr/>
        <p:txBody>
          <a:bodyPr/>
          <a:lstStyle/>
          <a:p>
            <a:r>
              <a:rPr lang="en-US" dirty="0" smtClean="0"/>
              <a:t>Router(config)#</a:t>
            </a:r>
          </a:p>
        </p:txBody>
      </p:sp>
      <p:sp>
        <p:nvSpPr>
          <p:cNvPr id="15" name="Text Placeholder 14"/>
          <p:cNvSpPr>
            <a:spLocks noGrp="1"/>
          </p:cNvSpPr>
          <p:nvPr>
            <p:ph type="body" sz="quarter" idx="11"/>
          </p:nvPr>
        </p:nvSpPr>
        <p:spPr>
          <a:xfrm>
            <a:off x="615326" y="1981200"/>
            <a:ext cx="7745412" cy="393700"/>
          </a:xfrm>
        </p:spPr>
        <p:txBody>
          <a:bodyPr>
            <a:normAutofit/>
          </a:bodyPr>
          <a:lstStyle/>
          <a:p>
            <a:r>
              <a:rPr lang="en-US" dirty="0" smtClean="0"/>
              <a:t>ipv6 nat v4v6 source </a:t>
            </a:r>
            <a:r>
              <a:rPr lang="en-US" b="0" i="1" dirty="0" smtClean="0"/>
              <a:t>ipv4-address ipv6-address</a:t>
            </a:r>
            <a:endParaRPr lang="en-US" b="0" i="1" dirty="0"/>
          </a:p>
        </p:txBody>
      </p:sp>
      <p:sp>
        <p:nvSpPr>
          <p:cNvPr id="9" name="Content Placeholder 12"/>
          <p:cNvSpPr txBox="1">
            <a:spLocks/>
          </p:cNvSpPr>
          <p:nvPr/>
        </p:nvSpPr>
        <p:spPr bwMode="auto">
          <a:xfrm>
            <a:off x="279400" y="2869756"/>
            <a:ext cx="8496300" cy="491994"/>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fontScale="92500"/>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Configure IPv6-to-IPv4 static address translation using NAT-PT. </a:t>
            </a:r>
          </a:p>
        </p:txBody>
      </p:sp>
      <p:sp>
        <p:nvSpPr>
          <p:cNvPr id="10" name="Text Placeholder 13"/>
          <p:cNvSpPr txBox="1">
            <a:spLocks/>
          </p:cNvSpPr>
          <p:nvPr/>
        </p:nvSpPr>
        <p:spPr bwMode="auto">
          <a:xfrm>
            <a:off x="613533" y="3420495"/>
            <a:ext cx="7745412" cy="377078"/>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None/>
              <a:tabLst/>
              <a:defRPr/>
            </a:pPr>
            <a:r>
              <a:rPr kumimoji="0" lang="en-US" sz="1800" b="0" i="0" u="none" strike="noStrike" kern="0" cap="none" spc="0" normalizeH="0" baseline="0" noProof="0" dirty="0" smtClean="0">
                <a:ln>
                  <a:noFill/>
                </a:ln>
                <a:solidFill>
                  <a:schemeClr val="tx1"/>
                </a:solidFill>
                <a:effectLst/>
                <a:uLnTx/>
                <a:uFillTx/>
                <a:latin typeface="Courier New" pitchFamily="49" charset="0"/>
                <a:ea typeface="+mn-ea"/>
                <a:cs typeface="Courier New" pitchFamily="49" charset="0"/>
              </a:rPr>
              <a:t>Router(config)#</a:t>
            </a:r>
          </a:p>
        </p:txBody>
      </p:sp>
      <p:sp>
        <p:nvSpPr>
          <p:cNvPr id="11" name="Text Placeholder 14"/>
          <p:cNvSpPr txBox="1">
            <a:spLocks/>
          </p:cNvSpPr>
          <p:nvPr/>
        </p:nvSpPr>
        <p:spPr bwMode="auto">
          <a:xfrm>
            <a:off x="615326" y="3873500"/>
            <a:ext cx="7745412" cy="393700"/>
          </a:xfrm>
          <a:prstGeom prst="rect">
            <a:avLst/>
          </a:prstGeom>
          <a:noFill/>
          <a:ln w="28575" algn="ctr">
            <a:solidFill>
              <a:schemeClr val="tx1"/>
            </a:solidFill>
            <a:miter lim="800000"/>
            <a:headEnd/>
            <a:tailEnd/>
          </a:ln>
        </p:spPr>
        <p:txBody>
          <a:bodyPr vert="horz" wrap="square" lIns="82124" tIns="41061" rIns="82124" bIns="41061" numCol="1" anchor="t" anchorCtr="0" compatLnSpc="1">
            <a:prstTxWarp prst="textNoShape">
              <a:avLst/>
            </a:prstTxWarp>
            <a:normAutofit/>
          </a:bodyPr>
          <a:lstStyle/>
          <a:p>
            <a:pPr marL="236538" lvl="0" indent="-236538" algn="l" defTabSz="814388" eaLnBrk="1" hangingPunct="1">
              <a:lnSpc>
                <a:spcPct val="95000"/>
              </a:lnSpc>
              <a:spcBef>
                <a:spcPct val="50000"/>
              </a:spcBef>
              <a:buClr>
                <a:srgbClr val="708CA1"/>
              </a:buClr>
            </a:pPr>
            <a:r>
              <a:rPr lang="en-US" sz="1800" b="1" kern="0" dirty="0" smtClean="0">
                <a:latin typeface="Courier New" pitchFamily="49" charset="0"/>
                <a:cs typeface="Courier New" pitchFamily="49" charset="0"/>
              </a:rPr>
              <a:t>ipv6 nat v6v4 source </a:t>
            </a:r>
            <a:r>
              <a:rPr lang="en-US" sz="1800" i="1" kern="0" dirty="0" smtClean="0">
                <a:latin typeface="Courier New" pitchFamily="49" charset="0"/>
                <a:cs typeface="Courier New" pitchFamily="49" charset="0"/>
              </a:rPr>
              <a:t>ipv6-address ipv4-address </a:t>
            </a:r>
            <a:endParaRPr kumimoji="0" lang="en-US" sz="1800" i="1" u="none" strike="noStrike" kern="0" cap="none" spc="0" normalizeH="0" baseline="0" noProof="0" dirty="0">
              <a:ln>
                <a:noFill/>
              </a:ln>
              <a:solidFill>
                <a:schemeClr val="tx1"/>
              </a:solidFill>
              <a:effectLst/>
              <a:uLnTx/>
              <a:uFillTx/>
              <a:latin typeface="Courier New" pitchFamily="49" charset="0"/>
              <a:ea typeface="+mn-ea"/>
              <a:cs typeface="Courier New" pitchFamily="49" charset="0"/>
            </a:endParaRPr>
          </a:p>
        </p:txBody>
      </p:sp>
    </p:spTree>
  </p:cSld>
  <p:clrMapOvr>
    <a:masterClrMapping/>
  </p:clrMapOvr>
  <p:transition/>
  <p:timing>
    <p:tnLst>
      <p:par>
        <p:cTn id="1" dur="indefinite" restart="never" nodeType="tmRoot"/>
      </p:par>
    </p:tnLst>
  </p:timing>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Define the NAT-PT Prefix</a:t>
            </a:r>
            <a:endParaRPr lang="en-US" sz="2900" dirty="0"/>
          </a:p>
        </p:txBody>
      </p:sp>
      <p:sp>
        <p:nvSpPr>
          <p:cNvPr id="13" name="Content Placeholder 12"/>
          <p:cNvSpPr>
            <a:spLocks noGrp="1"/>
          </p:cNvSpPr>
          <p:nvPr>
            <p:ph idx="1"/>
          </p:nvPr>
        </p:nvSpPr>
        <p:spPr/>
        <p:txBody>
          <a:bodyPr>
            <a:normAutofit/>
          </a:bodyPr>
          <a:lstStyle/>
          <a:p>
            <a:pPr lvl="0"/>
            <a:r>
              <a:rPr lang="en-US" dirty="0" smtClean="0"/>
              <a:t>Define the network prefix that NAT-PT will translate. </a:t>
            </a:r>
          </a:p>
        </p:txBody>
      </p:sp>
      <p:sp>
        <p:nvSpPr>
          <p:cNvPr id="14" name="Text Placeholder 13"/>
          <p:cNvSpPr>
            <a:spLocks noGrp="1"/>
          </p:cNvSpPr>
          <p:nvPr>
            <p:ph type="body" sz="quarter" idx="10"/>
          </p:nvPr>
        </p:nvSpPr>
        <p:spPr/>
        <p:txBody>
          <a:bodyPr/>
          <a:lstStyle/>
          <a:p>
            <a:r>
              <a:rPr lang="en-US" dirty="0" smtClean="0"/>
              <a:t>Router(config)#    </a:t>
            </a:r>
            <a:r>
              <a:rPr lang="en-US" dirty="0" smtClean="0">
                <a:latin typeface="+mn-lt"/>
              </a:rPr>
              <a:t>or</a:t>
            </a:r>
            <a:r>
              <a:rPr lang="en-US" dirty="0" smtClean="0"/>
              <a:t>   Router(config-if)#</a:t>
            </a:r>
          </a:p>
        </p:txBody>
      </p:sp>
      <p:sp>
        <p:nvSpPr>
          <p:cNvPr id="15" name="Text Placeholder 14"/>
          <p:cNvSpPr>
            <a:spLocks noGrp="1"/>
          </p:cNvSpPr>
          <p:nvPr>
            <p:ph type="body" sz="quarter" idx="11"/>
          </p:nvPr>
        </p:nvSpPr>
        <p:spPr>
          <a:xfrm>
            <a:off x="615326" y="1981200"/>
            <a:ext cx="7745412" cy="393700"/>
          </a:xfrm>
        </p:spPr>
        <p:txBody>
          <a:bodyPr>
            <a:normAutofit/>
          </a:bodyPr>
          <a:lstStyle/>
          <a:p>
            <a:pPr lvl="0"/>
            <a:r>
              <a:rPr lang="en-US" dirty="0" smtClean="0"/>
              <a:t>ipv6 nat prefix </a:t>
            </a:r>
            <a:r>
              <a:rPr lang="en-US" b="0" i="1" dirty="0" smtClean="0"/>
              <a:t>ipv6-prefix/prefix-length</a:t>
            </a:r>
            <a:endParaRPr lang="en-US" b="0" i="1" dirty="0"/>
          </a:p>
        </p:txBody>
      </p:sp>
      <p:sp>
        <p:nvSpPr>
          <p:cNvPr id="9" name="Content Placeholder 12"/>
          <p:cNvSpPr txBox="1">
            <a:spLocks/>
          </p:cNvSpPr>
          <p:nvPr/>
        </p:nvSpPr>
        <p:spPr bwMode="auto">
          <a:xfrm>
            <a:off x="279400" y="2588404"/>
            <a:ext cx="8496300" cy="1714944"/>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marL="236538" lvl="0" indent="-236538" algn="l" defTabSz="814388" eaLnBrk="1" hangingPunct="1">
              <a:lnSpc>
                <a:spcPct val="95000"/>
              </a:lnSpc>
              <a:spcBef>
                <a:spcPct val="50000"/>
              </a:spcBef>
              <a:buClr>
                <a:srgbClr val="708CA1"/>
              </a:buClr>
              <a:buFont typeface="Wingdings" pitchFamily="2" charset="2"/>
              <a:buChar char="§"/>
            </a:pPr>
            <a:r>
              <a:rPr lang="en-US" kern="0" dirty="0" smtClean="0">
                <a:latin typeface="+mn-lt"/>
              </a:rPr>
              <a:t>The</a:t>
            </a:r>
            <a:r>
              <a:rPr lang="en-US" i="1" kern="0" dirty="0" smtClean="0">
                <a:latin typeface="Courier New" pitchFamily="49" charset="0"/>
                <a:cs typeface="Courier New" pitchFamily="49" charset="0"/>
              </a:rPr>
              <a:t> ipv6-prefix/prefix-length </a:t>
            </a:r>
            <a:r>
              <a:rPr lang="en-US" kern="0" dirty="0" smtClean="0">
                <a:latin typeface="+mn-lt"/>
              </a:rPr>
              <a:t>specifies that packets matching that address will be translated.</a:t>
            </a:r>
          </a:p>
          <a:p>
            <a:pPr marL="236538" lvl="0" indent="-236538" algn="l" defTabSz="814388" eaLnBrk="1" hangingPunct="1">
              <a:lnSpc>
                <a:spcPct val="95000"/>
              </a:lnSpc>
              <a:spcBef>
                <a:spcPct val="50000"/>
              </a:spcBef>
              <a:buClr>
                <a:srgbClr val="708CA1"/>
              </a:buClr>
              <a:buFont typeface="Wingdings" pitchFamily="2" charset="2"/>
              <a:buChar char="§"/>
            </a:pPr>
            <a:r>
              <a:rPr lang="en-US" kern="0" dirty="0" smtClean="0">
                <a:latin typeface="+mn-lt"/>
              </a:rPr>
              <a:t>It is important to note that the prefix-length must be 96.</a:t>
            </a:r>
            <a:endParaRPr kumimoji="0" lang="en-US"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Identify the NAT-PT Interfaces</a:t>
            </a:r>
            <a:endParaRPr lang="en-US" sz="2900" dirty="0"/>
          </a:p>
        </p:txBody>
      </p:sp>
      <p:sp>
        <p:nvSpPr>
          <p:cNvPr id="13" name="Content Placeholder 12"/>
          <p:cNvSpPr>
            <a:spLocks noGrp="1"/>
          </p:cNvSpPr>
          <p:nvPr>
            <p:ph idx="1"/>
          </p:nvPr>
        </p:nvSpPr>
        <p:spPr/>
        <p:txBody>
          <a:bodyPr>
            <a:normAutofit/>
          </a:bodyPr>
          <a:lstStyle/>
          <a:p>
            <a:pPr lvl="0"/>
            <a:r>
              <a:rPr lang="en-US" dirty="0" smtClean="0"/>
              <a:t>Identify the participating NAT-PT interfaces.</a:t>
            </a:r>
          </a:p>
        </p:txBody>
      </p:sp>
      <p:sp>
        <p:nvSpPr>
          <p:cNvPr id="14" name="Text Placeholder 13"/>
          <p:cNvSpPr>
            <a:spLocks noGrp="1"/>
          </p:cNvSpPr>
          <p:nvPr>
            <p:ph type="body" sz="quarter" idx="10"/>
          </p:nvPr>
        </p:nvSpPr>
        <p:spPr/>
        <p:txBody>
          <a:bodyPr/>
          <a:lstStyle/>
          <a:p>
            <a:r>
              <a:rPr lang="en-US" dirty="0" smtClean="0"/>
              <a:t>Router(config-if)#</a:t>
            </a:r>
          </a:p>
        </p:txBody>
      </p:sp>
      <p:sp>
        <p:nvSpPr>
          <p:cNvPr id="15" name="Text Placeholder 14"/>
          <p:cNvSpPr>
            <a:spLocks noGrp="1"/>
          </p:cNvSpPr>
          <p:nvPr>
            <p:ph type="body" sz="quarter" idx="11"/>
          </p:nvPr>
        </p:nvSpPr>
        <p:spPr>
          <a:xfrm>
            <a:off x="615326" y="1981200"/>
            <a:ext cx="7745412" cy="393700"/>
          </a:xfrm>
        </p:spPr>
        <p:txBody>
          <a:bodyPr>
            <a:normAutofit/>
          </a:bodyPr>
          <a:lstStyle/>
          <a:p>
            <a:pPr lvl="0"/>
            <a:r>
              <a:rPr lang="en-US" dirty="0" smtClean="0"/>
              <a:t>ipv6 nat</a:t>
            </a:r>
            <a:endParaRPr lang="en-US" b="0" i="1" dirty="0"/>
          </a:p>
        </p:txBody>
      </p:sp>
      <p:sp>
        <p:nvSpPr>
          <p:cNvPr id="9" name="Content Placeholder 12"/>
          <p:cNvSpPr txBox="1">
            <a:spLocks/>
          </p:cNvSpPr>
          <p:nvPr/>
        </p:nvSpPr>
        <p:spPr bwMode="auto">
          <a:xfrm>
            <a:off x="279400" y="2670465"/>
            <a:ext cx="8496300" cy="1714944"/>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Autofit/>
          </a:bodyPr>
          <a:lstStyle/>
          <a:p>
            <a:pPr marL="236538" lvl="0" indent="-236538" algn="l" defTabSz="814388" eaLnBrk="1" hangingPunct="1">
              <a:lnSpc>
                <a:spcPct val="95000"/>
              </a:lnSpc>
              <a:spcBef>
                <a:spcPct val="50000"/>
              </a:spcBef>
              <a:buClr>
                <a:srgbClr val="708CA1"/>
              </a:buClr>
              <a:buFont typeface="Wingdings" pitchFamily="2" charset="2"/>
              <a:buChar char="§"/>
            </a:pPr>
            <a:r>
              <a:rPr lang="en-US" kern="0" smtClean="0"/>
              <a:t>Creates </a:t>
            </a:r>
            <a:r>
              <a:rPr lang="en-US" kern="0" dirty="0" smtClean="0"/>
              <a:t>the NAT virtual interface (NVI0) and </a:t>
            </a:r>
            <a:r>
              <a:rPr lang="en-US" kern="0" dirty="0" smtClean="0">
                <a:latin typeface="+mn-lt"/>
              </a:rPr>
              <a:t>designates that traffic originating from or destined for the interface is subject to NAT-PT.</a:t>
            </a:r>
          </a:p>
          <a:p>
            <a:pPr marL="236538" lvl="0" indent="-236538" algn="l" defTabSz="814388" eaLnBrk="1" hangingPunct="1">
              <a:lnSpc>
                <a:spcPct val="95000"/>
              </a:lnSpc>
              <a:spcBef>
                <a:spcPct val="50000"/>
              </a:spcBef>
              <a:buClr>
                <a:srgbClr val="708CA1"/>
              </a:buClr>
              <a:buFont typeface="Wingdings" pitchFamily="2" charset="2"/>
              <a:buChar char="§"/>
            </a:pPr>
            <a:r>
              <a:rPr lang="en-US" kern="0" dirty="0" smtClean="0">
                <a:latin typeface="+mn-lt"/>
              </a:rPr>
              <a:t>Notice that unlike IPv4 NAT, the</a:t>
            </a:r>
            <a:r>
              <a:rPr lang="en-US" b="1" kern="0" dirty="0" smtClean="0">
                <a:latin typeface="+mn-lt"/>
              </a:rPr>
              <a:t> </a:t>
            </a:r>
            <a:r>
              <a:rPr lang="en-US" b="1" kern="0" dirty="0" smtClean="0">
                <a:latin typeface="Courier New" pitchFamily="49" charset="0"/>
                <a:cs typeface="Courier New" pitchFamily="49" charset="0"/>
              </a:rPr>
              <a:t>inside</a:t>
            </a:r>
            <a:r>
              <a:rPr lang="en-US" b="1" kern="0" dirty="0" smtClean="0">
                <a:latin typeface="+mn-lt"/>
              </a:rPr>
              <a:t> </a:t>
            </a:r>
            <a:r>
              <a:rPr lang="en-US" kern="0" dirty="0" smtClean="0">
                <a:latin typeface="+mn-lt"/>
              </a:rPr>
              <a:t>and </a:t>
            </a:r>
            <a:r>
              <a:rPr lang="en-US" b="1" kern="0" smtClean="0">
                <a:latin typeface="Courier New" pitchFamily="49" charset="0"/>
                <a:cs typeface="Courier New" pitchFamily="49" charset="0"/>
              </a:rPr>
              <a:t>outside</a:t>
            </a:r>
            <a:r>
              <a:rPr lang="en-US" b="1" kern="0" smtClean="0">
                <a:latin typeface="+mn-lt"/>
              </a:rPr>
              <a:t> </a:t>
            </a:r>
            <a:r>
              <a:rPr lang="en-US" kern="0" smtClean="0">
                <a:latin typeface="+mn-lt"/>
              </a:rPr>
              <a:t>keywords </a:t>
            </a:r>
            <a:r>
              <a:rPr lang="en-US" kern="0" dirty="0" smtClean="0">
                <a:latin typeface="+mn-lt"/>
              </a:rPr>
              <a:t>are not required.</a:t>
            </a:r>
          </a:p>
          <a:p>
            <a:pPr marL="236538" lvl="0" indent="-236538" algn="l" defTabSz="814388" eaLnBrk="1" hangingPunct="1">
              <a:lnSpc>
                <a:spcPct val="95000"/>
              </a:lnSpc>
              <a:spcBef>
                <a:spcPct val="50000"/>
              </a:spcBef>
              <a:buClr>
                <a:srgbClr val="708CA1"/>
              </a:buClr>
              <a:buFont typeface="Wingdings" pitchFamily="2" charset="2"/>
              <a:buChar char="§"/>
            </a:pPr>
            <a:endParaRPr lang="en-US" kern="0" dirty="0" smtClean="0">
              <a:latin typeface="+mn-lt"/>
            </a:endParaRPr>
          </a:p>
          <a:p>
            <a:pPr marL="236538" lvl="0" indent="-236538" algn="l" defTabSz="814388" eaLnBrk="1" hangingPunct="1">
              <a:lnSpc>
                <a:spcPct val="95000"/>
              </a:lnSpc>
              <a:spcBef>
                <a:spcPct val="50000"/>
              </a:spcBef>
              <a:buClr>
                <a:srgbClr val="708CA1"/>
              </a:buClr>
              <a:buFont typeface="Wingdings" pitchFamily="2" charset="2"/>
              <a:buChar char="§"/>
            </a:pPr>
            <a:endParaRPr lang="en-US" kern="0" dirty="0" smtClean="0">
              <a:latin typeface="+mn-lt"/>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Interface Identifiers</a:t>
            </a:r>
            <a:endParaRPr lang="en-US" dirty="0"/>
          </a:p>
        </p:txBody>
      </p:sp>
      <p:sp>
        <p:nvSpPr>
          <p:cNvPr id="5" name="Content Placeholder 4"/>
          <p:cNvSpPr>
            <a:spLocks noGrp="1"/>
          </p:cNvSpPr>
          <p:nvPr>
            <p:ph idx="1"/>
          </p:nvPr>
        </p:nvSpPr>
        <p:spPr/>
        <p:txBody>
          <a:bodyPr>
            <a:normAutofit/>
          </a:bodyPr>
          <a:lstStyle/>
          <a:p>
            <a:r>
              <a:rPr lang="en-US" dirty="0" smtClean="0"/>
              <a:t>IPv6 addresses on a link must be unique.</a:t>
            </a:r>
          </a:p>
          <a:p>
            <a:pPr lvl="1"/>
            <a:r>
              <a:rPr lang="en-US" dirty="0" smtClean="0"/>
              <a:t>Although they all share the same 64-bit subnet prefix they are made unique by the interface ID.</a:t>
            </a:r>
          </a:p>
          <a:p>
            <a:r>
              <a:rPr lang="en-US" dirty="0" smtClean="0"/>
              <a:t>Because the prefix length is fixed and well-known (64-bits), IPv6 hosts can automatically create a unique IPv6 address. </a:t>
            </a:r>
          </a:p>
          <a:p>
            <a:r>
              <a:rPr lang="en-US" dirty="0" smtClean="0"/>
              <a:t>For example, the following Layer 2 protocols can dynamically create the IPv6 address interface ID:</a:t>
            </a:r>
          </a:p>
          <a:p>
            <a:pPr lvl="2"/>
            <a:r>
              <a:rPr lang="en-US" sz="2000" dirty="0" smtClean="0"/>
              <a:t>Ethernet (using the EUI-64 format discussed later)</a:t>
            </a:r>
          </a:p>
          <a:p>
            <a:pPr lvl="2"/>
            <a:r>
              <a:rPr lang="en-US" sz="2000" dirty="0" smtClean="0"/>
              <a:t>PPP</a:t>
            </a:r>
          </a:p>
          <a:p>
            <a:pPr lvl="2"/>
            <a:r>
              <a:rPr lang="en-US" sz="2000" dirty="0" smtClean="0"/>
              <a:t>HDLC</a:t>
            </a:r>
          </a:p>
          <a:p>
            <a:pPr lvl="2"/>
            <a:r>
              <a:rPr lang="en-US" sz="2000" dirty="0" smtClean="0"/>
              <a:t>NBMA, Frame Relay</a:t>
            </a:r>
            <a:endParaRPr lang="en-US" dirty="0" smtClean="0"/>
          </a:p>
          <a:p>
            <a:pPr lvl="1"/>
            <a:endParaRPr lang="en-US" dirty="0" smtClean="0"/>
          </a:p>
        </p:txBody>
      </p:sp>
    </p:spTree>
  </p:cSld>
  <p:clrMapOvr>
    <a:masterClrMapping/>
  </p:clrMapOvr>
  <p:transition/>
  <p:timing>
    <p:tnLst>
      <p:par>
        <p:cTn id="1" dur="indefinite" restart="never" nodeType="tmRoot"/>
      </p:par>
    </p:tnLst>
  </p:timing>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8"/>
          <p:cNvSpPr>
            <a:spLocks noGrp="1" noChangeArrowheads="1"/>
          </p:cNvSpPr>
          <p:nvPr>
            <p:ph type="title"/>
          </p:nvPr>
        </p:nvSpPr>
        <p:spPr/>
        <p:txBody>
          <a:bodyPr/>
          <a:lstStyle/>
          <a:p>
            <a:r>
              <a:rPr lang="en-US" dirty="0" smtClean="0"/>
              <a:t>Verifying and Troubleshooting NAT-PT</a:t>
            </a:r>
          </a:p>
        </p:txBody>
      </p:sp>
      <p:graphicFrame>
        <p:nvGraphicFramePr>
          <p:cNvPr id="5" name="Content Placeholder 4"/>
          <p:cNvGraphicFramePr>
            <a:graphicFrameLocks noGrp="1"/>
          </p:cNvGraphicFramePr>
          <p:nvPr>
            <p:ph idx="1"/>
          </p:nvPr>
        </p:nvGraphicFramePr>
        <p:xfrm>
          <a:off x="279400" y="1182689"/>
          <a:ext cx="8537054" cy="5065710"/>
        </p:xfrm>
        <a:graphic>
          <a:graphicData uri="http://schemas.openxmlformats.org/drawingml/2006/table">
            <a:tbl>
              <a:tblPr firstRow="1" bandRow="1">
                <a:tableStyleId>{5C22544A-7EE6-4342-B048-85BDC9FD1C3A}</a:tableStyleId>
              </a:tblPr>
              <a:tblGrid>
                <a:gridCol w="2957095"/>
                <a:gridCol w="5579959"/>
              </a:tblGrid>
              <a:tr h="421563">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2000" u="none" strike="noStrike" cap="none" normalizeH="0" baseline="0" dirty="0" smtClean="0">
                          <a:ln>
                            <a:noFill/>
                          </a:ln>
                          <a:effectLst/>
                        </a:rPr>
                        <a:t>Command</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2000" u="none" strike="noStrike" cap="none" normalizeH="0" baseline="0" dirty="0" smtClean="0">
                          <a:ln>
                            <a:noFill/>
                          </a:ln>
                          <a:effectLst/>
                        </a:rPr>
                        <a:t>Description</a:t>
                      </a:r>
                      <a:endParaRPr kumimoji="0" lang="en-US" sz="20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r>
              <a:tr h="1310748">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800" b="1" u="none" strike="noStrike" kern="1200" cap="none" normalizeH="0" baseline="0" dirty="0" smtClean="0">
                          <a:ln>
                            <a:noFill/>
                          </a:ln>
                          <a:solidFill>
                            <a:schemeClr val="dk1"/>
                          </a:solidFill>
                          <a:effectLst/>
                          <a:latin typeface="Courier New" pitchFamily="49" charset="0"/>
                          <a:ea typeface="+mn-ea"/>
                          <a:cs typeface="Courier New" pitchFamily="49" charset="0"/>
                        </a:rPr>
                        <a:t>show ipv6 nat translations</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800" u="none" strike="noStrike" kern="1200" cap="none" normalizeH="0" baseline="0" dirty="0" smtClean="0">
                          <a:ln>
                            <a:noFill/>
                          </a:ln>
                          <a:solidFill>
                            <a:schemeClr val="dk1"/>
                          </a:solidFill>
                          <a:effectLst/>
                          <a:latin typeface="+mn-lt"/>
                          <a:ea typeface="+mn-ea"/>
                          <a:cs typeface="+mn-cs"/>
                        </a:rPr>
                        <a:t>Displays active NAT-PT translations.</a:t>
                      </a:r>
                    </a:p>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800" u="none" strike="noStrike" kern="1200" cap="none" normalizeH="0" baseline="0" dirty="0" smtClean="0">
                          <a:ln>
                            <a:noFill/>
                          </a:ln>
                          <a:solidFill>
                            <a:schemeClr val="dk1"/>
                          </a:solidFill>
                          <a:effectLst/>
                          <a:latin typeface="+mn-lt"/>
                          <a:ea typeface="+mn-ea"/>
                          <a:cs typeface="+mn-cs"/>
                        </a:rPr>
                        <a:t>Each translation is displayed over two lines.</a:t>
                      </a:r>
                    </a:p>
                  </a:txBody>
                  <a:tcPr marL="82124" marR="82124" marT="41061" marB="41061" anchor="ctr" horzOverflow="overflow"/>
                </a:tc>
              </a:tr>
              <a:tr h="1111133">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800" b="1" u="none" strike="noStrike" kern="1200" cap="none" normalizeH="0" baseline="0" dirty="0" smtClean="0">
                          <a:ln>
                            <a:noFill/>
                          </a:ln>
                          <a:solidFill>
                            <a:schemeClr val="dk1"/>
                          </a:solidFill>
                          <a:effectLst/>
                          <a:latin typeface="Courier New" pitchFamily="49" charset="0"/>
                          <a:ea typeface="+mn-ea"/>
                          <a:cs typeface="Courier New" pitchFamily="49" charset="0"/>
                        </a:rPr>
                        <a:t>show ipv6 nat statistics</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800" u="none" strike="noStrike" kern="1200" cap="none" normalizeH="0" baseline="0" dirty="0" smtClean="0">
                          <a:ln>
                            <a:noFill/>
                          </a:ln>
                          <a:solidFill>
                            <a:schemeClr val="dk1"/>
                          </a:solidFill>
                          <a:effectLst/>
                          <a:latin typeface="+mn-lt"/>
                          <a:ea typeface="+mn-ea"/>
                          <a:cs typeface="+mn-cs"/>
                        </a:rPr>
                        <a:t>Displays NAT-PT statistics.</a:t>
                      </a:r>
                    </a:p>
                  </a:txBody>
                  <a:tcPr marL="82124" marR="82124" marT="41061" marB="41061" anchor="ctr" horzOverflow="overflow"/>
                </a:tc>
              </a:tr>
              <a:tr h="1111133">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800" b="1" u="none" strike="noStrike" kern="1200" cap="none" normalizeH="0" baseline="0" dirty="0" smtClean="0">
                          <a:ln>
                            <a:noFill/>
                          </a:ln>
                          <a:solidFill>
                            <a:schemeClr val="dk1"/>
                          </a:solidFill>
                          <a:effectLst/>
                          <a:latin typeface="Courier New" pitchFamily="49" charset="0"/>
                          <a:ea typeface="+mn-ea"/>
                          <a:cs typeface="Courier New" pitchFamily="49" charset="0"/>
                        </a:rPr>
                        <a:t>debug ip icmp</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defRPr/>
                      </a:pPr>
                      <a:r>
                        <a:rPr kumimoji="0" lang="en-US" sz="1800" u="none" strike="noStrike" kern="1200" cap="none" normalizeH="0" baseline="0" dirty="0" smtClean="0">
                          <a:ln>
                            <a:noFill/>
                          </a:ln>
                          <a:solidFill>
                            <a:schemeClr val="dk1"/>
                          </a:solidFill>
                          <a:effectLst/>
                          <a:latin typeface="+mn-lt"/>
                          <a:ea typeface="+mn-ea"/>
                          <a:cs typeface="+mn-cs"/>
                        </a:rPr>
                        <a:t>Displays ICMPv6 events in real time.</a:t>
                      </a:r>
                    </a:p>
                  </a:txBody>
                  <a:tcPr marL="82124" marR="82124" marT="41061" marB="41061" anchor="ctr" horzOverflow="overflow"/>
                </a:tc>
              </a:tr>
              <a:tr h="1111133">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800" b="1" u="none" strike="noStrike" kern="1200" cap="none" normalizeH="0" baseline="0" dirty="0" smtClean="0">
                          <a:ln>
                            <a:noFill/>
                          </a:ln>
                          <a:solidFill>
                            <a:schemeClr val="dk1"/>
                          </a:solidFill>
                          <a:effectLst/>
                          <a:latin typeface="Courier New" pitchFamily="49" charset="0"/>
                          <a:ea typeface="+mn-ea"/>
                          <a:cs typeface="Courier New" pitchFamily="49" charset="0"/>
                        </a:rPr>
                        <a:t>debug ipv6 nat</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defRPr/>
                      </a:pPr>
                      <a:r>
                        <a:rPr kumimoji="0" lang="en-US" sz="1800" u="none" strike="noStrike" kern="1200" cap="none" normalizeH="0" baseline="0" dirty="0" smtClean="0">
                          <a:ln>
                            <a:noFill/>
                          </a:ln>
                          <a:solidFill>
                            <a:schemeClr val="dk1"/>
                          </a:solidFill>
                          <a:effectLst/>
                          <a:latin typeface="+mn-lt"/>
                          <a:ea typeface="+mn-ea"/>
                          <a:cs typeface="+mn-cs"/>
                        </a:rPr>
                        <a:t>Displays debug messages for NAT-PT translation events</a:t>
                      </a:r>
                    </a:p>
                  </a:txBody>
                  <a:tcPr marL="82124" marR="82124" marT="41061" marB="41061" anchor="ctr" horzOverflow="overflow"/>
                </a:tc>
              </a:tr>
            </a:tbl>
          </a:graphicData>
        </a:graphic>
      </p:graphicFrame>
    </p:spTree>
  </p:cSld>
  <p:clrMapOvr>
    <a:masterClrMapping/>
  </p:clrMapOvr>
  <p:transition/>
  <p:timing>
    <p:tnLst>
      <p:par>
        <p:cTn id="1" dur="indefinite" restart="never" nodeType="tmRoot"/>
      </p:par>
    </p:tnLst>
  </p:timing>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 NAT-PT Example</a:t>
            </a:r>
            <a:endParaRPr lang="en-US" dirty="0"/>
          </a:p>
        </p:txBody>
      </p:sp>
      <p:sp>
        <p:nvSpPr>
          <p:cNvPr id="3" name="Content Placeholder 2"/>
          <p:cNvSpPr>
            <a:spLocks noGrp="1"/>
          </p:cNvSpPr>
          <p:nvPr>
            <p:ph idx="11"/>
          </p:nvPr>
        </p:nvSpPr>
        <p:spPr/>
        <p:txBody>
          <a:bodyPr>
            <a:normAutofit/>
          </a:bodyPr>
          <a:lstStyle/>
          <a:p>
            <a:r>
              <a:rPr lang="en-US" dirty="0" smtClean="0"/>
              <a:t>In this example, R3 and R4 are IPv6-only devices, and R2 is an IPv4-only device. </a:t>
            </a:r>
          </a:p>
          <a:p>
            <a:pPr lvl="1"/>
            <a:r>
              <a:rPr lang="en-US" dirty="0" smtClean="0"/>
              <a:t>R1 is the NAT-PT router. </a:t>
            </a:r>
          </a:p>
          <a:p>
            <a:r>
              <a:rPr lang="en-US" dirty="0" smtClean="0"/>
              <a:t>R4 and R2 need to communicate, therefore two static translation entries are required in R1 to allow this bidirectional communication.</a:t>
            </a:r>
            <a:endParaRPr lang="en-US" dirty="0"/>
          </a:p>
        </p:txBody>
      </p:sp>
      <p:grpSp>
        <p:nvGrpSpPr>
          <p:cNvPr id="4" name="Group 34"/>
          <p:cNvGrpSpPr/>
          <p:nvPr/>
        </p:nvGrpSpPr>
        <p:grpSpPr>
          <a:xfrm>
            <a:off x="743438" y="1101968"/>
            <a:ext cx="7633995" cy="2095500"/>
            <a:chOff x="673100" y="914400"/>
            <a:chExt cx="7633995" cy="2095500"/>
          </a:xfrm>
        </p:grpSpPr>
        <p:sp>
          <p:nvSpPr>
            <p:cNvPr id="7" name="Rounded Rectangle 6"/>
            <p:cNvSpPr/>
            <p:nvPr/>
          </p:nvSpPr>
          <p:spPr bwMode="auto">
            <a:xfrm>
              <a:off x="2495550" y="914400"/>
              <a:ext cx="1924050" cy="2095500"/>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ounded Rectangle 7"/>
            <p:cNvSpPr/>
            <p:nvPr/>
          </p:nvSpPr>
          <p:spPr bwMode="auto">
            <a:xfrm>
              <a:off x="4743449" y="914400"/>
              <a:ext cx="3552825" cy="20955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 name="Freeform 9"/>
            <p:cNvSpPr>
              <a:spLocks/>
            </p:cNvSpPr>
            <p:nvPr/>
          </p:nvSpPr>
          <p:spPr bwMode="auto">
            <a:xfrm rot="625438">
              <a:off x="4849585" y="2492192"/>
              <a:ext cx="1702700" cy="15148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10" name="Freeform 9"/>
            <p:cNvSpPr>
              <a:spLocks/>
            </p:cNvSpPr>
            <p:nvPr/>
          </p:nvSpPr>
          <p:spPr bwMode="auto">
            <a:xfrm>
              <a:off x="2108586" y="2213054"/>
              <a:ext cx="2879398" cy="138260"/>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1" name="Picture 37"/>
            <p:cNvPicPr>
              <a:picLocks noChangeArrowheads="1"/>
            </p:cNvPicPr>
            <p:nvPr/>
          </p:nvPicPr>
          <p:blipFill>
            <a:blip r:embed="rId2" cstate="print"/>
            <a:srcRect/>
            <a:stretch>
              <a:fillRect/>
            </a:stretch>
          </p:blipFill>
          <p:spPr bwMode="auto">
            <a:xfrm>
              <a:off x="4175817" y="1999500"/>
              <a:ext cx="870351" cy="451691"/>
            </a:xfrm>
            <a:prstGeom prst="rect">
              <a:avLst/>
            </a:prstGeom>
            <a:noFill/>
            <a:ln w="9525">
              <a:noFill/>
              <a:miter lim="800000"/>
              <a:headEnd/>
              <a:tailEnd/>
            </a:ln>
          </p:spPr>
        </p:pic>
        <p:sp>
          <p:nvSpPr>
            <p:cNvPr id="12" name="TextBox 11"/>
            <p:cNvSpPr txBox="1"/>
            <p:nvPr/>
          </p:nvSpPr>
          <p:spPr>
            <a:xfrm>
              <a:off x="4451250" y="221983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13" name="Straight Connector 12"/>
            <p:cNvCxnSpPr>
              <a:stCxn id="11" idx="3"/>
              <a:endCxn id="15" idx="1"/>
            </p:cNvCxnSpPr>
            <p:nvPr/>
          </p:nvCxnSpPr>
          <p:spPr bwMode="auto">
            <a:xfrm flipV="1">
              <a:off x="5046168" y="1526635"/>
              <a:ext cx="1260227" cy="698711"/>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14" name="Picture 37"/>
            <p:cNvPicPr>
              <a:picLocks noChangeArrowheads="1"/>
            </p:cNvPicPr>
            <p:nvPr/>
          </p:nvPicPr>
          <p:blipFill>
            <a:blip r:embed="rId2" cstate="print"/>
            <a:srcRect/>
            <a:stretch>
              <a:fillRect/>
            </a:stretch>
          </p:blipFill>
          <p:spPr bwMode="auto">
            <a:xfrm>
              <a:off x="6040884" y="1168822"/>
              <a:ext cx="870351" cy="451691"/>
            </a:xfrm>
            <a:prstGeom prst="rect">
              <a:avLst/>
            </a:prstGeom>
            <a:noFill/>
            <a:ln w="9525">
              <a:noFill/>
              <a:miter lim="800000"/>
              <a:headEnd/>
              <a:tailEnd/>
            </a:ln>
          </p:spPr>
        </p:pic>
        <p:sp>
          <p:nvSpPr>
            <p:cNvPr id="15" name="TextBox 14"/>
            <p:cNvSpPr txBox="1"/>
            <p:nvPr/>
          </p:nvSpPr>
          <p:spPr>
            <a:xfrm>
              <a:off x="6306395" y="139736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16" name="Picture 37"/>
            <p:cNvPicPr>
              <a:picLocks noChangeArrowheads="1"/>
            </p:cNvPicPr>
            <p:nvPr/>
          </p:nvPicPr>
          <p:blipFill>
            <a:blip r:embed="rId2" cstate="print"/>
            <a:srcRect/>
            <a:stretch>
              <a:fillRect/>
            </a:stretch>
          </p:blipFill>
          <p:spPr bwMode="auto">
            <a:xfrm>
              <a:off x="6262608" y="2441898"/>
              <a:ext cx="870351" cy="451691"/>
            </a:xfrm>
            <a:prstGeom prst="rect">
              <a:avLst/>
            </a:prstGeom>
            <a:noFill/>
            <a:ln w="9525">
              <a:noFill/>
              <a:miter lim="800000"/>
              <a:headEnd/>
              <a:tailEnd/>
            </a:ln>
          </p:spPr>
        </p:pic>
        <p:sp>
          <p:nvSpPr>
            <p:cNvPr id="17" name="TextBox 16"/>
            <p:cNvSpPr txBox="1"/>
            <p:nvPr/>
          </p:nvSpPr>
          <p:spPr>
            <a:xfrm>
              <a:off x="6528119" y="2670445"/>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8" name="TextBox 17"/>
            <p:cNvSpPr txBox="1"/>
            <p:nvPr/>
          </p:nvSpPr>
          <p:spPr>
            <a:xfrm>
              <a:off x="2971721" y="1772556"/>
              <a:ext cx="1048736" cy="215901"/>
            </a:xfrm>
            <a:prstGeom prst="rect">
              <a:avLst/>
            </a:prstGeom>
            <a:noFill/>
          </p:spPr>
          <p:txBody>
            <a:bodyPr wrap="square" lIns="0" tIns="0" rIns="0" bIns="0" rtlCol="0" anchor="ctr" anchorCtr="0">
              <a:noAutofit/>
            </a:bodyPr>
            <a:lstStyle/>
            <a:p>
              <a:r>
                <a:rPr lang="en-US" sz="1050" dirty="0" smtClean="0"/>
                <a:t>172.16.123.0/24</a:t>
              </a:r>
              <a:endParaRPr lang="en-US" sz="1050" dirty="0"/>
            </a:p>
          </p:txBody>
        </p:sp>
        <p:sp>
          <p:nvSpPr>
            <p:cNvPr id="19" name="TextBox 18"/>
            <p:cNvSpPr txBox="1"/>
            <p:nvPr/>
          </p:nvSpPr>
          <p:spPr>
            <a:xfrm>
              <a:off x="3961493" y="2029309"/>
              <a:ext cx="228635" cy="223579"/>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20" name="TextBox 19"/>
            <p:cNvSpPr txBox="1"/>
            <p:nvPr/>
          </p:nvSpPr>
          <p:spPr>
            <a:xfrm>
              <a:off x="4581547" y="2421300"/>
              <a:ext cx="719832" cy="173467"/>
            </a:xfrm>
            <a:prstGeom prst="rect">
              <a:avLst/>
            </a:prstGeom>
            <a:noFill/>
          </p:spPr>
          <p:txBody>
            <a:bodyPr wrap="square" lIns="0" tIns="0" rIns="0" bIns="0" rtlCol="0" anchor="ctr" anchorCtr="0">
              <a:noAutofit/>
            </a:bodyPr>
            <a:lstStyle/>
            <a:p>
              <a:r>
                <a:rPr lang="en-US" sz="1050" dirty="0" smtClean="0"/>
                <a:t>S0/0/0</a:t>
              </a:r>
              <a:endParaRPr lang="en-US" sz="1050" dirty="0"/>
            </a:p>
          </p:txBody>
        </p:sp>
        <p:pic>
          <p:nvPicPr>
            <p:cNvPr id="21" name="Picture 37"/>
            <p:cNvPicPr>
              <a:picLocks noChangeArrowheads="1"/>
            </p:cNvPicPr>
            <p:nvPr/>
          </p:nvPicPr>
          <p:blipFill>
            <a:blip r:embed="rId2" cstate="print"/>
            <a:srcRect/>
            <a:stretch>
              <a:fillRect/>
            </a:stretch>
          </p:blipFill>
          <p:spPr bwMode="auto">
            <a:xfrm>
              <a:off x="1851717" y="1999500"/>
              <a:ext cx="870351" cy="451691"/>
            </a:xfrm>
            <a:prstGeom prst="rect">
              <a:avLst/>
            </a:prstGeom>
            <a:noFill/>
            <a:ln w="9525">
              <a:noFill/>
              <a:miter lim="800000"/>
              <a:headEnd/>
              <a:tailEnd/>
            </a:ln>
          </p:spPr>
        </p:pic>
        <p:sp>
          <p:nvSpPr>
            <p:cNvPr id="22" name="TextBox 21"/>
            <p:cNvSpPr txBox="1"/>
            <p:nvPr/>
          </p:nvSpPr>
          <p:spPr>
            <a:xfrm>
              <a:off x="2127150" y="2219837"/>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3" name="TextBox 22"/>
            <p:cNvSpPr txBox="1"/>
            <p:nvPr/>
          </p:nvSpPr>
          <p:spPr>
            <a:xfrm>
              <a:off x="2631189" y="2011620"/>
              <a:ext cx="719832" cy="173467"/>
            </a:xfrm>
            <a:prstGeom prst="rect">
              <a:avLst/>
            </a:prstGeom>
            <a:noFill/>
          </p:spPr>
          <p:txBody>
            <a:bodyPr wrap="square" lIns="0" tIns="0" rIns="0" bIns="0" rtlCol="0" anchor="ctr" anchorCtr="0">
              <a:noAutofit/>
            </a:bodyPr>
            <a:lstStyle/>
            <a:p>
              <a:endParaRPr lang="en-US" sz="1050" dirty="0"/>
            </a:p>
          </p:txBody>
        </p:sp>
        <p:sp>
          <p:nvSpPr>
            <p:cNvPr id="24" name="TextBox 23"/>
            <p:cNvSpPr txBox="1"/>
            <p:nvPr/>
          </p:nvSpPr>
          <p:spPr>
            <a:xfrm>
              <a:off x="3651624" y="2348141"/>
              <a:ext cx="719832" cy="287315"/>
            </a:xfrm>
            <a:prstGeom prst="rect">
              <a:avLst/>
            </a:prstGeom>
            <a:noFill/>
          </p:spPr>
          <p:txBody>
            <a:bodyPr wrap="square" lIns="0" tIns="0" rIns="0" bIns="0" rtlCol="0" anchor="ctr" anchorCtr="0">
              <a:noAutofit/>
            </a:bodyPr>
            <a:lstStyle/>
            <a:p>
              <a:r>
                <a:rPr lang="en-US" sz="1050" dirty="0" smtClean="0"/>
                <a:t>S0/1/0</a:t>
              </a:r>
              <a:endParaRPr lang="en-US" sz="1050" dirty="0"/>
            </a:p>
          </p:txBody>
        </p:sp>
        <p:sp>
          <p:nvSpPr>
            <p:cNvPr id="25" name="TextBox 24"/>
            <p:cNvSpPr txBox="1"/>
            <p:nvPr/>
          </p:nvSpPr>
          <p:spPr>
            <a:xfrm>
              <a:off x="673100" y="2108200"/>
              <a:ext cx="1195095" cy="236514"/>
            </a:xfrm>
            <a:prstGeom prst="rect">
              <a:avLst/>
            </a:prstGeom>
            <a:noFill/>
          </p:spPr>
          <p:txBody>
            <a:bodyPr wrap="square" lIns="0" tIns="0" rIns="0" bIns="0" rtlCol="0" anchor="ctr" anchorCtr="0">
              <a:noAutofit/>
            </a:bodyPr>
            <a:lstStyle/>
            <a:p>
              <a:r>
                <a:rPr lang="en-US" sz="1050" dirty="0" smtClean="0"/>
                <a:t>Lo102: 102::1/64</a:t>
              </a:r>
              <a:endParaRPr lang="en-US" sz="1050" dirty="0"/>
            </a:p>
          </p:txBody>
        </p:sp>
        <p:sp>
          <p:nvSpPr>
            <p:cNvPr id="26" name="TextBox 25"/>
            <p:cNvSpPr txBox="1"/>
            <p:nvPr/>
          </p:nvSpPr>
          <p:spPr>
            <a:xfrm>
              <a:off x="5028213" y="2165349"/>
              <a:ext cx="719832" cy="287315"/>
            </a:xfrm>
            <a:prstGeom prst="rect">
              <a:avLst/>
            </a:prstGeom>
            <a:noFill/>
          </p:spPr>
          <p:txBody>
            <a:bodyPr wrap="square" lIns="0" tIns="0" rIns="0" bIns="0" rtlCol="0" anchor="ctr" anchorCtr="0">
              <a:noAutofit/>
            </a:bodyPr>
            <a:lstStyle/>
            <a:p>
              <a:r>
                <a:rPr lang="en-US" sz="1050" dirty="0" smtClean="0"/>
                <a:t>14::1/64</a:t>
              </a:r>
              <a:endParaRPr lang="en-US" sz="1050" dirty="0"/>
            </a:p>
          </p:txBody>
        </p:sp>
        <p:sp>
          <p:nvSpPr>
            <p:cNvPr id="27" name="TextBox 26"/>
            <p:cNvSpPr txBox="1"/>
            <p:nvPr/>
          </p:nvSpPr>
          <p:spPr>
            <a:xfrm>
              <a:off x="5615588" y="2387599"/>
              <a:ext cx="719832" cy="287315"/>
            </a:xfrm>
            <a:prstGeom prst="rect">
              <a:avLst/>
            </a:prstGeom>
            <a:noFill/>
          </p:spPr>
          <p:txBody>
            <a:bodyPr wrap="square" lIns="0" tIns="0" rIns="0" bIns="0" rtlCol="0" anchor="ctr" anchorCtr="0">
              <a:noAutofit/>
            </a:bodyPr>
            <a:lstStyle/>
            <a:p>
              <a:r>
                <a:rPr lang="en-US" sz="1050" dirty="0" smtClean="0"/>
                <a:t>14::4/64</a:t>
              </a:r>
              <a:endParaRPr lang="en-US" sz="1050" dirty="0"/>
            </a:p>
          </p:txBody>
        </p:sp>
        <p:sp>
          <p:nvSpPr>
            <p:cNvPr id="28" name="TextBox 27"/>
            <p:cNvSpPr txBox="1"/>
            <p:nvPr/>
          </p:nvSpPr>
          <p:spPr>
            <a:xfrm>
              <a:off x="2694668" y="1991209"/>
              <a:ext cx="228635" cy="223579"/>
            </a:xfrm>
            <a:prstGeom prst="rect">
              <a:avLst/>
            </a:prstGeom>
            <a:noFill/>
          </p:spPr>
          <p:txBody>
            <a:bodyPr wrap="square" lIns="0" tIns="0" rIns="0" bIns="0" rtlCol="0" anchor="ctr" anchorCtr="0">
              <a:noAutofit/>
            </a:bodyPr>
            <a:lstStyle/>
            <a:p>
              <a:r>
                <a:rPr lang="en-US" sz="1050" dirty="0" smtClean="0"/>
                <a:t>.2</a:t>
              </a:r>
              <a:endParaRPr lang="en-US" sz="1050" dirty="0"/>
            </a:p>
          </p:txBody>
        </p:sp>
        <p:sp>
          <p:nvSpPr>
            <p:cNvPr id="29" name="TextBox 28"/>
            <p:cNvSpPr txBox="1"/>
            <p:nvPr/>
          </p:nvSpPr>
          <p:spPr>
            <a:xfrm>
              <a:off x="6911975" y="1260475"/>
              <a:ext cx="1195095" cy="236514"/>
            </a:xfrm>
            <a:prstGeom prst="rect">
              <a:avLst/>
            </a:prstGeom>
            <a:noFill/>
          </p:spPr>
          <p:txBody>
            <a:bodyPr wrap="square" lIns="0" tIns="0" rIns="0" bIns="0" rtlCol="0" anchor="ctr" anchorCtr="0">
              <a:noAutofit/>
            </a:bodyPr>
            <a:lstStyle/>
            <a:p>
              <a:r>
                <a:rPr lang="en-US" sz="1050" dirty="0" smtClean="0"/>
                <a:t>Lo103: 103::1/64</a:t>
              </a:r>
              <a:endParaRPr lang="en-US" sz="1050" dirty="0"/>
            </a:p>
          </p:txBody>
        </p:sp>
        <p:sp>
          <p:nvSpPr>
            <p:cNvPr id="30" name="TextBox 29"/>
            <p:cNvSpPr txBox="1"/>
            <p:nvPr/>
          </p:nvSpPr>
          <p:spPr>
            <a:xfrm>
              <a:off x="7112000" y="2555875"/>
              <a:ext cx="1195095" cy="236514"/>
            </a:xfrm>
            <a:prstGeom prst="rect">
              <a:avLst/>
            </a:prstGeom>
            <a:noFill/>
          </p:spPr>
          <p:txBody>
            <a:bodyPr wrap="square" lIns="0" tIns="0" rIns="0" bIns="0" rtlCol="0" anchor="ctr" anchorCtr="0">
              <a:noAutofit/>
            </a:bodyPr>
            <a:lstStyle/>
            <a:p>
              <a:r>
                <a:rPr lang="en-US" sz="1050" dirty="0" smtClean="0"/>
                <a:t>Lo104: 104::1/64</a:t>
              </a:r>
              <a:endParaRPr lang="en-US" sz="1050" dirty="0"/>
            </a:p>
          </p:txBody>
        </p:sp>
        <p:sp>
          <p:nvSpPr>
            <p:cNvPr id="31" name="TextBox 30"/>
            <p:cNvSpPr txBox="1"/>
            <p:nvPr/>
          </p:nvSpPr>
          <p:spPr>
            <a:xfrm>
              <a:off x="4780563" y="1727199"/>
              <a:ext cx="719832" cy="287315"/>
            </a:xfrm>
            <a:prstGeom prst="rect">
              <a:avLst/>
            </a:prstGeom>
            <a:noFill/>
          </p:spPr>
          <p:txBody>
            <a:bodyPr wrap="square" lIns="0" tIns="0" rIns="0" bIns="0" rtlCol="0" anchor="ctr" anchorCtr="0">
              <a:noAutofit/>
            </a:bodyPr>
            <a:lstStyle/>
            <a:p>
              <a:r>
                <a:rPr lang="en-US" sz="1050" dirty="0" smtClean="0"/>
                <a:t>13::1/64</a:t>
              </a:r>
              <a:endParaRPr lang="en-US" sz="1050" dirty="0"/>
            </a:p>
          </p:txBody>
        </p:sp>
        <p:sp>
          <p:nvSpPr>
            <p:cNvPr id="32" name="TextBox 31"/>
            <p:cNvSpPr txBox="1"/>
            <p:nvPr/>
          </p:nvSpPr>
          <p:spPr>
            <a:xfrm>
              <a:off x="5367938" y="1396999"/>
              <a:ext cx="719832" cy="287315"/>
            </a:xfrm>
            <a:prstGeom prst="rect">
              <a:avLst/>
            </a:prstGeom>
            <a:noFill/>
          </p:spPr>
          <p:txBody>
            <a:bodyPr wrap="square" lIns="0" tIns="0" rIns="0" bIns="0" rtlCol="0" anchor="ctr" anchorCtr="0">
              <a:noAutofit/>
            </a:bodyPr>
            <a:lstStyle/>
            <a:p>
              <a:r>
                <a:rPr lang="en-US" sz="1050" dirty="0" smtClean="0"/>
                <a:t>13::3/64</a:t>
              </a:r>
              <a:endParaRPr lang="en-US" sz="1050" dirty="0"/>
            </a:p>
          </p:txBody>
        </p:sp>
        <p:sp>
          <p:nvSpPr>
            <p:cNvPr id="33" name="TextBox 32"/>
            <p:cNvSpPr txBox="1"/>
            <p:nvPr/>
          </p:nvSpPr>
          <p:spPr>
            <a:xfrm>
              <a:off x="6461025" y="1810262"/>
              <a:ext cx="1385123" cy="258532"/>
            </a:xfrm>
            <a:prstGeom prst="rect">
              <a:avLst/>
            </a:prstGeom>
            <a:noFill/>
          </p:spPr>
          <p:txBody>
            <a:bodyPr wrap="none" rtlCol="0">
              <a:spAutoFit/>
            </a:bodyPr>
            <a:lstStyle/>
            <a:p>
              <a:r>
                <a:rPr lang="en-US" sz="1200" b="1" dirty="0" smtClean="0"/>
                <a:t>IPv6 RIP NAT-PT</a:t>
              </a:r>
              <a:endParaRPr lang="en-US" sz="1200" b="1" dirty="0"/>
            </a:p>
          </p:txBody>
        </p:sp>
        <p:sp>
          <p:nvSpPr>
            <p:cNvPr id="34" name="TextBox 33"/>
            <p:cNvSpPr txBox="1"/>
            <p:nvPr/>
          </p:nvSpPr>
          <p:spPr>
            <a:xfrm>
              <a:off x="2936775" y="1143512"/>
              <a:ext cx="886781" cy="258532"/>
            </a:xfrm>
            <a:prstGeom prst="rect">
              <a:avLst/>
            </a:prstGeom>
            <a:noFill/>
          </p:spPr>
          <p:txBody>
            <a:bodyPr wrap="none" rtlCol="0">
              <a:spAutoFit/>
            </a:bodyPr>
            <a:lstStyle/>
            <a:p>
              <a:r>
                <a:rPr lang="en-US" sz="1200" b="1" dirty="0" smtClean="0"/>
                <a:t>IPv4 Only</a:t>
              </a:r>
              <a:endParaRPr lang="en-US" sz="1200" b="1" dirty="0"/>
            </a:p>
          </p:txBody>
        </p:sp>
      </p:grpSp>
    </p:spTree>
  </p:cSld>
  <p:clrMapOvr>
    <a:masterClrMapping/>
  </p:clrMapOvr>
  <p:timing>
    <p:tnLst>
      <p:par>
        <p:cTn id="1" dur="indefinite" restart="never" nodeType="tmRoot"/>
      </p:par>
    </p:tnLst>
  </p:timing>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bwMode="auto">
          <a:xfrm>
            <a:off x="1689100" y="4204676"/>
            <a:ext cx="825500" cy="1651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8" name="Rectangle 37"/>
          <p:cNvSpPr/>
          <p:nvPr/>
        </p:nvSpPr>
        <p:spPr bwMode="auto">
          <a:xfrm>
            <a:off x="1714500" y="3633176"/>
            <a:ext cx="838200" cy="1778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Static NAT-PT Example</a:t>
            </a:r>
            <a:endParaRPr lang="en-US" dirty="0"/>
          </a:p>
        </p:txBody>
      </p:sp>
      <p:sp>
        <p:nvSpPr>
          <p:cNvPr id="36" name="Content Placeholder 6"/>
          <p:cNvSpPr>
            <a:spLocks noGrp="1"/>
          </p:cNvSpPr>
          <p:nvPr>
            <p:ph idx="11"/>
          </p:nvPr>
        </p:nvSpPr>
        <p:spPr>
          <a:xfrm>
            <a:off x="279400" y="4978400"/>
            <a:ext cx="8520354" cy="1445704"/>
          </a:xfrm>
        </p:spPr>
        <p:txBody>
          <a:bodyPr>
            <a:normAutofit/>
          </a:bodyPr>
          <a:lstStyle/>
          <a:p>
            <a:r>
              <a:rPr lang="en-US" sz="2000" dirty="0" smtClean="0"/>
              <a:t>NAT-PT is enabled on the two interfaces pointing to R2 and R4.</a:t>
            </a:r>
          </a:p>
          <a:p>
            <a:pPr lvl="1"/>
            <a:r>
              <a:rPr lang="en-US" sz="1800" dirty="0" smtClean="0"/>
              <a:t>Notice that the NAT virtual interface </a:t>
            </a:r>
            <a:r>
              <a:rPr lang="en-US" sz="1800" dirty="0" smtClean="0">
                <a:cs typeface="Courier New" pitchFamily="49" charset="0"/>
              </a:rPr>
              <a:t>(NVI0) has been created and is active.</a:t>
            </a:r>
            <a:endParaRPr lang="en-US" sz="1800" dirty="0" smtClean="0"/>
          </a:p>
        </p:txBody>
      </p:sp>
      <p:sp>
        <p:nvSpPr>
          <p:cNvPr id="6" name="Content Placeholder 15"/>
          <p:cNvSpPr txBox="1">
            <a:spLocks/>
          </p:cNvSpPr>
          <p:nvPr/>
        </p:nvSpPr>
        <p:spPr bwMode="auto">
          <a:xfrm>
            <a:off x="293467" y="3417276"/>
            <a:ext cx="8520113" cy="143509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interface s0/0/0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ipv6 nat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%LINEPROTO-5-UPDOWN: Line protocol on Interface NVI0, changed state to up </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interface s0/1/0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ipv6 nat</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R1(config-if)# </a:t>
            </a:r>
            <a:r>
              <a:rPr lang="pt-BR" sz="1200" b="1" kern="0" dirty="0" smtClean="0">
                <a:latin typeface="Courier New" pitchFamily="49" charset="0"/>
                <a:cs typeface="Courier New" pitchFamily="49" charset="0"/>
              </a:rPr>
              <a:t>exit</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a:t>
            </a:r>
            <a:endParaRPr lang="en-US" sz="1200" b="1" kern="0" dirty="0" smtClean="0">
              <a:latin typeface="Courier New" pitchFamily="49" charset="0"/>
              <a:cs typeface="Courier New" pitchFamily="49" charset="0"/>
            </a:endParaRPr>
          </a:p>
        </p:txBody>
      </p:sp>
      <p:grpSp>
        <p:nvGrpSpPr>
          <p:cNvPr id="3" name="Group 34"/>
          <p:cNvGrpSpPr/>
          <p:nvPr/>
        </p:nvGrpSpPr>
        <p:grpSpPr>
          <a:xfrm>
            <a:off x="743438" y="1101968"/>
            <a:ext cx="7633995" cy="2095500"/>
            <a:chOff x="673100" y="914400"/>
            <a:chExt cx="7633995" cy="2095500"/>
          </a:xfrm>
        </p:grpSpPr>
        <p:sp>
          <p:nvSpPr>
            <p:cNvPr id="7" name="Rounded Rectangle 6"/>
            <p:cNvSpPr/>
            <p:nvPr/>
          </p:nvSpPr>
          <p:spPr bwMode="auto">
            <a:xfrm>
              <a:off x="2495550" y="914400"/>
              <a:ext cx="1924050" cy="2095500"/>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ounded Rectangle 7"/>
            <p:cNvSpPr/>
            <p:nvPr/>
          </p:nvSpPr>
          <p:spPr bwMode="auto">
            <a:xfrm>
              <a:off x="4743449" y="914400"/>
              <a:ext cx="3552825" cy="20955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 name="Freeform 9"/>
            <p:cNvSpPr>
              <a:spLocks/>
            </p:cNvSpPr>
            <p:nvPr/>
          </p:nvSpPr>
          <p:spPr bwMode="auto">
            <a:xfrm rot="625438">
              <a:off x="4849585" y="2492192"/>
              <a:ext cx="1702700" cy="15148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10" name="Freeform 9"/>
            <p:cNvSpPr>
              <a:spLocks/>
            </p:cNvSpPr>
            <p:nvPr/>
          </p:nvSpPr>
          <p:spPr bwMode="auto">
            <a:xfrm>
              <a:off x="2108586" y="2213054"/>
              <a:ext cx="2879398" cy="138260"/>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1" name="Picture 37"/>
            <p:cNvPicPr>
              <a:picLocks noChangeArrowheads="1"/>
            </p:cNvPicPr>
            <p:nvPr/>
          </p:nvPicPr>
          <p:blipFill>
            <a:blip r:embed="rId2" cstate="print"/>
            <a:srcRect/>
            <a:stretch>
              <a:fillRect/>
            </a:stretch>
          </p:blipFill>
          <p:spPr bwMode="auto">
            <a:xfrm>
              <a:off x="4175817" y="1999500"/>
              <a:ext cx="870351" cy="451691"/>
            </a:xfrm>
            <a:prstGeom prst="rect">
              <a:avLst/>
            </a:prstGeom>
            <a:noFill/>
            <a:ln w="9525">
              <a:noFill/>
              <a:miter lim="800000"/>
              <a:headEnd/>
              <a:tailEnd/>
            </a:ln>
          </p:spPr>
        </p:pic>
        <p:sp>
          <p:nvSpPr>
            <p:cNvPr id="12" name="TextBox 11"/>
            <p:cNvSpPr txBox="1"/>
            <p:nvPr/>
          </p:nvSpPr>
          <p:spPr>
            <a:xfrm>
              <a:off x="4451250" y="221983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13" name="Straight Connector 12"/>
            <p:cNvCxnSpPr>
              <a:stCxn id="11" idx="3"/>
              <a:endCxn id="15" idx="1"/>
            </p:cNvCxnSpPr>
            <p:nvPr/>
          </p:nvCxnSpPr>
          <p:spPr bwMode="auto">
            <a:xfrm flipV="1">
              <a:off x="5046168" y="1526635"/>
              <a:ext cx="1260227" cy="698711"/>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14" name="Picture 37"/>
            <p:cNvPicPr>
              <a:picLocks noChangeArrowheads="1"/>
            </p:cNvPicPr>
            <p:nvPr/>
          </p:nvPicPr>
          <p:blipFill>
            <a:blip r:embed="rId2" cstate="print"/>
            <a:srcRect/>
            <a:stretch>
              <a:fillRect/>
            </a:stretch>
          </p:blipFill>
          <p:spPr bwMode="auto">
            <a:xfrm>
              <a:off x="6040884" y="1168822"/>
              <a:ext cx="870351" cy="451691"/>
            </a:xfrm>
            <a:prstGeom prst="rect">
              <a:avLst/>
            </a:prstGeom>
            <a:noFill/>
            <a:ln w="9525">
              <a:noFill/>
              <a:miter lim="800000"/>
              <a:headEnd/>
              <a:tailEnd/>
            </a:ln>
          </p:spPr>
        </p:pic>
        <p:sp>
          <p:nvSpPr>
            <p:cNvPr id="15" name="TextBox 14"/>
            <p:cNvSpPr txBox="1"/>
            <p:nvPr/>
          </p:nvSpPr>
          <p:spPr>
            <a:xfrm>
              <a:off x="6306395" y="139736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16" name="Picture 37"/>
            <p:cNvPicPr>
              <a:picLocks noChangeArrowheads="1"/>
            </p:cNvPicPr>
            <p:nvPr/>
          </p:nvPicPr>
          <p:blipFill>
            <a:blip r:embed="rId2" cstate="print"/>
            <a:srcRect/>
            <a:stretch>
              <a:fillRect/>
            </a:stretch>
          </p:blipFill>
          <p:spPr bwMode="auto">
            <a:xfrm>
              <a:off x="6262608" y="2441898"/>
              <a:ext cx="870351" cy="451691"/>
            </a:xfrm>
            <a:prstGeom prst="rect">
              <a:avLst/>
            </a:prstGeom>
            <a:noFill/>
            <a:ln w="9525">
              <a:noFill/>
              <a:miter lim="800000"/>
              <a:headEnd/>
              <a:tailEnd/>
            </a:ln>
          </p:spPr>
        </p:pic>
        <p:sp>
          <p:nvSpPr>
            <p:cNvPr id="17" name="TextBox 16"/>
            <p:cNvSpPr txBox="1"/>
            <p:nvPr/>
          </p:nvSpPr>
          <p:spPr>
            <a:xfrm>
              <a:off x="6528119" y="2670445"/>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8" name="TextBox 17"/>
            <p:cNvSpPr txBox="1"/>
            <p:nvPr/>
          </p:nvSpPr>
          <p:spPr>
            <a:xfrm>
              <a:off x="2971721" y="1772556"/>
              <a:ext cx="1048736" cy="215901"/>
            </a:xfrm>
            <a:prstGeom prst="rect">
              <a:avLst/>
            </a:prstGeom>
            <a:noFill/>
          </p:spPr>
          <p:txBody>
            <a:bodyPr wrap="square" lIns="0" tIns="0" rIns="0" bIns="0" rtlCol="0" anchor="ctr" anchorCtr="0">
              <a:noAutofit/>
            </a:bodyPr>
            <a:lstStyle/>
            <a:p>
              <a:r>
                <a:rPr lang="en-US" sz="1050" dirty="0" smtClean="0"/>
                <a:t>172.16.123.0/24</a:t>
              </a:r>
              <a:endParaRPr lang="en-US" sz="1050" dirty="0"/>
            </a:p>
          </p:txBody>
        </p:sp>
        <p:sp>
          <p:nvSpPr>
            <p:cNvPr id="19" name="TextBox 18"/>
            <p:cNvSpPr txBox="1"/>
            <p:nvPr/>
          </p:nvSpPr>
          <p:spPr>
            <a:xfrm>
              <a:off x="3961493" y="2029309"/>
              <a:ext cx="228635" cy="223579"/>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20" name="TextBox 19"/>
            <p:cNvSpPr txBox="1"/>
            <p:nvPr/>
          </p:nvSpPr>
          <p:spPr>
            <a:xfrm>
              <a:off x="4581547" y="2421300"/>
              <a:ext cx="719832" cy="173467"/>
            </a:xfrm>
            <a:prstGeom prst="rect">
              <a:avLst/>
            </a:prstGeom>
            <a:noFill/>
          </p:spPr>
          <p:txBody>
            <a:bodyPr wrap="square" lIns="0" tIns="0" rIns="0" bIns="0" rtlCol="0" anchor="ctr" anchorCtr="0">
              <a:noAutofit/>
            </a:bodyPr>
            <a:lstStyle/>
            <a:p>
              <a:r>
                <a:rPr lang="en-US" sz="1050" dirty="0" smtClean="0"/>
                <a:t>S0/0/0</a:t>
              </a:r>
              <a:endParaRPr lang="en-US" sz="1050" dirty="0"/>
            </a:p>
          </p:txBody>
        </p:sp>
        <p:pic>
          <p:nvPicPr>
            <p:cNvPr id="21" name="Picture 37"/>
            <p:cNvPicPr>
              <a:picLocks noChangeArrowheads="1"/>
            </p:cNvPicPr>
            <p:nvPr/>
          </p:nvPicPr>
          <p:blipFill>
            <a:blip r:embed="rId2" cstate="print"/>
            <a:srcRect/>
            <a:stretch>
              <a:fillRect/>
            </a:stretch>
          </p:blipFill>
          <p:spPr bwMode="auto">
            <a:xfrm>
              <a:off x="1851717" y="1999500"/>
              <a:ext cx="870351" cy="451691"/>
            </a:xfrm>
            <a:prstGeom prst="rect">
              <a:avLst/>
            </a:prstGeom>
            <a:noFill/>
            <a:ln w="9525">
              <a:noFill/>
              <a:miter lim="800000"/>
              <a:headEnd/>
              <a:tailEnd/>
            </a:ln>
          </p:spPr>
        </p:pic>
        <p:sp>
          <p:nvSpPr>
            <p:cNvPr id="22" name="TextBox 21"/>
            <p:cNvSpPr txBox="1"/>
            <p:nvPr/>
          </p:nvSpPr>
          <p:spPr>
            <a:xfrm>
              <a:off x="2127150" y="2219837"/>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3" name="TextBox 22"/>
            <p:cNvSpPr txBox="1"/>
            <p:nvPr/>
          </p:nvSpPr>
          <p:spPr>
            <a:xfrm>
              <a:off x="2631189" y="2011620"/>
              <a:ext cx="719832" cy="173467"/>
            </a:xfrm>
            <a:prstGeom prst="rect">
              <a:avLst/>
            </a:prstGeom>
            <a:noFill/>
          </p:spPr>
          <p:txBody>
            <a:bodyPr wrap="square" lIns="0" tIns="0" rIns="0" bIns="0" rtlCol="0" anchor="ctr" anchorCtr="0">
              <a:noAutofit/>
            </a:bodyPr>
            <a:lstStyle/>
            <a:p>
              <a:endParaRPr lang="en-US" sz="1050" dirty="0"/>
            </a:p>
          </p:txBody>
        </p:sp>
        <p:sp>
          <p:nvSpPr>
            <p:cNvPr id="24" name="TextBox 23"/>
            <p:cNvSpPr txBox="1"/>
            <p:nvPr/>
          </p:nvSpPr>
          <p:spPr>
            <a:xfrm>
              <a:off x="3651624" y="2348141"/>
              <a:ext cx="719832" cy="287315"/>
            </a:xfrm>
            <a:prstGeom prst="rect">
              <a:avLst/>
            </a:prstGeom>
            <a:noFill/>
          </p:spPr>
          <p:txBody>
            <a:bodyPr wrap="square" lIns="0" tIns="0" rIns="0" bIns="0" rtlCol="0" anchor="ctr" anchorCtr="0">
              <a:noAutofit/>
            </a:bodyPr>
            <a:lstStyle/>
            <a:p>
              <a:r>
                <a:rPr lang="en-US" sz="1050" dirty="0" smtClean="0"/>
                <a:t>S0/1/0</a:t>
              </a:r>
              <a:endParaRPr lang="en-US" sz="1050" dirty="0"/>
            </a:p>
          </p:txBody>
        </p:sp>
        <p:sp>
          <p:nvSpPr>
            <p:cNvPr id="25" name="TextBox 24"/>
            <p:cNvSpPr txBox="1"/>
            <p:nvPr/>
          </p:nvSpPr>
          <p:spPr>
            <a:xfrm>
              <a:off x="673100" y="2108200"/>
              <a:ext cx="1195095" cy="236514"/>
            </a:xfrm>
            <a:prstGeom prst="rect">
              <a:avLst/>
            </a:prstGeom>
            <a:noFill/>
          </p:spPr>
          <p:txBody>
            <a:bodyPr wrap="square" lIns="0" tIns="0" rIns="0" bIns="0" rtlCol="0" anchor="ctr" anchorCtr="0">
              <a:noAutofit/>
            </a:bodyPr>
            <a:lstStyle/>
            <a:p>
              <a:r>
                <a:rPr lang="en-US" sz="1050" dirty="0" smtClean="0"/>
                <a:t>Lo102: 102::1/64</a:t>
              </a:r>
              <a:endParaRPr lang="en-US" sz="1050" dirty="0"/>
            </a:p>
          </p:txBody>
        </p:sp>
        <p:sp>
          <p:nvSpPr>
            <p:cNvPr id="26" name="TextBox 25"/>
            <p:cNvSpPr txBox="1"/>
            <p:nvPr/>
          </p:nvSpPr>
          <p:spPr>
            <a:xfrm>
              <a:off x="5028213" y="2165349"/>
              <a:ext cx="719832" cy="287315"/>
            </a:xfrm>
            <a:prstGeom prst="rect">
              <a:avLst/>
            </a:prstGeom>
            <a:noFill/>
          </p:spPr>
          <p:txBody>
            <a:bodyPr wrap="square" lIns="0" tIns="0" rIns="0" bIns="0" rtlCol="0" anchor="ctr" anchorCtr="0">
              <a:noAutofit/>
            </a:bodyPr>
            <a:lstStyle/>
            <a:p>
              <a:r>
                <a:rPr lang="en-US" sz="1050" dirty="0" smtClean="0"/>
                <a:t>14::1/64</a:t>
              </a:r>
              <a:endParaRPr lang="en-US" sz="1050" dirty="0"/>
            </a:p>
          </p:txBody>
        </p:sp>
        <p:sp>
          <p:nvSpPr>
            <p:cNvPr id="27" name="TextBox 26"/>
            <p:cNvSpPr txBox="1"/>
            <p:nvPr/>
          </p:nvSpPr>
          <p:spPr>
            <a:xfrm>
              <a:off x="5615588" y="2387599"/>
              <a:ext cx="719832" cy="287315"/>
            </a:xfrm>
            <a:prstGeom prst="rect">
              <a:avLst/>
            </a:prstGeom>
            <a:noFill/>
          </p:spPr>
          <p:txBody>
            <a:bodyPr wrap="square" lIns="0" tIns="0" rIns="0" bIns="0" rtlCol="0" anchor="ctr" anchorCtr="0">
              <a:noAutofit/>
            </a:bodyPr>
            <a:lstStyle/>
            <a:p>
              <a:r>
                <a:rPr lang="en-US" sz="1050" dirty="0" smtClean="0"/>
                <a:t>14::4/64</a:t>
              </a:r>
              <a:endParaRPr lang="en-US" sz="1050" dirty="0"/>
            </a:p>
          </p:txBody>
        </p:sp>
        <p:sp>
          <p:nvSpPr>
            <p:cNvPr id="28" name="TextBox 27"/>
            <p:cNvSpPr txBox="1"/>
            <p:nvPr/>
          </p:nvSpPr>
          <p:spPr>
            <a:xfrm>
              <a:off x="2694668" y="1991209"/>
              <a:ext cx="228635" cy="223579"/>
            </a:xfrm>
            <a:prstGeom prst="rect">
              <a:avLst/>
            </a:prstGeom>
            <a:noFill/>
          </p:spPr>
          <p:txBody>
            <a:bodyPr wrap="square" lIns="0" tIns="0" rIns="0" bIns="0" rtlCol="0" anchor="ctr" anchorCtr="0">
              <a:noAutofit/>
            </a:bodyPr>
            <a:lstStyle/>
            <a:p>
              <a:r>
                <a:rPr lang="en-US" sz="1050" dirty="0" smtClean="0"/>
                <a:t>.2</a:t>
              </a:r>
              <a:endParaRPr lang="en-US" sz="1050" dirty="0"/>
            </a:p>
          </p:txBody>
        </p:sp>
        <p:sp>
          <p:nvSpPr>
            <p:cNvPr id="29" name="TextBox 28"/>
            <p:cNvSpPr txBox="1"/>
            <p:nvPr/>
          </p:nvSpPr>
          <p:spPr>
            <a:xfrm>
              <a:off x="6911975" y="1260475"/>
              <a:ext cx="1195095" cy="236514"/>
            </a:xfrm>
            <a:prstGeom prst="rect">
              <a:avLst/>
            </a:prstGeom>
            <a:noFill/>
          </p:spPr>
          <p:txBody>
            <a:bodyPr wrap="square" lIns="0" tIns="0" rIns="0" bIns="0" rtlCol="0" anchor="ctr" anchorCtr="0">
              <a:noAutofit/>
            </a:bodyPr>
            <a:lstStyle/>
            <a:p>
              <a:r>
                <a:rPr lang="en-US" sz="1050" dirty="0" smtClean="0"/>
                <a:t>Lo103: 103::1/64</a:t>
              </a:r>
              <a:endParaRPr lang="en-US" sz="1050" dirty="0"/>
            </a:p>
          </p:txBody>
        </p:sp>
        <p:sp>
          <p:nvSpPr>
            <p:cNvPr id="30" name="TextBox 29"/>
            <p:cNvSpPr txBox="1"/>
            <p:nvPr/>
          </p:nvSpPr>
          <p:spPr>
            <a:xfrm>
              <a:off x="7112000" y="2555875"/>
              <a:ext cx="1195095" cy="236514"/>
            </a:xfrm>
            <a:prstGeom prst="rect">
              <a:avLst/>
            </a:prstGeom>
            <a:noFill/>
          </p:spPr>
          <p:txBody>
            <a:bodyPr wrap="square" lIns="0" tIns="0" rIns="0" bIns="0" rtlCol="0" anchor="ctr" anchorCtr="0">
              <a:noAutofit/>
            </a:bodyPr>
            <a:lstStyle/>
            <a:p>
              <a:r>
                <a:rPr lang="en-US" sz="1050" dirty="0" smtClean="0"/>
                <a:t>Lo104: 104::1/64</a:t>
              </a:r>
              <a:endParaRPr lang="en-US" sz="1050" dirty="0"/>
            </a:p>
          </p:txBody>
        </p:sp>
        <p:sp>
          <p:nvSpPr>
            <p:cNvPr id="31" name="TextBox 30"/>
            <p:cNvSpPr txBox="1"/>
            <p:nvPr/>
          </p:nvSpPr>
          <p:spPr>
            <a:xfrm>
              <a:off x="4780563" y="1727199"/>
              <a:ext cx="719832" cy="287315"/>
            </a:xfrm>
            <a:prstGeom prst="rect">
              <a:avLst/>
            </a:prstGeom>
            <a:noFill/>
          </p:spPr>
          <p:txBody>
            <a:bodyPr wrap="square" lIns="0" tIns="0" rIns="0" bIns="0" rtlCol="0" anchor="ctr" anchorCtr="0">
              <a:noAutofit/>
            </a:bodyPr>
            <a:lstStyle/>
            <a:p>
              <a:r>
                <a:rPr lang="en-US" sz="1050" dirty="0" smtClean="0"/>
                <a:t>13::1/64</a:t>
              </a:r>
              <a:endParaRPr lang="en-US" sz="1050" dirty="0"/>
            </a:p>
          </p:txBody>
        </p:sp>
        <p:sp>
          <p:nvSpPr>
            <p:cNvPr id="32" name="TextBox 31"/>
            <p:cNvSpPr txBox="1"/>
            <p:nvPr/>
          </p:nvSpPr>
          <p:spPr>
            <a:xfrm>
              <a:off x="5367938" y="1396999"/>
              <a:ext cx="719832" cy="287315"/>
            </a:xfrm>
            <a:prstGeom prst="rect">
              <a:avLst/>
            </a:prstGeom>
            <a:noFill/>
          </p:spPr>
          <p:txBody>
            <a:bodyPr wrap="square" lIns="0" tIns="0" rIns="0" bIns="0" rtlCol="0" anchor="ctr" anchorCtr="0">
              <a:noAutofit/>
            </a:bodyPr>
            <a:lstStyle/>
            <a:p>
              <a:r>
                <a:rPr lang="en-US" sz="1050" dirty="0" smtClean="0"/>
                <a:t>13::3/64</a:t>
              </a:r>
              <a:endParaRPr lang="en-US" sz="1050" dirty="0"/>
            </a:p>
          </p:txBody>
        </p:sp>
        <p:sp>
          <p:nvSpPr>
            <p:cNvPr id="33" name="TextBox 32"/>
            <p:cNvSpPr txBox="1"/>
            <p:nvPr/>
          </p:nvSpPr>
          <p:spPr>
            <a:xfrm>
              <a:off x="6461025" y="1810262"/>
              <a:ext cx="1385123" cy="258532"/>
            </a:xfrm>
            <a:prstGeom prst="rect">
              <a:avLst/>
            </a:prstGeom>
            <a:noFill/>
          </p:spPr>
          <p:txBody>
            <a:bodyPr wrap="none" rtlCol="0">
              <a:spAutoFit/>
            </a:bodyPr>
            <a:lstStyle/>
            <a:p>
              <a:r>
                <a:rPr lang="en-US" sz="1200" b="1" dirty="0" smtClean="0"/>
                <a:t>IPv6 RIP NAT-PT</a:t>
              </a:r>
              <a:endParaRPr lang="en-US" sz="1200" b="1" dirty="0"/>
            </a:p>
          </p:txBody>
        </p:sp>
        <p:sp>
          <p:nvSpPr>
            <p:cNvPr id="34" name="TextBox 33"/>
            <p:cNvSpPr txBox="1"/>
            <p:nvPr/>
          </p:nvSpPr>
          <p:spPr>
            <a:xfrm>
              <a:off x="2936775" y="1143512"/>
              <a:ext cx="886781" cy="258532"/>
            </a:xfrm>
            <a:prstGeom prst="rect">
              <a:avLst/>
            </a:prstGeom>
            <a:noFill/>
          </p:spPr>
          <p:txBody>
            <a:bodyPr wrap="none" rtlCol="0">
              <a:spAutoFit/>
            </a:bodyPr>
            <a:lstStyle/>
            <a:p>
              <a:r>
                <a:rPr lang="en-US" sz="1200" b="1" dirty="0" smtClean="0"/>
                <a:t>IPv4 Only</a:t>
              </a:r>
              <a:endParaRPr lang="en-US" sz="1200" b="1" dirty="0"/>
            </a:p>
          </p:txBody>
        </p:sp>
      </p:grpSp>
    </p:spTree>
  </p:cSld>
  <p:clrMapOvr>
    <a:masterClrMapping/>
  </p:clrMapOvr>
  <p:timing>
    <p:tnLst>
      <p:par>
        <p:cTn id="1" dur="indefinite" restart="never" nodeType="tmRoot"/>
      </p:par>
    </p:tnLst>
  </p:timing>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bwMode="auto">
          <a:xfrm>
            <a:off x="1447800" y="4046414"/>
            <a:ext cx="23368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5" name="Rectangle 34"/>
          <p:cNvSpPr/>
          <p:nvPr/>
        </p:nvSpPr>
        <p:spPr bwMode="auto">
          <a:xfrm>
            <a:off x="1447800" y="3538414"/>
            <a:ext cx="3835400" cy="330200"/>
          </a:xfrm>
          <a:prstGeom prst="rect">
            <a:avLst/>
          </a:prstGeom>
          <a:solidFill>
            <a:srgbClr val="FFFF00"/>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Static NAT-PT Example</a:t>
            </a:r>
            <a:endParaRPr lang="en-US" dirty="0"/>
          </a:p>
        </p:txBody>
      </p:sp>
      <p:sp>
        <p:nvSpPr>
          <p:cNvPr id="36" name="Content Placeholder 6"/>
          <p:cNvSpPr>
            <a:spLocks noGrp="1"/>
          </p:cNvSpPr>
          <p:nvPr>
            <p:ph idx="11"/>
          </p:nvPr>
        </p:nvSpPr>
        <p:spPr>
          <a:xfrm>
            <a:off x="279400" y="4715609"/>
            <a:ext cx="8520354" cy="1509204"/>
          </a:xfrm>
        </p:spPr>
        <p:txBody>
          <a:bodyPr>
            <a:normAutofit/>
          </a:bodyPr>
          <a:lstStyle/>
          <a:p>
            <a:r>
              <a:rPr lang="en-US" sz="2000" dirty="0" smtClean="0"/>
              <a:t>The IPv6-to-IPv4 and IPv4-to-IPv6 static mappings are configured. </a:t>
            </a:r>
          </a:p>
          <a:p>
            <a:r>
              <a:rPr lang="en-US" sz="2000" dirty="0" smtClean="0"/>
              <a:t>The last command identifies the traffic destined to the 1144::/96 prefix will be translated.</a:t>
            </a:r>
          </a:p>
        </p:txBody>
      </p:sp>
      <p:sp>
        <p:nvSpPr>
          <p:cNvPr id="6" name="Content Placeholder 15"/>
          <p:cNvSpPr txBox="1">
            <a:spLocks/>
          </p:cNvSpPr>
          <p:nvPr/>
        </p:nvSpPr>
        <p:spPr bwMode="auto">
          <a:xfrm>
            <a:off x="293467" y="3487614"/>
            <a:ext cx="8520113" cy="100329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ipv6 nat v6v4 source 14::4 172.16.123.100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ipv6 nat v4v6 source 172.16.123.2 1144::1</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sv-SE" sz="1200" b="1" kern="0" dirty="0" smtClean="0">
                <a:latin typeface="Courier New" pitchFamily="49" charset="0"/>
                <a:cs typeface="Courier New" pitchFamily="49" charset="0"/>
              </a:rPr>
              <a:t>ipv6 nat prefix 1144::/96</a:t>
            </a:r>
            <a:endParaRPr lang="pt-BR" sz="1200" b="1"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a:t>
            </a:r>
            <a:endParaRPr lang="en-US" sz="1200" b="1"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endParaRPr lang="en-US" sz="1200" b="1" kern="0" dirty="0" smtClean="0">
              <a:latin typeface="Courier New" pitchFamily="49" charset="0"/>
              <a:cs typeface="Courier New" pitchFamily="49" charset="0"/>
            </a:endParaRPr>
          </a:p>
        </p:txBody>
      </p:sp>
      <p:grpSp>
        <p:nvGrpSpPr>
          <p:cNvPr id="3" name="Group 37"/>
          <p:cNvGrpSpPr/>
          <p:nvPr/>
        </p:nvGrpSpPr>
        <p:grpSpPr>
          <a:xfrm>
            <a:off x="743438" y="1101968"/>
            <a:ext cx="7633995" cy="2095500"/>
            <a:chOff x="673100" y="914400"/>
            <a:chExt cx="7633995" cy="2095500"/>
          </a:xfrm>
        </p:grpSpPr>
        <p:sp>
          <p:nvSpPr>
            <p:cNvPr id="7" name="Rounded Rectangle 6"/>
            <p:cNvSpPr/>
            <p:nvPr/>
          </p:nvSpPr>
          <p:spPr bwMode="auto">
            <a:xfrm>
              <a:off x="2495550" y="914400"/>
              <a:ext cx="1924050" cy="2095500"/>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ounded Rectangle 7"/>
            <p:cNvSpPr/>
            <p:nvPr/>
          </p:nvSpPr>
          <p:spPr bwMode="auto">
            <a:xfrm>
              <a:off x="4743449" y="914400"/>
              <a:ext cx="3552825" cy="20955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 name="Freeform 9"/>
            <p:cNvSpPr>
              <a:spLocks/>
            </p:cNvSpPr>
            <p:nvPr/>
          </p:nvSpPr>
          <p:spPr bwMode="auto">
            <a:xfrm rot="625438">
              <a:off x="4849585" y="2492192"/>
              <a:ext cx="1702700" cy="15148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10" name="Freeform 9"/>
            <p:cNvSpPr>
              <a:spLocks/>
            </p:cNvSpPr>
            <p:nvPr/>
          </p:nvSpPr>
          <p:spPr bwMode="auto">
            <a:xfrm>
              <a:off x="2108586" y="2213054"/>
              <a:ext cx="2879398" cy="138260"/>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1" name="Picture 37"/>
            <p:cNvPicPr>
              <a:picLocks noChangeArrowheads="1"/>
            </p:cNvPicPr>
            <p:nvPr/>
          </p:nvPicPr>
          <p:blipFill>
            <a:blip r:embed="rId2" cstate="print"/>
            <a:srcRect/>
            <a:stretch>
              <a:fillRect/>
            </a:stretch>
          </p:blipFill>
          <p:spPr bwMode="auto">
            <a:xfrm>
              <a:off x="4175817" y="1999500"/>
              <a:ext cx="870351" cy="451691"/>
            </a:xfrm>
            <a:prstGeom prst="rect">
              <a:avLst/>
            </a:prstGeom>
            <a:noFill/>
            <a:ln w="9525">
              <a:noFill/>
              <a:miter lim="800000"/>
              <a:headEnd/>
              <a:tailEnd/>
            </a:ln>
          </p:spPr>
        </p:pic>
        <p:sp>
          <p:nvSpPr>
            <p:cNvPr id="12" name="TextBox 11"/>
            <p:cNvSpPr txBox="1"/>
            <p:nvPr/>
          </p:nvSpPr>
          <p:spPr>
            <a:xfrm>
              <a:off x="4451250" y="221983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13" name="Straight Connector 12"/>
            <p:cNvCxnSpPr>
              <a:stCxn id="11" idx="3"/>
              <a:endCxn id="15" idx="1"/>
            </p:cNvCxnSpPr>
            <p:nvPr/>
          </p:nvCxnSpPr>
          <p:spPr bwMode="auto">
            <a:xfrm flipV="1">
              <a:off x="5046168" y="1526635"/>
              <a:ext cx="1260227" cy="698711"/>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14" name="Picture 37"/>
            <p:cNvPicPr>
              <a:picLocks noChangeArrowheads="1"/>
            </p:cNvPicPr>
            <p:nvPr/>
          </p:nvPicPr>
          <p:blipFill>
            <a:blip r:embed="rId2" cstate="print"/>
            <a:srcRect/>
            <a:stretch>
              <a:fillRect/>
            </a:stretch>
          </p:blipFill>
          <p:spPr bwMode="auto">
            <a:xfrm>
              <a:off x="6040884" y="1168822"/>
              <a:ext cx="870351" cy="451691"/>
            </a:xfrm>
            <a:prstGeom prst="rect">
              <a:avLst/>
            </a:prstGeom>
            <a:noFill/>
            <a:ln w="9525">
              <a:noFill/>
              <a:miter lim="800000"/>
              <a:headEnd/>
              <a:tailEnd/>
            </a:ln>
          </p:spPr>
        </p:pic>
        <p:sp>
          <p:nvSpPr>
            <p:cNvPr id="15" name="TextBox 14"/>
            <p:cNvSpPr txBox="1"/>
            <p:nvPr/>
          </p:nvSpPr>
          <p:spPr>
            <a:xfrm>
              <a:off x="6306395" y="139736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16" name="Picture 37"/>
            <p:cNvPicPr>
              <a:picLocks noChangeArrowheads="1"/>
            </p:cNvPicPr>
            <p:nvPr/>
          </p:nvPicPr>
          <p:blipFill>
            <a:blip r:embed="rId2" cstate="print"/>
            <a:srcRect/>
            <a:stretch>
              <a:fillRect/>
            </a:stretch>
          </p:blipFill>
          <p:spPr bwMode="auto">
            <a:xfrm>
              <a:off x="6262608" y="2441898"/>
              <a:ext cx="870351" cy="451691"/>
            </a:xfrm>
            <a:prstGeom prst="rect">
              <a:avLst/>
            </a:prstGeom>
            <a:noFill/>
            <a:ln w="9525">
              <a:noFill/>
              <a:miter lim="800000"/>
              <a:headEnd/>
              <a:tailEnd/>
            </a:ln>
          </p:spPr>
        </p:pic>
        <p:sp>
          <p:nvSpPr>
            <p:cNvPr id="17" name="TextBox 16"/>
            <p:cNvSpPr txBox="1"/>
            <p:nvPr/>
          </p:nvSpPr>
          <p:spPr>
            <a:xfrm>
              <a:off x="6528119" y="2670445"/>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8" name="TextBox 17"/>
            <p:cNvSpPr txBox="1"/>
            <p:nvPr/>
          </p:nvSpPr>
          <p:spPr>
            <a:xfrm>
              <a:off x="2971721" y="1772556"/>
              <a:ext cx="1048736" cy="215901"/>
            </a:xfrm>
            <a:prstGeom prst="rect">
              <a:avLst/>
            </a:prstGeom>
            <a:noFill/>
          </p:spPr>
          <p:txBody>
            <a:bodyPr wrap="square" lIns="0" tIns="0" rIns="0" bIns="0" rtlCol="0" anchor="ctr" anchorCtr="0">
              <a:noAutofit/>
            </a:bodyPr>
            <a:lstStyle/>
            <a:p>
              <a:r>
                <a:rPr lang="en-US" sz="1050" dirty="0" smtClean="0"/>
                <a:t>172.16.123.0/24</a:t>
              </a:r>
              <a:endParaRPr lang="en-US" sz="1050" dirty="0"/>
            </a:p>
          </p:txBody>
        </p:sp>
        <p:sp>
          <p:nvSpPr>
            <p:cNvPr id="19" name="TextBox 18"/>
            <p:cNvSpPr txBox="1"/>
            <p:nvPr/>
          </p:nvSpPr>
          <p:spPr>
            <a:xfrm>
              <a:off x="3961493" y="2029309"/>
              <a:ext cx="228635" cy="223579"/>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20" name="TextBox 19"/>
            <p:cNvSpPr txBox="1"/>
            <p:nvPr/>
          </p:nvSpPr>
          <p:spPr>
            <a:xfrm>
              <a:off x="4581547" y="2421300"/>
              <a:ext cx="719832" cy="173467"/>
            </a:xfrm>
            <a:prstGeom prst="rect">
              <a:avLst/>
            </a:prstGeom>
            <a:noFill/>
          </p:spPr>
          <p:txBody>
            <a:bodyPr wrap="square" lIns="0" tIns="0" rIns="0" bIns="0" rtlCol="0" anchor="ctr" anchorCtr="0">
              <a:noAutofit/>
            </a:bodyPr>
            <a:lstStyle/>
            <a:p>
              <a:r>
                <a:rPr lang="en-US" sz="1050" dirty="0" smtClean="0"/>
                <a:t>S0/0/0</a:t>
              </a:r>
              <a:endParaRPr lang="en-US" sz="1050" dirty="0"/>
            </a:p>
          </p:txBody>
        </p:sp>
        <p:pic>
          <p:nvPicPr>
            <p:cNvPr id="21" name="Picture 37"/>
            <p:cNvPicPr>
              <a:picLocks noChangeArrowheads="1"/>
            </p:cNvPicPr>
            <p:nvPr/>
          </p:nvPicPr>
          <p:blipFill>
            <a:blip r:embed="rId2" cstate="print"/>
            <a:srcRect/>
            <a:stretch>
              <a:fillRect/>
            </a:stretch>
          </p:blipFill>
          <p:spPr bwMode="auto">
            <a:xfrm>
              <a:off x="1851717" y="1999500"/>
              <a:ext cx="870351" cy="451691"/>
            </a:xfrm>
            <a:prstGeom prst="rect">
              <a:avLst/>
            </a:prstGeom>
            <a:noFill/>
            <a:ln w="9525">
              <a:noFill/>
              <a:miter lim="800000"/>
              <a:headEnd/>
              <a:tailEnd/>
            </a:ln>
          </p:spPr>
        </p:pic>
        <p:sp>
          <p:nvSpPr>
            <p:cNvPr id="22" name="TextBox 21"/>
            <p:cNvSpPr txBox="1"/>
            <p:nvPr/>
          </p:nvSpPr>
          <p:spPr>
            <a:xfrm>
              <a:off x="2127150" y="2219837"/>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3" name="TextBox 22"/>
            <p:cNvSpPr txBox="1"/>
            <p:nvPr/>
          </p:nvSpPr>
          <p:spPr>
            <a:xfrm>
              <a:off x="2631189" y="2011620"/>
              <a:ext cx="719832" cy="173467"/>
            </a:xfrm>
            <a:prstGeom prst="rect">
              <a:avLst/>
            </a:prstGeom>
            <a:noFill/>
          </p:spPr>
          <p:txBody>
            <a:bodyPr wrap="square" lIns="0" tIns="0" rIns="0" bIns="0" rtlCol="0" anchor="ctr" anchorCtr="0">
              <a:noAutofit/>
            </a:bodyPr>
            <a:lstStyle/>
            <a:p>
              <a:endParaRPr lang="en-US" sz="1050" dirty="0"/>
            </a:p>
          </p:txBody>
        </p:sp>
        <p:sp>
          <p:nvSpPr>
            <p:cNvPr id="24" name="TextBox 23"/>
            <p:cNvSpPr txBox="1"/>
            <p:nvPr/>
          </p:nvSpPr>
          <p:spPr>
            <a:xfrm>
              <a:off x="3651624" y="2348141"/>
              <a:ext cx="719832" cy="287315"/>
            </a:xfrm>
            <a:prstGeom prst="rect">
              <a:avLst/>
            </a:prstGeom>
            <a:noFill/>
          </p:spPr>
          <p:txBody>
            <a:bodyPr wrap="square" lIns="0" tIns="0" rIns="0" bIns="0" rtlCol="0" anchor="ctr" anchorCtr="0">
              <a:noAutofit/>
            </a:bodyPr>
            <a:lstStyle/>
            <a:p>
              <a:r>
                <a:rPr lang="en-US" sz="1050" dirty="0" smtClean="0"/>
                <a:t>S0/1/0</a:t>
              </a:r>
              <a:endParaRPr lang="en-US" sz="1050" dirty="0"/>
            </a:p>
          </p:txBody>
        </p:sp>
        <p:sp>
          <p:nvSpPr>
            <p:cNvPr id="25" name="TextBox 24"/>
            <p:cNvSpPr txBox="1"/>
            <p:nvPr/>
          </p:nvSpPr>
          <p:spPr>
            <a:xfrm>
              <a:off x="673100" y="2108200"/>
              <a:ext cx="1195095" cy="236514"/>
            </a:xfrm>
            <a:prstGeom prst="rect">
              <a:avLst/>
            </a:prstGeom>
            <a:noFill/>
          </p:spPr>
          <p:txBody>
            <a:bodyPr wrap="square" lIns="0" tIns="0" rIns="0" bIns="0" rtlCol="0" anchor="ctr" anchorCtr="0">
              <a:noAutofit/>
            </a:bodyPr>
            <a:lstStyle/>
            <a:p>
              <a:r>
                <a:rPr lang="en-US" sz="1050" dirty="0" smtClean="0"/>
                <a:t>Lo102: 102::1/64</a:t>
              </a:r>
              <a:endParaRPr lang="en-US" sz="1050" dirty="0"/>
            </a:p>
          </p:txBody>
        </p:sp>
        <p:sp>
          <p:nvSpPr>
            <p:cNvPr id="26" name="TextBox 25"/>
            <p:cNvSpPr txBox="1"/>
            <p:nvPr/>
          </p:nvSpPr>
          <p:spPr>
            <a:xfrm>
              <a:off x="5028213" y="2165349"/>
              <a:ext cx="719832" cy="287315"/>
            </a:xfrm>
            <a:prstGeom prst="rect">
              <a:avLst/>
            </a:prstGeom>
            <a:noFill/>
          </p:spPr>
          <p:txBody>
            <a:bodyPr wrap="square" lIns="0" tIns="0" rIns="0" bIns="0" rtlCol="0" anchor="ctr" anchorCtr="0">
              <a:noAutofit/>
            </a:bodyPr>
            <a:lstStyle/>
            <a:p>
              <a:r>
                <a:rPr lang="en-US" sz="1050" dirty="0" smtClean="0"/>
                <a:t>14::1/64</a:t>
              </a:r>
              <a:endParaRPr lang="en-US" sz="1050" dirty="0"/>
            </a:p>
          </p:txBody>
        </p:sp>
        <p:sp>
          <p:nvSpPr>
            <p:cNvPr id="27" name="TextBox 26"/>
            <p:cNvSpPr txBox="1"/>
            <p:nvPr/>
          </p:nvSpPr>
          <p:spPr>
            <a:xfrm>
              <a:off x="5615588" y="2387599"/>
              <a:ext cx="719832" cy="287315"/>
            </a:xfrm>
            <a:prstGeom prst="rect">
              <a:avLst/>
            </a:prstGeom>
            <a:noFill/>
          </p:spPr>
          <p:txBody>
            <a:bodyPr wrap="square" lIns="0" tIns="0" rIns="0" bIns="0" rtlCol="0" anchor="ctr" anchorCtr="0">
              <a:noAutofit/>
            </a:bodyPr>
            <a:lstStyle/>
            <a:p>
              <a:r>
                <a:rPr lang="en-US" sz="1050" dirty="0" smtClean="0"/>
                <a:t>14::4/64</a:t>
              </a:r>
              <a:endParaRPr lang="en-US" sz="1050" dirty="0"/>
            </a:p>
          </p:txBody>
        </p:sp>
        <p:sp>
          <p:nvSpPr>
            <p:cNvPr id="28" name="TextBox 27"/>
            <p:cNvSpPr txBox="1"/>
            <p:nvPr/>
          </p:nvSpPr>
          <p:spPr>
            <a:xfrm>
              <a:off x="2694668" y="1991209"/>
              <a:ext cx="228635" cy="223579"/>
            </a:xfrm>
            <a:prstGeom prst="rect">
              <a:avLst/>
            </a:prstGeom>
            <a:noFill/>
          </p:spPr>
          <p:txBody>
            <a:bodyPr wrap="square" lIns="0" tIns="0" rIns="0" bIns="0" rtlCol="0" anchor="ctr" anchorCtr="0">
              <a:noAutofit/>
            </a:bodyPr>
            <a:lstStyle/>
            <a:p>
              <a:r>
                <a:rPr lang="en-US" sz="1050" dirty="0" smtClean="0"/>
                <a:t>.2</a:t>
              </a:r>
              <a:endParaRPr lang="en-US" sz="1050" dirty="0"/>
            </a:p>
          </p:txBody>
        </p:sp>
        <p:sp>
          <p:nvSpPr>
            <p:cNvPr id="29" name="TextBox 28"/>
            <p:cNvSpPr txBox="1"/>
            <p:nvPr/>
          </p:nvSpPr>
          <p:spPr>
            <a:xfrm>
              <a:off x="6911975" y="1260475"/>
              <a:ext cx="1195095" cy="236514"/>
            </a:xfrm>
            <a:prstGeom prst="rect">
              <a:avLst/>
            </a:prstGeom>
            <a:noFill/>
          </p:spPr>
          <p:txBody>
            <a:bodyPr wrap="square" lIns="0" tIns="0" rIns="0" bIns="0" rtlCol="0" anchor="ctr" anchorCtr="0">
              <a:noAutofit/>
            </a:bodyPr>
            <a:lstStyle/>
            <a:p>
              <a:r>
                <a:rPr lang="en-US" sz="1050" dirty="0" smtClean="0"/>
                <a:t>Lo103: 103::1/64</a:t>
              </a:r>
              <a:endParaRPr lang="en-US" sz="1050" dirty="0"/>
            </a:p>
          </p:txBody>
        </p:sp>
        <p:sp>
          <p:nvSpPr>
            <p:cNvPr id="30" name="TextBox 29"/>
            <p:cNvSpPr txBox="1"/>
            <p:nvPr/>
          </p:nvSpPr>
          <p:spPr>
            <a:xfrm>
              <a:off x="7112000" y="2555875"/>
              <a:ext cx="1195095" cy="236514"/>
            </a:xfrm>
            <a:prstGeom prst="rect">
              <a:avLst/>
            </a:prstGeom>
            <a:noFill/>
          </p:spPr>
          <p:txBody>
            <a:bodyPr wrap="square" lIns="0" tIns="0" rIns="0" bIns="0" rtlCol="0" anchor="ctr" anchorCtr="0">
              <a:noAutofit/>
            </a:bodyPr>
            <a:lstStyle/>
            <a:p>
              <a:r>
                <a:rPr lang="en-US" sz="1050" dirty="0" smtClean="0"/>
                <a:t>Lo104: 104::1/64</a:t>
              </a:r>
              <a:endParaRPr lang="en-US" sz="1050" dirty="0"/>
            </a:p>
          </p:txBody>
        </p:sp>
        <p:sp>
          <p:nvSpPr>
            <p:cNvPr id="31" name="TextBox 30"/>
            <p:cNvSpPr txBox="1"/>
            <p:nvPr/>
          </p:nvSpPr>
          <p:spPr>
            <a:xfrm>
              <a:off x="4780563" y="1727199"/>
              <a:ext cx="719832" cy="287315"/>
            </a:xfrm>
            <a:prstGeom prst="rect">
              <a:avLst/>
            </a:prstGeom>
            <a:noFill/>
          </p:spPr>
          <p:txBody>
            <a:bodyPr wrap="square" lIns="0" tIns="0" rIns="0" bIns="0" rtlCol="0" anchor="ctr" anchorCtr="0">
              <a:noAutofit/>
            </a:bodyPr>
            <a:lstStyle/>
            <a:p>
              <a:r>
                <a:rPr lang="en-US" sz="1050" dirty="0" smtClean="0"/>
                <a:t>13::1/64</a:t>
              </a:r>
              <a:endParaRPr lang="en-US" sz="1050" dirty="0"/>
            </a:p>
          </p:txBody>
        </p:sp>
        <p:sp>
          <p:nvSpPr>
            <p:cNvPr id="32" name="TextBox 31"/>
            <p:cNvSpPr txBox="1"/>
            <p:nvPr/>
          </p:nvSpPr>
          <p:spPr>
            <a:xfrm>
              <a:off x="5367938" y="1396999"/>
              <a:ext cx="719832" cy="287315"/>
            </a:xfrm>
            <a:prstGeom prst="rect">
              <a:avLst/>
            </a:prstGeom>
            <a:noFill/>
          </p:spPr>
          <p:txBody>
            <a:bodyPr wrap="square" lIns="0" tIns="0" rIns="0" bIns="0" rtlCol="0" anchor="ctr" anchorCtr="0">
              <a:noAutofit/>
            </a:bodyPr>
            <a:lstStyle/>
            <a:p>
              <a:r>
                <a:rPr lang="en-US" sz="1050" dirty="0" smtClean="0"/>
                <a:t>13::3/64</a:t>
              </a:r>
              <a:endParaRPr lang="en-US" sz="1050" dirty="0"/>
            </a:p>
          </p:txBody>
        </p:sp>
        <p:sp>
          <p:nvSpPr>
            <p:cNvPr id="33" name="TextBox 32"/>
            <p:cNvSpPr txBox="1"/>
            <p:nvPr/>
          </p:nvSpPr>
          <p:spPr>
            <a:xfrm>
              <a:off x="6461025" y="1810262"/>
              <a:ext cx="1385123" cy="258532"/>
            </a:xfrm>
            <a:prstGeom prst="rect">
              <a:avLst/>
            </a:prstGeom>
            <a:noFill/>
          </p:spPr>
          <p:txBody>
            <a:bodyPr wrap="none" rtlCol="0">
              <a:spAutoFit/>
            </a:bodyPr>
            <a:lstStyle/>
            <a:p>
              <a:r>
                <a:rPr lang="en-US" sz="1200" b="1" dirty="0" smtClean="0"/>
                <a:t>IPv6 RIP NAT-PT</a:t>
              </a:r>
              <a:endParaRPr lang="en-US" sz="1200" b="1" dirty="0"/>
            </a:p>
          </p:txBody>
        </p:sp>
        <p:sp>
          <p:nvSpPr>
            <p:cNvPr id="34" name="TextBox 33"/>
            <p:cNvSpPr txBox="1"/>
            <p:nvPr/>
          </p:nvSpPr>
          <p:spPr>
            <a:xfrm>
              <a:off x="2936775" y="1143512"/>
              <a:ext cx="886781" cy="258532"/>
            </a:xfrm>
            <a:prstGeom prst="rect">
              <a:avLst/>
            </a:prstGeom>
            <a:noFill/>
          </p:spPr>
          <p:txBody>
            <a:bodyPr wrap="none" rtlCol="0">
              <a:spAutoFit/>
            </a:bodyPr>
            <a:lstStyle/>
            <a:p>
              <a:r>
                <a:rPr lang="en-US" sz="1200" b="1" dirty="0" smtClean="0"/>
                <a:t>IPv4 Only</a:t>
              </a:r>
              <a:endParaRPr lang="en-US" sz="1200" b="1" dirty="0"/>
            </a:p>
          </p:txBody>
        </p:sp>
      </p:grpSp>
    </p:spTree>
  </p:cSld>
  <p:clrMapOvr>
    <a:masterClrMapping/>
  </p:clrMapOvr>
  <p:timing>
    <p:tnLst>
      <p:par>
        <p:cTn id="1" dur="indefinite" restart="never" nodeType="tmRoot"/>
      </p:par>
    </p:tnLst>
  </p:timing>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bwMode="auto">
          <a:xfrm>
            <a:off x="317500" y="4846516"/>
            <a:ext cx="3136900" cy="393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Static NAT-PT Example</a:t>
            </a:r>
            <a:endParaRPr lang="en-US" dirty="0"/>
          </a:p>
        </p:txBody>
      </p:sp>
      <p:sp>
        <p:nvSpPr>
          <p:cNvPr id="36" name="Content Placeholder 6"/>
          <p:cNvSpPr>
            <a:spLocks noGrp="1"/>
          </p:cNvSpPr>
          <p:nvPr>
            <p:ph idx="11"/>
          </p:nvPr>
        </p:nvSpPr>
        <p:spPr>
          <a:xfrm>
            <a:off x="279400" y="5689600"/>
            <a:ext cx="8520354" cy="734504"/>
          </a:xfrm>
        </p:spPr>
        <p:txBody>
          <a:bodyPr>
            <a:normAutofit/>
          </a:bodyPr>
          <a:lstStyle/>
          <a:p>
            <a:r>
              <a:rPr lang="en-US" sz="2000" dirty="0" smtClean="0"/>
              <a:t>Notice that the 1144::/96 prefix appears as a directly connected route.</a:t>
            </a:r>
          </a:p>
        </p:txBody>
      </p:sp>
      <p:sp>
        <p:nvSpPr>
          <p:cNvPr id="6" name="Content Placeholder 15"/>
          <p:cNvSpPr txBox="1">
            <a:spLocks/>
          </p:cNvSpPr>
          <p:nvPr/>
        </p:nvSpPr>
        <p:spPr bwMode="auto">
          <a:xfrm>
            <a:off x="293467" y="3370385"/>
            <a:ext cx="8520113" cy="227329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 </a:t>
            </a:r>
            <a:r>
              <a:rPr lang="pt-BR" sz="1200" b="1" kern="0" dirty="0" smtClean="0">
                <a:latin typeface="Courier New" pitchFamily="49" charset="0"/>
                <a:cs typeface="Courier New" pitchFamily="49" charset="0"/>
              </a:rPr>
              <a:t>show ipv6 route connected</a:t>
            </a:r>
          </a:p>
          <a:p>
            <a:pPr algn="l" defTabSz="814388" eaLnBrk="1" hangingPunct="1">
              <a:lnSpc>
                <a:spcPct val="100000"/>
              </a:lnSpc>
              <a:spcBef>
                <a:spcPts val="0"/>
              </a:spcBef>
              <a:spcAft>
                <a:spcPts val="0"/>
              </a:spcAft>
              <a:buClr>
                <a:srgbClr val="708CA1"/>
              </a:buClr>
            </a:pPr>
            <a:endParaRPr lang="pt-BR"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&lt;output omitted&gt;</a:t>
            </a:r>
          </a:p>
          <a:p>
            <a:pPr algn="l" defTabSz="814388" eaLnBrk="1" hangingPunct="1">
              <a:lnSpc>
                <a:spcPct val="100000"/>
              </a:lnSpc>
              <a:spcBef>
                <a:spcPts val="0"/>
              </a:spcBef>
              <a:spcAft>
                <a:spcPts val="0"/>
              </a:spcAft>
              <a:buClr>
                <a:srgbClr val="708CA1"/>
              </a:buClr>
            </a:pPr>
            <a:endParaRPr lang="pt-BR"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C   13::64 [0/0]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FastEthernet0/0, directly connected</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C   14::/64 [0/0]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Serial0/0/0, directly connected</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C   1144::/96 [0/0]</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NVI0, directly connected</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a:t>
            </a:r>
            <a:endParaRPr lang="en-US" sz="1200" b="1" kern="0" dirty="0" smtClean="0">
              <a:latin typeface="Courier New" pitchFamily="49" charset="0"/>
              <a:cs typeface="Courier New" pitchFamily="49" charset="0"/>
            </a:endParaRPr>
          </a:p>
        </p:txBody>
      </p:sp>
      <p:grpSp>
        <p:nvGrpSpPr>
          <p:cNvPr id="3" name="Group 36"/>
          <p:cNvGrpSpPr/>
          <p:nvPr/>
        </p:nvGrpSpPr>
        <p:grpSpPr>
          <a:xfrm>
            <a:off x="755161" y="1101968"/>
            <a:ext cx="7633995" cy="2095500"/>
            <a:chOff x="673100" y="914400"/>
            <a:chExt cx="7633995" cy="2095500"/>
          </a:xfrm>
        </p:grpSpPr>
        <p:sp>
          <p:nvSpPr>
            <p:cNvPr id="7" name="Rounded Rectangle 6"/>
            <p:cNvSpPr/>
            <p:nvPr/>
          </p:nvSpPr>
          <p:spPr bwMode="auto">
            <a:xfrm>
              <a:off x="2495550" y="914400"/>
              <a:ext cx="1924050" cy="2095500"/>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ounded Rectangle 7"/>
            <p:cNvSpPr/>
            <p:nvPr/>
          </p:nvSpPr>
          <p:spPr bwMode="auto">
            <a:xfrm>
              <a:off x="4743449" y="914400"/>
              <a:ext cx="3552825" cy="20955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 name="Freeform 9"/>
            <p:cNvSpPr>
              <a:spLocks/>
            </p:cNvSpPr>
            <p:nvPr/>
          </p:nvSpPr>
          <p:spPr bwMode="auto">
            <a:xfrm rot="625438">
              <a:off x="4849585" y="2492192"/>
              <a:ext cx="1702700" cy="15148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10" name="Freeform 9"/>
            <p:cNvSpPr>
              <a:spLocks/>
            </p:cNvSpPr>
            <p:nvPr/>
          </p:nvSpPr>
          <p:spPr bwMode="auto">
            <a:xfrm>
              <a:off x="2108586" y="2213054"/>
              <a:ext cx="2879398" cy="138260"/>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1" name="Picture 37"/>
            <p:cNvPicPr>
              <a:picLocks noChangeArrowheads="1"/>
            </p:cNvPicPr>
            <p:nvPr/>
          </p:nvPicPr>
          <p:blipFill>
            <a:blip r:embed="rId2" cstate="print"/>
            <a:srcRect/>
            <a:stretch>
              <a:fillRect/>
            </a:stretch>
          </p:blipFill>
          <p:spPr bwMode="auto">
            <a:xfrm>
              <a:off x="4175817" y="1999500"/>
              <a:ext cx="870351" cy="451691"/>
            </a:xfrm>
            <a:prstGeom prst="rect">
              <a:avLst/>
            </a:prstGeom>
            <a:noFill/>
            <a:ln w="9525">
              <a:noFill/>
              <a:miter lim="800000"/>
              <a:headEnd/>
              <a:tailEnd/>
            </a:ln>
          </p:spPr>
        </p:pic>
        <p:sp>
          <p:nvSpPr>
            <p:cNvPr id="12" name="TextBox 11"/>
            <p:cNvSpPr txBox="1"/>
            <p:nvPr/>
          </p:nvSpPr>
          <p:spPr>
            <a:xfrm>
              <a:off x="4451250" y="221983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13" name="Straight Connector 12"/>
            <p:cNvCxnSpPr>
              <a:stCxn id="11" idx="3"/>
              <a:endCxn id="15" idx="1"/>
            </p:cNvCxnSpPr>
            <p:nvPr/>
          </p:nvCxnSpPr>
          <p:spPr bwMode="auto">
            <a:xfrm flipV="1">
              <a:off x="5046168" y="1526635"/>
              <a:ext cx="1260227" cy="698711"/>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14" name="Picture 37"/>
            <p:cNvPicPr>
              <a:picLocks noChangeArrowheads="1"/>
            </p:cNvPicPr>
            <p:nvPr/>
          </p:nvPicPr>
          <p:blipFill>
            <a:blip r:embed="rId2" cstate="print"/>
            <a:srcRect/>
            <a:stretch>
              <a:fillRect/>
            </a:stretch>
          </p:blipFill>
          <p:spPr bwMode="auto">
            <a:xfrm>
              <a:off x="6040884" y="1168822"/>
              <a:ext cx="870351" cy="451691"/>
            </a:xfrm>
            <a:prstGeom prst="rect">
              <a:avLst/>
            </a:prstGeom>
            <a:noFill/>
            <a:ln w="9525">
              <a:noFill/>
              <a:miter lim="800000"/>
              <a:headEnd/>
              <a:tailEnd/>
            </a:ln>
          </p:spPr>
        </p:pic>
        <p:sp>
          <p:nvSpPr>
            <p:cNvPr id="15" name="TextBox 14"/>
            <p:cNvSpPr txBox="1"/>
            <p:nvPr/>
          </p:nvSpPr>
          <p:spPr>
            <a:xfrm>
              <a:off x="6306395" y="139736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16" name="Picture 37"/>
            <p:cNvPicPr>
              <a:picLocks noChangeArrowheads="1"/>
            </p:cNvPicPr>
            <p:nvPr/>
          </p:nvPicPr>
          <p:blipFill>
            <a:blip r:embed="rId2" cstate="print"/>
            <a:srcRect/>
            <a:stretch>
              <a:fillRect/>
            </a:stretch>
          </p:blipFill>
          <p:spPr bwMode="auto">
            <a:xfrm>
              <a:off x="6262608" y="2441898"/>
              <a:ext cx="870351" cy="451691"/>
            </a:xfrm>
            <a:prstGeom prst="rect">
              <a:avLst/>
            </a:prstGeom>
            <a:noFill/>
            <a:ln w="9525">
              <a:noFill/>
              <a:miter lim="800000"/>
              <a:headEnd/>
              <a:tailEnd/>
            </a:ln>
          </p:spPr>
        </p:pic>
        <p:sp>
          <p:nvSpPr>
            <p:cNvPr id="17" name="TextBox 16"/>
            <p:cNvSpPr txBox="1"/>
            <p:nvPr/>
          </p:nvSpPr>
          <p:spPr>
            <a:xfrm>
              <a:off x="6528119" y="2670445"/>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8" name="TextBox 17"/>
            <p:cNvSpPr txBox="1"/>
            <p:nvPr/>
          </p:nvSpPr>
          <p:spPr>
            <a:xfrm>
              <a:off x="2971721" y="1772556"/>
              <a:ext cx="1048736" cy="215901"/>
            </a:xfrm>
            <a:prstGeom prst="rect">
              <a:avLst/>
            </a:prstGeom>
            <a:noFill/>
          </p:spPr>
          <p:txBody>
            <a:bodyPr wrap="square" lIns="0" tIns="0" rIns="0" bIns="0" rtlCol="0" anchor="ctr" anchorCtr="0">
              <a:noAutofit/>
            </a:bodyPr>
            <a:lstStyle/>
            <a:p>
              <a:r>
                <a:rPr lang="en-US" sz="1050" dirty="0" smtClean="0"/>
                <a:t>172.16.123.0/24</a:t>
              </a:r>
              <a:endParaRPr lang="en-US" sz="1050" dirty="0"/>
            </a:p>
          </p:txBody>
        </p:sp>
        <p:sp>
          <p:nvSpPr>
            <p:cNvPr id="19" name="TextBox 18"/>
            <p:cNvSpPr txBox="1"/>
            <p:nvPr/>
          </p:nvSpPr>
          <p:spPr>
            <a:xfrm>
              <a:off x="3961493" y="2029309"/>
              <a:ext cx="228635" cy="223579"/>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20" name="TextBox 19"/>
            <p:cNvSpPr txBox="1"/>
            <p:nvPr/>
          </p:nvSpPr>
          <p:spPr>
            <a:xfrm>
              <a:off x="4581547" y="2421300"/>
              <a:ext cx="719832" cy="173467"/>
            </a:xfrm>
            <a:prstGeom prst="rect">
              <a:avLst/>
            </a:prstGeom>
            <a:noFill/>
          </p:spPr>
          <p:txBody>
            <a:bodyPr wrap="square" lIns="0" tIns="0" rIns="0" bIns="0" rtlCol="0" anchor="ctr" anchorCtr="0">
              <a:noAutofit/>
            </a:bodyPr>
            <a:lstStyle/>
            <a:p>
              <a:r>
                <a:rPr lang="en-US" sz="1050" dirty="0" smtClean="0"/>
                <a:t>S0/0/0</a:t>
              </a:r>
              <a:endParaRPr lang="en-US" sz="1050" dirty="0"/>
            </a:p>
          </p:txBody>
        </p:sp>
        <p:pic>
          <p:nvPicPr>
            <p:cNvPr id="21" name="Picture 37"/>
            <p:cNvPicPr>
              <a:picLocks noChangeArrowheads="1"/>
            </p:cNvPicPr>
            <p:nvPr/>
          </p:nvPicPr>
          <p:blipFill>
            <a:blip r:embed="rId2" cstate="print"/>
            <a:srcRect/>
            <a:stretch>
              <a:fillRect/>
            </a:stretch>
          </p:blipFill>
          <p:spPr bwMode="auto">
            <a:xfrm>
              <a:off x="1851717" y="1999500"/>
              <a:ext cx="870351" cy="451691"/>
            </a:xfrm>
            <a:prstGeom prst="rect">
              <a:avLst/>
            </a:prstGeom>
            <a:noFill/>
            <a:ln w="9525">
              <a:noFill/>
              <a:miter lim="800000"/>
              <a:headEnd/>
              <a:tailEnd/>
            </a:ln>
          </p:spPr>
        </p:pic>
        <p:sp>
          <p:nvSpPr>
            <p:cNvPr id="22" name="TextBox 21"/>
            <p:cNvSpPr txBox="1"/>
            <p:nvPr/>
          </p:nvSpPr>
          <p:spPr>
            <a:xfrm>
              <a:off x="2127150" y="2219837"/>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3" name="TextBox 22"/>
            <p:cNvSpPr txBox="1"/>
            <p:nvPr/>
          </p:nvSpPr>
          <p:spPr>
            <a:xfrm>
              <a:off x="2631189" y="2011620"/>
              <a:ext cx="719832" cy="173467"/>
            </a:xfrm>
            <a:prstGeom prst="rect">
              <a:avLst/>
            </a:prstGeom>
            <a:noFill/>
          </p:spPr>
          <p:txBody>
            <a:bodyPr wrap="square" lIns="0" tIns="0" rIns="0" bIns="0" rtlCol="0" anchor="ctr" anchorCtr="0">
              <a:noAutofit/>
            </a:bodyPr>
            <a:lstStyle/>
            <a:p>
              <a:endParaRPr lang="en-US" sz="1050" dirty="0"/>
            </a:p>
          </p:txBody>
        </p:sp>
        <p:sp>
          <p:nvSpPr>
            <p:cNvPr id="24" name="TextBox 23"/>
            <p:cNvSpPr txBox="1"/>
            <p:nvPr/>
          </p:nvSpPr>
          <p:spPr>
            <a:xfrm>
              <a:off x="3651624" y="2348141"/>
              <a:ext cx="719832" cy="287315"/>
            </a:xfrm>
            <a:prstGeom prst="rect">
              <a:avLst/>
            </a:prstGeom>
            <a:noFill/>
          </p:spPr>
          <p:txBody>
            <a:bodyPr wrap="square" lIns="0" tIns="0" rIns="0" bIns="0" rtlCol="0" anchor="ctr" anchorCtr="0">
              <a:noAutofit/>
            </a:bodyPr>
            <a:lstStyle/>
            <a:p>
              <a:r>
                <a:rPr lang="en-US" sz="1050" dirty="0" smtClean="0"/>
                <a:t>S0/1/0</a:t>
              </a:r>
              <a:endParaRPr lang="en-US" sz="1050" dirty="0"/>
            </a:p>
          </p:txBody>
        </p:sp>
        <p:sp>
          <p:nvSpPr>
            <p:cNvPr id="25" name="TextBox 24"/>
            <p:cNvSpPr txBox="1"/>
            <p:nvPr/>
          </p:nvSpPr>
          <p:spPr>
            <a:xfrm>
              <a:off x="673100" y="2108200"/>
              <a:ext cx="1195095" cy="236514"/>
            </a:xfrm>
            <a:prstGeom prst="rect">
              <a:avLst/>
            </a:prstGeom>
            <a:noFill/>
          </p:spPr>
          <p:txBody>
            <a:bodyPr wrap="square" lIns="0" tIns="0" rIns="0" bIns="0" rtlCol="0" anchor="ctr" anchorCtr="0">
              <a:noAutofit/>
            </a:bodyPr>
            <a:lstStyle/>
            <a:p>
              <a:r>
                <a:rPr lang="en-US" sz="1050" dirty="0" smtClean="0"/>
                <a:t>Lo102: 102::1/64</a:t>
              </a:r>
              <a:endParaRPr lang="en-US" sz="1050" dirty="0"/>
            </a:p>
          </p:txBody>
        </p:sp>
        <p:sp>
          <p:nvSpPr>
            <p:cNvPr id="26" name="TextBox 25"/>
            <p:cNvSpPr txBox="1"/>
            <p:nvPr/>
          </p:nvSpPr>
          <p:spPr>
            <a:xfrm>
              <a:off x="5028213" y="2165349"/>
              <a:ext cx="719832" cy="287315"/>
            </a:xfrm>
            <a:prstGeom prst="rect">
              <a:avLst/>
            </a:prstGeom>
            <a:noFill/>
          </p:spPr>
          <p:txBody>
            <a:bodyPr wrap="square" lIns="0" tIns="0" rIns="0" bIns="0" rtlCol="0" anchor="ctr" anchorCtr="0">
              <a:noAutofit/>
            </a:bodyPr>
            <a:lstStyle/>
            <a:p>
              <a:r>
                <a:rPr lang="en-US" sz="1050" dirty="0" smtClean="0"/>
                <a:t>14::1/64</a:t>
              </a:r>
              <a:endParaRPr lang="en-US" sz="1050" dirty="0"/>
            </a:p>
          </p:txBody>
        </p:sp>
        <p:sp>
          <p:nvSpPr>
            <p:cNvPr id="27" name="TextBox 26"/>
            <p:cNvSpPr txBox="1"/>
            <p:nvPr/>
          </p:nvSpPr>
          <p:spPr>
            <a:xfrm>
              <a:off x="5615588" y="2387599"/>
              <a:ext cx="719832" cy="287315"/>
            </a:xfrm>
            <a:prstGeom prst="rect">
              <a:avLst/>
            </a:prstGeom>
            <a:noFill/>
          </p:spPr>
          <p:txBody>
            <a:bodyPr wrap="square" lIns="0" tIns="0" rIns="0" bIns="0" rtlCol="0" anchor="ctr" anchorCtr="0">
              <a:noAutofit/>
            </a:bodyPr>
            <a:lstStyle/>
            <a:p>
              <a:r>
                <a:rPr lang="en-US" sz="1050" dirty="0" smtClean="0"/>
                <a:t>14::4/64</a:t>
              </a:r>
              <a:endParaRPr lang="en-US" sz="1050" dirty="0"/>
            </a:p>
          </p:txBody>
        </p:sp>
        <p:sp>
          <p:nvSpPr>
            <p:cNvPr id="28" name="TextBox 27"/>
            <p:cNvSpPr txBox="1"/>
            <p:nvPr/>
          </p:nvSpPr>
          <p:spPr>
            <a:xfrm>
              <a:off x="2694668" y="1991209"/>
              <a:ext cx="228635" cy="223579"/>
            </a:xfrm>
            <a:prstGeom prst="rect">
              <a:avLst/>
            </a:prstGeom>
            <a:noFill/>
          </p:spPr>
          <p:txBody>
            <a:bodyPr wrap="square" lIns="0" tIns="0" rIns="0" bIns="0" rtlCol="0" anchor="ctr" anchorCtr="0">
              <a:noAutofit/>
            </a:bodyPr>
            <a:lstStyle/>
            <a:p>
              <a:r>
                <a:rPr lang="en-US" sz="1050" dirty="0" smtClean="0"/>
                <a:t>.2</a:t>
              </a:r>
              <a:endParaRPr lang="en-US" sz="1050" dirty="0"/>
            </a:p>
          </p:txBody>
        </p:sp>
        <p:sp>
          <p:nvSpPr>
            <p:cNvPr id="29" name="TextBox 28"/>
            <p:cNvSpPr txBox="1"/>
            <p:nvPr/>
          </p:nvSpPr>
          <p:spPr>
            <a:xfrm>
              <a:off x="6911975" y="1260475"/>
              <a:ext cx="1195095" cy="236514"/>
            </a:xfrm>
            <a:prstGeom prst="rect">
              <a:avLst/>
            </a:prstGeom>
            <a:noFill/>
          </p:spPr>
          <p:txBody>
            <a:bodyPr wrap="square" lIns="0" tIns="0" rIns="0" bIns="0" rtlCol="0" anchor="ctr" anchorCtr="0">
              <a:noAutofit/>
            </a:bodyPr>
            <a:lstStyle/>
            <a:p>
              <a:r>
                <a:rPr lang="en-US" sz="1050" dirty="0" smtClean="0"/>
                <a:t>Lo103: 103::1/64</a:t>
              </a:r>
              <a:endParaRPr lang="en-US" sz="1050" dirty="0"/>
            </a:p>
          </p:txBody>
        </p:sp>
        <p:sp>
          <p:nvSpPr>
            <p:cNvPr id="30" name="TextBox 29"/>
            <p:cNvSpPr txBox="1"/>
            <p:nvPr/>
          </p:nvSpPr>
          <p:spPr>
            <a:xfrm>
              <a:off x="7112000" y="2555875"/>
              <a:ext cx="1195095" cy="236514"/>
            </a:xfrm>
            <a:prstGeom prst="rect">
              <a:avLst/>
            </a:prstGeom>
            <a:noFill/>
          </p:spPr>
          <p:txBody>
            <a:bodyPr wrap="square" lIns="0" tIns="0" rIns="0" bIns="0" rtlCol="0" anchor="ctr" anchorCtr="0">
              <a:noAutofit/>
            </a:bodyPr>
            <a:lstStyle/>
            <a:p>
              <a:r>
                <a:rPr lang="en-US" sz="1050" dirty="0" smtClean="0"/>
                <a:t>Lo104: 104::1/64</a:t>
              </a:r>
              <a:endParaRPr lang="en-US" sz="1050" dirty="0"/>
            </a:p>
          </p:txBody>
        </p:sp>
        <p:sp>
          <p:nvSpPr>
            <p:cNvPr id="31" name="TextBox 30"/>
            <p:cNvSpPr txBox="1"/>
            <p:nvPr/>
          </p:nvSpPr>
          <p:spPr>
            <a:xfrm>
              <a:off x="4780563" y="1727199"/>
              <a:ext cx="719832" cy="287315"/>
            </a:xfrm>
            <a:prstGeom prst="rect">
              <a:avLst/>
            </a:prstGeom>
            <a:noFill/>
          </p:spPr>
          <p:txBody>
            <a:bodyPr wrap="square" lIns="0" tIns="0" rIns="0" bIns="0" rtlCol="0" anchor="ctr" anchorCtr="0">
              <a:noAutofit/>
            </a:bodyPr>
            <a:lstStyle/>
            <a:p>
              <a:r>
                <a:rPr lang="en-US" sz="1050" dirty="0" smtClean="0"/>
                <a:t>13::1/64</a:t>
              </a:r>
              <a:endParaRPr lang="en-US" sz="1050" dirty="0"/>
            </a:p>
          </p:txBody>
        </p:sp>
        <p:sp>
          <p:nvSpPr>
            <p:cNvPr id="32" name="TextBox 31"/>
            <p:cNvSpPr txBox="1"/>
            <p:nvPr/>
          </p:nvSpPr>
          <p:spPr>
            <a:xfrm>
              <a:off x="5367938" y="1396999"/>
              <a:ext cx="719832" cy="287315"/>
            </a:xfrm>
            <a:prstGeom prst="rect">
              <a:avLst/>
            </a:prstGeom>
            <a:noFill/>
          </p:spPr>
          <p:txBody>
            <a:bodyPr wrap="square" lIns="0" tIns="0" rIns="0" bIns="0" rtlCol="0" anchor="ctr" anchorCtr="0">
              <a:noAutofit/>
            </a:bodyPr>
            <a:lstStyle/>
            <a:p>
              <a:r>
                <a:rPr lang="en-US" sz="1050" dirty="0" smtClean="0"/>
                <a:t>13::3/64</a:t>
              </a:r>
              <a:endParaRPr lang="en-US" sz="1050" dirty="0"/>
            </a:p>
          </p:txBody>
        </p:sp>
        <p:sp>
          <p:nvSpPr>
            <p:cNvPr id="33" name="TextBox 32"/>
            <p:cNvSpPr txBox="1"/>
            <p:nvPr/>
          </p:nvSpPr>
          <p:spPr>
            <a:xfrm>
              <a:off x="6461025" y="1810262"/>
              <a:ext cx="1385123" cy="258532"/>
            </a:xfrm>
            <a:prstGeom prst="rect">
              <a:avLst/>
            </a:prstGeom>
            <a:noFill/>
          </p:spPr>
          <p:txBody>
            <a:bodyPr wrap="none" rtlCol="0">
              <a:spAutoFit/>
            </a:bodyPr>
            <a:lstStyle/>
            <a:p>
              <a:r>
                <a:rPr lang="en-US" sz="1200" b="1" dirty="0" smtClean="0"/>
                <a:t>IPv6 RIP NAT-PT</a:t>
              </a:r>
              <a:endParaRPr lang="en-US" sz="1200" b="1" dirty="0"/>
            </a:p>
          </p:txBody>
        </p:sp>
        <p:sp>
          <p:nvSpPr>
            <p:cNvPr id="34" name="TextBox 33"/>
            <p:cNvSpPr txBox="1"/>
            <p:nvPr/>
          </p:nvSpPr>
          <p:spPr>
            <a:xfrm>
              <a:off x="2936775" y="1143512"/>
              <a:ext cx="886781" cy="258532"/>
            </a:xfrm>
            <a:prstGeom prst="rect">
              <a:avLst/>
            </a:prstGeom>
            <a:noFill/>
          </p:spPr>
          <p:txBody>
            <a:bodyPr wrap="none" rtlCol="0">
              <a:spAutoFit/>
            </a:bodyPr>
            <a:lstStyle/>
            <a:p>
              <a:r>
                <a:rPr lang="en-US" sz="1200" b="1" dirty="0" smtClean="0"/>
                <a:t>IPv4 Only</a:t>
              </a:r>
              <a:endParaRPr lang="en-US" sz="1200" b="1" dirty="0"/>
            </a:p>
          </p:txBody>
        </p:sp>
      </p:grpSp>
    </p:spTree>
  </p:cSld>
  <p:clrMapOvr>
    <a:masterClrMapping/>
  </p:clrMapOvr>
  <p:timing>
    <p:tnLst>
      <p:par>
        <p:cTn id="1" dur="indefinite" restart="never" nodeType="tmRoot"/>
      </p:par>
    </p:tnLst>
  </p:timing>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bwMode="auto">
          <a:xfrm>
            <a:off x="1778000" y="3809999"/>
            <a:ext cx="29845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Static NAT-PT Example</a:t>
            </a:r>
            <a:endParaRPr lang="en-US" dirty="0"/>
          </a:p>
        </p:txBody>
      </p:sp>
      <p:sp>
        <p:nvSpPr>
          <p:cNvPr id="36" name="Content Placeholder 6"/>
          <p:cNvSpPr>
            <a:spLocks noGrp="1"/>
          </p:cNvSpPr>
          <p:nvPr>
            <p:ph idx="11"/>
          </p:nvPr>
        </p:nvSpPr>
        <p:spPr>
          <a:xfrm>
            <a:off x="279400" y="4727337"/>
            <a:ext cx="8520354" cy="747204"/>
          </a:xfrm>
        </p:spPr>
        <p:txBody>
          <a:bodyPr>
            <a:normAutofit/>
          </a:bodyPr>
          <a:lstStyle/>
          <a:p>
            <a:r>
              <a:rPr lang="en-US" sz="2000" dirty="0" smtClean="0"/>
              <a:t>To 1144::/96 prefix must be propagated to R4, therefore the route is redistributed with a metric of 3.</a:t>
            </a:r>
          </a:p>
        </p:txBody>
      </p:sp>
      <p:sp>
        <p:nvSpPr>
          <p:cNvPr id="6" name="Content Placeholder 15"/>
          <p:cNvSpPr txBox="1">
            <a:spLocks/>
          </p:cNvSpPr>
          <p:nvPr/>
        </p:nvSpPr>
        <p:spPr bwMode="auto">
          <a:xfrm>
            <a:off x="293467" y="3429000"/>
            <a:ext cx="8520113" cy="104139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 </a:t>
            </a:r>
            <a:r>
              <a:rPr lang="pt-BR" sz="1200" b="1" kern="0" dirty="0" smtClean="0">
                <a:latin typeface="Courier New" pitchFamily="49" charset="0"/>
                <a:cs typeface="Courier New" pitchFamily="49" charset="0"/>
              </a:rPr>
              <a:t>config t</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ipv6 router rip NAT-PT</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R1(config-rtr)# </a:t>
            </a:r>
            <a:r>
              <a:rPr lang="pt-BR" sz="1200" b="1" kern="0" dirty="0" smtClean="0">
                <a:latin typeface="Courier New" pitchFamily="49" charset="0"/>
                <a:cs typeface="Courier New" pitchFamily="49" charset="0"/>
              </a:rPr>
              <a:t>redistribute connected metric 3</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R1(config-rtr)# </a:t>
            </a:r>
            <a:r>
              <a:rPr lang="pt-BR" sz="1200" b="1" kern="0" dirty="0" smtClean="0">
                <a:latin typeface="Courier New" pitchFamily="49" charset="0"/>
                <a:cs typeface="Courier New" pitchFamily="49" charset="0"/>
              </a:rPr>
              <a:t>exit</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a:t>
            </a:r>
            <a:endParaRPr lang="en-US" sz="1200" b="1" kern="0" dirty="0" smtClean="0">
              <a:latin typeface="Courier New" pitchFamily="49" charset="0"/>
              <a:cs typeface="Courier New" pitchFamily="49" charset="0"/>
            </a:endParaRPr>
          </a:p>
        </p:txBody>
      </p:sp>
      <p:grpSp>
        <p:nvGrpSpPr>
          <p:cNvPr id="3" name="Group 36"/>
          <p:cNvGrpSpPr/>
          <p:nvPr/>
        </p:nvGrpSpPr>
        <p:grpSpPr>
          <a:xfrm>
            <a:off x="743438" y="1101968"/>
            <a:ext cx="7633995" cy="2095500"/>
            <a:chOff x="673100" y="914400"/>
            <a:chExt cx="7633995" cy="2095500"/>
          </a:xfrm>
        </p:grpSpPr>
        <p:sp>
          <p:nvSpPr>
            <p:cNvPr id="7" name="Rounded Rectangle 6"/>
            <p:cNvSpPr/>
            <p:nvPr/>
          </p:nvSpPr>
          <p:spPr bwMode="auto">
            <a:xfrm>
              <a:off x="2495550" y="914400"/>
              <a:ext cx="1924050" cy="2095500"/>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ounded Rectangle 7"/>
            <p:cNvSpPr/>
            <p:nvPr/>
          </p:nvSpPr>
          <p:spPr bwMode="auto">
            <a:xfrm>
              <a:off x="4743449" y="914400"/>
              <a:ext cx="3552825" cy="20955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 name="Freeform 9"/>
            <p:cNvSpPr>
              <a:spLocks/>
            </p:cNvSpPr>
            <p:nvPr/>
          </p:nvSpPr>
          <p:spPr bwMode="auto">
            <a:xfrm rot="625438">
              <a:off x="4849585" y="2492192"/>
              <a:ext cx="1702700" cy="15148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10" name="Freeform 9"/>
            <p:cNvSpPr>
              <a:spLocks/>
            </p:cNvSpPr>
            <p:nvPr/>
          </p:nvSpPr>
          <p:spPr bwMode="auto">
            <a:xfrm>
              <a:off x="2108586" y="2213054"/>
              <a:ext cx="2879398" cy="138260"/>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1" name="Picture 37"/>
            <p:cNvPicPr>
              <a:picLocks noChangeArrowheads="1"/>
            </p:cNvPicPr>
            <p:nvPr/>
          </p:nvPicPr>
          <p:blipFill>
            <a:blip r:embed="rId2" cstate="print"/>
            <a:srcRect/>
            <a:stretch>
              <a:fillRect/>
            </a:stretch>
          </p:blipFill>
          <p:spPr bwMode="auto">
            <a:xfrm>
              <a:off x="4175817" y="1999500"/>
              <a:ext cx="870351" cy="451691"/>
            </a:xfrm>
            <a:prstGeom prst="rect">
              <a:avLst/>
            </a:prstGeom>
            <a:noFill/>
            <a:ln w="9525">
              <a:noFill/>
              <a:miter lim="800000"/>
              <a:headEnd/>
              <a:tailEnd/>
            </a:ln>
          </p:spPr>
        </p:pic>
        <p:sp>
          <p:nvSpPr>
            <p:cNvPr id="12" name="TextBox 11"/>
            <p:cNvSpPr txBox="1"/>
            <p:nvPr/>
          </p:nvSpPr>
          <p:spPr>
            <a:xfrm>
              <a:off x="4451250" y="221983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13" name="Straight Connector 12"/>
            <p:cNvCxnSpPr>
              <a:stCxn id="11" idx="3"/>
              <a:endCxn id="15" idx="1"/>
            </p:cNvCxnSpPr>
            <p:nvPr/>
          </p:nvCxnSpPr>
          <p:spPr bwMode="auto">
            <a:xfrm flipV="1">
              <a:off x="5046168" y="1526635"/>
              <a:ext cx="1260227" cy="698711"/>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14" name="Picture 37"/>
            <p:cNvPicPr>
              <a:picLocks noChangeArrowheads="1"/>
            </p:cNvPicPr>
            <p:nvPr/>
          </p:nvPicPr>
          <p:blipFill>
            <a:blip r:embed="rId2" cstate="print"/>
            <a:srcRect/>
            <a:stretch>
              <a:fillRect/>
            </a:stretch>
          </p:blipFill>
          <p:spPr bwMode="auto">
            <a:xfrm>
              <a:off x="6040884" y="1168822"/>
              <a:ext cx="870351" cy="451691"/>
            </a:xfrm>
            <a:prstGeom prst="rect">
              <a:avLst/>
            </a:prstGeom>
            <a:noFill/>
            <a:ln w="9525">
              <a:noFill/>
              <a:miter lim="800000"/>
              <a:headEnd/>
              <a:tailEnd/>
            </a:ln>
          </p:spPr>
        </p:pic>
        <p:sp>
          <p:nvSpPr>
            <p:cNvPr id="15" name="TextBox 14"/>
            <p:cNvSpPr txBox="1"/>
            <p:nvPr/>
          </p:nvSpPr>
          <p:spPr>
            <a:xfrm>
              <a:off x="6306395" y="139736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16" name="Picture 37"/>
            <p:cNvPicPr>
              <a:picLocks noChangeArrowheads="1"/>
            </p:cNvPicPr>
            <p:nvPr/>
          </p:nvPicPr>
          <p:blipFill>
            <a:blip r:embed="rId2" cstate="print"/>
            <a:srcRect/>
            <a:stretch>
              <a:fillRect/>
            </a:stretch>
          </p:blipFill>
          <p:spPr bwMode="auto">
            <a:xfrm>
              <a:off x="6262608" y="2441898"/>
              <a:ext cx="870351" cy="451691"/>
            </a:xfrm>
            <a:prstGeom prst="rect">
              <a:avLst/>
            </a:prstGeom>
            <a:noFill/>
            <a:ln w="9525">
              <a:noFill/>
              <a:miter lim="800000"/>
              <a:headEnd/>
              <a:tailEnd/>
            </a:ln>
          </p:spPr>
        </p:pic>
        <p:sp>
          <p:nvSpPr>
            <p:cNvPr id="17" name="TextBox 16"/>
            <p:cNvSpPr txBox="1"/>
            <p:nvPr/>
          </p:nvSpPr>
          <p:spPr>
            <a:xfrm>
              <a:off x="6528119" y="2670445"/>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8" name="TextBox 17"/>
            <p:cNvSpPr txBox="1"/>
            <p:nvPr/>
          </p:nvSpPr>
          <p:spPr>
            <a:xfrm>
              <a:off x="2971721" y="1772556"/>
              <a:ext cx="1048736" cy="215901"/>
            </a:xfrm>
            <a:prstGeom prst="rect">
              <a:avLst/>
            </a:prstGeom>
            <a:noFill/>
          </p:spPr>
          <p:txBody>
            <a:bodyPr wrap="square" lIns="0" tIns="0" rIns="0" bIns="0" rtlCol="0" anchor="ctr" anchorCtr="0">
              <a:noAutofit/>
            </a:bodyPr>
            <a:lstStyle/>
            <a:p>
              <a:r>
                <a:rPr lang="en-US" sz="1050" dirty="0" smtClean="0"/>
                <a:t>172.16.123.0/24</a:t>
              </a:r>
              <a:endParaRPr lang="en-US" sz="1050" dirty="0"/>
            </a:p>
          </p:txBody>
        </p:sp>
        <p:sp>
          <p:nvSpPr>
            <p:cNvPr id="19" name="TextBox 18"/>
            <p:cNvSpPr txBox="1"/>
            <p:nvPr/>
          </p:nvSpPr>
          <p:spPr>
            <a:xfrm>
              <a:off x="3961493" y="2029309"/>
              <a:ext cx="228635" cy="223579"/>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20" name="TextBox 19"/>
            <p:cNvSpPr txBox="1"/>
            <p:nvPr/>
          </p:nvSpPr>
          <p:spPr>
            <a:xfrm>
              <a:off x="4581547" y="2421300"/>
              <a:ext cx="719832" cy="173467"/>
            </a:xfrm>
            <a:prstGeom prst="rect">
              <a:avLst/>
            </a:prstGeom>
            <a:noFill/>
          </p:spPr>
          <p:txBody>
            <a:bodyPr wrap="square" lIns="0" tIns="0" rIns="0" bIns="0" rtlCol="0" anchor="ctr" anchorCtr="0">
              <a:noAutofit/>
            </a:bodyPr>
            <a:lstStyle/>
            <a:p>
              <a:r>
                <a:rPr lang="en-US" sz="1050" dirty="0" smtClean="0"/>
                <a:t>S0/0/0</a:t>
              </a:r>
              <a:endParaRPr lang="en-US" sz="1050" dirty="0"/>
            </a:p>
          </p:txBody>
        </p:sp>
        <p:pic>
          <p:nvPicPr>
            <p:cNvPr id="21" name="Picture 37"/>
            <p:cNvPicPr>
              <a:picLocks noChangeArrowheads="1"/>
            </p:cNvPicPr>
            <p:nvPr/>
          </p:nvPicPr>
          <p:blipFill>
            <a:blip r:embed="rId2" cstate="print"/>
            <a:srcRect/>
            <a:stretch>
              <a:fillRect/>
            </a:stretch>
          </p:blipFill>
          <p:spPr bwMode="auto">
            <a:xfrm>
              <a:off x="1851717" y="1999500"/>
              <a:ext cx="870351" cy="451691"/>
            </a:xfrm>
            <a:prstGeom prst="rect">
              <a:avLst/>
            </a:prstGeom>
            <a:noFill/>
            <a:ln w="9525">
              <a:noFill/>
              <a:miter lim="800000"/>
              <a:headEnd/>
              <a:tailEnd/>
            </a:ln>
          </p:spPr>
        </p:pic>
        <p:sp>
          <p:nvSpPr>
            <p:cNvPr id="22" name="TextBox 21"/>
            <p:cNvSpPr txBox="1"/>
            <p:nvPr/>
          </p:nvSpPr>
          <p:spPr>
            <a:xfrm>
              <a:off x="2127150" y="2219837"/>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3" name="TextBox 22"/>
            <p:cNvSpPr txBox="1"/>
            <p:nvPr/>
          </p:nvSpPr>
          <p:spPr>
            <a:xfrm>
              <a:off x="2631189" y="2011620"/>
              <a:ext cx="719832" cy="173467"/>
            </a:xfrm>
            <a:prstGeom prst="rect">
              <a:avLst/>
            </a:prstGeom>
            <a:noFill/>
          </p:spPr>
          <p:txBody>
            <a:bodyPr wrap="square" lIns="0" tIns="0" rIns="0" bIns="0" rtlCol="0" anchor="ctr" anchorCtr="0">
              <a:noAutofit/>
            </a:bodyPr>
            <a:lstStyle/>
            <a:p>
              <a:endParaRPr lang="en-US" sz="1050" dirty="0"/>
            </a:p>
          </p:txBody>
        </p:sp>
        <p:sp>
          <p:nvSpPr>
            <p:cNvPr id="24" name="TextBox 23"/>
            <p:cNvSpPr txBox="1"/>
            <p:nvPr/>
          </p:nvSpPr>
          <p:spPr>
            <a:xfrm>
              <a:off x="3651624" y="2348141"/>
              <a:ext cx="719832" cy="287315"/>
            </a:xfrm>
            <a:prstGeom prst="rect">
              <a:avLst/>
            </a:prstGeom>
            <a:noFill/>
          </p:spPr>
          <p:txBody>
            <a:bodyPr wrap="square" lIns="0" tIns="0" rIns="0" bIns="0" rtlCol="0" anchor="ctr" anchorCtr="0">
              <a:noAutofit/>
            </a:bodyPr>
            <a:lstStyle/>
            <a:p>
              <a:r>
                <a:rPr lang="en-US" sz="1050" dirty="0" smtClean="0"/>
                <a:t>S0/1/0</a:t>
              </a:r>
              <a:endParaRPr lang="en-US" sz="1050" dirty="0"/>
            </a:p>
          </p:txBody>
        </p:sp>
        <p:sp>
          <p:nvSpPr>
            <p:cNvPr id="25" name="TextBox 24"/>
            <p:cNvSpPr txBox="1"/>
            <p:nvPr/>
          </p:nvSpPr>
          <p:spPr>
            <a:xfrm>
              <a:off x="673100" y="2108200"/>
              <a:ext cx="1195095" cy="236514"/>
            </a:xfrm>
            <a:prstGeom prst="rect">
              <a:avLst/>
            </a:prstGeom>
            <a:noFill/>
          </p:spPr>
          <p:txBody>
            <a:bodyPr wrap="square" lIns="0" tIns="0" rIns="0" bIns="0" rtlCol="0" anchor="ctr" anchorCtr="0">
              <a:noAutofit/>
            </a:bodyPr>
            <a:lstStyle/>
            <a:p>
              <a:r>
                <a:rPr lang="en-US" sz="1050" dirty="0" smtClean="0"/>
                <a:t>Lo102: 102::1/64</a:t>
              </a:r>
              <a:endParaRPr lang="en-US" sz="1050" dirty="0"/>
            </a:p>
          </p:txBody>
        </p:sp>
        <p:sp>
          <p:nvSpPr>
            <p:cNvPr id="26" name="TextBox 25"/>
            <p:cNvSpPr txBox="1"/>
            <p:nvPr/>
          </p:nvSpPr>
          <p:spPr>
            <a:xfrm>
              <a:off x="5028213" y="2165349"/>
              <a:ext cx="719832" cy="287315"/>
            </a:xfrm>
            <a:prstGeom prst="rect">
              <a:avLst/>
            </a:prstGeom>
            <a:noFill/>
          </p:spPr>
          <p:txBody>
            <a:bodyPr wrap="square" lIns="0" tIns="0" rIns="0" bIns="0" rtlCol="0" anchor="ctr" anchorCtr="0">
              <a:noAutofit/>
            </a:bodyPr>
            <a:lstStyle/>
            <a:p>
              <a:r>
                <a:rPr lang="en-US" sz="1050" dirty="0" smtClean="0"/>
                <a:t>14::1/64</a:t>
              </a:r>
              <a:endParaRPr lang="en-US" sz="1050" dirty="0"/>
            </a:p>
          </p:txBody>
        </p:sp>
        <p:sp>
          <p:nvSpPr>
            <p:cNvPr id="27" name="TextBox 26"/>
            <p:cNvSpPr txBox="1"/>
            <p:nvPr/>
          </p:nvSpPr>
          <p:spPr>
            <a:xfrm>
              <a:off x="5615588" y="2387599"/>
              <a:ext cx="719832" cy="287315"/>
            </a:xfrm>
            <a:prstGeom prst="rect">
              <a:avLst/>
            </a:prstGeom>
            <a:noFill/>
          </p:spPr>
          <p:txBody>
            <a:bodyPr wrap="square" lIns="0" tIns="0" rIns="0" bIns="0" rtlCol="0" anchor="ctr" anchorCtr="0">
              <a:noAutofit/>
            </a:bodyPr>
            <a:lstStyle/>
            <a:p>
              <a:r>
                <a:rPr lang="en-US" sz="1050" dirty="0" smtClean="0"/>
                <a:t>14::4/64</a:t>
              </a:r>
              <a:endParaRPr lang="en-US" sz="1050" dirty="0"/>
            </a:p>
          </p:txBody>
        </p:sp>
        <p:sp>
          <p:nvSpPr>
            <p:cNvPr id="28" name="TextBox 27"/>
            <p:cNvSpPr txBox="1"/>
            <p:nvPr/>
          </p:nvSpPr>
          <p:spPr>
            <a:xfrm>
              <a:off x="2694668" y="1991209"/>
              <a:ext cx="228635" cy="223579"/>
            </a:xfrm>
            <a:prstGeom prst="rect">
              <a:avLst/>
            </a:prstGeom>
            <a:noFill/>
          </p:spPr>
          <p:txBody>
            <a:bodyPr wrap="square" lIns="0" tIns="0" rIns="0" bIns="0" rtlCol="0" anchor="ctr" anchorCtr="0">
              <a:noAutofit/>
            </a:bodyPr>
            <a:lstStyle/>
            <a:p>
              <a:r>
                <a:rPr lang="en-US" sz="1050" dirty="0" smtClean="0"/>
                <a:t>.2</a:t>
              </a:r>
              <a:endParaRPr lang="en-US" sz="1050" dirty="0"/>
            </a:p>
          </p:txBody>
        </p:sp>
        <p:sp>
          <p:nvSpPr>
            <p:cNvPr id="29" name="TextBox 28"/>
            <p:cNvSpPr txBox="1"/>
            <p:nvPr/>
          </p:nvSpPr>
          <p:spPr>
            <a:xfrm>
              <a:off x="6911975" y="1260475"/>
              <a:ext cx="1195095" cy="236514"/>
            </a:xfrm>
            <a:prstGeom prst="rect">
              <a:avLst/>
            </a:prstGeom>
            <a:noFill/>
          </p:spPr>
          <p:txBody>
            <a:bodyPr wrap="square" lIns="0" tIns="0" rIns="0" bIns="0" rtlCol="0" anchor="ctr" anchorCtr="0">
              <a:noAutofit/>
            </a:bodyPr>
            <a:lstStyle/>
            <a:p>
              <a:r>
                <a:rPr lang="en-US" sz="1050" dirty="0" smtClean="0"/>
                <a:t>Lo103: 103::1/64</a:t>
              </a:r>
              <a:endParaRPr lang="en-US" sz="1050" dirty="0"/>
            </a:p>
          </p:txBody>
        </p:sp>
        <p:sp>
          <p:nvSpPr>
            <p:cNvPr id="30" name="TextBox 29"/>
            <p:cNvSpPr txBox="1"/>
            <p:nvPr/>
          </p:nvSpPr>
          <p:spPr>
            <a:xfrm>
              <a:off x="7112000" y="2555875"/>
              <a:ext cx="1195095" cy="236514"/>
            </a:xfrm>
            <a:prstGeom prst="rect">
              <a:avLst/>
            </a:prstGeom>
            <a:noFill/>
          </p:spPr>
          <p:txBody>
            <a:bodyPr wrap="square" lIns="0" tIns="0" rIns="0" bIns="0" rtlCol="0" anchor="ctr" anchorCtr="0">
              <a:noAutofit/>
            </a:bodyPr>
            <a:lstStyle/>
            <a:p>
              <a:r>
                <a:rPr lang="en-US" sz="1050" dirty="0" smtClean="0"/>
                <a:t>Lo104: 104::1/64</a:t>
              </a:r>
              <a:endParaRPr lang="en-US" sz="1050" dirty="0"/>
            </a:p>
          </p:txBody>
        </p:sp>
        <p:sp>
          <p:nvSpPr>
            <p:cNvPr id="31" name="TextBox 30"/>
            <p:cNvSpPr txBox="1"/>
            <p:nvPr/>
          </p:nvSpPr>
          <p:spPr>
            <a:xfrm>
              <a:off x="4780563" y="1727199"/>
              <a:ext cx="719832" cy="287315"/>
            </a:xfrm>
            <a:prstGeom prst="rect">
              <a:avLst/>
            </a:prstGeom>
            <a:noFill/>
          </p:spPr>
          <p:txBody>
            <a:bodyPr wrap="square" lIns="0" tIns="0" rIns="0" bIns="0" rtlCol="0" anchor="ctr" anchorCtr="0">
              <a:noAutofit/>
            </a:bodyPr>
            <a:lstStyle/>
            <a:p>
              <a:r>
                <a:rPr lang="en-US" sz="1050" dirty="0" smtClean="0"/>
                <a:t>13::1/64</a:t>
              </a:r>
              <a:endParaRPr lang="en-US" sz="1050" dirty="0"/>
            </a:p>
          </p:txBody>
        </p:sp>
        <p:sp>
          <p:nvSpPr>
            <p:cNvPr id="32" name="TextBox 31"/>
            <p:cNvSpPr txBox="1"/>
            <p:nvPr/>
          </p:nvSpPr>
          <p:spPr>
            <a:xfrm>
              <a:off x="5367938" y="1396999"/>
              <a:ext cx="719832" cy="287315"/>
            </a:xfrm>
            <a:prstGeom prst="rect">
              <a:avLst/>
            </a:prstGeom>
            <a:noFill/>
          </p:spPr>
          <p:txBody>
            <a:bodyPr wrap="square" lIns="0" tIns="0" rIns="0" bIns="0" rtlCol="0" anchor="ctr" anchorCtr="0">
              <a:noAutofit/>
            </a:bodyPr>
            <a:lstStyle/>
            <a:p>
              <a:r>
                <a:rPr lang="en-US" sz="1050" dirty="0" smtClean="0"/>
                <a:t>13::3/64</a:t>
              </a:r>
              <a:endParaRPr lang="en-US" sz="1050" dirty="0"/>
            </a:p>
          </p:txBody>
        </p:sp>
        <p:sp>
          <p:nvSpPr>
            <p:cNvPr id="33" name="TextBox 32"/>
            <p:cNvSpPr txBox="1"/>
            <p:nvPr/>
          </p:nvSpPr>
          <p:spPr>
            <a:xfrm>
              <a:off x="6461025" y="1810262"/>
              <a:ext cx="1385123" cy="258532"/>
            </a:xfrm>
            <a:prstGeom prst="rect">
              <a:avLst/>
            </a:prstGeom>
            <a:noFill/>
          </p:spPr>
          <p:txBody>
            <a:bodyPr wrap="none" rtlCol="0">
              <a:spAutoFit/>
            </a:bodyPr>
            <a:lstStyle/>
            <a:p>
              <a:r>
                <a:rPr lang="en-US" sz="1200" b="1" dirty="0" smtClean="0"/>
                <a:t>IPv6 RIP NAT-PT</a:t>
              </a:r>
              <a:endParaRPr lang="en-US" sz="1200" b="1" dirty="0"/>
            </a:p>
          </p:txBody>
        </p:sp>
        <p:sp>
          <p:nvSpPr>
            <p:cNvPr id="34" name="TextBox 33"/>
            <p:cNvSpPr txBox="1"/>
            <p:nvPr/>
          </p:nvSpPr>
          <p:spPr>
            <a:xfrm>
              <a:off x="2936775" y="1143512"/>
              <a:ext cx="886781" cy="258532"/>
            </a:xfrm>
            <a:prstGeom prst="rect">
              <a:avLst/>
            </a:prstGeom>
            <a:noFill/>
          </p:spPr>
          <p:txBody>
            <a:bodyPr wrap="none" rtlCol="0">
              <a:spAutoFit/>
            </a:bodyPr>
            <a:lstStyle/>
            <a:p>
              <a:r>
                <a:rPr lang="en-US" sz="1200" b="1" dirty="0" smtClean="0"/>
                <a:t>IPv4 Only</a:t>
              </a:r>
              <a:endParaRPr lang="en-US" sz="1200" b="1" dirty="0"/>
            </a:p>
          </p:txBody>
        </p:sp>
      </p:grpSp>
    </p:spTree>
  </p:cSld>
  <p:clrMapOvr>
    <a:masterClrMapping/>
  </p:clrMapOvr>
  <p:timing>
    <p:tnLst>
      <p:par>
        <p:cTn id="1" dur="indefinite" restart="never" nodeType="tmRoot"/>
      </p:par>
    </p:tnLst>
  </p:timing>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bwMode="auto">
          <a:xfrm>
            <a:off x="342900" y="4533899"/>
            <a:ext cx="2882900" cy="393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Static NAT-PT Example</a:t>
            </a:r>
            <a:endParaRPr lang="en-US" dirty="0"/>
          </a:p>
        </p:txBody>
      </p:sp>
      <p:sp>
        <p:nvSpPr>
          <p:cNvPr id="36" name="Content Placeholder 6"/>
          <p:cNvSpPr>
            <a:spLocks noGrp="1"/>
          </p:cNvSpPr>
          <p:nvPr>
            <p:ph idx="11"/>
          </p:nvPr>
        </p:nvSpPr>
        <p:spPr>
          <a:xfrm>
            <a:off x="279400" y="5396525"/>
            <a:ext cx="8520354" cy="734504"/>
          </a:xfrm>
        </p:spPr>
        <p:txBody>
          <a:bodyPr>
            <a:normAutofit/>
          </a:bodyPr>
          <a:lstStyle/>
          <a:p>
            <a:r>
              <a:rPr lang="en-US" sz="2000" dirty="0" smtClean="0"/>
              <a:t>The routing table confirms that the NAT-PT 96-bit prefix has been advertised to R4. </a:t>
            </a:r>
          </a:p>
        </p:txBody>
      </p:sp>
      <p:sp>
        <p:nvSpPr>
          <p:cNvPr id="6" name="Content Placeholder 15"/>
          <p:cNvSpPr txBox="1">
            <a:spLocks/>
          </p:cNvSpPr>
          <p:nvPr/>
        </p:nvSpPr>
        <p:spPr bwMode="auto">
          <a:xfrm>
            <a:off x="293467" y="3425824"/>
            <a:ext cx="8520113" cy="17272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 </a:t>
            </a:r>
            <a:r>
              <a:rPr lang="pt-BR" sz="1200" b="1" kern="0" dirty="0" smtClean="0">
                <a:latin typeface="Courier New" pitchFamily="49" charset="0"/>
                <a:cs typeface="Courier New" pitchFamily="49" charset="0"/>
              </a:rPr>
              <a:t>show ipv6 route rip</a:t>
            </a:r>
          </a:p>
          <a:p>
            <a:pPr algn="l" defTabSz="814388" eaLnBrk="1" hangingPunct="1">
              <a:lnSpc>
                <a:spcPct val="100000"/>
              </a:lnSpc>
              <a:spcBef>
                <a:spcPts val="0"/>
              </a:spcBef>
              <a:spcAft>
                <a:spcPts val="0"/>
              </a:spcAft>
              <a:buClr>
                <a:srgbClr val="708CA1"/>
              </a:buClr>
            </a:pPr>
            <a:endParaRPr lang="pt-BR"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&lt;ouput omitted&gt;</a:t>
            </a:r>
          </a:p>
          <a:p>
            <a:pPr algn="l" defTabSz="814388" eaLnBrk="1" hangingPunct="1">
              <a:lnSpc>
                <a:spcPct val="100000"/>
              </a:lnSpc>
              <a:spcBef>
                <a:spcPts val="0"/>
              </a:spcBef>
              <a:spcAft>
                <a:spcPts val="0"/>
              </a:spcAft>
              <a:buClr>
                <a:srgbClr val="708CA1"/>
              </a:buClr>
            </a:pPr>
            <a:endParaRPr lang="pt-BR" sz="1200"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   13::/64 [120/2]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FE80::1, Serial 1/1.7</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   1144::/96 [120/4]</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     via FE80::1, Serial 1/1.7</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R4#</a:t>
            </a:r>
            <a:endParaRPr lang="en-US" sz="1200" b="1" kern="0" dirty="0" smtClean="0">
              <a:latin typeface="Courier New" pitchFamily="49" charset="0"/>
              <a:cs typeface="Courier New" pitchFamily="49" charset="0"/>
            </a:endParaRPr>
          </a:p>
        </p:txBody>
      </p:sp>
      <p:grpSp>
        <p:nvGrpSpPr>
          <p:cNvPr id="3" name="Group 34"/>
          <p:cNvGrpSpPr/>
          <p:nvPr/>
        </p:nvGrpSpPr>
        <p:grpSpPr>
          <a:xfrm>
            <a:off x="743438" y="1101968"/>
            <a:ext cx="7633995" cy="2095500"/>
            <a:chOff x="673100" y="914400"/>
            <a:chExt cx="7633995" cy="2095500"/>
          </a:xfrm>
        </p:grpSpPr>
        <p:sp>
          <p:nvSpPr>
            <p:cNvPr id="7" name="Rounded Rectangle 6"/>
            <p:cNvSpPr/>
            <p:nvPr/>
          </p:nvSpPr>
          <p:spPr bwMode="auto">
            <a:xfrm>
              <a:off x="2495550" y="914400"/>
              <a:ext cx="1924050" cy="2095500"/>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ounded Rectangle 7"/>
            <p:cNvSpPr/>
            <p:nvPr/>
          </p:nvSpPr>
          <p:spPr bwMode="auto">
            <a:xfrm>
              <a:off x="4743449" y="914400"/>
              <a:ext cx="3552825" cy="20955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 name="Freeform 9"/>
            <p:cNvSpPr>
              <a:spLocks/>
            </p:cNvSpPr>
            <p:nvPr/>
          </p:nvSpPr>
          <p:spPr bwMode="auto">
            <a:xfrm rot="625438">
              <a:off x="4849585" y="2492192"/>
              <a:ext cx="1702700" cy="15148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10" name="Freeform 9"/>
            <p:cNvSpPr>
              <a:spLocks/>
            </p:cNvSpPr>
            <p:nvPr/>
          </p:nvSpPr>
          <p:spPr bwMode="auto">
            <a:xfrm>
              <a:off x="2108586" y="2213054"/>
              <a:ext cx="2879398" cy="138260"/>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1" name="Picture 37"/>
            <p:cNvPicPr>
              <a:picLocks noChangeArrowheads="1"/>
            </p:cNvPicPr>
            <p:nvPr/>
          </p:nvPicPr>
          <p:blipFill>
            <a:blip r:embed="rId2" cstate="print"/>
            <a:srcRect/>
            <a:stretch>
              <a:fillRect/>
            </a:stretch>
          </p:blipFill>
          <p:spPr bwMode="auto">
            <a:xfrm>
              <a:off x="4175817" y="1999500"/>
              <a:ext cx="870351" cy="451691"/>
            </a:xfrm>
            <a:prstGeom prst="rect">
              <a:avLst/>
            </a:prstGeom>
            <a:noFill/>
            <a:ln w="9525">
              <a:noFill/>
              <a:miter lim="800000"/>
              <a:headEnd/>
              <a:tailEnd/>
            </a:ln>
          </p:spPr>
        </p:pic>
        <p:sp>
          <p:nvSpPr>
            <p:cNvPr id="12" name="TextBox 11"/>
            <p:cNvSpPr txBox="1"/>
            <p:nvPr/>
          </p:nvSpPr>
          <p:spPr>
            <a:xfrm>
              <a:off x="4451250" y="221983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13" name="Straight Connector 12"/>
            <p:cNvCxnSpPr>
              <a:stCxn id="11" idx="3"/>
              <a:endCxn id="15" idx="1"/>
            </p:cNvCxnSpPr>
            <p:nvPr/>
          </p:nvCxnSpPr>
          <p:spPr bwMode="auto">
            <a:xfrm flipV="1">
              <a:off x="5046168" y="1526635"/>
              <a:ext cx="1260227" cy="698711"/>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14" name="Picture 37"/>
            <p:cNvPicPr>
              <a:picLocks noChangeArrowheads="1"/>
            </p:cNvPicPr>
            <p:nvPr/>
          </p:nvPicPr>
          <p:blipFill>
            <a:blip r:embed="rId2" cstate="print"/>
            <a:srcRect/>
            <a:stretch>
              <a:fillRect/>
            </a:stretch>
          </p:blipFill>
          <p:spPr bwMode="auto">
            <a:xfrm>
              <a:off x="6040884" y="1168822"/>
              <a:ext cx="870351" cy="451691"/>
            </a:xfrm>
            <a:prstGeom prst="rect">
              <a:avLst/>
            </a:prstGeom>
            <a:noFill/>
            <a:ln w="9525">
              <a:noFill/>
              <a:miter lim="800000"/>
              <a:headEnd/>
              <a:tailEnd/>
            </a:ln>
          </p:spPr>
        </p:pic>
        <p:sp>
          <p:nvSpPr>
            <p:cNvPr id="15" name="TextBox 14"/>
            <p:cNvSpPr txBox="1"/>
            <p:nvPr/>
          </p:nvSpPr>
          <p:spPr>
            <a:xfrm>
              <a:off x="6306395" y="139736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16" name="Picture 37"/>
            <p:cNvPicPr>
              <a:picLocks noChangeArrowheads="1"/>
            </p:cNvPicPr>
            <p:nvPr/>
          </p:nvPicPr>
          <p:blipFill>
            <a:blip r:embed="rId2" cstate="print"/>
            <a:srcRect/>
            <a:stretch>
              <a:fillRect/>
            </a:stretch>
          </p:blipFill>
          <p:spPr bwMode="auto">
            <a:xfrm>
              <a:off x="6262608" y="2441898"/>
              <a:ext cx="870351" cy="451691"/>
            </a:xfrm>
            <a:prstGeom prst="rect">
              <a:avLst/>
            </a:prstGeom>
            <a:noFill/>
            <a:ln w="9525">
              <a:noFill/>
              <a:miter lim="800000"/>
              <a:headEnd/>
              <a:tailEnd/>
            </a:ln>
          </p:spPr>
        </p:pic>
        <p:sp>
          <p:nvSpPr>
            <p:cNvPr id="17" name="TextBox 16"/>
            <p:cNvSpPr txBox="1"/>
            <p:nvPr/>
          </p:nvSpPr>
          <p:spPr>
            <a:xfrm>
              <a:off x="6528119" y="2670445"/>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8" name="TextBox 17"/>
            <p:cNvSpPr txBox="1"/>
            <p:nvPr/>
          </p:nvSpPr>
          <p:spPr>
            <a:xfrm>
              <a:off x="2971721" y="1772556"/>
              <a:ext cx="1048736" cy="215901"/>
            </a:xfrm>
            <a:prstGeom prst="rect">
              <a:avLst/>
            </a:prstGeom>
            <a:noFill/>
          </p:spPr>
          <p:txBody>
            <a:bodyPr wrap="square" lIns="0" tIns="0" rIns="0" bIns="0" rtlCol="0" anchor="ctr" anchorCtr="0">
              <a:noAutofit/>
            </a:bodyPr>
            <a:lstStyle/>
            <a:p>
              <a:r>
                <a:rPr lang="en-US" sz="1050" dirty="0" smtClean="0"/>
                <a:t>172.16.123.0/24</a:t>
              </a:r>
              <a:endParaRPr lang="en-US" sz="1050" dirty="0"/>
            </a:p>
          </p:txBody>
        </p:sp>
        <p:sp>
          <p:nvSpPr>
            <p:cNvPr id="19" name="TextBox 18"/>
            <p:cNvSpPr txBox="1"/>
            <p:nvPr/>
          </p:nvSpPr>
          <p:spPr>
            <a:xfrm>
              <a:off x="3961493" y="2029309"/>
              <a:ext cx="228635" cy="223579"/>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20" name="TextBox 19"/>
            <p:cNvSpPr txBox="1"/>
            <p:nvPr/>
          </p:nvSpPr>
          <p:spPr>
            <a:xfrm>
              <a:off x="4581547" y="2421300"/>
              <a:ext cx="719832" cy="173467"/>
            </a:xfrm>
            <a:prstGeom prst="rect">
              <a:avLst/>
            </a:prstGeom>
            <a:noFill/>
          </p:spPr>
          <p:txBody>
            <a:bodyPr wrap="square" lIns="0" tIns="0" rIns="0" bIns="0" rtlCol="0" anchor="ctr" anchorCtr="0">
              <a:noAutofit/>
            </a:bodyPr>
            <a:lstStyle/>
            <a:p>
              <a:r>
                <a:rPr lang="en-US" sz="1050" dirty="0" smtClean="0"/>
                <a:t>S0/0/0</a:t>
              </a:r>
              <a:endParaRPr lang="en-US" sz="1050" dirty="0"/>
            </a:p>
          </p:txBody>
        </p:sp>
        <p:pic>
          <p:nvPicPr>
            <p:cNvPr id="21" name="Picture 37"/>
            <p:cNvPicPr>
              <a:picLocks noChangeArrowheads="1"/>
            </p:cNvPicPr>
            <p:nvPr/>
          </p:nvPicPr>
          <p:blipFill>
            <a:blip r:embed="rId2" cstate="print"/>
            <a:srcRect/>
            <a:stretch>
              <a:fillRect/>
            </a:stretch>
          </p:blipFill>
          <p:spPr bwMode="auto">
            <a:xfrm>
              <a:off x="1851717" y="1999500"/>
              <a:ext cx="870351" cy="451691"/>
            </a:xfrm>
            <a:prstGeom prst="rect">
              <a:avLst/>
            </a:prstGeom>
            <a:noFill/>
            <a:ln w="9525">
              <a:noFill/>
              <a:miter lim="800000"/>
              <a:headEnd/>
              <a:tailEnd/>
            </a:ln>
          </p:spPr>
        </p:pic>
        <p:sp>
          <p:nvSpPr>
            <p:cNvPr id="22" name="TextBox 21"/>
            <p:cNvSpPr txBox="1"/>
            <p:nvPr/>
          </p:nvSpPr>
          <p:spPr>
            <a:xfrm>
              <a:off x="2127150" y="2219837"/>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3" name="TextBox 22"/>
            <p:cNvSpPr txBox="1"/>
            <p:nvPr/>
          </p:nvSpPr>
          <p:spPr>
            <a:xfrm>
              <a:off x="2631189" y="2011620"/>
              <a:ext cx="719832" cy="173467"/>
            </a:xfrm>
            <a:prstGeom prst="rect">
              <a:avLst/>
            </a:prstGeom>
            <a:noFill/>
          </p:spPr>
          <p:txBody>
            <a:bodyPr wrap="square" lIns="0" tIns="0" rIns="0" bIns="0" rtlCol="0" anchor="ctr" anchorCtr="0">
              <a:noAutofit/>
            </a:bodyPr>
            <a:lstStyle/>
            <a:p>
              <a:endParaRPr lang="en-US" sz="1050" dirty="0"/>
            </a:p>
          </p:txBody>
        </p:sp>
        <p:sp>
          <p:nvSpPr>
            <p:cNvPr id="24" name="TextBox 23"/>
            <p:cNvSpPr txBox="1"/>
            <p:nvPr/>
          </p:nvSpPr>
          <p:spPr>
            <a:xfrm>
              <a:off x="3651624" y="2348141"/>
              <a:ext cx="719832" cy="287315"/>
            </a:xfrm>
            <a:prstGeom prst="rect">
              <a:avLst/>
            </a:prstGeom>
            <a:noFill/>
          </p:spPr>
          <p:txBody>
            <a:bodyPr wrap="square" lIns="0" tIns="0" rIns="0" bIns="0" rtlCol="0" anchor="ctr" anchorCtr="0">
              <a:noAutofit/>
            </a:bodyPr>
            <a:lstStyle/>
            <a:p>
              <a:r>
                <a:rPr lang="en-US" sz="1050" dirty="0" smtClean="0"/>
                <a:t>S0/1/0</a:t>
              </a:r>
              <a:endParaRPr lang="en-US" sz="1050" dirty="0"/>
            </a:p>
          </p:txBody>
        </p:sp>
        <p:sp>
          <p:nvSpPr>
            <p:cNvPr id="25" name="TextBox 24"/>
            <p:cNvSpPr txBox="1"/>
            <p:nvPr/>
          </p:nvSpPr>
          <p:spPr>
            <a:xfrm>
              <a:off x="673100" y="2108200"/>
              <a:ext cx="1195095" cy="236514"/>
            </a:xfrm>
            <a:prstGeom prst="rect">
              <a:avLst/>
            </a:prstGeom>
            <a:noFill/>
          </p:spPr>
          <p:txBody>
            <a:bodyPr wrap="square" lIns="0" tIns="0" rIns="0" bIns="0" rtlCol="0" anchor="ctr" anchorCtr="0">
              <a:noAutofit/>
            </a:bodyPr>
            <a:lstStyle/>
            <a:p>
              <a:r>
                <a:rPr lang="en-US" sz="1050" dirty="0" smtClean="0"/>
                <a:t>Lo102: 102::1/64</a:t>
              </a:r>
              <a:endParaRPr lang="en-US" sz="1050" dirty="0"/>
            </a:p>
          </p:txBody>
        </p:sp>
        <p:sp>
          <p:nvSpPr>
            <p:cNvPr id="26" name="TextBox 25"/>
            <p:cNvSpPr txBox="1"/>
            <p:nvPr/>
          </p:nvSpPr>
          <p:spPr>
            <a:xfrm>
              <a:off x="5028213" y="2165349"/>
              <a:ext cx="719832" cy="287315"/>
            </a:xfrm>
            <a:prstGeom prst="rect">
              <a:avLst/>
            </a:prstGeom>
            <a:noFill/>
          </p:spPr>
          <p:txBody>
            <a:bodyPr wrap="square" lIns="0" tIns="0" rIns="0" bIns="0" rtlCol="0" anchor="ctr" anchorCtr="0">
              <a:noAutofit/>
            </a:bodyPr>
            <a:lstStyle/>
            <a:p>
              <a:r>
                <a:rPr lang="en-US" sz="1050" dirty="0" smtClean="0"/>
                <a:t>14::1/64</a:t>
              </a:r>
              <a:endParaRPr lang="en-US" sz="1050" dirty="0"/>
            </a:p>
          </p:txBody>
        </p:sp>
        <p:sp>
          <p:nvSpPr>
            <p:cNvPr id="27" name="TextBox 26"/>
            <p:cNvSpPr txBox="1"/>
            <p:nvPr/>
          </p:nvSpPr>
          <p:spPr>
            <a:xfrm>
              <a:off x="5615588" y="2387599"/>
              <a:ext cx="719832" cy="287315"/>
            </a:xfrm>
            <a:prstGeom prst="rect">
              <a:avLst/>
            </a:prstGeom>
            <a:noFill/>
          </p:spPr>
          <p:txBody>
            <a:bodyPr wrap="square" lIns="0" tIns="0" rIns="0" bIns="0" rtlCol="0" anchor="ctr" anchorCtr="0">
              <a:noAutofit/>
            </a:bodyPr>
            <a:lstStyle/>
            <a:p>
              <a:r>
                <a:rPr lang="en-US" sz="1050" dirty="0" smtClean="0"/>
                <a:t>14::4/64</a:t>
              </a:r>
              <a:endParaRPr lang="en-US" sz="1050" dirty="0"/>
            </a:p>
          </p:txBody>
        </p:sp>
        <p:sp>
          <p:nvSpPr>
            <p:cNvPr id="28" name="TextBox 27"/>
            <p:cNvSpPr txBox="1"/>
            <p:nvPr/>
          </p:nvSpPr>
          <p:spPr>
            <a:xfrm>
              <a:off x="2694668" y="1991209"/>
              <a:ext cx="228635" cy="223579"/>
            </a:xfrm>
            <a:prstGeom prst="rect">
              <a:avLst/>
            </a:prstGeom>
            <a:noFill/>
          </p:spPr>
          <p:txBody>
            <a:bodyPr wrap="square" lIns="0" tIns="0" rIns="0" bIns="0" rtlCol="0" anchor="ctr" anchorCtr="0">
              <a:noAutofit/>
            </a:bodyPr>
            <a:lstStyle/>
            <a:p>
              <a:r>
                <a:rPr lang="en-US" sz="1050" dirty="0" smtClean="0"/>
                <a:t>.2</a:t>
              </a:r>
              <a:endParaRPr lang="en-US" sz="1050" dirty="0"/>
            </a:p>
          </p:txBody>
        </p:sp>
        <p:sp>
          <p:nvSpPr>
            <p:cNvPr id="29" name="TextBox 28"/>
            <p:cNvSpPr txBox="1"/>
            <p:nvPr/>
          </p:nvSpPr>
          <p:spPr>
            <a:xfrm>
              <a:off x="6911975" y="1260475"/>
              <a:ext cx="1195095" cy="236514"/>
            </a:xfrm>
            <a:prstGeom prst="rect">
              <a:avLst/>
            </a:prstGeom>
            <a:noFill/>
          </p:spPr>
          <p:txBody>
            <a:bodyPr wrap="square" lIns="0" tIns="0" rIns="0" bIns="0" rtlCol="0" anchor="ctr" anchorCtr="0">
              <a:noAutofit/>
            </a:bodyPr>
            <a:lstStyle/>
            <a:p>
              <a:r>
                <a:rPr lang="en-US" sz="1050" dirty="0" smtClean="0"/>
                <a:t>Lo103: 103::1/64</a:t>
              </a:r>
              <a:endParaRPr lang="en-US" sz="1050" dirty="0"/>
            </a:p>
          </p:txBody>
        </p:sp>
        <p:sp>
          <p:nvSpPr>
            <p:cNvPr id="30" name="TextBox 29"/>
            <p:cNvSpPr txBox="1"/>
            <p:nvPr/>
          </p:nvSpPr>
          <p:spPr>
            <a:xfrm>
              <a:off x="7112000" y="2555875"/>
              <a:ext cx="1195095" cy="236514"/>
            </a:xfrm>
            <a:prstGeom prst="rect">
              <a:avLst/>
            </a:prstGeom>
            <a:noFill/>
          </p:spPr>
          <p:txBody>
            <a:bodyPr wrap="square" lIns="0" tIns="0" rIns="0" bIns="0" rtlCol="0" anchor="ctr" anchorCtr="0">
              <a:noAutofit/>
            </a:bodyPr>
            <a:lstStyle/>
            <a:p>
              <a:r>
                <a:rPr lang="en-US" sz="1050" dirty="0" smtClean="0"/>
                <a:t>Lo104: 104::1/64</a:t>
              </a:r>
              <a:endParaRPr lang="en-US" sz="1050" dirty="0"/>
            </a:p>
          </p:txBody>
        </p:sp>
        <p:sp>
          <p:nvSpPr>
            <p:cNvPr id="31" name="TextBox 30"/>
            <p:cNvSpPr txBox="1"/>
            <p:nvPr/>
          </p:nvSpPr>
          <p:spPr>
            <a:xfrm>
              <a:off x="4780563" y="1727199"/>
              <a:ext cx="719832" cy="287315"/>
            </a:xfrm>
            <a:prstGeom prst="rect">
              <a:avLst/>
            </a:prstGeom>
            <a:noFill/>
          </p:spPr>
          <p:txBody>
            <a:bodyPr wrap="square" lIns="0" tIns="0" rIns="0" bIns="0" rtlCol="0" anchor="ctr" anchorCtr="0">
              <a:noAutofit/>
            </a:bodyPr>
            <a:lstStyle/>
            <a:p>
              <a:r>
                <a:rPr lang="en-US" sz="1050" dirty="0" smtClean="0"/>
                <a:t>13::1/64</a:t>
              </a:r>
              <a:endParaRPr lang="en-US" sz="1050" dirty="0"/>
            </a:p>
          </p:txBody>
        </p:sp>
        <p:sp>
          <p:nvSpPr>
            <p:cNvPr id="32" name="TextBox 31"/>
            <p:cNvSpPr txBox="1"/>
            <p:nvPr/>
          </p:nvSpPr>
          <p:spPr>
            <a:xfrm>
              <a:off x="5367938" y="1396999"/>
              <a:ext cx="719832" cy="287315"/>
            </a:xfrm>
            <a:prstGeom prst="rect">
              <a:avLst/>
            </a:prstGeom>
            <a:noFill/>
          </p:spPr>
          <p:txBody>
            <a:bodyPr wrap="square" lIns="0" tIns="0" rIns="0" bIns="0" rtlCol="0" anchor="ctr" anchorCtr="0">
              <a:noAutofit/>
            </a:bodyPr>
            <a:lstStyle/>
            <a:p>
              <a:r>
                <a:rPr lang="en-US" sz="1050" dirty="0" smtClean="0"/>
                <a:t>13::3/64</a:t>
              </a:r>
              <a:endParaRPr lang="en-US" sz="1050" dirty="0"/>
            </a:p>
          </p:txBody>
        </p:sp>
        <p:sp>
          <p:nvSpPr>
            <p:cNvPr id="33" name="TextBox 32"/>
            <p:cNvSpPr txBox="1"/>
            <p:nvPr/>
          </p:nvSpPr>
          <p:spPr>
            <a:xfrm>
              <a:off x="6461025" y="1810262"/>
              <a:ext cx="1385123" cy="258532"/>
            </a:xfrm>
            <a:prstGeom prst="rect">
              <a:avLst/>
            </a:prstGeom>
            <a:noFill/>
          </p:spPr>
          <p:txBody>
            <a:bodyPr wrap="none" rtlCol="0">
              <a:spAutoFit/>
            </a:bodyPr>
            <a:lstStyle/>
            <a:p>
              <a:r>
                <a:rPr lang="en-US" sz="1200" b="1" dirty="0" smtClean="0"/>
                <a:t>IPv6 RIP NAT-PT</a:t>
              </a:r>
              <a:endParaRPr lang="en-US" sz="1200" b="1" dirty="0"/>
            </a:p>
          </p:txBody>
        </p:sp>
        <p:sp>
          <p:nvSpPr>
            <p:cNvPr id="34" name="TextBox 33"/>
            <p:cNvSpPr txBox="1"/>
            <p:nvPr/>
          </p:nvSpPr>
          <p:spPr>
            <a:xfrm>
              <a:off x="2936775" y="1143512"/>
              <a:ext cx="886781" cy="258532"/>
            </a:xfrm>
            <a:prstGeom prst="rect">
              <a:avLst/>
            </a:prstGeom>
            <a:noFill/>
          </p:spPr>
          <p:txBody>
            <a:bodyPr wrap="none" rtlCol="0">
              <a:spAutoFit/>
            </a:bodyPr>
            <a:lstStyle/>
            <a:p>
              <a:r>
                <a:rPr lang="en-US" sz="1200" b="1" dirty="0" smtClean="0"/>
                <a:t>IPv4 Only</a:t>
              </a:r>
              <a:endParaRPr lang="en-US" sz="1200" b="1" dirty="0"/>
            </a:p>
          </p:txBody>
        </p:sp>
      </p:grpSp>
    </p:spTree>
  </p:cSld>
  <p:clrMapOvr>
    <a:masterClrMapping/>
  </p:clrMapOvr>
  <p:timing>
    <p:tnLst>
      <p:par>
        <p:cTn id="1" dur="indefinite" restart="never" nodeType="tmRoot"/>
      </p:par>
    </p:tnLst>
  </p:timing>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bwMode="auto">
          <a:xfrm>
            <a:off x="342900" y="4013199"/>
            <a:ext cx="6642100" cy="381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Static NAT-PT Example</a:t>
            </a:r>
            <a:endParaRPr lang="en-US" dirty="0"/>
          </a:p>
        </p:txBody>
      </p:sp>
      <p:sp>
        <p:nvSpPr>
          <p:cNvPr id="36" name="Content Placeholder 6"/>
          <p:cNvSpPr>
            <a:spLocks noGrp="1"/>
          </p:cNvSpPr>
          <p:nvPr>
            <p:ph idx="11"/>
          </p:nvPr>
        </p:nvSpPr>
        <p:spPr>
          <a:xfrm>
            <a:off x="279400" y="4904159"/>
            <a:ext cx="8520354" cy="734504"/>
          </a:xfrm>
        </p:spPr>
        <p:txBody>
          <a:bodyPr>
            <a:normAutofit/>
          </a:bodyPr>
          <a:lstStyle/>
          <a:p>
            <a:r>
              <a:rPr lang="en-US" sz="2000" dirty="0" smtClean="0"/>
              <a:t>Connectivity from R4 to R2 is verified.</a:t>
            </a:r>
          </a:p>
        </p:txBody>
      </p:sp>
      <p:sp>
        <p:nvSpPr>
          <p:cNvPr id="6" name="Content Placeholder 15"/>
          <p:cNvSpPr txBox="1">
            <a:spLocks/>
          </p:cNvSpPr>
          <p:nvPr/>
        </p:nvSpPr>
        <p:spPr bwMode="auto">
          <a:xfrm>
            <a:off x="293467" y="3425824"/>
            <a:ext cx="8520113" cy="12319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 </a:t>
            </a:r>
            <a:r>
              <a:rPr lang="en-US" sz="1200" b="1" kern="0" dirty="0" smtClean="0">
                <a:latin typeface="Courier New" pitchFamily="49" charset="0"/>
                <a:cs typeface="Courier New" pitchFamily="49" charset="0"/>
              </a:rPr>
              <a:t>ping 1144::1</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Type escape sequence to abort.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Sending 5, 100-byte ICMP Echos to 1144::1, timeout is 2 seconds: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Success rate is 100 percent (5/5), round-trip min/avg/max = 68/70/73 ms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R4#</a:t>
            </a:r>
            <a:endParaRPr lang="en-US" sz="1200" b="1" kern="0" dirty="0" smtClean="0">
              <a:latin typeface="Courier New" pitchFamily="49" charset="0"/>
              <a:cs typeface="Courier New" pitchFamily="49" charset="0"/>
            </a:endParaRPr>
          </a:p>
        </p:txBody>
      </p:sp>
      <p:grpSp>
        <p:nvGrpSpPr>
          <p:cNvPr id="3" name="Group 34"/>
          <p:cNvGrpSpPr/>
          <p:nvPr/>
        </p:nvGrpSpPr>
        <p:grpSpPr>
          <a:xfrm>
            <a:off x="743438" y="1101968"/>
            <a:ext cx="7633995" cy="2095500"/>
            <a:chOff x="673100" y="914400"/>
            <a:chExt cx="7633995" cy="2095500"/>
          </a:xfrm>
        </p:grpSpPr>
        <p:sp>
          <p:nvSpPr>
            <p:cNvPr id="7" name="Rounded Rectangle 6"/>
            <p:cNvSpPr/>
            <p:nvPr/>
          </p:nvSpPr>
          <p:spPr bwMode="auto">
            <a:xfrm>
              <a:off x="2495550" y="914400"/>
              <a:ext cx="1924050" cy="2095500"/>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ounded Rectangle 7"/>
            <p:cNvSpPr/>
            <p:nvPr/>
          </p:nvSpPr>
          <p:spPr bwMode="auto">
            <a:xfrm>
              <a:off x="4743449" y="914400"/>
              <a:ext cx="3552825" cy="20955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 name="Freeform 9"/>
            <p:cNvSpPr>
              <a:spLocks/>
            </p:cNvSpPr>
            <p:nvPr/>
          </p:nvSpPr>
          <p:spPr bwMode="auto">
            <a:xfrm rot="625438">
              <a:off x="4849585" y="2492192"/>
              <a:ext cx="1702700" cy="15148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10" name="Freeform 9"/>
            <p:cNvSpPr>
              <a:spLocks/>
            </p:cNvSpPr>
            <p:nvPr/>
          </p:nvSpPr>
          <p:spPr bwMode="auto">
            <a:xfrm>
              <a:off x="2108586" y="2213054"/>
              <a:ext cx="2879398" cy="138260"/>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1" name="Picture 37"/>
            <p:cNvPicPr>
              <a:picLocks noChangeArrowheads="1"/>
            </p:cNvPicPr>
            <p:nvPr/>
          </p:nvPicPr>
          <p:blipFill>
            <a:blip r:embed="rId2" cstate="print"/>
            <a:srcRect/>
            <a:stretch>
              <a:fillRect/>
            </a:stretch>
          </p:blipFill>
          <p:spPr bwMode="auto">
            <a:xfrm>
              <a:off x="4175817" y="1999500"/>
              <a:ext cx="870351" cy="451691"/>
            </a:xfrm>
            <a:prstGeom prst="rect">
              <a:avLst/>
            </a:prstGeom>
            <a:noFill/>
            <a:ln w="9525">
              <a:noFill/>
              <a:miter lim="800000"/>
              <a:headEnd/>
              <a:tailEnd/>
            </a:ln>
          </p:spPr>
        </p:pic>
        <p:sp>
          <p:nvSpPr>
            <p:cNvPr id="12" name="TextBox 11"/>
            <p:cNvSpPr txBox="1"/>
            <p:nvPr/>
          </p:nvSpPr>
          <p:spPr>
            <a:xfrm>
              <a:off x="4451250" y="221983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13" name="Straight Connector 12"/>
            <p:cNvCxnSpPr>
              <a:stCxn id="11" idx="3"/>
              <a:endCxn id="15" idx="1"/>
            </p:cNvCxnSpPr>
            <p:nvPr/>
          </p:nvCxnSpPr>
          <p:spPr bwMode="auto">
            <a:xfrm flipV="1">
              <a:off x="5046168" y="1526635"/>
              <a:ext cx="1260227" cy="698711"/>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14" name="Picture 37"/>
            <p:cNvPicPr>
              <a:picLocks noChangeArrowheads="1"/>
            </p:cNvPicPr>
            <p:nvPr/>
          </p:nvPicPr>
          <p:blipFill>
            <a:blip r:embed="rId2" cstate="print"/>
            <a:srcRect/>
            <a:stretch>
              <a:fillRect/>
            </a:stretch>
          </p:blipFill>
          <p:spPr bwMode="auto">
            <a:xfrm>
              <a:off x="6040884" y="1168822"/>
              <a:ext cx="870351" cy="451691"/>
            </a:xfrm>
            <a:prstGeom prst="rect">
              <a:avLst/>
            </a:prstGeom>
            <a:noFill/>
            <a:ln w="9525">
              <a:noFill/>
              <a:miter lim="800000"/>
              <a:headEnd/>
              <a:tailEnd/>
            </a:ln>
          </p:spPr>
        </p:pic>
        <p:sp>
          <p:nvSpPr>
            <p:cNvPr id="15" name="TextBox 14"/>
            <p:cNvSpPr txBox="1"/>
            <p:nvPr/>
          </p:nvSpPr>
          <p:spPr>
            <a:xfrm>
              <a:off x="6306395" y="139736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16" name="Picture 37"/>
            <p:cNvPicPr>
              <a:picLocks noChangeArrowheads="1"/>
            </p:cNvPicPr>
            <p:nvPr/>
          </p:nvPicPr>
          <p:blipFill>
            <a:blip r:embed="rId2" cstate="print"/>
            <a:srcRect/>
            <a:stretch>
              <a:fillRect/>
            </a:stretch>
          </p:blipFill>
          <p:spPr bwMode="auto">
            <a:xfrm>
              <a:off x="6262608" y="2441898"/>
              <a:ext cx="870351" cy="451691"/>
            </a:xfrm>
            <a:prstGeom prst="rect">
              <a:avLst/>
            </a:prstGeom>
            <a:noFill/>
            <a:ln w="9525">
              <a:noFill/>
              <a:miter lim="800000"/>
              <a:headEnd/>
              <a:tailEnd/>
            </a:ln>
          </p:spPr>
        </p:pic>
        <p:sp>
          <p:nvSpPr>
            <p:cNvPr id="17" name="TextBox 16"/>
            <p:cNvSpPr txBox="1"/>
            <p:nvPr/>
          </p:nvSpPr>
          <p:spPr>
            <a:xfrm>
              <a:off x="6528119" y="2670445"/>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8" name="TextBox 17"/>
            <p:cNvSpPr txBox="1"/>
            <p:nvPr/>
          </p:nvSpPr>
          <p:spPr>
            <a:xfrm>
              <a:off x="2971721" y="1772556"/>
              <a:ext cx="1048736" cy="215901"/>
            </a:xfrm>
            <a:prstGeom prst="rect">
              <a:avLst/>
            </a:prstGeom>
            <a:noFill/>
          </p:spPr>
          <p:txBody>
            <a:bodyPr wrap="square" lIns="0" tIns="0" rIns="0" bIns="0" rtlCol="0" anchor="ctr" anchorCtr="0">
              <a:noAutofit/>
            </a:bodyPr>
            <a:lstStyle/>
            <a:p>
              <a:r>
                <a:rPr lang="en-US" sz="1050" dirty="0" smtClean="0"/>
                <a:t>172.16.123.0/24</a:t>
              </a:r>
              <a:endParaRPr lang="en-US" sz="1050" dirty="0"/>
            </a:p>
          </p:txBody>
        </p:sp>
        <p:sp>
          <p:nvSpPr>
            <p:cNvPr id="19" name="TextBox 18"/>
            <p:cNvSpPr txBox="1"/>
            <p:nvPr/>
          </p:nvSpPr>
          <p:spPr>
            <a:xfrm>
              <a:off x="3961493" y="2029309"/>
              <a:ext cx="228635" cy="223579"/>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20" name="TextBox 19"/>
            <p:cNvSpPr txBox="1"/>
            <p:nvPr/>
          </p:nvSpPr>
          <p:spPr>
            <a:xfrm>
              <a:off x="4581547" y="2421300"/>
              <a:ext cx="719832" cy="173467"/>
            </a:xfrm>
            <a:prstGeom prst="rect">
              <a:avLst/>
            </a:prstGeom>
            <a:noFill/>
          </p:spPr>
          <p:txBody>
            <a:bodyPr wrap="square" lIns="0" tIns="0" rIns="0" bIns="0" rtlCol="0" anchor="ctr" anchorCtr="0">
              <a:noAutofit/>
            </a:bodyPr>
            <a:lstStyle/>
            <a:p>
              <a:r>
                <a:rPr lang="en-US" sz="1050" dirty="0" smtClean="0"/>
                <a:t>S0/0/0</a:t>
              </a:r>
              <a:endParaRPr lang="en-US" sz="1050" dirty="0"/>
            </a:p>
          </p:txBody>
        </p:sp>
        <p:pic>
          <p:nvPicPr>
            <p:cNvPr id="21" name="Picture 37"/>
            <p:cNvPicPr>
              <a:picLocks noChangeArrowheads="1"/>
            </p:cNvPicPr>
            <p:nvPr/>
          </p:nvPicPr>
          <p:blipFill>
            <a:blip r:embed="rId2" cstate="print"/>
            <a:srcRect/>
            <a:stretch>
              <a:fillRect/>
            </a:stretch>
          </p:blipFill>
          <p:spPr bwMode="auto">
            <a:xfrm>
              <a:off x="1851717" y="1999500"/>
              <a:ext cx="870351" cy="451691"/>
            </a:xfrm>
            <a:prstGeom prst="rect">
              <a:avLst/>
            </a:prstGeom>
            <a:noFill/>
            <a:ln w="9525">
              <a:noFill/>
              <a:miter lim="800000"/>
              <a:headEnd/>
              <a:tailEnd/>
            </a:ln>
          </p:spPr>
        </p:pic>
        <p:sp>
          <p:nvSpPr>
            <p:cNvPr id="22" name="TextBox 21"/>
            <p:cNvSpPr txBox="1"/>
            <p:nvPr/>
          </p:nvSpPr>
          <p:spPr>
            <a:xfrm>
              <a:off x="2127150" y="2219837"/>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3" name="TextBox 22"/>
            <p:cNvSpPr txBox="1"/>
            <p:nvPr/>
          </p:nvSpPr>
          <p:spPr>
            <a:xfrm>
              <a:off x="2631189" y="2011620"/>
              <a:ext cx="719832" cy="173467"/>
            </a:xfrm>
            <a:prstGeom prst="rect">
              <a:avLst/>
            </a:prstGeom>
            <a:noFill/>
          </p:spPr>
          <p:txBody>
            <a:bodyPr wrap="square" lIns="0" tIns="0" rIns="0" bIns="0" rtlCol="0" anchor="ctr" anchorCtr="0">
              <a:noAutofit/>
            </a:bodyPr>
            <a:lstStyle/>
            <a:p>
              <a:endParaRPr lang="en-US" sz="1050" dirty="0"/>
            </a:p>
          </p:txBody>
        </p:sp>
        <p:sp>
          <p:nvSpPr>
            <p:cNvPr id="24" name="TextBox 23"/>
            <p:cNvSpPr txBox="1"/>
            <p:nvPr/>
          </p:nvSpPr>
          <p:spPr>
            <a:xfrm>
              <a:off x="3651624" y="2348141"/>
              <a:ext cx="719832" cy="287315"/>
            </a:xfrm>
            <a:prstGeom prst="rect">
              <a:avLst/>
            </a:prstGeom>
            <a:noFill/>
          </p:spPr>
          <p:txBody>
            <a:bodyPr wrap="square" lIns="0" tIns="0" rIns="0" bIns="0" rtlCol="0" anchor="ctr" anchorCtr="0">
              <a:noAutofit/>
            </a:bodyPr>
            <a:lstStyle/>
            <a:p>
              <a:r>
                <a:rPr lang="en-US" sz="1050" dirty="0" smtClean="0"/>
                <a:t>S0/1/0</a:t>
              </a:r>
              <a:endParaRPr lang="en-US" sz="1050" dirty="0"/>
            </a:p>
          </p:txBody>
        </p:sp>
        <p:sp>
          <p:nvSpPr>
            <p:cNvPr id="25" name="TextBox 24"/>
            <p:cNvSpPr txBox="1"/>
            <p:nvPr/>
          </p:nvSpPr>
          <p:spPr>
            <a:xfrm>
              <a:off x="673100" y="2108200"/>
              <a:ext cx="1195095" cy="236514"/>
            </a:xfrm>
            <a:prstGeom prst="rect">
              <a:avLst/>
            </a:prstGeom>
            <a:noFill/>
          </p:spPr>
          <p:txBody>
            <a:bodyPr wrap="square" lIns="0" tIns="0" rIns="0" bIns="0" rtlCol="0" anchor="ctr" anchorCtr="0">
              <a:noAutofit/>
            </a:bodyPr>
            <a:lstStyle/>
            <a:p>
              <a:r>
                <a:rPr lang="en-US" sz="1050" dirty="0" smtClean="0"/>
                <a:t>Lo102: 102::1/64</a:t>
              </a:r>
              <a:endParaRPr lang="en-US" sz="1050" dirty="0"/>
            </a:p>
          </p:txBody>
        </p:sp>
        <p:sp>
          <p:nvSpPr>
            <p:cNvPr id="26" name="TextBox 25"/>
            <p:cNvSpPr txBox="1"/>
            <p:nvPr/>
          </p:nvSpPr>
          <p:spPr>
            <a:xfrm>
              <a:off x="5028213" y="2165349"/>
              <a:ext cx="719832" cy="287315"/>
            </a:xfrm>
            <a:prstGeom prst="rect">
              <a:avLst/>
            </a:prstGeom>
            <a:noFill/>
          </p:spPr>
          <p:txBody>
            <a:bodyPr wrap="square" lIns="0" tIns="0" rIns="0" bIns="0" rtlCol="0" anchor="ctr" anchorCtr="0">
              <a:noAutofit/>
            </a:bodyPr>
            <a:lstStyle/>
            <a:p>
              <a:r>
                <a:rPr lang="en-US" sz="1050" dirty="0" smtClean="0"/>
                <a:t>14::1/64</a:t>
              </a:r>
              <a:endParaRPr lang="en-US" sz="1050" dirty="0"/>
            </a:p>
          </p:txBody>
        </p:sp>
        <p:sp>
          <p:nvSpPr>
            <p:cNvPr id="27" name="TextBox 26"/>
            <p:cNvSpPr txBox="1"/>
            <p:nvPr/>
          </p:nvSpPr>
          <p:spPr>
            <a:xfrm>
              <a:off x="5615588" y="2387599"/>
              <a:ext cx="719832" cy="287315"/>
            </a:xfrm>
            <a:prstGeom prst="rect">
              <a:avLst/>
            </a:prstGeom>
            <a:noFill/>
          </p:spPr>
          <p:txBody>
            <a:bodyPr wrap="square" lIns="0" tIns="0" rIns="0" bIns="0" rtlCol="0" anchor="ctr" anchorCtr="0">
              <a:noAutofit/>
            </a:bodyPr>
            <a:lstStyle/>
            <a:p>
              <a:r>
                <a:rPr lang="en-US" sz="1050" dirty="0" smtClean="0"/>
                <a:t>14::4/64</a:t>
              </a:r>
              <a:endParaRPr lang="en-US" sz="1050" dirty="0"/>
            </a:p>
          </p:txBody>
        </p:sp>
        <p:sp>
          <p:nvSpPr>
            <p:cNvPr id="28" name="TextBox 27"/>
            <p:cNvSpPr txBox="1"/>
            <p:nvPr/>
          </p:nvSpPr>
          <p:spPr>
            <a:xfrm>
              <a:off x="2694668" y="1991209"/>
              <a:ext cx="228635" cy="223579"/>
            </a:xfrm>
            <a:prstGeom prst="rect">
              <a:avLst/>
            </a:prstGeom>
            <a:noFill/>
          </p:spPr>
          <p:txBody>
            <a:bodyPr wrap="square" lIns="0" tIns="0" rIns="0" bIns="0" rtlCol="0" anchor="ctr" anchorCtr="0">
              <a:noAutofit/>
            </a:bodyPr>
            <a:lstStyle/>
            <a:p>
              <a:r>
                <a:rPr lang="en-US" sz="1050" dirty="0" smtClean="0"/>
                <a:t>.2</a:t>
              </a:r>
              <a:endParaRPr lang="en-US" sz="1050" dirty="0"/>
            </a:p>
          </p:txBody>
        </p:sp>
        <p:sp>
          <p:nvSpPr>
            <p:cNvPr id="29" name="TextBox 28"/>
            <p:cNvSpPr txBox="1"/>
            <p:nvPr/>
          </p:nvSpPr>
          <p:spPr>
            <a:xfrm>
              <a:off x="6911975" y="1260475"/>
              <a:ext cx="1195095" cy="236514"/>
            </a:xfrm>
            <a:prstGeom prst="rect">
              <a:avLst/>
            </a:prstGeom>
            <a:noFill/>
          </p:spPr>
          <p:txBody>
            <a:bodyPr wrap="square" lIns="0" tIns="0" rIns="0" bIns="0" rtlCol="0" anchor="ctr" anchorCtr="0">
              <a:noAutofit/>
            </a:bodyPr>
            <a:lstStyle/>
            <a:p>
              <a:r>
                <a:rPr lang="en-US" sz="1050" dirty="0" smtClean="0"/>
                <a:t>Lo103: 103::1/64</a:t>
              </a:r>
              <a:endParaRPr lang="en-US" sz="1050" dirty="0"/>
            </a:p>
          </p:txBody>
        </p:sp>
        <p:sp>
          <p:nvSpPr>
            <p:cNvPr id="30" name="TextBox 29"/>
            <p:cNvSpPr txBox="1"/>
            <p:nvPr/>
          </p:nvSpPr>
          <p:spPr>
            <a:xfrm>
              <a:off x="7112000" y="2555875"/>
              <a:ext cx="1195095" cy="236514"/>
            </a:xfrm>
            <a:prstGeom prst="rect">
              <a:avLst/>
            </a:prstGeom>
            <a:noFill/>
          </p:spPr>
          <p:txBody>
            <a:bodyPr wrap="square" lIns="0" tIns="0" rIns="0" bIns="0" rtlCol="0" anchor="ctr" anchorCtr="0">
              <a:noAutofit/>
            </a:bodyPr>
            <a:lstStyle/>
            <a:p>
              <a:r>
                <a:rPr lang="en-US" sz="1050" dirty="0" smtClean="0"/>
                <a:t>Lo104: 104::1/64</a:t>
              </a:r>
              <a:endParaRPr lang="en-US" sz="1050" dirty="0"/>
            </a:p>
          </p:txBody>
        </p:sp>
        <p:sp>
          <p:nvSpPr>
            <p:cNvPr id="31" name="TextBox 30"/>
            <p:cNvSpPr txBox="1"/>
            <p:nvPr/>
          </p:nvSpPr>
          <p:spPr>
            <a:xfrm>
              <a:off x="4780563" y="1727199"/>
              <a:ext cx="719832" cy="287315"/>
            </a:xfrm>
            <a:prstGeom prst="rect">
              <a:avLst/>
            </a:prstGeom>
            <a:noFill/>
          </p:spPr>
          <p:txBody>
            <a:bodyPr wrap="square" lIns="0" tIns="0" rIns="0" bIns="0" rtlCol="0" anchor="ctr" anchorCtr="0">
              <a:noAutofit/>
            </a:bodyPr>
            <a:lstStyle/>
            <a:p>
              <a:r>
                <a:rPr lang="en-US" sz="1050" dirty="0" smtClean="0"/>
                <a:t>13::1/64</a:t>
              </a:r>
              <a:endParaRPr lang="en-US" sz="1050" dirty="0"/>
            </a:p>
          </p:txBody>
        </p:sp>
        <p:sp>
          <p:nvSpPr>
            <p:cNvPr id="32" name="TextBox 31"/>
            <p:cNvSpPr txBox="1"/>
            <p:nvPr/>
          </p:nvSpPr>
          <p:spPr>
            <a:xfrm>
              <a:off x="5367938" y="1396999"/>
              <a:ext cx="719832" cy="287315"/>
            </a:xfrm>
            <a:prstGeom prst="rect">
              <a:avLst/>
            </a:prstGeom>
            <a:noFill/>
          </p:spPr>
          <p:txBody>
            <a:bodyPr wrap="square" lIns="0" tIns="0" rIns="0" bIns="0" rtlCol="0" anchor="ctr" anchorCtr="0">
              <a:noAutofit/>
            </a:bodyPr>
            <a:lstStyle/>
            <a:p>
              <a:r>
                <a:rPr lang="en-US" sz="1050" dirty="0" smtClean="0"/>
                <a:t>13::3/64</a:t>
              </a:r>
              <a:endParaRPr lang="en-US" sz="1050" dirty="0"/>
            </a:p>
          </p:txBody>
        </p:sp>
        <p:sp>
          <p:nvSpPr>
            <p:cNvPr id="33" name="TextBox 32"/>
            <p:cNvSpPr txBox="1"/>
            <p:nvPr/>
          </p:nvSpPr>
          <p:spPr>
            <a:xfrm>
              <a:off x="6461025" y="1810262"/>
              <a:ext cx="1385123" cy="258532"/>
            </a:xfrm>
            <a:prstGeom prst="rect">
              <a:avLst/>
            </a:prstGeom>
            <a:noFill/>
          </p:spPr>
          <p:txBody>
            <a:bodyPr wrap="none" rtlCol="0">
              <a:spAutoFit/>
            </a:bodyPr>
            <a:lstStyle/>
            <a:p>
              <a:r>
                <a:rPr lang="en-US" sz="1200" b="1" dirty="0" smtClean="0"/>
                <a:t>IPv6 RIP NAT-PT</a:t>
              </a:r>
              <a:endParaRPr lang="en-US" sz="1200" b="1" dirty="0"/>
            </a:p>
          </p:txBody>
        </p:sp>
        <p:sp>
          <p:nvSpPr>
            <p:cNvPr id="34" name="TextBox 33"/>
            <p:cNvSpPr txBox="1"/>
            <p:nvPr/>
          </p:nvSpPr>
          <p:spPr>
            <a:xfrm>
              <a:off x="2936775" y="1143512"/>
              <a:ext cx="886781" cy="258532"/>
            </a:xfrm>
            <a:prstGeom prst="rect">
              <a:avLst/>
            </a:prstGeom>
            <a:noFill/>
          </p:spPr>
          <p:txBody>
            <a:bodyPr wrap="none" rtlCol="0">
              <a:spAutoFit/>
            </a:bodyPr>
            <a:lstStyle/>
            <a:p>
              <a:r>
                <a:rPr lang="en-US" sz="1200" b="1" dirty="0" smtClean="0"/>
                <a:t>IPv4 Only</a:t>
              </a:r>
              <a:endParaRPr lang="en-US" sz="1200" b="1" dirty="0"/>
            </a:p>
          </p:txBody>
        </p:sp>
      </p:grpSp>
    </p:spTree>
  </p:cSld>
  <p:clrMapOvr>
    <a:masterClrMapping/>
  </p:clrMapOvr>
  <p:timing>
    <p:tnLst>
      <p:par>
        <p:cTn id="1" dur="indefinite" restart="never" nodeType="tmRoot"/>
      </p:par>
    </p:tnLst>
  </p:timing>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 NAT-PT Example</a:t>
            </a:r>
            <a:endParaRPr lang="en-US" dirty="0"/>
          </a:p>
        </p:txBody>
      </p:sp>
      <p:sp>
        <p:nvSpPr>
          <p:cNvPr id="36" name="Content Placeholder 6"/>
          <p:cNvSpPr>
            <a:spLocks noGrp="1"/>
          </p:cNvSpPr>
          <p:nvPr>
            <p:ph idx="11"/>
          </p:nvPr>
        </p:nvSpPr>
        <p:spPr>
          <a:xfrm>
            <a:off x="279400" y="5572370"/>
            <a:ext cx="8520354" cy="734504"/>
          </a:xfrm>
        </p:spPr>
        <p:txBody>
          <a:bodyPr>
            <a:normAutofit/>
          </a:bodyPr>
          <a:lstStyle/>
          <a:p>
            <a:r>
              <a:rPr lang="en-US" sz="2000" dirty="0" smtClean="0"/>
              <a:t>Displaying the NAT translation table reveals the two static translation entries and the ICMPv6 entry created by the</a:t>
            </a:r>
            <a:r>
              <a:rPr lang="en-US" sz="2000" b="1" dirty="0" smtClean="0">
                <a:latin typeface="Courier New" pitchFamily="49" charset="0"/>
                <a:cs typeface="Courier New" pitchFamily="49" charset="0"/>
              </a:rPr>
              <a:t> ping </a:t>
            </a:r>
            <a:r>
              <a:rPr lang="en-US" sz="2000" dirty="0" smtClean="0"/>
              <a:t>command.</a:t>
            </a:r>
          </a:p>
        </p:txBody>
      </p:sp>
      <p:grpSp>
        <p:nvGrpSpPr>
          <p:cNvPr id="3" name="Group 34"/>
          <p:cNvGrpSpPr/>
          <p:nvPr/>
        </p:nvGrpSpPr>
        <p:grpSpPr>
          <a:xfrm>
            <a:off x="743438" y="1101968"/>
            <a:ext cx="7633995" cy="2095500"/>
            <a:chOff x="673100" y="914400"/>
            <a:chExt cx="7633995" cy="2095500"/>
          </a:xfrm>
        </p:grpSpPr>
        <p:sp>
          <p:nvSpPr>
            <p:cNvPr id="7" name="Rounded Rectangle 6"/>
            <p:cNvSpPr/>
            <p:nvPr/>
          </p:nvSpPr>
          <p:spPr bwMode="auto">
            <a:xfrm>
              <a:off x="2495550" y="914400"/>
              <a:ext cx="1924050" cy="2095500"/>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ounded Rectangle 7"/>
            <p:cNvSpPr/>
            <p:nvPr/>
          </p:nvSpPr>
          <p:spPr bwMode="auto">
            <a:xfrm>
              <a:off x="4743449" y="914400"/>
              <a:ext cx="3552825" cy="20955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 name="Freeform 9"/>
            <p:cNvSpPr>
              <a:spLocks/>
            </p:cNvSpPr>
            <p:nvPr/>
          </p:nvSpPr>
          <p:spPr bwMode="auto">
            <a:xfrm rot="625438">
              <a:off x="4849585" y="2492192"/>
              <a:ext cx="1702700" cy="151484"/>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sp>
          <p:nvSpPr>
            <p:cNvPr id="10" name="Freeform 9"/>
            <p:cNvSpPr>
              <a:spLocks/>
            </p:cNvSpPr>
            <p:nvPr/>
          </p:nvSpPr>
          <p:spPr bwMode="auto">
            <a:xfrm>
              <a:off x="2108586" y="2213054"/>
              <a:ext cx="2879398" cy="138260"/>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1" name="Picture 37"/>
            <p:cNvPicPr>
              <a:picLocks noChangeArrowheads="1"/>
            </p:cNvPicPr>
            <p:nvPr/>
          </p:nvPicPr>
          <p:blipFill>
            <a:blip r:embed="rId2" cstate="print"/>
            <a:srcRect/>
            <a:stretch>
              <a:fillRect/>
            </a:stretch>
          </p:blipFill>
          <p:spPr bwMode="auto">
            <a:xfrm>
              <a:off x="4175817" y="1999500"/>
              <a:ext cx="870351" cy="451691"/>
            </a:xfrm>
            <a:prstGeom prst="rect">
              <a:avLst/>
            </a:prstGeom>
            <a:noFill/>
            <a:ln w="9525">
              <a:noFill/>
              <a:miter lim="800000"/>
              <a:headEnd/>
              <a:tailEnd/>
            </a:ln>
          </p:spPr>
        </p:pic>
        <p:sp>
          <p:nvSpPr>
            <p:cNvPr id="12" name="TextBox 11"/>
            <p:cNvSpPr txBox="1"/>
            <p:nvPr/>
          </p:nvSpPr>
          <p:spPr>
            <a:xfrm>
              <a:off x="4451250" y="221983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cxnSp>
          <p:nvCxnSpPr>
            <p:cNvPr id="13" name="Straight Connector 12"/>
            <p:cNvCxnSpPr>
              <a:stCxn id="11" idx="3"/>
              <a:endCxn id="15" idx="1"/>
            </p:cNvCxnSpPr>
            <p:nvPr/>
          </p:nvCxnSpPr>
          <p:spPr bwMode="auto">
            <a:xfrm flipV="1">
              <a:off x="5046168" y="1526635"/>
              <a:ext cx="1260227" cy="698711"/>
            </a:xfrm>
            <a:prstGeom prst="line">
              <a:avLst/>
            </a:prstGeom>
            <a:solidFill>
              <a:schemeClr val="accent1"/>
            </a:solidFill>
            <a:ln w="22225" cap="flat" cmpd="sng" algn="ctr">
              <a:solidFill>
                <a:schemeClr val="accent6"/>
              </a:solidFill>
              <a:prstDash val="solid"/>
              <a:round/>
              <a:headEnd type="none" w="med" len="med"/>
              <a:tailEnd type="none" w="med" len="med"/>
            </a:ln>
            <a:effectLst/>
          </p:spPr>
        </p:cxnSp>
        <p:pic>
          <p:nvPicPr>
            <p:cNvPr id="14" name="Picture 37"/>
            <p:cNvPicPr>
              <a:picLocks noChangeArrowheads="1"/>
            </p:cNvPicPr>
            <p:nvPr/>
          </p:nvPicPr>
          <p:blipFill>
            <a:blip r:embed="rId2" cstate="print"/>
            <a:srcRect/>
            <a:stretch>
              <a:fillRect/>
            </a:stretch>
          </p:blipFill>
          <p:spPr bwMode="auto">
            <a:xfrm>
              <a:off x="6040884" y="1168822"/>
              <a:ext cx="870351" cy="451691"/>
            </a:xfrm>
            <a:prstGeom prst="rect">
              <a:avLst/>
            </a:prstGeom>
            <a:noFill/>
            <a:ln w="9525">
              <a:noFill/>
              <a:miter lim="800000"/>
              <a:headEnd/>
              <a:tailEnd/>
            </a:ln>
          </p:spPr>
        </p:pic>
        <p:sp>
          <p:nvSpPr>
            <p:cNvPr id="15" name="TextBox 14"/>
            <p:cNvSpPr txBox="1"/>
            <p:nvPr/>
          </p:nvSpPr>
          <p:spPr>
            <a:xfrm>
              <a:off x="6306395" y="139736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16" name="Picture 37"/>
            <p:cNvPicPr>
              <a:picLocks noChangeArrowheads="1"/>
            </p:cNvPicPr>
            <p:nvPr/>
          </p:nvPicPr>
          <p:blipFill>
            <a:blip r:embed="rId2" cstate="print"/>
            <a:srcRect/>
            <a:stretch>
              <a:fillRect/>
            </a:stretch>
          </p:blipFill>
          <p:spPr bwMode="auto">
            <a:xfrm>
              <a:off x="6262608" y="2441898"/>
              <a:ext cx="870351" cy="451691"/>
            </a:xfrm>
            <a:prstGeom prst="rect">
              <a:avLst/>
            </a:prstGeom>
            <a:noFill/>
            <a:ln w="9525">
              <a:noFill/>
              <a:miter lim="800000"/>
              <a:headEnd/>
              <a:tailEnd/>
            </a:ln>
          </p:spPr>
        </p:pic>
        <p:sp>
          <p:nvSpPr>
            <p:cNvPr id="17" name="TextBox 16"/>
            <p:cNvSpPr txBox="1"/>
            <p:nvPr/>
          </p:nvSpPr>
          <p:spPr>
            <a:xfrm>
              <a:off x="6528119" y="2670445"/>
              <a:ext cx="380232" cy="258532"/>
            </a:xfrm>
            <a:prstGeom prst="rect">
              <a:avLst/>
            </a:prstGeom>
            <a:noFill/>
          </p:spPr>
          <p:txBody>
            <a:bodyPr wrap="none" rtlCol="0">
              <a:spAutoFit/>
            </a:bodyPr>
            <a:lstStyle/>
            <a:p>
              <a:r>
                <a:rPr lang="en-US" sz="1200" b="1" dirty="0" smtClean="0">
                  <a:solidFill>
                    <a:schemeClr val="bg1"/>
                  </a:solidFill>
                </a:rPr>
                <a:t>R4</a:t>
              </a:r>
              <a:endParaRPr lang="en-US" sz="1200" b="1" dirty="0">
                <a:solidFill>
                  <a:schemeClr val="bg1"/>
                </a:solidFill>
              </a:endParaRPr>
            </a:p>
          </p:txBody>
        </p:sp>
        <p:sp>
          <p:nvSpPr>
            <p:cNvPr id="18" name="TextBox 17"/>
            <p:cNvSpPr txBox="1"/>
            <p:nvPr/>
          </p:nvSpPr>
          <p:spPr>
            <a:xfrm>
              <a:off x="2971721" y="1772556"/>
              <a:ext cx="1048736" cy="215901"/>
            </a:xfrm>
            <a:prstGeom prst="rect">
              <a:avLst/>
            </a:prstGeom>
            <a:noFill/>
          </p:spPr>
          <p:txBody>
            <a:bodyPr wrap="square" lIns="0" tIns="0" rIns="0" bIns="0" rtlCol="0" anchor="ctr" anchorCtr="0">
              <a:noAutofit/>
            </a:bodyPr>
            <a:lstStyle/>
            <a:p>
              <a:r>
                <a:rPr lang="en-US" sz="1050" dirty="0" smtClean="0"/>
                <a:t>172.16.123.0/24</a:t>
              </a:r>
              <a:endParaRPr lang="en-US" sz="1050" dirty="0"/>
            </a:p>
          </p:txBody>
        </p:sp>
        <p:sp>
          <p:nvSpPr>
            <p:cNvPr id="19" name="TextBox 18"/>
            <p:cNvSpPr txBox="1"/>
            <p:nvPr/>
          </p:nvSpPr>
          <p:spPr>
            <a:xfrm>
              <a:off x="3961493" y="2029309"/>
              <a:ext cx="228635" cy="223579"/>
            </a:xfrm>
            <a:prstGeom prst="rect">
              <a:avLst/>
            </a:prstGeom>
            <a:noFill/>
          </p:spPr>
          <p:txBody>
            <a:bodyPr wrap="square" lIns="0" tIns="0" rIns="0" bIns="0" rtlCol="0" anchor="ctr" anchorCtr="0">
              <a:noAutofit/>
            </a:bodyPr>
            <a:lstStyle/>
            <a:p>
              <a:r>
                <a:rPr lang="en-US" sz="1050" dirty="0" smtClean="0"/>
                <a:t>.1</a:t>
              </a:r>
              <a:endParaRPr lang="en-US" sz="1050" dirty="0"/>
            </a:p>
          </p:txBody>
        </p:sp>
        <p:sp>
          <p:nvSpPr>
            <p:cNvPr id="20" name="TextBox 19"/>
            <p:cNvSpPr txBox="1"/>
            <p:nvPr/>
          </p:nvSpPr>
          <p:spPr>
            <a:xfrm>
              <a:off x="4581547" y="2421300"/>
              <a:ext cx="719832" cy="173467"/>
            </a:xfrm>
            <a:prstGeom prst="rect">
              <a:avLst/>
            </a:prstGeom>
            <a:noFill/>
          </p:spPr>
          <p:txBody>
            <a:bodyPr wrap="square" lIns="0" tIns="0" rIns="0" bIns="0" rtlCol="0" anchor="ctr" anchorCtr="0">
              <a:noAutofit/>
            </a:bodyPr>
            <a:lstStyle/>
            <a:p>
              <a:r>
                <a:rPr lang="en-US" sz="1050" dirty="0" smtClean="0"/>
                <a:t>S0/0/0</a:t>
              </a:r>
              <a:endParaRPr lang="en-US" sz="1050" dirty="0"/>
            </a:p>
          </p:txBody>
        </p:sp>
        <p:pic>
          <p:nvPicPr>
            <p:cNvPr id="21" name="Picture 37"/>
            <p:cNvPicPr>
              <a:picLocks noChangeArrowheads="1"/>
            </p:cNvPicPr>
            <p:nvPr/>
          </p:nvPicPr>
          <p:blipFill>
            <a:blip r:embed="rId2" cstate="print"/>
            <a:srcRect/>
            <a:stretch>
              <a:fillRect/>
            </a:stretch>
          </p:blipFill>
          <p:spPr bwMode="auto">
            <a:xfrm>
              <a:off x="1851717" y="1999500"/>
              <a:ext cx="870351" cy="451691"/>
            </a:xfrm>
            <a:prstGeom prst="rect">
              <a:avLst/>
            </a:prstGeom>
            <a:noFill/>
            <a:ln w="9525">
              <a:noFill/>
              <a:miter lim="800000"/>
              <a:headEnd/>
              <a:tailEnd/>
            </a:ln>
          </p:spPr>
        </p:pic>
        <p:sp>
          <p:nvSpPr>
            <p:cNvPr id="22" name="TextBox 21"/>
            <p:cNvSpPr txBox="1"/>
            <p:nvPr/>
          </p:nvSpPr>
          <p:spPr>
            <a:xfrm>
              <a:off x="2127150" y="2219837"/>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23" name="TextBox 22"/>
            <p:cNvSpPr txBox="1"/>
            <p:nvPr/>
          </p:nvSpPr>
          <p:spPr>
            <a:xfrm>
              <a:off x="2631189" y="2011620"/>
              <a:ext cx="719832" cy="173467"/>
            </a:xfrm>
            <a:prstGeom prst="rect">
              <a:avLst/>
            </a:prstGeom>
            <a:noFill/>
          </p:spPr>
          <p:txBody>
            <a:bodyPr wrap="square" lIns="0" tIns="0" rIns="0" bIns="0" rtlCol="0" anchor="ctr" anchorCtr="0">
              <a:noAutofit/>
            </a:bodyPr>
            <a:lstStyle/>
            <a:p>
              <a:endParaRPr lang="en-US" sz="1050" dirty="0"/>
            </a:p>
          </p:txBody>
        </p:sp>
        <p:sp>
          <p:nvSpPr>
            <p:cNvPr id="24" name="TextBox 23"/>
            <p:cNvSpPr txBox="1"/>
            <p:nvPr/>
          </p:nvSpPr>
          <p:spPr>
            <a:xfrm>
              <a:off x="3651624" y="2348141"/>
              <a:ext cx="719832" cy="287315"/>
            </a:xfrm>
            <a:prstGeom prst="rect">
              <a:avLst/>
            </a:prstGeom>
            <a:noFill/>
          </p:spPr>
          <p:txBody>
            <a:bodyPr wrap="square" lIns="0" tIns="0" rIns="0" bIns="0" rtlCol="0" anchor="ctr" anchorCtr="0">
              <a:noAutofit/>
            </a:bodyPr>
            <a:lstStyle/>
            <a:p>
              <a:r>
                <a:rPr lang="en-US" sz="1050" dirty="0" smtClean="0"/>
                <a:t>S0/1/0</a:t>
              </a:r>
              <a:endParaRPr lang="en-US" sz="1050" dirty="0"/>
            </a:p>
          </p:txBody>
        </p:sp>
        <p:sp>
          <p:nvSpPr>
            <p:cNvPr id="25" name="TextBox 24"/>
            <p:cNvSpPr txBox="1"/>
            <p:nvPr/>
          </p:nvSpPr>
          <p:spPr>
            <a:xfrm>
              <a:off x="673100" y="2108200"/>
              <a:ext cx="1195095" cy="236514"/>
            </a:xfrm>
            <a:prstGeom prst="rect">
              <a:avLst/>
            </a:prstGeom>
            <a:noFill/>
          </p:spPr>
          <p:txBody>
            <a:bodyPr wrap="square" lIns="0" tIns="0" rIns="0" bIns="0" rtlCol="0" anchor="ctr" anchorCtr="0">
              <a:noAutofit/>
            </a:bodyPr>
            <a:lstStyle/>
            <a:p>
              <a:r>
                <a:rPr lang="en-US" sz="1050" dirty="0" smtClean="0"/>
                <a:t>Lo102: 102::1/64</a:t>
              </a:r>
              <a:endParaRPr lang="en-US" sz="1050" dirty="0"/>
            </a:p>
          </p:txBody>
        </p:sp>
        <p:sp>
          <p:nvSpPr>
            <p:cNvPr id="26" name="TextBox 25"/>
            <p:cNvSpPr txBox="1"/>
            <p:nvPr/>
          </p:nvSpPr>
          <p:spPr>
            <a:xfrm>
              <a:off x="5028213" y="2165349"/>
              <a:ext cx="719832" cy="287315"/>
            </a:xfrm>
            <a:prstGeom prst="rect">
              <a:avLst/>
            </a:prstGeom>
            <a:noFill/>
          </p:spPr>
          <p:txBody>
            <a:bodyPr wrap="square" lIns="0" tIns="0" rIns="0" bIns="0" rtlCol="0" anchor="ctr" anchorCtr="0">
              <a:noAutofit/>
            </a:bodyPr>
            <a:lstStyle/>
            <a:p>
              <a:r>
                <a:rPr lang="en-US" sz="1050" dirty="0" smtClean="0"/>
                <a:t>14::1/64</a:t>
              </a:r>
              <a:endParaRPr lang="en-US" sz="1050" dirty="0"/>
            </a:p>
          </p:txBody>
        </p:sp>
        <p:sp>
          <p:nvSpPr>
            <p:cNvPr id="27" name="TextBox 26"/>
            <p:cNvSpPr txBox="1"/>
            <p:nvPr/>
          </p:nvSpPr>
          <p:spPr>
            <a:xfrm>
              <a:off x="5615588" y="2387599"/>
              <a:ext cx="719832" cy="287315"/>
            </a:xfrm>
            <a:prstGeom prst="rect">
              <a:avLst/>
            </a:prstGeom>
            <a:noFill/>
          </p:spPr>
          <p:txBody>
            <a:bodyPr wrap="square" lIns="0" tIns="0" rIns="0" bIns="0" rtlCol="0" anchor="ctr" anchorCtr="0">
              <a:noAutofit/>
            </a:bodyPr>
            <a:lstStyle/>
            <a:p>
              <a:r>
                <a:rPr lang="en-US" sz="1050" dirty="0" smtClean="0"/>
                <a:t>14::4/64</a:t>
              </a:r>
              <a:endParaRPr lang="en-US" sz="1050" dirty="0"/>
            </a:p>
          </p:txBody>
        </p:sp>
        <p:sp>
          <p:nvSpPr>
            <p:cNvPr id="28" name="TextBox 27"/>
            <p:cNvSpPr txBox="1"/>
            <p:nvPr/>
          </p:nvSpPr>
          <p:spPr>
            <a:xfrm>
              <a:off x="2694668" y="1991209"/>
              <a:ext cx="228635" cy="223579"/>
            </a:xfrm>
            <a:prstGeom prst="rect">
              <a:avLst/>
            </a:prstGeom>
            <a:noFill/>
          </p:spPr>
          <p:txBody>
            <a:bodyPr wrap="square" lIns="0" tIns="0" rIns="0" bIns="0" rtlCol="0" anchor="ctr" anchorCtr="0">
              <a:noAutofit/>
            </a:bodyPr>
            <a:lstStyle/>
            <a:p>
              <a:r>
                <a:rPr lang="en-US" sz="1050" dirty="0" smtClean="0"/>
                <a:t>.2</a:t>
              </a:r>
              <a:endParaRPr lang="en-US" sz="1050" dirty="0"/>
            </a:p>
          </p:txBody>
        </p:sp>
        <p:sp>
          <p:nvSpPr>
            <p:cNvPr id="29" name="TextBox 28"/>
            <p:cNvSpPr txBox="1"/>
            <p:nvPr/>
          </p:nvSpPr>
          <p:spPr>
            <a:xfrm>
              <a:off x="6911975" y="1260475"/>
              <a:ext cx="1195095" cy="236514"/>
            </a:xfrm>
            <a:prstGeom prst="rect">
              <a:avLst/>
            </a:prstGeom>
            <a:noFill/>
          </p:spPr>
          <p:txBody>
            <a:bodyPr wrap="square" lIns="0" tIns="0" rIns="0" bIns="0" rtlCol="0" anchor="ctr" anchorCtr="0">
              <a:noAutofit/>
            </a:bodyPr>
            <a:lstStyle/>
            <a:p>
              <a:r>
                <a:rPr lang="en-US" sz="1050" dirty="0" smtClean="0"/>
                <a:t>Lo103: 103::1/64</a:t>
              </a:r>
              <a:endParaRPr lang="en-US" sz="1050" dirty="0"/>
            </a:p>
          </p:txBody>
        </p:sp>
        <p:sp>
          <p:nvSpPr>
            <p:cNvPr id="30" name="TextBox 29"/>
            <p:cNvSpPr txBox="1"/>
            <p:nvPr/>
          </p:nvSpPr>
          <p:spPr>
            <a:xfrm>
              <a:off x="7112000" y="2555875"/>
              <a:ext cx="1195095" cy="236514"/>
            </a:xfrm>
            <a:prstGeom prst="rect">
              <a:avLst/>
            </a:prstGeom>
            <a:noFill/>
          </p:spPr>
          <p:txBody>
            <a:bodyPr wrap="square" lIns="0" tIns="0" rIns="0" bIns="0" rtlCol="0" anchor="ctr" anchorCtr="0">
              <a:noAutofit/>
            </a:bodyPr>
            <a:lstStyle/>
            <a:p>
              <a:r>
                <a:rPr lang="en-US" sz="1050" dirty="0" smtClean="0"/>
                <a:t>Lo104: 104::1/64</a:t>
              </a:r>
              <a:endParaRPr lang="en-US" sz="1050" dirty="0"/>
            </a:p>
          </p:txBody>
        </p:sp>
        <p:sp>
          <p:nvSpPr>
            <p:cNvPr id="31" name="TextBox 30"/>
            <p:cNvSpPr txBox="1"/>
            <p:nvPr/>
          </p:nvSpPr>
          <p:spPr>
            <a:xfrm>
              <a:off x="4780563" y="1727199"/>
              <a:ext cx="719832" cy="287315"/>
            </a:xfrm>
            <a:prstGeom prst="rect">
              <a:avLst/>
            </a:prstGeom>
            <a:noFill/>
          </p:spPr>
          <p:txBody>
            <a:bodyPr wrap="square" lIns="0" tIns="0" rIns="0" bIns="0" rtlCol="0" anchor="ctr" anchorCtr="0">
              <a:noAutofit/>
            </a:bodyPr>
            <a:lstStyle/>
            <a:p>
              <a:r>
                <a:rPr lang="en-US" sz="1050" dirty="0" smtClean="0"/>
                <a:t>13::1/64</a:t>
              </a:r>
              <a:endParaRPr lang="en-US" sz="1050" dirty="0"/>
            </a:p>
          </p:txBody>
        </p:sp>
        <p:sp>
          <p:nvSpPr>
            <p:cNvPr id="32" name="TextBox 31"/>
            <p:cNvSpPr txBox="1"/>
            <p:nvPr/>
          </p:nvSpPr>
          <p:spPr>
            <a:xfrm>
              <a:off x="5367938" y="1396999"/>
              <a:ext cx="719832" cy="287315"/>
            </a:xfrm>
            <a:prstGeom prst="rect">
              <a:avLst/>
            </a:prstGeom>
            <a:noFill/>
          </p:spPr>
          <p:txBody>
            <a:bodyPr wrap="square" lIns="0" tIns="0" rIns="0" bIns="0" rtlCol="0" anchor="ctr" anchorCtr="0">
              <a:noAutofit/>
            </a:bodyPr>
            <a:lstStyle/>
            <a:p>
              <a:r>
                <a:rPr lang="en-US" sz="1050" dirty="0" smtClean="0"/>
                <a:t>13::3/64</a:t>
              </a:r>
              <a:endParaRPr lang="en-US" sz="1050" dirty="0"/>
            </a:p>
          </p:txBody>
        </p:sp>
        <p:sp>
          <p:nvSpPr>
            <p:cNvPr id="33" name="TextBox 32"/>
            <p:cNvSpPr txBox="1"/>
            <p:nvPr/>
          </p:nvSpPr>
          <p:spPr>
            <a:xfrm>
              <a:off x="6461025" y="1810262"/>
              <a:ext cx="1385123" cy="258532"/>
            </a:xfrm>
            <a:prstGeom prst="rect">
              <a:avLst/>
            </a:prstGeom>
            <a:noFill/>
          </p:spPr>
          <p:txBody>
            <a:bodyPr wrap="none" rtlCol="0">
              <a:spAutoFit/>
            </a:bodyPr>
            <a:lstStyle/>
            <a:p>
              <a:r>
                <a:rPr lang="en-US" sz="1200" b="1" dirty="0" smtClean="0"/>
                <a:t>IPv6 RIP NAT-PT</a:t>
              </a:r>
              <a:endParaRPr lang="en-US" sz="1200" b="1" dirty="0"/>
            </a:p>
          </p:txBody>
        </p:sp>
        <p:sp>
          <p:nvSpPr>
            <p:cNvPr id="34" name="TextBox 33"/>
            <p:cNvSpPr txBox="1"/>
            <p:nvPr/>
          </p:nvSpPr>
          <p:spPr>
            <a:xfrm>
              <a:off x="2936775" y="1143512"/>
              <a:ext cx="886781" cy="258532"/>
            </a:xfrm>
            <a:prstGeom prst="rect">
              <a:avLst/>
            </a:prstGeom>
            <a:noFill/>
          </p:spPr>
          <p:txBody>
            <a:bodyPr wrap="none" rtlCol="0">
              <a:spAutoFit/>
            </a:bodyPr>
            <a:lstStyle/>
            <a:p>
              <a:r>
                <a:rPr lang="en-US" sz="1200" b="1" dirty="0" smtClean="0"/>
                <a:t>IPv4 Only</a:t>
              </a:r>
              <a:endParaRPr lang="en-US" sz="1200" b="1" dirty="0"/>
            </a:p>
          </p:txBody>
        </p:sp>
      </p:grpSp>
      <p:sp>
        <p:nvSpPr>
          <p:cNvPr id="37" name="Rectangle 36"/>
          <p:cNvSpPr/>
          <p:nvPr/>
        </p:nvSpPr>
        <p:spPr bwMode="auto">
          <a:xfrm>
            <a:off x="304800" y="3644899"/>
            <a:ext cx="4546600" cy="381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8" name="Rectangle 37"/>
          <p:cNvSpPr/>
          <p:nvPr/>
        </p:nvSpPr>
        <p:spPr bwMode="auto">
          <a:xfrm>
            <a:off x="292100" y="4368799"/>
            <a:ext cx="4546600" cy="4064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Content Placeholder 15"/>
          <p:cNvSpPr txBox="1">
            <a:spLocks/>
          </p:cNvSpPr>
          <p:nvPr/>
        </p:nvSpPr>
        <p:spPr bwMode="auto">
          <a:xfrm>
            <a:off x="293467" y="3425824"/>
            <a:ext cx="8520113" cy="19431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show ipv6 nat translations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Prot   IPv4 source              IPv6 source</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IPv4 destination         IPv6 destination</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                        —-</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172.16.123.2              1144::1</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icmp   </a:t>
            </a:r>
            <a:r>
              <a:rPr lang="en-US" sz="1200" kern="0" smtClean="0">
                <a:latin typeface="Courier New" pitchFamily="49" charset="0"/>
                <a:cs typeface="Courier New" pitchFamily="49" charset="0"/>
              </a:rPr>
              <a:t>172.16.123.100,7364       14</a:t>
            </a:r>
            <a:r>
              <a:rPr lang="en-US" sz="1200" kern="0" dirty="0" smtClean="0">
                <a:latin typeface="Courier New" pitchFamily="49" charset="0"/>
                <a:cs typeface="Courier New" pitchFamily="49" charset="0"/>
              </a:rPr>
              <a:t>::4, 7364</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172.16.123.2, 7364        1144::1, 7364</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172.16.123.100            14::4</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                        —-</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a:t>
            </a:r>
            <a:endParaRPr lang="en-US" sz="1200" b="1" kern="0"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 NAT Summary</a:t>
            </a:r>
            <a:endParaRPr lang="en-US" dirty="0"/>
          </a:p>
        </p:txBody>
      </p:sp>
      <p:sp>
        <p:nvSpPr>
          <p:cNvPr id="3" name="Content Placeholder 2"/>
          <p:cNvSpPr>
            <a:spLocks noGrp="1"/>
          </p:cNvSpPr>
          <p:nvPr>
            <p:ph idx="1"/>
          </p:nvPr>
        </p:nvSpPr>
        <p:spPr/>
        <p:txBody>
          <a:bodyPr/>
          <a:lstStyle/>
          <a:p>
            <a:r>
              <a:rPr lang="en-US" dirty="0" smtClean="0"/>
              <a:t>Static NAT-PT is quite simple to configure and a good solution for one or two sites.</a:t>
            </a:r>
          </a:p>
          <a:p>
            <a:r>
              <a:rPr lang="en-US" dirty="0" smtClean="0"/>
              <a:t>Therefore a big drawback of static NAT is that it is not scalable.</a:t>
            </a:r>
          </a:p>
          <a:p>
            <a:pPr lvl="1"/>
            <a:r>
              <a:rPr lang="en-US" dirty="0" smtClean="0"/>
              <a:t>It’s very cumbersome to create static entries for multiple sources communicating with multiple destinations. </a:t>
            </a:r>
          </a:p>
          <a:p>
            <a:r>
              <a:rPr lang="en-US" dirty="0" smtClean="0"/>
              <a:t>Dynamic NAT provides a far more scalable solution.</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2"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6" name="Rectangle 32"/>
          <p:cNvSpPr txBox="1">
            <a:spLocks noChangeArrowheads="1"/>
          </p:cNvSpPr>
          <p:nvPr/>
        </p:nvSpPr>
        <p:spPr>
          <a:xfrm>
            <a:off x="293688" y="1841863"/>
            <a:ext cx="3706812" cy="2743200"/>
          </a:xfrm>
          <a:prstGeom prst="rect">
            <a:avLst/>
          </a:prstGeom>
          <a:noFill/>
        </p:spPr>
        <p:txBody>
          <a:bodyPr anchor="ctr"/>
          <a:lstStyle/>
          <a:p>
            <a:pPr lvl="0" algn="l" defTabSz="814388" eaLnBrk="1" hangingPunct="1">
              <a:defRPr/>
            </a:pPr>
            <a:r>
              <a:rPr lang="en-US" sz="2800" b="1" kern="0" dirty="0" smtClean="0">
                <a:solidFill>
                  <a:schemeClr val="bg1"/>
                </a:solidFill>
              </a:rPr>
              <a:t>Introducing IPv6</a:t>
            </a:r>
            <a:endParaRPr lang="en-US" sz="3000" kern="0" dirty="0" smtClean="0">
              <a:solidFill>
                <a:schemeClr val="bg1"/>
              </a:solidFill>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2434" name="Rectangle 2"/>
          <p:cNvSpPr>
            <a:spLocks noGrp="1" noChangeArrowheads="1"/>
          </p:cNvSpPr>
          <p:nvPr>
            <p:ph type="title"/>
          </p:nvPr>
        </p:nvSpPr>
        <p:spPr/>
        <p:txBody>
          <a:bodyPr/>
          <a:lstStyle/>
          <a:p>
            <a:pPr>
              <a:defRPr/>
            </a:pPr>
            <a:r>
              <a:rPr lang="en-US" dirty="0" smtClean="0"/>
              <a:t>Special IPv6 Addresses</a:t>
            </a:r>
          </a:p>
        </p:txBody>
      </p:sp>
      <p:graphicFrame>
        <p:nvGraphicFramePr>
          <p:cNvPr id="14" name="Table 13"/>
          <p:cNvGraphicFramePr>
            <a:graphicFrameLocks noGrp="1"/>
          </p:cNvGraphicFramePr>
          <p:nvPr/>
        </p:nvGraphicFramePr>
        <p:xfrm>
          <a:off x="393700" y="986695"/>
          <a:ext cx="8331200" cy="5392420"/>
        </p:xfrm>
        <a:graphic>
          <a:graphicData uri="http://schemas.openxmlformats.org/drawingml/2006/table">
            <a:tbl>
              <a:tblPr firstRow="1" bandRow="1">
                <a:tableStyleId>{5C22544A-7EE6-4342-B048-85BDC9FD1C3A}</a:tableStyleId>
              </a:tblPr>
              <a:tblGrid>
                <a:gridCol w="2335432"/>
                <a:gridCol w="5995768"/>
              </a:tblGrid>
              <a:tr h="774700">
                <a:tc>
                  <a:txBody>
                    <a:bodyPr/>
                    <a:lstStyle/>
                    <a:p>
                      <a:pPr algn="l">
                        <a:spcBef>
                          <a:spcPts val="600"/>
                        </a:spcBef>
                      </a:pPr>
                      <a:r>
                        <a:rPr lang="en-US" dirty="0" smtClean="0"/>
                        <a:t>IPv6 </a:t>
                      </a:r>
                      <a:r>
                        <a:rPr lang="en-US" baseline="0" dirty="0" smtClean="0"/>
                        <a:t>Address</a:t>
                      </a:r>
                      <a:endParaRPr lang="en-US" dirty="0"/>
                    </a:p>
                  </a:txBody>
                  <a:tcPr anchor="ctr"/>
                </a:tc>
                <a:tc>
                  <a:txBody>
                    <a:bodyPr/>
                    <a:lstStyle/>
                    <a:p>
                      <a:pPr algn="l">
                        <a:spcBef>
                          <a:spcPts val="600"/>
                        </a:spcBef>
                      </a:pPr>
                      <a:r>
                        <a:rPr lang="en-US" dirty="0" smtClean="0"/>
                        <a:t>Description</a:t>
                      </a:r>
                      <a:endParaRPr lang="en-US" dirty="0"/>
                    </a:p>
                  </a:txBody>
                  <a:tcPr anchor="ctr"/>
                </a:tc>
              </a:tr>
              <a:tr h="640080">
                <a:tc>
                  <a: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US" sz="1800" b="1" i="0" kern="1200" dirty="0" smtClean="0">
                          <a:solidFill>
                            <a:schemeClr val="dk1"/>
                          </a:solidFill>
                          <a:effectLst/>
                          <a:latin typeface="Courier New" pitchFamily="49" charset="0"/>
                          <a:ea typeface="+mn-ea"/>
                          <a:cs typeface="Courier New" pitchFamily="49" charset="0"/>
                        </a:rPr>
                        <a:t>::/0</a:t>
                      </a:r>
                    </a:p>
                  </a:txBody>
                  <a:tcPr anchor="ctr"/>
                </a:tc>
                <a:tc>
                  <a:txBody>
                    <a:bodyPr/>
                    <a:lstStyle/>
                    <a:p>
                      <a:pPr marL="177800" indent="-177800" algn="l" defTabSz="814388" rtl="0" eaLnBrk="1" latinLnBrk="0" hangingPunct="1">
                        <a:lnSpc>
                          <a:spcPct val="100000"/>
                        </a:lnSpc>
                        <a:spcBef>
                          <a:spcPts val="600"/>
                        </a:spcBef>
                        <a:buFontTx/>
                        <a:buChar char="•"/>
                        <a:defRPr/>
                      </a:pPr>
                      <a:r>
                        <a:rPr lang="en-US" sz="1800" b="0" i="0" kern="1200" dirty="0" smtClean="0">
                          <a:solidFill>
                            <a:schemeClr val="dk1"/>
                          </a:solidFill>
                          <a:effectLst/>
                          <a:latin typeface="+mn-lt"/>
                          <a:ea typeface="+mn-ea"/>
                          <a:cs typeface="+mn-cs"/>
                        </a:rPr>
                        <a:t>All routes and used when specifying a default static route.</a:t>
                      </a:r>
                    </a:p>
                    <a:p>
                      <a:pPr marL="177800" indent="-177800" algn="l" defTabSz="814388" rtl="0" eaLnBrk="1" latinLnBrk="0" hangingPunct="1">
                        <a:lnSpc>
                          <a:spcPct val="100000"/>
                        </a:lnSpc>
                        <a:spcBef>
                          <a:spcPts val="600"/>
                        </a:spcBef>
                        <a:buFontTx/>
                        <a:buChar char="•"/>
                        <a:defRPr/>
                      </a:pPr>
                      <a:r>
                        <a:rPr lang="en-US" sz="1800" b="0" i="0" kern="1200" dirty="0" smtClean="0">
                          <a:solidFill>
                            <a:schemeClr val="dk1"/>
                          </a:solidFill>
                          <a:effectLst/>
                          <a:latin typeface="+mn-lt"/>
                          <a:ea typeface="+mn-ea"/>
                          <a:cs typeface="+mn-cs"/>
                        </a:rPr>
                        <a:t>It is equivalent to the IPv4 quad-zero</a:t>
                      </a:r>
                      <a:r>
                        <a:rPr lang="en-US" sz="1800" b="0" i="0" kern="1200" baseline="0" dirty="0" smtClean="0">
                          <a:solidFill>
                            <a:schemeClr val="dk1"/>
                          </a:solidFill>
                          <a:effectLst/>
                          <a:latin typeface="+mn-lt"/>
                          <a:ea typeface="+mn-ea"/>
                          <a:cs typeface="+mn-cs"/>
                        </a:rPr>
                        <a:t> (0.0.0.0).</a:t>
                      </a:r>
                      <a:endParaRPr lang="en-US" sz="1800" b="0" i="0" kern="1200" dirty="0" smtClean="0">
                        <a:solidFill>
                          <a:schemeClr val="dk1"/>
                        </a:solidFill>
                        <a:effectLst/>
                        <a:latin typeface="+mn-lt"/>
                        <a:ea typeface="+mn-ea"/>
                        <a:cs typeface="+mn-cs"/>
                      </a:endParaRPr>
                    </a:p>
                  </a:txBody>
                  <a:tcPr anchor="ctr"/>
                </a:tc>
              </a:tr>
              <a:tr h="640080">
                <a:tc>
                  <a: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US" sz="1800" b="1" i="0" kern="1200" dirty="0" smtClean="0">
                          <a:solidFill>
                            <a:schemeClr val="dk1"/>
                          </a:solidFill>
                          <a:effectLst/>
                          <a:latin typeface="Courier New" pitchFamily="49" charset="0"/>
                          <a:ea typeface="+mn-ea"/>
                          <a:cs typeface="Courier New" pitchFamily="49" charset="0"/>
                        </a:rPr>
                        <a:t>::/128</a:t>
                      </a:r>
                    </a:p>
                  </a:txBody>
                  <a:tcPr anchor="ctr"/>
                </a:tc>
                <a:tc>
                  <a:txBody>
                    <a:bodyPr/>
                    <a:lstStyle/>
                    <a:p>
                      <a:pPr marL="177800" indent="-177800" algn="l" defTabSz="814388" rtl="0" eaLnBrk="1" latinLnBrk="0" hangingPunct="1">
                        <a:lnSpc>
                          <a:spcPct val="100000"/>
                        </a:lnSpc>
                        <a:spcBef>
                          <a:spcPts val="600"/>
                        </a:spcBef>
                        <a:buFontTx/>
                        <a:buChar char="•"/>
                        <a:defRPr/>
                      </a:pPr>
                      <a:r>
                        <a:rPr lang="en-US" sz="1800" b="0" i="0" kern="1200" dirty="0" smtClean="0">
                          <a:solidFill>
                            <a:schemeClr val="dk1"/>
                          </a:solidFill>
                          <a:effectLst/>
                          <a:latin typeface="+mn-lt"/>
                          <a:ea typeface="+mn-ea"/>
                          <a:cs typeface="+mn-cs"/>
                        </a:rPr>
                        <a:t>Unspecified address and is initially assigned to a host when it first resolves its local link address.</a:t>
                      </a:r>
                    </a:p>
                  </a:txBody>
                  <a:tcPr anchor="ctr"/>
                </a:tc>
              </a:tr>
              <a:tr h="640080">
                <a:tc>
                  <a: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US" sz="1800" b="1" i="0" kern="1200" dirty="0" smtClean="0">
                          <a:solidFill>
                            <a:schemeClr val="dk1"/>
                          </a:solidFill>
                          <a:effectLst/>
                          <a:latin typeface="Courier New" pitchFamily="49" charset="0"/>
                          <a:ea typeface="+mn-ea"/>
                          <a:cs typeface="Courier New" pitchFamily="49" charset="0"/>
                        </a:rPr>
                        <a:t>::1/128</a:t>
                      </a:r>
                    </a:p>
                  </a:txBody>
                  <a:tcPr anchor="ctr"/>
                </a:tc>
                <a:tc>
                  <a:txBody>
                    <a:bodyPr/>
                    <a:lstStyle/>
                    <a:p>
                      <a:pPr marL="177800" indent="-177800" algn="l" defTabSz="814388" rtl="0" eaLnBrk="1" latinLnBrk="0" hangingPunct="1">
                        <a:lnSpc>
                          <a:spcPct val="100000"/>
                        </a:lnSpc>
                        <a:spcBef>
                          <a:spcPts val="600"/>
                        </a:spcBef>
                        <a:buFontTx/>
                        <a:buChar char="•"/>
                        <a:defRPr/>
                      </a:pPr>
                      <a:r>
                        <a:rPr lang="en-US" sz="1800" b="0" i="0" kern="1200" dirty="0" smtClean="0">
                          <a:solidFill>
                            <a:schemeClr val="dk1"/>
                          </a:solidFill>
                          <a:effectLst/>
                          <a:latin typeface="+mn-lt"/>
                          <a:ea typeface="+mn-ea"/>
                          <a:cs typeface="+mn-cs"/>
                        </a:rPr>
                        <a:t>Loopback address of local host. </a:t>
                      </a:r>
                    </a:p>
                    <a:p>
                      <a:pPr marL="177800" indent="-177800" algn="l" defTabSz="814388" rtl="0" eaLnBrk="1" latinLnBrk="0" hangingPunct="1">
                        <a:lnSpc>
                          <a:spcPct val="100000"/>
                        </a:lnSpc>
                        <a:spcBef>
                          <a:spcPts val="600"/>
                        </a:spcBef>
                        <a:buFontTx/>
                        <a:buChar char="•"/>
                        <a:defRPr/>
                      </a:pPr>
                      <a:r>
                        <a:rPr lang="en-US" sz="1800" b="0" i="0" kern="1200" dirty="0" smtClean="0">
                          <a:solidFill>
                            <a:schemeClr val="dk1"/>
                          </a:solidFill>
                          <a:effectLst/>
                          <a:latin typeface="+mn-lt"/>
                          <a:ea typeface="+mn-ea"/>
                          <a:cs typeface="+mn-cs"/>
                        </a:rPr>
                        <a:t>Equivalent to 127.0.0.1 in IPv4.</a:t>
                      </a:r>
                    </a:p>
                  </a:txBody>
                  <a:tcPr anchor="ctr"/>
                </a:tc>
              </a:tr>
              <a:tr h="640080">
                <a:tc>
                  <a: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US" sz="1800" b="1" i="0" kern="1200" dirty="0" smtClean="0">
                          <a:solidFill>
                            <a:schemeClr val="dk1"/>
                          </a:solidFill>
                          <a:effectLst/>
                          <a:latin typeface="Courier New" pitchFamily="49" charset="0"/>
                          <a:ea typeface="+mn-ea"/>
                          <a:cs typeface="Courier New" pitchFamily="49" charset="0"/>
                        </a:rPr>
                        <a:t>FE80::/10</a:t>
                      </a:r>
                    </a:p>
                  </a:txBody>
                  <a:tcPr anchor="ctr"/>
                </a:tc>
                <a:tc>
                  <a:txBody>
                    <a:bodyPr/>
                    <a:lstStyle/>
                    <a:p>
                      <a:pPr marL="177800" indent="-177800" algn="l" defTabSz="814388" rtl="0" eaLnBrk="1" latinLnBrk="0" hangingPunct="1">
                        <a:lnSpc>
                          <a:spcPct val="100000"/>
                        </a:lnSpc>
                        <a:spcBef>
                          <a:spcPts val="600"/>
                        </a:spcBef>
                        <a:buFontTx/>
                        <a:buChar char="•"/>
                        <a:defRPr/>
                      </a:pPr>
                      <a:r>
                        <a:rPr lang="en-US" sz="1800" b="0" i="0" kern="1200" dirty="0" smtClean="0">
                          <a:solidFill>
                            <a:schemeClr val="dk1"/>
                          </a:solidFill>
                          <a:effectLst/>
                          <a:latin typeface="+mn-lt"/>
                          <a:ea typeface="+mn-ea"/>
                          <a:cs typeface="+mn-cs"/>
                        </a:rPr>
                        <a:t>Link-local</a:t>
                      </a:r>
                      <a:r>
                        <a:rPr lang="en-US" sz="1800" b="0" i="0" kern="1200" baseline="0" dirty="0" smtClean="0">
                          <a:solidFill>
                            <a:schemeClr val="dk1"/>
                          </a:solidFill>
                          <a:effectLst/>
                          <a:latin typeface="+mn-lt"/>
                          <a:ea typeface="+mn-ea"/>
                          <a:cs typeface="+mn-cs"/>
                        </a:rPr>
                        <a:t> unicast address.</a:t>
                      </a:r>
                    </a:p>
                    <a:p>
                      <a:pPr marL="177800" indent="-177800" algn="l" defTabSz="814388" rtl="0" eaLnBrk="1" latinLnBrk="0" hangingPunct="1">
                        <a:lnSpc>
                          <a:spcPct val="100000"/>
                        </a:lnSpc>
                        <a:spcBef>
                          <a:spcPts val="600"/>
                        </a:spcBef>
                        <a:buFontTx/>
                        <a:buChar char="•"/>
                        <a:defRPr/>
                      </a:pPr>
                      <a:r>
                        <a:rPr lang="en-US" sz="1800" b="0" i="0" kern="1200" baseline="0" dirty="0" smtClean="0">
                          <a:solidFill>
                            <a:schemeClr val="dk1"/>
                          </a:solidFill>
                          <a:effectLst/>
                          <a:latin typeface="+mn-lt"/>
                          <a:ea typeface="+mn-ea"/>
                          <a:cs typeface="+mn-cs"/>
                        </a:rPr>
                        <a:t>Similar to the Windows autoconfiguration IP address of 169.254.x.x.</a:t>
                      </a:r>
                      <a:endParaRPr lang="en-US" sz="1800" b="0" i="0" kern="1200" dirty="0" smtClean="0">
                        <a:solidFill>
                          <a:schemeClr val="dk1"/>
                        </a:solidFill>
                        <a:effectLst/>
                        <a:latin typeface="+mn-lt"/>
                        <a:ea typeface="+mn-ea"/>
                        <a:cs typeface="+mn-cs"/>
                      </a:endParaRPr>
                    </a:p>
                  </a:txBody>
                  <a:tcPr anchor="ctr"/>
                </a:tc>
              </a:tr>
              <a:tr h="640080">
                <a:tc>
                  <a: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US" sz="1800" b="1" i="0" kern="1200" dirty="0" smtClean="0">
                          <a:solidFill>
                            <a:schemeClr val="dk1"/>
                          </a:solidFill>
                          <a:effectLst/>
                          <a:latin typeface="Courier New" pitchFamily="49" charset="0"/>
                          <a:ea typeface="+mn-ea"/>
                          <a:cs typeface="Courier New" pitchFamily="49" charset="0"/>
                        </a:rPr>
                        <a:t>FF00::/8</a:t>
                      </a:r>
                    </a:p>
                  </a:txBody>
                  <a:tcPr anchor="ctr"/>
                </a:tc>
                <a:tc>
                  <a:txBody>
                    <a:bodyPr/>
                    <a:lstStyle/>
                    <a:p>
                      <a:pPr marL="177800" marR="0" indent="-177800" algn="l" defTabSz="814388" rtl="0" eaLnBrk="1" fontAlgn="auto" latinLnBrk="0" hangingPunct="1">
                        <a:lnSpc>
                          <a:spcPct val="100000"/>
                        </a:lnSpc>
                        <a:spcBef>
                          <a:spcPts val="600"/>
                        </a:spcBef>
                        <a:spcAft>
                          <a:spcPts val="0"/>
                        </a:spcAft>
                        <a:buClrTx/>
                        <a:buSzTx/>
                        <a:buFontTx/>
                        <a:buChar char="•"/>
                        <a:tabLst/>
                        <a:defRPr/>
                      </a:pPr>
                      <a:r>
                        <a:rPr lang="en-US" sz="1800" b="0" i="0" kern="1200" dirty="0" smtClean="0">
                          <a:solidFill>
                            <a:schemeClr val="dk1"/>
                          </a:solidFill>
                          <a:effectLst/>
                          <a:latin typeface="+mn-lt"/>
                          <a:ea typeface="+mn-ea"/>
                          <a:cs typeface="+mn-cs"/>
                        </a:rPr>
                        <a:t>Multicast addresses.</a:t>
                      </a:r>
                    </a:p>
                  </a:txBody>
                  <a:tcPr anchor="ctr"/>
                </a:tc>
              </a:tr>
              <a:tr h="640080">
                <a:tc>
                  <a: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US" sz="1800" b="0" i="0" kern="1200" dirty="0" smtClean="0">
                          <a:solidFill>
                            <a:schemeClr val="dk1"/>
                          </a:solidFill>
                          <a:effectLst/>
                          <a:latin typeface="+mn-lt"/>
                          <a:ea typeface="+mn-ea"/>
                          <a:cs typeface="Courier New" pitchFamily="49" charset="0"/>
                        </a:rPr>
                        <a:t>All other addresses</a:t>
                      </a:r>
                    </a:p>
                  </a:txBody>
                  <a:tcPr anchor="ctr"/>
                </a:tc>
                <a:tc>
                  <a:txBody>
                    <a:bodyPr/>
                    <a:lstStyle/>
                    <a:p>
                      <a:pPr marL="177800" indent="-177800" algn="l" defTabSz="814388" rtl="0" eaLnBrk="1" latinLnBrk="0" hangingPunct="1">
                        <a:lnSpc>
                          <a:spcPct val="100000"/>
                        </a:lnSpc>
                        <a:spcBef>
                          <a:spcPts val="600"/>
                        </a:spcBef>
                        <a:buFontTx/>
                        <a:buChar char="•"/>
                        <a:defRPr/>
                      </a:pPr>
                      <a:r>
                        <a:rPr lang="en-US" sz="1800" b="0" i="0" kern="1200" dirty="0" smtClean="0">
                          <a:solidFill>
                            <a:schemeClr val="dk1"/>
                          </a:solidFill>
                          <a:effectLst/>
                          <a:latin typeface="+mn-lt"/>
                          <a:ea typeface="+mn-ea"/>
                          <a:cs typeface="+mn-cs"/>
                        </a:rPr>
                        <a:t>Global unicast address.</a:t>
                      </a:r>
                    </a:p>
                  </a:txBody>
                  <a:tcPr anchor="ctr"/>
                </a:tc>
              </a:tr>
            </a:tbl>
          </a:graphicData>
        </a:graphic>
      </p:graphicFrame>
    </p:spTree>
  </p:cSld>
  <p:clrMapOvr>
    <a:masterClrMapping/>
  </p:clrMapOvr>
  <p:transition/>
  <p:timing>
    <p:tnLst>
      <p:par>
        <p:cTn id="1" dur="indefinite" restart="never" nodeType="tmRoot"/>
      </p:par>
    </p:tnLst>
  </p:timing>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NAT-PT for IPv6</a:t>
            </a:r>
            <a:endParaRPr lang="en-US" dirty="0"/>
          </a:p>
        </p:txBody>
      </p:sp>
      <p:sp>
        <p:nvSpPr>
          <p:cNvPr id="3" name="Content Placeholder 2"/>
          <p:cNvSpPr>
            <a:spLocks noGrp="1"/>
          </p:cNvSpPr>
          <p:nvPr>
            <p:ph idx="1"/>
          </p:nvPr>
        </p:nvSpPr>
        <p:spPr/>
        <p:txBody>
          <a:bodyPr>
            <a:normAutofit/>
          </a:bodyPr>
          <a:lstStyle/>
          <a:p>
            <a:r>
              <a:rPr lang="en-US" dirty="0" smtClean="0"/>
              <a:t>With dynamic NAT-PT, addresses are allocated from an address pool, the same as is done with IPv4 dynamic NAT. </a:t>
            </a:r>
          </a:p>
          <a:p>
            <a:pPr lvl="1"/>
            <a:r>
              <a:rPr lang="en-US" dirty="0" smtClean="0"/>
              <a:t>Again, the commands have similar syntax to their IPv4 NAT.</a:t>
            </a:r>
          </a:p>
          <a:p>
            <a:r>
              <a:rPr lang="en-US" dirty="0" smtClean="0"/>
              <a:t>When the NAT-PT router receives a packet with an IPv6 destination address of an arbitrarily assigned 96-bit prefix (the NAT-PT prefix), it translates the IPv6 packet to an IPv4 address from an address pool.</a:t>
            </a:r>
            <a:endParaRPr lang="en-US" dirty="0"/>
          </a:p>
        </p:txBody>
      </p:sp>
    </p:spTree>
  </p:cSld>
  <p:clrMapOvr>
    <a:masterClrMapping/>
  </p:clrMapOvr>
  <p:timing>
    <p:tnLst>
      <p:par>
        <p:cTn id="1" dur="indefinite" restart="never" nodeType="tmRoot"/>
      </p:par>
    </p:tnLst>
  </p:timing>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bwMode="auto">
          <a:xfrm>
            <a:off x="1447800" y="3021625"/>
            <a:ext cx="6946900" cy="342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normAutofit/>
          </a:bodyPr>
          <a:lstStyle/>
          <a:p>
            <a:r>
              <a:rPr lang="en-US" sz="2900" dirty="0" smtClean="0"/>
              <a:t>Configure Dynamic NAT-PT</a:t>
            </a:r>
            <a:endParaRPr lang="en-US" sz="2900" dirty="0"/>
          </a:p>
        </p:txBody>
      </p:sp>
      <p:sp>
        <p:nvSpPr>
          <p:cNvPr id="13" name="Content Placeholder 12"/>
          <p:cNvSpPr>
            <a:spLocks noGrp="1"/>
          </p:cNvSpPr>
          <p:nvPr>
            <p:ph idx="1"/>
          </p:nvPr>
        </p:nvSpPr>
        <p:spPr/>
        <p:txBody>
          <a:bodyPr>
            <a:normAutofit/>
          </a:bodyPr>
          <a:lstStyle/>
          <a:p>
            <a:r>
              <a:rPr lang="en-US" dirty="0" smtClean="0"/>
              <a:t>Define a pool of IPv4 addresses for NAT-PT. </a:t>
            </a:r>
          </a:p>
        </p:txBody>
      </p:sp>
      <p:sp>
        <p:nvSpPr>
          <p:cNvPr id="14" name="Text Placeholder 13"/>
          <p:cNvSpPr>
            <a:spLocks noGrp="1"/>
          </p:cNvSpPr>
          <p:nvPr>
            <p:ph type="body" sz="quarter" idx="10"/>
          </p:nvPr>
        </p:nvSpPr>
        <p:spPr/>
        <p:txBody>
          <a:bodyPr/>
          <a:lstStyle/>
          <a:p>
            <a:r>
              <a:rPr lang="en-US" dirty="0" smtClean="0"/>
              <a:t>Router(config)#</a:t>
            </a:r>
          </a:p>
        </p:txBody>
      </p:sp>
      <p:sp>
        <p:nvSpPr>
          <p:cNvPr id="15" name="Text Placeholder 14"/>
          <p:cNvSpPr>
            <a:spLocks noGrp="1"/>
          </p:cNvSpPr>
          <p:nvPr>
            <p:ph type="body" sz="quarter" idx="11"/>
          </p:nvPr>
        </p:nvSpPr>
        <p:spPr>
          <a:xfrm>
            <a:off x="615326" y="1981200"/>
            <a:ext cx="7745412" cy="685800"/>
          </a:xfrm>
        </p:spPr>
        <p:txBody>
          <a:bodyPr>
            <a:normAutofit/>
          </a:bodyPr>
          <a:lstStyle/>
          <a:p>
            <a:r>
              <a:rPr lang="en-US" dirty="0" smtClean="0"/>
              <a:t>ipv6 nat v6v4 pool </a:t>
            </a:r>
            <a:r>
              <a:rPr lang="en-US" b="0" i="1" dirty="0" smtClean="0"/>
              <a:t>name</a:t>
            </a:r>
            <a:r>
              <a:rPr lang="en-US" dirty="0" smtClean="0"/>
              <a:t> </a:t>
            </a:r>
            <a:r>
              <a:rPr lang="en-US" b="0" i="1" dirty="0" smtClean="0"/>
              <a:t>start-ipv4 end-ipv4 </a:t>
            </a:r>
            <a:r>
              <a:rPr lang="en-US" dirty="0" smtClean="0"/>
              <a:t>prefix-length </a:t>
            </a:r>
            <a:r>
              <a:rPr lang="en-US" b="0" i="1" dirty="0" smtClean="0"/>
              <a:t>prefix-length</a:t>
            </a:r>
            <a:endParaRPr lang="en-US" b="0" i="1" dirty="0"/>
          </a:p>
        </p:txBody>
      </p:sp>
      <p:sp>
        <p:nvSpPr>
          <p:cNvPr id="18" name="Content Placeholder 15"/>
          <p:cNvSpPr txBox="1">
            <a:spLocks/>
          </p:cNvSpPr>
          <p:nvPr/>
        </p:nvSpPr>
        <p:spPr bwMode="auto">
          <a:xfrm>
            <a:off x="293467" y="2980350"/>
            <a:ext cx="8520113" cy="63817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nat v6v4 pool POOL-12 172.16.12.100 172.16.12.101 prefix-length 24</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nat v6v4 pool POOL-123 172.16.123.100 172.16.123.101 prefix-length 24</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a:t>
            </a:r>
            <a:endParaRPr lang="en-US" sz="1200" b="1" kern="0" dirty="0" smtClean="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Configure Dynamic NAT-PT</a:t>
            </a:r>
            <a:endParaRPr lang="en-US" sz="2900" dirty="0"/>
          </a:p>
        </p:txBody>
      </p:sp>
      <p:sp>
        <p:nvSpPr>
          <p:cNvPr id="13" name="Content Placeholder 12"/>
          <p:cNvSpPr>
            <a:spLocks noGrp="1"/>
          </p:cNvSpPr>
          <p:nvPr>
            <p:ph idx="1"/>
          </p:nvPr>
        </p:nvSpPr>
        <p:spPr/>
        <p:txBody>
          <a:bodyPr>
            <a:normAutofit/>
          </a:bodyPr>
          <a:lstStyle/>
          <a:p>
            <a:pPr lvl="0">
              <a:defRPr/>
            </a:pPr>
            <a:r>
              <a:rPr lang="en-US" dirty="0" smtClean="0"/>
              <a:t>Bind an ACL with the NAT-PT pool.</a:t>
            </a:r>
          </a:p>
        </p:txBody>
      </p:sp>
      <p:sp>
        <p:nvSpPr>
          <p:cNvPr id="14" name="Text Placeholder 13"/>
          <p:cNvSpPr>
            <a:spLocks noGrp="1"/>
          </p:cNvSpPr>
          <p:nvPr>
            <p:ph type="body" sz="quarter" idx="10"/>
          </p:nvPr>
        </p:nvSpPr>
        <p:spPr/>
        <p:txBody>
          <a:bodyPr/>
          <a:lstStyle/>
          <a:p>
            <a:r>
              <a:rPr lang="en-US" dirty="0" smtClean="0"/>
              <a:t>Router(config)#</a:t>
            </a:r>
          </a:p>
        </p:txBody>
      </p:sp>
      <p:sp>
        <p:nvSpPr>
          <p:cNvPr id="15" name="Text Placeholder 14"/>
          <p:cNvSpPr>
            <a:spLocks noGrp="1"/>
          </p:cNvSpPr>
          <p:nvPr>
            <p:ph type="body" sz="quarter" idx="11"/>
          </p:nvPr>
        </p:nvSpPr>
        <p:spPr>
          <a:xfrm>
            <a:off x="615326" y="1981200"/>
            <a:ext cx="7745412" cy="685800"/>
          </a:xfrm>
        </p:spPr>
        <p:txBody>
          <a:bodyPr>
            <a:normAutofit/>
          </a:bodyPr>
          <a:lstStyle/>
          <a:p>
            <a:pPr lvl="0"/>
            <a:r>
              <a:rPr lang="en-US" dirty="0" smtClean="0"/>
              <a:t>ipv6 nat v6v4 source {list {</a:t>
            </a:r>
            <a:r>
              <a:rPr lang="en-US" b="0" i="1" dirty="0" smtClean="0"/>
              <a:t>access-list-number</a:t>
            </a:r>
            <a:r>
              <a:rPr lang="en-US" i="1" dirty="0" smtClean="0"/>
              <a:t> | </a:t>
            </a:r>
            <a:r>
              <a:rPr lang="en-US" b="0" i="1" dirty="0" smtClean="0"/>
              <a:t>name</a:t>
            </a:r>
            <a:r>
              <a:rPr lang="en-US" dirty="0" smtClean="0"/>
              <a:t>} pool </a:t>
            </a:r>
            <a:r>
              <a:rPr lang="en-US" b="0" i="1" dirty="0" smtClean="0"/>
              <a:t>name</a:t>
            </a:r>
            <a:r>
              <a:rPr lang="en-US" dirty="0" smtClean="0"/>
              <a:t>} </a:t>
            </a:r>
            <a:endParaRPr lang="en-US" i="1" dirty="0"/>
          </a:p>
        </p:txBody>
      </p:sp>
      <p:sp>
        <p:nvSpPr>
          <p:cNvPr id="16" name="Rectangle 15"/>
          <p:cNvSpPr/>
          <p:nvPr/>
        </p:nvSpPr>
        <p:spPr bwMode="auto">
          <a:xfrm>
            <a:off x="1447800" y="4659925"/>
            <a:ext cx="4495800" cy="342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7" name="Content Placeholder 15"/>
          <p:cNvSpPr txBox="1">
            <a:spLocks/>
          </p:cNvSpPr>
          <p:nvPr/>
        </p:nvSpPr>
        <p:spPr bwMode="auto">
          <a:xfrm>
            <a:off x="293467" y="2983525"/>
            <a:ext cx="8520113" cy="23749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access-list LOOPBACK</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R1(config-ipv6-acl)# </a:t>
            </a:r>
            <a:r>
              <a:rPr lang="en-US" sz="1200" b="1" kern="0" dirty="0" smtClean="0">
                <a:latin typeface="Courier New" pitchFamily="49" charset="0"/>
                <a:cs typeface="Courier New" pitchFamily="49" charset="0"/>
              </a:rPr>
              <a:t>permit ipv6 104::/64 any</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R1(config-ipv6-acl)# </a:t>
            </a:r>
            <a:r>
              <a:rPr lang="en-US" sz="1200" b="1" kern="0" dirty="0" smtClean="0">
                <a:latin typeface="Courier New" pitchFamily="49" charset="0"/>
                <a:cs typeface="Courier New" pitchFamily="49" charset="0"/>
              </a:rPr>
              <a:t>permit ipv6 103::/64 any</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R1(config-ipv6-acl)# </a:t>
            </a:r>
            <a:r>
              <a:rPr lang="en-US" sz="1200" b="1" kern="0" dirty="0" smtClean="0">
                <a:latin typeface="Courier New" pitchFamily="49" charset="0"/>
                <a:cs typeface="Courier New" pitchFamily="49" charset="0"/>
              </a:rPr>
              <a:t>exit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access-list PHYSICAL</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R1(config-ipv6-acl)# </a:t>
            </a:r>
            <a:r>
              <a:rPr lang="en-US" sz="1200" b="1" kern="0" dirty="0" smtClean="0">
                <a:latin typeface="Courier New" pitchFamily="49" charset="0"/>
                <a:cs typeface="Courier New" pitchFamily="49" charset="0"/>
              </a:rPr>
              <a:t>permit ipv6 13::/64 any</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R1(config-ipv6-acl)# </a:t>
            </a:r>
            <a:r>
              <a:rPr lang="en-US" sz="1200" b="1" kern="0" dirty="0" smtClean="0">
                <a:latin typeface="Courier New" pitchFamily="49" charset="0"/>
                <a:cs typeface="Courier New" pitchFamily="49" charset="0"/>
              </a:rPr>
              <a:t>permit ipv6 14::/64 any</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R1(config-ipv6-acl)# </a:t>
            </a:r>
            <a:r>
              <a:rPr lang="en-US" sz="1200" b="1" kern="0" dirty="0" smtClean="0">
                <a:latin typeface="Courier New" pitchFamily="49" charset="0"/>
                <a:cs typeface="Courier New" pitchFamily="49" charset="0"/>
              </a:rPr>
              <a:t>exit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a:t>
            </a:r>
            <a:endParaRPr lang="en-US" sz="1200" b="1"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ipv6 nat v6v4 source list LOOPBACK pool P</a:t>
            </a:r>
            <a:r>
              <a:rPr lang="en-US" sz="1200" b="1" kern="0" dirty="0" smtClean="0">
                <a:latin typeface="Courier New" pitchFamily="49" charset="0"/>
                <a:cs typeface="Courier New" pitchFamily="49" charset="0"/>
              </a:rPr>
              <a:t>OOL-</a:t>
            </a:r>
            <a:r>
              <a:rPr lang="pt-BR" sz="1200" b="1" kern="0" dirty="0" smtClean="0">
                <a:latin typeface="Courier New" pitchFamily="49" charset="0"/>
                <a:cs typeface="Courier New" pitchFamily="49" charset="0"/>
              </a:rPr>
              <a:t>12</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ipv6 nat v6v4 source list PHYSICAL pool POOL-123</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a:t>
            </a:r>
            <a:endParaRPr lang="en-US" sz="1200" b="1" kern="0" dirty="0" smtClean="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Configure Dynamic NAT-PT</a:t>
            </a:r>
            <a:endParaRPr lang="en-US" sz="2900" dirty="0"/>
          </a:p>
        </p:txBody>
      </p:sp>
      <p:sp>
        <p:nvSpPr>
          <p:cNvPr id="13" name="Content Placeholder 12"/>
          <p:cNvSpPr>
            <a:spLocks noGrp="1"/>
          </p:cNvSpPr>
          <p:nvPr>
            <p:ph idx="1"/>
          </p:nvPr>
        </p:nvSpPr>
        <p:spPr/>
        <p:txBody>
          <a:bodyPr>
            <a:normAutofit/>
          </a:bodyPr>
          <a:lstStyle/>
          <a:p>
            <a:r>
              <a:rPr lang="en-US" dirty="0" smtClean="0"/>
              <a:t>Define a pool of IPv6 addresses for NAT-PT. </a:t>
            </a:r>
          </a:p>
        </p:txBody>
      </p:sp>
      <p:sp>
        <p:nvSpPr>
          <p:cNvPr id="14" name="Text Placeholder 13"/>
          <p:cNvSpPr>
            <a:spLocks noGrp="1"/>
          </p:cNvSpPr>
          <p:nvPr>
            <p:ph type="body" sz="quarter" idx="10"/>
          </p:nvPr>
        </p:nvSpPr>
        <p:spPr/>
        <p:txBody>
          <a:bodyPr/>
          <a:lstStyle/>
          <a:p>
            <a:r>
              <a:rPr lang="en-US" dirty="0" smtClean="0"/>
              <a:t>Router(config)#</a:t>
            </a:r>
          </a:p>
        </p:txBody>
      </p:sp>
      <p:sp>
        <p:nvSpPr>
          <p:cNvPr id="15" name="Text Placeholder 14"/>
          <p:cNvSpPr>
            <a:spLocks noGrp="1"/>
          </p:cNvSpPr>
          <p:nvPr>
            <p:ph type="body" sz="quarter" idx="11"/>
          </p:nvPr>
        </p:nvSpPr>
        <p:spPr>
          <a:xfrm>
            <a:off x="615326" y="1981200"/>
            <a:ext cx="7745412" cy="685800"/>
          </a:xfrm>
        </p:spPr>
        <p:txBody>
          <a:bodyPr>
            <a:normAutofit/>
          </a:bodyPr>
          <a:lstStyle/>
          <a:p>
            <a:r>
              <a:rPr lang="en-US" dirty="0" smtClean="0"/>
              <a:t>ipv6 nat v4v6 pool </a:t>
            </a:r>
            <a:r>
              <a:rPr lang="en-US" b="0" i="1" dirty="0" smtClean="0"/>
              <a:t>name</a:t>
            </a:r>
            <a:r>
              <a:rPr lang="en-US" dirty="0" smtClean="0"/>
              <a:t> </a:t>
            </a:r>
            <a:r>
              <a:rPr lang="en-US" b="0" i="1" dirty="0" smtClean="0"/>
              <a:t>start-ipv6 end-ipv6 </a:t>
            </a:r>
            <a:r>
              <a:rPr lang="en-US" dirty="0" smtClean="0"/>
              <a:t>prefix-length </a:t>
            </a:r>
            <a:r>
              <a:rPr lang="en-US" b="0" i="1" dirty="0" smtClean="0"/>
              <a:t>prefix-length</a:t>
            </a:r>
            <a:endParaRPr lang="en-US" b="0" i="1" dirty="0"/>
          </a:p>
        </p:txBody>
      </p:sp>
      <p:sp>
        <p:nvSpPr>
          <p:cNvPr id="12" name="Rectangle 11"/>
          <p:cNvSpPr/>
          <p:nvPr/>
        </p:nvSpPr>
        <p:spPr bwMode="auto">
          <a:xfrm>
            <a:off x="1447800" y="3103686"/>
            <a:ext cx="5715000" cy="24912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p:txBody>
      </p:sp>
      <p:sp>
        <p:nvSpPr>
          <p:cNvPr id="16" name="Content Placeholder 15"/>
          <p:cNvSpPr txBox="1">
            <a:spLocks/>
          </p:cNvSpPr>
          <p:nvPr/>
        </p:nvSpPr>
        <p:spPr bwMode="auto">
          <a:xfrm>
            <a:off x="293467" y="3062411"/>
            <a:ext cx="8520113" cy="63817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nat v4v6 pool POOL-1144 1144::1 1144::2 prefix-length 96</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a:t>
            </a:r>
            <a:endParaRPr lang="en-US" sz="1200" b="1" kern="0" dirty="0" smtClean="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Configure Dynamic NAT-PT</a:t>
            </a:r>
            <a:endParaRPr lang="en-US" sz="2900" dirty="0"/>
          </a:p>
        </p:txBody>
      </p:sp>
      <p:sp>
        <p:nvSpPr>
          <p:cNvPr id="13" name="Content Placeholder 12"/>
          <p:cNvSpPr>
            <a:spLocks noGrp="1"/>
          </p:cNvSpPr>
          <p:nvPr>
            <p:ph idx="1"/>
          </p:nvPr>
        </p:nvSpPr>
        <p:spPr/>
        <p:txBody>
          <a:bodyPr>
            <a:normAutofit/>
          </a:bodyPr>
          <a:lstStyle/>
          <a:p>
            <a:pPr lvl="0">
              <a:defRPr/>
            </a:pPr>
            <a:r>
              <a:rPr lang="en-US" dirty="0" smtClean="0"/>
              <a:t>Bind an ACL with the NAT-PT pool.</a:t>
            </a:r>
          </a:p>
        </p:txBody>
      </p:sp>
      <p:sp>
        <p:nvSpPr>
          <p:cNvPr id="14" name="Text Placeholder 13"/>
          <p:cNvSpPr>
            <a:spLocks noGrp="1"/>
          </p:cNvSpPr>
          <p:nvPr>
            <p:ph type="body" sz="quarter" idx="10"/>
          </p:nvPr>
        </p:nvSpPr>
        <p:spPr/>
        <p:txBody>
          <a:bodyPr/>
          <a:lstStyle/>
          <a:p>
            <a:r>
              <a:rPr lang="en-US" dirty="0" smtClean="0"/>
              <a:t>Router(config)#</a:t>
            </a:r>
          </a:p>
        </p:txBody>
      </p:sp>
      <p:sp>
        <p:nvSpPr>
          <p:cNvPr id="15" name="Text Placeholder 14"/>
          <p:cNvSpPr>
            <a:spLocks noGrp="1"/>
          </p:cNvSpPr>
          <p:nvPr>
            <p:ph type="body" sz="quarter" idx="11"/>
          </p:nvPr>
        </p:nvSpPr>
        <p:spPr>
          <a:xfrm>
            <a:off x="615326" y="1981200"/>
            <a:ext cx="7745412" cy="685800"/>
          </a:xfrm>
        </p:spPr>
        <p:txBody>
          <a:bodyPr>
            <a:normAutofit/>
          </a:bodyPr>
          <a:lstStyle/>
          <a:p>
            <a:pPr lvl="0"/>
            <a:r>
              <a:rPr lang="en-US" dirty="0" smtClean="0"/>
              <a:t>ipv6 nat v4v6 source {list {</a:t>
            </a:r>
            <a:r>
              <a:rPr lang="en-US" b="0" i="1" dirty="0" smtClean="0"/>
              <a:t>access-list-number</a:t>
            </a:r>
            <a:r>
              <a:rPr lang="en-US" i="1" dirty="0" smtClean="0"/>
              <a:t> | </a:t>
            </a:r>
            <a:r>
              <a:rPr lang="en-US" b="0" i="1" dirty="0" smtClean="0"/>
              <a:t>name</a:t>
            </a:r>
            <a:r>
              <a:rPr lang="en-US" dirty="0" smtClean="0"/>
              <a:t>} pool </a:t>
            </a:r>
            <a:r>
              <a:rPr lang="en-US" b="0" i="1" dirty="0" smtClean="0"/>
              <a:t>name</a:t>
            </a:r>
            <a:r>
              <a:rPr lang="en-US" dirty="0" smtClean="0"/>
              <a:t>} </a:t>
            </a:r>
            <a:endParaRPr lang="en-US" i="1" dirty="0"/>
          </a:p>
        </p:txBody>
      </p:sp>
      <p:sp>
        <p:nvSpPr>
          <p:cNvPr id="12" name="Rectangle 11"/>
          <p:cNvSpPr/>
          <p:nvPr/>
        </p:nvSpPr>
        <p:spPr bwMode="auto">
          <a:xfrm>
            <a:off x="1447800" y="4064979"/>
            <a:ext cx="424180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6" name="Content Placeholder 15"/>
          <p:cNvSpPr txBox="1">
            <a:spLocks/>
          </p:cNvSpPr>
          <p:nvPr/>
        </p:nvSpPr>
        <p:spPr bwMode="auto">
          <a:xfrm>
            <a:off x="293467" y="2960079"/>
            <a:ext cx="8520113" cy="157480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 access-list standard IPV4</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R1(config-std-nacl)# </a:t>
            </a:r>
            <a:r>
              <a:rPr lang="en-US" sz="1200" b="1" kern="0" dirty="0" smtClean="0">
                <a:latin typeface="Courier New" pitchFamily="49" charset="0"/>
                <a:cs typeface="Courier New" pitchFamily="49" charset="0"/>
              </a:rPr>
              <a:t>permit 172.16.123.0 0.0.0.255</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R1(config-std-nacl)# </a:t>
            </a:r>
            <a:r>
              <a:rPr lang="en-US" sz="1200" b="1" kern="0" dirty="0" smtClean="0">
                <a:latin typeface="Courier New" pitchFamily="49" charset="0"/>
                <a:cs typeface="Courier New" pitchFamily="49" charset="0"/>
              </a:rPr>
              <a:t>permit 172.16.12.0 0.0.0.255</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R1(config-std-nacl)# </a:t>
            </a:r>
            <a:r>
              <a:rPr lang="en-US" sz="1200" b="1" kern="0" dirty="0" smtClean="0">
                <a:latin typeface="Courier New" pitchFamily="49" charset="0"/>
                <a:cs typeface="Courier New" pitchFamily="49" charset="0"/>
              </a:rPr>
              <a:t>exit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nat prefix 1144::/96</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a:t>
            </a:r>
            <a:endParaRPr lang="en-US" sz="1200" b="1" kern="0" dirty="0" smtClean="0">
              <a:latin typeface="Courier New" pitchFamily="49" charset="0"/>
              <a:cs typeface="Courier New" pitchFamily="49" charset="0"/>
            </a:endParaRP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 </a:t>
            </a:r>
            <a:r>
              <a:rPr lang="pt-BR" sz="1200" b="1" kern="0" dirty="0" smtClean="0">
                <a:latin typeface="Courier New" pitchFamily="49" charset="0"/>
                <a:cs typeface="Courier New" pitchFamily="49" charset="0"/>
              </a:rPr>
              <a:t>ipv6 nat v4v6 source list IPV4 pool POOL-1144</a:t>
            </a:r>
          </a:p>
          <a:p>
            <a:pPr algn="l" defTabSz="814388" eaLnBrk="1" hangingPunct="1">
              <a:lnSpc>
                <a:spcPct val="100000"/>
              </a:lnSpc>
              <a:spcBef>
                <a:spcPts val="0"/>
              </a:spcBef>
              <a:spcAft>
                <a:spcPts val="0"/>
              </a:spcAft>
              <a:buClr>
                <a:srgbClr val="708CA1"/>
              </a:buClr>
            </a:pPr>
            <a:r>
              <a:rPr lang="pt-BR" sz="1200" kern="0" dirty="0" smtClean="0">
                <a:latin typeface="Courier New" pitchFamily="49" charset="0"/>
                <a:cs typeface="Courier New" pitchFamily="49" charset="0"/>
              </a:rPr>
              <a:t>R1(config)#</a:t>
            </a:r>
            <a:endParaRPr lang="en-US" sz="1200" b="1" kern="0" dirty="0" smtClean="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Chapter 8 Summary</a:t>
            </a:r>
          </a:p>
        </p:txBody>
      </p:sp>
      <p:sp>
        <p:nvSpPr>
          <p:cNvPr id="5" name="Content Placeholder 4"/>
          <p:cNvSpPr>
            <a:spLocks noGrp="1"/>
          </p:cNvSpPr>
          <p:nvPr>
            <p:ph idx="1"/>
          </p:nvPr>
        </p:nvSpPr>
        <p:spPr/>
        <p:txBody>
          <a:bodyPr>
            <a:normAutofit/>
          </a:bodyPr>
          <a:lstStyle/>
          <a:p>
            <a:pPr>
              <a:buNone/>
            </a:pPr>
            <a:r>
              <a:rPr lang="en-US" dirty="0" smtClean="0"/>
              <a:t>The chapter focused on the following topics:</a:t>
            </a:r>
          </a:p>
          <a:p>
            <a:r>
              <a:rPr lang="en-US" sz="2000" dirty="0" smtClean="0"/>
              <a:t>The issues associated with IPv4.</a:t>
            </a:r>
          </a:p>
          <a:p>
            <a:r>
              <a:rPr lang="en-US" sz="2000" dirty="0" smtClean="0"/>
              <a:t>The features of IPv6, including: larger address space, elimination of NAT and broadcast addresses, simplified header for improved router efficiency, support for mobility and security, and transition richness</a:t>
            </a:r>
          </a:p>
          <a:p>
            <a:r>
              <a:rPr lang="en-US" sz="2000" dirty="0" smtClean="0"/>
              <a:t>The features of IPv6 addresses, including: stateless autoconfiguration, prefix renumbering, multiple addresses per interface, link-local addresses, and the ability to use provider-dependent or provider-independent addressing.</a:t>
            </a:r>
          </a:p>
          <a:p>
            <a:pPr lvl="1"/>
            <a:r>
              <a:rPr lang="en-US" sz="1800" dirty="0" smtClean="0"/>
              <a:t>The 40-octet IPv6 header, with its 8 fields plus extension headers to </a:t>
            </a:r>
            <a:r>
              <a:rPr lang="en-US" sz="1800" smtClean="0"/>
              <a:t>handle options</a:t>
            </a:r>
            <a:endParaRPr lang="en-US" sz="1800" dirty="0" smtClean="0"/>
          </a:p>
          <a:p>
            <a:pPr lvl="1"/>
            <a:r>
              <a:rPr lang="en-US" sz="1800" dirty="0" smtClean="0"/>
              <a:t>The 128-bit IPv6 addresses written in </a:t>
            </a:r>
            <a:r>
              <a:rPr lang="en-US" sz="1800" smtClean="0"/>
              <a:t>the format x:x:x:x:x:x:x:x</a:t>
            </a:r>
            <a:endParaRPr lang="en-US" sz="1800" dirty="0" smtClean="0"/>
          </a:p>
          <a:p>
            <a:pPr lvl="1"/>
            <a:r>
              <a:rPr lang="en-US" sz="1800" dirty="0" smtClean="0"/>
              <a:t>The IPv6 address </a:t>
            </a:r>
            <a:r>
              <a:rPr lang="en-US" sz="1800" smtClean="0"/>
              <a:t>interface ID</a:t>
            </a:r>
            <a:endParaRPr lang="en-US" sz="1800" dirty="0" smtClean="0"/>
          </a:p>
        </p:txBody>
      </p:sp>
    </p:spTree>
  </p:cSld>
  <p:clrMapOvr>
    <a:masterClrMapping/>
  </p:clrMapOvr>
  <p:transition spd="med"/>
  <p:timing>
    <p:tnLst>
      <p:par>
        <p:cTn id="1" dur="indefinite" restart="never" nodeType="tmRoot"/>
      </p:par>
    </p:tnLst>
  </p:timing>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8 Summary</a:t>
            </a:r>
            <a:endParaRPr lang="en-US" dirty="0"/>
          </a:p>
        </p:txBody>
      </p:sp>
      <p:sp>
        <p:nvSpPr>
          <p:cNvPr id="3" name="Content Placeholder 2"/>
          <p:cNvSpPr>
            <a:spLocks noGrp="1"/>
          </p:cNvSpPr>
          <p:nvPr>
            <p:ph idx="1"/>
          </p:nvPr>
        </p:nvSpPr>
        <p:spPr/>
        <p:txBody>
          <a:bodyPr>
            <a:normAutofit/>
          </a:bodyPr>
          <a:lstStyle/>
          <a:p>
            <a:r>
              <a:rPr lang="en-US" sz="2200" dirty="0" smtClean="0"/>
              <a:t>The IPv6 address types including unicast (including global, link-local, and the deprecated site-local), multicast (for one-to-many), and anycast (for one-to-nearest). There are no broadcast addresses.</a:t>
            </a:r>
          </a:p>
          <a:p>
            <a:r>
              <a:rPr lang="en-US" sz="2200" dirty="0" smtClean="0"/>
              <a:t>The ability to summarize IPv6 addresses, similar to IPv4 address summarization.</a:t>
            </a:r>
          </a:p>
          <a:p>
            <a:r>
              <a:rPr lang="en-US" sz="2200" dirty="0" smtClean="0"/>
              <a:t>IPv6 address configuration and verification commands</a:t>
            </a:r>
          </a:p>
          <a:p>
            <a:r>
              <a:rPr lang="en-US" sz="2200" dirty="0" smtClean="0"/>
              <a:t>The neighbor discovery or solicitation phase.</a:t>
            </a:r>
          </a:p>
          <a:p>
            <a:r>
              <a:rPr lang="en-US" sz="2200" dirty="0" smtClean="0"/>
              <a:t>Stateless autoconfiguration.</a:t>
            </a:r>
          </a:p>
          <a:p>
            <a:r>
              <a:rPr lang="en-US" sz="2200" dirty="0" smtClean="0"/>
              <a:t>The processes used to connect IPv6 devices on:</a:t>
            </a:r>
          </a:p>
          <a:p>
            <a:pPr lvl="1"/>
            <a:r>
              <a:rPr lang="en-US" sz="1800" dirty="0" smtClean="0"/>
              <a:t>Broadcast multiaccess connections</a:t>
            </a:r>
          </a:p>
          <a:p>
            <a:pPr lvl="1"/>
            <a:r>
              <a:rPr lang="en-US" sz="1800" dirty="0" smtClean="0"/>
              <a:t>Point-to-point connections</a:t>
            </a:r>
          </a:p>
          <a:p>
            <a:pPr lvl="1"/>
            <a:r>
              <a:rPr lang="en-US" sz="1800" dirty="0" smtClean="0"/>
              <a:t>point-to-multipoint connections.</a:t>
            </a:r>
          </a:p>
        </p:txBody>
      </p:sp>
    </p:spTree>
  </p:cSld>
  <p:clrMapOvr>
    <a:masterClrMapping/>
  </p:clrMapOvr>
  <p:timing>
    <p:tnLst>
      <p:par>
        <p:cTn id="1" dur="indefinite" restart="never" nodeType="tmRoot"/>
      </p:par>
    </p:tnLst>
  </p:timing>
</p:sld>
</file>

<file path=ppt/slides/slide3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8 Summary</a:t>
            </a:r>
            <a:endParaRPr lang="en-US" dirty="0"/>
          </a:p>
        </p:txBody>
      </p:sp>
      <p:sp>
        <p:nvSpPr>
          <p:cNvPr id="3" name="Content Placeholder 2"/>
          <p:cNvSpPr>
            <a:spLocks noGrp="1"/>
          </p:cNvSpPr>
          <p:nvPr>
            <p:ph idx="1"/>
          </p:nvPr>
        </p:nvSpPr>
        <p:spPr/>
        <p:txBody>
          <a:bodyPr>
            <a:noAutofit/>
          </a:bodyPr>
          <a:lstStyle/>
          <a:p>
            <a:r>
              <a:rPr lang="en-US" sz="2200" dirty="0" smtClean="0"/>
              <a:t>The routing protocols available for IPv6, including RIPng, OSPFv3</a:t>
            </a:r>
            <a:r>
              <a:rPr lang="en-US" sz="2200" smtClean="0"/>
              <a:t>, EIGRP </a:t>
            </a:r>
            <a:r>
              <a:rPr lang="en-US" sz="2200" dirty="0" smtClean="0"/>
              <a:t>for IPv6, and MBGP</a:t>
            </a:r>
          </a:p>
          <a:p>
            <a:r>
              <a:rPr lang="en-US" sz="2200" dirty="0" smtClean="0"/>
              <a:t>The types of static routes that can be configured.</a:t>
            </a:r>
          </a:p>
          <a:p>
            <a:r>
              <a:rPr lang="en-US" sz="2200" dirty="0" smtClean="0"/>
              <a:t>RIPng features, configuration and verification commands</a:t>
            </a:r>
          </a:p>
          <a:p>
            <a:r>
              <a:rPr lang="en-US" sz="2200" dirty="0" smtClean="0"/>
              <a:t>OSPFv3 features, configuration and verification commands</a:t>
            </a:r>
          </a:p>
          <a:p>
            <a:r>
              <a:rPr lang="en-US" sz="2200" dirty="0" smtClean="0"/>
              <a:t>EIGRP for IPv6 features, configuration and verification commands</a:t>
            </a:r>
          </a:p>
          <a:p>
            <a:r>
              <a:rPr lang="en-US" sz="2200" dirty="0" smtClean="0"/>
              <a:t>MBGP features, configuration and verification commands</a:t>
            </a:r>
          </a:p>
          <a:p>
            <a:r>
              <a:rPr lang="en-US" sz="2200" dirty="0" smtClean="0"/>
              <a:t>Policy routing configuration and verification commands.</a:t>
            </a:r>
          </a:p>
          <a:p>
            <a:r>
              <a:rPr lang="en-US" sz="2200" dirty="0" smtClean="0"/>
              <a:t>Redistribution configuration and verification commands.</a:t>
            </a:r>
          </a:p>
          <a:p>
            <a:endParaRPr lang="en-US" sz="2200" dirty="0"/>
          </a:p>
        </p:txBody>
      </p:sp>
    </p:spTree>
  </p:cSld>
  <p:clrMapOvr>
    <a:masterClrMapping/>
  </p:clrMapOvr>
  <p:timing>
    <p:tnLst>
      <p:par>
        <p:cTn id="1" dur="indefinite" restart="never" nodeType="tmRoot"/>
      </p:par>
    </p:tnLst>
  </p:timing>
</p:sld>
</file>

<file path=ppt/slides/slide3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8 Summary</a:t>
            </a:r>
            <a:endParaRPr lang="en-US" dirty="0"/>
          </a:p>
        </p:txBody>
      </p:sp>
      <p:sp>
        <p:nvSpPr>
          <p:cNvPr id="3" name="Content Placeholder 2"/>
          <p:cNvSpPr>
            <a:spLocks noGrp="1"/>
          </p:cNvSpPr>
          <p:nvPr>
            <p:ph idx="1"/>
          </p:nvPr>
        </p:nvSpPr>
        <p:spPr/>
        <p:txBody>
          <a:bodyPr>
            <a:normAutofit/>
          </a:bodyPr>
          <a:lstStyle/>
          <a:p>
            <a:r>
              <a:rPr lang="en-US" sz="2200" dirty="0" smtClean="0"/>
              <a:t>Transitioning techniques from IPv4 to IPv6: </a:t>
            </a:r>
          </a:p>
          <a:p>
            <a:pPr lvl="1"/>
            <a:r>
              <a:rPr lang="en-US" sz="1800" dirty="0" smtClean="0"/>
              <a:t>Dual-stack (both protocols running)</a:t>
            </a:r>
          </a:p>
          <a:p>
            <a:pPr lvl="1"/>
            <a:r>
              <a:rPr lang="en-US" sz="1800" dirty="0" smtClean="0"/>
              <a:t>Tunneling IPv6 inside IPv4</a:t>
            </a:r>
          </a:p>
          <a:p>
            <a:pPr lvl="1"/>
            <a:r>
              <a:rPr lang="en-US" sz="1800" dirty="0" smtClean="0"/>
              <a:t>Translation with stateful NAT-PT</a:t>
            </a:r>
          </a:p>
          <a:p>
            <a:r>
              <a:rPr lang="en-US" sz="2200" dirty="0" smtClean="0"/>
              <a:t>Tunneling IPv6 over IPv4:</a:t>
            </a:r>
          </a:p>
          <a:p>
            <a:pPr lvl="1"/>
            <a:r>
              <a:rPr lang="en-US" sz="1900" dirty="0" smtClean="0"/>
              <a:t>Manual tunnels, configuration and verification commands.</a:t>
            </a:r>
          </a:p>
          <a:p>
            <a:pPr lvl="1"/>
            <a:r>
              <a:rPr lang="en-US" sz="1900" dirty="0" smtClean="0"/>
              <a:t>GRE tunnels, configuration and verification commands.</a:t>
            </a:r>
          </a:p>
          <a:p>
            <a:pPr lvl="1"/>
            <a:r>
              <a:rPr lang="en-US" sz="1900" dirty="0" smtClean="0"/>
              <a:t>6to4 tunnels, configuration and verification commands.</a:t>
            </a:r>
          </a:p>
          <a:p>
            <a:pPr lvl="1"/>
            <a:r>
              <a:rPr lang="en-US" sz="1900" dirty="0" smtClean="0"/>
              <a:t>ISATAP tunnels, configuration and verification commands.</a:t>
            </a:r>
          </a:p>
          <a:p>
            <a:r>
              <a:rPr lang="en-US" sz="2200" dirty="0" smtClean="0"/>
              <a:t>Translation using NAT-PT.</a:t>
            </a:r>
          </a:p>
          <a:p>
            <a:r>
              <a:rPr lang="en-US" sz="2200" dirty="0" smtClean="0"/>
              <a:t>Static NAT-PT configuration and verification commands.</a:t>
            </a:r>
          </a:p>
          <a:p>
            <a:r>
              <a:rPr lang="en-US" sz="2200" dirty="0" smtClean="0"/>
              <a:t>Dynamic NAT-PT configuration and verification commands</a:t>
            </a:r>
          </a:p>
          <a:p>
            <a:pPr lvl="1"/>
            <a:endParaRPr lang="en-US" sz="1700" dirty="0" smtClean="0"/>
          </a:p>
          <a:p>
            <a:pPr lvl="1"/>
            <a:endParaRPr lang="en-US" sz="1800" dirty="0" smtClean="0"/>
          </a:p>
        </p:txBody>
      </p:sp>
    </p:spTree>
  </p:cSld>
  <p:clrMapOvr>
    <a:masterClrMapping/>
  </p:clrMapOvr>
  <p:timing>
    <p:tnLst>
      <p:par>
        <p:cTn id="1" dur="indefinite" restart="never" nodeType="tmRoot"/>
      </p:par>
    </p:tnLst>
  </p:timing>
</p:sld>
</file>

<file path=ppt/slides/slide3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t>Resources</a:t>
            </a:r>
          </a:p>
        </p:txBody>
      </p:sp>
      <p:sp>
        <p:nvSpPr>
          <p:cNvPr id="4" name="Content Placeholder 3"/>
          <p:cNvSpPr>
            <a:spLocks noGrp="1"/>
          </p:cNvSpPr>
          <p:nvPr>
            <p:ph idx="1"/>
          </p:nvPr>
        </p:nvSpPr>
        <p:spPr/>
        <p:txBody>
          <a:bodyPr>
            <a:normAutofit fontScale="85000" lnSpcReduction="10000"/>
          </a:bodyPr>
          <a:lstStyle/>
          <a:p>
            <a:r>
              <a:rPr lang="en-US" smtClean="0"/>
              <a:t>IPv6 Main </a:t>
            </a:r>
            <a:r>
              <a:rPr lang="en-US" dirty="0" smtClean="0"/>
              <a:t>P</a:t>
            </a:r>
            <a:r>
              <a:rPr lang="en-US" smtClean="0"/>
              <a:t>age</a:t>
            </a:r>
            <a:endParaRPr lang="en-US" dirty="0" smtClean="0"/>
          </a:p>
          <a:p>
            <a:pPr marL="234950" lvl="1" indent="-9525">
              <a:lnSpc>
                <a:spcPct val="90000"/>
              </a:lnSpc>
              <a:spcBef>
                <a:spcPct val="30000"/>
              </a:spcBef>
              <a:buNone/>
            </a:pPr>
            <a:r>
              <a:rPr lang="en-US" dirty="0" smtClean="0">
                <a:hlinkClick r:id="rId2"/>
              </a:rPr>
              <a:t>www.cisco.com/go/ipv6</a:t>
            </a:r>
            <a:endParaRPr lang="en-US" dirty="0" smtClean="0"/>
          </a:p>
          <a:p>
            <a:r>
              <a:rPr lang="en-US" dirty="0" smtClean="0"/>
              <a:t>IPv6 Headers At-a-Glance</a:t>
            </a:r>
          </a:p>
          <a:p>
            <a:pPr marL="234950" lvl="1" indent="-9525">
              <a:buNone/>
            </a:pPr>
            <a:r>
              <a:rPr lang="en-US" dirty="0" smtClean="0">
                <a:hlinkClick r:id="rId3"/>
              </a:rPr>
              <a:t>http://www.cisco.com/en/US/technologies/tk648/tk872/technologies_white_paper0900aecd80260042.pdf</a:t>
            </a:r>
            <a:r>
              <a:rPr lang="en-US" dirty="0" smtClean="0"/>
              <a:t> </a:t>
            </a:r>
          </a:p>
          <a:p>
            <a:r>
              <a:rPr lang="en-US" dirty="0" smtClean="0"/>
              <a:t>The Cisco IOS Software Releases 12.4 Mainline Command References, available at:</a:t>
            </a:r>
          </a:p>
          <a:p>
            <a:pPr marL="234950" lvl="1" indent="-9525">
              <a:buNone/>
            </a:pPr>
            <a:r>
              <a:rPr lang="en-US" dirty="0" smtClean="0">
                <a:hlinkClick r:id="rId4"/>
              </a:rPr>
              <a:t>http://www.cisco.com/en/US/products/ps6350/prod_command_reference_list.html</a:t>
            </a:r>
            <a:r>
              <a:rPr lang="en-US" dirty="0" smtClean="0"/>
              <a:t> </a:t>
            </a:r>
          </a:p>
          <a:p>
            <a:r>
              <a:rPr lang="en-US" dirty="0" smtClean="0"/>
              <a:t>The Cisco IOS IPv6 Command Reference, available at:</a:t>
            </a:r>
          </a:p>
          <a:p>
            <a:pPr marL="234950" lvl="1" indent="-9525">
              <a:buNone/>
            </a:pPr>
            <a:r>
              <a:rPr lang="en-US" dirty="0" smtClean="0">
                <a:hlinkClick r:id="rId5"/>
              </a:rPr>
              <a:t>http://www.cisco.com/en/US/docs/ios/ipv6/command/reference/ipv6_book.html</a:t>
            </a:r>
            <a:r>
              <a:rPr lang="en-US" dirty="0" smtClean="0"/>
              <a:t> </a:t>
            </a:r>
          </a:p>
          <a:p>
            <a:r>
              <a:rPr lang="en-US" dirty="0" smtClean="0"/>
              <a:t>The Cisco IOS IPv6 Configuration Guide, Release 12.4, available at:</a:t>
            </a:r>
          </a:p>
          <a:p>
            <a:pPr marL="234950" lvl="1" indent="-9525">
              <a:buNone/>
            </a:pPr>
            <a:r>
              <a:rPr lang="en-US" dirty="0" smtClean="0">
                <a:hlinkClick r:id="rId6"/>
              </a:rPr>
              <a:t>http://www.cisco.com/en/US/docs/ios/ipv6/configuration/guide/12_4/ipv6_12_4_book.html</a:t>
            </a:r>
            <a:r>
              <a:rPr lang="en-US" dirty="0" smtClean="0"/>
              <a:t> </a:t>
            </a:r>
          </a:p>
          <a:p>
            <a:r>
              <a:rPr lang="en-US" dirty="0" smtClean="0"/>
              <a:t>Cisco IOS IPv6 Multicast Introduction, available at:</a:t>
            </a:r>
          </a:p>
          <a:p>
            <a:pPr marL="234950" lvl="1" indent="-9525">
              <a:buNone/>
            </a:pPr>
            <a:r>
              <a:rPr lang="en-US" dirty="0" smtClean="0">
                <a:hlinkClick r:id="rId7"/>
              </a:rPr>
              <a:t>http://www.cisco.com/en/US/tech/tk828/technologies_white_paper09186a0080203e90.shtml</a:t>
            </a:r>
            <a:r>
              <a:rPr lang="en-US" dirty="0" smtClean="0"/>
              <a:t> </a:t>
            </a:r>
          </a:p>
          <a:p>
            <a:pPr>
              <a:lnSpc>
                <a:spcPct val="90000"/>
              </a:lnSpc>
              <a:spcBef>
                <a:spcPct val="30000"/>
              </a:spcBef>
            </a:pPr>
            <a:endParaRPr lang="en-US" dirty="0" smtClean="0"/>
          </a:p>
          <a:p>
            <a:pPr lvl="1"/>
            <a:endParaRPr lang="en-US"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7426" name="Rectangle 2"/>
          <p:cNvSpPr>
            <a:spLocks noGrp="1" noChangeArrowheads="1"/>
          </p:cNvSpPr>
          <p:nvPr>
            <p:ph type="title"/>
          </p:nvPr>
        </p:nvSpPr>
        <p:spPr/>
        <p:txBody>
          <a:bodyPr/>
          <a:lstStyle/>
          <a:p>
            <a:pPr>
              <a:defRPr/>
            </a:pPr>
            <a:r>
              <a:rPr lang="en-US" dirty="0" smtClean="0"/>
              <a:t>IPv6 Address Scopes</a:t>
            </a:r>
          </a:p>
        </p:txBody>
      </p:sp>
      <p:sp>
        <p:nvSpPr>
          <p:cNvPr id="1767427" name="Rectangle 3"/>
          <p:cNvSpPr>
            <a:spLocks noGrp="1" noChangeArrowheads="1"/>
          </p:cNvSpPr>
          <p:nvPr>
            <p:ph idx="1"/>
          </p:nvPr>
        </p:nvSpPr>
        <p:spPr>
          <a:xfrm>
            <a:off x="279401" y="1007496"/>
            <a:ext cx="8520354" cy="1884980"/>
          </a:xfrm>
        </p:spPr>
        <p:txBody>
          <a:bodyPr/>
          <a:lstStyle/>
          <a:p>
            <a:pPr>
              <a:defRPr/>
            </a:pPr>
            <a:r>
              <a:rPr lang="en-US" dirty="0" smtClean="0"/>
              <a:t>Address types have well-defined destination scopes: </a:t>
            </a:r>
            <a:endParaRPr lang="en-US" i="1" dirty="0" smtClean="0"/>
          </a:p>
          <a:p>
            <a:pPr lvl="1">
              <a:defRPr/>
            </a:pPr>
            <a:r>
              <a:rPr lang="en-US" b="1" dirty="0" smtClean="0"/>
              <a:t>Link-local address</a:t>
            </a:r>
          </a:p>
          <a:p>
            <a:pPr lvl="1">
              <a:defRPr/>
            </a:pPr>
            <a:r>
              <a:rPr lang="en-US" b="1" dirty="0" smtClean="0"/>
              <a:t>Global unicast address</a:t>
            </a:r>
          </a:p>
          <a:p>
            <a:pPr lvl="1">
              <a:defRPr/>
            </a:pPr>
            <a:r>
              <a:rPr lang="en-US" b="1" dirty="0" smtClean="0"/>
              <a:t>Site-local address</a:t>
            </a:r>
          </a:p>
          <a:p>
            <a:pPr lvl="1">
              <a:defRPr/>
            </a:pPr>
            <a:endParaRPr lang="en-US" b="1" dirty="0" smtClean="0"/>
          </a:p>
        </p:txBody>
      </p:sp>
      <p:grpSp>
        <p:nvGrpSpPr>
          <p:cNvPr id="2" name="Group 11"/>
          <p:cNvGrpSpPr/>
          <p:nvPr/>
        </p:nvGrpSpPr>
        <p:grpSpPr>
          <a:xfrm>
            <a:off x="2060552" y="2883487"/>
            <a:ext cx="5002212" cy="1968500"/>
            <a:chOff x="2201228" y="3012440"/>
            <a:chExt cx="5002212" cy="1968500"/>
          </a:xfrm>
        </p:grpSpPr>
        <p:sp>
          <p:nvSpPr>
            <p:cNvPr id="4" name="Oval 4"/>
            <p:cNvSpPr>
              <a:spLocks noChangeArrowheads="1"/>
            </p:cNvSpPr>
            <p:nvPr/>
          </p:nvSpPr>
          <p:spPr bwMode="auto">
            <a:xfrm>
              <a:off x="2201228" y="3012440"/>
              <a:ext cx="5002212" cy="1968500"/>
            </a:xfrm>
            <a:prstGeom prst="ellipse">
              <a:avLst/>
            </a:prstGeom>
            <a:solidFill>
              <a:srgbClr val="99CCFF"/>
            </a:solidFill>
            <a:ln w="12700">
              <a:solidFill>
                <a:schemeClr val="tx1"/>
              </a:solidFill>
              <a:round/>
              <a:headEnd/>
              <a:tailEnd/>
            </a:ln>
          </p:spPr>
          <p:txBody>
            <a:bodyPr wrap="none" anchor="ctr"/>
            <a:lstStyle/>
            <a:p>
              <a:pPr algn="ctr">
                <a:lnSpc>
                  <a:spcPct val="100000"/>
                </a:lnSpc>
                <a:spcBef>
                  <a:spcPct val="0"/>
                </a:spcBef>
              </a:pPr>
              <a:endParaRPr lang="en-US" sz="1400" dirty="0"/>
            </a:p>
          </p:txBody>
        </p:sp>
        <p:sp>
          <p:nvSpPr>
            <p:cNvPr id="5" name="Oval 5"/>
            <p:cNvSpPr>
              <a:spLocks noChangeArrowheads="1"/>
            </p:cNvSpPr>
            <p:nvPr/>
          </p:nvSpPr>
          <p:spPr bwMode="auto">
            <a:xfrm>
              <a:off x="3556953" y="3241040"/>
              <a:ext cx="3646487" cy="1511300"/>
            </a:xfrm>
            <a:prstGeom prst="ellipse">
              <a:avLst/>
            </a:prstGeom>
            <a:solidFill>
              <a:srgbClr val="FFCC66"/>
            </a:solidFill>
            <a:ln w="12700">
              <a:solidFill>
                <a:schemeClr val="tx1"/>
              </a:solidFill>
              <a:round/>
              <a:headEnd/>
              <a:tailEnd/>
            </a:ln>
          </p:spPr>
          <p:txBody>
            <a:bodyPr wrap="none" anchor="ctr"/>
            <a:lstStyle/>
            <a:p>
              <a:endParaRPr lang="en-US" dirty="0"/>
            </a:p>
          </p:txBody>
        </p:sp>
        <p:sp>
          <p:nvSpPr>
            <p:cNvPr id="6" name="Oval 6"/>
            <p:cNvSpPr>
              <a:spLocks noChangeArrowheads="1"/>
            </p:cNvSpPr>
            <p:nvPr/>
          </p:nvSpPr>
          <p:spPr bwMode="auto">
            <a:xfrm>
              <a:off x="5249228" y="3393440"/>
              <a:ext cx="1954212" cy="1130300"/>
            </a:xfrm>
            <a:prstGeom prst="ellipse">
              <a:avLst/>
            </a:prstGeom>
            <a:solidFill>
              <a:schemeClr val="tx1"/>
            </a:solidFill>
            <a:ln w="12700">
              <a:solidFill>
                <a:schemeClr val="tx1"/>
              </a:solidFill>
              <a:round/>
              <a:headEnd/>
              <a:tailEnd/>
            </a:ln>
          </p:spPr>
          <p:txBody>
            <a:bodyPr wrap="none" anchor="ctr"/>
            <a:lstStyle/>
            <a:p>
              <a:endParaRPr lang="en-US" dirty="0"/>
            </a:p>
          </p:txBody>
        </p:sp>
        <p:sp>
          <p:nvSpPr>
            <p:cNvPr id="7" name="Rectangle 7"/>
            <p:cNvSpPr>
              <a:spLocks noChangeArrowheads="1"/>
            </p:cNvSpPr>
            <p:nvPr/>
          </p:nvSpPr>
          <p:spPr bwMode="auto">
            <a:xfrm>
              <a:off x="5488940" y="3815715"/>
              <a:ext cx="1706563" cy="457200"/>
            </a:xfrm>
            <a:prstGeom prst="rect">
              <a:avLst/>
            </a:prstGeom>
            <a:noFill/>
            <a:ln w="9525">
              <a:noFill/>
              <a:miter lim="800000"/>
              <a:headEnd/>
              <a:tailEnd/>
            </a:ln>
          </p:spPr>
          <p:txBody>
            <a:bodyPr wrap="none" lIns="92075" tIns="46038" rIns="92075" bIns="46038">
              <a:spAutoFit/>
            </a:bodyPr>
            <a:lstStyle/>
            <a:p>
              <a:pPr>
                <a:lnSpc>
                  <a:spcPct val="100000"/>
                </a:lnSpc>
                <a:spcBef>
                  <a:spcPct val="0"/>
                </a:spcBef>
              </a:pPr>
              <a:r>
                <a:rPr lang="en-GB" sz="2400" dirty="0">
                  <a:solidFill>
                    <a:schemeClr val="bg1"/>
                  </a:solidFill>
                </a:rPr>
                <a:t>Link-Local</a:t>
              </a:r>
            </a:p>
          </p:txBody>
        </p:sp>
        <p:sp>
          <p:nvSpPr>
            <p:cNvPr id="8" name="Rectangle 8"/>
            <p:cNvSpPr>
              <a:spLocks noChangeArrowheads="1"/>
            </p:cNvSpPr>
            <p:nvPr/>
          </p:nvSpPr>
          <p:spPr bwMode="auto">
            <a:xfrm>
              <a:off x="3625215" y="3828415"/>
              <a:ext cx="1639888" cy="457200"/>
            </a:xfrm>
            <a:prstGeom prst="rect">
              <a:avLst/>
            </a:prstGeom>
            <a:noFill/>
            <a:ln w="9525">
              <a:noFill/>
              <a:miter lim="800000"/>
              <a:headEnd/>
              <a:tailEnd/>
            </a:ln>
          </p:spPr>
          <p:txBody>
            <a:bodyPr wrap="none" lIns="92075" tIns="46038" rIns="92075" bIns="46038">
              <a:spAutoFit/>
            </a:bodyPr>
            <a:lstStyle/>
            <a:p>
              <a:pPr>
                <a:lnSpc>
                  <a:spcPct val="100000"/>
                </a:lnSpc>
                <a:spcBef>
                  <a:spcPct val="0"/>
                </a:spcBef>
              </a:pPr>
              <a:r>
                <a:rPr lang="en-GB" sz="2400" dirty="0"/>
                <a:t>Site-Local</a:t>
              </a:r>
            </a:p>
          </p:txBody>
        </p:sp>
        <p:sp>
          <p:nvSpPr>
            <p:cNvPr id="9" name="Rectangle 9"/>
            <p:cNvSpPr>
              <a:spLocks noChangeArrowheads="1"/>
            </p:cNvSpPr>
            <p:nvPr/>
          </p:nvSpPr>
          <p:spPr bwMode="auto">
            <a:xfrm>
              <a:off x="2453640" y="3828415"/>
              <a:ext cx="1077218" cy="677751"/>
            </a:xfrm>
            <a:prstGeom prst="rect">
              <a:avLst/>
            </a:prstGeom>
            <a:noFill/>
            <a:ln w="9525">
              <a:noFill/>
              <a:miter lim="800000"/>
              <a:headEnd/>
              <a:tailEnd/>
            </a:ln>
          </p:spPr>
          <p:txBody>
            <a:bodyPr wrap="none" lIns="92075" tIns="46038" rIns="92075" bIns="46038">
              <a:spAutoFit/>
            </a:bodyPr>
            <a:lstStyle/>
            <a:p>
              <a:pPr>
                <a:lnSpc>
                  <a:spcPct val="100000"/>
                </a:lnSpc>
                <a:spcBef>
                  <a:spcPct val="0"/>
                </a:spcBef>
              </a:pPr>
              <a:r>
                <a:rPr lang="en-GB" sz="2400" dirty="0" smtClean="0"/>
                <a:t>Global</a:t>
              </a:r>
            </a:p>
            <a:p>
              <a:pPr>
                <a:lnSpc>
                  <a:spcPct val="100000"/>
                </a:lnSpc>
                <a:spcBef>
                  <a:spcPct val="0"/>
                </a:spcBef>
              </a:pPr>
              <a:r>
                <a:rPr lang="en-GB" sz="1400" dirty="0" smtClean="0"/>
                <a:t>(Internet)</a:t>
              </a:r>
              <a:endParaRPr lang="en-GB" sz="2400" dirty="0"/>
            </a:p>
          </p:txBody>
        </p:sp>
        <p:sp>
          <p:nvSpPr>
            <p:cNvPr id="13" name="Multiply 12"/>
            <p:cNvSpPr/>
            <p:nvPr/>
          </p:nvSpPr>
          <p:spPr bwMode="auto">
            <a:xfrm>
              <a:off x="3810000" y="3596640"/>
              <a:ext cx="1219200" cy="863600"/>
            </a:xfrm>
            <a:prstGeom prst="mathMultiply">
              <a:avLst>
                <a:gd name="adj1" fmla="val 7049"/>
              </a:avLst>
            </a:prstGeom>
            <a:solidFill>
              <a:schemeClr val="accent6">
                <a:alpha val="77000"/>
              </a:schemeClr>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pSp>
      <p:sp>
        <p:nvSpPr>
          <p:cNvPr id="14" name="Rectangle 3"/>
          <p:cNvSpPr txBox="1">
            <a:spLocks noChangeArrowheads="1"/>
          </p:cNvSpPr>
          <p:nvPr/>
        </p:nvSpPr>
        <p:spPr bwMode="auto">
          <a:xfrm>
            <a:off x="273930" y="4734561"/>
            <a:ext cx="8520354" cy="1442721"/>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lnSpcReduction="10000"/>
          </a:bodyPr>
          <a:lstStyle/>
          <a:p>
            <a:pPr algn="l">
              <a:lnSpc>
                <a:spcPct val="100000"/>
              </a:lnSpc>
            </a:pPr>
            <a:endParaRPr lang="en-US" b="1" dirty="0" smtClean="0"/>
          </a:p>
          <a:p>
            <a:pPr marL="236538" indent="-236538" algn="l" defTabSz="814388" eaLnBrk="1" hangingPunct="1">
              <a:lnSpc>
                <a:spcPct val="95000"/>
              </a:lnSpc>
              <a:spcBef>
                <a:spcPct val="50000"/>
              </a:spcBef>
              <a:buClr>
                <a:srgbClr val="708CA1"/>
              </a:buClr>
              <a:buFont typeface="Wingdings" pitchFamily="2" charset="2"/>
              <a:buChar char="§"/>
              <a:defRPr/>
            </a:pPr>
            <a:r>
              <a:rPr lang="en-US" sz="2600" b="1" dirty="0" smtClean="0">
                <a:latin typeface="+mn-lt"/>
              </a:rPr>
              <a:t>Note:</a:t>
            </a:r>
          </a:p>
          <a:p>
            <a:pPr marL="461963" lvl="1" indent="-236538" algn="l" defTabSz="814388" eaLnBrk="1" hangingPunct="1">
              <a:lnSpc>
                <a:spcPct val="115000"/>
              </a:lnSpc>
              <a:spcBef>
                <a:spcPct val="35000"/>
              </a:spcBef>
              <a:buClr>
                <a:srgbClr val="708CA1"/>
              </a:buClr>
              <a:buFont typeface="Arial" pitchFamily="34" charset="0"/>
              <a:buChar char="•"/>
              <a:defRPr/>
            </a:pPr>
            <a:r>
              <a:rPr lang="en-US" sz="2000" dirty="0" smtClean="0">
                <a:latin typeface="+mn-lt"/>
              </a:rPr>
              <a:t>Site-Local Address are deprecated in RFC 3879.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t>IPv6.com</a:t>
            </a:r>
            <a:endParaRPr lang="en-US" dirty="0" smtClean="0">
              <a:hlinkClick r:id="rId2"/>
            </a:endParaRPr>
          </a:p>
          <a:p>
            <a:pPr marL="234950" lvl="1" indent="-9525">
              <a:buNone/>
            </a:pPr>
            <a:r>
              <a:rPr lang="en-US" dirty="0" smtClean="0">
                <a:hlinkClick r:id="rId2"/>
              </a:rPr>
              <a:t>http://www.ipv6.com/index.htm</a:t>
            </a:r>
            <a:r>
              <a:rPr lang="en-US" dirty="0" smtClean="0"/>
              <a:t> </a:t>
            </a:r>
          </a:p>
          <a:p>
            <a:r>
              <a:rPr lang="en-US" smtClean="0"/>
              <a:t>Planning </a:t>
            </a:r>
            <a:r>
              <a:rPr lang="en-US" dirty="0" smtClean="0"/>
              <a:t>Guide / Roadmap Toward IPv6 Adoption</a:t>
            </a:r>
          </a:p>
          <a:p>
            <a:pPr marL="234950" lvl="1" indent="-9525">
              <a:buNone/>
            </a:pPr>
            <a:r>
              <a:rPr lang="en-US" dirty="0" smtClean="0">
                <a:hlinkClick r:id="rId3"/>
              </a:rPr>
              <a:t>http://www.cio.gov/documents_details.cfm/uid/1F4376CF-2170-9AD7-F24F363D0A04637E/structure/Enterprise%20Architecture/category/IPv6</a:t>
            </a:r>
            <a:r>
              <a:rPr lang="en-US" dirty="0" smtClean="0"/>
              <a:t> </a:t>
            </a:r>
            <a:endParaRPr lang="en-US" dirty="0"/>
          </a:p>
        </p:txBody>
      </p:sp>
    </p:spTree>
  </p:cSld>
  <p:clrMapOvr>
    <a:masterClrMapping/>
  </p:clrMapOvr>
  <p:timing>
    <p:tnLst>
      <p:par>
        <p:cTn id="1" dur="indefinite" restart="never" nodeType="tmRoot"/>
      </p:par>
    </p:tnLst>
  </p:timing>
</p:sld>
</file>

<file path=ppt/slides/slide3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Labs</a:t>
            </a:r>
            <a:endParaRPr lang="en-US" dirty="0"/>
          </a:p>
        </p:txBody>
      </p:sp>
      <p:sp>
        <p:nvSpPr>
          <p:cNvPr id="3" name="Content Placeholder 2"/>
          <p:cNvSpPr>
            <a:spLocks noGrp="1"/>
          </p:cNvSpPr>
          <p:nvPr>
            <p:ph idx="1"/>
          </p:nvPr>
        </p:nvSpPr>
        <p:spPr/>
        <p:txBody>
          <a:bodyPr>
            <a:normAutofit/>
          </a:bodyPr>
          <a:lstStyle/>
          <a:p>
            <a:r>
              <a:rPr lang="en-US" smtClean="0"/>
              <a:t>Lab 8-1 </a:t>
            </a:r>
            <a:r>
              <a:rPr lang="en-US" dirty="0" smtClean="0"/>
              <a:t>Configuring OSPF for IPv6</a:t>
            </a:r>
          </a:p>
          <a:p>
            <a:r>
              <a:rPr lang="en-US" smtClean="0"/>
              <a:t>Lab 8-2 </a:t>
            </a:r>
            <a:r>
              <a:rPr lang="en-US" dirty="0" smtClean="0"/>
              <a:t>Using Manual IPv6 Tunnels with EIGRP for IPv6</a:t>
            </a:r>
          </a:p>
          <a:p>
            <a:r>
              <a:rPr lang="en-US" smtClean="0"/>
              <a:t>Lab 8-3 </a:t>
            </a:r>
            <a:r>
              <a:rPr lang="en-US" dirty="0" smtClean="0"/>
              <a:t>Configuring 6to4 Tunnels</a:t>
            </a:r>
          </a:p>
          <a:p>
            <a:r>
              <a:rPr lang="en-US" smtClean="0"/>
              <a:t>Lab 8-4 </a:t>
            </a:r>
            <a:r>
              <a:rPr lang="en-US" dirty="0" smtClean="0"/>
              <a:t>IPv6 Challenge Lab</a:t>
            </a:r>
          </a:p>
          <a:p>
            <a:r>
              <a:rPr lang="en-US" smtClean="0"/>
              <a:t>Lab 8-5 </a:t>
            </a:r>
            <a:r>
              <a:rPr lang="en-US" dirty="0" smtClean="0"/>
              <a:t>IPv6 Troubleshooting Lab</a:t>
            </a:r>
          </a:p>
          <a:p>
            <a:endParaRPr lang="en-US" dirty="0"/>
          </a:p>
        </p:txBody>
      </p:sp>
    </p:spTree>
  </p:cSld>
  <p:clrMapOvr>
    <a:masterClrMapping/>
  </p:clrMapOvr>
  <p:timing>
    <p:tnLst>
      <p:par>
        <p:cTn id="1" dur="indefinite" restart="never" nodeType="tmRoot"/>
      </p:par>
    </p:tnLst>
  </p:timing>
</p:sld>
</file>

<file path=ppt/slides/slide3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685800"/>
          </a:xfrm>
          <a:prstGeom prst="rect">
            <a:avLst/>
          </a:prstGeom>
          <a:solidFill>
            <a:srgbClr val="FFFFFF"/>
          </a:solidFill>
          <a:ln w="9525" algn="ctr">
            <a:noFill/>
            <a:miter lim="800000"/>
            <a:headEnd/>
            <a:tailEnd/>
          </a:ln>
        </p:spPr>
        <p:txBody>
          <a:bodyPr wrap="none" lIns="82124" tIns="41061" rIns="82124" bIns="41061" anchor="ctr"/>
          <a:lstStyle/>
          <a:p>
            <a:endParaRPr lang="en-US" dirty="0"/>
          </a:p>
        </p:txBody>
      </p:sp>
      <p:pic>
        <p:nvPicPr>
          <p:cNvPr id="17411" name="Picture 3" descr="CNA_largo-onwhite"/>
          <p:cNvPicPr>
            <a:picLocks noChangeAspect="1" noChangeArrowheads="1"/>
          </p:cNvPicPr>
          <p:nvPr/>
        </p:nvPicPr>
        <p:blipFill>
          <a:blip r:embed="rId3" cstate="print"/>
          <a:srcRect/>
          <a:stretch>
            <a:fillRect/>
          </a:stretch>
        </p:blipFill>
        <p:spPr bwMode="auto">
          <a:xfrm>
            <a:off x="1508125" y="2741613"/>
            <a:ext cx="6097588" cy="8921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0130" name="Rectangle 2"/>
          <p:cNvSpPr>
            <a:spLocks noGrp="1" noChangeArrowheads="1"/>
          </p:cNvSpPr>
          <p:nvPr>
            <p:ph type="title"/>
          </p:nvPr>
        </p:nvSpPr>
        <p:spPr/>
        <p:txBody>
          <a:bodyPr/>
          <a:lstStyle/>
          <a:p>
            <a:pPr>
              <a:defRPr/>
            </a:pPr>
            <a:r>
              <a:rPr lang="en-US" dirty="0" smtClean="0"/>
              <a:t>Site-Local Addresses - Deprecated</a:t>
            </a:r>
          </a:p>
        </p:txBody>
      </p:sp>
      <p:sp>
        <p:nvSpPr>
          <p:cNvPr id="61443" name="Rectangle 3"/>
          <p:cNvSpPr>
            <a:spLocks noGrp="1" noChangeArrowheads="1"/>
          </p:cNvSpPr>
          <p:nvPr>
            <p:ph idx="1"/>
          </p:nvPr>
        </p:nvSpPr>
        <p:spPr/>
        <p:txBody>
          <a:bodyPr/>
          <a:lstStyle/>
          <a:p>
            <a:r>
              <a:rPr lang="en-US" dirty="0" smtClean="0"/>
              <a:t>Site-local addresses allowed devices in the same organization, or site, to exchange data. </a:t>
            </a:r>
          </a:p>
          <a:p>
            <a:pPr lvl="1"/>
            <a:r>
              <a:rPr lang="en-US" dirty="0" smtClean="0"/>
              <a:t>Site-local addresses start with the prefix</a:t>
            </a:r>
            <a:r>
              <a:rPr lang="en-US" b="1" dirty="0" smtClean="0">
                <a:latin typeface="Courier New" pitchFamily="49" charset="0"/>
                <a:cs typeface="Courier New" pitchFamily="49" charset="0"/>
              </a:rPr>
              <a:t> FEC0::/10</a:t>
            </a:r>
            <a:r>
              <a:rPr lang="en-US" dirty="0" smtClean="0"/>
              <a:t>.</a:t>
            </a:r>
          </a:p>
          <a:p>
            <a:r>
              <a:rPr lang="en-US" dirty="0" smtClean="0"/>
              <a:t>They are analogous to IPv4's private address classes.</a:t>
            </a:r>
          </a:p>
          <a:p>
            <a:pPr lvl="1"/>
            <a:r>
              <a:rPr lang="en-US" dirty="0" smtClean="0"/>
              <a:t>However, using them would also mean that NAT would be required and addresses would again not be end-to-end. </a:t>
            </a:r>
          </a:p>
          <a:p>
            <a:r>
              <a:rPr lang="en-US" dirty="0" smtClean="0"/>
              <a:t>Site-local addresses are no longer supported (deprecated) by </a:t>
            </a:r>
            <a:r>
              <a:rPr lang="en-US" dirty="0" smtClean="0">
                <a:hlinkClick r:id="rId2" tooltip="http://tools.ietf.org/html/rfc3879"/>
              </a:rPr>
              <a:t>RFC </a:t>
            </a:r>
            <a:r>
              <a:rPr lang="en-US" smtClean="0">
                <a:hlinkClick r:id="rId2" tooltip="http://tools.ietf.org/html/rfc3879"/>
              </a:rPr>
              <a:t>3879</a:t>
            </a:r>
            <a:r>
              <a:rPr lang="en-US" smtClean="0"/>
              <a:t>.</a:t>
            </a:r>
            <a:endParaRPr lang="en-US" dirty="0" smtClean="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31586" name="Rectangle 2"/>
          <p:cNvSpPr>
            <a:spLocks noGrp="1" noChangeArrowheads="1"/>
          </p:cNvSpPr>
          <p:nvPr>
            <p:ph type="title"/>
          </p:nvPr>
        </p:nvSpPr>
        <p:spPr/>
        <p:txBody>
          <a:bodyPr/>
          <a:lstStyle/>
          <a:p>
            <a:r>
              <a:rPr lang="en-US" dirty="0" smtClean="0"/>
              <a:t>Multiple IP Addresses per Interface</a:t>
            </a:r>
          </a:p>
        </p:txBody>
      </p:sp>
      <p:sp>
        <p:nvSpPr>
          <p:cNvPr id="1731587" name="Rectangle 3"/>
          <p:cNvSpPr>
            <a:spLocks noGrp="1" noChangeArrowheads="1"/>
          </p:cNvSpPr>
          <p:nvPr>
            <p:ph idx="1"/>
          </p:nvPr>
        </p:nvSpPr>
        <p:spPr/>
        <p:txBody>
          <a:bodyPr>
            <a:normAutofit/>
          </a:bodyPr>
          <a:lstStyle/>
          <a:p>
            <a:r>
              <a:rPr lang="en-US" dirty="0" smtClean="0"/>
              <a:t>An interface can have multiple IPv6 addresses simultaneously configured and enabled on it.</a:t>
            </a:r>
          </a:p>
          <a:p>
            <a:pPr lvl="1"/>
            <a:r>
              <a:rPr lang="en-US" dirty="0" smtClean="0"/>
              <a:t>However, it must have a link-local address.</a:t>
            </a:r>
          </a:p>
          <a:p>
            <a:r>
              <a:rPr lang="en-US" dirty="0" smtClean="0"/>
              <a:t>Typically, an interface is assigned a link-local and one (or more) global IPv6 address. </a:t>
            </a:r>
          </a:p>
          <a:p>
            <a:pPr lvl="1"/>
            <a:r>
              <a:rPr lang="en-US" dirty="0" smtClean="0"/>
              <a:t>For example, an Ethernet interface can have:</a:t>
            </a:r>
          </a:p>
          <a:p>
            <a:pPr lvl="2"/>
            <a:r>
              <a:rPr lang="en-US" dirty="0" smtClean="0"/>
              <a:t>Link-local address 	</a:t>
            </a:r>
            <a:r>
              <a:rPr lang="en-US" sz="1400" dirty="0" smtClean="0">
                <a:latin typeface="Courier New" pitchFamily="49" charset="0"/>
                <a:cs typeface="Courier New" pitchFamily="49" charset="0"/>
              </a:rPr>
              <a:t>(e.g., FE80::21B:D5FF:FE5B:A408)</a:t>
            </a:r>
            <a:endParaRPr lang="en-US" sz="1200" dirty="0" smtClean="0">
              <a:latin typeface="Courier New" pitchFamily="49" charset="0"/>
              <a:cs typeface="Courier New" pitchFamily="49" charset="0"/>
            </a:endParaRPr>
          </a:p>
          <a:p>
            <a:pPr lvl="2"/>
            <a:r>
              <a:rPr lang="en-US" dirty="0" smtClean="0"/>
              <a:t>Global unicast address	</a:t>
            </a:r>
            <a:r>
              <a:rPr lang="en-US" sz="1400" dirty="0" smtClean="0">
                <a:latin typeface="Courier New" pitchFamily="49" charset="0"/>
                <a:cs typeface="Courier New" pitchFamily="49" charset="0"/>
              </a:rPr>
              <a:t>(e.g., 2001:8:85A3:4289:21B:D5FF:FE5B:A408)</a:t>
            </a:r>
            <a:endParaRPr lang="en-US" sz="1200" dirty="0" smtClean="0">
              <a:latin typeface="Courier New" pitchFamily="49" charset="0"/>
              <a:cs typeface="Courier New" pitchFamily="49" charset="0"/>
            </a:endParaRPr>
          </a:p>
          <a:p>
            <a:r>
              <a:rPr lang="en-US" dirty="0" smtClean="0"/>
              <a:t>Note:</a:t>
            </a:r>
          </a:p>
          <a:p>
            <a:pPr lvl="1"/>
            <a:r>
              <a:rPr lang="en-US" dirty="0" smtClean="0"/>
              <a:t>An interface could also be configured to simultaneously support IPv4 and IPv6 addresses.</a:t>
            </a:r>
          </a:p>
          <a:p>
            <a:pPr lvl="1"/>
            <a:r>
              <a:rPr lang="en-US" dirty="0" smtClean="0"/>
              <a:t>This creates a “dual-stacked” interface which is discussed later.</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4834" name="Rectangle 2"/>
          <p:cNvSpPr>
            <a:spLocks noGrp="1" noChangeArrowheads="1"/>
          </p:cNvSpPr>
          <p:nvPr>
            <p:ph type="title"/>
          </p:nvPr>
        </p:nvSpPr>
        <p:spPr/>
        <p:txBody>
          <a:bodyPr/>
          <a:lstStyle/>
          <a:p>
            <a:r>
              <a:rPr lang="en-US" dirty="0" smtClean="0"/>
              <a:t>IPv6 Link-Local Address</a:t>
            </a:r>
          </a:p>
        </p:txBody>
      </p:sp>
      <p:sp>
        <p:nvSpPr>
          <p:cNvPr id="1784835" name="Rectangle 3"/>
          <p:cNvSpPr>
            <a:spLocks noGrp="1" noChangeArrowheads="1"/>
          </p:cNvSpPr>
          <p:nvPr>
            <p:ph idx="1"/>
          </p:nvPr>
        </p:nvSpPr>
        <p:spPr/>
        <p:txBody>
          <a:bodyPr/>
          <a:lstStyle/>
          <a:p>
            <a:r>
              <a:rPr lang="en-US" dirty="0" smtClean="0"/>
              <a:t>Link-local addresses are used for automatic address configuration, neighbor discovery, router discovery, and by many routing protocols.</a:t>
            </a:r>
          </a:p>
          <a:p>
            <a:r>
              <a:rPr lang="en-US" dirty="0" smtClean="0"/>
              <a:t>They are dynamically created using a link-local prefix of</a:t>
            </a:r>
            <a:r>
              <a:rPr lang="en-US" b="1" dirty="0" smtClean="0">
                <a:latin typeface="Courier New" pitchFamily="49" charset="0"/>
                <a:cs typeface="Courier New" pitchFamily="49" charset="0"/>
              </a:rPr>
              <a:t> FE80::/10 </a:t>
            </a:r>
            <a:r>
              <a:rPr lang="en-US" dirty="0" smtClean="0"/>
              <a:t>and a 64-bit interface identifier.</a:t>
            </a:r>
          </a:p>
          <a:p>
            <a:pPr lvl="1"/>
            <a:r>
              <a:rPr lang="en-US" dirty="0" smtClean="0"/>
              <a:t>Unique only on the link, and it is not routable off the link.</a:t>
            </a:r>
          </a:p>
        </p:txBody>
      </p:sp>
      <p:sp>
        <p:nvSpPr>
          <p:cNvPr id="27" name="Line 22"/>
          <p:cNvSpPr>
            <a:spLocks noChangeShapeType="1"/>
          </p:cNvSpPr>
          <p:nvPr/>
        </p:nvSpPr>
        <p:spPr bwMode="auto">
          <a:xfrm>
            <a:off x="603494" y="3843218"/>
            <a:ext cx="7955280" cy="0"/>
          </a:xfrm>
          <a:prstGeom prst="line">
            <a:avLst/>
          </a:prstGeom>
          <a:noFill/>
          <a:ln w="38100">
            <a:solidFill>
              <a:schemeClr val="tx1"/>
            </a:solidFill>
            <a:round/>
            <a:headEnd type="triangle" w="med" len="med"/>
            <a:tailEnd type="triangle" w="med" len="med"/>
          </a:ln>
        </p:spPr>
        <p:txBody>
          <a:bodyPr wrap="none" anchor="ctr"/>
          <a:lstStyle/>
          <a:p>
            <a:endParaRPr lang="en-US" sz="1800" dirty="0"/>
          </a:p>
        </p:txBody>
      </p:sp>
      <p:sp>
        <p:nvSpPr>
          <p:cNvPr id="28" name="Text Box 23"/>
          <p:cNvSpPr txBox="1">
            <a:spLocks noChangeArrowheads="1"/>
          </p:cNvSpPr>
          <p:nvPr/>
        </p:nvSpPr>
        <p:spPr bwMode="auto">
          <a:xfrm>
            <a:off x="3914396" y="3667006"/>
            <a:ext cx="1264274" cy="307777"/>
          </a:xfrm>
          <a:prstGeom prst="rect">
            <a:avLst/>
          </a:prstGeom>
          <a:solidFill>
            <a:schemeClr val="bg1"/>
          </a:solidFill>
          <a:ln w="38100">
            <a:noFill/>
            <a:miter lim="800000"/>
            <a:headEnd type="none" w="sm" len="sm"/>
            <a:tailEnd/>
          </a:ln>
        </p:spPr>
        <p:txBody>
          <a:bodyPr wrap="square">
            <a:spAutoFit/>
          </a:bodyPr>
          <a:lstStyle/>
          <a:p>
            <a:pPr algn="ctr">
              <a:lnSpc>
                <a:spcPct val="100000"/>
              </a:lnSpc>
              <a:spcBef>
                <a:spcPct val="0"/>
              </a:spcBef>
            </a:pPr>
            <a:r>
              <a:rPr lang="en-US" sz="1400" dirty="0" smtClean="0"/>
              <a:t>128 bits</a:t>
            </a:r>
            <a:endParaRPr lang="en-US" sz="1800" dirty="0"/>
          </a:p>
        </p:txBody>
      </p:sp>
      <p:graphicFrame>
        <p:nvGraphicFramePr>
          <p:cNvPr id="29" name="Table 28"/>
          <p:cNvGraphicFramePr>
            <a:graphicFrameLocks noGrp="1"/>
          </p:cNvGraphicFramePr>
          <p:nvPr/>
        </p:nvGraphicFramePr>
        <p:xfrm>
          <a:off x="593969" y="4414718"/>
          <a:ext cx="7975600" cy="548640"/>
        </p:xfrm>
        <a:graphic>
          <a:graphicData uri="http://schemas.openxmlformats.org/drawingml/2006/table">
            <a:tbl>
              <a:tblPr firstRow="1" bandRow="1">
                <a:tableStyleId>{2D5ABB26-0587-4C30-8999-92F81FD0307C}</a:tableStyleId>
              </a:tblPr>
              <a:tblGrid>
                <a:gridCol w="3987800"/>
                <a:gridCol w="3987800"/>
              </a:tblGrid>
              <a:tr h="370840">
                <a:tc>
                  <a:txBody>
                    <a:bodyPr/>
                    <a:lstStyle/>
                    <a:p>
                      <a:pPr algn="l"/>
                      <a:r>
                        <a:rPr lang="en-US" sz="2000" b="1" dirty="0" smtClean="0">
                          <a:solidFill>
                            <a:schemeClr val="tx1"/>
                          </a:solidFill>
                          <a:latin typeface="Courier New" pitchFamily="49" charset="0"/>
                          <a:cs typeface="Courier New" pitchFamily="49" charset="0"/>
                        </a:rPr>
                        <a:t>FE80</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dirty="0" smtClean="0">
                          <a:solidFill>
                            <a:schemeClr val="accent6"/>
                          </a:solidFill>
                          <a:latin typeface="Courier New" pitchFamily="49" charset="0"/>
                          <a:cs typeface="Courier New" pitchFamily="49" charset="0"/>
                        </a:rPr>
                        <a:t>1111 1110 </a:t>
                      </a:r>
                      <a:r>
                        <a:rPr lang="en-US" sz="1000" b="1" kern="1200" dirty="0" smtClean="0">
                          <a:solidFill>
                            <a:schemeClr val="accent6"/>
                          </a:solidFill>
                          <a:latin typeface="Courier New" pitchFamily="49" charset="0"/>
                          <a:ea typeface="+mn-ea"/>
                          <a:cs typeface="Courier New" pitchFamily="49" charset="0"/>
                        </a:rPr>
                        <a:t>10</a:t>
                      </a:r>
                      <a:r>
                        <a:rPr lang="en-US" sz="1000" b="1" kern="1200" dirty="0" smtClean="0">
                          <a:solidFill>
                            <a:schemeClr val="tx1"/>
                          </a:solidFill>
                          <a:latin typeface="Courier New" pitchFamily="49" charset="0"/>
                          <a:ea typeface="+mn-ea"/>
                          <a:cs typeface="Courier New" pitchFamily="49" charset="0"/>
                        </a:rPr>
                        <a:t>00 0000 0000 0000 ... 0000 0000 0000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bg2"/>
                          </a:solidFill>
                          <a:latin typeface="+mn-lt"/>
                          <a:cs typeface="Courier New" pitchFamily="49" charset="0"/>
                        </a:rPr>
                        <a:t>Interface ID</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r>
            </a:tbl>
          </a:graphicData>
        </a:graphic>
      </p:graphicFrame>
      <p:sp>
        <p:nvSpPr>
          <p:cNvPr id="30" name="TextBox 29"/>
          <p:cNvSpPr txBox="1"/>
          <p:nvPr/>
        </p:nvSpPr>
        <p:spPr>
          <a:xfrm>
            <a:off x="1406769" y="4059118"/>
            <a:ext cx="397866" cy="258532"/>
          </a:xfrm>
          <a:prstGeom prst="rect">
            <a:avLst/>
          </a:prstGeom>
          <a:noFill/>
        </p:spPr>
        <p:txBody>
          <a:bodyPr wrap="none" rtlCol="0">
            <a:spAutoFit/>
          </a:bodyPr>
          <a:lstStyle/>
          <a:p>
            <a:r>
              <a:rPr lang="en-US" sz="1200" b="1" dirty="0" smtClean="0">
                <a:solidFill>
                  <a:schemeClr val="accent6"/>
                </a:solidFill>
              </a:rPr>
              <a:t>/10</a:t>
            </a:r>
            <a:endParaRPr lang="en-US" b="1" dirty="0">
              <a:solidFill>
                <a:schemeClr val="accent6"/>
              </a:solidFill>
            </a:endParaRPr>
          </a:p>
        </p:txBody>
      </p:sp>
      <p:sp>
        <p:nvSpPr>
          <p:cNvPr id="31" name="TextBox 30"/>
          <p:cNvSpPr txBox="1"/>
          <p:nvPr/>
        </p:nvSpPr>
        <p:spPr>
          <a:xfrm>
            <a:off x="238369" y="5341818"/>
            <a:ext cx="1295547" cy="313932"/>
          </a:xfrm>
          <a:prstGeom prst="rect">
            <a:avLst/>
          </a:prstGeom>
          <a:noFill/>
        </p:spPr>
        <p:txBody>
          <a:bodyPr wrap="none" rtlCol="0">
            <a:spAutoFit/>
          </a:bodyPr>
          <a:lstStyle/>
          <a:p>
            <a:r>
              <a:rPr lang="en-US" sz="1600" b="1" dirty="0" smtClean="0">
                <a:solidFill>
                  <a:schemeClr val="bg2"/>
                </a:solidFill>
                <a:latin typeface="Courier New" pitchFamily="49" charset="0"/>
                <a:cs typeface="Courier New" pitchFamily="49" charset="0"/>
              </a:rPr>
              <a:t>FE80::/10</a:t>
            </a:r>
            <a:endParaRPr lang="en-US" sz="2800" b="1" dirty="0">
              <a:solidFill>
                <a:schemeClr val="bg2"/>
              </a:solidFill>
              <a:latin typeface="Courier New" pitchFamily="49" charset="0"/>
              <a:cs typeface="Courier New" pitchFamily="49" charset="0"/>
            </a:endParaRPr>
          </a:p>
        </p:txBody>
      </p:sp>
      <p:cxnSp>
        <p:nvCxnSpPr>
          <p:cNvPr id="32" name="Elbow Connector 42"/>
          <p:cNvCxnSpPr>
            <a:stCxn id="30" idx="2"/>
            <a:endCxn id="31" idx="3"/>
          </p:cNvCxnSpPr>
          <p:nvPr/>
        </p:nvCxnSpPr>
        <p:spPr bwMode="auto">
          <a:xfrm rot="5400000">
            <a:off x="979242" y="4872324"/>
            <a:ext cx="1181134" cy="71786"/>
          </a:xfrm>
          <a:prstGeom prst="bentConnector2">
            <a:avLst/>
          </a:prstGeom>
          <a:solidFill>
            <a:schemeClr val="accent1"/>
          </a:solidFill>
          <a:ln w="28575" cap="flat" cmpd="sng" algn="ctr">
            <a:solidFill>
              <a:schemeClr val="accent6"/>
            </a:solidFill>
            <a:prstDash val="lgDash"/>
            <a:round/>
            <a:headEnd type="none" w="med" len="med"/>
            <a:tailEnd type="none" w="med" len="med"/>
          </a:ln>
          <a:effectLst/>
        </p:spPr>
      </p:cxnSp>
      <p:sp>
        <p:nvSpPr>
          <p:cNvPr id="33" name="TextBox 32"/>
          <p:cNvSpPr txBox="1"/>
          <p:nvPr/>
        </p:nvSpPr>
        <p:spPr>
          <a:xfrm>
            <a:off x="4378569" y="4059118"/>
            <a:ext cx="397866" cy="258532"/>
          </a:xfrm>
          <a:prstGeom prst="rect">
            <a:avLst/>
          </a:prstGeom>
          <a:noFill/>
        </p:spPr>
        <p:txBody>
          <a:bodyPr wrap="none" rtlCol="0">
            <a:spAutoFit/>
          </a:bodyPr>
          <a:lstStyle/>
          <a:p>
            <a:r>
              <a:rPr lang="en-US" sz="1200" b="1" dirty="0" smtClean="0">
                <a:solidFill>
                  <a:schemeClr val="accent6"/>
                </a:solidFill>
              </a:rPr>
              <a:t>/64</a:t>
            </a:r>
            <a:endParaRPr lang="en-US" b="1" dirty="0">
              <a:solidFill>
                <a:schemeClr val="accent6"/>
              </a:solidFill>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4834" name="Rectangle 2"/>
          <p:cNvSpPr>
            <a:spLocks noGrp="1" noChangeArrowheads="1"/>
          </p:cNvSpPr>
          <p:nvPr>
            <p:ph type="title"/>
          </p:nvPr>
        </p:nvSpPr>
        <p:spPr/>
        <p:txBody>
          <a:bodyPr/>
          <a:lstStyle/>
          <a:p>
            <a:r>
              <a:rPr lang="en-US" dirty="0" smtClean="0"/>
              <a:t>IPv6 Link-Local Address</a:t>
            </a:r>
          </a:p>
        </p:txBody>
      </p:sp>
      <p:sp>
        <p:nvSpPr>
          <p:cNvPr id="1784835" name="Rectangle 3"/>
          <p:cNvSpPr>
            <a:spLocks noGrp="1" noChangeArrowheads="1"/>
          </p:cNvSpPr>
          <p:nvPr>
            <p:ph idx="1"/>
          </p:nvPr>
        </p:nvSpPr>
        <p:spPr/>
        <p:txBody>
          <a:bodyPr/>
          <a:lstStyle/>
          <a:p>
            <a:pPr marL="236538" lvl="1">
              <a:spcBef>
                <a:spcPct val="50000"/>
              </a:spcBef>
              <a:buFont typeface="Wingdings" pitchFamily="2" charset="2"/>
              <a:buChar char="§"/>
            </a:pPr>
            <a:r>
              <a:rPr lang="en-US" sz="2400" dirty="0" smtClean="0">
                <a:ea typeface="+mn-ea"/>
                <a:cs typeface="+mn-cs"/>
              </a:rPr>
              <a:t>Link-local packets are unique only on the link, and are not routable off the link.</a:t>
            </a:r>
          </a:p>
          <a:p>
            <a:pPr lvl="1"/>
            <a:r>
              <a:rPr lang="en-US" dirty="0" smtClean="0"/>
              <a:t>Packets with a link-local destination must stay on the link where they have been generated. </a:t>
            </a:r>
          </a:p>
          <a:p>
            <a:pPr lvl="1"/>
            <a:r>
              <a:rPr lang="en-US" dirty="0" smtClean="0"/>
              <a:t>Routers that could forward them to other links are not allowed to do so because there has been no verification of uniqueness outside the context of the origin link.</a:t>
            </a:r>
            <a:br>
              <a:rPr lang="en-US" dirty="0" smtClean="0"/>
            </a:br>
            <a:endParaRPr lang="en-US" dirty="0" smtClean="0"/>
          </a:p>
        </p:txBody>
      </p:sp>
      <p:sp>
        <p:nvSpPr>
          <p:cNvPr id="27" name="Line 22"/>
          <p:cNvSpPr>
            <a:spLocks noChangeShapeType="1"/>
          </p:cNvSpPr>
          <p:nvPr/>
        </p:nvSpPr>
        <p:spPr bwMode="auto">
          <a:xfrm>
            <a:off x="626940" y="3960448"/>
            <a:ext cx="7955280" cy="0"/>
          </a:xfrm>
          <a:prstGeom prst="line">
            <a:avLst/>
          </a:prstGeom>
          <a:noFill/>
          <a:ln w="38100">
            <a:solidFill>
              <a:schemeClr val="tx1"/>
            </a:solidFill>
            <a:round/>
            <a:headEnd type="triangle" w="med" len="med"/>
            <a:tailEnd type="triangle" w="med" len="med"/>
          </a:ln>
        </p:spPr>
        <p:txBody>
          <a:bodyPr wrap="none" anchor="ctr"/>
          <a:lstStyle/>
          <a:p>
            <a:endParaRPr lang="en-US" sz="1800" dirty="0"/>
          </a:p>
        </p:txBody>
      </p:sp>
      <p:sp>
        <p:nvSpPr>
          <p:cNvPr id="28" name="Text Box 23"/>
          <p:cNvSpPr txBox="1">
            <a:spLocks noChangeArrowheads="1"/>
          </p:cNvSpPr>
          <p:nvPr/>
        </p:nvSpPr>
        <p:spPr bwMode="auto">
          <a:xfrm>
            <a:off x="3937842" y="3784236"/>
            <a:ext cx="1264274" cy="307777"/>
          </a:xfrm>
          <a:prstGeom prst="rect">
            <a:avLst/>
          </a:prstGeom>
          <a:solidFill>
            <a:schemeClr val="bg1"/>
          </a:solidFill>
          <a:ln w="38100">
            <a:noFill/>
            <a:miter lim="800000"/>
            <a:headEnd type="none" w="sm" len="sm"/>
            <a:tailEnd/>
          </a:ln>
        </p:spPr>
        <p:txBody>
          <a:bodyPr wrap="square">
            <a:spAutoFit/>
          </a:bodyPr>
          <a:lstStyle/>
          <a:p>
            <a:pPr algn="ctr">
              <a:lnSpc>
                <a:spcPct val="100000"/>
              </a:lnSpc>
              <a:spcBef>
                <a:spcPct val="0"/>
              </a:spcBef>
            </a:pPr>
            <a:r>
              <a:rPr lang="en-US" sz="1400" dirty="0" smtClean="0"/>
              <a:t>128 bits</a:t>
            </a:r>
            <a:endParaRPr lang="en-US" sz="1800" dirty="0"/>
          </a:p>
        </p:txBody>
      </p:sp>
      <p:graphicFrame>
        <p:nvGraphicFramePr>
          <p:cNvPr id="29" name="Table 28"/>
          <p:cNvGraphicFramePr>
            <a:graphicFrameLocks noGrp="1"/>
          </p:cNvGraphicFramePr>
          <p:nvPr/>
        </p:nvGraphicFramePr>
        <p:xfrm>
          <a:off x="617415" y="4531948"/>
          <a:ext cx="7975600" cy="548640"/>
        </p:xfrm>
        <a:graphic>
          <a:graphicData uri="http://schemas.openxmlformats.org/drawingml/2006/table">
            <a:tbl>
              <a:tblPr firstRow="1" bandRow="1">
                <a:tableStyleId>{2D5ABB26-0587-4C30-8999-92F81FD0307C}</a:tableStyleId>
              </a:tblPr>
              <a:tblGrid>
                <a:gridCol w="3987800"/>
                <a:gridCol w="3987800"/>
              </a:tblGrid>
              <a:tr h="370840">
                <a:tc>
                  <a:txBody>
                    <a:bodyPr/>
                    <a:lstStyle/>
                    <a:p>
                      <a:pPr algn="l"/>
                      <a:r>
                        <a:rPr lang="en-US" sz="2000" b="1" dirty="0" smtClean="0">
                          <a:solidFill>
                            <a:schemeClr val="tx1"/>
                          </a:solidFill>
                          <a:latin typeface="Courier New" pitchFamily="49" charset="0"/>
                          <a:cs typeface="Courier New" pitchFamily="49" charset="0"/>
                        </a:rPr>
                        <a:t>FE80</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dirty="0" smtClean="0">
                          <a:solidFill>
                            <a:schemeClr val="accent6"/>
                          </a:solidFill>
                          <a:latin typeface="Courier New" pitchFamily="49" charset="0"/>
                          <a:cs typeface="Courier New" pitchFamily="49" charset="0"/>
                        </a:rPr>
                        <a:t>1111 1110 </a:t>
                      </a:r>
                      <a:r>
                        <a:rPr lang="en-US" sz="1000" b="1" kern="1200" dirty="0" smtClean="0">
                          <a:solidFill>
                            <a:schemeClr val="accent6"/>
                          </a:solidFill>
                          <a:latin typeface="Courier New" pitchFamily="49" charset="0"/>
                          <a:ea typeface="+mn-ea"/>
                          <a:cs typeface="Courier New" pitchFamily="49" charset="0"/>
                        </a:rPr>
                        <a:t>10</a:t>
                      </a:r>
                      <a:r>
                        <a:rPr lang="en-US" sz="1000" b="1" kern="1200" dirty="0" smtClean="0">
                          <a:solidFill>
                            <a:schemeClr val="tx1"/>
                          </a:solidFill>
                          <a:latin typeface="Courier New" pitchFamily="49" charset="0"/>
                          <a:ea typeface="+mn-ea"/>
                          <a:cs typeface="Courier New" pitchFamily="49" charset="0"/>
                        </a:rPr>
                        <a:t>00 0000 0000 0000 ... 0000 0000 0000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bg2"/>
                          </a:solidFill>
                          <a:latin typeface="+mn-lt"/>
                          <a:cs typeface="Courier New" pitchFamily="49" charset="0"/>
                        </a:rPr>
                        <a:t>Interface ID</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r>
            </a:tbl>
          </a:graphicData>
        </a:graphic>
      </p:graphicFrame>
      <p:sp>
        <p:nvSpPr>
          <p:cNvPr id="30" name="TextBox 29"/>
          <p:cNvSpPr txBox="1"/>
          <p:nvPr/>
        </p:nvSpPr>
        <p:spPr>
          <a:xfrm>
            <a:off x="1430215" y="4176348"/>
            <a:ext cx="397866" cy="258532"/>
          </a:xfrm>
          <a:prstGeom prst="rect">
            <a:avLst/>
          </a:prstGeom>
          <a:noFill/>
        </p:spPr>
        <p:txBody>
          <a:bodyPr wrap="none" rtlCol="0">
            <a:spAutoFit/>
          </a:bodyPr>
          <a:lstStyle/>
          <a:p>
            <a:r>
              <a:rPr lang="en-US" sz="1200" b="1" dirty="0" smtClean="0">
                <a:solidFill>
                  <a:schemeClr val="accent6"/>
                </a:solidFill>
              </a:rPr>
              <a:t>/10</a:t>
            </a:r>
            <a:endParaRPr lang="en-US" b="1" dirty="0">
              <a:solidFill>
                <a:schemeClr val="accent6"/>
              </a:solidFill>
            </a:endParaRPr>
          </a:p>
        </p:txBody>
      </p:sp>
      <p:sp>
        <p:nvSpPr>
          <p:cNvPr id="31" name="TextBox 30"/>
          <p:cNvSpPr txBox="1"/>
          <p:nvPr/>
        </p:nvSpPr>
        <p:spPr>
          <a:xfrm>
            <a:off x="261815" y="5459048"/>
            <a:ext cx="1295547" cy="313932"/>
          </a:xfrm>
          <a:prstGeom prst="rect">
            <a:avLst/>
          </a:prstGeom>
          <a:noFill/>
        </p:spPr>
        <p:txBody>
          <a:bodyPr wrap="none" rtlCol="0">
            <a:spAutoFit/>
          </a:bodyPr>
          <a:lstStyle/>
          <a:p>
            <a:r>
              <a:rPr lang="en-US" sz="1600" b="1" dirty="0" smtClean="0">
                <a:solidFill>
                  <a:schemeClr val="bg2"/>
                </a:solidFill>
                <a:latin typeface="Courier New" pitchFamily="49" charset="0"/>
                <a:cs typeface="Courier New" pitchFamily="49" charset="0"/>
              </a:rPr>
              <a:t>FE80::/10</a:t>
            </a:r>
            <a:endParaRPr lang="en-US" sz="2800" b="1" dirty="0">
              <a:solidFill>
                <a:schemeClr val="bg2"/>
              </a:solidFill>
              <a:latin typeface="Courier New" pitchFamily="49" charset="0"/>
              <a:cs typeface="Courier New" pitchFamily="49" charset="0"/>
            </a:endParaRPr>
          </a:p>
        </p:txBody>
      </p:sp>
      <p:cxnSp>
        <p:nvCxnSpPr>
          <p:cNvPr id="32" name="Elbow Connector 42"/>
          <p:cNvCxnSpPr>
            <a:stCxn id="30" idx="2"/>
            <a:endCxn id="31" idx="3"/>
          </p:cNvCxnSpPr>
          <p:nvPr/>
        </p:nvCxnSpPr>
        <p:spPr bwMode="auto">
          <a:xfrm rot="5400000">
            <a:off x="1002688" y="4989554"/>
            <a:ext cx="1181134" cy="71786"/>
          </a:xfrm>
          <a:prstGeom prst="bentConnector2">
            <a:avLst/>
          </a:prstGeom>
          <a:solidFill>
            <a:schemeClr val="accent1"/>
          </a:solidFill>
          <a:ln w="28575" cap="flat" cmpd="sng" algn="ctr">
            <a:solidFill>
              <a:schemeClr val="accent6"/>
            </a:solidFill>
            <a:prstDash val="lgDash"/>
            <a:round/>
            <a:headEnd type="none" w="med" len="med"/>
            <a:tailEnd type="none" w="med" len="med"/>
          </a:ln>
          <a:effectLst/>
        </p:spPr>
      </p:cxnSp>
      <p:sp>
        <p:nvSpPr>
          <p:cNvPr id="33" name="TextBox 32"/>
          <p:cNvSpPr txBox="1"/>
          <p:nvPr/>
        </p:nvSpPr>
        <p:spPr>
          <a:xfrm>
            <a:off x="4402015" y="4176348"/>
            <a:ext cx="397866" cy="258532"/>
          </a:xfrm>
          <a:prstGeom prst="rect">
            <a:avLst/>
          </a:prstGeom>
          <a:noFill/>
        </p:spPr>
        <p:txBody>
          <a:bodyPr wrap="none" rtlCol="0">
            <a:spAutoFit/>
          </a:bodyPr>
          <a:lstStyle/>
          <a:p>
            <a:r>
              <a:rPr lang="en-US" sz="1200" b="1" dirty="0" smtClean="0">
                <a:solidFill>
                  <a:schemeClr val="accent6"/>
                </a:solidFill>
              </a:rPr>
              <a:t>/64</a:t>
            </a:r>
            <a:endParaRPr lang="en-US" b="1" dirty="0">
              <a:solidFill>
                <a:schemeClr val="accent6"/>
              </a:solidFill>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4834" name="Rectangle 2"/>
          <p:cNvSpPr>
            <a:spLocks noGrp="1" noChangeArrowheads="1"/>
          </p:cNvSpPr>
          <p:nvPr>
            <p:ph type="title"/>
          </p:nvPr>
        </p:nvSpPr>
        <p:spPr/>
        <p:txBody>
          <a:bodyPr/>
          <a:lstStyle/>
          <a:p>
            <a:r>
              <a:rPr lang="en-US" dirty="0" smtClean="0"/>
              <a:t>IPv6 Link-Local Address</a:t>
            </a:r>
          </a:p>
        </p:txBody>
      </p:sp>
      <p:sp>
        <p:nvSpPr>
          <p:cNvPr id="1784835" name="Rectangle 3"/>
          <p:cNvSpPr>
            <a:spLocks noGrp="1" noChangeArrowheads="1"/>
          </p:cNvSpPr>
          <p:nvPr>
            <p:ph idx="1"/>
          </p:nvPr>
        </p:nvSpPr>
        <p:spPr/>
        <p:txBody>
          <a:bodyPr/>
          <a:lstStyle/>
          <a:p>
            <a:r>
              <a:rPr lang="en-US" dirty="0" smtClean="0"/>
              <a:t>When communicating with a link-local address, the outgoing interface must be specified because every interface is connected to FE80::/10. </a:t>
            </a:r>
          </a:p>
          <a:p>
            <a:pPr lvl="1"/>
            <a:r>
              <a:rPr lang="en-US" dirty="0" smtClean="0"/>
              <a:t>For example, if you ping the neighbor’s link-local address, you will be asked to input the </a:t>
            </a:r>
            <a:r>
              <a:rPr lang="en-US" smtClean="0"/>
              <a:t>interface from which you wish to </a:t>
            </a:r>
            <a:r>
              <a:rPr lang="en-US" dirty="0" smtClean="0"/>
              <a:t>ping.</a:t>
            </a:r>
            <a:endParaRPr lang="en-US" dirty="0"/>
          </a:p>
        </p:txBody>
      </p:sp>
      <p:sp>
        <p:nvSpPr>
          <p:cNvPr id="11" name="Line 22"/>
          <p:cNvSpPr>
            <a:spLocks noChangeShapeType="1"/>
          </p:cNvSpPr>
          <p:nvPr/>
        </p:nvSpPr>
        <p:spPr bwMode="auto">
          <a:xfrm>
            <a:off x="626940" y="3819772"/>
            <a:ext cx="7955280" cy="0"/>
          </a:xfrm>
          <a:prstGeom prst="line">
            <a:avLst/>
          </a:prstGeom>
          <a:noFill/>
          <a:ln w="38100">
            <a:solidFill>
              <a:schemeClr val="tx1"/>
            </a:solidFill>
            <a:round/>
            <a:headEnd type="triangle" w="med" len="med"/>
            <a:tailEnd type="triangle" w="med" len="med"/>
          </a:ln>
        </p:spPr>
        <p:txBody>
          <a:bodyPr wrap="none" anchor="ctr"/>
          <a:lstStyle/>
          <a:p>
            <a:endParaRPr lang="en-US" sz="1800" dirty="0"/>
          </a:p>
        </p:txBody>
      </p:sp>
      <p:sp>
        <p:nvSpPr>
          <p:cNvPr id="12" name="Text Box 23"/>
          <p:cNvSpPr txBox="1">
            <a:spLocks noChangeArrowheads="1"/>
          </p:cNvSpPr>
          <p:nvPr/>
        </p:nvSpPr>
        <p:spPr bwMode="auto">
          <a:xfrm>
            <a:off x="3937842" y="3643560"/>
            <a:ext cx="1264274" cy="307777"/>
          </a:xfrm>
          <a:prstGeom prst="rect">
            <a:avLst/>
          </a:prstGeom>
          <a:solidFill>
            <a:schemeClr val="bg1"/>
          </a:solidFill>
          <a:ln w="38100">
            <a:noFill/>
            <a:miter lim="800000"/>
            <a:headEnd type="none" w="sm" len="sm"/>
            <a:tailEnd/>
          </a:ln>
        </p:spPr>
        <p:txBody>
          <a:bodyPr wrap="square">
            <a:spAutoFit/>
          </a:bodyPr>
          <a:lstStyle/>
          <a:p>
            <a:pPr algn="ctr">
              <a:lnSpc>
                <a:spcPct val="100000"/>
              </a:lnSpc>
              <a:spcBef>
                <a:spcPct val="0"/>
              </a:spcBef>
            </a:pPr>
            <a:r>
              <a:rPr lang="en-US" sz="1400" dirty="0" smtClean="0"/>
              <a:t>128 bits</a:t>
            </a:r>
            <a:endParaRPr lang="en-US" sz="1800" dirty="0"/>
          </a:p>
        </p:txBody>
      </p:sp>
      <p:graphicFrame>
        <p:nvGraphicFramePr>
          <p:cNvPr id="17" name="Table 16"/>
          <p:cNvGraphicFramePr>
            <a:graphicFrameLocks noGrp="1"/>
          </p:cNvGraphicFramePr>
          <p:nvPr/>
        </p:nvGraphicFramePr>
        <p:xfrm>
          <a:off x="617415" y="4391272"/>
          <a:ext cx="7975600" cy="548640"/>
        </p:xfrm>
        <a:graphic>
          <a:graphicData uri="http://schemas.openxmlformats.org/drawingml/2006/table">
            <a:tbl>
              <a:tblPr firstRow="1" bandRow="1">
                <a:tableStyleId>{2D5ABB26-0587-4C30-8999-92F81FD0307C}</a:tableStyleId>
              </a:tblPr>
              <a:tblGrid>
                <a:gridCol w="3987800"/>
                <a:gridCol w="3987800"/>
              </a:tblGrid>
              <a:tr h="370840">
                <a:tc>
                  <a:txBody>
                    <a:bodyPr/>
                    <a:lstStyle/>
                    <a:p>
                      <a:pPr algn="l"/>
                      <a:r>
                        <a:rPr lang="en-US" sz="2000" b="1" dirty="0" smtClean="0">
                          <a:solidFill>
                            <a:schemeClr val="tx1"/>
                          </a:solidFill>
                          <a:latin typeface="Courier New" pitchFamily="49" charset="0"/>
                          <a:cs typeface="Courier New" pitchFamily="49" charset="0"/>
                        </a:rPr>
                        <a:t>FE80</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dirty="0" smtClean="0">
                          <a:solidFill>
                            <a:schemeClr val="accent6"/>
                          </a:solidFill>
                          <a:latin typeface="Courier New" pitchFamily="49" charset="0"/>
                          <a:cs typeface="Courier New" pitchFamily="49" charset="0"/>
                        </a:rPr>
                        <a:t>1111 1110 </a:t>
                      </a:r>
                      <a:r>
                        <a:rPr lang="en-US" sz="1000" b="1" kern="1200" dirty="0" smtClean="0">
                          <a:solidFill>
                            <a:schemeClr val="accent6"/>
                          </a:solidFill>
                          <a:latin typeface="Courier New" pitchFamily="49" charset="0"/>
                          <a:ea typeface="+mn-ea"/>
                          <a:cs typeface="Courier New" pitchFamily="49" charset="0"/>
                        </a:rPr>
                        <a:t>10</a:t>
                      </a:r>
                      <a:r>
                        <a:rPr lang="en-US" sz="1000" b="1" kern="1200" dirty="0" smtClean="0">
                          <a:solidFill>
                            <a:schemeClr val="tx1"/>
                          </a:solidFill>
                          <a:latin typeface="Courier New" pitchFamily="49" charset="0"/>
                          <a:ea typeface="+mn-ea"/>
                          <a:cs typeface="Courier New" pitchFamily="49" charset="0"/>
                        </a:rPr>
                        <a:t>00 0000 0000 0000 ... 0000 0000 0000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bg2"/>
                          </a:solidFill>
                          <a:latin typeface="+mn-lt"/>
                          <a:cs typeface="Courier New" pitchFamily="49" charset="0"/>
                        </a:rPr>
                        <a:t>Interface ID</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r>
            </a:tbl>
          </a:graphicData>
        </a:graphic>
      </p:graphicFrame>
      <p:sp>
        <p:nvSpPr>
          <p:cNvPr id="18" name="TextBox 17"/>
          <p:cNvSpPr txBox="1"/>
          <p:nvPr/>
        </p:nvSpPr>
        <p:spPr>
          <a:xfrm>
            <a:off x="1430215" y="4035672"/>
            <a:ext cx="397866" cy="258532"/>
          </a:xfrm>
          <a:prstGeom prst="rect">
            <a:avLst/>
          </a:prstGeom>
          <a:noFill/>
        </p:spPr>
        <p:txBody>
          <a:bodyPr wrap="none" rtlCol="0">
            <a:spAutoFit/>
          </a:bodyPr>
          <a:lstStyle/>
          <a:p>
            <a:r>
              <a:rPr lang="en-US" sz="1200" b="1" dirty="0" smtClean="0">
                <a:solidFill>
                  <a:schemeClr val="accent6"/>
                </a:solidFill>
              </a:rPr>
              <a:t>/10</a:t>
            </a:r>
            <a:endParaRPr lang="en-US" b="1" dirty="0">
              <a:solidFill>
                <a:schemeClr val="accent6"/>
              </a:solidFill>
            </a:endParaRPr>
          </a:p>
        </p:txBody>
      </p:sp>
      <p:sp>
        <p:nvSpPr>
          <p:cNvPr id="19" name="TextBox 18"/>
          <p:cNvSpPr txBox="1"/>
          <p:nvPr/>
        </p:nvSpPr>
        <p:spPr>
          <a:xfrm>
            <a:off x="261815" y="5318372"/>
            <a:ext cx="1295547" cy="313932"/>
          </a:xfrm>
          <a:prstGeom prst="rect">
            <a:avLst/>
          </a:prstGeom>
          <a:noFill/>
        </p:spPr>
        <p:txBody>
          <a:bodyPr wrap="none" rtlCol="0">
            <a:spAutoFit/>
          </a:bodyPr>
          <a:lstStyle/>
          <a:p>
            <a:r>
              <a:rPr lang="en-US" sz="1600" b="1" dirty="0" smtClean="0">
                <a:solidFill>
                  <a:schemeClr val="bg2"/>
                </a:solidFill>
                <a:latin typeface="Courier New" pitchFamily="49" charset="0"/>
                <a:cs typeface="Courier New" pitchFamily="49" charset="0"/>
              </a:rPr>
              <a:t>FE80::/10</a:t>
            </a:r>
            <a:endParaRPr lang="en-US" sz="2800" b="1" dirty="0">
              <a:solidFill>
                <a:schemeClr val="bg2"/>
              </a:solidFill>
              <a:latin typeface="Courier New" pitchFamily="49" charset="0"/>
              <a:cs typeface="Courier New" pitchFamily="49" charset="0"/>
            </a:endParaRPr>
          </a:p>
        </p:txBody>
      </p:sp>
      <p:cxnSp>
        <p:nvCxnSpPr>
          <p:cNvPr id="20" name="Elbow Connector 42"/>
          <p:cNvCxnSpPr>
            <a:stCxn id="18" idx="2"/>
            <a:endCxn id="19" idx="3"/>
          </p:cNvCxnSpPr>
          <p:nvPr/>
        </p:nvCxnSpPr>
        <p:spPr bwMode="auto">
          <a:xfrm rot="5400000">
            <a:off x="1002688" y="4848878"/>
            <a:ext cx="1181134" cy="71786"/>
          </a:xfrm>
          <a:prstGeom prst="bentConnector2">
            <a:avLst/>
          </a:prstGeom>
          <a:solidFill>
            <a:schemeClr val="accent1"/>
          </a:solidFill>
          <a:ln w="28575" cap="flat" cmpd="sng" algn="ctr">
            <a:solidFill>
              <a:schemeClr val="accent6"/>
            </a:solidFill>
            <a:prstDash val="lgDash"/>
            <a:round/>
            <a:headEnd type="none" w="med" len="med"/>
            <a:tailEnd type="none" w="med" len="med"/>
          </a:ln>
          <a:effectLst/>
        </p:spPr>
      </p:cxnSp>
      <p:sp>
        <p:nvSpPr>
          <p:cNvPr id="21" name="TextBox 20"/>
          <p:cNvSpPr txBox="1"/>
          <p:nvPr/>
        </p:nvSpPr>
        <p:spPr>
          <a:xfrm>
            <a:off x="4402015" y="4035672"/>
            <a:ext cx="397866" cy="258532"/>
          </a:xfrm>
          <a:prstGeom prst="rect">
            <a:avLst/>
          </a:prstGeom>
          <a:noFill/>
        </p:spPr>
        <p:txBody>
          <a:bodyPr wrap="none" rtlCol="0">
            <a:spAutoFit/>
          </a:bodyPr>
          <a:lstStyle/>
          <a:p>
            <a:r>
              <a:rPr lang="en-US" sz="1200" b="1" dirty="0" smtClean="0">
                <a:solidFill>
                  <a:schemeClr val="accent6"/>
                </a:solidFill>
              </a:rPr>
              <a:t>/64</a:t>
            </a:r>
            <a:endParaRPr lang="en-US" b="1" dirty="0">
              <a:solidFill>
                <a:schemeClr val="accent6"/>
              </a:solidFill>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4662762" y="1524978"/>
            <a:ext cx="640080" cy="24205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 name="Rectangle 4"/>
          <p:cNvSpPr/>
          <p:nvPr/>
        </p:nvSpPr>
        <p:spPr bwMode="auto">
          <a:xfrm>
            <a:off x="5335862" y="1524978"/>
            <a:ext cx="1920240" cy="242057"/>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lstStyle/>
          <a:p>
            <a:r>
              <a:rPr lang="en-US" dirty="0" smtClean="0"/>
              <a:t>IPv6 Link-Local Address Example</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a:ln w="12700"/>
        </p:spPr>
        <p:txBody>
          <a:bodyPr>
            <a:noAutofit/>
          </a:bodyPr>
          <a:lstStyle/>
          <a:p>
            <a:pPr>
              <a:lnSpc>
                <a:spcPct val="110000"/>
              </a:lnSpc>
            </a:pPr>
            <a:r>
              <a:rPr lang="en-US" dirty="0" smtClean="0"/>
              <a:t>R1# </a:t>
            </a:r>
            <a:r>
              <a:rPr lang="en-US" b="1" dirty="0" smtClean="0"/>
              <a:t>show ipv6 interface loopback 100</a:t>
            </a:r>
          </a:p>
          <a:p>
            <a:pPr>
              <a:lnSpc>
                <a:spcPct val="110000"/>
              </a:lnSpc>
            </a:pPr>
            <a:r>
              <a:rPr lang="en-US" dirty="0" smtClean="0"/>
              <a:t>Loopback100 is up, line protocol is up</a:t>
            </a:r>
          </a:p>
          <a:p>
            <a:pPr>
              <a:lnSpc>
                <a:spcPct val="110000"/>
              </a:lnSpc>
            </a:pPr>
            <a:r>
              <a:rPr lang="en-US" dirty="0" smtClean="0"/>
              <a:t>  IPv6 is enabled, link-local address is FE80::222:55FF:FE18:7DE8</a:t>
            </a:r>
          </a:p>
          <a:p>
            <a:pPr>
              <a:lnSpc>
                <a:spcPct val="110000"/>
              </a:lnSpc>
            </a:pPr>
            <a:r>
              <a:rPr lang="en-US" dirty="0" smtClean="0"/>
              <a:t>  No Virtual link-local address(es):</a:t>
            </a:r>
          </a:p>
          <a:p>
            <a:pPr>
              <a:lnSpc>
                <a:spcPct val="110000"/>
              </a:lnSpc>
            </a:pPr>
            <a:r>
              <a:rPr lang="en-US" dirty="0" smtClean="0"/>
              <a:t>  Global unicast address(es):</a:t>
            </a:r>
          </a:p>
          <a:p>
            <a:pPr>
              <a:lnSpc>
                <a:spcPct val="110000"/>
              </a:lnSpc>
            </a:pPr>
            <a:r>
              <a:rPr lang="en-US" dirty="0" smtClean="0"/>
              <a:t>    2001:8:85A3:4290:222:55FF:FE18:7DE8, subnet is 2001:8:85A3:4290::/64 [EUI]</a:t>
            </a:r>
          </a:p>
          <a:p>
            <a:pPr>
              <a:lnSpc>
                <a:spcPct val="110000"/>
              </a:lnSpc>
            </a:pPr>
            <a:r>
              <a:rPr lang="en-US" dirty="0" smtClean="0"/>
              <a:t>  Joined group address(es):</a:t>
            </a:r>
          </a:p>
          <a:p>
            <a:pPr>
              <a:lnSpc>
                <a:spcPct val="110000"/>
              </a:lnSpc>
            </a:pPr>
            <a:r>
              <a:rPr lang="en-US" dirty="0" smtClean="0"/>
              <a:t>    FF02::1</a:t>
            </a:r>
          </a:p>
          <a:p>
            <a:pPr>
              <a:lnSpc>
                <a:spcPct val="110000"/>
              </a:lnSpc>
            </a:pPr>
            <a:r>
              <a:rPr lang="en-US" dirty="0" smtClean="0"/>
              <a:t>    FF02::2</a:t>
            </a:r>
          </a:p>
          <a:p>
            <a:pPr>
              <a:lnSpc>
                <a:spcPct val="110000"/>
              </a:lnSpc>
            </a:pPr>
            <a:r>
              <a:rPr lang="en-US" dirty="0" smtClean="0"/>
              <a:t>    FF02::1:FF18:7DE8</a:t>
            </a:r>
          </a:p>
          <a:p>
            <a:pPr>
              <a:lnSpc>
                <a:spcPct val="110000"/>
              </a:lnSpc>
            </a:pPr>
            <a:r>
              <a:rPr lang="en-US" dirty="0" smtClean="0"/>
              <a:t>  MTU is 1514 bytes</a:t>
            </a:r>
          </a:p>
          <a:p>
            <a:pPr>
              <a:lnSpc>
                <a:spcPct val="110000"/>
              </a:lnSpc>
            </a:pPr>
            <a:r>
              <a:rPr lang="en-US" dirty="0" smtClean="0"/>
              <a:t>  ICMP error messages limited to one every 100 milliseconds</a:t>
            </a:r>
          </a:p>
          <a:p>
            <a:pPr>
              <a:lnSpc>
                <a:spcPct val="110000"/>
              </a:lnSpc>
            </a:pPr>
            <a:r>
              <a:rPr lang="en-US" dirty="0" smtClean="0"/>
              <a:t>  ICMP redirects are enabled</a:t>
            </a:r>
          </a:p>
          <a:p>
            <a:pPr>
              <a:lnSpc>
                <a:spcPct val="110000"/>
              </a:lnSpc>
            </a:pPr>
            <a:r>
              <a:rPr lang="en-US" dirty="0" smtClean="0"/>
              <a:t>  ICMP unreachables are sent</a:t>
            </a:r>
          </a:p>
          <a:p>
            <a:pPr>
              <a:lnSpc>
                <a:spcPct val="110000"/>
              </a:lnSpc>
            </a:pPr>
            <a:r>
              <a:rPr lang="en-US" dirty="0" smtClean="0"/>
              <a:t>  ND DAD is not supported</a:t>
            </a:r>
          </a:p>
          <a:p>
            <a:pPr>
              <a:lnSpc>
                <a:spcPct val="110000"/>
              </a:lnSpc>
            </a:pPr>
            <a:r>
              <a:rPr lang="en-US" dirty="0" smtClean="0"/>
              <a:t>  ND reachable time is 30000 milliseconds (using 31238)</a:t>
            </a:r>
          </a:p>
          <a:p>
            <a:pPr>
              <a:lnSpc>
                <a:spcPct val="110000"/>
              </a:lnSpc>
            </a:pPr>
            <a:r>
              <a:rPr lang="en-US" dirty="0" smtClean="0"/>
              <a:t>  Hosts use stateless autoconfig for addresses.</a:t>
            </a:r>
          </a:p>
          <a:p>
            <a:pPr>
              <a:lnSpc>
                <a:spcPct val="110000"/>
              </a:lnSpc>
            </a:pPr>
            <a:r>
              <a:rPr lang="en-US" dirty="0" smtClean="0"/>
              <a:t>R1#</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IPv6 Global Unicast Address</a:t>
            </a:r>
            <a:endParaRPr lang="en-US" dirty="0"/>
          </a:p>
        </p:txBody>
      </p:sp>
      <p:sp>
        <p:nvSpPr>
          <p:cNvPr id="3" name="Content Placeholder 2"/>
          <p:cNvSpPr>
            <a:spLocks noGrp="1"/>
          </p:cNvSpPr>
          <p:nvPr>
            <p:ph idx="10"/>
          </p:nvPr>
        </p:nvSpPr>
        <p:spPr/>
        <p:txBody>
          <a:bodyPr>
            <a:normAutofit/>
          </a:bodyPr>
          <a:lstStyle/>
          <a:p>
            <a:r>
              <a:rPr lang="en-US" dirty="0" smtClean="0"/>
              <a:t>A global unicast address is an IPv6 address from the global public </a:t>
            </a:r>
            <a:r>
              <a:rPr lang="en-US" smtClean="0"/>
              <a:t>unicast prefix (2001::/16). </a:t>
            </a:r>
            <a:endParaRPr lang="en-US" dirty="0" smtClean="0"/>
          </a:p>
          <a:p>
            <a:pPr lvl="1"/>
            <a:r>
              <a:rPr lang="en-US" dirty="0" smtClean="0"/>
              <a:t>The structure enables aggregation of routing prefixes to reduce the number of routing table entries in the global routing table. </a:t>
            </a:r>
          </a:p>
          <a:p>
            <a:r>
              <a:rPr lang="en-US" dirty="0" smtClean="0"/>
              <a:t>Global unicast addresses are aggregated upward through organizations and eventually to the ISPs.</a:t>
            </a:r>
          </a:p>
        </p:txBody>
      </p:sp>
      <p:pic>
        <p:nvPicPr>
          <p:cNvPr id="1026" name="Picture 2"/>
          <p:cNvPicPr>
            <a:picLocks noGrp="1" noChangeAspect="1" noChangeArrowheads="1"/>
          </p:cNvPicPr>
          <p:nvPr>
            <p:ph sz="quarter" idx="11"/>
          </p:nvPr>
        </p:nvPicPr>
        <p:blipFill>
          <a:blip r:embed="rId2" cstate="print"/>
          <a:stretch>
            <a:fillRect/>
          </a:stretch>
        </p:blipFill>
        <p:spPr bwMode="auto">
          <a:xfrm>
            <a:off x="895840" y="3619500"/>
            <a:ext cx="7287233" cy="2921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IPv6 Global Unicast Address</a:t>
            </a:r>
            <a:endParaRPr lang="en-US" dirty="0"/>
          </a:p>
        </p:txBody>
      </p:sp>
      <p:sp>
        <p:nvSpPr>
          <p:cNvPr id="3" name="Content Placeholder 2"/>
          <p:cNvSpPr>
            <a:spLocks noGrp="1"/>
          </p:cNvSpPr>
          <p:nvPr>
            <p:ph idx="10"/>
          </p:nvPr>
        </p:nvSpPr>
        <p:spPr/>
        <p:txBody>
          <a:bodyPr>
            <a:normAutofit/>
          </a:bodyPr>
          <a:lstStyle/>
          <a:p>
            <a:r>
              <a:rPr lang="en-US" dirty="0" smtClean="0"/>
              <a:t>The global unicast address typically consists of:</a:t>
            </a:r>
          </a:p>
          <a:p>
            <a:pPr lvl="1"/>
            <a:r>
              <a:rPr lang="en-US" dirty="0" smtClean="0"/>
              <a:t>A 48-bit global routing prefix</a:t>
            </a:r>
          </a:p>
          <a:p>
            <a:pPr lvl="1"/>
            <a:r>
              <a:rPr lang="en-US" dirty="0" smtClean="0"/>
              <a:t>A 16-bit subnet ID</a:t>
            </a:r>
          </a:p>
          <a:p>
            <a:pPr lvl="1"/>
            <a:r>
              <a:rPr lang="en-US" dirty="0" smtClean="0"/>
              <a:t>A 64-bit interface ID (typically in EUI-64 bit format discussed later).</a:t>
            </a:r>
          </a:p>
        </p:txBody>
      </p:sp>
      <p:sp>
        <p:nvSpPr>
          <p:cNvPr id="77" name="Line 22"/>
          <p:cNvSpPr>
            <a:spLocks noChangeShapeType="1"/>
          </p:cNvSpPr>
          <p:nvPr/>
        </p:nvSpPr>
        <p:spPr bwMode="auto">
          <a:xfrm>
            <a:off x="568325" y="3657600"/>
            <a:ext cx="2743200" cy="0"/>
          </a:xfrm>
          <a:prstGeom prst="line">
            <a:avLst/>
          </a:prstGeom>
          <a:noFill/>
          <a:ln w="38100">
            <a:solidFill>
              <a:schemeClr val="tx1"/>
            </a:solidFill>
            <a:round/>
            <a:headEnd type="triangle" w="med" len="med"/>
            <a:tailEnd type="triangle" w="med" len="med"/>
          </a:ln>
        </p:spPr>
        <p:txBody>
          <a:bodyPr wrap="none" anchor="ctr"/>
          <a:lstStyle/>
          <a:p>
            <a:endParaRPr lang="en-US" sz="1800" dirty="0"/>
          </a:p>
        </p:txBody>
      </p:sp>
      <p:sp>
        <p:nvSpPr>
          <p:cNvPr id="78" name="Text Box 23"/>
          <p:cNvSpPr txBox="1">
            <a:spLocks noChangeArrowheads="1"/>
          </p:cNvSpPr>
          <p:nvPr/>
        </p:nvSpPr>
        <p:spPr bwMode="auto">
          <a:xfrm>
            <a:off x="763588" y="3278188"/>
            <a:ext cx="2364751" cy="369332"/>
          </a:xfrm>
          <a:prstGeom prst="rect">
            <a:avLst/>
          </a:prstGeom>
          <a:noFill/>
          <a:ln w="38100">
            <a:noFill/>
            <a:miter lim="800000"/>
            <a:headEnd type="none" w="sm" len="sm"/>
            <a:tailEnd/>
          </a:ln>
        </p:spPr>
        <p:txBody>
          <a:bodyPr wrap="none">
            <a:spAutoFit/>
          </a:bodyPr>
          <a:lstStyle/>
          <a:p>
            <a:pPr algn="ctr">
              <a:lnSpc>
                <a:spcPct val="100000"/>
              </a:lnSpc>
              <a:spcBef>
                <a:spcPct val="0"/>
              </a:spcBef>
            </a:pPr>
            <a:r>
              <a:rPr lang="en-US" sz="1800" dirty="0" smtClean="0"/>
              <a:t>Global Routing Prefix</a:t>
            </a:r>
            <a:endParaRPr lang="en-US" sz="1800" dirty="0"/>
          </a:p>
        </p:txBody>
      </p:sp>
      <p:sp>
        <p:nvSpPr>
          <p:cNvPr id="79" name="Text Box 24"/>
          <p:cNvSpPr txBox="1">
            <a:spLocks noChangeArrowheads="1"/>
          </p:cNvSpPr>
          <p:nvPr/>
        </p:nvSpPr>
        <p:spPr bwMode="auto">
          <a:xfrm>
            <a:off x="3397250" y="3016250"/>
            <a:ext cx="915635" cy="646331"/>
          </a:xfrm>
          <a:prstGeom prst="rect">
            <a:avLst/>
          </a:prstGeom>
          <a:noFill/>
          <a:ln w="38100">
            <a:noFill/>
            <a:miter lim="800000"/>
            <a:headEnd type="none" w="sm" len="sm"/>
            <a:tailEnd/>
          </a:ln>
        </p:spPr>
        <p:txBody>
          <a:bodyPr wrap="none">
            <a:spAutoFit/>
          </a:bodyPr>
          <a:lstStyle/>
          <a:p>
            <a:pPr algn="ctr">
              <a:lnSpc>
                <a:spcPct val="100000"/>
              </a:lnSpc>
              <a:spcBef>
                <a:spcPct val="0"/>
              </a:spcBef>
            </a:pPr>
            <a:r>
              <a:rPr lang="en-US" sz="1800" dirty="0" smtClean="0"/>
              <a:t>Subnet</a:t>
            </a:r>
          </a:p>
          <a:p>
            <a:pPr algn="ctr">
              <a:lnSpc>
                <a:spcPct val="100000"/>
              </a:lnSpc>
              <a:spcBef>
                <a:spcPct val="0"/>
              </a:spcBef>
            </a:pPr>
            <a:r>
              <a:rPr lang="en-US" sz="1800" dirty="0" smtClean="0"/>
              <a:t>ID</a:t>
            </a:r>
            <a:endParaRPr lang="en-US" sz="1800" dirty="0"/>
          </a:p>
        </p:txBody>
      </p:sp>
      <p:sp>
        <p:nvSpPr>
          <p:cNvPr id="80" name="Text Box 25"/>
          <p:cNvSpPr txBox="1">
            <a:spLocks noChangeArrowheads="1"/>
          </p:cNvSpPr>
          <p:nvPr/>
        </p:nvSpPr>
        <p:spPr bwMode="auto">
          <a:xfrm>
            <a:off x="5889625" y="3316288"/>
            <a:ext cx="1377300" cy="369332"/>
          </a:xfrm>
          <a:prstGeom prst="rect">
            <a:avLst/>
          </a:prstGeom>
          <a:noFill/>
          <a:ln w="38100">
            <a:noFill/>
            <a:miter lim="800000"/>
            <a:headEnd type="none" w="sm" len="sm"/>
            <a:tailEnd/>
          </a:ln>
        </p:spPr>
        <p:txBody>
          <a:bodyPr wrap="none">
            <a:spAutoFit/>
          </a:bodyPr>
          <a:lstStyle/>
          <a:p>
            <a:pPr algn="ctr">
              <a:lnSpc>
                <a:spcPct val="100000"/>
              </a:lnSpc>
              <a:spcBef>
                <a:spcPct val="0"/>
              </a:spcBef>
            </a:pPr>
            <a:r>
              <a:rPr lang="en-US" sz="1800" dirty="0" smtClean="0"/>
              <a:t>Interface ID</a:t>
            </a:r>
            <a:endParaRPr lang="en-US" sz="1800" dirty="0"/>
          </a:p>
        </p:txBody>
      </p:sp>
      <p:sp>
        <p:nvSpPr>
          <p:cNvPr id="81" name="Line 26"/>
          <p:cNvSpPr>
            <a:spLocks noChangeShapeType="1"/>
          </p:cNvSpPr>
          <p:nvPr/>
        </p:nvSpPr>
        <p:spPr bwMode="auto">
          <a:xfrm>
            <a:off x="3365500" y="3657600"/>
            <a:ext cx="1188720" cy="0"/>
          </a:xfrm>
          <a:prstGeom prst="line">
            <a:avLst/>
          </a:prstGeom>
          <a:noFill/>
          <a:ln w="38100">
            <a:solidFill>
              <a:schemeClr val="tx1"/>
            </a:solidFill>
            <a:round/>
            <a:headEnd type="triangle" w="med" len="med"/>
            <a:tailEnd type="triangle" w="med" len="med"/>
          </a:ln>
        </p:spPr>
        <p:txBody>
          <a:bodyPr wrap="none" anchor="ctr"/>
          <a:lstStyle/>
          <a:p>
            <a:endParaRPr lang="en-US" sz="1800" dirty="0"/>
          </a:p>
        </p:txBody>
      </p:sp>
      <p:sp>
        <p:nvSpPr>
          <p:cNvPr id="82" name="Line 27"/>
          <p:cNvSpPr>
            <a:spLocks noChangeShapeType="1"/>
          </p:cNvSpPr>
          <p:nvPr/>
        </p:nvSpPr>
        <p:spPr bwMode="auto">
          <a:xfrm>
            <a:off x="4597400" y="3644900"/>
            <a:ext cx="3931920" cy="0"/>
          </a:xfrm>
          <a:prstGeom prst="line">
            <a:avLst/>
          </a:prstGeom>
          <a:noFill/>
          <a:ln w="38100">
            <a:solidFill>
              <a:schemeClr val="tx1"/>
            </a:solidFill>
            <a:round/>
            <a:headEnd type="triangle" w="med" len="med"/>
            <a:tailEnd type="triangle" w="med" len="med"/>
          </a:ln>
        </p:spPr>
        <p:txBody>
          <a:bodyPr wrap="none" anchor="ctr"/>
          <a:lstStyle/>
          <a:p>
            <a:endParaRPr lang="en-US" dirty="0"/>
          </a:p>
        </p:txBody>
      </p:sp>
      <p:graphicFrame>
        <p:nvGraphicFramePr>
          <p:cNvPr id="83" name="Table 82"/>
          <p:cNvGraphicFramePr>
            <a:graphicFrameLocks noGrp="1"/>
          </p:cNvGraphicFramePr>
          <p:nvPr/>
        </p:nvGraphicFramePr>
        <p:xfrm>
          <a:off x="558800" y="4229100"/>
          <a:ext cx="7975600" cy="579120"/>
        </p:xfrm>
        <a:graphic>
          <a:graphicData uri="http://schemas.openxmlformats.org/drawingml/2006/table">
            <a:tbl>
              <a:tblPr firstRow="1" bandRow="1">
                <a:tableStyleId>{2D5ABB26-0587-4C30-8999-92F81FD0307C}</a:tableStyleId>
              </a:tblPr>
              <a:tblGrid>
                <a:gridCol w="838200"/>
                <a:gridCol w="812800"/>
                <a:gridCol w="1104900"/>
                <a:gridCol w="1231900"/>
                <a:gridCol w="3987800"/>
              </a:tblGrid>
              <a:tr h="370840">
                <a:tc>
                  <a:txBody>
                    <a:bodyPr/>
                    <a:lstStyle/>
                    <a:p>
                      <a:pPr algn="ctr"/>
                      <a:r>
                        <a:rPr lang="en-US" sz="2000" b="1" dirty="0" smtClean="0">
                          <a:latin typeface="Courier New" pitchFamily="49" charset="0"/>
                          <a:cs typeface="Courier New" pitchFamily="49" charset="0"/>
                        </a:rPr>
                        <a:t>2001</a:t>
                      </a:r>
                    </a:p>
                    <a:p>
                      <a:pPr algn="l"/>
                      <a:r>
                        <a:rPr lang="en-US" sz="1200" b="1" dirty="0" smtClean="0">
                          <a:solidFill>
                            <a:schemeClr val="accent6"/>
                          </a:solidFill>
                          <a:latin typeface="Courier New" pitchFamily="49" charset="0"/>
                          <a:cs typeface="Courier New" pitchFamily="49" charset="0"/>
                        </a:rPr>
                        <a:t>001</a:t>
                      </a:r>
                      <a:r>
                        <a:rPr lang="en-US" sz="1200" b="0" dirty="0" smtClean="0">
                          <a:solidFill>
                            <a:schemeClr val="tx1"/>
                          </a:solidFill>
                          <a:latin typeface="Courier New" pitchFamily="49" charset="0"/>
                          <a:cs typeface="Courier New" pitchFamily="49" charset="0"/>
                        </a:rPr>
                        <a:t>0</a:t>
                      </a:r>
                      <a:endParaRPr lang="en-US" sz="2000" b="0" dirty="0">
                        <a:solidFill>
                          <a:schemeClr val="tx1"/>
                        </a:solidFill>
                        <a:latin typeface="Courier New" pitchFamily="49" charset="0"/>
                        <a:cs typeface="Courier New" pitchFamily="49"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algn="ctr"/>
                      <a:r>
                        <a:rPr lang="en-US" sz="2000" b="1" dirty="0" smtClean="0">
                          <a:latin typeface="Courier New" pitchFamily="49" charset="0"/>
                          <a:cs typeface="Courier New" pitchFamily="49" charset="0"/>
                        </a:rPr>
                        <a:t>0008</a:t>
                      </a:r>
                      <a:endParaRPr lang="en-US" sz="2000" b="1" dirty="0">
                        <a:solidFill>
                          <a:schemeClr val="tx1"/>
                        </a:solidFill>
                        <a:latin typeface="Courier New" pitchFamily="49" charset="0"/>
                        <a:cs typeface="Courier New" pitchFamily="49"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algn="ctr"/>
                      <a:endParaRPr lang="en-US" sz="2000" b="1" dirty="0">
                        <a:solidFill>
                          <a:schemeClr val="tx1"/>
                        </a:solidFill>
                        <a:latin typeface="Courier New" pitchFamily="49" charset="0"/>
                        <a:cs typeface="Courier New" pitchFamily="49"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endParaRPr lang="en-US" sz="2000" b="1" dirty="0">
                        <a:latin typeface="Courier New" pitchFamily="49" charset="0"/>
                        <a:cs typeface="Courier New" pitchFamily="49"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bg2"/>
                          </a:solidFill>
                          <a:latin typeface="Courier New" pitchFamily="49" charset="0"/>
                          <a:cs typeface="Courier New" pitchFamily="49" charset="0"/>
                        </a:rPr>
                        <a:t>21B:D5FF:FE5B:A408</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r>
            </a:tbl>
          </a:graphicData>
        </a:graphic>
      </p:graphicFrame>
      <p:sp>
        <p:nvSpPr>
          <p:cNvPr id="84" name="TextBox 83"/>
          <p:cNvSpPr txBox="1"/>
          <p:nvPr/>
        </p:nvSpPr>
        <p:spPr>
          <a:xfrm>
            <a:off x="1600200" y="3873500"/>
            <a:ext cx="397866" cy="258532"/>
          </a:xfrm>
          <a:prstGeom prst="rect">
            <a:avLst/>
          </a:prstGeom>
          <a:noFill/>
        </p:spPr>
        <p:txBody>
          <a:bodyPr wrap="none" rtlCol="0">
            <a:spAutoFit/>
          </a:bodyPr>
          <a:lstStyle/>
          <a:p>
            <a:r>
              <a:rPr lang="en-US" sz="1200" b="1" dirty="0" smtClean="0">
                <a:solidFill>
                  <a:schemeClr val="accent6"/>
                </a:solidFill>
              </a:rPr>
              <a:t>/23</a:t>
            </a:r>
            <a:endParaRPr lang="en-US" b="1" dirty="0">
              <a:solidFill>
                <a:schemeClr val="accent6"/>
              </a:solidFill>
            </a:endParaRPr>
          </a:p>
        </p:txBody>
      </p:sp>
      <p:sp>
        <p:nvSpPr>
          <p:cNvPr id="85" name="TextBox 84"/>
          <p:cNvSpPr txBox="1"/>
          <p:nvPr/>
        </p:nvSpPr>
        <p:spPr>
          <a:xfrm>
            <a:off x="533400" y="4965700"/>
            <a:ext cx="936475" cy="313932"/>
          </a:xfrm>
          <a:prstGeom prst="rect">
            <a:avLst/>
          </a:prstGeom>
          <a:noFill/>
        </p:spPr>
        <p:txBody>
          <a:bodyPr wrap="none" rtlCol="0">
            <a:spAutoFit/>
          </a:bodyPr>
          <a:lstStyle/>
          <a:p>
            <a:r>
              <a:rPr lang="en-US" sz="1600" dirty="0" smtClean="0">
                <a:solidFill>
                  <a:schemeClr val="accent6"/>
                </a:solidFill>
              </a:rPr>
              <a:t>Registry</a:t>
            </a:r>
            <a:endParaRPr lang="en-US" sz="2800" dirty="0">
              <a:solidFill>
                <a:schemeClr val="accent6"/>
              </a:solidFill>
            </a:endParaRPr>
          </a:p>
        </p:txBody>
      </p:sp>
      <p:cxnSp>
        <p:nvCxnSpPr>
          <p:cNvPr id="86" name="Elbow Connector 42"/>
          <p:cNvCxnSpPr>
            <a:stCxn id="84" idx="2"/>
            <a:endCxn id="85" idx="3"/>
          </p:cNvCxnSpPr>
          <p:nvPr/>
        </p:nvCxnSpPr>
        <p:spPr bwMode="auto">
          <a:xfrm rot="5400000">
            <a:off x="1139187" y="4462720"/>
            <a:ext cx="990634" cy="329258"/>
          </a:xfrm>
          <a:prstGeom prst="bentConnector2">
            <a:avLst/>
          </a:prstGeom>
          <a:solidFill>
            <a:schemeClr val="accent1"/>
          </a:solidFill>
          <a:ln w="28575" cap="flat" cmpd="sng" algn="ctr">
            <a:solidFill>
              <a:schemeClr val="accent6"/>
            </a:solidFill>
            <a:prstDash val="lgDash"/>
            <a:round/>
            <a:headEnd type="none" w="med" len="med"/>
            <a:tailEnd type="none" w="med" len="med"/>
          </a:ln>
          <a:effectLst/>
        </p:spPr>
      </p:cxnSp>
      <p:sp>
        <p:nvSpPr>
          <p:cNvPr id="87" name="TextBox 86"/>
          <p:cNvSpPr txBox="1"/>
          <p:nvPr/>
        </p:nvSpPr>
        <p:spPr>
          <a:xfrm>
            <a:off x="2184400" y="3873500"/>
            <a:ext cx="397866" cy="258532"/>
          </a:xfrm>
          <a:prstGeom prst="rect">
            <a:avLst/>
          </a:prstGeom>
          <a:noFill/>
        </p:spPr>
        <p:txBody>
          <a:bodyPr wrap="none" rtlCol="0">
            <a:spAutoFit/>
          </a:bodyPr>
          <a:lstStyle/>
          <a:p>
            <a:r>
              <a:rPr lang="en-US" sz="1200" b="1" dirty="0" smtClean="0">
                <a:solidFill>
                  <a:schemeClr val="accent6"/>
                </a:solidFill>
              </a:rPr>
              <a:t>/32</a:t>
            </a:r>
            <a:endParaRPr lang="en-US" b="1" dirty="0">
              <a:solidFill>
                <a:schemeClr val="accent6"/>
              </a:solidFill>
            </a:endParaRPr>
          </a:p>
        </p:txBody>
      </p:sp>
      <p:sp>
        <p:nvSpPr>
          <p:cNvPr id="88" name="TextBox 87"/>
          <p:cNvSpPr txBox="1"/>
          <p:nvPr/>
        </p:nvSpPr>
        <p:spPr>
          <a:xfrm>
            <a:off x="546100" y="5295900"/>
            <a:ext cx="1093056" cy="313932"/>
          </a:xfrm>
          <a:prstGeom prst="rect">
            <a:avLst/>
          </a:prstGeom>
          <a:noFill/>
        </p:spPr>
        <p:txBody>
          <a:bodyPr wrap="none" rtlCol="0">
            <a:spAutoFit/>
          </a:bodyPr>
          <a:lstStyle/>
          <a:p>
            <a:pPr algn="l"/>
            <a:r>
              <a:rPr lang="en-US" sz="1600" dirty="0" smtClean="0">
                <a:solidFill>
                  <a:schemeClr val="accent6"/>
                </a:solidFill>
              </a:rPr>
              <a:t>ISP Prefix</a:t>
            </a:r>
            <a:endParaRPr lang="en-US" sz="2800" dirty="0">
              <a:solidFill>
                <a:schemeClr val="accent6"/>
              </a:solidFill>
            </a:endParaRPr>
          </a:p>
        </p:txBody>
      </p:sp>
      <p:cxnSp>
        <p:nvCxnSpPr>
          <p:cNvPr id="89" name="Elbow Connector 42"/>
          <p:cNvCxnSpPr>
            <a:stCxn id="87" idx="2"/>
            <a:endCxn id="88" idx="3"/>
          </p:cNvCxnSpPr>
          <p:nvPr/>
        </p:nvCxnSpPr>
        <p:spPr bwMode="auto">
          <a:xfrm rot="5400000">
            <a:off x="1350828" y="4420361"/>
            <a:ext cx="1320834" cy="744177"/>
          </a:xfrm>
          <a:prstGeom prst="bentConnector2">
            <a:avLst/>
          </a:prstGeom>
          <a:solidFill>
            <a:schemeClr val="accent1"/>
          </a:solidFill>
          <a:ln w="28575" cap="flat" cmpd="sng" algn="ctr">
            <a:solidFill>
              <a:schemeClr val="accent6"/>
            </a:solidFill>
            <a:prstDash val="lgDash"/>
            <a:round/>
            <a:headEnd type="none" w="med" len="med"/>
            <a:tailEnd type="none" w="med" len="med"/>
          </a:ln>
          <a:effectLst/>
        </p:spPr>
      </p:cxnSp>
      <p:sp>
        <p:nvSpPr>
          <p:cNvPr id="90" name="TextBox 89"/>
          <p:cNvSpPr txBox="1"/>
          <p:nvPr/>
        </p:nvSpPr>
        <p:spPr>
          <a:xfrm>
            <a:off x="3111500" y="3873500"/>
            <a:ext cx="397866" cy="258532"/>
          </a:xfrm>
          <a:prstGeom prst="rect">
            <a:avLst/>
          </a:prstGeom>
          <a:noFill/>
        </p:spPr>
        <p:txBody>
          <a:bodyPr wrap="none" rtlCol="0">
            <a:spAutoFit/>
          </a:bodyPr>
          <a:lstStyle/>
          <a:p>
            <a:r>
              <a:rPr lang="en-US" sz="1200" b="1" dirty="0" smtClean="0">
                <a:solidFill>
                  <a:schemeClr val="accent6"/>
                </a:solidFill>
              </a:rPr>
              <a:t>/48</a:t>
            </a:r>
            <a:endParaRPr lang="en-US" b="1" dirty="0">
              <a:solidFill>
                <a:schemeClr val="accent6"/>
              </a:solidFill>
            </a:endParaRPr>
          </a:p>
        </p:txBody>
      </p:sp>
      <p:sp>
        <p:nvSpPr>
          <p:cNvPr id="91" name="TextBox 90"/>
          <p:cNvSpPr txBox="1"/>
          <p:nvPr/>
        </p:nvSpPr>
        <p:spPr>
          <a:xfrm>
            <a:off x="533400" y="5626100"/>
            <a:ext cx="1119217" cy="313932"/>
          </a:xfrm>
          <a:prstGeom prst="rect">
            <a:avLst/>
          </a:prstGeom>
          <a:noFill/>
        </p:spPr>
        <p:txBody>
          <a:bodyPr wrap="none" rtlCol="0">
            <a:spAutoFit/>
          </a:bodyPr>
          <a:lstStyle/>
          <a:p>
            <a:pPr algn="l"/>
            <a:r>
              <a:rPr lang="en-US" sz="1600" dirty="0" smtClean="0">
                <a:solidFill>
                  <a:schemeClr val="accent6"/>
                </a:solidFill>
              </a:rPr>
              <a:t>Site Prefix</a:t>
            </a:r>
            <a:endParaRPr lang="en-US" sz="2800" dirty="0">
              <a:solidFill>
                <a:schemeClr val="accent6"/>
              </a:solidFill>
            </a:endParaRPr>
          </a:p>
        </p:txBody>
      </p:sp>
      <p:cxnSp>
        <p:nvCxnSpPr>
          <p:cNvPr id="92" name="Elbow Connector 42"/>
          <p:cNvCxnSpPr>
            <a:stCxn id="90" idx="2"/>
            <a:endCxn id="91" idx="3"/>
          </p:cNvCxnSpPr>
          <p:nvPr/>
        </p:nvCxnSpPr>
        <p:spPr bwMode="auto">
          <a:xfrm rot="5400000">
            <a:off x="1656008" y="4128641"/>
            <a:ext cx="1651034" cy="1657816"/>
          </a:xfrm>
          <a:prstGeom prst="bentConnector2">
            <a:avLst/>
          </a:prstGeom>
          <a:solidFill>
            <a:schemeClr val="accent1"/>
          </a:solidFill>
          <a:ln w="28575" cap="flat" cmpd="sng" algn="ctr">
            <a:solidFill>
              <a:schemeClr val="accent6"/>
            </a:solidFill>
            <a:prstDash val="lgDash"/>
            <a:round/>
            <a:headEnd type="none" w="med" len="med"/>
            <a:tailEnd type="none" w="med" len="med"/>
          </a:ln>
          <a:effectLst/>
        </p:spPr>
      </p:cxnSp>
      <p:sp>
        <p:nvSpPr>
          <p:cNvPr id="93" name="TextBox 92"/>
          <p:cNvSpPr txBox="1"/>
          <p:nvPr/>
        </p:nvSpPr>
        <p:spPr>
          <a:xfrm>
            <a:off x="4343400" y="3873500"/>
            <a:ext cx="397866" cy="258532"/>
          </a:xfrm>
          <a:prstGeom prst="rect">
            <a:avLst/>
          </a:prstGeom>
          <a:noFill/>
        </p:spPr>
        <p:txBody>
          <a:bodyPr wrap="none" rtlCol="0">
            <a:spAutoFit/>
          </a:bodyPr>
          <a:lstStyle/>
          <a:p>
            <a:r>
              <a:rPr lang="en-US" sz="1200" b="1" dirty="0" smtClean="0">
                <a:solidFill>
                  <a:schemeClr val="accent6"/>
                </a:solidFill>
              </a:rPr>
              <a:t>/64</a:t>
            </a:r>
            <a:endParaRPr lang="en-US" b="1" dirty="0">
              <a:solidFill>
                <a:schemeClr val="accent6"/>
              </a:solidFill>
            </a:endParaRPr>
          </a:p>
        </p:txBody>
      </p:sp>
      <p:sp>
        <p:nvSpPr>
          <p:cNvPr id="94" name="TextBox 93"/>
          <p:cNvSpPr txBox="1"/>
          <p:nvPr/>
        </p:nvSpPr>
        <p:spPr>
          <a:xfrm>
            <a:off x="546100" y="5956300"/>
            <a:ext cx="1415772" cy="313932"/>
          </a:xfrm>
          <a:prstGeom prst="rect">
            <a:avLst/>
          </a:prstGeom>
          <a:noFill/>
        </p:spPr>
        <p:txBody>
          <a:bodyPr wrap="none" rtlCol="0">
            <a:spAutoFit/>
          </a:bodyPr>
          <a:lstStyle/>
          <a:p>
            <a:pPr algn="l"/>
            <a:r>
              <a:rPr lang="en-US" sz="1600" dirty="0" smtClean="0">
                <a:solidFill>
                  <a:schemeClr val="accent6"/>
                </a:solidFill>
              </a:rPr>
              <a:t>Subnet Prefix</a:t>
            </a:r>
            <a:endParaRPr lang="en-US" sz="2800" dirty="0">
              <a:solidFill>
                <a:schemeClr val="accent6"/>
              </a:solidFill>
            </a:endParaRPr>
          </a:p>
        </p:txBody>
      </p:sp>
      <p:cxnSp>
        <p:nvCxnSpPr>
          <p:cNvPr id="95" name="Elbow Connector 42"/>
          <p:cNvCxnSpPr>
            <a:stCxn id="93" idx="2"/>
            <a:endCxn id="94" idx="3"/>
          </p:cNvCxnSpPr>
          <p:nvPr/>
        </p:nvCxnSpPr>
        <p:spPr bwMode="auto">
          <a:xfrm rot="5400000">
            <a:off x="2261486" y="3832419"/>
            <a:ext cx="1981234" cy="2580461"/>
          </a:xfrm>
          <a:prstGeom prst="bentConnector2">
            <a:avLst/>
          </a:prstGeom>
          <a:solidFill>
            <a:schemeClr val="accent1"/>
          </a:solidFill>
          <a:ln w="28575" cap="flat" cmpd="sng" algn="ctr">
            <a:solidFill>
              <a:schemeClr val="accent6"/>
            </a:solidFill>
            <a:prstDash val="lgDash"/>
            <a:round/>
            <a:headEnd type="none" w="med" len="med"/>
            <a:tailEnd type="none" w="med" len="med"/>
          </a:ln>
          <a:effectLst/>
        </p:spPr>
      </p:cxn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IPv6</a:t>
            </a:r>
            <a:endParaRPr lang="en-US" dirty="0"/>
          </a:p>
        </p:txBody>
      </p:sp>
      <p:sp>
        <p:nvSpPr>
          <p:cNvPr id="3" name="Content Placeholder 2"/>
          <p:cNvSpPr>
            <a:spLocks noGrp="1"/>
          </p:cNvSpPr>
          <p:nvPr>
            <p:ph idx="1"/>
          </p:nvPr>
        </p:nvSpPr>
        <p:spPr/>
        <p:txBody>
          <a:bodyPr/>
          <a:lstStyle/>
          <a:p>
            <a:r>
              <a:rPr lang="en-US" dirty="0" smtClean="0"/>
              <a:t>The ability to scale networks for future demands requires a limitless supply of IP addresses and improved mobility. </a:t>
            </a:r>
          </a:p>
          <a:p>
            <a:pPr lvl="1"/>
            <a:r>
              <a:rPr lang="en-US" dirty="0" smtClean="0"/>
              <a:t>IPv6 combines expanded addressing with a more efficient and feature-rich header to meet these demands. </a:t>
            </a:r>
          </a:p>
          <a:p>
            <a:pPr lvl="1"/>
            <a:r>
              <a:rPr lang="en-US" dirty="0" smtClean="0"/>
              <a:t>While it has many similarities to IPv4, IPv6 satisfies the increasingly complex requirements of hierarchical  addressing that IPv4 does not support.</a:t>
            </a:r>
            <a:endParaRPr lang="en-US"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IPv6 Global Unicast Address</a:t>
            </a:r>
            <a:endParaRPr lang="en-US" dirty="0"/>
          </a:p>
        </p:txBody>
      </p:sp>
      <p:sp>
        <p:nvSpPr>
          <p:cNvPr id="3" name="Content Placeholder 2"/>
          <p:cNvSpPr>
            <a:spLocks noGrp="1"/>
          </p:cNvSpPr>
          <p:nvPr>
            <p:ph idx="10"/>
          </p:nvPr>
        </p:nvSpPr>
        <p:spPr/>
        <p:txBody>
          <a:bodyPr>
            <a:normAutofit/>
          </a:bodyPr>
          <a:lstStyle/>
          <a:p>
            <a:r>
              <a:rPr lang="en-US" dirty="0" smtClean="0"/>
              <a:t>The current IANA global routing prefix uses the range that start with binary </a:t>
            </a:r>
            <a:r>
              <a:rPr lang="en-US" b="1" dirty="0" smtClean="0">
                <a:latin typeface="Courier New" pitchFamily="49" charset="0"/>
                <a:cs typeface="Courier New" pitchFamily="49" charset="0"/>
              </a:rPr>
              <a:t>0010 (2000::/3)</a:t>
            </a:r>
            <a:r>
              <a:rPr lang="en-US" b="1" dirty="0" smtClean="0"/>
              <a:t>.</a:t>
            </a:r>
          </a:p>
          <a:p>
            <a:pPr lvl="1"/>
            <a:r>
              <a:rPr lang="en-US" dirty="0" smtClean="0"/>
              <a:t>Addresses with a prefix of</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2000::/3 (001) </a:t>
            </a:r>
            <a:r>
              <a:rPr lang="en-US" dirty="0" smtClean="0"/>
              <a:t>to</a:t>
            </a: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E000::/3 (111) </a:t>
            </a:r>
            <a:r>
              <a:rPr lang="en-US" dirty="0" smtClean="0"/>
              <a:t>are required to have 64-bit interface IDs in the extended universal identifier (EUI)-64 format.</a:t>
            </a:r>
          </a:p>
          <a:p>
            <a:endParaRPr lang="en-US" dirty="0" smtClean="0"/>
          </a:p>
        </p:txBody>
      </p:sp>
      <p:sp>
        <p:nvSpPr>
          <p:cNvPr id="62" name="Line 22"/>
          <p:cNvSpPr>
            <a:spLocks noChangeShapeType="1"/>
          </p:cNvSpPr>
          <p:nvPr/>
        </p:nvSpPr>
        <p:spPr bwMode="auto">
          <a:xfrm>
            <a:off x="568325" y="3657600"/>
            <a:ext cx="2743200" cy="0"/>
          </a:xfrm>
          <a:prstGeom prst="line">
            <a:avLst/>
          </a:prstGeom>
          <a:noFill/>
          <a:ln w="38100">
            <a:solidFill>
              <a:schemeClr val="tx1"/>
            </a:solidFill>
            <a:round/>
            <a:headEnd type="triangle" w="med" len="med"/>
            <a:tailEnd type="triangle" w="med" len="med"/>
          </a:ln>
        </p:spPr>
        <p:txBody>
          <a:bodyPr wrap="none" anchor="ctr"/>
          <a:lstStyle/>
          <a:p>
            <a:endParaRPr lang="en-US" sz="1800" dirty="0"/>
          </a:p>
        </p:txBody>
      </p:sp>
      <p:sp>
        <p:nvSpPr>
          <p:cNvPr id="63" name="Text Box 23"/>
          <p:cNvSpPr txBox="1">
            <a:spLocks noChangeArrowheads="1"/>
          </p:cNvSpPr>
          <p:nvPr/>
        </p:nvSpPr>
        <p:spPr bwMode="auto">
          <a:xfrm>
            <a:off x="763588" y="3278188"/>
            <a:ext cx="2364751" cy="369332"/>
          </a:xfrm>
          <a:prstGeom prst="rect">
            <a:avLst/>
          </a:prstGeom>
          <a:noFill/>
          <a:ln w="38100">
            <a:noFill/>
            <a:miter lim="800000"/>
            <a:headEnd type="none" w="sm" len="sm"/>
            <a:tailEnd/>
          </a:ln>
        </p:spPr>
        <p:txBody>
          <a:bodyPr wrap="none">
            <a:spAutoFit/>
          </a:bodyPr>
          <a:lstStyle/>
          <a:p>
            <a:pPr algn="ctr">
              <a:lnSpc>
                <a:spcPct val="100000"/>
              </a:lnSpc>
              <a:spcBef>
                <a:spcPct val="0"/>
              </a:spcBef>
            </a:pPr>
            <a:r>
              <a:rPr lang="en-US" sz="1800" dirty="0" smtClean="0"/>
              <a:t>Global Routing Prefix</a:t>
            </a:r>
            <a:endParaRPr lang="en-US" sz="1800" dirty="0"/>
          </a:p>
        </p:txBody>
      </p:sp>
      <p:sp>
        <p:nvSpPr>
          <p:cNvPr id="64" name="Text Box 24"/>
          <p:cNvSpPr txBox="1">
            <a:spLocks noChangeArrowheads="1"/>
          </p:cNvSpPr>
          <p:nvPr/>
        </p:nvSpPr>
        <p:spPr bwMode="auto">
          <a:xfrm>
            <a:off x="3397250" y="3016250"/>
            <a:ext cx="915635" cy="646331"/>
          </a:xfrm>
          <a:prstGeom prst="rect">
            <a:avLst/>
          </a:prstGeom>
          <a:noFill/>
          <a:ln w="38100">
            <a:noFill/>
            <a:miter lim="800000"/>
            <a:headEnd type="none" w="sm" len="sm"/>
            <a:tailEnd/>
          </a:ln>
        </p:spPr>
        <p:txBody>
          <a:bodyPr wrap="none">
            <a:spAutoFit/>
          </a:bodyPr>
          <a:lstStyle/>
          <a:p>
            <a:pPr algn="ctr">
              <a:lnSpc>
                <a:spcPct val="100000"/>
              </a:lnSpc>
              <a:spcBef>
                <a:spcPct val="0"/>
              </a:spcBef>
            </a:pPr>
            <a:r>
              <a:rPr lang="en-US" sz="1800" dirty="0" smtClean="0"/>
              <a:t>Subnet</a:t>
            </a:r>
          </a:p>
          <a:p>
            <a:pPr algn="ctr">
              <a:lnSpc>
                <a:spcPct val="100000"/>
              </a:lnSpc>
              <a:spcBef>
                <a:spcPct val="0"/>
              </a:spcBef>
            </a:pPr>
            <a:r>
              <a:rPr lang="en-US" sz="1800" dirty="0" smtClean="0"/>
              <a:t>ID</a:t>
            </a:r>
            <a:endParaRPr lang="en-US" sz="1800" dirty="0"/>
          </a:p>
        </p:txBody>
      </p:sp>
      <p:sp>
        <p:nvSpPr>
          <p:cNvPr id="65" name="Text Box 25"/>
          <p:cNvSpPr txBox="1">
            <a:spLocks noChangeArrowheads="1"/>
          </p:cNvSpPr>
          <p:nvPr/>
        </p:nvSpPr>
        <p:spPr bwMode="auto">
          <a:xfrm>
            <a:off x="5889625" y="3316288"/>
            <a:ext cx="1377300" cy="369332"/>
          </a:xfrm>
          <a:prstGeom prst="rect">
            <a:avLst/>
          </a:prstGeom>
          <a:noFill/>
          <a:ln w="38100">
            <a:noFill/>
            <a:miter lim="800000"/>
            <a:headEnd type="none" w="sm" len="sm"/>
            <a:tailEnd/>
          </a:ln>
        </p:spPr>
        <p:txBody>
          <a:bodyPr wrap="none">
            <a:spAutoFit/>
          </a:bodyPr>
          <a:lstStyle/>
          <a:p>
            <a:pPr algn="ctr">
              <a:lnSpc>
                <a:spcPct val="100000"/>
              </a:lnSpc>
              <a:spcBef>
                <a:spcPct val="0"/>
              </a:spcBef>
            </a:pPr>
            <a:r>
              <a:rPr lang="en-US" sz="1800" dirty="0" smtClean="0"/>
              <a:t>Interface ID</a:t>
            </a:r>
            <a:endParaRPr lang="en-US" sz="1800" dirty="0"/>
          </a:p>
        </p:txBody>
      </p:sp>
      <p:sp>
        <p:nvSpPr>
          <p:cNvPr id="66" name="Line 26"/>
          <p:cNvSpPr>
            <a:spLocks noChangeShapeType="1"/>
          </p:cNvSpPr>
          <p:nvPr/>
        </p:nvSpPr>
        <p:spPr bwMode="auto">
          <a:xfrm>
            <a:off x="3365500" y="3657600"/>
            <a:ext cx="1188720" cy="0"/>
          </a:xfrm>
          <a:prstGeom prst="line">
            <a:avLst/>
          </a:prstGeom>
          <a:noFill/>
          <a:ln w="38100">
            <a:solidFill>
              <a:schemeClr val="tx1"/>
            </a:solidFill>
            <a:round/>
            <a:headEnd type="triangle" w="med" len="med"/>
            <a:tailEnd type="triangle" w="med" len="med"/>
          </a:ln>
        </p:spPr>
        <p:txBody>
          <a:bodyPr wrap="none" anchor="ctr"/>
          <a:lstStyle/>
          <a:p>
            <a:endParaRPr lang="en-US" sz="1800" dirty="0"/>
          </a:p>
        </p:txBody>
      </p:sp>
      <p:sp>
        <p:nvSpPr>
          <p:cNvPr id="67" name="Line 27"/>
          <p:cNvSpPr>
            <a:spLocks noChangeShapeType="1"/>
          </p:cNvSpPr>
          <p:nvPr/>
        </p:nvSpPr>
        <p:spPr bwMode="auto">
          <a:xfrm>
            <a:off x="4597400" y="3644900"/>
            <a:ext cx="3931920" cy="0"/>
          </a:xfrm>
          <a:prstGeom prst="line">
            <a:avLst/>
          </a:prstGeom>
          <a:noFill/>
          <a:ln w="38100">
            <a:solidFill>
              <a:schemeClr val="tx1"/>
            </a:solidFill>
            <a:round/>
            <a:headEnd type="triangle" w="med" len="med"/>
            <a:tailEnd type="triangle" w="med" len="med"/>
          </a:ln>
        </p:spPr>
        <p:txBody>
          <a:bodyPr wrap="none" anchor="ctr"/>
          <a:lstStyle/>
          <a:p>
            <a:endParaRPr lang="en-US" dirty="0"/>
          </a:p>
        </p:txBody>
      </p:sp>
      <p:graphicFrame>
        <p:nvGraphicFramePr>
          <p:cNvPr id="68" name="Table 67"/>
          <p:cNvGraphicFramePr>
            <a:graphicFrameLocks noGrp="1"/>
          </p:cNvGraphicFramePr>
          <p:nvPr/>
        </p:nvGraphicFramePr>
        <p:xfrm>
          <a:off x="558800" y="4229100"/>
          <a:ext cx="7975600" cy="579120"/>
        </p:xfrm>
        <a:graphic>
          <a:graphicData uri="http://schemas.openxmlformats.org/drawingml/2006/table">
            <a:tbl>
              <a:tblPr firstRow="1" bandRow="1">
                <a:tableStyleId>{2D5ABB26-0587-4C30-8999-92F81FD0307C}</a:tableStyleId>
              </a:tblPr>
              <a:tblGrid>
                <a:gridCol w="838200"/>
                <a:gridCol w="812800"/>
                <a:gridCol w="1104900"/>
                <a:gridCol w="1231900"/>
                <a:gridCol w="3987800"/>
              </a:tblGrid>
              <a:tr h="370840">
                <a:tc>
                  <a:txBody>
                    <a:bodyPr/>
                    <a:lstStyle/>
                    <a:p>
                      <a:pPr algn="ctr"/>
                      <a:r>
                        <a:rPr lang="en-US" sz="2000" b="1" dirty="0" smtClean="0">
                          <a:latin typeface="Courier New" pitchFamily="49" charset="0"/>
                          <a:cs typeface="Courier New" pitchFamily="49" charset="0"/>
                        </a:rPr>
                        <a:t>2001</a:t>
                      </a:r>
                    </a:p>
                    <a:p>
                      <a:pPr algn="l"/>
                      <a:r>
                        <a:rPr lang="en-US" sz="1200" b="1" dirty="0" smtClean="0">
                          <a:solidFill>
                            <a:schemeClr val="accent6"/>
                          </a:solidFill>
                          <a:latin typeface="Courier New" pitchFamily="49" charset="0"/>
                          <a:cs typeface="Courier New" pitchFamily="49" charset="0"/>
                        </a:rPr>
                        <a:t>001</a:t>
                      </a:r>
                      <a:r>
                        <a:rPr lang="en-US" sz="1200" b="0" dirty="0" smtClean="0">
                          <a:solidFill>
                            <a:schemeClr val="tx1"/>
                          </a:solidFill>
                          <a:latin typeface="Courier New" pitchFamily="49" charset="0"/>
                          <a:cs typeface="Courier New" pitchFamily="49" charset="0"/>
                        </a:rPr>
                        <a:t>0</a:t>
                      </a:r>
                      <a:endParaRPr lang="en-US" sz="2000" b="0" dirty="0">
                        <a:solidFill>
                          <a:schemeClr val="tx1"/>
                        </a:solidFill>
                        <a:latin typeface="Courier New" pitchFamily="49" charset="0"/>
                        <a:cs typeface="Courier New" pitchFamily="49"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algn="ctr"/>
                      <a:r>
                        <a:rPr lang="en-US" sz="2000" b="1" dirty="0" smtClean="0">
                          <a:latin typeface="Courier New" pitchFamily="49" charset="0"/>
                          <a:cs typeface="Courier New" pitchFamily="49" charset="0"/>
                        </a:rPr>
                        <a:t>0008</a:t>
                      </a:r>
                      <a:endParaRPr lang="en-US" sz="2000" b="1" dirty="0">
                        <a:solidFill>
                          <a:schemeClr val="tx1"/>
                        </a:solidFill>
                        <a:latin typeface="Courier New" pitchFamily="49" charset="0"/>
                        <a:cs typeface="Courier New" pitchFamily="49"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algn="ctr"/>
                      <a:endParaRPr lang="en-US" sz="2000" b="1" dirty="0">
                        <a:solidFill>
                          <a:schemeClr val="tx1"/>
                        </a:solidFill>
                        <a:latin typeface="Courier New" pitchFamily="49" charset="0"/>
                        <a:cs typeface="Courier New" pitchFamily="49"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endParaRPr lang="en-US" sz="2000" b="1" dirty="0">
                        <a:latin typeface="Courier New" pitchFamily="49" charset="0"/>
                        <a:cs typeface="Courier New" pitchFamily="49"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bg2"/>
                          </a:solidFill>
                          <a:latin typeface="Courier New" pitchFamily="49" charset="0"/>
                          <a:cs typeface="Courier New" pitchFamily="49" charset="0"/>
                        </a:rPr>
                        <a:t>21B:D5FF:FE5B:A408</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r>
            </a:tbl>
          </a:graphicData>
        </a:graphic>
      </p:graphicFrame>
      <p:sp>
        <p:nvSpPr>
          <p:cNvPr id="69" name="TextBox 68"/>
          <p:cNvSpPr txBox="1"/>
          <p:nvPr/>
        </p:nvSpPr>
        <p:spPr>
          <a:xfrm>
            <a:off x="1600200" y="3873500"/>
            <a:ext cx="397866" cy="258532"/>
          </a:xfrm>
          <a:prstGeom prst="rect">
            <a:avLst/>
          </a:prstGeom>
          <a:noFill/>
        </p:spPr>
        <p:txBody>
          <a:bodyPr wrap="none" rtlCol="0">
            <a:spAutoFit/>
          </a:bodyPr>
          <a:lstStyle/>
          <a:p>
            <a:r>
              <a:rPr lang="en-US" sz="1200" b="1" dirty="0" smtClean="0">
                <a:solidFill>
                  <a:schemeClr val="accent6"/>
                </a:solidFill>
              </a:rPr>
              <a:t>/23</a:t>
            </a:r>
            <a:endParaRPr lang="en-US" b="1" dirty="0">
              <a:solidFill>
                <a:schemeClr val="accent6"/>
              </a:solidFill>
            </a:endParaRPr>
          </a:p>
        </p:txBody>
      </p:sp>
      <p:sp>
        <p:nvSpPr>
          <p:cNvPr id="70" name="TextBox 69"/>
          <p:cNvSpPr txBox="1"/>
          <p:nvPr/>
        </p:nvSpPr>
        <p:spPr>
          <a:xfrm>
            <a:off x="533400" y="4965700"/>
            <a:ext cx="936475" cy="313932"/>
          </a:xfrm>
          <a:prstGeom prst="rect">
            <a:avLst/>
          </a:prstGeom>
          <a:noFill/>
        </p:spPr>
        <p:txBody>
          <a:bodyPr wrap="none" rtlCol="0">
            <a:spAutoFit/>
          </a:bodyPr>
          <a:lstStyle/>
          <a:p>
            <a:r>
              <a:rPr lang="en-US" sz="1600" dirty="0" smtClean="0">
                <a:solidFill>
                  <a:schemeClr val="accent6"/>
                </a:solidFill>
              </a:rPr>
              <a:t>Registry</a:t>
            </a:r>
            <a:endParaRPr lang="en-US" sz="2800" dirty="0">
              <a:solidFill>
                <a:schemeClr val="accent6"/>
              </a:solidFill>
            </a:endParaRPr>
          </a:p>
        </p:txBody>
      </p:sp>
      <p:cxnSp>
        <p:nvCxnSpPr>
          <p:cNvPr id="71" name="Elbow Connector 42"/>
          <p:cNvCxnSpPr>
            <a:stCxn id="69" idx="2"/>
            <a:endCxn id="70" idx="3"/>
          </p:cNvCxnSpPr>
          <p:nvPr/>
        </p:nvCxnSpPr>
        <p:spPr bwMode="auto">
          <a:xfrm rot="5400000">
            <a:off x="1139187" y="4462720"/>
            <a:ext cx="990634" cy="329258"/>
          </a:xfrm>
          <a:prstGeom prst="bentConnector2">
            <a:avLst/>
          </a:prstGeom>
          <a:solidFill>
            <a:schemeClr val="accent1"/>
          </a:solidFill>
          <a:ln w="28575" cap="flat" cmpd="sng" algn="ctr">
            <a:solidFill>
              <a:schemeClr val="accent6"/>
            </a:solidFill>
            <a:prstDash val="lgDash"/>
            <a:round/>
            <a:headEnd type="none" w="med" len="med"/>
            <a:tailEnd type="none" w="med" len="med"/>
          </a:ln>
          <a:effectLst/>
        </p:spPr>
      </p:cxnSp>
      <p:sp>
        <p:nvSpPr>
          <p:cNvPr id="72" name="TextBox 71"/>
          <p:cNvSpPr txBox="1"/>
          <p:nvPr/>
        </p:nvSpPr>
        <p:spPr>
          <a:xfrm>
            <a:off x="2184400" y="3873500"/>
            <a:ext cx="397866" cy="258532"/>
          </a:xfrm>
          <a:prstGeom prst="rect">
            <a:avLst/>
          </a:prstGeom>
          <a:noFill/>
        </p:spPr>
        <p:txBody>
          <a:bodyPr wrap="none" rtlCol="0">
            <a:spAutoFit/>
          </a:bodyPr>
          <a:lstStyle/>
          <a:p>
            <a:r>
              <a:rPr lang="en-US" sz="1200" b="1" dirty="0" smtClean="0">
                <a:solidFill>
                  <a:schemeClr val="accent6"/>
                </a:solidFill>
              </a:rPr>
              <a:t>/32</a:t>
            </a:r>
            <a:endParaRPr lang="en-US" b="1" dirty="0">
              <a:solidFill>
                <a:schemeClr val="accent6"/>
              </a:solidFill>
            </a:endParaRPr>
          </a:p>
        </p:txBody>
      </p:sp>
      <p:sp>
        <p:nvSpPr>
          <p:cNvPr id="73" name="TextBox 72"/>
          <p:cNvSpPr txBox="1"/>
          <p:nvPr/>
        </p:nvSpPr>
        <p:spPr>
          <a:xfrm>
            <a:off x="546100" y="5295900"/>
            <a:ext cx="1093056" cy="313932"/>
          </a:xfrm>
          <a:prstGeom prst="rect">
            <a:avLst/>
          </a:prstGeom>
          <a:noFill/>
        </p:spPr>
        <p:txBody>
          <a:bodyPr wrap="none" rtlCol="0">
            <a:spAutoFit/>
          </a:bodyPr>
          <a:lstStyle/>
          <a:p>
            <a:pPr algn="l"/>
            <a:r>
              <a:rPr lang="en-US" sz="1600" dirty="0" smtClean="0">
                <a:solidFill>
                  <a:schemeClr val="accent6"/>
                </a:solidFill>
              </a:rPr>
              <a:t>ISP Prefix</a:t>
            </a:r>
            <a:endParaRPr lang="en-US" sz="2800" dirty="0">
              <a:solidFill>
                <a:schemeClr val="accent6"/>
              </a:solidFill>
            </a:endParaRPr>
          </a:p>
        </p:txBody>
      </p:sp>
      <p:cxnSp>
        <p:nvCxnSpPr>
          <p:cNvPr id="74" name="Elbow Connector 42"/>
          <p:cNvCxnSpPr>
            <a:stCxn id="72" idx="2"/>
            <a:endCxn id="73" idx="3"/>
          </p:cNvCxnSpPr>
          <p:nvPr/>
        </p:nvCxnSpPr>
        <p:spPr bwMode="auto">
          <a:xfrm rot="5400000">
            <a:off x="1350828" y="4420361"/>
            <a:ext cx="1320834" cy="744177"/>
          </a:xfrm>
          <a:prstGeom prst="bentConnector2">
            <a:avLst/>
          </a:prstGeom>
          <a:solidFill>
            <a:schemeClr val="accent1"/>
          </a:solidFill>
          <a:ln w="28575" cap="flat" cmpd="sng" algn="ctr">
            <a:solidFill>
              <a:schemeClr val="accent6"/>
            </a:solidFill>
            <a:prstDash val="lgDash"/>
            <a:round/>
            <a:headEnd type="none" w="med" len="med"/>
            <a:tailEnd type="none" w="med" len="med"/>
          </a:ln>
          <a:effectLst/>
        </p:spPr>
      </p:cxnSp>
      <p:sp>
        <p:nvSpPr>
          <p:cNvPr id="75" name="TextBox 74"/>
          <p:cNvSpPr txBox="1"/>
          <p:nvPr/>
        </p:nvSpPr>
        <p:spPr>
          <a:xfrm>
            <a:off x="3111500" y="3873500"/>
            <a:ext cx="397866" cy="258532"/>
          </a:xfrm>
          <a:prstGeom prst="rect">
            <a:avLst/>
          </a:prstGeom>
          <a:noFill/>
        </p:spPr>
        <p:txBody>
          <a:bodyPr wrap="none" rtlCol="0">
            <a:spAutoFit/>
          </a:bodyPr>
          <a:lstStyle/>
          <a:p>
            <a:r>
              <a:rPr lang="en-US" sz="1200" b="1" dirty="0" smtClean="0">
                <a:solidFill>
                  <a:schemeClr val="accent6"/>
                </a:solidFill>
              </a:rPr>
              <a:t>/48</a:t>
            </a:r>
            <a:endParaRPr lang="en-US" b="1" dirty="0">
              <a:solidFill>
                <a:schemeClr val="accent6"/>
              </a:solidFill>
            </a:endParaRPr>
          </a:p>
        </p:txBody>
      </p:sp>
      <p:sp>
        <p:nvSpPr>
          <p:cNvPr id="76" name="TextBox 75"/>
          <p:cNvSpPr txBox="1"/>
          <p:nvPr/>
        </p:nvSpPr>
        <p:spPr>
          <a:xfrm>
            <a:off x="533400" y="5626100"/>
            <a:ext cx="1119217" cy="313932"/>
          </a:xfrm>
          <a:prstGeom prst="rect">
            <a:avLst/>
          </a:prstGeom>
          <a:noFill/>
        </p:spPr>
        <p:txBody>
          <a:bodyPr wrap="none" rtlCol="0">
            <a:spAutoFit/>
          </a:bodyPr>
          <a:lstStyle/>
          <a:p>
            <a:pPr algn="l"/>
            <a:r>
              <a:rPr lang="en-US" sz="1600" dirty="0" smtClean="0">
                <a:solidFill>
                  <a:schemeClr val="accent6"/>
                </a:solidFill>
              </a:rPr>
              <a:t>Site Prefix</a:t>
            </a:r>
            <a:endParaRPr lang="en-US" sz="2800" dirty="0">
              <a:solidFill>
                <a:schemeClr val="accent6"/>
              </a:solidFill>
            </a:endParaRPr>
          </a:p>
        </p:txBody>
      </p:sp>
      <p:cxnSp>
        <p:nvCxnSpPr>
          <p:cNvPr id="77" name="Elbow Connector 42"/>
          <p:cNvCxnSpPr>
            <a:stCxn id="75" idx="2"/>
            <a:endCxn id="76" idx="3"/>
          </p:cNvCxnSpPr>
          <p:nvPr/>
        </p:nvCxnSpPr>
        <p:spPr bwMode="auto">
          <a:xfrm rot="5400000">
            <a:off x="1656008" y="4128641"/>
            <a:ext cx="1651034" cy="1657816"/>
          </a:xfrm>
          <a:prstGeom prst="bentConnector2">
            <a:avLst/>
          </a:prstGeom>
          <a:solidFill>
            <a:schemeClr val="accent1"/>
          </a:solidFill>
          <a:ln w="28575" cap="flat" cmpd="sng" algn="ctr">
            <a:solidFill>
              <a:schemeClr val="accent6"/>
            </a:solidFill>
            <a:prstDash val="lgDash"/>
            <a:round/>
            <a:headEnd type="none" w="med" len="med"/>
            <a:tailEnd type="none" w="med" len="med"/>
          </a:ln>
          <a:effectLst/>
        </p:spPr>
      </p:cxnSp>
      <p:sp>
        <p:nvSpPr>
          <p:cNvPr id="78" name="TextBox 77"/>
          <p:cNvSpPr txBox="1"/>
          <p:nvPr/>
        </p:nvSpPr>
        <p:spPr>
          <a:xfrm>
            <a:off x="4343400" y="3873500"/>
            <a:ext cx="397866" cy="258532"/>
          </a:xfrm>
          <a:prstGeom prst="rect">
            <a:avLst/>
          </a:prstGeom>
          <a:noFill/>
        </p:spPr>
        <p:txBody>
          <a:bodyPr wrap="none" rtlCol="0">
            <a:spAutoFit/>
          </a:bodyPr>
          <a:lstStyle/>
          <a:p>
            <a:r>
              <a:rPr lang="en-US" sz="1200" b="1" dirty="0" smtClean="0">
                <a:solidFill>
                  <a:schemeClr val="accent6"/>
                </a:solidFill>
              </a:rPr>
              <a:t>/64</a:t>
            </a:r>
            <a:endParaRPr lang="en-US" b="1" dirty="0">
              <a:solidFill>
                <a:schemeClr val="accent6"/>
              </a:solidFill>
            </a:endParaRPr>
          </a:p>
        </p:txBody>
      </p:sp>
      <p:sp>
        <p:nvSpPr>
          <p:cNvPr id="79" name="TextBox 78"/>
          <p:cNvSpPr txBox="1"/>
          <p:nvPr/>
        </p:nvSpPr>
        <p:spPr>
          <a:xfrm>
            <a:off x="546100" y="5956300"/>
            <a:ext cx="1415772" cy="313932"/>
          </a:xfrm>
          <a:prstGeom prst="rect">
            <a:avLst/>
          </a:prstGeom>
          <a:noFill/>
        </p:spPr>
        <p:txBody>
          <a:bodyPr wrap="none" rtlCol="0">
            <a:spAutoFit/>
          </a:bodyPr>
          <a:lstStyle/>
          <a:p>
            <a:pPr algn="l"/>
            <a:r>
              <a:rPr lang="en-US" sz="1600" dirty="0" smtClean="0">
                <a:solidFill>
                  <a:schemeClr val="accent6"/>
                </a:solidFill>
              </a:rPr>
              <a:t>Subnet Prefix</a:t>
            </a:r>
            <a:endParaRPr lang="en-US" sz="2800" dirty="0">
              <a:solidFill>
                <a:schemeClr val="accent6"/>
              </a:solidFill>
            </a:endParaRPr>
          </a:p>
        </p:txBody>
      </p:sp>
      <p:cxnSp>
        <p:nvCxnSpPr>
          <p:cNvPr id="80" name="Elbow Connector 42"/>
          <p:cNvCxnSpPr>
            <a:stCxn id="78" idx="2"/>
            <a:endCxn id="79" idx="3"/>
          </p:cNvCxnSpPr>
          <p:nvPr/>
        </p:nvCxnSpPr>
        <p:spPr bwMode="auto">
          <a:xfrm rot="5400000">
            <a:off x="2261486" y="3832419"/>
            <a:ext cx="1981234" cy="2580461"/>
          </a:xfrm>
          <a:prstGeom prst="bentConnector2">
            <a:avLst/>
          </a:prstGeom>
          <a:solidFill>
            <a:schemeClr val="accent1"/>
          </a:solidFill>
          <a:ln w="28575" cap="flat" cmpd="sng" algn="ctr">
            <a:solidFill>
              <a:schemeClr val="accent6"/>
            </a:solidFill>
            <a:prstDash val="lgDash"/>
            <a:round/>
            <a:headEnd type="none" w="med" len="med"/>
            <a:tailEnd type="none" w="med" len="med"/>
          </a:ln>
          <a:effectLst/>
        </p:spPr>
      </p:cxn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IPv6 Global Unicast Address</a:t>
            </a:r>
            <a:endParaRPr lang="en-US" dirty="0"/>
          </a:p>
        </p:txBody>
      </p:sp>
      <p:sp>
        <p:nvSpPr>
          <p:cNvPr id="3" name="Content Placeholder 2"/>
          <p:cNvSpPr>
            <a:spLocks noGrp="1"/>
          </p:cNvSpPr>
          <p:nvPr>
            <p:ph idx="10"/>
          </p:nvPr>
        </p:nvSpPr>
        <p:spPr/>
        <p:txBody>
          <a:bodyPr>
            <a:normAutofit/>
          </a:bodyPr>
          <a:lstStyle/>
          <a:p>
            <a:r>
              <a:rPr lang="en-US" dirty="0" smtClean="0"/>
              <a:t>The subnet ID can be used </a:t>
            </a:r>
            <a:r>
              <a:rPr lang="en-US" smtClean="0"/>
              <a:t>by an organization </a:t>
            </a:r>
            <a:r>
              <a:rPr lang="en-US" dirty="0" smtClean="0"/>
              <a:t>to create their own local addressing hierarchy. </a:t>
            </a:r>
          </a:p>
          <a:p>
            <a:pPr lvl="1"/>
            <a:r>
              <a:rPr lang="en-US" dirty="0" smtClean="0"/>
              <a:t>This 16-bit field allows up to 65,536 individual subnets.</a:t>
            </a:r>
          </a:p>
        </p:txBody>
      </p:sp>
      <p:sp>
        <p:nvSpPr>
          <p:cNvPr id="61" name="Line 22"/>
          <p:cNvSpPr>
            <a:spLocks noChangeShapeType="1"/>
          </p:cNvSpPr>
          <p:nvPr/>
        </p:nvSpPr>
        <p:spPr bwMode="auto">
          <a:xfrm>
            <a:off x="568325" y="3657600"/>
            <a:ext cx="2743200" cy="0"/>
          </a:xfrm>
          <a:prstGeom prst="line">
            <a:avLst/>
          </a:prstGeom>
          <a:noFill/>
          <a:ln w="38100">
            <a:solidFill>
              <a:schemeClr val="tx1"/>
            </a:solidFill>
            <a:round/>
            <a:headEnd type="triangle" w="med" len="med"/>
            <a:tailEnd type="triangle" w="med" len="med"/>
          </a:ln>
        </p:spPr>
        <p:txBody>
          <a:bodyPr wrap="none" anchor="ctr"/>
          <a:lstStyle/>
          <a:p>
            <a:endParaRPr lang="en-US" sz="1800" dirty="0"/>
          </a:p>
        </p:txBody>
      </p:sp>
      <p:sp>
        <p:nvSpPr>
          <p:cNvPr id="62" name="Text Box 23"/>
          <p:cNvSpPr txBox="1">
            <a:spLocks noChangeArrowheads="1"/>
          </p:cNvSpPr>
          <p:nvPr/>
        </p:nvSpPr>
        <p:spPr bwMode="auto">
          <a:xfrm>
            <a:off x="763588" y="3278188"/>
            <a:ext cx="2364751" cy="369332"/>
          </a:xfrm>
          <a:prstGeom prst="rect">
            <a:avLst/>
          </a:prstGeom>
          <a:noFill/>
          <a:ln w="38100">
            <a:noFill/>
            <a:miter lim="800000"/>
            <a:headEnd type="none" w="sm" len="sm"/>
            <a:tailEnd/>
          </a:ln>
        </p:spPr>
        <p:txBody>
          <a:bodyPr wrap="none">
            <a:spAutoFit/>
          </a:bodyPr>
          <a:lstStyle/>
          <a:p>
            <a:pPr algn="ctr">
              <a:lnSpc>
                <a:spcPct val="100000"/>
              </a:lnSpc>
              <a:spcBef>
                <a:spcPct val="0"/>
              </a:spcBef>
            </a:pPr>
            <a:r>
              <a:rPr lang="en-US" sz="1800" dirty="0" smtClean="0"/>
              <a:t>Global Routing Prefix</a:t>
            </a:r>
            <a:endParaRPr lang="en-US" sz="1800" dirty="0"/>
          </a:p>
        </p:txBody>
      </p:sp>
      <p:sp>
        <p:nvSpPr>
          <p:cNvPr id="63" name="Text Box 24"/>
          <p:cNvSpPr txBox="1">
            <a:spLocks noChangeArrowheads="1"/>
          </p:cNvSpPr>
          <p:nvPr/>
        </p:nvSpPr>
        <p:spPr bwMode="auto">
          <a:xfrm>
            <a:off x="3397250" y="3016250"/>
            <a:ext cx="915635" cy="646331"/>
          </a:xfrm>
          <a:prstGeom prst="rect">
            <a:avLst/>
          </a:prstGeom>
          <a:noFill/>
          <a:ln w="38100">
            <a:noFill/>
            <a:miter lim="800000"/>
            <a:headEnd type="none" w="sm" len="sm"/>
            <a:tailEnd/>
          </a:ln>
        </p:spPr>
        <p:txBody>
          <a:bodyPr wrap="none">
            <a:spAutoFit/>
          </a:bodyPr>
          <a:lstStyle/>
          <a:p>
            <a:pPr algn="ctr">
              <a:lnSpc>
                <a:spcPct val="100000"/>
              </a:lnSpc>
              <a:spcBef>
                <a:spcPct val="0"/>
              </a:spcBef>
            </a:pPr>
            <a:r>
              <a:rPr lang="en-US" sz="1800" dirty="0" smtClean="0"/>
              <a:t>Subnet</a:t>
            </a:r>
          </a:p>
          <a:p>
            <a:pPr algn="ctr">
              <a:lnSpc>
                <a:spcPct val="100000"/>
              </a:lnSpc>
              <a:spcBef>
                <a:spcPct val="0"/>
              </a:spcBef>
            </a:pPr>
            <a:r>
              <a:rPr lang="en-US" sz="1800" dirty="0" smtClean="0"/>
              <a:t>ID</a:t>
            </a:r>
            <a:endParaRPr lang="en-US" sz="1800" dirty="0"/>
          </a:p>
        </p:txBody>
      </p:sp>
      <p:sp>
        <p:nvSpPr>
          <p:cNvPr id="64" name="Text Box 25"/>
          <p:cNvSpPr txBox="1">
            <a:spLocks noChangeArrowheads="1"/>
          </p:cNvSpPr>
          <p:nvPr/>
        </p:nvSpPr>
        <p:spPr bwMode="auto">
          <a:xfrm>
            <a:off x="5889625" y="3316288"/>
            <a:ext cx="1377300" cy="369332"/>
          </a:xfrm>
          <a:prstGeom prst="rect">
            <a:avLst/>
          </a:prstGeom>
          <a:noFill/>
          <a:ln w="38100">
            <a:noFill/>
            <a:miter lim="800000"/>
            <a:headEnd type="none" w="sm" len="sm"/>
            <a:tailEnd/>
          </a:ln>
        </p:spPr>
        <p:txBody>
          <a:bodyPr wrap="none">
            <a:spAutoFit/>
          </a:bodyPr>
          <a:lstStyle/>
          <a:p>
            <a:pPr algn="ctr">
              <a:lnSpc>
                <a:spcPct val="100000"/>
              </a:lnSpc>
              <a:spcBef>
                <a:spcPct val="0"/>
              </a:spcBef>
            </a:pPr>
            <a:r>
              <a:rPr lang="en-US" sz="1800" dirty="0" smtClean="0"/>
              <a:t>Interface ID</a:t>
            </a:r>
            <a:endParaRPr lang="en-US" sz="1800" dirty="0"/>
          </a:p>
        </p:txBody>
      </p:sp>
      <p:sp>
        <p:nvSpPr>
          <p:cNvPr id="65" name="Line 26"/>
          <p:cNvSpPr>
            <a:spLocks noChangeShapeType="1"/>
          </p:cNvSpPr>
          <p:nvPr/>
        </p:nvSpPr>
        <p:spPr bwMode="auto">
          <a:xfrm>
            <a:off x="3365500" y="3657600"/>
            <a:ext cx="1188720" cy="0"/>
          </a:xfrm>
          <a:prstGeom prst="line">
            <a:avLst/>
          </a:prstGeom>
          <a:noFill/>
          <a:ln w="38100">
            <a:solidFill>
              <a:schemeClr val="tx1"/>
            </a:solidFill>
            <a:round/>
            <a:headEnd type="triangle" w="med" len="med"/>
            <a:tailEnd type="triangle" w="med" len="med"/>
          </a:ln>
        </p:spPr>
        <p:txBody>
          <a:bodyPr wrap="none" anchor="ctr"/>
          <a:lstStyle/>
          <a:p>
            <a:endParaRPr lang="en-US" sz="1800" dirty="0"/>
          </a:p>
        </p:txBody>
      </p:sp>
      <p:sp>
        <p:nvSpPr>
          <p:cNvPr id="66" name="Line 27"/>
          <p:cNvSpPr>
            <a:spLocks noChangeShapeType="1"/>
          </p:cNvSpPr>
          <p:nvPr/>
        </p:nvSpPr>
        <p:spPr bwMode="auto">
          <a:xfrm>
            <a:off x="4597400" y="3644900"/>
            <a:ext cx="3931920" cy="0"/>
          </a:xfrm>
          <a:prstGeom prst="line">
            <a:avLst/>
          </a:prstGeom>
          <a:noFill/>
          <a:ln w="38100">
            <a:solidFill>
              <a:schemeClr val="tx1"/>
            </a:solidFill>
            <a:round/>
            <a:headEnd type="triangle" w="med" len="med"/>
            <a:tailEnd type="triangle" w="med" len="med"/>
          </a:ln>
        </p:spPr>
        <p:txBody>
          <a:bodyPr wrap="none" anchor="ctr"/>
          <a:lstStyle/>
          <a:p>
            <a:endParaRPr lang="en-US" dirty="0"/>
          </a:p>
        </p:txBody>
      </p:sp>
      <p:graphicFrame>
        <p:nvGraphicFramePr>
          <p:cNvPr id="67" name="Table 66"/>
          <p:cNvGraphicFramePr>
            <a:graphicFrameLocks noGrp="1"/>
          </p:cNvGraphicFramePr>
          <p:nvPr/>
        </p:nvGraphicFramePr>
        <p:xfrm>
          <a:off x="558800" y="4229100"/>
          <a:ext cx="7975600" cy="579120"/>
        </p:xfrm>
        <a:graphic>
          <a:graphicData uri="http://schemas.openxmlformats.org/drawingml/2006/table">
            <a:tbl>
              <a:tblPr firstRow="1" bandRow="1">
                <a:tableStyleId>{2D5ABB26-0587-4C30-8999-92F81FD0307C}</a:tableStyleId>
              </a:tblPr>
              <a:tblGrid>
                <a:gridCol w="838200"/>
                <a:gridCol w="812800"/>
                <a:gridCol w="1104900"/>
                <a:gridCol w="1231900"/>
                <a:gridCol w="3987800"/>
              </a:tblGrid>
              <a:tr h="370840">
                <a:tc>
                  <a:txBody>
                    <a:bodyPr/>
                    <a:lstStyle/>
                    <a:p>
                      <a:pPr algn="ctr"/>
                      <a:r>
                        <a:rPr lang="en-US" sz="2000" b="1" dirty="0" smtClean="0">
                          <a:latin typeface="Courier New" pitchFamily="49" charset="0"/>
                          <a:cs typeface="Courier New" pitchFamily="49" charset="0"/>
                        </a:rPr>
                        <a:t>2001</a:t>
                      </a:r>
                    </a:p>
                    <a:p>
                      <a:pPr algn="l"/>
                      <a:r>
                        <a:rPr lang="en-US" sz="1200" b="1" dirty="0" smtClean="0">
                          <a:solidFill>
                            <a:schemeClr val="accent6"/>
                          </a:solidFill>
                          <a:latin typeface="Courier New" pitchFamily="49" charset="0"/>
                          <a:cs typeface="Courier New" pitchFamily="49" charset="0"/>
                        </a:rPr>
                        <a:t>001</a:t>
                      </a:r>
                      <a:r>
                        <a:rPr lang="en-US" sz="1200" b="0" dirty="0" smtClean="0">
                          <a:solidFill>
                            <a:schemeClr val="tx1"/>
                          </a:solidFill>
                          <a:latin typeface="Courier New" pitchFamily="49" charset="0"/>
                          <a:cs typeface="Courier New" pitchFamily="49" charset="0"/>
                        </a:rPr>
                        <a:t>0</a:t>
                      </a:r>
                      <a:endParaRPr lang="en-US" sz="2000" b="0" dirty="0">
                        <a:solidFill>
                          <a:schemeClr val="tx1"/>
                        </a:solidFill>
                        <a:latin typeface="Courier New" pitchFamily="49" charset="0"/>
                        <a:cs typeface="Courier New" pitchFamily="49"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algn="ctr"/>
                      <a:r>
                        <a:rPr lang="en-US" sz="2000" b="1" dirty="0" smtClean="0">
                          <a:latin typeface="Courier New" pitchFamily="49" charset="0"/>
                          <a:cs typeface="Courier New" pitchFamily="49" charset="0"/>
                        </a:rPr>
                        <a:t>0008</a:t>
                      </a:r>
                      <a:endParaRPr lang="en-US" sz="2000" b="1" dirty="0">
                        <a:solidFill>
                          <a:schemeClr val="tx1"/>
                        </a:solidFill>
                        <a:latin typeface="Courier New" pitchFamily="49" charset="0"/>
                        <a:cs typeface="Courier New" pitchFamily="49"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algn="ctr"/>
                      <a:endParaRPr lang="en-US" sz="2000" b="1" dirty="0">
                        <a:solidFill>
                          <a:schemeClr val="tx1"/>
                        </a:solidFill>
                        <a:latin typeface="Courier New" pitchFamily="49" charset="0"/>
                        <a:cs typeface="Courier New" pitchFamily="49"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endParaRPr lang="en-US" sz="2000" b="1" dirty="0">
                        <a:latin typeface="Courier New" pitchFamily="49" charset="0"/>
                        <a:cs typeface="Courier New" pitchFamily="49"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bg2"/>
                          </a:solidFill>
                          <a:latin typeface="Courier New" pitchFamily="49" charset="0"/>
                          <a:cs typeface="Courier New" pitchFamily="49" charset="0"/>
                        </a:rPr>
                        <a:t>21B:D5FF:FE5B:A408</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r>
            </a:tbl>
          </a:graphicData>
        </a:graphic>
      </p:graphicFrame>
      <p:sp>
        <p:nvSpPr>
          <p:cNvPr id="68" name="TextBox 67"/>
          <p:cNvSpPr txBox="1"/>
          <p:nvPr/>
        </p:nvSpPr>
        <p:spPr>
          <a:xfrm>
            <a:off x="1600200" y="3873500"/>
            <a:ext cx="397866" cy="258532"/>
          </a:xfrm>
          <a:prstGeom prst="rect">
            <a:avLst/>
          </a:prstGeom>
          <a:noFill/>
        </p:spPr>
        <p:txBody>
          <a:bodyPr wrap="none" rtlCol="0">
            <a:spAutoFit/>
          </a:bodyPr>
          <a:lstStyle/>
          <a:p>
            <a:r>
              <a:rPr lang="en-US" sz="1200" b="1" dirty="0" smtClean="0">
                <a:solidFill>
                  <a:schemeClr val="accent6"/>
                </a:solidFill>
              </a:rPr>
              <a:t>/23</a:t>
            </a:r>
            <a:endParaRPr lang="en-US" b="1" dirty="0">
              <a:solidFill>
                <a:schemeClr val="accent6"/>
              </a:solidFill>
            </a:endParaRPr>
          </a:p>
        </p:txBody>
      </p:sp>
      <p:sp>
        <p:nvSpPr>
          <p:cNvPr id="69" name="TextBox 68"/>
          <p:cNvSpPr txBox="1"/>
          <p:nvPr/>
        </p:nvSpPr>
        <p:spPr>
          <a:xfrm>
            <a:off x="533400" y="4965700"/>
            <a:ext cx="936475" cy="313932"/>
          </a:xfrm>
          <a:prstGeom prst="rect">
            <a:avLst/>
          </a:prstGeom>
          <a:noFill/>
        </p:spPr>
        <p:txBody>
          <a:bodyPr wrap="none" rtlCol="0">
            <a:spAutoFit/>
          </a:bodyPr>
          <a:lstStyle/>
          <a:p>
            <a:r>
              <a:rPr lang="en-US" sz="1600" dirty="0" smtClean="0">
                <a:solidFill>
                  <a:schemeClr val="accent6"/>
                </a:solidFill>
              </a:rPr>
              <a:t>Registry</a:t>
            </a:r>
            <a:endParaRPr lang="en-US" sz="2800" dirty="0">
              <a:solidFill>
                <a:schemeClr val="accent6"/>
              </a:solidFill>
            </a:endParaRPr>
          </a:p>
        </p:txBody>
      </p:sp>
      <p:cxnSp>
        <p:nvCxnSpPr>
          <p:cNvPr id="70" name="Elbow Connector 42"/>
          <p:cNvCxnSpPr>
            <a:stCxn id="68" idx="2"/>
            <a:endCxn id="69" idx="3"/>
          </p:cNvCxnSpPr>
          <p:nvPr/>
        </p:nvCxnSpPr>
        <p:spPr bwMode="auto">
          <a:xfrm rot="5400000">
            <a:off x="1139187" y="4462720"/>
            <a:ext cx="990634" cy="329258"/>
          </a:xfrm>
          <a:prstGeom prst="bentConnector2">
            <a:avLst/>
          </a:prstGeom>
          <a:solidFill>
            <a:schemeClr val="accent1"/>
          </a:solidFill>
          <a:ln w="28575" cap="flat" cmpd="sng" algn="ctr">
            <a:solidFill>
              <a:schemeClr val="accent6"/>
            </a:solidFill>
            <a:prstDash val="lgDash"/>
            <a:round/>
            <a:headEnd type="none" w="med" len="med"/>
            <a:tailEnd type="none" w="med" len="med"/>
          </a:ln>
          <a:effectLst/>
        </p:spPr>
      </p:cxnSp>
      <p:sp>
        <p:nvSpPr>
          <p:cNvPr id="71" name="TextBox 70"/>
          <p:cNvSpPr txBox="1"/>
          <p:nvPr/>
        </p:nvSpPr>
        <p:spPr>
          <a:xfrm>
            <a:off x="2184400" y="3873500"/>
            <a:ext cx="397866" cy="258532"/>
          </a:xfrm>
          <a:prstGeom prst="rect">
            <a:avLst/>
          </a:prstGeom>
          <a:noFill/>
        </p:spPr>
        <p:txBody>
          <a:bodyPr wrap="none" rtlCol="0">
            <a:spAutoFit/>
          </a:bodyPr>
          <a:lstStyle/>
          <a:p>
            <a:r>
              <a:rPr lang="en-US" sz="1200" b="1" dirty="0" smtClean="0">
                <a:solidFill>
                  <a:schemeClr val="accent6"/>
                </a:solidFill>
              </a:rPr>
              <a:t>/32</a:t>
            </a:r>
            <a:endParaRPr lang="en-US" b="1" dirty="0">
              <a:solidFill>
                <a:schemeClr val="accent6"/>
              </a:solidFill>
            </a:endParaRPr>
          </a:p>
        </p:txBody>
      </p:sp>
      <p:sp>
        <p:nvSpPr>
          <p:cNvPr id="72" name="TextBox 71"/>
          <p:cNvSpPr txBox="1"/>
          <p:nvPr/>
        </p:nvSpPr>
        <p:spPr>
          <a:xfrm>
            <a:off x="546100" y="5295900"/>
            <a:ext cx="1093056" cy="313932"/>
          </a:xfrm>
          <a:prstGeom prst="rect">
            <a:avLst/>
          </a:prstGeom>
          <a:noFill/>
        </p:spPr>
        <p:txBody>
          <a:bodyPr wrap="none" rtlCol="0">
            <a:spAutoFit/>
          </a:bodyPr>
          <a:lstStyle/>
          <a:p>
            <a:pPr algn="l"/>
            <a:r>
              <a:rPr lang="en-US" sz="1600" dirty="0" smtClean="0">
                <a:solidFill>
                  <a:schemeClr val="accent6"/>
                </a:solidFill>
              </a:rPr>
              <a:t>ISP Prefix</a:t>
            </a:r>
            <a:endParaRPr lang="en-US" sz="2800" dirty="0">
              <a:solidFill>
                <a:schemeClr val="accent6"/>
              </a:solidFill>
            </a:endParaRPr>
          </a:p>
        </p:txBody>
      </p:sp>
      <p:cxnSp>
        <p:nvCxnSpPr>
          <p:cNvPr id="73" name="Elbow Connector 42"/>
          <p:cNvCxnSpPr>
            <a:stCxn id="71" idx="2"/>
            <a:endCxn id="72" idx="3"/>
          </p:cNvCxnSpPr>
          <p:nvPr/>
        </p:nvCxnSpPr>
        <p:spPr bwMode="auto">
          <a:xfrm rot="5400000">
            <a:off x="1350828" y="4420361"/>
            <a:ext cx="1320834" cy="744177"/>
          </a:xfrm>
          <a:prstGeom prst="bentConnector2">
            <a:avLst/>
          </a:prstGeom>
          <a:solidFill>
            <a:schemeClr val="accent1"/>
          </a:solidFill>
          <a:ln w="28575" cap="flat" cmpd="sng" algn="ctr">
            <a:solidFill>
              <a:schemeClr val="accent6"/>
            </a:solidFill>
            <a:prstDash val="lgDash"/>
            <a:round/>
            <a:headEnd type="none" w="med" len="med"/>
            <a:tailEnd type="none" w="med" len="med"/>
          </a:ln>
          <a:effectLst/>
        </p:spPr>
      </p:cxnSp>
      <p:sp>
        <p:nvSpPr>
          <p:cNvPr id="74" name="TextBox 73"/>
          <p:cNvSpPr txBox="1"/>
          <p:nvPr/>
        </p:nvSpPr>
        <p:spPr>
          <a:xfrm>
            <a:off x="3111500" y="3873500"/>
            <a:ext cx="397866" cy="258532"/>
          </a:xfrm>
          <a:prstGeom prst="rect">
            <a:avLst/>
          </a:prstGeom>
          <a:noFill/>
        </p:spPr>
        <p:txBody>
          <a:bodyPr wrap="none" rtlCol="0">
            <a:spAutoFit/>
          </a:bodyPr>
          <a:lstStyle/>
          <a:p>
            <a:r>
              <a:rPr lang="en-US" sz="1200" b="1" dirty="0" smtClean="0">
                <a:solidFill>
                  <a:schemeClr val="accent6"/>
                </a:solidFill>
              </a:rPr>
              <a:t>/48</a:t>
            </a:r>
            <a:endParaRPr lang="en-US" b="1" dirty="0">
              <a:solidFill>
                <a:schemeClr val="accent6"/>
              </a:solidFill>
            </a:endParaRPr>
          </a:p>
        </p:txBody>
      </p:sp>
      <p:sp>
        <p:nvSpPr>
          <p:cNvPr id="75" name="TextBox 74"/>
          <p:cNvSpPr txBox="1"/>
          <p:nvPr/>
        </p:nvSpPr>
        <p:spPr>
          <a:xfrm>
            <a:off x="533400" y="5626100"/>
            <a:ext cx="1119217" cy="313932"/>
          </a:xfrm>
          <a:prstGeom prst="rect">
            <a:avLst/>
          </a:prstGeom>
          <a:noFill/>
        </p:spPr>
        <p:txBody>
          <a:bodyPr wrap="none" rtlCol="0">
            <a:spAutoFit/>
          </a:bodyPr>
          <a:lstStyle/>
          <a:p>
            <a:pPr algn="l"/>
            <a:r>
              <a:rPr lang="en-US" sz="1600" dirty="0" smtClean="0">
                <a:solidFill>
                  <a:schemeClr val="accent6"/>
                </a:solidFill>
              </a:rPr>
              <a:t>Site Prefix</a:t>
            </a:r>
            <a:endParaRPr lang="en-US" sz="2800" dirty="0">
              <a:solidFill>
                <a:schemeClr val="accent6"/>
              </a:solidFill>
            </a:endParaRPr>
          </a:p>
        </p:txBody>
      </p:sp>
      <p:cxnSp>
        <p:nvCxnSpPr>
          <p:cNvPr id="76" name="Elbow Connector 42"/>
          <p:cNvCxnSpPr>
            <a:stCxn id="74" idx="2"/>
            <a:endCxn id="75" idx="3"/>
          </p:cNvCxnSpPr>
          <p:nvPr/>
        </p:nvCxnSpPr>
        <p:spPr bwMode="auto">
          <a:xfrm rot="5400000">
            <a:off x="1656008" y="4128641"/>
            <a:ext cx="1651034" cy="1657816"/>
          </a:xfrm>
          <a:prstGeom prst="bentConnector2">
            <a:avLst/>
          </a:prstGeom>
          <a:solidFill>
            <a:schemeClr val="accent1"/>
          </a:solidFill>
          <a:ln w="28575" cap="flat" cmpd="sng" algn="ctr">
            <a:solidFill>
              <a:schemeClr val="accent6"/>
            </a:solidFill>
            <a:prstDash val="lgDash"/>
            <a:round/>
            <a:headEnd type="none" w="med" len="med"/>
            <a:tailEnd type="none" w="med" len="med"/>
          </a:ln>
          <a:effectLst/>
        </p:spPr>
      </p:cxnSp>
      <p:sp>
        <p:nvSpPr>
          <p:cNvPr id="77" name="TextBox 76"/>
          <p:cNvSpPr txBox="1"/>
          <p:nvPr/>
        </p:nvSpPr>
        <p:spPr>
          <a:xfrm>
            <a:off x="4343400" y="3873500"/>
            <a:ext cx="397866" cy="258532"/>
          </a:xfrm>
          <a:prstGeom prst="rect">
            <a:avLst/>
          </a:prstGeom>
          <a:noFill/>
        </p:spPr>
        <p:txBody>
          <a:bodyPr wrap="none" rtlCol="0">
            <a:spAutoFit/>
          </a:bodyPr>
          <a:lstStyle/>
          <a:p>
            <a:r>
              <a:rPr lang="en-US" sz="1200" b="1" dirty="0" smtClean="0">
                <a:solidFill>
                  <a:schemeClr val="accent6"/>
                </a:solidFill>
              </a:rPr>
              <a:t>/64</a:t>
            </a:r>
            <a:endParaRPr lang="en-US" b="1" dirty="0">
              <a:solidFill>
                <a:schemeClr val="accent6"/>
              </a:solidFill>
            </a:endParaRPr>
          </a:p>
        </p:txBody>
      </p:sp>
      <p:sp>
        <p:nvSpPr>
          <p:cNvPr id="78" name="TextBox 77"/>
          <p:cNvSpPr txBox="1"/>
          <p:nvPr/>
        </p:nvSpPr>
        <p:spPr>
          <a:xfrm>
            <a:off x="546100" y="5956300"/>
            <a:ext cx="1415772" cy="313932"/>
          </a:xfrm>
          <a:prstGeom prst="rect">
            <a:avLst/>
          </a:prstGeom>
          <a:noFill/>
        </p:spPr>
        <p:txBody>
          <a:bodyPr wrap="none" rtlCol="0">
            <a:spAutoFit/>
          </a:bodyPr>
          <a:lstStyle/>
          <a:p>
            <a:pPr algn="l"/>
            <a:r>
              <a:rPr lang="en-US" sz="1600" dirty="0" smtClean="0">
                <a:solidFill>
                  <a:schemeClr val="accent6"/>
                </a:solidFill>
              </a:rPr>
              <a:t>Subnet Prefix</a:t>
            </a:r>
            <a:endParaRPr lang="en-US" sz="2800" dirty="0">
              <a:solidFill>
                <a:schemeClr val="accent6"/>
              </a:solidFill>
            </a:endParaRPr>
          </a:p>
        </p:txBody>
      </p:sp>
      <p:cxnSp>
        <p:nvCxnSpPr>
          <p:cNvPr id="79" name="Elbow Connector 42"/>
          <p:cNvCxnSpPr>
            <a:stCxn id="77" idx="2"/>
            <a:endCxn id="78" idx="3"/>
          </p:cNvCxnSpPr>
          <p:nvPr/>
        </p:nvCxnSpPr>
        <p:spPr bwMode="auto">
          <a:xfrm rot="5400000">
            <a:off x="2261486" y="3832419"/>
            <a:ext cx="1981234" cy="2580461"/>
          </a:xfrm>
          <a:prstGeom prst="bentConnector2">
            <a:avLst/>
          </a:prstGeom>
          <a:solidFill>
            <a:schemeClr val="accent1"/>
          </a:solidFill>
          <a:ln w="28575" cap="flat" cmpd="sng" algn="ctr">
            <a:solidFill>
              <a:schemeClr val="accent6"/>
            </a:solidFill>
            <a:prstDash val="lgDash"/>
            <a:round/>
            <a:headEnd type="none" w="med" len="med"/>
            <a:tailEnd type="none" w="med" len="med"/>
          </a:ln>
          <a:effectLst/>
        </p:spPr>
      </p:cxn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bwMode="auto">
          <a:xfrm>
            <a:off x="2590708" y="2242821"/>
            <a:ext cx="1920240" cy="228600"/>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4" name="Rectangle 13"/>
          <p:cNvSpPr/>
          <p:nvPr/>
        </p:nvSpPr>
        <p:spPr bwMode="auto">
          <a:xfrm>
            <a:off x="2031908" y="2242821"/>
            <a:ext cx="457200" cy="228600"/>
          </a:xfrm>
          <a:prstGeom prst="rect">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736508" y="2242821"/>
            <a:ext cx="118872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lstStyle/>
          <a:p>
            <a:r>
              <a:rPr lang="en-US" dirty="0" smtClean="0"/>
              <a:t>IPv6 Global Unicast Address Example</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p:txBody>
          <a:bodyPr>
            <a:noAutofit/>
          </a:bodyPr>
          <a:lstStyle/>
          <a:p>
            <a:pPr>
              <a:lnSpc>
                <a:spcPct val="110000"/>
              </a:lnSpc>
            </a:pPr>
            <a:r>
              <a:rPr lang="en-US" dirty="0" smtClean="0"/>
              <a:t>R1# </a:t>
            </a:r>
            <a:r>
              <a:rPr lang="en-US" b="1" dirty="0" smtClean="0"/>
              <a:t>show ipv6 interface loopback 100</a:t>
            </a:r>
          </a:p>
          <a:p>
            <a:pPr>
              <a:lnSpc>
                <a:spcPct val="110000"/>
              </a:lnSpc>
            </a:pPr>
            <a:r>
              <a:rPr lang="en-US" dirty="0" smtClean="0"/>
              <a:t>Loopback100 is up, line protocol is up</a:t>
            </a:r>
          </a:p>
          <a:p>
            <a:pPr>
              <a:lnSpc>
                <a:spcPct val="110000"/>
              </a:lnSpc>
            </a:pPr>
            <a:r>
              <a:rPr lang="en-US" dirty="0" smtClean="0"/>
              <a:t>  IPv6 is enabled, link-local address is FE80::222:55FF:FE18:7DE8</a:t>
            </a:r>
          </a:p>
          <a:p>
            <a:pPr>
              <a:lnSpc>
                <a:spcPct val="110000"/>
              </a:lnSpc>
            </a:pPr>
            <a:r>
              <a:rPr lang="en-US" dirty="0" smtClean="0"/>
              <a:t>  No Virtual link-local address(es):</a:t>
            </a:r>
          </a:p>
          <a:p>
            <a:pPr>
              <a:lnSpc>
                <a:spcPct val="110000"/>
              </a:lnSpc>
            </a:pPr>
            <a:r>
              <a:rPr lang="en-US" dirty="0" smtClean="0"/>
              <a:t>  Global unicast address(es):</a:t>
            </a:r>
          </a:p>
          <a:p>
            <a:pPr>
              <a:lnSpc>
                <a:spcPct val="110000"/>
              </a:lnSpc>
            </a:pPr>
            <a:r>
              <a:rPr lang="en-US" dirty="0" smtClean="0"/>
              <a:t>    2001:8:85A3:4290:222:55FF:FE18:7DE8, subnet is 2001:8:85A3:4290::/64 [EUI]</a:t>
            </a:r>
          </a:p>
          <a:p>
            <a:pPr>
              <a:lnSpc>
                <a:spcPct val="110000"/>
              </a:lnSpc>
            </a:pPr>
            <a:r>
              <a:rPr lang="en-US" dirty="0" smtClean="0"/>
              <a:t>  Joined group address(es):</a:t>
            </a:r>
          </a:p>
          <a:p>
            <a:pPr>
              <a:lnSpc>
                <a:spcPct val="110000"/>
              </a:lnSpc>
            </a:pPr>
            <a:r>
              <a:rPr lang="en-US" dirty="0" smtClean="0"/>
              <a:t>    FF02::1</a:t>
            </a:r>
          </a:p>
          <a:p>
            <a:pPr>
              <a:lnSpc>
                <a:spcPct val="110000"/>
              </a:lnSpc>
            </a:pPr>
            <a:r>
              <a:rPr lang="en-US" dirty="0" smtClean="0"/>
              <a:t>    FF02::2</a:t>
            </a:r>
          </a:p>
          <a:p>
            <a:pPr>
              <a:lnSpc>
                <a:spcPct val="110000"/>
              </a:lnSpc>
            </a:pPr>
            <a:r>
              <a:rPr lang="en-US" dirty="0" smtClean="0"/>
              <a:t>    FF02::1:FF18:7DE8</a:t>
            </a:r>
          </a:p>
          <a:p>
            <a:pPr>
              <a:lnSpc>
                <a:spcPct val="110000"/>
              </a:lnSpc>
            </a:pPr>
            <a:r>
              <a:rPr lang="en-US" dirty="0" smtClean="0"/>
              <a:t>  MTU is 1514 bytes</a:t>
            </a:r>
          </a:p>
          <a:p>
            <a:pPr>
              <a:lnSpc>
                <a:spcPct val="110000"/>
              </a:lnSpc>
            </a:pPr>
            <a:r>
              <a:rPr lang="en-US" dirty="0" smtClean="0"/>
              <a:t>  ICMP error messages limited to one every 100 milliseconds</a:t>
            </a:r>
          </a:p>
          <a:p>
            <a:pPr>
              <a:lnSpc>
                <a:spcPct val="110000"/>
              </a:lnSpc>
            </a:pPr>
            <a:r>
              <a:rPr lang="en-US" dirty="0" smtClean="0"/>
              <a:t>  ICMP redirects are enabled</a:t>
            </a:r>
          </a:p>
          <a:p>
            <a:pPr>
              <a:lnSpc>
                <a:spcPct val="110000"/>
              </a:lnSpc>
            </a:pPr>
            <a:r>
              <a:rPr lang="en-US" dirty="0" smtClean="0"/>
              <a:t>  ICMP unreachables are sent</a:t>
            </a:r>
          </a:p>
          <a:p>
            <a:pPr>
              <a:lnSpc>
                <a:spcPct val="110000"/>
              </a:lnSpc>
            </a:pPr>
            <a:r>
              <a:rPr lang="en-US" dirty="0" smtClean="0"/>
              <a:t>  ND DAD is not supported</a:t>
            </a:r>
          </a:p>
          <a:p>
            <a:pPr>
              <a:lnSpc>
                <a:spcPct val="110000"/>
              </a:lnSpc>
            </a:pPr>
            <a:r>
              <a:rPr lang="en-US" dirty="0" smtClean="0"/>
              <a:t>  ND reachable time is 30000 milliseconds (using 31238)</a:t>
            </a:r>
          </a:p>
          <a:p>
            <a:pPr>
              <a:lnSpc>
                <a:spcPct val="110000"/>
              </a:lnSpc>
            </a:pPr>
            <a:r>
              <a:rPr lang="en-US" dirty="0" smtClean="0"/>
              <a:t>  Hosts use stateless autoconfig for addresses.</a:t>
            </a:r>
          </a:p>
          <a:p>
            <a:pPr>
              <a:lnSpc>
                <a:spcPct val="110000"/>
              </a:lnSpc>
            </a:pPr>
            <a:r>
              <a:rPr lang="en-US" dirty="0" smtClean="0"/>
              <a:t>R1#</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4834" name="Rectangle 2"/>
          <p:cNvSpPr>
            <a:spLocks noGrp="1" noChangeArrowheads="1"/>
          </p:cNvSpPr>
          <p:nvPr>
            <p:ph type="title"/>
          </p:nvPr>
        </p:nvSpPr>
        <p:spPr/>
        <p:txBody>
          <a:bodyPr/>
          <a:lstStyle/>
          <a:p>
            <a:r>
              <a:rPr lang="en-US" dirty="0" smtClean="0"/>
              <a:t>IPv6 Multicast Address</a:t>
            </a:r>
          </a:p>
        </p:txBody>
      </p:sp>
      <p:sp>
        <p:nvSpPr>
          <p:cNvPr id="1784835" name="Rectangle 3"/>
          <p:cNvSpPr>
            <a:spLocks noGrp="1" noChangeArrowheads="1"/>
          </p:cNvSpPr>
          <p:nvPr>
            <p:ph idx="1"/>
          </p:nvPr>
        </p:nvSpPr>
        <p:spPr>
          <a:xfrm>
            <a:off x="279401" y="1183341"/>
            <a:ext cx="8520354" cy="2410760"/>
          </a:xfrm>
        </p:spPr>
        <p:txBody>
          <a:bodyPr/>
          <a:lstStyle/>
          <a:p>
            <a:r>
              <a:rPr lang="en-US" dirty="0" smtClean="0"/>
              <a:t>Multicasting is at the core of many IPv6 functions and it is a replacement for the broadcast address. </a:t>
            </a:r>
          </a:p>
          <a:p>
            <a:r>
              <a:rPr lang="en-US" dirty="0" smtClean="0"/>
              <a:t>They are defined by the prefix</a:t>
            </a:r>
            <a:r>
              <a:rPr lang="en-US" b="1" dirty="0" smtClean="0">
                <a:latin typeface="Courier New" pitchFamily="49" charset="0"/>
                <a:cs typeface="Courier New" pitchFamily="49" charset="0"/>
              </a:rPr>
              <a:t> FF00::/8</a:t>
            </a:r>
            <a:r>
              <a:rPr lang="en-US" dirty="0" smtClean="0"/>
              <a:t>.	</a:t>
            </a:r>
          </a:p>
          <a:p>
            <a:pPr lvl="1"/>
            <a:r>
              <a:rPr lang="en-US" dirty="0" smtClean="0"/>
              <a:t>An interface may belong to any number of multicast groups. </a:t>
            </a:r>
          </a:p>
        </p:txBody>
      </p:sp>
      <p:sp>
        <p:nvSpPr>
          <p:cNvPr id="17" name="TextBox 16"/>
          <p:cNvSpPr txBox="1"/>
          <p:nvPr/>
        </p:nvSpPr>
        <p:spPr>
          <a:xfrm>
            <a:off x="2133600" y="3467100"/>
            <a:ext cx="397866" cy="258532"/>
          </a:xfrm>
          <a:prstGeom prst="rect">
            <a:avLst/>
          </a:prstGeom>
          <a:noFill/>
        </p:spPr>
        <p:txBody>
          <a:bodyPr wrap="none" rtlCol="0">
            <a:spAutoFit/>
          </a:bodyPr>
          <a:lstStyle/>
          <a:p>
            <a:r>
              <a:rPr lang="en-US" sz="1200" b="1" dirty="0" smtClean="0">
                <a:solidFill>
                  <a:schemeClr val="accent6"/>
                </a:solidFill>
              </a:rPr>
              <a:t>/16</a:t>
            </a:r>
            <a:endParaRPr lang="en-US" b="1" dirty="0">
              <a:solidFill>
                <a:schemeClr val="accent6"/>
              </a:solidFill>
            </a:endParaRPr>
          </a:p>
        </p:txBody>
      </p:sp>
      <p:sp>
        <p:nvSpPr>
          <p:cNvPr id="18" name="TextBox 17"/>
          <p:cNvSpPr txBox="1"/>
          <p:nvPr/>
        </p:nvSpPr>
        <p:spPr>
          <a:xfrm>
            <a:off x="1282700" y="3467100"/>
            <a:ext cx="312906" cy="258532"/>
          </a:xfrm>
          <a:prstGeom prst="rect">
            <a:avLst/>
          </a:prstGeom>
          <a:noFill/>
        </p:spPr>
        <p:txBody>
          <a:bodyPr wrap="none" rtlCol="0">
            <a:spAutoFit/>
          </a:bodyPr>
          <a:lstStyle/>
          <a:p>
            <a:r>
              <a:rPr lang="en-US" sz="1200" b="1" dirty="0" smtClean="0">
                <a:solidFill>
                  <a:schemeClr val="accent6"/>
                </a:solidFill>
              </a:rPr>
              <a:t>/8</a:t>
            </a:r>
            <a:endParaRPr lang="en-US" b="1" dirty="0">
              <a:solidFill>
                <a:schemeClr val="accent6"/>
              </a:solidFill>
            </a:endParaRPr>
          </a:p>
        </p:txBody>
      </p:sp>
      <p:sp>
        <p:nvSpPr>
          <p:cNvPr id="19" name="TextBox 18"/>
          <p:cNvSpPr txBox="1"/>
          <p:nvPr/>
        </p:nvSpPr>
        <p:spPr>
          <a:xfrm>
            <a:off x="76200" y="4813300"/>
            <a:ext cx="1172116" cy="320088"/>
          </a:xfrm>
          <a:prstGeom prst="rect">
            <a:avLst/>
          </a:prstGeom>
          <a:noFill/>
        </p:spPr>
        <p:txBody>
          <a:bodyPr wrap="none" rtlCol="0">
            <a:spAutoFit/>
          </a:bodyPr>
          <a:lstStyle/>
          <a:p>
            <a:r>
              <a:rPr lang="en-US" sz="1600" b="1" dirty="0" smtClean="0">
                <a:solidFill>
                  <a:schemeClr val="bg2"/>
                </a:solidFill>
                <a:latin typeface="Courier New" pitchFamily="49" charset="0"/>
                <a:cs typeface="Courier New" pitchFamily="49" charset="0"/>
              </a:rPr>
              <a:t>FF00::/8</a:t>
            </a:r>
            <a:endParaRPr lang="en-US" sz="2800" b="1" dirty="0">
              <a:solidFill>
                <a:schemeClr val="bg2"/>
              </a:solidFill>
              <a:latin typeface="Courier New" pitchFamily="49" charset="0"/>
              <a:cs typeface="Courier New" pitchFamily="49" charset="0"/>
            </a:endParaRPr>
          </a:p>
        </p:txBody>
      </p:sp>
      <p:cxnSp>
        <p:nvCxnSpPr>
          <p:cNvPr id="20" name="Elbow Connector 42"/>
          <p:cNvCxnSpPr>
            <a:stCxn id="18" idx="2"/>
            <a:endCxn id="19" idx="3"/>
          </p:cNvCxnSpPr>
          <p:nvPr/>
        </p:nvCxnSpPr>
        <p:spPr bwMode="auto">
          <a:xfrm rot="5400000">
            <a:off x="719879" y="4254070"/>
            <a:ext cx="1247712" cy="190837"/>
          </a:xfrm>
          <a:prstGeom prst="bentConnector2">
            <a:avLst/>
          </a:prstGeom>
          <a:solidFill>
            <a:schemeClr val="accent1"/>
          </a:solidFill>
          <a:ln w="28575" cap="flat" cmpd="sng" algn="ctr">
            <a:solidFill>
              <a:schemeClr val="accent6"/>
            </a:solidFill>
            <a:prstDash val="lgDash"/>
            <a:round/>
            <a:headEnd type="none" w="med" len="med"/>
            <a:tailEnd type="none" w="med" len="med"/>
          </a:ln>
          <a:effectLst/>
        </p:spPr>
      </p:cxnSp>
      <p:sp>
        <p:nvSpPr>
          <p:cNvPr id="23" name="Line 22"/>
          <p:cNvSpPr>
            <a:spLocks noChangeShapeType="1"/>
          </p:cNvSpPr>
          <p:nvPr/>
        </p:nvSpPr>
        <p:spPr bwMode="auto">
          <a:xfrm>
            <a:off x="568325" y="3314700"/>
            <a:ext cx="7955280" cy="0"/>
          </a:xfrm>
          <a:prstGeom prst="line">
            <a:avLst/>
          </a:prstGeom>
          <a:noFill/>
          <a:ln w="38100">
            <a:solidFill>
              <a:schemeClr val="tx1"/>
            </a:solidFill>
            <a:round/>
            <a:headEnd type="triangle" w="med" len="med"/>
            <a:tailEnd type="triangle" w="med" len="med"/>
          </a:ln>
        </p:spPr>
        <p:txBody>
          <a:bodyPr wrap="none" anchor="ctr"/>
          <a:lstStyle/>
          <a:p>
            <a:endParaRPr lang="en-US" sz="1800" dirty="0"/>
          </a:p>
        </p:txBody>
      </p:sp>
      <p:sp>
        <p:nvSpPr>
          <p:cNvPr id="24" name="Text Box 23"/>
          <p:cNvSpPr txBox="1">
            <a:spLocks noChangeArrowheads="1"/>
          </p:cNvSpPr>
          <p:nvPr/>
        </p:nvSpPr>
        <p:spPr bwMode="auto">
          <a:xfrm>
            <a:off x="3879227" y="3138488"/>
            <a:ext cx="1264274" cy="307777"/>
          </a:xfrm>
          <a:prstGeom prst="rect">
            <a:avLst/>
          </a:prstGeom>
          <a:solidFill>
            <a:schemeClr val="bg1"/>
          </a:solidFill>
          <a:ln w="38100">
            <a:noFill/>
            <a:miter lim="800000"/>
            <a:headEnd type="none" w="sm" len="sm"/>
            <a:tailEnd/>
          </a:ln>
        </p:spPr>
        <p:txBody>
          <a:bodyPr wrap="square">
            <a:spAutoFit/>
          </a:bodyPr>
          <a:lstStyle/>
          <a:p>
            <a:pPr algn="ctr">
              <a:lnSpc>
                <a:spcPct val="100000"/>
              </a:lnSpc>
              <a:spcBef>
                <a:spcPct val="0"/>
              </a:spcBef>
            </a:pPr>
            <a:r>
              <a:rPr lang="en-US" sz="1400" dirty="0" smtClean="0"/>
              <a:t>128 bits</a:t>
            </a:r>
            <a:endParaRPr lang="en-US" sz="1800" dirty="0"/>
          </a:p>
        </p:txBody>
      </p:sp>
      <p:graphicFrame>
        <p:nvGraphicFramePr>
          <p:cNvPr id="26" name="Table 25"/>
          <p:cNvGraphicFramePr>
            <a:graphicFrameLocks noGrp="1"/>
          </p:cNvGraphicFramePr>
          <p:nvPr/>
        </p:nvGraphicFramePr>
        <p:xfrm>
          <a:off x="558800" y="3873500"/>
          <a:ext cx="7975600" cy="548640"/>
        </p:xfrm>
        <a:graphic>
          <a:graphicData uri="http://schemas.openxmlformats.org/drawingml/2006/table">
            <a:tbl>
              <a:tblPr firstRow="1" bandRow="1">
                <a:tableStyleId>{2D5ABB26-0587-4C30-8999-92F81FD0307C}</a:tableStyleId>
              </a:tblPr>
              <a:tblGrid>
                <a:gridCol w="876300"/>
                <a:gridCol w="901700"/>
                <a:gridCol w="6197600"/>
              </a:tblGrid>
              <a:tr h="370840">
                <a:tc>
                  <a:txBody>
                    <a:bodyPr/>
                    <a:lstStyle/>
                    <a:p>
                      <a:pPr algn="l">
                        <a:tabLst>
                          <a:tab pos="342900" algn="l"/>
                        </a:tabLst>
                      </a:pPr>
                      <a:r>
                        <a:rPr lang="en-US" sz="2000" b="1" dirty="0" smtClean="0">
                          <a:solidFill>
                            <a:schemeClr val="tx1"/>
                          </a:solidFill>
                          <a:latin typeface="Courier New" pitchFamily="49" charset="0"/>
                          <a:cs typeface="Courier New" pitchFamily="49" charset="0"/>
                        </a:rPr>
                        <a:t>F</a:t>
                      </a:r>
                      <a:r>
                        <a:rPr lang="en-US" sz="2000" dirty="0" smtClean="0"/>
                        <a:t>	</a:t>
                      </a:r>
                      <a:r>
                        <a:rPr lang="en-US" sz="2000" b="1" dirty="0" smtClean="0">
                          <a:solidFill>
                            <a:schemeClr val="tx1"/>
                          </a:solidFill>
                          <a:latin typeface="Courier New" pitchFamily="49" charset="0"/>
                          <a:cs typeface="Courier New" pitchFamily="49" charset="0"/>
                        </a:rPr>
                        <a:t>F</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dirty="0" smtClean="0">
                          <a:solidFill>
                            <a:schemeClr val="accent6"/>
                          </a:solidFill>
                          <a:latin typeface="Courier New" pitchFamily="49" charset="0"/>
                          <a:cs typeface="Courier New" pitchFamily="49" charset="0"/>
                        </a:rPr>
                        <a:t>1111 1111</a:t>
                      </a:r>
                      <a:endParaRPr lang="en-US" sz="1000" b="1" kern="1200" dirty="0" smtClean="0">
                        <a:solidFill>
                          <a:schemeClr val="tx1"/>
                        </a:solidFill>
                        <a:latin typeface="Courier New" pitchFamily="49" charset="0"/>
                        <a:ea typeface="+mn-ea"/>
                        <a:cs typeface="Courier New" pitchFamily="49"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algn="l">
                        <a:tabLst>
                          <a:tab pos="342900" algn="l"/>
                        </a:tabLst>
                      </a:pPr>
                      <a:r>
                        <a:rPr lang="en-US" sz="2000" b="1" dirty="0" smtClean="0">
                          <a:solidFill>
                            <a:schemeClr val="tx1"/>
                          </a:solidFill>
                          <a:latin typeface="Courier New" pitchFamily="49" charset="0"/>
                          <a:cs typeface="Courier New" pitchFamily="49" charset="0"/>
                        </a:rPr>
                        <a:t>0</a:t>
                      </a:r>
                      <a:r>
                        <a:rPr lang="en-US" sz="2000" dirty="0" smtClean="0"/>
                        <a:t>	</a:t>
                      </a:r>
                      <a:r>
                        <a:rPr lang="en-US" sz="2000" b="1" dirty="0" smtClean="0">
                          <a:solidFill>
                            <a:schemeClr val="tx1"/>
                          </a:solidFill>
                          <a:latin typeface="Courier New" pitchFamily="49" charset="0"/>
                          <a:cs typeface="Courier New" pitchFamily="49" charset="0"/>
                        </a:rPr>
                        <a:t>0</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Courier New" pitchFamily="49" charset="0"/>
                          <a:ea typeface="+mn-ea"/>
                          <a:cs typeface="Courier New" pitchFamily="49" charset="0"/>
                        </a:rPr>
                        <a:t>00</a:t>
                      </a:r>
                      <a:r>
                        <a:rPr lang="en-US" sz="1000" b="1" kern="1200" dirty="0" smtClean="0">
                          <a:solidFill>
                            <a:srgbClr val="002060"/>
                          </a:solidFill>
                          <a:latin typeface="Courier New" pitchFamily="49" charset="0"/>
                          <a:ea typeface="+mn-ea"/>
                          <a:cs typeface="Courier New" pitchFamily="49" charset="0"/>
                        </a:rPr>
                        <a:t>x</a:t>
                      </a:r>
                      <a:r>
                        <a:rPr lang="en-US" sz="1000" b="1" kern="1200" dirty="0" smtClean="0">
                          <a:solidFill>
                            <a:schemeClr val="accent6"/>
                          </a:solidFill>
                          <a:latin typeface="Courier New" pitchFamily="49" charset="0"/>
                          <a:ea typeface="+mn-ea"/>
                          <a:cs typeface="Courier New" pitchFamily="49" charset="0"/>
                        </a:rPr>
                        <a:t>x</a:t>
                      </a:r>
                      <a:r>
                        <a:rPr lang="en-US" sz="1000" b="1" kern="1200" dirty="0" smtClean="0">
                          <a:solidFill>
                            <a:schemeClr val="tx1"/>
                          </a:solidFill>
                          <a:latin typeface="Courier New" pitchFamily="49" charset="0"/>
                          <a:ea typeface="+mn-ea"/>
                          <a:cs typeface="Courier New" pitchFamily="49" charset="0"/>
                        </a:rPr>
                        <a:t> </a:t>
                      </a:r>
                      <a:r>
                        <a:rPr lang="en-US" sz="1000" b="1" kern="1200" dirty="0" smtClean="0">
                          <a:solidFill>
                            <a:srgbClr val="339933"/>
                          </a:solidFill>
                          <a:latin typeface="Courier New" pitchFamily="49" charset="0"/>
                          <a:ea typeface="+mn-ea"/>
                          <a:cs typeface="Courier New" pitchFamily="49" charset="0"/>
                        </a:rPr>
                        <a:t>xxxx</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bg2"/>
                          </a:solidFill>
                          <a:latin typeface="+mn-lt"/>
                          <a:cs typeface="Courier New" pitchFamily="49" charset="0"/>
                        </a:rPr>
                        <a:t>Group ID</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r>
            </a:tbl>
          </a:graphicData>
        </a:graphic>
      </p:graphicFrame>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Table 28"/>
          <p:cNvGraphicFramePr>
            <a:graphicFrameLocks noGrp="1"/>
          </p:cNvGraphicFramePr>
          <p:nvPr/>
        </p:nvGraphicFramePr>
        <p:xfrm>
          <a:off x="558800" y="3873500"/>
          <a:ext cx="7975600" cy="548640"/>
        </p:xfrm>
        <a:graphic>
          <a:graphicData uri="http://schemas.openxmlformats.org/drawingml/2006/table">
            <a:tbl>
              <a:tblPr firstRow="1" bandRow="1">
                <a:tableStyleId>{2D5ABB26-0587-4C30-8999-92F81FD0307C}</a:tableStyleId>
              </a:tblPr>
              <a:tblGrid>
                <a:gridCol w="876300"/>
                <a:gridCol w="901700"/>
                <a:gridCol w="6197600"/>
              </a:tblGrid>
              <a:tr h="370840">
                <a:tc>
                  <a:txBody>
                    <a:bodyPr/>
                    <a:lstStyle/>
                    <a:p>
                      <a:pPr algn="l">
                        <a:tabLst>
                          <a:tab pos="342900" algn="l"/>
                        </a:tabLst>
                      </a:pPr>
                      <a:r>
                        <a:rPr lang="en-US" sz="2000" b="1" dirty="0" smtClean="0">
                          <a:solidFill>
                            <a:schemeClr val="tx1"/>
                          </a:solidFill>
                          <a:latin typeface="Courier New" pitchFamily="49" charset="0"/>
                          <a:cs typeface="Courier New" pitchFamily="49" charset="0"/>
                        </a:rPr>
                        <a:t>F</a:t>
                      </a:r>
                      <a:r>
                        <a:rPr lang="en-US" sz="2000" dirty="0" smtClean="0"/>
                        <a:t>	</a:t>
                      </a:r>
                      <a:r>
                        <a:rPr lang="en-US" sz="2000" b="1" dirty="0" smtClean="0">
                          <a:solidFill>
                            <a:schemeClr val="tx1"/>
                          </a:solidFill>
                          <a:latin typeface="Courier New" pitchFamily="49" charset="0"/>
                          <a:cs typeface="Courier New" pitchFamily="49" charset="0"/>
                        </a:rPr>
                        <a:t>F</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dirty="0" smtClean="0">
                          <a:solidFill>
                            <a:schemeClr val="accent6"/>
                          </a:solidFill>
                          <a:latin typeface="Courier New" pitchFamily="49" charset="0"/>
                          <a:cs typeface="Courier New" pitchFamily="49" charset="0"/>
                        </a:rPr>
                        <a:t>1111 1111</a:t>
                      </a:r>
                      <a:endParaRPr lang="en-US" sz="1000" b="1" kern="1200" dirty="0" smtClean="0">
                        <a:solidFill>
                          <a:schemeClr val="tx1"/>
                        </a:solidFill>
                        <a:latin typeface="Courier New" pitchFamily="49" charset="0"/>
                        <a:ea typeface="+mn-ea"/>
                        <a:cs typeface="Courier New" pitchFamily="49"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algn="l">
                        <a:tabLst>
                          <a:tab pos="342900" algn="l"/>
                        </a:tabLst>
                      </a:pPr>
                      <a:r>
                        <a:rPr lang="en-US" sz="2000" b="1" dirty="0" smtClean="0">
                          <a:solidFill>
                            <a:schemeClr val="tx1"/>
                          </a:solidFill>
                          <a:latin typeface="Courier New" pitchFamily="49" charset="0"/>
                          <a:cs typeface="Courier New" pitchFamily="49" charset="0"/>
                        </a:rPr>
                        <a:t>0</a:t>
                      </a:r>
                      <a:r>
                        <a:rPr lang="en-US" sz="2000" dirty="0" smtClean="0"/>
                        <a:t>	</a:t>
                      </a:r>
                      <a:r>
                        <a:rPr lang="en-US" sz="2000" b="1" dirty="0" smtClean="0">
                          <a:solidFill>
                            <a:schemeClr val="tx1"/>
                          </a:solidFill>
                          <a:latin typeface="Courier New" pitchFamily="49" charset="0"/>
                          <a:cs typeface="Courier New" pitchFamily="49" charset="0"/>
                        </a:rPr>
                        <a:t>0</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Courier New" pitchFamily="49" charset="0"/>
                          <a:ea typeface="+mn-ea"/>
                          <a:cs typeface="Courier New" pitchFamily="49" charset="0"/>
                        </a:rPr>
                        <a:t>00</a:t>
                      </a:r>
                      <a:r>
                        <a:rPr lang="en-US" sz="1000" b="1" kern="1200" dirty="0" smtClean="0">
                          <a:solidFill>
                            <a:srgbClr val="002060"/>
                          </a:solidFill>
                          <a:latin typeface="Courier New" pitchFamily="49" charset="0"/>
                          <a:ea typeface="+mn-ea"/>
                          <a:cs typeface="Courier New" pitchFamily="49" charset="0"/>
                        </a:rPr>
                        <a:t>x</a:t>
                      </a:r>
                      <a:r>
                        <a:rPr lang="en-US" sz="1000" b="1" kern="1200" dirty="0" smtClean="0">
                          <a:solidFill>
                            <a:schemeClr val="accent6"/>
                          </a:solidFill>
                          <a:latin typeface="Courier New" pitchFamily="49" charset="0"/>
                          <a:ea typeface="+mn-ea"/>
                          <a:cs typeface="Courier New" pitchFamily="49" charset="0"/>
                        </a:rPr>
                        <a:t>x</a:t>
                      </a:r>
                      <a:r>
                        <a:rPr lang="en-US" sz="1000" b="1" kern="1200" dirty="0" smtClean="0">
                          <a:solidFill>
                            <a:schemeClr val="tx1"/>
                          </a:solidFill>
                          <a:latin typeface="Courier New" pitchFamily="49" charset="0"/>
                          <a:ea typeface="+mn-ea"/>
                          <a:cs typeface="Courier New" pitchFamily="49" charset="0"/>
                        </a:rPr>
                        <a:t> </a:t>
                      </a:r>
                      <a:r>
                        <a:rPr lang="en-US" sz="1000" b="1" kern="1200" dirty="0" smtClean="0">
                          <a:solidFill>
                            <a:srgbClr val="339933"/>
                          </a:solidFill>
                          <a:latin typeface="Courier New" pitchFamily="49" charset="0"/>
                          <a:ea typeface="+mn-ea"/>
                          <a:cs typeface="Courier New" pitchFamily="49" charset="0"/>
                        </a:rPr>
                        <a:t>xxxx</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bg2"/>
                          </a:solidFill>
                          <a:latin typeface="+mn-lt"/>
                          <a:cs typeface="Courier New" pitchFamily="49" charset="0"/>
                        </a:rPr>
                        <a:t>Group ID</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r>
            </a:tbl>
          </a:graphicData>
        </a:graphic>
      </p:graphicFrame>
      <p:sp>
        <p:nvSpPr>
          <p:cNvPr id="1784834" name="Rectangle 2"/>
          <p:cNvSpPr>
            <a:spLocks noGrp="1" noChangeArrowheads="1"/>
          </p:cNvSpPr>
          <p:nvPr>
            <p:ph type="title"/>
          </p:nvPr>
        </p:nvSpPr>
        <p:spPr/>
        <p:txBody>
          <a:bodyPr/>
          <a:lstStyle/>
          <a:p>
            <a:r>
              <a:rPr lang="en-US" dirty="0" smtClean="0"/>
              <a:t>IPv6 Multicast Address</a:t>
            </a:r>
          </a:p>
        </p:txBody>
      </p:sp>
      <p:sp>
        <p:nvSpPr>
          <p:cNvPr id="1784835" name="Rectangle 3"/>
          <p:cNvSpPr>
            <a:spLocks noGrp="1" noChangeArrowheads="1"/>
          </p:cNvSpPr>
          <p:nvPr>
            <p:ph idx="1"/>
          </p:nvPr>
        </p:nvSpPr>
        <p:spPr>
          <a:xfrm>
            <a:off x="279401" y="1183341"/>
            <a:ext cx="8520354" cy="2410760"/>
          </a:xfrm>
        </p:spPr>
        <p:txBody>
          <a:bodyPr/>
          <a:lstStyle/>
          <a:p>
            <a:r>
              <a:rPr lang="en-US" dirty="0" smtClean="0"/>
              <a:t>The second octet of the address contains the prefix and transient (lifetime) flags, and the scope of the multicast address.</a:t>
            </a:r>
          </a:p>
        </p:txBody>
      </p:sp>
      <p:graphicFrame>
        <p:nvGraphicFramePr>
          <p:cNvPr id="11" name="Table 10"/>
          <p:cNvGraphicFramePr>
            <a:graphicFrameLocks noGrp="1"/>
          </p:cNvGraphicFramePr>
          <p:nvPr/>
        </p:nvGraphicFramePr>
        <p:xfrm>
          <a:off x="876300" y="4953000"/>
          <a:ext cx="2019302" cy="741680"/>
        </p:xfrm>
        <a:graphic>
          <a:graphicData uri="http://schemas.openxmlformats.org/drawingml/2006/table">
            <a:tbl>
              <a:tblPr firstRow="1" bandRow="1">
                <a:tableStyleId>{2D5ABB26-0587-4C30-8999-92F81FD0307C}</a:tableStyleId>
              </a:tblPr>
              <a:tblGrid>
                <a:gridCol w="252413"/>
                <a:gridCol w="252413"/>
                <a:gridCol w="252413"/>
                <a:gridCol w="252413"/>
                <a:gridCol w="1009650"/>
              </a:tblGrid>
              <a:tr h="370840">
                <a:tc gridSpan="4">
                  <a:txBody>
                    <a:bodyPr/>
                    <a:lstStyle/>
                    <a:p>
                      <a:pPr algn="ctr"/>
                      <a:r>
                        <a:rPr lang="en-US" sz="1600" b="1" dirty="0" smtClean="0"/>
                        <a:t>Flags</a:t>
                      </a:r>
                      <a:endParaRPr lang="en-US" sz="1600" b="1" dirty="0"/>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a:txBody>
                    <a:bodyPr/>
                    <a:lstStyle/>
                    <a:p>
                      <a:pPr algn="ctr"/>
                      <a:endParaRPr lang="en-US" dirty="0"/>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a:txBody>
                    <a:bodyPr/>
                    <a:lstStyle/>
                    <a:p>
                      <a:pPr algn="ctr"/>
                      <a:endParaRPr lang="en-US" dirty="0"/>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a:txBody>
                    <a:bodyPr/>
                    <a:lstStyle/>
                    <a:p>
                      <a:pPr algn="ctr"/>
                      <a:endParaRPr lang="en-US" dirty="0"/>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1600" b="1" dirty="0" smtClean="0"/>
                        <a:t>Scope</a:t>
                      </a:r>
                      <a:endParaRPr lang="en-US" sz="1600" b="1" dirty="0"/>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r h="370840">
                <a:tc>
                  <a:txBody>
                    <a:bodyPr/>
                    <a:lstStyle/>
                    <a:p>
                      <a:pPr algn="ctr"/>
                      <a:r>
                        <a:rPr lang="en-US" sz="1600" b="0" dirty="0" smtClean="0">
                          <a:latin typeface="Courier New" pitchFamily="49" charset="0"/>
                          <a:cs typeface="Courier New" pitchFamily="49" charset="0"/>
                        </a:rPr>
                        <a:t>0</a:t>
                      </a:r>
                      <a:endParaRPr lang="en-US" sz="1600" b="0" dirty="0">
                        <a:latin typeface="Courier New" pitchFamily="49" charset="0"/>
                        <a:cs typeface="Courier New" pitchFamily="49"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1600" b="0" dirty="0" smtClean="0">
                          <a:latin typeface="Courier New" pitchFamily="49" charset="0"/>
                          <a:cs typeface="Courier New" pitchFamily="49" charset="0"/>
                        </a:rPr>
                        <a:t>0</a:t>
                      </a:r>
                      <a:endParaRPr lang="en-US" sz="1600" b="0" dirty="0">
                        <a:latin typeface="Courier New" pitchFamily="49" charset="0"/>
                        <a:cs typeface="Courier New" pitchFamily="49"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1400" b="1" dirty="0" smtClean="0">
                          <a:solidFill>
                            <a:srgbClr val="002060"/>
                          </a:solidFill>
                          <a:latin typeface="Courier New" pitchFamily="49" charset="0"/>
                          <a:cs typeface="Courier New" pitchFamily="49" charset="0"/>
                        </a:rPr>
                        <a:t>P</a:t>
                      </a:r>
                      <a:endParaRPr lang="en-US" sz="1400" b="1" dirty="0">
                        <a:solidFill>
                          <a:srgbClr val="002060"/>
                        </a:solidFill>
                        <a:latin typeface="Courier New" pitchFamily="49" charset="0"/>
                        <a:cs typeface="Courier New" pitchFamily="49"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1400" b="1" dirty="0" smtClean="0">
                          <a:solidFill>
                            <a:schemeClr val="accent6"/>
                          </a:solidFill>
                          <a:latin typeface="Courier New" pitchFamily="49" charset="0"/>
                          <a:cs typeface="Courier New" pitchFamily="49" charset="0"/>
                        </a:rPr>
                        <a:t>T</a:t>
                      </a:r>
                      <a:endParaRPr lang="en-US" sz="1400" b="1" dirty="0">
                        <a:solidFill>
                          <a:schemeClr val="accent6"/>
                        </a:solidFill>
                        <a:latin typeface="Courier New" pitchFamily="49" charset="0"/>
                        <a:cs typeface="Courier New" pitchFamily="49"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1600" b="1" dirty="0" smtClean="0">
                          <a:solidFill>
                            <a:srgbClr val="339933"/>
                          </a:solidFill>
                          <a:latin typeface="Courier New" pitchFamily="49" charset="0"/>
                          <a:cs typeface="Courier New" pitchFamily="49" charset="0"/>
                        </a:rPr>
                        <a:t>xxxx</a:t>
                      </a:r>
                      <a:endParaRPr lang="en-US" b="1" dirty="0">
                        <a:solidFill>
                          <a:srgbClr val="339933"/>
                        </a:solidFill>
                        <a:latin typeface="Courier New" pitchFamily="49" charset="0"/>
                        <a:cs typeface="Courier New" pitchFamily="49"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bl>
          </a:graphicData>
        </a:graphic>
      </p:graphicFrame>
      <p:sp>
        <p:nvSpPr>
          <p:cNvPr id="12" name="Line 22"/>
          <p:cNvSpPr>
            <a:spLocks noChangeShapeType="1"/>
          </p:cNvSpPr>
          <p:nvPr/>
        </p:nvSpPr>
        <p:spPr bwMode="auto">
          <a:xfrm>
            <a:off x="885825" y="6007100"/>
            <a:ext cx="2103120" cy="0"/>
          </a:xfrm>
          <a:prstGeom prst="line">
            <a:avLst/>
          </a:prstGeom>
          <a:noFill/>
          <a:ln w="38100">
            <a:solidFill>
              <a:schemeClr val="tx1"/>
            </a:solidFill>
            <a:round/>
            <a:headEnd type="triangle" w="med" len="med"/>
            <a:tailEnd type="triangle" w="med" len="med"/>
          </a:ln>
        </p:spPr>
        <p:txBody>
          <a:bodyPr wrap="none" anchor="ctr"/>
          <a:lstStyle/>
          <a:p>
            <a:endParaRPr lang="en-US" sz="1800" dirty="0"/>
          </a:p>
        </p:txBody>
      </p:sp>
      <p:sp>
        <p:nvSpPr>
          <p:cNvPr id="14" name="Text Box 23"/>
          <p:cNvSpPr txBox="1">
            <a:spLocks noChangeArrowheads="1"/>
          </p:cNvSpPr>
          <p:nvPr/>
        </p:nvSpPr>
        <p:spPr bwMode="auto">
          <a:xfrm>
            <a:off x="1669428" y="5848153"/>
            <a:ext cx="680072" cy="307777"/>
          </a:xfrm>
          <a:prstGeom prst="rect">
            <a:avLst/>
          </a:prstGeom>
          <a:solidFill>
            <a:schemeClr val="bg1"/>
          </a:solidFill>
          <a:ln w="38100">
            <a:noFill/>
            <a:miter lim="800000"/>
            <a:headEnd type="none" w="sm" len="sm"/>
            <a:tailEnd/>
          </a:ln>
        </p:spPr>
        <p:txBody>
          <a:bodyPr wrap="square">
            <a:spAutoFit/>
          </a:bodyPr>
          <a:lstStyle/>
          <a:p>
            <a:pPr algn="ctr">
              <a:lnSpc>
                <a:spcPct val="100000"/>
              </a:lnSpc>
              <a:spcBef>
                <a:spcPct val="0"/>
              </a:spcBef>
            </a:pPr>
            <a:r>
              <a:rPr lang="en-US" sz="1400" dirty="0" smtClean="0"/>
              <a:t>8 bits</a:t>
            </a:r>
            <a:endParaRPr lang="en-US" sz="1800" dirty="0"/>
          </a:p>
        </p:txBody>
      </p:sp>
      <p:sp>
        <p:nvSpPr>
          <p:cNvPr id="21" name="TextBox 20"/>
          <p:cNvSpPr txBox="1"/>
          <p:nvPr/>
        </p:nvSpPr>
        <p:spPr>
          <a:xfrm>
            <a:off x="3479800" y="4495800"/>
            <a:ext cx="6706516" cy="1089529"/>
          </a:xfrm>
          <a:prstGeom prst="rect">
            <a:avLst/>
          </a:prstGeom>
          <a:noFill/>
        </p:spPr>
        <p:txBody>
          <a:bodyPr wrap="none" rtlCol="0" anchor="t" anchorCtr="0">
            <a:noAutofit/>
          </a:bodyPr>
          <a:lstStyle/>
          <a:p>
            <a:pPr algn="l"/>
            <a:r>
              <a:rPr lang="en-US" sz="1600" b="1" dirty="0" smtClean="0"/>
              <a:t>Flags:</a:t>
            </a:r>
          </a:p>
          <a:p>
            <a:pPr marL="342900" indent="-177800" algn="l">
              <a:buFont typeface="Arial" pitchFamily="34" charset="0"/>
              <a:buChar char="•"/>
            </a:pPr>
            <a:r>
              <a:rPr lang="en-US" sz="1800" b="1" dirty="0" smtClean="0">
                <a:solidFill>
                  <a:srgbClr val="002060"/>
                </a:solidFill>
                <a:latin typeface="Courier New" pitchFamily="49" charset="0"/>
                <a:cs typeface="Courier New" pitchFamily="49" charset="0"/>
              </a:rPr>
              <a:t>P</a:t>
            </a:r>
            <a:r>
              <a:rPr lang="en-US" sz="1400" dirty="0" smtClean="0"/>
              <a:t> = Prefix for unicast-based assignments</a:t>
            </a:r>
          </a:p>
          <a:p>
            <a:pPr marL="342900" indent="-177800" algn="l">
              <a:buFont typeface="Arial" pitchFamily="34" charset="0"/>
              <a:buChar char="•"/>
            </a:pPr>
            <a:r>
              <a:rPr lang="en-US" sz="1800" b="1" dirty="0" smtClean="0">
                <a:solidFill>
                  <a:schemeClr val="accent6"/>
                </a:solidFill>
                <a:latin typeface="Courier New" pitchFamily="49" charset="0"/>
                <a:cs typeface="Courier New" pitchFamily="49" charset="0"/>
              </a:rPr>
              <a:t>T</a:t>
            </a:r>
            <a:r>
              <a:rPr lang="en-US" sz="1400" dirty="0" smtClean="0"/>
              <a:t> = </a:t>
            </a:r>
            <a:r>
              <a:rPr lang="en-US" sz="1800" b="1" dirty="0" smtClean="0">
                <a:solidFill>
                  <a:schemeClr val="accent6"/>
                </a:solidFill>
                <a:latin typeface="Courier New" pitchFamily="49" charset="0"/>
                <a:cs typeface="Courier New" pitchFamily="49" charset="0"/>
              </a:rPr>
              <a:t>0</a:t>
            </a:r>
            <a:r>
              <a:rPr lang="en-US" sz="1400" dirty="0" smtClean="0"/>
              <a:t> if permanent, </a:t>
            </a:r>
            <a:r>
              <a:rPr lang="en-US" sz="1800" b="1" dirty="0" smtClean="0">
                <a:solidFill>
                  <a:schemeClr val="accent6"/>
                </a:solidFill>
                <a:latin typeface="Courier New" pitchFamily="49" charset="0"/>
                <a:cs typeface="Courier New" pitchFamily="49" charset="0"/>
              </a:rPr>
              <a:t>1</a:t>
            </a:r>
            <a:r>
              <a:rPr lang="en-US" sz="1400" dirty="0" smtClean="0"/>
              <a:t> if temporary</a:t>
            </a:r>
          </a:p>
          <a:p>
            <a:pPr marL="342900" indent="-177800" algn="l">
              <a:buFont typeface="Arial" pitchFamily="34" charset="0"/>
              <a:buChar char="•"/>
            </a:pPr>
            <a:endParaRPr lang="en-US" sz="1400" dirty="0" smtClean="0"/>
          </a:p>
          <a:p>
            <a:pPr algn="l"/>
            <a:r>
              <a:rPr lang="en-US" sz="1600" b="1" dirty="0" smtClean="0"/>
              <a:t>Scope:</a:t>
            </a:r>
          </a:p>
          <a:p>
            <a:pPr marL="342900" indent="-177800" algn="l">
              <a:buFont typeface="Arial" pitchFamily="34" charset="0"/>
              <a:buChar char="•"/>
            </a:pPr>
            <a:r>
              <a:rPr lang="en-US" sz="1400" b="1" dirty="0" smtClean="0">
                <a:latin typeface="Courier New" pitchFamily="49" charset="0"/>
                <a:cs typeface="Courier New" pitchFamily="49" charset="0"/>
              </a:rPr>
              <a:t>1 (</a:t>
            </a:r>
            <a:r>
              <a:rPr lang="en-US" sz="1400" b="1" dirty="0" smtClean="0">
                <a:solidFill>
                  <a:srgbClr val="339933"/>
                </a:solidFill>
                <a:latin typeface="Courier New" pitchFamily="49" charset="0"/>
                <a:cs typeface="Courier New" pitchFamily="49" charset="0"/>
              </a:rPr>
              <a:t>0001</a:t>
            </a:r>
            <a:r>
              <a:rPr lang="en-US" sz="1400" b="1" dirty="0" smtClean="0">
                <a:latin typeface="Courier New" pitchFamily="49" charset="0"/>
                <a:cs typeface="Courier New" pitchFamily="49" charset="0"/>
              </a:rPr>
              <a:t>) </a:t>
            </a:r>
            <a:r>
              <a:rPr lang="en-US" sz="1400" dirty="0" smtClean="0"/>
              <a:t>= Node</a:t>
            </a:r>
          </a:p>
          <a:p>
            <a:pPr marL="342900" indent="-177800" algn="l">
              <a:buFont typeface="Arial" pitchFamily="34" charset="0"/>
              <a:buChar char="•"/>
            </a:pPr>
            <a:r>
              <a:rPr lang="en-US" sz="1400" b="1" dirty="0" smtClean="0">
                <a:latin typeface="Courier New" pitchFamily="49" charset="0"/>
                <a:cs typeface="Courier New" pitchFamily="49" charset="0"/>
              </a:rPr>
              <a:t>2 (</a:t>
            </a:r>
            <a:r>
              <a:rPr lang="en-US" sz="1400" b="1" dirty="0" smtClean="0">
                <a:solidFill>
                  <a:srgbClr val="339933"/>
                </a:solidFill>
                <a:latin typeface="Courier New" pitchFamily="49" charset="0"/>
                <a:cs typeface="Courier New" pitchFamily="49" charset="0"/>
              </a:rPr>
              <a:t>0010</a:t>
            </a:r>
            <a:r>
              <a:rPr lang="en-US" sz="1400" b="1" dirty="0" smtClean="0">
                <a:latin typeface="Courier New" pitchFamily="49" charset="0"/>
                <a:cs typeface="Courier New" pitchFamily="49" charset="0"/>
              </a:rPr>
              <a:t>) </a:t>
            </a:r>
            <a:r>
              <a:rPr lang="en-US" sz="1400" dirty="0" smtClean="0"/>
              <a:t>= Link</a:t>
            </a:r>
          </a:p>
          <a:p>
            <a:pPr marL="342900" indent="-177800" algn="l">
              <a:buFont typeface="Arial" pitchFamily="34" charset="0"/>
              <a:buChar char="•"/>
            </a:pPr>
            <a:r>
              <a:rPr lang="en-US" sz="1400" b="1" dirty="0" smtClean="0">
                <a:latin typeface="Courier New" pitchFamily="49" charset="0"/>
                <a:cs typeface="Courier New" pitchFamily="49" charset="0"/>
              </a:rPr>
              <a:t>5 (</a:t>
            </a:r>
            <a:r>
              <a:rPr lang="en-US" sz="1400" b="1" dirty="0" smtClean="0">
                <a:solidFill>
                  <a:srgbClr val="339933"/>
                </a:solidFill>
                <a:latin typeface="Courier New" pitchFamily="49" charset="0"/>
                <a:cs typeface="Courier New" pitchFamily="49" charset="0"/>
              </a:rPr>
              <a:t>0101</a:t>
            </a:r>
            <a:r>
              <a:rPr lang="en-US" sz="1400" b="1" dirty="0" smtClean="0">
                <a:latin typeface="Courier New" pitchFamily="49" charset="0"/>
                <a:cs typeface="Courier New" pitchFamily="49" charset="0"/>
              </a:rPr>
              <a:t>) </a:t>
            </a:r>
            <a:r>
              <a:rPr lang="en-US" sz="1400" dirty="0" smtClean="0"/>
              <a:t>= Site</a:t>
            </a:r>
          </a:p>
          <a:p>
            <a:pPr marL="342900" indent="-177800" algn="l">
              <a:buFont typeface="Arial" pitchFamily="34" charset="0"/>
              <a:buChar char="•"/>
            </a:pPr>
            <a:r>
              <a:rPr lang="en-US" sz="1400" b="1" dirty="0" smtClean="0">
                <a:latin typeface="Courier New" pitchFamily="49" charset="0"/>
                <a:cs typeface="Courier New" pitchFamily="49" charset="0"/>
              </a:rPr>
              <a:t>8 (</a:t>
            </a:r>
            <a:r>
              <a:rPr lang="en-US" sz="1400" b="1" dirty="0" smtClean="0">
                <a:solidFill>
                  <a:srgbClr val="339933"/>
                </a:solidFill>
                <a:latin typeface="Courier New" pitchFamily="49" charset="0"/>
                <a:cs typeface="Courier New" pitchFamily="49" charset="0"/>
              </a:rPr>
              <a:t>1000</a:t>
            </a:r>
            <a:r>
              <a:rPr lang="en-US" sz="1400" b="1" dirty="0" smtClean="0">
                <a:latin typeface="Courier New" pitchFamily="49" charset="0"/>
                <a:cs typeface="Courier New" pitchFamily="49" charset="0"/>
              </a:rPr>
              <a:t>) </a:t>
            </a:r>
            <a:r>
              <a:rPr lang="en-US" sz="1400" dirty="0" smtClean="0"/>
              <a:t>= Organization</a:t>
            </a:r>
          </a:p>
          <a:p>
            <a:pPr marL="342900" indent="-177800" algn="l">
              <a:buFont typeface="Arial" pitchFamily="34" charset="0"/>
              <a:buChar char="•"/>
            </a:pPr>
            <a:r>
              <a:rPr lang="en-US" sz="1400" b="1" dirty="0" smtClean="0">
                <a:latin typeface="Courier New" pitchFamily="49" charset="0"/>
                <a:cs typeface="Courier New" pitchFamily="49" charset="0"/>
              </a:rPr>
              <a:t>E (</a:t>
            </a:r>
            <a:r>
              <a:rPr lang="en-US" sz="1400" b="1" dirty="0" smtClean="0">
                <a:solidFill>
                  <a:srgbClr val="339933"/>
                </a:solidFill>
                <a:latin typeface="Courier New" pitchFamily="49" charset="0"/>
                <a:cs typeface="Courier New" pitchFamily="49" charset="0"/>
              </a:rPr>
              <a:t>1110</a:t>
            </a:r>
            <a:r>
              <a:rPr lang="en-US" sz="1400" b="1" dirty="0" smtClean="0">
                <a:latin typeface="Courier New" pitchFamily="49" charset="0"/>
                <a:cs typeface="Courier New" pitchFamily="49" charset="0"/>
              </a:rPr>
              <a:t>) </a:t>
            </a:r>
            <a:r>
              <a:rPr lang="en-US" sz="1400" dirty="0" smtClean="0"/>
              <a:t>= Global</a:t>
            </a:r>
            <a:endParaRPr lang="en-US" sz="1400" dirty="0"/>
          </a:p>
        </p:txBody>
      </p:sp>
      <p:sp>
        <p:nvSpPr>
          <p:cNvPr id="25" name="TextBox 24"/>
          <p:cNvSpPr txBox="1"/>
          <p:nvPr/>
        </p:nvSpPr>
        <p:spPr>
          <a:xfrm>
            <a:off x="2133600" y="3467100"/>
            <a:ext cx="397866" cy="258532"/>
          </a:xfrm>
          <a:prstGeom prst="rect">
            <a:avLst/>
          </a:prstGeom>
          <a:noFill/>
        </p:spPr>
        <p:txBody>
          <a:bodyPr wrap="none" rtlCol="0">
            <a:spAutoFit/>
          </a:bodyPr>
          <a:lstStyle/>
          <a:p>
            <a:r>
              <a:rPr lang="en-US" sz="1200" b="1" dirty="0" smtClean="0">
                <a:solidFill>
                  <a:schemeClr val="accent6"/>
                </a:solidFill>
              </a:rPr>
              <a:t>/16</a:t>
            </a:r>
            <a:endParaRPr lang="en-US" b="1" dirty="0">
              <a:solidFill>
                <a:schemeClr val="accent6"/>
              </a:solidFill>
            </a:endParaRPr>
          </a:p>
        </p:txBody>
      </p:sp>
      <p:sp>
        <p:nvSpPr>
          <p:cNvPr id="26" name="TextBox 25"/>
          <p:cNvSpPr txBox="1"/>
          <p:nvPr/>
        </p:nvSpPr>
        <p:spPr>
          <a:xfrm>
            <a:off x="1282700" y="3467100"/>
            <a:ext cx="312906" cy="258532"/>
          </a:xfrm>
          <a:prstGeom prst="rect">
            <a:avLst/>
          </a:prstGeom>
          <a:noFill/>
        </p:spPr>
        <p:txBody>
          <a:bodyPr wrap="none" rtlCol="0">
            <a:spAutoFit/>
          </a:bodyPr>
          <a:lstStyle/>
          <a:p>
            <a:r>
              <a:rPr lang="en-US" sz="1200" b="1" dirty="0" smtClean="0">
                <a:solidFill>
                  <a:schemeClr val="accent6"/>
                </a:solidFill>
              </a:rPr>
              <a:t>/8</a:t>
            </a:r>
            <a:endParaRPr lang="en-US" b="1" dirty="0">
              <a:solidFill>
                <a:schemeClr val="accent6"/>
              </a:solidFill>
            </a:endParaRPr>
          </a:p>
        </p:txBody>
      </p:sp>
      <p:sp>
        <p:nvSpPr>
          <p:cNvPr id="27" name="Line 22"/>
          <p:cNvSpPr>
            <a:spLocks noChangeShapeType="1"/>
          </p:cNvSpPr>
          <p:nvPr/>
        </p:nvSpPr>
        <p:spPr bwMode="auto">
          <a:xfrm>
            <a:off x="568325" y="3314700"/>
            <a:ext cx="7955280" cy="0"/>
          </a:xfrm>
          <a:prstGeom prst="line">
            <a:avLst/>
          </a:prstGeom>
          <a:noFill/>
          <a:ln w="38100">
            <a:solidFill>
              <a:schemeClr val="tx1"/>
            </a:solidFill>
            <a:round/>
            <a:headEnd type="triangle" w="med" len="med"/>
            <a:tailEnd type="triangle" w="med" len="med"/>
          </a:ln>
        </p:spPr>
        <p:txBody>
          <a:bodyPr wrap="none" anchor="ctr"/>
          <a:lstStyle/>
          <a:p>
            <a:endParaRPr lang="en-US" sz="1800" dirty="0"/>
          </a:p>
        </p:txBody>
      </p:sp>
      <p:sp>
        <p:nvSpPr>
          <p:cNvPr id="28" name="Text Box 23"/>
          <p:cNvSpPr txBox="1">
            <a:spLocks noChangeArrowheads="1"/>
          </p:cNvSpPr>
          <p:nvPr/>
        </p:nvSpPr>
        <p:spPr bwMode="auto">
          <a:xfrm>
            <a:off x="3879227" y="3138488"/>
            <a:ext cx="1264274" cy="307777"/>
          </a:xfrm>
          <a:prstGeom prst="rect">
            <a:avLst/>
          </a:prstGeom>
          <a:solidFill>
            <a:schemeClr val="bg1"/>
          </a:solidFill>
          <a:ln w="38100">
            <a:noFill/>
            <a:miter lim="800000"/>
            <a:headEnd type="none" w="sm" len="sm"/>
            <a:tailEnd/>
          </a:ln>
        </p:spPr>
        <p:txBody>
          <a:bodyPr wrap="square">
            <a:spAutoFit/>
          </a:bodyPr>
          <a:lstStyle/>
          <a:p>
            <a:pPr algn="ctr">
              <a:lnSpc>
                <a:spcPct val="100000"/>
              </a:lnSpc>
              <a:spcBef>
                <a:spcPct val="0"/>
              </a:spcBef>
            </a:pPr>
            <a:r>
              <a:rPr lang="en-US" sz="1400" dirty="0" smtClean="0"/>
              <a:t>128 bits</a:t>
            </a:r>
            <a:endParaRPr lang="en-US" sz="1800" dirty="0"/>
          </a:p>
        </p:txBody>
      </p:sp>
      <p:sp>
        <p:nvSpPr>
          <p:cNvPr id="15" name="Trapezoid 14"/>
          <p:cNvSpPr/>
          <p:nvPr/>
        </p:nvSpPr>
        <p:spPr bwMode="auto">
          <a:xfrm>
            <a:off x="863600" y="4432300"/>
            <a:ext cx="2032000" cy="508000"/>
          </a:xfrm>
          <a:prstGeom prst="trapezoid">
            <a:avLst>
              <a:gd name="adj" fmla="val 105613"/>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4834" name="Rectangle 2"/>
          <p:cNvSpPr>
            <a:spLocks noGrp="1" noChangeArrowheads="1"/>
          </p:cNvSpPr>
          <p:nvPr>
            <p:ph type="title"/>
          </p:nvPr>
        </p:nvSpPr>
        <p:spPr/>
        <p:txBody>
          <a:bodyPr/>
          <a:lstStyle/>
          <a:p>
            <a:r>
              <a:rPr lang="en-US" dirty="0" smtClean="0"/>
              <a:t>IPv6 Multicast Address</a:t>
            </a:r>
          </a:p>
        </p:txBody>
      </p:sp>
      <p:sp>
        <p:nvSpPr>
          <p:cNvPr id="1784835" name="Rectangle 3"/>
          <p:cNvSpPr>
            <a:spLocks noGrp="1" noChangeArrowheads="1"/>
          </p:cNvSpPr>
          <p:nvPr>
            <p:ph idx="1"/>
          </p:nvPr>
        </p:nvSpPr>
        <p:spPr>
          <a:xfrm>
            <a:off x="279401" y="1183341"/>
            <a:ext cx="8520354" cy="2410760"/>
          </a:xfrm>
        </p:spPr>
        <p:txBody>
          <a:bodyPr>
            <a:normAutofit/>
          </a:bodyPr>
          <a:lstStyle/>
          <a:p>
            <a:r>
              <a:rPr lang="en-US" dirty="0" smtClean="0"/>
              <a:t>The multicast addresses</a:t>
            </a:r>
            <a:r>
              <a:rPr lang="en-US" b="1" dirty="0" smtClean="0">
                <a:latin typeface="Courier New" pitchFamily="49" charset="0"/>
                <a:cs typeface="Courier New" pitchFamily="49" charset="0"/>
              </a:rPr>
              <a:t> FF00:: </a:t>
            </a:r>
            <a:r>
              <a:rPr lang="en-US" dirty="0" smtClean="0"/>
              <a:t>to</a:t>
            </a:r>
            <a:r>
              <a:rPr lang="en-US" b="1" dirty="0" smtClean="0">
                <a:latin typeface="Courier New" pitchFamily="49" charset="0"/>
                <a:cs typeface="Courier New" pitchFamily="49" charset="0"/>
              </a:rPr>
              <a:t> FF0F:: </a:t>
            </a:r>
            <a:r>
              <a:rPr lang="en-US" dirty="0" smtClean="0"/>
              <a:t>have the</a:t>
            </a:r>
            <a:r>
              <a:rPr lang="en-US" b="1" dirty="0" smtClean="0">
                <a:solidFill>
                  <a:schemeClr val="accent6"/>
                </a:solidFill>
                <a:latin typeface="Courier New" pitchFamily="49" charset="0"/>
                <a:cs typeface="Courier New" pitchFamily="49" charset="0"/>
              </a:rPr>
              <a:t> T </a:t>
            </a:r>
            <a:r>
              <a:rPr lang="en-US" dirty="0" smtClean="0"/>
              <a:t>flag set to</a:t>
            </a:r>
            <a:r>
              <a:rPr lang="en-US" b="1" dirty="0" smtClean="0">
                <a:solidFill>
                  <a:schemeClr val="accent6"/>
                </a:solidFill>
                <a:latin typeface="Courier New" pitchFamily="49" charset="0"/>
                <a:cs typeface="Courier New" pitchFamily="49" charset="0"/>
              </a:rPr>
              <a:t> 0 </a:t>
            </a:r>
            <a:r>
              <a:rPr lang="en-US" dirty="0" smtClean="0"/>
              <a:t>and are therefore permanent and reserved.</a:t>
            </a:r>
          </a:p>
          <a:p>
            <a:r>
              <a:rPr lang="en-US" dirty="0" smtClean="0"/>
              <a:t>For example:</a:t>
            </a:r>
          </a:p>
          <a:p>
            <a:pPr lvl="1"/>
            <a:r>
              <a:rPr lang="en-US" dirty="0" smtClean="0"/>
              <a:t>A multicast address starting with FF02::/16 is a permanent address.</a:t>
            </a:r>
          </a:p>
        </p:txBody>
      </p:sp>
      <p:graphicFrame>
        <p:nvGraphicFramePr>
          <p:cNvPr id="11" name="Table 10"/>
          <p:cNvGraphicFramePr>
            <a:graphicFrameLocks noGrp="1"/>
          </p:cNvGraphicFramePr>
          <p:nvPr/>
        </p:nvGraphicFramePr>
        <p:xfrm>
          <a:off x="876300" y="4953000"/>
          <a:ext cx="2019302" cy="741680"/>
        </p:xfrm>
        <a:graphic>
          <a:graphicData uri="http://schemas.openxmlformats.org/drawingml/2006/table">
            <a:tbl>
              <a:tblPr firstRow="1" bandRow="1">
                <a:tableStyleId>{2D5ABB26-0587-4C30-8999-92F81FD0307C}</a:tableStyleId>
              </a:tblPr>
              <a:tblGrid>
                <a:gridCol w="252413"/>
                <a:gridCol w="252413"/>
                <a:gridCol w="252413"/>
                <a:gridCol w="252413"/>
                <a:gridCol w="1009650"/>
              </a:tblGrid>
              <a:tr h="370840">
                <a:tc gridSpan="4">
                  <a:txBody>
                    <a:bodyPr/>
                    <a:lstStyle/>
                    <a:p>
                      <a:pPr algn="ctr"/>
                      <a:r>
                        <a:rPr lang="en-US" sz="1600" b="1" dirty="0" smtClean="0"/>
                        <a:t>Flags</a:t>
                      </a:r>
                      <a:endParaRPr lang="en-US" sz="1600" b="1" dirty="0"/>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a:txBody>
                    <a:bodyPr/>
                    <a:lstStyle/>
                    <a:p>
                      <a:pPr algn="ctr"/>
                      <a:endParaRPr lang="en-US" dirty="0"/>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a:txBody>
                    <a:bodyPr/>
                    <a:lstStyle/>
                    <a:p>
                      <a:pPr algn="ctr"/>
                      <a:endParaRPr lang="en-US" dirty="0"/>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a:txBody>
                    <a:bodyPr/>
                    <a:lstStyle/>
                    <a:p>
                      <a:pPr algn="ctr"/>
                      <a:endParaRPr lang="en-US" dirty="0"/>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1600" b="1" dirty="0" smtClean="0"/>
                        <a:t>Scope</a:t>
                      </a:r>
                      <a:endParaRPr lang="en-US" sz="1600" b="1" dirty="0"/>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r h="370840">
                <a:tc>
                  <a:txBody>
                    <a:bodyPr/>
                    <a:lstStyle/>
                    <a:p>
                      <a:pPr algn="ctr"/>
                      <a:r>
                        <a:rPr lang="en-US" sz="1600" b="0" dirty="0" smtClean="0">
                          <a:latin typeface="Courier New" pitchFamily="49" charset="0"/>
                          <a:cs typeface="Courier New" pitchFamily="49" charset="0"/>
                        </a:rPr>
                        <a:t>0</a:t>
                      </a:r>
                      <a:endParaRPr lang="en-US" sz="1600" b="0" dirty="0">
                        <a:latin typeface="Courier New" pitchFamily="49" charset="0"/>
                        <a:cs typeface="Courier New" pitchFamily="49"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1600" b="0" dirty="0" smtClean="0">
                          <a:latin typeface="Courier New" pitchFamily="49" charset="0"/>
                          <a:cs typeface="Courier New" pitchFamily="49" charset="0"/>
                        </a:rPr>
                        <a:t>0</a:t>
                      </a:r>
                      <a:endParaRPr lang="en-US" sz="1600" b="0" dirty="0">
                        <a:latin typeface="Courier New" pitchFamily="49" charset="0"/>
                        <a:cs typeface="Courier New" pitchFamily="49"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1400" b="1" dirty="0" smtClean="0">
                          <a:solidFill>
                            <a:srgbClr val="002060"/>
                          </a:solidFill>
                          <a:latin typeface="Courier New" pitchFamily="49" charset="0"/>
                          <a:cs typeface="Courier New" pitchFamily="49" charset="0"/>
                        </a:rPr>
                        <a:t>P</a:t>
                      </a:r>
                      <a:endParaRPr lang="en-US" sz="1400" b="1" dirty="0">
                        <a:solidFill>
                          <a:srgbClr val="002060"/>
                        </a:solidFill>
                        <a:latin typeface="Courier New" pitchFamily="49" charset="0"/>
                        <a:cs typeface="Courier New" pitchFamily="49"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1400" b="1" dirty="0" smtClean="0">
                          <a:solidFill>
                            <a:schemeClr val="accent6"/>
                          </a:solidFill>
                          <a:latin typeface="Courier New" pitchFamily="49" charset="0"/>
                          <a:cs typeface="Courier New" pitchFamily="49" charset="0"/>
                        </a:rPr>
                        <a:t>T</a:t>
                      </a:r>
                      <a:endParaRPr lang="en-US" sz="1400" b="1" dirty="0">
                        <a:solidFill>
                          <a:schemeClr val="accent6"/>
                        </a:solidFill>
                        <a:latin typeface="Courier New" pitchFamily="49" charset="0"/>
                        <a:cs typeface="Courier New" pitchFamily="49"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1600" b="1" dirty="0" smtClean="0">
                          <a:solidFill>
                            <a:srgbClr val="339933"/>
                          </a:solidFill>
                          <a:latin typeface="Courier New" pitchFamily="49" charset="0"/>
                          <a:cs typeface="Courier New" pitchFamily="49" charset="0"/>
                        </a:rPr>
                        <a:t>xxxx</a:t>
                      </a:r>
                      <a:endParaRPr lang="en-US" b="1" dirty="0">
                        <a:solidFill>
                          <a:srgbClr val="339933"/>
                        </a:solidFill>
                        <a:latin typeface="Courier New" pitchFamily="49" charset="0"/>
                        <a:cs typeface="Courier New" pitchFamily="49"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bl>
          </a:graphicData>
        </a:graphic>
      </p:graphicFrame>
      <p:sp>
        <p:nvSpPr>
          <p:cNvPr id="12" name="Line 22"/>
          <p:cNvSpPr>
            <a:spLocks noChangeShapeType="1"/>
          </p:cNvSpPr>
          <p:nvPr/>
        </p:nvSpPr>
        <p:spPr bwMode="auto">
          <a:xfrm>
            <a:off x="885825" y="6007100"/>
            <a:ext cx="2103120" cy="0"/>
          </a:xfrm>
          <a:prstGeom prst="line">
            <a:avLst/>
          </a:prstGeom>
          <a:noFill/>
          <a:ln w="38100">
            <a:solidFill>
              <a:schemeClr val="tx1"/>
            </a:solidFill>
            <a:round/>
            <a:headEnd type="triangle" w="med" len="med"/>
            <a:tailEnd type="triangle" w="med" len="med"/>
          </a:ln>
        </p:spPr>
        <p:txBody>
          <a:bodyPr wrap="none" anchor="ctr"/>
          <a:lstStyle/>
          <a:p>
            <a:endParaRPr lang="en-US" sz="1800" dirty="0"/>
          </a:p>
        </p:txBody>
      </p:sp>
      <p:sp>
        <p:nvSpPr>
          <p:cNvPr id="14" name="Text Box 23"/>
          <p:cNvSpPr txBox="1">
            <a:spLocks noChangeArrowheads="1"/>
          </p:cNvSpPr>
          <p:nvPr/>
        </p:nvSpPr>
        <p:spPr bwMode="auto">
          <a:xfrm>
            <a:off x="1669428" y="5848153"/>
            <a:ext cx="680072" cy="307777"/>
          </a:xfrm>
          <a:prstGeom prst="rect">
            <a:avLst/>
          </a:prstGeom>
          <a:solidFill>
            <a:schemeClr val="bg1"/>
          </a:solidFill>
          <a:ln w="38100">
            <a:noFill/>
            <a:miter lim="800000"/>
            <a:headEnd type="none" w="sm" len="sm"/>
            <a:tailEnd/>
          </a:ln>
        </p:spPr>
        <p:txBody>
          <a:bodyPr wrap="square">
            <a:spAutoFit/>
          </a:bodyPr>
          <a:lstStyle/>
          <a:p>
            <a:pPr algn="ctr">
              <a:lnSpc>
                <a:spcPct val="100000"/>
              </a:lnSpc>
              <a:spcBef>
                <a:spcPct val="0"/>
              </a:spcBef>
            </a:pPr>
            <a:r>
              <a:rPr lang="en-US" sz="1400" dirty="0" smtClean="0"/>
              <a:t>8 bits</a:t>
            </a:r>
            <a:endParaRPr lang="en-US" sz="1800" dirty="0"/>
          </a:p>
        </p:txBody>
      </p:sp>
      <p:sp>
        <p:nvSpPr>
          <p:cNvPr id="21" name="TextBox 20"/>
          <p:cNvSpPr txBox="1"/>
          <p:nvPr/>
        </p:nvSpPr>
        <p:spPr>
          <a:xfrm>
            <a:off x="3479800" y="4495800"/>
            <a:ext cx="6706516" cy="1089529"/>
          </a:xfrm>
          <a:prstGeom prst="rect">
            <a:avLst/>
          </a:prstGeom>
          <a:noFill/>
        </p:spPr>
        <p:txBody>
          <a:bodyPr wrap="none" rtlCol="0" anchor="t" anchorCtr="0">
            <a:noAutofit/>
          </a:bodyPr>
          <a:lstStyle/>
          <a:p>
            <a:pPr algn="l"/>
            <a:r>
              <a:rPr lang="en-US" sz="1600" b="1" dirty="0" smtClean="0"/>
              <a:t>Flags:</a:t>
            </a:r>
          </a:p>
          <a:p>
            <a:pPr marL="342900" indent="-177800" algn="l">
              <a:buFont typeface="Arial" pitchFamily="34" charset="0"/>
              <a:buChar char="•"/>
            </a:pPr>
            <a:r>
              <a:rPr lang="en-US" sz="1800" b="1" dirty="0" smtClean="0">
                <a:solidFill>
                  <a:srgbClr val="002060"/>
                </a:solidFill>
                <a:latin typeface="Courier New" pitchFamily="49" charset="0"/>
                <a:cs typeface="Courier New" pitchFamily="49" charset="0"/>
              </a:rPr>
              <a:t>P</a:t>
            </a:r>
            <a:r>
              <a:rPr lang="en-US" sz="1400" dirty="0" smtClean="0"/>
              <a:t> = Prefix for unicast-based assignments</a:t>
            </a:r>
          </a:p>
          <a:p>
            <a:pPr marL="342900" indent="-177800" algn="l">
              <a:buFont typeface="Arial" pitchFamily="34" charset="0"/>
              <a:buChar char="•"/>
            </a:pPr>
            <a:r>
              <a:rPr lang="en-US" sz="1800" b="1" dirty="0" smtClean="0">
                <a:solidFill>
                  <a:schemeClr val="accent6"/>
                </a:solidFill>
                <a:latin typeface="Courier New" pitchFamily="49" charset="0"/>
                <a:cs typeface="Courier New" pitchFamily="49" charset="0"/>
              </a:rPr>
              <a:t>T</a:t>
            </a:r>
            <a:r>
              <a:rPr lang="en-US" sz="1400" dirty="0" smtClean="0"/>
              <a:t> = </a:t>
            </a:r>
            <a:r>
              <a:rPr lang="en-US" sz="1800" b="1" dirty="0" smtClean="0">
                <a:solidFill>
                  <a:schemeClr val="accent6"/>
                </a:solidFill>
                <a:latin typeface="Courier New" pitchFamily="49" charset="0"/>
                <a:cs typeface="Courier New" pitchFamily="49" charset="0"/>
              </a:rPr>
              <a:t>0</a:t>
            </a:r>
            <a:r>
              <a:rPr lang="en-US" sz="1400" dirty="0" smtClean="0"/>
              <a:t> if permanent, </a:t>
            </a:r>
            <a:r>
              <a:rPr lang="en-US" sz="1800" b="1" dirty="0" smtClean="0">
                <a:solidFill>
                  <a:schemeClr val="accent6"/>
                </a:solidFill>
                <a:latin typeface="Courier New" pitchFamily="49" charset="0"/>
                <a:cs typeface="Courier New" pitchFamily="49" charset="0"/>
              </a:rPr>
              <a:t>1</a:t>
            </a:r>
            <a:r>
              <a:rPr lang="en-US" sz="1400" dirty="0" smtClean="0"/>
              <a:t> if temporary</a:t>
            </a:r>
          </a:p>
          <a:p>
            <a:pPr marL="342900" indent="-177800" algn="l">
              <a:buFont typeface="Arial" pitchFamily="34" charset="0"/>
              <a:buChar char="•"/>
            </a:pPr>
            <a:endParaRPr lang="en-US" sz="1400" dirty="0" smtClean="0"/>
          </a:p>
          <a:p>
            <a:pPr algn="l"/>
            <a:r>
              <a:rPr lang="en-US" sz="1600" b="1" dirty="0" smtClean="0"/>
              <a:t>Scope:</a:t>
            </a:r>
          </a:p>
          <a:p>
            <a:pPr marL="342900" indent="-177800" algn="l">
              <a:buFont typeface="Arial" pitchFamily="34" charset="0"/>
              <a:buChar char="•"/>
            </a:pPr>
            <a:r>
              <a:rPr lang="en-US" sz="1400" b="1" dirty="0" smtClean="0">
                <a:latin typeface="Courier New" pitchFamily="49" charset="0"/>
                <a:cs typeface="Courier New" pitchFamily="49" charset="0"/>
              </a:rPr>
              <a:t>1 (</a:t>
            </a:r>
            <a:r>
              <a:rPr lang="en-US" sz="1400" b="1" dirty="0" smtClean="0">
                <a:solidFill>
                  <a:srgbClr val="339933"/>
                </a:solidFill>
                <a:latin typeface="Courier New" pitchFamily="49" charset="0"/>
                <a:cs typeface="Courier New" pitchFamily="49" charset="0"/>
              </a:rPr>
              <a:t>0001</a:t>
            </a:r>
            <a:r>
              <a:rPr lang="en-US" sz="1400" b="1" dirty="0" smtClean="0">
                <a:latin typeface="Courier New" pitchFamily="49" charset="0"/>
                <a:cs typeface="Courier New" pitchFamily="49" charset="0"/>
              </a:rPr>
              <a:t>) </a:t>
            </a:r>
            <a:r>
              <a:rPr lang="en-US" sz="1400" dirty="0" smtClean="0"/>
              <a:t>= Node</a:t>
            </a:r>
          </a:p>
          <a:p>
            <a:pPr marL="342900" indent="-177800" algn="l">
              <a:buFont typeface="Arial" pitchFamily="34" charset="0"/>
              <a:buChar char="•"/>
            </a:pPr>
            <a:r>
              <a:rPr lang="en-US" sz="1400" b="1" dirty="0" smtClean="0">
                <a:latin typeface="Courier New" pitchFamily="49" charset="0"/>
                <a:cs typeface="Courier New" pitchFamily="49" charset="0"/>
              </a:rPr>
              <a:t>2 (</a:t>
            </a:r>
            <a:r>
              <a:rPr lang="en-US" sz="1400" b="1" dirty="0" smtClean="0">
                <a:solidFill>
                  <a:srgbClr val="339933"/>
                </a:solidFill>
                <a:latin typeface="Courier New" pitchFamily="49" charset="0"/>
                <a:cs typeface="Courier New" pitchFamily="49" charset="0"/>
              </a:rPr>
              <a:t>0010</a:t>
            </a:r>
            <a:r>
              <a:rPr lang="en-US" sz="1400" b="1" dirty="0" smtClean="0">
                <a:latin typeface="Courier New" pitchFamily="49" charset="0"/>
                <a:cs typeface="Courier New" pitchFamily="49" charset="0"/>
              </a:rPr>
              <a:t>) </a:t>
            </a:r>
            <a:r>
              <a:rPr lang="en-US" sz="1400" dirty="0" smtClean="0"/>
              <a:t>= Link</a:t>
            </a:r>
          </a:p>
          <a:p>
            <a:pPr marL="342900" indent="-177800" algn="l">
              <a:buFont typeface="Arial" pitchFamily="34" charset="0"/>
              <a:buChar char="•"/>
            </a:pPr>
            <a:r>
              <a:rPr lang="en-US" sz="1400" b="1" dirty="0" smtClean="0">
                <a:latin typeface="Courier New" pitchFamily="49" charset="0"/>
                <a:cs typeface="Courier New" pitchFamily="49" charset="0"/>
              </a:rPr>
              <a:t>5 (</a:t>
            </a:r>
            <a:r>
              <a:rPr lang="en-US" sz="1400" b="1" dirty="0" smtClean="0">
                <a:solidFill>
                  <a:srgbClr val="339933"/>
                </a:solidFill>
                <a:latin typeface="Courier New" pitchFamily="49" charset="0"/>
                <a:cs typeface="Courier New" pitchFamily="49" charset="0"/>
              </a:rPr>
              <a:t>0101</a:t>
            </a:r>
            <a:r>
              <a:rPr lang="en-US" sz="1400" b="1" dirty="0" smtClean="0">
                <a:latin typeface="Courier New" pitchFamily="49" charset="0"/>
                <a:cs typeface="Courier New" pitchFamily="49" charset="0"/>
              </a:rPr>
              <a:t>) </a:t>
            </a:r>
            <a:r>
              <a:rPr lang="en-US" sz="1400" dirty="0" smtClean="0"/>
              <a:t>= Site</a:t>
            </a:r>
          </a:p>
          <a:p>
            <a:pPr marL="342900" indent="-177800" algn="l">
              <a:buFont typeface="Arial" pitchFamily="34" charset="0"/>
              <a:buChar char="•"/>
            </a:pPr>
            <a:r>
              <a:rPr lang="en-US" sz="1400" b="1" dirty="0" smtClean="0">
                <a:latin typeface="Courier New" pitchFamily="49" charset="0"/>
                <a:cs typeface="Courier New" pitchFamily="49" charset="0"/>
              </a:rPr>
              <a:t>8 (</a:t>
            </a:r>
            <a:r>
              <a:rPr lang="en-US" sz="1400" b="1" dirty="0" smtClean="0">
                <a:solidFill>
                  <a:srgbClr val="339933"/>
                </a:solidFill>
                <a:latin typeface="Courier New" pitchFamily="49" charset="0"/>
                <a:cs typeface="Courier New" pitchFamily="49" charset="0"/>
              </a:rPr>
              <a:t>1000</a:t>
            </a:r>
            <a:r>
              <a:rPr lang="en-US" sz="1400" b="1" dirty="0" smtClean="0">
                <a:latin typeface="Courier New" pitchFamily="49" charset="0"/>
                <a:cs typeface="Courier New" pitchFamily="49" charset="0"/>
              </a:rPr>
              <a:t>) </a:t>
            </a:r>
            <a:r>
              <a:rPr lang="en-US" sz="1400" dirty="0" smtClean="0"/>
              <a:t>= Organization</a:t>
            </a:r>
          </a:p>
          <a:p>
            <a:pPr marL="342900" indent="-177800" algn="l">
              <a:buFont typeface="Arial" pitchFamily="34" charset="0"/>
              <a:buChar char="•"/>
            </a:pPr>
            <a:r>
              <a:rPr lang="en-US" sz="1400" b="1" dirty="0" smtClean="0">
                <a:latin typeface="Courier New" pitchFamily="49" charset="0"/>
                <a:cs typeface="Courier New" pitchFamily="49" charset="0"/>
              </a:rPr>
              <a:t>E (</a:t>
            </a:r>
            <a:r>
              <a:rPr lang="en-US" sz="1400" b="1" dirty="0" smtClean="0">
                <a:solidFill>
                  <a:srgbClr val="339933"/>
                </a:solidFill>
                <a:latin typeface="Courier New" pitchFamily="49" charset="0"/>
                <a:cs typeface="Courier New" pitchFamily="49" charset="0"/>
              </a:rPr>
              <a:t>1110</a:t>
            </a:r>
            <a:r>
              <a:rPr lang="en-US" sz="1400" b="1" dirty="0" smtClean="0">
                <a:latin typeface="Courier New" pitchFamily="49" charset="0"/>
                <a:cs typeface="Courier New" pitchFamily="49" charset="0"/>
              </a:rPr>
              <a:t>) </a:t>
            </a:r>
            <a:r>
              <a:rPr lang="en-US" sz="1400" dirty="0" smtClean="0"/>
              <a:t>= Global</a:t>
            </a:r>
            <a:endParaRPr lang="en-US" sz="1400" dirty="0"/>
          </a:p>
        </p:txBody>
      </p:sp>
      <p:sp>
        <p:nvSpPr>
          <p:cNvPr id="25" name="TextBox 24"/>
          <p:cNvSpPr txBox="1"/>
          <p:nvPr/>
        </p:nvSpPr>
        <p:spPr>
          <a:xfrm>
            <a:off x="2133600" y="3467100"/>
            <a:ext cx="397866" cy="258532"/>
          </a:xfrm>
          <a:prstGeom prst="rect">
            <a:avLst/>
          </a:prstGeom>
          <a:noFill/>
        </p:spPr>
        <p:txBody>
          <a:bodyPr wrap="none" rtlCol="0">
            <a:spAutoFit/>
          </a:bodyPr>
          <a:lstStyle/>
          <a:p>
            <a:r>
              <a:rPr lang="en-US" sz="1200" b="1" dirty="0" smtClean="0">
                <a:solidFill>
                  <a:schemeClr val="accent6"/>
                </a:solidFill>
              </a:rPr>
              <a:t>/16</a:t>
            </a:r>
            <a:endParaRPr lang="en-US" b="1" dirty="0">
              <a:solidFill>
                <a:schemeClr val="accent6"/>
              </a:solidFill>
            </a:endParaRPr>
          </a:p>
        </p:txBody>
      </p:sp>
      <p:sp>
        <p:nvSpPr>
          <p:cNvPr id="26" name="TextBox 25"/>
          <p:cNvSpPr txBox="1"/>
          <p:nvPr/>
        </p:nvSpPr>
        <p:spPr>
          <a:xfrm>
            <a:off x="1282700" y="3467100"/>
            <a:ext cx="312906" cy="258532"/>
          </a:xfrm>
          <a:prstGeom prst="rect">
            <a:avLst/>
          </a:prstGeom>
          <a:noFill/>
        </p:spPr>
        <p:txBody>
          <a:bodyPr wrap="none" rtlCol="0">
            <a:spAutoFit/>
          </a:bodyPr>
          <a:lstStyle/>
          <a:p>
            <a:r>
              <a:rPr lang="en-US" sz="1200" b="1" dirty="0" smtClean="0">
                <a:solidFill>
                  <a:schemeClr val="accent6"/>
                </a:solidFill>
              </a:rPr>
              <a:t>/8</a:t>
            </a:r>
            <a:endParaRPr lang="en-US" b="1" dirty="0">
              <a:solidFill>
                <a:schemeClr val="accent6"/>
              </a:solidFill>
            </a:endParaRPr>
          </a:p>
        </p:txBody>
      </p:sp>
      <p:sp>
        <p:nvSpPr>
          <p:cNvPr id="27" name="Line 22"/>
          <p:cNvSpPr>
            <a:spLocks noChangeShapeType="1"/>
          </p:cNvSpPr>
          <p:nvPr/>
        </p:nvSpPr>
        <p:spPr bwMode="auto">
          <a:xfrm>
            <a:off x="568325" y="3314700"/>
            <a:ext cx="7955280" cy="0"/>
          </a:xfrm>
          <a:prstGeom prst="line">
            <a:avLst/>
          </a:prstGeom>
          <a:noFill/>
          <a:ln w="38100">
            <a:solidFill>
              <a:schemeClr val="tx1"/>
            </a:solidFill>
            <a:round/>
            <a:headEnd type="triangle" w="med" len="med"/>
            <a:tailEnd type="triangle" w="med" len="med"/>
          </a:ln>
        </p:spPr>
        <p:txBody>
          <a:bodyPr wrap="none" anchor="ctr"/>
          <a:lstStyle/>
          <a:p>
            <a:endParaRPr lang="en-US" sz="1800" dirty="0"/>
          </a:p>
        </p:txBody>
      </p:sp>
      <p:sp>
        <p:nvSpPr>
          <p:cNvPr id="28" name="Text Box 23"/>
          <p:cNvSpPr txBox="1">
            <a:spLocks noChangeArrowheads="1"/>
          </p:cNvSpPr>
          <p:nvPr/>
        </p:nvSpPr>
        <p:spPr bwMode="auto">
          <a:xfrm>
            <a:off x="3879227" y="3138488"/>
            <a:ext cx="1264274" cy="307777"/>
          </a:xfrm>
          <a:prstGeom prst="rect">
            <a:avLst/>
          </a:prstGeom>
          <a:solidFill>
            <a:schemeClr val="bg1"/>
          </a:solidFill>
          <a:ln w="38100">
            <a:noFill/>
            <a:miter lim="800000"/>
            <a:headEnd type="none" w="sm" len="sm"/>
            <a:tailEnd/>
          </a:ln>
        </p:spPr>
        <p:txBody>
          <a:bodyPr wrap="square">
            <a:spAutoFit/>
          </a:bodyPr>
          <a:lstStyle/>
          <a:p>
            <a:pPr algn="ctr">
              <a:lnSpc>
                <a:spcPct val="100000"/>
              </a:lnSpc>
              <a:spcBef>
                <a:spcPct val="0"/>
              </a:spcBef>
            </a:pPr>
            <a:r>
              <a:rPr lang="en-US" sz="1400" dirty="0" smtClean="0"/>
              <a:t>128 bits</a:t>
            </a:r>
            <a:endParaRPr lang="en-US" sz="1800" dirty="0"/>
          </a:p>
        </p:txBody>
      </p:sp>
      <p:sp>
        <p:nvSpPr>
          <p:cNvPr id="15" name="Trapezoid 14"/>
          <p:cNvSpPr/>
          <p:nvPr/>
        </p:nvSpPr>
        <p:spPr bwMode="auto">
          <a:xfrm>
            <a:off x="863600" y="4432300"/>
            <a:ext cx="2032000" cy="508000"/>
          </a:xfrm>
          <a:prstGeom prst="trapezoid">
            <a:avLst>
              <a:gd name="adj" fmla="val 105613"/>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aphicFrame>
        <p:nvGraphicFramePr>
          <p:cNvPr id="17" name="Table 16"/>
          <p:cNvGraphicFramePr>
            <a:graphicFrameLocks noGrp="1"/>
          </p:cNvGraphicFramePr>
          <p:nvPr/>
        </p:nvGraphicFramePr>
        <p:xfrm>
          <a:off x="558800" y="3873500"/>
          <a:ext cx="7975600" cy="548640"/>
        </p:xfrm>
        <a:graphic>
          <a:graphicData uri="http://schemas.openxmlformats.org/drawingml/2006/table">
            <a:tbl>
              <a:tblPr firstRow="1" bandRow="1">
                <a:tableStyleId>{2D5ABB26-0587-4C30-8999-92F81FD0307C}</a:tableStyleId>
              </a:tblPr>
              <a:tblGrid>
                <a:gridCol w="876300"/>
                <a:gridCol w="901700"/>
                <a:gridCol w="6197600"/>
              </a:tblGrid>
              <a:tr h="370840">
                <a:tc>
                  <a:txBody>
                    <a:bodyPr/>
                    <a:lstStyle/>
                    <a:p>
                      <a:pPr algn="l">
                        <a:tabLst>
                          <a:tab pos="342900" algn="l"/>
                        </a:tabLst>
                      </a:pPr>
                      <a:r>
                        <a:rPr lang="en-US" sz="2000" b="1" dirty="0" smtClean="0">
                          <a:solidFill>
                            <a:schemeClr val="tx1"/>
                          </a:solidFill>
                          <a:latin typeface="Courier New" pitchFamily="49" charset="0"/>
                          <a:cs typeface="Courier New" pitchFamily="49" charset="0"/>
                        </a:rPr>
                        <a:t>F</a:t>
                      </a:r>
                      <a:r>
                        <a:rPr lang="en-US" sz="2000" dirty="0" smtClean="0"/>
                        <a:t>	</a:t>
                      </a:r>
                      <a:r>
                        <a:rPr lang="en-US" sz="2000" b="1" dirty="0" smtClean="0">
                          <a:solidFill>
                            <a:schemeClr val="tx1"/>
                          </a:solidFill>
                          <a:latin typeface="Courier New" pitchFamily="49" charset="0"/>
                          <a:cs typeface="Courier New" pitchFamily="49" charset="0"/>
                        </a:rPr>
                        <a:t>F</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dirty="0" smtClean="0">
                          <a:solidFill>
                            <a:schemeClr val="accent6"/>
                          </a:solidFill>
                          <a:latin typeface="Courier New" pitchFamily="49" charset="0"/>
                          <a:cs typeface="Courier New" pitchFamily="49" charset="0"/>
                        </a:rPr>
                        <a:t>1111 1111</a:t>
                      </a:r>
                      <a:endParaRPr lang="en-US" sz="1000" b="1" kern="1200" dirty="0" smtClean="0">
                        <a:solidFill>
                          <a:schemeClr val="tx1"/>
                        </a:solidFill>
                        <a:latin typeface="Courier New" pitchFamily="49" charset="0"/>
                        <a:ea typeface="+mn-ea"/>
                        <a:cs typeface="Courier New" pitchFamily="49"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algn="l">
                        <a:tabLst>
                          <a:tab pos="342900" algn="l"/>
                        </a:tabLst>
                      </a:pPr>
                      <a:r>
                        <a:rPr lang="en-US" sz="2000" b="1" dirty="0" smtClean="0">
                          <a:solidFill>
                            <a:schemeClr val="tx1"/>
                          </a:solidFill>
                          <a:latin typeface="Courier New" pitchFamily="49" charset="0"/>
                          <a:cs typeface="Courier New" pitchFamily="49" charset="0"/>
                        </a:rPr>
                        <a:t>0</a:t>
                      </a:r>
                      <a:r>
                        <a:rPr lang="en-US" sz="2000" dirty="0" smtClean="0"/>
                        <a:t>	</a:t>
                      </a:r>
                      <a:r>
                        <a:rPr lang="en-US" sz="2000" b="1" dirty="0" smtClean="0">
                          <a:solidFill>
                            <a:schemeClr val="tx1"/>
                          </a:solidFill>
                          <a:latin typeface="Courier New" pitchFamily="49" charset="0"/>
                          <a:cs typeface="Courier New" pitchFamily="49" charset="0"/>
                        </a:rPr>
                        <a:t>0</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Courier New" pitchFamily="49" charset="0"/>
                          <a:ea typeface="+mn-ea"/>
                          <a:cs typeface="Courier New" pitchFamily="49" charset="0"/>
                        </a:rPr>
                        <a:t>00</a:t>
                      </a:r>
                      <a:r>
                        <a:rPr lang="en-US" sz="1000" b="1" kern="1200" dirty="0" smtClean="0">
                          <a:solidFill>
                            <a:srgbClr val="002060"/>
                          </a:solidFill>
                          <a:latin typeface="Courier New" pitchFamily="49" charset="0"/>
                          <a:ea typeface="+mn-ea"/>
                          <a:cs typeface="Courier New" pitchFamily="49" charset="0"/>
                        </a:rPr>
                        <a:t>x</a:t>
                      </a:r>
                      <a:r>
                        <a:rPr lang="en-US" sz="1000" b="1" kern="1200" dirty="0" smtClean="0">
                          <a:solidFill>
                            <a:schemeClr val="accent6"/>
                          </a:solidFill>
                          <a:latin typeface="Courier New" pitchFamily="49" charset="0"/>
                          <a:ea typeface="+mn-ea"/>
                          <a:cs typeface="Courier New" pitchFamily="49" charset="0"/>
                        </a:rPr>
                        <a:t>x</a:t>
                      </a:r>
                      <a:r>
                        <a:rPr lang="en-US" sz="1000" b="1" kern="1200" dirty="0" smtClean="0">
                          <a:solidFill>
                            <a:schemeClr val="tx1"/>
                          </a:solidFill>
                          <a:latin typeface="Courier New" pitchFamily="49" charset="0"/>
                          <a:ea typeface="+mn-ea"/>
                          <a:cs typeface="Courier New" pitchFamily="49" charset="0"/>
                        </a:rPr>
                        <a:t> </a:t>
                      </a:r>
                      <a:r>
                        <a:rPr lang="en-US" sz="1000" b="1" kern="1200" dirty="0" smtClean="0">
                          <a:solidFill>
                            <a:srgbClr val="339933"/>
                          </a:solidFill>
                          <a:latin typeface="Courier New" pitchFamily="49" charset="0"/>
                          <a:ea typeface="+mn-ea"/>
                          <a:cs typeface="Courier New" pitchFamily="49" charset="0"/>
                        </a:rPr>
                        <a:t>xxxx</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bg2"/>
                          </a:solidFill>
                          <a:latin typeface="+mn-lt"/>
                          <a:cs typeface="Courier New" pitchFamily="49" charset="0"/>
                        </a:rPr>
                        <a:t>Group ID</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r>
            </a:tbl>
          </a:graphicData>
        </a:graphic>
      </p:graphicFrame>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Reserved IPv6 Multicast Addresses</a:t>
            </a:r>
            <a:endParaRPr lang="en-US" dirty="0"/>
          </a:p>
        </p:txBody>
      </p:sp>
      <p:graphicFrame>
        <p:nvGraphicFramePr>
          <p:cNvPr id="3" name="Table 2"/>
          <p:cNvGraphicFramePr>
            <a:graphicFrameLocks noGrp="1"/>
          </p:cNvGraphicFramePr>
          <p:nvPr/>
        </p:nvGraphicFramePr>
        <p:xfrm>
          <a:off x="370254" y="986695"/>
          <a:ext cx="8331200" cy="5148580"/>
        </p:xfrm>
        <a:graphic>
          <a:graphicData uri="http://schemas.openxmlformats.org/drawingml/2006/table">
            <a:tbl>
              <a:tblPr firstRow="1" bandRow="1">
                <a:tableStyleId>{5C22544A-7EE6-4342-B048-85BDC9FD1C3A}</a:tableStyleId>
              </a:tblPr>
              <a:tblGrid>
                <a:gridCol w="2908300"/>
                <a:gridCol w="5422900"/>
              </a:tblGrid>
              <a:tr h="774700">
                <a:tc>
                  <a:txBody>
                    <a:bodyPr/>
                    <a:lstStyle/>
                    <a:p>
                      <a:pPr algn="l">
                        <a:spcBef>
                          <a:spcPts val="0"/>
                        </a:spcBef>
                        <a:spcAft>
                          <a:spcPts val="600"/>
                        </a:spcAft>
                      </a:pPr>
                      <a:r>
                        <a:rPr lang="en-US" dirty="0" smtClean="0"/>
                        <a:t>Reserved</a:t>
                      </a:r>
                      <a:r>
                        <a:rPr lang="en-US" baseline="0" dirty="0" smtClean="0"/>
                        <a:t> Multicast Address</a:t>
                      </a:r>
                      <a:endParaRPr lang="en-US" dirty="0"/>
                    </a:p>
                  </a:txBody>
                  <a:tcPr anchor="ctr"/>
                </a:tc>
                <a:tc>
                  <a:txBody>
                    <a:bodyPr/>
                    <a:lstStyle/>
                    <a:p>
                      <a:pPr algn="l">
                        <a:spcBef>
                          <a:spcPts val="0"/>
                        </a:spcBef>
                        <a:spcAft>
                          <a:spcPts val="600"/>
                        </a:spcAft>
                      </a:pPr>
                      <a:r>
                        <a:rPr lang="en-US" dirty="0" smtClean="0"/>
                        <a:t>Description</a:t>
                      </a:r>
                      <a:endParaRPr lang="en-US" dirty="0"/>
                    </a:p>
                  </a:txBody>
                  <a:tcPr anchor="ctr"/>
                </a:tc>
              </a:tr>
              <a:tr h="640080">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en-US" sz="1800" b="1" i="0" kern="1200" dirty="0" smtClean="0">
                          <a:solidFill>
                            <a:schemeClr val="dk1"/>
                          </a:solidFill>
                          <a:effectLst/>
                          <a:latin typeface="Courier New" pitchFamily="49" charset="0"/>
                          <a:ea typeface="+mn-ea"/>
                          <a:cs typeface="Courier New" pitchFamily="49" charset="0"/>
                        </a:rPr>
                        <a:t>FF02::1</a:t>
                      </a:r>
                    </a:p>
                  </a:txBody>
                  <a:tcPr anchor="ctr"/>
                </a:tc>
                <a:tc>
                  <a:txBody>
                    <a:bodyPr/>
                    <a:lstStyle/>
                    <a:p>
                      <a:pPr marL="177800" indent="-177800" algn="l" defTabSz="814388" rtl="0" eaLnBrk="1" latinLnBrk="0" hangingPunct="1">
                        <a:lnSpc>
                          <a:spcPct val="100000"/>
                        </a:lnSpc>
                        <a:spcBef>
                          <a:spcPts val="0"/>
                        </a:spcBef>
                        <a:spcAft>
                          <a:spcPts val="600"/>
                        </a:spcAft>
                        <a:buFontTx/>
                        <a:buChar char="•"/>
                        <a:defRPr/>
                      </a:pPr>
                      <a:r>
                        <a:rPr lang="en-US" sz="1800" b="0" i="0" kern="1200" dirty="0" smtClean="0">
                          <a:solidFill>
                            <a:schemeClr val="dk1"/>
                          </a:solidFill>
                          <a:effectLst/>
                          <a:latin typeface="+mn-lt"/>
                          <a:ea typeface="+mn-ea"/>
                          <a:cs typeface="+mn-cs"/>
                        </a:rPr>
                        <a:t>All nodes on a link (link-local scope).</a:t>
                      </a:r>
                    </a:p>
                  </a:txBody>
                  <a:tcPr anchor="ctr"/>
                </a:tc>
              </a:tr>
              <a:tr h="640080">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en-US" sz="1800" b="1" i="0" kern="1200" dirty="0" smtClean="0">
                          <a:solidFill>
                            <a:schemeClr val="dk1"/>
                          </a:solidFill>
                          <a:effectLst/>
                          <a:latin typeface="Courier New" pitchFamily="49" charset="0"/>
                          <a:ea typeface="+mn-ea"/>
                          <a:cs typeface="Courier New" pitchFamily="49" charset="0"/>
                        </a:rPr>
                        <a:t>FF02::2</a:t>
                      </a:r>
                    </a:p>
                  </a:txBody>
                  <a:tcPr anchor="ctr"/>
                </a:tc>
                <a:tc>
                  <a:txBody>
                    <a:bodyPr/>
                    <a:lstStyle/>
                    <a:p>
                      <a:pPr marL="177800" indent="-177800" algn="l" defTabSz="814388" rtl="0" eaLnBrk="1" latinLnBrk="0" hangingPunct="1">
                        <a:lnSpc>
                          <a:spcPct val="100000"/>
                        </a:lnSpc>
                        <a:spcBef>
                          <a:spcPts val="0"/>
                        </a:spcBef>
                        <a:spcAft>
                          <a:spcPts val="600"/>
                        </a:spcAft>
                        <a:buFontTx/>
                        <a:buChar char="•"/>
                        <a:defRPr/>
                      </a:pPr>
                      <a:r>
                        <a:rPr lang="en-US" sz="1800" b="0" i="0" kern="1200" dirty="0" smtClean="0">
                          <a:solidFill>
                            <a:schemeClr val="dk1"/>
                          </a:solidFill>
                          <a:effectLst/>
                          <a:latin typeface="+mn-lt"/>
                          <a:ea typeface="+mn-ea"/>
                          <a:cs typeface="+mn-cs"/>
                        </a:rPr>
                        <a:t>All routers on a link.</a:t>
                      </a:r>
                    </a:p>
                  </a:txBody>
                  <a:tcPr anchor="ctr"/>
                </a:tc>
              </a:tr>
              <a:tr h="640080">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en-US" sz="1800" b="1" i="0" kern="1200" dirty="0" smtClean="0">
                          <a:solidFill>
                            <a:schemeClr val="dk1"/>
                          </a:solidFill>
                          <a:effectLst/>
                          <a:latin typeface="Courier New" pitchFamily="49" charset="0"/>
                          <a:ea typeface="+mn-ea"/>
                          <a:cs typeface="Courier New" pitchFamily="49" charset="0"/>
                        </a:rPr>
                        <a:t>FF02::9</a:t>
                      </a:r>
                    </a:p>
                  </a:txBody>
                  <a:tcPr anchor="ctr"/>
                </a:tc>
                <a:tc>
                  <a:txBody>
                    <a:bodyPr/>
                    <a:lstStyle/>
                    <a:p>
                      <a:pPr marL="177800" indent="-177800" algn="l" defTabSz="814388" rtl="0" eaLnBrk="1" latinLnBrk="0" hangingPunct="1">
                        <a:lnSpc>
                          <a:spcPct val="100000"/>
                        </a:lnSpc>
                        <a:spcBef>
                          <a:spcPts val="0"/>
                        </a:spcBef>
                        <a:spcAft>
                          <a:spcPts val="600"/>
                        </a:spcAft>
                        <a:buFontTx/>
                        <a:buChar char="•"/>
                        <a:defRPr/>
                      </a:pPr>
                      <a:r>
                        <a:rPr lang="en-US" sz="1800" b="0" i="0" kern="1200" dirty="0" smtClean="0">
                          <a:solidFill>
                            <a:schemeClr val="dk1"/>
                          </a:solidFill>
                          <a:effectLst/>
                          <a:latin typeface="+mn-lt"/>
                          <a:ea typeface="+mn-ea"/>
                          <a:cs typeface="+mn-cs"/>
                        </a:rPr>
                        <a:t>All routing information protocol (RIP) routers on a link.</a:t>
                      </a:r>
                    </a:p>
                  </a:txBody>
                  <a:tcPr anchor="ctr"/>
                </a:tc>
              </a:tr>
              <a:tr h="640080">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en-US" sz="1800" b="1" i="0" kern="1200" dirty="0" smtClean="0">
                          <a:solidFill>
                            <a:schemeClr val="dk1"/>
                          </a:solidFill>
                          <a:effectLst/>
                          <a:latin typeface="Courier New" pitchFamily="49" charset="0"/>
                          <a:ea typeface="+mn-ea"/>
                          <a:cs typeface="Courier New" pitchFamily="49" charset="0"/>
                        </a:rPr>
                        <a:t>FF02::1:FFxx:xxxx</a:t>
                      </a:r>
                    </a:p>
                  </a:txBody>
                  <a:tcPr anchor="ctr"/>
                </a:tc>
                <a:tc>
                  <a:txBody>
                    <a:bodyPr/>
                    <a:lstStyle/>
                    <a:p>
                      <a:pPr marL="177800" marR="0" indent="-177800" algn="l" defTabSz="814388" rtl="0" eaLnBrk="1" fontAlgn="auto" latinLnBrk="0" hangingPunct="1">
                        <a:lnSpc>
                          <a:spcPct val="100000"/>
                        </a:lnSpc>
                        <a:spcBef>
                          <a:spcPts val="0"/>
                        </a:spcBef>
                        <a:spcAft>
                          <a:spcPts val="600"/>
                        </a:spcAft>
                        <a:buClrTx/>
                        <a:buSzTx/>
                        <a:buFontTx/>
                        <a:buChar char="•"/>
                        <a:tabLst/>
                        <a:defRPr/>
                      </a:pPr>
                      <a:r>
                        <a:rPr lang="en-US" sz="1800" b="0" i="0" kern="1200" smtClean="0">
                          <a:solidFill>
                            <a:schemeClr val="dk1"/>
                          </a:solidFill>
                          <a:effectLst/>
                          <a:latin typeface="+mn-lt"/>
                          <a:ea typeface="+mn-ea"/>
                          <a:cs typeface="+mn-cs"/>
                        </a:rPr>
                        <a:t>All </a:t>
                      </a:r>
                      <a:r>
                        <a:rPr lang="en-US" sz="1800" b="0" i="0" kern="1200" dirty="0" smtClean="0">
                          <a:solidFill>
                            <a:schemeClr val="dk1"/>
                          </a:solidFill>
                          <a:effectLst/>
                          <a:latin typeface="+mn-lt"/>
                          <a:ea typeface="+mn-ea"/>
                          <a:cs typeface="+mn-cs"/>
                        </a:rPr>
                        <a:t>solicited-node multicast addresses used for host autoconfiguration and neighbor discovery (similar to ARP in IPv4). </a:t>
                      </a:r>
                    </a:p>
                    <a:p>
                      <a:pPr marL="177800" indent="-177800" algn="l" defTabSz="814388" rtl="0" eaLnBrk="1" latinLnBrk="0" hangingPunct="1">
                        <a:lnSpc>
                          <a:spcPct val="100000"/>
                        </a:lnSpc>
                        <a:spcBef>
                          <a:spcPts val="0"/>
                        </a:spcBef>
                        <a:spcAft>
                          <a:spcPts val="600"/>
                        </a:spcAft>
                        <a:buFontTx/>
                        <a:buChar char="•"/>
                        <a:defRPr/>
                      </a:pPr>
                      <a:r>
                        <a:rPr lang="en-US" sz="1800" b="0" i="0" kern="1200" dirty="0" smtClean="0">
                          <a:solidFill>
                            <a:schemeClr val="dk1"/>
                          </a:solidFill>
                          <a:effectLst/>
                          <a:latin typeface="+mn-lt"/>
                          <a:ea typeface="+mn-ea"/>
                          <a:cs typeface="+mn-cs"/>
                        </a:rPr>
                        <a:t>The xx:xxxx is the far right 24 bits of the corresponding unicast or anycast address of the node.</a:t>
                      </a:r>
                    </a:p>
                  </a:txBody>
                  <a:tcPr anchor="ctr"/>
                </a:tc>
              </a:tr>
              <a:tr h="640080">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en-US" sz="1800" b="1" i="0" kern="1200" dirty="0" smtClean="0">
                          <a:solidFill>
                            <a:schemeClr val="dk1"/>
                          </a:solidFill>
                          <a:effectLst/>
                          <a:latin typeface="Courier New" pitchFamily="49" charset="0"/>
                          <a:ea typeface="+mn-ea"/>
                          <a:cs typeface="Courier New" pitchFamily="49" charset="0"/>
                        </a:rPr>
                        <a:t>FF05::101</a:t>
                      </a:r>
                    </a:p>
                  </a:txBody>
                  <a:tcPr anchor="ctr"/>
                </a:tc>
                <a:tc>
                  <a:txBody>
                    <a:bodyPr/>
                    <a:lstStyle/>
                    <a:p>
                      <a:pPr marL="177800" indent="-177800" algn="l" defTabSz="814388" rtl="0" eaLnBrk="1" latinLnBrk="0" hangingPunct="1">
                        <a:lnSpc>
                          <a:spcPct val="100000"/>
                        </a:lnSpc>
                        <a:spcBef>
                          <a:spcPts val="0"/>
                        </a:spcBef>
                        <a:spcAft>
                          <a:spcPts val="600"/>
                        </a:spcAft>
                        <a:buFontTx/>
                        <a:buChar char="•"/>
                        <a:defRPr/>
                      </a:pPr>
                      <a:r>
                        <a:rPr lang="en-US" sz="1800" b="0" i="0" kern="1200" dirty="0" smtClean="0">
                          <a:solidFill>
                            <a:schemeClr val="dk1"/>
                          </a:solidFill>
                          <a:effectLst/>
                          <a:latin typeface="+mn-lt"/>
                          <a:ea typeface="+mn-ea"/>
                          <a:cs typeface="+mn-cs"/>
                        </a:rPr>
                        <a:t>All Network Time Protocol (NTP) servers.</a:t>
                      </a:r>
                    </a:p>
                  </a:txBody>
                  <a:tcPr anchor="ctr"/>
                </a:tc>
              </a:tr>
            </a:tbl>
          </a:graphicData>
        </a:graphic>
      </p:graphicFrame>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735721" y="3186138"/>
            <a:ext cx="1143000" cy="2540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6538351" y="1531328"/>
            <a:ext cx="792974" cy="254000"/>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737485" y="2718778"/>
            <a:ext cx="789446" cy="48006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 name="Rectangle 4"/>
          <p:cNvSpPr/>
          <p:nvPr/>
        </p:nvSpPr>
        <p:spPr bwMode="auto">
          <a:xfrm>
            <a:off x="1854591" y="3182328"/>
            <a:ext cx="784084" cy="254000"/>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7682" name="Rectangle 2"/>
          <p:cNvSpPr>
            <a:spLocks noGrp="1" noChangeArrowheads="1"/>
          </p:cNvSpPr>
          <p:nvPr>
            <p:ph type="title"/>
          </p:nvPr>
        </p:nvSpPr>
        <p:spPr/>
        <p:txBody>
          <a:bodyPr/>
          <a:lstStyle/>
          <a:p>
            <a:r>
              <a:rPr lang="en-US" dirty="0" smtClean="0"/>
              <a:t>IPv6 Multicast Address Example</a:t>
            </a:r>
            <a:endParaRPr lang="en-US" dirty="0">
              <a:latin typeface="Courier New" pitchFamily="49" charset="0"/>
              <a:cs typeface="Courier New" pitchFamily="49" charset="0"/>
            </a:endParaRPr>
          </a:p>
        </p:txBody>
      </p:sp>
      <p:sp>
        <p:nvSpPr>
          <p:cNvPr id="15" name="Text Placeholder 14"/>
          <p:cNvSpPr>
            <a:spLocks noGrp="1"/>
          </p:cNvSpPr>
          <p:nvPr>
            <p:ph type="body" sz="quarter" idx="10"/>
          </p:nvPr>
        </p:nvSpPr>
        <p:spPr/>
        <p:txBody>
          <a:bodyPr>
            <a:noAutofit/>
          </a:bodyPr>
          <a:lstStyle/>
          <a:p>
            <a:pPr>
              <a:lnSpc>
                <a:spcPct val="110000"/>
              </a:lnSpc>
            </a:pPr>
            <a:r>
              <a:rPr lang="en-US" dirty="0" smtClean="0"/>
              <a:t>R1# </a:t>
            </a:r>
            <a:r>
              <a:rPr lang="en-US" b="1" dirty="0" smtClean="0"/>
              <a:t>show ipv6 interface loopback 100</a:t>
            </a:r>
          </a:p>
          <a:p>
            <a:pPr>
              <a:lnSpc>
                <a:spcPct val="110000"/>
              </a:lnSpc>
            </a:pPr>
            <a:r>
              <a:rPr lang="en-US" dirty="0" smtClean="0"/>
              <a:t>Loopback100 is up, line protocol is up</a:t>
            </a:r>
          </a:p>
          <a:p>
            <a:pPr>
              <a:lnSpc>
                <a:spcPct val="110000"/>
              </a:lnSpc>
            </a:pPr>
            <a:r>
              <a:rPr lang="en-US" dirty="0" smtClean="0"/>
              <a:t>  IPv6 is enabled, link-local address is FE80::222:55FF:FE18:7DE8</a:t>
            </a:r>
          </a:p>
          <a:p>
            <a:pPr>
              <a:lnSpc>
                <a:spcPct val="110000"/>
              </a:lnSpc>
            </a:pPr>
            <a:r>
              <a:rPr lang="en-US" dirty="0" smtClean="0"/>
              <a:t>  No Virtual link-local address(es):</a:t>
            </a:r>
          </a:p>
          <a:p>
            <a:pPr>
              <a:lnSpc>
                <a:spcPct val="110000"/>
              </a:lnSpc>
            </a:pPr>
            <a:r>
              <a:rPr lang="en-US" dirty="0" smtClean="0"/>
              <a:t>  Global unicast address(es):</a:t>
            </a:r>
          </a:p>
          <a:p>
            <a:pPr>
              <a:lnSpc>
                <a:spcPct val="110000"/>
              </a:lnSpc>
            </a:pPr>
            <a:r>
              <a:rPr lang="en-US" dirty="0" smtClean="0"/>
              <a:t>    2001:8:85A3:4290:222:55FF:FE18:7DE8, subnet is 2001:8:85A3:4290::/64 [EUI]</a:t>
            </a:r>
          </a:p>
          <a:p>
            <a:pPr>
              <a:lnSpc>
                <a:spcPct val="110000"/>
              </a:lnSpc>
            </a:pPr>
            <a:r>
              <a:rPr lang="en-US" dirty="0" smtClean="0"/>
              <a:t>  Joined group address(es):</a:t>
            </a:r>
          </a:p>
          <a:p>
            <a:pPr>
              <a:lnSpc>
                <a:spcPct val="110000"/>
              </a:lnSpc>
            </a:pPr>
            <a:r>
              <a:rPr lang="en-US" dirty="0" smtClean="0"/>
              <a:t>    FF02::1</a:t>
            </a:r>
          </a:p>
          <a:p>
            <a:pPr>
              <a:lnSpc>
                <a:spcPct val="110000"/>
              </a:lnSpc>
            </a:pPr>
            <a:r>
              <a:rPr lang="en-US" dirty="0" smtClean="0"/>
              <a:t>    FF02::2</a:t>
            </a:r>
          </a:p>
          <a:p>
            <a:pPr>
              <a:lnSpc>
                <a:spcPct val="110000"/>
              </a:lnSpc>
            </a:pPr>
            <a:r>
              <a:rPr lang="en-US" dirty="0" smtClean="0"/>
              <a:t>    FF02::1:FF18:7DE8</a:t>
            </a:r>
          </a:p>
          <a:p>
            <a:pPr>
              <a:lnSpc>
                <a:spcPct val="110000"/>
              </a:lnSpc>
            </a:pPr>
            <a:r>
              <a:rPr lang="en-US" dirty="0" smtClean="0"/>
              <a:t>  MTU is 1514 bytes</a:t>
            </a:r>
          </a:p>
          <a:p>
            <a:pPr>
              <a:lnSpc>
                <a:spcPct val="110000"/>
              </a:lnSpc>
            </a:pPr>
            <a:r>
              <a:rPr lang="en-US" dirty="0" smtClean="0"/>
              <a:t>  ICMP error messages limited to one every 100 milliseconds</a:t>
            </a:r>
          </a:p>
          <a:p>
            <a:pPr>
              <a:lnSpc>
                <a:spcPct val="110000"/>
              </a:lnSpc>
            </a:pPr>
            <a:r>
              <a:rPr lang="en-US" dirty="0" smtClean="0"/>
              <a:t>  ICMP redirects are enabled</a:t>
            </a:r>
          </a:p>
          <a:p>
            <a:pPr>
              <a:lnSpc>
                <a:spcPct val="110000"/>
              </a:lnSpc>
            </a:pPr>
            <a:r>
              <a:rPr lang="en-US" dirty="0" smtClean="0"/>
              <a:t>  ICMP unreachables are sent</a:t>
            </a:r>
          </a:p>
          <a:p>
            <a:pPr>
              <a:lnSpc>
                <a:spcPct val="110000"/>
              </a:lnSpc>
            </a:pPr>
            <a:r>
              <a:rPr lang="en-US" dirty="0" smtClean="0"/>
              <a:t>  ND DAD is not supported</a:t>
            </a:r>
          </a:p>
          <a:p>
            <a:pPr>
              <a:lnSpc>
                <a:spcPct val="110000"/>
              </a:lnSpc>
            </a:pPr>
            <a:r>
              <a:rPr lang="en-US" dirty="0" smtClean="0"/>
              <a:t>  ND reachable time is 30000 milliseconds (using 31238)</a:t>
            </a:r>
          </a:p>
          <a:p>
            <a:pPr>
              <a:lnSpc>
                <a:spcPct val="110000"/>
              </a:lnSpc>
            </a:pPr>
            <a:r>
              <a:rPr lang="en-US" dirty="0" smtClean="0"/>
              <a:t>  Hosts use stateless autoconfig for addresses.</a:t>
            </a:r>
          </a:p>
          <a:p>
            <a:pPr>
              <a:lnSpc>
                <a:spcPct val="110000"/>
              </a:lnSpc>
            </a:pPr>
            <a:r>
              <a:rPr lang="en-US" dirty="0" smtClean="0"/>
              <a:t>R1#</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Solicited-Node Multicast Addresses</a:t>
            </a:r>
            <a:endParaRPr lang="en-US" dirty="0"/>
          </a:p>
        </p:txBody>
      </p:sp>
      <p:sp>
        <p:nvSpPr>
          <p:cNvPr id="4" name="Content Placeholder 3"/>
          <p:cNvSpPr>
            <a:spLocks noGrp="1"/>
          </p:cNvSpPr>
          <p:nvPr>
            <p:ph idx="1"/>
          </p:nvPr>
        </p:nvSpPr>
        <p:spPr/>
        <p:txBody>
          <a:bodyPr/>
          <a:lstStyle/>
          <a:p>
            <a:r>
              <a:rPr lang="en-US" smtClean="0"/>
              <a:t>The solicited-node multicast address (FF02::1:FF) is used for:</a:t>
            </a:r>
          </a:p>
          <a:p>
            <a:pPr lvl="1"/>
            <a:r>
              <a:rPr lang="en-US" smtClean="0"/>
              <a:t>Neighbor discovery (ND) process </a:t>
            </a:r>
          </a:p>
          <a:p>
            <a:pPr lvl="1"/>
            <a:r>
              <a:rPr lang="en-US" smtClean="0"/>
              <a:t>Stateless address autoconfiguration</a:t>
            </a:r>
          </a:p>
          <a:p>
            <a:r>
              <a:rPr lang="en-US" smtClean="0"/>
              <a:t>The Neighbor discovery (ND) process is used to:</a:t>
            </a:r>
          </a:p>
          <a:p>
            <a:pPr lvl="1"/>
            <a:r>
              <a:rPr lang="en-US" smtClean="0"/>
              <a:t>Determine the local-link address of the neighbor.</a:t>
            </a:r>
          </a:p>
          <a:p>
            <a:pPr lvl="1"/>
            <a:r>
              <a:rPr lang="en-US" smtClean="0"/>
              <a:t>Determine the routers on the link and default route.</a:t>
            </a:r>
          </a:p>
          <a:p>
            <a:pPr lvl="1"/>
            <a:r>
              <a:rPr lang="en-US" smtClean="0"/>
              <a:t>Actively keep track of neighbor reachability.</a:t>
            </a:r>
          </a:p>
          <a:p>
            <a:pPr lvl="1"/>
            <a:r>
              <a:rPr lang="en-US" smtClean="0"/>
              <a:t>Send network information from routers to hosts</a:t>
            </a:r>
            <a:endParaRPr lang="en-US" dirty="0" smtClean="0"/>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Neighbor Discovery ICMPv6 Packet Types</a:t>
            </a:r>
            <a:endParaRPr lang="en-US" dirty="0"/>
          </a:p>
        </p:txBody>
      </p:sp>
      <p:sp>
        <p:nvSpPr>
          <p:cNvPr id="5" name="Content Placeholder 4"/>
          <p:cNvSpPr>
            <a:spLocks noGrp="1"/>
          </p:cNvSpPr>
          <p:nvPr>
            <p:ph idx="1"/>
          </p:nvPr>
        </p:nvSpPr>
        <p:spPr/>
        <p:txBody>
          <a:bodyPr/>
          <a:lstStyle/>
          <a:p>
            <a:r>
              <a:rPr lang="en-US" dirty="0" smtClean="0"/>
              <a:t>Neighbor Discovery uses four ICMPv6 packet types: </a:t>
            </a:r>
          </a:p>
          <a:p>
            <a:pPr lvl="1"/>
            <a:r>
              <a:rPr lang="en-US" dirty="0" smtClean="0"/>
              <a:t>Neighbor Solicitation and </a:t>
            </a:r>
            <a:r>
              <a:rPr lang="en-US" smtClean="0"/>
              <a:t>Neighbor Advertisement </a:t>
            </a:r>
            <a:r>
              <a:rPr lang="en-US" dirty="0" smtClean="0"/>
              <a:t>messages</a:t>
            </a:r>
          </a:p>
          <a:p>
            <a:pPr lvl="1"/>
            <a:r>
              <a:rPr lang="en-US" dirty="0" smtClean="0"/>
              <a:t>Router Solicitation and Router Advertisement messages</a:t>
            </a:r>
          </a:p>
        </p:txBody>
      </p:sp>
      <p:graphicFrame>
        <p:nvGraphicFramePr>
          <p:cNvPr id="4" name="Table 3"/>
          <p:cNvGraphicFramePr>
            <a:graphicFrameLocks noGrp="1"/>
          </p:cNvGraphicFramePr>
          <p:nvPr/>
        </p:nvGraphicFramePr>
        <p:xfrm>
          <a:off x="465602" y="2309448"/>
          <a:ext cx="8130540" cy="4018450"/>
        </p:xfrm>
        <a:graphic>
          <a:graphicData uri="http://schemas.openxmlformats.org/drawingml/2006/table">
            <a:tbl>
              <a:tblPr firstRow="1" bandRow="1">
                <a:tableStyleId>{5C22544A-7EE6-4342-B048-85BDC9FD1C3A}</a:tableStyleId>
              </a:tblPr>
              <a:tblGrid>
                <a:gridCol w="1869635"/>
                <a:gridCol w="825305"/>
                <a:gridCol w="5435600"/>
              </a:tblGrid>
              <a:tr h="406321">
                <a:tc>
                  <a:txBody>
                    <a:bodyPr/>
                    <a:lstStyle/>
                    <a:p>
                      <a:pPr algn="l"/>
                      <a:r>
                        <a:rPr lang="en-US" sz="1600" dirty="0" smtClean="0"/>
                        <a:t>ICMPv6 Message</a:t>
                      </a:r>
                      <a:endParaRPr lang="en-US" sz="1600" dirty="0"/>
                    </a:p>
                  </a:txBody>
                  <a:tcPr anchor="ctr"/>
                </a:tc>
                <a:tc>
                  <a:txBody>
                    <a:bodyPr/>
                    <a:lstStyle/>
                    <a:p>
                      <a:pPr algn="ctr"/>
                      <a:r>
                        <a:rPr lang="en-US" sz="1600" dirty="0" smtClean="0"/>
                        <a:t>Type</a:t>
                      </a:r>
                      <a:endParaRPr lang="en-US" sz="1600" dirty="0"/>
                    </a:p>
                  </a:txBody>
                  <a:tcPr anchor="ctr"/>
                </a:tc>
                <a:tc>
                  <a:txBody>
                    <a:bodyPr/>
                    <a:lstStyle/>
                    <a:p>
                      <a:pPr algn="l"/>
                      <a:r>
                        <a:rPr lang="en-US" sz="1600" dirty="0" smtClean="0"/>
                        <a:t>Description</a:t>
                      </a:r>
                      <a:endParaRPr lang="en-US" sz="1600" dirty="0"/>
                    </a:p>
                  </a:txBody>
                  <a:tcPr anchor="ctr"/>
                </a:tc>
              </a:tr>
              <a:tr h="8179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t>Neighbor Solicitation (NS)</a:t>
                      </a:r>
                      <a:endParaRPr lang="en-US" sz="1400" b="1" i="0" kern="1200" dirty="0" smtClean="0">
                        <a:solidFill>
                          <a:schemeClr val="dk1"/>
                        </a:solidFill>
                        <a:effectLst/>
                        <a:latin typeface="Courier New" pitchFamily="49" charset="0"/>
                        <a:ea typeface="+mn-ea"/>
                        <a:cs typeface="Courier New" pitchFamily="49"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i="0" kern="1200" dirty="0" smtClean="0">
                          <a:solidFill>
                            <a:schemeClr val="dk1"/>
                          </a:solidFill>
                          <a:effectLst/>
                          <a:latin typeface="Courier New" pitchFamily="49" charset="0"/>
                          <a:ea typeface="+mn-ea"/>
                          <a:cs typeface="Courier New" pitchFamily="49" charset="0"/>
                        </a:rPr>
                        <a:t>135</a:t>
                      </a:r>
                    </a:p>
                  </a:txBody>
                  <a:tcPr anchor="ctr"/>
                </a:tc>
                <a:tc>
                  <a:txBody>
                    <a:bodyPr/>
                    <a:lstStyle/>
                    <a:p>
                      <a:pPr marL="177800" indent="-177800" algn="l" defTabSz="814388" rtl="0" eaLnBrk="1" latinLnBrk="0" hangingPunct="1">
                        <a:lnSpc>
                          <a:spcPct val="100000"/>
                        </a:lnSpc>
                        <a:spcBef>
                          <a:spcPct val="0"/>
                        </a:spcBef>
                        <a:buFontTx/>
                        <a:buChar char="•"/>
                        <a:defRPr/>
                      </a:pPr>
                      <a:r>
                        <a:rPr lang="en-US" sz="1400" b="0" i="0" kern="1200" dirty="0" smtClean="0">
                          <a:solidFill>
                            <a:schemeClr val="dk1"/>
                          </a:solidFill>
                          <a:effectLst/>
                          <a:latin typeface="+mn-lt"/>
                          <a:ea typeface="+mn-ea"/>
                          <a:cs typeface="+mn-cs"/>
                        </a:rPr>
                        <a:t>Sent by a host to determine the link-layer address of a neighbor.</a:t>
                      </a:r>
                    </a:p>
                    <a:p>
                      <a:pPr marL="177800" indent="-177800" algn="l" defTabSz="814388" rtl="0" eaLnBrk="1" latinLnBrk="0" hangingPunct="1">
                        <a:lnSpc>
                          <a:spcPct val="100000"/>
                        </a:lnSpc>
                        <a:spcBef>
                          <a:spcPct val="0"/>
                        </a:spcBef>
                        <a:buFontTx/>
                        <a:buChar char="•"/>
                        <a:defRPr/>
                      </a:pPr>
                      <a:r>
                        <a:rPr lang="en-US" sz="1400" b="0" i="0" kern="1200" dirty="0" smtClean="0">
                          <a:solidFill>
                            <a:schemeClr val="dk1"/>
                          </a:solidFill>
                          <a:effectLst/>
                          <a:latin typeface="+mn-lt"/>
                          <a:ea typeface="+mn-ea"/>
                          <a:cs typeface="+mn-cs"/>
                        </a:rPr>
                        <a:t>Used to verify that a neighbor is still reachable. </a:t>
                      </a:r>
                    </a:p>
                    <a:p>
                      <a:pPr marL="177800" indent="-177800" algn="l" defTabSz="814388" rtl="0" eaLnBrk="1" latinLnBrk="0" hangingPunct="1">
                        <a:lnSpc>
                          <a:spcPct val="100000"/>
                        </a:lnSpc>
                        <a:spcBef>
                          <a:spcPct val="0"/>
                        </a:spcBef>
                        <a:buFontTx/>
                        <a:buChar char="•"/>
                        <a:defRPr/>
                      </a:pPr>
                      <a:r>
                        <a:rPr lang="en-US" sz="1400" b="0" i="0" kern="1200" dirty="0" smtClean="0">
                          <a:solidFill>
                            <a:schemeClr val="dk1"/>
                          </a:solidFill>
                          <a:effectLst/>
                          <a:latin typeface="+mn-lt"/>
                          <a:ea typeface="+mn-ea"/>
                          <a:cs typeface="+mn-cs"/>
                        </a:rPr>
                        <a:t>An</a:t>
                      </a:r>
                      <a:r>
                        <a:rPr lang="en-US" sz="1400" b="0" i="0" kern="1200" baseline="0" dirty="0" smtClean="0">
                          <a:solidFill>
                            <a:schemeClr val="dk1"/>
                          </a:solidFill>
                          <a:effectLst/>
                          <a:latin typeface="+mn-lt"/>
                          <a:ea typeface="+mn-ea"/>
                          <a:cs typeface="+mn-cs"/>
                        </a:rPr>
                        <a:t> NS </a:t>
                      </a:r>
                      <a:r>
                        <a:rPr lang="en-US" sz="1400" b="0" i="0" kern="1200" dirty="0" smtClean="0">
                          <a:solidFill>
                            <a:schemeClr val="dk1"/>
                          </a:solidFill>
                          <a:effectLst/>
                          <a:latin typeface="+mn-lt"/>
                          <a:ea typeface="+mn-ea"/>
                          <a:cs typeface="+mn-cs"/>
                        </a:rPr>
                        <a:t>is also used for Duplicate Address Detection (DAD).</a:t>
                      </a:r>
                    </a:p>
                  </a:txBody>
                  <a:tcPr anchor="ctr"/>
                </a:tc>
              </a:tr>
              <a:tr h="8179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t>Neighbor Advertisement (NA)</a:t>
                      </a:r>
                      <a:endParaRPr lang="en-US" sz="1400" b="1" i="0" kern="1200" dirty="0" smtClean="0">
                        <a:solidFill>
                          <a:schemeClr val="dk1"/>
                        </a:solidFill>
                        <a:effectLst/>
                        <a:latin typeface="Courier New" pitchFamily="49" charset="0"/>
                        <a:ea typeface="+mn-ea"/>
                        <a:cs typeface="Courier New" pitchFamily="49"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i="0" kern="1200" dirty="0" smtClean="0">
                          <a:solidFill>
                            <a:schemeClr val="dk1"/>
                          </a:solidFill>
                          <a:effectLst/>
                          <a:latin typeface="Courier New" pitchFamily="49" charset="0"/>
                          <a:ea typeface="+mn-ea"/>
                          <a:cs typeface="Courier New" pitchFamily="49" charset="0"/>
                        </a:rPr>
                        <a:t>136</a:t>
                      </a:r>
                    </a:p>
                  </a:txBody>
                  <a:tcPr anchor="ctr"/>
                </a:tc>
                <a:tc>
                  <a:txBody>
                    <a:bodyPr/>
                    <a:lstStyle/>
                    <a:p>
                      <a:pPr marL="177800" marR="0" indent="-177800" algn="l" defTabSz="814388" rtl="0" eaLnBrk="1" fontAlgn="auto" latinLnBrk="0" hangingPunct="1">
                        <a:lnSpc>
                          <a:spcPct val="100000"/>
                        </a:lnSpc>
                        <a:spcBef>
                          <a:spcPct val="0"/>
                        </a:spcBef>
                        <a:spcAft>
                          <a:spcPts val="0"/>
                        </a:spcAft>
                        <a:buClrTx/>
                        <a:buSzTx/>
                        <a:buFontTx/>
                        <a:buChar char="•"/>
                        <a:tabLst/>
                        <a:defRPr/>
                      </a:pPr>
                      <a:r>
                        <a:rPr lang="en-US" sz="1400" b="0" i="0" kern="1200" dirty="0" smtClean="0">
                          <a:solidFill>
                            <a:schemeClr val="dk1"/>
                          </a:solidFill>
                          <a:effectLst/>
                          <a:latin typeface="+mn-lt"/>
                          <a:ea typeface="+mn-ea"/>
                          <a:cs typeface="+mn-cs"/>
                        </a:rPr>
                        <a:t>A response to a NS message.  </a:t>
                      </a:r>
                    </a:p>
                    <a:p>
                      <a:pPr marL="177800" marR="0" indent="-177800" algn="l" defTabSz="814388" rtl="0" eaLnBrk="1" fontAlgn="auto" latinLnBrk="0" hangingPunct="1">
                        <a:lnSpc>
                          <a:spcPct val="100000"/>
                        </a:lnSpc>
                        <a:spcBef>
                          <a:spcPct val="0"/>
                        </a:spcBef>
                        <a:spcAft>
                          <a:spcPts val="0"/>
                        </a:spcAft>
                        <a:buClrTx/>
                        <a:buSzTx/>
                        <a:buFontTx/>
                        <a:buChar char="•"/>
                        <a:tabLst/>
                        <a:defRPr/>
                      </a:pPr>
                      <a:r>
                        <a:rPr lang="en-US" sz="1400" b="0" i="0" kern="1200" dirty="0" smtClean="0">
                          <a:solidFill>
                            <a:schemeClr val="dk1"/>
                          </a:solidFill>
                          <a:effectLst/>
                          <a:latin typeface="+mn-lt"/>
                          <a:ea typeface="+mn-ea"/>
                          <a:cs typeface="+mn-cs"/>
                        </a:rPr>
                        <a:t>A node may also send unsolicited NA to announce a link-layer address change.</a:t>
                      </a:r>
                    </a:p>
                  </a:txBody>
                  <a:tcPr anchor="ctr"/>
                </a:tc>
              </a:tr>
              <a:tr h="8179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t>Router Advertisement (RA)</a:t>
                      </a:r>
                      <a:endParaRPr lang="en-US" sz="1400" b="1" i="0" kern="1200" dirty="0" smtClean="0">
                        <a:solidFill>
                          <a:schemeClr val="dk1"/>
                        </a:solidFill>
                        <a:effectLst/>
                        <a:latin typeface="Courier New" pitchFamily="49" charset="0"/>
                        <a:ea typeface="+mn-ea"/>
                        <a:cs typeface="Courier New" pitchFamily="49"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i="0" kern="1200" dirty="0" smtClean="0">
                          <a:solidFill>
                            <a:schemeClr val="dk1"/>
                          </a:solidFill>
                          <a:effectLst/>
                          <a:latin typeface="Courier New" pitchFamily="49" charset="0"/>
                          <a:ea typeface="+mn-ea"/>
                          <a:cs typeface="Courier New" pitchFamily="49" charset="0"/>
                        </a:rPr>
                        <a:t>134</a:t>
                      </a:r>
                    </a:p>
                  </a:txBody>
                  <a:tcPr anchor="ctr"/>
                </a:tc>
                <a:tc>
                  <a:txBody>
                    <a:bodyPr/>
                    <a:lstStyle/>
                    <a:p>
                      <a:pPr marL="177800" marR="0" indent="-177800" algn="l" defTabSz="814388" rtl="0" eaLnBrk="1" fontAlgn="auto" latinLnBrk="0" hangingPunct="1">
                        <a:lnSpc>
                          <a:spcPct val="100000"/>
                        </a:lnSpc>
                        <a:spcBef>
                          <a:spcPct val="0"/>
                        </a:spcBef>
                        <a:spcAft>
                          <a:spcPts val="0"/>
                        </a:spcAft>
                        <a:buClrTx/>
                        <a:buSzTx/>
                        <a:buFontTx/>
                        <a:buChar char="•"/>
                        <a:tabLst/>
                        <a:defRPr/>
                      </a:pPr>
                      <a:r>
                        <a:rPr lang="en-US" sz="1400" b="0" i="0" kern="1200" dirty="0" smtClean="0">
                          <a:solidFill>
                            <a:schemeClr val="dk1"/>
                          </a:solidFill>
                          <a:effectLst/>
                          <a:latin typeface="+mn-lt"/>
                          <a:ea typeface="+mn-ea"/>
                          <a:cs typeface="+mn-cs"/>
                        </a:rPr>
                        <a:t>RAs contain prefixes that are used for on-link determination or address configuration, a suggested hop limit value,  MTU value,</a:t>
                      </a:r>
                      <a:r>
                        <a:rPr lang="en-US" sz="1400" b="0" i="0" kern="1200" baseline="0" dirty="0" smtClean="0">
                          <a:solidFill>
                            <a:schemeClr val="dk1"/>
                          </a:solidFill>
                          <a:effectLst/>
                          <a:latin typeface="+mn-lt"/>
                          <a:ea typeface="+mn-ea"/>
                          <a:cs typeface="+mn-cs"/>
                        </a:rPr>
                        <a:t> </a:t>
                      </a:r>
                      <a:r>
                        <a:rPr lang="en-US" sz="1400" b="0" i="0" kern="1200" dirty="0" smtClean="0">
                          <a:solidFill>
                            <a:schemeClr val="dk1"/>
                          </a:solidFill>
                          <a:effectLst/>
                          <a:latin typeface="+mn-lt"/>
                          <a:ea typeface="+mn-ea"/>
                          <a:cs typeface="+mn-cs"/>
                        </a:rPr>
                        <a:t>etc.</a:t>
                      </a:r>
                    </a:p>
                    <a:p>
                      <a:pPr marL="177800" indent="-177800" algn="l" defTabSz="814388" rtl="0" eaLnBrk="1" latinLnBrk="0" hangingPunct="1">
                        <a:lnSpc>
                          <a:spcPct val="100000"/>
                        </a:lnSpc>
                        <a:spcBef>
                          <a:spcPct val="0"/>
                        </a:spcBef>
                        <a:buFontTx/>
                        <a:buChar char="•"/>
                        <a:defRPr/>
                      </a:pPr>
                      <a:r>
                        <a:rPr lang="en-US" sz="1400" b="0" i="0" kern="1200" dirty="0" smtClean="0">
                          <a:solidFill>
                            <a:schemeClr val="dk1"/>
                          </a:solidFill>
                          <a:effectLst/>
                          <a:latin typeface="+mn-lt"/>
                          <a:ea typeface="+mn-ea"/>
                          <a:cs typeface="+mn-cs"/>
                        </a:rPr>
                        <a:t>RAs are sent either periodically, or in response to a RS message.  </a:t>
                      </a:r>
                    </a:p>
                  </a:txBody>
                  <a:tcPr anchor="ctr"/>
                </a:tc>
              </a:tr>
              <a:tr h="8179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t>Router Solicitation (RS)</a:t>
                      </a:r>
                      <a:endParaRPr lang="en-US" sz="1400" b="1" i="0" kern="1200" dirty="0" smtClean="0">
                        <a:solidFill>
                          <a:schemeClr val="dk1"/>
                        </a:solidFill>
                        <a:effectLst/>
                        <a:latin typeface="Courier New" pitchFamily="49" charset="0"/>
                        <a:ea typeface="+mn-ea"/>
                        <a:cs typeface="Courier New" pitchFamily="49"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i="0" kern="1200" dirty="0" smtClean="0">
                          <a:solidFill>
                            <a:schemeClr val="dk1"/>
                          </a:solidFill>
                          <a:effectLst/>
                          <a:latin typeface="Courier New" pitchFamily="49" charset="0"/>
                          <a:ea typeface="+mn-ea"/>
                          <a:cs typeface="Courier New" pitchFamily="49" charset="0"/>
                        </a:rPr>
                        <a:t>133</a:t>
                      </a:r>
                    </a:p>
                  </a:txBody>
                  <a:tcPr anchor="ctr"/>
                </a:tc>
                <a:tc>
                  <a:txBody>
                    <a:bodyPr/>
                    <a:lstStyle/>
                    <a:p>
                      <a:pPr marL="177800" indent="-177800" algn="l" defTabSz="814388" rtl="0" eaLnBrk="1" latinLnBrk="0" hangingPunct="1">
                        <a:lnSpc>
                          <a:spcPct val="100000"/>
                        </a:lnSpc>
                        <a:spcBef>
                          <a:spcPct val="0"/>
                        </a:spcBef>
                        <a:buFontTx/>
                        <a:buChar char="•"/>
                        <a:defRPr/>
                      </a:pPr>
                      <a:r>
                        <a:rPr lang="en-US" sz="1400" b="0" i="0" kern="1200" dirty="0" smtClean="0">
                          <a:solidFill>
                            <a:schemeClr val="dk1"/>
                          </a:solidFill>
                          <a:effectLst/>
                          <a:latin typeface="+mn-lt"/>
                          <a:ea typeface="+mn-ea"/>
                          <a:cs typeface="+mn-cs"/>
                        </a:rPr>
                        <a:t>When a host is booting </a:t>
                      </a:r>
                      <a:r>
                        <a:rPr lang="en-US" sz="1400" b="0" i="0" kern="1200" baseline="0" dirty="0" smtClean="0">
                          <a:solidFill>
                            <a:schemeClr val="dk1"/>
                          </a:solidFill>
                          <a:effectLst/>
                          <a:latin typeface="+mn-lt"/>
                          <a:ea typeface="+mn-ea"/>
                          <a:cs typeface="+mn-cs"/>
                        </a:rPr>
                        <a:t> it </a:t>
                      </a:r>
                      <a:r>
                        <a:rPr lang="en-US" sz="1400" b="0" i="0" kern="1200" dirty="0" smtClean="0">
                          <a:solidFill>
                            <a:schemeClr val="dk1"/>
                          </a:solidFill>
                          <a:effectLst/>
                          <a:latin typeface="+mn-lt"/>
                          <a:ea typeface="+mn-ea"/>
                          <a:cs typeface="+mn-cs"/>
                        </a:rPr>
                        <a:t>send s out an RS requesting routers to immediately generate an RA rather than wait for their next scheduled time.</a:t>
                      </a:r>
                    </a:p>
                  </a:txBody>
                  <a:tcPr anchor="ctr"/>
                </a:tc>
              </a:tr>
            </a:tbl>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42" name="Rectangle 2"/>
          <p:cNvSpPr>
            <a:spLocks noGrp="1" noChangeArrowheads="1"/>
          </p:cNvSpPr>
          <p:nvPr>
            <p:ph type="title"/>
          </p:nvPr>
        </p:nvSpPr>
        <p:spPr/>
        <p:txBody>
          <a:bodyPr/>
          <a:lstStyle/>
          <a:p>
            <a:r>
              <a:rPr lang="en-US" dirty="0" smtClean="0"/>
              <a:t>The Internet Is Growing …</a:t>
            </a:r>
          </a:p>
        </p:txBody>
      </p:sp>
      <p:sp>
        <p:nvSpPr>
          <p:cNvPr id="11267" name="Rectangle 3"/>
          <p:cNvSpPr>
            <a:spLocks noGrp="1" noChangeArrowheads="1"/>
          </p:cNvSpPr>
          <p:nvPr>
            <p:ph idx="1"/>
          </p:nvPr>
        </p:nvSpPr>
        <p:spPr/>
        <p:txBody>
          <a:bodyPr/>
          <a:lstStyle/>
          <a:p>
            <a:r>
              <a:rPr lang="en-US" dirty="0" smtClean="0"/>
              <a:t>In 2009, only 21% of the world population were connected.</a:t>
            </a:r>
          </a:p>
          <a:p>
            <a:pPr lvl="1"/>
            <a:r>
              <a:rPr lang="en-US" dirty="0" smtClean="0"/>
              <a:t>This adoption rate will increase as underdeveloped countries get connected. </a:t>
            </a:r>
          </a:p>
        </p:txBody>
      </p:sp>
      <p:pic>
        <p:nvPicPr>
          <p:cNvPr id="3074" name="Picture 2"/>
          <p:cNvPicPr>
            <a:picLocks noChangeAspect="1" noChangeArrowheads="1"/>
          </p:cNvPicPr>
          <p:nvPr/>
        </p:nvPicPr>
        <p:blipFill>
          <a:blip r:embed="rId3" cstate="print"/>
          <a:srcRect/>
          <a:stretch>
            <a:fillRect/>
          </a:stretch>
        </p:blipFill>
        <p:spPr bwMode="auto">
          <a:xfrm>
            <a:off x="1062674" y="2135799"/>
            <a:ext cx="7093266" cy="445560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Neighbor Solicitation Example</a:t>
            </a:r>
            <a:endParaRPr lang="en-US" dirty="0"/>
          </a:p>
        </p:txBody>
      </p:sp>
      <p:sp>
        <p:nvSpPr>
          <p:cNvPr id="13" name="Content Placeholder 12"/>
          <p:cNvSpPr>
            <a:spLocks noGrp="1"/>
          </p:cNvSpPr>
          <p:nvPr>
            <p:ph idx="11"/>
          </p:nvPr>
        </p:nvSpPr>
        <p:spPr/>
        <p:txBody>
          <a:bodyPr>
            <a:normAutofit fontScale="92500"/>
          </a:bodyPr>
          <a:lstStyle/>
          <a:p>
            <a:r>
              <a:rPr lang="en-US" smtClean="0"/>
              <a:t>ICMPv6 Neighbor Solicitation (NS) is similar to IPv4 ARP in that it is used when resolving an IPv6 address to a MAC address.</a:t>
            </a:r>
          </a:p>
          <a:p>
            <a:r>
              <a:rPr lang="en-US" smtClean="0"/>
              <a:t>For example, Host A needs to send a packet to Host B but needs the MAC address of host B.</a:t>
            </a:r>
          </a:p>
          <a:p>
            <a:pPr lvl="1"/>
            <a:r>
              <a:rPr lang="en-US" smtClean="0"/>
              <a:t>Host A sends a Neighbor Solicitation (ICMPv6 message type 135) on the link. </a:t>
            </a:r>
          </a:p>
          <a:p>
            <a:pPr lvl="1"/>
            <a:r>
              <a:rPr lang="en-US" smtClean="0"/>
              <a:t>The source address is the IPv6 address of the source node. </a:t>
            </a:r>
          </a:p>
        </p:txBody>
      </p:sp>
      <p:grpSp>
        <p:nvGrpSpPr>
          <p:cNvPr id="2" name="Group 11"/>
          <p:cNvGrpSpPr/>
          <p:nvPr/>
        </p:nvGrpSpPr>
        <p:grpSpPr>
          <a:xfrm>
            <a:off x="1887413" y="1239519"/>
            <a:ext cx="5369169" cy="1808480"/>
            <a:chOff x="1711568" y="1087120"/>
            <a:chExt cx="5369169" cy="1808480"/>
          </a:xfrm>
        </p:grpSpPr>
        <p:cxnSp>
          <p:nvCxnSpPr>
            <p:cNvPr id="11" name="Elbow Connector 10"/>
            <p:cNvCxnSpPr>
              <a:stCxn id="8" idx="2"/>
              <a:endCxn id="9" idx="2"/>
            </p:cNvCxnSpPr>
            <p:nvPr/>
          </p:nvCxnSpPr>
          <p:spPr bwMode="auto">
            <a:xfrm rot="16200000" flipH="1">
              <a:off x="4282215" y="-394488"/>
              <a:ext cx="1588" cy="3637280"/>
            </a:xfrm>
            <a:prstGeom prst="bentConnector3">
              <a:avLst>
                <a:gd name="adj1" fmla="val 3518893"/>
              </a:avLst>
            </a:prstGeom>
            <a:solidFill>
              <a:schemeClr val="accent1"/>
            </a:solidFill>
            <a:ln w="19050" cap="flat" cmpd="sng" algn="ctr">
              <a:solidFill>
                <a:schemeClr val="accent6"/>
              </a:solidFill>
              <a:prstDash val="solid"/>
              <a:round/>
              <a:headEnd type="none" w="med" len="med"/>
              <a:tailEnd type="arrow"/>
            </a:ln>
            <a:effectLst/>
          </p:spPr>
        </p:cxnSp>
        <p:pic>
          <p:nvPicPr>
            <p:cNvPr id="6" name="Picture 41"/>
            <p:cNvPicPr>
              <a:picLocks noChangeAspect="1" noChangeArrowheads="1"/>
            </p:cNvPicPr>
            <p:nvPr/>
          </p:nvPicPr>
          <p:blipFill>
            <a:blip r:embed="rId2" cstate="print"/>
            <a:srcRect/>
            <a:stretch>
              <a:fillRect/>
            </a:stretch>
          </p:blipFill>
          <p:spPr bwMode="auto">
            <a:xfrm>
              <a:off x="3891280" y="1297940"/>
              <a:ext cx="735013" cy="314325"/>
            </a:xfrm>
            <a:prstGeom prst="rect">
              <a:avLst/>
            </a:prstGeom>
            <a:noFill/>
            <a:ln w="9525">
              <a:noFill/>
              <a:miter lim="800000"/>
              <a:headEnd/>
              <a:tailEnd/>
            </a:ln>
            <a:effectLst/>
          </p:spPr>
        </p:pic>
        <p:pic>
          <p:nvPicPr>
            <p:cNvPr id="5" name="Picture 34"/>
            <p:cNvPicPr>
              <a:picLocks noChangeArrowheads="1"/>
            </p:cNvPicPr>
            <p:nvPr/>
          </p:nvPicPr>
          <p:blipFill>
            <a:blip r:embed="rId3" cstate="print"/>
            <a:srcRect/>
            <a:stretch>
              <a:fillRect/>
            </a:stretch>
          </p:blipFill>
          <p:spPr bwMode="auto">
            <a:xfrm>
              <a:off x="2194560" y="1087120"/>
              <a:ext cx="588010" cy="520700"/>
            </a:xfrm>
            <a:prstGeom prst="rect">
              <a:avLst/>
            </a:prstGeom>
            <a:noFill/>
            <a:ln w="9525">
              <a:noFill/>
              <a:miter lim="800000"/>
              <a:headEnd/>
              <a:tailEnd/>
            </a:ln>
            <a:effectLst/>
          </p:spPr>
        </p:pic>
        <p:pic>
          <p:nvPicPr>
            <p:cNvPr id="7" name="Picture 34"/>
            <p:cNvPicPr>
              <a:picLocks noChangeArrowheads="1"/>
            </p:cNvPicPr>
            <p:nvPr/>
          </p:nvPicPr>
          <p:blipFill>
            <a:blip r:embed="rId3" cstate="print"/>
            <a:srcRect/>
            <a:stretch>
              <a:fillRect/>
            </a:stretch>
          </p:blipFill>
          <p:spPr bwMode="auto">
            <a:xfrm>
              <a:off x="5831840" y="1087120"/>
              <a:ext cx="588010" cy="520700"/>
            </a:xfrm>
            <a:prstGeom prst="rect">
              <a:avLst/>
            </a:prstGeom>
            <a:noFill/>
            <a:ln w="9525">
              <a:noFill/>
              <a:miter lim="800000"/>
              <a:headEnd/>
              <a:tailEnd/>
            </a:ln>
            <a:effectLst/>
          </p:spPr>
        </p:pic>
        <p:sp>
          <p:nvSpPr>
            <p:cNvPr id="8" name="TextBox 7"/>
            <p:cNvSpPr txBox="1"/>
            <p:nvPr/>
          </p:nvSpPr>
          <p:spPr>
            <a:xfrm>
              <a:off x="2306320" y="1137920"/>
              <a:ext cx="314510" cy="286232"/>
            </a:xfrm>
            <a:prstGeom prst="rect">
              <a:avLst/>
            </a:prstGeom>
            <a:noFill/>
          </p:spPr>
          <p:txBody>
            <a:bodyPr wrap="none" rtlCol="0">
              <a:spAutoFit/>
            </a:bodyPr>
            <a:lstStyle/>
            <a:p>
              <a:r>
                <a:rPr lang="en-US" sz="1400" b="1" dirty="0" smtClean="0"/>
                <a:t>A</a:t>
              </a:r>
              <a:endParaRPr lang="en-US" b="1" dirty="0"/>
            </a:p>
          </p:txBody>
        </p:sp>
        <p:sp>
          <p:nvSpPr>
            <p:cNvPr id="9" name="TextBox 8"/>
            <p:cNvSpPr txBox="1"/>
            <p:nvPr/>
          </p:nvSpPr>
          <p:spPr>
            <a:xfrm>
              <a:off x="5943600" y="1137920"/>
              <a:ext cx="314510" cy="286232"/>
            </a:xfrm>
            <a:prstGeom prst="rect">
              <a:avLst/>
            </a:prstGeom>
            <a:noFill/>
          </p:spPr>
          <p:txBody>
            <a:bodyPr wrap="none" rtlCol="0">
              <a:spAutoFit/>
            </a:bodyPr>
            <a:lstStyle/>
            <a:p>
              <a:r>
                <a:rPr lang="en-US" sz="1400" b="1" dirty="0" smtClean="0"/>
                <a:t>B</a:t>
              </a:r>
              <a:endParaRPr lang="en-US" b="1" dirty="0"/>
            </a:p>
          </p:txBody>
        </p:sp>
        <p:sp>
          <p:nvSpPr>
            <p:cNvPr id="14" name="Right Arrow 13"/>
            <p:cNvSpPr/>
            <p:nvPr/>
          </p:nvSpPr>
          <p:spPr bwMode="auto">
            <a:xfrm>
              <a:off x="1711568" y="1595120"/>
              <a:ext cx="5369169" cy="1300480"/>
            </a:xfrm>
            <a:prstGeom prst="rightArrow">
              <a:avLst>
                <a:gd name="adj1" fmla="val 7325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l" defTabSz="814388" rtl="0" eaLnBrk="0" fontAlgn="base" latinLnBrk="0" hangingPunct="0">
                <a:lnSpc>
                  <a:spcPct val="100000"/>
                </a:lnSpc>
                <a:spcBef>
                  <a:spcPts val="0"/>
                </a:spcBef>
                <a:spcAft>
                  <a:spcPts val="0"/>
                </a:spcAft>
                <a:buClrTx/>
                <a:buSzTx/>
                <a:buFontTx/>
                <a:buNone/>
                <a:tabLst>
                  <a:tab pos="1090613" algn="l"/>
                </a:tabLst>
              </a:pPr>
              <a:r>
                <a:rPr kumimoji="0" lang="en-US" sz="1100" b="1" i="0" u="none" strike="noStrike" cap="none" normalizeH="0" baseline="0" dirty="0" smtClean="0">
                  <a:ln>
                    <a:noFill/>
                  </a:ln>
                  <a:solidFill>
                    <a:schemeClr val="tx1"/>
                  </a:solidFill>
                  <a:effectLst/>
                  <a:latin typeface="Arial" charset="0"/>
                </a:rPr>
                <a:t>ICMP type:</a:t>
              </a:r>
              <a:r>
                <a:rPr kumimoji="0" lang="en-US" sz="1100" b="0" i="0" u="none" strike="noStrike" cap="none" normalizeH="0" baseline="0" dirty="0" smtClean="0">
                  <a:ln>
                    <a:noFill/>
                  </a:ln>
                  <a:solidFill>
                    <a:schemeClr val="tx1"/>
                  </a:solidFill>
                  <a:effectLst/>
                  <a:latin typeface="Arial" charset="0"/>
                </a:rPr>
                <a:t>	135 (NS)</a:t>
              </a:r>
            </a:p>
            <a:p>
              <a:pPr algn="l" defTabSz="814388">
                <a:lnSpc>
                  <a:spcPct val="100000"/>
                </a:lnSpc>
                <a:spcBef>
                  <a:spcPts val="0"/>
                </a:spcBef>
                <a:spcAft>
                  <a:spcPts val="0"/>
                </a:spcAft>
                <a:tabLst>
                  <a:tab pos="1090613" algn="l"/>
                </a:tabLst>
              </a:pPr>
              <a:r>
                <a:rPr lang="en-US" sz="1100" b="1" dirty="0" smtClean="0"/>
                <a:t>Source:</a:t>
              </a:r>
              <a:r>
                <a:rPr lang="en-US" sz="1100" dirty="0" smtClean="0"/>
                <a:t>	A</a:t>
              </a:r>
            </a:p>
            <a:p>
              <a:pPr algn="l" defTabSz="814388">
                <a:lnSpc>
                  <a:spcPct val="100000"/>
                </a:lnSpc>
                <a:spcBef>
                  <a:spcPts val="0"/>
                </a:spcBef>
                <a:spcAft>
                  <a:spcPts val="0"/>
                </a:spcAft>
                <a:tabLst>
                  <a:tab pos="1090613" algn="l"/>
                </a:tabLst>
              </a:pPr>
              <a:r>
                <a:rPr kumimoji="0" lang="en-US" sz="1100" b="1" i="0" u="none" strike="noStrike" cap="none" normalizeH="0" baseline="0" dirty="0" smtClean="0">
                  <a:ln>
                    <a:noFill/>
                  </a:ln>
                  <a:solidFill>
                    <a:schemeClr val="tx1"/>
                  </a:solidFill>
                  <a:effectLst/>
                  <a:latin typeface="Arial" charset="0"/>
                </a:rPr>
                <a:t>Destination:</a:t>
              </a:r>
              <a:r>
                <a:rPr kumimoji="0" lang="en-US" sz="1100" b="0" i="0" u="none" strike="noStrike" cap="none" normalizeH="0" baseline="0" dirty="0" smtClean="0">
                  <a:ln>
                    <a:noFill/>
                  </a:ln>
                  <a:solidFill>
                    <a:schemeClr val="tx1"/>
                  </a:solidFill>
                  <a:effectLst/>
                  <a:latin typeface="Arial" charset="0"/>
                </a:rPr>
                <a:t>	Solicited-node multicast of B (</a:t>
              </a:r>
              <a:r>
                <a:rPr lang="en-US" sz="1100" b="1" dirty="0" smtClean="0">
                  <a:latin typeface="Courier New" pitchFamily="49" charset="0"/>
                  <a:cs typeface="Courier New" pitchFamily="49" charset="0"/>
                </a:rPr>
                <a:t>FF02::1:FFxx.xxxx)</a:t>
              </a:r>
              <a:endParaRPr kumimoji="0" lang="en-US" sz="1100" b="0" i="0" u="none" strike="noStrike" cap="none" normalizeH="0" baseline="0" dirty="0" smtClean="0">
                <a:ln>
                  <a:noFill/>
                </a:ln>
                <a:solidFill>
                  <a:schemeClr val="tx1"/>
                </a:solidFill>
                <a:effectLst/>
                <a:latin typeface="Arial" charset="0"/>
              </a:endParaRPr>
            </a:p>
            <a:p>
              <a:pPr algn="l" defTabSz="814388">
                <a:lnSpc>
                  <a:spcPct val="100000"/>
                </a:lnSpc>
                <a:spcBef>
                  <a:spcPts val="0"/>
                </a:spcBef>
                <a:spcAft>
                  <a:spcPts val="0"/>
                </a:spcAft>
                <a:tabLst>
                  <a:tab pos="1090613" algn="l"/>
                </a:tabLst>
              </a:pPr>
              <a:r>
                <a:rPr lang="en-US" sz="1100" b="1" dirty="0" smtClean="0"/>
                <a:t>Data:</a:t>
              </a:r>
              <a:r>
                <a:rPr lang="en-US" sz="1100" dirty="0" smtClean="0"/>
                <a:t>	Link-layer address of A</a:t>
              </a:r>
            </a:p>
            <a:p>
              <a:pPr marL="0" marR="0" indent="0" algn="l" defTabSz="814388" rtl="0" eaLnBrk="0" fontAlgn="base" latinLnBrk="0" hangingPunct="0">
                <a:lnSpc>
                  <a:spcPct val="100000"/>
                </a:lnSpc>
                <a:spcBef>
                  <a:spcPts val="0"/>
                </a:spcBef>
                <a:spcAft>
                  <a:spcPts val="0"/>
                </a:spcAft>
                <a:buClrTx/>
                <a:buSzTx/>
                <a:buFontTx/>
                <a:buNone/>
                <a:tabLst>
                  <a:tab pos="1090613" algn="l"/>
                </a:tabLst>
              </a:pPr>
              <a:r>
                <a:rPr kumimoji="0" lang="en-US" sz="1100" b="1" i="0" u="none" strike="noStrike" cap="none" normalizeH="0" baseline="0" dirty="0" smtClean="0">
                  <a:ln>
                    <a:noFill/>
                  </a:ln>
                  <a:solidFill>
                    <a:schemeClr val="tx1"/>
                  </a:solidFill>
                  <a:effectLst/>
                  <a:latin typeface="Arial" charset="0"/>
                </a:rPr>
                <a:t>Query:</a:t>
              </a:r>
              <a:r>
                <a:rPr kumimoji="0" lang="en-US" sz="1100" b="0" i="0" u="none" strike="noStrike" cap="none" normalizeH="0" baseline="0" dirty="0" smtClean="0">
                  <a:ln>
                    <a:noFill/>
                  </a:ln>
                  <a:solidFill>
                    <a:schemeClr val="tx1"/>
                  </a:solidFill>
                  <a:effectLst/>
                  <a:latin typeface="Arial" charset="0"/>
                </a:rPr>
                <a:t>	What is your link address?</a:t>
              </a:r>
            </a:p>
          </p:txBody>
        </p:sp>
      </p:gr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Neighbor Advertisement Example</a:t>
            </a:r>
            <a:endParaRPr lang="en-US" dirty="0"/>
          </a:p>
        </p:txBody>
      </p:sp>
      <p:sp>
        <p:nvSpPr>
          <p:cNvPr id="13" name="Content Placeholder 12"/>
          <p:cNvSpPr>
            <a:spLocks noGrp="1"/>
          </p:cNvSpPr>
          <p:nvPr>
            <p:ph idx="11"/>
          </p:nvPr>
        </p:nvSpPr>
        <p:spPr/>
        <p:txBody>
          <a:bodyPr>
            <a:noAutofit/>
          </a:bodyPr>
          <a:lstStyle/>
          <a:p>
            <a:r>
              <a:rPr lang="en-US" sz="2000" smtClean="0"/>
              <a:t>Each destination node that receives the NS responds with an ICMPv6 message type 136, NA. </a:t>
            </a:r>
          </a:p>
          <a:p>
            <a:r>
              <a:rPr lang="en-US" sz="2000" smtClean="0"/>
              <a:t>The source address of this message is the IPv6 address of the responding node, and the destination address is the IPv6 address of the original source node (which sent the NS). </a:t>
            </a:r>
          </a:p>
          <a:p>
            <a:r>
              <a:rPr lang="en-US" sz="2000" smtClean="0"/>
              <a:t>The data portion includes the link-layer address of the destination node (even though the link-layer address is of course also included in the frame). </a:t>
            </a:r>
          </a:p>
        </p:txBody>
      </p:sp>
      <p:grpSp>
        <p:nvGrpSpPr>
          <p:cNvPr id="2" name="Group 11"/>
          <p:cNvGrpSpPr/>
          <p:nvPr/>
        </p:nvGrpSpPr>
        <p:grpSpPr>
          <a:xfrm>
            <a:off x="2194560" y="1298134"/>
            <a:ext cx="4225290" cy="1635760"/>
            <a:chOff x="2194560" y="1087120"/>
            <a:chExt cx="4225290" cy="1635760"/>
          </a:xfrm>
        </p:grpSpPr>
        <p:cxnSp>
          <p:nvCxnSpPr>
            <p:cNvPr id="11" name="Elbow Connector 10"/>
            <p:cNvCxnSpPr>
              <a:stCxn id="8" idx="2"/>
              <a:endCxn id="9" idx="2"/>
            </p:cNvCxnSpPr>
            <p:nvPr/>
          </p:nvCxnSpPr>
          <p:spPr bwMode="auto">
            <a:xfrm rot="16200000" flipH="1">
              <a:off x="4282215" y="-394488"/>
              <a:ext cx="1588" cy="3637280"/>
            </a:xfrm>
            <a:prstGeom prst="bentConnector3">
              <a:avLst>
                <a:gd name="adj1" fmla="val 3518893"/>
              </a:avLst>
            </a:prstGeom>
            <a:solidFill>
              <a:schemeClr val="accent1"/>
            </a:solidFill>
            <a:ln w="19050" cap="flat" cmpd="sng" algn="ctr">
              <a:solidFill>
                <a:schemeClr val="accent6"/>
              </a:solidFill>
              <a:prstDash val="solid"/>
              <a:round/>
              <a:headEnd type="none" w="med" len="med"/>
              <a:tailEnd type="arrow"/>
            </a:ln>
            <a:effectLst/>
          </p:spPr>
        </p:cxnSp>
        <p:pic>
          <p:nvPicPr>
            <p:cNvPr id="6" name="Picture 41"/>
            <p:cNvPicPr>
              <a:picLocks noChangeAspect="1" noChangeArrowheads="1"/>
            </p:cNvPicPr>
            <p:nvPr/>
          </p:nvPicPr>
          <p:blipFill>
            <a:blip r:embed="rId2" cstate="print"/>
            <a:srcRect/>
            <a:stretch>
              <a:fillRect/>
            </a:stretch>
          </p:blipFill>
          <p:spPr bwMode="auto">
            <a:xfrm>
              <a:off x="3891280" y="1297940"/>
              <a:ext cx="735013" cy="314325"/>
            </a:xfrm>
            <a:prstGeom prst="rect">
              <a:avLst/>
            </a:prstGeom>
            <a:noFill/>
            <a:ln w="9525">
              <a:noFill/>
              <a:miter lim="800000"/>
              <a:headEnd/>
              <a:tailEnd/>
            </a:ln>
            <a:effectLst/>
          </p:spPr>
        </p:pic>
        <p:pic>
          <p:nvPicPr>
            <p:cNvPr id="5" name="Picture 34"/>
            <p:cNvPicPr>
              <a:picLocks noChangeArrowheads="1"/>
            </p:cNvPicPr>
            <p:nvPr/>
          </p:nvPicPr>
          <p:blipFill>
            <a:blip r:embed="rId3" cstate="print"/>
            <a:srcRect/>
            <a:stretch>
              <a:fillRect/>
            </a:stretch>
          </p:blipFill>
          <p:spPr bwMode="auto">
            <a:xfrm>
              <a:off x="2194560" y="1087120"/>
              <a:ext cx="588010" cy="520700"/>
            </a:xfrm>
            <a:prstGeom prst="rect">
              <a:avLst/>
            </a:prstGeom>
            <a:noFill/>
            <a:ln w="9525">
              <a:noFill/>
              <a:miter lim="800000"/>
              <a:headEnd/>
              <a:tailEnd/>
            </a:ln>
            <a:effectLst/>
          </p:spPr>
        </p:pic>
        <p:pic>
          <p:nvPicPr>
            <p:cNvPr id="7" name="Picture 34"/>
            <p:cNvPicPr>
              <a:picLocks noChangeArrowheads="1"/>
            </p:cNvPicPr>
            <p:nvPr/>
          </p:nvPicPr>
          <p:blipFill>
            <a:blip r:embed="rId3" cstate="print"/>
            <a:srcRect/>
            <a:stretch>
              <a:fillRect/>
            </a:stretch>
          </p:blipFill>
          <p:spPr bwMode="auto">
            <a:xfrm>
              <a:off x="5831840" y="1087120"/>
              <a:ext cx="588010" cy="520700"/>
            </a:xfrm>
            <a:prstGeom prst="rect">
              <a:avLst/>
            </a:prstGeom>
            <a:noFill/>
            <a:ln w="9525">
              <a:noFill/>
              <a:miter lim="800000"/>
              <a:headEnd/>
              <a:tailEnd/>
            </a:ln>
            <a:effectLst/>
          </p:spPr>
        </p:pic>
        <p:sp>
          <p:nvSpPr>
            <p:cNvPr id="8" name="TextBox 7"/>
            <p:cNvSpPr txBox="1"/>
            <p:nvPr/>
          </p:nvSpPr>
          <p:spPr>
            <a:xfrm>
              <a:off x="2306320" y="1137920"/>
              <a:ext cx="314510" cy="286232"/>
            </a:xfrm>
            <a:prstGeom prst="rect">
              <a:avLst/>
            </a:prstGeom>
            <a:noFill/>
          </p:spPr>
          <p:txBody>
            <a:bodyPr wrap="none" rtlCol="0">
              <a:spAutoFit/>
            </a:bodyPr>
            <a:lstStyle/>
            <a:p>
              <a:r>
                <a:rPr lang="en-US" sz="1400" b="1" dirty="0" smtClean="0"/>
                <a:t>A</a:t>
              </a:r>
              <a:endParaRPr lang="en-US" b="1" dirty="0"/>
            </a:p>
          </p:txBody>
        </p:sp>
        <p:sp>
          <p:nvSpPr>
            <p:cNvPr id="9" name="TextBox 8"/>
            <p:cNvSpPr txBox="1"/>
            <p:nvPr/>
          </p:nvSpPr>
          <p:spPr>
            <a:xfrm>
              <a:off x="5943600" y="1137920"/>
              <a:ext cx="314510" cy="286232"/>
            </a:xfrm>
            <a:prstGeom prst="rect">
              <a:avLst/>
            </a:prstGeom>
            <a:noFill/>
          </p:spPr>
          <p:txBody>
            <a:bodyPr wrap="none" rtlCol="0">
              <a:spAutoFit/>
            </a:bodyPr>
            <a:lstStyle/>
            <a:p>
              <a:r>
                <a:rPr lang="en-US" sz="1400" b="1" dirty="0" smtClean="0"/>
                <a:t>B</a:t>
              </a:r>
              <a:endParaRPr lang="en-US" b="1" dirty="0"/>
            </a:p>
          </p:txBody>
        </p:sp>
        <p:sp>
          <p:nvSpPr>
            <p:cNvPr id="14" name="Right Arrow 13"/>
            <p:cNvSpPr/>
            <p:nvPr/>
          </p:nvSpPr>
          <p:spPr bwMode="auto">
            <a:xfrm flipH="1">
              <a:off x="2463411" y="1595120"/>
              <a:ext cx="3434080" cy="1127760"/>
            </a:xfrm>
            <a:prstGeom prst="rightArrow">
              <a:avLst>
                <a:gd name="adj1" fmla="val 7325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l" defTabSz="814388" rtl="0" eaLnBrk="0" fontAlgn="base" latinLnBrk="0" hangingPunct="0">
                <a:lnSpc>
                  <a:spcPct val="100000"/>
                </a:lnSpc>
                <a:spcBef>
                  <a:spcPts val="0"/>
                </a:spcBef>
                <a:spcAft>
                  <a:spcPts val="0"/>
                </a:spcAft>
                <a:buClrTx/>
                <a:buSzTx/>
                <a:buFontTx/>
                <a:buNone/>
                <a:tabLst>
                  <a:tab pos="914400" algn="l"/>
                </a:tabLst>
              </a:pPr>
              <a:r>
                <a:rPr kumimoji="0" lang="en-US" sz="1100" b="1" i="0" u="none" strike="noStrike" cap="none" normalizeH="0" baseline="0" dirty="0" smtClean="0">
                  <a:ln>
                    <a:noFill/>
                  </a:ln>
                  <a:solidFill>
                    <a:schemeClr val="tx1"/>
                  </a:solidFill>
                  <a:effectLst/>
                  <a:latin typeface="Arial" charset="0"/>
                </a:rPr>
                <a:t>ICMP type:</a:t>
              </a:r>
              <a:r>
                <a:rPr kumimoji="0" lang="en-US" sz="1100" b="0" i="0" u="none" strike="noStrike" cap="none" normalizeH="0" baseline="0" dirty="0" smtClean="0">
                  <a:ln>
                    <a:noFill/>
                  </a:ln>
                  <a:solidFill>
                    <a:schemeClr val="tx1"/>
                  </a:solidFill>
                  <a:effectLst/>
                  <a:latin typeface="Arial" charset="0"/>
                </a:rPr>
                <a:t>	136 (NA)</a:t>
              </a:r>
            </a:p>
            <a:p>
              <a:pPr algn="l" defTabSz="814388">
                <a:lnSpc>
                  <a:spcPct val="100000"/>
                </a:lnSpc>
                <a:spcBef>
                  <a:spcPts val="0"/>
                </a:spcBef>
                <a:spcAft>
                  <a:spcPts val="0"/>
                </a:spcAft>
                <a:tabLst>
                  <a:tab pos="914400" algn="l"/>
                </a:tabLst>
              </a:pPr>
              <a:r>
                <a:rPr lang="en-US" sz="1100" b="1" dirty="0" smtClean="0"/>
                <a:t>Source:</a:t>
              </a:r>
              <a:r>
                <a:rPr lang="en-US" sz="1100" dirty="0" smtClean="0"/>
                <a:t>	B</a:t>
              </a:r>
            </a:p>
            <a:p>
              <a:pPr algn="l" defTabSz="814388">
                <a:lnSpc>
                  <a:spcPct val="100000"/>
                </a:lnSpc>
                <a:spcBef>
                  <a:spcPts val="0"/>
                </a:spcBef>
                <a:spcAft>
                  <a:spcPts val="0"/>
                </a:spcAft>
                <a:tabLst>
                  <a:tab pos="914400" algn="l"/>
                </a:tabLst>
              </a:pPr>
              <a:r>
                <a:rPr kumimoji="0" lang="en-US" sz="1100" b="1" i="0" u="none" strike="noStrike" cap="none" normalizeH="0" baseline="0" dirty="0" smtClean="0">
                  <a:ln>
                    <a:noFill/>
                  </a:ln>
                  <a:solidFill>
                    <a:schemeClr val="tx1"/>
                  </a:solidFill>
                  <a:effectLst/>
                  <a:latin typeface="Arial" charset="0"/>
                </a:rPr>
                <a:t>Destination:</a:t>
              </a:r>
              <a:r>
                <a:rPr kumimoji="0" lang="en-US" sz="1100" b="0" i="0" u="none" strike="noStrike" cap="none" normalizeH="0" baseline="0" dirty="0" smtClean="0">
                  <a:ln>
                    <a:noFill/>
                  </a:ln>
                  <a:solidFill>
                    <a:schemeClr val="tx1"/>
                  </a:solidFill>
                  <a:effectLst/>
                  <a:latin typeface="Arial" charset="0"/>
                </a:rPr>
                <a:t>	</a:t>
              </a:r>
              <a:r>
                <a:rPr lang="en-US" sz="1100" b="1" dirty="0" smtClean="0">
                  <a:latin typeface="Courier New" pitchFamily="49" charset="0"/>
                  <a:cs typeface="Courier New" pitchFamily="49" charset="0"/>
                </a:rPr>
                <a:t>A</a:t>
              </a:r>
              <a:endParaRPr kumimoji="0" lang="en-US" sz="1100" b="0" i="0" u="none" strike="noStrike" cap="none" normalizeH="0" baseline="0" dirty="0" smtClean="0">
                <a:ln>
                  <a:noFill/>
                </a:ln>
                <a:solidFill>
                  <a:schemeClr val="tx1"/>
                </a:solidFill>
                <a:effectLst/>
                <a:latin typeface="Arial" charset="0"/>
              </a:endParaRPr>
            </a:p>
            <a:p>
              <a:pPr algn="l" defTabSz="814388">
                <a:lnSpc>
                  <a:spcPct val="100000"/>
                </a:lnSpc>
                <a:spcBef>
                  <a:spcPts val="0"/>
                </a:spcBef>
                <a:spcAft>
                  <a:spcPts val="0"/>
                </a:spcAft>
                <a:tabLst>
                  <a:tab pos="914400" algn="l"/>
                </a:tabLst>
              </a:pPr>
              <a:r>
                <a:rPr lang="en-US" sz="1100" b="1" dirty="0" smtClean="0"/>
                <a:t>Data:</a:t>
              </a:r>
              <a:r>
                <a:rPr lang="en-US" sz="1100" dirty="0" smtClean="0"/>
                <a:t>	Link-layer address of B</a:t>
              </a:r>
            </a:p>
          </p:txBody>
        </p:sp>
      </p:gr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Solicited-Node Multicast Addresses</a:t>
            </a:r>
            <a:endParaRPr lang="en-US" dirty="0"/>
          </a:p>
        </p:txBody>
      </p:sp>
      <p:sp>
        <p:nvSpPr>
          <p:cNvPr id="15" name="Content Placeholder 14"/>
          <p:cNvSpPr>
            <a:spLocks noGrp="1"/>
          </p:cNvSpPr>
          <p:nvPr>
            <p:ph idx="11"/>
          </p:nvPr>
        </p:nvSpPr>
        <p:spPr/>
        <p:txBody>
          <a:bodyPr/>
          <a:lstStyle/>
          <a:p>
            <a:r>
              <a:rPr lang="en-US" smtClean="0"/>
              <a:t>The two devices can now communicate on the link because they know each other’s link-layer addresses.</a:t>
            </a:r>
          </a:p>
        </p:txBody>
      </p:sp>
      <p:grpSp>
        <p:nvGrpSpPr>
          <p:cNvPr id="2" name="Group 15"/>
          <p:cNvGrpSpPr/>
          <p:nvPr/>
        </p:nvGrpSpPr>
        <p:grpSpPr>
          <a:xfrm>
            <a:off x="2194560" y="1298134"/>
            <a:ext cx="4225290" cy="1158240"/>
            <a:chOff x="2194560" y="1087120"/>
            <a:chExt cx="4225290" cy="1158240"/>
          </a:xfrm>
        </p:grpSpPr>
        <p:cxnSp>
          <p:nvCxnSpPr>
            <p:cNvPr id="11" name="Elbow Connector 10"/>
            <p:cNvCxnSpPr>
              <a:stCxn id="8" idx="2"/>
              <a:endCxn id="9" idx="2"/>
            </p:cNvCxnSpPr>
            <p:nvPr/>
          </p:nvCxnSpPr>
          <p:spPr bwMode="auto">
            <a:xfrm rot="16200000" flipH="1">
              <a:off x="4282215" y="-394488"/>
              <a:ext cx="1588" cy="3637280"/>
            </a:xfrm>
            <a:prstGeom prst="bentConnector3">
              <a:avLst>
                <a:gd name="adj1" fmla="val 3518893"/>
              </a:avLst>
            </a:prstGeom>
            <a:solidFill>
              <a:schemeClr val="accent1"/>
            </a:solidFill>
            <a:ln w="19050" cap="flat" cmpd="sng" algn="ctr">
              <a:solidFill>
                <a:schemeClr val="accent6"/>
              </a:solidFill>
              <a:prstDash val="solid"/>
              <a:round/>
              <a:headEnd type="none" w="med" len="med"/>
              <a:tailEnd type="arrow"/>
            </a:ln>
            <a:effectLst/>
          </p:spPr>
        </p:cxnSp>
        <p:pic>
          <p:nvPicPr>
            <p:cNvPr id="6" name="Picture 41"/>
            <p:cNvPicPr>
              <a:picLocks noChangeAspect="1" noChangeArrowheads="1"/>
            </p:cNvPicPr>
            <p:nvPr/>
          </p:nvPicPr>
          <p:blipFill>
            <a:blip r:embed="rId2" cstate="print"/>
            <a:srcRect/>
            <a:stretch>
              <a:fillRect/>
            </a:stretch>
          </p:blipFill>
          <p:spPr bwMode="auto">
            <a:xfrm>
              <a:off x="3891280" y="1297940"/>
              <a:ext cx="735013" cy="314325"/>
            </a:xfrm>
            <a:prstGeom prst="rect">
              <a:avLst/>
            </a:prstGeom>
            <a:noFill/>
            <a:ln w="9525">
              <a:noFill/>
              <a:miter lim="800000"/>
              <a:headEnd/>
              <a:tailEnd/>
            </a:ln>
            <a:effectLst/>
          </p:spPr>
        </p:pic>
        <p:pic>
          <p:nvPicPr>
            <p:cNvPr id="5" name="Picture 34"/>
            <p:cNvPicPr>
              <a:picLocks noChangeArrowheads="1"/>
            </p:cNvPicPr>
            <p:nvPr/>
          </p:nvPicPr>
          <p:blipFill>
            <a:blip r:embed="rId3" cstate="print"/>
            <a:srcRect/>
            <a:stretch>
              <a:fillRect/>
            </a:stretch>
          </p:blipFill>
          <p:spPr bwMode="auto">
            <a:xfrm>
              <a:off x="2194560" y="1087120"/>
              <a:ext cx="588010" cy="520700"/>
            </a:xfrm>
            <a:prstGeom prst="rect">
              <a:avLst/>
            </a:prstGeom>
            <a:noFill/>
            <a:ln w="9525">
              <a:noFill/>
              <a:miter lim="800000"/>
              <a:headEnd/>
              <a:tailEnd/>
            </a:ln>
            <a:effectLst/>
          </p:spPr>
        </p:pic>
        <p:pic>
          <p:nvPicPr>
            <p:cNvPr id="7" name="Picture 34"/>
            <p:cNvPicPr>
              <a:picLocks noChangeArrowheads="1"/>
            </p:cNvPicPr>
            <p:nvPr/>
          </p:nvPicPr>
          <p:blipFill>
            <a:blip r:embed="rId3" cstate="print"/>
            <a:srcRect/>
            <a:stretch>
              <a:fillRect/>
            </a:stretch>
          </p:blipFill>
          <p:spPr bwMode="auto">
            <a:xfrm>
              <a:off x="5831840" y="1087120"/>
              <a:ext cx="588010" cy="520700"/>
            </a:xfrm>
            <a:prstGeom prst="rect">
              <a:avLst/>
            </a:prstGeom>
            <a:noFill/>
            <a:ln w="9525">
              <a:noFill/>
              <a:miter lim="800000"/>
              <a:headEnd/>
              <a:tailEnd/>
            </a:ln>
            <a:effectLst/>
          </p:spPr>
        </p:pic>
        <p:sp>
          <p:nvSpPr>
            <p:cNvPr id="8" name="TextBox 7"/>
            <p:cNvSpPr txBox="1"/>
            <p:nvPr/>
          </p:nvSpPr>
          <p:spPr>
            <a:xfrm>
              <a:off x="2306320" y="1137920"/>
              <a:ext cx="314510" cy="286232"/>
            </a:xfrm>
            <a:prstGeom prst="rect">
              <a:avLst/>
            </a:prstGeom>
            <a:noFill/>
          </p:spPr>
          <p:txBody>
            <a:bodyPr wrap="none" rtlCol="0">
              <a:spAutoFit/>
            </a:bodyPr>
            <a:lstStyle/>
            <a:p>
              <a:r>
                <a:rPr lang="en-US" sz="1400" b="1" dirty="0" smtClean="0"/>
                <a:t>A</a:t>
              </a:r>
              <a:endParaRPr lang="en-US" b="1" dirty="0"/>
            </a:p>
          </p:txBody>
        </p:sp>
        <p:sp>
          <p:nvSpPr>
            <p:cNvPr id="9" name="TextBox 8"/>
            <p:cNvSpPr txBox="1"/>
            <p:nvPr/>
          </p:nvSpPr>
          <p:spPr>
            <a:xfrm>
              <a:off x="5943600" y="1137920"/>
              <a:ext cx="314510" cy="286232"/>
            </a:xfrm>
            <a:prstGeom prst="rect">
              <a:avLst/>
            </a:prstGeom>
            <a:noFill/>
          </p:spPr>
          <p:txBody>
            <a:bodyPr wrap="none" rtlCol="0">
              <a:spAutoFit/>
            </a:bodyPr>
            <a:lstStyle/>
            <a:p>
              <a:r>
                <a:rPr lang="en-US" sz="1400" b="1" dirty="0" smtClean="0"/>
                <a:t>B</a:t>
              </a:r>
              <a:endParaRPr lang="en-US" b="1" dirty="0"/>
            </a:p>
          </p:txBody>
        </p:sp>
        <p:sp>
          <p:nvSpPr>
            <p:cNvPr id="12" name="Left-Right Arrow 11"/>
            <p:cNvSpPr/>
            <p:nvPr/>
          </p:nvSpPr>
          <p:spPr bwMode="auto">
            <a:xfrm>
              <a:off x="2311010" y="1757680"/>
              <a:ext cx="3878775" cy="487680"/>
            </a:xfrm>
            <a:prstGeom prst="leftRightArrow">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defTabSz="814388"/>
              <a:r>
                <a:rPr lang="en-US" sz="1100" b="1" dirty="0" smtClean="0"/>
                <a:t>A and B can now exchange packets on this link.</a:t>
              </a:r>
              <a:endParaRPr kumimoji="0" lang="en-US" sz="1100" b="0" i="0" u="none" strike="noStrike" cap="none" normalizeH="0" baseline="0" dirty="0" smtClean="0">
                <a:ln>
                  <a:noFill/>
                </a:ln>
                <a:solidFill>
                  <a:schemeClr val="tx1"/>
                </a:solidFill>
                <a:effectLst/>
                <a:latin typeface="Arial" charset="0"/>
              </a:endParaRPr>
            </a:p>
          </p:txBody>
        </p:sp>
      </p:gr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bwMode="auto">
          <a:xfrm>
            <a:off x="3521593" y="4654058"/>
            <a:ext cx="1082674" cy="190500"/>
          </a:xfrm>
          <a:prstGeom prst="rect">
            <a:avLst/>
          </a:prstGeom>
          <a:solidFill>
            <a:srgbClr val="FFFF00"/>
          </a:solidFill>
          <a:ln w="6667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Solicited-Node Multicast Address Example</a:t>
            </a:r>
            <a:endParaRPr lang="en-US" dirty="0"/>
          </a:p>
        </p:txBody>
      </p:sp>
      <p:sp>
        <p:nvSpPr>
          <p:cNvPr id="3" name="Content Placeholder 2"/>
          <p:cNvSpPr>
            <a:spLocks noGrp="1"/>
          </p:cNvSpPr>
          <p:nvPr>
            <p:ph idx="11"/>
          </p:nvPr>
        </p:nvSpPr>
        <p:spPr/>
        <p:txBody>
          <a:bodyPr>
            <a:noAutofit/>
          </a:bodyPr>
          <a:lstStyle/>
          <a:p>
            <a:r>
              <a:rPr lang="en-US" sz="2000" dirty="0" smtClean="0"/>
              <a:t>What would happen if R1 wanted to exchange packets with R2?</a:t>
            </a:r>
            <a:endParaRPr lang="en-US" sz="1600" dirty="0" smtClean="0">
              <a:ea typeface="+mn-ea"/>
              <a:cs typeface="+mn-cs"/>
            </a:endParaRPr>
          </a:p>
          <a:p>
            <a:pPr marL="236538" lvl="1">
              <a:spcBef>
                <a:spcPct val="50000"/>
              </a:spcBef>
              <a:buFont typeface="Wingdings" pitchFamily="2" charset="2"/>
              <a:buChar char="§"/>
            </a:pPr>
            <a:r>
              <a:rPr lang="en-US" smtClean="0"/>
              <a:t>In this case R2 </a:t>
            </a:r>
            <a:r>
              <a:rPr lang="en-US" dirty="0" smtClean="0"/>
              <a:t>and R3 would have the same solicited-node multicast address of</a:t>
            </a:r>
            <a:r>
              <a:rPr lang="en-US" b="1" dirty="0" smtClean="0">
                <a:latin typeface="Courier New" pitchFamily="49" charset="0"/>
                <a:cs typeface="Courier New" pitchFamily="49" charset="0"/>
              </a:rPr>
              <a:t> </a:t>
            </a:r>
            <a:r>
              <a:rPr lang="en-US" b="1" dirty="0" smtClean="0">
                <a:latin typeface="Courier New" pitchFamily="49" charset="0"/>
                <a:ea typeface="+mn-ea"/>
                <a:cs typeface="Courier New" pitchFamily="49" charset="0"/>
              </a:rPr>
              <a:t>FF02::1:FFAA:BBBB</a:t>
            </a:r>
            <a:r>
              <a:rPr lang="en-US" dirty="0" smtClean="0">
                <a:ea typeface="+mn-ea"/>
                <a:cs typeface="+mn-cs"/>
              </a:rPr>
              <a:t>.</a:t>
            </a:r>
          </a:p>
          <a:p>
            <a:pPr lvl="1"/>
            <a:r>
              <a:rPr lang="en-US" sz="1800" dirty="0" smtClean="0"/>
              <a:t>Recall that a solicited-node address is</a:t>
            </a:r>
            <a:r>
              <a:rPr lang="en-US" sz="1800" b="1" dirty="0" smtClean="0">
                <a:latin typeface="Courier New" pitchFamily="49" charset="0"/>
                <a:cs typeface="Courier New" pitchFamily="49" charset="0"/>
              </a:rPr>
              <a:t> FF02::1:FFxx.xxxx </a:t>
            </a:r>
            <a:r>
              <a:rPr lang="en-US" sz="1800" dirty="0" smtClean="0"/>
              <a:t>where the</a:t>
            </a:r>
            <a:r>
              <a:rPr lang="en-US" sz="1800" b="1" dirty="0" smtClean="0">
                <a:latin typeface="Courier New" pitchFamily="49" charset="0"/>
                <a:cs typeface="Courier New" pitchFamily="49" charset="0"/>
              </a:rPr>
              <a:t> xx:xxxx </a:t>
            </a:r>
            <a:r>
              <a:rPr lang="en-US" sz="1800" dirty="0" smtClean="0"/>
              <a:t>is the far right 24 bits of the corresponding unicast or anycast address of the node.</a:t>
            </a:r>
          </a:p>
        </p:txBody>
      </p:sp>
      <p:grpSp>
        <p:nvGrpSpPr>
          <p:cNvPr id="4" name="Content Placeholder 25"/>
          <p:cNvGrpSpPr>
            <a:grpSpLocks noGrp="1"/>
          </p:cNvGrpSpPr>
          <p:nvPr>
            <p:ph sz="quarter" idx="12"/>
          </p:nvPr>
        </p:nvGrpSpPr>
        <p:grpSpPr>
          <a:xfrm>
            <a:off x="279400" y="978186"/>
            <a:ext cx="8531225" cy="2624855"/>
            <a:chOff x="646559" y="1069797"/>
            <a:chExt cx="7375926" cy="1571979"/>
          </a:xfrm>
        </p:grpSpPr>
        <p:sp>
          <p:nvSpPr>
            <p:cNvPr id="27" name="Rectangle 26"/>
            <p:cNvSpPr/>
            <p:nvPr/>
          </p:nvSpPr>
          <p:spPr bwMode="auto">
            <a:xfrm>
              <a:off x="6461124" y="1069797"/>
              <a:ext cx="625475" cy="180974"/>
            </a:xfrm>
            <a:prstGeom prst="rect">
              <a:avLst/>
            </a:prstGeom>
            <a:solidFill>
              <a:srgbClr val="FFFF00"/>
            </a:solidFill>
            <a:ln w="6667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8" name="Rectangle 27"/>
            <p:cNvSpPr/>
            <p:nvPr/>
          </p:nvSpPr>
          <p:spPr bwMode="auto">
            <a:xfrm>
              <a:off x="6457949" y="2136597"/>
              <a:ext cx="625475" cy="180974"/>
            </a:xfrm>
            <a:prstGeom prst="rect">
              <a:avLst/>
            </a:prstGeom>
            <a:solidFill>
              <a:srgbClr val="FFFF00"/>
            </a:solidFill>
            <a:ln w="6667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29" name="Picture 41"/>
            <p:cNvPicPr>
              <a:picLocks noChangeAspect="1" noChangeArrowheads="1"/>
            </p:cNvPicPr>
            <p:nvPr/>
          </p:nvPicPr>
          <p:blipFill>
            <a:blip r:embed="rId2" cstate="print"/>
            <a:srcRect/>
            <a:stretch>
              <a:fillRect/>
            </a:stretch>
          </p:blipFill>
          <p:spPr bwMode="auto">
            <a:xfrm>
              <a:off x="3929380" y="1729740"/>
              <a:ext cx="735013" cy="314325"/>
            </a:xfrm>
            <a:prstGeom prst="rect">
              <a:avLst/>
            </a:prstGeom>
            <a:noFill/>
            <a:ln w="9525">
              <a:noFill/>
              <a:miter lim="800000"/>
              <a:headEnd/>
              <a:tailEnd/>
            </a:ln>
            <a:effectLst/>
          </p:spPr>
        </p:pic>
        <p:pic>
          <p:nvPicPr>
            <p:cNvPr id="30" name="Picture 37"/>
            <p:cNvPicPr>
              <a:picLocks noChangeArrowheads="1"/>
            </p:cNvPicPr>
            <p:nvPr/>
          </p:nvPicPr>
          <p:blipFill>
            <a:blip r:embed="rId3" cstate="print"/>
            <a:srcRect/>
            <a:stretch>
              <a:fillRect/>
            </a:stretch>
          </p:blipFill>
          <p:spPr bwMode="auto">
            <a:xfrm>
              <a:off x="7139434" y="1135985"/>
              <a:ext cx="870351" cy="451691"/>
            </a:xfrm>
            <a:prstGeom prst="rect">
              <a:avLst/>
            </a:prstGeom>
            <a:noFill/>
            <a:ln w="9525">
              <a:noFill/>
              <a:miter lim="800000"/>
              <a:headEnd/>
              <a:tailEnd/>
            </a:ln>
          </p:spPr>
        </p:pic>
        <p:sp>
          <p:nvSpPr>
            <p:cNvPr id="31" name="TextBox 30"/>
            <p:cNvSpPr txBox="1"/>
            <p:nvPr/>
          </p:nvSpPr>
          <p:spPr>
            <a:xfrm>
              <a:off x="7410635" y="1396338"/>
              <a:ext cx="328741" cy="154830"/>
            </a:xfrm>
            <a:prstGeom prst="rect">
              <a:avLst/>
            </a:prstGeom>
            <a:noFill/>
          </p:spPr>
          <p:txBody>
            <a:bodyPr wrap="none" rtlCol="0">
              <a:spAutoFit/>
            </a:bodyPr>
            <a:lstStyle/>
            <a:p>
              <a:r>
                <a:rPr lang="en-US" sz="1200" b="1" smtClean="0">
                  <a:solidFill>
                    <a:schemeClr val="bg1"/>
                  </a:solidFill>
                </a:rPr>
                <a:t>R2</a:t>
              </a:r>
              <a:endParaRPr lang="en-US" sz="1200" b="1" dirty="0">
                <a:solidFill>
                  <a:schemeClr val="bg1"/>
                </a:solidFill>
              </a:endParaRPr>
            </a:p>
          </p:txBody>
        </p:sp>
        <p:pic>
          <p:nvPicPr>
            <p:cNvPr id="32" name="Picture 37"/>
            <p:cNvPicPr>
              <a:picLocks noChangeArrowheads="1"/>
            </p:cNvPicPr>
            <p:nvPr/>
          </p:nvPicPr>
          <p:blipFill>
            <a:blip r:embed="rId3" cstate="print"/>
            <a:srcRect/>
            <a:stretch>
              <a:fillRect/>
            </a:stretch>
          </p:blipFill>
          <p:spPr bwMode="auto">
            <a:xfrm>
              <a:off x="646559" y="1663035"/>
              <a:ext cx="870351" cy="451691"/>
            </a:xfrm>
            <a:prstGeom prst="rect">
              <a:avLst/>
            </a:prstGeom>
            <a:noFill/>
            <a:ln w="9525">
              <a:noFill/>
              <a:miter lim="800000"/>
              <a:headEnd/>
              <a:tailEnd/>
            </a:ln>
          </p:spPr>
        </p:pic>
        <p:sp>
          <p:nvSpPr>
            <p:cNvPr id="33" name="TextBox 32"/>
            <p:cNvSpPr txBox="1"/>
            <p:nvPr/>
          </p:nvSpPr>
          <p:spPr>
            <a:xfrm>
              <a:off x="917760" y="1930408"/>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34" name="Picture 37"/>
            <p:cNvPicPr>
              <a:picLocks noChangeArrowheads="1"/>
            </p:cNvPicPr>
            <p:nvPr/>
          </p:nvPicPr>
          <p:blipFill>
            <a:blip r:embed="rId3" cstate="print"/>
            <a:srcRect/>
            <a:stretch>
              <a:fillRect/>
            </a:stretch>
          </p:blipFill>
          <p:spPr bwMode="auto">
            <a:xfrm>
              <a:off x="7152134" y="2190085"/>
              <a:ext cx="870351" cy="451691"/>
            </a:xfrm>
            <a:prstGeom prst="rect">
              <a:avLst/>
            </a:prstGeom>
            <a:noFill/>
            <a:ln w="9525">
              <a:noFill/>
              <a:miter lim="800000"/>
              <a:headEnd/>
              <a:tailEnd/>
            </a:ln>
          </p:spPr>
        </p:pic>
        <p:sp>
          <p:nvSpPr>
            <p:cNvPr id="35" name="TextBox 34"/>
            <p:cNvSpPr txBox="1"/>
            <p:nvPr/>
          </p:nvSpPr>
          <p:spPr>
            <a:xfrm>
              <a:off x="7413200" y="2464479"/>
              <a:ext cx="328741" cy="154830"/>
            </a:xfrm>
            <a:prstGeom prst="rect">
              <a:avLst/>
            </a:prstGeom>
            <a:noFill/>
          </p:spPr>
          <p:txBody>
            <a:bodyPr wrap="none" rtlCol="0">
              <a:spAutoFit/>
            </a:bodyPr>
            <a:lstStyle/>
            <a:p>
              <a:r>
                <a:rPr lang="en-US" sz="1200" b="1" smtClean="0">
                  <a:solidFill>
                    <a:schemeClr val="bg1"/>
                  </a:solidFill>
                </a:rPr>
                <a:t>R3</a:t>
              </a:r>
              <a:endParaRPr lang="en-US" sz="1200" b="1" dirty="0">
                <a:solidFill>
                  <a:schemeClr val="bg1"/>
                </a:solidFill>
              </a:endParaRPr>
            </a:p>
          </p:txBody>
        </p:sp>
        <p:cxnSp>
          <p:nvCxnSpPr>
            <p:cNvPr id="36" name="Straight Connector 35"/>
            <p:cNvCxnSpPr>
              <a:stCxn id="32" idx="3"/>
              <a:endCxn id="29" idx="1"/>
            </p:cNvCxnSpPr>
            <p:nvPr/>
          </p:nvCxnSpPr>
          <p:spPr bwMode="auto">
            <a:xfrm flipV="1">
              <a:off x="1516910" y="1886903"/>
              <a:ext cx="2412470" cy="197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37" name="Elbow Connector 20"/>
            <p:cNvCxnSpPr>
              <a:stCxn id="29" idx="0"/>
              <a:endCxn id="30" idx="1"/>
            </p:cNvCxnSpPr>
            <p:nvPr/>
          </p:nvCxnSpPr>
          <p:spPr bwMode="auto">
            <a:xfrm rot="5400000" flipH="1" flipV="1">
              <a:off x="5534206" y="124513"/>
              <a:ext cx="367909" cy="2842547"/>
            </a:xfrm>
            <a:prstGeom prst="bentConnector2">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38" name="Elbow Connector 20"/>
            <p:cNvCxnSpPr>
              <a:stCxn id="29" idx="2"/>
              <a:endCxn id="34" idx="1"/>
            </p:cNvCxnSpPr>
            <p:nvPr/>
          </p:nvCxnSpPr>
          <p:spPr bwMode="auto">
            <a:xfrm rot="16200000" flipH="1">
              <a:off x="5538577" y="802374"/>
              <a:ext cx="371866" cy="2855247"/>
            </a:xfrm>
            <a:prstGeom prst="bentConnector2">
              <a:avLst/>
            </a:prstGeom>
            <a:solidFill>
              <a:schemeClr val="accent1"/>
            </a:solidFill>
            <a:ln w="19050" cap="flat" cmpd="sng" algn="ctr">
              <a:solidFill>
                <a:schemeClr val="accent6"/>
              </a:solidFill>
              <a:prstDash val="solid"/>
              <a:round/>
              <a:headEnd type="none" w="med" len="med"/>
              <a:tailEnd type="none" w="med" len="med"/>
            </a:ln>
            <a:effectLst/>
          </p:spPr>
        </p:cxnSp>
        <p:sp>
          <p:nvSpPr>
            <p:cNvPr id="39" name="TextBox 38"/>
            <p:cNvSpPr txBox="1"/>
            <p:nvPr/>
          </p:nvSpPr>
          <p:spPr>
            <a:xfrm>
              <a:off x="1509160" y="1572532"/>
              <a:ext cx="1710290" cy="265793"/>
            </a:xfrm>
            <a:prstGeom prst="rect">
              <a:avLst/>
            </a:prstGeom>
            <a:noFill/>
          </p:spPr>
          <p:txBody>
            <a:bodyPr wrap="none" rtlCol="0">
              <a:noAutofit/>
            </a:bodyPr>
            <a:lstStyle/>
            <a:p>
              <a:r>
                <a:rPr lang="en-US" sz="1200" dirty="0" smtClean="0"/>
                <a:t>2001:DB8::500:1234:5678</a:t>
              </a:r>
              <a:endParaRPr lang="en-US" sz="1200" dirty="0"/>
            </a:p>
          </p:txBody>
        </p:sp>
        <p:sp>
          <p:nvSpPr>
            <p:cNvPr id="40" name="TextBox 39"/>
            <p:cNvSpPr txBox="1"/>
            <p:nvPr/>
          </p:nvSpPr>
          <p:spPr>
            <a:xfrm>
              <a:off x="5347735" y="1077232"/>
              <a:ext cx="1710290" cy="265793"/>
            </a:xfrm>
            <a:prstGeom prst="rect">
              <a:avLst/>
            </a:prstGeom>
            <a:noFill/>
          </p:spPr>
          <p:txBody>
            <a:bodyPr wrap="none" rtlCol="0">
              <a:noAutofit/>
            </a:bodyPr>
            <a:lstStyle/>
            <a:p>
              <a:r>
                <a:rPr lang="en-US" sz="1200" dirty="0" smtClean="0"/>
                <a:t>2001:DB8::500:AAAA:BBBB</a:t>
              </a:r>
              <a:endParaRPr lang="en-US" sz="1200" dirty="0"/>
            </a:p>
          </p:txBody>
        </p:sp>
        <p:sp>
          <p:nvSpPr>
            <p:cNvPr id="41" name="TextBox 40"/>
            <p:cNvSpPr txBox="1"/>
            <p:nvPr/>
          </p:nvSpPr>
          <p:spPr>
            <a:xfrm>
              <a:off x="5347735" y="2153557"/>
              <a:ext cx="1710290" cy="265793"/>
            </a:xfrm>
            <a:prstGeom prst="rect">
              <a:avLst/>
            </a:prstGeom>
            <a:noFill/>
          </p:spPr>
          <p:txBody>
            <a:bodyPr wrap="none" rtlCol="0">
              <a:noAutofit/>
            </a:bodyPr>
            <a:lstStyle/>
            <a:p>
              <a:r>
                <a:rPr lang="en-US" sz="1200" dirty="0" smtClean="0"/>
                <a:t>2001:DB8::501:AAAA:BBBB</a:t>
              </a:r>
              <a:endParaRPr lang="en-US" sz="1200" dirty="0"/>
            </a:p>
          </p:txBody>
        </p:sp>
      </p:gr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Solicited-Node Multicast Address Example</a:t>
            </a:r>
            <a:endParaRPr lang="en-US" dirty="0"/>
          </a:p>
        </p:txBody>
      </p:sp>
      <p:sp>
        <p:nvSpPr>
          <p:cNvPr id="3" name="Content Placeholder 2"/>
          <p:cNvSpPr>
            <a:spLocks noGrp="1"/>
          </p:cNvSpPr>
          <p:nvPr>
            <p:ph idx="11"/>
          </p:nvPr>
        </p:nvSpPr>
        <p:spPr/>
        <p:txBody>
          <a:bodyPr>
            <a:normAutofit/>
          </a:bodyPr>
          <a:lstStyle/>
          <a:p>
            <a:r>
              <a:rPr lang="en-US" sz="2000" dirty="0" smtClean="0"/>
              <a:t>When R1 desires to exchange packets with R2, R1 sends an NS message to the solicited-node multicast address of R2, (</a:t>
            </a:r>
            <a:r>
              <a:rPr lang="en-US" sz="2000" dirty="0" smtClean="0">
                <a:latin typeface="Courier New" pitchFamily="49" charset="0"/>
                <a:cs typeface="Courier New" pitchFamily="49" charset="0"/>
              </a:rPr>
              <a:t>FF02::1:FFAA:BBBB</a:t>
            </a:r>
            <a:r>
              <a:rPr lang="en-US" sz="2000" dirty="0" smtClean="0"/>
              <a:t>). </a:t>
            </a:r>
          </a:p>
          <a:p>
            <a:r>
              <a:rPr lang="en-US" sz="2000" dirty="0" smtClean="0"/>
              <a:t>Along with other data, the NS message contains the “target address” which is the full IPv6 address that R1 is looking for (</a:t>
            </a:r>
            <a:r>
              <a:rPr lang="en-US" sz="2000" dirty="0" smtClean="0">
                <a:latin typeface="Courier New" pitchFamily="49" charset="0"/>
                <a:cs typeface="Courier New" pitchFamily="49" charset="0"/>
              </a:rPr>
              <a:t>2001:DB8::500:AAAA:BBBB</a:t>
            </a:r>
            <a:r>
              <a:rPr lang="en-US" sz="2000" dirty="0" smtClean="0"/>
              <a:t>).</a:t>
            </a:r>
            <a:endParaRPr lang="en-US" sz="2000" dirty="0"/>
          </a:p>
        </p:txBody>
      </p:sp>
      <p:grpSp>
        <p:nvGrpSpPr>
          <p:cNvPr id="4" name="Content Placeholder 25"/>
          <p:cNvGrpSpPr>
            <a:grpSpLocks noGrp="1"/>
          </p:cNvGrpSpPr>
          <p:nvPr>
            <p:ph sz="quarter" idx="12"/>
          </p:nvPr>
        </p:nvGrpSpPr>
        <p:grpSpPr>
          <a:xfrm>
            <a:off x="279400" y="990601"/>
            <a:ext cx="8531225" cy="2612440"/>
            <a:chOff x="646559" y="1077232"/>
            <a:chExt cx="7375926" cy="1564544"/>
          </a:xfrm>
        </p:grpSpPr>
        <p:pic>
          <p:nvPicPr>
            <p:cNvPr id="39" name="Picture 41"/>
            <p:cNvPicPr>
              <a:picLocks noChangeAspect="1" noChangeArrowheads="1"/>
            </p:cNvPicPr>
            <p:nvPr/>
          </p:nvPicPr>
          <p:blipFill>
            <a:blip r:embed="rId2" cstate="print"/>
            <a:srcRect/>
            <a:stretch>
              <a:fillRect/>
            </a:stretch>
          </p:blipFill>
          <p:spPr bwMode="auto">
            <a:xfrm>
              <a:off x="3929380" y="1729740"/>
              <a:ext cx="735013" cy="314325"/>
            </a:xfrm>
            <a:prstGeom prst="rect">
              <a:avLst/>
            </a:prstGeom>
            <a:noFill/>
            <a:ln w="9525">
              <a:noFill/>
              <a:miter lim="800000"/>
              <a:headEnd/>
              <a:tailEnd/>
            </a:ln>
            <a:effectLst/>
          </p:spPr>
        </p:pic>
        <p:pic>
          <p:nvPicPr>
            <p:cNvPr id="40" name="Picture 37"/>
            <p:cNvPicPr>
              <a:picLocks noChangeArrowheads="1"/>
            </p:cNvPicPr>
            <p:nvPr/>
          </p:nvPicPr>
          <p:blipFill>
            <a:blip r:embed="rId3" cstate="print"/>
            <a:srcRect/>
            <a:stretch>
              <a:fillRect/>
            </a:stretch>
          </p:blipFill>
          <p:spPr bwMode="auto">
            <a:xfrm>
              <a:off x="7139434" y="1135985"/>
              <a:ext cx="870351" cy="451691"/>
            </a:xfrm>
            <a:prstGeom prst="rect">
              <a:avLst/>
            </a:prstGeom>
            <a:noFill/>
            <a:ln w="9525">
              <a:noFill/>
              <a:miter lim="800000"/>
              <a:headEnd/>
              <a:tailEnd/>
            </a:ln>
          </p:spPr>
        </p:pic>
        <p:sp>
          <p:nvSpPr>
            <p:cNvPr id="41" name="TextBox 40"/>
            <p:cNvSpPr txBox="1"/>
            <p:nvPr/>
          </p:nvSpPr>
          <p:spPr>
            <a:xfrm>
              <a:off x="7410635" y="1396338"/>
              <a:ext cx="328741" cy="154830"/>
            </a:xfrm>
            <a:prstGeom prst="rect">
              <a:avLst/>
            </a:prstGeom>
            <a:noFill/>
          </p:spPr>
          <p:txBody>
            <a:bodyPr wrap="none" rtlCol="0">
              <a:spAutoFit/>
            </a:bodyPr>
            <a:lstStyle/>
            <a:p>
              <a:r>
                <a:rPr lang="en-US" sz="1200" b="1" smtClean="0">
                  <a:solidFill>
                    <a:schemeClr val="bg1"/>
                  </a:solidFill>
                </a:rPr>
                <a:t>R2</a:t>
              </a:r>
              <a:endParaRPr lang="en-US" sz="1200" b="1" dirty="0">
                <a:solidFill>
                  <a:schemeClr val="bg1"/>
                </a:solidFill>
              </a:endParaRPr>
            </a:p>
          </p:txBody>
        </p:sp>
        <p:pic>
          <p:nvPicPr>
            <p:cNvPr id="42" name="Picture 37"/>
            <p:cNvPicPr>
              <a:picLocks noChangeArrowheads="1"/>
            </p:cNvPicPr>
            <p:nvPr/>
          </p:nvPicPr>
          <p:blipFill>
            <a:blip r:embed="rId3" cstate="print"/>
            <a:srcRect/>
            <a:stretch>
              <a:fillRect/>
            </a:stretch>
          </p:blipFill>
          <p:spPr bwMode="auto">
            <a:xfrm>
              <a:off x="646559" y="1663035"/>
              <a:ext cx="870351" cy="451691"/>
            </a:xfrm>
            <a:prstGeom prst="rect">
              <a:avLst/>
            </a:prstGeom>
            <a:noFill/>
            <a:ln w="9525">
              <a:noFill/>
              <a:miter lim="800000"/>
              <a:headEnd/>
              <a:tailEnd/>
            </a:ln>
          </p:spPr>
        </p:pic>
        <p:sp>
          <p:nvSpPr>
            <p:cNvPr id="43" name="TextBox 42"/>
            <p:cNvSpPr txBox="1"/>
            <p:nvPr/>
          </p:nvSpPr>
          <p:spPr>
            <a:xfrm>
              <a:off x="917760" y="1930408"/>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44" name="Picture 37"/>
            <p:cNvPicPr>
              <a:picLocks noChangeArrowheads="1"/>
            </p:cNvPicPr>
            <p:nvPr/>
          </p:nvPicPr>
          <p:blipFill>
            <a:blip r:embed="rId3" cstate="print"/>
            <a:srcRect/>
            <a:stretch>
              <a:fillRect/>
            </a:stretch>
          </p:blipFill>
          <p:spPr bwMode="auto">
            <a:xfrm>
              <a:off x="7152134" y="2190085"/>
              <a:ext cx="870351" cy="451691"/>
            </a:xfrm>
            <a:prstGeom prst="rect">
              <a:avLst/>
            </a:prstGeom>
            <a:noFill/>
            <a:ln w="9525">
              <a:noFill/>
              <a:miter lim="800000"/>
              <a:headEnd/>
              <a:tailEnd/>
            </a:ln>
          </p:spPr>
        </p:pic>
        <p:sp>
          <p:nvSpPr>
            <p:cNvPr id="45" name="TextBox 44"/>
            <p:cNvSpPr txBox="1"/>
            <p:nvPr/>
          </p:nvSpPr>
          <p:spPr>
            <a:xfrm>
              <a:off x="7413200" y="2464479"/>
              <a:ext cx="328741" cy="154830"/>
            </a:xfrm>
            <a:prstGeom prst="rect">
              <a:avLst/>
            </a:prstGeom>
            <a:noFill/>
          </p:spPr>
          <p:txBody>
            <a:bodyPr wrap="none" rtlCol="0">
              <a:spAutoFit/>
            </a:bodyPr>
            <a:lstStyle/>
            <a:p>
              <a:r>
                <a:rPr lang="en-US" sz="1200" b="1" smtClean="0">
                  <a:solidFill>
                    <a:schemeClr val="bg1"/>
                  </a:solidFill>
                </a:rPr>
                <a:t>R3</a:t>
              </a:r>
              <a:endParaRPr lang="en-US" sz="1200" b="1" dirty="0">
                <a:solidFill>
                  <a:schemeClr val="bg1"/>
                </a:solidFill>
              </a:endParaRPr>
            </a:p>
          </p:txBody>
        </p:sp>
        <p:cxnSp>
          <p:nvCxnSpPr>
            <p:cNvPr id="46" name="Straight Connector 45"/>
            <p:cNvCxnSpPr>
              <a:stCxn id="42" idx="3"/>
              <a:endCxn id="39" idx="1"/>
            </p:cNvCxnSpPr>
            <p:nvPr/>
          </p:nvCxnSpPr>
          <p:spPr bwMode="auto">
            <a:xfrm flipV="1">
              <a:off x="1516910" y="1886903"/>
              <a:ext cx="2412470" cy="197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7" name="Elbow Connector 20"/>
            <p:cNvCxnSpPr>
              <a:stCxn id="39" idx="0"/>
              <a:endCxn id="40" idx="1"/>
            </p:cNvCxnSpPr>
            <p:nvPr/>
          </p:nvCxnSpPr>
          <p:spPr bwMode="auto">
            <a:xfrm rot="5400000" flipH="1" flipV="1">
              <a:off x="5534206" y="124513"/>
              <a:ext cx="367909" cy="2842547"/>
            </a:xfrm>
            <a:prstGeom prst="bentConnector2">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8" name="Elbow Connector 20"/>
            <p:cNvCxnSpPr>
              <a:stCxn id="39" idx="2"/>
              <a:endCxn id="44" idx="1"/>
            </p:cNvCxnSpPr>
            <p:nvPr/>
          </p:nvCxnSpPr>
          <p:spPr bwMode="auto">
            <a:xfrm rot="16200000" flipH="1">
              <a:off x="5538577" y="802374"/>
              <a:ext cx="371866" cy="2855247"/>
            </a:xfrm>
            <a:prstGeom prst="bentConnector2">
              <a:avLst/>
            </a:prstGeom>
            <a:solidFill>
              <a:schemeClr val="accent1"/>
            </a:solidFill>
            <a:ln w="19050" cap="flat" cmpd="sng" algn="ctr">
              <a:solidFill>
                <a:schemeClr val="accent6"/>
              </a:solidFill>
              <a:prstDash val="solid"/>
              <a:round/>
              <a:headEnd type="none" w="med" len="med"/>
              <a:tailEnd type="none" w="med" len="med"/>
            </a:ln>
            <a:effectLst/>
          </p:spPr>
        </p:cxnSp>
        <p:sp>
          <p:nvSpPr>
            <p:cNvPr id="49" name="TextBox 48"/>
            <p:cNvSpPr txBox="1"/>
            <p:nvPr/>
          </p:nvSpPr>
          <p:spPr>
            <a:xfrm>
              <a:off x="1509160" y="1572532"/>
              <a:ext cx="1710290" cy="265793"/>
            </a:xfrm>
            <a:prstGeom prst="rect">
              <a:avLst/>
            </a:prstGeom>
            <a:noFill/>
          </p:spPr>
          <p:txBody>
            <a:bodyPr wrap="none" rtlCol="0">
              <a:noAutofit/>
            </a:bodyPr>
            <a:lstStyle/>
            <a:p>
              <a:r>
                <a:rPr lang="en-US" sz="1200" dirty="0" smtClean="0"/>
                <a:t>2001:DB8::500:1234:5678</a:t>
              </a:r>
              <a:endParaRPr lang="en-US" sz="1200" dirty="0"/>
            </a:p>
          </p:txBody>
        </p:sp>
        <p:sp>
          <p:nvSpPr>
            <p:cNvPr id="50" name="TextBox 49"/>
            <p:cNvSpPr txBox="1"/>
            <p:nvPr/>
          </p:nvSpPr>
          <p:spPr>
            <a:xfrm>
              <a:off x="5347735" y="1077232"/>
              <a:ext cx="1710290" cy="265793"/>
            </a:xfrm>
            <a:prstGeom prst="rect">
              <a:avLst/>
            </a:prstGeom>
            <a:noFill/>
          </p:spPr>
          <p:txBody>
            <a:bodyPr wrap="none" rtlCol="0">
              <a:noAutofit/>
            </a:bodyPr>
            <a:lstStyle/>
            <a:p>
              <a:r>
                <a:rPr lang="en-US" sz="1200" dirty="0" smtClean="0"/>
                <a:t>2001:DB8::500:AAAA:BBBB</a:t>
              </a:r>
              <a:endParaRPr lang="en-US" sz="1200" dirty="0"/>
            </a:p>
          </p:txBody>
        </p:sp>
        <p:sp>
          <p:nvSpPr>
            <p:cNvPr id="51" name="TextBox 50"/>
            <p:cNvSpPr txBox="1"/>
            <p:nvPr/>
          </p:nvSpPr>
          <p:spPr>
            <a:xfrm>
              <a:off x="5347735" y="2153557"/>
              <a:ext cx="1710290" cy="265793"/>
            </a:xfrm>
            <a:prstGeom prst="rect">
              <a:avLst/>
            </a:prstGeom>
            <a:noFill/>
          </p:spPr>
          <p:txBody>
            <a:bodyPr wrap="none" rtlCol="0">
              <a:noAutofit/>
            </a:bodyPr>
            <a:lstStyle/>
            <a:p>
              <a:r>
                <a:rPr lang="en-US" sz="1200" dirty="0" smtClean="0"/>
                <a:t>2001:DB8::501:AAAA:BBBB</a:t>
              </a:r>
              <a:endParaRPr lang="en-US" sz="1200" dirty="0"/>
            </a:p>
          </p:txBody>
        </p:sp>
      </p:gr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Solicited-Node Multicast Address Example</a:t>
            </a:r>
            <a:endParaRPr lang="en-US" dirty="0"/>
          </a:p>
        </p:txBody>
      </p:sp>
      <p:sp>
        <p:nvSpPr>
          <p:cNvPr id="3" name="Content Placeholder 2"/>
          <p:cNvSpPr>
            <a:spLocks noGrp="1"/>
          </p:cNvSpPr>
          <p:nvPr>
            <p:ph idx="11"/>
          </p:nvPr>
        </p:nvSpPr>
        <p:spPr/>
        <p:txBody>
          <a:bodyPr>
            <a:normAutofit/>
          </a:bodyPr>
          <a:lstStyle/>
          <a:p>
            <a:r>
              <a:rPr lang="en-US" sz="2000" dirty="0" smtClean="0"/>
              <a:t>Both R2 and R3 are listening to the same solicited-node multicast address (</a:t>
            </a:r>
            <a:r>
              <a:rPr lang="en-US" sz="2000" dirty="0" smtClean="0">
                <a:latin typeface="Courier New" pitchFamily="49" charset="0"/>
                <a:cs typeface="Courier New" pitchFamily="49" charset="0"/>
              </a:rPr>
              <a:t>FF02::1:FFAA:BBBB</a:t>
            </a:r>
            <a:r>
              <a:rPr lang="en-US" sz="2000" dirty="0" smtClean="0"/>
              <a:t>)., so they both receive and process the packet. </a:t>
            </a:r>
          </a:p>
          <a:p>
            <a:pPr lvl="1"/>
            <a:r>
              <a:rPr lang="en-US" sz="1800" dirty="0" smtClean="0"/>
              <a:t>R2 sees that the target address inside the packet is its own and responds with a neighbor advertisement (NA) that includes its MAC address. </a:t>
            </a:r>
          </a:p>
          <a:p>
            <a:pPr lvl="1"/>
            <a:r>
              <a:rPr lang="en-US" sz="1800" dirty="0" smtClean="0"/>
              <a:t>R3 sees that the target address inside the packet is not its own and does not respond.</a:t>
            </a:r>
          </a:p>
        </p:txBody>
      </p:sp>
      <p:grpSp>
        <p:nvGrpSpPr>
          <p:cNvPr id="4" name="Content Placeholder 25"/>
          <p:cNvGrpSpPr>
            <a:grpSpLocks noGrp="1"/>
          </p:cNvGrpSpPr>
          <p:nvPr>
            <p:ph sz="quarter" idx="12"/>
          </p:nvPr>
        </p:nvGrpSpPr>
        <p:grpSpPr>
          <a:xfrm>
            <a:off x="279400" y="990601"/>
            <a:ext cx="8531225" cy="2612440"/>
            <a:chOff x="646559" y="1077232"/>
            <a:chExt cx="7375926" cy="1564544"/>
          </a:xfrm>
        </p:grpSpPr>
        <p:pic>
          <p:nvPicPr>
            <p:cNvPr id="39" name="Picture 41"/>
            <p:cNvPicPr>
              <a:picLocks noChangeAspect="1" noChangeArrowheads="1"/>
            </p:cNvPicPr>
            <p:nvPr/>
          </p:nvPicPr>
          <p:blipFill>
            <a:blip r:embed="rId2" cstate="print"/>
            <a:srcRect/>
            <a:stretch>
              <a:fillRect/>
            </a:stretch>
          </p:blipFill>
          <p:spPr bwMode="auto">
            <a:xfrm>
              <a:off x="3929380" y="1729740"/>
              <a:ext cx="735013" cy="314325"/>
            </a:xfrm>
            <a:prstGeom prst="rect">
              <a:avLst/>
            </a:prstGeom>
            <a:noFill/>
            <a:ln w="9525">
              <a:noFill/>
              <a:miter lim="800000"/>
              <a:headEnd/>
              <a:tailEnd/>
            </a:ln>
            <a:effectLst/>
          </p:spPr>
        </p:pic>
        <p:pic>
          <p:nvPicPr>
            <p:cNvPr id="40" name="Picture 37"/>
            <p:cNvPicPr>
              <a:picLocks noChangeArrowheads="1"/>
            </p:cNvPicPr>
            <p:nvPr/>
          </p:nvPicPr>
          <p:blipFill>
            <a:blip r:embed="rId3" cstate="print"/>
            <a:srcRect/>
            <a:stretch>
              <a:fillRect/>
            </a:stretch>
          </p:blipFill>
          <p:spPr bwMode="auto">
            <a:xfrm>
              <a:off x="7139434" y="1135985"/>
              <a:ext cx="870351" cy="451691"/>
            </a:xfrm>
            <a:prstGeom prst="rect">
              <a:avLst/>
            </a:prstGeom>
            <a:noFill/>
            <a:ln w="9525">
              <a:noFill/>
              <a:miter lim="800000"/>
              <a:headEnd/>
              <a:tailEnd/>
            </a:ln>
          </p:spPr>
        </p:pic>
        <p:sp>
          <p:nvSpPr>
            <p:cNvPr id="41" name="TextBox 40"/>
            <p:cNvSpPr txBox="1"/>
            <p:nvPr/>
          </p:nvSpPr>
          <p:spPr>
            <a:xfrm>
              <a:off x="7410635" y="1396338"/>
              <a:ext cx="328741" cy="154830"/>
            </a:xfrm>
            <a:prstGeom prst="rect">
              <a:avLst/>
            </a:prstGeom>
            <a:noFill/>
          </p:spPr>
          <p:txBody>
            <a:bodyPr wrap="none" rtlCol="0">
              <a:spAutoFit/>
            </a:bodyPr>
            <a:lstStyle/>
            <a:p>
              <a:r>
                <a:rPr lang="en-US" sz="1200" b="1" smtClean="0">
                  <a:solidFill>
                    <a:schemeClr val="bg1"/>
                  </a:solidFill>
                </a:rPr>
                <a:t>R2</a:t>
              </a:r>
              <a:endParaRPr lang="en-US" sz="1200" b="1" dirty="0">
                <a:solidFill>
                  <a:schemeClr val="bg1"/>
                </a:solidFill>
              </a:endParaRPr>
            </a:p>
          </p:txBody>
        </p:sp>
        <p:pic>
          <p:nvPicPr>
            <p:cNvPr id="42" name="Picture 37"/>
            <p:cNvPicPr>
              <a:picLocks noChangeArrowheads="1"/>
            </p:cNvPicPr>
            <p:nvPr/>
          </p:nvPicPr>
          <p:blipFill>
            <a:blip r:embed="rId3" cstate="print"/>
            <a:srcRect/>
            <a:stretch>
              <a:fillRect/>
            </a:stretch>
          </p:blipFill>
          <p:spPr bwMode="auto">
            <a:xfrm>
              <a:off x="646559" y="1663035"/>
              <a:ext cx="870351" cy="451691"/>
            </a:xfrm>
            <a:prstGeom prst="rect">
              <a:avLst/>
            </a:prstGeom>
            <a:noFill/>
            <a:ln w="9525">
              <a:noFill/>
              <a:miter lim="800000"/>
              <a:headEnd/>
              <a:tailEnd/>
            </a:ln>
          </p:spPr>
        </p:pic>
        <p:sp>
          <p:nvSpPr>
            <p:cNvPr id="43" name="TextBox 42"/>
            <p:cNvSpPr txBox="1"/>
            <p:nvPr/>
          </p:nvSpPr>
          <p:spPr>
            <a:xfrm>
              <a:off x="917760" y="1930408"/>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pic>
          <p:nvPicPr>
            <p:cNvPr id="44" name="Picture 37"/>
            <p:cNvPicPr>
              <a:picLocks noChangeArrowheads="1"/>
            </p:cNvPicPr>
            <p:nvPr/>
          </p:nvPicPr>
          <p:blipFill>
            <a:blip r:embed="rId3" cstate="print"/>
            <a:srcRect/>
            <a:stretch>
              <a:fillRect/>
            </a:stretch>
          </p:blipFill>
          <p:spPr bwMode="auto">
            <a:xfrm>
              <a:off x="7152134" y="2190085"/>
              <a:ext cx="870351" cy="451691"/>
            </a:xfrm>
            <a:prstGeom prst="rect">
              <a:avLst/>
            </a:prstGeom>
            <a:noFill/>
            <a:ln w="9525">
              <a:noFill/>
              <a:miter lim="800000"/>
              <a:headEnd/>
              <a:tailEnd/>
            </a:ln>
          </p:spPr>
        </p:pic>
        <p:sp>
          <p:nvSpPr>
            <p:cNvPr id="45" name="TextBox 44"/>
            <p:cNvSpPr txBox="1"/>
            <p:nvPr/>
          </p:nvSpPr>
          <p:spPr>
            <a:xfrm>
              <a:off x="7413200" y="2464479"/>
              <a:ext cx="328741" cy="154830"/>
            </a:xfrm>
            <a:prstGeom prst="rect">
              <a:avLst/>
            </a:prstGeom>
            <a:noFill/>
          </p:spPr>
          <p:txBody>
            <a:bodyPr wrap="none" rtlCol="0">
              <a:spAutoFit/>
            </a:bodyPr>
            <a:lstStyle/>
            <a:p>
              <a:r>
                <a:rPr lang="en-US" sz="1200" b="1" smtClean="0">
                  <a:solidFill>
                    <a:schemeClr val="bg1"/>
                  </a:solidFill>
                </a:rPr>
                <a:t>R3</a:t>
              </a:r>
              <a:endParaRPr lang="en-US" sz="1200" b="1" dirty="0">
                <a:solidFill>
                  <a:schemeClr val="bg1"/>
                </a:solidFill>
              </a:endParaRPr>
            </a:p>
          </p:txBody>
        </p:sp>
        <p:cxnSp>
          <p:nvCxnSpPr>
            <p:cNvPr id="46" name="Straight Connector 45"/>
            <p:cNvCxnSpPr>
              <a:stCxn id="42" idx="3"/>
              <a:endCxn id="39" idx="1"/>
            </p:cNvCxnSpPr>
            <p:nvPr/>
          </p:nvCxnSpPr>
          <p:spPr bwMode="auto">
            <a:xfrm flipV="1">
              <a:off x="1516910" y="1886903"/>
              <a:ext cx="2412470" cy="197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7" name="Elbow Connector 20"/>
            <p:cNvCxnSpPr>
              <a:stCxn id="39" idx="0"/>
              <a:endCxn id="40" idx="1"/>
            </p:cNvCxnSpPr>
            <p:nvPr/>
          </p:nvCxnSpPr>
          <p:spPr bwMode="auto">
            <a:xfrm rot="5400000" flipH="1" flipV="1">
              <a:off x="5534206" y="124513"/>
              <a:ext cx="367909" cy="2842547"/>
            </a:xfrm>
            <a:prstGeom prst="bentConnector2">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8" name="Elbow Connector 20"/>
            <p:cNvCxnSpPr>
              <a:stCxn id="39" idx="2"/>
              <a:endCxn id="44" idx="1"/>
            </p:cNvCxnSpPr>
            <p:nvPr/>
          </p:nvCxnSpPr>
          <p:spPr bwMode="auto">
            <a:xfrm rot="16200000" flipH="1">
              <a:off x="5538577" y="802374"/>
              <a:ext cx="371866" cy="2855247"/>
            </a:xfrm>
            <a:prstGeom prst="bentConnector2">
              <a:avLst/>
            </a:prstGeom>
            <a:solidFill>
              <a:schemeClr val="accent1"/>
            </a:solidFill>
            <a:ln w="19050" cap="flat" cmpd="sng" algn="ctr">
              <a:solidFill>
                <a:schemeClr val="accent6"/>
              </a:solidFill>
              <a:prstDash val="solid"/>
              <a:round/>
              <a:headEnd type="none" w="med" len="med"/>
              <a:tailEnd type="none" w="med" len="med"/>
            </a:ln>
            <a:effectLst/>
          </p:spPr>
        </p:cxnSp>
        <p:sp>
          <p:nvSpPr>
            <p:cNvPr id="49" name="TextBox 48"/>
            <p:cNvSpPr txBox="1"/>
            <p:nvPr/>
          </p:nvSpPr>
          <p:spPr>
            <a:xfrm>
              <a:off x="1509160" y="1572532"/>
              <a:ext cx="1710290" cy="265793"/>
            </a:xfrm>
            <a:prstGeom prst="rect">
              <a:avLst/>
            </a:prstGeom>
            <a:noFill/>
          </p:spPr>
          <p:txBody>
            <a:bodyPr wrap="none" rtlCol="0">
              <a:noAutofit/>
            </a:bodyPr>
            <a:lstStyle/>
            <a:p>
              <a:r>
                <a:rPr lang="en-US" sz="1200" dirty="0" smtClean="0"/>
                <a:t>2001:DB8::500:1234:5678</a:t>
              </a:r>
              <a:endParaRPr lang="en-US" sz="1200" dirty="0"/>
            </a:p>
          </p:txBody>
        </p:sp>
        <p:sp>
          <p:nvSpPr>
            <p:cNvPr id="50" name="TextBox 49"/>
            <p:cNvSpPr txBox="1"/>
            <p:nvPr/>
          </p:nvSpPr>
          <p:spPr>
            <a:xfrm>
              <a:off x="5347735" y="1077232"/>
              <a:ext cx="1710290" cy="265793"/>
            </a:xfrm>
            <a:prstGeom prst="rect">
              <a:avLst/>
            </a:prstGeom>
            <a:noFill/>
          </p:spPr>
          <p:txBody>
            <a:bodyPr wrap="none" rtlCol="0">
              <a:noAutofit/>
            </a:bodyPr>
            <a:lstStyle/>
            <a:p>
              <a:r>
                <a:rPr lang="en-US" sz="1200" dirty="0" smtClean="0"/>
                <a:t>2001:DB8::500:AAAA:BBBB</a:t>
              </a:r>
              <a:endParaRPr lang="en-US" sz="1200" dirty="0"/>
            </a:p>
          </p:txBody>
        </p:sp>
        <p:sp>
          <p:nvSpPr>
            <p:cNvPr id="51" name="TextBox 50"/>
            <p:cNvSpPr txBox="1"/>
            <p:nvPr/>
          </p:nvSpPr>
          <p:spPr>
            <a:xfrm>
              <a:off x="5347735" y="2153557"/>
              <a:ext cx="1710290" cy="265793"/>
            </a:xfrm>
            <a:prstGeom prst="rect">
              <a:avLst/>
            </a:prstGeom>
            <a:noFill/>
          </p:spPr>
          <p:txBody>
            <a:bodyPr wrap="none" rtlCol="0">
              <a:noAutofit/>
            </a:bodyPr>
            <a:lstStyle/>
            <a:p>
              <a:r>
                <a:rPr lang="en-US" sz="1200" dirty="0" smtClean="0"/>
                <a:t>2001:DB8::501:AAAA:BBBB</a:t>
              </a:r>
              <a:endParaRPr lang="en-US" sz="1200" dirty="0"/>
            </a:p>
          </p:txBody>
        </p:sp>
      </p:gr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Stateless Autoconfiguration</a:t>
            </a:r>
            <a:endParaRPr lang="en-US" dirty="0"/>
          </a:p>
        </p:txBody>
      </p:sp>
      <p:sp>
        <p:nvSpPr>
          <p:cNvPr id="4" name="Content Placeholder 3"/>
          <p:cNvSpPr>
            <a:spLocks noGrp="1"/>
          </p:cNvSpPr>
          <p:nvPr>
            <p:ph idx="11"/>
          </p:nvPr>
        </p:nvSpPr>
        <p:spPr/>
        <p:txBody>
          <a:bodyPr>
            <a:normAutofit lnSpcReduction="10000"/>
          </a:bodyPr>
          <a:lstStyle/>
          <a:p>
            <a:r>
              <a:rPr lang="en-US" sz="2000" dirty="0" smtClean="0"/>
              <a:t>Every IPv6 system (other than routers) is able to build its own unicast global address. </a:t>
            </a:r>
          </a:p>
          <a:p>
            <a:pPr lvl="2"/>
            <a:r>
              <a:rPr lang="en-US" dirty="0" smtClean="0"/>
              <a:t>Enables new devices (e.g., cellular phones, wireless devices, home appliances, and home networks) to easily connect to the Internet.</a:t>
            </a:r>
          </a:p>
          <a:p>
            <a:r>
              <a:rPr lang="en-US" sz="2000" dirty="0" smtClean="0"/>
              <a:t>Stateless autoconfiguration uses the information in RA messages to configure hosts automatically.</a:t>
            </a:r>
          </a:p>
          <a:p>
            <a:r>
              <a:rPr lang="en-US" sz="2000" dirty="0" smtClean="0"/>
              <a:t>RAs are sent periodically, but a node can send out RS messages when it boots so that it doesn’t have to wait for the next RA. </a:t>
            </a:r>
          </a:p>
          <a:p>
            <a:endParaRPr lang="en-US" sz="2000" dirty="0" smtClean="0"/>
          </a:p>
        </p:txBody>
      </p:sp>
      <p:grpSp>
        <p:nvGrpSpPr>
          <p:cNvPr id="2" name="Group 14"/>
          <p:cNvGrpSpPr/>
          <p:nvPr/>
        </p:nvGrpSpPr>
        <p:grpSpPr>
          <a:xfrm>
            <a:off x="2194560" y="1087120"/>
            <a:ext cx="4389650" cy="1635760"/>
            <a:chOff x="2194560" y="1087120"/>
            <a:chExt cx="4389650" cy="1635760"/>
          </a:xfrm>
        </p:grpSpPr>
        <p:cxnSp>
          <p:nvCxnSpPr>
            <p:cNvPr id="11" name="Elbow Connector 10"/>
            <p:cNvCxnSpPr>
              <a:stCxn id="8" idx="2"/>
            </p:cNvCxnSpPr>
            <p:nvPr/>
          </p:nvCxnSpPr>
          <p:spPr bwMode="auto">
            <a:xfrm rot="16200000" flipH="1">
              <a:off x="4282215" y="-394488"/>
              <a:ext cx="1588" cy="3637280"/>
            </a:xfrm>
            <a:prstGeom prst="bentConnector3">
              <a:avLst>
                <a:gd name="adj1" fmla="val 3518893"/>
              </a:avLst>
            </a:prstGeom>
            <a:solidFill>
              <a:schemeClr val="accent1"/>
            </a:solidFill>
            <a:ln w="19050" cap="flat" cmpd="sng" algn="ctr">
              <a:solidFill>
                <a:schemeClr val="accent6"/>
              </a:solidFill>
              <a:prstDash val="solid"/>
              <a:round/>
              <a:headEnd type="none" w="med" len="med"/>
              <a:tailEnd type="arrow"/>
            </a:ln>
            <a:effectLst/>
          </p:spPr>
        </p:cxnSp>
        <p:pic>
          <p:nvPicPr>
            <p:cNvPr id="6" name="Picture 41"/>
            <p:cNvPicPr>
              <a:picLocks noChangeAspect="1" noChangeArrowheads="1"/>
            </p:cNvPicPr>
            <p:nvPr/>
          </p:nvPicPr>
          <p:blipFill>
            <a:blip r:embed="rId2" cstate="print"/>
            <a:srcRect/>
            <a:stretch>
              <a:fillRect/>
            </a:stretch>
          </p:blipFill>
          <p:spPr bwMode="auto">
            <a:xfrm>
              <a:off x="3891280" y="1297940"/>
              <a:ext cx="735013" cy="314325"/>
            </a:xfrm>
            <a:prstGeom prst="rect">
              <a:avLst/>
            </a:prstGeom>
            <a:noFill/>
            <a:ln w="9525">
              <a:noFill/>
              <a:miter lim="800000"/>
              <a:headEnd/>
              <a:tailEnd/>
            </a:ln>
            <a:effectLst/>
          </p:spPr>
        </p:pic>
        <p:pic>
          <p:nvPicPr>
            <p:cNvPr id="5" name="Picture 34"/>
            <p:cNvPicPr>
              <a:picLocks noChangeArrowheads="1"/>
            </p:cNvPicPr>
            <p:nvPr/>
          </p:nvPicPr>
          <p:blipFill>
            <a:blip r:embed="rId3" cstate="print"/>
            <a:srcRect/>
            <a:stretch>
              <a:fillRect/>
            </a:stretch>
          </p:blipFill>
          <p:spPr bwMode="auto">
            <a:xfrm>
              <a:off x="2194560" y="1087120"/>
              <a:ext cx="588010" cy="520700"/>
            </a:xfrm>
            <a:prstGeom prst="rect">
              <a:avLst/>
            </a:prstGeom>
            <a:noFill/>
            <a:ln w="9525">
              <a:noFill/>
              <a:miter lim="800000"/>
              <a:headEnd/>
              <a:tailEnd/>
            </a:ln>
            <a:effectLst/>
          </p:spPr>
        </p:pic>
        <p:sp>
          <p:nvSpPr>
            <p:cNvPr id="8" name="TextBox 7"/>
            <p:cNvSpPr txBox="1"/>
            <p:nvPr/>
          </p:nvSpPr>
          <p:spPr>
            <a:xfrm>
              <a:off x="2306320" y="1137920"/>
              <a:ext cx="314510" cy="286232"/>
            </a:xfrm>
            <a:prstGeom prst="rect">
              <a:avLst/>
            </a:prstGeom>
            <a:noFill/>
          </p:spPr>
          <p:txBody>
            <a:bodyPr wrap="none" rtlCol="0">
              <a:spAutoFit/>
            </a:bodyPr>
            <a:lstStyle/>
            <a:p>
              <a:r>
                <a:rPr lang="en-US" sz="1400" b="1" dirty="0" smtClean="0"/>
                <a:t>A</a:t>
              </a:r>
              <a:endParaRPr lang="en-US" b="1" dirty="0"/>
            </a:p>
          </p:txBody>
        </p:sp>
        <p:sp>
          <p:nvSpPr>
            <p:cNvPr id="14" name="Right Arrow 13"/>
            <p:cNvSpPr/>
            <p:nvPr/>
          </p:nvSpPr>
          <p:spPr bwMode="auto">
            <a:xfrm>
              <a:off x="2257863" y="1595120"/>
              <a:ext cx="4154657" cy="1127760"/>
            </a:xfrm>
            <a:prstGeom prst="rightArrow">
              <a:avLst>
                <a:gd name="adj1" fmla="val 7325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l" defTabSz="814388" rtl="0" eaLnBrk="0" fontAlgn="base" latinLnBrk="0" hangingPunct="0">
                <a:lnSpc>
                  <a:spcPct val="100000"/>
                </a:lnSpc>
                <a:spcBef>
                  <a:spcPts val="0"/>
                </a:spcBef>
                <a:spcAft>
                  <a:spcPts val="0"/>
                </a:spcAft>
                <a:buClrTx/>
                <a:buSzTx/>
                <a:buFontTx/>
                <a:buNone/>
                <a:tabLst>
                  <a:tab pos="973138" algn="l"/>
                </a:tabLst>
              </a:pPr>
              <a:r>
                <a:rPr kumimoji="0" lang="en-US" sz="1100" b="1" i="0" u="none" strike="noStrike" cap="none" normalizeH="0" baseline="0" dirty="0" smtClean="0">
                  <a:ln>
                    <a:noFill/>
                  </a:ln>
                  <a:solidFill>
                    <a:schemeClr val="tx1"/>
                  </a:solidFill>
                  <a:effectLst/>
                  <a:latin typeface="Arial" charset="0"/>
                </a:rPr>
                <a:t>ICMP type:</a:t>
              </a:r>
              <a:r>
                <a:rPr kumimoji="0" lang="en-US" sz="1100" b="0" i="0" u="none" strike="noStrike" cap="none" normalizeH="0" baseline="0" dirty="0" smtClean="0">
                  <a:ln>
                    <a:noFill/>
                  </a:ln>
                  <a:solidFill>
                    <a:schemeClr val="tx1"/>
                  </a:solidFill>
                  <a:effectLst/>
                  <a:latin typeface="Arial" charset="0"/>
                </a:rPr>
                <a:t>	133 (RS)</a:t>
              </a:r>
            </a:p>
            <a:p>
              <a:pPr algn="l" defTabSz="814388">
                <a:lnSpc>
                  <a:spcPct val="100000"/>
                </a:lnSpc>
                <a:spcBef>
                  <a:spcPts val="0"/>
                </a:spcBef>
                <a:spcAft>
                  <a:spcPts val="0"/>
                </a:spcAft>
                <a:tabLst>
                  <a:tab pos="973138" algn="l"/>
                </a:tabLst>
              </a:pPr>
              <a:r>
                <a:rPr lang="en-US" sz="1100" b="1" dirty="0" smtClean="0"/>
                <a:t>Source:</a:t>
              </a:r>
              <a:r>
                <a:rPr lang="en-US" sz="1100" dirty="0" smtClean="0"/>
                <a:t>	</a:t>
              </a:r>
              <a:r>
                <a:rPr lang="en-US" sz="1100" b="1" dirty="0" smtClean="0">
                  <a:latin typeface="Courier New" pitchFamily="49" charset="0"/>
                  <a:cs typeface="Courier New" pitchFamily="49" charset="0"/>
                </a:rPr>
                <a:t>::</a:t>
              </a:r>
            </a:p>
            <a:p>
              <a:pPr algn="l" defTabSz="814388">
                <a:lnSpc>
                  <a:spcPct val="100000"/>
                </a:lnSpc>
                <a:spcBef>
                  <a:spcPts val="0"/>
                </a:spcBef>
                <a:spcAft>
                  <a:spcPts val="0"/>
                </a:spcAft>
                <a:tabLst>
                  <a:tab pos="973138" algn="l"/>
                </a:tabLst>
              </a:pPr>
              <a:r>
                <a:rPr kumimoji="0" lang="en-US" sz="1100" b="1" i="0" u="none" strike="noStrike" cap="none" normalizeH="0" baseline="0" dirty="0" smtClean="0">
                  <a:ln>
                    <a:noFill/>
                  </a:ln>
                  <a:solidFill>
                    <a:schemeClr val="tx1"/>
                  </a:solidFill>
                  <a:effectLst/>
                  <a:latin typeface="Arial" charset="0"/>
                </a:rPr>
                <a:t>Destination:</a:t>
              </a:r>
              <a:r>
                <a:rPr kumimoji="0" lang="en-US" sz="1100" b="0" i="0" u="none" strike="noStrike" cap="none" normalizeH="0" baseline="0" dirty="0" smtClean="0">
                  <a:ln>
                    <a:noFill/>
                  </a:ln>
                  <a:solidFill>
                    <a:schemeClr val="tx1"/>
                  </a:solidFill>
                  <a:effectLst/>
                  <a:latin typeface="Arial" charset="0"/>
                </a:rPr>
                <a:t>	All routers multicast address (</a:t>
              </a:r>
              <a:r>
                <a:rPr lang="en-US" sz="1100" b="1" dirty="0" smtClean="0">
                  <a:latin typeface="Courier New" pitchFamily="49" charset="0"/>
                  <a:cs typeface="Courier New" pitchFamily="49" charset="0"/>
                </a:rPr>
                <a:t>FF02::2)</a:t>
              </a:r>
              <a:endParaRPr kumimoji="0" lang="en-US" sz="1100" b="0" i="0" u="none" strike="noStrike" cap="none" normalizeH="0" baseline="0" dirty="0" smtClean="0">
                <a:ln>
                  <a:noFill/>
                </a:ln>
                <a:solidFill>
                  <a:schemeClr val="tx1"/>
                </a:solidFill>
                <a:effectLst/>
                <a:latin typeface="Arial" charset="0"/>
              </a:endParaRPr>
            </a:p>
            <a:p>
              <a:pPr marL="0" marR="0" indent="0" algn="l" defTabSz="814388" rtl="0" eaLnBrk="0" fontAlgn="base" latinLnBrk="0" hangingPunct="0">
                <a:lnSpc>
                  <a:spcPct val="100000"/>
                </a:lnSpc>
                <a:spcBef>
                  <a:spcPts val="0"/>
                </a:spcBef>
                <a:spcAft>
                  <a:spcPts val="0"/>
                </a:spcAft>
                <a:buClrTx/>
                <a:buSzTx/>
                <a:buFontTx/>
                <a:buNone/>
                <a:tabLst>
                  <a:tab pos="973138" algn="l"/>
                </a:tabLst>
              </a:pPr>
              <a:r>
                <a:rPr kumimoji="0" lang="en-US" sz="1100" b="1" i="0" u="none" strike="noStrike" cap="none" normalizeH="0" baseline="0" dirty="0" smtClean="0">
                  <a:ln>
                    <a:noFill/>
                  </a:ln>
                  <a:solidFill>
                    <a:schemeClr val="tx1"/>
                  </a:solidFill>
                  <a:effectLst/>
                  <a:latin typeface="Arial" charset="0"/>
                </a:rPr>
                <a:t>Query:</a:t>
              </a:r>
              <a:r>
                <a:rPr kumimoji="0" lang="en-US" sz="1100" b="0" i="0" u="none" strike="noStrike" cap="none" normalizeH="0" baseline="0" dirty="0" smtClean="0">
                  <a:ln>
                    <a:noFill/>
                  </a:ln>
                  <a:solidFill>
                    <a:schemeClr val="tx1"/>
                  </a:solidFill>
                  <a:effectLst/>
                  <a:latin typeface="Arial" charset="0"/>
                </a:rPr>
                <a:t>	Please send RA</a:t>
              </a:r>
            </a:p>
          </p:txBody>
        </p:sp>
        <p:pic>
          <p:nvPicPr>
            <p:cNvPr id="12" name="Picture 37"/>
            <p:cNvPicPr>
              <a:picLocks noChangeArrowheads="1"/>
            </p:cNvPicPr>
            <p:nvPr/>
          </p:nvPicPr>
          <p:blipFill>
            <a:blip r:embed="rId4" cstate="print"/>
            <a:srcRect/>
            <a:stretch>
              <a:fillRect/>
            </a:stretch>
          </p:blipFill>
          <p:spPr bwMode="auto">
            <a:xfrm>
              <a:off x="5713859" y="1212185"/>
              <a:ext cx="870351" cy="451691"/>
            </a:xfrm>
            <a:prstGeom prst="rect">
              <a:avLst/>
            </a:prstGeom>
            <a:noFill/>
            <a:ln w="9525">
              <a:noFill/>
              <a:miter lim="800000"/>
              <a:headEnd/>
              <a:tailEnd/>
            </a:ln>
          </p:spPr>
        </p:pic>
        <p:sp>
          <p:nvSpPr>
            <p:cNvPr id="13" name="TextBox 12"/>
            <p:cNvSpPr txBox="1"/>
            <p:nvPr/>
          </p:nvSpPr>
          <p:spPr>
            <a:xfrm>
              <a:off x="5985060" y="1430413"/>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gr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Stateless Autoconfiguration</a:t>
            </a:r>
            <a:endParaRPr lang="en-US" dirty="0"/>
          </a:p>
        </p:txBody>
      </p:sp>
      <p:sp>
        <p:nvSpPr>
          <p:cNvPr id="4" name="Content Placeholder 3"/>
          <p:cNvSpPr>
            <a:spLocks noGrp="1"/>
          </p:cNvSpPr>
          <p:nvPr>
            <p:ph idx="11"/>
          </p:nvPr>
        </p:nvSpPr>
        <p:spPr/>
        <p:txBody>
          <a:bodyPr>
            <a:normAutofit/>
          </a:bodyPr>
          <a:lstStyle/>
          <a:p>
            <a:pPr>
              <a:lnSpc>
                <a:spcPct val="105000"/>
              </a:lnSpc>
            </a:pPr>
            <a:r>
              <a:rPr lang="en-US" sz="2000" dirty="0" smtClean="0"/>
              <a:t>All routers on the network reply to the RS immediately, with an RA sent to the all-nodes multicast address. </a:t>
            </a:r>
          </a:p>
          <a:p>
            <a:pPr lvl="1">
              <a:lnSpc>
                <a:spcPct val="105000"/>
              </a:lnSpc>
            </a:pPr>
            <a:r>
              <a:rPr lang="en-US" sz="1800" dirty="0" smtClean="0"/>
              <a:t>The prefix included in the RA is used as the /64 prefix for the host address. </a:t>
            </a:r>
          </a:p>
          <a:p>
            <a:pPr lvl="1">
              <a:lnSpc>
                <a:spcPct val="105000"/>
              </a:lnSpc>
            </a:pPr>
            <a:r>
              <a:rPr lang="en-US" sz="1800" dirty="0" smtClean="0"/>
              <a:t>The interface ID used is the EUI-64 format interface ID.</a:t>
            </a:r>
          </a:p>
        </p:txBody>
      </p:sp>
      <p:grpSp>
        <p:nvGrpSpPr>
          <p:cNvPr id="2" name="Group 13"/>
          <p:cNvGrpSpPr/>
          <p:nvPr/>
        </p:nvGrpSpPr>
        <p:grpSpPr>
          <a:xfrm>
            <a:off x="2110154" y="1087120"/>
            <a:ext cx="4474056" cy="1761588"/>
            <a:chOff x="2110154" y="1087120"/>
            <a:chExt cx="4474056" cy="1761588"/>
          </a:xfrm>
        </p:grpSpPr>
        <p:cxnSp>
          <p:nvCxnSpPr>
            <p:cNvPr id="11" name="Elbow Connector 10"/>
            <p:cNvCxnSpPr>
              <a:stCxn id="8" idx="2"/>
            </p:cNvCxnSpPr>
            <p:nvPr/>
          </p:nvCxnSpPr>
          <p:spPr bwMode="auto">
            <a:xfrm rot="16200000" flipH="1">
              <a:off x="4282215" y="-394488"/>
              <a:ext cx="1588" cy="3637280"/>
            </a:xfrm>
            <a:prstGeom prst="bentConnector3">
              <a:avLst>
                <a:gd name="adj1" fmla="val 3518893"/>
              </a:avLst>
            </a:prstGeom>
            <a:solidFill>
              <a:schemeClr val="accent1"/>
            </a:solidFill>
            <a:ln w="19050" cap="flat" cmpd="sng" algn="ctr">
              <a:solidFill>
                <a:schemeClr val="accent6"/>
              </a:solidFill>
              <a:prstDash val="solid"/>
              <a:round/>
              <a:headEnd type="none" w="med" len="med"/>
              <a:tailEnd type="arrow"/>
            </a:ln>
            <a:effectLst/>
          </p:spPr>
        </p:cxnSp>
        <p:pic>
          <p:nvPicPr>
            <p:cNvPr id="6" name="Picture 41"/>
            <p:cNvPicPr>
              <a:picLocks noChangeAspect="1" noChangeArrowheads="1"/>
            </p:cNvPicPr>
            <p:nvPr/>
          </p:nvPicPr>
          <p:blipFill>
            <a:blip r:embed="rId2" cstate="print"/>
            <a:srcRect/>
            <a:stretch>
              <a:fillRect/>
            </a:stretch>
          </p:blipFill>
          <p:spPr bwMode="auto">
            <a:xfrm>
              <a:off x="3891280" y="1297940"/>
              <a:ext cx="735013" cy="314325"/>
            </a:xfrm>
            <a:prstGeom prst="rect">
              <a:avLst/>
            </a:prstGeom>
            <a:noFill/>
            <a:ln w="9525">
              <a:noFill/>
              <a:miter lim="800000"/>
              <a:headEnd/>
              <a:tailEnd/>
            </a:ln>
            <a:effectLst/>
          </p:spPr>
        </p:pic>
        <p:pic>
          <p:nvPicPr>
            <p:cNvPr id="5" name="Picture 34"/>
            <p:cNvPicPr>
              <a:picLocks noChangeArrowheads="1"/>
            </p:cNvPicPr>
            <p:nvPr/>
          </p:nvPicPr>
          <p:blipFill>
            <a:blip r:embed="rId3" cstate="print"/>
            <a:srcRect/>
            <a:stretch>
              <a:fillRect/>
            </a:stretch>
          </p:blipFill>
          <p:spPr bwMode="auto">
            <a:xfrm>
              <a:off x="2194560" y="1087120"/>
              <a:ext cx="588010" cy="520700"/>
            </a:xfrm>
            <a:prstGeom prst="rect">
              <a:avLst/>
            </a:prstGeom>
            <a:noFill/>
            <a:ln w="9525">
              <a:noFill/>
              <a:miter lim="800000"/>
              <a:headEnd/>
              <a:tailEnd/>
            </a:ln>
            <a:effectLst/>
          </p:spPr>
        </p:pic>
        <p:sp>
          <p:nvSpPr>
            <p:cNvPr id="8" name="TextBox 7"/>
            <p:cNvSpPr txBox="1"/>
            <p:nvPr/>
          </p:nvSpPr>
          <p:spPr>
            <a:xfrm>
              <a:off x="2306320" y="1137920"/>
              <a:ext cx="314510" cy="286232"/>
            </a:xfrm>
            <a:prstGeom prst="rect">
              <a:avLst/>
            </a:prstGeom>
            <a:noFill/>
          </p:spPr>
          <p:txBody>
            <a:bodyPr wrap="none" rtlCol="0">
              <a:spAutoFit/>
            </a:bodyPr>
            <a:lstStyle/>
            <a:p>
              <a:r>
                <a:rPr lang="en-US" sz="1400" b="1" dirty="0" smtClean="0"/>
                <a:t>A</a:t>
              </a:r>
              <a:endParaRPr lang="en-US" b="1" dirty="0"/>
            </a:p>
          </p:txBody>
        </p:sp>
        <p:pic>
          <p:nvPicPr>
            <p:cNvPr id="12" name="Picture 37"/>
            <p:cNvPicPr>
              <a:picLocks noChangeArrowheads="1"/>
            </p:cNvPicPr>
            <p:nvPr/>
          </p:nvPicPr>
          <p:blipFill>
            <a:blip r:embed="rId4" cstate="print"/>
            <a:srcRect/>
            <a:stretch>
              <a:fillRect/>
            </a:stretch>
          </p:blipFill>
          <p:spPr bwMode="auto">
            <a:xfrm>
              <a:off x="5713859" y="1212185"/>
              <a:ext cx="870351" cy="451691"/>
            </a:xfrm>
            <a:prstGeom prst="rect">
              <a:avLst/>
            </a:prstGeom>
            <a:noFill/>
            <a:ln w="9525">
              <a:noFill/>
              <a:miter lim="800000"/>
              <a:headEnd/>
              <a:tailEnd/>
            </a:ln>
          </p:spPr>
        </p:pic>
        <p:sp>
          <p:nvSpPr>
            <p:cNvPr id="13" name="TextBox 12"/>
            <p:cNvSpPr txBox="1"/>
            <p:nvPr/>
          </p:nvSpPr>
          <p:spPr>
            <a:xfrm>
              <a:off x="5985060" y="1430413"/>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15" name="Right Arrow 14"/>
            <p:cNvSpPr/>
            <p:nvPr/>
          </p:nvSpPr>
          <p:spPr bwMode="auto">
            <a:xfrm flipH="1">
              <a:off x="2110154" y="1595120"/>
              <a:ext cx="4349261" cy="1253588"/>
            </a:xfrm>
            <a:prstGeom prst="rightArrow">
              <a:avLst>
                <a:gd name="adj1" fmla="val 7325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l" defTabSz="814388" rtl="0" eaLnBrk="0" fontAlgn="base" latinLnBrk="0" hangingPunct="0">
                <a:lnSpc>
                  <a:spcPct val="100000"/>
                </a:lnSpc>
                <a:spcBef>
                  <a:spcPts val="0"/>
                </a:spcBef>
                <a:spcAft>
                  <a:spcPts val="0"/>
                </a:spcAft>
                <a:buClrTx/>
                <a:buSzTx/>
                <a:buFontTx/>
                <a:buNone/>
                <a:tabLst>
                  <a:tab pos="1031875" algn="l"/>
                </a:tabLst>
              </a:pPr>
              <a:r>
                <a:rPr kumimoji="0" lang="en-US" sz="1100" b="1" i="0" u="none" strike="noStrike" cap="none" normalizeH="0" baseline="0" dirty="0" smtClean="0">
                  <a:ln>
                    <a:noFill/>
                  </a:ln>
                  <a:solidFill>
                    <a:schemeClr val="tx1"/>
                  </a:solidFill>
                  <a:effectLst/>
                  <a:latin typeface="Arial" charset="0"/>
                </a:rPr>
                <a:t>ICMP type:</a:t>
              </a:r>
              <a:r>
                <a:rPr kumimoji="0" lang="en-US" sz="1100" b="0" i="0" u="none" strike="noStrike" cap="none" normalizeH="0" baseline="0" dirty="0" smtClean="0">
                  <a:ln>
                    <a:noFill/>
                  </a:ln>
                  <a:solidFill>
                    <a:schemeClr val="tx1"/>
                  </a:solidFill>
                  <a:effectLst/>
                  <a:latin typeface="Arial" charset="0"/>
                </a:rPr>
                <a:t>	134 (RA)</a:t>
              </a:r>
            </a:p>
            <a:p>
              <a:pPr algn="l" defTabSz="814388">
                <a:lnSpc>
                  <a:spcPct val="100000"/>
                </a:lnSpc>
                <a:spcBef>
                  <a:spcPts val="0"/>
                </a:spcBef>
                <a:spcAft>
                  <a:spcPts val="0"/>
                </a:spcAft>
                <a:tabLst>
                  <a:tab pos="1031875" algn="l"/>
                </a:tabLst>
              </a:pPr>
              <a:r>
                <a:rPr lang="en-US" sz="1100" b="1" dirty="0" smtClean="0"/>
                <a:t>Source:</a:t>
              </a:r>
              <a:r>
                <a:rPr lang="en-US" sz="1100" dirty="0" smtClean="0"/>
                <a:t>	R1 link-local address</a:t>
              </a:r>
            </a:p>
            <a:p>
              <a:pPr algn="l" defTabSz="814388">
                <a:lnSpc>
                  <a:spcPct val="100000"/>
                </a:lnSpc>
                <a:spcBef>
                  <a:spcPts val="0"/>
                </a:spcBef>
                <a:spcAft>
                  <a:spcPts val="0"/>
                </a:spcAft>
                <a:tabLst>
                  <a:tab pos="1031875" algn="l"/>
                </a:tabLst>
              </a:pPr>
              <a:r>
                <a:rPr kumimoji="0" lang="en-US" sz="1100" b="1" i="0" u="none" strike="noStrike" cap="none" normalizeH="0" baseline="0" dirty="0" smtClean="0">
                  <a:ln>
                    <a:noFill/>
                  </a:ln>
                  <a:solidFill>
                    <a:schemeClr val="tx1"/>
                  </a:solidFill>
                  <a:effectLst/>
                  <a:latin typeface="Arial" charset="0"/>
                </a:rPr>
                <a:t>Destination:</a:t>
              </a:r>
              <a:r>
                <a:rPr lang="en-US" sz="1100" dirty="0" smtClean="0"/>
                <a:t>	 All nodes multicast address (</a:t>
              </a:r>
              <a:r>
                <a:rPr lang="en-US" sz="1100" b="1" dirty="0" smtClean="0">
                  <a:latin typeface="Courier New" pitchFamily="49" charset="0"/>
                  <a:cs typeface="Courier New" pitchFamily="49" charset="0"/>
                </a:rPr>
                <a:t>FF02::1)</a:t>
              </a:r>
              <a:endParaRPr kumimoji="0" lang="en-US" sz="1100" b="0" i="0" u="none" strike="noStrike" cap="none" normalizeH="0" baseline="0" dirty="0" smtClean="0">
                <a:ln>
                  <a:noFill/>
                </a:ln>
                <a:solidFill>
                  <a:schemeClr val="tx1"/>
                </a:solidFill>
                <a:effectLst/>
                <a:latin typeface="Arial" charset="0"/>
              </a:endParaRPr>
            </a:p>
            <a:p>
              <a:pPr algn="l" defTabSz="814388">
                <a:lnSpc>
                  <a:spcPct val="100000"/>
                </a:lnSpc>
                <a:spcBef>
                  <a:spcPts val="0"/>
                </a:spcBef>
                <a:spcAft>
                  <a:spcPts val="0"/>
                </a:spcAft>
                <a:tabLst>
                  <a:tab pos="1031875" algn="l"/>
                </a:tabLst>
              </a:pPr>
              <a:r>
                <a:rPr lang="en-US" sz="1100" b="1" dirty="0" smtClean="0"/>
                <a:t>Data:</a:t>
              </a:r>
              <a:r>
                <a:rPr lang="en-US" sz="1100" dirty="0" smtClean="0"/>
                <a:t>	Options, prefixes, lifetime, …</a:t>
              </a:r>
            </a:p>
          </p:txBody>
        </p:sp>
      </p:gr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Stateless Autoconfiguration</a:t>
            </a:r>
            <a:endParaRPr lang="en-US" dirty="0"/>
          </a:p>
        </p:txBody>
      </p:sp>
      <p:sp>
        <p:nvSpPr>
          <p:cNvPr id="4" name="Content Placeholder 3"/>
          <p:cNvSpPr>
            <a:spLocks noGrp="1"/>
          </p:cNvSpPr>
          <p:nvPr>
            <p:ph idx="11"/>
          </p:nvPr>
        </p:nvSpPr>
        <p:spPr>
          <a:xfrm>
            <a:off x="279400" y="3247292"/>
            <a:ext cx="8520354" cy="3176813"/>
          </a:xfrm>
        </p:spPr>
        <p:txBody>
          <a:bodyPr>
            <a:noAutofit/>
          </a:bodyPr>
          <a:lstStyle/>
          <a:p>
            <a:r>
              <a:rPr lang="en-US" sz="1800" dirty="0" smtClean="0"/>
              <a:t>The host now creates a link-local address and solicited-node address using the RA supplied by the router.</a:t>
            </a:r>
          </a:p>
          <a:p>
            <a:r>
              <a:rPr lang="en-US" sz="1800" dirty="0" smtClean="0"/>
              <a:t>Next it needs to verify that it’s new IPv6 address is unique on the link using the </a:t>
            </a:r>
            <a:r>
              <a:rPr lang="en-US" sz="1800" dirty="0" smtClean="0">
                <a:ea typeface="+mn-ea"/>
                <a:cs typeface="+mn-cs"/>
              </a:rPr>
              <a:t>Duplicate Address Detection (DAD) process.</a:t>
            </a:r>
          </a:p>
          <a:p>
            <a:pPr lvl="1"/>
            <a:r>
              <a:rPr lang="en-US" sz="1600" dirty="0" smtClean="0"/>
              <a:t>DAD is used during the autoconfiguration process to ensure that no other device is using the autoconfiguration address.</a:t>
            </a:r>
          </a:p>
          <a:p>
            <a:r>
              <a:rPr lang="en-US" sz="1800" dirty="0" smtClean="0"/>
              <a:t>During the DAD phase, Host A sends an NS to query if another node on the link has the same IPv6 address. </a:t>
            </a:r>
          </a:p>
          <a:p>
            <a:pPr lvl="1"/>
            <a:r>
              <a:rPr lang="en-US" sz="1600" dirty="0" smtClean="0"/>
              <a:t>If a node responds to the request, it means that the IPv6 address is already in use</a:t>
            </a:r>
            <a:r>
              <a:rPr lang="en-US" sz="1600" smtClean="0"/>
              <a:t>, and Host A needs </a:t>
            </a:r>
            <a:r>
              <a:rPr lang="en-US" sz="1600" dirty="0" smtClean="0"/>
              <a:t>to be manually configured.</a:t>
            </a:r>
          </a:p>
        </p:txBody>
      </p:sp>
      <p:grpSp>
        <p:nvGrpSpPr>
          <p:cNvPr id="2" name="Group 10"/>
          <p:cNvGrpSpPr/>
          <p:nvPr/>
        </p:nvGrpSpPr>
        <p:grpSpPr>
          <a:xfrm>
            <a:off x="2117188" y="1087120"/>
            <a:ext cx="4400842" cy="1773310"/>
            <a:chOff x="2117188" y="1087120"/>
            <a:chExt cx="4400842" cy="1773310"/>
          </a:xfrm>
        </p:grpSpPr>
        <p:sp>
          <p:nvSpPr>
            <p:cNvPr id="14" name="Right Arrow 13"/>
            <p:cNvSpPr/>
            <p:nvPr/>
          </p:nvSpPr>
          <p:spPr bwMode="auto">
            <a:xfrm>
              <a:off x="2117188" y="1595119"/>
              <a:ext cx="4400842" cy="1265311"/>
            </a:xfrm>
            <a:prstGeom prst="rightArrow">
              <a:avLst>
                <a:gd name="adj1" fmla="val 73256"/>
                <a:gd name="adj2" fmla="val 50000"/>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indent="0" algn="l" defTabSz="814388" rtl="0" eaLnBrk="0" fontAlgn="base" latinLnBrk="0" hangingPunct="0">
                <a:lnSpc>
                  <a:spcPct val="100000"/>
                </a:lnSpc>
                <a:spcBef>
                  <a:spcPts val="0"/>
                </a:spcBef>
                <a:spcAft>
                  <a:spcPts val="0"/>
                </a:spcAft>
                <a:buClrTx/>
                <a:buSzTx/>
                <a:buFontTx/>
                <a:buNone/>
                <a:tabLst>
                  <a:tab pos="1031875" algn="l"/>
                </a:tabLst>
              </a:pPr>
              <a:r>
                <a:rPr kumimoji="0" lang="en-US" sz="1100" b="1" i="0" u="none" strike="noStrike" cap="none" normalizeH="0" baseline="0" dirty="0" smtClean="0">
                  <a:ln>
                    <a:noFill/>
                  </a:ln>
                  <a:solidFill>
                    <a:schemeClr val="tx1"/>
                  </a:solidFill>
                  <a:effectLst/>
                  <a:latin typeface="Arial" charset="0"/>
                </a:rPr>
                <a:t>ICMP type:</a:t>
              </a:r>
              <a:r>
                <a:rPr kumimoji="0" lang="en-US" sz="1100" b="0" i="0" u="none" strike="noStrike" cap="none" normalizeH="0" baseline="0" dirty="0" smtClean="0">
                  <a:ln>
                    <a:noFill/>
                  </a:ln>
                  <a:solidFill>
                    <a:schemeClr val="tx1"/>
                  </a:solidFill>
                  <a:effectLst/>
                  <a:latin typeface="Arial" charset="0"/>
                </a:rPr>
                <a:t>	135 (NS)</a:t>
              </a:r>
            </a:p>
            <a:p>
              <a:pPr algn="l" defTabSz="814388">
                <a:lnSpc>
                  <a:spcPct val="100000"/>
                </a:lnSpc>
                <a:spcBef>
                  <a:spcPts val="0"/>
                </a:spcBef>
                <a:spcAft>
                  <a:spcPts val="0"/>
                </a:spcAft>
                <a:tabLst>
                  <a:tab pos="1031875" algn="l"/>
                </a:tabLst>
              </a:pPr>
              <a:r>
                <a:rPr lang="en-US" sz="1100" b="1" dirty="0" smtClean="0"/>
                <a:t>Source:</a:t>
              </a:r>
              <a:r>
                <a:rPr lang="en-US" sz="1100" dirty="0" smtClean="0"/>
                <a:t>	</a:t>
              </a:r>
              <a:r>
                <a:rPr lang="en-US" sz="1100" b="1" dirty="0" smtClean="0">
                  <a:latin typeface="Courier New" pitchFamily="49" charset="0"/>
                  <a:cs typeface="Courier New" pitchFamily="49" charset="0"/>
                </a:rPr>
                <a:t>::</a:t>
              </a:r>
            </a:p>
            <a:p>
              <a:pPr algn="l" defTabSz="814388">
                <a:lnSpc>
                  <a:spcPct val="100000"/>
                </a:lnSpc>
                <a:spcBef>
                  <a:spcPts val="0"/>
                </a:spcBef>
                <a:spcAft>
                  <a:spcPts val="0"/>
                </a:spcAft>
                <a:tabLst>
                  <a:tab pos="1031875" algn="l"/>
                </a:tabLst>
              </a:pPr>
              <a:r>
                <a:rPr kumimoji="0" lang="en-US" sz="1100" b="1" i="0" u="none" strike="noStrike" cap="none" normalizeH="0" baseline="0" dirty="0" smtClean="0">
                  <a:ln>
                    <a:noFill/>
                  </a:ln>
                  <a:solidFill>
                    <a:schemeClr val="tx1"/>
                  </a:solidFill>
                  <a:effectLst/>
                  <a:latin typeface="Arial" charset="0"/>
                </a:rPr>
                <a:t>Destination:</a:t>
              </a:r>
              <a:r>
                <a:rPr kumimoji="0" lang="en-US" sz="1100" b="0" i="0" u="none" strike="noStrike" cap="none" normalizeH="0" baseline="0" dirty="0" smtClean="0">
                  <a:ln>
                    <a:noFill/>
                  </a:ln>
                  <a:solidFill>
                    <a:schemeClr val="tx1"/>
                  </a:solidFill>
                  <a:effectLst/>
                  <a:latin typeface="Arial" charset="0"/>
                </a:rPr>
                <a:t>	Solicited-node address of A</a:t>
              </a:r>
            </a:p>
            <a:p>
              <a:pPr marL="0" marR="0" indent="0" algn="l" defTabSz="814388" rtl="0" eaLnBrk="0" fontAlgn="base" latinLnBrk="0" hangingPunct="0">
                <a:lnSpc>
                  <a:spcPct val="100000"/>
                </a:lnSpc>
                <a:spcBef>
                  <a:spcPts val="0"/>
                </a:spcBef>
                <a:spcAft>
                  <a:spcPts val="0"/>
                </a:spcAft>
                <a:buClrTx/>
                <a:buSzTx/>
                <a:buFontTx/>
                <a:buNone/>
                <a:tabLst>
                  <a:tab pos="1031875" algn="l"/>
                </a:tabLst>
              </a:pPr>
              <a:r>
                <a:rPr kumimoji="0" lang="en-US" sz="1100" b="1" i="0" u="none" strike="noStrike" cap="none" normalizeH="0" baseline="0" dirty="0" smtClean="0">
                  <a:ln>
                    <a:noFill/>
                  </a:ln>
                  <a:solidFill>
                    <a:schemeClr val="tx1"/>
                  </a:solidFill>
                  <a:effectLst/>
                  <a:latin typeface="Arial" charset="0"/>
                </a:rPr>
                <a:t>Data:	</a:t>
              </a:r>
              <a:r>
                <a:rPr kumimoji="0" lang="en-US" sz="1100" i="0" u="none" strike="noStrike" cap="none" normalizeH="0" baseline="0" dirty="0" smtClean="0">
                  <a:ln>
                    <a:noFill/>
                  </a:ln>
                  <a:solidFill>
                    <a:schemeClr val="tx1"/>
                  </a:solidFill>
                  <a:effectLst/>
                  <a:latin typeface="Arial" charset="0"/>
                </a:rPr>
                <a:t>Link-layer address of</a:t>
              </a:r>
              <a:r>
                <a:rPr kumimoji="0" lang="en-US" sz="1100" i="0" u="none" strike="noStrike" cap="none" normalizeH="0" dirty="0" smtClean="0">
                  <a:ln>
                    <a:noFill/>
                  </a:ln>
                  <a:solidFill>
                    <a:schemeClr val="tx1"/>
                  </a:solidFill>
                  <a:effectLst/>
                  <a:latin typeface="Arial" charset="0"/>
                </a:rPr>
                <a:t> A</a:t>
              </a:r>
              <a:endParaRPr kumimoji="0" lang="en-US" sz="1100" i="0" u="none" strike="noStrike" cap="none" normalizeH="0" baseline="0" dirty="0" smtClean="0">
                <a:ln>
                  <a:noFill/>
                </a:ln>
                <a:solidFill>
                  <a:schemeClr val="tx1"/>
                </a:solidFill>
                <a:effectLst/>
                <a:latin typeface="Arial" charset="0"/>
              </a:endParaRPr>
            </a:p>
            <a:p>
              <a:pPr marL="0" marR="0" indent="0" algn="l" defTabSz="814388" rtl="0" eaLnBrk="0" fontAlgn="base" latinLnBrk="0" hangingPunct="0">
                <a:lnSpc>
                  <a:spcPct val="100000"/>
                </a:lnSpc>
                <a:spcBef>
                  <a:spcPts val="0"/>
                </a:spcBef>
                <a:spcAft>
                  <a:spcPts val="0"/>
                </a:spcAft>
                <a:buClrTx/>
                <a:buSzTx/>
                <a:buFontTx/>
                <a:buNone/>
                <a:tabLst>
                  <a:tab pos="1031875" algn="l"/>
                </a:tabLst>
              </a:pPr>
              <a:r>
                <a:rPr kumimoji="0" lang="en-US" sz="1100" b="1" i="0" u="none" strike="noStrike" cap="none" normalizeH="0" baseline="0" dirty="0" smtClean="0">
                  <a:ln>
                    <a:noFill/>
                  </a:ln>
                  <a:solidFill>
                    <a:schemeClr val="tx1"/>
                  </a:solidFill>
                  <a:effectLst/>
                  <a:latin typeface="Arial" charset="0"/>
                </a:rPr>
                <a:t>Query:</a:t>
              </a:r>
              <a:r>
                <a:rPr kumimoji="0" lang="en-US" sz="1100" b="0" i="0" u="none" strike="noStrike" cap="none" normalizeH="0" baseline="0" dirty="0" smtClean="0">
                  <a:ln>
                    <a:noFill/>
                  </a:ln>
                  <a:solidFill>
                    <a:schemeClr val="tx1"/>
                  </a:solidFill>
                  <a:effectLst/>
                  <a:latin typeface="Arial" charset="0"/>
                </a:rPr>
                <a:t>	What is</a:t>
              </a:r>
              <a:r>
                <a:rPr kumimoji="0" lang="en-US" sz="1100" b="0" i="0" u="none" strike="noStrike" cap="none" normalizeH="0" dirty="0" smtClean="0">
                  <a:ln>
                    <a:noFill/>
                  </a:ln>
                  <a:solidFill>
                    <a:schemeClr val="tx1"/>
                  </a:solidFill>
                  <a:effectLst/>
                  <a:latin typeface="Arial" charset="0"/>
                </a:rPr>
                <a:t> your link-layer address?</a:t>
              </a:r>
              <a:endParaRPr kumimoji="0" lang="en-US" sz="1100" b="0" i="0" u="none" strike="noStrike" cap="none" normalizeH="0" baseline="0" dirty="0" smtClean="0">
                <a:ln>
                  <a:noFill/>
                </a:ln>
                <a:solidFill>
                  <a:schemeClr val="tx1"/>
                </a:solidFill>
                <a:effectLst/>
                <a:latin typeface="Arial" charset="0"/>
              </a:endParaRPr>
            </a:p>
          </p:txBody>
        </p:sp>
        <p:cxnSp>
          <p:nvCxnSpPr>
            <p:cNvPr id="16" name="Elbow Connector 15"/>
            <p:cNvCxnSpPr>
              <a:stCxn id="20" idx="2"/>
              <a:endCxn id="21" idx="2"/>
            </p:cNvCxnSpPr>
            <p:nvPr/>
          </p:nvCxnSpPr>
          <p:spPr bwMode="auto">
            <a:xfrm rot="16200000" flipH="1">
              <a:off x="4282215" y="-394488"/>
              <a:ext cx="1588" cy="3637280"/>
            </a:xfrm>
            <a:prstGeom prst="bentConnector3">
              <a:avLst>
                <a:gd name="adj1" fmla="val 3518893"/>
              </a:avLst>
            </a:prstGeom>
            <a:solidFill>
              <a:schemeClr val="accent1"/>
            </a:solidFill>
            <a:ln w="19050" cap="flat" cmpd="sng" algn="ctr">
              <a:solidFill>
                <a:schemeClr val="accent6"/>
              </a:solidFill>
              <a:prstDash val="solid"/>
              <a:round/>
              <a:headEnd type="none" w="med" len="med"/>
              <a:tailEnd type="arrow"/>
            </a:ln>
            <a:effectLst/>
          </p:spPr>
        </p:cxnSp>
        <p:pic>
          <p:nvPicPr>
            <p:cNvPr id="17" name="Picture 41"/>
            <p:cNvPicPr>
              <a:picLocks noChangeAspect="1" noChangeArrowheads="1"/>
            </p:cNvPicPr>
            <p:nvPr/>
          </p:nvPicPr>
          <p:blipFill>
            <a:blip r:embed="rId2" cstate="print"/>
            <a:srcRect/>
            <a:stretch>
              <a:fillRect/>
            </a:stretch>
          </p:blipFill>
          <p:spPr bwMode="auto">
            <a:xfrm>
              <a:off x="3891280" y="1297940"/>
              <a:ext cx="735013" cy="314325"/>
            </a:xfrm>
            <a:prstGeom prst="rect">
              <a:avLst/>
            </a:prstGeom>
            <a:noFill/>
            <a:ln w="9525">
              <a:noFill/>
              <a:miter lim="800000"/>
              <a:headEnd/>
              <a:tailEnd/>
            </a:ln>
            <a:effectLst/>
          </p:spPr>
        </p:pic>
        <p:pic>
          <p:nvPicPr>
            <p:cNvPr id="18" name="Picture 34"/>
            <p:cNvPicPr>
              <a:picLocks noChangeArrowheads="1"/>
            </p:cNvPicPr>
            <p:nvPr/>
          </p:nvPicPr>
          <p:blipFill>
            <a:blip r:embed="rId3" cstate="print"/>
            <a:srcRect/>
            <a:stretch>
              <a:fillRect/>
            </a:stretch>
          </p:blipFill>
          <p:spPr bwMode="auto">
            <a:xfrm>
              <a:off x="2194560" y="1087120"/>
              <a:ext cx="588010" cy="520700"/>
            </a:xfrm>
            <a:prstGeom prst="rect">
              <a:avLst/>
            </a:prstGeom>
            <a:noFill/>
            <a:ln w="9525">
              <a:noFill/>
              <a:miter lim="800000"/>
              <a:headEnd/>
              <a:tailEnd/>
            </a:ln>
            <a:effectLst/>
          </p:spPr>
        </p:pic>
        <p:pic>
          <p:nvPicPr>
            <p:cNvPr id="19" name="Picture 34"/>
            <p:cNvPicPr>
              <a:picLocks noChangeArrowheads="1"/>
            </p:cNvPicPr>
            <p:nvPr/>
          </p:nvPicPr>
          <p:blipFill>
            <a:blip r:embed="rId3" cstate="print"/>
            <a:srcRect/>
            <a:stretch>
              <a:fillRect/>
            </a:stretch>
          </p:blipFill>
          <p:spPr bwMode="auto">
            <a:xfrm>
              <a:off x="5831840" y="1087120"/>
              <a:ext cx="588010" cy="520700"/>
            </a:xfrm>
            <a:prstGeom prst="rect">
              <a:avLst/>
            </a:prstGeom>
            <a:noFill/>
            <a:ln w="9525">
              <a:noFill/>
              <a:miter lim="800000"/>
              <a:headEnd/>
              <a:tailEnd/>
            </a:ln>
            <a:effectLst/>
          </p:spPr>
        </p:pic>
        <p:sp>
          <p:nvSpPr>
            <p:cNvPr id="20" name="TextBox 19"/>
            <p:cNvSpPr txBox="1"/>
            <p:nvPr/>
          </p:nvSpPr>
          <p:spPr>
            <a:xfrm>
              <a:off x="2306320" y="1137920"/>
              <a:ext cx="314510" cy="286232"/>
            </a:xfrm>
            <a:prstGeom prst="rect">
              <a:avLst/>
            </a:prstGeom>
            <a:noFill/>
          </p:spPr>
          <p:txBody>
            <a:bodyPr wrap="none" rtlCol="0">
              <a:spAutoFit/>
            </a:bodyPr>
            <a:lstStyle/>
            <a:p>
              <a:r>
                <a:rPr lang="en-US" sz="1400" b="1" dirty="0" smtClean="0"/>
                <a:t>A</a:t>
              </a:r>
              <a:endParaRPr lang="en-US" b="1" dirty="0"/>
            </a:p>
          </p:txBody>
        </p:sp>
        <p:sp>
          <p:nvSpPr>
            <p:cNvPr id="21" name="TextBox 20"/>
            <p:cNvSpPr txBox="1"/>
            <p:nvPr/>
          </p:nvSpPr>
          <p:spPr>
            <a:xfrm>
              <a:off x="5943600" y="1137920"/>
              <a:ext cx="314510" cy="286232"/>
            </a:xfrm>
            <a:prstGeom prst="rect">
              <a:avLst/>
            </a:prstGeom>
            <a:noFill/>
          </p:spPr>
          <p:txBody>
            <a:bodyPr wrap="none" rtlCol="0">
              <a:spAutoFit/>
            </a:bodyPr>
            <a:lstStyle/>
            <a:p>
              <a:r>
                <a:rPr lang="en-US" sz="1400" b="1" dirty="0" smtClean="0"/>
                <a:t>B</a:t>
              </a:r>
              <a:endParaRPr lang="en-US" b="1" dirty="0"/>
            </a:p>
          </p:txBody>
        </p:sp>
      </p:gr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IPv4 and IPv6 Example</a:t>
            </a:r>
            <a:endParaRPr lang="en-US" dirty="0"/>
          </a:p>
        </p:txBody>
      </p:sp>
      <p:sp>
        <p:nvSpPr>
          <p:cNvPr id="6" name="Content Placeholder 5"/>
          <p:cNvSpPr>
            <a:spLocks noGrp="1"/>
          </p:cNvSpPr>
          <p:nvPr>
            <p:ph idx="11"/>
          </p:nvPr>
        </p:nvSpPr>
        <p:spPr>
          <a:xfrm>
            <a:off x="279400" y="2694623"/>
            <a:ext cx="8520354" cy="2715704"/>
          </a:xfrm>
        </p:spPr>
        <p:txBody>
          <a:bodyPr/>
          <a:lstStyle/>
          <a:p>
            <a:r>
              <a:rPr lang="en-US" smtClean="0"/>
              <a:t>The above topology </a:t>
            </a:r>
            <a:r>
              <a:rPr lang="en-US" dirty="0" smtClean="0"/>
              <a:t>will be used to highlight similarities between IPv4 and IPv6 addresses.</a:t>
            </a:r>
          </a:p>
          <a:p>
            <a:r>
              <a:rPr lang="en-US" dirty="0" smtClean="0"/>
              <a:t>In this example, both routers:</a:t>
            </a:r>
          </a:p>
          <a:p>
            <a:pPr lvl="1"/>
            <a:r>
              <a:rPr lang="en-US" dirty="0" smtClean="0"/>
              <a:t>Have been preconfigured with IPv4 and IPv6 addresses.</a:t>
            </a:r>
          </a:p>
          <a:p>
            <a:pPr lvl="1"/>
            <a:r>
              <a:rPr lang="en-US" dirty="0" smtClean="0"/>
              <a:t>Are running OSPFv2 for IPv4 and OSPFv3 for IPv6.</a:t>
            </a:r>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grpSp>
        <p:nvGrpSpPr>
          <p:cNvPr id="3" name="Group 18"/>
          <p:cNvGrpSpPr/>
          <p:nvPr/>
        </p:nvGrpSpPr>
        <p:grpSpPr>
          <a:xfrm>
            <a:off x="1346200" y="1016000"/>
            <a:ext cx="6692900" cy="1358900"/>
            <a:chOff x="1346200" y="1016000"/>
            <a:chExt cx="6692900" cy="1358900"/>
          </a:xfrm>
        </p:grpSpPr>
        <p:sp>
          <p:nvSpPr>
            <p:cNvPr id="32" name="Rectangle 31"/>
            <p:cNvSpPr/>
            <p:nvPr/>
          </p:nvSpPr>
          <p:spPr bwMode="auto">
            <a:xfrm>
              <a:off x="4660900" y="1016000"/>
              <a:ext cx="3378200" cy="1346200"/>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3" name="Rectangle 32"/>
            <p:cNvSpPr/>
            <p:nvPr/>
          </p:nvSpPr>
          <p:spPr bwMode="auto">
            <a:xfrm>
              <a:off x="1346200" y="1028700"/>
              <a:ext cx="3124200" cy="1346200"/>
            </a:xfrm>
            <a:prstGeom prst="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4" name="Freeform 9"/>
            <p:cNvSpPr>
              <a:spLocks/>
            </p:cNvSpPr>
            <p:nvPr/>
          </p:nvSpPr>
          <p:spPr bwMode="auto">
            <a:xfrm>
              <a:off x="4982071" y="1791815"/>
              <a:ext cx="2161017" cy="13931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35" name="Picture 37"/>
            <p:cNvPicPr>
              <a:picLocks noChangeArrowheads="1"/>
            </p:cNvPicPr>
            <p:nvPr/>
          </p:nvPicPr>
          <p:blipFill>
            <a:blip r:embed="rId3" cstate="print"/>
            <a:srcRect/>
            <a:stretch>
              <a:fillRect/>
            </a:stretch>
          </p:blipFill>
          <p:spPr bwMode="auto">
            <a:xfrm>
              <a:off x="7092493" y="1634216"/>
              <a:ext cx="870351" cy="451691"/>
            </a:xfrm>
            <a:prstGeom prst="rect">
              <a:avLst/>
            </a:prstGeom>
            <a:noFill/>
            <a:ln w="9525">
              <a:noFill/>
              <a:miter lim="800000"/>
              <a:headEnd/>
              <a:tailEnd/>
            </a:ln>
          </p:spPr>
        </p:pic>
        <p:sp>
          <p:nvSpPr>
            <p:cNvPr id="36" name="TextBox 35"/>
            <p:cNvSpPr txBox="1"/>
            <p:nvPr/>
          </p:nvSpPr>
          <p:spPr>
            <a:xfrm>
              <a:off x="7363694" y="185244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7" name="TextBox 36"/>
            <p:cNvSpPr txBox="1"/>
            <p:nvPr/>
          </p:nvSpPr>
          <p:spPr>
            <a:xfrm>
              <a:off x="5159991" y="1407288"/>
              <a:ext cx="945988" cy="160898"/>
            </a:xfrm>
            <a:prstGeom prst="rect">
              <a:avLst/>
            </a:prstGeom>
            <a:noFill/>
          </p:spPr>
          <p:txBody>
            <a:bodyPr wrap="square" lIns="0" tIns="0" rIns="0" bIns="0" rtlCol="0" anchor="ctr" anchorCtr="0">
              <a:noAutofit/>
            </a:bodyPr>
            <a:lstStyle/>
            <a:p>
              <a:endParaRPr lang="en-US" sz="1000" dirty="0"/>
            </a:p>
          </p:txBody>
        </p:sp>
        <p:sp>
          <p:nvSpPr>
            <p:cNvPr id="38" name="TextBox 37"/>
            <p:cNvSpPr txBox="1"/>
            <p:nvPr/>
          </p:nvSpPr>
          <p:spPr>
            <a:xfrm>
              <a:off x="5522890" y="1603073"/>
              <a:ext cx="1013551" cy="165253"/>
            </a:xfrm>
            <a:prstGeom prst="rect">
              <a:avLst/>
            </a:prstGeom>
            <a:noFill/>
          </p:spPr>
          <p:txBody>
            <a:bodyPr wrap="square" lIns="0" tIns="0" rIns="0" bIns="0" rtlCol="0" anchor="ctr" anchorCtr="0">
              <a:noAutofit/>
            </a:bodyPr>
            <a:lstStyle/>
            <a:p>
              <a:r>
                <a:rPr lang="en-US" sz="1100" dirty="0" smtClean="0"/>
                <a:t>10.10.10.0</a:t>
              </a:r>
              <a:endParaRPr lang="en-US" sz="1100" dirty="0"/>
            </a:p>
          </p:txBody>
        </p:sp>
        <p:sp>
          <p:nvSpPr>
            <p:cNvPr id="39" name="TextBox 38"/>
            <p:cNvSpPr txBox="1"/>
            <p:nvPr/>
          </p:nvSpPr>
          <p:spPr>
            <a:xfrm>
              <a:off x="5040206" y="1610473"/>
              <a:ext cx="367861" cy="168853"/>
            </a:xfrm>
            <a:prstGeom prst="rect">
              <a:avLst/>
            </a:prstGeom>
            <a:noFill/>
          </p:spPr>
          <p:txBody>
            <a:bodyPr wrap="square" lIns="0" tIns="0" rIns="0" bIns="0" rtlCol="0" anchor="ctr" anchorCtr="0">
              <a:noAutofit/>
            </a:bodyPr>
            <a:lstStyle/>
            <a:p>
              <a:pPr algn="l"/>
              <a:r>
                <a:rPr lang="en-US" sz="1100" dirty="0" smtClean="0"/>
                <a:t>.1</a:t>
              </a:r>
              <a:endParaRPr lang="en-US" sz="1100" dirty="0"/>
            </a:p>
          </p:txBody>
        </p:sp>
        <p:pic>
          <p:nvPicPr>
            <p:cNvPr id="40" name="Picture 37"/>
            <p:cNvPicPr>
              <a:picLocks noChangeArrowheads="1"/>
            </p:cNvPicPr>
            <p:nvPr/>
          </p:nvPicPr>
          <p:blipFill>
            <a:blip r:embed="rId3" cstate="print"/>
            <a:srcRect/>
            <a:stretch>
              <a:fillRect/>
            </a:stretch>
          </p:blipFill>
          <p:spPr bwMode="auto">
            <a:xfrm>
              <a:off x="4144756" y="1598121"/>
              <a:ext cx="870351" cy="451691"/>
            </a:xfrm>
            <a:prstGeom prst="rect">
              <a:avLst/>
            </a:prstGeom>
            <a:noFill/>
            <a:ln w="9525">
              <a:noFill/>
              <a:miter lim="800000"/>
              <a:headEnd/>
              <a:tailEnd/>
            </a:ln>
          </p:spPr>
        </p:pic>
        <p:sp>
          <p:nvSpPr>
            <p:cNvPr id="41" name="TextBox 40"/>
            <p:cNvSpPr txBox="1"/>
            <p:nvPr/>
          </p:nvSpPr>
          <p:spPr>
            <a:xfrm>
              <a:off x="4415957" y="181634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42" name="TextBox 41"/>
            <p:cNvSpPr txBox="1"/>
            <p:nvPr/>
          </p:nvSpPr>
          <p:spPr>
            <a:xfrm>
              <a:off x="3223775" y="1126186"/>
              <a:ext cx="1292145" cy="258532"/>
            </a:xfrm>
            <a:prstGeom prst="rect">
              <a:avLst/>
            </a:prstGeom>
            <a:noFill/>
          </p:spPr>
          <p:txBody>
            <a:bodyPr wrap="square" rtlCol="0">
              <a:spAutoFit/>
            </a:bodyPr>
            <a:lstStyle/>
            <a:p>
              <a:r>
                <a:rPr lang="en-US" sz="1200" b="1" dirty="0" smtClean="0"/>
                <a:t>Area 10</a:t>
              </a:r>
              <a:endParaRPr lang="en-US" sz="1100" dirty="0"/>
            </a:p>
          </p:txBody>
        </p:sp>
        <p:sp>
          <p:nvSpPr>
            <p:cNvPr id="43" name="TextBox 42"/>
            <p:cNvSpPr txBox="1"/>
            <p:nvPr/>
          </p:nvSpPr>
          <p:spPr>
            <a:xfrm>
              <a:off x="6864999" y="1714747"/>
              <a:ext cx="367861" cy="168853"/>
            </a:xfrm>
            <a:prstGeom prst="rect">
              <a:avLst/>
            </a:prstGeom>
            <a:noFill/>
          </p:spPr>
          <p:txBody>
            <a:bodyPr wrap="square" lIns="0" tIns="0" rIns="0" bIns="0" rtlCol="0" anchor="ctr" anchorCtr="0">
              <a:noAutofit/>
            </a:bodyPr>
            <a:lstStyle/>
            <a:p>
              <a:pPr algn="l"/>
              <a:r>
                <a:rPr lang="en-US" sz="1100" dirty="0" smtClean="0"/>
                <a:t>.2</a:t>
              </a:r>
              <a:endParaRPr lang="en-US" sz="1100" dirty="0"/>
            </a:p>
          </p:txBody>
        </p:sp>
        <p:sp>
          <p:nvSpPr>
            <p:cNvPr id="44" name="TextBox 43"/>
            <p:cNvSpPr txBox="1"/>
            <p:nvPr/>
          </p:nvSpPr>
          <p:spPr>
            <a:xfrm>
              <a:off x="1524000" y="1473201"/>
              <a:ext cx="2635531" cy="711200"/>
            </a:xfrm>
            <a:prstGeom prst="rect">
              <a:avLst/>
            </a:prstGeom>
            <a:noFill/>
          </p:spPr>
          <p:txBody>
            <a:bodyPr wrap="square" lIns="0" tIns="0" rIns="0" bIns="0" rtlCol="0" anchor="ctr" anchorCtr="0">
              <a:noAutofit/>
            </a:bodyPr>
            <a:lstStyle/>
            <a:p>
              <a:pPr algn="l"/>
              <a:r>
                <a:rPr lang="en-US" sz="1100" b="1" dirty="0" smtClean="0"/>
                <a:t>Loopback 12: </a:t>
              </a:r>
              <a:r>
                <a:rPr lang="en-US" sz="1100" dirty="0" smtClean="0"/>
                <a:t>172.16.12.0 / AC10:C00::1</a:t>
              </a:r>
            </a:p>
            <a:p>
              <a:pPr algn="l"/>
              <a:r>
                <a:rPr lang="en-US" sz="1100" b="1" dirty="0" smtClean="0"/>
                <a:t>Loopback 13: </a:t>
              </a:r>
              <a:r>
                <a:rPr lang="en-US" sz="1100" dirty="0" smtClean="0"/>
                <a:t>172.16.13.0 / AC10:D00::1</a:t>
              </a:r>
            </a:p>
            <a:p>
              <a:pPr algn="l"/>
              <a:r>
                <a:rPr lang="en-US" sz="1100" b="1" dirty="0" smtClean="0"/>
                <a:t>Loopback 14: </a:t>
              </a:r>
              <a:r>
                <a:rPr lang="en-US" sz="1100" dirty="0" smtClean="0"/>
                <a:t>172.16.14.0 / AC10:E00::1</a:t>
              </a:r>
            </a:p>
            <a:p>
              <a:pPr algn="l"/>
              <a:r>
                <a:rPr lang="en-US" sz="1100" b="1" dirty="0" smtClean="0"/>
                <a:t>Loopback 15: </a:t>
              </a:r>
              <a:r>
                <a:rPr lang="en-US" sz="1100" dirty="0" smtClean="0"/>
                <a:t>172.16.15.0 / AC10:F00::1</a:t>
              </a:r>
            </a:p>
          </p:txBody>
        </p:sp>
        <p:sp>
          <p:nvSpPr>
            <p:cNvPr id="45" name="TextBox 44"/>
            <p:cNvSpPr txBox="1"/>
            <p:nvPr/>
          </p:nvSpPr>
          <p:spPr>
            <a:xfrm>
              <a:off x="4379475" y="1126186"/>
              <a:ext cx="1292145" cy="258532"/>
            </a:xfrm>
            <a:prstGeom prst="rect">
              <a:avLst/>
            </a:prstGeom>
            <a:noFill/>
          </p:spPr>
          <p:txBody>
            <a:bodyPr wrap="square" rtlCol="0">
              <a:spAutoFit/>
            </a:bodyPr>
            <a:lstStyle/>
            <a:p>
              <a:r>
                <a:rPr lang="en-US" sz="1200" b="1" dirty="0" smtClean="0"/>
                <a:t>Area 0</a:t>
              </a:r>
              <a:endParaRPr lang="en-US" sz="1100" dirty="0"/>
            </a:p>
          </p:txBody>
        </p:sp>
      </p:gr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42" name="Rectangle 2"/>
          <p:cNvSpPr>
            <a:spLocks noGrp="1" noChangeArrowheads="1"/>
          </p:cNvSpPr>
          <p:nvPr>
            <p:ph type="title"/>
          </p:nvPr>
        </p:nvSpPr>
        <p:spPr/>
        <p:txBody>
          <a:bodyPr/>
          <a:lstStyle/>
          <a:p>
            <a:pPr lvl="1"/>
            <a:r>
              <a:rPr lang="en-US" dirty="0" smtClean="0"/>
              <a:t>Explosion of New IP-Enabled Devices</a:t>
            </a:r>
          </a:p>
        </p:txBody>
      </p:sp>
      <p:sp>
        <p:nvSpPr>
          <p:cNvPr id="7" name="Content Placeholder 6"/>
          <p:cNvSpPr>
            <a:spLocks noGrp="1"/>
          </p:cNvSpPr>
          <p:nvPr>
            <p:ph idx="1"/>
          </p:nvPr>
        </p:nvSpPr>
        <p:spPr/>
        <p:txBody>
          <a:bodyPr/>
          <a:lstStyle/>
          <a:p>
            <a:r>
              <a:rPr lang="en-US" smtClean="0"/>
              <a:t>More </a:t>
            </a:r>
            <a:r>
              <a:rPr lang="en-US" dirty="0" smtClean="0"/>
              <a:t>and more IP-enabled devices are connecting.</a:t>
            </a:r>
          </a:p>
          <a:p>
            <a:pPr lvl="1"/>
            <a:r>
              <a:rPr lang="en-US" dirty="0" smtClean="0"/>
              <a:t>Devices include cell phones, consumer products (blue ray players, TVs), etc.</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400175" y="2202968"/>
            <a:ext cx="6198680" cy="3871294"/>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69"/>
          <p:cNvSpPr/>
          <p:nvPr/>
        </p:nvSpPr>
        <p:spPr bwMode="auto">
          <a:xfrm>
            <a:off x="323557" y="4554611"/>
            <a:ext cx="5950634" cy="95758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Comparing IPv4 and IPv6 Example</a:t>
            </a:r>
            <a:endParaRPr lang="en-US" dirty="0"/>
          </a:p>
        </p:txBody>
      </p:sp>
      <p:sp>
        <p:nvSpPr>
          <p:cNvPr id="67" name="Content Placeholder 15"/>
          <p:cNvSpPr>
            <a:spLocks noGrp="1"/>
          </p:cNvSpPr>
          <p:nvPr>
            <p:ph idx="10"/>
          </p:nvPr>
        </p:nvSpPr>
        <p:spPr>
          <a:xfrm>
            <a:off x="279400" y="4382477"/>
            <a:ext cx="8520113" cy="1455616"/>
          </a:xfr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spcAft>
                <a:spcPts val="0"/>
              </a:spcAft>
              <a:buNone/>
            </a:pPr>
            <a:r>
              <a:rPr lang="pt-BR" sz="1200" dirty="0" smtClean="0">
                <a:latin typeface="Courier New" pitchFamily="49" charset="0"/>
                <a:cs typeface="Courier New" pitchFamily="49" charset="0"/>
              </a:rPr>
              <a:t>R2# </a:t>
            </a:r>
            <a:r>
              <a:rPr lang="pt-BR" sz="1200" b="1" dirty="0" smtClean="0">
                <a:latin typeface="Courier New" pitchFamily="49" charset="0"/>
                <a:cs typeface="Courier New" pitchFamily="49" charset="0"/>
              </a:rPr>
              <a:t>show ip route ospf</a:t>
            </a:r>
          </a:p>
          <a:p>
            <a:pPr>
              <a:spcAft>
                <a:spcPts val="0"/>
              </a:spcAft>
              <a:buNone/>
            </a:pPr>
            <a:r>
              <a:rPr lang="pt-BR" sz="1200" dirty="0" smtClean="0">
                <a:latin typeface="Courier New" pitchFamily="49" charset="0"/>
                <a:cs typeface="Courier New" pitchFamily="49" charset="0"/>
              </a:rPr>
              <a:t>172.16.0.0/32 is subnetted, 4 subnets</a:t>
            </a:r>
          </a:p>
          <a:p>
            <a:pPr>
              <a:spcAft>
                <a:spcPts val="0"/>
              </a:spcAft>
              <a:buNone/>
            </a:pPr>
            <a:r>
              <a:rPr lang="pt-BR" sz="1200" dirty="0" smtClean="0">
                <a:latin typeface="Courier New" pitchFamily="49" charset="0"/>
                <a:cs typeface="Courier New" pitchFamily="49" charset="0"/>
              </a:rPr>
              <a:t>O IA 172.16.13.1 [110/65] via 10.10.10.1, 00:01:49, Serial0/0/0</a:t>
            </a:r>
          </a:p>
          <a:p>
            <a:pPr>
              <a:spcAft>
                <a:spcPts val="0"/>
              </a:spcAft>
              <a:buNone/>
            </a:pPr>
            <a:r>
              <a:rPr lang="pt-BR" sz="1200" dirty="0" smtClean="0">
                <a:latin typeface="Courier New" pitchFamily="49" charset="0"/>
                <a:cs typeface="Courier New" pitchFamily="49" charset="0"/>
              </a:rPr>
              <a:t>O IA 172.16.12.1 [110/65] via 10.10.10.1, 00:01:49, Serial0/0/0</a:t>
            </a:r>
          </a:p>
          <a:p>
            <a:pPr>
              <a:spcAft>
                <a:spcPts val="0"/>
              </a:spcAft>
              <a:buNone/>
            </a:pPr>
            <a:r>
              <a:rPr lang="pt-BR" sz="1200" dirty="0" smtClean="0">
                <a:latin typeface="Courier New" pitchFamily="49" charset="0"/>
                <a:cs typeface="Courier New" pitchFamily="49" charset="0"/>
              </a:rPr>
              <a:t>O IA 172.16.15.1 [110/65] via 10.10.10.1, 00:01:49, Serial0/0/0</a:t>
            </a:r>
          </a:p>
          <a:p>
            <a:pPr>
              <a:spcAft>
                <a:spcPts val="0"/>
              </a:spcAft>
              <a:buNone/>
            </a:pPr>
            <a:r>
              <a:rPr lang="pt-BR" sz="1200" dirty="0" smtClean="0">
                <a:latin typeface="Courier New" pitchFamily="49" charset="0"/>
                <a:cs typeface="Courier New" pitchFamily="49" charset="0"/>
              </a:rPr>
              <a:t>O IA 172.16.14.1 [110/65] via 10.10.10.1, 00:01:49, Serial0/0/0</a:t>
            </a:r>
          </a:p>
          <a:p>
            <a:pPr>
              <a:spcAft>
                <a:spcPts val="0"/>
              </a:spcAft>
              <a:buNone/>
            </a:pPr>
            <a:r>
              <a:rPr lang="pt-BR" sz="1200" dirty="0" smtClean="0">
                <a:latin typeface="Courier New" pitchFamily="49" charset="0"/>
                <a:cs typeface="Courier New" pitchFamily="49" charset="0"/>
              </a:rPr>
              <a:t>R2#</a:t>
            </a:r>
          </a:p>
        </p:txBody>
      </p:sp>
      <p:sp>
        <p:nvSpPr>
          <p:cNvPr id="12" name="Content Placeholder 15"/>
          <p:cNvSpPr txBox="1">
            <a:spLocks/>
          </p:cNvSpPr>
          <p:nvPr/>
        </p:nvSpPr>
        <p:spPr bwMode="auto">
          <a:xfrm>
            <a:off x="279400" y="2708003"/>
            <a:ext cx="8520113" cy="1394097"/>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show ip interface brief | beg Loop</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Loopback12                 172.16.12.1     YES manual up                    up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Loopback13                 172.16.13.1     YES manual up                    up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Loopback14                 172.16.14.1     YES manual up                    up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Loopback15                 172.16.15.1     YES manual up                    up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Loopback100                unassigned      YES unset  up                    up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a:t>
            </a:r>
          </a:p>
        </p:txBody>
      </p:sp>
      <p:sp>
        <p:nvSpPr>
          <p:cNvPr id="51" name="Rectangle 50"/>
          <p:cNvSpPr/>
          <p:nvPr/>
        </p:nvSpPr>
        <p:spPr bwMode="auto">
          <a:xfrm>
            <a:off x="4660900" y="1016000"/>
            <a:ext cx="3378200" cy="1346200"/>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2" name="Rectangle 51"/>
          <p:cNvSpPr/>
          <p:nvPr/>
        </p:nvSpPr>
        <p:spPr bwMode="auto">
          <a:xfrm>
            <a:off x="1346200" y="1028700"/>
            <a:ext cx="3124200" cy="1346200"/>
          </a:xfrm>
          <a:prstGeom prst="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3" name="Freeform 9"/>
          <p:cNvSpPr>
            <a:spLocks/>
          </p:cNvSpPr>
          <p:nvPr/>
        </p:nvSpPr>
        <p:spPr bwMode="auto">
          <a:xfrm>
            <a:off x="4982071" y="1791815"/>
            <a:ext cx="2161017" cy="13931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54" name="Picture 37"/>
          <p:cNvPicPr>
            <a:picLocks noChangeArrowheads="1"/>
          </p:cNvPicPr>
          <p:nvPr/>
        </p:nvPicPr>
        <p:blipFill>
          <a:blip r:embed="rId3" cstate="print"/>
          <a:srcRect/>
          <a:stretch>
            <a:fillRect/>
          </a:stretch>
        </p:blipFill>
        <p:spPr bwMode="auto">
          <a:xfrm>
            <a:off x="7092493" y="1634216"/>
            <a:ext cx="870351" cy="451691"/>
          </a:xfrm>
          <a:prstGeom prst="rect">
            <a:avLst/>
          </a:prstGeom>
          <a:noFill/>
          <a:ln w="9525">
            <a:noFill/>
            <a:miter lim="800000"/>
            <a:headEnd/>
            <a:tailEnd/>
          </a:ln>
        </p:spPr>
      </p:pic>
      <p:sp>
        <p:nvSpPr>
          <p:cNvPr id="55" name="TextBox 54"/>
          <p:cNvSpPr txBox="1"/>
          <p:nvPr/>
        </p:nvSpPr>
        <p:spPr>
          <a:xfrm>
            <a:off x="7363694" y="185244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56" name="TextBox 55"/>
          <p:cNvSpPr txBox="1"/>
          <p:nvPr/>
        </p:nvSpPr>
        <p:spPr>
          <a:xfrm>
            <a:off x="5159991" y="1407288"/>
            <a:ext cx="945988" cy="160898"/>
          </a:xfrm>
          <a:prstGeom prst="rect">
            <a:avLst/>
          </a:prstGeom>
          <a:noFill/>
        </p:spPr>
        <p:txBody>
          <a:bodyPr wrap="square" lIns="0" tIns="0" rIns="0" bIns="0" rtlCol="0" anchor="ctr" anchorCtr="0">
            <a:noAutofit/>
          </a:bodyPr>
          <a:lstStyle/>
          <a:p>
            <a:endParaRPr lang="en-US" sz="1000" dirty="0"/>
          </a:p>
        </p:txBody>
      </p:sp>
      <p:sp>
        <p:nvSpPr>
          <p:cNvPr id="57" name="TextBox 56"/>
          <p:cNvSpPr txBox="1"/>
          <p:nvPr/>
        </p:nvSpPr>
        <p:spPr>
          <a:xfrm>
            <a:off x="5522890" y="1603073"/>
            <a:ext cx="1013551" cy="165253"/>
          </a:xfrm>
          <a:prstGeom prst="rect">
            <a:avLst/>
          </a:prstGeom>
          <a:noFill/>
        </p:spPr>
        <p:txBody>
          <a:bodyPr wrap="square" lIns="0" tIns="0" rIns="0" bIns="0" rtlCol="0" anchor="ctr" anchorCtr="0">
            <a:noAutofit/>
          </a:bodyPr>
          <a:lstStyle/>
          <a:p>
            <a:r>
              <a:rPr lang="en-US" sz="1100" dirty="0" smtClean="0"/>
              <a:t>10.10.10.0</a:t>
            </a:r>
            <a:endParaRPr lang="en-US" sz="1100" dirty="0"/>
          </a:p>
        </p:txBody>
      </p:sp>
      <p:sp>
        <p:nvSpPr>
          <p:cNvPr id="58" name="TextBox 57"/>
          <p:cNvSpPr txBox="1"/>
          <p:nvPr/>
        </p:nvSpPr>
        <p:spPr>
          <a:xfrm>
            <a:off x="5040206" y="1610473"/>
            <a:ext cx="367861" cy="168853"/>
          </a:xfrm>
          <a:prstGeom prst="rect">
            <a:avLst/>
          </a:prstGeom>
          <a:noFill/>
        </p:spPr>
        <p:txBody>
          <a:bodyPr wrap="square" lIns="0" tIns="0" rIns="0" bIns="0" rtlCol="0" anchor="ctr" anchorCtr="0">
            <a:noAutofit/>
          </a:bodyPr>
          <a:lstStyle/>
          <a:p>
            <a:pPr algn="l"/>
            <a:r>
              <a:rPr lang="en-US" sz="1100" dirty="0" smtClean="0"/>
              <a:t>.1</a:t>
            </a:r>
            <a:endParaRPr lang="en-US" sz="1100" dirty="0"/>
          </a:p>
        </p:txBody>
      </p:sp>
      <p:pic>
        <p:nvPicPr>
          <p:cNvPr id="59" name="Picture 37"/>
          <p:cNvPicPr>
            <a:picLocks noChangeArrowheads="1"/>
          </p:cNvPicPr>
          <p:nvPr/>
        </p:nvPicPr>
        <p:blipFill>
          <a:blip r:embed="rId3" cstate="print"/>
          <a:srcRect/>
          <a:stretch>
            <a:fillRect/>
          </a:stretch>
        </p:blipFill>
        <p:spPr bwMode="auto">
          <a:xfrm>
            <a:off x="4144756" y="1598121"/>
            <a:ext cx="870351" cy="451691"/>
          </a:xfrm>
          <a:prstGeom prst="rect">
            <a:avLst/>
          </a:prstGeom>
          <a:noFill/>
          <a:ln w="9525">
            <a:noFill/>
            <a:miter lim="800000"/>
            <a:headEnd/>
            <a:tailEnd/>
          </a:ln>
        </p:spPr>
      </p:pic>
      <p:sp>
        <p:nvSpPr>
          <p:cNvPr id="60" name="TextBox 59"/>
          <p:cNvSpPr txBox="1"/>
          <p:nvPr/>
        </p:nvSpPr>
        <p:spPr>
          <a:xfrm>
            <a:off x="4415957" y="181634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61" name="TextBox 60"/>
          <p:cNvSpPr txBox="1"/>
          <p:nvPr/>
        </p:nvSpPr>
        <p:spPr>
          <a:xfrm>
            <a:off x="3223775" y="1126186"/>
            <a:ext cx="1292145" cy="258532"/>
          </a:xfrm>
          <a:prstGeom prst="rect">
            <a:avLst/>
          </a:prstGeom>
          <a:noFill/>
        </p:spPr>
        <p:txBody>
          <a:bodyPr wrap="square" rtlCol="0">
            <a:spAutoFit/>
          </a:bodyPr>
          <a:lstStyle/>
          <a:p>
            <a:r>
              <a:rPr lang="en-US" sz="1200" b="1" dirty="0" smtClean="0"/>
              <a:t>Area 10</a:t>
            </a:r>
            <a:endParaRPr lang="en-US" sz="1100" dirty="0"/>
          </a:p>
        </p:txBody>
      </p:sp>
      <p:sp>
        <p:nvSpPr>
          <p:cNvPr id="62" name="TextBox 61"/>
          <p:cNvSpPr txBox="1"/>
          <p:nvPr/>
        </p:nvSpPr>
        <p:spPr>
          <a:xfrm>
            <a:off x="6864999" y="1714747"/>
            <a:ext cx="367861" cy="168853"/>
          </a:xfrm>
          <a:prstGeom prst="rect">
            <a:avLst/>
          </a:prstGeom>
          <a:noFill/>
        </p:spPr>
        <p:txBody>
          <a:bodyPr wrap="square" lIns="0" tIns="0" rIns="0" bIns="0" rtlCol="0" anchor="ctr" anchorCtr="0">
            <a:noAutofit/>
          </a:bodyPr>
          <a:lstStyle/>
          <a:p>
            <a:pPr algn="l"/>
            <a:r>
              <a:rPr lang="en-US" sz="1100" dirty="0" smtClean="0"/>
              <a:t>.2</a:t>
            </a:r>
            <a:endParaRPr lang="en-US" sz="1100" dirty="0"/>
          </a:p>
        </p:txBody>
      </p:sp>
      <p:sp>
        <p:nvSpPr>
          <p:cNvPr id="63" name="TextBox 62"/>
          <p:cNvSpPr txBox="1"/>
          <p:nvPr/>
        </p:nvSpPr>
        <p:spPr>
          <a:xfrm>
            <a:off x="1524000" y="1473201"/>
            <a:ext cx="2635531" cy="711200"/>
          </a:xfrm>
          <a:prstGeom prst="rect">
            <a:avLst/>
          </a:prstGeom>
          <a:noFill/>
        </p:spPr>
        <p:txBody>
          <a:bodyPr wrap="square" lIns="0" tIns="0" rIns="0" bIns="0" rtlCol="0" anchor="ctr" anchorCtr="0">
            <a:noAutofit/>
          </a:bodyPr>
          <a:lstStyle/>
          <a:p>
            <a:pPr algn="l"/>
            <a:r>
              <a:rPr lang="en-US" sz="1100" b="1" dirty="0" smtClean="0"/>
              <a:t>Loopback 12: </a:t>
            </a:r>
            <a:r>
              <a:rPr lang="en-US" sz="1100" dirty="0" smtClean="0"/>
              <a:t>172.16.12.0 / AC10:C00::1</a:t>
            </a:r>
          </a:p>
          <a:p>
            <a:pPr algn="l"/>
            <a:r>
              <a:rPr lang="en-US" sz="1100" b="1" dirty="0" smtClean="0"/>
              <a:t>Loopback 13: </a:t>
            </a:r>
            <a:r>
              <a:rPr lang="en-US" sz="1100" dirty="0" smtClean="0"/>
              <a:t>172.16.13.0 / AC10:D00::1</a:t>
            </a:r>
          </a:p>
          <a:p>
            <a:pPr algn="l"/>
            <a:r>
              <a:rPr lang="en-US" sz="1100" b="1" dirty="0" smtClean="0"/>
              <a:t>Loopback 14: </a:t>
            </a:r>
            <a:r>
              <a:rPr lang="en-US" sz="1100" dirty="0" smtClean="0"/>
              <a:t>172.16.14.0 / AC10:E00::1</a:t>
            </a:r>
          </a:p>
          <a:p>
            <a:pPr algn="l"/>
            <a:r>
              <a:rPr lang="en-US" sz="1100" b="1" dirty="0" smtClean="0"/>
              <a:t>Loopback 15: </a:t>
            </a:r>
            <a:r>
              <a:rPr lang="en-US" sz="1100" dirty="0" smtClean="0"/>
              <a:t>172.16.15.0 / AC10:F00::1</a:t>
            </a:r>
          </a:p>
        </p:txBody>
      </p:sp>
      <p:sp>
        <p:nvSpPr>
          <p:cNvPr id="64" name="TextBox 63"/>
          <p:cNvSpPr txBox="1"/>
          <p:nvPr/>
        </p:nvSpPr>
        <p:spPr>
          <a:xfrm>
            <a:off x="4379475" y="1126186"/>
            <a:ext cx="1292145" cy="258532"/>
          </a:xfrm>
          <a:prstGeom prst="rect">
            <a:avLst/>
          </a:prstGeom>
          <a:noFill/>
        </p:spPr>
        <p:txBody>
          <a:bodyPr wrap="square" rtlCol="0">
            <a:spAutoFit/>
          </a:bodyPr>
          <a:lstStyle/>
          <a:p>
            <a:r>
              <a:rPr lang="en-US" sz="1200" b="1" dirty="0" smtClean="0"/>
              <a:t>Area 0</a:t>
            </a:r>
            <a:endParaRPr lang="en-US" sz="1100" dirty="0"/>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323557" y="4425658"/>
            <a:ext cx="6231988" cy="36673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9" name="Rectangle 28"/>
          <p:cNvSpPr/>
          <p:nvPr/>
        </p:nvSpPr>
        <p:spPr bwMode="auto">
          <a:xfrm flipV="1">
            <a:off x="2051539" y="3191021"/>
            <a:ext cx="3744350" cy="18288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Comparing IPv4 and IPv6 Example</a:t>
            </a:r>
            <a:endParaRPr lang="en-US" dirty="0"/>
          </a:p>
        </p:txBody>
      </p:sp>
      <p:sp>
        <p:nvSpPr>
          <p:cNvPr id="25" name="Content Placeholder 15"/>
          <p:cNvSpPr>
            <a:spLocks noGrp="1"/>
          </p:cNvSpPr>
          <p:nvPr>
            <p:ph idx="10"/>
          </p:nvPr>
        </p:nvSpPr>
        <p:spPr>
          <a:xfrm>
            <a:off x="279400" y="2705099"/>
            <a:ext cx="8520113" cy="1140069"/>
          </a:xfr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marL="0" indent="0">
              <a:lnSpc>
                <a:spcPct val="120000"/>
              </a:lnSpc>
              <a:spcAft>
                <a:spcPts val="0"/>
              </a:spcAft>
              <a:buNone/>
            </a:pPr>
            <a:r>
              <a:rPr lang="pt-BR" sz="1200" dirty="0" smtClean="0">
                <a:latin typeface="Courier New" pitchFamily="49" charset="0"/>
                <a:cs typeface="Courier New" pitchFamily="49" charset="0"/>
              </a:rPr>
              <a:t>R1# </a:t>
            </a:r>
            <a:r>
              <a:rPr lang="pt-BR" sz="1200" b="1" dirty="0" smtClean="0">
                <a:latin typeface="Courier New" pitchFamily="49" charset="0"/>
                <a:cs typeface="Courier New" pitchFamily="49" charset="0"/>
              </a:rPr>
              <a:t>config t</a:t>
            </a:r>
          </a:p>
          <a:p>
            <a:pPr marL="0" indent="0">
              <a:lnSpc>
                <a:spcPct val="120000"/>
              </a:lnSpc>
              <a:spcAft>
                <a:spcPts val="0"/>
              </a:spcAft>
              <a:buNone/>
            </a:pPr>
            <a:r>
              <a:rPr lang="pt-BR" sz="1200" dirty="0" smtClean="0">
                <a:latin typeface="Courier New" pitchFamily="49" charset="0"/>
                <a:cs typeface="Courier New" pitchFamily="49" charset="0"/>
              </a:rPr>
              <a:t>R1(config) </a:t>
            </a:r>
            <a:r>
              <a:rPr lang="pt-BR" sz="1200" b="1" dirty="0" smtClean="0">
                <a:latin typeface="Courier New" pitchFamily="49" charset="0"/>
                <a:cs typeface="Courier New" pitchFamily="49" charset="0"/>
              </a:rPr>
              <a:t>router ospf 1</a:t>
            </a:r>
          </a:p>
          <a:p>
            <a:pPr marL="0" indent="0">
              <a:lnSpc>
                <a:spcPct val="120000"/>
              </a:lnSpc>
              <a:spcAft>
                <a:spcPts val="0"/>
              </a:spcAft>
              <a:buNone/>
            </a:pPr>
            <a:r>
              <a:rPr lang="pt-BR" sz="1200" dirty="0" smtClean="0">
                <a:latin typeface="Courier New" pitchFamily="49" charset="0"/>
                <a:cs typeface="Courier New" pitchFamily="49" charset="0"/>
              </a:rPr>
              <a:t>R1(config-router)# </a:t>
            </a:r>
            <a:r>
              <a:rPr lang="en-US" sz="1200" b="1" dirty="0" smtClean="0">
                <a:latin typeface="Courier New" pitchFamily="49" charset="0"/>
                <a:cs typeface="Courier New" pitchFamily="49" charset="0"/>
              </a:rPr>
              <a:t>area 10 range 172.16.12.0 255.255.252.0 </a:t>
            </a:r>
          </a:p>
          <a:p>
            <a:pPr marL="0" indent="0">
              <a:lnSpc>
                <a:spcPct val="120000"/>
              </a:lnSpc>
              <a:spcAft>
                <a:spcPts val="0"/>
              </a:spcAft>
              <a:buNone/>
            </a:pPr>
            <a:r>
              <a:rPr lang="en-US" sz="1200" dirty="0" smtClean="0">
                <a:latin typeface="Courier New" pitchFamily="49" charset="0"/>
                <a:cs typeface="Courier New" pitchFamily="49" charset="0"/>
              </a:rPr>
              <a:t>R1(config-router)# </a:t>
            </a:r>
            <a:r>
              <a:rPr lang="en-US" sz="1200" b="1" dirty="0" smtClean="0">
                <a:latin typeface="Courier New" pitchFamily="49" charset="0"/>
                <a:cs typeface="Courier New" pitchFamily="49" charset="0"/>
              </a:rPr>
              <a:t>end</a:t>
            </a:r>
          </a:p>
          <a:p>
            <a:pPr marL="0" indent="0">
              <a:lnSpc>
                <a:spcPct val="120000"/>
              </a:lnSpc>
              <a:spcAft>
                <a:spcPts val="0"/>
              </a:spcAft>
              <a:buNone/>
            </a:pPr>
            <a:r>
              <a:rPr lang="en-US" sz="1200" dirty="0" smtClean="0">
                <a:latin typeface="Courier New" pitchFamily="49" charset="0"/>
                <a:cs typeface="Courier New" pitchFamily="49" charset="0"/>
              </a:rPr>
              <a:t>R1#</a:t>
            </a:r>
            <a:endParaRPr lang="pt-BR" sz="1200" dirty="0" smtClean="0">
              <a:latin typeface="Courier New" pitchFamily="49" charset="0"/>
              <a:cs typeface="Courier New" pitchFamily="49" charset="0"/>
            </a:endParaRPr>
          </a:p>
        </p:txBody>
      </p:sp>
      <p:sp>
        <p:nvSpPr>
          <p:cNvPr id="27" name="Content Placeholder 15"/>
          <p:cNvSpPr>
            <a:spLocks noGrp="1"/>
          </p:cNvSpPr>
          <p:nvPr>
            <p:ph sz="quarter" idx="11"/>
          </p:nvPr>
        </p:nvSpPr>
        <p:spPr>
          <a:xfrm>
            <a:off x="279400" y="4206632"/>
            <a:ext cx="8520113" cy="901700"/>
          </a:xfrm>
          <a:noFill/>
        </p:spPr>
        <p:txBody>
          <a:bodyPr/>
          <a:lstStyle/>
          <a:p>
            <a:r>
              <a:rPr lang="en-US" sz="1200" dirty="0" smtClean="0"/>
              <a:t>R2# </a:t>
            </a:r>
            <a:r>
              <a:rPr lang="pt-BR" sz="1200" b="1" dirty="0" smtClean="0"/>
              <a:t>show ip route ospf</a:t>
            </a:r>
          </a:p>
          <a:p>
            <a:r>
              <a:rPr lang="pt-BR" sz="1200" dirty="0" smtClean="0"/>
              <a:t>     172.16.0.0/22 is subnetted, 1 subnet</a:t>
            </a:r>
          </a:p>
          <a:p>
            <a:r>
              <a:rPr lang="pt-BR" sz="1200" dirty="0" smtClean="0"/>
              <a:t>O IA    172.16.12.0 [110/65] via 10.10.10.1, 00:00:32, Serial0/0/0</a:t>
            </a:r>
          </a:p>
          <a:p>
            <a:r>
              <a:rPr lang="pt-BR" sz="1200" dirty="0" smtClean="0"/>
              <a:t>R2#</a:t>
            </a:r>
          </a:p>
        </p:txBody>
      </p:sp>
      <p:sp>
        <p:nvSpPr>
          <p:cNvPr id="9" name="Rectangle 8"/>
          <p:cNvSpPr/>
          <p:nvPr/>
        </p:nvSpPr>
        <p:spPr bwMode="auto">
          <a:xfrm>
            <a:off x="4660900" y="1016000"/>
            <a:ext cx="3378200" cy="1346200"/>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 name="Rectangle 9"/>
          <p:cNvSpPr/>
          <p:nvPr/>
        </p:nvSpPr>
        <p:spPr bwMode="auto">
          <a:xfrm>
            <a:off x="1346200" y="1028700"/>
            <a:ext cx="3124200" cy="1346200"/>
          </a:xfrm>
          <a:prstGeom prst="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 name="Freeform 9"/>
          <p:cNvSpPr>
            <a:spLocks/>
          </p:cNvSpPr>
          <p:nvPr/>
        </p:nvSpPr>
        <p:spPr bwMode="auto">
          <a:xfrm>
            <a:off x="4982071" y="1791815"/>
            <a:ext cx="2161017" cy="13931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2" name="Picture 37"/>
          <p:cNvPicPr>
            <a:picLocks noChangeArrowheads="1"/>
          </p:cNvPicPr>
          <p:nvPr/>
        </p:nvPicPr>
        <p:blipFill>
          <a:blip r:embed="rId3" cstate="print"/>
          <a:srcRect/>
          <a:stretch>
            <a:fillRect/>
          </a:stretch>
        </p:blipFill>
        <p:spPr bwMode="auto">
          <a:xfrm>
            <a:off x="7092493" y="1634216"/>
            <a:ext cx="870351" cy="451691"/>
          </a:xfrm>
          <a:prstGeom prst="rect">
            <a:avLst/>
          </a:prstGeom>
          <a:noFill/>
          <a:ln w="9525">
            <a:noFill/>
            <a:miter lim="800000"/>
            <a:headEnd/>
            <a:tailEnd/>
          </a:ln>
        </p:spPr>
      </p:pic>
      <p:sp>
        <p:nvSpPr>
          <p:cNvPr id="13" name="TextBox 12"/>
          <p:cNvSpPr txBox="1"/>
          <p:nvPr/>
        </p:nvSpPr>
        <p:spPr>
          <a:xfrm>
            <a:off x="7363694" y="185244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4" name="TextBox 13"/>
          <p:cNvSpPr txBox="1"/>
          <p:nvPr/>
        </p:nvSpPr>
        <p:spPr>
          <a:xfrm>
            <a:off x="5159991" y="1407288"/>
            <a:ext cx="945988" cy="160898"/>
          </a:xfrm>
          <a:prstGeom prst="rect">
            <a:avLst/>
          </a:prstGeom>
          <a:noFill/>
        </p:spPr>
        <p:txBody>
          <a:bodyPr wrap="square" lIns="0" tIns="0" rIns="0" bIns="0" rtlCol="0" anchor="ctr" anchorCtr="0">
            <a:noAutofit/>
          </a:bodyPr>
          <a:lstStyle/>
          <a:p>
            <a:endParaRPr lang="en-US" sz="1000" dirty="0"/>
          </a:p>
        </p:txBody>
      </p:sp>
      <p:sp>
        <p:nvSpPr>
          <p:cNvPr id="15" name="TextBox 14"/>
          <p:cNvSpPr txBox="1"/>
          <p:nvPr/>
        </p:nvSpPr>
        <p:spPr>
          <a:xfrm>
            <a:off x="5522890" y="1603073"/>
            <a:ext cx="1013551" cy="165253"/>
          </a:xfrm>
          <a:prstGeom prst="rect">
            <a:avLst/>
          </a:prstGeom>
          <a:noFill/>
        </p:spPr>
        <p:txBody>
          <a:bodyPr wrap="square" lIns="0" tIns="0" rIns="0" bIns="0" rtlCol="0" anchor="ctr" anchorCtr="0">
            <a:noAutofit/>
          </a:bodyPr>
          <a:lstStyle/>
          <a:p>
            <a:r>
              <a:rPr lang="en-US" sz="1100" dirty="0" smtClean="0"/>
              <a:t>10.10.10.0</a:t>
            </a:r>
            <a:endParaRPr lang="en-US" sz="1100" dirty="0"/>
          </a:p>
        </p:txBody>
      </p:sp>
      <p:sp>
        <p:nvSpPr>
          <p:cNvPr id="17" name="TextBox 16"/>
          <p:cNvSpPr txBox="1"/>
          <p:nvPr/>
        </p:nvSpPr>
        <p:spPr>
          <a:xfrm>
            <a:off x="5040206" y="1610473"/>
            <a:ext cx="367861" cy="168853"/>
          </a:xfrm>
          <a:prstGeom prst="rect">
            <a:avLst/>
          </a:prstGeom>
          <a:noFill/>
        </p:spPr>
        <p:txBody>
          <a:bodyPr wrap="square" lIns="0" tIns="0" rIns="0" bIns="0" rtlCol="0" anchor="ctr" anchorCtr="0">
            <a:noAutofit/>
          </a:bodyPr>
          <a:lstStyle/>
          <a:p>
            <a:pPr algn="l"/>
            <a:r>
              <a:rPr lang="en-US" sz="1100" dirty="0" smtClean="0"/>
              <a:t>.1</a:t>
            </a:r>
            <a:endParaRPr lang="en-US" sz="1100" dirty="0"/>
          </a:p>
        </p:txBody>
      </p:sp>
      <p:pic>
        <p:nvPicPr>
          <p:cNvPr id="18" name="Picture 37"/>
          <p:cNvPicPr>
            <a:picLocks noChangeArrowheads="1"/>
          </p:cNvPicPr>
          <p:nvPr/>
        </p:nvPicPr>
        <p:blipFill>
          <a:blip r:embed="rId3" cstate="print"/>
          <a:srcRect/>
          <a:stretch>
            <a:fillRect/>
          </a:stretch>
        </p:blipFill>
        <p:spPr bwMode="auto">
          <a:xfrm>
            <a:off x="4144756" y="1598121"/>
            <a:ext cx="870351" cy="451691"/>
          </a:xfrm>
          <a:prstGeom prst="rect">
            <a:avLst/>
          </a:prstGeom>
          <a:noFill/>
          <a:ln w="9525">
            <a:noFill/>
            <a:miter lim="800000"/>
            <a:headEnd/>
            <a:tailEnd/>
          </a:ln>
        </p:spPr>
      </p:pic>
      <p:sp>
        <p:nvSpPr>
          <p:cNvPr id="19" name="TextBox 18"/>
          <p:cNvSpPr txBox="1"/>
          <p:nvPr/>
        </p:nvSpPr>
        <p:spPr>
          <a:xfrm>
            <a:off x="4415957" y="181634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0" name="TextBox 19"/>
          <p:cNvSpPr txBox="1"/>
          <p:nvPr/>
        </p:nvSpPr>
        <p:spPr>
          <a:xfrm>
            <a:off x="3223775" y="1126186"/>
            <a:ext cx="1292145" cy="258532"/>
          </a:xfrm>
          <a:prstGeom prst="rect">
            <a:avLst/>
          </a:prstGeom>
          <a:noFill/>
        </p:spPr>
        <p:txBody>
          <a:bodyPr wrap="square" rtlCol="0">
            <a:spAutoFit/>
          </a:bodyPr>
          <a:lstStyle/>
          <a:p>
            <a:r>
              <a:rPr lang="en-US" sz="1200" b="1" dirty="0" smtClean="0"/>
              <a:t>Area 10</a:t>
            </a:r>
            <a:endParaRPr lang="en-US" sz="1100" dirty="0"/>
          </a:p>
        </p:txBody>
      </p:sp>
      <p:sp>
        <p:nvSpPr>
          <p:cNvPr id="21" name="TextBox 20"/>
          <p:cNvSpPr txBox="1"/>
          <p:nvPr/>
        </p:nvSpPr>
        <p:spPr>
          <a:xfrm>
            <a:off x="6864999" y="1714747"/>
            <a:ext cx="367861" cy="168853"/>
          </a:xfrm>
          <a:prstGeom prst="rect">
            <a:avLst/>
          </a:prstGeom>
          <a:noFill/>
        </p:spPr>
        <p:txBody>
          <a:bodyPr wrap="square" lIns="0" tIns="0" rIns="0" bIns="0" rtlCol="0" anchor="ctr" anchorCtr="0">
            <a:noAutofit/>
          </a:bodyPr>
          <a:lstStyle/>
          <a:p>
            <a:pPr algn="l"/>
            <a:r>
              <a:rPr lang="en-US" sz="1100" dirty="0" smtClean="0"/>
              <a:t>.2</a:t>
            </a:r>
            <a:endParaRPr lang="en-US" sz="1100" dirty="0"/>
          </a:p>
        </p:txBody>
      </p:sp>
      <p:sp>
        <p:nvSpPr>
          <p:cNvPr id="22" name="TextBox 21"/>
          <p:cNvSpPr txBox="1"/>
          <p:nvPr/>
        </p:nvSpPr>
        <p:spPr>
          <a:xfrm>
            <a:off x="1524000" y="1473201"/>
            <a:ext cx="2635531" cy="711200"/>
          </a:xfrm>
          <a:prstGeom prst="rect">
            <a:avLst/>
          </a:prstGeom>
          <a:noFill/>
        </p:spPr>
        <p:txBody>
          <a:bodyPr wrap="square" lIns="0" tIns="0" rIns="0" bIns="0" rtlCol="0" anchor="ctr" anchorCtr="0">
            <a:noAutofit/>
          </a:bodyPr>
          <a:lstStyle/>
          <a:p>
            <a:pPr algn="l"/>
            <a:r>
              <a:rPr lang="en-US" sz="1100" b="1" dirty="0" smtClean="0"/>
              <a:t>Loopback 12: </a:t>
            </a:r>
            <a:r>
              <a:rPr lang="en-US" sz="1100" dirty="0" smtClean="0"/>
              <a:t>172.16.12.0 / AC10:C00::1</a:t>
            </a:r>
          </a:p>
          <a:p>
            <a:pPr algn="l"/>
            <a:r>
              <a:rPr lang="en-US" sz="1100" b="1" dirty="0" smtClean="0"/>
              <a:t>Loopback 13: </a:t>
            </a:r>
            <a:r>
              <a:rPr lang="en-US" sz="1100" dirty="0" smtClean="0"/>
              <a:t>172.16.13.0 / AC10:D00::1</a:t>
            </a:r>
          </a:p>
          <a:p>
            <a:pPr algn="l"/>
            <a:r>
              <a:rPr lang="en-US" sz="1100" b="1" dirty="0" smtClean="0"/>
              <a:t>Loopback 14: </a:t>
            </a:r>
            <a:r>
              <a:rPr lang="en-US" sz="1100" dirty="0" smtClean="0"/>
              <a:t>172.16.14.0 / AC10:E00::1</a:t>
            </a:r>
          </a:p>
          <a:p>
            <a:pPr algn="l"/>
            <a:r>
              <a:rPr lang="en-US" sz="1100" b="1" dirty="0" smtClean="0"/>
              <a:t>Loopback 15: </a:t>
            </a:r>
            <a:r>
              <a:rPr lang="en-US" sz="1100" dirty="0" smtClean="0"/>
              <a:t>172.16.15.0 / AC10:F00::1</a:t>
            </a:r>
          </a:p>
        </p:txBody>
      </p:sp>
      <p:sp>
        <p:nvSpPr>
          <p:cNvPr id="23" name="TextBox 22"/>
          <p:cNvSpPr txBox="1"/>
          <p:nvPr/>
        </p:nvSpPr>
        <p:spPr>
          <a:xfrm>
            <a:off x="4379475" y="1126186"/>
            <a:ext cx="1292145" cy="258532"/>
          </a:xfrm>
          <a:prstGeom prst="rect">
            <a:avLst/>
          </a:prstGeom>
          <a:noFill/>
        </p:spPr>
        <p:txBody>
          <a:bodyPr wrap="square" rtlCol="0">
            <a:spAutoFit/>
          </a:bodyPr>
          <a:lstStyle/>
          <a:p>
            <a:r>
              <a:rPr lang="en-US" sz="1200" b="1" dirty="0" smtClean="0"/>
              <a:t>Area 0</a:t>
            </a:r>
            <a:endParaRPr lang="en-US" sz="1100" dirty="0"/>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IPv4 and IPv6 Example</a:t>
            </a:r>
            <a:endParaRPr lang="en-US" dirty="0"/>
          </a:p>
        </p:txBody>
      </p:sp>
      <p:sp>
        <p:nvSpPr>
          <p:cNvPr id="25" name="Content Placeholder 15"/>
          <p:cNvSpPr>
            <a:spLocks noGrp="1"/>
          </p:cNvSpPr>
          <p:nvPr>
            <p:ph idx="10"/>
          </p:nvPr>
        </p:nvSpPr>
        <p:spPr>
          <a:xfrm>
            <a:off x="279400" y="2705100"/>
            <a:ext cx="8520113" cy="3801208"/>
          </a:xfr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marL="0" indent="0">
              <a:lnSpc>
                <a:spcPct val="120000"/>
              </a:lnSpc>
              <a:spcAft>
                <a:spcPts val="0"/>
              </a:spcAft>
              <a:buNone/>
            </a:pPr>
            <a:r>
              <a:rPr lang="en-US" sz="1200" dirty="0" smtClean="0">
                <a:latin typeface="Courier New" pitchFamily="49" charset="0"/>
                <a:cs typeface="Courier New" pitchFamily="49" charset="0"/>
              </a:rPr>
              <a:t>R1# </a:t>
            </a:r>
            <a:r>
              <a:rPr lang="en-US" sz="1200" b="1" dirty="0" smtClean="0">
                <a:latin typeface="Courier New" pitchFamily="49" charset="0"/>
                <a:cs typeface="Courier New" pitchFamily="49" charset="0"/>
              </a:rPr>
              <a:t>show ipv6 interface brief | beg Loop</a:t>
            </a:r>
          </a:p>
          <a:p>
            <a:pPr marL="0" indent="0">
              <a:lnSpc>
                <a:spcPct val="120000"/>
              </a:lnSpc>
              <a:spcAft>
                <a:spcPts val="0"/>
              </a:spcAft>
              <a:buNone/>
            </a:pPr>
            <a:r>
              <a:rPr lang="en-US" sz="1200" dirty="0" smtClean="0">
                <a:latin typeface="Courier New" pitchFamily="49" charset="0"/>
                <a:cs typeface="Courier New" pitchFamily="49" charset="0"/>
              </a:rPr>
              <a:t>Loopback12                 [up/up]</a:t>
            </a:r>
          </a:p>
          <a:p>
            <a:pPr marL="0" indent="0">
              <a:lnSpc>
                <a:spcPct val="120000"/>
              </a:lnSpc>
              <a:spcAft>
                <a:spcPts val="0"/>
              </a:spcAft>
              <a:buNone/>
            </a:pPr>
            <a:r>
              <a:rPr lang="en-US" sz="1200" dirty="0" smtClean="0">
                <a:latin typeface="Courier New" pitchFamily="49" charset="0"/>
                <a:cs typeface="Courier New" pitchFamily="49" charset="0"/>
              </a:rPr>
              <a:t>    FE80::21B:D5FF:FE5B:A408</a:t>
            </a:r>
          </a:p>
          <a:p>
            <a:pPr marL="0" indent="0">
              <a:lnSpc>
                <a:spcPct val="120000"/>
              </a:lnSpc>
              <a:spcAft>
                <a:spcPts val="0"/>
              </a:spcAft>
              <a:buNone/>
            </a:pPr>
            <a:r>
              <a:rPr lang="en-US" sz="1200" dirty="0" smtClean="0">
                <a:latin typeface="Courier New" pitchFamily="49" charset="0"/>
                <a:cs typeface="Courier New" pitchFamily="49" charset="0"/>
              </a:rPr>
              <a:t>    AC10:C00::1</a:t>
            </a:r>
          </a:p>
          <a:p>
            <a:pPr marL="0" indent="0">
              <a:lnSpc>
                <a:spcPct val="120000"/>
              </a:lnSpc>
              <a:spcAft>
                <a:spcPts val="0"/>
              </a:spcAft>
              <a:buNone/>
            </a:pPr>
            <a:r>
              <a:rPr lang="en-US" sz="1200" dirty="0" smtClean="0">
                <a:latin typeface="Courier New" pitchFamily="49" charset="0"/>
                <a:cs typeface="Courier New" pitchFamily="49" charset="0"/>
              </a:rPr>
              <a:t>Loopback13                 [up/up]</a:t>
            </a:r>
          </a:p>
          <a:p>
            <a:pPr marL="0" indent="0">
              <a:lnSpc>
                <a:spcPct val="120000"/>
              </a:lnSpc>
              <a:spcAft>
                <a:spcPts val="0"/>
              </a:spcAft>
              <a:buNone/>
            </a:pPr>
            <a:r>
              <a:rPr lang="en-US" sz="1200" dirty="0" smtClean="0">
                <a:latin typeface="Courier New" pitchFamily="49" charset="0"/>
                <a:cs typeface="Courier New" pitchFamily="49" charset="0"/>
              </a:rPr>
              <a:t>    FE80::21B:D5FF:FE5B:A408</a:t>
            </a:r>
          </a:p>
          <a:p>
            <a:pPr marL="0" indent="0">
              <a:lnSpc>
                <a:spcPct val="120000"/>
              </a:lnSpc>
              <a:spcAft>
                <a:spcPts val="0"/>
              </a:spcAft>
              <a:buNone/>
            </a:pPr>
            <a:r>
              <a:rPr lang="en-US" sz="1200" dirty="0" smtClean="0">
                <a:latin typeface="Courier New" pitchFamily="49" charset="0"/>
                <a:cs typeface="Courier New" pitchFamily="49" charset="0"/>
              </a:rPr>
              <a:t>    AC10:D00::1</a:t>
            </a:r>
          </a:p>
          <a:p>
            <a:pPr marL="0" indent="0">
              <a:lnSpc>
                <a:spcPct val="120000"/>
              </a:lnSpc>
              <a:spcAft>
                <a:spcPts val="0"/>
              </a:spcAft>
              <a:buNone/>
            </a:pPr>
            <a:r>
              <a:rPr lang="en-US" sz="1200" dirty="0" smtClean="0">
                <a:latin typeface="Courier New" pitchFamily="49" charset="0"/>
                <a:cs typeface="Courier New" pitchFamily="49" charset="0"/>
              </a:rPr>
              <a:t>Loopback14                 [up/up]</a:t>
            </a:r>
          </a:p>
          <a:p>
            <a:pPr marL="0" indent="0">
              <a:lnSpc>
                <a:spcPct val="120000"/>
              </a:lnSpc>
              <a:spcAft>
                <a:spcPts val="0"/>
              </a:spcAft>
              <a:buNone/>
            </a:pPr>
            <a:r>
              <a:rPr lang="en-US" sz="1200" dirty="0" smtClean="0">
                <a:latin typeface="Courier New" pitchFamily="49" charset="0"/>
                <a:cs typeface="Courier New" pitchFamily="49" charset="0"/>
              </a:rPr>
              <a:t>    FE80::21B:D5FF:FE5B:A408</a:t>
            </a:r>
          </a:p>
          <a:p>
            <a:pPr marL="0" indent="0">
              <a:lnSpc>
                <a:spcPct val="120000"/>
              </a:lnSpc>
              <a:spcAft>
                <a:spcPts val="0"/>
              </a:spcAft>
              <a:buNone/>
            </a:pPr>
            <a:r>
              <a:rPr lang="en-US" sz="1200" dirty="0" smtClean="0">
                <a:latin typeface="Courier New" pitchFamily="49" charset="0"/>
                <a:cs typeface="Courier New" pitchFamily="49" charset="0"/>
              </a:rPr>
              <a:t>    AC10:E00::1</a:t>
            </a:r>
          </a:p>
          <a:p>
            <a:pPr marL="0" indent="0">
              <a:lnSpc>
                <a:spcPct val="120000"/>
              </a:lnSpc>
              <a:spcAft>
                <a:spcPts val="0"/>
              </a:spcAft>
              <a:buNone/>
            </a:pPr>
            <a:r>
              <a:rPr lang="en-US" sz="1200" dirty="0" smtClean="0">
                <a:latin typeface="Courier New" pitchFamily="49" charset="0"/>
                <a:cs typeface="Courier New" pitchFamily="49" charset="0"/>
              </a:rPr>
              <a:t>Loopback15                 [up/up]</a:t>
            </a:r>
          </a:p>
          <a:p>
            <a:pPr marL="0" indent="0">
              <a:lnSpc>
                <a:spcPct val="120000"/>
              </a:lnSpc>
              <a:spcAft>
                <a:spcPts val="0"/>
              </a:spcAft>
              <a:buNone/>
            </a:pPr>
            <a:r>
              <a:rPr lang="en-US" sz="1200" dirty="0" smtClean="0">
                <a:latin typeface="Courier New" pitchFamily="49" charset="0"/>
                <a:cs typeface="Courier New" pitchFamily="49" charset="0"/>
              </a:rPr>
              <a:t>    FE80::21B:D5FF:FE5B:A408</a:t>
            </a:r>
          </a:p>
          <a:p>
            <a:pPr marL="0" indent="0">
              <a:lnSpc>
                <a:spcPct val="120000"/>
              </a:lnSpc>
              <a:spcAft>
                <a:spcPts val="0"/>
              </a:spcAft>
              <a:buNone/>
            </a:pPr>
            <a:r>
              <a:rPr lang="en-US" sz="1200" dirty="0" smtClean="0">
                <a:latin typeface="Courier New" pitchFamily="49" charset="0"/>
                <a:cs typeface="Courier New" pitchFamily="49" charset="0"/>
              </a:rPr>
              <a:t>    AC10:F00::1</a:t>
            </a:r>
          </a:p>
          <a:p>
            <a:pPr marL="0" indent="0">
              <a:lnSpc>
                <a:spcPct val="120000"/>
              </a:lnSpc>
              <a:spcAft>
                <a:spcPts val="0"/>
              </a:spcAft>
              <a:buNone/>
            </a:pPr>
            <a:r>
              <a:rPr lang="en-US" sz="1200" dirty="0" smtClean="0">
                <a:latin typeface="Courier New" pitchFamily="49" charset="0"/>
                <a:cs typeface="Courier New" pitchFamily="49" charset="0"/>
              </a:rPr>
              <a:t>Loopback100                [up/up]</a:t>
            </a:r>
          </a:p>
          <a:p>
            <a:pPr marL="0" indent="0">
              <a:lnSpc>
                <a:spcPct val="120000"/>
              </a:lnSpc>
              <a:spcAft>
                <a:spcPts val="0"/>
              </a:spcAft>
              <a:buNone/>
            </a:pPr>
            <a:r>
              <a:rPr lang="en-US" sz="1200" dirty="0" smtClean="0">
                <a:latin typeface="Courier New" pitchFamily="49" charset="0"/>
                <a:cs typeface="Courier New" pitchFamily="49" charset="0"/>
              </a:rPr>
              <a:t>    FE80::21B:D5FF:FE5B:A408</a:t>
            </a:r>
          </a:p>
          <a:p>
            <a:pPr marL="0" indent="0">
              <a:lnSpc>
                <a:spcPct val="120000"/>
              </a:lnSpc>
              <a:spcAft>
                <a:spcPts val="0"/>
              </a:spcAft>
              <a:buNone/>
            </a:pPr>
            <a:r>
              <a:rPr lang="en-US" sz="1200" dirty="0" smtClean="0">
                <a:latin typeface="Courier New" pitchFamily="49" charset="0"/>
                <a:cs typeface="Courier New" pitchFamily="49" charset="0"/>
              </a:rPr>
              <a:t>    </a:t>
            </a:r>
            <a:r>
              <a:rPr lang="pt-BR" sz="1200" dirty="0" smtClean="0">
                <a:latin typeface="Courier New" pitchFamily="49" charset="0"/>
                <a:cs typeface="Courier New" pitchFamily="49" charset="0"/>
              </a:rPr>
              <a:t>2001:8:85A3:4289:21B:D5FF:FE5B:A408</a:t>
            </a:r>
            <a:endParaRPr lang="en-US" sz="1200" dirty="0" smtClean="0">
              <a:latin typeface="Courier New" pitchFamily="49" charset="0"/>
              <a:cs typeface="Courier New" pitchFamily="49" charset="0"/>
            </a:endParaRPr>
          </a:p>
          <a:p>
            <a:pPr marL="0" indent="0">
              <a:lnSpc>
                <a:spcPct val="120000"/>
              </a:lnSpc>
              <a:spcAft>
                <a:spcPts val="0"/>
              </a:spcAft>
              <a:buNone/>
            </a:pPr>
            <a:r>
              <a:rPr lang="pt-BR" sz="1200" dirty="0" smtClean="0">
                <a:latin typeface="Courier New" pitchFamily="49" charset="0"/>
                <a:cs typeface="Courier New" pitchFamily="49" charset="0"/>
              </a:rPr>
              <a:t>R1#</a:t>
            </a:r>
            <a:endParaRPr lang="en-US" sz="1200" dirty="0">
              <a:latin typeface="Courier New" pitchFamily="49" charset="0"/>
              <a:cs typeface="Courier New" pitchFamily="49" charset="0"/>
            </a:endParaRPr>
          </a:p>
        </p:txBody>
      </p:sp>
      <p:sp>
        <p:nvSpPr>
          <p:cNvPr id="9" name="Rectangle 8"/>
          <p:cNvSpPr/>
          <p:nvPr/>
        </p:nvSpPr>
        <p:spPr bwMode="auto">
          <a:xfrm>
            <a:off x="4660900" y="1016000"/>
            <a:ext cx="3378200" cy="1346200"/>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 name="Rectangle 9"/>
          <p:cNvSpPr/>
          <p:nvPr/>
        </p:nvSpPr>
        <p:spPr bwMode="auto">
          <a:xfrm>
            <a:off x="1346200" y="1028700"/>
            <a:ext cx="3124200" cy="1346200"/>
          </a:xfrm>
          <a:prstGeom prst="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 name="Freeform 9"/>
          <p:cNvSpPr>
            <a:spLocks/>
          </p:cNvSpPr>
          <p:nvPr/>
        </p:nvSpPr>
        <p:spPr bwMode="auto">
          <a:xfrm>
            <a:off x="4982071" y="1791815"/>
            <a:ext cx="2161017" cy="13931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2" name="Picture 37"/>
          <p:cNvPicPr>
            <a:picLocks noChangeArrowheads="1"/>
          </p:cNvPicPr>
          <p:nvPr/>
        </p:nvPicPr>
        <p:blipFill>
          <a:blip r:embed="rId3" cstate="print"/>
          <a:srcRect/>
          <a:stretch>
            <a:fillRect/>
          </a:stretch>
        </p:blipFill>
        <p:spPr bwMode="auto">
          <a:xfrm>
            <a:off x="7092493" y="1634216"/>
            <a:ext cx="870351" cy="451691"/>
          </a:xfrm>
          <a:prstGeom prst="rect">
            <a:avLst/>
          </a:prstGeom>
          <a:noFill/>
          <a:ln w="9525">
            <a:noFill/>
            <a:miter lim="800000"/>
            <a:headEnd/>
            <a:tailEnd/>
          </a:ln>
        </p:spPr>
      </p:pic>
      <p:sp>
        <p:nvSpPr>
          <p:cNvPr id="13" name="TextBox 12"/>
          <p:cNvSpPr txBox="1"/>
          <p:nvPr/>
        </p:nvSpPr>
        <p:spPr>
          <a:xfrm>
            <a:off x="7363694" y="185244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4" name="TextBox 13"/>
          <p:cNvSpPr txBox="1"/>
          <p:nvPr/>
        </p:nvSpPr>
        <p:spPr>
          <a:xfrm>
            <a:off x="5159991" y="1407288"/>
            <a:ext cx="945988" cy="160898"/>
          </a:xfrm>
          <a:prstGeom prst="rect">
            <a:avLst/>
          </a:prstGeom>
          <a:noFill/>
        </p:spPr>
        <p:txBody>
          <a:bodyPr wrap="square" lIns="0" tIns="0" rIns="0" bIns="0" rtlCol="0" anchor="ctr" anchorCtr="0">
            <a:noAutofit/>
          </a:bodyPr>
          <a:lstStyle/>
          <a:p>
            <a:endParaRPr lang="en-US" sz="1000" dirty="0"/>
          </a:p>
        </p:txBody>
      </p:sp>
      <p:sp>
        <p:nvSpPr>
          <p:cNvPr id="15" name="TextBox 14"/>
          <p:cNvSpPr txBox="1"/>
          <p:nvPr/>
        </p:nvSpPr>
        <p:spPr>
          <a:xfrm>
            <a:off x="5522890" y="1603073"/>
            <a:ext cx="1013551" cy="165253"/>
          </a:xfrm>
          <a:prstGeom prst="rect">
            <a:avLst/>
          </a:prstGeom>
          <a:noFill/>
        </p:spPr>
        <p:txBody>
          <a:bodyPr wrap="square" lIns="0" tIns="0" rIns="0" bIns="0" rtlCol="0" anchor="ctr" anchorCtr="0">
            <a:noAutofit/>
          </a:bodyPr>
          <a:lstStyle/>
          <a:p>
            <a:r>
              <a:rPr lang="en-US" sz="1100" dirty="0" smtClean="0"/>
              <a:t>10.10.10.0</a:t>
            </a:r>
            <a:endParaRPr lang="en-US" sz="1100" dirty="0"/>
          </a:p>
        </p:txBody>
      </p:sp>
      <p:sp>
        <p:nvSpPr>
          <p:cNvPr id="17" name="TextBox 16"/>
          <p:cNvSpPr txBox="1"/>
          <p:nvPr/>
        </p:nvSpPr>
        <p:spPr>
          <a:xfrm>
            <a:off x="5040206" y="1610473"/>
            <a:ext cx="367861" cy="168853"/>
          </a:xfrm>
          <a:prstGeom prst="rect">
            <a:avLst/>
          </a:prstGeom>
          <a:noFill/>
        </p:spPr>
        <p:txBody>
          <a:bodyPr wrap="square" lIns="0" tIns="0" rIns="0" bIns="0" rtlCol="0" anchor="ctr" anchorCtr="0">
            <a:noAutofit/>
          </a:bodyPr>
          <a:lstStyle/>
          <a:p>
            <a:pPr algn="l"/>
            <a:r>
              <a:rPr lang="en-US" sz="1100" dirty="0" smtClean="0"/>
              <a:t>.1</a:t>
            </a:r>
            <a:endParaRPr lang="en-US" sz="1100" dirty="0"/>
          </a:p>
        </p:txBody>
      </p:sp>
      <p:pic>
        <p:nvPicPr>
          <p:cNvPr id="18" name="Picture 37"/>
          <p:cNvPicPr>
            <a:picLocks noChangeArrowheads="1"/>
          </p:cNvPicPr>
          <p:nvPr/>
        </p:nvPicPr>
        <p:blipFill>
          <a:blip r:embed="rId3" cstate="print"/>
          <a:srcRect/>
          <a:stretch>
            <a:fillRect/>
          </a:stretch>
        </p:blipFill>
        <p:spPr bwMode="auto">
          <a:xfrm>
            <a:off x="4144756" y="1598121"/>
            <a:ext cx="870351" cy="451691"/>
          </a:xfrm>
          <a:prstGeom prst="rect">
            <a:avLst/>
          </a:prstGeom>
          <a:noFill/>
          <a:ln w="9525">
            <a:noFill/>
            <a:miter lim="800000"/>
            <a:headEnd/>
            <a:tailEnd/>
          </a:ln>
        </p:spPr>
      </p:pic>
      <p:sp>
        <p:nvSpPr>
          <p:cNvPr id="19" name="TextBox 18"/>
          <p:cNvSpPr txBox="1"/>
          <p:nvPr/>
        </p:nvSpPr>
        <p:spPr>
          <a:xfrm>
            <a:off x="4415957" y="181634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0" name="TextBox 19"/>
          <p:cNvSpPr txBox="1"/>
          <p:nvPr/>
        </p:nvSpPr>
        <p:spPr>
          <a:xfrm>
            <a:off x="3223775" y="1126186"/>
            <a:ext cx="1292145" cy="258532"/>
          </a:xfrm>
          <a:prstGeom prst="rect">
            <a:avLst/>
          </a:prstGeom>
          <a:noFill/>
        </p:spPr>
        <p:txBody>
          <a:bodyPr wrap="square" rtlCol="0">
            <a:spAutoFit/>
          </a:bodyPr>
          <a:lstStyle/>
          <a:p>
            <a:r>
              <a:rPr lang="en-US" sz="1200" b="1" dirty="0" smtClean="0"/>
              <a:t>Area 10</a:t>
            </a:r>
            <a:endParaRPr lang="en-US" sz="1100" dirty="0"/>
          </a:p>
        </p:txBody>
      </p:sp>
      <p:sp>
        <p:nvSpPr>
          <p:cNvPr id="21" name="TextBox 20"/>
          <p:cNvSpPr txBox="1"/>
          <p:nvPr/>
        </p:nvSpPr>
        <p:spPr>
          <a:xfrm>
            <a:off x="6864999" y="1714747"/>
            <a:ext cx="367861" cy="168853"/>
          </a:xfrm>
          <a:prstGeom prst="rect">
            <a:avLst/>
          </a:prstGeom>
          <a:noFill/>
        </p:spPr>
        <p:txBody>
          <a:bodyPr wrap="square" lIns="0" tIns="0" rIns="0" bIns="0" rtlCol="0" anchor="ctr" anchorCtr="0">
            <a:noAutofit/>
          </a:bodyPr>
          <a:lstStyle/>
          <a:p>
            <a:pPr algn="l"/>
            <a:r>
              <a:rPr lang="en-US" sz="1100" dirty="0" smtClean="0"/>
              <a:t>.2</a:t>
            </a:r>
            <a:endParaRPr lang="en-US" sz="1100" dirty="0"/>
          </a:p>
        </p:txBody>
      </p:sp>
      <p:sp>
        <p:nvSpPr>
          <p:cNvPr id="22" name="TextBox 21"/>
          <p:cNvSpPr txBox="1"/>
          <p:nvPr/>
        </p:nvSpPr>
        <p:spPr>
          <a:xfrm>
            <a:off x="1524000" y="1473201"/>
            <a:ext cx="2635531" cy="711200"/>
          </a:xfrm>
          <a:prstGeom prst="rect">
            <a:avLst/>
          </a:prstGeom>
          <a:noFill/>
        </p:spPr>
        <p:txBody>
          <a:bodyPr wrap="square" lIns="0" tIns="0" rIns="0" bIns="0" rtlCol="0" anchor="ctr" anchorCtr="0">
            <a:noAutofit/>
          </a:bodyPr>
          <a:lstStyle/>
          <a:p>
            <a:pPr algn="l"/>
            <a:r>
              <a:rPr lang="en-US" sz="1100" b="1" dirty="0" smtClean="0"/>
              <a:t>Loopback 12: </a:t>
            </a:r>
            <a:r>
              <a:rPr lang="en-US" sz="1100" dirty="0" smtClean="0"/>
              <a:t>172.16.12.0 / AC10:C00::1</a:t>
            </a:r>
          </a:p>
          <a:p>
            <a:pPr algn="l"/>
            <a:r>
              <a:rPr lang="en-US" sz="1100" b="1" dirty="0" smtClean="0"/>
              <a:t>Loopback 13: </a:t>
            </a:r>
            <a:r>
              <a:rPr lang="en-US" sz="1100" dirty="0" smtClean="0"/>
              <a:t>172.16.13.0 / AC10:D00::1</a:t>
            </a:r>
          </a:p>
          <a:p>
            <a:pPr algn="l"/>
            <a:r>
              <a:rPr lang="en-US" sz="1100" b="1" dirty="0" smtClean="0"/>
              <a:t>Loopback 14: </a:t>
            </a:r>
            <a:r>
              <a:rPr lang="en-US" sz="1100" dirty="0" smtClean="0"/>
              <a:t>172.16.14.0 / AC10:E00::1</a:t>
            </a:r>
          </a:p>
          <a:p>
            <a:pPr algn="l"/>
            <a:r>
              <a:rPr lang="en-US" sz="1100" b="1" dirty="0" smtClean="0"/>
              <a:t>Loopback 15: </a:t>
            </a:r>
            <a:r>
              <a:rPr lang="en-US" sz="1100" dirty="0" smtClean="0"/>
              <a:t>172.16.15.0 / AC10:F00::1</a:t>
            </a:r>
          </a:p>
        </p:txBody>
      </p:sp>
      <p:sp>
        <p:nvSpPr>
          <p:cNvPr id="23" name="TextBox 22"/>
          <p:cNvSpPr txBox="1"/>
          <p:nvPr/>
        </p:nvSpPr>
        <p:spPr>
          <a:xfrm>
            <a:off x="4379475" y="1126186"/>
            <a:ext cx="1292145" cy="258532"/>
          </a:xfrm>
          <a:prstGeom prst="rect">
            <a:avLst/>
          </a:prstGeom>
          <a:noFill/>
        </p:spPr>
        <p:txBody>
          <a:bodyPr wrap="square" rtlCol="0">
            <a:spAutoFit/>
          </a:bodyPr>
          <a:lstStyle/>
          <a:p>
            <a:r>
              <a:rPr lang="en-US" sz="1200" b="1" dirty="0" smtClean="0"/>
              <a:t>Area 0</a:t>
            </a:r>
            <a:endParaRPr lang="en-US" sz="1100" dirty="0"/>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bwMode="auto">
          <a:xfrm>
            <a:off x="323557" y="3980179"/>
            <a:ext cx="3123028" cy="153435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Comparing IPv4 and IPv6 Example</a:t>
            </a:r>
            <a:endParaRPr lang="en-US" dirty="0"/>
          </a:p>
        </p:txBody>
      </p:sp>
      <p:sp>
        <p:nvSpPr>
          <p:cNvPr id="25" name="Content Placeholder 15"/>
          <p:cNvSpPr>
            <a:spLocks noGrp="1"/>
          </p:cNvSpPr>
          <p:nvPr>
            <p:ph idx="10"/>
          </p:nvPr>
        </p:nvSpPr>
        <p:spPr>
          <a:xfrm>
            <a:off x="279400" y="2705100"/>
            <a:ext cx="8520113" cy="3022600"/>
          </a:xfr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marL="0" indent="0">
              <a:spcAft>
                <a:spcPts val="0"/>
              </a:spcAft>
              <a:buNone/>
            </a:pPr>
            <a:r>
              <a:rPr lang="pt-BR" sz="1200" dirty="0" smtClean="0">
                <a:latin typeface="Courier New" pitchFamily="49" charset="0"/>
                <a:cs typeface="Courier New" pitchFamily="49" charset="0"/>
              </a:rPr>
              <a:t>R2# </a:t>
            </a:r>
            <a:r>
              <a:rPr lang="pt-BR" sz="1200" b="1" dirty="0" smtClean="0">
                <a:latin typeface="Courier New" pitchFamily="49" charset="0"/>
                <a:cs typeface="Courier New" pitchFamily="49" charset="0"/>
              </a:rPr>
              <a:t>show ipv6 route ospf</a:t>
            </a:r>
          </a:p>
          <a:p>
            <a:pPr marL="0" indent="0">
              <a:spcAft>
                <a:spcPts val="0"/>
              </a:spcAft>
              <a:buNone/>
            </a:pPr>
            <a:r>
              <a:rPr lang="pt-BR" sz="1200" dirty="0" smtClean="0">
                <a:latin typeface="Courier New" pitchFamily="49" charset="0"/>
                <a:cs typeface="Courier New" pitchFamily="49" charset="0"/>
              </a:rPr>
              <a:t>IPv6 Routing Table - 6 entries</a:t>
            </a:r>
          </a:p>
          <a:p>
            <a:pPr marL="0" indent="0">
              <a:spcAft>
                <a:spcPts val="0"/>
              </a:spcAft>
              <a:buNone/>
            </a:pPr>
            <a:r>
              <a:rPr lang="pt-BR" sz="1200" dirty="0" smtClean="0">
                <a:latin typeface="Courier New" pitchFamily="49" charset="0"/>
                <a:cs typeface="Courier New" pitchFamily="49" charset="0"/>
              </a:rPr>
              <a:t>Codes: C - Connected, L - Local, S - Static, R - RIP, B - BGP</a:t>
            </a:r>
          </a:p>
          <a:p>
            <a:pPr marL="0" indent="0">
              <a:spcAft>
                <a:spcPts val="0"/>
              </a:spcAft>
              <a:buNone/>
            </a:pPr>
            <a:r>
              <a:rPr lang="pt-BR" sz="1200" dirty="0" smtClean="0">
                <a:latin typeface="Courier New" pitchFamily="49" charset="0"/>
                <a:cs typeface="Courier New" pitchFamily="49" charset="0"/>
              </a:rPr>
              <a:t>       U - Per-user Static route</a:t>
            </a:r>
          </a:p>
          <a:p>
            <a:pPr marL="0" indent="0">
              <a:spcAft>
                <a:spcPts val="0"/>
              </a:spcAft>
              <a:buNone/>
            </a:pPr>
            <a:r>
              <a:rPr lang="pt-BR" sz="1200" dirty="0" smtClean="0">
                <a:latin typeface="Courier New" pitchFamily="49" charset="0"/>
                <a:cs typeface="Courier New" pitchFamily="49" charset="0"/>
              </a:rPr>
              <a:t>       I1 - ISIS L1, I2 - ISIS L2, IA - ISIS interarea, IS - ISIS summary</a:t>
            </a:r>
          </a:p>
          <a:p>
            <a:pPr marL="0" indent="0">
              <a:spcAft>
                <a:spcPts val="0"/>
              </a:spcAft>
              <a:buNone/>
            </a:pPr>
            <a:r>
              <a:rPr lang="pt-BR" sz="1200" dirty="0" smtClean="0">
                <a:latin typeface="Courier New" pitchFamily="49" charset="0"/>
                <a:cs typeface="Courier New" pitchFamily="49" charset="0"/>
              </a:rPr>
              <a:t>       O - OSPF intra, OI - OSPF inter, OE1 - OSPF ext 1, OE2 - OSPF ext 2</a:t>
            </a:r>
          </a:p>
          <a:p>
            <a:pPr marL="0" indent="0">
              <a:spcAft>
                <a:spcPts val="0"/>
              </a:spcAft>
              <a:buNone/>
            </a:pPr>
            <a:r>
              <a:rPr lang="pt-BR" sz="1200" dirty="0" smtClean="0">
                <a:latin typeface="Courier New" pitchFamily="49" charset="0"/>
                <a:cs typeface="Courier New" pitchFamily="49" charset="0"/>
              </a:rPr>
              <a:t>       ON1 - OSPF NSSA ext 1, ON2 - OSPF NSSA ext 2</a:t>
            </a:r>
          </a:p>
          <a:p>
            <a:pPr marL="0" indent="0">
              <a:spcAft>
                <a:spcPts val="0"/>
              </a:spcAft>
              <a:buNone/>
            </a:pPr>
            <a:r>
              <a:rPr lang="pt-BR" sz="1200" dirty="0" smtClean="0">
                <a:latin typeface="Courier New" pitchFamily="49" charset="0"/>
                <a:cs typeface="Courier New" pitchFamily="49" charset="0"/>
              </a:rPr>
              <a:t>OI  AC10:C00::1/128 [110/64]</a:t>
            </a:r>
          </a:p>
          <a:p>
            <a:pPr marL="0" indent="0">
              <a:spcAft>
                <a:spcPts val="0"/>
              </a:spcAft>
              <a:buNone/>
            </a:pPr>
            <a:r>
              <a:rPr lang="pt-BR" sz="1200" dirty="0" smtClean="0">
                <a:latin typeface="Courier New" pitchFamily="49" charset="0"/>
                <a:cs typeface="Courier New" pitchFamily="49" charset="0"/>
              </a:rPr>
              <a:t>     via FE80::1, Serial0/0/0</a:t>
            </a:r>
          </a:p>
          <a:p>
            <a:pPr marL="0" indent="0">
              <a:spcAft>
                <a:spcPts val="0"/>
              </a:spcAft>
              <a:buNone/>
            </a:pPr>
            <a:r>
              <a:rPr lang="pt-BR" sz="1200" dirty="0" smtClean="0">
                <a:latin typeface="Courier New" pitchFamily="49" charset="0"/>
                <a:cs typeface="Courier New" pitchFamily="49" charset="0"/>
              </a:rPr>
              <a:t>OI  AC10:D00::1/128 [110/64]</a:t>
            </a:r>
          </a:p>
          <a:p>
            <a:pPr marL="0" indent="0">
              <a:spcAft>
                <a:spcPts val="0"/>
              </a:spcAft>
              <a:buNone/>
            </a:pPr>
            <a:r>
              <a:rPr lang="pt-BR" sz="1200" dirty="0" smtClean="0">
                <a:latin typeface="Courier New" pitchFamily="49" charset="0"/>
                <a:cs typeface="Courier New" pitchFamily="49" charset="0"/>
              </a:rPr>
              <a:t>     via FE80::1, Serial0/0/0</a:t>
            </a:r>
          </a:p>
          <a:p>
            <a:pPr marL="0" indent="0">
              <a:spcAft>
                <a:spcPts val="0"/>
              </a:spcAft>
              <a:buNone/>
            </a:pPr>
            <a:r>
              <a:rPr lang="pt-BR" sz="1200" dirty="0" smtClean="0">
                <a:latin typeface="Courier New" pitchFamily="49" charset="0"/>
                <a:cs typeface="Courier New" pitchFamily="49" charset="0"/>
              </a:rPr>
              <a:t>OI  AC10:E00::1/128 [110/64]</a:t>
            </a:r>
          </a:p>
          <a:p>
            <a:pPr marL="0" indent="0">
              <a:spcAft>
                <a:spcPts val="0"/>
              </a:spcAft>
              <a:buNone/>
            </a:pPr>
            <a:r>
              <a:rPr lang="pt-BR" sz="1200" dirty="0" smtClean="0">
                <a:latin typeface="Courier New" pitchFamily="49" charset="0"/>
                <a:cs typeface="Courier New" pitchFamily="49" charset="0"/>
              </a:rPr>
              <a:t>     via FE80::1, Serial0/0/0</a:t>
            </a:r>
          </a:p>
          <a:p>
            <a:pPr marL="0" indent="0">
              <a:spcAft>
                <a:spcPts val="0"/>
              </a:spcAft>
              <a:buNone/>
            </a:pPr>
            <a:r>
              <a:rPr lang="pt-BR" sz="1200" dirty="0" smtClean="0">
                <a:latin typeface="Courier New" pitchFamily="49" charset="0"/>
                <a:cs typeface="Courier New" pitchFamily="49" charset="0"/>
              </a:rPr>
              <a:t>OI  AC10:F00::1/128 [110/64]</a:t>
            </a:r>
          </a:p>
          <a:p>
            <a:pPr marL="0" indent="0">
              <a:spcAft>
                <a:spcPts val="0"/>
              </a:spcAft>
              <a:buNone/>
            </a:pPr>
            <a:r>
              <a:rPr lang="pt-BR" sz="1200" dirty="0" smtClean="0">
                <a:latin typeface="Courier New" pitchFamily="49" charset="0"/>
                <a:cs typeface="Courier New" pitchFamily="49" charset="0"/>
              </a:rPr>
              <a:t>     via FE80::1, Serial0/0/0</a:t>
            </a:r>
          </a:p>
          <a:p>
            <a:pPr marL="0" indent="0">
              <a:spcAft>
                <a:spcPts val="0"/>
              </a:spcAft>
              <a:buNone/>
            </a:pPr>
            <a:r>
              <a:rPr lang="pt-BR" sz="1200" dirty="0" smtClean="0">
                <a:latin typeface="Courier New" pitchFamily="49" charset="0"/>
                <a:cs typeface="Courier New" pitchFamily="49" charset="0"/>
              </a:rPr>
              <a:t>R2#</a:t>
            </a:r>
          </a:p>
        </p:txBody>
      </p:sp>
      <p:sp>
        <p:nvSpPr>
          <p:cNvPr id="9" name="Rectangle 8"/>
          <p:cNvSpPr/>
          <p:nvPr/>
        </p:nvSpPr>
        <p:spPr bwMode="auto">
          <a:xfrm>
            <a:off x="4660900" y="1016000"/>
            <a:ext cx="3378200" cy="1346200"/>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 name="Rectangle 9"/>
          <p:cNvSpPr/>
          <p:nvPr/>
        </p:nvSpPr>
        <p:spPr bwMode="auto">
          <a:xfrm>
            <a:off x="1346200" y="1028700"/>
            <a:ext cx="3124200" cy="1346200"/>
          </a:xfrm>
          <a:prstGeom prst="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 name="Freeform 9"/>
          <p:cNvSpPr>
            <a:spLocks/>
          </p:cNvSpPr>
          <p:nvPr/>
        </p:nvSpPr>
        <p:spPr bwMode="auto">
          <a:xfrm>
            <a:off x="4982071" y="1791815"/>
            <a:ext cx="2161017" cy="13931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2" name="Picture 37"/>
          <p:cNvPicPr>
            <a:picLocks noChangeArrowheads="1"/>
          </p:cNvPicPr>
          <p:nvPr/>
        </p:nvPicPr>
        <p:blipFill>
          <a:blip r:embed="rId3" cstate="print"/>
          <a:srcRect/>
          <a:stretch>
            <a:fillRect/>
          </a:stretch>
        </p:blipFill>
        <p:spPr bwMode="auto">
          <a:xfrm>
            <a:off x="7092493" y="1634216"/>
            <a:ext cx="870351" cy="451691"/>
          </a:xfrm>
          <a:prstGeom prst="rect">
            <a:avLst/>
          </a:prstGeom>
          <a:noFill/>
          <a:ln w="9525">
            <a:noFill/>
            <a:miter lim="800000"/>
            <a:headEnd/>
            <a:tailEnd/>
          </a:ln>
        </p:spPr>
      </p:pic>
      <p:sp>
        <p:nvSpPr>
          <p:cNvPr id="13" name="TextBox 12"/>
          <p:cNvSpPr txBox="1"/>
          <p:nvPr/>
        </p:nvSpPr>
        <p:spPr>
          <a:xfrm>
            <a:off x="7363694" y="185244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4" name="TextBox 13"/>
          <p:cNvSpPr txBox="1"/>
          <p:nvPr/>
        </p:nvSpPr>
        <p:spPr>
          <a:xfrm>
            <a:off x="5159991" y="1407288"/>
            <a:ext cx="945988" cy="160898"/>
          </a:xfrm>
          <a:prstGeom prst="rect">
            <a:avLst/>
          </a:prstGeom>
          <a:noFill/>
        </p:spPr>
        <p:txBody>
          <a:bodyPr wrap="square" lIns="0" tIns="0" rIns="0" bIns="0" rtlCol="0" anchor="ctr" anchorCtr="0">
            <a:noAutofit/>
          </a:bodyPr>
          <a:lstStyle/>
          <a:p>
            <a:endParaRPr lang="en-US" sz="1000" dirty="0"/>
          </a:p>
        </p:txBody>
      </p:sp>
      <p:sp>
        <p:nvSpPr>
          <p:cNvPr id="15" name="TextBox 14"/>
          <p:cNvSpPr txBox="1"/>
          <p:nvPr/>
        </p:nvSpPr>
        <p:spPr>
          <a:xfrm>
            <a:off x="5522890" y="1603073"/>
            <a:ext cx="1013551" cy="165253"/>
          </a:xfrm>
          <a:prstGeom prst="rect">
            <a:avLst/>
          </a:prstGeom>
          <a:noFill/>
        </p:spPr>
        <p:txBody>
          <a:bodyPr wrap="square" lIns="0" tIns="0" rIns="0" bIns="0" rtlCol="0" anchor="ctr" anchorCtr="0">
            <a:noAutofit/>
          </a:bodyPr>
          <a:lstStyle/>
          <a:p>
            <a:r>
              <a:rPr lang="en-US" sz="1100" dirty="0" smtClean="0"/>
              <a:t>10.10.10.0</a:t>
            </a:r>
            <a:endParaRPr lang="en-US" sz="1100" dirty="0"/>
          </a:p>
        </p:txBody>
      </p:sp>
      <p:sp>
        <p:nvSpPr>
          <p:cNvPr id="17" name="TextBox 16"/>
          <p:cNvSpPr txBox="1"/>
          <p:nvPr/>
        </p:nvSpPr>
        <p:spPr>
          <a:xfrm>
            <a:off x="5040206" y="1610473"/>
            <a:ext cx="367861" cy="168853"/>
          </a:xfrm>
          <a:prstGeom prst="rect">
            <a:avLst/>
          </a:prstGeom>
          <a:noFill/>
        </p:spPr>
        <p:txBody>
          <a:bodyPr wrap="square" lIns="0" tIns="0" rIns="0" bIns="0" rtlCol="0" anchor="ctr" anchorCtr="0">
            <a:noAutofit/>
          </a:bodyPr>
          <a:lstStyle/>
          <a:p>
            <a:pPr algn="l"/>
            <a:r>
              <a:rPr lang="en-US" sz="1100" dirty="0" smtClean="0"/>
              <a:t>.1</a:t>
            </a:r>
            <a:endParaRPr lang="en-US" sz="1100" dirty="0"/>
          </a:p>
        </p:txBody>
      </p:sp>
      <p:pic>
        <p:nvPicPr>
          <p:cNvPr id="18" name="Picture 37"/>
          <p:cNvPicPr>
            <a:picLocks noChangeArrowheads="1"/>
          </p:cNvPicPr>
          <p:nvPr/>
        </p:nvPicPr>
        <p:blipFill>
          <a:blip r:embed="rId3" cstate="print"/>
          <a:srcRect/>
          <a:stretch>
            <a:fillRect/>
          </a:stretch>
        </p:blipFill>
        <p:spPr bwMode="auto">
          <a:xfrm>
            <a:off x="4144756" y="1598121"/>
            <a:ext cx="870351" cy="451691"/>
          </a:xfrm>
          <a:prstGeom prst="rect">
            <a:avLst/>
          </a:prstGeom>
          <a:noFill/>
          <a:ln w="9525">
            <a:noFill/>
            <a:miter lim="800000"/>
            <a:headEnd/>
            <a:tailEnd/>
          </a:ln>
        </p:spPr>
      </p:pic>
      <p:sp>
        <p:nvSpPr>
          <p:cNvPr id="19" name="TextBox 18"/>
          <p:cNvSpPr txBox="1"/>
          <p:nvPr/>
        </p:nvSpPr>
        <p:spPr>
          <a:xfrm>
            <a:off x="4415957" y="181634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0" name="TextBox 19"/>
          <p:cNvSpPr txBox="1"/>
          <p:nvPr/>
        </p:nvSpPr>
        <p:spPr>
          <a:xfrm>
            <a:off x="3223775" y="1126186"/>
            <a:ext cx="1292145" cy="258532"/>
          </a:xfrm>
          <a:prstGeom prst="rect">
            <a:avLst/>
          </a:prstGeom>
          <a:noFill/>
        </p:spPr>
        <p:txBody>
          <a:bodyPr wrap="square" rtlCol="0">
            <a:spAutoFit/>
          </a:bodyPr>
          <a:lstStyle/>
          <a:p>
            <a:r>
              <a:rPr lang="en-US" sz="1200" b="1" dirty="0" smtClean="0"/>
              <a:t>Area 10</a:t>
            </a:r>
            <a:endParaRPr lang="en-US" sz="1100" dirty="0"/>
          </a:p>
        </p:txBody>
      </p:sp>
      <p:sp>
        <p:nvSpPr>
          <p:cNvPr id="21" name="TextBox 20"/>
          <p:cNvSpPr txBox="1"/>
          <p:nvPr/>
        </p:nvSpPr>
        <p:spPr>
          <a:xfrm>
            <a:off x="6864999" y="1714747"/>
            <a:ext cx="367861" cy="168853"/>
          </a:xfrm>
          <a:prstGeom prst="rect">
            <a:avLst/>
          </a:prstGeom>
          <a:noFill/>
        </p:spPr>
        <p:txBody>
          <a:bodyPr wrap="square" lIns="0" tIns="0" rIns="0" bIns="0" rtlCol="0" anchor="ctr" anchorCtr="0">
            <a:noAutofit/>
          </a:bodyPr>
          <a:lstStyle/>
          <a:p>
            <a:pPr algn="l"/>
            <a:r>
              <a:rPr lang="en-US" sz="1100" dirty="0" smtClean="0"/>
              <a:t>.2</a:t>
            </a:r>
            <a:endParaRPr lang="en-US" sz="1100" dirty="0"/>
          </a:p>
        </p:txBody>
      </p:sp>
      <p:sp>
        <p:nvSpPr>
          <p:cNvPr id="22" name="TextBox 21"/>
          <p:cNvSpPr txBox="1"/>
          <p:nvPr/>
        </p:nvSpPr>
        <p:spPr>
          <a:xfrm>
            <a:off x="1524000" y="1473201"/>
            <a:ext cx="2635531" cy="711200"/>
          </a:xfrm>
          <a:prstGeom prst="rect">
            <a:avLst/>
          </a:prstGeom>
          <a:noFill/>
        </p:spPr>
        <p:txBody>
          <a:bodyPr wrap="square" lIns="0" tIns="0" rIns="0" bIns="0" rtlCol="0" anchor="ctr" anchorCtr="0">
            <a:noAutofit/>
          </a:bodyPr>
          <a:lstStyle/>
          <a:p>
            <a:pPr algn="l"/>
            <a:r>
              <a:rPr lang="en-US" sz="1100" b="1" dirty="0" smtClean="0"/>
              <a:t>Loopback 12: </a:t>
            </a:r>
            <a:r>
              <a:rPr lang="en-US" sz="1100" dirty="0" smtClean="0"/>
              <a:t>172.16.12.0 / AC10:C00::1</a:t>
            </a:r>
          </a:p>
          <a:p>
            <a:pPr algn="l"/>
            <a:r>
              <a:rPr lang="en-US" sz="1100" b="1" dirty="0" smtClean="0"/>
              <a:t>Loopback 13: </a:t>
            </a:r>
            <a:r>
              <a:rPr lang="en-US" sz="1100" dirty="0" smtClean="0"/>
              <a:t>172.16.13.0 / AC10:D00::1</a:t>
            </a:r>
          </a:p>
          <a:p>
            <a:pPr algn="l"/>
            <a:r>
              <a:rPr lang="en-US" sz="1100" b="1" dirty="0" smtClean="0"/>
              <a:t>Loopback 14: </a:t>
            </a:r>
            <a:r>
              <a:rPr lang="en-US" sz="1100" dirty="0" smtClean="0"/>
              <a:t>172.16.14.0 / AC10:E00::1</a:t>
            </a:r>
          </a:p>
          <a:p>
            <a:pPr algn="l"/>
            <a:r>
              <a:rPr lang="en-US" sz="1100" b="1" dirty="0" smtClean="0"/>
              <a:t>Loopback 15: </a:t>
            </a:r>
            <a:r>
              <a:rPr lang="en-US" sz="1100" dirty="0" smtClean="0"/>
              <a:t>172.16.15.0 / AC10:F00::1</a:t>
            </a:r>
          </a:p>
        </p:txBody>
      </p:sp>
      <p:sp>
        <p:nvSpPr>
          <p:cNvPr id="23" name="TextBox 22"/>
          <p:cNvSpPr txBox="1"/>
          <p:nvPr/>
        </p:nvSpPr>
        <p:spPr>
          <a:xfrm>
            <a:off x="4379475" y="1126186"/>
            <a:ext cx="1292145" cy="258532"/>
          </a:xfrm>
          <a:prstGeom prst="rect">
            <a:avLst/>
          </a:prstGeom>
          <a:noFill/>
        </p:spPr>
        <p:txBody>
          <a:bodyPr wrap="square" rtlCol="0">
            <a:spAutoFit/>
          </a:bodyPr>
          <a:lstStyle/>
          <a:p>
            <a:r>
              <a:rPr lang="en-US" sz="1200" b="1" dirty="0" smtClean="0"/>
              <a:t>Area 0</a:t>
            </a:r>
            <a:endParaRPr lang="en-US" sz="1100" dirty="0"/>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bwMode="auto">
          <a:xfrm>
            <a:off x="323557" y="4793765"/>
            <a:ext cx="2926080" cy="366737"/>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6" name="Rectangle 25"/>
          <p:cNvSpPr/>
          <p:nvPr/>
        </p:nvSpPr>
        <p:spPr bwMode="auto">
          <a:xfrm flipV="1">
            <a:off x="1798320" y="2897945"/>
            <a:ext cx="2675206" cy="225083"/>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Comparing IPv4 and IPv6 Example</a:t>
            </a:r>
            <a:endParaRPr lang="en-US" dirty="0"/>
          </a:p>
        </p:txBody>
      </p:sp>
      <p:sp>
        <p:nvSpPr>
          <p:cNvPr id="25" name="Content Placeholder 15"/>
          <p:cNvSpPr>
            <a:spLocks noGrp="1"/>
          </p:cNvSpPr>
          <p:nvPr>
            <p:ph idx="10"/>
          </p:nvPr>
        </p:nvSpPr>
        <p:spPr>
          <a:xfrm>
            <a:off x="279400" y="2705100"/>
            <a:ext cx="8520113" cy="828675"/>
          </a:xfr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marL="0" indent="0">
              <a:spcAft>
                <a:spcPts val="0"/>
              </a:spcAft>
              <a:buNone/>
            </a:pPr>
            <a:r>
              <a:rPr lang="pt-BR" sz="1200" dirty="0" smtClean="0">
                <a:latin typeface="Courier New" pitchFamily="49" charset="0"/>
                <a:cs typeface="Courier New" pitchFamily="49" charset="0"/>
              </a:rPr>
              <a:t>R1(config)# </a:t>
            </a:r>
            <a:r>
              <a:rPr lang="pt-BR" sz="1200" b="1" dirty="0" smtClean="0">
                <a:latin typeface="Courier New" pitchFamily="49" charset="0"/>
                <a:cs typeface="Courier New" pitchFamily="49" charset="0"/>
              </a:rPr>
              <a:t>ipv6 router ospf 1</a:t>
            </a:r>
          </a:p>
          <a:p>
            <a:pPr marL="0" indent="0">
              <a:spcAft>
                <a:spcPts val="0"/>
              </a:spcAft>
              <a:buNone/>
            </a:pPr>
            <a:r>
              <a:rPr lang="pt-BR" sz="1200" dirty="0" smtClean="0">
                <a:latin typeface="Courier New" pitchFamily="49" charset="0"/>
                <a:cs typeface="Courier New" pitchFamily="49" charset="0"/>
              </a:rPr>
              <a:t>R1(config-rtr)# </a:t>
            </a:r>
            <a:r>
              <a:rPr lang="pt-BR" sz="1200" b="1" dirty="0" smtClean="0">
                <a:latin typeface="Courier New" pitchFamily="49" charset="0"/>
                <a:cs typeface="Courier New" pitchFamily="49" charset="0"/>
              </a:rPr>
              <a:t>area 10 range AC10:C00::/22</a:t>
            </a:r>
          </a:p>
          <a:p>
            <a:pPr marL="0" indent="0">
              <a:spcAft>
                <a:spcPts val="0"/>
              </a:spcAft>
              <a:buNone/>
            </a:pPr>
            <a:r>
              <a:rPr lang="pt-BR" sz="1200" dirty="0" smtClean="0">
                <a:latin typeface="Courier New" pitchFamily="49" charset="0"/>
                <a:cs typeface="Courier New" pitchFamily="49" charset="0"/>
              </a:rPr>
              <a:t>R1(config-rtr)# </a:t>
            </a:r>
            <a:r>
              <a:rPr lang="pt-BR" sz="1200" b="1" dirty="0" smtClean="0">
                <a:latin typeface="Courier New" pitchFamily="49" charset="0"/>
                <a:cs typeface="Courier New" pitchFamily="49" charset="0"/>
              </a:rPr>
              <a:t>end</a:t>
            </a:r>
          </a:p>
          <a:p>
            <a:pPr marL="0" indent="0">
              <a:spcAft>
                <a:spcPts val="0"/>
              </a:spcAft>
              <a:buNone/>
            </a:pPr>
            <a:r>
              <a:rPr lang="pt-BR" sz="1200" dirty="0" smtClean="0">
                <a:latin typeface="Courier New" pitchFamily="49" charset="0"/>
                <a:cs typeface="Courier New" pitchFamily="49" charset="0"/>
              </a:rPr>
              <a:t>R1#</a:t>
            </a:r>
          </a:p>
        </p:txBody>
      </p:sp>
      <p:sp>
        <p:nvSpPr>
          <p:cNvPr id="27" name="Content Placeholder 15"/>
          <p:cNvSpPr>
            <a:spLocks noGrp="1"/>
          </p:cNvSpPr>
          <p:nvPr>
            <p:ph sz="quarter" idx="11"/>
          </p:nvPr>
        </p:nvSpPr>
        <p:spPr>
          <a:xfrm>
            <a:off x="279400" y="3843219"/>
            <a:ext cx="8520113" cy="1568450"/>
          </a:xfrm>
          <a:noFill/>
        </p:spPr>
        <p:txBody>
          <a:bodyPr/>
          <a:lstStyle/>
          <a:p>
            <a:r>
              <a:rPr lang="en-US" sz="1200" dirty="0" smtClean="0"/>
              <a:t>R2# </a:t>
            </a:r>
            <a:r>
              <a:rPr lang="en-US" sz="1200" b="1" dirty="0" smtClean="0"/>
              <a:t>show ipv6 route ospf </a:t>
            </a:r>
          </a:p>
          <a:p>
            <a:r>
              <a:rPr lang="en-US" sz="1200" dirty="0" smtClean="0"/>
              <a:t>IPv6 Routing Table - 3 entries</a:t>
            </a:r>
          </a:p>
          <a:p>
            <a:endParaRPr lang="en-US" sz="1200" dirty="0" smtClean="0"/>
          </a:p>
          <a:p>
            <a:r>
              <a:rPr lang="en-US" sz="1200" dirty="0" smtClean="0"/>
              <a:t>&lt;output omitted&gt; </a:t>
            </a:r>
          </a:p>
          <a:p>
            <a:endParaRPr lang="en-US" sz="1200" dirty="0" smtClean="0"/>
          </a:p>
          <a:p>
            <a:r>
              <a:rPr lang="en-US" sz="1200" dirty="0" smtClean="0"/>
              <a:t>OI  AC10:C00::/22 [110/64]</a:t>
            </a:r>
          </a:p>
          <a:p>
            <a:r>
              <a:rPr lang="en-US" sz="1200" dirty="0" smtClean="0"/>
              <a:t>     via FE80::1, Serial0/0/0</a:t>
            </a:r>
          </a:p>
          <a:p>
            <a:r>
              <a:rPr lang="en-US" sz="1200" dirty="0" smtClean="0"/>
              <a:t>R2#</a:t>
            </a:r>
          </a:p>
        </p:txBody>
      </p:sp>
      <p:sp>
        <p:nvSpPr>
          <p:cNvPr id="9" name="Rectangle 8"/>
          <p:cNvSpPr/>
          <p:nvPr/>
        </p:nvSpPr>
        <p:spPr bwMode="auto">
          <a:xfrm>
            <a:off x="4660900" y="1016000"/>
            <a:ext cx="3378200" cy="1346200"/>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 name="Rectangle 9"/>
          <p:cNvSpPr/>
          <p:nvPr/>
        </p:nvSpPr>
        <p:spPr bwMode="auto">
          <a:xfrm>
            <a:off x="1346200" y="1028700"/>
            <a:ext cx="3124200" cy="1346200"/>
          </a:xfrm>
          <a:prstGeom prst="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 name="Freeform 9"/>
          <p:cNvSpPr>
            <a:spLocks/>
          </p:cNvSpPr>
          <p:nvPr/>
        </p:nvSpPr>
        <p:spPr bwMode="auto">
          <a:xfrm>
            <a:off x="4982071" y="1791815"/>
            <a:ext cx="2161017" cy="139319"/>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12" name="Picture 37"/>
          <p:cNvPicPr>
            <a:picLocks noChangeArrowheads="1"/>
          </p:cNvPicPr>
          <p:nvPr/>
        </p:nvPicPr>
        <p:blipFill>
          <a:blip r:embed="rId3" cstate="print"/>
          <a:srcRect/>
          <a:stretch>
            <a:fillRect/>
          </a:stretch>
        </p:blipFill>
        <p:spPr bwMode="auto">
          <a:xfrm>
            <a:off x="7092493" y="1634216"/>
            <a:ext cx="870351" cy="451691"/>
          </a:xfrm>
          <a:prstGeom prst="rect">
            <a:avLst/>
          </a:prstGeom>
          <a:noFill/>
          <a:ln w="9525">
            <a:noFill/>
            <a:miter lim="800000"/>
            <a:headEnd/>
            <a:tailEnd/>
          </a:ln>
        </p:spPr>
      </p:pic>
      <p:sp>
        <p:nvSpPr>
          <p:cNvPr id="13" name="TextBox 12"/>
          <p:cNvSpPr txBox="1"/>
          <p:nvPr/>
        </p:nvSpPr>
        <p:spPr>
          <a:xfrm>
            <a:off x="7363694" y="185244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14" name="TextBox 13"/>
          <p:cNvSpPr txBox="1"/>
          <p:nvPr/>
        </p:nvSpPr>
        <p:spPr>
          <a:xfrm>
            <a:off x="5159991" y="1407288"/>
            <a:ext cx="945988" cy="160898"/>
          </a:xfrm>
          <a:prstGeom prst="rect">
            <a:avLst/>
          </a:prstGeom>
          <a:noFill/>
        </p:spPr>
        <p:txBody>
          <a:bodyPr wrap="square" lIns="0" tIns="0" rIns="0" bIns="0" rtlCol="0" anchor="ctr" anchorCtr="0">
            <a:noAutofit/>
          </a:bodyPr>
          <a:lstStyle/>
          <a:p>
            <a:endParaRPr lang="en-US" sz="1000" dirty="0"/>
          </a:p>
        </p:txBody>
      </p:sp>
      <p:sp>
        <p:nvSpPr>
          <p:cNvPr id="15" name="TextBox 14"/>
          <p:cNvSpPr txBox="1"/>
          <p:nvPr/>
        </p:nvSpPr>
        <p:spPr>
          <a:xfrm>
            <a:off x="5522890" y="1603073"/>
            <a:ext cx="1013551" cy="165253"/>
          </a:xfrm>
          <a:prstGeom prst="rect">
            <a:avLst/>
          </a:prstGeom>
          <a:noFill/>
        </p:spPr>
        <p:txBody>
          <a:bodyPr wrap="square" lIns="0" tIns="0" rIns="0" bIns="0" rtlCol="0" anchor="ctr" anchorCtr="0">
            <a:noAutofit/>
          </a:bodyPr>
          <a:lstStyle/>
          <a:p>
            <a:r>
              <a:rPr lang="en-US" sz="1100" dirty="0" smtClean="0"/>
              <a:t>10.10.10.0</a:t>
            </a:r>
            <a:endParaRPr lang="en-US" sz="1100" dirty="0"/>
          </a:p>
        </p:txBody>
      </p:sp>
      <p:sp>
        <p:nvSpPr>
          <p:cNvPr id="17" name="TextBox 16"/>
          <p:cNvSpPr txBox="1"/>
          <p:nvPr/>
        </p:nvSpPr>
        <p:spPr>
          <a:xfrm>
            <a:off x="5040206" y="1610473"/>
            <a:ext cx="367861" cy="168853"/>
          </a:xfrm>
          <a:prstGeom prst="rect">
            <a:avLst/>
          </a:prstGeom>
          <a:noFill/>
        </p:spPr>
        <p:txBody>
          <a:bodyPr wrap="square" lIns="0" tIns="0" rIns="0" bIns="0" rtlCol="0" anchor="ctr" anchorCtr="0">
            <a:noAutofit/>
          </a:bodyPr>
          <a:lstStyle/>
          <a:p>
            <a:pPr algn="l"/>
            <a:r>
              <a:rPr lang="en-US" sz="1100" dirty="0" smtClean="0"/>
              <a:t>.1</a:t>
            </a:r>
            <a:endParaRPr lang="en-US" sz="1100" dirty="0"/>
          </a:p>
        </p:txBody>
      </p:sp>
      <p:pic>
        <p:nvPicPr>
          <p:cNvPr id="18" name="Picture 37"/>
          <p:cNvPicPr>
            <a:picLocks noChangeArrowheads="1"/>
          </p:cNvPicPr>
          <p:nvPr/>
        </p:nvPicPr>
        <p:blipFill>
          <a:blip r:embed="rId3" cstate="print"/>
          <a:srcRect/>
          <a:stretch>
            <a:fillRect/>
          </a:stretch>
        </p:blipFill>
        <p:spPr bwMode="auto">
          <a:xfrm>
            <a:off x="4144756" y="1598121"/>
            <a:ext cx="870351" cy="451691"/>
          </a:xfrm>
          <a:prstGeom prst="rect">
            <a:avLst/>
          </a:prstGeom>
          <a:noFill/>
          <a:ln w="9525">
            <a:noFill/>
            <a:miter lim="800000"/>
            <a:headEnd/>
            <a:tailEnd/>
          </a:ln>
        </p:spPr>
      </p:pic>
      <p:sp>
        <p:nvSpPr>
          <p:cNvPr id="19" name="TextBox 18"/>
          <p:cNvSpPr txBox="1"/>
          <p:nvPr/>
        </p:nvSpPr>
        <p:spPr>
          <a:xfrm>
            <a:off x="4415957" y="181634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0" name="TextBox 19"/>
          <p:cNvSpPr txBox="1"/>
          <p:nvPr/>
        </p:nvSpPr>
        <p:spPr>
          <a:xfrm>
            <a:off x="3223775" y="1126186"/>
            <a:ext cx="1292145" cy="258532"/>
          </a:xfrm>
          <a:prstGeom prst="rect">
            <a:avLst/>
          </a:prstGeom>
          <a:noFill/>
        </p:spPr>
        <p:txBody>
          <a:bodyPr wrap="square" rtlCol="0">
            <a:spAutoFit/>
          </a:bodyPr>
          <a:lstStyle/>
          <a:p>
            <a:r>
              <a:rPr lang="en-US" sz="1200" b="1" dirty="0" smtClean="0"/>
              <a:t>Area 10</a:t>
            </a:r>
            <a:endParaRPr lang="en-US" sz="1100" dirty="0"/>
          </a:p>
        </p:txBody>
      </p:sp>
      <p:sp>
        <p:nvSpPr>
          <p:cNvPr id="21" name="TextBox 20"/>
          <p:cNvSpPr txBox="1"/>
          <p:nvPr/>
        </p:nvSpPr>
        <p:spPr>
          <a:xfrm>
            <a:off x="6864999" y="1714747"/>
            <a:ext cx="367861" cy="168853"/>
          </a:xfrm>
          <a:prstGeom prst="rect">
            <a:avLst/>
          </a:prstGeom>
          <a:noFill/>
        </p:spPr>
        <p:txBody>
          <a:bodyPr wrap="square" lIns="0" tIns="0" rIns="0" bIns="0" rtlCol="0" anchor="ctr" anchorCtr="0">
            <a:noAutofit/>
          </a:bodyPr>
          <a:lstStyle/>
          <a:p>
            <a:pPr algn="l"/>
            <a:r>
              <a:rPr lang="en-US" sz="1100" dirty="0" smtClean="0"/>
              <a:t>.2</a:t>
            </a:r>
            <a:endParaRPr lang="en-US" sz="1100" dirty="0"/>
          </a:p>
        </p:txBody>
      </p:sp>
      <p:sp>
        <p:nvSpPr>
          <p:cNvPr id="22" name="TextBox 21"/>
          <p:cNvSpPr txBox="1"/>
          <p:nvPr/>
        </p:nvSpPr>
        <p:spPr>
          <a:xfrm>
            <a:off x="1524000" y="1473201"/>
            <a:ext cx="2635531" cy="711200"/>
          </a:xfrm>
          <a:prstGeom prst="rect">
            <a:avLst/>
          </a:prstGeom>
          <a:noFill/>
        </p:spPr>
        <p:txBody>
          <a:bodyPr wrap="square" lIns="0" tIns="0" rIns="0" bIns="0" rtlCol="0" anchor="ctr" anchorCtr="0">
            <a:noAutofit/>
          </a:bodyPr>
          <a:lstStyle/>
          <a:p>
            <a:pPr algn="l"/>
            <a:r>
              <a:rPr lang="en-US" sz="1100" b="1" dirty="0" smtClean="0"/>
              <a:t>Loopback 12: </a:t>
            </a:r>
            <a:r>
              <a:rPr lang="en-US" sz="1100" dirty="0" smtClean="0"/>
              <a:t>172.16.12.0 / AC10:C00::1</a:t>
            </a:r>
          </a:p>
          <a:p>
            <a:pPr algn="l"/>
            <a:r>
              <a:rPr lang="en-US" sz="1100" b="1" dirty="0" smtClean="0"/>
              <a:t>Loopback 13: </a:t>
            </a:r>
            <a:r>
              <a:rPr lang="en-US" sz="1100" dirty="0" smtClean="0"/>
              <a:t>172.16.13.0 / AC10:D00::1</a:t>
            </a:r>
          </a:p>
          <a:p>
            <a:pPr algn="l"/>
            <a:r>
              <a:rPr lang="en-US" sz="1100" b="1" dirty="0" smtClean="0"/>
              <a:t>Loopback 14: </a:t>
            </a:r>
            <a:r>
              <a:rPr lang="en-US" sz="1100" dirty="0" smtClean="0"/>
              <a:t>172.16.14.0 / AC10:E00::1</a:t>
            </a:r>
          </a:p>
          <a:p>
            <a:pPr algn="l"/>
            <a:r>
              <a:rPr lang="en-US" sz="1100" b="1" dirty="0" smtClean="0"/>
              <a:t>Loopback 15: </a:t>
            </a:r>
            <a:r>
              <a:rPr lang="en-US" sz="1100" dirty="0" smtClean="0"/>
              <a:t>172.16.15.0 / AC10:F00::1</a:t>
            </a:r>
          </a:p>
        </p:txBody>
      </p:sp>
      <p:sp>
        <p:nvSpPr>
          <p:cNvPr id="23" name="TextBox 22"/>
          <p:cNvSpPr txBox="1"/>
          <p:nvPr/>
        </p:nvSpPr>
        <p:spPr>
          <a:xfrm>
            <a:off x="4379475" y="1126186"/>
            <a:ext cx="1292145" cy="258532"/>
          </a:xfrm>
          <a:prstGeom prst="rect">
            <a:avLst/>
          </a:prstGeom>
          <a:noFill/>
        </p:spPr>
        <p:txBody>
          <a:bodyPr wrap="square" rtlCol="0">
            <a:spAutoFit/>
          </a:bodyPr>
          <a:lstStyle/>
          <a:p>
            <a:r>
              <a:rPr lang="en-US" sz="1200" b="1" dirty="0" smtClean="0"/>
              <a:t>Area 0</a:t>
            </a:r>
            <a:endParaRPr lang="en-US" sz="1100" dirty="0"/>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2"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7172" name="Rectangle 32"/>
          <p:cNvSpPr>
            <a:spLocks noGrp="1" noChangeArrowheads="1"/>
          </p:cNvSpPr>
          <p:nvPr>
            <p:ph type="title" idx="4294967295"/>
          </p:nvPr>
        </p:nvSpPr>
        <p:spPr>
          <a:xfrm>
            <a:off x="279399" y="1841500"/>
            <a:ext cx="3260969" cy="2743200"/>
          </a:xfrm>
          <a:prstGeom prst="rect">
            <a:avLst/>
          </a:prstGeom>
          <a:noFill/>
        </p:spPr>
        <p:txBody>
          <a:bodyPr anchor="ctr"/>
          <a:lstStyle/>
          <a:p>
            <a:r>
              <a:rPr lang="en-US" sz="2800" dirty="0" smtClean="0">
                <a:solidFill>
                  <a:schemeClr val="bg1"/>
                </a:solidFill>
              </a:rPr>
              <a:t>Configuring and Verifying IPv6 Unicast Addresses</a:t>
            </a:r>
            <a:endParaRPr lang="en-US" sz="3000" b="0"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8"/>
          <p:cNvSpPr>
            <a:spLocks noGrp="1" noChangeArrowheads="1"/>
          </p:cNvSpPr>
          <p:nvPr>
            <p:ph type="title"/>
          </p:nvPr>
        </p:nvSpPr>
        <p:spPr/>
        <p:txBody>
          <a:bodyPr/>
          <a:lstStyle/>
          <a:p>
            <a:r>
              <a:rPr lang="en-US" dirty="0" smtClean="0"/>
              <a:t>Verifying IPv6</a:t>
            </a:r>
          </a:p>
        </p:txBody>
      </p:sp>
      <p:graphicFrame>
        <p:nvGraphicFramePr>
          <p:cNvPr id="5" name="Content Placeholder 4"/>
          <p:cNvGraphicFramePr>
            <a:graphicFrameLocks noGrp="1"/>
          </p:cNvGraphicFramePr>
          <p:nvPr>
            <p:ph idx="1"/>
          </p:nvPr>
        </p:nvGraphicFramePr>
        <p:xfrm>
          <a:off x="267677" y="983397"/>
          <a:ext cx="8537054" cy="5163194"/>
        </p:xfrm>
        <a:graphic>
          <a:graphicData uri="http://schemas.openxmlformats.org/drawingml/2006/table">
            <a:tbl>
              <a:tblPr firstRow="1" bandRow="1">
                <a:tableStyleId>{5C22544A-7EE6-4342-B048-85BDC9FD1C3A}</a:tableStyleId>
              </a:tblPr>
              <a:tblGrid>
                <a:gridCol w="3136900"/>
                <a:gridCol w="5400154"/>
              </a:tblGrid>
              <a:tr h="481988">
                <a:tc>
                  <a:txBody>
                    <a:bodyPr/>
                    <a:lstStyle/>
                    <a:p>
                      <a:pPr marL="0" marR="0" lvl="0" indent="0" algn="l" defTabSz="814388" rtl="0" eaLnBrk="1" fontAlgn="base" latinLnBrk="0" hangingPunct="1">
                        <a:lnSpc>
                          <a:spcPct val="100000"/>
                        </a:lnSpc>
                        <a:spcBef>
                          <a:spcPts val="0"/>
                        </a:spcBef>
                        <a:spcAft>
                          <a:spcPts val="600"/>
                        </a:spcAft>
                        <a:buClr>
                          <a:srgbClr val="708CA1"/>
                        </a:buClr>
                        <a:buSzTx/>
                        <a:buFont typeface="Wingdings" pitchFamily="2" charset="2"/>
                        <a:buNone/>
                        <a:tabLst/>
                      </a:pPr>
                      <a:r>
                        <a:rPr kumimoji="0" lang="en-US" sz="1800" u="none" strike="noStrike" cap="none" normalizeH="0" baseline="0" dirty="0" smtClean="0">
                          <a:ln>
                            <a:noFill/>
                          </a:ln>
                          <a:effectLst/>
                        </a:rPr>
                        <a:t>Command</a:t>
                      </a:r>
                      <a:endParaRPr kumimoji="0" lang="en-US" sz="18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c>
                  <a:txBody>
                    <a:bodyPr/>
                    <a:lstStyle/>
                    <a:p>
                      <a:pPr marL="0" marR="0" lvl="0" indent="0" algn="l" defTabSz="814388" rtl="0" eaLnBrk="1" fontAlgn="base" latinLnBrk="0" hangingPunct="1">
                        <a:lnSpc>
                          <a:spcPct val="100000"/>
                        </a:lnSpc>
                        <a:spcBef>
                          <a:spcPts val="0"/>
                        </a:spcBef>
                        <a:spcAft>
                          <a:spcPts val="600"/>
                        </a:spcAft>
                        <a:buClr>
                          <a:srgbClr val="708CA1"/>
                        </a:buClr>
                        <a:buSzTx/>
                        <a:buFont typeface="Wingdings" pitchFamily="2" charset="2"/>
                        <a:buNone/>
                        <a:tabLst/>
                      </a:pPr>
                      <a:r>
                        <a:rPr kumimoji="0" lang="en-US" sz="1800" u="none" strike="noStrike" cap="none" normalizeH="0" baseline="0" dirty="0" smtClean="0">
                          <a:ln>
                            <a:noFill/>
                          </a:ln>
                          <a:effectLst/>
                        </a:rPr>
                        <a:t>Description</a:t>
                      </a:r>
                      <a:endParaRPr kumimoji="0" lang="en-US" sz="18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r>
              <a:tr h="1529922">
                <a:tc>
                  <a:txBody>
                    <a:bodyPr/>
                    <a:lstStyle/>
                    <a:p>
                      <a:pPr marL="0" marR="0" lvl="0" indent="0" algn="l" defTabSz="814388" rtl="0" eaLnBrk="1" fontAlgn="base" latinLnBrk="0" hangingPunct="1">
                        <a:lnSpc>
                          <a:spcPct val="100000"/>
                        </a:lnSpc>
                        <a:spcBef>
                          <a:spcPts val="0"/>
                        </a:spcBef>
                        <a:spcAft>
                          <a:spcPts val="60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ipv6 interface [brief]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type number</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[prefix]</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ts val="0"/>
                        </a:spcBef>
                        <a:spcAft>
                          <a:spcPts val="60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the status of interfaces configured for IPv6. </a:t>
                      </a:r>
                    </a:p>
                    <a:p>
                      <a:pPr marL="177800" marR="0" lvl="0" indent="-177800" algn="l" defTabSz="814388" rtl="0" eaLnBrk="1" fontAlgn="base" latinLnBrk="0" hangingPunct="1">
                        <a:lnSpc>
                          <a:spcPct val="100000"/>
                        </a:lnSpc>
                        <a:spcBef>
                          <a:spcPts val="0"/>
                        </a:spcBef>
                        <a:spcAft>
                          <a:spcPts val="600"/>
                        </a:spcAft>
                        <a:buClr>
                          <a:srgbClr val="708CA1"/>
                        </a:buClr>
                        <a:buSzTx/>
                        <a:buFont typeface="Arial" pitchFamily="34" charset="0"/>
                        <a:buChar char="•"/>
                        <a:tabLst/>
                      </a:pPr>
                      <a:r>
                        <a:rPr kumimoji="0" lang="en-US" sz="1600" u="none" strike="noStrike" kern="1200" cap="none" normalizeH="0" baseline="0" dirty="0" smtClean="0">
                          <a:ln>
                            <a:noFill/>
                          </a:ln>
                          <a:solidFill>
                            <a:schemeClr val="dk1"/>
                          </a:solidFill>
                          <a:effectLst/>
                          <a:latin typeface="+mn-lt"/>
                          <a:ea typeface="+mn-ea"/>
                          <a:cs typeface="+mn-cs"/>
                        </a:rPr>
                        <a:t>The</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brief </a:t>
                      </a:r>
                      <a:r>
                        <a:rPr kumimoji="0" lang="en-US" sz="1600" u="none" strike="noStrike" kern="1200" cap="none" normalizeH="0" baseline="0" dirty="0" smtClean="0">
                          <a:ln>
                            <a:noFill/>
                          </a:ln>
                          <a:solidFill>
                            <a:schemeClr val="dk1"/>
                          </a:solidFill>
                          <a:effectLst/>
                          <a:latin typeface="+mn-lt"/>
                          <a:ea typeface="+mn-ea"/>
                          <a:cs typeface="+mn-cs"/>
                        </a:rPr>
                        <a:t>keyword displays a brief summary. </a:t>
                      </a:r>
                    </a:p>
                    <a:p>
                      <a:pPr marL="177800" marR="0" lvl="0" indent="-177800" algn="l" defTabSz="814388" rtl="0" eaLnBrk="1" fontAlgn="base" latinLnBrk="0" hangingPunct="1">
                        <a:lnSpc>
                          <a:spcPct val="100000"/>
                        </a:lnSpc>
                        <a:spcBef>
                          <a:spcPts val="0"/>
                        </a:spcBef>
                        <a:spcAft>
                          <a:spcPts val="600"/>
                        </a:spcAft>
                        <a:buClr>
                          <a:srgbClr val="708CA1"/>
                        </a:buClr>
                        <a:buSzTx/>
                        <a:buFont typeface="Arial" pitchFamily="34" charset="0"/>
                        <a:buChar char="•"/>
                        <a:tabLst/>
                      </a:pPr>
                      <a:r>
                        <a:rPr kumimoji="0" lang="en-US" sz="1600" u="none" strike="noStrike" kern="1200" cap="none" normalizeH="0" baseline="0" dirty="0" smtClean="0">
                          <a:ln>
                            <a:noFill/>
                          </a:ln>
                          <a:solidFill>
                            <a:schemeClr val="dk1"/>
                          </a:solidFill>
                          <a:effectLst/>
                          <a:latin typeface="+mn-lt"/>
                          <a:ea typeface="+mn-ea"/>
                          <a:cs typeface="+mn-cs"/>
                        </a:rPr>
                        <a:t>The prefix keyword displays the IPv6 neighbor discovery prefixes that are configured on a specified interface.</a:t>
                      </a:r>
                    </a:p>
                  </a:txBody>
                  <a:tcPr marL="82124" marR="82124" marT="41061" marB="41061" anchor="ctr" horzOverflow="overflow"/>
                </a:tc>
              </a:tr>
              <a:tr h="1529922">
                <a:tc>
                  <a:txBody>
                    <a:bodyPr/>
                    <a:lstStyle/>
                    <a:p>
                      <a:pPr marL="0" marR="0" lvl="0" indent="0" algn="l" defTabSz="814388" rtl="0" eaLnBrk="1" fontAlgn="base" latinLnBrk="0" hangingPunct="1">
                        <a:lnSpc>
                          <a:spcPct val="100000"/>
                        </a:lnSpc>
                        <a:spcBef>
                          <a:spcPts val="0"/>
                        </a:spcBef>
                        <a:spcAft>
                          <a:spcPts val="60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ipv6 routers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interface-type interface-number</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[conflicts]</a:t>
                      </a:r>
                    </a:p>
                  </a:txBody>
                  <a:tcPr marL="82124" marR="82124" marT="41061" marB="41061" anchor="ctr" horzOverflow="overflow"/>
                </a:tc>
                <a:tc>
                  <a:txBody>
                    <a:bodyPr/>
                    <a:lstStyle/>
                    <a:p>
                      <a:pPr marL="0" marR="0" lvl="0" indent="0" algn="l" defTabSz="814388" rtl="0" eaLnBrk="1" fontAlgn="base" latinLnBrk="0" hangingPunct="1">
                        <a:lnSpc>
                          <a:spcPct val="100000"/>
                        </a:lnSpc>
                        <a:spcBef>
                          <a:spcPts val="0"/>
                        </a:spcBef>
                        <a:spcAft>
                          <a:spcPts val="60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IPv6 router advertisement information received </a:t>
                      </a:r>
                      <a:r>
                        <a:rPr kumimoji="0" lang="en-US" sz="1600" u="none" strike="noStrike" kern="1200" cap="none" normalizeH="0" baseline="0" smtClean="0">
                          <a:ln>
                            <a:noFill/>
                          </a:ln>
                          <a:solidFill>
                            <a:schemeClr val="dk1"/>
                          </a:solidFill>
                          <a:effectLst/>
                          <a:latin typeface="+mn-lt"/>
                          <a:ea typeface="+mn-ea"/>
                          <a:cs typeface="+mn-cs"/>
                        </a:rPr>
                        <a:t>from on-link </a:t>
                      </a:r>
                      <a:r>
                        <a:rPr kumimoji="0" lang="en-US" sz="1600" u="none" strike="noStrike" kern="1200" cap="none" normalizeH="0" baseline="0" dirty="0" smtClean="0">
                          <a:ln>
                            <a:noFill/>
                          </a:ln>
                          <a:solidFill>
                            <a:schemeClr val="dk1"/>
                          </a:solidFill>
                          <a:effectLst/>
                          <a:latin typeface="+mn-lt"/>
                          <a:ea typeface="+mn-ea"/>
                          <a:cs typeface="+mn-cs"/>
                        </a:rPr>
                        <a:t>routers (those locally reachable on the link). </a:t>
                      </a:r>
                    </a:p>
                    <a:p>
                      <a:pPr marL="177800" marR="0" lvl="0" indent="-177800" algn="l" defTabSz="814388" rtl="0" eaLnBrk="1" fontAlgn="base" latinLnBrk="0" hangingPunct="1">
                        <a:lnSpc>
                          <a:spcPct val="100000"/>
                        </a:lnSpc>
                        <a:spcBef>
                          <a:spcPts val="0"/>
                        </a:spcBef>
                        <a:spcAft>
                          <a:spcPts val="600"/>
                        </a:spcAft>
                        <a:buClr>
                          <a:srgbClr val="708CA1"/>
                        </a:buClr>
                        <a:buSzTx/>
                        <a:buFont typeface="Arial" pitchFamily="34" charset="0"/>
                        <a:buChar char="•"/>
                        <a:tabLst/>
                      </a:pPr>
                      <a:r>
                        <a:rPr kumimoji="0" lang="en-US" sz="1600" u="none" strike="noStrike" kern="1200" cap="none" normalizeH="0" baseline="0" dirty="0" smtClean="0">
                          <a:ln>
                            <a:noFill/>
                          </a:ln>
                          <a:solidFill>
                            <a:schemeClr val="dk1"/>
                          </a:solidFill>
                          <a:effectLst/>
                          <a:latin typeface="+mn-lt"/>
                          <a:ea typeface="+mn-ea"/>
                          <a:cs typeface="+mn-cs"/>
                        </a:rPr>
                        <a:t>The</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conflicts </a:t>
                      </a:r>
                      <a:r>
                        <a:rPr kumimoji="0" lang="en-US" sz="1600" u="none" strike="noStrike" kern="1200" cap="none" normalizeH="0" baseline="0" dirty="0" smtClean="0">
                          <a:ln>
                            <a:noFill/>
                          </a:ln>
                          <a:solidFill>
                            <a:schemeClr val="dk1"/>
                          </a:solidFill>
                          <a:effectLst/>
                          <a:latin typeface="+mn-lt"/>
                          <a:ea typeface="+mn-ea"/>
                          <a:cs typeface="+mn-cs"/>
                        </a:rPr>
                        <a:t>keyword displays information about routers advertising parameters that differ from the advertisement parameters configured for the specified interface on which the advertisements are received.</a:t>
                      </a:r>
                    </a:p>
                  </a:txBody>
                  <a:tcPr marL="82124" marR="82124" marT="41061" marB="41061" anchor="ctr" horzOverflow="overflow"/>
                </a:tc>
              </a:tr>
              <a:tr h="1529922">
                <a:tc>
                  <a:txBody>
                    <a:bodyPr/>
                    <a:lstStyle/>
                    <a:p>
                      <a:pPr marL="0" marR="0" lvl="0" indent="0" algn="l" defTabSz="814388" rtl="0" eaLnBrk="1" fontAlgn="base" latinLnBrk="0" hangingPunct="1">
                        <a:lnSpc>
                          <a:spcPct val="100000"/>
                        </a:lnSpc>
                        <a:spcBef>
                          <a:spcPts val="0"/>
                        </a:spcBef>
                        <a:spcAft>
                          <a:spcPts val="60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show ipv6 neighbors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interface-type interface-number </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ipv6-address </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ipv6-hostname </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statistics]</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ts val="0"/>
                        </a:spcBef>
                        <a:spcAft>
                          <a:spcPts val="60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IPv6 neighbor discovery cache information for the specified neighbors. </a:t>
                      </a:r>
                    </a:p>
                    <a:p>
                      <a:pPr marL="177800" marR="0" lvl="0" indent="-177800" algn="l" defTabSz="814388" rtl="0" eaLnBrk="1" fontAlgn="base" latinLnBrk="0" hangingPunct="1">
                        <a:lnSpc>
                          <a:spcPct val="100000"/>
                        </a:lnSpc>
                        <a:spcBef>
                          <a:spcPts val="0"/>
                        </a:spcBef>
                        <a:spcAft>
                          <a:spcPts val="600"/>
                        </a:spcAft>
                        <a:buClr>
                          <a:srgbClr val="708CA1"/>
                        </a:buClr>
                        <a:buSzTx/>
                        <a:buFont typeface="Arial" pitchFamily="34" charset="0"/>
                        <a:buChar char="•"/>
                        <a:tabLst/>
                      </a:pPr>
                      <a:r>
                        <a:rPr kumimoji="0" lang="en-US" sz="1600" u="none" strike="noStrike" kern="1200" cap="none" normalizeH="0" baseline="0" dirty="0" smtClean="0">
                          <a:ln>
                            <a:noFill/>
                          </a:ln>
                          <a:solidFill>
                            <a:schemeClr val="dk1"/>
                          </a:solidFill>
                          <a:effectLst/>
                          <a:latin typeface="+mn-lt"/>
                          <a:ea typeface="+mn-ea"/>
                          <a:cs typeface="+mn-cs"/>
                        </a:rPr>
                        <a:t>The optional</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statistics </a:t>
                      </a:r>
                      <a:r>
                        <a:rPr kumimoji="0" lang="en-US" sz="1600" u="none" strike="noStrike" kern="1200" cap="none" normalizeH="0" baseline="0" dirty="0" smtClean="0">
                          <a:ln>
                            <a:noFill/>
                          </a:ln>
                          <a:solidFill>
                            <a:schemeClr val="dk1"/>
                          </a:solidFill>
                          <a:effectLst/>
                          <a:latin typeface="+mn-lt"/>
                          <a:ea typeface="+mn-ea"/>
                          <a:cs typeface="+mn-cs"/>
                        </a:rPr>
                        <a:t>parameter displays neighbor discovery cache statistics.</a:t>
                      </a:r>
                    </a:p>
                  </a:txBody>
                  <a:tcPr marL="82124" marR="82124" marT="41061" marB="41061" anchor="ctr" horzOverflow="overflow"/>
                </a:tc>
              </a:tr>
            </a:tbl>
          </a:graphicData>
        </a:graphic>
      </p:graphicFrame>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8"/>
          <p:cNvSpPr>
            <a:spLocks noGrp="1" noChangeArrowheads="1"/>
          </p:cNvSpPr>
          <p:nvPr>
            <p:ph type="title"/>
          </p:nvPr>
        </p:nvSpPr>
        <p:spPr/>
        <p:txBody>
          <a:bodyPr/>
          <a:lstStyle/>
          <a:p>
            <a:r>
              <a:rPr lang="en-US" dirty="0" smtClean="0"/>
              <a:t>Troubleshooting IPv6</a:t>
            </a:r>
          </a:p>
        </p:txBody>
      </p:sp>
      <p:graphicFrame>
        <p:nvGraphicFramePr>
          <p:cNvPr id="5" name="Content Placeholder 4"/>
          <p:cNvGraphicFramePr>
            <a:graphicFrameLocks noGrp="1"/>
          </p:cNvGraphicFramePr>
          <p:nvPr>
            <p:ph idx="1"/>
          </p:nvPr>
        </p:nvGraphicFramePr>
        <p:xfrm>
          <a:off x="255954" y="983397"/>
          <a:ext cx="8537054" cy="3527746"/>
        </p:xfrm>
        <a:graphic>
          <a:graphicData uri="http://schemas.openxmlformats.org/drawingml/2006/table">
            <a:tbl>
              <a:tblPr firstRow="1" bandRow="1">
                <a:tableStyleId>{5C22544A-7EE6-4342-B048-85BDC9FD1C3A}</a:tableStyleId>
              </a:tblPr>
              <a:tblGrid>
                <a:gridCol w="2957095"/>
                <a:gridCol w="5579959"/>
              </a:tblGrid>
              <a:tr h="517158">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800" u="none" strike="noStrike" cap="none" normalizeH="0" baseline="0" dirty="0" smtClean="0">
                          <a:ln>
                            <a:noFill/>
                          </a:ln>
                          <a:effectLst/>
                        </a:rPr>
                        <a:t>Command</a:t>
                      </a:r>
                      <a:endParaRPr kumimoji="0" lang="en-US" sz="18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800" u="none" strike="noStrike" cap="none" normalizeH="0" baseline="0" dirty="0" smtClean="0">
                          <a:ln>
                            <a:noFill/>
                          </a:ln>
                          <a:effectLst/>
                        </a:rPr>
                        <a:t>Description</a:t>
                      </a:r>
                      <a:endParaRPr kumimoji="0" lang="en-US" sz="1800" b="1" i="0" u="none" strike="noStrike" cap="none" normalizeH="0" baseline="0" dirty="0" smtClean="0">
                        <a:ln>
                          <a:noFill/>
                        </a:ln>
                        <a:solidFill>
                          <a:schemeClr val="tx1"/>
                        </a:solidFill>
                        <a:effectLst/>
                        <a:latin typeface="Arial" charset="0"/>
                      </a:endParaRPr>
                    </a:p>
                  </a:txBody>
                  <a:tcPr marL="82124" marR="82124" marT="41061" marB="41061" anchor="ctr" horzOverflow="overflow"/>
                </a:tc>
              </a:tr>
              <a:tr h="1383323">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debug ipv6 nd</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messages associated with ICMPv6 neighbor discovery. </a:t>
                      </a:r>
                    </a:p>
                    <a:p>
                      <a:pPr marL="177800" marR="0" lvl="0" indent="-177800" algn="l" defTabSz="814388" rtl="0" eaLnBrk="1" fontAlgn="base" latinLnBrk="0" hangingPunct="1">
                        <a:lnSpc>
                          <a:spcPct val="100000"/>
                        </a:lnSpc>
                        <a:spcBef>
                          <a:spcPct val="50000"/>
                        </a:spcBef>
                        <a:spcAft>
                          <a:spcPct val="0"/>
                        </a:spcAft>
                        <a:buClr>
                          <a:srgbClr val="708CA1"/>
                        </a:buClr>
                        <a:buSzTx/>
                        <a:buFont typeface="Arial" pitchFamily="34" charset="0"/>
                        <a:buChar char="•"/>
                        <a:tabLst/>
                      </a:pPr>
                      <a:r>
                        <a:rPr kumimoji="0" lang="en-US" sz="1600" u="none" strike="noStrike" kern="1200" cap="none" normalizeH="0" baseline="0" dirty="0" smtClean="0">
                          <a:ln>
                            <a:noFill/>
                          </a:ln>
                          <a:solidFill>
                            <a:schemeClr val="dk1"/>
                          </a:solidFill>
                          <a:effectLst/>
                          <a:latin typeface="+mn-lt"/>
                          <a:ea typeface="+mn-ea"/>
                          <a:cs typeface="+mn-cs"/>
                        </a:rPr>
                        <a:t>ICMPv6 neighbor discovery is the IPv6 replacement for the IPv4 ARP.</a:t>
                      </a:r>
                    </a:p>
                  </a:txBody>
                  <a:tcPr marL="82124" marR="82124" marT="41061" marB="41061" anchor="ctr" horzOverflow="overflow"/>
                </a:tc>
              </a:tr>
              <a:tr h="1627265">
                <a:tc>
                  <a:txBody>
                    <a:bodyPr/>
                    <a:lstStyle/>
                    <a:p>
                      <a:pPr marL="0" marR="0" lvl="0" indent="0" algn="l" defTabSz="814388" rtl="0" eaLnBrk="1" fontAlgn="base" latinLnBrk="0" hangingPunct="1">
                        <a:lnSpc>
                          <a:spcPct val="95000"/>
                        </a:lnSpc>
                        <a:spcBef>
                          <a:spcPct val="50000"/>
                        </a:spcBef>
                        <a:spcAft>
                          <a:spcPct val="0"/>
                        </a:spcAft>
                        <a:buClr>
                          <a:srgbClr val="708CA1"/>
                        </a:buClr>
                        <a:buSzTx/>
                        <a:buFont typeface="Wingdings" pitchFamily="2" charset="2"/>
                        <a:buNone/>
                        <a:tabLst/>
                      </a:pP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debug ipv6 packet [</a:t>
                      </a:r>
                      <a:r>
                        <a:rPr kumimoji="0" lang="en-US" sz="1600" b="0" i="1" u="none" strike="noStrike" kern="1200" cap="none" normalizeH="0" baseline="0" dirty="0" smtClean="0">
                          <a:ln>
                            <a:noFill/>
                          </a:ln>
                          <a:solidFill>
                            <a:schemeClr val="dk1"/>
                          </a:solidFill>
                          <a:effectLst/>
                          <a:latin typeface="Courier New" pitchFamily="49" charset="0"/>
                          <a:ea typeface="+mn-ea"/>
                          <a:cs typeface="Courier New" pitchFamily="49" charset="0"/>
                        </a:rPr>
                        <a:t>access-list access-list-name</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[detail]</a:t>
                      </a:r>
                    </a:p>
                  </a:txBody>
                  <a:tcPr marL="82296" marR="82296" marT="36576" marB="36576" anchor="ctr" horzOverflow="overflow"/>
                </a:tc>
                <a:tc>
                  <a:txBody>
                    <a:bodyPr/>
                    <a:lstStyle/>
                    <a:p>
                      <a:pPr marL="0" marR="0" lvl="0" indent="0" algn="l" defTabSz="814388" rtl="0" eaLnBrk="1" fontAlgn="base" latinLnBrk="0" hangingPunct="1">
                        <a:lnSpc>
                          <a:spcPct val="100000"/>
                        </a:lnSpc>
                        <a:spcBef>
                          <a:spcPct val="50000"/>
                        </a:spcBef>
                        <a:spcAft>
                          <a:spcPct val="0"/>
                        </a:spcAft>
                        <a:buClr>
                          <a:srgbClr val="708CA1"/>
                        </a:buClr>
                        <a:buSzTx/>
                        <a:buFont typeface="Wingdings" pitchFamily="2" charset="2"/>
                        <a:buNone/>
                        <a:tabLst/>
                      </a:pPr>
                      <a:r>
                        <a:rPr kumimoji="0" lang="en-US" sz="1600" u="none" strike="noStrike" kern="1200" cap="none" normalizeH="0" baseline="0" dirty="0" smtClean="0">
                          <a:ln>
                            <a:noFill/>
                          </a:ln>
                          <a:solidFill>
                            <a:schemeClr val="dk1"/>
                          </a:solidFill>
                          <a:effectLst/>
                          <a:latin typeface="+mn-lt"/>
                          <a:ea typeface="+mn-ea"/>
                          <a:cs typeface="+mn-cs"/>
                        </a:rPr>
                        <a:t>Displays information associated with IPv6 packet processing. </a:t>
                      </a:r>
                    </a:p>
                    <a:p>
                      <a:pPr marL="177800" marR="0" lvl="0" indent="-177800" algn="l" defTabSz="814388" rtl="0" eaLnBrk="1" fontAlgn="base" latinLnBrk="0" hangingPunct="1">
                        <a:lnSpc>
                          <a:spcPct val="100000"/>
                        </a:lnSpc>
                        <a:spcBef>
                          <a:spcPct val="50000"/>
                        </a:spcBef>
                        <a:spcAft>
                          <a:spcPct val="0"/>
                        </a:spcAft>
                        <a:buClr>
                          <a:srgbClr val="708CA1"/>
                        </a:buClr>
                        <a:buSzTx/>
                        <a:buFont typeface="Arial" pitchFamily="34" charset="0"/>
                        <a:buChar char="•"/>
                        <a:tabLst/>
                      </a:pPr>
                      <a:r>
                        <a:rPr kumimoji="0" lang="en-US" sz="1600" u="none" strike="noStrike" kern="1200" cap="none" normalizeH="0" baseline="0" dirty="0" smtClean="0">
                          <a:ln>
                            <a:noFill/>
                          </a:ln>
                          <a:solidFill>
                            <a:schemeClr val="dk1"/>
                          </a:solidFill>
                          <a:effectLst/>
                          <a:latin typeface="+mn-lt"/>
                          <a:ea typeface="+mn-ea"/>
                          <a:cs typeface="+mn-cs"/>
                        </a:rPr>
                        <a:t>When an IPv6 access list is specified, only packets permitted by the ACL are displayed. </a:t>
                      </a:r>
                    </a:p>
                    <a:p>
                      <a:pPr marL="177800" marR="0" lvl="0" indent="-177800" algn="l" defTabSz="814388" rtl="0" eaLnBrk="1" fontAlgn="base" latinLnBrk="0" hangingPunct="1">
                        <a:lnSpc>
                          <a:spcPct val="100000"/>
                        </a:lnSpc>
                        <a:spcBef>
                          <a:spcPct val="50000"/>
                        </a:spcBef>
                        <a:spcAft>
                          <a:spcPct val="0"/>
                        </a:spcAft>
                        <a:buClr>
                          <a:srgbClr val="708CA1"/>
                        </a:buClr>
                        <a:buSzTx/>
                        <a:buFont typeface="Arial" pitchFamily="34" charset="0"/>
                        <a:buChar char="•"/>
                        <a:tabLst/>
                      </a:pPr>
                      <a:r>
                        <a:rPr kumimoji="0" lang="en-US" sz="1600" u="none" strike="noStrike" kern="1200" cap="none" normalizeH="0" baseline="0" dirty="0" smtClean="0">
                          <a:ln>
                            <a:noFill/>
                          </a:ln>
                          <a:solidFill>
                            <a:schemeClr val="dk1"/>
                          </a:solidFill>
                          <a:effectLst/>
                          <a:latin typeface="+mn-lt"/>
                          <a:ea typeface="+mn-ea"/>
                          <a:cs typeface="+mn-cs"/>
                        </a:rPr>
                        <a:t>The</a:t>
                      </a:r>
                      <a:r>
                        <a:rPr kumimoji="0" lang="en-US" sz="1600" b="1" u="none" strike="noStrike" kern="1200" cap="none" normalizeH="0" baseline="0" dirty="0" smtClean="0">
                          <a:ln>
                            <a:noFill/>
                          </a:ln>
                          <a:solidFill>
                            <a:schemeClr val="dk1"/>
                          </a:solidFill>
                          <a:effectLst/>
                          <a:latin typeface="Courier New" pitchFamily="49" charset="0"/>
                          <a:ea typeface="+mn-ea"/>
                          <a:cs typeface="Courier New" pitchFamily="49" charset="0"/>
                        </a:rPr>
                        <a:t> detail </a:t>
                      </a:r>
                      <a:r>
                        <a:rPr kumimoji="0" lang="en-US" sz="1600" u="none" strike="noStrike" kern="1200" cap="none" normalizeH="0" baseline="0" dirty="0" smtClean="0">
                          <a:ln>
                            <a:noFill/>
                          </a:ln>
                          <a:solidFill>
                            <a:schemeClr val="dk1"/>
                          </a:solidFill>
                          <a:effectLst/>
                          <a:latin typeface="+mn-lt"/>
                          <a:ea typeface="+mn-ea"/>
                          <a:cs typeface="+mn-cs"/>
                        </a:rPr>
                        <a:t>keyword displays more information.</a:t>
                      </a:r>
                    </a:p>
                  </a:txBody>
                  <a:tcPr marL="82124" marR="82124" marT="41061" marB="41061" anchor="ctr" horzOverflow="overflow"/>
                </a:tc>
              </a:tr>
            </a:tbl>
          </a:graphicData>
        </a:graphic>
      </p:graphicFrame>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Enable IPv6 Routing</a:t>
            </a:r>
            <a:endParaRPr lang="en-US" sz="2900" dirty="0"/>
          </a:p>
        </p:txBody>
      </p:sp>
      <p:sp>
        <p:nvSpPr>
          <p:cNvPr id="13" name="Content Placeholder 12"/>
          <p:cNvSpPr>
            <a:spLocks noGrp="1"/>
          </p:cNvSpPr>
          <p:nvPr>
            <p:ph idx="1"/>
          </p:nvPr>
        </p:nvSpPr>
        <p:spPr/>
        <p:txBody>
          <a:bodyPr>
            <a:normAutofit/>
          </a:bodyPr>
          <a:lstStyle/>
          <a:p>
            <a:r>
              <a:rPr lang="en-US" dirty="0" smtClean="0"/>
              <a:t>Enable the forwarding of IPv6 unicast datagrams.</a:t>
            </a:r>
          </a:p>
        </p:txBody>
      </p:sp>
      <p:sp>
        <p:nvSpPr>
          <p:cNvPr id="14" name="Text Placeholder 13"/>
          <p:cNvSpPr>
            <a:spLocks noGrp="1"/>
          </p:cNvSpPr>
          <p:nvPr>
            <p:ph type="body" sz="quarter" idx="10"/>
          </p:nvPr>
        </p:nvSpPr>
        <p:spPr/>
        <p:txBody>
          <a:bodyPr/>
          <a:lstStyle/>
          <a:p>
            <a:r>
              <a:rPr lang="en-US" dirty="0" smtClean="0"/>
              <a:t>Router(config)#</a:t>
            </a:r>
            <a:endParaRPr lang="en-US" dirty="0"/>
          </a:p>
        </p:txBody>
      </p:sp>
      <p:sp>
        <p:nvSpPr>
          <p:cNvPr id="15" name="Text Placeholder 14"/>
          <p:cNvSpPr>
            <a:spLocks noGrp="1"/>
          </p:cNvSpPr>
          <p:nvPr>
            <p:ph type="body" sz="quarter" idx="11"/>
          </p:nvPr>
        </p:nvSpPr>
        <p:spPr>
          <a:xfrm>
            <a:off x="615326" y="1981200"/>
            <a:ext cx="7745412" cy="381000"/>
          </a:xfrm>
        </p:spPr>
        <p:txBody>
          <a:bodyPr/>
          <a:lstStyle/>
          <a:p>
            <a:r>
              <a:rPr lang="en-US" dirty="0" smtClean="0"/>
              <a:t>ipv6 unicast-routing</a:t>
            </a:r>
            <a:endParaRPr lang="en-US" dirty="0"/>
          </a:p>
        </p:txBody>
      </p:sp>
      <p:sp>
        <p:nvSpPr>
          <p:cNvPr id="7" name="Content Placeholder 6"/>
          <p:cNvSpPr>
            <a:spLocks noGrp="1"/>
          </p:cNvSpPr>
          <p:nvPr>
            <p:ph idx="12"/>
          </p:nvPr>
        </p:nvSpPr>
        <p:spPr>
          <a:xfrm>
            <a:off x="279400" y="2652766"/>
            <a:ext cx="8483600" cy="3320143"/>
          </a:xfrm>
        </p:spPr>
        <p:txBody>
          <a:bodyPr>
            <a:normAutofit/>
          </a:bodyPr>
          <a:lstStyle/>
          <a:p>
            <a:r>
              <a:rPr lang="en-US" dirty="0" smtClean="0"/>
              <a:t>Command is only required before configuring an IPv6 routing protocol. </a:t>
            </a:r>
          </a:p>
          <a:p>
            <a:pPr lvl="1"/>
            <a:r>
              <a:rPr lang="en-US" dirty="0" smtClean="0">
                <a:ea typeface="+mn-ea"/>
                <a:cs typeface="+mn-cs"/>
              </a:rPr>
              <a:t>Command is not needed before configuring IPv6 interface addresses. </a:t>
            </a:r>
          </a:p>
          <a:p>
            <a:pPr lvl="1"/>
            <a:r>
              <a:rPr lang="en-US" dirty="0" smtClean="0"/>
              <a:t>It is also required for the interface to provide stateless  auto-configuration.</a:t>
            </a:r>
          </a:p>
          <a:p>
            <a:r>
              <a:rPr lang="en-US" dirty="0" smtClean="0"/>
              <a:t>Configuring</a:t>
            </a:r>
            <a:r>
              <a:rPr lang="en-US" b="1" dirty="0" smtClean="0">
                <a:latin typeface="Courier New" pitchFamily="49" charset="0"/>
                <a:cs typeface="Courier New" pitchFamily="49" charset="0"/>
              </a:rPr>
              <a:t> no ipv6 unicast-routing </a:t>
            </a:r>
            <a:r>
              <a:rPr lang="en-US" dirty="0" smtClean="0"/>
              <a:t>disables the IPv6 routing capabilities of the router and the router acts as an IPv6 end-station.</a:t>
            </a:r>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Enable CEF for IPv6</a:t>
            </a:r>
            <a:endParaRPr lang="en-US" sz="2900" dirty="0"/>
          </a:p>
        </p:txBody>
      </p:sp>
      <p:sp>
        <p:nvSpPr>
          <p:cNvPr id="13" name="Content Placeholder 12"/>
          <p:cNvSpPr>
            <a:spLocks noGrp="1"/>
          </p:cNvSpPr>
          <p:nvPr>
            <p:ph idx="1"/>
          </p:nvPr>
        </p:nvSpPr>
        <p:spPr/>
        <p:txBody>
          <a:bodyPr>
            <a:normAutofit/>
          </a:bodyPr>
          <a:lstStyle/>
          <a:p>
            <a:r>
              <a:rPr lang="en-US" dirty="0" smtClean="0"/>
              <a:t>Enable Cisco Express Forwarding (CEF) for IPv6 (CEFv6).</a:t>
            </a:r>
          </a:p>
        </p:txBody>
      </p:sp>
      <p:sp>
        <p:nvSpPr>
          <p:cNvPr id="14" name="Text Placeholder 13"/>
          <p:cNvSpPr>
            <a:spLocks noGrp="1"/>
          </p:cNvSpPr>
          <p:nvPr>
            <p:ph type="body" sz="quarter" idx="10"/>
          </p:nvPr>
        </p:nvSpPr>
        <p:spPr/>
        <p:txBody>
          <a:bodyPr/>
          <a:lstStyle/>
          <a:p>
            <a:r>
              <a:rPr lang="en-US" dirty="0" smtClean="0"/>
              <a:t>Router(config)#</a:t>
            </a:r>
            <a:endParaRPr lang="en-US" dirty="0"/>
          </a:p>
        </p:txBody>
      </p:sp>
      <p:sp>
        <p:nvSpPr>
          <p:cNvPr id="15" name="Text Placeholder 14"/>
          <p:cNvSpPr>
            <a:spLocks noGrp="1"/>
          </p:cNvSpPr>
          <p:nvPr>
            <p:ph type="body" sz="quarter" idx="11"/>
          </p:nvPr>
        </p:nvSpPr>
        <p:spPr>
          <a:xfrm>
            <a:off x="615326" y="1981200"/>
            <a:ext cx="7745412" cy="381000"/>
          </a:xfrm>
        </p:spPr>
        <p:txBody>
          <a:bodyPr/>
          <a:lstStyle/>
          <a:p>
            <a:r>
              <a:rPr lang="en-US" dirty="0" smtClean="0"/>
              <a:t>ipv6 cef</a:t>
            </a:r>
            <a:endParaRPr lang="en-US" dirty="0"/>
          </a:p>
        </p:txBody>
      </p:sp>
      <p:sp>
        <p:nvSpPr>
          <p:cNvPr id="7" name="Content Placeholder 6"/>
          <p:cNvSpPr>
            <a:spLocks noGrp="1"/>
          </p:cNvSpPr>
          <p:nvPr>
            <p:ph idx="12"/>
          </p:nvPr>
        </p:nvSpPr>
        <p:spPr>
          <a:xfrm>
            <a:off x="279400" y="2582428"/>
            <a:ext cx="8483600" cy="3320143"/>
          </a:xfrm>
        </p:spPr>
        <p:txBody>
          <a:bodyPr>
            <a:normAutofit/>
          </a:bodyPr>
          <a:lstStyle/>
          <a:p>
            <a:r>
              <a:rPr lang="en-US" dirty="0" smtClean="0"/>
              <a:t>An optional command, CEFv6 is an advanced Layer 3 IP switching technology for the forwarding of IPv6 packets.</a:t>
            </a:r>
          </a:p>
          <a:p>
            <a:pPr lvl="1"/>
            <a:r>
              <a:rPr lang="en-US" dirty="0" smtClean="0"/>
              <a:t>It is required for some other IPv6 features to operate. </a:t>
            </a:r>
          </a:p>
          <a:p>
            <a:pPr lvl="1"/>
            <a:r>
              <a:rPr lang="en-US" dirty="0" smtClean="0"/>
              <a:t>When enabled, network entries in the IPv6 routing table are reflected in the Forwarding Information Bases (FIBs).</a:t>
            </a:r>
          </a:p>
          <a:p>
            <a:pPr lvl="1"/>
            <a:r>
              <a:rPr lang="en-US" dirty="0" smtClean="0"/>
              <a:t>The IPv6 adjacency </a:t>
            </a:r>
            <a:r>
              <a:rPr lang="en-US" smtClean="0"/>
              <a:t>tables maintain </a:t>
            </a:r>
            <a:r>
              <a:rPr lang="en-US" dirty="0" smtClean="0"/>
              <a:t>Layer 2 next-hop addresses for all entries that are in each FIB.</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42" name="Rectangle 2"/>
          <p:cNvSpPr>
            <a:spLocks noGrp="1" noChangeArrowheads="1"/>
          </p:cNvSpPr>
          <p:nvPr>
            <p:ph type="title"/>
          </p:nvPr>
        </p:nvSpPr>
        <p:spPr/>
        <p:txBody>
          <a:bodyPr/>
          <a:lstStyle/>
          <a:p>
            <a:r>
              <a:rPr lang="en-US" dirty="0" smtClean="0"/>
              <a:t>IP Address Depletion</a:t>
            </a:r>
          </a:p>
        </p:txBody>
      </p:sp>
      <p:sp>
        <p:nvSpPr>
          <p:cNvPr id="11267" name="Rectangle 3"/>
          <p:cNvSpPr>
            <a:spLocks noGrp="1" noChangeArrowheads="1"/>
          </p:cNvSpPr>
          <p:nvPr>
            <p:ph idx="1"/>
          </p:nvPr>
        </p:nvSpPr>
        <p:spPr/>
        <p:txBody>
          <a:bodyPr/>
          <a:lstStyle/>
          <a:p>
            <a:r>
              <a:rPr lang="en-US" dirty="0" smtClean="0"/>
              <a:t>All of this growth is causing the Internet to run out of public IPv4 address.</a:t>
            </a:r>
          </a:p>
        </p:txBody>
      </p:sp>
      <p:grpSp>
        <p:nvGrpSpPr>
          <p:cNvPr id="2" name="Group 7"/>
          <p:cNvGrpSpPr/>
          <p:nvPr/>
        </p:nvGrpSpPr>
        <p:grpSpPr>
          <a:xfrm>
            <a:off x="1562100" y="2023697"/>
            <a:ext cx="5695950" cy="4283686"/>
            <a:chOff x="1562100" y="2140927"/>
            <a:chExt cx="5695950" cy="4283686"/>
          </a:xfrm>
        </p:grpSpPr>
        <p:pic>
          <p:nvPicPr>
            <p:cNvPr id="5" name="Picture 6" descr="1993"/>
            <p:cNvPicPr>
              <a:picLocks noChangeAspect="1" noChangeArrowheads="1"/>
            </p:cNvPicPr>
            <p:nvPr/>
          </p:nvPicPr>
          <p:blipFill>
            <a:blip r:embed="rId2" cstate="print"/>
            <a:srcRect/>
            <a:stretch>
              <a:fillRect/>
            </a:stretch>
          </p:blipFill>
          <p:spPr bwMode="auto">
            <a:xfrm>
              <a:off x="1562100" y="2152650"/>
              <a:ext cx="5695950" cy="4271963"/>
            </a:xfrm>
            <a:prstGeom prst="rect">
              <a:avLst/>
            </a:prstGeom>
            <a:noFill/>
            <a:ln w="9525">
              <a:noFill/>
              <a:miter lim="800000"/>
              <a:headEnd/>
              <a:tailEnd/>
            </a:ln>
          </p:spPr>
        </p:pic>
        <p:pic>
          <p:nvPicPr>
            <p:cNvPr id="6" name="Picture 4" descr="2000"/>
            <p:cNvPicPr>
              <a:picLocks noChangeAspect="1" noChangeArrowheads="1"/>
            </p:cNvPicPr>
            <p:nvPr/>
          </p:nvPicPr>
          <p:blipFill>
            <a:blip r:embed="rId3" cstate="print"/>
            <a:srcRect/>
            <a:stretch>
              <a:fillRect/>
            </a:stretch>
          </p:blipFill>
          <p:spPr bwMode="auto">
            <a:xfrm>
              <a:off x="1562100" y="2152650"/>
              <a:ext cx="5695950" cy="4271963"/>
            </a:xfrm>
            <a:prstGeom prst="rect">
              <a:avLst/>
            </a:prstGeom>
            <a:noFill/>
            <a:ln w="9525">
              <a:noFill/>
              <a:miter lim="800000"/>
              <a:headEnd/>
              <a:tailEnd/>
            </a:ln>
          </p:spPr>
        </p:pic>
        <p:pic>
          <p:nvPicPr>
            <p:cNvPr id="7" name="Picture 5" descr="2007"/>
            <p:cNvPicPr>
              <a:picLocks noChangeAspect="1" noChangeArrowheads="1"/>
            </p:cNvPicPr>
            <p:nvPr/>
          </p:nvPicPr>
          <p:blipFill>
            <a:blip r:embed="rId4" cstate="print"/>
            <a:srcRect/>
            <a:stretch>
              <a:fillRect/>
            </a:stretch>
          </p:blipFill>
          <p:spPr bwMode="auto">
            <a:xfrm>
              <a:off x="1562100" y="2140927"/>
              <a:ext cx="5695950" cy="4271963"/>
            </a:xfrm>
            <a:prstGeom prst="rect">
              <a:avLst/>
            </a:prstGeom>
            <a:noFill/>
            <a:ln w="9525">
              <a:noFill/>
              <a:miter lim="800000"/>
              <a:headEnd/>
              <a:tailEnd/>
            </a:ln>
          </p:spPr>
        </p:pic>
      </p:gr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Configuring IPv6 Unicast Addresses</a:t>
            </a:r>
            <a:endParaRPr lang="en-US" dirty="0"/>
          </a:p>
        </p:txBody>
      </p:sp>
      <p:graphicFrame>
        <p:nvGraphicFramePr>
          <p:cNvPr id="7" name="Content Placeholder 6"/>
          <p:cNvGraphicFramePr>
            <a:graphicFrameLocks noGrp="1"/>
          </p:cNvGraphicFramePr>
          <p:nvPr>
            <p:ph idx="1"/>
          </p:nvPr>
        </p:nvGraphicFramePr>
        <p:xfrm>
          <a:off x="279400" y="1016000"/>
          <a:ext cx="8520113" cy="5448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ontent Placeholder 6"/>
          <p:cNvGraphicFramePr>
            <a:graphicFrameLocks/>
          </p:cNvGraphicFramePr>
          <p:nvPr/>
        </p:nvGraphicFramePr>
        <p:xfrm>
          <a:off x="279400" y="1182688"/>
          <a:ext cx="8520113" cy="5132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4"/>
          <p:cNvSpPr>
            <a:spLocks noGrp="1"/>
          </p:cNvSpPr>
          <p:nvPr>
            <p:ph type="title"/>
          </p:nvPr>
        </p:nvSpPr>
        <p:spPr/>
        <p:txBody>
          <a:bodyPr>
            <a:normAutofit/>
          </a:bodyPr>
          <a:lstStyle/>
          <a:p>
            <a:r>
              <a:rPr lang="en-US" dirty="0" smtClean="0"/>
              <a:t>Configuring IPv6 Unicast Addresses</a:t>
            </a:r>
            <a:endParaRPr lang="en-US" dirty="0"/>
          </a:p>
        </p:txBody>
      </p:sp>
      <p:sp>
        <p:nvSpPr>
          <p:cNvPr id="4" name="Rectangle 3"/>
          <p:cNvSpPr/>
          <p:nvPr/>
        </p:nvSpPr>
        <p:spPr bwMode="auto">
          <a:xfrm>
            <a:off x="2330994" y="3304903"/>
            <a:ext cx="1915886" cy="928914"/>
          </a:xfrm>
          <a:prstGeom prst="rect">
            <a:avLst/>
          </a:prstGeom>
          <a:solidFill>
            <a:schemeClr val="bg1">
              <a:alpha val="63000"/>
            </a:schemeClr>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2598057" y="4230914"/>
            <a:ext cx="2024744" cy="928914"/>
          </a:xfrm>
          <a:prstGeom prst="rect">
            <a:avLst/>
          </a:prstGeom>
          <a:solidFill>
            <a:schemeClr val="bg1">
              <a:alpha val="6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6368868" y="3258457"/>
            <a:ext cx="1915886" cy="928914"/>
          </a:xfrm>
          <a:prstGeom prst="rect">
            <a:avLst/>
          </a:prstGeom>
          <a:solidFill>
            <a:schemeClr val="bg1">
              <a:alpha val="63000"/>
            </a:schemeClr>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 name="Rectangle 8"/>
          <p:cNvSpPr/>
          <p:nvPr/>
        </p:nvSpPr>
        <p:spPr bwMode="auto">
          <a:xfrm>
            <a:off x="6640285" y="4184467"/>
            <a:ext cx="2024744" cy="2235201"/>
          </a:xfrm>
          <a:prstGeom prst="rect">
            <a:avLst/>
          </a:prstGeom>
          <a:solidFill>
            <a:schemeClr val="bg1">
              <a:alpha val="6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 name="Rectangle 9"/>
          <p:cNvSpPr/>
          <p:nvPr/>
        </p:nvSpPr>
        <p:spPr bwMode="auto">
          <a:xfrm>
            <a:off x="4789713" y="5384800"/>
            <a:ext cx="1872341" cy="928910"/>
          </a:xfrm>
          <a:prstGeom prst="rect">
            <a:avLst/>
          </a:prstGeom>
          <a:solidFill>
            <a:schemeClr val="bg1">
              <a:alpha val="6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3" name="Rectangle 12"/>
          <p:cNvSpPr/>
          <p:nvPr/>
        </p:nvSpPr>
        <p:spPr bwMode="auto">
          <a:xfrm>
            <a:off x="4644571" y="4731658"/>
            <a:ext cx="145143" cy="1553028"/>
          </a:xfrm>
          <a:prstGeom prst="rect">
            <a:avLst/>
          </a:prstGeom>
          <a:solidFill>
            <a:schemeClr val="bg1">
              <a:alpha val="6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Enable IPv6 on an Interface</a:t>
            </a:r>
            <a:endParaRPr lang="en-US" sz="2900" dirty="0"/>
          </a:p>
        </p:txBody>
      </p:sp>
      <p:sp>
        <p:nvSpPr>
          <p:cNvPr id="13" name="Content Placeholder 12"/>
          <p:cNvSpPr>
            <a:spLocks noGrp="1"/>
          </p:cNvSpPr>
          <p:nvPr>
            <p:ph idx="1"/>
          </p:nvPr>
        </p:nvSpPr>
        <p:spPr/>
        <p:txBody>
          <a:bodyPr>
            <a:normAutofit/>
          </a:bodyPr>
          <a:lstStyle/>
          <a:p>
            <a:r>
              <a:rPr lang="en-US" dirty="0" smtClean="0"/>
              <a:t>Configure an IPv6 address and prefix.</a:t>
            </a:r>
          </a:p>
        </p:txBody>
      </p:sp>
      <p:sp>
        <p:nvSpPr>
          <p:cNvPr id="14" name="Text Placeholder 13"/>
          <p:cNvSpPr>
            <a:spLocks noGrp="1"/>
          </p:cNvSpPr>
          <p:nvPr>
            <p:ph type="body" sz="quarter" idx="10"/>
          </p:nvPr>
        </p:nvSpPr>
        <p:spPr/>
        <p:txBody>
          <a:bodyPr/>
          <a:lstStyle/>
          <a:p>
            <a:r>
              <a:rPr lang="en-US" dirty="0" smtClean="0"/>
              <a:t>Router(config-if)#</a:t>
            </a:r>
            <a:endParaRPr lang="en-US" dirty="0"/>
          </a:p>
        </p:txBody>
      </p:sp>
      <p:sp>
        <p:nvSpPr>
          <p:cNvPr id="15" name="Text Placeholder 14"/>
          <p:cNvSpPr>
            <a:spLocks noGrp="1"/>
          </p:cNvSpPr>
          <p:nvPr>
            <p:ph type="body" sz="quarter" idx="11"/>
          </p:nvPr>
        </p:nvSpPr>
        <p:spPr>
          <a:xfrm>
            <a:off x="615326" y="1981200"/>
            <a:ext cx="7745412" cy="381000"/>
          </a:xfrm>
        </p:spPr>
        <p:txBody>
          <a:bodyPr>
            <a:normAutofit fontScale="92500"/>
          </a:bodyPr>
          <a:lstStyle/>
          <a:p>
            <a:r>
              <a:rPr lang="en-US" dirty="0" smtClean="0"/>
              <a:t>ipv6 address </a:t>
            </a:r>
            <a:r>
              <a:rPr lang="en-US" b="0" i="1" dirty="0" smtClean="0"/>
              <a:t>address</a:t>
            </a:r>
            <a:r>
              <a:rPr lang="en-US" dirty="0" smtClean="0"/>
              <a:t>/</a:t>
            </a:r>
            <a:r>
              <a:rPr lang="en-US" b="0" i="1" dirty="0" smtClean="0"/>
              <a:t>prefix-length </a:t>
            </a:r>
            <a:r>
              <a:rPr lang="en-US" dirty="0" smtClean="0"/>
              <a:t>[link-local | eui-64]</a:t>
            </a:r>
            <a:endParaRPr lang="en-US" dirty="0"/>
          </a:p>
        </p:txBody>
      </p:sp>
      <p:sp>
        <p:nvSpPr>
          <p:cNvPr id="7" name="Content Placeholder 6"/>
          <p:cNvSpPr>
            <a:spLocks noGrp="1"/>
          </p:cNvSpPr>
          <p:nvPr>
            <p:ph idx="12"/>
          </p:nvPr>
        </p:nvSpPr>
        <p:spPr>
          <a:xfrm>
            <a:off x="279400" y="2605874"/>
            <a:ext cx="8483600" cy="3320143"/>
          </a:xfrm>
        </p:spPr>
        <p:txBody>
          <a:bodyPr>
            <a:normAutofit/>
          </a:bodyPr>
          <a:lstStyle/>
          <a:p>
            <a:r>
              <a:rPr lang="en-US" sz="2000" dirty="0" smtClean="0"/>
              <a:t>Command is used to statically configure an IPv6 address and prefix on an interface.</a:t>
            </a:r>
          </a:p>
          <a:p>
            <a:pPr lvl="1"/>
            <a:r>
              <a:rPr lang="en-US" sz="1800" dirty="0" smtClean="0"/>
              <a:t>This enables IPv6 processing on the interface. </a:t>
            </a:r>
          </a:p>
          <a:p>
            <a:r>
              <a:rPr lang="en-US" sz="2000" dirty="0" smtClean="0"/>
              <a:t>The</a:t>
            </a:r>
            <a:r>
              <a:rPr lang="en-US" sz="2000" b="1" dirty="0" smtClean="0">
                <a:latin typeface="Courier New" pitchFamily="49" charset="0"/>
                <a:cs typeface="Courier New" pitchFamily="49" charset="0"/>
              </a:rPr>
              <a:t> link-local </a:t>
            </a:r>
            <a:r>
              <a:rPr lang="en-US" sz="2000" dirty="0" smtClean="0"/>
              <a:t>parameter configures the address as the link-local address on the interface.</a:t>
            </a:r>
          </a:p>
          <a:p>
            <a:r>
              <a:rPr lang="en-US" sz="2000" dirty="0" smtClean="0"/>
              <a:t>The</a:t>
            </a:r>
            <a:r>
              <a:rPr lang="en-US" sz="2000" b="1" dirty="0" smtClean="0">
                <a:latin typeface="Courier New" pitchFamily="49" charset="0"/>
                <a:cs typeface="Courier New" pitchFamily="49" charset="0"/>
              </a:rPr>
              <a:t> eui-64 </a:t>
            </a:r>
            <a:r>
              <a:rPr lang="en-US" sz="2000" dirty="0" smtClean="0"/>
              <a:t>parameter completes a global IPv6 address using an EUI-64 format interface ID. </a:t>
            </a:r>
          </a:p>
        </p:txBody>
      </p:sp>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bwMode="auto">
          <a:xfrm>
            <a:off x="1676400" y="2628900"/>
            <a:ext cx="29337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Assigning a Link-Local Address</a:t>
            </a:r>
            <a:endParaRPr lang="en-US" dirty="0"/>
          </a:p>
        </p:txBody>
      </p:sp>
      <p:sp>
        <p:nvSpPr>
          <p:cNvPr id="6" name="Content Placeholder 5"/>
          <p:cNvSpPr>
            <a:spLocks noGrp="1"/>
          </p:cNvSpPr>
          <p:nvPr>
            <p:ph idx="11"/>
          </p:nvPr>
        </p:nvSpPr>
        <p:spPr>
          <a:xfrm>
            <a:off x="279400" y="3423138"/>
            <a:ext cx="8520354" cy="3000967"/>
          </a:xfrm>
        </p:spPr>
        <p:txBody>
          <a:bodyPr>
            <a:normAutofit/>
          </a:bodyPr>
          <a:lstStyle/>
          <a:p>
            <a:r>
              <a:rPr lang="en-US" sz="2000" dirty="0" smtClean="0"/>
              <a:t>Link-local addresses are created:</a:t>
            </a:r>
          </a:p>
          <a:p>
            <a:pPr lvl="1"/>
            <a:r>
              <a:rPr lang="en-US" sz="1800" dirty="0" smtClean="0"/>
              <a:t>Automatically using the EUI-64 format if the interface has IPv6 enabled on it or a global IPv6 address configured.</a:t>
            </a:r>
          </a:p>
          <a:p>
            <a:pPr lvl="1"/>
            <a:r>
              <a:rPr lang="en-US" sz="1800" dirty="0" smtClean="0"/>
              <a:t>Manually configured interface ID. </a:t>
            </a:r>
          </a:p>
          <a:p>
            <a:pPr lvl="2"/>
            <a:r>
              <a:rPr lang="en-US" sz="1600" dirty="0" smtClean="0"/>
              <a:t>Manually configured interface IDs are easier to remember than EUI</a:t>
            </a:r>
            <a:r>
              <a:rPr lang="en-US" sz="1400" dirty="0" smtClean="0"/>
              <a:t>-64 generated IDs.</a:t>
            </a:r>
          </a:p>
          <a:p>
            <a:r>
              <a:rPr lang="en-US" sz="2000" dirty="0" smtClean="0"/>
              <a:t>Notice that the prefix mask is not required on link-local addresses because they are not </a:t>
            </a:r>
            <a:r>
              <a:rPr lang="en-US" sz="2000" smtClean="0"/>
              <a:t>routed.</a:t>
            </a:r>
            <a:endParaRPr lang="en-US" sz="2000" dirty="0" smtClean="0"/>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35" name="Picture 37"/>
          <p:cNvPicPr>
            <a:picLocks noChangeArrowheads="1"/>
          </p:cNvPicPr>
          <p:nvPr/>
        </p:nvPicPr>
        <p:blipFill>
          <a:blip r:embed="rId3" cstate="print"/>
          <a:srcRect/>
          <a:stretch>
            <a:fillRect/>
          </a:stretch>
        </p:blipFill>
        <p:spPr bwMode="auto">
          <a:xfrm>
            <a:off x="5504993" y="1380216"/>
            <a:ext cx="870351" cy="451691"/>
          </a:xfrm>
          <a:prstGeom prst="rect">
            <a:avLst/>
          </a:prstGeom>
          <a:noFill/>
          <a:ln w="9525">
            <a:noFill/>
            <a:miter lim="800000"/>
            <a:headEnd/>
            <a:tailEnd/>
          </a:ln>
        </p:spPr>
      </p:pic>
      <p:sp>
        <p:nvSpPr>
          <p:cNvPr id="36" name="TextBox 35"/>
          <p:cNvSpPr txBox="1"/>
          <p:nvPr/>
        </p:nvSpPr>
        <p:spPr>
          <a:xfrm>
            <a:off x="5776194" y="159844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7" name="TextBox 36"/>
          <p:cNvSpPr txBox="1"/>
          <p:nvPr/>
        </p:nvSpPr>
        <p:spPr>
          <a:xfrm>
            <a:off x="3572491" y="1191388"/>
            <a:ext cx="945988" cy="160898"/>
          </a:xfrm>
          <a:prstGeom prst="rect">
            <a:avLst/>
          </a:prstGeom>
          <a:noFill/>
        </p:spPr>
        <p:txBody>
          <a:bodyPr wrap="square" lIns="0" tIns="0" rIns="0" bIns="0" rtlCol="0" anchor="ctr" anchorCtr="0">
            <a:noAutofit/>
          </a:bodyPr>
          <a:lstStyle/>
          <a:p>
            <a:endParaRPr lang="en-US" sz="1000" dirty="0"/>
          </a:p>
        </p:txBody>
      </p:sp>
      <p:pic>
        <p:nvPicPr>
          <p:cNvPr id="40" name="Picture 37"/>
          <p:cNvPicPr>
            <a:picLocks noChangeArrowheads="1"/>
          </p:cNvPicPr>
          <p:nvPr/>
        </p:nvPicPr>
        <p:blipFill>
          <a:blip r:embed="rId3" cstate="print"/>
          <a:srcRect/>
          <a:stretch>
            <a:fillRect/>
          </a:stretch>
        </p:blipFill>
        <p:spPr bwMode="auto">
          <a:xfrm>
            <a:off x="2557256" y="1382221"/>
            <a:ext cx="870351" cy="451691"/>
          </a:xfrm>
          <a:prstGeom prst="rect">
            <a:avLst/>
          </a:prstGeom>
          <a:noFill/>
          <a:ln w="9525">
            <a:noFill/>
            <a:miter lim="800000"/>
            <a:headEnd/>
            <a:tailEnd/>
          </a:ln>
        </p:spPr>
      </p:pic>
      <p:sp>
        <p:nvSpPr>
          <p:cNvPr id="41" name="TextBox 40"/>
          <p:cNvSpPr txBox="1"/>
          <p:nvPr/>
        </p:nvSpPr>
        <p:spPr>
          <a:xfrm>
            <a:off x="2828457" y="160044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43" name="TextBox 42"/>
          <p:cNvSpPr txBox="1"/>
          <p:nvPr/>
        </p:nvSpPr>
        <p:spPr>
          <a:xfrm>
            <a:off x="5277499" y="1409947"/>
            <a:ext cx="367861" cy="168853"/>
          </a:xfrm>
          <a:prstGeom prst="rect">
            <a:avLst/>
          </a:prstGeom>
          <a:noFill/>
        </p:spPr>
        <p:txBody>
          <a:bodyPr wrap="square" lIns="0" tIns="0" rIns="0" bIns="0" rtlCol="0" anchor="ctr" anchorCtr="0">
            <a:noAutofit/>
          </a:bodyPr>
          <a:lstStyle/>
          <a:p>
            <a:pPr algn="l"/>
            <a:r>
              <a:rPr lang="en-US" sz="1100" dirty="0" smtClean="0"/>
              <a:t>.2</a:t>
            </a:r>
            <a:endParaRPr lang="en-US" sz="1100" dirty="0"/>
          </a:p>
        </p:txBody>
      </p:sp>
      <p:cxnSp>
        <p:nvCxnSpPr>
          <p:cNvPr id="20" name="Straight Connector 19"/>
          <p:cNvCxnSpPr>
            <a:stCxn id="40" idx="3"/>
            <a:endCxn id="35" idx="1"/>
          </p:cNvCxnSpPr>
          <p:nvPr/>
        </p:nvCxnSpPr>
        <p:spPr bwMode="auto">
          <a:xfrm flipV="1">
            <a:off x="3427607" y="1606062"/>
            <a:ext cx="2077386" cy="2005"/>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22" name="Content Placeholder 15"/>
          <p:cNvSpPr txBox="1">
            <a:spLocks/>
          </p:cNvSpPr>
          <p:nvPr/>
        </p:nvSpPr>
        <p:spPr bwMode="auto">
          <a:xfrm>
            <a:off x="279400" y="2070101"/>
            <a:ext cx="8520113" cy="118109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interface fa0/0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address FE80::1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link-local use link-local address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address FE80::1 link-local</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end</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endParaRPr lang="en-US" sz="1200" b="1" kern="0" dirty="0" smtClean="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1866900" y="2438400"/>
            <a:ext cx="27432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Assigning a Static Link-Local Address</a:t>
            </a:r>
            <a:endParaRPr lang="en-US" dirty="0"/>
          </a:p>
        </p:txBody>
      </p:sp>
      <p:sp>
        <p:nvSpPr>
          <p:cNvPr id="6" name="Content Placeholder 5"/>
          <p:cNvSpPr>
            <a:spLocks noGrp="1"/>
          </p:cNvSpPr>
          <p:nvPr>
            <p:ph idx="11"/>
          </p:nvPr>
        </p:nvSpPr>
        <p:spPr>
          <a:xfrm>
            <a:off x="279400" y="5816599"/>
            <a:ext cx="8520354" cy="607505"/>
          </a:xfrm>
        </p:spPr>
        <p:txBody>
          <a:bodyPr>
            <a:normAutofit/>
          </a:bodyPr>
          <a:lstStyle/>
          <a:p>
            <a:pPr marL="236538" lvl="1">
              <a:spcBef>
                <a:spcPct val="50000"/>
              </a:spcBef>
              <a:buFont typeface="Wingdings" pitchFamily="2" charset="2"/>
              <a:buChar char="§"/>
            </a:pPr>
            <a:r>
              <a:rPr lang="en-US" dirty="0" smtClean="0">
                <a:ea typeface="+mn-ea"/>
                <a:cs typeface="+mn-cs"/>
              </a:rPr>
              <a:t>The output confirms the link-local address.</a:t>
            </a:r>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35" name="Picture 37"/>
          <p:cNvPicPr>
            <a:picLocks noChangeArrowheads="1"/>
          </p:cNvPicPr>
          <p:nvPr/>
        </p:nvPicPr>
        <p:blipFill>
          <a:blip r:embed="rId3" cstate="print"/>
          <a:srcRect/>
          <a:stretch>
            <a:fillRect/>
          </a:stretch>
        </p:blipFill>
        <p:spPr bwMode="auto">
          <a:xfrm>
            <a:off x="5504993" y="1380216"/>
            <a:ext cx="870351" cy="451691"/>
          </a:xfrm>
          <a:prstGeom prst="rect">
            <a:avLst/>
          </a:prstGeom>
          <a:noFill/>
          <a:ln w="9525">
            <a:noFill/>
            <a:miter lim="800000"/>
            <a:headEnd/>
            <a:tailEnd/>
          </a:ln>
        </p:spPr>
      </p:pic>
      <p:sp>
        <p:nvSpPr>
          <p:cNvPr id="36" name="TextBox 35"/>
          <p:cNvSpPr txBox="1"/>
          <p:nvPr/>
        </p:nvSpPr>
        <p:spPr>
          <a:xfrm>
            <a:off x="5776194" y="159844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7" name="TextBox 36"/>
          <p:cNvSpPr txBox="1"/>
          <p:nvPr/>
        </p:nvSpPr>
        <p:spPr>
          <a:xfrm>
            <a:off x="3572491" y="1191388"/>
            <a:ext cx="945988" cy="160898"/>
          </a:xfrm>
          <a:prstGeom prst="rect">
            <a:avLst/>
          </a:prstGeom>
          <a:noFill/>
        </p:spPr>
        <p:txBody>
          <a:bodyPr wrap="square" lIns="0" tIns="0" rIns="0" bIns="0" rtlCol="0" anchor="ctr" anchorCtr="0">
            <a:noAutofit/>
          </a:bodyPr>
          <a:lstStyle/>
          <a:p>
            <a:endParaRPr lang="en-US" sz="1000" dirty="0"/>
          </a:p>
        </p:txBody>
      </p:sp>
      <p:sp>
        <p:nvSpPr>
          <p:cNvPr id="38" name="TextBox 37"/>
          <p:cNvSpPr txBox="1"/>
          <p:nvPr/>
        </p:nvSpPr>
        <p:spPr>
          <a:xfrm>
            <a:off x="3483662" y="1387173"/>
            <a:ext cx="1013551" cy="165253"/>
          </a:xfrm>
          <a:prstGeom prst="rect">
            <a:avLst/>
          </a:prstGeom>
          <a:noFill/>
        </p:spPr>
        <p:txBody>
          <a:bodyPr wrap="square" lIns="0" tIns="0" rIns="0" bIns="0" rtlCol="0" anchor="ctr" anchorCtr="0">
            <a:noAutofit/>
          </a:bodyPr>
          <a:lstStyle/>
          <a:p>
            <a:pPr algn="l"/>
            <a:r>
              <a:rPr lang="en-US" sz="1100" kern="0" dirty="0" smtClean="0">
                <a:latin typeface="Courier New" pitchFamily="49" charset="0"/>
                <a:cs typeface="Courier New" pitchFamily="49" charset="0"/>
              </a:rPr>
              <a:t>FE80::1</a:t>
            </a:r>
            <a:endParaRPr lang="en-US" sz="1100" dirty="0"/>
          </a:p>
        </p:txBody>
      </p:sp>
      <p:pic>
        <p:nvPicPr>
          <p:cNvPr id="40" name="Picture 37"/>
          <p:cNvPicPr>
            <a:picLocks noChangeArrowheads="1"/>
          </p:cNvPicPr>
          <p:nvPr/>
        </p:nvPicPr>
        <p:blipFill>
          <a:blip r:embed="rId3" cstate="print"/>
          <a:srcRect/>
          <a:stretch>
            <a:fillRect/>
          </a:stretch>
        </p:blipFill>
        <p:spPr bwMode="auto">
          <a:xfrm>
            <a:off x="2557256" y="1382221"/>
            <a:ext cx="870351" cy="451691"/>
          </a:xfrm>
          <a:prstGeom prst="rect">
            <a:avLst/>
          </a:prstGeom>
          <a:noFill/>
          <a:ln w="9525">
            <a:noFill/>
            <a:miter lim="800000"/>
            <a:headEnd/>
            <a:tailEnd/>
          </a:ln>
        </p:spPr>
      </p:pic>
      <p:sp>
        <p:nvSpPr>
          <p:cNvPr id="41" name="TextBox 40"/>
          <p:cNvSpPr txBox="1"/>
          <p:nvPr/>
        </p:nvSpPr>
        <p:spPr>
          <a:xfrm>
            <a:off x="2828457" y="160044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43" name="TextBox 42"/>
          <p:cNvSpPr txBox="1"/>
          <p:nvPr/>
        </p:nvSpPr>
        <p:spPr>
          <a:xfrm>
            <a:off x="5277499" y="1409947"/>
            <a:ext cx="367861" cy="168853"/>
          </a:xfrm>
          <a:prstGeom prst="rect">
            <a:avLst/>
          </a:prstGeom>
          <a:noFill/>
        </p:spPr>
        <p:txBody>
          <a:bodyPr wrap="square" lIns="0" tIns="0" rIns="0" bIns="0" rtlCol="0" anchor="ctr" anchorCtr="0">
            <a:noAutofit/>
          </a:bodyPr>
          <a:lstStyle/>
          <a:p>
            <a:pPr algn="l"/>
            <a:r>
              <a:rPr lang="en-US" sz="1100" dirty="0" smtClean="0"/>
              <a:t>.2</a:t>
            </a:r>
            <a:endParaRPr lang="en-US" sz="1100" dirty="0"/>
          </a:p>
        </p:txBody>
      </p:sp>
      <p:cxnSp>
        <p:nvCxnSpPr>
          <p:cNvPr id="20" name="Straight Connector 19"/>
          <p:cNvCxnSpPr>
            <a:stCxn id="40" idx="3"/>
            <a:endCxn id="35" idx="1"/>
          </p:cNvCxnSpPr>
          <p:nvPr/>
        </p:nvCxnSpPr>
        <p:spPr bwMode="auto">
          <a:xfrm flipV="1">
            <a:off x="3427607" y="1606062"/>
            <a:ext cx="2077386" cy="2005"/>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22" name="Content Placeholder 15"/>
          <p:cNvSpPr txBox="1">
            <a:spLocks/>
          </p:cNvSpPr>
          <p:nvPr/>
        </p:nvSpPr>
        <p:spPr bwMode="auto">
          <a:xfrm>
            <a:off x="279400" y="2070101"/>
            <a:ext cx="8520113" cy="361949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show ipv6 interface fa0/0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FastEthernet0/0 is up, line protocol is up</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IPv6 is enabled, link-local address is FE80::1 [TEN]</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No global unicast address is configured</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Joined group address(es):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FF02::1</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FF02::2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FF02::1:FF00:1</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MTU is 1500 bytes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ICMP error messages limited to one every 100 milliseconds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ICMP redirects are enabled</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ND DAD is enabled, number of DAD attempts: 1</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ND reachable time is 30000 milliseconds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ND advertised reachable time is 0 milliseconds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ND advertised retransmit interval is 0 milliseconds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ND router advertisements are sent every 200 seconds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ND router advertisements live for 1800 seconds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Hosts use stateless autoconfig for addresses.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a:t>
            </a:r>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1676400" y="2425700"/>
            <a:ext cx="252730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Assigning a Static Global Unicast Address</a:t>
            </a:r>
            <a:endParaRPr lang="en-US" dirty="0"/>
          </a:p>
        </p:txBody>
      </p:sp>
      <p:sp>
        <p:nvSpPr>
          <p:cNvPr id="6" name="Content Placeholder 5"/>
          <p:cNvSpPr>
            <a:spLocks noGrp="1"/>
          </p:cNvSpPr>
          <p:nvPr>
            <p:ph idx="11"/>
          </p:nvPr>
        </p:nvSpPr>
        <p:spPr>
          <a:xfrm>
            <a:off x="279400" y="3423138"/>
            <a:ext cx="8520354" cy="3000967"/>
          </a:xfrm>
        </p:spPr>
        <p:txBody>
          <a:bodyPr>
            <a:normAutofit/>
          </a:bodyPr>
          <a:lstStyle/>
          <a:p>
            <a:r>
              <a:rPr lang="en-US" sz="2000" dirty="0" smtClean="0"/>
              <a:t>Global Unicast IPv6 addresses are assigned by omitting the</a:t>
            </a:r>
            <a:r>
              <a:rPr lang="en-US" sz="2000" dirty="0" smtClean="0">
                <a:latin typeface="Courier New" pitchFamily="49" charset="0"/>
                <a:cs typeface="Courier New" pitchFamily="49" charset="0"/>
              </a:rPr>
              <a:t> </a:t>
            </a:r>
            <a:r>
              <a:rPr lang="en-US" sz="2000" b="1" dirty="0" smtClean="0">
                <a:latin typeface="Courier New" pitchFamily="49" charset="0"/>
                <a:cs typeface="Courier New" pitchFamily="49" charset="0"/>
              </a:rPr>
              <a:t>link-local </a:t>
            </a:r>
            <a:r>
              <a:rPr lang="en-US" sz="2000" dirty="0" smtClean="0"/>
              <a:t>parameter.</a:t>
            </a:r>
          </a:p>
          <a:p>
            <a:r>
              <a:rPr lang="en-US" sz="2000" dirty="0" smtClean="0"/>
              <a:t>For example, IPv6 address 2001:1::1/64 is configured on R1’s Fast Ethernet 0/0. </a:t>
            </a:r>
          </a:p>
          <a:p>
            <a:pPr lvl="1"/>
            <a:r>
              <a:rPr lang="en-US" sz="1800" dirty="0" smtClean="0"/>
              <a:t>Notice that the entire address is manually configured and that the EUI-64 format was not used.</a:t>
            </a:r>
            <a:endParaRPr lang="en-US" sz="1600" dirty="0" smtClean="0"/>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35" name="Picture 37"/>
          <p:cNvPicPr>
            <a:picLocks noChangeArrowheads="1"/>
          </p:cNvPicPr>
          <p:nvPr/>
        </p:nvPicPr>
        <p:blipFill>
          <a:blip r:embed="rId3" cstate="print"/>
          <a:srcRect/>
          <a:stretch>
            <a:fillRect/>
          </a:stretch>
        </p:blipFill>
        <p:spPr bwMode="auto">
          <a:xfrm>
            <a:off x="5504993" y="1380216"/>
            <a:ext cx="870351" cy="451691"/>
          </a:xfrm>
          <a:prstGeom prst="rect">
            <a:avLst/>
          </a:prstGeom>
          <a:noFill/>
          <a:ln w="9525">
            <a:noFill/>
            <a:miter lim="800000"/>
            <a:headEnd/>
            <a:tailEnd/>
          </a:ln>
        </p:spPr>
      </p:pic>
      <p:sp>
        <p:nvSpPr>
          <p:cNvPr id="36" name="TextBox 35"/>
          <p:cNvSpPr txBox="1"/>
          <p:nvPr/>
        </p:nvSpPr>
        <p:spPr>
          <a:xfrm>
            <a:off x="5776194" y="159844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7" name="TextBox 36"/>
          <p:cNvSpPr txBox="1"/>
          <p:nvPr/>
        </p:nvSpPr>
        <p:spPr>
          <a:xfrm>
            <a:off x="3572491" y="1191388"/>
            <a:ext cx="945988" cy="160898"/>
          </a:xfrm>
          <a:prstGeom prst="rect">
            <a:avLst/>
          </a:prstGeom>
          <a:noFill/>
        </p:spPr>
        <p:txBody>
          <a:bodyPr wrap="square" lIns="0" tIns="0" rIns="0" bIns="0" rtlCol="0" anchor="ctr" anchorCtr="0">
            <a:noAutofit/>
          </a:bodyPr>
          <a:lstStyle/>
          <a:p>
            <a:endParaRPr lang="en-US" sz="1000" dirty="0"/>
          </a:p>
        </p:txBody>
      </p:sp>
      <p:pic>
        <p:nvPicPr>
          <p:cNvPr id="40" name="Picture 37"/>
          <p:cNvPicPr>
            <a:picLocks noChangeArrowheads="1"/>
          </p:cNvPicPr>
          <p:nvPr/>
        </p:nvPicPr>
        <p:blipFill>
          <a:blip r:embed="rId3" cstate="print"/>
          <a:srcRect/>
          <a:stretch>
            <a:fillRect/>
          </a:stretch>
        </p:blipFill>
        <p:spPr bwMode="auto">
          <a:xfrm>
            <a:off x="2557256" y="1382221"/>
            <a:ext cx="870351" cy="451691"/>
          </a:xfrm>
          <a:prstGeom prst="rect">
            <a:avLst/>
          </a:prstGeom>
          <a:noFill/>
          <a:ln w="9525">
            <a:noFill/>
            <a:miter lim="800000"/>
            <a:headEnd/>
            <a:tailEnd/>
          </a:ln>
        </p:spPr>
      </p:pic>
      <p:sp>
        <p:nvSpPr>
          <p:cNvPr id="41" name="TextBox 40"/>
          <p:cNvSpPr txBox="1"/>
          <p:nvPr/>
        </p:nvSpPr>
        <p:spPr>
          <a:xfrm>
            <a:off x="2828457" y="160044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43" name="TextBox 42"/>
          <p:cNvSpPr txBox="1"/>
          <p:nvPr/>
        </p:nvSpPr>
        <p:spPr>
          <a:xfrm>
            <a:off x="5277499" y="1409947"/>
            <a:ext cx="367861" cy="168853"/>
          </a:xfrm>
          <a:prstGeom prst="rect">
            <a:avLst/>
          </a:prstGeom>
          <a:noFill/>
        </p:spPr>
        <p:txBody>
          <a:bodyPr wrap="square" lIns="0" tIns="0" rIns="0" bIns="0" rtlCol="0" anchor="ctr" anchorCtr="0">
            <a:noAutofit/>
          </a:bodyPr>
          <a:lstStyle/>
          <a:p>
            <a:pPr algn="l"/>
            <a:r>
              <a:rPr lang="en-US" sz="1100" dirty="0" smtClean="0"/>
              <a:t>.2</a:t>
            </a:r>
            <a:endParaRPr lang="en-US" sz="1100" dirty="0"/>
          </a:p>
        </p:txBody>
      </p:sp>
      <p:cxnSp>
        <p:nvCxnSpPr>
          <p:cNvPr id="20" name="Straight Connector 19"/>
          <p:cNvCxnSpPr>
            <a:stCxn id="40" idx="3"/>
            <a:endCxn id="35" idx="1"/>
          </p:cNvCxnSpPr>
          <p:nvPr/>
        </p:nvCxnSpPr>
        <p:spPr bwMode="auto">
          <a:xfrm flipV="1">
            <a:off x="3427607" y="1606062"/>
            <a:ext cx="2077386" cy="2005"/>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22" name="Content Placeholder 15"/>
          <p:cNvSpPr txBox="1">
            <a:spLocks/>
          </p:cNvSpPr>
          <p:nvPr/>
        </p:nvSpPr>
        <p:spPr bwMode="auto">
          <a:xfrm>
            <a:off x="279400" y="2073003"/>
            <a:ext cx="8520113" cy="873397"/>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unicast-routing</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a:t>
            </a:r>
            <a:r>
              <a:rPr lang="en-US" sz="1200" b="1" kern="0" dirty="0" smtClean="0">
                <a:latin typeface="Courier New" pitchFamily="49" charset="0"/>
                <a:cs typeface="Courier New" pitchFamily="49" charset="0"/>
              </a:rPr>
              <a:t> interface fa0/0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address 2001:1::1/64</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a:t>
            </a:r>
          </a:p>
        </p:txBody>
      </p:sp>
      <p:sp>
        <p:nvSpPr>
          <p:cNvPr id="24" name="TextBox 23"/>
          <p:cNvSpPr txBox="1"/>
          <p:nvPr/>
        </p:nvSpPr>
        <p:spPr>
          <a:xfrm>
            <a:off x="3483662" y="1387173"/>
            <a:ext cx="1013551" cy="165253"/>
          </a:xfrm>
          <a:prstGeom prst="rect">
            <a:avLst/>
          </a:prstGeom>
          <a:noFill/>
        </p:spPr>
        <p:txBody>
          <a:bodyPr wrap="square" lIns="0" tIns="0" rIns="0" bIns="0" rtlCol="0" anchor="ctr" anchorCtr="0">
            <a:noAutofit/>
          </a:bodyPr>
          <a:lstStyle/>
          <a:p>
            <a:pPr algn="l"/>
            <a:r>
              <a:rPr lang="en-US" sz="1100" kern="0" dirty="0" smtClean="0">
                <a:latin typeface="Courier New" pitchFamily="49" charset="0"/>
                <a:cs typeface="Courier New" pitchFamily="49" charset="0"/>
              </a:rPr>
              <a:t>FE80::1</a:t>
            </a:r>
            <a:endParaRPr lang="en-US" sz="1100" dirty="0"/>
          </a:p>
        </p:txBody>
      </p:sp>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1746738" y="2819595"/>
            <a:ext cx="252730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Assigning a Static Global Unicast Address</a:t>
            </a:r>
            <a:endParaRPr lang="en-US" dirty="0"/>
          </a:p>
        </p:txBody>
      </p:sp>
      <p:sp>
        <p:nvSpPr>
          <p:cNvPr id="6" name="Content Placeholder 5"/>
          <p:cNvSpPr>
            <a:spLocks noGrp="1"/>
          </p:cNvSpPr>
          <p:nvPr>
            <p:ph idx="11"/>
          </p:nvPr>
        </p:nvSpPr>
        <p:spPr>
          <a:xfrm>
            <a:off x="251265" y="5397306"/>
            <a:ext cx="8520354" cy="956603"/>
          </a:xfrm>
        </p:spPr>
        <p:txBody>
          <a:bodyPr>
            <a:noAutofit/>
          </a:bodyPr>
          <a:lstStyle/>
          <a:p>
            <a:r>
              <a:rPr lang="en-US" sz="2000" dirty="0" smtClean="0"/>
              <a:t>Notice that by simply configuring a global unicast IPv6 address on an interface also automatically generates a link-local interface (EUI-64) interface.</a:t>
            </a:r>
            <a:endParaRPr lang="en-US" sz="1600" dirty="0" smtClean="0"/>
          </a:p>
        </p:txBody>
      </p:sp>
      <p:pic>
        <p:nvPicPr>
          <p:cNvPr id="35" name="Picture 37"/>
          <p:cNvPicPr>
            <a:picLocks noChangeArrowheads="1"/>
          </p:cNvPicPr>
          <p:nvPr/>
        </p:nvPicPr>
        <p:blipFill>
          <a:blip r:embed="rId3" cstate="print"/>
          <a:srcRect/>
          <a:stretch>
            <a:fillRect/>
          </a:stretch>
        </p:blipFill>
        <p:spPr bwMode="auto">
          <a:xfrm>
            <a:off x="5504993" y="1380216"/>
            <a:ext cx="870351" cy="451691"/>
          </a:xfrm>
          <a:prstGeom prst="rect">
            <a:avLst/>
          </a:prstGeom>
          <a:noFill/>
          <a:ln w="9525">
            <a:noFill/>
            <a:miter lim="800000"/>
            <a:headEnd/>
            <a:tailEnd/>
          </a:ln>
        </p:spPr>
      </p:pic>
      <p:sp>
        <p:nvSpPr>
          <p:cNvPr id="36" name="TextBox 35"/>
          <p:cNvSpPr txBox="1"/>
          <p:nvPr/>
        </p:nvSpPr>
        <p:spPr>
          <a:xfrm>
            <a:off x="5776194" y="159844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7" name="TextBox 36"/>
          <p:cNvSpPr txBox="1"/>
          <p:nvPr/>
        </p:nvSpPr>
        <p:spPr>
          <a:xfrm>
            <a:off x="3572491" y="1191388"/>
            <a:ext cx="945988" cy="160898"/>
          </a:xfrm>
          <a:prstGeom prst="rect">
            <a:avLst/>
          </a:prstGeom>
          <a:noFill/>
        </p:spPr>
        <p:txBody>
          <a:bodyPr wrap="square" lIns="0" tIns="0" rIns="0" bIns="0" rtlCol="0" anchor="ctr" anchorCtr="0">
            <a:noAutofit/>
          </a:bodyPr>
          <a:lstStyle/>
          <a:p>
            <a:endParaRPr lang="en-US" sz="1000" dirty="0"/>
          </a:p>
        </p:txBody>
      </p:sp>
      <p:pic>
        <p:nvPicPr>
          <p:cNvPr id="40" name="Picture 37"/>
          <p:cNvPicPr>
            <a:picLocks noChangeArrowheads="1"/>
          </p:cNvPicPr>
          <p:nvPr/>
        </p:nvPicPr>
        <p:blipFill>
          <a:blip r:embed="rId3" cstate="print"/>
          <a:srcRect/>
          <a:stretch>
            <a:fillRect/>
          </a:stretch>
        </p:blipFill>
        <p:spPr bwMode="auto">
          <a:xfrm>
            <a:off x="2557256" y="1382221"/>
            <a:ext cx="870351" cy="451691"/>
          </a:xfrm>
          <a:prstGeom prst="rect">
            <a:avLst/>
          </a:prstGeom>
          <a:noFill/>
          <a:ln w="9525">
            <a:noFill/>
            <a:miter lim="800000"/>
            <a:headEnd/>
            <a:tailEnd/>
          </a:ln>
        </p:spPr>
      </p:pic>
      <p:sp>
        <p:nvSpPr>
          <p:cNvPr id="41" name="TextBox 40"/>
          <p:cNvSpPr txBox="1"/>
          <p:nvPr/>
        </p:nvSpPr>
        <p:spPr>
          <a:xfrm>
            <a:off x="2828457" y="160044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43" name="TextBox 42"/>
          <p:cNvSpPr txBox="1"/>
          <p:nvPr/>
        </p:nvSpPr>
        <p:spPr>
          <a:xfrm>
            <a:off x="5277499" y="1409947"/>
            <a:ext cx="367861" cy="168853"/>
          </a:xfrm>
          <a:prstGeom prst="rect">
            <a:avLst/>
          </a:prstGeom>
          <a:noFill/>
        </p:spPr>
        <p:txBody>
          <a:bodyPr wrap="square" lIns="0" tIns="0" rIns="0" bIns="0" rtlCol="0" anchor="ctr" anchorCtr="0">
            <a:noAutofit/>
          </a:bodyPr>
          <a:lstStyle/>
          <a:p>
            <a:pPr algn="l"/>
            <a:r>
              <a:rPr lang="en-US" sz="1100" dirty="0" smtClean="0"/>
              <a:t>.2</a:t>
            </a:r>
            <a:endParaRPr lang="en-US" sz="1100" dirty="0"/>
          </a:p>
        </p:txBody>
      </p:sp>
      <p:cxnSp>
        <p:nvCxnSpPr>
          <p:cNvPr id="20" name="Straight Connector 19"/>
          <p:cNvCxnSpPr>
            <a:stCxn id="40" idx="3"/>
            <a:endCxn id="35" idx="1"/>
          </p:cNvCxnSpPr>
          <p:nvPr/>
        </p:nvCxnSpPr>
        <p:spPr bwMode="auto">
          <a:xfrm flipV="1">
            <a:off x="3427607" y="1606062"/>
            <a:ext cx="2077386" cy="2005"/>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24" name="TextBox 23"/>
          <p:cNvSpPr txBox="1"/>
          <p:nvPr/>
        </p:nvSpPr>
        <p:spPr>
          <a:xfrm>
            <a:off x="3483662" y="1387173"/>
            <a:ext cx="1013551" cy="165253"/>
          </a:xfrm>
          <a:prstGeom prst="rect">
            <a:avLst/>
          </a:prstGeom>
          <a:noFill/>
        </p:spPr>
        <p:txBody>
          <a:bodyPr wrap="square" lIns="0" tIns="0" rIns="0" bIns="0" rtlCol="0" anchor="ctr" anchorCtr="0">
            <a:noAutofit/>
          </a:bodyPr>
          <a:lstStyle/>
          <a:p>
            <a:pPr algn="l"/>
            <a:r>
              <a:rPr lang="en-US" sz="1100" kern="0" dirty="0" smtClean="0">
                <a:latin typeface="Courier New" pitchFamily="49" charset="0"/>
                <a:cs typeface="Courier New" pitchFamily="49" charset="0"/>
              </a:rPr>
              <a:t>FE80::1</a:t>
            </a:r>
            <a:endParaRPr lang="en-US" sz="1100" dirty="0"/>
          </a:p>
        </p:txBody>
      </p:sp>
      <p:sp>
        <p:nvSpPr>
          <p:cNvPr id="15" name="Rectangle 14"/>
          <p:cNvSpPr/>
          <p:nvPr/>
        </p:nvSpPr>
        <p:spPr bwMode="auto">
          <a:xfrm>
            <a:off x="2053882" y="3365889"/>
            <a:ext cx="4360985" cy="23543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6" name="Rectangle 15"/>
          <p:cNvSpPr/>
          <p:nvPr/>
        </p:nvSpPr>
        <p:spPr bwMode="auto">
          <a:xfrm>
            <a:off x="672904" y="3729305"/>
            <a:ext cx="4360985" cy="23543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2" name="Content Placeholder 15"/>
          <p:cNvSpPr txBox="1">
            <a:spLocks/>
          </p:cNvSpPr>
          <p:nvPr/>
        </p:nvSpPr>
        <p:spPr bwMode="auto">
          <a:xfrm>
            <a:off x="279400" y="2073003"/>
            <a:ext cx="8520113" cy="3178935"/>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show ipv6 interface fa0/1</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config 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 fa0/1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add 2001::/64 eui-64</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do show ipv6 interface fa0/1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FastEthernet0/1 is administratively down, line protocol is down</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IPv6 is enabled, link-local address is FE80::211:92FF:FE54:E2A1 [TEN]</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Global unicast address(es):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2001::211:92FF:FE54:E2A1, subnet is 2001::/64 [EUI/TEN]</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Joined group address(es):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FF02::1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FF02::2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FF02::1:FF54:E2A1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MTU is 1500 bytes</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&lt;output omitted&gt;</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Assigning a Static Global Unicast Address</a:t>
            </a:r>
            <a:endParaRPr lang="en-US" dirty="0"/>
          </a:p>
        </p:txBody>
      </p:sp>
      <p:pic>
        <p:nvPicPr>
          <p:cNvPr id="35" name="Picture 37"/>
          <p:cNvPicPr>
            <a:picLocks noChangeArrowheads="1"/>
          </p:cNvPicPr>
          <p:nvPr/>
        </p:nvPicPr>
        <p:blipFill>
          <a:blip r:embed="rId3" cstate="print"/>
          <a:srcRect/>
          <a:stretch>
            <a:fillRect/>
          </a:stretch>
        </p:blipFill>
        <p:spPr bwMode="auto">
          <a:xfrm>
            <a:off x="5504993" y="1380216"/>
            <a:ext cx="870351" cy="451691"/>
          </a:xfrm>
          <a:prstGeom prst="rect">
            <a:avLst/>
          </a:prstGeom>
          <a:noFill/>
          <a:ln w="9525">
            <a:noFill/>
            <a:miter lim="800000"/>
            <a:headEnd/>
            <a:tailEnd/>
          </a:ln>
        </p:spPr>
      </p:pic>
      <p:sp>
        <p:nvSpPr>
          <p:cNvPr id="36" name="TextBox 35"/>
          <p:cNvSpPr txBox="1"/>
          <p:nvPr/>
        </p:nvSpPr>
        <p:spPr>
          <a:xfrm>
            <a:off x="5776194" y="159844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7" name="TextBox 36"/>
          <p:cNvSpPr txBox="1"/>
          <p:nvPr/>
        </p:nvSpPr>
        <p:spPr>
          <a:xfrm>
            <a:off x="3572491" y="1191388"/>
            <a:ext cx="945988" cy="160898"/>
          </a:xfrm>
          <a:prstGeom prst="rect">
            <a:avLst/>
          </a:prstGeom>
          <a:noFill/>
        </p:spPr>
        <p:txBody>
          <a:bodyPr wrap="square" lIns="0" tIns="0" rIns="0" bIns="0" rtlCol="0" anchor="ctr" anchorCtr="0">
            <a:noAutofit/>
          </a:bodyPr>
          <a:lstStyle/>
          <a:p>
            <a:endParaRPr lang="en-US" sz="1000" dirty="0"/>
          </a:p>
        </p:txBody>
      </p:sp>
      <p:sp>
        <p:nvSpPr>
          <p:cNvPr id="38" name="TextBox 37"/>
          <p:cNvSpPr txBox="1"/>
          <p:nvPr/>
        </p:nvSpPr>
        <p:spPr>
          <a:xfrm>
            <a:off x="3483662" y="1209823"/>
            <a:ext cx="1013551" cy="427011"/>
          </a:xfrm>
          <a:prstGeom prst="rect">
            <a:avLst/>
          </a:prstGeom>
          <a:noFill/>
        </p:spPr>
        <p:txBody>
          <a:bodyPr wrap="square" lIns="0" tIns="0" rIns="0" bIns="0" rtlCol="0" anchor="ctr" anchorCtr="0">
            <a:noAutofit/>
          </a:bodyPr>
          <a:lstStyle/>
          <a:p>
            <a:pPr algn="l">
              <a:lnSpc>
                <a:spcPct val="100000"/>
              </a:lnSpc>
            </a:pPr>
            <a:r>
              <a:rPr lang="en-US" sz="1100" kern="0" dirty="0" smtClean="0">
                <a:latin typeface="Courier New" pitchFamily="49" charset="0"/>
                <a:cs typeface="Courier New" pitchFamily="49" charset="0"/>
              </a:rPr>
              <a:t>FE80::1</a:t>
            </a:r>
            <a:endParaRPr lang="en-US" sz="1100" b="1" kern="0" dirty="0" smtClean="0">
              <a:latin typeface="Courier New" pitchFamily="49" charset="0"/>
              <a:cs typeface="Courier New" pitchFamily="49" charset="0"/>
            </a:endParaRPr>
          </a:p>
          <a:p>
            <a:pPr algn="l">
              <a:lnSpc>
                <a:spcPct val="100000"/>
              </a:lnSpc>
            </a:pPr>
            <a:r>
              <a:rPr lang="en-US" sz="1100" b="1" kern="0" dirty="0" smtClean="0">
                <a:latin typeface="Courier New" pitchFamily="49" charset="0"/>
                <a:cs typeface="Courier New" pitchFamily="49" charset="0"/>
              </a:rPr>
              <a:t>2001:1::1/64</a:t>
            </a:r>
            <a:endParaRPr lang="en-US" sz="1100" dirty="0"/>
          </a:p>
        </p:txBody>
      </p:sp>
      <p:pic>
        <p:nvPicPr>
          <p:cNvPr id="40" name="Picture 37"/>
          <p:cNvPicPr>
            <a:picLocks noChangeArrowheads="1"/>
          </p:cNvPicPr>
          <p:nvPr/>
        </p:nvPicPr>
        <p:blipFill>
          <a:blip r:embed="rId3" cstate="print"/>
          <a:srcRect/>
          <a:stretch>
            <a:fillRect/>
          </a:stretch>
        </p:blipFill>
        <p:spPr bwMode="auto">
          <a:xfrm>
            <a:off x="2557256" y="1382221"/>
            <a:ext cx="870351" cy="451691"/>
          </a:xfrm>
          <a:prstGeom prst="rect">
            <a:avLst/>
          </a:prstGeom>
          <a:noFill/>
          <a:ln w="9525">
            <a:noFill/>
            <a:miter lim="800000"/>
            <a:headEnd/>
            <a:tailEnd/>
          </a:ln>
        </p:spPr>
      </p:pic>
      <p:sp>
        <p:nvSpPr>
          <p:cNvPr id="41" name="TextBox 40"/>
          <p:cNvSpPr txBox="1"/>
          <p:nvPr/>
        </p:nvSpPr>
        <p:spPr>
          <a:xfrm>
            <a:off x="2828457" y="160044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43" name="TextBox 42"/>
          <p:cNvSpPr txBox="1"/>
          <p:nvPr/>
        </p:nvSpPr>
        <p:spPr>
          <a:xfrm>
            <a:off x="5277499" y="1409947"/>
            <a:ext cx="367861" cy="168853"/>
          </a:xfrm>
          <a:prstGeom prst="rect">
            <a:avLst/>
          </a:prstGeom>
          <a:noFill/>
        </p:spPr>
        <p:txBody>
          <a:bodyPr wrap="square" lIns="0" tIns="0" rIns="0" bIns="0" rtlCol="0" anchor="ctr" anchorCtr="0">
            <a:noAutofit/>
          </a:bodyPr>
          <a:lstStyle/>
          <a:p>
            <a:pPr algn="l"/>
            <a:r>
              <a:rPr lang="en-US" sz="1100" dirty="0" smtClean="0"/>
              <a:t>.2</a:t>
            </a:r>
            <a:endParaRPr lang="en-US" sz="1100" dirty="0"/>
          </a:p>
        </p:txBody>
      </p:sp>
      <p:cxnSp>
        <p:nvCxnSpPr>
          <p:cNvPr id="20" name="Straight Connector 19"/>
          <p:cNvCxnSpPr>
            <a:stCxn id="40" idx="3"/>
            <a:endCxn id="35" idx="1"/>
          </p:cNvCxnSpPr>
          <p:nvPr/>
        </p:nvCxnSpPr>
        <p:spPr bwMode="auto">
          <a:xfrm flipV="1">
            <a:off x="3427607" y="1606062"/>
            <a:ext cx="2077386" cy="2005"/>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16" name="Rectangle 15"/>
          <p:cNvSpPr/>
          <p:nvPr/>
        </p:nvSpPr>
        <p:spPr bwMode="auto">
          <a:xfrm>
            <a:off x="495300" y="2667000"/>
            <a:ext cx="24892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7" name="Rectangle 16"/>
          <p:cNvSpPr/>
          <p:nvPr/>
        </p:nvSpPr>
        <p:spPr bwMode="auto">
          <a:xfrm>
            <a:off x="609600" y="2806700"/>
            <a:ext cx="3060700" cy="2032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2" name="Content Placeholder 15"/>
          <p:cNvSpPr txBox="1">
            <a:spLocks/>
          </p:cNvSpPr>
          <p:nvPr/>
        </p:nvSpPr>
        <p:spPr bwMode="auto">
          <a:xfrm>
            <a:off x="279400" y="2073003"/>
            <a:ext cx="8520113" cy="3908697"/>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show ipv6 interface fa0/0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FastEthernet0/0 is up, line protocol is up</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IPv6 is enabled, link-local address is FE80::1 [TEN]</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Global unicast address(es):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2001:1::1, subnet is 2001:1::/64 [TEN]</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Joined group address(es):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FF02::1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FF02::2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FF02::1:FF00:1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MTU is 1500 bytes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ICMP error messages limited to one every 100 milliseconds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ICMP redirects are enabled</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ND DAD is enabled, number of DAD attempts: 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ND reachable time is 30000 milliseconds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ND advertised reachable time is 0 milliseconds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ND advertised retransmit interval is 0 milliseconds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ND router advertisements are sent every 200 seconds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ND router advertisements live for 1800 seconds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Hosts use stateless autoconfig for addresses.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a:t>
            </a:r>
          </a:p>
        </p:txBody>
      </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bwMode="auto">
          <a:xfrm>
            <a:off x="1676400" y="2286000"/>
            <a:ext cx="3314700" cy="3937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3" name="Rectangle 22"/>
          <p:cNvSpPr/>
          <p:nvPr/>
        </p:nvSpPr>
        <p:spPr bwMode="auto">
          <a:xfrm>
            <a:off x="1676400" y="2641600"/>
            <a:ext cx="2413000" cy="393700"/>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Assigning Multiple IPv6 Addresses</a:t>
            </a:r>
            <a:endParaRPr lang="en-US" dirty="0"/>
          </a:p>
        </p:txBody>
      </p:sp>
      <p:sp>
        <p:nvSpPr>
          <p:cNvPr id="6" name="Content Placeholder 5"/>
          <p:cNvSpPr>
            <a:spLocks noGrp="1"/>
          </p:cNvSpPr>
          <p:nvPr>
            <p:ph idx="11"/>
          </p:nvPr>
        </p:nvSpPr>
        <p:spPr>
          <a:xfrm>
            <a:off x="279400" y="3729403"/>
            <a:ext cx="8520354" cy="1064705"/>
          </a:xfrm>
        </p:spPr>
        <p:txBody>
          <a:bodyPr>
            <a:normAutofit/>
          </a:bodyPr>
          <a:lstStyle/>
          <a:p>
            <a:r>
              <a:rPr lang="en-US" sz="2000" dirty="0" smtClean="0"/>
              <a:t>What would happen if we configured 2 different IPv4 addresses and 2 different IPv6 addresses on the same interface?</a:t>
            </a:r>
            <a:endParaRPr lang="en-US" sz="1600" dirty="0" smtClean="0"/>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35" name="Picture 37"/>
          <p:cNvPicPr>
            <a:picLocks noChangeArrowheads="1"/>
          </p:cNvPicPr>
          <p:nvPr/>
        </p:nvPicPr>
        <p:blipFill>
          <a:blip r:embed="rId3" cstate="print"/>
          <a:srcRect/>
          <a:stretch>
            <a:fillRect/>
          </a:stretch>
        </p:blipFill>
        <p:spPr bwMode="auto">
          <a:xfrm>
            <a:off x="5504993" y="1380216"/>
            <a:ext cx="870351" cy="451691"/>
          </a:xfrm>
          <a:prstGeom prst="rect">
            <a:avLst/>
          </a:prstGeom>
          <a:noFill/>
          <a:ln w="9525">
            <a:noFill/>
            <a:miter lim="800000"/>
            <a:headEnd/>
            <a:tailEnd/>
          </a:ln>
        </p:spPr>
      </p:pic>
      <p:sp>
        <p:nvSpPr>
          <p:cNvPr id="36" name="TextBox 35"/>
          <p:cNvSpPr txBox="1"/>
          <p:nvPr/>
        </p:nvSpPr>
        <p:spPr>
          <a:xfrm>
            <a:off x="5776194" y="159844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40" name="Picture 37"/>
          <p:cNvPicPr>
            <a:picLocks noChangeArrowheads="1"/>
          </p:cNvPicPr>
          <p:nvPr/>
        </p:nvPicPr>
        <p:blipFill>
          <a:blip r:embed="rId3" cstate="print"/>
          <a:srcRect/>
          <a:stretch>
            <a:fillRect/>
          </a:stretch>
        </p:blipFill>
        <p:spPr bwMode="auto">
          <a:xfrm>
            <a:off x="2557256" y="1382221"/>
            <a:ext cx="870351" cy="451691"/>
          </a:xfrm>
          <a:prstGeom prst="rect">
            <a:avLst/>
          </a:prstGeom>
          <a:noFill/>
          <a:ln w="9525">
            <a:noFill/>
            <a:miter lim="800000"/>
            <a:headEnd/>
            <a:tailEnd/>
          </a:ln>
        </p:spPr>
      </p:pic>
      <p:sp>
        <p:nvSpPr>
          <p:cNvPr id="41" name="TextBox 40"/>
          <p:cNvSpPr txBox="1"/>
          <p:nvPr/>
        </p:nvSpPr>
        <p:spPr>
          <a:xfrm>
            <a:off x="2828457" y="160044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43" name="TextBox 42"/>
          <p:cNvSpPr txBox="1"/>
          <p:nvPr/>
        </p:nvSpPr>
        <p:spPr>
          <a:xfrm>
            <a:off x="5277499" y="1409947"/>
            <a:ext cx="367861" cy="168853"/>
          </a:xfrm>
          <a:prstGeom prst="rect">
            <a:avLst/>
          </a:prstGeom>
          <a:noFill/>
        </p:spPr>
        <p:txBody>
          <a:bodyPr wrap="square" lIns="0" tIns="0" rIns="0" bIns="0" rtlCol="0" anchor="ctr" anchorCtr="0">
            <a:noAutofit/>
          </a:bodyPr>
          <a:lstStyle/>
          <a:p>
            <a:pPr algn="l"/>
            <a:r>
              <a:rPr lang="en-US" sz="1100" dirty="0" smtClean="0"/>
              <a:t>.2</a:t>
            </a:r>
            <a:endParaRPr lang="en-US" sz="1100" dirty="0"/>
          </a:p>
        </p:txBody>
      </p:sp>
      <p:cxnSp>
        <p:nvCxnSpPr>
          <p:cNvPr id="20" name="Straight Connector 19"/>
          <p:cNvCxnSpPr>
            <a:stCxn id="40" idx="3"/>
            <a:endCxn id="35" idx="1"/>
          </p:cNvCxnSpPr>
          <p:nvPr/>
        </p:nvCxnSpPr>
        <p:spPr bwMode="auto">
          <a:xfrm flipV="1">
            <a:off x="3427607" y="1606062"/>
            <a:ext cx="2077386" cy="2005"/>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22" name="Content Placeholder 15"/>
          <p:cNvSpPr txBox="1">
            <a:spLocks/>
          </p:cNvSpPr>
          <p:nvPr/>
        </p:nvSpPr>
        <p:spPr bwMode="auto">
          <a:xfrm>
            <a:off x="279400" y="2070101"/>
            <a:ext cx="8520113" cy="134619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interface fa0/0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 address 10.20.20.1 255.255.255.0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 address 10.10.10.1 255.255.255.0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address 2001:1::1/64</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address 2002:1::1/64</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end</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a:t>
            </a:r>
          </a:p>
        </p:txBody>
      </p:sp>
      <p:sp>
        <p:nvSpPr>
          <p:cNvPr id="17" name="TextBox 16"/>
          <p:cNvSpPr txBox="1"/>
          <p:nvPr/>
        </p:nvSpPr>
        <p:spPr>
          <a:xfrm>
            <a:off x="3483662" y="1209823"/>
            <a:ext cx="1013551" cy="427011"/>
          </a:xfrm>
          <a:prstGeom prst="rect">
            <a:avLst/>
          </a:prstGeom>
          <a:noFill/>
        </p:spPr>
        <p:txBody>
          <a:bodyPr wrap="square" lIns="0" tIns="0" rIns="0" bIns="0" rtlCol="0" anchor="ctr" anchorCtr="0">
            <a:noAutofit/>
          </a:bodyPr>
          <a:lstStyle/>
          <a:p>
            <a:pPr algn="l">
              <a:lnSpc>
                <a:spcPct val="100000"/>
              </a:lnSpc>
            </a:pPr>
            <a:r>
              <a:rPr lang="en-US" sz="1100" kern="0" dirty="0" smtClean="0">
                <a:latin typeface="Courier New" pitchFamily="49" charset="0"/>
                <a:cs typeface="Courier New" pitchFamily="49" charset="0"/>
              </a:rPr>
              <a:t>FE80::1</a:t>
            </a:r>
            <a:endParaRPr lang="en-US" sz="1100" b="1" kern="0" dirty="0" smtClean="0">
              <a:latin typeface="Courier New" pitchFamily="49" charset="0"/>
              <a:cs typeface="Courier New" pitchFamily="49" charset="0"/>
            </a:endParaRPr>
          </a:p>
          <a:p>
            <a:pPr algn="l">
              <a:lnSpc>
                <a:spcPct val="100000"/>
              </a:lnSpc>
            </a:pPr>
            <a:r>
              <a:rPr lang="en-US" sz="1100" b="1" kern="0" dirty="0" smtClean="0">
                <a:latin typeface="Courier New" pitchFamily="49" charset="0"/>
                <a:cs typeface="Courier New" pitchFamily="49" charset="0"/>
              </a:rPr>
              <a:t>2001:1::1/64</a:t>
            </a:r>
            <a:endParaRPr lang="en-US" sz="1100" dirty="0"/>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bwMode="auto">
          <a:xfrm>
            <a:off x="317500" y="3637083"/>
            <a:ext cx="3072814" cy="606669"/>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3" name="Rectangle 22"/>
          <p:cNvSpPr/>
          <p:nvPr/>
        </p:nvSpPr>
        <p:spPr bwMode="auto">
          <a:xfrm>
            <a:off x="317500" y="3090984"/>
            <a:ext cx="339090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Assigning Multiple IPv6 Addresses</a:t>
            </a:r>
            <a:endParaRPr lang="en-US" dirty="0"/>
          </a:p>
        </p:txBody>
      </p:sp>
      <p:sp>
        <p:nvSpPr>
          <p:cNvPr id="6" name="Content Placeholder 5"/>
          <p:cNvSpPr>
            <a:spLocks noGrp="1"/>
          </p:cNvSpPr>
          <p:nvPr>
            <p:ph idx="11"/>
          </p:nvPr>
        </p:nvSpPr>
        <p:spPr>
          <a:xfrm>
            <a:off x="279400" y="4737101"/>
            <a:ext cx="8520354" cy="1687004"/>
          </a:xfrm>
        </p:spPr>
        <p:txBody>
          <a:bodyPr>
            <a:normAutofit/>
          </a:bodyPr>
          <a:lstStyle/>
          <a:p>
            <a:r>
              <a:rPr lang="en-US" sz="2000" dirty="0" smtClean="0"/>
              <a:t>The second IPv4 entry replaced the first entry.</a:t>
            </a:r>
          </a:p>
          <a:p>
            <a:pPr lvl="1"/>
            <a:r>
              <a:rPr lang="en-US" sz="1800" dirty="0" smtClean="0"/>
              <a:t>However, both IPv6 addresses have been assigned to the Fa0/0 interface.</a:t>
            </a:r>
          </a:p>
          <a:p>
            <a:r>
              <a:rPr lang="en-US" sz="2000" dirty="0" smtClean="0"/>
              <a:t>Interfaces can have multiple IPv6 addresses assigned to them. </a:t>
            </a:r>
          </a:p>
          <a:p>
            <a:pPr lvl="1"/>
            <a:r>
              <a:rPr lang="en-US" sz="1800" dirty="0" smtClean="0"/>
              <a:t>These addresses can be used simultaneously. </a:t>
            </a:r>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35" name="Picture 37"/>
          <p:cNvPicPr>
            <a:picLocks noChangeArrowheads="1"/>
          </p:cNvPicPr>
          <p:nvPr/>
        </p:nvPicPr>
        <p:blipFill>
          <a:blip r:embed="rId3" cstate="print"/>
          <a:srcRect/>
          <a:stretch>
            <a:fillRect/>
          </a:stretch>
        </p:blipFill>
        <p:spPr bwMode="auto">
          <a:xfrm>
            <a:off x="5504993" y="1450554"/>
            <a:ext cx="870351" cy="451691"/>
          </a:xfrm>
          <a:prstGeom prst="rect">
            <a:avLst/>
          </a:prstGeom>
          <a:noFill/>
          <a:ln w="9525">
            <a:noFill/>
            <a:miter lim="800000"/>
            <a:headEnd/>
            <a:tailEnd/>
          </a:ln>
        </p:spPr>
      </p:pic>
      <p:sp>
        <p:nvSpPr>
          <p:cNvPr id="36" name="TextBox 35"/>
          <p:cNvSpPr txBox="1"/>
          <p:nvPr/>
        </p:nvSpPr>
        <p:spPr>
          <a:xfrm>
            <a:off x="5776194" y="1668782"/>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pic>
        <p:nvPicPr>
          <p:cNvPr id="40" name="Picture 37"/>
          <p:cNvPicPr>
            <a:picLocks noChangeArrowheads="1"/>
          </p:cNvPicPr>
          <p:nvPr/>
        </p:nvPicPr>
        <p:blipFill>
          <a:blip r:embed="rId3" cstate="print"/>
          <a:srcRect/>
          <a:stretch>
            <a:fillRect/>
          </a:stretch>
        </p:blipFill>
        <p:spPr bwMode="auto">
          <a:xfrm>
            <a:off x="2557256" y="1452559"/>
            <a:ext cx="870351" cy="451691"/>
          </a:xfrm>
          <a:prstGeom prst="rect">
            <a:avLst/>
          </a:prstGeom>
          <a:noFill/>
          <a:ln w="9525">
            <a:noFill/>
            <a:miter lim="800000"/>
            <a:headEnd/>
            <a:tailEnd/>
          </a:ln>
        </p:spPr>
      </p:pic>
      <p:sp>
        <p:nvSpPr>
          <p:cNvPr id="41" name="TextBox 40"/>
          <p:cNvSpPr txBox="1"/>
          <p:nvPr/>
        </p:nvSpPr>
        <p:spPr>
          <a:xfrm>
            <a:off x="2828457" y="1670787"/>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43" name="TextBox 42"/>
          <p:cNvSpPr txBox="1"/>
          <p:nvPr/>
        </p:nvSpPr>
        <p:spPr>
          <a:xfrm>
            <a:off x="5277499" y="1480285"/>
            <a:ext cx="367861" cy="168853"/>
          </a:xfrm>
          <a:prstGeom prst="rect">
            <a:avLst/>
          </a:prstGeom>
          <a:noFill/>
        </p:spPr>
        <p:txBody>
          <a:bodyPr wrap="square" lIns="0" tIns="0" rIns="0" bIns="0" rtlCol="0" anchor="ctr" anchorCtr="0">
            <a:noAutofit/>
          </a:bodyPr>
          <a:lstStyle/>
          <a:p>
            <a:pPr algn="l"/>
            <a:r>
              <a:rPr lang="en-US" sz="1100" dirty="0" smtClean="0"/>
              <a:t>.2</a:t>
            </a:r>
            <a:endParaRPr lang="en-US" sz="1100" dirty="0"/>
          </a:p>
        </p:txBody>
      </p:sp>
      <p:cxnSp>
        <p:nvCxnSpPr>
          <p:cNvPr id="20" name="Straight Connector 19"/>
          <p:cNvCxnSpPr>
            <a:stCxn id="40" idx="3"/>
            <a:endCxn id="35" idx="1"/>
          </p:cNvCxnSpPr>
          <p:nvPr/>
        </p:nvCxnSpPr>
        <p:spPr bwMode="auto">
          <a:xfrm flipV="1">
            <a:off x="3427607" y="1676400"/>
            <a:ext cx="2077386" cy="2005"/>
          </a:xfrm>
          <a:prstGeom prst="line">
            <a:avLst/>
          </a:prstGeom>
          <a:solidFill>
            <a:schemeClr val="accent1"/>
          </a:solidFill>
          <a:ln w="28575" cap="flat" cmpd="sng" algn="ctr">
            <a:solidFill>
              <a:schemeClr val="accent6"/>
            </a:solidFill>
            <a:prstDash val="solid"/>
            <a:round/>
            <a:headEnd type="none" w="med" len="med"/>
            <a:tailEnd type="none" w="med" len="med"/>
          </a:ln>
          <a:effectLst/>
        </p:spPr>
      </p:cxnSp>
      <p:sp>
        <p:nvSpPr>
          <p:cNvPr id="22" name="Content Placeholder 15"/>
          <p:cNvSpPr txBox="1">
            <a:spLocks/>
          </p:cNvSpPr>
          <p:nvPr/>
        </p:nvSpPr>
        <p:spPr bwMode="auto">
          <a:xfrm>
            <a:off x="279400" y="2163885"/>
            <a:ext cx="8520113" cy="242569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show run interface fa0/0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Building configuration...</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Current configuration : 162 bytes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interface FastEthernet0/0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ip address 10.10.10.1 255.255.255.0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duplex auto</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speed auto</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ipv6 address 2001:1::1/64</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ipv6 address 2002:1::1/64</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ipv6 address FE80::1 link-local</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end</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a:t>
            </a:r>
          </a:p>
        </p:txBody>
      </p:sp>
      <p:sp>
        <p:nvSpPr>
          <p:cNvPr id="16" name="TextBox 15"/>
          <p:cNvSpPr txBox="1"/>
          <p:nvPr/>
        </p:nvSpPr>
        <p:spPr>
          <a:xfrm>
            <a:off x="3483662" y="970671"/>
            <a:ext cx="1324821" cy="736502"/>
          </a:xfrm>
          <a:prstGeom prst="rect">
            <a:avLst/>
          </a:prstGeom>
          <a:noFill/>
        </p:spPr>
        <p:txBody>
          <a:bodyPr wrap="square" lIns="0" tIns="0" rIns="0" bIns="0" rtlCol="0" anchor="ctr" anchorCtr="0">
            <a:noAutofit/>
          </a:bodyPr>
          <a:lstStyle/>
          <a:p>
            <a:pPr algn="l">
              <a:lnSpc>
                <a:spcPct val="100000"/>
              </a:lnSpc>
            </a:pPr>
            <a:r>
              <a:rPr lang="en-US" sz="1100" b="1" kern="0" smtClean="0">
                <a:latin typeface="Courier New" pitchFamily="49" charset="0"/>
                <a:cs typeface="Courier New" pitchFamily="49" charset="0"/>
              </a:rPr>
              <a:t>10.10.10.1/24</a:t>
            </a:r>
            <a:endParaRPr lang="en-US" sz="1100" b="1" kern="0" dirty="0" smtClean="0">
              <a:latin typeface="Courier New" pitchFamily="49" charset="0"/>
              <a:cs typeface="Courier New" pitchFamily="49" charset="0"/>
            </a:endParaRPr>
          </a:p>
          <a:p>
            <a:pPr algn="l">
              <a:lnSpc>
                <a:spcPct val="100000"/>
              </a:lnSpc>
            </a:pPr>
            <a:r>
              <a:rPr lang="en-US" sz="1100" b="1" kern="0" dirty="0" smtClean="0">
                <a:latin typeface="Courier New" pitchFamily="49" charset="0"/>
                <a:cs typeface="Courier New" pitchFamily="49" charset="0"/>
              </a:rPr>
              <a:t>FE80::1</a:t>
            </a:r>
          </a:p>
          <a:p>
            <a:pPr algn="l">
              <a:lnSpc>
                <a:spcPct val="100000"/>
              </a:lnSpc>
            </a:pPr>
            <a:r>
              <a:rPr lang="en-US" sz="1100" b="1" kern="0" dirty="0" smtClean="0">
                <a:latin typeface="Courier New" pitchFamily="49" charset="0"/>
                <a:cs typeface="Courier New" pitchFamily="49" charset="0"/>
              </a:rPr>
              <a:t>2001:1::1/64</a:t>
            </a:r>
          </a:p>
          <a:p>
            <a:pPr algn="l">
              <a:lnSpc>
                <a:spcPct val="100000"/>
              </a:lnSpc>
            </a:pPr>
            <a:r>
              <a:rPr lang="en-US" sz="1100" b="1" kern="0" dirty="0" smtClean="0">
                <a:latin typeface="Courier New" pitchFamily="49" charset="0"/>
                <a:cs typeface="Courier New" pitchFamily="49" charset="0"/>
              </a:rPr>
              <a:t>2001:2::1/64</a:t>
            </a:r>
            <a:endParaRPr lang="en-US" sz="1100" b="1" dirty="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IPv4 Issues</a:t>
            </a:r>
            <a:endParaRPr lang="en-US" dirty="0"/>
          </a:p>
        </p:txBody>
      </p:sp>
      <p:sp>
        <p:nvSpPr>
          <p:cNvPr id="4" name="Content Placeholder 3"/>
          <p:cNvSpPr>
            <a:spLocks noGrp="1"/>
          </p:cNvSpPr>
          <p:nvPr>
            <p:ph idx="1"/>
          </p:nvPr>
        </p:nvSpPr>
        <p:spPr/>
        <p:txBody>
          <a:bodyPr/>
          <a:lstStyle/>
          <a:p>
            <a:r>
              <a:rPr lang="en-US" dirty="0" smtClean="0"/>
              <a:t>In January 2010, only 10% of the public IPv4 addresses remained unallocated. </a:t>
            </a:r>
          </a:p>
          <a:p>
            <a:pPr lvl="1"/>
            <a:r>
              <a:rPr lang="en-US" dirty="0" smtClean="0"/>
              <a:t>It is estimated that this pool will have exhausted by the late 2011.</a:t>
            </a:r>
          </a:p>
          <a:p>
            <a:endParaRPr lang="en-US" dirty="0"/>
          </a:p>
        </p:txBody>
      </p:sp>
      <p:pic>
        <p:nvPicPr>
          <p:cNvPr id="4098" name="Picture 2"/>
          <p:cNvPicPr>
            <a:picLocks noChangeAspect="1" noChangeArrowheads="1"/>
          </p:cNvPicPr>
          <p:nvPr/>
        </p:nvPicPr>
        <p:blipFill>
          <a:blip r:embed="rId3" cstate="print"/>
          <a:srcRect/>
          <a:stretch>
            <a:fillRect/>
          </a:stretch>
        </p:blipFill>
        <p:spPr bwMode="auto">
          <a:xfrm>
            <a:off x="2409826" y="3022372"/>
            <a:ext cx="4265612" cy="2680156"/>
          </a:xfrm>
          <a:prstGeom prst="rect">
            <a:avLst/>
          </a:prstGeom>
          <a:noFill/>
          <a:ln w="9525">
            <a:solidFill>
              <a:schemeClr val="bg2"/>
            </a:solidFill>
            <a:miter lim="800000"/>
            <a:headEnd/>
            <a:tailEnd/>
          </a:ln>
        </p:spPr>
      </p:pic>
      <p:sp>
        <p:nvSpPr>
          <p:cNvPr id="5" name="Rectangle 4"/>
          <p:cNvSpPr/>
          <p:nvPr/>
        </p:nvSpPr>
        <p:spPr>
          <a:xfrm>
            <a:off x="2343150" y="5726960"/>
            <a:ext cx="4572000" cy="244682"/>
          </a:xfrm>
          <a:prstGeom prst="rect">
            <a:avLst/>
          </a:prstGeom>
        </p:spPr>
        <p:txBody>
          <a:bodyPr>
            <a:spAutoFit/>
          </a:bodyPr>
          <a:lstStyle/>
          <a:p>
            <a:r>
              <a:rPr lang="en-US" sz="1100" dirty="0" smtClean="0"/>
              <a:t>Source:  </a:t>
            </a:r>
            <a:r>
              <a:rPr lang="en-US" sz="1100" dirty="0" smtClean="0">
                <a:hlinkClick r:id="rId4"/>
              </a:rPr>
              <a:t>http://www.potaroo.net/tools/ipv4/</a:t>
            </a:r>
            <a:r>
              <a:rPr lang="en-US" sz="1100" dirty="0" smtClean="0"/>
              <a:t> </a:t>
            </a:r>
            <a:endParaRPr lang="en-US" sz="1100" dirty="0"/>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42" name="Rectangle 2"/>
          <p:cNvSpPr>
            <a:spLocks noGrp="1" noChangeArrowheads="1"/>
          </p:cNvSpPr>
          <p:nvPr>
            <p:ph type="title"/>
          </p:nvPr>
        </p:nvSpPr>
        <p:spPr/>
        <p:txBody>
          <a:bodyPr/>
          <a:lstStyle/>
          <a:p>
            <a:pPr>
              <a:defRPr/>
            </a:pPr>
            <a:r>
              <a:rPr lang="en-US" dirty="0" smtClean="0"/>
              <a:t>Ethernet EUI-64 Address</a:t>
            </a:r>
          </a:p>
        </p:txBody>
      </p:sp>
      <p:sp>
        <p:nvSpPr>
          <p:cNvPr id="81923" name="Rectangle 3"/>
          <p:cNvSpPr>
            <a:spLocks noGrp="1" noChangeArrowheads="1"/>
          </p:cNvSpPr>
          <p:nvPr>
            <p:ph idx="1"/>
          </p:nvPr>
        </p:nvSpPr>
        <p:spPr/>
        <p:txBody>
          <a:bodyPr>
            <a:normAutofit/>
          </a:bodyPr>
          <a:lstStyle/>
          <a:p>
            <a:r>
              <a:rPr lang="en-US" dirty="0" smtClean="0"/>
              <a:t>EUI-64 IPv6 addresses are addresses where the first 64 bits are the network portion of the address and specified, and the interface ID (second 64-bits) are the host portion of the address and automatically generated by the router.</a:t>
            </a:r>
          </a:p>
          <a:p>
            <a:r>
              <a:rPr lang="en-US" dirty="0" smtClean="0"/>
              <a:t>The interface ID on an Ethernet link is based on the 48-bit MAC address of the interface with an additional 16-bit </a:t>
            </a:r>
            <a:r>
              <a:rPr lang="en-US" b="1" dirty="0" smtClean="0">
                <a:solidFill>
                  <a:srgbClr val="002060"/>
                </a:solidFill>
                <a:latin typeface="Courier New" pitchFamily="49" charset="0"/>
              </a:rPr>
              <a:t>0xFFFE</a:t>
            </a:r>
            <a:r>
              <a:rPr lang="en-US" b="1" dirty="0" smtClean="0">
                <a:solidFill>
                  <a:srgbClr val="002060"/>
                </a:solidFill>
                <a:effectLst>
                  <a:outerShdw blurRad="38100" dist="38100" dir="2700000" algn="tl">
                    <a:srgbClr val="C0C0C0"/>
                  </a:outerShdw>
                </a:effectLst>
                <a:latin typeface="Courier New" pitchFamily="49" charset="0"/>
              </a:rPr>
              <a:t> </a:t>
            </a:r>
            <a:r>
              <a:rPr lang="en-US" dirty="0" smtClean="0"/>
              <a:t>inserted in the middle of the MAC address.</a:t>
            </a:r>
          </a:p>
          <a:p>
            <a:pPr lvl="1"/>
            <a:r>
              <a:rPr lang="en-US" dirty="0" smtClean="0"/>
              <a:t>This creates an extended unique identifier referred to as the EUI-64 format. </a:t>
            </a:r>
          </a:p>
          <a:p>
            <a:pPr lvl="1"/>
            <a:r>
              <a:rPr lang="en-US" dirty="0" smtClean="0"/>
              <a:t>The seventh bit in the high-order byte is set to 1 to indicate the uniqueness of the interface ID. </a:t>
            </a:r>
          </a:p>
        </p:txBody>
      </p:sp>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02" name="Rectangle 2"/>
          <p:cNvSpPr>
            <a:spLocks noGrp="1" noChangeArrowheads="1"/>
          </p:cNvSpPr>
          <p:nvPr>
            <p:ph type="title"/>
          </p:nvPr>
        </p:nvSpPr>
        <p:spPr/>
        <p:txBody>
          <a:bodyPr/>
          <a:lstStyle/>
          <a:p>
            <a:pPr>
              <a:defRPr/>
            </a:pPr>
            <a:r>
              <a:rPr lang="en-US" dirty="0" smtClean="0"/>
              <a:t>EUI-64 to IPv6 Interface Identifier</a:t>
            </a:r>
          </a:p>
        </p:txBody>
      </p:sp>
      <p:sp>
        <p:nvSpPr>
          <p:cNvPr id="1792003" name="Rectangle 3"/>
          <p:cNvSpPr>
            <a:spLocks noGrp="1" noChangeArrowheads="1"/>
          </p:cNvSpPr>
          <p:nvPr>
            <p:ph idx="1"/>
          </p:nvPr>
        </p:nvSpPr>
        <p:spPr>
          <a:xfrm>
            <a:off x="279401" y="1183341"/>
            <a:ext cx="8520354" cy="2702860"/>
          </a:xfrm>
        </p:spPr>
        <p:txBody>
          <a:bodyPr/>
          <a:lstStyle/>
          <a:p>
            <a:pPr>
              <a:defRPr/>
            </a:pPr>
            <a:r>
              <a:rPr lang="en-US" dirty="0" smtClean="0"/>
              <a:t>The EUI-64 standard explains how it inserts a 16-bit </a:t>
            </a:r>
            <a:r>
              <a:rPr lang="en-US" b="1" dirty="0" smtClean="0">
                <a:solidFill>
                  <a:srgbClr val="002060"/>
                </a:solidFill>
                <a:latin typeface="Courier New" pitchFamily="49" charset="0"/>
              </a:rPr>
              <a:t>0xFFFE</a:t>
            </a:r>
            <a:r>
              <a:rPr lang="en-US" b="1" dirty="0" smtClean="0">
                <a:solidFill>
                  <a:srgbClr val="002060"/>
                </a:solidFill>
                <a:effectLst>
                  <a:outerShdw blurRad="38100" dist="38100" dir="2700000" algn="tl">
                    <a:srgbClr val="C0C0C0"/>
                  </a:outerShdw>
                </a:effectLst>
                <a:latin typeface="Courier New" pitchFamily="49" charset="0"/>
              </a:rPr>
              <a:t> </a:t>
            </a:r>
            <a:r>
              <a:rPr lang="en-US" dirty="0" smtClean="0"/>
              <a:t>in the middle at the 24</a:t>
            </a:r>
            <a:r>
              <a:rPr lang="en-US" baseline="30000" dirty="0" smtClean="0"/>
              <a:t>th</a:t>
            </a:r>
            <a:r>
              <a:rPr lang="en-US" dirty="0" smtClean="0"/>
              <a:t> bit of the MAC address to create a unique 64-bit interface identifier.</a:t>
            </a:r>
          </a:p>
        </p:txBody>
      </p:sp>
      <p:grpSp>
        <p:nvGrpSpPr>
          <p:cNvPr id="2" name="Group 7"/>
          <p:cNvGrpSpPr/>
          <p:nvPr/>
        </p:nvGrpSpPr>
        <p:grpSpPr>
          <a:xfrm>
            <a:off x="2035910" y="2732088"/>
            <a:ext cx="5054600" cy="2652712"/>
            <a:chOff x="2387600" y="2732088"/>
            <a:chExt cx="5054600" cy="2652712"/>
          </a:xfrm>
        </p:grpSpPr>
        <p:pic>
          <p:nvPicPr>
            <p:cNvPr id="1792004" name="Picture 4"/>
            <p:cNvPicPr>
              <a:picLocks noChangeAspect="1" noChangeArrowheads="1"/>
            </p:cNvPicPr>
            <p:nvPr/>
          </p:nvPicPr>
          <p:blipFill>
            <a:blip r:embed="rId2" cstate="print"/>
            <a:srcRect/>
            <a:stretch>
              <a:fillRect/>
            </a:stretch>
          </p:blipFill>
          <p:spPr bwMode="auto">
            <a:xfrm>
              <a:off x="2992438" y="2732088"/>
              <a:ext cx="3789362" cy="542925"/>
            </a:xfrm>
            <a:prstGeom prst="rect">
              <a:avLst/>
            </a:prstGeom>
            <a:noFill/>
            <a:ln w="28575">
              <a:noFill/>
              <a:miter lim="800000"/>
              <a:headEnd type="none" w="sm" len="sm"/>
              <a:tailEnd type="none" w="lg" len="lg"/>
            </a:ln>
          </p:spPr>
        </p:pic>
        <p:pic>
          <p:nvPicPr>
            <p:cNvPr id="1792005" name="Picture 5"/>
            <p:cNvPicPr>
              <a:picLocks noChangeAspect="1" noChangeArrowheads="1"/>
            </p:cNvPicPr>
            <p:nvPr/>
          </p:nvPicPr>
          <p:blipFill>
            <a:blip r:embed="rId3" cstate="print"/>
            <a:srcRect/>
            <a:stretch>
              <a:fillRect/>
            </a:stretch>
          </p:blipFill>
          <p:spPr bwMode="auto">
            <a:xfrm>
              <a:off x="2387600" y="3249613"/>
              <a:ext cx="2476500" cy="1169987"/>
            </a:xfrm>
            <a:prstGeom prst="rect">
              <a:avLst/>
            </a:prstGeom>
            <a:noFill/>
            <a:ln w="28575">
              <a:noFill/>
              <a:miter lim="800000"/>
              <a:headEnd type="none" w="sm" len="sm"/>
              <a:tailEnd type="none" w="lg" len="lg"/>
            </a:ln>
          </p:spPr>
        </p:pic>
        <p:pic>
          <p:nvPicPr>
            <p:cNvPr id="1792006" name="Picture 6"/>
            <p:cNvPicPr>
              <a:picLocks noChangeAspect="1" noChangeArrowheads="1"/>
            </p:cNvPicPr>
            <p:nvPr/>
          </p:nvPicPr>
          <p:blipFill>
            <a:blip r:embed="rId4" cstate="print"/>
            <a:srcRect/>
            <a:stretch>
              <a:fillRect/>
            </a:stretch>
          </p:blipFill>
          <p:spPr bwMode="auto">
            <a:xfrm>
              <a:off x="4857750" y="3263900"/>
              <a:ext cx="2584450" cy="1157288"/>
            </a:xfrm>
            <a:prstGeom prst="rect">
              <a:avLst/>
            </a:prstGeom>
            <a:noFill/>
            <a:ln w="28575">
              <a:noFill/>
              <a:miter lim="800000"/>
              <a:headEnd type="none" w="sm" len="sm"/>
              <a:tailEnd type="none" w="lg" len="lg"/>
            </a:ln>
          </p:spPr>
        </p:pic>
        <p:pic>
          <p:nvPicPr>
            <p:cNvPr id="1792009" name="Picture 9"/>
            <p:cNvPicPr>
              <a:picLocks noChangeAspect="1" noChangeArrowheads="1"/>
            </p:cNvPicPr>
            <p:nvPr/>
          </p:nvPicPr>
          <p:blipFill>
            <a:blip r:embed="rId5" cstate="print"/>
            <a:srcRect/>
            <a:stretch>
              <a:fillRect/>
            </a:stretch>
          </p:blipFill>
          <p:spPr bwMode="auto">
            <a:xfrm>
              <a:off x="4267200" y="4854575"/>
              <a:ext cx="1282700" cy="530225"/>
            </a:xfrm>
            <a:prstGeom prst="rect">
              <a:avLst/>
            </a:prstGeom>
            <a:noFill/>
            <a:ln w="28575">
              <a:noFill/>
              <a:miter lim="800000"/>
              <a:headEnd type="none" w="sm" len="sm"/>
              <a:tailEnd type="none" w="lg" len="lg"/>
            </a:ln>
          </p:spPr>
        </p:pic>
      </p:gr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Rectangle 76"/>
          <p:cNvSpPr/>
          <p:nvPr/>
        </p:nvSpPr>
        <p:spPr bwMode="auto">
          <a:xfrm>
            <a:off x="1941147" y="1253393"/>
            <a:ext cx="4356100" cy="2286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Configuring an EUI-64 IPv6 Address</a:t>
            </a:r>
            <a:endParaRPr lang="en-US" dirty="0"/>
          </a:p>
        </p:txBody>
      </p:sp>
      <p:sp>
        <p:nvSpPr>
          <p:cNvPr id="8" name="Text Placeholder 7"/>
          <p:cNvSpPr>
            <a:spLocks noGrp="1"/>
          </p:cNvSpPr>
          <p:nvPr>
            <p:ph type="body" sz="quarter" idx="10"/>
          </p:nvPr>
        </p:nvSpPr>
        <p:spPr/>
        <p:txBody>
          <a:bodyPr/>
          <a:lstStyle/>
          <a:p>
            <a:pPr marL="236538" indent="-236538">
              <a:defRPr/>
            </a:pPr>
            <a:r>
              <a:rPr lang="en-US" dirty="0" smtClean="0"/>
              <a:t>R1(config)# </a:t>
            </a:r>
            <a:r>
              <a:rPr lang="en-US" b="1" dirty="0" smtClean="0"/>
              <a:t>interface loopback 100</a:t>
            </a:r>
          </a:p>
          <a:p>
            <a:pPr marL="236538" indent="-236538">
              <a:defRPr/>
            </a:pPr>
            <a:r>
              <a:rPr lang="en-US" dirty="0" smtClean="0"/>
              <a:t>R1(config-if)# </a:t>
            </a:r>
            <a:r>
              <a:rPr lang="en-US" b="1" dirty="0" smtClean="0"/>
              <a:t>ipv6 address 2001:8:85a3:4289::/64 eui-64</a:t>
            </a:r>
          </a:p>
          <a:p>
            <a:pPr marL="236538" indent="-236538">
              <a:defRPr/>
            </a:pPr>
            <a:endParaRPr lang="en-US" dirty="0" smtClean="0"/>
          </a:p>
          <a:p>
            <a:pPr marL="236538" indent="-236538">
              <a:defRPr/>
            </a:pPr>
            <a:r>
              <a:rPr lang="en-US" dirty="0" smtClean="0"/>
              <a:t>&lt;output omitted&gt;</a:t>
            </a:r>
          </a:p>
          <a:p>
            <a:pPr marL="236538" indent="-236538">
              <a:defRPr/>
            </a:pPr>
            <a:endParaRPr lang="en-US" dirty="0" smtClean="0"/>
          </a:p>
          <a:p>
            <a:pPr marL="236538" indent="-236538">
              <a:defRPr/>
            </a:pPr>
            <a:r>
              <a:rPr lang="en-US" dirty="0" smtClean="0"/>
              <a:t>R1# </a:t>
            </a:r>
            <a:r>
              <a:rPr lang="en-US" b="1" dirty="0" smtClean="0"/>
              <a:t>show ipv6 interface loopback 100</a:t>
            </a:r>
          </a:p>
          <a:p>
            <a:pPr marL="236538" indent="-236538">
              <a:defRPr/>
            </a:pPr>
            <a:r>
              <a:rPr lang="en-US" dirty="0" smtClean="0"/>
              <a:t>Loopback100 is up, line protocol is up</a:t>
            </a:r>
          </a:p>
          <a:p>
            <a:pPr marL="236538" indent="-236538">
              <a:defRPr/>
            </a:pPr>
            <a:r>
              <a:rPr lang="en-US" dirty="0" smtClean="0"/>
              <a:t>  IPv6 is enabled, link-local address is FE80::21B:D5FF:FE5B:A408 </a:t>
            </a:r>
          </a:p>
          <a:p>
            <a:pPr marL="236538" indent="-236538">
              <a:defRPr/>
            </a:pPr>
            <a:r>
              <a:rPr lang="en-US" dirty="0" smtClean="0"/>
              <a:t>  Global unicast address(es):</a:t>
            </a:r>
          </a:p>
          <a:p>
            <a:pPr marL="236538" indent="-236538">
              <a:defRPr/>
            </a:pPr>
            <a:r>
              <a:rPr lang="en-US" dirty="0" smtClean="0"/>
              <a:t>    2001:8:85A3:4289:21B:D5FF:FE5B:A408, subnet is 2001:8:85A3:4289::/64 [EUI]</a:t>
            </a:r>
          </a:p>
          <a:p>
            <a:pPr marL="236538" indent="-236538">
              <a:defRPr/>
            </a:pPr>
            <a:r>
              <a:rPr lang="en-US" dirty="0" smtClean="0"/>
              <a:t>  Joined group address(es):</a:t>
            </a:r>
          </a:p>
          <a:p>
            <a:pPr marL="236538" indent="-236538">
              <a:defRPr/>
            </a:pPr>
            <a:r>
              <a:rPr lang="en-US" dirty="0" smtClean="0"/>
              <a:t>    FF02::1</a:t>
            </a:r>
          </a:p>
          <a:p>
            <a:pPr marL="236538" indent="-236538">
              <a:defRPr/>
            </a:pPr>
            <a:r>
              <a:rPr lang="en-US" dirty="0" smtClean="0"/>
              <a:t>    FF02::2</a:t>
            </a:r>
          </a:p>
          <a:p>
            <a:pPr marL="236538" indent="-236538">
              <a:defRPr/>
            </a:pPr>
            <a:r>
              <a:rPr lang="en-US" dirty="0" smtClean="0"/>
              <a:t>    FF02::1:FF5B:A408</a:t>
            </a:r>
          </a:p>
          <a:p>
            <a:pPr marL="236538" indent="-236538">
              <a:defRPr/>
            </a:pPr>
            <a:r>
              <a:rPr lang="en-US" dirty="0" smtClean="0"/>
              <a:t>  MTU is 1514 bytes</a:t>
            </a:r>
          </a:p>
          <a:p>
            <a:pPr marL="236538" indent="-236538">
              <a:defRPr/>
            </a:pPr>
            <a:r>
              <a:rPr lang="en-US" dirty="0" smtClean="0"/>
              <a:t>  ICMP error messages limited to one every 100 milliseconds</a:t>
            </a:r>
          </a:p>
          <a:p>
            <a:pPr marL="236538" indent="-236538">
              <a:defRPr/>
            </a:pPr>
            <a:r>
              <a:rPr lang="en-US" dirty="0" smtClean="0"/>
              <a:t>  ICMP redirects are enabled</a:t>
            </a:r>
          </a:p>
          <a:p>
            <a:pPr marL="236538" indent="-236538">
              <a:defRPr/>
            </a:pPr>
            <a:r>
              <a:rPr lang="en-US" dirty="0" smtClean="0"/>
              <a:t>  ND DAD is not supported</a:t>
            </a:r>
          </a:p>
          <a:p>
            <a:pPr marL="236538" indent="-236538">
              <a:defRPr/>
            </a:pPr>
            <a:r>
              <a:rPr lang="en-US" dirty="0" smtClean="0"/>
              <a:t>  ND reachable time is 30000 milliseconds</a:t>
            </a:r>
          </a:p>
          <a:p>
            <a:pPr marL="236538" indent="-236538">
              <a:defRPr/>
            </a:pPr>
            <a:r>
              <a:rPr lang="en-US" dirty="0" smtClean="0"/>
              <a:t>  Hosts use stateless autoconfig for addresses.</a:t>
            </a:r>
          </a:p>
          <a:p>
            <a:endParaRPr lang="en-US" dirty="0"/>
          </a:p>
        </p:txBody>
      </p:sp>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ontent Placeholder 6"/>
          <p:cNvGraphicFramePr>
            <a:graphicFrameLocks/>
          </p:cNvGraphicFramePr>
          <p:nvPr/>
        </p:nvGraphicFramePr>
        <p:xfrm>
          <a:off x="279400" y="1182688"/>
          <a:ext cx="8520113" cy="5132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4"/>
          <p:cNvSpPr>
            <a:spLocks noGrp="1"/>
          </p:cNvSpPr>
          <p:nvPr>
            <p:ph type="title"/>
          </p:nvPr>
        </p:nvSpPr>
        <p:spPr/>
        <p:txBody>
          <a:bodyPr>
            <a:normAutofit/>
          </a:bodyPr>
          <a:lstStyle/>
          <a:p>
            <a:r>
              <a:rPr lang="en-US" dirty="0" smtClean="0"/>
              <a:t>Configuring IPv6 Unicast Addresses</a:t>
            </a:r>
            <a:endParaRPr lang="en-US" dirty="0"/>
          </a:p>
        </p:txBody>
      </p:sp>
      <p:sp>
        <p:nvSpPr>
          <p:cNvPr id="4" name="Rectangle 3"/>
          <p:cNvSpPr/>
          <p:nvPr/>
        </p:nvSpPr>
        <p:spPr bwMode="auto">
          <a:xfrm>
            <a:off x="304800" y="2072640"/>
            <a:ext cx="4013200" cy="2151017"/>
          </a:xfrm>
          <a:prstGeom prst="rect">
            <a:avLst/>
          </a:prstGeom>
          <a:solidFill>
            <a:schemeClr val="bg1">
              <a:alpha val="6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233680" y="4216400"/>
            <a:ext cx="4389121" cy="943428"/>
          </a:xfrm>
          <a:prstGeom prst="rect">
            <a:avLst/>
          </a:prstGeom>
          <a:solidFill>
            <a:schemeClr val="bg1">
              <a:alpha val="6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6379028" y="3258457"/>
            <a:ext cx="1915886" cy="928914"/>
          </a:xfrm>
          <a:prstGeom prst="rect">
            <a:avLst/>
          </a:prstGeom>
          <a:solidFill>
            <a:schemeClr val="bg1">
              <a:alpha val="63000"/>
            </a:schemeClr>
          </a:solidFill>
          <a:ln w="9525" cap="flat" cmpd="sng" algn="ctr">
            <a:no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 name="Rectangle 8"/>
          <p:cNvSpPr/>
          <p:nvPr/>
        </p:nvSpPr>
        <p:spPr bwMode="auto">
          <a:xfrm>
            <a:off x="6640285" y="4184467"/>
            <a:ext cx="2024744" cy="2235201"/>
          </a:xfrm>
          <a:prstGeom prst="rect">
            <a:avLst/>
          </a:prstGeom>
          <a:solidFill>
            <a:schemeClr val="bg1">
              <a:alpha val="6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 name="Rectangle 9"/>
          <p:cNvSpPr/>
          <p:nvPr/>
        </p:nvSpPr>
        <p:spPr bwMode="auto">
          <a:xfrm>
            <a:off x="4704081" y="4236720"/>
            <a:ext cx="1957974" cy="928910"/>
          </a:xfrm>
          <a:prstGeom prst="rect">
            <a:avLst/>
          </a:prstGeom>
          <a:solidFill>
            <a:schemeClr val="bg1">
              <a:alpha val="6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Enable IP Unnumbered</a:t>
            </a:r>
            <a:endParaRPr lang="en-US" sz="2900" dirty="0"/>
          </a:p>
        </p:txBody>
      </p:sp>
      <p:sp>
        <p:nvSpPr>
          <p:cNvPr id="13" name="Content Placeholder 12"/>
          <p:cNvSpPr>
            <a:spLocks noGrp="1"/>
          </p:cNvSpPr>
          <p:nvPr>
            <p:ph idx="1"/>
          </p:nvPr>
        </p:nvSpPr>
        <p:spPr/>
        <p:txBody>
          <a:bodyPr>
            <a:normAutofit fontScale="92500"/>
          </a:bodyPr>
          <a:lstStyle/>
          <a:p>
            <a:r>
              <a:rPr lang="en-US" dirty="0" smtClean="0"/>
              <a:t>Enable IPv6 on an interface without an explicit IPv6 address.</a:t>
            </a:r>
          </a:p>
        </p:txBody>
      </p:sp>
      <p:sp>
        <p:nvSpPr>
          <p:cNvPr id="14" name="Text Placeholder 13"/>
          <p:cNvSpPr>
            <a:spLocks noGrp="1"/>
          </p:cNvSpPr>
          <p:nvPr>
            <p:ph type="body" sz="quarter" idx="10"/>
          </p:nvPr>
        </p:nvSpPr>
        <p:spPr/>
        <p:txBody>
          <a:bodyPr/>
          <a:lstStyle/>
          <a:p>
            <a:r>
              <a:rPr lang="en-US" dirty="0" smtClean="0"/>
              <a:t>Router(config-if)#</a:t>
            </a:r>
            <a:endParaRPr lang="en-US" dirty="0"/>
          </a:p>
        </p:txBody>
      </p:sp>
      <p:sp>
        <p:nvSpPr>
          <p:cNvPr id="15" name="Text Placeholder 14"/>
          <p:cNvSpPr>
            <a:spLocks noGrp="1"/>
          </p:cNvSpPr>
          <p:nvPr>
            <p:ph type="body" sz="quarter" idx="11"/>
          </p:nvPr>
        </p:nvSpPr>
        <p:spPr>
          <a:xfrm>
            <a:off x="615326" y="1981200"/>
            <a:ext cx="7745412" cy="381000"/>
          </a:xfrm>
        </p:spPr>
        <p:txBody>
          <a:bodyPr>
            <a:normAutofit/>
          </a:bodyPr>
          <a:lstStyle/>
          <a:p>
            <a:r>
              <a:rPr lang="en-US" dirty="0" smtClean="0"/>
              <a:t>ipv6 unnumbered </a:t>
            </a:r>
            <a:r>
              <a:rPr lang="en-US" b="0" i="1" dirty="0" smtClean="0"/>
              <a:t>interface-type interface-number</a:t>
            </a:r>
            <a:endParaRPr lang="en-US" b="0" i="1" dirty="0"/>
          </a:p>
        </p:txBody>
      </p:sp>
      <p:sp>
        <p:nvSpPr>
          <p:cNvPr id="7" name="Content Placeholder 6"/>
          <p:cNvSpPr>
            <a:spLocks noGrp="1"/>
          </p:cNvSpPr>
          <p:nvPr>
            <p:ph idx="12"/>
          </p:nvPr>
        </p:nvSpPr>
        <p:spPr>
          <a:xfrm>
            <a:off x="279400" y="2617597"/>
            <a:ext cx="8483600" cy="3320143"/>
          </a:xfrm>
        </p:spPr>
        <p:txBody>
          <a:bodyPr>
            <a:noAutofit/>
          </a:bodyPr>
          <a:lstStyle/>
          <a:p>
            <a:r>
              <a:rPr lang="en-US" sz="2000" dirty="0" smtClean="0"/>
              <a:t>Enables IPv6 processing on an interface without assigning an explicit IPv6 address to the interface. </a:t>
            </a:r>
          </a:p>
          <a:p>
            <a:r>
              <a:rPr lang="en-US" sz="2000" smtClean="0"/>
              <a:t>The unnumbered interface </a:t>
            </a:r>
            <a:r>
              <a:rPr lang="en-US" sz="2000" dirty="0" smtClean="0"/>
              <a:t>will use the IPv6 address of the interface specified by the</a:t>
            </a:r>
            <a:r>
              <a:rPr lang="en-US" sz="2000" i="1" dirty="0" smtClean="0">
                <a:latin typeface="Courier New" pitchFamily="49" charset="0"/>
                <a:cs typeface="Courier New" pitchFamily="49" charset="0"/>
              </a:rPr>
              <a:t> interface-type interface-number </a:t>
            </a:r>
            <a:r>
              <a:rPr lang="en-US" sz="2000" dirty="0" smtClean="0"/>
              <a:t>parameters as the source address of traffic from the configured interface. </a:t>
            </a:r>
          </a:p>
          <a:p>
            <a:pPr lvl="1"/>
            <a:r>
              <a:rPr lang="en-US" sz="1800" dirty="0" smtClean="0"/>
              <a:t>The interface specified in the command must be in the “up” state.</a:t>
            </a:r>
          </a:p>
        </p:txBody>
      </p:sp>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bwMode="auto">
          <a:xfrm>
            <a:off x="1663700" y="3169477"/>
            <a:ext cx="2616200" cy="215900"/>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Assigning IPv6 Unnumbered Interfaces</a:t>
            </a:r>
            <a:endParaRPr lang="en-US" dirty="0"/>
          </a:p>
        </p:txBody>
      </p:sp>
      <p:sp>
        <p:nvSpPr>
          <p:cNvPr id="6" name="Content Placeholder 5"/>
          <p:cNvSpPr>
            <a:spLocks noGrp="1"/>
          </p:cNvSpPr>
          <p:nvPr>
            <p:ph idx="11"/>
          </p:nvPr>
        </p:nvSpPr>
        <p:spPr>
          <a:xfrm>
            <a:off x="279400" y="4000501"/>
            <a:ext cx="8520354" cy="2423604"/>
          </a:xfrm>
        </p:spPr>
        <p:txBody>
          <a:bodyPr>
            <a:normAutofit/>
          </a:bodyPr>
          <a:lstStyle/>
          <a:p>
            <a:r>
              <a:rPr lang="en-US" sz="2000" dirty="0" smtClean="0"/>
              <a:t>IPv6 supports unnumbered interfaces to enable IPv6 processing on an interface without assigning an explicit IPv6 address to the interface.</a:t>
            </a:r>
          </a:p>
          <a:p>
            <a:r>
              <a:rPr lang="en-US" sz="2000" dirty="0" smtClean="0"/>
              <a:t>In this example, a loopback interface is created and configured with an IPv6 address. </a:t>
            </a:r>
          </a:p>
          <a:p>
            <a:pPr lvl="1"/>
            <a:r>
              <a:rPr lang="en-US" sz="1800" dirty="0" smtClean="0"/>
              <a:t>The Serial 0/0/0 interface is then configured to use the IPv6 address of the loopback interface.</a:t>
            </a:r>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37" name="TextBox 36"/>
          <p:cNvSpPr txBox="1"/>
          <p:nvPr/>
        </p:nvSpPr>
        <p:spPr>
          <a:xfrm>
            <a:off x="3890539" y="1191388"/>
            <a:ext cx="945988" cy="160898"/>
          </a:xfrm>
          <a:prstGeom prst="rect">
            <a:avLst/>
          </a:prstGeom>
          <a:noFill/>
        </p:spPr>
        <p:txBody>
          <a:bodyPr wrap="square" lIns="0" tIns="0" rIns="0" bIns="0" rtlCol="0" anchor="ctr" anchorCtr="0">
            <a:noAutofit/>
          </a:bodyPr>
          <a:lstStyle/>
          <a:p>
            <a:endParaRPr lang="en-US" sz="1000" dirty="0"/>
          </a:p>
        </p:txBody>
      </p:sp>
      <p:sp>
        <p:nvSpPr>
          <p:cNvPr id="38" name="TextBox 37"/>
          <p:cNvSpPr txBox="1"/>
          <p:nvPr/>
        </p:nvSpPr>
        <p:spPr>
          <a:xfrm>
            <a:off x="3775254" y="1566077"/>
            <a:ext cx="1013551" cy="165253"/>
          </a:xfrm>
          <a:prstGeom prst="rect">
            <a:avLst/>
          </a:prstGeom>
          <a:noFill/>
        </p:spPr>
        <p:txBody>
          <a:bodyPr wrap="square" lIns="0" tIns="0" rIns="0" bIns="0" rtlCol="0" anchor="ctr" anchorCtr="0">
            <a:noAutofit/>
          </a:bodyPr>
          <a:lstStyle/>
          <a:p>
            <a:pPr algn="l"/>
            <a:r>
              <a:rPr lang="en-US" sz="1050" kern="0" dirty="0" smtClean="0">
                <a:latin typeface="+mn-lt"/>
                <a:cs typeface="Courier New" pitchFamily="49" charset="0"/>
              </a:rPr>
              <a:t>S0/0/0</a:t>
            </a:r>
            <a:endParaRPr lang="en-US" sz="1050" dirty="0">
              <a:latin typeface="+mn-lt"/>
            </a:endParaRPr>
          </a:p>
        </p:txBody>
      </p:sp>
      <p:cxnSp>
        <p:nvCxnSpPr>
          <p:cNvPr id="20" name="Straight Connector 19"/>
          <p:cNvCxnSpPr>
            <a:endCxn id="40" idx="1"/>
          </p:cNvCxnSpPr>
          <p:nvPr/>
        </p:nvCxnSpPr>
        <p:spPr bwMode="auto">
          <a:xfrm flipV="1">
            <a:off x="2345631" y="1608067"/>
            <a:ext cx="529673" cy="2074"/>
          </a:xfrm>
          <a:prstGeom prst="line">
            <a:avLst/>
          </a:prstGeom>
          <a:solidFill>
            <a:schemeClr val="accent1"/>
          </a:solidFill>
          <a:ln w="28575" cap="flat" cmpd="sng" algn="ctr">
            <a:solidFill>
              <a:schemeClr val="bg2"/>
            </a:solidFill>
            <a:prstDash val="solid"/>
            <a:round/>
            <a:headEnd type="oval" w="med" len="med"/>
            <a:tailEnd type="none" w="med" len="med"/>
          </a:ln>
          <a:effectLst/>
        </p:spPr>
      </p:cxnSp>
      <p:sp>
        <p:nvSpPr>
          <p:cNvPr id="22" name="Content Placeholder 15"/>
          <p:cNvSpPr txBox="1">
            <a:spLocks/>
          </p:cNvSpPr>
          <p:nvPr/>
        </p:nvSpPr>
        <p:spPr bwMode="auto">
          <a:xfrm>
            <a:off x="279400" y="2222500"/>
            <a:ext cx="8520113" cy="155437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interface loopback 10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address 2001:1::10/64</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exit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interface s0/0/0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unnumbered loopback 10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no shut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a:t>
            </a:r>
          </a:p>
        </p:txBody>
      </p:sp>
      <p:pic>
        <p:nvPicPr>
          <p:cNvPr id="40" name="Picture 37"/>
          <p:cNvPicPr>
            <a:picLocks noChangeArrowheads="1"/>
          </p:cNvPicPr>
          <p:nvPr/>
        </p:nvPicPr>
        <p:blipFill>
          <a:blip r:embed="rId3" cstate="print"/>
          <a:srcRect/>
          <a:stretch>
            <a:fillRect/>
          </a:stretch>
        </p:blipFill>
        <p:spPr bwMode="auto">
          <a:xfrm>
            <a:off x="2875304" y="1382221"/>
            <a:ext cx="870351" cy="451691"/>
          </a:xfrm>
          <a:prstGeom prst="rect">
            <a:avLst/>
          </a:prstGeom>
          <a:noFill/>
          <a:ln w="9525">
            <a:noFill/>
            <a:miter lim="800000"/>
            <a:headEnd/>
            <a:tailEnd/>
          </a:ln>
        </p:spPr>
      </p:pic>
      <p:sp>
        <p:nvSpPr>
          <p:cNvPr id="41" name="TextBox 40"/>
          <p:cNvSpPr txBox="1"/>
          <p:nvPr/>
        </p:nvSpPr>
        <p:spPr>
          <a:xfrm>
            <a:off x="3146505" y="160044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17" name="TextBox 16"/>
          <p:cNvSpPr txBox="1"/>
          <p:nvPr/>
        </p:nvSpPr>
        <p:spPr>
          <a:xfrm>
            <a:off x="1033667" y="1381538"/>
            <a:ext cx="1777254" cy="220583"/>
          </a:xfrm>
          <a:prstGeom prst="rect">
            <a:avLst/>
          </a:prstGeom>
          <a:noFill/>
        </p:spPr>
        <p:txBody>
          <a:bodyPr wrap="square" lIns="0" tIns="0" rIns="0" bIns="0" rtlCol="0" anchor="ctr" anchorCtr="0">
            <a:noAutofit/>
          </a:bodyPr>
          <a:lstStyle/>
          <a:p>
            <a:pPr algn="r"/>
            <a:r>
              <a:rPr lang="en-US" sz="1050" kern="0" dirty="0" err="1" smtClean="0">
                <a:latin typeface="+mn-lt"/>
                <a:cs typeface="Courier New" pitchFamily="49" charset="0"/>
              </a:rPr>
              <a:t>Lo10</a:t>
            </a:r>
            <a:r>
              <a:rPr lang="en-US" sz="1050" kern="0" dirty="0" smtClean="0">
                <a:latin typeface="+mn-lt"/>
                <a:cs typeface="Courier New" pitchFamily="49" charset="0"/>
              </a:rPr>
              <a:t>: 2001:1::10/64</a:t>
            </a:r>
            <a:endParaRPr lang="en-US" sz="1050" dirty="0">
              <a:latin typeface="+mn-lt"/>
            </a:endParaRPr>
          </a:p>
        </p:txBody>
      </p:sp>
      <p:sp>
        <p:nvSpPr>
          <p:cNvPr id="19" name="Freeform 9"/>
          <p:cNvSpPr>
            <a:spLocks/>
          </p:cNvSpPr>
          <p:nvPr/>
        </p:nvSpPr>
        <p:spPr bwMode="auto">
          <a:xfrm>
            <a:off x="3725529" y="1537417"/>
            <a:ext cx="2088858" cy="14229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35" name="Picture 37"/>
          <p:cNvPicPr>
            <a:picLocks noChangeArrowheads="1"/>
          </p:cNvPicPr>
          <p:nvPr/>
        </p:nvPicPr>
        <p:blipFill>
          <a:blip r:embed="rId3" cstate="print"/>
          <a:srcRect/>
          <a:stretch>
            <a:fillRect/>
          </a:stretch>
        </p:blipFill>
        <p:spPr bwMode="auto">
          <a:xfrm>
            <a:off x="5763407" y="1380216"/>
            <a:ext cx="870351" cy="451691"/>
          </a:xfrm>
          <a:prstGeom prst="rect">
            <a:avLst/>
          </a:prstGeom>
          <a:noFill/>
          <a:ln w="9525">
            <a:noFill/>
            <a:miter lim="800000"/>
            <a:headEnd/>
            <a:tailEnd/>
          </a:ln>
        </p:spPr>
      </p:pic>
      <p:sp>
        <p:nvSpPr>
          <p:cNvPr id="36" name="TextBox 35"/>
          <p:cNvSpPr txBox="1"/>
          <p:nvPr/>
        </p:nvSpPr>
        <p:spPr>
          <a:xfrm>
            <a:off x="6034608" y="159844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Tree>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2793953" y="2815927"/>
            <a:ext cx="2619875" cy="20501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Assigning IPv6 Unnumbered Interfaces</a:t>
            </a:r>
            <a:endParaRPr lang="en-US" dirty="0"/>
          </a:p>
        </p:txBody>
      </p:sp>
      <p:sp>
        <p:nvSpPr>
          <p:cNvPr id="6" name="Content Placeholder 5"/>
          <p:cNvSpPr>
            <a:spLocks noGrp="1"/>
          </p:cNvSpPr>
          <p:nvPr>
            <p:ph idx="11"/>
          </p:nvPr>
        </p:nvSpPr>
        <p:spPr>
          <a:xfrm>
            <a:off x="279400" y="5549901"/>
            <a:ext cx="8520354" cy="874204"/>
          </a:xfrm>
        </p:spPr>
        <p:txBody>
          <a:bodyPr>
            <a:normAutofit/>
          </a:bodyPr>
          <a:lstStyle/>
          <a:p>
            <a:pPr marL="236538" lvl="1">
              <a:spcBef>
                <a:spcPct val="50000"/>
              </a:spcBef>
              <a:buFont typeface="Wingdings" pitchFamily="2" charset="2"/>
              <a:buChar char="§"/>
            </a:pPr>
            <a:r>
              <a:rPr lang="en-US" dirty="0" smtClean="0">
                <a:ea typeface="+mn-ea"/>
                <a:cs typeface="+mn-cs"/>
              </a:rPr>
              <a:t>The output confirms that the Serial 0/0/0 interface uses the IPv6 address from interface loopback 10.</a:t>
            </a:r>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22" name="Content Placeholder 15"/>
          <p:cNvSpPr txBox="1">
            <a:spLocks/>
          </p:cNvSpPr>
          <p:nvPr/>
        </p:nvSpPr>
        <p:spPr bwMode="auto">
          <a:xfrm>
            <a:off x="279400" y="2070101"/>
            <a:ext cx="8520113" cy="3386482"/>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show ipv6 interface s0/0/0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Serial0/0/0 is up, line protocol is up</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IPv6 is enabled, link-local address is FE80::222:55FF:FE18:7DE8</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No Virtual link-local address(es):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Interface is unnumbered. Using address of Loopback10</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No global unicast address is configured</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Joined group address(es):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FF02::1</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FF02::2</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FF02::1:FF18:7DE8</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MTU is 1500 bytes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ICMP error messages limited to one every 100 milliseconds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ICMP redirects are enabled</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ICMP unreachables are sent</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ND DAD is enabled, number of DAD attempts: 1</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ND reachable time is 30000 milliseconds (using 16238)</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  Hosts use stateless autoconfig for addresses.</a:t>
            </a:r>
          </a:p>
          <a:p>
            <a:pPr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a:t>
            </a:r>
          </a:p>
        </p:txBody>
      </p:sp>
      <p:sp>
        <p:nvSpPr>
          <p:cNvPr id="15" name="TextBox 14"/>
          <p:cNvSpPr txBox="1"/>
          <p:nvPr/>
        </p:nvSpPr>
        <p:spPr>
          <a:xfrm>
            <a:off x="3890539" y="1191388"/>
            <a:ext cx="945988" cy="160898"/>
          </a:xfrm>
          <a:prstGeom prst="rect">
            <a:avLst/>
          </a:prstGeom>
          <a:noFill/>
        </p:spPr>
        <p:txBody>
          <a:bodyPr wrap="square" lIns="0" tIns="0" rIns="0" bIns="0" rtlCol="0" anchor="ctr" anchorCtr="0">
            <a:noAutofit/>
          </a:bodyPr>
          <a:lstStyle/>
          <a:p>
            <a:endParaRPr lang="en-US" sz="1000" dirty="0"/>
          </a:p>
        </p:txBody>
      </p:sp>
      <p:sp>
        <p:nvSpPr>
          <p:cNvPr id="16" name="TextBox 15"/>
          <p:cNvSpPr txBox="1"/>
          <p:nvPr/>
        </p:nvSpPr>
        <p:spPr>
          <a:xfrm>
            <a:off x="3775254" y="1566077"/>
            <a:ext cx="1013551" cy="165253"/>
          </a:xfrm>
          <a:prstGeom prst="rect">
            <a:avLst/>
          </a:prstGeom>
          <a:noFill/>
        </p:spPr>
        <p:txBody>
          <a:bodyPr wrap="square" lIns="0" tIns="0" rIns="0" bIns="0" rtlCol="0" anchor="ctr" anchorCtr="0">
            <a:noAutofit/>
          </a:bodyPr>
          <a:lstStyle/>
          <a:p>
            <a:pPr algn="l"/>
            <a:r>
              <a:rPr lang="en-US" sz="1050" kern="0" dirty="0" smtClean="0">
                <a:latin typeface="+mn-lt"/>
                <a:cs typeface="Courier New" pitchFamily="49" charset="0"/>
              </a:rPr>
              <a:t>S0/0/0</a:t>
            </a:r>
            <a:endParaRPr lang="en-US" sz="1050" dirty="0">
              <a:latin typeface="+mn-lt"/>
            </a:endParaRPr>
          </a:p>
        </p:txBody>
      </p:sp>
      <p:cxnSp>
        <p:nvCxnSpPr>
          <p:cNvPr id="17" name="Straight Connector 16"/>
          <p:cNvCxnSpPr>
            <a:endCxn id="18" idx="1"/>
          </p:cNvCxnSpPr>
          <p:nvPr/>
        </p:nvCxnSpPr>
        <p:spPr bwMode="auto">
          <a:xfrm flipV="1">
            <a:off x="2345631" y="1608067"/>
            <a:ext cx="529673" cy="2074"/>
          </a:xfrm>
          <a:prstGeom prst="line">
            <a:avLst/>
          </a:prstGeom>
          <a:solidFill>
            <a:schemeClr val="accent1"/>
          </a:solidFill>
          <a:ln w="28575" cap="flat" cmpd="sng" algn="ctr">
            <a:solidFill>
              <a:schemeClr val="bg2"/>
            </a:solidFill>
            <a:prstDash val="solid"/>
            <a:round/>
            <a:headEnd type="oval" w="med" len="med"/>
            <a:tailEnd type="none" w="med" len="med"/>
          </a:ln>
          <a:effectLst/>
        </p:spPr>
      </p:cxnSp>
      <p:pic>
        <p:nvPicPr>
          <p:cNvPr id="18" name="Picture 37"/>
          <p:cNvPicPr>
            <a:picLocks noChangeArrowheads="1"/>
          </p:cNvPicPr>
          <p:nvPr/>
        </p:nvPicPr>
        <p:blipFill>
          <a:blip r:embed="rId3" cstate="print"/>
          <a:srcRect/>
          <a:stretch>
            <a:fillRect/>
          </a:stretch>
        </p:blipFill>
        <p:spPr bwMode="auto">
          <a:xfrm>
            <a:off x="2875304" y="1382221"/>
            <a:ext cx="870351" cy="451691"/>
          </a:xfrm>
          <a:prstGeom prst="rect">
            <a:avLst/>
          </a:prstGeom>
          <a:noFill/>
          <a:ln w="9525">
            <a:noFill/>
            <a:miter lim="800000"/>
            <a:headEnd/>
            <a:tailEnd/>
          </a:ln>
        </p:spPr>
      </p:pic>
      <p:sp>
        <p:nvSpPr>
          <p:cNvPr id="19" name="TextBox 18"/>
          <p:cNvSpPr txBox="1"/>
          <p:nvPr/>
        </p:nvSpPr>
        <p:spPr>
          <a:xfrm>
            <a:off x="3146505" y="1600449"/>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21" name="TextBox 20"/>
          <p:cNvSpPr txBox="1"/>
          <p:nvPr/>
        </p:nvSpPr>
        <p:spPr>
          <a:xfrm>
            <a:off x="1033667" y="1381538"/>
            <a:ext cx="1777254" cy="220583"/>
          </a:xfrm>
          <a:prstGeom prst="rect">
            <a:avLst/>
          </a:prstGeom>
          <a:noFill/>
        </p:spPr>
        <p:txBody>
          <a:bodyPr wrap="square" lIns="0" tIns="0" rIns="0" bIns="0" rtlCol="0" anchor="ctr" anchorCtr="0">
            <a:noAutofit/>
          </a:bodyPr>
          <a:lstStyle/>
          <a:p>
            <a:pPr algn="r"/>
            <a:r>
              <a:rPr lang="en-US" sz="1050" kern="0" dirty="0" err="1" smtClean="0">
                <a:latin typeface="+mn-lt"/>
                <a:cs typeface="Courier New" pitchFamily="49" charset="0"/>
              </a:rPr>
              <a:t>Lo10</a:t>
            </a:r>
            <a:r>
              <a:rPr lang="en-US" sz="1050" kern="0" dirty="0" smtClean="0">
                <a:latin typeface="+mn-lt"/>
                <a:cs typeface="Courier New" pitchFamily="49" charset="0"/>
              </a:rPr>
              <a:t>: 2001:1::10/64</a:t>
            </a:r>
            <a:endParaRPr lang="en-US" sz="1050" dirty="0">
              <a:latin typeface="+mn-lt"/>
            </a:endParaRPr>
          </a:p>
        </p:txBody>
      </p:sp>
      <p:sp>
        <p:nvSpPr>
          <p:cNvPr id="24" name="Freeform 9"/>
          <p:cNvSpPr>
            <a:spLocks/>
          </p:cNvSpPr>
          <p:nvPr/>
        </p:nvSpPr>
        <p:spPr bwMode="auto">
          <a:xfrm>
            <a:off x="3725529" y="1537417"/>
            <a:ext cx="2088858" cy="142296"/>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25400" cap="rnd" cmpd="sng">
            <a:solidFill>
              <a:schemeClr val="accent2"/>
            </a:solidFill>
            <a:prstDash val="solid"/>
            <a:round/>
            <a:headEnd type="none" w="sm" len="sm"/>
            <a:tailEnd type="none" w="sm" len="sm"/>
          </a:ln>
        </p:spPr>
        <p:txBody>
          <a:bodyPr/>
          <a:lstStyle/>
          <a:p>
            <a:endParaRPr lang="en-US" dirty="0"/>
          </a:p>
        </p:txBody>
      </p:sp>
      <p:pic>
        <p:nvPicPr>
          <p:cNvPr id="25" name="Picture 37"/>
          <p:cNvPicPr>
            <a:picLocks noChangeArrowheads="1"/>
          </p:cNvPicPr>
          <p:nvPr/>
        </p:nvPicPr>
        <p:blipFill>
          <a:blip r:embed="rId3" cstate="print"/>
          <a:srcRect/>
          <a:stretch>
            <a:fillRect/>
          </a:stretch>
        </p:blipFill>
        <p:spPr bwMode="auto">
          <a:xfrm>
            <a:off x="5763407" y="1380216"/>
            <a:ext cx="870351" cy="451691"/>
          </a:xfrm>
          <a:prstGeom prst="rect">
            <a:avLst/>
          </a:prstGeom>
          <a:noFill/>
          <a:ln w="9525">
            <a:noFill/>
            <a:miter lim="800000"/>
            <a:headEnd/>
            <a:tailEnd/>
          </a:ln>
        </p:spPr>
      </p:pic>
      <p:sp>
        <p:nvSpPr>
          <p:cNvPr id="26" name="TextBox 25"/>
          <p:cNvSpPr txBox="1"/>
          <p:nvPr/>
        </p:nvSpPr>
        <p:spPr>
          <a:xfrm>
            <a:off x="6034608" y="159844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ontent Placeholder 6"/>
          <p:cNvGraphicFramePr>
            <a:graphicFrameLocks/>
          </p:cNvGraphicFramePr>
          <p:nvPr/>
        </p:nvGraphicFramePr>
        <p:xfrm>
          <a:off x="279400" y="1182688"/>
          <a:ext cx="8520113" cy="5132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4"/>
          <p:cNvSpPr>
            <a:spLocks noGrp="1"/>
          </p:cNvSpPr>
          <p:nvPr>
            <p:ph type="title"/>
          </p:nvPr>
        </p:nvSpPr>
        <p:spPr/>
        <p:txBody>
          <a:bodyPr>
            <a:normAutofit/>
          </a:bodyPr>
          <a:lstStyle/>
          <a:p>
            <a:r>
              <a:rPr lang="en-US" dirty="0" smtClean="0"/>
              <a:t>Configuring IPv6 Unicast Addresses</a:t>
            </a:r>
            <a:endParaRPr lang="en-US" dirty="0"/>
          </a:p>
        </p:txBody>
      </p:sp>
      <p:sp>
        <p:nvSpPr>
          <p:cNvPr id="4" name="Rectangle 3"/>
          <p:cNvSpPr/>
          <p:nvPr/>
        </p:nvSpPr>
        <p:spPr bwMode="auto">
          <a:xfrm>
            <a:off x="294640" y="2103120"/>
            <a:ext cx="3992880" cy="2641600"/>
          </a:xfrm>
          <a:prstGeom prst="rect">
            <a:avLst/>
          </a:prstGeom>
          <a:solidFill>
            <a:schemeClr val="bg1">
              <a:alpha val="6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233680" y="4744720"/>
            <a:ext cx="6664960" cy="1778000"/>
          </a:xfrm>
          <a:prstGeom prst="rect">
            <a:avLst/>
          </a:prstGeom>
          <a:solidFill>
            <a:schemeClr val="bg1">
              <a:alpha val="6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4287520" y="3362960"/>
            <a:ext cx="2052320" cy="1378857"/>
          </a:xfrm>
          <a:prstGeom prst="rect">
            <a:avLst/>
          </a:prstGeom>
          <a:solidFill>
            <a:schemeClr val="bg1">
              <a:alpha val="6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 name="Rectangle 8"/>
          <p:cNvSpPr/>
          <p:nvPr/>
        </p:nvSpPr>
        <p:spPr bwMode="auto">
          <a:xfrm>
            <a:off x="6898639" y="5151120"/>
            <a:ext cx="1746069" cy="1278708"/>
          </a:xfrm>
          <a:prstGeom prst="rect">
            <a:avLst/>
          </a:prstGeom>
          <a:solidFill>
            <a:schemeClr val="bg1">
              <a:alpha val="6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 name="Rectangle 9"/>
          <p:cNvSpPr/>
          <p:nvPr/>
        </p:nvSpPr>
        <p:spPr bwMode="auto">
          <a:xfrm>
            <a:off x="6339840" y="3972560"/>
            <a:ext cx="294640" cy="766350"/>
          </a:xfrm>
          <a:prstGeom prst="rect">
            <a:avLst/>
          </a:prstGeom>
          <a:solidFill>
            <a:schemeClr val="bg1">
              <a:alpha val="63000"/>
            </a:schemeClr>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Enable Stateless Autoconfiguration</a:t>
            </a:r>
            <a:endParaRPr lang="en-US" sz="2900" dirty="0"/>
          </a:p>
        </p:txBody>
      </p:sp>
      <p:sp>
        <p:nvSpPr>
          <p:cNvPr id="13" name="Content Placeholder 12"/>
          <p:cNvSpPr>
            <a:spLocks noGrp="1"/>
          </p:cNvSpPr>
          <p:nvPr>
            <p:ph idx="1"/>
          </p:nvPr>
        </p:nvSpPr>
        <p:spPr/>
        <p:txBody>
          <a:bodyPr>
            <a:normAutofit/>
          </a:bodyPr>
          <a:lstStyle/>
          <a:p>
            <a:r>
              <a:rPr lang="en-US" dirty="0" smtClean="0"/>
              <a:t>Enable the automatic configuration of IPv6 addresses.</a:t>
            </a:r>
          </a:p>
        </p:txBody>
      </p:sp>
      <p:sp>
        <p:nvSpPr>
          <p:cNvPr id="14" name="Text Placeholder 13"/>
          <p:cNvSpPr>
            <a:spLocks noGrp="1"/>
          </p:cNvSpPr>
          <p:nvPr>
            <p:ph type="body" sz="quarter" idx="10"/>
          </p:nvPr>
        </p:nvSpPr>
        <p:spPr/>
        <p:txBody>
          <a:bodyPr/>
          <a:lstStyle/>
          <a:p>
            <a:r>
              <a:rPr lang="en-US" dirty="0" smtClean="0"/>
              <a:t>Router(config-if)#</a:t>
            </a:r>
            <a:endParaRPr lang="en-US" dirty="0"/>
          </a:p>
        </p:txBody>
      </p:sp>
      <p:sp>
        <p:nvSpPr>
          <p:cNvPr id="15" name="Text Placeholder 14"/>
          <p:cNvSpPr>
            <a:spLocks noGrp="1"/>
          </p:cNvSpPr>
          <p:nvPr>
            <p:ph type="body" sz="quarter" idx="11"/>
          </p:nvPr>
        </p:nvSpPr>
        <p:spPr>
          <a:xfrm>
            <a:off x="615326" y="1981200"/>
            <a:ext cx="7745412" cy="381000"/>
          </a:xfrm>
        </p:spPr>
        <p:txBody>
          <a:bodyPr>
            <a:normAutofit/>
          </a:bodyPr>
          <a:lstStyle/>
          <a:p>
            <a:r>
              <a:rPr lang="en-US" dirty="0" smtClean="0"/>
              <a:t>ipv6 address autoconfig [default]</a:t>
            </a:r>
            <a:endParaRPr lang="en-US" dirty="0"/>
          </a:p>
        </p:txBody>
      </p:sp>
      <p:sp>
        <p:nvSpPr>
          <p:cNvPr id="7" name="Content Placeholder 6"/>
          <p:cNvSpPr>
            <a:spLocks noGrp="1"/>
          </p:cNvSpPr>
          <p:nvPr>
            <p:ph idx="12"/>
          </p:nvPr>
        </p:nvSpPr>
        <p:spPr>
          <a:xfrm>
            <a:off x="279400" y="2637693"/>
            <a:ext cx="8483600" cy="3534508"/>
          </a:xfrm>
        </p:spPr>
        <p:txBody>
          <a:bodyPr>
            <a:normAutofit lnSpcReduction="10000"/>
          </a:bodyPr>
          <a:lstStyle/>
          <a:p>
            <a:r>
              <a:rPr lang="en-US" smtClean="0"/>
              <a:t>Enables </a:t>
            </a:r>
            <a:r>
              <a:rPr lang="en-US" dirty="0" smtClean="0"/>
              <a:t>stateless autoconfiguration which:</a:t>
            </a:r>
          </a:p>
          <a:p>
            <a:pPr lvl="1"/>
            <a:r>
              <a:rPr lang="en-US" dirty="0" smtClean="0"/>
              <a:t>Automatically configures IPv6 addresses using the interface.</a:t>
            </a:r>
          </a:p>
          <a:p>
            <a:pPr lvl="1"/>
            <a:r>
              <a:rPr lang="en-US" dirty="0" smtClean="0"/>
              <a:t>Enables the IPv6 processing on the interface. </a:t>
            </a:r>
          </a:p>
          <a:p>
            <a:r>
              <a:rPr lang="en-US" dirty="0" smtClean="0"/>
              <a:t>Addresses are configured depending on the prefixes received in RA messages. </a:t>
            </a:r>
          </a:p>
          <a:p>
            <a:r>
              <a:rPr lang="en-US" dirty="0" smtClean="0"/>
              <a:t>(Optional) If the</a:t>
            </a:r>
            <a:r>
              <a:rPr lang="en-US" b="1" dirty="0" smtClean="0">
                <a:latin typeface="Courier New" pitchFamily="49" charset="0"/>
                <a:cs typeface="Courier New" pitchFamily="49" charset="0"/>
              </a:rPr>
              <a:t> default </a:t>
            </a:r>
            <a:r>
              <a:rPr lang="en-US" dirty="0" smtClean="0"/>
              <a:t>keyword router is used it causes a default route to be installed using that default router. </a:t>
            </a:r>
          </a:p>
          <a:p>
            <a:pPr lvl="1"/>
            <a:r>
              <a:rPr lang="en-US" dirty="0" smtClean="0"/>
              <a:t>The keyword can be specified only on one interface.</a:t>
            </a:r>
          </a:p>
        </p:txBody>
      </p:sp>
    </p:spTree>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Alter the Neighbor Detection Timeframe</a:t>
            </a:r>
            <a:endParaRPr lang="en-US" sz="2900" dirty="0"/>
          </a:p>
        </p:txBody>
      </p:sp>
      <p:sp>
        <p:nvSpPr>
          <p:cNvPr id="13" name="Content Placeholder 12"/>
          <p:cNvSpPr>
            <a:spLocks noGrp="1"/>
          </p:cNvSpPr>
          <p:nvPr>
            <p:ph idx="1"/>
          </p:nvPr>
        </p:nvSpPr>
        <p:spPr/>
        <p:txBody>
          <a:bodyPr>
            <a:normAutofit/>
          </a:bodyPr>
          <a:lstStyle/>
          <a:p>
            <a:r>
              <a:rPr lang="en-US" dirty="0" smtClean="0"/>
              <a:t>Alter the neighbor detection parameter.</a:t>
            </a:r>
          </a:p>
        </p:txBody>
      </p:sp>
      <p:sp>
        <p:nvSpPr>
          <p:cNvPr id="14" name="Text Placeholder 13"/>
          <p:cNvSpPr>
            <a:spLocks noGrp="1"/>
          </p:cNvSpPr>
          <p:nvPr>
            <p:ph type="body" sz="quarter" idx="10"/>
          </p:nvPr>
        </p:nvSpPr>
        <p:spPr/>
        <p:txBody>
          <a:bodyPr/>
          <a:lstStyle/>
          <a:p>
            <a:r>
              <a:rPr lang="en-US" dirty="0" smtClean="0"/>
              <a:t>Router(config-if)#</a:t>
            </a:r>
            <a:endParaRPr lang="en-US" dirty="0"/>
          </a:p>
        </p:txBody>
      </p:sp>
      <p:sp>
        <p:nvSpPr>
          <p:cNvPr id="15" name="Text Placeholder 14"/>
          <p:cNvSpPr>
            <a:spLocks noGrp="1"/>
          </p:cNvSpPr>
          <p:nvPr>
            <p:ph type="body" sz="quarter" idx="11"/>
          </p:nvPr>
        </p:nvSpPr>
        <p:spPr>
          <a:xfrm>
            <a:off x="615326" y="1981200"/>
            <a:ext cx="7745412" cy="381000"/>
          </a:xfrm>
        </p:spPr>
        <p:txBody>
          <a:bodyPr>
            <a:normAutofit/>
          </a:bodyPr>
          <a:lstStyle/>
          <a:p>
            <a:r>
              <a:rPr lang="en-US" dirty="0" smtClean="0"/>
              <a:t>ipv6 nd reachable-time</a:t>
            </a:r>
            <a:r>
              <a:rPr lang="en-US" b="0" i="1" dirty="0" smtClean="0"/>
              <a:t> milliseconds</a:t>
            </a:r>
            <a:endParaRPr lang="en-US" b="0" i="1" dirty="0"/>
          </a:p>
        </p:txBody>
      </p:sp>
      <p:sp>
        <p:nvSpPr>
          <p:cNvPr id="7" name="Content Placeholder 6"/>
          <p:cNvSpPr>
            <a:spLocks noGrp="1"/>
          </p:cNvSpPr>
          <p:nvPr>
            <p:ph idx="12"/>
          </p:nvPr>
        </p:nvSpPr>
        <p:spPr>
          <a:xfrm>
            <a:off x="279400" y="2614247"/>
            <a:ext cx="8483600" cy="3557954"/>
          </a:xfrm>
        </p:spPr>
        <p:txBody>
          <a:bodyPr>
            <a:noAutofit/>
          </a:bodyPr>
          <a:lstStyle/>
          <a:p>
            <a:r>
              <a:rPr lang="en-US" sz="2000" smtClean="0"/>
              <a:t>Specifies the number of milliseconds that a remote IPv6 node is considered reachable.</a:t>
            </a:r>
          </a:p>
          <a:p>
            <a:r>
              <a:rPr lang="en-US" sz="2000" smtClean="0"/>
              <a:t>Enables </a:t>
            </a:r>
            <a:r>
              <a:rPr lang="en-US" sz="2000" dirty="0" smtClean="0"/>
              <a:t>a router to detect unavailable neighbors more quickly.</a:t>
            </a:r>
          </a:p>
          <a:p>
            <a:pPr lvl="1"/>
            <a:r>
              <a:rPr lang="en-US" sz="1800" dirty="0" smtClean="0"/>
              <a:t>The</a:t>
            </a:r>
            <a:r>
              <a:rPr lang="en-US" sz="1800" i="1" dirty="0" smtClean="0">
                <a:latin typeface="Courier New" pitchFamily="49" charset="0"/>
                <a:cs typeface="Courier New" pitchFamily="49" charset="0"/>
              </a:rPr>
              <a:t> milliseconds </a:t>
            </a:r>
            <a:r>
              <a:rPr lang="en-US" sz="1800" dirty="0" smtClean="0"/>
              <a:t>parameter (from 0 to 3,600,000) configures the amount of time that a </a:t>
            </a:r>
            <a:r>
              <a:rPr lang="en-US" sz="1800" smtClean="0"/>
              <a:t>neighbor sends </a:t>
            </a:r>
            <a:r>
              <a:rPr lang="en-US" sz="1800" dirty="0" smtClean="0"/>
              <a:t>an update to the router. </a:t>
            </a:r>
          </a:p>
          <a:p>
            <a:pPr lvl="1"/>
            <a:r>
              <a:rPr lang="en-US" sz="1800" dirty="0" smtClean="0"/>
              <a:t>Default is 0 milliseconds (unspecified time) in router advertisements and 30,000 (30 seconds) for the neighbor discovery activity. </a:t>
            </a:r>
          </a:p>
          <a:p>
            <a:pPr lvl="1"/>
            <a:r>
              <a:rPr lang="en-US" sz="1800" dirty="0" smtClean="0"/>
              <a:t>Caution</a:t>
            </a:r>
            <a:r>
              <a:rPr lang="en-US" sz="1800" smtClean="0"/>
              <a:t>: </a:t>
            </a:r>
            <a:r>
              <a:rPr lang="en-US" sz="1600" smtClean="0"/>
              <a:t>A </a:t>
            </a:r>
            <a:r>
              <a:rPr lang="en-US" sz="1600" dirty="0" smtClean="0"/>
              <a:t>very </a:t>
            </a:r>
            <a:r>
              <a:rPr lang="en-US" sz="1600" smtClean="0"/>
              <a:t>short time may </a:t>
            </a:r>
            <a:r>
              <a:rPr lang="en-US" sz="1600" dirty="0" smtClean="0"/>
              <a:t>consume more network bandwidth and processing resources.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IPv4 Issues</a:t>
            </a:r>
            <a:endParaRPr lang="en-US" dirty="0"/>
          </a:p>
        </p:txBody>
      </p:sp>
      <p:sp>
        <p:nvSpPr>
          <p:cNvPr id="3" name="Content Placeholder 2"/>
          <p:cNvSpPr>
            <a:spLocks noGrp="1"/>
          </p:cNvSpPr>
          <p:nvPr>
            <p:ph idx="1"/>
          </p:nvPr>
        </p:nvSpPr>
        <p:spPr/>
        <p:txBody>
          <a:bodyPr>
            <a:normAutofit/>
          </a:bodyPr>
          <a:lstStyle/>
          <a:p>
            <a:r>
              <a:rPr lang="en-US" dirty="0" smtClean="0"/>
              <a:t>Internet routing table expansion</a:t>
            </a:r>
          </a:p>
          <a:p>
            <a:pPr lvl="1"/>
            <a:r>
              <a:rPr lang="en-US" dirty="0" smtClean="0"/>
              <a:t>The Internet routing tables continue to grow </a:t>
            </a:r>
            <a:r>
              <a:rPr lang="en-US" smtClean="0"/>
              <a:t>which means </a:t>
            </a:r>
            <a:r>
              <a:rPr lang="en-US" dirty="0" smtClean="0"/>
              <a:t>Internet core routers require more processing power, memory, and overhead.</a:t>
            </a:r>
          </a:p>
          <a:p>
            <a:r>
              <a:rPr lang="en-US" dirty="0" smtClean="0"/>
              <a:t>Lack of true end-to-end model</a:t>
            </a:r>
          </a:p>
          <a:p>
            <a:pPr lvl="1"/>
            <a:r>
              <a:rPr lang="en-US" dirty="0" smtClean="0"/>
              <a:t>IPv4 networks typically use NAT as the solution to address depletion. </a:t>
            </a:r>
          </a:p>
          <a:p>
            <a:pPr lvl="1"/>
            <a:r>
              <a:rPr lang="en-US" dirty="0" smtClean="0"/>
              <a:t>However, NAT hides the true source address of traffic, which can cause other issues. </a:t>
            </a:r>
          </a:p>
          <a:p>
            <a:endParaRPr lang="en-US" dirty="0" smtClean="0"/>
          </a:p>
          <a:p>
            <a:endParaRPr lang="en-US" dirty="0"/>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p:nvPr>
        </p:nvSpPr>
        <p:spPr/>
        <p:txBody>
          <a:bodyPr>
            <a:normAutofit/>
          </a:bodyPr>
          <a:lstStyle/>
          <a:p>
            <a:r>
              <a:rPr lang="en-US" sz="2900" dirty="0" smtClean="0"/>
              <a:t>Statically Add a Neighbor</a:t>
            </a:r>
            <a:endParaRPr lang="en-US" sz="2900" dirty="0"/>
          </a:p>
        </p:txBody>
      </p:sp>
      <p:sp>
        <p:nvSpPr>
          <p:cNvPr id="13" name="Content Placeholder 12"/>
          <p:cNvSpPr>
            <a:spLocks noGrp="1"/>
          </p:cNvSpPr>
          <p:nvPr>
            <p:ph idx="1"/>
          </p:nvPr>
        </p:nvSpPr>
        <p:spPr/>
        <p:txBody>
          <a:bodyPr>
            <a:normAutofit/>
          </a:bodyPr>
          <a:lstStyle/>
          <a:p>
            <a:r>
              <a:rPr lang="en-US" dirty="0" smtClean="0"/>
              <a:t>Add a neighbor router to the neighbor discovery cache.</a:t>
            </a:r>
          </a:p>
        </p:txBody>
      </p:sp>
      <p:sp>
        <p:nvSpPr>
          <p:cNvPr id="14" name="Text Placeholder 13"/>
          <p:cNvSpPr>
            <a:spLocks noGrp="1"/>
          </p:cNvSpPr>
          <p:nvPr>
            <p:ph type="body" sz="quarter" idx="10"/>
          </p:nvPr>
        </p:nvSpPr>
        <p:spPr/>
        <p:txBody>
          <a:bodyPr/>
          <a:lstStyle/>
          <a:p>
            <a:r>
              <a:rPr lang="en-US" dirty="0" smtClean="0"/>
              <a:t>Router(config)#</a:t>
            </a:r>
            <a:endParaRPr lang="en-US" dirty="0"/>
          </a:p>
        </p:txBody>
      </p:sp>
      <p:sp>
        <p:nvSpPr>
          <p:cNvPr id="15" name="Text Placeholder 14"/>
          <p:cNvSpPr>
            <a:spLocks noGrp="1"/>
          </p:cNvSpPr>
          <p:nvPr>
            <p:ph type="body" sz="quarter" idx="11"/>
          </p:nvPr>
        </p:nvSpPr>
        <p:spPr>
          <a:xfrm>
            <a:off x="615326" y="1981200"/>
            <a:ext cx="7745412" cy="660400"/>
          </a:xfrm>
        </p:spPr>
        <p:txBody>
          <a:bodyPr>
            <a:normAutofit/>
          </a:bodyPr>
          <a:lstStyle/>
          <a:p>
            <a:r>
              <a:rPr lang="en-US" dirty="0" smtClean="0"/>
              <a:t>ipv6 neighbor </a:t>
            </a:r>
            <a:r>
              <a:rPr lang="en-US" b="0" i="1" dirty="0" smtClean="0"/>
              <a:t>ipv6-address interface-type interface-number hardware-address</a:t>
            </a:r>
            <a:endParaRPr lang="en-US" b="0" i="1" dirty="0"/>
          </a:p>
        </p:txBody>
      </p:sp>
      <p:sp>
        <p:nvSpPr>
          <p:cNvPr id="7" name="Content Placeholder 6"/>
          <p:cNvSpPr>
            <a:spLocks noGrp="1"/>
          </p:cNvSpPr>
          <p:nvPr>
            <p:ph idx="12"/>
          </p:nvPr>
        </p:nvSpPr>
        <p:spPr/>
        <p:txBody>
          <a:bodyPr>
            <a:noAutofit/>
          </a:bodyPr>
          <a:lstStyle/>
          <a:p>
            <a:r>
              <a:rPr lang="en-US" smtClean="0">
                <a:latin typeface="CiscoSerif-Regular"/>
              </a:rPr>
              <a:t>Statically </a:t>
            </a:r>
            <a:r>
              <a:rPr lang="en-US" dirty="0" smtClean="0">
                <a:latin typeface="CiscoSerif-Regular"/>
              </a:rPr>
              <a:t>configures an entry in the IPv6 neighbor discovery cache, mapping the IPv6 address to the hardware address on an interface.</a:t>
            </a:r>
            <a:endParaRPr lang="en-US" dirty="0" smtClean="0"/>
          </a:p>
        </p:txBody>
      </p:sp>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IPv6 Connectivity on FR Multipoint Links</a:t>
            </a:r>
            <a:endParaRPr lang="en-US" dirty="0"/>
          </a:p>
        </p:txBody>
      </p:sp>
      <p:sp>
        <p:nvSpPr>
          <p:cNvPr id="8" name="Content Placeholder 7"/>
          <p:cNvSpPr>
            <a:spLocks noGrp="1"/>
          </p:cNvSpPr>
          <p:nvPr>
            <p:ph idx="1"/>
          </p:nvPr>
        </p:nvSpPr>
        <p:spPr/>
        <p:txBody>
          <a:bodyPr>
            <a:normAutofit/>
          </a:bodyPr>
          <a:lstStyle/>
          <a:p>
            <a:r>
              <a:rPr lang="en-US" dirty="0" smtClean="0"/>
              <a:t>Just as for IPv4, IPv6 addresses must be mapped to DLCIs in Frame Relay. </a:t>
            </a:r>
          </a:p>
          <a:p>
            <a:r>
              <a:rPr lang="en-US" dirty="0" smtClean="0"/>
              <a:t>This mapping can be:</a:t>
            </a:r>
          </a:p>
          <a:p>
            <a:pPr lvl="1"/>
            <a:r>
              <a:rPr lang="en-US" dirty="0" smtClean="0"/>
              <a:t>Dynamic using IPv6 inverse ARP</a:t>
            </a:r>
          </a:p>
          <a:p>
            <a:pPr lvl="1"/>
            <a:r>
              <a:rPr lang="en-US" dirty="0" smtClean="0"/>
              <a:t>Static using a</a:t>
            </a:r>
            <a:r>
              <a:rPr lang="en-US" b="1" dirty="0" smtClean="0">
                <a:latin typeface="Courier New" pitchFamily="49" charset="0"/>
                <a:cs typeface="Courier New" pitchFamily="49" charset="0"/>
              </a:rPr>
              <a:t> frame-relay map </a:t>
            </a:r>
            <a:r>
              <a:rPr lang="en-US" dirty="0" smtClean="0"/>
              <a:t>interface configuration command.</a:t>
            </a:r>
          </a:p>
          <a:p>
            <a:r>
              <a:rPr lang="en-US" dirty="0" smtClean="0"/>
              <a:t>Differences between IPv4 and IPv6:</a:t>
            </a:r>
          </a:p>
          <a:p>
            <a:pPr lvl="1"/>
            <a:r>
              <a:rPr lang="en-US" dirty="0" smtClean="0"/>
              <a:t>In IPv6, a map is usually needed for link-local addresses and global unicast addresses.</a:t>
            </a:r>
          </a:p>
          <a:p>
            <a:pPr lvl="1"/>
            <a:r>
              <a:rPr lang="en-US" dirty="0" smtClean="0"/>
              <a:t>In IPv6, the</a:t>
            </a:r>
            <a:r>
              <a:rPr lang="en-US" b="1" dirty="0" smtClean="0">
                <a:latin typeface="Courier New" pitchFamily="49" charset="0"/>
                <a:cs typeface="Courier New" pitchFamily="49" charset="0"/>
              </a:rPr>
              <a:t> ipv6 unicast-routing </a:t>
            </a:r>
            <a:r>
              <a:rPr lang="en-US" dirty="0" smtClean="0"/>
              <a:t>command must be configured when a routing protocol is used across the Frame Relay network for the routers to exchange updates. </a:t>
            </a:r>
          </a:p>
        </p:txBody>
      </p:sp>
    </p:spTree>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Straight Connector 33"/>
          <p:cNvCxnSpPr/>
          <p:nvPr/>
        </p:nvCxnSpPr>
        <p:spPr bwMode="auto">
          <a:xfrm rot="16200000" flipH="1">
            <a:off x="4518027" y="1714502"/>
            <a:ext cx="376228" cy="4768"/>
          </a:xfrm>
          <a:prstGeom prst="line">
            <a:avLst/>
          </a:prstGeom>
          <a:solidFill>
            <a:schemeClr val="accent1"/>
          </a:solidFill>
          <a:ln w="38100" cap="flat" cmpd="sng" algn="ctr">
            <a:solidFill>
              <a:schemeClr val="accent6"/>
            </a:solidFill>
            <a:prstDash val="solid"/>
            <a:round/>
            <a:headEnd type="none" w="med" len="med"/>
            <a:tailEnd type="none" w="med" len="med"/>
          </a:ln>
          <a:effectLst/>
        </p:spPr>
      </p:cxnSp>
      <p:sp>
        <p:nvSpPr>
          <p:cNvPr id="6" name="Title 5"/>
          <p:cNvSpPr>
            <a:spLocks noGrp="1"/>
          </p:cNvSpPr>
          <p:nvPr>
            <p:ph type="title"/>
          </p:nvPr>
        </p:nvSpPr>
        <p:spPr/>
        <p:txBody>
          <a:bodyPr/>
          <a:lstStyle/>
          <a:p>
            <a:r>
              <a:rPr lang="en-US" dirty="0" smtClean="0"/>
              <a:t>IPv6 Multipoint FR Example</a:t>
            </a:r>
            <a:endParaRPr lang="en-US" dirty="0"/>
          </a:p>
        </p:txBody>
      </p:sp>
      <p:sp>
        <p:nvSpPr>
          <p:cNvPr id="7" name="Content Placeholder 6"/>
          <p:cNvSpPr>
            <a:spLocks noGrp="1"/>
          </p:cNvSpPr>
          <p:nvPr>
            <p:ph idx="11"/>
          </p:nvPr>
        </p:nvSpPr>
        <p:spPr/>
        <p:txBody>
          <a:bodyPr/>
          <a:lstStyle/>
          <a:p>
            <a:r>
              <a:rPr lang="en-US" dirty="0" smtClean="0"/>
              <a:t>In this example topology, R1 connects to R2 and R3 over a multipoint Frame Relay connection.</a:t>
            </a:r>
          </a:p>
          <a:p>
            <a:endParaRPr lang="en-US" dirty="0"/>
          </a:p>
        </p:txBody>
      </p:sp>
      <p:pic>
        <p:nvPicPr>
          <p:cNvPr id="11" name="Picture 88"/>
          <p:cNvPicPr>
            <a:picLocks noChangeAspect="1" noChangeArrowheads="1"/>
          </p:cNvPicPr>
          <p:nvPr/>
        </p:nvPicPr>
        <p:blipFill>
          <a:blip r:embed="rId2" cstate="print"/>
          <a:srcRect/>
          <a:stretch>
            <a:fillRect/>
          </a:stretch>
        </p:blipFill>
        <p:spPr bwMode="auto">
          <a:xfrm>
            <a:off x="3454404" y="1593850"/>
            <a:ext cx="2349500" cy="1403349"/>
          </a:xfrm>
          <a:prstGeom prst="rect">
            <a:avLst/>
          </a:prstGeom>
          <a:noFill/>
          <a:ln w="9525" algn="ctr">
            <a:noFill/>
            <a:miter lim="800000"/>
            <a:headEnd/>
            <a:tailEnd/>
          </a:ln>
        </p:spPr>
      </p:pic>
      <p:sp>
        <p:nvSpPr>
          <p:cNvPr id="17" name="TextBox 16"/>
          <p:cNvSpPr txBox="1"/>
          <p:nvPr/>
        </p:nvSpPr>
        <p:spPr>
          <a:xfrm>
            <a:off x="3686791" y="2070523"/>
            <a:ext cx="945988" cy="160898"/>
          </a:xfrm>
          <a:prstGeom prst="rect">
            <a:avLst/>
          </a:prstGeom>
          <a:noFill/>
        </p:spPr>
        <p:txBody>
          <a:bodyPr wrap="square" lIns="0" tIns="0" rIns="0" bIns="0" rtlCol="0" anchor="ctr" anchorCtr="0">
            <a:noAutofit/>
          </a:bodyPr>
          <a:lstStyle/>
          <a:p>
            <a:endParaRPr lang="en-US" sz="1000" dirty="0"/>
          </a:p>
        </p:txBody>
      </p:sp>
      <p:sp>
        <p:nvSpPr>
          <p:cNvPr id="18" name="TextBox 17"/>
          <p:cNvSpPr txBox="1"/>
          <p:nvPr/>
        </p:nvSpPr>
        <p:spPr>
          <a:xfrm>
            <a:off x="4235110" y="2172328"/>
            <a:ext cx="1013551" cy="165253"/>
          </a:xfrm>
          <a:prstGeom prst="rect">
            <a:avLst/>
          </a:prstGeom>
          <a:noFill/>
        </p:spPr>
        <p:txBody>
          <a:bodyPr wrap="square" lIns="0" tIns="0" rIns="0" bIns="0" rtlCol="0" anchor="ctr" anchorCtr="0">
            <a:noAutofit/>
          </a:bodyPr>
          <a:lstStyle/>
          <a:p>
            <a:r>
              <a:rPr lang="en-US" sz="1100" b="1" dirty="0" smtClean="0"/>
              <a:t>Frame Relay</a:t>
            </a:r>
            <a:endParaRPr lang="en-US" sz="1100" b="1" dirty="0"/>
          </a:p>
        </p:txBody>
      </p:sp>
      <p:sp>
        <p:nvSpPr>
          <p:cNvPr id="23" name="TextBox 22"/>
          <p:cNvSpPr txBox="1"/>
          <p:nvPr/>
        </p:nvSpPr>
        <p:spPr>
          <a:xfrm>
            <a:off x="4967619" y="1490980"/>
            <a:ext cx="1085201" cy="175260"/>
          </a:xfrm>
          <a:prstGeom prst="rect">
            <a:avLst/>
          </a:prstGeom>
          <a:noFill/>
        </p:spPr>
        <p:txBody>
          <a:bodyPr wrap="square" lIns="0" tIns="0" rIns="0" bIns="0" rtlCol="0" anchor="ctr" anchorCtr="0">
            <a:noAutofit/>
          </a:bodyPr>
          <a:lstStyle/>
          <a:p>
            <a:pPr algn="l"/>
            <a:r>
              <a:rPr lang="en-US" sz="1000" dirty="0" smtClean="0"/>
              <a:t>2001:12::1/64</a:t>
            </a:r>
            <a:endParaRPr lang="en-US" sz="1000" dirty="0"/>
          </a:p>
        </p:txBody>
      </p:sp>
      <p:cxnSp>
        <p:nvCxnSpPr>
          <p:cNvPr id="25" name="Straight Connector 24"/>
          <p:cNvCxnSpPr/>
          <p:nvPr/>
        </p:nvCxnSpPr>
        <p:spPr bwMode="auto">
          <a:xfrm rot="16200000" flipH="1">
            <a:off x="7173480" y="251981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26" name="Straight Connector 25"/>
          <p:cNvCxnSpPr>
            <a:stCxn id="15" idx="1"/>
          </p:cNvCxnSpPr>
          <p:nvPr/>
        </p:nvCxnSpPr>
        <p:spPr bwMode="auto">
          <a:xfrm rot="10800000" flipH="1" flipV="1">
            <a:off x="5873292" y="2523296"/>
            <a:ext cx="1494429" cy="2747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30" name="Arc 29"/>
          <p:cNvSpPr/>
          <p:nvPr/>
        </p:nvSpPr>
        <p:spPr bwMode="auto">
          <a:xfrm rot="3435754">
            <a:off x="3657980" y="1103054"/>
            <a:ext cx="497539"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2" name="Straight Connector 11"/>
          <p:cNvCxnSpPr/>
          <p:nvPr/>
        </p:nvCxnSpPr>
        <p:spPr bwMode="auto">
          <a:xfrm rot="16200000" flipH="1">
            <a:off x="1852180" y="249949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3" name="Straight Connector 12"/>
          <p:cNvCxnSpPr/>
          <p:nvPr/>
        </p:nvCxnSpPr>
        <p:spPr bwMode="auto">
          <a:xfrm>
            <a:off x="2025784" y="2516166"/>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19" name="TextBox 18"/>
          <p:cNvSpPr txBox="1"/>
          <p:nvPr/>
        </p:nvSpPr>
        <p:spPr>
          <a:xfrm>
            <a:off x="3567006" y="2273708"/>
            <a:ext cx="367861" cy="168853"/>
          </a:xfrm>
          <a:prstGeom prst="rect">
            <a:avLst/>
          </a:prstGeom>
          <a:noFill/>
        </p:spPr>
        <p:txBody>
          <a:bodyPr wrap="square" lIns="0" tIns="0" rIns="0" bIns="0" rtlCol="0" anchor="ctr" anchorCtr="0">
            <a:noAutofit/>
          </a:bodyPr>
          <a:lstStyle/>
          <a:p>
            <a:pPr algn="l"/>
            <a:r>
              <a:rPr lang="en-US" sz="1100" dirty="0" smtClean="0"/>
              <a:t>.1</a:t>
            </a:r>
            <a:endParaRPr lang="en-US" sz="1100" dirty="0"/>
          </a:p>
        </p:txBody>
      </p:sp>
      <p:pic>
        <p:nvPicPr>
          <p:cNvPr id="20" name="Picture 37"/>
          <p:cNvPicPr>
            <a:picLocks noChangeArrowheads="1"/>
          </p:cNvPicPr>
          <p:nvPr/>
        </p:nvPicPr>
        <p:blipFill>
          <a:blip r:embed="rId3" cstate="print"/>
          <a:srcRect/>
          <a:stretch>
            <a:fillRect/>
          </a:stretch>
        </p:blipFill>
        <p:spPr bwMode="auto">
          <a:xfrm>
            <a:off x="2646156" y="2291836"/>
            <a:ext cx="870351" cy="451691"/>
          </a:xfrm>
          <a:prstGeom prst="rect">
            <a:avLst/>
          </a:prstGeom>
          <a:noFill/>
          <a:ln w="9525">
            <a:noFill/>
            <a:miter lim="800000"/>
            <a:headEnd/>
            <a:tailEnd/>
          </a:ln>
        </p:spPr>
      </p:pic>
      <p:sp>
        <p:nvSpPr>
          <p:cNvPr id="21" name="TextBox 20"/>
          <p:cNvSpPr txBox="1"/>
          <p:nvPr/>
        </p:nvSpPr>
        <p:spPr>
          <a:xfrm>
            <a:off x="2917357" y="251006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32" name="Arc 31"/>
          <p:cNvSpPr/>
          <p:nvPr/>
        </p:nvSpPr>
        <p:spPr bwMode="auto">
          <a:xfrm rot="18166242" flipH="1">
            <a:off x="5290568" y="1111199"/>
            <a:ext cx="460751"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15" name="Picture 37"/>
          <p:cNvPicPr>
            <a:picLocks noChangeArrowheads="1"/>
          </p:cNvPicPr>
          <p:nvPr/>
        </p:nvPicPr>
        <p:blipFill>
          <a:blip r:embed="rId3" cstate="print"/>
          <a:srcRect/>
          <a:stretch>
            <a:fillRect/>
          </a:stretch>
        </p:blipFill>
        <p:spPr bwMode="auto">
          <a:xfrm>
            <a:off x="5873293" y="2297451"/>
            <a:ext cx="870351" cy="451691"/>
          </a:xfrm>
          <a:prstGeom prst="rect">
            <a:avLst/>
          </a:prstGeom>
          <a:noFill/>
          <a:ln w="9525">
            <a:noFill/>
            <a:miter lim="800000"/>
            <a:headEnd/>
            <a:tailEnd/>
          </a:ln>
        </p:spPr>
      </p:pic>
      <p:sp>
        <p:nvSpPr>
          <p:cNvPr id="16" name="TextBox 15"/>
          <p:cNvSpPr txBox="1"/>
          <p:nvPr/>
        </p:nvSpPr>
        <p:spPr>
          <a:xfrm>
            <a:off x="6144494" y="251567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28" name="Picture 37"/>
          <p:cNvPicPr>
            <a:picLocks noChangeArrowheads="1"/>
          </p:cNvPicPr>
          <p:nvPr/>
        </p:nvPicPr>
        <p:blipFill>
          <a:blip r:embed="rId3" cstate="print"/>
          <a:srcRect/>
          <a:stretch>
            <a:fillRect/>
          </a:stretch>
        </p:blipFill>
        <p:spPr bwMode="auto">
          <a:xfrm>
            <a:off x="4259056" y="1092956"/>
            <a:ext cx="870351" cy="451691"/>
          </a:xfrm>
          <a:prstGeom prst="rect">
            <a:avLst/>
          </a:prstGeom>
          <a:noFill/>
          <a:ln w="9525">
            <a:noFill/>
            <a:miter lim="800000"/>
            <a:headEnd/>
            <a:tailEnd/>
          </a:ln>
        </p:spPr>
      </p:pic>
      <p:sp>
        <p:nvSpPr>
          <p:cNvPr id="29" name="TextBox 28"/>
          <p:cNvSpPr txBox="1"/>
          <p:nvPr/>
        </p:nvSpPr>
        <p:spPr>
          <a:xfrm>
            <a:off x="4530257" y="131118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38" name="TextBox 37"/>
          <p:cNvSpPr txBox="1"/>
          <p:nvPr/>
        </p:nvSpPr>
        <p:spPr>
          <a:xfrm>
            <a:off x="5927739" y="2115820"/>
            <a:ext cx="1085201" cy="175260"/>
          </a:xfrm>
          <a:prstGeom prst="rect">
            <a:avLst/>
          </a:prstGeom>
          <a:noFill/>
        </p:spPr>
        <p:txBody>
          <a:bodyPr wrap="square" lIns="0" tIns="0" rIns="0" bIns="0" rtlCol="0" anchor="ctr" anchorCtr="0">
            <a:noAutofit/>
          </a:bodyPr>
          <a:lstStyle/>
          <a:p>
            <a:pPr algn="l"/>
            <a:r>
              <a:rPr lang="en-US" sz="1000" dirty="0" smtClean="0"/>
              <a:t>2001:12::3/64</a:t>
            </a:r>
            <a:endParaRPr lang="en-US" sz="1000" dirty="0"/>
          </a:p>
        </p:txBody>
      </p:sp>
      <p:sp>
        <p:nvSpPr>
          <p:cNvPr id="39" name="TextBox 38"/>
          <p:cNvSpPr txBox="1"/>
          <p:nvPr/>
        </p:nvSpPr>
        <p:spPr>
          <a:xfrm>
            <a:off x="2414919" y="2100580"/>
            <a:ext cx="1085201" cy="175260"/>
          </a:xfrm>
          <a:prstGeom prst="rect">
            <a:avLst/>
          </a:prstGeom>
          <a:noFill/>
        </p:spPr>
        <p:txBody>
          <a:bodyPr wrap="square" lIns="0" tIns="0" rIns="0" bIns="0" rtlCol="0" anchor="ctr" anchorCtr="0">
            <a:noAutofit/>
          </a:bodyPr>
          <a:lstStyle/>
          <a:p>
            <a:pPr algn="r"/>
            <a:r>
              <a:rPr lang="en-US" sz="1000" dirty="0" smtClean="0"/>
              <a:t>2001:12::2/64</a:t>
            </a:r>
            <a:endParaRPr lang="en-US" sz="1000" dirty="0"/>
          </a:p>
        </p:txBody>
      </p:sp>
      <p:sp>
        <p:nvSpPr>
          <p:cNvPr id="40" name="TextBox 39"/>
          <p:cNvSpPr txBox="1"/>
          <p:nvPr/>
        </p:nvSpPr>
        <p:spPr>
          <a:xfrm>
            <a:off x="5005719" y="1788160"/>
            <a:ext cx="1085201" cy="175260"/>
          </a:xfrm>
          <a:prstGeom prst="rect">
            <a:avLst/>
          </a:prstGeom>
          <a:noFill/>
        </p:spPr>
        <p:txBody>
          <a:bodyPr wrap="square" lIns="0" tIns="0" rIns="0" bIns="0" rtlCol="0" anchor="ctr" anchorCtr="0">
            <a:noAutofit/>
          </a:bodyPr>
          <a:lstStyle/>
          <a:p>
            <a:pPr algn="l"/>
            <a:r>
              <a:rPr lang="en-US" sz="900" dirty="0" smtClean="0"/>
              <a:t>DLCI: 103</a:t>
            </a:r>
            <a:endParaRPr lang="en-US" sz="900" dirty="0"/>
          </a:p>
        </p:txBody>
      </p:sp>
      <p:sp>
        <p:nvSpPr>
          <p:cNvPr id="41" name="TextBox 40"/>
          <p:cNvSpPr txBox="1"/>
          <p:nvPr/>
        </p:nvSpPr>
        <p:spPr>
          <a:xfrm>
            <a:off x="5112399" y="2435860"/>
            <a:ext cx="1085201" cy="175260"/>
          </a:xfrm>
          <a:prstGeom prst="rect">
            <a:avLst/>
          </a:prstGeom>
          <a:noFill/>
        </p:spPr>
        <p:txBody>
          <a:bodyPr wrap="square" lIns="0" tIns="0" rIns="0" bIns="0" rtlCol="0" anchor="ctr" anchorCtr="0">
            <a:noAutofit/>
          </a:bodyPr>
          <a:lstStyle/>
          <a:p>
            <a:pPr algn="l"/>
            <a:r>
              <a:rPr lang="en-US" sz="900" dirty="0" smtClean="0"/>
              <a:t>DLCI: 301</a:t>
            </a:r>
            <a:endParaRPr lang="en-US" sz="900" dirty="0"/>
          </a:p>
        </p:txBody>
      </p:sp>
      <p:sp>
        <p:nvSpPr>
          <p:cNvPr id="42" name="TextBox 41"/>
          <p:cNvSpPr txBox="1"/>
          <p:nvPr/>
        </p:nvSpPr>
        <p:spPr>
          <a:xfrm>
            <a:off x="3748419" y="2405380"/>
            <a:ext cx="1085201" cy="175260"/>
          </a:xfrm>
          <a:prstGeom prst="rect">
            <a:avLst/>
          </a:prstGeom>
          <a:noFill/>
        </p:spPr>
        <p:txBody>
          <a:bodyPr wrap="square" lIns="0" tIns="0" rIns="0" bIns="0" rtlCol="0" anchor="ctr" anchorCtr="0">
            <a:noAutofit/>
          </a:bodyPr>
          <a:lstStyle/>
          <a:p>
            <a:pPr algn="l"/>
            <a:r>
              <a:rPr lang="en-US" sz="900" dirty="0" smtClean="0"/>
              <a:t>DLCI: 201</a:t>
            </a:r>
            <a:endParaRPr lang="en-US" sz="900" dirty="0"/>
          </a:p>
        </p:txBody>
      </p:sp>
      <p:sp>
        <p:nvSpPr>
          <p:cNvPr id="43" name="TextBox 42"/>
          <p:cNvSpPr txBox="1"/>
          <p:nvPr/>
        </p:nvSpPr>
        <p:spPr>
          <a:xfrm>
            <a:off x="3916059" y="1788160"/>
            <a:ext cx="1085201" cy="175260"/>
          </a:xfrm>
          <a:prstGeom prst="rect">
            <a:avLst/>
          </a:prstGeom>
          <a:noFill/>
        </p:spPr>
        <p:txBody>
          <a:bodyPr wrap="square" lIns="0" tIns="0" rIns="0" bIns="0" rtlCol="0" anchor="ctr" anchorCtr="0">
            <a:noAutofit/>
          </a:bodyPr>
          <a:lstStyle/>
          <a:p>
            <a:pPr algn="l"/>
            <a:r>
              <a:rPr lang="en-US" sz="900" dirty="0" smtClean="0"/>
              <a:t>DLCI: 102</a:t>
            </a:r>
            <a:endParaRPr lang="en-US" sz="900" dirty="0"/>
          </a:p>
        </p:txBody>
      </p:sp>
      <p:sp>
        <p:nvSpPr>
          <p:cNvPr id="31" name="TextBox 30"/>
          <p:cNvSpPr txBox="1"/>
          <p:nvPr/>
        </p:nvSpPr>
        <p:spPr>
          <a:xfrm>
            <a:off x="3741791" y="2544417"/>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
        <p:nvSpPr>
          <p:cNvPr id="33" name="TextBox 32"/>
          <p:cNvSpPr txBox="1"/>
          <p:nvPr/>
        </p:nvSpPr>
        <p:spPr>
          <a:xfrm>
            <a:off x="5305529" y="2537793"/>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
        <p:nvSpPr>
          <p:cNvPr id="35" name="TextBox 34"/>
          <p:cNvSpPr txBox="1"/>
          <p:nvPr/>
        </p:nvSpPr>
        <p:spPr>
          <a:xfrm>
            <a:off x="4165859" y="1477635"/>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Tree>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381162" y="3866665"/>
            <a:ext cx="6005569" cy="41030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6" name="Rectangle 15"/>
          <p:cNvSpPr/>
          <p:nvPr/>
        </p:nvSpPr>
        <p:spPr bwMode="auto">
          <a:xfrm>
            <a:off x="1719971" y="3517313"/>
            <a:ext cx="3358466" cy="20261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IPv6 Multipoint FR Example</a:t>
            </a:r>
            <a:endParaRPr lang="en-US" dirty="0"/>
          </a:p>
        </p:txBody>
      </p:sp>
      <p:sp>
        <p:nvSpPr>
          <p:cNvPr id="6" name="Content Placeholder 5"/>
          <p:cNvSpPr>
            <a:spLocks noGrp="1"/>
          </p:cNvSpPr>
          <p:nvPr>
            <p:ph idx="11"/>
          </p:nvPr>
        </p:nvSpPr>
        <p:spPr>
          <a:xfrm>
            <a:off x="279400" y="4890059"/>
            <a:ext cx="8520354" cy="937705"/>
          </a:xfrm>
        </p:spPr>
        <p:txBody>
          <a:bodyPr>
            <a:normAutofit/>
          </a:bodyPr>
          <a:lstStyle/>
          <a:p>
            <a:r>
              <a:rPr lang="en-US" sz="2000" dirty="0" smtClean="0"/>
              <a:t>Configure the frame relay map on R1 to reach R2.</a:t>
            </a:r>
          </a:p>
          <a:p>
            <a:pPr lvl="1"/>
            <a:r>
              <a:rPr lang="en-US" sz="1600" dirty="0" smtClean="0"/>
              <a:t>R1 must use DLCI 102.</a:t>
            </a:r>
            <a:endParaRPr lang="en-US" sz="1400" dirty="0" smtClean="0"/>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22" name="Content Placeholder 15"/>
          <p:cNvSpPr txBox="1">
            <a:spLocks/>
          </p:cNvSpPr>
          <p:nvPr/>
        </p:nvSpPr>
        <p:spPr bwMode="auto">
          <a:xfrm>
            <a:off x="293467" y="3294381"/>
            <a:ext cx="8520113" cy="139191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interface s0/0/0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frame-relay map ipv6 2001:12::2 102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do show frame-relay map</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Serial0/0/0 (up): ipv6 2001:12::2 dlci 102(0x66,0x1860), static,</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IETF, status defined, active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&lt;output omitted&gt;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a:t>
            </a:r>
          </a:p>
        </p:txBody>
      </p:sp>
      <p:cxnSp>
        <p:nvCxnSpPr>
          <p:cNvPr id="37" name="Straight Connector 36"/>
          <p:cNvCxnSpPr/>
          <p:nvPr/>
        </p:nvCxnSpPr>
        <p:spPr bwMode="auto">
          <a:xfrm rot="16200000" flipH="1">
            <a:off x="4518027" y="1714502"/>
            <a:ext cx="376228" cy="4768"/>
          </a:xfrm>
          <a:prstGeom prst="line">
            <a:avLst/>
          </a:prstGeom>
          <a:solidFill>
            <a:schemeClr val="accent1"/>
          </a:solidFill>
          <a:ln w="38100" cap="flat" cmpd="sng" algn="ctr">
            <a:solidFill>
              <a:schemeClr val="accent6"/>
            </a:solidFill>
            <a:prstDash val="solid"/>
            <a:round/>
            <a:headEnd type="none" w="med" len="med"/>
            <a:tailEnd type="none" w="med" len="med"/>
          </a:ln>
          <a:effectLst/>
        </p:spPr>
      </p:cxnSp>
      <p:pic>
        <p:nvPicPr>
          <p:cNvPr id="38" name="Picture 88"/>
          <p:cNvPicPr>
            <a:picLocks noChangeAspect="1" noChangeArrowheads="1"/>
          </p:cNvPicPr>
          <p:nvPr/>
        </p:nvPicPr>
        <p:blipFill>
          <a:blip r:embed="rId3" cstate="print"/>
          <a:srcRect/>
          <a:stretch>
            <a:fillRect/>
          </a:stretch>
        </p:blipFill>
        <p:spPr bwMode="auto">
          <a:xfrm>
            <a:off x="3454404" y="1593850"/>
            <a:ext cx="2349500" cy="1403349"/>
          </a:xfrm>
          <a:prstGeom prst="rect">
            <a:avLst/>
          </a:prstGeom>
          <a:noFill/>
          <a:ln w="9525" algn="ctr">
            <a:noFill/>
            <a:miter lim="800000"/>
            <a:headEnd/>
            <a:tailEnd/>
          </a:ln>
        </p:spPr>
      </p:pic>
      <p:sp>
        <p:nvSpPr>
          <p:cNvPr id="39" name="TextBox 38"/>
          <p:cNvSpPr txBox="1"/>
          <p:nvPr/>
        </p:nvSpPr>
        <p:spPr>
          <a:xfrm>
            <a:off x="3686791" y="2070523"/>
            <a:ext cx="945988" cy="160898"/>
          </a:xfrm>
          <a:prstGeom prst="rect">
            <a:avLst/>
          </a:prstGeom>
          <a:noFill/>
        </p:spPr>
        <p:txBody>
          <a:bodyPr wrap="square" lIns="0" tIns="0" rIns="0" bIns="0" rtlCol="0" anchor="ctr" anchorCtr="0">
            <a:noAutofit/>
          </a:bodyPr>
          <a:lstStyle/>
          <a:p>
            <a:endParaRPr lang="en-US" sz="1000" dirty="0"/>
          </a:p>
        </p:txBody>
      </p:sp>
      <p:sp>
        <p:nvSpPr>
          <p:cNvPr id="40" name="TextBox 39"/>
          <p:cNvSpPr txBox="1"/>
          <p:nvPr/>
        </p:nvSpPr>
        <p:spPr>
          <a:xfrm>
            <a:off x="4235110" y="2172328"/>
            <a:ext cx="1013551" cy="165253"/>
          </a:xfrm>
          <a:prstGeom prst="rect">
            <a:avLst/>
          </a:prstGeom>
          <a:noFill/>
        </p:spPr>
        <p:txBody>
          <a:bodyPr wrap="square" lIns="0" tIns="0" rIns="0" bIns="0" rtlCol="0" anchor="ctr" anchorCtr="0">
            <a:noAutofit/>
          </a:bodyPr>
          <a:lstStyle/>
          <a:p>
            <a:r>
              <a:rPr lang="en-US" sz="1100" b="1" dirty="0" smtClean="0"/>
              <a:t>Frame Relay</a:t>
            </a:r>
            <a:endParaRPr lang="en-US" sz="1100" b="1" dirty="0"/>
          </a:p>
        </p:txBody>
      </p:sp>
      <p:sp>
        <p:nvSpPr>
          <p:cNvPr id="41" name="TextBox 40"/>
          <p:cNvSpPr txBox="1"/>
          <p:nvPr/>
        </p:nvSpPr>
        <p:spPr>
          <a:xfrm>
            <a:off x="4967619" y="1490980"/>
            <a:ext cx="1085201" cy="175260"/>
          </a:xfrm>
          <a:prstGeom prst="rect">
            <a:avLst/>
          </a:prstGeom>
          <a:noFill/>
        </p:spPr>
        <p:txBody>
          <a:bodyPr wrap="square" lIns="0" tIns="0" rIns="0" bIns="0" rtlCol="0" anchor="ctr" anchorCtr="0">
            <a:noAutofit/>
          </a:bodyPr>
          <a:lstStyle/>
          <a:p>
            <a:pPr algn="l"/>
            <a:r>
              <a:rPr lang="en-US" sz="1000" dirty="0" smtClean="0"/>
              <a:t>2001:12::1/64</a:t>
            </a:r>
            <a:endParaRPr lang="en-US" sz="1000" dirty="0"/>
          </a:p>
        </p:txBody>
      </p:sp>
      <p:cxnSp>
        <p:nvCxnSpPr>
          <p:cNvPr id="42" name="Straight Connector 41"/>
          <p:cNvCxnSpPr/>
          <p:nvPr/>
        </p:nvCxnSpPr>
        <p:spPr bwMode="auto">
          <a:xfrm rot="16200000" flipH="1">
            <a:off x="7173480" y="251981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3" name="Straight Connector 42"/>
          <p:cNvCxnSpPr>
            <a:stCxn id="51" idx="1"/>
          </p:cNvCxnSpPr>
          <p:nvPr/>
        </p:nvCxnSpPr>
        <p:spPr bwMode="auto">
          <a:xfrm rot="10800000" flipH="1" flipV="1">
            <a:off x="5873292" y="2523296"/>
            <a:ext cx="1494429" cy="2747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44" name="Arc 43"/>
          <p:cNvSpPr/>
          <p:nvPr/>
        </p:nvSpPr>
        <p:spPr bwMode="auto">
          <a:xfrm rot="3435754">
            <a:off x="3657980" y="1103054"/>
            <a:ext cx="497539"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45" name="Straight Connector 44"/>
          <p:cNvCxnSpPr/>
          <p:nvPr/>
        </p:nvCxnSpPr>
        <p:spPr bwMode="auto">
          <a:xfrm rot="16200000" flipH="1">
            <a:off x="1852180" y="249949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6" name="Straight Connector 45"/>
          <p:cNvCxnSpPr/>
          <p:nvPr/>
        </p:nvCxnSpPr>
        <p:spPr bwMode="auto">
          <a:xfrm>
            <a:off x="2025784" y="2516166"/>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47" name="TextBox 46"/>
          <p:cNvSpPr txBox="1"/>
          <p:nvPr/>
        </p:nvSpPr>
        <p:spPr>
          <a:xfrm>
            <a:off x="3567006" y="2273708"/>
            <a:ext cx="367861" cy="168853"/>
          </a:xfrm>
          <a:prstGeom prst="rect">
            <a:avLst/>
          </a:prstGeom>
          <a:noFill/>
        </p:spPr>
        <p:txBody>
          <a:bodyPr wrap="square" lIns="0" tIns="0" rIns="0" bIns="0" rtlCol="0" anchor="ctr" anchorCtr="0">
            <a:noAutofit/>
          </a:bodyPr>
          <a:lstStyle/>
          <a:p>
            <a:pPr algn="l"/>
            <a:r>
              <a:rPr lang="en-US" sz="1100" dirty="0" smtClean="0"/>
              <a:t>.1</a:t>
            </a:r>
            <a:endParaRPr lang="en-US" sz="1100" dirty="0"/>
          </a:p>
        </p:txBody>
      </p:sp>
      <p:pic>
        <p:nvPicPr>
          <p:cNvPr id="48" name="Picture 37"/>
          <p:cNvPicPr>
            <a:picLocks noChangeArrowheads="1"/>
          </p:cNvPicPr>
          <p:nvPr/>
        </p:nvPicPr>
        <p:blipFill>
          <a:blip r:embed="rId4" cstate="print"/>
          <a:srcRect/>
          <a:stretch>
            <a:fillRect/>
          </a:stretch>
        </p:blipFill>
        <p:spPr bwMode="auto">
          <a:xfrm>
            <a:off x="2646156" y="2291836"/>
            <a:ext cx="870351" cy="451691"/>
          </a:xfrm>
          <a:prstGeom prst="rect">
            <a:avLst/>
          </a:prstGeom>
          <a:noFill/>
          <a:ln w="9525">
            <a:noFill/>
            <a:miter lim="800000"/>
            <a:headEnd/>
            <a:tailEnd/>
          </a:ln>
        </p:spPr>
      </p:pic>
      <p:sp>
        <p:nvSpPr>
          <p:cNvPr id="49" name="TextBox 48"/>
          <p:cNvSpPr txBox="1"/>
          <p:nvPr/>
        </p:nvSpPr>
        <p:spPr>
          <a:xfrm>
            <a:off x="2917357" y="251006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50" name="Arc 49"/>
          <p:cNvSpPr/>
          <p:nvPr/>
        </p:nvSpPr>
        <p:spPr bwMode="auto">
          <a:xfrm rot="18166242" flipH="1">
            <a:off x="5290568" y="1111199"/>
            <a:ext cx="460751"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51" name="Picture 37"/>
          <p:cNvPicPr>
            <a:picLocks noChangeArrowheads="1"/>
          </p:cNvPicPr>
          <p:nvPr/>
        </p:nvPicPr>
        <p:blipFill>
          <a:blip r:embed="rId4" cstate="print"/>
          <a:srcRect/>
          <a:stretch>
            <a:fillRect/>
          </a:stretch>
        </p:blipFill>
        <p:spPr bwMode="auto">
          <a:xfrm>
            <a:off x="5873293" y="2297451"/>
            <a:ext cx="870351" cy="451691"/>
          </a:xfrm>
          <a:prstGeom prst="rect">
            <a:avLst/>
          </a:prstGeom>
          <a:noFill/>
          <a:ln w="9525">
            <a:noFill/>
            <a:miter lim="800000"/>
            <a:headEnd/>
            <a:tailEnd/>
          </a:ln>
        </p:spPr>
      </p:pic>
      <p:sp>
        <p:nvSpPr>
          <p:cNvPr id="52" name="TextBox 51"/>
          <p:cNvSpPr txBox="1"/>
          <p:nvPr/>
        </p:nvSpPr>
        <p:spPr>
          <a:xfrm>
            <a:off x="6144494" y="251567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53" name="Picture 37"/>
          <p:cNvPicPr>
            <a:picLocks noChangeArrowheads="1"/>
          </p:cNvPicPr>
          <p:nvPr/>
        </p:nvPicPr>
        <p:blipFill>
          <a:blip r:embed="rId4" cstate="print"/>
          <a:srcRect/>
          <a:stretch>
            <a:fillRect/>
          </a:stretch>
        </p:blipFill>
        <p:spPr bwMode="auto">
          <a:xfrm>
            <a:off x="4259056" y="1092956"/>
            <a:ext cx="870351" cy="451691"/>
          </a:xfrm>
          <a:prstGeom prst="rect">
            <a:avLst/>
          </a:prstGeom>
          <a:noFill/>
          <a:ln w="9525">
            <a:noFill/>
            <a:miter lim="800000"/>
            <a:headEnd/>
            <a:tailEnd/>
          </a:ln>
        </p:spPr>
      </p:pic>
      <p:sp>
        <p:nvSpPr>
          <p:cNvPr id="54" name="TextBox 53"/>
          <p:cNvSpPr txBox="1"/>
          <p:nvPr/>
        </p:nvSpPr>
        <p:spPr>
          <a:xfrm>
            <a:off x="4530257" y="131118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55" name="TextBox 54"/>
          <p:cNvSpPr txBox="1"/>
          <p:nvPr/>
        </p:nvSpPr>
        <p:spPr>
          <a:xfrm>
            <a:off x="5927739" y="2115820"/>
            <a:ext cx="1085201" cy="175260"/>
          </a:xfrm>
          <a:prstGeom prst="rect">
            <a:avLst/>
          </a:prstGeom>
          <a:noFill/>
        </p:spPr>
        <p:txBody>
          <a:bodyPr wrap="square" lIns="0" tIns="0" rIns="0" bIns="0" rtlCol="0" anchor="ctr" anchorCtr="0">
            <a:noAutofit/>
          </a:bodyPr>
          <a:lstStyle/>
          <a:p>
            <a:pPr algn="l"/>
            <a:r>
              <a:rPr lang="en-US" sz="1000" dirty="0" smtClean="0"/>
              <a:t>2001:12::3/64</a:t>
            </a:r>
            <a:endParaRPr lang="en-US" sz="1000" dirty="0"/>
          </a:p>
        </p:txBody>
      </p:sp>
      <p:sp>
        <p:nvSpPr>
          <p:cNvPr id="56" name="TextBox 55"/>
          <p:cNvSpPr txBox="1"/>
          <p:nvPr/>
        </p:nvSpPr>
        <p:spPr>
          <a:xfrm>
            <a:off x="2414919" y="2100580"/>
            <a:ext cx="1085201" cy="175260"/>
          </a:xfrm>
          <a:prstGeom prst="rect">
            <a:avLst/>
          </a:prstGeom>
          <a:noFill/>
        </p:spPr>
        <p:txBody>
          <a:bodyPr wrap="square" lIns="0" tIns="0" rIns="0" bIns="0" rtlCol="0" anchor="ctr" anchorCtr="0">
            <a:noAutofit/>
          </a:bodyPr>
          <a:lstStyle/>
          <a:p>
            <a:pPr algn="r"/>
            <a:r>
              <a:rPr lang="en-US" sz="1000" dirty="0" smtClean="0"/>
              <a:t>2001:12::2/64</a:t>
            </a:r>
            <a:endParaRPr lang="en-US" sz="1000" dirty="0"/>
          </a:p>
        </p:txBody>
      </p:sp>
      <p:sp>
        <p:nvSpPr>
          <p:cNvPr id="57" name="TextBox 56"/>
          <p:cNvSpPr txBox="1"/>
          <p:nvPr/>
        </p:nvSpPr>
        <p:spPr>
          <a:xfrm>
            <a:off x="5005719" y="1788160"/>
            <a:ext cx="1085201" cy="175260"/>
          </a:xfrm>
          <a:prstGeom prst="rect">
            <a:avLst/>
          </a:prstGeom>
          <a:noFill/>
        </p:spPr>
        <p:txBody>
          <a:bodyPr wrap="square" lIns="0" tIns="0" rIns="0" bIns="0" rtlCol="0" anchor="ctr" anchorCtr="0">
            <a:noAutofit/>
          </a:bodyPr>
          <a:lstStyle/>
          <a:p>
            <a:pPr algn="l"/>
            <a:r>
              <a:rPr lang="en-US" sz="900" dirty="0" smtClean="0"/>
              <a:t>DLCI: 103</a:t>
            </a:r>
            <a:endParaRPr lang="en-US" sz="900" dirty="0"/>
          </a:p>
        </p:txBody>
      </p:sp>
      <p:sp>
        <p:nvSpPr>
          <p:cNvPr id="58" name="TextBox 57"/>
          <p:cNvSpPr txBox="1"/>
          <p:nvPr/>
        </p:nvSpPr>
        <p:spPr>
          <a:xfrm>
            <a:off x="5112399" y="2435860"/>
            <a:ext cx="1085201" cy="175260"/>
          </a:xfrm>
          <a:prstGeom prst="rect">
            <a:avLst/>
          </a:prstGeom>
          <a:noFill/>
        </p:spPr>
        <p:txBody>
          <a:bodyPr wrap="square" lIns="0" tIns="0" rIns="0" bIns="0" rtlCol="0" anchor="ctr" anchorCtr="0">
            <a:noAutofit/>
          </a:bodyPr>
          <a:lstStyle/>
          <a:p>
            <a:pPr algn="l"/>
            <a:r>
              <a:rPr lang="en-US" sz="900" dirty="0" smtClean="0"/>
              <a:t>DLCI: 301</a:t>
            </a:r>
            <a:endParaRPr lang="en-US" sz="900" dirty="0"/>
          </a:p>
        </p:txBody>
      </p:sp>
      <p:sp>
        <p:nvSpPr>
          <p:cNvPr id="59" name="TextBox 58"/>
          <p:cNvSpPr txBox="1"/>
          <p:nvPr/>
        </p:nvSpPr>
        <p:spPr>
          <a:xfrm>
            <a:off x="3748419" y="2405380"/>
            <a:ext cx="1085201" cy="175260"/>
          </a:xfrm>
          <a:prstGeom prst="rect">
            <a:avLst/>
          </a:prstGeom>
          <a:noFill/>
        </p:spPr>
        <p:txBody>
          <a:bodyPr wrap="square" lIns="0" tIns="0" rIns="0" bIns="0" rtlCol="0" anchor="ctr" anchorCtr="0">
            <a:noAutofit/>
          </a:bodyPr>
          <a:lstStyle/>
          <a:p>
            <a:pPr algn="l"/>
            <a:r>
              <a:rPr lang="en-US" sz="900" dirty="0" smtClean="0"/>
              <a:t>DLCI: 201</a:t>
            </a:r>
            <a:endParaRPr lang="en-US" sz="900" dirty="0"/>
          </a:p>
        </p:txBody>
      </p:sp>
      <p:sp>
        <p:nvSpPr>
          <p:cNvPr id="60" name="TextBox 59"/>
          <p:cNvSpPr txBox="1"/>
          <p:nvPr/>
        </p:nvSpPr>
        <p:spPr>
          <a:xfrm>
            <a:off x="3916059" y="1788160"/>
            <a:ext cx="1085201" cy="175260"/>
          </a:xfrm>
          <a:prstGeom prst="rect">
            <a:avLst/>
          </a:prstGeom>
          <a:noFill/>
        </p:spPr>
        <p:txBody>
          <a:bodyPr wrap="square" lIns="0" tIns="0" rIns="0" bIns="0" rtlCol="0" anchor="ctr" anchorCtr="0">
            <a:noAutofit/>
          </a:bodyPr>
          <a:lstStyle/>
          <a:p>
            <a:pPr algn="l"/>
            <a:r>
              <a:rPr lang="en-US" sz="900" dirty="0" smtClean="0"/>
              <a:t>DLCI: 102</a:t>
            </a:r>
            <a:endParaRPr lang="en-US" sz="900" dirty="0"/>
          </a:p>
        </p:txBody>
      </p:sp>
      <p:sp>
        <p:nvSpPr>
          <p:cNvPr id="61" name="TextBox 60"/>
          <p:cNvSpPr txBox="1"/>
          <p:nvPr/>
        </p:nvSpPr>
        <p:spPr>
          <a:xfrm>
            <a:off x="3741791" y="2544417"/>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
        <p:nvSpPr>
          <p:cNvPr id="62" name="TextBox 61"/>
          <p:cNvSpPr txBox="1"/>
          <p:nvPr/>
        </p:nvSpPr>
        <p:spPr>
          <a:xfrm>
            <a:off x="5305529" y="2537793"/>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
        <p:nvSpPr>
          <p:cNvPr id="63" name="TextBox 62"/>
          <p:cNvSpPr txBox="1"/>
          <p:nvPr/>
        </p:nvSpPr>
        <p:spPr>
          <a:xfrm>
            <a:off x="4165859" y="1477635"/>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Tree>
  </p:cSld>
  <p:clrMapOvr>
    <a:masterClrMapping/>
  </p:clrMapOv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bwMode="auto">
          <a:xfrm>
            <a:off x="1719971" y="3517313"/>
            <a:ext cx="3358466" cy="202614"/>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IPv6 Multipoint FR Example</a:t>
            </a:r>
            <a:endParaRPr lang="en-US" dirty="0"/>
          </a:p>
        </p:txBody>
      </p:sp>
      <p:sp>
        <p:nvSpPr>
          <p:cNvPr id="6" name="Content Placeholder 5"/>
          <p:cNvSpPr>
            <a:spLocks noGrp="1"/>
          </p:cNvSpPr>
          <p:nvPr>
            <p:ph idx="11"/>
          </p:nvPr>
        </p:nvSpPr>
        <p:spPr>
          <a:xfrm>
            <a:off x="279400" y="4214207"/>
            <a:ext cx="8520354" cy="937705"/>
          </a:xfrm>
        </p:spPr>
        <p:txBody>
          <a:bodyPr>
            <a:normAutofit/>
          </a:bodyPr>
          <a:lstStyle/>
          <a:p>
            <a:r>
              <a:rPr lang="en-US" sz="2000" dirty="0" smtClean="0"/>
              <a:t>Configure the frame relay map on R2 to reach R1.</a:t>
            </a:r>
          </a:p>
          <a:p>
            <a:pPr lvl="1"/>
            <a:r>
              <a:rPr lang="en-US" sz="1600" dirty="0" smtClean="0"/>
              <a:t>R2 must use DLCI 201.</a:t>
            </a:r>
            <a:endParaRPr lang="en-US" sz="1400" dirty="0" smtClean="0"/>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22" name="Content Placeholder 15"/>
          <p:cNvSpPr txBox="1">
            <a:spLocks/>
          </p:cNvSpPr>
          <p:nvPr/>
        </p:nvSpPr>
        <p:spPr bwMode="auto">
          <a:xfrm>
            <a:off x="293467" y="3294381"/>
            <a:ext cx="8520113" cy="673099"/>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interface s0/0/0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 </a:t>
            </a:r>
            <a:r>
              <a:rPr lang="en-US" sz="1200" b="1" kern="0" dirty="0" smtClean="0">
                <a:latin typeface="Courier New" pitchFamily="49" charset="0"/>
                <a:cs typeface="Courier New" pitchFamily="49" charset="0"/>
              </a:rPr>
              <a:t>frame-relay map ipv6 2001:12::1 201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a:t>
            </a:r>
          </a:p>
        </p:txBody>
      </p:sp>
      <p:cxnSp>
        <p:nvCxnSpPr>
          <p:cNvPr id="36" name="Straight Connector 35"/>
          <p:cNvCxnSpPr/>
          <p:nvPr/>
        </p:nvCxnSpPr>
        <p:spPr bwMode="auto">
          <a:xfrm rot="16200000" flipH="1">
            <a:off x="4518027" y="1714502"/>
            <a:ext cx="376228" cy="4768"/>
          </a:xfrm>
          <a:prstGeom prst="line">
            <a:avLst/>
          </a:prstGeom>
          <a:solidFill>
            <a:schemeClr val="accent1"/>
          </a:solidFill>
          <a:ln w="38100" cap="flat" cmpd="sng" algn="ctr">
            <a:solidFill>
              <a:schemeClr val="accent6"/>
            </a:solidFill>
            <a:prstDash val="solid"/>
            <a:round/>
            <a:headEnd type="none" w="med" len="med"/>
            <a:tailEnd type="none" w="med" len="med"/>
          </a:ln>
          <a:effectLst/>
        </p:spPr>
      </p:cxnSp>
      <p:pic>
        <p:nvPicPr>
          <p:cNvPr id="37" name="Picture 88"/>
          <p:cNvPicPr>
            <a:picLocks noChangeAspect="1" noChangeArrowheads="1"/>
          </p:cNvPicPr>
          <p:nvPr/>
        </p:nvPicPr>
        <p:blipFill>
          <a:blip r:embed="rId3" cstate="print"/>
          <a:srcRect/>
          <a:stretch>
            <a:fillRect/>
          </a:stretch>
        </p:blipFill>
        <p:spPr bwMode="auto">
          <a:xfrm>
            <a:off x="3454404" y="1593850"/>
            <a:ext cx="2349500" cy="1403349"/>
          </a:xfrm>
          <a:prstGeom prst="rect">
            <a:avLst/>
          </a:prstGeom>
          <a:noFill/>
          <a:ln w="9525" algn="ctr">
            <a:noFill/>
            <a:miter lim="800000"/>
            <a:headEnd/>
            <a:tailEnd/>
          </a:ln>
        </p:spPr>
      </p:pic>
      <p:sp>
        <p:nvSpPr>
          <p:cNvPr id="38" name="TextBox 37"/>
          <p:cNvSpPr txBox="1"/>
          <p:nvPr/>
        </p:nvSpPr>
        <p:spPr>
          <a:xfrm>
            <a:off x="3686791" y="2070523"/>
            <a:ext cx="945988" cy="160898"/>
          </a:xfrm>
          <a:prstGeom prst="rect">
            <a:avLst/>
          </a:prstGeom>
          <a:noFill/>
        </p:spPr>
        <p:txBody>
          <a:bodyPr wrap="square" lIns="0" tIns="0" rIns="0" bIns="0" rtlCol="0" anchor="ctr" anchorCtr="0">
            <a:noAutofit/>
          </a:bodyPr>
          <a:lstStyle/>
          <a:p>
            <a:endParaRPr lang="en-US" sz="1000" dirty="0"/>
          </a:p>
        </p:txBody>
      </p:sp>
      <p:sp>
        <p:nvSpPr>
          <p:cNvPr id="39" name="TextBox 38"/>
          <p:cNvSpPr txBox="1"/>
          <p:nvPr/>
        </p:nvSpPr>
        <p:spPr>
          <a:xfrm>
            <a:off x="4235110" y="2172328"/>
            <a:ext cx="1013551" cy="165253"/>
          </a:xfrm>
          <a:prstGeom prst="rect">
            <a:avLst/>
          </a:prstGeom>
          <a:noFill/>
        </p:spPr>
        <p:txBody>
          <a:bodyPr wrap="square" lIns="0" tIns="0" rIns="0" bIns="0" rtlCol="0" anchor="ctr" anchorCtr="0">
            <a:noAutofit/>
          </a:bodyPr>
          <a:lstStyle/>
          <a:p>
            <a:r>
              <a:rPr lang="en-US" sz="1100" b="1" dirty="0" smtClean="0"/>
              <a:t>Frame Relay</a:t>
            </a:r>
            <a:endParaRPr lang="en-US" sz="1100" b="1" dirty="0"/>
          </a:p>
        </p:txBody>
      </p:sp>
      <p:sp>
        <p:nvSpPr>
          <p:cNvPr id="40" name="TextBox 39"/>
          <p:cNvSpPr txBox="1"/>
          <p:nvPr/>
        </p:nvSpPr>
        <p:spPr>
          <a:xfrm>
            <a:off x="4967619" y="1490980"/>
            <a:ext cx="1085201" cy="175260"/>
          </a:xfrm>
          <a:prstGeom prst="rect">
            <a:avLst/>
          </a:prstGeom>
          <a:noFill/>
        </p:spPr>
        <p:txBody>
          <a:bodyPr wrap="square" lIns="0" tIns="0" rIns="0" bIns="0" rtlCol="0" anchor="ctr" anchorCtr="0">
            <a:noAutofit/>
          </a:bodyPr>
          <a:lstStyle/>
          <a:p>
            <a:pPr algn="l"/>
            <a:r>
              <a:rPr lang="en-US" sz="1000" dirty="0" smtClean="0"/>
              <a:t>2001:12::1/64</a:t>
            </a:r>
            <a:endParaRPr lang="en-US" sz="1000" dirty="0"/>
          </a:p>
        </p:txBody>
      </p:sp>
      <p:cxnSp>
        <p:nvCxnSpPr>
          <p:cNvPr id="41" name="Straight Connector 40"/>
          <p:cNvCxnSpPr/>
          <p:nvPr/>
        </p:nvCxnSpPr>
        <p:spPr bwMode="auto">
          <a:xfrm rot="16200000" flipH="1">
            <a:off x="7173480" y="251981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2" name="Straight Connector 41"/>
          <p:cNvCxnSpPr>
            <a:stCxn id="50" idx="1"/>
          </p:cNvCxnSpPr>
          <p:nvPr/>
        </p:nvCxnSpPr>
        <p:spPr bwMode="auto">
          <a:xfrm rot="10800000" flipH="1" flipV="1">
            <a:off x="5873292" y="2523296"/>
            <a:ext cx="1494429" cy="2747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43" name="Arc 42"/>
          <p:cNvSpPr/>
          <p:nvPr/>
        </p:nvSpPr>
        <p:spPr bwMode="auto">
          <a:xfrm rot="3435754">
            <a:off x="3657980" y="1103054"/>
            <a:ext cx="497539"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44" name="Straight Connector 43"/>
          <p:cNvCxnSpPr/>
          <p:nvPr/>
        </p:nvCxnSpPr>
        <p:spPr bwMode="auto">
          <a:xfrm rot="16200000" flipH="1">
            <a:off x="1852180" y="249949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5" name="Straight Connector 44"/>
          <p:cNvCxnSpPr/>
          <p:nvPr/>
        </p:nvCxnSpPr>
        <p:spPr bwMode="auto">
          <a:xfrm>
            <a:off x="2025784" y="2516166"/>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46" name="TextBox 45"/>
          <p:cNvSpPr txBox="1"/>
          <p:nvPr/>
        </p:nvSpPr>
        <p:spPr>
          <a:xfrm>
            <a:off x="3567006" y="2273708"/>
            <a:ext cx="367861" cy="168853"/>
          </a:xfrm>
          <a:prstGeom prst="rect">
            <a:avLst/>
          </a:prstGeom>
          <a:noFill/>
        </p:spPr>
        <p:txBody>
          <a:bodyPr wrap="square" lIns="0" tIns="0" rIns="0" bIns="0" rtlCol="0" anchor="ctr" anchorCtr="0">
            <a:noAutofit/>
          </a:bodyPr>
          <a:lstStyle/>
          <a:p>
            <a:pPr algn="l"/>
            <a:r>
              <a:rPr lang="en-US" sz="1100" dirty="0" smtClean="0"/>
              <a:t>.1</a:t>
            </a:r>
            <a:endParaRPr lang="en-US" sz="1100" dirty="0"/>
          </a:p>
        </p:txBody>
      </p:sp>
      <p:pic>
        <p:nvPicPr>
          <p:cNvPr id="47" name="Picture 37"/>
          <p:cNvPicPr>
            <a:picLocks noChangeArrowheads="1"/>
          </p:cNvPicPr>
          <p:nvPr/>
        </p:nvPicPr>
        <p:blipFill>
          <a:blip r:embed="rId4" cstate="print"/>
          <a:srcRect/>
          <a:stretch>
            <a:fillRect/>
          </a:stretch>
        </p:blipFill>
        <p:spPr bwMode="auto">
          <a:xfrm>
            <a:off x="2646156" y="2291836"/>
            <a:ext cx="870351" cy="451691"/>
          </a:xfrm>
          <a:prstGeom prst="rect">
            <a:avLst/>
          </a:prstGeom>
          <a:noFill/>
          <a:ln w="9525">
            <a:noFill/>
            <a:miter lim="800000"/>
            <a:headEnd/>
            <a:tailEnd/>
          </a:ln>
        </p:spPr>
      </p:pic>
      <p:sp>
        <p:nvSpPr>
          <p:cNvPr id="48" name="TextBox 47"/>
          <p:cNvSpPr txBox="1"/>
          <p:nvPr/>
        </p:nvSpPr>
        <p:spPr>
          <a:xfrm>
            <a:off x="2917357" y="251006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49" name="Arc 48"/>
          <p:cNvSpPr/>
          <p:nvPr/>
        </p:nvSpPr>
        <p:spPr bwMode="auto">
          <a:xfrm rot="18166242" flipH="1">
            <a:off x="5290568" y="1111199"/>
            <a:ext cx="460751"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50" name="Picture 37"/>
          <p:cNvPicPr>
            <a:picLocks noChangeArrowheads="1"/>
          </p:cNvPicPr>
          <p:nvPr/>
        </p:nvPicPr>
        <p:blipFill>
          <a:blip r:embed="rId4" cstate="print"/>
          <a:srcRect/>
          <a:stretch>
            <a:fillRect/>
          </a:stretch>
        </p:blipFill>
        <p:spPr bwMode="auto">
          <a:xfrm>
            <a:off x="5873293" y="2297451"/>
            <a:ext cx="870351" cy="451691"/>
          </a:xfrm>
          <a:prstGeom prst="rect">
            <a:avLst/>
          </a:prstGeom>
          <a:noFill/>
          <a:ln w="9525">
            <a:noFill/>
            <a:miter lim="800000"/>
            <a:headEnd/>
            <a:tailEnd/>
          </a:ln>
        </p:spPr>
      </p:pic>
      <p:sp>
        <p:nvSpPr>
          <p:cNvPr id="51" name="TextBox 50"/>
          <p:cNvSpPr txBox="1"/>
          <p:nvPr/>
        </p:nvSpPr>
        <p:spPr>
          <a:xfrm>
            <a:off x="6144494" y="251567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52" name="Picture 37"/>
          <p:cNvPicPr>
            <a:picLocks noChangeArrowheads="1"/>
          </p:cNvPicPr>
          <p:nvPr/>
        </p:nvPicPr>
        <p:blipFill>
          <a:blip r:embed="rId4" cstate="print"/>
          <a:srcRect/>
          <a:stretch>
            <a:fillRect/>
          </a:stretch>
        </p:blipFill>
        <p:spPr bwMode="auto">
          <a:xfrm>
            <a:off x="4259056" y="1092956"/>
            <a:ext cx="870351" cy="451691"/>
          </a:xfrm>
          <a:prstGeom prst="rect">
            <a:avLst/>
          </a:prstGeom>
          <a:noFill/>
          <a:ln w="9525">
            <a:noFill/>
            <a:miter lim="800000"/>
            <a:headEnd/>
            <a:tailEnd/>
          </a:ln>
        </p:spPr>
      </p:pic>
      <p:sp>
        <p:nvSpPr>
          <p:cNvPr id="53" name="TextBox 52"/>
          <p:cNvSpPr txBox="1"/>
          <p:nvPr/>
        </p:nvSpPr>
        <p:spPr>
          <a:xfrm>
            <a:off x="4530257" y="131118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54" name="TextBox 53"/>
          <p:cNvSpPr txBox="1"/>
          <p:nvPr/>
        </p:nvSpPr>
        <p:spPr>
          <a:xfrm>
            <a:off x="5927739" y="2115820"/>
            <a:ext cx="1085201" cy="175260"/>
          </a:xfrm>
          <a:prstGeom prst="rect">
            <a:avLst/>
          </a:prstGeom>
          <a:noFill/>
        </p:spPr>
        <p:txBody>
          <a:bodyPr wrap="square" lIns="0" tIns="0" rIns="0" bIns="0" rtlCol="0" anchor="ctr" anchorCtr="0">
            <a:noAutofit/>
          </a:bodyPr>
          <a:lstStyle/>
          <a:p>
            <a:pPr algn="l"/>
            <a:r>
              <a:rPr lang="en-US" sz="1000" dirty="0" smtClean="0"/>
              <a:t>2001:12::3/64</a:t>
            </a:r>
            <a:endParaRPr lang="en-US" sz="1000" dirty="0"/>
          </a:p>
        </p:txBody>
      </p:sp>
      <p:sp>
        <p:nvSpPr>
          <p:cNvPr id="55" name="TextBox 54"/>
          <p:cNvSpPr txBox="1"/>
          <p:nvPr/>
        </p:nvSpPr>
        <p:spPr>
          <a:xfrm>
            <a:off x="2414919" y="2100580"/>
            <a:ext cx="1085201" cy="175260"/>
          </a:xfrm>
          <a:prstGeom prst="rect">
            <a:avLst/>
          </a:prstGeom>
          <a:noFill/>
        </p:spPr>
        <p:txBody>
          <a:bodyPr wrap="square" lIns="0" tIns="0" rIns="0" bIns="0" rtlCol="0" anchor="ctr" anchorCtr="0">
            <a:noAutofit/>
          </a:bodyPr>
          <a:lstStyle/>
          <a:p>
            <a:pPr algn="r"/>
            <a:r>
              <a:rPr lang="en-US" sz="1000" dirty="0" smtClean="0"/>
              <a:t>2001:12::2/64</a:t>
            </a:r>
            <a:endParaRPr lang="en-US" sz="1000" dirty="0"/>
          </a:p>
        </p:txBody>
      </p:sp>
      <p:sp>
        <p:nvSpPr>
          <p:cNvPr id="56" name="TextBox 55"/>
          <p:cNvSpPr txBox="1"/>
          <p:nvPr/>
        </p:nvSpPr>
        <p:spPr>
          <a:xfrm>
            <a:off x="5005719" y="1788160"/>
            <a:ext cx="1085201" cy="175260"/>
          </a:xfrm>
          <a:prstGeom prst="rect">
            <a:avLst/>
          </a:prstGeom>
          <a:noFill/>
        </p:spPr>
        <p:txBody>
          <a:bodyPr wrap="square" lIns="0" tIns="0" rIns="0" bIns="0" rtlCol="0" anchor="ctr" anchorCtr="0">
            <a:noAutofit/>
          </a:bodyPr>
          <a:lstStyle/>
          <a:p>
            <a:pPr algn="l"/>
            <a:r>
              <a:rPr lang="en-US" sz="900" dirty="0" smtClean="0"/>
              <a:t>DLCI: 103</a:t>
            </a:r>
            <a:endParaRPr lang="en-US" sz="900" dirty="0"/>
          </a:p>
        </p:txBody>
      </p:sp>
      <p:sp>
        <p:nvSpPr>
          <p:cNvPr id="57" name="TextBox 56"/>
          <p:cNvSpPr txBox="1"/>
          <p:nvPr/>
        </p:nvSpPr>
        <p:spPr>
          <a:xfrm>
            <a:off x="5112399" y="2435860"/>
            <a:ext cx="1085201" cy="175260"/>
          </a:xfrm>
          <a:prstGeom prst="rect">
            <a:avLst/>
          </a:prstGeom>
          <a:noFill/>
        </p:spPr>
        <p:txBody>
          <a:bodyPr wrap="square" lIns="0" tIns="0" rIns="0" bIns="0" rtlCol="0" anchor="ctr" anchorCtr="0">
            <a:noAutofit/>
          </a:bodyPr>
          <a:lstStyle/>
          <a:p>
            <a:pPr algn="l"/>
            <a:r>
              <a:rPr lang="en-US" sz="900" dirty="0" smtClean="0"/>
              <a:t>DLCI: 301</a:t>
            </a:r>
            <a:endParaRPr lang="en-US" sz="900" dirty="0"/>
          </a:p>
        </p:txBody>
      </p:sp>
      <p:sp>
        <p:nvSpPr>
          <p:cNvPr id="58" name="TextBox 57"/>
          <p:cNvSpPr txBox="1"/>
          <p:nvPr/>
        </p:nvSpPr>
        <p:spPr>
          <a:xfrm>
            <a:off x="3748419" y="2405380"/>
            <a:ext cx="1085201" cy="175260"/>
          </a:xfrm>
          <a:prstGeom prst="rect">
            <a:avLst/>
          </a:prstGeom>
          <a:noFill/>
        </p:spPr>
        <p:txBody>
          <a:bodyPr wrap="square" lIns="0" tIns="0" rIns="0" bIns="0" rtlCol="0" anchor="ctr" anchorCtr="0">
            <a:noAutofit/>
          </a:bodyPr>
          <a:lstStyle/>
          <a:p>
            <a:pPr algn="l"/>
            <a:r>
              <a:rPr lang="en-US" sz="900" dirty="0" smtClean="0"/>
              <a:t>DLCI: 201</a:t>
            </a:r>
            <a:endParaRPr lang="en-US" sz="900" dirty="0"/>
          </a:p>
        </p:txBody>
      </p:sp>
      <p:sp>
        <p:nvSpPr>
          <p:cNvPr id="59" name="TextBox 58"/>
          <p:cNvSpPr txBox="1"/>
          <p:nvPr/>
        </p:nvSpPr>
        <p:spPr>
          <a:xfrm>
            <a:off x="3916059" y="1788160"/>
            <a:ext cx="1085201" cy="175260"/>
          </a:xfrm>
          <a:prstGeom prst="rect">
            <a:avLst/>
          </a:prstGeom>
          <a:noFill/>
        </p:spPr>
        <p:txBody>
          <a:bodyPr wrap="square" lIns="0" tIns="0" rIns="0" bIns="0" rtlCol="0" anchor="ctr" anchorCtr="0">
            <a:noAutofit/>
          </a:bodyPr>
          <a:lstStyle/>
          <a:p>
            <a:pPr algn="l"/>
            <a:r>
              <a:rPr lang="en-US" sz="900" dirty="0" smtClean="0"/>
              <a:t>DLCI: 102</a:t>
            </a:r>
            <a:endParaRPr lang="en-US" sz="900" dirty="0"/>
          </a:p>
        </p:txBody>
      </p:sp>
      <p:sp>
        <p:nvSpPr>
          <p:cNvPr id="60" name="TextBox 59"/>
          <p:cNvSpPr txBox="1"/>
          <p:nvPr/>
        </p:nvSpPr>
        <p:spPr>
          <a:xfrm>
            <a:off x="3741791" y="2544417"/>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
        <p:nvSpPr>
          <p:cNvPr id="61" name="TextBox 60"/>
          <p:cNvSpPr txBox="1"/>
          <p:nvPr/>
        </p:nvSpPr>
        <p:spPr>
          <a:xfrm>
            <a:off x="5305529" y="2537793"/>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
        <p:nvSpPr>
          <p:cNvPr id="62" name="TextBox 61"/>
          <p:cNvSpPr txBox="1"/>
          <p:nvPr/>
        </p:nvSpPr>
        <p:spPr>
          <a:xfrm>
            <a:off x="4165859" y="1477635"/>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Tree>
  </p:cSld>
  <p:clrMapOvr>
    <a:masterClrMapping/>
  </p:clrMapOv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383541" y="3854938"/>
            <a:ext cx="558994" cy="230749"/>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6" name="Rectangle 15"/>
          <p:cNvSpPr/>
          <p:nvPr/>
        </p:nvSpPr>
        <p:spPr bwMode="auto">
          <a:xfrm>
            <a:off x="678962" y="3334434"/>
            <a:ext cx="1543733" cy="21668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IPv6 Multipoint FR Example</a:t>
            </a:r>
            <a:endParaRPr lang="en-US" dirty="0"/>
          </a:p>
        </p:txBody>
      </p:sp>
      <p:sp>
        <p:nvSpPr>
          <p:cNvPr id="6" name="Content Placeholder 5"/>
          <p:cNvSpPr>
            <a:spLocks noGrp="1"/>
          </p:cNvSpPr>
          <p:nvPr>
            <p:ph idx="11"/>
          </p:nvPr>
        </p:nvSpPr>
        <p:spPr>
          <a:xfrm>
            <a:off x="279400" y="4790669"/>
            <a:ext cx="8520354" cy="937705"/>
          </a:xfrm>
        </p:spPr>
        <p:txBody>
          <a:bodyPr>
            <a:normAutofit/>
          </a:bodyPr>
          <a:lstStyle/>
          <a:p>
            <a:r>
              <a:rPr lang="en-US" sz="2000" dirty="0" smtClean="0"/>
              <a:t>Verify connectivity to R2 from R1.</a:t>
            </a:r>
            <a:endParaRPr lang="en-US" sz="1800" dirty="0" smtClean="0"/>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22" name="Content Placeholder 15"/>
          <p:cNvSpPr txBox="1">
            <a:spLocks/>
          </p:cNvSpPr>
          <p:nvPr/>
        </p:nvSpPr>
        <p:spPr bwMode="auto">
          <a:xfrm>
            <a:off x="293467" y="3294381"/>
            <a:ext cx="8520113" cy="1278010"/>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 </a:t>
            </a:r>
            <a:r>
              <a:rPr lang="en-US" sz="1200" b="1" kern="0" dirty="0" smtClean="0">
                <a:latin typeface="Courier New" pitchFamily="49" charset="0"/>
                <a:cs typeface="Courier New" pitchFamily="49" charset="0"/>
              </a:rPr>
              <a:t>ping 2001:12::2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Type escape sequence to abort.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Sending 5, 100-byte ICMP Echos to 2001:12::2, timeout is 2 seconds: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Success rate is 100 percent (5/5), round-trip min/avg/max = 56/57/60 ms</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a:t>
            </a:r>
          </a:p>
          <a:p>
            <a:pPr lvl="0" algn="l" defTabSz="814388" eaLnBrk="1" hangingPunct="1">
              <a:lnSpc>
                <a:spcPct val="100000"/>
              </a:lnSpc>
              <a:spcBef>
                <a:spcPts val="0"/>
              </a:spcBef>
              <a:spcAft>
                <a:spcPts val="0"/>
              </a:spcAft>
              <a:buClr>
                <a:srgbClr val="708CA1"/>
              </a:buClr>
            </a:pPr>
            <a:endParaRPr lang="en-US" sz="1200" kern="0" dirty="0" smtClean="0">
              <a:latin typeface="Courier New" pitchFamily="49" charset="0"/>
              <a:cs typeface="Courier New" pitchFamily="49" charset="0"/>
            </a:endParaRPr>
          </a:p>
        </p:txBody>
      </p:sp>
      <p:cxnSp>
        <p:nvCxnSpPr>
          <p:cNvPr id="37" name="Straight Connector 36"/>
          <p:cNvCxnSpPr/>
          <p:nvPr/>
        </p:nvCxnSpPr>
        <p:spPr bwMode="auto">
          <a:xfrm rot="16200000" flipH="1">
            <a:off x="4518027" y="1714502"/>
            <a:ext cx="376228" cy="4768"/>
          </a:xfrm>
          <a:prstGeom prst="line">
            <a:avLst/>
          </a:prstGeom>
          <a:solidFill>
            <a:schemeClr val="accent1"/>
          </a:solidFill>
          <a:ln w="38100" cap="flat" cmpd="sng" algn="ctr">
            <a:solidFill>
              <a:schemeClr val="accent6"/>
            </a:solidFill>
            <a:prstDash val="solid"/>
            <a:round/>
            <a:headEnd type="none" w="med" len="med"/>
            <a:tailEnd type="none" w="med" len="med"/>
          </a:ln>
          <a:effectLst/>
        </p:spPr>
      </p:cxnSp>
      <p:pic>
        <p:nvPicPr>
          <p:cNvPr id="38" name="Picture 88"/>
          <p:cNvPicPr>
            <a:picLocks noChangeAspect="1" noChangeArrowheads="1"/>
          </p:cNvPicPr>
          <p:nvPr/>
        </p:nvPicPr>
        <p:blipFill>
          <a:blip r:embed="rId3" cstate="print"/>
          <a:srcRect/>
          <a:stretch>
            <a:fillRect/>
          </a:stretch>
        </p:blipFill>
        <p:spPr bwMode="auto">
          <a:xfrm>
            <a:off x="3454404" y="1593850"/>
            <a:ext cx="2349500" cy="1403349"/>
          </a:xfrm>
          <a:prstGeom prst="rect">
            <a:avLst/>
          </a:prstGeom>
          <a:noFill/>
          <a:ln w="9525" algn="ctr">
            <a:noFill/>
            <a:miter lim="800000"/>
            <a:headEnd/>
            <a:tailEnd/>
          </a:ln>
        </p:spPr>
      </p:pic>
      <p:sp>
        <p:nvSpPr>
          <p:cNvPr id="39" name="TextBox 38"/>
          <p:cNvSpPr txBox="1"/>
          <p:nvPr/>
        </p:nvSpPr>
        <p:spPr>
          <a:xfrm>
            <a:off x="3686791" y="2070523"/>
            <a:ext cx="945988" cy="160898"/>
          </a:xfrm>
          <a:prstGeom prst="rect">
            <a:avLst/>
          </a:prstGeom>
          <a:noFill/>
        </p:spPr>
        <p:txBody>
          <a:bodyPr wrap="square" lIns="0" tIns="0" rIns="0" bIns="0" rtlCol="0" anchor="ctr" anchorCtr="0">
            <a:noAutofit/>
          </a:bodyPr>
          <a:lstStyle/>
          <a:p>
            <a:endParaRPr lang="en-US" sz="1000" dirty="0"/>
          </a:p>
        </p:txBody>
      </p:sp>
      <p:sp>
        <p:nvSpPr>
          <p:cNvPr id="40" name="TextBox 39"/>
          <p:cNvSpPr txBox="1"/>
          <p:nvPr/>
        </p:nvSpPr>
        <p:spPr>
          <a:xfrm>
            <a:off x="4235110" y="2172328"/>
            <a:ext cx="1013551" cy="165253"/>
          </a:xfrm>
          <a:prstGeom prst="rect">
            <a:avLst/>
          </a:prstGeom>
          <a:noFill/>
        </p:spPr>
        <p:txBody>
          <a:bodyPr wrap="square" lIns="0" tIns="0" rIns="0" bIns="0" rtlCol="0" anchor="ctr" anchorCtr="0">
            <a:noAutofit/>
          </a:bodyPr>
          <a:lstStyle/>
          <a:p>
            <a:r>
              <a:rPr lang="en-US" sz="1100" b="1" dirty="0" smtClean="0"/>
              <a:t>Frame Relay</a:t>
            </a:r>
            <a:endParaRPr lang="en-US" sz="1100" b="1" dirty="0"/>
          </a:p>
        </p:txBody>
      </p:sp>
      <p:sp>
        <p:nvSpPr>
          <p:cNvPr id="41" name="TextBox 40"/>
          <p:cNvSpPr txBox="1"/>
          <p:nvPr/>
        </p:nvSpPr>
        <p:spPr>
          <a:xfrm>
            <a:off x="4967619" y="1490980"/>
            <a:ext cx="1085201" cy="175260"/>
          </a:xfrm>
          <a:prstGeom prst="rect">
            <a:avLst/>
          </a:prstGeom>
          <a:noFill/>
        </p:spPr>
        <p:txBody>
          <a:bodyPr wrap="square" lIns="0" tIns="0" rIns="0" bIns="0" rtlCol="0" anchor="ctr" anchorCtr="0">
            <a:noAutofit/>
          </a:bodyPr>
          <a:lstStyle/>
          <a:p>
            <a:pPr algn="l"/>
            <a:r>
              <a:rPr lang="en-US" sz="1000" dirty="0" smtClean="0"/>
              <a:t>2001:12::1/64</a:t>
            </a:r>
            <a:endParaRPr lang="en-US" sz="1000" dirty="0"/>
          </a:p>
        </p:txBody>
      </p:sp>
      <p:cxnSp>
        <p:nvCxnSpPr>
          <p:cNvPr id="42" name="Straight Connector 41"/>
          <p:cNvCxnSpPr/>
          <p:nvPr/>
        </p:nvCxnSpPr>
        <p:spPr bwMode="auto">
          <a:xfrm rot="16200000" flipH="1">
            <a:off x="7173480" y="251981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3" name="Straight Connector 42"/>
          <p:cNvCxnSpPr>
            <a:stCxn id="51" idx="1"/>
          </p:cNvCxnSpPr>
          <p:nvPr/>
        </p:nvCxnSpPr>
        <p:spPr bwMode="auto">
          <a:xfrm rot="10800000" flipH="1" flipV="1">
            <a:off x="5873292" y="2523296"/>
            <a:ext cx="1494429" cy="2747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44" name="Arc 43"/>
          <p:cNvSpPr/>
          <p:nvPr/>
        </p:nvSpPr>
        <p:spPr bwMode="auto">
          <a:xfrm rot="3435754">
            <a:off x="3657980" y="1103054"/>
            <a:ext cx="497539"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45" name="Straight Connector 44"/>
          <p:cNvCxnSpPr/>
          <p:nvPr/>
        </p:nvCxnSpPr>
        <p:spPr bwMode="auto">
          <a:xfrm rot="16200000" flipH="1">
            <a:off x="1852180" y="249949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6" name="Straight Connector 45"/>
          <p:cNvCxnSpPr/>
          <p:nvPr/>
        </p:nvCxnSpPr>
        <p:spPr bwMode="auto">
          <a:xfrm>
            <a:off x="2025784" y="2516166"/>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47" name="TextBox 46"/>
          <p:cNvSpPr txBox="1"/>
          <p:nvPr/>
        </p:nvSpPr>
        <p:spPr>
          <a:xfrm>
            <a:off x="3567006" y="2273708"/>
            <a:ext cx="367861" cy="168853"/>
          </a:xfrm>
          <a:prstGeom prst="rect">
            <a:avLst/>
          </a:prstGeom>
          <a:noFill/>
        </p:spPr>
        <p:txBody>
          <a:bodyPr wrap="square" lIns="0" tIns="0" rIns="0" bIns="0" rtlCol="0" anchor="ctr" anchorCtr="0">
            <a:noAutofit/>
          </a:bodyPr>
          <a:lstStyle/>
          <a:p>
            <a:pPr algn="l"/>
            <a:r>
              <a:rPr lang="en-US" sz="1100" dirty="0" smtClean="0"/>
              <a:t>.1</a:t>
            </a:r>
            <a:endParaRPr lang="en-US" sz="1100" dirty="0"/>
          </a:p>
        </p:txBody>
      </p:sp>
      <p:pic>
        <p:nvPicPr>
          <p:cNvPr id="48" name="Picture 37"/>
          <p:cNvPicPr>
            <a:picLocks noChangeArrowheads="1"/>
          </p:cNvPicPr>
          <p:nvPr/>
        </p:nvPicPr>
        <p:blipFill>
          <a:blip r:embed="rId4" cstate="print"/>
          <a:srcRect/>
          <a:stretch>
            <a:fillRect/>
          </a:stretch>
        </p:blipFill>
        <p:spPr bwMode="auto">
          <a:xfrm>
            <a:off x="2646156" y="2291836"/>
            <a:ext cx="870351" cy="451691"/>
          </a:xfrm>
          <a:prstGeom prst="rect">
            <a:avLst/>
          </a:prstGeom>
          <a:noFill/>
          <a:ln w="9525">
            <a:noFill/>
            <a:miter lim="800000"/>
            <a:headEnd/>
            <a:tailEnd/>
          </a:ln>
        </p:spPr>
      </p:pic>
      <p:sp>
        <p:nvSpPr>
          <p:cNvPr id="49" name="TextBox 48"/>
          <p:cNvSpPr txBox="1"/>
          <p:nvPr/>
        </p:nvSpPr>
        <p:spPr>
          <a:xfrm>
            <a:off x="2917357" y="251006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50" name="Arc 49"/>
          <p:cNvSpPr/>
          <p:nvPr/>
        </p:nvSpPr>
        <p:spPr bwMode="auto">
          <a:xfrm rot="18166242" flipH="1">
            <a:off x="5290568" y="1111199"/>
            <a:ext cx="460751"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51" name="Picture 37"/>
          <p:cNvPicPr>
            <a:picLocks noChangeArrowheads="1"/>
          </p:cNvPicPr>
          <p:nvPr/>
        </p:nvPicPr>
        <p:blipFill>
          <a:blip r:embed="rId4" cstate="print"/>
          <a:srcRect/>
          <a:stretch>
            <a:fillRect/>
          </a:stretch>
        </p:blipFill>
        <p:spPr bwMode="auto">
          <a:xfrm>
            <a:off x="5873293" y="2297451"/>
            <a:ext cx="870351" cy="451691"/>
          </a:xfrm>
          <a:prstGeom prst="rect">
            <a:avLst/>
          </a:prstGeom>
          <a:noFill/>
          <a:ln w="9525">
            <a:noFill/>
            <a:miter lim="800000"/>
            <a:headEnd/>
            <a:tailEnd/>
          </a:ln>
        </p:spPr>
      </p:pic>
      <p:sp>
        <p:nvSpPr>
          <p:cNvPr id="52" name="TextBox 51"/>
          <p:cNvSpPr txBox="1"/>
          <p:nvPr/>
        </p:nvSpPr>
        <p:spPr>
          <a:xfrm>
            <a:off x="6144494" y="251567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53" name="Picture 37"/>
          <p:cNvPicPr>
            <a:picLocks noChangeArrowheads="1"/>
          </p:cNvPicPr>
          <p:nvPr/>
        </p:nvPicPr>
        <p:blipFill>
          <a:blip r:embed="rId4" cstate="print"/>
          <a:srcRect/>
          <a:stretch>
            <a:fillRect/>
          </a:stretch>
        </p:blipFill>
        <p:spPr bwMode="auto">
          <a:xfrm>
            <a:off x="4259056" y="1092956"/>
            <a:ext cx="870351" cy="451691"/>
          </a:xfrm>
          <a:prstGeom prst="rect">
            <a:avLst/>
          </a:prstGeom>
          <a:noFill/>
          <a:ln w="9525">
            <a:noFill/>
            <a:miter lim="800000"/>
            <a:headEnd/>
            <a:tailEnd/>
          </a:ln>
        </p:spPr>
      </p:pic>
      <p:sp>
        <p:nvSpPr>
          <p:cNvPr id="54" name="TextBox 53"/>
          <p:cNvSpPr txBox="1"/>
          <p:nvPr/>
        </p:nvSpPr>
        <p:spPr>
          <a:xfrm>
            <a:off x="4530257" y="131118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55" name="TextBox 54"/>
          <p:cNvSpPr txBox="1"/>
          <p:nvPr/>
        </p:nvSpPr>
        <p:spPr>
          <a:xfrm>
            <a:off x="5927739" y="2115820"/>
            <a:ext cx="1085201" cy="175260"/>
          </a:xfrm>
          <a:prstGeom prst="rect">
            <a:avLst/>
          </a:prstGeom>
          <a:noFill/>
        </p:spPr>
        <p:txBody>
          <a:bodyPr wrap="square" lIns="0" tIns="0" rIns="0" bIns="0" rtlCol="0" anchor="ctr" anchorCtr="0">
            <a:noAutofit/>
          </a:bodyPr>
          <a:lstStyle/>
          <a:p>
            <a:pPr algn="l"/>
            <a:r>
              <a:rPr lang="en-US" sz="1000" dirty="0" smtClean="0"/>
              <a:t>2001:12::3/64</a:t>
            </a:r>
            <a:endParaRPr lang="en-US" sz="1000" dirty="0"/>
          </a:p>
        </p:txBody>
      </p:sp>
      <p:sp>
        <p:nvSpPr>
          <p:cNvPr id="56" name="TextBox 55"/>
          <p:cNvSpPr txBox="1"/>
          <p:nvPr/>
        </p:nvSpPr>
        <p:spPr>
          <a:xfrm>
            <a:off x="2414919" y="2100580"/>
            <a:ext cx="1085201" cy="175260"/>
          </a:xfrm>
          <a:prstGeom prst="rect">
            <a:avLst/>
          </a:prstGeom>
          <a:noFill/>
        </p:spPr>
        <p:txBody>
          <a:bodyPr wrap="square" lIns="0" tIns="0" rIns="0" bIns="0" rtlCol="0" anchor="ctr" anchorCtr="0">
            <a:noAutofit/>
          </a:bodyPr>
          <a:lstStyle/>
          <a:p>
            <a:pPr algn="r"/>
            <a:r>
              <a:rPr lang="en-US" sz="1000" dirty="0" smtClean="0"/>
              <a:t>2001:12::2/64</a:t>
            </a:r>
            <a:endParaRPr lang="en-US" sz="1000" dirty="0"/>
          </a:p>
        </p:txBody>
      </p:sp>
      <p:sp>
        <p:nvSpPr>
          <p:cNvPr id="57" name="TextBox 56"/>
          <p:cNvSpPr txBox="1"/>
          <p:nvPr/>
        </p:nvSpPr>
        <p:spPr>
          <a:xfrm>
            <a:off x="5005719" y="1788160"/>
            <a:ext cx="1085201" cy="175260"/>
          </a:xfrm>
          <a:prstGeom prst="rect">
            <a:avLst/>
          </a:prstGeom>
          <a:noFill/>
        </p:spPr>
        <p:txBody>
          <a:bodyPr wrap="square" lIns="0" tIns="0" rIns="0" bIns="0" rtlCol="0" anchor="ctr" anchorCtr="0">
            <a:noAutofit/>
          </a:bodyPr>
          <a:lstStyle/>
          <a:p>
            <a:pPr algn="l"/>
            <a:r>
              <a:rPr lang="en-US" sz="900" dirty="0" smtClean="0"/>
              <a:t>DLCI: 103</a:t>
            </a:r>
            <a:endParaRPr lang="en-US" sz="900" dirty="0"/>
          </a:p>
        </p:txBody>
      </p:sp>
      <p:sp>
        <p:nvSpPr>
          <p:cNvPr id="58" name="TextBox 57"/>
          <p:cNvSpPr txBox="1"/>
          <p:nvPr/>
        </p:nvSpPr>
        <p:spPr>
          <a:xfrm>
            <a:off x="5112399" y="2435860"/>
            <a:ext cx="1085201" cy="175260"/>
          </a:xfrm>
          <a:prstGeom prst="rect">
            <a:avLst/>
          </a:prstGeom>
          <a:noFill/>
        </p:spPr>
        <p:txBody>
          <a:bodyPr wrap="square" lIns="0" tIns="0" rIns="0" bIns="0" rtlCol="0" anchor="ctr" anchorCtr="0">
            <a:noAutofit/>
          </a:bodyPr>
          <a:lstStyle/>
          <a:p>
            <a:pPr algn="l"/>
            <a:r>
              <a:rPr lang="en-US" sz="900" dirty="0" smtClean="0"/>
              <a:t>DLCI: 301</a:t>
            </a:r>
            <a:endParaRPr lang="en-US" sz="900" dirty="0"/>
          </a:p>
        </p:txBody>
      </p:sp>
      <p:sp>
        <p:nvSpPr>
          <p:cNvPr id="59" name="TextBox 58"/>
          <p:cNvSpPr txBox="1"/>
          <p:nvPr/>
        </p:nvSpPr>
        <p:spPr>
          <a:xfrm>
            <a:off x="3748419" y="2405380"/>
            <a:ext cx="1085201" cy="175260"/>
          </a:xfrm>
          <a:prstGeom prst="rect">
            <a:avLst/>
          </a:prstGeom>
          <a:noFill/>
        </p:spPr>
        <p:txBody>
          <a:bodyPr wrap="square" lIns="0" tIns="0" rIns="0" bIns="0" rtlCol="0" anchor="ctr" anchorCtr="0">
            <a:noAutofit/>
          </a:bodyPr>
          <a:lstStyle/>
          <a:p>
            <a:pPr algn="l"/>
            <a:r>
              <a:rPr lang="en-US" sz="900" dirty="0" smtClean="0"/>
              <a:t>DLCI: 201</a:t>
            </a:r>
            <a:endParaRPr lang="en-US" sz="900" dirty="0"/>
          </a:p>
        </p:txBody>
      </p:sp>
      <p:sp>
        <p:nvSpPr>
          <p:cNvPr id="60" name="TextBox 59"/>
          <p:cNvSpPr txBox="1"/>
          <p:nvPr/>
        </p:nvSpPr>
        <p:spPr>
          <a:xfrm>
            <a:off x="3916059" y="1788160"/>
            <a:ext cx="1085201" cy="175260"/>
          </a:xfrm>
          <a:prstGeom prst="rect">
            <a:avLst/>
          </a:prstGeom>
          <a:noFill/>
        </p:spPr>
        <p:txBody>
          <a:bodyPr wrap="square" lIns="0" tIns="0" rIns="0" bIns="0" rtlCol="0" anchor="ctr" anchorCtr="0">
            <a:noAutofit/>
          </a:bodyPr>
          <a:lstStyle/>
          <a:p>
            <a:pPr algn="l"/>
            <a:r>
              <a:rPr lang="en-US" sz="900" dirty="0" smtClean="0"/>
              <a:t>DLCI: 102</a:t>
            </a:r>
            <a:endParaRPr lang="en-US" sz="900" dirty="0"/>
          </a:p>
        </p:txBody>
      </p:sp>
      <p:sp>
        <p:nvSpPr>
          <p:cNvPr id="61" name="TextBox 60"/>
          <p:cNvSpPr txBox="1"/>
          <p:nvPr/>
        </p:nvSpPr>
        <p:spPr>
          <a:xfrm>
            <a:off x="3741791" y="2544417"/>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
        <p:nvSpPr>
          <p:cNvPr id="62" name="TextBox 61"/>
          <p:cNvSpPr txBox="1"/>
          <p:nvPr/>
        </p:nvSpPr>
        <p:spPr>
          <a:xfrm>
            <a:off x="5305529" y="2537793"/>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
        <p:nvSpPr>
          <p:cNvPr id="63" name="TextBox 62"/>
          <p:cNvSpPr txBox="1"/>
          <p:nvPr/>
        </p:nvSpPr>
        <p:spPr>
          <a:xfrm>
            <a:off x="4165859" y="1477635"/>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Tree>
  </p:cSld>
  <p:clrMapOvr>
    <a:masterClrMapping/>
  </p:clrMapOvr>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IPv6 Multipoint FR Example</a:t>
            </a:r>
            <a:endParaRPr lang="en-US" dirty="0"/>
          </a:p>
        </p:txBody>
      </p:sp>
      <p:sp>
        <p:nvSpPr>
          <p:cNvPr id="34" name="Content Placeholder 5"/>
          <p:cNvSpPr>
            <a:spLocks noGrp="1"/>
          </p:cNvSpPr>
          <p:nvPr>
            <p:ph idx="11"/>
          </p:nvPr>
        </p:nvSpPr>
        <p:spPr>
          <a:xfrm>
            <a:off x="279400" y="5486399"/>
            <a:ext cx="8520354" cy="937705"/>
          </a:xfrm>
        </p:spPr>
        <p:txBody>
          <a:bodyPr>
            <a:normAutofit/>
          </a:bodyPr>
          <a:lstStyle/>
          <a:p>
            <a:r>
              <a:rPr lang="en-US" sz="2000" dirty="0" smtClean="0"/>
              <a:t>Create a link-local address, an OSPF router ID, and then enable OSPFv3 on the S0/0/0 interface and identify R2 as an OSPF neighbor.</a:t>
            </a:r>
            <a:endParaRPr lang="en-US" sz="1800" dirty="0" smtClean="0"/>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35" name="Rectangle 34"/>
          <p:cNvSpPr/>
          <p:nvPr/>
        </p:nvSpPr>
        <p:spPr bwMode="auto">
          <a:xfrm>
            <a:off x="1644162" y="3479800"/>
            <a:ext cx="3016738" cy="27451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6" name="Rectangle 35"/>
          <p:cNvSpPr/>
          <p:nvPr/>
        </p:nvSpPr>
        <p:spPr bwMode="auto">
          <a:xfrm>
            <a:off x="1783862" y="4229100"/>
            <a:ext cx="1657838" cy="23641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7" name="Rectangle 36"/>
          <p:cNvSpPr/>
          <p:nvPr/>
        </p:nvSpPr>
        <p:spPr bwMode="auto">
          <a:xfrm>
            <a:off x="1694962" y="4731434"/>
            <a:ext cx="2496038" cy="25966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8" name="Rectangle 37"/>
          <p:cNvSpPr/>
          <p:nvPr/>
        </p:nvSpPr>
        <p:spPr bwMode="auto">
          <a:xfrm>
            <a:off x="1682262" y="4960034"/>
            <a:ext cx="1759438" cy="23426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2" name="Content Placeholder 15"/>
          <p:cNvSpPr txBox="1">
            <a:spLocks/>
          </p:cNvSpPr>
          <p:nvPr/>
        </p:nvSpPr>
        <p:spPr bwMode="auto">
          <a:xfrm>
            <a:off x="293467" y="3294381"/>
            <a:ext cx="8520113" cy="2093936"/>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interface s0/0/0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address FE80::1 link-local</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exit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unicast-routing</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ipv6 router ospf 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 </a:t>
            </a:r>
            <a:r>
              <a:rPr lang="en-US" sz="1200" b="1" kern="0" dirty="0" smtClean="0">
                <a:latin typeface="Courier New" pitchFamily="49" charset="0"/>
                <a:cs typeface="Courier New" pitchFamily="49" charset="0"/>
              </a:rPr>
              <a:t>router-id 1.1.1.1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R1(config-rtr)# </a:t>
            </a:r>
            <a:r>
              <a:rPr lang="en-US" sz="1200" b="1" kern="0" dirty="0" smtClean="0">
                <a:latin typeface="Courier New" pitchFamily="49" charset="0"/>
                <a:cs typeface="Courier New" pitchFamily="49" charset="0"/>
              </a:rPr>
              <a:t>exit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 </a:t>
            </a:r>
            <a:r>
              <a:rPr lang="en-US" sz="1200" b="1" kern="0" dirty="0" smtClean="0">
                <a:latin typeface="Courier New" pitchFamily="49" charset="0"/>
                <a:cs typeface="Courier New" pitchFamily="49" charset="0"/>
              </a:rPr>
              <a:t>interface s0/0/0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ospf neighbor FE80::2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ipv6 ospf 1 area 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a:t>
            </a:r>
          </a:p>
        </p:txBody>
      </p:sp>
      <p:cxnSp>
        <p:nvCxnSpPr>
          <p:cNvPr id="39" name="Straight Connector 38"/>
          <p:cNvCxnSpPr/>
          <p:nvPr/>
        </p:nvCxnSpPr>
        <p:spPr bwMode="auto">
          <a:xfrm rot="16200000" flipH="1">
            <a:off x="4518027" y="1714502"/>
            <a:ext cx="376228" cy="4768"/>
          </a:xfrm>
          <a:prstGeom prst="line">
            <a:avLst/>
          </a:prstGeom>
          <a:solidFill>
            <a:schemeClr val="accent1"/>
          </a:solidFill>
          <a:ln w="38100" cap="flat" cmpd="sng" algn="ctr">
            <a:solidFill>
              <a:schemeClr val="accent6"/>
            </a:solidFill>
            <a:prstDash val="solid"/>
            <a:round/>
            <a:headEnd type="none" w="med" len="med"/>
            <a:tailEnd type="none" w="med" len="med"/>
          </a:ln>
          <a:effectLst/>
        </p:spPr>
      </p:cxnSp>
      <p:pic>
        <p:nvPicPr>
          <p:cNvPr id="40" name="Picture 88"/>
          <p:cNvPicPr>
            <a:picLocks noChangeAspect="1" noChangeArrowheads="1"/>
          </p:cNvPicPr>
          <p:nvPr/>
        </p:nvPicPr>
        <p:blipFill>
          <a:blip r:embed="rId3" cstate="print"/>
          <a:srcRect/>
          <a:stretch>
            <a:fillRect/>
          </a:stretch>
        </p:blipFill>
        <p:spPr bwMode="auto">
          <a:xfrm>
            <a:off x="3454404" y="1593850"/>
            <a:ext cx="2349500" cy="1403349"/>
          </a:xfrm>
          <a:prstGeom prst="rect">
            <a:avLst/>
          </a:prstGeom>
          <a:noFill/>
          <a:ln w="9525" algn="ctr">
            <a:noFill/>
            <a:miter lim="800000"/>
            <a:headEnd/>
            <a:tailEnd/>
          </a:ln>
        </p:spPr>
      </p:pic>
      <p:sp>
        <p:nvSpPr>
          <p:cNvPr id="41" name="TextBox 40"/>
          <p:cNvSpPr txBox="1"/>
          <p:nvPr/>
        </p:nvSpPr>
        <p:spPr>
          <a:xfrm>
            <a:off x="3686791" y="2070523"/>
            <a:ext cx="945988" cy="160898"/>
          </a:xfrm>
          <a:prstGeom prst="rect">
            <a:avLst/>
          </a:prstGeom>
          <a:noFill/>
        </p:spPr>
        <p:txBody>
          <a:bodyPr wrap="square" lIns="0" tIns="0" rIns="0" bIns="0" rtlCol="0" anchor="ctr" anchorCtr="0">
            <a:noAutofit/>
          </a:bodyPr>
          <a:lstStyle/>
          <a:p>
            <a:endParaRPr lang="en-US" sz="1000" dirty="0"/>
          </a:p>
        </p:txBody>
      </p:sp>
      <p:sp>
        <p:nvSpPr>
          <p:cNvPr id="42" name="TextBox 41"/>
          <p:cNvSpPr txBox="1"/>
          <p:nvPr/>
        </p:nvSpPr>
        <p:spPr>
          <a:xfrm>
            <a:off x="4235110" y="2172328"/>
            <a:ext cx="1013551" cy="165253"/>
          </a:xfrm>
          <a:prstGeom prst="rect">
            <a:avLst/>
          </a:prstGeom>
          <a:noFill/>
        </p:spPr>
        <p:txBody>
          <a:bodyPr wrap="square" lIns="0" tIns="0" rIns="0" bIns="0" rtlCol="0" anchor="ctr" anchorCtr="0">
            <a:noAutofit/>
          </a:bodyPr>
          <a:lstStyle/>
          <a:p>
            <a:r>
              <a:rPr lang="en-US" sz="1100" b="1" dirty="0" smtClean="0"/>
              <a:t>Frame Relay</a:t>
            </a:r>
            <a:endParaRPr lang="en-US" sz="1100" b="1" dirty="0"/>
          </a:p>
        </p:txBody>
      </p:sp>
      <p:sp>
        <p:nvSpPr>
          <p:cNvPr id="43" name="TextBox 42"/>
          <p:cNvSpPr txBox="1"/>
          <p:nvPr/>
        </p:nvSpPr>
        <p:spPr>
          <a:xfrm>
            <a:off x="4967619" y="1490980"/>
            <a:ext cx="1085201" cy="175260"/>
          </a:xfrm>
          <a:prstGeom prst="rect">
            <a:avLst/>
          </a:prstGeom>
          <a:noFill/>
        </p:spPr>
        <p:txBody>
          <a:bodyPr wrap="square" lIns="0" tIns="0" rIns="0" bIns="0" rtlCol="0" anchor="ctr" anchorCtr="0">
            <a:noAutofit/>
          </a:bodyPr>
          <a:lstStyle/>
          <a:p>
            <a:pPr algn="l"/>
            <a:r>
              <a:rPr lang="en-US" sz="1000" dirty="0" smtClean="0"/>
              <a:t>2001:12::1/64</a:t>
            </a:r>
            <a:endParaRPr lang="en-US" sz="1000" dirty="0"/>
          </a:p>
        </p:txBody>
      </p:sp>
      <p:cxnSp>
        <p:nvCxnSpPr>
          <p:cNvPr id="44" name="Straight Connector 43"/>
          <p:cNvCxnSpPr/>
          <p:nvPr/>
        </p:nvCxnSpPr>
        <p:spPr bwMode="auto">
          <a:xfrm rot="16200000" flipH="1">
            <a:off x="7173480" y="251981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5" name="Straight Connector 44"/>
          <p:cNvCxnSpPr>
            <a:stCxn id="53" idx="1"/>
          </p:cNvCxnSpPr>
          <p:nvPr/>
        </p:nvCxnSpPr>
        <p:spPr bwMode="auto">
          <a:xfrm rot="10800000" flipH="1" flipV="1">
            <a:off x="5873292" y="2523296"/>
            <a:ext cx="1494429" cy="2747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46" name="Arc 45"/>
          <p:cNvSpPr/>
          <p:nvPr/>
        </p:nvSpPr>
        <p:spPr bwMode="auto">
          <a:xfrm rot="3435754">
            <a:off x="3657980" y="1103054"/>
            <a:ext cx="497539"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47" name="Straight Connector 46"/>
          <p:cNvCxnSpPr/>
          <p:nvPr/>
        </p:nvCxnSpPr>
        <p:spPr bwMode="auto">
          <a:xfrm rot="16200000" flipH="1">
            <a:off x="1852180" y="249949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8" name="Straight Connector 47"/>
          <p:cNvCxnSpPr/>
          <p:nvPr/>
        </p:nvCxnSpPr>
        <p:spPr bwMode="auto">
          <a:xfrm>
            <a:off x="2025784" y="2516166"/>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49" name="TextBox 48"/>
          <p:cNvSpPr txBox="1"/>
          <p:nvPr/>
        </p:nvSpPr>
        <p:spPr>
          <a:xfrm>
            <a:off x="3567006" y="2273708"/>
            <a:ext cx="367861" cy="168853"/>
          </a:xfrm>
          <a:prstGeom prst="rect">
            <a:avLst/>
          </a:prstGeom>
          <a:noFill/>
        </p:spPr>
        <p:txBody>
          <a:bodyPr wrap="square" lIns="0" tIns="0" rIns="0" bIns="0" rtlCol="0" anchor="ctr" anchorCtr="0">
            <a:noAutofit/>
          </a:bodyPr>
          <a:lstStyle/>
          <a:p>
            <a:pPr algn="l"/>
            <a:r>
              <a:rPr lang="en-US" sz="1100" dirty="0" smtClean="0"/>
              <a:t>.1</a:t>
            </a:r>
            <a:endParaRPr lang="en-US" sz="1100" dirty="0"/>
          </a:p>
        </p:txBody>
      </p:sp>
      <p:pic>
        <p:nvPicPr>
          <p:cNvPr id="50" name="Picture 37"/>
          <p:cNvPicPr>
            <a:picLocks noChangeArrowheads="1"/>
          </p:cNvPicPr>
          <p:nvPr/>
        </p:nvPicPr>
        <p:blipFill>
          <a:blip r:embed="rId4" cstate="print"/>
          <a:srcRect/>
          <a:stretch>
            <a:fillRect/>
          </a:stretch>
        </p:blipFill>
        <p:spPr bwMode="auto">
          <a:xfrm>
            <a:off x="2646156" y="2291836"/>
            <a:ext cx="870351" cy="451691"/>
          </a:xfrm>
          <a:prstGeom prst="rect">
            <a:avLst/>
          </a:prstGeom>
          <a:noFill/>
          <a:ln w="9525">
            <a:noFill/>
            <a:miter lim="800000"/>
            <a:headEnd/>
            <a:tailEnd/>
          </a:ln>
        </p:spPr>
      </p:pic>
      <p:sp>
        <p:nvSpPr>
          <p:cNvPr id="51" name="TextBox 50"/>
          <p:cNvSpPr txBox="1"/>
          <p:nvPr/>
        </p:nvSpPr>
        <p:spPr>
          <a:xfrm>
            <a:off x="2917357" y="251006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52" name="Arc 51"/>
          <p:cNvSpPr/>
          <p:nvPr/>
        </p:nvSpPr>
        <p:spPr bwMode="auto">
          <a:xfrm rot="18166242" flipH="1">
            <a:off x="5290568" y="1111199"/>
            <a:ext cx="460751"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53" name="Picture 37"/>
          <p:cNvPicPr>
            <a:picLocks noChangeArrowheads="1"/>
          </p:cNvPicPr>
          <p:nvPr/>
        </p:nvPicPr>
        <p:blipFill>
          <a:blip r:embed="rId4" cstate="print"/>
          <a:srcRect/>
          <a:stretch>
            <a:fillRect/>
          </a:stretch>
        </p:blipFill>
        <p:spPr bwMode="auto">
          <a:xfrm>
            <a:off x="5873293" y="2297451"/>
            <a:ext cx="870351" cy="451691"/>
          </a:xfrm>
          <a:prstGeom prst="rect">
            <a:avLst/>
          </a:prstGeom>
          <a:noFill/>
          <a:ln w="9525">
            <a:noFill/>
            <a:miter lim="800000"/>
            <a:headEnd/>
            <a:tailEnd/>
          </a:ln>
        </p:spPr>
      </p:pic>
      <p:sp>
        <p:nvSpPr>
          <p:cNvPr id="54" name="TextBox 53"/>
          <p:cNvSpPr txBox="1"/>
          <p:nvPr/>
        </p:nvSpPr>
        <p:spPr>
          <a:xfrm>
            <a:off x="6144494" y="251567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55" name="Picture 37"/>
          <p:cNvPicPr>
            <a:picLocks noChangeArrowheads="1"/>
          </p:cNvPicPr>
          <p:nvPr/>
        </p:nvPicPr>
        <p:blipFill>
          <a:blip r:embed="rId4" cstate="print"/>
          <a:srcRect/>
          <a:stretch>
            <a:fillRect/>
          </a:stretch>
        </p:blipFill>
        <p:spPr bwMode="auto">
          <a:xfrm>
            <a:off x="4259056" y="1092956"/>
            <a:ext cx="870351" cy="451691"/>
          </a:xfrm>
          <a:prstGeom prst="rect">
            <a:avLst/>
          </a:prstGeom>
          <a:noFill/>
          <a:ln w="9525">
            <a:noFill/>
            <a:miter lim="800000"/>
            <a:headEnd/>
            <a:tailEnd/>
          </a:ln>
        </p:spPr>
      </p:pic>
      <p:sp>
        <p:nvSpPr>
          <p:cNvPr id="56" name="TextBox 55"/>
          <p:cNvSpPr txBox="1"/>
          <p:nvPr/>
        </p:nvSpPr>
        <p:spPr>
          <a:xfrm>
            <a:off x="4530257" y="131118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57" name="TextBox 56"/>
          <p:cNvSpPr txBox="1"/>
          <p:nvPr/>
        </p:nvSpPr>
        <p:spPr>
          <a:xfrm>
            <a:off x="5927739" y="2115820"/>
            <a:ext cx="1085201" cy="175260"/>
          </a:xfrm>
          <a:prstGeom prst="rect">
            <a:avLst/>
          </a:prstGeom>
          <a:noFill/>
        </p:spPr>
        <p:txBody>
          <a:bodyPr wrap="square" lIns="0" tIns="0" rIns="0" bIns="0" rtlCol="0" anchor="ctr" anchorCtr="0">
            <a:noAutofit/>
          </a:bodyPr>
          <a:lstStyle/>
          <a:p>
            <a:pPr algn="l"/>
            <a:r>
              <a:rPr lang="en-US" sz="1000" dirty="0" smtClean="0"/>
              <a:t>2001:12::3/64</a:t>
            </a:r>
            <a:endParaRPr lang="en-US" sz="1000" dirty="0"/>
          </a:p>
        </p:txBody>
      </p:sp>
      <p:sp>
        <p:nvSpPr>
          <p:cNvPr id="58" name="TextBox 57"/>
          <p:cNvSpPr txBox="1"/>
          <p:nvPr/>
        </p:nvSpPr>
        <p:spPr>
          <a:xfrm>
            <a:off x="2414919" y="2100580"/>
            <a:ext cx="1085201" cy="175260"/>
          </a:xfrm>
          <a:prstGeom prst="rect">
            <a:avLst/>
          </a:prstGeom>
          <a:noFill/>
        </p:spPr>
        <p:txBody>
          <a:bodyPr wrap="square" lIns="0" tIns="0" rIns="0" bIns="0" rtlCol="0" anchor="ctr" anchorCtr="0">
            <a:noAutofit/>
          </a:bodyPr>
          <a:lstStyle/>
          <a:p>
            <a:pPr algn="r"/>
            <a:r>
              <a:rPr lang="en-US" sz="1000" dirty="0" smtClean="0"/>
              <a:t>2001:12::2/64</a:t>
            </a:r>
            <a:endParaRPr lang="en-US" sz="1000" dirty="0"/>
          </a:p>
        </p:txBody>
      </p:sp>
      <p:sp>
        <p:nvSpPr>
          <p:cNvPr id="59" name="TextBox 58"/>
          <p:cNvSpPr txBox="1"/>
          <p:nvPr/>
        </p:nvSpPr>
        <p:spPr>
          <a:xfrm>
            <a:off x="5005719" y="1788160"/>
            <a:ext cx="1085201" cy="175260"/>
          </a:xfrm>
          <a:prstGeom prst="rect">
            <a:avLst/>
          </a:prstGeom>
          <a:noFill/>
        </p:spPr>
        <p:txBody>
          <a:bodyPr wrap="square" lIns="0" tIns="0" rIns="0" bIns="0" rtlCol="0" anchor="ctr" anchorCtr="0">
            <a:noAutofit/>
          </a:bodyPr>
          <a:lstStyle/>
          <a:p>
            <a:pPr algn="l"/>
            <a:r>
              <a:rPr lang="en-US" sz="900" dirty="0" smtClean="0"/>
              <a:t>DLCI: 103</a:t>
            </a:r>
            <a:endParaRPr lang="en-US" sz="900" dirty="0"/>
          </a:p>
        </p:txBody>
      </p:sp>
      <p:sp>
        <p:nvSpPr>
          <p:cNvPr id="60" name="TextBox 59"/>
          <p:cNvSpPr txBox="1"/>
          <p:nvPr/>
        </p:nvSpPr>
        <p:spPr>
          <a:xfrm>
            <a:off x="5112399" y="2435860"/>
            <a:ext cx="1085201" cy="175260"/>
          </a:xfrm>
          <a:prstGeom prst="rect">
            <a:avLst/>
          </a:prstGeom>
          <a:noFill/>
        </p:spPr>
        <p:txBody>
          <a:bodyPr wrap="square" lIns="0" tIns="0" rIns="0" bIns="0" rtlCol="0" anchor="ctr" anchorCtr="0">
            <a:noAutofit/>
          </a:bodyPr>
          <a:lstStyle/>
          <a:p>
            <a:pPr algn="l"/>
            <a:r>
              <a:rPr lang="en-US" sz="900" dirty="0" smtClean="0"/>
              <a:t>DLCI: 301</a:t>
            </a:r>
            <a:endParaRPr lang="en-US" sz="900" dirty="0"/>
          </a:p>
        </p:txBody>
      </p:sp>
      <p:sp>
        <p:nvSpPr>
          <p:cNvPr id="61" name="TextBox 60"/>
          <p:cNvSpPr txBox="1"/>
          <p:nvPr/>
        </p:nvSpPr>
        <p:spPr>
          <a:xfrm>
            <a:off x="3748419" y="2405380"/>
            <a:ext cx="1085201" cy="175260"/>
          </a:xfrm>
          <a:prstGeom prst="rect">
            <a:avLst/>
          </a:prstGeom>
          <a:noFill/>
        </p:spPr>
        <p:txBody>
          <a:bodyPr wrap="square" lIns="0" tIns="0" rIns="0" bIns="0" rtlCol="0" anchor="ctr" anchorCtr="0">
            <a:noAutofit/>
          </a:bodyPr>
          <a:lstStyle/>
          <a:p>
            <a:pPr algn="l"/>
            <a:r>
              <a:rPr lang="en-US" sz="900" dirty="0" smtClean="0"/>
              <a:t>DLCI: 201</a:t>
            </a:r>
            <a:endParaRPr lang="en-US" sz="900" dirty="0"/>
          </a:p>
        </p:txBody>
      </p:sp>
      <p:sp>
        <p:nvSpPr>
          <p:cNvPr id="62" name="TextBox 61"/>
          <p:cNvSpPr txBox="1"/>
          <p:nvPr/>
        </p:nvSpPr>
        <p:spPr>
          <a:xfrm>
            <a:off x="3916059" y="1788160"/>
            <a:ext cx="1085201" cy="175260"/>
          </a:xfrm>
          <a:prstGeom prst="rect">
            <a:avLst/>
          </a:prstGeom>
          <a:noFill/>
        </p:spPr>
        <p:txBody>
          <a:bodyPr wrap="square" lIns="0" tIns="0" rIns="0" bIns="0" rtlCol="0" anchor="ctr" anchorCtr="0">
            <a:noAutofit/>
          </a:bodyPr>
          <a:lstStyle/>
          <a:p>
            <a:pPr algn="l"/>
            <a:r>
              <a:rPr lang="en-US" sz="900" dirty="0" smtClean="0"/>
              <a:t>DLCI: 102</a:t>
            </a:r>
            <a:endParaRPr lang="en-US" sz="900" dirty="0"/>
          </a:p>
        </p:txBody>
      </p:sp>
      <p:sp>
        <p:nvSpPr>
          <p:cNvPr id="63" name="TextBox 62"/>
          <p:cNvSpPr txBox="1"/>
          <p:nvPr/>
        </p:nvSpPr>
        <p:spPr>
          <a:xfrm>
            <a:off x="3741791" y="2544417"/>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
        <p:nvSpPr>
          <p:cNvPr id="64" name="TextBox 63"/>
          <p:cNvSpPr txBox="1"/>
          <p:nvPr/>
        </p:nvSpPr>
        <p:spPr>
          <a:xfrm>
            <a:off x="5305529" y="2537793"/>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
        <p:nvSpPr>
          <p:cNvPr id="65" name="TextBox 64"/>
          <p:cNvSpPr txBox="1"/>
          <p:nvPr/>
        </p:nvSpPr>
        <p:spPr>
          <a:xfrm>
            <a:off x="4165859" y="1477635"/>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Tree>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bwMode="auto">
          <a:xfrm>
            <a:off x="1644162" y="3479800"/>
            <a:ext cx="3016738" cy="27451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8" name="Rectangle 37"/>
          <p:cNvSpPr/>
          <p:nvPr/>
        </p:nvSpPr>
        <p:spPr bwMode="auto">
          <a:xfrm>
            <a:off x="1783862" y="4229100"/>
            <a:ext cx="1657838" cy="236415"/>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39" name="Rectangle 38"/>
          <p:cNvSpPr/>
          <p:nvPr/>
        </p:nvSpPr>
        <p:spPr bwMode="auto">
          <a:xfrm>
            <a:off x="1694962" y="4731434"/>
            <a:ext cx="2496038" cy="25966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40" name="Rectangle 39"/>
          <p:cNvSpPr/>
          <p:nvPr/>
        </p:nvSpPr>
        <p:spPr bwMode="auto">
          <a:xfrm>
            <a:off x="1682262" y="4960034"/>
            <a:ext cx="1759438" cy="23426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6" name="Rectangle 15"/>
          <p:cNvSpPr/>
          <p:nvPr/>
        </p:nvSpPr>
        <p:spPr bwMode="auto">
          <a:xfrm>
            <a:off x="1676400" y="5135098"/>
            <a:ext cx="4035083" cy="300501"/>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IPv6 Multipoint FR Example</a:t>
            </a:r>
            <a:endParaRPr lang="en-US" dirty="0"/>
          </a:p>
        </p:txBody>
      </p:sp>
      <p:sp>
        <p:nvSpPr>
          <p:cNvPr id="36" name="Content Placeholder 5"/>
          <p:cNvSpPr>
            <a:spLocks noGrp="1"/>
          </p:cNvSpPr>
          <p:nvPr>
            <p:ph idx="11"/>
          </p:nvPr>
        </p:nvSpPr>
        <p:spPr>
          <a:xfrm>
            <a:off x="279400" y="5651500"/>
            <a:ext cx="8520354" cy="772604"/>
          </a:xfrm>
        </p:spPr>
        <p:txBody>
          <a:bodyPr>
            <a:normAutofit/>
          </a:bodyPr>
          <a:lstStyle/>
          <a:p>
            <a:r>
              <a:rPr lang="en-US" sz="2000" dirty="0" smtClean="0"/>
              <a:t>On R2, configure similar commands and add a Frame Relay map </a:t>
            </a:r>
            <a:r>
              <a:rPr lang="en-US" sz="2000" smtClean="0"/>
              <a:t>statement pointing to </a:t>
            </a:r>
            <a:r>
              <a:rPr lang="en-US" sz="2000" dirty="0" smtClean="0"/>
              <a:t>R1 with the</a:t>
            </a:r>
            <a:r>
              <a:rPr lang="en-US" sz="2000" b="1" dirty="0" smtClean="0">
                <a:latin typeface="Courier New" pitchFamily="49" charset="0"/>
                <a:cs typeface="Courier New" pitchFamily="49" charset="0"/>
              </a:rPr>
              <a:t> broadcast </a:t>
            </a:r>
            <a:r>
              <a:rPr lang="en-US" sz="2000" dirty="0" smtClean="0"/>
              <a:t>keyword.</a:t>
            </a:r>
            <a:endParaRPr lang="en-US" sz="1800" dirty="0" smtClean="0"/>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22" name="Content Placeholder 15"/>
          <p:cNvSpPr txBox="1">
            <a:spLocks/>
          </p:cNvSpPr>
          <p:nvPr/>
        </p:nvSpPr>
        <p:spPr bwMode="auto">
          <a:xfrm>
            <a:off x="293467" y="3294381"/>
            <a:ext cx="8520113" cy="2276816"/>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interface s0/0/0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 </a:t>
            </a:r>
            <a:r>
              <a:rPr lang="en-US" sz="1200" b="1" kern="0" dirty="0" smtClean="0">
                <a:latin typeface="Courier New" pitchFamily="49" charset="0"/>
                <a:cs typeface="Courier New" pitchFamily="49" charset="0"/>
              </a:rPr>
              <a:t>ipv6 address FE80::2 link-local</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 </a:t>
            </a:r>
            <a:r>
              <a:rPr lang="en-US" sz="1200" b="1" kern="0" dirty="0" smtClean="0">
                <a:latin typeface="Courier New" pitchFamily="49" charset="0"/>
                <a:cs typeface="Courier New" pitchFamily="49" charset="0"/>
              </a:rPr>
              <a:t>exit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ipv6 unicast-routing</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ipv6 router ospf 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R2(config-rtr)# </a:t>
            </a:r>
            <a:r>
              <a:rPr lang="en-US" sz="1200" b="1" kern="0" dirty="0" smtClean="0">
                <a:latin typeface="Courier New" pitchFamily="49" charset="0"/>
                <a:cs typeface="Courier New" pitchFamily="49" charset="0"/>
              </a:rPr>
              <a:t>router-id 2.2.2.2</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R2(config-rtr)# </a:t>
            </a:r>
            <a:r>
              <a:rPr lang="en-US" sz="1200" b="1" kern="0" dirty="0" smtClean="0">
                <a:latin typeface="Courier New" pitchFamily="49" charset="0"/>
                <a:cs typeface="Courier New" pitchFamily="49" charset="0"/>
              </a:rPr>
              <a:t>exit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 </a:t>
            </a:r>
            <a:r>
              <a:rPr lang="en-US" sz="1200" b="1" kern="0" dirty="0" smtClean="0">
                <a:latin typeface="Courier New" pitchFamily="49" charset="0"/>
                <a:cs typeface="Courier New" pitchFamily="49" charset="0"/>
              </a:rPr>
              <a:t>interface s0/0/0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 </a:t>
            </a:r>
            <a:r>
              <a:rPr lang="en-US" sz="1200" b="1" kern="0" dirty="0" smtClean="0">
                <a:latin typeface="Courier New" pitchFamily="49" charset="0"/>
                <a:cs typeface="Courier New" pitchFamily="49" charset="0"/>
              </a:rPr>
              <a:t>ipv6 ospf neighbor FE80::1</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 </a:t>
            </a:r>
            <a:r>
              <a:rPr lang="en-US" sz="1200" b="1" kern="0" dirty="0" smtClean="0">
                <a:latin typeface="Courier New" pitchFamily="49" charset="0"/>
                <a:cs typeface="Courier New" pitchFamily="49" charset="0"/>
              </a:rPr>
              <a:t>ipv6 ospf 1 area 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 </a:t>
            </a:r>
            <a:r>
              <a:rPr lang="en-US" sz="1200" b="1" kern="0" dirty="0" smtClean="0">
                <a:latin typeface="Courier New" pitchFamily="49" charset="0"/>
                <a:cs typeface="Courier New" pitchFamily="49" charset="0"/>
              </a:rPr>
              <a:t>frame-relay map ipv6 FE80::1 201 broadcast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R2(config-if)#</a:t>
            </a:r>
          </a:p>
        </p:txBody>
      </p:sp>
      <p:cxnSp>
        <p:nvCxnSpPr>
          <p:cNvPr id="35" name="Straight Connector 34"/>
          <p:cNvCxnSpPr/>
          <p:nvPr/>
        </p:nvCxnSpPr>
        <p:spPr bwMode="auto">
          <a:xfrm rot="16200000" flipH="1">
            <a:off x="4518027" y="1714502"/>
            <a:ext cx="376228" cy="4768"/>
          </a:xfrm>
          <a:prstGeom prst="line">
            <a:avLst/>
          </a:prstGeom>
          <a:solidFill>
            <a:schemeClr val="accent1"/>
          </a:solidFill>
          <a:ln w="38100" cap="flat" cmpd="sng" algn="ctr">
            <a:solidFill>
              <a:schemeClr val="accent6"/>
            </a:solidFill>
            <a:prstDash val="solid"/>
            <a:round/>
            <a:headEnd type="none" w="med" len="med"/>
            <a:tailEnd type="none" w="med" len="med"/>
          </a:ln>
          <a:effectLst/>
        </p:spPr>
      </p:cxnSp>
      <p:pic>
        <p:nvPicPr>
          <p:cNvPr id="41" name="Picture 88"/>
          <p:cNvPicPr>
            <a:picLocks noChangeAspect="1" noChangeArrowheads="1"/>
          </p:cNvPicPr>
          <p:nvPr/>
        </p:nvPicPr>
        <p:blipFill>
          <a:blip r:embed="rId3" cstate="print"/>
          <a:srcRect/>
          <a:stretch>
            <a:fillRect/>
          </a:stretch>
        </p:blipFill>
        <p:spPr bwMode="auto">
          <a:xfrm>
            <a:off x="3454404" y="1593850"/>
            <a:ext cx="2349500" cy="1403349"/>
          </a:xfrm>
          <a:prstGeom prst="rect">
            <a:avLst/>
          </a:prstGeom>
          <a:noFill/>
          <a:ln w="9525" algn="ctr">
            <a:noFill/>
            <a:miter lim="800000"/>
            <a:headEnd/>
            <a:tailEnd/>
          </a:ln>
        </p:spPr>
      </p:pic>
      <p:sp>
        <p:nvSpPr>
          <p:cNvPr id="42" name="TextBox 41"/>
          <p:cNvSpPr txBox="1"/>
          <p:nvPr/>
        </p:nvSpPr>
        <p:spPr>
          <a:xfrm>
            <a:off x="3686791" y="2070523"/>
            <a:ext cx="945988" cy="160898"/>
          </a:xfrm>
          <a:prstGeom prst="rect">
            <a:avLst/>
          </a:prstGeom>
          <a:noFill/>
        </p:spPr>
        <p:txBody>
          <a:bodyPr wrap="square" lIns="0" tIns="0" rIns="0" bIns="0" rtlCol="0" anchor="ctr" anchorCtr="0">
            <a:noAutofit/>
          </a:bodyPr>
          <a:lstStyle/>
          <a:p>
            <a:endParaRPr lang="en-US" sz="1000" dirty="0"/>
          </a:p>
        </p:txBody>
      </p:sp>
      <p:sp>
        <p:nvSpPr>
          <p:cNvPr id="43" name="TextBox 42"/>
          <p:cNvSpPr txBox="1"/>
          <p:nvPr/>
        </p:nvSpPr>
        <p:spPr>
          <a:xfrm>
            <a:off x="4235110" y="2172328"/>
            <a:ext cx="1013551" cy="165253"/>
          </a:xfrm>
          <a:prstGeom prst="rect">
            <a:avLst/>
          </a:prstGeom>
          <a:noFill/>
        </p:spPr>
        <p:txBody>
          <a:bodyPr wrap="square" lIns="0" tIns="0" rIns="0" bIns="0" rtlCol="0" anchor="ctr" anchorCtr="0">
            <a:noAutofit/>
          </a:bodyPr>
          <a:lstStyle/>
          <a:p>
            <a:r>
              <a:rPr lang="en-US" sz="1100" b="1" dirty="0" smtClean="0"/>
              <a:t>Frame Relay</a:t>
            </a:r>
            <a:endParaRPr lang="en-US" sz="1100" b="1" dirty="0"/>
          </a:p>
        </p:txBody>
      </p:sp>
      <p:sp>
        <p:nvSpPr>
          <p:cNvPr id="44" name="TextBox 43"/>
          <p:cNvSpPr txBox="1"/>
          <p:nvPr/>
        </p:nvSpPr>
        <p:spPr>
          <a:xfrm>
            <a:off x="4967619" y="1490980"/>
            <a:ext cx="1085201" cy="175260"/>
          </a:xfrm>
          <a:prstGeom prst="rect">
            <a:avLst/>
          </a:prstGeom>
          <a:noFill/>
        </p:spPr>
        <p:txBody>
          <a:bodyPr wrap="square" lIns="0" tIns="0" rIns="0" bIns="0" rtlCol="0" anchor="ctr" anchorCtr="0">
            <a:noAutofit/>
          </a:bodyPr>
          <a:lstStyle/>
          <a:p>
            <a:pPr algn="l"/>
            <a:r>
              <a:rPr lang="en-US" sz="1000" dirty="0" smtClean="0"/>
              <a:t>2001:12::1/64</a:t>
            </a:r>
            <a:endParaRPr lang="en-US" sz="1000" dirty="0"/>
          </a:p>
        </p:txBody>
      </p:sp>
      <p:cxnSp>
        <p:nvCxnSpPr>
          <p:cNvPr id="45" name="Straight Connector 44"/>
          <p:cNvCxnSpPr/>
          <p:nvPr/>
        </p:nvCxnSpPr>
        <p:spPr bwMode="auto">
          <a:xfrm rot="16200000" flipH="1">
            <a:off x="7173480" y="251981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6" name="Straight Connector 45"/>
          <p:cNvCxnSpPr>
            <a:stCxn id="54" idx="1"/>
          </p:cNvCxnSpPr>
          <p:nvPr/>
        </p:nvCxnSpPr>
        <p:spPr bwMode="auto">
          <a:xfrm rot="10800000" flipH="1" flipV="1">
            <a:off x="5873292" y="2523296"/>
            <a:ext cx="1494429" cy="2747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47" name="Arc 46"/>
          <p:cNvSpPr/>
          <p:nvPr/>
        </p:nvSpPr>
        <p:spPr bwMode="auto">
          <a:xfrm rot="3435754">
            <a:off x="3657980" y="1103054"/>
            <a:ext cx="497539"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48" name="Straight Connector 47"/>
          <p:cNvCxnSpPr/>
          <p:nvPr/>
        </p:nvCxnSpPr>
        <p:spPr bwMode="auto">
          <a:xfrm rot="16200000" flipH="1">
            <a:off x="1852180" y="249949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9" name="Straight Connector 48"/>
          <p:cNvCxnSpPr/>
          <p:nvPr/>
        </p:nvCxnSpPr>
        <p:spPr bwMode="auto">
          <a:xfrm>
            <a:off x="2025784" y="2516166"/>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50" name="TextBox 49"/>
          <p:cNvSpPr txBox="1"/>
          <p:nvPr/>
        </p:nvSpPr>
        <p:spPr>
          <a:xfrm>
            <a:off x="3567006" y="2273708"/>
            <a:ext cx="367861" cy="168853"/>
          </a:xfrm>
          <a:prstGeom prst="rect">
            <a:avLst/>
          </a:prstGeom>
          <a:noFill/>
        </p:spPr>
        <p:txBody>
          <a:bodyPr wrap="square" lIns="0" tIns="0" rIns="0" bIns="0" rtlCol="0" anchor="ctr" anchorCtr="0">
            <a:noAutofit/>
          </a:bodyPr>
          <a:lstStyle/>
          <a:p>
            <a:pPr algn="l"/>
            <a:r>
              <a:rPr lang="en-US" sz="1100" dirty="0" smtClean="0"/>
              <a:t>.1</a:t>
            </a:r>
            <a:endParaRPr lang="en-US" sz="1100" dirty="0"/>
          </a:p>
        </p:txBody>
      </p:sp>
      <p:pic>
        <p:nvPicPr>
          <p:cNvPr id="51" name="Picture 37"/>
          <p:cNvPicPr>
            <a:picLocks noChangeArrowheads="1"/>
          </p:cNvPicPr>
          <p:nvPr/>
        </p:nvPicPr>
        <p:blipFill>
          <a:blip r:embed="rId4" cstate="print"/>
          <a:srcRect/>
          <a:stretch>
            <a:fillRect/>
          </a:stretch>
        </p:blipFill>
        <p:spPr bwMode="auto">
          <a:xfrm>
            <a:off x="2646156" y="2291836"/>
            <a:ext cx="870351" cy="451691"/>
          </a:xfrm>
          <a:prstGeom prst="rect">
            <a:avLst/>
          </a:prstGeom>
          <a:noFill/>
          <a:ln w="9525">
            <a:noFill/>
            <a:miter lim="800000"/>
            <a:headEnd/>
            <a:tailEnd/>
          </a:ln>
        </p:spPr>
      </p:pic>
      <p:sp>
        <p:nvSpPr>
          <p:cNvPr id="52" name="TextBox 51"/>
          <p:cNvSpPr txBox="1"/>
          <p:nvPr/>
        </p:nvSpPr>
        <p:spPr>
          <a:xfrm>
            <a:off x="2917357" y="251006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53" name="Arc 52"/>
          <p:cNvSpPr/>
          <p:nvPr/>
        </p:nvSpPr>
        <p:spPr bwMode="auto">
          <a:xfrm rot="18166242" flipH="1">
            <a:off x="5290568" y="1111199"/>
            <a:ext cx="460751"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54" name="Picture 37"/>
          <p:cNvPicPr>
            <a:picLocks noChangeArrowheads="1"/>
          </p:cNvPicPr>
          <p:nvPr/>
        </p:nvPicPr>
        <p:blipFill>
          <a:blip r:embed="rId4" cstate="print"/>
          <a:srcRect/>
          <a:stretch>
            <a:fillRect/>
          </a:stretch>
        </p:blipFill>
        <p:spPr bwMode="auto">
          <a:xfrm>
            <a:off x="5873293" y="2297451"/>
            <a:ext cx="870351" cy="451691"/>
          </a:xfrm>
          <a:prstGeom prst="rect">
            <a:avLst/>
          </a:prstGeom>
          <a:noFill/>
          <a:ln w="9525">
            <a:noFill/>
            <a:miter lim="800000"/>
            <a:headEnd/>
            <a:tailEnd/>
          </a:ln>
        </p:spPr>
      </p:pic>
      <p:sp>
        <p:nvSpPr>
          <p:cNvPr id="55" name="TextBox 54"/>
          <p:cNvSpPr txBox="1"/>
          <p:nvPr/>
        </p:nvSpPr>
        <p:spPr>
          <a:xfrm>
            <a:off x="6144494" y="251567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56" name="Picture 37"/>
          <p:cNvPicPr>
            <a:picLocks noChangeArrowheads="1"/>
          </p:cNvPicPr>
          <p:nvPr/>
        </p:nvPicPr>
        <p:blipFill>
          <a:blip r:embed="rId4" cstate="print"/>
          <a:srcRect/>
          <a:stretch>
            <a:fillRect/>
          </a:stretch>
        </p:blipFill>
        <p:spPr bwMode="auto">
          <a:xfrm>
            <a:off x="4259056" y="1092956"/>
            <a:ext cx="870351" cy="451691"/>
          </a:xfrm>
          <a:prstGeom prst="rect">
            <a:avLst/>
          </a:prstGeom>
          <a:noFill/>
          <a:ln w="9525">
            <a:noFill/>
            <a:miter lim="800000"/>
            <a:headEnd/>
            <a:tailEnd/>
          </a:ln>
        </p:spPr>
      </p:pic>
      <p:sp>
        <p:nvSpPr>
          <p:cNvPr id="57" name="TextBox 56"/>
          <p:cNvSpPr txBox="1"/>
          <p:nvPr/>
        </p:nvSpPr>
        <p:spPr>
          <a:xfrm>
            <a:off x="4530257" y="131118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58" name="TextBox 57"/>
          <p:cNvSpPr txBox="1"/>
          <p:nvPr/>
        </p:nvSpPr>
        <p:spPr>
          <a:xfrm>
            <a:off x="5927739" y="2115820"/>
            <a:ext cx="1085201" cy="175260"/>
          </a:xfrm>
          <a:prstGeom prst="rect">
            <a:avLst/>
          </a:prstGeom>
          <a:noFill/>
        </p:spPr>
        <p:txBody>
          <a:bodyPr wrap="square" lIns="0" tIns="0" rIns="0" bIns="0" rtlCol="0" anchor="ctr" anchorCtr="0">
            <a:noAutofit/>
          </a:bodyPr>
          <a:lstStyle/>
          <a:p>
            <a:pPr algn="l"/>
            <a:r>
              <a:rPr lang="en-US" sz="1000" dirty="0" smtClean="0"/>
              <a:t>2001:12::3/64</a:t>
            </a:r>
            <a:endParaRPr lang="en-US" sz="1000" dirty="0"/>
          </a:p>
        </p:txBody>
      </p:sp>
      <p:sp>
        <p:nvSpPr>
          <p:cNvPr id="59" name="TextBox 58"/>
          <p:cNvSpPr txBox="1"/>
          <p:nvPr/>
        </p:nvSpPr>
        <p:spPr>
          <a:xfrm>
            <a:off x="2414919" y="2100580"/>
            <a:ext cx="1085201" cy="175260"/>
          </a:xfrm>
          <a:prstGeom prst="rect">
            <a:avLst/>
          </a:prstGeom>
          <a:noFill/>
        </p:spPr>
        <p:txBody>
          <a:bodyPr wrap="square" lIns="0" tIns="0" rIns="0" bIns="0" rtlCol="0" anchor="ctr" anchorCtr="0">
            <a:noAutofit/>
          </a:bodyPr>
          <a:lstStyle/>
          <a:p>
            <a:pPr algn="r"/>
            <a:r>
              <a:rPr lang="en-US" sz="1000" dirty="0" smtClean="0"/>
              <a:t>2001:12::2/64</a:t>
            </a:r>
            <a:endParaRPr lang="en-US" sz="1000" dirty="0"/>
          </a:p>
        </p:txBody>
      </p:sp>
      <p:sp>
        <p:nvSpPr>
          <p:cNvPr id="60" name="TextBox 59"/>
          <p:cNvSpPr txBox="1"/>
          <p:nvPr/>
        </p:nvSpPr>
        <p:spPr>
          <a:xfrm>
            <a:off x="5005719" y="1788160"/>
            <a:ext cx="1085201" cy="175260"/>
          </a:xfrm>
          <a:prstGeom prst="rect">
            <a:avLst/>
          </a:prstGeom>
          <a:noFill/>
        </p:spPr>
        <p:txBody>
          <a:bodyPr wrap="square" lIns="0" tIns="0" rIns="0" bIns="0" rtlCol="0" anchor="ctr" anchorCtr="0">
            <a:noAutofit/>
          </a:bodyPr>
          <a:lstStyle/>
          <a:p>
            <a:pPr algn="l"/>
            <a:r>
              <a:rPr lang="en-US" sz="900" dirty="0" smtClean="0"/>
              <a:t>DLCI: 103</a:t>
            </a:r>
            <a:endParaRPr lang="en-US" sz="900" dirty="0"/>
          </a:p>
        </p:txBody>
      </p:sp>
      <p:sp>
        <p:nvSpPr>
          <p:cNvPr id="61" name="TextBox 60"/>
          <p:cNvSpPr txBox="1"/>
          <p:nvPr/>
        </p:nvSpPr>
        <p:spPr>
          <a:xfrm>
            <a:off x="5112399" y="2435860"/>
            <a:ext cx="1085201" cy="175260"/>
          </a:xfrm>
          <a:prstGeom prst="rect">
            <a:avLst/>
          </a:prstGeom>
          <a:noFill/>
        </p:spPr>
        <p:txBody>
          <a:bodyPr wrap="square" lIns="0" tIns="0" rIns="0" bIns="0" rtlCol="0" anchor="ctr" anchorCtr="0">
            <a:noAutofit/>
          </a:bodyPr>
          <a:lstStyle/>
          <a:p>
            <a:pPr algn="l"/>
            <a:r>
              <a:rPr lang="en-US" sz="900" dirty="0" smtClean="0"/>
              <a:t>DLCI: 301</a:t>
            </a:r>
            <a:endParaRPr lang="en-US" sz="900" dirty="0"/>
          </a:p>
        </p:txBody>
      </p:sp>
      <p:sp>
        <p:nvSpPr>
          <p:cNvPr id="62" name="TextBox 61"/>
          <p:cNvSpPr txBox="1"/>
          <p:nvPr/>
        </p:nvSpPr>
        <p:spPr>
          <a:xfrm>
            <a:off x="3748419" y="2405380"/>
            <a:ext cx="1085201" cy="175260"/>
          </a:xfrm>
          <a:prstGeom prst="rect">
            <a:avLst/>
          </a:prstGeom>
          <a:noFill/>
        </p:spPr>
        <p:txBody>
          <a:bodyPr wrap="square" lIns="0" tIns="0" rIns="0" bIns="0" rtlCol="0" anchor="ctr" anchorCtr="0">
            <a:noAutofit/>
          </a:bodyPr>
          <a:lstStyle/>
          <a:p>
            <a:pPr algn="l"/>
            <a:r>
              <a:rPr lang="en-US" sz="900" dirty="0" smtClean="0"/>
              <a:t>DLCI: 201</a:t>
            </a:r>
            <a:endParaRPr lang="en-US" sz="900" dirty="0"/>
          </a:p>
        </p:txBody>
      </p:sp>
      <p:sp>
        <p:nvSpPr>
          <p:cNvPr id="63" name="TextBox 62"/>
          <p:cNvSpPr txBox="1"/>
          <p:nvPr/>
        </p:nvSpPr>
        <p:spPr>
          <a:xfrm>
            <a:off x="3916059" y="1788160"/>
            <a:ext cx="1085201" cy="175260"/>
          </a:xfrm>
          <a:prstGeom prst="rect">
            <a:avLst/>
          </a:prstGeom>
          <a:noFill/>
        </p:spPr>
        <p:txBody>
          <a:bodyPr wrap="square" lIns="0" tIns="0" rIns="0" bIns="0" rtlCol="0" anchor="ctr" anchorCtr="0">
            <a:noAutofit/>
          </a:bodyPr>
          <a:lstStyle/>
          <a:p>
            <a:pPr algn="l"/>
            <a:r>
              <a:rPr lang="en-US" sz="900" dirty="0" smtClean="0"/>
              <a:t>DLCI: 102</a:t>
            </a:r>
            <a:endParaRPr lang="en-US" sz="900" dirty="0"/>
          </a:p>
        </p:txBody>
      </p:sp>
      <p:sp>
        <p:nvSpPr>
          <p:cNvPr id="64" name="TextBox 63"/>
          <p:cNvSpPr txBox="1"/>
          <p:nvPr/>
        </p:nvSpPr>
        <p:spPr>
          <a:xfrm>
            <a:off x="3741791" y="2544417"/>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
        <p:nvSpPr>
          <p:cNvPr id="65" name="TextBox 64"/>
          <p:cNvSpPr txBox="1"/>
          <p:nvPr/>
        </p:nvSpPr>
        <p:spPr>
          <a:xfrm>
            <a:off x="5305529" y="2537793"/>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
        <p:nvSpPr>
          <p:cNvPr id="66" name="TextBox 65"/>
          <p:cNvSpPr txBox="1"/>
          <p:nvPr/>
        </p:nvSpPr>
        <p:spPr>
          <a:xfrm>
            <a:off x="4165859" y="1477635"/>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Tree>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bwMode="auto">
          <a:xfrm>
            <a:off x="1734040" y="3306299"/>
            <a:ext cx="3949308" cy="267286"/>
          </a:xfrm>
          <a:prstGeom prst="rect">
            <a:avLst/>
          </a:prstGeom>
          <a:solidFill>
            <a:srgbClr val="FFFF00"/>
          </a:soli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a:bodyPr>
          <a:lstStyle/>
          <a:p>
            <a:r>
              <a:rPr lang="en-US" dirty="0" smtClean="0"/>
              <a:t>IPv6 Multipoint FR Example</a:t>
            </a:r>
            <a:endParaRPr lang="en-US" dirty="0"/>
          </a:p>
        </p:txBody>
      </p:sp>
      <p:sp>
        <p:nvSpPr>
          <p:cNvPr id="36" name="Content Placeholder 5"/>
          <p:cNvSpPr>
            <a:spLocks noGrp="1"/>
          </p:cNvSpPr>
          <p:nvPr>
            <p:ph idx="11"/>
          </p:nvPr>
        </p:nvSpPr>
        <p:spPr>
          <a:xfrm>
            <a:off x="279400" y="4558210"/>
            <a:ext cx="8520354" cy="772604"/>
          </a:xfrm>
        </p:spPr>
        <p:txBody>
          <a:bodyPr>
            <a:normAutofit/>
          </a:bodyPr>
          <a:lstStyle/>
          <a:p>
            <a:r>
              <a:rPr lang="en-US" sz="2000" dirty="0" smtClean="0"/>
              <a:t>On R1, add a similar Frame </a:t>
            </a:r>
            <a:r>
              <a:rPr lang="en-US" sz="2000" smtClean="0"/>
              <a:t>Relay map pointing </a:t>
            </a:r>
            <a:r>
              <a:rPr lang="en-US" sz="2000" dirty="0" smtClean="0"/>
              <a:t>to R2.</a:t>
            </a:r>
          </a:p>
          <a:p>
            <a:pPr lvl="1"/>
            <a:r>
              <a:rPr lang="en-US" sz="1600" dirty="0" smtClean="0"/>
              <a:t>Notice that OSPF immediately forms the adjacency.</a:t>
            </a:r>
          </a:p>
        </p:txBody>
      </p:sp>
      <p:sp>
        <p:nvSpPr>
          <p:cNvPr id="5" name="Content Placeholder 6"/>
          <p:cNvSpPr txBox="1">
            <a:spLocks/>
          </p:cNvSpPr>
          <p:nvPr/>
        </p:nvSpPr>
        <p:spPr>
          <a:xfrm>
            <a:off x="279400" y="3897849"/>
            <a:ext cx="8520354" cy="2526255"/>
          </a:xfrm>
          <a:prstGeom prst="rect">
            <a:avLst/>
          </a:prstGeom>
        </p:spPr>
        <p:txBody>
          <a:bodyPr>
            <a:normAutofit/>
          </a:bodyPr>
          <a:lstStyle/>
          <a:p>
            <a:pPr marL="236538" marR="0" lvl="0" indent="-236538" algn="l" defTabSz="814388" rtl="0" eaLnBrk="1" fontAlgn="base" latinLnBrk="0" hangingPunct="1">
              <a:lnSpc>
                <a:spcPct val="95000"/>
              </a:lnSpc>
              <a:spcBef>
                <a:spcPct val="50000"/>
              </a:spcBef>
              <a:spcAft>
                <a:spcPct val="0"/>
              </a:spcAft>
              <a:buClr>
                <a:srgbClr val="708CA1"/>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22" name="Content Placeholder 15"/>
          <p:cNvSpPr txBox="1">
            <a:spLocks/>
          </p:cNvSpPr>
          <p:nvPr/>
        </p:nvSpPr>
        <p:spPr bwMode="auto">
          <a:xfrm>
            <a:off x="293467" y="3294381"/>
            <a:ext cx="8520113" cy="1052927"/>
          </a:xfrm>
          <a:prstGeom prst="rect">
            <a:avLst/>
          </a:prstGeom>
          <a:noFill/>
          <a:ln w="9525" algn="ctr">
            <a:solidFill>
              <a:schemeClr val="tx1"/>
            </a:solidFill>
            <a:miter lim="800000"/>
            <a:headEnd/>
            <a:tailEnd/>
          </a:ln>
        </p:spPr>
        <p:txBody>
          <a:bodyPr vert="horz" wrap="square" lIns="82124" tIns="41061" rIns="82124" bIns="41061" numCol="1" anchor="t" anchorCtr="0" compatLnSpc="1">
            <a:prstTxWarp prst="textNoShape">
              <a:avLst/>
            </a:prstTxWarp>
            <a:noAutofit/>
          </a:bodyPr>
          <a:lstStyle/>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 </a:t>
            </a:r>
            <a:r>
              <a:rPr lang="en-US" sz="1200" b="1" kern="0" dirty="0" smtClean="0">
                <a:latin typeface="Courier New" pitchFamily="49" charset="0"/>
                <a:cs typeface="Courier New" pitchFamily="49" charset="0"/>
              </a:rPr>
              <a:t>frame-relay map ipv6 FE80::2 102 broadcast</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*Aug 13 22:03:41.922: %OSPFv3-5-ADJCHG: Process 1, Nbr 2.2.2.2 on Serial0/0/0</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from LOADING to FULL, Loading Done</a:t>
            </a:r>
          </a:p>
          <a:p>
            <a:pPr lvl="0" algn="l" defTabSz="814388" eaLnBrk="1" hangingPunct="1">
              <a:lnSpc>
                <a:spcPct val="100000"/>
              </a:lnSpc>
              <a:spcBef>
                <a:spcPts val="0"/>
              </a:spcBef>
              <a:spcAft>
                <a:spcPts val="0"/>
              </a:spcAft>
              <a:buClr>
                <a:srgbClr val="708CA1"/>
              </a:buClr>
            </a:pPr>
            <a:r>
              <a:rPr lang="en-US" sz="1200" kern="0" dirty="0" smtClean="0">
                <a:latin typeface="Courier New" pitchFamily="49" charset="0"/>
                <a:cs typeface="Courier New" pitchFamily="49" charset="0"/>
              </a:rPr>
              <a:t>R1(config-if)#</a:t>
            </a:r>
          </a:p>
        </p:txBody>
      </p:sp>
      <p:cxnSp>
        <p:nvCxnSpPr>
          <p:cNvPr id="35" name="Straight Connector 34"/>
          <p:cNvCxnSpPr/>
          <p:nvPr/>
        </p:nvCxnSpPr>
        <p:spPr bwMode="auto">
          <a:xfrm rot="16200000" flipH="1">
            <a:off x="4518027" y="1714502"/>
            <a:ext cx="376228" cy="4768"/>
          </a:xfrm>
          <a:prstGeom prst="line">
            <a:avLst/>
          </a:prstGeom>
          <a:solidFill>
            <a:schemeClr val="accent1"/>
          </a:solidFill>
          <a:ln w="38100" cap="flat" cmpd="sng" algn="ctr">
            <a:solidFill>
              <a:schemeClr val="accent6"/>
            </a:solidFill>
            <a:prstDash val="solid"/>
            <a:round/>
            <a:headEnd type="none" w="med" len="med"/>
            <a:tailEnd type="none" w="med" len="med"/>
          </a:ln>
          <a:effectLst/>
        </p:spPr>
      </p:cxnSp>
      <p:pic>
        <p:nvPicPr>
          <p:cNvPr id="37" name="Picture 88"/>
          <p:cNvPicPr>
            <a:picLocks noChangeAspect="1" noChangeArrowheads="1"/>
          </p:cNvPicPr>
          <p:nvPr/>
        </p:nvPicPr>
        <p:blipFill>
          <a:blip r:embed="rId3" cstate="print"/>
          <a:srcRect/>
          <a:stretch>
            <a:fillRect/>
          </a:stretch>
        </p:blipFill>
        <p:spPr bwMode="auto">
          <a:xfrm>
            <a:off x="3454404" y="1593850"/>
            <a:ext cx="2349500" cy="1403349"/>
          </a:xfrm>
          <a:prstGeom prst="rect">
            <a:avLst/>
          </a:prstGeom>
          <a:noFill/>
          <a:ln w="9525" algn="ctr">
            <a:noFill/>
            <a:miter lim="800000"/>
            <a:headEnd/>
            <a:tailEnd/>
          </a:ln>
        </p:spPr>
      </p:pic>
      <p:sp>
        <p:nvSpPr>
          <p:cNvPr id="38" name="TextBox 37"/>
          <p:cNvSpPr txBox="1"/>
          <p:nvPr/>
        </p:nvSpPr>
        <p:spPr>
          <a:xfrm>
            <a:off x="3686791" y="2070523"/>
            <a:ext cx="945988" cy="160898"/>
          </a:xfrm>
          <a:prstGeom prst="rect">
            <a:avLst/>
          </a:prstGeom>
          <a:noFill/>
        </p:spPr>
        <p:txBody>
          <a:bodyPr wrap="square" lIns="0" tIns="0" rIns="0" bIns="0" rtlCol="0" anchor="ctr" anchorCtr="0">
            <a:noAutofit/>
          </a:bodyPr>
          <a:lstStyle/>
          <a:p>
            <a:endParaRPr lang="en-US" sz="1000" dirty="0"/>
          </a:p>
        </p:txBody>
      </p:sp>
      <p:sp>
        <p:nvSpPr>
          <p:cNvPr id="39" name="TextBox 38"/>
          <p:cNvSpPr txBox="1"/>
          <p:nvPr/>
        </p:nvSpPr>
        <p:spPr>
          <a:xfrm>
            <a:off x="4235110" y="2172328"/>
            <a:ext cx="1013551" cy="165253"/>
          </a:xfrm>
          <a:prstGeom prst="rect">
            <a:avLst/>
          </a:prstGeom>
          <a:noFill/>
        </p:spPr>
        <p:txBody>
          <a:bodyPr wrap="square" lIns="0" tIns="0" rIns="0" bIns="0" rtlCol="0" anchor="ctr" anchorCtr="0">
            <a:noAutofit/>
          </a:bodyPr>
          <a:lstStyle/>
          <a:p>
            <a:r>
              <a:rPr lang="en-US" sz="1100" b="1" dirty="0" smtClean="0"/>
              <a:t>Frame Relay</a:t>
            </a:r>
            <a:endParaRPr lang="en-US" sz="1100" b="1" dirty="0"/>
          </a:p>
        </p:txBody>
      </p:sp>
      <p:sp>
        <p:nvSpPr>
          <p:cNvPr id="40" name="TextBox 39"/>
          <p:cNvSpPr txBox="1"/>
          <p:nvPr/>
        </p:nvSpPr>
        <p:spPr>
          <a:xfrm>
            <a:off x="4967619" y="1490980"/>
            <a:ext cx="1085201" cy="175260"/>
          </a:xfrm>
          <a:prstGeom prst="rect">
            <a:avLst/>
          </a:prstGeom>
          <a:noFill/>
        </p:spPr>
        <p:txBody>
          <a:bodyPr wrap="square" lIns="0" tIns="0" rIns="0" bIns="0" rtlCol="0" anchor="ctr" anchorCtr="0">
            <a:noAutofit/>
          </a:bodyPr>
          <a:lstStyle/>
          <a:p>
            <a:pPr algn="l"/>
            <a:r>
              <a:rPr lang="en-US" sz="1000" dirty="0" smtClean="0"/>
              <a:t>2001:12::1/64</a:t>
            </a:r>
            <a:endParaRPr lang="en-US" sz="1000" dirty="0"/>
          </a:p>
        </p:txBody>
      </p:sp>
      <p:cxnSp>
        <p:nvCxnSpPr>
          <p:cNvPr id="41" name="Straight Connector 40"/>
          <p:cNvCxnSpPr/>
          <p:nvPr/>
        </p:nvCxnSpPr>
        <p:spPr bwMode="auto">
          <a:xfrm rot="16200000" flipH="1">
            <a:off x="7173480" y="251981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2" name="Straight Connector 41"/>
          <p:cNvCxnSpPr>
            <a:stCxn id="50" idx="1"/>
          </p:cNvCxnSpPr>
          <p:nvPr/>
        </p:nvCxnSpPr>
        <p:spPr bwMode="auto">
          <a:xfrm rot="10800000" flipH="1" flipV="1">
            <a:off x="5873292" y="2523296"/>
            <a:ext cx="1494429" cy="27477"/>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43" name="Arc 42"/>
          <p:cNvSpPr/>
          <p:nvPr/>
        </p:nvSpPr>
        <p:spPr bwMode="auto">
          <a:xfrm rot="3435754">
            <a:off x="3657980" y="1103054"/>
            <a:ext cx="497539"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44" name="Straight Connector 43"/>
          <p:cNvCxnSpPr/>
          <p:nvPr/>
        </p:nvCxnSpPr>
        <p:spPr bwMode="auto">
          <a:xfrm rot="16200000" flipH="1">
            <a:off x="1852180" y="2499498"/>
            <a:ext cx="381000" cy="4762"/>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45" name="Straight Connector 44"/>
          <p:cNvCxnSpPr/>
          <p:nvPr/>
        </p:nvCxnSpPr>
        <p:spPr bwMode="auto">
          <a:xfrm>
            <a:off x="2025784" y="2516166"/>
            <a:ext cx="681038" cy="1588"/>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46" name="TextBox 45"/>
          <p:cNvSpPr txBox="1"/>
          <p:nvPr/>
        </p:nvSpPr>
        <p:spPr>
          <a:xfrm>
            <a:off x="3567006" y="2273708"/>
            <a:ext cx="367861" cy="168853"/>
          </a:xfrm>
          <a:prstGeom prst="rect">
            <a:avLst/>
          </a:prstGeom>
          <a:noFill/>
        </p:spPr>
        <p:txBody>
          <a:bodyPr wrap="square" lIns="0" tIns="0" rIns="0" bIns="0" rtlCol="0" anchor="ctr" anchorCtr="0">
            <a:noAutofit/>
          </a:bodyPr>
          <a:lstStyle/>
          <a:p>
            <a:pPr algn="l"/>
            <a:r>
              <a:rPr lang="en-US" sz="1100" dirty="0" smtClean="0"/>
              <a:t>.1</a:t>
            </a:r>
            <a:endParaRPr lang="en-US" sz="1100" dirty="0"/>
          </a:p>
        </p:txBody>
      </p:sp>
      <p:pic>
        <p:nvPicPr>
          <p:cNvPr id="47" name="Picture 37"/>
          <p:cNvPicPr>
            <a:picLocks noChangeArrowheads="1"/>
          </p:cNvPicPr>
          <p:nvPr/>
        </p:nvPicPr>
        <p:blipFill>
          <a:blip r:embed="rId4" cstate="print"/>
          <a:srcRect/>
          <a:stretch>
            <a:fillRect/>
          </a:stretch>
        </p:blipFill>
        <p:spPr bwMode="auto">
          <a:xfrm>
            <a:off x="2646156" y="2291836"/>
            <a:ext cx="870351" cy="451691"/>
          </a:xfrm>
          <a:prstGeom prst="rect">
            <a:avLst/>
          </a:prstGeom>
          <a:noFill/>
          <a:ln w="9525">
            <a:noFill/>
            <a:miter lim="800000"/>
            <a:headEnd/>
            <a:tailEnd/>
          </a:ln>
        </p:spPr>
      </p:pic>
      <p:sp>
        <p:nvSpPr>
          <p:cNvPr id="48" name="TextBox 47"/>
          <p:cNvSpPr txBox="1"/>
          <p:nvPr/>
        </p:nvSpPr>
        <p:spPr>
          <a:xfrm>
            <a:off x="2917357" y="2510064"/>
            <a:ext cx="380232" cy="258532"/>
          </a:xfrm>
          <a:prstGeom prst="rect">
            <a:avLst/>
          </a:prstGeom>
          <a:noFill/>
        </p:spPr>
        <p:txBody>
          <a:bodyPr wrap="none" rtlCol="0">
            <a:spAutoFit/>
          </a:bodyPr>
          <a:lstStyle/>
          <a:p>
            <a:r>
              <a:rPr lang="en-US" sz="1200" b="1" dirty="0" smtClean="0">
                <a:solidFill>
                  <a:schemeClr val="bg1"/>
                </a:solidFill>
              </a:rPr>
              <a:t>R2</a:t>
            </a:r>
            <a:endParaRPr lang="en-US" sz="1200" b="1" dirty="0">
              <a:solidFill>
                <a:schemeClr val="bg1"/>
              </a:solidFill>
            </a:endParaRPr>
          </a:p>
        </p:txBody>
      </p:sp>
      <p:sp>
        <p:nvSpPr>
          <p:cNvPr id="49" name="Arc 48"/>
          <p:cNvSpPr/>
          <p:nvPr/>
        </p:nvSpPr>
        <p:spPr bwMode="auto">
          <a:xfrm rot="18166242" flipH="1">
            <a:off x="5290568" y="1111199"/>
            <a:ext cx="460751" cy="1872312"/>
          </a:xfrm>
          <a:prstGeom prst="arc">
            <a:avLst>
              <a:gd name="adj1" fmla="val 16200000"/>
              <a:gd name="adj2" fmla="val 5425654"/>
            </a:avLst>
          </a:prstGeom>
          <a:noFill/>
          <a:ln w="28575" cap="flat" cmpd="sng" algn="ctr">
            <a:solidFill>
              <a:schemeClr val="accent6"/>
            </a:solidFill>
            <a:prstDash val="dash"/>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pic>
        <p:nvPicPr>
          <p:cNvPr id="50" name="Picture 37"/>
          <p:cNvPicPr>
            <a:picLocks noChangeArrowheads="1"/>
          </p:cNvPicPr>
          <p:nvPr/>
        </p:nvPicPr>
        <p:blipFill>
          <a:blip r:embed="rId4" cstate="print"/>
          <a:srcRect/>
          <a:stretch>
            <a:fillRect/>
          </a:stretch>
        </p:blipFill>
        <p:spPr bwMode="auto">
          <a:xfrm>
            <a:off x="5873293" y="2297451"/>
            <a:ext cx="870351" cy="451691"/>
          </a:xfrm>
          <a:prstGeom prst="rect">
            <a:avLst/>
          </a:prstGeom>
          <a:noFill/>
          <a:ln w="9525">
            <a:noFill/>
            <a:miter lim="800000"/>
            <a:headEnd/>
            <a:tailEnd/>
          </a:ln>
        </p:spPr>
      </p:pic>
      <p:sp>
        <p:nvSpPr>
          <p:cNvPr id="51" name="TextBox 50"/>
          <p:cNvSpPr txBox="1"/>
          <p:nvPr/>
        </p:nvSpPr>
        <p:spPr>
          <a:xfrm>
            <a:off x="6144494" y="2515679"/>
            <a:ext cx="380232" cy="258532"/>
          </a:xfrm>
          <a:prstGeom prst="rect">
            <a:avLst/>
          </a:prstGeom>
          <a:noFill/>
        </p:spPr>
        <p:txBody>
          <a:bodyPr wrap="none" rtlCol="0">
            <a:spAutoFit/>
          </a:bodyPr>
          <a:lstStyle/>
          <a:p>
            <a:r>
              <a:rPr lang="en-US" sz="1200" b="1" dirty="0" smtClean="0">
                <a:solidFill>
                  <a:schemeClr val="bg1"/>
                </a:solidFill>
              </a:rPr>
              <a:t>R3</a:t>
            </a:r>
            <a:endParaRPr lang="en-US" sz="1200" b="1" dirty="0">
              <a:solidFill>
                <a:schemeClr val="bg1"/>
              </a:solidFill>
            </a:endParaRPr>
          </a:p>
        </p:txBody>
      </p:sp>
      <p:pic>
        <p:nvPicPr>
          <p:cNvPr id="52" name="Picture 37"/>
          <p:cNvPicPr>
            <a:picLocks noChangeArrowheads="1"/>
          </p:cNvPicPr>
          <p:nvPr/>
        </p:nvPicPr>
        <p:blipFill>
          <a:blip r:embed="rId4" cstate="print"/>
          <a:srcRect/>
          <a:stretch>
            <a:fillRect/>
          </a:stretch>
        </p:blipFill>
        <p:spPr bwMode="auto">
          <a:xfrm>
            <a:off x="4259056" y="1092956"/>
            <a:ext cx="870351" cy="451691"/>
          </a:xfrm>
          <a:prstGeom prst="rect">
            <a:avLst/>
          </a:prstGeom>
          <a:noFill/>
          <a:ln w="9525">
            <a:noFill/>
            <a:miter lim="800000"/>
            <a:headEnd/>
            <a:tailEnd/>
          </a:ln>
        </p:spPr>
      </p:pic>
      <p:sp>
        <p:nvSpPr>
          <p:cNvPr id="53" name="TextBox 52"/>
          <p:cNvSpPr txBox="1"/>
          <p:nvPr/>
        </p:nvSpPr>
        <p:spPr>
          <a:xfrm>
            <a:off x="4530257" y="1311184"/>
            <a:ext cx="380232" cy="258532"/>
          </a:xfrm>
          <a:prstGeom prst="rect">
            <a:avLst/>
          </a:prstGeom>
          <a:noFill/>
        </p:spPr>
        <p:txBody>
          <a:bodyPr wrap="none" rtlCol="0">
            <a:spAutoFit/>
          </a:bodyPr>
          <a:lstStyle/>
          <a:p>
            <a:r>
              <a:rPr lang="en-US" sz="1200" b="1" dirty="0" smtClean="0">
                <a:solidFill>
                  <a:schemeClr val="bg1"/>
                </a:solidFill>
              </a:rPr>
              <a:t>R1</a:t>
            </a:r>
            <a:endParaRPr lang="en-US" sz="1200" b="1" dirty="0">
              <a:solidFill>
                <a:schemeClr val="bg1"/>
              </a:solidFill>
            </a:endParaRPr>
          </a:p>
        </p:txBody>
      </p:sp>
      <p:sp>
        <p:nvSpPr>
          <p:cNvPr id="54" name="TextBox 53"/>
          <p:cNvSpPr txBox="1"/>
          <p:nvPr/>
        </p:nvSpPr>
        <p:spPr>
          <a:xfrm>
            <a:off x="5927739" y="2115820"/>
            <a:ext cx="1085201" cy="175260"/>
          </a:xfrm>
          <a:prstGeom prst="rect">
            <a:avLst/>
          </a:prstGeom>
          <a:noFill/>
        </p:spPr>
        <p:txBody>
          <a:bodyPr wrap="square" lIns="0" tIns="0" rIns="0" bIns="0" rtlCol="0" anchor="ctr" anchorCtr="0">
            <a:noAutofit/>
          </a:bodyPr>
          <a:lstStyle/>
          <a:p>
            <a:pPr algn="l"/>
            <a:r>
              <a:rPr lang="en-US" sz="1000" dirty="0" smtClean="0"/>
              <a:t>2001:12::3/64</a:t>
            </a:r>
            <a:endParaRPr lang="en-US" sz="1000" dirty="0"/>
          </a:p>
        </p:txBody>
      </p:sp>
      <p:sp>
        <p:nvSpPr>
          <p:cNvPr id="55" name="TextBox 54"/>
          <p:cNvSpPr txBox="1"/>
          <p:nvPr/>
        </p:nvSpPr>
        <p:spPr>
          <a:xfrm>
            <a:off x="2414919" y="2100580"/>
            <a:ext cx="1085201" cy="175260"/>
          </a:xfrm>
          <a:prstGeom prst="rect">
            <a:avLst/>
          </a:prstGeom>
          <a:noFill/>
        </p:spPr>
        <p:txBody>
          <a:bodyPr wrap="square" lIns="0" tIns="0" rIns="0" bIns="0" rtlCol="0" anchor="ctr" anchorCtr="0">
            <a:noAutofit/>
          </a:bodyPr>
          <a:lstStyle/>
          <a:p>
            <a:pPr algn="r"/>
            <a:r>
              <a:rPr lang="en-US" sz="1000" dirty="0" smtClean="0"/>
              <a:t>2001:12::2/64</a:t>
            </a:r>
            <a:endParaRPr lang="en-US" sz="1000" dirty="0"/>
          </a:p>
        </p:txBody>
      </p:sp>
      <p:sp>
        <p:nvSpPr>
          <p:cNvPr id="56" name="TextBox 55"/>
          <p:cNvSpPr txBox="1"/>
          <p:nvPr/>
        </p:nvSpPr>
        <p:spPr>
          <a:xfrm>
            <a:off x="5005719" y="1788160"/>
            <a:ext cx="1085201" cy="175260"/>
          </a:xfrm>
          <a:prstGeom prst="rect">
            <a:avLst/>
          </a:prstGeom>
          <a:noFill/>
        </p:spPr>
        <p:txBody>
          <a:bodyPr wrap="square" lIns="0" tIns="0" rIns="0" bIns="0" rtlCol="0" anchor="ctr" anchorCtr="0">
            <a:noAutofit/>
          </a:bodyPr>
          <a:lstStyle/>
          <a:p>
            <a:pPr algn="l"/>
            <a:r>
              <a:rPr lang="en-US" sz="900" dirty="0" smtClean="0"/>
              <a:t>DLCI: 103</a:t>
            </a:r>
            <a:endParaRPr lang="en-US" sz="900" dirty="0"/>
          </a:p>
        </p:txBody>
      </p:sp>
      <p:sp>
        <p:nvSpPr>
          <p:cNvPr id="57" name="TextBox 56"/>
          <p:cNvSpPr txBox="1"/>
          <p:nvPr/>
        </p:nvSpPr>
        <p:spPr>
          <a:xfrm>
            <a:off x="5112399" y="2435860"/>
            <a:ext cx="1085201" cy="175260"/>
          </a:xfrm>
          <a:prstGeom prst="rect">
            <a:avLst/>
          </a:prstGeom>
          <a:noFill/>
        </p:spPr>
        <p:txBody>
          <a:bodyPr wrap="square" lIns="0" tIns="0" rIns="0" bIns="0" rtlCol="0" anchor="ctr" anchorCtr="0">
            <a:noAutofit/>
          </a:bodyPr>
          <a:lstStyle/>
          <a:p>
            <a:pPr algn="l"/>
            <a:r>
              <a:rPr lang="en-US" sz="900" dirty="0" smtClean="0"/>
              <a:t>DLCI: 301</a:t>
            </a:r>
            <a:endParaRPr lang="en-US" sz="900" dirty="0"/>
          </a:p>
        </p:txBody>
      </p:sp>
      <p:sp>
        <p:nvSpPr>
          <p:cNvPr id="58" name="TextBox 57"/>
          <p:cNvSpPr txBox="1"/>
          <p:nvPr/>
        </p:nvSpPr>
        <p:spPr>
          <a:xfrm>
            <a:off x="3748419" y="2405380"/>
            <a:ext cx="1085201" cy="175260"/>
          </a:xfrm>
          <a:prstGeom prst="rect">
            <a:avLst/>
          </a:prstGeom>
          <a:noFill/>
        </p:spPr>
        <p:txBody>
          <a:bodyPr wrap="square" lIns="0" tIns="0" rIns="0" bIns="0" rtlCol="0" anchor="ctr" anchorCtr="0">
            <a:noAutofit/>
          </a:bodyPr>
          <a:lstStyle/>
          <a:p>
            <a:pPr algn="l"/>
            <a:r>
              <a:rPr lang="en-US" sz="900" dirty="0" smtClean="0"/>
              <a:t>DLCI: 201</a:t>
            </a:r>
            <a:endParaRPr lang="en-US" sz="900" dirty="0"/>
          </a:p>
        </p:txBody>
      </p:sp>
      <p:sp>
        <p:nvSpPr>
          <p:cNvPr id="59" name="TextBox 58"/>
          <p:cNvSpPr txBox="1"/>
          <p:nvPr/>
        </p:nvSpPr>
        <p:spPr>
          <a:xfrm>
            <a:off x="3916059" y="1788160"/>
            <a:ext cx="1085201" cy="175260"/>
          </a:xfrm>
          <a:prstGeom prst="rect">
            <a:avLst/>
          </a:prstGeom>
          <a:noFill/>
        </p:spPr>
        <p:txBody>
          <a:bodyPr wrap="square" lIns="0" tIns="0" rIns="0" bIns="0" rtlCol="0" anchor="ctr" anchorCtr="0">
            <a:noAutofit/>
          </a:bodyPr>
          <a:lstStyle/>
          <a:p>
            <a:pPr algn="l"/>
            <a:r>
              <a:rPr lang="en-US" sz="900" dirty="0" smtClean="0"/>
              <a:t>DLCI: 102</a:t>
            </a:r>
            <a:endParaRPr lang="en-US" sz="900" dirty="0"/>
          </a:p>
        </p:txBody>
      </p:sp>
      <p:sp>
        <p:nvSpPr>
          <p:cNvPr id="60" name="TextBox 59"/>
          <p:cNvSpPr txBox="1"/>
          <p:nvPr/>
        </p:nvSpPr>
        <p:spPr>
          <a:xfrm>
            <a:off x="3741791" y="2544417"/>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
        <p:nvSpPr>
          <p:cNvPr id="61" name="TextBox 60"/>
          <p:cNvSpPr txBox="1"/>
          <p:nvPr/>
        </p:nvSpPr>
        <p:spPr>
          <a:xfrm>
            <a:off x="5305529" y="2537793"/>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
        <p:nvSpPr>
          <p:cNvPr id="62" name="TextBox 61"/>
          <p:cNvSpPr txBox="1"/>
          <p:nvPr/>
        </p:nvSpPr>
        <p:spPr>
          <a:xfrm>
            <a:off x="4165859" y="1477635"/>
            <a:ext cx="432641" cy="208501"/>
          </a:xfrm>
          <a:prstGeom prst="rect">
            <a:avLst/>
          </a:prstGeom>
          <a:noFill/>
        </p:spPr>
        <p:txBody>
          <a:bodyPr wrap="square" lIns="0" tIns="0" rIns="0" bIns="0" rtlCol="0" anchor="ctr" anchorCtr="0">
            <a:noAutofit/>
          </a:bodyPr>
          <a:lstStyle/>
          <a:p>
            <a:pPr algn="l"/>
            <a:r>
              <a:rPr lang="en-US" sz="900" dirty="0" smtClean="0"/>
              <a:t>S0/0/0</a:t>
            </a:r>
            <a:endParaRPr lang="en-US" sz="900" dirty="0"/>
          </a:p>
        </p:txBody>
      </p:sp>
    </p:spTree>
  </p:cSld>
  <p:clrMapOvr>
    <a:masterClrMapping/>
  </p:clrMapOvr>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0" descr="ss4"/>
          <p:cNvPicPr>
            <a:picLocks noChangeAspect="1" noChangeArrowheads="1"/>
          </p:cNvPicPr>
          <p:nvPr/>
        </p:nvPicPr>
        <p:blipFill>
          <a:blip r:embed="rId2" cstate="print"/>
          <a:srcRect/>
          <a:stretch>
            <a:fillRect/>
          </a:stretch>
        </p:blipFill>
        <p:spPr bwMode="auto">
          <a:xfrm>
            <a:off x="0" y="1600200"/>
            <a:ext cx="9144000" cy="3200400"/>
          </a:xfrm>
          <a:prstGeom prst="rect">
            <a:avLst/>
          </a:prstGeom>
          <a:noFill/>
          <a:ln w="9525">
            <a:noFill/>
            <a:miter lim="800000"/>
            <a:headEnd/>
            <a:tailEnd/>
          </a:ln>
        </p:spPr>
      </p:pic>
      <p:sp>
        <p:nvSpPr>
          <p:cNvPr id="13315" name="Rectangle 10"/>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dirty="0"/>
          </a:p>
        </p:txBody>
      </p:sp>
      <p:sp>
        <p:nvSpPr>
          <p:cNvPr id="6" name="Rectangle 32"/>
          <p:cNvSpPr>
            <a:spLocks noGrp="1" noChangeArrowheads="1"/>
          </p:cNvSpPr>
          <p:nvPr>
            <p:ph type="title"/>
          </p:nvPr>
        </p:nvSpPr>
        <p:spPr>
          <a:xfrm>
            <a:off x="293688" y="1841863"/>
            <a:ext cx="3233284" cy="2743200"/>
          </a:xfrm>
          <a:prstGeom prst="rect">
            <a:avLst/>
          </a:prstGeom>
          <a:noFill/>
        </p:spPr>
        <p:txBody>
          <a:bodyPr anchor="ctr"/>
          <a:lstStyle/>
          <a:p>
            <a:r>
              <a:rPr lang="en-US" sz="2800" dirty="0" smtClean="0">
                <a:solidFill>
                  <a:schemeClr val="bg1"/>
                </a:solidFill>
              </a:rPr>
              <a:t>Routing IPv6 Traffic</a:t>
            </a:r>
            <a:endParaRPr lang="en-US" sz="3000" b="0" dirty="0" smtClean="0">
              <a:solidFill>
                <a:schemeClr val="bg1"/>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CNP Instructor PPT2">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CCNP IPD</Template>
  <TotalTime>17146</TotalTime>
  <Pages>28</Pages>
  <Words>28576</Words>
  <Application>Microsoft Office PowerPoint</Application>
  <PresentationFormat>On-screen Show (4:3)</PresentationFormat>
  <Paragraphs>5397</Paragraphs>
  <Slides>312</Slides>
  <Notes>116</Notes>
  <HiddenSlides>0</HiddenSlides>
  <MMClips>0</MMClips>
  <ScaleCrop>false</ScaleCrop>
  <HeadingPairs>
    <vt:vector size="4" baseType="variant">
      <vt:variant>
        <vt:lpstr>Theme</vt:lpstr>
      </vt:variant>
      <vt:variant>
        <vt:i4>1</vt:i4>
      </vt:variant>
      <vt:variant>
        <vt:lpstr>Slide Titles</vt:lpstr>
      </vt:variant>
      <vt:variant>
        <vt:i4>312</vt:i4>
      </vt:variant>
    </vt:vector>
  </HeadingPairs>
  <TitlesOfParts>
    <vt:vector size="313" baseType="lpstr">
      <vt:lpstr>CCNP Instructor PPT2</vt:lpstr>
      <vt:lpstr>Chapter 8:  Implementing IPv6 in the Enterprise Network </vt:lpstr>
      <vt:lpstr>Chapter 8 Objectives</vt:lpstr>
      <vt:lpstr>Slide 3</vt:lpstr>
      <vt:lpstr>Introducing IPv6</vt:lpstr>
      <vt:lpstr>The Internet Is Growing …</vt:lpstr>
      <vt:lpstr>Explosion of New IP-Enabled Devices</vt:lpstr>
      <vt:lpstr>IP Address Depletion</vt:lpstr>
      <vt:lpstr>IPv4 Issues</vt:lpstr>
      <vt:lpstr>Other IPv4 Issues</vt:lpstr>
      <vt:lpstr>Features of IPv6</vt:lpstr>
      <vt:lpstr>IPv6 Address Types</vt:lpstr>
      <vt:lpstr>IPv4 Header vs. IPv6 Header</vt:lpstr>
      <vt:lpstr>Protocol and Next Header Fields</vt:lpstr>
      <vt:lpstr>Extension Headers</vt:lpstr>
      <vt:lpstr>Extension Headers</vt:lpstr>
      <vt:lpstr>Extension Header Chain Order</vt:lpstr>
      <vt:lpstr>MTU Discovery</vt:lpstr>
      <vt:lpstr>New IPv6 Features</vt:lpstr>
      <vt:lpstr>Is IPv4 Obsolete?</vt:lpstr>
      <vt:lpstr>IPv6 Addressing Overview</vt:lpstr>
      <vt:lpstr>IPv6 Address Allocation Process</vt:lpstr>
      <vt:lpstr>IPv6 Address Specifics</vt:lpstr>
      <vt:lpstr>Abbreviating IPv6 Addresses</vt:lpstr>
      <vt:lpstr>IPv6 Address Example</vt:lpstr>
      <vt:lpstr>IPv6 Address Example</vt:lpstr>
      <vt:lpstr>IPv6 Addressing in an Enterprise Network</vt:lpstr>
      <vt:lpstr>Subnet Prefix</vt:lpstr>
      <vt:lpstr>Subnet Prefix</vt:lpstr>
      <vt:lpstr>Interface Identifiers</vt:lpstr>
      <vt:lpstr>Special IPv6 Addresses</vt:lpstr>
      <vt:lpstr>IPv6 Address Scopes</vt:lpstr>
      <vt:lpstr>Site-Local Addresses - Deprecated</vt:lpstr>
      <vt:lpstr>Multiple IP Addresses per Interface</vt:lpstr>
      <vt:lpstr>IPv6 Link-Local Address</vt:lpstr>
      <vt:lpstr>IPv6 Link-Local Address</vt:lpstr>
      <vt:lpstr>IPv6 Link-Local Address</vt:lpstr>
      <vt:lpstr>IPv6 Link-Local Address Example</vt:lpstr>
      <vt:lpstr>IPv6 Global Unicast Address</vt:lpstr>
      <vt:lpstr>IPv6 Global Unicast Address</vt:lpstr>
      <vt:lpstr>IPv6 Global Unicast Address</vt:lpstr>
      <vt:lpstr>IPv6 Global Unicast Address</vt:lpstr>
      <vt:lpstr>IPv6 Global Unicast Address Example</vt:lpstr>
      <vt:lpstr>IPv6 Multicast Address</vt:lpstr>
      <vt:lpstr>IPv6 Multicast Address</vt:lpstr>
      <vt:lpstr>IPv6 Multicast Address</vt:lpstr>
      <vt:lpstr>Reserved IPv6 Multicast Addresses</vt:lpstr>
      <vt:lpstr>IPv6 Multicast Address Example</vt:lpstr>
      <vt:lpstr>Solicited-Node Multicast Addresses</vt:lpstr>
      <vt:lpstr>Neighbor Discovery ICMPv6 Packet Types</vt:lpstr>
      <vt:lpstr>Neighbor Solicitation Example</vt:lpstr>
      <vt:lpstr>Neighbor Advertisement Example</vt:lpstr>
      <vt:lpstr>Solicited-Node Multicast Addresses</vt:lpstr>
      <vt:lpstr>Solicited-Node Multicast Address Example</vt:lpstr>
      <vt:lpstr>Solicited-Node Multicast Address Example</vt:lpstr>
      <vt:lpstr>Solicited-Node Multicast Address Example</vt:lpstr>
      <vt:lpstr>Stateless Autoconfiguration</vt:lpstr>
      <vt:lpstr>Stateless Autoconfiguration</vt:lpstr>
      <vt:lpstr>Stateless Autoconfiguration</vt:lpstr>
      <vt:lpstr>Comparing IPv4 and IPv6 Example</vt:lpstr>
      <vt:lpstr>Comparing IPv4 and IPv6 Example</vt:lpstr>
      <vt:lpstr>Comparing IPv4 and IPv6 Example</vt:lpstr>
      <vt:lpstr>Comparing IPv4 and IPv6 Example</vt:lpstr>
      <vt:lpstr>Comparing IPv4 and IPv6 Example</vt:lpstr>
      <vt:lpstr>Comparing IPv4 and IPv6 Example</vt:lpstr>
      <vt:lpstr>Configuring and Verifying IPv6 Unicast Addresses</vt:lpstr>
      <vt:lpstr>Verifying IPv6</vt:lpstr>
      <vt:lpstr>Troubleshooting IPv6</vt:lpstr>
      <vt:lpstr>Enable IPv6 Routing</vt:lpstr>
      <vt:lpstr>Enable CEF for IPv6</vt:lpstr>
      <vt:lpstr>Configuring IPv6 Unicast Addresses</vt:lpstr>
      <vt:lpstr>Configuring IPv6 Unicast Addresses</vt:lpstr>
      <vt:lpstr>Enable IPv6 on an Interface</vt:lpstr>
      <vt:lpstr>Assigning a Link-Local Address</vt:lpstr>
      <vt:lpstr>Assigning a Static Link-Local Address</vt:lpstr>
      <vt:lpstr>Assigning a Static Global Unicast Address</vt:lpstr>
      <vt:lpstr>Assigning a Static Global Unicast Address</vt:lpstr>
      <vt:lpstr>Assigning a Static Global Unicast Address</vt:lpstr>
      <vt:lpstr>Assigning Multiple IPv6 Addresses</vt:lpstr>
      <vt:lpstr>Assigning Multiple IPv6 Addresses</vt:lpstr>
      <vt:lpstr>Ethernet EUI-64 Address</vt:lpstr>
      <vt:lpstr>EUI-64 to IPv6 Interface Identifier</vt:lpstr>
      <vt:lpstr>Configuring an EUI-64 IPv6 Address</vt:lpstr>
      <vt:lpstr>Configuring IPv6 Unicast Addresses</vt:lpstr>
      <vt:lpstr>Enable IP Unnumbered</vt:lpstr>
      <vt:lpstr>Assigning IPv6 Unnumbered Interfaces</vt:lpstr>
      <vt:lpstr>Assigning IPv6 Unnumbered Interfaces</vt:lpstr>
      <vt:lpstr>Configuring IPv6 Unicast Addresses</vt:lpstr>
      <vt:lpstr>Enable Stateless Autoconfiguration</vt:lpstr>
      <vt:lpstr>Alter the Neighbor Detection Timeframe</vt:lpstr>
      <vt:lpstr>Statically Add a Neighbor</vt:lpstr>
      <vt:lpstr>IPv6 Connectivity on FR Multipoint Links</vt:lpstr>
      <vt:lpstr>IPv6 Multipoint FR Example</vt:lpstr>
      <vt:lpstr>IPv6 Multipoint FR Example</vt:lpstr>
      <vt:lpstr>IPv6 Multipoint FR Example</vt:lpstr>
      <vt:lpstr>IPv6 Multipoint FR Example</vt:lpstr>
      <vt:lpstr>IPv6 Multipoint FR Example</vt:lpstr>
      <vt:lpstr>IPv6 Multipoint FR Example</vt:lpstr>
      <vt:lpstr>IPv6 Multipoint FR Example</vt:lpstr>
      <vt:lpstr>Routing IPv6 Traffic</vt:lpstr>
      <vt:lpstr>IPv6 Routing</vt:lpstr>
      <vt:lpstr>Slide 101</vt:lpstr>
      <vt:lpstr>Static Routing</vt:lpstr>
      <vt:lpstr>Static Routing</vt:lpstr>
      <vt:lpstr>ipv6 route Command Parameters</vt:lpstr>
      <vt:lpstr>Types of Static Routes </vt:lpstr>
      <vt:lpstr>Types of Static Routes </vt:lpstr>
      <vt:lpstr>Static Route Example</vt:lpstr>
      <vt:lpstr>Static Route Example</vt:lpstr>
      <vt:lpstr>Static Route Example</vt:lpstr>
      <vt:lpstr>Static Route Example</vt:lpstr>
      <vt:lpstr>RIPng</vt:lpstr>
      <vt:lpstr>Enable RIPng on an Interface</vt:lpstr>
      <vt:lpstr>Enable RIPng</vt:lpstr>
      <vt:lpstr>Disable Split Horizon</vt:lpstr>
      <vt:lpstr>Verifying and Troubleshooting RIPng</vt:lpstr>
      <vt:lpstr>Configuring RIPng Example</vt:lpstr>
      <vt:lpstr>Configuring RIPng Example</vt:lpstr>
      <vt:lpstr>Configuring RIPng Example</vt:lpstr>
      <vt:lpstr>Configuring RIPng Example</vt:lpstr>
      <vt:lpstr>Configuring RIPng Example</vt:lpstr>
      <vt:lpstr>Configuring RIPng Example</vt:lpstr>
      <vt:lpstr>Configuring RIPng Example</vt:lpstr>
      <vt:lpstr>Configuring RIPng Example</vt:lpstr>
      <vt:lpstr>Configuring RIPng Example</vt:lpstr>
      <vt:lpstr>Configuring RIPng Example</vt:lpstr>
      <vt:lpstr>Configuring RIPng Example</vt:lpstr>
      <vt:lpstr>Configuring OSPFv3</vt:lpstr>
      <vt:lpstr>OSPFv3</vt:lpstr>
      <vt:lpstr>OSPFv3</vt:lpstr>
      <vt:lpstr>OSPFv2 and OSPFv3 Differences</vt:lpstr>
      <vt:lpstr>OSPFv3 Runs Over a Link </vt:lpstr>
      <vt:lpstr>Link-Local Addresses Are Used</vt:lpstr>
      <vt:lpstr>Multiple OSPFv3 Instance Support</vt:lpstr>
      <vt:lpstr>Multicast Addresses</vt:lpstr>
      <vt:lpstr>Removal of Address Semantics</vt:lpstr>
      <vt:lpstr>Security</vt:lpstr>
      <vt:lpstr>LSA Types for IPv6</vt:lpstr>
      <vt:lpstr>OSPFv3 Commands</vt:lpstr>
      <vt:lpstr>Steps to Configuring OSPFv3</vt:lpstr>
      <vt:lpstr>Enable OSPFv3 </vt:lpstr>
      <vt:lpstr>Define the Router-ID</vt:lpstr>
      <vt:lpstr>Enable OSPFv3 on an Interface</vt:lpstr>
      <vt:lpstr>Enable OSPFv3 on an Interface</vt:lpstr>
      <vt:lpstr>Change the Interface Cost</vt:lpstr>
      <vt:lpstr>Change the Router Priority</vt:lpstr>
      <vt:lpstr>Configure a Stub or Totally-Stub Area</vt:lpstr>
      <vt:lpstr>Summarize IPv6 Routes</vt:lpstr>
      <vt:lpstr>ABR Route Summarization Example</vt:lpstr>
      <vt:lpstr>Clear the OSPFv3 Process</vt:lpstr>
      <vt:lpstr>Verifying OSPFv3 </vt:lpstr>
      <vt:lpstr>OSPFv3 Example 1</vt:lpstr>
      <vt:lpstr>OSPFv3 Example 2</vt:lpstr>
      <vt:lpstr>OSPFv3 Example 2</vt:lpstr>
      <vt:lpstr>OSPFv3 Example 2</vt:lpstr>
      <vt:lpstr>OSPFv3 Example 2</vt:lpstr>
      <vt:lpstr>OSPFv3 Example 2</vt:lpstr>
      <vt:lpstr>OSPFv3 Example 2</vt:lpstr>
      <vt:lpstr>OSPFv3 Example 2</vt:lpstr>
      <vt:lpstr>OSPFv3 Totally Stubby Example 2</vt:lpstr>
      <vt:lpstr>OSPFv3 Totally Stubby Example 2</vt:lpstr>
      <vt:lpstr>Configuring EIGRP for IPv6</vt:lpstr>
      <vt:lpstr>EIGRP for IPv6</vt:lpstr>
      <vt:lpstr>Steps to Configuring EIGRP for IPv6</vt:lpstr>
      <vt:lpstr>Enable EIGRP for IPv6</vt:lpstr>
      <vt:lpstr>Define the Router-ID</vt:lpstr>
      <vt:lpstr>Enabling EIGRP for IPv6</vt:lpstr>
      <vt:lpstr>Enable EIGRP for IPv6 on an Interface</vt:lpstr>
      <vt:lpstr>Configure a Stub Router</vt:lpstr>
      <vt:lpstr>Summarize IPv6 Routes</vt:lpstr>
      <vt:lpstr>EIGRP for IPv6 Example</vt:lpstr>
      <vt:lpstr>EIGRP for IPv6 Example</vt:lpstr>
      <vt:lpstr>EIGRP for IPv6 Example</vt:lpstr>
      <vt:lpstr>EIGRP for IPv6 Example</vt:lpstr>
      <vt:lpstr>EIGRP for IPv6 Example</vt:lpstr>
      <vt:lpstr>EIGRP for IPv6 Example</vt:lpstr>
      <vt:lpstr>EIGRP for IPv6 Example</vt:lpstr>
      <vt:lpstr>EIGRP for IPv6 Example</vt:lpstr>
      <vt:lpstr>EIGRP for IPv6 Example</vt:lpstr>
      <vt:lpstr>EIGRP for IPv6 Stub Example</vt:lpstr>
      <vt:lpstr>EIGRP for IPv6 Stub Example</vt:lpstr>
      <vt:lpstr>EIGRP for IPv6 Stub Example</vt:lpstr>
      <vt:lpstr>EIGRP for IPv6 Summarization Example</vt:lpstr>
      <vt:lpstr>EIGRP for IPv6 Summarization Example</vt:lpstr>
      <vt:lpstr>EIGRP for IPv6 Summarization Example</vt:lpstr>
      <vt:lpstr>Slide 185</vt:lpstr>
      <vt:lpstr>Multiprotocol BGP (MP-BGP)</vt:lpstr>
      <vt:lpstr>Multiprotocol BGP (MP-BGP)</vt:lpstr>
      <vt:lpstr>Enable BGP</vt:lpstr>
      <vt:lpstr>Define the BGP Router-ID</vt:lpstr>
      <vt:lpstr>Identify BGP Neighbors</vt:lpstr>
      <vt:lpstr>Enter Address Family Configuration Mode</vt:lpstr>
      <vt:lpstr>Enter Address Family Configuration Mode</vt:lpstr>
      <vt:lpstr>Identify BGP Neighbors</vt:lpstr>
      <vt:lpstr>Identify BGP Neighbors</vt:lpstr>
      <vt:lpstr>Apply Route Map to MBGP Routes</vt:lpstr>
      <vt:lpstr>MBGP Example</vt:lpstr>
      <vt:lpstr>IPv6 PBR</vt:lpstr>
      <vt:lpstr>Policy-Based Routing (PBR)</vt:lpstr>
      <vt:lpstr>IPv6 Policy-Based Routing (PBR)</vt:lpstr>
      <vt:lpstr>route-map Commands for Redistribution</vt:lpstr>
      <vt:lpstr>match Commands Used in IPv6 PBR</vt:lpstr>
      <vt:lpstr>Specify a Prefix Permitted by a Prefix List</vt:lpstr>
      <vt:lpstr>set Commands Used in IPv6 PBR</vt:lpstr>
      <vt:lpstr>Specify Outgoing Next Hop IPv6 Address</vt:lpstr>
      <vt:lpstr>Apply the PBR Route Map</vt:lpstr>
      <vt:lpstr>Identify a Route Map for Local Policy Routing</vt:lpstr>
      <vt:lpstr>Define an IPv6 ACL</vt:lpstr>
      <vt:lpstr>Change the Ping Default Source Interface</vt:lpstr>
      <vt:lpstr>Verifying and Troubleshooting IPv6 PBR</vt:lpstr>
      <vt:lpstr>IPv6 PBR Example</vt:lpstr>
      <vt:lpstr>IPv6 PBR Example</vt:lpstr>
      <vt:lpstr>IPv6 PBR Example</vt:lpstr>
      <vt:lpstr>IPv6 PBR Example</vt:lpstr>
      <vt:lpstr>IPv6 PBR Example</vt:lpstr>
      <vt:lpstr>Slide 215</vt:lpstr>
      <vt:lpstr>Redistribution</vt:lpstr>
      <vt:lpstr>RIPng Redistribution Considerations</vt:lpstr>
      <vt:lpstr>RIPng Redistribution Considerations</vt:lpstr>
      <vt:lpstr>OSPFv3 Redistribution Considerations</vt:lpstr>
      <vt:lpstr>Redistribution Example</vt:lpstr>
      <vt:lpstr>Redistribution Example</vt:lpstr>
      <vt:lpstr>Redistribution Example</vt:lpstr>
      <vt:lpstr>Redistribution Example</vt:lpstr>
      <vt:lpstr>Redistribution Example</vt:lpstr>
      <vt:lpstr>Redistribution Example</vt:lpstr>
      <vt:lpstr>Redistribution Example</vt:lpstr>
      <vt:lpstr>Redistribution Example</vt:lpstr>
      <vt:lpstr>Redistribution Example</vt:lpstr>
      <vt:lpstr>Redistribution Example</vt:lpstr>
      <vt:lpstr>Redistribution Example</vt:lpstr>
      <vt:lpstr>Redistribution Example</vt:lpstr>
      <vt:lpstr>Redistribution Example</vt:lpstr>
      <vt:lpstr>Redistribution Example</vt:lpstr>
      <vt:lpstr>Redistribution Example</vt:lpstr>
      <vt:lpstr>Redistribution Example</vt:lpstr>
      <vt:lpstr>Redistribution Example</vt:lpstr>
      <vt:lpstr>Redistribution Example</vt:lpstr>
      <vt:lpstr>Slide 238</vt:lpstr>
      <vt:lpstr>IPv4 to IPv6 Transition Mechanisms</vt:lpstr>
      <vt:lpstr>Dual-Stack Techniques</vt:lpstr>
      <vt:lpstr>Dual-Stack Example</vt:lpstr>
      <vt:lpstr>Dual-Stack Example</vt:lpstr>
      <vt:lpstr>Dual-Stack Example</vt:lpstr>
      <vt:lpstr>Tunneling Techniques</vt:lpstr>
      <vt:lpstr>Tunneling Techniques</vt:lpstr>
      <vt:lpstr>Tunneling Techniques</vt:lpstr>
      <vt:lpstr>Translation Techniques</vt:lpstr>
      <vt:lpstr>NAT-PT Example</vt:lpstr>
      <vt:lpstr>Slide 249</vt:lpstr>
      <vt:lpstr>Types of Tunnels</vt:lpstr>
      <vt:lpstr>Manual Tunnel Configuration</vt:lpstr>
      <vt:lpstr>Tunnel Commands</vt:lpstr>
      <vt:lpstr>Tunnel Commands</vt:lpstr>
      <vt:lpstr>Manual IPv6 Tunnel Example</vt:lpstr>
      <vt:lpstr>Manual IPv6 Tunnel Example</vt:lpstr>
      <vt:lpstr>Manual IPv6 Tunnel Example</vt:lpstr>
      <vt:lpstr>Manual IPv6 Tunnel Example</vt:lpstr>
      <vt:lpstr>Manual IPv6 Tunnel Example</vt:lpstr>
      <vt:lpstr>Manual IPv6 Tunnel Example</vt:lpstr>
      <vt:lpstr>Manual IPv6 Tunnel Example</vt:lpstr>
      <vt:lpstr>Manual IPv6 Tunnel Summary</vt:lpstr>
      <vt:lpstr>GRE Tunnels</vt:lpstr>
      <vt:lpstr>GRE Tunnel Example</vt:lpstr>
      <vt:lpstr>GRE Tunnel Example</vt:lpstr>
      <vt:lpstr>GRE Tunnel Example</vt:lpstr>
      <vt:lpstr>GRE Tunnel Example</vt:lpstr>
      <vt:lpstr>GRE Tunnel Example</vt:lpstr>
      <vt:lpstr>6to4 Tunnels</vt:lpstr>
      <vt:lpstr>6to4 Tunnel Example</vt:lpstr>
      <vt:lpstr>6to4 Tunnel Example</vt:lpstr>
      <vt:lpstr>6to4 Limitations</vt:lpstr>
      <vt:lpstr>6to4 Tunnel Example</vt:lpstr>
      <vt:lpstr>6to4 Tunnel Example</vt:lpstr>
      <vt:lpstr>6to4 Tunnel Example</vt:lpstr>
      <vt:lpstr>ISATAP Tunnels</vt:lpstr>
      <vt:lpstr>ISATAP Tunnel Example</vt:lpstr>
      <vt:lpstr>ISATAP Tunnel Example</vt:lpstr>
      <vt:lpstr>ISATAP Tunnel Example</vt:lpstr>
      <vt:lpstr>Translation Using NAT-PT</vt:lpstr>
      <vt:lpstr>NAT-PT</vt:lpstr>
      <vt:lpstr>NAT-PT</vt:lpstr>
      <vt:lpstr>NAT-PT Operation</vt:lpstr>
      <vt:lpstr>NAT-PT</vt:lpstr>
      <vt:lpstr>Static NAT-PT for IPv6 Example</vt:lpstr>
      <vt:lpstr>Static NAT-PT for IPv6 Example</vt:lpstr>
      <vt:lpstr>Static NAT-PT for IPv6 Example</vt:lpstr>
      <vt:lpstr>Configure Static NAT-PT</vt:lpstr>
      <vt:lpstr>Define the NAT-PT Prefix</vt:lpstr>
      <vt:lpstr>Identify the NAT-PT Interfaces</vt:lpstr>
      <vt:lpstr>Verifying and Troubleshooting NAT-PT</vt:lpstr>
      <vt:lpstr>Static NAT-PT Example</vt:lpstr>
      <vt:lpstr>Static NAT-PT Example</vt:lpstr>
      <vt:lpstr>Static NAT-PT Example</vt:lpstr>
      <vt:lpstr>Static NAT-PT Example</vt:lpstr>
      <vt:lpstr>Static NAT-PT Example</vt:lpstr>
      <vt:lpstr>Static NAT-PT Example</vt:lpstr>
      <vt:lpstr>Static NAT-PT Example</vt:lpstr>
      <vt:lpstr>Static NAT-PT Example</vt:lpstr>
      <vt:lpstr>Static NAT Summary</vt:lpstr>
      <vt:lpstr>Dynamic NAT-PT for IPv6</vt:lpstr>
      <vt:lpstr>Configure Dynamic NAT-PT</vt:lpstr>
      <vt:lpstr>Configure Dynamic NAT-PT</vt:lpstr>
      <vt:lpstr>Configure Dynamic NAT-PT</vt:lpstr>
      <vt:lpstr>Configure Dynamic NAT-PT</vt:lpstr>
      <vt:lpstr>Chapter 8 Summary</vt:lpstr>
      <vt:lpstr>Chapter 8 Summary</vt:lpstr>
      <vt:lpstr>Chapter 8 Summary</vt:lpstr>
      <vt:lpstr>Chapter 8 Summary</vt:lpstr>
      <vt:lpstr>Resources</vt:lpstr>
      <vt:lpstr>Resources</vt:lpstr>
      <vt:lpstr>Chapter Labs</vt:lpstr>
      <vt:lpstr>Slide 312</vt:lpstr>
    </vt:vector>
  </TitlesOfParts>
  <Company>Cisco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ROUTE Chapter 8</dc:title>
  <dc:creator>Cisco Systems</dc:creator>
  <cp:lastModifiedBy>Admin</cp:lastModifiedBy>
  <cp:revision>1309</cp:revision>
  <cp:lastPrinted>1999-01-27T00:54:54Z</cp:lastPrinted>
  <dcterms:created xsi:type="dcterms:W3CDTF">2010-07-05T20:10:47Z</dcterms:created>
  <dcterms:modified xsi:type="dcterms:W3CDTF">2013-01-07T17:04:08Z</dcterms:modified>
</cp:coreProperties>
</file>